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62.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83.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84.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85.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110.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28" r:id="rId4"/>
  </p:sldMasterIdLst>
  <p:notesMasterIdLst>
    <p:notesMasterId r:id="rId226"/>
  </p:notesMasterIdLst>
  <p:sldIdLst>
    <p:sldId id="4286" r:id="rId5"/>
    <p:sldId id="4570" r:id="rId6"/>
    <p:sldId id="4322" r:id="rId7"/>
    <p:sldId id="4571" r:id="rId8"/>
    <p:sldId id="4578" r:id="rId9"/>
    <p:sldId id="4577" r:id="rId10"/>
    <p:sldId id="4575" r:id="rId11"/>
    <p:sldId id="4572" r:id="rId12"/>
    <p:sldId id="4576" r:id="rId13"/>
    <p:sldId id="4580" r:id="rId14"/>
    <p:sldId id="4573" r:id="rId15"/>
    <p:sldId id="4347" r:id="rId16"/>
    <p:sldId id="4581" r:id="rId17"/>
    <p:sldId id="4582" r:id="rId18"/>
    <p:sldId id="4351" r:id="rId19"/>
    <p:sldId id="4354" r:id="rId20"/>
    <p:sldId id="4355" r:id="rId21"/>
    <p:sldId id="4356" r:id="rId22"/>
    <p:sldId id="4357" r:id="rId23"/>
    <p:sldId id="4359" r:id="rId24"/>
    <p:sldId id="4360" r:id="rId25"/>
    <p:sldId id="4361" r:id="rId26"/>
    <p:sldId id="4362" r:id="rId27"/>
    <p:sldId id="4363" r:id="rId28"/>
    <p:sldId id="4364" r:id="rId29"/>
    <p:sldId id="4365" r:id="rId30"/>
    <p:sldId id="4366" r:id="rId31"/>
    <p:sldId id="4300" r:id="rId32"/>
    <p:sldId id="4367" r:id="rId33"/>
    <p:sldId id="4368" r:id="rId34"/>
    <p:sldId id="4369" r:id="rId35"/>
    <p:sldId id="4370" r:id="rId36"/>
    <p:sldId id="4371" r:id="rId37"/>
    <p:sldId id="4372" r:id="rId38"/>
    <p:sldId id="4373" r:id="rId39"/>
    <p:sldId id="4374" r:id="rId40"/>
    <p:sldId id="4375" r:id="rId41"/>
    <p:sldId id="4376" r:id="rId42"/>
    <p:sldId id="4377" r:id="rId43"/>
    <p:sldId id="4378" r:id="rId44"/>
    <p:sldId id="4379" r:id="rId45"/>
    <p:sldId id="4380" r:id="rId46"/>
    <p:sldId id="4381" r:id="rId47"/>
    <p:sldId id="4587" r:id="rId48"/>
    <p:sldId id="4384" r:id="rId49"/>
    <p:sldId id="4386" r:id="rId50"/>
    <p:sldId id="4382" r:id="rId51"/>
    <p:sldId id="4387" r:id="rId52"/>
    <p:sldId id="4388" r:id="rId53"/>
    <p:sldId id="4389" r:id="rId54"/>
    <p:sldId id="4390" r:id="rId55"/>
    <p:sldId id="4392" r:id="rId56"/>
    <p:sldId id="4393" r:id="rId57"/>
    <p:sldId id="4394" r:id="rId58"/>
    <p:sldId id="4395" r:id="rId59"/>
    <p:sldId id="4583" r:id="rId60"/>
    <p:sldId id="4400" r:id="rId61"/>
    <p:sldId id="4401" r:id="rId62"/>
    <p:sldId id="4402" r:id="rId63"/>
    <p:sldId id="4403" r:id="rId64"/>
    <p:sldId id="4404" r:id="rId65"/>
    <p:sldId id="4405" r:id="rId66"/>
    <p:sldId id="4406" r:id="rId67"/>
    <p:sldId id="4407" r:id="rId68"/>
    <p:sldId id="4408" r:id="rId69"/>
    <p:sldId id="4409" r:id="rId70"/>
    <p:sldId id="4410" r:id="rId71"/>
    <p:sldId id="4411" r:id="rId72"/>
    <p:sldId id="4412" r:id="rId73"/>
    <p:sldId id="4413" r:id="rId74"/>
    <p:sldId id="4588" r:id="rId75"/>
    <p:sldId id="4414" r:id="rId76"/>
    <p:sldId id="4415" r:id="rId77"/>
    <p:sldId id="4416" r:id="rId78"/>
    <p:sldId id="4417" r:id="rId79"/>
    <p:sldId id="4418" r:id="rId80"/>
    <p:sldId id="4419" r:id="rId81"/>
    <p:sldId id="4420" r:id="rId82"/>
    <p:sldId id="4421" r:id="rId83"/>
    <p:sldId id="4422" r:id="rId84"/>
    <p:sldId id="4423" r:id="rId85"/>
    <p:sldId id="4424" r:id="rId86"/>
    <p:sldId id="4425" r:id="rId87"/>
    <p:sldId id="4426" r:id="rId88"/>
    <p:sldId id="4427" r:id="rId89"/>
    <p:sldId id="4428" r:id="rId90"/>
    <p:sldId id="4589" r:id="rId91"/>
    <p:sldId id="4429" r:id="rId92"/>
    <p:sldId id="4430" r:id="rId93"/>
    <p:sldId id="4431" r:id="rId94"/>
    <p:sldId id="4432" r:id="rId95"/>
    <p:sldId id="4433" r:id="rId96"/>
    <p:sldId id="4434" r:id="rId97"/>
    <p:sldId id="4436" r:id="rId98"/>
    <p:sldId id="4437" r:id="rId99"/>
    <p:sldId id="4438" r:id="rId100"/>
    <p:sldId id="4439" r:id="rId101"/>
    <p:sldId id="4440" r:id="rId102"/>
    <p:sldId id="4441" r:id="rId103"/>
    <p:sldId id="4442" r:id="rId104"/>
    <p:sldId id="4443" r:id="rId105"/>
    <p:sldId id="4590" r:id="rId106"/>
    <p:sldId id="4444" r:id="rId107"/>
    <p:sldId id="4445" r:id="rId108"/>
    <p:sldId id="4446" r:id="rId109"/>
    <p:sldId id="4447" r:id="rId110"/>
    <p:sldId id="4448" r:id="rId111"/>
    <p:sldId id="4449" r:id="rId112"/>
    <p:sldId id="4584" r:id="rId113"/>
    <p:sldId id="4461" r:id="rId114"/>
    <p:sldId id="4462" r:id="rId115"/>
    <p:sldId id="4463" r:id="rId116"/>
    <p:sldId id="4464" r:id="rId117"/>
    <p:sldId id="4465" r:id="rId118"/>
    <p:sldId id="4466" r:id="rId119"/>
    <p:sldId id="4591" r:id="rId120"/>
    <p:sldId id="4467" r:id="rId121"/>
    <p:sldId id="4468" r:id="rId122"/>
    <p:sldId id="4469" r:id="rId123"/>
    <p:sldId id="4470" r:id="rId124"/>
    <p:sldId id="4471" r:id="rId125"/>
    <p:sldId id="4472" r:id="rId126"/>
    <p:sldId id="4473" r:id="rId127"/>
    <p:sldId id="4474" r:id="rId128"/>
    <p:sldId id="4475" r:id="rId129"/>
    <p:sldId id="4476" r:id="rId130"/>
    <p:sldId id="4477" r:id="rId131"/>
    <p:sldId id="4478" r:id="rId132"/>
    <p:sldId id="4479" r:id="rId133"/>
    <p:sldId id="4480" r:id="rId134"/>
    <p:sldId id="4592" r:id="rId135"/>
    <p:sldId id="4482" r:id="rId136"/>
    <p:sldId id="4483" r:id="rId137"/>
    <p:sldId id="4484" r:id="rId138"/>
    <p:sldId id="4486" r:id="rId139"/>
    <p:sldId id="4485" r:id="rId140"/>
    <p:sldId id="4487" r:id="rId141"/>
    <p:sldId id="4488" r:id="rId142"/>
    <p:sldId id="4489" r:id="rId143"/>
    <p:sldId id="4490" r:id="rId144"/>
    <p:sldId id="4491" r:id="rId145"/>
    <p:sldId id="4492" r:id="rId146"/>
    <p:sldId id="4493" r:id="rId147"/>
    <p:sldId id="4494" r:id="rId148"/>
    <p:sldId id="4495" r:id="rId149"/>
    <p:sldId id="4496" r:id="rId150"/>
    <p:sldId id="4497" r:id="rId151"/>
    <p:sldId id="4498" r:id="rId152"/>
    <p:sldId id="4499" r:id="rId153"/>
    <p:sldId id="4593" r:id="rId154"/>
    <p:sldId id="4500" r:id="rId155"/>
    <p:sldId id="4501" r:id="rId156"/>
    <p:sldId id="4502" r:id="rId157"/>
    <p:sldId id="4503" r:id="rId158"/>
    <p:sldId id="4504" r:id="rId159"/>
    <p:sldId id="4505" r:id="rId160"/>
    <p:sldId id="4506" r:id="rId161"/>
    <p:sldId id="4509" r:id="rId162"/>
    <p:sldId id="4510" r:id="rId163"/>
    <p:sldId id="4511" r:id="rId164"/>
    <p:sldId id="4512" r:id="rId165"/>
    <p:sldId id="4585" r:id="rId166"/>
    <p:sldId id="4519" r:id="rId167"/>
    <p:sldId id="4520" r:id="rId168"/>
    <p:sldId id="4521" r:id="rId169"/>
    <p:sldId id="4522" r:id="rId170"/>
    <p:sldId id="4523" r:id="rId171"/>
    <p:sldId id="4524" r:id="rId172"/>
    <p:sldId id="4525" r:id="rId173"/>
    <p:sldId id="4526" r:id="rId174"/>
    <p:sldId id="4527" r:id="rId175"/>
    <p:sldId id="4528" r:id="rId176"/>
    <p:sldId id="4529" r:id="rId177"/>
    <p:sldId id="4530" r:id="rId178"/>
    <p:sldId id="4531" r:id="rId179"/>
    <p:sldId id="4594" r:id="rId180"/>
    <p:sldId id="4532" r:id="rId181"/>
    <p:sldId id="4533" r:id="rId182"/>
    <p:sldId id="4534" r:id="rId183"/>
    <p:sldId id="4535" r:id="rId184"/>
    <p:sldId id="4536" r:id="rId185"/>
    <p:sldId id="4537" r:id="rId186"/>
    <p:sldId id="4538" r:id="rId187"/>
    <p:sldId id="4539" r:id="rId188"/>
    <p:sldId id="4540" r:id="rId189"/>
    <p:sldId id="4541" r:id="rId190"/>
    <p:sldId id="4542" r:id="rId191"/>
    <p:sldId id="4543" r:id="rId192"/>
    <p:sldId id="4544" r:id="rId193"/>
    <p:sldId id="4595" r:id="rId194"/>
    <p:sldId id="4545" r:id="rId195"/>
    <p:sldId id="4546" r:id="rId196"/>
    <p:sldId id="4547" r:id="rId197"/>
    <p:sldId id="4549" r:id="rId198"/>
    <p:sldId id="4548" r:id="rId199"/>
    <p:sldId id="4550" r:id="rId200"/>
    <p:sldId id="4551" r:id="rId201"/>
    <p:sldId id="4553" r:id="rId202"/>
    <p:sldId id="4554" r:id="rId203"/>
    <p:sldId id="4557" r:id="rId204"/>
    <p:sldId id="4558" r:id="rId205"/>
    <p:sldId id="4559" r:id="rId206"/>
    <p:sldId id="4560" r:id="rId207"/>
    <p:sldId id="4562" r:id="rId208"/>
    <p:sldId id="4561" r:id="rId209"/>
    <p:sldId id="4563" r:id="rId210"/>
    <p:sldId id="4564" r:id="rId211"/>
    <p:sldId id="4565" r:id="rId212"/>
    <p:sldId id="4566" r:id="rId213"/>
    <p:sldId id="4644" r:id="rId214"/>
    <p:sldId id="4586" r:id="rId215"/>
    <p:sldId id="4396" r:id="rId216"/>
    <p:sldId id="4398" r:id="rId217"/>
    <p:sldId id="4452" r:id="rId218"/>
    <p:sldId id="4453" r:id="rId219"/>
    <p:sldId id="4454" r:id="rId220"/>
    <p:sldId id="4455" r:id="rId221"/>
    <p:sldId id="4514" r:id="rId222"/>
    <p:sldId id="4515" r:id="rId223"/>
    <p:sldId id="4568" r:id="rId224"/>
    <p:sldId id="4263" r:id="rId2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nstructional &amp; Learning Objectives, Competencies, Module Duration" id="{30179743-A5C2-4B41-BB09-2B3C085FE3C7}">
          <p14:sldIdLst>
            <p14:sldId id="4286"/>
            <p14:sldId id="4570"/>
            <p14:sldId id="4322"/>
            <p14:sldId id="4571"/>
            <p14:sldId id="4578"/>
            <p14:sldId id="4577"/>
            <p14:sldId id="4575"/>
            <p14:sldId id="4572"/>
            <p14:sldId id="4576"/>
            <p14:sldId id="4580"/>
            <p14:sldId id="4573"/>
            <p14:sldId id="4347"/>
            <p14:sldId id="4581"/>
          </p14:sldIdLst>
        </p14:section>
        <p14:section name="Financial Planning &amp; Investment" id="{862D494A-9060-4707-9C1B-997036DBCA96}">
          <p14:sldIdLst>
            <p14:sldId id="4582"/>
            <p14:sldId id="4351"/>
            <p14:sldId id="4354"/>
            <p14:sldId id="4355"/>
            <p14:sldId id="4356"/>
            <p14:sldId id="4357"/>
            <p14:sldId id="4359"/>
            <p14:sldId id="4360"/>
            <p14:sldId id="4361"/>
            <p14:sldId id="4362"/>
            <p14:sldId id="4363"/>
            <p14:sldId id="4364"/>
            <p14:sldId id="4365"/>
            <p14:sldId id="4366"/>
            <p14:sldId id="4300"/>
            <p14:sldId id="4367"/>
            <p14:sldId id="4368"/>
            <p14:sldId id="4369"/>
            <p14:sldId id="4370"/>
            <p14:sldId id="4371"/>
            <p14:sldId id="4372"/>
            <p14:sldId id="4373"/>
            <p14:sldId id="4374"/>
            <p14:sldId id="4375"/>
            <p14:sldId id="4376"/>
            <p14:sldId id="4377"/>
            <p14:sldId id="4378"/>
            <p14:sldId id="4379"/>
            <p14:sldId id="4380"/>
            <p14:sldId id="4381"/>
            <p14:sldId id="4587"/>
            <p14:sldId id="4384"/>
            <p14:sldId id="4386"/>
            <p14:sldId id="4382"/>
            <p14:sldId id="4387"/>
            <p14:sldId id="4388"/>
            <p14:sldId id="4389"/>
            <p14:sldId id="4390"/>
            <p14:sldId id="4392"/>
            <p14:sldId id="4393"/>
            <p14:sldId id="4394"/>
            <p14:sldId id="4395"/>
            <p14:sldId id="4583"/>
            <p14:sldId id="4400"/>
            <p14:sldId id="4401"/>
            <p14:sldId id="4402"/>
            <p14:sldId id="4403"/>
            <p14:sldId id="4404"/>
            <p14:sldId id="4405"/>
            <p14:sldId id="4406"/>
            <p14:sldId id="4407"/>
            <p14:sldId id="4408"/>
            <p14:sldId id="4409"/>
            <p14:sldId id="4410"/>
            <p14:sldId id="4411"/>
            <p14:sldId id="4412"/>
            <p14:sldId id="4413"/>
            <p14:sldId id="4588"/>
            <p14:sldId id="4414"/>
            <p14:sldId id="4415"/>
            <p14:sldId id="4416"/>
            <p14:sldId id="4417"/>
            <p14:sldId id="4418"/>
            <p14:sldId id="4419"/>
            <p14:sldId id="4420"/>
            <p14:sldId id="4421"/>
            <p14:sldId id="4422"/>
            <p14:sldId id="4423"/>
            <p14:sldId id="4424"/>
            <p14:sldId id="4425"/>
            <p14:sldId id="4426"/>
            <p14:sldId id="4427"/>
            <p14:sldId id="4428"/>
            <p14:sldId id="4589"/>
            <p14:sldId id="4429"/>
            <p14:sldId id="4430"/>
            <p14:sldId id="4431"/>
            <p14:sldId id="4432"/>
            <p14:sldId id="4433"/>
            <p14:sldId id="4434"/>
            <p14:sldId id="4436"/>
            <p14:sldId id="4437"/>
            <p14:sldId id="4438"/>
            <p14:sldId id="4439"/>
            <p14:sldId id="4440"/>
            <p14:sldId id="4441"/>
            <p14:sldId id="4442"/>
            <p14:sldId id="4443"/>
            <p14:sldId id="4590"/>
            <p14:sldId id="4444"/>
            <p14:sldId id="4445"/>
            <p14:sldId id="4446"/>
            <p14:sldId id="4447"/>
            <p14:sldId id="4448"/>
            <p14:sldId id="4449"/>
          </p14:sldIdLst>
        </p14:section>
        <p14:section name="Attracting Support" id="{7D3C54CF-67C3-4110-8B03-BB5695D10ADA}">
          <p14:sldIdLst>
            <p14:sldId id="4584"/>
            <p14:sldId id="4461"/>
            <p14:sldId id="4462"/>
            <p14:sldId id="4463"/>
            <p14:sldId id="4464"/>
            <p14:sldId id="4465"/>
            <p14:sldId id="4466"/>
            <p14:sldId id="4591"/>
            <p14:sldId id="4467"/>
            <p14:sldId id="4468"/>
            <p14:sldId id="4469"/>
            <p14:sldId id="4470"/>
            <p14:sldId id="4471"/>
            <p14:sldId id="4472"/>
            <p14:sldId id="4473"/>
            <p14:sldId id="4474"/>
            <p14:sldId id="4475"/>
            <p14:sldId id="4476"/>
            <p14:sldId id="4477"/>
            <p14:sldId id="4478"/>
            <p14:sldId id="4479"/>
            <p14:sldId id="4480"/>
            <p14:sldId id="4592"/>
            <p14:sldId id="4482"/>
            <p14:sldId id="4483"/>
            <p14:sldId id="4484"/>
            <p14:sldId id="4486"/>
            <p14:sldId id="4485"/>
            <p14:sldId id="4487"/>
            <p14:sldId id="4488"/>
            <p14:sldId id="4489"/>
            <p14:sldId id="4490"/>
            <p14:sldId id="4491"/>
            <p14:sldId id="4492"/>
            <p14:sldId id="4493"/>
            <p14:sldId id="4494"/>
            <p14:sldId id="4495"/>
            <p14:sldId id="4496"/>
            <p14:sldId id="4497"/>
            <p14:sldId id="4498"/>
            <p14:sldId id="4499"/>
            <p14:sldId id="4593"/>
            <p14:sldId id="4500"/>
            <p14:sldId id="4501"/>
            <p14:sldId id="4502"/>
            <p14:sldId id="4503"/>
            <p14:sldId id="4504"/>
            <p14:sldId id="4505"/>
            <p14:sldId id="4506"/>
            <p14:sldId id="4509"/>
            <p14:sldId id="4510"/>
            <p14:sldId id="4511"/>
            <p14:sldId id="4512"/>
          </p14:sldIdLst>
        </p14:section>
        <p14:section name="External Funding" id="{75A81B81-9892-48F1-86DD-9957A62BEED9}">
          <p14:sldIdLst>
            <p14:sldId id="4585"/>
            <p14:sldId id="4519"/>
            <p14:sldId id="4520"/>
            <p14:sldId id="4521"/>
            <p14:sldId id="4522"/>
            <p14:sldId id="4523"/>
            <p14:sldId id="4524"/>
            <p14:sldId id="4525"/>
            <p14:sldId id="4526"/>
            <p14:sldId id="4527"/>
            <p14:sldId id="4528"/>
            <p14:sldId id="4529"/>
            <p14:sldId id="4530"/>
            <p14:sldId id="4531"/>
            <p14:sldId id="4594"/>
            <p14:sldId id="4532"/>
            <p14:sldId id="4533"/>
            <p14:sldId id="4534"/>
            <p14:sldId id="4535"/>
            <p14:sldId id="4536"/>
            <p14:sldId id="4537"/>
            <p14:sldId id="4538"/>
            <p14:sldId id="4539"/>
            <p14:sldId id="4540"/>
            <p14:sldId id="4541"/>
            <p14:sldId id="4542"/>
            <p14:sldId id="4543"/>
            <p14:sldId id="4544"/>
            <p14:sldId id="4595"/>
            <p14:sldId id="4545"/>
            <p14:sldId id="4546"/>
            <p14:sldId id="4547"/>
            <p14:sldId id="4549"/>
            <p14:sldId id="4548"/>
            <p14:sldId id="4550"/>
            <p14:sldId id="4551"/>
            <p14:sldId id="4553"/>
            <p14:sldId id="4554"/>
            <p14:sldId id="4557"/>
            <p14:sldId id="4558"/>
            <p14:sldId id="4559"/>
            <p14:sldId id="4560"/>
            <p14:sldId id="4562"/>
            <p14:sldId id="4561"/>
            <p14:sldId id="4563"/>
            <p14:sldId id="4564"/>
            <p14:sldId id="4565"/>
            <p14:sldId id="4566"/>
            <p14:sldId id="4644"/>
          </p14:sldIdLst>
        </p14:section>
        <p14:section name="References" id="{C15C9172-DC1A-4982-BA15-888AB3AF277A}">
          <p14:sldIdLst>
            <p14:sldId id="4586"/>
            <p14:sldId id="4396"/>
            <p14:sldId id="4398"/>
            <p14:sldId id="4452"/>
            <p14:sldId id="4453"/>
            <p14:sldId id="4454"/>
            <p14:sldId id="4455"/>
            <p14:sldId id="4514"/>
            <p14:sldId id="4515"/>
            <p14:sldId id="4568"/>
            <p14:sldId id="4263"/>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98ED2AD-CBB7-FB49-7CA1-C1A114783586}" name="Stüwe F, Finn" initials="SF" userId="S::f.stuwe_st.hanze.nl#ext#@domhanvision.onmicrosoft.com::7d3e2842-96fe-4ae0-833d-8f7aa9e92691" providerId="AD"/>
  <p188:author id="{135443F7-6591-8E4A-63F5-A5765560A028}" name="Britta Aretz" initials="BA" userId="S::Britta@domhan-vision.com::d44015b6-e2aa-4420-9da4-c48debf4ecfe"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361515"/>
    <a:srgbClr val="6E8063"/>
    <a:srgbClr val="90A184"/>
    <a:srgbClr val="D0D6C5"/>
    <a:srgbClr val="AABC99"/>
    <a:srgbClr val="768869"/>
    <a:srgbClr val="62755B"/>
    <a:srgbClr val="DAE0D2"/>
    <a:srgbClr val="7D8E7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5A6D5E1-D9B9-95BC-E9D9-15975DA047DA}" v="2" dt="2023-06-12T07:17:35.054"/>
    <p1510:client id="{BFEADE88-2E77-E209-1B22-1553F38D9E40}" v="241" dt="2023-06-12T08:56:06.455"/>
    <p1510:client id="{D05A8556-7890-E78B-1D4D-7EDEECC6DC1B}" v="8" dt="2023-06-12T08:03:25.91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0" d="100"/>
          <a:sy n="80" d="100"/>
        </p:scale>
        <p:origin x="62"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38" Type="http://schemas.openxmlformats.org/officeDocument/2006/relationships/slide" Target="slides/slide134.xml"/><Relationship Id="rId159" Type="http://schemas.openxmlformats.org/officeDocument/2006/relationships/slide" Target="slides/slide155.xml"/><Relationship Id="rId170" Type="http://schemas.openxmlformats.org/officeDocument/2006/relationships/slide" Target="slides/slide166.xml"/><Relationship Id="rId191" Type="http://schemas.openxmlformats.org/officeDocument/2006/relationships/slide" Target="slides/slide187.xml"/><Relationship Id="rId205" Type="http://schemas.openxmlformats.org/officeDocument/2006/relationships/slide" Target="slides/slide201.xml"/><Relationship Id="rId226" Type="http://schemas.openxmlformats.org/officeDocument/2006/relationships/notesMaster" Target="notesMasters/notesMaster1.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53" Type="http://schemas.openxmlformats.org/officeDocument/2006/relationships/slide" Target="slides/slide49.xml"/><Relationship Id="rId74" Type="http://schemas.openxmlformats.org/officeDocument/2006/relationships/slide" Target="slides/slide70.xml"/><Relationship Id="rId128" Type="http://schemas.openxmlformats.org/officeDocument/2006/relationships/slide" Target="slides/slide124.xml"/><Relationship Id="rId149" Type="http://schemas.openxmlformats.org/officeDocument/2006/relationships/slide" Target="slides/slide145.xml"/><Relationship Id="rId5" Type="http://schemas.openxmlformats.org/officeDocument/2006/relationships/slide" Target="slides/slide1.xml"/><Relationship Id="rId95" Type="http://schemas.openxmlformats.org/officeDocument/2006/relationships/slide" Target="slides/slide91.xml"/><Relationship Id="rId160" Type="http://schemas.openxmlformats.org/officeDocument/2006/relationships/slide" Target="slides/slide156.xml"/><Relationship Id="rId181" Type="http://schemas.openxmlformats.org/officeDocument/2006/relationships/slide" Target="slides/slide177.xml"/><Relationship Id="rId216" Type="http://schemas.openxmlformats.org/officeDocument/2006/relationships/slide" Target="slides/slide212.xml"/><Relationship Id="rId22" Type="http://schemas.openxmlformats.org/officeDocument/2006/relationships/slide" Target="slides/slide18.xml"/><Relationship Id="rId43" Type="http://schemas.openxmlformats.org/officeDocument/2006/relationships/slide" Target="slides/slide39.xml"/><Relationship Id="rId64" Type="http://schemas.openxmlformats.org/officeDocument/2006/relationships/slide" Target="slides/slide60.xml"/><Relationship Id="rId118" Type="http://schemas.openxmlformats.org/officeDocument/2006/relationships/slide" Target="slides/slide114.xml"/><Relationship Id="rId139" Type="http://schemas.openxmlformats.org/officeDocument/2006/relationships/slide" Target="slides/slide135.xml"/><Relationship Id="rId85" Type="http://schemas.openxmlformats.org/officeDocument/2006/relationships/slide" Target="slides/slide81.xml"/><Relationship Id="rId150" Type="http://schemas.openxmlformats.org/officeDocument/2006/relationships/slide" Target="slides/slide146.xml"/><Relationship Id="rId171" Type="http://schemas.openxmlformats.org/officeDocument/2006/relationships/slide" Target="slides/slide167.xml"/><Relationship Id="rId192" Type="http://schemas.openxmlformats.org/officeDocument/2006/relationships/slide" Target="slides/slide188.xml"/><Relationship Id="rId206" Type="http://schemas.openxmlformats.org/officeDocument/2006/relationships/slide" Target="slides/slide202.xml"/><Relationship Id="rId227" Type="http://schemas.openxmlformats.org/officeDocument/2006/relationships/presProps" Target="presProps.xml"/><Relationship Id="rId12" Type="http://schemas.openxmlformats.org/officeDocument/2006/relationships/slide" Target="slides/slide8.xml"/><Relationship Id="rId33" Type="http://schemas.openxmlformats.org/officeDocument/2006/relationships/slide" Target="slides/slide29.xml"/><Relationship Id="rId108" Type="http://schemas.openxmlformats.org/officeDocument/2006/relationships/slide" Target="slides/slide104.xml"/><Relationship Id="rId129" Type="http://schemas.openxmlformats.org/officeDocument/2006/relationships/slide" Target="slides/slide125.xml"/><Relationship Id="rId54" Type="http://schemas.openxmlformats.org/officeDocument/2006/relationships/slide" Target="slides/slide50.xml"/><Relationship Id="rId75" Type="http://schemas.openxmlformats.org/officeDocument/2006/relationships/slide" Target="slides/slide71.xml"/><Relationship Id="rId96" Type="http://schemas.openxmlformats.org/officeDocument/2006/relationships/slide" Target="slides/slide92.xml"/><Relationship Id="rId140" Type="http://schemas.openxmlformats.org/officeDocument/2006/relationships/slide" Target="slides/slide136.xml"/><Relationship Id="rId161" Type="http://schemas.openxmlformats.org/officeDocument/2006/relationships/slide" Target="slides/slide157.xml"/><Relationship Id="rId182" Type="http://schemas.openxmlformats.org/officeDocument/2006/relationships/slide" Target="slides/slide178.xml"/><Relationship Id="rId217" Type="http://schemas.openxmlformats.org/officeDocument/2006/relationships/slide" Target="slides/slide213.xml"/><Relationship Id="rId6" Type="http://schemas.openxmlformats.org/officeDocument/2006/relationships/slide" Target="slides/slide2.xml"/><Relationship Id="rId23" Type="http://schemas.openxmlformats.org/officeDocument/2006/relationships/slide" Target="slides/slide19.xml"/><Relationship Id="rId119" Type="http://schemas.openxmlformats.org/officeDocument/2006/relationships/slide" Target="slides/slide115.xml"/><Relationship Id="rId44" Type="http://schemas.openxmlformats.org/officeDocument/2006/relationships/slide" Target="slides/slide40.xml"/><Relationship Id="rId65" Type="http://schemas.openxmlformats.org/officeDocument/2006/relationships/slide" Target="slides/slide61.xml"/><Relationship Id="rId86" Type="http://schemas.openxmlformats.org/officeDocument/2006/relationships/slide" Target="slides/slide82.xml"/><Relationship Id="rId130" Type="http://schemas.openxmlformats.org/officeDocument/2006/relationships/slide" Target="slides/slide126.xml"/><Relationship Id="rId151" Type="http://schemas.openxmlformats.org/officeDocument/2006/relationships/slide" Target="slides/slide147.xml"/><Relationship Id="rId172" Type="http://schemas.openxmlformats.org/officeDocument/2006/relationships/slide" Target="slides/slide168.xml"/><Relationship Id="rId193" Type="http://schemas.openxmlformats.org/officeDocument/2006/relationships/slide" Target="slides/slide189.xml"/><Relationship Id="rId207" Type="http://schemas.openxmlformats.org/officeDocument/2006/relationships/slide" Target="slides/slide203.xml"/><Relationship Id="rId228" Type="http://schemas.openxmlformats.org/officeDocument/2006/relationships/viewProps" Target="viewProps.xml"/><Relationship Id="rId13" Type="http://schemas.openxmlformats.org/officeDocument/2006/relationships/slide" Target="slides/slide9.xml"/><Relationship Id="rId109" Type="http://schemas.openxmlformats.org/officeDocument/2006/relationships/slide" Target="slides/slide105.xml"/><Relationship Id="rId34" Type="http://schemas.openxmlformats.org/officeDocument/2006/relationships/slide" Target="slides/slide30.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20" Type="http://schemas.openxmlformats.org/officeDocument/2006/relationships/slide" Target="slides/slide116.xml"/><Relationship Id="rId141" Type="http://schemas.openxmlformats.org/officeDocument/2006/relationships/slide" Target="slides/slide137.xml"/><Relationship Id="rId7" Type="http://schemas.openxmlformats.org/officeDocument/2006/relationships/slide" Target="slides/slide3.xml"/><Relationship Id="rId162" Type="http://schemas.openxmlformats.org/officeDocument/2006/relationships/slide" Target="slides/slide158.xml"/><Relationship Id="rId183" Type="http://schemas.openxmlformats.org/officeDocument/2006/relationships/slide" Target="slides/slide179.xml"/><Relationship Id="rId218" Type="http://schemas.openxmlformats.org/officeDocument/2006/relationships/slide" Target="slides/slide214.xml"/><Relationship Id="rId24" Type="http://schemas.openxmlformats.org/officeDocument/2006/relationships/slide" Target="slides/slide20.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31" Type="http://schemas.openxmlformats.org/officeDocument/2006/relationships/slide" Target="slides/slide127.xml"/><Relationship Id="rId152" Type="http://schemas.openxmlformats.org/officeDocument/2006/relationships/slide" Target="slides/slide148.xml"/><Relationship Id="rId173" Type="http://schemas.openxmlformats.org/officeDocument/2006/relationships/slide" Target="slides/slide169.xml"/><Relationship Id="rId194" Type="http://schemas.openxmlformats.org/officeDocument/2006/relationships/slide" Target="slides/slide190.xml"/><Relationship Id="rId208" Type="http://schemas.openxmlformats.org/officeDocument/2006/relationships/slide" Target="slides/slide204.xml"/><Relationship Id="rId229" Type="http://schemas.openxmlformats.org/officeDocument/2006/relationships/theme" Target="theme/theme1.xml"/><Relationship Id="rId14" Type="http://schemas.openxmlformats.org/officeDocument/2006/relationships/slide" Target="slides/slide10.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8" Type="http://schemas.openxmlformats.org/officeDocument/2006/relationships/slide" Target="slides/slide4.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slide" Target="slides/slide138.xml"/><Relationship Id="rId163" Type="http://schemas.openxmlformats.org/officeDocument/2006/relationships/slide" Target="slides/slide159.xml"/><Relationship Id="rId184" Type="http://schemas.openxmlformats.org/officeDocument/2006/relationships/slide" Target="slides/slide180.xml"/><Relationship Id="rId219" Type="http://schemas.openxmlformats.org/officeDocument/2006/relationships/slide" Target="slides/slide215.xml"/><Relationship Id="rId230" Type="http://schemas.openxmlformats.org/officeDocument/2006/relationships/tableStyles" Target="tableStyles.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openxmlformats.org/officeDocument/2006/relationships/slide" Target="slides/slide133.xml"/><Relationship Id="rId158" Type="http://schemas.openxmlformats.org/officeDocument/2006/relationships/slide" Target="slides/slide154.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3" Type="http://schemas.openxmlformats.org/officeDocument/2006/relationships/slide" Target="slides/slide149.xml"/><Relationship Id="rId174" Type="http://schemas.openxmlformats.org/officeDocument/2006/relationships/slide" Target="slides/slide170.xml"/><Relationship Id="rId179" Type="http://schemas.openxmlformats.org/officeDocument/2006/relationships/slide" Target="slides/slide175.xml"/><Relationship Id="rId195" Type="http://schemas.openxmlformats.org/officeDocument/2006/relationships/slide" Target="slides/slide191.xml"/><Relationship Id="rId209" Type="http://schemas.openxmlformats.org/officeDocument/2006/relationships/slide" Target="slides/slide205.xml"/><Relationship Id="rId190" Type="http://schemas.openxmlformats.org/officeDocument/2006/relationships/slide" Target="slides/slide186.xml"/><Relationship Id="rId204" Type="http://schemas.openxmlformats.org/officeDocument/2006/relationships/slide" Target="slides/slide200.xml"/><Relationship Id="rId220" Type="http://schemas.openxmlformats.org/officeDocument/2006/relationships/slide" Target="slides/slide216.xml"/><Relationship Id="rId225" Type="http://schemas.openxmlformats.org/officeDocument/2006/relationships/slide" Target="slides/slide221.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43" Type="http://schemas.openxmlformats.org/officeDocument/2006/relationships/slide" Target="slides/slide139.xml"/><Relationship Id="rId148" Type="http://schemas.openxmlformats.org/officeDocument/2006/relationships/slide" Target="slides/slide144.xml"/><Relationship Id="rId164" Type="http://schemas.openxmlformats.org/officeDocument/2006/relationships/slide" Target="slides/slide160.xml"/><Relationship Id="rId169" Type="http://schemas.openxmlformats.org/officeDocument/2006/relationships/slide" Target="slides/slide165.xml"/><Relationship Id="rId185" Type="http://schemas.openxmlformats.org/officeDocument/2006/relationships/slide" Target="slides/slide181.xml"/><Relationship Id="rId4" Type="http://schemas.openxmlformats.org/officeDocument/2006/relationships/slideMaster" Target="slideMasters/slideMaster1.xml"/><Relationship Id="rId9" Type="http://schemas.openxmlformats.org/officeDocument/2006/relationships/slide" Target="slides/slide5.xml"/><Relationship Id="rId180" Type="http://schemas.openxmlformats.org/officeDocument/2006/relationships/slide" Target="slides/slide176.xml"/><Relationship Id="rId210" Type="http://schemas.openxmlformats.org/officeDocument/2006/relationships/slide" Target="slides/slide206.xml"/><Relationship Id="rId215" Type="http://schemas.openxmlformats.org/officeDocument/2006/relationships/slide" Target="slides/slide211.xml"/><Relationship Id="rId26" Type="http://schemas.openxmlformats.org/officeDocument/2006/relationships/slide" Target="slides/slide22.xml"/><Relationship Id="rId231" Type="http://schemas.microsoft.com/office/2015/10/relationships/revisionInfo" Target="revisionInfo.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54" Type="http://schemas.openxmlformats.org/officeDocument/2006/relationships/slide" Target="slides/slide150.xml"/><Relationship Id="rId175" Type="http://schemas.openxmlformats.org/officeDocument/2006/relationships/slide" Target="slides/slide171.xml"/><Relationship Id="rId196" Type="http://schemas.openxmlformats.org/officeDocument/2006/relationships/slide" Target="slides/slide192.xml"/><Relationship Id="rId200" Type="http://schemas.openxmlformats.org/officeDocument/2006/relationships/slide" Target="slides/slide196.xml"/><Relationship Id="rId16" Type="http://schemas.openxmlformats.org/officeDocument/2006/relationships/slide" Target="slides/slide12.xml"/><Relationship Id="rId221" Type="http://schemas.openxmlformats.org/officeDocument/2006/relationships/slide" Target="slides/slide217.xml"/><Relationship Id="rId37" Type="http://schemas.openxmlformats.org/officeDocument/2006/relationships/slide" Target="slides/slide33.xml"/><Relationship Id="rId58" Type="http://schemas.openxmlformats.org/officeDocument/2006/relationships/slide" Target="slides/slide54.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44" Type="http://schemas.openxmlformats.org/officeDocument/2006/relationships/slide" Target="slides/slide140.xml"/><Relationship Id="rId90" Type="http://schemas.openxmlformats.org/officeDocument/2006/relationships/slide" Target="slides/slide86.xml"/><Relationship Id="rId165" Type="http://schemas.openxmlformats.org/officeDocument/2006/relationships/slide" Target="slides/slide161.xml"/><Relationship Id="rId186" Type="http://schemas.openxmlformats.org/officeDocument/2006/relationships/slide" Target="slides/slide182.xml"/><Relationship Id="rId211" Type="http://schemas.openxmlformats.org/officeDocument/2006/relationships/slide" Target="slides/slide207.xml"/><Relationship Id="rId232" Type="http://schemas.microsoft.com/office/2018/10/relationships/authors" Target="authors.xml"/><Relationship Id="rId27" Type="http://schemas.openxmlformats.org/officeDocument/2006/relationships/slide" Target="slides/slide23.xml"/><Relationship Id="rId48" Type="http://schemas.openxmlformats.org/officeDocument/2006/relationships/slide" Target="slides/slide44.xml"/><Relationship Id="rId69" Type="http://schemas.openxmlformats.org/officeDocument/2006/relationships/slide" Target="slides/slide65.xml"/><Relationship Id="rId113" Type="http://schemas.openxmlformats.org/officeDocument/2006/relationships/slide" Target="slides/slide109.xml"/><Relationship Id="rId134" Type="http://schemas.openxmlformats.org/officeDocument/2006/relationships/slide" Target="slides/slide130.xml"/><Relationship Id="rId80" Type="http://schemas.openxmlformats.org/officeDocument/2006/relationships/slide" Target="slides/slide76.xml"/><Relationship Id="rId155" Type="http://schemas.openxmlformats.org/officeDocument/2006/relationships/slide" Target="slides/slide151.xml"/><Relationship Id="rId176" Type="http://schemas.openxmlformats.org/officeDocument/2006/relationships/slide" Target="slides/slide172.xml"/><Relationship Id="rId197" Type="http://schemas.openxmlformats.org/officeDocument/2006/relationships/slide" Target="slides/slide193.xml"/><Relationship Id="rId201" Type="http://schemas.openxmlformats.org/officeDocument/2006/relationships/slide" Target="slides/slide197.xml"/><Relationship Id="rId222" Type="http://schemas.openxmlformats.org/officeDocument/2006/relationships/slide" Target="slides/slide218.xml"/><Relationship Id="rId17" Type="http://schemas.openxmlformats.org/officeDocument/2006/relationships/slide" Target="slides/slide13.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24" Type="http://schemas.openxmlformats.org/officeDocument/2006/relationships/slide" Target="slides/slide120.xml"/><Relationship Id="rId70" Type="http://schemas.openxmlformats.org/officeDocument/2006/relationships/slide" Target="slides/slide66.xml"/><Relationship Id="rId91" Type="http://schemas.openxmlformats.org/officeDocument/2006/relationships/slide" Target="slides/slide87.xml"/><Relationship Id="rId145" Type="http://schemas.openxmlformats.org/officeDocument/2006/relationships/slide" Target="slides/slide141.xml"/><Relationship Id="rId166" Type="http://schemas.openxmlformats.org/officeDocument/2006/relationships/slide" Target="slides/slide162.xml"/><Relationship Id="rId187" Type="http://schemas.openxmlformats.org/officeDocument/2006/relationships/slide" Target="slides/slide183.xml"/><Relationship Id="rId1" Type="http://schemas.openxmlformats.org/officeDocument/2006/relationships/customXml" Target="../customXml/item1.xml"/><Relationship Id="rId212" Type="http://schemas.openxmlformats.org/officeDocument/2006/relationships/slide" Target="slides/slide208.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60" Type="http://schemas.openxmlformats.org/officeDocument/2006/relationships/slide" Target="slides/slide56.xml"/><Relationship Id="rId81" Type="http://schemas.openxmlformats.org/officeDocument/2006/relationships/slide" Target="slides/slide77.xml"/><Relationship Id="rId135" Type="http://schemas.openxmlformats.org/officeDocument/2006/relationships/slide" Target="slides/slide131.xml"/><Relationship Id="rId156" Type="http://schemas.openxmlformats.org/officeDocument/2006/relationships/slide" Target="slides/slide152.xml"/><Relationship Id="rId177" Type="http://schemas.openxmlformats.org/officeDocument/2006/relationships/slide" Target="slides/slide173.xml"/><Relationship Id="rId198" Type="http://schemas.openxmlformats.org/officeDocument/2006/relationships/slide" Target="slides/slide194.xml"/><Relationship Id="rId202" Type="http://schemas.openxmlformats.org/officeDocument/2006/relationships/slide" Target="slides/slide198.xml"/><Relationship Id="rId223" Type="http://schemas.openxmlformats.org/officeDocument/2006/relationships/slide" Target="slides/slide219.xml"/><Relationship Id="rId18" Type="http://schemas.openxmlformats.org/officeDocument/2006/relationships/slide" Target="slides/slide14.xml"/><Relationship Id="rId39" Type="http://schemas.openxmlformats.org/officeDocument/2006/relationships/slide" Target="slides/slide35.xml"/><Relationship Id="rId50" Type="http://schemas.openxmlformats.org/officeDocument/2006/relationships/slide" Target="slides/slide46.xml"/><Relationship Id="rId104" Type="http://schemas.openxmlformats.org/officeDocument/2006/relationships/slide" Target="slides/slide100.xml"/><Relationship Id="rId125" Type="http://schemas.openxmlformats.org/officeDocument/2006/relationships/slide" Target="slides/slide121.xml"/><Relationship Id="rId146" Type="http://schemas.openxmlformats.org/officeDocument/2006/relationships/slide" Target="slides/slide142.xml"/><Relationship Id="rId167" Type="http://schemas.openxmlformats.org/officeDocument/2006/relationships/slide" Target="slides/slide163.xml"/><Relationship Id="rId188" Type="http://schemas.openxmlformats.org/officeDocument/2006/relationships/slide" Target="slides/slide184.xml"/><Relationship Id="rId71" Type="http://schemas.openxmlformats.org/officeDocument/2006/relationships/slide" Target="slides/slide67.xml"/><Relationship Id="rId92" Type="http://schemas.openxmlformats.org/officeDocument/2006/relationships/slide" Target="slides/slide88.xml"/><Relationship Id="rId213" Type="http://schemas.openxmlformats.org/officeDocument/2006/relationships/slide" Target="slides/slide209.xml"/><Relationship Id="rId2" Type="http://schemas.openxmlformats.org/officeDocument/2006/relationships/customXml" Target="../customXml/item2.xml"/><Relationship Id="rId29" Type="http://schemas.openxmlformats.org/officeDocument/2006/relationships/slide" Target="slides/slide25.xml"/><Relationship Id="rId40" Type="http://schemas.openxmlformats.org/officeDocument/2006/relationships/slide" Target="slides/slide36.xml"/><Relationship Id="rId115" Type="http://schemas.openxmlformats.org/officeDocument/2006/relationships/slide" Target="slides/slide111.xml"/><Relationship Id="rId136" Type="http://schemas.openxmlformats.org/officeDocument/2006/relationships/slide" Target="slides/slide132.xml"/><Relationship Id="rId157" Type="http://schemas.openxmlformats.org/officeDocument/2006/relationships/slide" Target="slides/slide153.xml"/><Relationship Id="rId178" Type="http://schemas.openxmlformats.org/officeDocument/2006/relationships/slide" Target="slides/slide174.xml"/><Relationship Id="rId61" Type="http://schemas.openxmlformats.org/officeDocument/2006/relationships/slide" Target="slides/slide57.xml"/><Relationship Id="rId82" Type="http://schemas.openxmlformats.org/officeDocument/2006/relationships/slide" Target="slides/slide78.xml"/><Relationship Id="rId199" Type="http://schemas.openxmlformats.org/officeDocument/2006/relationships/slide" Target="slides/slide195.xml"/><Relationship Id="rId203" Type="http://schemas.openxmlformats.org/officeDocument/2006/relationships/slide" Target="slides/slide199.xml"/><Relationship Id="rId19" Type="http://schemas.openxmlformats.org/officeDocument/2006/relationships/slide" Target="slides/slide15.xml"/><Relationship Id="rId224" Type="http://schemas.openxmlformats.org/officeDocument/2006/relationships/slide" Target="slides/slide220.xml"/><Relationship Id="rId30" Type="http://schemas.openxmlformats.org/officeDocument/2006/relationships/slide" Target="slides/slide26.xml"/><Relationship Id="rId105" Type="http://schemas.openxmlformats.org/officeDocument/2006/relationships/slide" Target="slides/slide101.xml"/><Relationship Id="rId126" Type="http://schemas.openxmlformats.org/officeDocument/2006/relationships/slide" Target="slides/slide122.xml"/><Relationship Id="rId147" Type="http://schemas.openxmlformats.org/officeDocument/2006/relationships/slide" Target="slides/slide143.xml"/><Relationship Id="rId168" Type="http://schemas.openxmlformats.org/officeDocument/2006/relationships/slide" Target="slides/slide16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189" Type="http://schemas.openxmlformats.org/officeDocument/2006/relationships/slide" Target="slides/slide185.xml"/><Relationship Id="rId3" Type="http://schemas.openxmlformats.org/officeDocument/2006/relationships/customXml" Target="../customXml/item3.xml"/><Relationship Id="rId214" Type="http://schemas.openxmlformats.org/officeDocument/2006/relationships/slide" Target="slides/slide210.xml"/></Relationships>
</file>

<file path=ppt/diagrams/_rels/data7.xml.rels><?xml version="1.0" encoding="UTF-8" standalone="yes"?>
<Relationships xmlns="http://schemas.openxmlformats.org/package/2006/relationships"><Relationship Id="rId3" Type="http://schemas.openxmlformats.org/officeDocument/2006/relationships/hyperlink" Target="https://www.mobilecause.com/" TargetMode="External"/><Relationship Id="rId2" Type="http://schemas.openxmlformats.org/officeDocument/2006/relationships/hyperlink" Target="https://www.firstgiving.com/" TargetMode="External"/><Relationship Id="rId1" Type="http://schemas.openxmlformats.org/officeDocument/2006/relationships/hyperlink" Target="https://www.classy.org/" TargetMode="External"/><Relationship Id="rId6" Type="http://schemas.openxmlformats.org/officeDocument/2006/relationships/hyperlink" Target="http://causevox.com/" TargetMode="External"/><Relationship Id="rId5" Type="http://schemas.openxmlformats.org/officeDocument/2006/relationships/hyperlink" Target="http://crowdrise.com/" TargetMode="External"/><Relationship Id="rId4" Type="http://schemas.openxmlformats.org/officeDocument/2006/relationships/hyperlink" Target="https://go.qgiv.com/demo-request-elevation" TargetMode="External"/></Relationships>
</file>

<file path=ppt/diagrams/_rels/data8.xml.rels><?xml version="1.0" encoding="UTF-8" standalone="yes"?>
<Relationships xmlns="http://schemas.openxmlformats.org/package/2006/relationships"><Relationship Id="rId3" Type="http://schemas.openxmlformats.org/officeDocument/2006/relationships/hyperlink" Target="http://bloomerang.com/" TargetMode="External"/><Relationship Id="rId2" Type="http://schemas.openxmlformats.org/officeDocument/2006/relationships/hyperlink" Target="https://www.neoncrm.com/" TargetMode="External"/><Relationship Id="rId1" Type="http://schemas.openxmlformats.org/officeDocument/2006/relationships/hyperlink" Target="http://salsalabs.com/" TargetMode="External"/><Relationship Id="rId5" Type="http://schemas.openxmlformats.org/officeDocument/2006/relationships/hyperlink" Target="https://doublethedonation.com/" TargetMode="External"/><Relationship Id="rId4" Type="http://schemas.openxmlformats.org/officeDocument/2006/relationships/hyperlink" Target="https://www.everyaction.com/" TargetMode="External"/></Relationships>
</file>

<file path=ppt/diagrams/_rels/drawing7.xml.rels><?xml version="1.0" encoding="UTF-8" standalone="yes"?>
<Relationships xmlns="http://schemas.openxmlformats.org/package/2006/relationships"><Relationship Id="rId3" Type="http://schemas.openxmlformats.org/officeDocument/2006/relationships/hyperlink" Target="https://www.mobilecause.com/" TargetMode="External"/><Relationship Id="rId2" Type="http://schemas.openxmlformats.org/officeDocument/2006/relationships/hyperlink" Target="https://www.firstgiving.com/" TargetMode="External"/><Relationship Id="rId1" Type="http://schemas.openxmlformats.org/officeDocument/2006/relationships/hyperlink" Target="https://www.classy.org/" TargetMode="External"/><Relationship Id="rId6" Type="http://schemas.openxmlformats.org/officeDocument/2006/relationships/hyperlink" Target="http://causevox.com/" TargetMode="External"/><Relationship Id="rId5" Type="http://schemas.openxmlformats.org/officeDocument/2006/relationships/hyperlink" Target="http://crowdrise.com/" TargetMode="External"/><Relationship Id="rId4" Type="http://schemas.openxmlformats.org/officeDocument/2006/relationships/hyperlink" Target="https://go.qgiv.com/demo-request-elevation" TargetMode="External"/></Relationships>
</file>

<file path=ppt/diagrams/_rels/drawing8.xml.rels><?xml version="1.0" encoding="UTF-8" standalone="yes"?>
<Relationships xmlns="http://schemas.openxmlformats.org/package/2006/relationships"><Relationship Id="rId3" Type="http://schemas.openxmlformats.org/officeDocument/2006/relationships/hyperlink" Target="http://bloomerang.com/" TargetMode="External"/><Relationship Id="rId2" Type="http://schemas.openxmlformats.org/officeDocument/2006/relationships/hyperlink" Target="https://www.neoncrm.com/" TargetMode="External"/><Relationship Id="rId1" Type="http://schemas.openxmlformats.org/officeDocument/2006/relationships/hyperlink" Target="http://salsalabs.com/" TargetMode="External"/><Relationship Id="rId5" Type="http://schemas.openxmlformats.org/officeDocument/2006/relationships/hyperlink" Target="https://doublethedonation.com/" TargetMode="External"/><Relationship Id="rId4" Type="http://schemas.openxmlformats.org/officeDocument/2006/relationships/hyperlink" Target="https://www.everyaction.com/" TargetMode="Externa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DF84270-6A1A-40FF-A7A3-7C2166FDC899}" type="doc">
      <dgm:prSet loTypeId="urn:microsoft.com/office/officeart/2009/3/layout/IncreasingArrowsProcess" loCatId="process" qsTypeId="urn:microsoft.com/office/officeart/2005/8/quickstyle/simple5" qsCatId="simple" csTypeId="urn:microsoft.com/office/officeart/2005/8/colors/accent1_2" csCatId="accent1" phldr="1"/>
      <dgm:spPr/>
      <dgm:t>
        <a:bodyPr/>
        <a:lstStyle/>
        <a:p>
          <a:endParaRPr lang="en-ZA"/>
        </a:p>
      </dgm:t>
    </dgm:pt>
    <dgm:pt modelId="{86F3D10E-2CB9-4A84-B0C1-616B8AD04EE1}">
      <dgm:prSet phldrT="[Text]" custT="1"/>
      <dgm:spPr/>
      <dgm:t>
        <a:bodyPr/>
        <a:lstStyle/>
        <a:p>
          <a:r>
            <a:rPr lang="en-ZA" sz="2400" b="1">
              <a:effectLst>
                <a:outerShdw blurRad="38100" dist="38100" dir="2700000" algn="tl">
                  <a:srgbClr val="000000">
                    <a:alpha val="43137"/>
                  </a:srgbClr>
                </a:outerShdw>
              </a:effectLst>
            </a:rPr>
            <a:t>Mission</a:t>
          </a:r>
        </a:p>
      </dgm:t>
    </dgm:pt>
    <dgm:pt modelId="{543E6530-ED6E-4130-A44D-F005CCC70C99}" type="parTrans" cxnId="{A13169D7-B2F0-4431-9C14-DB53E514C06C}">
      <dgm:prSet/>
      <dgm:spPr/>
      <dgm:t>
        <a:bodyPr/>
        <a:lstStyle/>
        <a:p>
          <a:endParaRPr lang="en-ZA"/>
        </a:p>
      </dgm:t>
    </dgm:pt>
    <dgm:pt modelId="{27F9F84F-AC7E-41C3-A1D8-5E9442465508}" type="sibTrans" cxnId="{A13169D7-B2F0-4431-9C14-DB53E514C06C}">
      <dgm:prSet/>
      <dgm:spPr/>
      <dgm:t>
        <a:bodyPr/>
        <a:lstStyle/>
        <a:p>
          <a:endParaRPr lang="en-ZA"/>
        </a:p>
      </dgm:t>
    </dgm:pt>
    <dgm:pt modelId="{F9AA11EC-E1FF-448D-A992-2A11019A191F}">
      <dgm:prSet custT="1"/>
      <dgm:spPr/>
      <dgm:t>
        <a:bodyPr/>
        <a:lstStyle/>
        <a:p>
          <a:pPr rtl="0"/>
          <a:endParaRPr lang="en-GB" sz="2000" dirty="0"/>
        </a:p>
        <a:p>
          <a:pPr rtl="0"/>
          <a:r>
            <a:rPr lang="en-GB" sz="2000" dirty="0"/>
            <a:t>- Was </a:t>
          </a:r>
          <a:r>
            <a:rPr lang="en-GB" sz="2000" dirty="0" err="1"/>
            <a:t>machen</a:t>
          </a:r>
          <a:r>
            <a:rPr lang="en-GB" sz="2000" dirty="0"/>
            <a:t> </a:t>
          </a:r>
          <a:r>
            <a:rPr lang="en-GB" sz="2000" dirty="0" err="1"/>
            <a:t>wir</a:t>
          </a:r>
          <a:r>
            <a:rPr lang="en-GB" sz="2000" dirty="0"/>
            <a:t> </a:t>
          </a:r>
          <a:r>
            <a:rPr lang="en-GB" sz="2000" dirty="0" err="1"/>
            <a:t>heute</a:t>
          </a:r>
          <a:r>
            <a:rPr lang="en-GB" sz="2000" dirty="0"/>
            <a:t>?</a:t>
          </a:r>
        </a:p>
        <a:p>
          <a:pPr rtl="0"/>
          <a:r>
            <a:rPr lang="en-GB" sz="2000" dirty="0"/>
            <a:t>- Wem </a:t>
          </a:r>
          <a:r>
            <a:rPr lang="en-GB" sz="2000" dirty="0" err="1"/>
            <a:t>dienen</a:t>
          </a:r>
          <a:r>
            <a:rPr lang="en-GB" sz="2000" dirty="0"/>
            <a:t> </a:t>
          </a:r>
          <a:r>
            <a:rPr lang="en-GB" sz="2000" dirty="0" err="1"/>
            <a:t>wir</a:t>
          </a:r>
          <a:r>
            <a:rPr lang="en-GB" sz="2000" dirty="0"/>
            <a:t>?</a:t>
          </a:r>
        </a:p>
        <a:p>
          <a:pPr rtl="0"/>
          <a:r>
            <a:rPr lang="en-GB" sz="2000" dirty="0"/>
            <a:t>- Was </a:t>
          </a:r>
          <a:r>
            <a:rPr lang="en-GB" sz="2000" dirty="0" err="1"/>
            <a:t>versuchen</a:t>
          </a:r>
          <a:r>
            <a:rPr lang="en-GB" sz="2000" dirty="0"/>
            <a:t> </a:t>
          </a:r>
          <a:r>
            <a:rPr lang="en-GB" sz="2000" dirty="0" err="1"/>
            <a:t>wir</a:t>
          </a:r>
          <a:r>
            <a:rPr lang="en-GB" sz="2000" dirty="0"/>
            <a:t> </a:t>
          </a:r>
          <a:r>
            <a:rPr lang="en-GB" sz="2000" dirty="0" err="1"/>
            <a:t>zu</a:t>
          </a:r>
          <a:r>
            <a:rPr lang="en-GB" sz="2000" dirty="0"/>
            <a:t> </a:t>
          </a:r>
          <a:r>
            <a:rPr lang="en-GB" sz="2000" dirty="0" err="1"/>
            <a:t>erreichen</a:t>
          </a:r>
          <a:r>
            <a:rPr lang="en-GB" sz="2000" dirty="0"/>
            <a:t>?</a:t>
          </a:r>
        </a:p>
        <a:p>
          <a:pPr rtl="0"/>
          <a:r>
            <a:rPr lang="en-GB" sz="2000" dirty="0"/>
            <a:t>- </a:t>
          </a:r>
          <a:r>
            <a:rPr lang="en-GB" sz="2000" dirty="0" err="1"/>
            <a:t>Welche</a:t>
          </a:r>
          <a:r>
            <a:rPr lang="en-GB" sz="2000" dirty="0"/>
            <a:t> </a:t>
          </a:r>
          <a:r>
            <a:rPr lang="en-GB" sz="2000" dirty="0" err="1"/>
            <a:t>Wirkung</a:t>
          </a:r>
          <a:r>
            <a:rPr lang="en-GB" sz="2000" dirty="0"/>
            <a:t> </a:t>
          </a:r>
          <a:r>
            <a:rPr lang="en-GB" sz="2000" dirty="0" err="1"/>
            <a:t>wollen</a:t>
          </a:r>
          <a:r>
            <a:rPr lang="en-GB" sz="2000" dirty="0"/>
            <a:t> </a:t>
          </a:r>
          <a:r>
            <a:rPr lang="en-GB" sz="2000" dirty="0" err="1"/>
            <a:t>wir</a:t>
          </a:r>
          <a:r>
            <a:rPr lang="en-GB" sz="2000" dirty="0"/>
            <a:t> </a:t>
          </a:r>
          <a:r>
            <a:rPr lang="en-GB" sz="2000" dirty="0" err="1"/>
            <a:t>erzielen</a:t>
          </a:r>
          <a:r>
            <a:rPr lang="en-GB" sz="2000" dirty="0"/>
            <a:t>?</a:t>
          </a:r>
          <a:endParaRPr lang="en-ZA" sz="2000" dirty="0"/>
        </a:p>
      </dgm:t>
    </dgm:pt>
    <dgm:pt modelId="{6735F17B-2034-4CDA-84B7-C2B29867DAA8}" type="parTrans" cxnId="{C4FAEE41-C038-4641-B155-1D825F4D3477}">
      <dgm:prSet/>
      <dgm:spPr/>
      <dgm:t>
        <a:bodyPr/>
        <a:lstStyle/>
        <a:p>
          <a:endParaRPr lang="en-ZA"/>
        </a:p>
      </dgm:t>
    </dgm:pt>
    <dgm:pt modelId="{588400F0-D4D6-47D1-9E94-FF5F2435B120}" type="sibTrans" cxnId="{C4FAEE41-C038-4641-B155-1D825F4D3477}">
      <dgm:prSet/>
      <dgm:spPr/>
      <dgm:t>
        <a:bodyPr/>
        <a:lstStyle/>
        <a:p>
          <a:endParaRPr lang="en-ZA"/>
        </a:p>
      </dgm:t>
    </dgm:pt>
    <dgm:pt modelId="{216A7286-C32E-4FA5-AB5C-7730C2257802}">
      <dgm:prSet custT="1"/>
      <dgm:spPr/>
      <dgm:t>
        <a:bodyPr/>
        <a:lstStyle/>
        <a:p>
          <a:r>
            <a:rPr lang="en-ZA" sz="2400" b="1">
              <a:effectLst>
                <a:outerShdw blurRad="38100" dist="38100" dir="2700000" algn="tl">
                  <a:srgbClr val="000000">
                    <a:alpha val="43137"/>
                  </a:srgbClr>
                </a:outerShdw>
              </a:effectLst>
            </a:rPr>
            <a:t>Vision</a:t>
          </a:r>
        </a:p>
      </dgm:t>
    </dgm:pt>
    <dgm:pt modelId="{018A0098-42C2-4073-ACD7-575F472E78A3}" type="parTrans" cxnId="{E85DB7F5-66D0-4216-A85E-150502682A1A}">
      <dgm:prSet/>
      <dgm:spPr/>
      <dgm:t>
        <a:bodyPr/>
        <a:lstStyle/>
        <a:p>
          <a:endParaRPr lang="en-ZA"/>
        </a:p>
      </dgm:t>
    </dgm:pt>
    <dgm:pt modelId="{78F88306-469D-4DC3-8F14-4B26A301EF8A}" type="sibTrans" cxnId="{E85DB7F5-66D0-4216-A85E-150502682A1A}">
      <dgm:prSet/>
      <dgm:spPr/>
      <dgm:t>
        <a:bodyPr/>
        <a:lstStyle/>
        <a:p>
          <a:endParaRPr lang="en-ZA"/>
        </a:p>
      </dgm:t>
    </dgm:pt>
    <dgm:pt modelId="{EE6FCB9B-A393-477C-843B-D2F6B85A64A8}">
      <dgm:prSet custT="1"/>
      <dgm:spPr/>
      <dgm:t>
        <a:bodyPr/>
        <a:lstStyle/>
        <a:p>
          <a:pPr rtl="0"/>
          <a:endParaRPr lang="en-GB" sz="2000" dirty="0"/>
        </a:p>
        <a:p>
          <a:pPr rtl="0"/>
          <a:r>
            <a:rPr lang="en-GB" sz="2000" dirty="0"/>
            <a:t>- </a:t>
          </a:r>
          <a:r>
            <a:rPr lang="en-GB" sz="2000" dirty="0" err="1"/>
            <a:t>Wohin</a:t>
          </a:r>
          <a:r>
            <a:rPr lang="en-GB" sz="2000" dirty="0"/>
            <a:t> </a:t>
          </a:r>
          <a:r>
            <a:rPr lang="en-GB" sz="2000" dirty="0" err="1"/>
            <a:t>bewegen</a:t>
          </a:r>
          <a:r>
            <a:rPr lang="en-GB" sz="2000" dirty="0"/>
            <a:t> </a:t>
          </a:r>
          <a:r>
            <a:rPr lang="en-GB" sz="2000" dirty="0" err="1"/>
            <a:t>wir</a:t>
          </a:r>
          <a:r>
            <a:rPr lang="en-GB" sz="2000" dirty="0"/>
            <a:t> </a:t>
          </a:r>
          <a:r>
            <a:rPr lang="en-GB" sz="2000" dirty="0" err="1"/>
            <a:t>uns</a:t>
          </a:r>
          <a:r>
            <a:rPr lang="en-GB" sz="2000" dirty="0"/>
            <a:t>?</a:t>
          </a:r>
        </a:p>
        <a:p>
          <a:pPr rtl="0"/>
          <a:r>
            <a:rPr lang="en-GB" sz="2000" dirty="0"/>
            <a:t>- Was </a:t>
          </a:r>
          <a:r>
            <a:rPr lang="en-GB" sz="2000" dirty="0" err="1"/>
            <a:t>wollen</a:t>
          </a:r>
          <a:r>
            <a:rPr lang="en-GB" sz="2000" dirty="0"/>
            <a:t> </a:t>
          </a:r>
          <a:r>
            <a:rPr lang="en-GB" sz="2000" dirty="0" err="1"/>
            <a:t>wir</a:t>
          </a:r>
          <a:r>
            <a:rPr lang="en-GB" sz="2000" dirty="0"/>
            <a:t> in der Zukunft </a:t>
          </a:r>
          <a:r>
            <a:rPr lang="en-GB" sz="2000" dirty="0" err="1"/>
            <a:t>erreichen</a:t>
          </a:r>
          <a:r>
            <a:rPr lang="en-GB" sz="2000" dirty="0"/>
            <a:t>?</a:t>
          </a:r>
        </a:p>
        <a:p>
          <a:pPr rtl="0"/>
          <a:r>
            <a:rPr lang="en-GB" sz="2000" dirty="0"/>
            <a:t>- </a:t>
          </a:r>
          <a:r>
            <a:rPr lang="en-GB" sz="2000" dirty="0" err="1"/>
            <a:t>Welche</a:t>
          </a:r>
          <a:r>
            <a:rPr lang="en-GB" sz="2000" dirty="0"/>
            <a:t> Art von Gesellschaft </a:t>
          </a:r>
          <a:r>
            <a:rPr lang="en-GB" sz="2000" dirty="0" err="1"/>
            <a:t>stellen</a:t>
          </a:r>
          <a:r>
            <a:rPr lang="en-GB" sz="2000" dirty="0"/>
            <a:t> </a:t>
          </a:r>
          <a:r>
            <a:rPr lang="en-GB" sz="2000" dirty="0" err="1"/>
            <a:t>wir</a:t>
          </a:r>
          <a:r>
            <a:rPr lang="en-GB" sz="2000" dirty="0"/>
            <a:t> </a:t>
          </a:r>
          <a:r>
            <a:rPr lang="en-GB" sz="2000" dirty="0" err="1"/>
            <a:t>uns</a:t>
          </a:r>
          <a:r>
            <a:rPr lang="en-GB" sz="2000" dirty="0"/>
            <a:t> </a:t>
          </a:r>
          <a:r>
            <a:rPr lang="en-GB" sz="2000" dirty="0" err="1"/>
            <a:t>vor</a:t>
          </a:r>
          <a:r>
            <a:rPr lang="en-GB" sz="2000" dirty="0"/>
            <a:t>?</a:t>
          </a:r>
          <a:endParaRPr lang="en-ZA" sz="2000" dirty="0"/>
        </a:p>
      </dgm:t>
    </dgm:pt>
    <dgm:pt modelId="{8B42E901-8940-4FA6-A602-DA2F21EE16EF}" type="parTrans" cxnId="{91BE6E43-86D5-4982-8715-8B4028FA6FFE}">
      <dgm:prSet/>
      <dgm:spPr/>
      <dgm:t>
        <a:bodyPr/>
        <a:lstStyle/>
        <a:p>
          <a:endParaRPr lang="en-ZA"/>
        </a:p>
      </dgm:t>
    </dgm:pt>
    <dgm:pt modelId="{7D3B0B0D-23EC-4B46-9D4B-70AD2E9AD5F4}" type="sibTrans" cxnId="{91BE6E43-86D5-4982-8715-8B4028FA6FFE}">
      <dgm:prSet/>
      <dgm:spPr/>
      <dgm:t>
        <a:bodyPr/>
        <a:lstStyle/>
        <a:p>
          <a:endParaRPr lang="en-ZA"/>
        </a:p>
      </dgm:t>
    </dgm:pt>
    <dgm:pt modelId="{64B8F94F-193B-4B93-A99E-2A6F7BCD4C56}">
      <dgm:prSet custT="1"/>
      <dgm:spPr/>
      <dgm:t>
        <a:bodyPr/>
        <a:lstStyle/>
        <a:p>
          <a:r>
            <a:rPr lang="en-ZA" sz="2400" b="1" err="1">
              <a:effectLst>
                <a:outerShdw blurRad="38100" dist="38100" dir="2700000" algn="tl">
                  <a:srgbClr val="000000">
                    <a:alpha val="43137"/>
                  </a:srgbClr>
                </a:outerShdw>
              </a:effectLst>
            </a:rPr>
            <a:t>Werte</a:t>
          </a:r>
        </a:p>
      </dgm:t>
    </dgm:pt>
    <dgm:pt modelId="{85E65753-CAEA-42C8-9558-9EF6FF8219A9}" type="parTrans" cxnId="{9322DC47-92F8-459B-8B48-A17B383FCDAA}">
      <dgm:prSet/>
      <dgm:spPr/>
      <dgm:t>
        <a:bodyPr/>
        <a:lstStyle/>
        <a:p>
          <a:endParaRPr lang="en-ZA"/>
        </a:p>
      </dgm:t>
    </dgm:pt>
    <dgm:pt modelId="{7058ED01-FE8E-46B8-8BC6-17F9EE56F081}" type="sibTrans" cxnId="{9322DC47-92F8-459B-8B48-A17B383FCDAA}">
      <dgm:prSet/>
      <dgm:spPr/>
      <dgm:t>
        <a:bodyPr/>
        <a:lstStyle/>
        <a:p>
          <a:endParaRPr lang="en-ZA"/>
        </a:p>
      </dgm:t>
    </dgm:pt>
    <dgm:pt modelId="{25C4DAB3-D28B-4F92-97C2-EA55DF1A5E94}">
      <dgm:prSet custT="1"/>
      <dgm:spPr/>
      <dgm:t>
        <a:bodyPr/>
        <a:lstStyle/>
        <a:p>
          <a:pPr rtl="0"/>
          <a:r>
            <a:rPr lang="en-GB" sz="2000" dirty="0"/>
            <a:t>- </a:t>
          </a:r>
          <a:r>
            <a:rPr lang="en-GB" sz="2000" dirty="0" err="1"/>
            <a:t>Wofür</a:t>
          </a:r>
          <a:r>
            <a:rPr lang="en-GB" sz="2000" dirty="0"/>
            <a:t> </a:t>
          </a:r>
          <a:r>
            <a:rPr lang="en-GB" sz="2000" dirty="0" err="1"/>
            <a:t>stehen</a:t>
          </a:r>
          <a:r>
            <a:rPr lang="en-GB" sz="2000" dirty="0"/>
            <a:t> </a:t>
          </a:r>
          <a:r>
            <a:rPr lang="en-GB" sz="2000" dirty="0" err="1"/>
            <a:t>wir</a:t>
          </a:r>
          <a:r>
            <a:rPr lang="en-GB" sz="2000" dirty="0"/>
            <a:t>?</a:t>
          </a:r>
        </a:p>
        <a:p>
          <a:pPr rtl="0"/>
          <a:r>
            <a:rPr lang="en-GB" sz="2000" dirty="0"/>
            <a:t>- </a:t>
          </a:r>
          <a:r>
            <a:rPr lang="en-GB" sz="2000" dirty="0" err="1"/>
            <a:t>Welche</a:t>
          </a:r>
          <a:r>
            <a:rPr lang="en-GB" sz="2000" dirty="0"/>
            <a:t> </a:t>
          </a:r>
          <a:r>
            <a:rPr lang="en-GB" sz="2000" dirty="0" err="1"/>
            <a:t>Verhaltensweisen</a:t>
          </a:r>
          <a:r>
            <a:rPr lang="en-GB" sz="2000" dirty="0"/>
            <a:t> </a:t>
          </a:r>
          <a:r>
            <a:rPr lang="en-GB" sz="2000" dirty="0" err="1"/>
            <a:t>halten</a:t>
          </a:r>
          <a:r>
            <a:rPr lang="en-GB" sz="2000" dirty="0"/>
            <a:t> </a:t>
          </a:r>
          <a:r>
            <a:rPr lang="en-GB" sz="2000" dirty="0" err="1"/>
            <a:t>wir</a:t>
          </a:r>
          <a:r>
            <a:rPr lang="en-GB" sz="2000" dirty="0"/>
            <a:t> für </a:t>
          </a:r>
          <a:r>
            <a:rPr lang="en-GB" sz="2000" dirty="0" err="1"/>
            <a:t>vorrangig</a:t>
          </a:r>
          <a:r>
            <a:rPr lang="en-GB" sz="2000" dirty="0"/>
            <a:t>?</a:t>
          </a:r>
        </a:p>
        <a:p>
          <a:pPr rtl="0"/>
          <a:r>
            <a:rPr lang="en-GB" sz="2000" dirty="0"/>
            <a:t>-Wie </a:t>
          </a:r>
          <a:r>
            <a:rPr lang="en-GB" sz="2000" dirty="0" err="1"/>
            <a:t>werden</a:t>
          </a:r>
          <a:r>
            <a:rPr lang="en-GB" sz="2000" dirty="0"/>
            <a:t> </a:t>
          </a:r>
          <a:r>
            <a:rPr lang="en-GB" sz="2000" dirty="0" err="1"/>
            <a:t>wir</a:t>
          </a:r>
          <a:r>
            <a:rPr lang="en-GB" sz="2000" dirty="0"/>
            <a:t> </a:t>
          </a:r>
          <a:r>
            <a:rPr lang="en-GB" sz="2000" dirty="0" err="1"/>
            <a:t>unsere</a:t>
          </a:r>
          <a:r>
            <a:rPr lang="en-GB" sz="2000" dirty="0"/>
            <a:t> </a:t>
          </a:r>
          <a:r>
            <a:rPr lang="en-GB" sz="2000" dirty="0" err="1"/>
            <a:t>Aktivitäten</a:t>
          </a:r>
          <a:r>
            <a:rPr lang="en-GB" sz="2000" dirty="0"/>
            <a:t> </a:t>
          </a:r>
          <a:r>
            <a:rPr lang="en-GB" sz="2000" dirty="0" err="1"/>
            <a:t>durchführen</a:t>
          </a:r>
          <a:r>
            <a:rPr lang="en-GB" sz="2000" dirty="0"/>
            <a:t>, um </a:t>
          </a:r>
          <a:r>
            <a:rPr lang="en-GB" sz="2000" dirty="0" err="1"/>
            <a:t>unseren</a:t>
          </a:r>
          <a:r>
            <a:rPr lang="en-GB" sz="2000" dirty="0"/>
            <a:t> </a:t>
          </a:r>
          <a:r>
            <a:rPr lang="en-GB" sz="2000" dirty="0" err="1"/>
            <a:t>Auftrag</a:t>
          </a:r>
          <a:r>
            <a:rPr lang="en-GB" sz="2000" dirty="0"/>
            <a:t> und </a:t>
          </a:r>
          <a:r>
            <a:rPr lang="en-GB" sz="2000" dirty="0" err="1"/>
            <a:t>unsere</a:t>
          </a:r>
          <a:r>
            <a:rPr lang="en-GB" sz="2000" dirty="0"/>
            <a:t> Vision </a:t>
          </a:r>
          <a:r>
            <a:rPr lang="en-GB" sz="2000" dirty="0" err="1"/>
            <a:t>zu</a:t>
          </a:r>
          <a:r>
            <a:rPr lang="en-GB" sz="2000" dirty="0"/>
            <a:t> </a:t>
          </a:r>
          <a:r>
            <a:rPr lang="en-GB" sz="2000" dirty="0" err="1"/>
            <a:t>erreichen</a:t>
          </a:r>
          <a:r>
            <a:rPr lang="en-GB" sz="2000" dirty="0"/>
            <a:t>?</a:t>
          </a:r>
        </a:p>
        <a:p>
          <a:pPr rtl="0"/>
          <a:r>
            <a:rPr lang="en-GB" sz="2000" b="0" dirty="0"/>
            <a:t>- Wie </a:t>
          </a:r>
          <a:r>
            <a:rPr lang="en-GB" sz="2000" b="0" dirty="0" err="1"/>
            <a:t>behandeln</a:t>
          </a:r>
          <a:r>
            <a:rPr lang="en-GB" sz="2000" b="0" dirty="0"/>
            <a:t> </a:t>
          </a:r>
          <a:r>
            <a:rPr lang="en-GB" sz="2000" b="0" dirty="0" err="1"/>
            <a:t>wir</a:t>
          </a:r>
          <a:r>
            <a:rPr lang="en-GB" sz="2000" b="0" dirty="0"/>
            <a:t> die </a:t>
          </a:r>
          <a:r>
            <a:rPr lang="en-GB" sz="2000" b="0" dirty="0" err="1"/>
            <a:t>Mitglieder</a:t>
          </a:r>
          <a:r>
            <a:rPr lang="en-GB" sz="2000" b="0" dirty="0"/>
            <a:t> </a:t>
          </a:r>
          <a:r>
            <a:rPr lang="en-GB" sz="2000" b="0" dirty="0" err="1"/>
            <a:t>unserer</a:t>
          </a:r>
          <a:r>
            <a:rPr lang="en-GB" sz="2000" b="0" dirty="0"/>
            <a:t> </a:t>
          </a:r>
          <a:r>
            <a:rPr lang="en-GB" sz="2000" b="0" dirty="0" err="1"/>
            <a:t>eigenen</a:t>
          </a:r>
          <a:r>
            <a:rPr lang="en-GB" sz="2000" b="0" dirty="0"/>
            <a:t> Organisation und Gemeinschaft?</a:t>
          </a:r>
          <a:endParaRPr lang="en-ZA" sz="2000" b="0" dirty="0"/>
        </a:p>
      </dgm:t>
    </dgm:pt>
    <dgm:pt modelId="{1640DFB9-1F05-4114-879F-7AE948E8294C}" type="parTrans" cxnId="{C05029BE-11F4-4F0A-BA08-FD9962A45789}">
      <dgm:prSet/>
      <dgm:spPr/>
      <dgm:t>
        <a:bodyPr/>
        <a:lstStyle/>
        <a:p>
          <a:endParaRPr lang="en-ZA"/>
        </a:p>
      </dgm:t>
    </dgm:pt>
    <dgm:pt modelId="{7EF22CED-221D-4FE9-850C-6D96269BAAA6}" type="sibTrans" cxnId="{C05029BE-11F4-4F0A-BA08-FD9962A45789}">
      <dgm:prSet/>
      <dgm:spPr/>
      <dgm:t>
        <a:bodyPr/>
        <a:lstStyle/>
        <a:p>
          <a:endParaRPr lang="en-ZA"/>
        </a:p>
      </dgm:t>
    </dgm:pt>
    <dgm:pt modelId="{A45DCBD0-1B04-4671-BEB0-91526F530EAA}" type="pres">
      <dgm:prSet presAssocID="{9DF84270-6A1A-40FF-A7A3-7C2166FDC899}" presName="Name0" presStyleCnt="0">
        <dgm:presLayoutVars>
          <dgm:chMax val="5"/>
          <dgm:chPref val="5"/>
          <dgm:dir/>
          <dgm:animLvl val="lvl"/>
        </dgm:presLayoutVars>
      </dgm:prSet>
      <dgm:spPr/>
    </dgm:pt>
    <dgm:pt modelId="{E101CA14-C2FE-4820-9714-03AEC9B3952D}" type="pres">
      <dgm:prSet presAssocID="{86F3D10E-2CB9-4A84-B0C1-616B8AD04EE1}" presName="parentText1" presStyleLbl="node1" presStyleIdx="0" presStyleCnt="3" custScaleY="67779">
        <dgm:presLayoutVars>
          <dgm:chMax/>
          <dgm:chPref val="3"/>
          <dgm:bulletEnabled val="1"/>
        </dgm:presLayoutVars>
      </dgm:prSet>
      <dgm:spPr/>
    </dgm:pt>
    <dgm:pt modelId="{D34A1E81-BF6D-4A72-AAB0-E75DB10BC6F5}" type="pres">
      <dgm:prSet presAssocID="{86F3D10E-2CB9-4A84-B0C1-616B8AD04EE1}" presName="childText1" presStyleLbl="solidAlignAcc1" presStyleIdx="0" presStyleCnt="3" custScaleY="105186">
        <dgm:presLayoutVars>
          <dgm:chMax val="0"/>
          <dgm:chPref val="0"/>
          <dgm:bulletEnabled val="1"/>
        </dgm:presLayoutVars>
      </dgm:prSet>
      <dgm:spPr/>
    </dgm:pt>
    <dgm:pt modelId="{19303ED2-3D24-4BD0-8B38-28096987509B}" type="pres">
      <dgm:prSet presAssocID="{216A7286-C32E-4FA5-AB5C-7730C2257802}" presName="parentText2" presStyleLbl="node1" presStyleIdx="1" presStyleCnt="3" custScaleY="67779">
        <dgm:presLayoutVars>
          <dgm:chMax/>
          <dgm:chPref val="3"/>
          <dgm:bulletEnabled val="1"/>
        </dgm:presLayoutVars>
      </dgm:prSet>
      <dgm:spPr/>
    </dgm:pt>
    <dgm:pt modelId="{4F86B391-34A9-42C5-9D58-7D4E1ABD3535}" type="pres">
      <dgm:prSet presAssocID="{216A7286-C32E-4FA5-AB5C-7730C2257802}" presName="childText2" presStyleLbl="solidAlignAcc1" presStyleIdx="1" presStyleCnt="3" custScaleY="105186">
        <dgm:presLayoutVars>
          <dgm:chMax val="0"/>
          <dgm:chPref val="0"/>
          <dgm:bulletEnabled val="1"/>
        </dgm:presLayoutVars>
      </dgm:prSet>
      <dgm:spPr/>
    </dgm:pt>
    <dgm:pt modelId="{54CCFF95-B1C3-46D9-8B22-1F875B1842AD}" type="pres">
      <dgm:prSet presAssocID="{64B8F94F-193B-4B93-A99E-2A6F7BCD4C56}" presName="parentText3" presStyleLbl="node1" presStyleIdx="2" presStyleCnt="3" custScaleY="67779">
        <dgm:presLayoutVars>
          <dgm:chMax/>
          <dgm:chPref val="3"/>
          <dgm:bulletEnabled val="1"/>
        </dgm:presLayoutVars>
      </dgm:prSet>
      <dgm:spPr/>
    </dgm:pt>
    <dgm:pt modelId="{00F8621F-C139-4EB5-86E6-3EC278DF8EB4}" type="pres">
      <dgm:prSet presAssocID="{64B8F94F-193B-4B93-A99E-2A6F7BCD4C56}" presName="childText3" presStyleLbl="solidAlignAcc1" presStyleIdx="2" presStyleCnt="3" custScaleY="105186">
        <dgm:presLayoutVars>
          <dgm:chMax val="0"/>
          <dgm:chPref val="0"/>
          <dgm:bulletEnabled val="1"/>
        </dgm:presLayoutVars>
      </dgm:prSet>
      <dgm:spPr/>
    </dgm:pt>
  </dgm:ptLst>
  <dgm:cxnLst>
    <dgm:cxn modelId="{C4FAEE41-C038-4641-B155-1D825F4D3477}" srcId="{86F3D10E-2CB9-4A84-B0C1-616B8AD04EE1}" destId="{F9AA11EC-E1FF-448D-A992-2A11019A191F}" srcOrd="0" destOrd="0" parTransId="{6735F17B-2034-4CDA-84B7-C2B29867DAA8}" sibTransId="{588400F0-D4D6-47D1-9E94-FF5F2435B120}"/>
    <dgm:cxn modelId="{91BE6E43-86D5-4982-8715-8B4028FA6FFE}" srcId="{216A7286-C32E-4FA5-AB5C-7730C2257802}" destId="{EE6FCB9B-A393-477C-843B-D2F6B85A64A8}" srcOrd="0" destOrd="0" parTransId="{8B42E901-8940-4FA6-A602-DA2F21EE16EF}" sibTransId="{7D3B0B0D-23EC-4B46-9D4B-70AD2E9AD5F4}"/>
    <dgm:cxn modelId="{606E6364-B042-4121-AD49-FAD336F8CC37}" type="presOf" srcId="{216A7286-C32E-4FA5-AB5C-7730C2257802}" destId="{19303ED2-3D24-4BD0-8B38-28096987509B}" srcOrd="0" destOrd="0" presId="urn:microsoft.com/office/officeart/2009/3/layout/IncreasingArrowsProcess"/>
    <dgm:cxn modelId="{38E89764-33D9-49FD-A2F6-D690C5B9A521}" type="presOf" srcId="{F9AA11EC-E1FF-448D-A992-2A11019A191F}" destId="{D34A1E81-BF6D-4A72-AAB0-E75DB10BC6F5}" srcOrd="0" destOrd="0" presId="urn:microsoft.com/office/officeart/2009/3/layout/IncreasingArrowsProcess"/>
    <dgm:cxn modelId="{9322DC47-92F8-459B-8B48-A17B383FCDAA}" srcId="{9DF84270-6A1A-40FF-A7A3-7C2166FDC899}" destId="{64B8F94F-193B-4B93-A99E-2A6F7BCD4C56}" srcOrd="2" destOrd="0" parTransId="{85E65753-CAEA-42C8-9558-9EF6FF8219A9}" sibTransId="{7058ED01-FE8E-46B8-8BC6-17F9EE56F081}"/>
    <dgm:cxn modelId="{2E18414C-BF65-45B5-AD27-D5E5BAD1920B}" type="presOf" srcId="{25C4DAB3-D28B-4F92-97C2-EA55DF1A5E94}" destId="{00F8621F-C139-4EB5-86E6-3EC278DF8EB4}" srcOrd="0" destOrd="0" presId="urn:microsoft.com/office/officeart/2009/3/layout/IncreasingArrowsProcess"/>
    <dgm:cxn modelId="{083A4771-CFDD-48C0-B457-976F035CFCD0}" type="presOf" srcId="{9DF84270-6A1A-40FF-A7A3-7C2166FDC899}" destId="{A45DCBD0-1B04-4671-BEB0-91526F530EAA}" srcOrd="0" destOrd="0" presId="urn:microsoft.com/office/officeart/2009/3/layout/IncreasingArrowsProcess"/>
    <dgm:cxn modelId="{F3E6A885-DE6D-4CFF-AF4C-B28E621A392C}" type="presOf" srcId="{86F3D10E-2CB9-4A84-B0C1-616B8AD04EE1}" destId="{E101CA14-C2FE-4820-9714-03AEC9B3952D}" srcOrd="0" destOrd="0" presId="urn:microsoft.com/office/officeart/2009/3/layout/IncreasingArrowsProcess"/>
    <dgm:cxn modelId="{AE229486-07E0-452B-8A53-6AD2C0DF0E95}" type="presOf" srcId="{64B8F94F-193B-4B93-A99E-2A6F7BCD4C56}" destId="{54CCFF95-B1C3-46D9-8B22-1F875B1842AD}" srcOrd="0" destOrd="0" presId="urn:microsoft.com/office/officeart/2009/3/layout/IncreasingArrowsProcess"/>
    <dgm:cxn modelId="{D8E6088C-FE79-4E9F-8EFD-7F4FE0BD75EC}" type="presOf" srcId="{EE6FCB9B-A393-477C-843B-D2F6B85A64A8}" destId="{4F86B391-34A9-42C5-9D58-7D4E1ABD3535}" srcOrd="0" destOrd="0" presId="urn:microsoft.com/office/officeart/2009/3/layout/IncreasingArrowsProcess"/>
    <dgm:cxn modelId="{C05029BE-11F4-4F0A-BA08-FD9962A45789}" srcId="{64B8F94F-193B-4B93-A99E-2A6F7BCD4C56}" destId="{25C4DAB3-D28B-4F92-97C2-EA55DF1A5E94}" srcOrd="0" destOrd="0" parTransId="{1640DFB9-1F05-4114-879F-7AE948E8294C}" sibTransId="{7EF22CED-221D-4FE9-850C-6D96269BAAA6}"/>
    <dgm:cxn modelId="{A13169D7-B2F0-4431-9C14-DB53E514C06C}" srcId="{9DF84270-6A1A-40FF-A7A3-7C2166FDC899}" destId="{86F3D10E-2CB9-4A84-B0C1-616B8AD04EE1}" srcOrd="0" destOrd="0" parTransId="{543E6530-ED6E-4130-A44D-F005CCC70C99}" sibTransId="{27F9F84F-AC7E-41C3-A1D8-5E9442465508}"/>
    <dgm:cxn modelId="{E85DB7F5-66D0-4216-A85E-150502682A1A}" srcId="{9DF84270-6A1A-40FF-A7A3-7C2166FDC899}" destId="{216A7286-C32E-4FA5-AB5C-7730C2257802}" srcOrd="1" destOrd="0" parTransId="{018A0098-42C2-4073-ACD7-575F472E78A3}" sibTransId="{78F88306-469D-4DC3-8F14-4B26A301EF8A}"/>
    <dgm:cxn modelId="{00C70A31-D6C2-46EA-B090-3CD85EADD45F}" type="presParOf" srcId="{A45DCBD0-1B04-4671-BEB0-91526F530EAA}" destId="{E101CA14-C2FE-4820-9714-03AEC9B3952D}" srcOrd="0" destOrd="0" presId="urn:microsoft.com/office/officeart/2009/3/layout/IncreasingArrowsProcess"/>
    <dgm:cxn modelId="{464168E7-4121-4ACF-9334-D0710FB4D8D5}" type="presParOf" srcId="{A45DCBD0-1B04-4671-BEB0-91526F530EAA}" destId="{D34A1E81-BF6D-4A72-AAB0-E75DB10BC6F5}" srcOrd="1" destOrd="0" presId="urn:microsoft.com/office/officeart/2009/3/layout/IncreasingArrowsProcess"/>
    <dgm:cxn modelId="{38721D7F-36DA-4343-ABE8-25ABD53DBCAC}" type="presParOf" srcId="{A45DCBD0-1B04-4671-BEB0-91526F530EAA}" destId="{19303ED2-3D24-4BD0-8B38-28096987509B}" srcOrd="2" destOrd="0" presId="urn:microsoft.com/office/officeart/2009/3/layout/IncreasingArrowsProcess"/>
    <dgm:cxn modelId="{61F30C56-0D00-4552-A680-228868543DC8}" type="presParOf" srcId="{A45DCBD0-1B04-4671-BEB0-91526F530EAA}" destId="{4F86B391-34A9-42C5-9D58-7D4E1ABD3535}" srcOrd="3" destOrd="0" presId="urn:microsoft.com/office/officeart/2009/3/layout/IncreasingArrowsProcess"/>
    <dgm:cxn modelId="{AFFD2977-A4E4-4417-8F2F-31C4D430388C}" type="presParOf" srcId="{A45DCBD0-1B04-4671-BEB0-91526F530EAA}" destId="{54CCFF95-B1C3-46D9-8B22-1F875B1842AD}" srcOrd="4" destOrd="0" presId="urn:microsoft.com/office/officeart/2009/3/layout/IncreasingArrowsProcess"/>
    <dgm:cxn modelId="{5F64C064-0B91-44E2-9A08-EFA80510FD88}" type="presParOf" srcId="{A45DCBD0-1B04-4671-BEB0-91526F530EAA}" destId="{00F8621F-C139-4EB5-86E6-3EC278DF8EB4}" srcOrd="5" destOrd="0" presId="urn:microsoft.com/office/officeart/2009/3/layout/IncreasingArrows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A45F34B7-DE3A-411A-9609-D0E1FA4078CE}" type="doc">
      <dgm:prSet loTypeId="urn:microsoft.com/office/officeart/2008/layout/LinedList" loCatId="list" qsTypeId="urn:microsoft.com/office/officeart/2005/8/quickstyle/simple4" qsCatId="simple" csTypeId="urn:microsoft.com/office/officeart/2005/8/colors/accent1_2" csCatId="accent1" phldr="1"/>
      <dgm:spPr/>
      <dgm:t>
        <a:bodyPr/>
        <a:lstStyle/>
        <a:p>
          <a:endParaRPr lang="en-ZA"/>
        </a:p>
      </dgm:t>
    </dgm:pt>
    <dgm:pt modelId="{F3B0FF3F-CB01-4515-A364-D4AC7F3D17B5}">
      <dgm:prSet custT="1"/>
      <dgm:spPr/>
      <dgm:t>
        <a:bodyPr/>
        <a:lstStyle/>
        <a:p>
          <a:pPr algn="l"/>
          <a:r>
            <a:rPr lang="en-ZA" sz="2400" dirty="0" err="1">
              <a:effectLst/>
            </a:rPr>
            <a:t>Mittelbeschaffung</a:t>
          </a:r>
          <a:r>
            <a:rPr lang="en-ZA" sz="2400" dirty="0">
              <a:effectLst/>
            </a:rPr>
            <a:t> </a:t>
          </a:r>
          <a:r>
            <a:rPr lang="en-ZA" sz="2400" dirty="0" err="1">
              <a:effectLst/>
            </a:rPr>
            <a:t>durch</a:t>
          </a:r>
          <a:r>
            <a:rPr lang="en-ZA" sz="2400" dirty="0">
              <a:effectLst/>
            </a:rPr>
            <a:t> </a:t>
          </a:r>
          <a:r>
            <a:rPr lang="en-ZA" sz="2400" dirty="0" err="1">
              <a:effectLst/>
            </a:rPr>
            <a:t>Unternehmen</a:t>
          </a:r>
          <a:r>
            <a:rPr lang="en-ZA" sz="2400" dirty="0">
              <a:effectLst/>
            </a:rPr>
            <a:t> </a:t>
          </a:r>
          <a:r>
            <a:rPr lang="en-ZA" sz="2400" dirty="0" err="1">
              <a:effectLst/>
            </a:rPr>
            <a:t>im</a:t>
          </a:r>
          <a:r>
            <a:rPr lang="en-ZA" sz="2400" dirty="0">
              <a:effectLst/>
            </a:rPr>
            <a:t> </a:t>
          </a:r>
          <a:r>
            <a:rPr lang="en-ZA" sz="2400" dirty="0" err="1">
              <a:effectLst/>
            </a:rPr>
            <a:t>Rahmen</a:t>
          </a:r>
          <a:r>
            <a:rPr lang="en-ZA" sz="2400" dirty="0">
              <a:effectLst/>
            </a:rPr>
            <a:t> von CSR</a:t>
          </a:r>
        </a:p>
      </dgm:t>
    </dgm:pt>
    <dgm:pt modelId="{AD77FB59-39DF-49FD-A5A4-3C5EEA0A4038}" type="parTrans" cxnId="{C57703CA-C27C-4D6C-9825-FE5BD9C450C5}">
      <dgm:prSet/>
      <dgm:spPr/>
      <dgm:t>
        <a:bodyPr/>
        <a:lstStyle/>
        <a:p>
          <a:endParaRPr lang="en-ZA"/>
        </a:p>
      </dgm:t>
    </dgm:pt>
    <dgm:pt modelId="{18A18C38-77AC-4201-BDA5-442A62FE6763}" type="sibTrans" cxnId="{C57703CA-C27C-4D6C-9825-FE5BD9C450C5}">
      <dgm:prSet/>
      <dgm:spPr/>
      <dgm:t>
        <a:bodyPr/>
        <a:lstStyle/>
        <a:p>
          <a:endParaRPr lang="en-ZA"/>
        </a:p>
      </dgm:t>
    </dgm:pt>
    <dgm:pt modelId="{F432F14D-6D26-4BBD-A4B0-56DCE90A31BD}">
      <dgm:prSet custT="1"/>
      <dgm:spPr/>
      <dgm:t>
        <a:bodyPr/>
        <a:lstStyle/>
        <a:p>
          <a:pPr algn="l"/>
          <a:r>
            <a:rPr lang="en-ZA" sz="2400" dirty="0" err="1">
              <a:effectLst/>
            </a:rPr>
            <a:t>Patenschaftsprogramm</a:t>
          </a:r>
          <a:r>
            <a:rPr lang="en-ZA" sz="2400" dirty="0">
              <a:effectLst/>
            </a:rPr>
            <a:t> für </a:t>
          </a:r>
          <a:r>
            <a:rPr lang="en-ZA" sz="2400" dirty="0" err="1">
              <a:effectLst/>
            </a:rPr>
            <a:t>Studenten</a:t>
          </a:r>
          <a:r>
            <a:rPr lang="en-ZA" sz="2400" dirty="0">
              <a:effectLst/>
            </a:rPr>
            <a:t> und Kinder</a:t>
          </a:r>
        </a:p>
      </dgm:t>
    </dgm:pt>
    <dgm:pt modelId="{02C3584A-BB2C-4AFC-B359-D9A99970E35D}" type="parTrans" cxnId="{3DA3EFEE-35E6-462E-B5E0-4D3447B9E4C2}">
      <dgm:prSet/>
      <dgm:spPr/>
      <dgm:t>
        <a:bodyPr/>
        <a:lstStyle/>
        <a:p>
          <a:endParaRPr lang="en-ZA"/>
        </a:p>
      </dgm:t>
    </dgm:pt>
    <dgm:pt modelId="{DFFA6523-EA56-4BB9-914A-C7A90EA629EE}" type="sibTrans" cxnId="{3DA3EFEE-35E6-462E-B5E0-4D3447B9E4C2}">
      <dgm:prSet/>
      <dgm:spPr/>
      <dgm:t>
        <a:bodyPr/>
        <a:lstStyle/>
        <a:p>
          <a:endParaRPr lang="en-ZA"/>
        </a:p>
      </dgm:t>
    </dgm:pt>
    <dgm:pt modelId="{8FDB534E-8744-4907-8EAA-18CF867FE37F}">
      <dgm:prSet custT="1"/>
      <dgm:spPr/>
      <dgm:t>
        <a:bodyPr/>
        <a:lstStyle/>
        <a:p>
          <a:pPr algn="l"/>
          <a:r>
            <a:rPr lang="en-ZA" sz="2400" dirty="0" err="1">
              <a:effectLst/>
            </a:rPr>
            <a:t>Aufstellen</a:t>
          </a:r>
          <a:r>
            <a:rPr lang="en-ZA" sz="2400" dirty="0">
              <a:effectLst/>
            </a:rPr>
            <a:t> von </a:t>
          </a:r>
          <a:r>
            <a:rPr lang="en-ZA" sz="2400" dirty="0" err="1">
              <a:effectLst/>
            </a:rPr>
            <a:t>Spendenboxen</a:t>
          </a:r>
        </a:p>
      </dgm:t>
    </dgm:pt>
    <dgm:pt modelId="{93EF9CCD-8CDE-4F3B-8CE1-E1091ED799D4}" type="parTrans" cxnId="{0697D3C1-18EA-4257-B0FE-AC3A23AC07BD}">
      <dgm:prSet/>
      <dgm:spPr/>
      <dgm:t>
        <a:bodyPr/>
        <a:lstStyle/>
        <a:p>
          <a:endParaRPr lang="en-ZA"/>
        </a:p>
      </dgm:t>
    </dgm:pt>
    <dgm:pt modelId="{CD630546-7BA6-429B-B7DB-6C60310DE758}" type="sibTrans" cxnId="{0697D3C1-18EA-4257-B0FE-AC3A23AC07BD}">
      <dgm:prSet/>
      <dgm:spPr/>
      <dgm:t>
        <a:bodyPr/>
        <a:lstStyle/>
        <a:p>
          <a:endParaRPr lang="en-ZA"/>
        </a:p>
      </dgm:t>
    </dgm:pt>
    <dgm:pt modelId="{D3D3A144-BC7D-45CB-842A-0583AED9808E}">
      <dgm:prSet custT="1"/>
      <dgm:spPr/>
      <dgm:t>
        <a:bodyPr/>
        <a:lstStyle/>
        <a:p>
          <a:r>
            <a:rPr lang="en-ZA" sz="2400" dirty="0" err="1">
              <a:effectLst/>
            </a:rPr>
            <a:t>Spendensammlung</a:t>
          </a:r>
          <a:r>
            <a:rPr lang="en-ZA" sz="2400" dirty="0">
              <a:effectLst/>
            </a:rPr>
            <a:t> </a:t>
          </a:r>
          <a:r>
            <a:rPr lang="en-ZA" sz="2400" dirty="0" err="1">
              <a:effectLst/>
            </a:rPr>
            <a:t>mit</a:t>
          </a:r>
          <a:r>
            <a:rPr lang="en-ZA" sz="2400" dirty="0">
              <a:effectLst/>
            </a:rPr>
            <a:t> </a:t>
          </a:r>
          <a:r>
            <a:rPr lang="en-ZA" sz="2400" dirty="0" err="1">
              <a:effectLst/>
            </a:rPr>
            <a:t>Hilfe</a:t>
          </a:r>
          <a:r>
            <a:rPr lang="en-ZA" sz="2400" dirty="0">
              <a:effectLst/>
            </a:rPr>
            <a:t> von Internet-</a:t>
          </a:r>
          <a:r>
            <a:rPr lang="en-ZA" sz="2400" dirty="0" err="1">
              <a:effectLst/>
            </a:rPr>
            <a:t>Techniken</a:t>
          </a:r>
        </a:p>
      </dgm:t>
    </dgm:pt>
    <dgm:pt modelId="{9FD9A7A4-921D-42CA-A68F-D0EAC1126F8B}" type="parTrans" cxnId="{D094948D-1696-4885-966D-AC487778B659}">
      <dgm:prSet/>
      <dgm:spPr/>
      <dgm:t>
        <a:bodyPr/>
        <a:lstStyle/>
        <a:p>
          <a:endParaRPr lang="en-ZA"/>
        </a:p>
      </dgm:t>
    </dgm:pt>
    <dgm:pt modelId="{AE9120E8-6A90-43AB-B118-67C3FBE5FB6D}" type="sibTrans" cxnId="{D094948D-1696-4885-966D-AC487778B659}">
      <dgm:prSet/>
      <dgm:spPr/>
      <dgm:t>
        <a:bodyPr/>
        <a:lstStyle/>
        <a:p>
          <a:endParaRPr lang="en-ZA"/>
        </a:p>
      </dgm:t>
    </dgm:pt>
    <dgm:pt modelId="{DEF28A78-4903-4DE0-9703-37648FA84E48}">
      <dgm:prSet phldrT="[Text]" custT="1"/>
      <dgm:spPr/>
      <dgm:t>
        <a:bodyPr/>
        <a:lstStyle/>
        <a:p>
          <a:pPr algn="l"/>
          <a:r>
            <a:rPr lang="en-ZA" sz="2400" dirty="0" err="1">
              <a:effectLst/>
            </a:rPr>
            <a:t>Finanzielle</a:t>
          </a:r>
          <a:r>
            <a:rPr lang="en-ZA" sz="2400" dirty="0">
              <a:effectLst/>
            </a:rPr>
            <a:t> </a:t>
          </a:r>
          <a:r>
            <a:rPr lang="en-ZA" sz="2400" dirty="0" err="1">
              <a:effectLst/>
            </a:rPr>
            <a:t>Unterstützung</a:t>
          </a:r>
          <a:r>
            <a:rPr lang="en-ZA" sz="2400" dirty="0">
              <a:effectLst/>
            </a:rPr>
            <a:t> </a:t>
          </a:r>
          <a:r>
            <a:rPr lang="en-ZA" sz="2400" dirty="0" err="1">
              <a:effectLst/>
            </a:rPr>
            <a:t>durch</a:t>
          </a:r>
          <a:r>
            <a:rPr lang="en-ZA" sz="2400" dirty="0">
              <a:effectLst/>
            </a:rPr>
            <a:t> </a:t>
          </a:r>
          <a:r>
            <a:rPr lang="en-ZA" sz="2400" dirty="0" err="1">
              <a:effectLst/>
            </a:rPr>
            <a:t>staatliche</a:t>
          </a:r>
          <a:r>
            <a:rPr lang="en-ZA" sz="2400" dirty="0">
              <a:effectLst/>
            </a:rPr>
            <a:t> Programme</a:t>
          </a:r>
        </a:p>
      </dgm:t>
    </dgm:pt>
    <dgm:pt modelId="{48462111-B782-45F2-A079-81D9E22FFED8}" type="sibTrans" cxnId="{ECF0C5A1-9E15-4B2D-8DEA-AB236E121D48}">
      <dgm:prSet/>
      <dgm:spPr/>
      <dgm:t>
        <a:bodyPr/>
        <a:lstStyle/>
        <a:p>
          <a:endParaRPr lang="en-ZA"/>
        </a:p>
      </dgm:t>
    </dgm:pt>
    <dgm:pt modelId="{BE6CD4B0-A1F5-44E4-879A-398F91F04D84}" type="parTrans" cxnId="{ECF0C5A1-9E15-4B2D-8DEA-AB236E121D48}">
      <dgm:prSet/>
      <dgm:spPr/>
      <dgm:t>
        <a:bodyPr/>
        <a:lstStyle/>
        <a:p>
          <a:endParaRPr lang="en-ZA"/>
        </a:p>
      </dgm:t>
    </dgm:pt>
    <dgm:pt modelId="{22849C8C-9954-4176-B85D-2A96D2CADDC0}" type="pres">
      <dgm:prSet presAssocID="{A45F34B7-DE3A-411A-9609-D0E1FA4078CE}" presName="vert0" presStyleCnt="0">
        <dgm:presLayoutVars>
          <dgm:dir/>
          <dgm:animOne val="branch"/>
          <dgm:animLvl val="lvl"/>
        </dgm:presLayoutVars>
      </dgm:prSet>
      <dgm:spPr/>
    </dgm:pt>
    <dgm:pt modelId="{2FEDDE95-B168-42AC-8315-89F1B358B24E}" type="pres">
      <dgm:prSet presAssocID="{DEF28A78-4903-4DE0-9703-37648FA84E48}" presName="thickLine" presStyleLbl="alignNode1" presStyleIdx="0" presStyleCnt="5"/>
      <dgm:spPr/>
    </dgm:pt>
    <dgm:pt modelId="{F2A7DB50-898E-45E6-8A38-411856A92EEF}" type="pres">
      <dgm:prSet presAssocID="{DEF28A78-4903-4DE0-9703-37648FA84E48}" presName="horz1" presStyleCnt="0"/>
      <dgm:spPr/>
    </dgm:pt>
    <dgm:pt modelId="{0187AC9C-D50E-4681-A8AB-A86D403B119A}" type="pres">
      <dgm:prSet presAssocID="{DEF28A78-4903-4DE0-9703-37648FA84E48}" presName="tx1" presStyleLbl="revTx" presStyleIdx="0" presStyleCnt="5"/>
      <dgm:spPr/>
    </dgm:pt>
    <dgm:pt modelId="{60838DFE-A322-4DC9-B89C-DAC7B09DDA59}" type="pres">
      <dgm:prSet presAssocID="{DEF28A78-4903-4DE0-9703-37648FA84E48}" presName="vert1" presStyleCnt="0"/>
      <dgm:spPr/>
    </dgm:pt>
    <dgm:pt modelId="{C358FC2F-A25E-4A02-9347-E50ACFAF99D2}" type="pres">
      <dgm:prSet presAssocID="{F3B0FF3F-CB01-4515-A364-D4AC7F3D17B5}" presName="thickLine" presStyleLbl="alignNode1" presStyleIdx="1" presStyleCnt="5"/>
      <dgm:spPr/>
    </dgm:pt>
    <dgm:pt modelId="{CF029D5A-14DB-4A07-88C8-FDDA29AFFDCE}" type="pres">
      <dgm:prSet presAssocID="{F3B0FF3F-CB01-4515-A364-D4AC7F3D17B5}" presName="horz1" presStyleCnt="0"/>
      <dgm:spPr/>
    </dgm:pt>
    <dgm:pt modelId="{4EDADE17-7B69-4124-8A18-6FAB4EE2A40C}" type="pres">
      <dgm:prSet presAssocID="{F3B0FF3F-CB01-4515-A364-D4AC7F3D17B5}" presName="tx1" presStyleLbl="revTx" presStyleIdx="1" presStyleCnt="5"/>
      <dgm:spPr/>
    </dgm:pt>
    <dgm:pt modelId="{77854905-6BB8-4EF3-AEE8-A1884B524299}" type="pres">
      <dgm:prSet presAssocID="{F3B0FF3F-CB01-4515-A364-D4AC7F3D17B5}" presName="vert1" presStyleCnt="0"/>
      <dgm:spPr/>
    </dgm:pt>
    <dgm:pt modelId="{F1DC8095-E381-4D08-A379-B49B08E6C130}" type="pres">
      <dgm:prSet presAssocID="{F432F14D-6D26-4BBD-A4B0-56DCE90A31BD}" presName="thickLine" presStyleLbl="alignNode1" presStyleIdx="2" presStyleCnt="5"/>
      <dgm:spPr/>
    </dgm:pt>
    <dgm:pt modelId="{A1FBDBE1-B2FD-4F18-B1CD-6B2E372AF7A2}" type="pres">
      <dgm:prSet presAssocID="{F432F14D-6D26-4BBD-A4B0-56DCE90A31BD}" presName="horz1" presStyleCnt="0"/>
      <dgm:spPr/>
    </dgm:pt>
    <dgm:pt modelId="{3F74B43E-956E-4C77-9DD5-C1DFBB87ECD1}" type="pres">
      <dgm:prSet presAssocID="{F432F14D-6D26-4BBD-A4B0-56DCE90A31BD}" presName="tx1" presStyleLbl="revTx" presStyleIdx="2" presStyleCnt="5"/>
      <dgm:spPr/>
    </dgm:pt>
    <dgm:pt modelId="{1CA35D8B-0EA1-4309-9CB7-093B3A3CB1FC}" type="pres">
      <dgm:prSet presAssocID="{F432F14D-6D26-4BBD-A4B0-56DCE90A31BD}" presName="vert1" presStyleCnt="0"/>
      <dgm:spPr/>
    </dgm:pt>
    <dgm:pt modelId="{EA2B8F66-BF0D-40E8-9E3C-67259DF2F3E7}" type="pres">
      <dgm:prSet presAssocID="{8FDB534E-8744-4907-8EAA-18CF867FE37F}" presName="thickLine" presStyleLbl="alignNode1" presStyleIdx="3" presStyleCnt="5"/>
      <dgm:spPr/>
    </dgm:pt>
    <dgm:pt modelId="{0811F6BF-CEA4-4CA1-A082-14AA516170CF}" type="pres">
      <dgm:prSet presAssocID="{8FDB534E-8744-4907-8EAA-18CF867FE37F}" presName="horz1" presStyleCnt="0"/>
      <dgm:spPr/>
    </dgm:pt>
    <dgm:pt modelId="{9315D5CD-B374-4394-B76A-631AE7416F35}" type="pres">
      <dgm:prSet presAssocID="{8FDB534E-8744-4907-8EAA-18CF867FE37F}" presName="tx1" presStyleLbl="revTx" presStyleIdx="3" presStyleCnt="5"/>
      <dgm:spPr/>
    </dgm:pt>
    <dgm:pt modelId="{10FD6BE8-E63F-4EC2-8CD0-558079F0D2F3}" type="pres">
      <dgm:prSet presAssocID="{8FDB534E-8744-4907-8EAA-18CF867FE37F}" presName="vert1" presStyleCnt="0"/>
      <dgm:spPr/>
    </dgm:pt>
    <dgm:pt modelId="{4D672155-4312-4CB2-AD0A-A97B0BE16705}" type="pres">
      <dgm:prSet presAssocID="{D3D3A144-BC7D-45CB-842A-0583AED9808E}" presName="thickLine" presStyleLbl="alignNode1" presStyleIdx="4" presStyleCnt="5"/>
      <dgm:spPr/>
    </dgm:pt>
    <dgm:pt modelId="{8829496F-9FC6-46B0-ADFC-70590B0B8D0F}" type="pres">
      <dgm:prSet presAssocID="{D3D3A144-BC7D-45CB-842A-0583AED9808E}" presName="horz1" presStyleCnt="0"/>
      <dgm:spPr/>
    </dgm:pt>
    <dgm:pt modelId="{B0015042-BAB1-4D0E-8409-A4A590CD605A}" type="pres">
      <dgm:prSet presAssocID="{D3D3A144-BC7D-45CB-842A-0583AED9808E}" presName="tx1" presStyleLbl="revTx" presStyleIdx="4" presStyleCnt="5"/>
      <dgm:spPr/>
    </dgm:pt>
    <dgm:pt modelId="{106CD5BF-97A3-4F91-B740-E6602C9F226F}" type="pres">
      <dgm:prSet presAssocID="{D3D3A144-BC7D-45CB-842A-0583AED9808E}" presName="vert1" presStyleCnt="0"/>
      <dgm:spPr/>
    </dgm:pt>
  </dgm:ptLst>
  <dgm:cxnLst>
    <dgm:cxn modelId="{54D6052F-2C00-47D8-B735-65E8E918D9C7}" type="presOf" srcId="{A45F34B7-DE3A-411A-9609-D0E1FA4078CE}" destId="{22849C8C-9954-4176-B85D-2A96D2CADDC0}" srcOrd="0" destOrd="0" presId="urn:microsoft.com/office/officeart/2008/layout/LinedList"/>
    <dgm:cxn modelId="{D094948D-1696-4885-966D-AC487778B659}" srcId="{A45F34B7-DE3A-411A-9609-D0E1FA4078CE}" destId="{D3D3A144-BC7D-45CB-842A-0583AED9808E}" srcOrd="4" destOrd="0" parTransId="{9FD9A7A4-921D-42CA-A68F-D0EAC1126F8B}" sibTransId="{AE9120E8-6A90-43AB-B118-67C3FBE5FB6D}"/>
    <dgm:cxn modelId="{ECF0C5A1-9E15-4B2D-8DEA-AB236E121D48}" srcId="{A45F34B7-DE3A-411A-9609-D0E1FA4078CE}" destId="{DEF28A78-4903-4DE0-9703-37648FA84E48}" srcOrd="0" destOrd="0" parTransId="{BE6CD4B0-A1F5-44E4-879A-398F91F04D84}" sibTransId="{48462111-B782-45F2-A079-81D9E22FFED8}"/>
    <dgm:cxn modelId="{3D5A11AE-010B-40D6-B33D-925B971EEDA7}" type="presOf" srcId="{8FDB534E-8744-4907-8EAA-18CF867FE37F}" destId="{9315D5CD-B374-4394-B76A-631AE7416F35}" srcOrd="0" destOrd="0" presId="urn:microsoft.com/office/officeart/2008/layout/LinedList"/>
    <dgm:cxn modelId="{0697D3C1-18EA-4257-B0FE-AC3A23AC07BD}" srcId="{A45F34B7-DE3A-411A-9609-D0E1FA4078CE}" destId="{8FDB534E-8744-4907-8EAA-18CF867FE37F}" srcOrd="3" destOrd="0" parTransId="{93EF9CCD-8CDE-4F3B-8CE1-E1091ED799D4}" sibTransId="{CD630546-7BA6-429B-B7DB-6C60310DE758}"/>
    <dgm:cxn modelId="{BB27CDC7-EAB0-4EC9-B63A-AB11D4ADC877}" type="presOf" srcId="{F432F14D-6D26-4BBD-A4B0-56DCE90A31BD}" destId="{3F74B43E-956E-4C77-9DD5-C1DFBB87ECD1}" srcOrd="0" destOrd="0" presId="urn:microsoft.com/office/officeart/2008/layout/LinedList"/>
    <dgm:cxn modelId="{C57703CA-C27C-4D6C-9825-FE5BD9C450C5}" srcId="{A45F34B7-DE3A-411A-9609-D0E1FA4078CE}" destId="{F3B0FF3F-CB01-4515-A364-D4AC7F3D17B5}" srcOrd="1" destOrd="0" parTransId="{AD77FB59-39DF-49FD-A5A4-3C5EEA0A4038}" sibTransId="{18A18C38-77AC-4201-BDA5-442A62FE6763}"/>
    <dgm:cxn modelId="{B68A19D9-BADB-4C58-ADF4-C5F802ED3573}" type="presOf" srcId="{D3D3A144-BC7D-45CB-842A-0583AED9808E}" destId="{B0015042-BAB1-4D0E-8409-A4A590CD605A}" srcOrd="0" destOrd="0" presId="urn:microsoft.com/office/officeart/2008/layout/LinedList"/>
    <dgm:cxn modelId="{3DA3EFEE-35E6-462E-B5E0-4D3447B9E4C2}" srcId="{A45F34B7-DE3A-411A-9609-D0E1FA4078CE}" destId="{F432F14D-6D26-4BBD-A4B0-56DCE90A31BD}" srcOrd="2" destOrd="0" parTransId="{02C3584A-BB2C-4AFC-B359-D9A99970E35D}" sibTransId="{DFFA6523-EA56-4BB9-914A-C7A90EA629EE}"/>
    <dgm:cxn modelId="{BC8C69F9-5EAB-4FF5-BBEF-7D105D7BF69F}" type="presOf" srcId="{F3B0FF3F-CB01-4515-A364-D4AC7F3D17B5}" destId="{4EDADE17-7B69-4124-8A18-6FAB4EE2A40C}" srcOrd="0" destOrd="0" presId="urn:microsoft.com/office/officeart/2008/layout/LinedList"/>
    <dgm:cxn modelId="{65A092FF-D99E-4F06-9067-C5A8DF44B38C}" type="presOf" srcId="{DEF28A78-4903-4DE0-9703-37648FA84E48}" destId="{0187AC9C-D50E-4681-A8AB-A86D403B119A}" srcOrd="0" destOrd="0" presId="urn:microsoft.com/office/officeart/2008/layout/LinedList"/>
    <dgm:cxn modelId="{758FF79B-84EE-4B35-9F44-53C4EE87F21F}" type="presParOf" srcId="{22849C8C-9954-4176-B85D-2A96D2CADDC0}" destId="{2FEDDE95-B168-42AC-8315-89F1B358B24E}" srcOrd="0" destOrd="0" presId="urn:microsoft.com/office/officeart/2008/layout/LinedList"/>
    <dgm:cxn modelId="{11BA31A6-BCBA-42FD-831F-C819A677F97C}" type="presParOf" srcId="{22849C8C-9954-4176-B85D-2A96D2CADDC0}" destId="{F2A7DB50-898E-45E6-8A38-411856A92EEF}" srcOrd="1" destOrd="0" presId="urn:microsoft.com/office/officeart/2008/layout/LinedList"/>
    <dgm:cxn modelId="{9E809B1F-2AAA-457E-9FEB-4634724B5C10}" type="presParOf" srcId="{F2A7DB50-898E-45E6-8A38-411856A92EEF}" destId="{0187AC9C-D50E-4681-A8AB-A86D403B119A}" srcOrd="0" destOrd="0" presId="urn:microsoft.com/office/officeart/2008/layout/LinedList"/>
    <dgm:cxn modelId="{CB1DD1C7-61E4-48D3-A63F-EAF0643FBBED}" type="presParOf" srcId="{F2A7DB50-898E-45E6-8A38-411856A92EEF}" destId="{60838DFE-A322-4DC9-B89C-DAC7B09DDA59}" srcOrd="1" destOrd="0" presId="urn:microsoft.com/office/officeart/2008/layout/LinedList"/>
    <dgm:cxn modelId="{63D77BC2-7544-42BB-BDA6-EF0498B38BC7}" type="presParOf" srcId="{22849C8C-9954-4176-B85D-2A96D2CADDC0}" destId="{C358FC2F-A25E-4A02-9347-E50ACFAF99D2}" srcOrd="2" destOrd="0" presId="urn:microsoft.com/office/officeart/2008/layout/LinedList"/>
    <dgm:cxn modelId="{2A92B725-BEF8-4871-9525-FF7724834CA3}" type="presParOf" srcId="{22849C8C-9954-4176-B85D-2A96D2CADDC0}" destId="{CF029D5A-14DB-4A07-88C8-FDDA29AFFDCE}" srcOrd="3" destOrd="0" presId="urn:microsoft.com/office/officeart/2008/layout/LinedList"/>
    <dgm:cxn modelId="{EF8C83F5-6B90-489F-A57B-A2DCCBAE2894}" type="presParOf" srcId="{CF029D5A-14DB-4A07-88C8-FDDA29AFFDCE}" destId="{4EDADE17-7B69-4124-8A18-6FAB4EE2A40C}" srcOrd="0" destOrd="0" presId="urn:microsoft.com/office/officeart/2008/layout/LinedList"/>
    <dgm:cxn modelId="{939D37E4-F431-4A1F-8173-A04C1EC9C784}" type="presParOf" srcId="{CF029D5A-14DB-4A07-88C8-FDDA29AFFDCE}" destId="{77854905-6BB8-4EF3-AEE8-A1884B524299}" srcOrd="1" destOrd="0" presId="urn:microsoft.com/office/officeart/2008/layout/LinedList"/>
    <dgm:cxn modelId="{8EA504C3-3816-42D3-9494-C13476B95186}" type="presParOf" srcId="{22849C8C-9954-4176-B85D-2A96D2CADDC0}" destId="{F1DC8095-E381-4D08-A379-B49B08E6C130}" srcOrd="4" destOrd="0" presId="urn:microsoft.com/office/officeart/2008/layout/LinedList"/>
    <dgm:cxn modelId="{D8349FAD-CD9D-4F15-B214-C6BC947268F2}" type="presParOf" srcId="{22849C8C-9954-4176-B85D-2A96D2CADDC0}" destId="{A1FBDBE1-B2FD-4F18-B1CD-6B2E372AF7A2}" srcOrd="5" destOrd="0" presId="urn:microsoft.com/office/officeart/2008/layout/LinedList"/>
    <dgm:cxn modelId="{2E97B17A-4EF3-4BA2-9C5A-C53ECC8C3B48}" type="presParOf" srcId="{A1FBDBE1-B2FD-4F18-B1CD-6B2E372AF7A2}" destId="{3F74B43E-956E-4C77-9DD5-C1DFBB87ECD1}" srcOrd="0" destOrd="0" presId="urn:microsoft.com/office/officeart/2008/layout/LinedList"/>
    <dgm:cxn modelId="{D8D2B8E4-A987-4164-B0F3-F2472C0103A4}" type="presParOf" srcId="{A1FBDBE1-B2FD-4F18-B1CD-6B2E372AF7A2}" destId="{1CA35D8B-0EA1-4309-9CB7-093B3A3CB1FC}" srcOrd="1" destOrd="0" presId="urn:microsoft.com/office/officeart/2008/layout/LinedList"/>
    <dgm:cxn modelId="{A91B70FE-80C8-4492-9162-11FC079C71F1}" type="presParOf" srcId="{22849C8C-9954-4176-B85D-2A96D2CADDC0}" destId="{EA2B8F66-BF0D-40E8-9E3C-67259DF2F3E7}" srcOrd="6" destOrd="0" presId="urn:microsoft.com/office/officeart/2008/layout/LinedList"/>
    <dgm:cxn modelId="{A102F0B8-E778-4499-8A33-9E80C919B2C7}" type="presParOf" srcId="{22849C8C-9954-4176-B85D-2A96D2CADDC0}" destId="{0811F6BF-CEA4-4CA1-A082-14AA516170CF}" srcOrd="7" destOrd="0" presId="urn:microsoft.com/office/officeart/2008/layout/LinedList"/>
    <dgm:cxn modelId="{5772C54D-A760-4778-A9AF-F5CDFB7DDC58}" type="presParOf" srcId="{0811F6BF-CEA4-4CA1-A082-14AA516170CF}" destId="{9315D5CD-B374-4394-B76A-631AE7416F35}" srcOrd="0" destOrd="0" presId="urn:microsoft.com/office/officeart/2008/layout/LinedList"/>
    <dgm:cxn modelId="{5BD21D03-429B-4109-B977-9DEE5F628678}" type="presParOf" srcId="{0811F6BF-CEA4-4CA1-A082-14AA516170CF}" destId="{10FD6BE8-E63F-4EC2-8CD0-558079F0D2F3}" srcOrd="1" destOrd="0" presId="urn:microsoft.com/office/officeart/2008/layout/LinedList"/>
    <dgm:cxn modelId="{E59EE4A7-B788-4512-A4F0-C76C1CEC5238}" type="presParOf" srcId="{22849C8C-9954-4176-B85D-2A96D2CADDC0}" destId="{4D672155-4312-4CB2-AD0A-A97B0BE16705}" srcOrd="8" destOrd="0" presId="urn:microsoft.com/office/officeart/2008/layout/LinedList"/>
    <dgm:cxn modelId="{D882A320-E978-4E8E-A0F4-91F127255EA2}" type="presParOf" srcId="{22849C8C-9954-4176-B85D-2A96D2CADDC0}" destId="{8829496F-9FC6-46B0-ADFC-70590B0B8D0F}" srcOrd="9" destOrd="0" presId="urn:microsoft.com/office/officeart/2008/layout/LinedList"/>
    <dgm:cxn modelId="{60B2F18A-5EA5-41FD-B765-F75C2B95C1F4}" type="presParOf" srcId="{8829496F-9FC6-46B0-ADFC-70590B0B8D0F}" destId="{B0015042-BAB1-4D0E-8409-A4A590CD605A}" srcOrd="0" destOrd="0" presId="urn:microsoft.com/office/officeart/2008/layout/LinedList"/>
    <dgm:cxn modelId="{CBB40D62-22B2-4BB2-BC91-19AD284B8FD8}" type="presParOf" srcId="{8829496F-9FC6-46B0-ADFC-70590B0B8D0F}" destId="{106CD5BF-97A3-4F91-B740-E6602C9F226F}"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A45F34B7-DE3A-411A-9609-D0E1FA4078CE}" type="doc">
      <dgm:prSet loTypeId="urn:microsoft.com/office/officeart/2008/layout/LinedList" loCatId="list" qsTypeId="urn:microsoft.com/office/officeart/2005/8/quickstyle/simple4" qsCatId="simple" csTypeId="urn:microsoft.com/office/officeart/2005/8/colors/accent1_2" csCatId="accent1" phldr="1"/>
      <dgm:spPr/>
      <dgm:t>
        <a:bodyPr/>
        <a:lstStyle/>
        <a:p>
          <a:endParaRPr lang="en-ZA"/>
        </a:p>
      </dgm:t>
    </dgm:pt>
    <dgm:pt modelId="{DEF28A78-4903-4DE0-9703-37648FA84E48}">
      <dgm:prSet phldrT="[Text]" custT="1"/>
      <dgm:spPr/>
      <dgm:t>
        <a:bodyPr/>
        <a:lstStyle/>
        <a:p>
          <a:pPr algn="l"/>
          <a:r>
            <a:rPr lang="en-ZA" sz="2400" dirty="0">
              <a:effectLst/>
            </a:rPr>
            <a:t>Online-</a:t>
          </a:r>
          <a:r>
            <a:rPr lang="en-ZA" sz="2400" dirty="0" err="1">
              <a:effectLst/>
            </a:rPr>
            <a:t>Spenden</a:t>
          </a:r>
          <a:r>
            <a:rPr lang="en-ZA" sz="2400" dirty="0">
              <a:effectLst/>
            </a:rPr>
            <a:t> </a:t>
          </a:r>
          <a:r>
            <a:rPr lang="en-ZA" sz="2400" dirty="0" err="1">
              <a:effectLst/>
            </a:rPr>
            <a:t>über</a:t>
          </a:r>
          <a:r>
            <a:rPr lang="en-ZA" sz="2400" dirty="0">
              <a:effectLst/>
            </a:rPr>
            <a:t> die Website</a:t>
          </a:r>
        </a:p>
      </dgm:t>
    </dgm:pt>
    <dgm:pt modelId="{48462111-B782-45F2-A079-81D9E22FFED8}" type="sibTrans" cxnId="{ECF0C5A1-9E15-4B2D-8DEA-AB236E121D48}">
      <dgm:prSet/>
      <dgm:spPr/>
      <dgm:t>
        <a:bodyPr/>
        <a:lstStyle/>
        <a:p>
          <a:endParaRPr lang="en-ZA"/>
        </a:p>
      </dgm:t>
    </dgm:pt>
    <dgm:pt modelId="{BE6CD4B0-A1F5-44E4-879A-398F91F04D84}" type="parTrans" cxnId="{ECF0C5A1-9E15-4B2D-8DEA-AB236E121D48}">
      <dgm:prSet/>
      <dgm:spPr/>
      <dgm:t>
        <a:bodyPr/>
        <a:lstStyle/>
        <a:p>
          <a:endParaRPr lang="en-ZA"/>
        </a:p>
      </dgm:t>
    </dgm:pt>
    <dgm:pt modelId="{E6FE8C5E-E772-4AD0-A1FE-C2259DF26E1B}">
      <dgm:prSet custT="1"/>
      <dgm:spPr/>
      <dgm:t>
        <a:bodyPr/>
        <a:lstStyle/>
        <a:p>
          <a:pPr algn="l"/>
          <a:r>
            <a:rPr lang="en-ZA" sz="2400" dirty="0" err="1">
              <a:effectLst/>
            </a:rPr>
            <a:t>Erstellen</a:t>
          </a:r>
          <a:r>
            <a:rPr lang="en-ZA" sz="2400" dirty="0">
              <a:effectLst/>
            </a:rPr>
            <a:t> </a:t>
          </a:r>
          <a:r>
            <a:rPr lang="en-ZA" sz="2400" dirty="0" err="1">
              <a:effectLst/>
            </a:rPr>
            <a:t>einer</a:t>
          </a:r>
          <a:r>
            <a:rPr lang="en-ZA" sz="2400" dirty="0">
              <a:effectLst/>
            </a:rPr>
            <a:t> Social Media Gruppe</a:t>
          </a:r>
        </a:p>
      </dgm:t>
    </dgm:pt>
    <dgm:pt modelId="{5EF4A1E6-B265-4639-A1D7-9784DBC57A77}" type="parTrans" cxnId="{451031EE-0998-4E66-8DC8-40693BF1871E}">
      <dgm:prSet/>
      <dgm:spPr/>
      <dgm:t>
        <a:bodyPr/>
        <a:lstStyle/>
        <a:p>
          <a:endParaRPr lang="en-ZA"/>
        </a:p>
      </dgm:t>
    </dgm:pt>
    <dgm:pt modelId="{EE19B784-5260-4FCB-B04B-CFD27C6471F9}" type="sibTrans" cxnId="{451031EE-0998-4E66-8DC8-40693BF1871E}">
      <dgm:prSet/>
      <dgm:spPr/>
      <dgm:t>
        <a:bodyPr/>
        <a:lstStyle/>
        <a:p>
          <a:endParaRPr lang="en-ZA"/>
        </a:p>
      </dgm:t>
    </dgm:pt>
    <dgm:pt modelId="{5BD1C5C4-B806-49A0-911F-D5B03FA5049E}">
      <dgm:prSet custT="1"/>
      <dgm:spPr/>
      <dgm:t>
        <a:bodyPr/>
        <a:lstStyle/>
        <a:p>
          <a:pPr algn="l"/>
          <a:r>
            <a:rPr lang="en-ZA" sz="2400" dirty="0" err="1">
              <a:effectLst/>
            </a:rPr>
            <a:t>Spendenaufruf</a:t>
          </a:r>
          <a:r>
            <a:rPr lang="en-ZA" sz="2400" dirty="0">
              <a:effectLst/>
            </a:rPr>
            <a:t> auf Facebook-</a:t>
          </a:r>
          <a:r>
            <a:rPr lang="en-ZA" sz="2400" dirty="0" err="1">
              <a:effectLst/>
            </a:rPr>
            <a:t>Seite</a:t>
          </a:r>
        </a:p>
      </dgm:t>
    </dgm:pt>
    <dgm:pt modelId="{D6662BBB-E02C-4A69-94A1-020A296467ED}" type="parTrans" cxnId="{D85A3024-1EDB-4E07-83A5-5EBA5F337FCF}">
      <dgm:prSet/>
      <dgm:spPr/>
      <dgm:t>
        <a:bodyPr/>
        <a:lstStyle/>
        <a:p>
          <a:endParaRPr lang="en-ZA"/>
        </a:p>
      </dgm:t>
    </dgm:pt>
    <dgm:pt modelId="{9D8F354C-D2EF-43F5-89B5-3905DA3B58F7}" type="sibTrans" cxnId="{D85A3024-1EDB-4E07-83A5-5EBA5F337FCF}">
      <dgm:prSet/>
      <dgm:spPr/>
      <dgm:t>
        <a:bodyPr/>
        <a:lstStyle/>
        <a:p>
          <a:endParaRPr lang="en-ZA"/>
        </a:p>
      </dgm:t>
    </dgm:pt>
    <dgm:pt modelId="{298FFAA1-4E4D-4605-A7AC-FD70EC44A56A}">
      <dgm:prSet custT="1"/>
      <dgm:spPr/>
      <dgm:t>
        <a:bodyPr/>
        <a:lstStyle/>
        <a:p>
          <a:pPr algn="l"/>
          <a:r>
            <a:rPr lang="en-ZA" sz="2400" dirty="0" err="1">
              <a:effectLst/>
            </a:rPr>
            <a:t>Spendenaufrufe</a:t>
          </a:r>
          <a:r>
            <a:rPr lang="en-ZA" sz="2400" dirty="0">
              <a:effectLst/>
            </a:rPr>
            <a:t> </a:t>
          </a:r>
          <a:r>
            <a:rPr lang="en-ZA" sz="2400" dirty="0" err="1">
              <a:effectLst/>
            </a:rPr>
            <a:t>über</a:t>
          </a:r>
          <a:r>
            <a:rPr lang="en-ZA" sz="2400" dirty="0">
              <a:effectLst/>
            </a:rPr>
            <a:t> Direct-Mailing-</a:t>
          </a:r>
          <a:r>
            <a:rPr lang="en-ZA" sz="2400" dirty="0" err="1">
              <a:effectLst/>
            </a:rPr>
            <a:t>Anträge</a:t>
          </a:r>
        </a:p>
      </dgm:t>
    </dgm:pt>
    <dgm:pt modelId="{C36F2430-92E3-4B58-A3C3-F42B60770E7A}" type="parTrans" cxnId="{09581328-3C93-4281-B642-018C61D82BDE}">
      <dgm:prSet/>
      <dgm:spPr/>
      <dgm:t>
        <a:bodyPr/>
        <a:lstStyle/>
        <a:p>
          <a:endParaRPr lang="en-ZA"/>
        </a:p>
      </dgm:t>
    </dgm:pt>
    <dgm:pt modelId="{9B62A2C4-B717-405C-B55E-D0139BD4FEC4}" type="sibTrans" cxnId="{09581328-3C93-4281-B642-018C61D82BDE}">
      <dgm:prSet/>
      <dgm:spPr/>
      <dgm:t>
        <a:bodyPr/>
        <a:lstStyle/>
        <a:p>
          <a:endParaRPr lang="en-ZA"/>
        </a:p>
      </dgm:t>
    </dgm:pt>
    <dgm:pt modelId="{323C9814-5BEF-4D5F-AF32-37A7DDD21BDB}">
      <dgm:prSet custT="1"/>
      <dgm:spPr/>
      <dgm:t>
        <a:bodyPr/>
        <a:lstStyle/>
        <a:p>
          <a:pPr algn="l"/>
          <a:r>
            <a:rPr lang="en-ZA" sz="2400" dirty="0" err="1">
              <a:effectLst/>
            </a:rPr>
            <a:t>Versenden</a:t>
          </a:r>
          <a:r>
            <a:rPr lang="en-ZA" sz="2400" dirty="0">
              <a:effectLst/>
            </a:rPr>
            <a:t> von E-</a:t>
          </a:r>
          <a:r>
            <a:rPr lang="en-ZA" sz="2400" dirty="0" err="1">
              <a:effectLst/>
            </a:rPr>
            <a:t>Newslettern</a:t>
          </a:r>
          <a:r>
            <a:rPr lang="en-ZA" sz="2400" dirty="0">
              <a:effectLst/>
            </a:rPr>
            <a:t> für Programme und </a:t>
          </a:r>
          <a:r>
            <a:rPr lang="en-ZA" sz="2400" dirty="0" err="1">
              <a:effectLst/>
            </a:rPr>
            <a:t>Aktivitäten</a:t>
          </a:r>
        </a:p>
      </dgm:t>
    </dgm:pt>
    <dgm:pt modelId="{FBF18518-B817-4C67-9CF5-6B6593467B1E}" type="parTrans" cxnId="{9447527D-710A-4AD9-986C-09D6E0396D52}">
      <dgm:prSet/>
      <dgm:spPr/>
      <dgm:t>
        <a:bodyPr/>
        <a:lstStyle/>
        <a:p>
          <a:endParaRPr lang="en-ZA"/>
        </a:p>
      </dgm:t>
    </dgm:pt>
    <dgm:pt modelId="{28B8D2D5-DAF1-4BF7-9959-D3FD251F63C1}" type="sibTrans" cxnId="{9447527D-710A-4AD9-986C-09D6E0396D52}">
      <dgm:prSet/>
      <dgm:spPr/>
      <dgm:t>
        <a:bodyPr/>
        <a:lstStyle/>
        <a:p>
          <a:endParaRPr lang="en-ZA"/>
        </a:p>
      </dgm:t>
    </dgm:pt>
    <dgm:pt modelId="{82B7A02B-4B8C-42F0-9C75-498840C90959}">
      <dgm:prSet custT="1"/>
      <dgm:spPr/>
      <dgm:t>
        <a:bodyPr/>
        <a:lstStyle/>
        <a:p>
          <a:r>
            <a:rPr lang="en-ZA" sz="2400" dirty="0" err="1">
              <a:effectLst/>
            </a:rPr>
            <a:t>Folgen</a:t>
          </a:r>
          <a:r>
            <a:rPr lang="en-ZA" sz="2400" dirty="0">
              <a:effectLst/>
            </a:rPr>
            <a:t> Sie </a:t>
          </a:r>
          <a:r>
            <a:rPr lang="en-ZA" sz="2400" dirty="0" err="1">
              <a:effectLst/>
            </a:rPr>
            <a:t>dem</a:t>
          </a:r>
          <a:r>
            <a:rPr lang="en-ZA" sz="2400" dirty="0">
              <a:effectLst/>
            </a:rPr>
            <a:t> Fundraising-</a:t>
          </a:r>
          <a:r>
            <a:rPr lang="en-ZA" sz="2400" dirty="0" err="1">
              <a:effectLst/>
            </a:rPr>
            <a:t>Prozess</a:t>
          </a:r>
          <a:r>
            <a:rPr lang="en-ZA" sz="2400" dirty="0">
              <a:effectLst/>
            </a:rPr>
            <a:t> </a:t>
          </a:r>
          <a:r>
            <a:rPr lang="en-ZA" sz="2400" dirty="0" err="1">
              <a:effectLst/>
            </a:rPr>
            <a:t>bestehender</a:t>
          </a:r>
          <a:r>
            <a:rPr lang="en-ZA" sz="2400" dirty="0">
              <a:effectLst/>
            </a:rPr>
            <a:t> NGOs</a:t>
          </a:r>
        </a:p>
      </dgm:t>
    </dgm:pt>
    <dgm:pt modelId="{86CF61B8-B163-4FA7-B035-7B263525AD5F}" type="parTrans" cxnId="{2E381877-AB65-4DBB-BBB5-F661C1213B5B}">
      <dgm:prSet/>
      <dgm:spPr/>
    </dgm:pt>
    <dgm:pt modelId="{95226937-1152-4ED2-A905-D6DCC318382A}" type="sibTrans" cxnId="{2E381877-AB65-4DBB-BBB5-F661C1213B5B}">
      <dgm:prSet/>
      <dgm:spPr/>
    </dgm:pt>
    <dgm:pt modelId="{22849C8C-9954-4176-B85D-2A96D2CADDC0}" type="pres">
      <dgm:prSet presAssocID="{A45F34B7-DE3A-411A-9609-D0E1FA4078CE}" presName="vert0" presStyleCnt="0">
        <dgm:presLayoutVars>
          <dgm:dir/>
          <dgm:animOne val="branch"/>
          <dgm:animLvl val="lvl"/>
        </dgm:presLayoutVars>
      </dgm:prSet>
      <dgm:spPr/>
    </dgm:pt>
    <dgm:pt modelId="{2FEDDE95-B168-42AC-8315-89F1B358B24E}" type="pres">
      <dgm:prSet presAssocID="{DEF28A78-4903-4DE0-9703-37648FA84E48}" presName="thickLine" presStyleLbl="alignNode1" presStyleIdx="0" presStyleCnt="6"/>
      <dgm:spPr/>
    </dgm:pt>
    <dgm:pt modelId="{F2A7DB50-898E-45E6-8A38-411856A92EEF}" type="pres">
      <dgm:prSet presAssocID="{DEF28A78-4903-4DE0-9703-37648FA84E48}" presName="horz1" presStyleCnt="0"/>
      <dgm:spPr/>
    </dgm:pt>
    <dgm:pt modelId="{0187AC9C-D50E-4681-A8AB-A86D403B119A}" type="pres">
      <dgm:prSet presAssocID="{DEF28A78-4903-4DE0-9703-37648FA84E48}" presName="tx1" presStyleLbl="revTx" presStyleIdx="0" presStyleCnt="6"/>
      <dgm:spPr/>
    </dgm:pt>
    <dgm:pt modelId="{60838DFE-A322-4DC9-B89C-DAC7B09DDA59}" type="pres">
      <dgm:prSet presAssocID="{DEF28A78-4903-4DE0-9703-37648FA84E48}" presName="vert1" presStyleCnt="0"/>
      <dgm:spPr/>
    </dgm:pt>
    <dgm:pt modelId="{FB85A3B4-7D1D-4F36-A857-35D3EDB563D5}" type="pres">
      <dgm:prSet presAssocID="{E6FE8C5E-E772-4AD0-A1FE-C2259DF26E1B}" presName="thickLine" presStyleLbl="alignNode1" presStyleIdx="1" presStyleCnt="6"/>
      <dgm:spPr/>
    </dgm:pt>
    <dgm:pt modelId="{5AA9186C-424A-4B30-AA6A-04B42BB3632F}" type="pres">
      <dgm:prSet presAssocID="{E6FE8C5E-E772-4AD0-A1FE-C2259DF26E1B}" presName="horz1" presStyleCnt="0"/>
      <dgm:spPr/>
    </dgm:pt>
    <dgm:pt modelId="{B65A4F4D-1903-4168-8F1F-3B22EAB9158B}" type="pres">
      <dgm:prSet presAssocID="{E6FE8C5E-E772-4AD0-A1FE-C2259DF26E1B}" presName="tx1" presStyleLbl="revTx" presStyleIdx="1" presStyleCnt="6"/>
      <dgm:spPr/>
    </dgm:pt>
    <dgm:pt modelId="{BA9549CB-A71C-4FB0-9C75-7616831AE1BA}" type="pres">
      <dgm:prSet presAssocID="{E6FE8C5E-E772-4AD0-A1FE-C2259DF26E1B}" presName="vert1" presStyleCnt="0"/>
      <dgm:spPr/>
    </dgm:pt>
    <dgm:pt modelId="{1450A923-75F3-48D9-82BB-0B6D4B3A2F47}" type="pres">
      <dgm:prSet presAssocID="{5BD1C5C4-B806-49A0-911F-D5B03FA5049E}" presName="thickLine" presStyleLbl="alignNode1" presStyleIdx="2" presStyleCnt="6"/>
      <dgm:spPr/>
    </dgm:pt>
    <dgm:pt modelId="{391E9049-E622-49B5-8A67-7F7BB9F560FA}" type="pres">
      <dgm:prSet presAssocID="{5BD1C5C4-B806-49A0-911F-D5B03FA5049E}" presName="horz1" presStyleCnt="0"/>
      <dgm:spPr/>
    </dgm:pt>
    <dgm:pt modelId="{0265C225-1109-409B-849F-90FF3D84D0AD}" type="pres">
      <dgm:prSet presAssocID="{5BD1C5C4-B806-49A0-911F-D5B03FA5049E}" presName="tx1" presStyleLbl="revTx" presStyleIdx="2" presStyleCnt="6"/>
      <dgm:spPr/>
    </dgm:pt>
    <dgm:pt modelId="{998DDCD1-A39A-4512-BD28-AD8452D7D844}" type="pres">
      <dgm:prSet presAssocID="{5BD1C5C4-B806-49A0-911F-D5B03FA5049E}" presName="vert1" presStyleCnt="0"/>
      <dgm:spPr/>
    </dgm:pt>
    <dgm:pt modelId="{12F1EF30-BCED-4F1C-A400-7289795DB3F8}" type="pres">
      <dgm:prSet presAssocID="{298FFAA1-4E4D-4605-A7AC-FD70EC44A56A}" presName="thickLine" presStyleLbl="alignNode1" presStyleIdx="3" presStyleCnt="6"/>
      <dgm:spPr/>
    </dgm:pt>
    <dgm:pt modelId="{064A28EB-D120-4FDE-864F-A889563C1208}" type="pres">
      <dgm:prSet presAssocID="{298FFAA1-4E4D-4605-A7AC-FD70EC44A56A}" presName="horz1" presStyleCnt="0"/>
      <dgm:spPr/>
    </dgm:pt>
    <dgm:pt modelId="{FDFB6C55-6406-4C71-A1E3-FE998636D931}" type="pres">
      <dgm:prSet presAssocID="{298FFAA1-4E4D-4605-A7AC-FD70EC44A56A}" presName="tx1" presStyleLbl="revTx" presStyleIdx="3" presStyleCnt="6"/>
      <dgm:spPr/>
    </dgm:pt>
    <dgm:pt modelId="{383A6546-3CF8-4E7A-8447-9D21EF5FA04D}" type="pres">
      <dgm:prSet presAssocID="{298FFAA1-4E4D-4605-A7AC-FD70EC44A56A}" presName="vert1" presStyleCnt="0"/>
      <dgm:spPr/>
    </dgm:pt>
    <dgm:pt modelId="{A123059F-064F-4AB0-9D7C-E671D9AE0593}" type="pres">
      <dgm:prSet presAssocID="{323C9814-5BEF-4D5F-AF32-37A7DDD21BDB}" presName="thickLine" presStyleLbl="alignNode1" presStyleIdx="4" presStyleCnt="6"/>
      <dgm:spPr/>
    </dgm:pt>
    <dgm:pt modelId="{8CA785C7-BEEB-4C91-9F88-E603A45C6E63}" type="pres">
      <dgm:prSet presAssocID="{323C9814-5BEF-4D5F-AF32-37A7DDD21BDB}" presName="horz1" presStyleCnt="0"/>
      <dgm:spPr/>
    </dgm:pt>
    <dgm:pt modelId="{A8066F1B-881F-4DE5-AB53-87EB43F6BBD3}" type="pres">
      <dgm:prSet presAssocID="{323C9814-5BEF-4D5F-AF32-37A7DDD21BDB}" presName="tx1" presStyleLbl="revTx" presStyleIdx="4" presStyleCnt="6"/>
      <dgm:spPr/>
    </dgm:pt>
    <dgm:pt modelId="{EE6416C8-C481-424E-89DA-28FE3762304C}" type="pres">
      <dgm:prSet presAssocID="{323C9814-5BEF-4D5F-AF32-37A7DDD21BDB}" presName="vert1" presStyleCnt="0"/>
      <dgm:spPr/>
    </dgm:pt>
    <dgm:pt modelId="{F1769619-2BD6-4C32-8FAD-B731C2676C2E}" type="pres">
      <dgm:prSet presAssocID="{82B7A02B-4B8C-42F0-9C75-498840C90959}" presName="thickLine" presStyleLbl="alignNode1" presStyleIdx="5" presStyleCnt="6"/>
      <dgm:spPr/>
    </dgm:pt>
    <dgm:pt modelId="{E33C7E16-548D-4CA7-BA7B-EDC425FD423C}" type="pres">
      <dgm:prSet presAssocID="{82B7A02B-4B8C-42F0-9C75-498840C90959}" presName="horz1" presStyleCnt="0"/>
      <dgm:spPr/>
    </dgm:pt>
    <dgm:pt modelId="{506D5560-5D56-4B22-A50C-37286DD92852}" type="pres">
      <dgm:prSet presAssocID="{82B7A02B-4B8C-42F0-9C75-498840C90959}" presName="tx1" presStyleLbl="revTx" presStyleIdx="5" presStyleCnt="6"/>
      <dgm:spPr/>
    </dgm:pt>
    <dgm:pt modelId="{CB44CA3C-72BF-40D1-99B1-474F2EB3C813}" type="pres">
      <dgm:prSet presAssocID="{82B7A02B-4B8C-42F0-9C75-498840C90959}" presName="vert1" presStyleCnt="0"/>
      <dgm:spPr/>
    </dgm:pt>
  </dgm:ptLst>
  <dgm:cxnLst>
    <dgm:cxn modelId="{88755B14-1BB0-4B99-8352-71A96C187E35}" type="presOf" srcId="{5BD1C5C4-B806-49A0-911F-D5B03FA5049E}" destId="{0265C225-1109-409B-849F-90FF3D84D0AD}" srcOrd="0" destOrd="0" presId="urn:microsoft.com/office/officeart/2008/layout/LinedList"/>
    <dgm:cxn modelId="{D85A3024-1EDB-4E07-83A5-5EBA5F337FCF}" srcId="{A45F34B7-DE3A-411A-9609-D0E1FA4078CE}" destId="{5BD1C5C4-B806-49A0-911F-D5B03FA5049E}" srcOrd="2" destOrd="0" parTransId="{D6662BBB-E02C-4A69-94A1-020A296467ED}" sibTransId="{9D8F354C-D2EF-43F5-89B5-3905DA3B58F7}"/>
    <dgm:cxn modelId="{09581328-3C93-4281-B642-018C61D82BDE}" srcId="{A45F34B7-DE3A-411A-9609-D0E1FA4078CE}" destId="{298FFAA1-4E4D-4605-A7AC-FD70EC44A56A}" srcOrd="3" destOrd="0" parTransId="{C36F2430-92E3-4B58-A3C3-F42B60770E7A}" sibTransId="{9B62A2C4-B717-405C-B55E-D0139BD4FEC4}"/>
    <dgm:cxn modelId="{54D6052F-2C00-47D8-B735-65E8E918D9C7}" type="presOf" srcId="{A45F34B7-DE3A-411A-9609-D0E1FA4078CE}" destId="{22849C8C-9954-4176-B85D-2A96D2CADDC0}" srcOrd="0" destOrd="0" presId="urn:microsoft.com/office/officeart/2008/layout/LinedList"/>
    <dgm:cxn modelId="{9360F449-D3E2-45B0-BF74-23C2CBC6251A}" type="presOf" srcId="{E6FE8C5E-E772-4AD0-A1FE-C2259DF26E1B}" destId="{B65A4F4D-1903-4168-8F1F-3B22EAB9158B}" srcOrd="0" destOrd="0" presId="urn:microsoft.com/office/officeart/2008/layout/LinedList"/>
    <dgm:cxn modelId="{2E381877-AB65-4DBB-BBB5-F661C1213B5B}" srcId="{A45F34B7-DE3A-411A-9609-D0E1FA4078CE}" destId="{82B7A02B-4B8C-42F0-9C75-498840C90959}" srcOrd="5" destOrd="0" parTransId="{86CF61B8-B163-4FA7-B035-7B263525AD5F}" sibTransId="{95226937-1152-4ED2-A905-D6DCC318382A}"/>
    <dgm:cxn modelId="{AD1A7A5A-CF0D-41B3-BB15-DC5F00CFFB29}" type="presOf" srcId="{298FFAA1-4E4D-4605-A7AC-FD70EC44A56A}" destId="{FDFB6C55-6406-4C71-A1E3-FE998636D931}" srcOrd="0" destOrd="0" presId="urn:microsoft.com/office/officeart/2008/layout/LinedList"/>
    <dgm:cxn modelId="{9447527D-710A-4AD9-986C-09D6E0396D52}" srcId="{A45F34B7-DE3A-411A-9609-D0E1FA4078CE}" destId="{323C9814-5BEF-4D5F-AF32-37A7DDD21BDB}" srcOrd="4" destOrd="0" parTransId="{FBF18518-B817-4C67-9CF5-6B6593467B1E}" sibTransId="{28B8D2D5-DAF1-4BF7-9959-D3FD251F63C1}"/>
    <dgm:cxn modelId="{ECF0C5A1-9E15-4B2D-8DEA-AB236E121D48}" srcId="{A45F34B7-DE3A-411A-9609-D0E1FA4078CE}" destId="{DEF28A78-4903-4DE0-9703-37648FA84E48}" srcOrd="0" destOrd="0" parTransId="{BE6CD4B0-A1F5-44E4-879A-398F91F04D84}" sibTransId="{48462111-B782-45F2-A079-81D9E22FFED8}"/>
    <dgm:cxn modelId="{911078A9-AEB0-4A23-8F39-E4AA98E58185}" type="presOf" srcId="{323C9814-5BEF-4D5F-AF32-37A7DDD21BDB}" destId="{A8066F1B-881F-4DE5-AB53-87EB43F6BBD3}" srcOrd="0" destOrd="0" presId="urn:microsoft.com/office/officeart/2008/layout/LinedList"/>
    <dgm:cxn modelId="{9CD287E6-C876-4AC9-B86A-EAD911DB349A}" type="presOf" srcId="{82B7A02B-4B8C-42F0-9C75-498840C90959}" destId="{506D5560-5D56-4B22-A50C-37286DD92852}" srcOrd="0" destOrd="0" presId="urn:microsoft.com/office/officeart/2008/layout/LinedList"/>
    <dgm:cxn modelId="{451031EE-0998-4E66-8DC8-40693BF1871E}" srcId="{A45F34B7-DE3A-411A-9609-D0E1FA4078CE}" destId="{E6FE8C5E-E772-4AD0-A1FE-C2259DF26E1B}" srcOrd="1" destOrd="0" parTransId="{5EF4A1E6-B265-4639-A1D7-9784DBC57A77}" sibTransId="{EE19B784-5260-4FCB-B04B-CFD27C6471F9}"/>
    <dgm:cxn modelId="{65A092FF-D99E-4F06-9067-C5A8DF44B38C}" type="presOf" srcId="{DEF28A78-4903-4DE0-9703-37648FA84E48}" destId="{0187AC9C-D50E-4681-A8AB-A86D403B119A}" srcOrd="0" destOrd="0" presId="urn:microsoft.com/office/officeart/2008/layout/LinedList"/>
    <dgm:cxn modelId="{758FF79B-84EE-4B35-9F44-53C4EE87F21F}" type="presParOf" srcId="{22849C8C-9954-4176-B85D-2A96D2CADDC0}" destId="{2FEDDE95-B168-42AC-8315-89F1B358B24E}" srcOrd="0" destOrd="0" presId="urn:microsoft.com/office/officeart/2008/layout/LinedList"/>
    <dgm:cxn modelId="{11BA31A6-BCBA-42FD-831F-C819A677F97C}" type="presParOf" srcId="{22849C8C-9954-4176-B85D-2A96D2CADDC0}" destId="{F2A7DB50-898E-45E6-8A38-411856A92EEF}" srcOrd="1" destOrd="0" presId="urn:microsoft.com/office/officeart/2008/layout/LinedList"/>
    <dgm:cxn modelId="{9E809B1F-2AAA-457E-9FEB-4634724B5C10}" type="presParOf" srcId="{F2A7DB50-898E-45E6-8A38-411856A92EEF}" destId="{0187AC9C-D50E-4681-A8AB-A86D403B119A}" srcOrd="0" destOrd="0" presId="urn:microsoft.com/office/officeart/2008/layout/LinedList"/>
    <dgm:cxn modelId="{CB1DD1C7-61E4-48D3-A63F-EAF0643FBBED}" type="presParOf" srcId="{F2A7DB50-898E-45E6-8A38-411856A92EEF}" destId="{60838DFE-A322-4DC9-B89C-DAC7B09DDA59}" srcOrd="1" destOrd="0" presId="urn:microsoft.com/office/officeart/2008/layout/LinedList"/>
    <dgm:cxn modelId="{23287ADF-9A33-4E6A-A417-42FFE9596B72}" type="presParOf" srcId="{22849C8C-9954-4176-B85D-2A96D2CADDC0}" destId="{FB85A3B4-7D1D-4F36-A857-35D3EDB563D5}" srcOrd="2" destOrd="0" presId="urn:microsoft.com/office/officeart/2008/layout/LinedList"/>
    <dgm:cxn modelId="{1CF9C0B7-F542-4C89-AEB5-5C67E1C21AD0}" type="presParOf" srcId="{22849C8C-9954-4176-B85D-2A96D2CADDC0}" destId="{5AA9186C-424A-4B30-AA6A-04B42BB3632F}" srcOrd="3" destOrd="0" presId="urn:microsoft.com/office/officeart/2008/layout/LinedList"/>
    <dgm:cxn modelId="{32C07F72-931B-4F62-AF85-B6696FD8805F}" type="presParOf" srcId="{5AA9186C-424A-4B30-AA6A-04B42BB3632F}" destId="{B65A4F4D-1903-4168-8F1F-3B22EAB9158B}" srcOrd="0" destOrd="0" presId="urn:microsoft.com/office/officeart/2008/layout/LinedList"/>
    <dgm:cxn modelId="{1949828C-9A62-4430-BB23-15AA6B1942E2}" type="presParOf" srcId="{5AA9186C-424A-4B30-AA6A-04B42BB3632F}" destId="{BA9549CB-A71C-4FB0-9C75-7616831AE1BA}" srcOrd="1" destOrd="0" presId="urn:microsoft.com/office/officeart/2008/layout/LinedList"/>
    <dgm:cxn modelId="{2B4C9BAC-8714-4F62-B4FE-B476B1B5A8AB}" type="presParOf" srcId="{22849C8C-9954-4176-B85D-2A96D2CADDC0}" destId="{1450A923-75F3-48D9-82BB-0B6D4B3A2F47}" srcOrd="4" destOrd="0" presId="urn:microsoft.com/office/officeart/2008/layout/LinedList"/>
    <dgm:cxn modelId="{7F74ED93-A5A3-4041-8753-B568F24AF437}" type="presParOf" srcId="{22849C8C-9954-4176-B85D-2A96D2CADDC0}" destId="{391E9049-E622-49B5-8A67-7F7BB9F560FA}" srcOrd="5" destOrd="0" presId="urn:microsoft.com/office/officeart/2008/layout/LinedList"/>
    <dgm:cxn modelId="{B783FE8F-E9B9-4A0B-9F52-1E8F910C38D2}" type="presParOf" srcId="{391E9049-E622-49B5-8A67-7F7BB9F560FA}" destId="{0265C225-1109-409B-849F-90FF3D84D0AD}" srcOrd="0" destOrd="0" presId="urn:microsoft.com/office/officeart/2008/layout/LinedList"/>
    <dgm:cxn modelId="{647CB61F-8B5C-4534-AF16-9BE08464D9DC}" type="presParOf" srcId="{391E9049-E622-49B5-8A67-7F7BB9F560FA}" destId="{998DDCD1-A39A-4512-BD28-AD8452D7D844}" srcOrd="1" destOrd="0" presId="urn:microsoft.com/office/officeart/2008/layout/LinedList"/>
    <dgm:cxn modelId="{4896CF26-D66E-4FCC-B65A-3824CA7D19E3}" type="presParOf" srcId="{22849C8C-9954-4176-B85D-2A96D2CADDC0}" destId="{12F1EF30-BCED-4F1C-A400-7289795DB3F8}" srcOrd="6" destOrd="0" presId="urn:microsoft.com/office/officeart/2008/layout/LinedList"/>
    <dgm:cxn modelId="{AD2EBD4E-D760-40B7-A2CA-721298322F47}" type="presParOf" srcId="{22849C8C-9954-4176-B85D-2A96D2CADDC0}" destId="{064A28EB-D120-4FDE-864F-A889563C1208}" srcOrd="7" destOrd="0" presId="urn:microsoft.com/office/officeart/2008/layout/LinedList"/>
    <dgm:cxn modelId="{2EFC2A34-CD50-48D6-A8CA-C4BE6C8501B0}" type="presParOf" srcId="{064A28EB-D120-4FDE-864F-A889563C1208}" destId="{FDFB6C55-6406-4C71-A1E3-FE998636D931}" srcOrd="0" destOrd="0" presId="urn:microsoft.com/office/officeart/2008/layout/LinedList"/>
    <dgm:cxn modelId="{9750B6CE-5B9C-4EAC-8ED1-FA163BA87941}" type="presParOf" srcId="{064A28EB-D120-4FDE-864F-A889563C1208}" destId="{383A6546-3CF8-4E7A-8447-9D21EF5FA04D}" srcOrd="1" destOrd="0" presId="urn:microsoft.com/office/officeart/2008/layout/LinedList"/>
    <dgm:cxn modelId="{96E6B73E-4284-4615-BD54-3B8A87C4980D}" type="presParOf" srcId="{22849C8C-9954-4176-B85D-2A96D2CADDC0}" destId="{A123059F-064F-4AB0-9D7C-E671D9AE0593}" srcOrd="8" destOrd="0" presId="urn:microsoft.com/office/officeart/2008/layout/LinedList"/>
    <dgm:cxn modelId="{7A30C31A-3BA0-49CB-93C8-07EC31558267}" type="presParOf" srcId="{22849C8C-9954-4176-B85D-2A96D2CADDC0}" destId="{8CA785C7-BEEB-4C91-9F88-E603A45C6E63}" srcOrd="9" destOrd="0" presId="urn:microsoft.com/office/officeart/2008/layout/LinedList"/>
    <dgm:cxn modelId="{32CF5B22-C784-4B68-91EA-2356F98E8DB7}" type="presParOf" srcId="{8CA785C7-BEEB-4C91-9F88-E603A45C6E63}" destId="{A8066F1B-881F-4DE5-AB53-87EB43F6BBD3}" srcOrd="0" destOrd="0" presId="urn:microsoft.com/office/officeart/2008/layout/LinedList"/>
    <dgm:cxn modelId="{FA4F4739-FA2E-4EB7-B2B7-7AFE52BB2C1C}" type="presParOf" srcId="{8CA785C7-BEEB-4C91-9F88-E603A45C6E63}" destId="{EE6416C8-C481-424E-89DA-28FE3762304C}" srcOrd="1" destOrd="0" presId="urn:microsoft.com/office/officeart/2008/layout/LinedList"/>
    <dgm:cxn modelId="{0716838F-37C8-4B7F-A057-2C5DE966CB04}" type="presParOf" srcId="{22849C8C-9954-4176-B85D-2A96D2CADDC0}" destId="{F1769619-2BD6-4C32-8FAD-B731C2676C2E}" srcOrd="10" destOrd="0" presId="urn:microsoft.com/office/officeart/2008/layout/LinedList"/>
    <dgm:cxn modelId="{0274598F-9033-492F-99F1-CB979CBD7F1F}" type="presParOf" srcId="{22849C8C-9954-4176-B85D-2A96D2CADDC0}" destId="{E33C7E16-548D-4CA7-BA7B-EDC425FD423C}" srcOrd="11" destOrd="0" presId="urn:microsoft.com/office/officeart/2008/layout/LinedList"/>
    <dgm:cxn modelId="{7012ADA0-1691-4261-AD89-DE08F20FCED6}" type="presParOf" srcId="{E33C7E16-548D-4CA7-BA7B-EDC425FD423C}" destId="{506D5560-5D56-4B22-A50C-37286DD92852}" srcOrd="0" destOrd="0" presId="urn:microsoft.com/office/officeart/2008/layout/LinedList"/>
    <dgm:cxn modelId="{330CC848-8307-4FD1-96DD-141DD8F8024C}" type="presParOf" srcId="{E33C7E16-548D-4CA7-BA7B-EDC425FD423C}" destId="{CB44CA3C-72BF-40D1-99B1-474F2EB3C813}"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A45F34B7-DE3A-411A-9609-D0E1FA4078CE}" type="doc">
      <dgm:prSet loTypeId="urn:microsoft.com/office/officeart/2008/layout/LinedList" loCatId="list" qsTypeId="urn:microsoft.com/office/officeart/2005/8/quickstyle/simple4" qsCatId="simple" csTypeId="urn:microsoft.com/office/officeart/2005/8/colors/accent1_2" csCatId="accent1" phldr="1"/>
      <dgm:spPr/>
      <dgm:t>
        <a:bodyPr/>
        <a:lstStyle/>
        <a:p>
          <a:endParaRPr lang="en-ZA"/>
        </a:p>
      </dgm:t>
    </dgm:pt>
    <dgm:pt modelId="{DEF28A78-4903-4DE0-9703-37648FA84E48}">
      <dgm:prSet phldrT="[Text]" custT="1"/>
      <dgm:spPr/>
      <dgm:t>
        <a:bodyPr/>
        <a:lstStyle/>
        <a:p>
          <a:pPr algn="l" rtl="0"/>
          <a:r>
            <a:rPr lang="en-ZA" sz="2400" dirty="0">
              <a:effectLst/>
            </a:rPr>
            <a:t>Organisation von </a:t>
          </a:r>
          <a:r>
            <a:rPr lang="en-ZA" sz="2400" dirty="0" err="1">
              <a:effectLst/>
            </a:rPr>
            <a:t>Sensibilisierungsveranstaltungen</a:t>
          </a:r>
        </a:p>
      </dgm:t>
    </dgm:pt>
    <dgm:pt modelId="{48462111-B782-45F2-A079-81D9E22FFED8}" type="sibTrans" cxnId="{ECF0C5A1-9E15-4B2D-8DEA-AB236E121D48}">
      <dgm:prSet/>
      <dgm:spPr/>
      <dgm:t>
        <a:bodyPr/>
        <a:lstStyle/>
        <a:p>
          <a:endParaRPr lang="en-ZA"/>
        </a:p>
      </dgm:t>
    </dgm:pt>
    <dgm:pt modelId="{BE6CD4B0-A1F5-44E4-879A-398F91F04D84}" type="parTrans" cxnId="{ECF0C5A1-9E15-4B2D-8DEA-AB236E121D48}">
      <dgm:prSet/>
      <dgm:spPr/>
      <dgm:t>
        <a:bodyPr/>
        <a:lstStyle/>
        <a:p>
          <a:endParaRPr lang="en-ZA"/>
        </a:p>
      </dgm:t>
    </dgm:pt>
    <dgm:pt modelId="{39337DCD-0100-4DBE-98D7-462C91008421}">
      <dgm:prSet custT="1"/>
      <dgm:spPr/>
      <dgm:t>
        <a:bodyPr/>
        <a:lstStyle/>
        <a:p>
          <a:pPr algn="l"/>
          <a:r>
            <a:rPr lang="en-ZA" sz="2400" dirty="0">
              <a:effectLst/>
            </a:rPr>
            <a:t>Organisation von </a:t>
          </a:r>
          <a:r>
            <a:rPr lang="en-ZA" sz="2400" dirty="0" err="1">
              <a:effectLst/>
            </a:rPr>
            <a:t>Kulturveranstaltungen</a:t>
          </a:r>
        </a:p>
      </dgm:t>
    </dgm:pt>
    <dgm:pt modelId="{D8EDFCD0-8BFB-4CBD-B1F0-BAEB1516178D}" type="parTrans" cxnId="{1E312768-152D-4D3E-A3BF-B7B9CC512842}">
      <dgm:prSet/>
      <dgm:spPr/>
      <dgm:t>
        <a:bodyPr/>
        <a:lstStyle/>
        <a:p>
          <a:endParaRPr lang="en-ZA"/>
        </a:p>
      </dgm:t>
    </dgm:pt>
    <dgm:pt modelId="{D953C4DB-3E4A-4AD0-9CA3-CF7957487131}" type="sibTrans" cxnId="{1E312768-152D-4D3E-A3BF-B7B9CC512842}">
      <dgm:prSet/>
      <dgm:spPr/>
      <dgm:t>
        <a:bodyPr/>
        <a:lstStyle/>
        <a:p>
          <a:endParaRPr lang="en-ZA"/>
        </a:p>
      </dgm:t>
    </dgm:pt>
    <dgm:pt modelId="{94B2B8A7-E40B-4882-BBC4-3B5CCDB2924C}">
      <dgm:prSet custT="1"/>
      <dgm:spPr/>
      <dgm:t>
        <a:bodyPr/>
        <a:lstStyle/>
        <a:p>
          <a:pPr algn="l"/>
          <a:r>
            <a:rPr lang="en-ZA" sz="2400" dirty="0">
              <a:effectLst/>
            </a:rPr>
            <a:t>Organisation von </a:t>
          </a:r>
          <a:r>
            <a:rPr lang="en-ZA" sz="2400" dirty="0" err="1">
              <a:effectLst/>
            </a:rPr>
            <a:t>Veranstaltungen</a:t>
          </a:r>
          <a:r>
            <a:rPr lang="en-ZA" sz="2400" dirty="0">
              <a:effectLst/>
            </a:rPr>
            <a:t> </a:t>
          </a:r>
          <a:r>
            <a:rPr lang="en-ZA" sz="2400" dirty="0" err="1">
              <a:effectLst/>
            </a:rPr>
            <a:t>zur</a:t>
          </a:r>
          <a:r>
            <a:rPr lang="en-ZA" sz="2400" dirty="0">
              <a:effectLst/>
            </a:rPr>
            <a:t> </a:t>
          </a:r>
          <a:r>
            <a:rPr lang="en-ZA" sz="2400" dirty="0" err="1">
              <a:effectLst/>
            </a:rPr>
            <a:t>Mittelbeschaffung</a:t>
          </a:r>
        </a:p>
      </dgm:t>
    </dgm:pt>
    <dgm:pt modelId="{636C1BCF-37F8-4A03-BFDF-8944AB580DD0}" type="parTrans" cxnId="{F9641231-4CE2-4635-9B61-2555C04C15A2}">
      <dgm:prSet/>
      <dgm:spPr/>
      <dgm:t>
        <a:bodyPr/>
        <a:lstStyle/>
        <a:p>
          <a:endParaRPr lang="en-ZA"/>
        </a:p>
      </dgm:t>
    </dgm:pt>
    <dgm:pt modelId="{3410DAB5-3E28-4762-82C5-041AF36ED258}" type="sibTrans" cxnId="{F9641231-4CE2-4635-9B61-2555C04C15A2}">
      <dgm:prSet/>
      <dgm:spPr/>
      <dgm:t>
        <a:bodyPr/>
        <a:lstStyle/>
        <a:p>
          <a:endParaRPr lang="en-ZA"/>
        </a:p>
      </dgm:t>
    </dgm:pt>
    <dgm:pt modelId="{9A144C91-3CF1-4E8F-8EDB-B2B40449FC5C}">
      <dgm:prSet custT="1"/>
      <dgm:spPr/>
      <dgm:t>
        <a:bodyPr/>
        <a:lstStyle/>
        <a:p>
          <a:pPr algn="l"/>
          <a:r>
            <a:rPr lang="en-ZA" sz="2400" dirty="0">
              <a:effectLst/>
            </a:rPr>
            <a:t>Organisation von </a:t>
          </a:r>
          <a:r>
            <a:rPr lang="en-ZA" sz="2400" dirty="0" err="1">
              <a:effectLst/>
            </a:rPr>
            <a:t>sozialen</a:t>
          </a:r>
          <a:r>
            <a:rPr lang="en-ZA" sz="2400" dirty="0">
              <a:effectLst/>
            </a:rPr>
            <a:t> Kampagnen</a:t>
          </a:r>
        </a:p>
      </dgm:t>
    </dgm:pt>
    <dgm:pt modelId="{97E1386C-71F9-424F-9E9F-17B6D5518B55}" type="parTrans" cxnId="{14F36A18-44A4-4BB0-8E2C-C58138107A94}">
      <dgm:prSet/>
      <dgm:spPr/>
      <dgm:t>
        <a:bodyPr/>
        <a:lstStyle/>
        <a:p>
          <a:endParaRPr lang="en-ZA"/>
        </a:p>
      </dgm:t>
    </dgm:pt>
    <dgm:pt modelId="{4B0784C9-9DFB-409C-9B2C-DB9BC45D8DEF}" type="sibTrans" cxnId="{14F36A18-44A4-4BB0-8E2C-C58138107A94}">
      <dgm:prSet/>
      <dgm:spPr/>
      <dgm:t>
        <a:bodyPr/>
        <a:lstStyle/>
        <a:p>
          <a:endParaRPr lang="en-ZA"/>
        </a:p>
      </dgm:t>
    </dgm:pt>
    <dgm:pt modelId="{7F1ED172-5927-4447-8135-F9331A44CA19}">
      <dgm:prSet custT="1"/>
      <dgm:spPr/>
      <dgm:t>
        <a:bodyPr/>
        <a:lstStyle/>
        <a:p>
          <a:pPr algn="l"/>
          <a:r>
            <a:rPr lang="en-ZA" sz="2400" dirty="0" err="1">
              <a:effectLst/>
            </a:rPr>
            <a:t>Mittelbeschaffung</a:t>
          </a:r>
          <a:r>
            <a:rPr lang="en-ZA" sz="2400" dirty="0">
              <a:effectLst/>
            </a:rPr>
            <a:t> </a:t>
          </a:r>
          <a:r>
            <a:rPr lang="en-ZA" sz="2400" dirty="0" err="1">
              <a:effectLst/>
            </a:rPr>
            <a:t>durch</a:t>
          </a:r>
          <a:r>
            <a:rPr lang="en-ZA" sz="2400" dirty="0">
              <a:effectLst/>
            </a:rPr>
            <a:t> </a:t>
          </a:r>
          <a:r>
            <a:rPr lang="en-ZA" sz="2400" dirty="0" err="1">
              <a:effectLst/>
            </a:rPr>
            <a:t>Schulungen</a:t>
          </a:r>
          <a:r>
            <a:rPr lang="en-ZA" sz="2400" dirty="0">
              <a:effectLst/>
            </a:rPr>
            <a:t>, </a:t>
          </a:r>
          <a:r>
            <a:rPr lang="en-ZA" sz="2400" dirty="0" err="1">
              <a:effectLst/>
            </a:rPr>
            <a:t>Konferenzen</a:t>
          </a:r>
          <a:r>
            <a:rPr lang="en-ZA" sz="2400" dirty="0">
              <a:effectLst/>
            </a:rPr>
            <a:t> und </a:t>
          </a:r>
          <a:r>
            <a:rPr lang="en-ZA" sz="2400" dirty="0" err="1">
              <a:effectLst/>
            </a:rPr>
            <a:t>Seminare</a:t>
          </a:r>
        </a:p>
      </dgm:t>
    </dgm:pt>
    <dgm:pt modelId="{ECE5EB03-1F6E-48C0-99DE-A5189E39992A}" type="parTrans" cxnId="{7AF3E1ED-0917-40FD-A27C-E24934A65196}">
      <dgm:prSet/>
      <dgm:spPr/>
      <dgm:t>
        <a:bodyPr/>
        <a:lstStyle/>
        <a:p>
          <a:endParaRPr lang="en-ZA"/>
        </a:p>
      </dgm:t>
    </dgm:pt>
    <dgm:pt modelId="{23CA8F57-AE78-4A91-8A7E-7356555DC2A0}" type="sibTrans" cxnId="{7AF3E1ED-0917-40FD-A27C-E24934A65196}">
      <dgm:prSet/>
      <dgm:spPr/>
      <dgm:t>
        <a:bodyPr/>
        <a:lstStyle/>
        <a:p>
          <a:endParaRPr lang="en-ZA"/>
        </a:p>
      </dgm:t>
    </dgm:pt>
    <dgm:pt modelId="{0C6A4016-0F52-4B32-9327-93EEFC55F58F}">
      <dgm:prSet custT="1"/>
      <dgm:spPr/>
      <dgm:t>
        <a:bodyPr/>
        <a:lstStyle/>
        <a:p>
          <a:r>
            <a:rPr lang="en-ZA" sz="2400" dirty="0" err="1">
              <a:effectLst/>
            </a:rPr>
            <a:t>Anlassbezogene</a:t>
          </a:r>
          <a:r>
            <a:rPr lang="en-ZA" sz="2400" dirty="0">
              <a:effectLst/>
            </a:rPr>
            <a:t> </a:t>
          </a:r>
          <a:r>
            <a:rPr lang="en-ZA" sz="2400" dirty="0" err="1">
              <a:effectLst/>
            </a:rPr>
            <a:t>Mittelbeschaffung</a:t>
          </a:r>
        </a:p>
      </dgm:t>
    </dgm:pt>
    <dgm:pt modelId="{A24FD0A9-8C84-4EF6-8B71-5C671BE6247A}" type="parTrans" cxnId="{CA207D3A-29AF-4233-BD02-1FB91F49689C}">
      <dgm:prSet/>
      <dgm:spPr/>
      <dgm:t>
        <a:bodyPr/>
        <a:lstStyle/>
        <a:p>
          <a:endParaRPr lang="en-ZA"/>
        </a:p>
      </dgm:t>
    </dgm:pt>
    <dgm:pt modelId="{10CE68FA-9F95-466E-A49A-DA0628F1D682}" type="sibTrans" cxnId="{CA207D3A-29AF-4233-BD02-1FB91F49689C}">
      <dgm:prSet/>
      <dgm:spPr/>
      <dgm:t>
        <a:bodyPr/>
        <a:lstStyle/>
        <a:p>
          <a:endParaRPr lang="en-ZA"/>
        </a:p>
      </dgm:t>
    </dgm:pt>
    <dgm:pt modelId="{22849C8C-9954-4176-B85D-2A96D2CADDC0}" type="pres">
      <dgm:prSet presAssocID="{A45F34B7-DE3A-411A-9609-D0E1FA4078CE}" presName="vert0" presStyleCnt="0">
        <dgm:presLayoutVars>
          <dgm:dir/>
          <dgm:animOne val="branch"/>
          <dgm:animLvl val="lvl"/>
        </dgm:presLayoutVars>
      </dgm:prSet>
      <dgm:spPr/>
    </dgm:pt>
    <dgm:pt modelId="{2FEDDE95-B168-42AC-8315-89F1B358B24E}" type="pres">
      <dgm:prSet presAssocID="{DEF28A78-4903-4DE0-9703-37648FA84E48}" presName="thickLine" presStyleLbl="alignNode1" presStyleIdx="0" presStyleCnt="6"/>
      <dgm:spPr/>
    </dgm:pt>
    <dgm:pt modelId="{F2A7DB50-898E-45E6-8A38-411856A92EEF}" type="pres">
      <dgm:prSet presAssocID="{DEF28A78-4903-4DE0-9703-37648FA84E48}" presName="horz1" presStyleCnt="0"/>
      <dgm:spPr/>
    </dgm:pt>
    <dgm:pt modelId="{0187AC9C-D50E-4681-A8AB-A86D403B119A}" type="pres">
      <dgm:prSet presAssocID="{DEF28A78-4903-4DE0-9703-37648FA84E48}" presName="tx1" presStyleLbl="revTx" presStyleIdx="0" presStyleCnt="6"/>
      <dgm:spPr/>
    </dgm:pt>
    <dgm:pt modelId="{60838DFE-A322-4DC9-B89C-DAC7B09DDA59}" type="pres">
      <dgm:prSet presAssocID="{DEF28A78-4903-4DE0-9703-37648FA84E48}" presName="vert1" presStyleCnt="0"/>
      <dgm:spPr/>
    </dgm:pt>
    <dgm:pt modelId="{96FBB5B2-4DCB-4361-9622-BC7A761916F2}" type="pres">
      <dgm:prSet presAssocID="{39337DCD-0100-4DBE-98D7-462C91008421}" presName="thickLine" presStyleLbl="alignNode1" presStyleIdx="1" presStyleCnt="6"/>
      <dgm:spPr/>
    </dgm:pt>
    <dgm:pt modelId="{41544B7C-A0B3-42FB-9F82-1DEBC15AF7D6}" type="pres">
      <dgm:prSet presAssocID="{39337DCD-0100-4DBE-98D7-462C91008421}" presName="horz1" presStyleCnt="0"/>
      <dgm:spPr/>
    </dgm:pt>
    <dgm:pt modelId="{0047F559-E05B-4F01-BEEA-731A049F7651}" type="pres">
      <dgm:prSet presAssocID="{39337DCD-0100-4DBE-98D7-462C91008421}" presName="tx1" presStyleLbl="revTx" presStyleIdx="1" presStyleCnt="6"/>
      <dgm:spPr/>
    </dgm:pt>
    <dgm:pt modelId="{1FC927C9-DEB3-4BD0-8E31-FBFF545D2DE0}" type="pres">
      <dgm:prSet presAssocID="{39337DCD-0100-4DBE-98D7-462C91008421}" presName="vert1" presStyleCnt="0"/>
      <dgm:spPr/>
    </dgm:pt>
    <dgm:pt modelId="{F6D9F03F-C74B-41DA-87AA-9A1D4B68E819}" type="pres">
      <dgm:prSet presAssocID="{94B2B8A7-E40B-4882-BBC4-3B5CCDB2924C}" presName="thickLine" presStyleLbl="alignNode1" presStyleIdx="2" presStyleCnt="6"/>
      <dgm:spPr/>
    </dgm:pt>
    <dgm:pt modelId="{C9FFC642-5E88-471F-9F2C-65E11C0F9247}" type="pres">
      <dgm:prSet presAssocID="{94B2B8A7-E40B-4882-BBC4-3B5CCDB2924C}" presName="horz1" presStyleCnt="0"/>
      <dgm:spPr/>
    </dgm:pt>
    <dgm:pt modelId="{E373C6D9-8B6F-431A-9A4A-AD321114DCCC}" type="pres">
      <dgm:prSet presAssocID="{94B2B8A7-E40B-4882-BBC4-3B5CCDB2924C}" presName="tx1" presStyleLbl="revTx" presStyleIdx="2" presStyleCnt="6"/>
      <dgm:spPr/>
    </dgm:pt>
    <dgm:pt modelId="{0CE8C222-E163-496C-8E3B-F3FDA81BB2BA}" type="pres">
      <dgm:prSet presAssocID="{94B2B8A7-E40B-4882-BBC4-3B5CCDB2924C}" presName="vert1" presStyleCnt="0"/>
      <dgm:spPr/>
    </dgm:pt>
    <dgm:pt modelId="{19342C13-C386-4590-B3C8-901EF43E164C}" type="pres">
      <dgm:prSet presAssocID="{9A144C91-3CF1-4E8F-8EDB-B2B40449FC5C}" presName="thickLine" presStyleLbl="alignNode1" presStyleIdx="3" presStyleCnt="6"/>
      <dgm:spPr/>
    </dgm:pt>
    <dgm:pt modelId="{428E01C0-547F-4081-932D-7FE168C9CD4C}" type="pres">
      <dgm:prSet presAssocID="{9A144C91-3CF1-4E8F-8EDB-B2B40449FC5C}" presName="horz1" presStyleCnt="0"/>
      <dgm:spPr/>
    </dgm:pt>
    <dgm:pt modelId="{07689BBC-D4D9-4E72-BA64-30AD3CBBFD15}" type="pres">
      <dgm:prSet presAssocID="{9A144C91-3CF1-4E8F-8EDB-B2B40449FC5C}" presName="tx1" presStyleLbl="revTx" presStyleIdx="3" presStyleCnt="6"/>
      <dgm:spPr/>
    </dgm:pt>
    <dgm:pt modelId="{C2E6AAB8-2D84-4526-AC7B-DF9EA1B51C8D}" type="pres">
      <dgm:prSet presAssocID="{9A144C91-3CF1-4E8F-8EDB-B2B40449FC5C}" presName="vert1" presStyleCnt="0"/>
      <dgm:spPr/>
    </dgm:pt>
    <dgm:pt modelId="{62EA5975-2F64-46AE-9BE7-60C1FD2A5859}" type="pres">
      <dgm:prSet presAssocID="{7F1ED172-5927-4447-8135-F9331A44CA19}" presName="thickLine" presStyleLbl="alignNode1" presStyleIdx="4" presStyleCnt="6"/>
      <dgm:spPr/>
    </dgm:pt>
    <dgm:pt modelId="{54D99207-1F7B-4342-BE82-DD4B9FE06948}" type="pres">
      <dgm:prSet presAssocID="{7F1ED172-5927-4447-8135-F9331A44CA19}" presName="horz1" presStyleCnt="0"/>
      <dgm:spPr/>
    </dgm:pt>
    <dgm:pt modelId="{DBE43909-1977-45F9-8E47-B6C945B26E3F}" type="pres">
      <dgm:prSet presAssocID="{7F1ED172-5927-4447-8135-F9331A44CA19}" presName="tx1" presStyleLbl="revTx" presStyleIdx="4" presStyleCnt="6"/>
      <dgm:spPr/>
    </dgm:pt>
    <dgm:pt modelId="{0CEDF713-7ED1-4B98-A0C2-13B79DF5BB70}" type="pres">
      <dgm:prSet presAssocID="{7F1ED172-5927-4447-8135-F9331A44CA19}" presName="vert1" presStyleCnt="0"/>
      <dgm:spPr/>
    </dgm:pt>
    <dgm:pt modelId="{FBA0C7D9-AC20-4D31-8F08-73800F100218}" type="pres">
      <dgm:prSet presAssocID="{0C6A4016-0F52-4B32-9327-93EEFC55F58F}" presName="thickLine" presStyleLbl="alignNode1" presStyleIdx="5" presStyleCnt="6"/>
      <dgm:spPr/>
    </dgm:pt>
    <dgm:pt modelId="{51D7EB0E-3804-444F-A5A0-69AC75645FC5}" type="pres">
      <dgm:prSet presAssocID="{0C6A4016-0F52-4B32-9327-93EEFC55F58F}" presName="horz1" presStyleCnt="0"/>
      <dgm:spPr/>
    </dgm:pt>
    <dgm:pt modelId="{2F01D7EC-1B29-42D8-84B0-49CE84BE06FD}" type="pres">
      <dgm:prSet presAssocID="{0C6A4016-0F52-4B32-9327-93EEFC55F58F}" presName="tx1" presStyleLbl="revTx" presStyleIdx="5" presStyleCnt="6"/>
      <dgm:spPr/>
    </dgm:pt>
    <dgm:pt modelId="{299F4DDB-C66B-4414-8DCB-72CAB1A8A873}" type="pres">
      <dgm:prSet presAssocID="{0C6A4016-0F52-4B32-9327-93EEFC55F58F}" presName="vert1" presStyleCnt="0"/>
      <dgm:spPr/>
    </dgm:pt>
  </dgm:ptLst>
  <dgm:cxnLst>
    <dgm:cxn modelId="{14F36A18-44A4-4BB0-8E2C-C58138107A94}" srcId="{A45F34B7-DE3A-411A-9609-D0E1FA4078CE}" destId="{9A144C91-3CF1-4E8F-8EDB-B2B40449FC5C}" srcOrd="3" destOrd="0" parTransId="{97E1386C-71F9-424F-9E9F-17B6D5518B55}" sibTransId="{4B0784C9-9DFB-409C-9B2C-DB9BC45D8DEF}"/>
    <dgm:cxn modelId="{54D6052F-2C00-47D8-B735-65E8E918D9C7}" type="presOf" srcId="{A45F34B7-DE3A-411A-9609-D0E1FA4078CE}" destId="{22849C8C-9954-4176-B85D-2A96D2CADDC0}" srcOrd="0" destOrd="0" presId="urn:microsoft.com/office/officeart/2008/layout/LinedList"/>
    <dgm:cxn modelId="{F9641231-4CE2-4635-9B61-2555C04C15A2}" srcId="{A45F34B7-DE3A-411A-9609-D0E1FA4078CE}" destId="{94B2B8A7-E40B-4882-BBC4-3B5CCDB2924C}" srcOrd="2" destOrd="0" parTransId="{636C1BCF-37F8-4A03-BFDF-8944AB580DD0}" sibTransId="{3410DAB5-3E28-4762-82C5-041AF36ED258}"/>
    <dgm:cxn modelId="{CA207D3A-29AF-4233-BD02-1FB91F49689C}" srcId="{A45F34B7-DE3A-411A-9609-D0E1FA4078CE}" destId="{0C6A4016-0F52-4B32-9327-93EEFC55F58F}" srcOrd="5" destOrd="0" parTransId="{A24FD0A9-8C84-4EF6-8B71-5C671BE6247A}" sibTransId="{10CE68FA-9F95-466E-A49A-DA0628F1D682}"/>
    <dgm:cxn modelId="{1E312768-152D-4D3E-A3BF-B7B9CC512842}" srcId="{A45F34B7-DE3A-411A-9609-D0E1FA4078CE}" destId="{39337DCD-0100-4DBE-98D7-462C91008421}" srcOrd="1" destOrd="0" parTransId="{D8EDFCD0-8BFB-4CBD-B1F0-BAEB1516178D}" sibTransId="{D953C4DB-3E4A-4AD0-9CA3-CF7957487131}"/>
    <dgm:cxn modelId="{4F408D57-CAC4-4CAF-9D3E-A1BEE0CAA8D6}" type="presOf" srcId="{9A144C91-3CF1-4E8F-8EDB-B2B40449FC5C}" destId="{07689BBC-D4D9-4E72-BA64-30AD3CBBFD15}" srcOrd="0" destOrd="0" presId="urn:microsoft.com/office/officeart/2008/layout/LinedList"/>
    <dgm:cxn modelId="{C43DDD86-AC33-469D-BA31-443766A97DBB}" type="presOf" srcId="{0C6A4016-0F52-4B32-9327-93EEFC55F58F}" destId="{2F01D7EC-1B29-42D8-84B0-49CE84BE06FD}" srcOrd="0" destOrd="0" presId="urn:microsoft.com/office/officeart/2008/layout/LinedList"/>
    <dgm:cxn modelId="{ECF0C5A1-9E15-4B2D-8DEA-AB236E121D48}" srcId="{A45F34B7-DE3A-411A-9609-D0E1FA4078CE}" destId="{DEF28A78-4903-4DE0-9703-37648FA84E48}" srcOrd="0" destOrd="0" parTransId="{BE6CD4B0-A1F5-44E4-879A-398F91F04D84}" sibTransId="{48462111-B782-45F2-A079-81D9E22FFED8}"/>
    <dgm:cxn modelId="{B26592A4-7906-41AD-8C27-25796B082A78}" type="presOf" srcId="{39337DCD-0100-4DBE-98D7-462C91008421}" destId="{0047F559-E05B-4F01-BEEA-731A049F7651}" srcOrd="0" destOrd="0" presId="urn:microsoft.com/office/officeart/2008/layout/LinedList"/>
    <dgm:cxn modelId="{9FDFBFB5-A9C3-478E-814E-B496A76D45FF}" type="presOf" srcId="{94B2B8A7-E40B-4882-BBC4-3B5CCDB2924C}" destId="{E373C6D9-8B6F-431A-9A4A-AD321114DCCC}" srcOrd="0" destOrd="0" presId="urn:microsoft.com/office/officeart/2008/layout/LinedList"/>
    <dgm:cxn modelId="{7AF3E1ED-0917-40FD-A27C-E24934A65196}" srcId="{A45F34B7-DE3A-411A-9609-D0E1FA4078CE}" destId="{7F1ED172-5927-4447-8135-F9331A44CA19}" srcOrd="4" destOrd="0" parTransId="{ECE5EB03-1F6E-48C0-99DE-A5189E39992A}" sibTransId="{23CA8F57-AE78-4A91-8A7E-7356555DC2A0}"/>
    <dgm:cxn modelId="{9B0E28FB-DD1B-48A7-B710-6FDFEE7BA4FD}" type="presOf" srcId="{7F1ED172-5927-4447-8135-F9331A44CA19}" destId="{DBE43909-1977-45F9-8E47-B6C945B26E3F}" srcOrd="0" destOrd="0" presId="urn:microsoft.com/office/officeart/2008/layout/LinedList"/>
    <dgm:cxn modelId="{65A092FF-D99E-4F06-9067-C5A8DF44B38C}" type="presOf" srcId="{DEF28A78-4903-4DE0-9703-37648FA84E48}" destId="{0187AC9C-D50E-4681-A8AB-A86D403B119A}" srcOrd="0" destOrd="0" presId="urn:microsoft.com/office/officeart/2008/layout/LinedList"/>
    <dgm:cxn modelId="{758FF79B-84EE-4B35-9F44-53C4EE87F21F}" type="presParOf" srcId="{22849C8C-9954-4176-B85D-2A96D2CADDC0}" destId="{2FEDDE95-B168-42AC-8315-89F1B358B24E}" srcOrd="0" destOrd="0" presId="urn:microsoft.com/office/officeart/2008/layout/LinedList"/>
    <dgm:cxn modelId="{11BA31A6-BCBA-42FD-831F-C819A677F97C}" type="presParOf" srcId="{22849C8C-9954-4176-B85D-2A96D2CADDC0}" destId="{F2A7DB50-898E-45E6-8A38-411856A92EEF}" srcOrd="1" destOrd="0" presId="urn:microsoft.com/office/officeart/2008/layout/LinedList"/>
    <dgm:cxn modelId="{9E809B1F-2AAA-457E-9FEB-4634724B5C10}" type="presParOf" srcId="{F2A7DB50-898E-45E6-8A38-411856A92EEF}" destId="{0187AC9C-D50E-4681-A8AB-A86D403B119A}" srcOrd="0" destOrd="0" presId="urn:microsoft.com/office/officeart/2008/layout/LinedList"/>
    <dgm:cxn modelId="{CB1DD1C7-61E4-48D3-A63F-EAF0643FBBED}" type="presParOf" srcId="{F2A7DB50-898E-45E6-8A38-411856A92EEF}" destId="{60838DFE-A322-4DC9-B89C-DAC7B09DDA59}" srcOrd="1" destOrd="0" presId="urn:microsoft.com/office/officeart/2008/layout/LinedList"/>
    <dgm:cxn modelId="{44280B19-3A05-4156-B237-CF242C115DD5}" type="presParOf" srcId="{22849C8C-9954-4176-B85D-2A96D2CADDC0}" destId="{96FBB5B2-4DCB-4361-9622-BC7A761916F2}" srcOrd="2" destOrd="0" presId="urn:microsoft.com/office/officeart/2008/layout/LinedList"/>
    <dgm:cxn modelId="{FD9F5C3D-363A-4093-A564-64D83ADE76D6}" type="presParOf" srcId="{22849C8C-9954-4176-B85D-2A96D2CADDC0}" destId="{41544B7C-A0B3-42FB-9F82-1DEBC15AF7D6}" srcOrd="3" destOrd="0" presId="urn:microsoft.com/office/officeart/2008/layout/LinedList"/>
    <dgm:cxn modelId="{0C5030CB-DDE4-484C-8C5A-1CE53F753BCE}" type="presParOf" srcId="{41544B7C-A0B3-42FB-9F82-1DEBC15AF7D6}" destId="{0047F559-E05B-4F01-BEEA-731A049F7651}" srcOrd="0" destOrd="0" presId="urn:microsoft.com/office/officeart/2008/layout/LinedList"/>
    <dgm:cxn modelId="{D7FE8D96-6F04-4CB0-BB5B-D8E1E340C966}" type="presParOf" srcId="{41544B7C-A0B3-42FB-9F82-1DEBC15AF7D6}" destId="{1FC927C9-DEB3-4BD0-8E31-FBFF545D2DE0}" srcOrd="1" destOrd="0" presId="urn:microsoft.com/office/officeart/2008/layout/LinedList"/>
    <dgm:cxn modelId="{405504AA-7931-4F01-B71A-6D0D5C119558}" type="presParOf" srcId="{22849C8C-9954-4176-B85D-2A96D2CADDC0}" destId="{F6D9F03F-C74B-41DA-87AA-9A1D4B68E819}" srcOrd="4" destOrd="0" presId="urn:microsoft.com/office/officeart/2008/layout/LinedList"/>
    <dgm:cxn modelId="{F2ACC17A-92C6-4C2E-B448-252A83A28512}" type="presParOf" srcId="{22849C8C-9954-4176-B85D-2A96D2CADDC0}" destId="{C9FFC642-5E88-471F-9F2C-65E11C0F9247}" srcOrd="5" destOrd="0" presId="urn:microsoft.com/office/officeart/2008/layout/LinedList"/>
    <dgm:cxn modelId="{B8495833-7E02-4A34-90D5-5AFF5D6AD2A1}" type="presParOf" srcId="{C9FFC642-5E88-471F-9F2C-65E11C0F9247}" destId="{E373C6D9-8B6F-431A-9A4A-AD321114DCCC}" srcOrd="0" destOrd="0" presId="urn:microsoft.com/office/officeart/2008/layout/LinedList"/>
    <dgm:cxn modelId="{48D3C84D-15AD-4DA9-9ECD-95997197B74F}" type="presParOf" srcId="{C9FFC642-5E88-471F-9F2C-65E11C0F9247}" destId="{0CE8C222-E163-496C-8E3B-F3FDA81BB2BA}" srcOrd="1" destOrd="0" presId="urn:microsoft.com/office/officeart/2008/layout/LinedList"/>
    <dgm:cxn modelId="{6497D476-6658-4918-9A04-715594C2CD49}" type="presParOf" srcId="{22849C8C-9954-4176-B85D-2A96D2CADDC0}" destId="{19342C13-C386-4590-B3C8-901EF43E164C}" srcOrd="6" destOrd="0" presId="urn:microsoft.com/office/officeart/2008/layout/LinedList"/>
    <dgm:cxn modelId="{2B0107AB-0FA8-486F-B094-849B34DDBA27}" type="presParOf" srcId="{22849C8C-9954-4176-B85D-2A96D2CADDC0}" destId="{428E01C0-547F-4081-932D-7FE168C9CD4C}" srcOrd="7" destOrd="0" presId="urn:microsoft.com/office/officeart/2008/layout/LinedList"/>
    <dgm:cxn modelId="{EA6BC6E6-6EE1-48A1-B8F2-31502BBDA4D1}" type="presParOf" srcId="{428E01C0-547F-4081-932D-7FE168C9CD4C}" destId="{07689BBC-D4D9-4E72-BA64-30AD3CBBFD15}" srcOrd="0" destOrd="0" presId="urn:microsoft.com/office/officeart/2008/layout/LinedList"/>
    <dgm:cxn modelId="{E7815FEE-5847-4FA7-9C88-C63F5104B71F}" type="presParOf" srcId="{428E01C0-547F-4081-932D-7FE168C9CD4C}" destId="{C2E6AAB8-2D84-4526-AC7B-DF9EA1B51C8D}" srcOrd="1" destOrd="0" presId="urn:microsoft.com/office/officeart/2008/layout/LinedList"/>
    <dgm:cxn modelId="{A678D2EF-7A97-4925-B132-9F57D8E2C6D3}" type="presParOf" srcId="{22849C8C-9954-4176-B85D-2A96D2CADDC0}" destId="{62EA5975-2F64-46AE-9BE7-60C1FD2A5859}" srcOrd="8" destOrd="0" presId="urn:microsoft.com/office/officeart/2008/layout/LinedList"/>
    <dgm:cxn modelId="{BE69DA5E-3827-4464-8829-FDDF28D7BC58}" type="presParOf" srcId="{22849C8C-9954-4176-B85D-2A96D2CADDC0}" destId="{54D99207-1F7B-4342-BE82-DD4B9FE06948}" srcOrd="9" destOrd="0" presId="urn:microsoft.com/office/officeart/2008/layout/LinedList"/>
    <dgm:cxn modelId="{B6F24C43-5AD6-4202-8BA5-EC4429D6B98E}" type="presParOf" srcId="{54D99207-1F7B-4342-BE82-DD4B9FE06948}" destId="{DBE43909-1977-45F9-8E47-B6C945B26E3F}" srcOrd="0" destOrd="0" presId="urn:microsoft.com/office/officeart/2008/layout/LinedList"/>
    <dgm:cxn modelId="{7E72E7F2-9515-4A42-9EED-3B54BFEDA573}" type="presParOf" srcId="{54D99207-1F7B-4342-BE82-DD4B9FE06948}" destId="{0CEDF713-7ED1-4B98-A0C2-13B79DF5BB70}" srcOrd="1" destOrd="0" presId="urn:microsoft.com/office/officeart/2008/layout/LinedList"/>
    <dgm:cxn modelId="{8CC11C38-77B1-428A-A34F-76502D860D12}" type="presParOf" srcId="{22849C8C-9954-4176-B85D-2A96D2CADDC0}" destId="{FBA0C7D9-AC20-4D31-8F08-73800F100218}" srcOrd="10" destOrd="0" presId="urn:microsoft.com/office/officeart/2008/layout/LinedList"/>
    <dgm:cxn modelId="{5BC8B4D7-D1C4-4AA9-BFB7-D978B3A886DB}" type="presParOf" srcId="{22849C8C-9954-4176-B85D-2A96D2CADDC0}" destId="{51D7EB0E-3804-444F-A5A0-69AC75645FC5}" srcOrd="11" destOrd="0" presId="urn:microsoft.com/office/officeart/2008/layout/LinedList"/>
    <dgm:cxn modelId="{8F8D5703-08EA-4C56-9F40-6F45C9102D3D}" type="presParOf" srcId="{51D7EB0E-3804-444F-A5A0-69AC75645FC5}" destId="{2F01D7EC-1B29-42D8-84B0-49CE84BE06FD}" srcOrd="0" destOrd="0" presId="urn:microsoft.com/office/officeart/2008/layout/LinedList"/>
    <dgm:cxn modelId="{3A32B3C1-CB8A-46BD-8284-95E14FFDF316}" type="presParOf" srcId="{51D7EB0E-3804-444F-A5A0-69AC75645FC5}" destId="{299F4DDB-C66B-4414-8DCB-72CAB1A8A873}"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F259A0D0-A4D0-40AC-855B-C5EE8C1AB68C}" type="doc">
      <dgm:prSet loTypeId="urn:microsoft.com/office/officeart/2005/8/layout/process3" loCatId="process" qsTypeId="urn:microsoft.com/office/officeart/2005/8/quickstyle/simple4" qsCatId="simple" csTypeId="urn:microsoft.com/office/officeart/2005/8/colors/accent1_2" csCatId="accent1" phldr="1"/>
      <dgm:spPr/>
      <dgm:t>
        <a:bodyPr/>
        <a:lstStyle/>
        <a:p>
          <a:endParaRPr lang="en-ZA"/>
        </a:p>
      </dgm:t>
    </dgm:pt>
    <dgm:pt modelId="{56A9CFFD-7B64-4686-8400-AF26EDA8AB28}">
      <dgm:prSet phldrT="[Text]" custT="1"/>
      <dgm:spPr/>
      <dgm:t>
        <a:bodyPr/>
        <a:lstStyle/>
        <a:p>
          <a:r>
            <a:rPr lang="en-ZA" sz="2400" b="0" dirty="0">
              <a:effectLst>
                <a:outerShdw blurRad="38100" dist="38100" dir="2700000" algn="tl">
                  <a:srgbClr val="000000">
                    <a:alpha val="43137"/>
                  </a:srgbClr>
                </a:outerShdw>
              </a:effectLst>
            </a:rPr>
            <a:t>International</a:t>
          </a:r>
        </a:p>
      </dgm:t>
    </dgm:pt>
    <dgm:pt modelId="{A0361B44-E7EA-47DF-82B9-3A625EF192AD}" type="parTrans" cxnId="{570FED94-921A-4B32-84A5-93004EFCF66B}">
      <dgm:prSet/>
      <dgm:spPr/>
      <dgm:t>
        <a:bodyPr/>
        <a:lstStyle/>
        <a:p>
          <a:endParaRPr lang="en-ZA"/>
        </a:p>
      </dgm:t>
    </dgm:pt>
    <dgm:pt modelId="{E134BD85-490F-463F-91CA-DA9524342974}" type="sibTrans" cxnId="{570FED94-921A-4B32-84A5-93004EFCF66B}">
      <dgm:prSet/>
      <dgm:spPr/>
      <dgm:t>
        <a:bodyPr/>
        <a:lstStyle/>
        <a:p>
          <a:endParaRPr lang="en-ZA"/>
        </a:p>
      </dgm:t>
    </dgm:pt>
    <dgm:pt modelId="{6961A819-83AD-4339-B4A5-B71D22C87C79}">
      <dgm:prSet phldrT="[Text]" custT="1"/>
      <dgm:spPr/>
      <dgm:t>
        <a:bodyPr/>
        <a:lstStyle/>
        <a:p>
          <a:pPr algn="l"/>
          <a:r>
            <a:rPr lang="en-ZA" sz="2000" dirty="0"/>
            <a:t>Crowdfunding</a:t>
          </a:r>
        </a:p>
      </dgm:t>
    </dgm:pt>
    <dgm:pt modelId="{AEA3EB9A-0987-4FB9-A226-109C2F2D27BD}" type="parTrans" cxnId="{23014583-6ED2-4F39-B26B-7AAB166D6CC4}">
      <dgm:prSet/>
      <dgm:spPr/>
      <dgm:t>
        <a:bodyPr/>
        <a:lstStyle/>
        <a:p>
          <a:endParaRPr lang="en-ZA"/>
        </a:p>
      </dgm:t>
    </dgm:pt>
    <dgm:pt modelId="{55BBFE13-EB1E-4F38-91E6-07A61D9B969A}" type="sibTrans" cxnId="{23014583-6ED2-4F39-B26B-7AAB166D6CC4}">
      <dgm:prSet/>
      <dgm:spPr/>
      <dgm:t>
        <a:bodyPr/>
        <a:lstStyle/>
        <a:p>
          <a:endParaRPr lang="en-ZA"/>
        </a:p>
      </dgm:t>
    </dgm:pt>
    <dgm:pt modelId="{3BFE22F0-FE06-4085-8523-15CB8F66B8DD}">
      <dgm:prSet phldrT="[Text]" custT="1"/>
      <dgm:spPr/>
      <dgm:t>
        <a:bodyPr/>
        <a:lstStyle/>
        <a:p>
          <a:r>
            <a:rPr lang="en-ZA" sz="2400" b="0" dirty="0">
              <a:effectLst>
                <a:outerShdw blurRad="38100" dist="38100" dir="2700000" algn="tl">
                  <a:srgbClr val="000000">
                    <a:alpha val="43137"/>
                  </a:srgbClr>
                </a:outerShdw>
              </a:effectLst>
            </a:rPr>
            <a:t>Regional</a:t>
          </a:r>
        </a:p>
      </dgm:t>
    </dgm:pt>
    <dgm:pt modelId="{F049FF41-5394-4A15-9DAF-4D805DD76515}" type="parTrans" cxnId="{3956781B-5A26-4B11-A244-1E531967F393}">
      <dgm:prSet/>
      <dgm:spPr/>
      <dgm:t>
        <a:bodyPr/>
        <a:lstStyle/>
        <a:p>
          <a:endParaRPr lang="en-ZA"/>
        </a:p>
      </dgm:t>
    </dgm:pt>
    <dgm:pt modelId="{DB6D3BC3-93F4-4D92-8E1B-7A76845549A9}" type="sibTrans" cxnId="{3956781B-5A26-4B11-A244-1E531967F393}">
      <dgm:prSet/>
      <dgm:spPr/>
      <dgm:t>
        <a:bodyPr/>
        <a:lstStyle/>
        <a:p>
          <a:endParaRPr lang="en-ZA"/>
        </a:p>
      </dgm:t>
    </dgm:pt>
    <dgm:pt modelId="{FA5AB7A2-8344-4E56-8977-977BCCE77C26}">
      <dgm:prSet phldrT="[Text]" custT="1"/>
      <dgm:spPr/>
      <dgm:t>
        <a:bodyPr/>
        <a:lstStyle/>
        <a:p>
          <a:pPr algn="l"/>
          <a:r>
            <a:rPr lang="en-ZA" sz="2000" dirty="0" err="1"/>
            <a:t>Europäische</a:t>
          </a:r>
          <a:r>
            <a:rPr lang="en-ZA" sz="2000" dirty="0"/>
            <a:t> Union</a:t>
          </a:r>
        </a:p>
      </dgm:t>
    </dgm:pt>
    <dgm:pt modelId="{EE18E1A5-7356-4B82-B4A9-E5F6C4747300}" type="parTrans" cxnId="{1083C7AA-FF77-4CAC-9DDA-CBC3D3D76595}">
      <dgm:prSet/>
      <dgm:spPr/>
      <dgm:t>
        <a:bodyPr/>
        <a:lstStyle/>
        <a:p>
          <a:endParaRPr lang="en-ZA"/>
        </a:p>
      </dgm:t>
    </dgm:pt>
    <dgm:pt modelId="{5F34BEA3-EBE1-46C9-9BA2-B614C1363032}" type="sibTrans" cxnId="{1083C7AA-FF77-4CAC-9DDA-CBC3D3D76595}">
      <dgm:prSet/>
      <dgm:spPr/>
      <dgm:t>
        <a:bodyPr/>
        <a:lstStyle/>
        <a:p>
          <a:endParaRPr lang="en-ZA"/>
        </a:p>
      </dgm:t>
    </dgm:pt>
    <dgm:pt modelId="{E7BB55A2-B336-4D96-8F41-54CA144F5A49}">
      <dgm:prSet phldrT="[Text]" custT="1"/>
      <dgm:spPr/>
      <dgm:t>
        <a:bodyPr/>
        <a:lstStyle/>
        <a:p>
          <a:r>
            <a:rPr lang="en-ZA" sz="2400" b="0" dirty="0">
              <a:effectLst>
                <a:outerShdw blurRad="38100" dist="38100" dir="2700000" algn="tl">
                  <a:srgbClr val="000000">
                    <a:alpha val="43137"/>
                  </a:srgbClr>
                </a:outerShdw>
              </a:effectLst>
            </a:rPr>
            <a:t>National</a:t>
          </a:r>
        </a:p>
      </dgm:t>
    </dgm:pt>
    <dgm:pt modelId="{66E91E90-6C79-415B-A4AE-902DC6E5B097}" type="parTrans" cxnId="{57CEB12A-8D6A-4CD4-BC90-B755DAC0478A}">
      <dgm:prSet/>
      <dgm:spPr/>
      <dgm:t>
        <a:bodyPr/>
        <a:lstStyle/>
        <a:p>
          <a:endParaRPr lang="en-ZA"/>
        </a:p>
      </dgm:t>
    </dgm:pt>
    <dgm:pt modelId="{8821F66E-BDBF-4C77-8DF3-44066AB8091D}" type="sibTrans" cxnId="{57CEB12A-8D6A-4CD4-BC90-B755DAC0478A}">
      <dgm:prSet/>
      <dgm:spPr/>
      <dgm:t>
        <a:bodyPr/>
        <a:lstStyle/>
        <a:p>
          <a:endParaRPr lang="en-ZA"/>
        </a:p>
      </dgm:t>
    </dgm:pt>
    <dgm:pt modelId="{446CD04D-25C7-41D2-9889-667051414F5D}">
      <dgm:prSet phldrT="[Text]" custT="1"/>
      <dgm:spPr/>
      <dgm:t>
        <a:bodyPr/>
        <a:lstStyle/>
        <a:p>
          <a:pPr algn="l"/>
          <a:r>
            <a:rPr lang="en-ZA" sz="2000" dirty="0" err="1"/>
            <a:t>Lokale</a:t>
          </a:r>
          <a:r>
            <a:rPr lang="en-ZA" sz="2000" dirty="0"/>
            <a:t> Gemeinschafts-fonds, </a:t>
          </a:r>
          <a:r>
            <a:rPr lang="en-ZA" sz="2000" dirty="0" err="1"/>
            <a:t>Stiftungen</a:t>
          </a:r>
          <a:r>
            <a:rPr lang="en-ZA" sz="2000" dirty="0"/>
            <a:t> und </a:t>
          </a:r>
          <a:r>
            <a:rPr lang="en-ZA" sz="2000" dirty="0" err="1"/>
            <a:t>Zuschüsse</a:t>
          </a:r>
          <a:endParaRPr lang="en-ZA" sz="2000" dirty="0"/>
        </a:p>
      </dgm:t>
    </dgm:pt>
    <dgm:pt modelId="{D52AB2C0-956F-4DD2-8BE4-D6EC24B1AC8A}" type="parTrans" cxnId="{DAF9F255-586F-4F37-95E0-C458775B19A2}">
      <dgm:prSet/>
      <dgm:spPr/>
      <dgm:t>
        <a:bodyPr/>
        <a:lstStyle/>
        <a:p>
          <a:endParaRPr lang="en-ZA"/>
        </a:p>
      </dgm:t>
    </dgm:pt>
    <dgm:pt modelId="{D54EAB31-435E-4035-B643-27D99C88422D}" type="sibTrans" cxnId="{DAF9F255-586F-4F37-95E0-C458775B19A2}">
      <dgm:prSet/>
      <dgm:spPr/>
      <dgm:t>
        <a:bodyPr/>
        <a:lstStyle/>
        <a:p>
          <a:endParaRPr lang="en-ZA"/>
        </a:p>
      </dgm:t>
    </dgm:pt>
    <dgm:pt modelId="{0BB19AC7-1314-4E8B-B7CF-E6B1F8D3A460}">
      <dgm:prSet phldrT="[Text]" custT="1"/>
      <dgm:spPr/>
      <dgm:t>
        <a:bodyPr/>
        <a:lstStyle/>
        <a:p>
          <a:pPr algn="l"/>
          <a:r>
            <a:rPr lang="en-ZA" sz="2000" dirty="0" err="1"/>
            <a:t>Kooperative</a:t>
          </a:r>
          <a:r>
            <a:rPr lang="en-ZA" sz="2000" dirty="0"/>
            <a:t> </a:t>
          </a:r>
          <a:r>
            <a:rPr lang="en-ZA" sz="2000" dirty="0" err="1"/>
            <a:t>Finanzierung</a:t>
          </a:r>
        </a:p>
      </dgm:t>
    </dgm:pt>
    <dgm:pt modelId="{AE79331A-AF5E-48E0-8211-587383CED826}" type="parTrans" cxnId="{3C49B22C-3431-4947-8663-C08C8D70FEB3}">
      <dgm:prSet/>
      <dgm:spPr/>
      <dgm:t>
        <a:bodyPr/>
        <a:lstStyle/>
        <a:p>
          <a:endParaRPr lang="en-ZA"/>
        </a:p>
      </dgm:t>
    </dgm:pt>
    <dgm:pt modelId="{9AAFB960-E548-4CEB-8565-9A7F15A12A9B}" type="sibTrans" cxnId="{3C49B22C-3431-4947-8663-C08C8D70FEB3}">
      <dgm:prSet/>
      <dgm:spPr/>
      <dgm:t>
        <a:bodyPr/>
        <a:lstStyle/>
        <a:p>
          <a:endParaRPr lang="en-ZA"/>
        </a:p>
      </dgm:t>
    </dgm:pt>
    <dgm:pt modelId="{B9FB4D38-7948-4C85-92AB-30BFB14B0A1F}">
      <dgm:prSet phldrT="[Text]" custT="1"/>
      <dgm:spPr/>
      <dgm:t>
        <a:bodyPr/>
        <a:lstStyle/>
        <a:p>
          <a:pPr algn="l"/>
          <a:r>
            <a:rPr lang="en-ZA" sz="2000" dirty="0"/>
            <a:t>Forschung und </a:t>
          </a:r>
          <a:r>
            <a:rPr lang="en-ZA" sz="2000" dirty="0" err="1"/>
            <a:t>Nachhaltigkeit</a:t>
          </a:r>
        </a:p>
      </dgm:t>
    </dgm:pt>
    <dgm:pt modelId="{87719FF3-7C98-48D8-AA36-50A2715B0E50}" type="parTrans" cxnId="{4AF62F4B-B177-4F4C-9F34-36926A9EF533}">
      <dgm:prSet/>
      <dgm:spPr/>
      <dgm:t>
        <a:bodyPr/>
        <a:lstStyle/>
        <a:p>
          <a:endParaRPr lang="en-ZA"/>
        </a:p>
      </dgm:t>
    </dgm:pt>
    <dgm:pt modelId="{6280B62C-77A0-4870-B34F-67C6BA516878}" type="sibTrans" cxnId="{4AF62F4B-B177-4F4C-9F34-36926A9EF533}">
      <dgm:prSet/>
      <dgm:spPr/>
      <dgm:t>
        <a:bodyPr/>
        <a:lstStyle/>
        <a:p>
          <a:endParaRPr lang="en-ZA"/>
        </a:p>
      </dgm:t>
    </dgm:pt>
    <dgm:pt modelId="{09CDBE1E-CEE5-49D9-B798-55FEC52C89F5}">
      <dgm:prSet phldrT="[Text]" custT="1"/>
      <dgm:spPr/>
      <dgm:t>
        <a:bodyPr/>
        <a:lstStyle/>
        <a:p>
          <a:r>
            <a:rPr lang="en-ZA" sz="2000" dirty="0" err="1"/>
            <a:t>Ausschreibungen</a:t>
          </a:r>
          <a:r>
            <a:rPr lang="en-ZA" sz="2000" dirty="0"/>
            <a:t> und </a:t>
          </a:r>
          <a:r>
            <a:rPr lang="en-ZA" sz="2000" dirty="0" err="1"/>
            <a:t>Zuschüsse</a:t>
          </a:r>
        </a:p>
      </dgm:t>
    </dgm:pt>
    <dgm:pt modelId="{7A700BE8-F299-4A39-9E62-A0057A10C757}" type="parTrans" cxnId="{377B8001-833C-4682-87B6-FEE8A13BEB1E}">
      <dgm:prSet/>
      <dgm:spPr/>
      <dgm:t>
        <a:bodyPr/>
        <a:lstStyle/>
        <a:p>
          <a:endParaRPr lang="en-ZA"/>
        </a:p>
      </dgm:t>
    </dgm:pt>
    <dgm:pt modelId="{C33A5FEB-7328-42BF-9160-0CDE6E76E186}" type="sibTrans" cxnId="{377B8001-833C-4682-87B6-FEE8A13BEB1E}">
      <dgm:prSet/>
      <dgm:spPr/>
      <dgm:t>
        <a:bodyPr/>
        <a:lstStyle/>
        <a:p>
          <a:endParaRPr lang="en-ZA"/>
        </a:p>
      </dgm:t>
    </dgm:pt>
    <dgm:pt modelId="{5E145E3C-F7B6-4BF0-A665-9A7603AC6FCF}">
      <dgm:prSet phldrT="[Text]" custT="1"/>
      <dgm:spPr/>
      <dgm:t>
        <a:bodyPr/>
        <a:lstStyle/>
        <a:p>
          <a:pPr algn="l"/>
          <a:r>
            <a:rPr lang="en-ZA" sz="2000" dirty="0"/>
            <a:t>Erasmus+</a:t>
          </a:r>
        </a:p>
      </dgm:t>
    </dgm:pt>
    <dgm:pt modelId="{67419517-040F-45B2-AE86-21947B7B22C6}" type="parTrans" cxnId="{D44399EB-B657-484C-8E72-1C53EF11EACB}">
      <dgm:prSet/>
      <dgm:spPr/>
      <dgm:t>
        <a:bodyPr/>
        <a:lstStyle/>
        <a:p>
          <a:endParaRPr lang="en-ZA"/>
        </a:p>
      </dgm:t>
    </dgm:pt>
    <dgm:pt modelId="{A94F47B5-F290-4DCF-A7B5-BEAB4BBDA230}" type="sibTrans" cxnId="{D44399EB-B657-484C-8E72-1C53EF11EACB}">
      <dgm:prSet/>
      <dgm:spPr/>
      <dgm:t>
        <a:bodyPr/>
        <a:lstStyle/>
        <a:p>
          <a:endParaRPr lang="en-ZA"/>
        </a:p>
      </dgm:t>
    </dgm:pt>
    <dgm:pt modelId="{AE186394-776C-4AD8-8666-23E7075F02EF}">
      <dgm:prSet phldrT="[Text]" custT="1"/>
      <dgm:spPr/>
      <dgm:t>
        <a:bodyPr/>
        <a:lstStyle/>
        <a:p>
          <a:r>
            <a:rPr lang="en-ZA" sz="2000" dirty="0" err="1"/>
            <a:t>Horizont</a:t>
          </a:r>
          <a:r>
            <a:rPr lang="en-ZA" sz="2000" dirty="0"/>
            <a:t> 2020</a:t>
          </a:r>
        </a:p>
      </dgm:t>
    </dgm:pt>
    <dgm:pt modelId="{67BEA3C4-D0B5-4C85-9463-F2A8DC05E8D8}" type="parTrans" cxnId="{F9969F61-C787-4BF5-934F-504FD5C4468E}">
      <dgm:prSet/>
      <dgm:spPr/>
      <dgm:t>
        <a:bodyPr/>
        <a:lstStyle/>
        <a:p>
          <a:endParaRPr lang="en-ZA"/>
        </a:p>
      </dgm:t>
    </dgm:pt>
    <dgm:pt modelId="{0BF8B0FB-2D6B-49D9-883F-057F7AFA4D95}" type="sibTrans" cxnId="{F9969F61-C787-4BF5-934F-504FD5C4468E}">
      <dgm:prSet/>
      <dgm:spPr/>
      <dgm:t>
        <a:bodyPr/>
        <a:lstStyle/>
        <a:p>
          <a:endParaRPr lang="en-ZA"/>
        </a:p>
      </dgm:t>
    </dgm:pt>
    <dgm:pt modelId="{97E5E462-894D-44C3-90DF-F76F663EBFEC}">
      <dgm:prSet phldrT="[Text]" custT="1"/>
      <dgm:spPr/>
      <dgm:t>
        <a:bodyPr/>
        <a:lstStyle/>
        <a:p>
          <a:r>
            <a:rPr lang="en-ZA" sz="2000" dirty="0" err="1"/>
            <a:t>Kooperative</a:t>
          </a:r>
          <a:r>
            <a:rPr lang="en-ZA" sz="2000" dirty="0"/>
            <a:t> </a:t>
          </a:r>
          <a:r>
            <a:rPr lang="en-ZA" sz="2000" dirty="0" err="1"/>
            <a:t>Finanzierung</a:t>
          </a:r>
        </a:p>
      </dgm:t>
    </dgm:pt>
    <dgm:pt modelId="{294AAB2F-0B8E-4524-9FDC-C3A3D47258D4}" type="parTrans" cxnId="{E55C99B8-7EF1-4C49-B40C-7A1339DBC65B}">
      <dgm:prSet/>
      <dgm:spPr/>
      <dgm:t>
        <a:bodyPr/>
        <a:lstStyle/>
        <a:p>
          <a:endParaRPr lang="en-ZA"/>
        </a:p>
      </dgm:t>
    </dgm:pt>
    <dgm:pt modelId="{88A92CF8-0409-43A1-B76A-864931562C5B}" type="sibTrans" cxnId="{E55C99B8-7EF1-4C49-B40C-7A1339DBC65B}">
      <dgm:prSet/>
      <dgm:spPr/>
      <dgm:t>
        <a:bodyPr/>
        <a:lstStyle/>
        <a:p>
          <a:endParaRPr lang="en-ZA"/>
        </a:p>
      </dgm:t>
    </dgm:pt>
    <dgm:pt modelId="{6C9EBD57-9179-43D5-B8CA-F5B26AAF605A}" type="pres">
      <dgm:prSet presAssocID="{F259A0D0-A4D0-40AC-855B-C5EE8C1AB68C}" presName="linearFlow" presStyleCnt="0">
        <dgm:presLayoutVars>
          <dgm:dir/>
          <dgm:animLvl val="lvl"/>
          <dgm:resizeHandles val="exact"/>
        </dgm:presLayoutVars>
      </dgm:prSet>
      <dgm:spPr/>
    </dgm:pt>
    <dgm:pt modelId="{A509E49F-BAEC-4746-9450-4852274F7A03}" type="pres">
      <dgm:prSet presAssocID="{56A9CFFD-7B64-4686-8400-AF26EDA8AB28}" presName="composite" presStyleCnt="0"/>
      <dgm:spPr/>
    </dgm:pt>
    <dgm:pt modelId="{AAC9BA34-FFAD-42D5-9543-9A663CB50DBB}" type="pres">
      <dgm:prSet presAssocID="{56A9CFFD-7B64-4686-8400-AF26EDA8AB28}" presName="parTx" presStyleLbl="node1" presStyleIdx="0" presStyleCnt="3">
        <dgm:presLayoutVars>
          <dgm:chMax val="0"/>
          <dgm:chPref val="0"/>
          <dgm:bulletEnabled val="1"/>
        </dgm:presLayoutVars>
      </dgm:prSet>
      <dgm:spPr/>
    </dgm:pt>
    <dgm:pt modelId="{E4E83676-C8B7-4EC6-AAE6-CBA969592ADC}" type="pres">
      <dgm:prSet presAssocID="{56A9CFFD-7B64-4686-8400-AF26EDA8AB28}" presName="parSh" presStyleLbl="node1" presStyleIdx="0" presStyleCnt="3"/>
      <dgm:spPr/>
    </dgm:pt>
    <dgm:pt modelId="{7729360B-FDFB-481E-A543-520B70BFD210}" type="pres">
      <dgm:prSet presAssocID="{56A9CFFD-7B64-4686-8400-AF26EDA8AB28}" presName="desTx" presStyleLbl="fgAcc1" presStyleIdx="0" presStyleCnt="3" custScaleX="103641">
        <dgm:presLayoutVars>
          <dgm:bulletEnabled val="1"/>
        </dgm:presLayoutVars>
      </dgm:prSet>
      <dgm:spPr/>
    </dgm:pt>
    <dgm:pt modelId="{740BD144-6659-4897-B12B-9F57EB1BF0E1}" type="pres">
      <dgm:prSet presAssocID="{E134BD85-490F-463F-91CA-DA9524342974}" presName="sibTrans" presStyleLbl="sibTrans2D1" presStyleIdx="0" presStyleCnt="2"/>
      <dgm:spPr/>
    </dgm:pt>
    <dgm:pt modelId="{578FF1BC-F71D-42B3-B5FE-18FD7AE3B452}" type="pres">
      <dgm:prSet presAssocID="{E134BD85-490F-463F-91CA-DA9524342974}" presName="connTx" presStyleLbl="sibTrans2D1" presStyleIdx="0" presStyleCnt="2"/>
      <dgm:spPr/>
    </dgm:pt>
    <dgm:pt modelId="{0904C63D-342D-4F67-B150-EE80EBBB5E6A}" type="pres">
      <dgm:prSet presAssocID="{3BFE22F0-FE06-4085-8523-15CB8F66B8DD}" presName="composite" presStyleCnt="0"/>
      <dgm:spPr/>
    </dgm:pt>
    <dgm:pt modelId="{61D1D772-1A1E-4D04-A133-BB4F324576EB}" type="pres">
      <dgm:prSet presAssocID="{3BFE22F0-FE06-4085-8523-15CB8F66B8DD}" presName="parTx" presStyleLbl="node1" presStyleIdx="0" presStyleCnt="3">
        <dgm:presLayoutVars>
          <dgm:chMax val="0"/>
          <dgm:chPref val="0"/>
          <dgm:bulletEnabled val="1"/>
        </dgm:presLayoutVars>
      </dgm:prSet>
      <dgm:spPr/>
    </dgm:pt>
    <dgm:pt modelId="{6007F811-FAE9-441B-AB30-193E78B4364A}" type="pres">
      <dgm:prSet presAssocID="{3BFE22F0-FE06-4085-8523-15CB8F66B8DD}" presName="parSh" presStyleLbl="node1" presStyleIdx="1" presStyleCnt="3"/>
      <dgm:spPr/>
    </dgm:pt>
    <dgm:pt modelId="{2B1200DB-8001-451A-9300-064AA300C5DA}" type="pres">
      <dgm:prSet presAssocID="{3BFE22F0-FE06-4085-8523-15CB8F66B8DD}" presName="desTx" presStyleLbl="fgAcc1" presStyleIdx="1" presStyleCnt="3" custScaleX="103641">
        <dgm:presLayoutVars>
          <dgm:bulletEnabled val="1"/>
        </dgm:presLayoutVars>
      </dgm:prSet>
      <dgm:spPr/>
    </dgm:pt>
    <dgm:pt modelId="{0350F97D-DE6C-4B2A-AAE3-920EBE59C46A}" type="pres">
      <dgm:prSet presAssocID="{DB6D3BC3-93F4-4D92-8E1B-7A76845549A9}" presName="sibTrans" presStyleLbl="sibTrans2D1" presStyleIdx="1" presStyleCnt="2"/>
      <dgm:spPr/>
    </dgm:pt>
    <dgm:pt modelId="{29B0BE46-7321-402D-9A10-1CF773382910}" type="pres">
      <dgm:prSet presAssocID="{DB6D3BC3-93F4-4D92-8E1B-7A76845549A9}" presName="connTx" presStyleLbl="sibTrans2D1" presStyleIdx="1" presStyleCnt="2"/>
      <dgm:spPr/>
    </dgm:pt>
    <dgm:pt modelId="{E790FE7E-692E-4378-9953-A7C91E78A5DA}" type="pres">
      <dgm:prSet presAssocID="{E7BB55A2-B336-4D96-8F41-54CA144F5A49}" presName="composite" presStyleCnt="0"/>
      <dgm:spPr/>
    </dgm:pt>
    <dgm:pt modelId="{50B0695B-A213-4855-B212-A31136EAE148}" type="pres">
      <dgm:prSet presAssocID="{E7BB55A2-B336-4D96-8F41-54CA144F5A49}" presName="parTx" presStyleLbl="node1" presStyleIdx="1" presStyleCnt="3">
        <dgm:presLayoutVars>
          <dgm:chMax val="0"/>
          <dgm:chPref val="0"/>
          <dgm:bulletEnabled val="1"/>
        </dgm:presLayoutVars>
      </dgm:prSet>
      <dgm:spPr/>
    </dgm:pt>
    <dgm:pt modelId="{0F3FE30F-7161-4843-81B0-0A460F5B1946}" type="pres">
      <dgm:prSet presAssocID="{E7BB55A2-B336-4D96-8F41-54CA144F5A49}" presName="parSh" presStyleLbl="node1" presStyleIdx="2" presStyleCnt="3"/>
      <dgm:spPr/>
    </dgm:pt>
    <dgm:pt modelId="{2A8A09CF-AD68-4706-AFBF-AA779DA66444}" type="pres">
      <dgm:prSet presAssocID="{E7BB55A2-B336-4D96-8F41-54CA144F5A49}" presName="desTx" presStyleLbl="fgAcc1" presStyleIdx="2" presStyleCnt="3" custScaleX="103641">
        <dgm:presLayoutVars>
          <dgm:bulletEnabled val="1"/>
        </dgm:presLayoutVars>
      </dgm:prSet>
      <dgm:spPr/>
    </dgm:pt>
  </dgm:ptLst>
  <dgm:cxnLst>
    <dgm:cxn modelId="{377B8001-833C-4682-87B6-FEE8A13BEB1E}" srcId="{56A9CFFD-7B64-4686-8400-AF26EDA8AB28}" destId="{09CDBE1E-CEE5-49D9-B798-55FEC52C89F5}" srcOrd="3" destOrd="0" parTransId="{7A700BE8-F299-4A39-9E62-A0057A10C757}" sibTransId="{C33A5FEB-7328-42BF-9160-0CDE6E76E186}"/>
    <dgm:cxn modelId="{A822A302-F33F-4CB2-98FC-07A469EB0F45}" type="presOf" srcId="{E7BB55A2-B336-4D96-8F41-54CA144F5A49}" destId="{0F3FE30F-7161-4843-81B0-0A460F5B1946}" srcOrd="1" destOrd="0" presId="urn:microsoft.com/office/officeart/2005/8/layout/process3"/>
    <dgm:cxn modelId="{36C5A408-0160-4960-8BEA-1B6EF2CC1D69}" type="presOf" srcId="{E7BB55A2-B336-4D96-8F41-54CA144F5A49}" destId="{50B0695B-A213-4855-B212-A31136EAE148}" srcOrd="0" destOrd="0" presId="urn:microsoft.com/office/officeart/2005/8/layout/process3"/>
    <dgm:cxn modelId="{58309B0A-F219-4883-B97B-458DBFABC4FB}" type="presOf" srcId="{AE186394-776C-4AD8-8666-23E7075F02EF}" destId="{2B1200DB-8001-451A-9300-064AA300C5DA}" srcOrd="0" destOrd="2" presId="urn:microsoft.com/office/officeart/2005/8/layout/process3"/>
    <dgm:cxn modelId="{2E55B415-E7AE-4211-B345-DB395F2D3A2A}" type="presOf" srcId="{6961A819-83AD-4339-B4A5-B71D22C87C79}" destId="{7729360B-FDFB-481E-A543-520B70BFD210}" srcOrd="0" destOrd="0" presId="urn:microsoft.com/office/officeart/2005/8/layout/process3"/>
    <dgm:cxn modelId="{94C8461A-CC06-41FA-BD9C-1B53FBFD7EE1}" type="presOf" srcId="{DB6D3BC3-93F4-4D92-8E1B-7A76845549A9}" destId="{0350F97D-DE6C-4B2A-AAE3-920EBE59C46A}" srcOrd="0" destOrd="0" presId="urn:microsoft.com/office/officeart/2005/8/layout/process3"/>
    <dgm:cxn modelId="{3956781B-5A26-4B11-A244-1E531967F393}" srcId="{F259A0D0-A4D0-40AC-855B-C5EE8C1AB68C}" destId="{3BFE22F0-FE06-4085-8523-15CB8F66B8DD}" srcOrd="1" destOrd="0" parTransId="{F049FF41-5394-4A15-9DAF-4D805DD76515}" sibTransId="{DB6D3BC3-93F4-4D92-8E1B-7A76845549A9}"/>
    <dgm:cxn modelId="{57CEB12A-8D6A-4CD4-BC90-B755DAC0478A}" srcId="{F259A0D0-A4D0-40AC-855B-C5EE8C1AB68C}" destId="{E7BB55A2-B336-4D96-8F41-54CA144F5A49}" srcOrd="2" destOrd="0" parTransId="{66E91E90-6C79-415B-A4AE-902DC6E5B097}" sibTransId="{8821F66E-BDBF-4C77-8DF3-44066AB8091D}"/>
    <dgm:cxn modelId="{3C49B22C-3431-4947-8663-C08C8D70FEB3}" srcId="{56A9CFFD-7B64-4686-8400-AF26EDA8AB28}" destId="{0BB19AC7-1314-4E8B-B7CF-E6B1F8D3A460}" srcOrd="1" destOrd="0" parTransId="{AE79331A-AF5E-48E0-8211-587383CED826}" sibTransId="{9AAFB960-E548-4CEB-8565-9A7F15A12A9B}"/>
    <dgm:cxn modelId="{C3968A2E-FABA-4F6A-A516-86B9C0F9E8BD}" type="presOf" srcId="{3BFE22F0-FE06-4085-8523-15CB8F66B8DD}" destId="{6007F811-FAE9-441B-AB30-193E78B4364A}" srcOrd="1" destOrd="0" presId="urn:microsoft.com/office/officeart/2005/8/layout/process3"/>
    <dgm:cxn modelId="{DA03DF31-7490-4023-8D5D-0E280E9D492C}" type="presOf" srcId="{B9FB4D38-7948-4C85-92AB-30BFB14B0A1F}" destId="{7729360B-FDFB-481E-A543-520B70BFD210}" srcOrd="0" destOrd="2" presId="urn:microsoft.com/office/officeart/2005/8/layout/process3"/>
    <dgm:cxn modelId="{8A1E275C-9E0C-432B-9388-89A834BA2A5F}" type="presOf" srcId="{5E145E3C-F7B6-4BF0-A665-9A7603AC6FCF}" destId="{2B1200DB-8001-451A-9300-064AA300C5DA}" srcOrd="0" destOrd="1" presId="urn:microsoft.com/office/officeart/2005/8/layout/process3"/>
    <dgm:cxn modelId="{F9969F61-C787-4BF5-934F-504FD5C4468E}" srcId="{3BFE22F0-FE06-4085-8523-15CB8F66B8DD}" destId="{AE186394-776C-4AD8-8666-23E7075F02EF}" srcOrd="2" destOrd="0" parTransId="{67BEA3C4-D0B5-4C85-9463-F2A8DC05E8D8}" sibTransId="{0BF8B0FB-2D6B-49D9-883F-057F7AFA4D95}"/>
    <dgm:cxn modelId="{86DEEE66-B4E0-4194-ADD7-B7DF865FF2C7}" type="presOf" srcId="{0BB19AC7-1314-4E8B-B7CF-E6B1F8D3A460}" destId="{7729360B-FDFB-481E-A543-520B70BFD210}" srcOrd="0" destOrd="1" presId="urn:microsoft.com/office/officeart/2005/8/layout/process3"/>
    <dgm:cxn modelId="{4AF62F4B-B177-4F4C-9F34-36926A9EF533}" srcId="{56A9CFFD-7B64-4686-8400-AF26EDA8AB28}" destId="{B9FB4D38-7948-4C85-92AB-30BFB14B0A1F}" srcOrd="2" destOrd="0" parTransId="{87719FF3-7C98-48D8-AA36-50A2715B0E50}" sibTransId="{6280B62C-77A0-4870-B34F-67C6BA516878}"/>
    <dgm:cxn modelId="{9DB5584E-0F47-42C0-A16F-D9FEA1BB307D}" type="presOf" srcId="{97E5E462-894D-44C3-90DF-F76F663EBFEC}" destId="{2A8A09CF-AD68-4706-AFBF-AA779DA66444}" srcOrd="0" destOrd="1" presId="urn:microsoft.com/office/officeart/2005/8/layout/process3"/>
    <dgm:cxn modelId="{59F4F851-DB99-49FF-BB9B-36E17883C31B}" type="presOf" srcId="{FA5AB7A2-8344-4E56-8977-977BCCE77C26}" destId="{2B1200DB-8001-451A-9300-064AA300C5DA}" srcOrd="0" destOrd="0" presId="urn:microsoft.com/office/officeart/2005/8/layout/process3"/>
    <dgm:cxn modelId="{DAF9F255-586F-4F37-95E0-C458775B19A2}" srcId="{E7BB55A2-B336-4D96-8F41-54CA144F5A49}" destId="{446CD04D-25C7-41D2-9889-667051414F5D}" srcOrd="0" destOrd="0" parTransId="{D52AB2C0-956F-4DD2-8BE4-D6EC24B1AC8A}" sibTransId="{D54EAB31-435E-4035-B643-27D99C88422D}"/>
    <dgm:cxn modelId="{10629F81-EEA6-44AD-AA04-5FC958E52C59}" type="presOf" srcId="{E134BD85-490F-463F-91CA-DA9524342974}" destId="{740BD144-6659-4897-B12B-9F57EB1BF0E1}" srcOrd="0" destOrd="0" presId="urn:microsoft.com/office/officeart/2005/8/layout/process3"/>
    <dgm:cxn modelId="{23014583-6ED2-4F39-B26B-7AAB166D6CC4}" srcId="{56A9CFFD-7B64-4686-8400-AF26EDA8AB28}" destId="{6961A819-83AD-4339-B4A5-B71D22C87C79}" srcOrd="0" destOrd="0" parTransId="{AEA3EB9A-0987-4FB9-A226-109C2F2D27BD}" sibTransId="{55BBFE13-EB1E-4F38-91E6-07A61D9B969A}"/>
    <dgm:cxn modelId="{71CA268B-4624-4A2D-8A3D-2F3ADD8E04B8}" type="presOf" srcId="{56A9CFFD-7B64-4686-8400-AF26EDA8AB28}" destId="{AAC9BA34-FFAD-42D5-9543-9A663CB50DBB}" srcOrd="0" destOrd="0" presId="urn:microsoft.com/office/officeart/2005/8/layout/process3"/>
    <dgm:cxn modelId="{1BC22A8C-90B8-4CDB-8A65-156F7B7C7CC4}" type="presOf" srcId="{09CDBE1E-CEE5-49D9-B798-55FEC52C89F5}" destId="{7729360B-FDFB-481E-A543-520B70BFD210}" srcOrd="0" destOrd="3" presId="urn:microsoft.com/office/officeart/2005/8/layout/process3"/>
    <dgm:cxn modelId="{23C1D78E-3608-4987-8578-CE0CBEF2703B}" type="presOf" srcId="{F259A0D0-A4D0-40AC-855B-C5EE8C1AB68C}" destId="{6C9EBD57-9179-43D5-B8CA-F5B26AAF605A}" srcOrd="0" destOrd="0" presId="urn:microsoft.com/office/officeart/2005/8/layout/process3"/>
    <dgm:cxn modelId="{570FED94-921A-4B32-84A5-93004EFCF66B}" srcId="{F259A0D0-A4D0-40AC-855B-C5EE8C1AB68C}" destId="{56A9CFFD-7B64-4686-8400-AF26EDA8AB28}" srcOrd="0" destOrd="0" parTransId="{A0361B44-E7EA-47DF-82B9-3A625EF192AD}" sibTransId="{E134BD85-490F-463F-91CA-DA9524342974}"/>
    <dgm:cxn modelId="{65B383A5-97DB-4EB1-9656-DBFBD871A479}" type="presOf" srcId="{446CD04D-25C7-41D2-9889-667051414F5D}" destId="{2A8A09CF-AD68-4706-AFBF-AA779DA66444}" srcOrd="0" destOrd="0" presId="urn:microsoft.com/office/officeart/2005/8/layout/process3"/>
    <dgm:cxn modelId="{1083C7AA-FF77-4CAC-9DDA-CBC3D3D76595}" srcId="{3BFE22F0-FE06-4085-8523-15CB8F66B8DD}" destId="{FA5AB7A2-8344-4E56-8977-977BCCE77C26}" srcOrd="0" destOrd="0" parTransId="{EE18E1A5-7356-4B82-B4A9-E5F6C4747300}" sibTransId="{5F34BEA3-EBE1-46C9-9BA2-B614C1363032}"/>
    <dgm:cxn modelId="{E55C99B8-7EF1-4C49-B40C-7A1339DBC65B}" srcId="{E7BB55A2-B336-4D96-8F41-54CA144F5A49}" destId="{97E5E462-894D-44C3-90DF-F76F663EBFEC}" srcOrd="1" destOrd="0" parTransId="{294AAB2F-0B8E-4524-9FDC-C3A3D47258D4}" sibTransId="{88A92CF8-0409-43A1-B76A-864931562C5B}"/>
    <dgm:cxn modelId="{DE960BD3-906F-4A6A-B9F0-02ED548C3560}" type="presOf" srcId="{56A9CFFD-7B64-4686-8400-AF26EDA8AB28}" destId="{E4E83676-C8B7-4EC6-AAE6-CBA969592ADC}" srcOrd="1" destOrd="0" presId="urn:microsoft.com/office/officeart/2005/8/layout/process3"/>
    <dgm:cxn modelId="{DD6DE3D6-85A2-4B6F-9E80-9BF662DB24F7}" type="presOf" srcId="{3BFE22F0-FE06-4085-8523-15CB8F66B8DD}" destId="{61D1D772-1A1E-4D04-A133-BB4F324576EB}" srcOrd="0" destOrd="0" presId="urn:microsoft.com/office/officeart/2005/8/layout/process3"/>
    <dgm:cxn modelId="{0235FEDD-376E-4F6E-92C0-35CF4611F24E}" type="presOf" srcId="{DB6D3BC3-93F4-4D92-8E1B-7A76845549A9}" destId="{29B0BE46-7321-402D-9A10-1CF773382910}" srcOrd="1" destOrd="0" presId="urn:microsoft.com/office/officeart/2005/8/layout/process3"/>
    <dgm:cxn modelId="{D44399EB-B657-484C-8E72-1C53EF11EACB}" srcId="{3BFE22F0-FE06-4085-8523-15CB8F66B8DD}" destId="{5E145E3C-F7B6-4BF0-A665-9A7603AC6FCF}" srcOrd="1" destOrd="0" parTransId="{67419517-040F-45B2-AE86-21947B7B22C6}" sibTransId="{A94F47B5-F290-4DCF-A7B5-BEAB4BBDA230}"/>
    <dgm:cxn modelId="{AA93DCED-0C18-4DE5-996F-94D6056F548F}" type="presOf" srcId="{E134BD85-490F-463F-91CA-DA9524342974}" destId="{578FF1BC-F71D-42B3-B5FE-18FD7AE3B452}" srcOrd="1" destOrd="0" presId="urn:microsoft.com/office/officeart/2005/8/layout/process3"/>
    <dgm:cxn modelId="{0A7CCBA0-4202-4387-AF78-32B1BF56FDDD}" type="presParOf" srcId="{6C9EBD57-9179-43D5-B8CA-F5B26AAF605A}" destId="{A509E49F-BAEC-4746-9450-4852274F7A03}" srcOrd="0" destOrd="0" presId="urn:microsoft.com/office/officeart/2005/8/layout/process3"/>
    <dgm:cxn modelId="{6FC957D5-92EB-4482-A35D-0117C6D25CFB}" type="presParOf" srcId="{A509E49F-BAEC-4746-9450-4852274F7A03}" destId="{AAC9BA34-FFAD-42D5-9543-9A663CB50DBB}" srcOrd="0" destOrd="0" presId="urn:microsoft.com/office/officeart/2005/8/layout/process3"/>
    <dgm:cxn modelId="{6E4BA878-A6E9-458C-95FE-66480E21EA42}" type="presParOf" srcId="{A509E49F-BAEC-4746-9450-4852274F7A03}" destId="{E4E83676-C8B7-4EC6-AAE6-CBA969592ADC}" srcOrd="1" destOrd="0" presId="urn:microsoft.com/office/officeart/2005/8/layout/process3"/>
    <dgm:cxn modelId="{47D5F390-9726-4278-B10C-04A8918C10F3}" type="presParOf" srcId="{A509E49F-BAEC-4746-9450-4852274F7A03}" destId="{7729360B-FDFB-481E-A543-520B70BFD210}" srcOrd="2" destOrd="0" presId="urn:microsoft.com/office/officeart/2005/8/layout/process3"/>
    <dgm:cxn modelId="{AF2FEF87-B9EF-48A3-A4D0-4D26571F5507}" type="presParOf" srcId="{6C9EBD57-9179-43D5-B8CA-F5B26AAF605A}" destId="{740BD144-6659-4897-B12B-9F57EB1BF0E1}" srcOrd="1" destOrd="0" presId="urn:microsoft.com/office/officeart/2005/8/layout/process3"/>
    <dgm:cxn modelId="{4D1F34FC-C90B-4323-A1E8-6084C75C65C1}" type="presParOf" srcId="{740BD144-6659-4897-B12B-9F57EB1BF0E1}" destId="{578FF1BC-F71D-42B3-B5FE-18FD7AE3B452}" srcOrd="0" destOrd="0" presId="urn:microsoft.com/office/officeart/2005/8/layout/process3"/>
    <dgm:cxn modelId="{3A4B3144-8B00-4A94-92C8-6D0B9421F7DF}" type="presParOf" srcId="{6C9EBD57-9179-43D5-B8CA-F5B26AAF605A}" destId="{0904C63D-342D-4F67-B150-EE80EBBB5E6A}" srcOrd="2" destOrd="0" presId="urn:microsoft.com/office/officeart/2005/8/layout/process3"/>
    <dgm:cxn modelId="{E151B90C-2339-4E64-A5C8-604DB0636893}" type="presParOf" srcId="{0904C63D-342D-4F67-B150-EE80EBBB5E6A}" destId="{61D1D772-1A1E-4D04-A133-BB4F324576EB}" srcOrd="0" destOrd="0" presId="urn:microsoft.com/office/officeart/2005/8/layout/process3"/>
    <dgm:cxn modelId="{B88860B4-D489-4EF4-9238-8AD6DBF0223E}" type="presParOf" srcId="{0904C63D-342D-4F67-B150-EE80EBBB5E6A}" destId="{6007F811-FAE9-441B-AB30-193E78B4364A}" srcOrd="1" destOrd="0" presId="urn:microsoft.com/office/officeart/2005/8/layout/process3"/>
    <dgm:cxn modelId="{BBA5D817-7490-47B9-A492-6D1203F57621}" type="presParOf" srcId="{0904C63D-342D-4F67-B150-EE80EBBB5E6A}" destId="{2B1200DB-8001-451A-9300-064AA300C5DA}" srcOrd="2" destOrd="0" presId="urn:microsoft.com/office/officeart/2005/8/layout/process3"/>
    <dgm:cxn modelId="{A6B627DF-6140-45F3-B8FD-DBF820534A8E}" type="presParOf" srcId="{6C9EBD57-9179-43D5-B8CA-F5B26AAF605A}" destId="{0350F97D-DE6C-4B2A-AAE3-920EBE59C46A}" srcOrd="3" destOrd="0" presId="urn:microsoft.com/office/officeart/2005/8/layout/process3"/>
    <dgm:cxn modelId="{5D1F5E12-C903-4086-94CD-BEFADB95EBC6}" type="presParOf" srcId="{0350F97D-DE6C-4B2A-AAE3-920EBE59C46A}" destId="{29B0BE46-7321-402D-9A10-1CF773382910}" srcOrd="0" destOrd="0" presId="urn:microsoft.com/office/officeart/2005/8/layout/process3"/>
    <dgm:cxn modelId="{A3EF41FD-98A0-43C5-BD4C-50E5E86EC03F}" type="presParOf" srcId="{6C9EBD57-9179-43D5-B8CA-F5B26AAF605A}" destId="{E790FE7E-692E-4378-9953-A7C91E78A5DA}" srcOrd="4" destOrd="0" presId="urn:microsoft.com/office/officeart/2005/8/layout/process3"/>
    <dgm:cxn modelId="{FFBD45FB-ACB1-447C-AF19-6D24EF026A39}" type="presParOf" srcId="{E790FE7E-692E-4378-9953-A7C91E78A5DA}" destId="{50B0695B-A213-4855-B212-A31136EAE148}" srcOrd="0" destOrd="0" presId="urn:microsoft.com/office/officeart/2005/8/layout/process3"/>
    <dgm:cxn modelId="{F1822F10-9B89-4735-9389-A3CF96B9B4AD}" type="presParOf" srcId="{E790FE7E-692E-4378-9953-A7C91E78A5DA}" destId="{0F3FE30F-7161-4843-81B0-0A460F5B1946}" srcOrd="1" destOrd="0" presId="urn:microsoft.com/office/officeart/2005/8/layout/process3"/>
    <dgm:cxn modelId="{513F4D8D-5D4C-4304-ACCD-13761EBBF284}" type="presParOf" srcId="{E790FE7E-692E-4378-9953-A7C91E78A5DA}" destId="{2A8A09CF-AD68-4706-AFBF-AA779DA66444}" srcOrd="2" destOrd="0" presId="urn:microsoft.com/office/officeart/2005/8/layout/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4068E614-9844-4780-8F37-26EE3C72A5BD}" type="doc">
      <dgm:prSet loTypeId="urn:microsoft.com/office/officeart/2005/8/layout/default" loCatId="list" qsTypeId="urn:microsoft.com/office/officeart/2005/8/quickstyle/simple4" qsCatId="simple" csTypeId="urn:microsoft.com/office/officeart/2005/8/colors/accent1_2" csCatId="accent1" phldr="1"/>
      <dgm:spPr/>
      <dgm:t>
        <a:bodyPr/>
        <a:lstStyle/>
        <a:p>
          <a:endParaRPr lang="en-ZA"/>
        </a:p>
      </dgm:t>
    </dgm:pt>
    <dgm:pt modelId="{313B1CEB-F22E-4375-9735-F19104CC3089}">
      <dgm:prSet phldrT="[Text]" custT="1"/>
      <dgm:spPr/>
      <dgm:t>
        <a:bodyPr/>
        <a:lstStyle/>
        <a:p>
          <a:pPr algn="l" rtl="0"/>
          <a:r>
            <a:rPr lang="en-GB" sz="2000" dirty="0" err="1">
              <a:effectLst>
                <a:outerShdw blurRad="38100" dist="38100" dir="2700000" algn="tl">
                  <a:srgbClr val="000000">
                    <a:alpha val="43137"/>
                  </a:srgbClr>
                </a:outerShdw>
              </a:effectLst>
            </a:rPr>
            <a:t>Bestimmen</a:t>
          </a:r>
          <a:r>
            <a:rPr lang="en-GB" sz="2000" dirty="0">
              <a:effectLst>
                <a:outerShdw blurRad="38100" dist="38100" dir="2700000" algn="tl">
                  <a:srgbClr val="000000">
                    <a:alpha val="43137"/>
                  </a:srgbClr>
                </a:outerShdw>
              </a:effectLst>
            </a:rPr>
            <a:t> Sie </a:t>
          </a:r>
          <a:r>
            <a:rPr lang="en-GB" sz="2000" dirty="0" err="1">
              <a:effectLst>
                <a:outerShdw blurRad="38100" dist="38100" dir="2700000" algn="tl">
                  <a:srgbClr val="000000">
                    <a:alpha val="43137"/>
                  </a:srgbClr>
                </a:outerShdw>
              </a:effectLst>
            </a:rPr>
            <a:t>eine</a:t>
          </a:r>
          <a:r>
            <a:rPr lang="en-GB" sz="2000" dirty="0">
              <a:effectLst>
                <a:outerShdw blurRad="38100" dist="38100" dir="2700000" algn="tl">
                  <a:srgbClr val="000000">
                    <a:alpha val="43137"/>
                  </a:srgbClr>
                </a:outerShdw>
              </a:effectLst>
            </a:rPr>
            <a:t> </a:t>
          </a:r>
          <a:r>
            <a:rPr lang="en-GB" sz="2000" dirty="0" err="1">
              <a:effectLst>
                <a:outerShdw blurRad="38100" dist="38100" dir="2700000" algn="tl">
                  <a:srgbClr val="000000">
                    <a:alpha val="43137"/>
                  </a:srgbClr>
                </a:outerShdw>
              </a:effectLst>
            </a:rPr>
            <a:t>Kerngruppe</a:t>
          </a:r>
          <a:r>
            <a:rPr lang="en-GB" sz="2000" dirty="0">
              <a:effectLst>
                <a:outerShdw blurRad="38100" dist="38100" dir="2700000" algn="tl">
                  <a:srgbClr val="000000">
                    <a:alpha val="43137"/>
                  </a:srgbClr>
                </a:outerShdw>
              </a:effectLst>
            </a:rPr>
            <a:t> (2-3 </a:t>
          </a:r>
          <a:r>
            <a:rPr lang="en-GB" sz="2000" dirty="0" err="1">
              <a:effectLst>
                <a:outerShdw blurRad="38100" dist="38100" dir="2700000" algn="tl">
                  <a:srgbClr val="000000">
                    <a:alpha val="43137"/>
                  </a:srgbClr>
                </a:outerShdw>
              </a:effectLst>
            </a:rPr>
            <a:t>Autoren</a:t>
          </a:r>
          <a:r>
            <a:rPr lang="en-GB" sz="2000" dirty="0">
              <a:effectLst>
                <a:outerShdw blurRad="38100" dist="38100" dir="2700000" algn="tl">
                  <a:srgbClr val="000000">
                    <a:alpha val="43137"/>
                  </a:srgbClr>
                </a:outerShdw>
              </a:effectLst>
            </a:rPr>
            <a:t>) für das </a:t>
          </a:r>
          <a:r>
            <a:rPr lang="en-GB" sz="2000" dirty="0" err="1">
              <a:effectLst>
                <a:outerShdw blurRad="38100" dist="38100" dir="2700000" algn="tl">
                  <a:srgbClr val="000000">
                    <a:alpha val="43137"/>
                  </a:srgbClr>
                </a:outerShdw>
              </a:effectLst>
            </a:rPr>
            <a:t>Schreiben</a:t>
          </a:r>
          <a:endParaRPr lang="en-ZA" sz="2000" dirty="0" err="1">
            <a:effectLst>
              <a:outerShdw blurRad="38100" dist="38100" dir="2700000" algn="tl">
                <a:srgbClr val="000000">
                  <a:alpha val="43137"/>
                </a:srgbClr>
              </a:outerShdw>
            </a:effectLst>
          </a:endParaRPr>
        </a:p>
      </dgm:t>
    </dgm:pt>
    <dgm:pt modelId="{0619C806-009D-436F-9A38-FE1C261F0EFA}" type="parTrans" cxnId="{E19E6CCD-404D-4D8F-BF33-956C687CB344}">
      <dgm:prSet/>
      <dgm:spPr/>
      <dgm:t>
        <a:bodyPr/>
        <a:lstStyle/>
        <a:p>
          <a:endParaRPr lang="en-ZA"/>
        </a:p>
      </dgm:t>
    </dgm:pt>
    <dgm:pt modelId="{D062D611-A6F5-4DD0-895B-015692F4957D}" type="sibTrans" cxnId="{E19E6CCD-404D-4D8F-BF33-956C687CB344}">
      <dgm:prSet/>
      <dgm:spPr/>
      <dgm:t>
        <a:bodyPr/>
        <a:lstStyle/>
        <a:p>
          <a:endParaRPr lang="en-ZA"/>
        </a:p>
      </dgm:t>
    </dgm:pt>
    <dgm:pt modelId="{A69A19B9-4C23-42C8-B0ED-D813ADE6E33B}">
      <dgm:prSet custT="1"/>
      <dgm:spPr/>
      <dgm:t>
        <a:bodyPr/>
        <a:lstStyle/>
        <a:p>
          <a:pPr algn="l"/>
          <a:r>
            <a:rPr lang="en-GB" sz="2000" dirty="0" err="1">
              <a:effectLst>
                <a:outerShdw blurRad="38100" dist="38100" dir="2700000" algn="tl">
                  <a:srgbClr val="000000">
                    <a:alpha val="43137"/>
                  </a:srgbClr>
                </a:outerShdw>
              </a:effectLst>
            </a:rPr>
            <a:t>Identifizieren</a:t>
          </a:r>
          <a:r>
            <a:rPr lang="en-GB" sz="2000" dirty="0">
              <a:effectLst>
                <a:outerShdw blurRad="38100" dist="38100" dir="2700000" algn="tl">
                  <a:srgbClr val="000000">
                    <a:alpha val="43137"/>
                  </a:srgbClr>
                </a:outerShdw>
              </a:effectLst>
            </a:rPr>
            <a:t> Sie das </a:t>
          </a:r>
          <a:r>
            <a:rPr lang="en-GB" sz="2000" dirty="0" err="1">
              <a:effectLst>
                <a:outerShdw blurRad="38100" dist="38100" dir="2700000" algn="tl">
                  <a:srgbClr val="000000">
                    <a:alpha val="43137"/>
                  </a:srgbClr>
                </a:outerShdw>
              </a:effectLst>
            </a:rPr>
            <a:t>Publikum</a:t>
          </a:r>
          <a:endParaRPr lang="en-ZA" sz="2000" dirty="0" err="1">
            <a:effectLst>
              <a:outerShdw blurRad="38100" dist="38100" dir="2700000" algn="tl">
                <a:srgbClr val="000000">
                  <a:alpha val="43137"/>
                </a:srgbClr>
              </a:outerShdw>
            </a:effectLst>
          </a:endParaRPr>
        </a:p>
      </dgm:t>
    </dgm:pt>
    <dgm:pt modelId="{1B6B448F-C5ED-4364-A690-08340FA5DAAC}" type="parTrans" cxnId="{68FE121E-2164-42EB-A4D7-8D12F5D67650}">
      <dgm:prSet/>
      <dgm:spPr/>
      <dgm:t>
        <a:bodyPr/>
        <a:lstStyle/>
        <a:p>
          <a:endParaRPr lang="en-ZA"/>
        </a:p>
      </dgm:t>
    </dgm:pt>
    <dgm:pt modelId="{A10DE2EA-C8FB-4968-BF99-4943D37F5EF0}" type="sibTrans" cxnId="{68FE121E-2164-42EB-A4D7-8D12F5D67650}">
      <dgm:prSet/>
      <dgm:spPr/>
      <dgm:t>
        <a:bodyPr/>
        <a:lstStyle/>
        <a:p>
          <a:endParaRPr lang="en-ZA"/>
        </a:p>
      </dgm:t>
    </dgm:pt>
    <dgm:pt modelId="{FF584CF0-101F-4AE9-81E6-A7D91B46426B}">
      <dgm:prSet custT="1"/>
      <dgm:spPr/>
      <dgm:t>
        <a:bodyPr/>
        <a:lstStyle/>
        <a:p>
          <a:pPr algn="l"/>
          <a:r>
            <a:rPr lang="en-GB" sz="2000" dirty="0" err="1">
              <a:effectLst>
                <a:outerShdw blurRad="38100" dist="38100" dir="2700000" algn="tl">
                  <a:srgbClr val="000000">
                    <a:alpha val="43137"/>
                  </a:srgbClr>
                </a:outerShdw>
              </a:effectLst>
            </a:rPr>
            <a:t>Sammeln</a:t>
          </a:r>
          <a:r>
            <a:rPr lang="en-GB" sz="2000" dirty="0">
              <a:effectLst>
                <a:outerShdw blurRad="38100" dist="38100" dir="2700000" algn="tl">
                  <a:srgbClr val="000000">
                    <a:alpha val="43137"/>
                  </a:srgbClr>
                </a:outerShdw>
              </a:effectLst>
            </a:rPr>
            <a:t> von </a:t>
          </a:r>
          <a:r>
            <a:rPr lang="en-GB" sz="2000" dirty="0" err="1">
              <a:effectLst>
                <a:outerShdw blurRad="38100" dist="38100" dir="2700000" algn="tl">
                  <a:srgbClr val="000000">
                    <a:alpha val="43137"/>
                  </a:srgbClr>
                </a:outerShdw>
              </a:effectLst>
            </a:rPr>
            <a:t>Informationen</a:t>
          </a:r>
          <a:endParaRPr lang="en-ZA" sz="2000" dirty="0" err="1">
            <a:effectLst>
              <a:outerShdw blurRad="38100" dist="38100" dir="2700000" algn="tl">
                <a:srgbClr val="000000">
                  <a:alpha val="43137"/>
                </a:srgbClr>
              </a:outerShdw>
            </a:effectLst>
          </a:endParaRPr>
        </a:p>
      </dgm:t>
    </dgm:pt>
    <dgm:pt modelId="{C9C52B6D-D529-471C-9813-92C819A24BB1}" type="parTrans" cxnId="{32345AFC-C9A2-4136-8059-6DF20B10C269}">
      <dgm:prSet/>
      <dgm:spPr/>
      <dgm:t>
        <a:bodyPr/>
        <a:lstStyle/>
        <a:p>
          <a:endParaRPr lang="en-ZA"/>
        </a:p>
      </dgm:t>
    </dgm:pt>
    <dgm:pt modelId="{805A7B29-ED95-4AFD-B2C3-86FD65AD9889}" type="sibTrans" cxnId="{32345AFC-C9A2-4136-8059-6DF20B10C269}">
      <dgm:prSet/>
      <dgm:spPr/>
      <dgm:t>
        <a:bodyPr/>
        <a:lstStyle/>
        <a:p>
          <a:endParaRPr lang="en-ZA"/>
        </a:p>
      </dgm:t>
    </dgm:pt>
    <dgm:pt modelId="{665010C5-FDA5-45CC-8B2E-109F5BCCB7D7}">
      <dgm:prSet custT="1"/>
      <dgm:spPr/>
      <dgm:t>
        <a:bodyPr/>
        <a:lstStyle/>
        <a:p>
          <a:pPr algn="l"/>
          <a:r>
            <a:rPr lang="en-GB" sz="2000" dirty="0" err="1">
              <a:effectLst>
                <a:outerShdw blurRad="38100" dist="38100" dir="2700000" algn="tl">
                  <a:srgbClr val="000000">
                    <a:alpha val="43137"/>
                  </a:srgbClr>
                </a:outerShdw>
              </a:effectLst>
            </a:rPr>
            <a:t>Einen</a:t>
          </a:r>
          <a:r>
            <a:rPr lang="en-GB" sz="2000" dirty="0">
              <a:effectLst>
                <a:outerShdw blurRad="38100" dist="38100" dir="2700000" algn="tl">
                  <a:srgbClr val="000000">
                    <a:alpha val="43137"/>
                  </a:srgbClr>
                </a:outerShdw>
              </a:effectLst>
            </a:rPr>
            <a:t> Fall </a:t>
          </a:r>
          <a:r>
            <a:rPr lang="en-GB" sz="2000" dirty="0" err="1">
              <a:effectLst>
                <a:outerShdw blurRad="38100" dist="38100" dir="2700000" algn="tl">
                  <a:srgbClr val="000000">
                    <a:alpha val="43137"/>
                  </a:srgbClr>
                </a:outerShdw>
              </a:effectLst>
            </a:rPr>
            <a:t>formulieren</a:t>
          </a:r>
          <a:endParaRPr lang="en-ZA" sz="2000" dirty="0" err="1">
            <a:effectLst>
              <a:outerShdw blurRad="38100" dist="38100" dir="2700000" algn="tl">
                <a:srgbClr val="000000">
                  <a:alpha val="43137"/>
                </a:srgbClr>
              </a:outerShdw>
            </a:effectLst>
          </a:endParaRPr>
        </a:p>
      </dgm:t>
    </dgm:pt>
    <dgm:pt modelId="{9746EA75-DE0E-4C56-AE85-BADF3338CA2A}" type="parTrans" cxnId="{4BDD0645-979D-40B8-802B-B1DA4FE6926A}">
      <dgm:prSet/>
      <dgm:spPr/>
      <dgm:t>
        <a:bodyPr/>
        <a:lstStyle/>
        <a:p>
          <a:endParaRPr lang="en-ZA"/>
        </a:p>
      </dgm:t>
    </dgm:pt>
    <dgm:pt modelId="{C91758F5-DF92-46C8-8DBA-D85E62F2CDE5}" type="sibTrans" cxnId="{4BDD0645-979D-40B8-802B-B1DA4FE6926A}">
      <dgm:prSet/>
      <dgm:spPr/>
      <dgm:t>
        <a:bodyPr/>
        <a:lstStyle/>
        <a:p>
          <a:endParaRPr lang="en-ZA"/>
        </a:p>
      </dgm:t>
    </dgm:pt>
    <dgm:pt modelId="{514D1B8A-E8CB-4060-85A6-0CF358B79327}">
      <dgm:prSet custT="1"/>
      <dgm:spPr/>
      <dgm:t>
        <a:bodyPr/>
        <a:lstStyle/>
        <a:p>
          <a:pPr algn="l"/>
          <a:r>
            <a:rPr lang="en-GB" sz="2000" dirty="0" err="1">
              <a:effectLst>
                <a:outerShdw blurRad="38100" dist="38100" dir="2700000" algn="tl">
                  <a:srgbClr val="000000">
                    <a:alpha val="43137"/>
                  </a:srgbClr>
                </a:outerShdw>
              </a:effectLst>
            </a:rPr>
            <a:t>Stellen</a:t>
          </a:r>
          <a:r>
            <a:rPr lang="en-GB" sz="2000" dirty="0">
              <a:effectLst>
                <a:outerShdw blurRad="38100" dist="38100" dir="2700000" algn="tl">
                  <a:srgbClr val="000000">
                    <a:alpha val="43137"/>
                  </a:srgbClr>
                </a:outerShdw>
              </a:effectLst>
            </a:rPr>
            <a:t> Sie alle </a:t>
          </a:r>
          <a:r>
            <a:rPr lang="en-GB" sz="2000" dirty="0" err="1">
              <a:effectLst>
                <a:outerShdw blurRad="38100" dist="38100" dir="2700000" algn="tl">
                  <a:srgbClr val="000000">
                    <a:alpha val="43137"/>
                  </a:srgbClr>
                </a:outerShdw>
              </a:effectLst>
            </a:rPr>
            <a:t>Informationen</a:t>
          </a:r>
          <a:r>
            <a:rPr lang="en-GB" sz="2000" dirty="0">
              <a:effectLst>
                <a:outerShdw blurRad="38100" dist="38100" dir="2700000" algn="tl">
                  <a:srgbClr val="000000">
                    <a:alpha val="43137"/>
                  </a:srgbClr>
                </a:outerShdw>
              </a:effectLst>
            </a:rPr>
            <a:t> </a:t>
          </a:r>
          <a:r>
            <a:rPr lang="en-GB" sz="2000" dirty="0" err="1">
              <a:effectLst>
                <a:outerShdw blurRad="38100" dist="38100" dir="2700000" algn="tl">
                  <a:srgbClr val="000000">
                    <a:alpha val="43137"/>
                  </a:srgbClr>
                </a:outerShdw>
              </a:effectLst>
            </a:rPr>
            <a:t>zusammen</a:t>
          </a:r>
          <a:endParaRPr lang="en-ZA" sz="2000" dirty="0" err="1">
            <a:effectLst>
              <a:outerShdw blurRad="38100" dist="38100" dir="2700000" algn="tl">
                <a:srgbClr val="000000">
                  <a:alpha val="43137"/>
                </a:srgbClr>
              </a:outerShdw>
            </a:effectLst>
          </a:endParaRPr>
        </a:p>
      </dgm:t>
    </dgm:pt>
    <dgm:pt modelId="{F9C083AB-1AEE-4B75-AA0C-21AF716FCF57}" type="parTrans" cxnId="{AC6CBE7D-4672-49A7-B95F-79CA63820C38}">
      <dgm:prSet/>
      <dgm:spPr/>
      <dgm:t>
        <a:bodyPr/>
        <a:lstStyle/>
        <a:p>
          <a:endParaRPr lang="en-ZA"/>
        </a:p>
      </dgm:t>
    </dgm:pt>
    <dgm:pt modelId="{AA483DE7-F1A2-4934-9690-EF48A6A24CD0}" type="sibTrans" cxnId="{AC6CBE7D-4672-49A7-B95F-79CA63820C38}">
      <dgm:prSet/>
      <dgm:spPr/>
      <dgm:t>
        <a:bodyPr/>
        <a:lstStyle/>
        <a:p>
          <a:endParaRPr lang="en-ZA"/>
        </a:p>
      </dgm:t>
    </dgm:pt>
    <dgm:pt modelId="{53AD77F3-FA83-4477-9791-C1D3163691CF}">
      <dgm:prSet custT="1"/>
      <dgm:spPr/>
      <dgm:t>
        <a:bodyPr/>
        <a:lstStyle/>
        <a:p>
          <a:pPr algn="l"/>
          <a:r>
            <a:rPr lang="en-GB" sz="2000" dirty="0" err="1">
              <a:effectLst>
                <a:outerShdw blurRad="38100" dist="38100" dir="2700000" algn="tl">
                  <a:srgbClr val="000000">
                    <a:alpha val="43137"/>
                  </a:srgbClr>
                </a:outerShdw>
              </a:effectLst>
            </a:rPr>
            <a:t>Teilen</a:t>
          </a:r>
          <a:r>
            <a:rPr lang="en-GB" sz="2000" dirty="0">
              <a:effectLst>
                <a:outerShdw blurRad="38100" dist="38100" dir="2700000" algn="tl">
                  <a:srgbClr val="000000">
                    <a:alpha val="43137"/>
                  </a:srgbClr>
                </a:outerShdw>
              </a:effectLst>
            </a:rPr>
            <a:t> Sie den </a:t>
          </a:r>
          <a:r>
            <a:rPr lang="en-GB" sz="2000" dirty="0" err="1">
              <a:effectLst>
                <a:outerShdw blurRad="38100" dist="38100" dir="2700000" algn="tl">
                  <a:srgbClr val="000000">
                    <a:alpha val="43137"/>
                  </a:srgbClr>
                </a:outerShdw>
              </a:effectLst>
            </a:rPr>
            <a:t>Entwurf</a:t>
          </a:r>
          <a:r>
            <a:rPr lang="en-GB" sz="2000" dirty="0">
              <a:effectLst>
                <a:outerShdw blurRad="38100" dist="38100" dir="2700000" algn="tl">
                  <a:srgbClr val="000000">
                    <a:alpha val="43137"/>
                  </a:srgbClr>
                </a:outerShdw>
              </a:effectLst>
            </a:rPr>
            <a:t> </a:t>
          </a:r>
          <a:r>
            <a:rPr lang="en-GB" sz="2000" dirty="0" err="1">
              <a:effectLst>
                <a:outerShdw blurRad="38100" dist="38100" dir="2700000" algn="tl">
                  <a:srgbClr val="000000">
                    <a:alpha val="43137"/>
                  </a:srgbClr>
                </a:outerShdw>
              </a:effectLst>
            </a:rPr>
            <a:t>mit</a:t>
          </a:r>
          <a:r>
            <a:rPr lang="en-GB" sz="2000" dirty="0">
              <a:effectLst>
                <a:outerShdw blurRad="38100" dist="38100" dir="2700000" algn="tl">
                  <a:srgbClr val="000000">
                    <a:alpha val="43137"/>
                  </a:srgbClr>
                </a:outerShdw>
              </a:effectLst>
            </a:rPr>
            <a:t> </a:t>
          </a:r>
          <a:r>
            <a:rPr lang="en-GB" sz="2000" dirty="0" err="1">
              <a:effectLst>
                <a:outerShdw blurRad="38100" dist="38100" dir="2700000" algn="tl">
                  <a:srgbClr val="000000">
                    <a:alpha val="43137"/>
                  </a:srgbClr>
                </a:outerShdw>
              </a:effectLst>
            </a:rPr>
            <a:t>Ihrem</a:t>
          </a:r>
          <a:r>
            <a:rPr lang="en-GB" sz="2000" dirty="0">
              <a:effectLst>
                <a:outerShdw blurRad="38100" dist="38100" dir="2700000" algn="tl">
                  <a:srgbClr val="000000">
                    <a:alpha val="43137"/>
                  </a:srgbClr>
                </a:outerShdw>
              </a:effectLst>
            </a:rPr>
            <a:t> Team</a:t>
          </a:r>
          <a:endParaRPr lang="en-ZA" sz="2000" dirty="0">
            <a:effectLst>
              <a:outerShdw blurRad="38100" dist="38100" dir="2700000" algn="tl">
                <a:srgbClr val="000000">
                  <a:alpha val="43137"/>
                </a:srgbClr>
              </a:outerShdw>
            </a:effectLst>
          </a:endParaRPr>
        </a:p>
      </dgm:t>
    </dgm:pt>
    <dgm:pt modelId="{C74E9D3A-A59D-48FA-A02A-AF085EBB4CE5}" type="parTrans" cxnId="{3D6A5327-5BA1-44BC-86F4-8D6905F46934}">
      <dgm:prSet/>
      <dgm:spPr/>
      <dgm:t>
        <a:bodyPr/>
        <a:lstStyle/>
        <a:p>
          <a:endParaRPr lang="en-ZA"/>
        </a:p>
      </dgm:t>
    </dgm:pt>
    <dgm:pt modelId="{3A1B4869-F4C3-4F84-AA77-186405CAEEF3}" type="sibTrans" cxnId="{3D6A5327-5BA1-44BC-86F4-8D6905F46934}">
      <dgm:prSet/>
      <dgm:spPr/>
      <dgm:t>
        <a:bodyPr/>
        <a:lstStyle/>
        <a:p>
          <a:endParaRPr lang="en-ZA"/>
        </a:p>
      </dgm:t>
    </dgm:pt>
    <dgm:pt modelId="{D27A2525-40B9-46CE-B3DA-A383171FC9F9}">
      <dgm:prSet custT="1"/>
      <dgm:spPr/>
      <dgm:t>
        <a:bodyPr/>
        <a:lstStyle/>
        <a:p>
          <a:pPr algn="l"/>
          <a:r>
            <a:rPr lang="en-GB" sz="2000" dirty="0" err="1">
              <a:effectLst>
                <a:outerShdw blurRad="38100" dist="38100" dir="2700000" algn="tl">
                  <a:srgbClr val="000000">
                    <a:alpha val="43137"/>
                  </a:srgbClr>
                </a:outerShdw>
              </a:effectLst>
            </a:rPr>
            <a:t>Verpacken</a:t>
          </a:r>
          <a:r>
            <a:rPr lang="en-GB" sz="2000" dirty="0">
              <a:effectLst>
                <a:outerShdw blurRad="38100" dist="38100" dir="2700000" algn="tl">
                  <a:srgbClr val="000000">
                    <a:alpha val="43137"/>
                  </a:srgbClr>
                </a:outerShdw>
              </a:effectLst>
            </a:rPr>
            <a:t> Sie die Argumentation</a:t>
          </a:r>
          <a:endParaRPr lang="en-ZA" sz="2000" dirty="0">
            <a:effectLst>
              <a:outerShdw blurRad="38100" dist="38100" dir="2700000" algn="tl">
                <a:srgbClr val="000000">
                  <a:alpha val="43137"/>
                </a:srgbClr>
              </a:outerShdw>
            </a:effectLst>
          </a:endParaRPr>
        </a:p>
      </dgm:t>
    </dgm:pt>
    <dgm:pt modelId="{53402079-B3EB-43ED-BA25-08B5E2020271}" type="parTrans" cxnId="{281AD149-C382-4C69-9FE2-5840C5E100C2}">
      <dgm:prSet/>
      <dgm:spPr/>
      <dgm:t>
        <a:bodyPr/>
        <a:lstStyle/>
        <a:p>
          <a:endParaRPr lang="en-ZA"/>
        </a:p>
      </dgm:t>
    </dgm:pt>
    <dgm:pt modelId="{32BC81FB-AD7E-4D15-85FD-8C0AB32B3B84}" type="sibTrans" cxnId="{281AD149-C382-4C69-9FE2-5840C5E100C2}">
      <dgm:prSet/>
      <dgm:spPr/>
      <dgm:t>
        <a:bodyPr/>
        <a:lstStyle/>
        <a:p>
          <a:endParaRPr lang="en-ZA"/>
        </a:p>
      </dgm:t>
    </dgm:pt>
    <dgm:pt modelId="{77FC5628-BF53-424D-916C-B9B020901F76}">
      <dgm:prSet custT="1"/>
      <dgm:spPr/>
      <dgm:t>
        <a:bodyPr/>
        <a:lstStyle/>
        <a:p>
          <a:pPr algn="l"/>
          <a:r>
            <a:rPr lang="en-GB" sz="2000" dirty="0" err="1">
              <a:effectLst>
                <a:outerShdw blurRad="38100" dist="38100" dir="2700000" algn="tl">
                  <a:srgbClr val="000000">
                    <a:alpha val="43137"/>
                  </a:srgbClr>
                </a:outerShdw>
              </a:effectLst>
            </a:rPr>
            <a:t>Weitergabe</a:t>
          </a:r>
          <a:r>
            <a:rPr lang="en-GB" sz="2000" dirty="0">
              <a:effectLst>
                <a:outerShdw blurRad="38100" dist="38100" dir="2700000" algn="tl">
                  <a:srgbClr val="000000">
                    <a:alpha val="43137"/>
                  </a:srgbClr>
                </a:outerShdw>
              </a:effectLst>
            </a:rPr>
            <a:t> an Spender</a:t>
          </a:r>
          <a:endParaRPr lang="en-ZA" sz="2000" dirty="0">
            <a:effectLst>
              <a:outerShdw blurRad="38100" dist="38100" dir="2700000" algn="tl">
                <a:srgbClr val="000000">
                  <a:alpha val="43137"/>
                </a:srgbClr>
              </a:outerShdw>
            </a:effectLst>
          </a:endParaRPr>
        </a:p>
      </dgm:t>
    </dgm:pt>
    <dgm:pt modelId="{9A94CCE2-FD7B-4269-8512-9860AA7FDF2E}" type="parTrans" cxnId="{9FEBBB75-138A-4E85-91D3-1823ACD65AE0}">
      <dgm:prSet/>
      <dgm:spPr/>
      <dgm:t>
        <a:bodyPr/>
        <a:lstStyle/>
        <a:p>
          <a:endParaRPr lang="en-ZA"/>
        </a:p>
      </dgm:t>
    </dgm:pt>
    <dgm:pt modelId="{4A6B2BBA-CB6E-40E0-999F-C6D2C48D8CC1}" type="sibTrans" cxnId="{9FEBBB75-138A-4E85-91D3-1823ACD65AE0}">
      <dgm:prSet/>
      <dgm:spPr/>
      <dgm:t>
        <a:bodyPr/>
        <a:lstStyle/>
        <a:p>
          <a:endParaRPr lang="en-ZA"/>
        </a:p>
      </dgm:t>
    </dgm:pt>
    <dgm:pt modelId="{969C2E1A-F37F-480A-BEAB-0A367DF7F6C0}" type="pres">
      <dgm:prSet presAssocID="{4068E614-9844-4780-8F37-26EE3C72A5BD}" presName="diagram" presStyleCnt="0">
        <dgm:presLayoutVars>
          <dgm:dir/>
          <dgm:resizeHandles val="exact"/>
        </dgm:presLayoutVars>
      </dgm:prSet>
      <dgm:spPr/>
    </dgm:pt>
    <dgm:pt modelId="{9B890CB3-92C3-4623-AD95-5D69FE48066B}" type="pres">
      <dgm:prSet presAssocID="{313B1CEB-F22E-4375-9735-F19104CC3089}" presName="node" presStyleLbl="node1" presStyleIdx="0" presStyleCnt="8">
        <dgm:presLayoutVars>
          <dgm:bulletEnabled val="1"/>
        </dgm:presLayoutVars>
      </dgm:prSet>
      <dgm:spPr/>
    </dgm:pt>
    <dgm:pt modelId="{73861C20-ED4C-4239-83E3-5DB5A34B70B2}" type="pres">
      <dgm:prSet presAssocID="{D062D611-A6F5-4DD0-895B-015692F4957D}" presName="sibTrans" presStyleCnt="0"/>
      <dgm:spPr/>
    </dgm:pt>
    <dgm:pt modelId="{598910D5-92C3-4418-A17A-0F4E121A2B02}" type="pres">
      <dgm:prSet presAssocID="{A69A19B9-4C23-42C8-B0ED-D813ADE6E33B}" presName="node" presStyleLbl="node1" presStyleIdx="1" presStyleCnt="8">
        <dgm:presLayoutVars>
          <dgm:bulletEnabled val="1"/>
        </dgm:presLayoutVars>
      </dgm:prSet>
      <dgm:spPr/>
    </dgm:pt>
    <dgm:pt modelId="{363DD6AD-32E5-42C1-9F87-903E5C86F138}" type="pres">
      <dgm:prSet presAssocID="{A10DE2EA-C8FB-4968-BF99-4943D37F5EF0}" presName="sibTrans" presStyleCnt="0"/>
      <dgm:spPr/>
    </dgm:pt>
    <dgm:pt modelId="{8A84D2A5-E7EC-454D-92D6-60614B4E562D}" type="pres">
      <dgm:prSet presAssocID="{FF584CF0-101F-4AE9-81E6-A7D91B46426B}" presName="node" presStyleLbl="node1" presStyleIdx="2" presStyleCnt="8">
        <dgm:presLayoutVars>
          <dgm:bulletEnabled val="1"/>
        </dgm:presLayoutVars>
      </dgm:prSet>
      <dgm:spPr/>
    </dgm:pt>
    <dgm:pt modelId="{AB74C9AE-7165-4EE5-9629-07D5A4A712EE}" type="pres">
      <dgm:prSet presAssocID="{805A7B29-ED95-4AFD-B2C3-86FD65AD9889}" presName="sibTrans" presStyleCnt="0"/>
      <dgm:spPr/>
    </dgm:pt>
    <dgm:pt modelId="{2D671174-12E8-4958-A868-A44676163B47}" type="pres">
      <dgm:prSet presAssocID="{665010C5-FDA5-45CC-8B2E-109F5BCCB7D7}" presName="node" presStyleLbl="node1" presStyleIdx="3" presStyleCnt="8">
        <dgm:presLayoutVars>
          <dgm:bulletEnabled val="1"/>
        </dgm:presLayoutVars>
      </dgm:prSet>
      <dgm:spPr/>
    </dgm:pt>
    <dgm:pt modelId="{671CDFBA-C24C-4373-90C0-9352FF8B3AF5}" type="pres">
      <dgm:prSet presAssocID="{C91758F5-DF92-46C8-8DBA-D85E62F2CDE5}" presName="sibTrans" presStyleCnt="0"/>
      <dgm:spPr/>
    </dgm:pt>
    <dgm:pt modelId="{F83331B4-99F0-4BDF-A2EA-5C80E04E6D17}" type="pres">
      <dgm:prSet presAssocID="{514D1B8A-E8CB-4060-85A6-0CF358B79327}" presName="node" presStyleLbl="node1" presStyleIdx="4" presStyleCnt="8">
        <dgm:presLayoutVars>
          <dgm:bulletEnabled val="1"/>
        </dgm:presLayoutVars>
      </dgm:prSet>
      <dgm:spPr/>
    </dgm:pt>
    <dgm:pt modelId="{D1EC540F-BFD9-4DB9-8ADA-EC8F3F94A978}" type="pres">
      <dgm:prSet presAssocID="{AA483DE7-F1A2-4934-9690-EF48A6A24CD0}" presName="sibTrans" presStyleCnt="0"/>
      <dgm:spPr/>
    </dgm:pt>
    <dgm:pt modelId="{1D9096BC-91CA-4810-9C2B-E7C5BC55BB87}" type="pres">
      <dgm:prSet presAssocID="{53AD77F3-FA83-4477-9791-C1D3163691CF}" presName="node" presStyleLbl="node1" presStyleIdx="5" presStyleCnt="8">
        <dgm:presLayoutVars>
          <dgm:bulletEnabled val="1"/>
        </dgm:presLayoutVars>
      </dgm:prSet>
      <dgm:spPr/>
    </dgm:pt>
    <dgm:pt modelId="{AE43FCB1-EB85-4195-B7D2-A5F464025987}" type="pres">
      <dgm:prSet presAssocID="{3A1B4869-F4C3-4F84-AA77-186405CAEEF3}" presName="sibTrans" presStyleCnt="0"/>
      <dgm:spPr/>
    </dgm:pt>
    <dgm:pt modelId="{5D4460A3-5120-493C-A3AD-FDCDF0F46F55}" type="pres">
      <dgm:prSet presAssocID="{D27A2525-40B9-46CE-B3DA-A383171FC9F9}" presName="node" presStyleLbl="node1" presStyleIdx="6" presStyleCnt="8">
        <dgm:presLayoutVars>
          <dgm:bulletEnabled val="1"/>
        </dgm:presLayoutVars>
      </dgm:prSet>
      <dgm:spPr/>
    </dgm:pt>
    <dgm:pt modelId="{9D697650-186E-45FC-96D3-2BFDB3A1E3E5}" type="pres">
      <dgm:prSet presAssocID="{32BC81FB-AD7E-4D15-85FD-8C0AB32B3B84}" presName="sibTrans" presStyleCnt="0"/>
      <dgm:spPr/>
    </dgm:pt>
    <dgm:pt modelId="{57CBB7CE-E30A-43D0-BA42-D00A7F077DD0}" type="pres">
      <dgm:prSet presAssocID="{77FC5628-BF53-424D-916C-B9B020901F76}" presName="node" presStyleLbl="node1" presStyleIdx="7" presStyleCnt="8">
        <dgm:presLayoutVars>
          <dgm:bulletEnabled val="1"/>
        </dgm:presLayoutVars>
      </dgm:prSet>
      <dgm:spPr/>
    </dgm:pt>
  </dgm:ptLst>
  <dgm:cxnLst>
    <dgm:cxn modelId="{93AD680E-E665-4346-AB74-266289C90A97}" type="presOf" srcId="{4068E614-9844-4780-8F37-26EE3C72A5BD}" destId="{969C2E1A-F37F-480A-BEAB-0A367DF7F6C0}" srcOrd="0" destOrd="0" presId="urn:microsoft.com/office/officeart/2005/8/layout/default"/>
    <dgm:cxn modelId="{68FE121E-2164-42EB-A4D7-8D12F5D67650}" srcId="{4068E614-9844-4780-8F37-26EE3C72A5BD}" destId="{A69A19B9-4C23-42C8-B0ED-D813ADE6E33B}" srcOrd="1" destOrd="0" parTransId="{1B6B448F-C5ED-4364-A690-08340FA5DAAC}" sibTransId="{A10DE2EA-C8FB-4968-BF99-4943D37F5EF0}"/>
    <dgm:cxn modelId="{3D6A5327-5BA1-44BC-86F4-8D6905F46934}" srcId="{4068E614-9844-4780-8F37-26EE3C72A5BD}" destId="{53AD77F3-FA83-4477-9791-C1D3163691CF}" srcOrd="5" destOrd="0" parTransId="{C74E9D3A-A59D-48FA-A02A-AF085EBB4CE5}" sibTransId="{3A1B4869-F4C3-4F84-AA77-186405CAEEF3}"/>
    <dgm:cxn modelId="{6FA5302C-3FE8-4609-8537-3C44F4004A23}" type="presOf" srcId="{D27A2525-40B9-46CE-B3DA-A383171FC9F9}" destId="{5D4460A3-5120-493C-A3AD-FDCDF0F46F55}" srcOrd="0" destOrd="0" presId="urn:microsoft.com/office/officeart/2005/8/layout/default"/>
    <dgm:cxn modelId="{4BDD0645-979D-40B8-802B-B1DA4FE6926A}" srcId="{4068E614-9844-4780-8F37-26EE3C72A5BD}" destId="{665010C5-FDA5-45CC-8B2E-109F5BCCB7D7}" srcOrd="3" destOrd="0" parTransId="{9746EA75-DE0E-4C56-AE85-BADF3338CA2A}" sibTransId="{C91758F5-DF92-46C8-8DBA-D85E62F2CDE5}"/>
    <dgm:cxn modelId="{5F49CC65-6365-43A5-A3F1-81F41DAC339A}" type="presOf" srcId="{313B1CEB-F22E-4375-9735-F19104CC3089}" destId="{9B890CB3-92C3-4623-AD95-5D69FE48066B}" srcOrd="0" destOrd="0" presId="urn:microsoft.com/office/officeart/2005/8/layout/default"/>
    <dgm:cxn modelId="{281AD149-C382-4C69-9FE2-5840C5E100C2}" srcId="{4068E614-9844-4780-8F37-26EE3C72A5BD}" destId="{D27A2525-40B9-46CE-B3DA-A383171FC9F9}" srcOrd="6" destOrd="0" parTransId="{53402079-B3EB-43ED-BA25-08B5E2020271}" sibTransId="{32BC81FB-AD7E-4D15-85FD-8C0AB32B3B84}"/>
    <dgm:cxn modelId="{9FEBBB75-138A-4E85-91D3-1823ACD65AE0}" srcId="{4068E614-9844-4780-8F37-26EE3C72A5BD}" destId="{77FC5628-BF53-424D-916C-B9B020901F76}" srcOrd="7" destOrd="0" parTransId="{9A94CCE2-FD7B-4269-8512-9860AA7FDF2E}" sibTransId="{4A6B2BBA-CB6E-40E0-999F-C6D2C48D8CC1}"/>
    <dgm:cxn modelId="{78AB967B-654C-4201-96DF-914C32F6505E}" type="presOf" srcId="{A69A19B9-4C23-42C8-B0ED-D813ADE6E33B}" destId="{598910D5-92C3-4418-A17A-0F4E121A2B02}" srcOrd="0" destOrd="0" presId="urn:microsoft.com/office/officeart/2005/8/layout/default"/>
    <dgm:cxn modelId="{AC6CBE7D-4672-49A7-B95F-79CA63820C38}" srcId="{4068E614-9844-4780-8F37-26EE3C72A5BD}" destId="{514D1B8A-E8CB-4060-85A6-0CF358B79327}" srcOrd="4" destOrd="0" parTransId="{F9C083AB-1AEE-4B75-AA0C-21AF716FCF57}" sibTransId="{AA483DE7-F1A2-4934-9690-EF48A6A24CD0}"/>
    <dgm:cxn modelId="{7F515C83-328D-4B2F-8602-0AB05E2B805F}" type="presOf" srcId="{77FC5628-BF53-424D-916C-B9B020901F76}" destId="{57CBB7CE-E30A-43D0-BA42-D00A7F077DD0}" srcOrd="0" destOrd="0" presId="urn:microsoft.com/office/officeart/2005/8/layout/default"/>
    <dgm:cxn modelId="{CE2F0E8A-4B3B-48DF-9CEB-0786C337C6B9}" type="presOf" srcId="{665010C5-FDA5-45CC-8B2E-109F5BCCB7D7}" destId="{2D671174-12E8-4958-A868-A44676163B47}" srcOrd="0" destOrd="0" presId="urn:microsoft.com/office/officeart/2005/8/layout/default"/>
    <dgm:cxn modelId="{E19E6CCD-404D-4D8F-BF33-956C687CB344}" srcId="{4068E614-9844-4780-8F37-26EE3C72A5BD}" destId="{313B1CEB-F22E-4375-9735-F19104CC3089}" srcOrd="0" destOrd="0" parTransId="{0619C806-009D-436F-9A38-FE1C261F0EFA}" sibTransId="{D062D611-A6F5-4DD0-895B-015692F4957D}"/>
    <dgm:cxn modelId="{284CECE0-D715-4393-95A0-5906DC9DF979}" type="presOf" srcId="{FF584CF0-101F-4AE9-81E6-A7D91B46426B}" destId="{8A84D2A5-E7EC-454D-92D6-60614B4E562D}" srcOrd="0" destOrd="0" presId="urn:microsoft.com/office/officeart/2005/8/layout/default"/>
    <dgm:cxn modelId="{5BCE05E9-5E3F-4555-9916-A5AEF8E05FC6}" type="presOf" srcId="{514D1B8A-E8CB-4060-85A6-0CF358B79327}" destId="{F83331B4-99F0-4BDF-A2EA-5C80E04E6D17}" srcOrd="0" destOrd="0" presId="urn:microsoft.com/office/officeart/2005/8/layout/default"/>
    <dgm:cxn modelId="{32345AFC-C9A2-4136-8059-6DF20B10C269}" srcId="{4068E614-9844-4780-8F37-26EE3C72A5BD}" destId="{FF584CF0-101F-4AE9-81E6-A7D91B46426B}" srcOrd="2" destOrd="0" parTransId="{C9C52B6D-D529-471C-9813-92C819A24BB1}" sibTransId="{805A7B29-ED95-4AFD-B2C3-86FD65AD9889}"/>
    <dgm:cxn modelId="{532A7BFC-DEBA-4E1A-A404-A587A0DB0107}" type="presOf" srcId="{53AD77F3-FA83-4477-9791-C1D3163691CF}" destId="{1D9096BC-91CA-4810-9C2B-E7C5BC55BB87}" srcOrd="0" destOrd="0" presId="urn:microsoft.com/office/officeart/2005/8/layout/default"/>
    <dgm:cxn modelId="{FB1908B7-7ADA-4D7E-8A57-E06D364DD732}" type="presParOf" srcId="{969C2E1A-F37F-480A-BEAB-0A367DF7F6C0}" destId="{9B890CB3-92C3-4623-AD95-5D69FE48066B}" srcOrd="0" destOrd="0" presId="urn:microsoft.com/office/officeart/2005/8/layout/default"/>
    <dgm:cxn modelId="{2E7019D4-21F0-47FF-962B-0FFAFEEA0A62}" type="presParOf" srcId="{969C2E1A-F37F-480A-BEAB-0A367DF7F6C0}" destId="{73861C20-ED4C-4239-83E3-5DB5A34B70B2}" srcOrd="1" destOrd="0" presId="urn:microsoft.com/office/officeart/2005/8/layout/default"/>
    <dgm:cxn modelId="{42BB372F-3BB6-4F1A-A9DB-9BBE13960F86}" type="presParOf" srcId="{969C2E1A-F37F-480A-BEAB-0A367DF7F6C0}" destId="{598910D5-92C3-4418-A17A-0F4E121A2B02}" srcOrd="2" destOrd="0" presId="urn:microsoft.com/office/officeart/2005/8/layout/default"/>
    <dgm:cxn modelId="{BCEDE2AA-F9E9-41C8-B756-590ABBD7E893}" type="presParOf" srcId="{969C2E1A-F37F-480A-BEAB-0A367DF7F6C0}" destId="{363DD6AD-32E5-42C1-9F87-903E5C86F138}" srcOrd="3" destOrd="0" presId="urn:microsoft.com/office/officeart/2005/8/layout/default"/>
    <dgm:cxn modelId="{3FA275F9-BF69-4413-AF53-1347DD21E0BE}" type="presParOf" srcId="{969C2E1A-F37F-480A-BEAB-0A367DF7F6C0}" destId="{8A84D2A5-E7EC-454D-92D6-60614B4E562D}" srcOrd="4" destOrd="0" presId="urn:microsoft.com/office/officeart/2005/8/layout/default"/>
    <dgm:cxn modelId="{A4691899-0A0C-4B7E-B696-0F972A9EE279}" type="presParOf" srcId="{969C2E1A-F37F-480A-BEAB-0A367DF7F6C0}" destId="{AB74C9AE-7165-4EE5-9629-07D5A4A712EE}" srcOrd="5" destOrd="0" presId="urn:microsoft.com/office/officeart/2005/8/layout/default"/>
    <dgm:cxn modelId="{AA1D22A0-552A-42A6-85A5-1FB44BEE2382}" type="presParOf" srcId="{969C2E1A-F37F-480A-BEAB-0A367DF7F6C0}" destId="{2D671174-12E8-4958-A868-A44676163B47}" srcOrd="6" destOrd="0" presId="urn:microsoft.com/office/officeart/2005/8/layout/default"/>
    <dgm:cxn modelId="{C91E0F57-2B64-404A-82B3-32F8A65FFE44}" type="presParOf" srcId="{969C2E1A-F37F-480A-BEAB-0A367DF7F6C0}" destId="{671CDFBA-C24C-4373-90C0-9352FF8B3AF5}" srcOrd="7" destOrd="0" presId="urn:microsoft.com/office/officeart/2005/8/layout/default"/>
    <dgm:cxn modelId="{D02D3DD8-3BB6-4615-A941-9AAA9986EF6A}" type="presParOf" srcId="{969C2E1A-F37F-480A-BEAB-0A367DF7F6C0}" destId="{F83331B4-99F0-4BDF-A2EA-5C80E04E6D17}" srcOrd="8" destOrd="0" presId="urn:microsoft.com/office/officeart/2005/8/layout/default"/>
    <dgm:cxn modelId="{7496E654-E9C6-46DD-A3BF-BE7EA7CC11D1}" type="presParOf" srcId="{969C2E1A-F37F-480A-BEAB-0A367DF7F6C0}" destId="{D1EC540F-BFD9-4DB9-8ADA-EC8F3F94A978}" srcOrd="9" destOrd="0" presId="urn:microsoft.com/office/officeart/2005/8/layout/default"/>
    <dgm:cxn modelId="{DE1FFAAE-17CA-4168-83C2-CBEA72E805F8}" type="presParOf" srcId="{969C2E1A-F37F-480A-BEAB-0A367DF7F6C0}" destId="{1D9096BC-91CA-4810-9C2B-E7C5BC55BB87}" srcOrd="10" destOrd="0" presId="urn:microsoft.com/office/officeart/2005/8/layout/default"/>
    <dgm:cxn modelId="{DCFDF8B9-63F2-4412-AD33-62AEE769B867}" type="presParOf" srcId="{969C2E1A-F37F-480A-BEAB-0A367DF7F6C0}" destId="{AE43FCB1-EB85-4195-B7D2-A5F464025987}" srcOrd="11" destOrd="0" presId="urn:microsoft.com/office/officeart/2005/8/layout/default"/>
    <dgm:cxn modelId="{8BB8E105-47E6-49E3-8B51-C97D39F339C2}" type="presParOf" srcId="{969C2E1A-F37F-480A-BEAB-0A367DF7F6C0}" destId="{5D4460A3-5120-493C-A3AD-FDCDF0F46F55}" srcOrd="12" destOrd="0" presId="urn:microsoft.com/office/officeart/2005/8/layout/default"/>
    <dgm:cxn modelId="{FECB44A9-F1FF-4D52-9BDC-B6C3A06627D3}" type="presParOf" srcId="{969C2E1A-F37F-480A-BEAB-0A367DF7F6C0}" destId="{9D697650-186E-45FC-96D3-2BFDB3A1E3E5}" srcOrd="13" destOrd="0" presId="urn:microsoft.com/office/officeart/2005/8/layout/default"/>
    <dgm:cxn modelId="{BBFA6464-DB34-40B9-A54C-BCA12D14BCFA}" type="presParOf" srcId="{969C2E1A-F37F-480A-BEAB-0A367DF7F6C0}" destId="{57CBB7CE-E30A-43D0-BA42-D00A7F077DD0}" srcOrd="14"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E5DE04E4-D7C4-44F1-8F67-B3DA129AC9E1}" type="doc">
      <dgm:prSet loTypeId="urn:microsoft.com/office/officeart/2005/8/layout/default" loCatId="list" qsTypeId="urn:microsoft.com/office/officeart/2005/8/quickstyle/simple4" qsCatId="simple" csTypeId="urn:microsoft.com/office/officeart/2005/8/colors/accent1_2" csCatId="accent1" phldr="1"/>
      <dgm:spPr/>
      <dgm:t>
        <a:bodyPr/>
        <a:lstStyle/>
        <a:p>
          <a:endParaRPr lang="en-ZA"/>
        </a:p>
      </dgm:t>
    </dgm:pt>
    <dgm:pt modelId="{E24029DF-5052-47E0-905B-BA463EE8D908}">
      <dgm:prSet phldrT="[Text]"/>
      <dgm:spPr/>
      <dgm:t>
        <a:bodyPr/>
        <a:lstStyle/>
        <a:p>
          <a:pPr algn="l" rtl="0"/>
          <a:r>
            <a:rPr lang="en-ZA" dirty="0" err="1">
              <a:effectLst>
                <a:outerShdw blurRad="38100" dist="38100" dir="2700000" algn="tl">
                  <a:srgbClr val="000000">
                    <a:alpha val="43137"/>
                  </a:srgbClr>
                </a:outerShdw>
              </a:effectLst>
            </a:rPr>
            <a:t>Hintergrund</a:t>
          </a:r>
          <a:r>
            <a:rPr lang="en-ZA" dirty="0">
              <a:effectLst>
                <a:outerShdw blurRad="38100" dist="38100" dir="2700000" algn="tl">
                  <a:srgbClr val="000000">
                    <a:alpha val="43137"/>
                  </a:srgbClr>
                </a:outerShdw>
              </a:effectLst>
            </a:rPr>
            <a:t> der Organisation</a:t>
          </a:r>
        </a:p>
      </dgm:t>
    </dgm:pt>
    <dgm:pt modelId="{CE1B9663-51C3-4532-8413-5D14ABB32127}" type="parTrans" cxnId="{46B674D6-B40C-4072-AED5-A965A3058873}">
      <dgm:prSet/>
      <dgm:spPr/>
      <dgm:t>
        <a:bodyPr/>
        <a:lstStyle/>
        <a:p>
          <a:endParaRPr lang="en-ZA"/>
        </a:p>
      </dgm:t>
    </dgm:pt>
    <dgm:pt modelId="{9F038F28-766F-4030-8065-39B9D2D22D82}" type="sibTrans" cxnId="{46B674D6-B40C-4072-AED5-A965A3058873}">
      <dgm:prSet/>
      <dgm:spPr/>
      <dgm:t>
        <a:bodyPr/>
        <a:lstStyle/>
        <a:p>
          <a:endParaRPr lang="en-ZA"/>
        </a:p>
      </dgm:t>
    </dgm:pt>
    <dgm:pt modelId="{4A590C44-F55F-4E02-AC00-48671A8754D9}">
      <dgm:prSet/>
      <dgm:spPr/>
      <dgm:t>
        <a:bodyPr/>
        <a:lstStyle/>
        <a:p>
          <a:pPr algn="l"/>
          <a:r>
            <a:rPr lang="en-ZA" dirty="0">
              <a:effectLst>
                <a:outerShdw blurRad="38100" dist="38100" dir="2700000" algn="tl">
                  <a:srgbClr val="000000">
                    <a:alpha val="43137"/>
                  </a:srgbClr>
                </a:outerShdw>
              </a:effectLst>
            </a:rPr>
            <a:t>Vision und </a:t>
          </a:r>
          <a:r>
            <a:rPr lang="en-ZA" dirty="0" err="1">
              <a:effectLst>
                <a:outerShdw blurRad="38100" dist="38100" dir="2700000" algn="tl">
                  <a:srgbClr val="000000">
                    <a:alpha val="43137"/>
                  </a:srgbClr>
                </a:outerShdw>
              </a:effectLst>
            </a:rPr>
            <a:t>Aufgabenbeschreibung</a:t>
          </a:r>
        </a:p>
      </dgm:t>
    </dgm:pt>
    <dgm:pt modelId="{77561CF1-3697-4654-9D38-4C59CCDB2D38}" type="parTrans" cxnId="{5F03B0EF-89C4-49DA-90BB-2002059C1210}">
      <dgm:prSet/>
      <dgm:spPr/>
      <dgm:t>
        <a:bodyPr/>
        <a:lstStyle/>
        <a:p>
          <a:endParaRPr lang="en-ZA"/>
        </a:p>
      </dgm:t>
    </dgm:pt>
    <dgm:pt modelId="{AFF4731B-32C1-4862-9C99-4777221D9E5B}" type="sibTrans" cxnId="{5F03B0EF-89C4-49DA-90BB-2002059C1210}">
      <dgm:prSet/>
      <dgm:spPr/>
      <dgm:t>
        <a:bodyPr/>
        <a:lstStyle/>
        <a:p>
          <a:endParaRPr lang="en-ZA"/>
        </a:p>
      </dgm:t>
    </dgm:pt>
    <dgm:pt modelId="{F33C7FC8-15E3-4F63-B3BC-F2B9A4608BCA}">
      <dgm:prSet/>
      <dgm:spPr/>
      <dgm:t>
        <a:bodyPr/>
        <a:lstStyle/>
        <a:p>
          <a:pPr algn="l"/>
          <a:r>
            <a:rPr lang="en-ZA" dirty="0" err="1">
              <a:effectLst>
                <a:outerShdw blurRad="38100" dist="38100" dir="2700000" algn="tl">
                  <a:srgbClr val="000000">
                    <a:alpha val="43137"/>
                  </a:srgbClr>
                </a:outerShdw>
              </a:effectLst>
            </a:rPr>
            <a:t>Wichtige</a:t>
          </a:r>
          <a:r>
            <a:rPr lang="en-ZA" dirty="0">
              <a:effectLst>
                <a:outerShdw blurRad="38100" dist="38100" dir="2700000" algn="tl">
                  <a:srgbClr val="000000">
                    <a:alpha val="43137"/>
                  </a:srgbClr>
                </a:outerShdw>
              </a:effectLst>
            </a:rPr>
            <a:t> Programme und </a:t>
          </a:r>
          <a:r>
            <a:rPr lang="en-ZA" dirty="0" err="1">
              <a:effectLst>
                <a:outerShdw blurRad="38100" dist="38100" dir="2700000" algn="tl">
                  <a:srgbClr val="000000">
                    <a:alpha val="43137"/>
                  </a:srgbClr>
                </a:outerShdw>
              </a:effectLst>
            </a:rPr>
            <a:t>Aktivitäten</a:t>
          </a:r>
        </a:p>
      </dgm:t>
    </dgm:pt>
    <dgm:pt modelId="{043A2227-CF05-4B9F-B23F-AB94693EB0EC}" type="parTrans" cxnId="{9E7D9EB9-7D3B-49C4-BE21-09D3EC2B7496}">
      <dgm:prSet/>
      <dgm:spPr/>
      <dgm:t>
        <a:bodyPr/>
        <a:lstStyle/>
        <a:p>
          <a:endParaRPr lang="en-ZA"/>
        </a:p>
      </dgm:t>
    </dgm:pt>
    <dgm:pt modelId="{DFC97561-FD26-43F4-A149-3EDAFED1DCCF}" type="sibTrans" cxnId="{9E7D9EB9-7D3B-49C4-BE21-09D3EC2B7496}">
      <dgm:prSet/>
      <dgm:spPr/>
      <dgm:t>
        <a:bodyPr/>
        <a:lstStyle/>
        <a:p>
          <a:endParaRPr lang="en-ZA"/>
        </a:p>
      </dgm:t>
    </dgm:pt>
    <dgm:pt modelId="{CAE2A8B7-690E-42DB-8E75-EAD066508A82}">
      <dgm:prSet/>
      <dgm:spPr/>
      <dgm:t>
        <a:bodyPr/>
        <a:lstStyle/>
        <a:p>
          <a:pPr algn="l"/>
          <a:r>
            <a:rPr lang="en-ZA" dirty="0" err="1">
              <a:effectLst>
                <a:outerShdw blurRad="38100" dist="38100" dir="2700000" algn="tl">
                  <a:srgbClr val="000000">
                    <a:alpha val="43137"/>
                  </a:srgbClr>
                </a:outerShdw>
              </a:effectLst>
            </a:rPr>
            <a:t>Erreichte</a:t>
          </a:r>
          <a:r>
            <a:rPr lang="en-ZA" dirty="0">
              <a:effectLst>
                <a:outerShdw blurRad="38100" dist="38100" dir="2700000" algn="tl">
                  <a:srgbClr val="000000">
                    <a:alpha val="43137"/>
                  </a:srgbClr>
                </a:outerShdw>
              </a:effectLst>
            </a:rPr>
            <a:t> </a:t>
          </a:r>
          <a:r>
            <a:rPr lang="en-ZA" dirty="0" err="1">
              <a:effectLst>
                <a:outerShdw blurRad="38100" dist="38100" dir="2700000" algn="tl">
                  <a:srgbClr val="000000">
                    <a:alpha val="43137"/>
                  </a:srgbClr>
                </a:outerShdw>
              </a:effectLst>
            </a:rPr>
            <a:t>Ziele</a:t>
          </a:r>
        </a:p>
      </dgm:t>
    </dgm:pt>
    <dgm:pt modelId="{F1DCF689-0C0F-444D-8EDF-34756C5DFA71}" type="parTrans" cxnId="{B90E7E1A-4C0A-42D8-82C5-365B8C0C878D}">
      <dgm:prSet/>
      <dgm:spPr/>
      <dgm:t>
        <a:bodyPr/>
        <a:lstStyle/>
        <a:p>
          <a:endParaRPr lang="en-ZA"/>
        </a:p>
      </dgm:t>
    </dgm:pt>
    <dgm:pt modelId="{2173D72F-FDF6-4400-9421-4E461C5974BA}" type="sibTrans" cxnId="{B90E7E1A-4C0A-42D8-82C5-365B8C0C878D}">
      <dgm:prSet/>
      <dgm:spPr/>
      <dgm:t>
        <a:bodyPr/>
        <a:lstStyle/>
        <a:p>
          <a:endParaRPr lang="en-ZA"/>
        </a:p>
      </dgm:t>
    </dgm:pt>
    <dgm:pt modelId="{6F90F82B-91AF-4218-A38C-F446F75D31FA}">
      <dgm:prSet/>
      <dgm:spPr/>
      <dgm:t>
        <a:bodyPr/>
        <a:lstStyle/>
        <a:p>
          <a:r>
            <a:rPr lang="en-ZA" dirty="0">
              <a:effectLst>
                <a:outerShdw blurRad="38100" dist="38100" dir="2700000" algn="tl">
                  <a:srgbClr val="000000">
                    <a:alpha val="43137"/>
                  </a:srgbClr>
                </a:outerShdw>
              </a:effectLst>
            </a:rPr>
            <a:t>Das </a:t>
          </a:r>
          <a:r>
            <a:rPr lang="en-ZA" dirty="0" err="1">
              <a:effectLst>
                <a:outerShdw blurRad="38100" dist="38100" dir="2700000" algn="tl">
                  <a:srgbClr val="000000">
                    <a:alpha val="43137"/>
                  </a:srgbClr>
                </a:outerShdw>
              </a:effectLst>
            </a:rPr>
            <a:t>soziale</a:t>
          </a:r>
          <a:r>
            <a:rPr lang="en-ZA" dirty="0">
              <a:effectLst>
                <a:outerShdw blurRad="38100" dist="38100" dir="2700000" algn="tl">
                  <a:srgbClr val="000000">
                    <a:alpha val="43137"/>
                  </a:srgbClr>
                </a:outerShdw>
              </a:effectLst>
            </a:rPr>
            <a:t> </a:t>
          </a:r>
          <a:r>
            <a:rPr lang="en-ZA" dirty="0" err="1">
              <a:effectLst>
                <a:outerShdw blurRad="38100" dist="38100" dir="2700000" algn="tl">
                  <a:srgbClr val="000000">
                    <a:alpha val="43137"/>
                  </a:srgbClr>
                </a:outerShdw>
              </a:effectLst>
            </a:rPr>
            <a:t>Anliegen</a:t>
          </a:r>
          <a:r>
            <a:rPr lang="en-ZA" dirty="0">
              <a:effectLst>
                <a:outerShdw blurRad="38100" dist="38100" dir="2700000" algn="tl">
                  <a:srgbClr val="000000">
                    <a:alpha val="43137"/>
                  </a:srgbClr>
                </a:outerShdw>
              </a:effectLst>
            </a:rPr>
            <a:t>, für das Sie </a:t>
          </a:r>
          <a:r>
            <a:rPr lang="en-ZA" dirty="0" err="1">
              <a:effectLst>
                <a:outerShdw blurRad="38100" dist="38100" dir="2700000" algn="tl">
                  <a:srgbClr val="000000">
                    <a:alpha val="43137"/>
                  </a:srgbClr>
                </a:outerShdw>
              </a:effectLst>
            </a:rPr>
            <a:t>Unterstützung</a:t>
          </a:r>
          <a:r>
            <a:rPr lang="en-ZA" dirty="0">
              <a:effectLst>
                <a:outerShdw blurRad="38100" dist="38100" dir="2700000" algn="tl">
                  <a:srgbClr val="000000">
                    <a:alpha val="43137"/>
                  </a:srgbClr>
                </a:outerShdw>
              </a:effectLst>
            </a:rPr>
            <a:t> </a:t>
          </a:r>
          <a:r>
            <a:rPr lang="en-ZA" dirty="0" err="1">
              <a:effectLst>
                <a:outerShdw blurRad="38100" dist="38100" dir="2700000" algn="tl">
                  <a:srgbClr val="000000">
                    <a:alpha val="43137"/>
                  </a:srgbClr>
                </a:outerShdw>
              </a:effectLst>
            </a:rPr>
            <a:t>benötigen</a:t>
          </a:r>
        </a:p>
      </dgm:t>
    </dgm:pt>
    <dgm:pt modelId="{26060ED8-AE28-4C90-A63E-523F1B51144F}" type="parTrans" cxnId="{5A211668-D936-44D8-B34F-CEB33F22C2C0}">
      <dgm:prSet/>
      <dgm:spPr/>
      <dgm:t>
        <a:bodyPr/>
        <a:lstStyle/>
        <a:p>
          <a:endParaRPr lang="en-ZA"/>
        </a:p>
      </dgm:t>
    </dgm:pt>
    <dgm:pt modelId="{A4162E14-F1C1-4B80-A192-3D806F9E3252}" type="sibTrans" cxnId="{5A211668-D936-44D8-B34F-CEB33F22C2C0}">
      <dgm:prSet/>
      <dgm:spPr/>
      <dgm:t>
        <a:bodyPr/>
        <a:lstStyle/>
        <a:p>
          <a:endParaRPr lang="en-ZA"/>
        </a:p>
      </dgm:t>
    </dgm:pt>
    <dgm:pt modelId="{A815B024-65E9-47D7-9A1D-CF703A5C4728}" type="pres">
      <dgm:prSet presAssocID="{E5DE04E4-D7C4-44F1-8F67-B3DA129AC9E1}" presName="diagram" presStyleCnt="0">
        <dgm:presLayoutVars>
          <dgm:dir/>
          <dgm:resizeHandles val="exact"/>
        </dgm:presLayoutVars>
      </dgm:prSet>
      <dgm:spPr/>
    </dgm:pt>
    <dgm:pt modelId="{27AD1A43-CC5E-404B-9CCE-BF893FA295A2}" type="pres">
      <dgm:prSet presAssocID="{E24029DF-5052-47E0-905B-BA463EE8D908}" presName="node" presStyleLbl="node1" presStyleIdx="0" presStyleCnt="5">
        <dgm:presLayoutVars>
          <dgm:bulletEnabled val="1"/>
        </dgm:presLayoutVars>
      </dgm:prSet>
      <dgm:spPr/>
    </dgm:pt>
    <dgm:pt modelId="{8E26D52F-EB2E-4163-9A85-E4A391756178}" type="pres">
      <dgm:prSet presAssocID="{9F038F28-766F-4030-8065-39B9D2D22D82}" presName="sibTrans" presStyleCnt="0"/>
      <dgm:spPr/>
    </dgm:pt>
    <dgm:pt modelId="{D2034C50-7029-40D5-9579-F7EFDED558F3}" type="pres">
      <dgm:prSet presAssocID="{4A590C44-F55F-4E02-AC00-48671A8754D9}" presName="node" presStyleLbl="node1" presStyleIdx="1" presStyleCnt="5" custLinFactNeighborX="-2021" custLinFactNeighborY="-9">
        <dgm:presLayoutVars>
          <dgm:bulletEnabled val="1"/>
        </dgm:presLayoutVars>
      </dgm:prSet>
      <dgm:spPr/>
    </dgm:pt>
    <dgm:pt modelId="{FE31635E-7E86-47F4-BCF8-ECFBBDDC9307}" type="pres">
      <dgm:prSet presAssocID="{AFF4731B-32C1-4862-9C99-4777221D9E5B}" presName="sibTrans" presStyleCnt="0"/>
      <dgm:spPr/>
    </dgm:pt>
    <dgm:pt modelId="{FABED667-3C07-469B-9302-1FFC39205D83}" type="pres">
      <dgm:prSet presAssocID="{F33C7FC8-15E3-4F63-B3BC-F2B9A4608BCA}" presName="node" presStyleLbl="node1" presStyleIdx="2" presStyleCnt="5">
        <dgm:presLayoutVars>
          <dgm:bulletEnabled val="1"/>
        </dgm:presLayoutVars>
      </dgm:prSet>
      <dgm:spPr/>
    </dgm:pt>
    <dgm:pt modelId="{A3FC2906-FCEF-4AF6-A252-531618ACEF3E}" type="pres">
      <dgm:prSet presAssocID="{DFC97561-FD26-43F4-A149-3EDAFED1DCCF}" presName="sibTrans" presStyleCnt="0"/>
      <dgm:spPr/>
    </dgm:pt>
    <dgm:pt modelId="{E8E8FBAB-2D59-434A-AD8B-6F72A20E8563}" type="pres">
      <dgm:prSet presAssocID="{CAE2A8B7-690E-42DB-8E75-EAD066508A82}" presName="node" presStyleLbl="node1" presStyleIdx="3" presStyleCnt="5">
        <dgm:presLayoutVars>
          <dgm:bulletEnabled val="1"/>
        </dgm:presLayoutVars>
      </dgm:prSet>
      <dgm:spPr/>
    </dgm:pt>
    <dgm:pt modelId="{8A0573FE-9A56-4AE4-8198-2A7739075761}" type="pres">
      <dgm:prSet presAssocID="{2173D72F-FDF6-4400-9421-4E461C5974BA}" presName="sibTrans" presStyleCnt="0"/>
      <dgm:spPr/>
    </dgm:pt>
    <dgm:pt modelId="{D4872610-42DF-46EE-8B2C-842AE25726AE}" type="pres">
      <dgm:prSet presAssocID="{6F90F82B-91AF-4218-A38C-F446F75D31FA}" presName="node" presStyleLbl="node1" presStyleIdx="4" presStyleCnt="5">
        <dgm:presLayoutVars>
          <dgm:bulletEnabled val="1"/>
        </dgm:presLayoutVars>
      </dgm:prSet>
      <dgm:spPr/>
    </dgm:pt>
  </dgm:ptLst>
  <dgm:cxnLst>
    <dgm:cxn modelId="{53F6B513-3E8F-4993-A3C2-DD2C9888FCA8}" type="presOf" srcId="{CAE2A8B7-690E-42DB-8E75-EAD066508A82}" destId="{E8E8FBAB-2D59-434A-AD8B-6F72A20E8563}" srcOrd="0" destOrd="0" presId="urn:microsoft.com/office/officeart/2005/8/layout/default"/>
    <dgm:cxn modelId="{B90E7E1A-4C0A-42D8-82C5-365B8C0C878D}" srcId="{E5DE04E4-D7C4-44F1-8F67-B3DA129AC9E1}" destId="{CAE2A8B7-690E-42DB-8E75-EAD066508A82}" srcOrd="3" destOrd="0" parTransId="{F1DCF689-0C0F-444D-8EDF-34756C5DFA71}" sibTransId="{2173D72F-FDF6-4400-9421-4E461C5974BA}"/>
    <dgm:cxn modelId="{50363566-EEAE-462F-89E2-6F92762E0C3D}" type="presOf" srcId="{F33C7FC8-15E3-4F63-B3BC-F2B9A4608BCA}" destId="{FABED667-3C07-469B-9302-1FFC39205D83}" srcOrd="0" destOrd="0" presId="urn:microsoft.com/office/officeart/2005/8/layout/default"/>
    <dgm:cxn modelId="{5A211668-D936-44D8-B34F-CEB33F22C2C0}" srcId="{E5DE04E4-D7C4-44F1-8F67-B3DA129AC9E1}" destId="{6F90F82B-91AF-4218-A38C-F446F75D31FA}" srcOrd="4" destOrd="0" parTransId="{26060ED8-AE28-4C90-A63E-523F1B51144F}" sibTransId="{A4162E14-F1C1-4B80-A192-3D806F9E3252}"/>
    <dgm:cxn modelId="{9B43E1A1-01E1-40BE-B3A9-94B29207937C}" type="presOf" srcId="{E5DE04E4-D7C4-44F1-8F67-B3DA129AC9E1}" destId="{A815B024-65E9-47D7-9A1D-CF703A5C4728}" srcOrd="0" destOrd="0" presId="urn:microsoft.com/office/officeart/2005/8/layout/default"/>
    <dgm:cxn modelId="{F7581AAE-A59C-4C85-9C59-B960CAB92914}" type="presOf" srcId="{4A590C44-F55F-4E02-AC00-48671A8754D9}" destId="{D2034C50-7029-40D5-9579-F7EFDED558F3}" srcOrd="0" destOrd="0" presId="urn:microsoft.com/office/officeart/2005/8/layout/default"/>
    <dgm:cxn modelId="{9E7D9EB9-7D3B-49C4-BE21-09D3EC2B7496}" srcId="{E5DE04E4-D7C4-44F1-8F67-B3DA129AC9E1}" destId="{F33C7FC8-15E3-4F63-B3BC-F2B9A4608BCA}" srcOrd="2" destOrd="0" parTransId="{043A2227-CF05-4B9F-B23F-AB94693EB0EC}" sibTransId="{DFC97561-FD26-43F4-A149-3EDAFED1DCCF}"/>
    <dgm:cxn modelId="{46B674D6-B40C-4072-AED5-A965A3058873}" srcId="{E5DE04E4-D7C4-44F1-8F67-B3DA129AC9E1}" destId="{E24029DF-5052-47E0-905B-BA463EE8D908}" srcOrd="0" destOrd="0" parTransId="{CE1B9663-51C3-4532-8413-5D14ABB32127}" sibTransId="{9F038F28-766F-4030-8065-39B9D2D22D82}"/>
    <dgm:cxn modelId="{486E3CE8-8948-48E1-B46E-3B63A6A1A2FB}" type="presOf" srcId="{E24029DF-5052-47E0-905B-BA463EE8D908}" destId="{27AD1A43-CC5E-404B-9CCE-BF893FA295A2}" srcOrd="0" destOrd="0" presId="urn:microsoft.com/office/officeart/2005/8/layout/default"/>
    <dgm:cxn modelId="{C6325AE8-5486-4F00-8405-084EE670F131}" type="presOf" srcId="{6F90F82B-91AF-4218-A38C-F446F75D31FA}" destId="{D4872610-42DF-46EE-8B2C-842AE25726AE}" srcOrd="0" destOrd="0" presId="urn:microsoft.com/office/officeart/2005/8/layout/default"/>
    <dgm:cxn modelId="{5F03B0EF-89C4-49DA-90BB-2002059C1210}" srcId="{E5DE04E4-D7C4-44F1-8F67-B3DA129AC9E1}" destId="{4A590C44-F55F-4E02-AC00-48671A8754D9}" srcOrd="1" destOrd="0" parTransId="{77561CF1-3697-4654-9D38-4C59CCDB2D38}" sibTransId="{AFF4731B-32C1-4862-9C99-4777221D9E5B}"/>
    <dgm:cxn modelId="{1DC80E34-4EC7-429B-B62C-E4560A783A9E}" type="presParOf" srcId="{A815B024-65E9-47D7-9A1D-CF703A5C4728}" destId="{27AD1A43-CC5E-404B-9CCE-BF893FA295A2}" srcOrd="0" destOrd="0" presId="urn:microsoft.com/office/officeart/2005/8/layout/default"/>
    <dgm:cxn modelId="{3FED3E14-5666-4AEC-942F-5DF8C8EF9FF6}" type="presParOf" srcId="{A815B024-65E9-47D7-9A1D-CF703A5C4728}" destId="{8E26D52F-EB2E-4163-9A85-E4A391756178}" srcOrd="1" destOrd="0" presId="urn:microsoft.com/office/officeart/2005/8/layout/default"/>
    <dgm:cxn modelId="{3B041E8E-5EAE-4FAD-9D7F-98CB54F4026F}" type="presParOf" srcId="{A815B024-65E9-47D7-9A1D-CF703A5C4728}" destId="{D2034C50-7029-40D5-9579-F7EFDED558F3}" srcOrd="2" destOrd="0" presId="urn:microsoft.com/office/officeart/2005/8/layout/default"/>
    <dgm:cxn modelId="{4C19A568-C609-4D29-BF55-1B96993D2DE1}" type="presParOf" srcId="{A815B024-65E9-47D7-9A1D-CF703A5C4728}" destId="{FE31635E-7E86-47F4-BCF8-ECFBBDDC9307}" srcOrd="3" destOrd="0" presId="urn:microsoft.com/office/officeart/2005/8/layout/default"/>
    <dgm:cxn modelId="{EE935DC1-DE18-4A00-B93E-D9586871A34A}" type="presParOf" srcId="{A815B024-65E9-47D7-9A1D-CF703A5C4728}" destId="{FABED667-3C07-469B-9302-1FFC39205D83}" srcOrd="4" destOrd="0" presId="urn:microsoft.com/office/officeart/2005/8/layout/default"/>
    <dgm:cxn modelId="{E5DC20D2-8A5C-4FB5-825A-59A5571B57F1}" type="presParOf" srcId="{A815B024-65E9-47D7-9A1D-CF703A5C4728}" destId="{A3FC2906-FCEF-4AF6-A252-531618ACEF3E}" srcOrd="5" destOrd="0" presId="urn:microsoft.com/office/officeart/2005/8/layout/default"/>
    <dgm:cxn modelId="{A078651F-5C08-46A0-9F71-7189C2821BF9}" type="presParOf" srcId="{A815B024-65E9-47D7-9A1D-CF703A5C4728}" destId="{E8E8FBAB-2D59-434A-AD8B-6F72A20E8563}" srcOrd="6" destOrd="0" presId="urn:microsoft.com/office/officeart/2005/8/layout/default"/>
    <dgm:cxn modelId="{B3AE22F1-C582-4B4A-9337-C10F4566E6BE}" type="presParOf" srcId="{A815B024-65E9-47D7-9A1D-CF703A5C4728}" destId="{8A0573FE-9A56-4AE4-8198-2A7739075761}" srcOrd="7" destOrd="0" presId="urn:microsoft.com/office/officeart/2005/8/layout/default"/>
    <dgm:cxn modelId="{9994EC2A-6366-4441-A3E1-B6ED3DE6906A}" type="presParOf" srcId="{A815B024-65E9-47D7-9A1D-CF703A5C4728}" destId="{D4872610-42DF-46EE-8B2C-842AE25726AE}" srcOrd="8"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E5DE04E4-D7C4-44F1-8F67-B3DA129AC9E1}" type="doc">
      <dgm:prSet loTypeId="urn:microsoft.com/office/officeart/2005/8/layout/default" loCatId="list" qsTypeId="urn:microsoft.com/office/officeart/2005/8/quickstyle/simple4" qsCatId="simple" csTypeId="urn:microsoft.com/office/officeart/2005/8/colors/accent1_2" csCatId="accent1" phldr="1"/>
      <dgm:spPr/>
      <dgm:t>
        <a:bodyPr/>
        <a:lstStyle/>
        <a:p>
          <a:endParaRPr lang="en-ZA"/>
        </a:p>
      </dgm:t>
    </dgm:pt>
    <dgm:pt modelId="{4C7B3723-E945-4347-820E-FA3088152571}">
      <dgm:prSet custT="1"/>
      <dgm:spPr/>
      <dgm:t>
        <a:bodyPr/>
        <a:lstStyle/>
        <a:p>
          <a:pPr algn="l"/>
          <a:r>
            <a:rPr lang="en-ZA" sz="2400" dirty="0" err="1">
              <a:effectLst>
                <a:outerShdw blurRad="38100" dist="38100" dir="2700000" algn="tl">
                  <a:srgbClr val="000000">
                    <a:alpha val="43137"/>
                  </a:srgbClr>
                </a:outerShdw>
              </a:effectLst>
            </a:rPr>
            <a:t>Förderungsbedarf</a:t>
          </a:r>
        </a:p>
      </dgm:t>
    </dgm:pt>
    <dgm:pt modelId="{FE9A46E6-3368-4931-8418-B9506F5ABAF5}" type="parTrans" cxnId="{DB792F13-46F7-41BC-848B-4A8796D372F8}">
      <dgm:prSet/>
      <dgm:spPr/>
      <dgm:t>
        <a:bodyPr/>
        <a:lstStyle/>
        <a:p>
          <a:endParaRPr lang="en-ZA"/>
        </a:p>
      </dgm:t>
    </dgm:pt>
    <dgm:pt modelId="{36A1E817-09BB-4C19-BE3A-8C86F30F17DA}" type="sibTrans" cxnId="{DB792F13-46F7-41BC-848B-4A8796D372F8}">
      <dgm:prSet/>
      <dgm:spPr/>
      <dgm:t>
        <a:bodyPr/>
        <a:lstStyle/>
        <a:p>
          <a:endParaRPr lang="en-ZA"/>
        </a:p>
      </dgm:t>
    </dgm:pt>
    <dgm:pt modelId="{EF1257AE-3E7E-46A1-8EAB-8985F5061947}">
      <dgm:prSet custT="1"/>
      <dgm:spPr/>
      <dgm:t>
        <a:bodyPr/>
        <a:lstStyle/>
        <a:p>
          <a:pPr algn="l"/>
          <a:r>
            <a:rPr lang="en-ZA" sz="2400" dirty="0" err="1">
              <a:effectLst>
                <a:outerShdw blurRad="38100" dist="38100" dir="2700000" algn="tl">
                  <a:srgbClr val="000000">
                    <a:alpha val="43137"/>
                  </a:srgbClr>
                </a:outerShdw>
              </a:effectLst>
            </a:rPr>
            <a:t>Vorteile</a:t>
          </a:r>
          <a:r>
            <a:rPr lang="en-ZA" sz="2400" dirty="0">
              <a:effectLst>
                <a:outerShdw blurRad="38100" dist="38100" dir="2700000" algn="tl">
                  <a:srgbClr val="000000">
                    <a:alpha val="43137"/>
                  </a:srgbClr>
                </a:outerShdw>
              </a:effectLst>
            </a:rPr>
            <a:t> der </a:t>
          </a:r>
          <a:r>
            <a:rPr lang="en-ZA" sz="2400" dirty="0" err="1">
              <a:effectLst>
                <a:outerShdw blurRad="38100" dist="38100" dir="2700000" algn="tl">
                  <a:srgbClr val="000000">
                    <a:alpha val="43137"/>
                  </a:srgbClr>
                </a:outerShdw>
              </a:effectLst>
            </a:rPr>
            <a:t>Partnerschaft</a:t>
          </a:r>
        </a:p>
      </dgm:t>
    </dgm:pt>
    <dgm:pt modelId="{B11F1C0B-2780-43F8-A55C-AE4CE73B8E66}" type="parTrans" cxnId="{1CDB9C33-34B7-4924-B738-296EC1B2C086}">
      <dgm:prSet/>
      <dgm:spPr/>
      <dgm:t>
        <a:bodyPr/>
        <a:lstStyle/>
        <a:p>
          <a:endParaRPr lang="en-ZA"/>
        </a:p>
      </dgm:t>
    </dgm:pt>
    <dgm:pt modelId="{B146515C-8995-4B39-977A-C13756EE0213}" type="sibTrans" cxnId="{1CDB9C33-34B7-4924-B738-296EC1B2C086}">
      <dgm:prSet/>
      <dgm:spPr/>
      <dgm:t>
        <a:bodyPr/>
        <a:lstStyle/>
        <a:p>
          <a:endParaRPr lang="en-ZA"/>
        </a:p>
      </dgm:t>
    </dgm:pt>
    <dgm:pt modelId="{B3F9163E-9C01-4E86-A310-F104E595D468}">
      <dgm:prSet custT="1"/>
      <dgm:spPr/>
      <dgm:t>
        <a:bodyPr/>
        <a:lstStyle/>
        <a:p>
          <a:pPr algn="l"/>
          <a:r>
            <a:rPr lang="en-ZA" sz="2400" dirty="0" err="1">
              <a:effectLst>
                <a:outerShdw blurRad="38100" dist="38100" dir="2700000" algn="tl">
                  <a:srgbClr val="000000">
                    <a:alpha val="43137"/>
                  </a:srgbClr>
                </a:outerShdw>
              </a:effectLst>
            </a:rPr>
            <a:t>Aussagekräftige</a:t>
          </a:r>
          <a:r>
            <a:rPr lang="en-ZA" sz="2400" dirty="0">
              <a:effectLst>
                <a:outerShdw blurRad="38100" dist="38100" dir="2700000" algn="tl">
                  <a:srgbClr val="000000">
                    <a:alpha val="43137"/>
                  </a:srgbClr>
                </a:outerShdw>
              </a:effectLst>
            </a:rPr>
            <a:t> </a:t>
          </a:r>
          <a:r>
            <a:rPr lang="en-ZA" sz="2400" dirty="0" err="1">
              <a:effectLst>
                <a:outerShdw blurRad="38100" dist="38100" dir="2700000" algn="tl">
                  <a:srgbClr val="000000">
                    <a:alpha val="43137"/>
                  </a:srgbClr>
                </a:outerShdw>
              </a:effectLst>
            </a:rPr>
            <a:t>Wirkung</a:t>
          </a:r>
        </a:p>
      </dgm:t>
    </dgm:pt>
    <dgm:pt modelId="{741675F2-BB77-4941-AC6C-0970AF7D7AB6}" type="parTrans" cxnId="{83F416E4-F50C-42BE-9F7D-522C885F68B4}">
      <dgm:prSet/>
      <dgm:spPr/>
      <dgm:t>
        <a:bodyPr/>
        <a:lstStyle/>
        <a:p>
          <a:endParaRPr lang="en-ZA"/>
        </a:p>
      </dgm:t>
    </dgm:pt>
    <dgm:pt modelId="{40CA3A01-EE41-4A6E-B67C-E6477E329AB0}" type="sibTrans" cxnId="{83F416E4-F50C-42BE-9F7D-522C885F68B4}">
      <dgm:prSet/>
      <dgm:spPr/>
      <dgm:t>
        <a:bodyPr/>
        <a:lstStyle/>
        <a:p>
          <a:endParaRPr lang="en-ZA"/>
        </a:p>
      </dgm:t>
    </dgm:pt>
    <dgm:pt modelId="{4C7ADA18-4B06-4A9F-8546-7C64BA89FCE6}">
      <dgm:prSet custT="1"/>
      <dgm:spPr/>
      <dgm:t>
        <a:bodyPr/>
        <a:lstStyle/>
        <a:p>
          <a:r>
            <a:rPr lang="en-ZA" sz="2400" dirty="0" err="1">
              <a:effectLst>
                <a:outerShdw blurRad="38100" dist="38100" dir="2700000" algn="tl">
                  <a:srgbClr val="000000">
                    <a:alpha val="43137"/>
                  </a:srgbClr>
                </a:outerShdw>
              </a:effectLst>
            </a:rPr>
            <a:t>Möglichkeiten</a:t>
          </a:r>
          <a:r>
            <a:rPr lang="en-ZA" sz="2400" dirty="0">
              <a:effectLst>
                <a:outerShdw blurRad="38100" dist="38100" dir="2700000" algn="tl">
                  <a:srgbClr val="000000">
                    <a:alpha val="43137"/>
                  </a:srgbClr>
                </a:outerShdw>
              </a:effectLst>
            </a:rPr>
            <a:t> der </a:t>
          </a:r>
          <a:r>
            <a:rPr lang="en-ZA" sz="2400" dirty="0" err="1">
              <a:effectLst>
                <a:outerShdw blurRad="38100" dist="38100" dir="2700000" algn="tl">
                  <a:srgbClr val="000000">
                    <a:alpha val="43137"/>
                  </a:srgbClr>
                </a:outerShdw>
              </a:effectLst>
            </a:rPr>
            <a:t>Unterstützung</a:t>
          </a:r>
        </a:p>
      </dgm:t>
    </dgm:pt>
    <dgm:pt modelId="{087D5205-5D97-4B20-BC17-6D122BFA790B}" type="parTrans" cxnId="{FF6D3167-9AD5-4999-9CDD-E5254E5C9D92}">
      <dgm:prSet/>
      <dgm:spPr/>
      <dgm:t>
        <a:bodyPr/>
        <a:lstStyle/>
        <a:p>
          <a:endParaRPr lang="en-ZA"/>
        </a:p>
      </dgm:t>
    </dgm:pt>
    <dgm:pt modelId="{232D84E4-02C8-4853-A44B-03410CC42C61}" type="sibTrans" cxnId="{FF6D3167-9AD5-4999-9CDD-E5254E5C9D92}">
      <dgm:prSet/>
      <dgm:spPr/>
      <dgm:t>
        <a:bodyPr/>
        <a:lstStyle/>
        <a:p>
          <a:endParaRPr lang="en-ZA"/>
        </a:p>
      </dgm:t>
    </dgm:pt>
    <dgm:pt modelId="{A815B024-65E9-47D7-9A1D-CF703A5C4728}" type="pres">
      <dgm:prSet presAssocID="{E5DE04E4-D7C4-44F1-8F67-B3DA129AC9E1}" presName="diagram" presStyleCnt="0">
        <dgm:presLayoutVars>
          <dgm:dir/>
          <dgm:resizeHandles val="exact"/>
        </dgm:presLayoutVars>
      </dgm:prSet>
      <dgm:spPr/>
    </dgm:pt>
    <dgm:pt modelId="{A7B8049E-B329-4067-877B-B52D34A1B1D2}" type="pres">
      <dgm:prSet presAssocID="{4C7B3723-E945-4347-820E-FA3088152571}" presName="node" presStyleLbl="node1" presStyleIdx="0" presStyleCnt="4">
        <dgm:presLayoutVars>
          <dgm:bulletEnabled val="1"/>
        </dgm:presLayoutVars>
      </dgm:prSet>
      <dgm:spPr/>
    </dgm:pt>
    <dgm:pt modelId="{8B8B6440-9E31-4B17-89BD-0CA80062AE2A}" type="pres">
      <dgm:prSet presAssocID="{36A1E817-09BB-4C19-BE3A-8C86F30F17DA}" presName="sibTrans" presStyleCnt="0"/>
      <dgm:spPr/>
    </dgm:pt>
    <dgm:pt modelId="{DB1394C4-C0E4-4864-B753-E3837D5F2C39}" type="pres">
      <dgm:prSet presAssocID="{EF1257AE-3E7E-46A1-8EAB-8985F5061947}" presName="node" presStyleLbl="node1" presStyleIdx="1" presStyleCnt="4">
        <dgm:presLayoutVars>
          <dgm:bulletEnabled val="1"/>
        </dgm:presLayoutVars>
      </dgm:prSet>
      <dgm:spPr/>
    </dgm:pt>
    <dgm:pt modelId="{7BB1FF95-5A04-4901-808B-C34864AC1EFA}" type="pres">
      <dgm:prSet presAssocID="{B146515C-8995-4B39-977A-C13756EE0213}" presName="sibTrans" presStyleCnt="0"/>
      <dgm:spPr/>
    </dgm:pt>
    <dgm:pt modelId="{DA3923FA-3D6D-46F5-8825-1730DB6EE49F}" type="pres">
      <dgm:prSet presAssocID="{B3F9163E-9C01-4E86-A310-F104E595D468}" presName="node" presStyleLbl="node1" presStyleIdx="2" presStyleCnt="4">
        <dgm:presLayoutVars>
          <dgm:bulletEnabled val="1"/>
        </dgm:presLayoutVars>
      </dgm:prSet>
      <dgm:spPr/>
    </dgm:pt>
    <dgm:pt modelId="{C2BD9DE2-129A-492F-A514-7F33B1157608}" type="pres">
      <dgm:prSet presAssocID="{40CA3A01-EE41-4A6E-B67C-E6477E329AB0}" presName="sibTrans" presStyleCnt="0"/>
      <dgm:spPr/>
    </dgm:pt>
    <dgm:pt modelId="{AEC289CF-A0D6-4596-B716-7A25B0A60E76}" type="pres">
      <dgm:prSet presAssocID="{4C7ADA18-4B06-4A9F-8546-7C64BA89FCE6}" presName="node" presStyleLbl="node1" presStyleIdx="3" presStyleCnt="4">
        <dgm:presLayoutVars>
          <dgm:bulletEnabled val="1"/>
        </dgm:presLayoutVars>
      </dgm:prSet>
      <dgm:spPr/>
    </dgm:pt>
  </dgm:ptLst>
  <dgm:cxnLst>
    <dgm:cxn modelId="{DB792F13-46F7-41BC-848B-4A8796D372F8}" srcId="{E5DE04E4-D7C4-44F1-8F67-B3DA129AC9E1}" destId="{4C7B3723-E945-4347-820E-FA3088152571}" srcOrd="0" destOrd="0" parTransId="{FE9A46E6-3368-4931-8418-B9506F5ABAF5}" sibTransId="{36A1E817-09BB-4C19-BE3A-8C86F30F17DA}"/>
    <dgm:cxn modelId="{1CDB9C33-34B7-4924-B738-296EC1B2C086}" srcId="{E5DE04E4-D7C4-44F1-8F67-B3DA129AC9E1}" destId="{EF1257AE-3E7E-46A1-8EAB-8985F5061947}" srcOrd="1" destOrd="0" parTransId="{B11F1C0B-2780-43F8-A55C-AE4CE73B8E66}" sibTransId="{B146515C-8995-4B39-977A-C13756EE0213}"/>
    <dgm:cxn modelId="{A4FB3838-5BFA-44DB-9BB4-A608F96BA0F7}" type="presOf" srcId="{B3F9163E-9C01-4E86-A310-F104E595D468}" destId="{DA3923FA-3D6D-46F5-8825-1730DB6EE49F}" srcOrd="0" destOrd="0" presId="urn:microsoft.com/office/officeart/2005/8/layout/default"/>
    <dgm:cxn modelId="{FF6D3167-9AD5-4999-9CDD-E5254E5C9D92}" srcId="{E5DE04E4-D7C4-44F1-8F67-B3DA129AC9E1}" destId="{4C7ADA18-4B06-4A9F-8546-7C64BA89FCE6}" srcOrd="3" destOrd="0" parTransId="{087D5205-5D97-4B20-BC17-6D122BFA790B}" sibTransId="{232D84E4-02C8-4853-A44B-03410CC42C61}"/>
    <dgm:cxn modelId="{92AB0481-E95C-4644-B404-FBFDAFBA1366}" type="presOf" srcId="{4C7B3723-E945-4347-820E-FA3088152571}" destId="{A7B8049E-B329-4067-877B-B52D34A1B1D2}" srcOrd="0" destOrd="0" presId="urn:microsoft.com/office/officeart/2005/8/layout/default"/>
    <dgm:cxn modelId="{5D8CA28D-237A-4D58-ACDA-98B7C2E0702C}" type="presOf" srcId="{4C7ADA18-4B06-4A9F-8546-7C64BA89FCE6}" destId="{AEC289CF-A0D6-4596-B716-7A25B0A60E76}" srcOrd="0" destOrd="0" presId="urn:microsoft.com/office/officeart/2005/8/layout/default"/>
    <dgm:cxn modelId="{55DDC493-7897-47FB-9E93-D31761A53AA9}" type="presOf" srcId="{EF1257AE-3E7E-46A1-8EAB-8985F5061947}" destId="{DB1394C4-C0E4-4864-B753-E3837D5F2C39}" srcOrd="0" destOrd="0" presId="urn:microsoft.com/office/officeart/2005/8/layout/default"/>
    <dgm:cxn modelId="{9B43E1A1-01E1-40BE-B3A9-94B29207937C}" type="presOf" srcId="{E5DE04E4-D7C4-44F1-8F67-B3DA129AC9E1}" destId="{A815B024-65E9-47D7-9A1D-CF703A5C4728}" srcOrd="0" destOrd="0" presId="urn:microsoft.com/office/officeart/2005/8/layout/default"/>
    <dgm:cxn modelId="{83F416E4-F50C-42BE-9F7D-522C885F68B4}" srcId="{E5DE04E4-D7C4-44F1-8F67-B3DA129AC9E1}" destId="{B3F9163E-9C01-4E86-A310-F104E595D468}" srcOrd="2" destOrd="0" parTransId="{741675F2-BB77-4941-AC6C-0970AF7D7AB6}" sibTransId="{40CA3A01-EE41-4A6E-B67C-E6477E329AB0}"/>
    <dgm:cxn modelId="{CC0BCC44-E7F6-48BA-B74E-C5433D6CF266}" type="presParOf" srcId="{A815B024-65E9-47D7-9A1D-CF703A5C4728}" destId="{A7B8049E-B329-4067-877B-B52D34A1B1D2}" srcOrd="0" destOrd="0" presId="urn:microsoft.com/office/officeart/2005/8/layout/default"/>
    <dgm:cxn modelId="{16161081-D440-4699-BF05-0030C8DDDA8A}" type="presParOf" srcId="{A815B024-65E9-47D7-9A1D-CF703A5C4728}" destId="{8B8B6440-9E31-4B17-89BD-0CA80062AE2A}" srcOrd="1" destOrd="0" presId="urn:microsoft.com/office/officeart/2005/8/layout/default"/>
    <dgm:cxn modelId="{3885A811-4793-4AE2-8493-264B6F45892F}" type="presParOf" srcId="{A815B024-65E9-47D7-9A1D-CF703A5C4728}" destId="{DB1394C4-C0E4-4864-B753-E3837D5F2C39}" srcOrd="2" destOrd="0" presId="urn:microsoft.com/office/officeart/2005/8/layout/default"/>
    <dgm:cxn modelId="{1ED639FA-ECAC-45F6-B999-8F281B7F14A9}" type="presParOf" srcId="{A815B024-65E9-47D7-9A1D-CF703A5C4728}" destId="{7BB1FF95-5A04-4901-808B-C34864AC1EFA}" srcOrd="3" destOrd="0" presId="urn:microsoft.com/office/officeart/2005/8/layout/default"/>
    <dgm:cxn modelId="{85A24BC0-F0E1-4F92-AE8C-87D2F54E5D73}" type="presParOf" srcId="{A815B024-65E9-47D7-9A1D-CF703A5C4728}" destId="{DA3923FA-3D6D-46F5-8825-1730DB6EE49F}" srcOrd="4" destOrd="0" presId="urn:microsoft.com/office/officeart/2005/8/layout/default"/>
    <dgm:cxn modelId="{D76163BC-21A9-4822-AFAD-4CAD58C2DA57}" type="presParOf" srcId="{A815B024-65E9-47D7-9A1D-CF703A5C4728}" destId="{C2BD9DE2-129A-492F-A514-7F33B1157608}" srcOrd="5" destOrd="0" presId="urn:microsoft.com/office/officeart/2005/8/layout/default"/>
    <dgm:cxn modelId="{2A18D18D-E1BB-444F-925B-D0006561D90A}" type="presParOf" srcId="{A815B024-65E9-47D7-9A1D-CF703A5C4728}" destId="{AEC289CF-A0D6-4596-B716-7A25B0A60E76}" srcOrd="6"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442D458C-B5FD-4446-A406-DF30F7046D0B}" type="doc">
      <dgm:prSet loTypeId="urn:microsoft.com/office/officeart/2005/8/layout/default" loCatId="list" qsTypeId="urn:microsoft.com/office/officeart/2005/8/quickstyle/simple4" qsCatId="simple" csTypeId="urn:microsoft.com/office/officeart/2005/8/colors/accent1_2" csCatId="accent1" phldr="1"/>
      <dgm:spPr/>
      <dgm:t>
        <a:bodyPr/>
        <a:lstStyle/>
        <a:p>
          <a:endParaRPr lang="en-ZA"/>
        </a:p>
      </dgm:t>
    </dgm:pt>
    <dgm:pt modelId="{9B5E4981-8694-4A17-8371-EE5909E35569}">
      <dgm:prSet phldrT="[Text]" custT="1"/>
      <dgm:spPr/>
      <dgm:t>
        <a:bodyPr/>
        <a:lstStyle/>
        <a:p>
          <a:pPr rtl="0"/>
          <a:r>
            <a:rPr lang="en-GB" sz="2000" b="0" dirty="0">
              <a:effectLst>
                <a:outerShdw blurRad="38100" dist="38100" dir="2700000" algn="tl">
                  <a:srgbClr val="000000">
                    <a:alpha val="43137"/>
                  </a:srgbClr>
                </a:outerShdw>
              </a:effectLst>
            </a:rPr>
            <a:t>Modell 1: </a:t>
          </a:r>
        </a:p>
        <a:p>
          <a:pPr rtl="0"/>
          <a:r>
            <a:rPr lang="en-GB" sz="2000" dirty="0" err="1">
              <a:effectLst>
                <a:outerShdw blurRad="38100" dist="38100" dir="2700000" algn="tl">
                  <a:srgbClr val="000000">
                    <a:alpha val="43137"/>
                  </a:srgbClr>
                </a:outerShdw>
              </a:effectLst>
            </a:rPr>
            <a:t>Verwendung</a:t>
          </a:r>
          <a:r>
            <a:rPr lang="en-GB" sz="2000" dirty="0">
              <a:effectLst>
                <a:outerShdw blurRad="38100" dist="38100" dir="2700000" algn="tl">
                  <a:srgbClr val="000000">
                    <a:alpha val="43137"/>
                  </a:srgbClr>
                </a:outerShdw>
              </a:effectLst>
            </a:rPr>
            <a:t> von </a:t>
          </a:r>
          <a:r>
            <a:rPr lang="en-GB" sz="2000" dirty="0" err="1">
              <a:effectLst>
                <a:outerShdw blurRad="38100" dist="38100" dir="2700000" algn="tl">
                  <a:srgbClr val="000000">
                    <a:alpha val="43137"/>
                  </a:srgbClr>
                </a:outerShdw>
              </a:effectLst>
            </a:rPr>
            <a:t>Spenden</a:t>
          </a:r>
          <a:r>
            <a:rPr lang="en-GB" sz="2000" dirty="0">
              <a:effectLst>
                <a:outerShdw blurRad="38100" dist="38100" dir="2700000" algn="tl">
                  <a:srgbClr val="000000">
                    <a:alpha val="43137"/>
                  </a:srgbClr>
                </a:outerShdw>
              </a:effectLst>
            </a:rPr>
            <a:t> </a:t>
          </a:r>
          <a:r>
            <a:rPr lang="en-GB" sz="2000" dirty="0" err="1">
              <a:effectLst>
                <a:outerShdw blurRad="38100" dist="38100" dir="2700000" algn="tl">
                  <a:srgbClr val="000000">
                    <a:alpha val="43137"/>
                  </a:srgbClr>
                </a:outerShdw>
              </a:effectLst>
            </a:rPr>
            <a:t>zur</a:t>
          </a:r>
          <a:r>
            <a:rPr lang="en-GB" sz="2000" dirty="0">
              <a:effectLst>
                <a:outerShdw blurRad="38100" dist="38100" dir="2700000" algn="tl">
                  <a:srgbClr val="000000">
                    <a:alpha val="43137"/>
                  </a:srgbClr>
                </a:outerShdw>
              </a:effectLst>
            </a:rPr>
            <a:t> </a:t>
          </a:r>
          <a:r>
            <a:rPr lang="en-GB" sz="2000" dirty="0" err="1">
              <a:effectLst>
                <a:outerShdw blurRad="38100" dist="38100" dir="2700000" algn="tl">
                  <a:srgbClr val="000000">
                    <a:alpha val="43137"/>
                  </a:srgbClr>
                </a:outerShdw>
              </a:effectLst>
            </a:rPr>
            <a:t>Rückzahlung</a:t>
          </a:r>
          <a:r>
            <a:rPr lang="en-GB" sz="2000" dirty="0">
              <a:effectLst>
                <a:outerShdw blurRad="38100" dist="38100" dir="2700000" algn="tl">
                  <a:srgbClr val="000000">
                    <a:alpha val="43137"/>
                  </a:srgbClr>
                </a:outerShdw>
              </a:effectLst>
            </a:rPr>
            <a:t> von </a:t>
          </a:r>
          <a:r>
            <a:rPr lang="en-GB" sz="2000" dirty="0" err="1">
              <a:effectLst>
                <a:outerShdw blurRad="38100" dist="38100" dir="2700000" algn="tl">
                  <a:srgbClr val="000000">
                    <a:alpha val="43137"/>
                  </a:srgbClr>
                </a:outerShdw>
              </a:effectLst>
            </a:rPr>
            <a:t>Investoren</a:t>
          </a:r>
          <a:endParaRPr lang="en-ZA" sz="2000" dirty="0" err="1">
            <a:solidFill>
              <a:schemeClr val="bg1"/>
            </a:solidFill>
            <a:effectLst>
              <a:outerShdw blurRad="38100" dist="38100" dir="2700000" algn="tl">
                <a:srgbClr val="000000">
                  <a:alpha val="43137"/>
                </a:srgbClr>
              </a:outerShdw>
            </a:effectLst>
          </a:endParaRPr>
        </a:p>
      </dgm:t>
    </dgm:pt>
    <dgm:pt modelId="{9A8250E6-4C2A-458F-B1BE-E427998FF0E8}" type="parTrans" cxnId="{2701E2D8-CD14-4C94-A4F0-C0246F2EF7B4}">
      <dgm:prSet/>
      <dgm:spPr/>
      <dgm:t>
        <a:bodyPr/>
        <a:lstStyle/>
        <a:p>
          <a:endParaRPr lang="en-ZA"/>
        </a:p>
      </dgm:t>
    </dgm:pt>
    <dgm:pt modelId="{21495B64-1EEA-4E59-A6B4-EC8E8678ED1A}" type="sibTrans" cxnId="{2701E2D8-CD14-4C94-A4F0-C0246F2EF7B4}">
      <dgm:prSet/>
      <dgm:spPr/>
      <dgm:t>
        <a:bodyPr/>
        <a:lstStyle/>
        <a:p>
          <a:endParaRPr lang="en-ZA"/>
        </a:p>
      </dgm:t>
    </dgm:pt>
    <dgm:pt modelId="{8F1F562B-B171-40F1-BB9D-F03CE55BFF7A}">
      <dgm:prSet custT="1"/>
      <dgm:spPr/>
      <dgm:t>
        <a:bodyPr/>
        <a:lstStyle/>
        <a:p>
          <a:pPr rtl="0"/>
          <a:r>
            <a:rPr lang="en-GB" sz="2000" b="0" kern="1200" dirty="0">
              <a:effectLst>
                <a:outerShdw blurRad="38100" dist="38100" dir="2700000" algn="tl">
                  <a:srgbClr val="000000">
                    <a:alpha val="43137"/>
                  </a:srgbClr>
                </a:outerShdw>
              </a:effectLst>
            </a:rPr>
            <a:t>Modell 2: </a:t>
          </a:r>
        </a:p>
        <a:p>
          <a:pPr rtl="0"/>
          <a:r>
            <a:rPr lang="en-GB" sz="2000" kern="1200" dirty="0" err="1">
              <a:effectLst>
                <a:outerShdw blurRad="38100" dist="38100" dir="2700000" algn="tl">
                  <a:srgbClr val="000000">
                    <a:alpha val="43137"/>
                  </a:srgbClr>
                </a:outerShdw>
              </a:effectLst>
            </a:rPr>
            <a:t>Rückzahlung</a:t>
          </a:r>
          <a:r>
            <a:rPr lang="en-GB" sz="2000" kern="1200" dirty="0">
              <a:effectLst>
                <a:outerShdw blurRad="38100" dist="38100" dir="2700000" algn="tl">
                  <a:srgbClr val="000000">
                    <a:alpha val="43137"/>
                  </a:srgbClr>
                </a:outerShdw>
              </a:effectLst>
            </a:rPr>
            <a:t> von </a:t>
          </a:r>
          <a:r>
            <a:rPr lang="en-GB" sz="2000" kern="1200" dirty="0" err="1">
              <a:effectLst>
                <a:outerShdw blurRad="38100" dist="38100" dir="2700000" algn="tl">
                  <a:srgbClr val="000000">
                    <a:alpha val="43137"/>
                  </a:srgbClr>
                </a:outerShdw>
              </a:effectLst>
            </a:rPr>
            <a:t>Investoren</a:t>
          </a:r>
          <a:r>
            <a:rPr lang="en-GB" sz="2000" kern="1200" dirty="0">
              <a:effectLst>
                <a:outerShdw blurRad="38100" dist="38100" dir="2700000" algn="tl">
                  <a:srgbClr val="000000">
                    <a:alpha val="43137"/>
                  </a:srgbClr>
                </a:outerShdw>
              </a:effectLst>
            </a:rPr>
            <a:t> </a:t>
          </a:r>
          <a:r>
            <a:rPr lang="en-GB" sz="2000" kern="1200" dirty="0" err="1">
              <a:effectLst>
                <a:outerShdw blurRad="38100" dist="38100" dir="2700000" algn="tl">
                  <a:srgbClr val="000000">
                    <a:alpha val="43137"/>
                  </a:srgbClr>
                </a:outerShdw>
              </a:effectLst>
            </a:rPr>
            <a:t>durch</a:t>
          </a:r>
          <a:r>
            <a:rPr lang="en-GB" sz="2000" kern="1200" dirty="0">
              <a:effectLst>
                <a:outerShdw blurRad="38100" dist="38100" dir="2700000" algn="tl">
                  <a:srgbClr val="000000">
                    <a:alpha val="43137"/>
                  </a:srgbClr>
                </a:outerShdw>
              </a:effectLst>
            </a:rPr>
            <a:t> </a:t>
          </a:r>
          <a:r>
            <a:rPr lang="en-GB" sz="2000" kern="1200" dirty="0" err="1">
              <a:effectLst>
                <a:outerShdw blurRad="38100" dist="38100" dir="2700000" algn="tl">
                  <a:srgbClr val="000000">
                    <a:alpha val="43137"/>
                  </a:srgbClr>
                </a:outerShdw>
              </a:effectLst>
            </a:rPr>
            <a:t>Einnahmen</a:t>
          </a:r>
          <a:r>
            <a:rPr lang="en-GB" sz="2000" kern="1200" dirty="0">
              <a:effectLst>
                <a:outerShdw blurRad="38100" dist="38100" dir="2700000" algn="tl">
                  <a:srgbClr val="000000">
                    <a:alpha val="43137"/>
                  </a:srgbClr>
                </a:outerShdw>
              </a:effectLst>
            </a:rPr>
            <a:t> </a:t>
          </a:r>
          <a:r>
            <a:rPr lang="en-GB" sz="2000" kern="1200" dirty="0" err="1">
              <a:effectLst>
                <a:outerShdw blurRad="38100" dist="38100" dir="2700000" algn="tl">
                  <a:srgbClr val="000000">
                    <a:alpha val="43137"/>
                  </a:srgbClr>
                </a:outerShdw>
              </a:effectLst>
            </a:rPr>
            <a:t>aus</a:t>
          </a:r>
          <a:r>
            <a:rPr lang="en-GB" sz="2000" kern="1200" dirty="0">
              <a:effectLst>
                <a:outerShdw blurRad="38100" dist="38100" dir="2700000" algn="tl">
                  <a:srgbClr val="000000">
                    <a:alpha val="43137"/>
                  </a:srgbClr>
                </a:outerShdw>
              </a:effectLst>
            </a:rPr>
            <a:t> </a:t>
          </a:r>
          <a:r>
            <a:rPr lang="en-GB" sz="2000" kern="1200" dirty="0" err="1">
              <a:effectLst>
                <a:outerShdw blurRad="38100" dist="38100" dir="2700000" algn="tl">
                  <a:srgbClr val="000000">
                    <a:alpha val="43137"/>
                  </a:srgbClr>
                </a:outerShdw>
              </a:effectLst>
            </a:rPr>
            <a:t>zweckgebundenem</a:t>
          </a:r>
          <a:r>
            <a:rPr lang="en-GB" sz="2000" kern="1200" dirty="0">
              <a:effectLst>
                <a:outerShdw blurRad="38100" dist="38100" dir="2700000" algn="tl">
                  <a:srgbClr val="000000">
                    <a:alpha val="43137"/>
                  </a:srgbClr>
                </a:outerShdw>
              </a:effectLst>
            </a:rPr>
            <a:t> </a:t>
          </a:r>
          <a:r>
            <a:rPr lang="en-GB" sz="2000" kern="1200" dirty="0" err="1">
              <a:effectLst>
                <a:outerShdw blurRad="38100" dist="38100" dir="2700000" algn="tl">
                  <a:srgbClr val="000000">
                    <a:alpha val="43137"/>
                  </a:srgbClr>
                </a:outerShdw>
              </a:effectLst>
            </a:rPr>
            <a:t>Vermögen</a:t>
          </a:r>
          <a:endParaRPr lang="en-ZA" sz="2000" kern="1200" dirty="0" err="1">
            <a:solidFill>
              <a:schemeClr val="bg1"/>
            </a:solidFill>
            <a:effectLst>
              <a:outerShdw blurRad="38100" dist="38100" dir="2700000" algn="tl">
                <a:srgbClr val="000000">
                  <a:alpha val="43137"/>
                </a:srgbClr>
              </a:outerShdw>
            </a:effectLst>
          </a:endParaRPr>
        </a:p>
      </dgm:t>
    </dgm:pt>
    <dgm:pt modelId="{6B3BCFE9-6575-46E8-86CF-5149C2DA6A96}" type="parTrans" cxnId="{3225B8BA-200B-4FBC-B821-3787935C4BA0}">
      <dgm:prSet/>
      <dgm:spPr/>
      <dgm:t>
        <a:bodyPr/>
        <a:lstStyle/>
        <a:p>
          <a:endParaRPr lang="en-ZA"/>
        </a:p>
      </dgm:t>
    </dgm:pt>
    <dgm:pt modelId="{AF8A18A4-5FF4-4157-9213-BE5524C157C0}" type="sibTrans" cxnId="{3225B8BA-200B-4FBC-B821-3787935C4BA0}">
      <dgm:prSet/>
      <dgm:spPr/>
      <dgm:t>
        <a:bodyPr/>
        <a:lstStyle/>
        <a:p>
          <a:endParaRPr lang="en-ZA"/>
        </a:p>
      </dgm:t>
    </dgm:pt>
    <dgm:pt modelId="{938120C2-075A-43D6-8F93-D16ACDBF18FE}">
      <dgm:prSet custT="1"/>
      <dgm:spPr/>
      <dgm:t>
        <a:bodyPr/>
        <a:lstStyle/>
        <a:p>
          <a:r>
            <a:rPr lang="en-GB" sz="2000" b="0" kern="1200" dirty="0">
              <a:effectLst>
                <a:outerShdw blurRad="38100" dist="38100" dir="2700000" algn="tl">
                  <a:srgbClr val="000000">
                    <a:alpha val="43137"/>
                  </a:srgbClr>
                </a:outerShdw>
              </a:effectLst>
            </a:rPr>
            <a:t>Modell 3:</a:t>
          </a:r>
          <a:r>
            <a:rPr lang="en-GB" sz="2000" kern="1200" dirty="0">
              <a:effectLst>
                <a:outerShdw blurRad="38100" dist="38100" dir="2700000" algn="tl">
                  <a:srgbClr val="000000">
                    <a:alpha val="43137"/>
                  </a:srgbClr>
                </a:outerShdw>
              </a:effectLst>
            </a:rPr>
            <a:t> </a:t>
          </a:r>
        </a:p>
        <a:p>
          <a:r>
            <a:rPr lang="en-GB" sz="2000" kern="1200" dirty="0" err="1">
              <a:effectLst>
                <a:outerShdw blurRad="38100" dist="38100" dir="2700000" algn="tl">
                  <a:srgbClr val="000000">
                    <a:alpha val="43137"/>
                  </a:srgbClr>
                </a:outerShdw>
              </a:effectLst>
            </a:rPr>
            <a:t>Verwendung</a:t>
          </a:r>
          <a:r>
            <a:rPr lang="en-GB" sz="2000" kern="1200" dirty="0">
              <a:effectLst>
                <a:outerShdw blurRad="38100" dist="38100" dir="2700000" algn="tl">
                  <a:srgbClr val="000000">
                    <a:alpha val="43137"/>
                  </a:srgbClr>
                </a:outerShdw>
              </a:effectLst>
            </a:rPr>
            <a:t> von </a:t>
          </a:r>
          <a:r>
            <a:rPr lang="en-GB" sz="2000" kern="1200" dirty="0" err="1">
              <a:effectLst>
                <a:outerShdw blurRad="38100" dist="38100" dir="2700000" algn="tl">
                  <a:srgbClr val="000000">
                    <a:alpha val="43137"/>
                  </a:srgbClr>
                </a:outerShdw>
              </a:effectLst>
            </a:rPr>
            <a:t>Einnahmen</a:t>
          </a:r>
          <a:r>
            <a:rPr lang="en-GB" sz="2000" kern="1200" dirty="0">
              <a:effectLst>
                <a:outerShdw blurRad="38100" dist="38100" dir="2700000" algn="tl">
                  <a:srgbClr val="000000">
                    <a:alpha val="43137"/>
                  </a:srgbClr>
                </a:outerShdw>
              </a:effectLst>
            </a:rPr>
            <a:t> </a:t>
          </a:r>
          <a:r>
            <a:rPr lang="en-GB" sz="2000" kern="1200" dirty="0" err="1">
              <a:effectLst>
                <a:outerShdw blurRad="38100" dist="38100" dir="2700000" algn="tl">
                  <a:srgbClr val="000000">
                    <a:alpha val="43137"/>
                  </a:srgbClr>
                </a:outerShdw>
              </a:effectLst>
            </a:rPr>
            <a:t>aus</a:t>
          </a:r>
          <a:r>
            <a:rPr lang="en-GB" sz="2000" kern="1200" dirty="0">
              <a:effectLst>
                <a:outerShdw blurRad="38100" dist="38100" dir="2700000" algn="tl">
                  <a:srgbClr val="000000">
                    <a:alpha val="43137"/>
                  </a:srgbClr>
                </a:outerShdw>
              </a:effectLst>
            </a:rPr>
            <a:t> </a:t>
          </a:r>
          <a:r>
            <a:rPr lang="en-GB" sz="2000" kern="1200" dirty="0" err="1">
              <a:effectLst>
                <a:outerShdw blurRad="38100" dist="38100" dir="2700000" algn="tl">
                  <a:srgbClr val="000000">
                    <a:alpha val="43137"/>
                  </a:srgbClr>
                </a:outerShdw>
              </a:effectLst>
            </a:rPr>
            <a:t>unabhängigen</a:t>
          </a:r>
          <a:r>
            <a:rPr lang="en-GB" sz="2000" kern="1200" dirty="0">
              <a:effectLst>
                <a:outerShdw blurRad="38100" dist="38100" dir="2700000" algn="tl">
                  <a:srgbClr val="000000">
                    <a:alpha val="43137"/>
                  </a:srgbClr>
                </a:outerShdw>
              </a:effectLst>
            </a:rPr>
            <a:t> </a:t>
          </a:r>
          <a:r>
            <a:rPr lang="en-GB" sz="2000" kern="1200" dirty="0" err="1">
              <a:effectLst>
                <a:outerShdw blurRad="38100" dist="38100" dir="2700000" algn="tl">
                  <a:srgbClr val="000000">
                    <a:alpha val="43137"/>
                  </a:srgbClr>
                </a:outerShdw>
              </a:effectLst>
            </a:rPr>
            <a:t>Sozialunternehmen</a:t>
          </a:r>
          <a:r>
            <a:rPr lang="en-GB" sz="2000" kern="1200" dirty="0">
              <a:effectLst>
                <a:outerShdw blurRad="38100" dist="38100" dir="2700000" algn="tl">
                  <a:srgbClr val="000000">
                    <a:alpha val="43137"/>
                  </a:srgbClr>
                </a:outerShdw>
              </a:effectLst>
            </a:rPr>
            <a:t> </a:t>
          </a:r>
          <a:r>
            <a:rPr lang="en-GB" sz="2000" kern="1200" dirty="0" err="1">
              <a:effectLst>
                <a:outerShdw blurRad="38100" dist="38100" dir="2700000" algn="tl">
                  <a:srgbClr val="000000">
                    <a:alpha val="43137"/>
                  </a:srgbClr>
                </a:outerShdw>
              </a:effectLst>
            </a:rPr>
            <a:t>zur</a:t>
          </a:r>
          <a:r>
            <a:rPr lang="en-GB" sz="2000" kern="1200" dirty="0">
              <a:effectLst>
                <a:outerShdw blurRad="38100" dist="38100" dir="2700000" algn="tl">
                  <a:srgbClr val="000000">
                    <a:alpha val="43137"/>
                  </a:srgbClr>
                </a:outerShdw>
              </a:effectLst>
            </a:rPr>
            <a:t> </a:t>
          </a:r>
          <a:r>
            <a:rPr lang="en-GB" sz="2000" kern="1200" dirty="0" err="1">
              <a:effectLst>
                <a:outerShdw blurRad="38100" dist="38100" dir="2700000" algn="tl">
                  <a:srgbClr val="000000">
                    <a:alpha val="43137"/>
                  </a:srgbClr>
                </a:outerShdw>
              </a:effectLst>
            </a:rPr>
            <a:t>Rückzahlung</a:t>
          </a:r>
          <a:r>
            <a:rPr lang="en-GB" sz="2000" kern="1200" dirty="0">
              <a:effectLst>
                <a:outerShdw blurRad="38100" dist="38100" dir="2700000" algn="tl">
                  <a:srgbClr val="000000">
                    <a:alpha val="43137"/>
                  </a:srgbClr>
                </a:outerShdw>
              </a:effectLst>
            </a:rPr>
            <a:t> an die </a:t>
          </a:r>
          <a:r>
            <a:rPr lang="en-GB" sz="2000" kern="1200" dirty="0" err="1">
              <a:effectLst>
                <a:outerShdw blurRad="38100" dist="38100" dir="2700000" algn="tl">
                  <a:srgbClr val="000000">
                    <a:alpha val="43137"/>
                  </a:srgbClr>
                </a:outerShdw>
              </a:effectLst>
            </a:rPr>
            <a:t>Investoren</a:t>
          </a:r>
          <a:endParaRPr lang="en-ZA" sz="2000" kern="1200" dirty="0" err="1">
            <a:solidFill>
              <a:schemeClr val="bg1"/>
            </a:solidFill>
            <a:effectLst>
              <a:outerShdw blurRad="38100" dist="38100" dir="2700000" algn="tl">
                <a:srgbClr val="000000">
                  <a:alpha val="43137"/>
                </a:srgbClr>
              </a:outerShdw>
            </a:effectLst>
          </a:endParaRPr>
        </a:p>
      </dgm:t>
    </dgm:pt>
    <dgm:pt modelId="{91550DA1-C6C2-476C-BF3C-8DD2D0C431C0}" type="parTrans" cxnId="{0A4BABD9-512F-4F39-88EA-A98DE4284D13}">
      <dgm:prSet/>
      <dgm:spPr/>
      <dgm:t>
        <a:bodyPr/>
        <a:lstStyle/>
        <a:p>
          <a:endParaRPr lang="en-ZA"/>
        </a:p>
      </dgm:t>
    </dgm:pt>
    <dgm:pt modelId="{8818DD6A-EB57-4B36-9D57-F2621F22EFEB}" type="sibTrans" cxnId="{0A4BABD9-512F-4F39-88EA-A98DE4284D13}">
      <dgm:prSet/>
      <dgm:spPr/>
      <dgm:t>
        <a:bodyPr/>
        <a:lstStyle/>
        <a:p>
          <a:endParaRPr lang="en-ZA"/>
        </a:p>
      </dgm:t>
    </dgm:pt>
    <dgm:pt modelId="{B2FE6C5E-4459-4721-AD51-A16AECC2A50A}" type="pres">
      <dgm:prSet presAssocID="{442D458C-B5FD-4446-A406-DF30F7046D0B}" presName="diagram" presStyleCnt="0">
        <dgm:presLayoutVars>
          <dgm:dir/>
          <dgm:resizeHandles val="exact"/>
        </dgm:presLayoutVars>
      </dgm:prSet>
      <dgm:spPr/>
    </dgm:pt>
    <dgm:pt modelId="{C03D6161-8612-44F4-B4ED-F39D14948210}" type="pres">
      <dgm:prSet presAssocID="{9B5E4981-8694-4A17-8371-EE5909E35569}" presName="node" presStyleLbl="node1" presStyleIdx="0" presStyleCnt="3">
        <dgm:presLayoutVars>
          <dgm:bulletEnabled val="1"/>
        </dgm:presLayoutVars>
      </dgm:prSet>
      <dgm:spPr/>
    </dgm:pt>
    <dgm:pt modelId="{A99A8195-FC01-41E9-ACAE-1FD3D7F9CF3A}" type="pres">
      <dgm:prSet presAssocID="{21495B64-1EEA-4E59-A6B4-EC8E8678ED1A}" presName="sibTrans" presStyleCnt="0"/>
      <dgm:spPr/>
    </dgm:pt>
    <dgm:pt modelId="{D613D23A-06B3-464E-9FB6-072874C5C273}" type="pres">
      <dgm:prSet presAssocID="{8F1F562B-B171-40F1-BB9D-F03CE55BFF7A}" presName="node" presStyleLbl="node1" presStyleIdx="1" presStyleCnt="3">
        <dgm:presLayoutVars>
          <dgm:bulletEnabled val="1"/>
        </dgm:presLayoutVars>
      </dgm:prSet>
      <dgm:spPr/>
    </dgm:pt>
    <dgm:pt modelId="{179C14B8-4E4E-465F-9E00-C51F9541BEA7}" type="pres">
      <dgm:prSet presAssocID="{AF8A18A4-5FF4-4157-9213-BE5524C157C0}" presName="sibTrans" presStyleCnt="0"/>
      <dgm:spPr/>
    </dgm:pt>
    <dgm:pt modelId="{EBB1EBE1-1015-4354-9F46-1595B769C9DE}" type="pres">
      <dgm:prSet presAssocID="{938120C2-075A-43D6-8F93-D16ACDBF18FE}" presName="node" presStyleLbl="node1" presStyleIdx="2" presStyleCnt="3">
        <dgm:presLayoutVars>
          <dgm:bulletEnabled val="1"/>
        </dgm:presLayoutVars>
      </dgm:prSet>
      <dgm:spPr/>
    </dgm:pt>
  </dgm:ptLst>
  <dgm:cxnLst>
    <dgm:cxn modelId="{5E5BDE05-0BE0-42C2-BA3A-988F27D1F161}" type="presOf" srcId="{8F1F562B-B171-40F1-BB9D-F03CE55BFF7A}" destId="{D613D23A-06B3-464E-9FB6-072874C5C273}" srcOrd="0" destOrd="0" presId="urn:microsoft.com/office/officeart/2005/8/layout/default"/>
    <dgm:cxn modelId="{2FFB4730-BEF2-44F9-B8D8-649E7EE829D7}" type="presOf" srcId="{938120C2-075A-43D6-8F93-D16ACDBF18FE}" destId="{EBB1EBE1-1015-4354-9F46-1595B769C9DE}" srcOrd="0" destOrd="0" presId="urn:microsoft.com/office/officeart/2005/8/layout/default"/>
    <dgm:cxn modelId="{CEC14445-E3CD-477E-A2AB-3B9C1AF8234C}" type="presOf" srcId="{9B5E4981-8694-4A17-8371-EE5909E35569}" destId="{C03D6161-8612-44F4-B4ED-F39D14948210}" srcOrd="0" destOrd="0" presId="urn:microsoft.com/office/officeart/2005/8/layout/default"/>
    <dgm:cxn modelId="{177339AB-9141-4571-98EC-B4689A5125C7}" type="presOf" srcId="{442D458C-B5FD-4446-A406-DF30F7046D0B}" destId="{B2FE6C5E-4459-4721-AD51-A16AECC2A50A}" srcOrd="0" destOrd="0" presId="urn:microsoft.com/office/officeart/2005/8/layout/default"/>
    <dgm:cxn modelId="{3225B8BA-200B-4FBC-B821-3787935C4BA0}" srcId="{442D458C-B5FD-4446-A406-DF30F7046D0B}" destId="{8F1F562B-B171-40F1-BB9D-F03CE55BFF7A}" srcOrd="1" destOrd="0" parTransId="{6B3BCFE9-6575-46E8-86CF-5149C2DA6A96}" sibTransId="{AF8A18A4-5FF4-4157-9213-BE5524C157C0}"/>
    <dgm:cxn modelId="{2701E2D8-CD14-4C94-A4F0-C0246F2EF7B4}" srcId="{442D458C-B5FD-4446-A406-DF30F7046D0B}" destId="{9B5E4981-8694-4A17-8371-EE5909E35569}" srcOrd="0" destOrd="0" parTransId="{9A8250E6-4C2A-458F-B1BE-E427998FF0E8}" sibTransId="{21495B64-1EEA-4E59-A6B4-EC8E8678ED1A}"/>
    <dgm:cxn modelId="{0A4BABD9-512F-4F39-88EA-A98DE4284D13}" srcId="{442D458C-B5FD-4446-A406-DF30F7046D0B}" destId="{938120C2-075A-43D6-8F93-D16ACDBF18FE}" srcOrd="2" destOrd="0" parTransId="{91550DA1-C6C2-476C-BF3C-8DD2D0C431C0}" sibTransId="{8818DD6A-EB57-4B36-9D57-F2621F22EFEB}"/>
    <dgm:cxn modelId="{704AB704-04C5-46CE-BB9A-C17DD6FBAC82}" type="presParOf" srcId="{B2FE6C5E-4459-4721-AD51-A16AECC2A50A}" destId="{C03D6161-8612-44F4-B4ED-F39D14948210}" srcOrd="0" destOrd="0" presId="urn:microsoft.com/office/officeart/2005/8/layout/default"/>
    <dgm:cxn modelId="{CEFA0B6D-F055-436C-9B73-6BA71574B4F1}" type="presParOf" srcId="{B2FE6C5E-4459-4721-AD51-A16AECC2A50A}" destId="{A99A8195-FC01-41E9-ACAE-1FD3D7F9CF3A}" srcOrd="1" destOrd="0" presId="urn:microsoft.com/office/officeart/2005/8/layout/default"/>
    <dgm:cxn modelId="{8F8E0DB1-A1AA-4D01-A6A4-3CEEA56FD29D}" type="presParOf" srcId="{B2FE6C5E-4459-4721-AD51-A16AECC2A50A}" destId="{D613D23A-06B3-464E-9FB6-072874C5C273}" srcOrd="2" destOrd="0" presId="urn:microsoft.com/office/officeart/2005/8/layout/default"/>
    <dgm:cxn modelId="{60FAD74E-1337-4017-9D1A-ADE5B492D23F}" type="presParOf" srcId="{B2FE6C5E-4459-4721-AD51-A16AECC2A50A}" destId="{179C14B8-4E4E-465F-9E00-C51F9541BEA7}" srcOrd="3" destOrd="0" presId="urn:microsoft.com/office/officeart/2005/8/layout/default"/>
    <dgm:cxn modelId="{BA4AE6F2-8563-4C0C-8557-896B2A434C50}" type="presParOf" srcId="{B2FE6C5E-4459-4721-AD51-A16AECC2A50A}" destId="{EBB1EBE1-1015-4354-9F46-1595B769C9DE}" srcOrd="4"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B90D9E1-79BC-45A9-AD4A-8B95B49C5B36}" type="doc">
      <dgm:prSet loTypeId="urn:microsoft.com/office/officeart/2005/8/layout/default" loCatId="list" qsTypeId="urn:microsoft.com/office/officeart/2005/8/quickstyle/simple4" qsCatId="simple" csTypeId="urn:microsoft.com/office/officeart/2005/8/colors/accent1_2" csCatId="accent1" phldr="1"/>
      <dgm:spPr/>
      <dgm:t>
        <a:bodyPr/>
        <a:lstStyle/>
        <a:p>
          <a:endParaRPr lang="en-ZA"/>
        </a:p>
      </dgm:t>
    </dgm:pt>
    <dgm:pt modelId="{CF496304-7512-4DEA-A903-4ECB5E9C0542}">
      <dgm:prSet phldrT="[Text]"/>
      <dgm:spPr/>
      <dgm:t>
        <a:bodyPr/>
        <a:lstStyle/>
        <a:p>
          <a:pPr rtl="0"/>
          <a:r>
            <a:rPr lang="en-ZA">
              <a:effectLst>
                <a:outerShdw blurRad="38100" dist="38100" dir="2700000" algn="tl">
                  <a:srgbClr val="000000">
                    <a:alpha val="43137"/>
                  </a:srgbClr>
                </a:outerShdw>
              </a:effectLst>
            </a:rPr>
            <a:t>Einen Finanzplan haben</a:t>
          </a:r>
        </a:p>
      </dgm:t>
    </dgm:pt>
    <dgm:pt modelId="{1B30DDD9-5C08-4769-992C-0C5C13F3F1C6}" type="parTrans" cxnId="{F8AFC915-23BB-4314-BF5E-318109583FF6}">
      <dgm:prSet/>
      <dgm:spPr/>
      <dgm:t>
        <a:bodyPr/>
        <a:lstStyle/>
        <a:p>
          <a:endParaRPr lang="en-ZA"/>
        </a:p>
      </dgm:t>
    </dgm:pt>
    <dgm:pt modelId="{50216E62-D845-4DAF-A1EA-EB4EC8A45BE9}" type="sibTrans" cxnId="{F8AFC915-23BB-4314-BF5E-318109583FF6}">
      <dgm:prSet/>
      <dgm:spPr/>
      <dgm:t>
        <a:bodyPr/>
        <a:lstStyle/>
        <a:p>
          <a:endParaRPr lang="en-ZA"/>
        </a:p>
      </dgm:t>
    </dgm:pt>
    <dgm:pt modelId="{8B80F741-5CE8-4142-B895-36FECD7568C5}">
      <dgm:prSet/>
      <dgm:spPr/>
      <dgm:t>
        <a:bodyPr/>
        <a:lstStyle/>
        <a:p>
          <a:pPr rtl="0"/>
          <a:r>
            <a:rPr lang="en-ZA">
              <a:effectLst>
                <a:outerShdw blurRad="38100" dist="38100" dir="2700000" algn="tl">
                  <a:srgbClr val="000000">
                    <a:alpha val="43137"/>
                  </a:srgbClr>
                </a:outerShdw>
              </a:effectLst>
            </a:rPr>
            <a:t>Sparen zu einer Priorität machen</a:t>
          </a:r>
        </a:p>
      </dgm:t>
    </dgm:pt>
    <dgm:pt modelId="{66834510-4BE6-400C-B04B-5E8F8F3BD9B9}" type="parTrans" cxnId="{C4F4ADD5-9F7E-44C0-BA7E-1110A9C1A085}">
      <dgm:prSet/>
      <dgm:spPr/>
      <dgm:t>
        <a:bodyPr/>
        <a:lstStyle/>
        <a:p>
          <a:endParaRPr lang="en-ZA"/>
        </a:p>
      </dgm:t>
    </dgm:pt>
    <dgm:pt modelId="{CEA15408-54F3-436A-AFB5-B4EAD41318A3}" type="sibTrans" cxnId="{C4F4ADD5-9F7E-44C0-BA7E-1110A9C1A085}">
      <dgm:prSet/>
      <dgm:spPr/>
      <dgm:t>
        <a:bodyPr/>
        <a:lstStyle/>
        <a:p>
          <a:endParaRPr lang="en-ZA"/>
        </a:p>
      </dgm:t>
    </dgm:pt>
    <dgm:pt modelId="{7E46AD0F-F797-4050-AF7A-EA8D5528C82A}">
      <dgm:prSet/>
      <dgm:spPr/>
      <dgm:t>
        <a:bodyPr/>
        <a:lstStyle/>
        <a:p>
          <a:pPr rtl="0"/>
          <a:r>
            <a:rPr lang="en-GB">
              <a:effectLst>
                <a:outerShdw blurRad="38100" dist="38100" dir="2700000" algn="tl">
                  <a:srgbClr val="000000">
                    <a:alpha val="43137"/>
                  </a:srgbClr>
                </a:outerShdw>
              </a:effectLst>
            </a:rPr>
            <a:t>Die Macht der </a:t>
          </a:r>
          <a:r>
            <a:rPr lang="en-GB" err="1">
              <a:effectLst>
                <a:outerShdw blurRad="38100" dist="38100" dir="2700000" algn="tl">
                  <a:srgbClr val="000000">
                    <a:alpha val="43137"/>
                  </a:srgbClr>
                </a:outerShdw>
              </a:effectLst>
            </a:rPr>
            <a:t>Zinseszinsen</a:t>
          </a:r>
          <a:r>
            <a:rPr lang="en-GB">
              <a:effectLst>
                <a:outerShdw blurRad="38100" dist="38100" dir="2700000" algn="tl">
                  <a:srgbClr val="000000">
                    <a:alpha val="43137"/>
                  </a:srgbClr>
                </a:outerShdw>
              </a:effectLst>
            </a:rPr>
            <a:t> verstehen</a:t>
          </a:r>
          <a:endParaRPr lang="en-ZA">
            <a:effectLst>
              <a:outerShdw blurRad="38100" dist="38100" dir="2700000" algn="tl">
                <a:srgbClr val="000000">
                  <a:alpha val="43137"/>
                </a:srgbClr>
              </a:outerShdw>
            </a:effectLst>
          </a:endParaRPr>
        </a:p>
      </dgm:t>
    </dgm:pt>
    <dgm:pt modelId="{D490FB87-8B6E-42D1-8E6A-48C9DA318C06}" type="parTrans" cxnId="{6F88C9F1-5EBB-4F46-8A2A-75B6F82510E3}">
      <dgm:prSet/>
      <dgm:spPr/>
      <dgm:t>
        <a:bodyPr/>
        <a:lstStyle/>
        <a:p>
          <a:endParaRPr lang="en-ZA"/>
        </a:p>
      </dgm:t>
    </dgm:pt>
    <dgm:pt modelId="{74A54757-8716-494E-B553-553F8D8734A2}" type="sibTrans" cxnId="{6F88C9F1-5EBB-4F46-8A2A-75B6F82510E3}">
      <dgm:prSet/>
      <dgm:spPr/>
      <dgm:t>
        <a:bodyPr/>
        <a:lstStyle/>
        <a:p>
          <a:endParaRPr lang="en-ZA"/>
        </a:p>
      </dgm:t>
    </dgm:pt>
    <dgm:pt modelId="{66E5AF5E-5F68-4BDE-A31A-74E2C7B4598C}">
      <dgm:prSet/>
      <dgm:spPr/>
      <dgm:t>
        <a:bodyPr/>
        <a:lstStyle/>
        <a:p>
          <a:pPr rtl="0"/>
          <a:r>
            <a:rPr lang="en-ZA">
              <a:effectLst>
                <a:outerShdw blurRad="38100" dist="38100" dir="2700000" algn="tl">
                  <a:srgbClr val="000000">
                    <a:alpha val="43137"/>
                  </a:srgbClr>
                </a:outerShdw>
              </a:effectLst>
            </a:rPr>
            <a:t>Risiko verstehen</a:t>
          </a:r>
        </a:p>
      </dgm:t>
    </dgm:pt>
    <dgm:pt modelId="{F57CD2E9-D24A-4A0A-ACD2-9E59FAD3154D}" type="parTrans" cxnId="{B994EFE3-3B14-47A0-B76A-9A1F9E289305}">
      <dgm:prSet/>
      <dgm:spPr/>
      <dgm:t>
        <a:bodyPr/>
        <a:lstStyle/>
        <a:p>
          <a:endParaRPr lang="en-ZA"/>
        </a:p>
      </dgm:t>
    </dgm:pt>
    <dgm:pt modelId="{E07C638A-D621-4603-BB6F-58E3423C4885}" type="sibTrans" cxnId="{B994EFE3-3B14-47A0-B76A-9A1F9E289305}">
      <dgm:prSet/>
      <dgm:spPr/>
      <dgm:t>
        <a:bodyPr/>
        <a:lstStyle/>
        <a:p>
          <a:endParaRPr lang="en-ZA"/>
        </a:p>
      </dgm:t>
    </dgm:pt>
    <dgm:pt modelId="{5C2281E4-1C12-4C59-9B1E-6153E9C1B9A4}">
      <dgm:prSet/>
      <dgm:spPr/>
      <dgm:t>
        <a:bodyPr/>
        <a:lstStyle/>
        <a:p>
          <a:pPr rtl="0"/>
          <a:r>
            <a:rPr lang="en-GB" err="1">
              <a:effectLst>
                <a:outerShdw blurRad="38100" dist="38100" dir="2700000" algn="tl">
                  <a:srgbClr val="000000">
                    <a:alpha val="43137"/>
                  </a:srgbClr>
                </a:outerShdw>
              </a:effectLst>
            </a:rPr>
            <a:t>Diversifizierung</a:t>
          </a:r>
          <a:r>
            <a:rPr lang="en-GB">
              <a:effectLst>
                <a:outerShdw blurRad="38100" dist="38100" dir="2700000" algn="tl">
                  <a:srgbClr val="000000">
                    <a:alpha val="43137"/>
                  </a:srgbClr>
                </a:outerShdw>
              </a:effectLst>
            </a:rPr>
            <a:t> und </a:t>
          </a:r>
          <a:r>
            <a:rPr lang="en-GB" err="1">
              <a:effectLst>
                <a:outerShdw blurRad="38100" dist="38100" dir="2700000" algn="tl">
                  <a:srgbClr val="000000">
                    <a:alpha val="43137"/>
                  </a:srgbClr>
                </a:outerShdw>
              </a:effectLst>
            </a:rPr>
            <a:t>Vermögensaufteilung</a:t>
          </a:r>
          <a:r>
            <a:rPr lang="en-GB">
              <a:effectLst>
                <a:outerShdw blurRad="38100" dist="38100" dir="2700000" algn="tl">
                  <a:srgbClr val="000000">
                    <a:alpha val="43137"/>
                  </a:srgbClr>
                </a:outerShdw>
              </a:effectLst>
            </a:rPr>
            <a:t> verstehen</a:t>
          </a:r>
          <a:endParaRPr lang="en-ZA">
            <a:effectLst>
              <a:outerShdw blurRad="38100" dist="38100" dir="2700000" algn="tl">
                <a:srgbClr val="000000">
                  <a:alpha val="43137"/>
                </a:srgbClr>
              </a:outerShdw>
            </a:effectLst>
          </a:endParaRPr>
        </a:p>
      </dgm:t>
    </dgm:pt>
    <dgm:pt modelId="{C19415D1-F619-49F2-AD7D-60FBEF6A69C4}" type="parTrans" cxnId="{9F011B7B-24A8-4DC5-BF63-7BE23264936D}">
      <dgm:prSet/>
      <dgm:spPr/>
      <dgm:t>
        <a:bodyPr/>
        <a:lstStyle/>
        <a:p>
          <a:endParaRPr lang="en-ZA"/>
        </a:p>
      </dgm:t>
    </dgm:pt>
    <dgm:pt modelId="{45488B18-A0FC-4295-B0D7-646A80C82775}" type="sibTrans" cxnId="{9F011B7B-24A8-4DC5-BF63-7BE23264936D}">
      <dgm:prSet/>
      <dgm:spPr/>
      <dgm:t>
        <a:bodyPr/>
        <a:lstStyle/>
        <a:p>
          <a:endParaRPr lang="en-ZA"/>
        </a:p>
      </dgm:t>
    </dgm:pt>
    <dgm:pt modelId="{8A050BF7-D7BC-473F-A873-0143A0C9AD39}" type="pres">
      <dgm:prSet presAssocID="{6B90D9E1-79BC-45A9-AD4A-8B95B49C5B36}" presName="diagram" presStyleCnt="0">
        <dgm:presLayoutVars>
          <dgm:dir/>
          <dgm:resizeHandles val="exact"/>
        </dgm:presLayoutVars>
      </dgm:prSet>
      <dgm:spPr/>
    </dgm:pt>
    <dgm:pt modelId="{A6A2B092-6D36-475E-A723-764ADE75186A}" type="pres">
      <dgm:prSet presAssocID="{CF496304-7512-4DEA-A903-4ECB5E9C0542}" presName="node" presStyleLbl="node1" presStyleIdx="0" presStyleCnt="5">
        <dgm:presLayoutVars>
          <dgm:bulletEnabled val="1"/>
        </dgm:presLayoutVars>
      </dgm:prSet>
      <dgm:spPr/>
    </dgm:pt>
    <dgm:pt modelId="{B2012681-AD61-43E3-971F-555DFD46C7BB}" type="pres">
      <dgm:prSet presAssocID="{50216E62-D845-4DAF-A1EA-EB4EC8A45BE9}" presName="sibTrans" presStyleCnt="0"/>
      <dgm:spPr/>
    </dgm:pt>
    <dgm:pt modelId="{2DB371B1-BA9A-4853-8C05-C27FE56F9D6A}" type="pres">
      <dgm:prSet presAssocID="{8B80F741-5CE8-4142-B895-36FECD7568C5}" presName="node" presStyleLbl="node1" presStyleIdx="1" presStyleCnt="5">
        <dgm:presLayoutVars>
          <dgm:bulletEnabled val="1"/>
        </dgm:presLayoutVars>
      </dgm:prSet>
      <dgm:spPr/>
    </dgm:pt>
    <dgm:pt modelId="{15A48C07-92BB-488C-9F98-449091D7CAD1}" type="pres">
      <dgm:prSet presAssocID="{CEA15408-54F3-436A-AFB5-B4EAD41318A3}" presName="sibTrans" presStyleCnt="0"/>
      <dgm:spPr/>
    </dgm:pt>
    <dgm:pt modelId="{FC3AFA28-4DA0-4369-90A5-EB4300FDEC42}" type="pres">
      <dgm:prSet presAssocID="{7E46AD0F-F797-4050-AF7A-EA8D5528C82A}" presName="node" presStyleLbl="node1" presStyleIdx="2" presStyleCnt="5">
        <dgm:presLayoutVars>
          <dgm:bulletEnabled val="1"/>
        </dgm:presLayoutVars>
      </dgm:prSet>
      <dgm:spPr/>
    </dgm:pt>
    <dgm:pt modelId="{A2991B0D-116D-48E5-8933-13945094FDB7}" type="pres">
      <dgm:prSet presAssocID="{74A54757-8716-494E-B553-553F8D8734A2}" presName="sibTrans" presStyleCnt="0"/>
      <dgm:spPr/>
    </dgm:pt>
    <dgm:pt modelId="{31F4B702-9F61-46EA-BF69-CF355441EA9E}" type="pres">
      <dgm:prSet presAssocID="{66E5AF5E-5F68-4BDE-A31A-74E2C7B4598C}" presName="node" presStyleLbl="node1" presStyleIdx="3" presStyleCnt="5">
        <dgm:presLayoutVars>
          <dgm:bulletEnabled val="1"/>
        </dgm:presLayoutVars>
      </dgm:prSet>
      <dgm:spPr/>
    </dgm:pt>
    <dgm:pt modelId="{40305B03-CCA6-40B7-8829-FDDB9ADBEB3F}" type="pres">
      <dgm:prSet presAssocID="{E07C638A-D621-4603-BB6F-58E3423C4885}" presName="sibTrans" presStyleCnt="0"/>
      <dgm:spPr/>
    </dgm:pt>
    <dgm:pt modelId="{50DFAE23-BA2F-42BD-A27C-B8015461D997}" type="pres">
      <dgm:prSet presAssocID="{5C2281E4-1C12-4C59-9B1E-6153E9C1B9A4}" presName="node" presStyleLbl="node1" presStyleIdx="4" presStyleCnt="5">
        <dgm:presLayoutVars>
          <dgm:bulletEnabled val="1"/>
        </dgm:presLayoutVars>
      </dgm:prSet>
      <dgm:spPr/>
    </dgm:pt>
  </dgm:ptLst>
  <dgm:cxnLst>
    <dgm:cxn modelId="{200AFC14-28E8-4224-9A46-9705774E488A}" type="presOf" srcId="{7E46AD0F-F797-4050-AF7A-EA8D5528C82A}" destId="{FC3AFA28-4DA0-4369-90A5-EB4300FDEC42}" srcOrd="0" destOrd="0" presId="urn:microsoft.com/office/officeart/2005/8/layout/default"/>
    <dgm:cxn modelId="{F8AFC915-23BB-4314-BF5E-318109583FF6}" srcId="{6B90D9E1-79BC-45A9-AD4A-8B95B49C5B36}" destId="{CF496304-7512-4DEA-A903-4ECB5E9C0542}" srcOrd="0" destOrd="0" parTransId="{1B30DDD9-5C08-4769-992C-0C5C13F3F1C6}" sibTransId="{50216E62-D845-4DAF-A1EA-EB4EC8A45BE9}"/>
    <dgm:cxn modelId="{1970A248-6156-474F-B3E8-2194FAB788E0}" type="presOf" srcId="{CF496304-7512-4DEA-A903-4ECB5E9C0542}" destId="{A6A2B092-6D36-475E-A723-764ADE75186A}" srcOrd="0" destOrd="0" presId="urn:microsoft.com/office/officeart/2005/8/layout/default"/>
    <dgm:cxn modelId="{9F011B7B-24A8-4DC5-BF63-7BE23264936D}" srcId="{6B90D9E1-79BC-45A9-AD4A-8B95B49C5B36}" destId="{5C2281E4-1C12-4C59-9B1E-6153E9C1B9A4}" srcOrd="4" destOrd="0" parTransId="{C19415D1-F619-49F2-AD7D-60FBEF6A69C4}" sibTransId="{45488B18-A0FC-4295-B0D7-646A80C82775}"/>
    <dgm:cxn modelId="{C673FD85-7955-4EFB-92CB-BF8603B661B9}" type="presOf" srcId="{5C2281E4-1C12-4C59-9B1E-6153E9C1B9A4}" destId="{50DFAE23-BA2F-42BD-A27C-B8015461D997}" srcOrd="0" destOrd="0" presId="urn:microsoft.com/office/officeart/2005/8/layout/default"/>
    <dgm:cxn modelId="{5B6A97AC-3104-4B42-B4E4-044277FEF9C0}" type="presOf" srcId="{66E5AF5E-5F68-4BDE-A31A-74E2C7B4598C}" destId="{31F4B702-9F61-46EA-BF69-CF355441EA9E}" srcOrd="0" destOrd="0" presId="urn:microsoft.com/office/officeart/2005/8/layout/default"/>
    <dgm:cxn modelId="{A5412CC5-7757-4CFA-BDDF-8A4DB627E9B6}" type="presOf" srcId="{6B90D9E1-79BC-45A9-AD4A-8B95B49C5B36}" destId="{8A050BF7-D7BC-473F-A873-0143A0C9AD39}" srcOrd="0" destOrd="0" presId="urn:microsoft.com/office/officeart/2005/8/layout/default"/>
    <dgm:cxn modelId="{C4F4ADD5-9F7E-44C0-BA7E-1110A9C1A085}" srcId="{6B90D9E1-79BC-45A9-AD4A-8B95B49C5B36}" destId="{8B80F741-5CE8-4142-B895-36FECD7568C5}" srcOrd="1" destOrd="0" parTransId="{66834510-4BE6-400C-B04B-5E8F8F3BD9B9}" sibTransId="{CEA15408-54F3-436A-AFB5-B4EAD41318A3}"/>
    <dgm:cxn modelId="{B994EFE3-3B14-47A0-B76A-9A1F9E289305}" srcId="{6B90D9E1-79BC-45A9-AD4A-8B95B49C5B36}" destId="{66E5AF5E-5F68-4BDE-A31A-74E2C7B4598C}" srcOrd="3" destOrd="0" parTransId="{F57CD2E9-D24A-4A0A-ACD2-9E59FAD3154D}" sibTransId="{E07C638A-D621-4603-BB6F-58E3423C4885}"/>
    <dgm:cxn modelId="{6F88C9F1-5EBB-4F46-8A2A-75B6F82510E3}" srcId="{6B90D9E1-79BC-45A9-AD4A-8B95B49C5B36}" destId="{7E46AD0F-F797-4050-AF7A-EA8D5528C82A}" srcOrd="2" destOrd="0" parTransId="{D490FB87-8B6E-42D1-8E6A-48C9DA318C06}" sibTransId="{74A54757-8716-494E-B553-553F8D8734A2}"/>
    <dgm:cxn modelId="{4C22A0FE-836D-4417-BBA6-978FC43D3C1D}" type="presOf" srcId="{8B80F741-5CE8-4142-B895-36FECD7568C5}" destId="{2DB371B1-BA9A-4853-8C05-C27FE56F9D6A}" srcOrd="0" destOrd="0" presId="urn:microsoft.com/office/officeart/2005/8/layout/default"/>
    <dgm:cxn modelId="{9CD10C42-D7DC-4E90-9000-54DF80E064F9}" type="presParOf" srcId="{8A050BF7-D7BC-473F-A873-0143A0C9AD39}" destId="{A6A2B092-6D36-475E-A723-764ADE75186A}" srcOrd="0" destOrd="0" presId="urn:microsoft.com/office/officeart/2005/8/layout/default"/>
    <dgm:cxn modelId="{FDCE14A9-6307-453F-AC76-DB8428B57F93}" type="presParOf" srcId="{8A050BF7-D7BC-473F-A873-0143A0C9AD39}" destId="{B2012681-AD61-43E3-971F-555DFD46C7BB}" srcOrd="1" destOrd="0" presId="urn:microsoft.com/office/officeart/2005/8/layout/default"/>
    <dgm:cxn modelId="{510E3420-48F6-4D43-B90D-B47190186823}" type="presParOf" srcId="{8A050BF7-D7BC-473F-A873-0143A0C9AD39}" destId="{2DB371B1-BA9A-4853-8C05-C27FE56F9D6A}" srcOrd="2" destOrd="0" presId="urn:microsoft.com/office/officeart/2005/8/layout/default"/>
    <dgm:cxn modelId="{F8FA19AE-44B4-4539-9967-9C13569287EE}" type="presParOf" srcId="{8A050BF7-D7BC-473F-A873-0143A0C9AD39}" destId="{15A48C07-92BB-488C-9F98-449091D7CAD1}" srcOrd="3" destOrd="0" presId="urn:microsoft.com/office/officeart/2005/8/layout/default"/>
    <dgm:cxn modelId="{1C8441A9-7CB1-45C8-8CC1-592D52865E28}" type="presParOf" srcId="{8A050BF7-D7BC-473F-A873-0143A0C9AD39}" destId="{FC3AFA28-4DA0-4369-90A5-EB4300FDEC42}" srcOrd="4" destOrd="0" presId="urn:microsoft.com/office/officeart/2005/8/layout/default"/>
    <dgm:cxn modelId="{A1323CA0-96CA-41D0-98F6-3F32FAC9B59E}" type="presParOf" srcId="{8A050BF7-D7BC-473F-A873-0143A0C9AD39}" destId="{A2991B0D-116D-48E5-8933-13945094FDB7}" srcOrd="5" destOrd="0" presId="urn:microsoft.com/office/officeart/2005/8/layout/default"/>
    <dgm:cxn modelId="{1AF4D85C-193C-4E36-BE87-48FD81CB77F3}" type="presParOf" srcId="{8A050BF7-D7BC-473F-A873-0143A0C9AD39}" destId="{31F4B702-9F61-46EA-BF69-CF355441EA9E}" srcOrd="6" destOrd="0" presId="urn:microsoft.com/office/officeart/2005/8/layout/default"/>
    <dgm:cxn modelId="{A70E4520-6CF8-4485-8E9F-FDE07C05CD5C}" type="presParOf" srcId="{8A050BF7-D7BC-473F-A873-0143A0C9AD39}" destId="{40305B03-CCA6-40B7-8829-FDDB9ADBEB3F}" srcOrd="7" destOrd="0" presId="urn:microsoft.com/office/officeart/2005/8/layout/default"/>
    <dgm:cxn modelId="{21A19BE2-1173-431B-A300-986BE90C4E6C}" type="presParOf" srcId="{8A050BF7-D7BC-473F-A873-0143A0C9AD39}" destId="{50DFAE23-BA2F-42BD-A27C-B8015461D997}" srcOrd="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B90D9E1-79BC-45A9-AD4A-8B95B49C5B36}" type="doc">
      <dgm:prSet loTypeId="urn:microsoft.com/office/officeart/2005/8/layout/default" loCatId="list" qsTypeId="urn:microsoft.com/office/officeart/2005/8/quickstyle/simple4" qsCatId="simple" csTypeId="urn:microsoft.com/office/officeart/2005/8/colors/accent1_2" csCatId="accent1" phldr="1"/>
      <dgm:spPr/>
      <dgm:t>
        <a:bodyPr/>
        <a:lstStyle/>
        <a:p>
          <a:endParaRPr lang="en-ZA"/>
        </a:p>
      </dgm:t>
    </dgm:pt>
    <dgm:pt modelId="{5C2281E4-1C12-4C59-9B1E-6153E9C1B9A4}">
      <dgm:prSet/>
      <dgm:spPr/>
      <dgm:t>
        <a:bodyPr/>
        <a:lstStyle/>
        <a:p>
          <a:pPr rtl="0"/>
          <a:r>
            <a:rPr lang="en-ZA">
              <a:effectLst>
                <a:outerShdw blurRad="38100" dist="38100" dir="2700000" algn="tl">
                  <a:srgbClr val="000000">
                    <a:alpha val="43137"/>
                  </a:srgbClr>
                </a:outerShdw>
              </a:effectLst>
            </a:rPr>
            <a:t>Kosten </a:t>
          </a:r>
          <a:r>
            <a:rPr lang="en-ZA" err="1">
              <a:effectLst>
                <a:outerShdw blurRad="38100" dist="38100" dir="2700000" algn="tl">
                  <a:srgbClr val="000000">
                    <a:alpha val="43137"/>
                  </a:srgbClr>
                </a:outerShdw>
              </a:effectLst>
            </a:rPr>
            <a:t>niedrig</a:t>
          </a:r>
          <a:r>
            <a:rPr lang="en-ZA">
              <a:effectLst>
                <a:outerShdw blurRad="38100" dist="38100" dir="2700000" algn="tl">
                  <a:srgbClr val="000000">
                    <a:alpha val="43137"/>
                  </a:srgbClr>
                </a:outerShdw>
              </a:effectLst>
            </a:rPr>
            <a:t> </a:t>
          </a:r>
          <a:r>
            <a:rPr lang="en-ZA" err="1">
              <a:effectLst>
                <a:outerShdw blurRad="38100" dist="38100" dir="2700000" algn="tl">
                  <a:srgbClr val="000000">
                    <a:alpha val="43137"/>
                  </a:srgbClr>
                </a:outerShdw>
              </a:effectLst>
            </a:rPr>
            <a:t>halten</a:t>
          </a:r>
        </a:p>
      </dgm:t>
    </dgm:pt>
    <dgm:pt modelId="{C19415D1-F619-49F2-AD7D-60FBEF6A69C4}" type="parTrans" cxnId="{9F011B7B-24A8-4DC5-BF63-7BE23264936D}">
      <dgm:prSet/>
      <dgm:spPr/>
      <dgm:t>
        <a:bodyPr/>
        <a:lstStyle/>
        <a:p>
          <a:endParaRPr lang="en-ZA"/>
        </a:p>
      </dgm:t>
    </dgm:pt>
    <dgm:pt modelId="{45488B18-A0FC-4295-B0D7-646A80C82775}" type="sibTrans" cxnId="{9F011B7B-24A8-4DC5-BF63-7BE23264936D}">
      <dgm:prSet/>
      <dgm:spPr/>
      <dgm:t>
        <a:bodyPr/>
        <a:lstStyle/>
        <a:p>
          <a:endParaRPr lang="en-ZA"/>
        </a:p>
      </dgm:t>
    </dgm:pt>
    <dgm:pt modelId="{E1321CAD-A13B-4B2F-B936-3CC5CDE869CF}">
      <dgm:prSet/>
      <dgm:spPr/>
      <dgm:t>
        <a:bodyPr/>
        <a:lstStyle/>
        <a:p>
          <a:pPr rtl="0"/>
          <a:r>
            <a:rPr lang="en-ZA" err="1">
              <a:effectLst>
                <a:outerShdw blurRad="38100" dist="38100" dir="2700000" algn="tl">
                  <a:srgbClr val="000000">
                    <a:alpha val="43137"/>
                  </a:srgbClr>
                </a:outerShdw>
              </a:effectLst>
            </a:rPr>
            <a:t>Klassische</a:t>
          </a:r>
          <a:r>
            <a:rPr lang="en-ZA">
              <a:effectLst>
                <a:outerShdw blurRad="38100" dist="38100" dir="2700000" algn="tl">
                  <a:srgbClr val="000000">
                    <a:alpha val="43137"/>
                  </a:srgbClr>
                </a:outerShdw>
              </a:effectLst>
            </a:rPr>
            <a:t> </a:t>
          </a:r>
          <a:r>
            <a:rPr lang="en-ZA" err="1">
              <a:effectLst>
                <a:outerShdw blurRad="38100" dist="38100" dir="2700000" algn="tl">
                  <a:srgbClr val="000000">
                    <a:alpha val="43137"/>
                  </a:srgbClr>
                </a:outerShdw>
              </a:effectLst>
            </a:rPr>
            <a:t>Anlagestrategien</a:t>
          </a:r>
          <a:r>
            <a:rPr lang="en-ZA">
              <a:effectLst>
                <a:outerShdw blurRad="38100" dist="38100" dir="2700000" algn="tl">
                  <a:srgbClr val="000000">
                    <a:alpha val="43137"/>
                  </a:srgbClr>
                </a:outerShdw>
              </a:effectLst>
            </a:rPr>
            <a:t> verstehen</a:t>
          </a:r>
        </a:p>
      </dgm:t>
    </dgm:pt>
    <dgm:pt modelId="{B0D9DF71-D009-49B4-A98E-5A9C3E89E03F}" type="parTrans" cxnId="{B0B9E9F0-AB37-4C01-B55F-2417B715B596}">
      <dgm:prSet/>
      <dgm:spPr/>
      <dgm:t>
        <a:bodyPr/>
        <a:lstStyle/>
        <a:p>
          <a:endParaRPr lang="en-ZA"/>
        </a:p>
      </dgm:t>
    </dgm:pt>
    <dgm:pt modelId="{513F861B-3648-429A-8C4F-EA8329DB599F}" type="sibTrans" cxnId="{B0B9E9F0-AB37-4C01-B55F-2417B715B596}">
      <dgm:prSet/>
      <dgm:spPr/>
      <dgm:t>
        <a:bodyPr/>
        <a:lstStyle/>
        <a:p>
          <a:endParaRPr lang="en-ZA"/>
        </a:p>
      </dgm:t>
    </dgm:pt>
    <dgm:pt modelId="{36D8CCB0-52D4-48D2-93BB-EC9AC2E38EC5}">
      <dgm:prSet/>
      <dgm:spPr/>
      <dgm:t>
        <a:bodyPr/>
        <a:lstStyle/>
        <a:p>
          <a:pPr rtl="0"/>
          <a:r>
            <a:rPr lang="en-ZA" err="1">
              <a:effectLst>
                <a:outerShdw blurRad="38100" dist="38100" dir="2700000" algn="tl">
                  <a:srgbClr val="000000">
                    <a:alpha val="43137"/>
                  </a:srgbClr>
                </a:outerShdw>
              </a:effectLst>
            </a:rPr>
            <a:t>Diszipliniert</a:t>
          </a:r>
          <a:r>
            <a:rPr lang="en-ZA">
              <a:effectLst>
                <a:outerShdw blurRad="38100" dist="38100" dir="2700000" algn="tl">
                  <a:srgbClr val="000000">
                    <a:alpha val="43137"/>
                  </a:srgbClr>
                </a:outerShdw>
              </a:effectLst>
            </a:rPr>
            <a:t> sein</a:t>
          </a:r>
        </a:p>
      </dgm:t>
    </dgm:pt>
    <dgm:pt modelId="{379AED15-4C85-4A85-994D-A0371F472664}" type="parTrans" cxnId="{8BA4464A-C384-4432-BDAC-F7EB524EDD90}">
      <dgm:prSet/>
      <dgm:spPr/>
      <dgm:t>
        <a:bodyPr/>
        <a:lstStyle/>
        <a:p>
          <a:endParaRPr lang="en-ZA"/>
        </a:p>
      </dgm:t>
    </dgm:pt>
    <dgm:pt modelId="{74653315-637C-44B8-A449-CF8243A877C6}" type="sibTrans" cxnId="{8BA4464A-C384-4432-BDAC-F7EB524EDD90}">
      <dgm:prSet/>
      <dgm:spPr/>
      <dgm:t>
        <a:bodyPr/>
        <a:lstStyle/>
        <a:p>
          <a:endParaRPr lang="en-ZA"/>
        </a:p>
      </dgm:t>
    </dgm:pt>
    <dgm:pt modelId="{E95F9434-521D-4098-8A75-93FBBFE5EECE}">
      <dgm:prSet/>
      <dgm:spPr/>
      <dgm:t>
        <a:bodyPr/>
        <a:lstStyle/>
        <a:p>
          <a:r>
            <a:rPr lang="en-GB">
              <a:effectLst>
                <a:outerShdw blurRad="38100" dist="38100" dir="2700000" algn="tl">
                  <a:srgbClr val="000000">
                    <a:alpha val="43137"/>
                  </a:srgbClr>
                </a:outerShdw>
              </a:effectLst>
            </a:rPr>
            <a:t>Denken Sie </a:t>
          </a:r>
          <a:r>
            <a:rPr lang="en-GB" err="1">
              <a:effectLst>
                <a:outerShdw blurRad="38100" dist="38100" dir="2700000" algn="tl">
                  <a:srgbClr val="000000">
                    <a:alpha val="43137"/>
                  </a:srgbClr>
                </a:outerShdw>
              </a:effectLst>
            </a:rPr>
            <a:t>wie</a:t>
          </a:r>
          <a:r>
            <a:rPr lang="en-GB">
              <a:effectLst>
                <a:outerShdw blurRad="38100" dist="38100" dir="2700000" algn="tl">
                  <a:srgbClr val="000000">
                    <a:alpha val="43137"/>
                  </a:srgbClr>
                </a:outerShdw>
              </a:effectLst>
            </a:rPr>
            <a:t> </a:t>
          </a:r>
          <a:r>
            <a:rPr lang="en-GB" err="1">
              <a:effectLst>
                <a:outerShdw blurRad="38100" dist="38100" dir="2700000" algn="tl">
                  <a:srgbClr val="000000">
                    <a:alpha val="43137"/>
                  </a:srgbClr>
                </a:outerShdw>
              </a:effectLst>
            </a:rPr>
            <a:t>ein</a:t>
          </a:r>
          <a:r>
            <a:rPr lang="en-GB">
              <a:effectLst>
                <a:outerShdw blurRad="38100" dist="38100" dir="2700000" algn="tl">
                  <a:srgbClr val="000000">
                    <a:alpha val="43137"/>
                  </a:srgbClr>
                </a:outerShdw>
              </a:effectLst>
            </a:rPr>
            <a:t> </a:t>
          </a:r>
          <a:r>
            <a:rPr lang="en-GB" err="1">
              <a:effectLst>
                <a:outerShdw blurRad="38100" dist="38100" dir="2700000" algn="tl">
                  <a:srgbClr val="000000">
                    <a:alpha val="43137"/>
                  </a:srgbClr>
                </a:outerShdw>
              </a:effectLst>
            </a:rPr>
            <a:t>Besitzer</a:t>
          </a:r>
          <a:r>
            <a:rPr lang="en-GB">
              <a:effectLst>
                <a:outerShdw blurRad="38100" dist="38100" dir="2700000" algn="tl">
                  <a:srgbClr val="000000">
                    <a:alpha val="43137"/>
                  </a:srgbClr>
                </a:outerShdw>
              </a:effectLst>
            </a:rPr>
            <a:t> </a:t>
          </a:r>
          <a:r>
            <a:rPr lang="en-GB" err="1">
              <a:effectLst>
                <a:outerShdw blurRad="38100" dist="38100" dir="2700000" algn="tl">
                  <a:srgbClr val="000000">
                    <a:alpha val="43137"/>
                  </a:srgbClr>
                </a:outerShdw>
              </a:effectLst>
            </a:rPr>
            <a:t>oder</a:t>
          </a:r>
          <a:r>
            <a:rPr lang="en-GB">
              <a:effectLst>
                <a:outerShdw blurRad="38100" dist="38100" dir="2700000" algn="tl">
                  <a:srgbClr val="000000">
                    <a:alpha val="43137"/>
                  </a:srgbClr>
                </a:outerShdw>
              </a:effectLst>
            </a:rPr>
            <a:t> </a:t>
          </a:r>
          <a:r>
            <a:rPr lang="en-GB" err="1">
              <a:effectLst>
                <a:outerShdw blurRad="38100" dist="38100" dir="2700000" algn="tl">
                  <a:srgbClr val="000000">
                    <a:alpha val="43137"/>
                  </a:srgbClr>
                </a:outerShdw>
              </a:effectLst>
            </a:rPr>
            <a:t>Geldgeber</a:t>
          </a:r>
          <a:endParaRPr lang="en-ZA" err="1">
            <a:effectLst>
              <a:outerShdw blurRad="38100" dist="38100" dir="2700000" algn="tl">
                <a:srgbClr val="000000">
                  <a:alpha val="43137"/>
                </a:srgbClr>
              </a:outerShdw>
            </a:effectLst>
          </a:endParaRPr>
        </a:p>
      </dgm:t>
    </dgm:pt>
    <dgm:pt modelId="{BF111481-127C-44E3-AFB9-F5D2FBB8F1D7}" type="parTrans" cxnId="{A45C4CDD-48DD-4022-97D0-0C4907BD6200}">
      <dgm:prSet/>
      <dgm:spPr/>
      <dgm:t>
        <a:bodyPr/>
        <a:lstStyle/>
        <a:p>
          <a:endParaRPr lang="en-ZA"/>
        </a:p>
      </dgm:t>
    </dgm:pt>
    <dgm:pt modelId="{D32250D6-08FC-4C55-B630-AE756F3EDE78}" type="sibTrans" cxnId="{A45C4CDD-48DD-4022-97D0-0C4907BD6200}">
      <dgm:prSet/>
      <dgm:spPr/>
      <dgm:t>
        <a:bodyPr/>
        <a:lstStyle/>
        <a:p>
          <a:endParaRPr lang="en-ZA"/>
        </a:p>
      </dgm:t>
    </dgm:pt>
    <dgm:pt modelId="{3ACD70E5-FD5B-4771-AB28-93E18799BA76}">
      <dgm:prSet/>
      <dgm:spPr/>
      <dgm:t>
        <a:bodyPr/>
        <a:lstStyle/>
        <a:p>
          <a:pPr rtl="0"/>
          <a:r>
            <a:rPr lang="en-GB">
              <a:effectLst>
                <a:outerShdw blurRad="38100" dist="38100" dir="2700000" algn="tl">
                  <a:srgbClr val="000000">
                    <a:alpha val="43137"/>
                  </a:srgbClr>
                </a:outerShdw>
              </a:effectLst>
            </a:rPr>
            <a:t>Wenn Sie es nicht verstehen, investieren Sie nicht </a:t>
          </a:r>
          <a:endParaRPr lang="en-ZA">
            <a:effectLst>
              <a:outerShdw blurRad="38100" dist="38100" dir="2700000" algn="tl">
                <a:srgbClr val="000000">
                  <a:alpha val="43137"/>
                </a:srgbClr>
              </a:outerShdw>
            </a:effectLst>
          </a:endParaRPr>
        </a:p>
      </dgm:t>
    </dgm:pt>
    <dgm:pt modelId="{AB14572A-8A27-4B91-9717-736E3BFFDF90}" type="parTrans" cxnId="{485A7760-555F-4A29-B6F2-C4780C533ED4}">
      <dgm:prSet/>
      <dgm:spPr/>
      <dgm:t>
        <a:bodyPr/>
        <a:lstStyle/>
        <a:p>
          <a:endParaRPr lang="en-ZA"/>
        </a:p>
      </dgm:t>
    </dgm:pt>
    <dgm:pt modelId="{9438D2DB-4300-4E72-97B9-3C309CAE3331}" type="sibTrans" cxnId="{485A7760-555F-4A29-B6F2-C4780C533ED4}">
      <dgm:prSet/>
      <dgm:spPr/>
      <dgm:t>
        <a:bodyPr/>
        <a:lstStyle/>
        <a:p>
          <a:endParaRPr lang="en-ZA"/>
        </a:p>
      </dgm:t>
    </dgm:pt>
    <dgm:pt modelId="{8A050BF7-D7BC-473F-A873-0143A0C9AD39}" type="pres">
      <dgm:prSet presAssocID="{6B90D9E1-79BC-45A9-AD4A-8B95B49C5B36}" presName="diagram" presStyleCnt="0">
        <dgm:presLayoutVars>
          <dgm:dir/>
          <dgm:resizeHandles val="exact"/>
        </dgm:presLayoutVars>
      </dgm:prSet>
      <dgm:spPr/>
    </dgm:pt>
    <dgm:pt modelId="{50DFAE23-BA2F-42BD-A27C-B8015461D997}" type="pres">
      <dgm:prSet presAssocID="{5C2281E4-1C12-4C59-9B1E-6153E9C1B9A4}" presName="node" presStyleLbl="node1" presStyleIdx="0" presStyleCnt="5">
        <dgm:presLayoutVars>
          <dgm:bulletEnabled val="1"/>
        </dgm:presLayoutVars>
      </dgm:prSet>
      <dgm:spPr/>
    </dgm:pt>
    <dgm:pt modelId="{0EB2AA1E-FA26-440F-AD1E-5B7779586B79}" type="pres">
      <dgm:prSet presAssocID="{45488B18-A0FC-4295-B0D7-646A80C82775}" presName="sibTrans" presStyleCnt="0"/>
      <dgm:spPr/>
    </dgm:pt>
    <dgm:pt modelId="{AF7530EE-1B17-45D1-8E1F-89490759E919}" type="pres">
      <dgm:prSet presAssocID="{E1321CAD-A13B-4B2F-B936-3CC5CDE869CF}" presName="node" presStyleLbl="node1" presStyleIdx="1" presStyleCnt="5">
        <dgm:presLayoutVars>
          <dgm:bulletEnabled val="1"/>
        </dgm:presLayoutVars>
      </dgm:prSet>
      <dgm:spPr/>
    </dgm:pt>
    <dgm:pt modelId="{25008156-F59F-4B51-8E1D-16FE052525E9}" type="pres">
      <dgm:prSet presAssocID="{513F861B-3648-429A-8C4F-EA8329DB599F}" presName="sibTrans" presStyleCnt="0"/>
      <dgm:spPr/>
    </dgm:pt>
    <dgm:pt modelId="{49877031-60C5-403E-9FE8-07B472F34DD0}" type="pres">
      <dgm:prSet presAssocID="{36D8CCB0-52D4-48D2-93BB-EC9AC2E38EC5}" presName="node" presStyleLbl="node1" presStyleIdx="2" presStyleCnt="5">
        <dgm:presLayoutVars>
          <dgm:bulletEnabled val="1"/>
        </dgm:presLayoutVars>
      </dgm:prSet>
      <dgm:spPr/>
    </dgm:pt>
    <dgm:pt modelId="{EF2FB4DE-6115-4C30-85E6-66A0BCE38147}" type="pres">
      <dgm:prSet presAssocID="{74653315-637C-44B8-A449-CF8243A877C6}" presName="sibTrans" presStyleCnt="0"/>
      <dgm:spPr/>
    </dgm:pt>
    <dgm:pt modelId="{8F61F95C-D1D1-4DC3-ACC8-D6B264150086}" type="pres">
      <dgm:prSet presAssocID="{E95F9434-521D-4098-8A75-93FBBFE5EECE}" presName="node" presStyleLbl="node1" presStyleIdx="3" presStyleCnt="5">
        <dgm:presLayoutVars>
          <dgm:bulletEnabled val="1"/>
        </dgm:presLayoutVars>
      </dgm:prSet>
      <dgm:spPr/>
    </dgm:pt>
    <dgm:pt modelId="{9959C050-B20E-461C-B379-15F784716101}" type="pres">
      <dgm:prSet presAssocID="{D32250D6-08FC-4C55-B630-AE756F3EDE78}" presName="sibTrans" presStyleCnt="0"/>
      <dgm:spPr/>
    </dgm:pt>
    <dgm:pt modelId="{C9E968FF-29F9-4FA8-8B06-34BA27FE29EB}" type="pres">
      <dgm:prSet presAssocID="{3ACD70E5-FD5B-4771-AB28-93E18799BA76}" presName="node" presStyleLbl="node1" presStyleIdx="4" presStyleCnt="5">
        <dgm:presLayoutVars>
          <dgm:bulletEnabled val="1"/>
        </dgm:presLayoutVars>
      </dgm:prSet>
      <dgm:spPr/>
    </dgm:pt>
  </dgm:ptLst>
  <dgm:cxnLst>
    <dgm:cxn modelId="{DF389D29-3123-4462-B0CA-B59EEDDC8DD7}" type="presOf" srcId="{E95F9434-521D-4098-8A75-93FBBFE5EECE}" destId="{8F61F95C-D1D1-4DC3-ACC8-D6B264150086}" srcOrd="0" destOrd="0" presId="urn:microsoft.com/office/officeart/2005/8/layout/default"/>
    <dgm:cxn modelId="{485A7760-555F-4A29-B6F2-C4780C533ED4}" srcId="{6B90D9E1-79BC-45A9-AD4A-8B95B49C5B36}" destId="{3ACD70E5-FD5B-4771-AB28-93E18799BA76}" srcOrd="4" destOrd="0" parTransId="{AB14572A-8A27-4B91-9717-736E3BFFDF90}" sibTransId="{9438D2DB-4300-4E72-97B9-3C309CAE3331}"/>
    <dgm:cxn modelId="{8BA4464A-C384-4432-BDAC-F7EB524EDD90}" srcId="{6B90D9E1-79BC-45A9-AD4A-8B95B49C5B36}" destId="{36D8CCB0-52D4-48D2-93BB-EC9AC2E38EC5}" srcOrd="2" destOrd="0" parTransId="{379AED15-4C85-4A85-994D-A0371F472664}" sibTransId="{74653315-637C-44B8-A449-CF8243A877C6}"/>
    <dgm:cxn modelId="{29630858-D288-41AF-8C82-692DADE3B847}" type="presOf" srcId="{36D8CCB0-52D4-48D2-93BB-EC9AC2E38EC5}" destId="{49877031-60C5-403E-9FE8-07B472F34DD0}" srcOrd="0" destOrd="0" presId="urn:microsoft.com/office/officeart/2005/8/layout/default"/>
    <dgm:cxn modelId="{9F011B7B-24A8-4DC5-BF63-7BE23264936D}" srcId="{6B90D9E1-79BC-45A9-AD4A-8B95B49C5B36}" destId="{5C2281E4-1C12-4C59-9B1E-6153E9C1B9A4}" srcOrd="0" destOrd="0" parTransId="{C19415D1-F619-49F2-AD7D-60FBEF6A69C4}" sibTransId="{45488B18-A0FC-4295-B0D7-646A80C82775}"/>
    <dgm:cxn modelId="{C673FD85-7955-4EFB-92CB-BF8603B661B9}" type="presOf" srcId="{5C2281E4-1C12-4C59-9B1E-6153E9C1B9A4}" destId="{50DFAE23-BA2F-42BD-A27C-B8015461D997}" srcOrd="0" destOrd="0" presId="urn:microsoft.com/office/officeart/2005/8/layout/default"/>
    <dgm:cxn modelId="{A5412CC5-7757-4CFA-BDDF-8A4DB627E9B6}" type="presOf" srcId="{6B90D9E1-79BC-45A9-AD4A-8B95B49C5B36}" destId="{8A050BF7-D7BC-473F-A873-0143A0C9AD39}" srcOrd="0" destOrd="0" presId="urn:microsoft.com/office/officeart/2005/8/layout/default"/>
    <dgm:cxn modelId="{A45C4CDD-48DD-4022-97D0-0C4907BD6200}" srcId="{6B90D9E1-79BC-45A9-AD4A-8B95B49C5B36}" destId="{E95F9434-521D-4098-8A75-93FBBFE5EECE}" srcOrd="3" destOrd="0" parTransId="{BF111481-127C-44E3-AFB9-F5D2FBB8F1D7}" sibTransId="{D32250D6-08FC-4C55-B630-AE756F3EDE78}"/>
    <dgm:cxn modelId="{56E5B2DD-A176-471E-B8BF-C80CBF403B0F}" type="presOf" srcId="{3ACD70E5-FD5B-4771-AB28-93E18799BA76}" destId="{C9E968FF-29F9-4FA8-8B06-34BA27FE29EB}" srcOrd="0" destOrd="0" presId="urn:microsoft.com/office/officeart/2005/8/layout/default"/>
    <dgm:cxn modelId="{533275E5-5509-4147-835E-6F0E3867F350}" type="presOf" srcId="{E1321CAD-A13B-4B2F-B936-3CC5CDE869CF}" destId="{AF7530EE-1B17-45D1-8E1F-89490759E919}" srcOrd="0" destOrd="0" presId="urn:microsoft.com/office/officeart/2005/8/layout/default"/>
    <dgm:cxn modelId="{B0B9E9F0-AB37-4C01-B55F-2417B715B596}" srcId="{6B90D9E1-79BC-45A9-AD4A-8B95B49C5B36}" destId="{E1321CAD-A13B-4B2F-B936-3CC5CDE869CF}" srcOrd="1" destOrd="0" parTransId="{B0D9DF71-D009-49B4-A98E-5A9C3E89E03F}" sibTransId="{513F861B-3648-429A-8C4F-EA8329DB599F}"/>
    <dgm:cxn modelId="{21A19BE2-1173-431B-A300-986BE90C4E6C}" type="presParOf" srcId="{8A050BF7-D7BC-473F-A873-0143A0C9AD39}" destId="{50DFAE23-BA2F-42BD-A27C-B8015461D997}" srcOrd="0" destOrd="0" presId="urn:microsoft.com/office/officeart/2005/8/layout/default"/>
    <dgm:cxn modelId="{F67098CF-E7D0-49CC-AEFC-999EB85591FB}" type="presParOf" srcId="{8A050BF7-D7BC-473F-A873-0143A0C9AD39}" destId="{0EB2AA1E-FA26-440F-AD1E-5B7779586B79}" srcOrd="1" destOrd="0" presId="urn:microsoft.com/office/officeart/2005/8/layout/default"/>
    <dgm:cxn modelId="{AC932707-B154-4D8F-BF6A-3947AE6934DF}" type="presParOf" srcId="{8A050BF7-D7BC-473F-A873-0143A0C9AD39}" destId="{AF7530EE-1B17-45D1-8E1F-89490759E919}" srcOrd="2" destOrd="0" presId="urn:microsoft.com/office/officeart/2005/8/layout/default"/>
    <dgm:cxn modelId="{415B8396-F694-4614-9D0C-B0168783C9EF}" type="presParOf" srcId="{8A050BF7-D7BC-473F-A873-0143A0C9AD39}" destId="{25008156-F59F-4B51-8E1D-16FE052525E9}" srcOrd="3" destOrd="0" presId="urn:microsoft.com/office/officeart/2005/8/layout/default"/>
    <dgm:cxn modelId="{22010DF8-3823-44E1-A4CF-36E1D0DEA1AC}" type="presParOf" srcId="{8A050BF7-D7BC-473F-A873-0143A0C9AD39}" destId="{49877031-60C5-403E-9FE8-07B472F34DD0}" srcOrd="4" destOrd="0" presId="urn:microsoft.com/office/officeart/2005/8/layout/default"/>
    <dgm:cxn modelId="{8410ABA7-0B04-4B56-B137-E7C5DCD0FB2D}" type="presParOf" srcId="{8A050BF7-D7BC-473F-A873-0143A0C9AD39}" destId="{EF2FB4DE-6115-4C30-85E6-66A0BCE38147}" srcOrd="5" destOrd="0" presId="urn:microsoft.com/office/officeart/2005/8/layout/default"/>
    <dgm:cxn modelId="{C9344C50-57AB-4487-BC7E-26C369BEF1A3}" type="presParOf" srcId="{8A050BF7-D7BC-473F-A873-0143A0C9AD39}" destId="{8F61F95C-D1D1-4DC3-ACC8-D6B264150086}" srcOrd="6" destOrd="0" presId="urn:microsoft.com/office/officeart/2005/8/layout/default"/>
    <dgm:cxn modelId="{D019D2BA-1E84-4781-8234-D328CDA4FEDC}" type="presParOf" srcId="{8A050BF7-D7BC-473F-A873-0143A0C9AD39}" destId="{9959C050-B20E-461C-B379-15F784716101}" srcOrd="7" destOrd="0" presId="urn:microsoft.com/office/officeart/2005/8/layout/default"/>
    <dgm:cxn modelId="{5DF7B537-7F53-43B1-A0C6-D32A42907C52}" type="presParOf" srcId="{8A050BF7-D7BC-473F-A873-0143A0C9AD39}" destId="{C9E968FF-29F9-4FA8-8B06-34BA27FE29EB}" srcOrd="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F83A916-A3FE-44DA-8EBC-9F4F1BD87359}" type="doc">
      <dgm:prSet loTypeId="urn:microsoft.com/office/officeart/2005/8/layout/default" loCatId="list" qsTypeId="urn:microsoft.com/office/officeart/2005/8/quickstyle/simple4" qsCatId="simple" csTypeId="urn:microsoft.com/office/officeart/2005/8/colors/accent1_2" csCatId="accent1" phldr="1"/>
      <dgm:spPr/>
      <dgm:t>
        <a:bodyPr/>
        <a:lstStyle/>
        <a:p>
          <a:endParaRPr lang="en-ZA"/>
        </a:p>
      </dgm:t>
    </dgm:pt>
    <dgm:pt modelId="{ACE37B15-41C7-4FE5-AF8C-ECEF2843FA40}">
      <dgm:prSet phldrT="[Text]"/>
      <dgm:spPr/>
      <dgm:t>
        <a:bodyPr/>
        <a:lstStyle/>
        <a:p>
          <a:pPr rtl="0"/>
          <a:r>
            <a:rPr lang="en-GB">
              <a:effectLst>
                <a:outerShdw blurRad="38100" dist="38100" dir="2700000" algn="tl">
                  <a:srgbClr val="000000">
                    <a:alpha val="43137"/>
                  </a:srgbClr>
                </a:outerShdw>
              </a:effectLst>
            </a:rPr>
            <a:t>Bequeme digitale Geldbörsen, wie Google Pay und ApplePay</a:t>
          </a:r>
          <a:endParaRPr lang="en-ZA">
            <a:effectLst>
              <a:outerShdw blurRad="38100" dist="38100" dir="2700000" algn="tl">
                <a:srgbClr val="000000">
                  <a:alpha val="43137"/>
                </a:srgbClr>
              </a:outerShdw>
            </a:effectLst>
          </a:endParaRPr>
        </a:p>
      </dgm:t>
    </dgm:pt>
    <dgm:pt modelId="{ABFC0010-1603-4E17-AF76-E57F6A0A34D7}" type="parTrans" cxnId="{CEBFF580-FA8D-464B-81C1-9AA2CD173F1A}">
      <dgm:prSet/>
      <dgm:spPr/>
      <dgm:t>
        <a:bodyPr/>
        <a:lstStyle/>
        <a:p>
          <a:endParaRPr lang="en-ZA"/>
        </a:p>
      </dgm:t>
    </dgm:pt>
    <dgm:pt modelId="{968A7932-1571-46A8-88A7-D60BA9DFA04F}" type="sibTrans" cxnId="{CEBFF580-FA8D-464B-81C1-9AA2CD173F1A}">
      <dgm:prSet/>
      <dgm:spPr/>
      <dgm:t>
        <a:bodyPr/>
        <a:lstStyle/>
        <a:p>
          <a:endParaRPr lang="en-ZA"/>
        </a:p>
      </dgm:t>
    </dgm:pt>
    <dgm:pt modelId="{D46BFC3A-93F4-47B3-B49A-5810C944EABB}">
      <dgm:prSet/>
      <dgm:spPr/>
      <dgm:t>
        <a:bodyPr/>
        <a:lstStyle/>
        <a:p>
          <a:pPr rtl="0"/>
          <a:r>
            <a:rPr lang="en-ZA" err="1">
              <a:effectLst>
                <a:outerShdw blurRad="38100" dist="38100" dir="2700000" algn="tl">
                  <a:srgbClr val="000000">
                    <a:alpha val="43137"/>
                  </a:srgbClr>
                </a:outerShdw>
              </a:effectLst>
            </a:rPr>
            <a:t>Spenden</a:t>
          </a:r>
          <a:r>
            <a:rPr lang="en-ZA">
              <a:effectLst>
                <a:outerShdw blurRad="38100" dist="38100" dir="2700000" algn="tl">
                  <a:srgbClr val="000000">
                    <a:alpha val="43137"/>
                  </a:srgbClr>
                </a:outerShdw>
              </a:effectLst>
            </a:rPr>
            <a:t> in </a:t>
          </a:r>
          <a:r>
            <a:rPr lang="en-ZA" err="1">
              <a:effectLst>
                <a:outerShdw blurRad="38100" dist="38100" dir="2700000" algn="tl">
                  <a:srgbClr val="000000">
                    <a:alpha val="43137"/>
                  </a:srgbClr>
                </a:outerShdw>
              </a:effectLst>
            </a:rPr>
            <a:t>Kryptowährungen</a:t>
          </a:r>
        </a:p>
      </dgm:t>
    </dgm:pt>
    <dgm:pt modelId="{2A18CB7E-62E1-4C27-9524-19F6CAB7D5FB}" type="parTrans" cxnId="{9E26EF49-9B1C-402C-A14C-12D385406BAD}">
      <dgm:prSet/>
      <dgm:spPr/>
      <dgm:t>
        <a:bodyPr/>
        <a:lstStyle/>
        <a:p>
          <a:endParaRPr lang="en-ZA"/>
        </a:p>
      </dgm:t>
    </dgm:pt>
    <dgm:pt modelId="{8799F2A2-741D-465D-94C2-10088E6BD0B3}" type="sibTrans" cxnId="{9E26EF49-9B1C-402C-A14C-12D385406BAD}">
      <dgm:prSet/>
      <dgm:spPr/>
      <dgm:t>
        <a:bodyPr/>
        <a:lstStyle/>
        <a:p>
          <a:endParaRPr lang="en-ZA"/>
        </a:p>
      </dgm:t>
    </dgm:pt>
    <dgm:pt modelId="{30170E26-BF3C-4616-8214-897FB1543748}">
      <dgm:prSet/>
      <dgm:spPr/>
      <dgm:t>
        <a:bodyPr/>
        <a:lstStyle/>
        <a:p>
          <a:pPr rtl="0"/>
          <a:r>
            <a:rPr lang="en-GB" err="1">
              <a:effectLst>
                <a:outerShdw blurRad="38100" dist="38100" dir="2700000" algn="tl">
                  <a:srgbClr val="000000">
                    <a:alpha val="43137"/>
                  </a:srgbClr>
                </a:outerShdw>
              </a:effectLst>
            </a:rPr>
            <a:t>Vertrauenswürdige</a:t>
          </a:r>
          <a:r>
            <a:rPr lang="en-GB">
              <a:effectLst>
                <a:outerShdw blurRad="38100" dist="38100" dir="2700000" algn="tl">
                  <a:srgbClr val="000000">
                    <a:alpha val="43137"/>
                  </a:srgbClr>
                </a:outerShdw>
              </a:effectLst>
            </a:rPr>
            <a:t> </a:t>
          </a:r>
          <a:r>
            <a:rPr lang="en-GB" err="1">
              <a:effectLst>
                <a:outerShdw blurRad="38100" dist="38100" dir="2700000" algn="tl">
                  <a:srgbClr val="000000">
                    <a:alpha val="43137"/>
                  </a:srgbClr>
                </a:outerShdw>
              </a:effectLst>
            </a:rPr>
            <a:t>Zahlungs</a:t>
          </a:r>
          <a:r>
            <a:rPr lang="en-GB">
              <a:effectLst>
                <a:outerShdw blurRad="38100" dist="38100" dir="2700000" algn="tl">
                  <a:srgbClr val="000000">
                    <a:alpha val="43137"/>
                  </a:srgbClr>
                </a:outerShdw>
              </a:effectLst>
            </a:rPr>
            <a:t>-Apps, </a:t>
          </a:r>
          <a:r>
            <a:rPr lang="en-GB" err="1">
              <a:effectLst>
                <a:outerShdw blurRad="38100" dist="38100" dir="2700000" algn="tl">
                  <a:srgbClr val="000000">
                    <a:alpha val="43137"/>
                  </a:srgbClr>
                </a:outerShdw>
              </a:effectLst>
            </a:rPr>
            <a:t>wie</a:t>
          </a:r>
          <a:r>
            <a:rPr lang="en-GB">
              <a:effectLst>
                <a:outerShdw blurRad="38100" dist="38100" dir="2700000" algn="tl">
                  <a:srgbClr val="000000">
                    <a:alpha val="43137"/>
                  </a:srgbClr>
                </a:outerShdw>
              </a:effectLst>
            </a:rPr>
            <a:t> PayPal und Venmo</a:t>
          </a:r>
          <a:endParaRPr lang="en-ZA">
            <a:effectLst>
              <a:outerShdw blurRad="38100" dist="38100" dir="2700000" algn="tl">
                <a:srgbClr val="000000">
                  <a:alpha val="43137"/>
                </a:srgbClr>
              </a:outerShdw>
            </a:effectLst>
          </a:endParaRPr>
        </a:p>
      </dgm:t>
    </dgm:pt>
    <dgm:pt modelId="{E2D343A6-FFAE-4555-A947-B1007B44185E}" type="parTrans" cxnId="{59E9CE15-9800-4DB1-B37A-2C855BB79EBD}">
      <dgm:prSet/>
      <dgm:spPr/>
      <dgm:t>
        <a:bodyPr/>
        <a:lstStyle/>
        <a:p>
          <a:endParaRPr lang="en-ZA"/>
        </a:p>
      </dgm:t>
    </dgm:pt>
    <dgm:pt modelId="{77070E31-DBF9-459F-B3EE-7889FD815087}" type="sibTrans" cxnId="{59E9CE15-9800-4DB1-B37A-2C855BB79EBD}">
      <dgm:prSet/>
      <dgm:spPr/>
      <dgm:t>
        <a:bodyPr/>
        <a:lstStyle/>
        <a:p>
          <a:endParaRPr lang="en-ZA"/>
        </a:p>
      </dgm:t>
    </dgm:pt>
    <dgm:pt modelId="{1BDE7F51-176D-4A4D-B8F2-B777BEE89D9A}" type="pres">
      <dgm:prSet presAssocID="{FF83A916-A3FE-44DA-8EBC-9F4F1BD87359}" presName="diagram" presStyleCnt="0">
        <dgm:presLayoutVars>
          <dgm:dir/>
          <dgm:resizeHandles val="exact"/>
        </dgm:presLayoutVars>
      </dgm:prSet>
      <dgm:spPr/>
    </dgm:pt>
    <dgm:pt modelId="{389584CA-8895-43EE-A5F6-45427BC29474}" type="pres">
      <dgm:prSet presAssocID="{ACE37B15-41C7-4FE5-AF8C-ECEF2843FA40}" presName="node" presStyleLbl="node1" presStyleIdx="0" presStyleCnt="3">
        <dgm:presLayoutVars>
          <dgm:bulletEnabled val="1"/>
        </dgm:presLayoutVars>
      </dgm:prSet>
      <dgm:spPr/>
    </dgm:pt>
    <dgm:pt modelId="{60384A01-CA24-446B-ADE5-EB43F514BE28}" type="pres">
      <dgm:prSet presAssocID="{968A7932-1571-46A8-88A7-D60BA9DFA04F}" presName="sibTrans" presStyleCnt="0"/>
      <dgm:spPr/>
    </dgm:pt>
    <dgm:pt modelId="{5527BCA8-5116-4C07-87DE-5A2702452727}" type="pres">
      <dgm:prSet presAssocID="{D46BFC3A-93F4-47B3-B49A-5810C944EABB}" presName="node" presStyleLbl="node1" presStyleIdx="1" presStyleCnt="3">
        <dgm:presLayoutVars>
          <dgm:bulletEnabled val="1"/>
        </dgm:presLayoutVars>
      </dgm:prSet>
      <dgm:spPr/>
    </dgm:pt>
    <dgm:pt modelId="{23092DD4-8800-4F83-A1EF-6FE2D46B5AE1}" type="pres">
      <dgm:prSet presAssocID="{8799F2A2-741D-465D-94C2-10088E6BD0B3}" presName="sibTrans" presStyleCnt="0"/>
      <dgm:spPr/>
    </dgm:pt>
    <dgm:pt modelId="{077117AC-B612-48FB-96F6-36CEF78C4336}" type="pres">
      <dgm:prSet presAssocID="{30170E26-BF3C-4616-8214-897FB1543748}" presName="node" presStyleLbl="node1" presStyleIdx="2" presStyleCnt="3">
        <dgm:presLayoutVars>
          <dgm:bulletEnabled val="1"/>
        </dgm:presLayoutVars>
      </dgm:prSet>
      <dgm:spPr/>
    </dgm:pt>
  </dgm:ptLst>
  <dgm:cxnLst>
    <dgm:cxn modelId="{C1599204-26A6-4E2F-BC2E-2050904E334F}" type="presOf" srcId="{D46BFC3A-93F4-47B3-B49A-5810C944EABB}" destId="{5527BCA8-5116-4C07-87DE-5A2702452727}" srcOrd="0" destOrd="0" presId="urn:microsoft.com/office/officeart/2005/8/layout/default"/>
    <dgm:cxn modelId="{59E9CE15-9800-4DB1-B37A-2C855BB79EBD}" srcId="{FF83A916-A3FE-44DA-8EBC-9F4F1BD87359}" destId="{30170E26-BF3C-4616-8214-897FB1543748}" srcOrd="2" destOrd="0" parTransId="{E2D343A6-FFAE-4555-A947-B1007B44185E}" sibTransId="{77070E31-DBF9-459F-B3EE-7889FD815087}"/>
    <dgm:cxn modelId="{9E26EF49-9B1C-402C-A14C-12D385406BAD}" srcId="{FF83A916-A3FE-44DA-8EBC-9F4F1BD87359}" destId="{D46BFC3A-93F4-47B3-B49A-5810C944EABB}" srcOrd="1" destOrd="0" parTransId="{2A18CB7E-62E1-4C27-9524-19F6CAB7D5FB}" sibTransId="{8799F2A2-741D-465D-94C2-10088E6BD0B3}"/>
    <dgm:cxn modelId="{4382806D-D7C6-40FD-A795-BB3A7D53C84C}" type="presOf" srcId="{30170E26-BF3C-4616-8214-897FB1543748}" destId="{077117AC-B612-48FB-96F6-36CEF78C4336}" srcOrd="0" destOrd="0" presId="urn:microsoft.com/office/officeart/2005/8/layout/default"/>
    <dgm:cxn modelId="{CEBFF580-FA8D-464B-81C1-9AA2CD173F1A}" srcId="{FF83A916-A3FE-44DA-8EBC-9F4F1BD87359}" destId="{ACE37B15-41C7-4FE5-AF8C-ECEF2843FA40}" srcOrd="0" destOrd="0" parTransId="{ABFC0010-1603-4E17-AF76-E57F6A0A34D7}" sibTransId="{968A7932-1571-46A8-88A7-D60BA9DFA04F}"/>
    <dgm:cxn modelId="{AC170787-689B-428F-A3E1-03086E0DA65F}" type="presOf" srcId="{ACE37B15-41C7-4FE5-AF8C-ECEF2843FA40}" destId="{389584CA-8895-43EE-A5F6-45427BC29474}" srcOrd="0" destOrd="0" presId="urn:microsoft.com/office/officeart/2005/8/layout/default"/>
    <dgm:cxn modelId="{88E707E1-9B79-4D48-8205-134B52B2BA8C}" type="presOf" srcId="{FF83A916-A3FE-44DA-8EBC-9F4F1BD87359}" destId="{1BDE7F51-176D-4A4D-B8F2-B777BEE89D9A}" srcOrd="0" destOrd="0" presId="urn:microsoft.com/office/officeart/2005/8/layout/default"/>
    <dgm:cxn modelId="{FD1A8656-DFB9-4BF7-B2C7-6689D5BC2A80}" type="presParOf" srcId="{1BDE7F51-176D-4A4D-B8F2-B777BEE89D9A}" destId="{389584CA-8895-43EE-A5F6-45427BC29474}" srcOrd="0" destOrd="0" presId="urn:microsoft.com/office/officeart/2005/8/layout/default"/>
    <dgm:cxn modelId="{4AA6A06A-88B0-4906-82B9-600C9A50AF65}" type="presParOf" srcId="{1BDE7F51-176D-4A4D-B8F2-B777BEE89D9A}" destId="{60384A01-CA24-446B-ADE5-EB43F514BE28}" srcOrd="1" destOrd="0" presId="urn:microsoft.com/office/officeart/2005/8/layout/default"/>
    <dgm:cxn modelId="{29BCC310-B164-4D6C-BBB6-9DD4D6BE6B16}" type="presParOf" srcId="{1BDE7F51-176D-4A4D-B8F2-B777BEE89D9A}" destId="{5527BCA8-5116-4C07-87DE-5A2702452727}" srcOrd="2" destOrd="0" presId="urn:microsoft.com/office/officeart/2005/8/layout/default"/>
    <dgm:cxn modelId="{2CC6F4F0-F1AE-4D90-B35B-D209FBB3E013}" type="presParOf" srcId="{1BDE7F51-176D-4A4D-B8F2-B777BEE89D9A}" destId="{23092DD4-8800-4F83-A1EF-6FE2D46B5AE1}" srcOrd="3" destOrd="0" presId="urn:microsoft.com/office/officeart/2005/8/layout/default"/>
    <dgm:cxn modelId="{4573DE99-25CD-4E9B-921B-AE27610C6013}" type="presParOf" srcId="{1BDE7F51-176D-4A4D-B8F2-B777BEE89D9A}" destId="{077117AC-B612-48FB-96F6-36CEF78C4336}" srcOrd="4"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7D5EDFA-22C4-4DD8-ACB0-ECC4B7BD9BC0}" type="doc">
      <dgm:prSet loTypeId="urn:microsoft.com/office/officeart/2005/8/layout/venn3" loCatId="relationship" qsTypeId="urn:microsoft.com/office/officeart/2005/8/quickstyle/simple4" qsCatId="simple" csTypeId="urn:microsoft.com/office/officeart/2005/8/colors/accent1_2" csCatId="accent1" phldr="1"/>
      <dgm:spPr/>
      <dgm:t>
        <a:bodyPr/>
        <a:lstStyle/>
        <a:p>
          <a:endParaRPr lang="en-ZA"/>
        </a:p>
      </dgm:t>
    </dgm:pt>
    <dgm:pt modelId="{EF300A3A-B44C-4316-A7F6-B8B5BEED54FB}">
      <dgm:prSet phldrT="[Text]"/>
      <dgm:spPr/>
      <dgm:t>
        <a:bodyPr/>
        <a:lstStyle/>
        <a:p>
          <a:r>
            <a:rPr lang="en-ZA">
              <a:solidFill>
                <a:srgbClr val="000000"/>
              </a:solidFill>
            </a:rPr>
            <a:t>Facebook</a:t>
          </a:r>
        </a:p>
      </dgm:t>
    </dgm:pt>
    <dgm:pt modelId="{5893BFA0-9132-4F32-9A37-9B5629CE5AFB}" type="parTrans" cxnId="{81A56AA6-3D60-4586-B4F0-D1C6ACB453B6}">
      <dgm:prSet/>
      <dgm:spPr/>
      <dgm:t>
        <a:bodyPr/>
        <a:lstStyle/>
        <a:p>
          <a:endParaRPr lang="en-ZA"/>
        </a:p>
      </dgm:t>
    </dgm:pt>
    <dgm:pt modelId="{C0F01A5D-C8F3-45A0-AB52-CC7E6570E152}" type="sibTrans" cxnId="{81A56AA6-3D60-4586-B4F0-D1C6ACB453B6}">
      <dgm:prSet/>
      <dgm:spPr/>
      <dgm:t>
        <a:bodyPr/>
        <a:lstStyle/>
        <a:p>
          <a:endParaRPr lang="en-ZA"/>
        </a:p>
      </dgm:t>
    </dgm:pt>
    <dgm:pt modelId="{3CAF00E6-2D65-41C8-8057-8C3B591523E2}">
      <dgm:prSet phldrT="[Text]"/>
      <dgm:spPr/>
      <dgm:t>
        <a:bodyPr/>
        <a:lstStyle/>
        <a:p>
          <a:r>
            <a:rPr lang="en-ZA">
              <a:solidFill>
                <a:srgbClr val="000000"/>
              </a:solidFill>
            </a:rPr>
            <a:t>Instagram</a:t>
          </a:r>
        </a:p>
      </dgm:t>
    </dgm:pt>
    <dgm:pt modelId="{FBD524A1-AFC5-4CF0-A00C-7FA9121C1C44}" type="parTrans" cxnId="{BAFAF73B-EF54-4986-9877-A65E203ADF03}">
      <dgm:prSet/>
      <dgm:spPr/>
      <dgm:t>
        <a:bodyPr/>
        <a:lstStyle/>
        <a:p>
          <a:endParaRPr lang="en-ZA"/>
        </a:p>
      </dgm:t>
    </dgm:pt>
    <dgm:pt modelId="{82392DD2-E026-4ECA-B8BA-51E386985D52}" type="sibTrans" cxnId="{BAFAF73B-EF54-4986-9877-A65E203ADF03}">
      <dgm:prSet/>
      <dgm:spPr/>
      <dgm:t>
        <a:bodyPr/>
        <a:lstStyle/>
        <a:p>
          <a:endParaRPr lang="en-ZA"/>
        </a:p>
      </dgm:t>
    </dgm:pt>
    <dgm:pt modelId="{116F7634-2D8E-4D86-B452-CBBC54DFC9A6}">
      <dgm:prSet phldrT="[Text]"/>
      <dgm:spPr/>
      <dgm:t>
        <a:bodyPr/>
        <a:lstStyle/>
        <a:p>
          <a:r>
            <a:rPr lang="en-ZA">
              <a:solidFill>
                <a:srgbClr val="000000"/>
              </a:solidFill>
            </a:rPr>
            <a:t>Twitter</a:t>
          </a:r>
        </a:p>
      </dgm:t>
    </dgm:pt>
    <dgm:pt modelId="{E27F4CFD-ABA2-4520-8B00-E50CB5DE01DA}" type="parTrans" cxnId="{2F007B5A-BEDC-4893-A5FC-82F6F8A9EB9F}">
      <dgm:prSet/>
      <dgm:spPr/>
      <dgm:t>
        <a:bodyPr/>
        <a:lstStyle/>
        <a:p>
          <a:endParaRPr lang="en-ZA"/>
        </a:p>
      </dgm:t>
    </dgm:pt>
    <dgm:pt modelId="{F175DC42-B076-45AF-88D4-D6A3AC0A69BC}" type="sibTrans" cxnId="{2F007B5A-BEDC-4893-A5FC-82F6F8A9EB9F}">
      <dgm:prSet/>
      <dgm:spPr/>
      <dgm:t>
        <a:bodyPr/>
        <a:lstStyle/>
        <a:p>
          <a:endParaRPr lang="en-ZA"/>
        </a:p>
      </dgm:t>
    </dgm:pt>
    <dgm:pt modelId="{65A3F8FA-8473-4D7A-8EB8-5CD6AEC0A4AB}">
      <dgm:prSet phldrT="[Text]"/>
      <dgm:spPr/>
      <dgm:t>
        <a:bodyPr/>
        <a:lstStyle/>
        <a:p>
          <a:r>
            <a:rPr lang="en-ZA">
              <a:solidFill>
                <a:srgbClr val="000000"/>
              </a:solidFill>
            </a:rPr>
            <a:t>TikTok</a:t>
          </a:r>
        </a:p>
      </dgm:t>
    </dgm:pt>
    <dgm:pt modelId="{FD94686F-462E-46F4-AF03-DDC0E99E6195}" type="parTrans" cxnId="{B7607A5E-7F0E-4FC7-8B60-5983B892F75C}">
      <dgm:prSet/>
      <dgm:spPr/>
      <dgm:t>
        <a:bodyPr/>
        <a:lstStyle/>
        <a:p>
          <a:endParaRPr lang="en-ZA"/>
        </a:p>
      </dgm:t>
    </dgm:pt>
    <dgm:pt modelId="{8C159CD0-732D-42B7-87DE-4F349630CEE4}" type="sibTrans" cxnId="{B7607A5E-7F0E-4FC7-8B60-5983B892F75C}">
      <dgm:prSet/>
      <dgm:spPr/>
      <dgm:t>
        <a:bodyPr/>
        <a:lstStyle/>
        <a:p>
          <a:endParaRPr lang="en-ZA"/>
        </a:p>
      </dgm:t>
    </dgm:pt>
    <dgm:pt modelId="{83FCA5D0-04BB-4930-AB9F-EDD482282607}" type="pres">
      <dgm:prSet presAssocID="{F7D5EDFA-22C4-4DD8-ACB0-ECC4B7BD9BC0}" presName="Name0" presStyleCnt="0">
        <dgm:presLayoutVars>
          <dgm:dir/>
          <dgm:resizeHandles val="exact"/>
        </dgm:presLayoutVars>
      </dgm:prSet>
      <dgm:spPr/>
    </dgm:pt>
    <dgm:pt modelId="{A4246C51-F2BD-47EC-A689-144DE7A886DA}" type="pres">
      <dgm:prSet presAssocID="{EF300A3A-B44C-4316-A7F6-B8B5BEED54FB}" presName="Name5" presStyleLbl="vennNode1" presStyleIdx="0" presStyleCnt="4">
        <dgm:presLayoutVars>
          <dgm:bulletEnabled val="1"/>
        </dgm:presLayoutVars>
      </dgm:prSet>
      <dgm:spPr/>
    </dgm:pt>
    <dgm:pt modelId="{B7723BD1-533A-4D1F-A1F3-58473D72A679}" type="pres">
      <dgm:prSet presAssocID="{C0F01A5D-C8F3-45A0-AB52-CC7E6570E152}" presName="space" presStyleCnt="0"/>
      <dgm:spPr/>
    </dgm:pt>
    <dgm:pt modelId="{8D62BDB7-4584-4537-93A0-BCFA98136EE6}" type="pres">
      <dgm:prSet presAssocID="{3CAF00E6-2D65-41C8-8057-8C3B591523E2}" presName="Name5" presStyleLbl="vennNode1" presStyleIdx="1" presStyleCnt="4">
        <dgm:presLayoutVars>
          <dgm:bulletEnabled val="1"/>
        </dgm:presLayoutVars>
      </dgm:prSet>
      <dgm:spPr/>
    </dgm:pt>
    <dgm:pt modelId="{476D6FD2-0831-4E32-A1A1-FB92A5EE9FD2}" type="pres">
      <dgm:prSet presAssocID="{82392DD2-E026-4ECA-B8BA-51E386985D52}" presName="space" presStyleCnt="0"/>
      <dgm:spPr/>
    </dgm:pt>
    <dgm:pt modelId="{E3C96E50-BE4C-41C4-AC18-E4E44561ED5D}" type="pres">
      <dgm:prSet presAssocID="{116F7634-2D8E-4D86-B452-CBBC54DFC9A6}" presName="Name5" presStyleLbl="vennNode1" presStyleIdx="2" presStyleCnt="4">
        <dgm:presLayoutVars>
          <dgm:bulletEnabled val="1"/>
        </dgm:presLayoutVars>
      </dgm:prSet>
      <dgm:spPr/>
    </dgm:pt>
    <dgm:pt modelId="{E51E1FD7-CAD7-4925-B844-2A43201C7670}" type="pres">
      <dgm:prSet presAssocID="{F175DC42-B076-45AF-88D4-D6A3AC0A69BC}" presName="space" presStyleCnt="0"/>
      <dgm:spPr/>
    </dgm:pt>
    <dgm:pt modelId="{A2E7BB03-D843-435E-BC9F-1A938B629C21}" type="pres">
      <dgm:prSet presAssocID="{65A3F8FA-8473-4D7A-8EB8-5CD6AEC0A4AB}" presName="Name5" presStyleLbl="vennNode1" presStyleIdx="3" presStyleCnt="4">
        <dgm:presLayoutVars>
          <dgm:bulletEnabled val="1"/>
        </dgm:presLayoutVars>
      </dgm:prSet>
      <dgm:spPr/>
    </dgm:pt>
  </dgm:ptLst>
  <dgm:cxnLst>
    <dgm:cxn modelId="{BAFAF73B-EF54-4986-9877-A65E203ADF03}" srcId="{F7D5EDFA-22C4-4DD8-ACB0-ECC4B7BD9BC0}" destId="{3CAF00E6-2D65-41C8-8057-8C3B591523E2}" srcOrd="1" destOrd="0" parTransId="{FBD524A1-AFC5-4CF0-A00C-7FA9121C1C44}" sibTransId="{82392DD2-E026-4ECA-B8BA-51E386985D52}"/>
    <dgm:cxn modelId="{B7607A5E-7F0E-4FC7-8B60-5983B892F75C}" srcId="{F7D5EDFA-22C4-4DD8-ACB0-ECC4B7BD9BC0}" destId="{65A3F8FA-8473-4D7A-8EB8-5CD6AEC0A4AB}" srcOrd="3" destOrd="0" parTransId="{FD94686F-462E-46F4-AF03-DDC0E99E6195}" sibTransId="{8C159CD0-732D-42B7-87DE-4F349630CEE4}"/>
    <dgm:cxn modelId="{68FBCF48-C6C0-4029-B619-210204F4ADBC}" type="presOf" srcId="{F7D5EDFA-22C4-4DD8-ACB0-ECC4B7BD9BC0}" destId="{83FCA5D0-04BB-4930-AB9F-EDD482282607}" srcOrd="0" destOrd="0" presId="urn:microsoft.com/office/officeart/2005/8/layout/venn3"/>
    <dgm:cxn modelId="{2F007B5A-BEDC-4893-A5FC-82F6F8A9EB9F}" srcId="{F7D5EDFA-22C4-4DD8-ACB0-ECC4B7BD9BC0}" destId="{116F7634-2D8E-4D86-B452-CBBC54DFC9A6}" srcOrd="2" destOrd="0" parTransId="{E27F4CFD-ABA2-4520-8B00-E50CB5DE01DA}" sibTransId="{F175DC42-B076-45AF-88D4-D6A3AC0A69BC}"/>
    <dgm:cxn modelId="{81A56AA6-3D60-4586-B4F0-D1C6ACB453B6}" srcId="{F7D5EDFA-22C4-4DD8-ACB0-ECC4B7BD9BC0}" destId="{EF300A3A-B44C-4316-A7F6-B8B5BEED54FB}" srcOrd="0" destOrd="0" parTransId="{5893BFA0-9132-4F32-9A37-9B5629CE5AFB}" sibTransId="{C0F01A5D-C8F3-45A0-AB52-CC7E6570E152}"/>
    <dgm:cxn modelId="{D1054CB5-1D5D-4ACF-A5EF-4F30FD15BA2A}" type="presOf" srcId="{65A3F8FA-8473-4D7A-8EB8-5CD6AEC0A4AB}" destId="{A2E7BB03-D843-435E-BC9F-1A938B629C21}" srcOrd="0" destOrd="0" presId="urn:microsoft.com/office/officeart/2005/8/layout/venn3"/>
    <dgm:cxn modelId="{33752EC5-90BB-4E76-9EA5-A80692A64761}" type="presOf" srcId="{EF300A3A-B44C-4316-A7F6-B8B5BEED54FB}" destId="{A4246C51-F2BD-47EC-A689-144DE7A886DA}" srcOrd="0" destOrd="0" presId="urn:microsoft.com/office/officeart/2005/8/layout/venn3"/>
    <dgm:cxn modelId="{56313ECA-54F8-414A-9A75-C6E51A756758}" type="presOf" srcId="{3CAF00E6-2D65-41C8-8057-8C3B591523E2}" destId="{8D62BDB7-4584-4537-93A0-BCFA98136EE6}" srcOrd="0" destOrd="0" presId="urn:microsoft.com/office/officeart/2005/8/layout/venn3"/>
    <dgm:cxn modelId="{9E1582FF-5EA2-49FE-98E3-4A7BF9F2980E}" type="presOf" srcId="{116F7634-2D8E-4D86-B452-CBBC54DFC9A6}" destId="{E3C96E50-BE4C-41C4-AC18-E4E44561ED5D}" srcOrd="0" destOrd="0" presId="urn:microsoft.com/office/officeart/2005/8/layout/venn3"/>
    <dgm:cxn modelId="{5C8568D1-CA75-4216-B3B4-BFEE60F24A4A}" type="presParOf" srcId="{83FCA5D0-04BB-4930-AB9F-EDD482282607}" destId="{A4246C51-F2BD-47EC-A689-144DE7A886DA}" srcOrd="0" destOrd="0" presId="urn:microsoft.com/office/officeart/2005/8/layout/venn3"/>
    <dgm:cxn modelId="{3277B81B-C896-449A-9B8F-50B65D970724}" type="presParOf" srcId="{83FCA5D0-04BB-4930-AB9F-EDD482282607}" destId="{B7723BD1-533A-4D1F-A1F3-58473D72A679}" srcOrd="1" destOrd="0" presId="urn:microsoft.com/office/officeart/2005/8/layout/venn3"/>
    <dgm:cxn modelId="{8D3EB931-B394-478E-83E3-A9A19B66E57A}" type="presParOf" srcId="{83FCA5D0-04BB-4930-AB9F-EDD482282607}" destId="{8D62BDB7-4584-4537-93A0-BCFA98136EE6}" srcOrd="2" destOrd="0" presId="urn:microsoft.com/office/officeart/2005/8/layout/venn3"/>
    <dgm:cxn modelId="{D871EF26-3CD7-4EB5-8883-30A77543B3C4}" type="presParOf" srcId="{83FCA5D0-04BB-4930-AB9F-EDD482282607}" destId="{476D6FD2-0831-4E32-A1A1-FB92A5EE9FD2}" srcOrd="3" destOrd="0" presId="urn:microsoft.com/office/officeart/2005/8/layout/venn3"/>
    <dgm:cxn modelId="{73D08D16-3275-494C-86EA-8997AA280AC0}" type="presParOf" srcId="{83FCA5D0-04BB-4930-AB9F-EDD482282607}" destId="{E3C96E50-BE4C-41C4-AC18-E4E44561ED5D}" srcOrd="4" destOrd="0" presId="urn:microsoft.com/office/officeart/2005/8/layout/venn3"/>
    <dgm:cxn modelId="{64FAA7B6-8FA4-441D-B967-48617466AE44}" type="presParOf" srcId="{83FCA5D0-04BB-4930-AB9F-EDD482282607}" destId="{E51E1FD7-CAD7-4925-B844-2A43201C7670}" srcOrd="5" destOrd="0" presId="urn:microsoft.com/office/officeart/2005/8/layout/venn3"/>
    <dgm:cxn modelId="{B0E5FDDC-50AB-4E49-8839-AEB26F1B5044}" type="presParOf" srcId="{83FCA5D0-04BB-4930-AB9F-EDD482282607}" destId="{A2E7BB03-D843-435E-BC9F-1A938B629C21}" srcOrd="6" destOrd="0" presId="urn:microsoft.com/office/officeart/2005/8/layout/venn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82CBE44C-4067-4C6E-A05A-B9AD00BF771C}" type="doc">
      <dgm:prSet loTypeId="urn:microsoft.com/office/officeart/2005/8/layout/default" loCatId="list" qsTypeId="urn:microsoft.com/office/officeart/2005/8/quickstyle/simple4" qsCatId="simple" csTypeId="urn:microsoft.com/office/officeart/2005/8/colors/accent1_2" csCatId="accent1" phldr="1"/>
      <dgm:spPr/>
      <dgm:t>
        <a:bodyPr/>
        <a:lstStyle/>
        <a:p>
          <a:endParaRPr lang="en-ZA"/>
        </a:p>
      </dgm:t>
    </dgm:pt>
    <dgm:pt modelId="{85E39E50-BC1A-449F-82D6-65E519E7F787}">
      <dgm:prSet phldrT="[Text]" custT="1"/>
      <dgm:spPr/>
      <dgm:t>
        <a:bodyPr/>
        <a:lstStyle/>
        <a:p>
          <a:pPr rtl="0"/>
          <a:r>
            <a:rPr lang="en-ZA" sz="2400" dirty="0" err="1">
              <a:effectLst>
                <a:outerShdw blurRad="38100" dist="38100" dir="2700000" algn="tl">
                  <a:srgbClr val="000000">
                    <a:alpha val="43137"/>
                  </a:srgbClr>
                </a:outerShdw>
              </a:effectLst>
            </a:rPr>
            <a:t>Bessere</a:t>
          </a:r>
          <a:r>
            <a:rPr lang="en-ZA" sz="2400" dirty="0">
              <a:effectLst>
                <a:outerShdw blurRad="38100" dist="38100" dir="2700000" algn="tl">
                  <a:srgbClr val="000000">
                    <a:alpha val="43137"/>
                  </a:srgbClr>
                </a:outerShdw>
              </a:effectLst>
            </a:rPr>
            <a:t> Mitarbeiter-</a:t>
          </a:r>
          <a:r>
            <a:rPr lang="en-ZA" sz="2400" dirty="0" err="1">
              <a:effectLst>
                <a:outerShdw blurRad="38100" dist="38100" dir="2700000" algn="tl">
                  <a:srgbClr val="000000">
                    <a:alpha val="43137"/>
                  </a:srgbClr>
                </a:outerShdw>
              </a:effectLst>
            </a:rPr>
            <a:t>bindung</a:t>
          </a:r>
          <a:endParaRPr lang="en-ZA" sz="2400" dirty="0">
            <a:effectLst>
              <a:outerShdw blurRad="38100" dist="38100" dir="2700000" algn="tl">
                <a:srgbClr val="000000">
                  <a:alpha val="43137"/>
                </a:srgbClr>
              </a:outerShdw>
            </a:effectLst>
          </a:endParaRPr>
        </a:p>
      </dgm:t>
    </dgm:pt>
    <dgm:pt modelId="{27ADB720-0576-4AC6-93B2-1B6AB7410142}" type="parTrans" cxnId="{FD867AD3-21F2-4806-8657-82E69B8FEC04}">
      <dgm:prSet/>
      <dgm:spPr/>
      <dgm:t>
        <a:bodyPr/>
        <a:lstStyle/>
        <a:p>
          <a:endParaRPr lang="en-ZA"/>
        </a:p>
      </dgm:t>
    </dgm:pt>
    <dgm:pt modelId="{08C7E926-A81D-4191-95A3-C97BCF6B2ED8}" type="sibTrans" cxnId="{FD867AD3-21F2-4806-8657-82E69B8FEC04}">
      <dgm:prSet/>
      <dgm:spPr/>
      <dgm:t>
        <a:bodyPr/>
        <a:lstStyle/>
        <a:p>
          <a:endParaRPr lang="en-ZA"/>
        </a:p>
      </dgm:t>
    </dgm:pt>
    <dgm:pt modelId="{3D0BA79F-49F1-41A3-AEFF-FC8209B26A76}">
      <dgm:prSet custT="1"/>
      <dgm:spPr/>
      <dgm:t>
        <a:bodyPr/>
        <a:lstStyle/>
        <a:p>
          <a:r>
            <a:rPr lang="en-ZA" sz="2400" err="1">
              <a:effectLst>
                <a:outerShdw blurRad="38100" dist="38100" dir="2700000" algn="tl">
                  <a:srgbClr val="000000">
                    <a:alpha val="43137"/>
                  </a:srgbClr>
                </a:outerShdw>
              </a:effectLst>
            </a:rPr>
            <a:t>Reduzierung</a:t>
          </a:r>
          <a:r>
            <a:rPr lang="en-ZA" sz="2400">
              <a:effectLst>
                <a:outerShdw blurRad="38100" dist="38100" dir="2700000" algn="tl">
                  <a:srgbClr val="000000">
                    <a:alpha val="43137"/>
                  </a:srgbClr>
                </a:outerShdw>
              </a:effectLst>
            </a:rPr>
            <a:t> der </a:t>
          </a:r>
          <a:r>
            <a:rPr lang="en-ZA" sz="2400" err="1">
              <a:effectLst>
                <a:outerShdw blurRad="38100" dist="38100" dir="2700000" algn="tl">
                  <a:srgbClr val="000000">
                    <a:alpha val="43137"/>
                  </a:srgbClr>
                </a:outerShdw>
              </a:effectLst>
            </a:rPr>
            <a:t>Arbeitsbelastung</a:t>
          </a:r>
        </a:p>
      </dgm:t>
    </dgm:pt>
    <dgm:pt modelId="{A10F2D68-A87E-4F19-86B4-5056D2437A26}" type="parTrans" cxnId="{9B92D003-1188-4037-BD0F-3D1D175D815D}">
      <dgm:prSet/>
      <dgm:spPr/>
      <dgm:t>
        <a:bodyPr/>
        <a:lstStyle/>
        <a:p>
          <a:endParaRPr lang="en-ZA"/>
        </a:p>
      </dgm:t>
    </dgm:pt>
    <dgm:pt modelId="{C5565268-8293-4156-8826-D8AD0CD26EB5}" type="sibTrans" cxnId="{9B92D003-1188-4037-BD0F-3D1D175D815D}">
      <dgm:prSet/>
      <dgm:spPr/>
      <dgm:t>
        <a:bodyPr/>
        <a:lstStyle/>
        <a:p>
          <a:endParaRPr lang="en-ZA"/>
        </a:p>
      </dgm:t>
    </dgm:pt>
    <dgm:pt modelId="{E2578DA7-E29D-4346-95E8-E70C0AF328BD}">
      <dgm:prSet custT="1"/>
      <dgm:spPr/>
      <dgm:t>
        <a:bodyPr/>
        <a:lstStyle/>
        <a:p>
          <a:r>
            <a:rPr lang="en-ZA" sz="2400" err="1">
              <a:effectLst>
                <a:outerShdw blurRad="38100" dist="38100" dir="2700000" algn="tl">
                  <a:srgbClr val="000000">
                    <a:alpha val="43137"/>
                  </a:srgbClr>
                </a:outerShdw>
              </a:effectLst>
            </a:rPr>
            <a:t>Akquisition</a:t>
          </a:r>
          <a:r>
            <a:rPr lang="en-ZA" sz="2400">
              <a:effectLst>
                <a:outerShdw blurRad="38100" dist="38100" dir="2700000" algn="tl">
                  <a:srgbClr val="000000">
                    <a:alpha val="43137"/>
                  </a:srgbClr>
                </a:outerShdw>
              </a:effectLst>
            </a:rPr>
            <a:t> </a:t>
          </a:r>
          <a:r>
            <a:rPr lang="en-ZA" sz="2400" err="1">
              <a:effectLst>
                <a:outerShdw blurRad="38100" dist="38100" dir="2700000" algn="tl">
                  <a:srgbClr val="000000">
                    <a:alpha val="43137"/>
                  </a:srgbClr>
                </a:outerShdw>
              </a:effectLst>
            </a:rPr>
            <a:t>steigern</a:t>
          </a:r>
        </a:p>
      </dgm:t>
    </dgm:pt>
    <dgm:pt modelId="{1DC1C557-55B1-4C0E-80F6-0F8716D80CD7}" type="parTrans" cxnId="{31A4CD3A-052F-4607-9788-BEFDEC67C310}">
      <dgm:prSet/>
      <dgm:spPr/>
      <dgm:t>
        <a:bodyPr/>
        <a:lstStyle/>
        <a:p>
          <a:endParaRPr lang="en-ZA"/>
        </a:p>
      </dgm:t>
    </dgm:pt>
    <dgm:pt modelId="{0B9FDBC3-1054-44DC-87F0-7AE56388741C}" type="sibTrans" cxnId="{31A4CD3A-052F-4607-9788-BEFDEC67C310}">
      <dgm:prSet/>
      <dgm:spPr/>
      <dgm:t>
        <a:bodyPr/>
        <a:lstStyle/>
        <a:p>
          <a:endParaRPr lang="en-ZA"/>
        </a:p>
      </dgm:t>
    </dgm:pt>
    <dgm:pt modelId="{122C7A22-B961-48C0-B0BD-AE88F9F564DE}">
      <dgm:prSet custT="1"/>
      <dgm:spPr/>
      <dgm:t>
        <a:bodyPr/>
        <a:lstStyle/>
        <a:p>
          <a:r>
            <a:rPr lang="en-ZA" sz="2400" dirty="0" err="1">
              <a:effectLst>
                <a:outerShdw blurRad="38100" dist="38100" dir="2700000" algn="tl">
                  <a:srgbClr val="000000">
                    <a:alpha val="43137"/>
                  </a:srgbClr>
                </a:outerShdw>
              </a:effectLst>
            </a:rPr>
            <a:t>Verbesserte</a:t>
          </a:r>
          <a:r>
            <a:rPr lang="en-ZA" sz="2400" dirty="0">
              <a:effectLst>
                <a:outerShdw blurRad="38100" dist="38100" dir="2700000" algn="tl">
                  <a:srgbClr val="000000">
                    <a:alpha val="43137"/>
                  </a:srgbClr>
                </a:outerShdw>
              </a:effectLst>
            </a:rPr>
            <a:t> </a:t>
          </a:r>
          <a:r>
            <a:rPr lang="en-ZA" sz="2400" dirty="0" err="1">
              <a:effectLst>
                <a:outerShdw blurRad="38100" dist="38100" dir="2700000" algn="tl">
                  <a:srgbClr val="000000">
                    <a:alpha val="43137"/>
                  </a:srgbClr>
                </a:outerShdw>
              </a:effectLst>
            </a:rPr>
            <a:t>Anpassungs-fähigkeit</a:t>
          </a:r>
          <a:endParaRPr lang="en-ZA" sz="2400" dirty="0">
            <a:effectLst>
              <a:outerShdw blurRad="38100" dist="38100" dir="2700000" algn="tl">
                <a:srgbClr val="000000">
                  <a:alpha val="43137"/>
                </a:srgbClr>
              </a:outerShdw>
            </a:effectLst>
          </a:endParaRPr>
        </a:p>
      </dgm:t>
    </dgm:pt>
    <dgm:pt modelId="{14DEA2FC-763E-4824-94A6-34CB8EEC0FC2}" type="parTrans" cxnId="{E62778D9-91D6-4EBC-AE5C-8529FDB8E9FC}">
      <dgm:prSet/>
      <dgm:spPr/>
      <dgm:t>
        <a:bodyPr/>
        <a:lstStyle/>
        <a:p>
          <a:endParaRPr lang="en-ZA"/>
        </a:p>
      </dgm:t>
    </dgm:pt>
    <dgm:pt modelId="{3F30911B-CEC8-4F98-ABEA-3C3283BBBC35}" type="sibTrans" cxnId="{E62778D9-91D6-4EBC-AE5C-8529FDB8E9FC}">
      <dgm:prSet/>
      <dgm:spPr/>
      <dgm:t>
        <a:bodyPr/>
        <a:lstStyle/>
        <a:p>
          <a:endParaRPr lang="en-ZA"/>
        </a:p>
      </dgm:t>
    </dgm:pt>
    <dgm:pt modelId="{A4CEC2F9-D5F7-4DE5-B55B-ADA4E69EEDD3}" type="pres">
      <dgm:prSet presAssocID="{82CBE44C-4067-4C6E-A05A-B9AD00BF771C}" presName="diagram" presStyleCnt="0">
        <dgm:presLayoutVars>
          <dgm:dir/>
          <dgm:resizeHandles val="exact"/>
        </dgm:presLayoutVars>
      </dgm:prSet>
      <dgm:spPr/>
    </dgm:pt>
    <dgm:pt modelId="{6059C0AA-521E-4F4D-9824-E3243D534222}" type="pres">
      <dgm:prSet presAssocID="{85E39E50-BC1A-449F-82D6-65E519E7F787}" presName="node" presStyleLbl="node1" presStyleIdx="0" presStyleCnt="4">
        <dgm:presLayoutVars>
          <dgm:bulletEnabled val="1"/>
        </dgm:presLayoutVars>
      </dgm:prSet>
      <dgm:spPr/>
    </dgm:pt>
    <dgm:pt modelId="{15E966D4-CB65-4A14-BE1D-00602A7969BB}" type="pres">
      <dgm:prSet presAssocID="{08C7E926-A81D-4191-95A3-C97BCF6B2ED8}" presName="sibTrans" presStyleCnt="0"/>
      <dgm:spPr/>
    </dgm:pt>
    <dgm:pt modelId="{E6A2AF48-ED3A-4771-9798-67FEB4513485}" type="pres">
      <dgm:prSet presAssocID="{3D0BA79F-49F1-41A3-AEFF-FC8209B26A76}" presName="node" presStyleLbl="node1" presStyleIdx="1" presStyleCnt="4">
        <dgm:presLayoutVars>
          <dgm:bulletEnabled val="1"/>
        </dgm:presLayoutVars>
      </dgm:prSet>
      <dgm:spPr/>
    </dgm:pt>
    <dgm:pt modelId="{4D896099-4047-42CD-9026-3FCCE8A2C88D}" type="pres">
      <dgm:prSet presAssocID="{C5565268-8293-4156-8826-D8AD0CD26EB5}" presName="sibTrans" presStyleCnt="0"/>
      <dgm:spPr/>
    </dgm:pt>
    <dgm:pt modelId="{B704CA32-7526-40DD-8867-F19CF536ABA8}" type="pres">
      <dgm:prSet presAssocID="{E2578DA7-E29D-4346-95E8-E70C0AF328BD}" presName="node" presStyleLbl="node1" presStyleIdx="2" presStyleCnt="4">
        <dgm:presLayoutVars>
          <dgm:bulletEnabled val="1"/>
        </dgm:presLayoutVars>
      </dgm:prSet>
      <dgm:spPr/>
    </dgm:pt>
    <dgm:pt modelId="{423C31BA-001A-42CA-8B7A-4512655DA094}" type="pres">
      <dgm:prSet presAssocID="{0B9FDBC3-1054-44DC-87F0-7AE56388741C}" presName="sibTrans" presStyleCnt="0"/>
      <dgm:spPr/>
    </dgm:pt>
    <dgm:pt modelId="{513004BD-6634-453D-B12A-B17405400E25}" type="pres">
      <dgm:prSet presAssocID="{122C7A22-B961-48C0-B0BD-AE88F9F564DE}" presName="node" presStyleLbl="node1" presStyleIdx="3" presStyleCnt="4">
        <dgm:presLayoutVars>
          <dgm:bulletEnabled val="1"/>
        </dgm:presLayoutVars>
      </dgm:prSet>
      <dgm:spPr/>
    </dgm:pt>
  </dgm:ptLst>
  <dgm:cxnLst>
    <dgm:cxn modelId="{9B92D003-1188-4037-BD0F-3D1D175D815D}" srcId="{82CBE44C-4067-4C6E-A05A-B9AD00BF771C}" destId="{3D0BA79F-49F1-41A3-AEFF-FC8209B26A76}" srcOrd="1" destOrd="0" parTransId="{A10F2D68-A87E-4F19-86B4-5056D2437A26}" sibTransId="{C5565268-8293-4156-8826-D8AD0CD26EB5}"/>
    <dgm:cxn modelId="{7C02CA18-F292-4373-98C0-EA994C6E5703}" type="presOf" srcId="{85E39E50-BC1A-449F-82D6-65E519E7F787}" destId="{6059C0AA-521E-4F4D-9824-E3243D534222}" srcOrd="0" destOrd="0" presId="urn:microsoft.com/office/officeart/2005/8/layout/default"/>
    <dgm:cxn modelId="{31A4CD3A-052F-4607-9788-BEFDEC67C310}" srcId="{82CBE44C-4067-4C6E-A05A-B9AD00BF771C}" destId="{E2578DA7-E29D-4346-95E8-E70C0AF328BD}" srcOrd="2" destOrd="0" parTransId="{1DC1C557-55B1-4C0E-80F6-0F8716D80CD7}" sibTransId="{0B9FDBC3-1054-44DC-87F0-7AE56388741C}"/>
    <dgm:cxn modelId="{022EDE3E-805C-4985-88A5-CEBC198A873D}" type="presOf" srcId="{3D0BA79F-49F1-41A3-AEFF-FC8209B26A76}" destId="{E6A2AF48-ED3A-4771-9798-67FEB4513485}" srcOrd="0" destOrd="0" presId="urn:microsoft.com/office/officeart/2005/8/layout/default"/>
    <dgm:cxn modelId="{237D3C64-4A47-4977-930D-88B0586C6A8A}" type="presOf" srcId="{E2578DA7-E29D-4346-95E8-E70C0AF328BD}" destId="{B704CA32-7526-40DD-8867-F19CF536ABA8}" srcOrd="0" destOrd="0" presId="urn:microsoft.com/office/officeart/2005/8/layout/default"/>
    <dgm:cxn modelId="{946A3D44-8F00-45DA-89B8-63EB264E13CC}" type="presOf" srcId="{122C7A22-B961-48C0-B0BD-AE88F9F564DE}" destId="{513004BD-6634-453D-B12A-B17405400E25}" srcOrd="0" destOrd="0" presId="urn:microsoft.com/office/officeart/2005/8/layout/default"/>
    <dgm:cxn modelId="{FD867AD3-21F2-4806-8657-82E69B8FEC04}" srcId="{82CBE44C-4067-4C6E-A05A-B9AD00BF771C}" destId="{85E39E50-BC1A-449F-82D6-65E519E7F787}" srcOrd="0" destOrd="0" parTransId="{27ADB720-0576-4AC6-93B2-1B6AB7410142}" sibTransId="{08C7E926-A81D-4191-95A3-C97BCF6B2ED8}"/>
    <dgm:cxn modelId="{E62778D9-91D6-4EBC-AE5C-8529FDB8E9FC}" srcId="{82CBE44C-4067-4C6E-A05A-B9AD00BF771C}" destId="{122C7A22-B961-48C0-B0BD-AE88F9F564DE}" srcOrd="3" destOrd="0" parTransId="{14DEA2FC-763E-4824-94A6-34CB8EEC0FC2}" sibTransId="{3F30911B-CEC8-4F98-ABEA-3C3283BBBC35}"/>
    <dgm:cxn modelId="{67E158FF-1145-49AE-BE73-458A75BCCCF9}" type="presOf" srcId="{82CBE44C-4067-4C6E-A05A-B9AD00BF771C}" destId="{A4CEC2F9-D5F7-4DE5-B55B-ADA4E69EEDD3}" srcOrd="0" destOrd="0" presId="urn:microsoft.com/office/officeart/2005/8/layout/default"/>
    <dgm:cxn modelId="{7366E7D4-2BEC-4A4D-B9F1-4FDF8C3FE279}" type="presParOf" srcId="{A4CEC2F9-D5F7-4DE5-B55B-ADA4E69EEDD3}" destId="{6059C0AA-521E-4F4D-9824-E3243D534222}" srcOrd="0" destOrd="0" presId="urn:microsoft.com/office/officeart/2005/8/layout/default"/>
    <dgm:cxn modelId="{B8CA5802-DDE4-4494-82AA-D1EE0ECAA0C2}" type="presParOf" srcId="{A4CEC2F9-D5F7-4DE5-B55B-ADA4E69EEDD3}" destId="{15E966D4-CB65-4A14-BE1D-00602A7969BB}" srcOrd="1" destOrd="0" presId="urn:microsoft.com/office/officeart/2005/8/layout/default"/>
    <dgm:cxn modelId="{26C6D8D7-2DB1-4DE4-83E7-E0BCAD65C1E9}" type="presParOf" srcId="{A4CEC2F9-D5F7-4DE5-B55B-ADA4E69EEDD3}" destId="{E6A2AF48-ED3A-4771-9798-67FEB4513485}" srcOrd="2" destOrd="0" presId="urn:microsoft.com/office/officeart/2005/8/layout/default"/>
    <dgm:cxn modelId="{C72E7DC7-4B7B-448E-8A78-468E2D26202E}" type="presParOf" srcId="{A4CEC2F9-D5F7-4DE5-B55B-ADA4E69EEDD3}" destId="{4D896099-4047-42CD-9026-3FCCE8A2C88D}" srcOrd="3" destOrd="0" presId="urn:microsoft.com/office/officeart/2005/8/layout/default"/>
    <dgm:cxn modelId="{6DB77BA4-DB7B-44B7-B8A8-B03CFA3BD2CB}" type="presParOf" srcId="{A4CEC2F9-D5F7-4DE5-B55B-ADA4E69EEDD3}" destId="{B704CA32-7526-40DD-8867-F19CF536ABA8}" srcOrd="4" destOrd="0" presId="urn:microsoft.com/office/officeart/2005/8/layout/default"/>
    <dgm:cxn modelId="{FFA86F55-EC89-491E-9254-A0F2CD086064}" type="presParOf" srcId="{A4CEC2F9-D5F7-4DE5-B55B-ADA4E69EEDD3}" destId="{423C31BA-001A-42CA-8B7A-4512655DA094}" srcOrd="5" destOrd="0" presId="urn:microsoft.com/office/officeart/2005/8/layout/default"/>
    <dgm:cxn modelId="{D7A9B85F-0822-4A41-AA2A-C7BA191F28ED}" type="presParOf" srcId="{A4CEC2F9-D5F7-4DE5-B55B-ADA4E69EEDD3}" destId="{513004BD-6634-453D-B12A-B17405400E25}" srcOrd="6" destOrd="0" presId="urn:microsoft.com/office/officeart/2005/8/layout/defaul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B6E8AE93-7551-4F93-89D9-FA34CF7D984E}" type="doc">
      <dgm:prSet loTypeId="urn:microsoft.com/office/officeart/2005/8/layout/default" loCatId="list" qsTypeId="urn:microsoft.com/office/officeart/2005/8/quickstyle/simple4" qsCatId="simple" csTypeId="urn:microsoft.com/office/officeart/2005/8/colors/accent1_2" csCatId="accent1" phldr="1"/>
      <dgm:spPr/>
      <dgm:t>
        <a:bodyPr/>
        <a:lstStyle/>
        <a:p>
          <a:endParaRPr lang="en-ZA"/>
        </a:p>
      </dgm:t>
    </dgm:pt>
    <dgm:pt modelId="{DCF178FC-DE1D-4AAF-AFC2-5750C9777B91}">
      <dgm:prSet phldrT="[Text]" custT="1"/>
      <dgm:spPr/>
      <dgm:t>
        <a:bodyPr/>
        <a:lstStyle/>
        <a:p>
          <a:pPr>
            <a:buClrTx/>
            <a:buSzTx/>
            <a:buFont typeface="Arial" panose="020B0604020202020204" pitchFamily="34" charset="0"/>
            <a:buChar char="•"/>
          </a:pPr>
          <a:r>
            <a:rPr kumimoji="0" lang="en-GB" sz="2400" b="0" i="0" u="sng" strike="noStrike" cap="none" spc="0" normalizeH="0" baseline="0" noProof="0">
              <a:ln/>
              <a:effectLst>
                <a:outerShdw blurRad="38100" dist="38100" dir="2700000" algn="tl">
                  <a:srgbClr val="000000">
                    <a:alpha val="43137"/>
                  </a:srgbClr>
                </a:outerShdw>
              </a:effectLst>
              <a:uLnTx/>
              <a:uFillTx/>
              <a:latin typeface="Calibri" panose="020F0502020204030204"/>
              <a:ea typeface="+mn-ea"/>
              <a:cs typeface="+mn-cs"/>
              <a:hlinkClick xmlns:r="http://schemas.openxmlformats.org/officeDocument/2006/relationships" r:id="rId1">
                <a:extLst>
                  <a:ext uri="{A12FA001-AC4F-418D-AE19-62706E023703}">
                    <ahyp:hlinkClr xmlns:ahyp="http://schemas.microsoft.com/office/drawing/2018/hyperlinkcolor" val="tx"/>
                  </a:ext>
                </a:extLst>
              </a:hlinkClick>
            </a:rPr>
            <a:t>Classy</a:t>
          </a:r>
          <a:endParaRPr lang="en-ZA" sz="2400">
            <a:effectLst>
              <a:outerShdw blurRad="38100" dist="38100" dir="2700000" algn="tl">
                <a:srgbClr val="000000">
                  <a:alpha val="43137"/>
                </a:srgbClr>
              </a:outerShdw>
            </a:effectLst>
          </a:endParaRPr>
        </a:p>
      </dgm:t>
    </dgm:pt>
    <dgm:pt modelId="{F20A05C5-2E63-46D2-B04A-4FEB3B97C0FB}" type="parTrans" cxnId="{831EA555-67EC-4214-943D-402A00ADCA4F}">
      <dgm:prSet/>
      <dgm:spPr/>
      <dgm:t>
        <a:bodyPr/>
        <a:lstStyle/>
        <a:p>
          <a:endParaRPr lang="en-ZA"/>
        </a:p>
      </dgm:t>
    </dgm:pt>
    <dgm:pt modelId="{8EEFD4FB-8C02-4651-A610-859C22EA8862}" type="sibTrans" cxnId="{831EA555-67EC-4214-943D-402A00ADCA4F}">
      <dgm:prSet/>
      <dgm:spPr/>
      <dgm:t>
        <a:bodyPr/>
        <a:lstStyle/>
        <a:p>
          <a:endParaRPr lang="en-ZA"/>
        </a:p>
      </dgm:t>
    </dgm:pt>
    <dgm:pt modelId="{3E112117-798F-4526-BF33-25EFFAE7E8B2}">
      <dgm:prSet custT="1"/>
      <dgm:spPr/>
      <dgm:t>
        <a:bodyPr/>
        <a:lstStyle/>
        <a:p>
          <a:r>
            <a:rPr kumimoji="0" lang="en-GB" sz="2400" b="0" i="0" u="sng" strike="noStrike" cap="none" spc="0" normalizeH="0" baseline="0" noProof="0">
              <a:ln/>
              <a:effectLst>
                <a:outerShdw blurRad="38100" dist="38100" dir="2700000" algn="tl">
                  <a:srgbClr val="000000">
                    <a:alpha val="43137"/>
                  </a:srgbClr>
                </a:outerShdw>
              </a:effectLst>
              <a:uLnTx/>
              <a:uFillTx/>
              <a:latin typeface="Calibri" panose="020F0502020204030204"/>
              <a:ea typeface="+mn-ea"/>
              <a:cs typeface="+mn-cs"/>
              <a:hlinkClick xmlns:r="http://schemas.openxmlformats.org/officeDocument/2006/relationships" r:id="rId2">
                <a:extLst>
                  <a:ext uri="{A12FA001-AC4F-418D-AE19-62706E023703}">
                    <ahyp:hlinkClr xmlns:ahyp="http://schemas.microsoft.com/office/drawing/2018/hyperlinkcolor" val="tx"/>
                  </a:ext>
                </a:extLst>
              </a:hlinkClick>
            </a:rPr>
            <a:t>First Giving</a:t>
          </a:r>
          <a:endParaRPr kumimoji="0" lang="en-GB" sz="2400" b="0" i="0" u="none" strike="noStrike" cap="none" spc="0" normalizeH="0" baseline="0" noProof="0">
            <a:ln/>
            <a:effectLst>
              <a:outerShdw blurRad="38100" dist="38100" dir="2700000" algn="tl">
                <a:srgbClr val="000000">
                  <a:alpha val="43137"/>
                </a:srgbClr>
              </a:outerShdw>
            </a:effectLst>
            <a:uLnTx/>
            <a:uFillTx/>
            <a:latin typeface="Calibri" panose="020F0502020204030204"/>
            <a:ea typeface="+mn-ea"/>
            <a:cs typeface="+mn-cs"/>
          </a:endParaRPr>
        </a:p>
      </dgm:t>
    </dgm:pt>
    <dgm:pt modelId="{12B32DA0-16E4-4F61-9F4D-87F60F776ED5}" type="parTrans" cxnId="{748A9AC4-DEC6-4C0C-8A45-89B57ECB1C4A}">
      <dgm:prSet/>
      <dgm:spPr/>
      <dgm:t>
        <a:bodyPr/>
        <a:lstStyle/>
        <a:p>
          <a:endParaRPr lang="en-ZA"/>
        </a:p>
      </dgm:t>
    </dgm:pt>
    <dgm:pt modelId="{103151E9-775F-4376-986B-1983ABC77EA8}" type="sibTrans" cxnId="{748A9AC4-DEC6-4C0C-8A45-89B57ECB1C4A}">
      <dgm:prSet/>
      <dgm:spPr/>
      <dgm:t>
        <a:bodyPr/>
        <a:lstStyle/>
        <a:p>
          <a:endParaRPr lang="en-ZA"/>
        </a:p>
      </dgm:t>
    </dgm:pt>
    <dgm:pt modelId="{D4834567-78C8-4C93-84F1-52804A1C9A44}">
      <dgm:prSet custT="1"/>
      <dgm:spPr/>
      <dgm:t>
        <a:bodyPr/>
        <a:lstStyle/>
        <a:p>
          <a:r>
            <a:rPr kumimoji="0" lang="en-GB" sz="2400" b="0" i="0" u="sng" strike="noStrike" cap="none" spc="0" normalizeH="0" baseline="0" noProof="0">
              <a:ln/>
              <a:effectLst>
                <a:outerShdw blurRad="38100" dist="38100" dir="2700000" algn="tl">
                  <a:srgbClr val="000000">
                    <a:alpha val="43137"/>
                  </a:srgbClr>
                </a:outerShdw>
              </a:effectLst>
              <a:uLnTx/>
              <a:uFillTx/>
              <a:latin typeface="Calibri" panose="020F0502020204030204"/>
              <a:ea typeface="+mn-ea"/>
              <a:cs typeface="+mn-cs"/>
              <a:hlinkClick xmlns:r="http://schemas.openxmlformats.org/officeDocument/2006/relationships" r:id="rId3">
                <a:extLst>
                  <a:ext uri="{A12FA001-AC4F-418D-AE19-62706E023703}">
                    <ahyp:hlinkClr xmlns:ahyp="http://schemas.microsoft.com/office/drawing/2018/hyperlinkcolor" val="tx"/>
                  </a:ext>
                </a:extLst>
              </a:hlinkClick>
            </a:rPr>
            <a:t>Mobile Cause</a:t>
          </a:r>
          <a:endParaRPr kumimoji="0" lang="en-GB" sz="2400" b="0" i="0" u="none" strike="noStrike" cap="none" spc="0" normalizeH="0" baseline="0" noProof="0">
            <a:ln/>
            <a:effectLst>
              <a:outerShdw blurRad="38100" dist="38100" dir="2700000" algn="tl">
                <a:srgbClr val="000000">
                  <a:alpha val="43137"/>
                </a:srgbClr>
              </a:outerShdw>
            </a:effectLst>
            <a:uLnTx/>
            <a:uFillTx/>
            <a:latin typeface="Calibri" panose="020F0502020204030204"/>
            <a:ea typeface="+mn-ea"/>
            <a:cs typeface="+mn-cs"/>
          </a:endParaRPr>
        </a:p>
      </dgm:t>
    </dgm:pt>
    <dgm:pt modelId="{E1E63624-DF28-402C-9C19-4A662689BE50}" type="parTrans" cxnId="{8038AD43-39DF-4AA9-8949-E7CED4DF1FC2}">
      <dgm:prSet/>
      <dgm:spPr/>
      <dgm:t>
        <a:bodyPr/>
        <a:lstStyle/>
        <a:p>
          <a:endParaRPr lang="en-ZA"/>
        </a:p>
      </dgm:t>
    </dgm:pt>
    <dgm:pt modelId="{63EBB26B-6578-4126-81D1-8E0F68B835F8}" type="sibTrans" cxnId="{8038AD43-39DF-4AA9-8949-E7CED4DF1FC2}">
      <dgm:prSet/>
      <dgm:spPr/>
      <dgm:t>
        <a:bodyPr/>
        <a:lstStyle/>
        <a:p>
          <a:endParaRPr lang="en-ZA"/>
        </a:p>
      </dgm:t>
    </dgm:pt>
    <dgm:pt modelId="{AEAB3FF4-1955-4703-B01D-1EDC66AF5200}">
      <dgm:prSet custT="1"/>
      <dgm:spPr/>
      <dgm:t>
        <a:bodyPr/>
        <a:lstStyle/>
        <a:p>
          <a:r>
            <a:rPr kumimoji="0" lang="en-GB" sz="2400" b="0" i="0" u="sng" strike="noStrike" cap="none" spc="0" normalizeH="0" baseline="0" noProof="0">
              <a:ln/>
              <a:effectLst>
                <a:outerShdw blurRad="38100" dist="38100" dir="2700000" algn="tl">
                  <a:srgbClr val="000000">
                    <a:alpha val="43137"/>
                  </a:srgbClr>
                </a:outerShdw>
              </a:effectLst>
              <a:uLnTx/>
              <a:uFillTx/>
              <a:latin typeface="Calibri" panose="020F0502020204030204"/>
              <a:ea typeface="+mn-ea"/>
              <a:cs typeface="+mn-cs"/>
              <a:hlinkClick xmlns:r="http://schemas.openxmlformats.org/officeDocument/2006/relationships" r:id="rId4">
                <a:extLst>
                  <a:ext uri="{A12FA001-AC4F-418D-AE19-62706E023703}">
                    <ahyp:hlinkClr xmlns:ahyp="http://schemas.microsoft.com/office/drawing/2018/hyperlinkcolor" val="tx"/>
                  </a:ext>
                </a:extLst>
              </a:hlinkClick>
            </a:rPr>
            <a:t>Qgiv</a:t>
          </a:r>
          <a:endParaRPr kumimoji="0" lang="en-GB" sz="2400" b="0" i="0" u="none" strike="noStrike" cap="none" spc="0" normalizeH="0" baseline="0" noProof="0">
            <a:ln/>
            <a:effectLst>
              <a:outerShdw blurRad="38100" dist="38100" dir="2700000" algn="tl">
                <a:srgbClr val="000000">
                  <a:alpha val="43137"/>
                </a:srgbClr>
              </a:outerShdw>
            </a:effectLst>
            <a:uLnTx/>
            <a:uFillTx/>
            <a:latin typeface="Calibri" panose="020F0502020204030204"/>
            <a:ea typeface="+mn-ea"/>
            <a:cs typeface="+mn-cs"/>
          </a:endParaRPr>
        </a:p>
      </dgm:t>
    </dgm:pt>
    <dgm:pt modelId="{5B7F9AC9-D608-4CB0-990D-993CA404E327}" type="parTrans" cxnId="{671B5D18-B754-4533-95D6-B674649F943C}">
      <dgm:prSet/>
      <dgm:spPr/>
      <dgm:t>
        <a:bodyPr/>
        <a:lstStyle/>
        <a:p>
          <a:endParaRPr lang="en-ZA"/>
        </a:p>
      </dgm:t>
    </dgm:pt>
    <dgm:pt modelId="{0EC49437-81DE-43E4-97DA-275393309649}" type="sibTrans" cxnId="{671B5D18-B754-4533-95D6-B674649F943C}">
      <dgm:prSet/>
      <dgm:spPr/>
      <dgm:t>
        <a:bodyPr/>
        <a:lstStyle/>
        <a:p>
          <a:endParaRPr lang="en-ZA"/>
        </a:p>
      </dgm:t>
    </dgm:pt>
    <dgm:pt modelId="{4AC5DB9B-3461-4A06-95DA-E9BB16D5DDFE}">
      <dgm:prSet custT="1"/>
      <dgm:spPr/>
      <dgm:t>
        <a:bodyPr/>
        <a:lstStyle/>
        <a:p>
          <a:r>
            <a:rPr kumimoji="0" lang="en-GB" sz="2400" b="0" i="0" u="sng" strike="noStrike" cap="none" spc="0" normalizeH="0" baseline="0" noProof="0">
              <a:ln/>
              <a:effectLst>
                <a:outerShdw blurRad="38100" dist="38100" dir="2700000" algn="tl">
                  <a:srgbClr val="000000">
                    <a:alpha val="43137"/>
                  </a:srgbClr>
                </a:outerShdw>
              </a:effectLst>
              <a:uLnTx/>
              <a:uFillTx/>
              <a:latin typeface="Calibri" panose="020F0502020204030204"/>
              <a:ea typeface="+mn-ea"/>
              <a:cs typeface="+mn-cs"/>
              <a:hlinkClick xmlns:r="http://schemas.openxmlformats.org/officeDocument/2006/relationships" r:id="rId5">
                <a:extLst>
                  <a:ext uri="{A12FA001-AC4F-418D-AE19-62706E023703}">
                    <ahyp:hlinkClr xmlns:ahyp="http://schemas.microsoft.com/office/drawing/2018/hyperlinkcolor" val="tx"/>
                  </a:ext>
                </a:extLst>
              </a:hlinkClick>
            </a:rPr>
            <a:t>Crowdrise</a:t>
          </a:r>
          <a:endParaRPr kumimoji="0" lang="en-GB" sz="2400" b="0" i="0" u="none" strike="noStrike" cap="none" spc="0" normalizeH="0" baseline="0" noProof="0">
            <a:ln/>
            <a:effectLst>
              <a:outerShdw blurRad="38100" dist="38100" dir="2700000" algn="tl">
                <a:srgbClr val="000000">
                  <a:alpha val="43137"/>
                </a:srgbClr>
              </a:outerShdw>
            </a:effectLst>
            <a:uLnTx/>
            <a:uFillTx/>
            <a:latin typeface="Calibri" panose="020F0502020204030204"/>
            <a:ea typeface="+mn-ea"/>
            <a:cs typeface="+mn-cs"/>
          </a:endParaRPr>
        </a:p>
      </dgm:t>
    </dgm:pt>
    <dgm:pt modelId="{1E8246EB-028E-4599-83F8-C024234181B4}" type="parTrans" cxnId="{CFECB72F-D715-490D-8D56-464A2325871E}">
      <dgm:prSet/>
      <dgm:spPr/>
      <dgm:t>
        <a:bodyPr/>
        <a:lstStyle/>
        <a:p>
          <a:endParaRPr lang="en-ZA"/>
        </a:p>
      </dgm:t>
    </dgm:pt>
    <dgm:pt modelId="{BB94F9BE-DC35-4998-8468-584BE344AF6F}" type="sibTrans" cxnId="{CFECB72F-D715-490D-8D56-464A2325871E}">
      <dgm:prSet/>
      <dgm:spPr/>
      <dgm:t>
        <a:bodyPr/>
        <a:lstStyle/>
        <a:p>
          <a:endParaRPr lang="en-ZA"/>
        </a:p>
      </dgm:t>
    </dgm:pt>
    <dgm:pt modelId="{D20AF864-CC12-416D-9825-9919E69E2EAC}">
      <dgm:prSet custT="1"/>
      <dgm:spPr/>
      <dgm:t>
        <a:bodyPr/>
        <a:lstStyle/>
        <a:p>
          <a:r>
            <a:rPr kumimoji="0" lang="en-GB" sz="2400" b="0" i="0" u="sng" strike="noStrike" cap="none" spc="0" normalizeH="0" baseline="0" noProof="0">
              <a:ln/>
              <a:effectLst>
                <a:outerShdw blurRad="38100" dist="38100" dir="2700000" algn="tl">
                  <a:srgbClr val="000000">
                    <a:alpha val="43137"/>
                  </a:srgbClr>
                </a:outerShdw>
              </a:effectLst>
              <a:uLnTx/>
              <a:uFillTx/>
              <a:latin typeface="Calibri" panose="020F0502020204030204"/>
              <a:ea typeface="+mn-ea"/>
              <a:cs typeface="+mn-cs"/>
              <a:hlinkClick xmlns:r="http://schemas.openxmlformats.org/officeDocument/2006/relationships" r:id="rId6">
                <a:extLst>
                  <a:ext uri="{A12FA001-AC4F-418D-AE19-62706E023703}">
                    <ahyp:hlinkClr xmlns:ahyp="http://schemas.microsoft.com/office/drawing/2018/hyperlinkcolor" val="tx"/>
                  </a:ext>
                </a:extLst>
              </a:hlinkClick>
            </a:rPr>
            <a:t>CauseVox</a:t>
          </a:r>
          <a:endParaRPr kumimoji="0" lang="en-GB" sz="2400" b="0" i="0" u="none" strike="noStrike" cap="none" spc="0" normalizeH="0" baseline="0" noProof="0">
            <a:ln/>
            <a:effectLst>
              <a:outerShdw blurRad="38100" dist="38100" dir="2700000" algn="tl">
                <a:srgbClr val="000000">
                  <a:alpha val="43137"/>
                </a:srgbClr>
              </a:outerShdw>
            </a:effectLst>
            <a:uLnTx/>
            <a:uFillTx/>
            <a:latin typeface="Calibri" panose="020F0502020204030204"/>
            <a:ea typeface="+mn-ea"/>
            <a:cs typeface="+mn-cs"/>
          </a:endParaRPr>
        </a:p>
      </dgm:t>
    </dgm:pt>
    <dgm:pt modelId="{4C032AB0-3DDC-4640-BBA5-DDE043F09BFE}" type="parTrans" cxnId="{6D58BD82-3C2C-4829-80E5-0200EFF16920}">
      <dgm:prSet/>
      <dgm:spPr/>
      <dgm:t>
        <a:bodyPr/>
        <a:lstStyle/>
        <a:p>
          <a:endParaRPr lang="en-ZA"/>
        </a:p>
      </dgm:t>
    </dgm:pt>
    <dgm:pt modelId="{2AEFCBA2-7219-471B-A678-E9C3D806C36B}" type="sibTrans" cxnId="{6D58BD82-3C2C-4829-80E5-0200EFF16920}">
      <dgm:prSet/>
      <dgm:spPr/>
      <dgm:t>
        <a:bodyPr/>
        <a:lstStyle/>
        <a:p>
          <a:endParaRPr lang="en-ZA"/>
        </a:p>
      </dgm:t>
    </dgm:pt>
    <dgm:pt modelId="{42AFF54E-A964-4C0F-8712-CD2C515EC505}" type="pres">
      <dgm:prSet presAssocID="{B6E8AE93-7551-4F93-89D9-FA34CF7D984E}" presName="diagram" presStyleCnt="0">
        <dgm:presLayoutVars>
          <dgm:dir/>
          <dgm:resizeHandles val="exact"/>
        </dgm:presLayoutVars>
      </dgm:prSet>
      <dgm:spPr/>
    </dgm:pt>
    <dgm:pt modelId="{41B46A44-115A-45C1-84B9-966FB117F780}" type="pres">
      <dgm:prSet presAssocID="{DCF178FC-DE1D-4AAF-AFC2-5750C9777B91}" presName="node" presStyleLbl="node1" presStyleIdx="0" presStyleCnt="6">
        <dgm:presLayoutVars>
          <dgm:bulletEnabled val="1"/>
        </dgm:presLayoutVars>
      </dgm:prSet>
      <dgm:spPr/>
    </dgm:pt>
    <dgm:pt modelId="{12DBCB7E-5D5F-4095-8C84-B474B28B9B2E}" type="pres">
      <dgm:prSet presAssocID="{8EEFD4FB-8C02-4651-A610-859C22EA8862}" presName="sibTrans" presStyleCnt="0"/>
      <dgm:spPr/>
    </dgm:pt>
    <dgm:pt modelId="{0358AE2C-E118-43B0-A535-19D35BA2C5CA}" type="pres">
      <dgm:prSet presAssocID="{3E112117-798F-4526-BF33-25EFFAE7E8B2}" presName="node" presStyleLbl="node1" presStyleIdx="1" presStyleCnt="6">
        <dgm:presLayoutVars>
          <dgm:bulletEnabled val="1"/>
        </dgm:presLayoutVars>
      </dgm:prSet>
      <dgm:spPr/>
    </dgm:pt>
    <dgm:pt modelId="{1DEF5185-9C55-4DF3-9A33-62B505C83B38}" type="pres">
      <dgm:prSet presAssocID="{103151E9-775F-4376-986B-1983ABC77EA8}" presName="sibTrans" presStyleCnt="0"/>
      <dgm:spPr/>
    </dgm:pt>
    <dgm:pt modelId="{A6CB702D-3F7A-48CA-926A-0B2904E47F38}" type="pres">
      <dgm:prSet presAssocID="{D4834567-78C8-4C93-84F1-52804A1C9A44}" presName="node" presStyleLbl="node1" presStyleIdx="2" presStyleCnt="6">
        <dgm:presLayoutVars>
          <dgm:bulletEnabled val="1"/>
        </dgm:presLayoutVars>
      </dgm:prSet>
      <dgm:spPr/>
    </dgm:pt>
    <dgm:pt modelId="{2FCE83AF-1CE3-492D-83F0-A234BAC0F05D}" type="pres">
      <dgm:prSet presAssocID="{63EBB26B-6578-4126-81D1-8E0F68B835F8}" presName="sibTrans" presStyleCnt="0"/>
      <dgm:spPr/>
    </dgm:pt>
    <dgm:pt modelId="{36542EBD-8805-47D7-89FB-27AC1DCDB76C}" type="pres">
      <dgm:prSet presAssocID="{AEAB3FF4-1955-4703-B01D-1EDC66AF5200}" presName="node" presStyleLbl="node1" presStyleIdx="3" presStyleCnt="6">
        <dgm:presLayoutVars>
          <dgm:bulletEnabled val="1"/>
        </dgm:presLayoutVars>
      </dgm:prSet>
      <dgm:spPr/>
    </dgm:pt>
    <dgm:pt modelId="{1E62E777-AAE3-4AF0-9081-C85C4C5E473C}" type="pres">
      <dgm:prSet presAssocID="{0EC49437-81DE-43E4-97DA-275393309649}" presName="sibTrans" presStyleCnt="0"/>
      <dgm:spPr/>
    </dgm:pt>
    <dgm:pt modelId="{B22C46C9-54C6-4720-9822-1C0CBBD13DF3}" type="pres">
      <dgm:prSet presAssocID="{4AC5DB9B-3461-4A06-95DA-E9BB16D5DDFE}" presName="node" presStyleLbl="node1" presStyleIdx="4" presStyleCnt="6">
        <dgm:presLayoutVars>
          <dgm:bulletEnabled val="1"/>
        </dgm:presLayoutVars>
      </dgm:prSet>
      <dgm:spPr/>
    </dgm:pt>
    <dgm:pt modelId="{9DFBE5CD-B376-4C88-B584-C78D1D41D653}" type="pres">
      <dgm:prSet presAssocID="{BB94F9BE-DC35-4998-8468-584BE344AF6F}" presName="sibTrans" presStyleCnt="0"/>
      <dgm:spPr/>
    </dgm:pt>
    <dgm:pt modelId="{C6EAA20B-5FBF-4689-B72B-71CCB75B4F1F}" type="pres">
      <dgm:prSet presAssocID="{D20AF864-CC12-416D-9825-9919E69E2EAC}" presName="node" presStyleLbl="node1" presStyleIdx="5" presStyleCnt="6">
        <dgm:presLayoutVars>
          <dgm:bulletEnabled val="1"/>
        </dgm:presLayoutVars>
      </dgm:prSet>
      <dgm:spPr/>
    </dgm:pt>
  </dgm:ptLst>
  <dgm:cxnLst>
    <dgm:cxn modelId="{671B5D18-B754-4533-95D6-B674649F943C}" srcId="{B6E8AE93-7551-4F93-89D9-FA34CF7D984E}" destId="{AEAB3FF4-1955-4703-B01D-1EDC66AF5200}" srcOrd="3" destOrd="0" parTransId="{5B7F9AC9-D608-4CB0-990D-993CA404E327}" sibTransId="{0EC49437-81DE-43E4-97DA-275393309649}"/>
    <dgm:cxn modelId="{CFECB72F-D715-490D-8D56-464A2325871E}" srcId="{B6E8AE93-7551-4F93-89D9-FA34CF7D984E}" destId="{4AC5DB9B-3461-4A06-95DA-E9BB16D5DDFE}" srcOrd="4" destOrd="0" parTransId="{1E8246EB-028E-4599-83F8-C024234181B4}" sibTransId="{BB94F9BE-DC35-4998-8468-584BE344AF6F}"/>
    <dgm:cxn modelId="{8038AD43-39DF-4AA9-8949-E7CED4DF1FC2}" srcId="{B6E8AE93-7551-4F93-89D9-FA34CF7D984E}" destId="{D4834567-78C8-4C93-84F1-52804A1C9A44}" srcOrd="2" destOrd="0" parTransId="{E1E63624-DF28-402C-9C19-4A662689BE50}" sibTransId="{63EBB26B-6578-4126-81D1-8E0F68B835F8}"/>
    <dgm:cxn modelId="{72702A70-DAE8-4E3F-9AEE-895F305E1506}" type="presOf" srcId="{AEAB3FF4-1955-4703-B01D-1EDC66AF5200}" destId="{36542EBD-8805-47D7-89FB-27AC1DCDB76C}" srcOrd="0" destOrd="0" presId="urn:microsoft.com/office/officeart/2005/8/layout/default"/>
    <dgm:cxn modelId="{831EA555-67EC-4214-943D-402A00ADCA4F}" srcId="{B6E8AE93-7551-4F93-89D9-FA34CF7D984E}" destId="{DCF178FC-DE1D-4AAF-AFC2-5750C9777B91}" srcOrd="0" destOrd="0" parTransId="{F20A05C5-2E63-46D2-B04A-4FEB3B97C0FB}" sibTransId="{8EEFD4FB-8C02-4651-A610-859C22EA8862}"/>
    <dgm:cxn modelId="{6D58BD82-3C2C-4829-80E5-0200EFF16920}" srcId="{B6E8AE93-7551-4F93-89D9-FA34CF7D984E}" destId="{D20AF864-CC12-416D-9825-9919E69E2EAC}" srcOrd="5" destOrd="0" parTransId="{4C032AB0-3DDC-4640-BBA5-DDE043F09BFE}" sibTransId="{2AEFCBA2-7219-471B-A678-E9C3D806C36B}"/>
    <dgm:cxn modelId="{0010B783-A537-4553-8A71-73C192FB9476}" type="presOf" srcId="{DCF178FC-DE1D-4AAF-AFC2-5750C9777B91}" destId="{41B46A44-115A-45C1-84B9-966FB117F780}" srcOrd="0" destOrd="0" presId="urn:microsoft.com/office/officeart/2005/8/layout/default"/>
    <dgm:cxn modelId="{26B8F390-E2F4-4414-9588-DCC1C4A1A38C}" type="presOf" srcId="{4AC5DB9B-3461-4A06-95DA-E9BB16D5DDFE}" destId="{B22C46C9-54C6-4720-9822-1C0CBBD13DF3}" srcOrd="0" destOrd="0" presId="urn:microsoft.com/office/officeart/2005/8/layout/default"/>
    <dgm:cxn modelId="{6A7621A8-5ED6-4281-A346-60B04DAA1F06}" type="presOf" srcId="{D4834567-78C8-4C93-84F1-52804A1C9A44}" destId="{A6CB702D-3F7A-48CA-926A-0B2904E47F38}" srcOrd="0" destOrd="0" presId="urn:microsoft.com/office/officeart/2005/8/layout/default"/>
    <dgm:cxn modelId="{DE9C53BD-9CD5-417E-B659-1D0F338B16AF}" type="presOf" srcId="{D20AF864-CC12-416D-9825-9919E69E2EAC}" destId="{C6EAA20B-5FBF-4689-B72B-71CCB75B4F1F}" srcOrd="0" destOrd="0" presId="urn:microsoft.com/office/officeart/2005/8/layout/default"/>
    <dgm:cxn modelId="{748A9AC4-DEC6-4C0C-8A45-89B57ECB1C4A}" srcId="{B6E8AE93-7551-4F93-89D9-FA34CF7D984E}" destId="{3E112117-798F-4526-BF33-25EFFAE7E8B2}" srcOrd="1" destOrd="0" parTransId="{12B32DA0-16E4-4F61-9F4D-87F60F776ED5}" sibTransId="{103151E9-775F-4376-986B-1983ABC77EA8}"/>
    <dgm:cxn modelId="{566BAFF7-40FF-4A2F-A11E-9E9D41FCF1FC}" type="presOf" srcId="{3E112117-798F-4526-BF33-25EFFAE7E8B2}" destId="{0358AE2C-E118-43B0-A535-19D35BA2C5CA}" srcOrd="0" destOrd="0" presId="urn:microsoft.com/office/officeart/2005/8/layout/default"/>
    <dgm:cxn modelId="{71535BFB-FC5E-4691-A061-8330F7D94C23}" type="presOf" srcId="{B6E8AE93-7551-4F93-89D9-FA34CF7D984E}" destId="{42AFF54E-A964-4C0F-8712-CD2C515EC505}" srcOrd="0" destOrd="0" presId="urn:microsoft.com/office/officeart/2005/8/layout/default"/>
    <dgm:cxn modelId="{139CB68A-BB52-4491-AE5C-BE6131E27844}" type="presParOf" srcId="{42AFF54E-A964-4C0F-8712-CD2C515EC505}" destId="{41B46A44-115A-45C1-84B9-966FB117F780}" srcOrd="0" destOrd="0" presId="urn:microsoft.com/office/officeart/2005/8/layout/default"/>
    <dgm:cxn modelId="{B8868BB0-0A0E-4E81-8781-05235D604355}" type="presParOf" srcId="{42AFF54E-A964-4C0F-8712-CD2C515EC505}" destId="{12DBCB7E-5D5F-4095-8C84-B474B28B9B2E}" srcOrd="1" destOrd="0" presId="urn:microsoft.com/office/officeart/2005/8/layout/default"/>
    <dgm:cxn modelId="{D661A054-1B2D-42BB-9812-01F056DB656D}" type="presParOf" srcId="{42AFF54E-A964-4C0F-8712-CD2C515EC505}" destId="{0358AE2C-E118-43B0-A535-19D35BA2C5CA}" srcOrd="2" destOrd="0" presId="urn:microsoft.com/office/officeart/2005/8/layout/default"/>
    <dgm:cxn modelId="{3015A9D1-5A9D-4E5E-86F4-743B0FFDE8F0}" type="presParOf" srcId="{42AFF54E-A964-4C0F-8712-CD2C515EC505}" destId="{1DEF5185-9C55-4DF3-9A33-62B505C83B38}" srcOrd="3" destOrd="0" presId="urn:microsoft.com/office/officeart/2005/8/layout/default"/>
    <dgm:cxn modelId="{B8E88EFC-EB28-468C-B9EF-7D07AE579C57}" type="presParOf" srcId="{42AFF54E-A964-4C0F-8712-CD2C515EC505}" destId="{A6CB702D-3F7A-48CA-926A-0B2904E47F38}" srcOrd="4" destOrd="0" presId="urn:microsoft.com/office/officeart/2005/8/layout/default"/>
    <dgm:cxn modelId="{F2ACE617-8126-4F85-A956-53D90181DBEE}" type="presParOf" srcId="{42AFF54E-A964-4C0F-8712-CD2C515EC505}" destId="{2FCE83AF-1CE3-492D-83F0-A234BAC0F05D}" srcOrd="5" destOrd="0" presId="urn:microsoft.com/office/officeart/2005/8/layout/default"/>
    <dgm:cxn modelId="{D243C261-CCE2-4339-B896-617045EED5CE}" type="presParOf" srcId="{42AFF54E-A964-4C0F-8712-CD2C515EC505}" destId="{36542EBD-8805-47D7-89FB-27AC1DCDB76C}" srcOrd="6" destOrd="0" presId="urn:microsoft.com/office/officeart/2005/8/layout/default"/>
    <dgm:cxn modelId="{8D050234-5F9A-42EE-A78B-5A2004EAD686}" type="presParOf" srcId="{42AFF54E-A964-4C0F-8712-CD2C515EC505}" destId="{1E62E777-AAE3-4AF0-9081-C85C4C5E473C}" srcOrd="7" destOrd="0" presId="urn:microsoft.com/office/officeart/2005/8/layout/default"/>
    <dgm:cxn modelId="{7F8795A5-313D-40D9-8A72-693B4326233B}" type="presParOf" srcId="{42AFF54E-A964-4C0F-8712-CD2C515EC505}" destId="{B22C46C9-54C6-4720-9822-1C0CBBD13DF3}" srcOrd="8" destOrd="0" presId="urn:microsoft.com/office/officeart/2005/8/layout/default"/>
    <dgm:cxn modelId="{D8996972-AC7A-4A9A-A883-877577C80E53}" type="presParOf" srcId="{42AFF54E-A964-4C0F-8712-CD2C515EC505}" destId="{9DFBE5CD-B376-4C88-B584-C78D1D41D653}" srcOrd="9" destOrd="0" presId="urn:microsoft.com/office/officeart/2005/8/layout/default"/>
    <dgm:cxn modelId="{64ECACEF-6A65-4526-99F9-5B4E29385107}" type="presParOf" srcId="{42AFF54E-A964-4C0F-8712-CD2C515EC505}" destId="{C6EAA20B-5FBF-4689-B72B-71CCB75B4F1F}" srcOrd="10" destOrd="0" presId="urn:microsoft.com/office/officeart/2005/8/layout/defaul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B6E8AE93-7551-4F93-89D9-FA34CF7D984E}" type="doc">
      <dgm:prSet loTypeId="urn:microsoft.com/office/officeart/2005/8/layout/default" loCatId="list" qsTypeId="urn:microsoft.com/office/officeart/2005/8/quickstyle/simple4" qsCatId="simple" csTypeId="urn:microsoft.com/office/officeart/2005/8/colors/accent1_2" csCatId="accent1" phldr="1"/>
      <dgm:spPr/>
      <dgm:t>
        <a:bodyPr/>
        <a:lstStyle/>
        <a:p>
          <a:endParaRPr lang="en-ZA"/>
        </a:p>
      </dgm:t>
    </dgm:pt>
    <dgm:pt modelId="{D20AF864-CC12-416D-9825-9919E69E2EAC}">
      <dgm:prSet custT="1"/>
      <dgm:spPr/>
      <dgm:t>
        <a:bodyPr/>
        <a:lstStyle/>
        <a:p>
          <a:r>
            <a:rPr kumimoji="0" lang="en-GB" sz="2400" b="0" i="0" u="sng" strike="noStrike" cap="none" spc="0" normalizeH="0" baseline="0" noProof="0">
              <a:ln/>
              <a:effectLst>
                <a:outerShdw blurRad="38100" dist="38100" dir="2700000" algn="tl">
                  <a:srgbClr val="000000">
                    <a:alpha val="43137"/>
                  </a:srgbClr>
                </a:outerShdw>
              </a:effectLst>
              <a:uLnTx/>
              <a:uFillTx/>
              <a:latin typeface="Calibri" panose="020F0502020204030204"/>
              <a:ea typeface="+mn-ea"/>
              <a:cs typeface="+mn-cs"/>
              <a:hlinkClick xmlns:r="http://schemas.openxmlformats.org/officeDocument/2006/relationships" r:id="rId1">
                <a:extLst>
                  <a:ext uri="{A12FA001-AC4F-418D-AE19-62706E023703}">
                    <ahyp:hlinkClr xmlns:ahyp="http://schemas.microsoft.com/office/drawing/2018/hyperlinkcolor" val="tx"/>
                  </a:ext>
                </a:extLst>
              </a:hlinkClick>
            </a:rPr>
            <a:t>Salsa Labs </a:t>
          </a:r>
          <a:endParaRPr kumimoji="0" lang="en-GB" sz="2400" b="0" i="0" u="none" strike="noStrike" cap="none" spc="0" normalizeH="0" baseline="0" noProof="0">
            <a:ln/>
            <a:effectLst>
              <a:outerShdw blurRad="38100" dist="38100" dir="2700000" algn="tl">
                <a:srgbClr val="000000">
                  <a:alpha val="43137"/>
                </a:srgbClr>
              </a:outerShdw>
            </a:effectLst>
            <a:uLnTx/>
            <a:uFillTx/>
            <a:latin typeface="Calibri" panose="020F0502020204030204"/>
            <a:ea typeface="+mn-ea"/>
            <a:cs typeface="+mn-cs"/>
          </a:endParaRPr>
        </a:p>
      </dgm:t>
    </dgm:pt>
    <dgm:pt modelId="{4C032AB0-3DDC-4640-BBA5-DDE043F09BFE}" type="parTrans" cxnId="{6D58BD82-3C2C-4829-80E5-0200EFF16920}">
      <dgm:prSet/>
      <dgm:spPr/>
      <dgm:t>
        <a:bodyPr/>
        <a:lstStyle/>
        <a:p>
          <a:endParaRPr lang="en-ZA"/>
        </a:p>
      </dgm:t>
    </dgm:pt>
    <dgm:pt modelId="{2AEFCBA2-7219-471B-A678-E9C3D806C36B}" type="sibTrans" cxnId="{6D58BD82-3C2C-4829-80E5-0200EFF16920}">
      <dgm:prSet/>
      <dgm:spPr/>
      <dgm:t>
        <a:bodyPr/>
        <a:lstStyle/>
        <a:p>
          <a:endParaRPr lang="en-ZA"/>
        </a:p>
      </dgm:t>
    </dgm:pt>
    <dgm:pt modelId="{9CB2459C-D613-4230-8164-E06731726D56}">
      <dgm:prSet custT="1"/>
      <dgm:spPr/>
      <dgm:t>
        <a:bodyPr/>
        <a:lstStyle/>
        <a:p>
          <a:r>
            <a:rPr kumimoji="0" lang="en-GB" sz="2400" b="0" i="0" u="sng" strike="noStrike" cap="none" spc="0" normalizeH="0" baseline="0" noProof="0">
              <a:ln/>
              <a:effectLst>
                <a:outerShdw blurRad="38100" dist="38100" dir="2700000" algn="tl">
                  <a:srgbClr val="000000">
                    <a:alpha val="43137"/>
                  </a:srgbClr>
                </a:outerShdw>
              </a:effectLst>
              <a:uLnTx/>
              <a:uFillTx/>
              <a:latin typeface="Calibri" panose="020F0502020204030204"/>
              <a:ea typeface="+mn-ea"/>
              <a:cs typeface="+mn-cs"/>
              <a:hlinkClick xmlns:r="http://schemas.openxmlformats.org/officeDocument/2006/relationships" r:id="rId2">
                <a:extLst>
                  <a:ext uri="{A12FA001-AC4F-418D-AE19-62706E023703}">
                    <ahyp:hlinkClr xmlns:ahyp="http://schemas.microsoft.com/office/drawing/2018/hyperlinkcolor" val="tx"/>
                  </a:ext>
                </a:extLst>
              </a:hlinkClick>
            </a:rPr>
            <a:t>Neon </a:t>
          </a:r>
          <a:endParaRPr kumimoji="0" lang="en-GB" sz="2400" b="0" i="0" u="none" strike="noStrike" cap="none" spc="0" normalizeH="0" baseline="0" noProof="0">
            <a:ln/>
            <a:effectLst>
              <a:outerShdw blurRad="38100" dist="38100" dir="2700000" algn="tl">
                <a:srgbClr val="000000">
                  <a:alpha val="43137"/>
                </a:srgbClr>
              </a:outerShdw>
            </a:effectLst>
            <a:uLnTx/>
            <a:uFillTx/>
            <a:latin typeface="Calibri" panose="020F0502020204030204"/>
            <a:ea typeface="+mn-ea"/>
            <a:cs typeface="+mn-cs"/>
          </a:endParaRPr>
        </a:p>
      </dgm:t>
    </dgm:pt>
    <dgm:pt modelId="{7BF0B995-5C2B-4E59-B39D-4DE47C947455}" type="parTrans" cxnId="{D1BE826A-E4FE-4129-ABB4-09DC62BE1880}">
      <dgm:prSet/>
      <dgm:spPr/>
      <dgm:t>
        <a:bodyPr/>
        <a:lstStyle/>
        <a:p>
          <a:endParaRPr lang="en-ZA"/>
        </a:p>
      </dgm:t>
    </dgm:pt>
    <dgm:pt modelId="{EFB4EAA8-2D2C-4D32-98CF-8CEEF784AAAF}" type="sibTrans" cxnId="{D1BE826A-E4FE-4129-ABB4-09DC62BE1880}">
      <dgm:prSet/>
      <dgm:spPr/>
      <dgm:t>
        <a:bodyPr/>
        <a:lstStyle/>
        <a:p>
          <a:endParaRPr lang="en-ZA"/>
        </a:p>
      </dgm:t>
    </dgm:pt>
    <dgm:pt modelId="{C76E95D0-8299-4E31-8D6E-10A33833B085}">
      <dgm:prSet custT="1"/>
      <dgm:spPr/>
      <dgm:t>
        <a:bodyPr/>
        <a:lstStyle/>
        <a:p>
          <a:r>
            <a:rPr kumimoji="0" lang="en-GB" sz="2400" b="0" i="0" u="sng" strike="noStrike" cap="none" spc="0" normalizeH="0" baseline="0" noProof="0">
              <a:ln/>
              <a:effectLst>
                <a:outerShdw blurRad="38100" dist="38100" dir="2700000" algn="tl">
                  <a:srgbClr val="000000">
                    <a:alpha val="43137"/>
                  </a:srgbClr>
                </a:outerShdw>
              </a:effectLst>
              <a:uLnTx/>
              <a:uFillTx/>
              <a:latin typeface="Calibri" panose="020F0502020204030204"/>
              <a:ea typeface="+mn-ea"/>
              <a:cs typeface="+mn-cs"/>
              <a:hlinkClick xmlns:r="http://schemas.openxmlformats.org/officeDocument/2006/relationships" r:id="rId3">
                <a:extLst>
                  <a:ext uri="{A12FA001-AC4F-418D-AE19-62706E023703}">
                    <ahyp:hlinkClr xmlns:ahyp="http://schemas.microsoft.com/office/drawing/2018/hyperlinkcolor" val="tx"/>
                  </a:ext>
                </a:extLst>
              </a:hlinkClick>
            </a:rPr>
            <a:t>Bloomerang</a:t>
          </a:r>
          <a:endParaRPr kumimoji="0" lang="en-GB" sz="2400" b="0" i="0" u="none" strike="noStrike" cap="none" spc="0" normalizeH="0" baseline="0" noProof="0">
            <a:ln/>
            <a:effectLst>
              <a:outerShdw blurRad="38100" dist="38100" dir="2700000" algn="tl">
                <a:srgbClr val="000000">
                  <a:alpha val="43137"/>
                </a:srgbClr>
              </a:outerShdw>
            </a:effectLst>
            <a:uLnTx/>
            <a:uFillTx/>
            <a:latin typeface="Calibri" panose="020F0502020204030204"/>
            <a:ea typeface="+mn-ea"/>
            <a:cs typeface="+mn-cs"/>
          </a:endParaRPr>
        </a:p>
      </dgm:t>
    </dgm:pt>
    <dgm:pt modelId="{4A8AF4A0-C405-4CFD-BEA1-FBF7FBB70A25}" type="parTrans" cxnId="{8DA95AF1-5A5D-45C9-AF13-D865107AC82D}">
      <dgm:prSet/>
      <dgm:spPr/>
      <dgm:t>
        <a:bodyPr/>
        <a:lstStyle/>
        <a:p>
          <a:endParaRPr lang="en-ZA"/>
        </a:p>
      </dgm:t>
    </dgm:pt>
    <dgm:pt modelId="{B7BAB6C0-5CC8-48CC-96E9-DE8CCF603785}" type="sibTrans" cxnId="{8DA95AF1-5A5D-45C9-AF13-D865107AC82D}">
      <dgm:prSet/>
      <dgm:spPr/>
      <dgm:t>
        <a:bodyPr/>
        <a:lstStyle/>
        <a:p>
          <a:endParaRPr lang="en-ZA"/>
        </a:p>
      </dgm:t>
    </dgm:pt>
    <dgm:pt modelId="{2A4DAC16-2808-40E3-87C8-E9AE81484986}">
      <dgm:prSet custT="1"/>
      <dgm:spPr/>
      <dgm:t>
        <a:bodyPr/>
        <a:lstStyle/>
        <a:p>
          <a:r>
            <a:rPr kumimoji="0" lang="en-GB" sz="2400" b="0" i="0" u="sng" strike="noStrike" cap="none" spc="0" normalizeH="0" baseline="0" noProof="0">
              <a:ln/>
              <a:effectLst>
                <a:outerShdw blurRad="38100" dist="38100" dir="2700000" algn="tl">
                  <a:srgbClr val="000000">
                    <a:alpha val="43137"/>
                  </a:srgbClr>
                </a:outerShdw>
              </a:effectLst>
              <a:uLnTx/>
              <a:uFillTx/>
              <a:latin typeface="Calibri" panose="020F0502020204030204"/>
              <a:ea typeface="+mn-ea"/>
              <a:cs typeface="+mn-cs"/>
              <a:hlinkClick xmlns:r="http://schemas.openxmlformats.org/officeDocument/2006/relationships" r:id="rId4">
                <a:extLst>
                  <a:ext uri="{A12FA001-AC4F-418D-AE19-62706E023703}">
                    <ahyp:hlinkClr xmlns:ahyp="http://schemas.microsoft.com/office/drawing/2018/hyperlinkcolor" val="tx"/>
                  </a:ext>
                </a:extLst>
              </a:hlinkClick>
            </a:rPr>
            <a:t>EveryAction</a:t>
          </a:r>
          <a:endParaRPr kumimoji="0" lang="en-GB" sz="2400" b="0" i="0" u="none" strike="noStrike" cap="none" spc="0" normalizeH="0" baseline="0" noProof="0">
            <a:ln/>
            <a:effectLst>
              <a:outerShdw blurRad="38100" dist="38100" dir="2700000" algn="tl">
                <a:srgbClr val="000000">
                  <a:alpha val="43137"/>
                </a:srgbClr>
              </a:outerShdw>
            </a:effectLst>
            <a:uLnTx/>
            <a:uFillTx/>
            <a:latin typeface="Calibri" panose="020F0502020204030204"/>
            <a:ea typeface="+mn-ea"/>
            <a:cs typeface="+mn-cs"/>
          </a:endParaRPr>
        </a:p>
      </dgm:t>
    </dgm:pt>
    <dgm:pt modelId="{947DBA3A-5874-4135-AD05-E30E10B678D0}" type="parTrans" cxnId="{6ACAD4CF-CC7D-4F7E-8F54-7175E002CD5B}">
      <dgm:prSet/>
      <dgm:spPr/>
      <dgm:t>
        <a:bodyPr/>
        <a:lstStyle/>
        <a:p>
          <a:endParaRPr lang="en-ZA"/>
        </a:p>
      </dgm:t>
    </dgm:pt>
    <dgm:pt modelId="{7FF122BC-C088-4AE0-A8B0-FB53F04A65AE}" type="sibTrans" cxnId="{6ACAD4CF-CC7D-4F7E-8F54-7175E002CD5B}">
      <dgm:prSet/>
      <dgm:spPr/>
      <dgm:t>
        <a:bodyPr/>
        <a:lstStyle/>
        <a:p>
          <a:endParaRPr lang="en-ZA"/>
        </a:p>
      </dgm:t>
    </dgm:pt>
    <dgm:pt modelId="{C3DB1307-2178-4EFD-8649-259158907C72}">
      <dgm:prSet custT="1"/>
      <dgm:spPr/>
      <dgm:t>
        <a:bodyPr/>
        <a:lstStyle/>
        <a:p>
          <a:r>
            <a:rPr kumimoji="0" lang="en-GB" sz="2400" b="0" i="0" u="sng" strike="noStrike" cap="none" spc="0" normalizeH="0" baseline="0" noProof="0">
              <a:ln/>
              <a:effectLst>
                <a:outerShdw blurRad="38100" dist="38100" dir="2700000" algn="tl">
                  <a:srgbClr val="000000">
                    <a:alpha val="43137"/>
                  </a:srgbClr>
                </a:outerShdw>
              </a:effectLst>
              <a:uLnTx/>
              <a:uFillTx/>
              <a:latin typeface="Calibri" panose="020F0502020204030204"/>
              <a:ea typeface="+mn-ea"/>
              <a:cs typeface="+mn-cs"/>
              <a:hlinkClick xmlns:r="http://schemas.openxmlformats.org/officeDocument/2006/relationships" r:id="rId5">
                <a:extLst>
                  <a:ext uri="{A12FA001-AC4F-418D-AE19-62706E023703}">
                    <ahyp:hlinkClr xmlns:ahyp="http://schemas.microsoft.com/office/drawing/2018/hyperlinkcolor" val="tx"/>
                  </a:ext>
                </a:extLst>
              </a:hlinkClick>
            </a:rPr>
            <a:t>Double the Donation</a:t>
          </a:r>
          <a:endParaRPr kumimoji="0" lang="en-GB" sz="2400" b="0" i="0" u="none" strike="noStrike" cap="none" spc="0" normalizeH="0" baseline="0" noProof="0">
            <a:ln/>
            <a:effectLst>
              <a:outerShdw blurRad="38100" dist="38100" dir="2700000" algn="tl">
                <a:srgbClr val="000000">
                  <a:alpha val="43137"/>
                </a:srgbClr>
              </a:outerShdw>
            </a:effectLst>
            <a:uLnTx/>
            <a:uFillTx/>
            <a:latin typeface="Calibri" panose="020F0502020204030204"/>
            <a:ea typeface="+mn-ea"/>
            <a:cs typeface="+mn-cs"/>
          </a:endParaRPr>
        </a:p>
      </dgm:t>
    </dgm:pt>
    <dgm:pt modelId="{019E0E52-96B2-418A-A171-0F199608966B}" type="parTrans" cxnId="{B2525991-13CC-4F96-A97A-9623E55162EB}">
      <dgm:prSet/>
      <dgm:spPr/>
      <dgm:t>
        <a:bodyPr/>
        <a:lstStyle/>
        <a:p>
          <a:endParaRPr lang="en-ZA"/>
        </a:p>
      </dgm:t>
    </dgm:pt>
    <dgm:pt modelId="{4CC893F0-06C7-4CB0-A2EF-958882E34A9A}" type="sibTrans" cxnId="{B2525991-13CC-4F96-A97A-9623E55162EB}">
      <dgm:prSet/>
      <dgm:spPr/>
      <dgm:t>
        <a:bodyPr/>
        <a:lstStyle/>
        <a:p>
          <a:endParaRPr lang="en-ZA"/>
        </a:p>
      </dgm:t>
    </dgm:pt>
    <dgm:pt modelId="{42AFF54E-A964-4C0F-8712-CD2C515EC505}" type="pres">
      <dgm:prSet presAssocID="{B6E8AE93-7551-4F93-89D9-FA34CF7D984E}" presName="diagram" presStyleCnt="0">
        <dgm:presLayoutVars>
          <dgm:dir/>
          <dgm:resizeHandles val="exact"/>
        </dgm:presLayoutVars>
      </dgm:prSet>
      <dgm:spPr/>
    </dgm:pt>
    <dgm:pt modelId="{C6EAA20B-5FBF-4689-B72B-71CCB75B4F1F}" type="pres">
      <dgm:prSet presAssocID="{D20AF864-CC12-416D-9825-9919E69E2EAC}" presName="node" presStyleLbl="node1" presStyleIdx="0" presStyleCnt="5">
        <dgm:presLayoutVars>
          <dgm:bulletEnabled val="1"/>
        </dgm:presLayoutVars>
      </dgm:prSet>
      <dgm:spPr/>
    </dgm:pt>
    <dgm:pt modelId="{7192496C-FA71-4518-A3DB-2C478BB990FA}" type="pres">
      <dgm:prSet presAssocID="{2AEFCBA2-7219-471B-A678-E9C3D806C36B}" presName="sibTrans" presStyleCnt="0"/>
      <dgm:spPr/>
    </dgm:pt>
    <dgm:pt modelId="{3B7EB71C-66D3-4003-AFDB-BA0F28B2A111}" type="pres">
      <dgm:prSet presAssocID="{9CB2459C-D613-4230-8164-E06731726D56}" presName="node" presStyleLbl="node1" presStyleIdx="1" presStyleCnt="5">
        <dgm:presLayoutVars>
          <dgm:bulletEnabled val="1"/>
        </dgm:presLayoutVars>
      </dgm:prSet>
      <dgm:spPr/>
    </dgm:pt>
    <dgm:pt modelId="{8D7A79E0-7AC2-457A-9E60-0911D86E59DB}" type="pres">
      <dgm:prSet presAssocID="{EFB4EAA8-2D2C-4D32-98CF-8CEEF784AAAF}" presName="sibTrans" presStyleCnt="0"/>
      <dgm:spPr/>
    </dgm:pt>
    <dgm:pt modelId="{185DCC05-83D4-41D2-A542-D307A069F3CB}" type="pres">
      <dgm:prSet presAssocID="{C76E95D0-8299-4E31-8D6E-10A33833B085}" presName="node" presStyleLbl="node1" presStyleIdx="2" presStyleCnt="5">
        <dgm:presLayoutVars>
          <dgm:bulletEnabled val="1"/>
        </dgm:presLayoutVars>
      </dgm:prSet>
      <dgm:spPr/>
    </dgm:pt>
    <dgm:pt modelId="{A5CF4029-B00B-4DB0-931A-F1B15FFFF013}" type="pres">
      <dgm:prSet presAssocID="{B7BAB6C0-5CC8-48CC-96E9-DE8CCF603785}" presName="sibTrans" presStyleCnt="0"/>
      <dgm:spPr/>
    </dgm:pt>
    <dgm:pt modelId="{D2E7D006-3E22-4C14-8BA6-33475B10DCC6}" type="pres">
      <dgm:prSet presAssocID="{2A4DAC16-2808-40E3-87C8-E9AE81484986}" presName="node" presStyleLbl="node1" presStyleIdx="3" presStyleCnt="5">
        <dgm:presLayoutVars>
          <dgm:bulletEnabled val="1"/>
        </dgm:presLayoutVars>
      </dgm:prSet>
      <dgm:spPr/>
    </dgm:pt>
    <dgm:pt modelId="{B5AAEDFA-B831-439F-8097-786A0A8949D7}" type="pres">
      <dgm:prSet presAssocID="{7FF122BC-C088-4AE0-A8B0-FB53F04A65AE}" presName="sibTrans" presStyleCnt="0"/>
      <dgm:spPr/>
    </dgm:pt>
    <dgm:pt modelId="{7FE32BFA-7254-45A7-9995-C42A5489F0CC}" type="pres">
      <dgm:prSet presAssocID="{C3DB1307-2178-4EFD-8649-259158907C72}" presName="node" presStyleLbl="node1" presStyleIdx="4" presStyleCnt="5">
        <dgm:presLayoutVars>
          <dgm:bulletEnabled val="1"/>
        </dgm:presLayoutVars>
      </dgm:prSet>
      <dgm:spPr/>
    </dgm:pt>
  </dgm:ptLst>
  <dgm:cxnLst>
    <dgm:cxn modelId="{1A118E5F-BC8B-4506-B90F-61B2179B0830}" type="presOf" srcId="{9CB2459C-D613-4230-8164-E06731726D56}" destId="{3B7EB71C-66D3-4003-AFDB-BA0F28B2A111}" srcOrd="0" destOrd="0" presId="urn:microsoft.com/office/officeart/2005/8/layout/default"/>
    <dgm:cxn modelId="{D1BE826A-E4FE-4129-ABB4-09DC62BE1880}" srcId="{B6E8AE93-7551-4F93-89D9-FA34CF7D984E}" destId="{9CB2459C-D613-4230-8164-E06731726D56}" srcOrd="1" destOrd="0" parTransId="{7BF0B995-5C2B-4E59-B39D-4DE47C947455}" sibTransId="{EFB4EAA8-2D2C-4D32-98CF-8CEEF784AAAF}"/>
    <dgm:cxn modelId="{C7474358-2922-43A4-96B3-1C04CC82D412}" type="presOf" srcId="{C3DB1307-2178-4EFD-8649-259158907C72}" destId="{7FE32BFA-7254-45A7-9995-C42A5489F0CC}" srcOrd="0" destOrd="0" presId="urn:microsoft.com/office/officeart/2005/8/layout/default"/>
    <dgm:cxn modelId="{6D58BD82-3C2C-4829-80E5-0200EFF16920}" srcId="{B6E8AE93-7551-4F93-89D9-FA34CF7D984E}" destId="{D20AF864-CC12-416D-9825-9919E69E2EAC}" srcOrd="0" destOrd="0" parTransId="{4C032AB0-3DDC-4640-BBA5-DDE043F09BFE}" sibTransId="{2AEFCBA2-7219-471B-A678-E9C3D806C36B}"/>
    <dgm:cxn modelId="{CA5FC182-A598-4239-BC84-60571E788077}" type="presOf" srcId="{C76E95D0-8299-4E31-8D6E-10A33833B085}" destId="{185DCC05-83D4-41D2-A542-D307A069F3CB}" srcOrd="0" destOrd="0" presId="urn:microsoft.com/office/officeart/2005/8/layout/default"/>
    <dgm:cxn modelId="{B2525991-13CC-4F96-A97A-9623E55162EB}" srcId="{B6E8AE93-7551-4F93-89D9-FA34CF7D984E}" destId="{C3DB1307-2178-4EFD-8649-259158907C72}" srcOrd="4" destOrd="0" parTransId="{019E0E52-96B2-418A-A171-0F199608966B}" sibTransId="{4CC893F0-06C7-4CB0-A2EF-958882E34A9A}"/>
    <dgm:cxn modelId="{EE9862B3-EEB4-47EB-A3B9-987198A0E073}" type="presOf" srcId="{2A4DAC16-2808-40E3-87C8-E9AE81484986}" destId="{D2E7D006-3E22-4C14-8BA6-33475B10DCC6}" srcOrd="0" destOrd="0" presId="urn:microsoft.com/office/officeart/2005/8/layout/default"/>
    <dgm:cxn modelId="{DE9C53BD-9CD5-417E-B659-1D0F338B16AF}" type="presOf" srcId="{D20AF864-CC12-416D-9825-9919E69E2EAC}" destId="{C6EAA20B-5FBF-4689-B72B-71CCB75B4F1F}" srcOrd="0" destOrd="0" presId="urn:microsoft.com/office/officeart/2005/8/layout/default"/>
    <dgm:cxn modelId="{6ACAD4CF-CC7D-4F7E-8F54-7175E002CD5B}" srcId="{B6E8AE93-7551-4F93-89D9-FA34CF7D984E}" destId="{2A4DAC16-2808-40E3-87C8-E9AE81484986}" srcOrd="3" destOrd="0" parTransId="{947DBA3A-5874-4135-AD05-E30E10B678D0}" sibTransId="{7FF122BC-C088-4AE0-A8B0-FB53F04A65AE}"/>
    <dgm:cxn modelId="{8DA95AF1-5A5D-45C9-AF13-D865107AC82D}" srcId="{B6E8AE93-7551-4F93-89D9-FA34CF7D984E}" destId="{C76E95D0-8299-4E31-8D6E-10A33833B085}" srcOrd="2" destOrd="0" parTransId="{4A8AF4A0-C405-4CFD-BEA1-FBF7FBB70A25}" sibTransId="{B7BAB6C0-5CC8-48CC-96E9-DE8CCF603785}"/>
    <dgm:cxn modelId="{71535BFB-FC5E-4691-A061-8330F7D94C23}" type="presOf" srcId="{B6E8AE93-7551-4F93-89D9-FA34CF7D984E}" destId="{42AFF54E-A964-4C0F-8712-CD2C515EC505}" srcOrd="0" destOrd="0" presId="urn:microsoft.com/office/officeart/2005/8/layout/default"/>
    <dgm:cxn modelId="{64ECACEF-6A65-4526-99F9-5B4E29385107}" type="presParOf" srcId="{42AFF54E-A964-4C0F-8712-CD2C515EC505}" destId="{C6EAA20B-5FBF-4689-B72B-71CCB75B4F1F}" srcOrd="0" destOrd="0" presId="urn:microsoft.com/office/officeart/2005/8/layout/default"/>
    <dgm:cxn modelId="{5C720A4A-CC4F-4ECC-84EC-FA44DD84D25C}" type="presParOf" srcId="{42AFF54E-A964-4C0F-8712-CD2C515EC505}" destId="{7192496C-FA71-4518-A3DB-2C478BB990FA}" srcOrd="1" destOrd="0" presId="urn:microsoft.com/office/officeart/2005/8/layout/default"/>
    <dgm:cxn modelId="{A2C8538B-DCAF-420B-81E0-56F03177FCEC}" type="presParOf" srcId="{42AFF54E-A964-4C0F-8712-CD2C515EC505}" destId="{3B7EB71C-66D3-4003-AFDB-BA0F28B2A111}" srcOrd="2" destOrd="0" presId="urn:microsoft.com/office/officeart/2005/8/layout/default"/>
    <dgm:cxn modelId="{77E339B7-F611-444A-AAC5-4E471818F119}" type="presParOf" srcId="{42AFF54E-A964-4C0F-8712-CD2C515EC505}" destId="{8D7A79E0-7AC2-457A-9E60-0911D86E59DB}" srcOrd="3" destOrd="0" presId="urn:microsoft.com/office/officeart/2005/8/layout/default"/>
    <dgm:cxn modelId="{37A4DA19-3AA7-4B65-A1AA-D41252A9DE0B}" type="presParOf" srcId="{42AFF54E-A964-4C0F-8712-CD2C515EC505}" destId="{185DCC05-83D4-41D2-A542-D307A069F3CB}" srcOrd="4" destOrd="0" presId="urn:microsoft.com/office/officeart/2005/8/layout/default"/>
    <dgm:cxn modelId="{CA2B0E26-CA90-4F71-8E4D-121FD56188E9}" type="presParOf" srcId="{42AFF54E-A964-4C0F-8712-CD2C515EC505}" destId="{A5CF4029-B00B-4DB0-931A-F1B15FFFF013}" srcOrd="5" destOrd="0" presId="urn:microsoft.com/office/officeart/2005/8/layout/default"/>
    <dgm:cxn modelId="{07EADD9E-0558-43EF-809F-ED0FE951116B}" type="presParOf" srcId="{42AFF54E-A964-4C0F-8712-CD2C515EC505}" destId="{D2E7D006-3E22-4C14-8BA6-33475B10DCC6}" srcOrd="6" destOrd="0" presId="urn:microsoft.com/office/officeart/2005/8/layout/default"/>
    <dgm:cxn modelId="{D3AD58D1-21EA-4F95-8605-8BAD0D060BE4}" type="presParOf" srcId="{42AFF54E-A964-4C0F-8712-CD2C515EC505}" destId="{B5AAEDFA-B831-439F-8097-786A0A8949D7}" srcOrd="7" destOrd="0" presId="urn:microsoft.com/office/officeart/2005/8/layout/default"/>
    <dgm:cxn modelId="{C13473BD-DBCC-4CB1-9A88-74A12FF31356}" type="presParOf" srcId="{42AFF54E-A964-4C0F-8712-CD2C515EC505}" destId="{7FE32BFA-7254-45A7-9995-C42A5489F0CC}" srcOrd="8" destOrd="0" presId="urn:microsoft.com/office/officeart/2005/8/layout/default"/>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0F9A3745-7979-4426-BEA0-67F82DAC3583}" type="doc">
      <dgm:prSet loTypeId="urn:microsoft.com/office/officeart/2005/8/layout/default" loCatId="list" qsTypeId="urn:microsoft.com/office/officeart/2005/8/quickstyle/simple4" qsCatId="simple" csTypeId="urn:microsoft.com/office/officeart/2005/8/colors/accent1_2" csCatId="accent1" phldr="1"/>
      <dgm:spPr/>
      <dgm:t>
        <a:bodyPr/>
        <a:lstStyle/>
        <a:p>
          <a:endParaRPr lang="en-ZA"/>
        </a:p>
      </dgm:t>
    </dgm:pt>
    <dgm:pt modelId="{E5862CE6-5167-4A37-9904-5ECB143A66B3}">
      <dgm:prSet phldrT="[Text]" custT="1"/>
      <dgm:spPr/>
      <dgm:t>
        <a:bodyPr/>
        <a:lstStyle/>
        <a:p>
          <a:r>
            <a:rPr lang="en-ZA" sz="2400" b="0" kern="1200" dirty="0" err="1">
              <a:effectLst>
                <a:outerShdw blurRad="38100" dist="38100" dir="2700000" algn="tl">
                  <a:srgbClr val="000000">
                    <a:alpha val="43137"/>
                  </a:srgbClr>
                </a:outerShdw>
              </a:effectLst>
            </a:rPr>
            <a:t>Einzelspenden</a:t>
          </a:r>
        </a:p>
      </dgm:t>
    </dgm:pt>
    <dgm:pt modelId="{E88EEE51-978D-4A40-A62E-00102873399C}" type="parTrans" cxnId="{157F47A2-3AA3-4B0D-9923-2F9F757A5C5A}">
      <dgm:prSet/>
      <dgm:spPr/>
      <dgm:t>
        <a:bodyPr/>
        <a:lstStyle/>
        <a:p>
          <a:endParaRPr lang="en-ZA"/>
        </a:p>
      </dgm:t>
    </dgm:pt>
    <dgm:pt modelId="{FE3459B9-7BC1-4F04-961D-BE336FC52B75}" type="sibTrans" cxnId="{157F47A2-3AA3-4B0D-9923-2F9F757A5C5A}">
      <dgm:prSet/>
      <dgm:spPr/>
      <dgm:t>
        <a:bodyPr/>
        <a:lstStyle/>
        <a:p>
          <a:endParaRPr lang="en-ZA"/>
        </a:p>
      </dgm:t>
    </dgm:pt>
    <dgm:pt modelId="{C7A02A06-5414-4EDC-A955-929145DCB720}">
      <dgm:prSet custT="1"/>
      <dgm:spPr/>
      <dgm:t>
        <a:bodyPr/>
        <a:lstStyle/>
        <a:p>
          <a:pPr marL="0" lvl="0" indent="0" algn="ctr" defTabSz="1066800">
            <a:lnSpc>
              <a:spcPct val="90000"/>
            </a:lnSpc>
            <a:spcBef>
              <a:spcPct val="0"/>
            </a:spcBef>
            <a:spcAft>
              <a:spcPct val="35000"/>
            </a:spcAft>
            <a:buNone/>
          </a:pPr>
          <a:r>
            <a:rPr lang="en-ZA" sz="2400" b="0" kern="1200" dirty="0" err="1">
              <a:effectLst>
                <a:outerShdw blurRad="38100" dist="38100" dir="2700000" algn="tl">
                  <a:srgbClr val="000000">
                    <a:alpha val="43137"/>
                  </a:srgbClr>
                </a:outerShdw>
              </a:effectLst>
            </a:rPr>
            <a:t>Zuschüsse</a:t>
          </a:r>
        </a:p>
      </dgm:t>
    </dgm:pt>
    <dgm:pt modelId="{324B8E6E-1CA1-467F-A291-06EA82AD29F8}" type="parTrans" cxnId="{2ED57D9E-7DCD-4C35-9419-040AC3BC398F}">
      <dgm:prSet/>
      <dgm:spPr/>
      <dgm:t>
        <a:bodyPr/>
        <a:lstStyle/>
        <a:p>
          <a:endParaRPr lang="en-ZA"/>
        </a:p>
      </dgm:t>
    </dgm:pt>
    <dgm:pt modelId="{9D8FF2BE-2F1A-4769-A2E4-7F69DDC4467F}" type="sibTrans" cxnId="{2ED57D9E-7DCD-4C35-9419-040AC3BC398F}">
      <dgm:prSet/>
      <dgm:spPr/>
      <dgm:t>
        <a:bodyPr/>
        <a:lstStyle/>
        <a:p>
          <a:endParaRPr lang="en-ZA"/>
        </a:p>
      </dgm:t>
    </dgm:pt>
    <dgm:pt modelId="{57CCF2E6-7AEE-480F-973E-7E729AB6E8A9}">
      <dgm:prSet custT="1"/>
      <dgm:spPr/>
      <dgm:t>
        <a:bodyPr/>
        <a:lstStyle/>
        <a:p>
          <a:pPr marL="0" lvl="0" indent="0" algn="ctr" defTabSz="1066800">
            <a:lnSpc>
              <a:spcPct val="90000"/>
            </a:lnSpc>
            <a:spcBef>
              <a:spcPct val="0"/>
            </a:spcBef>
            <a:spcAft>
              <a:spcPct val="35000"/>
            </a:spcAft>
            <a:buNone/>
          </a:pPr>
          <a:r>
            <a:rPr lang="en-ZA" sz="2400" b="0" kern="1200" dirty="0" err="1">
              <a:effectLst>
                <a:outerShdw blurRad="38100" dist="38100" dir="2700000" algn="tl">
                  <a:srgbClr val="000000">
                    <a:alpha val="43137"/>
                  </a:srgbClr>
                </a:outerShdw>
              </a:effectLst>
            </a:rPr>
            <a:t>Veranstalt-ungen</a:t>
          </a:r>
          <a:endParaRPr lang="en-ZA" sz="2400" kern="1200" dirty="0">
            <a:effectLst>
              <a:outerShdw blurRad="38100" dist="38100" dir="2700000" algn="tl">
                <a:srgbClr val="000000">
                  <a:alpha val="43137"/>
                </a:srgbClr>
              </a:outerShdw>
            </a:effectLst>
          </a:endParaRPr>
        </a:p>
      </dgm:t>
    </dgm:pt>
    <dgm:pt modelId="{47DC1F91-87F0-4C39-850E-7DC637B1B345}" type="parTrans" cxnId="{2340F5E3-D7C6-4255-8E9D-B7F214A24AF9}">
      <dgm:prSet/>
      <dgm:spPr/>
      <dgm:t>
        <a:bodyPr/>
        <a:lstStyle/>
        <a:p>
          <a:endParaRPr lang="en-ZA"/>
        </a:p>
      </dgm:t>
    </dgm:pt>
    <dgm:pt modelId="{2F5924FE-CECD-4997-A18B-54E2DC3766B1}" type="sibTrans" cxnId="{2340F5E3-D7C6-4255-8E9D-B7F214A24AF9}">
      <dgm:prSet/>
      <dgm:spPr/>
      <dgm:t>
        <a:bodyPr/>
        <a:lstStyle/>
        <a:p>
          <a:endParaRPr lang="en-ZA"/>
        </a:p>
      </dgm:t>
    </dgm:pt>
    <dgm:pt modelId="{FA4FAC4A-EB13-4703-B009-AD88B0853421}">
      <dgm:prSet phldrT="[Text]" custT="1"/>
      <dgm:spPr/>
      <dgm:t>
        <a:bodyPr/>
        <a:lstStyle/>
        <a:p>
          <a:r>
            <a:rPr lang="en-ZA" sz="2000" b="0" kern="1200" dirty="0">
              <a:solidFill>
                <a:srgbClr val="FFFFFF"/>
              </a:solidFill>
              <a:latin typeface="Calibri Light" panose="020F0302020204030204"/>
              <a:ea typeface="+mn-ea"/>
              <a:cs typeface="+mn-cs"/>
            </a:rPr>
            <a:t>Online-</a:t>
          </a:r>
          <a:r>
            <a:rPr lang="en-ZA" sz="2000" b="0" kern="1200" dirty="0" err="1">
              <a:solidFill>
                <a:srgbClr val="FFFFFF"/>
              </a:solidFill>
              <a:latin typeface="Calibri Light" panose="020F0302020204030204"/>
              <a:ea typeface="+mn-ea"/>
              <a:cs typeface="+mn-cs"/>
            </a:rPr>
            <a:t>Spenden</a:t>
          </a:r>
        </a:p>
      </dgm:t>
    </dgm:pt>
    <dgm:pt modelId="{D595164E-F44E-4330-AEA8-47136AF87503}" type="parTrans" cxnId="{5A9140FF-FCE1-43BC-BE1A-493C2C1BAE62}">
      <dgm:prSet/>
      <dgm:spPr/>
      <dgm:t>
        <a:bodyPr/>
        <a:lstStyle/>
        <a:p>
          <a:endParaRPr lang="en-ZA"/>
        </a:p>
      </dgm:t>
    </dgm:pt>
    <dgm:pt modelId="{06912AFF-A1A0-48FD-A7A9-9FF8B9E2B3A9}" type="sibTrans" cxnId="{5A9140FF-FCE1-43BC-BE1A-493C2C1BAE62}">
      <dgm:prSet/>
      <dgm:spPr/>
      <dgm:t>
        <a:bodyPr/>
        <a:lstStyle/>
        <a:p>
          <a:endParaRPr lang="en-ZA"/>
        </a:p>
      </dgm:t>
    </dgm:pt>
    <dgm:pt modelId="{6384F0F2-F556-4806-9BB9-EF8C2317897F}">
      <dgm:prSet phldrT="[Text]" custT="1"/>
      <dgm:spPr/>
      <dgm:t>
        <a:bodyPr/>
        <a:lstStyle/>
        <a:p>
          <a:r>
            <a:rPr lang="en-ZA" sz="2000" b="0" kern="1200" dirty="0" err="1">
              <a:solidFill>
                <a:srgbClr val="FFFFFF"/>
              </a:solidFill>
              <a:latin typeface="Calibri Light" panose="020F0302020204030204"/>
              <a:ea typeface="+mn-ea"/>
              <a:cs typeface="+mn-cs"/>
            </a:rPr>
            <a:t>Monatliche</a:t>
          </a:r>
          <a:r>
            <a:rPr lang="en-ZA" sz="2000" b="0" kern="1200" dirty="0">
              <a:solidFill>
                <a:srgbClr val="FFFFFF"/>
              </a:solidFill>
              <a:latin typeface="Calibri Light" panose="020F0302020204030204"/>
              <a:ea typeface="+mn-ea"/>
              <a:cs typeface="+mn-cs"/>
            </a:rPr>
            <a:t> </a:t>
          </a:r>
          <a:r>
            <a:rPr lang="en-ZA" sz="2000" b="0" kern="1200" dirty="0" err="1">
              <a:solidFill>
                <a:srgbClr val="FFFFFF"/>
              </a:solidFill>
              <a:latin typeface="Calibri Light" panose="020F0302020204030204"/>
              <a:ea typeface="+mn-ea"/>
              <a:cs typeface="+mn-cs"/>
            </a:rPr>
            <a:t>Spenden</a:t>
          </a:r>
        </a:p>
      </dgm:t>
    </dgm:pt>
    <dgm:pt modelId="{C5DF6B3F-DF9C-4299-9D43-0BBA994B4284}" type="parTrans" cxnId="{A0961E4B-0107-43C4-A4D8-75D2DA384688}">
      <dgm:prSet/>
      <dgm:spPr/>
      <dgm:t>
        <a:bodyPr/>
        <a:lstStyle/>
        <a:p>
          <a:endParaRPr lang="en-ZA"/>
        </a:p>
      </dgm:t>
    </dgm:pt>
    <dgm:pt modelId="{62B9721E-4191-4B85-9897-A6C71FA5BB18}" type="sibTrans" cxnId="{A0961E4B-0107-43C4-A4D8-75D2DA384688}">
      <dgm:prSet/>
      <dgm:spPr/>
      <dgm:t>
        <a:bodyPr/>
        <a:lstStyle/>
        <a:p>
          <a:endParaRPr lang="en-ZA"/>
        </a:p>
      </dgm:t>
    </dgm:pt>
    <dgm:pt modelId="{67977531-54AB-4B1C-BB09-71F33C2C2073}">
      <dgm:prSet phldrT="[Text]" custT="1"/>
      <dgm:spPr/>
      <dgm:t>
        <a:bodyPr/>
        <a:lstStyle/>
        <a:p>
          <a:r>
            <a:rPr lang="en-ZA" sz="2000" b="0" kern="1200" dirty="0">
              <a:solidFill>
                <a:srgbClr val="FFFFFF"/>
              </a:solidFill>
              <a:latin typeface="Calibri Light" panose="020F0302020204030204"/>
              <a:ea typeface="+mn-ea"/>
              <a:cs typeface="+mn-cs"/>
            </a:rPr>
            <a:t>Peer-to-Peer-Fundraising</a:t>
          </a:r>
        </a:p>
      </dgm:t>
    </dgm:pt>
    <dgm:pt modelId="{711DC671-D169-4BAB-ACEB-77C3EECA7628}" type="parTrans" cxnId="{53224830-6828-4F28-94D0-663787605E81}">
      <dgm:prSet/>
      <dgm:spPr/>
      <dgm:t>
        <a:bodyPr/>
        <a:lstStyle/>
        <a:p>
          <a:endParaRPr lang="en-ZA"/>
        </a:p>
      </dgm:t>
    </dgm:pt>
    <dgm:pt modelId="{E17868B6-4D17-4DAF-9846-E810F5E6625E}" type="sibTrans" cxnId="{53224830-6828-4F28-94D0-663787605E81}">
      <dgm:prSet/>
      <dgm:spPr/>
      <dgm:t>
        <a:bodyPr/>
        <a:lstStyle/>
        <a:p>
          <a:endParaRPr lang="en-ZA"/>
        </a:p>
      </dgm:t>
    </dgm:pt>
    <dgm:pt modelId="{45AC92D3-778A-4DAD-8493-77F20A88FBAD}">
      <dgm:prSet phldrT="[Text]" custT="1"/>
      <dgm:spPr/>
      <dgm:t>
        <a:bodyPr/>
        <a:lstStyle/>
        <a:p>
          <a:r>
            <a:rPr lang="en-ZA" sz="2000" b="0" kern="1200" dirty="0" err="1">
              <a:solidFill>
                <a:srgbClr val="FFFFFF"/>
              </a:solidFill>
              <a:latin typeface="Calibri Light" panose="020F0302020204030204"/>
              <a:ea typeface="+mn-ea"/>
              <a:cs typeface="+mn-cs"/>
            </a:rPr>
            <a:t>Großspender</a:t>
          </a:r>
        </a:p>
      </dgm:t>
    </dgm:pt>
    <dgm:pt modelId="{6D609868-B87F-4762-80E7-36297792889B}" type="parTrans" cxnId="{B684FB2D-0E74-4C70-B69C-40DE0DAFD7AD}">
      <dgm:prSet/>
      <dgm:spPr/>
      <dgm:t>
        <a:bodyPr/>
        <a:lstStyle/>
        <a:p>
          <a:endParaRPr lang="en-ZA"/>
        </a:p>
      </dgm:t>
    </dgm:pt>
    <dgm:pt modelId="{A3107592-FDBB-4889-958A-37B6042BF4DF}" type="sibTrans" cxnId="{B684FB2D-0E74-4C70-B69C-40DE0DAFD7AD}">
      <dgm:prSet/>
      <dgm:spPr/>
      <dgm:t>
        <a:bodyPr/>
        <a:lstStyle/>
        <a:p>
          <a:endParaRPr lang="en-ZA"/>
        </a:p>
      </dgm:t>
    </dgm:pt>
    <dgm:pt modelId="{E8D00740-F0C1-4298-9238-EBD611B0CD29}">
      <dgm:prSet phldrT="[Text]" custT="1"/>
      <dgm:spPr/>
      <dgm:t>
        <a:bodyPr/>
        <a:lstStyle/>
        <a:p>
          <a:pPr marL="0" lvl="0" indent="0" algn="ctr" defTabSz="1066800">
            <a:lnSpc>
              <a:spcPct val="90000"/>
            </a:lnSpc>
            <a:spcBef>
              <a:spcPct val="0"/>
            </a:spcBef>
            <a:spcAft>
              <a:spcPct val="35000"/>
            </a:spcAft>
            <a:buNone/>
          </a:pPr>
          <a:r>
            <a:rPr lang="en-ZA" sz="2400" b="0" kern="1200" dirty="0" err="1">
              <a:effectLst>
                <a:outerShdw blurRad="38100" dist="38100" dir="2700000" algn="tl">
                  <a:srgbClr val="000000">
                    <a:alpha val="43137"/>
                  </a:srgbClr>
                </a:outerShdw>
              </a:effectLst>
            </a:rPr>
            <a:t>Patenschaften</a:t>
          </a:r>
          <a:endParaRPr lang="en-ZA" sz="2400" kern="1200" dirty="0" err="1">
            <a:effectLst>
              <a:outerShdw blurRad="38100" dist="38100" dir="2700000" algn="tl">
                <a:srgbClr val="000000">
                  <a:alpha val="43137"/>
                </a:srgbClr>
              </a:outerShdw>
            </a:effectLst>
          </a:endParaRPr>
        </a:p>
      </dgm:t>
    </dgm:pt>
    <dgm:pt modelId="{EE472974-328B-4E90-806E-C21DFC705F1C}" type="parTrans" cxnId="{F20CD0BE-697D-41A1-9E96-592D393B2227}">
      <dgm:prSet/>
      <dgm:spPr/>
      <dgm:t>
        <a:bodyPr/>
        <a:lstStyle/>
        <a:p>
          <a:endParaRPr lang="en-ZA"/>
        </a:p>
      </dgm:t>
    </dgm:pt>
    <dgm:pt modelId="{10658D17-9709-47AB-8D70-1774F21DB564}" type="sibTrans" cxnId="{F20CD0BE-697D-41A1-9E96-592D393B2227}">
      <dgm:prSet/>
      <dgm:spPr/>
      <dgm:t>
        <a:bodyPr/>
        <a:lstStyle/>
        <a:p>
          <a:endParaRPr lang="en-ZA"/>
        </a:p>
      </dgm:t>
    </dgm:pt>
    <dgm:pt modelId="{D106C761-8488-4B51-B27A-E371064EEB0A}" type="pres">
      <dgm:prSet presAssocID="{0F9A3745-7979-4426-BEA0-67F82DAC3583}" presName="diagram" presStyleCnt="0">
        <dgm:presLayoutVars>
          <dgm:dir/>
          <dgm:resizeHandles val="exact"/>
        </dgm:presLayoutVars>
      </dgm:prSet>
      <dgm:spPr/>
    </dgm:pt>
    <dgm:pt modelId="{6608FDC7-14E1-4715-A8EC-7BBF84E29424}" type="pres">
      <dgm:prSet presAssocID="{E5862CE6-5167-4A37-9904-5ECB143A66B3}" presName="node" presStyleLbl="node1" presStyleIdx="0" presStyleCnt="4" custScaleX="72430" custScaleY="81506">
        <dgm:presLayoutVars>
          <dgm:bulletEnabled val="1"/>
        </dgm:presLayoutVars>
      </dgm:prSet>
      <dgm:spPr/>
    </dgm:pt>
    <dgm:pt modelId="{69B717BB-53F8-45DC-8787-B673D17F1312}" type="pres">
      <dgm:prSet presAssocID="{FE3459B9-7BC1-4F04-961D-BE336FC52B75}" presName="sibTrans" presStyleCnt="0"/>
      <dgm:spPr/>
    </dgm:pt>
    <dgm:pt modelId="{C1B0457E-316D-4378-BCA3-6A2D4086E0E0}" type="pres">
      <dgm:prSet presAssocID="{E8D00740-F0C1-4298-9238-EBD611B0CD29}" presName="node" presStyleLbl="node1" presStyleIdx="1" presStyleCnt="4" custScaleX="57672" custScaleY="56252">
        <dgm:presLayoutVars>
          <dgm:bulletEnabled val="1"/>
        </dgm:presLayoutVars>
      </dgm:prSet>
      <dgm:spPr/>
    </dgm:pt>
    <dgm:pt modelId="{5FCE8D3C-625A-4F1E-A03F-7E299FF08F45}" type="pres">
      <dgm:prSet presAssocID="{10658D17-9709-47AB-8D70-1774F21DB564}" presName="sibTrans" presStyleCnt="0"/>
      <dgm:spPr/>
    </dgm:pt>
    <dgm:pt modelId="{22620518-6D42-4C00-ACA6-1E6541209537}" type="pres">
      <dgm:prSet presAssocID="{C7A02A06-5414-4EDC-A955-929145DCB720}" presName="node" presStyleLbl="node1" presStyleIdx="2" presStyleCnt="4" custScaleX="53407" custScaleY="55350">
        <dgm:presLayoutVars>
          <dgm:bulletEnabled val="1"/>
        </dgm:presLayoutVars>
      </dgm:prSet>
      <dgm:spPr/>
    </dgm:pt>
    <dgm:pt modelId="{AC94CCAF-2B92-4875-8D0B-1F51C3E59254}" type="pres">
      <dgm:prSet presAssocID="{9D8FF2BE-2F1A-4769-A2E4-7F69DDC4467F}" presName="sibTrans" presStyleCnt="0"/>
      <dgm:spPr/>
    </dgm:pt>
    <dgm:pt modelId="{B6AE99D0-9381-4257-9F77-A059CFED5455}" type="pres">
      <dgm:prSet presAssocID="{57CCF2E6-7AEE-480F-973E-7E729AB6E8A9}" presName="node" presStyleLbl="node1" presStyleIdx="3" presStyleCnt="4" custScaleX="53407" custScaleY="55350">
        <dgm:presLayoutVars>
          <dgm:bulletEnabled val="1"/>
        </dgm:presLayoutVars>
      </dgm:prSet>
      <dgm:spPr/>
    </dgm:pt>
  </dgm:ptLst>
  <dgm:cxnLst>
    <dgm:cxn modelId="{67E6D20D-CAD1-4BC2-899C-B42CBDCFF8FE}" type="presOf" srcId="{67977531-54AB-4B1C-BB09-71F33C2C2073}" destId="{6608FDC7-14E1-4715-A8EC-7BBF84E29424}" srcOrd="0" destOrd="3" presId="urn:microsoft.com/office/officeart/2005/8/layout/default"/>
    <dgm:cxn modelId="{98E7261D-9BA8-48F4-8DAE-1BE2932554F8}" type="presOf" srcId="{E5862CE6-5167-4A37-9904-5ECB143A66B3}" destId="{6608FDC7-14E1-4715-A8EC-7BBF84E29424}" srcOrd="0" destOrd="0" presId="urn:microsoft.com/office/officeart/2005/8/layout/default"/>
    <dgm:cxn modelId="{B684FB2D-0E74-4C70-B69C-40DE0DAFD7AD}" srcId="{E5862CE6-5167-4A37-9904-5ECB143A66B3}" destId="{45AC92D3-778A-4DAD-8493-77F20A88FBAD}" srcOrd="3" destOrd="0" parTransId="{6D609868-B87F-4762-80E7-36297792889B}" sibTransId="{A3107592-FDBB-4889-958A-37B6042BF4DF}"/>
    <dgm:cxn modelId="{53224830-6828-4F28-94D0-663787605E81}" srcId="{E5862CE6-5167-4A37-9904-5ECB143A66B3}" destId="{67977531-54AB-4B1C-BB09-71F33C2C2073}" srcOrd="2" destOrd="0" parTransId="{711DC671-D169-4BAB-ACEB-77C3EECA7628}" sibTransId="{E17868B6-4D17-4DAF-9846-E810F5E6625E}"/>
    <dgm:cxn modelId="{E5267C3D-C334-4C83-9FB3-2F5D194661BF}" type="presOf" srcId="{6384F0F2-F556-4806-9BB9-EF8C2317897F}" destId="{6608FDC7-14E1-4715-A8EC-7BBF84E29424}" srcOrd="0" destOrd="2" presId="urn:microsoft.com/office/officeart/2005/8/layout/default"/>
    <dgm:cxn modelId="{A0961E4B-0107-43C4-A4D8-75D2DA384688}" srcId="{E5862CE6-5167-4A37-9904-5ECB143A66B3}" destId="{6384F0F2-F556-4806-9BB9-EF8C2317897F}" srcOrd="1" destOrd="0" parTransId="{C5DF6B3F-DF9C-4299-9D43-0BBA994B4284}" sibTransId="{62B9721E-4191-4B85-9897-A6C71FA5BB18}"/>
    <dgm:cxn modelId="{D659D98E-3883-48B1-88FD-72455A234A69}" type="presOf" srcId="{45AC92D3-778A-4DAD-8493-77F20A88FBAD}" destId="{6608FDC7-14E1-4715-A8EC-7BBF84E29424}" srcOrd="0" destOrd="4" presId="urn:microsoft.com/office/officeart/2005/8/layout/default"/>
    <dgm:cxn modelId="{890ECF94-B3BF-494E-B382-64791C7EBE3B}" type="presOf" srcId="{C7A02A06-5414-4EDC-A955-929145DCB720}" destId="{22620518-6D42-4C00-ACA6-1E6541209537}" srcOrd="0" destOrd="0" presId="urn:microsoft.com/office/officeart/2005/8/layout/default"/>
    <dgm:cxn modelId="{699A1699-6E95-4F39-AF39-7EF70BD33E51}" type="presOf" srcId="{0F9A3745-7979-4426-BEA0-67F82DAC3583}" destId="{D106C761-8488-4B51-B27A-E371064EEB0A}" srcOrd="0" destOrd="0" presId="urn:microsoft.com/office/officeart/2005/8/layout/default"/>
    <dgm:cxn modelId="{2ED57D9E-7DCD-4C35-9419-040AC3BC398F}" srcId="{0F9A3745-7979-4426-BEA0-67F82DAC3583}" destId="{C7A02A06-5414-4EDC-A955-929145DCB720}" srcOrd="2" destOrd="0" parTransId="{324B8E6E-1CA1-467F-A291-06EA82AD29F8}" sibTransId="{9D8FF2BE-2F1A-4769-A2E4-7F69DDC4467F}"/>
    <dgm:cxn modelId="{157F47A2-3AA3-4B0D-9923-2F9F757A5C5A}" srcId="{0F9A3745-7979-4426-BEA0-67F82DAC3583}" destId="{E5862CE6-5167-4A37-9904-5ECB143A66B3}" srcOrd="0" destOrd="0" parTransId="{E88EEE51-978D-4A40-A62E-00102873399C}" sibTransId="{FE3459B9-7BC1-4F04-961D-BE336FC52B75}"/>
    <dgm:cxn modelId="{2E7F2DB1-AB67-47A4-8846-5FDBE2571DCD}" type="presOf" srcId="{E8D00740-F0C1-4298-9238-EBD611B0CD29}" destId="{C1B0457E-316D-4378-BCA3-6A2D4086E0E0}" srcOrd="0" destOrd="0" presId="urn:microsoft.com/office/officeart/2005/8/layout/default"/>
    <dgm:cxn modelId="{F20CD0BE-697D-41A1-9E96-592D393B2227}" srcId="{0F9A3745-7979-4426-BEA0-67F82DAC3583}" destId="{E8D00740-F0C1-4298-9238-EBD611B0CD29}" srcOrd="1" destOrd="0" parTransId="{EE472974-328B-4E90-806E-C21DFC705F1C}" sibTransId="{10658D17-9709-47AB-8D70-1774F21DB564}"/>
    <dgm:cxn modelId="{8E0039C7-A208-4234-A12C-2D46E9567388}" type="presOf" srcId="{57CCF2E6-7AEE-480F-973E-7E729AB6E8A9}" destId="{B6AE99D0-9381-4257-9F77-A059CFED5455}" srcOrd="0" destOrd="0" presId="urn:microsoft.com/office/officeart/2005/8/layout/default"/>
    <dgm:cxn modelId="{BB9F7FE1-0307-45D5-AD2C-7478E3C71039}" type="presOf" srcId="{FA4FAC4A-EB13-4703-B009-AD88B0853421}" destId="{6608FDC7-14E1-4715-A8EC-7BBF84E29424}" srcOrd="0" destOrd="1" presId="urn:microsoft.com/office/officeart/2005/8/layout/default"/>
    <dgm:cxn modelId="{2340F5E3-D7C6-4255-8E9D-B7F214A24AF9}" srcId="{0F9A3745-7979-4426-BEA0-67F82DAC3583}" destId="{57CCF2E6-7AEE-480F-973E-7E729AB6E8A9}" srcOrd="3" destOrd="0" parTransId="{47DC1F91-87F0-4C39-850E-7DC637B1B345}" sibTransId="{2F5924FE-CECD-4997-A18B-54E2DC3766B1}"/>
    <dgm:cxn modelId="{5A9140FF-FCE1-43BC-BE1A-493C2C1BAE62}" srcId="{E5862CE6-5167-4A37-9904-5ECB143A66B3}" destId="{FA4FAC4A-EB13-4703-B009-AD88B0853421}" srcOrd="0" destOrd="0" parTransId="{D595164E-F44E-4330-AEA8-47136AF87503}" sibTransId="{06912AFF-A1A0-48FD-A7A9-9FF8B9E2B3A9}"/>
    <dgm:cxn modelId="{48148C08-7C39-4995-A8B3-F6FE89BDE8D4}" type="presParOf" srcId="{D106C761-8488-4B51-B27A-E371064EEB0A}" destId="{6608FDC7-14E1-4715-A8EC-7BBF84E29424}" srcOrd="0" destOrd="0" presId="urn:microsoft.com/office/officeart/2005/8/layout/default"/>
    <dgm:cxn modelId="{9D463A23-A702-483D-9964-CB502AA09190}" type="presParOf" srcId="{D106C761-8488-4B51-B27A-E371064EEB0A}" destId="{69B717BB-53F8-45DC-8787-B673D17F1312}" srcOrd="1" destOrd="0" presId="urn:microsoft.com/office/officeart/2005/8/layout/default"/>
    <dgm:cxn modelId="{82F59757-0068-4096-9407-70ADA81FCED4}" type="presParOf" srcId="{D106C761-8488-4B51-B27A-E371064EEB0A}" destId="{C1B0457E-316D-4378-BCA3-6A2D4086E0E0}" srcOrd="2" destOrd="0" presId="urn:microsoft.com/office/officeart/2005/8/layout/default"/>
    <dgm:cxn modelId="{B4D001D9-8C9D-4EAF-A8CF-F61A9492E5F4}" type="presParOf" srcId="{D106C761-8488-4B51-B27A-E371064EEB0A}" destId="{5FCE8D3C-625A-4F1E-A03F-7E299FF08F45}" srcOrd="3" destOrd="0" presId="urn:microsoft.com/office/officeart/2005/8/layout/default"/>
    <dgm:cxn modelId="{76A2A5C3-4407-464C-9864-9E4D752AAABF}" type="presParOf" srcId="{D106C761-8488-4B51-B27A-E371064EEB0A}" destId="{22620518-6D42-4C00-ACA6-1E6541209537}" srcOrd="4" destOrd="0" presId="urn:microsoft.com/office/officeart/2005/8/layout/default"/>
    <dgm:cxn modelId="{0964ECEE-8E6E-48CA-9E07-200BB19D51B1}" type="presParOf" srcId="{D106C761-8488-4B51-B27A-E371064EEB0A}" destId="{AC94CCAF-2B92-4875-8D0B-1F51C3E59254}" srcOrd="5" destOrd="0" presId="urn:microsoft.com/office/officeart/2005/8/layout/default"/>
    <dgm:cxn modelId="{120DC3AF-C3A9-4661-BA09-3AA51CE554E9}" type="presParOf" srcId="{D106C761-8488-4B51-B27A-E371064EEB0A}" destId="{B6AE99D0-9381-4257-9F77-A059CFED5455}" srcOrd="6"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01CA14-C2FE-4820-9714-03AEC9B3952D}">
      <dsp:nvSpPr>
        <dsp:cNvPr id="0" name=""/>
        <dsp:cNvSpPr/>
      </dsp:nvSpPr>
      <dsp:spPr>
        <a:xfrm>
          <a:off x="34775" y="325292"/>
          <a:ext cx="11991480" cy="1183703"/>
        </a:xfrm>
        <a:prstGeom prst="rightArrow">
          <a:avLst>
            <a:gd name="adj1" fmla="val 50000"/>
            <a:gd name="adj2" fmla="val 5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1440" tIns="91440" rIns="254000" bIns="277244" numCol="1" spcCol="1270" anchor="ctr" anchorCtr="0">
          <a:noAutofit/>
        </a:bodyPr>
        <a:lstStyle/>
        <a:p>
          <a:pPr marL="0" lvl="0" indent="0" algn="l" defTabSz="1066800">
            <a:lnSpc>
              <a:spcPct val="90000"/>
            </a:lnSpc>
            <a:spcBef>
              <a:spcPct val="0"/>
            </a:spcBef>
            <a:spcAft>
              <a:spcPct val="35000"/>
            </a:spcAft>
            <a:buNone/>
          </a:pPr>
          <a:r>
            <a:rPr lang="en-ZA" sz="2400" b="1" kern="1200">
              <a:effectLst>
                <a:outerShdw blurRad="38100" dist="38100" dir="2700000" algn="tl">
                  <a:srgbClr val="000000">
                    <a:alpha val="43137"/>
                  </a:srgbClr>
                </a:outerShdw>
              </a:effectLst>
            </a:rPr>
            <a:t>Mission</a:t>
          </a:r>
        </a:p>
      </dsp:txBody>
      <dsp:txXfrm>
        <a:off x="34775" y="621218"/>
        <a:ext cx="11695554" cy="591851"/>
      </dsp:txXfrm>
    </dsp:sp>
    <dsp:sp modelId="{D34A1E81-BF6D-4A72-AAB0-E75DB10BC6F5}">
      <dsp:nvSpPr>
        <dsp:cNvPr id="0" name=""/>
        <dsp:cNvSpPr/>
      </dsp:nvSpPr>
      <dsp:spPr>
        <a:xfrm>
          <a:off x="34775" y="1303439"/>
          <a:ext cx="3693375" cy="3538710"/>
        </a:xfrm>
        <a:prstGeom prst="rect">
          <a:avLst/>
        </a:prstGeom>
        <a:solidFill>
          <a:schemeClr val="lt1">
            <a:hueOff val="0"/>
            <a:satOff val="0"/>
            <a:lumOff val="0"/>
            <a:alphaOff val="0"/>
          </a:schemeClr>
        </a:solidFill>
        <a:ln w="6350" cap="flat" cmpd="sng" algn="ctr">
          <a:solidFill>
            <a:schemeClr val="accent1">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1">
          <a:scrgbClr r="0" g="0" b="0"/>
        </a:fillRef>
        <a:effectRef idx="3">
          <a:scrgbClr r="0" g="0" b="0"/>
        </a:effectRef>
        <a:fontRef idx="minor"/>
      </dsp:style>
      <dsp:txBody>
        <a:bodyPr spcFirstLastPara="0" vert="horz" wrap="square" lIns="76200" tIns="76200" rIns="76200" bIns="76200" numCol="1" spcCol="1270" anchor="t" anchorCtr="0">
          <a:noAutofit/>
        </a:bodyPr>
        <a:lstStyle/>
        <a:p>
          <a:pPr marL="0" lvl="0" indent="0" algn="l" defTabSz="889000" rtl="0">
            <a:lnSpc>
              <a:spcPct val="90000"/>
            </a:lnSpc>
            <a:spcBef>
              <a:spcPct val="0"/>
            </a:spcBef>
            <a:spcAft>
              <a:spcPct val="35000"/>
            </a:spcAft>
            <a:buNone/>
          </a:pPr>
          <a:endParaRPr lang="en-GB" sz="2000" kern="1200" dirty="0"/>
        </a:p>
        <a:p>
          <a:pPr marL="0" lvl="0" indent="0" algn="l" defTabSz="889000" rtl="0">
            <a:lnSpc>
              <a:spcPct val="90000"/>
            </a:lnSpc>
            <a:spcBef>
              <a:spcPct val="0"/>
            </a:spcBef>
            <a:spcAft>
              <a:spcPct val="35000"/>
            </a:spcAft>
            <a:buNone/>
          </a:pPr>
          <a:r>
            <a:rPr lang="en-GB" sz="2000" kern="1200" dirty="0"/>
            <a:t>- Was </a:t>
          </a:r>
          <a:r>
            <a:rPr lang="en-GB" sz="2000" kern="1200" dirty="0" err="1"/>
            <a:t>machen</a:t>
          </a:r>
          <a:r>
            <a:rPr lang="en-GB" sz="2000" kern="1200" dirty="0"/>
            <a:t> </a:t>
          </a:r>
          <a:r>
            <a:rPr lang="en-GB" sz="2000" kern="1200" dirty="0" err="1"/>
            <a:t>wir</a:t>
          </a:r>
          <a:r>
            <a:rPr lang="en-GB" sz="2000" kern="1200" dirty="0"/>
            <a:t> </a:t>
          </a:r>
          <a:r>
            <a:rPr lang="en-GB" sz="2000" kern="1200" dirty="0" err="1"/>
            <a:t>heute</a:t>
          </a:r>
          <a:r>
            <a:rPr lang="en-GB" sz="2000" kern="1200" dirty="0"/>
            <a:t>?</a:t>
          </a:r>
        </a:p>
        <a:p>
          <a:pPr marL="0" lvl="0" indent="0" algn="l" defTabSz="889000" rtl="0">
            <a:lnSpc>
              <a:spcPct val="90000"/>
            </a:lnSpc>
            <a:spcBef>
              <a:spcPct val="0"/>
            </a:spcBef>
            <a:spcAft>
              <a:spcPct val="35000"/>
            </a:spcAft>
            <a:buNone/>
          </a:pPr>
          <a:r>
            <a:rPr lang="en-GB" sz="2000" kern="1200" dirty="0"/>
            <a:t>- Wem </a:t>
          </a:r>
          <a:r>
            <a:rPr lang="en-GB" sz="2000" kern="1200" dirty="0" err="1"/>
            <a:t>dienen</a:t>
          </a:r>
          <a:r>
            <a:rPr lang="en-GB" sz="2000" kern="1200" dirty="0"/>
            <a:t> </a:t>
          </a:r>
          <a:r>
            <a:rPr lang="en-GB" sz="2000" kern="1200" dirty="0" err="1"/>
            <a:t>wir</a:t>
          </a:r>
          <a:r>
            <a:rPr lang="en-GB" sz="2000" kern="1200" dirty="0"/>
            <a:t>?</a:t>
          </a:r>
        </a:p>
        <a:p>
          <a:pPr marL="0" lvl="0" indent="0" algn="l" defTabSz="889000" rtl="0">
            <a:lnSpc>
              <a:spcPct val="90000"/>
            </a:lnSpc>
            <a:spcBef>
              <a:spcPct val="0"/>
            </a:spcBef>
            <a:spcAft>
              <a:spcPct val="35000"/>
            </a:spcAft>
            <a:buNone/>
          </a:pPr>
          <a:r>
            <a:rPr lang="en-GB" sz="2000" kern="1200" dirty="0"/>
            <a:t>- Was </a:t>
          </a:r>
          <a:r>
            <a:rPr lang="en-GB" sz="2000" kern="1200" dirty="0" err="1"/>
            <a:t>versuchen</a:t>
          </a:r>
          <a:r>
            <a:rPr lang="en-GB" sz="2000" kern="1200" dirty="0"/>
            <a:t> </a:t>
          </a:r>
          <a:r>
            <a:rPr lang="en-GB" sz="2000" kern="1200" dirty="0" err="1"/>
            <a:t>wir</a:t>
          </a:r>
          <a:r>
            <a:rPr lang="en-GB" sz="2000" kern="1200" dirty="0"/>
            <a:t> </a:t>
          </a:r>
          <a:r>
            <a:rPr lang="en-GB" sz="2000" kern="1200" dirty="0" err="1"/>
            <a:t>zu</a:t>
          </a:r>
          <a:r>
            <a:rPr lang="en-GB" sz="2000" kern="1200" dirty="0"/>
            <a:t> </a:t>
          </a:r>
          <a:r>
            <a:rPr lang="en-GB" sz="2000" kern="1200" dirty="0" err="1"/>
            <a:t>erreichen</a:t>
          </a:r>
          <a:r>
            <a:rPr lang="en-GB" sz="2000" kern="1200" dirty="0"/>
            <a:t>?</a:t>
          </a:r>
        </a:p>
        <a:p>
          <a:pPr marL="0" lvl="0" indent="0" algn="l" defTabSz="889000" rtl="0">
            <a:lnSpc>
              <a:spcPct val="90000"/>
            </a:lnSpc>
            <a:spcBef>
              <a:spcPct val="0"/>
            </a:spcBef>
            <a:spcAft>
              <a:spcPct val="35000"/>
            </a:spcAft>
            <a:buNone/>
          </a:pPr>
          <a:r>
            <a:rPr lang="en-GB" sz="2000" kern="1200" dirty="0"/>
            <a:t>- </a:t>
          </a:r>
          <a:r>
            <a:rPr lang="en-GB" sz="2000" kern="1200" dirty="0" err="1"/>
            <a:t>Welche</a:t>
          </a:r>
          <a:r>
            <a:rPr lang="en-GB" sz="2000" kern="1200" dirty="0"/>
            <a:t> </a:t>
          </a:r>
          <a:r>
            <a:rPr lang="en-GB" sz="2000" kern="1200" dirty="0" err="1"/>
            <a:t>Wirkung</a:t>
          </a:r>
          <a:r>
            <a:rPr lang="en-GB" sz="2000" kern="1200" dirty="0"/>
            <a:t> </a:t>
          </a:r>
          <a:r>
            <a:rPr lang="en-GB" sz="2000" kern="1200" dirty="0" err="1"/>
            <a:t>wollen</a:t>
          </a:r>
          <a:r>
            <a:rPr lang="en-GB" sz="2000" kern="1200" dirty="0"/>
            <a:t> </a:t>
          </a:r>
          <a:r>
            <a:rPr lang="en-GB" sz="2000" kern="1200" dirty="0" err="1"/>
            <a:t>wir</a:t>
          </a:r>
          <a:r>
            <a:rPr lang="en-GB" sz="2000" kern="1200" dirty="0"/>
            <a:t> </a:t>
          </a:r>
          <a:r>
            <a:rPr lang="en-GB" sz="2000" kern="1200" dirty="0" err="1"/>
            <a:t>erzielen</a:t>
          </a:r>
          <a:r>
            <a:rPr lang="en-GB" sz="2000" kern="1200" dirty="0"/>
            <a:t>?</a:t>
          </a:r>
          <a:endParaRPr lang="en-ZA" sz="2000" kern="1200" dirty="0"/>
        </a:p>
      </dsp:txBody>
      <dsp:txXfrm>
        <a:off x="34775" y="1303439"/>
        <a:ext cx="3693375" cy="3538710"/>
      </dsp:txXfrm>
    </dsp:sp>
    <dsp:sp modelId="{19303ED2-3D24-4BD0-8B38-28096987509B}">
      <dsp:nvSpPr>
        <dsp:cNvPr id="0" name=""/>
        <dsp:cNvSpPr/>
      </dsp:nvSpPr>
      <dsp:spPr>
        <a:xfrm>
          <a:off x="3728151" y="907430"/>
          <a:ext cx="8298104" cy="1183703"/>
        </a:xfrm>
        <a:prstGeom prst="rightArrow">
          <a:avLst>
            <a:gd name="adj1" fmla="val 50000"/>
            <a:gd name="adj2" fmla="val 5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1440" tIns="91440" rIns="254000" bIns="277244" numCol="1" spcCol="1270" anchor="ctr" anchorCtr="0">
          <a:noAutofit/>
        </a:bodyPr>
        <a:lstStyle/>
        <a:p>
          <a:pPr marL="0" lvl="0" indent="0" algn="l" defTabSz="1066800">
            <a:lnSpc>
              <a:spcPct val="90000"/>
            </a:lnSpc>
            <a:spcBef>
              <a:spcPct val="0"/>
            </a:spcBef>
            <a:spcAft>
              <a:spcPct val="35000"/>
            </a:spcAft>
            <a:buNone/>
          </a:pPr>
          <a:r>
            <a:rPr lang="en-ZA" sz="2400" b="1" kern="1200">
              <a:effectLst>
                <a:outerShdw blurRad="38100" dist="38100" dir="2700000" algn="tl">
                  <a:srgbClr val="000000">
                    <a:alpha val="43137"/>
                  </a:srgbClr>
                </a:outerShdw>
              </a:effectLst>
            </a:rPr>
            <a:t>Vision</a:t>
          </a:r>
        </a:p>
      </dsp:txBody>
      <dsp:txXfrm>
        <a:off x="3728151" y="1203356"/>
        <a:ext cx="8002178" cy="591851"/>
      </dsp:txXfrm>
    </dsp:sp>
    <dsp:sp modelId="{4F86B391-34A9-42C5-9D58-7D4E1ABD3535}">
      <dsp:nvSpPr>
        <dsp:cNvPr id="0" name=""/>
        <dsp:cNvSpPr/>
      </dsp:nvSpPr>
      <dsp:spPr>
        <a:xfrm>
          <a:off x="3728151" y="1885578"/>
          <a:ext cx="3693375" cy="3538710"/>
        </a:xfrm>
        <a:prstGeom prst="rect">
          <a:avLst/>
        </a:prstGeom>
        <a:solidFill>
          <a:schemeClr val="lt1">
            <a:hueOff val="0"/>
            <a:satOff val="0"/>
            <a:lumOff val="0"/>
            <a:alphaOff val="0"/>
          </a:schemeClr>
        </a:solidFill>
        <a:ln w="6350" cap="flat" cmpd="sng" algn="ctr">
          <a:solidFill>
            <a:schemeClr val="accent1">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1">
          <a:scrgbClr r="0" g="0" b="0"/>
        </a:fillRef>
        <a:effectRef idx="3">
          <a:scrgbClr r="0" g="0" b="0"/>
        </a:effectRef>
        <a:fontRef idx="minor"/>
      </dsp:style>
      <dsp:txBody>
        <a:bodyPr spcFirstLastPara="0" vert="horz" wrap="square" lIns="76200" tIns="76200" rIns="76200" bIns="76200" numCol="1" spcCol="1270" anchor="t" anchorCtr="0">
          <a:noAutofit/>
        </a:bodyPr>
        <a:lstStyle/>
        <a:p>
          <a:pPr marL="0" lvl="0" indent="0" algn="l" defTabSz="889000" rtl="0">
            <a:lnSpc>
              <a:spcPct val="90000"/>
            </a:lnSpc>
            <a:spcBef>
              <a:spcPct val="0"/>
            </a:spcBef>
            <a:spcAft>
              <a:spcPct val="35000"/>
            </a:spcAft>
            <a:buNone/>
          </a:pPr>
          <a:endParaRPr lang="en-GB" sz="2000" kern="1200" dirty="0"/>
        </a:p>
        <a:p>
          <a:pPr marL="0" lvl="0" indent="0" algn="l" defTabSz="889000" rtl="0">
            <a:lnSpc>
              <a:spcPct val="90000"/>
            </a:lnSpc>
            <a:spcBef>
              <a:spcPct val="0"/>
            </a:spcBef>
            <a:spcAft>
              <a:spcPct val="35000"/>
            </a:spcAft>
            <a:buNone/>
          </a:pPr>
          <a:r>
            <a:rPr lang="en-GB" sz="2000" kern="1200" dirty="0"/>
            <a:t>- </a:t>
          </a:r>
          <a:r>
            <a:rPr lang="en-GB" sz="2000" kern="1200" dirty="0" err="1"/>
            <a:t>Wohin</a:t>
          </a:r>
          <a:r>
            <a:rPr lang="en-GB" sz="2000" kern="1200" dirty="0"/>
            <a:t> </a:t>
          </a:r>
          <a:r>
            <a:rPr lang="en-GB" sz="2000" kern="1200" dirty="0" err="1"/>
            <a:t>bewegen</a:t>
          </a:r>
          <a:r>
            <a:rPr lang="en-GB" sz="2000" kern="1200" dirty="0"/>
            <a:t> </a:t>
          </a:r>
          <a:r>
            <a:rPr lang="en-GB" sz="2000" kern="1200" dirty="0" err="1"/>
            <a:t>wir</a:t>
          </a:r>
          <a:r>
            <a:rPr lang="en-GB" sz="2000" kern="1200" dirty="0"/>
            <a:t> </a:t>
          </a:r>
          <a:r>
            <a:rPr lang="en-GB" sz="2000" kern="1200" dirty="0" err="1"/>
            <a:t>uns</a:t>
          </a:r>
          <a:r>
            <a:rPr lang="en-GB" sz="2000" kern="1200" dirty="0"/>
            <a:t>?</a:t>
          </a:r>
        </a:p>
        <a:p>
          <a:pPr marL="0" lvl="0" indent="0" algn="l" defTabSz="889000" rtl="0">
            <a:lnSpc>
              <a:spcPct val="90000"/>
            </a:lnSpc>
            <a:spcBef>
              <a:spcPct val="0"/>
            </a:spcBef>
            <a:spcAft>
              <a:spcPct val="35000"/>
            </a:spcAft>
            <a:buNone/>
          </a:pPr>
          <a:r>
            <a:rPr lang="en-GB" sz="2000" kern="1200" dirty="0"/>
            <a:t>- Was </a:t>
          </a:r>
          <a:r>
            <a:rPr lang="en-GB" sz="2000" kern="1200" dirty="0" err="1"/>
            <a:t>wollen</a:t>
          </a:r>
          <a:r>
            <a:rPr lang="en-GB" sz="2000" kern="1200" dirty="0"/>
            <a:t> </a:t>
          </a:r>
          <a:r>
            <a:rPr lang="en-GB" sz="2000" kern="1200" dirty="0" err="1"/>
            <a:t>wir</a:t>
          </a:r>
          <a:r>
            <a:rPr lang="en-GB" sz="2000" kern="1200" dirty="0"/>
            <a:t> in der Zukunft </a:t>
          </a:r>
          <a:r>
            <a:rPr lang="en-GB" sz="2000" kern="1200" dirty="0" err="1"/>
            <a:t>erreichen</a:t>
          </a:r>
          <a:r>
            <a:rPr lang="en-GB" sz="2000" kern="1200" dirty="0"/>
            <a:t>?</a:t>
          </a:r>
        </a:p>
        <a:p>
          <a:pPr marL="0" lvl="0" indent="0" algn="l" defTabSz="889000" rtl="0">
            <a:lnSpc>
              <a:spcPct val="90000"/>
            </a:lnSpc>
            <a:spcBef>
              <a:spcPct val="0"/>
            </a:spcBef>
            <a:spcAft>
              <a:spcPct val="35000"/>
            </a:spcAft>
            <a:buNone/>
          </a:pPr>
          <a:r>
            <a:rPr lang="en-GB" sz="2000" kern="1200" dirty="0"/>
            <a:t>- </a:t>
          </a:r>
          <a:r>
            <a:rPr lang="en-GB" sz="2000" kern="1200" dirty="0" err="1"/>
            <a:t>Welche</a:t>
          </a:r>
          <a:r>
            <a:rPr lang="en-GB" sz="2000" kern="1200" dirty="0"/>
            <a:t> Art von Gesellschaft </a:t>
          </a:r>
          <a:r>
            <a:rPr lang="en-GB" sz="2000" kern="1200" dirty="0" err="1"/>
            <a:t>stellen</a:t>
          </a:r>
          <a:r>
            <a:rPr lang="en-GB" sz="2000" kern="1200" dirty="0"/>
            <a:t> </a:t>
          </a:r>
          <a:r>
            <a:rPr lang="en-GB" sz="2000" kern="1200" dirty="0" err="1"/>
            <a:t>wir</a:t>
          </a:r>
          <a:r>
            <a:rPr lang="en-GB" sz="2000" kern="1200" dirty="0"/>
            <a:t> </a:t>
          </a:r>
          <a:r>
            <a:rPr lang="en-GB" sz="2000" kern="1200" dirty="0" err="1"/>
            <a:t>uns</a:t>
          </a:r>
          <a:r>
            <a:rPr lang="en-GB" sz="2000" kern="1200" dirty="0"/>
            <a:t> </a:t>
          </a:r>
          <a:r>
            <a:rPr lang="en-GB" sz="2000" kern="1200" dirty="0" err="1"/>
            <a:t>vor</a:t>
          </a:r>
          <a:r>
            <a:rPr lang="en-GB" sz="2000" kern="1200" dirty="0"/>
            <a:t>?</a:t>
          </a:r>
          <a:endParaRPr lang="en-ZA" sz="2000" kern="1200" dirty="0"/>
        </a:p>
      </dsp:txBody>
      <dsp:txXfrm>
        <a:off x="3728151" y="1885578"/>
        <a:ext cx="3693375" cy="3538710"/>
      </dsp:txXfrm>
    </dsp:sp>
    <dsp:sp modelId="{54CCFF95-B1C3-46D9-8B22-1F875B1842AD}">
      <dsp:nvSpPr>
        <dsp:cNvPr id="0" name=""/>
        <dsp:cNvSpPr/>
      </dsp:nvSpPr>
      <dsp:spPr>
        <a:xfrm>
          <a:off x="7421527" y="1489569"/>
          <a:ext cx="4604728" cy="1183703"/>
        </a:xfrm>
        <a:prstGeom prst="rightArrow">
          <a:avLst>
            <a:gd name="adj1" fmla="val 50000"/>
            <a:gd name="adj2" fmla="val 5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1440" tIns="91440" rIns="254000" bIns="277244" numCol="1" spcCol="1270" anchor="ctr" anchorCtr="0">
          <a:noAutofit/>
        </a:bodyPr>
        <a:lstStyle/>
        <a:p>
          <a:pPr marL="0" lvl="0" indent="0" algn="l" defTabSz="1066800">
            <a:lnSpc>
              <a:spcPct val="90000"/>
            </a:lnSpc>
            <a:spcBef>
              <a:spcPct val="0"/>
            </a:spcBef>
            <a:spcAft>
              <a:spcPct val="35000"/>
            </a:spcAft>
            <a:buNone/>
          </a:pPr>
          <a:r>
            <a:rPr lang="en-ZA" sz="2400" b="1" kern="1200" err="1">
              <a:effectLst>
                <a:outerShdw blurRad="38100" dist="38100" dir="2700000" algn="tl">
                  <a:srgbClr val="000000">
                    <a:alpha val="43137"/>
                  </a:srgbClr>
                </a:outerShdw>
              </a:effectLst>
            </a:rPr>
            <a:t>Werte</a:t>
          </a:r>
        </a:p>
      </dsp:txBody>
      <dsp:txXfrm>
        <a:off x="7421527" y="1785495"/>
        <a:ext cx="4308802" cy="591851"/>
      </dsp:txXfrm>
    </dsp:sp>
    <dsp:sp modelId="{00F8621F-C139-4EB5-86E6-3EC278DF8EB4}">
      <dsp:nvSpPr>
        <dsp:cNvPr id="0" name=""/>
        <dsp:cNvSpPr/>
      </dsp:nvSpPr>
      <dsp:spPr>
        <a:xfrm>
          <a:off x="7421527" y="2468994"/>
          <a:ext cx="3693375" cy="3486921"/>
        </a:xfrm>
        <a:prstGeom prst="rect">
          <a:avLst/>
        </a:prstGeom>
        <a:solidFill>
          <a:schemeClr val="lt1">
            <a:hueOff val="0"/>
            <a:satOff val="0"/>
            <a:lumOff val="0"/>
            <a:alphaOff val="0"/>
          </a:schemeClr>
        </a:solidFill>
        <a:ln w="6350" cap="flat" cmpd="sng" algn="ctr">
          <a:solidFill>
            <a:schemeClr val="accent1">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1">
          <a:scrgbClr r="0" g="0" b="0"/>
        </a:fillRef>
        <a:effectRef idx="3">
          <a:scrgbClr r="0" g="0" b="0"/>
        </a:effectRef>
        <a:fontRef idx="minor"/>
      </dsp:style>
      <dsp:txBody>
        <a:bodyPr spcFirstLastPara="0" vert="horz" wrap="square" lIns="76200" tIns="76200" rIns="76200" bIns="76200" numCol="1" spcCol="1270" anchor="t" anchorCtr="0">
          <a:noAutofit/>
        </a:bodyPr>
        <a:lstStyle/>
        <a:p>
          <a:pPr marL="0" lvl="0" indent="0" algn="l" defTabSz="889000" rtl="0">
            <a:lnSpc>
              <a:spcPct val="90000"/>
            </a:lnSpc>
            <a:spcBef>
              <a:spcPct val="0"/>
            </a:spcBef>
            <a:spcAft>
              <a:spcPct val="35000"/>
            </a:spcAft>
            <a:buNone/>
          </a:pPr>
          <a:r>
            <a:rPr lang="en-GB" sz="2000" kern="1200" dirty="0"/>
            <a:t>- </a:t>
          </a:r>
          <a:r>
            <a:rPr lang="en-GB" sz="2000" kern="1200" dirty="0" err="1"/>
            <a:t>Wofür</a:t>
          </a:r>
          <a:r>
            <a:rPr lang="en-GB" sz="2000" kern="1200" dirty="0"/>
            <a:t> </a:t>
          </a:r>
          <a:r>
            <a:rPr lang="en-GB" sz="2000" kern="1200" dirty="0" err="1"/>
            <a:t>stehen</a:t>
          </a:r>
          <a:r>
            <a:rPr lang="en-GB" sz="2000" kern="1200" dirty="0"/>
            <a:t> </a:t>
          </a:r>
          <a:r>
            <a:rPr lang="en-GB" sz="2000" kern="1200" dirty="0" err="1"/>
            <a:t>wir</a:t>
          </a:r>
          <a:r>
            <a:rPr lang="en-GB" sz="2000" kern="1200" dirty="0"/>
            <a:t>?</a:t>
          </a:r>
        </a:p>
        <a:p>
          <a:pPr marL="0" lvl="0" indent="0" algn="l" defTabSz="889000" rtl="0">
            <a:lnSpc>
              <a:spcPct val="90000"/>
            </a:lnSpc>
            <a:spcBef>
              <a:spcPct val="0"/>
            </a:spcBef>
            <a:spcAft>
              <a:spcPct val="35000"/>
            </a:spcAft>
            <a:buNone/>
          </a:pPr>
          <a:r>
            <a:rPr lang="en-GB" sz="2000" kern="1200" dirty="0"/>
            <a:t>- </a:t>
          </a:r>
          <a:r>
            <a:rPr lang="en-GB" sz="2000" kern="1200" dirty="0" err="1"/>
            <a:t>Welche</a:t>
          </a:r>
          <a:r>
            <a:rPr lang="en-GB" sz="2000" kern="1200" dirty="0"/>
            <a:t> </a:t>
          </a:r>
          <a:r>
            <a:rPr lang="en-GB" sz="2000" kern="1200" dirty="0" err="1"/>
            <a:t>Verhaltensweisen</a:t>
          </a:r>
          <a:r>
            <a:rPr lang="en-GB" sz="2000" kern="1200" dirty="0"/>
            <a:t> </a:t>
          </a:r>
          <a:r>
            <a:rPr lang="en-GB" sz="2000" kern="1200" dirty="0" err="1"/>
            <a:t>halten</a:t>
          </a:r>
          <a:r>
            <a:rPr lang="en-GB" sz="2000" kern="1200" dirty="0"/>
            <a:t> </a:t>
          </a:r>
          <a:r>
            <a:rPr lang="en-GB" sz="2000" kern="1200" dirty="0" err="1"/>
            <a:t>wir</a:t>
          </a:r>
          <a:r>
            <a:rPr lang="en-GB" sz="2000" kern="1200" dirty="0"/>
            <a:t> für </a:t>
          </a:r>
          <a:r>
            <a:rPr lang="en-GB" sz="2000" kern="1200" dirty="0" err="1"/>
            <a:t>vorrangig</a:t>
          </a:r>
          <a:r>
            <a:rPr lang="en-GB" sz="2000" kern="1200" dirty="0"/>
            <a:t>?</a:t>
          </a:r>
        </a:p>
        <a:p>
          <a:pPr marL="0" lvl="0" indent="0" algn="l" defTabSz="889000" rtl="0">
            <a:lnSpc>
              <a:spcPct val="90000"/>
            </a:lnSpc>
            <a:spcBef>
              <a:spcPct val="0"/>
            </a:spcBef>
            <a:spcAft>
              <a:spcPct val="35000"/>
            </a:spcAft>
            <a:buNone/>
          </a:pPr>
          <a:r>
            <a:rPr lang="en-GB" sz="2000" kern="1200" dirty="0"/>
            <a:t>-Wie </a:t>
          </a:r>
          <a:r>
            <a:rPr lang="en-GB" sz="2000" kern="1200" dirty="0" err="1"/>
            <a:t>werden</a:t>
          </a:r>
          <a:r>
            <a:rPr lang="en-GB" sz="2000" kern="1200" dirty="0"/>
            <a:t> </a:t>
          </a:r>
          <a:r>
            <a:rPr lang="en-GB" sz="2000" kern="1200" dirty="0" err="1"/>
            <a:t>wir</a:t>
          </a:r>
          <a:r>
            <a:rPr lang="en-GB" sz="2000" kern="1200" dirty="0"/>
            <a:t> </a:t>
          </a:r>
          <a:r>
            <a:rPr lang="en-GB" sz="2000" kern="1200" dirty="0" err="1"/>
            <a:t>unsere</a:t>
          </a:r>
          <a:r>
            <a:rPr lang="en-GB" sz="2000" kern="1200" dirty="0"/>
            <a:t> </a:t>
          </a:r>
          <a:r>
            <a:rPr lang="en-GB" sz="2000" kern="1200" dirty="0" err="1"/>
            <a:t>Aktivitäten</a:t>
          </a:r>
          <a:r>
            <a:rPr lang="en-GB" sz="2000" kern="1200" dirty="0"/>
            <a:t> </a:t>
          </a:r>
          <a:r>
            <a:rPr lang="en-GB" sz="2000" kern="1200" dirty="0" err="1"/>
            <a:t>durchführen</a:t>
          </a:r>
          <a:r>
            <a:rPr lang="en-GB" sz="2000" kern="1200" dirty="0"/>
            <a:t>, um </a:t>
          </a:r>
          <a:r>
            <a:rPr lang="en-GB" sz="2000" kern="1200" dirty="0" err="1"/>
            <a:t>unseren</a:t>
          </a:r>
          <a:r>
            <a:rPr lang="en-GB" sz="2000" kern="1200" dirty="0"/>
            <a:t> </a:t>
          </a:r>
          <a:r>
            <a:rPr lang="en-GB" sz="2000" kern="1200" dirty="0" err="1"/>
            <a:t>Auftrag</a:t>
          </a:r>
          <a:r>
            <a:rPr lang="en-GB" sz="2000" kern="1200" dirty="0"/>
            <a:t> und </a:t>
          </a:r>
          <a:r>
            <a:rPr lang="en-GB" sz="2000" kern="1200" dirty="0" err="1"/>
            <a:t>unsere</a:t>
          </a:r>
          <a:r>
            <a:rPr lang="en-GB" sz="2000" kern="1200" dirty="0"/>
            <a:t> Vision </a:t>
          </a:r>
          <a:r>
            <a:rPr lang="en-GB" sz="2000" kern="1200" dirty="0" err="1"/>
            <a:t>zu</a:t>
          </a:r>
          <a:r>
            <a:rPr lang="en-GB" sz="2000" kern="1200" dirty="0"/>
            <a:t> </a:t>
          </a:r>
          <a:r>
            <a:rPr lang="en-GB" sz="2000" kern="1200" dirty="0" err="1"/>
            <a:t>erreichen</a:t>
          </a:r>
          <a:r>
            <a:rPr lang="en-GB" sz="2000" kern="1200" dirty="0"/>
            <a:t>?</a:t>
          </a:r>
        </a:p>
        <a:p>
          <a:pPr marL="0" lvl="0" indent="0" algn="l" defTabSz="889000" rtl="0">
            <a:lnSpc>
              <a:spcPct val="90000"/>
            </a:lnSpc>
            <a:spcBef>
              <a:spcPct val="0"/>
            </a:spcBef>
            <a:spcAft>
              <a:spcPct val="35000"/>
            </a:spcAft>
            <a:buNone/>
          </a:pPr>
          <a:r>
            <a:rPr lang="en-GB" sz="2000" b="0" kern="1200" dirty="0"/>
            <a:t>- Wie </a:t>
          </a:r>
          <a:r>
            <a:rPr lang="en-GB" sz="2000" b="0" kern="1200" dirty="0" err="1"/>
            <a:t>behandeln</a:t>
          </a:r>
          <a:r>
            <a:rPr lang="en-GB" sz="2000" b="0" kern="1200" dirty="0"/>
            <a:t> </a:t>
          </a:r>
          <a:r>
            <a:rPr lang="en-GB" sz="2000" b="0" kern="1200" dirty="0" err="1"/>
            <a:t>wir</a:t>
          </a:r>
          <a:r>
            <a:rPr lang="en-GB" sz="2000" b="0" kern="1200" dirty="0"/>
            <a:t> die </a:t>
          </a:r>
          <a:r>
            <a:rPr lang="en-GB" sz="2000" b="0" kern="1200" dirty="0" err="1"/>
            <a:t>Mitglieder</a:t>
          </a:r>
          <a:r>
            <a:rPr lang="en-GB" sz="2000" b="0" kern="1200" dirty="0"/>
            <a:t> </a:t>
          </a:r>
          <a:r>
            <a:rPr lang="en-GB" sz="2000" b="0" kern="1200" dirty="0" err="1"/>
            <a:t>unserer</a:t>
          </a:r>
          <a:r>
            <a:rPr lang="en-GB" sz="2000" b="0" kern="1200" dirty="0"/>
            <a:t> </a:t>
          </a:r>
          <a:r>
            <a:rPr lang="en-GB" sz="2000" b="0" kern="1200" dirty="0" err="1"/>
            <a:t>eigenen</a:t>
          </a:r>
          <a:r>
            <a:rPr lang="en-GB" sz="2000" b="0" kern="1200" dirty="0"/>
            <a:t> Organisation und Gemeinschaft?</a:t>
          </a:r>
          <a:endParaRPr lang="en-ZA" sz="2000" b="0" kern="1200" dirty="0"/>
        </a:p>
      </dsp:txBody>
      <dsp:txXfrm>
        <a:off x="7421527" y="2468994"/>
        <a:ext cx="3693375" cy="3486921"/>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EDDE95-B168-42AC-8315-89F1B358B24E}">
      <dsp:nvSpPr>
        <dsp:cNvPr id="0" name=""/>
        <dsp:cNvSpPr/>
      </dsp:nvSpPr>
      <dsp:spPr>
        <a:xfrm>
          <a:off x="0" y="459"/>
          <a:ext cx="10050538" cy="0"/>
        </a:xfrm>
        <a:prstGeom prst="lin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0187AC9C-D50E-4681-A8AB-A86D403B119A}">
      <dsp:nvSpPr>
        <dsp:cNvPr id="0" name=""/>
        <dsp:cNvSpPr/>
      </dsp:nvSpPr>
      <dsp:spPr>
        <a:xfrm>
          <a:off x="0" y="459"/>
          <a:ext cx="10050538" cy="7521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ZA" sz="2400" kern="1200" dirty="0" err="1">
              <a:effectLst/>
            </a:rPr>
            <a:t>Finanzielle</a:t>
          </a:r>
          <a:r>
            <a:rPr lang="en-ZA" sz="2400" kern="1200" dirty="0">
              <a:effectLst/>
            </a:rPr>
            <a:t> </a:t>
          </a:r>
          <a:r>
            <a:rPr lang="en-ZA" sz="2400" kern="1200" dirty="0" err="1">
              <a:effectLst/>
            </a:rPr>
            <a:t>Unterstützung</a:t>
          </a:r>
          <a:r>
            <a:rPr lang="en-ZA" sz="2400" kern="1200" dirty="0">
              <a:effectLst/>
            </a:rPr>
            <a:t> </a:t>
          </a:r>
          <a:r>
            <a:rPr lang="en-ZA" sz="2400" kern="1200" dirty="0" err="1">
              <a:effectLst/>
            </a:rPr>
            <a:t>durch</a:t>
          </a:r>
          <a:r>
            <a:rPr lang="en-ZA" sz="2400" kern="1200" dirty="0">
              <a:effectLst/>
            </a:rPr>
            <a:t> </a:t>
          </a:r>
          <a:r>
            <a:rPr lang="en-ZA" sz="2400" kern="1200" dirty="0" err="1">
              <a:effectLst/>
            </a:rPr>
            <a:t>staatliche</a:t>
          </a:r>
          <a:r>
            <a:rPr lang="en-ZA" sz="2400" kern="1200" dirty="0">
              <a:effectLst/>
            </a:rPr>
            <a:t> Programme</a:t>
          </a:r>
        </a:p>
      </dsp:txBody>
      <dsp:txXfrm>
        <a:off x="0" y="459"/>
        <a:ext cx="10050538" cy="752140"/>
      </dsp:txXfrm>
    </dsp:sp>
    <dsp:sp modelId="{C358FC2F-A25E-4A02-9347-E50ACFAF99D2}">
      <dsp:nvSpPr>
        <dsp:cNvPr id="0" name=""/>
        <dsp:cNvSpPr/>
      </dsp:nvSpPr>
      <dsp:spPr>
        <a:xfrm>
          <a:off x="0" y="752599"/>
          <a:ext cx="10050538" cy="0"/>
        </a:xfrm>
        <a:prstGeom prst="lin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4EDADE17-7B69-4124-8A18-6FAB4EE2A40C}">
      <dsp:nvSpPr>
        <dsp:cNvPr id="0" name=""/>
        <dsp:cNvSpPr/>
      </dsp:nvSpPr>
      <dsp:spPr>
        <a:xfrm>
          <a:off x="0" y="752599"/>
          <a:ext cx="10050538" cy="7521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ZA" sz="2400" kern="1200" dirty="0" err="1">
              <a:effectLst/>
            </a:rPr>
            <a:t>Mittelbeschaffung</a:t>
          </a:r>
          <a:r>
            <a:rPr lang="en-ZA" sz="2400" kern="1200" dirty="0">
              <a:effectLst/>
            </a:rPr>
            <a:t> </a:t>
          </a:r>
          <a:r>
            <a:rPr lang="en-ZA" sz="2400" kern="1200" dirty="0" err="1">
              <a:effectLst/>
            </a:rPr>
            <a:t>durch</a:t>
          </a:r>
          <a:r>
            <a:rPr lang="en-ZA" sz="2400" kern="1200" dirty="0">
              <a:effectLst/>
            </a:rPr>
            <a:t> </a:t>
          </a:r>
          <a:r>
            <a:rPr lang="en-ZA" sz="2400" kern="1200" dirty="0" err="1">
              <a:effectLst/>
            </a:rPr>
            <a:t>Unternehmen</a:t>
          </a:r>
          <a:r>
            <a:rPr lang="en-ZA" sz="2400" kern="1200" dirty="0">
              <a:effectLst/>
            </a:rPr>
            <a:t> </a:t>
          </a:r>
          <a:r>
            <a:rPr lang="en-ZA" sz="2400" kern="1200" dirty="0" err="1">
              <a:effectLst/>
            </a:rPr>
            <a:t>im</a:t>
          </a:r>
          <a:r>
            <a:rPr lang="en-ZA" sz="2400" kern="1200" dirty="0">
              <a:effectLst/>
            </a:rPr>
            <a:t> </a:t>
          </a:r>
          <a:r>
            <a:rPr lang="en-ZA" sz="2400" kern="1200" dirty="0" err="1">
              <a:effectLst/>
            </a:rPr>
            <a:t>Rahmen</a:t>
          </a:r>
          <a:r>
            <a:rPr lang="en-ZA" sz="2400" kern="1200" dirty="0">
              <a:effectLst/>
            </a:rPr>
            <a:t> von CSR</a:t>
          </a:r>
        </a:p>
      </dsp:txBody>
      <dsp:txXfrm>
        <a:off x="0" y="752599"/>
        <a:ext cx="10050538" cy="752140"/>
      </dsp:txXfrm>
    </dsp:sp>
    <dsp:sp modelId="{F1DC8095-E381-4D08-A379-B49B08E6C130}">
      <dsp:nvSpPr>
        <dsp:cNvPr id="0" name=""/>
        <dsp:cNvSpPr/>
      </dsp:nvSpPr>
      <dsp:spPr>
        <a:xfrm>
          <a:off x="0" y="1504739"/>
          <a:ext cx="10050538" cy="0"/>
        </a:xfrm>
        <a:prstGeom prst="lin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3F74B43E-956E-4C77-9DD5-C1DFBB87ECD1}">
      <dsp:nvSpPr>
        <dsp:cNvPr id="0" name=""/>
        <dsp:cNvSpPr/>
      </dsp:nvSpPr>
      <dsp:spPr>
        <a:xfrm>
          <a:off x="0" y="1504739"/>
          <a:ext cx="10050538" cy="7521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ZA" sz="2400" kern="1200" dirty="0" err="1">
              <a:effectLst/>
            </a:rPr>
            <a:t>Patenschaftsprogramm</a:t>
          </a:r>
          <a:r>
            <a:rPr lang="en-ZA" sz="2400" kern="1200" dirty="0">
              <a:effectLst/>
            </a:rPr>
            <a:t> für </a:t>
          </a:r>
          <a:r>
            <a:rPr lang="en-ZA" sz="2400" kern="1200" dirty="0" err="1">
              <a:effectLst/>
            </a:rPr>
            <a:t>Studenten</a:t>
          </a:r>
          <a:r>
            <a:rPr lang="en-ZA" sz="2400" kern="1200" dirty="0">
              <a:effectLst/>
            </a:rPr>
            <a:t> und Kinder</a:t>
          </a:r>
        </a:p>
      </dsp:txBody>
      <dsp:txXfrm>
        <a:off x="0" y="1504739"/>
        <a:ext cx="10050538" cy="752140"/>
      </dsp:txXfrm>
    </dsp:sp>
    <dsp:sp modelId="{EA2B8F66-BF0D-40E8-9E3C-67259DF2F3E7}">
      <dsp:nvSpPr>
        <dsp:cNvPr id="0" name=""/>
        <dsp:cNvSpPr/>
      </dsp:nvSpPr>
      <dsp:spPr>
        <a:xfrm>
          <a:off x="0" y="2256879"/>
          <a:ext cx="10050538" cy="0"/>
        </a:xfrm>
        <a:prstGeom prst="lin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9315D5CD-B374-4394-B76A-631AE7416F35}">
      <dsp:nvSpPr>
        <dsp:cNvPr id="0" name=""/>
        <dsp:cNvSpPr/>
      </dsp:nvSpPr>
      <dsp:spPr>
        <a:xfrm>
          <a:off x="0" y="2256879"/>
          <a:ext cx="10050538" cy="7521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ZA" sz="2400" kern="1200" dirty="0" err="1">
              <a:effectLst/>
            </a:rPr>
            <a:t>Aufstellen</a:t>
          </a:r>
          <a:r>
            <a:rPr lang="en-ZA" sz="2400" kern="1200" dirty="0">
              <a:effectLst/>
            </a:rPr>
            <a:t> von </a:t>
          </a:r>
          <a:r>
            <a:rPr lang="en-ZA" sz="2400" kern="1200" dirty="0" err="1">
              <a:effectLst/>
            </a:rPr>
            <a:t>Spendenboxen</a:t>
          </a:r>
        </a:p>
      </dsp:txBody>
      <dsp:txXfrm>
        <a:off x="0" y="2256879"/>
        <a:ext cx="10050538" cy="752140"/>
      </dsp:txXfrm>
    </dsp:sp>
    <dsp:sp modelId="{4D672155-4312-4CB2-AD0A-A97B0BE16705}">
      <dsp:nvSpPr>
        <dsp:cNvPr id="0" name=""/>
        <dsp:cNvSpPr/>
      </dsp:nvSpPr>
      <dsp:spPr>
        <a:xfrm>
          <a:off x="0" y="3009019"/>
          <a:ext cx="10050538" cy="0"/>
        </a:xfrm>
        <a:prstGeom prst="lin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B0015042-BAB1-4D0E-8409-A4A590CD605A}">
      <dsp:nvSpPr>
        <dsp:cNvPr id="0" name=""/>
        <dsp:cNvSpPr/>
      </dsp:nvSpPr>
      <dsp:spPr>
        <a:xfrm>
          <a:off x="0" y="3009019"/>
          <a:ext cx="10050538" cy="7521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ZA" sz="2400" kern="1200" dirty="0" err="1">
              <a:effectLst/>
            </a:rPr>
            <a:t>Spendensammlung</a:t>
          </a:r>
          <a:r>
            <a:rPr lang="en-ZA" sz="2400" kern="1200" dirty="0">
              <a:effectLst/>
            </a:rPr>
            <a:t> </a:t>
          </a:r>
          <a:r>
            <a:rPr lang="en-ZA" sz="2400" kern="1200" dirty="0" err="1">
              <a:effectLst/>
            </a:rPr>
            <a:t>mit</a:t>
          </a:r>
          <a:r>
            <a:rPr lang="en-ZA" sz="2400" kern="1200" dirty="0">
              <a:effectLst/>
            </a:rPr>
            <a:t> </a:t>
          </a:r>
          <a:r>
            <a:rPr lang="en-ZA" sz="2400" kern="1200" dirty="0" err="1">
              <a:effectLst/>
            </a:rPr>
            <a:t>Hilfe</a:t>
          </a:r>
          <a:r>
            <a:rPr lang="en-ZA" sz="2400" kern="1200" dirty="0">
              <a:effectLst/>
            </a:rPr>
            <a:t> von Internet-</a:t>
          </a:r>
          <a:r>
            <a:rPr lang="en-ZA" sz="2400" kern="1200" dirty="0" err="1">
              <a:effectLst/>
            </a:rPr>
            <a:t>Techniken</a:t>
          </a:r>
        </a:p>
      </dsp:txBody>
      <dsp:txXfrm>
        <a:off x="0" y="3009019"/>
        <a:ext cx="10050538" cy="752140"/>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EDDE95-B168-42AC-8315-89F1B358B24E}">
      <dsp:nvSpPr>
        <dsp:cNvPr id="0" name=""/>
        <dsp:cNvSpPr/>
      </dsp:nvSpPr>
      <dsp:spPr>
        <a:xfrm>
          <a:off x="0" y="1836"/>
          <a:ext cx="10050538" cy="0"/>
        </a:xfrm>
        <a:prstGeom prst="lin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0187AC9C-D50E-4681-A8AB-A86D403B119A}">
      <dsp:nvSpPr>
        <dsp:cNvPr id="0" name=""/>
        <dsp:cNvSpPr/>
      </dsp:nvSpPr>
      <dsp:spPr>
        <a:xfrm>
          <a:off x="0" y="1836"/>
          <a:ext cx="10050538" cy="6263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ZA" sz="2400" kern="1200" dirty="0">
              <a:effectLst/>
            </a:rPr>
            <a:t>Online-</a:t>
          </a:r>
          <a:r>
            <a:rPr lang="en-ZA" sz="2400" kern="1200" dirty="0" err="1">
              <a:effectLst/>
            </a:rPr>
            <a:t>Spenden</a:t>
          </a:r>
          <a:r>
            <a:rPr lang="en-ZA" sz="2400" kern="1200" dirty="0">
              <a:effectLst/>
            </a:rPr>
            <a:t> </a:t>
          </a:r>
          <a:r>
            <a:rPr lang="en-ZA" sz="2400" kern="1200" dirty="0" err="1">
              <a:effectLst/>
            </a:rPr>
            <a:t>über</a:t>
          </a:r>
          <a:r>
            <a:rPr lang="en-ZA" sz="2400" kern="1200" dirty="0">
              <a:effectLst/>
            </a:rPr>
            <a:t> die Website</a:t>
          </a:r>
        </a:p>
      </dsp:txBody>
      <dsp:txXfrm>
        <a:off x="0" y="1836"/>
        <a:ext cx="10050538" cy="626324"/>
      </dsp:txXfrm>
    </dsp:sp>
    <dsp:sp modelId="{FB85A3B4-7D1D-4F36-A857-35D3EDB563D5}">
      <dsp:nvSpPr>
        <dsp:cNvPr id="0" name=""/>
        <dsp:cNvSpPr/>
      </dsp:nvSpPr>
      <dsp:spPr>
        <a:xfrm>
          <a:off x="0" y="628160"/>
          <a:ext cx="10050538" cy="0"/>
        </a:xfrm>
        <a:prstGeom prst="lin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B65A4F4D-1903-4168-8F1F-3B22EAB9158B}">
      <dsp:nvSpPr>
        <dsp:cNvPr id="0" name=""/>
        <dsp:cNvSpPr/>
      </dsp:nvSpPr>
      <dsp:spPr>
        <a:xfrm>
          <a:off x="0" y="628160"/>
          <a:ext cx="10050538" cy="6263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ZA" sz="2400" kern="1200" dirty="0" err="1">
              <a:effectLst/>
            </a:rPr>
            <a:t>Erstellen</a:t>
          </a:r>
          <a:r>
            <a:rPr lang="en-ZA" sz="2400" kern="1200" dirty="0">
              <a:effectLst/>
            </a:rPr>
            <a:t> </a:t>
          </a:r>
          <a:r>
            <a:rPr lang="en-ZA" sz="2400" kern="1200" dirty="0" err="1">
              <a:effectLst/>
            </a:rPr>
            <a:t>einer</a:t>
          </a:r>
          <a:r>
            <a:rPr lang="en-ZA" sz="2400" kern="1200" dirty="0">
              <a:effectLst/>
            </a:rPr>
            <a:t> Social Media Gruppe</a:t>
          </a:r>
        </a:p>
      </dsp:txBody>
      <dsp:txXfrm>
        <a:off x="0" y="628160"/>
        <a:ext cx="10050538" cy="626324"/>
      </dsp:txXfrm>
    </dsp:sp>
    <dsp:sp modelId="{1450A923-75F3-48D9-82BB-0B6D4B3A2F47}">
      <dsp:nvSpPr>
        <dsp:cNvPr id="0" name=""/>
        <dsp:cNvSpPr/>
      </dsp:nvSpPr>
      <dsp:spPr>
        <a:xfrm>
          <a:off x="0" y="1254485"/>
          <a:ext cx="10050538" cy="0"/>
        </a:xfrm>
        <a:prstGeom prst="lin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0265C225-1109-409B-849F-90FF3D84D0AD}">
      <dsp:nvSpPr>
        <dsp:cNvPr id="0" name=""/>
        <dsp:cNvSpPr/>
      </dsp:nvSpPr>
      <dsp:spPr>
        <a:xfrm>
          <a:off x="0" y="1254485"/>
          <a:ext cx="10050538" cy="6263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ZA" sz="2400" kern="1200" dirty="0" err="1">
              <a:effectLst/>
            </a:rPr>
            <a:t>Spendenaufruf</a:t>
          </a:r>
          <a:r>
            <a:rPr lang="en-ZA" sz="2400" kern="1200" dirty="0">
              <a:effectLst/>
            </a:rPr>
            <a:t> auf Facebook-</a:t>
          </a:r>
          <a:r>
            <a:rPr lang="en-ZA" sz="2400" kern="1200" dirty="0" err="1">
              <a:effectLst/>
            </a:rPr>
            <a:t>Seite</a:t>
          </a:r>
        </a:p>
      </dsp:txBody>
      <dsp:txXfrm>
        <a:off x="0" y="1254485"/>
        <a:ext cx="10050538" cy="626324"/>
      </dsp:txXfrm>
    </dsp:sp>
    <dsp:sp modelId="{12F1EF30-BCED-4F1C-A400-7289795DB3F8}">
      <dsp:nvSpPr>
        <dsp:cNvPr id="0" name=""/>
        <dsp:cNvSpPr/>
      </dsp:nvSpPr>
      <dsp:spPr>
        <a:xfrm>
          <a:off x="0" y="1880809"/>
          <a:ext cx="10050538" cy="0"/>
        </a:xfrm>
        <a:prstGeom prst="lin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FDFB6C55-6406-4C71-A1E3-FE998636D931}">
      <dsp:nvSpPr>
        <dsp:cNvPr id="0" name=""/>
        <dsp:cNvSpPr/>
      </dsp:nvSpPr>
      <dsp:spPr>
        <a:xfrm>
          <a:off x="0" y="1880809"/>
          <a:ext cx="10050538" cy="6263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ZA" sz="2400" kern="1200" dirty="0" err="1">
              <a:effectLst/>
            </a:rPr>
            <a:t>Spendenaufrufe</a:t>
          </a:r>
          <a:r>
            <a:rPr lang="en-ZA" sz="2400" kern="1200" dirty="0">
              <a:effectLst/>
            </a:rPr>
            <a:t> </a:t>
          </a:r>
          <a:r>
            <a:rPr lang="en-ZA" sz="2400" kern="1200" dirty="0" err="1">
              <a:effectLst/>
            </a:rPr>
            <a:t>über</a:t>
          </a:r>
          <a:r>
            <a:rPr lang="en-ZA" sz="2400" kern="1200" dirty="0">
              <a:effectLst/>
            </a:rPr>
            <a:t> Direct-Mailing-</a:t>
          </a:r>
          <a:r>
            <a:rPr lang="en-ZA" sz="2400" kern="1200" dirty="0" err="1">
              <a:effectLst/>
            </a:rPr>
            <a:t>Anträge</a:t>
          </a:r>
        </a:p>
      </dsp:txBody>
      <dsp:txXfrm>
        <a:off x="0" y="1880809"/>
        <a:ext cx="10050538" cy="626324"/>
      </dsp:txXfrm>
    </dsp:sp>
    <dsp:sp modelId="{A123059F-064F-4AB0-9D7C-E671D9AE0593}">
      <dsp:nvSpPr>
        <dsp:cNvPr id="0" name=""/>
        <dsp:cNvSpPr/>
      </dsp:nvSpPr>
      <dsp:spPr>
        <a:xfrm>
          <a:off x="0" y="2507133"/>
          <a:ext cx="10050538" cy="0"/>
        </a:xfrm>
        <a:prstGeom prst="lin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A8066F1B-881F-4DE5-AB53-87EB43F6BBD3}">
      <dsp:nvSpPr>
        <dsp:cNvPr id="0" name=""/>
        <dsp:cNvSpPr/>
      </dsp:nvSpPr>
      <dsp:spPr>
        <a:xfrm>
          <a:off x="0" y="2507133"/>
          <a:ext cx="10050538" cy="6263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ZA" sz="2400" kern="1200" dirty="0" err="1">
              <a:effectLst/>
            </a:rPr>
            <a:t>Versenden</a:t>
          </a:r>
          <a:r>
            <a:rPr lang="en-ZA" sz="2400" kern="1200" dirty="0">
              <a:effectLst/>
            </a:rPr>
            <a:t> von E-</a:t>
          </a:r>
          <a:r>
            <a:rPr lang="en-ZA" sz="2400" kern="1200" dirty="0" err="1">
              <a:effectLst/>
            </a:rPr>
            <a:t>Newslettern</a:t>
          </a:r>
          <a:r>
            <a:rPr lang="en-ZA" sz="2400" kern="1200" dirty="0">
              <a:effectLst/>
            </a:rPr>
            <a:t> für Programme und </a:t>
          </a:r>
          <a:r>
            <a:rPr lang="en-ZA" sz="2400" kern="1200" dirty="0" err="1">
              <a:effectLst/>
            </a:rPr>
            <a:t>Aktivitäten</a:t>
          </a:r>
        </a:p>
      </dsp:txBody>
      <dsp:txXfrm>
        <a:off x="0" y="2507133"/>
        <a:ext cx="10050538" cy="626324"/>
      </dsp:txXfrm>
    </dsp:sp>
    <dsp:sp modelId="{F1769619-2BD6-4C32-8FAD-B731C2676C2E}">
      <dsp:nvSpPr>
        <dsp:cNvPr id="0" name=""/>
        <dsp:cNvSpPr/>
      </dsp:nvSpPr>
      <dsp:spPr>
        <a:xfrm>
          <a:off x="0" y="3133458"/>
          <a:ext cx="10050538" cy="0"/>
        </a:xfrm>
        <a:prstGeom prst="lin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506D5560-5D56-4B22-A50C-37286DD92852}">
      <dsp:nvSpPr>
        <dsp:cNvPr id="0" name=""/>
        <dsp:cNvSpPr/>
      </dsp:nvSpPr>
      <dsp:spPr>
        <a:xfrm>
          <a:off x="0" y="3133458"/>
          <a:ext cx="10050538" cy="6263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ZA" sz="2400" kern="1200" dirty="0" err="1">
              <a:effectLst/>
            </a:rPr>
            <a:t>Folgen</a:t>
          </a:r>
          <a:r>
            <a:rPr lang="en-ZA" sz="2400" kern="1200" dirty="0">
              <a:effectLst/>
            </a:rPr>
            <a:t> Sie </a:t>
          </a:r>
          <a:r>
            <a:rPr lang="en-ZA" sz="2400" kern="1200" dirty="0" err="1">
              <a:effectLst/>
            </a:rPr>
            <a:t>dem</a:t>
          </a:r>
          <a:r>
            <a:rPr lang="en-ZA" sz="2400" kern="1200" dirty="0">
              <a:effectLst/>
            </a:rPr>
            <a:t> Fundraising-</a:t>
          </a:r>
          <a:r>
            <a:rPr lang="en-ZA" sz="2400" kern="1200" dirty="0" err="1">
              <a:effectLst/>
            </a:rPr>
            <a:t>Prozess</a:t>
          </a:r>
          <a:r>
            <a:rPr lang="en-ZA" sz="2400" kern="1200" dirty="0">
              <a:effectLst/>
            </a:rPr>
            <a:t> </a:t>
          </a:r>
          <a:r>
            <a:rPr lang="en-ZA" sz="2400" kern="1200" dirty="0" err="1">
              <a:effectLst/>
            </a:rPr>
            <a:t>bestehender</a:t>
          </a:r>
          <a:r>
            <a:rPr lang="en-ZA" sz="2400" kern="1200" dirty="0">
              <a:effectLst/>
            </a:rPr>
            <a:t> NGOs</a:t>
          </a:r>
        </a:p>
      </dsp:txBody>
      <dsp:txXfrm>
        <a:off x="0" y="3133458"/>
        <a:ext cx="10050538" cy="626324"/>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EDDE95-B168-42AC-8315-89F1B358B24E}">
      <dsp:nvSpPr>
        <dsp:cNvPr id="0" name=""/>
        <dsp:cNvSpPr/>
      </dsp:nvSpPr>
      <dsp:spPr>
        <a:xfrm>
          <a:off x="0" y="1836"/>
          <a:ext cx="10050538" cy="0"/>
        </a:xfrm>
        <a:prstGeom prst="lin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0187AC9C-D50E-4681-A8AB-A86D403B119A}">
      <dsp:nvSpPr>
        <dsp:cNvPr id="0" name=""/>
        <dsp:cNvSpPr/>
      </dsp:nvSpPr>
      <dsp:spPr>
        <a:xfrm>
          <a:off x="0" y="1836"/>
          <a:ext cx="10050538" cy="6263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rtl="0">
            <a:lnSpc>
              <a:spcPct val="90000"/>
            </a:lnSpc>
            <a:spcBef>
              <a:spcPct val="0"/>
            </a:spcBef>
            <a:spcAft>
              <a:spcPct val="35000"/>
            </a:spcAft>
            <a:buNone/>
          </a:pPr>
          <a:r>
            <a:rPr lang="en-ZA" sz="2400" kern="1200" dirty="0">
              <a:effectLst/>
            </a:rPr>
            <a:t>Organisation von </a:t>
          </a:r>
          <a:r>
            <a:rPr lang="en-ZA" sz="2400" kern="1200" dirty="0" err="1">
              <a:effectLst/>
            </a:rPr>
            <a:t>Sensibilisierungsveranstaltungen</a:t>
          </a:r>
        </a:p>
      </dsp:txBody>
      <dsp:txXfrm>
        <a:off x="0" y="1836"/>
        <a:ext cx="10050538" cy="626324"/>
      </dsp:txXfrm>
    </dsp:sp>
    <dsp:sp modelId="{96FBB5B2-4DCB-4361-9622-BC7A761916F2}">
      <dsp:nvSpPr>
        <dsp:cNvPr id="0" name=""/>
        <dsp:cNvSpPr/>
      </dsp:nvSpPr>
      <dsp:spPr>
        <a:xfrm>
          <a:off x="0" y="628160"/>
          <a:ext cx="10050538" cy="0"/>
        </a:xfrm>
        <a:prstGeom prst="lin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0047F559-E05B-4F01-BEEA-731A049F7651}">
      <dsp:nvSpPr>
        <dsp:cNvPr id="0" name=""/>
        <dsp:cNvSpPr/>
      </dsp:nvSpPr>
      <dsp:spPr>
        <a:xfrm>
          <a:off x="0" y="628160"/>
          <a:ext cx="10050538" cy="6263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ZA" sz="2400" kern="1200" dirty="0">
              <a:effectLst/>
            </a:rPr>
            <a:t>Organisation von </a:t>
          </a:r>
          <a:r>
            <a:rPr lang="en-ZA" sz="2400" kern="1200" dirty="0" err="1">
              <a:effectLst/>
            </a:rPr>
            <a:t>Kulturveranstaltungen</a:t>
          </a:r>
        </a:p>
      </dsp:txBody>
      <dsp:txXfrm>
        <a:off x="0" y="628160"/>
        <a:ext cx="10050538" cy="626324"/>
      </dsp:txXfrm>
    </dsp:sp>
    <dsp:sp modelId="{F6D9F03F-C74B-41DA-87AA-9A1D4B68E819}">
      <dsp:nvSpPr>
        <dsp:cNvPr id="0" name=""/>
        <dsp:cNvSpPr/>
      </dsp:nvSpPr>
      <dsp:spPr>
        <a:xfrm>
          <a:off x="0" y="1254485"/>
          <a:ext cx="10050538" cy="0"/>
        </a:xfrm>
        <a:prstGeom prst="lin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E373C6D9-8B6F-431A-9A4A-AD321114DCCC}">
      <dsp:nvSpPr>
        <dsp:cNvPr id="0" name=""/>
        <dsp:cNvSpPr/>
      </dsp:nvSpPr>
      <dsp:spPr>
        <a:xfrm>
          <a:off x="0" y="1254485"/>
          <a:ext cx="10050538" cy="6263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ZA" sz="2400" kern="1200" dirty="0">
              <a:effectLst/>
            </a:rPr>
            <a:t>Organisation von </a:t>
          </a:r>
          <a:r>
            <a:rPr lang="en-ZA" sz="2400" kern="1200" dirty="0" err="1">
              <a:effectLst/>
            </a:rPr>
            <a:t>Veranstaltungen</a:t>
          </a:r>
          <a:r>
            <a:rPr lang="en-ZA" sz="2400" kern="1200" dirty="0">
              <a:effectLst/>
            </a:rPr>
            <a:t> </a:t>
          </a:r>
          <a:r>
            <a:rPr lang="en-ZA" sz="2400" kern="1200" dirty="0" err="1">
              <a:effectLst/>
            </a:rPr>
            <a:t>zur</a:t>
          </a:r>
          <a:r>
            <a:rPr lang="en-ZA" sz="2400" kern="1200" dirty="0">
              <a:effectLst/>
            </a:rPr>
            <a:t> </a:t>
          </a:r>
          <a:r>
            <a:rPr lang="en-ZA" sz="2400" kern="1200" dirty="0" err="1">
              <a:effectLst/>
            </a:rPr>
            <a:t>Mittelbeschaffung</a:t>
          </a:r>
        </a:p>
      </dsp:txBody>
      <dsp:txXfrm>
        <a:off x="0" y="1254485"/>
        <a:ext cx="10050538" cy="626324"/>
      </dsp:txXfrm>
    </dsp:sp>
    <dsp:sp modelId="{19342C13-C386-4590-B3C8-901EF43E164C}">
      <dsp:nvSpPr>
        <dsp:cNvPr id="0" name=""/>
        <dsp:cNvSpPr/>
      </dsp:nvSpPr>
      <dsp:spPr>
        <a:xfrm>
          <a:off x="0" y="1880809"/>
          <a:ext cx="10050538" cy="0"/>
        </a:xfrm>
        <a:prstGeom prst="lin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07689BBC-D4D9-4E72-BA64-30AD3CBBFD15}">
      <dsp:nvSpPr>
        <dsp:cNvPr id="0" name=""/>
        <dsp:cNvSpPr/>
      </dsp:nvSpPr>
      <dsp:spPr>
        <a:xfrm>
          <a:off x="0" y="1880809"/>
          <a:ext cx="10050538" cy="6263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ZA" sz="2400" kern="1200" dirty="0">
              <a:effectLst/>
            </a:rPr>
            <a:t>Organisation von </a:t>
          </a:r>
          <a:r>
            <a:rPr lang="en-ZA" sz="2400" kern="1200" dirty="0" err="1">
              <a:effectLst/>
            </a:rPr>
            <a:t>sozialen</a:t>
          </a:r>
          <a:r>
            <a:rPr lang="en-ZA" sz="2400" kern="1200" dirty="0">
              <a:effectLst/>
            </a:rPr>
            <a:t> Kampagnen</a:t>
          </a:r>
        </a:p>
      </dsp:txBody>
      <dsp:txXfrm>
        <a:off x="0" y="1880809"/>
        <a:ext cx="10050538" cy="626324"/>
      </dsp:txXfrm>
    </dsp:sp>
    <dsp:sp modelId="{62EA5975-2F64-46AE-9BE7-60C1FD2A5859}">
      <dsp:nvSpPr>
        <dsp:cNvPr id="0" name=""/>
        <dsp:cNvSpPr/>
      </dsp:nvSpPr>
      <dsp:spPr>
        <a:xfrm>
          <a:off x="0" y="2507133"/>
          <a:ext cx="10050538" cy="0"/>
        </a:xfrm>
        <a:prstGeom prst="lin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DBE43909-1977-45F9-8E47-B6C945B26E3F}">
      <dsp:nvSpPr>
        <dsp:cNvPr id="0" name=""/>
        <dsp:cNvSpPr/>
      </dsp:nvSpPr>
      <dsp:spPr>
        <a:xfrm>
          <a:off x="0" y="2507133"/>
          <a:ext cx="10050538" cy="6263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ZA" sz="2400" kern="1200" dirty="0" err="1">
              <a:effectLst/>
            </a:rPr>
            <a:t>Mittelbeschaffung</a:t>
          </a:r>
          <a:r>
            <a:rPr lang="en-ZA" sz="2400" kern="1200" dirty="0">
              <a:effectLst/>
            </a:rPr>
            <a:t> </a:t>
          </a:r>
          <a:r>
            <a:rPr lang="en-ZA" sz="2400" kern="1200" dirty="0" err="1">
              <a:effectLst/>
            </a:rPr>
            <a:t>durch</a:t>
          </a:r>
          <a:r>
            <a:rPr lang="en-ZA" sz="2400" kern="1200" dirty="0">
              <a:effectLst/>
            </a:rPr>
            <a:t> </a:t>
          </a:r>
          <a:r>
            <a:rPr lang="en-ZA" sz="2400" kern="1200" dirty="0" err="1">
              <a:effectLst/>
            </a:rPr>
            <a:t>Schulungen</a:t>
          </a:r>
          <a:r>
            <a:rPr lang="en-ZA" sz="2400" kern="1200" dirty="0">
              <a:effectLst/>
            </a:rPr>
            <a:t>, </a:t>
          </a:r>
          <a:r>
            <a:rPr lang="en-ZA" sz="2400" kern="1200" dirty="0" err="1">
              <a:effectLst/>
            </a:rPr>
            <a:t>Konferenzen</a:t>
          </a:r>
          <a:r>
            <a:rPr lang="en-ZA" sz="2400" kern="1200" dirty="0">
              <a:effectLst/>
            </a:rPr>
            <a:t> und </a:t>
          </a:r>
          <a:r>
            <a:rPr lang="en-ZA" sz="2400" kern="1200" dirty="0" err="1">
              <a:effectLst/>
            </a:rPr>
            <a:t>Seminare</a:t>
          </a:r>
        </a:p>
      </dsp:txBody>
      <dsp:txXfrm>
        <a:off x="0" y="2507133"/>
        <a:ext cx="10050538" cy="626324"/>
      </dsp:txXfrm>
    </dsp:sp>
    <dsp:sp modelId="{FBA0C7D9-AC20-4D31-8F08-73800F100218}">
      <dsp:nvSpPr>
        <dsp:cNvPr id="0" name=""/>
        <dsp:cNvSpPr/>
      </dsp:nvSpPr>
      <dsp:spPr>
        <a:xfrm>
          <a:off x="0" y="3133458"/>
          <a:ext cx="10050538" cy="0"/>
        </a:xfrm>
        <a:prstGeom prst="lin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2F01D7EC-1B29-42D8-84B0-49CE84BE06FD}">
      <dsp:nvSpPr>
        <dsp:cNvPr id="0" name=""/>
        <dsp:cNvSpPr/>
      </dsp:nvSpPr>
      <dsp:spPr>
        <a:xfrm>
          <a:off x="0" y="3133458"/>
          <a:ext cx="10050538" cy="6263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ZA" sz="2400" kern="1200" dirty="0" err="1">
              <a:effectLst/>
            </a:rPr>
            <a:t>Anlassbezogene</a:t>
          </a:r>
          <a:r>
            <a:rPr lang="en-ZA" sz="2400" kern="1200" dirty="0">
              <a:effectLst/>
            </a:rPr>
            <a:t> </a:t>
          </a:r>
          <a:r>
            <a:rPr lang="en-ZA" sz="2400" kern="1200" dirty="0" err="1">
              <a:effectLst/>
            </a:rPr>
            <a:t>Mittelbeschaffung</a:t>
          </a:r>
        </a:p>
      </dsp:txBody>
      <dsp:txXfrm>
        <a:off x="0" y="3133458"/>
        <a:ext cx="10050538" cy="626324"/>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4E83676-C8B7-4EC6-AAE6-CBA969592ADC}">
      <dsp:nvSpPr>
        <dsp:cNvPr id="0" name=""/>
        <dsp:cNvSpPr/>
      </dsp:nvSpPr>
      <dsp:spPr>
        <a:xfrm>
          <a:off x="14847" y="1324275"/>
          <a:ext cx="2389995" cy="901912"/>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0688" tIns="170688" rIns="170688" bIns="91440" numCol="1" spcCol="1270" anchor="t" anchorCtr="0">
          <a:noAutofit/>
        </a:bodyPr>
        <a:lstStyle/>
        <a:p>
          <a:pPr marL="0" lvl="0" indent="0" algn="l" defTabSz="1066800">
            <a:lnSpc>
              <a:spcPct val="90000"/>
            </a:lnSpc>
            <a:spcBef>
              <a:spcPct val="0"/>
            </a:spcBef>
            <a:spcAft>
              <a:spcPct val="35000"/>
            </a:spcAft>
            <a:buNone/>
          </a:pPr>
          <a:r>
            <a:rPr lang="en-ZA" sz="2400" b="0" kern="1200" dirty="0">
              <a:effectLst>
                <a:outerShdw blurRad="38100" dist="38100" dir="2700000" algn="tl">
                  <a:srgbClr val="000000">
                    <a:alpha val="43137"/>
                  </a:srgbClr>
                </a:outerShdw>
              </a:effectLst>
            </a:rPr>
            <a:t>International</a:t>
          </a:r>
        </a:p>
      </dsp:txBody>
      <dsp:txXfrm>
        <a:off x="14847" y="1324275"/>
        <a:ext cx="2389995" cy="601274"/>
      </dsp:txXfrm>
    </dsp:sp>
    <dsp:sp modelId="{7729360B-FDFB-481E-A543-520B70BFD210}">
      <dsp:nvSpPr>
        <dsp:cNvPr id="0" name=""/>
        <dsp:cNvSpPr/>
      </dsp:nvSpPr>
      <dsp:spPr>
        <a:xfrm>
          <a:off x="459817" y="1925550"/>
          <a:ext cx="2477015" cy="2520000"/>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42240" tIns="142240" rIns="142240" bIns="142240" numCol="1" spcCol="1270" anchor="t" anchorCtr="0">
          <a:noAutofit/>
        </a:bodyPr>
        <a:lstStyle/>
        <a:p>
          <a:pPr marL="228600" lvl="1" indent="-228600" algn="l" defTabSz="889000">
            <a:lnSpc>
              <a:spcPct val="90000"/>
            </a:lnSpc>
            <a:spcBef>
              <a:spcPct val="0"/>
            </a:spcBef>
            <a:spcAft>
              <a:spcPct val="15000"/>
            </a:spcAft>
            <a:buChar char="•"/>
          </a:pPr>
          <a:r>
            <a:rPr lang="en-ZA" sz="2000" kern="1200" dirty="0"/>
            <a:t>Crowdfunding</a:t>
          </a:r>
        </a:p>
        <a:p>
          <a:pPr marL="228600" lvl="1" indent="-228600" algn="l" defTabSz="889000">
            <a:lnSpc>
              <a:spcPct val="90000"/>
            </a:lnSpc>
            <a:spcBef>
              <a:spcPct val="0"/>
            </a:spcBef>
            <a:spcAft>
              <a:spcPct val="15000"/>
            </a:spcAft>
            <a:buChar char="•"/>
          </a:pPr>
          <a:r>
            <a:rPr lang="en-ZA" sz="2000" kern="1200" dirty="0" err="1"/>
            <a:t>Kooperative</a:t>
          </a:r>
          <a:r>
            <a:rPr lang="en-ZA" sz="2000" kern="1200" dirty="0"/>
            <a:t> </a:t>
          </a:r>
          <a:r>
            <a:rPr lang="en-ZA" sz="2000" kern="1200" dirty="0" err="1"/>
            <a:t>Finanzierung</a:t>
          </a:r>
        </a:p>
        <a:p>
          <a:pPr marL="228600" lvl="1" indent="-228600" algn="l" defTabSz="889000">
            <a:lnSpc>
              <a:spcPct val="90000"/>
            </a:lnSpc>
            <a:spcBef>
              <a:spcPct val="0"/>
            </a:spcBef>
            <a:spcAft>
              <a:spcPct val="15000"/>
            </a:spcAft>
            <a:buChar char="•"/>
          </a:pPr>
          <a:r>
            <a:rPr lang="en-ZA" sz="2000" kern="1200" dirty="0"/>
            <a:t>Forschung und </a:t>
          </a:r>
          <a:r>
            <a:rPr lang="en-ZA" sz="2000" kern="1200" dirty="0" err="1"/>
            <a:t>Nachhaltigkeit</a:t>
          </a:r>
        </a:p>
        <a:p>
          <a:pPr marL="228600" lvl="1" indent="-228600" algn="l" defTabSz="889000">
            <a:lnSpc>
              <a:spcPct val="90000"/>
            </a:lnSpc>
            <a:spcBef>
              <a:spcPct val="0"/>
            </a:spcBef>
            <a:spcAft>
              <a:spcPct val="15000"/>
            </a:spcAft>
            <a:buChar char="•"/>
          </a:pPr>
          <a:r>
            <a:rPr lang="en-ZA" sz="2000" kern="1200" dirty="0" err="1"/>
            <a:t>Ausschreibungen</a:t>
          </a:r>
          <a:r>
            <a:rPr lang="en-ZA" sz="2000" kern="1200" dirty="0"/>
            <a:t> und </a:t>
          </a:r>
          <a:r>
            <a:rPr lang="en-ZA" sz="2000" kern="1200" dirty="0" err="1"/>
            <a:t>Zuschüsse</a:t>
          </a:r>
        </a:p>
      </dsp:txBody>
      <dsp:txXfrm>
        <a:off x="532366" y="1998099"/>
        <a:ext cx="2331917" cy="2374902"/>
      </dsp:txXfrm>
    </dsp:sp>
    <dsp:sp modelId="{740BD144-6659-4897-B12B-9F57EB1BF0E1}">
      <dsp:nvSpPr>
        <dsp:cNvPr id="0" name=""/>
        <dsp:cNvSpPr/>
      </dsp:nvSpPr>
      <dsp:spPr>
        <a:xfrm>
          <a:off x="2777541" y="1327683"/>
          <a:ext cx="790121" cy="594458"/>
        </a:xfrm>
        <a:prstGeom prst="rightArrow">
          <a:avLst>
            <a:gd name="adj1" fmla="val 60000"/>
            <a:gd name="adj2" fmla="val 50000"/>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177800">
            <a:lnSpc>
              <a:spcPct val="90000"/>
            </a:lnSpc>
            <a:spcBef>
              <a:spcPct val="0"/>
            </a:spcBef>
            <a:spcAft>
              <a:spcPct val="35000"/>
            </a:spcAft>
            <a:buNone/>
          </a:pPr>
          <a:endParaRPr lang="en-ZA" sz="400" kern="1200"/>
        </a:p>
      </dsp:txBody>
      <dsp:txXfrm>
        <a:off x="2777541" y="1446575"/>
        <a:ext cx="611784" cy="356674"/>
      </dsp:txXfrm>
    </dsp:sp>
    <dsp:sp modelId="{6007F811-FAE9-441B-AB30-193E78B4364A}">
      <dsp:nvSpPr>
        <dsp:cNvPr id="0" name=""/>
        <dsp:cNvSpPr/>
      </dsp:nvSpPr>
      <dsp:spPr>
        <a:xfrm>
          <a:off x="3895637" y="1324275"/>
          <a:ext cx="2389995" cy="901912"/>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0688" tIns="170688" rIns="170688" bIns="91440" numCol="1" spcCol="1270" anchor="t" anchorCtr="0">
          <a:noAutofit/>
        </a:bodyPr>
        <a:lstStyle/>
        <a:p>
          <a:pPr marL="0" lvl="0" indent="0" algn="l" defTabSz="1066800">
            <a:lnSpc>
              <a:spcPct val="90000"/>
            </a:lnSpc>
            <a:spcBef>
              <a:spcPct val="0"/>
            </a:spcBef>
            <a:spcAft>
              <a:spcPct val="35000"/>
            </a:spcAft>
            <a:buNone/>
          </a:pPr>
          <a:r>
            <a:rPr lang="en-ZA" sz="2400" b="0" kern="1200" dirty="0">
              <a:effectLst>
                <a:outerShdw blurRad="38100" dist="38100" dir="2700000" algn="tl">
                  <a:srgbClr val="000000">
                    <a:alpha val="43137"/>
                  </a:srgbClr>
                </a:outerShdw>
              </a:effectLst>
            </a:rPr>
            <a:t>Regional</a:t>
          </a:r>
        </a:p>
      </dsp:txBody>
      <dsp:txXfrm>
        <a:off x="3895637" y="1324275"/>
        <a:ext cx="2389995" cy="601274"/>
      </dsp:txXfrm>
    </dsp:sp>
    <dsp:sp modelId="{2B1200DB-8001-451A-9300-064AA300C5DA}">
      <dsp:nvSpPr>
        <dsp:cNvPr id="0" name=""/>
        <dsp:cNvSpPr/>
      </dsp:nvSpPr>
      <dsp:spPr>
        <a:xfrm>
          <a:off x="4340608" y="1925550"/>
          <a:ext cx="2477015" cy="2520000"/>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42240" tIns="142240" rIns="142240" bIns="142240" numCol="1" spcCol="1270" anchor="t" anchorCtr="0">
          <a:noAutofit/>
        </a:bodyPr>
        <a:lstStyle/>
        <a:p>
          <a:pPr marL="228600" lvl="1" indent="-228600" algn="l" defTabSz="889000">
            <a:lnSpc>
              <a:spcPct val="90000"/>
            </a:lnSpc>
            <a:spcBef>
              <a:spcPct val="0"/>
            </a:spcBef>
            <a:spcAft>
              <a:spcPct val="15000"/>
            </a:spcAft>
            <a:buChar char="•"/>
          </a:pPr>
          <a:r>
            <a:rPr lang="en-ZA" sz="2000" kern="1200" dirty="0" err="1"/>
            <a:t>Europäische</a:t>
          </a:r>
          <a:r>
            <a:rPr lang="en-ZA" sz="2000" kern="1200" dirty="0"/>
            <a:t> Union</a:t>
          </a:r>
        </a:p>
        <a:p>
          <a:pPr marL="228600" lvl="1" indent="-228600" algn="l" defTabSz="889000">
            <a:lnSpc>
              <a:spcPct val="90000"/>
            </a:lnSpc>
            <a:spcBef>
              <a:spcPct val="0"/>
            </a:spcBef>
            <a:spcAft>
              <a:spcPct val="15000"/>
            </a:spcAft>
            <a:buChar char="•"/>
          </a:pPr>
          <a:r>
            <a:rPr lang="en-ZA" sz="2000" kern="1200" dirty="0"/>
            <a:t>Erasmus+</a:t>
          </a:r>
        </a:p>
        <a:p>
          <a:pPr marL="228600" lvl="1" indent="-228600" algn="l" defTabSz="889000">
            <a:lnSpc>
              <a:spcPct val="90000"/>
            </a:lnSpc>
            <a:spcBef>
              <a:spcPct val="0"/>
            </a:spcBef>
            <a:spcAft>
              <a:spcPct val="15000"/>
            </a:spcAft>
            <a:buChar char="•"/>
          </a:pPr>
          <a:r>
            <a:rPr lang="en-ZA" sz="2000" kern="1200" dirty="0" err="1"/>
            <a:t>Horizont</a:t>
          </a:r>
          <a:r>
            <a:rPr lang="en-ZA" sz="2000" kern="1200" dirty="0"/>
            <a:t> 2020</a:t>
          </a:r>
        </a:p>
      </dsp:txBody>
      <dsp:txXfrm>
        <a:off x="4413157" y="1998099"/>
        <a:ext cx="2331917" cy="2374902"/>
      </dsp:txXfrm>
    </dsp:sp>
    <dsp:sp modelId="{0350F97D-DE6C-4B2A-AAE3-920EBE59C46A}">
      <dsp:nvSpPr>
        <dsp:cNvPr id="0" name=""/>
        <dsp:cNvSpPr/>
      </dsp:nvSpPr>
      <dsp:spPr>
        <a:xfrm>
          <a:off x="6658332" y="1327683"/>
          <a:ext cx="790121" cy="594458"/>
        </a:xfrm>
        <a:prstGeom prst="rightArrow">
          <a:avLst>
            <a:gd name="adj1" fmla="val 60000"/>
            <a:gd name="adj2" fmla="val 50000"/>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177800">
            <a:lnSpc>
              <a:spcPct val="90000"/>
            </a:lnSpc>
            <a:spcBef>
              <a:spcPct val="0"/>
            </a:spcBef>
            <a:spcAft>
              <a:spcPct val="35000"/>
            </a:spcAft>
            <a:buNone/>
          </a:pPr>
          <a:endParaRPr lang="en-ZA" sz="400" kern="1200"/>
        </a:p>
      </dsp:txBody>
      <dsp:txXfrm>
        <a:off x="6658332" y="1446575"/>
        <a:ext cx="611784" cy="356674"/>
      </dsp:txXfrm>
    </dsp:sp>
    <dsp:sp modelId="{0F3FE30F-7161-4843-81B0-0A460F5B1946}">
      <dsp:nvSpPr>
        <dsp:cNvPr id="0" name=""/>
        <dsp:cNvSpPr/>
      </dsp:nvSpPr>
      <dsp:spPr>
        <a:xfrm>
          <a:off x="7776428" y="1324275"/>
          <a:ext cx="2389995" cy="901912"/>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0688" tIns="170688" rIns="170688" bIns="91440" numCol="1" spcCol="1270" anchor="t" anchorCtr="0">
          <a:noAutofit/>
        </a:bodyPr>
        <a:lstStyle/>
        <a:p>
          <a:pPr marL="0" lvl="0" indent="0" algn="l" defTabSz="1066800">
            <a:lnSpc>
              <a:spcPct val="90000"/>
            </a:lnSpc>
            <a:spcBef>
              <a:spcPct val="0"/>
            </a:spcBef>
            <a:spcAft>
              <a:spcPct val="35000"/>
            </a:spcAft>
            <a:buNone/>
          </a:pPr>
          <a:r>
            <a:rPr lang="en-ZA" sz="2400" b="0" kern="1200" dirty="0">
              <a:effectLst>
                <a:outerShdw blurRad="38100" dist="38100" dir="2700000" algn="tl">
                  <a:srgbClr val="000000">
                    <a:alpha val="43137"/>
                  </a:srgbClr>
                </a:outerShdw>
              </a:effectLst>
            </a:rPr>
            <a:t>National</a:t>
          </a:r>
        </a:p>
      </dsp:txBody>
      <dsp:txXfrm>
        <a:off x="7776428" y="1324275"/>
        <a:ext cx="2389995" cy="601274"/>
      </dsp:txXfrm>
    </dsp:sp>
    <dsp:sp modelId="{2A8A09CF-AD68-4706-AFBF-AA779DA66444}">
      <dsp:nvSpPr>
        <dsp:cNvPr id="0" name=""/>
        <dsp:cNvSpPr/>
      </dsp:nvSpPr>
      <dsp:spPr>
        <a:xfrm>
          <a:off x="8221399" y="1925550"/>
          <a:ext cx="2477015" cy="2520000"/>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42240" tIns="142240" rIns="142240" bIns="142240" numCol="1" spcCol="1270" anchor="t" anchorCtr="0">
          <a:noAutofit/>
        </a:bodyPr>
        <a:lstStyle/>
        <a:p>
          <a:pPr marL="228600" lvl="1" indent="-228600" algn="l" defTabSz="889000">
            <a:lnSpc>
              <a:spcPct val="90000"/>
            </a:lnSpc>
            <a:spcBef>
              <a:spcPct val="0"/>
            </a:spcBef>
            <a:spcAft>
              <a:spcPct val="15000"/>
            </a:spcAft>
            <a:buChar char="•"/>
          </a:pPr>
          <a:r>
            <a:rPr lang="en-ZA" sz="2000" kern="1200" dirty="0" err="1"/>
            <a:t>Lokale</a:t>
          </a:r>
          <a:r>
            <a:rPr lang="en-ZA" sz="2000" kern="1200" dirty="0"/>
            <a:t> Gemeinschafts-fonds, </a:t>
          </a:r>
          <a:r>
            <a:rPr lang="en-ZA" sz="2000" kern="1200" dirty="0" err="1"/>
            <a:t>Stiftungen</a:t>
          </a:r>
          <a:r>
            <a:rPr lang="en-ZA" sz="2000" kern="1200" dirty="0"/>
            <a:t> und </a:t>
          </a:r>
          <a:r>
            <a:rPr lang="en-ZA" sz="2000" kern="1200" dirty="0" err="1"/>
            <a:t>Zuschüsse</a:t>
          </a:r>
          <a:endParaRPr lang="en-ZA" sz="2000" kern="1200" dirty="0"/>
        </a:p>
        <a:p>
          <a:pPr marL="228600" lvl="1" indent="-228600" algn="l" defTabSz="889000">
            <a:lnSpc>
              <a:spcPct val="90000"/>
            </a:lnSpc>
            <a:spcBef>
              <a:spcPct val="0"/>
            </a:spcBef>
            <a:spcAft>
              <a:spcPct val="15000"/>
            </a:spcAft>
            <a:buChar char="•"/>
          </a:pPr>
          <a:r>
            <a:rPr lang="en-ZA" sz="2000" kern="1200" dirty="0" err="1"/>
            <a:t>Kooperative</a:t>
          </a:r>
          <a:r>
            <a:rPr lang="en-ZA" sz="2000" kern="1200" dirty="0"/>
            <a:t> </a:t>
          </a:r>
          <a:r>
            <a:rPr lang="en-ZA" sz="2000" kern="1200" dirty="0" err="1"/>
            <a:t>Finanzierung</a:t>
          </a:r>
        </a:p>
      </dsp:txBody>
      <dsp:txXfrm>
        <a:off x="8293948" y="1998099"/>
        <a:ext cx="2331917" cy="2374902"/>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890CB3-92C3-4623-AD95-5D69FE48066B}">
      <dsp:nvSpPr>
        <dsp:cNvPr id="0" name=""/>
        <dsp:cNvSpPr/>
      </dsp:nvSpPr>
      <dsp:spPr>
        <a:xfrm>
          <a:off x="3075" y="609852"/>
          <a:ext cx="2439594" cy="1463756"/>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rtl="0">
            <a:lnSpc>
              <a:spcPct val="90000"/>
            </a:lnSpc>
            <a:spcBef>
              <a:spcPct val="0"/>
            </a:spcBef>
            <a:spcAft>
              <a:spcPct val="35000"/>
            </a:spcAft>
            <a:buNone/>
          </a:pPr>
          <a:r>
            <a:rPr lang="en-GB" sz="2000" kern="1200" dirty="0" err="1">
              <a:effectLst>
                <a:outerShdw blurRad="38100" dist="38100" dir="2700000" algn="tl">
                  <a:srgbClr val="000000">
                    <a:alpha val="43137"/>
                  </a:srgbClr>
                </a:outerShdw>
              </a:effectLst>
            </a:rPr>
            <a:t>Bestimmen</a:t>
          </a:r>
          <a:r>
            <a:rPr lang="en-GB" sz="2000" kern="1200" dirty="0">
              <a:effectLst>
                <a:outerShdw blurRad="38100" dist="38100" dir="2700000" algn="tl">
                  <a:srgbClr val="000000">
                    <a:alpha val="43137"/>
                  </a:srgbClr>
                </a:outerShdw>
              </a:effectLst>
            </a:rPr>
            <a:t> Sie </a:t>
          </a:r>
          <a:r>
            <a:rPr lang="en-GB" sz="2000" kern="1200" dirty="0" err="1">
              <a:effectLst>
                <a:outerShdw blurRad="38100" dist="38100" dir="2700000" algn="tl">
                  <a:srgbClr val="000000">
                    <a:alpha val="43137"/>
                  </a:srgbClr>
                </a:outerShdw>
              </a:effectLst>
            </a:rPr>
            <a:t>eine</a:t>
          </a:r>
          <a:r>
            <a:rPr lang="en-GB" sz="2000" kern="1200" dirty="0">
              <a:effectLst>
                <a:outerShdw blurRad="38100" dist="38100" dir="2700000" algn="tl">
                  <a:srgbClr val="000000">
                    <a:alpha val="43137"/>
                  </a:srgbClr>
                </a:outerShdw>
              </a:effectLst>
            </a:rPr>
            <a:t> </a:t>
          </a:r>
          <a:r>
            <a:rPr lang="en-GB" sz="2000" kern="1200" dirty="0" err="1">
              <a:effectLst>
                <a:outerShdw blurRad="38100" dist="38100" dir="2700000" algn="tl">
                  <a:srgbClr val="000000">
                    <a:alpha val="43137"/>
                  </a:srgbClr>
                </a:outerShdw>
              </a:effectLst>
            </a:rPr>
            <a:t>Kerngruppe</a:t>
          </a:r>
          <a:r>
            <a:rPr lang="en-GB" sz="2000" kern="1200" dirty="0">
              <a:effectLst>
                <a:outerShdw blurRad="38100" dist="38100" dir="2700000" algn="tl">
                  <a:srgbClr val="000000">
                    <a:alpha val="43137"/>
                  </a:srgbClr>
                </a:outerShdw>
              </a:effectLst>
            </a:rPr>
            <a:t> (2-3 </a:t>
          </a:r>
          <a:r>
            <a:rPr lang="en-GB" sz="2000" kern="1200" dirty="0" err="1">
              <a:effectLst>
                <a:outerShdw blurRad="38100" dist="38100" dir="2700000" algn="tl">
                  <a:srgbClr val="000000">
                    <a:alpha val="43137"/>
                  </a:srgbClr>
                </a:outerShdw>
              </a:effectLst>
            </a:rPr>
            <a:t>Autoren</a:t>
          </a:r>
          <a:r>
            <a:rPr lang="en-GB" sz="2000" kern="1200" dirty="0">
              <a:effectLst>
                <a:outerShdw blurRad="38100" dist="38100" dir="2700000" algn="tl">
                  <a:srgbClr val="000000">
                    <a:alpha val="43137"/>
                  </a:srgbClr>
                </a:outerShdw>
              </a:effectLst>
            </a:rPr>
            <a:t>) für das </a:t>
          </a:r>
          <a:r>
            <a:rPr lang="en-GB" sz="2000" kern="1200" dirty="0" err="1">
              <a:effectLst>
                <a:outerShdw blurRad="38100" dist="38100" dir="2700000" algn="tl">
                  <a:srgbClr val="000000">
                    <a:alpha val="43137"/>
                  </a:srgbClr>
                </a:outerShdw>
              </a:effectLst>
            </a:rPr>
            <a:t>Schreiben</a:t>
          </a:r>
          <a:endParaRPr lang="en-ZA" sz="2000" kern="1200" dirty="0" err="1">
            <a:effectLst>
              <a:outerShdw blurRad="38100" dist="38100" dir="2700000" algn="tl">
                <a:srgbClr val="000000">
                  <a:alpha val="43137"/>
                </a:srgbClr>
              </a:outerShdw>
            </a:effectLst>
          </a:endParaRPr>
        </a:p>
      </dsp:txBody>
      <dsp:txXfrm>
        <a:off x="3075" y="609852"/>
        <a:ext cx="2439594" cy="1463756"/>
      </dsp:txXfrm>
    </dsp:sp>
    <dsp:sp modelId="{598910D5-92C3-4418-A17A-0F4E121A2B02}">
      <dsp:nvSpPr>
        <dsp:cNvPr id="0" name=""/>
        <dsp:cNvSpPr/>
      </dsp:nvSpPr>
      <dsp:spPr>
        <a:xfrm>
          <a:off x="2686629" y="609852"/>
          <a:ext cx="2439594" cy="1463756"/>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GB" sz="2000" kern="1200" dirty="0" err="1">
              <a:effectLst>
                <a:outerShdw blurRad="38100" dist="38100" dir="2700000" algn="tl">
                  <a:srgbClr val="000000">
                    <a:alpha val="43137"/>
                  </a:srgbClr>
                </a:outerShdw>
              </a:effectLst>
            </a:rPr>
            <a:t>Identifizieren</a:t>
          </a:r>
          <a:r>
            <a:rPr lang="en-GB" sz="2000" kern="1200" dirty="0">
              <a:effectLst>
                <a:outerShdw blurRad="38100" dist="38100" dir="2700000" algn="tl">
                  <a:srgbClr val="000000">
                    <a:alpha val="43137"/>
                  </a:srgbClr>
                </a:outerShdw>
              </a:effectLst>
            </a:rPr>
            <a:t> Sie das </a:t>
          </a:r>
          <a:r>
            <a:rPr lang="en-GB" sz="2000" kern="1200" dirty="0" err="1">
              <a:effectLst>
                <a:outerShdw blurRad="38100" dist="38100" dir="2700000" algn="tl">
                  <a:srgbClr val="000000">
                    <a:alpha val="43137"/>
                  </a:srgbClr>
                </a:outerShdw>
              </a:effectLst>
            </a:rPr>
            <a:t>Publikum</a:t>
          </a:r>
          <a:endParaRPr lang="en-ZA" sz="2000" kern="1200" dirty="0" err="1">
            <a:effectLst>
              <a:outerShdw blurRad="38100" dist="38100" dir="2700000" algn="tl">
                <a:srgbClr val="000000">
                  <a:alpha val="43137"/>
                </a:srgbClr>
              </a:outerShdw>
            </a:effectLst>
          </a:endParaRPr>
        </a:p>
      </dsp:txBody>
      <dsp:txXfrm>
        <a:off x="2686629" y="609852"/>
        <a:ext cx="2439594" cy="1463756"/>
      </dsp:txXfrm>
    </dsp:sp>
    <dsp:sp modelId="{8A84D2A5-E7EC-454D-92D6-60614B4E562D}">
      <dsp:nvSpPr>
        <dsp:cNvPr id="0" name=""/>
        <dsp:cNvSpPr/>
      </dsp:nvSpPr>
      <dsp:spPr>
        <a:xfrm>
          <a:off x="5370183" y="609852"/>
          <a:ext cx="2439594" cy="1463756"/>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GB" sz="2000" kern="1200" dirty="0" err="1">
              <a:effectLst>
                <a:outerShdw blurRad="38100" dist="38100" dir="2700000" algn="tl">
                  <a:srgbClr val="000000">
                    <a:alpha val="43137"/>
                  </a:srgbClr>
                </a:outerShdw>
              </a:effectLst>
            </a:rPr>
            <a:t>Sammeln</a:t>
          </a:r>
          <a:r>
            <a:rPr lang="en-GB" sz="2000" kern="1200" dirty="0">
              <a:effectLst>
                <a:outerShdw blurRad="38100" dist="38100" dir="2700000" algn="tl">
                  <a:srgbClr val="000000">
                    <a:alpha val="43137"/>
                  </a:srgbClr>
                </a:outerShdw>
              </a:effectLst>
            </a:rPr>
            <a:t> von </a:t>
          </a:r>
          <a:r>
            <a:rPr lang="en-GB" sz="2000" kern="1200" dirty="0" err="1">
              <a:effectLst>
                <a:outerShdw blurRad="38100" dist="38100" dir="2700000" algn="tl">
                  <a:srgbClr val="000000">
                    <a:alpha val="43137"/>
                  </a:srgbClr>
                </a:outerShdw>
              </a:effectLst>
            </a:rPr>
            <a:t>Informationen</a:t>
          </a:r>
          <a:endParaRPr lang="en-ZA" sz="2000" kern="1200" dirty="0" err="1">
            <a:effectLst>
              <a:outerShdw blurRad="38100" dist="38100" dir="2700000" algn="tl">
                <a:srgbClr val="000000">
                  <a:alpha val="43137"/>
                </a:srgbClr>
              </a:outerShdw>
            </a:effectLst>
          </a:endParaRPr>
        </a:p>
      </dsp:txBody>
      <dsp:txXfrm>
        <a:off x="5370183" y="609852"/>
        <a:ext cx="2439594" cy="1463756"/>
      </dsp:txXfrm>
    </dsp:sp>
    <dsp:sp modelId="{2D671174-12E8-4958-A868-A44676163B47}">
      <dsp:nvSpPr>
        <dsp:cNvPr id="0" name=""/>
        <dsp:cNvSpPr/>
      </dsp:nvSpPr>
      <dsp:spPr>
        <a:xfrm>
          <a:off x="8053737" y="609852"/>
          <a:ext cx="2439594" cy="1463756"/>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GB" sz="2000" kern="1200" dirty="0" err="1">
              <a:effectLst>
                <a:outerShdw blurRad="38100" dist="38100" dir="2700000" algn="tl">
                  <a:srgbClr val="000000">
                    <a:alpha val="43137"/>
                  </a:srgbClr>
                </a:outerShdw>
              </a:effectLst>
            </a:rPr>
            <a:t>Einen</a:t>
          </a:r>
          <a:r>
            <a:rPr lang="en-GB" sz="2000" kern="1200" dirty="0">
              <a:effectLst>
                <a:outerShdw blurRad="38100" dist="38100" dir="2700000" algn="tl">
                  <a:srgbClr val="000000">
                    <a:alpha val="43137"/>
                  </a:srgbClr>
                </a:outerShdw>
              </a:effectLst>
            </a:rPr>
            <a:t> Fall </a:t>
          </a:r>
          <a:r>
            <a:rPr lang="en-GB" sz="2000" kern="1200" dirty="0" err="1">
              <a:effectLst>
                <a:outerShdw blurRad="38100" dist="38100" dir="2700000" algn="tl">
                  <a:srgbClr val="000000">
                    <a:alpha val="43137"/>
                  </a:srgbClr>
                </a:outerShdw>
              </a:effectLst>
            </a:rPr>
            <a:t>formulieren</a:t>
          </a:r>
          <a:endParaRPr lang="en-ZA" sz="2000" kern="1200" dirty="0" err="1">
            <a:effectLst>
              <a:outerShdw blurRad="38100" dist="38100" dir="2700000" algn="tl">
                <a:srgbClr val="000000">
                  <a:alpha val="43137"/>
                </a:srgbClr>
              </a:outerShdw>
            </a:effectLst>
          </a:endParaRPr>
        </a:p>
      </dsp:txBody>
      <dsp:txXfrm>
        <a:off x="8053737" y="609852"/>
        <a:ext cx="2439594" cy="1463756"/>
      </dsp:txXfrm>
    </dsp:sp>
    <dsp:sp modelId="{F83331B4-99F0-4BDF-A2EA-5C80E04E6D17}">
      <dsp:nvSpPr>
        <dsp:cNvPr id="0" name=""/>
        <dsp:cNvSpPr/>
      </dsp:nvSpPr>
      <dsp:spPr>
        <a:xfrm>
          <a:off x="3075" y="2317568"/>
          <a:ext cx="2439594" cy="1463756"/>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GB" sz="2000" kern="1200" dirty="0" err="1">
              <a:effectLst>
                <a:outerShdw blurRad="38100" dist="38100" dir="2700000" algn="tl">
                  <a:srgbClr val="000000">
                    <a:alpha val="43137"/>
                  </a:srgbClr>
                </a:outerShdw>
              </a:effectLst>
            </a:rPr>
            <a:t>Stellen</a:t>
          </a:r>
          <a:r>
            <a:rPr lang="en-GB" sz="2000" kern="1200" dirty="0">
              <a:effectLst>
                <a:outerShdw blurRad="38100" dist="38100" dir="2700000" algn="tl">
                  <a:srgbClr val="000000">
                    <a:alpha val="43137"/>
                  </a:srgbClr>
                </a:outerShdw>
              </a:effectLst>
            </a:rPr>
            <a:t> Sie alle </a:t>
          </a:r>
          <a:r>
            <a:rPr lang="en-GB" sz="2000" kern="1200" dirty="0" err="1">
              <a:effectLst>
                <a:outerShdw blurRad="38100" dist="38100" dir="2700000" algn="tl">
                  <a:srgbClr val="000000">
                    <a:alpha val="43137"/>
                  </a:srgbClr>
                </a:outerShdw>
              </a:effectLst>
            </a:rPr>
            <a:t>Informationen</a:t>
          </a:r>
          <a:r>
            <a:rPr lang="en-GB" sz="2000" kern="1200" dirty="0">
              <a:effectLst>
                <a:outerShdw blurRad="38100" dist="38100" dir="2700000" algn="tl">
                  <a:srgbClr val="000000">
                    <a:alpha val="43137"/>
                  </a:srgbClr>
                </a:outerShdw>
              </a:effectLst>
            </a:rPr>
            <a:t> </a:t>
          </a:r>
          <a:r>
            <a:rPr lang="en-GB" sz="2000" kern="1200" dirty="0" err="1">
              <a:effectLst>
                <a:outerShdw blurRad="38100" dist="38100" dir="2700000" algn="tl">
                  <a:srgbClr val="000000">
                    <a:alpha val="43137"/>
                  </a:srgbClr>
                </a:outerShdw>
              </a:effectLst>
            </a:rPr>
            <a:t>zusammen</a:t>
          </a:r>
          <a:endParaRPr lang="en-ZA" sz="2000" kern="1200" dirty="0" err="1">
            <a:effectLst>
              <a:outerShdw blurRad="38100" dist="38100" dir="2700000" algn="tl">
                <a:srgbClr val="000000">
                  <a:alpha val="43137"/>
                </a:srgbClr>
              </a:outerShdw>
            </a:effectLst>
          </a:endParaRPr>
        </a:p>
      </dsp:txBody>
      <dsp:txXfrm>
        <a:off x="3075" y="2317568"/>
        <a:ext cx="2439594" cy="1463756"/>
      </dsp:txXfrm>
    </dsp:sp>
    <dsp:sp modelId="{1D9096BC-91CA-4810-9C2B-E7C5BC55BB87}">
      <dsp:nvSpPr>
        <dsp:cNvPr id="0" name=""/>
        <dsp:cNvSpPr/>
      </dsp:nvSpPr>
      <dsp:spPr>
        <a:xfrm>
          <a:off x="2686629" y="2317568"/>
          <a:ext cx="2439594" cy="1463756"/>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GB" sz="2000" kern="1200" dirty="0" err="1">
              <a:effectLst>
                <a:outerShdw blurRad="38100" dist="38100" dir="2700000" algn="tl">
                  <a:srgbClr val="000000">
                    <a:alpha val="43137"/>
                  </a:srgbClr>
                </a:outerShdw>
              </a:effectLst>
            </a:rPr>
            <a:t>Teilen</a:t>
          </a:r>
          <a:r>
            <a:rPr lang="en-GB" sz="2000" kern="1200" dirty="0">
              <a:effectLst>
                <a:outerShdw blurRad="38100" dist="38100" dir="2700000" algn="tl">
                  <a:srgbClr val="000000">
                    <a:alpha val="43137"/>
                  </a:srgbClr>
                </a:outerShdw>
              </a:effectLst>
            </a:rPr>
            <a:t> Sie den </a:t>
          </a:r>
          <a:r>
            <a:rPr lang="en-GB" sz="2000" kern="1200" dirty="0" err="1">
              <a:effectLst>
                <a:outerShdw blurRad="38100" dist="38100" dir="2700000" algn="tl">
                  <a:srgbClr val="000000">
                    <a:alpha val="43137"/>
                  </a:srgbClr>
                </a:outerShdw>
              </a:effectLst>
            </a:rPr>
            <a:t>Entwurf</a:t>
          </a:r>
          <a:r>
            <a:rPr lang="en-GB" sz="2000" kern="1200" dirty="0">
              <a:effectLst>
                <a:outerShdw blurRad="38100" dist="38100" dir="2700000" algn="tl">
                  <a:srgbClr val="000000">
                    <a:alpha val="43137"/>
                  </a:srgbClr>
                </a:outerShdw>
              </a:effectLst>
            </a:rPr>
            <a:t> </a:t>
          </a:r>
          <a:r>
            <a:rPr lang="en-GB" sz="2000" kern="1200" dirty="0" err="1">
              <a:effectLst>
                <a:outerShdw blurRad="38100" dist="38100" dir="2700000" algn="tl">
                  <a:srgbClr val="000000">
                    <a:alpha val="43137"/>
                  </a:srgbClr>
                </a:outerShdw>
              </a:effectLst>
            </a:rPr>
            <a:t>mit</a:t>
          </a:r>
          <a:r>
            <a:rPr lang="en-GB" sz="2000" kern="1200" dirty="0">
              <a:effectLst>
                <a:outerShdw blurRad="38100" dist="38100" dir="2700000" algn="tl">
                  <a:srgbClr val="000000">
                    <a:alpha val="43137"/>
                  </a:srgbClr>
                </a:outerShdw>
              </a:effectLst>
            </a:rPr>
            <a:t> </a:t>
          </a:r>
          <a:r>
            <a:rPr lang="en-GB" sz="2000" kern="1200" dirty="0" err="1">
              <a:effectLst>
                <a:outerShdw blurRad="38100" dist="38100" dir="2700000" algn="tl">
                  <a:srgbClr val="000000">
                    <a:alpha val="43137"/>
                  </a:srgbClr>
                </a:outerShdw>
              </a:effectLst>
            </a:rPr>
            <a:t>Ihrem</a:t>
          </a:r>
          <a:r>
            <a:rPr lang="en-GB" sz="2000" kern="1200" dirty="0">
              <a:effectLst>
                <a:outerShdw blurRad="38100" dist="38100" dir="2700000" algn="tl">
                  <a:srgbClr val="000000">
                    <a:alpha val="43137"/>
                  </a:srgbClr>
                </a:outerShdw>
              </a:effectLst>
            </a:rPr>
            <a:t> Team</a:t>
          </a:r>
          <a:endParaRPr lang="en-ZA" sz="2000" kern="1200" dirty="0">
            <a:effectLst>
              <a:outerShdw blurRad="38100" dist="38100" dir="2700000" algn="tl">
                <a:srgbClr val="000000">
                  <a:alpha val="43137"/>
                </a:srgbClr>
              </a:outerShdw>
            </a:effectLst>
          </a:endParaRPr>
        </a:p>
      </dsp:txBody>
      <dsp:txXfrm>
        <a:off x="2686629" y="2317568"/>
        <a:ext cx="2439594" cy="1463756"/>
      </dsp:txXfrm>
    </dsp:sp>
    <dsp:sp modelId="{5D4460A3-5120-493C-A3AD-FDCDF0F46F55}">
      <dsp:nvSpPr>
        <dsp:cNvPr id="0" name=""/>
        <dsp:cNvSpPr/>
      </dsp:nvSpPr>
      <dsp:spPr>
        <a:xfrm>
          <a:off x="5370183" y="2317568"/>
          <a:ext cx="2439594" cy="1463756"/>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GB" sz="2000" kern="1200" dirty="0" err="1">
              <a:effectLst>
                <a:outerShdw blurRad="38100" dist="38100" dir="2700000" algn="tl">
                  <a:srgbClr val="000000">
                    <a:alpha val="43137"/>
                  </a:srgbClr>
                </a:outerShdw>
              </a:effectLst>
            </a:rPr>
            <a:t>Verpacken</a:t>
          </a:r>
          <a:r>
            <a:rPr lang="en-GB" sz="2000" kern="1200" dirty="0">
              <a:effectLst>
                <a:outerShdw blurRad="38100" dist="38100" dir="2700000" algn="tl">
                  <a:srgbClr val="000000">
                    <a:alpha val="43137"/>
                  </a:srgbClr>
                </a:outerShdw>
              </a:effectLst>
            </a:rPr>
            <a:t> Sie die Argumentation</a:t>
          </a:r>
          <a:endParaRPr lang="en-ZA" sz="2000" kern="1200" dirty="0">
            <a:effectLst>
              <a:outerShdw blurRad="38100" dist="38100" dir="2700000" algn="tl">
                <a:srgbClr val="000000">
                  <a:alpha val="43137"/>
                </a:srgbClr>
              </a:outerShdw>
            </a:effectLst>
          </a:endParaRPr>
        </a:p>
      </dsp:txBody>
      <dsp:txXfrm>
        <a:off x="5370183" y="2317568"/>
        <a:ext cx="2439594" cy="1463756"/>
      </dsp:txXfrm>
    </dsp:sp>
    <dsp:sp modelId="{57CBB7CE-E30A-43D0-BA42-D00A7F077DD0}">
      <dsp:nvSpPr>
        <dsp:cNvPr id="0" name=""/>
        <dsp:cNvSpPr/>
      </dsp:nvSpPr>
      <dsp:spPr>
        <a:xfrm>
          <a:off x="8053737" y="2317568"/>
          <a:ext cx="2439594" cy="1463756"/>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GB" sz="2000" kern="1200" dirty="0" err="1">
              <a:effectLst>
                <a:outerShdw blurRad="38100" dist="38100" dir="2700000" algn="tl">
                  <a:srgbClr val="000000">
                    <a:alpha val="43137"/>
                  </a:srgbClr>
                </a:outerShdw>
              </a:effectLst>
            </a:rPr>
            <a:t>Weitergabe</a:t>
          </a:r>
          <a:r>
            <a:rPr lang="en-GB" sz="2000" kern="1200" dirty="0">
              <a:effectLst>
                <a:outerShdw blurRad="38100" dist="38100" dir="2700000" algn="tl">
                  <a:srgbClr val="000000">
                    <a:alpha val="43137"/>
                  </a:srgbClr>
                </a:outerShdw>
              </a:effectLst>
            </a:rPr>
            <a:t> an Spender</a:t>
          </a:r>
          <a:endParaRPr lang="en-ZA" sz="2000" kern="1200" dirty="0">
            <a:effectLst>
              <a:outerShdw blurRad="38100" dist="38100" dir="2700000" algn="tl">
                <a:srgbClr val="000000">
                  <a:alpha val="43137"/>
                </a:srgbClr>
              </a:outerShdw>
            </a:effectLst>
          </a:endParaRPr>
        </a:p>
      </dsp:txBody>
      <dsp:txXfrm>
        <a:off x="8053737" y="2317568"/>
        <a:ext cx="2439594" cy="1463756"/>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AD1A43-CC5E-404B-9CCE-BF893FA295A2}">
      <dsp:nvSpPr>
        <dsp:cNvPr id="0" name=""/>
        <dsp:cNvSpPr/>
      </dsp:nvSpPr>
      <dsp:spPr>
        <a:xfrm>
          <a:off x="1336651" y="130"/>
          <a:ext cx="2444719" cy="1466831"/>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rtl="0">
            <a:lnSpc>
              <a:spcPct val="90000"/>
            </a:lnSpc>
            <a:spcBef>
              <a:spcPct val="0"/>
            </a:spcBef>
            <a:spcAft>
              <a:spcPct val="35000"/>
            </a:spcAft>
            <a:buNone/>
          </a:pPr>
          <a:r>
            <a:rPr lang="en-ZA" sz="1900" kern="1200" dirty="0" err="1">
              <a:effectLst>
                <a:outerShdw blurRad="38100" dist="38100" dir="2700000" algn="tl">
                  <a:srgbClr val="000000">
                    <a:alpha val="43137"/>
                  </a:srgbClr>
                </a:outerShdw>
              </a:effectLst>
            </a:rPr>
            <a:t>Hintergrund</a:t>
          </a:r>
          <a:r>
            <a:rPr lang="en-ZA" sz="1900" kern="1200" dirty="0">
              <a:effectLst>
                <a:outerShdw blurRad="38100" dist="38100" dir="2700000" algn="tl">
                  <a:srgbClr val="000000">
                    <a:alpha val="43137"/>
                  </a:srgbClr>
                </a:outerShdw>
              </a:effectLst>
            </a:rPr>
            <a:t> der Organisation</a:t>
          </a:r>
        </a:p>
      </dsp:txBody>
      <dsp:txXfrm>
        <a:off x="1336651" y="130"/>
        <a:ext cx="2444719" cy="1466831"/>
      </dsp:txXfrm>
    </dsp:sp>
    <dsp:sp modelId="{D2034C50-7029-40D5-9579-F7EFDED558F3}">
      <dsp:nvSpPr>
        <dsp:cNvPr id="0" name=""/>
        <dsp:cNvSpPr/>
      </dsp:nvSpPr>
      <dsp:spPr>
        <a:xfrm>
          <a:off x="3976435" y="0"/>
          <a:ext cx="2444719" cy="1466831"/>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ZA" sz="1900" kern="1200" dirty="0">
              <a:effectLst>
                <a:outerShdw blurRad="38100" dist="38100" dir="2700000" algn="tl">
                  <a:srgbClr val="000000">
                    <a:alpha val="43137"/>
                  </a:srgbClr>
                </a:outerShdw>
              </a:effectLst>
            </a:rPr>
            <a:t>Vision und </a:t>
          </a:r>
          <a:r>
            <a:rPr lang="en-ZA" sz="1900" kern="1200" dirty="0" err="1">
              <a:effectLst>
                <a:outerShdw blurRad="38100" dist="38100" dir="2700000" algn="tl">
                  <a:srgbClr val="000000">
                    <a:alpha val="43137"/>
                  </a:srgbClr>
                </a:outerShdw>
              </a:effectLst>
            </a:rPr>
            <a:t>Aufgabenbeschreibung</a:t>
          </a:r>
        </a:p>
      </dsp:txBody>
      <dsp:txXfrm>
        <a:off x="3976435" y="0"/>
        <a:ext cx="2444719" cy="1466831"/>
      </dsp:txXfrm>
    </dsp:sp>
    <dsp:sp modelId="{FABED667-3C07-469B-9302-1FFC39205D83}">
      <dsp:nvSpPr>
        <dsp:cNvPr id="0" name=""/>
        <dsp:cNvSpPr/>
      </dsp:nvSpPr>
      <dsp:spPr>
        <a:xfrm>
          <a:off x="6715035" y="130"/>
          <a:ext cx="2444719" cy="1466831"/>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ZA" sz="1900" kern="1200" dirty="0" err="1">
              <a:effectLst>
                <a:outerShdw blurRad="38100" dist="38100" dir="2700000" algn="tl">
                  <a:srgbClr val="000000">
                    <a:alpha val="43137"/>
                  </a:srgbClr>
                </a:outerShdw>
              </a:effectLst>
            </a:rPr>
            <a:t>Wichtige</a:t>
          </a:r>
          <a:r>
            <a:rPr lang="en-ZA" sz="1900" kern="1200" dirty="0">
              <a:effectLst>
                <a:outerShdw blurRad="38100" dist="38100" dir="2700000" algn="tl">
                  <a:srgbClr val="000000">
                    <a:alpha val="43137"/>
                  </a:srgbClr>
                </a:outerShdw>
              </a:effectLst>
            </a:rPr>
            <a:t> Programme und </a:t>
          </a:r>
          <a:r>
            <a:rPr lang="en-ZA" sz="1900" kern="1200" dirty="0" err="1">
              <a:effectLst>
                <a:outerShdw blurRad="38100" dist="38100" dir="2700000" algn="tl">
                  <a:srgbClr val="000000">
                    <a:alpha val="43137"/>
                  </a:srgbClr>
                </a:outerShdw>
              </a:effectLst>
            </a:rPr>
            <a:t>Aktivitäten</a:t>
          </a:r>
        </a:p>
      </dsp:txBody>
      <dsp:txXfrm>
        <a:off x="6715035" y="130"/>
        <a:ext cx="2444719" cy="1466831"/>
      </dsp:txXfrm>
    </dsp:sp>
    <dsp:sp modelId="{E8E8FBAB-2D59-434A-AD8B-6F72A20E8563}">
      <dsp:nvSpPr>
        <dsp:cNvPr id="0" name=""/>
        <dsp:cNvSpPr/>
      </dsp:nvSpPr>
      <dsp:spPr>
        <a:xfrm>
          <a:off x="2681247" y="1711433"/>
          <a:ext cx="2444719" cy="1466831"/>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ZA" sz="1900" kern="1200" dirty="0" err="1">
              <a:effectLst>
                <a:outerShdw blurRad="38100" dist="38100" dir="2700000" algn="tl">
                  <a:srgbClr val="000000">
                    <a:alpha val="43137"/>
                  </a:srgbClr>
                </a:outerShdw>
              </a:effectLst>
            </a:rPr>
            <a:t>Erreichte</a:t>
          </a:r>
          <a:r>
            <a:rPr lang="en-ZA" sz="1900" kern="1200" dirty="0">
              <a:effectLst>
                <a:outerShdw blurRad="38100" dist="38100" dir="2700000" algn="tl">
                  <a:srgbClr val="000000">
                    <a:alpha val="43137"/>
                  </a:srgbClr>
                </a:outerShdw>
              </a:effectLst>
            </a:rPr>
            <a:t> </a:t>
          </a:r>
          <a:r>
            <a:rPr lang="en-ZA" sz="1900" kern="1200" dirty="0" err="1">
              <a:effectLst>
                <a:outerShdw blurRad="38100" dist="38100" dir="2700000" algn="tl">
                  <a:srgbClr val="000000">
                    <a:alpha val="43137"/>
                  </a:srgbClr>
                </a:outerShdw>
              </a:effectLst>
            </a:rPr>
            <a:t>Ziele</a:t>
          </a:r>
        </a:p>
      </dsp:txBody>
      <dsp:txXfrm>
        <a:off x="2681247" y="1711433"/>
        <a:ext cx="2444719" cy="1466831"/>
      </dsp:txXfrm>
    </dsp:sp>
    <dsp:sp modelId="{D4872610-42DF-46EE-8B2C-842AE25726AE}">
      <dsp:nvSpPr>
        <dsp:cNvPr id="0" name=""/>
        <dsp:cNvSpPr/>
      </dsp:nvSpPr>
      <dsp:spPr>
        <a:xfrm>
          <a:off x="5370439" y="1711433"/>
          <a:ext cx="2444719" cy="1466831"/>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ZA" sz="1900" kern="1200" dirty="0">
              <a:effectLst>
                <a:outerShdw blurRad="38100" dist="38100" dir="2700000" algn="tl">
                  <a:srgbClr val="000000">
                    <a:alpha val="43137"/>
                  </a:srgbClr>
                </a:outerShdw>
              </a:effectLst>
            </a:rPr>
            <a:t>Das </a:t>
          </a:r>
          <a:r>
            <a:rPr lang="en-ZA" sz="1900" kern="1200" dirty="0" err="1">
              <a:effectLst>
                <a:outerShdw blurRad="38100" dist="38100" dir="2700000" algn="tl">
                  <a:srgbClr val="000000">
                    <a:alpha val="43137"/>
                  </a:srgbClr>
                </a:outerShdw>
              </a:effectLst>
            </a:rPr>
            <a:t>soziale</a:t>
          </a:r>
          <a:r>
            <a:rPr lang="en-ZA" sz="1900" kern="1200" dirty="0">
              <a:effectLst>
                <a:outerShdw blurRad="38100" dist="38100" dir="2700000" algn="tl">
                  <a:srgbClr val="000000">
                    <a:alpha val="43137"/>
                  </a:srgbClr>
                </a:outerShdw>
              </a:effectLst>
            </a:rPr>
            <a:t> </a:t>
          </a:r>
          <a:r>
            <a:rPr lang="en-ZA" sz="1900" kern="1200" dirty="0" err="1">
              <a:effectLst>
                <a:outerShdw blurRad="38100" dist="38100" dir="2700000" algn="tl">
                  <a:srgbClr val="000000">
                    <a:alpha val="43137"/>
                  </a:srgbClr>
                </a:outerShdw>
              </a:effectLst>
            </a:rPr>
            <a:t>Anliegen</a:t>
          </a:r>
          <a:r>
            <a:rPr lang="en-ZA" sz="1900" kern="1200" dirty="0">
              <a:effectLst>
                <a:outerShdw blurRad="38100" dist="38100" dir="2700000" algn="tl">
                  <a:srgbClr val="000000">
                    <a:alpha val="43137"/>
                  </a:srgbClr>
                </a:outerShdw>
              </a:effectLst>
            </a:rPr>
            <a:t>, für das Sie </a:t>
          </a:r>
          <a:r>
            <a:rPr lang="en-ZA" sz="1900" kern="1200" dirty="0" err="1">
              <a:effectLst>
                <a:outerShdw blurRad="38100" dist="38100" dir="2700000" algn="tl">
                  <a:srgbClr val="000000">
                    <a:alpha val="43137"/>
                  </a:srgbClr>
                </a:outerShdw>
              </a:effectLst>
            </a:rPr>
            <a:t>Unterstützung</a:t>
          </a:r>
          <a:r>
            <a:rPr lang="en-ZA" sz="1900" kern="1200" dirty="0">
              <a:effectLst>
                <a:outerShdw blurRad="38100" dist="38100" dir="2700000" algn="tl">
                  <a:srgbClr val="000000">
                    <a:alpha val="43137"/>
                  </a:srgbClr>
                </a:outerShdw>
              </a:effectLst>
            </a:rPr>
            <a:t> </a:t>
          </a:r>
          <a:r>
            <a:rPr lang="en-ZA" sz="1900" kern="1200" dirty="0" err="1">
              <a:effectLst>
                <a:outerShdw blurRad="38100" dist="38100" dir="2700000" algn="tl">
                  <a:srgbClr val="000000">
                    <a:alpha val="43137"/>
                  </a:srgbClr>
                </a:outerShdw>
              </a:effectLst>
            </a:rPr>
            <a:t>benötigen</a:t>
          </a:r>
        </a:p>
      </dsp:txBody>
      <dsp:txXfrm>
        <a:off x="5370439" y="1711433"/>
        <a:ext cx="2444719" cy="1466831"/>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B8049E-B329-4067-877B-B52D34A1B1D2}">
      <dsp:nvSpPr>
        <dsp:cNvPr id="0" name=""/>
        <dsp:cNvSpPr/>
      </dsp:nvSpPr>
      <dsp:spPr>
        <a:xfrm>
          <a:off x="3075" y="826895"/>
          <a:ext cx="2439594" cy="1463756"/>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ZA" sz="2400" kern="1200" dirty="0" err="1">
              <a:effectLst>
                <a:outerShdw blurRad="38100" dist="38100" dir="2700000" algn="tl">
                  <a:srgbClr val="000000">
                    <a:alpha val="43137"/>
                  </a:srgbClr>
                </a:outerShdw>
              </a:effectLst>
            </a:rPr>
            <a:t>Förderungsbedarf</a:t>
          </a:r>
        </a:p>
      </dsp:txBody>
      <dsp:txXfrm>
        <a:off x="3075" y="826895"/>
        <a:ext cx="2439594" cy="1463756"/>
      </dsp:txXfrm>
    </dsp:sp>
    <dsp:sp modelId="{DB1394C4-C0E4-4864-B753-E3837D5F2C39}">
      <dsp:nvSpPr>
        <dsp:cNvPr id="0" name=""/>
        <dsp:cNvSpPr/>
      </dsp:nvSpPr>
      <dsp:spPr>
        <a:xfrm>
          <a:off x="2686629" y="826895"/>
          <a:ext cx="2439594" cy="1463756"/>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ZA" sz="2400" kern="1200" dirty="0" err="1">
              <a:effectLst>
                <a:outerShdw blurRad="38100" dist="38100" dir="2700000" algn="tl">
                  <a:srgbClr val="000000">
                    <a:alpha val="43137"/>
                  </a:srgbClr>
                </a:outerShdw>
              </a:effectLst>
            </a:rPr>
            <a:t>Vorteile</a:t>
          </a:r>
          <a:r>
            <a:rPr lang="en-ZA" sz="2400" kern="1200" dirty="0">
              <a:effectLst>
                <a:outerShdw blurRad="38100" dist="38100" dir="2700000" algn="tl">
                  <a:srgbClr val="000000">
                    <a:alpha val="43137"/>
                  </a:srgbClr>
                </a:outerShdw>
              </a:effectLst>
            </a:rPr>
            <a:t> der </a:t>
          </a:r>
          <a:r>
            <a:rPr lang="en-ZA" sz="2400" kern="1200" dirty="0" err="1">
              <a:effectLst>
                <a:outerShdw blurRad="38100" dist="38100" dir="2700000" algn="tl">
                  <a:srgbClr val="000000">
                    <a:alpha val="43137"/>
                  </a:srgbClr>
                </a:outerShdw>
              </a:effectLst>
            </a:rPr>
            <a:t>Partnerschaft</a:t>
          </a:r>
        </a:p>
      </dsp:txBody>
      <dsp:txXfrm>
        <a:off x="2686629" y="826895"/>
        <a:ext cx="2439594" cy="1463756"/>
      </dsp:txXfrm>
    </dsp:sp>
    <dsp:sp modelId="{DA3923FA-3D6D-46F5-8825-1730DB6EE49F}">
      <dsp:nvSpPr>
        <dsp:cNvPr id="0" name=""/>
        <dsp:cNvSpPr/>
      </dsp:nvSpPr>
      <dsp:spPr>
        <a:xfrm>
          <a:off x="5370183" y="826895"/>
          <a:ext cx="2439594" cy="1463756"/>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ZA" sz="2400" kern="1200" dirty="0" err="1">
              <a:effectLst>
                <a:outerShdw blurRad="38100" dist="38100" dir="2700000" algn="tl">
                  <a:srgbClr val="000000">
                    <a:alpha val="43137"/>
                  </a:srgbClr>
                </a:outerShdw>
              </a:effectLst>
            </a:rPr>
            <a:t>Aussagekräftige</a:t>
          </a:r>
          <a:r>
            <a:rPr lang="en-ZA" sz="2400" kern="1200" dirty="0">
              <a:effectLst>
                <a:outerShdw blurRad="38100" dist="38100" dir="2700000" algn="tl">
                  <a:srgbClr val="000000">
                    <a:alpha val="43137"/>
                  </a:srgbClr>
                </a:outerShdw>
              </a:effectLst>
            </a:rPr>
            <a:t> </a:t>
          </a:r>
          <a:r>
            <a:rPr lang="en-ZA" sz="2400" kern="1200" dirty="0" err="1">
              <a:effectLst>
                <a:outerShdw blurRad="38100" dist="38100" dir="2700000" algn="tl">
                  <a:srgbClr val="000000">
                    <a:alpha val="43137"/>
                  </a:srgbClr>
                </a:outerShdw>
              </a:effectLst>
            </a:rPr>
            <a:t>Wirkung</a:t>
          </a:r>
        </a:p>
      </dsp:txBody>
      <dsp:txXfrm>
        <a:off x="5370183" y="826895"/>
        <a:ext cx="2439594" cy="1463756"/>
      </dsp:txXfrm>
    </dsp:sp>
    <dsp:sp modelId="{AEC289CF-A0D6-4596-B716-7A25B0A60E76}">
      <dsp:nvSpPr>
        <dsp:cNvPr id="0" name=""/>
        <dsp:cNvSpPr/>
      </dsp:nvSpPr>
      <dsp:spPr>
        <a:xfrm>
          <a:off x="8053737" y="826895"/>
          <a:ext cx="2439594" cy="1463756"/>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ZA" sz="2400" kern="1200" dirty="0" err="1">
              <a:effectLst>
                <a:outerShdw blurRad="38100" dist="38100" dir="2700000" algn="tl">
                  <a:srgbClr val="000000">
                    <a:alpha val="43137"/>
                  </a:srgbClr>
                </a:outerShdw>
              </a:effectLst>
            </a:rPr>
            <a:t>Möglichkeiten</a:t>
          </a:r>
          <a:r>
            <a:rPr lang="en-ZA" sz="2400" kern="1200" dirty="0">
              <a:effectLst>
                <a:outerShdw blurRad="38100" dist="38100" dir="2700000" algn="tl">
                  <a:srgbClr val="000000">
                    <a:alpha val="43137"/>
                  </a:srgbClr>
                </a:outerShdw>
              </a:effectLst>
            </a:rPr>
            <a:t> der </a:t>
          </a:r>
          <a:r>
            <a:rPr lang="en-ZA" sz="2400" kern="1200" dirty="0" err="1">
              <a:effectLst>
                <a:outerShdw blurRad="38100" dist="38100" dir="2700000" algn="tl">
                  <a:srgbClr val="000000">
                    <a:alpha val="43137"/>
                  </a:srgbClr>
                </a:outerShdw>
              </a:effectLst>
            </a:rPr>
            <a:t>Unterstützung</a:t>
          </a:r>
        </a:p>
      </dsp:txBody>
      <dsp:txXfrm>
        <a:off x="8053737" y="826895"/>
        <a:ext cx="2439594" cy="1463756"/>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3D6161-8612-44F4-B4ED-F39D14948210}">
      <dsp:nvSpPr>
        <dsp:cNvPr id="0" name=""/>
        <dsp:cNvSpPr/>
      </dsp:nvSpPr>
      <dsp:spPr>
        <a:xfrm>
          <a:off x="0" y="647343"/>
          <a:ext cx="3311011" cy="1986606"/>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GB" sz="2000" b="0" kern="1200" dirty="0">
              <a:effectLst>
                <a:outerShdw blurRad="38100" dist="38100" dir="2700000" algn="tl">
                  <a:srgbClr val="000000">
                    <a:alpha val="43137"/>
                  </a:srgbClr>
                </a:outerShdw>
              </a:effectLst>
            </a:rPr>
            <a:t>Modell 1: </a:t>
          </a:r>
        </a:p>
        <a:p>
          <a:pPr marL="0" lvl="0" indent="0" algn="ctr" defTabSz="889000" rtl="0">
            <a:lnSpc>
              <a:spcPct val="90000"/>
            </a:lnSpc>
            <a:spcBef>
              <a:spcPct val="0"/>
            </a:spcBef>
            <a:spcAft>
              <a:spcPct val="35000"/>
            </a:spcAft>
            <a:buNone/>
          </a:pPr>
          <a:r>
            <a:rPr lang="en-GB" sz="2000" kern="1200" dirty="0" err="1">
              <a:effectLst>
                <a:outerShdw blurRad="38100" dist="38100" dir="2700000" algn="tl">
                  <a:srgbClr val="000000">
                    <a:alpha val="43137"/>
                  </a:srgbClr>
                </a:outerShdw>
              </a:effectLst>
            </a:rPr>
            <a:t>Verwendung</a:t>
          </a:r>
          <a:r>
            <a:rPr lang="en-GB" sz="2000" kern="1200" dirty="0">
              <a:effectLst>
                <a:outerShdw blurRad="38100" dist="38100" dir="2700000" algn="tl">
                  <a:srgbClr val="000000">
                    <a:alpha val="43137"/>
                  </a:srgbClr>
                </a:outerShdw>
              </a:effectLst>
            </a:rPr>
            <a:t> von </a:t>
          </a:r>
          <a:r>
            <a:rPr lang="en-GB" sz="2000" kern="1200" dirty="0" err="1">
              <a:effectLst>
                <a:outerShdw blurRad="38100" dist="38100" dir="2700000" algn="tl">
                  <a:srgbClr val="000000">
                    <a:alpha val="43137"/>
                  </a:srgbClr>
                </a:outerShdw>
              </a:effectLst>
            </a:rPr>
            <a:t>Spenden</a:t>
          </a:r>
          <a:r>
            <a:rPr lang="en-GB" sz="2000" kern="1200" dirty="0">
              <a:effectLst>
                <a:outerShdw blurRad="38100" dist="38100" dir="2700000" algn="tl">
                  <a:srgbClr val="000000">
                    <a:alpha val="43137"/>
                  </a:srgbClr>
                </a:outerShdw>
              </a:effectLst>
            </a:rPr>
            <a:t> </a:t>
          </a:r>
          <a:r>
            <a:rPr lang="en-GB" sz="2000" kern="1200" dirty="0" err="1">
              <a:effectLst>
                <a:outerShdw blurRad="38100" dist="38100" dir="2700000" algn="tl">
                  <a:srgbClr val="000000">
                    <a:alpha val="43137"/>
                  </a:srgbClr>
                </a:outerShdw>
              </a:effectLst>
            </a:rPr>
            <a:t>zur</a:t>
          </a:r>
          <a:r>
            <a:rPr lang="en-GB" sz="2000" kern="1200" dirty="0">
              <a:effectLst>
                <a:outerShdw blurRad="38100" dist="38100" dir="2700000" algn="tl">
                  <a:srgbClr val="000000">
                    <a:alpha val="43137"/>
                  </a:srgbClr>
                </a:outerShdw>
              </a:effectLst>
            </a:rPr>
            <a:t> </a:t>
          </a:r>
          <a:r>
            <a:rPr lang="en-GB" sz="2000" kern="1200" dirty="0" err="1">
              <a:effectLst>
                <a:outerShdw blurRad="38100" dist="38100" dir="2700000" algn="tl">
                  <a:srgbClr val="000000">
                    <a:alpha val="43137"/>
                  </a:srgbClr>
                </a:outerShdw>
              </a:effectLst>
            </a:rPr>
            <a:t>Rückzahlung</a:t>
          </a:r>
          <a:r>
            <a:rPr lang="en-GB" sz="2000" kern="1200" dirty="0">
              <a:effectLst>
                <a:outerShdw blurRad="38100" dist="38100" dir="2700000" algn="tl">
                  <a:srgbClr val="000000">
                    <a:alpha val="43137"/>
                  </a:srgbClr>
                </a:outerShdw>
              </a:effectLst>
            </a:rPr>
            <a:t> von </a:t>
          </a:r>
          <a:r>
            <a:rPr lang="en-GB" sz="2000" kern="1200" dirty="0" err="1">
              <a:effectLst>
                <a:outerShdw blurRad="38100" dist="38100" dir="2700000" algn="tl">
                  <a:srgbClr val="000000">
                    <a:alpha val="43137"/>
                  </a:srgbClr>
                </a:outerShdw>
              </a:effectLst>
            </a:rPr>
            <a:t>Investoren</a:t>
          </a:r>
          <a:endParaRPr lang="en-ZA" sz="2000" kern="1200" dirty="0" err="1">
            <a:solidFill>
              <a:schemeClr val="bg1"/>
            </a:solidFill>
            <a:effectLst>
              <a:outerShdw blurRad="38100" dist="38100" dir="2700000" algn="tl">
                <a:srgbClr val="000000">
                  <a:alpha val="43137"/>
                </a:srgbClr>
              </a:outerShdw>
            </a:effectLst>
          </a:endParaRPr>
        </a:p>
      </dsp:txBody>
      <dsp:txXfrm>
        <a:off x="0" y="647343"/>
        <a:ext cx="3311011" cy="1986606"/>
      </dsp:txXfrm>
    </dsp:sp>
    <dsp:sp modelId="{D613D23A-06B3-464E-9FB6-072874C5C273}">
      <dsp:nvSpPr>
        <dsp:cNvPr id="0" name=""/>
        <dsp:cNvSpPr/>
      </dsp:nvSpPr>
      <dsp:spPr>
        <a:xfrm>
          <a:off x="3642112" y="647343"/>
          <a:ext cx="3311011" cy="1986606"/>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GB" sz="2000" b="0" kern="1200" dirty="0">
              <a:effectLst>
                <a:outerShdw blurRad="38100" dist="38100" dir="2700000" algn="tl">
                  <a:srgbClr val="000000">
                    <a:alpha val="43137"/>
                  </a:srgbClr>
                </a:outerShdw>
              </a:effectLst>
            </a:rPr>
            <a:t>Modell 2: </a:t>
          </a:r>
        </a:p>
        <a:p>
          <a:pPr marL="0" lvl="0" indent="0" algn="ctr" defTabSz="889000" rtl="0">
            <a:lnSpc>
              <a:spcPct val="90000"/>
            </a:lnSpc>
            <a:spcBef>
              <a:spcPct val="0"/>
            </a:spcBef>
            <a:spcAft>
              <a:spcPct val="35000"/>
            </a:spcAft>
            <a:buNone/>
          </a:pPr>
          <a:r>
            <a:rPr lang="en-GB" sz="2000" kern="1200" dirty="0" err="1">
              <a:effectLst>
                <a:outerShdw blurRad="38100" dist="38100" dir="2700000" algn="tl">
                  <a:srgbClr val="000000">
                    <a:alpha val="43137"/>
                  </a:srgbClr>
                </a:outerShdw>
              </a:effectLst>
            </a:rPr>
            <a:t>Rückzahlung</a:t>
          </a:r>
          <a:r>
            <a:rPr lang="en-GB" sz="2000" kern="1200" dirty="0">
              <a:effectLst>
                <a:outerShdw blurRad="38100" dist="38100" dir="2700000" algn="tl">
                  <a:srgbClr val="000000">
                    <a:alpha val="43137"/>
                  </a:srgbClr>
                </a:outerShdw>
              </a:effectLst>
            </a:rPr>
            <a:t> von </a:t>
          </a:r>
          <a:r>
            <a:rPr lang="en-GB" sz="2000" kern="1200" dirty="0" err="1">
              <a:effectLst>
                <a:outerShdw blurRad="38100" dist="38100" dir="2700000" algn="tl">
                  <a:srgbClr val="000000">
                    <a:alpha val="43137"/>
                  </a:srgbClr>
                </a:outerShdw>
              </a:effectLst>
            </a:rPr>
            <a:t>Investoren</a:t>
          </a:r>
          <a:r>
            <a:rPr lang="en-GB" sz="2000" kern="1200" dirty="0">
              <a:effectLst>
                <a:outerShdw blurRad="38100" dist="38100" dir="2700000" algn="tl">
                  <a:srgbClr val="000000">
                    <a:alpha val="43137"/>
                  </a:srgbClr>
                </a:outerShdw>
              </a:effectLst>
            </a:rPr>
            <a:t> </a:t>
          </a:r>
          <a:r>
            <a:rPr lang="en-GB" sz="2000" kern="1200" dirty="0" err="1">
              <a:effectLst>
                <a:outerShdw blurRad="38100" dist="38100" dir="2700000" algn="tl">
                  <a:srgbClr val="000000">
                    <a:alpha val="43137"/>
                  </a:srgbClr>
                </a:outerShdw>
              </a:effectLst>
            </a:rPr>
            <a:t>durch</a:t>
          </a:r>
          <a:r>
            <a:rPr lang="en-GB" sz="2000" kern="1200" dirty="0">
              <a:effectLst>
                <a:outerShdw blurRad="38100" dist="38100" dir="2700000" algn="tl">
                  <a:srgbClr val="000000">
                    <a:alpha val="43137"/>
                  </a:srgbClr>
                </a:outerShdw>
              </a:effectLst>
            </a:rPr>
            <a:t> </a:t>
          </a:r>
          <a:r>
            <a:rPr lang="en-GB" sz="2000" kern="1200" dirty="0" err="1">
              <a:effectLst>
                <a:outerShdw blurRad="38100" dist="38100" dir="2700000" algn="tl">
                  <a:srgbClr val="000000">
                    <a:alpha val="43137"/>
                  </a:srgbClr>
                </a:outerShdw>
              </a:effectLst>
            </a:rPr>
            <a:t>Einnahmen</a:t>
          </a:r>
          <a:r>
            <a:rPr lang="en-GB" sz="2000" kern="1200" dirty="0">
              <a:effectLst>
                <a:outerShdw blurRad="38100" dist="38100" dir="2700000" algn="tl">
                  <a:srgbClr val="000000">
                    <a:alpha val="43137"/>
                  </a:srgbClr>
                </a:outerShdw>
              </a:effectLst>
            </a:rPr>
            <a:t> </a:t>
          </a:r>
          <a:r>
            <a:rPr lang="en-GB" sz="2000" kern="1200" dirty="0" err="1">
              <a:effectLst>
                <a:outerShdw blurRad="38100" dist="38100" dir="2700000" algn="tl">
                  <a:srgbClr val="000000">
                    <a:alpha val="43137"/>
                  </a:srgbClr>
                </a:outerShdw>
              </a:effectLst>
            </a:rPr>
            <a:t>aus</a:t>
          </a:r>
          <a:r>
            <a:rPr lang="en-GB" sz="2000" kern="1200" dirty="0">
              <a:effectLst>
                <a:outerShdw blurRad="38100" dist="38100" dir="2700000" algn="tl">
                  <a:srgbClr val="000000">
                    <a:alpha val="43137"/>
                  </a:srgbClr>
                </a:outerShdw>
              </a:effectLst>
            </a:rPr>
            <a:t> </a:t>
          </a:r>
          <a:r>
            <a:rPr lang="en-GB" sz="2000" kern="1200" dirty="0" err="1">
              <a:effectLst>
                <a:outerShdw blurRad="38100" dist="38100" dir="2700000" algn="tl">
                  <a:srgbClr val="000000">
                    <a:alpha val="43137"/>
                  </a:srgbClr>
                </a:outerShdw>
              </a:effectLst>
            </a:rPr>
            <a:t>zweckgebundenem</a:t>
          </a:r>
          <a:r>
            <a:rPr lang="en-GB" sz="2000" kern="1200" dirty="0">
              <a:effectLst>
                <a:outerShdw blurRad="38100" dist="38100" dir="2700000" algn="tl">
                  <a:srgbClr val="000000">
                    <a:alpha val="43137"/>
                  </a:srgbClr>
                </a:outerShdw>
              </a:effectLst>
            </a:rPr>
            <a:t> </a:t>
          </a:r>
          <a:r>
            <a:rPr lang="en-GB" sz="2000" kern="1200" dirty="0" err="1">
              <a:effectLst>
                <a:outerShdw blurRad="38100" dist="38100" dir="2700000" algn="tl">
                  <a:srgbClr val="000000">
                    <a:alpha val="43137"/>
                  </a:srgbClr>
                </a:outerShdw>
              </a:effectLst>
            </a:rPr>
            <a:t>Vermögen</a:t>
          </a:r>
          <a:endParaRPr lang="en-ZA" sz="2000" kern="1200" dirty="0" err="1">
            <a:solidFill>
              <a:schemeClr val="bg1"/>
            </a:solidFill>
            <a:effectLst>
              <a:outerShdw blurRad="38100" dist="38100" dir="2700000" algn="tl">
                <a:srgbClr val="000000">
                  <a:alpha val="43137"/>
                </a:srgbClr>
              </a:outerShdw>
            </a:effectLst>
          </a:endParaRPr>
        </a:p>
      </dsp:txBody>
      <dsp:txXfrm>
        <a:off x="3642112" y="647343"/>
        <a:ext cx="3311011" cy="1986606"/>
      </dsp:txXfrm>
    </dsp:sp>
    <dsp:sp modelId="{EBB1EBE1-1015-4354-9F46-1595B769C9DE}">
      <dsp:nvSpPr>
        <dsp:cNvPr id="0" name=""/>
        <dsp:cNvSpPr/>
      </dsp:nvSpPr>
      <dsp:spPr>
        <a:xfrm>
          <a:off x="7284225" y="647343"/>
          <a:ext cx="3311011" cy="1986606"/>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b="0" kern="1200" dirty="0">
              <a:effectLst>
                <a:outerShdw blurRad="38100" dist="38100" dir="2700000" algn="tl">
                  <a:srgbClr val="000000">
                    <a:alpha val="43137"/>
                  </a:srgbClr>
                </a:outerShdw>
              </a:effectLst>
            </a:rPr>
            <a:t>Modell 3:</a:t>
          </a:r>
          <a:r>
            <a:rPr lang="en-GB" sz="2000" kern="1200" dirty="0">
              <a:effectLst>
                <a:outerShdw blurRad="38100" dist="38100" dir="2700000" algn="tl">
                  <a:srgbClr val="000000">
                    <a:alpha val="43137"/>
                  </a:srgbClr>
                </a:outerShdw>
              </a:effectLst>
            </a:rPr>
            <a:t> </a:t>
          </a:r>
        </a:p>
        <a:p>
          <a:pPr marL="0" lvl="0" indent="0" algn="ctr" defTabSz="889000">
            <a:lnSpc>
              <a:spcPct val="90000"/>
            </a:lnSpc>
            <a:spcBef>
              <a:spcPct val="0"/>
            </a:spcBef>
            <a:spcAft>
              <a:spcPct val="35000"/>
            </a:spcAft>
            <a:buNone/>
          </a:pPr>
          <a:r>
            <a:rPr lang="en-GB" sz="2000" kern="1200" dirty="0" err="1">
              <a:effectLst>
                <a:outerShdw blurRad="38100" dist="38100" dir="2700000" algn="tl">
                  <a:srgbClr val="000000">
                    <a:alpha val="43137"/>
                  </a:srgbClr>
                </a:outerShdw>
              </a:effectLst>
            </a:rPr>
            <a:t>Verwendung</a:t>
          </a:r>
          <a:r>
            <a:rPr lang="en-GB" sz="2000" kern="1200" dirty="0">
              <a:effectLst>
                <a:outerShdw blurRad="38100" dist="38100" dir="2700000" algn="tl">
                  <a:srgbClr val="000000">
                    <a:alpha val="43137"/>
                  </a:srgbClr>
                </a:outerShdw>
              </a:effectLst>
            </a:rPr>
            <a:t> von </a:t>
          </a:r>
          <a:r>
            <a:rPr lang="en-GB" sz="2000" kern="1200" dirty="0" err="1">
              <a:effectLst>
                <a:outerShdw blurRad="38100" dist="38100" dir="2700000" algn="tl">
                  <a:srgbClr val="000000">
                    <a:alpha val="43137"/>
                  </a:srgbClr>
                </a:outerShdw>
              </a:effectLst>
            </a:rPr>
            <a:t>Einnahmen</a:t>
          </a:r>
          <a:r>
            <a:rPr lang="en-GB" sz="2000" kern="1200" dirty="0">
              <a:effectLst>
                <a:outerShdw blurRad="38100" dist="38100" dir="2700000" algn="tl">
                  <a:srgbClr val="000000">
                    <a:alpha val="43137"/>
                  </a:srgbClr>
                </a:outerShdw>
              </a:effectLst>
            </a:rPr>
            <a:t> </a:t>
          </a:r>
          <a:r>
            <a:rPr lang="en-GB" sz="2000" kern="1200" dirty="0" err="1">
              <a:effectLst>
                <a:outerShdw blurRad="38100" dist="38100" dir="2700000" algn="tl">
                  <a:srgbClr val="000000">
                    <a:alpha val="43137"/>
                  </a:srgbClr>
                </a:outerShdw>
              </a:effectLst>
            </a:rPr>
            <a:t>aus</a:t>
          </a:r>
          <a:r>
            <a:rPr lang="en-GB" sz="2000" kern="1200" dirty="0">
              <a:effectLst>
                <a:outerShdw blurRad="38100" dist="38100" dir="2700000" algn="tl">
                  <a:srgbClr val="000000">
                    <a:alpha val="43137"/>
                  </a:srgbClr>
                </a:outerShdw>
              </a:effectLst>
            </a:rPr>
            <a:t> </a:t>
          </a:r>
          <a:r>
            <a:rPr lang="en-GB" sz="2000" kern="1200" dirty="0" err="1">
              <a:effectLst>
                <a:outerShdw blurRad="38100" dist="38100" dir="2700000" algn="tl">
                  <a:srgbClr val="000000">
                    <a:alpha val="43137"/>
                  </a:srgbClr>
                </a:outerShdw>
              </a:effectLst>
            </a:rPr>
            <a:t>unabhängigen</a:t>
          </a:r>
          <a:r>
            <a:rPr lang="en-GB" sz="2000" kern="1200" dirty="0">
              <a:effectLst>
                <a:outerShdw blurRad="38100" dist="38100" dir="2700000" algn="tl">
                  <a:srgbClr val="000000">
                    <a:alpha val="43137"/>
                  </a:srgbClr>
                </a:outerShdw>
              </a:effectLst>
            </a:rPr>
            <a:t> </a:t>
          </a:r>
          <a:r>
            <a:rPr lang="en-GB" sz="2000" kern="1200" dirty="0" err="1">
              <a:effectLst>
                <a:outerShdw blurRad="38100" dist="38100" dir="2700000" algn="tl">
                  <a:srgbClr val="000000">
                    <a:alpha val="43137"/>
                  </a:srgbClr>
                </a:outerShdw>
              </a:effectLst>
            </a:rPr>
            <a:t>Sozialunternehmen</a:t>
          </a:r>
          <a:r>
            <a:rPr lang="en-GB" sz="2000" kern="1200" dirty="0">
              <a:effectLst>
                <a:outerShdw blurRad="38100" dist="38100" dir="2700000" algn="tl">
                  <a:srgbClr val="000000">
                    <a:alpha val="43137"/>
                  </a:srgbClr>
                </a:outerShdw>
              </a:effectLst>
            </a:rPr>
            <a:t> </a:t>
          </a:r>
          <a:r>
            <a:rPr lang="en-GB" sz="2000" kern="1200" dirty="0" err="1">
              <a:effectLst>
                <a:outerShdw blurRad="38100" dist="38100" dir="2700000" algn="tl">
                  <a:srgbClr val="000000">
                    <a:alpha val="43137"/>
                  </a:srgbClr>
                </a:outerShdw>
              </a:effectLst>
            </a:rPr>
            <a:t>zur</a:t>
          </a:r>
          <a:r>
            <a:rPr lang="en-GB" sz="2000" kern="1200" dirty="0">
              <a:effectLst>
                <a:outerShdw blurRad="38100" dist="38100" dir="2700000" algn="tl">
                  <a:srgbClr val="000000">
                    <a:alpha val="43137"/>
                  </a:srgbClr>
                </a:outerShdw>
              </a:effectLst>
            </a:rPr>
            <a:t> </a:t>
          </a:r>
          <a:r>
            <a:rPr lang="en-GB" sz="2000" kern="1200" dirty="0" err="1">
              <a:effectLst>
                <a:outerShdw blurRad="38100" dist="38100" dir="2700000" algn="tl">
                  <a:srgbClr val="000000">
                    <a:alpha val="43137"/>
                  </a:srgbClr>
                </a:outerShdw>
              </a:effectLst>
            </a:rPr>
            <a:t>Rückzahlung</a:t>
          </a:r>
          <a:r>
            <a:rPr lang="en-GB" sz="2000" kern="1200" dirty="0">
              <a:effectLst>
                <a:outerShdw blurRad="38100" dist="38100" dir="2700000" algn="tl">
                  <a:srgbClr val="000000">
                    <a:alpha val="43137"/>
                  </a:srgbClr>
                </a:outerShdw>
              </a:effectLst>
            </a:rPr>
            <a:t> an die </a:t>
          </a:r>
          <a:r>
            <a:rPr lang="en-GB" sz="2000" kern="1200" dirty="0" err="1">
              <a:effectLst>
                <a:outerShdw blurRad="38100" dist="38100" dir="2700000" algn="tl">
                  <a:srgbClr val="000000">
                    <a:alpha val="43137"/>
                  </a:srgbClr>
                </a:outerShdw>
              </a:effectLst>
            </a:rPr>
            <a:t>Investoren</a:t>
          </a:r>
          <a:endParaRPr lang="en-ZA" sz="2000" kern="1200" dirty="0" err="1">
            <a:solidFill>
              <a:schemeClr val="bg1"/>
            </a:solidFill>
            <a:effectLst>
              <a:outerShdw blurRad="38100" dist="38100" dir="2700000" algn="tl">
                <a:srgbClr val="000000">
                  <a:alpha val="43137"/>
                </a:srgbClr>
              </a:outerShdw>
            </a:effectLst>
          </a:endParaRPr>
        </a:p>
      </dsp:txBody>
      <dsp:txXfrm>
        <a:off x="7284225" y="647343"/>
        <a:ext cx="3311011" cy="198660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A2B092-6D36-475E-A723-764ADE75186A}">
      <dsp:nvSpPr>
        <dsp:cNvPr id="0" name=""/>
        <dsp:cNvSpPr/>
      </dsp:nvSpPr>
      <dsp:spPr>
        <a:xfrm>
          <a:off x="8665" y="608"/>
          <a:ext cx="2459978" cy="1475986"/>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ZA" sz="2000" kern="1200">
              <a:effectLst>
                <a:outerShdw blurRad="38100" dist="38100" dir="2700000" algn="tl">
                  <a:srgbClr val="000000">
                    <a:alpha val="43137"/>
                  </a:srgbClr>
                </a:outerShdw>
              </a:effectLst>
            </a:rPr>
            <a:t>Einen Finanzplan haben</a:t>
          </a:r>
        </a:p>
      </dsp:txBody>
      <dsp:txXfrm>
        <a:off x="8665" y="608"/>
        <a:ext cx="2459978" cy="1475986"/>
      </dsp:txXfrm>
    </dsp:sp>
    <dsp:sp modelId="{2DB371B1-BA9A-4853-8C05-C27FE56F9D6A}">
      <dsp:nvSpPr>
        <dsp:cNvPr id="0" name=""/>
        <dsp:cNvSpPr/>
      </dsp:nvSpPr>
      <dsp:spPr>
        <a:xfrm>
          <a:off x="2714641" y="608"/>
          <a:ext cx="2459978" cy="1475986"/>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ZA" sz="2000" kern="1200">
              <a:effectLst>
                <a:outerShdw blurRad="38100" dist="38100" dir="2700000" algn="tl">
                  <a:srgbClr val="000000">
                    <a:alpha val="43137"/>
                  </a:srgbClr>
                </a:outerShdw>
              </a:effectLst>
            </a:rPr>
            <a:t>Sparen zu einer Priorität machen</a:t>
          </a:r>
        </a:p>
      </dsp:txBody>
      <dsp:txXfrm>
        <a:off x="2714641" y="608"/>
        <a:ext cx="2459978" cy="1475986"/>
      </dsp:txXfrm>
    </dsp:sp>
    <dsp:sp modelId="{FC3AFA28-4DA0-4369-90A5-EB4300FDEC42}">
      <dsp:nvSpPr>
        <dsp:cNvPr id="0" name=""/>
        <dsp:cNvSpPr/>
      </dsp:nvSpPr>
      <dsp:spPr>
        <a:xfrm>
          <a:off x="5420617" y="608"/>
          <a:ext cx="2459978" cy="1475986"/>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GB" sz="2000" kern="1200">
              <a:effectLst>
                <a:outerShdw blurRad="38100" dist="38100" dir="2700000" algn="tl">
                  <a:srgbClr val="000000">
                    <a:alpha val="43137"/>
                  </a:srgbClr>
                </a:outerShdw>
              </a:effectLst>
            </a:rPr>
            <a:t>Die Macht der </a:t>
          </a:r>
          <a:r>
            <a:rPr lang="en-GB" sz="2000" kern="1200" err="1">
              <a:effectLst>
                <a:outerShdw blurRad="38100" dist="38100" dir="2700000" algn="tl">
                  <a:srgbClr val="000000">
                    <a:alpha val="43137"/>
                  </a:srgbClr>
                </a:outerShdw>
              </a:effectLst>
            </a:rPr>
            <a:t>Zinseszinsen</a:t>
          </a:r>
          <a:r>
            <a:rPr lang="en-GB" sz="2000" kern="1200">
              <a:effectLst>
                <a:outerShdw blurRad="38100" dist="38100" dir="2700000" algn="tl">
                  <a:srgbClr val="000000">
                    <a:alpha val="43137"/>
                  </a:srgbClr>
                </a:outerShdw>
              </a:effectLst>
            </a:rPr>
            <a:t> verstehen</a:t>
          </a:r>
          <a:endParaRPr lang="en-ZA" sz="2000" kern="1200">
            <a:effectLst>
              <a:outerShdw blurRad="38100" dist="38100" dir="2700000" algn="tl">
                <a:srgbClr val="000000">
                  <a:alpha val="43137"/>
                </a:srgbClr>
              </a:outerShdw>
            </a:effectLst>
          </a:endParaRPr>
        </a:p>
      </dsp:txBody>
      <dsp:txXfrm>
        <a:off x="5420617" y="608"/>
        <a:ext cx="2459978" cy="1475986"/>
      </dsp:txXfrm>
    </dsp:sp>
    <dsp:sp modelId="{31F4B702-9F61-46EA-BF69-CF355441EA9E}">
      <dsp:nvSpPr>
        <dsp:cNvPr id="0" name=""/>
        <dsp:cNvSpPr/>
      </dsp:nvSpPr>
      <dsp:spPr>
        <a:xfrm>
          <a:off x="8126593" y="608"/>
          <a:ext cx="2459978" cy="1475986"/>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ZA" sz="2000" kern="1200">
              <a:effectLst>
                <a:outerShdw blurRad="38100" dist="38100" dir="2700000" algn="tl">
                  <a:srgbClr val="000000">
                    <a:alpha val="43137"/>
                  </a:srgbClr>
                </a:outerShdw>
              </a:effectLst>
            </a:rPr>
            <a:t>Risiko verstehen</a:t>
          </a:r>
        </a:p>
      </dsp:txBody>
      <dsp:txXfrm>
        <a:off x="8126593" y="608"/>
        <a:ext cx="2459978" cy="1475986"/>
      </dsp:txXfrm>
    </dsp:sp>
    <dsp:sp modelId="{50DFAE23-BA2F-42BD-A27C-B8015461D997}">
      <dsp:nvSpPr>
        <dsp:cNvPr id="0" name=""/>
        <dsp:cNvSpPr/>
      </dsp:nvSpPr>
      <dsp:spPr>
        <a:xfrm>
          <a:off x="4067629" y="1722593"/>
          <a:ext cx="2459978" cy="1475986"/>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GB" sz="2000" kern="1200" err="1">
              <a:effectLst>
                <a:outerShdw blurRad="38100" dist="38100" dir="2700000" algn="tl">
                  <a:srgbClr val="000000">
                    <a:alpha val="43137"/>
                  </a:srgbClr>
                </a:outerShdw>
              </a:effectLst>
            </a:rPr>
            <a:t>Diversifizierung</a:t>
          </a:r>
          <a:r>
            <a:rPr lang="en-GB" sz="2000" kern="1200">
              <a:effectLst>
                <a:outerShdw blurRad="38100" dist="38100" dir="2700000" algn="tl">
                  <a:srgbClr val="000000">
                    <a:alpha val="43137"/>
                  </a:srgbClr>
                </a:outerShdw>
              </a:effectLst>
            </a:rPr>
            <a:t> und </a:t>
          </a:r>
          <a:r>
            <a:rPr lang="en-GB" sz="2000" kern="1200" err="1">
              <a:effectLst>
                <a:outerShdw blurRad="38100" dist="38100" dir="2700000" algn="tl">
                  <a:srgbClr val="000000">
                    <a:alpha val="43137"/>
                  </a:srgbClr>
                </a:outerShdw>
              </a:effectLst>
            </a:rPr>
            <a:t>Vermögensaufteilung</a:t>
          </a:r>
          <a:r>
            <a:rPr lang="en-GB" sz="2000" kern="1200">
              <a:effectLst>
                <a:outerShdw blurRad="38100" dist="38100" dir="2700000" algn="tl">
                  <a:srgbClr val="000000">
                    <a:alpha val="43137"/>
                  </a:srgbClr>
                </a:outerShdw>
              </a:effectLst>
            </a:rPr>
            <a:t> verstehen</a:t>
          </a:r>
          <a:endParaRPr lang="en-ZA" sz="2000" kern="1200">
            <a:effectLst>
              <a:outerShdw blurRad="38100" dist="38100" dir="2700000" algn="tl">
                <a:srgbClr val="000000">
                  <a:alpha val="43137"/>
                </a:srgbClr>
              </a:outerShdw>
            </a:effectLst>
          </a:endParaRPr>
        </a:p>
      </dsp:txBody>
      <dsp:txXfrm>
        <a:off x="4067629" y="1722593"/>
        <a:ext cx="2459978" cy="147598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0DFAE23-BA2F-42BD-A27C-B8015461D997}">
      <dsp:nvSpPr>
        <dsp:cNvPr id="0" name=""/>
        <dsp:cNvSpPr/>
      </dsp:nvSpPr>
      <dsp:spPr>
        <a:xfrm>
          <a:off x="1320265" y="123"/>
          <a:ext cx="2485845" cy="1491507"/>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rtl="0">
            <a:lnSpc>
              <a:spcPct val="90000"/>
            </a:lnSpc>
            <a:spcBef>
              <a:spcPct val="0"/>
            </a:spcBef>
            <a:spcAft>
              <a:spcPct val="35000"/>
            </a:spcAft>
            <a:buNone/>
          </a:pPr>
          <a:r>
            <a:rPr lang="en-ZA" sz="2300" kern="1200">
              <a:effectLst>
                <a:outerShdw blurRad="38100" dist="38100" dir="2700000" algn="tl">
                  <a:srgbClr val="000000">
                    <a:alpha val="43137"/>
                  </a:srgbClr>
                </a:outerShdw>
              </a:effectLst>
            </a:rPr>
            <a:t>Kosten </a:t>
          </a:r>
          <a:r>
            <a:rPr lang="en-ZA" sz="2300" kern="1200" err="1">
              <a:effectLst>
                <a:outerShdw blurRad="38100" dist="38100" dir="2700000" algn="tl">
                  <a:srgbClr val="000000">
                    <a:alpha val="43137"/>
                  </a:srgbClr>
                </a:outerShdw>
              </a:effectLst>
            </a:rPr>
            <a:t>niedrig</a:t>
          </a:r>
          <a:r>
            <a:rPr lang="en-ZA" sz="2300" kern="1200">
              <a:effectLst>
                <a:outerShdw blurRad="38100" dist="38100" dir="2700000" algn="tl">
                  <a:srgbClr val="000000">
                    <a:alpha val="43137"/>
                  </a:srgbClr>
                </a:outerShdw>
              </a:effectLst>
            </a:rPr>
            <a:t> </a:t>
          </a:r>
          <a:r>
            <a:rPr lang="en-ZA" sz="2300" kern="1200" err="1">
              <a:effectLst>
                <a:outerShdw blurRad="38100" dist="38100" dir="2700000" algn="tl">
                  <a:srgbClr val="000000">
                    <a:alpha val="43137"/>
                  </a:srgbClr>
                </a:outerShdw>
              </a:effectLst>
            </a:rPr>
            <a:t>halten</a:t>
          </a:r>
        </a:p>
      </dsp:txBody>
      <dsp:txXfrm>
        <a:off x="1320265" y="123"/>
        <a:ext cx="2485845" cy="1491507"/>
      </dsp:txXfrm>
    </dsp:sp>
    <dsp:sp modelId="{AF7530EE-1B17-45D1-8E1F-89490759E919}">
      <dsp:nvSpPr>
        <dsp:cNvPr id="0" name=""/>
        <dsp:cNvSpPr/>
      </dsp:nvSpPr>
      <dsp:spPr>
        <a:xfrm>
          <a:off x="4054695" y="123"/>
          <a:ext cx="2485845" cy="1491507"/>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rtl="0">
            <a:lnSpc>
              <a:spcPct val="90000"/>
            </a:lnSpc>
            <a:spcBef>
              <a:spcPct val="0"/>
            </a:spcBef>
            <a:spcAft>
              <a:spcPct val="35000"/>
            </a:spcAft>
            <a:buNone/>
          </a:pPr>
          <a:r>
            <a:rPr lang="en-ZA" sz="2300" kern="1200" err="1">
              <a:effectLst>
                <a:outerShdw blurRad="38100" dist="38100" dir="2700000" algn="tl">
                  <a:srgbClr val="000000">
                    <a:alpha val="43137"/>
                  </a:srgbClr>
                </a:outerShdw>
              </a:effectLst>
            </a:rPr>
            <a:t>Klassische</a:t>
          </a:r>
          <a:r>
            <a:rPr lang="en-ZA" sz="2300" kern="1200">
              <a:effectLst>
                <a:outerShdw blurRad="38100" dist="38100" dir="2700000" algn="tl">
                  <a:srgbClr val="000000">
                    <a:alpha val="43137"/>
                  </a:srgbClr>
                </a:outerShdw>
              </a:effectLst>
            </a:rPr>
            <a:t> </a:t>
          </a:r>
          <a:r>
            <a:rPr lang="en-ZA" sz="2300" kern="1200" err="1">
              <a:effectLst>
                <a:outerShdw blurRad="38100" dist="38100" dir="2700000" algn="tl">
                  <a:srgbClr val="000000">
                    <a:alpha val="43137"/>
                  </a:srgbClr>
                </a:outerShdw>
              </a:effectLst>
            </a:rPr>
            <a:t>Anlagestrategien</a:t>
          </a:r>
          <a:r>
            <a:rPr lang="en-ZA" sz="2300" kern="1200">
              <a:effectLst>
                <a:outerShdw blurRad="38100" dist="38100" dir="2700000" algn="tl">
                  <a:srgbClr val="000000">
                    <a:alpha val="43137"/>
                  </a:srgbClr>
                </a:outerShdw>
              </a:effectLst>
            </a:rPr>
            <a:t> verstehen</a:t>
          </a:r>
        </a:p>
      </dsp:txBody>
      <dsp:txXfrm>
        <a:off x="4054695" y="123"/>
        <a:ext cx="2485845" cy="1491507"/>
      </dsp:txXfrm>
    </dsp:sp>
    <dsp:sp modelId="{49877031-60C5-403E-9FE8-07B472F34DD0}">
      <dsp:nvSpPr>
        <dsp:cNvPr id="0" name=""/>
        <dsp:cNvSpPr/>
      </dsp:nvSpPr>
      <dsp:spPr>
        <a:xfrm>
          <a:off x="6789125" y="123"/>
          <a:ext cx="2485845" cy="1491507"/>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rtl="0">
            <a:lnSpc>
              <a:spcPct val="90000"/>
            </a:lnSpc>
            <a:spcBef>
              <a:spcPct val="0"/>
            </a:spcBef>
            <a:spcAft>
              <a:spcPct val="35000"/>
            </a:spcAft>
            <a:buNone/>
          </a:pPr>
          <a:r>
            <a:rPr lang="en-ZA" sz="2300" kern="1200" err="1">
              <a:effectLst>
                <a:outerShdw blurRad="38100" dist="38100" dir="2700000" algn="tl">
                  <a:srgbClr val="000000">
                    <a:alpha val="43137"/>
                  </a:srgbClr>
                </a:outerShdw>
              </a:effectLst>
            </a:rPr>
            <a:t>Diszipliniert</a:t>
          </a:r>
          <a:r>
            <a:rPr lang="en-ZA" sz="2300" kern="1200">
              <a:effectLst>
                <a:outerShdw blurRad="38100" dist="38100" dir="2700000" algn="tl">
                  <a:srgbClr val="000000">
                    <a:alpha val="43137"/>
                  </a:srgbClr>
                </a:outerShdw>
              </a:effectLst>
            </a:rPr>
            <a:t> sein</a:t>
          </a:r>
        </a:p>
      </dsp:txBody>
      <dsp:txXfrm>
        <a:off x="6789125" y="123"/>
        <a:ext cx="2485845" cy="1491507"/>
      </dsp:txXfrm>
    </dsp:sp>
    <dsp:sp modelId="{8F61F95C-D1D1-4DC3-ACC8-D6B264150086}">
      <dsp:nvSpPr>
        <dsp:cNvPr id="0" name=""/>
        <dsp:cNvSpPr/>
      </dsp:nvSpPr>
      <dsp:spPr>
        <a:xfrm>
          <a:off x="2687480" y="1740215"/>
          <a:ext cx="2485845" cy="1491507"/>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GB" sz="2300" kern="1200">
              <a:effectLst>
                <a:outerShdw blurRad="38100" dist="38100" dir="2700000" algn="tl">
                  <a:srgbClr val="000000">
                    <a:alpha val="43137"/>
                  </a:srgbClr>
                </a:outerShdw>
              </a:effectLst>
            </a:rPr>
            <a:t>Denken Sie </a:t>
          </a:r>
          <a:r>
            <a:rPr lang="en-GB" sz="2300" kern="1200" err="1">
              <a:effectLst>
                <a:outerShdw blurRad="38100" dist="38100" dir="2700000" algn="tl">
                  <a:srgbClr val="000000">
                    <a:alpha val="43137"/>
                  </a:srgbClr>
                </a:outerShdw>
              </a:effectLst>
            </a:rPr>
            <a:t>wie</a:t>
          </a:r>
          <a:r>
            <a:rPr lang="en-GB" sz="2300" kern="1200">
              <a:effectLst>
                <a:outerShdw blurRad="38100" dist="38100" dir="2700000" algn="tl">
                  <a:srgbClr val="000000">
                    <a:alpha val="43137"/>
                  </a:srgbClr>
                </a:outerShdw>
              </a:effectLst>
            </a:rPr>
            <a:t> </a:t>
          </a:r>
          <a:r>
            <a:rPr lang="en-GB" sz="2300" kern="1200" err="1">
              <a:effectLst>
                <a:outerShdw blurRad="38100" dist="38100" dir="2700000" algn="tl">
                  <a:srgbClr val="000000">
                    <a:alpha val="43137"/>
                  </a:srgbClr>
                </a:outerShdw>
              </a:effectLst>
            </a:rPr>
            <a:t>ein</a:t>
          </a:r>
          <a:r>
            <a:rPr lang="en-GB" sz="2300" kern="1200">
              <a:effectLst>
                <a:outerShdw blurRad="38100" dist="38100" dir="2700000" algn="tl">
                  <a:srgbClr val="000000">
                    <a:alpha val="43137"/>
                  </a:srgbClr>
                </a:outerShdw>
              </a:effectLst>
            </a:rPr>
            <a:t> </a:t>
          </a:r>
          <a:r>
            <a:rPr lang="en-GB" sz="2300" kern="1200" err="1">
              <a:effectLst>
                <a:outerShdw blurRad="38100" dist="38100" dir="2700000" algn="tl">
                  <a:srgbClr val="000000">
                    <a:alpha val="43137"/>
                  </a:srgbClr>
                </a:outerShdw>
              </a:effectLst>
            </a:rPr>
            <a:t>Besitzer</a:t>
          </a:r>
          <a:r>
            <a:rPr lang="en-GB" sz="2300" kern="1200">
              <a:effectLst>
                <a:outerShdw blurRad="38100" dist="38100" dir="2700000" algn="tl">
                  <a:srgbClr val="000000">
                    <a:alpha val="43137"/>
                  </a:srgbClr>
                </a:outerShdw>
              </a:effectLst>
            </a:rPr>
            <a:t> </a:t>
          </a:r>
          <a:r>
            <a:rPr lang="en-GB" sz="2300" kern="1200" err="1">
              <a:effectLst>
                <a:outerShdw blurRad="38100" dist="38100" dir="2700000" algn="tl">
                  <a:srgbClr val="000000">
                    <a:alpha val="43137"/>
                  </a:srgbClr>
                </a:outerShdw>
              </a:effectLst>
            </a:rPr>
            <a:t>oder</a:t>
          </a:r>
          <a:r>
            <a:rPr lang="en-GB" sz="2300" kern="1200">
              <a:effectLst>
                <a:outerShdw blurRad="38100" dist="38100" dir="2700000" algn="tl">
                  <a:srgbClr val="000000">
                    <a:alpha val="43137"/>
                  </a:srgbClr>
                </a:outerShdw>
              </a:effectLst>
            </a:rPr>
            <a:t> </a:t>
          </a:r>
          <a:r>
            <a:rPr lang="en-GB" sz="2300" kern="1200" err="1">
              <a:effectLst>
                <a:outerShdw blurRad="38100" dist="38100" dir="2700000" algn="tl">
                  <a:srgbClr val="000000">
                    <a:alpha val="43137"/>
                  </a:srgbClr>
                </a:outerShdw>
              </a:effectLst>
            </a:rPr>
            <a:t>Geldgeber</a:t>
          </a:r>
          <a:endParaRPr lang="en-ZA" sz="2300" kern="1200" err="1">
            <a:effectLst>
              <a:outerShdw blurRad="38100" dist="38100" dir="2700000" algn="tl">
                <a:srgbClr val="000000">
                  <a:alpha val="43137"/>
                </a:srgbClr>
              </a:outerShdw>
            </a:effectLst>
          </a:endParaRPr>
        </a:p>
      </dsp:txBody>
      <dsp:txXfrm>
        <a:off x="2687480" y="1740215"/>
        <a:ext cx="2485845" cy="1491507"/>
      </dsp:txXfrm>
    </dsp:sp>
    <dsp:sp modelId="{C9E968FF-29F9-4FA8-8B06-34BA27FE29EB}">
      <dsp:nvSpPr>
        <dsp:cNvPr id="0" name=""/>
        <dsp:cNvSpPr/>
      </dsp:nvSpPr>
      <dsp:spPr>
        <a:xfrm>
          <a:off x="5421910" y="1740215"/>
          <a:ext cx="2485845" cy="1491507"/>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rtl="0">
            <a:lnSpc>
              <a:spcPct val="90000"/>
            </a:lnSpc>
            <a:spcBef>
              <a:spcPct val="0"/>
            </a:spcBef>
            <a:spcAft>
              <a:spcPct val="35000"/>
            </a:spcAft>
            <a:buNone/>
          </a:pPr>
          <a:r>
            <a:rPr lang="en-GB" sz="2300" kern="1200">
              <a:effectLst>
                <a:outerShdw blurRad="38100" dist="38100" dir="2700000" algn="tl">
                  <a:srgbClr val="000000">
                    <a:alpha val="43137"/>
                  </a:srgbClr>
                </a:outerShdw>
              </a:effectLst>
            </a:rPr>
            <a:t>Wenn Sie es nicht verstehen, investieren Sie nicht </a:t>
          </a:r>
          <a:endParaRPr lang="en-ZA" sz="2300" kern="1200">
            <a:effectLst>
              <a:outerShdw blurRad="38100" dist="38100" dir="2700000" algn="tl">
                <a:srgbClr val="000000">
                  <a:alpha val="43137"/>
                </a:srgbClr>
              </a:outerShdw>
            </a:effectLst>
          </a:endParaRPr>
        </a:p>
      </dsp:txBody>
      <dsp:txXfrm>
        <a:off x="5421910" y="1740215"/>
        <a:ext cx="2485845" cy="149150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9584CA-8895-43EE-A5F6-45427BC29474}">
      <dsp:nvSpPr>
        <dsp:cNvPr id="0" name=""/>
        <dsp:cNvSpPr/>
      </dsp:nvSpPr>
      <dsp:spPr>
        <a:xfrm>
          <a:off x="808072" y="1400"/>
          <a:ext cx="2633101" cy="1579861"/>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rtl="0">
            <a:lnSpc>
              <a:spcPct val="90000"/>
            </a:lnSpc>
            <a:spcBef>
              <a:spcPct val="0"/>
            </a:spcBef>
            <a:spcAft>
              <a:spcPct val="35000"/>
            </a:spcAft>
            <a:buNone/>
          </a:pPr>
          <a:r>
            <a:rPr lang="en-GB" sz="2400" kern="1200">
              <a:effectLst>
                <a:outerShdw blurRad="38100" dist="38100" dir="2700000" algn="tl">
                  <a:srgbClr val="000000">
                    <a:alpha val="43137"/>
                  </a:srgbClr>
                </a:outerShdw>
              </a:effectLst>
            </a:rPr>
            <a:t>Bequeme digitale Geldbörsen, wie Google Pay und ApplePay</a:t>
          </a:r>
          <a:endParaRPr lang="en-ZA" sz="2400" kern="1200">
            <a:effectLst>
              <a:outerShdw blurRad="38100" dist="38100" dir="2700000" algn="tl">
                <a:srgbClr val="000000">
                  <a:alpha val="43137"/>
                </a:srgbClr>
              </a:outerShdw>
            </a:effectLst>
          </a:endParaRPr>
        </a:p>
      </dsp:txBody>
      <dsp:txXfrm>
        <a:off x="808072" y="1400"/>
        <a:ext cx="2633101" cy="1579861"/>
      </dsp:txXfrm>
    </dsp:sp>
    <dsp:sp modelId="{5527BCA8-5116-4C07-87DE-5A2702452727}">
      <dsp:nvSpPr>
        <dsp:cNvPr id="0" name=""/>
        <dsp:cNvSpPr/>
      </dsp:nvSpPr>
      <dsp:spPr>
        <a:xfrm>
          <a:off x="3704485" y="1400"/>
          <a:ext cx="2633101" cy="1579861"/>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rtl="0">
            <a:lnSpc>
              <a:spcPct val="90000"/>
            </a:lnSpc>
            <a:spcBef>
              <a:spcPct val="0"/>
            </a:spcBef>
            <a:spcAft>
              <a:spcPct val="35000"/>
            </a:spcAft>
            <a:buNone/>
          </a:pPr>
          <a:r>
            <a:rPr lang="en-ZA" sz="2400" kern="1200" err="1">
              <a:effectLst>
                <a:outerShdw blurRad="38100" dist="38100" dir="2700000" algn="tl">
                  <a:srgbClr val="000000">
                    <a:alpha val="43137"/>
                  </a:srgbClr>
                </a:outerShdw>
              </a:effectLst>
            </a:rPr>
            <a:t>Spenden</a:t>
          </a:r>
          <a:r>
            <a:rPr lang="en-ZA" sz="2400" kern="1200">
              <a:effectLst>
                <a:outerShdw blurRad="38100" dist="38100" dir="2700000" algn="tl">
                  <a:srgbClr val="000000">
                    <a:alpha val="43137"/>
                  </a:srgbClr>
                </a:outerShdw>
              </a:effectLst>
            </a:rPr>
            <a:t> in </a:t>
          </a:r>
          <a:r>
            <a:rPr lang="en-ZA" sz="2400" kern="1200" err="1">
              <a:effectLst>
                <a:outerShdw blurRad="38100" dist="38100" dir="2700000" algn="tl">
                  <a:srgbClr val="000000">
                    <a:alpha val="43137"/>
                  </a:srgbClr>
                </a:outerShdw>
              </a:effectLst>
            </a:rPr>
            <a:t>Kryptowährungen</a:t>
          </a:r>
        </a:p>
      </dsp:txBody>
      <dsp:txXfrm>
        <a:off x="3704485" y="1400"/>
        <a:ext cx="2633101" cy="1579861"/>
      </dsp:txXfrm>
    </dsp:sp>
    <dsp:sp modelId="{077117AC-B612-48FB-96F6-36CEF78C4336}">
      <dsp:nvSpPr>
        <dsp:cNvPr id="0" name=""/>
        <dsp:cNvSpPr/>
      </dsp:nvSpPr>
      <dsp:spPr>
        <a:xfrm>
          <a:off x="6600897" y="1400"/>
          <a:ext cx="2633101" cy="1579861"/>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rtl="0">
            <a:lnSpc>
              <a:spcPct val="90000"/>
            </a:lnSpc>
            <a:spcBef>
              <a:spcPct val="0"/>
            </a:spcBef>
            <a:spcAft>
              <a:spcPct val="35000"/>
            </a:spcAft>
            <a:buNone/>
          </a:pPr>
          <a:r>
            <a:rPr lang="en-GB" sz="2400" kern="1200" err="1">
              <a:effectLst>
                <a:outerShdw blurRad="38100" dist="38100" dir="2700000" algn="tl">
                  <a:srgbClr val="000000">
                    <a:alpha val="43137"/>
                  </a:srgbClr>
                </a:outerShdw>
              </a:effectLst>
            </a:rPr>
            <a:t>Vertrauenswürdige</a:t>
          </a:r>
          <a:r>
            <a:rPr lang="en-GB" sz="2400" kern="1200">
              <a:effectLst>
                <a:outerShdw blurRad="38100" dist="38100" dir="2700000" algn="tl">
                  <a:srgbClr val="000000">
                    <a:alpha val="43137"/>
                  </a:srgbClr>
                </a:outerShdw>
              </a:effectLst>
            </a:rPr>
            <a:t> </a:t>
          </a:r>
          <a:r>
            <a:rPr lang="en-GB" sz="2400" kern="1200" err="1">
              <a:effectLst>
                <a:outerShdw blurRad="38100" dist="38100" dir="2700000" algn="tl">
                  <a:srgbClr val="000000">
                    <a:alpha val="43137"/>
                  </a:srgbClr>
                </a:outerShdw>
              </a:effectLst>
            </a:rPr>
            <a:t>Zahlungs</a:t>
          </a:r>
          <a:r>
            <a:rPr lang="en-GB" sz="2400" kern="1200">
              <a:effectLst>
                <a:outerShdw blurRad="38100" dist="38100" dir="2700000" algn="tl">
                  <a:srgbClr val="000000">
                    <a:alpha val="43137"/>
                  </a:srgbClr>
                </a:outerShdw>
              </a:effectLst>
            </a:rPr>
            <a:t>-Apps, </a:t>
          </a:r>
          <a:r>
            <a:rPr lang="en-GB" sz="2400" kern="1200" err="1">
              <a:effectLst>
                <a:outerShdw blurRad="38100" dist="38100" dir="2700000" algn="tl">
                  <a:srgbClr val="000000">
                    <a:alpha val="43137"/>
                  </a:srgbClr>
                </a:outerShdw>
              </a:effectLst>
            </a:rPr>
            <a:t>wie</a:t>
          </a:r>
          <a:r>
            <a:rPr lang="en-GB" sz="2400" kern="1200">
              <a:effectLst>
                <a:outerShdw blurRad="38100" dist="38100" dir="2700000" algn="tl">
                  <a:srgbClr val="000000">
                    <a:alpha val="43137"/>
                  </a:srgbClr>
                </a:outerShdw>
              </a:effectLst>
            </a:rPr>
            <a:t> PayPal und Venmo</a:t>
          </a:r>
          <a:endParaRPr lang="en-ZA" sz="2400" kern="1200">
            <a:effectLst>
              <a:outerShdw blurRad="38100" dist="38100" dir="2700000" algn="tl">
                <a:srgbClr val="000000">
                  <a:alpha val="43137"/>
                </a:srgbClr>
              </a:outerShdw>
            </a:effectLst>
          </a:endParaRPr>
        </a:p>
      </dsp:txBody>
      <dsp:txXfrm>
        <a:off x="6600897" y="1400"/>
        <a:ext cx="2633101" cy="157986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246C51-F2BD-47EC-A689-144DE7A886DA}">
      <dsp:nvSpPr>
        <dsp:cNvPr id="0" name=""/>
        <dsp:cNvSpPr/>
      </dsp:nvSpPr>
      <dsp:spPr>
        <a:xfrm>
          <a:off x="542131" y="415"/>
          <a:ext cx="2071687" cy="2071687"/>
        </a:xfrm>
        <a:prstGeom prst="ellipse">
          <a:avLst/>
        </a:prstGeom>
        <a:gradFill rotWithShape="0">
          <a:gsLst>
            <a:gs pos="0">
              <a:schemeClr val="accent1">
                <a:alpha val="50000"/>
                <a:hueOff val="0"/>
                <a:satOff val="0"/>
                <a:lumOff val="0"/>
                <a:alphaOff val="0"/>
                <a:satMod val="103000"/>
                <a:lumMod val="102000"/>
                <a:tint val="94000"/>
              </a:schemeClr>
            </a:gs>
            <a:gs pos="50000">
              <a:schemeClr val="accent1">
                <a:alpha val="50000"/>
                <a:hueOff val="0"/>
                <a:satOff val="0"/>
                <a:lumOff val="0"/>
                <a:alphaOff val="0"/>
                <a:satMod val="110000"/>
                <a:lumMod val="100000"/>
                <a:shade val="100000"/>
              </a:schemeClr>
            </a:gs>
            <a:gs pos="100000">
              <a:schemeClr val="accent1">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14012" tIns="30480" rIns="114012" bIns="30480" numCol="1" spcCol="1270" anchor="ctr" anchorCtr="0">
          <a:noAutofit/>
        </a:bodyPr>
        <a:lstStyle/>
        <a:p>
          <a:pPr marL="0" lvl="0" indent="0" algn="ctr" defTabSz="1066800">
            <a:lnSpc>
              <a:spcPct val="90000"/>
            </a:lnSpc>
            <a:spcBef>
              <a:spcPct val="0"/>
            </a:spcBef>
            <a:spcAft>
              <a:spcPct val="35000"/>
            </a:spcAft>
            <a:buNone/>
          </a:pPr>
          <a:r>
            <a:rPr lang="en-ZA" sz="2400" kern="1200">
              <a:solidFill>
                <a:srgbClr val="000000"/>
              </a:solidFill>
            </a:rPr>
            <a:t>Facebook</a:t>
          </a:r>
        </a:p>
      </dsp:txBody>
      <dsp:txXfrm>
        <a:off x="845523" y="303807"/>
        <a:ext cx="1464903" cy="1464903"/>
      </dsp:txXfrm>
    </dsp:sp>
    <dsp:sp modelId="{8D62BDB7-4584-4537-93A0-BCFA98136EE6}">
      <dsp:nvSpPr>
        <dsp:cNvPr id="0" name=""/>
        <dsp:cNvSpPr/>
      </dsp:nvSpPr>
      <dsp:spPr>
        <a:xfrm>
          <a:off x="2199481" y="415"/>
          <a:ext cx="2071687" cy="2071687"/>
        </a:xfrm>
        <a:prstGeom prst="ellipse">
          <a:avLst/>
        </a:prstGeom>
        <a:gradFill rotWithShape="0">
          <a:gsLst>
            <a:gs pos="0">
              <a:schemeClr val="accent1">
                <a:alpha val="50000"/>
                <a:hueOff val="0"/>
                <a:satOff val="0"/>
                <a:lumOff val="0"/>
                <a:alphaOff val="0"/>
                <a:satMod val="103000"/>
                <a:lumMod val="102000"/>
                <a:tint val="94000"/>
              </a:schemeClr>
            </a:gs>
            <a:gs pos="50000">
              <a:schemeClr val="accent1">
                <a:alpha val="50000"/>
                <a:hueOff val="0"/>
                <a:satOff val="0"/>
                <a:lumOff val="0"/>
                <a:alphaOff val="0"/>
                <a:satMod val="110000"/>
                <a:lumMod val="100000"/>
                <a:shade val="100000"/>
              </a:schemeClr>
            </a:gs>
            <a:gs pos="100000">
              <a:schemeClr val="accent1">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14012" tIns="30480" rIns="114012" bIns="30480" numCol="1" spcCol="1270" anchor="ctr" anchorCtr="0">
          <a:noAutofit/>
        </a:bodyPr>
        <a:lstStyle/>
        <a:p>
          <a:pPr marL="0" lvl="0" indent="0" algn="ctr" defTabSz="1066800">
            <a:lnSpc>
              <a:spcPct val="90000"/>
            </a:lnSpc>
            <a:spcBef>
              <a:spcPct val="0"/>
            </a:spcBef>
            <a:spcAft>
              <a:spcPct val="35000"/>
            </a:spcAft>
            <a:buNone/>
          </a:pPr>
          <a:r>
            <a:rPr lang="en-ZA" sz="2400" kern="1200">
              <a:solidFill>
                <a:srgbClr val="000000"/>
              </a:solidFill>
            </a:rPr>
            <a:t>Instagram</a:t>
          </a:r>
        </a:p>
      </dsp:txBody>
      <dsp:txXfrm>
        <a:off x="2502873" y="303807"/>
        <a:ext cx="1464903" cy="1464903"/>
      </dsp:txXfrm>
    </dsp:sp>
    <dsp:sp modelId="{E3C96E50-BE4C-41C4-AC18-E4E44561ED5D}">
      <dsp:nvSpPr>
        <dsp:cNvPr id="0" name=""/>
        <dsp:cNvSpPr/>
      </dsp:nvSpPr>
      <dsp:spPr>
        <a:xfrm>
          <a:off x="3856831" y="415"/>
          <a:ext cx="2071687" cy="2071687"/>
        </a:xfrm>
        <a:prstGeom prst="ellipse">
          <a:avLst/>
        </a:prstGeom>
        <a:gradFill rotWithShape="0">
          <a:gsLst>
            <a:gs pos="0">
              <a:schemeClr val="accent1">
                <a:alpha val="50000"/>
                <a:hueOff val="0"/>
                <a:satOff val="0"/>
                <a:lumOff val="0"/>
                <a:alphaOff val="0"/>
                <a:satMod val="103000"/>
                <a:lumMod val="102000"/>
                <a:tint val="94000"/>
              </a:schemeClr>
            </a:gs>
            <a:gs pos="50000">
              <a:schemeClr val="accent1">
                <a:alpha val="50000"/>
                <a:hueOff val="0"/>
                <a:satOff val="0"/>
                <a:lumOff val="0"/>
                <a:alphaOff val="0"/>
                <a:satMod val="110000"/>
                <a:lumMod val="100000"/>
                <a:shade val="100000"/>
              </a:schemeClr>
            </a:gs>
            <a:gs pos="100000">
              <a:schemeClr val="accent1">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14012" tIns="30480" rIns="114012" bIns="30480" numCol="1" spcCol="1270" anchor="ctr" anchorCtr="0">
          <a:noAutofit/>
        </a:bodyPr>
        <a:lstStyle/>
        <a:p>
          <a:pPr marL="0" lvl="0" indent="0" algn="ctr" defTabSz="1066800">
            <a:lnSpc>
              <a:spcPct val="90000"/>
            </a:lnSpc>
            <a:spcBef>
              <a:spcPct val="0"/>
            </a:spcBef>
            <a:spcAft>
              <a:spcPct val="35000"/>
            </a:spcAft>
            <a:buNone/>
          </a:pPr>
          <a:r>
            <a:rPr lang="en-ZA" sz="2400" kern="1200">
              <a:solidFill>
                <a:srgbClr val="000000"/>
              </a:solidFill>
            </a:rPr>
            <a:t>Twitter</a:t>
          </a:r>
        </a:p>
      </dsp:txBody>
      <dsp:txXfrm>
        <a:off x="4160223" y="303807"/>
        <a:ext cx="1464903" cy="1464903"/>
      </dsp:txXfrm>
    </dsp:sp>
    <dsp:sp modelId="{A2E7BB03-D843-435E-BC9F-1A938B629C21}">
      <dsp:nvSpPr>
        <dsp:cNvPr id="0" name=""/>
        <dsp:cNvSpPr/>
      </dsp:nvSpPr>
      <dsp:spPr>
        <a:xfrm>
          <a:off x="5514181" y="415"/>
          <a:ext cx="2071687" cy="2071687"/>
        </a:xfrm>
        <a:prstGeom prst="ellipse">
          <a:avLst/>
        </a:prstGeom>
        <a:gradFill rotWithShape="0">
          <a:gsLst>
            <a:gs pos="0">
              <a:schemeClr val="accent1">
                <a:alpha val="50000"/>
                <a:hueOff val="0"/>
                <a:satOff val="0"/>
                <a:lumOff val="0"/>
                <a:alphaOff val="0"/>
                <a:satMod val="103000"/>
                <a:lumMod val="102000"/>
                <a:tint val="94000"/>
              </a:schemeClr>
            </a:gs>
            <a:gs pos="50000">
              <a:schemeClr val="accent1">
                <a:alpha val="50000"/>
                <a:hueOff val="0"/>
                <a:satOff val="0"/>
                <a:lumOff val="0"/>
                <a:alphaOff val="0"/>
                <a:satMod val="110000"/>
                <a:lumMod val="100000"/>
                <a:shade val="100000"/>
              </a:schemeClr>
            </a:gs>
            <a:gs pos="100000">
              <a:schemeClr val="accent1">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14012" tIns="30480" rIns="114012" bIns="30480" numCol="1" spcCol="1270" anchor="ctr" anchorCtr="0">
          <a:noAutofit/>
        </a:bodyPr>
        <a:lstStyle/>
        <a:p>
          <a:pPr marL="0" lvl="0" indent="0" algn="ctr" defTabSz="1066800">
            <a:lnSpc>
              <a:spcPct val="90000"/>
            </a:lnSpc>
            <a:spcBef>
              <a:spcPct val="0"/>
            </a:spcBef>
            <a:spcAft>
              <a:spcPct val="35000"/>
            </a:spcAft>
            <a:buNone/>
          </a:pPr>
          <a:r>
            <a:rPr lang="en-ZA" sz="2400" kern="1200">
              <a:solidFill>
                <a:srgbClr val="000000"/>
              </a:solidFill>
            </a:rPr>
            <a:t>TikTok</a:t>
          </a:r>
        </a:p>
      </dsp:txBody>
      <dsp:txXfrm>
        <a:off x="5817573" y="303807"/>
        <a:ext cx="1464903" cy="146490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59C0AA-521E-4F4D-9824-E3243D534222}">
      <dsp:nvSpPr>
        <dsp:cNvPr id="0" name=""/>
        <dsp:cNvSpPr/>
      </dsp:nvSpPr>
      <dsp:spPr>
        <a:xfrm>
          <a:off x="2985" y="782893"/>
          <a:ext cx="2368552" cy="1421131"/>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rtl="0">
            <a:lnSpc>
              <a:spcPct val="90000"/>
            </a:lnSpc>
            <a:spcBef>
              <a:spcPct val="0"/>
            </a:spcBef>
            <a:spcAft>
              <a:spcPct val="35000"/>
            </a:spcAft>
            <a:buNone/>
          </a:pPr>
          <a:r>
            <a:rPr lang="en-ZA" sz="2400" kern="1200" dirty="0" err="1">
              <a:effectLst>
                <a:outerShdw blurRad="38100" dist="38100" dir="2700000" algn="tl">
                  <a:srgbClr val="000000">
                    <a:alpha val="43137"/>
                  </a:srgbClr>
                </a:outerShdw>
              </a:effectLst>
            </a:rPr>
            <a:t>Bessere</a:t>
          </a:r>
          <a:r>
            <a:rPr lang="en-ZA" sz="2400" kern="1200" dirty="0">
              <a:effectLst>
                <a:outerShdw blurRad="38100" dist="38100" dir="2700000" algn="tl">
                  <a:srgbClr val="000000">
                    <a:alpha val="43137"/>
                  </a:srgbClr>
                </a:outerShdw>
              </a:effectLst>
            </a:rPr>
            <a:t> Mitarbeiter-</a:t>
          </a:r>
          <a:r>
            <a:rPr lang="en-ZA" sz="2400" kern="1200" dirty="0" err="1">
              <a:effectLst>
                <a:outerShdw blurRad="38100" dist="38100" dir="2700000" algn="tl">
                  <a:srgbClr val="000000">
                    <a:alpha val="43137"/>
                  </a:srgbClr>
                </a:outerShdw>
              </a:effectLst>
            </a:rPr>
            <a:t>bindung</a:t>
          </a:r>
          <a:endParaRPr lang="en-ZA" sz="2400" kern="1200" dirty="0">
            <a:effectLst>
              <a:outerShdw blurRad="38100" dist="38100" dir="2700000" algn="tl">
                <a:srgbClr val="000000">
                  <a:alpha val="43137"/>
                </a:srgbClr>
              </a:outerShdw>
            </a:effectLst>
          </a:endParaRPr>
        </a:p>
      </dsp:txBody>
      <dsp:txXfrm>
        <a:off x="2985" y="782893"/>
        <a:ext cx="2368552" cy="1421131"/>
      </dsp:txXfrm>
    </dsp:sp>
    <dsp:sp modelId="{E6A2AF48-ED3A-4771-9798-67FEB4513485}">
      <dsp:nvSpPr>
        <dsp:cNvPr id="0" name=""/>
        <dsp:cNvSpPr/>
      </dsp:nvSpPr>
      <dsp:spPr>
        <a:xfrm>
          <a:off x="2608393" y="782893"/>
          <a:ext cx="2368552" cy="1421131"/>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ZA" sz="2400" kern="1200" err="1">
              <a:effectLst>
                <a:outerShdw blurRad="38100" dist="38100" dir="2700000" algn="tl">
                  <a:srgbClr val="000000">
                    <a:alpha val="43137"/>
                  </a:srgbClr>
                </a:outerShdw>
              </a:effectLst>
            </a:rPr>
            <a:t>Reduzierung</a:t>
          </a:r>
          <a:r>
            <a:rPr lang="en-ZA" sz="2400" kern="1200">
              <a:effectLst>
                <a:outerShdw blurRad="38100" dist="38100" dir="2700000" algn="tl">
                  <a:srgbClr val="000000">
                    <a:alpha val="43137"/>
                  </a:srgbClr>
                </a:outerShdw>
              </a:effectLst>
            </a:rPr>
            <a:t> der </a:t>
          </a:r>
          <a:r>
            <a:rPr lang="en-ZA" sz="2400" kern="1200" err="1">
              <a:effectLst>
                <a:outerShdw blurRad="38100" dist="38100" dir="2700000" algn="tl">
                  <a:srgbClr val="000000">
                    <a:alpha val="43137"/>
                  </a:srgbClr>
                </a:outerShdw>
              </a:effectLst>
            </a:rPr>
            <a:t>Arbeitsbelastung</a:t>
          </a:r>
        </a:p>
      </dsp:txBody>
      <dsp:txXfrm>
        <a:off x="2608393" y="782893"/>
        <a:ext cx="2368552" cy="1421131"/>
      </dsp:txXfrm>
    </dsp:sp>
    <dsp:sp modelId="{B704CA32-7526-40DD-8867-F19CF536ABA8}">
      <dsp:nvSpPr>
        <dsp:cNvPr id="0" name=""/>
        <dsp:cNvSpPr/>
      </dsp:nvSpPr>
      <dsp:spPr>
        <a:xfrm>
          <a:off x="5213802" y="782893"/>
          <a:ext cx="2368552" cy="1421131"/>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ZA" sz="2400" kern="1200" err="1">
              <a:effectLst>
                <a:outerShdw blurRad="38100" dist="38100" dir="2700000" algn="tl">
                  <a:srgbClr val="000000">
                    <a:alpha val="43137"/>
                  </a:srgbClr>
                </a:outerShdw>
              </a:effectLst>
            </a:rPr>
            <a:t>Akquisition</a:t>
          </a:r>
          <a:r>
            <a:rPr lang="en-ZA" sz="2400" kern="1200">
              <a:effectLst>
                <a:outerShdw blurRad="38100" dist="38100" dir="2700000" algn="tl">
                  <a:srgbClr val="000000">
                    <a:alpha val="43137"/>
                  </a:srgbClr>
                </a:outerShdw>
              </a:effectLst>
            </a:rPr>
            <a:t> </a:t>
          </a:r>
          <a:r>
            <a:rPr lang="en-ZA" sz="2400" kern="1200" err="1">
              <a:effectLst>
                <a:outerShdw blurRad="38100" dist="38100" dir="2700000" algn="tl">
                  <a:srgbClr val="000000">
                    <a:alpha val="43137"/>
                  </a:srgbClr>
                </a:outerShdw>
              </a:effectLst>
            </a:rPr>
            <a:t>steigern</a:t>
          </a:r>
        </a:p>
      </dsp:txBody>
      <dsp:txXfrm>
        <a:off x="5213802" y="782893"/>
        <a:ext cx="2368552" cy="1421131"/>
      </dsp:txXfrm>
    </dsp:sp>
    <dsp:sp modelId="{513004BD-6634-453D-B12A-B17405400E25}">
      <dsp:nvSpPr>
        <dsp:cNvPr id="0" name=""/>
        <dsp:cNvSpPr/>
      </dsp:nvSpPr>
      <dsp:spPr>
        <a:xfrm>
          <a:off x="7819210" y="782893"/>
          <a:ext cx="2368552" cy="1421131"/>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ZA" sz="2400" kern="1200" dirty="0" err="1">
              <a:effectLst>
                <a:outerShdw blurRad="38100" dist="38100" dir="2700000" algn="tl">
                  <a:srgbClr val="000000">
                    <a:alpha val="43137"/>
                  </a:srgbClr>
                </a:outerShdw>
              </a:effectLst>
            </a:rPr>
            <a:t>Verbesserte</a:t>
          </a:r>
          <a:r>
            <a:rPr lang="en-ZA" sz="2400" kern="1200" dirty="0">
              <a:effectLst>
                <a:outerShdw blurRad="38100" dist="38100" dir="2700000" algn="tl">
                  <a:srgbClr val="000000">
                    <a:alpha val="43137"/>
                  </a:srgbClr>
                </a:outerShdw>
              </a:effectLst>
            </a:rPr>
            <a:t> </a:t>
          </a:r>
          <a:r>
            <a:rPr lang="en-ZA" sz="2400" kern="1200" dirty="0" err="1">
              <a:effectLst>
                <a:outerShdw blurRad="38100" dist="38100" dir="2700000" algn="tl">
                  <a:srgbClr val="000000">
                    <a:alpha val="43137"/>
                  </a:srgbClr>
                </a:outerShdw>
              </a:effectLst>
            </a:rPr>
            <a:t>Anpassungs-fähigkeit</a:t>
          </a:r>
          <a:endParaRPr lang="en-ZA" sz="2400" kern="1200" dirty="0">
            <a:effectLst>
              <a:outerShdw blurRad="38100" dist="38100" dir="2700000" algn="tl">
                <a:srgbClr val="000000">
                  <a:alpha val="43137"/>
                </a:srgbClr>
              </a:outerShdw>
            </a:effectLst>
          </a:endParaRPr>
        </a:p>
      </dsp:txBody>
      <dsp:txXfrm>
        <a:off x="7819210" y="782893"/>
        <a:ext cx="2368552" cy="1421131"/>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B46A44-115A-45C1-84B9-966FB117F780}">
      <dsp:nvSpPr>
        <dsp:cNvPr id="0" name=""/>
        <dsp:cNvSpPr/>
      </dsp:nvSpPr>
      <dsp:spPr>
        <a:xfrm>
          <a:off x="625988" y="68"/>
          <a:ext cx="2172851" cy="1303710"/>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ClrTx/>
            <a:buSzTx/>
            <a:buFont typeface="Arial" panose="020B0604020202020204" pitchFamily="34" charset="0"/>
            <a:buNone/>
          </a:pPr>
          <a:r>
            <a:rPr kumimoji="0" lang="en-GB" sz="2400" b="0" i="0" u="sng" strike="noStrike" kern="1200" cap="none" spc="0" normalizeH="0" baseline="0" noProof="0">
              <a:ln/>
              <a:effectLst>
                <a:outerShdw blurRad="38100" dist="38100" dir="2700000" algn="tl">
                  <a:srgbClr val="000000">
                    <a:alpha val="43137"/>
                  </a:srgbClr>
                </a:outerShdw>
              </a:effectLst>
              <a:uLnTx/>
              <a:uFillTx/>
              <a:latin typeface="Calibri" panose="020F0502020204030204"/>
              <a:ea typeface="+mn-ea"/>
              <a:cs typeface="+mn-cs"/>
              <a:hlinkClick xmlns:r="http://schemas.openxmlformats.org/officeDocument/2006/relationships" r:id="rId1">
                <a:extLst>
                  <a:ext uri="{A12FA001-AC4F-418D-AE19-62706E023703}">
                    <ahyp:hlinkClr xmlns:ahyp="http://schemas.microsoft.com/office/drawing/2018/hyperlinkcolor" val="tx"/>
                  </a:ext>
                </a:extLst>
              </a:hlinkClick>
            </a:rPr>
            <a:t>Classy</a:t>
          </a:r>
          <a:endParaRPr lang="en-ZA" sz="2400" kern="1200">
            <a:effectLst>
              <a:outerShdw blurRad="38100" dist="38100" dir="2700000" algn="tl">
                <a:srgbClr val="000000">
                  <a:alpha val="43137"/>
                </a:srgbClr>
              </a:outerShdw>
            </a:effectLst>
          </a:endParaRPr>
        </a:p>
      </dsp:txBody>
      <dsp:txXfrm>
        <a:off x="625988" y="68"/>
        <a:ext cx="2172851" cy="1303710"/>
      </dsp:txXfrm>
    </dsp:sp>
    <dsp:sp modelId="{0358AE2C-E118-43B0-A535-19D35BA2C5CA}">
      <dsp:nvSpPr>
        <dsp:cNvPr id="0" name=""/>
        <dsp:cNvSpPr/>
      </dsp:nvSpPr>
      <dsp:spPr>
        <a:xfrm>
          <a:off x="3016124" y="68"/>
          <a:ext cx="2172851" cy="1303710"/>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kumimoji="0" lang="en-GB" sz="2400" b="0" i="0" u="sng" strike="noStrike" kern="1200" cap="none" spc="0" normalizeH="0" baseline="0" noProof="0">
              <a:ln/>
              <a:effectLst>
                <a:outerShdw blurRad="38100" dist="38100" dir="2700000" algn="tl">
                  <a:srgbClr val="000000">
                    <a:alpha val="43137"/>
                  </a:srgbClr>
                </a:outerShdw>
              </a:effectLst>
              <a:uLnTx/>
              <a:uFillTx/>
              <a:latin typeface="Calibri" panose="020F0502020204030204"/>
              <a:ea typeface="+mn-ea"/>
              <a:cs typeface="+mn-cs"/>
              <a:hlinkClick xmlns:r="http://schemas.openxmlformats.org/officeDocument/2006/relationships" r:id="rId2">
                <a:extLst>
                  <a:ext uri="{A12FA001-AC4F-418D-AE19-62706E023703}">
                    <ahyp:hlinkClr xmlns:ahyp="http://schemas.microsoft.com/office/drawing/2018/hyperlinkcolor" val="tx"/>
                  </a:ext>
                </a:extLst>
              </a:hlinkClick>
            </a:rPr>
            <a:t>First Giving</a:t>
          </a:r>
          <a:endParaRPr kumimoji="0" lang="en-GB" sz="2400" b="0" i="0" u="none" strike="noStrike" kern="1200" cap="none" spc="0" normalizeH="0" baseline="0" noProof="0">
            <a:ln/>
            <a:effectLst>
              <a:outerShdw blurRad="38100" dist="38100" dir="2700000" algn="tl">
                <a:srgbClr val="000000">
                  <a:alpha val="43137"/>
                </a:srgbClr>
              </a:outerShdw>
            </a:effectLst>
            <a:uLnTx/>
            <a:uFillTx/>
            <a:latin typeface="Calibri" panose="020F0502020204030204"/>
            <a:ea typeface="+mn-ea"/>
            <a:cs typeface="+mn-cs"/>
          </a:endParaRPr>
        </a:p>
      </dsp:txBody>
      <dsp:txXfrm>
        <a:off x="3016124" y="68"/>
        <a:ext cx="2172851" cy="1303710"/>
      </dsp:txXfrm>
    </dsp:sp>
    <dsp:sp modelId="{A6CB702D-3F7A-48CA-926A-0B2904E47F38}">
      <dsp:nvSpPr>
        <dsp:cNvPr id="0" name=""/>
        <dsp:cNvSpPr/>
      </dsp:nvSpPr>
      <dsp:spPr>
        <a:xfrm>
          <a:off x="5406261" y="68"/>
          <a:ext cx="2172851" cy="1303710"/>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kumimoji="0" lang="en-GB" sz="2400" b="0" i="0" u="sng" strike="noStrike" kern="1200" cap="none" spc="0" normalizeH="0" baseline="0" noProof="0">
              <a:ln/>
              <a:effectLst>
                <a:outerShdw blurRad="38100" dist="38100" dir="2700000" algn="tl">
                  <a:srgbClr val="000000">
                    <a:alpha val="43137"/>
                  </a:srgbClr>
                </a:outerShdw>
              </a:effectLst>
              <a:uLnTx/>
              <a:uFillTx/>
              <a:latin typeface="Calibri" panose="020F0502020204030204"/>
              <a:ea typeface="+mn-ea"/>
              <a:cs typeface="+mn-cs"/>
              <a:hlinkClick xmlns:r="http://schemas.openxmlformats.org/officeDocument/2006/relationships" r:id="rId3">
                <a:extLst>
                  <a:ext uri="{A12FA001-AC4F-418D-AE19-62706E023703}">
                    <ahyp:hlinkClr xmlns:ahyp="http://schemas.microsoft.com/office/drawing/2018/hyperlinkcolor" val="tx"/>
                  </a:ext>
                </a:extLst>
              </a:hlinkClick>
            </a:rPr>
            <a:t>Mobile Cause</a:t>
          </a:r>
          <a:endParaRPr kumimoji="0" lang="en-GB" sz="2400" b="0" i="0" u="none" strike="noStrike" kern="1200" cap="none" spc="0" normalizeH="0" baseline="0" noProof="0">
            <a:ln/>
            <a:effectLst>
              <a:outerShdw blurRad="38100" dist="38100" dir="2700000" algn="tl">
                <a:srgbClr val="000000">
                  <a:alpha val="43137"/>
                </a:srgbClr>
              </a:outerShdw>
            </a:effectLst>
            <a:uLnTx/>
            <a:uFillTx/>
            <a:latin typeface="Calibri" panose="020F0502020204030204"/>
            <a:ea typeface="+mn-ea"/>
            <a:cs typeface="+mn-cs"/>
          </a:endParaRPr>
        </a:p>
      </dsp:txBody>
      <dsp:txXfrm>
        <a:off x="5406261" y="68"/>
        <a:ext cx="2172851" cy="1303710"/>
      </dsp:txXfrm>
    </dsp:sp>
    <dsp:sp modelId="{36542EBD-8805-47D7-89FB-27AC1DCDB76C}">
      <dsp:nvSpPr>
        <dsp:cNvPr id="0" name=""/>
        <dsp:cNvSpPr/>
      </dsp:nvSpPr>
      <dsp:spPr>
        <a:xfrm>
          <a:off x="7796398" y="68"/>
          <a:ext cx="2172851" cy="1303710"/>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kumimoji="0" lang="en-GB" sz="2400" b="0" i="0" u="sng" strike="noStrike" kern="1200" cap="none" spc="0" normalizeH="0" baseline="0" noProof="0">
              <a:ln/>
              <a:effectLst>
                <a:outerShdw blurRad="38100" dist="38100" dir="2700000" algn="tl">
                  <a:srgbClr val="000000">
                    <a:alpha val="43137"/>
                  </a:srgbClr>
                </a:outerShdw>
              </a:effectLst>
              <a:uLnTx/>
              <a:uFillTx/>
              <a:latin typeface="Calibri" panose="020F0502020204030204"/>
              <a:ea typeface="+mn-ea"/>
              <a:cs typeface="+mn-cs"/>
              <a:hlinkClick xmlns:r="http://schemas.openxmlformats.org/officeDocument/2006/relationships" r:id="rId4">
                <a:extLst>
                  <a:ext uri="{A12FA001-AC4F-418D-AE19-62706E023703}">
                    <ahyp:hlinkClr xmlns:ahyp="http://schemas.microsoft.com/office/drawing/2018/hyperlinkcolor" val="tx"/>
                  </a:ext>
                </a:extLst>
              </a:hlinkClick>
            </a:rPr>
            <a:t>Qgiv</a:t>
          </a:r>
          <a:endParaRPr kumimoji="0" lang="en-GB" sz="2400" b="0" i="0" u="none" strike="noStrike" kern="1200" cap="none" spc="0" normalizeH="0" baseline="0" noProof="0">
            <a:ln/>
            <a:effectLst>
              <a:outerShdw blurRad="38100" dist="38100" dir="2700000" algn="tl">
                <a:srgbClr val="000000">
                  <a:alpha val="43137"/>
                </a:srgbClr>
              </a:outerShdw>
            </a:effectLst>
            <a:uLnTx/>
            <a:uFillTx/>
            <a:latin typeface="Calibri" panose="020F0502020204030204"/>
            <a:ea typeface="+mn-ea"/>
            <a:cs typeface="+mn-cs"/>
          </a:endParaRPr>
        </a:p>
      </dsp:txBody>
      <dsp:txXfrm>
        <a:off x="7796398" y="68"/>
        <a:ext cx="2172851" cy="1303710"/>
      </dsp:txXfrm>
    </dsp:sp>
    <dsp:sp modelId="{B22C46C9-54C6-4720-9822-1C0CBBD13DF3}">
      <dsp:nvSpPr>
        <dsp:cNvPr id="0" name=""/>
        <dsp:cNvSpPr/>
      </dsp:nvSpPr>
      <dsp:spPr>
        <a:xfrm>
          <a:off x="3016124" y="1521064"/>
          <a:ext cx="2172851" cy="1303710"/>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kumimoji="0" lang="en-GB" sz="2400" b="0" i="0" u="sng" strike="noStrike" kern="1200" cap="none" spc="0" normalizeH="0" baseline="0" noProof="0">
              <a:ln/>
              <a:effectLst>
                <a:outerShdw blurRad="38100" dist="38100" dir="2700000" algn="tl">
                  <a:srgbClr val="000000">
                    <a:alpha val="43137"/>
                  </a:srgbClr>
                </a:outerShdw>
              </a:effectLst>
              <a:uLnTx/>
              <a:uFillTx/>
              <a:latin typeface="Calibri" panose="020F0502020204030204"/>
              <a:ea typeface="+mn-ea"/>
              <a:cs typeface="+mn-cs"/>
              <a:hlinkClick xmlns:r="http://schemas.openxmlformats.org/officeDocument/2006/relationships" r:id="rId5">
                <a:extLst>
                  <a:ext uri="{A12FA001-AC4F-418D-AE19-62706E023703}">
                    <ahyp:hlinkClr xmlns:ahyp="http://schemas.microsoft.com/office/drawing/2018/hyperlinkcolor" val="tx"/>
                  </a:ext>
                </a:extLst>
              </a:hlinkClick>
            </a:rPr>
            <a:t>Crowdrise</a:t>
          </a:r>
          <a:endParaRPr kumimoji="0" lang="en-GB" sz="2400" b="0" i="0" u="none" strike="noStrike" kern="1200" cap="none" spc="0" normalizeH="0" baseline="0" noProof="0">
            <a:ln/>
            <a:effectLst>
              <a:outerShdw blurRad="38100" dist="38100" dir="2700000" algn="tl">
                <a:srgbClr val="000000">
                  <a:alpha val="43137"/>
                </a:srgbClr>
              </a:outerShdw>
            </a:effectLst>
            <a:uLnTx/>
            <a:uFillTx/>
            <a:latin typeface="Calibri" panose="020F0502020204030204"/>
            <a:ea typeface="+mn-ea"/>
            <a:cs typeface="+mn-cs"/>
          </a:endParaRPr>
        </a:p>
      </dsp:txBody>
      <dsp:txXfrm>
        <a:off x="3016124" y="1521064"/>
        <a:ext cx="2172851" cy="1303710"/>
      </dsp:txXfrm>
    </dsp:sp>
    <dsp:sp modelId="{C6EAA20B-5FBF-4689-B72B-71CCB75B4F1F}">
      <dsp:nvSpPr>
        <dsp:cNvPr id="0" name=""/>
        <dsp:cNvSpPr/>
      </dsp:nvSpPr>
      <dsp:spPr>
        <a:xfrm>
          <a:off x="5406261" y="1521064"/>
          <a:ext cx="2172851" cy="1303710"/>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kumimoji="0" lang="en-GB" sz="2400" b="0" i="0" u="sng" strike="noStrike" kern="1200" cap="none" spc="0" normalizeH="0" baseline="0" noProof="0">
              <a:ln/>
              <a:effectLst>
                <a:outerShdw blurRad="38100" dist="38100" dir="2700000" algn="tl">
                  <a:srgbClr val="000000">
                    <a:alpha val="43137"/>
                  </a:srgbClr>
                </a:outerShdw>
              </a:effectLst>
              <a:uLnTx/>
              <a:uFillTx/>
              <a:latin typeface="Calibri" panose="020F0502020204030204"/>
              <a:ea typeface="+mn-ea"/>
              <a:cs typeface="+mn-cs"/>
              <a:hlinkClick xmlns:r="http://schemas.openxmlformats.org/officeDocument/2006/relationships" r:id="rId6">
                <a:extLst>
                  <a:ext uri="{A12FA001-AC4F-418D-AE19-62706E023703}">
                    <ahyp:hlinkClr xmlns:ahyp="http://schemas.microsoft.com/office/drawing/2018/hyperlinkcolor" val="tx"/>
                  </a:ext>
                </a:extLst>
              </a:hlinkClick>
            </a:rPr>
            <a:t>CauseVox</a:t>
          </a:r>
          <a:endParaRPr kumimoji="0" lang="en-GB" sz="2400" b="0" i="0" u="none" strike="noStrike" kern="1200" cap="none" spc="0" normalizeH="0" baseline="0" noProof="0">
            <a:ln/>
            <a:effectLst>
              <a:outerShdw blurRad="38100" dist="38100" dir="2700000" algn="tl">
                <a:srgbClr val="000000">
                  <a:alpha val="43137"/>
                </a:srgbClr>
              </a:outerShdw>
            </a:effectLst>
            <a:uLnTx/>
            <a:uFillTx/>
            <a:latin typeface="Calibri" panose="020F0502020204030204"/>
            <a:ea typeface="+mn-ea"/>
            <a:cs typeface="+mn-cs"/>
          </a:endParaRPr>
        </a:p>
      </dsp:txBody>
      <dsp:txXfrm>
        <a:off x="5406261" y="1521064"/>
        <a:ext cx="2172851" cy="130371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EAA20B-5FBF-4689-B72B-71CCB75B4F1F}">
      <dsp:nvSpPr>
        <dsp:cNvPr id="0" name=""/>
        <dsp:cNvSpPr/>
      </dsp:nvSpPr>
      <dsp:spPr>
        <a:xfrm>
          <a:off x="492513" y="537"/>
          <a:ext cx="2234933" cy="1340959"/>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kumimoji="0" lang="en-GB" sz="2400" b="0" i="0" u="sng" strike="noStrike" kern="1200" cap="none" spc="0" normalizeH="0" baseline="0" noProof="0">
              <a:ln/>
              <a:effectLst>
                <a:outerShdw blurRad="38100" dist="38100" dir="2700000" algn="tl">
                  <a:srgbClr val="000000">
                    <a:alpha val="43137"/>
                  </a:srgbClr>
                </a:outerShdw>
              </a:effectLst>
              <a:uLnTx/>
              <a:uFillTx/>
              <a:latin typeface="Calibri" panose="020F0502020204030204"/>
              <a:ea typeface="+mn-ea"/>
              <a:cs typeface="+mn-cs"/>
              <a:hlinkClick xmlns:r="http://schemas.openxmlformats.org/officeDocument/2006/relationships" r:id="rId1">
                <a:extLst>
                  <a:ext uri="{A12FA001-AC4F-418D-AE19-62706E023703}">
                    <ahyp:hlinkClr xmlns:ahyp="http://schemas.microsoft.com/office/drawing/2018/hyperlinkcolor" val="tx"/>
                  </a:ext>
                </a:extLst>
              </a:hlinkClick>
            </a:rPr>
            <a:t>Salsa Labs </a:t>
          </a:r>
          <a:endParaRPr kumimoji="0" lang="en-GB" sz="2400" b="0" i="0" u="none" strike="noStrike" kern="1200" cap="none" spc="0" normalizeH="0" baseline="0" noProof="0">
            <a:ln/>
            <a:effectLst>
              <a:outerShdw blurRad="38100" dist="38100" dir="2700000" algn="tl">
                <a:srgbClr val="000000">
                  <a:alpha val="43137"/>
                </a:srgbClr>
              </a:outerShdw>
            </a:effectLst>
            <a:uLnTx/>
            <a:uFillTx/>
            <a:latin typeface="Calibri" panose="020F0502020204030204"/>
            <a:ea typeface="+mn-ea"/>
            <a:cs typeface="+mn-cs"/>
          </a:endParaRPr>
        </a:p>
      </dsp:txBody>
      <dsp:txXfrm>
        <a:off x="492513" y="537"/>
        <a:ext cx="2234933" cy="1340959"/>
      </dsp:txXfrm>
    </dsp:sp>
    <dsp:sp modelId="{3B7EB71C-66D3-4003-AFDB-BA0F28B2A111}">
      <dsp:nvSpPr>
        <dsp:cNvPr id="0" name=""/>
        <dsp:cNvSpPr/>
      </dsp:nvSpPr>
      <dsp:spPr>
        <a:xfrm>
          <a:off x="2950939" y="537"/>
          <a:ext cx="2234933" cy="1340959"/>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kumimoji="0" lang="en-GB" sz="2400" b="0" i="0" u="sng" strike="noStrike" kern="1200" cap="none" spc="0" normalizeH="0" baseline="0" noProof="0">
              <a:ln/>
              <a:effectLst>
                <a:outerShdw blurRad="38100" dist="38100" dir="2700000" algn="tl">
                  <a:srgbClr val="000000">
                    <a:alpha val="43137"/>
                  </a:srgbClr>
                </a:outerShdw>
              </a:effectLst>
              <a:uLnTx/>
              <a:uFillTx/>
              <a:latin typeface="Calibri" panose="020F0502020204030204"/>
              <a:ea typeface="+mn-ea"/>
              <a:cs typeface="+mn-cs"/>
              <a:hlinkClick xmlns:r="http://schemas.openxmlformats.org/officeDocument/2006/relationships" r:id="rId2">
                <a:extLst>
                  <a:ext uri="{A12FA001-AC4F-418D-AE19-62706E023703}">
                    <ahyp:hlinkClr xmlns:ahyp="http://schemas.microsoft.com/office/drawing/2018/hyperlinkcolor" val="tx"/>
                  </a:ext>
                </a:extLst>
              </a:hlinkClick>
            </a:rPr>
            <a:t>Neon </a:t>
          </a:r>
          <a:endParaRPr kumimoji="0" lang="en-GB" sz="2400" b="0" i="0" u="none" strike="noStrike" kern="1200" cap="none" spc="0" normalizeH="0" baseline="0" noProof="0">
            <a:ln/>
            <a:effectLst>
              <a:outerShdw blurRad="38100" dist="38100" dir="2700000" algn="tl">
                <a:srgbClr val="000000">
                  <a:alpha val="43137"/>
                </a:srgbClr>
              </a:outerShdw>
            </a:effectLst>
            <a:uLnTx/>
            <a:uFillTx/>
            <a:latin typeface="Calibri" panose="020F0502020204030204"/>
            <a:ea typeface="+mn-ea"/>
            <a:cs typeface="+mn-cs"/>
          </a:endParaRPr>
        </a:p>
      </dsp:txBody>
      <dsp:txXfrm>
        <a:off x="2950939" y="537"/>
        <a:ext cx="2234933" cy="1340959"/>
      </dsp:txXfrm>
    </dsp:sp>
    <dsp:sp modelId="{185DCC05-83D4-41D2-A542-D307A069F3CB}">
      <dsp:nvSpPr>
        <dsp:cNvPr id="0" name=""/>
        <dsp:cNvSpPr/>
      </dsp:nvSpPr>
      <dsp:spPr>
        <a:xfrm>
          <a:off x="5409365" y="537"/>
          <a:ext cx="2234933" cy="1340959"/>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kumimoji="0" lang="en-GB" sz="2400" b="0" i="0" u="sng" strike="noStrike" kern="1200" cap="none" spc="0" normalizeH="0" baseline="0" noProof="0">
              <a:ln/>
              <a:effectLst>
                <a:outerShdw blurRad="38100" dist="38100" dir="2700000" algn="tl">
                  <a:srgbClr val="000000">
                    <a:alpha val="43137"/>
                  </a:srgbClr>
                </a:outerShdw>
              </a:effectLst>
              <a:uLnTx/>
              <a:uFillTx/>
              <a:latin typeface="Calibri" panose="020F0502020204030204"/>
              <a:ea typeface="+mn-ea"/>
              <a:cs typeface="+mn-cs"/>
              <a:hlinkClick xmlns:r="http://schemas.openxmlformats.org/officeDocument/2006/relationships" r:id="rId3">
                <a:extLst>
                  <a:ext uri="{A12FA001-AC4F-418D-AE19-62706E023703}">
                    <ahyp:hlinkClr xmlns:ahyp="http://schemas.microsoft.com/office/drawing/2018/hyperlinkcolor" val="tx"/>
                  </a:ext>
                </a:extLst>
              </a:hlinkClick>
            </a:rPr>
            <a:t>Bloomerang</a:t>
          </a:r>
          <a:endParaRPr kumimoji="0" lang="en-GB" sz="2400" b="0" i="0" u="none" strike="noStrike" kern="1200" cap="none" spc="0" normalizeH="0" baseline="0" noProof="0">
            <a:ln/>
            <a:effectLst>
              <a:outerShdw blurRad="38100" dist="38100" dir="2700000" algn="tl">
                <a:srgbClr val="000000">
                  <a:alpha val="43137"/>
                </a:srgbClr>
              </a:outerShdw>
            </a:effectLst>
            <a:uLnTx/>
            <a:uFillTx/>
            <a:latin typeface="Calibri" panose="020F0502020204030204"/>
            <a:ea typeface="+mn-ea"/>
            <a:cs typeface="+mn-cs"/>
          </a:endParaRPr>
        </a:p>
      </dsp:txBody>
      <dsp:txXfrm>
        <a:off x="5409365" y="537"/>
        <a:ext cx="2234933" cy="1340959"/>
      </dsp:txXfrm>
    </dsp:sp>
    <dsp:sp modelId="{D2E7D006-3E22-4C14-8BA6-33475B10DCC6}">
      <dsp:nvSpPr>
        <dsp:cNvPr id="0" name=""/>
        <dsp:cNvSpPr/>
      </dsp:nvSpPr>
      <dsp:spPr>
        <a:xfrm>
          <a:off x="7867791" y="537"/>
          <a:ext cx="2234933" cy="1340959"/>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kumimoji="0" lang="en-GB" sz="2400" b="0" i="0" u="sng" strike="noStrike" kern="1200" cap="none" spc="0" normalizeH="0" baseline="0" noProof="0">
              <a:ln/>
              <a:effectLst>
                <a:outerShdw blurRad="38100" dist="38100" dir="2700000" algn="tl">
                  <a:srgbClr val="000000">
                    <a:alpha val="43137"/>
                  </a:srgbClr>
                </a:outerShdw>
              </a:effectLst>
              <a:uLnTx/>
              <a:uFillTx/>
              <a:latin typeface="Calibri" panose="020F0502020204030204"/>
              <a:ea typeface="+mn-ea"/>
              <a:cs typeface="+mn-cs"/>
              <a:hlinkClick xmlns:r="http://schemas.openxmlformats.org/officeDocument/2006/relationships" r:id="rId4">
                <a:extLst>
                  <a:ext uri="{A12FA001-AC4F-418D-AE19-62706E023703}">
                    <ahyp:hlinkClr xmlns:ahyp="http://schemas.microsoft.com/office/drawing/2018/hyperlinkcolor" val="tx"/>
                  </a:ext>
                </a:extLst>
              </a:hlinkClick>
            </a:rPr>
            <a:t>EveryAction</a:t>
          </a:r>
          <a:endParaRPr kumimoji="0" lang="en-GB" sz="2400" b="0" i="0" u="none" strike="noStrike" kern="1200" cap="none" spc="0" normalizeH="0" baseline="0" noProof="0">
            <a:ln/>
            <a:effectLst>
              <a:outerShdw blurRad="38100" dist="38100" dir="2700000" algn="tl">
                <a:srgbClr val="000000">
                  <a:alpha val="43137"/>
                </a:srgbClr>
              </a:outerShdw>
            </a:effectLst>
            <a:uLnTx/>
            <a:uFillTx/>
            <a:latin typeface="Calibri" panose="020F0502020204030204"/>
            <a:ea typeface="+mn-ea"/>
            <a:cs typeface="+mn-cs"/>
          </a:endParaRPr>
        </a:p>
      </dsp:txBody>
      <dsp:txXfrm>
        <a:off x="7867791" y="537"/>
        <a:ext cx="2234933" cy="1340959"/>
      </dsp:txXfrm>
    </dsp:sp>
    <dsp:sp modelId="{7FE32BFA-7254-45A7-9995-C42A5489F0CC}">
      <dsp:nvSpPr>
        <dsp:cNvPr id="0" name=""/>
        <dsp:cNvSpPr/>
      </dsp:nvSpPr>
      <dsp:spPr>
        <a:xfrm>
          <a:off x="4180152" y="1564990"/>
          <a:ext cx="2234933" cy="1340959"/>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kumimoji="0" lang="en-GB" sz="2400" b="0" i="0" u="sng" strike="noStrike" kern="1200" cap="none" spc="0" normalizeH="0" baseline="0" noProof="0">
              <a:ln/>
              <a:effectLst>
                <a:outerShdw blurRad="38100" dist="38100" dir="2700000" algn="tl">
                  <a:srgbClr val="000000">
                    <a:alpha val="43137"/>
                  </a:srgbClr>
                </a:outerShdw>
              </a:effectLst>
              <a:uLnTx/>
              <a:uFillTx/>
              <a:latin typeface="Calibri" panose="020F0502020204030204"/>
              <a:ea typeface="+mn-ea"/>
              <a:cs typeface="+mn-cs"/>
              <a:hlinkClick xmlns:r="http://schemas.openxmlformats.org/officeDocument/2006/relationships" r:id="rId5">
                <a:extLst>
                  <a:ext uri="{A12FA001-AC4F-418D-AE19-62706E023703}">
                    <ahyp:hlinkClr xmlns:ahyp="http://schemas.microsoft.com/office/drawing/2018/hyperlinkcolor" val="tx"/>
                  </a:ext>
                </a:extLst>
              </a:hlinkClick>
            </a:rPr>
            <a:t>Double the Donation</a:t>
          </a:r>
          <a:endParaRPr kumimoji="0" lang="en-GB" sz="2400" b="0" i="0" u="none" strike="noStrike" kern="1200" cap="none" spc="0" normalizeH="0" baseline="0" noProof="0">
            <a:ln/>
            <a:effectLst>
              <a:outerShdw blurRad="38100" dist="38100" dir="2700000" algn="tl">
                <a:srgbClr val="000000">
                  <a:alpha val="43137"/>
                </a:srgbClr>
              </a:outerShdw>
            </a:effectLst>
            <a:uLnTx/>
            <a:uFillTx/>
            <a:latin typeface="Calibri" panose="020F0502020204030204"/>
            <a:ea typeface="+mn-ea"/>
            <a:cs typeface="+mn-cs"/>
          </a:endParaRPr>
        </a:p>
      </dsp:txBody>
      <dsp:txXfrm>
        <a:off x="4180152" y="1564990"/>
        <a:ext cx="2234933" cy="1340959"/>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08FDC7-14E1-4715-A8EC-7BBF84E29424}">
      <dsp:nvSpPr>
        <dsp:cNvPr id="0" name=""/>
        <dsp:cNvSpPr/>
      </dsp:nvSpPr>
      <dsp:spPr>
        <a:xfrm>
          <a:off x="2067" y="576833"/>
          <a:ext cx="3045112" cy="2056012"/>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ZA" sz="2400" b="0" kern="1200" dirty="0" err="1">
              <a:effectLst>
                <a:outerShdw blurRad="38100" dist="38100" dir="2700000" algn="tl">
                  <a:srgbClr val="000000">
                    <a:alpha val="43137"/>
                  </a:srgbClr>
                </a:outerShdw>
              </a:effectLst>
            </a:rPr>
            <a:t>Einzelspenden</a:t>
          </a:r>
        </a:p>
        <a:p>
          <a:pPr marL="228600" lvl="1" indent="-228600" algn="l" defTabSz="889000">
            <a:lnSpc>
              <a:spcPct val="90000"/>
            </a:lnSpc>
            <a:spcBef>
              <a:spcPct val="0"/>
            </a:spcBef>
            <a:spcAft>
              <a:spcPct val="15000"/>
            </a:spcAft>
            <a:buChar char="•"/>
          </a:pPr>
          <a:r>
            <a:rPr lang="en-ZA" sz="2000" b="0" kern="1200" dirty="0">
              <a:solidFill>
                <a:srgbClr val="FFFFFF"/>
              </a:solidFill>
              <a:latin typeface="Calibri Light" panose="020F0302020204030204"/>
              <a:ea typeface="+mn-ea"/>
              <a:cs typeface="+mn-cs"/>
            </a:rPr>
            <a:t>Online-</a:t>
          </a:r>
          <a:r>
            <a:rPr lang="en-ZA" sz="2000" b="0" kern="1200" dirty="0" err="1">
              <a:solidFill>
                <a:srgbClr val="FFFFFF"/>
              </a:solidFill>
              <a:latin typeface="Calibri Light" panose="020F0302020204030204"/>
              <a:ea typeface="+mn-ea"/>
              <a:cs typeface="+mn-cs"/>
            </a:rPr>
            <a:t>Spenden</a:t>
          </a:r>
        </a:p>
        <a:p>
          <a:pPr marL="228600" lvl="1" indent="-228600" algn="l" defTabSz="889000">
            <a:lnSpc>
              <a:spcPct val="90000"/>
            </a:lnSpc>
            <a:spcBef>
              <a:spcPct val="0"/>
            </a:spcBef>
            <a:spcAft>
              <a:spcPct val="15000"/>
            </a:spcAft>
            <a:buChar char="•"/>
          </a:pPr>
          <a:r>
            <a:rPr lang="en-ZA" sz="2000" b="0" kern="1200" dirty="0" err="1">
              <a:solidFill>
                <a:srgbClr val="FFFFFF"/>
              </a:solidFill>
              <a:latin typeface="Calibri Light" panose="020F0302020204030204"/>
              <a:ea typeface="+mn-ea"/>
              <a:cs typeface="+mn-cs"/>
            </a:rPr>
            <a:t>Monatliche</a:t>
          </a:r>
          <a:r>
            <a:rPr lang="en-ZA" sz="2000" b="0" kern="1200" dirty="0">
              <a:solidFill>
                <a:srgbClr val="FFFFFF"/>
              </a:solidFill>
              <a:latin typeface="Calibri Light" panose="020F0302020204030204"/>
              <a:ea typeface="+mn-ea"/>
              <a:cs typeface="+mn-cs"/>
            </a:rPr>
            <a:t> </a:t>
          </a:r>
          <a:r>
            <a:rPr lang="en-ZA" sz="2000" b="0" kern="1200" dirty="0" err="1">
              <a:solidFill>
                <a:srgbClr val="FFFFFF"/>
              </a:solidFill>
              <a:latin typeface="Calibri Light" panose="020F0302020204030204"/>
              <a:ea typeface="+mn-ea"/>
              <a:cs typeface="+mn-cs"/>
            </a:rPr>
            <a:t>Spenden</a:t>
          </a:r>
        </a:p>
        <a:p>
          <a:pPr marL="228600" lvl="1" indent="-228600" algn="l" defTabSz="889000">
            <a:lnSpc>
              <a:spcPct val="90000"/>
            </a:lnSpc>
            <a:spcBef>
              <a:spcPct val="0"/>
            </a:spcBef>
            <a:spcAft>
              <a:spcPct val="15000"/>
            </a:spcAft>
            <a:buChar char="•"/>
          </a:pPr>
          <a:r>
            <a:rPr lang="en-ZA" sz="2000" b="0" kern="1200" dirty="0">
              <a:solidFill>
                <a:srgbClr val="FFFFFF"/>
              </a:solidFill>
              <a:latin typeface="Calibri Light" panose="020F0302020204030204"/>
              <a:ea typeface="+mn-ea"/>
              <a:cs typeface="+mn-cs"/>
            </a:rPr>
            <a:t>Peer-to-Peer-Fundraising</a:t>
          </a:r>
        </a:p>
        <a:p>
          <a:pPr marL="228600" lvl="1" indent="-228600" algn="l" defTabSz="889000">
            <a:lnSpc>
              <a:spcPct val="90000"/>
            </a:lnSpc>
            <a:spcBef>
              <a:spcPct val="0"/>
            </a:spcBef>
            <a:spcAft>
              <a:spcPct val="15000"/>
            </a:spcAft>
            <a:buChar char="•"/>
          </a:pPr>
          <a:r>
            <a:rPr lang="en-ZA" sz="2000" b="0" kern="1200" dirty="0" err="1">
              <a:solidFill>
                <a:srgbClr val="FFFFFF"/>
              </a:solidFill>
              <a:latin typeface="Calibri Light" panose="020F0302020204030204"/>
              <a:ea typeface="+mn-ea"/>
              <a:cs typeface="+mn-cs"/>
            </a:rPr>
            <a:t>Großspender</a:t>
          </a:r>
        </a:p>
      </dsp:txBody>
      <dsp:txXfrm>
        <a:off x="2067" y="576833"/>
        <a:ext cx="3045112" cy="2056012"/>
      </dsp:txXfrm>
    </dsp:sp>
    <dsp:sp modelId="{C1B0457E-316D-4378-BCA3-6A2D4086E0E0}">
      <dsp:nvSpPr>
        <dsp:cNvPr id="0" name=""/>
        <dsp:cNvSpPr/>
      </dsp:nvSpPr>
      <dsp:spPr>
        <a:xfrm>
          <a:off x="3467601" y="895353"/>
          <a:ext cx="2424654" cy="1418973"/>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ZA" sz="2400" b="0" kern="1200" dirty="0" err="1">
              <a:effectLst>
                <a:outerShdw blurRad="38100" dist="38100" dir="2700000" algn="tl">
                  <a:srgbClr val="000000">
                    <a:alpha val="43137"/>
                  </a:srgbClr>
                </a:outerShdw>
              </a:effectLst>
            </a:rPr>
            <a:t>Patenschaften</a:t>
          </a:r>
          <a:endParaRPr lang="en-ZA" sz="2400" kern="1200" dirty="0" err="1">
            <a:effectLst>
              <a:outerShdw blurRad="38100" dist="38100" dir="2700000" algn="tl">
                <a:srgbClr val="000000">
                  <a:alpha val="43137"/>
                </a:srgbClr>
              </a:outerShdw>
            </a:effectLst>
          </a:endParaRPr>
        </a:p>
      </dsp:txBody>
      <dsp:txXfrm>
        <a:off x="3467601" y="895353"/>
        <a:ext cx="2424654" cy="1418973"/>
      </dsp:txXfrm>
    </dsp:sp>
    <dsp:sp modelId="{22620518-6D42-4C00-ACA6-1E6541209537}">
      <dsp:nvSpPr>
        <dsp:cNvPr id="0" name=""/>
        <dsp:cNvSpPr/>
      </dsp:nvSpPr>
      <dsp:spPr>
        <a:xfrm>
          <a:off x="6312678" y="906730"/>
          <a:ext cx="2245345" cy="1396219"/>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ZA" sz="2400" b="0" kern="1200" dirty="0" err="1">
              <a:effectLst>
                <a:outerShdw blurRad="38100" dist="38100" dir="2700000" algn="tl">
                  <a:srgbClr val="000000">
                    <a:alpha val="43137"/>
                  </a:srgbClr>
                </a:outerShdw>
              </a:effectLst>
            </a:rPr>
            <a:t>Zuschüsse</a:t>
          </a:r>
        </a:p>
      </dsp:txBody>
      <dsp:txXfrm>
        <a:off x="6312678" y="906730"/>
        <a:ext cx="2245345" cy="1396219"/>
      </dsp:txXfrm>
    </dsp:sp>
    <dsp:sp modelId="{B6AE99D0-9381-4257-9F77-A059CFED5455}">
      <dsp:nvSpPr>
        <dsp:cNvPr id="0" name=""/>
        <dsp:cNvSpPr/>
      </dsp:nvSpPr>
      <dsp:spPr>
        <a:xfrm>
          <a:off x="8978444" y="906730"/>
          <a:ext cx="2245345" cy="1396219"/>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ZA" sz="2400" b="0" kern="1200" dirty="0" err="1">
              <a:effectLst>
                <a:outerShdw blurRad="38100" dist="38100" dir="2700000" algn="tl">
                  <a:srgbClr val="000000">
                    <a:alpha val="43137"/>
                  </a:srgbClr>
                </a:outerShdw>
              </a:effectLst>
            </a:rPr>
            <a:t>Veranstalt-ungen</a:t>
          </a:r>
          <a:endParaRPr lang="en-ZA" sz="2400" kern="1200" dirty="0">
            <a:effectLst>
              <a:outerShdw blurRad="38100" dist="38100" dir="2700000" algn="tl">
                <a:srgbClr val="000000">
                  <a:alpha val="43137"/>
                </a:srgbClr>
              </a:outerShdw>
            </a:effectLst>
          </a:endParaRPr>
        </a:p>
      </dsp:txBody>
      <dsp:txXfrm>
        <a:off x="8978444" y="906730"/>
        <a:ext cx="2245345" cy="1396219"/>
      </dsp:txXfrm>
    </dsp:sp>
  </dsp:spTree>
</dsp:drawing>
</file>

<file path=ppt/diagrams/layout1.xml><?xml version="1.0" encoding="utf-8"?>
<dgm:layoutDef xmlns:dgm="http://schemas.openxmlformats.org/drawingml/2006/diagram" xmlns:a="http://schemas.openxmlformats.org/drawingml/2006/main" uniqueId="urn:microsoft.com/office/officeart/2009/3/layout/IncreasingArrowsProcess">
  <dgm:title val=""/>
  <dgm:desc val=""/>
  <dgm:catLst>
    <dgm:cat type="process" pri="5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val="5"/>
      <dgm:chPref val="5"/>
      <dgm:dir/>
      <dgm:animLvl val="lvl"/>
    </dgm:varLst>
    <dgm:shape xmlns:r="http://schemas.openxmlformats.org/officeDocument/2006/relationships" r:blip="">
      <dgm:adjLst/>
    </dgm:shape>
    <dgm:choose name="Name1">
      <dgm:if name="Name2" axis="ch" ptType="node" func="cnt" op="equ" val="1">
        <dgm:choose name="Name3">
          <dgm:if name="Name4" axis="ch ch" ptType="node node" func="cnt" op="equ" val="0">
            <dgm:alg type="composite">
              <dgm:param type="ar" val="6.8662"/>
            </dgm:alg>
            <dgm:choose name="Name5">
              <dgm:if name="Name6" func="var" arg="dir" op="equ" val="norm">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if>
              <dgm:else name="Name7">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else>
            </dgm:choose>
          </dgm:if>
          <dgm:else name="Name8">
            <dgm:alg type="composite">
              <dgm:param type="ar" val="1.9864"/>
            </dgm:alg>
            <dgm:choose name="Name9">
              <dgm:if name="Name10" func="var" arg="dir" op="equ" val="norm">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
                  <dgm:constr type="t" for="ch" forName="childText1" refType="h" fact="0.224"/>
                  <dgm:constr type="w" for="ch" forName="childText1" refType="w" fact="0.9241"/>
                  <dgm:constr type="h" for="ch" forName="childText1" refType="h" fact="0.776"/>
                </dgm:constrLst>
              </dgm:if>
              <dgm:else name="Name11">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076"/>
                  <dgm:constr type="t" for="ch" forName="childText1" refType="h" fact="0.224"/>
                  <dgm:constr type="w" for="ch" forName="childText1" refType="w" fact="0.9241"/>
                  <dgm:constr type="h" for="ch" forName="childText1" refType="h" fact="0.776"/>
                </dgm:constrLst>
              </dgm:else>
            </dgm:choose>
          </dgm:else>
        </dgm:choose>
      </dgm:if>
      <dgm:if name="Name12" axis="ch" ptType="node" func="cnt" op="equ" val="2">
        <dgm:choose name="Name13">
          <dgm:if name="Name14" axis="ch ch" ptType="node node" func="cnt" op="equ" val="0">
            <dgm:alg type="composite">
              <dgm:param type="ar" val="5.1498"/>
            </dgm:alg>
            <dgm:choose name="Name15">
              <dgm:if name="Name16" func="var" arg="dir" op="equ" val="norm">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462"/>
                  <dgm:constr type="t" for="ch" forName="parentText2" refType="h" fact="0.2499"/>
                  <dgm:constr type="w" for="ch" forName="parentText2" refType="w" fact="0.538"/>
                  <dgm:constr type="h" for="ch" forName="parentText2" refType="h" fact="0.7501"/>
                </dgm:constrLst>
              </dgm:if>
              <dgm:else name="Name17">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
                  <dgm:constr type="t" for="ch" forName="parentText2" refType="h" fact="0.2499"/>
                  <dgm:constr type="w" for="ch" forName="parentText2" refType="w" fact="0.538"/>
                  <dgm:constr type="h" for="ch" forName="parentText2" refType="h" fact="0.7501"/>
                </dgm:constrLst>
              </dgm:else>
            </dgm:choose>
          </dgm:if>
          <dgm:else name="Name18">
            <dgm:alg type="composite">
              <dgm:param type="ar" val="2.0563"/>
            </dgm:alg>
            <dgm:choose name="Name19">
              <dgm:if name="Name2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462"/>
                  <dgm:constr type="t" for="ch" forName="parentText2" refType="h" fact="0.0998"/>
                  <dgm:constr type="w" for="ch" forName="parentText2" refType="w" fact="0.538"/>
                  <dgm:constr type="h" for="ch" forName="parentText2" refType="h" fact="0.2995"/>
                  <dgm:constr type="l" for="ch" forName="childText1" refType="w" fact="0"/>
                  <dgm:constr type="t" for="ch" forName="childText1" refType="h" fact="0.2317"/>
                  <dgm:constr type="w" for="ch" forName="childText1" refType="w" fact="0.462"/>
                  <dgm:constr type="h" for="ch" forName="childText1" refType="h" fact="0.6685"/>
                  <dgm:constr type="l" for="ch" forName="childText2" refType="w" fact="0.462"/>
                  <dgm:constr type="t" for="ch" forName="childText2" refType="h" fact="0.3315"/>
                  <dgm:constr type="w" for="ch" forName="childText2" refType="w" fact="0.462"/>
                  <dgm:constr type="h" for="ch" forName="childText2" refType="h" fact="0.6685"/>
                </dgm:constrLst>
              </dgm:if>
              <dgm:else name="Name2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
                  <dgm:constr type="t" for="ch" forName="parentText2" refType="h" fact="0.0998"/>
                  <dgm:constr type="w" for="ch" forName="parentText2" refType="w" fact="0.538"/>
                  <dgm:constr type="h" for="ch" forName="parentText2" refType="h" fact="0.2995"/>
                  <dgm:constr type="l" for="ch" forName="childText1" refType="w" fact="0.538"/>
                  <dgm:constr type="t" for="ch" forName="childText1" refType="h" fact="0.2317"/>
                  <dgm:constr type="w" for="ch" forName="childText1" refType="w" fact="0.462"/>
                  <dgm:constr type="h" for="ch" forName="childText1" refType="h" fact="0.6685"/>
                  <dgm:constr type="l" for="ch" forName="childText2" refType="w" fact="0.076"/>
                  <dgm:constr type="t" for="ch" forName="childText2" refType="h" fact="0.3315"/>
                  <dgm:constr type="w" for="ch" forName="childText2" refType="w" fact="0.462"/>
                  <dgm:constr type="h" for="ch" forName="childText2" refType="h" fact="0.6685"/>
                </dgm:constrLst>
              </dgm:else>
            </dgm:choose>
          </dgm:else>
        </dgm:choose>
      </dgm:if>
      <dgm:if name="Name22" axis="ch" ptType="node" func="cnt" op="equ" val="3">
        <dgm:choose name="Name23">
          <dgm:if name="Name24" axis="ch ch" ptType="node node" func="cnt" op="equ" val="0">
            <dgm:alg type="composite">
              <dgm:param type="ar" val="4.1198"/>
            </dgm:alg>
            <dgm:choose name="Name25">
              <dgm:if name="Name2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308"/>
                  <dgm:constr type="t" for="ch" forName="parentText2" refType="h" fact="0.2"/>
                  <dgm:constr type="w" for="ch" forName="parentText2" refType="w" fact="0.692"/>
                  <dgm:constr type="h" for="ch" forName="parentText2" refType="h" fact="0.6"/>
                  <dgm:constr type="l" for="ch" forName="parentText3" refType="w" fact="0.616"/>
                  <dgm:constr type="t" for="ch" forName="parentText3" refType="h" fact="0.4"/>
                  <dgm:constr type="w" for="ch" forName="parentText3" refType="w" fact="0.384"/>
                  <dgm:constr type="h" for="ch" forName="parentText3" refType="h" fact="0.6"/>
                </dgm:constrLst>
              </dgm:if>
              <dgm:else name="Name2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
                  <dgm:constr type="t" for="ch" forName="parentText2" refType="h" fact="0.2"/>
                  <dgm:constr type="w" for="ch" forName="parentText2" refType="w" fact="0.692"/>
                  <dgm:constr type="h" for="ch" forName="parentText2" refType="h" fact="0.6"/>
                  <dgm:constr type="l" for="ch" forName="parentText3" refType="w" fact="0"/>
                  <dgm:constr type="t" for="ch" forName="parentText3" refType="h" fact="0.4"/>
                  <dgm:constr type="w" for="ch" forName="parentText3" refType="w" fact="0.384"/>
                  <dgm:constr type="h" for="ch" forName="parentText3" refType="h" fact="0.6"/>
                </dgm:constrLst>
              </dgm:else>
            </dgm:choose>
          </dgm:if>
          <dgm:else name="Name28">
            <dgm:alg type="composite">
              <dgm:param type="ar" val="2.0702"/>
            </dgm:alg>
            <dgm:choose name="Name29">
              <dgm:if name="Name3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
                  <dgm:constr type="t" for="ch" forName="childText1" refType="h" fact="0.2325"/>
                  <dgm:constr type="w" for="ch" forName="childText1" refType="w" fact="0.308"/>
                  <dgm:constr type="h" for="ch" forName="childText1" refType="h" fact="0.5808"/>
                  <dgm:constr type="l" for="ch" forName="childText2" refType="w" fact="0.308"/>
                  <dgm:constr type="t" for="ch" forName="childText2" refType="h" fact="0.333"/>
                  <dgm:constr type="w" for="ch" forName="childText2" refType="w" fact="0.308"/>
                  <dgm:constr type="h" for="ch" forName="childText2" refType="h" fact="0.5808"/>
                  <dgm:constr type="l" for="ch" forName="childText3" refType="w" fact="0.61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308"/>
                  <dgm:constr type="t" for="ch" forName="parentText2" refType="h" fact="0.1005"/>
                  <dgm:constr type="w" for="ch" forName="parentText2" refType="w" fact="0.692"/>
                  <dgm:constr type="h" for="ch" forName="parentText2" refType="h" fact="0.3015"/>
                  <dgm:constr type="l" for="ch" forName="parentText3" refType="w" fact="0.616"/>
                  <dgm:constr type="t" for="ch" forName="parentText3" refType="h" fact="0.201"/>
                  <dgm:constr type="w" for="ch" forName="parentText3" refType="w" fact="0.384"/>
                  <dgm:constr type="h" for="ch" forName="parentText3" refType="h" fact="0.3015"/>
                </dgm:constrLst>
              </dgm:if>
              <dgm:else name="Name3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692"/>
                  <dgm:constr type="t" for="ch" forName="childText1" refType="h" fact="0.2325"/>
                  <dgm:constr type="w" for="ch" forName="childText1" refType="w" fact="0.308"/>
                  <dgm:constr type="h" for="ch" forName="childText1" refType="h" fact="0.5808"/>
                  <dgm:constr type="l" for="ch" forName="childText2" refType="w" fact="0.384"/>
                  <dgm:constr type="t" for="ch" forName="childText2" refType="h" fact="0.333"/>
                  <dgm:constr type="w" for="ch" forName="childText2" refType="w" fact="0.308"/>
                  <dgm:constr type="h" for="ch" forName="childText2" refType="h" fact="0.5808"/>
                  <dgm:constr type="l" for="ch" forName="childText3" refType="w" fact="0.07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
                  <dgm:constr type="t" for="ch" forName="parentText2" refType="h" fact="0.1005"/>
                  <dgm:constr type="w" for="ch" forName="parentText2" refType="w" fact="0.692"/>
                  <dgm:constr type="h" for="ch" forName="parentText2" refType="h" fact="0.3015"/>
                  <dgm:constr type="l" for="ch" forName="parentText3" refType="w" fact="0"/>
                  <dgm:constr type="t" for="ch" forName="parentText3" refType="h" fact="0.201"/>
                  <dgm:constr type="w" for="ch" forName="parentText3" refType="w" fact="0.384"/>
                  <dgm:constr type="h" for="ch" forName="parentText3" refType="h" fact="0.3015"/>
                </dgm:constrLst>
              </dgm:else>
            </dgm:choose>
          </dgm:else>
        </dgm:choose>
      </dgm:if>
      <dgm:if name="Name32" axis="ch" ptType="node" func="cnt" op="equ" val="4">
        <dgm:choose name="Name33">
          <dgm:if name="Name34" axis="ch ch" ptType="node node" func="cnt" op="equ" val="0">
            <dgm:alg type="composite">
              <dgm:param type="ar" val="3.435"/>
            </dgm:alg>
            <dgm:choose name="Name35">
              <dgm:if name="Name3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2305"/>
                  <dgm:constr type="t" for="ch" forName="parentText2" refType="h" fact="0.1666"/>
                  <dgm:constr type="w" for="ch" forName="parentText2" refType="w" fact="0.7695"/>
                  <dgm:constr type="h" for="ch" forName="parentText2" refType="h" fact="0.5001"/>
                  <dgm:constr type="l" for="ch" forName="parentText3" refType="w" fact="0.461"/>
                  <dgm:constr type="t" for="ch" forName="parentText3" refType="h" fact="0.3333"/>
                  <dgm:constr type="w" for="ch" forName="parentText3" refType="w" fact="0.539"/>
                  <dgm:constr type="h" for="ch" forName="parentText3" refType="h" fact="0.5001"/>
                  <dgm:constr type="l" for="ch" forName="parentText4" refType="w" fact="0.6915"/>
                  <dgm:constr type="t" for="ch" forName="parentText4" refType="h" fact="0.4999"/>
                  <dgm:constr type="w" for="ch" forName="parentText4" refType="w" fact="0.3085"/>
                  <dgm:constr type="h" for="ch" forName="parentText4" refType="h" fact="0.5001"/>
                </dgm:constrLst>
              </dgm:if>
              <dgm:else name="Name3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
                  <dgm:constr type="t" for="ch" forName="parentText2" refType="h" fact="0.1666"/>
                  <dgm:constr type="w" for="ch" forName="parentText2" refType="w" fact="0.7695"/>
                  <dgm:constr type="h" for="ch" forName="parentText2" refType="h" fact="0.5001"/>
                  <dgm:constr type="l" for="ch" forName="parentText3" refType="w" fact="0"/>
                  <dgm:constr type="t" for="ch" forName="parentText3" refType="h" fact="0.3333"/>
                  <dgm:constr type="w" for="ch" forName="parentText3" refType="w" fact="0.539"/>
                  <dgm:constr type="h" for="ch" forName="parentText3" refType="h" fact="0.5001"/>
                  <dgm:constr type="l" for="ch" forName="parentText4" refType="w" fact="0"/>
                  <dgm:constr type="t" for="ch" forName="parentText4" refType="h" fact="0.4999"/>
                  <dgm:constr type="w" for="ch" forName="parentText4" refType="w" fact="0.3085"/>
                  <dgm:constr type="h" for="ch" forName="parentText4" refType="h" fact="0.5001"/>
                </dgm:constrLst>
              </dgm:else>
            </dgm:choose>
          </dgm:if>
          <dgm:else name="Name38">
            <dgm:alg type="composite">
              <dgm:param type="ar" val="1.9377"/>
            </dgm:alg>
            <dgm:choose name="Name39">
              <dgm:if name="Name4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
                  <dgm:constr type="t" for="ch" forName="childText1" refType="h" fact="0.218"/>
                  <dgm:constr type="w" for="ch" forName="childText1" refType="w" fact="0.2305"/>
                  <dgm:constr type="h" for="ch" forName="childText1" refType="h" fact="0.5218"/>
                  <dgm:constr type="l" for="ch" forName="childText2" refType="w" fact="0.2305"/>
                  <dgm:constr type="t" for="ch" forName="childText2" refType="h" fact="0.312"/>
                  <dgm:constr type="w" for="ch" forName="childText2" refType="w" fact="0.2305"/>
                  <dgm:constr type="h" for="ch" forName="childText2" refType="h" fact="0.5085"/>
                  <dgm:constr type="l" for="ch" forName="childText3" refType="w" fact="0.461"/>
                  <dgm:constr type="t" for="ch" forName="childText3" refType="h" fact="0.406"/>
                  <dgm:constr type="w" for="ch" forName="childText3" refType="w" fact="0.2305"/>
                  <dgm:constr type="h" for="ch" forName="childText3" refType="h" fact="0.5119"/>
                  <dgm:constr type="l" for="ch" forName="childText4" refType="w" fact="0.6915"/>
                  <dgm:constr type="t" for="ch" forName="childText4" refType="h" fact="0.5"/>
                  <dgm:constr type="w" for="ch" forName="childText4" refType="w" fact="0.232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2305"/>
                  <dgm:constr type="t" for="ch" forName="parentText2" refType="h" fact="0.094"/>
                  <dgm:constr type="w" for="ch" forName="parentText2" refType="w" fact="0.7695"/>
                  <dgm:constr type="h" for="ch" forName="parentText2" refType="h" fact="0.2821"/>
                  <dgm:constr type="l" for="ch" forName="parentText3" refType="w" fact="0.461"/>
                  <dgm:constr type="t" for="ch" forName="parentText3" refType="h" fact="0.188"/>
                  <dgm:constr type="w" for="ch" forName="parentText3" refType="w" fact="0.539"/>
                  <dgm:constr type="h" for="ch" forName="parentText3" refType="h" fact="0.2821"/>
                  <dgm:constr type="l" for="ch" forName="parentText4" refType="w" fact="0.6915"/>
                  <dgm:constr type="t" for="ch" forName="parentText4" refType="h" fact="0.282"/>
                  <dgm:constr type="w" for="ch" forName="parentText4" refType="w" fact="0.3085"/>
                  <dgm:constr type="h" for="ch" forName="parentText4" refType="h" fact="0.2821"/>
                </dgm:constrLst>
              </dgm:if>
              <dgm:else name="Name4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7695"/>
                  <dgm:constr type="t" for="ch" forName="childText1" refType="h" fact="0.218"/>
                  <dgm:constr type="w" for="ch" forName="childText1" refType="w" fact="0.2305"/>
                  <dgm:constr type="h" for="ch" forName="childText1" refType="h" fact="0.5218"/>
                  <dgm:constr type="l" for="ch" forName="childText2" refType="w" fact="0.539"/>
                  <dgm:constr type="t" for="ch" forName="childText2" refType="h" fact="0.312"/>
                  <dgm:constr type="w" for="ch" forName="childText2" refType="w" fact="0.2305"/>
                  <dgm:constr type="h" for="ch" forName="childText2" refType="h" fact="0.5085"/>
                  <dgm:constr type="l" for="ch" forName="childText3" refType="w" fact="0.3085"/>
                  <dgm:constr type="t" for="ch" forName="childText3" refType="h" fact="0.406"/>
                  <dgm:constr type="w" for="ch" forName="childText3" refType="w" fact="0.2305"/>
                  <dgm:constr type="h" for="ch" forName="childText3" refType="h" fact="0.5119"/>
                  <dgm:constr type="l" for="ch" forName="childText4" refType="w" fact="0.076"/>
                  <dgm:constr type="t" for="ch" forName="childText4" refType="h" fact="0.5"/>
                  <dgm:constr type="w" for="ch" forName="childText4" refType="w" fact="0.234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
                  <dgm:constr type="t" for="ch" forName="parentText2" refType="h" fact="0.094"/>
                  <dgm:constr type="w" for="ch" forName="parentText2" refType="w" fact="0.7695"/>
                  <dgm:constr type="h" for="ch" forName="parentText2" refType="h" fact="0.2821"/>
                  <dgm:constr type="l" for="ch" forName="parentText3" refType="w" fact="0"/>
                  <dgm:constr type="t" for="ch" forName="parentText3" refType="h" fact="0.188"/>
                  <dgm:constr type="w" for="ch" forName="parentText3" refType="w" fact="0.539"/>
                  <dgm:constr type="h" for="ch" forName="parentText3" refType="h" fact="0.2821"/>
                  <dgm:constr type="l" for="ch" forName="parentText4" refType="w" fact="0"/>
                  <dgm:constr type="t" for="ch" forName="parentText4" refType="h" fact="0.282"/>
                  <dgm:constr type="w" for="ch" forName="parentText4" refType="w" fact="0.3085"/>
                  <dgm:constr type="h" for="ch" forName="parentText4" refType="h" fact="0.2821"/>
                </dgm:constrLst>
              </dgm:else>
            </dgm:choose>
          </dgm:else>
        </dgm:choose>
      </dgm:if>
      <dgm:else name="Name42">
        <dgm:choose name="Name43">
          <dgm:if name="Name44" axis="ch ch" ptType="node node" func="cnt" op="equ" val="0">
            <dgm:alg type="composite">
              <dgm:param type="ar" val="2.9463"/>
            </dgm:alg>
            <dgm:choose name="Name45">
              <dgm:if name="Name4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1848"/>
                  <dgm:constr type="t" for="ch" forName="parentText2" refType="h" fact="0.1429"/>
                  <dgm:constr type="w" for="ch" forName="parentText2" refType="w" fact="0.8152"/>
                  <dgm:constr type="h" for="ch" forName="parentText2" refType="h" fact="0.4285"/>
                  <dgm:constr type="l" for="ch" forName="parentText3" refType="w" fact="0.3696"/>
                  <dgm:constr type="t" for="ch" forName="parentText3" refType="h" fact="0.2858"/>
                  <dgm:constr type="w" for="ch" forName="parentText3" refType="w" fact="0.6304"/>
                  <dgm:constr type="h" for="ch" forName="parentText3" refType="h" fact="0.4285"/>
                  <dgm:constr type="l" for="ch" forName="parentText4" refType="w" fact="0.5545"/>
                  <dgm:constr type="t" for="ch" forName="parentText4" refType="h" fact="0.4286"/>
                  <dgm:constr type="w" for="ch" forName="parentText4" refType="w" fact="0.4455"/>
                  <dgm:constr type="h" for="ch" forName="parentText4" refType="h" fact="0.4285"/>
                  <dgm:constr type="l" for="ch" forName="parentText5" refType="w" fact="0.7393"/>
                  <dgm:constr type="t" for="ch" forName="parentText5" refType="h" fact="0.5715"/>
                  <dgm:constr type="w" for="ch" forName="parentText5" refType="w" fact="0.2607"/>
                  <dgm:constr type="h" for="ch" forName="parentText5" refType="h" fact="0.4285"/>
                </dgm:constrLst>
              </dgm:if>
              <dgm:else name="Name4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
                  <dgm:constr type="t" for="ch" forName="parentText2" refType="h" fact="0.1429"/>
                  <dgm:constr type="w" for="ch" forName="parentText2" refType="w" fact="0.8152"/>
                  <dgm:constr type="h" for="ch" forName="parentText2" refType="h" fact="0.4285"/>
                  <dgm:constr type="l" for="ch" forName="parentText3" refType="w" fact="0"/>
                  <dgm:constr type="t" for="ch" forName="parentText3" refType="h" fact="0.2858"/>
                  <dgm:constr type="w" for="ch" forName="parentText3" refType="w" fact="0.6304"/>
                  <dgm:constr type="h" for="ch" forName="parentText3" refType="h" fact="0.4285"/>
                  <dgm:constr type="l" for="ch" forName="parentText4" refType="w" fact="0"/>
                  <dgm:constr type="t" for="ch" forName="parentText4" refType="h" fact="0.4286"/>
                  <dgm:constr type="w" for="ch" forName="parentText4" refType="w" fact="0.4455"/>
                  <dgm:constr type="h" for="ch" forName="parentText4" refType="h" fact="0.4285"/>
                  <dgm:constr type="l" for="ch" forName="parentText5" refType="w" fact="0"/>
                  <dgm:constr type="t" for="ch" forName="parentText5" refType="h" fact="0.5715"/>
                  <dgm:constr type="w" for="ch" forName="parentText5" refType="w" fact="0.2607"/>
                  <dgm:constr type="h" for="ch" forName="parentText5" refType="h" fact="0.4285"/>
                </dgm:constrLst>
              </dgm:else>
            </dgm:choose>
          </dgm:if>
          <dgm:else name="Name48">
            <dgm:alg type="composite">
              <dgm:param type="ar" val="1.7837"/>
            </dgm:alg>
            <dgm:choose name="Name49">
              <dgm:if name="Name5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
                  <dgm:constr type="t" for="ch" forName="childText1" refType="h" fact="0.1997"/>
                  <dgm:constr type="w" for="ch" forName="childText1" refType="w" fact="0.18482"/>
                  <dgm:constr type="h" for="ch" forName="childText1" refType="h" fact="0.4763"/>
                  <dgm:constr type="l" for="ch" forName="childText2" refType="w" fact="0.1848"/>
                  <dgm:constr type="t" for="ch" forName="childText2" refType="h" fact="0.2862"/>
                  <dgm:constr type="w" for="ch" forName="childText2" refType="w" fact="0.18482"/>
                  <dgm:constr type="h" for="ch" forName="childText2" refType="h" fact="0.4763"/>
                  <dgm:constr type="l" for="ch" forName="childText3" refType="w" fact="0.3696"/>
                  <dgm:constr type="t" for="ch" forName="childText3" refType="h" fact="0.3727"/>
                  <dgm:constr type="w" for="ch" forName="childText3" refType="w" fact="0.18482"/>
                  <dgm:constr type="h" for="ch" forName="childText3" refType="h" fact="0.4763"/>
                  <dgm:constr type="l" for="ch" forName="childText4" refType="w" fact="0.5545"/>
                  <dgm:constr type="t" for="ch" forName="childText4" refType="h" fact="0.4592"/>
                  <dgm:constr type="w" for="ch" forName="childText4" refType="w" fact="0.18482"/>
                  <dgm:constr type="h" for="ch" forName="childText4" refType="h" fact="0.4763"/>
                  <dgm:constr type="l" for="ch" forName="childText5" refType="w" fact="0.7393"/>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1848"/>
                  <dgm:constr type="t" for="ch" forName="parentText2" refType="h" fact="0.0865"/>
                  <dgm:constr type="w" for="ch" forName="parentText2" refType="w" fact="0.8152"/>
                  <dgm:constr type="h" for="ch" forName="parentText2" refType="h" fact="0.2594"/>
                  <dgm:constr type="l" for="ch" forName="parentText3" refType="w" fact="0.3696"/>
                  <dgm:constr type="t" for="ch" forName="parentText3" refType="h" fact="0.173"/>
                  <dgm:constr type="w" for="ch" forName="parentText3" refType="w" fact="0.6304"/>
                  <dgm:constr type="h" for="ch" forName="parentText3" refType="h" fact="0.2594"/>
                  <dgm:constr type="l" for="ch" forName="parentText4" refType="w" fact="0.5545"/>
                  <dgm:constr type="t" for="ch" forName="parentText4" refType="h" fact="0.2595"/>
                  <dgm:constr type="w" for="ch" forName="parentText4" refType="w" fact="0.4455"/>
                  <dgm:constr type="h" for="ch" forName="parentText4" refType="h" fact="0.2594"/>
                  <dgm:constr type="l" for="ch" forName="parentText5" refType="w" fact="0.7393"/>
                  <dgm:constr type="t" for="ch" forName="parentText5" refType="h" fact="0.346"/>
                  <dgm:constr type="w" for="ch" forName="parentText5" refType="w" fact="0.2607"/>
                  <dgm:constr type="h" for="ch" forName="parentText5" refType="h" fact="0.2594"/>
                </dgm:constrLst>
              </dgm:if>
              <dgm:else name="Name5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81518"/>
                  <dgm:constr type="t" for="ch" forName="childText1" refType="h" fact="0.1997"/>
                  <dgm:constr type="w" for="ch" forName="childText1" refType="w" fact="0.18482"/>
                  <dgm:constr type="h" for="ch" forName="childText1" refType="h" fact="0.4763"/>
                  <dgm:constr type="l" for="ch" forName="childText2" refType="w" fact="0.63036"/>
                  <dgm:constr type="t" for="ch" forName="childText2" refType="h" fact="0.2862"/>
                  <dgm:constr type="w" for="ch" forName="childText2" refType="w" fact="0.18482"/>
                  <dgm:constr type="h" for="ch" forName="childText2" refType="h" fact="0.4763"/>
                  <dgm:constr type="l" for="ch" forName="childText3" refType="w" fact="0.44554"/>
                  <dgm:constr type="t" for="ch" forName="childText3" refType="h" fact="0.3727"/>
                  <dgm:constr type="w" for="ch" forName="childText3" refType="w" fact="0.18482"/>
                  <dgm:constr type="h" for="ch" forName="childText3" refType="h" fact="0.4763"/>
                  <dgm:constr type="l" for="ch" forName="childText4" refType="w" fact="0.26072"/>
                  <dgm:constr type="t" for="ch" forName="childText4" refType="h" fact="0.4592"/>
                  <dgm:constr type="w" for="ch" forName="childText4" refType="w" fact="0.18482"/>
                  <dgm:constr type="h" for="ch" forName="childText4" refType="h" fact="0.4763"/>
                  <dgm:constr type="l" for="ch" forName="childText5" refType="w" fact="0.0759"/>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
                  <dgm:constr type="t" for="ch" forName="parentText2" refType="h" fact="0.0865"/>
                  <dgm:constr type="w" for="ch" forName="parentText2" refType="w" fact="0.8152"/>
                  <dgm:constr type="h" for="ch" forName="parentText2" refType="h" fact="0.2594"/>
                  <dgm:constr type="l" for="ch" forName="parentText3" refType="w" fact="0"/>
                  <dgm:constr type="t" for="ch" forName="parentText3" refType="h" fact="0.173"/>
                  <dgm:constr type="w" for="ch" forName="parentText3" refType="w" fact="0.6304"/>
                  <dgm:constr type="h" for="ch" forName="parentText3" refType="h" fact="0.2594"/>
                  <dgm:constr type="l" for="ch" forName="parentText4" refType="w" fact="0"/>
                  <dgm:constr type="t" for="ch" forName="parentText4" refType="h" fact="0.2595"/>
                  <dgm:constr type="w" for="ch" forName="parentText4" refType="w" fact="0.4455"/>
                  <dgm:constr type="h" for="ch" forName="parentText4" refType="h" fact="0.2594"/>
                  <dgm:constr type="l" for="ch" forName="parentText5" refType="w" fact="0"/>
                  <dgm:constr type="t" for="ch" forName="parentText5" refType="h" fact="0.346"/>
                  <dgm:constr type="w" for="ch" forName="parentText5" refType="w" fact="0.2607"/>
                  <dgm:constr type="h" for="ch" forName="parentText5" refType="h" fact="0.2594"/>
                </dgm:constrLst>
              </dgm:else>
            </dgm:choose>
          </dgm:else>
        </dgm:choose>
      </dgm:else>
    </dgm:choose>
    <dgm:forEach name="Name52" axis="ch" ptType="node" cnt="1">
      <dgm:layoutNode name="parentText1" styleLbl="node1">
        <dgm:varLst>
          <dgm:chMax/>
          <dgm:chPref val="3"/>
          <dgm:bulletEnabled val="1"/>
        </dgm:varLst>
        <dgm:choose name="Name53">
          <dgm:if name="Name54"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55">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56">
        <dgm:if name="Name57" axis="ch" ptType="node" func="cnt" op="gte" val="1">
          <dgm:layoutNode name="childText1"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dgm:forEach>
    <dgm:forEach name="Name59" axis="ch" ptType="node" st="2" cnt="1">
      <dgm:layoutNode name="parentText2" styleLbl="node1">
        <dgm:varLst>
          <dgm:chMax/>
          <dgm:chPref val="3"/>
          <dgm:bulletEnabled val="1"/>
        </dgm:varLst>
        <dgm:choose name="Name60">
          <dgm:if name="Name61"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2">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63">
        <dgm:if name="Name64" axis="ch" ptType="node" func="cnt" op="gte" val="1">
          <dgm:layoutNode name="childText2"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5"/>
      </dgm:choose>
    </dgm:forEach>
    <dgm:forEach name="Name66" axis="ch" ptType="node" st="3" cnt="1">
      <dgm:layoutNode name="parentText3" styleLbl="node1">
        <dgm:varLst>
          <dgm:chMax/>
          <dgm:chPref val="3"/>
          <dgm:bulletEnabled val="1"/>
        </dgm:varLst>
        <dgm:choose name="Name67">
          <dgm:if name="Name68"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9">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0">
        <dgm:if name="Name71" axis="ch" ptType="node" func="cnt" op="gte" val="1">
          <dgm:layoutNode name="childText3"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forEach>
    <dgm:forEach name="Name73" axis="ch" ptType="node" st="4" cnt="1">
      <dgm:layoutNode name="parentText4" styleLbl="node1">
        <dgm:varLst>
          <dgm:chMax/>
          <dgm:chPref val="3"/>
          <dgm:bulletEnabled val="1"/>
        </dgm:varLst>
        <dgm:choose name="Name74">
          <dgm:if name="Name75"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76">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7">
        <dgm:if name="Name78" axis="ch" ptType="node" func="cnt" op="gte" val="1">
          <dgm:layoutNode name="childText4"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dgm:forEach>
    <dgm:forEach name="Name80" axis="ch" ptType="node" st="5" cnt="1">
      <dgm:layoutNode name="parentText5" styleLbl="node1">
        <dgm:varLst>
          <dgm:chMax/>
          <dgm:chPref val="3"/>
          <dgm:bulletEnabled val="1"/>
        </dgm:varLst>
        <dgm:choose name="Name81">
          <dgm:if name="Name82"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83">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84">
        <dgm:if name="Name85" axis="ch" ptType="node" func="cnt" op="gte" val="1">
          <dgm:layoutNode name="childText5"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6"/>
      </dgm:choose>
    </dgm:forEach>
  </dgm:layoutNode>
</dgm:layoutDef>
</file>

<file path=ppt/diagrams/layout10.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3.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6B282E-B117-B940-84DA-9267D4C22CBD}" type="datetimeFigureOut">
              <a:rPr lang="en-US" smtClean="0"/>
              <a:t>6/12/2023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E5DE82-CF29-044D-9158-06A811149881}" type="slidenum">
              <a:rPr lang="en-US" smtClean="0"/>
              <a:t>‹#›</a:t>
            </a:fld>
            <a:endParaRPr lang="en-US"/>
          </a:p>
        </p:txBody>
      </p:sp>
    </p:spTree>
    <p:extLst>
      <p:ext uri="{BB962C8B-B14F-4D97-AF65-F5344CB8AC3E}">
        <p14:creationId xmlns:p14="http://schemas.microsoft.com/office/powerpoint/2010/main" val="17619873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E5DE82-CF29-044D-9158-06A811149881}" type="slidenum">
              <a:rPr lang="en-US" smtClean="0"/>
              <a:t>1</a:t>
            </a:fld>
            <a:endParaRPr lang="en-US"/>
          </a:p>
        </p:txBody>
      </p:sp>
    </p:spTree>
    <p:extLst>
      <p:ext uri="{BB962C8B-B14F-4D97-AF65-F5344CB8AC3E}">
        <p14:creationId xmlns:p14="http://schemas.microsoft.com/office/powerpoint/2010/main" val="2044093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fld id="{4BE5DE82-CF29-044D-9158-06A811149881}" type="slidenum">
              <a:rPr lang="en-US" smtClean="0"/>
              <a:t>46</a:t>
            </a:fld>
            <a:endParaRPr lang="en-US"/>
          </a:p>
        </p:txBody>
      </p:sp>
    </p:spTree>
    <p:extLst>
      <p:ext uri="{BB962C8B-B14F-4D97-AF65-F5344CB8AC3E}">
        <p14:creationId xmlns:p14="http://schemas.microsoft.com/office/powerpoint/2010/main" val="3089981253"/>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6175791"/>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1797829"/>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25258433"/>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5988599"/>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5356889"/>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8374250"/>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3427464"/>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1501504"/>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4282665"/>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765206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fld id="{4BE5DE82-CF29-044D-9158-06A811149881}" type="slidenum">
              <a:rPr lang="en-US" smtClean="0"/>
              <a:t>47</a:t>
            </a:fld>
            <a:endParaRPr lang="en-US"/>
          </a:p>
        </p:txBody>
      </p:sp>
    </p:spTree>
    <p:extLst>
      <p:ext uri="{BB962C8B-B14F-4D97-AF65-F5344CB8AC3E}">
        <p14:creationId xmlns:p14="http://schemas.microsoft.com/office/powerpoint/2010/main" val="1787371642"/>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8856680"/>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9109405"/>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7880088"/>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0407477"/>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6098709"/>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24369483"/>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3856221"/>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2689641"/>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5280185"/>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91131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fld id="{4BE5DE82-CF29-044D-9158-06A811149881}" type="slidenum">
              <a:rPr lang="en-US" smtClean="0"/>
              <a:t>48</a:t>
            </a:fld>
            <a:endParaRPr lang="en-US"/>
          </a:p>
        </p:txBody>
      </p:sp>
    </p:spTree>
    <p:extLst>
      <p:ext uri="{BB962C8B-B14F-4D97-AF65-F5344CB8AC3E}">
        <p14:creationId xmlns:p14="http://schemas.microsoft.com/office/powerpoint/2010/main" val="2393712985"/>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3872141"/>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5190828"/>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51864464"/>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22288597"/>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3609123"/>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3069297"/>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3765528"/>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4897308"/>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4160922"/>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52561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fld id="{4BE5DE82-CF29-044D-9158-06A811149881}" type="slidenum">
              <a:rPr lang="en-US" smtClean="0"/>
              <a:t>49</a:t>
            </a:fld>
            <a:endParaRPr lang="en-US"/>
          </a:p>
        </p:txBody>
      </p:sp>
    </p:spTree>
    <p:extLst>
      <p:ext uri="{BB962C8B-B14F-4D97-AF65-F5344CB8AC3E}">
        <p14:creationId xmlns:p14="http://schemas.microsoft.com/office/powerpoint/2010/main" val="3593879005"/>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9009838"/>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54741463"/>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0479562"/>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66763040"/>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9034304"/>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7604716"/>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4624945"/>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96034414"/>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5468411"/>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90836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fld id="{4BE5DE82-CF29-044D-9158-06A811149881}" type="slidenum">
              <a:rPr lang="en-US" smtClean="0"/>
              <a:t>50</a:t>
            </a:fld>
            <a:endParaRPr lang="en-US"/>
          </a:p>
        </p:txBody>
      </p:sp>
    </p:spTree>
    <p:extLst>
      <p:ext uri="{BB962C8B-B14F-4D97-AF65-F5344CB8AC3E}">
        <p14:creationId xmlns:p14="http://schemas.microsoft.com/office/powerpoint/2010/main" val="1118773151"/>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3676156"/>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9935294"/>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2990187"/>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8851041"/>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9998268"/>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4690188"/>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7041595"/>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068748"/>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94398341"/>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40509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fld id="{4BE5DE82-CF29-044D-9158-06A811149881}" type="slidenum">
              <a:rPr lang="en-US" smtClean="0"/>
              <a:t>51</a:t>
            </a:fld>
            <a:endParaRPr lang="en-US"/>
          </a:p>
        </p:txBody>
      </p:sp>
    </p:spTree>
    <p:extLst>
      <p:ext uri="{BB962C8B-B14F-4D97-AF65-F5344CB8AC3E}">
        <p14:creationId xmlns:p14="http://schemas.microsoft.com/office/powerpoint/2010/main" val="3257658851"/>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528876"/>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17767866"/>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7540463"/>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8705791"/>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8972760"/>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62910061"/>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91539524"/>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8473200"/>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02946305"/>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51867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fld id="{4BE5DE82-CF29-044D-9158-06A811149881}" type="slidenum">
              <a:rPr lang="en-US" smtClean="0"/>
              <a:t>52</a:t>
            </a:fld>
            <a:endParaRPr lang="en-US"/>
          </a:p>
        </p:txBody>
      </p:sp>
    </p:spTree>
    <p:extLst>
      <p:ext uri="{BB962C8B-B14F-4D97-AF65-F5344CB8AC3E}">
        <p14:creationId xmlns:p14="http://schemas.microsoft.com/office/powerpoint/2010/main" val="3441136509"/>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30634457"/>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3184348"/>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67559730"/>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332369"/>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9220974"/>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9260939"/>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1045502"/>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8115692"/>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7465530"/>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91329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fld id="{4BE5DE82-CF29-044D-9158-06A811149881}" type="slidenum">
              <a:rPr lang="en-US" smtClean="0"/>
              <a:t>53</a:t>
            </a:fld>
            <a:endParaRPr lang="en-US"/>
          </a:p>
        </p:txBody>
      </p:sp>
    </p:spTree>
    <p:extLst>
      <p:ext uri="{BB962C8B-B14F-4D97-AF65-F5344CB8AC3E}">
        <p14:creationId xmlns:p14="http://schemas.microsoft.com/office/powerpoint/2010/main" val="2597773530"/>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8131659"/>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E5DE82-CF29-044D-9158-06A811149881}" type="slidenum">
              <a:rPr lang="en-US" smtClean="0"/>
              <a:t>221</a:t>
            </a:fld>
            <a:endParaRPr lang="en-US"/>
          </a:p>
        </p:txBody>
      </p:sp>
    </p:spTree>
    <p:extLst>
      <p:ext uri="{BB962C8B-B14F-4D97-AF65-F5344CB8AC3E}">
        <p14:creationId xmlns:p14="http://schemas.microsoft.com/office/powerpoint/2010/main" val="7172193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fld id="{4BE5DE82-CF29-044D-9158-06A811149881}" type="slidenum">
              <a:rPr lang="en-US" smtClean="0"/>
              <a:t>54</a:t>
            </a:fld>
            <a:endParaRPr lang="en-US"/>
          </a:p>
        </p:txBody>
      </p:sp>
    </p:spTree>
    <p:extLst>
      <p:ext uri="{BB962C8B-B14F-4D97-AF65-F5344CB8AC3E}">
        <p14:creationId xmlns:p14="http://schemas.microsoft.com/office/powerpoint/2010/main" val="20451581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fld id="{4BE5DE82-CF29-044D-9158-06A811149881}" type="slidenum">
              <a:rPr lang="en-US" smtClean="0"/>
              <a:t>55</a:t>
            </a:fld>
            <a:endParaRPr lang="en-US"/>
          </a:p>
        </p:txBody>
      </p:sp>
    </p:spTree>
    <p:extLst>
      <p:ext uri="{BB962C8B-B14F-4D97-AF65-F5344CB8AC3E}">
        <p14:creationId xmlns:p14="http://schemas.microsoft.com/office/powerpoint/2010/main" val="39290028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64682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7852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297384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85315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73115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698895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641254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403178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139003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793592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575842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6351512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3010805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74101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873848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6987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7748039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371221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467094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623616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135199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41293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fld id="{4BE5DE82-CF29-044D-9158-06A811149881}" type="slidenum">
              <a:rPr lang="en-US" smtClean="0"/>
              <a:t>26</a:t>
            </a:fld>
            <a:endParaRPr lang="en-US"/>
          </a:p>
        </p:txBody>
      </p:sp>
    </p:spTree>
    <p:extLst>
      <p:ext uri="{BB962C8B-B14F-4D97-AF65-F5344CB8AC3E}">
        <p14:creationId xmlns:p14="http://schemas.microsoft.com/office/powerpoint/2010/main" val="353137294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465845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306122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892714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1741649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599856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90921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091941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37669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503055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71238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fld id="{4BE5DE82-CF29-044D-9158-06A811149881}" type="slidenum">
              <a:rPr lang="en-US" smtClean="0"/>
              <a:t>27</a:t>
            </a:fld>
            <a:endParaRPr lang="en-US"/>
          </a:p>
        </p:txBody>
      </p:sp>
    </p:spTree>
    <p:extLst>
      <p:ext uri="{BB962C8B-B14F-4D97-AF65-F5344CB8AC3E}">
        <p14:creationId xmlns:p14="http://schemas.microsoft.com/office/powerpoint/2010/main" val="224685896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610489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794081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4054688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631048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49734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157704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014034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3715163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659018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24204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fld id="{4BE5DE82-CF29-044D-9158-06A811149881}" type="slidenum">
              <a:rPr lang="en-US" smtClean="0"/>
              <a:t>41</a:t>
            </a:fld>
            <a:endParaRPr lang="en-US"/>
          </a:p>
        </p:txBody>
      </p:sp>
    </p:spTree>
    <p:extLst>
      <p:ext uri="{BB962C8B-B14F-4D97-AF65-F5344CB8AC3E}">
        <p14:creationId xmlns:p14="http://schemas.microsoft.com/office/powerpoint/2010/main" val="238525040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501943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2960131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212814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739215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856873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198652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824943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344157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590310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17037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fld id="{4BE5DE82-CF29-044D-9158-06A811149881}" type="slidenum">
              <a:rPr lang="en-US" smtClean="0"/>
              <a:t>42</a:t>
            </a:fld>
            <a:endParaRPr lang="en-US"/>
          </a:p>
        </p:txBody>
      </p:sp>
    </p:spTree>
    <p:extLst>
      <p:ext uri="{BB962C8B-B14F-4D97-AF65-F5344CB8AC3E}">
        <p14:creationId xmlns:p14="http://schemas.microsoft.com/office/powerpoint/2010/main" val="223930443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539685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1020983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307108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2132220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624740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225828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95667037"/>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33023596"/>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615683"/>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39305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fld id="{4BE5DE82-CF29-044D-9158-06A811149881}" type="slidenum">
              <a:rPr lang="en-US" smtClean="0"/>
              <a:t>43</a:t>
            </a:fld>
            <a:endParaRPr lang="en-US"/>
          </a:p>
        </p:txBody>
      </p:sp>
    </p:spTree>
    <p:extLst>
      <p:ext uri="{BB962C8B-B14F-4D97-AF65-F5344CB8AC3E}">
        <p14:creationId xmlns:p14="http://schemas.microsoft.com/office/powerpoint/2010/main" val="170209270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3429275"/>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44636907"/>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87001359"/>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4235289"/>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5086275"/>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51798996"/>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4339365"/>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5796002"/>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9116845"/>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752979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fld id="{4BE5DE82-CF29-044D-9158-06A811149881}" type="slidenum">
              <a:rPr lang="en-US" smtClean="0"/>
              <a:t>45</a:t>
            </a:fld>
            <a:endParaRPr lang="en-US"/>
          </a:p>
        </p:txBody>
      </p:sp>
    </p:spTree>
    <p:extLst>
      <p:ext uri="{BB962C8B-B14F-4D97-AF65-F5344CB8AC3E}">
        <p14:creationId xmlns:p14="http://schemas.microsoft.com/office/powerpoint/2010/main" val="3218893005"/>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4899225"/>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3440096"/>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7690149"/>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1168908"/>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4043344"/>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8777544"/>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9145136"/>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5753186"/>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5213772"/>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48884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ont Typecae &amp; Size">
    <p:spTree>
      <p:nvGrpSpPr>
        <p:cNvPr id="1" name=""/>
        <p:cNvGrpSpPr/>
        <p:nvPr/>
      </p:nvGrpSpPr>
      <p:grpSpPr>
        <a:xfrm>
          <a:off x="0" y="0"/>
          <a:ext cx="0" cy="0"/>
          <a:chOff x="0" y="0"/>
          <a:chExt cx="0" cy="0"/>
        </a:xfrm>
      </p:grpSpPr>
      <p:sp>
        <p:nvSpPr>
          <p:cNvPr id="6" name="Rectangle 5"/>
          <p:cNvSpPr/>
          <p:nvPr userDrawn="1"/>
        </p:nvSpPr>
        <p:spPr>
          <a:xfrm>
            <a:off x="0" y="0"/>
            <a:ext cx="12192000" cy="6858001"/>
          </a:xfrm>
          <a:prstGeom prst="rect">
            <a:avLst/>
          </a:prstGeom>
          <a:solidFill>
            <a:srgbClr val="D0D6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424669" y="528535"/>
            <a:ext cx="6498645" cy="769441"/>
          </a:xfrm>
          <a:prstGeom prst="rect">
            <a:avLst/>
          </a:prstGeom>
        </p:spPr>
        <p:txBody>
          <a:bodyPr wrap="square">
            <a:spAutoFit/>
          </a:bodyPr>
          <a:lstStyle/>
          <a:p>
            <a:pPr fontAlgn="base"/>
            <a:r>
              <a:rPr lang="en-IE" sz="4400" b="0" i="0" u="none" strike="noStrike" kern="1200" baseline="0">
                <a:solidFill>
                  <a:srgbClr val="000000"/>
                </a:solidFill>
                <a:effectLst/>
                <a:latin typeface="+mn-lt"/>
                <a:ea typeface="+mn-ea"/>
                <a:cs typeface="+mn-cs"/>
                <a:sym typeface="Quattrocento Sans"/>
              </a:rPr>
              <a:t>FONT TYPEFACE &amp; SIZE</a:t>
            </a:r>
            <a:endParaRPr lang="en-IE" sz="3600" baseline="0">
              <a:solidFill>
                <a:srgbClr val="000000"/>
              </a:solidFill>
              <a:latin typeface="+mn-lt"/>
              <a:ea typeface="Quattrocento Sans"/>
              <a:cs typeface="Quattrocento Sans"/>
              <a:sym typeface="Quattrocento Sans"/>
            </a:endParaRPr>
          </a:p>
        </p:txBody>
      </p:sp>
      <p:sp>
        <p:nvSpPr>
          <p:cNvPr id="8" name="Rectangle 7"/>
          <p:cNvSpPr/>
          <p:nvPr userDrawn="1"/>
        </p:nvSpPr>
        <p:spPr>
          <a:xfrm>
            <a:off x="7347983" y="564843"/>
            <a:ext cx="4589207" cy="4708981"/>
          </a:xfrm>
          <a:prstGeom prst="rect">
            <a:avLst/>
          </a:prstGeom>
        </p:spPr>
        <p:txBody>
          <a:bodyPr wrap="square">
            <a:spAutoFit/>
          </a:bodyPr>
          <a:lstStyle/>
          <a:p>
            <a:pPr fontAlgn="base"/>
            <a:r>
              <a:rPr lang="en-IE" sz="3000" b="0" i="0" u="none" strike="noStrike" kern="1200">
                <a:solidFill>
                  <a:srgbClr val="000000"/>
                </a:solidFill>
                <a:effectLst/>
                <a:latin typeface="+mn-lt"/>
                <a:ea typeface="+mn-ea"/>
                <a:cs typeface="+mn-cs"/>
              </a:rPr>
              <a:t>PLEASE</a:t>
            </a:r>
            <a:r>
              <a:rPr lang="en-IE" sz="3000" b="0" i="0" u="none" strike="noStrike" kern="1200" baseline="0">
                <a:solidFill>
                  <a:srgbClr val="000000"/>
                </a:solidFill>
                <a:effectLst/>
                <a:latin typeface="+mn-lt"/>
                <a:ea typeface="+mn-ea"/>
                <a:cs typeface="+mn-cs"/>
              </a:rPr>
              <a:t> ENSURE TO KEEP FONTS AS PER THE LAYOUT</a:t>
            </a:r>
            <a:endParaRPr lang="en-IE" sz="3000" b="0" i="0" u="none" strike="noStrike" kern="1200">
              <a:solidFill>
                <a:srgbClr val="000000"/>
              </a:solidFill>
              <a:effectLst/>
              <a:latin typeface="+mn-lt"/>
              <a:ea typeface="+mn-ea"/>
              <a:cs typeface="+mn-cs"/>
            </a:endParaRPr>
          </a:p>
          <a:p>
            <a:pPr fontAlgn="base"/>
            <a:endParaRPr lang="en-IE" sz="3000" b="0" i="0" u="none" strike="noStrike" kern="1200">
              <a:solidFill>
                <a:srgbClr val="000000"/>
              </a:solidFill>
              <a:effectLst/>
              <a:latin typeface="+mn-lt"/>
              <a:ea typeface="+mn-ea"/>
              <a:cs typeface="+mn-cs"/>
            </a:endParaRPr>
          </a:p>
          <a:p>
            <a:pPr marL="0" lvl="0" indent="0" algn="l" rtl="0">
              <a:spcBef>
                <a:spcPts val="0"/>
              </a:spcBef>
              <a:spcAft>
                <a:spcPts val="0"/>
              </a:spcAft>
              <a:buClr>
                <a:schemeClr val="dk1"/>
              </a:buClr>
              <a:buSzPts val="1100"/>
              <a:buFont typeface="Arial"/>
              <a:buNone/>
            </a:pPr>
            <a:r>
              <a:rPr lang="en-IE" sz="3000" b="0" i="0" u="none" strike="noStrike" kern="1200">
                <a:solidFill>
                  <a:srgbClr val="000000"/>
                </a:solidFill>
                <a:effectLst/>
                <a:latin typeface="+mn-lt"/>
                <a:ea typeface="+mn-ea"/>
                <a:cs typeface="+mn-cs"/>
              </a:rPr>
              <a:t>48 point </a:t>
            </a:r>
            <a:r>
              <a:rPr lang="en-IE" sz="3000" b="0" i="0" u="none" strike="noStrike" kern="1200" baseline="0">
                <a:solidFill>
                  <a:srgbClr val="000000"/>
                </a:solidFill>
                <a:effectLst/>
                <a:latin typeface="+mn-lt"/>
                <a:ea typeface="+mn-ea"/>
                <a:cs typeface="+mn-cs"/>
              </a:rPr>
              <a:t> -  </a:t>
            </a:r>
            <a:r>
              <a:rPr lang="en-IE" sz="3000" b="0" i="0" u="none" strike="noStrike" kern="1200">
                <a:solidFill>
                  <a:srgbClr val="000000"/>
                </a:solidFill>
                <a:effectLst/>
                <a:latin typeface="+mn-lt"/>
                <a:ea typeface="+mn-ea"/>
                <a:cs typeface="+mn-cs"/>
              </a:rPr>
              <a:t>Divider</a:t>
            </a:r>
            <a:r>
              <a:rPr lang="en-IE" sz="3000" b="0" i="0" u="none" strike="noStrike" kern="1200" baseline="0">
                <a:solidFill>
                  <a:srgbClr val="000000"/>
                </a:solidFill>
                <a:effectLst/>
                <a:latin typeface="+mn-lt"/>
                <a:ea typeface="+mn-ea"/>
                <a:cs typeface="+mn-cs"/>
              </a:rPr>
              <a:t> Slides</a:t>
            </a:r>
          </a:p>
          <a:p>
            <a:pPr marL="0" lvl="0" indent="0" algn="l" rtl="0">
              <a:spcBef>
                <a:spcPts val="0"/>
              </a:spcBef>
              <a:spcAft>
                <a:spcPts val="0"/>
              </a:spcAft>
              <a:buClr>
                <a:schemeClr val="dk1"/>
              </a:buClr>
              <a:buSzPts val="1100"/>
              <a:buFont typeface="Arial"/>
              <a:buNone/>
            </a:pPr>
            <a:endParaRPr lang="en-IE" sz="1000" b="1" baseline="0">
              <a:solidFill>
                <a:srgbClr val="000000"/>
              </a:solidFill>
              <a:latin typeface="+mn-lt"/>
              <a:ea typeface="Quattrocento Sans"/>
              <a:cs typeface="Quattrocento Sans"/>
              <a:sym typeface="Quattrocento San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a:solidFill>
                  <a:srgbClr val="000000"/>
                </a:solidFill>
                <a:effectLst/>
                <a:latin typeface="+mn-lt"/>
                <a:ea typeface="+mn-ea"/>
                <a:cs typeface="+mn-cs"/>
              </a:rPr>
              <a:t>36 point</a:t>
            </a:r>
            <a:r>
              <a:rPr lang="en-IE" sz="3000" b="0" i="0" u="none" strike="noStrike" kern="1200" baseline="0">
                <a:solidFill>
                  <a:srgbClr val="000000"/>
                </a:solidFill>
                <a:effectLst/>
                <a:latin typeface="+mn-lt"/>
                <a:ea typeface="+mn-ea"/>
                <a:cs typeface="+mn-cs"/>
              </a:rPr>
              <a:t>  -  </a:t>
            </a:r>
            <a:r>
              <a:rPr lang="en-IE" sz="3000" b="0" i="0" u="none" strike="noStrike" kern="1200">
                <a:solidFill>
                  <a:srgbClr val="000000"/>
                </a:solidFill>
                <a:effectLst/>
                <a:latin typeface="+mn-lt"/>
                <a:ea typeface="+mn-ea"/>
                <a:cs typeface="+mn-cs"/>
              </a:rPr>
              <a:t>Title Heading</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a:solidFill>
                <a:srgbClr val="000000"/>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a:solidFill>
                  <a:srgbClr val="000000"/>
                </a:solidFill>
                <a:effectLst/>
                <a:latin typeface="+mn-lt"/>
                <a:ea typeface="+mn-ea"/>
                <a:cs typeface="+mn-cs"/>
              </a:rPr>
              <a:t>30 point</a:t>
            </a:r>
            <a:r>
              <a:rPr lang="en-IE" sz="3000" b="0" i="0" u="none" strike="noStrike" kern="1200" baseline="0">
                <a:solidFill>
                  <a:srgbClr val="000000"/>
                </a:solidFill>
                <a:effectLst/>
                <a:latin typeface="+mn-lt"/>
                <a:ea typeface="+mn-ea"/>
                <a:cs typeface="+mn-cs"/>
              </a:rPr>
              <a:t>  -  </a:t>
            </a:r>
            <a:r>
              <a:rPr lang="en-IE" sz="3000" b="0" i="0" u="none" strike="noStrike" kern="1200">
                <a:solidFill>
                  <a:srgbClr val="000000"/>
                </a:solidFill>
                <a:effectLst/>
                <a:latin typeface="+mn-lt"/>
                <a:ea typeface="+mn-ea"/>
                <a:cs typeface="+mn-cs"/>
              </a:rPr>
              <a:t>Sub-Titles</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a:solidFill>
                  <a:srgbClr val="000000"/>
                </a:solidFill>
                <a:effectLst/>
                <a:latin typeface="+mn-lt"/>
                <a:ea typeface="+mn-ea"/>
                <a:cs typeface="+mn-cs"/>
              </a:rPr>
              <a:t>	</a:t>
            </a:r>
            <a:r>
              <a:rPr lang="en-IE" sz="3000" b="0" i="0" u="none" strike="noStrike" kern="1200" baseline="0">
                <a:solidFill>
                  <a:srgbClr val="000000"/>
                </a:solidFill>
                <a:effectLst/>
                <a:latin typeface="+mn-lt"/>
                <a:ea typeface="+mn-ea"/>
                <a:cs typeface="+mn-cs"/>
              </a:rPr>
              <a:t>       </a:t>
            </a:r>
            <a:r>
              <a:rPr lang="en-IE" sz="3000" b="0" i="0" u="none" strike="noStrike" kern="1200">
                <a:solidFill>
                  <a:srgbClr val="000000"/>
                </a:solidFill>
                <a:effectLst/>
                <a:latin typeface="+mn-lt"/>
                <a:ea typeface="+mn-ea"/>
                <a:cs typeface="+mn-cs"/>
              </a:rPr>
              <a:t>- Quotes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a:solidFill>
                <a:srgbClr val="000000"/>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a:solidFill>
                  <a:srgbClr val="000000"/>
                </a:solidFill>
                <a:effectLst/>
                <a:latin typeface="+mn-lt"/>
                <a:ea typeface="+mn-ea"/>
                <a:cs typeface="+mn-cs"/>
              </a:rPr>
              <a:t>24 point</a:t>
            </a:r>
            <a:r>
              <a:rPr lang="en-IE" sz="3000" b="0" i="0" u="none" strike="noStrike" kern="1200" baseline="0">
                <a:solidFill>
                  <a:srgbClr val="000000"/>
                </a:solidFill>
                <a:effectLst/>
                <a:latin typeface="+mn-lt"/>
                <a:ea typeface="+mn-ea"/>
                <a:cs typeface="+mn-cs"/>
              </a:rPr>
              <a:t>  -  </a:t>
            </a:r>
            <a:r>
              <a:rPr lang="en-IE" sz="3000" b="0" i="0" u="none" strike="noStrike" kern="1200" baseline="0">
                <a:solidFill>
                  <a:srgbClr val="000000"/>
                </a:solidFill>
                <a:effectLst/>
                <a:latin typeface="+mn-lt"/>
                <a:ea typeface="Quattrocento Sans"/>
                <a:cs typeface="Quattrocento Sans"/>
                <a:sym typeface="Quattrocento Sans"/>
              </a:rPr>
              <a:t>Main </a:t>
            </a:r>
            <a:r>
              <a:rPr lang="en-IE" sz="3000" b="0" i="0" u="none" strike="noStrike" kern="1200">
                <a:solidFill>
                  <a:srgbClr val="000000"/>
                </a:solidFill>
                <a:effectLst/>
                <a:latin typeface="+mn-lt"/>
                <a:ea typeface="+mn-ea"/>
                <a:cs typeface="+mn-cs"/>
              </a:rPr>
              <a:t>Text Body </a:t>
            </a:r>
            <a:endParaRPr lang="en-US" sz="3000">
              <a:solidFill>
                <a:srgbClr val="000000"/>
              </a:solidFill>
            </a:endParaRPr>
          </a:p>
          <a:p>
            <a:pPr fontAlgn="base"/>
            <a:endParaRPr lang="en-IE" sz="3000" b="0" i="0" u="none" strike="noStrike" kern="1200">
              <a:solidFill>
                <a:srgbClr val="000000"/>
              </a:solidFill>
              <a:effectLst/>
              <a:latin typeface="+mn-lt"/>
              <a:ea typeface="+mn-ea"/>
              <a:cs typeface="+mn-cs"/>
            </a:endParaRPr>
          </a:p>
        </p:txBody>
      </p:sp>
      <p:sp>
        <p:nvSpPr>
          <p:cNvPr id="9" name="Rectangle 8"/>
          <p:cNvSpPr/>
          <p:nvPr userDrawn="1"/>
        </p:nvSpPr>
        <p:spPr>
          <a:xfrm>
            <a:off x="424669" y="2014904"/>
            <a:ext cx="5845501" cy="2492990"/>
          </a:xfrm>
          <a:prstGeom prst="rect">
            <a:avLst/>
          </a:prstGeom>
        </p:spPr>
        <p:txBody>
          <a:bodyPr wrap="square">
            <a:spAutoFit/>
          </a:bodyPr>
          <a:lstStyle/>
          <a:p>
            <a:pPr marL="0" marR="0" indent="0" algn="l" defTabSz="914400" rtl="0" eaLnBrk="1" fontAlgn="base" latinLnBrk="0" hangingPunct="1">
              <a:lnSpc>
                <a:spcPct val="100000"/>
              </a:lnSpc>
              <a:spcBef>
                <a:spcPts val="0"/>
              </a:spcBef>
              <a:spcAft>
                <a:spcPts val="0"/>
              </a:spcAft>
              <a:buClrTx/>
              <a:buSzTx/>
              <a:buFontTx/>
              <a:buNone/>
              <a:tabLst/>
              <a:defRPr/>
            </a:pPr>
            <a:r>
              <a:rPr lang="en-IE" sz="2400" b="0" i="0" u="none" strike="noStrike" kern="1200" baseline="0">
                <a:solidFill>
                  <a:srgbClr val="000000"/>
                </a:solidFill>
                <a:effectLst/>
                <a:latin typeface="+mn-lt"/>
                <a:ea typeface="+mn-ea"/>
                <a:cs typeface="+mn-cs"/>
                <a:sym typeface="Quattrocento Sans"/>
              </a:rPr>
              <a:t>Please ensure to keep the font sizes set as per the slide layouts. The font used throughout the </a:t>
            </a:r>
            <a:r>
              <a:rPr lang="en-IE" sz="2400" b="1" i="0" u="none" strike="noStrike" kern="1200" baseline="0">
                <a:solidFill>
                  <a:srgbClr val="000000"/>
                </a:solidFill>
                <a:effectLst/>
                <a:latin typeface="+mn-lt"/>
                <a:ea typeface="+mn-ea"/>
                <a:cs typeface="+mn-cs"/>
                <a:sym typeface="Quattrocento Sans"/>
              </a:rPr>
              <a:t>Leader SEEDS </a:t>
            </a:r>
            <a:r>
              <a:rPr lang="en-IE" sz="2400" b="0" i="0" u="none" strike="noStrike" kern="1200" baseline="0">
                <a:solidFill>
                  <a:srgbClr val="000000"/>
                </a:solidFill>
                <a:effectLst/>
                <a:latin typeface="+mn-lt"/>
                <a:ea typeface="+mn-ea"/>
                <a:cs typeface="+mn-cs"/>
                <a:sym typeface="Quattrocento Sans"/>
              </a:rPr>
              <a:t>PowerPoint is</a:t>
            </a:r>
            <a:r>
              <a:rPr lang="is-IS" sz="2400" b="0" i="0" u="none" strike="noStrike" kern="1200" baseline="0">
                <a:solidFill>
                  <a:srgbClr val="000000"/>
                </a:solidFill>
                <a:effectLst/>
                <a:latin typeface="+mn-lt"/>
                <a:ea typeface="+mn-ea"/>
                <a:cs typeface="+mn-cs"/>
                <a:sym typeface="Quattrocento Sans"/>
              </a:rPr>
              <a:t>….</a:t>
            </a:r>
          </a:p>
          <a:p>
            <a:pPr marL="0" marR="0" indent="0" algn="l" defTabSz="914400" rtl="0" eaLnBrk="1" fontAlgn="base" latinLnBrk="0" hangingPunct="1">
              <a:lnSpc>
                <a:spcPct val="100000"/>
              </a:lnSpc>
              <a:spcBef>
                <a:spcPts val="0"/>
              </a:spcBef>
              <a:spcAft>
                <a:spcPts val="0"/>
              </a:spcAft>
              <a:buClrTx/>
              <a:buSzTx/>
              <a:buFontTx/>
              <a:buNone/>
              <a:tabLst/>
              <a:defRPr/>
            </a:pPr>
            <a:endParaRPr lang="en-IE" sz="2400" b="0" i="0" u="none" strike="noStrike" kern="1200" baseline="0">
              <a:solidFill>
                <a:srgbClr val="000000"/>
              </a:solidFill>
              <a:effectLst/>
              <a:latin typeface="+mn-lt"/>
              <a:ea typeface="+mn-ea"/>
              <a:cs typeface="+mn-cs"/>
              <a:sym typeface="Quattrocento Sans"/>
            </a:endParaRPr>
          </a:p>
          <a:p>
            <a:pPr fontAlgn="base"/>
            <a:endParaRPr lang="en-IE" sz="2400" b="0" i="0" u="none" strike="noStrike" kern="1200" baseline="0">
              <a:solidFill>
                <a:srgbClr val="000000"/>
              </a:solidFill>
              <a:effectLst/>
              <a:latin typeface="+mn-lt"/>
              <a:ea typeface="+mn-ea"/>
              <a:cs typeface="+mn-cs"/>
              <a:sym typeface="Quattrocento Sans"/>
            </a:endParaRPr>
          </a:p>
          <a:p>
            <a:pPr fontAlgn="base"/>
            <a:r>
              <a:rPr lang="en-IE" sz="3600" b="1" i="1" baseline="0">
                <a:solidFill>
                  <a:srgbClr val="000000"/>
                </a:solidFill>
                <a:latin typeface="+mn-lt"/>
                <a:ea typeface="Quattrocento Sans"/>
                <a:cs typeface="Quattrocento Sans"/>
                <a:sym typeface="Quattrocento Sans"/>
              </a:rPr>
              <a:t>Calibri</a:t>
            </a:r>
            <a:endParaRPr lang="en-IE" sz="3600" baseline="0">
              <a:solidFill>
                <a:srgbClr val="000000"/>
              </a:solidFill>
              <a:latin typeface="+mn-lt"/>
              <a:ea typeface="Quattrocento Sans"/>
              <a:cs typeface="Quattrocento Sans"/>
              <a:sym typeface="Quattrocento Sans"/>
            </a:endParaRPr>
          </a:p>
        </p:txBody>
      </p:sp>
      <p:cxnSp>
        <p:nvCxnSpPr>
          <p:cNvPr id="10" name="Straight Connector 9"/>
          <p:cNvCxnSpPr/>
          <p:nvPr userDrawn="1"/>
        </p:nvCxnSpPr>
        <p:spPr>
          <a:xfrm>
            <a:off x="7098716" y="-1"/>
            <a:ext cx="0" cy="5540408"/>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H="1">
            <a:off x="1" y="1620217"/>
            <a:ext cx="7098715" cy="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a:solidFill>
                  <a:srgbClr val="000000"/>
                </a:solidFill>
                <a:effectLst/>
                <a:latin typeface="+mn-lt"/>
                <a:ea typeface="+mn-ea"/>
                <a:cs typeface="+mn-cs"/>
              </a:rPr>
              <a:t>*** </a:t>
            </a:r>
            <a:r>
              <a:rPr lang="en-IE" sz="2400" b="1" kern="1200">
                <a:solidFill>
                  <a:srgbClr val="000000"/>
                </a:solidFill>
                <a:effectLst/>
                <a:latin typeface="+mn-lt"/>
                <a:ea typeface="+mn-ea"/>
                <a:cs typeface="+mn-cs"/>
              </a:rPr>
              <a:t>PLEASE DELETE THIS INSTRUCTION SLIDE BEFORE PRESENTING FINAL PRESENTATION </a:t>
            </a:r>
            <a:r>
              <a:rPr lang="en-IE" sz="2400" kern="1200">
                <a:solidFill>
                  <a:srgbClr val="000000"/>
                </a:solidFill>
                <a:effectLst/>
                <a:latin typeface="+mn-lt"/>
                <a:ea typeface="+mn-ea"/>
                <a:cs typeface="+mn-cs"/>
              </a:rPr>
              <a:t>*** </a:t>
            </a:r>
            <a:endParaRPr lang="en-US" sz="2400" kern="1200">
              <a:solidFill>
                <a:srgbClr val="000000"/>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1654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Divider ">
    <p:spTree>
      <p:nvGrpSpPr>
        <p:cNvPr id="1" name=""/>
        <p:cNvGrpSpPr/>
        <p:nvPr/>
      </p:nvGrpSpPr>
      <p:grpSpPr>
        <a:xfrm>
          <a:off x="0" y="0"/>
          <a:ext cx="0" cy="0"/>
          <a:chOff x="0" y="0"/>
          <a:chExt cx="0" cy="0"/>
        </a:xfrm>
      </p:grpSpPr>
      <p:sp>
        <p:nvSpPr>
          <p:cNvPr id="45" name="Freeform 44">
            <a:extLst>
              <a:ext uri="{FF2B5EF4-FFF2-40B4-BE49-F238E27FC236}">
                <a16:creationId xmlns:a16="http://schemas.microsoft.com/office/drawing/2014/main" id="{9FA70792-0674-9D4F-B2EB-1EA85D634C6B}"/>
              </a:ext>
            </a:extLst>
          </p:cNvPr>
          <p:cNvSpPr/>
          <p:nvPr userDrawn="1"/>
        </p:nvSpPr>
        <p:spPr>
          <a:xfrm rot="5400000" flipH="1">
            <a:off x="3036428" y="-2380550"/>
            <a:ext cx="6146707" cy="11578483"/>
          </a:xfrm>
          <a:custGeom>
            <a:avLst/>
            <a:gdLst>
              <a:gd name="connsiteX0" fmla="*/ 6146707 w 6146707"/>
              <a:gd name="connsiteY0" fmla="*/ 11578483 h 11578483"/>
              <a:gd name="connsiteX1" fmla="*/ 6146707 w 6146707"/>
              <a:gd name="connsiteY1" fmla="*/ 4785245 h 11578483"/>
              <a:gd name="connsiteX2" fmla="*/ 6146707 w 6146707"/>
              <a:gd name="connsiteY2" fmla="*/ 4785239 h 11578483"/>
              <a:gd name="connsiteX3" fmla="*/ 6146707 w 6146707"/>
              <a:gd name="connsiteY3" fmla="*/ 742631 h 11578483"/>
              <a:gd name="connsiteX4" fmla="*/ 5474996 w 6146707"/>
              <a:gd name="connsiteY4" fmla="*/ 0 h 11578483"/>
              <a:gd name="connsiteX5" fmla="*/ 2 w 6146707"/>
              <a:gd name="connsiteY5" fmla="*/ 0 h 11578483"/>
              <a:gd name="connsiteX6" fmla="*/ 2 w 6146707"/>
              <a:gd name="connsiteY6" fmla="*/ 4042615 h 11578483"/>
              <a:gd name="connsiteX7" fmla="*/ 0 w 6146707"/>
              <a:gd name="connsiteY7" fmla="*/ 4042615 h 11578483"/>
              <a:gd name="connsiteX8" fmla="*/ 1 w 6146707"/>
              <a:gd name="connsiteY8" fmla="*/ 10020178 h 11578483"/>
              <a:gd name="connsiteX9" fmla="*/ 1409493 w 6146707"/>
              <a:gd name="connsiteY9" fmla="*/ 11578483 h 1157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46707" h="11578483">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rgbClr val="DAE0D2"/>
          </a:solidFill>
          <a:ln w="24491" cap="flat">
            <a:noFill/>
            <a:prstDash val="solid"/>
            <a:miter/>
          </a:ln>
        </p:spPr>
        <p:txBody>
          <a:bodyPr wrap="square" rtlCol="0" anchor="ctr">
            <a:noAutofit/>
          </a:bodyPr>
          <a:lstStyle/>
          <a:p>
            <a:endParaRPr lang="en-US"/>
          </a:p>
        </p:txBody>
      </p:sp>
      <p:sp>
        <p:nvSpPr>
          <p:cNvPr id="8" name="Freeform 7">
            <a:extLst>
              <a:ext uri="{FF2B5EF4-FFF2-40B4-BE49-F238E27FC236}">
                <a16:creationId xmlns:a16="http://schemas.microsoft.com/office/drawing/2014/main" id="{C9191872-FD39-9640-9FBD-E895199BE50F}"/>
              </a:ext>
            </a:extLst>
          </p:cNvPr>
          <p:cNvSpPr/>
          <p:nvPr userDrawn="1"/>
        </p:nvSpPr>
        <p:spPr>
          <a:xfrm>
            <a:off x="5280000" y="2582803"/>
            <a:ext cx="6912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000000"/>
          </a:solidFill>
          <a:ln w="24491" cap="flat">
            <a:solidFill>
              <a:srgbClr val="000000"/>
            </a:solidFill>
            <a:prstDash val="solid"/>
            <a:miter/>
          </a:ln>
        </p:spPr>
        <p:txBody>
          <a:bodyPr rtlCol="0" anchor="ctr"/>
          <a:lstStyle/>
          <a:p>
            <a:endParaRPr lang="en-US"/>
          </a:p>
        </p:txBody>
      </p:sp>
      <p:sp>
        <p:nvSpPr>
          <p:cNvPr id="9" name="Rectangle 8">
            <a:extLst>
              <a:ext uri="{FF2B5EF4-FFF2-40B4-BE49-F238E27FC236}">
                <a16:creationId xmlns:a16="http://schemas.microsoft.com/office/drawing/2014/main" id="{627A825B-5E41-4E4C-888D-127C62DD902C}"/>
              </a:ext>
            </a:extLst>
          </p:cNvPr>
          <p:cNvSpPr/>
          <p:nvPr userDrawn="1"/>
        </p:nvSpPr>
        <p:spPr>
          <a:xfrm>
            <a:off x="23805" y="9076427"/>
            <a:ext cx="7535870" cy="16153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46" name="Text Placeholder 23">
            <a:extLst>
              <a:ext uri="{FF2B5EF4-FFF2-40B4-BE49-F238E27FC236}">
                <a16:creationId xmlns:a16="http://schemas.microsoft.com/office/drawing/2014/main" id="{0D7D5BA7-4F69-404A-9C14-2AAE5C10692D}"/>
              </a:ext>
            </a:extLst>
          </p:cNvPr>
          <p:cNvSpPr>
            <a:spLocks noGrp="1"/>
          </p:cNvSpPr>
          <p:nvPr>
            <p:ph type="body" sz="quarter" idx="16" hasCustomPrompt="1"/>
          </p:nvPr>
        </p:nvSpPr>
        <p:spPr>
          <a:xfrm>
            <a:off x="5278758" y="2930184"/>
            <a:ext cx="6010480" cy="3066422"/>
          </a:xfrm>
          <a:prstGeom prst="rect">
            <a:avLst/>
          </a:prstGeom>
        </p:spPr>
        <p:txBody>
          <a:bodyPr>
            <a:normAutofit/>
          </a:bodyPr>
          <a:lstStyle>
            <a:lvl1pPr marL="0" indent="0" algn="l">
              <a:buNone/>
              <a:defRPr sz="4800" b="0" i="0">
                <a:solidFill>
                  <a:srgbClr val="000000"/>
                </a:solidFill>
                <a:latin typeface="+mn-lt"/>
              </a:defRPr>
            </a:lvl1pPr>
          </a:lstStyle>
          <a:p>
            <a:pPr lvl="0"/>
            <a:r>
              <a:rPr lang="en-US"/>
              <a:t>Divider Title</a:t>
            </a:r>
          </a:p>
        </p:txBody>
      </p:sp>
      <p:sp>
        <p:nvSpPr>
          <p:cNvPr id="47" name="Text Placeholder 23">
            <a:extLst>
              <a:ext uri="{FF2B5EF4-FFF2-40B4-BE49-F238E27FC236}">
                <a16:creationId xmlns:a16="http://schemas.microsoft.com/office/drawing/2014/main" id="{AE77B303-149B-3242-B9F9-CA4AA9DCA5E4}"/>
              </a:ext>
            </a:extLst>
          </p:cNvPr>
          <p:cNvSpPr>
            <a:spLocks noGrp="1"/>
          </p:cNvSpPr>
          <p:nvPr>
            <p:ph type="body" sz="quarter" idx="17" hasCustomPrompt="1"/>
          </p:nvPr>
        </p:nvSpPr>
        <p:spPr>
          <a:xfrm>
            <a:off x="4011879" y="1670479"/>
            <a:ext cx="2066906" cy="582221"/>
          </a:xfrm>
          <a:prstGeom prst="rect">
            <a:avLst/>
          </a:prstGeom>
        </p:spPr>
        <p:txBody>
          <a:bodyPr>
            <a:noAutofit/>
          </a:bodyPr>
          <a:lstStyle>
            <a:lvl1pPr marL="0" indent="0" algn="l">
              <a:buNone/>
              <a:defRPr sz="9000" b="0" i="0">
                <a:solidFill>
                  <a:srgbClr val="000000"/>
                </a:solidFill>
                <a:latin typeface="+mn-lt"/>
              </a:defRPr>
            </a:lvl1pPr>
          </a:lstStyle>
          <a:p>
            <a:pPr lvl="0"/>
            <a:r>
              <a:rPr lang="en-US"/>
              <a:t>01</a:t>
            </a:r>
          </a:p>
        </p:txBody>
      </p:sp>
      <p:pic>
        <p:nvPicPr>
          <p:cNvPr id="44" name="Picture 43">
            <a:extLst>
              <a:ext uri="{FF2B5EF4-FFF2-40B4-BE49-F238E27FC236}">
                <a16:creationId xmlns:a16="http://schemas.microsoft.com/office/drawing/2014/main" id="{AB8B6C1E-4A8E-6298-C7AB-20B9FB1E66E9}"/>
              </a:ext>
            </a:extLst>
          </p:cNvPr>
          <p:cNvPicPr>
            <a:picLocks noChangeAspect="1"/>
          </p:cNvPicPr>
          <p:nvPr userDrawn="1"/>
        </p:nvPicPr>
        <p:blipFill rotWithShape="1">
          <a:blip r:embed="rId2"/>
          <a:srcRect l="52584" t="30583" r="10722" b="33364"/>
          <a:stretch/>
        </p:blipFill>
        <p:spPr>
          <a:xfrm>
            <a:off x="292977" y="3429000"/>
            <a:ext cx="2996920" cy="2944648"/>
          </a:xfrm>
          <a:prstGeom prst="rect">
            <a:avLst/>
          </a:prstGeom>
        </p:spPr>
      </p:pic>
    </p:spTree>
    <p:extLst>
      <p:ext uri="{BB962C8B-B14F-4D97-AF65-F5344CB8AC3E}">
        <p14:creationId xmlns:p14="http://schemas.microsoft.com/office/powerpoint/2010/main" val="2204121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aptop Slide">
    <p:spTree>
      <p:nvGrpSpPr>
        <p:cNvPr id="1" name=""/>
        <p:cNvGrpSpPr/>
        <p:nvPr/>
      </p:nvGrpSpPr>
      <p:grpSpPr>
        <a:xfrm>
          <a:off x="0" y="0"/>
          <a:ext cx="0" cy="0"/>
          <a:chOff x="0" y="0"/>
          <a:chExt cx="0" cy="0"/>
        </a:xfrm>
      </p:grpSpPr>
      <p:sp>
        <p:nvSpPr>
          <p:cNvPr id="9" name="Freeform 8">
            <a:extLst>
              <a:ext uri="{FF2B5EF4-FFF2-40B4-BE49-F238E27FC236}">
                <a16:creationId xmlns:a16="http://schemas.microsoft.com/office/drawing/2014/main" id="{4A5A0CC0-7987-9040-8B8F-D3C665F1CB95}"/>
              </a:ext>
            </a:extLst>
          </p:cNvPr>
          <p:cNvSpPr/>
          <p:nvPr userDrawn="1"/>
        </p:nvSpPr>
        <p:spPr>
          <a:xfrm>
            <a:off x="511444" y="453836"/>
            <a:ext cx="6549756" cy="5655332"/>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DAE0D2"/>
          </a:solidFill>
          <a:ln w="3598" cap="flat">
            <a:noFill/>
            <a:prstDash val="solid"/>
            <a:miter/>
          </a:ln>
        </p:spPr>
        <p:txBody>
          <a:bodyPr rtlCol="0" anchor="ctr"/>
          <a:lstStyle/>
          <a:p>
            <a:endParaRPr lang="en-US" b="0" i="0">
              <a:latin typeface="Calibri" panose="020F0502020204030204" pitchFamily="34" charset="0"/>
            </a:endParaRPr>
          </a:p>
        </p:txBody>
      </p:sp>
      <p:sp>
        <p:nvSpPr>
          <p:cNvPr id="10" name="Text Placeholder 17">
            <a:extLst>
              <a:ext uri="{FF2B5EF4-FFF2-40B4-BE49-F238E27FC236}">
                <a16:creationId xmlns:a16="http://schemas.microsoft.com/office/drawing/2014/main" id="{79BB21E1-6301-F340-A3EB-88F8E6615CB4}"/>
              </a:ext>
            </a:extLst>
          </p:cNvPr>
          <p:cNvSpPr>
            <a:spLocks noGrp="1"/>
          </p:cNvSpPr>
          <p:nvPr>
            <p:ph type="body" sz="quarter" idx="18" hasCustomPrompt="1"/>
          </p:nvPr>
        </p:nvSpPr>
        <p:spPr>
          <a:xfrm>
            <a:off x="898357" y="2319301"/>
            <a:ext cx="4867011" cy="3291086"/>
          </a:xfrm>
          <a:prstGeom prst="rect">
            <a:avLst/>
          </a:prstGeom>
        </p:spPr>
        <p:txBody>
          <a:bodyPr/>
          <a:lstStyle>
            <a:lvl1pPr algn="l">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11" name="Text Placeholder 23">
            <a:extLst>
              <a:ext uri="{FF2B5EF4-FFF2-40B4-BE49-F238E27FC236}">
                <a16:creationId xmlns:a16="http://schemas.microsoft.com/office/drawing/2014/main" id="{9A2F2590-659E-2F4E-9B77-3EF6B78D5416}"/>
              </a:ext>
            </a:extLst>
          </p:cNvPr>
          <p:cNvSpPr>
            <a:spLocks noGrp="1"/>
          </p:cNvSpPr>
          <p:nvPr>
            <p:ph type="body" sz="quarter" idx="16" hasCustomPrompt="1"/>
          </p:nvPr>
        </p:nvSpPr>
        <p:spPr>
          <a:xfrm>
            <a:off x="898358" y="890242"/>
            <a:ext cx="4990998" cy="992652"/>
          </a:xfrm>
          <a:prstGeom prst="rect">
            <a:avLst/>
          </a:prstGeom>
        </p:spPr>
        <p:txBody>
          <a:bodyPr>
            <a:noAutofit/>
          </a:bodyPr>
          <a:lstStyle>
            <a:lvl1pPr marL="0" indent="0" algn="l">
              <a:buNone/>
              <a:defRPr sz="3600" b="0" i="0">
                <a:solidFill>
                  <a:srgbClr val="000000"/>
                </a:solidFill>
                <a:latin typeface="+mn-lt"/>
              </a:defRPr>
            </a:lvl1pPr>
          </a:lstStyle>
          <a:p>
            <a:pPr lvl="0"/>
            <a:r>
              <a:rPr lang="en-US"/>
              <a:t>Heading</a:t>
            </a:r>
          </a:p>
        </p:txBody>
      </p:sp>
      <p:pic>
        <p:nvPicPr>
          <p:cNvPr id="12" name="Picture 11">
            <a:extLst>
              <a:ext uri="{FF2B5EF4-FFF2-40B4-BE49-F238E27FC236}">
                <a16:creationId xmlns:a16="http://schemas.microsoft.com/office/drawing/2014/main" id="{27278AC8-9627-2E4F-865B-D5B6A7F0C215}"/>
              </a:ext>
            </a:extLst>
          </p:cNvPr>
          <p:cNvPicPr>
            <a:picLocks noChangeAspect="1"/>
          </p:cNvPicPr>
          <p:nvPr userDrawn="1"/>
        </p:nvPicPr>
        <p:blipFill rotWithShape="1">
          <a:blip r:embed="rId2"/>
          <a:srcRect l="-18315" t="15976" r="29196" b="11083"/>
          <a:stretch/>
        </p:blipFill>
        <p:spPr>
          <a:xfrm>
            <a:off x="3752900" y="1028507"/>
            <a:ext cx="8439100" cy="5375657"/>
          </a:xfrm>
          <a:prstGeom prst="rect">
            <a:avLst/>
          </a:prstGeom>
        </p:spPr>
      </p:pic>
      <p:sp>
        <p:nvSpPr>
          <p:cNvPr id="13" name="Picture Placeholder 17">
            <a:extLst>
              <a:ext uri="{FF2B5EF4-FFF2-40B4-BE49-F238E27FC236}">
                <a16:creationId xmlns:a16="http://schemas.microsoft.com/office/drawing/2014/main" id="{2E6FA9F7-0C1A-7347-A781-77BB594AB062}"/>
              </a:ext>
            </a:extLst>
          </p:cNvPr>
          <p:cNvSpPr>
            <a:spLocks noGrp="1"/>
          </p:cNvSpPr>
          <p:nvPr>
            <p:ph type="pic" sz="quarter" idx="10"/>
          </p:nvPr>
        </p:nvSpPr>
        <p:spPr>
          <a:xfrm>
            <a:off x="7061200" y="1201447"/>
            <a:ext cx="5130800" cy="3913188"/>
          </a:xfrm>
          <a:prstGeom prst="rect">
            <a:avLst/>
          </a:prstGeom>
          <a:solidFill>
            <a:schemeClr val="bg1">
              <a:lumMod val="85000"/>
            </a:schemeClr>
          </a:solidFill>
        </p:spPr>
        <p:txBody>
          <a:bodyPr/>
          <a:lstStyle>
            <a:lvl1pPr algn="ctr">
              <a:buNone/>
              <a:defRPr sz="1600">
                <a:solidFill>
                  <a:srgbClr val="7F7F7F"/>
                </a:solidFill>
              </a:defRPr>
            </a:lvl1pPr>
          </a:lstStyle>
          <a:p>
            <a:endParaRPr lang="en-US"/>
          </a:p>
          <a:p>
            <a:endParaRPr lang="en-US"/>
          </a:p>
          <a:p>
            <a:endParaRPr lang="en-US"/>
          </a:p>
          <a:p>
            <a:endParaRPr lang="en-US"/>
          </a:p>
          <a:p>
            <a:endParaRPr lang="en-US"/>
          </a:p>
          <a:p>
            <a:endParaRPr lang="en-US"/>
          </a:p>
          <a:p>
            <a:endParaRPr lang="en-US"/>
          </a:p>
          <a:p>
            <a:r>
              <a:rPr lang="en-US"/>
              <a:t>Click to add photo</a:t>
            </a:r>
          </a:p>
        </p:txBody>
      </p:sp>
      <p:sp>
        <p:nvSpPr>
          <p:cNvPr id="14" name="Freeform 13">
            <a:extLst>
              <a:ext uri="{FF2B5EF4-FFF2-40B4-BE49-F238E27FC236}">
                <a16:creationId xmlns:a16="http://schemas.microsoft.com/office/drawing/2014/main" id="{1F892F07-3D26-EA46-A5F7-831A0CED5616}"/>
              </a:ext>
            </a:extLst>
          </p:cNvPr>
          <p:cNvSpPr/>
          <p:nvPr userDrawn="1"/>
        </p:nvSpPr>
        <p:spPr>
          <a:xfrm>
            <a:off x="0" y="5782590"/>
            <a:ext cx="4963395"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AABC99"/>
          </a:solidFill>
          <a:ln w="3598" cap="flat">
            <a:noFill/>
            <a:prstDash val="solid"/>
            <a:miter/>
          </a:ln>
        </p:spPr>
        <p:txBody>
          <a:bodyPr wrap="square" rtlCol="0" anchor="ctr">
            <a:noAutofit/>
          </a:bodyPr>
          <a:lstStyle/>
          <a:p>
            <a:endParaRPr lang="en-US" b="0" i="0">
              <a:latin typeface="Calibri" panose="020F0502020204030204" pitchFamily="34" charset="0"/>
            </a:endParaRPr>
          </a:p>
        </p:txBody>
      </p:sp>
    </p:spTree>
    <p:extLst>
      <p:ext uri="{BB962C8B-B14F-4D97-AF65-F5344CB8AC3E}">
        <p14:creationId xmlns:p14="http://schemas.microsoft.com/office/powerpoint/2010/main" val="9566428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hone Slide">
    <p:spTree>
      <p:nvGrpSpPr>
        <p:cNvPr id="1" name=""/>
        <p:cNvGrpSpPr/>
        <p:nvPr/>
      </p:nvGrpSpPr>
      <p:grpSpPr>
        <a:xfrm>
          <a:off x="0" y="0"/>
          <a:ext cx="0" cy="0"/>
          <a:chOff x="0" y="0"/>
          <a:chExt cx="0" cy="0"/>
        </a:xfrm>
      </p:grpSpPr>
      <p:sp>
        <p:nvSpPr>
          <p:cNvPr id="24" name="Freeform 23">
            <a:extLst>
              <a:ext uri="{FF2B5EF4-FFF2-40B4-BE49-F238E27FC236}">
                <a16:creationId xmlns:a16="http://schemas.microsoft.com/office/drawing/2014/main" id="{26C40169-A279-C344-8500-68BD50467F1C}"/>
              </a:ext>
            </a:extLst>
          </p:cNvPr>
          <p:cNvSpPr/>
          <p:nvPr userDrawn="1"/>
        </p:nvSpPr>
        <p:spPr>
          <a:xfrm>
            <a:off x="511443" y="453836"/>
            <a:ext cx="9895090" cy="5655338"/>
          </a:xfrm>
          <a:custGeom>
            <a:avLst/>
            <a:gdLst>
              <a:gd name="connsiteX0" fmla="*/ 0 w 9895090"/>
              <a:gd name="connsiteY0" fmla="*/ 0 h 5655338"/>
              <a:gd name="connsiteX1" fmla="*/ 3861355 w 9895090"/>
              <a:gd name="connsiteY1" fmla="*/ 0 h 5655338"/>
              <a:gd name="connsiteX2" fmla="*/ 4984550 w 9895090"/>
              <a:gd name="connsiteY2" fmla="*/ 0 h 5655338"/>
              <a:gd name="connsiteX3" fmla="*/ 8845904 w 9895090"/>
              <a:gd name="connsiteY3" fmla="*/ 0 h 5655338"/>
              <a:gd name="connsiteX4" fmla="*/ 9895090 w 9895090"/>
              <a:gd name="connsiteY4" fmla="*/ 1094953 h 5655338"/>
              <a:gd name="connsiteX5" fmla="*/ 9895090 w 9895090"/>
              <a:gd name="connsiteY5" fmla="*/ 5655338 h 5655338"/>
              <a:gd name="connsiteX6" fmla="*/ 6033735 w 9895090"/>
              <a:gd name="connsiteY6" fmla="*/ 5655338 h 5655338"/>
              <a:gd name="connsiteX7" fmla="*/ 5402003 w 9895090"/>
              <a:gd name="connsiteY7" fmla="*/ 5655338 h 5655338"/>
              <a:gd name="connsiteX8" fmla="*/ 1540648 w 9895090"/>
              <a:gd name="connsiteY8" fmla="*/ 5655338 h 5655338"/>
              <a:gd name="connsiteX9" fmla="*/ 0 w 9895090"/>
              <a:gd name="connsiteY9" fmla="*/ 4047485 h 5655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895090" h="5655338">
                <a:moveTo>
                  <a:pt x="0" y="0"/>
                </a:moveTo>
                <a:lnTo>
                  <a:pt x="3861355" y="0"/>
                </a:lnTo>
                <a:lnTo>
                  <a:pt x="4984550" y="0"/>
                </a:lnTo>
                <a:lnTo>
                  <a:pt x="8845904" y="0"/>
                </a:lnTo>
                <a:cubicBezTo>
                  <a:pt x="9425720" y="0"/>
                  <a:pt x="9895090" y="489848"/>
                  <a:pt x="9895090" y="1094953"/>
                </a:cubicBezTo>
                <a:lnTo>
                  <a:pt x="9895090" y="5655338"/>
                </a:lnTo>
                <a:lnTo>
                  <a:pt x="6033735" y="5655338"/>
                </a:lnTo>
                <a:lnTo>
                  <a:pt x="5402003" y="5655338"/>
                </a:lnTo>
                <a:lnTo>
                  <a:pt x="1540648" y="5655338"/>
                </a:lnTo>
                <a:cubicBezTo>
                  <a:pt x="690255" y="5655338"/>
                  <a:pt x="0" y="4934974"/>
                  <a:pt x="0" y="4047485"/>
                </a:cubicBezTo>
                <a:close/>
              </a:path>
            </a:pathLst>
          </a:custGeom>
          <a:solidFill>
            <a:srgbClr val="DAE0D2"/>
          </a:solidFill>
          <a:ln w="3598" cap="flat">
            <a:noFill/>
            <a:prstDash val="solid"/>
            <a:miter/>
          </a:ln>
        </p:spPr>
        <p:txBody>
          <a:bodyPr wrap="square" rtlCol="0" anchor="ctr">
            <a:noAutofit/>
          </a:bodyPr>
          <a:lstStyle/>
          <a:p>
            <a:endParaRPr lang="en-US" b="0" i="0">
              <a:latin typeface="Calibri" panose="020F0502020204030204" pitchFamily="34" charset="0"/>
            </a:endParaRPr>
          </a:p>
        </p:txBody>
      </p:sp>
      <p:pic>
        <p:nvPicPr>
          <p:cNvPr id="16" name="Picture 15" descr="iPhone6_mockup_front_white.png">
            <a:extLst>
              <a:ext uri="{FF2B5EF4-FFF2-40B4-BE49-F238E27FC236}">
                <a16:creationId xmlns:a16="http://schemas.microsoft.com/office/drawing/2014/main" id="{87258D54-E8B8-3B41-A9D8-B88A46AEF4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70013" y="130886"/>
            <a:ext cx="3821987" cy="5978288"/>
          </a:xfrm>
          <a:prstGeom prst="rect">
            <a:avLst/>
          </a:prstGeom>
        </p:spPr>
      </p:pic>
      <p:sp>
        <p:nvSpPr>
          <p:cNvPr id="23" name="Picture Placeholder 17">
            <a:extLst>
              <a:ext uri="{FF2B5EF4-FFF2-40B4-BE49-F238E27FC236}">
                <a16:creationId xmlns:a16="http://schemas.microsoft.com/office/drawing/2014/main" id="{6E7E1AD6-B0FF-1F42-A53A-67F89CF1D0D9}"/>
              </a:ext>
            </a:extLst>
          </p:cNvPr>
          <p:cNvSpPr>
            <a:spLocks noGrp="1"/>
          </p:cNvSpPr>
          <p:nvPr userDrawn="1">
            <p:ph type="pic" sz="quarter" idx="10"/>
          </p:nvPr>
        </p:nvSpPr>
        <p:spPr>
          <a:xfrm>
            <a:off x="9119231" y="1080299"/>
            <a:ext cx="2281593" cy="4048579"/>
          </a:xfrm>
          <a:prstGeom prst="rect">
            <a:avLst/>
          </a:prstGeom>
          <a:solidFill>
            <a:schemeClr val="bg1">
              <a:lumMod val="85000"/>
            </a:schemeClr>
          </a:solidFill>
        </p:spPr>
        <p:txBody>
          <a:bodyPr/>
          <a:lstStyle>
            <a:lvl1pPr algn="ctr">
              <a:buNone/>
              <a:defRPr sz="1600">
                <a:solidFill>
                  <a:srgbClr val="7F7F7F"/>
                </a:solidFill>
              </a:defRPr>
            </a:lvl1pPr>
          </a:lstStyle>
          <a:p>
            <a:endParaRPr lang="en-US"/>
          </a:p>
          <a:p>
            <a:endParaRPr lang="en-US"/>
          </a:p>
          <a:p>
            <a:endParaRPr lang="en-US"/>
          </a:p>
          <a:p>
            <a:endParaRPr lang="en-US"/>
          </a:p>
          <a:p>
            <a:endParaRPr lang="en-US"/>
          </a:p>
          <a:p>
            <a:endParaRPr lang="en-US"/>
          </a:p>
          <a:p>
            <a:endParaRPr lang="en-US"/>
          </a:p>
          <a:p>
            <a:r>
              <a:rPr lang="en-US"/>
              <a:t>Click to add photo</a:t>
            </a:r>
          </a:p>
        </p:txBody>
      </p:sp>
      <p:sp>
        <p:nvSpPr>
          <p:cNvPr id="19" name="Text Placeholder 17">
            <a:extLst>
              <a:ext uri="{FF2B5EF4-FFF2-40B4-BE49-F238E27FC236}">
                <a16:creationId xmlns:a16="http://schemas.microsoft.com/office/drawing/2014/main" id="{4AD454E8-192D-EA41-8012-763277E2675F}"/>
              </a:ext>
            </a:extLst>
          </p:cNvPr>
          <p:cNvSpPr>
            <a:spLocks noGrp="1"/>
          </p:cNvSpPr>
          <p:nvPr userDrawn="1">
            <p:ph type="body" sz="quarter" idx="18" hasCustomPrompt="1"/>
          </p:nvPr>
        </p:nvSpPr>
        <p:spPr>
          <a:xfrm>
            <a:off x="898357" y="2319301"/>
            <a:ext cx="4867011" cy="3291086"/>
          </a:xfrm>
          <a:prstGeom prst="rect">
            <a:avLst/>
          </a:prstGeom>
        </p:spPr>
        <p:txBody>
          <a:bodyPr/>
          <a:lstStyle>
            <a:lvl1pPr algn="l">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20" name="Text Placeholder 23">
            <a:extLst>
              <a:ext uri="{FF2B5EF4-FFF2-40B4-BE49-F238E27FC236}">
                <a16:creationId xmlns:a16="http://schemas.microsoft.com/office/drawing/2014/main" id="{CDDCD1E1-77DA-2B41-A2CC-1127DEFACCCB}"/>
              </a:ext>
            </a:extLst>
          </p:cNvPr>
          <p:cNvSpPr>
            <a:spLocks noGrp="1"/>
          </p:cNvSpPr>
          <p:nvPr userDrawn="1">
            <p:ph type="body" sz="quarter" idx="16" hasCustomPrompt="1"/>
          </p:nvPr>
        </p:nvSpPr>
        <p:spPr>
          <a:xfrm>
            <a:off x="835671" y="1104338"/>
            <a:ext cx="4990998" cy="992652"/>
          </a:xfrm>
          <a:prstGeom prst="rect">
            <a:avLst/>
          </a:prstGeom>
        </p:spPr>
        <p:txBody>
          <a:bodyPr>
            <a:noAutofit/>
          </a:bodyPr>
          <a:lstStyle>
            <a:lvl1pPr marL="0" indent="0" algn="l">
              <a:buNone/>
              <a:defRPr sz="3600" b="0" i="0">
                <a:solidFill>
                  <a:srgbClr val="000000"/>
                </a:solidFill>
                <a:latin typeface="+mn-lt"/>
              </a:defRPr>
            </a:lvl1pPr>
          </a:lstStyle>
          <a:p>
            <a:pPr lvl="0"/>
            <a:r>
              <a:rPr lang="en-US"/>
              <a:t>Heading</a:t>
            </a:r>
          </a:p>
        </p:txBody>
      </p:sp>
      <p:sp>
        <p:nvSpPr>
          <p:cNvPr id="25" name="Freeform 24">
            <a:extLst>
              <a:ext uri="{FF2B5EF4-FFF2-40B4-BE49-F238E27FC236}">
                <a16:creationId xmlns:a16="http://schemas.microsoft.com/office/drawing/2014/main" id="{31126932-DD16-5F4F-84FB-88F292299AE2}"/>
              </a:ext>
            </a:extLst>
          </p:cNvPr>
          <p:cNvSpPr/>
          <p:nvPr userDrawn="1"/>
        </p:nvSpPr>
        <p:spPr>
          <a:xfrm>
            <a:off x="0" y="5782590"/>
            <a:ext cx="4963395"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AABC99"/>
          </a:solidFill>
          <a:ln w="3598" cap="flat">
            <a:noFill/>
            <a:prstDash val="solid"/>
            <a:miter/>
          </a:ln>
        </p:spPr>
        <p:txBody>
          <a:bodyPr wrap="square" rtlCol="0" anchor="ctr">
            <a:noAutofit/>
          </a:bodyPr>
          <a:lstStyle/>
          <a:p>
            <a:endParaRPr lang="en-US" b="0" i="0">
              <a:latin typeface="Calibri" panose="020F0502020204030204" pitchFamily="34" charset="0"/>
            </a:endParaRPr>
          </a:p>
        </p:txBody>
      </p:sp>
    </p:spTree>
    <p:extLst>
      <p:ext uri="{BB962C8B-B14F-4D97-AF65-F5344CB8AC3E}">
        <p14:creationId xmlns:p14="http://schemas.microsoft.com/office/powerpoint/2010/main" val="41087756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Final Slide">
    <p:spTree>
      <p:nvGrpSpPr>
        <p:cNvPr id="1" name=""/>
        <p:cNvGrpSpPr/>
        <p:nvPr/>
      </p:nvGrpSpPr>
      <p:grpSpPr>
        <a:xfrm>
          <a:off x="0" y="0"/>
          <a:ext cx="0" cy="0"/>
          <a:chOff x="0" y="0"/>
          <a:chExt cx="0" cy="0"/>
        </a:xfrm>
      </p:grpSpPr>
      <p:sp>
        <p:nvSpPr>
          <p:cNvPr id="141" name="Freeform 140">
            <a:extLst>
              <a:ext uri="{FF2B5EF4-FFF2-40B4-BE49-F238E27FC236}">
                <a16:creationId xmlns:a16="http://schemas.microsoft.com/office/drawing/2014/main" id="{2EBA44FF-91D5-9C66-972E-47D379BB3EC5}"/>
              </a:ext>
            </a:extLst>
          </p:cNvPr>
          <p:cNvSpPr/>
          <p:nvPr userDrawn="1"/>
        </p:nvSpPr>
        <p:spPr>
          <a:xfrm>
            <a:off x="3929244" y="485453"/>
            <a:ext cx="8011997" cy="5260027"/>
          </a:xfrm>
          <a:custGeom>
            <a:avLst/>
            <a:gdLst>
              <a:gd name="connsiteX0" fmla="*/ 0 w 8011997"/>
              <a:gd name="connsiteY0" fmla="*/ 0 h 5260027"/>
              <a:gd name="connsiteX1" fmla="*/ 5470419 w 8011997"/>
              <a:gd name="connsiteY1" fmla="*/ 0 h 5260027"/>
              <a:gd name="connsiteX2" fmla="*/ 5494683 w 8011997"/>
              <a:gd name="connsiteY2" fmla="*/ 1082 h 5260027"/>
              <a:gd name="connsiteX3" fmla="*/ 6860542 w 8011997"/>
              <a:gd name="connsiteY3" fmla="*/ 1082 h 5260027"/>
              <a:gd name="connsiteX4" fmla="*/ 8011997 w 8011997"/>
              <a:gd name="connsiteY4" fmla="*/ 1019288 h 5260027"/>
              <a:gd name="connsiteX5" fmla="*/ 8011997 w 8011997"/>
              <a:gd name="connsiteY5" fmla="*/ 5260027 h 5260027"/>
              <a:gd name="connsiteX6" fmla="*/ 3080946 w 8011997"/>
              <a:gd name="connsiteY6" fmla="*/ 5260027 h 5260027"/>
              <a:gd name="connsiteX7" fmla="*/ 3056743 w 8011997"/>
              <a:gd name="connsiteY7" fmla="*/ 5258945 h 5260027"/>
              <a:gd name="connsiteX8" fmla="*/ 1690823 w 8011997"/>
              <a:gd name="connsiteY8" fmla="*/ 5258945 h 5260027"/>
              <a:gd name="connsiteX9" fmla="*/ 0 w 8011997"/>
              <a:gd name="connsiteY9" fmla="*/ 3763790 h 5260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11997" h="5260027">
                <a:moveTo>
                  <a:pt x="0" y="0"/>
                </a:moveTo>
                <a:lnTo>
                  <a:pt x="5470419" y="0"/>
                </a:lnTo>
                <a:lnTo>
                  <a:pt x="5494683" y="1082"/>
                </a:lnTo>
                <a:lnTo>
                  <a:pt x="6860542" y="1082"/>
                </a:lnTo>
                <a:cubicBezTo>
                  <a:pt x="7496874" y="1082"/>
                  <a:pt x="8011997" y="456595"/>
                  <a:pt x="8011997" y="1019288"/>
                </a:cubicBezTo>
                <a:lnTo>
                  <a:pt x="8011997" y="5260027"/>
                </a:lnTo>
                <a:lnTo>
                  <a:pt x="3080946" y="5260027"/>
                </a:lnTo>
                <a:lnTo>
                  <a:pt x="3056743" y="5258945"/>
                </a:lnTo>
                <a:lnTo>
                  <a:pt x="1690823" y="5258945"/>
                </a:lnTo>
                <a:cubicBezTo>
                  <a:pt x="757537" y="5258945"/>
                  <a:pt x="0" y="4589073"/>
                  <a:pt x="0" y="3763790"/>
                </a:cubicBezTo>
                <a:close/>
              </a:path>
            </a:pathLst>
          </a:custGeom>
          <a:solidFill>
            <a:srgbClr val="DAE0D2"/>
          </a:solidFill>
          <a:ln w="3598" cap="flat">
            <a:noFill/>
            <a:prstDash val="solid"/>
            <a:miter/>
          </a:ln>
        </p:spPr>
        <p:txBody>
          <a:bodyPr wrap="square" rtlCol="0" anchor="ctr">
            <a:noAutofit/>
          </a:bodyPr>
          <a:lstStyle/>
          <a:p>
            <a:endParaRPr lang="en-US" b="0" i="0">
              <a:latin typeface="Calibri" panose="020F0502020204030204" pitchFamily="34" charset="0"/>
            </a:endParaRPr>
          </a:p>
        </p:txBody>
      </p:sp>
      <p:sp>
        <p:nvSpPr>
          <p:cNvPr id="37" name="Freeform 36">
            <a:extLst>
              <a:ext uri="{FF2B5EF4-FFF2-40B4-BE49-F238E27FC236}">
                <a16:creationId xmlns:a16="http://schemas.microsoft.com/office/drawing/2014/main" id="{B66C74BC-9567-9849-8573-F27A29B72F69}"/>
              </a:ext>
            </a:extLst>
          </p:cNvPr>
          <p:cNvSpPr/>
          <p:nvPr userDrawn="1"/>
        </p:nvSpPr>
        <p:spPr>
          <a:xfrm>
            <a:off x="3228000" y="2178786"/>
            <a:ext cx="8964000" cy="144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000000"/>
          </a:solidFill>
          <a:ln w="24491" cap="flat">
            <a:solidFill>
              <a:srgbClr val="000000"/>
            </a:solidFill>
            <a:prstDash val="solid"/>
            <a:miter/>
          </a:ln>
        </p:spPr>
        <p:txBody>
          <a:bodyPr rtlCol="0" anchor="ctr"/>
          <a:lstStyle/>
          <a:p>
            <a:endParaRPr lang="en-US"/>
          </a:p>
        </p:txBody>
      </p:sp>
      <p:sp>
        <p:nvSpPr>
          <p:cNvPr id="32" name="Text Placeholder 23">
            <a:extLst>
              <a:ext uri="{FF2B5EF4-FFF2-40B4-BE49-F238E27FC236}">
                <a16:creationId xmlns:a16="http://schemas.microsoft.com/office/drawing/2014/main" id="{E1B388D9-79A8-4F4E-A699-E4B798FB46A7}"/>
              </a:ext>
            </a:extLst>
          </p:cNvPr>
          <p:cNvSpPr>
            <a:spLocks noGrp="1"/>
          </p:cNvSpPr>
          <p:nvPr>
            <p:ph type="body" sz="quarter" idx="19" hasCustomPrompt="1"/>
          </p:nvPr>
        </p:nvSpPr>
        <p:spPr>
          <a:xfrm>
            <a:off x="8262757" y="3684778"/>
            <a:ext cx="3195486" cy="731140"/>
          </a:xfrm>
          <a:prstGeom prst="rect">
            <a:avLst/>
          </a:prstGeom>
        </p:spPr>
        <p:txBody>
          <a:bodyPr anchor="ctr">
            <a:normAutofit/>
          </a:bodyPr>
          <a:lstStyle>
            <a:lvl1pPr marL="0" indent="0" algn="r">
              <a:buNone/>
              <a:defRPr sz="2800" baseline="0">
                <a:solidFill>
                  <a:srgbClr val="000000"/>
                </a:solidFill>
                <a:latin typeface="+mn-lt"/>
              </a:defRPr>
            </a:lvl1pPr>
          </a:lstStyle>
          <a:p>
            <a:pPr lvl="0"/>
            <a:r>
              <a:rPr lang="en-US"/>
              <a:t>Any Questions?</a:t>
            </a:r>
          </a:p>
        </p:txBody>
      </p:sp>
      <p:sp>
        <p:nvSpPr>
          <p:cNvPr id="33" name="Text Placeholder 23">
            <a:extLst>
              <a:ext uri="{FF2B5EF4-FFF2-40B4-BE49-F238E27FC236}">
                <a16:creationId xmlns:a16="http://schemas.microsoft.com/office/drawing/2014/main" id="{A262A524-87DB-9447-BD5C-C79347DB3C1A}"/>
              </a:ext>
            </a:extLst>
          </p:cNvPr>
          <p:cNvSpPr>
            <a:spLocks noGrp="1"/>
          </p:cNvSpPr>
          <p:nvPr>
            <p:ph type="body" sz="quarter" idx="20" hasCustomPrompt="1"/>
          </p:nvPr>
        </p:nvSpPr>
        <p:spPr>
          <a:xfrm>
            <a:off x="8262757" y="2875202"/>
            <a:ext cx="3195485" cy="837258"/>
          </a:xfrm>
          <a:prstGeom prst="rect">
            <a:avLst/>
          </a:prstGeom>
        </p:spPr>
        <p:txBody>
          <a:bodyPr anchor="ctr">
            <a:normAutofit/>
          </a:bodyPr>
          <a:lstStyle>
            <a:lvl1pPr marL="0" indent="0" algn="ctr">
              <a:buNone/>
              <a:defRPr sz="5000" baseline="0">
                <a:solidFill>
                  <a:srgbClr val="000000"/>
                </a:solidFill>
                <a:latin typeface="+mn-lt"/>
              </a:defRPr>
            </a:lvl1pPr>
          </a:lstStyle>
          <a:p>
            <a:pPr lvl="0"/>
            <a:r>
              <a:rPr lang="en-US"/>
              <a:t>Thank You</a:t>
            </a:r>
          </a:p>
        </p:txBody>
      </p:sp>
      <p:grpSp>
        <p:nvGrpSpPr>
          <p:cNvPr id="34" name="Group 33">
            <a:extLst>
              <a:ext uri="{FF2B5EF4-FFF2-40B4-BE49-F238E27FC236}">
                <a16:creationId xmlns:a16="http://schemas.microsoft.com/office/drawing/2014/main" id="{FFCAF4E6-72DB-E649-B092-C010328005F1}"/>
              </a:ext>
            </a:extLst>
          </p:cNvPr>
          <p:cNvGrpSpPr/>
          <p:nvPr userDrawn="1"/>
        </p:nvGrpSpPr>
        <p:grpSpPr>
          <a:xfrm>
            <a:off x="9456007" y="5907510"/>
            <a:ext cx="2735993" cy="679345"/>
            <a:chOff x="0" y="0"/>
            <a:chExt cx="2301694" cy="571500"/>
          </a:xfrm>
        </p:grpSpPr>
        <p:sp>
          <p:nvSpPr>
            <p:cNvPr id="35" name="Rectangle 34">
              <a:extLst>
                <a:ext uri="{FF2B5EF4-FFF2-40B4-BE49-F238E27FC236}">
                  <a16:creationId xmlns:a16="http://schemas.microsoft.com/office/drawing/2014/main" id="{D1740294-4308-8F46-B6E3-2486ADA5C515}"/>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36" name="Picture 35">
              <a:extLst>
                <a:ext uri="{FF2B5EF4-FFF2-40B4-BE49-F238E27FC236}">
                  <a16:creationId xmlns:a16="http://schemas.microsoft.com/office/drawing/2014/main" id="{37A8314D-532F-284C-8D90-022E08B7A71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44449"/>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pic>
        <p:nvPicPr>
          <p:cNvPr id="137" name="Picture 136">
            <a:extLst>
              <a:ext uri="{FF2B5EF4-FFF2-40B4-BE49-F238E27FC236}">
                <a16:creationId xmlns:a16="http://schemas.microsoft.com/office/drawing/2014/main" id="{157F5430-83EA-A52A-8825-6D8CF03D3F17}"/>
              </a:ext>
            </a:extLst>
          </p:cNvPr>
          <p:cNvPicPr>
            <a:picLocks noChangeAspect="1"/>
          </p:cNvPicPr>
          <p:nvPr userDrawn="1"/>
        </p:nvPicPr>
        <p:blipFill rotWithShape="1">
          <a:blip r:embed="rId3"/>
          <a:srcRect l="52584" t="30583" r="10722" b="33364"/>
          <a:stretch/>
        </p:blipFill>
        <p:spPr>
          <a:xfrm>
            <a:off x="472216" y="485453"/>
            <a:ext cx="2996920" cy="2944648"/>
          </a:xfrm>
          <a:prstGeom prst="rect">
            <a:avLst/>
          </a:prstGeom>
        </p:spPr>
      </p:pic>
      <p:sp>
        <p:nvSpPr>
          <p:cNvPr id="144" name="Freeform 143">
            <a:extLst>
              <a:ext uri="{FF2B5EF4-FFF2-40B4-BE49-F238E27FC236}">
                <a16:creationId xmlns:a16="http://schemas.microsoft.com/office/drawing/2014/main" id="{DF9027E3-349A-F107-EB73-B10BB0BC99E7}"/>
              </a:ext>
            </a:extLst>
          </p:cNvPr>
          <p:cNvSpPr/>
          <p:nvPr userDrawn="1"/>
        </p:nvSpPr>
        <p:spPr>
          <a:xfrm>
            <a:off x="-74645" y="5349180"/>
            <a:ext cx="6101044" cy="727928"/>
          </a:xfrm>
          <a:custGeom>
            <a:avLst/>
            <a:gdLst>
              <a:gd name="connsiteX0" fmla="*/ 0 w 6101044"/>
              <a:gd name="connsiteY0" fmla="*/ 0 h 727928"/>
              <a:gd name="connsiteX1" fmla="*/ 1235526 w 6101044"/>
              <a:gd name="connsiteY1" fmla="*/ 0 h 727928"/>
              <a:gd name="connsiteX2" fmla="*/ 4471731 w 6101044"/>
              <a:gd name="connsiteY2" fmla="*/ 0 h 727928"/>
              <a:gd name="connsiteX3" fmla="*/ 5707257 w 6101044"/>
              <a:gd name="connsiteY3" fmla="*/ 0 h 727928"/>
              <a:gd name="connsiteX4" fmla="*/ 6101044 w 6101044"/>
              <a:gd name="connsiteY4" fmla="*/ 393878 h 727928"/>
              <a:gd name="connsiteX5" fmla="*/ 6101044 w 6101044"/>
              <a:gd name="connsiteY5" fmla="*/ 727928 h 727928"/>
              <a:gd name="connsiteX6" fmla="*/ 4865518 w 6101044"/>
              <a:gd name="connsiteY6" fmla="*/ 727928 h 727928"/>
              <a:gd name="connsiteX7" fmla="*/ 1235526 w 6101044"/>
              <a:gd name="connsiteY7" fmla="*/ 727928 h 727928"/>
              <a:gd name="connsiteX8" fmla="*/ 0 w 6101044"/>
              <a:gd name="connsiteY8" fmla="*/ 727928 h 727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01044" h="727928">
                <a:moveTo>
                  <a:pt x="0" y="0"/>
                </a:moveTo>
                <a:lnTo>
                  <a:pt x="1235526" y="0"/>
                </a:lnTo>
                <a:lnTo>
                  <a:pt x="4471731" y="0"/>
                </a:lnTo>
                <a:lnTo>
                  <a:pt x="5707257" y="0"/>
                </a:lnTo>
                <a:cubicBezTo>
                  <a:pt x="5924090" y="0"/>
                  <a:pt x="6101044" y="176996"/>
                  <a:pt x="6101044" y="393878"/>
                </a:cubicBezTo>
                <a:lnTo>
                  <a:pt x="6101044" y="727928"/>
                </a:lnTo>
                <a:lnTo>
                  <a:pt x="4865518" y="727928"/>
                </a:lnTo>
                <a:lnTo>
                  <a:pt x="1235526" y="727928"/>
                </a:lnTo>
                <a:lnTo>
                  <a:pt x="0" y="727928"/>
                </a:lnTo>
                <a:close/>
              </a:path>
            </a:pathLst>
          </a:custGeom>
          <a:solidFill>
            <a:srgbClr val="AABC99"/>
          </a:solidFill>
          <a:ln w="24491" cap="flat">
            <a:noFill/>
            <a:prstDash val="solid"/>
            <a:miter/>
          </a:ln>
        </p:spPr>
        <p:txBody>
          <a:bodyPr wrap="square" rtlCol="0" anchor="ctr">
            <a:noAutofit/>
          </a:bodyPr>
          <a:lstStyle/>
          <a:p>
            <a:endParaRPr lang="en-US"/>
          </a:p>
        </p:txBody>
      </p:sp>
      <p:sp>
        <p:nvSpPr>
          <p:cNvPr id="145" name="Text Placeholder 23">
            <a:extLst>
              <a:ext uri="{FF2B5EF4-FFF2-40B4-BE49-F238E27FC236}">
                <a16:creationId xmlns:a16="http://schemas.microsoft.com/office/drawing/2014/main" id="{E1A45750-3D1A-AB46-DB44-8DDC0F9D8161}"/>
              </a:ext>
            </a:extLst>
          </p:cNvPr>
          <p:cNvSpPr>
            <a:spLocks noGrp="1"/>
          </p:cNvSpPr>
          <p:nvPr>
            <p:ph type="body" sz="quarter" idx="28" hasCustomPrompt="1"/>
          </p:nvPr>
        </p:nvSpPr>
        <p:spPr>
          <a:xfrm>
            <a:off x="700266" y="5330420"/>
            <a:ext cx="6101044" cy="720752"/>
          </a:xfrm>
          <a:prstGeom prst="rect">
            <a:avLst/>
          </a:prstGeom>
          <a:noFill/>
        </p:spPr>
        <p:txBody>
          <a:bodyPr anchor="ctr">
            <a:noAutofit/>
          </a:bodyPr>
          <a:lstStyle>
            <a:lvl1pPr marL="0" indent="0" algn="l">
              <a:buNone/>
              <a:defRPr sz="3200" b="0" i="0">
                <a:solidFill>
                  <a:srgbClr val="000000"/>
                </a:solidFill>
                <a:latin typeface="+mn-lt"/>
              </a:defRPr>
            </a:lvl1pPr>
          </a:lstStyle>
          <a:p>
            <a:pPr lvl="0"/>
            <a:r>
              <a:rPr lang="en-US" err="1"/>
              <a:t>www.leaderseeds.eu</a:t>
            </a:r>
            <a:endParaRPr lang="en-US"/>
          </a:p>
        </p:txBody>
      </p:sp>
    </p:spTree>
    <p:extLst>
      <p:ext uri="{BB962C8B-B14F-4D97-AF65-F5344CB8AC3E}">
        <p14:creationId xmlns:p14="http://schemas.microsoft.com/office/powerpoint/2010/main" val="30970682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34683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over Slide ">
    <p:spTree>
      <p:nvGrpSpPr>
        <p:cNvPr id="1" name=""/>
        <p:cNvGrpSpPr/>
        <p:nvPr/>
      </p:nvGrpSpPr>
      <p:grpSpPr>
        <a:xfrm>
          <a:off x="0" y="0"/>
          <a:ext cx="0" cy="0"/>
          <a:chOff x="0" y="0"/>
          <a:chExt cx="0" cy="0"/>
        </a:xfrm>
      </p:grpSpPr>
      <p:sp>
        <p:nvSpPr>
          <p:cNvPr id="129" name="Freeform 128">
            <a:extLst>
              <a:ext uri="{FF2B5EF4-FFF2-40B4-BE49-F238E27FC236}">
                <a16:creationId xmlns:a16="http://schemas.microsoft.com/office/drawing/2014/main" id="{6BF9E979-3EFE-8646-A6CF-9C0035BF3DF1}"/>
              </a:ext>
            </a:extLst>
          </p:cNvPr>
          <p:cNvSpPr/>
          <p:nvPr userDrawn="1"/>
        </p:nvSpPr>
        <p:spPr>
          <a:xfrm>
            <a:off x="408680" y="493314"/>
            <a:ext cx="11393619" cy="5025371"/>
          </a:xfrm>
          <a:custGeom>
            <a:avLst/>
            <a:gdLst>
              <a:gd name="connsiteX0" fmla="*/ 3470139 w 11393619"/>
              <a:gd name="connsiteY0" fmla="*/ 0 h 4716265"/>
              <a:gd name="connsiteX1" fmla="*/ 8184190 w 11393619"/>
              <a:gd name="connsiteY1" fmla="*/ 0 h 4716265"/>
              <a:gd name="connsiteX2" fmla="*/ 8184192 w 11393619"/>
              <a:gd name="connsiteY2" fmla="*/ 0 h 4716265"/>
              <a:gd name="connsiteX3" fmla="*/ 10401370 w 11393619"/>
              <a:gd name="connsiteY3" fmla="*/ 0 h 4716265"/>
              <a:gd name="connsiteX4" fmla="*/ 11393619 w 11393619"/>
              <a:gd name="connsiteY4" fmla="*/ 913136 h 4716265"/>
              <a:gd name="connsiteX5" fmla="*/ 11393619 w 11393619"/>
              <a:gd name="connsiteY5" fmla="*/ 4716265 h 4716265"/>
              <a:gd name="connsiteX6" fmla="*/ 9176438 w 11393619"/>
              <a:gd name="connsiteY6" fmla="*/ 4716265 h 4716265"/>
              <a:gd name="connsiteX7" fmla="*/ 7144361 w 11393619"/>
              <a:gd name="connsiteY7" fmla="*/ 4716265 h 4716265"/>
              <a:gd name="connsiteX8" fmla="*/ 5706299 w 11393619"/>
              <a:gd name="connsiteY8" fmla="*/ 4716265 h 4716265"/>
              <a:gd name="connsiteX9" fmla="*/ 4927180 w 11393619"/>
              <a:gd name="connsiteY9" fmla="*/ 4716265 h 4716265"/>
              <a:gd name="connsiteX10" fmla="*/ 1457041 w 11393619"/>
              <a:gd name="connsiteY10" fmla="*/ 4716265 h 4716265"/>
              <a:gd name="connsiteX11" fmla="*/ 0 w 11393619"/>
              <a:gd name="connsiteY11" fmla="*/ 3375397 h 4716265"/>
              <a:gd name="connsiteX12" fmla="*/ 0 w 11393619"/>
              <a:gd name="connsiteY12" fmla="*/ 0 h 4716265"/>
              <a:gd name="connsiteX13" fmla="*/ 3470139 w 11393619"/>
              <a:gd name="connsiteY13" fmla="*/ 0 h 4716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393619" h="4716265">
                <a:moveTo>
                  <a:pt x="3470139" y="0"/>
                </a:moveTo>
                <a:lnTo>
                  <a:pt x="8184190" y="0"/>
                </a:lnTo>
                <a:lnTo>
                  <a:pt x="8184192" y="0"/>
                </a:lnTo>
                <a:lnTo>
                  <a:pt x="10401370" y="0"/>
                </a:lnTo>
                <a:cubicBezTo>
                  <a:pt x="10949720" y="0"/>
                  <a:pt x="11393619" y="408508"/>
                  <a:pt x="11393619" y="913136"/>
                </a:cubicBezTo>
                <a:lnTo>
                  <a:pt x="11393619" y="4716265"/>
                </a:lnTo>
                <a:lnTo>
                  <a:pt x="9176438" y="4716265"/>
                </a:lnTo>
                <a:lnTo>
                  <a:pt x="7144361" y="4716265"/>
                </a:lnTo>
                <a:lnTo>
                  <a:pt x="5706299" y="4716265"/>
                </a:lnTo>
                <a:lnTo>
                  <a:pt x="4927180" y="4716265"/>
                </a:lnTo>
                <a:lnTo>
                  <a:pt x="1457041" y="4716265"/>
                </a:lnTo>
                <a:cubicBezTo>
                  <a:pt x="652796" y="4716265"/>
                  <a:pt x="0" y="4115518"/>
                  <a:pt x="0" y="3375397"/>
                </a:cubicBezTo>
                <a:lnTo>
                  <a:pt x="0" y="0"/>
                </a:lnTo>
                <a:lnTo>
                  <a:pt x="3470139" y="0"/>
                </a:lnTo>
                <a:close/>
              </a:path>
            </a:pathLst>
          </a:custGeom>
          <a:solidFill>
            <a:srgbClr val="DAE0D2"/>
          </a:solidFill>
          <a:ln w="3598" cap="flat">
            <a:noFill/>
            <a:prstDash val="solid"/>
            <a:miter/>
          </a:ln>
        </p:spPr>
        <p:txBody>
          <a:bodyPr wrap="square" rtlCol="0" anchor="ctr">
            <a:noAutofit/>
          </a:bodyPr>
          <a:lstStyle/>
          <a:p>
            <a:endParaRPr lang="en-US" b="0" i="0">
              <a:latin typeface="Calibri" panose="020F0502020204030204" pitchFamily="34" charset="0"/>
            </a:endParaRPr>
          </a:p>
        </p:txBody>
      </p:sp>
      <p:sp>
        <p:nvSpPr>
          <p:cNvPr id="7" name="Text Placeholder 23">
            <a:extLst>
              <a:ext uri="{FF2B5EF4-FFF2-40B4-BE49-F238E27FC236}">
                <a16:creationId xmlns:a16="http://schemas.microsoft.com/office/drawing/2014/main" id="{FEE206B0-D9B7-0D4E-8581-4F2B31738F8F}"/>
              </a:ext>
            </a:extLst>
          </p:cNvPr>
          <p:cNvSpPr>
            <a:spLocks noGrp="1"/>
          </p:cNvSpPr>
          <p:nvPr>
            <p:ph type="body" sz="quarter" idx="15" hasCustomPrompt="1"/>
          </p:nvPr>
        </p:nvSpPr>
        <p:spPr>
          <a:xfrm>
            <a:off x="6153881" y="1962041"/>
            <a:ext cx="5278651" cy="697353"/>
          </a:xfrm>
          <a:prstGeom prst="rect">
            <a:avLst/>
          </a:prstGeom>
        </p:spPr>
        <p:txBody>
          <a:bodyPr>
            <a:noAutofit/>
          </a:bodyPr>
          <a:lstStyle>
            <a:lvl1pPr marL="0" indent="0" algn="l">
              <a:buNone/>
              <a:defRPr sz="4800" b="1" baseline="0">
                <a:solidFill>
                  <a:srgbClr val="000000"/>
                </a:solidFill>
                <a:latin typeface="+mn-lt"/>
              </a:defRPr>
            </a:lvl1pPr>
          </a:lstStyle>
          <a:p>
            <a:pPr lvl="0"/>
            <a:r>
              <a:rPr lang="en-US"/>
              <a:t>POWERPIONT</a:t>
            </a:r>
          </a:p>
        </p:txBody>
      </p:sp>
      <p:sp>
        <p:nvSpPr>
          <p:cNvPr id="8" name="Text Placeholder 23">
            <a:extLst>
              <a:ext uri="{FF2B5EF4-FFF2-40B4-BE49-F238E27FC236}">
                <a16:creationId xmlns:a16="http://schemas.microsoft.com/office/drawing/2014/main" id="{59FC3FD8-D2E4-9344-BB18-A0E8935AA6BB}"/>
              </a:ext>
            </a:extLst>
          </p:cNvPr>
          <p:cNvSpPr>
            <a:spLocks noGrp="1"/>
          </p:cNvSpPr>
          <p:nvPr>
            <p:ph type="body" sz="quarter" idx="16" hasCustomPrompt="1"/>
          </p:nvPr>
        </p:nvSpPr>
        <p:spPr>
          <a:xfrm>
            <a:off x="6153882" y="1339315"/>
            <a:ext cx="5278651" cy="697353"/>
          </a:xfrm>
          <a:prstGeom prst="rect">
            <a:avLst/>
          </a:prstGeom>
        </p:spPr>
        <p:txBody>
          <a:bodyPr>
            <a:normAutofit/>
          </a:bodyPr>
          <a:lstStyle>
            <a:lvl1pPr marL="0" indent="0" algn="l">
              <a:buNone/>
              <a:defRPr sz="3600" b="0" i="0">
                <a:solidFill>
                  <a:srgbClr val="000000"/>
                </a:solidFill>
                <a:latin typeface="+mn-lt"/>
              </a:defRPr>
            </a:lvl1pPr>
          </a:lstStyle>
          <a:p>
            <a:pPr lvl="0"/>
            <a:r>
              <a:rPr lang="en-US"/>
              <a:t>Cover Design 1</a:t>
            </a:r>
          </a:p>
        </p:txBody>
      </p:sp>
      <p:grpSp>
        <p:nvGrpSpPr>
          <p:cNvPr id="17" name="Group 16">
            <a:extLst>
              <a:ext uri="{FF2B5EF4-FFF2-40B4-BE49-F238E27FC236}">
                <a16:creationId xmlns:a16="http://schemas.microsoft.com/office/drawing/2014/main" id="{1AEC8C81-1228-634A-A794-E7C603C00625}"/>
              </a:ext>
            </a:extLst>
          </p:cNvPr>
          <p:cNvGrpSpPr/>
          <p:nvPr userDrawn="1"/>
        </p:nvGrpSpPr>
        <p:grpSpPr>
          <a:xfrm>
            <a:off x="8793206" y="5832305"/>
            <a:ext cx="2735993" cy="679345"/>
            <a:chOff x="0" y="0"/>
            <a:chExt cx="2301694" cy="571500"/>
          </a:xfrm>
        </p:grpSpPr>
        <p:sp>
          <p:nvSpPr>
            <p:cNvPr id="18" name="Rectangle 17">
              <a:extLst>
                <a:ext uri="{FF2B5EF4-FFF2-40B4-BE49-F238E27FC236}">
                  <a16:creationId xmlns:a16="http://schemas.microsoft.com/office/drawing/2014/main" id="{7869F886-5497-4144-A9AE-E6C2F639A7D5}"/>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19" name="Picture 18">
              <a:extLst>
                <a:ext uri="{FF2B5EF4-FFF2-40B4-BE49-F238E27FC236}">
                  <a16:creationId xmlns:a16="http://schemas.microsoft.com/office/drawing/2014/main" id="{1F16DD5D-1738-B545-90A2-60DAA7083A3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44449"/>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sp>
        <p:nvSpPr>
          <p:cNvPr id="120" name="Freeform 119">
            <a:extLst>
              <a:ext uri="{FF2B5EF4-FFF2-40B4-BE49-F238E27FC236}">
                <a16:creationId xmlns:a16="http://schemas.microsoft.com/office/drawing/2014/main" id="{35EADD95-B6A0-FB25-A1F2-1CF538D7EEFC}"/>
              </a:ext>
            </a:extLst>
          </p:cNvPr>
          <p:cNvSpPr/>
          <p:nvPr userDrawn="1"/>
        </p:nvSpPr>
        <p:spPr>
          <a:xfrm>
            <a:off x="0" y="5216283"/>
            <a:ext cx="4865518" cy="727928"/>
          </a:xfrm>
          <a:custGeom>
            <a:avLst/>
            <a:gdLst>
              <a:gd name="connsiteX0" fmla="*/ 0 w 4865518"/>
              <a:gd name="connsiteY0" fmla="*/ 0 h 727928"/>
              <a:gd name="connsiteX1" fmla="*/ 4471731 w 4865518"/>
              <a:gd name="connsiteY1" fmla="*/ 0 h 727928"/>
              <a:gd name="connsiteX2" fmla="*/ 4865518 w 4865518"/>
              <a:gd name="connsiteY2" fmla="*/ 393878 h 727928"/>
              <a:gd name="connsiteX3" fmla="*/ 4865518 w 4865518"/>
              <a:gd name="connsiteY3" fmla="*/ 727928 h 727928"/>
              <a:gd name="connsiteX4" fmla="*/ 0 w 4865518"/>
              <a:gd name="connsiteY4" fmla="*/ 727928 h 727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65518" h="727928">
                <a:moveTo>
                  <a:pt x="0" y="0"/>
                </a:moveTo>
                <a:lnTo>
                  <a:pt x="4471731" y="0"/>
                </a:lnTo>
                <a:cubicBezTo>
                  <a:pt x="4688564" y="0"/>
                  <a:pt x="4865518" y="176996"/>
                  <a:pt x="4865518" y="393878"/>
                </a:cubicBezTo>
                <a:lnTo>
                  <a:pt x="4865518" y="727928"/>
                </a:lnTo>
                <a:lnTo>
                  <a:pt x="0" y="727928"/>
                </a:lnTo>
                <a:close/>
              </a:path>
            </a:pathLst>
          </a:custGeom>
          <a:solidFill>
            <a:srgbClr val="AABC99"/>
          </a:solidFill>
          <a:ln w="24491" cap="flat">
            <a:noFill/>
            <a:prstDash val="solid"/>
            <a:miter/>
          </a:ln>
        </p:spPr>
        <p:txBody>
          <a:bodyPr wrap="square" rtlCol="0" anchor="ctr">
            <a:noAutofit/>
          </a:bodyPr>
          <a:lstStyle/>
          <a:p>
            <a:endParaRPr lang="en-US"/>
          </a:p>
        </p:txBody>
      </p:sp>
      <p:sp>
        <p:nvSpPr>
          <p:cNvPr id="12" name="Freeform 11">
            <a:extLst>
              <a:ext uri="{FF2B5EF4-FFF2-40B4-BE49-F238E27FC236}">
                <a16:creationId xmlns:a16="http://schemas.microsoft.com/office/drawing/2014/main" id="{7EF5A9F7-2D0F-1843-87BF-E7567FE20AAF}"/>
              </a:ext>
            </a:extLst>
          </p:cNvPr>
          <p:cNvSpPr/>
          <p:nvPr userDrawn="1"/>
        </p:nvSpPr>
        <p:spPr>
          <a:xfrm>
            <a:off x="3698872" y="3195245"/>
            <a:ext cx="8460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000000"/>
          </a:solidFill>
          <a:ln w="24491" cap="flat">
            <a:solidFill>
              <a:srgbClr val="000000"/>
            </a:solidFill>
            <a:prstDash val="solid"/>
            <a:miter/>
          </a:ln>
        </p:spPr>
        <p:txBody>
          <a:bodyPr rtlCol="0" anchor="ctr"/>
          <a:lstStyle/>
          <a:p>
            <a:endParaRPr lang="en-US"/>
          </a:p>
        </p:txBody>
      </p:sp>
      <p:pic>
        <p:nvPicPr>
          <p:cNvPr id="116" name="Picture 115">
            <a:extLst>
              <a:ext uri="{FF2B5EF4-FFF2-40B4-BE49-F238E27FC236}">
                <a16:creationId xmlns:a16="http://schemas.microsoft.com/office/drawing/2014/main" id="{CB2F1FC1-2B37-38B8-18DE-201527B00BC9}"/>
              </a:ext>
            </a:extLst>
          </p:cNvPr>
          <p:cNvPicPr>
            <a:picLocks noChangeAspect="1"/>
          </p:cNvPicPr>
          <p:nvPr userDrawn="1"/>
        </p:nvPicPr>
        <p:blipFill rotWithShape="1">
          <a:blip r:embed="rId3"/>
          <a:srcRect l="52584" t="30583" r="10722" b="33364"/>
          <a:stretch/>
        </p:blipFill>
        <p:spPr>
          <a:xfrm>
            <a:off x="941978" y="1626726"/>
            <a:ext cx="2996920" cy="2944648"/>
          </a:xfrm>
          <a:prstGeom prst="rect">
            <a:avLst/>
          </a:prstGeom>
        </p:spPr>
      </p:pic>
      <p:sp>
        <p:nvSpPr>
          <p:cNvPr id="119" name="Text Placeholder 23">
            <a:extLst>
              <a:ext uri="{FF2B5EF4-FFF2-40B4-BE49-F238E27FC236}">
                <a16:creationId xmlns:a16="http://schemas.microsoft.com/office/drawing/2014/main" id="{1F295F5E-FC93-F40B-AE42-0D4441EEE694}"/>
              </a:ext>
            </a:extLst>
          </p:cNvPr>
          <p:cNvSpPr>
            <a:spLocks noGrp="1"/>
          </p:cNvSpPr>
          <p:nvPr>
            <p:ph type="body" sz="quarter" idx="27" hasCustomPrompt="1"/>
          </p:nvPr>
        </p:nvSpPr>
        <p:spPr>
          <a:xfrm>
            <a:off x="598505" y="5197523"/>
            <a:ext cx="5041923" cy="720752"/>
          </a:xfrm>
          <a:prstGeom prst="rect">
            <a:avLst/>
          </a:prstGeom>
          <a:noFill/>
        </p:spPr>
        <p:txBody>
          <a:bodyPr anchor="ctr">
            <a:noAutofit/>
          </a:bodyPr>
          <a:lstStyle>
            <a:lvl1pPr marL="0" indent="0" algn="l">
              <a:buNone/>
              <a:defRPr sz="3200" b="0" i="0">
                <a:solidFill>
                  <a:srgbClr val="000000"/>
                </a:solidFill>
                <a:latin typeface="+mn-lt"/>
              </a:defRPr>
            </a:lvl1pPr>
          </a:lstStyle>
          <a:p>
            <a:pPr lvl="0"/>
            <a:r>
              <a:rPr lang="en-US" err="1"/>
              <a:t>www.leaderseeds.eu</a:t>
            </a:r>
            <a:endParaRPr lang="en-US"/>
          </a:p>
        </p:txBody>
      </p:sp>
    </p:spTree>
    <p:extLst>
      <p:ext uri="{BB962C8B-B14F-4D97-AF65-F5344CB8AC3E}">
        <p14:creationId xmlns:p14="http://schemas.microsoft.com/office/powerpoint/2010/main" val="42208650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Overview/Content Slide">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CC4BD56C-7F96-4A48-AB8B-634DA34C1622}"/>
              </a:ext>
            </a:extLst>
          </p:cNvPr>
          <p:cNvSpPr/>
          <p:nvPr userDrawn="1"/>
        </p:nvSpPr>
        <p:spPr>
          <a:xfrm>
            <a:off x="477385" y="748833"/>
            <a:ext cx="6185499" cy="5112319"/>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D0D6C5"/>
          </a:solidFill>
          <a:ln w="3598" cap="flat">
            <a:noFill/>
            <a:prstDash val="solid"/>
            <a:miter/>
          </a:ln>
        </p:spPr>
        <p:txBody>
          <a:bodyPr rtlCol="0" anchor="ctr"/>
          <a:lstStyle/>
          <a:p>
            <a:endParaRPr lang="en-US" b="0" i="0">
              <a:latin typeface="Calibri" panose="020F0502020204030204" pitchFamily="34" charset="0"/>
            </a:endParaRPr>
          </a:p>
        </p:txBody>
      </p:sp>
      <p:sp>
        <p:nvSpPr>
          <p:cNvPr id="29" name="Freeform 28">
            <a:extLst>
              <a:ext uri="{FF2B5EF4-FFF2-40B4-BE49-F238E27FC236}">
                <a16:creationId xmlns:a16="http://schemas.microsoft.com/office/drawing/2014/main" id="{7FF3A346-0A8B-C042-A53A-1E67C60EDC20}"/>
              </a:ext>
            </a:extLst>
          </p:cNvPr>
          <p:cNvSpPr/>
          <p:nvPr userDrawn="1"/>
        </p:nvSpPr>
        <p:spPr>
          <a:xfrm>
            <a:off x="-15514" y="268990"/>
            <a:ext cx="4963395"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AABC99"/>
          </a:solidFill>
          <a:ln w="3598" cap="flat">
            <a:noFill/>
            <a:prstDash val="solid"/>
            <a:miter/>
          </a:ln>
        </p:spPr>
        <p:txBody>
          <a:bodyPr wrap="square" rtlCol="0" anchor="ctr">
            <a:noAutofit/>
          </a:bodyPr>
          <a:lstStyle/>
          <a:p>
            <a:endParaRPr lang="en-US" b="0" i="0">
              <a:latin typeface="Calibri" panose="020F0502020204030204" pitchFamily="34" charset="0"/>
            </a:endParaRPr>
          </a:p>
        </p:txBody>
      </p:sp>
      <p:sp>
        <p:nvSpPr>
          <p:cNvPr id="27" name="Text Placeholder 25">
            <a:extLst>
              <a:ext uri="{FF2B5EF4-FFF2-40B4-BE49-F238E27FC236}">
                <a16:creationId xmlns:a16="http://schemas.microsoft.com/office/drawing/2014/main" id="{B6FBFE60-B12C-7249-80E7-36657FB982C5}"/>
              </a:ext>
            </a:extLst>
          </p:cNvPr>
          <p:cNvSpPr>
            <a:spLocks noGrp="1"/>
          </p:cNvSpPr>
          <p:nvPr>
            <p:ph type="body" sz="quarter" idx="15" hasCustomPrompt="1"/>
          </p:nvPr>
        </p:nvSpPr>
        <p:spPr>
          <a:xfrm>
            <a:off x="5862882" y="1337990"/>
            <a:ext cx="700387" cy="689518"/>
          </a:xfrm>
          <a:prstGeom prst="rect">
            <a:avLst/>
          </a:prstGeom>
          <a:noFill/>
        </p:spPr>
        <p:txBody>
          <a:bodyPr anchor="ctr">
            <a:noAutofit/>
          </a:bodyPr>
          <a:lstStyle>
            <a:lvl1pPr marL="0" indent="0" algn="ctr">
              <a:buNone/>
              <a:defRPr sz="3200" b="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01</a:t>
            </a:r>
          </a:p>
        </p:txBody>
      </p:sp>
      <p:sp>
        <p:nvSpPr>
          <p:cNvPr id="28" name="Text Placeholder 25">
            <a:extLst>
              <a:ext uri="{FF2B5EF4-FFF2-40B4-BE49-F238E27FC236}">
                <a16:creationId xmlns:a16="http://schemas.microsoft.com/office/drawing/2014/main" id="{AD37810F-17D1-864F-A250-E42663BBD06E}"/>
              </a:ext>
            </a:extLst>
          </p:cNvPr>
          <p:cNvSpPr>
            <a:spLocks noGrp="1"/>
          </p:cNvSpPr>
          <p:nvPr>
            <p:ph type="body" sz="quarter" idx="14" hasCustomPrompt="1"/>
          </p:nvPr>
        </p:nvSpPr>
        <p:spPr>
          <a:xfrm>
            <a:off x="6698179" y="1337990"/>
            <a:ext cx="4465067" cy="689519"/>
          </a:xfrm>
          <a:prstGeom prst="rect">
            <a:avLst/>
          </a:prstGeom>
        </p:spPr>
        <p:txBody>
          <a:bodyPr anchor="ctr">
            <a:noAutofit/>
          </a:bodyPr>
          <a:lstStyle>
            <a:lvl1pPr marL="0" indent="0" algn="l">
              <a:buNone/>
              <a:defRPr sz="220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57" name="Text Placeholder 17">
            <a:extLst>
              <a:ext uri="{FF2B5EF4-FFF2-40B4-BE49-F238E27FC236}">
                <a16:creationId xmlns:a16="http://schemas.microsoft.com/office/drawing/2014/main" id="{5B8B8C6B-787B-1A48-8968-72E4EBFEE15C}"/>
              </a:ext>
            </a:extLst>
          </p:cNvPr>
          <p:cNvSpPr>
            <a:spLocks noGrp="1"/>
          </p:cNvSpPr>
          <p:nvPr>
            <p:ph type="body" sz="quarter" idx="28" hasCustomPrompt="1"/>
          </p:nvPr>
        </p:nvSpPr>
        <p:spPr>
          <a:xfrm>
            <a:off x="979124" y="1519186"/>
            <a:ext cx="4198618" cy="4671588"/>
          </a:xfrm>
          <a:prstGeom prst="rect">
            <a:avLst/>
          </a:prstGeom>
          <a:noFill/>
        </p:spPr>
        <p:txBody>
          <a:bodyPr/>
          <a:lstStyle>
            <a:lvl1pP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Sub-heading</a:t>
            </a:r>
            <a:endParaRPr lang="en-US"/>
          </a:p>
        </p:txBody>
      </p:sp>
      <p:sp>
        <p:nvSpPr>
          <p:cNvPr id="61" name="Text Placeholder 25">
            <a:extLst>
              <a:ext uri="{FF2B5EF4-FFF2-40B4-BE49-F238E27FC236}">
                <a16:creationId xmlns:a16="http://schemas.microsoft.com/office/drawing/2014/main" id="{F594FF25-E151-F942-926C-A77F810C7632}"/>
              </a:ext>
            </a:extLst>
          </p:cNvPr>
          <p:cNvSpPr>
            <a:spLocks noGrp="1"/>
          </p:cNvSpPr>
          <p:nvPr>
            <p:ph type="body" sz="quarter" idx="29" hasCustomPrompt="1"/>
          </p:nvPr>
        </p:nvSpPr>
        <p:spPr>
          <a:xfrm>
            <a:off x="5884585" y="2252978"/>
            <a:ext cx="700387" cy="689518"/>
          </a:xfrm>
          <a:prstGeom prst="rect">
            <a:avLst/>
          </a:prstGeom>
          <a:noFill/>
        </p:spPr>
        <p:txBody>
          <a:bodyPr anchor="ctr">
            <a:noAutofit/>
          </a:bodyPr>
          <a:lstStyle>
            <a:lvl1pPr marL="0" indent="0" algn="ctr">
              <a:buNone/>
              <a:defRPr sz="3200" b="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02</a:t>
            </a:r>
          </a:p>
        </p:txBody>
      </p:sp>
      <p:sp>
        <p:nvSpPr>
          <p:cNvPr id="62" name="Text Placeholder 25">
            <a:extLst>
              <a:ext uri="{FF2B5EF4-FFF2-40B4-BE49-F238E27FC236}">
                <a16:creationId xmlns:a16="http://schemas.microsoft.com/office/drawing/2014/main" id="{B0153595-7226-A74D-958B-B36C1D689ACA}"/>
              </a:ext>
            </a:extLst>
          </p:cNvPr>
          <p:cNvSpPr>
            <a:spLocks noGrp="1"/>
          </p:cNvSpPr>
          <p:nvPr>
            <p:ph type="body" sz="quarter" idx="30" hasCustomPrompt="1"/>
          </p:nvPr>
        </p:nvSpPr>
        <p:spPr>
          <a:xfrm>
            <a:off x="6719882" y="2252978"/>
            <a:ext cx="4465067" cy="689519"/>
          </a:xfrm>
          <a:prstGeom prst="rect">
            <a:avLst/>
          </a:prstGeom>
        </p:spPr>
        <p:txBody>
          <a:bodyPr anchor="ctr">
            <a:noAutofit/>
          </a:bodyPr>
          <a:lstStyle>
            <a:lvl1pPr marL="0" indent="0" algn="l">
              <a:buNone/>
              <a:defRPr sz="220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67" name="Text Placeholder 25">
            <a:extLst>
              <a:ext uri="{FF2B5EF4-FFF2-40B4-BE49-F238E27FC236}">
                <a16:creationId xmlns:a16="http://schemas.microsoft.com/office/drawing/2014/main" id="{65F53387-D10B-9540-985B-6B9A7DBDFE3E}"/>
              </a:ext>
            </a:extLst>
          </p:cNvPr>
          <p:cNvSpPr>
            <a:spLocks noGrp="1"/>
          </p:cNvSpPr>
          <p:nvPr>
            <p:ph type="body" sz="quarter" idx="31" hasCustomPrompt="1"/>
          </p:nvPr>
        </p:nvSpPr>
        <p:spPr>
          <a:xfrm>
            <a:off x="5891164" y="3167965"/>
            <a:ext cx="700387" cy="689518"/>
          </a:xfrm>
          <a:prstGeom prst="rect">
            <a:avLst/>
          </a:prstGeom>
          <a:noFill/>
        </p:spPr>
        <p:txBody>
          <a:bodyPr anchor="ctr">
            <a:noAutofit/>
          </a:bodyPr>
          <a:lstStyle>
            <a:lvl1pPr marL="0" indent="0" algn="ctr">
              <a:buNone/>
              <a:defRPr sz="3200" b="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03</a:t>
            </a:r>
          </a:p>
        </p:txBody>
      </p:sp>
      <p:sp>
        <p:nvSpPr>
          <p:cNvPr id="68" name="Text Placeholder 25">
            <a:extLst>
              <a:ext uri="{FF2B5EF4-FFF2-40B4-BE49-F238E27FC236}">
                <a16:creationId xmlns:a16="http://schemas.microsoft.com/office/drawing/2014/main" id="{3AA738E2-5054-304B-9BFA-90BDCB3A9A28}"/>
              </a:ext>
            </a:extLst>
          </p:cNvPr>
          <p:cNvSpPr>
            <a:spLocks noGrp="1"/>
          </p:cNvSpPr>
          <p:nvPr>
            <p:ph type="body" sz="quarter" idx="32" hasCustomPrompt="1"/>
          </p:nvPr>
        </p:nvSpPr>
        <p:spPr>
          <a:xfrm>
            <a:off x="6726461" y="3167965"/>
            <a:ext cx="4465067" cy="689519"/>
          </a:xfrm>
          <a:prstGeom prst="rect">
            <a:avLst/>
          </a:prstGeom>
        </p:spPr>
        <p:txBody>
          <a:bodyPr anchor="ctr">
            <a:noAutofit/>
          </a:bodyPr>
          <a:lstStyle>
            <a:lvl1pPr marL="0" indent="0" algn="l">
              <a:buNone/>
              <a:defRPr sz="220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69" name="Text Placeholder 25">
            <a:extLst>
              <a:ext uri="{FF2B5EF4-FFF2-40B4-BE49-F238E27FC236}">
                <a16:creationId xmlns:a16="http://schemas.microsoft.com/office/drawing/2014/main" id="{B58710FA-1994-8F4D-A2ED-3865386E0444}"/>
              </a:ext>
            </a:extLst>
          </p:cNvPr>
          <p:cNvSpPr>
            <a:spLocks noGrp="1"/>
          </p:cNvSpPr>
          <p:nvPr>
            <p:ph type="body" sz="quarter" idx="33" hasCustomPrompt="1"/>
          </p:nvPr>
        </p:nvSpPr>
        <p:spPr>
          <a:xfrm>
            <a:off x="5912867" y="4082953"/>
            <a:ext cx="700387" cy="689518"/>
          </a:xfrm>
          <a:prstGeom prst="rect">
            <a:avLst/>
          </a:prstGeom>
          <a:noFill/>
        </p:spPr>
        <p:txBody>
          <a:bodyPr anchor="ctr">
            <a:noAutofit/>
          </a:bodyPr>
          <a:lstStyle>
            <a:lvl1pPr marL="0" indent="0" algn="ctr">
              <a:buNone/>
              <a:defRPr sz="3200" b="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04</a:t>
            </a:r>
          </a:p>
        </p:txBody>
      </p:sp>
      <p:sp>
        <p:nvSpPr>
          <p:cNvPr id="70" name="Text Placeholder 25">
            <a:extLst>
              <a:ext uri="{FF2B5EF4-FFF2-40B4-BE49-F238E27FC236}">
                <a16:creationId xmlns:a16="http://schemas.microsoft.com/office/drawing/2014/main" id="{E7C9F3DF-F2E3-5B4B-A293-519EBD892B38}"/>
              </a:ext>
            </a:extLst>
          </p:cNvPr>
          <p:cNvSpPr>
            <a:spLocks noGrp="1"/>
          </p:cNvSpPr>
          <p:nvPr>
            <p:ph type="body" sz="quarter" idx="34" hasCustomPrompt="1"/>
          </p:nvPr>
        </p:nvSpPr>
        <p:spPr>
          <a:xfrm>
            <a:off x="6748164" y="4082953"/>
            <a:ext cx="4465067" cy="689519"/>
          </a:xfrm>
          <a:prstGeom prst="rect">
            <a:avLst/>
          </a:prstGeom>
        </p:spPr>
        <p:txBody>
          <a:bodyPr anchor="ctr">
            <a:noAutofit/>
          </a:bodyPr>
          <a:lstStyle>
            <a:lvl1pPr marL="0" indent="0" algn="l">
              <a:buNone/>
              <a:defRPr sz="220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71" name="Text Placeholder 25">
            <a:extLst>
              <a:ext uri="{FF2B5EF4-FFF2-40B4-BE49-F238E27FC236}">
                <a16:creationId xmlns:a16="http://schemas.microsoft.com/office/drawing/2014/main" id="{5FEF9E0F-CCB4-9D40-9083-F85963D2966A}"/>
              </a:ext>
            </a:extLst>
          </p:cNvPr>
          <p:cNvSpPr>
            <a:spLocks noGrp="1"/>
          </p:cNvSpPr>
          <p:nvPr>
            <p:ph type="body" sz="quarter" idx="35" hasCustomPrompt="1"/>
          </p:nvPr>
        </p:nvSpPr>
        <p:spPr>
          <a:xfrm>
            <a:off x="5891164" y="4997940"/>
            <a:ext cx="700387" cy="689518"/>
          </a:xfrm>
          <a:prstGeom prst="rect">
            <a:avLst/>
          </a:prstGeom>
          <a:noFill/>
        </p:spPr>
        <p:txBody>
          <a:bodyPr anchor="ctr">
            <a:noAutofit/>
          </a:bodyPr>
          <a:lstStyle>
            <a:lvl1pPr marL="0" indent="0" algn="ctr">
              <a:buNone/>
              <a:defRPr sz="3200" b="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05</a:t>
            </a:r>
          </a:p>
        </p:txBody>
      </p:sp>
      <p:sp>
        <p:nvSpPr>
          <p:cNvPr id="72" name="Text Placeholder 25">
            <a:extLst>
              <a:ext uri="{FF2B5EF4-FFF2-40B4-BE49-F238E27FC236}">
                <a16:creationId xmlns:a16="http://schemas.microsoft.com/office/drawing/2014/main" id="{1972AA1F-15FA-A945-A4A7-7FF4400BA6A5}"/>
              </a:ext>
            </a:extLst>
          </p:cNvPr>
          <p:cNvSpPr>
            <a:spLocks noGrp="1"/>
          </p:cNvSpPr>
          <p:nvPr>
            <p:ph type="body" sz="quarter" idx="36" hasCustomPrompt="1"/>
          </p:nvPr>
        </p:nvSpPr>
        <p:spPr>
          <a:xfrm>
            <a:off x="6726461" y="4997940"/>
            <a:ext cx="4465067" cy="689519"/>
          </a:xfrm>
          <a:prstGeom prst="rect">
            <a:avLst/>
          </a:prstGeom>
        </p:spPr>
        <p:txBody>
          <a:bodyPr anchor="ctr">
            <a:noAutofit/>
          </a:bodyPr>
          <a:lstStyle>
            <a:lvl1pPr marL="0" indent="0" algn="l">
              <a:buNone/>
              <a:defRPr sz="220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21" name="Text Placeholder 23">
            <a:extLst>
              <a:ext uri="{FF2B5EF4-FFF2-40B4-BE49-F238E27FC236}">
                <a16:creationId xmlns:a16="http://schemas.microsoft.com/office/drawing/2014/main" id="{AB58C52D-FBF3-E14A-9BE0-2639D73A3859}"/>
              </a:ext>
            </a:extLst>
          </p:cNvPr>
          <p:cNvSpPr>
            <a:spLocks noGrp="1"/>
          </p:cNvSpPr>
          <p:nvPr>
            <p:ph type="body" sz="quarter" idx="27" hasCustomPrompt="1"/>
          </p:nvPr>
        </p:nvSpPr>
        <p:spPr>
          <a:xfrm>
            <a:off x="849241" y="383586"/>
            <a:ext cx="5041923" cy="720752"/>
          </a:xfrm>
          <a:prstGeom prst="rect">
            <a:avLst/>
          </a:prstGeom>
          <a:noFill/>
        </p:spPr>
        <p:txBody>
          <a:bodyPr anchor="ctr">
            <a:noAutofit/>
          </a:bodyPr>
          <a:lstStyle>
            <a:lvl1pPr marL="0" indent="0" algn="l">
              <a:buNone/>
              <a:defRPr sz="3600" b="0" i="0">
                <a:solidFill>
                  <a:srgbClr val="000000"/>
                </a:solidFill>
                <a:latin typeface="+mn-lt"/>
              </a:defRPr>
            </a:lvl1pPr>
          </a:lstStyle>
          <a:p>
            <a:pPr lvl="0"/>
            <a:r>
              <a:rPr lang="en-US"/>
              <a:t>Project Overview</a:t>
            </a:r>
          </a:p>
        </p:txBody>
      </p:sp>
      <p:cxnSp>
        <p:nvCxnSpPr>
          <p:cNvPr id="22" name="Straight Connector 21">
            <a:extLst>
              <a:ext uri="{FF2B5EF4-FFF2-40B4-BE49-F238E27FC236}">
                <a16:creationId xmlns:a16="http://schemas.microsoft.com/office/drawing/2014/main" id="{9DF01F14-643E-584E-8815-2D66531C2F34}"/>
              </a:ext>
            </a:extLst>
          </p:cNvPr>
          <p:cNvCxnSpPr>
            <a:cxnSpLocks/>
          </p:cNvCxnSpPr>
          <p:nvPr userDrawn="1"/>
        </p:nvCxnSpPr>
        <p:spPr>
          <a:xfrm flipH="1">
            <a:off x="5658046" y="4851970"/>
            <a:ext cx="5784878"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EE19368A-FBF5-B546-8EFA-9C513A76B4D0}"/>
              </a:ext>
            </a:extLst>
          </p:cNvPr>
          <p:cNvCxnSpPr>
            <a:cxnSpLocks/>
          </p:cNvCxnSpPr>
          <p:nvPr userDrawn="1"/>
        </p:nvCxnSpPr>
        <p:spPr>
          <a:xfrm flipH="1">
            <a:off x="5658046" y="3962672"/>
            <a:ext cx="5784878"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EED4C171-C3A2-E24D-913F-69190F67BB96}"/>
              </a:ext>
            </a:extLst>
          </p:cNvPr>
          <p:cNvCxnSpPr>
            <a:cxnSpLocks/>
          </p:cNvCxnSpPr>
          <p:nvPr userDrawn="1"/>
        </p:nvCxnSpPr>
        <p:spPr>
          <a:xfrm flipH="1">
            <a:off x="5658046" y="3081881"/>
            <a:ext cx="5784878"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AE91B2BC-7D76-4B4D-B897-64B7D14505D7}"/>
              </a:ext>
            </a:extLst>
          </p:cNvPr>
          <p:cNvCxnSpPr>
            <a:cxnSpLocks/>
          </p:cNvCxnSpPr>
          <p:nvPr userDrawn="1"/>
        </p:nvCxnSpPr>
        <p:spPr>
          <a:xfrm flipH="1">
            <a:off x="5658046" y="2103078"/>
            <a:ext cx="5784878"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sp>
        <p:nvSpPr>
          <p:cNvPr id="36" name="Rectangle 35">
            <a:extLst>
              <a:ext uri="{FF2B5EF4-FFF2-40B4-BE49-F238E27FC236}">
                <a16:creationId xmlns:a16="http://schemas.microsoft.com/office/drawing/2014/main" id="{27BC3113-E3C6-5349-8D68-5760D4A8C23B}"/>
              </a:ext>
            </a:extLst>
          </p:cNvPr>
          <p:cNvSpPr/>
          <p:nvPr userDrawn="1"/>
        </p:nvSpPr>
        <p:spPr>
          <a:xfrm>
            <a:off x="938261" y="6028066"/>
            <a:ext cx="5784878" cy="599826"/>
          </a:xfrm>
          <a:prstGeom prst="rect">
            <a:avLst/>
          </a:prstGeom>
        </p:spPr>
        <p:txBody>
          <a:bodyPr wrap="square">
            <a:spAutoFit/>
          </a:bodyPr>
          <a:lstStyle/>
          <a:p>
            <a:pPr marL="0" marR="0" indent="0" algn="just" defTabSz="181904" rtl="0" eaLnBrk="1" fontAlgn="auto" latinLnBrk="0" hangingPunct="0">
              <a:lnSpc>
                <a:spcPct val="100000"/>
              </a:lnSpc>
              <a:spcBef>
                <a:spcPts val="0"/>
              </a:spcBef>
              <a:spcAft>
                <a:spcPts val="0"/>
              </a:spcAft>
              <a:buClrTx/>
              <a:buSzTx/>
              <a:buFontTx/>
              <a:buNone/>
              <a:tabLst/>
              <a:defRPr/>
            </a:pPr>
            <a:r>
              <a:rPr lang="en-US" sz="1050" b="0" i="0">
                <a:solidFill>
                  <a:srgbClr val="000000"/>
                </a:solidFill>
                <a:latin typeface="Calibri" panose="020F0502020204030204" pitchFamily="34" charset="0"/>
                <a:ea typeface="Open Sans" panose="020B0606030504020204" pitchFamily="34" charset="0"/>
                <a:cs typeface="Calibri" panose="020F0502020204030204" pitchFamily="34" charset="0"/>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a:t>
            </a:r>
          </a:p>
        </p:txBody>
      </p:sp>
    </p:spTree>
    <p:extLst>
      <p:ext uri="{BB962C8B-B14F-4D97-AF65-F5344CB8AC3E}">
        <p14:creationId xmlns:p14="http://schemas.microsoft.com/office/powerpoint/2010/main" val="24765027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20" name="Freeform 19">
            <a:extLst>
              <a:ext uri="{FF2B5EF4-FFF2-40B4-BE49-F238E27FC236}">
                <a16:creationId xmlns:a16="http://schemas.microsoft.com/office/drawing/2014/main" id="{A263E4CF-D9D5-6448-976F-02037919196A}"/>
              </a:ext>
            </a:extLst>
          </p:cNvPr>
          <p:cNvSpPr/>
          <p:nvPr userDrawn="1"/>
        </p:nvSpPr>
        <p:spPr>
          <a:xfrm>
            <a:off x="632638" y="567428"/>
            <a:ext cx="5912541" cy="5541739"/>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AABC99"/>
          </a:solidFill>
          <a:ln w="3598" cap="flat">
            <a:noFill/>
            <a:prstDash val="solid"/>
            <a:miter/>
          </a:ln>
        </p:spPr>
        <p:txBody>
          <a:bodyPr rtlCol="0" anchor="ctr"/>
          <a:lstStyle/>
          <a:p>
            <a:endParaRPr lang="en-US" b="0" i="0">
              <a:latin typeface="Calibri" panose="020F0502020204030204" pitchFamily="34" charset="0"/>
            </a:endParaRPr>
          </a:p>
        </p:txBody>
      </p:sp>
      <p:sp>
        <p:nvSpPr>
          <p:cNvPr id="21" name="Text Placeholder 23">
            <a:extLst>
              <a:ext uri="{FF2B5EF4-FFF2-40B4-BE49-F238E27FC236}">
                <a16:creationId xmlns:a16="http://schemas.microsoft.com/office/drawing/2014/main" id="{E3606AA7-F9CD-6342-8AC5-0178F2535BD1}"/>
              </a:ext>
            </a:extLst>
          </p:cNvPr>
          <p:cNvSpPr>
            <a:spLocks noGrp="1"/>
          </p:cNvSpPr>
          <p:nvPr>
            <p:ph type="body" sz="quarter" idx="13" hasCustomPrompt="1"/>
          </p:nvPr>
        </p:nvSpPr>
        <p:spPr>
          <a:xfrm>
            <a:off x="856356" y="1524912"/>
            <a:ext cx="5055171" cy="3808175"/>
          </a:xfrm>
          <a:prstGeom prst="rect">
            <a:avLst/>
          </a:prstGeom>
        </p:spPr>
        <p:txBody>
          <a:bodyPr anchor="ctr">
            <a:normAutofit/>
          </a:bodyPr>
          <a:lstStyle>
            <a:lvl1pPr marL="0" indent="0" algn="ctr">
              <a:buNone/>
              <a:defRPr sz="3000" i="1" baseline="0">
                <a:solidFill>
                  <a:srgbClr val="000000"/>
                </a:solidFill>
                <a:latin typeface="+mn-lt"/>
              </a:defRPr>
            </a:lvl1pPr>
          </a:lstStyle>
          <a:p>
            <a:pPr lvl="0"/>
            <a:r>
              <a:rPr lang="en-US"/>
              <a:t>Quote Slide</a:t>
            </a:r>
          </a:p>
        </p:txBody>
      </p:sp>
      <p:sp>
        <p:nvSpPr>
          <p:cNvPr id="22" name="Picture Placeholder 11">
            <a:extLst>
              <a:ext uri="{FF2B5EF4-FFF2-40B4-BE49-F238E27FC236}">
                <a16:creationId xmlns:a16="http://schemas.microsoft.com/office/drawing/2014/main" id="{141817D9-EF4F-5648-8536-69E23DB87BED}"/>
              </a:ext>
            </a:extLst>
          </p:cNvPr>
          <p:cNvSpPr>
            <a:spLocks noGrp="1"/>
          </p:cNvSpPr>
          <p:nvPr>
            <p:ph type="pic" sz="quarter" idx="42"/>
          </p:nvPr>
        </p:nvSpPr>
        <p:spPr>
          <a:xfrm>
            <a:off x="6096000" y="986088"/>
            <a:ext cx="5239644" cy="4704418"/>
          </a:xfrm>
          <a:custGeom>
            <a:avLst/>
            <a:gdLst>
              <a:gd name="connsiteX0" fmla="*/ 0 w 6056028"/>
              <a:gd name="connsiteY0" fmla="*/ 0 h 5437409"/>
              <a:gd name="connsiteX1" fmla="*/ 5002966 w 6056028"/>
              <a:gd name="connsiteY1" fmla="*/ 0 h 5437409"/>
              <a:gd name="connsiteX2" fmla="*/ 6056028 w 6056028"/>
              <a:gd name="connsiteY2" fmla="*/ 1052759 h 5437409"/>
              <a:gd name="connsiteX3" fmla="*/ 6056028 w 6056028"/>
              <a:gd name="connsiteY3" fmla="*/ 5437409 h 5437409"/>
              <a:gd name="connsiteX4" fmla="*/ 1546340 w 6056028"/>
              <a:gd name="connsiteY4" fmla="*/ 5437409 h 5437409"/>
              <a:gd name="connsiteX5" fmla="*/ 0 w 6056028"/>
              <a:gd name="connsiteY5" fmla="*/ 3891515 h 5437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56028" h="5437409">
                <a:moveTo>
                  <a:pt x="0" y="0"/>
                </a:moveTo>
                <a:lnTo>
                  <a:pt x="5002966" y="0"/>
                </a:lnTo>
                <a:cubicBezTo>
                  <a:pt x="5584924" y="0"/>
                  <a:pt x="6056028" y="470971"/>
                  <a:pt x="6056028" y="1052759"/>
                </a:cubicBezTo>
                <a:lnTo>
                  <a:pt x="6056028" y="5437409"/>
                </a:lnTo>
                <a:lnTo>
                  <a:pt x="1546340" y="5437409"/>
                </a:lnTo>
                <a:cubicBezTo>
                  <a:pt x="692805" y="5437409"/>
                  <a:pt x="0" y="4744805"/>
                  <a:pt x="0" y="3891515"/>
                </a:cubicBezTo>
                <a:close/>
              </a:path>
            </a:pathLst>
          </a:custGeom>
          <a:solidFill>
            <a:schemeClr val="bg1">
              <a:lumMod val="85000"/>
            </a:schemeClr>
          </a:solidFill>
          <a:ln>
            <a:noFill/>
          </a:ln>
        </p:spPr>
        <p:txBody>
          <a:bodyPr wrap="square">
            <a:noAutofit/>
          </a:bodyPr>
          <a:lstStyle>
            <a:lvl1pPr marL="0" indent="0">
              <a:buNone/>
              <a:defRPr sz="800" b="0" i="0">
                <a:latin typeface="Calibri" panose="020F0502020204030204" pitchFamily="34" charset="0"/>
                <a:cs typeface="Calibri" panose="020F0502020204030204" pitchFamily="34" charset="0"/>
              </a:defRPr>
            </a:lvl1pPr>
          </a:lstStyle>
          <a:p>
            <a:endParaRPr lang="en-US"/>
          </a:p>
        </p:txBody>
      </p:sp>
    </p:spTree>
    <p:extLst>
      <p:ext uri="{BB962C8B-B14F-4D97-AF65-F5344CB8AC3E}">
        <p14:creationId xmlns:p14="http://schemas.microsoft.com/office/powerpoint/2010/main" val="6493237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Quote Slide 2">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741F60DB-CA5B-8549-AB90-11B53F526B02}"/>
              </a:ext>
            </a:extLst>
          </p:cNvPr>
          <p:cNvSpPr/>
          <p:nvPr userDrawn="1"/>
        </p:nvSpPr>
        <p:spPr>
          <a:xfrm>
            <a:off x="-1014" y="637821"/>
            <a:ext cx="5912541" cy="5541739"/>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AABC99"/>
          </a:solidFill>
          <a:ln w="3598" cap="flat">
            <a:noFill/>
            <a:prstDash val="solid"/>
            <a:miter/>
          </a:ln>
        </p:spPr>
        <p:txBody>
          <a:bodyPr rtlCol="0" anchor="ctr"/>
          <a:lstStyle/>
          <a:p>
            <a:endParaRPr lang="en-US" b="0" i="0">
              <a:latin typeface="Calibri" panose="020F0502020204030204" pitchFamily="34" charset="0"/>
            </a:endParaRPr>
          </a:p>
        </p:txBody>
      </p:sp>
      <p:sp>
        <p:nvSpPr>
          <p:cNvPr id="11" name="Picture Placeholder 10">
            <a:extLst>
              <a:ext uri="{FF2B5EF4-FFF2-40B4-BE49-F238E27FC236}">
                <a16:creationId xmlns:a16="http://schemas.microsoft.com/office/drawing/2014/main" id="{C709A04C-7D13-EC40-8CEA-F10A26195568}"/>
              </a:ext>
            </a:extLst>
          </p:cNvPr>
          <p:cNvSpPr>
            <a:spLocks noGrp="1"/>
          </p:cNvSpPr>
          <p:nvPr>
            <p:ph type="pic" sz="quarter" idx="42"/>
          </p:nvPr>
        </p:nvSpPr>
        <p:spPr>
          <a:xfrm>
            <a:off x="320540" y="335338"/>
            <a:ext cx="11578483" cy="6146707"/>
          </a:xfrm>
          <a:custGeom>
            <a:avLst/>
            <a:gdLst>
              <a:gd name="connsiteX0" fmla="*/ 0 w 11578483"/>
              <a:gd name="connsiteY0" fmla="*/ 0 h 6146707"/>
              <a:gd name="connsiteX1" fmla="*/ 6793238 w 11578483"/>
              <a:gd name="connsiteY1" fmla="*/ 0 h 6146707"/>
              <a:gd name="connsiteX2" fmla="*/ 6793244 w 11578483"/>
              <a:gd name="connsiteY2" fmla="*/ 0 h 6146707"/>
              <a:gd name="connsiteX3" fmla="*/ 10835852 w 11578483"/>
              <a:gd name="connsiteY3" fmla="*/ 0 h 6146707"/>
              <a:gd name="connsiteX4" fmla="*/ 11578483 w 11578483"/>
              <a:gd name="connsiteY4" fmla="*/ 671711 h 6146707"/>
              <a:gd name="connsiteX5" fmla="*/ 11578483 w 11578483"/>
              <a:gd name="connsiteY5" fmla="*/ 6146705 h 6146707"/>
              <a:gd name="connsiteX6" fmla="*/ 7535868 w 11578483"/>
              <a:gd name="connsiteY6" fmla="*/ 6146705 h 6146707"/>
              <a:gd name="connsiteX7" fmla="*/ 7535868 w 11578483"/>
              <a:gd name="connsiteY7" fmla="*/ 6146707 h 6146707"/>
              <a:gd name="connsiteX8" fmla="*/ 1558305 w 11578483"/>
              <a:gd name="connsiteY8" fmla="*/ 6146706 h 6146707"/>
              <a:gd name="connsiteX9" fmla="*/ 266431 w 11578483"/>
              <a:gd name="connsiteY9" fmla="*/ 5524827 h 6146707"/>
              <a:gd name="connsiteX10" fmla="*/ 251483 w 11578483"/>
              <a:gd name="connsiteY10" fmla="*/ 5502591 h 6146707"/>
              <a:gd name="connsiteX11" fmla="*/ 344268 w 11578483"/>
              <a:gd name="connsiteY11" fmla="*/ 5575017 h 6146707"/>
              <a:gd name="connsiteX12" fmla="*/ 1188149 w 11578483"/>
              <a:gd name="connsiteY12" fmla="*/ 5844227 h 6146707"/>
              <a:gd name="connsiteX13" fmla="*/ 5590987 w 11578483"/>
              <a:gd name="connsiteY13" fmla="*/ 5844227 h 6146707"/>
              <a:gd name="connsiteX14" fmla="*/ 5590987 w 11578483"/>
              <a:gd name="connsiteY14" fmla="*/ 1375443 h 6146707"/>
              <a:gd name="connsiteX15" fmla="*/ 4562876 w 11578483"/>
              <a:gd name="connsiteY15" fmla="*/ 302483 h 6146707"/>
              <a:gd name="connsiteX16" fmla="*/ 0 w 11578483"/>
              <a:gd name="connsiteY16" fmla="*/ 302483 h 6146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578483" h="6146707">
                <a:moveTo>
                  <a:pt x="0" y="0"/>
                </a:moveTo>
                <a:lnTo>
                  <a:pt x="6793238" y="0"/>
                </a:lnTo>
                <a:lnTo>
                  <a:pt x="6793244" y="0"/>
                </a:lnTo>
                <a:lnTo>
                  <a:pt x="10835852" y="0"/>
                </a:lnTo>
                <a:cubicBezTo>
                  <a:pt x="11247342" y="0"/>
                  <a:pt x="11578483" y="301719"/>
                  <a:pt x="11578483" y="671711"/>
                </a:cubicBezTo>
                <a:lnTo>
                  <a:pt x="11578483" y="6146705"/>
                </a:lnTo>
                <a:lnTo>
                  <a:pt x="7535868" y="6146705"/>
                </a:lnTo>
                <a:lnTo>
                  <a:pt x="7535868" y="6146707"/>
                </a:lnTo>
                <a:lnTo>
                  <a:pt x="1558305" y="6146706"/>
                </a:lnTo>
                <a:cubicBezTo>
                  <a:pt x="1021116" y="6146706"/>
                  <a:pt x="546701" y="5899804"/>
                  <a:pt x="266431" y="5524827"/>
                </a:cubicBezTo>
                <a:lnTo>
                  <a:pt x="251483" y="5502591"/>
                </a:lnTo>
                <a:lnTo>
                  <a:pt x="344268" y="5575017"/>
                </a:lnTo>
                <a:cubicBezTo>
                  <a:pt x="585232" y="5744961"/>
                  <a:pt x="875656" y="5844227"/>
                  <a:pt x="1188149" y="5844227"/>
                </a:cubicBezTo>
                <a:lnTo>
                  <a:pt x="5590987" y="5844227"/>
                </a:lnTo>
                <a:lnTo>
                  <a:pt x="5590987" y="1375443"/>
                </a:lnTo>
                <a:cubicBezTo>
                  <a:pt x="5590987" y="782492"/>
                  <a:pt x="5131045" y="302483"/>
                  <a:pt x="4562876" y="302483"/>
                </a:cubicBezTo>
                <a:lnTo>
                  <a:pt x="0" y="302483"/>
                </a:lnTo>
                <a:close/>
              </a:path>
            </a:pathLst>
          </a:custGeom>
          <a:solidFill>
            <a:schemeClr val="bg1">
              <a:lumMod val="85000"/>
            </a:schemeClr>
          </a:solidFill>
          <a:ln>
            <a:noFill/>
          </a:ln>
        </p:spPr>
        <p:txBody>
          <a:bodyPr wrap="square">
            <a:noAutofit/>
          </a:bodyPr>
          <a:lstStyle>
            <a:lvl1pPr marL="0" indent="0">
              <a:buNone/>
              <a:defRPr sz="800" b="0" i="0">
                <a:latin typeface="Calibri" panose="020F0502020204030204" pitchFamily="34" charset="0"/>
                <a:cs typeface="Calibri" panose="020F0502020204030204" pitchFamily="34" charset="0"/>
              </a:defRPr>
            </a:lvl1pPr>
          </a:lstStyle>
          <a:p>
            <a:endParaRPr lang="en-US"/>
          </a:p>
        </p:txBody>
      </p:sp>
      <p:sp>
        <p:nvSpPr>
          <p:cNvPr id="21" name="Text Placeholder 23">
            <a:extLst>
              <a:ext uri="{FF2B5EF4-FFF2-40B4-BE49-F238E27FC236}">
                <a16:creationId xmlns:a16="http://schemas.microsoft.com/office/drawing/2014/main" id="{E3606AA7-F9CD-6342-8AC5-0178F2535BD1}"/>
              </a:ext>
            </a:extLst>
          </p:cNvPr>
          <p:cNvSpPr>
            <a:spLocks noGrp="1"/>
          </p:cNvSpPr>
          <p:nvPr>
            <p:ph type="body" sz="quarter" idx="13" hasCustomPrompt="1"/>
          </p:nvPr>
        </p:nvSpPr>
        <p:spPr>
          <a:xfrm>
            <a:off x="427670" y="1504602"/>
            <a:ext cx="5055171" cy="3808175"/>
          </a:xfrm>
          <a:prstGeom prst="rect">
            <a:avLst/>
          </a:prstGeom>
        </p:spPr>
        <p:txBody>
          <a:bodyPr anchor="ctr">
            <a:normAutofit/>
          </a:bodyPr>
          <a:lstStyle>
            <a:lvl1pPr marL="0" indent="0" algn="ctr">
              <a:buNone/>
              <a:defRPr sz="3000" i="1" baseline="0">
                <a:solidFill>
                  <a:srgbClr val="000000"/>
                </a:solidFill>
                <a:latin typeface="+mn-lt"/>
              </a:defRPr>
            </a:lvl1pPr>
          </a:lstStyle>
          <a:p>
            <a:pPr lvl="0"/>
            <a:r>
              <a:rPr lang="en-US"/>
              <a:t>Quote Slide</a:t>
            </a:r>
          </a:p>
        </p:txBody>
      </p:sp>
    </p:spTree>
    <p:extLst>
      <p:ext uri="{BB962C8B-B14F-4D97-AF65-F5344CB8AC3E}">
        <p14:creationId xmlns:p14="http://schemas.microsoft.com/office/powerpoint/2010/main" val="8269491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ullet Point x3 slide with photo">
    <p:spTree>
      <p:nvGrpSpPr>
        <p:cNvPr id="1" name=""/>
        <p:cNvGrpSpPr/>
        <p:nvPr/>
      </p:nvGrpSpPr>
      <p:grpSpPr>
        <a:xfrm>
          <a:off x="0" y="0"/>
          <a:ext cx="0" cy="0"/>
          <a:chOff x="0" y="0"/>
          <a:chExt cx="0" cy="0"/>
        </a:xfrm>
      </p:grpSpPr>
      <p:sp>
        <p:nvSpPr>
          <p:cNvPr id="38" name="Freeform 37">
            <a:extLst>
              <a:ext uri="{FF2B5EF4-FFF2-40B4-BE49-F238E27FC236}">
                <a16:creationId xmlns:a16="http://schemas.microsoft.com/office/drawing/2014/main" id="{538B95BB-05BC-1048-92B0-7C3AE8E2EA0A}"/>
              </a:ext>
            </a:extLst>
          </p:cNvPr>
          <p:cNvSpPr/>
          <p:nvPr userDrawn="1"/>
        </p:nvSpPr>
        <p:spPr>
          <a:xfrm>
            <a:off x="2241554" y="343175"/>
            <a:ext cx="2144406" cy="5638038"/>
          </a:xfrm>
          <a:custGeom>
            <a:avLst/>
            <a:gdLst>
              <a:gd name="connsiteX0" fmla="*/ 908901 w 908901"/>
              <a:gd name="connsiteY0" fmla="*/ 2711880 h 2711879"/>
              <a:gd name="connsiteX1" fmla="*/ 301407 w 908901"/>
              <a:gd name="connsiteY1" fmla="*/ 2711880 h 2711879"/>
              <a:gd name="connsiteX2" fmla="*/ 0 w 908901"/>
              <a:gd name="connsiteY2" fmla="*/ 2410560 h 2711879"/>
              <a:gd name="connsiteX3" fmla="*/ 0 w 908901"/>
              <a:gd name="connsiteY3" fmla="*/ 0 h 2711879"/>
              <a:gd name="connsiteX4" fmla="*/ 703642 w 908901"/>
              <a:gd name="connsiteY4" fmla="*/ 0 h 2711879"/>
              <a:gd name="connsiteX5" fmla="*/ 908901 w 908901"/>
              <a:gd name="connsiteY5" fmla="*/ 205200 h 2711879"/>
              <a:gd name="connsiteX6" fmla="*/ 908901 w 908901"/>
              <a:gd name="connsiteY6" fmla="*/ 2711880 h 271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8901" h="2711879">
                <a:moveTo>
                  <a:pt x="908901" y="2711880"/>
                </a:moveTo>
                <a:lnTo>
                  <a:pt x="301407" y="2711880"/>
                </a:lnTo>
                <a:cubicBezTo>
                  <a:pt x="135039" y="2711880"/>
                  <a:pt x="0" y="2576880"/>
                  <a:pt x="0" y="2410560"/>
                </a:cubicBezTo>
                <a:lnTo>
                  <a:pt x="0" y="0"/>
                </a:lnTo>
                <a:lnTo>
                  <a:pt x="703642" y="0"/>
                </a:lnTo>
                <a:cubicBezTo>
                  <a:pt x="817075" y="0"/>
                  <a:pt x="908901" y="91800"/>
                  <a:pt x="908901" y="205200"/>
                </a:cubicBezTo>
                <a:lnTo>
                  <a:pt x="908901" y="2711880"/>
                </a:lnTo>
                <a:close/>
              </a:path>
            </a:pathLst>
          </a:custGeom>
          <a:solidFill>
            <a:srgbClr val="DAE0D2"/>
          </a:solidFill>
          <a:ln w="3598" cap="flat">
            <a:noFill/>
            <a:prstDash val="solid"/>
            <a:miter/>
          </a:ln>
        </p:spPr>
        <p:txBody>
          <a:bodyPr rtlCol="0" anchor="ctr"/>
          <a:lstStyle/>
          <a:p>
            <a:endParaRPr lang="en-US" b="0" i="0">
              <a:latin typeface="Calibri" panose="020F0502020204030204" pitchFamily="34" charset="0"/>
            </a:endParaRPr>
          </a:p>
        </p:txBody>
      </p:sp>
      <p:sp>
        <p:nvSpPr>
          <p:cNvPr id="39" name="Text Placeholder 8">
            <a:extLst>
              <a:ext uri="{FF2B5EF4-FFF2-40B4-BE49-F238E27FC236}">
                <a16:creationId xmlns:a16="http://schemas.microsoft.com/office/drawing/2014/main" id="{6B50FE60-44EB-BB47-9C00-77A0ED4F0BF3}"/>
              </a:ext>
            </a:extLst>
          </p:cNvPr>
          <p:cNvSpPr>
            <a:spLocks noGrp="1"/>
          </p:cNvSpPr>
          <p:nvPr>
            <p:ph type="body" sz="quarter" idx="35" hasCustomPrompt="1"/>
          </p:nvPr>
        </p:nvSpPr>
        <p:spPr>
          <a:xfrm>
            <a:off x="4890218" y="530871"/>
            <a:ext cx="6562677" cy="339415"/>
          </a:xfrm>
          <a:prstGeom prst="rect">
            <a:avLst/>
          </a:prstGeom>
        </p:spPr>
        <p:txBody>
          <a:bodyPr>
            <a:noAutofit/>
          </a:bodyPr>
          <a:lstStyle>
            <a:lvl1pPr marL="0" indent="0" algn="r">
              <a:lnSpc>
                <a:spcPct val="100000"/>
              </a:lnSpc>
              <a:buNone/>
              <a:defRPr sz="2400" b="1" i="0">
                <a:solidFill>
                  <a:srgbClr val="371746"/>
                </a:solidFill>
                <a:latin typeface="Calibri" panose="020F0502020204030204" pitchFamily="34" charset="0"/>
                <a:cs typeface="Calibri" panose="020F0502020204030204" pitchFamily="34" charset="0"/>
              </a:defRPr>
            </a:lvl1pPr>
          </a:lstStyle>
          <a:p>
            <a:pPr lvl="0"/>
            <a:r>
              <a:rPr lang="en-US"/>
              <a:t>Feature Title</a:t>
            </a:r>
          </a:p>
        </p:txBody>
      </p:sp>
      <p:sp>
        <p:nvSpPr>
          <p:cNvPr id="40" name="Text Placeholder 8">
            <a:extLst>
              <a:ext uri="{FF2B5EF4-FFF2-40B4-BE49-F238E27FC236}">
                <a16:creationId xmlns:a16="http://schemas.microsoft.com/office/drawing/2014/main" id="{996601C1-C7DB-7145-B451-C6F27929EEA8}"/>
              </a:ext>
            </a:extLst>
          </p:cNvPr>
          <p:cNvSpPr>
            <a:spLocks noGrp="1"/>
          </p:cNvSpPr>
          <p:nvPr>
            <p:ph type="body" sz="quarter" idx="36" hasCustomPrompt="1"/>
          </p:nvPr>
        </p:nvSpPr>
        <p:spPr>
          <a:xfrm>
            <a:off x="4890219" y="1029584"/>
            <a:ext cx="6553234" cy="999383"/>
          </a:xfrm>
          <a:prstGeom prst="rect">
            <a:avLst/>
          </a:prstGeom>
        </p:spPr>
        <p:txBody>
          <a:bodyPr>
            <a:noAutofit/>
          </a:bodyPr>
          <a:lstStyle>
            <a:lvl1pPr marL="0" indent="0" algn="r">
              <a:lnSpc>
                <a:spcPct val="100000"/>
              </a:lnSpc>
              <a:buNone/>
              <a:defRPr lang="en-US" sz="2200" b="0" i="0" smtClean="0">
                <a:solidFill>
                  <a:srgbClr val="000000"/>
                </a:solidFill>
                <a:effectLst/>
                <a:latin typeface="Calibri" panose="020F0502020204030204" pitchFamily="34" charset="0"/>
                <a:cs typeface="Calibri" panose="020F0502020204030204" pitchFamily="34" charset="0"/>
              </a:defRPr>
            </a:lvl1pPr>
          </a:lstStyle>
          <a:p>
            <a:pPr lvl="0"/>
            <a:r>
              <a:rPr lang="en-US"/>
              <a:t>Click to type</a:t>
            </a:r>
          </a:p>
        </p:txBody>
      </p:sp>
      <p:sp>
        <p:nvSpPr>
          <p:cNvPr id="41" name="Text Placeholder 8">
            <a:extLst>
              <a:ext uri="{FF2B5EF4-FFF2-40B4-BE49-F238E27FC236}">
                <a16:creationId xmlns:a16="http://schemas.microsoft.com/office/drawing/2014/main" id="{E3964F16-943B-CF46-AC28-B5F2326590D6}"/>
              </a:ext>
            </a:extLst>
          </p:cNvPr>
          <p:cNvSpPr>
            <a:spLocks noGrp="1"/>
          </p:cNvSpPr>
          <p:nvPr>
            <p:ph type="body" sz="quarter" idx="37" hasCustomPrompt="1"/>
          </p:nvPr>
        </p:nvSpPr>
        <p:spPr>
          <a:xfrm>
            <a:off x="3145683" y="701604"/>
            <a:ext cx="1169216" cy="955625"/>
          </a:xfrm>
          <a:prstGeom prst="rect">
            <a:avLst/>
          </a:prstGeom>
          <a:noFill/>
        </p:spPr>
        <p:txBody>
          <a:bodyPr anchor="ctr">
            <a:noAutofit/>
          </a:bodyPr>
          <a:lstStyle>
            <a:lvl1pPr marL="0" indent="0" algn="r">
              <a:lnSpc>
                <a:spcPct val="130000"/>
              </a:lnSpc>
              <a:buNone/>
              <a:defRPr sz="6300" b="0" i="0">
                <a:solidFill>
                  <a:srgbClr val="000000"/>
                </a:solidFill>
                <a:latin typeface="Calibri" panose="020F0502020204030204" pitchFamily="34" charset="0"/>
                <a:cs typeface="Calibri" panose="020F0502020204030204" pitchFamily="34" charset="0"/>
              </a:defRPr>
            </a:lvl1pPr>
          </a:lstStyle>
          <a:p>
            <a:pPr lvl="0"/>
            <a:r>
              <a:rPr lang="en-US"/>
              <a:t>01</a:t>
            </a:r>
          </a:p>
        </p:txBody>
      </p:sp>
      <p:sp>
        <p:nvSpPr>
          <p:cNvPr id="42" name="Picture Placeholder 120">
            <a:extLst>
              <a:ext uri="{FF2B5EF4-FFF2-40B4-BE49-F238E27FC236}">
                <a16:creationId xmlns:a16="http://schemas.microsoft.com/office/drawing/2014/main" id="{8B46BAE0-2D2B-B946-94D5-467F11F242F6}"/>
              </a:ext>
            </a:extLst>
          </p:cNvPr>
          <p:cNvSpPr>
            <a:spLocks noGrp="1"/>
          </p:cNvSpPr>
          <p:nvPr>
            <p:ph type="pic" sz="quarter" idx="41"/>
          </p:nvPr>
        </p:nvSpPr>
        <p:spPr>
          <a:xfrm>
            <a:off x="7559" y="188180"/>
            <a:ext cx="3354094" cy="5923858"/>
          </a:xfrm>
          <a:custGeom>
            <a:avLst/>
            <a:gdLst>
              <a:gd name="connsiteX0" fmla="*/ 3438997 w 3440759"/>
              <a:gd name="connsiteY0" fmla="*/ 9741397 h 9741397"/>
              <a:gd name="connsiteX1" fmla="*/ 0 w 3440759"/>
              <a:gd name="connsiteY1" fmla="*/ 9741397 h 9741397"/>
              <a:gd name="connsiteX2" fmla="*/ 0 w 3440759"/>
              <a:gd name="connsiteY2" fmla="*/ 0 h 9741397"/>
              <a:gd name="connsiteX3" fmla="*/ 3438997 w 3440759"/>
              <a:gd name="connsiteY3" fmla="*/ 0 h 9741397"/>
              <a:gd name="connsiteX4" fmla="*/ 3438997 w 3440759"/>
              <a:gd name="connsiteY4" fmla="*/ 3726403 h 9741397"/>
              <a:gd name="connsiteX5" fmla="*/ 3440759 w 3440759"/>
              <a:gd name="connsiteY5" fmla="*/ 3726403 h 9741397"/>
              <a:gd name="connsiteX6" fmla="*/ 3440759 w 3440759"/>
              <a:gd name="connsiteY6" fmla="*/ 9382633 h 9741397"/>
              <a:gd name="connsiteX7" fmla="*/ 3438997 w 3440759"/>
              <a:gd name="connsiteY7" fmla="*/ 9382633 h 97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0759" h="9741397">
                <a:moveTo>
                  <a:pt x="3438997" y="9741397"/>
                </a:moveTo>
                <a:lnTo>
                  <a:pt x="0" y="9741397"/>
                </a:lnTo>
                <a:lnTo>
                  <a:pt x="0" y="0"/>
                </a:lnTo>
                <a:lnTo>
                  <a:pt x="3438997" y="0"/>
                </a:lnTo>
                <a:lnTo>
                  <a:pt x="3438997" y="3726403"/>
                </a:lnTo>
                <a:lnTo>
                  <a:pt x="3440759" y="3726403"/>
                </a:lnTo>
                <a:lnTo>
                  <a:pt x="3440759" y="9382633"/>
                </a:lnTo>
                <a:lnTo>
                  <a:pt x="3438997" y="9382633"/>
                </a:lnTo>
                <a:close/>
              </a:path>
            </a:pathLst>
          </a:custGeom>
          <a:solidFill>
            <a:schemeClr val="bg1">
              <a:lumMod val="85000"/>
            </a:schemeClr>
          </a:solidFill>
          <a:ln>
            <a:noFill/>
          </a:ln>
        </p:spPr>
        <p:txBody>
          <a:bodyPr wrap="square">
            <a:noAutofit/>
          </a:bodyPr>
          <a:lstStyle>
            <a:lvl1pPr marL="0" indent="0">
              <a:buNone/>
              <a:defRPr sz="800">
                <a:latin typeface="Calibri" panose="020F0502020204030204" pitchFamily="34" charset="0"/>
                <a:cs typeface="Calibri" panose="020F0502020204030204" pitchFamily="34" charset="0"/>
              </a:defRPr>
            </a:lvl1pPr>
          </a:lstStyle>
          <a:p>
            <a:endParaRPr lang="en-US"/>
          </a:p>
        </p:txBody>
      </p:sp>
      <p:grpSp>
        <p:nvGrpSpPr>
          <p:cNvPr id="43" name="Group 42">
            <a:extLst>
              <a:ext uri="{FF2B5EF4-FFF2-40B4-BE49-F238E27FC236}">
                <a16:creationId xmlns:a16="http://schemas.microsoft.com/office/drawing/2014/main" id="{6EE1E9FF-0316-EF43-9A90-1F3EEF56451C}"/>
              </a:ext>
            </a:extLst>
          </p:cNvPr>
          <p:cNvGrpSpPr/>
          <p:nvPr userDrawn="1"/>
        </p:nvGrpSpPr>
        <p:grpSpPr>
          <a:xfrm>
            <a:off x="4032086" y="405771"/>
            <a:ext cx="7547911" cy="1674487"/>
            <a:chOff x="4061909" y="1565906"/>
            <a:chExt cx="7547911" cy="1882781"/>
          </a:xfrm>
        </p:grpSpPr>
        <p:cxnSp>
          <p:nvCxnSpPr>
            <p:cNvPr id="44" name="Straight Connector 43">
              <a:extLst>
                <a:ext uri="{FF2B5EF4-FFF2-40B4-BE49-F238E27FC236}">
                  <a16:creationId xmlns:a16="http://schemas.microsoft.com/office/drawing/2014/main" id="{0528D070-1EDE-1941-A1EF-CA8F0EE0EC32}"/>
                </a:ext>
              </a:extLst>
            </p:cNvPr>
            <p:cNvCxnSpPr>
              <a:cxnSpLocks/>
            </p:cNvCxnSpPr>
            <p:nvPr userDrawn="1"/>
          </p:nvCxnSpPr>
          <p:spPr>
            <a:xfrm>
              <a:off x="11609820" y="1582845"/>
              <a:ext cx="0" cy="1865842"/>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C1035762-CEB2-CA41-A19F-EE3EF6947D26}"/>
                </a:ext>
              </a:extLst>
            </p:cNvPr>
            <p:cNvCxnSpPr>
              <a:cxnSpLocks/>
            </p:cNvCxnSpPr>
            <p:nvPr userDrawn="1"/>
          </p:nvCxnSpPr>
          <p:spPr>
            <a:xfrm>
              <a:off x="4061909" y="1577903"/>
              <a:ext cx="7547911" cy="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5616AEFF-8426-EF48-9F7D-C1EEBBD074F9}"/>
                </a:ext>
              </a:extLst>
            </p:cNvPr>
            <p:cNvCxnSpPr>
              <a:cxnSpLocks/>
            </p:cNvCxnSpPr>
            <p:nvPr userDrawn="1"/>
          </p:nvCxnSpPr>
          <p:spPr>
            <a:xfrm>
              <a:off x="4061909" y="1565906"/>
              <a:ext cx="0" cy="44526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grpSp>
      <p:cxnSp>
        <p:nvCxnSpPr>
          <p:cNvPr id="67" name="Straight Connector 66">
            <a:extLst>
              <a:ext uri="{FF2B5EF4-FFF2-40B4-BE49-F238E27FC236}">
                <a16:creationId xmlns:a16="http://schemas.microsoft.com/office/drawing/2014/main" id="{891ED433-7E20-AE42-86FE-D87C1C7BAF77}"/>
              </a:ext>
            </a:extLst>
          </p:cNvPr>
          <p:cNvCxnSpPr>
            <a:cxnSpLocks/>
          </p:cNvCxnSpPr>
          <p:nvPr userDrawn="1"/>
        </p:nvCxnSpPr>
        <p:spPr>
          <a:xfrm>
            <a:off x="4032085" y="1684258"/>
            <a:ext cx="0" cy="39600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1235E896-4AC7-8A46-8A2C-1217C7E80E7A}"/>
              </a:ext>
            </a:extLst>
          </p:cNvPr>
          <p:cNvCxnSpPr>
            <a:cxnSpLocks/>
          </p:cNvCxnSpPr>
          <p:nvPr userDrawn="1"/>
        </p:nvCxnSpPr>
        <p:spPr>
          <a:xfrm>
            <a:off x="4047584" y="2072213"/>
            <a:ext cx="7547911" cy="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sp>
        <p:nvSpPr>
          <p:cNvPr id="87" name="Text Placeholder 8">
            <a:extLst>
              <a:ext uri="{FF2B5EF4-FFF2-40B4-BE49-F238E27FC236}">
                <a16:creationId xmlns:a16="http://schemas.microsoft.com/office/drawing/2014/main" id="{3311F443-1C7A-514F-BCD9-D4AC14BBCBE9}"/>
              </a:ext>
            </a:extLst>
          </p:cNvPr>
          <p:cNvSpPr>
            <a:spLocks noGrp="1"/>
          </p:cNvSpPr>
          <p:nvPr>
            <p:ph type="body" sz="quarter" idx="42" hasCustomPrompt="1"/>
          </p:nvPr>
        </p:nvSpPr>
        <p:spPr>
          <a:xfrm>
            <a:off x="4890217" y="2454004"/>
            <a:ext cx="6562677" cy="339415"/>
          </a:xfrm>
          <a:prstGeom prst="rect">
            <a:avLst/>
          </a:prstGeom>
        </p:spPr>
        <p:txBody>
          <a:bodyPr>
            <a:noAutofit/>
          </a:bodyPr>
          <a:lstStyle>
            <a:lvl1pPr marL="0" indent="0" algn="r">
              <a:lnSpc>
                <a:spcPct val="100000"/>
              </a:lnSpc>
              <a:buNone/>
              <a:defRPr sz="2400" b="1" i="0">
                <a:solidFill>
                  <a:srgbClr val="371746"/>
                </a:solidFill>
                <a:latin typeface="Calibri" panose="020F0502020204030204" pitchFamily="34" charset="0"/>
                <a:cs typeface="Calibri" panose="020F0502020204030204" pitchFamily="34" charset="0"/>
              </a:defRPr>
            </a:lvl1pPr>
          </a:lstStyle>
          <a:p>
            <a:pPr lvl="0"/>
            <a:r>
              <a:rPr lang="en-US"/>
              <a:t>Feature Title</a:t>
            </a:r>
          </a:p>
        </p:txBody>
      </p:sp>
      <p:sp>
        <p:nvSpPr>
          <p:cNvPr id="88" name="Text Placeholder 8">
            <a:extLst>
              <a:ext uri="{FF2B5EF4-FFF2-40B4-BE49-F238E27FC236}">
                <a16:creationId xmlns:a16="http://schemas.microsoft.com/office/drawing/2014/main" id="{B52771E6-777C-9F40-B966-428B455CB443}"/>
              </a:ext>
            </a:extLst>
          </p:cNvPr>
          <p:cNvSpPr>
            <a:spLocks noGrp="1"/>
          </p:cNvSpPr>
          <p:nvPr>
            <p:ph type="body" sz="quarter" idx="43" hasCustomPrompt="1"/>
          </p:nvPr>
        </p:nvSpPr>
        <p:spPr>
          <a:xfrm>
            <a:off x="4890218" y="2952717"/>
            <a:ext cx="6553234" cy="999383"/>
          </a:xfrm>
          <a:prstGeom prst="rect">
            <a:avLst/>
          </a:prstGeom>
        </p:spPr>
        <p:txBody>
          <a:bodyPr>
            <a:noAutofit/>
          </a:bodyPr>
          <a:lstStyle>
            <a:lvl1pPr marL="0" indent="0" algn="r">
              <a:lnSpc>
                <a:spcPct val="100000"/>
              </a:lnSpc>
              <a:buNone/>
              <a:defRPr lang="en-US" sz="2200" b="0" i="0" smtClean="0">
                <a:solidFill>
                  <a:srgbClr val="000000"/>
                </a:solidFill>
                <a:effectLst/>
                <a:latin typeface="Calibri" panose="020F0502020204030204" pitchFamily="34" charset="0"/>
                <a:cs typeface="Calibri" panose="020F0502020204030204" pitchFamily="34" charset="0"/>
              </a:defRPr>
            </a:lvl1pPr>
          </a:lstStyle>
          <a:p>
            <a:pPr lvl="0"/>
            <a:r>
              <a:rPr lang="en-US"/>
              <a:t>Click to type</a:t>
            </a:r>
          </a:p>
        </p:txBody>
      </p:sp>
      <p:sp>
        <p:nvSpPr>
          <p:cNvPr id="89" name="Text Placeholder 8">
            <a:extLst>
              <a:ext uri="{FF2B5EF4-FFF2-40B4-BE49-F238E27FC236}">
                <a16:creationId xmlns:a16="http://schemas.microsoft.com/office/drawing/2014/main" id="{D796B671-C11B-2F4F-ABBC-B40290009074}"/>
              </a:ext>
            </a:extLst>
          </p:cNvPr>
          <p:cNvSpPr>
            <a:spLocks noGrp="1"/>
          </p:cNvSpPr>
          <p:nvPr>
            <p:ph type="body" sz="quarter" idx="44" hasCustomPrompt="1"/>
          </p:nvPr>
        </p:nvSpPr>
        <p:spPr>
          <a:xfrm>
            <a:off x="3145682" y="2624737"/>
            <a:ext cx="1169216" cy="955625"/>
          </a:xfrm>
          <a:prstGeom prst="rect">
            <a:avLst/>
          </a:prstGeom>
          <a:noFill/>
        </p:spPr>
        <p:txBody>
          <a:bodyPr anchor="ctr">
            <a:noAutofit/>
          </a:bodyPr>
          <a:lstStyle>
            <a:lvl1pPr marL="0" indent="0" algn="r">
              <a:lnSpc>
                <a:spcPct val="130000"/>
              </a:lnSpc>
              <a:buNone/>
              <a:defRPr sz="6300" b="0" i="0">
                <a:solidFill>
                  <a:srgbClr val="000000"/>
                </a:solidFill>
                <a:latin typeface="Calibri" panose="020F0502020204030204" pitchFamily="34" charset="0"/>
                <a:cs typeface="Calibri" panose="020F0502020204030204" pitchFamily="34" charset="0"/>
              </a:defRPr>
            </a:lvl1pPr>
          </a:lstStyle>
          <a:p>
            <a:pPr lvl="0"/>
            <a:r>
              <a:rPr lang="en-US"/>
              <a:t>02</a:t>
            </a:r>
          </a:p>
        </p:txBody>
      </p:sp>
      <p:grpSp>
        <p:nvGrpSpPr>
          <p:cNvPr id="90" name="Group 89">
            <a:extLst>
              <a:ext uri="{FF2B5EF4-FFF2-40B4-BE49-F238E27FC236}">
                <a16:creationId xmlns:a16="http://schemas.microsoft.com/office/drawing/2014/main" id="{18DBABD2-A4B6-F349-B0A2-639282B1801B}"/>
              </a:ext>
            </a:extLst>
          </p:cNvPr>
          <p:cNvGrpSpPr/>
          <p:nvPr userDrawn="1"/>
        </p:nvGrpSpPr>
        <p:grpSpPr>
          <a:xfrm>
            <a:off x="4032085" y="2328904"/>
            <a:ext cx="7547911" cy="1674487"/>
            <a:chOff x="4061909" y="1565906"/>
            <a:chExt cx="7547911" cy="1882781"/>
          </a:xfrm>
        </p:grpSpPr>
        <p:cxnSp>
          <p:nvCxnSpPr>
            <p:cNvPr id="91" name="Straight Connector 90">
              <a:extLst>
                <a:ext uri="{FF2B5EF4-FFF2-40B4-BE49-F238E27FC236}">
                  <a16:creationId xmlns:a16="http://schemas.microsoft.com/office/drawing/2014/main" id="{5CDF40CE-92FC-0445-8A94-15FA5B8D57A5}"/>
                </a:ext>
              </a:extLst>
            </p:cNvPr>
            <p:cNvCxnSpPr>
              <a:cxnSpLocks/>
            </p:cNvCxnSpPr>
            <p:nvPr userDrawn="1"/>
          </p:nvCxnSpPr>
          <p:spPr>
            <a:xfrm>
              <a:off x="11609820" y="1582845"/>
              <a:ext cx="0" cy="1865842"/>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3BB68F9F-A1DE-A143-B408-E453830CF8A4}"/>
                </a:ext>
              </a:extLst>
            </p:cNvPr>
            <p:cNvCxnSpPr>
              <a:cxnSpLocks/>
            </p:cNvCxnSpPr>
            <p:nvPr userDrawn="1"/>
          </p:nvCxnSpPr>
          <p:spPr>
            <a:xfrm>
              <a:off x="4061909" y="1577903"/>
              <a:ext cx="7547911" cy="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2DBD8B09-0DFC-C44F-884F-040F44DFF773}"/>
                </a:ext>
              </a:extLst>
            </p:cNvPr>
            <p:cNvCxnSpPr>
              <a:cxnSpLocks/>
            </p:cNvCxnSpPr>
            <p:nvPr userDrawn="1"/>
          </p:nvCxnSpPr>
          <p:spPr>
            <a:xfrm>
              <a:off x="4061909" y="1565906"/>
              <a:ext cx="0" cy="44526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grpSp>
      <p:cxnSp>
        <p:nvCxnSpPr>
          <p:cNvPr id="94" name="Straight Connector 93">
            <a:extLst>
              <a:ext uri="{FF2B5EF4-FFF2-40B4-BE49-F238E27FC236}">
                <a16:creationId xmlns:a16="http://schemas.microsoft.com/office/drawing/2014/main" id="{8A51DA0B-F4B5-6E40-9253-163D9E4B7B55}"/>
              </a:ext>
            </a:extLst>
          </p:cNvPr>
          <p:cNvCxnSpPr>
            <a:cxnSpLocks/>
          </p:cNvCxnSpPr>
          <p:nvPr userDrawn="1"/>
        </p:nvCxnSpPr>
        <p:spPr>
          <a:xfrm>
            <a:off x="4032084" y="3607391"/>
            <a:ext cx="0" cy="39600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A1240572-9F09-0049-973E-7817D777AE1A}"/>
              </a:ext>
            </a:extLst>
          </p:cNvPr>
          <p:cNvCxnSpPr>
            <a:cxnSpLocks/>
          </p:cNvCxnSpPr>
          <p:nvPr userDrawn="1"/>
        </p:nvCxnSpPr>
        <p:spPr>
          <a:xfrm>
            <a:off x="4047583" y="3995346"/>
            <a:ext cx="7547911" cy="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sp>
        <p:nvSpPr>
          <p:cNvPr id="96" name="Text Placeholder 8">
            <a:extLst>
              <a:ext uri="{FF2B5EF4-FFF2-40B4-BE49-F238E27FC236}">
                <a16:creationId xmlns:a16="http://schemas.microsoft.com/office/drawing/2014/main" id="{861A60FE-EB03-3D4F-A2A8-02A4B3CB223C}"/>
              </a:ext>
            </a:extLst>
          </p:cNvPr>
          <p:cNvSpPr>
            <a:spLocks noGrp="1"/>
          </p:cNvSpPr>
          <p:nvPr>
            <p:ph type="body" sz="quarter" idx="45" hasCustomPrompt="1"/>
          </p:nvPr>
        </p:nvSpPr>
        <p:spPr>
          <a:xfrm>
            <a:off x="4905715" y="4317801"/>
            <a:ext cx="6562677" cy="339415"/>
          </a:xfrm>
          <a:prstGeom prst="rect">
            <a:avLst/>
          </a:prstGeom>
        </p:spPr>
        <p:txBody>
          <a:bodyPr>
            <a:noAutofit/>
          </a:bodyPr>
          <a:lstStyle>
            <a:lvl1pPr marL="0" indent="0" algn="r">
              <a:lnSpc>
                <a:spcPct val="100000"/>
              </a:lnSpc>
              <a:buNone/>
              <a:defRPr sz="2400" b="1" i="0">
                <a:solidFill>
                  <a:srgbClr val="371746"/>
                </a:solidFill>
                <a:latin typeface="Calibri" panose="020F0502020204030204" pitchFamily="34" charset="0"/>
                <a:cs typeface="Calibri" panose="020F0502020204030204" pitchFamily="34" charset="0"/>
              </a:defRPr>
            </a:lvl1pPr>
          </a:lstStyle>
          <a:p>
            <a:pPr lvl="0"/>
            <a:r>
              <a:rPr lang="en-US"/>
              <a:t>Feature Title</a:t>
            </a:r>
          </a:p>
        </p:txBody>
      </p:sp>
      <p:sp>
        <p:nvSpPr>
          <p:cNvPr id="97" name="Text Placeholder 8">
            <a:extLst>
              <a:ext uri="{FF2B5EF4-FFF2-40B4-BE49-F238E27FC236}">
                <a16:creationId xmlns:a16="http://schemas.microsoft.com/office/drawing/2014/main" id="{212A7697-D9A5-8F4A-BEA5-B444AEB3A186}"/>
              </a:ext>
            </a:extLst>
          </p:cNvPr>
          <p:cNvSpPr>
            <a:spLocks noGrp="1"/>
          </p:cNvSpPr>
          <p:nvPr>
            <p:ph type="body" sz="quarter" idx="46" hasCustomPrompt="1"/>
          </p:nvPr>
        </p:nvSpPr>
        <p:spPr>
          <a:xfrm>
            <a:off x="4905716" y="4816514"/>
            <a:ext cx="6553234" cy="999383"/>
          </a:xfrm>
          <a:prstGeom prst="rect">
            <a:avLst/>
          </a:prstGeom>
        </p:spPr>
        <p:txBody>
          <a:bodyPr>
            <a:noAutofit/>
          </a:bodyPr>
          <a:lstStyle>
            <a:lvl1pPr marL="0" indent="0" algn="r">
              <a:lnSpc>
                <a:spcPct val="100000"/>
              </a:lnSpc>
              <a:buNone/>
              <a:defRPr lang="en-US" sz="2200" b="0" i="0" smtClean="0">
                <a:solidFill>
                  <a:srgbClr val="000000"/>
                </a:solidFill>
                <a:effectLst/>
                <a:latin typeface="Calibri" panose="020F0502020204030204" pitchFamily="34" charset="0"/>
                <a:cs typeface="Calibri" panose="020F0502020204030204" pitchFamily="34" charset="0"/>
              </a:defRPr>
            </a:lvl1pPr>
          </a:lstStyle>
          <a:p>
            <a:pPr lvl="0"/>
            <a:r>
              <a:rPr lang="en-US"/>
              <a:t>Click to type</a:t>
            </a:r>
          </a:p>
        </p:txBody>
      </p:sp>
      <p:sp>
        <p:nvSpPr>
          <p:cNvPr id="98" name="Text Placeholder 8">
            <a:extLst>
              <a:ext uri="{FF2B5EF4-FFF2-40B4-BE49-F238E27FC236}">
                <a16:creationId xmlns:a16="http://schemas.microsoft.com/office/drawing/2014/main" id="{FC0AD653-42B9-B746-97D0-A064A2B04808}"/>
              </a:ext>
            </a:extLst>
          </p:cNvPr>
          <p:cNvSpPr>
            <a:spLocks noGrp="1"/>
          </p:cNvSpPr>
          <p:nvPr>
            <p:ph type="body" sz="quarter" idx="47" hasCustomPrompt="1"/>
          </p:nvPr>
        </p:nvSpPr>
        <p:spPr>
          <a:xfrm>
            <a:off x="3161180" y="4488534"/>
            <a:ext cx="1169216" cy="955625"/>
          </a:xfrm>
          <a:prstGeom prst="rect">
            <a:avLst/>
          </a:prstGeom>
          <a:noFill/>
        </p:spPr>
        <p:txBody>
          <a:bodyPr anchor="ctr">
            <a:noAutofit/>
          </a:bodyPr>
          <a:lstStyle>
            <a:lvl1pPr marL="0" indent="0" algn="r">
              <a:lnSpc>
                <a:spcPct val="130000"/>
              </a:lnSpc>
              <a:buNone/>
              <a:defRPr sz="6300" b="0" i="0">
                <a:solidFill>
                  <a:srgbClr val="000000"/>
                </a:solidFill>
                <a:latin typeface="Calibri" panose="020F0502020204030204" pitchFamily="34" charset="0"/>
                <a:cs typeface="Calibri" panose="020F0502020204030204" pitchFamily="34" charset="0"/>
              </a:defRPr>
            </a:lvl1pPr>
          </a:lstStyle>
          <a:p>
            <a:pPr lvl="0"/>
            <a:r>
              <a:rPr lang="en-US"/>
              <a:t>03</a:t>
            </a:r>
          </a:p>
        </p:txBody>
      </p:sp>
      <p:grpSp>
        <p:nvGrpSpPr>
          <p:cNvPr id="99" name="Group 98">
            <a:extLst>
              <a:ext uri="{FF2B5EF4-FFF2-40B4-BE49-F238E27FC236}">
                <a16:creationId xmlns:a16="http://schemas.microsoft.com/office/drawing/2014/main" id="{8CF58AFC-A1DF-4E4C-9C1C-A5E6151EFABF}"/>
              </a:ext>
            </a:extLst>
          </p:cNvPr>
          <p:cNvGrpSpPr/>
          <p:nvPr userDrawn="1"/>
        </p:nvGrpSpPr>
        <p:grpSpPr>
          <a:xfrm>
            <a:off x="4047583" y="4192701"/>
            <a:ext cx="7547911" cy="1674487"/>
            <a:chOff x="4061909" y="1565906"/>
            <a:chExt cx="7547911" cy="1882781"/>
          </a:xfrm>
        </p:grpSpPr>
        <p:cxnSp>
          <p:nvCxnSpPr>
            <p:cNvPr id="100" name="Straight Connector 99">
              <a:extLst>
                <a:ext uri="{FF2B5EF4-FFF2-40B4-BE49-F238E27FC236}">
                  <a16:creationId xmlns:a16="http://schemas.microsoft.com/office/drawing/2014/main" id="{D85508B7-CE0C-8344-B589-BFF7161671C9}"/>
                </a:ext>
              </a:extLst>
            </p:cNvPr>
            <p:cNvCxnSpPr>
              <a:cxnSpLocks/>
            </p:cNvCxnSpPr>
            <p:nvPr userDrawn="1"/>
          </p:nvCxnSpPr>
          <p:spPr>
            <a:xfrm>
              <a:off x="11609820" y="1582845"/>
              <a:ext cx="0" cy="1865842"/>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096EEEAE-0150-F54A-8F31-E97BD8F272EE}"/>
                </a:ext>
              </a:extLst>
            </p:cNvPr>
            <p:cNvCxnSpPr>
              <a:cxnSpLocks/>
            </p:cNvCxnSpPr>
            <p:nvPr userDrawn="1"/>
          </p:nvCxnSpPr>
          <p:spPr>
            <a:xfrm>
              <a:off x="4061909" y="1577903"/>
              <a:ext cx="7547911" cy="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93C7D4C4-72C2-CA40-899D-544D3BC4581F}"/>
                </a:ext>
              </a:extLst>
            </p:cNvPr>
            <p:cNvCxnSpPr>
              <a:cxnSpLocks/>
            </p:cNvCxnSpPr>
            <p:nvPr userDrawn="1"/>
          </p:nvCxnSpPr>
          <p:spPr>
            <a:xfrm>
              <a:off x="4061909" y="1565906"/>
              <a:ext cx="0" cy="44526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grpSp>
      <p:cxnSp>
        <p:nvCxnSpPr>
          <p:cNvPr id="103" name="Straight Connector 102">
            <a:extLst>
              <a:ext uri="{FF2B5EF4-FFF2-40B4-BE49-F238E27FC236}">
                <a16:creationId xmlns:a16="http://schemas.microsoft.com/office/drawing/2014/main" id="{E41E3D45-3A3C-3145-9518-CEEDC3C19579}"/>
              </a:ext>
            </a:extLst>
          </p:cNvPr>
          <p:cNvCxnSpPr>
            <a:cxnSpLocks/>
          </p:cNvCxnSpPr>
          <p:nvPr userDrawn="1"/>
        </p:nvCxnSpPr>
        <p:spPr>
          <a:xfrm>
            <a:off x="4047582" y="5471188"/>
            <a:ext cx="0" cy="39600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A80877FA-B0CE-4540-AF75-52B923CEA30F}"/>
              </a:ext>
            </a:extLst>
          </p:cNvPr>
          <p:cNvCxnSpPr>
            <a:cxnSpLocks/>
          </p:cNvCxnSpPr>
          <p:nvPr userDrawn="1"/>
        </p:nvCxnSpPr>
        <p:spPr>
          <a:xfrm>
            <a:off x="4063081" y="5859143"/>
            <a:ext cx="7547911" cy="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964546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hoto Slide">
    <p:spTree>
      <p:nvGrpSpPr>
        <p:cNvPr id="1" name=""/>
        <p:cNvGrpSpPr/>
        <p:nvPr/>
      </p:nvGrpSpPr>
      <p:grpSpPr>
        <a:xfrm>
          <a:off x="0" y="0"/>
          <a:ext cx="0" cy="0"/>
          <a:chOff x="0" y="0"/>
          <a:chExt cx="0" cy="0"/>
        </a:xfrm>
      </p:grpSpPr>
      <p:sp>
        <p:nvSpPr>
          <p:cNvPr id="22" name="Freeform 21">
            <a:extLst>
              <a:ext uri="{FF2B5EF4-FFF2-40B4-BE49-F238E27FC236}">
                <a16:creationId xmlns:a16="http://schemas.microsoft.com/office/drawing/2014/main" id="{BB4ADFE1-8FB8-3C49-B586-197053CCF892}"/>
              </a:ext>
            </a:extLst>
          </p:cNvPr>
          <p:cNvSpPr/>
          <p:nvPr userDrawn="1"/>
        </p:nvSpPr>
        <p:spPr>
          <a:xfrm>
            <a:off x="511444" y="453836"/>
            <a:ext cx="6033735" cy="5655332"/>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DAE0D2"/>
          </a:solidFill>
          <a:ln w="3598" cap="flat">
            <a:noFill/>
            <a:prstDash val="solid"/>
            <a:miter/>
          </a:ln>
        </p:spPr>
        <p:txBody>
          <a:bodyPr rtlCol="0" anchor="ctr"/>
          <a:lstStyle/>
          <a:p>
            <a:endParaRPr lang="en-US" b="0" i="0">
              <a:latin typeface="Calibri" panose="020F0502020204030204" pitchFamily="34" charset="0"/>
            </a:endParaRPr>
          </a:p>
        </p:txBody>
      </p:sp>
      <p:sp>
        <p:nvSpPr>
          <p:cNvPr id="13" name="Text Placeholder 17">
            <a:extLst>
              <a:ext uri="{FF2B5EF4-FFF2-40B4-BE49-F238E27FC236}">
                <a16:creationId xmlns:a16="http://schemas.microsoft.com/office/drawing/2014/main" id="{3333EE0C-C40D-F34B-991A-191081D0246E}"/>
              </a:ext>
            </a:extLst>
          </p:cNvPr>
          <p:cNvSpPr>
            <a:spLocks noGrp="1"/>
          </p:cNvSpPr>
          <p:nvPr>
            <p:ph type="body" sz="quarter" idx="18" hasCustomPrompt="1"/>
          </p:nvPr>
        </p:nvSpPr>
        <p:spPr>
          <a:xfrm>
            <a:off x="898357" y="2584411"/>
            <a:ext cx="4867011" cy="3025975"/>
          </a:xfrm>
          <a:prstGeom prst="rect">
            <a:avLst/>
          </a:prstGeom>
        </p:spPr>
        <p:txBody>
          <a:bodyPr/>
          <a:lstStyle>
            <a:lvl1pPr algn="l">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14" name="Text Placeholder 23">
            <a:extLst>
              <a:ext uri="{FF2B5EF4-FFF2-40B4-BE49-F238E27FC236}">
                <a16:creationId xmlns:a16="http://schemas.microsoft.com/office/drawing/2014/main" id="{DE6190BE-8380-7B4A-9311-9BD61AE07324}"/>
              </a:ext>
            </a:extLst>
          </p:cNvPr>
          <p:cNvSpPr>
            <a:spLocks noGrp="1"/>
          </p:cNvSpPr>
          <p:nvPr>
            <p:ph type="body" sz="quarter" idx="16" hasCustomPrompt="1"/>
          </p:nvPr>
        </p:nvSpPr>
        <p:spPr>
          <a:xfrm>
            <a:off x="898358" y="890242"/>
            <a:ext cx="4990998" cy="992652"/>
          </a:xfrm>
          <a:prstGeom prst="rect">
            <a:avLst/>
          </a:prstGeom>
        </p:spPr>
        <p:txBody>
          <a:bodyPr>
            <a:noAutofit/>
          </a:bodyPr>
          <a:lstStyle>
            <a:lvl1pPr marL="0" indent="0" algn="l">
              <a:buNone/>
              <a:defRPr sz="3600" b="0" i="0">
                <a:solidFill>
                  <a:srgbClr val="000000"/>
                </a:solidFill>
                <a:latin typeface="+mn-lt"/>
              </a:defRPr>
            </a:lvl1pPr>
          </a:lstStyle>
          <a:p>
            <a:pPr lvl="0"/>
            <a:r>
              <a:rPr lang="en-US"/>
              <a:t>Heading</a:t>
            </a:r>
          </a:p>
        </p:txBody>
      </p:sp>
      <p:sp>
        <p:nvSpPr>
          <p:cNvPr id="30" name="Freeform 29">
            <a:extLst>
              <a:ext uri="{FF2B5EF4-FFF2-40B4-BE49-F238E27FC236}">
                <a16:creationId xmlns:a16="http://schemas.microsoft.com/office/drawing/2014/main" id="{B36FB2AA-2DBD-1A44-9CC0-277628E9A1B8}"/>
              </a:ext>
            </a:extLst>
          </p:cNvPr>
          <p:cNvSpPr/>
          <p:nvPr userDrawn="1"/>
        </p:nvSpPr>
        <p:spPr>
          <a:xfrm>
            <a:off x="6180000" y="1149469"/>
            <a:ext cx="6012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000000"/>
          </a:solidFill>
          <a:ln w="24491" cap="flat">
            <a:solidFill>
              <a:srgbClr val="000000"/>
            </a:solidFill>
            <a:prstDash val="solid"/>
            <a:miter/>
          </a:ln>
        </p:spPr>
        <p:txBody>
          <a:bodyPr rtlCol="0" anchor="ctr"/>
          <a:lstStyle/>
          <a:p>
            <a:endParaRPr lang="en-US"/>
          </a:p>
        </p:txBody>
      </p:sp>
      <p:sp>
        <p:nvSpPr>
          <p:cNvPr id="32" name="Picture Placeholder 2">
            <a:extLst>
              <a:ext uri="{FF2B5EF4-FFF2-40B4-BE49-F238E27FC236}">
                <a16:creationId xmlns:a16="http://schemas.microsoft.com/office/drawing/2014/main" id="{4EDE5ADC-BCE4-1B4C-AA43-CAA0D32703DC}"/>
              </a:ext>
            </a:extLst>
          </p:cNvPr>
          <p:cNvSpPr>
            <a:spLocks noGrp="1"/>
          </p:cNvSpPr>
          <p:nvPr>
            <p:ph type="pic" sz="quarter" idx="42"/>
          </p:nvPr>
        </p:nvSpPr>
        <p:spPr>
          <a:xfrm>
            <a:off x="6096001" y="1452564"/>
            <a:ext cx="6096000" cy="4255968"/>
          </a:xfrm>
          <a:prstGeom prst="rect">
            <a:avLst/>
          </a:prstGeom>
          <a:solidFill>
            <a:schemeClr val="bg1">
              <a:lumMod val="85000"/>
            </a:schemeClr>
          </a:solidFill>
        </p:spPr>
        <p:txBody>
          <a:bodyPr/>
          <a:lstStyle>
            <a:lvl1pPr>
              <a:defRPr sz="800"/>
            </a:lvl1pPr>
          </a:lstStyle>
          <a:p>
            <a:endParaRPr lang="en-US"/>
          </a:p>
        </p:txBody>
      </p:sp>
    </p:spTree>
    <p:extLst>
      <p:ext uri="{BB962C8B-B14F-4D97-AF65-F5344CB8AC3E}">
        <p14:creationId xmlns:p14="http://schemas.microsoft.com/office/powerpoint/2010/main" val="492094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Slide 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A8784FC-5CB3-4F45-814E-B7B4448C237E}"/>
              </a:ext>
            </a:extLst>
          </p:cNvPr>
          <p:cNvSpPr/>
          <p:nvPr userDrawn="1"/>
        </p:nvSpPr>
        <p:spPr>
          <a:xfrm>
            <a:off x="0" y="0"/>
            <a:ext cx="12192000" cy="6858000"/>
          </a:xfrm>
          <a:prstGeom prst="rect">
            <a:avLst/>
          </a:prstGeom>
          <a:solidFill>
            <a:srgbClr val="DAE0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a:extLst>
              <a:ext uri="{FF2B5EF4-FFF2-40B4-BE49-F238E27FC236}">
                <a16:creationId xmlns:a16="http://schemas.microsoft.com/office/drawing/2014/main" id="{87256701-4367-4B43-AA8D-2E63BFA44D44}"/>
              </a:ext>
            </a:extLst>
          </p:cNvPr>
          <p:cNvSpPr/>
          <p:nvPr userDrawn="1"/>
        </p:nvSpPr>
        <p:spPr>
          <a:xfrm rot="5400000" flipH="1">
            <a:off x="3135240" y="-2479364"/>
            <a:ext cx="5949081" cy="11578483"/>
          </a:xfrm>
          <a:custGeom>
            <a:avLst/>
            <a:gdLst>
              <a:gd name="connsiteX0" fmla="*/ 6146707 w 6146707"/>
              <a:gd name="connsiteY0" fmla="*/ 11578483 h 11578483"/>
              <a:gd name="connsiteX1" fmla="*/ 6146707 w 6146707"/>
              <a:gd name="connsiteY1" fmla="*/ 4785245 h 11578483"/>
              <a:gd name="connsiteX2" fmla="*/ 6146707 w 6146707"/>
              <a:gd name="connsiteY2" fmla="*/ 4785239 h 11578483"/>
              <a:gd name="connsiteX3" fmla="*/ 6146707 w 6146707"/>
              <a:gd name="connsiteY3" fmla="*/ 742631 h 11578483"/>
              <a:gd name="connsiteX4" fmla="*/ 5474996 w 6146707"/>
              <a:gd name="connsiteY4" fmla="*/ 0 h 11578483"/>
              <a:gd name="connsiteX5" fmla="*/ 2 w 6146707"/>
              <a:gd name="connsiteY5" fmla="*/ 0 h 11578483"/>
              <a:gd name="connsiteX6" fmla="*/ 2 w 6146707"/>
              <a:gd name="connsiteY6" fmla="*/ 4042615 h 11578483"/>
              <a:gd name="connsiteX7" fmla="*/ 0 w 6146707"/>
              <a:gd name="connsiteY7" fmla="*/ 4042615 h 11578483"/>
              <a:gd name="connsiteX8" fmla="*/ 1 w 6146707"/>
              <a:gd name="connsiteY8" fmla="*/ 10020178 h 11578483"/>
              <a:gd name="connsiteX9" fmla="*/ 1409493 w 6146707"/>
              <a:gd name="connsiteY9" fmla="*/ 11578483 h 1157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46707" h="11578483">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chemeClr val="bg1"/>
          </a:solidFill>
          <a:ln w="24491" cap="flat">
            <a:noFill/>
            <a:prstDash val="solid"/>
            <a:miter/>
          </a:ln>
        </p:spPr>
        <p:txBody>
          <a:bodyPr wrap="square" rtlCol="0" anchor="ctr">
            <a:noAutofit/>
          </a:bodyPr>
          <a:lstStyle/>
          <a:p>
            <a:endParaRPr lang="en-US"/>
          </a:p>
        </p:txBody>
      </p:sp>
      <p:sp>
        <p:nvSpPr>
          <p:cNvPr id="14" name="Text Placeholder 17">
            <a:extLst>
              <a:ext uri="{FF2B5EF4-FFF2-40B4-BE49-F238E27FC236}">
                <a16:creationId xmlns:a16="http://schemas.microsoft.com/office/drawing/2014/main" id="{D8308B6F-0CE7-734D-BF98-9CFA2CF6AC8A}"/>
              </a:ext>
            </a:extLst>
          </p:cNvPr>
          <p:cNvSpPr>
            <a:spLocks noGrp="1"/>
          </p:cNvSpPr>
          <p:nvPr>
            <p:ph type="body" sz="quarter" idx="18" hasCustomPrompt="1"/>
          </p:nvPr>
        </p:nvSpPr>
        <p:spPr>
          <a:xfrm>
            <a:off x="798380" y="1900594"/>
            <a:ext cx="10595237" cy="3995028"/>
          </a:xfrm>
          <a:prstGeom prst="rect">
            <a:avLst/>
          </a:prstGeom>
        </p:spPr>
        <p:txBody>
          <a:bodyPr/>
          <a:lstStyle>
            <a:lvl1pPr algn="l">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15" name="Text Placeholder 23">
            <a:extLst>
              <a:ext uri="{FF2B5EF4-FFF2-40B4-BE49-F238E27FC236}">
                <a16:creationId xmlns:a16="http://schemas.microsoft.com/office/drawing/2014/main" id="{786512C5-08D4-B441-AF5E-5458E427934D}"/>
              </a:ext>
            </a:extLst>
          </p:cNvPr>
          <p:cNvSpPr>
            <a:spLocks noGrp="1"/>
          </p:cNvSpPr>
          <p:nvPr>
            <p:ph type="body" sz="quarter" idx="16" hasCustomPrompt="1"/>
          </p:nvPr>
        </p:nvSpPr>
        <p:spPr>
          <a:xfrm>
            <a:off x="798381" y="761603"/>
            <a:ext cx="10595237" cy="803654"/>
          </a:xfrm>
          <a:prstGeom prst="rect">
            <a:avLst/>
          </a:prstGeom>
        </p:spPr>
        <p:txBody>
          <a:bodyPr>
            <a:noAutofit/>
          </a:bodyPr>
          <a:lstStyle>
            <a:lvl1pPr marL="0" indent="0" algn="l">
              <a:buNone/>
              <a:defRPr sz="3600" b="0" i="0">
                <a:solidFill>
                  <a:srgbClr val="000000"/>
                </a:solidFill>
                <a:latin typeface="+mn-lt"/>
              </a:defRPr>
            </a:lvl1pPr>
          </a:lstStyle>
          <a:p>
            <a:pPr lvl="0"/>
            <a:r>
              <a:rPr lang="en-US"/>
              <a:t>Heading</a:t>
            </a:r>
          </a:p>
        </p:txBody>
      </p:sp>
      <p:sp>
        <p:nvSpPr>
          <p:cNvPr id="9" name="Text Box 5">
            <a:extLst>
              <a:ext uri="{FF2B5EF4-FFF2-40B4-BE49-F238E27FC236}">
                <a16:creationId xmlns:a16="http://schemas.microsoft.com/office/drawing/2014/main" id="{5CD5CEA4-6EC1-2A2C-ECAF-E26CB0218E99}"/>
              </a:ext>
            </a:extLst>
          </p:cNvPr>
          <p:cNvSpPr txBox="1"/>
          <p:nvPr userDrawn="1"/>
        </p:nvSpPr>
        <p:spPr>
          <a:xfrm>
            <a:off x="11094491" y="6277518"/>
            <a:ext cx="921179" cy="369541"/>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en-US" sz="1000" b="0" i="0">
                <a:solidFill>
                  <a:srgbClr val="000000"/>
                </a:solidFill>
                <a:effectLst/>
                <a:latin typeface="Calibri" panose="020F0502020204030204" pitchFamily="34" charset="0"/>
                <a:ea typeface="Open Sans" panose="020B0606030504020204" pitchFamily="34" charset="0"/>
                <a:cs typeface="Calibri" panose="020F0502020204030204" pitchFamily="34" charset="0"/>
              </a:rPr>
              <a:t>Leader SEEDS</a:t>
            </a:r>
          </a:p>
        </p:txBody>
      </p:sp>
      <p:cxnSp>
        <p:nvCxnSpPr>
          <p:cNvPr id="11" name="Straight Connector 10">
            <a:extLst>
              <a:ext uri="{FF2B5EF4-FFF2-40B4-BE49-F238E27FC236}">
                <a16:creationId xmlns:a16="http://schemas.microsoft.com/office/drawing/2014/main" id="{943D6864-F498-E81F-FAAF-19E6B54B1A33}"/>
              </a:ext>
            </a:extLst>
          </p:cNvPr>
          <p:cNvCxnSpPr>
            <a:cxnSpLocks/>
            <a:endCxn id="9" idx="1"/>
          </p:cNvCxnSpPr>
          <p:nvPr userDrawn="1"/>
        </p:nvCxnSpPr>
        <p:spPr>
          <a:xfrm>
            <a:off x="-6440" y="6462289"/>
            <a:ext cx="11100931" cy="0"/>
          </a:xfrm>
          <a:prstGeom prst="line">
            <a:avLst/>
          </a:prstGeom>
          <a:ln w="19050">
            <a:solidFill>
              <a:srgbClr val="000000"/>
            </a:solidFill>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BDC71FC4-7280-0842-0A96-0BDA2ADBEE2C}"/>
              </a:ext>
            </a:extLst>
          </p:cNvPr>
          <p:cNvPicPr>
            <a:picLocks noChangeAspect="1"/>
          </p:cNvPicPr>
          <p:nvPr userDrawn="1"/>
        </p:nvPicPr>
        <p:blipFill rotWithShape="1">
          <a:blip r:embed="rId2"/>
          <a:srcRect l="62665" t="45652" r="17120" b="41908"/>
          <a:stretch/>
        </p:blipFill>
        <p:spPr>
          <a:xfrm>
            <a:off x="10427999" y="6099654"/>
            <a:ext cx="600505" cy="369541"/>
          </a:xfrm>
          <a:prstGeom prst="rect">
            <a:avLst/>
          </a:prstGeom>
        </p:spPr>
      </p:pic>
      <p:sp>
        <p:nvSpPr>
          <p:cNvPr id="18" name="Freeform 17">
            <a:extLst>
              <a:ext uri="{FF2B5EF4-FFF2-40B4-BE49-F238E27FC236}">
                <a16:creationId xmlns:a16="http://schemas.microsoft.com/office/drawing/2014/main" id="{2E79D936-C34F-0B35-FC2D-3401064E92D2}"/>
              </a:ext>
            </a:extLst>
          </p:cNvPr>
          <p:cNvSpPr/>
          <p:nvPr userDrawn="1"/>
        </p:nvSpPr>
        <p:spPr>
          <a:xfrm>
            <a:off x="0" y="5954628"/>
            <a:ext cx="6870578" cy="655024"/>
          </a:xfrm>
          <a:custGeom>
            <a:avLst/>
            <a:gdLst>
              <a:gd name="connsiteX0" fmla="*/ 0 w 7530847"/>
              <a:gd name="connsiteY0" fmla="*/ 717973 h 717972"/>
              <a:gd name="connsiteX1" fmla="*/ 0 w 7530847"/>
              <a:gd name="connsiteY1" fmla="*/ 0 h 717972"/>
              <a:gd name="connsiteX2" fmla="*/ 7143771 w 7530847"/>
              <a:gd name="connsiteY2" fmla="*/ 0 h 717972"/>
              <a:gd name="connsiteX3" fmla="*/ 7530848 w 7530847"/>
              <a:gd name="connsiteY3" fmla="*/ 387166 h 717972"/>
              <a:gd name="connsiteX4" fmla="*/ 7530848 w 7530847"/>
              <a:gd name="connsiteY4" fmla="*/ 715523 h 717972"/>
              <a:gd name="connsiteX5" fmla="*/ 0 w 7530847"/>
              <a:gd name="connsiteY5" fmla="*/ 715523 h 717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30847" h="717972">
                <a:moveTo>
                  <a:pt x="0" y="717973"/>
                </a:moveTo>
                <a:lnTo>
                  <a:pt x="0" y="0"/>
                </a:lnTo>
                <a:lnTo>
                  <a:pt x="7143771" y="0"/>
                </a:lnTo>
                <a:cubicBezTo>
                  <a:pt x="7356909" y="0"/>
                  <a:pt x="7530848" y="173980"/>
                  <a:pt x="7530848" y="387166"/>
                </a:cubicBezTo>
                <a:lnTo>
                  <a:pt x="7530848" y="715523"/>
                </a:lnTo>
                <a:lnTo>
                  <a:pt x="0" y="715523"/>
                </a:lnTo>
                <a:close/>
              </a:path>
            </a:pathLst>
          </a:custGeom>
          <a:solidFill>
            <a:srgbClr val="AABC99"/>
          </a:solidFill>
          <a:ln w="24491" cap="flat">
            <a:noFill/>
            <a:prstDash val="solid"/>
            <a:miter/>
          </a:ln>
        </p:spPr>
        <p:txBody>
          <a:bodyPr rtlCol="0" anchor="ctr"/>
          <a:lstStyle/>
          <a:p>
            <a:endParaRPr lang="en-US"/>
          </a:p>
        </p:txBody>
      </p:sp>
    </p:spTree>
    <p:extLst>
      <p:ext uri="{BB962C8B-B14F-4D97-AF65-F5344CB8AC3E}">
        <p14:creationId xmlns:p14="http://schemas.microsoft.com/office/powerpoint/2010/main" val="419105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Slide 2">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91650004-395C-9C43-AE5F-4CE2B1EB3C37}"/>
              </a:ext>
            </a:extLst>
          </p:cNvPr>
          <p:cNvSpPr/>
          <p:nvPr userDrawn="1"/>
        </p:nvSpPr>
        <p:spPr>
          <a:xfrm>
            <a:off x="666427" y="1299620"/>
            <a:ext cx="11525573" cy="4716265"/>
          </a:xfrm>
          <a:custGeom>
            <a:avLst/>
            <a:gdLst>
              <a:gd name="connsiteX0" fmla="*/ 3470139 w 11393619"/>
              <a:gd name="connsiteY0" fmla="*/ 0 h 4716265"/>
              <a:gd name="connsiteX1" fmla="*/ 8184190 w 11393619"/>
              <a:gd name="connsiteY1" fmla="*/ 0 h 4716265"/>
              <a:gd name="connsiteX2" fmla="*/ 8184192 w 11393619"/>
              <a:gd name="connsiteY2" fmla="*/ 0 h 4716265"/>
              <a:gd name="connsiteX3" fmla="*/ 10401370 w 11393619"/>
              <a:gd name="connsiteY3" fmla="*/ 0 h 4716265"/>
              <a:gd name="connsiteX4" fmla="*/ 11393619 w 11393619"/>
              <a:gd name="connsiteY4" fmla="*/ 913136 h 4716265"/>
              <a:gd name="connsiteX5" fmla="*/ 11393619 w 11393619"/>
              <a:gd name="connsiteY5" fmla="*/ 4716265 h 4716265"/>
              <a:gd name="connsiteX6" fmla="*/ 9176438 w 11393619"/>
              <a:gd name="connsiteY6" fmla="*/ 4716265 h 4716265"/>
              <a:gd name="connsiteX7" fmla="*/ 7144361 w 11393619"/>
              <a:gd name="connsiteY7" fmla="*/ 4716265 h 4716265"/>
              <a:gd name="connsiteX8" fmla="*/ 5706299 w 11393619"/>
              <a:gd name="connsiteY8" fmla="*/ 4716265 h 4716265"/>
              <a:gd name="connsiteX9" fmla="*/ 4927180 w 11393619"/>
              <a:gd name="connsiteY9" fmla="*/ 4716265 h 4716265"/>
              <a:gd name="connsiteX10" fmla="*/ 1457041 w 11393619"/>
              <a:gd name="connsiteY10" fmla="*/ 4716265 h 4716265"/>
              <a:gd name="connsiteX11" fmla="*/ 0 w 11393619"/>
              <a:gd name="connsiteY11" fmla="*/ 3375397 h 4716265"/>
              <a:gd name="connsiteX12" fmla="*/ 0 w 11393619"/>
              <a:gd name="connsiteY12" fmla="*/ 0 h 4716265"/>
              <a:gd name="connsiteX13" fmla="*/ 3470139 w 11393619"/>
              <a:gd name="connsiteY13" fmla="*/ 0 h 4716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393619" h="4716265">
                <a:moveTo>
                  <a:pt x="3470139" y="0"/>
                </a:moveTo>
                <a:lnTo>
                  <a:pt x="8184190" y="0"/>
                </a:lnTo>
                <a:lnTo>
                  <a:pt x="8184192" y="0"/>
                </a:lnTo>
                <a:lnTo>
                  <a:pt x="10401370" y="0"/>
                </a:lnTo>
                <a:cubicBezTo>
                  <a:pt x="10949720" y="0"/>
                  <a:pt x="11393619" y="408508"/>
                  <a:pt x="11393619" y="913136"/>
                </a:cubicBezTo>
                <a:lnTo>
                  <a:pt x="11393619" y="4716265"/>
                </a:lnTo>
                <a:lnTo>
                  <a:pt x="9176438" y="4716265"/>
                </a:lnTo>
                <a:lnTo>
                  <a:pt x="7144361" y="4716265"/>
                </a:lnTo>
                <a:lnTo>
                  <a:pt x="5706299" y="4716265"/>
                </a:lnTo>
                <a:lnTo>
                  <a:pt x="4927180" y="4716265"/>
                </a:lnTo>
                <a:lnTo>
                  <a:pt x="1457041" y="4716265"/>
                </a:lnTo>
                <a:cubicBezTo>
                  <a:pt x="652796" y="4716265"/>
                  <a:pt x="0" y="4115518"/>
                  <a:pt x="0" y="3375397"/>
                </a:cubicBezTo>
                <a:lnTo>
                  <a:pt x="0" y="0"/>
                </a:lnTo>
                <a:lnTo>
                  <a:pt x="3470139" y="0"/>
                </a:lnTo>
                <a:close/>
              </a:path>
            </a:pathLst>
          </a:custGeom>
          <a:solidFill>
            <a:srgbClr val="DAE0D2"/>
          </a:solidFill>
          <a:ln w="3598" cap="flat">
            <a:noFill/>
            <a:prstDash val="solid"/>
            <a:miter/>
          </a:ln>
        </p:spPr>
        <p:txBody>
          <a:bodyPr wrap="square" rtlCol="0" anchor="ctr">
            <a:noAutofit/>
          </a:bodyPr>
          <a:lstStyle/>
          <a:p>
            <a:endParaRPr lang="en-US" b="0" i="0">
              <a:latin typeface="Calibri" panose="020F0502020204030204" pitchFamily="34" charset="0"/>
            </a:endParaRPr>
          </a:p>
        </p:txBody>
      </p:sp>
      <p:sp>
        <p:nvSpPr>
          <p:cNvPr id="11" name="Freeform 10">
            <a:extLst>
              <a:ext uri="{FF2B5EF4-FFF2-40B4-BE49-F238E27FC236}">
                <a16:creationId xmlns:a16="http://schemas.microsoft.com/office/drawing/2014/main" id="{495CCA75-D873-B74E-ACC4-92A1859D6E0C}"/>
              </a:ext>
            </a:extLst>
          </p:cNvPr>
          <p:cNvSpPr/>
          <p:nvPr userDrawn="1"/>
        </p:nvSpPr>
        <p:spPr>
          <a:xfrm>
            <a:off x="0" y="5954628"/>
            <a:ext cx="6870578" cy="655024"/>
          </a:xfrm>
          <a:custGeom>
            <a:avLst/>
            <a:gdLst>
              <a:gd name="connsiteX0" fmla="*/ 0 w 7530847"/>
              <a:gd name="connsiteY0" fmla="*/ 717973 h 717972"/>
              <a:gd name="connsiteX1" fmla="*/ 0 w 7530847"/>
              <a:gd name="connsiteY1" fmla="*/ 0 h 717972"/>
              <a:gd name="connsiteX2" fmla="*/ 7143771 w 7530847"/>
              <a:gd name="connsiteY2" fmla="*/ 0 h 717972"/>
              <a:gd name="connsiteX3" fmla="*/ 7530848 w 7530847"/>
              <a:gd name="connsiteY3" fmla="*/ 387166 h 717972"/>
              <a:gd name="connsiteX4" fmla="*/ 7530848 w 7530847"/>
              <a:gd name="connsiteY4" fmla="*/ 715523 h 717972"/>
              <a:gd name="connsiteX5" fmla="*/ 0 w 7530847"/>
              <a:gd name="connsiteY5" fmla="*/ 715523 h 717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30847" h="717972">
                <a:moveTo>
                  <a:pt x="0" y="717973"/>
                </a:moveTo>
                <a:lnTo>
                  <a:pt x="0" y="0"/>
                </a:lnTo>
                <a:lnTo>
                  <a:pt x="7143771" y="0"/>
                </a:lnTo>
                <a:cubicBezTo>
                  <a:pt x="7356909" y="0"/>
                  <a:pt x="7530848" y="173980"/>
                  <a:pt x="7530848" y="387166"/>
                </a:cubicBezTo>
                <a:lnTo>
                  <a:pt x="7530848" y="715523"/>
                </a:lnTo>
                <a:lnTo>
                  <a:pt x="0" y="715523"/>
                </a:lnTo>
                <a:close/>
              </a:path>
            </a:pathLst>
          </a:custGeom>
          <a:solidFill>
            <a:srgbClr val="AABC99"/>
          </a:solidFill>
          <a:ln w="24491"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0D36EFDA-264B-4948-A7A5-D2CBE1A3DC45}"/>
              </a:ext>
            </a:extLst>
          </p:cNvPr>
          <p:cNvSpPr/>
          <p:nvPr userDrawn="1"/>
        </p:nvSpPr>
        <p:spPr>
          <a:xfrm>
            <a:off x="3732000" y="1893387"/>
            <a:ext cx="8460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000000"/>
          </a:solidFill>
          <a:ln w="24491" cap="flat">
            <a:solidFill>
              <a:srgbClr val="000000"/>
            </a:solidFill>
            <a:prstDash val="solid"/>
            <a:miter/>
          </a:ln>
        </p:spPr>
        <p:txBody>
          <a:bodyPr rtlCol="0" anchor="ctr"/>
          <a:lstStyle/>
          <a:p>
            <a:endParaRPr lang="en-US"/>
          </a:p>
        </p:txBody>
      </p:sp>
      <p:sp>
        <p:nvSpPr>
          <p:cNvPr id="14" name="Text Placeholder 17">
            <a:extLst>
              <a:ext uri="{FF2B5EF4-FFF2-40B4-BE49-F238E27FC236}">
                <a16:creationId xmlns:a16="http://schemas.microsoft.com/office/drawing/2014/main" id="{E5809F09-19F8-644E-93CF-7EED6ADA9275}"/>
              </a:ext>
            </a:extLst>
          </p:cNvPr>
          <p:cNvSpPr>
            <a:spLocks noGrp="1"/>
          </p:cNvSpPr>
          <p:nvPr>
            <p:ph type="body" sz="quarter" idx="18" hasCustomPrompt="1"/>
          </p:nvPr>
        </p:nvSpPr>
        <p:spPr>
          <a:xfrm>
            <a:off x="914400" y="2169763"/>
            <a:ext cx="10479218" cy="3440624"/>
          </a:xfrm>
          <a:prstGeom prst="rect">
            <a:avLst/>
          </a:prstGeom>
        </p:spPr>
        <p:txBody>
          <a:bodyPr/>
          <a:lstStyle>
            <a:lvl1pPr algn="l">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15" name="Text Placeholder 23">
            <a:extLst>
              <a:ext uri="{FF2B5EF4-FFF2-40B4-BE49-F238E27FC236}">
                <a16:creationId xmlns:a16="http://schemas.microsoft.com/office/drawing/2014/main" id="{3E9E7B3E-59B0-DC4E-9561-9A1693329D98}"/>
              </a:ext>
            </a:extLst>
          </p:cNvPr>
          <p:cNvSpPr>
            <a:spLocks noGrp="1"/>
          </p:cNvSpPr>
          <p:nvPr>
            <p:ph type="body" sz="quarter" idx="16" hasCustomPrompt="1"/>
          </p:nvPr>
        </p:nvSpPr>
        <p:spPr>
          <a:xfrm>
            <a:off x="798381" y="443960"/>
            <a:ext cx="10595237" cy="803654"/>
          </a:xfrm>
          <a:prstGeom prst="rect">
            <a:avLst/>
          </a:prstGeom>
        </p:spPr>
        <p:txBody>
          <a:bodyPr>
            <a:noAutofit/>
          </a:bodyPr>
          <a:lstStyle>
            <a:lvl1pPr marL="0" indent="0" algn="l">
              <a:buNone/>
              <a:defRPr sz="3600" b="0" i="0">
                <a:solidFill>
                  <a:srgbClr val="000000"/>
                </a:solidFill>
                <a:latin typeface="+mn-lt"/>
              </a:defRPr>
            </a:lvl1pPr>
          </a:lstStyle>
          <a:p>
            <a:pPr lvl="0"/>
            <a:r>
              <a:rPr lang="en-US"/>
              <a:t>Heading</a:t>
            </a:r>
          </a:p>
        </p:txBody>
      </p:sp>
    </p:spTree>
    <p:extLst>
      <p:ext uri="{BB962C8B-B14F-4D97-AF65-F5344CB8AC3E}">
        <p14:creationId xmlns:p14="http://schemas.microsoft.com/office/powerpoint/2010/main" val="4806024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Text Box 5">
            <a:extLst>
              <a:ext uri="{FF2B5EF4-FFF2-40B4-BE49-F238E27FC236}">
                <a16:creationId xmlns:a16="http://schemas.microsoft.com/office/drawing/2014/main" id="{B08E5BC2-C88D-4F41-B1AE-18F639EE42BF}"/>
              </a:ext>
            </a:extLst>
          </p:cNvPr>
          <p:cNvSpPr txBox="1"/>
          <p:nvPr userDrawn="1"/>
        </p:nvSpPr>
        <p:spPr>
          <a:xfrm>
            <a:off x="11094491" y="6277518"/>
            <a:ext cx="921179" cy="369541"/>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en-US" sz="1000" b="0" i="0">
                <a:solidFill>
                  <a:srgbClr val="000000"/>
                </a:solidFill>
                <a:effectLst/>
                <a:latin typeface="Calibri" panose="020F0502020204030204" pitchFamily="34" charset="0"/>
                <a:ea typeface="Open Sans" panose="020B0606030504020204" pitchFamily="34" charset="0"/>
                <a:cs typeface="Calibri" panose="020F0502020204030204" pitchFamily="34" charset="0"/>
              </a:rPr>
              <a:t>Leader SEEDS</a:t>
            </a:r>
          </a:p>
        </p:txBody>
      </p:sp>
      <p:cxnSp>
        <p:nvCxnSpPr>
          <p:cNvPr id="8" name="Straight Connector 7">
            <a:extLst>
              <a:ext uri="{FF2B5EF4-FFF2-40B4-BE49-F238E27FC236}">
                <a16:creationId xmlns:a16="http://schemas.microsoft.com/office/drawing/2014/main" id="{54497B6D-A77D-C54E-9B99-EDFAB982BE8B}"/>
              </a:ext>
            </a:extLst>
          </p:cNvPr>
          <p:cNvCxnSpPr>
            <a:cxnSpLocks/>
            <a:endCxn id="7" idx="1"/>
          </p:cNvCxnSpPr>
          <p:nvPr userDrawn="1"/>
        </p:nvCxnSpPr>
        <p:spPr>
          <a:xfrm>
            <a:off x="-6440" y="6462289"/>
            <a:ext cx="11100931" cy="0"/>
          </a:xfrm>
          <a:prstGeom prst="line">
            <a:avLst/>
          </a:prstGeom>
          <a:ln w="19050">
            <a:solidFill>
              <a:srgbClr val="000000"/>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89C13CAD-A75C-0B4F-036E-26454C5BC2E8}"/>
              </a:ext>
            </a:extLst>
          </p:cNvPr>
          <p:cNvPicPr>
            <a:picLocks noChangeAspect="1"/>
          </p:cNvPicPr>
          <p:nvPr userDrawn="1"/>
        </p:nvPicPr>
        <p:blipFill rotWithShape="1">
          <a:blip r:embed="rId16"/>
          <a:srcRect l="62665" t="45652" r="17120" b="41908"/>
          <a:stretch/>
        </p:blipFill>
        <p:spPr>
          <a:xfrm>
            <a:off x="10427999" y="6099654"/>
            <a:ext cx="600505" cy="369541"/>
          </a:xfrm>
          <a:prstGeom prst="rect">
            <a:avLst/>
          </a:prstGeom>
        </p:spPr>
      </p:pic>
    </p:spTree>
    <p:extLst>
      <p:ext uri="{BB962C8B-B14F-4D97-AF65-F5344CB8AC3E}">
        <p14:creationId xmlns:p14="http://schemas.microsoft.com/office/powerpoint/2010/main" val="580465908"/>
      </p:ext>
    </p:extLst>
  </p:cSld>
  <p:clrMap bg1="lt1" tx1="dk1" bg2="lt2" tx2="dk2" accent1="accent1" accent2="accent2" accent3="accent3" accent4="accent4" accent5="accent5" accent6="accent6" hlink="hlink" folHlink="folHlink"/>
  <p:sldLayoutIdLst>
    <p:sldLayoutId id="2147483867" r:id="rId1"/>
    <p:sldLayoutId id="2147483829" r:id="rId2"/>
    <p:sldLayoutId id="2147483842" r:id="rId3"/>
    <p:sldLayoutId id="2147483840" r:id="rId4"/>
    <p:sldLayoutId id="2147483880" r:id="rId5"/>
    <p:sldLayoutId id="2147483877" r:id="rId6"/>
    <p:sldLayoutId id="2147483841" r:id="rId7"/>
    <p:sldLayoutId id="2147483879" r:id="rId8"/>
    <p:sldLayoutId id="2147483878" r:id="rId9"/>
    <p:sldLayoutId id="2147483861" r:id="rId10"/>
    <p:sldLayoutId id="2147483833" r:id="rId11"/>
    <p:sldLayoutId id="2147483847" r:id="rId12"/>
    <p:sldLayoutId id="2147483853" r:id="rId13"/>
    <p:sldLayoutId id="2147483888"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10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9.xml"/><Relationship Id="rId1" Type="http://schemas.openxmlformats.org/officeDocument/2006/relationships/slideLayout" Target="../slideLayouts/slideLayout8.xml"/></Relationships>
</file>

<file path=ppt/slides/_rels/slide10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0.xml"/><Relationship Id="rId1" Type="http://schemas.openxmlformats.org/officeDocument/2006/relationships/slideLayout" Target="../slideLayouts/slideLayout8.xml"/><Relationship Id="rId6" Type="http://schemas.openxmlformats.org/officeDocument/2006/relationships/image" Target="../media/image11.png"/><Relationship Id="rId5" Type="http://schemas.openxmlformats.org/officeDocument/2006/relationships/hyperlink" Target="https://www.thepowermba.com/en/blog/pros-and-cons-of-crowdfunding#:~:text=%20Negatives%20of%20Crowdfunding%20%201%2011%20Inflexible.,to%20appreciate%20the%20time%2C%20effort%2C%20and...%20More%20" TargetMode="External"/><Relationship Id="rId4" Type="http://schemas.openxmlformats.org/officeDocument/2006/relationships/image" Target="../media/image21.png"/></Relationships>
</file>

<file path=ppt/slides/_rels/slide10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4.xml"/></Relationships>
</file>

<file path=ppt/slides/_rels/slide103.xml.rels><?xml version="1.0" encoding="UTF-8" standalone="yes"?>
<Relationships xmlns="http://schemas.openxmlformats.org/package/2006/relationships"><Relationship Id="rId8" Type="http://schemas.openxmlformats.org/officeDocument/2006/relationships/diagramColors" Target="../diagrams/colors7.xml"/><Relationship Id="rId3" Type="http://schemas.openxmlformats.org/officeDocument/2006/relationships/image" Target="../media/image21.png"/><Relationship Id="rId7" Type="http://schemas.openxmlformats.org/officeDocument/2006/relationships/diagramQuickStyle" Target="../diagrams/quickStyle7.xml"/><Relationship Id="rId2" Type="http://schemas.openxmlformats.org/officeDocument/2006/relationships/notesSlide" Target="../notesSlides/notesSlide61.xml"/><Relationship Id="rId1" Type="http://schemas.openxmlformats.org/officeDocument/2006/relationships/slideLayout" Target="../slideLayouts/slideLayout8.xml"/><Relationship Id="rId6" Type="http://schemas.openxmlformats.org/officeDocument/2006/relationships/diagramLayout" Target="../diagrams/layout7.xml"/><Relationship Id="rId5" Type="http://schemas.openxmlformats.org/officeDocument/2006/relationships/diagramData" Target="../diagrams/data7.xml"/><Relationship Id="rId4" Type="http://schemas.openxmlformats.org/officeDocument/2006/relationships/image" Target="../media/image11.png"/><Relationship Id="rId9" Type="http://schemas.microsoft.com/office/2007/relationships/diagramDrawing" Target="../diagrams/drawing7.xml"/></Relationships>
</file>

<file path=ppt/slides/_rels/slide104.xml.rels><?xml version="1.0" encoding="UTF-8" standalone="yes"?>
<Relationships xmlns="http://schemas.openxmlformats.org/package/2006/relationships"><Relationship Id="rId8" Type="http://schemas.openxmlformats.org/officeDocument/2006/relationships/diagramQuickStyle" Target="../diagrams/quickStyle8.xml"/><Relationship Id="rId3" Type="http://schemas.openxmlformats.org/officeDocument/2006/relationships/image" Target="../media/image21.png"/><Relationship Id="rId7" Type="http://schemas.openxmlformats.org/officeDocument/2006/relationships/diagramLayout" Target="../diagrams/layout8.xml"/><Relationship Id="rId2" Type="http://schemas.openxmlformats.org/officeDocument/2006/relationships/notesSlide" Target="../notesSlides/notesSlide62.xml"/><Relationship Id="rId1" Type="http://schemas.openxmlformats.org/officeDocument/2006/relationships/slideLayout" Target="../slideLayouts/slideLayout8.xml"/><Relationship Id="rId6" Type="http://schemas.openxmlformats.org/officeDocument/2006/relationships/diagramData" Target="../diagrams/data8.xml"/><Relationship Id="rId5" Type="http://schemas.openxmlformats.org/officeDocument/2006/relationships/image" Target="../media/image11.png"/><Relationship Id="rId10" Type="http://schemas.microsoft.com/office/2007/relationships/diagramDrawing" Target="../diagrams/drawing8.xml"/><Relationship Id="rId4" Type="http://schemas.openxmlformats.org/officeDocument/2006/relationships/hyperlink" Target="https://blog.elevationweb.org/11-awesome-fundraising-tools-for-nonprofits" TargetMode="External"/><Relationship Id="rId9" Type="http://schemas.openxmlformats.org/officeDocument/2006/relationships/diagramColors" Target="../diagrams/colors8.xml"/></Relationships>
</file>

<file path=ppt/slides/_rels/slide10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3.xml"/><Relationship Id="rId1" Type="http://schemas.openxmlformats.org/officeDocument/2006/relationships/slideLayout" Target="../slideLayouts/slideLayout8.xml"/><Relationship Id="rId4" Type="http://schemas.openxmlformats.org/officeDocument/2006/relationships/image" Target="../media/image11.png"/></Relationships>
</file>

<file path=ppt/slides/_rels/slide10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4.xml"/><Relationship Id="rId1" Type="http://schemas.openxmlformats.org/officeDocument/2006/relationships/slideLayout" Target="../slideLayouts/slideLayout8.xml"/><Relationship Id="rId4" Type="http://schemas.openxmlformats.org/officeDocument/2006/relationships/image" Target="../media/image11.png"/></Relationships>
</file>

<file path=ppt/slides/_rels/slide10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5.xml"/><Relationship Id="rId1" Type="http://schemas.openxmlformats.org/officeDocument/2006/relationships/slideLayout" Target="../slideLayouts/slideLayout8.xml"/><Relationship Id="rId4" Type="http://schemas.openxmlformats.org/officeDocument/2006/relationships/hyperlink" Target="https://cornershopcreative.com/portfolio/disability-rights-new-york-multi-step-donation-form/" TargetMode="Externa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8.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1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7.xml"/><Relationship Id="rId1" Type="http://schemas.openxmlformats.org/officeDocument/2006/relationships/slideLayout" Target="../slideLayouts/slideLayout8.xml"/><Relationship Id="rId5" Type="http://schemas.openxmlformats.org/officeDocument/2006/relationships/hyperlink" Target="https://www.investopedia.com/ask/answers/13/ngos-get-funding.asp" TargetMode="External"/><Relationship Id="rId4" Type="http://schemas.openxmlformats.org/officeDocument/2006/relationships/hyperlink" Target="https://www.investopedia.com/terms/p/private-sector.asp" TargetMode="External"/></Relationships>
</file>

<file path=ppt/slides/_rels/slide1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8.xml"/><Relationship Id="rId1" Type="http://schemas.openxmlformats.org/officeDocument/2006/relationships/slideLayout" Target="../slideLayouts/slideLayout8.xml"/><Relationship Id="rId5" Type="http://schemas.openxmlformats.org/officeDocument/2006/relationships/hyperlink" Target="https://www.investopedia.com/terms/c/classbshares.asp" TargetMode="External"/><Relationship Id="rId4" Type="http://schemas.openxmlformats.org/officeDocument/2006/relationships/hyperlink" Target="https://www.cnbc.com/2020/02/10/the-advice-from-warren-buffett-that-inspired-bill-and-melinda-gates.html" TargetMode="External"/></Relationships>
</file>

<file path=ppt/slides/_rels/slide1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9.xml"/><Relationship Id="rId1" Type="http://schemas.openxmlformats.org/officeDocument/2006/relationships/slideLayout" Target="../slideLayouts/slideLayout8.xml"/><Relationship Id="rId4" Type="http://schemas.openxmlformats.org/officeDocument/2006/relationships/hyperlink" Target="https://www.investopedia.com/ask/answers/13/federal-government-fund-ngos.asp#citation-5" TargetMode="External"/></Relationships>
</file>

<file path=ppt/slides/_rels/slide1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0.xml"/><Relationship Id="rId1" Type="http://schemas.openxmlformats.org/officeDocument/2006/relationships/slideLayout" Target="../slideLayouts/slideLayout8.xml"/></Relationships>
</file>

<file path=ppt/slides/_rels/slide1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1.xml"/><Relationship Id="rId1" Type="http://schemas.openxmlformats.org/officeDocument/2006/relationships/slideLayout" Target="../slideLayouts/slideLayout8.xml"/><Relationship Id="rId5" Type="http://schemas.openxmlformats.org/officeDocument/2006/relationships/hyperlink" Target="https://www2.fundsforngos.org/tag/united-nations/" TargetMode="External"/><Relationship Id="rId4" Type="http://schemas.openxmlformats.org/officeDocument/2006/relationships/hyperlink" Target="https://www2.fundsforngos.org/category/bilateral-donors/" TargetMode="External"/></Relationships>
</file>

<file path=ppt/slides/_rels/slide1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2.xml"/><Relationship Id="rId1" Type="http://schemas.openxmlformats.org/officeDocument/2006/relationships/slideLayout" Target="../slideLayouts/slideLayout8.xml"/><Relationship Id="rId4" Type="http://schemas.openxmlformats.org/officeDocument/2006/relationships/hyperlink" Target="https://www.fundsforngos.org/alternative-fundraising/3-major-sources-of-funding-for-ngos/" TargetMode="External"/></Relationships>
</file>

<file path=ppt/slides/_rels/slide11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4.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8.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8.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8.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8.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8.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8.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8.xml"/></Relationships>
</file>

<file path=ppt/slides/_rels/slide1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1.xml"/><Relationship Id="rId1" Type="http://schemas.openxmlformats.org/officeDocument/2006/relationships/slideLayout" Target="../slideLayouts/slideLayout8.xml"/><Relationship Id="rId4" Type="http://schemas.openxmlformats.org/officeDocument/2006/relationships/hyperlink" Target="https://www.classy.org/blog/theres-more-than-one-way-to-fund-a-nonprofit/" TargetMode="External"/></Relationships>
</file>

<file path=ppt/slides/_rels/slide126.xml.rels><?xml version="1.0" encoding="UTF-8" standalone="yes"?>
<Relationships xmlns="http://schemas.openxmlformats.org/package/2006/relationships"><Relationship Id="rId8" Type="http://schemas.microsoft.com/office/2007/relationships/diagramDrawing" Target="../diagrams/drawing9.xml"/><Relationship Id="rId3" Type="http://schemas.openxmlformats.org/officeDocument/2006/relationships/image" Target="../media/image11.png"/><Relationship Id="rId7" Type="http://schemas.openxmlformats.org/officeDocument/2006/relationships/diagramColors" Target="../diagrams/colors9.xml"/><Relationship Id="rId2" Type="http://schemas.openxmlformats.org/officeDocument/2006/relationships/notesSlide" Target="../notesSlides/notesSlide82.xml"/><Relationship Id="rId1" Type="http://schemas.openxmlformats.org/officeDocument/2006/relationships/slideLayout" Target="../slideLayouts/slideLayout8.xml"/><Relationship Id="rId6" Type="http://schemas.openxmlformats.org/officeDocument/2006/relationships/diagramQuickStyle" Target="../diagrams/quickStyle9.xml"/><Relationship Id="rId5" Type="http://schemas.openxmlformats.org/officeDocument/2006/relationships/diagramLayout" Target="../diagrams/layout9.xml"/><Relationship Id="rId4" Type="http://schemas.openxmlformats.org/officeDocument/2006/relationships/diagramData" Target="../diagrams/data9.xml"/></Relationships>
</file>

<file path=ppt/slides/_rels/slide127.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83.xml"/><Relationship Id="rId1" Type="http://schemas.openxmlformats.org/officeDocument/2006/relationships/slideLayout" Target="../slideLayouts/slideLayout8.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128.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84.xml"/><Relationship Id="rId1" Type="http://schemas.openxmlformats.org/officeDocument/2006/relationships/slideLayout" Target="../slideLayouts/slideLayout8.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129.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85.xml"/><Relationship Id="rId1" Type="http://schemas.openxmlformats.org/officeDocument/2006/relationships/slideLayout" Target="../slideLayouts/slideLayout8.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8.xml"/><Relationship Id="rId4" Type="http://schemas.openxmlformats.org/officeDocument/2006/relationships/image" Target="../media/image9.png"/></Relationships>
</file>

<file path=ppt/slides/_rels/slide13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6.xml"/><Relationship Id="rId1" Type="http://schemas.openxmlformats.org/officeDocument/2006/relationships/slideLayout" Target="../slideLayouts/slideLayout8.xml"/><Relationship Id="rId4" Type="http://schemas.openxmlformats.org/officeDocument/2006/relationships/hyperlink" Target="https://europa.eu/youreurope/business/finance-funding/getting-funding/eu-funding-programmes/index_en.htm" TargetMode="External"/></Relationships>
</file>

<file path=ppt/slides/_rels/slide13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4.xml"/></Relationships>
</file>

<file path=ppt/slides/_rels/slide13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7.xml"/><Relationship Id="rId1" Type="http://schemas.openxmlformats.org/officeDocument/2006/relationships/slideLayout" Target="../slideLayouts/slideLayout8.xml"/><Relationship Id="rId4" Type="http://schemas.openxmlformats.org/officeDocument/2006/relationships/hyperlink" Target="https://ec.europa.eu/info/funding-tenders/opportunities/portal/screen/home" TargetMode="External"/></Relationships>
</file>

<file path=ppt/slides/_rels/slide13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8.xml"/><Relationship Id="rId1" Type="http://schemas.openxmlformats.org/officeDocument/2006/relationships/slideLayout" Target="../slideLayouts/slideLayout8.xml"/></Relationships>
</file>

<file path=ppt/slides/_rels/slide13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9.xml"/><Relationship Id="rId1" Type="http://schemas.openxmlformats.org/officeDocument/2006/relationships/slideLayout" Target="../slideLayouts/slideLayout8.xml"/></Relationships>
</file>

<file path=ppt/slides/_rels/slide135.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hyperlink" Target="https://ec.europa.eu/regional_policy/funding/cohesion-fund_en" TargetMode="External"/><Relationship Id="rId2" Type="http://schemas.openxmlformats.org/officeDocument/2006/relationships/notesSlide" Target="../notesSlides/notesSlide90.xml"/><Relationship Id="rId1" Type="http://schemas.openxmlformats.org/officeDocument/2006/relationships/slideLayout" Target="../slideLayouts/slideLayout8.xml"/><Relationship Id="rId6" Type="http://schemas.openxmlformats.org/officeDocument/2006/relationships/hyperlink" Target="https://ec.europa.eu/european-social-fund-plus/en" TargetMode="External"/><Relationship Id="rId5" Type="http://schemas.openxmlformats.org/officeDocument/2006/relationships/hyperlink" Target="https://ec.europa.eu/regional_policy/funding/erdf_en" TargetMode="External"/><Relationship Id="rId4" Type="http://schemas.openxmlformats.org/officeDocument/2006/relationships/hyperlink" Target="https://ec.europa.eu/regional_policy/funding_en" TargetMode="External"/></Relationships>
</file>

<file path=ppt/slides/_rels/slide136.xml.rels><?xml version="1.0" encoding="UTF-8" standalone="yes"?>
<Relationships xmlns="http://schemas.openxmlformats.org/package/2006/relationships"><Relationship Id="rId3" Type="http://schemas.openxmlformats.org/officeDocument/2006/relationships/hyperlink" Target="https://agriculture.ec.europa.eu/common-agricultural-policy/rural-development_en#eafrd" TargetMode="External"/><Relationship Id="rId2" Type="http://schemas.openxmlformats.org/officeDocument/2006/relationships/notesSlide" Target="../notesSlides/notesSlide91.xml"/><Relationship Id="rId1" Type="http://schemas.openxmlformats.org/officeDocument/2006/relationships/slideLayout" Target="../slideLayouts/slideLayout8.xml"/><Relationship Id="rId6" Type="http://schemas.openxmlformats.org/officeDocument/2006/relationships/hyperlink" Target="https://ec.europa.eu/regional_policy/in-your-country/managing-authorities_en" TargetMode="External"/><Relationship Id="rId5" Type="http://schemas.openxmlformats.org/officeDocument/2006/relationships/image" Target="../media/image11.png"/><Relationship Id="rId4" Type="http://schemas.openxmlformats.org/officeDocument/2006/relationships/hyperlink" Target="https://oceans-and-fisheries.ec.europa.eu/funding/european-maritime-and-fisheries-fund-emff_en" TargetMode="External"/></Relationships>
</file>

<file path=ppt/slides/_rels/slide137.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92.xml"/><Relationship Id="rId1" Type="http://schemas.openxmlformats.org/officeDocument/2006/relationships/slideLayout" Target="../slideLayouts/slideLayout8.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13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3.xml"/><Relationship Id="rId1" Type="http://schemas.openxmlformats.org/officeDocument/2006/relationships/slideLayout" Target="../slideLayouts/slideLayout8.xml"/></Relationships>
</file>

<file path=ppt/slides/_rels/slide13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4.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8.xml"/></Relationships>
</file>

<file path=ppt/slides/_rels/slide14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6.xml"/><Relationship Id="rId1" Type="http://schemas.openxmlformats.org/officeDocument/2006/relationships/slideLayout" Target="../slideLayouts/slideLayout8.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8.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8.xml"/></Relationships>
</file>

<file path=ppt/slides/_rels/slide14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9.xml"/><Relationship Id="rId1" Type="http://schemas.openxmlformats.org/officeDocument/2006/relationships/slideLayout" Target="../slideLayouts/slideLayout8.xml"/><Relationship Id="rId4" Type="http://schemas.openxmlformats.org/officeDocument/2006/relationships/hyperlink" Target="https://charity-registration.com/trading-subsidiaries-should-a-charity-have-one/#:~:text=The%20purpose%20of%20trading%20subsidiaries%20of%20charities%20is,not%20fall%20within%20the%20objects%20of%20the%20charity." TargetMode="External"/></Relationships>
</file>

<file path=ppt/slides/_rels/slide14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0.xml"/><Relationship Id="rId1" Type="http://schemas.openxmlformats.org/officeDocument/2006/relationships/slideLayout" Target="../slideLayouts/slideLayout8.xml"/></Relationships>
</file>

<file path=ppt/slides/_rels/slide14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1.xml"/><Relationship Id="rId1" Type="http://schemas.openxmlformats.org/officeDocument/2006/relationships/slideLayout" Target="../slideLayouts/slideLayout8.xml"/><Relationship Id="rId4" Type="http://schemas.openxmlformats.org/officeDocument/2006/relationships/hyperlink" Target="https://www.charity-fundraising.org.uk/tender-writing-for-charities" TargetMode="External"/></Relationships>
</file>

<file path=ppt/slides/_rels/slide14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2.xml"/><Relationship Id="rId1" Type="http://schemas.openxmlformats.org/officeDocument/2006/relationships/slideLayout" Target="../slideLayouts/slideLayout8.xml"/></Relationships>
</file>

<file path=ppt/slides/_rels/slide14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3.xml"/><Relationship Id="rId1" Type="http://schemas.openxmlformats.org/officeDocument/2006/relationships/slideLayout" Target="../slideLayouts/slideLayout8.xml"/></Relationships>
</file>

<file path=ppt/slides/_rels/slide14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4.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8.xml"/></Relationships>
</file>

<file path=ppt/slides/_rels/slide15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4.xml"/></Relationships>
</file>

<file path=ppt/slides/_rels/slide15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5.xml"/><Relationship Id="rId1" Type="http://schemas.openxmlformats.org/officeDocument/2006/relationships/slideLayout" Target="../slideLayouts/slideLayout8.xml"/><Relationship Id="rId4" Type="http://schemas.openxmlformats.org/officeDocument/2006/relationships/hyperlink" Target="https://www.fundsforngos.org/featured-articles/how-to-write-a-case-for-support-for-your-ngo/" TargetMode="External"/></Relationships>
</file>

<file path=ppt/slides/_rels/slide152.xml.rels><?xml version="1.0" encoding="UTF-8" standalone="yes"?>
<Relationships xmlns="http://schemas.openxmlformats.org/package/2006/relationships"><Relationship Id="rId8" Type="http://schemas.microsoft.com/office/2007/relationships/diagramDrawing" Target="../diagrams/drawing14.xml"/><Relationship Id="rId3" Type="http://schemas.openxmlformats.org/officeDocument/2006/relationships/image" Target="../media/image11.png"/><Relationship Id="rId7" Type="http://schemas.openxmlformats.org/officeDocument/2006/relationships/diagramColors" Target="../diagrams/colors14.xml"/><Relationship Id="rId2" Type="http://schemas.openxmlformats.org/officeDocument/2006/relationships/notesSlide" Target="../notesSlides/notesSlide106.xml"/><Relationship Id="rId1" Type="http://schemas.openxmlformats.org/officeDocument/2006/relationships/slideLayout" Target="../slideLayouts/slideLayout8.xml"/><Relationship Id="rId6" Type="http://schemas.openxmlformats.org/officeDocument/2006/relationships/diagramQuickStyle" Target="../diagrams/quickStyle14.xml"/><Relationship Id="rId5" Type="http://schemas.openxmlformats.org/officeDocument/2006/relationships/diagramLayout" Target="../diagrams/layout14.xml"/><Relationship Id="rId4" Type="http://schemas.openxmlformats.org/officeDocument/2006/relationships/diagramData" Target="../diagrams/data14.xml"/></Relationships>
</file>

<file path=ppt/slides/_rels/slide15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7.xml"/><Relationship Id="rId1" Type="http://schemas.openxmlformats.org/officeDocument/2006/relationships/slideLayout" Target="../slideLayouts/slideLayout8.xml"/></Relationships>
</file>

<file path=ppt/slides/_rels/slide154.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8.xml"/></Relationships>
</file>

<file path=ppt/slides/_rels/slide155.xml.rels><?xml version="1.0" encoding="UTF-8" standalone="yes"?>
<Relationships xmlns="http://schemas.openxmlformats.org/package/2006/relationships"><Relationship Id="rId8" Type="http://schemas.microsoft.com/office/2007/relationships/diagramDrawing" Target="../diagrams/drawing15.xml"/><Relationship Id="rId3" Type="http://schemas.openxmlformats.org/officeDocument/2006/relationships/image" Target="../media/image11.png"/><Relationship Id="rId7" Type="http://schemas.openxmlformats.org/officeDocument/2006/relationships/diagramColors" Target="../diagrams/colors15.xml"/><Relationship Id="rId2" Type="http://schemas.openxmlformats.org/officeDocument/2006/relationships/notesSlide" Target="../notesSlides/notesSlide109.xml"/><Relationship Id="rId1" Type="http://schemas.openxmlformats.org/officeDocument/2006/relationships/slideLayout" Target="../slideLayouts/slideLayout8.xml"/><Relationship Id="rId6" Type="http://schemas.openxmlformats.org/officeDocument/2006/relationships/diagramQuickStyle" Target="../diagrams/quickStyle15.xml"/><Relationship Id="rId5" Type="http://schemas.openxmlformats.org/officeDocument/2006/relationships/diagramLayout" Target="../diagrams/layout15.xml"/><Relationship Id="rId4" Type="http://schemas.openxmlformats.org/officeDocument/2006/relationships/diagramData" Target="../diagrams/data15.xml"/></Relationships>
</file>

<file path=ppt/slides/_rels/slide156.xml.rels><?xml version="1.0" encoding="UTF-8" standalone="yes"?>
<Relationships xmlns="http://schemas.openxmlformats.org/package/2006/relationships"><Relationship Id="rId8" Type="http://schemas.microsoft.com/office/2007/relationships/diagramDrawing" Target="../diagrams/drawing16.xml"/><Relationship Id="rId3" Type="http://schemas.openxmlformats.org/officeDocument/2006/relationships/image" Target="../media/image11.png"/><Relationship Id="rId7" Type="http://schemas.openxmlformats.org/officeDocument/2006/relationships/diagramColors" Target="../diagrams/colors16.xml"/><Relationship Id="rId2" Type="http://schemas.openxmlformats.org/officeDocument/2006/relationships/notesSlide" Target="../notesSlides/notesSlide110.xml"/><Relationship Id="rId1" Type="http://schemas.openxmlformats.org/officeDocument/2006/relationships/slideLayout" Target="../slideLayouts/slideLayout8.xml"/><Relationship Id="rId6" Type="http://schemas.openxmlformats.org/officeDocument/2006/relationships/diagramQuickStyle" Target="../diagrams/quickStyle16.xml"/><Relationship Id="rId5" Type="http://schemas.openxmlformats.org/officeDocument/2006/relationships/diagramLayout" Target="../diagrams/layout16.xml"/><Relationship Id="rId4" Type="http://schemas.openxmlformats.org/officeDocument/2006/relationships/diagramData" Target="../diagrams/data16.xml"/></Relationships>
</file>

<file path=ppt/slides/_rels/slide15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1.xml"/><Relationship Id="rId1" Type="http://schemas.openxmlformats.org/officeDocument/2006/relationships/slideLayout" Target="../slideLayouts/slideLayout8.xml"/></Relationships>
</file>

<file path=ppt/slides/_rels/slide15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2.xml"/><Relationship Id="rId1" Type="http://schemas.openxmlformats.org/officeDocument/2006/relationships/slideLayout" Target="../slideLayouts/slideLayout8.xml"/></Relationships>
</file>

<file path=ppt/slides/_rels/slide15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3.xml"/><Relationship Id="rId1" Type="http://schemas.openxmlformats.org/officeDocument/2006/relationships/slideLayout" Target="../slideLayouts/slideLayout8.xml"/><Relationship Id="rId5" Type="http://schemas.openxmlformats.org/officeDocument/2006/relationships/image" Target="../media/image18.png"/><Relationship Id="rId4" Type="http://schemas.openxmlformats.org/officeDocument/2006/relationships/hyperlink" Target="https://oakbusinessconsultant.com/case-study-for-ngo-financial-modeling/"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hyperlink" Target="6%20Steps%20to%20Write%20a%20Comprehensive%20Financial%20Plan%20for%20Your%20Small%20Business%20(bplans.com)" TargetMode="External"/><Relationship Id="rId1" Type="http://schemas.openxmlformats.org/officeDocument/2006/relationships/slideLayout" Target="../slideLayouts/slideLayout11.xml"/></Relationships>
</file>

<file path=ppt/slides/_rels/slide16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4.xml"/><Relationship Id="rId1" Type="http://schemas.openxmlformats.org/officeDocument/2006/relationships/slideLayout" Target="../slideLayouts/slideLayout8.xml"/><Relationship Id="rId5" Type="http://schemas.openxmlformats.org/officeDocument/2006/relationships/image" Target="../media/image18.png"/><Relationship Id="rId4" Type="http://schemas.openxmlformats.org/officeDocument/2006/relationships/hyperlink" Target="https://oakbusinessconsultant.com/case-study-for-ngo-financial-modeling/" TargetMode="External"/></Relationships>
</file>

<file path=ppt/slides/_rels/slide161.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8.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6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6.xml"/><Relationship Id="rId1" Type="http://schemas.openxmlformats.org/officeDocument/2006/relationships/slideLayout" Target="../slideLayouts/slideLayout8.xml"/><Relationship Id="rId4" Type="http://schemas.openxmlformats.org/officeDocument/2006/relationships/hyperlink" Target="https://www.gdrc.org/ngo/funding/funding-mix.html" TargetMode="External"/></Relationships>
</file>

<file path=ppt/slides/_rels/slide16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7.xml"/><Relationship Id="rId1" Type="http://schemas.openxmlformats.org/officeDocument/2006/relationships/slideLayout" Target="../slideLayouts/slideLayout8.xml"/></Relationships>
</file>

<file path=ppt/slides/_rels/slide16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8.xml"/><Relationship Id="rId1" Type="http://schemas.openxmlformats.org/officeDocument/2006/relationships/slideLayout" Target="../slideLayouts/slideLayout8.xml"/></Relationships>
</file>

<file path=ppt/slides/_rels/slide16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9.xml"/><Relationship Id="rId1" Type="http://schemas.openxmlformats.org/officeDocument/2006/relationships/slideLayout" Target="../slideLayouts/slideLayout8.xml"/></Relationships>
</file>

<file path=ppt/slides/_rels/slide16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20.xml"/><Relationship Id="rId1" Type="http://schemas.openxmlformats.org/officeDocument/2006/relationships/slideLayout" Target="../slideLayouts/slideLayout8.xml"/></Relationships>
</file>

<file path=ppt/slides/_rels/slide16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1.xml"/><Relationship Id="rId1" Type="http://schemas.openxmlformats.org/officeDocument/2006/relationships/slideLayout" Target="../slideLayouts/slideLayout8.xml"/></Relationships>
</file>

<file path=ppt/slides/_rels/slide16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22.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hyperlink" Target="6%20Steps%20to%20Write%20a%20Comprehensive%20Financial%20Plan%20for%20Your%20Small%20Business%20(bplans.com)" TargetMode="External"/><Relationship Id="rId1" Type="http://schemas.openxmlformats.org/officeDocument/2006/relationships/slideLayout" Target="../slideLayouts/slideLayout11.xml"/></Relationships>
</file>

<file path=ppt/slides/_rels/slide17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3.xml"/><Relationship Id="rId1" Type="http://schemas.openxmlformats.org/officeDocument/2006/relationships/slideLayout" Target="../slideLayouts/slideLayout8.xml"/></Relationships>
</file>

<file path=ppt/slides/_rels/slide17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4.xml"/><Relationship Id="rId1" Type="http://schemas.openxmlformats.org/officeDocument/2006/relationships/slideLayout" Target="../slideLayouts/slideLayout8.xml"/></Relationships>
</file>

<file path=ppt/slides/_rels/slide17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5.xml"/><Relationship Id="rId1" Type="http://schemas.openxmlformats.org/officeDocument/2006/relationships/slideLayout" Target="../slideLayouts/slideLayout8.xml"/></Relationships>
</file>

<file path=ppt/slides/_rels/slide17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26.xml"/><Relationship Id="rId1" Type="http://schemas.openxmlformats.org/officeDocument/2006/relationships/slideLayout" Target="../slideLayouts/slideLayout8.xml"/></Relationships>
</file>

<file path=ppt/slides/_rels/slide17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7.xml"/><Relationship Id="rId1" Type="http://schemas.openxmlformats.org/officeDocument/2006/relationships/slideLayout" Target="../slideLayouts/slideLayout8.xml"/></Relationships>
</file>

<file path=ppt/slides/_rels/slide17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28.xml"/><Relationship Id="rId1" Type="http://schemas.openxmlformats.org/officeDocument/2006/relationships/slideLayout" Target="../slideLayouts/slideLayout8.xml"/></Relationships>
</file>

<file path=ppt/slides/_rels/slide17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4.xml"/></Relationships>
</file>

<file path=ppt/slides/_rels/slide17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9.xml"/><Relationship Id="rId1" Type="http://schemas.openxmlformats.org/officeDocument/2006/relationships/slideLayout" Target="../slideLayouts/slideLayout8.xml"/><Relationship Id="rId4" Type="http://schemas.openxmlformats.org/officeDocument/2006/relationships/hyperlink" Target="https://www.investopedia.com/terms/p/privateequity.asp" TargetMode="External"/></Relationships>
</file>

<file path=ppt/slides/_rels/slide17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0.xml"/><Relationship Id="rId1" Type="http://schemas.openxmlformats.org/officeDocument/2006/relationships/slideLayout" Target="../slideLayouts/slideLayout8.xml"/><Relationship Id="rId4" Type="http://schemas.openxmlformats.org/officeDocument/2006/relationships/hyperlink" Target="https://www.investopedia.com/terms/v/venturecapital.asp" TargetMode="External"/></Relationships>
</file>

<file path=ppt/slides/_rels/slide17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1.xml"/><Relationship Id="rId1" Type="http://schemas.openxmlformats.org/officeDocument/2006/relationships/slideLayout" Target="../slideLayouts/slideLayout8.xml"/><Relationship Id="rId5" Type="http://schemas.openxmlformats.org/officeDocument/2006/relationships/hyperlink" Target="https://www.investopedia.com/terms/e/equity.asp" TargetMode="External"/><Relationship Id="rId4" Type="http://schemas.openxmlformats.org/officeDocument/2006/relationships/hyperlink" Target="https://www.investopedia.com/terms/c/capitalmarkets.asp" TargetMode="External"/></Relationships>
</file>

<file path=ppt/slides/_rels/slide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8.xml"/></Relationships>
</file>

<file path=ppt/slides/_rels/slide18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2.xml"/><Relationship Id="rId1" Type="http://schemas.openxmlformats.org/officeDocument/2006/relationships/slideLayout" Target="../slideLayouts/slideLayout8.xml"/></Relationships>
</file>

<file path=ppt/slides/_rels/slide18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3.xml"/><Relationship Id="rId1" Type="http://schemas.openxmlformats.org/officeDocument/2006/relationships/slideLayout" Target="../slideLayouts/slideLayout8.xml"/></Relationships>
</file>

<file path=ppt/slides/_rels/slide18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4.xml"/><Relationship Id="rId1" Type="http://schemas.openxmlformats.org/officeDocument/2006/relationships/slideLayout" Target="../slideLayouts/slideLayout8.xml"/></Relationships>
</file>

<file path=ppt/slides/_rels/slide18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5.xml"/><Relationship Id="rId1" Type="http://schemas.openxmlformats.org/officeDocument/2006/relationships/slideLayout" Target="../slideLayouts/slideLayout8.xml"/></Relationships>
</file>

<file path=ppt/slides/_rels/slide18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6.xml"/><Relationship Id="rId1" Type="http://schemas.openxmlformats.org/officeDocument/2006/relationships/slideLayout" Target="../slideLayouts/slideLayout8.xml"/><Relationship Id="rId5" Type="http://schemas.openxmlformats.org/officeDocument/2006/relationships/hyperlink" Target="https://www.investopedia.com/terms/a/angelinvestor.asp" TargetMode="External"/><Relationship Id="rId4" Type="http://schemas.openxmlformats.org/officeDocument/2006/relationships/hyperlink" Target="https://www.investopedia.com/terms/h/hnwi.asp" TargetMode="External"/></Relationships>
</file>

<file path=ppt/slides/_rels/slide18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7.xml"/><Relationship Id="rId1" Type="http://schemas.openxmlformats.org/officeDocument/2006/relationships/slideLayout" Target="../slideLayouts/slideLayout8.xml"/><Relationship Id="rId5" Type="http://schemas.openxmlformats.org/officeDocument/2006/relationships/hyperlink" Target="https://www.investopedia.com/terms/b/business-plan.asp" TargetMode="External"/><Relationship Id="rId4" Type="http://schemas.openxmlformats.org/officeDocument/2006/relationships/hyperlink" Target="https://www.investopedia.com/terms/e/entrepreneur.asp" TargetMode="External"/></Relationships>
</file>

<file path=ppt/slides/_rels/slide18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8.xml"/><Relationship Id="rId1" Type="http://schemas.openxmlformats.org/officeDocument/2006/relationships/slideLayout" Target="../slideLayouts/slideLayout8.xml"/><Relationship Id="rId4" Type="http://schemas.openxmlformats.org/officeDocument/2006/relationships/hyperlink" Target="https://www.investopedia.com/terms/e/equity-coinvestment.asp" TargetMode="External"/></Relationships>
</file>

<file path=ppt/slides/_rels/slide18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9.xml"/><Relationship Id="rId1" Type="http://schemas.openxmlformats.org/officeDocument/2006/relationships/slideLayout" Target="../slideLayouts/slideLayout8.xml"/><Relationship Id="rId5" Type="http://schemas.openxmlformats.org/officeDocument/2006/relationships/hyperlink" Target="https://www.investopedia.com/terms/b/businessmodel.asp" TargetMode="External"/><Relationship Id="rId4" Type="http://schemas.openxmlformats.org/officeDocument/2006/relationships/hyperlink" Target="https://www.investopedia.com/articles/stocks/08/due-diligence.asp" TargetMode="External"/></Relationships>
</file>

<file path=ppt/slides/_rels/slide18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0.xml"/><Relationship Id="rId1" Type="http://schemas.openxmlformats.org/officeDocument/2006/relationships/slideLayout" Target="../slideLayouts/slideLayout8.xml"/><Relationship Id="rId5" Type="http://schemas.openxmlformats.org/officeDocument/2006/relationships/hyperlink" Target="https://www.investopedia.com/terms/i/ipo.asp" TargetMode="External"/><Relationship Id="rId4" Type="http://schemas.openxmlformats.org/officeDocument/2006/relationships/hyperlink" Target="https://www.investopedia.com/terms/m/merger.asp" TargetMode="External"/></Relationships>
</file>

<file path=ppt/slides/_rels/slide18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1.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8.xml"/></Relationships>
</file>

<file path=ppt/slides/_rels/slide190.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4.xml"/></Relationships>
</file>

<file path=ppt/slides/_rels/slide19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2.xml"/><Relationship Id="rId1" Type="http://schemas.openxmlformats.org/officeDocument/2006/relationships/slideLayout" Target="../slideLayouts/slideLayout8.xml"/></Relationships>
</file>

<file path=ppt/slides/_rels/slide19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3.xml"/><Relationship Id="rId1" Type="http://schemas.openxmlformats.org/officeDocument/2006/relationships/slideLayout" Target="../slideLayouts/slideLayout8.xml"/></Relationships>
</file>

<file path=ppt/slides/_rels/slide19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4.xml"/><Relationship Id="rId1" Type="http://schemas.openxmlformats.org/officeDocument/2006/relationships/slideLayout" Target="../slideLayouts/slideLayout8.xml"/></Relationships>
</file>

<file path=ppt/slides/_rels/slide19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5.xml"/><Relationship Id="rId1" Type="http://schemas.openxmlformats.org/officeDocument/2006/relationships/slideLayout" Target="../slideLayouts/slideLayout8.xml"/><Relationship Id="rId4" Type="http://schemas.openxmlformats.org/officeDocument/2006/relationships/hyperlink" Target="https://www.psi.org/wp-content/uploads/2020/05/PSI_Zurich_Report_Executive_Summary.pdf" TargetMode="External"/></Relationships>
</file>

<file path=ppt/slides/_rels/slide19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6.xml"/><Relationship Id="rId1" Type="http://schemas.openxmlformats.org/officeDocument/2006/relationships/slideLayout" Target="../slideLayouts/slideLayout8.xml"/></Relationships>
</file>

<file path=ppt/slides/_rels/slide196.xml.rels><?xml version="1.0" encoding="UTF-8" standalone="yes"?>
<Relationships xmlns="http://schemas.openxmlformats.org/package/2006/relationships"><Relationship Id="rId8" Type="http://schemas.microsoft.com/office/2007/relationships/diagramDrawing" Target="../diagrams/drawing17.xml"/><Relationship Id="rId3" Type="http://schemas.openxmlformats.org/officeDocument/2006/relationships/image" Target="../media/image11.png"/><Relationship Id="rId7" Type="http://schemas.openxmlformats.org/officeDocument/2006/relationships/diagramColors" Target="../diagrams/colors17.xml"/><Relationship Id="rId2" Type="http://schemas.openxmlformats.org/officeDocument/2006/relationships/notesSlide" Target="../notesSlides/notesSlide147.xml"/><Relationship Id="rId1" Type="http://schemas.openxmlformats.org/officeDocument/2006/relationships/slideLayout" Target="../slideLayouts/slideLayout8.xml"/><Relationship Id="rId6" Type="http://schemas.openxmlformats.org/officeDocument/2006/relationships/diagramQuickStyle" Target="../diagrams/quickStyle17.xml"/><Relationship Id="rId5" Type="http://schemas.openxmlformats.org/officeDocument/2006/relationships/diagramLayout" Target="../diagrams/layout17.xml"/><Relationship Id="rId4" Type="http://schemas.openxmlformats.org/officeDocument/2006/relationships/diagramData" Target="../diagrams/data17.xml"/></Relationships>
</file>

<file path=ppt/slides/_rels/slide19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8.xml"/><Relationship Id="rId1" Type="http://schemas.openxmlformats.org/officeDocument/2006/relationships/slideLayout" Target="../slideLayouts/slideLayout8.xml"/></Relationships>
</file>

<file path=ppt/slides/_rels/slide19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9.xml"/><Relationship Id="rId1" Type="http://schemas.openxmlformats.org/officeDocument/2006/relationships/slideLayout" Target="../slideLayouts/slideLayout8.xml"/><Relationship Id="rId4" Type="http://schemas.openxmlformats.org/officeDocument/2006/relationships/hyperlink" Target="https://hbr.org/1997/03/virtuous-capital-what-foundations-can-learn-from-venture-capitalists" TargetMode="External"/></Relationships>
</file>

<file path=ppt/slides/_rels/slide19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0.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hyperlink" Target="https://www.batonglobal.com/post/how-to-write-mission-vision-and-values-statements-with-examples#:~:text=The%20mission%20statement%20communicates%20the,organization's%20core%20principles%20and%20ethics" TargetMode="External"/><Relationship Id="rId1" Type="http://schemas.openxmlformats.org/officeDocument/2006/relationships/slideLayout" Target="../slideLayouts/slideLayout11.xml"/></Relationships>
</file>

<file path=ppt/slides/_rels/slide20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1.xml"/><Relationship Id="rId1" Type="http://schemas.openxmlformats.org/officeDocument/2006/relationships/slideLayout" Target="../slideLayouts/slideLayout8.xml"/></Relationships>
</file>

<file path=ppt/slides/_rels/slide20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2.xml"/><Relationship Id="rId1" Type="http://schemas.openxmlformats.org/officeDocument/2006/relationships/slideLayout" Target="../slideLayouts/slideLayout8.xml"/></Relationships>
</file>

<file path=ppt/slides/_rels/slide20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3.xml"/><Relationship Id="rId1" Type="http://schemas.openxmlformats.org/officeDocument/2006/relationships/slideLayout" Target="../slideLayouts/slideLayout8.xml"/><Relationship Id="rId4" Type="http://schemas.openxmlformats.org/officeDocument/2006/relationships/hyperlink" Target="https://home.kpmg/xx/en/home/insights/2018/09/ngos-and-impact-investing.html" TargetMode="External"/></Relationships>
</file>

<file path=ppt/slides/_rels/slide20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4.xml"/><Relationship Id="rId1" Type="http://schemas.openxmlformats.org/officeDocument/2006/relationships/slideLayout" Target="../slideLayouts/slideLayout8.xml"/></Relationships>
</file>

<file path=ppt/slides/_rels/slide20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5.xml"/><Relationship Id="rId1" Type="http://schemas.openxmlformats.org/officeDocument/2006/relationships/slideLayout" Target="../slideLayouts/slideLayout8.xml"/><Relationship Id="rId4" Type="http://schemas.openxmlformats.org/officeDocument/2006/relationships/hyperlink" Target="https://www.investopedia.com/terms/s/social-impact-bond.asp#:~:text=A%20social%20impact%20bond%20%28SIB%29%20is%20a%20contract,on%20the%20part%20of%20the%20savings%20achieved%20to" TargetMode="External"/></Relationships>
</file>

<file path=ppt/slides/_rels/slide20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6.xml"/><Relationship Id="rId1" Type="http://schemas.openxmlformats.org/officeDocument/2006/relationships/slideLayout" Target="../slideLayouts/slideLayout8.xml"/></Relationships>
</file>

<file path=ppt/slides/_rels/slide20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7.xml"/><Relationship Id="rId1" Type="http://schemas.openxmlformats.org/officeDocument/2006/relationships/slideLayout" Target="../slideLayouts/slideLayout8.xml"/></Relationships>
</file>

<file path=ppt/slides/_rels/slide20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8.xml"/><Relationship Id="rId1" Type="http://schemas.openxmlformats.org/officeDocument/2006/relationships/slideLayout" Target="../slideLayouts/slideLayout8.xml"/><Relationship Id="rId5" Type="http://schemas.openxmlformats.org/officeDocument/2006/relationships/image" Target="../media/image18.png"/><Relationship Id="rId4" Type="http://schemas.openxmlformats.org/officeDocument/2006/relationships/hyperlink" Target="http://www.ijsrp.org/research-paper-1121/ijsrp-p11922.pdf" TargetMode="External"/></Relationships>
</file>

<file path=ppt/slides/_rels/slide20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9.xml"/><Relationship Id="rId1" Type="http://schemas.openxmlformats.org/officeDocument/2006/relationships/slideLayout" Target="../slideLayouts/slideLayout8.xml"/><Relationship Id="rId5" Type="http://schemas.openxmlformats.org/officeDocument/2006/relationships/image" Target="../media/image18.png"/><Relationship Id="rId4" Type="http://schemas.openxmlformats.org/officeDocument/2006/relationships/hyperlink" Target="http://www.ijsrp.org/research-paper-1121/ijsrp-p11922.pdf" TargetMode="External"/></Relationships>
</file>

<file path=ppt/slides/_rels/slide209.xml.rels><?xml version="1.0" encoding="UTF-8" standalone="yes"?>
<Relationships xmlns="http://schemas.openxmlformats.org/package/2006/relationships"><Relationship Id="rId2" Type="http://schemas.openxmlformats.org/officeDocument/2006/relationships/notesSlide" Target="../notesSlides/notesSlide160.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hyperlink" Target="https://www.batonglobal.com/post/how-to-write-mission-vision-and-values-statements-with-examples#:~:text=The%20mission%20statement%20communicates%20the,organization's%20core%20principles%20and%20ethics" TargetMode="External"/><Relationship Id="rId2" Type="http://schemas.openxmlformats.org/officeDocument/2006/relationships/diagramData" Target="../diagrams/data1.xml"/><Relationship Id="rId1" Type="http://schemas.openxmlformats.org/officeDocument/2006/relationships/slideLayout" Target="../slideLayouts/slideLayout1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1.xml"/><Relationship Id="rId1" Type="http://schemas.openxmlformats.org/officeDocument/2006/relationships/slideLayout" Target="../slideLayouts/slideLayout8.xml"/></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12.xml.rels><?xml version="1.0" encoding="UTF-8" standalone="yes"?>
<Relationships xmlns="http://schemas.openxmlformats.org/package/2006/relationships"><Relationship Id="rId3" Type="http://schemas.openxmlformats.org/officeDocument/2006/relationships/hyperlink" Target="https://www.gdrc.org/ngo/funding/funding-mix.html" TargetMode="External"/><Relationship Id="rId2" Type="http://schemas.openxmlformats.org/officeDocument/2006/relationships/notesSlide" Target="../notesSlides/notesSlide162.xml"/><Relationship Id="rId1" Type="http://schemas.openxmlformats.org/officeDocument/2006/relationships/slideLayout" Target="../slideLayouts/slideLayout8.xml"/><Relationship Id="rId5" Type="http://schemas.openxmlformats.org/officeDocument/2006/relationships/hyperlink" Target="https://smallbusiness.chron.com/advantages-disadvantages-external-financing-10033.html" TargetMode="External"/><Relationship Id="rId4" Type="http://schemas.openxmlformats.org/officeDocument/2006/relationships/hyperlink" Target="https://www.researchgate.net/publication/259828506_Benefits_and_Risks_of_Self-Financing_of_NGOs_-_Empirical_Evidence_from_the_Czech_Republic_Slovakia_and_Austria" TargetMode="External"/></Relationships>
</file>

<file path=ppt/slides/_rels/slide213.xml.rels><?xml version="1.0" encoding="UTF-8" standalone="yes"?>
<Relationships xmlns="http://schemas.openxmlformats.org/package/2006/relationships"><Relationship Id="rId3" Type="http://schemas.openxmlformats.org/officeDocument/2006/relationships/hyperlink" Target="https://www.investopedia.com/10-investing-concepts-beginners-need-to-learn-5219500" TargetMode="External"/><Relationship Id="rId2" Type="http://schemas.openxmlformats.org/officeDocument/2006/relationships/notesSlide" Target="../notesSlides/notesSlide163.xml"/><Relationship Id="rId1" Type="http://schemas.openxmlformats.org/officeDocument/2006/relationships/slideLayout" Target="../slideLayouts/slideLayout8.xml"/><Relationship Id="rId5" Type="http://schemas.openxmlformats.org/officeDocument/2006/relationships/hyperlink" Target="https://digitalmarketinginstitute.com/blog/10-reasons-your-business-should-invest-in-digital-transformation-corporate#:~:text=If%20your%20business%20is%20looking%20to%20secure%20a,colossal%20level%20of%20investment%20by%20companies%20across%20sectors.?msclkid=15acd831c7be11ecb0476f5e48ce3c4e" TargetMode="External"/><Relationship Id="rId4" Type="http://schemas.openxmlformats.org/officeDocument/2006/relationships/hyperlink" Target="https://www.batonglobal.com/post/how-to-write-mission-vision-and-values-statements-with-examples" TargetMode="External"/></Relationships>
</file>

<file path=ppt/slides/_rels/slide214.xml.rels><?xml version="1.0" encoding="UTF-8" standalone="yes"?>
<Relationships xmlns="http://schemas.openxmlformats.org/package/2006/relationships"><Relationship Id="rId3" Type="http://schemas.openxmlformats.org/officeDocument/2006/relationships/hyperlink" Target="https://blog.elevationweb.org/11-awesome-fundraising-tools-for-nonprofits" TargetMode="External"/><Relationship Id="rId2" Type="http://schemas.openxmlformats.org/officeDocument/2006/relationships/notesSlide" Target="../notesSlides/notesSlide164.xml"/><Relationship Id="rId1" Type="http://schemas.openxmlformats.org/officeDocument/2006/relationships/slideLayout" Target="../slideLayouts/slideLayout8.xml"/><Relationship Id="rId5" Type="http://schemas.openxmlformats.org/officeDocument/2006/relationships/hyperlink" Target="https://cornershopcreative.com/portfolio/disability-rights-new-york-multi-step-donation-form/" TargetMode="External"/><Relationship Id="rId4" Type="http://schemas.openxmlformats.org/officeDocument/2006/relationships/hyperlink" Target="https://cornershopcreative.com/blog/digital-fundraising/#crashcourse" TargetMode="External"/></Relationships>
</file>

<file path=ppt/slides/_rels/slide215.xml.rels><?xml version="1.0" encoding="UTF-8" standalone="yes"?>
<Relationships xmlns="http://schemas.openxmlformats.org/package/2006/relationships"><Relationship Id="rId3" Type="http://schemas.openxmlformats.org/officeDocument/2006/relationships/hyperlink" Target="https://join.mobilize.us/blog/30-top-online-fundraising-ideas-for-2021-and-beyond" TargetMode="External"/><Relationship Id="rId2" Type="http://schemas.openxmlformats.org/officeDocument/2006/relationships/notesSlide" Target="../notesSlides/notesSlide165.xml"/><Relationship Id="rId1" Type="http://schemas.openxmlformats.org/officeDocument/2006/relationships/slideLayout" Target="../slideLayouts/slideLayout8.xml"/><Relationship Id="rId5" Type="http://schemas.openxmlformats.org/officeDocument/2006/relationships/hyperlink" Target="https://www.causevox.com/digital-fundraising/#digital-fundraising-method" TargetMode="External"/><Relationship Id="rId4" Type="http://schemas.openxmlformats.org/officeDocument/2006/relationships/hyperlink" Target="https://learning.candid.org/resources/blog/five-fundraising-trends-to-capitalize-on-in-2022/" TargetMode="External"/></Relationships>
</file>

<file path=ppt/slides/_rels/slide216.xml.rels><?xml version="1.0" encoding="UTF-8" standalone="yes"?>
<Relationships xmlns="http://schemas.openxmlformats.org/package/2006/relationships"><Relationship Id="rId3" Type="http://schemas.openxmlformats.org/officeDocument/2006/relationships/hyperlink" Target="https://www.iraiser.com/2021/07/build-your-annual-digital-fundraising-plan-in-5-steps/" TargetMode="External"/><Relationship Id="rId2" Type="http://schemas.openxmlformats.org/officeDocument/2006/relationships/notesSlide" Target="../notesSlides/notesSlide166.xml"/><Relationship Id="rId1" Type="http://schemas.openxmlformats.org/officeDocument/2006/relationships/slideLayout" Target="../slideLayouts/slideLayout8.xml"/><Relationship Id="rId4" Type="http://schemas.openxmlformats.org/officeDocument/2006/relationships/hyperlink" Target="https://www.youtube.com/watch?v=18yzSK6oWxw" TargetMode="External"/></Relationships>
</file>

<file path=ppt/slides/_rels/slide217.xml.rels><?xml version="1.0" encoding="UTF-8" standalone="yes"?>
<Relationships xmlns="http://schemas.openxmlformats.org/package/2006/relationships"><Relationship Id="rId3" Type="http://schemas.openxmlformats.org/officeDocument/2006/relationships/hyperlink" Target="https://charitydigital.org.uk/topics/topics/a-beginners-guide-to-digital-fundraising-terms" TargetMode="External"/><Relationship Id="rId2" Type="http://schemas.openxmlformats.org/officeDocument/2006/relationships/notesSlide" Target="../notesSlides/notesSlide167.xml"/><Relationship Id="rId1" Type="http://schemas.openxmlformats.org/officeDocument/2006/relationships/slideLayout" Target="../slideLayouts/slideLayout8.xml"/><Relationship Id="rId6" Type="http://schemas.openxmlformats.org/officeDocument/2006/relationships/hyperlink" Target="https://oakbusinessconsultant.com/case-study-for-ngo-financial-modeling/" TargetMode="External"/><Relationship Id="rId5" Type="http://schemas.openxmlformats.org/officeDocument/2006/relationships/hyperlink" Target="https://ngosindia.com/ngo-funding/fund-raising/" TargetMode="External"/><Relationship Id="rId4" Type="http://schemas.openxmlformats.org/officeDocument/2006/relationships/hyperlink" Target="https://europa.eu/youreurope/business/finance-funding/getting-funding/eu-funding-programmes/index_en.htm" TargetMode="External"/></Relationships>
</file>

<file path=ppt/slides/_rels/slide218.xml.rels><?xml version="1.0" encoding="UTF-8" standalone="yes"?>
<Relationships xmlns="http://schemas.openxmlformats.org/package/2006/relationships"><Relationship Id="rId3" Type="http://schemas.openxmlformats.org/officeDocument/2006/relationships/hyperlink" Target="https://reliefweb.int/sites/reliefweb.int/files/resources/Bridging%20the%20Needs-Based%20Funding%20Gap.pdf" TargetMode="External"/><Relationship Id="rId2" Type="http://schemas.openxmlformats.org/officeDocument/2006/relationships/notesSlide" Target="../notesSlides/notesSlide168.xml"/><Relationship Id="rId1" Type="http://schemas.openxmlformats.org/officeDocument/2006/relationships/slideLayout" Target="../slideLayouts/slideLayout8.xml"/><Relationship Id="rId6" Type="http://schemas.openxmlformats.org/officeDocument/2006/relationships/hyperlink" Target="https://www.genevaglobal.com/blog/blog-how-to-attract-long-term-donors" TargetMode="External"/><Relationship Id="rId5" Type="http://schemas.openxmlformats.org/officeDocument/2006/relationships/hyperlink" Target="https://www.fundsforngos.org/alternative-fundraising/3-major-sources-of-funding-for-ngos/" TargetMode="External"/><Relationship Id="rId4" Type="http://schemas.openxmlformats.org/officeDocument/2006/relationships/hyperlink" Target="https://www.classy.org/blog/theres-more-than-one-way-to-fund-a-nonprofit/" TargetMode="External"/></Relationships>
</file>

<file path=ppt/slides/_rels/slide219.xml.rels><?xml version="1.0" encoding="UTF-8" standalone="yes"?>
<Relationships xmlns="http://schemas.openxmlformats.org/package/2006/relationships"><Relationship Id="rId3" Type="http://schemas.openxmlformats.org/officeDocument/2006/relationships/hyperlink" Target="https://www.investopedia.com/ask/answers/13/ngos-get-funding.asp" TargetMode="External"/><Relationship Id="rId2" Type="http://schemas.openxmlformats.org/officeDocument/2006/relationships/notesSlide" Target="../notesSlides/notesSlide169.xml"/><Relationship Id="rId1" Type="http://schemas.openxmlformats.org/officeDocument/2006/relationships/slideLayout" Target="../slideLayouts/slideLayout8.xml"/><Relationship Id="rId5" Type="http://schemas.openxmlformats.org/officeDocument/2006/relationships/hyperlink" Target="https://www.researchgate.net/publication/259828506_Benefits_and_Risks_of_Self-Financing_of_NGOs_-_Empirical_Evidence_from_the_Czech_Republic_Slovakia_and_Austria" TargetMode="External"/><Relationship Id="rId4" Type="http://schemas.openxmlformats.org/officeDocument/2006/relationships/hyperlink" Target="https://www.gdrc.org/ngo/funding/funding-mix.html" TargetMode="External"/></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8.xml"/></Relationships>
</file>

<file path=ppt/slides/_rels/slide220.xml.rels><?xml version="1.0" encoding="UTF-8" standalone="yes"?>
<Relationships xmlns="http://schemas.openxmlformats.org/package/2006/relationships"><Relationship Id="rId3" Type="http://schemas.openxmlformats.org/officeDocument/2006/relationships/hyperlink" Target="https://www.researchgate.net/publication/259828506_Benefits_and_Risks_of_Self-Financing_of_NGOs_-_Empirical_Evidence_from_the_Czech_Republic_Slovakia_and_Austria" TargetMode="External"/><Relationship Id="rId2" Type="http://schemas.openxmlformats.org/officeDocument/2006/relationships/notesSlide" Target="../notesSlides/notesSlide170.xml"/><Relationship Id="rId1" Type="http://schemas.openxmlformats.org/officeDocument/2006/relationships/slideLayout" Target="../slideLayouts/slideLayout8.xml"/><Relationship Id="rId4" Type="http://schemas.openxmlformats.org/officeDocument/2006/relationships/hyperlink" Target="https://smallbusiness.chron.com/advantages-disadvantages-external-financing-10033.html" TargetMode="External"/></Relationships>
</file>

<file path=ppt/slides/_rels/slide221.xml.rels><?xml version="1.0" encoding="UTF-8" standalone="yes"?>
<Relationships xmlns="http://schemas.openxmlformats.org/package/2006/relationships"><Relationship Id="rId2" Type="http://schemas.openxmlformats.org/officeDocument/2006/relationships/notesSlide" Target="../notesSlides/notesSlide171.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hyperlink" Target="https://www.investopedia.com/terms/i/investment.asp" TargetMode="External"/><Relationship Id="rId2" Type="http://schemas.openxmlformats.org/officeDocument/2006/relationships/image" Target="../media/image11.pn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8" Type="http://schemas.openxmlformats.org/officeDocument/2006/relationships/hyperlink" Target="https://www.investopedia.com/10-investing-concepts-beginners-need-to-learn-5219500" TargetMode="External"/><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7.xml.rels><?xml version="1.0" encoding="UTF-8" standalone="yes"?>
<Relationships xmlns="http://schemas.openxmlformats.org/package/2006/relationships"><Relationship Id="rId8" Type="http://schemas.openxmlformats.org/officeDocument/2006/relationships/hyperlink" Target="https://www.investopedia.com/10-investing-concepts-beginners-need-to-learn-5219500" TargetMode="External"/><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5.xml"/><Relationship Id="rId1" Type="http://schemas.openxmlformats.org/officeDocument/2006/relationships/slideLayout" Target="../slideLayouts/slideLayout8.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hyperlink" Target="https://www.investopedia.com/terms/i/investmentstrategy.asp" TargetMode="External"/><Relationship Id="rId2" Type="http://schemas.openxmlformats.org/officeDocument/2006/relationships/image" Target="../media/image11.pn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hyperlink" Target="https://www.investopedia.com/investing/investing-strategies/" TargetMode="External"/><Relationship Id="rId2" Type="http://schemas.openxmlformats.org/officeDocument/2006/relationships/image" Target="../media/image11.png"/><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hyperlink" Target="https://www.investopedia.com/terms/v/valueinvesting.asp" TargetMode="External"/><Relationship Id="rId2" Type="http://schemas.openxmlformats.org/officeDocument/2006/relationships/image" Target="../media/image11.png"/><Relationship Id="rId1" Type="http://schemas.openxmlformats.org/officeDocument/2006/relationships/slideLayout" Target="../slideLayouts/slideLayout8.xml"/><Relationship Id="rId4" Type="http://schemas.openxmlformats.org/officeDocument/2006/relationships/hyperlink" Target="https://www.investopedia.com/investing/can-you-make-money-stocks/" TargetMode="External"/></Relationships>
</file>

<file path=ppt/slides/_rels/slide3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3" Type="http://schemas.openxmlformats.org/officeDocument/2006/relationships/hyperlink" Target="https://www.investopedia.com/terms/m/momentum_investing.asp" TargetMode="External"/><Relationship Id="rId2" Type="http://schemas.openxmlformats.org/officeDocument/2006/relationships/image" Target="../media/image11.png"/><Relationship Id="rId1" Type="http://schemas.openxmlformats.org/officeDocument/2006/relationships/slideLayout" Target="../slideLayouts/slideLayout8.xml"/><Relationship Id="rId4" Type="http://schemas.openxmlformats.org/officeDocument/2006/relationships/hyperlink" Target="https://www.investopedia.com/terms/s/shortsale.asp" TargetMode="External"/></Relationships>
</file>

<file path=ppt/slides/_rels/slide3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3" Type="http://schemas.openxmlformats.org/officeDocument/2006/relationships/hyperlink" Target="https://www.investopedia.com/terms/d/dollarcostaveraging.asp" TargetMode="External"/><Relationship Id="rId2" Type="http://schemas.openxmlformats.org/officeDocument/2006/relationships/image" Target="../media/image11.pn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8.xml"/><Relationship Id="rId5" Type="http://schemas.openxmlformats.org/officeDocument/2006/relationships/hyperlink" Target="https://www.investopedia.com/terms/c/commission.asp" TargetMode="External"/><Relationship Id="rId4" Type="http://schemas.openxmlformats.org/officeDocument/2006/relationships/hyperlink" Target="https://www.investopedia.com/terms/r/roboadvisor-roboadviser.asp" TargetMode="Externa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hyperlink" Target="6%20Nonprofit%20Financial%20Best%20Practices%20-%20Nonprofit%20Hub" TargetMode="External"/><Relationship Id="rId2" Type="http://schemas.openxmlformats.org/officeDocument/2006/relationships/notesSlide" Target="../notesSlides/notesSlide9.xml"/><Relationship Id="rId1" Type="http://schemas.openxmlformats.org/officeDocument/2006/relationships/slideLayout" Target="../slideLayouts/slideLayout11.xml"/><Relationship Id="rId4" Type="http://schemas.openxmlformats.org/officeDocument/2006/relationships/image" Target="../media/image16.jpeg"/></Relationships>
</file>

<file path=ppt/slides/_rels/slide46.xml.rels><?xml version="1.0" encoding="UTF-8" standalone="yes"?>
<Relationships xmlns="http://schemas.openxmlformats.org/package/2006/relationships"><Relationship Id="rId3" Type="http://schemas.openxmlformats.org/officeDocument/2006/relationships/hyperlink" Target="6%20Nonprofit%20Financial%20Best%20Practices%20-%20Nonprofit%20Hub" TargetMode="External"/><Relationship Id="rId2" Type="http://schemas.openxmlformats.org/officeDocument/2006/relationships/notesSlide" Target="../notesSlides/notesSlide10.xml"/><Relationship Id="rId1" Type="http://schemas.openxmlformats.org/officeDocument/2006/relationships/slideLayout" Target="../slideLayouts/slideLayout11.xml"/><Relationship Id="rId4" Type="http://schemas.openxmlformats.org/officeDocument/2006/relationships/image" Target="../media/image16.jpeg"/></Relationships>
</file>

<file path=ppt/slides/_rels/slide4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8.xml"/><Relationship Id="rId5" Type="http://schemas.openxmlformats.org/officeDocument/2006/relationships/hyperlink" Target="https://blog.capterra.com/startup-investment/" TargetMode="External"/><Relationship Id="rId4" Type="http://schemas.openxmlformats.org/officeDocument/2006/relationships/hyperlink" Target="https://www.capterra.com/resources/startup-investment/?msclkid=9a924946c7c011ecbbd32f68a24f63e5"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3" Type="http://schemas.openxmlformats.org/officeDocument/2006/relationships/hyperlink" Target="https://digitalmarketinginstitute.com/blog/10-reasons-your-business-should-invest-in-digital-transformation-corporate#:~:text=If%20your%20business%20is%20looking%20to%20secure%20a,colossal%20level%20of%20investment%20by%20companies%20across%20sectors.?msclkid=15acd831c7be11ecb0476f5e48ce3c4e" TargetMode="External"/><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5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8.xml"/><Relationship Id="rId4" Type="http://schemas.openxmlformats.org/officeDocument/2006/relationships/hyperlink" Target="http://www.ijsrp.org/research-paper-1121/ijsrp-p11922.pdf" TargetMode="External"/></Relationships>
</file>

<file path=ppt/slides/_rels/slide5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5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1.xml"/><Relationship Id="rId1" Type="http://schemas.openxmlformats.org/officeDocument/2006/relationships/slideLayout" Target="../slideLayouts/slideLayout8.xml"/><Relationship Id="rId4" Type="http://schemas.openxmlformats.org/officeDocument/2006/relationships/hyperlink" Target="https://charitydigital.org.uk/topics/topics/a-beginners-guide-to-digital-fundraising-terms--8164#:~:text=%E2%80%9CDigital%20fundraising%20is%20simply%20fundraising%20using%20digital%20technology%2C,as%20mobile%20phones%20apps%2C%20text%2C%20and%20social%20media.?msclkid=10ae9d23c7b311ecaa0adaa05ab15e8c" TargetMode="External"/></Relationships>
</file>

<file path=ppt/slides/_rels/slide5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6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3.xml"/><Relationship Id="rId1" Type="http://schemas.openxmlformats.org/officeDocument/2006/relationships/slideLayout" Target="../slideLayouts/slideLayout8.xml"/><Relationship Id="rId4" Type="http://schemas.openxmlformats.org/officeDocument/2006/relationships/hyperlink" Target="https://www.youtube.com/watch?v=18yzSK6oWxw" TargetMode="External"/></Relationships>
</file>

<file path=ppt/slides/_rels/slide61.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hyperlink" Target="https://www.investopedia.com/best-crowdfunding-platforms-5079933" TargetMode="External"/><Relationship Id="rId7" Type="http://schemas.openxmlformats.org/officeDocument/2006/relationships/hyperlink" Target="https://www.cultural-storytelling.eu/2021/10/14/456/" TargetMode="External"/><Relationship Id="rId2" Type="http://schemas.openxmlformats.org/officeDocument/2006/relationships/hyperlink" Target="https://www.salvationarmy.org/" TargetMode="External"/><Relationship Id="rId1" Type="http://schemas.openxmlformats.org/officeDocument/2006/relationships/slideLayout" Target="../slideLayouts/slideLayout11.xml"/><Relationship Id="rId6" Type="http://schemas.openxmlformats.org/officeDocument/2006/relationships/hyperlink" Target="https://www.instagram.com/" TargetMode="External"/><Relationship Id="rId5" Type="http://schemas.openxmlformats.org/officeDocument/2006/relationships/hyperlink" Target="https://www.facebook.com/" TargetMode="External"/><Relationship Id="rId4" Type="http://schemas.openxmlformats.org/officeDocument/2006/relationships/hyperlink" Target="https://www.justgiving.com/" TargetMode="External"/></Relationships>
</file>

<file path=ppt/slides/_rels/slide62.xml.rels><?xml version="1.0" encoding="UTF-8" standalone="yes"?>
<Relationships xmlns="http://schemas.openxmlformats.org/package/2006/relationships"><Relationship Id="rId3" Type="http://schemas.openxmlformats.org/officeDocument/2006/relationships/hyperlink" Target="https://www.nptechforgood.com/2020/03/26/what-are-gaming-fundraisers-and-how-can-they-raise-donations-for-your-nonprofit/" TargetMode="External"/><Relationship Id="rId2" Type="http://schemas.openxmlformats.org/officeDocument/2006/relationships/hyperlink" Target="https://www.wholewhale.com/tips/fundraising-apps/" TargetMode="External"/><Relationship Id="rId1" Type="http://schemas.openxmlformats.org/officeDocument/2006/relationships/slideLayout" Target="../slideLayouts/slideLayout11.xml"/><Relationship Id="rId6" Type="http://schemas.openxmlformats.org/officeDocument/2006/relationships/image" Target="../media/image19.jpeg"/><Relationship Id="rId5" Type="http://schemas.openxmlformats.org/officeDocument/2006/relationships/hyperlink" Target="https://www.cultural-storytelling.eu/2021/10/14/456/" TargetMode="External"/><Relationship Id="rId4" Type="http://schemas.openxmlformats.org/officeDocument/2006/relationships/hyperlink" Target="https://www.sendinblue.com/blog/how-to-write-a-fundraising-email/" TargetMode="External"/></Relationships>
</file>

<file path=ppt/slides/_rels/slide6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4.xml"/><Relationship Id="rId1" Type="http://schemas.openxmlformats.org/officeDocument/2006/relationships/slideLayout" Target="../slideLayouts/slideLayout8.xml"/><Relationship Id="rId5" Type="http://schemas.openxmlformats.org/officeDocument/2006/relationships/hyperlink" Target="https://learning.candid.org/resources/blog/five-fundraising-trends-to-capitalize-on-in-2022/" TargetMode="External"/><Relationship Id="rId4" Type="http://schemas.openxmlformats.org/officeDocument/2006/relationships/hyperlink" Target="https://www.classy.org/blog/ideas-for-an-easy-donation-experience/" TargetMode="External"/></Relationships>
</file>

<file path=ppt/slides/_rels/slide64.xml.rels><?xml version="1.0" encoding="UTF-8" standalone="yes"?>
<Relationships xmlns="http://schemas.openxmlformats.org/package/2006/relationships"><Relationship Id="rId3" Type="http://schemas.openxmlformats.org/officeDocument/2006/relationships/hyperlink" Target="https://learn.classy.org/why-america-gives-2021?sfdc_cid=7012R0000013ggbQAA" TargetMode="External"/><Relationship Id="rId2" Type="http://schemas.openxmlformats.org/officeDocument/2006/relationships/notesSlide" Target="../notesSlides/notesSlide25.xml"/><Relationship Id="rId1" Type="http://schemas.openxmlformats.org/officeDocument/2006/relationships/slideLayout" Target="../slideLayouts/slideLayout8.xml"/><Relationship Id="rId4" Type="http://schemas.openxmlformats.org/officeDocument/2006/relationships/image" Target="../media/image11.png"/></Relationships>
</file>

<file path=ppt/slides/_rels/slide65.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11.png"/><Relationship Id="rId7" Type="http://schemas.openxmlformats.org/officeDocument/2006/relationships/diagramColors" Target="../diagrams/colors4.xml"/><Relationship Id="rId2" Type="http://schemas.openxmlformats.org/officeDocument/2006/relationships/notesSlide" Target="../notesSlides/notesSlide26.xml"/><Relationship Id="rId1" Type="http://schemas.openxmlformats.org/officeDocument/2006/relationships/slideLayout" Target="../slideLayouts/slideLayout8.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6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7.xml"/><Relationship Id="rId1" Type="http://schemas.openxmlformats.org/officeDocument/2006/relationships/slideLayout" Target="../slideLayouts/slideLayout8.xml"/></Relationships>
</file>

<file path=ppt/slides/_rels/slide6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8.xml"/><Relationship Id="rId1" Type="http://schemas.openxmlformats.org/officeDocument/2006/relationships/slideLayout" Target="../slideLayouts/slideLayout8.xml"/></Relationships>
</file>

<file path=ppt/slides/_rels/slide68.xml.rels><?xml version="1.0" encoding="UTF-8" standalone="yes"?>
<Relationships xmlns="http://schemas.openxmlformats.org/package/2006/relationships"><Relationship Id="rId3" Type="http://schemas.openxmlformats.org/officeDocument/2006/relationships/hyperlink" Target="https://learn.classy.org/the-state-of-modern-philanthropy-2021.html?sfdc_cid=7012R0000013ggvQAA" TargetMode="External"/><Relationship Id="rId2" Type="http://schemas.openxmlformats.org/officeDocument/2006/relationships/notesSlide" Target="../notesSlides/notesSlide29.xml"/><Relationship Id="rId1" Type="http://schemas.openxmlformats.org/officeDocument/2006/relationships/slideLayout" Target="../slideLayouts/slideLayout8.xml"/></Relationships>
</file>

<file path=ppt/slides/_rels/slide6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0.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7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1.xml"/><Relationship Id="rId1" Type="http://schemas.openxmlformats.org/officeDocument/2006/relationships/slideLayout" Target="../slideLayouts/slideLayout8.xml"/></Relationships>
</file>

<file path=ppt/slides/_rels/slide7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2.xml"/><Relationship Id="rId1" Type="http://schemas.openxmlformats.org/officeDocument/2006/relationships/slideLayout" Target="../slideLayouts/slideLayout8.xml"/></Relationships>
</file>

<file path=ppt/slides/_rels/slide7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3.xml"/><Relationship Id="rId1" Type="http://schemas.openxmlformats.org/officeDocument/2006/relationships/slideLayout" Target="../slideLayouts/slideLayout8.xml"/><Relationship Id="rId4" Type="http://schemas.openxmlformats.org/officeDocument/2006/relationships/hyperlink" Target="https://cornershopcreative.com/blog/digital-fundraising/#crashcourse" TargetMode="External"/></Relationships>
</file>

<file path=ppt/slides/_rels/slide74.xml.rels><?xml version="1.0" encoding="UTF-8" standalone="yes"?>
<Relationships xmlns="http://schemas.openxmlformats.org/package/2006/relationships"><Relationship Id="rId8" Type="http://schemas.openxmlformats.org/officeDocument/2006/relationships/diagramColors" Target="../diagrams/colors5.xml"/><Relationship Id="rId3" Type="http://schemas.openxmlformats.org/officeDocument/2006/relationships/image" Target="../media/image21.png"/><Relationship Id="rId7" Type="http://schemas.openxmlformats.org/officeDocument/2006/relationships/diagramQuickStyle" Target="../diagrams/quickStyle5.xml"/><Relationship Id="rId2" Type="http://schemas.openxmlformats.org/officeDocument/2006/relationships/notesSlide" Target="../notesSlides/notesSlide34.xml"/><Relationship Id="rId1" Type="http://schemas.openxmlformats.org/officeDocument/2006/relationships/slideLayout" Target="../slideLayouts/slideLayout8.xml"/><Relationship Id="rId6" Type="http://schemas.openxmlformats.org/officeDocument/2006/relationships/diagramLayout" Target="../diagrams/layout5.xml"/><Relationship Id="rId5" Type="http://schemas.openxmlformats.org/officeDocument/2006/relationships/diagramData" Target="../diagrams/data5.xml"/><Relationship Id="rId4" Type="http://schemas.openxmlformats.org/officeDocument/2006/relationships/image" Target="../media/image11.png"/><Relationship Id="rId9" Type="http://schemas.microsoft.com/office/2007/relationships/diagramDrawing" Target="../diagrams/drawing5.xml"/></Relationships>
</file>

<file path=ppt/slides/_rels/slide7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5.xml"/><Relationship Id="rId1" Type="http://schemas.openxmlformats.org/officeDocument/2006/relationships/slideLayout" Target="../slideLayouts/slideLayout8.xml"/><Relationship Id="rId4" Type="http://schemas.openxmlformats.org/officeDocument/2006/relationships/image" Target="../media/image11.png"/></Relationships>
</file>

<file path=ppt/slides/_rels/slide7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6.xml"/><Relationship Id="rId1" Type="http://schemas.openxmlformats.org/officeDocument/2006/relationships/slideLayout" Target="../slideLayouts/slideLayout8.xml"/><Relationship Id="rId4" Type="http://schemas.openxmlformats.org/officeDocument/2006/relationships/image" Target="../media/image11.png"/></Relationships>
</file>

<file path=ppt/slides/_rels/slide7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7.xml"/><Relationship Id="rId1" Type="http://schemas.openxmlformats.org/officeDocument/2006/relationships/slideLayout" Target="../slideLayouts/slideLayout8.xml"/><Relationship Id="rId5" Type="http://schemas.openxmlformats.org/officeDocument/2006/relationships/image" Target="../media/image11.png"/><Relationship Id="rId4" Type="http://schemas.openxmlformats.org/officeDocument/2006/relationships/hyperlink" Target="https://cornershopcreative.com/blog/new-supporters-with-ecards/" TargetMode="External"/></Relationships>
</file>

<file path=ppt/slides/_rels/slide7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8.xml"/><Relationship Id="rId1" Type="http://schemas.openxmlformats.org/officeDocument/2006/relationships/slideLayout" Target="../slideLayouts/slideLayout8.xml"/><Relationship Id="rId5" Type="http://schemas.openxmlformats.org/officeDocument/2006/relationships/image" Target="../media/image22.png"/><Relationship Id="rId4" Type="http://schemas.openxmlformats.org/officeDocument/2006/relationships/image" Target="../media/image11.png"/></Relationships>
</file>

<file path=ppt/slides/_rels/slide7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9.xml"/><Relationship Id="rId1" Type="http://schemas.openxmlformats.org/officeDocument/2006/relationships/slideLayout" Target="../slideLayouts/slideLayout8.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8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0.xml"/><Relationship Id="rId1" Type="http://schemas.openxmlformats.org/officeDocument/2006/relationships/slideLayout" Target="../slideLayouts/slideLayout8.xml"/><Relationship Id="rId4" Type="http://schemas.openxmlformats.org/officeDocument/2006/relationships/image" Target="../media/image11.png"/></Relationships>
</file>

<file path=ppt/slides/_rels/slide8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1.xml"/><Relationship Id="rId1" Type="http://schemas.openxmlformats.org/officeDocument/2006/relationships/slideLayout" Target="../slideLayouts/slideLayout8.xml"/><Relationship Id="rId4" Type="http://schemas.openxmlformats.org/officeDocument/2006/relationships/image" Target="../media/image11.png"/></Relationships>
</file>

<file path=ppt/slides/_rels/slide8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2.xml"/><Relationship Id="rId1" Type="http://schemas.openxmlformats.org/officeDocument/2006/relationships/slideLayout" Target="../slideLayouts/slideLayout8.xml"/><Relationship Id="rId4" Type="http://schemas.openxmlformats.org/officeDocument/2006/relationships/image" Target="../media/image11.png"/></Relationships>
</file>

<file path=ppt/slides/_rels/slide8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3.xml"/><Relationship Id="rId1" Type="http://schemas.openxmlformats.org/officeDocument/2006/relationships/slideLayout" Target="../slideLayouts/slideLayout8.xml"/><Relationship Id="rId4" Type="http://schemas.openxmlformats.org/officeDocument/2006/relationships/image" Target="../media/image11.png"/></Relationships>
</file>

<file path=ppt/slides/_rels/slide8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4.xml"/><Relationship Id="rId1" Type="http://schemas.openxmlformats.org/officeDocument/2006/relationships/slideLayout" Target="../slideLayouts/slideLayout8.xml"/><Relationship Id="rId4" Type="http://schemas.openxmlformats.org/officeDocument/2006/relationships/image" Target="../media/image11.png"/></Relationships>
</file>

<file path=ppt/slides/_rels/slide8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5.xml"/><Relationship Id="rId1" Type="http://schemas.openxmlformats.org/officeDocument/2006/relationships/slideLayout" Target="../slideLayouts/slideLayout8.xml"/><Relationship Id="rId4" Type="http://schemas.openxmlformats.org/officeDocument/2006/relationships/image" Target="../media/image11.png"/></Relationships>
</file>

<file path=ppt/slides/_rels/slide8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6.xml"/><Relationship Id="rId1" Type="http://schemas.openxmlformats.org/officeDocument/2006/relationships/slideLayout" Target="../slideLayouts/slideLayout8.xml"/><Relationship Id="rId4" Type="http://schemas.openxmlformats.org/officeDocument/2006/relationships/image" Target="../media/image11.png"/></Relationships>
</file>

<file path=ppt/slides/_rels/slide8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4.xml"/></Relationships>
</file>

<file path=ppt/slides/_rels/slide8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7.xml"/><Relationship Id="rId1" Type="http://schemas.openxmlformats.org/officeDocument/2006/relationships/slideLayout" Target="../slideLayouts/slideLayout8.xml"/><Relationship Id="rId4" Type="http://schemas.openxmlformats.org/officeDocument/2006/relationships/image" Target="../media/image11.png"/></Relationships>
</file>

<file path=ppt/slides/_rels/slide8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8.xml"/><Relationship Id="rId1" Type="http://schemas.openxmlformats.org/officeDocument/2006/relationships/slideLayout" Target="../slideLayouts/slideLayout8.xml"/><Relationship Id="rId5" Type="http://schemas.openxmlformats.org/officeDocument/2006/relationships/image" Target="../media/image11.png"/><Relationship Id="rId4" Type="http://schemas.openxmlformats.org/officeDocument/2006/relationships/hyperlink" Target="https://www.causevox.com/digital-fundraising/#digital-fundraising-method" TargetMode="Externa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9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9.xml"/><Relationship Id="rId1" Type="http://schemas.openxmlformats.org/officeDocument/2006/relationships/slideLayout" Target="../slideLayouts/slideLayout8.xml"/><Relationship Id="rId5" Type="http://schemas.openxmlformats.org/officeDocument/2006/relationships/image" Target="../media/image24.png"/><Relationship Id="rId4" Type="http://schemas.openxmlformats.org/officeDocument/2006/relationships/image" Target="../media/image11.png"/></Relationships>
</file>

<file path=ppt/slides/_rels/slide91.xml.rels><?xml version="1.0" encoding="UTF-8" standalone="yes"?>
<Relationships xmlns="http://schemas.openxmlformats.org/package/2006/relationships"><Relationship Id="rId8" Type="http://schemas.openxmlformats.org/officeDocument/2006/relationships/diagramColors" Target="../diagrams/colors6.xml"/><Relationship Id="rId3" Type="http://schemas.openxmlformats.org/officeDocument/2006/relationships/image" Target="../media/image21.png"/><Relationship Id="rId7" Type="http://schemas.openxmlformats.org/officeDocument/2006/relationships/diagramQuickStyle" Target="../diagrams/quickStyle6.xml"/><Relationship Id="rId2" Type="http://schemas.openxmlformats.org/officeDocument/2006/relationships/notesSlide" Target="../notesSlides/notesSlide50.xml"/><Relationship Id="rId1" Type="http://schemas.openxmlformats.org/officeDocument/2006/relationships/slideLayout" Target="../slideLayouts/slideLayout8.xml"/><Relationship Id="rId6" Type="http://schemas.openxmlformats.org/officeDocument/2006/relationships/diagramLayout" Target="../diagrams/layout6.xml"/><Relationship Id="rId5" Type="http://schemas.openxmlformats.org/officeDocument/2006/relationships/diagramData" Target="../diagrams/data6.xml"/><Relationship Id="rId4" Type="http://schemas.openxmlformats.org/officeDocument/2006/relationships/image" Target="../media/image11.png"/><Relationship Id="rId9" Type="http://schemas.microsoft.com/office/2007/relationships/diagramDrawing" Target="../diagrams/drawing6.xml"/></Relationships>
</file>

<file path=ppt/slides/_rels/slide9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1.xml"/><Relationship Id="rId1" Type="http://schemas.openxmlformats.org/officeDocument/2006/relationships/slideLayout" Target="../slideLayouts/slideLayout8.xml"/><Relationship Id="rId5" Type="http://schemas.openxmlformats.org/officeDocument/2006/relationships/image" Target="../media/image11.png"/><Relationship Id="rId4" Type="http://schemas.openxmlformats.org/officeDocument/2006/relationships/hyperlink" Target="https://www.investopedia.com/terms/c/crowdfunding.asp%e2%80%8b" TargetMode="External"/></Relationships>
</file>

<file path=ppt/slides/_rels/slide93.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11.png"/><Relationship Id="rId2" Type="http://schemas.openxmlformats.org/officeDocument/2006/relationships/notesSlide" Target="../notesSlides/notesSlide52.xml"/><Relationship Id="rId1" Type="http://schemas.openxmlformats.org/officeDocument/2006/relationships/slideLayout" Target="../slideLayouts/slideLayout8.xml"/><Relationship Id="rId6" Type="http://schemas.openxmlformats.org/officeDocument/2006/relationships/hyperlink" Target="https://www.investopedia.com/terms/c/crowdfunding.asp" TargetMode="External"/><Relationship Id="rId5" Type="http://schemas.openxmlformats.org/officeDocument/2006/relationships/hyperlink" Target="https://www.investopedia.com/terms/v/venturecapitalist.asp" TargetMode="External"/><Relationship Id="rId4" Type="http://schemas.openxmlformats.org/officeDocument/2006/relationships/hyperlink" Target="https://www.investopedia.com/terms/s/social-media.asp" TargetMode="External"/></Relationships>
</file>

<file path=ppt/slides/_rels/slide9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3.xml"/><Relationship Id="rId1" Type="http://schemas.openxmlformats.org/officeDocument/2006/relationships/slideLayout" Target="../slideLayouts/slideLayout8.xml"/><Relationship Id="rId5" Type="http://schemas.openxmlformats.org/officeDocument/2006/relationships/image" Target="../media/image11.png"/><Relationship Id="rId4" Type="http://schemas.openxmlformats.org/officeDocument/2006/relationships/hyperlink" Target="https://ec.europa.eu/growth/access-finance-smes/guide-crowdfunding/what-crowdfunding/crowdfunding-explained_en" TargetMode="External"/></Relationships>
</file>

<file path=ppt/slides/_rels/slide9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4.xml"/><Relationship Id="rId1" Type="http://schemas.openxmlformats.org/officeDocument/2006/relationships/slideLayout" Target="../slideLayouts/slideLayout8.xml"/><Relationship Id="rId4" Type="http://schemas.openxmlformats.org/officeDocument/2006/relationships/image" Target="../media/image11.png"/></Relationships>
</file>

<file path=ppt/slides/_rels/slide9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5.xml"/><Relationship Id="rId1" Type="http://schemas.openxmlformats.org/officeDocument/2006/relationships/slideLayout" Target="../slideLayouts/slideLayout8.xml"/><Relationship Id="rId4" Type="http://schemas.openxmlformats.org/officeDocument/2006/relationships/image" Target="../media/image11.png"/></Relationships>
</file>

<file path=ppt/slides/_rels/slide9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6.xml"/><Relationship Id="rId1" Type="http://schemas.openxmlformats.org/officeDocument/2006/relationships/slideLayout" Target="../slideLayouts/slideLayout8.xml"/><Relationship Id="rId4" Type="http://schemas.openxmlformats.org/officeDocument/2006/relationships/image" Target="../media/image11.png"/></Relationships>
</file>

<file path=ppt/slides/_rels/slide9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7.xml"/><Relationship Id="rId1" Type="http://schemas.openxmlformats.org/officeDocument/2006/relationships/slideLayout" Target="../slideLayouts/slideLayout8.xml"/><Relationship Id="rId4" Type="http://schemas.openxmlformats.org/officeDocument/2006/relationships/image" Target="../media/image11.png"/></Relationships>
</file>

<file path=ppt/slides/_rels/slide9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8.xml"/><Relationship Id="rId1" Type="http://schemas.openxmlformats.org/officeDocument/2006/relationships/slideLayout" Target="../slideLayouts/slideLayout8.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C7A02EA4-4CBF-804E-84A7-7223E815E249}"/>
              </a:ext>
            </a:extLst>
          </p:cNvPr>
          <p:cNvSpPr>
            <a:spLocks noGrp="1"/>
          </p:cNvSpPr>
          <p:nvPr>
            <p:ph type="body" sz="quarter" idx="15"/>
          </p:nvPr>
        </p:nvSpPr>
        <p:spPr>
          <a:xfrm>
            <a:off x="4000500" y="2234718"/>
            <a:ext cx="7815022" cy="720752"/>
          </a:xfrm>
        </p:spPr>
        <p:txBody>
          <a:bodyPr lIns="91440" tIns="45720" rIns="91440" bIns="45720" anchor="t">
            <a:noAutofit/>
          </a:bodyPr>
          <a:lstStyle/>
          <a:p>
            <a:r>
              <a:rPr lang="en-GB" b="0" dirty="0"/>
              <a:t>Funding und </a:t>
            </a:r>
            <a:r>
              <a:rPr lang="en-GB" b="0" dirty="0" err="1"/>
              <a:t>Finanzierung</a:t>
            </a:r>
          </a:p>
        </p:txBody>
      </p:sp>
      <p:sp>
        <p:nvSpPr>
          <p:cNvPr id="2" name="Text Placeholder 1">
            <a:extLst>
              <a:ext uri="{FF2B5EF4-FFF2-40B4-BE49-F238E27FC236}">
                <a16:creationId xmlns:a16="http://schemas.microsoft.com/office/drawing/2014/main" id="{34F3A7B6-F37C-9AB5-FD36-8D288888F0BB}"/>
              </a:ext>
            </a:extLst>
          </p:cNvPr>
          <p:cNvSpPr>
            <a:spLocks noGrp="1"/>
          </p:cNvSpPr>
          <p:nvPr>
            <p:ph type="body" sz="quarter" idx="27"/>
          </p:nvPr>
        </p:nvSpPr>
        <p:spPr/>
        <p:txBody>
          <a:bodyPr/>
          <a:lstStyle/>
          <a:p>
            <a:r>
              <a:rPr lang="en-US" err="1"/>
              <a:t>www.</a:t>
            </a:r>
            <a:r>
              <a:rPr lang="en-US" sz="3600" b="1" err="1"/>
              <a:t>leaderseeds</a:t>
            </a:r>
            <a:r>
              <a:rPr lang="en-US" err="1"/>
              <a:t>.eu</a:t>
            </a:r>
            <a:endParaRPr lang="en-US"/>
          </a:p>
        </p:txBody>
      </p:sp>
      <p:sp>
        <p:nvSpPr>
          <p:cNvPr id="4" name="Text Placeholder 6">
            <a:extLst>
              <a:ext uri="{FF2B5EF4-FFF2-40B4-BE49-F238E27FC236}">
                <a16:creationId xmlns:a16="http://schemas.microsoft.com/office/drawing/2014/main" id="{9DF49D10-BA0E-6574-3FB5-7D9273C652C5}"/>
              </a:ext>
            </a:extLst>
          </p:cNvPr>
          <p:cNvSpPr txBox="1">
            <a:spLocks/>
          </p:cNvSpPr>
          <p:nvPr/>
        </p:nvSpPr>
        <p:spPr>
          <a:xfrm>
            <a:off x="4000500" y="3355744"/>
            <a:ext cx="7815022" cy="720752"/>
          </a:xfrm>
          <a:prstGeom prst="rect">
            <a:avLst/>
          </a:prstGeom>
        </p:spPr>
        <p:txBody>
          <a:bodyPr lIns="91440" tIns="45720" rIns="91440" bIns="45720" anchor="t">
            <a:noAutofit/>
          </a:bodyPr>
          <a:lstStyle>
            <a:lvl1pPr marL="0" indent="0" algn="l" defTabSz="914400" rtl="0" eaLnBrk="1" latinLnBrk="0" hangingPunct="1">
              <a:lnSpc>
                <a:spcPct val="90000"/>
              </a:lnSpc>
              <a:spcBef>
                <a:spcPts val="1000"/>
              </a:spcBef>
              <a:buFont typeface="Arial" panose="020B0604020202020204" pitchFamily="34" charset="0"/>
              <a:buNone/>
              <a:defRPr sz="4800" b="1" kern="1200" baseline="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b="0" dirty="0"/>
              <a:t>Modul 6</a:t>
            </a:r>
          </a:p>
        </p:txBody>
      </p:sp>
    </p:spTree>
    <p:extLst>
      <p:ext uri="{BB962C8B-B14F-4D97-AF65-F5344CB8AC3E}">
        <p14:creationId xmlns:p14="http://schemas.microsoft.com/office/powerpoint/2010/main" val="22882396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1" y="1587175"/>
            <a:ext cx="10595237" cy="3995028"/>
          </a:xfrm>
        </p:spPr>
        <p:txBody>
          <a:bodyPr lIns="91440" tIns="45720" rIns="91440" bIns="45720" anchor="t"/>
          <a:lstStyle/>
          <a:p>
            <a:pPr marL="342900" indent="-342900">
              <a:buBlip>
                <a:blip r:embed="rId2"/>
              </a:buBlip>
            </a:pPr>
            <a:r>
              <a:rPr lang="en-GB" b="1" dirty="0" err="1">
                <a:solidFill>
                  <a:schemeClr val="accent2"/>
                </a:solidFill>
                <a:ea typeface="+mn-lt"/>
                <a:cs typeface="+mn-lt"/>
              </a:rPr>
              <a:t>Lernziele</a:t>
            </a:r>
            <a:r>
              <a:rPr lang="en-GB" b="1" dirty="0">
                <a:solidFill>
                  <a:schemeClr val="accent2"/>
                </a:solidFill>
                <a:ea typeface="+mn-lt"/>
                <a:cs typeface="+mn-lt"/>
              </a:rPr>
              <a:t> (Forts.):</a:t>
            </a:r>
            <a:endParaRPr lang="en-GB" b="1" dirty="0">
              <a:solidFill>
                <a:schemeClr val="accent2"/>
              </a:solidFill>
            </a:endParaRPr>
          </a:p>
          <a:p>
            <a:pPr marL="342900" indent="-342900">
              <a:buBlip>
                <a:blip r:embed="rId2"/>
              </a:buBlip>
            </a:pPr>
            <a:endParaRPr lang="en-GB" b="1" dirty="0">
              <a:solidFill>
                <a:schemeClr val="accent2"/>
              </a:solidFill>
            </a:endParaRPr>
          </a:p>
          <a:p>
            <a:pPr marL="800100" lvl="1" indent="-342900">
              <a:spcBef>
                <a:spcPts val="1000"/>
              </a:spcBef>
              <a:buClr>
                <a:schemeClr val="accent2"/>
              </a:buClr>
              <a:buFont typeface="Arial" panose="020B0604020202020204" pitchFamily="34" charset="0"/>
              <a:buChar char="•"/>
            </a:pPr>
            <a:r>
              <a:rPr lang="en-GB" sz="2400" spc="0" dirty="0">
                <a:solidFill>
                  <a:srgbClr val="000000"/>
                </a:solidFill>
                <a:latin typeface="Calibri"/>
                <a:ea typeface="+mn-lt"/>
                <a:cs typeface="+mn-lt"/>
              </a:rPr>
              <a:t>Die </a:t>
            </a:r>
            <a:r>
              <a:rPr lang="en-GB" sz="2400" spc="0" dirty="0" err="1">
                <a:solidFill>
                  <a:srgbClr val="000000"/>
                </a:solidFill>
                <a:latin typeface="Calibri"/>
                <a:ea typeface="+mn-lt"/>
                <a:cs typeface="+mn-lt"/>
              </a:rPr>
              <a:t>Lernenden</a:t>
            </a:r>
            <a:r>
              <a:rPr lang="en-GB" sz="2400" spc="0" dirty="0">
                <a:solidFill>
                  <a:srgbClr val="000000"/>
                </a:solidFill>
                <a:latin typeface="Calibri"/>
                <a:ea typeface="+mn-lt"/>
                <a:cs typeface="+mn-lt"/>
              </a:rPr>
              <a:t> verstehen die </a:t>
            </a:r>
            <a:r>
              <a:rPr lang="en-GB" sz="2400" spc="0" dirty="0" err="1">
                <a:solidFill>
                  <a:srgbClr val="000000"/>
                </a:solidFill>
                <a:latin typeface="Calibri"/>
                <a:ea typeface="+mn-lt"/>
                <a:cs typeface="+mn-lt"/>
              </a:rPr>
              <a:t>Perspektive</a:t>
            </a:r>
            <a:r>
              <a:rPr lang="en-GB" sz="2400" spc="0" dirty="0">
                <a:solidFill>
                  <a:srgbClr val="000000"/>
                </a:solidFill>
                <a:latin typeface="Calibri"/>
                <a:ea typeface="+mn-lt"/>
                <a:cs typeface="+mn-lt"/>
              </a:rPr>
              <a:t> </a:t>
            </a:r>
            <a:r>
              <a:rPr lang="en-GB" sz="2400" spc="0" dirty="0" err="1">
                <a:solidFill>
                  <a:srgbClr val="000000"/>
                </a:solidFill>
                <a:latin typeface="Calibri"/>
                <a:ea typeface="+mn-lt"/>
                <a:cs typeface="+mn-lt"/>
              </a:rPr>
              <a:t>sowohl</a:t>
            </a:r>
            <a:r>
              <a:rPr lang="en-GB" sz="2400" spc="0" dirty="0">
                <a:solidFill>
                  <a:srgbClr val="000000"/>
                </a:solidFill>
                <a:latin typeface="Calibri"/>
                <a:ea typeface="+mn-lt"/>
                <a:cs typeface="+mn-lt"/>
              </a:rPr>
              <a:t> der NGOs </a:t>
            </a:r>
            <a:r>
              <a:rPr lang="en-GB" sz="2400" spc="0" dirty="0" err="1">
                <a:solidFill>
                  <a:srgbClr val="000000"/>
                </a:solidFill>
                <a:latin typeface="Calibri"/>
                <a:ea typeface="+mn-lt"/>
                <a:cs typeface="+mn-lt"/>
              </a:rPr>
              <a:t>als</a:t>
            </a:r>
            <a:r>
              <a:rPr lang="en-GB" sz="2400" spc="0" dirty="0">
                <a:solidFill>
                  <a:srgbClr val="000000"/>
                </a:solidFill>
                <a:latin typeface="Calibri"/>
                <a:ea typeface="+mn-lt"/>
                <a:cs typeface="+mn-lt"/>
              </a:rPr>
              <a:t> </a:t>
            </a:r>
            <a:r>
              <a:rPr lang="en-GB" sz="2400" spc="0" dirty="0" err="1">
                <a:solidFill>
                  <a:srgbClr val="000000"/>
                </a:solidFill>
                <a:latin typeface="Calibri"/>
                <a:ea typeface="+mn-lt"/>
                <a:cs typeface="+mn-lt"/>
              </a:rPr>
              <a:t>auch</a:t>
            </a:r>
            <a:r>
              <a:rPr lang="en-GB" sz="2400" spc="0" dirty="0">
                <a:solidFill>
                  <a:srgbClr val="000000"/>
                </a:solidFill>
                <a:latin typeface="Calibri"/>
                <a:ea typeface="+mn-lt"/>
                <a:cs typeface="+mn-lt"/>
              </a:rPr>
              <a:t> der Geber und </a:t>
            </a:r>
            <a:r>
              <a:rPr lang="en-GB" sz="2400" spc="0" dirty="0" err="1">
                <a:solidFill>
                  <a:srgbClr val="000000"/>
                </a:solidFill>
                <a:latin typeface="Calibri"/>
                <a:ea typeface="+mn-lt"/>
                <a:cs typeface="+mn-lt"/>
              </a:rPr>
              <a:t>sind</a:t>
            </a:r>
            <a:r>
              <a:rPr lang="en-GB" sz="2400" spc="0" dirty="0">
                <a:solidFill>
                  <a:srgbClr val="000000"/>
                </a:solidFill>
                <a:latin typeface="Calibri"/>
                <a:ea typeface="+mn-lt"/>
                <a:cs typeface="+mn-lt"/>
              </a:rPr>
              <a:t> </a:t>
            </a:r>
            <a:r>
              <a:rPr lang="en-GB" sz="2400" spc="0" dirty="0" err="1">
                <a:solidFill>
                  <a:srgbClr val="000000"/>
                </a:solidFill>
                <a:latin typeface="Calibri"/>
                <a:ea typeface="+mn-lt"/>
                <a:cs typeface="+mn-lt"/>
              </a:rPr>
              <a:t>dadurch</a:t>
            </a:r>
            <a:r>
              <a:rPr lang="en-GB" sz="2400" spc="0" dirty="0">
                <a:solidFill>
                  <a:srgbClr val="000000"/>
                </a:solidFill>
                <a:latin typeface="Calibri"/>
                <a:ea typeface="+mn-lt"/>
                <a:cs typeface="+mn-lt"/>
              </a:rPr>
              <a:t> </a:t>
            </a:r>
            <a:r>
              <a:rPr lang="en-GB" sz="2400" spc="0" dirty="0" err="1">
                <a:solidFill>
                  <a:srgbClr val="000000"/>
                </a:solidFill>
                <a:latin typeface="Calibri"/>
                <a:ea typeface="+mn-lt"/>
                <a:cs typeface="+mn-lt"/>
              </a:rPr>
              <a:t>besser</a:t>
            </a:r>
            <a:r>
              <a:rPr lang="en-GB" sz="2400" spc="0" dirty="0">
                <a:solidFill>
                  <a:srgbClr val="000000"/>
                </a:solidFill>
                <a:latin typeface="Calibri"/>
                <a:ea typeface="+mn-lt"/>
                <a:cs typeface="+mn-lt"/>
              </a:rPr>
              <a:t> in der Lage, den </a:t>
            </a:r>
            <a:r>
              <a:rPr lang="en-GB" sz="2400" spc="0" dirty="0" err="1">
                <a:solidFill>
                  <a:srgbClr val="000000"/>
                </a:solidFill>
                <a:latin typeface="Calibri"/>
                <a:ea typeface="+mn-lt"/>
                <a:cs typeface="+mn-lt"/>
              </a:rPr>
              <a:t>Bedürfnissen</a:t>
            </a:r>
            <a:r>
              <a:rPr lang="en-GB" sz="2400" spc="0" dirty="0">
                <a:solidFill>
                  <a:srgbClr val="000000"/>
                </a:solidFill>
                <a:latin typeface="Calibri"/>
                <a:ea typeface="+mn-lt"/>
                <a:cs typeface="+mn-lt"/>
              </a:rPr>
              <a:t> </a:t>
            </a:r>
            <a:r>
              <a:rPr lang="en-GB" sz="2400" spc="0" dirty="0" err="1">
                <a:solidFill>
                  <a:srgbClr val="000000"/>
                </a:solidFill>
                <a:latin typeface="Calibri"/>
                <a:ea typeface="+mn-lt"/>
                <a:cs typeface="+mn-lt"/>
              </a:rPr>
              <a:t>beider</a:t>
            </a:r>
            <a:r>
              <a:rPr lang="en-GB" sz="2400" spc="0" dirty="0">
                <a:solidFill>
                  <a:srgbClr val="000000"/>
                </a:solidFill>
                <a:latin typeface="Calibri"/>
                <a:ea typeface="+mn-lt"/>
                <a:cs typeface="+mn-lt"/>
              </a:rPr>
              <a:t> Seiten </a:t>
            </a:r>
            <a:r>
              <a:rPr lang="en-GB" sz="2400" spc="0" dirty="0" err="1">
                <a:solidFill>
                  <a:srgbClr val="000000"/>
                </a:solidFill>
                <a:latin typeface="Calibri"/>
                <a:ea typeface="+mn-lt"/>
                <a:cs typeface="+mn-lt"/>
              </a:rPr>
              <a:t>gerecht</a:t>
            </a:r>
            <a:r>
              <a:rPr lang="en-GB" sz="2400" spc="0" dirty="0">
                <a:solidFill>
                  <a:srgbClr val="000000"/>
                </a:solidFill>
                <a:latin typeface="Calibri"/>
                <a:ea typeface="+mn-lt"/>
                <a:cs typeface="+mn-lt"/>
              </a:rPr>
              <a:t> </a:t>
            </a:r>
            <a:r>
              <a:rPr lang="en-GB" sz="2400" spc="0" dirty="0" err="1">
                <a:solidFill>
                  <a:srgbClr val="000000"/>
                </a:solidFill>
                <a:latin typeface="Calibri"/>
                <a:ea typeface="+mn-lt"/>
                <a:cs typeface="+mn-lt"/>
              </a:rPr>
              <a:t>zu</a:t>
            </a:r>
            <a:r>
              <a:rPr lang="en-GB" sz="2400" spc="0" dirty="0">
                <a:solidFill>
                  <a:srgbClr val="000000"/>
                </a:solidFill>
                <a:latin typeface="Calibri"/>
                <a:ea typeface="+mn-lt"/>
                <a:cs typeface="+mn-lt"/>
              </a:rPr>
              <a:t> </a:t>
            </a:r>
            <a:r>
              <a:rPr lang="en-GB" sz="2400" spc="0" dirty="0" err="1">
                <a:solidFill>
                  <a:srgbClr val="000000"/>
                </a:solidFill>
                <a:latin typeface="Calibri"/>
                <a:ea typeface="+mn-lt"/>
                <a:cs typeface="+mn-lt"/>
              </a:rPr>
              <a:t>werden</a:t>
            </a:r>
            <a:r>
              <a:rPr lang="en-GB" sz="2400" spc="0" dirty="0">
                <a:solidFill>
                  <a:srgbClr val="000000"/>
                </a:solidFill>
                <a:latin typeface="Calibri"/>
                <a:ea typeface="+mn-lt"/>
                <a:cs typeface="+mn-lt"/>
              </a:rPr>
              <a:t>. </a:t>
            </a:r>
          </a:p>
          <a:p>
            <a:pPr marL="342900" indent="-342900">
              <a:buFont typeface="Arial" panose="020B0604020202020204" pitchFamily="34" charset="0"/>
              <a:buChar char="•"/>
            </a:pPr>
            <a:endParaRPr lang="en-GB" b="1" dirty="0">
              <a:solidFill>
                <a:schemeClr val="accent2"/>
              </a:solidFill>
            </a:endParaRPr>
          </a:p>
          <a:p>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lIns="91440" tIns="45720" rIns="91440" bIns="45720" anchor="t">
            <a:noAutofit/>
          </a:bodyPr>
          <a:lstStyle/>
          <a:p>
            <a:r>
              <a:rPr lang="en-US" err="1">
                <a:ea typeface="+mn-lt"/>
                <a:cs typeface="+mn-lt"/>
              </a:rPr>
              <a:t>Unterrichts</a:t>
            </a:r>
            <a:r>
              <a:rPr lang="en-US">
                <a:ea typeface="+mn-lt"/>
                <a:cs typeface="+mn-lt"/>
              </a:rPr>
              <a:t>- &amp; </a:t>
            </a:r>
            <a:r>
              <a:rPr lang="en-US" err="1">
                <a:ea typeface="+mn-lt"/>
                <a:cs typeface="+mn-lt"/>
              </a:rPr>
              <a:t>Lernziele</a:t>
            </a:r>
            <a:endParaRPr lang="en-US" err="1"/>
          </a:p>
        </p:txBody>
      </p:sp>
    </p:spTree>
    <p:extLst>
      <p:ext uri="{BB962C8B-B14F-4D97-AF65-F5344CB8AC3E}">
        <p14:creationId xmlns:p14="http://schemas.microsoft.com/office/powerpoint/2010/main" val="1531091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1" y="1932612"/>
            <a:ext cx="10595237" cy="4132136"/>
          </a:xfrm>
        </p:spPr>
        <p:txBody>
          <a:bodyPr lIns="91440" tIns="45720" rIns="91440" bIns="45720" anchor="t"/>
          <a:lstStyle/>
          <a:p>
            <a:pPr>
              <a:buClr>
                <a:schemeClr val="accent2"/>
              </a:buClr>
              <a:buBlip>
                <a:blip r:embed="rId3"/>
              </a:buBlip>
              <a:defRPr/>
            </a:pPr>
            <a:r>
              <a:rPr lang="en-GB" err="1">
                <a:ea typeface="+mn-lt"/>
                <a:cs typeface="+mn-lt"/>
              </a:rPr>
              <a:t>Erfordert</a:t>
            </a:r>
            <a:r>
              <a:rPr lang="en-GB">
                <a:ea typeface="+mn-lt"/>
                <a:cs typeface="+mn-lt"/>
              </a:rPr>
              <a:t> </a:t>
            </a:r>
            <a:r>
              <a:rPr lang="en-GB" err="1">
                <a:ea typeface="+mn-lt"/>
                <a:cs typeface="+mn-lt"/>
              </a:rPr>
              <a:t>Vorbereitung</a:t>
            </a:r>
            <a:endParaRPr lang="en-US" err="1">
              <a:ea typeface="+mn-ea"/>
              <a:cs typeface="+mn-cs"/>
            </a:endParaRPr>
          </a:p>
          <a:p>
            <a:pPr>
              <a:buClr>
                <a:schemeClr val="accent2"/>
              </a:buClr>
              <a:buChar char="•"/>
              <a:defRPr/>
            </a:pPr>
            <a:endParaRPr lang="en-GB">
              <a:ea typeface="+mn-ea"/>
              <a:cs typeface="+mn-cs"/>
            </a:endParaRPr>
          </a:p>
          <a:p>
            <a:pPr>
              <a:buClr>
                <a:schemeClr val="accent2"/>
              </a:buClr>
              <a:buBlip>
                <a:blip r:embed="rId3"/>
              </a:buBlip>
              <a:defRPr/>
            </a:pPr>
            <a:r>
              <a:rPr lang="en-GB">
                <a:ea typeface="+mn-lt"/>
                <a:cs typeface="+mn-lt"/>
              </a:rPr>
              <a:t>Eine </a:t>
            </a:r>
            <a:r>
              <a:rPr lang="en-GB" err="1">
                <a:ea typeface="+mn-lt"/>
                <a:cs typeface="+mn-lt"/>
              </a:rPr>
              <a:t>einmal</a:t>
            </a:r>
            <a:r>
              <a:rPr lang="en-GB">
                <a:ea typeface="+mn-lt"/>
                <a:cs typeface="+mn-lt"/>
              </a:rPr>
              <a:t> </a:t>
            </a:r>
            <a:r>
              <a:rPr lang="en-GB" err="1">
                <a:ea typeface="+mn-lt"/>
                <a:cs typeface="+mn-lt"/>
              </a:rPr>
              <a:t>gestartete</a:t>
            </a:r>
            <a:r>
              <a:rPr lang="en-GB">
                <a:ea typeface="+mn-lt"/>
                <a:cs typeface="+mn-lt"/>
              </a:rPr>
              <a:t> </a:t>
            </a:r>
            <a:r>
              <a:rPr lang="en-GB" err="1">
                <a:ea typeface="+mn-lt"/>
                <a:cs typeface="+mn-lt"/>
              </a:rPr>
              <a:t>Kampagne</a:t>
            </a:r>
            <a:r>
              <a:rPr lang="en-GB">
                <a:ea typeface="+mn-lt"/>
                <a:cs typeface="+mn-lt"/>
              </a:rPr>
              <a:t> </a:t>
            </a:r>
            <a:r>
              <a:rPr lang="en-GB" err="1">
                <a:ea typeface="+mn-lt"/>
                <a:cs typeface="+mn-lt"/>
              </a:rPr>
              <a:t>lässt</a:t>
            </a:r>
            <a:r>
              <a:rPr lang="en-GB">
                <a:ea typeface="+mn-lt"/>
                <a:cs typeface="+mn-lt"/>
              </a:rPr>
              <a:t> </a:t>
            </a:r>
            <a:r>
              <a:rPr lang="en-GB" err="1">
                <a:ea typeface="+mn-lt"/>
                <a:cs typeface="+mn-lt"/>
              </a:rPr>
              <a:t>sich</a:t>
            </a:r>
            <a:r>
              <a:rPr lang="en-GB">
                <a:ea typeface="+mn-lt"/>
                <a:cs typeface="+mn-lt"/>
              </a:rPr>
              <a:t> </a:t>
            </a:r>
            <a:r>
              <a:rPr lang="en-GB" err="1">
                <a:ea typeface="+mn-lt"/>
                <a:cs typeface="+mn-lt"/>
              </a:rPr>
              <a:t>nur</a:t>
            </a:r>
            <a:r>
              <a:rPr lang="en-GB">
                <a:ea typeface="+mn-lt"/>
                <a:cs typeface="+mn-lt"/>
              </a:rPr>
              <a:t> </a:t>
            </a:r>
            <a:r>
              <a:rPr lang="en-GB" err="1">
                <a:ea typeface="+mn-lt"/>
                <a:cs typeface="+mn-lt"/>
              </a:rPr>
              <a:t>schwer</a:t>
            </a:r>
            <a:r>
              <a:rPr kumimoji="0" lang="en-GB" i="0" strike="noStrike" kern="1200" cap="none" spc="0" normalizeH="0" baseline="0" noProof="0">
                <a:ln>
                  <a:noFill/>
                </a:ln>
                <a:effectLst/>
                <a:uLnTx/>
                <a:uFillTx/>
                <a:ea typeface="+mn-lt"/>
                <a:cs typeface="+mn-lt"/>
              </a:rPr>
              <a:t>/</a:t>
            </a:r>
            <a:r>
              <a:rPr lang="en-GB" err="1">
                <a:ea typeface="+mn-lt"/>
                <a:cs typeface="+mn-lt"/>
              </a:rPr>
              <a:t>riskant</a:t>
            </a:r>
            <a:r>
              <a:rPr lang="en-GB">
                <a:ea typeface="+mn-lt"/>
                <a:cs typeface="+mn-lt"/>
              </a:rPr>
              <a:t> </a:t>
            </a:r>
            <a:r>
              <a:rPr lang="en-GB" err="1">
                <a:ea typeface="+mn-lt"/>
                <a:cs typeface="+mn-lt"/>
              </a:rPr>
              <a:t>ändern</a:t>
            </a:r>
            <a:r>
              <a:rPr lang="en-GB">
                <a:ea typeface="+mn-lt"/>
                <a:cs typeface="+mn-lt"/>
              </a:rPr>
              <a:t>.</a:t>
            </a:r>
            <a:endParaRPr lang="en-GB">
              <a:ea typeface="+mn-ea"/>
              <a:cs typeface="+mn-cs"/>
            </a:endParaRPr>
          </a:p>
          <a:p>
            <a:pPr>
              <a:buClr>
                <a:schemeClr val="accent2"/>
              </a:buClr>
              <a:buChar char="•"/>
              <a:defRPr/>
            </a:pPr>
            <a:endParaRPr lang="en-GB">
              <a:ea typeface="+mn-ea"/>
              <a:cs typeface="+mn-cs"/>
            </a:endParaRPr>
          </a:p>
          <a:p>
            <a:pPr>
              <a:buClr>
                <a:schemeClr val="accent2"/>
              </a:buClr>
              <a:buBlip>
                <a:blip r:embed="rId3"/>
              </a:buBlip>
              <a:defRPr/>
            </a:pPr>
            <a:r>
              <a:rPr lang="en-GB" err="1">
                <a:ea typeface="+mn-lt"/>
                <a:cs typeface="+mn-lt"/>
              </a:rPr>
              <a:t>Einige</a:t>
            </a:r>
            <a:r>
              <a:rPr lang="en-GB">
                <a:ea typeface="+mn-lt"/>
                <a:cs typeface="+mn-lt"/>
              </a:rPr>
              <a:t> Crowdfunding-</a:t>
            </a:r>
            <a:r>
              <a:rPr lang="en-GB" err="1">
                <a:ea typeface="+mn-lt"/>
                <a:cs typeface="+mn-lt"/>
              </a:rPr>
              <a:t>Arten</a:t>
            </a:r>
            <a:r>
              <a:rPr lang="en-GB">
                <a:ea typeface="+mn-lt"/>
                <a:cs typeface="+mn-lt"/>
              </a:rPr>
              <a:t> </a:t>
            </a:r>
            <a:r>
              <a:rPr lang="en-GB" err="1">
                <a:ea typeface="+mn-lt"/>
                <a:cs typeface="+mn-lt"/>
              </a:rPr>
              <a:t>sind</a:t>
            </a:r>
            <a:r>
              <a:rPr lang="en-GB">
                <a:ea typeface="+mn-lt"/>
                <a:cs typeface="+mn-lt"/>
              </a:rPr>
              <a:t> </a:t>
            </a:r>
            <a:r>
              <a:rPr lang="en-GB" err="1">
                <a:ea typeface="+mn-lt"/>
                <a:cs typeface="+mn-lt"/>
              </a:rPr>
              <a:t>reguliert</a:t>
            </a:r>
            <a:r>
              <a:rPr kumimoji="0" lang="en-GB" i="0" strike="noStrike" kern="1200" cap="none" spc="0" normalizeH="0" baseline="0" noProof="0">
                <a:ln>
                  <a:noFill/>
                </a:ln>
                <a:effectLst/>
                <a:uLnTx/>
                <a:uFillTx/>
                <a:ea typeface="+mn-lt"/>
                <a:cs typeface="+mn-lt"/>
              </a:rPr>
              <a:t>, </a:t>
            </a:r>
            <a:r>
              <a:rPr lang="en-GB">
                <a:ea typeface="+mn-lt"/>
                <a:cs typeface="+mn-lt"/>
              </a:rPr>
              <a:t>z. B. </a:t>
            </a:r>
            <a:r>
              <a:rPr lang="en-GB" err="1">
                <a:ea typeface="+mn-lt"/>
                <a:cs typeface="+mn-lt"/>
              </a:rPr>
              <a:t>wie</a:t>
            </a:r>
            <a:r>
              <a:rPr lang="en-GB">
                <a:ea typeface="+mn-lt"/>
                <a:cs typeface="+mn-lt"/>
              </a:rPr>
              <a:t> und </a:t>
            </a:r>
            <a:r>
              <a:rPr lang="en-GB" err="1">
                <a:ea typeface="+mn-lt"/>
                <a:cs typeface="+mn-lt"/>
              </a:rPr>
              <a:t>wie</a:t>
            </a:r>
            <a:r>
              <a:rPr lang="en-GB">
                <a:ea typeface="+mn-lt"/>
                <a:cs typeface="+mn-lt"/>
              </a:rPr>
              <a:t> </a:t>
            </a:r>
            <a:r>
              <a:rPr lang="en-GB" err="1">
                <a:ea typeface="+mn-lt"/>
                <a:cs typeface="+mn-lt"/>
              </a:rPr>
              <a:t>viel</a:t>
            </a:r>
            <a:r>
              <a:rPr lang="en-GB">
                <a:ea typeface="+mn-lt"/>
                <a:cs typeface="+mn-lt"/>
              </a:rPr>
              <a:t> die Spender </a:t>
            </a:r>
            <a:r>
              <a:rPr lang="en-GB" err="1">
                <a:ea typeface="+mn-lt"/>
                <a:cs typeface="+mn-lt"/>
              </a:rPr>
              <a:t>spenden</a:t>
            </a:r>
            <a:endParaRPr lang="en-GB" err="1">
              <a:ea typeface="+mn-ea"/>
              <a:cs typeface="+mn-cs"/>
            </a:endParaRPr>
          </a:p>
          <a:p>
            <a:pPr>
              <a:buClr>
                <a:schemeClr val="accent2"/>
              </a:buClr>
              <a:buChar char="•"/>
              <a:defRPr/>
            </a:pPr>
            <a:endParaRPr lang="en-GB">
              <a:ea typeface="+mn-ea"/>
              <a:cs typeface="+mn-cs"/>
            </a:endParaRPr>
          </a:p>
          <a:p>
            <a:pPr marL="342900" indent="-342900">
              <a:buClr>
                <a:schemeClr val="accent2"/>
              </a:buClr>
              <a:buBlip>
                <a:blip r:embed="rId3"/>
              </a:buBlip>
              <a:defRPr/>
            </a:pPr>
            <a:r>
              <a:rPr lang="en-GB">
                <a:ea typeface="+mn-lt"/>
                <a:cs typeface="+mn-lt"/>
              </a:rPr>
              <a:t>Damit </a:t>
            </a:r>
            <a:r>
              <a:rPr lang="en-GB" err="1">
                <a:ea typeface="+mn-lt"/>
                <a:cs typeface="+mn-lt"/>
              </a:rPr>
              <a:t>verbundene</a:t>
            </a:r>
            <a:r>
              <a:rPr lang="en-GB">
                <a:ea typeface="+mn-lt"/>
                <a:cs typeface="+mn-lt"/>
              </a:rPr>
              <a:t> </a:t>
            </a:r>
            <a:r>
              <a:rPr lang="en-GB" err="1">
                <a:ea typeface="+mn-lt"/>
                <a:cs typeface="+mn-lt"/>
              </a:rPr>
              <a:t>Buchhaltungs</a:t>
            </a:r>
            <a:r>
              <a:rPr lang="en-GB">
                <a:ea typeface="+mn-lt"/>
                <a:cs typeface="+mn-lt"/>
              </a:rPr>
              <a:t>- und </a:t>
            </a:r>
            <a:r>
              <a:rPr lang="en-GB" err="1">
                <a:ea typeface="+mn-lt"/>
                <a:cs typeface="+mn-lt"/>
              </a:rPr>
              <a:t>Verwaltungsaufgaben</a:t>
            </a:r>
            <a:endParaRPr lang="en-GB" err="1">
              <a:ea typeface="+mn-ea"/>
              <a:cs typeface="+mn-cs"/>
            </a:endParaRPr>
          </a:p>
          <a:p>
            <a:pPr marL="342900" marR="0" lvl="0" indent="-342900" algn="l" defTabSz="914400" rtl="0" eaLnBrk="1" fontAlgn="auto" latinLnBrk="0" hangingPunct="1">
              <a:lnSpc>
                <a:spcPct val="90000"/>
              </a:lnSpc>
              <a:spcBef>
                <a:spcPts val="1000"/>
              </a:spcBef>
              <a:spcAft>
                <a:spcPts val="0"/>
              </a:spcAft>
              <a:buClr>
                <a:schemeClr val="accent2"/>
              </a:buClr>
              <a:buSzTx/>
              <a:buBlip>
                <a:blip r:embed="rId3"/>
              </a:buBlip>
              <a:tabLst/>
              <a:defRPr/>
            </a:pPr>
            <a:endParaRPr kumimoji="0" lang="en-GB" i="0" strike="noStrike" kern="1200" cap="none" spc="0" normalizeH="0" baseline="0" noProof="0">
              <a:ln>
                <a:noFill/>
              </a:ln>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tabLst/>
              <a:defRPr/>
            </a:pPr>
            <a:endParaRPr kumimoji="0" lang="en-GB" b="0" i="0" u="none" strike="noStrike" kern="1200" cap="none" spc="0" normalizeH="0" baseline="0" noProof="0">
              <a:ln>
                <a:noFill/>
              </a:ln>
              <a:effectLst/>
              <a:uLnTx/>
              <a:uFillTx/>
              <a:latin typeface="Calibri" panose="020F0502020204030204"/>
              <a:ea typeface="+mn-ea"/>
              <a:cs typeface="+mn-cs"/>
            </a:endParaRPr>
          </a:p>
          <a:p>
            <a:endParaRPr lang="en-US" sz="200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GB"/>
              <a:t>Crowdfunding Cons	</a:t>
            </a:r>
            <a:endParaRPr lang="en-US"/>
          </a:p>
        </p:txBody>
      </p:sp>
    </p:spTree>
    <p:extLst>
      <p:ext uri="{BB962C8B-B14F-4D97-AF65-F5344CB8AC3E}">
        <p14:creationId xmlns:p14="http://schemas.microsoft.com/office/powerpoint/2010/main" val="2393468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763486"/>
            <a:ext cx="10595237" cy="4132136"/>
          </a:xfrm>
        </p:spPr>
        <p:txBody>
          <a:bodyPr lIns="91440" tIns="45720" rIns="91440" bIns="45720" anchor="t"/>
          <a:lstStyle/>
          <a:p>
            <a:pPr marL="342900" indent="-342900">
              <a:buClr>
                <a:schemeClr val="accent2"/>
              </a:buClr>
              <a:buBlip>
                <a:blip r:embed="rId3"/>
              </a:buBlip>
              <a:defRPr/>
            </a:pPr>
            <a:r>
              <a:rPr lang="en-GB">
                <a:ea typeface="+mn-lt"/>
                <a:cs typeface="+mn-lt"/>
              </a:rPr>
              <a:t>Die </a:t>
            </a:r>
            <a:r>
              <a:rPr lang="en-GB" err="1">
                <a:ea typeface="+mn-lt"/>
                <a:cs typeface="+mn-lt"/>
              </a:rPr>
              <a:t>Sichtbarkeit</a:t>
            </a:r>
            <a:r>
              <a:rPr lang="en-GB">
                <a:ea typeface="+mn-lt"/>
                <a:cs typeface="+mn-lt"/>
              </a:rPr>
              <a:t>, die </a:t>
            </a:r>
            <a:r>
              <a:rPr lang="en-GB" err="1">
                <a:ea typeface="+mn-lt"/>
                <a:cs typeface="+mn-lt"/>
              </a:rPr>
              <a:t>eine</a:t>
            </a:r>
            <a:r>
              <a:rPr lang="en-GB">
                <a:ea typeface="+mn-lt"/>
                <a:cs typeface="+mn-lt"/>
              </a:rPr>
              <a:t> </a:t>
            </a:r>
            <a:r>
              <a:rPr lang="en-GB" err="1">
                <a:ea typeface="+mn-lt"/>
                <a:cs typeface="+mn-lt"/>
              </a:rPr>
              <a:t>öffentliche</a:t>
            </a:r>
            <a:r>
              <a:rPr lang="en-GB">
                <a:ea typeface="+mn-lt"/>
                <a:cs typeface="+mn-lt"/>
              </a:rPr>
              <a:t> </a:t>
            </a:r>
            <a:r>
              <a:rPr lang="en-GB" err="1">
                <a:ea typeface="+mn-lt"/>
                <a:cs typeface="+mn-lt"/>
              </a:rPr>
              <a:t>Kampagne</a:t>
            </a:r>
            <a:r>
              <a:rPr lang="en-GB">
                <a:ea typeface="+mn-lt"/>
                <a:cs typeface="+mn-lt"/>
              </a:rPr>
              <a:t> </a:t>
            </a:r>
            <a:r>
              <a:rPr lang="en-GB" err="1">
                <a:ea typeface="+mn-lt"/>
                <a:cs typeface="+mn-lt"/>
              </a:rPr>
              <a:t>mit</a:t>
            </a:r>
            <a:r>
              <a:rPr lang="en-GB">
                <a:ea typeface="+mn-lt"/>
                <a:cs typeface="+mn-lt"/>
              </a:rPr>
              <a:t> </a:t>
            </a:r>
            <a:r>
              <a:rPr lang="en-GB" err="1">
                <a:ea typeface="+mn-lt"/>
                <a:cs typeface="+mn-lt"/>
              </a:rPr>
              <a:t>sich</a:t>
            </a:r>
            <a:r>
              <a:rPr lang="en-GB">
                <a:ea typeface="+mn-lt"/>
                <a:cs typeface="+mn-lt"/>
              </a:rPr>
              <a:t> </a:t>
            </a:r>
            <a:r>
              <a:rPr lang="en-GB" err="1">
                <a:ea typeface="+mn-lt"/>
                <a:cs typeface="+mn-lt"/>
              </a:rPr>
              <a:t>bringt</a:t>
            </a:r>
            <a:r>
              <a:rPr lang="en-GB">
                <a:ea typeface="+mn-lt"/>
                <a:cs typeface="+mn-lt"/>
              </a:rPr>
              <a:t>, </a:t>
            </a:r>
            <a:r>
              <a:rPr lang="en-GB" err="1">
                <a:ea typeface="+mn-lt"/>
                <a:cs typeface="+mn-lt"/>
              </a:rPr>
              <a:t>kann</a:t>
            </a:r>
            <a:r>
              <a:rPr lang="en-GB">
                <a:ea typeface="+mn-lt"/>
                <a:cs typeface="+mn-lt"/>
              </a:rPr>
              <a:t> </a:t>
            </a:r>
            <a:r>
              <a:rPr lang="en-GB" err="1">
                <a:ea typeface="+mn-lt"/>
                <a:cs typeface="+mn-lt"/>
              </a:rPr>
              <a:t>zu</a:t>
            </a:r>
            <a:r>
              <a:rPr lang="en-GB">
                <a:ea typeface="+mn-lt"/>
                <a:cs typeface="+mn-lt"/>
              </a:rPr>
              <a:t> </a:t>
            </a:r>
            <a:r>
              <a:rPr lang="en-GB" err="1">
                <a:ea typeface="+mn-lt"/>
                <a:cs typeface="+mn-lt"/>
              </a:rPr>
              <a:t>Ideendiebstahl</a:t>
            </a:r>
            <a:r>
              <a:rPr lang="en-GB">
                <a:ea typeface="+mn-lt"/>
                <a:cs typeface="+mn-lt"/>
              </a:rPr>
              <a:t> </a:t>
            </a:r>
            <a:r>
              <a:rPr lang="en-GB" err="1">
                <a:ea typeface="+mn-lt"/>
                <a:cs typeface="+mn-lt"/>
              </a:rPr>
              <a:t>oder</a:t>
            </a:r>
            <a:r>
              <a:rPr lang="en-GB">
                <a:ea typeface="+mn-lt"/>
                <a:cs typeface="+mn-lt"/>
              </a:rPr>
              <a:t> </a:t>
            </a:r>
            <a:r>
              <a:rPr lang="en-GB" err="1">
                <a:ea typeface="+mn-lt"/>
                <a:cs typeface="+mn-lt"/>
              </a:rPr>
              <a:t>negativem</a:t>
            </a:r>
            <a:r>
              <a:rPr lang="en-GB">
                <a:ea typeface="+mn-lt"/>
                <a:cs typeface="+mn-lt"/>
              </a:rPr>
              <a:t> Feedback </a:t>
            </a:r>
            <a:r>
              <a:rPr lang="en-GB" err="1">
                <a:ea typeface="+mn-lt"/>
                <a:cs typeface="+mn-lt"/>
              </a:rPr>
              <a:t>führen</a:t>
            </a:r>
            <a:r>
              <a:rPr lang="en-GB">
                <a:ea typeface="+mn-lt"/>
                <a:cs typeface="+mn-lt"/>
              </a:rPr>
              <a:t>.</a:t>
            </a:r>
            <a:endParaRPr kumimoji="0" lang="en-GB" i="0" strike="noStrike" kern="1200" cap="none" spc="0" normalizeH="0" baseline="0" noProof="0">
              <a:ln>
                <a:noFill/>
              </a:ln>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000"/>
              </a:spcBef>
              <a:spcAft>
                <a:spcPts val="0"/>
              </a:spcAft>
              <a:buClr>
                <a:schemeClr val="accent2"/>
              </a:buClr>
              <a:buSzTx/>
              <a:buBlip>
                <a:blip r:embed="rId3"/>
              </a:buBlip>
              <a:tabLst/>
              <a:defRPr/>
            </a:pPr>
            <a:endParaRPr lang="en-GB">
              <a:latin typeface="Calibri" panose="020F0502020204030204"/>
            </a:endParaRPr>
          </a:p>
          <a:p>
            <a:pPr marL="171450" indent="-171450" fontAlgn="base">
              <a:lnSpc>
                <a:spcPct val="100000"/>
              </a:lnSpc>
              <a:spcBef>
                <a:spcPts val="0"/>
              </a:spcBef>
              <a:buBlip>
                <a:blip r:embed="rId4"/>
              </a:buBlip>
              <a:defRPr/>
            </a:pPr>
            <a:r>
              <a:rPr lang="en-US" b="1">
                <a:ea typeface="+mn-lt"/>
                <a:cs typeface="+mn-lt"/>
              </a:rPr>
              <a:t>LESEN SIE:</a:t>
            </a:r>
            <a:r>
              <a:rPr lang="en-US">
                <a:latin typeface="Segoe UI"/>
                <a:cs typeface="Segoe UI"/>
              </a:rPr>
              <a:t> </a:t>
            </a:r>
            <a:r>
              <a:rPr kumimoji="0" lang="en-US" b="0" i="0" u="sng" strike="noStrike" kern="1200" cap="none" spc="0" normalizeH="0" baseline="0" noProof="0">
                <a:ln>
                  <a:noFill/>
                </a:ln>
                <a:solidFill>
                  <a:schemeClr val="accent2">
                    <a:lumMod val="75000"/>
                  </a:schemeClr>
                </a:solidFill>
                <a:effectLst/>
                <a:uLnTx/>
                <a:uFillTx/>
                <a:latin typeface="Calibri"/>
                <a:cs typeface="Calibri"/>
                <a:hlinkClick r:id="rId5">
                  <a:extLst>
                    <a:ext uri="{A12FA001-AC4F-418D-AE19-62706E023703}">
                      <ahyp:hlinkClr xmlns:ahyp="http://schemas.microsoft.com/office/drawing/2018/hyperlinkcolor" val="tx"/>
                    </a:ext>
                  </a:extLst>
                </a:hlinkClick>
              </a:rPr>
              <a:t>20 Pros and Cons of Crowdfunding (thepowermba.com)</a:t>
            </a:r>
            <a:endParaRPr kumimoji="0" lang="de-DE" b="0" i="0" u="none" strike="noStrike" kern="1200" cap="none" spc="0" normalizeH="0" baseline="0" noProof="0">
              <a:ln>
                <a:noFill/>
              </a:ln>
              <a:solidFill>
                <a:schemeClr val="accent2">
                  <a:lumMod val="75000"/>
                </a:schemeClr>
              </a:solidFill>
              <a:effectLst/>
              <a:uLnTx/>
              <a:uFillTx/>
              <a:latin typeface="Calibri"/>
              <a:cs typeface="Calibri"/>
            </a:endParaRPr>
          </a:p>
          <a:p>
            <a:pPr marL="342900" marR="0" lvl="0" indent="-342900" algn="l" defTabSz="914400" rtl="0" eaLnBrk="1" fontAlgn="auto" latinLnBrk="0" hangingPunct="1">
              <a:lnSpc>
                <a:spcPct val="90000"/>
              </a:lnSpc>
              <a:spcBef>
                <a:spcPts val="1000"/>
              </a:spcBef>
              <a:spcAft>
                <a:spcPts val="0"/>
              </a:spcAft>
              <a:buClr>
                <a:schemeClr val="accent2"/>
              </a:buClr>
              <a:buSzTx/>
              <a:buFont typeface="Arial" panose="020B0604020202020204" pitchFamily="34" charset="0"/>
              <a:buChar char="•"/>
              <a:tabLst/>
              <a:defRPr/>
            </a:pPr>
            <a:endParaRPr kumimoji="0" lang="en-GB" i="0" strike="noStrike" kern="1200" cap="none" spc="0" normalizeH="0" baseline="0" noProof="0">
              <a:ln>
                <a:noFill/>
              </a:ln>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tabLst/>
              <a:defRPr/>
            </a:pPr>
            <a:endParaRPr lang="en-GB" u="sng">
              <a:latin typeface="Calibri" panose="020F0502020204030204"/>
            </a:endParaRP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i="0" u="sng" strike="noStrike" kern="1200" cap="none" spc="0" normalizeH="0" baseline="0" noProof="0">
              <a:ln>
                <a:noFill/>
              </a:ln>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b="1" i="0" u="none" strike="noStrike" kern="1200" cap="none" spc="0" normalizeH="0" baseline="0" noProof="0">
              <a:ln>
                <a:noFill/>
              </a:ln>
              <a:solidFill>
                <a:schemeClr val="accent2"/>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tabLst/>
              <a:defRPr/>
            </a:pPr>
            <a:endParaRPr kumimoji="0" lang="en-GB" b="0" i="0" u="none" strike="noStrike" kern="1200" cap="none" spc="0" normalizeH="0" baseline="0" noProof="0">
              <a:ln>
                <a:noFill/>
              </a:ln>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Blip>
                <a:blip r:embed="rId6"/>
              </a:buBlip>
              <a:tabLst/>
              <a:defRPr/>
            </a:pPr>
            <a:endParaRPr kumimoji="0" lang="en-GB" b="0" i="0" u="none" strike="noStrike" kern="1200" cap="none" spc="0" normalizeH="0" baseline="0" noProof="0">
              <a:ln>
                <a:noFill/>
              </a:ln>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Blip>
                <a:blip r:embed="rId6"/>
              </a:buBlip>
              <a:tabLst/>
              <a:defRPr/>
            </a:pPr>
            <a:endParaRPr kumimoji="0" lang="en-GB" b="0" i="0" u="none" strike="noStrike" kern="1200" cap="none" spc="0" normalizeH="0" baseline="0" noProof="0">
              <a:ln>
                <a:noFill/>
              </a:ln>
              <a:effectLst/>
              <a:uLnTx/>
              <a:uFillTx/>
              <a:latin typeface="Calibri" panose="020F0502020204030204"/>
              <a:ea typeface="+mn-ea"/>
              <a:cs typeface="+mn-cs"/>
            </a:endParaRPr>
          </a:p>
          <a:p>
            <a:endParaRPr lang="en-US" sz="200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lIns="91440" tIns="45720" rIns="91440" bIns="45720" anchor="t">
            <a:noAutofit/>
          </a:bodyPr>
          <a:lstStyle/>
          <a:p>
            <a:r>
              <a:rPr lang="en-GB"/>
              <a:t>Crowdfunding Cons (Fort.)	</a:t>
            </a:r>
            <a:endParaRPr lang="en-US"/>
          </a:p>
        </p:txBody>
      </p:sp>
    </p:spTree>
    <p:extLst>
      <p:ext uri="{BB962C8B-B14F-4D97-AF65-F5344CB8AC3E}">
        <p14:creationId xmlns:p14="http://schemas.microsoft.com/office/powerpoint/2010/main" val="1699552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635A651-24F8-6347-8235-D63CB4163581}"/>
              </a:ext>
            </a:extLst>
          </p:cNvPr>
          <p:cNvSpPr>
            <a:spLocks noGrp="1"/>
          </p:cNvSpPr>
          <p:nvPr>
            <p:ph type="body" sz="quarter" idx="13"/>
          </p:nvPr>
        </p:nvSpPr>
        <p:spPr>
          <a:xfrm>
            <a:off x="1001762" y="1524912"/>
            <a:ext cx="4676539" cy="3808175"/>
          </a:xfrm>
        </p:spPr>
        <p:txBody>
          <a:bodyPr lIns="91440" tIns="45720" rIns="91440" bIns="45720" anchor="ctr">
            <a:normAutofit/>
          </a:bodyPr>
          <a:lstStyle/>
          <a:p>
            <a:r>
              <a:rPr lang="en-US"/>
              <a:t>“</a:t>
            </a:r>
            <a:r>
              <a:rPr lang="en-US">
                <a:ea typeface="+mn-lt"/>
                <a:cs typeface="+mn-lt"/>
              </a:rPr>
              <a:t>Ich bin </a:t>
            </a:r>
            <a:r>
              <a:rPr lang="en-US" err="1">
                <a:ea typeface="+mn-lt"/>
                <a:cs typeface="+mn-lt"/>
              </a:rPr>
              <a:t>nicht</a:t>
            </a:r>
            <a:r>
              <a:rPr lang="en-US">
                <a:ea typeface="+mn-lt"/>
                <a:cs typeface="+mn-lt"/>
              </a:rPr>
              <a:t> das </a:t>
            </a:r>
            <a:r>
              <a:rPr lang="en-US" err="1">
                <a:ea typeface="+mn-lt"/>
                <a:cs typeface="+mn-lt"/>
              </a:rPr>
              <a:t>Produkt</a:t>
            </a:r>
            <a:r>
              <a:rPr lang="en-US">
                <a:ea typeface="+mn-lt"/>
                <a:cs typeface="+mn-lt"/>
              </a:rPr>
              <a:t> </a:t>
            </a:r>
            <a:r>
              <a:rPr lang="en-US" err="1">
                <a:ea typeface="+mn-lt"/>
                <a:cs typeface="+mn-lt"/>
              </a:rPr>
              <a:t>meiner</a:t>
            </a:r>
            <a:r>
              <a:rPr lang="en-US">
                <a:ea typeface="+mn-lt"/>
                <a:cs typeface="+mn-lt"/>
              </a:rPr>
              <a:t> </a:t>
            </a:r>
            <a:r>
              <a:rPr lang="en-US" err="1">
                <a:ea typeface="+mn-lt"/>
                <a:cs typeface="+mn-lt"/>
              </a:rPr>
              <a:t>Umstände</a:t>
            </a:r>
            <a:r>
              <a:rPr lang="en-US">
                <a:ea typeface="+mn-lt"/>
                <a:cs typeface="+mn-lt"/>
              </a:rPr>
              <a:t>. Ich bin </a:t>
            </a:r>
            <a:r>
              <a:rPr lang="en-US" err="1">
                <a:ea typeface="+mn-lt"/>
                <a:cs typeface="+mn-lt"/>
              </a:rPr>
              <a:t>ein</a:t>
            </a:r>
            <a:r>
              <a:rPr lang="en-US">
                <a:ea typeface="+mn-lt"/>
                <a:cs typeface="+mn-lt"/>
              </a:rPr>
              <a:t> </a:t>
            </a:r>
            <a:r>
              <a:rPr lang="en-US" err="1">
                <a:ea typeface="+mn-lt"/>
                <a:cs typeface="+mn-lt"/>
              </a:rPr>
              <a:t>Produkt</a:t>
            </a:r>
            <a:r>
              <a:rPr lang="en-US">
                <a:ea typeface="+mn-lt"/>
                <a:cs typeface="+mn-lt"/>
              </a:rPr>
              <a:t> </a:t>
            </a:r>
            <a:r>
              <a:rPr lang="en-US" err="1">
                <a:ea typeface="+mn-lt"/>
                <a:cs typeface="+mn-lt"/>
              </a:rPr>
              <a:t>meiner</a:t>
            </a:r>
            <a:r>
              <a:rPr lang="en-US">
                <a:ea typeface="+mn-lt"/>
                <a:cs typeface="+mn-lt"/>
              </a:rPr>
              <a:t> </a:t>
            </a:r>
            <a:r>
              <a:rPr lang="en-US" err="1">
                <a:ea typeface="+mn-lt"/>
                <a:cs typeface="+mn-lt"/>
              </a:rPr>
              <a:t>Entscheidungen</a:t>
            </a:r>
            <a:r>
              <a:rPr lang="en-US"/>
              <a:t>.”</a:t>
            </a:r>
          </a:p>
          <a:p>
            <a:endParaRPr lang="en-US"/>
          </a:p>
        </p:txBody>
      </p:sp>
      <p:sp>
        <p:nvSpPr>
          <p:cNvPr id="12" name="Text Placeholder 6">
            <a:extLst>
              <a:ext uri="{FF2B5EF4-FFF2-40B4-BE49-F238E27FC236}">
                <a16:creationId xmlns:a16="http://schemas.microsoft.com/office/drawing/2014/main" id="{11C90A48-BE47-6E44-8B5D-EADE2FB0D0FA}"/>
              </a:ext>
            </a:extLst>
          </p:cNvPr>
          <p:cNvSpPr txBox="1">
            <a:spLocks/>
          </p:cNvSpPr>
          <p:nvPr/>
        </p:nvSpPr>
        <p:spPr>
          <a:xfrm>
            <a:off x="1759343" y="4641330"/>
            <a:ext cx="3161377" cy="505777"/>
          </a:xfrm>
          <a:prstGeom prst="rect">
            <a:avLst/>
          </a:prstGeom>
        </p:spPr>
        <p:txBody>
          <a:bodyPr anchor="t">
            <a:normAutofit/>
          </a:bodyPr>
          <a:lstStyle>
            <a:lvl1pPr marL="0" indent="0" algn="ctr" defTabSz="2072941" rtl="0" eaLnBrk="1" latinLnBrk="0" hangingPunct="1">
              <a:lnSpc>
                <a:spcPct val="100000"/>
              </a:lnSpc>
              <a:spcBef>
                <a:spcPts val="2267"/>
              </a:spcBef>
              <a:buFont typeface="Arial" panose="020B0604020202020204" pitchFamily="34" charset="0"/>
              <a:buNone/>
              <a:defRPr sz="1900" b="0" i="1" kern="1200" baseline="0">
                <a:solidFill>
                  <a:srgbClr val="000000"/>
                </a:solidFill>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0" marR="0" lvl="0" indent="0" algn="ctr" defTabSz="2072941" rtl="0" eaLnBrk="1" fontAlgn="auto" latinLnBrk="0" hangingPunct="1">
              <a:lnSpc>
                <a:spcPct val="100000"/>
              </a:lnSpc>
              <a:spcBef>
                <a:spcPts val="2267"/>
              </a:spcBef>
              <a:spcAft>
                <a:spcPts val="0"/>
              </a:spcAft>
              <a:buClrTx/>
              <a:buSzTx/>
              <a:buFont typeface="Arial" panose="020B0604020202020204" pitchFamily="34" charset="0"/>
              <a:buNone/>
              <a:tabLst/>
              <a:defRPr/>
            </a:pPr>
            <a:r>
              <a:rPr kumimoji="0" lang="en-IE" sz="22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Stephen Covey</a:t>
            </a:r>
            <a:endParaRPr kumimoji="0" lang="en-US" sz="2200" b="1" i="1"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7" name="Picture Placeholder 6" descr="An open white door">
            <a:extLst>
              <a:ext uri="{FF2B5EF4-FFF2-40B4-BE49-F238E27FC236}">
                <a16:creationId xmlns:a16="http://schemas.microsoft.com/office/drawing/2014/main" id="{C5950969-FFD7-341E-E03D-ABEAB1FBE89E}"/>
              </a:ext>
            </a:extLst>
          </p:cNvPr>
          <p:cNvPicPr>
            <a:picLocks noGrp="1" noChangeAspect="1"/>
          </p:cNvPicPr>
          <p:nvPr>
            <p:ph type="pic" sz="quarter" idx="42"/>
          </p:nvPr>
        </p:nvPicPr>
        <p:blipFill>
          <a:blip r:embed="rId2">
            <a:grayscl/>
          </a:blip>
          <a:srcRect l="8234" r="8234"/>
          <a:stretch/>
        </p:blipFill>
        <p:spPr>
          <a:xfrm>
            <a:off x="6096000" y="986088"/>
            <a:ext cx="5239644" cy="4704418"/>
          </a:xfrm>
        </p:spPr>
      </p:pic>
      <p:sp>
        <p:nvSpPr>
          <p:cNvPr id="14" name="Freeform 13">
            <a:extLst>
              <a:ext uri="{FF2B5EF4-FFF2-40B4-BE49-F238E27FC236}">
                <a16:creationId xmlns:a16="http://schemas.microsoft.com/office/drawing/2014/main" id="{27ECA9A2-5365-8339-FC20-E1FF47F3778A}"/>
              </a:ext>
            </a:extLst>
          </p:cNvPr>
          <p:cNvSpPr/>
          <p:nvPr/>
        </p:nvSpPr>
        <p:spPr>
          <a:xfrm>
            <a:off x="6096000" y="986088"/>
            <a:ext cx="5239644" cy="4704418"/>
          </a:xfrm>
          <a:custGeom>
            <a:avLst/>
            <a:gdLst>
              <a:gd name="connsiteX0" fmla="*/ 0 w 5239644"/>
              <a:gd name="connsiteY0" fmla="*/ 0 h 4704418"/>
              <a:gd name="connsiteX1" fmla="*/ 4328540 w 5239644"/>
              <a:gd name="connsiteY1" fmla="*/ 0 h 4704418"/>
              <a:gd name="connsiteX2" fmla="*/ 5239644 w 5239644"/>
              <a:gd name="connsiteY2" fmla="*/ 910842 h 4704418"/>
              <a:gd name="connsiteX3" fmla="*/ 5239644 w 5239644"/>
              <a:gd name="connsiteY3" fmla="*/ 4704418 h 4704418"/>
              <a:gd name="connsiteX4" fmla="*/ 1337885 w 5239644"/>
              <a:gd name="connsiteY4" fmla="*/ 4704418 h 4704418"/>
              <a:gd name="connsiteX5" fmla="*/ 0 w 5239644"/>
              <a:gd name="connsiteY5" fmla="*/ 3366919 h 4704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39644" h="4704418">
                <a:moveTo>
                  <a:pt x="0" y="0"/>
                </a:moveTo>
                <a:lnTo>
                  <a:pt x="4328540" y="0"/>
                </a:lnTo>
                <a:cubicBezTo>
                  <a:pt x="4832048" y="0"/>
                  <a:pt x="5239644" y="407482"/>
                  <a:pt x="5239644" y="910842"/>
                </a:cubicBezTo>
                <a:lnTo>
                  <a:pt x="5239644" y="4704418"/>
                </a:lnTo>
                <a:lnTo>
                  <a:pt x="1337885" y="4704418"/>
                </a:lnTo>
                <a:cubicBezTo>
                  <a:pt x="599411" y="4704418"/>
                  <a:pt x="0" y="4105181"/>
                  <a:pt x="0" y="3366919"/>
                </a:cubicBezTo>
                <a:close/>
              </a:path>
            </a:pathLst>
          </a:custGeom>
          <a:gradFill>
            <a:gsLst>
              <a:gs pos="0">
                <a:srgbClr val="DAE0D2">
                  <a:alpha val="9000"/>
                </a:srgbClr>
              </a:gs>
              <a:gs pos="83000">
                <a:srgbClr val="AABC99">
                  <a:alpha val="48000"/>
                </a:srgbClr>
              </a:gs>
              <a:gs pos="100000">
                <a:srgbClr val="AABC99">
                  <a:alpha val="44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15" name="Group 14">
            <a:extLst>
              <a:ext uri="{FF2B5EF4-FFF2-40B4-BE49-F238E27FC236}">
                <a16:creationId xmlns:a16="http://schemas.microsoft.com/office/drawing/2014/main" id="{A282B1FC-2D33-B27C-CD28-CCF6A9FD8979}"/>
              </a:ext>
            </a:extLst>
          </p:cNvPr>
          <p:cNvGrpSpPr/>
          <p:nvPr/>
        </p:nvGrpSpPr>
        <p:grpSpPr>
          <a:xfrm>
            <a:off x="5107779" y="748833"/>
            <a:ext cx="1487826" cy="1083162"/>
            <a:chOff x="3400450" y="986392"/>
            <a:chExt cx="1487826" cy="1083162"/>
          </a:xfrm>
        </p:grpSpPr>
        <p:sp>
          <p:nvSpPr>
            <p:cNvPr id="16" name="Freeform 15">
              <a:extLst>
                <a:ext uri="{FF2B5EF4-FFF2-40B4-BE49-F238E27FC236}">
                  <a16:creationId xmlns:a16="http://schemas.microsoft.com/office/drawing/2014/main" id="{48364439-2778-C7CC-57FA-75DE95B62B99}"/>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DAE0D2"/>
            </a:solidFill>
            <a:ln w="89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17" name="Freeform 16">
              <a:extLst>
                <a:ext uri="{FF2B5EF4-FFF2-40B4-BE49-F238E27FC236}">
                  <a16:creationId xmlns:a16="http://schemas.microsoft.com/office/drawing/2014/main" id="{9D5ABC1F-1ED5-8685-E579-E8115F8A0F89}"/>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10101"/>
            </a:solidFill>
            <a:ln w="89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608490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12" grpId="0"/>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763486"/>
            <a:ext cx="10595237" cy="4132136"/>
          </a:xfrm>
        </p:spPr>
        <p:txBody>
          <a:bodyPr lIns="91440" tIns="45720" rIns="91440" bIns="45720" anchor="t"/>
          <a:lstStyle/>
          <a:p>
            <a:pPr marL="342900" indent="-342900">
              <a:buClr>
                <a:schemeClr val="accent2"/>
              </a:buClr>
              <a:buBlip>
                <a:blip r:embed="rId3"/>
              </a:buBlip>
              <a:defRPr/>
            </a:pPr>
            <a:r>
              <a:rPr lang="en-GB">
                <a:ea typeface="+mn-lt"/>
                <a:cs typeface="+mn-lt"/>
              </a:rPr>
              <a:t>Es gibt viele Instrumente zur Unterstützung von Spendenaktionen für alle möglichen Zwecke</a:t>
            </a:r>
            <a:r>
              <a:rPr kumimoji="0" lang="en-GB" i="0" strike="noStrike" kern="1200" cap="none" spc="0" normalizeH="0" baseline="0" noProof="0">
                <a:ln>
                  <a:noFill/>
                </a:ln>
                <a:effectLst/>
                <a:uLnTx/>
                <a:uFillTx/>
                <a:ea typeface="+mn-lt"/>
                <a:cs typeface="+mn-lt"/>
              </a:rPr>
              <a:t>.</a:t>
            </a:r>
            <a:endParaRPr lang="en-US">
              <a:ea typeface="+mn-lt"/>
              <a:cs typeface="+mn-lt"/>
            </a:endParaRPr>
          </a:p>
          <a:p>
            <a:pPr marL="342900" marR="0" lvl="0" indent="-342900" algn="l" defTabSz="914400" rtl="0" eaLnBrk="1" fontAlgn="auto" latinLnBrk="0" hangingPunct="1">
              <a:lnSpc>
                <a:spcPct val="90000"/>
              </a:lnSpc>
              <a:spcBef>
                <a:spcPts val="1000"/>
              </a:spcBef>
              <a:spcAft>
                <a:spcPts val="0"/>
              </a:spcAft>
              <a:buClr>
                <a:schemeClr val="accent2"/>
              </a:buClr>
              <a:buSzTx/>
              <a:buFont typeface="Arial" panose="020B0604020202020204" pitchFamily="34" charset="0"/>
              <a:buChar char="•"/>
              <a:tabLst/>
              <a:defRPr/>
            </a:pPr>
            <a:endParaRPr kumimoji="0" lang="en-GB" i="0" strike="noStrike" kern="1200" cap="none" spc="0" normalizeH="0" baseline="0" noProof="0">
              <a:ln>
                <a:noFill/>
              </a:ln>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tabLst/>
              <a:defRPr/>
            </a:pPr>
            <a:endParaRPr lang="en-GB" u="sng">
              <a:latin typeface="Calibri" panose="020F0502020204030204"/>
            </a:endParaRP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i="0" u="sng" strike="noStrike" kern="1200" cap="none" spc="0" normalizeH="0" baseline="0" noProof="0">
              <a:ln>
                <a:noFill/>
              </a:ln>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b="1" i="0" u="none" strike="noStrike" kern="1200" cap="none" spc="0" normalizeH="0" baseline="0" noProof="0">
              <a:ln>
                <a:noFill/>
              </a:ln>
              <a:solidFill>
                <a:schemeClr val="accent2"/>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tabLst/>
              <a:defRPr/>
            </a:pPr>
            <a:endParaRPr kumimoji="0" lang="en-GB" b="0" i="0" u="none" strike="noStrike" kern="1200" cap="none" spc="0" normalizeH="0" baseline="0" noProof="0">
              <a:ln>
                <a:noFill/>
              </a:ln>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Blip>
                <a:blip r:embed="rId4"/>
              </a:buBlip>
              <a:tabLst/>
              <a:defRPr/>
            </a:pPr>
            <a:endParaRPr kumimoji="0" lang="en-GB" b="0" i="0" u="none" strike="noStrike" kern="1200" cap="none" spc="0" normalizeH="0" baseline="0" noProof="0">
              <a:ln>
                <a:noFill/>
              </a:ln>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Blip>
                <a:blip r:embed="rId4"/>
              </a:buBlip>
              <a:tabLst/>
              <a:defRPr/>
            </a:pPr>
            <a:endParaRPr kumimoji="0" lang="en-GB" b="0" i="0" u="none" strike="noStrike" kern="1200" cap="none" spc="0" normalizeH="0" baseline="0" noProof="0">
              <a:ln>
                <a:noFill/>
              </a:ln>
              <a:effectLst/>
              <a:uLnTx/>
              <a:uFillTx/>
              <a:latin typeface="Calibri" panose="020F0502020204030204"/>
              <a:ea typeface="+mn-ea"/>
              <a:cs typeface="+mn-cs"/>
            </a:endParaRPr>
          </a:p>
          <a:p>
            <a:endParaRPr lang="en-US" sz="200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lIns="91440" tIns="45720" rIns="91440" bIns="45720" anchor="t">
            <a:noAutofit/>
          </a:bodyPr>
          <a:lstStyle/>
          <a:p>
            <a:r>
              <a:rPr lang="en-GB">
                <a:ea typeface="+mn-lt"/>
                <a:cs typeface="+mn-lt"/>
              </a:rPr>
              <a:t>11 </a:t>
            </a:r>
            <a:r>
              <a:rPr lang="en-GB" err="1">
                <a:ea typeface="+mn-lt"/>
                <a:cs typeface="+mn-lt"/>
              </a:rPr>
              <a:t>großartige</a:t>
            </a:r>
            <a:r>
              <a:rPr lang="en-GB">
                <a:ea typeface="+mn-lt"/>
                <a:cs typeface="+mn-lt"/>
              </a:rPr>
              <a:t> Fundraising-Tools für </a:t>
            </a:r>
            <a:r>
              <a:rPr lang="en-GB" err="1">
                <a:ea typeface="+mn-lt"/>
                <a:cs typeface="+mn-lt"/>
              </a:rPr>
              <a:t>gemeinnützige</a:t>
            </a:r>
            <a:r>
              <a:rPr lang="en-GB">
                <a:ea typeface="+mn-lt"/>
                <a:cs typeface="+mn-lt"/>
              </a:rPr>
              <a:t> </a:t>
            </a:r>
            <a:r>
              <a:rPr lang="en-GB" err="1">
                <a:ea typeface="+mn-lt"/>
                <a:cs typeface="+mn-lt"/>
              </a:rPr>
              <a:t>Organisationen</a:t>
            </a:r>
            <a:endParaRPr lang="en-US" err="1"/>
          </a:p>
        </p:txBody>
      </p:sp>
      <p:graphicFrame>
        <p:nvGraphicFramePr>
          <p:cNvPr id="2" name="Diagram 1">
            <a:extLst>
              <a:ext uri="{FF2B5EF4-FFF2-40B4-BE49-F238E27FC236}">
                <a16:creationId xmlns:a16="http://schemas.microsoft.com/office/drawing/2014/main" id="{77745DCF-E1FA-2B81-E484-E00E1EA04653}"/>
              </a:ext>
            </a:extLst>
          </p:cNvPr>
          <p:cNvGraphicFramePr/>
          <p:nvPr>
            <p:extLst>
              <p:ext uri="{D42A27DB-BD31-4B8C-83A1-F6EECF244321}">
                <p14:modId xmlns:p14="http://schemas.microsoft.com/office/powerpoint/2010/main" val="1497990151"/>
              </p:ext>
            </p:extLst>
          </p:nvPr>
        </p:nvGraphicFramePr>
        <p:xfrm>
          <a:off x="798380" y="2906486"/>
          <a:ext cx="10595238" cy="282484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480393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graphicEl>
                                              <a:dgm id="{41B46A44-115A-45C1-84B9-966FB117F780}"/>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graphicEl>
                                              <a:dgm id="{0358AE2C-E118-43B0-A535-19D35BA2C5CA}"/>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graphicEl>
                                              <a:dgm id="{A6CB702D-3F7A-48CA-926A-0B2904E47F38}"/>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graphicEl>
                                              <a:dgm id="{36542EBD-8805-47D7-89FB-27AC1DCDB76C}"/>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graphicEl>
                                              <a:dgm id="{B22C46C9-54C6-4720-9822-1C0CBBD13DF3}"/>
                                            </p:graphic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
                                            <p:graphicEl>
                                              <a:dgm id="{C6EAA20B-5FBF-4689-B72B-71CCB75B4F1F}"/>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Graphic spid="2" grpId="0">
        <p:bldSub>
          <a:bldDgm bld="one"/>
        </p:bldSub>
      </p:bldGraphic>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763486"/>
            <a:ext cx="10595237" cy="4132136"/>
          </a:xfrm>
        </p:spPr>
        <p:txBody>
          <a:bodyPr lIns="91440" tIns="45720" rIns="91440" bIns="45720" anchor="t"/>
          <a:lstStyle/>
          <a:p>
            <a:pPr marL="342900" marR="0" lvl="0" indent="-342900" algn="l" defTabSz="914400" rtl="0" eaLnBrk="1" fontAlgn="auto" latinLnBrk="0" hangingPunct="1">
              <a:lnSpc>
                <a:spcPct val="90000"/>
              </a:lnSpc>
              <a:spcBef>
                <a:spcPts val="1000"/>
              </a:spcBef>
              <a:spcAft>
                <a:spcPts val="0"/>
              </a:spcAft>
              <a:buClr>
                <a:schemeClr val="accent2"/>
              </a:buClr>
              <a:buSzTx/>
              <a:buFont typeface="Arial" panose="020B0604020202020204" pitchFamily="34" charset="0"/>
              <a:buChar char="•"/>
              <a:tabLst/>
              <a:defRPr/>
            </a:pPr>
            <a:endParaRPr kumimoji="0" lang="en-GB" i="0" strike="noStrike" kern="1200" cap="none" spc="0" normalizeH="0" baseline="0" noProof="0">
              <a:ln>
                <a:noFill/>
              </a:ln>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tabLst/>
              <a:defRPr/>
            </a:pPr>
            <a:endParaRPr lang="en-GB" u="sng">
              <a:latin typeface="Calibri" panose="020F0502020204030204"/>
            </a:endParaRPr>
          </a:p>
          <a:p>
            <a:pPr marL="285750" marR="0" lvl="0" indent="-285750" algn="l" defTabSz="914400" rtl="0" eaLnBrk="1" fontAlgn="auto" latinLnBrk="0" hangingPunct="1">
              <a:lnSpc>
                <a:spcPct val="100000"/>
              </a:lnSpc>
              <a:spcBef>
                <a:spcPts val="0"/>
              </a:spcBef>
              <a:spcAft>
                <a:spcPts val="0"/>
              </a:spcAft>
              <a:buClrTx/>
              <a:buSzTx/>
              <a:buBlip>
                <a:blip r:embed="rId3"/>
              </a:buBlip>
              <a:tabLst/>
              <a:defRPr/>
            </a:pPr>
            <a:endParaRPr kumimoji="0" lang="en-GB" b="1" i="0" u="none" strike="noStrike" kern="1200" cap="none" spc="0" normalizeH="0" baseline="0" noProof="0">
              <a:ln>
                <a:noFill/>
              </a:ln>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Blip>
                <a:blip r:embed="rId3"/>
              </a:buBlip>
              <a:tabLst/>
              <a:defRPr/>
            </a:pPr>
            <a:endParaRPr lang="en-GB" b="1">
              <a:latin typeface="Calibri" panose="020F0502020204030204"/>
            </a:endParaRPr>
          </a:p>
          <a:p>
            <a:pPr marL="285750" marR="0" lvl="0" indent="-285750" algn="l" defTabSz="914400" rtl="0" eaLnBrk="1" fontAlgn="auto" latinLnBrk="0" hangingPunct="1">
              <a:lnSpc>
                <a:spcPct val="100000"/>
              </a:lnSpc>
              <a:spcBef>
                <a:spcPts val="0"/>
              </a:spcBef>
              <a:spcAft>
                <a:spcPts val="0"/>
              </a:spcAft>
              <a:buClrTx/>
              <a:buSzTx/>
              <a:buBlip>
                <a:blip r:embed="rId3"/>
              </a:buBlip>
              <a:tabLst/>
              <a:defRPr/>
            </a:pPr>
            <a:endParaRPr kumimoji="0" lang="en-GB" b="1" i="0" u="none" strike="noStrike" kern="1200" cap="none" spc="0" normalizeH="0" baseline="0" noProof="0">
              <a:ln>
                <a:noFill/>
              </a:ln>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Blip>
                <a:blip r:embed="rId3"/>
              </a:buBlip>
              <a:tabLst/>
              <a:defRPr/>
            </a:pPr>
            <a:endParaRPr lang="en-GB" b="1">
              <a:latin typeface="Calibri" panose="020F0502020204030204"/>
            </a:endParaRPr>
          </a:p>
          <a:p>
            <a:pPr marL="285750" marR="0" lvl="0" indent="-285750" algn="l" defTabSz="914400" rtl="0" eaLnBrk="1" fontAlgn="auto" latinLnBrk="0" hangingPunct="1">
              <a:lnSpc>
                <a:spcPct val="100000"/>
              </a:lnSpc>
              <a:spcBef>
                <a:spcPts val="0"/>
              </a:spcBef>
              <a:spcAft>
                <a:spcPts val="0"/>
              </a:spcAft>
              <a:buClrTx/>
              <a:buSzTx/>
              <a:buBlip>
                <a:blip r:embed="rId3"/>
              </a:buBlip>
              <a:tabLst/>
              <a:defRPr/>
            </a:pPr>
            <a:endParaRPr kumimoji="0" lang="en-GB" b="1" i="0" u="none" strike="noStrike" kern="1200" cap="none" spc="0" normalizeH="0" baseline="0" noProof="0">
              <a:ln>
                <a:noFill/>
              </a:ln>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Blip>
                <a:blip r:embed="rId3"/>
              </a:buBlip>
              <a:tabLst/>
              <a:defRPr/>
            </a:pPr>
            <a:endParaRPr lang="en-GB" b="1">
              <a:latin typeface="Calibri" panose="020F0502020204030204"/>
            </a:endParaRPr>
          </a:p>
          <a:p>
            <a:pPr marL="285750" marR="0" lvl="0" indent="-285750" algn="l" defTabSz="914400" rtl="0" eaLnBrk="1" fontAlgn="auto" latinLnBrk="0" hangingPunct="1">
              <a:lnSpc>
                <a:spcPct val="100000"/>
              </a:lnSpc>
              <a:spcBef>
                <a:spcPts val="0"/>
              </a:spcBef>
              <a:spcAft>
                <a:spcPts val="0"/>
              </a:spcAft>
              <a:buClrTx/>
              <a:buSzTx/>
              <a:buBlip>
                <a:blip r:embed="rId3"/>
              </a:buBlip>
              <a:tabLst/>
              <a:defRPr/>
            </a:pPr>
            <a:endParaRPr kumimoji="0" lang="en-GB" b="1" i="0" u="none" strike="noStrike" kern="1200" cap="none" spc="0" normalizeH="0" baseline="0" noProof="0">
              <a:ln>
                <a:noFill/>
              </a:ln>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Blip>
                <a:blip r:embed="rId3"/>
              </a:buBlip>
              <a:tabLst/>
              <a:defRPr/>
            </a:pPr>
            <a:r>
              <a:rPr lang="en-GB" b="1" dirty="0">
                <a:ea typeface="+mn-lt"/>
                <a:cs typeface="+mn-lt"/>
              </a:rPr>
              <a:t>Lesen</a:t>
            </a:r>
            <a:r>
              <a:rPr kumimoji="0" lang="en-GB" b="1" i="0" u="none" strike="noStrike" kern="1200" cap="none" spc="0" normalizeH="0" baseline="0" noProof="0" dirty="0">
                <a:ln>
                  <a:noFill/>
                </a:ln>
                <a:effectLst/>
                <a:uLnTx/>
                <a:uFillTx/>
                <a:latin typeface="Calibri" panose="020F0502020204030204"/>
                <a:ea typeface="+mn-ea"/>
                <a:cs typeface="+mn-cs"/>
              </a:rPr>
              <a:t>: </a:t>
            </a:r>
            <a:r>
              <a:rPr kumimoji="0" lang="en-GB"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https://blog.elevationweb.org/11-awesome-fundraising-tools-for-nonprofits</a:t>
            </a:r>
            <a:endParaRPr kumimoji="0" lang="en-GB"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Blip>
                <a:blip r:embed="rId3"/>
              </a:buBlip>
              <a:tabLst/>
              <a:defRPr/>
            </a:pPr>
            <a:endParaRPr kumimoji="0" lang="en-GB" b="0" i="0" u="none" strike="noStrike" kern="1200" cap="none" spc="0" normalizeH="0" baseline="0" noProof="0">
              <a:ln>
                <a:noFill/>
              </a:ln>
              <a:solidFill>
                <a:srgbClr val="086D6E"/>
              </a:solidFill>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i="0" u="sng" strike="noStrike" kern="1200" cap="none" spc="0" normalizeH="0" baseline="0" noProof="0">
              <a:ln>
                <a:noFill/>
              </a:ln>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b="1" i="0" u="none" strike="noStrike" kern="1200" cap="none" spc="0" normalizeH="0" baseline="0" noProof="0">
              <a:ln>
                <a:noFill/>
              </a:ln>
              <a:solidFill>
                <a:schemeClr val="accent2"/>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tabLst/>
              <a:defRPr/>
            </a:pPr>
            <a:endParaRPr kumimoji="0" lang="en-GB" b="0" i="0" u="none" strike="noStrike" kern="1200" cap="none" spc="0" normalizeH="0" baseline="0" noProof="0">
              <a:ln>
                <a:noFill/>
              </a:ln>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Blip>
                <a:blip r:embed="rId5"/>
              </a:buBlip>
              <a:tabLst/>
              <a:defRPr/>
            </a:pPr>
            <a:endParaRPr kumimoji="0" lang="en-GB" b="0" i="0" u="none" strike="noStrike" kern="1200" cap="none" spc="0" normalizeH="0" baseline="0" noProof="0">
              <a:ln>
                <a:noFill/>
              </a:ln>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Blip>
                <a:blip r:embed="rId5"/>
              </a:buBlip>
              <a:tabLst/>
              <a:defRPr/>
            </a:pPr>
            <a:endParaRPr kumimoji="0" lang="en-GB" b="0" i="0" u="none" strike="noStrike" kern="1200" cap="none" spc="0" normalizeH="0" baseline="0" noProof="0">
              <a:ln>
                <a:noFill/>
              </a:ln>
              <a:effectLst/>
              <a:uLnTx/>
              <a:uFillTx/>
              <a:latin typeface="Calibri" panose="020F0502020204030204"/>
              <a:ea typeface="+mn-ea"/>
              <a:cs typeface="+mn-cs"/>
            </a:endParaRPr>
          </a:p>
          <a:p>
            <a:endParaRPr lang="en-US" sz="200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417382" y="481456"/>
            <a:ext cx="11424471" cy="803654"/>
          </a:xfrm>
        </p:spPr>
        <p:txBody>
          <a:bodyPr lIns="91440" tIns="45720" rIns="91440" bIns="45720" anchor="t">
            <a:noAutofit/>
          </a:bodyPr>
          <a:lstStyle/>
          <a:p>
            <a:r>
              <a:rPr lang="en-GB">
                <a:ea typeface="+mn-lt"/>
                <a:cs typeface="+mn-lt"/>
              </a:rPr>
              <a:t>11 </a:t>
            </a:r>
            <a:r>
              <a:rPr lang="en-GB" err="1">
                <a:ea typeface="+mn-lt"/>
                <a:cs typeface="+mn-lt"/>
              </a:rPr>
              <a:t>großartige</a:t>
            </a:r>
            <a:r>
              <a:rPr lang="en-GB">
                <a:ea typeface="+mn-lt"/>
                <a:cs typeface="+mn-lt"/>
              </a:rPr>
              <a:t> Fundraising Tools für </a:t>
            </a:r>
            <a:r>
              <a:rPr lang="en-GB" err="1">
                <a:ea typeface="+mn-lt"/>
                <a:cs typeface="+mn-lt"/>
              </a:rPr>
              <a:t>gemeinnützige</a:t>
            </a:r>
            <a:r>
              <a:rPr lang="en-GB">
                <a:ea typeface="+mn-lt"/>
                <a:cs typeface="+mn-lt"/>
              </a:rPr>
              <a:t> </a:t>
            </a:r>
            <a:r>
              <a:rPr lang="en-GB" err="1">
                <a:ea typeface="+mn-lt"/>
                <a:cs typeface="+mn-lt"/>
              </a:rPr>
              <a:t>Organisationen</a:t>
            </a:r>
            <a:endParaRPr lang="en-US" err="1"/>
          </a:p>
        </p:txBody>
      </p:sp>
      <p:graphicFrame>
        <p:nvGraphicFramePr>
          <p:cNvPr id="2" name="Diagram 1">
            <a:extLst>
              <a:ext uri="{FF2B5EF4-FFF2-40B4-BE49-F238E27FC236}">
                <a16:creationId xmlns:a16="http://schemas.microsoft.com/office/drawing/2014/main" id="{77745DCF-E1FA-2B81-E484-E00E1EA04653}"/>
              </a:ext>
            </a:extLst>
          </p:cNvPr>
          <p:cNvGraphicFramePr/>
          <p:nvPr>
            <p:extLst>
              <p:ext uri="{D42A27DB-BD31-4B8C-83A1-F6EECF244321}">
                <p14:modId xmlns:p14="http://schemas.microsoft.com/office/powerpoint/2010/main" val="3666419245"/>
              </p:ext>
            </p:extLst>
          </p:nvPr>
        </p:nvGraphicFramePr>
        <p:xfrm>
          <a:off x="798379" y="1763486"/>
          <a:ext cx="10595238" cy="2906487"/>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3679925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graphicEl>
                                              <a:dgm id="{C6EAA20B-5FBF-4689-B72B-71CCB75B4F1F}"/>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graphicEl>
                                              <a:dgm id="{3B7EB71C-66D3-4003-AFDB-BA0F28B2A111}"/>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graphicEl>
                                              <a:dgm id="{185DCC05-83D4-41D2-A542-D307A069F3CB}"/>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graphicEl>
                                              <a:dgm id="{D2E7D006-3E22-4C14-8BA6-33475B10DCC6}"/>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graphicEl>
                                              <a:dgm id="{7FE32BFA-7254-45A7-9995-C42A5489F0CC}"/>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Sub>
          <a:bldDgm bld="one"/>
        </p:bldSub>
      </p:bldGraphic>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763486"/>
            <a:ext cx="10595237" cy="4132136"/>
          </a:xfrm>
        </p:spPr>
        <p:txBody>
          <a:bodyPr lIns="91440" tIns="45720" rIns="91440" bIns="45720" anchor="t"/>
          <a:lstStyle/>
          <a:p>
            <a:pPr>
              <a:buBlip>
                <a:blip r:embed="rId3"/>
              </a:buBlip>
              <a:defRPr/>
            </a:pPr>
            <a:r>
              <a:rPr lang="en-GB" dirty="0" err="1">
                <a:ea typeface="+mn-lt"/>
                <a:cs typeface="+mn-lt"/>
              </a:rPr>
              <a:t>Aktualisieren</a:t>
            </a:r>
            <a:r>
              <a:rPr lang="en-GB" dirty="0">
                <a:ea typeface="+mn-lt"/>
                <a:cs typeface="+mn-lt"/>
              </a:rPr>
              <a:t> Sie </a:t>
            </a:r>
            <a:r>
              <a:rPr lang="en-GB" dirty="0" err="1">
                <a:ea typeface="+mn-lt"/>
                <a:cs typeface="+mn-lt"/>
              </a:rPr>
              <a:t>Ihre</a:t>
            </a:r>
            <a:r>
              <a:rPr lang="en-GB" dirty="0">
                <a:ea typeface="+mn-lt"/>
                <a:cs typeface="+mn-lt"/>
              </a:rPr>
              <a:t> Website</a:t>
            </a:r>
            <a:endParaRPr lang="en-US" dirty="0">
              <a:ea typeface="+mn-ea"/>
              <a:cs typeface="+mn-cs"/>
            </a:endParaRPr>
          </a:p>
          <a:p>
            <a:pPr>
              <a:buChar char="•"/>
              <a:defRPr/>
            </a:pPr>
            <a:endParaRPr lang="en-GB">
              <a:ea typeface="+mn-ea"/>
              <a:cs typeface="+mn-cs"/>
            </a:endParaRPr>
          </a:p>
          <a:p>
            <a:pPr>
              <a:buBlip>
                <a:blip r:embed="rId3"/>
              </a:buBlip>
              <a:defRPr/>
            </a:pPr>
            <a:r>
              <a:rPr lang="en-GB" dirty="0" err="1">
                <a:ea typeface="+mn-lt"/>
                <a:cs typeface="+mn-lt"/>
              </a:rPr>
              <a:t>Erstellen</a:t>
            </a:r>
            <a:r>
              <a:rPr lang="en-GB" dirty="0">
                <a:ea typeface="+mn-lt"/>
                <a:cs typeface="+mn-lt"/>
              </a:rPr>
              <a:t> Sie </a:t>
            </a:r>
            <a:r>
              <a:rPr lang="en-GB" dirty="0" err="1">
                <a:ea typeface="+mn-lt"/>
                <a:cs typeface="+mn-lt"/>
              </a:rPr>
              <a:t>einen</a:t>
            </a:r>
            <a:r>
              <a:rPr lang="en-GB" dirty="0">
                <a:ea typeface="+mn-lt"/>
                <a:cs typeface="+mn-lt"/>
              </a:rPr>
              <a:t> Hashtag</a:t>
            </a:r>
            <a:endParaRPr lang="en-GB" dirty="0">
              <a:ea typeface="+mn-ea"/>
              <a:cs typeface="+mn-cs"/>
            </a:endParaRPr>
          </a:p>
          <a:p>
            <a:pPr>
              <a:buChar char="•"/>
              <a:defRPr/>
            </a:pPr>
            <a:endParaRPr lang="en-GB">
              <a:ea typeface="+mn-ea"/>
              <a:cs typeface="+mn-cs"/>
            </a:endParaRPr>
          </a:p>
          <a:p>
            <a:pPr>
              <a:buBlip>
                <a:blip r:embed="rId3"/>
              </a:buBlip>
              <a:defRPr/>
            </a:pPr>
            <a:r>
              <a:rPr lang="en-GB" dirty="0" err="1">
                <a:ea typeface="+mn-lt"/>
                <a:cs typeface="+mn-lt"/>
              </a:rPr>
              <a:t>Erstellen</a:t>
            </a:r>
            <a:r>
              <a:rPr lang="en-GB" dirty="0">
                <a:ea typeface="+mn-lt"/>
                <a:cs typeface="+mn-lt"/>
              </a:rPr>
              <a:t> Sie Videos und </a:t>
            </a:r>
            <a:r>
              <a:rPr lang="en-GB" dirty="0" err="1">
                <a:ea typeface="+mn-lt"/>
                <a:cs typeface="+mn-lt"/>
              </a:rPr>
              <a:t>andere</a:t>
            </a:r>
            <a:r>
              <a:rPr lang="en-GB" dirty="0">
                <a:ea typeface="+mn-lt"/>
                <a:cs typeface="+mn-lt"/>
              </a:rPr>
              <a:t> </a:t>
            </a:r>
            <a:r>
              <a:rPr lang="en-GB" dirty="0" err="1">
                <a:ea typeface="+mn-lt"/>
                <a:cs typeface="+mn-lt"/>
              </a:rPr>
              <a:t>ansprechende</a:t>
            </a:r>
            <a:r>
              <a:rPr lang="en-GB" dirty="0">
                <a:ea typeface="+mn-lt"/>
                <a:cs typeface="+mn-lt"/>
              </a:rPr>
              <a:t> </a:t>
            </a:r>
            <a:r>
              <a:rPr lang="en-GB" dirty="0" err="1">
                <a:ea typeface="+mn-lt"/>
                <a:cs typeface="+mn-lt"/>
              </a:rPr>
              <a:t>Inhalte</a:t>
            </a:r>
            <a:endParaRPr lang="en-GB" dirty="0" err="1">
              <a:ea typeface="+mn-ea"/>
              <a:cs typeface="+mn-cs"/>
            </a:endParaRPr>
          </a:p>
          <a:p>
            <a:pPr>
              <a:buChar char="•"/>
              <a:defRPr/>
            </a:pPr>
            <a:endParaRPr lang="en-GB">
              <a:ea typeface="+mn-ea"/>
              <a:cs typeface="+mn-cs"/>
            </a:endParaRPr>
          </a:p>
          <a:p>
            <a:pPr marL="342900" indent="-342900">
              <a:lnSpc>
                <a:spcPct val="100000"/>
              </a:lnSpc>
              <a:spcBef>
                <a:spcPts val="0"/>
              </a:spcBef>
              <a:buBlip>
                <a:blip r:embed="rId3"/>
              </a:buBlip>
              <a:defRPr/>
            </a:pPr>
            <a:r>
              <a:rPr lang="en-GB" dirty="0" err="1">
                <a:ea typeface="+mn-lt"/>
                <a:cs typeface="+mn-lt"/>
              </a:rPr>
              <a:t>Setzen</a:t>
            </a:r>
            <a:r>
              <a:rPr lang="en-GB" dirty="0">
                <a:ea typeface="+mn-lt"/>
                <a:cs typeface="+mn-lt"/>
              </a:rPr>
              <a:t> Sie auf </a:t>
            </a:r>
            <a:r>
              <a:rPr lang="en-GB" dirty="0" err="1">
                <a:ea typeface="+mn-lt"/>
                <a:cs typeface="+mn-lt"/>
              </a:rPr>
              <a:t>segmentiertes</a:t>
            </a:r>
            <a:r>
              <a:rPr lang="en-GB" dirty="0">
                <a:ea typeface="+mn-lt"/>
                <a:cs typeface="+mn-lt"/>
              </a:rPr>
              <a:t> E-Mail-Marketing</a:t>
            </a:r>
            <a:endParaRPr lang="en-GB" dirty="0">
              <a:ea typeface="+mn-ea"/>
              <a:cs typeface="+mn-cs"/>
            </a:endParaRP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i="0" u="sng" strike="noStrike" kern="1200" cap="none" spc="0" normalizeH="0" baseline="0" noProof="0">
              <a:ln>
                <a:noFill/>
              </a:ln>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b="1" i="0" u="none" strike="noStrike" kern="1200" cap="none" spc="0" normalizeH="0" baseline="0" noProof="0">
              <a:ln>
                <a:noFill/>
              </a:ln>
              <a:solidFill>
                <a:schemeClr val="accent2"/>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tabLst/>
              <a:defRPr/>
            </a:pPr>
            <a:endParaRPr kumimoji="0" lang="en-GB" b="0" i="0" u="none" strike="noStrike" kern="1200" cap="none" spc="0" normalizeH="0" baseline="0" noProof="0">
              <a:ln>
                <a:noFill/>
              </a:ln>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Blip>
                <a:blip r:embed="rId4"/>
              </a:buBlip>
              <a:tabLst/>
              <a:defRPr/>
            </a:pPr>
            <a:endParaRPr kumimoji="0" lang="en-GB" b="0" i="0" u="none" strike="noStrike" kern="1200" cap="none" spc="0" normalizeH="0" baseline="0" noProof="0">
              <a:ln>
                <a:noFill/>
              </a:ln>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Blip>
                <a:blip r:embed="rId4"/>
              </a:buBlip>
              <a:tabLst/>
              <a:defRPr/>
            </a:pPr>
            <a:endParaRPr kumimoji="0" lang="en-GB" b="0" i="0" u="none" strike="noStrike" kern="1200" cap="none" spc="0" normalizeH="0" baseline="0" noProof="0">
              <a:ln>
                <a:noFill/>
              </a:ln>
              <a:effectLst/>
              <a:uLnTx/>
              <a:uFillTx/>
              <a:latin typeface="Calibri" panose="020F0502020204030204"/>
              <a:ea typeface="+mn-ea"/>
              <a:cs typeface="+mn-cs"/>
            </a:endParaRPr>
          </a:p>
          <a:p>
            <a:endParaRPr lang="en-US" sz="200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lIns="91440" tIns="45720" rIns="91440" bIns="45720" anchor="t">
            <a:noAutofit/>
          </a:bodyPr>
          <a:lstStyle/>
          <a:p>
            <a:r>
              <a:rPr lang="en-GB" dirty="0">
                <a:ea typeface="+mn-lt"/>
                <a:cs typeface="+mn-lt"/>
              </a:rPr>
              <a:t>Quick Starts für </a:t>
            </a:r>
            <a:r>
              <a:rPr lang="en-GB" dirty="0" err="1">
                <a:ea typeface="+mn-lt"/>
                <a:cs typeface="+mn-lt"/>
              </a:rPr>
              <a:t>digitales</a:t>
            </a:r>
            <a:r>
              <a:rPr lang="en-GB" dirty="0">
                <a:ea typeface="+mn-lt"/>
                <a:cs typeface="+mn-lt"/>
              </a:rPr>
              <a:t> Fundraising</a:t>
            </a:r>
            <a:endParaRPr lang="en-US" dirty="0">
              <a:ea typeface="+mn-lt"/>
              <a:cs typeface="+mn-lt"/>
            </a:endParaRPr>
          </a:p>
        </p:txBody>
      </p:sp>
    </p:spTree>
    <p:extLst>
      <p:ext uri="{BB962C8B-B14F-4D97-AF65-F5344CB8AC3E}">
        <p14:creationId xmlns:p14="http://schemas.microsoft.com/office/powerpoint/2010/main" val="561934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763486"/>
            <a:ext cx="10595237" cy="4132136"/>
          </a:xfrm>
        </p:spPr>
        <p:txBody>
          <a:bodyPr lIns="91440" tIns="45720" rIns="91440" bIns="45720" anchor="t"/>
          <a:lstStyle/>
          <a:p>
            <a:pPr marL="342900" indent="-342900">
              <a:lnSpc>
                <a:spcPct val="100000"/>
              </a:lnSpc>
              <a:spcBef>
                <a:spcPts val="0"/>
              </a:spcBef>
              <a:buBlip>
                <a:blip r:embed="rId3"/>
              </a:buBlip>
              <a:defRPr/>
            </a:pPr>
            <a:r>
              <a:rPr lang="en-GB" dirty="0" err="1">
                <a:ea typeface="+mn-lt"/>
                <a:cs typeface="+mn-lt"/>
              </a:rPr>
              <a:t>Wählen</a:t>
            </a:r>
            <a:r>
              <a:rPr lang="en-GB" dirty="0">
                <a:ea typeface="+mn-lt"/>
                <a:cs typeface="+mn-lt"/>
              </a:rPr>
              <a:t> Sie </a:t>
            </a:r>
            <a:r>
              <a:rPr lang="en-GB" dirty="0" err="1">
                <a:ea typeface="+mn-lt"/>
                <a:cs typeface="+mn-lt"/>
              </a:rPr>
              <a:t>eine</a:t>
            </a:r>
            <a:r>
              <a:rPr lang="en-GB" dirty="0">
                <a:ea typeface="+mn-lt"/>
                <a:cs typeface="+mn-lt"/>
              </a:rPr>
              <a:t> </a:t>
            </a:r>
            <a:r>
              <a:rPr lang="en-GB" dirty="0" err="1">
                <a:ea typeface="+mn-lt"/>
                <a:cs typeface="+mn-lt"/>
              </a:rPr>
              <a:t>örtliche</a:t>
            </a:r>
            <a:r>
              <a:rPr lang="en-GB" dirty="0">
                <a:ea typeface="+mn-lt"/>
                <a:cs typeface="+mn-lt"/>
              </a:rPr>
              <a:t> </a:t>
            </a:r>
            <a:r>
              <a:rPr lang="en-GB" dirty="0" err="1">
                <a:ea typeface="+mn-lt"/>
                <a:cs typeface="+mn-lt"/>
              </a:rPr>
              <a:t>Wohltätigkeitsorganisation</a:t>
            </a:r>
            <a:r>
              <a:rPr lang="en-GB" dirty="0">
                <a:ea typeface="+mn-lt"/>
                <a:cs typeface="+mn-lt"/>
              </a:rPr>
              <a:t> </a:t>
            </a:r>
            <a:r>
              <a:rPr lang="en-GB" dirty="0" err="1">
                <a:ea typeface="+mn-lt"/>
                <a:cs typeface="+mn-lt"/>
              </a:rPr>
              <a:t>aus</a:t>
            </a:r>
            <a:r>
              <a:rPr lang="en-GB" dirty="0">
                <a:ea typeface="+mn-lt"/>
                <a:cs typeface="+mn-lt"/>
              </a:rPr>
              <a:t> und </a:t>
            </a:r>
            <a:r>
              <a:rPr lang="en-GB" dirty="0" err="1">
                <a:ea typeface="+mn-lt"/>
                <a:cs typeface="+mn-lt"/>
              </a:rPr>
              <a:t>überlegen</a:t>
            </a:r>
            <a:r>
              <a:rPr lang="en-GB" dirty="0">
                <a:ea typeface="+mn-lt"/>
                <a:cs typeface="+mn-lt"/>
              </a:rPr>
              <a:t> Sie, </a:t>
            </a:r>
            <a:r>
              <a:rPr lang="en-GB" dirty="0" err="1">
                <a:ea typeface="+mn-lt"/>
                <a:cs typeface="+mn-lt"/>
              </a:rPr>
              <a:t>wie</a:t>
            </a:r>
            <a:r>
              <a:rPr lang="en-GB" dirty="0">
                <a:ea typeface="+mn-lt"/>
                <a:cs typeface="+mn-lt"/>
              </a:rPr>
              <a:t> Sie </a:t>
            </a:r>
            <a:r>
              <a:rPr lang="en-GB" dirty="0" err="1">
                <a:ea typeface="+mn-lt"/>
                <a:cs typeface="+mn-lt"/>
              </a:rPr>
              <a:t>deren</a:t>
            </a:r>
            <a:r>
              <a:rPr lang="en-GB" dirty="0">
                <a:ea typeface="+mn-lt"/>
                <a:cs typeface="+mn-lt"/>
              </a:rPr>
              <a:t> </a:t>
            </a:r>
            <a:r>
              <a:rPr lang="en-GB" dirty="0" err="1">
                <a:ea typeface="+mn-lt"/>
                <a:cs typeface="+mn-lt"/>
              </a:rPr>
              <a:t>derzeitige</a:t>
            </a:r>
            <a:r>
              <a:rPr lang="en-GB" dirty="0">
                <a:ea typeface="+mn-lt"/>
                <a:cs typeface="+mn-lt"/>
              </a:rPr>
              <a:t> Fundraising-</a:t>
            </a:r>
            <a:r>
              <a:rPr lang="en-GB" dirty="0" err="1">
                <a:ea typeface="+mn-lt"/>
                <a:cs typeface="+mn-lt"/>
              </a:rPr>
              <a:t>Bemühungen</a:t>
            </a:r>
            <a:r>
              <a:rPr lang="en-GB" dirty="0">
                <a:ea typeface="+mn-lt"/>
                <a:cs typeface="+mn-lt"/>
              </a:rPr>
              <a:t> </a:t>
            </a:r>
            <a:r>
              <a:rPr lang="en-GB" dirty="0" err="1">
                <a:ea typeface="+mn-lt"/>
                <a:cs typeface="+mn-lt"/>
              </a:rPr>
              <a:t>verbessern</a:t>
            </a:r>
            <a:r>
              <a:rPr lang="en-GB" dirty="0">
                <a:ea typeface="+mn-lt"/>
                <a:cs typeface="+mn-lt"/>
              </a:rPr>
              <a:t> </a:t>
            </a:r>
            <a:r>
              <a:rPr lang="en-GB" dirty="0" err="1">
                <a:ea typeface="+mn-lt"/>
                <a:cs typeface="+mn-lt"/>
              </a:rPr>
              <a:t>könnten</a:t>
            </a:r>
            <a:r>
              <a:rPr kumimoji="0" lang="en-GB" i="0" u="none" strike="noStrike" kern="1200" cap="none" spc="0" normalizeH="0" baseline="0" noProof="0" dirty="0">
                <a:ln>
                  <a:noFill/>
                </a:ln>
                <a:effectLst/>
                <a:uLnTx/>
                <a:uFillTx/>
                <a:ea typeface="+mn-lt"/>
                <a:cs typeface="+mn-lt"/>
              </a:rPr>
              <a:t>.</a:t>
            </a: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i="0" u="sng" strike="noStrike" kern="1200" cap="none" spc="0" normalizeH="0" baseline="0" noProof="0">
              <a:ln>
                <a:noFill/>
              </a:ln>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b="1" i="0" u="none" strike="noStrike" kern="1200" cap="none" spc="0" normalizeH="0" baseline="0" noProof="0">
              <a:ln>
                <a:noFill/>
              </a:ln>
              <a:solidFill>
                <a:schemeClr val="accent2"/>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tabLst/>
              <a:defRPr/>
            </a:pPr>
            <a:endParaRPr kumimoji="0" lang="en-GB" b="0" i="0" u="none" strike="noStrike" kern="1200" cap="none" spc="0" normalizeH="0" baseline="0" noProof="0">
              <a:ln>
                <a:noFill/>
              </a:ln>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Blip>
                <a:blip r:embed="rId4"/>
              </a:buBlip>
              <a:tabLst/>
              <a:defRPr/>
            </a:pPr>
            <a:endParaRPr kumimoji="0" lang="en-GB" b="0" i="0" u="none" strike="noStrike" kern="1200" cap="none" spc="0" normalizeH="0" baseline="0" noProof="0">
              <a:ln>
                <a:noFill/>
              </a:ln>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tabLst/>
              <a:defRPr/>
            </a:pPr>
            <a:endParaRPr kumimoji="0" lang="en-GB" b="0" i="0" u="none" strike="noStrike" kern="1200" cap="none" spc="0" normalizeH="0" baseline="0" noProof="0">
              <a:ln>
                <a:noFill/>
              </a:ln>
              <a:effectLst/>
              <a:uLnTx/>
              <a:uFillTx/>
              <a:latin typeface="Calibri" panose="020F0502020204030204"/>
              <a:ea typeface="+mn-ea"/>
              <a:cs typeface="+mn-cs"/>
            </a:endParaRPr>
          </a:p>
          <a:p>
            <a:endParaRPr lang="en-US" sz="200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lIns="91440" tIns="45720" rIns="91440" bIns="45720" anchor="t">
            <a:noAutofit/>
          </a:bodyPr>
          <a:lstStyle/>
          <a:p>
            <a:r>
              <a:rPr lang="en-GB" dirty="0" err="1">
                <a:ea typeface="+mn-lt"/>
                <a:cs typeface="+mn-lt"/>
              </a:rPr>
              <a:t>Tätigkeit</a:t>
            </a:r>
            <a:endParaRPr lang="en-US" dirty="0" err="1"/>
          </a:p>
        </p:txBody>
      </p:sp>
    </p:spTree>
    <p:extLst>
      <p:ext uri="{BB962C8B-B14F-4D97-AF65-F5344CB8AC3E}">
        <p14:creationId xmlns:p14="http://schemas.microsoft.com/office/powerpoint/2010/main" val="525263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763486"/>
            <a:ext cx="10595237" cy="4132136"/>
          </a:xfrm>
        </p:spPr>
        <p:txBody>
          <a:bodyPr lIns="91440" tIns="45720" rIns="91440" bIns="45720" anchor="t"/>
          <a:lstStyle/>
          <a:p>
            <a:pPr marL="342900" marR="0" lvl="0" indent="-342900" algn="l" defTabSz="914400" rtl="0" eaLnBrk="1" fontAlgn="auto" latinLnBrk="0" hangingPunct="1">
              <a:lnSpc>
                <a:spcPct val="100000"/>
              </a:lnSpc>
              <a:spcBef>
                <a:spcPts val="0"/>
              </a:spcBef>
              <a:spcAft>
                <a:spcPts val="0"/>
              </a:spcAft>
              <a:buClrTx/>
              <a:buSzTx/>
              <a:buBlip>
                <a:blip r:embed="rId3"/>
              </a:buBlip>
              <a:tabLst/>
              <a:defRPr/>
            </a:pPr>
            <a:r>
              <a:rPr kumimoji="0" lang="en-GB" b="1" i="0" u="none" strike="noStrike" kern="1200" cap="none" spc="0" normalizeH="0" baseline="0" noProof="0" dirty="0">
                <a:ln>
                  <a:noFill/>
                </a:ln>
                <a:solidFill>
                  <a:schemeClr val="accent2"/>
                </a:solidFill>
                <a:effectLst/>
                <a:uLnTx/>
                <a:uFillTx/>
                <a:latin typeface="Calibri" panose="020F0502020204030204"/>
                <a:ea typeface="+mn-ea"/>
                <a:cs typeface="+mn-cs"/>
              </a:rPr>
              <a:t>Disability Rights New York: </a:t>
            </a:r>
            <a:r>
              <a:rPr kumimoji="0" lang="en-GB" i="0" u="none" strike="noStrike" kern="1200" cap="none" spc="0" normalizeH="0" baseline="0" noProof="0" dirty="0">
                <a:ln>
                  <a:noFill/>
                </a:ln>
                <a:solidFill>
                  <a:schemeClr val="accent2">
                    <a:lumMod val="50000"/>
                  </a:scheme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https://cornershopcreative.com/portfolio/disability-rights-new-york-multi-step-donation-form/</a:t>
            </a:r>
            <a:endParaRPr kumimoji="0" lang="en-GB" i="0" u="none" strike="noStrike" kern="1200" cap="none" spc="0" normalizeH="0" baseline="0" noProof="0" dirty="0">
              <a:ln>
                <a:noFill/>
              </a:ln>
              <a:solidFill>
                <a:schemeClr val="accent2">
                  <a:lumMod val="50000"/>
                </a:schemeClr>
              </a:solidFill>
              <a:effectLst/>
              <a:uLnTx/>
              <a:uFillTx/>
              <a:latin typeface="Calibri" panose="020F0502020204030204"/>
              <a:ea typeface="+mn-ea"/>
              <a:cs typeface="+mn-cs"/>
            </a:endParaRPr>
          </a:p>
          <a:p>
            <a:pPr marL="0" indent="0">
              <a:lnSpc>
                <a:spcPct val="100000"/>
              </a:lnSpc>
              <a:spcBef>
                <a:spcPts val="0"/>
              </a:spcBef>
              <a:defRPr/>
            </a:pPr>
            <a:endParaRPr lang="en-GB" i="0" u="none" strike="noStrike" kern="1200" cap="none" spc="0" normalizeH="0" baseline="0" noProof="0" dirty="0">
              <a:ln>
                <a:noFill/>
              </a:ln>
              <a:effectLst/>
              <a:uLnTx/>
              <a:uFillTx/>
              <a:latin typeface="Calibri" panose="020F0502020204030204"/>
              <a:ea typeface="Calibri"/>
              <a:cs typeface="Calibri"/>
            </a:endParaRPr>
          </a:p>
          <a:p>
            <a:pPr marL="800100" lvl="1" indent="-342900">
              <a:lnSpc>
                <a:spcPct val="100000"/>
              </a:lnSpc>
              <a:spcBef>
                <a:spcPts val="0"/>
              </a:spcBef>
              <a:buClr>
                <a:schemeClr val="accent2"/>
              </a:buClr>
              <a:buFont typeface="Arial" panose="020B0604020202020204" pitchFamily="34" charset="0"/>
              <a:buChar char="•"/>
              <a:defRPr/>
            </a:pPr>
            <a:r>
              <a:rPr kumimoji="0" lang="en-GB" i="0" u="none" strike="noStrike" kern="1200" cap="none" spc="0" normalizeH="0" baseline="0" noProof="0" dirty="0">
                <a:ln>
                  <a:noFill/>
                </a:ln>
                <a:solidFill>
                  <a:srgbClr val="000000"/>
                </a:solidFill>
                <a:effectLst/>
                <a:uLnTx/>
                <a:uFillTx/>
                <a:latin typeface="Calibri"/>
                <a:ea typeface="+mn-lt"/>
                <a:cs typeface="+mn-lt"/>
              </a:rPr>
              <a:t>Disability Rights New </a:t>
            </a:r>
            <a:r>
              <a:rPr lang="en-GB" spc="0" dirty="0">
                <a:solidFill>
                  <a:srgbClr val="000000"/>
                </a:solidFill>
                <a:latin typeface="Calibri"/>
                <a:ea typeface="+mn-lt"/>
                <a:cs typeface="+mn-lt"/>
              </a:rPr>
              <a:t>York </a:t>
            </a:r>
            <a:r>
              <a:rPr lang="en-GB" spc="0" dirty="0" err="1">
                <a:solidFill>
                  <a:srgbClr val="000000"/>
                </a:solidFill>
                <a:latin typeface="Calibri"/>
                <a:ea typeface="+mn-lt"/>
                <a:cs typeface="+mn-lt"/>
              </a:rPr>
              <a:t>ist</a:t>
            </a:r>
            <a:r>
              <a:rPr lang="en-GB" spc="0" dirty="0">
                <a:solidFill>
                  <a:srgbClr val="000000"/>
                </a:solidFill>
                <a:latin typeface="Calibri"/>
                <a:ea typeface="+mn-lt"/>
                <a:cs typeface="+mn-lt"/>
              </a:rPr>
              <a:t> </a:t>
            </a:r>
            <a:r>
              <a:rPr lang="en-GB" spc="0" dirty="0" err="1">
                <a:solidFill>
                  <a:srgbClr val="000000"/>
                </a:solidFill>
                <a:latin typeface="Calibri"/>
                <a:ea typeface="+mn-lt"/>
                <a:cs typeface="+mn-lt"/>
              </a:rPr>
              <a:t>eine</a:t>
            </a:r>
            <a:r>
              <a:rPr lang="en-GB" spc="0" dirty="0">
                <a:solidFill>
                  <a:srgbClr val="000000"/>
                </a:solidFill>
                <a:latin typeface="Calibri"/>
                <a:ea typeface="+mn-lt"/>
                <a:cs typeface="+mn-lt"/>
              </a:rPr>
              <a:t> </a:t>
            </a:r>
            <a:r>
              <a:rPr lang="en-GB" spc="0" dirty="0" err="1">
                <a:solidFill>
                  <a:srgbClr val="000000"/>
                </a:solidFill>
                <a:latin typeface="Calibri"/>
                <a:ea typeface="+mn-lt"/>
                <a:cs typeface="+mn-lt"/>
              </a:rPr>
              <a:t>gemeinnützige</a:t>
            </a:r>
            <a:r>
              <a:rPr lang="en-GB" spc="0" dirty="0">
                <a:solidFill>
                  <a:srgbClr val="000000"/>
                </a:solidFill>
                <a:latin typeface="Calibri"/>
                <a:ea typeface="+mn-lt"/>
                <a:cs typeface="+mn-lt"/>
              </a:rPr>
              <a:t> Organisation </a:t>
            </a:r>
            <a:r>
              <a:rPr lang="en-GB" spc="0" dirty="0" err="1">
                <a:solidFill>
                  <a:srgbClr val="000000"/>
                </a:solidFill>
                <a:latin typeface="Calibri"/>
                <a:ea typeface="+mn-lt"/>
                <a:cs typeface="+mn-lt"/>
              </a:rPr>
              <a:t>mit</a:t>
            </a:r>
            <a:r>
              <a:rPr lang="en-GB" spc="0" dirty="0">
                <a:solidFill>
                  <a:srgbClr val="000000"/>
                </a:solidFill>
                <a:latin typeface="Calibri"/>
                <a:ea typeface="+mn-lt"/>
                <a:cs typeface="+mn-lt"/>
              </a:rPr>
              <a:t> Sitz in New York, die Menschen </a:t>
            </a:r>
            <a:r>
              <a:rPr lang="en-GB" spc="0" dirty="0" err="1">
                <a:solidFill>
                  <a:srgbClr val="000000"/>
                </a:solidFill>
                <a:latin typeface="Calibri"/>
                <a:ea typeface="+mn-lt"/>
                <a:cs typeface="+mn-lt"/>
              </a:rPr>
              <a:t>mit</a:t>
            </a:r>
            <a:r>
              <a:rPr lang="en-GB" spc="0" dirty="0">
                <a:solidFill>
                  <a:srgbClr val="000000"/>
                </a:solidFill>
                <a:latin typeface="Calibri"/>
                <a:ea typeface="+mn-lt"/>
                <a:cs typeface="+mn-lt"/>
              </a:rPr>
              <a:t> </a:t>
            </a:r>
            <a:r>
              <a:rPr lang="en-GB" spc="0" dirty="0" err="1">
                <a:solidFill>
                  <a:srgbClr val="000000"/>
                </a:solidFill>
                <a:latin typeface="Calibri"/>
                <a:ea typeface="+mn-lt"/>
                <a:cs typeface="+mn-lt"/>
              </a:rPr>
              <a:t>Behinderungen</a:t>
            </a:r>
            <a:r>
              <a:rPr lang="en-GB" spc="0" dirty="0">
                <a:solidFill>
                  <a:srgbClr val="000000"/>
                </a:solidFill>
                <a:latin typeface="Calibri"/>
                <a:ea typeface="+mn-lt"/>
                <a:cs typeface="+mn-lt"/>
              </a:rPr>
              <a:t> </a:t>
            </a:r>
            <a:r>
              <a:rPr lang="en-GB" spc="0" dirty="0" err="1">
                <a:solidFill>
                  <a:srgbClr val="000000"/>
                </a:solidFill>
                <a:latin typeface="Calibri"/>
                <a:ea typeface="+mn-lt"/>
                <a:cs typeface="+mn-lt"/>
              </a:rPr>
              <a:t>kostenlose</a:t>
            </a:r>
            <a:r>
              <a:rPr lang="en-GB" spc="0" dirty="0">
                <a:solidFill>
                  <a:srgbClr val="000000"/>
                </a:solidFill>
                <a:latin typeface="Calibri"/>
                <a:ea typeface="+mn-lt"/>
                <a:cs typeface="+mn-lt"/>
              </a:rPr>
              <a:t> </a:t>
            </a:r>
            <a:r>
              <a:rPr lang="en-GB" spc="0" dirty="0" err="1">
                <a:solidFill>
                  <a:srgbClr val="000000"/>
                </a:solidFill>
                <a:latin typeface="Calibri"/>
                <a:ea typeface="+mn-lt"/>
                <a:cs typeface="+mn-lt"/>
              </a:rPr>
              <a:t>Rechtsberatung</a:t>
            </a:r>
            <a:r>
              <a:rPr lang="en-GB" spc="0" dirty="0">
                <a:solidFill>
                  <a:srgbClr val="000000"/>
                </a:solidFill>
                <a:latin typeface="Calibri"/>
                <a:ea typeface="+mn-lt"/>
                <a:cs typeface="+mn-lt"/>
              </a:rPr>
              <a:t>, </a:t>
            </a:r>
            <a:r>
              <a:rPr lang="en-GB" spc="0" dirty="0" err="1">
                <a:solidFill>
                  <a:srgbClr val="000000"/>
                </a:solidFill>
                <a:latin typeface="Calibri"/>
                <a:ea typeface="+mn-lt"/>
                <a:cs typeface="+mn-lt"/>
              </a:rPr>
              <a:t>Interessenvertretung</a:t>
            </a:r>
            <a:r>
              <a:rPr lang="en-GB" spc="0" dirty="0">
                <a:solidFill>
                  <a:srgbClr val="000000"/>
                </a:solidFill>
                <a:latin typeface="Calibri"/>
                <a:ea typeface="+mn-lt"/>
                <a:cs typeface="+mn-lt"/>
              </a:rPr>
              <a:t>, </a:t>
            </a:r>
            <a:r>
              <a:rPr lang="en-GB" spc="0" dirty="0" err="1">
                <a:solidFill>
                  <a:srgbClr val="000000"/>
                </a:solidFill>
                <a:latin typeface="Calibri"/>
                <a:ea typeface="+mn-lt"/>
                <a:cs typeface="+mn-lt"/>
              </a:rPr>
              <a:t>Ressourcen</a:t>
            </a:r>
            <a:r>
              <a:rPr lang="en-GB" spc="0" dirty="0">
                <a:solidFill>
                  <a:srgbClr val="000000"/>
                </a:solidFill>
                <a:latin typeface="Calibri"/>
                <a:ea typeface="+mn-lt"/>
                <a:cs typeface="+mn-lt"/>
              </a:rPr>
              <a:t> und </a:t>
            </a:r>
            <a:r>
              <a:rPr lang="en-GB" spc="0" dirty="0" err="1">
                <a:solidFill>
                  <a:srgbClr val="000000"/>
                </a:solidFill>
                <a:latin typeface="Calibri"/>
                <a:ea typeface="+mn-lt"/>
                <a:cs typeface="+mn-lt"/>
              </a:rPr>
              <a:t>andere</a:t>
            </a:r>
            <a:r>
              <a:rPr lang="en-GB" spc="0" dirty="0">
                <a:solidFill>
                  <a:srgbClr val="000000"/>
                </a:solidFill>
                <a:latin typeface="Calibri"/>
                <a:ea typeface="+mn-lt"/>
                <a:cs typeface="+mn-lt"/>
              </a:rPr>
              <a:t> </a:t>
            </a:r>
            <a:r>
              <a:rPr lang="en-GB" spc="0" dirty="0" err="1">
                <a:solidFill>
                  <a:srgbClr val="000000"/>
                </a:solidFill>
                <a:latin typeface="Calibri"/>
                <a:ea typeface="+mn-lt"/>
                <a:cs typeface="+mn-lt"/>
              </a:rPr>
              <a:t>wichtige</a:t>
            </a:r>
            <a:r>
              <a:rPr lang="en-GB" spc="0" dirty="0">
                <a:solidFill>
                  <a:srgbClr val="000000"/>
                </a:solidFill>
                <a:latin typeface="Calibri"/>
                <a:ea typeface="+mn-lt"/>
                <a:cs typeface="+mn-lt"/>
              </a:rPr>
              <a:t> </a:t>
            </a:r>
            <a:r>
              <a:rPr lang="en-GB" spc="0" dirty="0" err="1">
                <a:solidFill>
                  <a:srgbClr val="000000"/>
                </a:solidFill>
                <a:latin typeface="Calibri"/>
                <a:ea typeface="+mn-lt"/>
                <a:cs typeface="+mn-lt"/>
              </a:rPr>
              <a:t>Unterstützung</a:t>
            </a:r>
            <a:r>
              <a:rPr lang="en-GB" spc="0" dirty="0">
                <a:solidFill>
                  <a:srgbClr val="000000"/>
                </a:solidFill>
                <a:latin typeface="Calibri"/>
                <a:ea typeface="+mn-lt"/>
                <a:cs typeface="+mn-lt"/>
              </a:rPr>
              <a:t> </a:t>
            </a:r>
            <a:r>
              <a:rPr lang="en-GB" spc="0" dirty="0" err="1">
                <a:solidFill>
                  <a:srgbClr val="000000"/>
                </a:solidFill>
                <a:latin typeface="Calibri"/>
                <a:ea typeface="+mn-lt"/>
                <a:cs typeface="+mn-lt"/>
              </a:rPr>
              <a:t>bietet</a:t>
            </a:r>
            <a:r>
              <a:rPr lang="en-GB" spc="0" dirty="0">
                <a:solidFill>
                  <a:srgbClr val="000000"/>
                </a:solidFill>
                <a:latin typeface="Calibri"/>
                <a:ea typeface="+mn-lt"/>
                <a:cs typeface="+mn-lt"/>
              </a:rPr>
              <a:t>.</a:t>
            </a:r>
          </a:p>
          <a:p>
            <a:pPr marL="800100" marR="0" lvl="1" indent="-342900" algn="l" defTabSz="914400" rtl="0" eaLnBrk="1" fontAlgn="auto" latinLnBrk="0" hangingPunct="1">
              <a:lnSpc>
                <a:spcPct val="100000"/>
              </a:lnSpc>
              <a:spcBef>
                <a:spcPts val="0"/>
              </a:spcBef>
              <a:spcAft>
                <a:spcPts val="0"/>
              </a:spcAft>
              <a:buClr>
                <a:schemeClr val="accent2"/>
              </a:buClr>
              <a:buSzTx/>
              <a:buFont typeface="Arial" panose="020B0604020202020204" pitchFamily="34" charset="0"/>
              <a:buChar char="•"/>
              <a:tabLst/>
              <a:defRPr/>
            </a:pPr>
            <a:endParaRPr lang="en-GB" spc="0" dirty="0">
              <a:solidFill>
                <a:srgbClr val="000000"/>
              </a:solidFill>
              <a:latin typeface="Calibri"/>
              <a:ea typeface="+mn-lt"/>
              <a:cs typeface="+mn-lt"/>
            </a:endParaRPr>
          </a:p>
          <a:p>
            <a:pPr marL="800100" lvl="1" indent="-342900">
              <a:lnSpc>
                <a:spcPct val="100000"/>
              </a:lnSpc>
              <a:spcBef>
                <a:spcPts val="0"/>
              </a:spcBef>
              <a:buClr>
                <a:schemeClr val="accent2"/>
              </a:buClr>
              <a:buFont typeface="Arial" panose="020B0604020202020204" pitchFamily="34" charset="0"/>
              <a:buChar char="•"/>
              <a:defRPr/>
            </a:pPr>
            <a:r>
              <a:rPr lang="en-GB" spc="0" dirty="0">
                <a:solidFill>
                  <a:srgbClr val="000000"/>
                </a:solidFill>
                <a:latin typeface="Calibri"/>
                <a:ea typeface="+mn-lt"/>
                <a:cs typeface="+mn-lt"/>
              </a:rPr>
              <a:t>Wir </a:t>
            </a:r>
            <a:r>
              <a:rPr lang="en-GB" spc="0" dirty="0" err="1">
                <a:solidFill>
                  <a:srgbClr val="000000"/>
                </a:solidFill>
                <a:latin typeface="Calibri"/>
                <a:ea typeface="+mn-lt"/>
                <a:cs typeface="+mn-lt"/>
              </a:rPr>
              <a:t>haben</a:t>
            </a:r>
            <a:r>
              <a:rPr lang="en-GB" spc="0" dirty="0">
                <a:solidFill>
                  <a:srgbClr val="000000"/>
                </a:solidFill>
                <a:latin typeface="Calibri"/>
                <a:ea typeface="+mn-lt"/>
                <a:cs typeface="+mn-lt"/>
              </a:rPr>
              <a:t> </a:t>
            </a:r>
            <a:r>
              <a:rPr lang="en-GB" spc="0" dirty="0" err="1">
                <a:solidFill>
                  <a:srgbClr val="000000"/>
                </a:solidFill>
                <a:latin typeface="Calibri"/>
                <a:ea typeface="+mn-lt"/>
                <a:cs typeface="+mn-lt"/>
              </a:rPr>
              <a:t>mit</a:t>
            </a:r>
            <a:r>
              <a:rPr lang="en-GB" spc="0" dirty="0">
                <a:solidFill>
                  <a:srgbClr val="000000"/>
                </a:solidFill>
                <a:latin typeface="Calibri"/>
                <a:ea typeface="+mn-lt"/>
                <a:cs typeface="+mn-lt"/>
              </a:rPr>
              <a:t> </a:t>
            </a:r>
            <a:r>
              <a:rPr lang="en-GB" spc="0" dirty="0" err="1">
                <a:solidFill>
                  <a:srgbClr val="000000"/>
                </a:solidFill>
                <a:latin typeface="Calibri"/>
                <a:ea typeface="+mn-lt"/>
                <a:cs typeface="+mn-lt"/>
              </a:rPr>
              <a:t>dem</a:t>
            </a:r>
            <a:r>
              <a:rPr lang="en-GB" spc="0" dirty="0">
                <a:solidFill>
                  <a:srgbClr val="000000"/>
                </a:solidFill>
                <a:latin typeface="Calibri"/>
                <a:ea typeface="+mn-lt"/>
                <a:cs typeface="+mn-lt"/>
              </a:rPr>
              <a:t> DRNY-Team </a:t>
            </a:r>
            <a:r>
              <a:rPr lang="en-GB" spc="0" dirty="0" err="1">
                <a:solidFill>
                  <a:srgbClr val="000000"/>
                </a:solidFill>
                <a:latin typeface="Calibri"/>
                <a:ea typeface="+mn-lt"/>
                <a:cs typeface="+mn-lt"/>
              </a:rPr>
              <a:t>ein</a:t>
            </a:r>
            <a:r>
              <a:rPr lang="en-GB" spc="0" dirty="0">
                <a:solidFill>
                  <a:srgbClr val="000000"/>
                </a:solidFill>
                <a:latin typeface="Calibri"/>
                <a:ea typeface="+mn-lt"/>
                <a:cs typeface="+mn-lt"/>
              </a:rPr>
              <a:t> Projekt </a:t>
            </a:r>
            <a:r>
              <a:rPr lang="en-GB" spc="0" dirty="0" err="1">
                <a:solidFill>
                  <a:srgbClr val="000000"/>
                </a:solidFill>
                <a:latin typeface="Calibri"/>
                <a:ea typeface="+mn-lt"/>
                <a:cs typeface="+mn-lt"/>
              </a:rPr>
              <a:t>zur</a:t>
            </a:r>
            <a:r>
              <a:rPr lang="en-GB" spc="0" dirty="0">
                <a:solidFill>
                  <a:srgbClr val="000000"/>
                </a:solidFill>
                <a:latin typeface="Calibri"/>
                <a:ea typeface="+mn-lt"/>
                <a:cs typeface="+mn-lt"/>
              </a:rPr>
              <a:t> </a:t>
            </a:r>
            <a:r>
              <a:rPr lang="en-GB" spc="0" dirty="0" err="1">
                <a:solidFill>
                  <a:srgbClr val="000000"/>
                </a:solidFill>
                <a:latin typeface="Calibri"/>
                <a:ea typeface="+mn-lt"/>
                <a:cs typeface="+mn-lt"/>
              </a:rPr>
              <a:t>Implementierung</a:t>
            </a:r>
            <a:r>
              <a:rPr lang="en-GB" spc="0" dirty="0">
                <a:solidFill>
                  <a:srgbClr val="000000"/>
                </a:solidFill>
                <a:latin typeface="Calibri"/>
                <a:ea typeface="+mn-lt"/>
                <a:cs typeface="+mn-lt"/>
              </a:rPr>
              <a:t> </a:t>
            </a:r>
            <a:r>
              <a:rPr lang="en-GB" spc="0" dirty="0" err="1">
                <a:solidFill>
                  <a:srgbClr val="000000"/>
                </a:solidFill>
                <a:latin typeface="Calibri"/>
                <a:ea typeface="+mn-lt"/>
                <a:cs typeface="+mn-lt"/>
              </a:rPr>
              <a:t>eines</a:t>
            </a:r>
            <a:r>
              <a:rPr lang="en-GB" spc="0" dirty="0">
                <a:solidFill>
                  <a:srgbClr val="000000"/>
                </a:solidFill>
                <a:latin typeface="Calibri"/>
                <a:ea typeface="+mn-lt"/>
                <a:cs typeface="+mn-lt"/>
              </a:rPr>
              <a:t> </a:t>
            </a:r>
            <a:r>
              <a:rPr lang="en-GB" spc="0" dirty="0" err="1">
                <a:solidFill>
                  <a:srgbClr val="000000"/>
                </a:solidFill>
                <a:latin typeface="Calibri"/>
                <a:ea typeface="+mn-lt"/>
                <a:cs typeface="+mn-lt"/>
              </a:rPr>
              <a:t>mehrstufigen</a:t>
            </a:r>
            <a:r>
              <a:rPr lang="en-GB" spc="0" dirty="0">
                <a:solidFill>
                  <a:srgbClr val="000000"/>
                </a:solidFill>
                <a:latin typeface="Calibri"/>
                <a:ea typeface="+mn-lt"/>
                <a:cs typeface="+mn-lt"/>
              </a:rPr>
              <a:t> </a:t>
            </a:r>
            <a:r>
              <a:rPr lang="en-GB" spc="0" dirty="0" err="1">
                <a:solidFill>
                  <a:srgbClr val="000000"/>
                </a:solidFill>
                <a:latin typeface="Calibri"/>
                <a:ea typeface="+mn-lt"/>
                <a:cs typeface="+mn-lt"/>
              </a:rPr>
              <a:t>Spendenformulars</a:t>
            </a:r>
            <a:r>
              <a:rPr lang="en-GB" spc="0" dirty="0">
                <a:solidFill>
                  <a:srgbClr val="000000"/>
                </a:solidFill>
                <a:latin typeface="Calibri"/>
                <a:ea typeface="+mn-lt"/>
                <a:cs typeface="+mn-lt"/>
              </a:rPr>
              <a:t> auf </a:t>
            </a:r>
            <a:r>
              <a:rPr lang="en-GB" spc="0" dirty="0" err="1">
                <a:solidFill>
                  <a:srgbClr val="000000"/>
                </a:solidFill>
                <a:latin typeface="Calibri"/>
                <a:ea typeface="+mn-lt"/>
                <a:cs typeface="+mn-lt"/>
              </a:rPr>
              <a:t>ihrer</a:t>
            </a:r>
            <a:r>
              <a:rPr lang="en-GB" spc="0" dirty="0">
                <a:solidFill>
                  <a:srgbClr val="000000"/>
                </a:solidFill>
                <a:latin typeface="Calibri"/>
                <a:ea typeface="+mn-lt"/>
                <a:cs typeface="+mn-lt"/>
              </a:rPr>
              <a:t> Website </a:t>
            </a:r>
            <a:r>
              <a:rPr lang="en-GB" spc="0" dirty="0" err="1">
                <a:solidFill>
                  <a:srgbClr val="000000"/>
                </a:solidFill>
                <a:latin typeface="Calibri"/>
                <a:ea typeface="+mn-lt"/>
                <a:cs typeface="+mn-lt"/>
              </a:rPr>
              <a:t>durchgeführt</a:t>
            </a:r>
            <a:r>
              <a:rPr lang="en-GB" spc="0" dirty="0">
                <a:solidFill>
                  <a:srgbClr val="000000"/>
                </a:solidFill>
                <a:latin typeface="Calibri"/>
                <a:ea typeface="+mn-lt"/>
                <a:cs typeface="+mn-lt"/>
              </a:rPr>
              <a:t>.</a:t>
            </a:r>
          </a:p>
          <a:p>
            <a:pPr marL="800100" marR="0" lvl="1" indent="-342900" algn="l" defTabSz="914400" rtl="0" eaLnBrk="1" fontAlgn="auto" latinLnBrk="0" hangingPunct="1">
              <a:lnSpc>
                <a:spcPct val="90000"/>
              </a:lnSpc>
              <a:spcAft>
                <a:spcPts val="0"/>
              </a:spcAft>
              <a:buClrTx/>
              <a:buSzTx/>
              <a:buFont typeface="Arial" panose="020B0604020202020204" pitchFamily="34" charset="0"/>
              <a:buChar char="•"/>
              <a:tabLst/>
              <a:defRPr/>
            </a:pPr>
            <a:endParaRPr lang="en-GB" i="0" u="sng" strike="noStrike" kern="1200" cap="none" spc="0" normalizeH="0" baseline="0" noProof="0" dirty="0">
              <a:ln>
                <a:noFill/>
              </a:ln>
              <a:solidFill>
                <a:srgbClr val="000000"/>
              </a:solidFill>
              <a:effectLst/>
              <a:uLnTx/>
              <a:uFillTx/>
              <a:latin typeface="Calibri" panose="020F0502020204030204"/>
              <a:ea typeface="Calibri"/>
              <a:cs typeface="Calibri"/>
            </a:endParaRP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b="1" i="0" u="none" strike="noStrike" kern="1200" cap="none" spc="0" normalizeH="0" baseline="0" noProof="0" dirty="0">
              <a:ln>
                <a:noFill/>
              </a:ln>
              <a:solidFill>
                <a:schemeClr val="accent2"/>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Blip>
                <a:blip r:embed="rId3"/>
              </a:buBlip>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endParaRPr lang="en-US" sz="2000"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GB"/>
              <a:t>Case Study</a:t>
            </a:r>
            <a:endParaRPr lang="en-US"/>
          </a:p>
        </p:txBody>
      </p:sp>
    </p:spTree>
    <p:extLst>
      <p:ext uri="{BB962C8B-B14F-4D97-AF65-F5344CB8AC3E}">
        <p14:creationId xmlns:p14="http://schemas.microsoft.com/office/powerpoint/2010/main" val="3097489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xEl>
                                              <p:pRg st="2" end="2"/>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567033"/>
            <a:ext cx="10595237" cy="4132136"/>
          </a:xfrm>
        </p:spPr>
        <p:txBody>
          <a:bodyPr lIns="91440" tIns="45720" rIns="91440" bIns="45720" anchor="t"/>
          <a:lstStyle/>
          <a:p>
            <a:pPr marL="457200" indent="-457200">
              <a:buClr>
                <a:schemeClr val="accent2"/>
              </a:buClr>
              <a:buAutoNum type="arabicPeriod"/>
              <a:defRPr/>
            </a:pPr>
            <a:r>
              <a:rPr lang="en-GB" sz="2000" i="1" dirty="0" err="1">
                <a:ea typeface="+mn-lt"/>
                <a:cs typeface="+mn-lt"/>
              </a:rPr>
              <a:t>Erklären</a:t>
            </a:r>
            <a:r>
              <a:rPr lang="en-GB" sz="2000" i="1" dirty="0">
                <a:ea typeface="+mn-lt"/>
                <a:cs typeface="+mn-lt"/>
              </a:rPr>
              <a:t> Sie, </a:t>
            </a:r>
            <a:r>
              <a:rPr lang="en-GB" sz="2000" i="1" dirty="0" err="1">
                <a:ea typeface="+mn-lt"/>
                <a:cs typeface="+mn-lt"/>
              </a:rPr>
              <a:t>wie</a:t>
            </a:r>
            <a:r>
              <a:rPr lang="en-GB" sz="2000" i="1" dirty="0">
                <a:ea typeface="+mn-lt"/>
                <a:cs typeface="+mn-lt"/>
              </a:rPr>
              <a:t> </a:t>
            </a:r>
            <a:r>
              <a:rPr lang="en-GB" sz="2000" i="1" dirty="0" err="1">
                <a:ea typeface="+mn-lt"/>
                <a:cs typeface="+mn-lt"/>
              </a:rPr>
              <a:t>sich</a:t>
            </a:r>
            <a:r>
              <a:rPr lang="en-GB" sz="2000" i="1" dirty="0">
                <a:ea typeface="+mn-lt"/>
                <a:cs typeface="+mn-lt"/>
              </a:rPr>
              <a:t> die </a:t>
            </a:r>
            <a:r>
              <a:rPr lang="en-GB" sz="2000" i="1" dirty="0" err="1">
                <a:ea typeface="+mn-lt"/>
                <a:cs typeface="+mn-lt"/>
              </a:rPr>
              <a:t>digitale</a:t>
            </a:r>
            <a:r>
              <a:rPr lang="en-GB" sz="2000" i="1" dirty="0">
                <a:ea typeface="+mn-lt"/>
                <a:cs typeface="+mn-lt"/>
              </a:rPr>
              <a:t> </a:t>
            </a:r>
            <a:r>
              <a:rPr lang="en-GB" sz="2000" i="1" dirty="0" err="1">
                <a:ea typeface="+mn-lt"/>
                <a:cs typeface="+mn-lt"/>
              </a:rPr>
              <a:t>Finanzierung</a:t>
            </a:r>
            <a:r>
              <a:rPr lang="en-GB" sz="2000" i="1" dirty="0">
                <a:ea typeface="+mn-lt"/>
                <a:cs typeface="+mn-lt"/>
              </a:rPr>
              <a:t> von der "</a:t>
            </a:r>
            <a:r>
              <a:rPr lang="en-GB" sz="2000" i="1" dirty="0" err="1">
                <a:ea typeface="+mn-lt"/>
                <a:cs typeface="+mn-lt"/>
              </a:rPr>
              <a:t>traditionellen</a:t>
            </a:r>
            <a:r>
              <a:rPr lang="en-GB" sz="2000" i="1" dirty="0">
                <a:ea typeface="+mn-lt"/>
                <a:cs typeface="+mn-lt"/>
              </a:rPr>
              <a:t> </a:t>
            </a:r>
            <a:r>
              <a:rPr lang="en-GB" sz="2000" i="1" dirty="0" err="1">
                <a:ea typeface="+mn-lt"/>
                <a:cs typeface="+mn-lt"/>
              </a:rPr>
              <a:t>Finanzierung</a:t>
            </a:r>
            <a:r>
              <a:rPr lang="en-GB" sz="2000" i="1" dirty="0">
                <a:ea typeface="+mn-lt"/>
                <a:cs typeface="+mn-lt"/>
              </a:rPr>
              <a:t>" </a:t>
            </a:r>
            <a:r>
              <a:rPr lang="en-GB" sz="2000" i="1" dirty="0" err="1">
                <a:ea typeface="+mn-lt"/>
                <a:cs typeface="+mn-lt"/>
              </a:rPr>
              <a:t>unterscheidet</a:t>
            </a:r>
            <a:r>
              <a:rPr lang="en-GB" sz="2000" i="1" dirty="0">
                <a:ea typeface="+mn-lt"/>
                <a:cs typeface="+mn-lt"/>
              </a:rPr>
              <a:t>.</a:t>
            </a:r>
          </a:p>
          <a:p>
            <a:pPr marL="457200" indent="-457200">
              <a:buClr>
                <a:schemeClr val="accent2"/>
              </a:buClr>
              <a:buAutoNum type="arabicPeriod"/>
              <a:defRPr/>
            </a:pPr>
            <a:r>
              <a:rPr lang="en-GB" sz="2000" i="1" dirty="0">
                <a:ea typeface="+mn-lt"/>
                <a:cs typeface="+mn-lt"/>
              </a:rPr>
              <a:t>Was </a:t>
            </a:r>
            <a:r>
              <a:rPr lang="en-GB" sz="2000" i="1" dirty="0" err="1">
                <a:ea typeface="+mn-lt"/>
                <a:cs typeface="+mn-lt"/>
              </a:rPr>
              <a:t>sind</a:t>
            </a:r>
            <a:r>
              <a:rPr lang="en-GB" sz="2000" i="1" dirty="0">
                <a:ea typeface="+mn-lt"/>
                <a:cs typeface="+mn-lt"/>
              </a:rPr>
              <a:t> die </a:t>
            </a:r>
            <a:r>
              <a:rPr lang="en-GB" sz="2000" i="1" dirty="0" err="1">
                <a:ea typeface="+mn-lt"/>
                <a:cs typeface="+mn-lt"/>
              </a:rPr>
              <a:t>Vorteile</a:t>
            </a:r>
            <a:r>
              <a:rPr lang="en-GB" sz="2000" i="1" dirty="0">
                <a:ea typeface="+mn-lt"/>
                <a:cs typeface="+mn-lt"/>
              </a:rPr>
              <a:t> des </a:t>
            </a:r>
            <a:r>
              <a:rPr lang="en-GB" sz="2000" i="1" dirty="0" err="1">
                <a:ea typeface="+mn-lt"/>
                <a:cs typeface="+mn-lt"/>
              </a:rPr>
              <a:t>digitalen</a:t>
            </a:r>
            <a:r>
              <a:rPr lang="en-GB" sz="2000" i="1" dirty="0">
                <a:ea typeface="+mn-lt"/>
                <a:cs typeface="+mn-lt"/>
              </a:rPr>
              <a:t> Fundraisings</a:t>
            </a:r>
            <a:r>
              <a:rPr kumimoji="0" lang="en-GB" sz="2000" i="1" u="none" strike="noStrike" kern="1200" cap="none" spc="0" normalizeH="0" baseline="0" noProof="0" dirty="0">
                <a:ln>
                  <a:noFill/>
                </a:ln>
                <a:effectLst/>
                <a:uLnTx/>
                <a:uFillTx/>
                <a:ea typeface="+mn-lt"/>
                <a:cs typeface="+mn-lt"/>
              </a:rPr>
              <a:t>?</a:t>
            </a:r>
            <a:endParaRPr lang="en-GB" sz="2000" i="1" dirty="0">
              <a:ea typeface="+mn-lt"/>
              <a:cs typeface="+mn-lt"/>
            </a:endParaRPr>
          </a:p>
          <a:p>
            <a:pPr marL="457200" indent="-457200">
              <a:buClr>
                <a:schemeClr val="accent2"/>
              </a:buClr>
              <a:buFont typeface="Arial" panose="020B0604020202020204" pitchFamily="34" charset="0"/>
              <a:buAutoNum type="arabicPeriod"/>
              <a:defRPr/>
            </a:pPr>
            <a:endParaRPr lang="en-GB" sz="2000" i="1" dirty="0">
              <a:ea typeface="+mn-lt"/>
              <a:cs typeface="+mn-lt"/>
            </a:endParaRPr>
          </a:p>
          <a:p>
            <a:pPr marL="457200" indent="-457200">
              <a:buClr>
                <a:schemeClr val="accent2"/>
              </a:buClr>
              <a:buFont typeface="Arial" panose="020B0604020202020204" pitchFamily="34" charset="0"/>
              <a:buAutoNum type="arabicPeriod"/>
              <a:defRPr/>
            </a:pPr>
            <a:r>
              <a:rPr lang="en-GB" sz="2000" i="1" dirty="0" err="1">
                <a:ea typeface="+mn-lt"/>
                <a:cs typeface="+mn-lt"/>
              </a:rPr>
              <a:t>Nennen</a:t>
            </a:r>
            <a:r>
              <a:rPr lang="en-GB" sz="2000" i="1" dirty="0">
                <a:ea typeface="+mn-lt"/>
                <a:cs typeface="+mn-lt"/>
              </a:rPr>
              <a:t> Sie 5 Tools, die Sie </a:t>
            </a:r>
            <a:r>
              <a:rPr lang="en-GB" sz="2000" i="1" dirty="0" err="1">
                <a:ea typeface="+mn-lt"/>
                <a:cs typeface="+mn-lt"/>
              </a:rPr>
              <a:t>beim</a:t>
            </a:r>
            <a:r>
              <a:rPr lang="en-GB" sz="2000" i="1" dirty="0">
                <a:ea typeface="+mn-lt"/>
                <a:cs typeface="+mn-lt"/>
              </a:rPr>
              <a:t> </a:t>
            </a:r>
            <a:r>
              <a:rPr lang="en-GB" sz="2000" i="1" dirty="0" err="1">
                <a:ea typeface="+mn-lt"/>
                <a:cs typeface="+mn-lt"/>
              </a:rPr>
              <a:t>digitalen</a:t>
            </a:r>
            <a:r>
              <a:rPr lang="en-GB" sz="2000" i="1" dirty="0">
                <a:ea typeface="+mn-lt"/>
                <a:cs typeface="+mn-lt"/>
              </a:rPr>
              <a:t> Fundraising </a:t>
            </a:r>
            <a:r>
              <a:rPr lang="en-GB" sz="2000" i="1" dirty="0" err="1">
                <a:ea typeface="+mn-lt"/>
                <a:cs typeface="+mn-lt"/>
              </a:rPr>
              <a:t>unterstützen</a:t>
            </a:r>
            <a:endParaRPr lang="en-GB" sz="2000" i="1" dirty="0">
              <a:ea typeface="+mn-lt"/>
              <a:cs typeface="+mn-lt"/>
            </a:endParaRPr>
          </a:p>
          <a:p>
            <a:pPr marL="457200" marR="0" lvl="0" indent="-457200">
              <a:spcAft>
                <a:spcPts val="0"/>
              </a:spcAft>
              <a:buClr>
                <a:schemeClr val="accent2"/>
              </a:buClr>
              <a:buSzTx/>
              <a:buFont typeface="Arial" panose="020B0604020202020204" pitchFamily="34" charset="0"/>
              <a:buAutoNum type="arabicPeriod"/>
              <a:tabLst/>
              <a:defRPr/>
            </a:pPr>
            <a:endParaRPr lang="en-GB" sz="2000" i="1" dirty="0">
              <a:ea typeface="+mn-lt"/>
              <a:cs typeface="+mn-lt"/>
            </a:endParaRPr>
          </a:p>
          <a:p>
            <a:pPr marL="457200" indent="-457200">
              <a:buClr>
                <a:schemeClr val="accent2"/>
              </a:buClr>
              <a:buFont typeface="Arial" panose="020B0604020202020204" pitchFamily="34" charset="0"/>
              <a:buAutoNum type="arabicPeriod"/>
              <a:defRPr/>
            </a:pPr>
            <a:r>
              <a:rPr lang="en-GB" sz="2000" i="1" dirty="0" err="1">
                <a:ea typeface="+mn-lt"/>
                <a:cs typeface="+mn-lt"/>
              </a:rPr>
              <a:t>Nennen</a:t>
            </a:r>
            <a:r>
              <a:rPr lang="en-GB" sz="2000" i="1" dirty="0">
                <a:ea typeface="+mn-lt"/>
                <a:cs typeface="+mn-lt"/>
              </a:rPr>
              <a:t> Sie </a:t>
            </a:r>
            <a:r>
              <a:rPr lang="en-GB" sz="2000" i="1" dirty="0" err="1">
                <a:ea typeface="+mn-lt"/>
                <a:cs typeface="+mn-lt"/>
              </a:rPr>
              <a:t>drei</a:t>
            </a:r>
            <a:r>
              <a:rPr lang="en-GB" sz="2000" i="1" dirty="0">
                <a:ea typeface="+mn-lt"/>
                <a:cs typeface="+mn-lt"/>
              </a:rPr>
              <a:t> </a:t>
            </a:r>
            <a:r>
              <a:rPr lang="en-GB" sz="2000" i="1" dirty="0" err="1">
                <a:ea typeface="+mn-lt"/>
                <a:cs typeface="+mn-lt"/>
              </a:rPr>
              <a:t>Vorteile</a:t>
            </a:r>
            <a:r>
              <a:rPr lang="en-GB" sz="2000" i="1" dirty="0">
                <a:ea typeface="+mn-lt"/>
                <a:cs typeface="+mn-lt"/>
              </a:rPr>
              <a:t> der </a:t>
            </a:r>
            <a:r>
              <a:rPr lang="en-GB" sz="2000" i="1" dirty="0" err="1">
                <a:ea typeface="+mn-lt"/>
                <a:cs typeface="+mn-lt"/>
              </a:rPr>
              <a:t>digitalen</a:t>
            </a:r>
            <a:r>
              <a:rPr lang="en-GB" sz="2000" i="1" dirty="0">
                <a:ea typeface="+mn-lt"/>
                <a:cs typeface="+mn-lt"/>
              </a:rPr>
              <a:t> </a:t>
            </a:r>
            <a:r>
              <a:rPr lang="en-GB" sz="2000" i="1" dirty="0" err="1">
                <a:ea typeface="+mn-lt"/>
                <a:cs typeface="+mn-lt"/>
              </a:rPr>
              <a:t>Mittelbeschaffung</a:t>
            </a:r>
            <a:endParaRPr lang="en-GB" sz="2000" i="1" dirty="0">
              <a:ea typeface="+mn-lt"/>
              <a:cs typeface="+mn-lt"/>
            </a:endParaRPr>
          </a:p>
          <a:p>
            <a:pPr marL="457200" indent="-457200">
              <a:buClr>
                <a:schemeClr val="accent2"/>
              </a:buClr>
              <a:buFont typeface="Arial" panose="020B0604020202020204" pitchFamily="34" charset="0"/>
              <a:buAutoNum type="arabicPeriod"/>
              <a:defRPr/>
            </a:pPr>
            <a:endParaRPr lang="en-US" sz="2000" i="1" dirty="0">
              <a:ea typeface="+mn-lt"/>
              <a:cs typeface="+mn-lt"/>
            </a:endParaRPr>
          </a:p>
          <a:p>
            <a:pPr marL="457200" indent="-457200">
              <a:buClr>
                <a:schemeClr val="accent2"/>
              </a:buClr>
              <a:buFont typeface="Arial" panose="020B0604020202020204" pitchFamily="34" charset="0"/>
              <a:buAutoNum type="arabicPeriod"/>
              <a:defRPr/>
            </a:pPr>
            <a:r>
              <a:rPr lang="en-GB" sz="2000" i="1" dirty="0" err="1">
                <a:ea typeface="+mn-lt"/>
                <a:cs typeface="+mn-lt"/>
              </a:rPr>
              <a:t>Nennen</a:t>
            </a:r>
            <a:r>
              <a:rPr lang="en-GB" sz="2000" i="1" dirty="0">
                <a:ea typeface="+mn-lt"/>
                <a:cs typeface="+mn-lt"/>
              </a:rPr>
              <a:t> Sie </a:t>
            </a:r>
            <a:r>
              <a:rPr lang="en-GB" sz="2000" i="1" dirty="0" err="1">
                <a:ea typeface="+mn-lt"/>
                <a:cs typeface="+mn-lt"/>
              </a:rPr>
              <a:t>fünf</a:t>
            </a:r>
            <a:r>
              <a:rPr lang="en-GB" sz="2000" i="1" dirty="0">
                <a:ea typeface="+mn-lt"/>
                <a:cs typeface="+mn-lt"/>
              </a:rPr>
              <a:t> Möglichkeiten des </a:t>
            </a:r>
            <a:r>
              <a:rPr lang="en-GB" sz="2000" i="1" dirty="0" err="1">
                <a:ea typeface="+mn-lt"/>
                <a:cs typeface="+mn-lt"/>
              </a:rPr>
              <a:t>digitalen</a:t>
            </a:r>
            <a:r>
              <a:rPr lang="en-GB" sz="2000" i="1" dirty="0">
                <a:ea typeface="+mn-lt"/>
                <a:cs typeface="+mn-lt"/>
              </a:rPr>
              <a:t> Fundraisings</a:t>
            </a:r>
          </a:p>
          <a:p>
            <a:pPr marL="457200" indent="-457200">
              <a:buClr>
                <a:schemeClr val="accent2"/>
              </a:buClr>
              <a:buFont typeface="Arial" panose="020B0604020202020204" pitchFamily="34" charset="0"/>
              <a:buAutoNum type="arabicPeriod"/>
              <a:defRPr/>
            </a:pPr>
            <a:endParaRPr lang="en-GB" sz="2000" i="1" dirty="0">
              <a:ea typeface="+mn-lt"/>
              <a:cs typeface="+mn-lt"/>
            </a:endParaRPr>
          </a:p>
          <a:p>
            <a:pPr marL="457200" indent="-457200">
              <a:buClr>
                <a:schemeClr val="accent2"/>
              </a:buClr>
              <a:buFont typeface="Arial" panose="020B0604020202020204" pitchFamily="34" charset="0"/>
              <a:buAutoNum type="arabicPeriod"/>
              <a:defRPr/>
            </a:pPr>
            <a:r>
              <a:rPr lang="en-GB" sz="2000" i="1" dirty="0" err="1">
                <a:ea typeface="+mn-lt"/>
                <a:cs typeface="+mn-lt"/>
              </a:rPr>
              <a:t>Nennen</a:t>
            </a:r>
            <a:r>
              <a:rPr lang="en-GB" sz="2000" i="1" dirty="0">
                <a:ea typeface="+mn-lt"/>
                <a:cs typeface="+mn-lt"/>
              </a:rPr>
              <a:t> Sie </a:t>
            </a:r>
            <a:r>
              <a:rPr lang="en-GB" sz="2000" i="1" dirty="0" err="1">
                <a:ea typeface="+mn-lt"/>
                <a:cs typeface="+mn-lt"/>
              </a:rPr>
              <a:t>drei</a:t>
            </a:r>
            <a:r>
              <a:rPr lang="en-GB" sz="2000" i="1" dirty="0">
                <a:ea typeface="+mn-lt"/>
                <a:cs typeface="+mn-lt"/>
              </a:rPr>
              <a:t> Trends </a:t>
            </a:r>
            <a:r>
              <a:rPr lang="en-GB" sz="2000" i="1" dirty="0" err="1">
                <a:ea typeface="+mn-lt"/>
                <a:cs typeface="+mn-lt"/>
              </a:rPr>
              <a:t>im</a:t>
            </a:r>
            <a:r>
              <a:rPr lang="en-GB" sz="2000" i="1" dirty="0">
                <a:ea typeface="+mn-lt"/>
                <a:cs typeface="+mn-lt"/>
              </a:rPr>
              <a:t> </a:t>
            </a:r>
            <a:r>
              <a:rPr lang="en-GB" sz="2000" i="1" dirty="0" err="1">
                <a:ea typeface="+mn-lt"/>
                <a:cs typeface="+mn-lt"/>
              </a:rPr>
              <a:t>digitalen</a:t>
            </a:r>
            <a:r>
              <a:rPr lang="en-GB" sz="2000" i="1" dirty="0">
                <a:ea typeface="+mn-lt"/>
                <a:cs typeface="+mn-lt"/>
              </a:rPr>
              <a:t> Fundraising</a:t>
            </a:r>
          </a:p>
          <a:p>
            <a:pPr marL="342900" indent="-342900">
              <a:buFont typeface="Arial,Sans-Serif" panose="020B0604020202020204" pitchFamily="34" charset="0"/>
              <a:buChar char="•"/>
              <a:defRPr/>
            </a:pPr>
            <a:endParaRPr lang="en-GB" sz="2000" dirty="0">
              <a:latin typeface="Arial"/>
              <a:ea typeface="Calibri"/>
              <a:cs typeface="Arial"/>
            </a:endParaRPr>
          </a:p>
          <a:p>
            <a:pPr marL="342900" indent="-342900">
              <a:buFont typeface="Arial,Sans-Serif" panose="020B0604020202020204" pitchFamily="34" charset="0"/>
              <a:buChar char="•"/>
              <a:defRPr/>
            </a:pPr>
            <a:endParaRPr lang="en-GB" sz="2000" dirty="0">
              <a:solidFill>
                <a:srgbClr val="0D9390"/>
              </a:solidFill>
              <a:latin typeface="Arial"/>
              <a:ea typeface="Calibri"/>
              <a:cs typeface="Arial"/>
            </a:endParaRPr>
          </a:p>
          <a:p>
            <a:pPr marL="285750" indent="-285750">
              <a:buChar char="•"/>
              <a:defRPr/>
            </a:pPr>
            <a:endParaRPr lang="en-GB" sz="2000" dirty="0">
              <a:ea typeface="+mn-lt"/>
              <a:cs typeface="+mn-lt"/>
            </a:endParaRPr>
          </a:p>
          <a:p>
            <a:pPr marL="457200" indent="-457200">
              <a:buChar char="•"/>
              <a:defRPr/>
            </a:pPr>
            <a:endParaRPr lang="en-GB" sz="2000" dirty="0">
              <a:latin typeface="Arial"/>
              <a:ea typeface="Calibri"/>
              <a:cs typeface="Arial"/>
            </a:endParaRPr>
          </a:p>
          <a:p>
            <a:pPr marL="285750" indent="-285750">
              <a:buChar char="•"/>
              <a:defRPr/>
            </a:pPr>
            <a:endParaRPr lang="en-GB" sz="2000" dirty="0">
              <a:ea typeface="+mn-lt"/>
              <a:cs typeface="+mn-lt"/>
            </a:endParaRPr>
          </a:p>
          <a:p>
            <a:pPr marL="285750" indent="-285750">
              <a:buChar char="•"/>
              <a:defRPr/>
            </a:pPr>
            <a:endParaRPr lang="en-US" sz="2000" dirty="0">
              <a:ea typeface="+mn-lt"/>
              <a:cs typeface="+mn-lt"/>
            </a:endParaRPr>
          </a:p>
          <a:p>
            <a:pPr marL="457200" marR="0" lvl="0" indent="-457200" algn="l" defTabSz="914400">
              <a:lnSpc>
                <a:spcPct val="100000"/>
              </a:lnSpc>
              <a:spcBef>
                <a:spcPts val="0"/>
              </a:spcBef>
              <a:spcAft>
                <a:spcPts val="0"/>
              </a:spcAft>
              <a:buClr>
                <a:srgbClr val="0D9390"/>
              </a:buClr>
              <a:buSzTx/>
              <a:buAutoNum type="arabicPeriod"/>
              <a:tabLst/>
              <a:defRPr/>
            </a:pPr>
            <a:endParaRPr lang="en-GB" sz="2000" i="1" strike="noStrike" kern="1200" cap="none" spc="0" normalizeH="0" baseline="0" noProof="0" dirty="0">
              <a:ln>
                <a:noFill/>
              </a:ln>
              <a:effectLst/>
              <a:uLnTx/>
              <a:uFillTx/>
              <a:latin typeface="Calibri" panose="020F0502020204030204"/>
              <a:ea typeface="Calibri"/>
              <a:cs typeface="Calibri"/>
            </a:endParaRPr>
          </a:p>
          <a:p>
            <a:pPr marL="342900" marR="0" lvl="0" indent="-342900" algn="l" defTabSz="914400" rtl="0" eaLnBrk="1" fontAlgn="auto" latinLnBrk="0" hangingPunct="1">
              <a:lnSpc>
                <a:spcPct val="90000"/>
              </a:lnSpc>
              <a:spcBef>
                <a:spcPts val="1000"/>
              </a:spcBef>
              <a:spcAft>
                <a:spcPts val="0"/>
              </a:spcAft>
              <a:buClrTx/>
              <a:buSzTx/>
              <a:buChar char="•"/>
              <a:tabLst/>
              <a:defRPr/>
            </a:pPr>
            <a:endParaRPr lang="en-GB" sz="2000" i="1" u="sng" strike="noStrike" kern="1200" cap="none" spc="0" normalizeH="0" baseline="0" noProof="0" dirty="0">
              <a:ln>
                <a:noFill/>
              </a:ln>
              <a:effectLst/>
              <a:uLnTx/>
              <a:uFillTx/>
              <a:latin typeface="Calibri" panose="020F0502020204030204"/>
              <a:ea typeface="Calibri"/>
              <a:cs typeface="Calibri"/>
            </a:endParaRPr>
          </a:p>
          <a:p>
            <a:pPr marL="342900" marR="0" lvl="0" indent="-342900" algn="l" defTabSz="914400" rtl="0" eaLnBrk="1" fontAlgn="auto" latinLnBrk="0" hangingPunct="1">
              <a:lnSpc>
                <a:spcPct val="90000"/>
              </a:lnSpc>
              <a:spcBef>
                <a:spcPts val="1000"/>
              </a:spcBef>
              <a:spcAft>
                <a:spcPts val="0"/>
              </a:spcAft>
              <a:buClrTx/>
              <a:buSzTx/>
              <a:buChar char="•"/>
              <a:tabLst/>
              <a:defRPr/>
            </a:pPr>
            <a:endParaRPr lang="en-GB" sz="2000" b="1" i="1" u="none" strike="noStrike" kern="1200" cap="none" spc="0" normalizeH="0" baseline="0" noProof="0" dirty="0">
              <a:ln>
                <a:noFill/>
              </a:ln>
              <a:solidFill>
                <a:srgbClr val="0D9390"/>
              </a:solidFill>
              <a:effectLst/>
              <a:uLnTx/>
              <a:uFillTx/>
              <a:latin typeface="Calibri" panose="020F0502020204030204"/>
              <a:ea typeface="Calibri"/>
              <a:cs typeface="Calibri"/>
            </a:endParaRPr>
          </a:p>
          <a:p>
            <a:pPr marL="0" marR="0" lvl="0" indent="0" algn="l" defTabSz="914400" rtl="0" eaLnBrk="1" fontAlgn="auto" latinLnBrk="0" hangingPunct="1">
              <a:lnSpc>
                <a:spcPct val="90000"/>
              </a:lnSpc>
              <a:spcBef>
                <a:spcPts val="1000"/>
              </a:spcBef>
              <a:spcAft>
                <a:spcPts val="0"/>
              </a:spcAft>
              <a:buClrTx/>
              <a:buSzTx/>
              <a:tabLst/>
              <a:defRPr/>
            </a:pPr>
            <a:endParaRPr lang="en-GB" sz="2000" b="0" i="1" u="none" strike="noStrike" kern="1200" cap="none" spc="0" normalizeH="0" baseline="0" noProof="0" dirty="0">
              <a:ln>
                <a:noFill/>
              </a:ln>
              <a:effectLst/>
              <a:uLnTx/>
              <a:uFillTx/>
              <a:latin typeface="Calibri" panose="020F0502020204030204"/>
              <a:ea typeface="Calibri"/>
              <a:cs typeface="Calibri"/>
            </a:endParaRPr>
          </a:p>
          <a:p>
            <a:pPr marL="457200" indent="-457200">
              <a:buChar char="•"/>
            </a:pPr>
            <a:endParaRPr lang="en-GB" sz="2000" i="1" dirty="0">
              <a:ea typeface="Calibri"/>
              <a:cs typeface="Calibri"/>
            </a:endParaRPr>
          </a:p>
          <a:p>
            <a:pPr marL="0" indent="0"/>
            <a:endParaRPr lang="en-GB" sz="2000" i="1" dirty="0">
              <a:ea typeface="Calibri"/>
              <a:cs typeface="Calibri"/>
            </a:endParaRPr>
          </a:p>
          <a:p>
            <a:endParaRPr lang="en-US" sz="2000" i="1" dirty="0">
              <a:ea typeface="Calibri"/>
              <a:cs typeface="Calibri"/>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lIns="91440" tIns="45720" rIns="91440" bIns="45720" anchor="t">
            <a:noAutofit/>
          </a:bodyPr>
          <a:lstStyle/>
          <a:p>
            <a:r>
              <a:rPr lang="en-GB" dirty="0" err="1"/>
              <a:t>Fragen</a:t>
            </a:r>
            <a:endParaRPr lang="en-US" dirty="0" err="1"/>
          </a:p>
        </p:txBody>
      </p:sp>
    </p:spTree>
    <p:extLst>
      <p:ext uri="{BB962C8B-B14F-4D97-AF65-F5344CB8AC3E}">
        <p14:creationId xmlns:p14="http://schemas.microsoft.com/office/powerpoint/2010/main" val="3893535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DFEF066-D03F-C895-ED66-132F518D2C96}"/>
              </a:ext>
            </a:extLst>
          </p:cNvPr>
          <p:cNvSpPr>
            <a:spLocks noGrp="1"/>
          </p:cNvSpPr>
          <p:nvPr>
            <p:ph type="body" sz="quarter" idx="16"/>
          </p:nvPr>
        </p:nvSpPr>
        <p:spPr/>
        <p:txBody>
          <a:bodyPr lIns="91440" tIns="45720" rIns="91440" bIns="45720" anchor="t">
            <a:normAutofit/>
          </a:bodyPr>
          <a:lstStyle/>
          <a:p>
            <a:pPr>
              <a:defRPr/>
            </a:pPr>
            <a:r>
              <a:rPr lang="en-US" dirty="0" err="1">
                <a:ea typeface="+mn-lt"/>
                <a:cs typeface="+mn-lt"/>
              </a:rPr>
              <a:t>Unterstützung</a:t>
            </a:r>
            <a:r>
              <a:rPr lang="en-US" dirty="0">
                <a:ea typeface="+mn-lt"/>
                <a:cs typeface="+mn-lt"/>
              </a:rPr>
              <a:t> </a:t>
            </a:r>
            <a:r>
              <a:rPr lang="en-US" dirty="0" err="1">
                <a:ea typeface="+mn-lt"/>
                <a:cs typeface="+mn-lt"/>
              </a:rPr>
              <a:t>gewinnen</a:t>
            </a:r>
            <a:endParaRPr lang="en-US" dirty="0" err="1">
              <a:ea typeface="+mn-ea"/>
              <a:cs typeface="+mn-cs"/>
            </a:endParaRPr>
          </a:p>
        </p:txBody>
      </p:sp>
      <p:sp>
        <p:nvSpPr>
          <p:cNvPr id="3" name="Text Placeholder 2">
            <a:extLst>
              <a:ext uri="{FF2B5EF4-FFF2-40B4-BE49-F238E27FC236}">
                <a16:creationId xmlns:a16="http://schemas.microsoft.com/office/drawing/2014/main" id="{B375945B-AC4F-746A-4C75-83A8018AC4A0}"/>
              </a:ext>
            </a:extLst>
          </p:cNvPr>
          <p:cNvSpPr>
            <a:spLocks noGrp="1"/>
          </p:cNvSpPr>
          <p:nvPr>
            <p:ph type="body" sz="quarter" idx="17"/>
          </p:nvPr>
        </p:nvSpPr>
        <p:spPr/>
        <p:txBody>
          <a:bodyPr/>
          <a:lstStyle/>
          <a:p>
            <a:r>
              <a:rPr lang="en-ZA"/>
              <a:t>03</a:t>
            </a:r>
          </a:p>
        </p:txBody>
      </p:sp>
    </p:spTree>
    <p:extLst>
      <p:ext uri="{BB962C8B-B14F-4D97-AF65-F5344CB8AC3E}">
        <p14:creationId xmlns:p14="http://schemas.microsoft.com/office/powerpoint/2010/main" val="39766821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p:txBody>
          <a:bodyPr lIns="91440" tIns="45720" rIns="91440" bIns="45720" anchor="t"/>
          <a:lstStyle/>
          <a:p>
            <a:pPr marL="342900" indent="-342900">
              <a:buBlip>
                <a:blip r:embed="rId2"/>
              </a:buBlip>
            </a:pPr>
            <a:r>
              <a:rPr lang="en-GB">
                <a:ea typeface="+mn-lt"/>
                <a:cs typeface="+mn-lt"/>
              </a:rPr>
              <a:t>Die </a:t>
            </a:r>
            <a:r>
              <a:rPr lang="en-GB" err="1">
                <a:ea typeface="+mn-lt"/>
                <a:cs typeface="+mn-lt"/>
              </a:rPr>
              <a:t>Lernenden</a:t>
            </a:r>
            <a:r>
              <a:rPr lang="en-GB">
                <a:ea typeface="+mn-lt"/>
                <a:cs typeface="+mn-lt"/>
              </a:rPr>
              <a:t> </a:t>
            </a:r>
            <a:r>
              <a:rPr lang="en-GB" err="1">
                <a:ea typeface="+mn-lt"/>
                <a:cs typeface="+mn-lt"/>
              </a:rPr>
              <a:t>werden</a:t>
            </a:r>
            <a:r>
              <a:rPr lang="en-GB">
                <a:ea typeface="+mn-lt"/>
                <a:cs typeface="+mn-lt"/>
              </a:rPr>
              <a:t> in der Lage sein, die </a:t>
            </a:r>
            <a:r>
              <a:rPr lang="en-GB" err="1">
                <a:ea typeface="+mn-lt"/>
                <a:cs typeface="+mn-lt"/>
              </a:rPr>
              <a:t>Methodik</a:t>
            </a:r>
            <a:r>
              <a:rPr lang="en-GB">
                <a:ea typeface="+mn-lt"/>
                <a:cs typeface="+mn-lt"/>
              </a:rPr>
              <a:t>, </a:t>
            </a:r>
            <a:r>
              <a:rPr lang="en-GB" err="1">
                <a:ea typeface="+mn-lt"/>
                <a:cs typeface="+mn-lt"/>
              </a:rPr>
              <a:t>Strategien</a:t>
            </a:r>
            <a:r>
              <a:rPr lang="en-GB">
                <a:ea typeface="+mn-lt"/>
                <a:cs typeface="+mn-lt"/>
              </a:rPr>
              <a:t> und Trends der </a:t>
            </a:r>
            <a:r>
              <a:rPr lang="en-GB" err="1">
                <a:ea typeface="+mn-lt"/>
                <a:cs typeface="+mn-lt"/>
              </a:rPr>
              <a:t>Mittelbeschaffung</a:t>
            </a:r>
            <a:r>
              <a:rPr lang="en-GB">
                <a:ea typeface="+mn-lt"/>
                <a:cs typeface="+mn-lt"/>
              </a:rPr>
              <a:t> </a:t>
            </a:r>
            <a:r>
              <a:rPr lang="en-GB" err="1">
                <a:ea typeface="+mn-lt"/>
                <a:cs typeface="+mn-lt"/>
              </a:rPr>
              <a:t>zu</a:t>
            </a:r>
            <a:r>
              <a:rPr lang="en-GB">
                <a:ea typeface="+mn-lt"/>
                <a:cs typeface="+mn-lt"/>
              </a:rPr>
              <a:t> verstehen.</a:t>
            </a:r>
          </a:p>
          <a:p>
            <a:pPr marL="342900" indent="-342900">
              <a:buBlip>
                <a:blip r:embed="rId2"/>
              </a:buBlip>
            </a:pPr>
            <a:endParaRPr lang="en-GB"/>
          </a:p>
          <a:p>
            <a:pPr marL="342900" indent="-342900">
              <a:buBlip>
                <a:blip r:embed="rId2"/>
              </a:buBlip>
            </a:pPr>
            <a:r>
              <a:rPr lang="en-GB">
                <a:ea typeface="+mn-lt"/>
                <a:cs typeface="+mn-lt"/>
              </a:rPr>
              <a:t>Die </a:t>
            </a:r>
            <a:r>
              <a:rPr lang="en-GB" err="1">
                <a:ea typeface="+mn-lt"/>
                <a:cs typeface="+mn-lt"/>
              </a:rPr>
              <a:t>Lernenden</a:t>
            </a:r>
            <a:r>
              <a:rPr lang="en-GB">
                <a:ea typeface="+mn-lt"/>
                <a:cs typeface="+mn-lt"/>
              </a:rPr>
              <a:t> </a:t>
            </a:r>
            <a:r>
              <a:rPr lang="en-GB" err="1">
                <a:ea typeface="+mn-lt"/>
                <a:cs typeface="+mn-lt"/>
              </a:rPr>
              <a:t>erwerben</a:t>
            </a:r>
            <a:r>
              <a:rPr lang="en-GB">
                <a:ea typeface="+mn-lt"/>
                <a:cs typeface="+mn-lt"/>
              </a:rPr>
              <a:t> </a:t>
            </a:r>
            <a:r>
              <a:rPr lang="en-GB" err="1">
                <a:ea typeface="+mn-lt"/>
                <a:cs typeface="+mn-lt"/>
              </a:rPr>
              <a:t>Kenntnisse</a:t>
            </a:r>
            <a:r>
              <a:rPr lang="en-GB">
                <a:ea typeface="+mn-lt"/>
                <a:cs typeface="+mn-lt"/>
              </a:rPr>
              <a:t> </a:t>
            </a:r>
            <a:r>
              <a:rPr lang="en-GB" err="1">
                <a:ea typeface="+mn-lt"/>
                <a:cs typeface="+mn-lt"/>
              </a:rPr>
              <a:t>darüber</a:t>
            </a:r>
            <a:r>
              <a:rPr lang="en-GB">
                <a:ea typeface="+mn-lt"/>
                <a:cs typeface="+mn-lt"/>
              </a:rPr>
              <a:t>, </a:t>
            </a:r>
            <a:r>
              <a:rPr lang="en-GB" err="1">
                <a:ea typeface="+mn-lt"/>
                <a:cs typeface="+mn-lt"/>
              </a:rPr>
              <a:t>wie</a:t>
            </a:r>
            <a:r>
              <a:rPr lang="en-GB">
                <a:ea typeface="+mn-lt"/>
                <a:cs typeface="+mn-lt"/>
              </a:rPr>
              <a:t> </a:t>
            </a:r>
            <a:r>
              <a:rPr lang="en-GB" err="1">
                <a:ea typeface="+mn-lt"/>
                <a:cs typeface="+mn-lt"/>
              </a:rPr>
              <a:t>sie</a:t>
            </a:r>
            <a:r>
              <a:rPr lang="en-GB">
                <a:ea typeface="+mn-lt"/>
                <a:cs typeface="+mn-lt"/>
              </a:rPr>
              <a:t> </a:t>
            </a:r>
            <a:r>
              <a:rPr lang="en-GB" err="1">
                <a:ea typeface="+mn-lt"/>
                <a:cs typeface="+mn-lt"/>
              </a:rPr>
              <a:t>als</a:t>
            </a:r>
            <a:r>
              <a:rPr lang="en-GB">
                <a:ea typeface="+mn-lt"/>
                <a:cs typeface="+mn-lt"/>
              </a:rPr>
              <a:t> NGO </a:t>
            </a:r>
            <a:r>
              <a:rPr lang="en-GB" err="1">
                <a:ea typeface="+mn-lt"/>
                <a:cs typeface="+mn-lt"/>
              </a:rPr>
              <a:t>Finanzmittel</a:t>
            </a:r>
            <a:r>
              <a:rPr lang="en-GB">
                <a:ea typeface="+mn-lt"/>
                <a:cs typeface="+mn-lt"/>
              </a:rPr>
              <a:t> </a:t>
            </a:r>
            <a:r>
              <a:rPr lang="en-GB" err="1">
                <a:ea typeface="+mn-lt"/>
                <a:cs typeface="+mn-lt"/>
              </a:rPr>
              <a:t>suchen</a:t>
            </a:r>
            <a:r>
              <a:rPr lang="en-GB">
                <a:ea typeface="+mn-lt"/>
                <a:cs typeface="+mn-lt"/>
              </a:rPr>
              <a:t> und </a:t>
            </a:r>
            <a:r>
              <a:rPr lang="en-GB" err="1">
                <a:ea typeface="+mn-lt"/>
                <a:cs typeface="+mn-lt"/>
              </a:rPr>
              <a:t>akquirieren</a:t>
            </a:r>
            <a:r>
              <a:rPr lang="en-GB">
                <a:ea typeface="+mn-lt"/>
                <a:cs typeface="+mn-lt"/>
              </a:rPr>
              <a:t> </a:t>
            </a:r>
            <a:r>
              <a:rPr lang="en-GB" err="1">
                <a:ea typeface="+mn-lt"/>
                <a:cs typeface="+mn-lt"/>
              </a:rPr>
              <a:t>können</a:t>
            </a:r>
            <a:r>
              <a:rPr lang="en-GB">
                <a:ea typeface="+mn-lt"/>
                <a:cs typeface="+mn-lt"/>
              </a:rPr>
              <a:t>.</a:t>
            </a:r>
          </a:p>
          <a:p>
            <a:pPr marL="342900" indent="-342900">
              <a:buBlip>
                <a:blip r:embed="rId2"/>
              </a:buBlip>
            </a:pPr>
            <a:endParaRPr lang="en-GB"/>
          </a:p>
          <a:p>
            <a:pPr marL="342900" indent="-342900">
              <a:buBlip>
                <a:blip r:embed="rId2"/>
              </a:buBlip>
            </a:pPr>
            <a:r>
              <a:rPr lang="en-GB">
                <a:ea typeface="+mn-lt"/>
                <a:cs typeface="+mn-lt"/>
              </a:rPr>
              <a:t>Die </a:t>
            </a:r>
            <a:r>
              <a:rPr lang="en-GB" err="1">
                <a:ea typeface="+mn-lt"/>
                <a:cs typeface="+mn-lt"/>
              </a:rPr>
              <a:t>Lernenden</a:t>
            </a:r>
            <a:r>
              <a:rPr lang="en-GB">
                <a:ea typeface="+mn-lt"/>
                <a:cs typeface="+mn-lt"/>
              </a:rPr>
              <a:t> </a:t>
            </a:r>
            <a:r>
              <a:rPr lang="en-GB" err="1">
                <a:ea typeface="+mn-lt"/>
                <a:cs typeface="+mn-lt"/>
              </a:rPr>
              <a:t>sind</a:t>
            </a:r>
            <a:r>
              <a:rPr lang="en-GB">
                <a:ea typeface="+mn-lt"/>
                <a:cs typeface="+mn-lt"/>
              </a:rPr>
              <a:t> in der Lage, </a:t>
            </a:r>
            <a:r>
              <a:rPr lang="en-GB" err="1">
                <a:ea typeface="+mn-lt"/>
                <a:cs typeface="+mn-lt"/>
              </a:rPr>
              <a:t>langfristige</a:t>
            </a:r>
            <a:r>
              <a:rPr lang="en-GB">
                <a:ea typeface="+mn-lt"/>
                <a:cs typeface="+mn-lt"/>
              </a:rPr>
              <a:t> Spender </a:t>
            </a:r>
            <a:r>
              <a:rPr lang="en-GB" err="1">
                <a:ea typeface="+mn-lt"/>
                <a:cs typeface="+mn-lt"/>
              </a:rPr>
              <a:t>anzusprechen</a:t>
            </a:r>
            <a:r>
              <a:rPr lang="en-GB">
                <a:ea typeface="+mn-lt"/>
                <a:cs typeface="+mn-lt"/>
              </a:rPr>
              <a:t> und </a:t>
            </a:r>
            <a:r>
              <a:rPr lang="en-GB" err="1">
                <a:ea typeface="+mn-lt"/>
                <a:cs typeface="+mn-lt"/>
              </a:rPr>
              <a:t>kennen</a:t>
            </a:r>
            <a:r>
              <a:rPr lang="en-GB">
                <a:ea typeface="+mn-lt"/>
                <a:cs typeface="+mn-lt"/>
              </a:rPr>
              <a:t> </a:t>
            </a:r>
            <a:r>
              <a:rPr lang="en-GB" err="1">
                <a:ea typeface="+mn-lt"/>
                <a:cs typeface="+mn-lt"/>
              </a:rPr>
              <a:t>andere</a:t>
            </a:r>
            <a:r>
              <a:rPr lang="en-GB">
                <a:ea typeface="+mn-lt"/>
                <a:cs typeface="+mn-lt"/>
              </a:rPr>
              <a:t> </a:t>
            </a:r>
            <a:r>
              <a:rPr lang="en-GB" err="1">
                <a:ea typeface="+mn-lt"/>
                <a:cs typeface="+mn-lt"/>
              </a:rPr>
              <a:t>Finanzierungsquellen</a:t>
            </a:r>
            <a:r>
              <a:rPr lang="en-GB">
                <a:ea typeface="+mn-lt"/>
                <a:cs typeface="+mn-lt"/>
              </a:rPr>
              <a:t>.</a:t>
            </a:r>
          </a:p>
          <a:p>
            <a:pPr marL="342900" indent="-342900">
              <a:buBlip>
                <a:blip r:embed="rId2"/>
              </a:buBlip>
            </a:pPr>
            <a:endParaRPr lang="en-GB"/>
          </a:p>
          <a:p>
            <a:pPr marL="0" indent="0"/>
            <a:endParaRPr lang="en-GB"/>
          </a:p>
          <a:p>
            <a:endParaRPr lang="en-US"/>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lIns="91440" tIns="45720" rIns="91440" bIns="45720" anchor="t">
            <a:noAutofit/>
          </a:bodyPr>
          <a:lstStyle/>
          <a:p>
            <a:r>
              <a:rPr lang="en-US" err="1">
                <a:ea typeface="+mn-lt"/>
                <a:cs typeface="+mn-lt"/>
              </a:rPr>
              <a:t>Gewonnene</a:t>
            </a:r>
            <a:r>
              <a:rPr lang="en-US">
                <a:ea typeface="+mn-lt"/>
                <a:cs typeface="+mn-lt"/>
              </a:rPr>
              <a:t> </a:t>
            </a:r>
            <a:r>
              <a:rPr lang="en-US" err="1">
                <a:ea typeface="+mn-lt"/>
                <a:cs typeface="+mn-lt"/>
              </a:rPr>
              <a:t>Kompetenzen</a:t>
            </a:r>
            <a:endParaRPr lang="en-US" err="1"/>
          </a:p>
          <a:p>
            <a:endParaRPr lang="en-US"/>
          </a:p>
        </p:txBody>
      </p:sp>
    </p:spTree>
    <p:extLst>
      <p:ext uri="{BB962C8B-B14F-4D97-AF65-F5344CB8AC3E}">
        <p14:creationId xmlns:p14="http://schemas.microsoft.com/office/powerpoint/2010/main" val="3877036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763486"/>
            <a:ext cx="10595237" cy="4132136"/>
          </a:xfrm>
        </p:spPr>
        <p:txBody>
          <a:bodyPr lIns="91440" tIns="45720" rIns="91440" bIns="45720" anchor="t"/>
          <a:lstStyle/>
          <a:p>
            <a:pPr marL="457200" indent="-457200">
              <a:lnSpc>
                <a:spcPct val="100000"/>
              </a:lnSpc>
              <a:spcBef>
                <a:spcPts val="0"/>
              </a:spcBef>
              <a:buClr>
                <a:schemeClr val="accent2"/>
              </a:buClr>
              <a:buBlip>
                <a:blip r:embed="rId3"/>
              </a:buBlip>
              <a:defRPr/>
            </a:pPr>
            <a:r>
              <a:rPr lang="en-GB" dirty="0">
                <a:ea typeface="+mn-lt"/>
                <a:cs typeface="+mn-lt"/>
              </a:rPr>
              <a:t>Zu den </a:t>
            </a:r>
            <a:r>
              <a:rPr lang="en-GB" dirty="0" err="1">
                <a:ea typeface="+mn-lt"/>
                <a:cs typeface="+mn-lt"/>
              </a:rPr>
              <a:t>Finanzierungsquellen</a:t>
            </a:r>
            <a:r>
              <a:rPr lang="en-GB" dirty="0">
                <a:ea typeface="+mn-lt"/>
                <a:cs typeface="+mn-lt"/>
              </a:rPr>
              <a:t> </a:t>
            </a:r>
            <a:r>
              <a:rPr lang="en-GB" dirty="0" err="1">
                <a:ea typeface="+mn-lt"/>
                <a:cs typeface="+mn-lt"/>
              </a:rPr>
              <a:t>gehören</a:t>
            </a:r>
            <a:r>
              <a:rPr lang="en-GB" dirty="0">
                <a:ea typeface="+mn-lt"/>
                <a:cs typeface="+mn-lt"/>
              </a:rPr>
              <a:t> </a:t>
            </a:r>
            <a:r>
              <a:rPr lang="en-GB" dirty="0" err="1">
                <a:ea typeface="+mn-lt"/>
                <a:cs typeface="+mn-lt"/>
              </a:rPr>
              <a:t>Mitgliedsbeiträge</a:t>
            </a:r>
            <a:r>
              <a:rPr lang="en-GB" dirty="0">
                <a:ea typeface="+mn-lt"/>
                <a:cs typeface="+mn-lt"/>
              </a:rPr>
              <a:t>, der </a:t>
            </a:r>
            <a:r>
              <a:rPr lang="en-GB" dirty="0" err="1">
                <a:ea typeface="+mn-lt"/>
                <a:cs typeface="+mn-lt"/>
              </a:rPr>
              <a:t>Verkauf</a:t>
            </a:r>
            <a:r>
              <a:rPr lang="en-GB" dirty="0">
                <a:ea typeface="+mn-lt"/>
                <a:cs typeface="+mn-lt"/>
              </a:rPr>
              <a:t> von Waren und </a:t>
            </a:r>
            <a:r>
              <a:rPr lang="en-GB" dirty="0" err="1">
                <a:ea typeface="+mn-lt"/>
                <a:cs typeface="+mn-lt"/>
              </a:rPr>
              <a:t>Dienstleistungen</a:t>
            </a:r>
            <a:r>
              <a:rPr kumimoji="0" lang="en-GB" i="0" u="none" strike="noStrike" kern="1200" cap="none" spc="0" normalizeH="0" baseline="0" noProof="0" dirty="0">
                <a:ln>
                  <a:noFill/>
                </a:ln>
                <a:effectLst/>
                <a:uLnTx/>
                <a:uFillTx/>
                <a:ea typeface="+mn-lt"/>
                <a:cs typeface="+mn-lt"/>
              </a:rPr>
              <a:t>, </a:t>
            </a:r>
            <a:r>
              <a:rPr lang="en-GB" dirty="0" err="1">
                <a:ea typeface="+mn-lt"/>
                <a:cs typeface="+mn-lt"/>
              </a:rPr>
              <a:t>gewinnorientierte</a:t>
            </a:r>
            <a:r>
              <a:rPr lang="en-GB" dirty="0">
                <a:ea typeface="+mn-lt"/>
                <a:cs typeface="+mn-lt"/>
              </a:rPr>
              <a:t> </a:t>
            </a:r>
            <a:r>
              <a:rPr lang="en-GB" dirty="0" err="1">
                <a:ea typeface="+mn-lt"/>
                <a:cs typeface="+mn-lt"/>
              </a:rPr>
              <a:t>Unternehmen</a:t>
            </a:r>
            <a:r>
              <a:rPr lang="en-GB" dirty="0">
                <a:ea typeface="+mn-lt"/>
                <a:cs typeface="+mn-lt"/>
              </a:rPr>
              <a:t> des</a:t>
            </a:r>
            <a:r>
              <a:rPr lang="en-GB" dirty="0">
                <a:solidFill>
                  <a:schemeClr val="accent2"/>
                </a:solidFill>
                <a:ea typeface="+mn-lt"/>
                <a:cs typeface="+mn-lt"/>
              </a:rPr>
              <a:t> </a:t>
            </a:r>
            <a:r>
              <a:rPr lang="en-GB" dirty="0">
                <a:solidFill>
                  <a:schemeClr val="accent2"/>
                </a:solidFill>
                <a:ea typeface="+mn-lt"/>
                <a:cs typeface="+mn-lt"/>
                <a:hlinkClick r:id="rId4">
                  <a:extLst>
                    <a:ext uri="{A12FA001-AC4F-418D-AE19-62706E023703}">
                      <ahyp:hlinkClr xmlns:ahyp="http://schemas.microsoft.com/office/drawing/2018/hyperlinkcolor" val="tx"/>
                    </a:ext>
                  </a:extLst>
                </a:hlinkClick>
              </a:rPr>
              <a:t>Privatsektors</a:t>
            </a:r>
            <a:r>
              <a:rPr kumimoji="0" lang="en-GB" i="0" u="none" strike="noStrike" kern="1200" cap="none" spc="0" normalizeH="0" baseline="0" noProof="0" dirty="0">
                <a:ln>
                  <a:noFill/>
                </a:ln>
                <a:effectLst/>
                <a:uLnTx/>
                <a:uFillTx/>
                <a:ea typeface="+mn-lt"/>
                <a:cs typeface="+mn-lt"/>
              </a:rPr>
              <a:t>, </a:t>
            </a:r>
            <a:r>
              <a:rPr lang="en-GB" dirty="0" err="1">
                <a:ea typeface="+mn-lt"/>
                <a:cs typeface="+mn-lt"/>
              </a:rPr>
              <a:t>philanthropische</a:t>
            </a:r>
            <a:r>
              <a:rPr lang="en-GB" dirty="0">
                <a:ea typeface="+mn-lt"/>
                <a:cs typeface="+mn-lt"/>
              </a:rPr>
              <a:t> </a:t>
            </a:r>
            <a:r>
              <a:rPr lang="en-GB" dirty="0" err="1">
                <a:ea typeface="+mn-lt"/>
                <a:cs typeface="+mn-lt"/>
              </a:rPr>
              <a:t>Stiftungen</a:t>
            </a:r>
            <a:r>
              <a:rPr kumimoji="0" lang="en-GB" i="0" u="none" strike="noStrike" kern="1200" cap="none" spc="0" normalizeH="0" baseline="0" noProof="0" dirty="0">
                <a:ln>
                  <a:noFill/>
                </a:ln>
                <a:effectLst/>
                <a:uLnTx/>
                <a:uFillTx/>
                <a:ea typeface="+mn-lt"/>
                <a:cs typeface="+mn-lt"/>
              </a:rPr>
              <a:t>, </a:t>
            </a:r>
            <a:r>
              <a:rPr lang="en-GB" dirty="0" err="1">
                <a:ea typeface="+mn-lt"/>
                <a:cs typeface="+mn-lt"/>
              </a:rPr>
              <a:t>Zuschüsse</a:t>
            </a:r>
            <a:r>
              <a:rPr lang="en-GB" dirty="0">
                <a:ea typeface="+mn-lt"/>
                <a:cs typeface="+mn-lt"/>
              </a:rPr>
              <a:t> von </a:t>
            </a:r>
            <a:r>
              <a:rPr lang="en-GB" dirty="0" err="1">
                <a:ea typeface="+mn-lt"/>
                <a:cs typeface="+mn-lt"/>
              </a:rPr>
              <a:t>lokalen</a:t>
            </a:r>
            <a:r>
              <a:rPr kumimoji="0" lang="en-GB" i="0" u="none" strike="noStrike" kern="1200" cap="none" spc="0" normalizeH="0" baseline="0" noProof="0" dirty="0">
                <a:ln>
                  <a:noFill/>
                </a:ln>
                <a:effectLst/>
                <a:uLnTx/>
                <a:uFillTx/>
                <a:ea typeface="+mn-lt"/>
                <a:cs typeface="+mn-lt"/>
              </a:rPr>
              <a:t>, </a:t>
            </a:r>
            <a:r>
              <a:rPr lang="en-GB" dirty="0" err="1">
                <a:ea typeface="+mn-lt"/>
                <a:cs typeface="+mn-lt"/>
              </a:rPr>
              <a:t>staatlichen</a:t>
            </a:r>
            <a:r>
              <a:rPr lang="en-GB" dirty="0">
                <a:ea typeface="+mn-lt"/>
                <a:cs typeface="+mn-lt"/>
              </a:rPr>
              <a:t> und </a:t>
            </a:r>
            <a:r>
              <a:rPr lang="en-GB" dirty="0" err="1">
                <a:ea typeface="+mn-lt"/>
                <a:cs typeface="+mn-lt"/>
              </a:rPr>
              <a:t>bundesstaatlichen</a:t>
            </a:r>
            <a:r>
              <a:rPr lang="en-GB" dirty="0">
                <a:ea typeface="+mn-lt"/>
                <a:cs typeface="+mn-lt"/>
              </a:rPr>
              <a:t> </a:t>
            </a:r>
            <a:r>
              <a:rPr lang="en-GB" dirty="0" err="1">
                <a:ea typeface="+mn-lt"/>
                <a:cs typeface="+mn-lt"/>
              </a:rPr>
              <a:t>Behörden</a:t>
            </a:r>
            <a:r>
              <a:rPr lang="en-GB" dirty="0">
                <a:ea typeface="+mn-lt"/>
                <a:cs typeface="+mn-lt"/>
              </a:rPr>
              <a:t> </a:t>
            </a:r>
            <a:r>
              <a:rPr lang="en-GB" dirty="0" err="1">
                <a:ea typeface="+mn-lt"/>
                <a:cs typeface="+mn-lt"/>
              </a:rPr>
              <a:t>sowie</a:t>
            </a:r>
            <a:r>
              <a:rPr lang="en-GB" dirty="0">
                <a:ea typeface="+mn-lt"/>
                <a:cs typeface="+mn-lt"/>
              </a:rPr>
              <a:t> von </a:t>
            </a:r>
            <a:r>
              <a:rPr lang="en-GB" dirty="0" err="1">
                <a:ea typeface="+mn-lt"/>
                <a:cs typeface="+mn-lt"/>
              </a:rPr>
              <a:t>ausländischen</a:t>
            </a:r>
            <a:r>
              <a:rPr lang="en-GB" dirty="0">
                <a:ea typeface="+mn-lt"/>
                <a:cs typeface="+mn-lt"/>
              </a:rPr>
              <a:t> </a:t>
            </a:r>
            <a:r>
              <a:rPr lang="en-GB" dirty="0" err="1">
                <a:ea typeface="+mn-lt"/>
                <a:cs typeface="+mn-lt"/>
              </a:rPr>
              <a:t>Regierungen</a:t>
            </a:r>
            <a:r>
              <a:rPr lang="en-GB" dirty="0">
                <a:ea typeface="+mn-lt"/>
                <a:cs typeface="+mn-lt"/>
              </a:rPr>
              <a:t> und </a:t>
            </a:r>
            <a:r>
              <a:rPr kumimoji="0" lang="en-GB" i="0" u="none" strike="noStrike" kern="1200" cap="none" spc="0" normalizeH="0" baseline="0" noProof="0" dirty="0">
                <a:ln>
                  <a:noFill/>
                </a:ln>
                <a:effectLst/>
                <a:uLnTx/>
                <a:uFillTx/>
                <a:ea typeface="+mn-lt"/>
                <a:cs typeface="+mn-lt"/>
              </a:rPr>
              <a:t>private </a:t>
            </a:r>
            <a:r>
              <a:rPr lang="en-GB" dirty="0" err="1">
                <a:ea typeface="+mn-lt"/>
                <a:cs typeface="+mn-lt"/>
              </a:rPr>
              <a:t>Spenden</a:t>
            </a:r>
            <a:r>
              <a:rPr kumimoji="0" lang="en-GB" i="0" u="none" strike="noStrike" kern="1200" cap="none" spc="0" normalizeH="0" baseline="0" noProof="0" dirty="0">
                <a:ln>
                  <a:noFill/>
                </a:ln>
                <a:effectLst/>
                <a:uLnTx/>
                <a:uFillTx/>
                <a:ea typeface="+mn-lt"/>
                <a:cs typeface="+mn-lt"/>
              </a:rPr>
              <a:t>.</a:t>
            </a:r>
          </a:p>
          <a:p>
            <a:pPr marL="457200" marR="0" lvl="0" indent="-457200" algn="l" defTabSz="914400" rtl="0" eaLnBrk="1" fontAlgn="auto" latinLnBrk="0" hangingPunct="1">
              <a:lnSpc>
                <a:spcPct val="100000"/>
              </a:lnSpc>
              <a:spcBef>
                <a:spcPts val="0"/>
              </a:spcBef>
              <a:spcAft>
                <a:spcPts val="0"/>
              </a:spcAft>
              <a:buClr>
                <a:schemeClr val="accent2"/>
              </a:buClr>
              <a:buSzTx/>
              <a:buBlip>
                <a:blip r:embed="rId3"/>
              </a:buBlip>
              <a:tabLst/>
              <a:defRPr/>
            </a:pPr>
            <a:endParaRPr lang="en-GB" b="1">
              <a:solidFill>
                <a:prstClr val="black"/>
              </a:solidFill>
              <a:latin typeface="Calibri" panose="020F0502020204030204"/>
            </a:endParaRPr>
          </a:p>
          <a:p>
            <a:pPr marL="457200" indent="-457200">
              <a:lnSpc>
                <a:spcPct val="100000"/>
              </a:lnSpc>
              <a:spcBef>
                <a:spcPts val="0"/>
              </a:spcBef>
              <a:buClr>
                <a:schemeClr val="accent2"/>
              </a:buClr>
              <a:buBlip>
                <a:blip r:embed="rId3"/>
              </a:buBlip>
              <a:defRPr/>
            </a:pPr>
            <a:r>
              <a:rPr lang="en-GB" b="1" dirty="0">
                <a:ea typeface="+mn-lt"/>
                <a:cs typeface="+mn-lt"/>
              </a:rPr>
              <a:t>Lesen Sie</a:t>
            </a:r>
            <a:r>
              <a:rPr kumimoji="0" lang="en-GB" b="1" i="0" u="none" strike="noStrike" kern="1200" cap="none" spc="0" normalizeH="0" baseline="0" noProof="0" dirty="0">
                <a:ln>
                  <a:noFill/>
                </a:ln>
                <a:effectLst/>
                <a:uLnTx/>
                <a:uFillTx/>
                <a:latin typeface="Calibri" panose="020F0502020204030204"/>
                <a:ea typeface="+mn-ea"/>
                <a:cs typeface="+mn-cs"/>
              </a:rPr>
              <a:t>:</a:t>
            </a:r>
            <a:r>
              <a:rPr kumimoji="0" lang="en-GB" b="0" i="0" u="none" strike="noStrike" kern="1200" cap="none" spc="0" normalizeH="0" baseline="0" noProof="0" dirty="0">
                <a:ln>
                  <a:noFill/>
                </a:ln>
                <a:effectLst/>
                <a:uLnTx/>
                <a:uFillTx/>
                <a:latin typeface="Calibri" panose="020F0502020204030204"/>
                <a:ea typeface="+mn-ea"/>
                <a:cs typeface="+mn-cs"/>
              </a:rPr>
              <a:t> </a:t>
            </a:r>
            <a:r>
              <a:rPr kumimoji="0" lang="en-GB" b="0" i="0" u="sng"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5">
                  <a:extLst>
                    <a:ext uri="{A12FA001-AC4F-418D-AE19-62706E023703}">
                      <ahyp:hlinkClr xmlns:ahyp="http://schemas.microsoft.com/office/drawing/2018/hyperlinkcolor" val="tx"/>
                    </a:ext>
                  </a:extLst>
                </a:hlinkClick>
              </a:rPr>
              <a:t>https://www.investopedia.com/ask/answers/13/ngos-get-funding.asp</a:t>
            </a:r>
            <a:r>
              <a:rPr kumimoji="0" lang="en-GB"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rPr>
              <a:t> </a:t>
            </a:r>
            <a:endParaRPr kumimoji="0" lang="en-GB" b="0" i="0" u="none" strike="noStrike" kern="1200" cap="none" spc="0" normalizeH="0" baseline="0" noProof="0" dirty="0">
              <a:ln>
                <a:noFill/>
              </a:ln>
              <a:solidFill>
                <a:schemeClr val="accent2">
                  <a:lumMod val="75000"/>
                </a:schemeClr>
              </a:solidFill>
              <a:effectLst/>
              <a:uLnTx/>
              <a:uFillTx/>
              <a:latin typeface="Calibri" panose="020F0502020204030204"/>
              <a:ea typeface="Calibri"/>
              <a:cs typeface="Calibri"/>
            </a:endParaRPr>
          </a:p>
          <a:p>
            <a:pPr marL="457200" marR="0" lvl="0" indent="-457200" algn="l" defTabSz="914400" rtl="0" eaLnBrk="1" fontAlgn="auto" latinLnBrk="0" hangingPunct="1">
              <a:lnSpc>
                <a:spcPct val="100000"/>
              </a:lnSpc>
              <a:spcBef>
                <a:spcPts val="0"/>
              </a:spcBef>
              <a:spcAft>
                <a:spcPts val="0"/>
              </a:spcAft>
              <a:buClr>
                <a:schemeClr val="accent2"/>
              </a:buClr>
              <a:buSzTx/>
              <a:buBlip>
                <a:blip r:embed="rId3"/>
              </a:buBlip>
              <a:tabLst/>
              <a:defRPr/>
            </a:pPr>
            <a:endParaRPr kumimoji="0" lang="en-GB" i="0" u="none" strike="noStrike" kern="1200" cap="none" spc="0" normalizeH="0" baseline="0" noProof="0">
              <a:ln>
                <a:noFill/>
              </a:ln>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i="0" u="sng" strike="noStrike" kern="1200" cap="none" spc="0" normalizeH="0" baseline="0" noProof="0">
              <a:ln>
                <a:noFill/>
              </a:ln>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b="1" i="0" u="none" strike="noStrike" kern="1200" cap="none" spc="0" normalizeH="0" baseline="0" noProof="0">
              <a:ln>
                <a:noFill/>
              </a:ln>
              <a:solidFill>
                <a:schemeClr val="accent2"/>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tabLst/>
              <a:defRPr/>
            </a:pPr>
            <a:endParaRPr kumimoji="0" lang="en-GB" b="0" i="0" u="none" strike="noStrike" kern="1200" cap="none" spc="0" normalizeH="0" baseline="0" noProof="0">
              <a:ln>
                <a:noFill/>
              </a:ln>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Blip>
                <a:blip r:embed="rId3"/>
              </a:buBlip>
              <a:tabLst/>
              <a:defRPr/>
            </a:pPr>
            <a:endParaRPr kumimoji="0" lang="en-GB" b="0" i="0" u="none" strike="noStrike" kern="1200" cap="none" spc="0" normalizeH="0" baseline="0" noProof="0">
              <a:ln>
                <a:noFill/>
              </a:ln>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tabLst/>
              <a:defRPr/>
            </a:pPr>
            <a:endParaRPr kumimoji="0" lang="en-GB" b="0" i="0" u="none" strike="noStrike" kern="1200" cap="none" spc="0" normalizeH="0" baseline="0" noProof="0">
              <a:ln>
                <a:noFill/>
              </a:ln>
              <a:effectLst/>
              <a:uLnTx/>
              <a:uFillTx/>
              <a:latin typeface="Calibri" panose="020F0502020204030204"/>
              <a:ea typeface="+mn-ea"/>
              <a:cs typeface="+mn-cs"/>
            </a:endParaRPr>
          </a:p>
          <a:p>
            <a:endParaRPr lang="en-US" sz="200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lIns="91440" tIns="45720" rIns="91440" bIns="45720" anchor="t">
            <a:noAutofit/>
          </a:bodyPr>
          <a:lstStyle/>
          <a:p>
            <a:r>
              <a:rPr lang="en-GB" dirty="0">
                <a:ea typeface="+mn-lt"/>
                <a:cs typeface="+mn-lt"/>
              </a:rPr>
              <a:t>Wie </a:t>
            </a:r>
            <a:r>
              <a:rPr lang="en-GB" dirty="0" err="1">
                <a:ea typeface="+mn-lt"/>
                <a:cs typeface="+mn-lt"/>
              </a:rPr>
              <a:t>erhalten</a:t>
            </a:r>
            <a:r>
              <a:rPr lang="en-GB" dirty="0">
                <a:ea typeface="+mn-lt"/>
                <a:cs typeface="+mn-lt"/>
              </a:rPr>
              <a:t> NGOs </a:t>
            </a:r>
            <a:r>
              <a:rPr lang="en-GB" dirty="0" err="1">
                <a:ea typeface="+mn-lt"/>
                <a:cs typeface="+mn-lt"/>
              </a:rPr>
              <a:t>Finanzmittel</a:t>
            </a:r>
            <a:r>
              <a:rPr lang="en-GB" dirty="0">
                <a:ea typeface="+mn-lt"/>
                <a:cs typeface="+mn-lt"/>
              </a:rPr>
              <a:t>?</a:t>
            </a:r>
            <a:endParaRPr lang="en-US" dirty="0">
              <a:ea typeface="+mn-lt"/>
              <a:cs typeface="+mn-lt"/>
            </a:endParaRPr>
          </a:p>
        </p:txBody>
      </p:sp>
    </p:spTree>
    <p:extLst>
      <p:ext uri="{BB962C8B-B14F-4D97-AF65-F5344CB8AC3E}">
        <p14:creationId xmlns:p14="http://schemas.microsoft.com/office/powerpoint/2010/main" val="296459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763485"/>
            <a:ext cx="10595237" cy="6041571"/>
          </a:xfrm>
        </p:spPr>
        <p:txBody>
          <a:bodyPr lIns="91440" tIns="45720" rIns="91440" bIns="45720" anchor="t"/>
          <a:lstStyle/>
          <a:p>
            <a:pPr marL="457200" indent="-457200">
              <a:lnSpc>
                <a:spcPct val="100000"/>
              </a:lnSpc>
              <a:spcBef>
                <a:spcPts val="0"/>
              </a:spcBef>
              <a:buClr>
                <a:schemeClr val="accent2"/>
              </a:buClr>
              <a:buBlip>
                <a:blip r:embed="rId3"/>
              </a:buBlip>
              <a:defRPr/>
            </a:pPr>
            <a:r>
              <a:rPr lang="en-GB" dirty="0" err="1">
                <a:ea typeface="+mn-lt"/>
                <a:cs typeface="+mn-lt"/>
              </a:rPr>
              <a:t>Einzelne</a:t>
            </a:r>
            <a:r>
              <a:rPr lang="en-GB" dirty="0">
                <a:ea typeface="+mn-lt"/>
                <a:cs typeface="+mn-lt"/>
              </a:rPr>
              <a:t> </a:t>
            </a:r>
            <a:r>
              <a:rPr kumimoji="0" lang="en-GB" i="0" u="none" strike="noStrike" kern="1200" cap="none" spc="0" normalizeH="0" baseline="0" noProof="0" dirty="0">
                <a:ln>
                  <a:noFill/>
                </a:ln>
                <a:effectLst/>
                <a:uLnTx/>
                <a:uFillTx/>
                <a:ea typeface="+mn-lt"/>
                <a:cs typeface="+mn-lt"/>
              </a:rPr>
              <a:t>private </a:t>
            </a:r>
            <a:r>
              <a:rPr lang="en-GB" dirty="0">
                <a:ea typeface="+mn-lt"/>
                <a:cs typeface="+mn-lt"/>
              </a:rPr>
              <a:t>Spender </a:t>
            </a:r>
            <a:r>
              <a:rPr lang="en-GB" dirty="0" err="1">
                <a:ea typeface="+mn-lt"/>
                <a:cs typeface="+mn-lt"/>
              </a:rPr>
              <a:t>können</a:t>
            </a:r>
            <a:r>
              <a:rPr lang="en-GB" dirty="0">
                <a:ea typeface="+mn-lt"/>
                <a:cs typeface="+mn-lt"/>
              </a:rPr>
              <a:t> </a:t>
            </a:r>
            <a:r>
              <a:rPr lang="en-GB" dirty="0" err="1">
                <a:ea typeface="+mn-lt"/>
                <a:cs typeface="+mn-lt"/>
              </a:rPr>
              <a:t>einen</a:t>
            </a:r>
            <a:r>
              <a:rPr lang="en-GB" dirty="0">
                <a:ea typeface="+mn-lt"/>
                <a:cs typeface="+mn-lt"/>
              </a:rPr>
              <a:t> </a:t>
            </a:r>
            <a:r>
              <a:rPr lang="en-GB" dirty="0" err="1">
                <a:ea typeface="+mn-lt"/>
                <a:cs typeface="+mn-lt"/>
              </a:rPr>
              <a:t>erheblichen</a:t>
            </a:r>
            <a:r>
              <a:rPr lang="en-GB" dirty="0">
                <a:ea typeface="+mn-lt"/>
                <a:cs typeface="+mn-lt"/>
              </a:rPr>
              <a:t> Teil der </a:t>
            </a:r>
            <a:r>
              <a:rPr lang="en-GB" dirty="0" err="1">
                <a:ea typeface="+mn-lt"/>
                <a:cs typeface="+mn-lt"/>
              </a:rPr>
              <a:t>Finanzierung</a:t>
            </a:r>
            <a:r>
              <a:rPr lang="en-GB" dirty="0">
                <a:ea typeface="+mn-lt"/>
                <a:cs typeface="+mn-lt"/>
              </a:rPr>
              <a:t> von NRO </a:t>
            </a:r>
            <a:r>
              <a:rPr lang="en-GB" dirty="0" err="1">
                <a:ea typeface="+mn-lt"/>
                <a:cs typeface="+mn-lt"/>
              </a:rPr>
              <a:t>ausmachen</a:t>
            </a:r>
            <a:r>
              <a:rPr kumimoji="0" lang="en-GB" i="0" u="none" strike="noStrike" kern="1200" cap="none" spc="0" normalizeH="0" baseline="0" noProof="0" dirty="0">
                <a:ln>
                  <a:noFill/>
                </a:ln>
                <a:effectLst/>
                <a:uLnTx/>
                <a:uFillTx/>
                <a:ea typeface="+mn-lt"/>
                <a:cs typeface="+mn-lt"/>
              </a:rPr>
              <a:t>. </a:t>
            </a:r>
            <a:r>
              <a:rPr lang="en-GB" dirty="0" err="1">
                <a:ea typeface="+mn-lt"/>
                <a:cs typeface="+mn-lt"/>
              </a:rPr>
              <a:t>Einige</a:t>
            </a:r>
            <a:r>
              <a:rPr lang="en-GB" dirty="0">
                <a:ea typeface="+mn-lt"/>
                <a:cs typeface="+mn-lt"/>
              </a:rPr>
              <a:t> </a:t>
            </a:r>
            <a:r>
              <a:rPr lang="en-GB" dirty="0" err="1">
                <a:ea typeface="+mn-lt"/>
                <a:cs typeface="+mn-lt"/>
              </a:rPr>
              <a:t>dieser</a:t>
            </a:r>
            <a:r>
              <a:rPr lang="en-GB" dirty="0">
                <a:ea typeface="+mn-lt"/>
                <a:cs typeface="+mn-lt"/>
              </a:rPr>
              <a:t> </a:t>
            </a:r>
            <a:r>
              <a:rPr lang="en-GB" dirty="0" err="1">
                <a:ea typeface="+mn-lt"/>
                <a:cs typeface="+mn-lt"/>
              </a:rPr>
              <a:t>Spenden</a:t>
            </a:r>
            <a:r>
              <a:rPr lang="en-GB" dirty="0">
                <a:ea typeface="+mn-lt"/>
                <a:cs typeface="+mn-lt"/>
              </a:rPr>
              <a:t> </a:t>
            </a:r>
            <a:r>
              <a:rPr lang="en-GB" dirty="0" err="1">
                <a:ea typeface="+mn-lt"/>
                <a:cs typeface="+mn-lt"/>
              </a:rPr>
              <a:t>stammen</a:t>
            </a:r>
            <a:r>
              <a:rPr lang="en-GB" dirty="0">
                <a:ea typeface="+mn-lt"/>
                <a:cs typeface="+mn-lt"/>
              </a:rPr>
              <a:t> von </a:t>
            </a:r>
            <a:r>
              <a:rPr lang="en-GB" dirty="0" err="1">
                <a:ea typeface="+mn-lt"/>
                <a:cs typeface="+mn-lt"/>
              </a:rPr>
              <a:t>wohlhabenden</a:t>
            </a:r>
            <a:r>
              <a:rPr lang="en-GB" dirty="0">
                <a:ea typeface="+mn-lt"/>
                <a:cs typeface="+mn-lt"/>
              </a:rPr>
              <a:t> </a:t>
            </a:r>
            <a:r>
              <a:rPr lang="en-GB" dirty="0" err="1">
                <a:ea typeface="+mn-lt"/>
                <a:cs typeface="+mn-lt"/>
              </a:rPr>
              <a:t>Einzelpersonen</a:t>
            </a:r>
            <a:r>
              <a:rPr kumimoji="0" lang="en-GB" i="0" u="none" strike="noStrike" kern="1200" cap="none" spc="0" normalizeH="0" baseline="0" noProof="0" dirty="0">
                <a:ln>
                  <a:noFill/>
                </a:ln>
                <a:effectLst/>
                <a:uLnTx/>
                <a:uFillTx/>
                <a:ea typeface="+mn-lt"/>
                <a:cs typeface="+mn-lt"/>
              </a:rPr>
              <a:t>, </a:t>
            </a:r>
            <a:r>
              <a:rPr lang="en-GB" dirty="0" err="1">
                <a:ea typeface="+mn-lt"/>
                <a:cs typeface="+mn-lt"/>
              </a:rPr>
              <a:t>wie</a:t>
            </a:r>
            <a:r>
              <a:rPr lang="en-GB" dirty="0">
                <a:ea typeface="+mn-lt"/>
                <a:cs typeface="+mn-lt"/>
              </a:rPr>
              <a:t> z. B. die </a:t>
            </a:r>
            <a:r>
              <a:rPr lang="en-GB" dirty="0" err="1">
                <a:ea typeface="+mn-lt"/>
                <a:cs typeface="+mn-lt"/>
              </a:rPr>
              <a:t>Spende</a:t>
            </a:r>
            <a:r>
              <a:rPr lang="en-GB" dirty="0">
                <a:ea typeface="+mn-lt"/>
                <a:cs typeface="+mn-lt"/>
              </a:rPr>
              <a:t> von </a:t>
            </a:r>
            <a:r>
              <a:rPr kumimoji="0" lang="en-GB" i="0" u="none" strike="noStrike" kern="1200" cap="none" spc="0" normalizeH="0" baseline="0" noProof="0" dirty="0">
                <a:ln>
                  <a:noFill/>
                </a:ln>
                <a:effectLst/>
                <a:uLnTx/>
                <a:uFillTx/>
                <a:ea typeface="+mn-lt"/>
                <a:cs typeface="+mn-lt"/>
              </a:rPr>
              <a:t>Ted </a:t>
            </a:r>
            <a:r>
              <a:rPr lang="en-GB" dirty="0">
                <a:ea typeface="+mn-lt"/>
                <a:cs typeface="+mn-lt"/>
              </a:rPr>
              <a:t>Turner in </a:t>
            </a:r>
            <a:r>
              <a:rPr lang="en-GB" dirty="0" err="1">
                <a:ea typeface="+mn-lt"/>
                <a:cs typeface="+mn-lt"/>
              </a:rPr>
              <a:t>Höhe</a:t>
            </a:r>
            <a:r>
              <a:rPr lang="en-GB" dirty="0">
                <a:ea typeface="+mn-lt"/>
                <a:cs typeface="+mn-lt"/>
              </a:rPr>
              <a:t> von </a:t>
            </a:r>
            <a:r>
              <a:rPr kumimoji="0" lang="en-GB" i="0" u="none" strike="noStrike" kern="1200" cap="none" spc="0" normalizeH="0" baseline="0" noProof="0" dirty="0">
                <a:ln>
                  <a:noFill/>
                </a:ln>
                <a:effectLst/>
                <a:uLnTx/>
                <a:uFillTx/>
                <a:ea typeface="+mn-lt"/>
                <a:cs typeface="+mn-lt"/>
              </a:rPr>
              <a:t>1 </a:t>
            </a:r>
            <a:r>
              <a:rPr lang="en-GB" dirty="0" err="1">
                <a:ea typeface="+mn-lt"/>
                <a:cs typeface="+mn-lt"/>
              </a:rPr>
              <a:t>Milliarde</a:t>
            </a:r>
            <a:r>
              <a:rPr lang="en-GB" dirty="0">
                <a:ea typeface="+mn-lt"/>
                <a:cs typeface="+mn-lt"/>
              </a:rPr>
              <a:t> Dollar an die </a:t>
            </a:r>
            <a:r>
              <a:rPr lang="en-GB" dirty="0" err="1">
                <a:ea typeface="+mn-lt"/>
                <a:cs typeface="+mn-lt"/>
              </a:rPr>
              <a:t>Vereinten</a:t>
            </a:r>
            <a:r>
              <a:rPr lang="en-GB" dirty="0">
                <a:ea typeface="+mn-lt"/>
                <a:cs typeface="+mn-lt"/>
              </a:rPr>
              <a:t> </a:t>
            </a:r>
            <a:r>
              <a:rPr lang="en-GB" dirty="0" err="1">
                <a:ea typeface="+mn-lt"/>
                <a:cs typeface="+mn-lt"/>
              </a:rPr>
              <a:t>Nationen</a:t>
            </a:r>
            <a:r>
              <a:rPr kumimoji="0" lang="en-GB" i="0" u="none" strike="noStrike" kern="1200" cap="none" spc="0" normalizeH="0" baseline="0" noProof="0" dirty="0">
                <a:ln>
                  <a:noFill/>
                </a:ln>
                <a:effectLst/>
                <a:uLnTx/>
                <a:uFillTx/>
                <a:ea typeface="+mn-lt"/>
                <a:cs typeface="+mn-lt"/>
              </a:rPr>
              <a:t>.</a:t>
            </a:r>
            <a:r>
              <a:rPr lang="en-GB" dirty="0">
                <a:ea typeface="+mn-lt"/>
                <a:cs typeface="+mn-lt"/>
              </a:rPr>
              <a:t>  </a:t>
            </a:r>
            <a:endParaRPr kumimoji="0" lang="en-GB" i="0" u="none" strike="noStrike" kern="1200" cap="none" spc="0" normalizeH="0" baseline="0" noProof="0">
              <a:ln>
                <a:noFill/>
              </a:ln>
              <a:effectLst/>
              <a:uLnTx/>
              <a:uFillTx/>
              <a:ea typeface="+mn-lt"/>
              <a:cs typeface="+mn-lt"/>
            </a:endParaRPr>
          </a:p>
          <a:p>
            <a:pPr marL="457200" marR="0" lvl="0" indent="-457200" algn="l" defTabSz="914400" rtl="0" eaLnBrk="1" fontAlgn="auto" latinLnBrk="0" hangingPunct="1">
              <a:lnSpc>
                <a:spcPct val="100000"/>
              </a:lnSpc>
              <a:spcBef>
                <a:spcPts val="0"/>
              </a:spcBef>
              <a:spcAft>
                <a:spcPts val="0"/>
              </a:spcAft>
              <a:buClr>
                <a:schemeClr val="accent2"/>
              </a:buClr>
              <a:buSzTx/>
              <a:buBlip>
                <a:blip r:embed="rId3"/>
              </a:buBlip>
              <a:tabLst/>
              <a:defRPr/>
            </a:pPr>
            <a:endParaRPr kumimoji="0" lang="en-GB" i="0" u="none" strike="noStrike" kern="1200" cap="none" spc="0" normalizeH="0" baseline="0" noProof="0">
              <a:ln>
                <a:noFill/>
              </a:ln>
              <a:effectLst/>
              <a:uLnTx/>
              <a:uFillTx/>
              <a:latin typeface="Calibri" panose="020F0502020204030204"/>
              <a:ea typeface="+mn-ea"/>
              <a:cs typeface="+mn-cs"/>
            </a:endParaRPr>
          </a:p>
          <a:p>
            <a:pPr marL="457200" indent="-457200">
              <a:lnSpc>
                <a:spcPct val="100000"/>
              </a:lnSpc>
              <a:spcBef>
                <a:spcPts val="0"/>
              </a:spcBef>
              <a:buClr>
                <a:srgbClr val="0D9390"/>
              </a:buClr>
              <a:buBlip>
                <a:blip r:embed="rId3"/>
              </a:buBlip>
              <a:defRPr/>
            </a:pPr>
            <a:r>
              <a:rPr lang="en-GB" dirty="0">
                <a:ea typeface="+mn-lt"/>
                <a:cs typeface="+mn-lt"/>
              </a:rPr>
              <a:t>Ein </a:t>
            </a:r>
            <a:r>
              <a:rPr lang="en-GB" dirty="0" err="1">
                <a:ea typeface="+mn-lt"/>
                <a:cs typeface="+mn-lt"/>
              </a:rPr>
              <a:t>weiteres</a:t>
            </a:r>
            <a:r>
              <a:rPr lang="en-GB" dirty="0">
                <a:ea typeface="+mn-lt"/>
                <a:cs typeface="+mn-lt"/>
              </a:rPr>
              <a:t> </a:t>
            </a:r>
            <a:r>
              <a:rPr lang="en-GB" dirty="0" err="1">
                <a:ea typeface="+mn-lt"/>
                <a:cs typeface="+mn-lt"/>
              </a:rPr>
              <a:t>Beispiel</a:t>
            </a:r>
            <a:r>
              <a:rPr lang="en-GB" dirty="0">
                <a:ea typeface="+mn-lt"/>
                <a:cs typeface="+mn-lt"/>
              </a:rPr>
              <a:t>, </a:t>
            </a:r>
            <a:r>
              <a:rPr lang="en-GB" dirty="0" err="1">
                <a:ea typeface="+mn-lt"/>
                <a:cs typeface="+mn-lt"/>
              </a:rPr>
              <a:t>über</a:t>
            </a:r>
            <a:r>
              <a:rPr lang="en-GB" dirty="0">
                <a:ea typeface="+mn-lt"/>
                <a:cs typeface="+mn-lt"/>
              </a:rPr>
              <a:t> das </a:t>
            </a:r>
            <a:r>
              <a:rPr lang="en-GB" dirty="0">
                <a:solidFill>
                  <a:schemeClr val="accent2"/>
                </a:solidFill>
                <a:ea typeface="+mn-lt"/>
                <a:cs typeface="+mn-lt"/>
                <a:hlinkClick r:id="rId4">
                  <a:extLst>
                    <a:ext uri="{A12FA001-AC4F-418D-AE19-62706E023703}">
                      <ahyp:hlinkClr xmlns:ahyp="http://schemas.microsoft.com/office/drawing/2018/hyperlinkcolor" val="tx"/>
                    </a:ext>
                  </a:extLst>
                </a:hlinkClick>
              </a:rPr>
              <a:t>CNBC berichtet</a:t>
            </a:r>
            <a:r>
              <a:rPr lang="en-GB" dirty="0">
                <a:ea typeface="+mn-lt"/>
                <a:cs typeface="+mn-lt"/>
              </a:rPr>
              <a:t>, </a:t>
            </a:r>
            <a:r>
              <a:rPr lang="en-GB" dirty="0" err="1">
                <a:ea typeface="+mn-lt"/>
                <a:cs typeface="+mn-lt"/>
              </a:rPr>
              <a:t>ist</a:t>
            </a:r>
            <a:r>
              <a:rPr lang="en-GB" dirty="0">
                <a:ea typeface="+mn-lt"/>
                <a:cs typeface="+mn-lt"/>
              </a:rPr>
              <a:t> Warren </a:t>
            </a:r>
            <a:r>
              <a:rPr lang="en-GB" dirty="0" err="1">
                <a:ea typeface="+mn-lt"/>
                <a:cs typeface="+mn-lt"/>
              </a:rPr>
              <a:t>Buffetts</a:t>
            </a:r>
            <a:r>
              <a:rPr lang="en-GB" dirty="0">
                <a:ea typeface="+mn-lt"/>
                <a:cs typeface="+mn-lt"/>
              </a:rPr>
              <a:t> </a:t>
            </a:r>
            <a:r>
              <a:rPr lang="en-GB" dirty="0" err="1">
                <a:ea typeface="+mn-lt"/>
                <a:cs typeface="+mn-lt"/>
              </a:rPr>
              <a:t>Zusage</a:t>
            </a:r>
            <a:r>
              <a:rPr lang="en-GB" dirty="0">
                <a:ea typeface="+mn-lt"/>
                <a:cs typeface="+mn-lt"/>
              </a:rPr>
              <a:t> </a:t>
            </a:r>
            <a:r>
              <a:rPr lang="en-GB" dirty="0" err="1">
                <a:ea typeface="+mn-lt"/>
                <a:cs typeface="+mn-lt"/>
              </a:rPr>
              <a:t>aus</a:t>
            </a:r>
            <a:r>
              <a:rPr lang="en-GB" dirty="0">
                <a:ea typeface="+mn-lt"/>
                <a:cs typeface="+mn-lt"/>
              </a:rPr>
              <a:t> </a:t>
            </a:r>
            <a:r>
              <a:rPr lang="en-GB" dirty="0" err="1">
                <a:ea typeface="+mn-lt"/>
                <a:cs typeface="+mn-lt"/>
              </a:rPr>
              <a:t>dem</a:t>
            </a:r>
            <a:r>
              <a:rPr lang="en-GB" dirty="0">
                <a:ea typeface="+mn-lt"/>
                <a:cs typeface="+mn-lt"/>
              </a:rPr>
              <a:t> Jahr 2006, 10 </a:t>
            </a:r>
            <a:r>
              <a:rPr lang="en-GB" dirty="0" err="1">
                <a:ea typeface="+mn-lt"/>
                <a:cs typeface="+mn-lt"/>
              </a:rPr>
              <a:t>Millionen</a:t>
            </a:r>
            <a:r>
              <a:rPr lang="en-GB" dirty="0">
                <a:ea typeface="+mn-lt"/>
                <a:cs typeface="+mn-lt"/>
              </a:rPr>
              <a:t> Berkshire-Hathaway-</a:t>
            </a:r>
            <a:r>
              <a:rPr lang="en-GB" dirty="0" err="1">
                <a:ea typeface="+mn-lt"/>
                <a:cs typeface="+mn-lt"/>
              </a:rPr>
              <a:t>Aktien</a:t>
            </a:r>
            <a:r>
              <a:rPr lang="en-GB" dirty="0">
                <a:ea typeface="+mn-lt"/>
                <a:cs typeface="+mn-lt"/>
              </a:rPr>
              <a:t> der</a:t>
            </a:r>
            <a:r>
              <a:rPr lang="en-GB" dirty="0">
                <a:solidFill>
                  <a:schemeClr val="accent2"/>
                </a:solidFill>
                <a:ea typeface="+mn-lt"/>
                <a:cs typeface="+mn-lt"/>
              </a:rPr>
              <a:t> </a:t>
            </a:r>
            <a:r>
              <a:rPr lang="en-GB" dirty="0">
                <a:solidFill>
                  <a:schemeClr val="accent2"/>
                </a:solidFill>
                <a:ea typeface="+mn-lt"/>
                <a:cs typeface="+mn-lt"/>
                <a:hlinkClick r:id="rId5">
                  <a:extLst>
                    <a:ext uri="{A12FA001-AC4F-418D-AE19-62706E023703}">
                      <ahyp:hlinkClr xmlns:ahyp="http://schemas.microsoft.com/office/drawing/2018/hyperlinkcolor" val="tx"/>
                    </a:ext>
                  </a:extLst>
                </a:hlinkClick>
              </a:rPr>
              <a:t>Klasse B</a:t>
            </a:r>
            <a:r>
              <a:rPr lang="en-GB" dirty="0">
                <a:ea typeface="+mn-lt"/>
                <a:cs typeface="+mn-lt"/>
              </a:rPr>
              <a:t> an die Bill &amp; Melinda Gates Foundation </a:t>
            </a:r>
            <a:r>
              <a:rPr lang="en-GB" dirty="0" err="1">
                <a:ea typeface="+mn-lt"/>
                <a:cs typeface="+mn-lt"/>
              </a:rPr>
              <a:t>zu</a:t>
            </a:r>
            <a:r>
              <a:rPr lang="en-GB" dirty="0">
                <a:ea typeface="+mn-lt"/>
                <a:cs typeface="+mn-lt"/>
              </a:rPr>
              <a:t> </a:t>
            </a:r>
            <a:r>
              <a:rPr lang="en-GB" dirty="0" err="1">
                <a:ea typeface="+mn-lt"/>
                <a:cs typeface="+mn-lt"/>
              </a:rPr>
              <a:t>spenden</a:t>
            </a:r>
            <a:r>
              <a:rPr lang="en-GB" dirty="0">
                <a:ea typeface="+mn-lt"/>
                <a:cs typeface="+mn-lt"/>
              </a:rPr>
              <a:t> (die </a:t>
            </a:r>
            <a:r>
              <a:rPr lang="en-GB" dirty="0" err="1">
                <a:ea typeface="+mn-lt"/>
                <a:cs typeface="+mn-lt"/>
              </a:rPr>
              <a:t>im</a:t>
            </a:r>
            <a:r>
              <a:rPr lang="en-GB" dirty="0">
                <a:ea typeface="+mn-lt"/>
                <a:cs typeface="+mn-lt"/>
              </a:rPr>
              <a:t> Juni 2006 </a:t>
            </a:r>
            <a:r>
              <a:rPr lang="en-GB" dirty="0" err="1">
                <a:ea typeface="+mn-lt"/>
                <a:cs typeface="+mn-lt"/>
              </a:rPr>
              <a:t>mit</a:t>
            </a:r>
            <a:r>
              <a:rPr lang="en-GB" dirty="0">
                <a:ea typeface="+mn-lt"/>
                <a:cs typeface="+mn-lt"/>
              </a:rPr>
              <a:t> </a:t>
            </a:r>
            <a:r>
              <a:rPr lang="en-GB" dirty="0" err="1">
                <a:ea typeface="+mn-lt"/>
                <a:cs typeface="+mn-lt"/>
              </a:rPr>
              <a:t>mehr</a:t>
            </a:r>
            <a:r>
              <a:rPr lang="en-GB" dirty="0">
                <a:ea typeface="+mn-lt"/>
                <a:cs typeface="+mn-lt"/>
              </a:rPr>
              <a:t> </a:t>
            </a:r>
            <a:r>
              <a:rPr lang="en-GB" dirty="0" err="1">
                <a:ea typeface="+mn-lt"/>
                <a:cs typeface="+mn-lt"/>
              </a:rPr>
              <a:t>als</a:t>
            </a:r>
            <a:r>
              <a:rPr lang="en-GB" dirty="0">
                <a:ea typeface="+mn-lt"/>
                <a:cs typeface="+mn-lt"/>
              </a:rPr>
              <a:t> 31 </a:t>
            </a:r>
            <a:r>
              <a:rPr lang="en-GB" dirty="0" err="1">
                <a:ea typeface="+mn-lt"/>
                <a:cs typeface="+mn-lt"/>
              </a:rPr>
              <a:t>Milliarden</a:t>
            </a:r>
            <a:r>
              <a:rPr lang="en-GB" dirty="0">
                <a:ea typeface="+mn-lt"/>
                <a:cs typeface="+mn-lt"/>
              </a:rPr>
              <a:t> Dollar </a:t>
            </a:r>
            <a:r>
              <a:rPr lang="en-GB" dirty="0" err="1">
                <a:ea typeface="+mn-lt"/>
                <a:cs typeface="+mn-lt"/>
              </a:rPr>
              <a:t>bewertet</a:t>
            </a:r>
            <a:r>
              <a:rPr lang="en-GB" dirty="0">
                <a:ea typeface="+mn-lt"/>
                <a:cs typeface="+mn-lt"/>
              </a:rPr>
              <a:t> </a:t>
            </a:r>
            <a:r>
              <a:rPr lang="en-GB" dirty="0" err="1">
                <a:ea typeface="+mn-lt"/>
                <a:cs typeface="+mn-lt"/>
              </a:rPr>
              <a:t>wurde</a:t>
            </a:r>
            <a:r>
              <a:rPr lang="en-GB" dirty="0">
                <a:ea typeface="+mn-lt"/>
                <a:cs typeface="+mn-lt"/>
              </a:rPr>
              <a:t>).</a:t>
            </a:r>
          </a:p>
          <a:p>
            <a:pPr marL="457200" marR="0" lvl="0" indent="-457200" algn="l" defTabSz="914400" rtl="0" eaLnBrk="1" fontAlgn="auto" latinLnBrk="0" hangingPunct="1">
              <a:lnSpc>
                <a:spcPct val="100000"/>
              </a:lnSpc>
              <a:spcBef>
                <a:spcPts val="0"/>
              </a:spcBef>
              <a:spcAft>
                <a:spcPts val="0"/>
              </a:spcAft>
              <a:buClr>
                <a:schemeClr val="accent2"/>
              </a:buClr>
              <a:buSzTx/>
              <a:buBlip>
                <a:blip r:embed="rId3"/>
              </a:buBlip>
              <a:tabLst/>
              <a:defRPr/>
            </a:pPr>
            <a:endParaRPr lang="en-GB">
              <a:latin typeface="Calibri" panose="020F0502020204030204"/>
            </a:endParaRPr>
          </a:p>
          <a:p>
            <a:pPr marL="457200" marR="0" lvl="0" indent="-457200" algn="l" defTabSz="914400" rtl="0" eaLnBrk="1" fontAlgn="auto" latinLnBrk="0" hangingPunct="1">
              <a:lnSpc>
                <a:spcPct val="100000"/>
              </a:lnSpc>
              <a:spcBef>
                <a:spcPts val="0"/>
              </a:spcBef>
              <a:spcAft>
                <a:spcPts val="0"/>
              </a:spcAft>
              <a:buClr>
                <a:schemeClr val="accent2"/>
              </a:buClr>
              <a:buSzTx/>
              <a:buBlip>
                <a:blip r:embed="rId3"/>
              </a:buBlip>
              <a:tabLst/>
              <a:defRPr/>
            </a:pPr>
            <a:endParaRPr kumimoji="0" lang="en-GB" i="0" u="none" strike="noStrike" kern="1200" cap="none" spc="0" normalizeH="0" baseline="0" noProof="0">
              <a:ln>
                <a:noFill/>
              </a:ln>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i="0" u="sng" strike="noStrike" kern="1200" cap="none" spc="0" normalizeH="0" baseline="0" noProof="0">
              <a:ln>
                <a:noFill/>
              </a:ln>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b="1" i="0" u="none" strike="noStrike" kern="1200" cap="none" spc="0" normalizeH="0" baseline="0" noProof="0">
              <a:ln>
                <a:noFill/>
              </a:ln>
              <a:solidFill>
                <a:schemeClr val="accent2"/>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tabLst/>
              <a:defRPr/>
            </a:pPr>
            <a:endParaRPr kumimoji="0" lang="en-GB" b="0" i="0" u="none" strike="noStrike" kern="1200" cap="none" spc="0" normalizeH="0" baseline="0" noProof="0">
              <a:ln>
                <a:noFill/>
              </a:ln>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Blip>
                <a:blip r:embed="rId3"/>
              </a:buBlip>
              <a:tabLst/>
              <a:defRPr/>
            </a:pPr>
            <a:endParaRPr kumimoji="0" lang="en-GB" b="0" i="0" u="none" strike="noStrike" kern="1200" cap="none" spc="0" normalizeH="0" baseline="0" noProof="0">
              <a:ln>
                <a:noFill/>
              </a:ln>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tabLst/>
              <a:defRPr/>
            </a:pPr>
            <a:endParaRPr kumimoji="0" lang="en-GB" b="0" i="0" u="none" strike="noStrike" kern="1200" cap="none" spc="0" normalizeH="0" baseline="0" noProof="0">
              <a:ln>
                <a:noFill/>
              </a:ln>
              <a:effectLst/>
              <a:uLnTx/>
              <a:uFillTx/>
              <a:latin typeface="Calibri" panose="020F0502020204030204"/>
              <a:ea typeface="+mn-ea"/>
              <a:cs typeface="+mn-cs"/>
            </a:endParaRPr>
          </a:p>
          <a:p>
            <a:endParaRPr lang="en-US" sz="200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lIns="91440" tIns="45720" rIns="91440" bIns="45720" anchor="t">
            <a:noAutofit/>
          </a:bodyPr>
          <a:lstStyle/>
          <a:p>
            <a:r>
              <a:rPr lang="en-GB" dirty="0">
                <a:ea typeface="+mn-lt"/>
                <a:cs typeface="+mn-lt"/>
              </a:rPr>
              <a:t>Wie </a:t>
            </a:r>
            <a:r>
              <a:rPr lang="en-GB" dirty="0" err="1">
                <a:ea typeface="+mn-lt"/>
                <a:cs typeface="+mn-lt"/>
              </a:rPr>
              <a:t>erhalten</a:t>
            </a:r>
            <a:r>
              <a:rPr lang="en-GB" dirty="0">
                <a:ea typeface="+mn-lt"/>
                <a:cs typeface="+mn-lt"/>
              </a:rPr>
              <a:t> NGOs </a:t>
            </a:r>
            <a:r>
              <a:rPr lang="en-GB" dirty="0" err="1">
                <a:ea typeface="+mn-lt"/>
                <a:cs typeface="+mn-lt"/>
              </a:rPr>
              <a:t>Finanzmittel</a:t>
            </a:r>
            <a:r>
              <a:rPr lang="en-GB" dirty="0">
                <a:ea typeface="+mn-lt"/>
                <a:cs typeface="+mn-lt"/>
              </a:rPr>
              <a:t>?</a:t>
            </a:r>
          </a:p>
          <a:p>
            <a:endParaRPr lang="en-GB" dirty="0">
              <a:cs typeface="Calibri"/>
            </a:endParaRPr>
          </a:p>
        </p:txBody>
      </p:sp>
    </p:spTree>
    <p:extLst>
      <p:ext uri="{BB962C8B-B14F-4D97-AF65-F5344CB8AC3E}">
        <p14:creationId xmlns:p14="http://schemas.microsoft.com/office/powerpoint/2010/main" val="2531866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763485"/>
            <a:ext cx="10595237" cy="6041571"/>
          </a:xfrm>
        </p:spPr>
        <p:txBody>
          <a:bodyPr lIns="91440" tIns="45720" rIns="91440" bIns="45720" anchor="t"/>
          <a:lstStyle/>
          <a:p>
            <a:pPr marL="457200" indent="-457200">
              <a:lnSpc>
                <a:spcPct val="100000"/>
              </a:lnSpc>
              <a:spcBef>
                <a:spcPts val="0"/>
              </a:spcBef>
              <a:buClr>
                <a:schemeClr val="accent2"/>
              </a:buClr>
              <a:buBlip>
                <a:blip r:embed="rId3"/>
              </a:buBlip>
              <a:defRPr/>
            </a:pPr>
            <a:r>
              <a:rPr lang="en-GB" dirty="0">
                <a:ea typeface="+mn-lt"/>
                <a:cs typeface="+mn-lt"/>
              </a:rPr>
              <a:t>Bis Ende </a:t>
            </a:r>
            <a:r>
              <a:rPr kumimoji="0" lang="en-GB" i="0" u="none" strike="noStrike" kern="1200" cap="none" spc="0" normalizeH="0" baseline="0" noProof="0" dirty="0">
                <a:ln>
                  <a:noFill/>
                </a:ln>
                <a:effectLst/>
                <a:uLnTx/>
                <a:uFillTx/>
                <a:ea typeface="+mn-lt"/>
                <a:cs typeface="+mn-lt"/>
              </a:rPr>
              <a:t>2021 </a:t>
            </a:r>
            <a:r>
              <a:rPr lang="en-GB" dirty="0" err="1">
                <a:ea typeface="+mn-lt"/>
                <a:cs typeface="+mn-lt"/>
              </a:rPr>
              <a:t>hatte</a:t>
            </a:r>
            <a:r>
              <a:rPr lang="en-GB" dirty="0">
                <a:ea typeface="+mn-lt"/>
                <a:cs typeface="+mn-lt"/>
              </a:rPr>
              <a:t> </a:t>
            </a:r>
            <a:r>
              <a:rPr kumimoji="0" lang="en-GB" i="0" u="none" strike="noStrike" kern="1200" cap="none" spc="0" normalizeH="0" baseline="0" noProof="0" dirty="0">
                <a:ln>
                  <a:noFill/>
                </a:ln>
                <a:effectLst/>
                <a:uLnTx/>
                <a:uFillTx/>
                <a:ea typeface="+mn-lt"/>
                <a:cs typeface="+mn-lt"/>
              </a:rPr>
              <a:t>Buffett </a:t>
            </a:r>
            <a:r>
              <a:rPr lang="en-GB" dirty="0" err="1">
                <a:ea typeface="+mn-lt"/>
                <a:cs typeface="+mn-lt"/>
              </a:rPr>
              <a:t>insgesamt</a:t>
            </a:r>
            <a:r>
              <a:rPr lang="en-GB" dirty="0">
                <a:ea typeface="+mn-lt"/>
                <a:cs typeface="+mn-lt"/>
              </a:rPr>
              <a:t> 32,7 </a:t>
            </a:r>
            <a:r>
              <a:rPr lang="en-GB" dirty="0" err="1">
                <a:ea typeface="+mn-lt"/>
                <a:cs typeface="+mn-lt"/>
              </a:rPr>
              <a:t>Milliarden</a:t>
            </a:r>
            <a:r>
              <a:rPr lang="en-GB" dirty="0">
                <a:ea typeface="+mn-lt"/>
                <a:cs typeface="+mn-lt"/>
              </a:rPr>
              <a:t> Dollar an die Gates-Stiftung </a:t>
            </a:r>
            <a:r>
              <a:rPr lang="en-GB" dirty="0" err="1">
                <a:ea typeface="+mn-lt"/>
                <a:cs typeface="+mn-lt"/>
              </a:rPr>
              <a:t>gespendet</a:t>
            </a:r>
            <a:r>
              <a:rPr kumimoji="0" lang="en-GB" i="0" u="none" strike="noStrike" kern="1200" cap="none" spc="0" normalizeH="0" baseline="0" noProof="0" dirty="0">
                <a:ln>
                  <a:noFill/>
                </a:ln>
                <a:effectLst/>
                <a:uLnTx/>
                <a:uFillTx/>
                <a:ea typeface="+mn-lt"/>
                <a:cs typeface="+mn-lt"/>
              </a:rPr>
              <a:t>.</a:t>
            </a:r>
            <a:r>
              <a:rPr lang="en-GB" dirty="0">
                <a:ea typeface="+mn-lt"/>
                <a:cs typeface="+mn-lt"/>
              </a:rPr>
              <a:t> NRO </a:t>
            </a:r>
            <a:r>
              <a:rPr lang="en-GB" dirty="0" err="1">
                <a:ea typeface="+mn-lt"/>
                <a:cs typeface="+mn-lt"/>
              </a:rPr>
              <a:t>können</a:t>
            </a:r>
            <a:r>
              <a:rPr lang="en-GB" dirty="0">
                <a:ea typeface="+mn-lt"/>
                <a:cs typeface="+mn-lt"/>
              </a:rPr>
              <a:t> </a:t>
            </a:r>
            <a:r>
              <a:rPr lang="en-GB" dirty="0" err="1">
                <a:ea typeface="+mn-lt"/>
                <a:cs typeface="+mn-lt"/>
              </a:rPr>
              <a:t>sich</a:t>
            </a:r>
            <a:r>
              <a:rPr lang="en-GB" dirty="0">
                <a:ea typeface="+mn-lt"/>
                <a:cs typeface="+mn-lt"/>
              </a:rPr>
              <a:t> </a:t>
            </a:r>
            <a:r>
              <a:rPr lang="en-GB" dirty="0" err="1">
                <a:ea typeface="+mn-lt"/>
                <a:cs typeface="+mn-lt"/>
              </a:rPr>
              <a:t>jedoch</a:t>
            </a:r>
            <a:r>
              <a:rPr lang="en-GB" dirty="0">
                <a:ea typeface="+mn-lt"/>
                <a:cs typeface="+mn-lt"/>
              </a:rPr>
              <a:t> </a:t>
            </a:r>
            <a:r>
              <a:rPr lang="en-GB" dirty="0" err="1">
                <a:ea typeface="+mn-lt"/>
                <a:cs typeface="+mn-lt"/>
              </a:rPr>
              <a:t>auch</a:t>
            </a:r>
            <a:r>
              <a:rPr lang="en-GB" dirty="0">
                <a:ea typeface="+mn-lt"/>
                <a:cs typeface="+mn-lt"/>
              </a:rPr>
              <a:t> auf </a:t>
            </a:r>
            <a:r>
              <a:rPr lang="en-GB" dirty="0" err="1">
                <a:ea typeface="+mn-lt"/>
                <a:cs typeface="+mn-lt"/>
              </a:rPr>
              <a:t>eine</a:t>
            </a:r>
            <a:r>
              <a:rPr lang="en-GB" dirty="0">
                <a:ea typeface="+mn-lt"/>
                <a:cs typeface="+mn-lt"/>
              </a:rPr>
              <a:t> </a:t>
            </a:r>
            <a:r>
              <a:rPr lang="en-GB" dirty="0" err="1">
                <a:ea typeface="+mn-lt"/>
                <a:cs typeface="+mn-lt"/>
              </a:rPr>
              <a:t>große</a:t>
            </a:r>
            <a:r>
              <a:rPr lang="en-GB" dirty="0">
                <a:ea typeface="+mn-lt"/>
                <a:cs typeface="+mn-lt"/>
              </a:rPr>
              <a:t> Zahl </a:t>
            </a:r>
            <a:r>
              <a:rPr lang="en-GB" dirty="0" err="1">
                <a:ea typeface="+mn-lt"/>
                <a:cs typeface="+mn-lt"/>
              </a:rPr>
              <a:t>kleiner</a:t>
            </a:r>
            <a:r>
              <a:rPr lang="en-GB" dirty="0">
                <a:ea typeface="+mn-lt"/>
                <a:cs typeface="+mn-lt"/>
              </a:rPr>
              <a:t> </a:t>
            </a:r>
            <a:r>
              <a:rPr lang="en-GB" dirty="0" err="1">
                <a:ea typeface="+mn-lt"/>
                <a:cs typeface="+mn-lt"/>
              </a:rPr>
              <a:t>Spenden</a:t>
            </a:r>
            <a:r>
              <a:rPr lang="en-GB" dirty="0">
                <a:ea typeface="+mn-lt"/>
                <a:cs typeface="+mn-lt"/>
              </a:rPr>
              <a:t> </a:t>
            </a:r>
            <a:r>
              <a:rPr lang="en-GB" dirty="0" err="1">
                <a:ea typeface="+mn-lt"/>
                <a:cs typeface="+mn-lt"/>
              </a:rPr>
              <a:t>stützen</a:t>
            </a:r>
            <a:r>
              <a:rPr kumimoji="0" lang="en-GB" i="0" u="none" strike="noStrike" kern="1200" cap="none" spc="0" normalizeH="0" baseline="0" noProof="0" dirty="0">
                <a:ln>
                  <a:noFill/>
                </a:ln>
                <a:effectLst/>
                <a:uLnTx/>
                <a:uFillTx/>
                <a:ea typeface="+mn-lt"/>
                <a:cs typeface="+mn-lt"/>
              </a:rPr>
              <a:t>, </a:t>
            </a:r>
            <a:r>
              <a:rPr lang="en-GB" dirty="0" err="1">
                <a:ea typeface="+mn-lt"/>
                <a:cs typeface="+mn-lt"/>
              </a:rPr>
              <a:t>anstatt</a:t>
            </a:r>
            <a:r>
              <a:rPr lang="en-GB" dirty="0">
                <a:ea typeface="+mn-lt"/>
                <a:cs typeface="+mn-lt"/>
              </a:rPr>
              <a:t> auf </a:t>
            </a:r>
            <a:r>
              <a:rPr lang="en-GB" dirty="0" err="1">
                <a:ea typeface="+mn-lt"/>
                <a:cs typeface="+mn-lt"/>
              </a:rPr>
              <a:t>eine</a:t>
            </a:r>
            <a:r>
              <a:rPr lang="en-GB" dirty="0">
                <a:ea typeface="+mn-lt"/>
                <a:cs typeface="+mn-lt"/>
              </a:rPr>
              <a:t> </a:t>
            </a:r>
            <a:r>
              <a:rPr lang="en-GB" dirty="0" err="1">
                <a:ea typeface="+mn-lt"/>
                <a:cs typeface="+mn-lt"/>
              </a:rPr>
              <a:t>kleine</a:t>
            </a:r>
            <a:r>
              <a:rPr lang="en-GB" dirty="0">
                <a:ea typeface="+mn-lt"/>
                <a:cs typeface="+mn-lt"/>
              </a:rPr>
              <a:t> Zahl </a:t>
            </a:r>
            <a:r>
              <a:rPr lang="en-GB" dirty="0" err="1">
                <a:ea typeface="+mn-lt"/>
                <a:cs typeface="+mn-lt"/>
              </a:rPr>
              <a:t>großer</a:t>
            </a:r>
            <a:r>
              <a:rPr lang="en-GB" dirty="0">
                <a:ea typeface="+mn-lt"/>
                <a:cs typeface="+mn-lt"/>
              </a:rPr>
              <a:t> </a:t>
            </a:r>
            <a:r>
              <a:rPr lang="en-GB" dirty="0" err="1">
                <a:ea typeface="+mn-lt"/>
                <a:cs typeface="+mn-lt"/>
              </a:rPr>
              <a:t>Spenden</a:t>
            </a:r>
            <a:r>
              <a:rPr kumimoji="0" lang="en-GB" i="0" u="none" strike="noStrike" kern="1200" cap="none" spc="0" normalizeH="0" baseline="0" noProof="0" dirty="0">
                <a:ln>
                  <a:noFill/>
                </a:ln>
                <a:effectLst/>
                <a:uLnTx/>
                <a:uFillTx/>
                <a:ea typeface="+mn-lt"/>
                <a:cs typeface="+mn-lt"/>
              </a:rPr>
              <a:t>.</a:t>
            </a:r>
            <a:endParaRPr lang="en-US" dirty="0">
              <a:ea typeface="+mn-lt"/>
              <a:cs typeface="+mn-lt"/>
            </a:endParaRPr>
          </a:p>
          <a:p>
            <a:pPr marL="457200" marR="0" lvl="0" indent="-457200" algn="l" defTabSz="914400">
              <a:lnSpc>
                <a:spcPct val="100000"/>
              </a:lnSpc>
              <a:spcBef>
                <a:spcPts val="0"/>
              </a:spcBef>
              <a:spcAft>
                <a:spcPts val="0"/>
              </a:spcAft>
              <a:buClr>
                <a:schemeClr val="accent2"/>
              </a:buClr>
              <a:buSzTx/>
              <a:buBlip>
                <a:blip r:embed="rId3"/>
              </a:buBlip>
              <a:tabLst/>
              <a:defRPr/>
            </a:pPr>
            <a:endParaRPr lang="en-GB" i="0" u="none" strike="noStrike" kern="1200" cap="none" spc="0" normalizeH="0" baseline="0" noProof="0" dirty="0">
              <a:ln>
                <a:noFill/>
              </a:ln>
              <a:effectLst/>
              <a:uLnTx/>
              <a:uFillTx/>
              <a:latin typeface="Calibri" panose="020F0502020204030204"/>
              <a:cs typeface="Calibri"/>
            </a:endParaRPr>
          </a:p>
          <a:p>
            <a:pPr marL="457200" marR="0" lvl="0" indent="-457200" algn="l" defTabSz="914400" rtl="0" eaLnBrk="1" fontAlgn="auto" latinLnBrk="0" hangingPunct="1">
              <a:lnSpc>
                <a:spcPct val="100000"/>
              </a:lnSpc>
              <a:spcBef>
                <a:spcPts val="0"/>
              </a:spcBef>
              <a:spcAft>
                <a:spcPts val="0"/>
              </a:spcAft>
              <a:buClr>
                <a:schemeClr val="accent2"/>
              </a:buClr>
              <a:buSzTx/>
              <a:buBlip>
                <a:blip r:embed="rId3"/>
              </a:buBlip>
              <a:tabLst/>
              <a:defRPr/>
            </a:pPr>
            <a:endParaRPr lang="en-GB">
              <a:latin typeface="Calibri" panose="020F0502020204030204"/>
            </a:endParaRPr>
          </a:p>
          <a:p>
            <a:pPr marL="457200" indent="-457200">
              <a:lnSpc>
                <a:spcPct val="100000"/>
              </a:lnSpc>
              <a:spcBef>
                <a:spcPts val="0"/>
              </a:spcBef>
              <a:buClr>
                <a:schemeClr val="accent2"/>
              </a:buClr>
              <a:buBlip>
                <a:blip r:embed="rId3"/>
              </a:buBlip>
              <a:defRPr/>
            </a:pPr>
            <a:r>
              <a:rPr lang="en-GB" dirty="0">
                <a:ea typeface="+mn-lt"/>
                <a:cs typeface="+mn-lt"/>
              </a:rPr>
              <a:t>Trotz </a:t>
            </a:r>
            <a:r>
              <a:rPr lang="en-GB" dirty="0" err="1">
                <a:ea typeface="+mn-lt"/>
                <a:cs typeface="+mn-lt"/>
              </a:rPr>
              <a:t>ihrer</a:t>
            </a:r>
            <a:r>
              <a:rPr lang="en-GB" dirty="0">
                <a:ea typeface="+mn-lt"/>
                <a:cs typeface="+mn-lt"/>
              </a:rPr>
              <a:t> </a:t>
            </a:r>
            <a:r>
              <a:rPr lang="en-GB" dirty="0" err="1">
                <a:ea typeface="+mn-lt"/>
                <a:cs typeface="+mn-lt"/>
              </a:rPr>
              <a:t>Unabhängigkeit</a:t>
            </a:r>
            <a:r>
              <a:rPr lang="en-GB" dirty="0">
                <a:ea typeface="+mn-lt"/>
                <a:cs typeface="+mn-lt"/>
              </a:rPr>
              <a:t> von der </a:t>
            </a:r>
            <a:r>
              <a:rPr lang="en-GB" dirty="0" err="1">
                <a:ea typeface="+mn-lt"/>
                <a:cs typeface="+mn-lt"/>
              </a:rPr>
              <a:t>Regierung</a:t>
            </a:r>
            <a:r>
              <a:rPr lang="en-GB" dirty="0">
                <a:ea typeface="+mn-lt"/>
                <a:cs typeface="+mn-lt"/>
              </a:rPr>
              <a:t> </a:t>
            </a:r>
            <a:r>
              <a:rPr lang="en-GB" dirty="0" err="1">
                <a:ea typeface="+mn-lt"/>
                <a:cs typeface="+mn-lt"/>
              </a:rPr>
              <a:t>ist</a:t>
            </a:r>
            <a:r>
              <a:rPr lang="en-GB" dirty="0">
                <a:ea typeface="+mn-lt"/>
                <a:cs typeface="+mn-lt"/>
              </a:rPr>
              <a:t> </a:t>
            </a:r>
            <a:r>
              <a:rPr lang="en-GB" dirty="0" err="1">
                <a:ea typeface="+mn-lt"/>
                <a:cs typeface="+mn-lt"/>
              </a:rPr>
              <a:t>eine</a:t>
            </a:r>
            <a:r>
              <a:rPr lang="en-GB" dirty="0">
                <a:ea typeface="+mn-lt"/>
                <a:cs typeface="+mn-lt"/>
              </a:rPr>
              <a:t> Reihe von</a:t>
            </a:r>
            <a:r>
              <a:rPr lang="en-GB" dirty="0">
                <a:solidFill>
                  <a:schemeClr val="accent2"/>
                </a:solidFill>
                <a:ea typeface="+mn-lt"/>
                <a:cs typeface="+mn-lt"/>
              </a:rPr>
              <a:t> </a:t>
            </a:r>
            <a:r>
              <a:rPr kumimoji="0" lang="en-GB" sz="2400" b="0" i="0" strike="noStrike" kern="1200" cap="none" spc="0" normalizeH="0" baseline="0" noProof="0" dirty="0">
                <a:ln>
                  <a:noFill/>
                </a:ln>
                <a:solidFill>
                  <a:schemeClr val="accent2"/>
                </a:solidFill>
                <a:effectLst/>
                <a:uLnTx/>
                <a:uFillTx/>
                <a:ea typeface="+mn-lt"/>
                <a:cs typeface="+mn-lt"/>
                <a:hlinkClick r:id="rId4">
                  <a:extLst>
                    <a:ext uri="{A12FA001-AC4F-418D-AE19-62706E023703}">
                      <ahyp:hlinkClr xmlns:ahyp="http://schemas.microsoft.com/office/drawing/2018/hyperlinkcolor" val="tx"/>
                    </a:ext>
                  </a:extLst>
                </a:hlinkClick>
              </a:rPr>
              <a:t>NGOs </a:t>
            </a:r>
            <a:r>
              <a:rPr lang="en-GB" dirty="0">
                <a:solidFill>
                  <a:schemeClr val="accent2"/>
                </a:solidFill>
                <a:ea typeface="+mn-lt"/>
                <a:cs typeface="+mn-lt"/>
                <a:hlinkClick r:id="rId4">
                  <a:extLst>
                    <a:ext uri="{A12FA001-AC4F-418D-AE19-62706E023703}">
                      <ahyp:hlinkClr xmlns:ahyp="http://schemas.microsoft.com/office/drawing/2018/hyperlinkcolor" val="tx"/>
                    </a:ext>
                  </a:extLst>
                </a:hlinkClick>
              </a:rPr>
              <a:t>stark von staatlicher Finanzierung abhängig</a:t>
            </a:r>
            <a:r>
              <a:rPr kumimoji="0" lang="en-GB" sz="2400" b="0" i="0" u="none" strike="noStrike" kern="1200" cap="none" spc="0" normalizeH="0" baseline="0" noProof="0" dirty="0">
                <a:ln>
                  <a:noFill/>
                </a:ln>
                <a:solidFill>
                  <a:schemeClr val="accent2"/>
                </a:solidFill>
                <a:effectLst/>
                <a:uLnTx/>
                <a:uFillTx/>
                <a:ea typeface="+mn-lt"/>
                <a:cs typeface="+mn-lt"/>
                <a:hlinkClick r:id="rId4">
                  <a:extLst>
                    <a:ext uri="{A12FA001-AC4F-418D-AE19-62706E023703}">
                      <ahyp:hlinkClr xmlns:ahyp="http://schemas.microsoft.com/office/drawing/2018/hyperlinkcolor" val="tx"/>
                    </a:ext>
                  </a:extLst>
                </a:hlinkClick>
              </a:rPr>
              <a:t>.</a:t>
            </a:r>
            <a:endParaRPr lang="en-GB" dirty="0">
              <a:solidFill>
                <a:schemeClr val="accent2"/>
              </a:solidFill>
              <a:ea typeface="+mn-lt"/>
              <a:cs typeface="+mn-lt"/>
              <a:hlinkClick r:id="rId4">
                <a:extLst>
                  <a:ext uri="{A12FA001-AC4F-418D-AE19-62706E023703}">
                    <ahyp:hlinkClr xmlns:ahyp="http://schemas.microsoft.com/office/drawing/2018/hyperlinkcolor" val="tx"/>
                  </a:ext>
                </a:extLst>
              </a:hlinkClick>
            </a:endParaRPr>
          </a:p>
          <a:p>
            <a:pPr marL="0" marR="0" lvl="0" indent="0" algn="l" defTabSz="914400" rtl="0" eaLnBrk="1" fontAlgn="auto" latinLnBrk="0" hangingPunct="1">
              <a:lnSpc>
                <a:spcPct val="90000"/>
              </a:lnSpc>
              <a:spcBef>
                <a:spcPts val="1000"/>
              </a:spcBef>
              <a:spcAft>
                <a:spcPts val="0"/>
              </a:spcAft>
              <a:buClrTx/>
              <a:buSzTx/>
              <a:tabLst/>
              <a:defRPr/>
            </a:pPr>
            <a:endParaRPr kumimoji="0" lang="en-GB" b="0" i="0" u="none" strike="noStrike" kern="1200" cap="none" spc="0" normalizeH="0" baseline="0" noProof="0">
              <a:ln>
                <a:noFill/>
              </a:ln>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Blip>
                <a:blip r:embed="rId3"/>
              </a:buBlip>
              <a:tabLst/>
              <a:defRPr/>
            </a:pPr>
            <a:endParaRPr kumimoji="0" lang="en-GB" b="0" i="0" u="none" strike="noStrike" kern="1200" cap="none" spc="0" normalizeH="0" baseline="0" noProof="0">
              <a:ln>
                <a:noFill/>
              </a:ln>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tabLst/>
              <a:defRPr/>
            </a:pPr>
            <a:endParaRPr kumimoji="0" lang="en-GB" b="0" i="0" u="none" strike="noStrike" kern="1200" cap="none" spc="0" normalizeH="0" baseline="0" noProof="0">
              <a:ln>
                <a:noFill/>
              </a:ln>
              <a:effectLst/>
              <a:uLnTx/>
              <a:uFillTx/>
              <a:latin typeface="Calibri" panose="020F0502020204030204"/>
              <a:ea typeface="+mn-ea"/>
              <a:cs typeface="+mn-cs"/>
            </a:endParaRPr>
          </a:p>
          <a:p>
            <a:endParaRPr lang="en-US" sz="200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lIns="91440" tIns="45720" rIns="91440" bIns="45720" anchor="t">
            <a:noAutofit/>
          </a:bodyPr>
          <a:lstStyle/>
          <a:p>
            <a:r>
              <a:rPr lang="en-GB" dirty="0">
                <a:ea typeface="+mn-lt"/>
                <a:cs typeface="+mn-lt"/>
              </a:rPr>
              <a:t>Wie </a:t>
            </a:r>
            <a:r>
              <a:rPr lang="en-GB" dirty="0" err="1">
                <a:ea typeface="+mn-lt"/>
                <a:cs typeface="+mn-lt"/>
              </a:rPr>
              <a:t>erhalten</a:t>
            </a:r>
            <a:r>
              <a:rPr lang="en-GB" dirty="0">
                <a:ea typeface="+mn-lt"/>
                <a:cs typeface="+mn-lt"/>
              </a:rPr>
              <a:t> NGOs </a:t>
            </a:r>
            <a:r>
              <a:rPr lang="en-GB" dirty="0" err="1">
                <a:ea typeface="+mn-lt"/>
                <a:cs typeface="+mn-lt"/>
              </a:rPr>
              <a:t>Finanzmittel</a:t>
            </a:r>
            <a:r>
              <a:rPr lang="en-GB" dirty="0">
                <a:ea typeface="+mn-lt"/>
                <a:cs typeface="+mn-lt"/>
              </a:rPr>
              <a:t>?</a:t>
            </a:r>
          </a:p>
          <a:p>
            <a:endParaRPr lang="en-GB" dirty="0">
              <a:cs typeface="Calibri"/>
            </a:endParaRPr>
          </a:p>
        </p:txBody>
      </p:sp>
    </p:spTree>
    <p:extLst>
      <p:ext uri="{BB962C8B-B14F-4D97-AF65-F5344CB8AC3E}">
        <p14:creationId xmlns:p14="http://schemas.microsoft.com/office/powerpoint/2010/main" val="189677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763485"/>
            <a:ext cx="10595237" cy="6041571"/>
          </a:xfrm>
        </p:spPr>
        <p:txBody>
          <a:bodyPr lIns="91440" tIns="45720" rIns="91440" bIns="45720" anchor="t"/>
          <a:lstStyle/>
          <a:p>
            <a:pPr marL="457200" indent="-457200">
              <a:lnSpc>
                <a:spcPct val="100000"/>
              </a:lnSpc>
              <a:spcBef>
                <a:spcPts val="0"/>
              </a:spcBef>
              <a:buClr>
                <a:schemeClr val="accent2"/>
              </a:buClr>
              <a:buBlip>
                <a:blip r:embed="rId3"/>
              </a:buBlip>
              <a:defRPr/>
            </a:pPr>
            <a:r>
              <a:rPr lang="en-GB" dirty="0">
                <a:ea typeface="+mn-lt"/>
                <a:cs typeface="+mn-lt"/>
              </a:rPr>
              <a:t>Die </a:t>
            </a:r>
            <a:r>
              <a:rPr lang="en-GB" dirty="0" err="1">
                <a:ea typeface="+mn-lt"/>
                <a:cs typeface="+mn-lt"/>
              </a:rPr>
              <a:t>Finanzierung</a:t>
            </a:r>
            <a:r>
              <a:rPr lang="en-GB" dirty="0">
                <a:ea typeface="+mn-lt"/>
                <a:cs typeface="+mn-lt"/>
              </a:rPr>
              <a:t> </a:t>
            </a:r>
            <a:r>
              <a:rPr lang="en-GB" dirty="0" err="1">
                <a:ea typeface="+mn-lt"/>
                <a:cs typeface="+mn-lt"/>
              </a:rPr>
              <a:t>einiger</a:t>
            </a:r>
            <a:r>
              <a:rPr lang="en-GB" dirty="0">
                <a:ea typeface="+mn-lt"/>
                <a:cs typeface="+mn-lt"/>
              </a:rPr>
              <a:t> </a:t>
            </a:r>
            <a:r>
              <a:rPr lang="en-GB" dirty="0" err="1">
                <a:ea typeface="+mn-lt"/>
                <a:cs typeface="+mn-lt"/>
              </a:rPr>
              <a:t>staatlicher</a:t>
            </a:r>
            <a:r>
              <a:rPr lang="en-GB" dirty="0">
                <a:ea typeface="+mn-lt"/>
                <a:cs typeface="+mn-lt"/>
              </a:rPr>
              <a:t> NGOs </a:t>
            </a:r>
            <a:r>
              <a:rPr lang="en-GB" dirty="0" err="1">
                <a:ea typeface="+mn-lt"/>
                <a:cs typeface="+mn-lt"/>
              </a:rPr>
              <a:t>kann</a:t>
            </a:r>
            <a:r>
              <a:rPr lang="en-GB" dirty="0">
                <a:ea typeface="+mn-lt"/>
                <a:cs typeface="+mn-lt"/>
              </a:rPr>
              <a:t> </a:t>
            </a:r>
            <a:r>
              <a:rPr lang="en-GB" dirty="0" err="1">
                <a:ea typeface="+mn-lt"/>
                <a:cs typeface="+mn-lt"/>
              </a:rPr>
              <a:t>als</a:t>
            </a:r>
            <a:r>
              <a:rPr lang="en-GB" dirty="0">
                <a:ea typeface="+mn-lt"/>
                <a:cs typeface="+mn-lt"/>
              </a:rPr>
              <a:t> </a:t>
            </a:r>
            <a:r>
              <a:rPr lang="en-GB" dirty="0" err="1">
                <a:ea typeface="+mn-lt"/>
                <a:cs typeface="+mn-lt"/>
              </a:rPr>
              <a:t>umstritten</a:t>
            </a:r>
            <a:r>
              <a:rPr lang="en-GB" dirty="0">
                <a:ea typeface="+mn-lt"/>
                <a:cs typeface="+mn-lt"/>
              </a:rPr>
              <a:t> </a:t>
            </a:r>
            <a:r>
              <a:rPr lang="en-GB" dirty="0" err="1">
                <a:ea typeface="+mn-lt"/>
                <a:cs typeface="+mn-lt"/>
              </a:rPr>
              <a:t>angesehen</a:t>
            </a:r>
            <a:r>
              <a:rPr lang="en-GB" dirty="0">
                <a:ea typeface="+mn-lt"/>
                <a:cs typeface="+mn-lt"/>
              </a:rPr>
              <a:t> </a:t>
            </a:r>
            <a:r>
              <a:rPr lang="en-GB" dirty="0" err="1">
                <a:ea typeface="+mn-lt"/>
                <a:cs typeface="+mn-lt"/>
              </a:rPr>
              <a:t>werden</a:t>
            </a:r>
            <a:r>
              <a:rPr lang="en-GB" dirty="0">
                <a:ea typeface="+mn-lt"/>
                <a:cs typeface="+mn-lt"/>
              </a:rPr>
              <a:t>, da die </a:t>
            </a:r>
            <a:r>
              <a:rPr lang="en-GB" dirty="0" err="1">
                <a:ea typeface="+mn-lt"/>
                <a:cs typeface="+mn-lt"/>
              </a:rPr>
              <a:t>Finanzierung</a:t>
            </a:r>
            <a:r>
              <a:rPr lang="en-GB" dirty="0">
                <a:ea typeface="+mn-lt"/>
                <a:cs typeface="+mn-lt"/>
              </a:rPr>
              <a:t> die </a:t>
            </a:r>
            <a:r>
              <a:rPr lang="en-GB" dirty="0" err="1">
                <a:ea typeface="+mn-lt"/>
                <a:cs typeface="+mn-lt"/>
              </a:rPr>
              <a:t>Fähigkeit</a:t>
            </a:r>
            <a:r>
              <a:rPr lang="en-GB" dirty="0">
                <a:ea typeface="+mn-lt"/>
                <a:cs typeface="+mn-lt"/>
              </a:rPr>
              <a:t> </a:t>
            </a:r>
            <a:r>
              <a:rPr lang="en-GB" dirty="0" err="1">
                <a:ea typeface="+mn-lt"/>
                <a:cs typeface="+mn-lt"/>
              </a:rPr>
              <a:t>einer</a:t>
            </a:r>
            <a:r>
              <a:rPr lang="en-GB" dirty="0">
                <a:ea typeface="+mn-lt"/>
                <a:cs typeface="+mn-lt"/>
              </a:rPr>
              <a:t> </a:t>
            </a:r>
            <a:r>
              <a:rPr kumimoji="0" lang="en-GB" i="0" u="none" strike="noStrike" kern="1200" cap="none" spc="0" normalizeH="0" baseline="0" noProof="0" dirty="0">
                <a:ln>
                  <a:noFill/>
                </a:ln>
                <a:effectLst/>
                <a:uLnTx/>
                <a:uFillTx/>
                <a:ea typeface="+mn-lt"/>
                <a:cs typeface="+mn-lt"/>
              </a:rPr>
              <a:t>NGO </a:t>
            </a:r>
            <a:r>
              <a:rPr lang="en-GB" dirty="0" err="1">
                <a:ea typeface="+mn-lt"/>
                <a:cs typeface="+mn-lt"/>
              </a:rPr>
              <a:t>einschränken</a:t>
            </a:r>
            <a:r>
              <a:rPr lang="en-GB" dirty="0">
                <a:ea typeface="+mn-lt"/>
                <a:cs typeface="+mn-lt"/>
              </a:rPr>
              <a:t> </a:t>
            </a:r>
            <a:r>
              <a:rPr lang="en-GB" dirty="0" err="1">
                <a:ea typeface="+mn-lt"/>
                <a:cs typeface="+mn-lt"/>
              </a:rPr>
              <a:t>kann</a:t>
            </a:r>
            <a:r>
              <a:rPr kumimoji="0" lang="en-GB" i="0" u="none" strike="noStrike" kern="1200" cap="none" spc="0" normalizeH="0" baseline="0" noProof="0" dirty="0">
                <a:ln>
                  <a:noFill/>
                </a:ln>
                <a:effectLst/>
                <a:uLnTx/>
                <a:uFillTx/>
                <a:ea typeface="+mn-lt"/>
                <a:cs typeface="+mn-lt"/>
              </a:rPr>
              <a:t>, </a:t>
            </a:r>
            <a:r>
              <a:rPr lang="en-GB" dirty="0" err="1">
                <a:ea typeface="+mn-lt"/>
                <a:cs typeface="+mn-lt"/>
              </a:rPr>
              <a:t>sich</a:t>
            </a:r>
            <a:r>
              <a:rPr lang="en-GB" dirty="0">
                <a:ea typeface="+mn-lt"/>
                <a:cs typeface="+mn-lt"/>
              </a:rPr>
              <a:t> </a:t>
            </a:r>
            <a:r>
              <a:rPr lang="en-GB" dirty="0" err="1">
                <a:ea typeface="+mn-lt"/>
                <a:cs typeface="+mn-lt"/>
              </a:rPr>
              <a:t>politisch</a:t>
            </a:r>
            <a:r>
              <a:rPr lang="en-GB" dirty="0">
                <a:ea typeface="+mn-lt"/>
                <a:cs typeface="+mn-lt"/>
              </a:rPr>
              <a:t> </a:t>
            </a:r>
            <a:r>
              <a:rPr lang="en-GB" dirty="0" err="1">
                <a:ea typeface="+mn-lt"/>
                <a:cs typeface="+mn-lt"/>
              </a:rPr>
              <a:t>zu</a:t>
            </a:r>
            <a:r>
              <a:rPr lang="en-GB" dirty="0">
                <a:ea typeface="+mn-lt"/>
                <a:cs typeface="+mn-lt"/>
              </a:rPr>
              <a:t> </a:t>
            </a:r>
            <a:r>
              <a:rPr lang="en-GB" dirty="0" err="1">
                <a:ea typeface="+mn-lt"/>
                <a:cs typeface="+mn-lt"/>
              </a:rPr>
              <a:t>engagieren</a:t>
            </a:r>
            <a:r>
              <a:rPr lang="en-GB" dirty="0">
                <a:ea typeface="+mn-lt"/>
                <a:cs typeface="+mn-lt"/>
              </a:rPr>
              <a:t> </a:t>
            </a:r>
            <a:r>
              <a:rPr lang="en-GB" dirty="0" err="1">
                <a:ea typeface="+mn-lt"/>
                <a:cs typeface="+mn-lt"/>
              </a:rPr>
              <a:t>oder</a:t>
            </a:r>
            <a:r>
              <a:rPr lang="en-GB" dirty="0">
                <a:ea typeface="+mn-lt"/>
                <a:cs typeface="+mn-lt"/>
              </a:rPr>
              <a:t> </a:t>
            </a:r>
            <a:r>
              <a:rPr lang="en-GB" dirty="0" err="1">
                <a:ea typeface="+mn-lt"/>
                <a:cs typeface="+mn-lt"/>
              </a:rPr>
              <a:t>radikale</a:t>
            </a:r>
            <a:r>
              <a:rPr lang="en-GB" dirty="0">
                <a:ea typeface="+mn-lt"/>
                <a:cs typeface="+mn-lt"/>
              </a:rPr>
              <a:t> </a:t>
            </a:r>
            <a:r>
              <a:rPr lang="en-GB" dirty="0" err="1">
                <a:ea typeface="+mn-lt"/>
                <a:cs typeface="+mn-lt"/>
              </a:rPr>
              <a:t>Ziele</a:t>
            </a:r>
            <a:r>
              <a:rPr lang="en-GB" dirty="0">
                <a:ea typeface="+mn-lt"/>
                <a:cs typeface="+mn-lt"/>
              </a:rPr>
              <a:t> </a:t>
            </a:r>
            <a:r>
              <a:rPr lang="en-GB" dirty="0" err="1">
                <a:ea typeface="+mn-lt"/>
                <a:cs typeface="+mn-lt"/>
              </a:rPr>
              <a:t>zu</a:t>
            </a:r>
            <a:r>
              <a:rPr lang="en-GB" dirty="0">
                <a:ea typeface="+mn-lt"/>
                <a:cs typeface="+mn-lt"/>
              </a:rPr>
              <a:t> </a:t>
            </a:r>
            <a:r>
              <a:rPr lang="en-GB" dirty="0" err="1">
                <a:ea typeface="+mn-lt"/>
                <a:cs typeface="+mn-lt"/>
              </a:rPr>
              <a:t>verfolgen</a:t>
            </a:r>
            <a:r>
              <a:rPr kumimoji="0" lang="en-GB" i="0" u="none" strike="noStrike" kern="1200" cap="none" spc="0" normalizeH="0" baseline="0" noProof="0" dirty="0">
                <a:ln>
                  <a:noFill/>
                </a:ln>
                <a:effectLst/>
                <a:uLnTx/>
                <a:uFillTx/>
                <a:ea typeface="+mn-lt"/>
                <a:cs typeface="+mn-lt"/>
              </a:rPr>
              <a:t>.</a:t>
            </a:r>
          </a:p>
          <a:p>
            <a:pPr marL="457200" marR="0" lvl="0" indent="-457200" algn="l" defTabSz="914400" rtl="0" eaLnBrk="1" fontAlgn="auto" latinLnBrk="0" hangingPunct="1">
              <a:lnSpc>
                <a:spcPct val="100000"/>
              </a:lnSpc>
              <a:spcBef>
                <a:spcPts val="0"/>
              </a:spcBef>
              <a:spcAft>
                <a:spcPts val="0"/>
              </a:spcAft>
              <a:buClr>
                <a:schemeClr val="accent2"/>
              </a:buClr>
              <a:buSzTx/>
              <a:buBlip>
                <a:blip r:embed="rId3"/>
              </a:buBlip>
              <a:tabLst/>
              <a:defRPr/>
            </a:pPr>
            <a:endParaRPr lang="en-GB">
              <a:latin typeface="Calibri" panose="020F0502020204030204"/>
            </a:endParaRPr>
          </a:p>
          <a:p>
            <a:pPr marL="457200" indent="-457200">
              <a:lnSpc>
                <a:spcPct val="100000"/>
              </a:lnSpc>
              <a:spcBef>
                <a:spcPts val="0"/>
              </a:spcBef>
              <a:buClr>
                <a:schemeClr val="accent2"/>
              </a:buClr>
              <a:buBlip>
                <a:blip r:embed="rId3"/>
              </a:buBlip>
              <a:defRPr/>
            </a:pPr>
            <a:r>
              <a:rPr lang="en-GB" dirty="0">
                <a:ea typeface="+mn-lt"/>
                <a:cs typeface="+mn-lt"/>
              </a:rPr>
              <a:t>NGOs </a:t>
            </a:r>
            <a:r>
              <a:rPr lang="en-GB" dirty="0" err="1">
                <a:ea typeface="+mn-lt"/>
                <a:cs typeface="+mn-lt"/>
              </a:rPr>
              <a:t>können</a:t>
            </a:r>
            <a:r>
              <a:rPr lang="en-GB" dirty="0">
                <a:ea typeface="+mn-lt"/>
                <a:cs typeface="+mn-lt"/>
              </a:rPr>
              <a:t> </a:t>
            </a:r>
            <a:r>
              <a:rPr lang="en-GB" dirty="0" err="1">
                <a:ea typeface="+mn-lt"/>
                <a:cs typeface="+mn-lt"/>
              </a:rPr>
              <a:t>Spenden</a:t>
            </a:r>
            <a:r>
              <a:rPr lang="en-GB" dirty="0">
                <a:ea typeface="+mn-lt"/>
                <a:cs typeface="+mn-lt"/>
              </a:rPr>
              <a:t> von </a:t>
            </a:r>
            <a:r>
              <a:rPr lang="en-GB" dirty="0" err="1">
                <a:ea typeface="+mn-lt"/>
                <a:cs typeface="+mn-lt"/>
              </a:rPr>
              <a:t>Privatpersonen</a:t>
            </a:r>
            <a:r>
              <a:rPr kumimoji="0" lang="en-GB" i="0" u="none" strike="noStrike" kern="1200" cap="none" spc="0" normalizeH="0" baseline="0" noProof="0" dirty="0">
                <a:ln>
                  <a:noFill/>
                </a:ln>
                <a:effectLst/>
                <a:uLnTx/>
                <a:uFillTx/>
                <a:ea typeface="+mn-lt"/>
                <a:cs typeface="+mn-lt"/>
              </a:rPr>
              <a:t>, </a:t>
            </a:r>
            <a:r>
              <a:rPr lang="en-GB" dirty="0" err="1">
                <a:ea typeface="+mn-lt"/>
                <a:cs typeface="+mn-lt"/>
              </a:rPr>
              <a:t>gewinnorientierten</a:t>
            </a:r>
            <a:r>
              <a:rPr lang="en-GB" dirty="0">
                <a:ea typeface="+mn-lt"/>
                <a:cs typeface="+mn-lt"/>
              </a:rPr>
              <a:t> </a:t>
            </a:r>
            <a:r>
              <a:rPr lang="en-GB" dirty="0" err="1">
                <a:ea typeface="+mn-lt"/>
                <a:cs typeface="+mn-lt"/>
              </a:rPr>
              <a:t>Unternehmen</a:t>
            </a:r>
            <a:r>
              <a:rPr kumimoji="0" lang="en-GB" i="0" u="none" strike="noStrike" kern="1200" cap="none" spc="0" normalizeH="0" baseline="0" noProof="0" dirty="0">
                <a:ln>
                  <a:noFill/>
                </a:ln>
                <a:effectLst/>
                <a:uLnTx/>
                <a:uFillTx/>
                <a:ea typeface="+mn-lt"/>
                <a:cs typeface="+mn-lt"/>
              </a:rPr>
              <a:t>, </a:t>
            </a:r>
            <a:r>
              <a:rPr lang="en-GB" dirty="0" err="1">
                <a:ea typeface="+mn-lt"/>
                <a:cs typeface="+mn-lt"/>
              </a:rPr>
              <a:t>gemeinnützigen</a:t>
            </a:r>
            <a:r>
              <a:rPr lang="en-GB" dirty="0">
                <a:ea typeface="+mn-lt"/>
                <a:cs typeface="+mn-lt"/>
              </a:rPr>
              <a:t> </a:t>
            </a:r>
            <a:r>
              <a:rPr lang="en-GB" dirty="0" err="1">
                <a:ea typeface="+mn-lt"/>
                <a:cs typeface="+mn-lt"/>
              </a:rPr>
              <a:t>Stiftungen</a:t>
            </a:r>
            <a:r>
              <a:rPr lang="en-GB" dirty="0">
                <a:ea typeface="+mn-lt"/>
                <a:cs typeface="+mn-lt"/>
              </a:rPr>
              <a:t> und </a:t>
            </a:r>
            <a:r>
              <a:rPr lang="en-GB" dirty="0" err="1">
                <a:ea typeface="+mn-lt"/>
                <a:cs typeface="+mn-lt"/>
              </a:rPr>
              <a:t>Regierungen</a:t>
            </a:r>
            <a:r>
              <a:rPr kumimoji="0" lang="en-GB" i="0" u="none" strike="noStrike" kern="1200" cap="none" spc="0" normalizeH="0" baseline="0" noProof="0" dirty="0">
                <a:ln>
                  <a:noFill/>
                </a:ln>
                <a:effectLst/>
                <a:uLnTx/>
                <a:uFillTx/>
                <a:ea typeface="+mn-lt"/>
                <a:cs typeface="+mn-lt"/>
              </a:rPr>
              <a:t>, </a:t>
            </a:r>
            <a:r>
              <a:rPr lang="en-GB" dirty="0" err="1">
                <a:ea typeface="+mn-lt"/>
                <a:cs typeface="+mn-lt"/>
              </a:rPr>
              <a:t>ob</a:t>
            </a:r>
            <a:r>
              <a:rPr lang="en-GB" dirty="0">
                <a:ea typeface="+mn-lt"/>
                <a:cs typeface="+mn-lt"/>
              </a:rPr>
              <a:t> auf </a:t>
            </a:r>
            <a:r>
              <a:rPr lang="en-GB" dirty="0" err="1">
                <a:ea typeface="+mn-lt"/>
                <a:cs typeface="+mn-lt"/>
              </a:rPr>
              <a:t>lokaler</a:t>
            </a:r>
            <a:r>
              <a:rPr kumimoji="0" lang="en-GB" i="0" u="none" strike="noStrike" kern="1200" cap="none" spc="0" normalizeH="0" baseline="0" noProof="0" dirty="0">
                <a:ln>
                  <a:noFill/>
                </a:ln>
                <a:effectLst/>
                <a:uLnTx/>
                <a:uFillTx/>
                <a:ea typeface="+mn-lt"/>
                <a:cs typeface="+mn-lt"/>
              </a:rPr>
              <a:t>, </a:t>
            </a:r>
            <a:r>
              <a:rPr lang="en-GB" dirty="0" err="1">
                <a:ea typeface="+mn-lt"/>
                <a:cs typeface="+mn-lt"/>
              </a:rPr>
              <a:t>bundesstaatlicher</a:t>
            </a:r>
            <a:r>
              <a:rPr kumimoji="0" lang="en-GB" i="0" u="none" strike="noStrike" kern="1200" cap="none" spc="0" normalizeH="0" baseline="0" noProof="0" dirty="0">
                <a:ln>
                  <a:noFill/>
                </a:ln>
                <a:effectLst/>
                <a:uLnTx/>
                <a:uFillTx/>
                <a:ea typeface="+mn-lt"/>
                <a:cs typeface="+mn-lt"/>
              </a:rPr>
              <a:t>, </a:t>
            </a:r>
            <a:r>
              <a:rPr lang="en-GB" dirty="0" err="1">
                <a:ea typeface="+mn-lt"/>
                <a:cs typeface="+mn-lt"/>
              </a:rPr>
              <a:t>föderaler</a:t>
            </a:r>
            <a:r>
              <a:rPr lang="en-GB" dirty="0">
                <a:ea typeface="+mn-lt"/>
                <a:cs typeface="+mn-lt"/>
              </a:rPr>
              <a:t> </a:t>
            </a:r>
            <a:r>
              <a:rPr lang="en-GB" dirty="0" err="1">
                <a:ea typeface="+mn-lt"/>
                <a:cs typeface="+mn-lt"/>
              </a:rPr>
              <a:t>oder</a:t>
            </a:r>
            <a:r>
              <a:rPr lang="en-GB" dirty="0">
                <a:ea typeface="+mn-lt"/>
                <a:cs typeface="+mn-lt"/>
              </a:rPr>
              <a:t> </a:t>
            </a:r>
            <a:r>
              <a:rPr lang="en-GB" dirty="0" err="1">
                <a:ea typeface="+mn-lt"/>
                <a:cs typeface="+mn-lt"/>
              </a:rPr>
              <a:t>sogar</a:t>
            </a:r>
            <a:r>
              <a:rPr lang="en-GB" dirty="0">
                <a:ea typeface="+mn-lt"/>
                <a:cs typeface="+mn-lt"/>
              </a:rPr>
              <a:t> </a:t>
            </a:r>
            <a:r>
              <a:rPr lang="en-GB" dirty="0" err="1">
                <a:ea typeface="+mn-lt"/>
                <a:cs typeface="+mn-lt"/>
              </a:rPr>
              <a:t>ausländischer</a:t>
            </a:r>
            <a:r>
              <a:rPr lang="en-GB" dirty="0">
                <a:ea typeface="+mn-lt"/>
                <a:cs typeface="+mn-lt"/>
              </a:rPr>
              <a:t> Ebene</a:t>
            </a:r>
            <a:r>
              <a:rPr kumimoji="0" lang="en-GB" i="0" u="none" strike="noStrike" kern="1200" cap="none" spc="0" normalizeH="0" baseline="0" noProof="0" dirty="0">
                <a:ln>
                  <a:noFill/>
                </a:ln>
                <a:effectLst/>
                <a:uLnTx/>
                <a:uFillTx/>
                <a:ea typeface="+mn-lt"/>
                <a:cs typeface="+mn-lt"/>
              </a:rPr>
              <a:t>, </a:t>
            </a:r>
            <a:r>
              <a:rPr lang="en-GB" dirty="0" err="1">
                <a:ea typeface="+mn-lt"/>
                <a:cs typeface="+mn-lt"/>
              </a:rPr>
              <a:t>annehmen</a:t>
            </a:r>
            <a:r>
              <a:rPr kumimoji="0" lang="en-GB" i="0" u="none" strike="noStrike" kern="1200" cap="none" spc="0" normalizeH="0" baseline="0" noProof="0" dirty="0">
                <a:ln>
                  <a:noFill/>
                </a:ln>
                <a:effectLst/>
                <a:uLnTx/>
                <a:uFillTx/>
                <a:ea typeface="+mn-lt"/>
                <a:cs typeface="+mn-lt"/>
              </a:rPr>
              <a:t>.</a:t>
            </a:r>
            <a:r>
              <a:rPr lang="en-GB" dirty="0">
                <a:ea typeface="+mn-lt"/>
                <a:cs typeface="+mn-lt"/>
              </a:rPr>
              <a:t> </a:t>
            </a:r>
            <a:endParaRPr lang="en-GB" i="0" u="none" strike="noStrike" kern="1200" cap="none" spc="0" normalizeH="0" baseline="0" noProof="0" dirty="0">
              <a:ln>
                <a:noFill/>
              </a:ln>
              <a:effectLst/>
              <a:uLnTx/>
              <a:uFillTx/>
              <a:ea typeface="+mn-lt"/>
              <a:cs typeface="+mn-lt"/>
            </a:endParaRPr>
          </a:p>
          <a:p>
            <a:pPr marL="457200" marR="0" lvl="0" indent="-457200" algn="l" defTabSz="914400" rtl="0" eaLnBrk="1" fontAlgn="auto" latinLnBrk="0" hangingPunct="1">
              <a:lnSpc>
                <a:spcPct val="100000"/>
              </a:lnSpc>
              <a:spcBef>
                <a:spcPts val="0"/>
              </a:spcBef>
              <a:spcAft>
                <a:spcPts val="0"/>
              </a:spcAft>
              <a:buClr>
                <a:schemeClr val="accent2"/>
              </a:buClr>
              <a:buSzTx/>
              <a:buBlip>
                <a:blip r:embed="rId3"/>
              </a:buBlip>
              <a:tabLst/>
              <a:defRPr/>
            </a:pPr>
            <a:endParaRPr lang="en-GB">
              <a:latin typeface="Calibri" panose="020F0502020204030204"/>
            </a:endParaRPr>
          </a:p>
          <a:p>
            <a:pPr marL="457200" indent="-457200">
              <a:lnSpc>
                <a:spcPct val="100000"/>
              </a:lnSpc>
              <a:spcBef>
                <a:spcPts val="0"/>
              </a:spcBef>
              <a:buClr>
                <a:schemeClr val="accent2"/>
              </a:buClr>
              <a:buBlip>
                <a:blip r:embed="rId3"/>
              </a:buBlip>
              <a:defRPr/>
            </a:pPr>
            <a:r>
              <a:rPr lang="en-GB" dirty="0">
                <a:ea typeface="+mn-lt"/>
                <a:cs typeface="+mn-lt"/>
              </a:rPr>
              <a:t>Als </a:t>
            </a:r>
            <a:r>
              <a:rPr lang="en-GB" dirty="0" err="1">
                <a:ea typeface="+mn-lt"/>
                <a:cs typeface="+mn-lt"/>
              </a:rPr>
              <a:t>gemeinnützige</a:t>
            </a:r>
            <a:r>
              <a:rPr lang="en-GB" dirty="0">
                <a:ea typeface="+mn-lt"/>
                <a:cs typeface="+mn-lt"/>
              </a:rPr>
              <a:t> </a:t>
            </a:r>
            <a:r>
              <a:rPr lang="en-GB" dirty="0" err="1">
                <a:ea typeface="+mn-lt"/>
                <a:cs typeface="+mn-lt"/>
              </a:rPr>
              <a:t>Organisationen</a:t>
            </a:r>
            <a:r>
              <a:rPr lang="en-GB" dirty="0">
                <a:ea typeface="+mn-lt"/>
                <a:cs typeface="+mn-lt"/>
              </a:rPr>
              <a:t> </a:t>
            </a:r>
            <a:r>
              <a:rPr lang="en-GB" dirty="0" err="1">
                <a:ea typeface="+mn-lt"/>
                <a:cs typeface="+mn-lt"/>
              </a:rPr>
              <a:t>können</a:t>
            </a:r>
            <a:r>
              <a:rPr lang="en-GB" dirty="0">
                <a:ea typeface="+mn-lt"/>
                <a:cs typeface="+mn-lt"/>
              </a:rPr>
              <a:t> </a:t>
            </a:r>
            <a:r>
              <a:rPr lang="en-GB" dirty="0" err="1">
                <a:ea typeface="+mn-lt"/>
                <a:cs typeface="+mn-lt"/>
              </a:rPr>
              <a:t>sie</a:t>
            </a:r>
            <a:r>
              <a:rPr lang="en-GB" dirty="0">
                <a:ea typeface="+mn-lt"/>
                <a:cs typeface="+mn-lt"/>
              </a:rPr>
              <a:t> </a:t>
            </a:r>
            <a:r>
              <a:rPr lang="en-GB" dirty="0" err="1">
                <a:ea typeface="+mn-lt"/>
                <a:cs typeface="+mn-lt"/>
              </a:rPr>
              <a:t>auch</a:t>
            </a:r>
            <a:r>
              <a:rPr lang="en-GB" dirty="0">
                <a:ea typeface="+mn-lt"/>
                <a:cs typeface="+mn-lt"/>
              </a:rPr>
              <a:t> </a:t>
            </a:r>
            <a:r>
              <a:rPr lang="en-GB" dirty="0" err="1">
                <a:ea typeface="+mn-lt"/>
                <a:cs typeface="+mn-lt"/>
              </a:rPr>
              <a:t>Mitgliedsbeiträge</a:t>
            </a:r>
            <a:r>
              <a:rPr lang="en-GB" dirty="0">
                <a:ea typeface="+mn-lt"/>
                <a:cs typeface="+mn-lt"/>
              </a:rPr>
              <a:t> </a:t>
            </a:r>
            <a:r>
              <a:rPr lang="en-GB" dirty="0" err="1">
                <a:ea typeface="+mn-lt"/>
                <a:cs typeface="+mn-lt"/>
              </a:rPr>
              <a:t>erheben</a:t>
            </a:r>
            <a:r>
              <a:rPr lang="en-GB" dirty="0">
                <a:ea typeface="+mn-lt"/>
                <a:cs typeface="+mn-lt"/>
              </a:rPr>
              <a:t> und Waren und </a:t>
            </a:r>
            <a:r>
              <a:rPr lang="en-GB" dirty="0" err="1">
                <a:ea typeface="+mn-lt"/>
                <a:cs typeface="+mn-lt"/>
              </a:rPr>
              <a:t>Dienstleistungen</a:t>
            </a:r>
            <a:r>
              <a:rPr lang="en-GB" dirty="0">
                <a:ea typeface="+mn-lt"/>
                <a:cs typeface="+mn-lt"/>
              </a:rPr>
              <a:t> </a:t>
            </a:r>
            <a:r>
              <a:rPr lang="en-GB" dirty="0" err="1">
                <a:ea typeface="+mn-lt"/>
                <a:cs typeface="+mn-lt"/>
              </a:rPr>
              <a:t>verkaufen</a:t>
            </a:r>
            <a:r>
              <a:rPr kumimoji="0" lang="en-GB" i="0" u="none" strike="noStrike" kern="1200" cap="none" spc="0" normalizeH="0" baseline="0" noProof="0" dirty="0">
                <a:ln>
                  <a:noFill/>
                </a:ln>
                <a:effectLst/>
                <a:uLnTx/>
                <a:uFillTx/>
                <a:ea typeface="+mn-lt"/>
                <a:cs typeface="+mn-lt"/>
              </a:rPr>
              <a:t>.</a:t>
            </a:r>
            <a:endParaRPr lang="en-GB" i="0" u="none" strike="noStrike" kern="1200" cap="none" spc="0" normalizeH="0" baseline="0" noProof="0" dirty="0">
              <a:ln>
                <a:noFill/>
              </a:ln>
              <a:effectLst/>
              <a:uLnTx/>
              <a:uFillTx/>
              <a:ea typeface="+mn-lt"/>
              <a:cs typeface="+mn-lt"/>
            </a:endParaRPr>
          </a:p>
          <a:p>
            <a:pPr marL="457200" marR="0" lvl="0" indent="-457200" algn="l" defTabSz="914400" rtl="0" eaLnBrk="1" fontAlgn="auto" latinLnBrk="0" hangingPunct="1">
              <a:lnSpc>
                <a:spcPct val="100000"/>
              </a:lnSpc>
              <a:spcBef>
                <a:spcPts val="0"/>
              </a:spcBef>
              <a:spcAft>
                <a:spcPts val="0"/>
              </a:spcAft>
              <a:buClr>
                <a:schemeClr val="accent2"/>
              </a:buClr>
              <a:buSzTx/>
              <a:buBlip>
                <a:blip r:embed="rId3"/>
              </a:buBlip>
              <a:tabLst/>
              <a:defRPr/>
            </a:pPr>
            <a:endParaRPr kumimoji="0" lang="en-GB" i="0" u="none" strike="noStrike" kern="1200" cap="none" spc="0" normalizeH="0" baseline="0" noProof="0">
              <a:ln>
                <a:noFill/>
              </a:ln>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
                <a:schemeClr val="accent2"/>
              </a:buClr>
              <a:buSzTx/>
              <a:buBlip>
                <a:blip r:embed="rId3"/>
              </a:buBlip>
              <a:tabLst/>
              <a:defRPr/>
            </a:pPr>
            <a:endParaRPr kumimoji="0" lang="en-GB" i="0" u="none" strike="noStrike" kern="1200" cap="none" spc="0" normalizeH="0" baseline="0" noProof="0">
              <a:ln>
                <a:noFill/>
              </a:ln>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
                <a:schemeClr val="accent2"/>
              </a:buClr>
              <a:buSzTx/>
              <a:buBlip>
                <a:blip r:embed="rId3"/>
              </a:buBlip>
              <a:tabLst/>
              <a:defRPr/>
            </a:pPr>
            <a:endParaRPr kumimoji="0" lang="en-GB" i="0" u="none" strike="noStrike" kern="1200" cap="none" spc="0" normalizeH="0" baseline="0" noProof="0">
              <a:ln>
                <a:noFill/>
              </a:ln>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i="0" u="sng" strike="noStrike" kern="1200" cap="none" spc="0" normalizeH="0" baseline="0" noProof="0">
              <a:ln>
                <a:noFill/>
              </a:ln>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b="1" i="0" u="none" strike="noStrike" kern="1200" cap="none" spc="0" normalizeH="0" baseline="0" noProof="0">
              <a:ln>
                <a:noFill/>
              </a:ln>
              <a:solidFill>
                <a:schemeClr val="accent2"/>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tabLst/>
              <a:defRPr/>
            </a:pPr>
            <a:endParaRPr kumimoji="0" lang="en-GB" b="0" i="0" u="none" strike="noStrike" kern="1200" cap="none" spc="0" normalizeH="0" baseline="0" noProof="0">
              <a:ln>
                <a:noFill/>
              </a:ln>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Blip>
                <a:blip r:embed="rId3"/>
              </a:buBlip>
              <a:tabLst/>
              <a:defRPr/>
            </a:pPr>
            <a:endParaRPr kumimoji="0" lang="en-GB" b="0" i="0" u="none" strike="noStrike" kern="1200" cap="none" spc="0" normalizeH="0" baseline="0" noProof="0">
              <a:ln>
                <a:noFill/>
              </a:ln>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tabLst/>
              <a:defRPr/>
            </a:pPr>
            <a:endParaRPr kumimoji="0" lang="en-GB" b="0" i="0" u="none" strike="noStrike" kern="1200" cap="none" spc="0" normalizeH="0" baseline="0" noProof="0">
              <a:ln>
                <a:noFill/>
              </a:ln>
              <a:effectLst/>
              <a:uLnTx/>
              <a:uFillTx/>
              <a:latin typeface="Calibri" panose="020F0502020204030204"/>
              <a:ea typeface="+mn-ea"/>
              <a:cs typeface="+mn-cs"/>
            </a:endParaRPr>
          </a:p>
          <a:p>
            <a:endParaRPr lang="en-US" sz="200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lIns="91440" tIns="45720" rIns="91440" bIns="45720" anchor="t">
            <a:noAutofit/>
          </a:bodyPr>
          <a:lstStyle/>
          <a:p>
            <a:r>
              <a:rPr lang="en-GB" dirty="0">
                <a:ea typeface="+mn-lt"/>
                <a:cs typeface="+mn-lt"/>
              </a:rPr>
              <a:t>Wie </a:t>
            </a:r>
            <a:r>
              <a:rPr lang="en-GB" dirty="0" err="1">
                <a:ea typeface="+mn-lt"/>
                <a:cs typeface="+mn-lt"/>
              </a:rPr>
              <a:t>erhalten</a:t>
            </a:r>
            <a:r>
              <a:rPr lang="en-GB" dirty="0">
                <a:ea typeface="+mn-lt"/>
                <a:cs typeface="+mn-lt"/>
              </a:rPr>
              <a:t> NGOs </a:t>
            </a:r>
            <a:r>
              <a:rPr lang="en-GB" dirty="0" err="1">
                <a:ea typeface="+mn-lt"/>
                <a:cs typeface="+mn-lt"/>
              </a:rPr>
              <a:t>Finanzmittel</a:t>
            </a:r>
            <a:r>
              <a:rPr lang="en-GB" dirty="0">
                <a:ea typeface="+mn-lt"/>
                <a:cs typeface="+mn-lt"/>
              </a:rPr>
              <a:t>?</a:t>
            </a:r>
          </a:p>
          <a:p>
            <a:endParaRPr lang="en-GB" dirty="0">
              <a:cs typeface="Calibri"/>
            </a:endParaRPr>
          </a:p>
        </p:txBody>
      </p:sp>
    </p:spTree>
    <p:extLst>
      <p:ext uri="{BB962C8B-B14F-4D97-AF65-F5344CB8AC3E}">
        <p14:creationId xmlns:p14="http://schemas.microsoft.com/office/powerpoint/2010/main" val="3176971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763485"/>
            <a:ext cx="10595237" cy="6041571"/>
          </a:xfrm>
        </p:spPr>
        <p:txBody>
          <a:bodyPr lIns="91440" tIns="45720" rIns="91440" bIns="45720" anchor="t"/>
          <a:lstStyle/>
          <a:p>
            <a:pPr marL="457200" indent="-457200">
              <a:lnSpc>
                <a:spcPct val="100000"/>
              </a:lnSpc>
              <a:spcBef>
                <a:spcPts val="0"/>
              </a:spcBef>
              <a:buClr>
                <a:schemeClr val="accent2"/>
              </a:buClr>
              <a:buBlip>
                <a:blip r:embed="rId3"/>
              </a:buBlip>
              <a:defRPr/>
            </a:pPr>
            <a:r>
              <a:rPr lang="en-GB" dirty="0">
                <a:solidFill>
                  <a:schemeClr val="accent2"/>
                </a:solidFill>
                <a:ea typeface="+mn-lt"/>
                <a:cs typeface="+mn-lt"/>
                <a:hlinkClick r:id="rId4">
                  <a:extLst>
                    <a:ext uri="{A12FA001-AC4F-418D-AE19-62706E023703}">
                      <ahyp:hlinkClr xmlns:ahyp="http://schemas.microsoft.com/office/drawing/2018/hyperlinkcolor" val="tx"/>
                    </a:ext>
                  </a:extLst>
                </a:hlinkClick>
              </a:rPr>
              <a:t>Die bilaterale</a:t>
            </a:r>
            <a:r>
              <a:rPr lang="en-GB" dirty="0">
                <a:ea typeface="+mn-lt"/>
                <a:cs typeface="+mn-lt"/>
              </a:rPr>
              <a:t> und </a:t>
            </a:r>
            <a:r>
              <a:rPr lang="en-GB" dirty="0" err="1">
                <a:ea typeface="+mn-lt"/>
                <a:cs typeface="+mn-lt"/>
              </a:rPr>
              <a:t>multilaterale</a:t>
            </a:r>
            <a:r>
              <a:rPr lang="en-GB" dirty="0">
                <a:ea typeface="+mn-lt"/>
                <a:cs typeface="+mn-lt"/>
              </a:rPr>
              <a:t> </a:t>
            </a:r>
            <a:r>
              <a:rPr lang="en-GB" dirty="0" err="1">
                <a:ea typeface="+mn-lt"/>
                <a:cs typeface="+mn-lt"/>
              </a:rPr>
              <a:t>Hilfe</a:t>
            </a:r>
            <a:r>
              <a:rPr lang="en-GB" dirty="0">
                <a:ea typeface="+mn-lt"/>
                <a:cs typeface="+mn-lt"/>
              </a:rPr>
              <a:t> </a:t>
            </a:r>
            <a:r>
              <a:rPr lang="en-GB" dirty="0" err="1">
                <a:ea typeface="+mn-lt"/>
                <a:cs typeface="+mn-lt"/>
              </a:rPr>
              <a:t>gehört</a:t>
            </a:r>
            <a:r>
              <a:rPr lang="en-GB" dirty="0">
                <a:ea typeface="+mn-lt"/>
                <a:cs typeface="+mn-lt"/>
              </a:rPr>
              <a:t> </a:t>
            </a:r>
            <a:r>
              <a:rPr lang="en-GB" dirty="0" err="1">
                <a:ea typeface="+mn-lt"/>
                <a:cs typeface="+mn-lt"/>
              </a:rPr>
              <a:t>zu</a:t>
            </a:r>
            <a:r>
              <a:rPr lang="en-GB" dirty="0">
                <a:ea typeface="+mn-lt"/>
                <a:cs typeface="+mn-lt"/>
              </a:rPr>
              <a:t> den </a:t>
            </a:r>
            <a:r>
              <a:rPr lang="en-GB" dirty="0" err="1">
                <a:ea typeface="+mn-lt"/>
                <a:cs typeface="+mn-lt"/>
              </a:rPr>
              <a:t>wichtigsten</a:t>
            </a:r>
            <a:r>
              <a:rPr lang="en-GB" dirty="0">
                <a:ea typeface="+mn-lt"/>
                <a:cs typeface="+mn-lt"/>
              </a:rPr>
              <a:t> </a:t>
            </a:r>
            <a:r>
              <a:rPr lang="en-GB" dirty="0" err="1">
                <a:ea typeface="+mn-lt"/>
                <a:cs typeface="+mn-lt"/>
              </a:rPr>
              <a:t>Finanzierungsquellen</a:t>
            </a:r>
            <a:r>
              <a:rPr lang="en-GB" dirty="0">
                <a:ea typeface="+mn-lt"/>
                <a:cs typeface="+mn-lt"/>
              </a:rPr>
              <a:t> der </a:t>
            </a:r>
            <a:r>
              <a:rPr lang="en-GB" dirty="0" err="1">
                <a:ea typeface="+mn-lt"/>
                <a:cs typeface="+mn-lt"/>
              </a:rPr>
              <a:t>letzten</a:t>
            </a:r>
            <a:r>
              <a:rPr lang="en-GB" dirty="0">
                <a:ea typeface="+mn-lt"/>
                <a:cs typeface="+mn-lt"/>
              </a:rPr>
              <a:t> </a:t>
            </a:r>
            <a:r>
              <a:rPr lang="en-GB" dirty="0" err="1">
                <a:ea typeface="+mn-lt"/>
                <a:cs typeface="+mn-lt"/>
              </a:rPr>
              <a:t>mehr</a:t>
            </a:r>
            <a:r>
              <a:rPr lang="en-GB" dirty="0">
                <a:ea typeface="+mn-lt"/>
                <a:cs typeface="+mn-lt"/>
              </a:rPr>
              <a:t> </a:t>
            </a:r>
            <a:r>
              <a:rPr lang="en-GB" dirty="0" err="1">
                <a:ea typeface="+mn-lt"/>
                <a:cs typeface="+mn-lt"/>
              </a:rPr>
              <a:t>als</a:t>
            </a:r>
            <a:r>
              <a:rPr lang="en-GB" dirty="0">
                <a:ea typeface="+mn-lt"/>
                <a:cs typeface="+mn-lt"/>
              </a:rPr>
              <a:t> </a:t>
            </a:r>
            <a:r>
              <a:rPr lang="en-GB" dirty="0" err="1">
                <a:ea typeface="+mn-lt"/>
                <a:cs typeface="+mn-lt"/>
              </a:rPr>
              <a:t>fünfzig</a:t>
            </a:r>
            <a:r>
              <a:rPr lang="en-GB" dirty="0">
                <a:ea typeface="+mn-lt"/>
                <a:cs typeface="+mn-lt"/>
              </a:rPr>
              <a:t> Jahre</a:t>
            </a:r>
            <a:r>
              <a:rPr kumimoji="0" lang="en-GB" i="0" u="none" strike="noStrike" kern="1200" cap="none" spc="0" normalizeH="0" baseline="0" noProof="0" dirty="0">
                <a:ln>
                  <a:noFill/>
                </a:ln>
                <a:effectLst/>
                <a:uLnTx/>
                <a:uFillTx/>
                <a:ea typeface="+mn-lt"/>
                <a:cs typeface="+mn-lt"/>
              </a:rPr>
              <a:t>.</a:t>
            </a:r>
            <a:r>
              <a:rPr lang="en-GB" dirty="0">
                <a:ea typeface="+mn-lt"/>
                <a:cs typeface="+mn-lt"/>
              </a:rPr>
              <a:t> </a:t>
            </a:r>
            <a:endParaRPr kumimoji="0" lang="en-GB" i="0" u="none" strike="noStrike" kern="1200" cap="none" spc="0" normalizeH="0" baseline="0" noProof="0" dirty="0">
              <a:ln>
                <a:noFill/>
              </a:ln>
              <a:effectLst/>
              <a:uLnTx/>
              <a:uFillTx/>
              <a:ea typeface="+mn-lt"/>
              <a:cs typeface="+mn-lt"/>
            </a:endParaRPr>
          </a:p>
          <a:p>
            <a:pPr marL="457200" marR="0" lvl="0" indent="-457200" algn="l" defTabSz="914400" rtl="0" eaLnBrk="1" fontAlgn="auto" latinLnBrk="0" hangingPunct="1">
              <a:lnSpc>
                <a:spcPct val="100000"/>
              </a:lnSpc>
              <a:spcBef>
                <a:spcPts val="0"/>
              </a:spcBef>
              <a:spcAft>
                <a:spcPts val="0"/>
              </a:spcAft>
              <a:buClr>
                <a:schemeClr val="accent2"/>
              </a:buClr>
              <a:buSzTx/>
              <a:buBlip>
                <a:blip r:embed="rId3"/>
              </a:buBlip>
              <a:tabLst/>
              <a:defRPr/>
            </a:pPr>
            <a:endParaRPr lang="en-GB">
              <a:latin typeface="Calibri" panose="020F0502020204030204"/>
            </a:endParaRPr>
          </a:p>
          <a:p>
            <a:pPr marL="457200" indent="-457200">
              <a:lnSpc>
                <a:spcPct val="100000"/>
              </a:lnSpc>
              <a:spcBef>
                <a:spcPts val="0"/>
              </a:spcBef>
              <a:buClr>
                <a:schemeClr val="accent2"/>
              </a:buClr>
              <a:buBlip>
                <a:blip r:embed="rId3"/>
              </a:buBlip>
              <a:defRPr/>
            </a:pPr>
            <a:r>
              <a:rPr lang="en-GB" dirty="0">
                <a:ea typeface="+mn-lt"/>
                <a:cs typeface="+mn-lt"/>
              </a:rPr>
              <a:t>Sie </a:t>
            </a:r>
            <a:r>
              <a:rPr lang="en-GB" dirty="0" err="1">
                <a:ea typeface="+mn-lt"/>
                <a:cs typeface="+mn-lt"/>
              </a:rPr>
              <a:t>stammen</a:t>
            </a:r>
            <a:r>
              <a:rPr lang="en-GB" dirty="0">
                <a:ea typeface="+mn-lt"/>
                <a:cs typeface="+mn-lt"/>
              </a:rPr>
              <a:t> </a:t>
            </a:r>
            <a:r>
              <a:rPr lang="en-GB" dirty="0" err="1">
                <a:ea typeface="+mn-lt"/>
                <a:cs typeface="+mn-lt"/>
              </a:rPr>
              <a:t>entweder</a:t>
            </a:r>
            <a:r>
              <a:rPr lang="en-GB" dirty="0">
                <a:ea typeface="+mn-lt"/>
                <a:cs typeface="+mn-lt"/>
              </a:rPr>
              <a:t> von den </a:t>
            </a:r>
            <a:r>
              <a:rPr lang="en-GB" dirty="0" err="1">
                <a:ea typeface="+mn-lt"/>
                <a:cs typeface="+mn-lt"/>
              </a:rPr>
              <a:t>Außenministerien</a:t>
            </a:r>
            <a:r>
              <a:rPr lang="en-GB" dirty="0">
                <a:ea typeface="+mn-lt"/>
                <a:cs typeface="+mn-lt"/>
              </a:rPr>
              <a:t> der </a:t>
            </a:r>
            <a:r>
              <a:rPr lang="en-GB" dirty="0" err="1">
                <a:ea typeface="+mn-lt"/>
                <a:cs typeface="+mn-lt"/>
              </a:rPr>
              <a:t>Industrieländer</a:t>
            </a:r>
            <a:r>
              <a:rPr lang="en-GB" dirty="0">
                <a:ea typeface="+mn-lt"/>
                <a:cs typeface="+mn-lt"/>
              </a:rPr>
              <a:t> </a:t>
            </a:r>
            <a:r>
              <a:rPr lang="en-GB" dirty="0" err="1">
                <a:ea typeface="+mn-lt"/>
                <a:cs typeface="+mn-lt"/>
              </a:rPr>
              <a:t>oder</a:t>
            </a:r>
            <a:r>
              <a:rPr lang="en-GB" dirty="0">
                <a:ea typeface="+mn-lt"/>
                <a:cs typeface="+mn-lt"/>
              </a:rPr>
              <a:t> von </a:t>
            </a:r>
            <a:r>
              <a:rPr lang="en-GB" dirty="0" err="1">
                <a:ea typeface="+mn-lt"/>
                <a:cs typeface="+mn-lt"/>
              </a:rPr>
              <a:t>multilateralen</a:t>
            </a:r>
            <a:r>
              <a:rPr lang="en-GB" dirty="0">
                <a:ea typeface="+mn-lt"/>
                <a:cs typeface="+mn-lt"/>
              </a:rPr>
              <a:t> </a:t>
            </a:r>
            <a:r>
              <a:rPr lang="en-GB" dirty="0" err="1">
                <a:ea typeface="+mn-lt"/>
                <a:cs typeface="+mn-lt"/>
              </a:rPr>
              <a:t>Organisationen</a:t>
            </a:r>
            <a:r>
              <a:rPr lang="en-GB" dirty="0">
                <a:ea typeface="+mn-lt"/>
                <a:cs typeface="+mn-lt"/>
              </a:rPr>
              <a:t>, die von </a:t>
            </a:r>
            <a:r>
              <a:rPr lang="en-GB" dirty="0" err="1">
                <a:ea typeface="+mn-lt"/>
                <a:cs typeface="+mn-lt"/>
              </a:rPr>
              <a:t>verschiedenen</a:t>
            </a:r>
            <a:r>
              <a:rPr lang="en-GB" dirty="0">
                <a:ea typeface="+mn-lt"/>
                <a:cs typeface="+mn-lt"/>
              </a:rPr>
              <a:t> </a:t>
            </a:r>
            <a:r>
              <a:rPr lang="en-GB" dirty="0" err="1">
                <a:ea typeface="+mn-lt"/>
                <a:cs typeface="+mn-lt"/>
              </a:rPr>
              <a:t>Ländern</a:t>
            </a:r>
            <a:r>
              <a:rPr lang="en-GB" dirty="0">
                <a:ea typeface="+mn-lt"/>
                <a:cs typeface="+mn-lt"/>
              </a:rPr>
              <a:t> </a:t>
            </a:r>
            <a:r>
              <a:rPr lang="en-GB" dirty="0" err="1">
                <a:ea typeface="+mn-lt"/>
                <a:cs typeface="+mn-lt"/>
              </a:rPr>
              <a:t>gegründet</a:t>
            </a:r>
            <a:r>
              <a:rPr lang="en-GB" dirty="0">
                <a:ea typeface="+mn-lt"/>
                <a:cs typeface="+mn-lt"/>
              </a:rPr>
              <a:t> </a:t>
            </a:r>
            <a:r>
              <a:rPr lang="en-GB" dirty="0" err="1">
                <a:ea typeface="+mn-lt"/>
                <a:cs typeface="+mn-lt"/>
              </a:rPr>
              <a:t>wurden</a:t>
            </a:r>
            <a:r>
              <a:rPr kumimoji="0" lang="en-GB" i="0" u="none" strike="noStrike" kern="1200" cap="none" spc="0" normalizeH="0" baseline="0" noProof="0" dirty="0">
                <a:ln>
                  <a:noFill/>
                </a:ln>
                <a:effectLst/>
                <a:uLnTx/>
                <a:uFillTx/>
                <a:ea typeface="+mn-lt"/>
                <a:cs typeface="+mn-lt"/>
              </a:rPr>
              <a:t>, </a:t>
            </a:r>
            <a:r>
              <a:rPr lang="en-GB" dirty="0" err="1">
                <a:ea typeface="+mn-lt"/>
                <a:cs typeface="+mn-lt"/>
              </a:rPr>
              <a:t>wie</a:t>
            </a:r>
            <a:r>
              <a:rPr lang="en-GB" dirty="0">
                <a:ea typeface="+mn-lt"/>
                <a:cs typeface="+mn-lt"/>
              </a:rPr>
              <a:t> den </a:t>
            </a:r>
            <a:r>
              <a:rPr lang="en-GB" dirty="0">
                <a:solidFill>
                  <a:schemeClr val="accent2"/>
                </a:solidFill>
                <a:ea typeface="+mn-lt"/>
                <a:cs typeface="+mn-lt"/>
                <a:hlinkClick r:id="rId5">
                  <a:extLst>
                    <a:ext uri="{A12FA001-AC4F-418D-AE19-62706E023703}">
                      <ahyp:hlinkClr xmlns:ahyp="http://schemas.microsoft.com/office/drawing/2018/hyperlinkcolor" val="tx"/>
                    </a:ext>
                  </a:extLst>
                </a:hlinkClick>
              </a:rPr>
              <a:t>Vereinten Nationen</a:t>
            </a:r>
            <a:r>
              <a:rPr kumimoji="0" lang="en-GB" i="0" u="none" strike="noStrike" kern="1200" cap="none" spc="0" normalizeH="0" baseline="0" noProof="0" dirty="0">
                <a:ln>
                  <a:noFill/>
                </a:ln>
                <a:solidFill>
                  <a:schemeClr val="accent2"/>
                </a:solidFill>
                <a:effectLst/>
                <a:uLnTx/>
                <a:uFillTx/>
                <a:ea typeface="+mn-lt"/>
                <a:cs typeface="+mn-lt"/>
              </a:rPr>
              <a:t>,</a:t>
            </a:r>
            <a:r>
              <a:rPr kumimoji="0" lang="en-GB" i="0" u="none" strike="noStrike" kern="1200" cap="none" spc="0" normalizeH="0" baseline="0" noProof="0" dirty="0">
                <a:ln>
                  <a:noFill/>
                </a:ln>
                <a:effectLst/>
                <a:uLnTx/>
                <a:uFillTx/>
                <a:ea typeface="+mn-lt"/>
                <a:cs typeface="+mn-lt"/>
              </a:rPr>
              <a:t> </a:t>
            </a:r>
            <a:r>
              <a:rPr lang="en-GB" dirty="0">
                <a:ea typeface="+mn-lt"/>
                <a:cs typeface="+mn-lt"/>
              </a:rPr>
              <a:t>der </a:t>
            </a:r>
            <a:r>
              <a:rPr lang="en-GB" dirty="0" err="1">
                <a:ea typeface="+mn-lt"/>
                <a:cs typeface="+mn-lt"/>
              </a:rPr>
              <a:t>Weltbank</a:t>
            </a:r>
            <a:r>
              <a:rPr lang="en-GB" dirty="0">
                <a:ea typeface="+mn-lt"/>
                <a:cs typeface="+mn-lt"/>
              </a:rPr>
              <a:t> </a:t>
            </a:r>
            <a:r>
              <a:rPr lang="en-GB" dirty="0" err="1">
                <a:ea typeface="+mn-lt"/>
                <a:cs typeface="+mn-lt"/>
              </a:rPr>
              <a:t>oder</a:t>
            </a:r>
            <a:r>
              <a:rPr lang="en-GB" dirty="0">
                <a:ea typeface="+mn-lt"/>
                <a:cs typeface="+mn-lt"/>
              </a:rPr>
              <a:t> der </a:t>
            </a:r>
            <a:r>
              <a:rPr lang="en-GB" dirty="0" err="1">
                <a:ea typeface="+mn-lt"/>
                <a:cs typeface="+mn-lt"/>
              </a:rPr>
              <a:t>Asiatischen</a:t>
            </a:r>
            <a:r>
              <a:rPr lang="en-GB" dirty="0">
                <a:ea typeface="+mn-lt"/>
                <a:cs typeface="+mn-lt"/>
              </a:rPr>
              <a:t> </a:t>
            </a:r>
            <a:r>
              <a:rPr lang="en-GB" dirty="0" err="1">
                <a:ea typeface="+mn-lt"/>
                <a:cs typeface="+mn-lt"/>
              </a:rPr>
              <a:t>Entwicklungsbank</a:t>
            </a:r>
            <a:r>
              <a:rPr kumimoji="0" lang="en-GB" i="0" u="none" strike="noStrike" kern="1200" cap="none" spc="0" normalizeH="0" baseline="0" noProof="0" dirty="0">
                <a:ln>
                  <a:noFill/>
                </a:ln>
                <a:effectLst/>
                <a:uLnTx/>
                <a:uFillTx/>
                <a:ea typeface="+mn-lt"/>
                <a:cs typeface="+mn-lt"/>
              </a:rPr>
              <a:t>.</a:t>
            </a:r>
            <a:endParaRPr lang="en-GB" dirty="0">
              <a:ea typeface="+mn-lt"/>
              <a:cs typeface="+mn-lt"/>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lIns="91440" tIns="45720" rIns="91440" bIns="45720" anchor="t">
            <a:noAutofit/>
          </a:bodyPr>
          <a:lstStyle/>
          <a:p>
            <a:r>
              <a:rPr lang="en-GB" dirty="0" err="1">
                <a:ea typeface="+mn-lt"/>
                <a:cs typeface="+mn-lt"/>
              </a:rPr>
              <a:t>Wichtige</a:t>
            </a:r>
            <a:r>
              <a:rPr lang="en-GB" dirty="0">
                <a:ea typeface="+mn-lt"/>
                <a:cs typeface="+mn-lt"/>
              </a:rPr>
              <a:t> </a:t>
            </a:r>
            <a:r>
              <a:rPr lang="en-GB" dirty="0" err="1">
                <a:ea typeface="+mn-lt"/>
                <a:cs typeface="+mn-lt"/>
              </a:rPr>
              <a:t>Finanzierungsquellen</a:t>
            </a:r>
            <a:r>
              <a:rPr lang="en-GB" dirty="0">
                <a:ea typeface="+mn-lt"/>
                <a:cs typeface="+mn-lt"/>
              </a:rPr>
              <a:t> für NGOs</a:t>
            </a:r>
            <a:endParaRPr lang="en-US" dirty="0">
              <a:ea typeface="+mn-lt"/>
              <a:cs typeface="+mn-lt"/>
            </a:endParaRPr>
          </a:p>
        </p:txBody>
      </p:sp>
    </p:spTree>
    <p:extLst>
      <p:ext uri="{BB962C8B-B14F-4D97-AF65-F5344CB8AC3E}">
        <p14:creationId xmlns:p14="http://schemas.microsoft.com/office/powerpoint/2010/main" val="2860527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763485"/>
            <a:ext cx="10595237" cy="6041571"/>
          </a:xfrm>
        </p:spPr>
        <p:txBody>
          <a:bodyPr lIns="91440" tIns="45720" rIns="91440" bIns="45720" anchor="t"/>
          <a:lstStyle/>
          <a:p>
            <a:pPr marL="457200" indent="-457200">
              <a:lnSpc>
                <a:spcPct val="100000"/>
              </a:lnSpc>
              <a:spcBef>
                <a:spcPts val="0"/>
              </a:spcBef>
              <a:buClr>
                <a:schemeClr val="accent2"/>
              </a:buClr>
              <a:buBlip>
                <a:blip r:embed="rId3"/>
              </a:buBlip>
              <a:defRPr/>
            </a:pPr>
            <a:r>
              <a:rPr lang="en-GB" dirty="0">
                <a:ea typeface="+mn-lt"/>
                <a:cs typeface="+mn-lt"/>
              </a:rPr>
              <a:t>Andere </a:t>
            </a:r>
            <a:r>
              <a:rPr lang="en-GB" dirty="0" err="1">
                <a:ea typeface="+mn-lt"/>
                <a:cs typeface="+mn-lt"/>
              </a:rPr>
              <a:t>wichtige</a:t>
            </a:r>
            <a:r>
              <a:rPr lang="en-GB" dirty="0">
                <a:ea typeface="+mn-lt"/>
                <a:cs typeface="+mn-lt"/>
              </a:rPr>
              <a:t> </a:t>
            </a:r>
            <a:r>
              <a:rPr lang="en-GB" dirty="0" err="1">
                <a:ea typeface="+mn-lt"/>
                <a:cs typeface="+mn-lt"/>
              </a:rPr>
              <a:t>Finanzierungsquellen</a:t>
            </a:r>
            <a:r>
              <a:rPr lang="en-GB" dirty="0">
                <a:ea typeface="+mn-lt"/>
                <a:cs typeface="+mn-lt"/>
              </a:rPr>
              <a:t> </a:t>
            </a:r>
            <a:r>
              <a:rPr lang="en-GB" dirty="0" err="1">
                <a:ea typeface="+mn-lt"/>
                <a:cs typeface="+mn-lt"/>
              </a:rPr>
              <a:t>sind</a:t>
            </a:r>
            <a:r>
              <a:rPr lang="en-GB" dirty="0">
                <a:ea typeface="+mn-lt"/>
                <a:cs typeface="+mn-lt"/>
              </a:rPr>
              <a:t> </a:t>
            </a:r>
            <a:r>
              <a:rPr kumimoji="0" lang="en-GB" i="0" u="none" strike="noStrike" kern="1200" cap="none" spc="0" normalizeH="0" baseline="0" noProof="0" dirty="0">
                <a:ln>
                  <a:noFill/>
                </a:ln>
                <a:effectLst/>
                <a:uLnTx/>
                <a:uFillTx/>
                <a:ea typeface="+mn-lt"/>
                <a:cs typeface="+mn-lt"/>
              </a:rPr>
              <a:t>private </a:t>
            </a:r>
            <a:r>
              <a:rPr lang="en-GB" dirty="0" err="1">
                <a:ea typeface="+mn-lt"/>
                <a:cs typeface="+mn-lt"/>
              </a:rPr>
              <a:t>Wohltätigkeitsorganisationen</a:t>
            </a:r>
            <a:r>
              <a:rPr kumimoji="0" lang="en-GB" i="0" u="none" strike="noStrike" kern="1200" cap="none" spc="0" normalizeH="0" baseline="0" noProof="0" dirty="0">
                <a:ln>
                  <a:noFill/>
                </a:ln>
                <a:effectLst/>
                <a:uLnTx/>
                <a:uFillTx/>
                <a:ea typeface="+mn-lt"/>
                <a:cs typeface="+mn-lt"/>
              </a:rPr>
              <a:t>/</a:t>
            </a:r>
            <a:r>
              <a:rPr lang="en-GB" dirty="0" err="1">
                <a:ea typeface="+mn-lt"/>
                <a:cs typeface="+mn-lt"/>
              </a:rPr>
              <a:t>Stiftungen</a:t>
            </a:r>
            <a:r>
              <a:rPr kumimoji="0" lang="en-GB" i="0" u="none" strike="noStrike" kern="1200" cap="none" spc="0" normalizeH="0" baseline="0" noProof="0" dirty="0">
                <a:ln>
                  <a:noFill/>
                </a:ln>
                <a:effectLst/>
                <a:uLnTx/>
                <a:uFillTx/>
                <a:ea typeface="+mn-lt"/>
                <a:cs typeface="+mn-lt"/>
              </a:rPr>
              <a:t>/</a:t>
            </a:r>
            <a:r>
              <a:rPr lang="en-GB" dirty="0" err="1">
                <a:ea typeface="+mn-lt"/>
                <a:cs typeface="+mn-lt"/>
              </a:rPr>
              <a:t>internationale</a:t>
            </a:r>
            <a:r>
              <a:rPr lang="en-GB" dirty="0">
                <a:ea typeface="+mn-lt"/>
                <a:cs typeface="+mn-lt"/>
              </a:rPr>
              <a:t> </a:t>
            </a:r>
            <a:r>
              <a:rPr lang="en-GB" dirty="0" err="1">
                <a:ea typeface="+mn-lt"/>
                <a:cs typeface="+mn-lt"/>
              </a:rPr>
              <a:t>Organisationen</a:t>
            </a:r>
            <a:r>
              <a:rPr lang="en-GB" dirty="0">
                <a:ea typeface="+mn-lt"/>
                <a:cs typeface="+mn-lt"/>
              </a:rPr>
              <a:t>, die </a:t>
            </a:r>
            <a:r>
              <a:rPr lang="en-GB" dirty="0" err="1">
                <a:ea typeface="+mn-lt"/>
                <a:cs typeface="+mn-lt"/>
              </a:rPr>
              <a:t>eher</a:t>
            </a:r>
            <a:r>
              <a:rPr lang="en-GB" dirty="0">
                <a:ea typeface="+mn-lt"/>
                <a:cs typeface="+mn-lt"/>
              </a:rPr>
              <a:t> </a:t>
            </a:r>
            <a:r>
              <a:rPr lang="en-GB" dirty="0" err="1">
                <a:ea typeface="+mn-lt"/>
                <a:cs typeface="+mn-lt"/>
              </a:rPr>
              <a:t>privat</a:t>
            </a:r>
            <a:r>
              <a:rPr lang="en-GB" dirty="0">
                <a:ea typeface="+mn-lt"/>
                <a:cs typeface="+mn-lt"/>
              </a:rPr>
              <a:t> </a:t>
            </a:r>
            <a:r>
              <a:rPr lang="en-GB" dirty="0" err="1">
                <a:ea typeface="+mn-lt"/>
                <a:cs typeface="+mn-lt"/>
              </a:rPr>
              <a:t>geführt</a:t>
            </a:r>
            <a:r>
              <a:rPr lang="en-GB" dirty="0">
                <a:ea typeface="+mn-lt"/>
                <a:cs typeface="+mn-lt"/>
              </a:rPr>
              <a:t> </a:t>
            </a:r>
            <a:r>
              <a:rPr lang="en-GB" dirty="0" err="1">
                <a:ea typeface="+mn-lt"/>
                <a:cs typeface="+mn-lt"/>
              </a:rPr>
              <a:t>werden</a:t>
            </a:r>
            <a:r>
              <a:rPr lang="en-GB" dirty="0">
                <a:ea typeface="+mn-lt"/>
                <a:cs typeface="+mn-lt"/>
              </a:rPr>
              <a:t> und </a:t>
            </a:r>
            <a:r>
              <a:rPr lang="en-GB" dirty="0" err="1">
                <a:ea typeface="+mn-lt"/>
                <a:cs typeface="+mn-lt"/>
              </a:rPr>
              <a:t>sich</a:t>
            </a:r>
            <a:r>
              <a:rPr lang="en-GB" dirty="0">
                <a:ea typeface="+mn-lt"/>
                <a:cs typeface="+mn-lt"/>
              </a:rPr>
              <a:t> </a:t>
            </a:r>
            <a:r>
              <a:rPr lang="en-GB" dirty="0" err="1">
                <a:ea typeface="+mn-lt"/>
                <a:cs typeface="+mn-lt"/>
              </a:rPr>
              <a:t>besser</a:t>
            </a:r>
            <a:r>
              <a:rPr lang="en-GB" dirty="0">
                <a:ea typeface="+mn-lt"/>
                <a:cs typeface="+mn-lt"/>
              </a:rPr>
              <a:t> </a:t>
            </a:r>
            <a:r>
              <a:rPr lang="en-GB" dirty="0" err="1">
                <a:ea typeface="+mn-lt"/>
                <a:cs typeface="+mn-lt"/>
              </a:rPr>
              <a:t>darauf</a:t>
            </a:r>
            <a:r>
              <a:rPr lang="en-GB" dirty="0">
                <a:ea typeface="+mn-lt"/>
                <a:cs typeface="+mn-lt"/>
              </a:rPr>
              <a:t> </a:t>
            </a:r>
            <a:r>
              <a:rPr lang="en-GB" dirty="0" err="1">
                <a:ea typeface="+mn-lt"/>
                <a:cs typeface="+mn-lt"/>
              </a:rPr>
              <a:t>konzentrieren</a:t>
            </a:r>
            <a:r>
              <a:rPr lang="en-GB" dirty="0">
                <a:ea typeface="+mn-lt"/>
                <a:cs typeface="+mn-lt"/>
              </a:rPr>
              <a:t>, </a:t>
            </a:r>
            <a:r>
              <a:rPr lang="en-GB" dirty="0" err="1">
                <a:ea typeface="+mn-lt"/>
                <a:cs typeface="+mn-lt"/>
              </a:rPr>
              <a:t>lokale</a:t>
            </a:r>
            <a:r>
              <a:rPr lang="en-GB" dirty="0">
                <a:ea typeface="+mn-lt"/>
                <a:cs typeface="+mn-lt"/>
              </a:rPr>
              <a:t> NROs </a:t>
            </a:r>
            <a:r>
              <a:rPr lang="en-GB" dirty="0" err="1">
                <a:ea typeface="+mn-lt"/>
                <a:cs typeface="+mn-lt"/>
              </a:rPr>
              <a:t>nicht</a:t>
            </a:r>
            <a:r>
              <a:rPr lang="en-GB" dirty="0">
                <a:ea typeface="+mn-lt"/>
                <a:cs typeface="+mn-lt"/>
              </a:rPr>
              <a:t> </a:t>
            </a:r>
            <a:r>
              <a:rPr lang="en-GB" dirty="0" err="1">
                <a:ea typeface="+mn-lt"/>
                <a:cs typeface="+mn-lt"/>
              </a:rPr>
              <a:t>nur</a:t>
            </a:r>
            <a:r>
              <a:rPr lang="en-GB" dirty="0">
                <a:ea typeface="+mn-lt"/>
                <a:cs typeface="+mn-lt"/>
              </a:rPr>
              <a:t> </a:t>
            </a:r>
            <a:r>
              <a:rPr lang="en-GB" dirty="0" err="1">
                <a:ea typeface="+mn-lt"/>
                <a:cs typeface="+mn-lt"/>
              </a:rPr>
              <a:t>finanziell</a:t>
            </a:r>
            <a:r>
              <a:rPr kumimoji="0" lang="en-GB" i="0" u="none" strike="noStrike" kern="1200" cap="none" spc="0" normalizeH="0" baseline="0" noProof="0" dirty="0">
                <a:ln>
                  <a:noFill/>
                </a:ln>
                <a:effectLst/>
                <a:uLnTx/>
                <a:uFillTx/>
                <a:ea typeface="+mn-lt"/>
                <a:cs typeface="+mn-lt"/>
              </a:rPr>
              <a:t>, </a:t>
            </a:r>
            <a:r>
              <a:rPr lang="en-GB" dirty="0" err="1">
                <a:ea typeface="+mn-lt"/>
                <a:cs typeface="+mn-lt"/>
              </a:rPr>
              <a:t>sondern</a:t>
            </a:r>
            <a:r>
              <a:rPr lang="en-GB" dirty="0">
                <a:ea typeface="+mn-lt"/>
                <a:cs typeface="+mn-lt"/>
              </a:rPr>
              <a:t> </a:t>
            </a:r>
            <a:r>
              <a:rPr lang="en-GB" dirty="0" err="1">
                <a:ea typeface="+mn-lt"/>
                <a:cs typeface="+mn-lt"/>
              </a:rPr>
              <a:t>auch</a:t>
            </a:r>
            <a:r>
              <a:rPr lang="en-GB" dirty="0">
                <a:ea typeface="+mn-lt"/>
                <a:cs typeface="+mn-lt"/>
              </a:rPr>
              <a:t> </a:t>
            </a:r>
            <a:r>
              <a:rPr lang="en-GB" dirty="0" err="1">
                <a:ea typeface="+mn-lt"/>
                <a:cs typeface="+mn-lt"/>
              </a:rPr>
              <a:t>technisch</a:t>
            </a:r>
            <a:r>
              <a:rPr lang="en-GB" dirty="0">
                <a:ea typeface="+mn-lt"/>
                <a:cs typeface="+mn-lt"/>
              </a:rPr>
              <a:t> </a:t>
            </a:r>
            <a:r>
              <a:rPr lang="en-GB" dirty="0" err="1">
                <a:ea typeface="+mn-lt"/>
                <a:cs typeface="+mn-lt"/>
              </a:rPr>
              <a:t>auszustatten</a:t>
            </a:r>
            <a:r>
              <a:rPr kumimoji="0" lang="en-GB" i="0" u="none" strike="noStrike" kern="1200" cap="none" spc="0" normalizeH="0" baseline="0" noProof="0" dirty="0">
                <a:ln>
                  <a:noFill/>
                </a:ln>
                <a:effectLst/>
                <a:uLnTx/>
                <a:uFillTx/>
                <a:ea typeface="+mn-lt"/>
                <a:cs typeface="+mn-lt"/>
              </a:rPr>
              <a:t>.</a:t>
            </a:r>
          </a:p>
          <a:p>
            <a:pPr marL="457200" marR="0" lvl="0" indent="-457200" algn="l" defTabSz="914400" rtl="0" eaLnBrk="1" fontAlgn="auto" latinLnBrk="0" hangingPunct="1">
              <a:lnSpc>
                <a:spcPct val="100000"/>
              </a:lnSpc>
              <a:spcBef>
                <a:spcPts val="0"/>
              </a:spcBef>
              <a:spcAft>
                <a:spcPts val="0"/>
              </a:spcAft>
              <a:buClr>
                <a:schemeClr val="accent2"/>
              </a:buClr>
              <a:buSzTx/>
              <a:buBlip>
                <a:blip r:embed="rId3"/>
              </a:buBlip>
              <a:tabLst/>
              <a:defRPr/>
            </a:pPr>
            <a:endParaRPr lang="en-GB">
              <a:latin typeface="Calibri" panose="020F0502020204030204"/>
            </a:endParaRPr>
          </a:p>
          <a:p>
            <a:pPr marL="457200" indent="-457200">
              <a:lnSpc>
                <a:spcPct val="100000"/>
              </a:lnSpc>
              <a:spcBef>
                <a:spcPts val="0"/>
              </a:spcBef>
              <a:buClr>
                <a:schemeClr val="accent2"/>
              </a:buClr>
              <a:buBlip>
                <a:blip r:embed="rId3"/>
              </a:buBlip>
              <a:defRPr/>
            </a:pPr>
            <a:r>
              <a:rPr lang="en-GB" b="1" dirty="0">
                <a:ea typeface="+mn-lt"/>
                <a:cs typeface="+mn-lt"/>
              </a:rPr>
              <a:t>Lesen Sie</a:t>
            </a:r>
            <a:r>
              <a:rPr kumimoji="0" lang="en-GB" b="1" i="0" u="none" strike="noStrike" kern="1200" cap="none" spc="0" normalizeH="0" baseline="0" noProof="0" dirty="0">
                <a:ln>
                  <a:noFill/>
                </a:ln>
                <a:effectLst/>
                <a:uLnTx/>
                <a:uFillTx/>
                <a:latin typeface="Calibri" panose="020F0502020204030204"/>
                <a:ea typeface="+mn-ea"/>
                <a:cs typeface="+mn-cs"/>
              </a:rPr>
              <a:t>:</a:t>
            </a:r>
            <a:r>
              <a:rPr kumimoji="0" lang="en-GB" i="0" u="none" strike="noStrike" kern="1200" cap="none" spc="0" normalizeH="0" baseline="0" noProof="0" dirty="0">
                <a:ln>
                  <a:noFill/>
                </a:ln>
                <a:effectLst/>
                <a:uLnTx/>
                <a:uFillTx/>
                <a:latin typeface="Calibri" panose="020F0502020204030204"/>
                <a:ea typeface="+mn-ea"/>
                <a:cs typeface="+mn-cs"/>
              </a:rPr>
              <a:t> </a:t>
            </a:r>
            <a:r>
              <a:rPr kumimoji="0" lang="en-GB"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https://www.fundsforngos.org/alternative-fundraising/3-major-sources-of-funding-for-ngos/</a:t>
            </a:r>
            <a:endParaRPr kumimoji="0" lang="en-GB"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
                <a:schemeClr val="accent2"/>
              </a:buClr>
              <a:buSzTx/>
              <a:tabLst/>
              <a:defRPr/>
            </a:pPr>
            <a:endParaRPr kumimoji="0" lang="en-GB" i="0" u="none" strike="noStrike" kern="1200" cap="none" spc="0" normalizeH="0" baseline="0" noProof="0">
              <a:ln>
                <a:noFill/>
              </a:ln>
              <a:effectLst/>
              <a:uLnTx/>
              <a:uFillTx/>
              <a:latin typeface="Calibri" panose="020F0502020204030204"/>
              <a:ea typeface="+mn-ea"/>
              <a:cs typeface="+mn-cs"/>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lIns="91440" tIns="45720" rIns="91440" bIns="45720" anchor="t">
            <a:noAutofit/>
          </a:bodyPr>
          <a:lstStyle/>
          <a:p>
            <a:r>
              <a:rPr lang="en-GB" dirty="0" err="1">
                <a:ea typeface="+mn-lt"/>
                <a:cs typeface="+mn-lt"/>
              </a:rPr>
              <a:t>Wichtige</a:t>
            </a:r>
            <a:r>
              <a:rPr lang="en-GB" dirty="0">
                <a:ea typeface="+mn-lt"/>
                <a:cs typeface="+mn-lt"/>
              </a:rPr>
              <a:t> </a:t>
            </a:r>
            <a:r>
              <a:rPr lang="en-GB" dirty="0" err="1">
                <a:ea typeface="+mn-lt"/>
                <a:cs typeface="+mn-lt"/>
              </a:rPr>
              <a:t>Finanzierungsquellen</a:t>
            </a:r>
            <a:r>
              <a:rPr lang="en-GB" dirty="0">
                <a:ea typeface="+mn-lt"/>
                <a:cs typeface="+mn-lt"/>
              </a:rPr>
              <a:t> für NGOs</a:t>
            </a:r>
            <a:endParaRPr lang="en-US" dirty="0">
              <a:ea typeface="+mn-lt"/>
              <a:cs typeface="+mn-lt"/>
            </a:endParaRPr>
          </a:p>
        </p:txBody>
      </p:sp>
    </p:spTree>
    <p:extLst>
      <p:ext uri="{BB962C8B-B14F-4D97-AF65-F5344CB8AC3E}">
        <p14:creationId xmlns:p14="http://schemas.microsoft.com/office/powerpoint/2010/main" val="3403518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635A651-24F8-6347-8235-D63CB4163581}"/>
              </a:ext>
            </a:extLst>
          </p:cNvPr>
          <p:cNvSpPr>
            <a:spLocks noGrp="1"/>
          </p:cNvSpPr>
          <p:nvPr>
            <p:ph type="body" sz="quarter" idx="13"/>
          </p:nvPr>
        </p:nvSpPr>
        <p:spPr>
          <a:xfrm>
            <a:off x="1001762" y="1524912"/>
            <a:ext cx="4676539" cy="3808175"/>
          </a:xfrm>
        </p:spPr>
        <p:txBody>
          <a:bodyPr lIns="91440" tIns="45720" rIns="91440" bIns="45720" anchor="ctr">
            <a:normAutofit/>
          </a:bodyPr>
          <a:lstStyle/>
          <a:p>
            <a:r>
              <a:rPr lang="en-US" dirty="0"/>
              <a:t>“</a:t>
            </a:r>
            <a:r>
              <a:rPr lang="en-US" dirty="0" err="1">
                <a:ea typeface="+mn-lt"/>
                <a:cs typeface="+mn-lt"/>
              </a:rPr>
              <a:t>Qualität</a:t>
            </a:r>
            <a:r>
              <a:rPr lang="en-US" dirty="0">
                <a:ea typeface="+mn-lt"/>
                <a:cs typeface="+mn-lt"/>
              </a:rPr>
              <a:t> </a:t>
            </a:r>
            <a:r>
              <a:rPr lang="en-US" dirty="0" err="1">
                <a:ea typeface="+mn-lt"/>
                <a:cs typeface="+mn-lt"/>
              </a:rPr>
              <a:t>bedeutet</a:t>
            </a:r>
            <a:r>
              <a:rPr lang="en-US" dirty="0">
                <a:ea typeface="+mn-lt"/>
                <a:cs typeface="+mn-lt"/>
              </a:rPr>
              <a:t>, es </a:t>
            </a:r>
            <a:r>
              <a:rPr lang="en-US" dirty="0" err="1">
                <a:ea typeface="+mn-lt"/>
                <a:cs typeface="+mn-lt"/>
              </a:rPr>
              <a:t>richtig</a:t>
            </a:r>
            <a:r>
              <a:rPr lang="en-US" dirty="0">
                <a:ea typeface="+mn-lt"/>
                <a:cs typeface="+mn-lt"/>
              </a:rPr>
              <a:t> </a:t>
            </a:r>
            <a:r>
              <a:rPr lang="en-US" dirty="0" err="1">
                <a:ea typeface="+mn-lt"/>
                <a:cs typeface="+mn-lt"/>
              </a:rPr>
              <a:t>zu</a:t>
            </a:r>
            <a:r>
              <a:rPr lang="en-US" dirty="0">
                <a:ea typeface="+mn-lt"/>
                <a:cs typeface="+mn-lt"/>
              </a:rPr>
              <a:t> </a:t>
            </a:r>
            <a:r>
              <a:rPr lang="en-US" dirty="0" err="1">
                <a:ea typeface="+mn-lt"/>
                <a:cs typeface="+mn-lt"/>
              </a:rPr>
              <a:t>machen</a:t>
            </a:r>
            <a:r>
              <a:rPr lang="en-US" dirty="0">
                <a:ea typeface="+mn-lt"/>
                <a:cs typeface="+mn-lt"/>
              </a:rPr>
              <a:t>, </a:t>
            </a:r>
            <a:r>
              <a:rPr lang="en-US" dirty="0" err="1">
                <a:ea typeface="+mn-lt"/>
                <a:cs typeface="+mn-lt"/>
              </a:rPr>
              <a:t>wenn</a:t>
            </a:r>
            <a:r>
              <a:rPr lang="en-US" dirty="0">
                <a:ea typeface="+mn-lt"/>
                <a:cs typeface="+mn-lt"/>
              </a:rPr>
              <a:t> </a:t>
            </a:r>
            <a:r>
              <a:rPr lang="en-US" dirty="0" err="1">
                <a:ea typeface="+mn-lt"/>
                <a:cs typeface="+mn-lt"/>
              </a:rPr>
              <a:t>niemand</a:t>
            </a:r>
            <a:r>
              <a:rPr lang="en-US" dirty="0">
                <a:ea typeface="+mn-lt"/>
                <a:cs typeface="+mn-lt"/>
              </a:rPr>
              <a:t> </a:t>
            </a:r>
            <a:r>
              <a:rPr lang="en-US" dirty="0" err="1">
                <a:ea typeface="+mn-lt"/>
                <a:cs typeface="+mn-lt"/>
              </a:rPr>
              <a:t>hinsieht</a:t>
            </a:r>
            <a:r>
              <a:rPr lang="en-US" dirty="0"/>
              <a:t>.”</a:t>
            </a:r>
          </a:p>
          <a:p>
            <a:endParaRPr lang="en-US"/>
          </a:p>
        </p:txBody>
      </p:sp>
      <p:sp>
        <p:nvSpPr>
          <p:cNvPr id="12" name="Text Placeholder 6">
            <a:extLst>
              <a:ext uri="{FF2B5EF4-FFF2-40B4-BE49-F238E27FC236}">
                <a16:creationId xmlns:a16="http://schemas.microsoft.com/office/drawing/2014/main" id="{11C90A48-BE47-6E44-8B5D-EADE2FB0D0FA}"/>
              </a:ext>
            </a:extLst>
          </p:cNvPr>
          <p:cNvSpPr txBox="1">
            <a:spLocks/>
          </p:cNvSpPr>
          <p:nvPr/>
        </p:nvSpPr>
        <p:spPr>
          <a:xfrm>
            <a:off x="1759343" y="4641330"/>
            <a:ext cx="3161377" cy="505777"/>
          </a:xfrm>
          <a:prstGeom prst="rect">
            <a:avLst/>
          </a:prstGeom>
        </p:spPr>
        <p:txBody>
          <a:bodyPr anchor="t">
            <a:normAutofit/>
          </a:bodyPr>
          <a:lstStyle>
            <a:lvl1pPr marL="0" indent="0" algn="ctr" defTabSz="2072941" rtl="0" eaLnBrk="1" latinLnBrk="0" hangingPunct="1">
              <a:lnSpc>
                <a:spcPct val="100000"/>
              </a:lnSpc>
              <a:spcBef>
                <a:spcPts val="2267"/>
              </a:spcBef>
              <a:buFont typeface="Arial" panose="020B0604020202020204" pitchFamily="34" charset="0"/>
              <a:buNone/>
              <a:defRPr sz="1900" b="0" i="1" kern="1200" baseline="0">
                <a:solidFill>
                  <a:srgbClr val="000000"/>
                </a:solidFill>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0" marR="0" lvl="0" indent="0" algn="ctr" defTabSz="2072941" rtl="0" eaLnBrk="1" fontAlgn="auto" latinLnBrk="0" hangingPunct="1">
              <a:lnSpc>
                <a:spcPct val="100000"/>
              </a:lnSpc>
              <a:spcBef>
                <a:spcPts val="2267"/>
              </a:spcBef>
              <a:spcAft>
                <a:spcPts val="0"/>
              </a:spcAft>
              <a:buClrTx/>
              <a:buSzTx/>
              <a:buFont typeface="Arial" panose="020B0604020202020204" pitchFamily="34" charset="0"/>
              <a:buNone/>
              <a:tabLst/>
              <a:defRPr/>
            </a:pPr>
            <a:r>
              <a:rPr kumimoji="0" lang="en-IE" sz="22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Henry</a:t>
            </a:r>
            <a:r>
              <a:rPr kumimoji="0" lang="en-IE" sz="2200" b="1" i="0" u="none" strike="noStrike" kern="1200" cap="none" spc="0" normalizeH="0" noProof="0">
                <a:ln>
                  <a:noFill/>
                </a:ln>
                <a:solidFill>
                  <a:srgbClr val="000000"/>
                </a:solidFill>
                <a:effectLst/>
                <a:uLnTx/>
                <a:uFillTx/>
                <a:latin typeface="Calibri" panose="020F0502020204030204" pitchFamily="34" charset="0"/>
                <a:ea typeface="+mn-ea"/>
                <a:cs typeface="Calibri" panose="020F0502020204030204" pitchFamily="34" charset="0"/>
              </a:rPr>
              <a:t> Ford</a:t>
            </a:r>
            <a:endParaRPr kumimoji="0" lang="en-US" sz="2200" b="1" i="1"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7" name="Picture Placeholder 6" descr="Person writing on a notebook">
            <a:extLst>
              <a:ext uri="{FF2B5EF4-FFF2-40B4-BE49-F238E27FC236}">
                <a16:creationId xmlns:a16="http://schemas.microsoft.com/office/drawing/2014/main" id="{C5950969-FFD7-341E-E03D-ABEAB1FBE89E}"/>
              </a:ext>
            </a:extLst>
          </p:cNvPr>
          <p:cNvPicPr>
            <a:picLocks noGrp="1" noChangeAspect="1"/>
          </p:cNvPicPr>
          <p:nvPr>
            <p:ph type="pic" sz="quarter" idx="42"/>
          </p:nvPr>
        </p:nvPicPr>
        <p:blipFill>
          <a:blip r:embed="rId2">
            <a:grayscl/>
          </a:blip>
          <a:srcRect l="12874" r="12874"/>
          <a:stretch/>
        </p:blipFill>
        <p:spPr>
          <a:xfrm>
            <a:off x="6096000" y="986088"/>
            <a:ext cx="5239644" cy="4704418"/>
          </a:xfrm>
        </p:spPr>
      </p:pic>
      <p:sp>
        <p:nvSpPr>
          <p:cNvPr id="14" name="Freeform 13">
            <a:extLst>
              <a:ext uri="{FF2B5EF4-FFF2-40B4-BE49-F238E27FC236}">
                <a16:creationId xmlns:a16="http://schemas.microsoft.com/office/drawing/2014/main" id="{27ECA9A2-5365-8339-FC20-E1FF47F3778A}"/>
              </a:ext>
            </a:extLst>
          </p:cNvPr>
          <p:cNvSpPr/>
          <p:nvPr/>
        </p:nvSpPr>
        <p:spPr>
          <a:xfrm>
            <a:off x="6096000" y="986088"/>
            <a:ext cx="5239644" cy="4704418"/>
          </a:xfrm>
          <a:custGeom>
            <a:avLst/>
            <a:gdLst>
              <a:gd name="connsiteX0" fmla="*/ 0 w 5239644"/>
              <a:gd name="connsiteY0" fmla="*/ 0 h 4704418"/>
              <a:gd name="connsiteX1" fmla="*/ 4328540 w 5239644"/>
              <a:gd name="connsiteY1" fmla="*/ 0 h 4704418"/>
              <a:gd name="connsiteX2" fmla="*/ 5239644 w 5239644"/>
              <a:gd name="connsiteY2" fmla="*/ 910842 h 4704418"/>
              <a:gd name="connsiteX3" fmla="*/ 5239644 w 5239644"/>
              <a:gd name="connsiteY3" fmla="*/ 4704418 h 4704418"/>
              <a:gd name="connsiteX4" fmla="*/ 1337885 w 5239644"/>
              <a:gd name="connsiteY4" fmla="*/ 4704418 h 4704418"/>
              <a:gd name="connsiteX5" fmla="*/ 0 w 5239644"/>
              <a:gd name="connsiteY5" fmla="*/ 3366919 h 4704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39644" h="4704418">
                <a:moveTo>
                  <a:pt x="0" y="0"/>
                </a:moveTo>
                <a:lnTo>
                  <a:pt x="4328540" y="0"/>
                </a:lnTo>
                <a:cubicBezTo>
                  <a:pt x="4832048" y="0"/>
                  <a:pt x="5239644" y="407482"/>
                  <a:pt x="5239644" y="910842"/>
                </a:cubicBezTo>
                <a:lnTo>
                  <a:pt x="5239644" y="4704418"/>
                </a:lnTo>
                <a:lnTo>
                  <a:pt x="1337885" y="4704418"/>
                </a:lnTo>
                <a:cubicBezTo>
                  <a:pt x="599411" y="4704418"/>
                  <a:pt x="0" y="4105181"/>
                  <a:pt x="0" y="3366919"/>
                </a:cubicBezTo>
                <a:close/>
              </a:path>
            </a:pathLst>
          </a:custGeom>
          <a:gradFill>
            <a:gsLst>
              <a:gs pos="0">
                <a:srgbClr val="DAE0D2">
                  <a:alpha val="9000"/>
                </a:srgbClr>
              </a:gs>
              <a:gs pos="83000">
                <a:srgbClr val="AABC99">
                  <a:alpha val="48000"/>
                </a:srgbClr>
              </a:gs>
              <a:gs pos="100000">
                <a:srgbClr val="AABC99">
                  <a:alpha val="44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15" name="Group 14">
            <a:extLst>
              <a:ext uri="{FF2B5EF4-FFF2-40B4-BE49-F238E27FC236}">
                <a16:creationId xmlns:a16="http://schemas.microsoft.com/office/drawing/2014/main" id="{A282B1FC-2D33-B27C-CD28-CCF6A9FD8979}"/>
              </a:ext>
            </a:extLst>
          </p:cNvPr>
          <p:cNvGrpSpPr/>
          <p:nvPr/>
        </p:nvGrpSpPr>
        <p:grpSpPr>
          <a:xfrm>
            <a:off x="5107779" y="748833"/>
            <a:ext cx="1487826" cy="1083162"/>
            <a:chOff x="3400450" y="986392"/>
            <a:chExt cx="1487826" cy="1083162"/>
          </a:xfrm>
        </p:grpSpPr>
        <p:sp>
          <p:nvSpPr>
            <p:cNvPr id="16" name="Freeform 15">
              <a:extLst>
                <a:ext uri="{FF2B5EF4-FFF2-40B4-BE49-F238E27FC236}">
                  <a16:creationId xmlns:a16="http://schemas.microsoft.com/office/drawing/2014/main" id="{48364439-2778-C7CC-57FA-75DE95B62B99}"/>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DAE0D2"/>
            </a:solidFill>
            <a:ln w="89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17" name="Freeform 16">
              <a:extLst>
                <a:ext uri="{FF2B5EF4-FFF2-40B4-BE49-F238E27FC236}">
                  <a16:creationId xmlns:a16="http://schemas.microsoft.com/office/drawing/2014/main" id="{9D5ABC1F-1ED5-8685-E579-E8115F8A0F89}"/>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10101"/>
            </a:solidFill>
            <a:ln w="89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3883835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12" grpId="0"/>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991335"/>
            <a:ext cx="10963099" cy="5682342"/>
          </a:xfrm>
        </p:spPr>
        <p:txBody>
          <a:bodyPr lIns="91440" tIns="45720" rIns="91440" bIns="45720" anchor="t"/>
          <a:lstStyle/>
          <a:p>
            <a:pPr marL="457200" indent="-457200">
              <a:lnSpc>
                <a:spcPct val="100000"/>
              </a:lnSpc>
              <a:spcBef>
                <a:spcPts val="0"/>
              </a:spcBef>
              <a:buClr>
                <a:schemeClr val="accent2"/>
              </a:buClr>
              <a:buAutoNum type="arabicPeriod"/>
              <a:defRPr/>
            </a:pPr>
            <a:r>
              <a:rPr lang="en-GB" b="1" dirty="0" err="1">
                <a:solidFill>
                  <a:schemeClr val="accent2"/>
                </a:solidFill>
                <a:ea typeface="+mn-lt"/>
                <a:cs typeface="+mn-lt"/>
              </a:rPr>
              <a:t>Schärfen</a:t>
            </a:r>
            <a:r>
              <a:rPr lang="en-GB" b="1" dirty="0">
                <a:solidFill>
                  <a:schemeClr val="accent2"/>
                </a:solidFill>
                <a:ea typeface="+mn-lt"/>
                <a:cs typeface="+mn-lt"/>
              </a:rPr>
              <a:t> Sie </a:t>
            </a:r>
            <a:r>
              <a:rPr lang="en-GB" b="1" dirty="0" err="1">
                <a:solidFill>
                  <a:schemeClr val="accent2"/>
                </a:solidFill>
                <a:ea typeface="+mn-lt"/>
                <a:cs typeface="+mn-lt"/>
              </a:rPr>
              <a:t>Ihre</a:t>
            </a:r>
            <a:r>
              <a:rPr lang="en-GB" b="1" dirty="0">
                <a:solidFill>
                  <a:schemeClr val="accent2"/>
                </a:solidFill>
                <a:ea typeface="+mn-lt"/>
                <a:cs typeface="+mn-lt"/>
              </a:rPr>
              <a:t> </a:t>
            </a:r>
            <a:r>
              <a:rPr lang="en-GB" b="1" dirty="0" err="1">
                <a:solidFill>
                  <a:schemeClr val="accent2"/>
                </a:solidFill>
                <a:ea typeface="+mn-lt"/>
                <a:cs typeface="+mn-lt"/>
              </a:rPr>
              <a:t>Botschaften</a:t>
            </a:r>
            <a:r>
              <a:rPr lang="en-GB" b="1" dirty="0">
                <a:solidFill>
                  <a:schemeClr val="accent2"/>
                </a:solidFill>
                <a:ea typeface="+mn-lt"/>
                <a:cs typeface="+mn-lt"/>
              </a:rPr>
              <a:t>:</a:t>
            </a:r>
            <a:endParaRPr lang="en-US" b="1" dirty="0">
              <a:solidFill>
                <a:schemeClr val="accent2"/>
              </a:solidFill>
              <a:cs typeface="Calibri" panose="020F0502020204030204"/>
            </a:endParaRPr>
          </a:p>
          <a:p>
            <a:pPr marL="457200" marR="0" lvl="0" indent="-457200" algn="l" defTabSz="914400" rtl="0" eaLnBrk="1" fontAlgn="auto" latinLnBrk="0" hangingPunct="1">
              <a:lnSpc>
                <a:spcPct val="100000"/>
              </a:lnSpc>
              <a:spcBef>
                <a:spcPts val="0"/>
              </a:spcBef>
              <a:spcAft>
                <a:spcPts val="0"/>
              </a:spcAft>
              <a:buClr>
                <a:schemeClr val="accent2"/>
              </a:buClr>
              <a:buSzTx/>
              <a:buAutoNum type="arabicPeriod"/>
              <a:tabLst/>
              <a:defRPr/>
            </a:pPr>
            <a:endParaRPr kumimoji="0" lang="en-GB" i="0" u="none" strike="noStrike" kern="1200" cap="none" spc="0" normalizeH="0" baseline="0" noProof="0">
              <a:ln>
                <a:noFill/>
              </a:ln>
              <a:effectLst/>
              <a:uLnTx/>
              <a:uFillTx/>
              <a:latin typeface="Calibri" panose="020F0502020204030204"/>
              <a:ea typeface="+mn-ea"/>
              <a:cs typeface="+mn-cs"/>
            </a:endParaRPr>
          </a:p>
          <a:p>
            <a:pPr marL="342900" indent="-342900">
              <a:lnSpc>
                <a:spcPct val="100000"/>
              </a:lnSpc>
              <a:spcBef>
                <a:spcPts val="0"/>
              </a:spcBef>
              <a:buClr>
                <a:schemeClr val="accent2"/>
              </a:buClr>
              <a:buChar char="•"/>
              <a:defRPr/>
            </a:pPr>
            <a:r>
              <a:rPr lang="en-GB" dirty="0">
                <a:ea typeface="+mn-lt"/>
                <a:cs typeface="+mn-lt"/>
              </a:rPr>
              <a:t>Hier </a:t>
            </a:r>
            <a:r>
              <a:rPr lang="en-GB" dirty="0" err="1">
                <a:ea typeface="+mn-lt"/>
                <a:cs typeface="+mn-lt"/>
              </a:rPr>
              <a:t>geht</a:t>
            </a:r>
            <a:r>
              <a:rPr lang="en-GB" dirty="0">
                <a:ea typeface="+mn-lt"/>
                <a:cs typeface="+mn-lt"/>
              </a:rPr>
              <a:t> es </a:t>
            </a:r>
            <a:r>
              <a:rPr lang="en-GB" dirty="0" err="1">
                <a:ea typeface="+mn-lt"/>
                <a:cs typeface="+mn-lt"/>
              </a:rPr>
              <a:t>darum</a:t>
            </a:r>
            <a:r>
              <a:rPr lang="en-GB" dirty="0">
                <a:ea typeface="+mn-lt"/>
                <a:cs typeface="+mn-lt"/>
              </a:rPr>
              <a:t>, </a:t>
            </a:r>
            <a:r>
              <a:rPr lang="en-GB" dirty="0" err="1">
                <a:ea typeface="+mn-lt"/>
                <a:cs typeface="+mn-lt"/>
              </a:rPr>
              <a:t>sich</a:t>
            </a:r>
            <a:r>
              <a:rPr lang="en-GB" dirty="0">
                <a:ea typeface="+mn-lt"/>
                <a:cs typeface="+mn-lt"/>
              </a:rPr>
              <a:t> </a:t>
            </a:r>
            <a:r>
              <a:rPr lang="en-GB" dirty="0" err="1">
                <a:ea typeface="+mn-lt"/>
                <a:cs typeface="+mn-lt"/>
              </a:rPr>
              <a:t>darüber</a:t>
            </a:r>
            <a:r>
              <a:rPr lang="en-GB" dirty="0">
                <a:ea typeface="+mn-lt"/>
                <a:cs typeface="+mn-lt"/>
              </a:rPr>
              <a:t> </a:t>
            </a:r>
            <a:r>
              <a:rPr lang="en-GB" dirty="0" err="1">
                <a:ea typeface="+mn-lt"/>
                <a:cs typeface="+mn-lt"/>
              </a:rPr>
              <a:t>klar</a:t>
            </a:r>
            <a:r>
              <a:rPr lang="en-GB" dirty="0">
                <a:ea typeface="+mn-lt"/>
                <a:cs typeface="+mn-lt"/>
              </a:rPr>
              <a:t> </a:t>
            </a:r>
            <a:r>
              <a:rPr lang="en-GB" dirty="0" err="1">
                <a:ea typeface="+mn-lt"/>
                <a:cs typeface="+mn-lt"/>
              </a:rPr>
              <a:t>zu</a:t>
            </a:r>
            <a:r>
              <a:rPr lang="en-GB" dirty="0">
                <a:ea typeface="+mn-lt"/>
                <a:cs typeface="+mn-lt"/>
              </a:rPr>
              <a:t> </a:t>
            </a:r>
            <a:r>
              <a:rPr lang="en-GB" dirty="0" err="1">
                <a:ea typeface="+mn-lt"/>
                <a:cs typeface="+mn-lt"/>
              </a:rPr>
              <a:t>werden</a:t>
            </a:r>
            <a:r>
              <a:rPr kumimoji="0" lang="en-GB" i="0" u="none" strike="noStrike" kern="1200" cap="none" spc="0" normalizeH="0" baseline="0" noProof="0" dirty="0">
                <a:ln>
                  <a:noFill/>
                </a:ln>
                <a:effectLst/>
                <a:uLnTx/>
                <a:uFillTx/>
                <a:ea typeface="+mn-lt"/>
                <a:cs typeface="+mn-lt"/>
              </a:rPr>
              <a:t>, </a:t>
            </a:r>
            <a:r>
              <a:rPr lang="en-GB" dirty="0" err="1">
                <a:ea typeface="+mn-lt"/>
                <a:cs typeface="+mn-lt"/>
              </a:rPr>
              <a:t>warum</a:t>
            </a:r>
            <a:r>
              <a:rPr lang="en-GB" dirty="0">
                <a:ea typeface="+mn-lt"/>
                <a:cs typeface="+mn-lt"/>
              </a:rPr>
              <a:t> es </a:t>
            </a:r>
            <a:r>
              <a:rPr lang="en-GB" dirty="0" err="1">
                <a:ea typeface="+mn-lt"/>
                <a:cs typeface="+mn-lt"/>
              </a:rPr>
              <a:t>Ihre</a:t>
            </a:r>
            <a:r>
              <a:rPr lang="en-GB" dirty="0">
                <a:ea typeface="+mn-lt"/>
                <a:cs typeface="+mn-lt"/>
              </a:rPr>
              <a:t> Organisation </a:t>
            </a:r>
            <a:r>
              <a:rPr lang="en-GB" dirty="0" err="1">
                <a:ea typeface="+mn-lt"/>
                <a:cs typeface="+mn-lt"/>
              </a:rPr>
              <a:t>gibt</a:t>
            </a:r>
            <a:r>
              <a:rPr kumimoji="0" lang="en-GB" i="0" u="none" strike="noStrike" kern="1200" cap="none" spc="0" normalizeH="0" baseline="0" noProof="0" dirty="0">
                <a:ln>
                  <a:noFill/>
                </a:ln>
                <a:effectLst/>
                <a:uLnTx/>
                <a:uFillTx/>
                <a:ea typeface="+mn-lt"/>
                <a:cs typeface="+mn-lt"/>
              </a:rPr>
              <a:t>, </a:t>
            </a:r>
            <a:r>
              <a:rPr lang="en-GB" dirty="0" err="1">
                <a:ea typeface="+mn-lt"/>
                <a:cs typeface="+mn-lt"/>
              </a:rPr>
              <a:t>wie</a:t>
            </a:r>
            <a:r>
              <a:rPr lang="en-GB" dirty="0">
                <a:ea typeface="+mn-lt"/>
                <a:cs typeface="+mn-lt"/>
              </a:rPr>
              <a:t> </a:t>
            </a:r>
            <a:r>
              <a:rPr lang="en-GB" dirty="0" err="1">
                <a:ea typeface="+mn-lt"/>
                <a:cs typeface="+mn-lt"/>
              </a:rPr>
              <a:t>sie</a:t>
            </a:r>
            <a:r>
              <a:rPr lang="en-GB" dirty="0">
                <a:ea typeface="+mn-lt"/>
                <a:cs typeface="+mn-lt"/>
              </a:rPr>
              <a:t> </a:t>
            </a:r>
            <a:r>
              <a:rPr lang="en-GB" dirty="0" err="1">
                <a:ea typeface="+mn-lt"/>
                <a:cs typeface="+mn-lt"/>
              </a:rPr>
              <a:t>sich</a:t>
            </a:r>
            <a:r>
              <a:rPr lang="en-GB" dirty="0">
                <a:ea typeface="+mn-lt"/>
                <a:cs typeface="+mn-lt"/>
              </a:rPr>
              <a:t> von </a:t>
            </a:r>
            <a:r>
              <a:rPr lang="en-GB" dirty="0" err="1">
                <a:ea typeface="+mn-lt"/>
                <a:cs typeface="+mn-lt"/>
              </a:rPr>
              <a:t>ihren</a:t>
            </a:r>
            <a:r>
              <a:rPr lang="en-GB" dirty="0">
                <a:ea typeface="+mn-lt"/>
                <a:cs typeface="+mn-lt"/>
              </a:rPr>
              <a:t> </a:t>
            </a:r>
            <a:r>
              <a:rPr lang="en-GB" dirty="0" err="1">
                <a:ea typeface="+mn-lt"/>
                <a:cs typeface="+mn-lt"/>
              </a:rPr>
              <a:t>Konkurrenten</a:t>
            </a:r>
            <a:r>
              <a:rPr lang="en-GB" dirty="0">
                <a:ea typeface="+mn-lt"/>
                <a:cs typeface="+mn-lt"/>
              </a:rPr>
              <a:t> </a:t>
            </a:r>
            <a:r>
              <a:rPr lang="en-GB" dirty="0" err="1">
                <a:ea typeface="+mn-lt"/>
                <a:cs typeface="+mn-lt"/>
              </a:rPr>
              <a:t>unterscheidet</a:t>
            </a:r>
            <a:r>
              <a:rPr lang="en-GB" dirty="0">
                <a:ea typeface="+mn-lt"/>
                <a:cs typeface="+mn-lt"/>
              </a:rPr>
              <a:t> und </a:t>
            </a:r>
            <a:r>
              <a:rPr lang="en-GB" dirty="0" err="1">
                <a:ea typeface="+mn-lt"/>
                <a:cs typeface="+mn-lt"/>
              </a:rPr>
              <a:t>wie</a:t>
            </a:r>
            <a:r>
              <a:rPr lang="en-GB" dirty="0">
                <a:ea typeface="+mn-lt"/>
                <a:cs typeface="+mn-lt"/>
              </a:rPr>
              <a:t> der </a:t>
            </a:r>
            <a:r>
              <a:rPr lang="en-GB" dirty="0" err="1">
                <a:ea typeface="+mn-lt"/>
                <a:cs typeface="+mn-lt"/>
              </a:rPr>
              <a:t>Erfolg</a:t>
            </a:r>
            <a:r>
              <a:rPr lang="en-GB" dirty="0">
                <a:ea typeface="+mn-lt"/>
                <a:cs typeface="+mn-lt"/>
              </a:rPr>
              <a:t> </a:t>
            </a:r>
            <a:r>
              <a:rPr lang="en-GB" dirty="0" err="1">
                <a:ea typeface="+mn-lt"/>
                <a:cs typeface="+mn-lt"/>
              </a:rPr>
              <a:t>aussieht</a:t>
            </a:r>
            <a:r>
              <a:rPr kumimoji="0" lang="en-GB" i="0" u="none" strike="noStrike" kern="1200" cap="none" spc="0" normalizeH="0" baseline="0" noProof="0" dirty="0">
                <a:ln>
                  <a:noFill/>
                </a:ln>
                <a:effectLst/>
                <a:uLnTx/>
                <a:uFillTx/>
                <a:ea typeface="+mn-lt"/>
                <a:cs typeface="+mn-lt"/>
              </a:rPr>
              <a:t>.</a:t>
            </a:r>
            <a:endParaRPr lang="en-GB" dirty="0">
              <a:ea typeface="+mn-lt"/>
              <a:cs typeface="+mn-lt"/>
            </a:endParaRPr>
          </a:p>
          <a:p>
            <a:pPr marL="457200" indent="-457200">
              <a:lnSpc>
                <a:spcPct val="100000"/>
              </a:lnSpc>
              <a:spcBef>
                <a:spcPts val="0"/>
              </a:spcBef>
              <a:buClr>
                <a:schemeClr val="accent2"/>
              </a:buClr>
              <a:buFont typeface="+mj-lt"/>
              <a:buAutoNum type="arabicPeriod" startAt="2"/>
              <a:defRPr/>
            </a:pPr>
            <a:endParaRPr lang="en-GB">
              <a:latin typeface="Calibri" panose="020F0502020204030204"/>
            </a:endParaRPr>
          </a:p>
          <a:p>
            <a:pPr marL="0" indent="0">
              <a:lnSpc>
                <a:spcPct val="100000"/>
              </a:lnSpc>
              <a:spcBef>
                <a:spcPts val="0"/>
              </a:spcBef>
              <a:buClr>
                <a:schemeClr val="accent2"/>
              </a:buClr>
              <a:defRPr/>
            </a:pPr>
            <a:r>
              <a:rPr lang="en-GB" b="1" dirty="0">
                <a:solidFill>
                  <a:schemeClr val="accent2"/>
                </a:solidFill>
                <a:ea typeface="+mn-lt"/>
                <a:cs typeface="+mn-lt"/>
              </a:rPr>
              <a:t> Verstehen Sie </a:t>
            </a:r>
            <a:r>
              <a:rPr lang="en-GB" b="1" dirty="0" err="1">
                <a:solidFill>
                  <a:schemeClr val="accent2"/>
                </a:solidFill>
                <a:ea typeface="+mn-lt"/>
                <a:cs typeface="+mn-lt"/>
              </a:rPr>
              <a:t>Ihr</a:t>
            </a:r>
            <a:r>
              <a:rPr lang="en-GB" b="1" dirty="0">
                <a:solidFill>
                  <a:schemeClr val="accent2"/>
                </a:solidFill>
                <a:ea typeface="+mn-lt"/>
                <a:cs typeface="+mn-lt"/>
              </a:rPr>
              <a:t> </a:t>
            </a:r>
            <a:r>
              <a:rPr lang="en-GB" b="1" dirty="0" err="1">
                <a:solidFill>
                  <a:schemeClr val="accent2"/>
                </a:solidFill>
                <a:ea typeface="+mn-lt"/>
                <a:cs typeface="+mn-lt"/>
              </a:rPr>
              <a:t>Warum</a:t>
            </a:r>
            <a:r>
              <a:rPr lang="en-GB" b="1" dirty="0">
                <a:solidFill>
                  <a:schemeClr val="accent2"/>
                </a:solidFill>
                <a:ea typeface="+mn-lt"/>
                <a:cs typeface="+mn-lt"/>
              </a:rPr>
              <a:t>:</a:t>
            </a:r>
          </a:p>
          <a:p>
            <a:pPr marL="457200" indent="-457200">
              <a:lnSpc>
                <a:spcPct val="100000"/>
              </a:lnSpc>
              <a:spcBef>
                <a:spcPts val="0"/>
              </a:spcBef>
              <a:buClr>
                <a:schemeClr val="accent2"/>
              </a:buClr>
              <a:buFont typeface="+mj-lt"/>
              <a:buAutoNum type="arabicPeriod" startAt="2"/>
              <a:defRPr/>
            </a:pPr>
            <a:endParaRPr lang="en-GB" b="1">
              <a:solidFill>
                <a:schemeClr val="accent2"/>
              </a:solidFill>
              <a:latin typeface="Calibri" panose="020F0502020204030204"/>
            </a:endParaRPr>
          </a:p>
          <a:p>
            <a:pPr marL="342900" indent="-342900">
              <a:lnSpc>
                <a:spcPct val="100000"/>
              </a:lnSpc>
              <a:spcBef>
                <a:spcPts val="0"/>
              </a:spcBef>
              <a:buClr>
                <a:schemeClr val="accent2"/>
              </a:buClr>
              <a:buFont typeface="Arial" panose="020B0604020202020204" pitchFamily="34" charset="0"/>
              <a:buChar char="•"/>
              <a:defRPr/>
            </a:pPr>
            <a:r>
              <a:rPr lang="en-GB" dirty="0">
                <a:ea typeface="+mn-lt"/>
                <a:cs typeface="+mn-lt"/>
              </a:rPr>
              <a:t>Sie </a:t>
            </a:r>
            <a:r>
              <a:rPr lang="en-GB" dirty="0" err="1">
                <a:ea typeface="+mn-lt"/>
                <a:cs typeface="+mn-lt"/>
              </a:rPr>
              <a:t>wollen</a:t>
            </a:r>
            <a:r>
              <a:rPr lang="en-GB" dirty="0">
                <a:ea typeface="+mn-lt"/>
                <a:cs typeface="+mn-lt"/>
              </a:rPr>
              <a:t> Geld </a:t>
            </a:r>
            <a:r>
              <a:rPr lang="en-GB" dirty="0" err="1">
                <a:ea typeface="+mn-lt"/>
                <a:cs typeface="+mn-lt"/>
              </a:rPr>
              <a:t>sammeln</a:t>
            </a:r>
            <a:r>
              <a:rPr lang="en-GB" dirty="0">
                <a:ea typeface="+mn-lt"/>
                <a:cs typeface="+mn-lt"/>
              </a:rPr>
              <a:t>, </a:t>
            </a:r>
            <a:r>
              <a:rPr lang="en-GB" dirty="0" err="1">
                <a:ea typeface="+mn-lt"/>
                <a:cs typeface="+mn-lt"/>
              </a:rPr>
              <a:t>aber</a:t>
            </a:r>
            <a:r>
              <a:rPr lang="en-GB" dirty="0">
                <a:ea typeface="+mn-lt"/>
                <a:cs typeface="+mn-lt"/>
              </a:rPr>
              <a:t> </a:t>
            </a:r>
            <a:r>
              <a:rPr lang="en-GB" dirty="0" err="1">
                <a:ea typeface="+mn-lt"/>
                <a:cs typeface="+mn-lt"/>
              </a:rPr>
              <a:t>warum</a:t>
            </a:r>
            <a:r>
              <a:rPr lang="en-GB" dirty="0">
                <a:ea typeface="+mn-lt"/>
                <a:cs typeface="+mn-lt"/>
              </a:rPr>
              <a:t> </a:t>
            </a:r>
            <a:r>
              <a:rPr lang="en-GB" dirty="0" err="1">
                <a:ea typeface="+mn-lt"/>
                <a:cs typeface="+mn-lt"/>
              </a:rPr>
              <a:t>braucht</a:t>
            </a:r>
            <a:r>
              <a:rPr lang="en-GB" dirty="0">
                <a:ea typeface="+mn-lt"/>
                <a:cs typeface="+mn-lt"/>
              </a:rPr>
              <a:t> </a:t>
            </a:r>
            <a:r>
              <a:rPr lang="en-GB" dirty="0" err="1">
                <a:ea typeface="+mn-lt"/>
                <a:cs typeface="+mn-lt"/>
              </a:rPr>
              <a:t>Ihre</a:t>
            </a:r>
            <a:r>
              <a:rPr lang="en-GB" dirty="0">
                <a:ea typeface="+mn-lt"/>
                <a:cs typeface="+mn-lt"/>
              </a:rPr>
              <a:t> Organisation es? Was </a:t>
            </a:r>
            <a:r>
              <a:rPr lang="en-GB" dirty="0" err="1">
                <a:ea typeface="+mn-lt"/>
                <a:cs typeface="+mn-lt"/>
              </a:rPr>
              <a:t>soll</a:t>
            </a:r>
            <a:r>
              <a:rPr lang="en-GB" dirty="0">
                <a:ea typeface="+mn-lt"/>
                <a:cs typeface="+mn-lt"/>
              </a:rPr>
              <a:t> </a:t>
            </a:r>
            <a:r>
              <a:rPr lang="en-GB" dirty="0" err="1">
                <a:ea typeface="+mn-lt"/>
                <a:cs typeface="+mn-lt"/>
              </a:rPr>
              <a:t>mit</a:t>
            </a:r>
            <a:r>
              <a:rPr lang="en-GB" dirty="0">
                <a:ea typeface="+mn-lt"/>
                <a:cs typeface="+mn-lt"/>
              </a:rPr>
              <a:t> </a:t>
            </a:r>
            <a:r>
              <a:rPr lang="en-GB" dirty="0" err="1">
                <a:ea typeface="+mn-lt"/>
                <a:cs typeface="+mn-lt"/>
              </a:rPr>
              <a:t>dieser</a:t>
            </a:r>
            <a:r>
              <a:rPr lang="en-GB" dirty="0">
                <a:ea typeface="+mn-lt"/>
                <a:cs typeface="+mn-lt"/>
              </a:rPr>
              <a:t> </a:t>
            </a:r>
            <a:r>
              <a:rPr lang="en-GB" dirty="0" err="1">
                <a:ea typeface="+mn-lt"/>
                <a:cs typeface="+mn-lt"/>
              </a:rPr>
              <a:t>Spende</a:t>
            </a:r>
            <a:r>
              <a:rPr lang="en-GB" dirty="0">
                <a:ea typeface="+mn-lt"/>
                <a:cs typeface="+mn-lt"/>
              </a:rPr>
              <a:t> </a:t>
            </a:r>
            <a:r>
              <a:rPr lang="en-GB" dirty="0" err="1">
                <a:ea typeface="+mn-lt"/>
                <a:cs typeface="+mn-lt"/>
              </a:rPr>
              <a:t>erreicht</a:t>
            </a:r>
            <a:r>
              <a:rPr lang="en-GB" dirty="0">
                <a:ea typeface="+mn-lt"/>
                <a:cs typeface="+mn-lt"/>
              </a:rPr>
              <a:t> </a:t>
            </a:r>
            <a:r>
              <a:rPr lang="en-GB" dirty="0" err="1">
                <a:ea typeface="+mn-lt"/>
                <a:cs typeface="+mn-lt"/>
              </a:rPr>
              <a:t>werden</a:t>
            </a:r>
            <a:r>
              <a:rPr lang="en-GB" dirty="0">
                <a:ea typeface="+mn-lt"/>
                <a:cs typeface="+mn-lt"/>
              </a:rPr>
              <a:t>? </a:t>
            </a:r>
            <a:r>
              <a:rPr lang="en-GB" dirty="0" err="1">
                <a:ea typeface="+mn-lt"/>
                <a:cs typeface="+mn-lt"/>
              </a:rPr>
              <a:t>Diese</a:t>
            </a:r>
            <a:r>
              <a:rPr lang="en-GB" dirty="0">
                <a:ea typeface="+mn-lt"/>
                <a:cs typeface="+mn-lt"/>
              </a:rPr>
              <a:t> Frage </a:t>
            </a:r>
            <a:r>
              <a:rPr lang="en-GB" dirty="0" err="1">
                <a:ea typeface="+mn-lt"/>
                <a:cs typeface="+mn-lt"/>
              </a:rPr>
              <a:t>zu</a:t>
            </a:r>
            <a:r>
              <a:rPr lang="en-GB" dirty="0">
                <a:ea typeface="+mn-lt"/>
                <a:cs typeface="+mn-lt"/>
              </a:rPr>
              <a:t> </a:t>
            </a:r>
            <a:r>
              <a:rPr lang="en-GB" dirty="0" err="1">
                <a:ea typeface="+mn-lt"/>
                <a:cs typeface="+mn-lt"/>
              </a:rPr>
              <a:t>beantworten</a:t>
            </a:r>
            <a:r>
              <a:rPr lang="en-GB" dirty="0">
                <a:ea typeface="+mn-lt"/>
                <a:cs typeface="+mn-lt"/>
              </a:rPr>
              <a:t> </a:t>
            </a:r>
            <a:r>
              <a:rPr lang="en-GB" dirty="0" err="1">
                <a:ea typeface="+mn-lt"/>
                <a:cs typeface="+mn-lt"/>
              </a:rPr>
              <a:t>ist</a:t>
            </a:r>
            <a:r>
              <a:rPr lang="en-GB" dirty="0">
                <a:ea typeface="+mn-lt"/>
                <a:cs typeface="+mn-lt"/>
              </a:rPr>
              <a:t> </a:t>
            </a:r>
            <a:r>
              <a:rPr lang="en-GB" dirty="0" err="1">
                <a:ea typeface="+mn-lt"/>
                <a:cs typeface="+mn-lt"/>
              </a:rPr>
              <a:t>ebenso</a:t>
            </a:r>
            <a:r>
              <a:rPr lang="en-GB" dirty="0">
                <a:ea typeface="+mn-lt"/>
                <a:cs typeface="+mn-lt"/>
              </a:rPr>
              <a:t> </a:t>
            </a:r>
            <a:r>
              <a:rPr lang="en-GB" dirty="0" err="1">
                <a:ea typeface="+mn-lt"/>
                <a:cs typeface="+mn-lt"/>
              </a:rPr>
              <a:t>wichtig</a:t>
            </a:r>
            <a:r>
              <a:rPr lang="en-GB" dirty="0">
                <a:ea typeface="+mn-lt"/>
                <a:cs typeface="+mn-lt"/>
              </a:rPr>
              <a:t> </a:t>
            </a:r>
            <a:r>
              <a:rPr lang="en-GB" dirty="0" err="1">
                <a:ea typeface="+mn-lt"/>
                <a:cs typeface="+mn-lt"/>
              </a:rPr>
              <a:t>wie</a:t>
            </a:r>
            <a:r>
              <a:rPr lang="en-GB" dirty="0">
                <a:ea typeface="+mn-lt"/>
                <a:cs typeface="+mn-lt"/>
              </a:rPr>
              <a:t> die </a:t>
            </a:r>
            <a:r>
              <a:rPr lang="en-GB" dirty="0" err="1">
                <a:ea typeface="+mn-lt"/>
                <a:cs typeface="+mn-lt"/>
              </a:rPr>
              <a:t>Vermittlung</a:t>
            </a:r>
            <a:r>
              <a:rPr lang="en-GB" dirty="0">
                <a:ea typeface="+mn-lt"/>
                <a:cs typeface="+mn-lt"/>
              </a:rPr>
              <a:t> </a:t>
            </a:r>
            <a:r>
              <a:rPr lang="en-GB" dirty="0" err="1">
                <a:ea typeface="+mn-lt"/>
                <a:cs typeface="+mn-lt"/>
              </a:rPr>
              <a:t>dieser</a:t>
            </a:r>
            <a:r>
              <a:rPr lang="en-GB" dirty="0">
                <a:ea typeface="+mn-lt"/>
                <a:cs typeface="+mn-lt"/>
              </a:rPr>
              <a:t> </a:t>
            </a:r>
            <a:r>
              <a:rPr lang="en-GB" dirty="0" err="1">
                <a:ea typeface="+mn-lt"/>
                <a:cs typeface="+mn-lt"/>
              </a:rPr>
              <a:t>Antwort</a:t>
            </a:r>
            <a:r>
              <a:rPr lang="en-GB" dirty="0">
                <a:ea typeface="+mn-lt"/>
                <a:cs typeface="+mn-lt"/>
              </a:rPr>
              <a:t> an </a:t>
            </a:r>
            <a:r>
              <a:rPr lang="en-GB" dirty="0" err="1">
                <a:ea typeface="+mn-lt"/>
                <a:cs typeface="+mn-lt"/>
              </a:rPr>
              <a:t>potenzielle</a:t>
            </a:r>
            <a:r>
              <a:rPr lang="en-GB" dirty="0">
                <a:ea typeface="+mn-lt"/>
                <a:cs typeface="+mn-lt"/>
              </a:rPr>
              <a:t> Spender. </a:t>
            </a:r>
          </a:p>
        </p:txBody>
      </p:sp>
      <p:sp>
        <p:nvSpPr>
          <p:cNvPr id="6" name="Text Placeholder 3">
            <a:extLst>
              <a:ext uri="{FF2B5EF4-FFF2-40B4-BE49-F238E27FC236}">
                <a16:creationId xmlns:a16="http://schemas.microsoft.com/office/drawing/2014/main" id="{583F0A68-B31D-FF57-A36C-56157EE7B995}"/>
              </a:ext>
            </a:extLst>
          </p:cNvPr>
          <p:cNvSpPr>
            <a:spLocks noGrp="1"/>
          </p:cNvSpPr>
          <p:nvPr>
            <p:ph type="body" sz="quarter" idx="16"/>
          </p:nvPr>
        </p:nvSpPr>
        <p:spPr>
          <a:xfrm>
            <a:off x="719553" y="582277"/>
            <a:ext cx="10595237" cy="1165168"/>
          </a:xfrm>
        </p:spPr>
        <p:txBody>
          <a:bodyPr lIns="91440" tIns="45720" rIns="91440" bIns="45720" anchor="t">
            <a:noAutofit/>
          </a:bodyPr>
          <a:lstStyle/>
          <a:p>
            <a:r>
              <a:rPr lang="de-DE" dirty="0">
                <a:ea typeface="+mn-lt"/>
                <a:cs typeface="+mn-lt"/>
              </a:rPr>
              <a:t>Langfristige Spender anziehen: Sieben Schritte zur Bindung von Spendern</a:t>
            </a:r>
            <a:endParaRPr lang="en-GB" dirty="0">
              <a:cs typeface="Calibri"/>
            </a:endParaRPr>
          </a:p>
        </p:txBody>
      </p:sp>
    </p:spTree>
    <p:extLst>
      <p:ext uri="{BB962C8B-B14F-4D97-AF65-F5344CB8AC3E}">
        <p14:creationId xmlns:p14="http://schemas.microsoft.com/office/powerpoint/2010/main" val="102883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2122714"/>
            <a:ext cx="10595237" cy="5682342"/>
          </a:xfrm>
        </p:spPr>
        <p:txBody>
          <a:bodyPr lIns="91440" tIns="45720" rIns="91440" bIns="45720" anchor="t"/>
          <a:lstStyle/>
          <a:p>
            <a:pPr marL="457200" indent="-457200">
              <a:lnSpc>
                <a:spcPct val="100000"/>
              </a:lnSpc>
              <a:spcBef>
                <a:spcPts val="0"/>
              </a:spcBef>
              <a:buClr>
                <a:schemeClr val="accent2"/>
              </a:buClr>
              <a:buAutoNum type="arabicPeriod"/>
              <a:defRPr/>
            </a:pPr>
            <a:r>
              <a:rPr lang="en-GB" b="1" dirty="0">
                <a:solidFill>
                  <a:schemeClr val="accent2"/>
                </a:solidFill>
                <a:ea typeface="+mn-lt"/>
                <a:cs typeface="+mn-lt"/>
              </a:rPr>
              <a:t>Verstehen Sie </a:t>
            </a:r>
            <a:r>
              <a:rPr lang="en-GB" b="1" dirty="0" err="1">
                <a:solidFill>
                  <a:schemeClr val="accent2"/>
                </a:solidFill>
                <a:ea typeface="+mn-lt"/>
                <a:cs typeface="+mn-lt"/>
              </a:rPr>
              <a:t>Ihr</a:t>
            </a:r>
            <a:r>
              <a:rPr lang="en-GB" b="1" dirty="0">
                <a:solidFill>
                  <a:schemeClr val="accent2"/>
                </a:solidFill>
                <a:ea typeface="+mn-lt"/>
                <a:cs typeface="+mn-lt"/>
              </a:rPr>
              <a:t> </a:t>
            </a:r>
            <a:r>
              <a:rPr lang="en-GB" b="1" dirty="0" err="1">
                <a:solidFill>
                  <a:schemeClr val="accent2"/>
                </a:solidFill>
                <a:ea typeface="+mn-lt"/>
                <a:cs typeface="+mn-lt"/>
              </a:rPr>
              <a:t>Warum</a:t>
            </a:r>
            <a:r>
              <a:rPr lang="en-GB" b="1" dirty="0">
                <a:solidFill>
                  <a:schemeClr val="accent2"/>
                </a:solidFill>
                <a:ea typeface="+mn-lt"/>
                <a:cs typeface="+mn-lt"/>
              </a:rPr>
              <a:t> (Forts.)</a:t>
            </a:r>
            <a:endParaRPr lang="en-US" b="1" dirty="0">
              <a:solidFill>
                <a:schemeClr val="accent2"/>
              </a:solidFill>
              <a:ea typeface="+mn-lt"/>
              <a:cs typeface="+mn-lt"/>
            </a:endParaRPr>
          </a:p>
          <a:p>
            <a:pPr marL="457200" indent="-457200">
              <a:lnSpc>
                <a:spcPct val="100000"/>
              </a:lnSpc>
              <a:spcBef>
                <a:spcPts val="0"/>
              </a:spcBef>
              <a:buClr>
                <a:schemeClr val="accent2"/>
              </a:buClr>
              <a:buFont typeface="+mj-lt"/>
              <a:buAutoNum type="arabicPeriod" startAt="2"/>
              <a:defRPr/>
            </a:pPr>
            <a:endParaRPr lang="en-GB" b="1">
              <a:solidFill>
                <a:schemeClr val="accent2"/>
              </a:solidFill>
              <a:latin typeface="Calibri" panose="020F0502020204030204"/>
            </a:endParaRPr>
          </a:p>
          <a:p>
            <a:pPr marL="800100" lvl="1" indent="-342900">
              <a:lnSpc>
                <a:spcPct val="100000"/>
              </a:lnSpc>
              <a:spcBef>
                <a:spcPts val="0"/>
              </a:spcBef>
              <a:buClr>
                <a:schemeClr val="accent2"/>
              </a:buClr>
              <a:buFont typeface="Arial" panose="020B0604020202020204" pitchFamily="34" charset="0"/>
              <a:buChar char="•"/>
              <a:defRPr/>
            </a:pPr>
            <a:r>
              <a:rPr lang="en-GB" dirty="0">
                <a:solidFill>
                  <a:srgbClr val="000000"/>
                </a:solidFill>
                <a:latin typeface="Calibri"/>
                <a:ea typeface="+mn-lt"/>
                <a:cs typeface="+mn-lt"/>
              </a:rPr>
              <a:t>Eine Frage, die </a:t>
            </a:r>
            <a:r>
              <a:rPr lang="en-GB" err="1">
                <a:solidFill>
                  <a:srgbClr val="000000"/>
                </a:solidFill>
                <a:latin typeface="Calibri"/>
                <a:ea typeface="+mn-lt"/>
                <a:cs typeface="+mn-lt"/>
              </a:rPr>
              <a:t>wir</a:t>
            </a:r>
            <a:r>
              <a:rPr lang="en-GB" dirty="0">
                <a:solidFill>
                  <a:srgbClr val="000000"/>
                </a:solidFill>
                <a:latin typeface="Calibri"/>
                <a:ea typeface="+mn-lt"/>
                <a:cs typeface="+mn-lt"/>
              </a:rPr>
              <a:t> </a:t>
            </a:r>
            <a:r>
              <a:rPr lang="en-GB" err="1">
                <a:solidFill>
                  <a:srgbClr val="000000"/>
                </a:solidFill>
                <a:latin typeface="Calibri"/>
                <a:ea typeface="+mn-lt"/>
                <a:cs typeface="+mn-lt"/>
              </a:rPr>
              <a:t>häufig</a:t>
            </a:r>
            <a:r>
              <a:rPr lang="en-GB" dirty="0">
                <a:solidFill>
                  <a:srgbClr val="000000"/>
                </a:solidFill>
                <a:latin typeface="Calibri"/>
                <a:ea typeface="+mn-lt"/>
                <a:cs typeface="+mn-lt"/>
              </a:rPr>
              <a:t> von </a:t>
            </a:r>
            <a:r>
              <a:rPr lang="en-GB" err="1">
                <a:solidFill>
                  <a:srgbClr val="000000"/>
                </a:solidFill>
                <a:latin typeface="Calibri"/>
                <a:ea typeface="+mn-lt"/>
                <a:cs typeface="+mn-lt"/>
              </a:rPr>
              <a:t>unseren</a:t>
            </a:r>
            <a:r>
              <a:rPr lang="en-GB" dirty="0">
                <a:solidFill>
                  <a:srgbClr val="000000"/>
                </a:solidFill>
                <a:latin typeface="Calibri"/>
                <a:ea typeface="+mn-lt"/>
                <a:cs typeface="+mn-lt"/>
              </a:rPr>
              <a:t> Kunden, den </a:t>
            </a:r>
            <a:r>
              <a:rPr lang="en-GB" err="1">
                <a:solidFill>
                  <a:srgbClr val="000000"/>
                </a:solidFill>
                <a:latin typeface="Calibri"/>
                <a:ea typeface="+mn-lt"/>
                <a:cs typeface="+mn-lt"/>
              </a:rPr>
              <a:t>Stiftungen</a:t>
            </a:r>
            <a:r>
              <a:rPr lang="en-GB" dirty="0">
                <a:solidFill>
                  <a:srgbClr val="000000"/>
                </a:solidFill>
                <a:latin typeface="Calibri"/>
                <a:ea typeface="+mn-lt"/>
                <a:cs typeface="+mn-lt"/>
              </a:rPr>
              <a:t> und </a:t>
            </a:r>
            <a:r>
              <a:rPr lang="en-GB" err="1">
                <a:solidFill>
                  <a:srgbClr val="000000"/>
                </a:solidFill>
                <a:latin typeface="Calibri"/>
                <a:ea typeface="+mn-lt"/>
                <a:cs typeface="+mn-lt"/>
              </a:rPr>
              <a:t>Großspendern</a:t>
            </a:r>
            <a:r>
              <a:rPr lang="en-GB" dirty="0">
                <a:solidFill>
                  <a:srgbClr val="000000"/>
                </a:solidFill>
                <a:latin typeface="Calibri"/>
                <a:ea typeface="+mn-lt"/>
                <a:cs typeface="+mn-lt"/>
              </a:rPr>
              <a:t>, </a:t>
            </a:r>
            <a:r>
              <a:rPr lang="en-GB" err="1">
                <a:solidFill>
                  <a:srgbClr val="000000"/>
                </a:solidFill>
                <a:latin typeface="Calibri"/>
                <a:ea typeface="+mn-lt"/>
                <a:cs typeface="+mn-lt"/>
              </a:rPr>
              <a:t>hören</a:t>
            </a:r>
            <a:r>
              <a:rPr lang="en-GB" dirty="0">
                <a:solidFill>
                  <a:srgbClr val="000000"/>
                </a:solidFill>
                <a:latin typeface="Calibri"/>
                <a:ea typeface="+mn-lt"/>
                <a:cs typeface="+mn-lt"/>
              </a:rPr>
              <a:t>, </a:t>
            </a:r>
            <a:r>
              <a:rPr lang="en-GB" err="1">
                <a:solidFill>
                  <a:srgbClr val="000000"/>
                </a:solidFill>
                <a:latin typeface="Calibri"/>
                <a:ea typeface="+mn-lt"/>
                <a:cs typeface="+mn-lt"/>
              </a:rPr>
              <a:t>ist</a:t>
            </a:r>
            <a:r>
              <a:rPr lang="en-GB" dirty="0">
                <a:solidFill>
                  <a:srgbClr val="000000"/>
                </a:solidFill>
                <a:latin typeface="Calibri"/>
                <a:ea typeface="+mn-lt"/>
                <a:cs typeface="+mn-lt"/>
              </a:rPr>
              <a:t> die, </a:t>
            </a:r>
            <a:r>
              <a:rPr lang="en-GB" err="1">
                <a:solidFill>
                  <a:srgbClr val="000000"/>
                </a:solidFill>
                <a:latin typeface="Calibri"/>
                <a:ea typeface="+mn-lt"/>
                <a:cs typeface="+mn-lt"/>
              </a:rPr>
              <a:t>ob</a:t>
            </a:r>
            <a:r>
              <a:rPr lang="en-GB" dirty="0">
                <a:solidFill>
                  <a:srgbClr val="000000"/>
                </a:solidFill>
                <a:latin typeface="Calibri"/>
                <a:ea typeface="+mn-lt"/>
                <a:cs typeface="+mn-lt"/>
              </a:rPr>
              <a:t> </a:t>
            </a:r>
            <a:r>
              <a:rPr lang="en-GB" err="1">
                <a:solidFill>
                  <a:srgbClr val="000000"/>
                </a:solidFill>
                <a:latin typeface="Calibri"/>
                <a:ea typeface="+mn-lt"/>
                <a:cs typeface="+mn-lt"/>
              </a:rPr>
              <a:t>wir</a:t>
            </a:r>
            <a:r>
              <a:rPr lang="en-GB" dirty="0">
                <a:solidFill>
                  <a:srgbClr val="000000"/>
                </a:solidFill>
                <a:latin typeface="Calibri"/>
                <a:ea typeface="+mn-lt"/>
                <a:cs typeface="+mn-lt"/>
              </a:rPr>
              <a:t> von </a:t>
            </a:r>
            <a:r>
              <a:rPr lang="en-GB" err="1">
                <a:solidFill>
                  <a:srgbClr val="000000"/>
                </a:solidFill>
                <a:latin typeface="Calibri"/>
                <a:ea typeface="+mn-lt"/>
                <a:cs typeface="+mn-lt"/>
              </a:rPr>
              <a:t>verwertbaren</a:t>
            </a:r>
            <a:r>
              <a:rPr lang="en-GB" dirty="0">
                <a:solidFill>
                  <a:srgbClr val="000000"/>
                </a:solidFill>
                <a:latin typeface="Calibri"/>
                <a:ea typeface="+mn-lt"/>
                <a:cs typeface="+mn-lt"/>
              </a:rPr>
              <a:t> </a:t>
            </a:r>
            <a:r>
              <a:rPr lang="en-GB" err="1">
                <a:solidFill>
                  <a:srgbClr val="000000"/>
                </a:solidFill>
                <a:latin typeface="Calibri"/>
                <a:ea typeface="+mn-lt"/>
                <a:cs typeface="+mn-lt"/>
              </a:rPr>
              <a:t>Fördermöglichkeiten</a:t>
            </a:r>
            <a:r>
              <a:rPr lang="en-GB" dirty="0">
                <a:solidFill>
                  <a:srgbClr val="000000"/>
                </a:solidFill>
                <a:latin typeface="Calibri"/>
                <a:ea typeface="+mn-lt"/>
                <a:cs typeface="+mn-lt"/>
              </a:rPr>
              <a:t> </a:t>
            </a:r>
            <a:r>
              <a:rPr lang="en-GB" err="1">
                <a:solidFill>
                  <a:srgbClr val="000000"/>
                </a:solidFill>
                <a:latin typeface="Calibri"/>
                <a:ea typeface="+mn-lt"/>
                <a:cs typeface="+mn-lt"/>
              </a:rPr>
              <a:t>wissen</a:t>
            </a:r>
            <a:r>
              <a:rPr lang="en-GB" dirty="0">
                <a:solidFill>
                  <a:srgbClr val="000000"/>
                </a:solidFill>
                <a:latin typeface="Calibri"/>
                <a:ea typeface="+mn-lt"/>
                <a:cs typeface="+mn-lt"/>
              </a:rPr>
              <a:t>. </a:t>
            </a:r>
          </a:p>
          <a:p>
            <a:pPr marL="800100" lvl="1" indent="-342900">
              <a:lnSpc>
                <a:spcPct val="100000"/>
              </a:lnSpc>
              <a:spcBef>
                <a:spcPts val="0"/>
              </a:spcBef>
              <a:buClr>
                <a:schemeClr val="accent2"/>
              </a:buClr>
              <a:buFont typeface="Arial" panose="020B0604020202020204" pitchFamily="34" charset="0"/>
              <a:buChar char="•"/>
              <a:defRPr/>
            </a:pPr>
            <a:endParaRPr lang="en-GB" dirty="0">
              <a:solidFill>
                <a:srgbClr val="000000"/>
              </a:solidFill>
              <a:latin typeface="Calibri" panose="020F0502020204030204"/>
              <a:ea typeface="Calibri"/>
              <a:cs typeface="Calibri"/>
            </a:endParaRPr>
          </a:p>
          <a:p>
            <a:pPr marL="800100" lvl="1" indent="-342900">
              <a:lnSpc>
                <a:spcPct val="100000"/>
              </a:lnSpc>
              <a:spcBef>
                <a:spcPts val="0"/>
              </a:spcBef>
              <a:buClr>
                <a:schemeClr val="accent2"/>
              </a:buClr>
              <a:buFont typeface="Arial" panose="020B0604020202020204" pitchFamily="34" charset="0"/>
              <a:buChar char="•"/>
              <a:defRPr/>
            </a:pPr>
            <a:r>
              <a:rPr lang="en-GB" dirty="0">
                <a:solidFill>
                  <a:srgbClr val="000000"/>
                </a:solidFill>
                <a:latin typeface="Calibri"/>
                <a:ea typeface="+mn-lt"/>
                <a:cs typeface="+mn-lt"/>
              </a:rPr>
              <a:t>Wenn Sie </a:t>
            </a:r>
            <a:r>
              <a:rPr lang="en-GB" err="1">
                <a:solidFill>
                  <a:srgbClr val="000000"/>
                </a:solidFill>
                <a:latin typeface="Calibri"/>
                <a:ea typeface="+mn-lt"/>
                <a:cs typeface="+mn-lt"/>
              </a:rPr>
              <a:t>solche</a:t>
            </a:r>
            <a:r>
              <a:rPr lang="en-GB" dirty="0">
                <a:solidFill>
                  <a:srgbClr val="000000"/>
                </a:solidFill>
                <a:latin typeface="Calibri"/>
                <a:ea typeface="+mn-lt"/>
                <a:cs typeface="+mn-lt"/>
              </a:rPr>
              <a:t> Möglichkeiten </a:t>
            </a:r>
            <a:r>
              <a:rPr lang="en-GB" err="1">
                <a:solidFill>
                  <a:srgbClr val="000000"/>
                </a:solidFill>
                <a:latin typeface="Calibri"/>
                <a:ea typeface="+mn-lt"/>
                <a:cs typeface="+mn-lt"/>
              </a:rPr>
              <a:t>parat</a:t>
            </a:r>
            <a:r>
              <a:rPr lang="en-GB" dirty="0">
                <a:solidFill>
                  <a:srgbClr val="000000"/>
                </a:solidFill>
                <a:latin typeface="Calibri"/>
                <a:ea typeface="+mn-lt"/>
                <a:cs typeface="+mn-lt"/>
              </a:rPr>
              <a:t> </a:t>
            </a:r>
            <a:r>
              <a:rPr lang="en-GB" err="1">
                <a:solidFill>
                  <a:srgbClr val="000000"/>
                </a:solidFill>
                <a:latin typeface="Calibri"/>
                <a:ea typeface="+mn-lt"/>
                <a:cs typeface="+mn-lt"/>
              </a:rPr>
              <a:t>haben</a:t>
            </a:r>
            <a:r>
              <a:rPr lang="en-GB" dirty="0">
                <a:solidFill>
                  <a:srgbClr val="000000"/>
                </a:solidFill>
                <a:latin typeface="Calibri"/>
                <a:ea typeface="+mn-lt"/>
                <a:cs typeface="+mn-lt"/>
              </a:rPr>
              <a:t>, </a:t>
            </a:r>
            <a:r>
              <a:rPr lang="en-GB" err="1">
                <a:solidFill>
                  <a:srgbClr val="000000"/>
                </a:solidFill>
                <a:latin typeface="Calibri"/>
                <a:ea typeface="+mn-lt"/>
                <a:cs typeface="+mn-lt"/>
              </a:rPr>
              <a:t>können</a:t>
            </a:r>
            <a:r>
              <a:rPr lang="en-GB" dirty="0">
                <a:solidFill>
                  <a:srgbClr val="000000"/>
                </a:solidFill>
                <a:latin typeface="Calibri"/>
                <a:ea typeface="+mn-lt"/>
                <a:cs typeface="+mn-lt"/>
              </a:rPr>
              <a:t> Sie schnell auf das Interesse der Spender </a:t>
            </a:r>
            <a:r>
              <a:rPr lang="en-GB" err="1">
                <a:solidFill>
                  <a:srgbClr val="000000"/>
                </a:solidFill>
                <a:latin typeface="Calibri"/>
                <a:ea typeface="+mn-lt"/>
                <a:cs typeface="+mn-lt"/>
              </a:rPr>
              <a:t>reagieren</a:t>
            </a:r>
            <a:r>
              <a:rPr lang="en-GB" dirty="0">
                <a:solidFill>
                  <a:srgbClr val="000000"/>
                </a:solidFill>
                <a:latin typeface="Calibri"/>
                <a:ea typeface="+mn-lt"/>
                <a:cs typeface="+mn-lt"/>
              </a:rPr>
              <a:t>, </a:t>
            </a:r>
            <a:r>
              <a:rPr lang="en-GB" err="1">
                <a:solidFill>
                  <a:srgbClr val="000000"/>
                </a:solidFill>
                <a:latin typeface="Calibri"/>
                <a:ea typeface="+mn-lt"/>
                <a:cs typeface="+mn-lt"/>
              </a:rPr>
              <a:t>sobald</a:t>
            </a:r>
            <a:r>
              <a:rPr lang="en-GB" dirty="0">
                <a:solidFill>
                  <a:srgbClr val="000000"/>
                </a:solidFill>
                <a:latin typeface="Calibri"/>
                <a:ea typeface="+mn-lt"/>
                <a:cs typeface="+mn-lt"/>
              </a:rPr>
              <a:t> Sie </a:t>
            </a:r>
            <a:r>
              <a:rPr lang="en-GB" err="1">
                <a:solidFill>
                  <a:srgbClr val="000000"/>
                </a:solidFill>
                <a:latin typeface="Calibri"/>
                <a:ea typeface="+mn-lt"/>
                <a:cs typeface="+mn-lt"/>
              </a:rPr>
              <a:t>mit</a:t>
            </a:r>
            <a:r>
              <a:rPr lang="en-GB" dirty="0">
                <a:solidFill>
                  <a:srgbClr val="000000"/>
                </a:solidFill>
                <a:latin typeface="Calibri"/>
                <a:ea typeface="+mn-lt"/>
                <a:cs typeface="+mn-lt"/>
              </a:rPr>
              <a:t> der </a:t>
            </a:r>
            <a:r>
              <a:rPr lang="en-GB" err="1">
                <a:solidFill>
                  <a:srgbClr val="000000"/>
                </a:solidFill>
                <a:latin typeface="Calibri"/>
                <a:ea typeface="+mn-lt"/>
                <a:cs typeface="+mn-lt"/>
              </a:rPr>
              <a:t>Öffentlichkeitsarbeit</a:t>
            </a:r>
            <a:r>
              <a:rPr lang="en-GB" dirty="0">
                <a:solidFill>
                  <a:srgbClr val="000000"/>
                </a:solidFill>
                <a:latin typeface="Calibri"/>
                <a:ea typeface="+mn-lt"/>
                <a:cs typeface="+mn-lt"/>
              </a:rPr>
              <a:t> </a:t>
            </a:r>
            <a:r>
              <a:rPr lang="en-GB" err="1">
                <a:solidFill>
                  <a:srgbClr val="000000"/>
                </a:solidFill>
                <a:latin typeface="Calibri"/>
                <a:ea typeface="+mn-lt"/>
                <a:cs typeface="+mn-lt"/>
              </a:rPr>
              <a:t>beginnen</a:t>
            </a:r>
            <a:r>
              <a:rPr lang="en-GB" dirty="0">
                <a:solidFill>
                  <a:srgbClr val="000000"/>
                </a:solidFill>
                <a:latin typeface="Calibri"/>
                <a:ea typeface="+mn-lt"/>
                <a:cs typeface="+mn-lt"/>
              </a:rPr>
              <a:t>.</a:t>
            </a:r>
          </a:p>
          <a:p>
            <a:pPr marL="800100" lvl="1" indent="-342900">
              <a:lnSpc>
                <a:spcPct val="100000"/>
              </a:lnSpc>
              <a:spcBef>
                <a:spcPts val="0"/>
              </a:spcBef>
              <a:buClr>
                <a:schemeClr val="accent2"/>
              </a:buClr>
              <a:buFont typeface="Arial" panose="020B0604020202020204" pitchFamily="34" charset="0"/>
              <a:buChar char="•"/>
              <a:defRPr/>
            </a:pPr>
            <a:endParaRPr lang="en-GB" dirty="0">
              <a:solidFill>
                <a:srgbClr val="000000"/>
              </a:solidFill>
              <a:latin typeface="Calibri" panose="020F0502020204030204"/>
              <a:ea typeface="Calibri"/>
              <a:cs typeface="Calibri"/>
            </a:endParaRPr>
          </a:p>
          <a:p>
            <a:pPr marL="342900" indent="-342900">
              <a:lnSpc>
                <a:spcPct val="100000"/>
              </a:lnSpc>
              <a:spcBef>
                <a:spcPts val="0"/>
              </a:spcBef>
              <a:buClr>
                <a:schemeClr val="accent2"/>
              </a:buClr>
              <a:buFont typeface="Arial" panose="020B0604020202020204" pitchFamily="34" charset="0"/>
              <a:buChar char="•"/>
              <a:defRPr/>
            </a:pPr>
            <a:endParaRPr lang="en-GB">
              <a:latin typeface="Calibri" panose="020F0502020204030204"/>
            </a:endParaRPr>
          </a:p>
        </p:txBody>
      </p:sp>
      <p:sp>
        <p:nvSpPr>
          <p:cNvPr id="6" name="Text Placeholder 3">
            <a:extLst>
              <a:ext uri="{FF2B5EF4-FFF2-40B4-BE49-F238E27FC236}">
                <a16:creationId xmlns:a16="http://schemas.microsoft.com/office/drawing/2014/main" id="{A07E418F-5180-38D2-727C-D876A32BAF03}"/>
              </a:ext>
            </a:extLst>
          </p:cNvPr>
          <p:cNvSpPr>
            <a:spLocks noGrp="1"/>
          </p:cNvSpPr>
          <p:nvPr>
            <p:ph type="body" sz="quarter" idx="16"/>
          </p:nvPr>
        </p:nvSpPr>
        <p:spPr>
          <a:xfrm>
            <a:off x="719553" y="582277"/>
            <a:ext cx="10595237" cy="1165168"/>
          </a:xfrm>
        </p:spPr>
        <p:txBody>
          <a:bodyPr lIns="91440" tIns="45720" rIns="91440" bIns="45720" anchor="t">
            <a:noAutofit/>
          </a:bodyPr>
          <a:lstStyle/>
          <a:p>
            <a:r>
              <a:rPr lang="de-DE" dirty="0">
                <a:ea typeface="+mn-lt"/>
                <a:cs typeface="+mn-lt"/>
              </a:rPr>
              <a:t>Langfristige Spender anziehen: Sieben Schritte zur Bindung von Spendern</a:t>
            </a:r>
            <a:endParaRPr lang="en-GB" dirty="0">
              <a:cs typeface="Calibri"/>
            </a:endParaRPr>
          </a:p>
        </p:txBody>
      </p:sp>
    </p:spTree>
    <p:extLst>
      <p:ext uri="{BB962C8B-B14F-4D97-AF65-F5344CB8AC3E}">
        <p14:creationId xmlns:p14="http://schemas.microsoft.com/office/powerpoint/2010/main" val="1365372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72105" y="2083300"/>
            <a:ext cx="10595237" cy="5682342"/>
          </a:xfrm>
        </p:spPr>
        <p:txBody>
          <a:bodyPr lIns="91440" tIns="45720" rIns="91440" bIns="45720" anchor="t"/>
          <a:lstStyle/>
          <a:p>
            <a:pPr marL="0" indent="0">
              <a:lnSpc>
                <a:spcPct val="100000"/>
              </a:lnSpc>
              <a:spcBef>
                <a:spcPts val="0"/>
              </a:spcBef>
              <a:buClr>
                <a:schemeClr val="accent2"/>
              </a:buClr>
              <a:defRPr/>
            </a:pPr>
            <a:r>
              <a:rPr lang="en-GB" b="1" dirty="0">
                <a:solidFill>
                  <a:schemeClr val="accent2"/>
                </a:solidFill>
                <a:ea typeface="+mn-lt"/>
                <a:cs typeface="+mn-lt"/>
              </a:rPr>
              <a:t>3. </a:t>
            </a:r>
            <a:r>
              <a:rPr lang="en-GB" b="1" dirty="0" err="1">
                <a:solidFill>
                  <a:schemeClr val="accent2"/>
                </a:solidFill>
                <a:ea typeface="+mn-lt"/>
                <a:cs typeface="+mn-lt"/>
              </a:rPr>
              <a:t>Recherchieren</a:t>
            </a:r>
            <a:r>
              <a:rPr lang="en-GB" b="1" dirty="0">
                <a:solidFill>
                  <a:schemeClr val="accent2"/>
                </a:solidFill>
                <a:ea typeface="+mn-lt"/>
                <a:cs typeface="+mn-lt"/>
              </a:rPr>
              <a:t> Sie</a:t>
            </a:r>
            <a:endParaRPr lang="en-US" b="1">
              <a:solidFill>
                <a:schemeClr val="accent2"/>
              </a:solidFill>
              <a:cs typeface="Calibri"/>
            </a:endParaRPr>
          </a:p>
          <a:p>
            <a:pPr marL="457200" indent="-457200">
              <a:lnSpc>
                <a:spcPct val="100000"/>
              </a:lnSpc>
              <a:spcBef>
                <a:spcPts val="0"/>
              </a:spcBef>
              <a:buClr>
                <a:schemeClr val="accent2"/>
              </a:buClr>
              <a:buFont typeface="+mj-lt"/>
              <a:buAutoNum type="arabicPeriod" startAt="3"/>
              <a:defRPr/>
            </a:pPr>
            <a:endParaRPr lang="en-GB" b="1">
              <a:solidFill>
                <a:schemeClr val="accent2"/>
              </a:solidFill>
              <a:latin typeface="Calibri" panose="020F0502020204030204"/>
            </a:endParaRPr>
          </a:p>
          <a:p>
            <a:pPr marL="800100" lvl="1" indent="-342900">
              <a:lnSpc>
                <a:spcPct val="100000"/>
              </a:lnSpc>
              <a:spcBef>
                <a:spcPts val="0"/>
              </a:spcBef>
              <a:buClr>
                <a:schemeClr val="accent2"/>
              </a:buClr>
              <a:buFont typeface="Arial" panose="020B0604020202020204" pitchFamily="34" charset="0"/>
              <a:buChar char="•"/>
              <a:defRPr/>
            </a:pPr>
            <a:r>
              <a:rPr lang="en-GB" err="1">
                <a:solidFill>
                  <a:srgbClr val="000000"/>
                </a:solidFill>
                <a:latin typeface="Calibri"/>
                <a:ea typeface="+mn-lt"/>
                <a:cs typeface="+mn-lt"/>
              </a:rPr>
              <a:t>Landschaftsstudien</a:t>
            </a:r>
            <a:r>
              <a:rPr lang="en-GB" dirty="0">
                <a:solidFill>
                  <a:srgbClr val="000000"/>
                </a:solidFill>
                <a:latin typeface="Calibri"/>
                <a:ea typeface="+mn-lt"/>
                <a:cs typeface="+mn-lt"/>
              </a:rPr>
              <a:t>, </a:t>
            </a:r>
            <a:r>
              <a:rPr lang="en-GB" err="1">
                <a:solidFill>
                  <a:srgbClr val="000000"/>
                </a:solidFill>
                <a:latin typeface="Calibri"/>
                <a:ea typeface="+mn-lt"/>
                <a:cs typeface="+mn-lt"/>
              </a:rPr>
              <a:t>Nachforschungen</a:t>
            </a:r>
            <a:r>
              <a:rPr lang="en-GB" dirty="0">
                <a:solidFill>
                  <a:srgbClr val="000000"/>
                </a:solidFill>
                <a:latin typeface="Calibri"/>
                <a:ea typeface="+mn-lt"/>
                <a:cs typeface="+mn-lt"/>
              </a:rPr>
              <a:t> </a:t>
            </a:r>
            <a:r>
              <a:rPr lang="en-GB" err="1">
                <a:solidFill>
                  <a:srgbClr val="000000"/>
                </a:solidFill>
                <a:latin typeface="Calibri"/>
                <a:ea typeface="+mn-lt"/>
                <a:cs typeface="+mn-lt"/>
              </a:rPr>
              <a:t>über</a:t>
            </a:r>
            <a:r>
              <a:rPr lang="en-GB" dirty="0">
                <a:solidFill>
                  <a:srgbClr val="000000"/>
                </a:solidFill>
                <a:latin typeface="Calibri"/>
                <a:ea typeface="+mn-lt"/>
                <a:cs typeface="+mn-lt"/>
              </a:rPr>
              <a:t> </a:t>
            </a:r>
            <a:r>
              <a:rPr lang="en-GB" err="1">
                <a:solidFill>
                  <a:srgbClr val="000000"/>
                </a:solidFill>
                <a:latin typeface="Calibri"/>
                <a:ea typeface="+mn-lt"/>
                <a:cs typeface="+mn-lt"/>
              </a:rPr>
              <a:t>potenzielle</a:t>
            </a:r>
            <a:r>
              <a:rPr lang="en-GB" dirty="0">
                <a:solidFill>
                  <a:srgbClr val="000000"/>
                </a:solidFill>
                <a:latin typeface="Calibri"/>
                <a:ea typeface="+mn-lt"/>
                <a:cs typeface="+mn-lt"/>
              </a:rPr>
              <a:t> Spender und die </a:t>
            </a:r>
            <a:r>
              <a:rPr lang="en-GB" err="1">
                <a:solidFill>
                  <a:srgbClr val="000000"/>
                </a:solidFill>
                <a:latin typeface="Calibri"/>
                <a:ea typeface="+mn-lt"/>
                <a:cs typeface="+mn-lt"/>
              </a:rPr>
              <a:t>Kartierung</a:t>
            </a:r>
            <a:r>
              <a:rPr lang="en-GB" dirty="0">
                <a:solidFill>
                  <a:srgbClr val="000000"/>
                </a:solidFill>
                <a:latin typeface="Calibri"/>
                <a:ea typeface="+mn-lt"/>
                <a:cs typeface="+mn-lt"/>
              </a:rPr>
              <a:t> von </a:t>
            </a:r>
            <a:r>
              <a:rPr lang="en-GB" err="1">
                <a:solidFill>
                  <a:srgbClr val="000000"/>
                </a:solidFill>
                <a:latin typeface="Calibri"/>
                <a:ea typeface="+mn-lt"/>
                <a:cs typeface="+mn-lt"/>
              </a:rPr>
              <a:t>Netzwerken</a:t>
            </a:r>
            <a:r>
              <a:rPr lang="en-GB" dirty="0">
                <a:solidFill>
                  <a:srgbClr val="000000"/>
                </a:solidFill>
                <a:latin typeface="Calibri"/>
                <a:ea typeface="+mn-lt"/>
                <a:cs typeface="+mn-lt"/>
              </a:rPr>
              <a:t> </a:t>
            </a:r>
            <a:r>
              <a:rPr lang="en-GB" err="1">
                <a:solidFill>
                  <a:srgbClr val="000000"/>
                </a:solidFill>
                <a:latin typeface="Calibri"/>
                <a:ea typeface="+mn-lt"/>
                <a:cs typeface="+mn-lt"/>
              </a:rPr>
              <a:t>sind</a:t>
            </a:r>
            <a:r>
              <a:rPr lang="en-GB" dirty="0">
                <a:solidFill>
                  <a:srgbClr val="000000"/>
                </a:solidFill>
                <a:latin typeface="Calibri"/>
                <a:ea typeface="+mn-lt"/>
                <a:cs typeface="+mn-lt"/>
              </a:rPr>
              <a:t> </a:t>
            </a:r>
            <a:r>
              <a:rPr lang="en-GB" err="1">
                <a:solidFill>
                  <a:srgbClr val="000000"/>
                </a:solidFill>
                <a:latin typeface="Calibri"/>
                <a:ea typeface="+mn-lt"/>
                <a:cs typeface="+mn-lt"/>
              </a:rPr>
              <a:t>wichtige</a:t>
            </a:r>
            <a:r>
              <a:rPr lang="en-GB" dirty="0">
                <a:solidFill>
                  <a:srgbClr val="000000"/>
                </a:solidFill>
                <a:latin typeface="Calibri"/>
                <a:ea typeface="+mn-lt"/>
                <a:cs typeface="+mn-lt"/>
              </a:rPr>
              <a:t> </a:t>
            </a:r>
            <a:r>
              <a:rPr lang="en-GB" err="1">
                <a:solidFill>
                  <a:srgbClr val="000000"/>
                </a:solidFill>
                <a:latin typeface="Calibri"/>
                <a:ea typeface="+mn-lt"/>
                <a:cs typeface="+mn-lt"/>
              </a:rPr>
              <a:t>erste</a:t>
            </a:r>
            <a:r>
              <a:rPr lang="en-GB" dirty="0">
                <a:solidFill>
                  <a:srgbClr val="000000"/>
                </a:solidFill>
                <a:latin typeface="Calibri"/>
                <a:ea typeface="+mn-lt"/>
                <a:cs typeface="+mn-lt"/>
              </a:rPr>
              <a:t> </a:t>
            </a:r>
            <a:r>
              <a:rPr lang="en-GB" err="1">
                <a:solidFill>
                  <a:srgbClr val="000000"/>
                </a:solidFill>
                <a:latin typeface="Calibri"/>
                <a:ea typeface="+mn-lt"/>
                <a:cs typeface="+mn-lt"/>
              </a:rPr>
              <a:t>Schritte</a:t>
            </a:r>
            <a:r>
              <a:rPr lang="en-GB" dirty="0">
                <a:solidFill>
                  <a:srgbClr val="000000"/>
                </a:solidFill>
                <a:latin typeface="Calibri"/>
                <a:ea typeface="+mn-lt"/>
                <a:cs typeface="+mn-lt"/>
              </a:rPr>
              <a:t>, um </a:t>
            </a:r>
            <a:r>
              <a:rPr lang="en-GB" err="1">
                <a:solidFill>
                  <a:srgbClr val="000000"/>
                </a:solidFill>
                <a:latin typeface="Calibri"/>
                <a:ea typeface="+mn-lt"/>
                <a:cs typeface="+mn-lt"/>
              </a:rPr>
              <a:t>Ihre</a:t>
            </a:r>
            <a:r>
              <a:rPr lang="en-GB" dirty="0">
                <a:solidFill>
                  <a:srgbClr val="000000"/>
                </a:solidFill>
                <a:latin typeface="Calibri"/>
                <a:ea typeface="+mn-lt"/>
                <a:cs typeface="+mn-lt"/>
              </a:rPr>
              <a:t> </a:t>
            </a:r>
            <a:r>
              <a:rPr lang="en-GB" err="1">
                <a:solidFill>
                  <a:srgbClr val="000000"/>
                </a:solidFill>
                <a:latin typeface="Calibri"/>
                <a:ea typeface="+mn-lt"/>
                <a:cs typeface="+mn-lt"/>
              </a:rPr>
              <a:t>Zielspender</a:t>
            </a:r>
            <a:r>
              <a:rPr lang="en-GB" dirty="0">
                <a:solidFill>
                  <a:srgbClr val="000000"/>
                </a:solidFill>
                <a:latin typeface="Calibri"/>
                <a:ea typeface="+mn-lt"/>
                <a:cs typeface="+mn-lt"/>
              </a:rPr>
              <a:t> </a:t>
            </a:r>
            <a:r>
              <a:rPr lang="en-GB" err="1">
                <a:solidFill>
                  <a:srgbClr val="000000"/>
                </a:solidFill>
                <a:latin typeface="Calibri"/>
                <a:ea typeface="+mn-lt"/>
                <a:cs typeface="+mn-lt"/>
              </a:rPr>
              <a:t>zu</a:t>
            </a:r>
            <a:r>
              <a:rPr lang="en-GB" dirty="0">
                <a:solidFill>
                  <a:srgbClr val="000000"/>
                </a:solidFill>
                <a:latin typeface="Calibri"/>
                <a:ea typeface="+mn-lt"/>
                <a:cs typeface="+mn-lt"/>
              </a:rPr>
              <a:t> </a:t>
            </a:r>
            <a:r>
              <a:rPr lang="en-GB" err="1">
                <a:solidFill>
                  <a:srgbClr val="000000"/>
                </a:solidFill>
                <a:latin typeface="Calibri"/>
                <a:ea typeface="+mn-lt"/>
                <a:cs typeface="+mn-lt"/>
              </a:rPr>
              <a:t>ermitteln</a:t>
            </a:r>
            <a:r>
              <a:rPr lang="en-GB" dirty="0">
                <a:solidFill>
                  <a:srgbClr val="000000"/>
                </a:solidFill>
                <a:latin typeface="Calibri"/>
                <a:ea typeface="+mn-lt"/>
                <a:cs typeface="+mn-lt"/>
              </a:rPr>
              <a:t>. </a:t>
            </a:r>
          </a:p>
          <a:p>
            <a:pPr marL="800100" lvl="1" indent="-342900">
              <a:lnSpc>
                <a:spcPct val="100000"/>
              </a:lnSpc>
              <a:spcBef>
                <a:spcPts val="0"/>
              </a:spcBef>
              <a:buClr>
                <a:schemeClr val="accent2"/>
              </a:buClr>
              <a:buFont typeface="Arial" panose="020B0604020202020204" pitchFamily="34" charset="0"/>
              <a:buChar char="•"/>
              <a:defRPr/>
            </a:pPr>
            <a:endParaRPr lang="en-GB" dirty="0">
              <a:solidFill>
                <a:srgbClr val="000000"/>
              </a:solidFill>
              <a:latin typeface="Calibri" panose="020F0502020204030204"/>
              <a:ea typeface="Calibri"/>
              <a:cs typeface="Calibri"/>
            </a:endParaRPr>
          </a:p>
          <a:p>
            <a:pPr marL="800100" lvl="1" indent="-342900">
              <a:lnSpc>
                <a:spcPct val="100000"/>
              </a:lnSpc>
              <a:spcBef>
                <a:spcPts val="0"/>
              </a:spcBef>
              <a:buClr>
                <a:schemeClr val="accent2"/>
              </a:buClr>
              <a:buFont typeface="Arial" panose="020B0604020202020204" pitchFamily="34" charset="0"/>
              <a:buChar char="•"/>
              <a:defRPr/>
            </a:pPr>
            <a:r>
              <a:rPr lang="en-GB" dirty="0">
                <a:solidFill>
                  <a:srgbClr val="000000"/>
                </a:solidFill>
                <a:latin typeface="Calibri"/>
                <a:ea typeface="+mn-lt"/>
                <a:cs typeface="+mn-lt"/>
              </a:rPr>
              <a:t>Wir </a:t>
            </a:r>
            <a:r>
              <a:rPr lang="en-GB" err="1">
                <a:solidFill>
                  <a:srgbClr val="000000"/>
                </a:solidFill>
                <a:latin typeface="Calibri"/>
                <a:ea typeface="+mn-lt"/>
                <a:cs typeface="+mn-lt"/>
              </a:rPr>
              <a:t>wissen</a:t>
            </a:r>
            <a:r>
              <a:rPr lang="en-GB" dirty="0">
                <a:solidFill>
                  <a:srgbClr val="000000"/>
                </a:solidFill>
                <a:latin typeface="Calibri"/>
                <a:ea typeface="+mn-lt"/>
                <a:cs typeface="+mn-lt"/>
              </a:rPr>
              <a:t>, </a:t>
            </a:r>
            <a:r>
              <a:rPr lang="en-GB" err="1">
                <a:solidFill>
                  <a:srgbClr val="000000"/>
                </a:solidFill>
                <a:latin typeface="Calibri"/>
                <a:ea typeface="+mn-lt"/>
                <a:cs typeface="+mn-lt"/>
              </a:rPr>
              <a:t>dass</a:t>
            </a:r>
            <a:r>
              <a:rPr lang="en-GB" dirty="0">
                <a:solidFill>
                  <a:srgbClr val="000000"/>
                </a:solidFill>
                <a:latin typeface="Calibri"/>
                <a:ea typeface="+mn-lt"/>
                <a:cs typeface="+mn-lt"/>
              </a:rPr>
              <a:t> </a:t>
            </a:r>
            <a:r>
              <a:rPr lang="en-GB" err="1">
                <a:solidFill>
                  <a:srgbClr val="000000"/>
                </a:solidFill>
                <a:latin typeface="Calibri"/>
                <a:ea typeface="+mn-lt"/>
                <a:cs typeface="+mn-lt"/>
              </a:rPr>
              <a:t>Organisationen</a:t>
            </a:r>
            <a:r>
              <a:rPr lang="en-GB" dirty="0">
                <a:solidFill>
                  <a:srgbClr val="000000"/>
                </a:solidFill>
                <a:latin typeface="Calibri"/>
                <a:ea typeface="+mn-lt"/>
                <a:cs typeface="+mn-lt"/>
              </a:rPr>
              <a:t> so schnell </a:t>
            </a:r>
            <a:r>
              <a:rPr lang="en-GB" err="1">
                <a:solidFill>
                  <a:srgbClr val="000000"/>
                </a:solidFill>
                <a:latin typeface="Calibri"/>
                <a:ea typeface="+mn-lt"/>
                <a:cs typeface="+mn-lt"/>
              </a:rPr>
              <a:t>wie</a:t>
            </a:r>
            <a:r>
              <a:rPr lang="en-GB" dirty="0">
                <a:solidFill>
                  <a:srgbClr val="000000"/>
                </a:solidFill>
                <a:latin typeface="Calibri"/>
                <a:ea typeface="+mn-lt"/>
                <a:cs typeface="+mn-lt"/>
              </a:rPr>
              <a:t> </a:t>
            </a:r>
            <a:r>
              <a:rPr lang="en-GB" err="1">
                <a:solidFill>
                  <a:srgbClr val="000000"/>
                </a:solidFill>
                <a:latin typeface="Calibri"/>
                <a:ea typeface="+mn-lt"/>
                <a:cs typeface="+mn-lt"/>
              </a:rPr>
              <a:t>möglich</a:t>
            </a:r>
            <a:r>
              <a:rPr lang="en-GB" dirty="0">
                <a:solidFill>
                  <a:srgbClr val="000000"/>
                </a:solidFill>
                <a:latin typeface="Calibri"/>
                <a:ea typeface="+mn-lt"/>
                <a:cs typeface="+mn-lt"/>
              </a:rPr>
              <a:t> die Namen von </a:t>
            </a:r>
            <a:r>
              <a:rPr lang="en-GB" err="1">
                <a:solidFill>
                  <a:srgbClr val="000000"/>
                </a:solidFill>
                <a:latin typeface="Calibri"/>
                <a:ea typeface="+mn-lt"/>
                <a:cs typeface="+mn-lt"/>
              </a:rPr>
              <a:t>Spendern</a:t>
            </a:r>
            <a:r>
              <a:rPr lang="en-GB" dirty="0">
                <a:solidFill>
                  <a:srgbClr val="000000"/>
                </a:solidFill>
                <a:latin typeface="Calibri"/>
                <a:ea typeface="+mn-lt"/>
                <a:cs typeface="+mn-lt"/>
              </a:rPr>
              <a:t> </a:t>
            </a:r>
            <a:r>
              <a:rPr lang="en-GB" err="1">
                <a:solidFill>
                  <a:srgbClr val="000000"/>
                </a:solidFill>
                <a:latin typeface="Calibri"/>
                <a:ea typeface="+mn-lt"/>
                <a:cs typeface="+mn-lt"/>
              </a:rPr>
              <a:t>erfahren</a:t>
            </a:r>
            <a:r>
              <a:rPr lang="en-GB" dirty="0">
                <a:solidFill>
                  <a:srgbClr val="000000"/>
                </a:solidFill>
                <a:latin typeface="Calibri"/>
                <a:ea typeface="+mn-lt"/>
                <a:cs typeface="+mn-lt"/>
              </a:rPr>
              <a:t> </a:t>
            </a:r>
            <a:r>
              <a:rPr lang="en-GB" err="1">
                <a:solidFill>
                  <a:srgbClr val="000000"/>
                </a:solidFill>
                <a:latin typeface="Calibri"/>
                <a:ea typeface="+mn-lt"/>
                <a:cs typeface="+mn-lt"/>
              </a:rPr>
              <a:t>wollen</a:t>
            </a:r>
            <a:r>
              <a:rPr lang="en-GB" dirty="0">
                <a:solidFill>
                  <a:srgbClr val="000000"/>
                </a:solidFill>
                <a:latin typeface="Calibri"/>
                <a:ea typeface="+mn-lt"/>
                <a:cs typeface="+mn-lt"/>
              </a:rPr>
              <a:t>, </a:t>
            </a:r>
            <a:r>
              <a:rPr lang="en-GB" err="1">
                <a:solidFill>
                  <a:srgbClr val="000000"/>
                </a:solidFill>
                <a:latin typeface="Calibri"/>
                <a:ea typeface="+mn-lt"/>
                <a:cs typeface="+mn-lt"/>
              </a:rPr>
              <a:t>aber</a:t>
            </a:r>
            <a:r>
              <a:rPr lang="en-GB" dirty="0">
                <a:solidFill>
                  <a:srgbClr val="000000"/>
                </a:solidFill>
                <a:latin typeface="Calibri"/>
                <a:ea typeface="+mn-lt"/>
                <a:cs typeface="+mn-lt"/>
              </a:rPr>
              <a:t> das </a:t>
            </a:r>
            <a:r>
              <a:rPr lang="en-GB" err="1">
                <a:solidFill>
                  <a:srgbClr val="000000"/>
                </a:solidFill>
                <a:latin typeface="Calibri"/>
                <a:ea typeface="+mn-lt"/>
                <a:cs typeface="+mn-lt"/>
              </a:rPr>
              <a:t>Überspringen</a:t>
            </a:r>
            <a:r>
              <a:rPr lang="en-GB" dirty="0">
                <a:solidFill>
                  <a:srgbClr val="000000"/>
                </a:solidFill>
                <a:latin typeface="Calibri"/>
                <a:ea typeface="+mn-lt"/>
                <a:cs typeface="+mn-lt"/>
              </a:rPr>
              <a:t> </a:t>
            </a:r>
            <a:r>
              <a:rPr lang="en-GB" err="1">
                <a:solidFill>
                  <a:srgbClr val="000000"/>
                </a:solidFill>
                <a:latin typeface="Calibri"/>
                <a:ea typeface="+mn-lt"/>
                <a:cs typeface="+mn-lt"/>
              </a:rPr>
              <a:t>dieser</a:t>
            </a:r>
            <a:r>
              <a:rPr lang="en-GB" dirty="0">
                <a:solidFill>
                  <a:srgbClr val="000000"/>
                </a:solidFill>
                <a:latin typeface="Calibri"/>
                <a:ea typeface="+mn-lt"/>
                <a:cs typeface="+mn-lt"/>
              </a:rPr>
              <a:t> </a:t>
            </a:r>
            <a:r>
              <a:rPr lang="en-GB" err="1">
                <a:solidFill>
                  <a:srgbClr val="000000"/>
                </a:solidFill>
                <a:latin typeface="Calibri"/>
                <a:ea typeface="+mn-lt"/>
                <a:cs typeface="+mn-lt"/>
              </a:rPr>
              <a:t>Rechercheschritte</a:t>
            </a:r>
            <a:r>
              <a:rPr lang="en-GB" dirty="0">
                <a:solidFill>
                  <a:srgbClr val="000000"/>
                </a:solidFill>
                <a:latin typeface="Calibri"/>
                <a:ea typeface="+mn-lt"/>
                <a:cs typeface="+mn-lt"/>
              </a:rPr>
              <a:t> </a:t>
            </a:r>
            <a:r>
              <a:rPr lang="en-GB" err="1">
                <a:solidFill>
                  <a:srgbClr val="000000"/>
                </a:solidFill>
                <a:latin typeface="Calibri"/>
                <a:ea typeface="+mn-lt"/>
                <a:cs typeface="+mn-lt"/>
              </a:rPr>
              <a:t>kann</a:t>
            </a:r>
            <a:r>
              <a:rPr lang="en-GB" dirty="0">
                <a:solidFill>
                  <a:srgbClr val="000000"/>
                </a:solidFill>
                <a:latin typeface="Calibri"/>
                <a:ea typeface="+mn-lt"/>
                <a:cs typeface="+mn-lt"/>
              </a:rPr>
              <a:t> </a:t>
            </a:r>
            <a:r>
              <a:rPr lang="en-GB" err="1">
                <a:solidFill>
                  <a:srgbClr val="000000"/>
                </a:solidFill>
                <a:latin typeface="Calibri"/>
                <a:ea typeface="+mn-lt"/>
                <a:cs typeface="+mn-lt"/>
              </a:rPr>
              <a:t>dazu</a:t>
            </a:r>
            <a:r>
              <a:rPr lang="en-GB" dirty="0">
                <a:solidFill>
                  <a:srgbClr val="000000"/>
                </a:solidFill>
                <a:latin typeface="Calibri"/>
                <a:ea typeface="+mn-lt"/>
                <a:cs typeface="+mn-lt"/>
              </a:rPr>
              <a:t> </a:t>
            </a:r>
            <a:r>
              <a:rPr lang="en-GB" err="1">
                <a:solidFill>
                  <a:srgbClr val="000000"/>
                </a:solidFill>
                <a:latin typeface="Calibri"/>
                <a:ea typeface="+mn-lt"/>
                <a:cs typeface="+mn-lt"/>
              </a:rPr>
              <a:t>führen</a:t>
            </a:r>
            <a:r>
              <a:rPr lang="en-GB" dirty="0">
                <a:solidFill>
                  <a:srgbClr val="000000"/>
                </a:solidFill>
                <a:latin typeface="Calibri"/>
                <a:ea typeface="+mn-lt"/>
                <a:cs typeface="+mn-lt"/>
              </a:rPr>
              <a:t>, </a:t>
            </a:r>
            <a:r>
              <a:rPr lang="en-GB" err="1">
                <a:solidFill>
                  <a:srgbClr val="000000"/>
                </a:solidFill>
                <a:latin typeface="Calibri"/>
                <a:ea typeface="+mn-lt"/>
                <a:cs typeface="+mn-lt"/>
              </a:rPr>
              <a:t>dass</a:t>
            </a:r>
            <a:r>
              <a:rPr lang="en-GB" dirty="0">
                <a:solidFill>
                  <a:srgbClr val="000000"/>
                </a:solidFill>
                <a:latin typeface="Calibri"/>
                <a:ea typeface="+mn-lt"/>
                <a:cs typeface="+mn-lt"/>
              </a:rPr>
              <a:t> </a:t>
            </a:r>
            <a:r>
              <a:rPr lang="en-GB" err="1">
                <a:solidFill>
                  <a:srgbClr val="000000"/>
                </a:solidFill>
                <a:latin typeface="Calibri"/>
                <a:ea typeface="+mn-lt"/>
                <a:cs typeface="+mn-lt"/>
              </a:rPr>
              <a:t>wertvolle</a:t>
            </a:r>
            <a:r>
              <a:rPr lang="en-GB" dirty="0">
                <a:solidFill>
                  <a:srgbClr val="000000"/>
                </a:solidFill>
                <a:latin typeface="Calibri"/>
                <a:ea typeface="+mn-lt"/>
                <a:cs typeface="+mn-lt"/>
              </a:rPr>
              <a:t> Zeit und </a:t>
            </a:r>
            <a:r>
              <a:rPr lang="en-GB" err="1">
                <a:solidFill>
                  <a:srgbClr val="000000"/>
                </a:solidFill>
                <a:latin typeface="Calibri"/>
                <a:ea typeface="+mn-lt"/>
                <a:cs typeface="+mn-lt"/>
              </a:rPr>
              <a:t>Ressourcen</a:t>
            </a:r>
            <a:r>
              <a:rPr lang="en-GB" dirty="0">
                <a:solidFill>
                  <a:srgbClr val="000000"/>
                </a:solidFill>
                <a:latin typeface="Calibri"/>
                <a:ea typeface="+mn-lt"/>
                <a:cs typeface="+mn-lt"/>
              </a:rPr>
              <a:t> für </a:t>
            </a:r>
            <a:r>
              <a:rPr lang="en-GB" err="1">
                <a:solidFill>
                  <a:srgbClr val="000000"/>
                </a:solidFill>
                <a:latin typeface="Calibri"/>
                <a:ea typeface="+mn-lt"/>
                <a:cs typeface="+mn-lt"/>
              </a:rPr>
              <a:t>Bewerbungen</a:t>
            </a:r>
            <a:r>
              <a:rPr lang="en-GB" dirty="0">
                <a:solidFill>
                  <a:srgbClr val="000000"/>
                </a:solidFill>
                <a:latin typeface="Calibri"/>
                <a:ea typeface="+mn-lt"/>
                <a:cs typeface="+mn-lt"/>
              </a:rPr>
              <a:t> </a:t>
            </a:r>
            <a:r>
              <a:rPr lang="en-GB" err="1">
                <a:solidFill>
                  <a:srgbClr val="000000"/>
                </a:solidFill>
                <a:latin typeface="Calibri"/>
                <a:ea typeface="+mn-lt"/>
                <a:cs typeface="+mn-lt"/>
              </a:rPr>
              <a:t>bei</a:t>
            </a:r>
            <a:r>
              <a:rPr lang="en-GB" dirty="0">
                <a:solidFill>
                  <a:srgbClr val="000000"/>
                </a:solidFill>
                <a:latin typeface="Calibri"/>
                <a:ea typeface="+mn-lt"/>
                <a:cs typeface="+mn-lt"/>
              </a:rPr>
              <a:t> </a:t>
            </a:r>
            <a:r>
              <a:rPr lang="en-GB" err="1">
                <a:solidFill>
                  <a:srgbClr val="000000"/>
                </a:solidFill>
                <a:latin typeface="Calibri"/>
                <a:ea typeface="+mn-lt"/>
                <a:cs typeface="+mn-lt"/>
              </a:rPr>
              <a:t>Geldgebern</a:t>
            </a:r>
            <a:r>
              <a:rPr lang="en-GB" dirty="0">
                <a:solidFill>
                  <a:srgbClr val="000000"/>
                </a:solidFill>
                <a:latin typeface="Calibri"/>
                <a:ea typeface="+mn-lt"/>
                <a:cs typeface="+mn-lt"/>
              </a:rPr>
              <a:t> </a:t>
            </a:r>
            <a:r>
              <a:rPr lang="en-GB" err="1">
                <a:solidFill>
                  <a:srgbClr val="000000"/>
                </a:solidFill>
                <a:latin typeface="Calibri"/>
                <a:ea typeface="+mn-lt"/>
                <a:cs typeface="+mn-lt"/>
              </a:rPr>
              <a:t>verschwendet</a:t>
            </a:r>
            <a:r>
              <a:rPr lang="en-GB" dirty="0">
                <a:solidFill>
                  <a:srgbClr val="000000"/>
                </a:solidFill>
                <a:latin typeface="Calibri"/>
                <a:ea typeface="+mn-lt"/>
                <a:cs typeface="+mn-lt"/>
              </a:rPr>
              <a:t> </a:t>
            </a:r>
            <a:r>
              <a:rPr lang="en-GB" err="1">
                <a:solidFill>
                  <a:srgbClr val="000000"/>
                </a:solidFill>
                <a:latin typeface="Calibri"/>
                <a:ea typeface="+mn-lt"/>
                <a:cs typeface="+mn-lt"/>
              </a:rPr>
              <a:t>werden</a:t>
            </a:r>
            <a:r>
              <a:rPr lang="en-GB" dirty="0">
                <a:solidFill>
                  <a:srgbClr val="000000"/>
                </a:solidFill>
                <a:latin typeface="Calibri"/>
                <a:ea typeface="+mn-lt"/>
                <a:cs typeface="+mn-lt"/>
              </a:rPr>
              <a:t> </a:t>
            </a:r>
            <a:r>
              <a:rPr lang="en-GB" err="1">
                <a:solidFill>
                  <a:srgbClr val="000000"/>
                </a:solidFill>
                <a:latin typeface="Calibri"/>
                <a:ea typeface="+mn-lt"/>
                <a:cs typeface="+mn-lt"/>
              </a:rPr>
              <a:t>oder</a:t>
            </a:r>
            <a:r>
              <a:rPr lang="en-GB" dirty="0">
                <a:solidFill>
                  <a:srgbClr val="000000"/>
                </a:solidFill>
                <a:latin typeface="Calibri"/>
                <a:ea typeface="+mn-lt"/>
                <a:cs typeface="+mn-lt"/>
              </a:rPr>
              <a:t> </a:t>
            </a:r>
            <a:r>
              <a:rPr lang="en-GB" err="1">
                <a:solidFill>
                  <a:srgbClr val="000000"/>
                </a:solidFill>
                <a:latin typeface="Calibri"/>
                <a:ea typeface="+mn-lt"/>
                <a:cs typeface="+mn-lt"/>
              </a:rPr>
              <a:t>Treffen</a:t>
            </a:r>
            <a:r>
              <a:rPr lang="en-GB" dirty="0">
                <a:solidFill>
                  <a:srgbClr val="000000"/>
                </a:solidFill>
                <a:latin typeface="Calibri"/>
                <a:ea typeface="+mn-lt"/>
                <a:cs typeface="+mn-lt"/>
              </a:rPr>
              <a:t> </a:t>
            </a:r>
            <a:r>
              <a:rPr lang="en-GB" err="1">
                <a:solidFill>
                  <a:srgbClr val="000000"/>
                </a:solidFill>
                <a:latin typeface="Calibri"/>
                <a:ea typeface="+mn-lt"/>
                <a:cs typeface="+mn-lt"/>
              </a:rPr>
              <a:t>stattfinden</a:t>
            </a:r>
            <a:r>
              <a:rPr lang="en-GB" dirty="0">
                <a:solidFill>
                  <a:srgbClr val="000000"/>
                </a:solidFill>
                <a:latin typeface="Calibri"/>
                <a:ea typeface="+mn-lt"/>
                <a:cs typeface="+mn-lt"/>
              </a:rPr>
              <a:t>, die von Anfang an </a:t>
            </a:r>
            <a:r>
              <a:rPr lang="en-GB" err="1">
                <a:solidFill>
                  <a:srgbClr val="000000"/>
                </a:solidFill>
                <a:latin typeface="Calibri"/>
                <a:ea typeface="+mn-lt"/>
                <a:cs typeface="+mn-lt"/>
              </a:rPr>
              <a:t>nicht</a:t>
            </a:r>
            <a:r>
              <a:rPr lang="en-GB" dirty="0">
                <a:solidFill>
                  <a:srgbClr val="000000"/>
                </a:solidFill>
                <a:latin typeface="Calibri"/>
                <a:ea typeface="+mn-lt"/>
                <a:cs typeface="+mn-lt"/>
              </a:rPr>
              <a:t> </a:t>
            </a:r>
            <a:r>
              <a:rPr lang="en-GB" err="1">
                <a:solidFill>
                  <a:srgbClr val="000000"/>
                </a:solidFill>
                <a:latin typeface="Calibri"/>
                <a:ea typeface="+mn-lt"/>
                <a:cs typeface="+mn-lt"/>
              </a:rPr>
              <a:t>passen</a:t>
            </a:r>
            <a:r>
              <a:rPr lang="en-GB" dirty="0">
                <a:solidFill>
                  <a:srgbClr val="000000"/>
                </a:solidFill>
                <a:latin typeface="Calibri"/>
                <a:ea typeface="+mn-lt"/>
                <a:cs typeface="+mn-lt"/>
              </a:rPr>
              <a:t>.</a:t>
            </a:r>
          </a:p>
        </p:txBody>
      </p:sp>
      <p:sp>
        <p:nvSpPr>
          <p:cNvPr id="8" name="Text Placeholder 3">
            <a:extLst>
              <a:ext uri="{FF2B5EF4-FFF2-40B4-BE49-F238E27FC236}">
                <a16:creationId xmlns:a16="http://schemas.microsoft.com/office/drawing/2014/main" id="{DB189735-B9DF-7D6C-C56D-363A0C90D229}"/>
              </a:ext>
            </a:extLst>
          </p:cNvPr>
          <p:cNvSpPr>
            <a:spLocks noGrp="1"/>
          </p:cNvSpPr>
          <p:nvPr>
            <p:ph type="body" sz="quarter" idx="16"/>
          </p:nvPr>
        </p:nvSpPr>
        <p:spPr>
          <a:xfrm>
            <a:off x="719553" y="582277"/>
            <a:ext cx="10595237" cy="1165168"/>
          </a:xfrm>
        </p:spPr>
        <p:txBody>
          <a:bodyPr lIns="91440" tIns="45720" rIns="91440" bIns="45720" anchor="t">
            <a:noAutofit/>
          </a:bodyPr>
          <a:lstStyle/>
          <a:p>
            <a:r>
              <a:rPr lang="de-DE" dirty="0">
                <a:ea typeface="+mn-lt"/>
                <a:cs typeface="+mn-lt"/>
              </a:rPr>
              <a:t>Langfristige Spender anziehen: Sieben Schritte zur Bindung von Spendern</a:t>
            </a:r>
            <a:endParaRPr lang="en-GB" dirty="0">
              <a:cs typeface="Calibri"/>
            </a:endParaRPr>
          </a:p>
        </p:txBody>
      </p:sp>
    </p:spTree>
    <p:extLst>
      <p:ext uri="{BB962C8B-B14F-4D97-AF65-F5344CB8AC3E}">
        <p14:creationId xmlns:p14="http://schemas.microsoft.com/office/powerpoint/2010/main" val="2280333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xEl>
                                              <p:pRg st="2" end="2"/>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p:txBody>
          <a:bodyPr lIns="91440" tIns="45720" rIns="91440" bIns="45720" anchor="t"/>
          <a:lstStyle/>
          <a:p>
            <a:pPr marL="342900" indent="-342900">
              <a:buBlip>
                <a:blip r:embed="rId2"/>
              </a:buBlip>
            </a:pPr>
            <a:r>
              <a:rPr lang="en-GB">
                <a:ea typeface="+mn-lt"/>
                <a:cs typeface="+mn-lt"/>
              </a:rPr>
              <a:t>Die </a:t>
            </a:r>
            <a:r>
              <a:rPr lang="en-GB" err="1">
                <a:ea typeface="+mn-lt"/>
                <a:cs typeface="+mn-lt"/>
              </a:rPr>
              <a:t>Lernenden</a:t>
            </a:r>
            <a:r>
              <a:rPr lang="en-GB">
                <a:ea typeface="+mn-lt"/>
                <a:cs typeface="+mn-lt"/>
              </a:rPr>
              <a:t> </a:t>
            </a:r>
            <a:r>
              <a:rPr lang="en-GB" err="1">
                <a:ea typeface="+mn-lt"/>
                <a:cs typeface="+mn-lt"/>
              </a:rPr>
              <a:t>werden</a:t>
            </a:r>
            <a:r>
              <a:rPr lang="en-GB">
                <a:ea typeface="+mn-lt"/>
                <a:cs typeface="+mn-lt"/>
              </a:rPr>
              <a:t> in der Lage sein, </a:t>
            </a:r>
            <a:r>
              <a:rPr lang="en-GB" err="1">
                <a:ea typeface="+mn-lt"/>
                <a:cs typeface="+mn-lt"/>
              </a:rPr>
              <a:t>erste</a:t>
            </a:r>
            <a:r>
              <a:rPr lang="en-GB">
                <a:ea typeface="+mn-lt"/>
                <a:cs typeface="+mn-lt"/>
              </a:rPr>
              <a:t> </a:t>
            </a:r>
            <a:r>
              <a:rPr lang="en-GB" err="1">
                <a:ea typeface="+mn-lt"/>
                <a:cs typeface="+mn-lt"/>
              </a:rPr>
              <a:t>Schritte</a:t>
            </a:r>
            <a:r>
              <a:rPr lang="en-GB">
                <a:ea typeface="+mn-lt"/>
                <a:cs typeface="+mn-lt"/>
              </a:rPr>
              <a:t> </a:t>
            </a:r>
            <a:r>
              <a:rPr lang="en-GB" err="1">
                <a:ea typeface="+mn-lt"/>
                <a:cs typeface="+mn-lt"/>
              </a:rPr>
              <a:t>zum</a:t>
            </a:r>
            <a:r>
              <a:rPr lang="en-GB">
                <a:ea typeface="+mn-lt"/>
                <a:cs typeface="+mn-lt"/>
              </a:rPr>
              <a:t> Start </a:t>
            </a:r>
            <a:r>
              <a:rPr lang="en-GB" err="1">
                <a:ea typeface="+mn-lt"/>
                <a:cs typeface="+mn-lt"/>
              </a:rPr>
              <a:t>einer</a:t>
            </a:r>
            <a:r>
              <a:rPr lang="en-GB">
                <a:ea typeface="+mn-lt"/>
                <a:cs typeface="+mn-lt"/>
              </a:rPr>
              <a:t> </a:t>
            </a:r>
            <a:r>
              <a:rPr lang="en-GB" err="1">
                <a:ea typeface="+mn-lt"/>
                <a:cs typeface="+mn-lt"/>
              </a:rPr>
              <a:t>digitalen</a:t>
            </a:r>
            <a:r>
              <a:rPr lang="en-GB">
                <a:ea typeface="+mn-lt"/>
                <a:cs typeface="+mn-lt"/>
              </a:rPr>
              <a:t> Fundraising-</a:t>
            </a:r>
            <a:r>
              <a:rPr lang="en-GB" err="1">
                <a:ea typeface="+mn-lt"/>
                <a:cs typeface="+mn-lt"/>
              </a:rPr>
              <a:t>Kampagne</a:t>
            </a:r>
            <a:r>
              <a:rPr lang="en-GB">
                <a:ea typeface="+mn-lt"/>
                <a:cs typeface="+mn-lt"/>
              </a:rPr>
              <a:t> </a:t>
            </a:r>
            <a:r>
              <a:rPr lang="en-GB" err="1">
                <a:ea typeface="+mn-lt"/>
                <a:cs typeface="+mn-lt"/>
              </a:rPr>
              <a:t>zu</a:t>
            </a:r>
            <a:r>
              <a:rPr lang="en-GB">
                <a:ea typeface="+mn-lt"/>
                <a:cs typeface="+mn-lt"/>
              </a:rPr>
              <a:t> </a:t>
            </a:r>
            <a:r>
              <a:rPr lang="en-GB" err="1">
                <a:ea typeface="+mn-lt"/>
                <a:cs typeface="+mn-lt"/>
              </a:rPr>
              <a:t>unternehmen</a:t>
            </a:r>
            <a:r>
              <a:rPr lang="en-GB">
                <a:ea typeface="+mn-lt"/>
                <a:cs typeface="+mn-lt"/>
              </a:rPr>
              <a:t>.</a:t>
            </a:r>
          </a:p>
          <a:p>
            <a:pPr marL="0" indent="0"/>
            <a:endParaRPr lang="en-GB"/>
          </a:p>
          <a:p>
            <a:pPr marL="342900" indent="-342900">
              <a:buBlip>
                <a:blip r:embed="rId2"/>
              </a:buBlip>
            </a:pPr>
            <a:r>
              <a:rPr lang="en-GB">
                <a:ea typeface="+mn-lt"/>
                <a:cs typeface="+mn-lt"/>
              </a:rPr>
              <a:t>Die </a:t>
            </a:r>
            <a:r>
              <a:rPr lang="en-GB" err="1">
                <a:ea typeface="+mn-lt"/>
                <a:cs typeface="+mn-lt"/>
              </a:rPr>
              <a:t>Lernenden</a:t>
            </a:r>
            <a:r>
              <a:rPr lang="en-GB">
                <a:ea typeface="+mn-lt"/>
                <a:cs typeface="+mn-lt"/>
              </a:rPr>
              <a:t> </a:t>
            </a:r>
            <a:r>
              <a:rPr lang="en-GB" err="1">
                <a:ea typeface="+mn-lt"/>
                <a:cs typeface="+mn-lt"/>
              </a:rPr>
              <a:t>gewinnen</a:t>
            </a:r>
            <a:r>
              <a:rPr lang="en-GB">
                <a:ea typeface="+mn-lt"/>
                <a:cs typeface="+mn-lt"/>
              </a:rPr>
              <a:t> </a:t>
            </a:r>
            <a:r>
              <a:rPr lang="en-GB" err="1">
                <a:ea typeface="+mn-lt"/>
                <a:cs typeface="+mn-lt"/>
              </a:rPr>
              <a:t>ein</a:t>
            </a:r>
            <a:r>
              <a:rPr lang="en-GB">
                <a:ea typeface="+mn-lt"/>
                <a:cs typeface="+mn-lt"/>
              </a:rPr>
              <a:t> </a:t>
            </a:r>
            <a:r>
              <a:rPr lang="en-GB" err="1">
                <a:ea typeface="+mn-lt"/>
                <a:cs typeface="+mn-lt"/>
              </a:rPr>
              <a:t>Verständnis</a:t>
            </a:r>
            <a:r>
              <a:rPr lang="en-GB">
                <a:ea typeface="+mn-lt"/>
                <a:cs typeface="+mn-lt"/>
              </a:rPr>
              <a:t> für die </a:t>
            </a:r>
            <a:r>
              <a:rPr lang="en-GB" err="1">
                <a:ea typeface="+mn-lt"/>
                <a:cs typeface="+mn-lt"/>
              </a:rPr>
              <a:t>Perspektive</a:t>
            </a:r>
            <a:r>
              <a:rPr lang="en-GB">
                <a:ea typeface="+mn-lt"/>
                <a:cs typeface="+mn-lt"/>
              </a:rPr>
              <a:t> von NGOs und </a:t>
            </a:r>
            <a:r>
              <a:rPr lang="en-GB" err="1">
                <a:ea typeface="+mn-lt"/>
                <a:cs typeface="+mn-lt"/>
              </a:rPr>
              <a:t>Spendern</a:t>
            </a:r>
            <a:r>
              <a:rPr lang="en-GB">
                <a:ea typeface="+mn-lt"/>
                <a:cs typeface="+mn-lt"/>
              </a:rPr>
              <a:t> und </a:t>
            </a:r>
            <a:r>
              <a:rPr lang="en-GB" err="1">
                <a:ea typeface="+mn-lt"/>
                <a:cs typeface="+mn-lt"/>
              </a:rPr>
              <a:t>verbessern</a:t>
            </a:r>
            <a:r>
              <a:rPr lang="en-GB">
                <a:ea typeface="+mn-lt"/>
                <a:cs typeface="+mn-lt"/>
              </a:rPr>
              <a:t> so </a:t>
            </a:r>
            <a:r>
              <a:rPr lang="en-GB" err="1">
                <a:ea typeface="+mn-lt"/>
                <a:cs typeface="+mn-lt"/>
              </a:rPr>
              <a:t>ihre</a:t>
            </a:r>
            <a:r>
              <a:rPr lang="en-GB">
                <a:ea typeface="+mn-lt"/>
                <a:cs typeface="+mn-lt"/>
              </a:rPr>
              <a:t> </a:t>
            </a:r>
            <a:r>
              <a:rPr lang="en-GB" err="1">
                <a:ea typeface="+mn-lt"/>
                <a:cs typeface="+mn-lt"/>
              </a:rPr>
              <a:t>Fähigkeit</a:t>
            </a:r>
            <a:r>
              <a:rPr lang="en-GB">
                <a:ea typeface="+mn-lt"/>
                <a:cs typeface="+mn-lt"/>
              </a:rPr>
              <a:t>, den </a:t>
            </a:r>
            <a:r>
              <a:rPr lang="en-GB" err="1">
                <a:ea typeface="+mn-lt"/>
                <a:cs typeface="+mn-lt"/>
              </a:rPr>
              <a:t>Bedürfnissen</a:t>
            </a:r>
            <a:r>
              <a:rPr lang="en-GB">
                <a:ea typeface="+mn-lt"/>
                <a:cs typeface="+mn-lt"/>
              </a:rPr>
              <a:t> </a:t>
            </a:r>
            <a:r>
              <a:rPr lang="en-GB" err="1">
                <a:ea typeface="+mn-lt"/>
                <a:cs typeface="+mn-lt"/>
              </a:rPr>
              <a:t>beider</a:t>
            </a:r>
            <a:r>
              <a:rPr lang="en-GB">
                <a:ea typeface="+mn-lt"/>
                <a:cs typeface="+mn-lt"/>
              </a:rPr>
              <a:t> Seiten </a:t>
            </a:r>
            <a:r>
              <a:rPr lang="en-GB" err="1">
                <a:ea typeface="+mn-lt"/>
                <a:cs typeface="+mn-lt"/>
              </a:rPr>
              <a:t>gerecht</a:t>
            </a:r>
            <a:r>
              <a:rPr lang="en-GB">
                <a:ea typeface="+mn-lt"/>
                <a:cs typeface="+mn-lt"/>
              </a:rPr>
              <a:t> </a:t>
            </a:r>
            <a:r>
              <a:rPr lang="en-GB" err="1">
                <a:ea typeface="+mn-lt"/>
                <a:cs typeface="+mn-lt"/>
              </a:rPr>
              <a:t>zu</a:t>
            </a:r>
            <a:r>
              <a:rPr lang="en-GB">
                <a:ea typeface="+mn-lt"/>
                <a:cs typeface="+mn-lt"/>
              </a:rPr>
              <a:t> </a:t>
            </a:r>
            <a:r>
              <a:rPr lang="en-GB" err="1">
                <a:ea typeface="+mn-lt"/>
                <a:cs typeface="+mn-lt"/>
              </a:rPr>
              <a:t>werden</a:t>
            </a:r>
            <a:r>
              <a:rPr lang="en-GB">
                <a:ea typeface="+mn-lt"/>
                <a:cs typeface="+mn-lt"/>
              </a:rPr>
              <a:t>. </a:t>
            </a:r>
          </a:p>
          <a:p>
            <a:endParaRPr lang="en-US"/>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lIns="91440" tIns="45720" rIns="91440" bIns="45720" anchor="t">
            <a:noAutofit/>
          </a:bodyPr>
          <a:lstStyle/>
          <a:p>
            <a:r>
              <a:rPr lang="en-US" err="1">
                <a:ea typeface="+mn-lt"/>
                <a:cs typeface="+mn-lt"/>
              </a:rPr>
              <a:t>Gewonnene</a:t>
            </a:r>
            <a:r>
              <a:rPr lang="en-US">
                <a:ea typeface="+mn-lt"/>
                <a:cs typeface="+mn-lt"/>
              </a:rPr>
              <a:t> </a:t>
            </a:r>
            <a:r>
              <a:rPr lang="en-US" err="1">
                <a:ea typeface="+mn-lt"/>
                <a:cs typeface="+mn-lt"/>
              </a:rPr>
              <a:t>Kompetenzen</a:t>
            </a:r>
            <a:endParaRPr lang="en-US" err="1"/>
          </a:p>
        </p:txBody>
      </p:sp>
    </p:spTree>
    <p:extLst>
      <p:ext uri="{BB962C8B-B14F-4D97-AF65-F5344CB8AC3E}">
        <p14:creationId xmlns:p14="http://schemas.microsoft.com/office/powerpoint/2010/main" val="1761156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496207" y="2057025"/>
            <a:ext cx="11212719" cy="5682342"/>
          </a:xfrm>
        </p:spPr>
        <p:txBody>
          <a:bodyPr lIns="91440" tIns="45720" rIns="91440" bIns="45720" anchor="t"/>
          <a:lstStyle/>
          <a:p>
            <a:pPr marL="0" indent="0">
              <a:lnSpc>
                <a:spcPct val="100000"/>
              </a:lnSpc>
              <a:spcBef>
                <a:spcPts val="0"/>
              </a:spcBef>
              <a:buClr>
                <a:schemeClr val="accent2"/>
              </a:buClr>
              <a:defRPr/>
            </a:pPr>
            <a:r>
              <a:rPr lang="en-GB" b="1" dirty="0">
                <a:solidFill>
                  <a:schemeClr val="accent2"/>
                </a:solidFill>
                <a:ea typeface="+mn-lt"/>
                <a:cs typeface="+mn-lt"/>
              </a:rPr>
              <a:t>3. </a:t>
            </a:r>
            <a:r>
              <a:rPr lang="en-GB" b="1" dirty="0" err="1">
                <a:solidFill>
                  <a:schemeClr val="accent2"/>
                </a:solidFill>
                <a:ea typeface="+mn-lt"/>
                <a:cs typeface="+mn-lt"/>
              </a:rPr>
              <a:t>Recherchieren</a:t>
            </a:r>
            <a:r>
              <a:rPr lang="en-GB" b="1" dirty="0">
                <a:solidFill>
                  <a:schemeClr val="accent2"/>
                </a:solidFill>
                <a:ea typeface="+mn-lt"/>
                <a:cs typeface="+mn-lt"/>
              </a:rPr>
              <a:t> Sie (Forts.)</a:t>
            </a:r>
            <a:endParaRPr lang="en-US" b="1" dirty="0">
              <a:solidFill>
                <a:schemeClr val="accent2"/>
              </a:solidFill>
              <a:ea typeface="+mn-lt"/>
              <a:cs typeface="+mn-lt"/>
            </a:endParaRPr>
          </a:p>
          <a:p>
            <a:pPr marL="0" indent="0">
              <a:lnSpc>
                <a:spcPct val="100000"/>
              </a:lnSpc>
              <a:spcBef>
                <a:spcPts val="0"/>
              </a:spcBef>
              <a:buClr>
                <a:schemeClr val="accent2"/>
              </a:buClr>
              <a:defRPr/>
            </a:pPr>
            <a:endParaRPr lang="en-GB" dirty="0">
              <a:latin typeface="Calibri" panose="020F0502020204030204"/>
            </a:endParaRPr>
          </a:p>
          <a:p>
            <a:pPr marL="800100" lvl="1" indent="-342900">
              <a:lnSpc>
                <a:spcPct val="100000"/>
              </a:lnSpc>
              <a:spcBef>
                <a:spcPts val="0"/>
              </a:spcBef>
              <a:buClr>
                <a:schemeClr val="accent2"/>
              </a:buClr>
              <a:buFont typeface="Arial" panose="020B0604020202020204" pitchFamily="34" charset="0"/>
              <a:buChar char="•"/>
              <a:defRPr/>
            </a:pPr>
            <a:r>
              <a:rPr lang="en-GB" dirty="0">
                <a:solidFill>
                  <a:srgbClr val="000000"/>
                </a:solidFill>
                <a:latin typeface="Calibri"/>
                <a:ea typeface="+mn-lt"/>
                <a:cs typeface="+mn-lt"/>
              </a:rPr>
              <a:t>Ich </a:t>
            </a:r>
            <a:r>
              <a:rPr lang="en-GB" dirty="0" err="1">
                <a:solidFill>
                  <a:srgbClr val="000000"/>
                </a:solidFill>
                <a:latin typeface="Calibri"/>
                <a:ea typeface="+mn-lt"/>
                <a:cs typeface="+mn-lt"/>
              </a:rPr>
              <a:t>empfehle</a:t>
            </a:r>
            <a:r>
              <a:rPr lang="en-GB" dirty="0">
                <a:solidFill>
                  <a:srgbClr val="000000"/>
                </a:solidFill>
                <a:latin typeface="Calibri"/>
                <a:ea typeface="+mn-lt"/>
                <a:cs typeface="+mn-lt"/>
              </a:rPr>
              <a:t>, in die Instrumente </a:t>
            </a:r>
            <a:r>
              <a:rPr lang="en-GB" dirty="0" err="1">
                <a:solidFill>
                  <a:srgbClr val="000000"/>
                </a:solidFill>
                <a:latin typeface="Calibri"/>
                <a:ea typeface="+mn-lt"/>
                <a:cs typeface="+mn-lt"/>
              </a:rPr>
              <a:t>zu</a:t>
            </a:r>
            <a:r>
              <a:rPr lang="en-GB" dirty="0">
                <a:solidFill>
                  <a:srgbClr val="000000"/>
                </a:solidFill>
                <a:latin typeface="Calibri"/>
                <a:ea typeface="+mn-lt"/>
                <a:cs typeface="+mn-lt"/>
              </a:rPr>
              <a:t> </a:t>
            </a:r>
            <a:r>
              <a:rPr lang="en-GB" dirty="0" err="1">
                <a:solidFill>
                  <a:srgbClr val="000000"/>
                </a:solidFill>
                <a:latin typeface="Calibri"/>
                <a:ea typeface="+mn-lt"/>
                <a:cs typeface="+mn-lt"/>
              </a:rPr>
              <a:t>investieren</a:t>
            </a:r>
            <a:r>
              <a:rPr lang="en-GB" dirty="0">
                <a:solidFill>
                  <a:srgbClr val="000000"/>
                </a:solidFill>
                <a:latin typeface="Calibri"/>
                <a:ea typeface="+mn-lt"/>
                <a:cs typeface="+mn-lt"/>
              </a:rPr>
              <a:t>, </a:t>
            </a:r>
            <a:r>
              <a:rPr lang="en-GB" dirty="0" err="1">
                <a:solidFill>
                  <a:srgbClr val="000000"/>
                </a:solidFill>
                <a:latin typeface="Calibri"/>
                <a:ea typeface="+mn-lt"/>
                <a:cs typeface="+mn-lt"/>
              </a:rPr>
              <a:t>mit</a:t>
            </a:r>
            <a:r>
              <a:rPr lang="en-GB" dirty="0">
                <a:solidFill>
                  <a:srgbClr val="000000"/>
                </a:solidFill>
                <a:latin typeface="Calibri"/>
                <a:ea typeface="+mn-lt"/>
                <a:cs typeface="+mn-lt"/>
              </a:rPr>
              <a:t> </a:t>
            </a:r>
            <a:r>
              <a:rPr lang="en-GB" dirty="0" err="1">
                <a:solidFill>
                  <a:srgbClr val="000000"/>
                </a:solidFill>
                <a:latin typeface="Calibri"/>
                <a:ea typeface="+mn-lt"/>
                <a:cs typeface="+mn-lt"/>
              </a:rPr>
              <a:t>denen</a:t>
            </a:r>
            <a:r>
              <a:rPr lang="en-GB" dirty="0">
                <a:solidFill>
                  <a:srgbClr val="000000"/>
                </a:solidFill>
                <a:latin typeface="Calibri"/>
                <a:ea typeface="+mn-lt"/>
                <a:cs typeface="+mn-lt"/>
              </a:rPr>
              <a:t> Sie </a:t>
            </a:r>
            <a:r>
              <a:rPr lang="en-GB" dirty="0" err="1">
                <a:solidFill>
                  <a:srgbClr val="000000"/>
                </a:solidFill>
                <a:latin typeface="Calibri"/>
                <a:ea typeface="+mn-lt"/>
                <a:cs typeface="+mn-lt"/>
              </a:rPr>
              <a:t>diese</a:t>
            </a:r>
            <a:r>
              <a:rPr lang="en-GB" dirty="0">
                <a:solidFill>
                  <a:srgbClr val="000000"/>
                </a:solidFill>
                <a:latin typeface="Calibri"/>
                <a:ea typeface="+mn-lt"/>
                <a:cs typeface="+mn-lt"/>
              </a:rPr>
              <a:t> </a:t>
            </a:r>
            <a:r>
              <a:rPr lang="en-GB" dirty="0" err="1">
                <a:solidFill>
                  <a:srgbClr val="000000"/>
                </a:solidFill>
                <a:latin typeface="Calibri"/>
                <a:ea typeface="+mn-lt"/>
                <a:cs typeface="+mn-lt"/>
              </a:rPr>
              <a:t>Nachforschungen</a:t>
            </a:r>
            <a:r>
              <a:rPr lang="en-GB" dirty="0">
                <a:solidFill>
                  <a:srgbClr val="000000"/>
                </a:solidFill>
                <a:latin typeface="Calibri"/>
                <a:ea typeface="+mn-lt"/>
                <a:cs typeface="+mn-lt"/>
              </a:rPr>
              <a:t> intern </a:t>
            </a:r>
            <a:r>
              <a:rPr lang="en-GB" dirty="0" err="1">
                <a:solidFill>
                  <a:srgbClr val="000000"/>
                </a:solidFill>
                <a:latin typeface="Calibri"/>
                <a:ea typeface="+mn-lt"/>
                <a:cs typeface="+mn-lt"/>
              </a:rPr>
              <a:t>durchführen</a:t>
            </a:r>
            <a:r>
              <a:rPr lang="en-GB" dirty="0">
                <a:solidFill>
                  <a:srgbClr val="000000"/>
                </a:solidFill>
                <a:latin typeface="Calibri"/>
                <a:ea typeface="+mn-lt"/>
                <a:cs typeface="+mn-lt"/>
              </a:rPr>
              <a:t> </a:t>
            </a:r>
            <a:r>
              <a:rPr lang="en-GB" dirty="0" err="1">
                <a:solidFill>
                  <a:srgbClr val="000000"/>
                </a:solidFill>
                <a:latin typeface="Calibri"/>
                <a:ea typeface="+mn-lt"/>
                <a:cs typeface="+mn-lt"/>
              </a:rPr>
              <a:t>können</a:t>
            </a:r>
            <a:r>
              <a:rPr lang="en-GB" dirty="0">
                <a:solidFill>
                  <a:srgbClr val="000000"/>
                </a:solidFill>
                <a:latin typeface="Calibri"/>
                <a:ea typeface="+mn-lt"/>
                <a:cs typeface="+mn-lt"/>
              </a:rPr>
              <a:t>, </a:t>
            </a:r>
            <a:r>
              <a:rPr lang="en-GB" dirty="0" err="1">
                <a:solidFill>
                  <a:srgbClr val="000000"/>
                </a:solidFill>
                <a:latin typeface="Calibri"/>
                <a:ea typeface="+mn-lt"/>
                <a:cs typeface="+mn-lt"/>
              </a:rPr>
              <a:t>oder</a:t>
            </a:r>
            <a:r>
              <a:rPr lang="en-GB" dirty="0">
                <a:solidFill>
                  <a:srgbClr val="000000"/>
                </a:solidFill>
                <a:latin typeface="Calibri"/>
                <a:ea typeface="+mn-lt"/>
                <a:cs typeface="+mn-lt"/>
              </a:rPr>
              <a:t> </a:t>
            </a:r>
            <a:r>
              <a:rPr lang="en-GB" dirty="0" err="1">
                <a:solidFill>
                  <a:srgbClr val="000000"/>
                </a:solidFill>
                <a:latin typeface="Calibri"/>
                <a:ea typeface="+mn-lt"/>
                <a:cs typeface="+mn-lt"/>
              </a:rPr>
              <a:t>ein</a:t>
            </a:r>
            <a:r>
              <a:rPr lang="en-GB" dirty="0">
                <a:solidFill>
                  <a:srgbClr val="000000"/>
                </a:solidFill>
                <a:latin typeface="Calibri"/>
                <a:ea typeface="+mn-lt"/>
                <a:cs typeface="+mn-lt"/>
              </a:rPr>
              <a:t> </a:t>
            </a:r>
            <a:r>
              <a:rPr lang="en-GB" dirty="0" err="1">
                <a:solidFill>
                  <a:srgbClr val="000000"/>
                </a:solidFill>
                <a:latin typeface="Calibri"/>
                <a:ea typeface="+mn-lt"/>
                <a:cs typeface="+mn-lt"/>
              </a:rPr>
              <a:t>Unternehmen</a:t>
            </a:r>
            <a:r>
              <a:rPr lang="en-GB" dirty="0">
                <a:solidFill>
                  <a:srgbClr val="000000"/>
                </a:solidFill>
                <a:latin typeface="Calibri"/>
                <a:ea typeface="+mn-lt"/>
                <a:cs typeface="+mn-lt"/>
              </a:rPr>
              <a:t> </a:t>
            </a:r>
            <a:r>
              <a:rPr lang="en-GB" dirty="0" err="1">
                <a:solidFill>
                  <a:srgbClr val="000000"/>
                </a:solidFill>
                <a:latin typeface="Calibri"/>
                <a:ea typeface="+mn-lt"/>
                <a:cs typeface="+mn-lt"/>
              </a:rPr>
              <a:t>zu</a:t>
            </a:r>
            <a:r>
              <a:rPr lang="en-GB" dirty="0">
                <a:solidFill>
                  <a:srgbClr val="000000"/>
                </a:solidFill>
                <a:latin typeface="Calibri"/>
                <a:ea typeface="+mn-lt"/>
                <a:cs typeface="+mn-lt"/>
              </a:rPr>
              <a:t> </a:t>
            </a:r>
            <a:r>
              <a:rPr lang="en-GB" dirty="0" err="1">
                <a:solidFill>
                  <a:srgbClr val="000000"/>
                </a:solidFill>
                <a:latin typeface="Calibri"/>
                <a:ea typeface="+mn-lt"/>
                <a:cs typeface="+mn-lt"/>
              </a:rPr>
              <a:t>beauftragen</a:t>
            </a:r>
            <a:r>
              <a:rPr lang="en-GB" dirty="0">
                <a:solidFill>
                  <a:srgbClr val="000000"/>
                </a:solidFill>
                <a:latin typeface="Calibri"/>
                <a:ea typeface="+mn-lt"/>
                <a:cs typeface="+mn-lt"/>
              </a:rPr>
              <a:t>, das Ihnen </a:t>
            </a:r>
            <a:r>
              <a:rPr lang="en-GB" dirty="0" err="1">
                <a:solidFill>
                  <a:srgbClr val="000000"/>
                </a:solidFill>
                <a:latin typeface="Calibri"/>
                <a:ea typeface="+mn-lt"/>
                <a:cs typeface="+mn-lt"/>
              </a:rPr>
              <a:t>bei</a:t>
            </a:r>
            <a:r>
              <a:rPr lang="en-GB" dirty="0">
                <a:solidFill>
                  <a:srgbClr val="000000"/>
                </a:solidFill>
                <a:latin typeface="Calibri"/>
                <a:ea typeface="+mn-lt"/>
                <a:cs typeface="+mn-lt"/>
              </a:rPr>
              <a:t> der </a:t>
            </a:r>
            <a:r>
              <a:rPr lang="en-GB" dirty="0" err="1">
                <a:solidFill>
                  <a:srgbClr val="000000"/>
                </a:solidFill>
                <a:latin typeface="Calibri"/>
                <a:ea typeface="+mn-lt"/>
                <a:cs typeface="+mn-lt"/>
              </a:rPr>
              <a:t>Kartierung</a:t>
            </a:r>
            <a:r>
              <a:rPr lang="en-GB" dirty="0">
                <a:solidFill>
                  <a:srgbClr val="000000"/>
                </a:solidFill>
                <a:latin typeface="Calibri"/>
                <a:ea typeface="+mn-lt"/>
                <a:cs typeface="+mn-lt"/>
              </a:rPr>
              <a:t> der </a:t>
            </a:r>
            <a:r>
              <a:rPr lang="en-GB" dirty="0" err="1">
                <a:solidFill>
                  <a:srgbClr val="000000"/>
                </a:solidFill>
                <a:latin typeface="Calibri"/>
                <a:ea typeface="+mn-lt"/>
                <a:cs typeface="+mn-lt"/>
              </a:rPr>
              <a:t>Landschaft</a:t>
            </a:r>
            <a:r>
              <a:rPr lang="en-GB" dirty="0">
                <a:solidFill>
                  <a:srgbClr val="000000"/>
                </a:solidFill>
                <a:latin typeface="Calibri"/>
                <a:ea typeface="+mn-lt"/>
                <a:cs typeface="+mn-lt"/>
              </a:rPr>
              <a:t> </a:t>
            </a:r>
            <a:r>
              <a:rPr lang="en-GB" dirty="0" err="1">
                <a:solidFill>
                  <a:srgbClr val="000000"/>
                </a:solidFill>
                <a:latin typeface="Calibri"/>
                <a:ea typeface="+mn-lt"/>
                <a:cs typeface="+mn-lt"/>
              </a:rPr>
              <a:t>helfen</a:t>
            </a:r>
            <a:r>
              <a:rPr lang="en-GB" dirty="0">
                <a:solidFill>
                  <a:srgbClr val="000000"/>
                </a:solidFill>
                <a:latin typeface="Calibri"/>
                <a:ea typeface="+mn-lt"/>
                <a:cs typeface="+mn-lt"/>
              </a:rPr>
              <a:t> </a:t>
            </a:r>
            <a:r>
              <a:rPr lang="en-GB" dirty="0" err="1">
                <a:solidFill>
                  <a:srgbClr val="000000"/>
                </a:solidFill>
                <a:latin typeface="Calibri"/>
                <a:ea typeface="+mn-lt"/>
                <a:cs typeface="+mn-lt"/>
              </a:rPr>
              <a:t>kann</a:t>
            </a:r>
            <a:r>
              <a:rPr lang="en-GB" dirty="0">
                <a:solidFill>
                  <a:srgbClr val="000000"/>
                </a:solidFill>
                <a:latin typeface="Calibri"/>
                <a:ea typeface="+mn-lt"/>
                <a:cs typeface="+mn-lt"/>
              </a:rPr>
              <a:t>.</a:t>
            </a:r>
          </a:p>
          <a:p>
            <a:pPr marL="342900" indent="-342900">
              <a:lnSpc>
                <a:spcPct val="100000"/>
              </a:lnSpc>
              <a:spcBef>
                <a:spcPts val="0"/>
              </a:spcBef>
              <a:buClr>
                <a:schemeClr val="accent2"/>
              </a:buClr>
              <a:buChar char="•"/>
              <a:defRPr/>
            </a:pPr>
            <a:endParaRPr lang="en-GB" dirty="0">
              <a:ea typeface="+mn-lt"/>
              <a:cs typeface="+mn-lt"/>
            </a:endParaRPr>
          </a:p>
          <a:p>
            <a:pPr marL="0" indent="0">
              <a:lnSpc>
                <a:spcPct val="100000"/>
              </a:lnSpc>
              <a:spcBef>
                <a:spcPts val="0"/>
              </a:spcBef>
              <a:buClr>
                <a:schemeClr val="accent2"/>
              </a:buClr>
              <a:defRPr/>
            </a:pPr>
            <a:r>
              <a:rPr lang="en-GB" b="1" dirty="0">
                <a:solidFill>
                  <a:schemeClr val="accent2"/>
                </a:solidFill>
                <a:ea typeface="+mn-lt"/>
                <a:cs typeface="+mn-lt"/>
              </a:rPr>
              <a:t>4. </a:t>
            </a:r>
            <a:r>
              <a:rPr lang="en-GB" b="1" dirty="0" err="1">
                <a:solidFill>
                  <a:schemeClr val="accent2"/>
                </a:solidFill>
                <a:ea typeface="+mn-lt"/>
                <a:cs typeface="+mn-lt"/>
              </a:rPr>
              <a:t>Verschaffen</a:t>
            </a:r>
            <a:r>
              <a:rPr lang="en-GB" b="1" dirty="0">
                <a:solidFill>
                  <a:schemeClr val="accent2"/>
                </a:solidFill>
                <a:ea typeface="+mn-lt"/>
                <a:cs typeface="+mn-lt"/>
              </a:rPr>
              <a:t> Sie </a:t>
            </a:r>
            <a:r>
              <a:rPr lang="en-GB" b="1" dirty="0" err="1">
                <a:solidFill>
                  <a:schemeClr val="accent2"/>
                </a:solidFill>
                <a:ea typeface="+mn-lt"/>
                <a:cs typeface="+mn-lt"/>
              </a:rPr>
              <a:t>sich</a:t>
            </a:r>
            <a:r>
              <a:rPr lang="en-GB" b="1" dirty="0">
                <a:solidFill>
                  <a:schemeClr val="accent2"/>
                </a:solidFill>
                <a:ea typeface="+mn-lt"/>
                <a:cs typeface="+mn-lt"/>
              </a:rPr>
              <a:t> </a:t>
            </a:r>
            <a:r>
              <a:rPr lang="en-GB" b="1" dirty="0" err="1">
                <a:solidFill>
                  <a:schemeClr val="accent2"/>
                </a:solidFill>
                <a:ea typeface="+mn-lt"/>
                <a:cs typeface="+mn-lt"/>
              </a:rPr>
              <a:t>Klarheit</a:t>
            </a:r>
            <a:r>
              <a:rPr lang="en-GB" b="1" dirty="0">
                <a:solidFill>
                  <a:schemeClr val="accent2"/>
                </a:solidFill>
                <a:ea typeface="+mn-lt"/>
                <a:cs typeface="+mn-lt"/>
              </a:rPr>
              <a:t> </a:t>
            </a:r>
            <a:r>
              <a:rPr lang="en-GB" b="1" dirty="0" err="1">
                <a:solidFill>
                  <a:schemeClr val="accent2"/>
                </a:solidFill>
                <a:ea typeface="+mn-lt"/>
                <a:cs typeface="+mn-lt"/>
              </a:rPr>
              <a:t>über</a:t>
            </a:r>
            <a:r>
              <a:rPr lang="en-GB" b="1" dirty="0">
                <a:solidFill>
                  <a:schemeClr val="accent2"/>
                </a:solidFill>
                <a:ea typeface="+mn-lt"/>
                <a:cs typeface="+mn-lt"/>
              </a:rPr>
              <a:t> die Zahlen</a:t>
            </a:r>
            <a:endParaRPr lang="en-GB" b="1" dirty="0">
              <a:solidFill>
                <a:schemeClr val="accent2"/>
              </a:solidFill>
              <a:latin typeface="Calibri" panose="020F0502020204030204"/>
              <a:cs typeface="Calibri"/>
            </a:endParaRPr>
          </a:p>
          <a:p>
            <a:pPr marL="342900" indent="-342900">
              <a:lnSpc>
                <a:spcPct val="100000"/>
              </a:lnSpc>
              <a:spcBef>
                <a:spcPts val="0"/>
              </a:spcBef>
              <a:buClr>
                <a:schemeClr val="accent2"/>
              </a:buClr>
              <a:buFont typeface="Arial" panose="020B0604020202020204" pitchFamily="34" charset="0"/>
              <a:buChar char="•"/>
              <a:defRPr/>
            </a:pPr>
            <a:endParaRPr lang="en-GB" dirty="0">
              <a:latin typeface="Calibri" panose="020F0502020204030204"/>
            </a:endParaRPr>
          </a:p>
          <a:p>
            <a:pPr marL="800100" lvl="1" indent="-342900">
              <a:lnSpc>
                <a:spcPct val="100000"/>
              </a:lnSpc>
              <a:spcBef>
                <a:spcPts val="0"/>
              </a:spcBef>
              <a:buClr>
                <a:schemeClr val="accent2"/>
              </a:buClr>
              <a:buFont typeface="Arial" panose="020B0604020202020204" pitchFamily="34" charset="0"/>
              <a:buChar char="•"/>
              <a:defRPr/>
            </a:pPr>
            <a:r>
              <a:rPr lang="en-GB" i="1" dirty="0">
                <a:solidFill>
                  <a:srgbClr val="000000"/>
                </a:solidFill>
                <a:latin typeface="Calibri"/>
                <a:ea typeface="+mn-lt"/>
                <a:cs typeface="+mn-lt"/>
              </a:rPr>
              <a:t>All die </a:t>
            </a:r>
            <a:r>
              <a:rPr lang="en-GB" i="1" dirty="0" err="1">
                <a:solidFill>
                  <a:srgbClr val="000000"/>
                </a:solidFill>
                <a:latin typeface="Calibri"/>
                <a:ea typeface="+mn-lt"/>
                <a:cs typeface="+mn-lt"/>
              </a:rPr>
              <a:t>Hausaufgaben</a:t>
            </a:r>
            <a:r>
              <a:rPr lang="en-GB" i="1" dirty="0">
                <a:solidFill>
                  <a:srgbClr val="000000"/>
                </a:solidFill>
                <a:latin typeface="Calibri"/>
                <a:ea typeface="+mn-lt"/>
                <a:cs typeface="+mn-lt"/>
              </a:rPr>
              <a:t>, die Sie </a:t>
            </a:r>
            <a:r>
              <a:rPr lang="en-GB" i="1" dirty="0" err="1">
                <a:solidFill>
                  <a:srgbClr val="000000"/>
                </a:solidFill>
                <a:latin typeface="Calibri"/>
                <a:ea typeface="+mn-lt"/>
                <a:cs typeface="+mn-lt"/>
              </a:rPr>
              <a:t>machen</a:t>
            </a:r>
            <a:r>
              <a:rPr lang="en-GB" i="1" dirty="0">
                <a:solidFill>
                  <a:srgbClr val="000000"/>
                </a:solidFill>
                <a:latin typeface="Calibri"/>
                <a:ea typeface="+mn-lt"/>
                <a:cs typeface="+mn-lt"/>
              </a:rPr>
              <a:t>, </a:t>
            </a:r>
            <a:r>
              <a:rPr lang="en-GB" i="1" dirty="0" err="1">
                <a:solidFill>
                  <a:srgbClr val="000000"/>
                </a:solidFill>
                <a:latin typeface="Calibri"/>
                <a:ea typeface="+mn-lt"/>
                <a:cs typeface="+mn-lt"/>
              </a:rPr>
              <a:t>werden</a:t>
            </a:r>
            <a:r>
              <a:rPr lang="en-GB" i="1" dirty="0">
                <a:solidFill>
                  <a:srgbClr val="000000"/>
                </a:solidFill>
                <a:latin typeface="Calibri"/>
                <a:ea typeface="+mn-lt"/>
                <a:cs typeface="+mn-lt"/>
              </a:rPr>
              <a:t> </a:t>
            </a:r>
            <a:r>
              <a:rPr lang="en-GB" i="1" dirty="0" err="1">
                <a:solidFill>
                  <a:srgbClr val="000000"/>
                </a:solidFill>
                <a:latin typeface="Calibri"/>
                <a:ea typeface="+mn-lt"/>
                <a:cs typeface="+mn-lt"/>
              </a:rPr>
              <a:t>eine</a:t>
            </a:r>
            <a:r>
              <a:rPr lang="en-GB" i="1" dirty="0">
                <a:solidFill>
                  <a:srgbClr val="000000"/>
                </a:solidFill>
                <a:latin typeface="Calibri"/>
                <a:ea typeface="+mn-lt"/>
                <a:cs typeface="+mn-lt"/>
              </a:rPr>
              <a:t> </a:t>
            </a:r>
            <a:r>
              <a:rPr lang="en-GB" i="1" dirty="0" err="1">
                <a:solidFill>
                  <a:srgbClr val="000000"/>
                </a:solidFill>
                <a:latin typeface="Calibri"/>
                <a:ea typeface="+mn-lt"/>
                <a:cs typeface="+mn-lt"/>
              </a:rPr>
              <a:t>entscheidende</a:t>
            </a:r>
            <a:r>
              <a:rPr lang="en-GB" i="1" dirty="0">
                <a:solidFill>
                  <a:srgbClr val="000000"/>
                </a:solidFill>
                <a:latin typeface="Calibri"/>
                <a:ea typeface="+mn-lt"/>
                <a:cs typeface="+mn-lt"/>
              </a:rPr>
              <a:t> Information </a:t>
            </a:r>
            <a:r>
              <a:rPr lang="en-GB" i="1" dirty="0" err="1">
                <a:solidFill>
                  <a:srgbClr val="000000"/>
                </a:solidFill>
                <a:latin typeface="Calibri"/>
                <a:ea typeface="+mn-lt"/>
                <a:cs typeface="+mn-lt"/>
              </a:rPr>
              <a:t>zutage</a:t>
            </a:r>
            <a:r>
              <a:rPr lang="en-GB" i="1" dirty="0">
                <a:solidFill>
                  <a:srgbClr val="000000"/>
                </a:solidFill>
                <a:latin typeface="Calibri"/>
                <a:ea typeface="+mn-lt"/>
                <a:cs typeface="+mn-lt"/>
              </a:rPr>
              <a:t> </a:t>
            </a:r>
            <a:r>
              <a:rPr lang="en-GB" i="1" dirty="0" err="1">
                <a:solidFill>
                  <a:srgbClr val="000000"/>
                </a:solidFill>
                <a:latin typeface="Calibri"/>
                <a:ea typeface="+mn-lt"/>
                <a:cs typeface="+mn-lt"/>
              </a:rPr>
              <a:t>fördern</a:t>
            </a:r>
            <a:r>
              <a:rPr lang="en-GB" i="1" dirty="0">
                <a:solidFill>
                  <a:srgbClr val="000000"/>
                </a:solidFill>
                <a:latin typeface="Calibri"/>
                <a:ea typeface="+mn-lt"/>
                <a:cs typeface="+mn-lt"/>
              </a:rPr>
              <a:t>: </a:t>
            </a:r>
            <a:r>
              <a:rPr lang="en-GB" i="1" dirty="0" err="1">
                <a:solidFill>
                  <a:srgbClr val="000000"/>
                </a:solidFill>
                <a:latin typeface="Calibri"/>
                <a:ea typeface="+mn-lt"/>
                <a:cs typeface="+mn-lt"/>
              </a:rPr>
              <a:t>Stimmen</a:t>
            </a:r>
            <a:r>
              <a:rPr lang="en-GB" i="1" dirty="0">
                <a:solidFill>
                  <a:srgbClr val="000000"/>
                </a:solidFill>
                <a:latin typeface="Calibri"/>
                <a:ea typeface="+mn-lt"/>
                <a:cs typeface="+mn-lt"/>
              </a:rPr>
              <a:t> </a:t>
            </a:r>
            <a:r>
              <a:rPr lang="en-GB" i="1" dirty="0" err="1">
                <a:solidFill>
                  <a:srgbClr val="000000"/>
                </a:solidFill>
                <a:latin typeface="Calibri"/>
                <a:ea typeface="+mn-lt"/>
                <a:cs typeface="+mn-lt"/>
              </a:rPr>
              <a:t>Ihr</a:t>
            </a:r>
            <a:r>
              <a:rPr lang="en-GB" i="1" dirty="0">
                <a:solidFill>
                  <a:srgbClr val="000000"/>
                </a:solidFill>
                <a:latin typeface="Calibri"/>
                <a:ea typeface="+mn-lt"/>
                <a:cs typeface="+mn-lt"/>
              </a:rPr>
              <a:t> </a:t>
            </a:r>
            <a:r>
              <a:rPr lang="en-GB" i="1" dirty="0" err="1">
                <a:solidFill>
                  <a:srgbClr val="000000"/>
                </a:solidFill>
                <a:latin typeface="Calibri"/>
                <a:ea typeface="+mn-lt"/>
                <a:cs typeface="+mn-lt"/>
              </a:rPr>
              <a:t>Finanzierungsbedarf</a:t>
            </a:r>
            <a:r>
              <a:rPr lang="en-GB" i="1" dirty="0">
                <a:solidFill>
                  <a:srgbClr val="000000"/>
                </a:solidFill>
                <a:latin typeface="Calibri"/>
                <a:ea typeface="+mn-lt"/>
                <a:cs typeface="+mn-lt"/>
              </a:rPr>
              <a:t> und </a:t>
            </a:r>
            <a:r>
              <a:rPr lang="en-GB" i="1" dirty="0" err="1">
                <a:solidFill>
                  <a:srgbClr val="000000"/>
                </a:solidFill>
                <a:latin typeface="Calibri"/>
                <a:ea typeface="+mn-lt"/>
                <a:cs typeface="+mn-lt"/>
              </a:rPr>
              <a:t>Ihre</a:t>
            </a:r>
            <a:r>
              <a:rPr lang="en-GB" i="1" dirty="0">
                <a:solidFill>
                  <a:srgbClr val="000000"/>
                </a:solidFill>
                <a:latin typeface="Calibri"/>
                <a:ea typeface="+mn-lt"/>
                <a:cs typeface="+mn-lt"/>
              </a:rPr>
              <a:t> </a:t>
            </a:r>
            <a:r>
              <a:rPr lang="en-GB" i="1" dirty="0" err="1">
                <a:solidFill>
                  <a:srgbClr val="000000"/>
                </a:solidFill>
                <a:latin typeface="Calibri"/>
                <a:ea typeface="+mn-lt"/>
                <a:cs typeface="+mn-lt"/>
              </a:rPr>
              <a:t>potenziellen</a:t>
            </a:r>
            <a:r>
              <a:rPr lang="en-GB" i="1" dirty="0">
                <a:solidFill>
                  <a:srgbClr val="000000"/>
                </a:solidFill>
                <a:latin typeface="Calibri"/>
                <a:ea typeface="+mn-lt"/>
                <a:cs typeface="+mn-lt"/>
              </a:rPr>
              <a:t> Spender </a:t>
            </a:r>
            <a:r>
              <a:rPr lang="en-GB" i="1" dirty="0" err="1">
                <a:solidFill>
                  <a:srgbClr val="000000"/>
                </a:solidFill>
                <a:latin typeface="Calibri"/>
                <a:ea typeface="+mn-lt"/>
                <a:cs typeface="+mn-lt"/>
              </a:rPr>
              <a:t>überein</a:t>
            </a:r>
            <a:r>
              <a:rPr lang="en-GB" i="1" dirty="0">
                <a:solidFill>
                  <a:srgbClr val="000000"/>
                </a:solidFill>
                <a:latin typeface="Calibri"/>
                <a:ea typeface="+mn-lt"/>
                <a:cs typeface="+mn-lt"/>
              </a:rPr>
              <a:t>? </a:t>
            </a:r>
            <a:endParaRPr lang="en-GB" i="1" dirty="0">
              <a:solidFill>
                <a:srgbClr val="000000"/>
              </a:solidFill>
              <a:latin typeface="Calibri"/>
              <a:ea typeface="Calibri"/>
              <a:cs typeface="Calibri"/>
            </a:endParaRPr>
          </a:p>
        </p:txBody>
      </p:sp>
      <p:sp>
        <p:nvSpPr>
          <p:cNvPr id="9" name="Text Placeholder 3">
            <a:extLst>
              <a:ext uri="{FF2B5EF4-FFF2-40B4-BE49-F238E27FC236}">
                <a16:creationId xmlns:a16="http://schemas.microsoft.com/office/drawing/2014/main" id="{0404D82E-51DD-3966-371E-A98A180C1A3A}"/>
              </a:ext>
            </a:extLst>
          </p:cNvPr>
          <p:cNvSpPr>
            <a:spLocks noGrp="1"/>
          </p:cNvSpPr>
          <p:nvPr>
            <p:ph type="body" sz="quarter" idx="16"/>
          </p:nvPr>
        </p:nvSpPr>
        <p:spPr>
          <a:xfrm>
            <a:off x="719553" y="582277"/>
            <a:ext cx="10595237" cy="1165168"/>
          </a:xfrm>
        </p:spPr>
        <p:txBody>
          <a:bodyPr lIns="91440" tIns="45720" rIns="91440" bIns="45720" anchor="t">
            <a:noAutofit/>
          </a:bodyPr>
          <a:lstStyle/>
          <a:p>
            <a:r>
              <a:rPr lang="de-DE" dirty="0">
                <a:ea typeface="+mn-lt"/>
                <a:cs typeface="+mn-lt"/>
              </a:rPr>
              <a:t>Langfristige Spender anziehen: Sieben Schritte zur Bindung von Spendern</a:t>
            </a:r>
            <a:endParaRPr lang="en-GB" dirty="0">
              <a:cs typeface="Calibri"/>
            </a:endParaRPr>
          </a:p>
        </p:txBody>
      </p:sp>
    </p:spTree>
    <p:extLst>
      <p:ext uri="{BB962C8B-B14F-4D97-AF65-F5344CB8AC3E}">
        <p14:creationId xmlns:p14="http://schemas.microsoft.com/office/powerpoint/2010/main" val="1280564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581565" y="1909014"/>
            <a:ext cx="11409788" cy="5682342"/>
          </a:xfrm>
        </p:spPr>
        <p:txBody>
          <a:bodyPr lIns="91440" tIns="45720" rIns="91440" bIns="45720" anchor="t"/>
          <a:lstStyle/>
          <a:p>
            <a:pPr marL="0" indent="0">
              <a:lnSpc>
                <a:spcPct val="100000"/>
              </a:lnSpc>
              <a:spcBef>
                <a:spcPts val="0"/>
              </a:spcBef>
              <a:buClr>
                <a:schemeClr val="accent2"/>
              </a:buClr>
              <a:defRPr/>
            </a:pPr>
            <a:r>
              <a:rPr lang="en-GB" b="1" dirty="0">
                <a:solidFill>
                  <a:schemeClr val="accent2"/>
                </a:solidFill>
                <a:ea typeface="+mn-lt"/>
                <a:cs typeface="+mn-lt"/>
              </a:rPr>
              <a:t>4. Machen Sie </a:t>
            </a:r>
            <a:r>
              <a:rPr lang="en-GB" b="1" dirty="0" err="1">
                <a:solidFill>
                  <a:schemeClr val="accent2"/>
                </a:solidFill>
                <a:ea typeface="+mn-lt"/>
                <a:cs typeface="+mn-lt"/>
              </a:rPr>
              <a:t>sich</a:t>
            </a:r>
            <a:r>
              <a:rPr lang="en-GB" b="1" dirty="0">
                <a:solidFill>
                  <a:schemeClr val="accent2"/>
                </a:solidFill>
                <a:ea typeface="+mn-lt"/>
                <a:cs typeface="+mn-lt"/>
              </a:rPr>
              <a:t> </a:t>
            </a:r>
            <a:r>
              <a:rPr lang="en-GB" b="1" dirty="0" err="1">
                <a:solidFill>
                  <a:schemeClr val="accent2"/>
                </a:solidFill>
                <a:ea typeface="+mn-lt"/>
                <a:cs typeface="+mn-lt"/>
              </a:rPr>
              <a:t>über</a:t>
            </a:r>
            <a:r>
              <a:rPr lang="en-GB" b="1" dirty="0">
                <a:solidFill>
                  <a:schemeClr val="accent2"/>
                </a:solidFill>
                <a:ea typeface="+mn-lt"/>
                <a:cs typeface="+mn-lt"/>
              </a:rPr>
              <a:t> die Zahlen </a:t>
            </a:r>
            <a:r>
              <a:rPr lang="en-GB" b="1" dirty="0" err="1">
                <a:solidFill>
                  <a:schemeClr val="accent2"/>
                </a:solidFill>
                <a:ea typeface="+mn-lt"/>
                <a:cs typeface="+mn-lt"/>
              </a:rPr>
              <a:t>klar</a:t>
            </a:r>
            <a:r>
              <a:rPr lang="en-GB" b="1" dirty="0">
                <a:solidFill>
                  <a:schemeClr val="accent2"/>
                </a:solidFill>
                <a:ea typeface="+mn-lt"/>
                <a:cs typeface="+mn-lt"/>
              </a:rPr>
              <a:t> (Forts.)</a:t>
            </a:r>
            <a:endParaRPr lang="en-US" b="1" dirty="0">
              <a:solidFill>
                <a:schemeClr val="accent2"/>
              </a:solidFill>
              <a:ea typeface="+mn-lt"/>
              <a:cs typeface="+mn-lt"/>
            </a:endParaRPr>
          </a:p>
          <a:p>
            <a:pPr marL="342900" indent="-342900">
              <a:lnSpc>
                <a:spcPct val="100000"/>
              </a:lnSpc>
              <a:spcBef>
                <a:spcPts val="0"/>
              </a:spcBef>
              <a:buClr>
                <a:schemeClr val="accent2"/>
              </a:buClr>
              <a:buFont typeface="Arial" panose="020B0604020202020204" pitchFamily="34" charset="0"/>
              <a:buChar char="•"/>
              <a:defRPr/>
            </a:pPr>
            <a:endParaRPr lang="en-GB" dirty="0">
              <a:latin typeface="Calibri" panose="020F0502020204030204"/>
            </a:endParaRPr>
          </a:p>
          <a:p>
            <a:pPr marL="800100" lvl="1" indent="-342900">
              <a:lnSpc>
                <a:spcPct val="100000"/>
              </a:lnSpc>
              <a:spcBef>
                <a:spcPts val="0"/>
              </a:spcBef>
              <a:buClr>
                <a:schemeClr val="accent2"/>
              </a:buClr>
              <a:buFont typeface="Arial" panose="020B0604020202020204" pitchFamily="34" charset="0"/>
              <a:buChar char="•"/>
              <a:defRPr/>
            </a:pPr>
            <a:r>
              <a:rPr lang="en-GB" dirty="0" err="1">
                <a:solidFill>
                  <a:srgbClr val="000000"/>
                </a:solidFill>
                <a:latin typeface="Calibri"/>
                <a:ea typeface="+mn-lt"/>
                <a:cs typeface="+mn-lt"/>
              </a:rPr>
              <a:t>Anhand</a:t>
            </a:r>
            <a:r>
              <a:rPr lang="en-GB" dirty="0">
                <a:solidFill>
                  <a:srgbClr val="000000"/>
                </a:solidFill>
                <a:latin typeface="Calibri"/>
                <a:ea typeface="+mn-lt"/>
                <a:cs typeface="+mn-lt"/>
              </a:rPr>
              <a:t> Ihrer </a:t>
            </a:r>
            <a:r>
              <a:rPr lang="en-GB" dirty="0" err="1">
                <a:solidFill>
                  <a:srgbClr val="000000"/>
                </a:solidFill>
                <a:latin typeface="Calibri"/>
                <a:ea typeface="+mn-lt"/>
                <a:cs typeface="+mn-lt"/>
              </a:rPr>
              <a:t>Landschaftsstudie</a:t>
            </a:r>
            <a:r>
              <a:rPr lang="en-GB" dirty="0">
                <a:solidFill>
                  <a:srgbClr val="000000"/>
                </a:solidFill>
                <a:latin typeface="Calibri"/>
                <a:ea typeface="+mn-lt"/>
                <a:cs typeface="+mn-lt"/>
              </a:rPr>
              <a:t> </a:t>
            </a:r>
            <a:r>
              <a:rPr lang="en-GB" dirty="0" err="1">
                <a:solidFill>
                  <a:srgbClr val="000000"/>
                </a:solidFill>
                <a:latin typeface="Calibri"/>
                <a:ea typeface="+mn-lt"/>
                <a:cs typeface="+mn-lt"/>
              </a:rPr>
              <a:t>werden</a:t>
            </a:r>
            <a:r>
              <a:rPr lang="en-GB" dirty="0">
                <a:solidFill>
                  <a:srgbClr val="000000"/>
                </a:solidFill>
                <a:latin typeface="Calibri"/>
                <a:ea typeface="+mn-lt"/>
                <a:cs typeface="+mn-lt"/>
              </a:rPr>
              <a:t> Sie </a:t>
            </a:r>
            <a:r>
              <a:rPr lang="en-GB" dirty="0" err="1">
                <a:solidFill>
                  <a:srgbClr val="000000"/>
                </a:solidFill>
                <a:latin typeface="Calibri"/>
                <a:ea typeface="+mn-lt"/>
                <a:cs typeface="+mn-lt"/>
              </a:rPr>
              <a:t>wahrscheinlich</a:t>
            </a:r>
            <a:r>
              <a:rPr lang="en-GB" dirty="0">
                <a:solidFill>
                  <a:srgbClr val="000000"/>
                </a:solidFill>
                <a:latin typeface="Calibri"/>
                <a:ea typeface="+mn-lt"/>
                <a:cs typeface="+mn-lt"/>
              </a:rPr>
              <a:t> in der Lage sein, die Spender </a:t>
            </a:r>
            <a:r>
              <a:rPr lang="en-GB" dirty="0" err="1">
                <a:solidFill>
                  <a:srgbClr val="000000"/>
                </a:solidFill>
                <a:latin typeface="Calibri"/>
                <a:ea typeface="+mn-lt"/>
                <a:cs typeface="+mn-lt"/>
              </a:rPr>
              <a:t>einzugrenzen</a:t>
            </a:r>
            <a:r>
              <a:rPr lang="en-GB" dirty="0">
                <a:solidFill>
                  <a:srgbClr val="000000"/>
                </a:solidFill>
                <a:latin typeface="Calibri"/>
                <a:ea typeface="+mn-lt"/>
                <a:cs typeface="+mn-lt"/>
              </a:rPr>
              <a:t>, die </a:t>
            </a:r>
            <a:r>
              <a:rPr lang="en-GB" dirty="0" err="1">
                <a:solidFill>
                  <a:srgbClr val="000000"/>
                </a:solidFill>
                <a:latin typeface="Calibri"/>
                <a:ea typeface="+mn-lt"/>
                <a:cs typeface="+mn-lt"/>
              </a:rPr>
              <a:t>mit</a:t>
            </a:r>
            <a:r>
              <a:rPr lang="en-GB" dirty="0">
                <a:solidFill>
                  <a:srgbClr val="000000"/>
                </a:solidFill>
                <a:latin typeface="Calibri"/>
                <a:ea typeface="+mn-lt"/>
                <a:cs typeface="+mn-lt"/>
              </a:rPr>
              <a:t> </a:t>
            </a:r>
            <a:r>
              <a:rPr lang="en-GB" dirty="0" err="1">
                <a:solidFill>
                  <a:srgbClr val="000000"/>
                </a:solidFill>
                <a:latin typeface="Calibri"/>
                <a:ea typeface="+mn-lt"/>
                <a:cs typeface="+mn-lt"/>
              </a:rPr>
              <a:t>Ihrem</a:t>
            </a:r>
            <a:r>
              <a:rPr lang="en-GB" dirty="0">
                <a:solidFill>
                  <a:srgbClr val="000000"/>
                </a:solidFill>
                <a:latin typeface="Calibri"/>
                <a:ea typeface="+mn-lt"/>
                <a:cs typeface="+mn-lt"/>
              </a:rPr>
              <a:t> </a:t>
            </a:r>
            <a:r>
              <a:rPr lang="en-GB" dirty="0" err="1">
                <a:solidFill>
                  <a:srgbClr val="000000"/>
                </a:solidFill>
                <a:latin typeface="Calibri"/>
                <a:ea typeface="+mn-lt"/>
                <a:cs typeface="+mn-lt"/>
              </a:rPr>
              <a:t>derzeitigen</a:t>
            </a:r>
            <a:r>
              <a:rPr lang="en-GB" dirty="0">
                <a:solidFill>
                  <a:srgbClr val="000000"/>
                </a:solidFill>
                <a:latin typeface="Calibri"/>
                <a:ea typeface="+mn-lt"/>
                <a:cs typeface="+mn-lt"/>
              </a:rPr>
              <a:t> </a:t>
            </a:r>
            <a:r>
              <a:rPr lang="en-GB" dirty="0" err="1">
                <a:solidFill>
                  <a:srgbClr val="000000"/>
                </a:solidFill>
                <a:latin typeface="Calibri"/>
                <a:ea typeface="+mn-lt"/>
                <a:cs typeface="+mn-lt"/>
              </a:rPr>
              <a:t>Finanzierungsniveau</a:t>
            </a:r>
            <a:r>
              <a:rPr lang="en-GB" dirty="0">
                <a:solidFill>
                  <a:srgbClr val="000000"/>
                </a:solidFill>
                <a:latin typeface="Calibri"/>
                <a:ea typeface="+mn-lt"/>
                <a:cs typeface="+mn-lt"/>
              </a:rPr>
              <a:t> </a:t>
            </a:r>
            <a:r>
              <a:rPr lang="en-GB" dirty="0" err="1">
                <a:solidFill>
                  <a:srgbClr val="000000"/>
                </a:solidFill>
                <a:latin typeface="Calibri"/>
                <a:ea typeface="+mn-lt"/>
                <a:cs typeface="+mn-lt"/>
              </a:rPr>
              <a:t>übereinstimmen</a:t>
            </a:r>
            <a:r>
              <a:rPr lang="en-GB" dirty="0">
                <a:solidFill>
                  <a:srgbClr val="000000"/>
                </a:solidFill>
                <a:latin typeface="Calibri"/>
                <a:ea typeface="+mn-lt"/>
                <a:cs typeface="+mn-lt"/>
              </a:rPr>
              <a:t>.</a:t>
            </a:r>
          </a:p>
          <a:p>
            <a:pPr marL="342900" indent="-342900">
              <a:lnSpc>
                <a:spcPct val="100000"/>
              </a:lnSpc>
              <a:spcBef>
                <a:spcPts val="0"/>
              </a:spcBef>
              <a:buClr>
                <a:schemeClr val="accent2"/>
              </a:buClr>
              <a:buFont typeface="Arial" panose="020B0604020202020204" pitchFamily="34" charset="0"/>
              <a:buChar char="•"/>
              <a:defRPr/>
            </a:pPr>
            <a:endParaRPr lang="en-GB" dirty="0">
              <a:latin typeface="Calibri" panose="020F0502020204030204"/>
            </a:endParaRPr>
          </a:p>
          <a:p>
            <a:pPr marL="0" indent="0">
              <a:lnSpc>
                <a:spcPct val="100000"/>
              </a:lnSpc>
              <a:spcBef>
                <a:spcPts val="0"/>
              </a:spcBef>
              <a:buClr>
                <a:schemeClr val="accent2"/>
              </a:buClr>
              <a:defRPr/>
            </a:pPr>
            <a:r>
              <a:rPr lang="en-GB" b="1" dirty="0">
                <a:solidFill>
                  <a:schemeClr val="accent2"/>
                </a:solidFill>
                <a:ea typeface="+mn-lt"/>
                <a:cs typeface="+mn-lt"/>
              </a:rPr>
              <a:t>5. Machen Sie </a:t>
            </a:r>
            <a:r>
              <a:rPr lang="en-GB" b="1" dirty="0" err="1">
                <a:solidFill>
                  <a:schemeClr val="accent2"/>
                </a:solidFill>
                <a:ea typeface="+mn-lt"/>
                <a:cs typeface="+mn-lt"/>
              </a:rPr>
              <a:t>einen</a:t>
            </a:r>
            <a:r>
              <a:rPr lang="en-GB" b="1" dirty="0">
                <a:solidFill>
                  <a:schemeClr val="accent2"/>
                </a:solidFill>
                <a:ea typeface="+mn-lt"/>
                <a:cs typeface="+mn-lt"/>
              </a:rPr>
              <a:t> </a:t>
            </a:r>
            <a:r>
              <a:rPr lang="en-GB" b="1" dirty="0" err="1">
                <a:solidFill>
                  <a:schemeClr val="accent2"/>
                </a:solidFill>
                <a:ea typeface="+mn-lt"/>
                <a:cs typeface="+mn-lt"/>
              </a:rPr>
              <a:t>guten</a:t>
            </a:r>
            <a:r>
              <a:rPr lang="en-GB" b="1" dirty="0">
                <a:solidFill>
                  <a:schemeClr val="accent2"/>
                </a:solidFill>
                <a:ea typeface="+mn-lt"/>
                <a:cs typeface="+mn-lt"/>
              </a:rPr>
              <a:t> </a:t>
            </a:r>
            <a:r>
              <a:rPr lang="en-GB" b="1" dirty="0" err="1">
                <a:solidFill>
                  <a:schemeClr val="accent2"/>
                </a:solidFill>
                <a:ea typeface="+mn-lt"/>
                <a:cs typeface="+mn-lt"/>
              </a:rPr>
              <a:t>ersten</a:t>
            </a:r>
            <a:r>
              <a:rPr lang="en-GB" b="1" dirty="0">
                <a:solidFill>
                  <a:schemeClr val="accent2"/>
                </a:solidFill>
                <a:ea typeface="+mn-lt"/>
                <a:cs typeface="+mn-lt"/>
              </a:rPr>
              <a:t> </a:t>
            </a:r>
            <a:r>
              <a:rPr lang="en-GB" b="1" dirty="0" err="1">
                <a:solidFill>
                  <a:schemeClr val="accent2"/>
                </a:solidFill>
                <a:ea typeface="+mn-lt"/>
                <a:cs typeface="+mn-lt"/>
              </a:rPr>
              <a:t>Eindruck</a:t>
            </a:r>
            <a:endParaRPr lang="en-GB" b="1" dirty="0">
              <a:solidFill>
                <a:schemeClr val="accent2"/>
              </a:solidFill>
              <a:ea typeface="+mn-lt"/>
              <a:cs typeface="+mn-lt"/>
            </a:endParaRPr>
          </a:p>
          <a:p>
            <a:pPr marL="342900" indent="-342900">
              <a:lnSpc>
                <a:spcPct val="100000"/>
              </a:lnSpc>
              <a:spcBef>
                <a:spcPts val="0"/>
              </a:spcBef>
              <a:buClr>
                <a:schemeClr val="accent2"/>
              </a:buClr>
              <a:buFont typeface="Arial" panose="020B0604020202020204" pitchFamily="34" charset="0"/>
              <a:buChar char="•"/>
              <a:defRPr/>
            </a:pPr>
            <a:endParaRPr lang="en-GB" dirty="0">
              <a:latin typeface="Calibri" panose="020F0502020204030204"/>
            </a:endParaRPr>
          </a:p>
          <a:p>
            <a:pPr marL="800100" lvl="1" indent="-342900">
              <a:lnSpc>
                <a:spcPct val="100000"/>
              </a:lnSpc>
              <a:spcBef>
                <a:spcPts val="0"/>
              </a:spcBef>
              <a:buClr>
                <a:schemeClr val="accent2"/>
              </a:buClr>
              <a:buFont typeface="Arial" panose="020B0604020202020204" pitchFamily="34" charset="0"/>
              <a:buChar char="•"/>
              <a:defRPr/>
            </a:pPr>
            <a:r>
              <a:rPr lang="en-GB" i="1" dirty="0" err="1">
                <a:solidFill>
                  <a:srgbClr val="000000"/>
                </a:solidFill>
                <a:latin typeface="Calibri"/>
                <a:ea typeface="+mn-lt"/>
                <a:cs typeface="+mn-lt"/>
              </a:rPr>
              <a:t>Stimmen</a:t>
            </a:r>
            <a:r>
              <a:rPr lang="en-GB" i="1" dirty="0">
                <a:solidFill>
                  <a:srgbClr val="000000"/>
                </a:solidFill>
                <a:latin typeface="Calibri"/>
                <a:ea typeface="+mn-lt"/>
                <a:cs typeface="+mn-lt"/>
              </a:rPr>
              <a:t> </a:t>
            </a:r>
            <a:r>
              <a:rPr lang="en-GB" i="1" dirty="0" err="1">
                <a:solidFill>
                  <a:srgbClr val="000000"/>
                </a:solidFill>
                <a:latin typeface="Calibri"/>
                <a:ea typeface="+mn-lt"/>
                <a:cs typeface="+mn-lt"/>
              </a:rPr>
              <a:t>Ihre</a:t>
            </a:r>
            <a:r>
              <a:rPr lang="en-GB" i="1" dirty="0">
                <a:solidFill>
                  <a:srgbClr val="000000"/>
                </a:solidFill>
                <a:latin typeface="Calibri"/>
                <a:ea typeface="+mn-lt"/>
                <a:cs typeface="+mn-lt"/>
              </a:rPr>
              <a:t> </a:t>
            </a:r>
            <a:r>
              <a:rPr lang="en-GB" i="1" dirty="0" err="1">
                <a:solidFill>
                  <a:srgbClr val="000000"/>
                </a:solidFill>
                <a:latin typeface="Calibri"/>
                <a:ea typeface="+mn-lt"/>
                <a:cs typeface="+mn-lt"/>
              </a:rPr>
              <a:t>Interessen</a:t>
            </a:r>
            <a:r>
              <a:rPr lang="en-GB" i="1" dirty="0">
                <a:solidFill>
                  <a:srgbClr val="000000"/>
                </a:solidFill>
                <a:latin typeface="Calibri"/>
                <a:ea typeface="+mn-lt"/>
                <a:cs typeface="+mn-lt"/>
              </a:rPr>
              <a:t> </a:t>
            </a:r>
            <a:r>
              <a:rPr lang="en-GB" i="1" dirty="0" err="1">
                <a:solidFill>
                  <a:srgbClr val="000000"/>
                </a:solidFill>
                <a:latin typeface="Calibri"/>
                <a:ea typeface="+mn-lt"/>
                <a:cs typeface="+mn-lt"/>
              </a:rPr>
              <a:t>überein</a:t>
            </a:r>
            <a:r>
              <a:rPr lang="en-GB" i="1" dirty="0">
                <a:solidFill>
                  <a:srgbClr val="000000"/>
                </a:solidFill>
                <a:latin typeface="Calibri"/>
                <a:ea typeface="+mn-lt"/>
                <a:cs typeface="+mn-lt"/>
              </a:rPr>
              <a:t>?</a:t>
            </a:r>
          </a:p>
          <a:p>
            <a:pPr marL="800100" lvl="1" indent="-342900">
              <a:lnSpc>
                <a:spcPct val="100000"/>
              </a:lnSpc>
              <a:spcBef>
                <a:spcPts val="0"/>
              </a:spcBef>
              <a:buClr>
                <a:schemeClr val="accent2"/>
              </a:buClr>
              <a:buFont typeface="Arial" panose="020B0604020202020204" pitchFamily="34" charset="0"/>
              <a:buChar char="•"/>
              <a:defRPr/>
            </a:pPr>
            <a:endParaRPr lang="en-GB" i="1" dirty="0">
              <a:solidFill>
                <a:srgbClr val="000000"/>
              </a:solidFill>
              <a:latin typeface="Calibri" panose="020F0502020204030204"/>
              <a:ea typeface="Calibri"/>
              <a:cs typeface="Calibri"/>
            </a:endParaRPr>
          </a:p>
          <a:p>
            <a:pPr marL="800100" lvl="1" indent="-342900">
              <a:lnSpc>
                <a:spcPct val="100000"/>
              </a:lnSpc>
              <a:spcBef>
                <a:spcPts val="0"/>
              </a:spcBef>
              <a:buClr>
                <a:schemeClr val="accent2"/>
              </a:buClr>
              <a:buFont typeface="Arial" panose="020B0604020202020204" pitchFamily="34" charset="0"/>
              <a:buChar char="•"/>
              <a:defRPr/>
            </a:pPr>
            <a:r>
              <a:rPr lang="en-GB" i="1" dirty="0" err="1">
                <a:solidFill>
                  <a:srgbClr val="000000"/>
                </a:solidFill>
                <a:latin typeface="Calibri"/>
                <a:ea typeface="+mn-lt"/>
                <a:cs typeface="+mn-lt"/>
              </a:rPr>
              <a:t>Stimmen</a:t>
            </a:r>
            <a:r>
              <a:rPr lang="en-GB" i="1" dirty="0">
                <a:solidFill>
                  <a:srgbClr val="000000"/>
                </a:solidFill>
                <a:latin typeface="Calibri"/>
                <a:ea typeface="+mn-lt"/>
                <a:cs typeface="+mn-lt"/>
              </a:rPr>
              <a:t> </a:t>
            </a:r>
            <a:r>
              <a:rPr lang="en-GB" i="1" dirty="0" err="1">
                <a:solidFill>
                  <a:srgbClr val="000000"/>
                </a:solidFill>
                <a:latin typeface="Calibri"/>
                <a:ea typeface="+mn-lt"/>
                <a:cs typeface="+mn-lt"/>
              </a:rPr>
              <a:t>Ihre</a:t>
            </a:r>
            <a:r>
              <a:rPr lang="en-GB" i="1" dirty="0">
                <a:solidFill>
                  <a:srgbClr val="000000"/>
                </a:solidFill>
                <a:latin typeface="Calibri"/>
                <a:ea typeface="+mn-lt"/>
                <a:cs typeface="+mn-lt"/>
              </a:rPr>
              <a:t> </a:t>
            </a:r>
            <a:r>
              <a:rPr lang="en-GB" i="1" dirty="0" err="1">
                <a:solidFill>
                  <a:srgbClr val="000000"/>
                </a:solidFill>
                <a:latin typeface="Calibri"/>
                <a:ea typeface="+mn-lt"/>
                <a:cs typeface="+mn-lt"/>
              </a:rPr>
              <a:t>Werte</a:t>
            </a:r>
            <a:r>
              <a:rPr lang="en-GB" i="1" dirty="0">
                <a:solidFill>
                  <a:srgbClr val="000000"/>
                </a:solidFill>
                <a:latin typeface="Calibri"/>
                <a:ea typeface="+mn-lt"/>
                <a:cs typeface="+mn-lt"/>
              </a:rPr>
              <a:t> </a:t>
            </a:r>
            <a:r>
              <a:rPr lang="en-GB" i="1" dirty="0" err="1">
                <a:solidFill>
                  <a:srgbClr val="000000"/>
                </a:solidFill>
                <a:latin typeface="Calibri"/>
                <a:ea typeface="+mn-lt"/>
                <a:cs typeface="+mn-lt"/>
              </a:rPr>
              <a:t>überein</a:t>
            </a:r>
            <a:r>
              <a:rPr lang="en-GB" i="1" dirty="0">
                <a:solidFill>
                  <a:srgbClr val="000000"/>
                </a:solidFill>
                <a:latin typeface="Calibri"/>
                <a:ea typeface="+mn-lt"/>
                <a:cs typeface="+mn-lt"/>
              </a:rPr>
              <a:t>?</a:t>
            </a:r>
          </a:p>
          <a:p>
            <a:pPr marL="342900" indent="-342900">
              <a:lnSpc>
                <a:spcPct val="100000"/>
              </a:lnSpc>
              <a:spcBef>
                <a:spcPts val="0"/>
              </a:spcBef>
              <a:buClr>
                <a:schemeClr val="accent2"/>
              </a:buClr>
              <a:buFont typeface="Arial" panose="020B0604020202020204" pitchFamily="34" charset="0"/>
              <a:buChar char="•"/>
              <a:defRPr/>
            </a:pPr>
            <a:endParaRPr lang="en-GB" dirty="0">
              <a:latin typeface="Calibri" panose="020F0502020204030204"/>
            </a:endParaRPr>
          </a:p>
          <a:p>
            <a:pPr marL="342900" indent="-342900">
              <a:lnSpc>
                <a:spcPct val="100000"/>
              </a:lnSpc>
              <a:spcBef>
                <a:spcPts val="0"/>
              </a:spcBef>
              <a:buClr>
                <a:schemeClr val="accent2"/>
              </a:buClr>
              <a:buFont typeface="Arial" panose="020B0604020202020204" pitchFamily="34" charset="0"/>
              <a:buChar char="•"/>
              <a:defRPr/>
            </a:pPr>
            <a:endParaRPr lang="en-GB" dirty="0">
              <a:latin typeface="Calibri" panose="020F0502020204030204"/>
            </a:endParaRPr>
          </a:p>
          <a:p>
            <a:pPr marL="342900" indent="-342900">
              <a:lnSpc>
                <a:spcPct val="100000"/>
              </a:lnSpc>
              <a:spcBef>
                <a:spcPts val="0"/>
              </a:spcBef>
              <a:buClr>
                <a:schemeClr val="accent2"/>
              </a:buClr>
              <a:buFont typeface="Arial" panose="020B0604020202020204" pitchFamily="34" charset="0"/>
              <a:buChar char="•"/>
              <a:defRPr/>
            </a:pPr>
            <a:endParaRPr lang="en-GB" dirty="0">
              <a:latin typeface="Calibri" panose="020F0502020204030204"/>
            </a:endParaRPr>
          </a:p>
        </p:txBody>
      </p:sp>
      <p:sp>
        <p:nvSpPr>
          <p:cNvPr id="6" name="Text Placeholder 3">
            <a:extLst>
              <a:ext uri="{FF2B5EF4-FFF2-40B4-BE49-F238E27FC236}">
                <a16:creationId xmlns:a16="http://schemas.microsoft.com/office/drawing/2014/main" id="{F43EBDB3-596C-16B1-D21B-183FDAFFA467}"/>
              </a:ext>
            </a:extLst>
          </p:cNvPr>
          <p:cNvSpPr>
            <a:spLocks noGrp="1"/>
          </p:cNvSpPr>
          <p:nvPr>
            <p:ph type="body" sz="quarter" idx="16"/>
          </p:nvPr>
        </p:nvSpPr>
        <p:spPr>
          <a:xfrm>
            <a:off x="719553" y="582277"/>
            <a:ext cx="10595237" cy="1165168"/>
          </a:xfrm>
        </p:spPr>
        <p:txBody>
          <a:bodyPr lIns="91440" tIns="45720" rIns="91440" bIns="45720" anchor="t">
            <a:noAutofit/>
          </a:bodyPr>
          <a:lstStyle/>
          <a:p>
            <a:r>
              <a:rPr lang="de-DE" dirty="0">
                <a:ea typeface="+mn-lt"/>
                <a:cs typeface="+mn-lt"/>
              </a:rPr>
              <a:t>Langfristige Spender anziehen: Sieben Schritte zur Bindung von Spendern</a:t>
            </a:r>
            <a:endParaRPr lang="en-GB" dirty="0">
              <a:cs typeface="Calibri"/>
            </a:endParaRPr>
          </a:p>
        </p:txBody>
      </p:sp>
    </p:spTree>
    <p:extLst>
      <p:ext uri="{BB962C8B-B14F-4D97-AF65-F5344CB8AC3E}">
        <p14:creationId xmlns:p14="http://schemas.microsoft.com/office/powerpoint/2010/main" val="710338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xEl>
                                              <p:pRg st="6" end="6"/>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2648231"/>
            <a:ext cx="10595237" cy="5682342"/>
          </a:xfrm>
        </p:spPr>
        <p:txBody>
          <a:bodyPr lIns="91440" tIns="45720" rIns="91440" bIns="45720" anchor="t"/>
          <a:lstStyle/>
          <a:p>
            <a:pPr marL="0" indent="0">
              <a:lnSpc>
                <a:spcPct val="100000"/>
              </a:lnSpc>
              <a:spcBef>
                <a:spcPts val="0"/>
              </a:spcBef>
              <a:buClr>
                <a:schemeClr val="accent2"/>
              </a:buClr>
              <a:defRPr/>
            </a:pPr>
            <a:r>
              <a:rPr lang="en-GB" b="1" dirty="0">
                <a:solidFill>
                  <a:schemeClr val="accent2"/>
                </a:solidFill>
                <a:ea typeface="+mn-lt"/>
                <a:cs typeface="+mn-lt"/>
              </a:rPr>
              <a:t>5. </a:t>
            </a:r>
            <a:r>
              <a:rPr lang="en-GB" b="1" err="1">
                <a:solidFill>
                  <a:schemeClr val="accent2"/>
                </a:solidFill>
                <a:ea typeface="+mn-lt"/>
                <a:cs typeface="+mn-lt"/>
              </a:rPr>
              <a:t>Einen</a:t>
            </a:r>
            <a:r>
              <a:rPr lang="en-GB" b="1" dirty="0">
                <a:solidFill>
                  <a:schemeClr val="accent2"/>
                </a:solidFill>
                <a:ea typeface="+mn-lt"/>
                <a:cs typeface="+mn-lt"/>
              </a:rPr>
              <a:t> </a:t>
            </a:r>
            <a:r>
              <a:rPr lang="en-GB" b="1" err="1">
                <a:solidFill>
                  <a:schemeClr val="accent2"/>
                </a:solidFill>
                <a:ea typeface="+mn-lt"/>
                <a:cs typeface="+mn-lt"/>
              </a:rPr>
              <a:t>guten</a:t>
            </a:r>
            <a:r>
              <a:rPr lang="en-GB" b="1" dirty="0">
                <a:solidFill>
                  <a:schemeClr val="accent2"/>
                </a:solidFill>
                <a:ea typeface="+mn-lt"/>
                <a:cs typeface="+mn-lt"/>
              </a:rPr>
              <a:t> </a:t>
            </a:r>
            <a:r>
              <a:rPr lang="en-GB" b="1" err="1">
                <a:solidFill>
                  <a:schemeClr val="accent2"/>
                </a:solidFill>
                <a:ea typeface="+mn-lt"/>
                <a:cs typeface="+mn-lt"/>
              </a:rPr>
              <a:t>ersten</a:t>
            </a:r>
            <a:r>
              <a:rPr lang="en-GB" b="1" dirty="0">
                <a:solidFill>
                  <a:schemeClr val="accent2"/>
                </a:solidFill>
                <a:ea typeface="+mn-lt"/>
                <a:cs typeface="+mn-lt"/>
              </a:rPr>
              <a:t> </a:t>
            </a:r>
            <a:r>
              <a:rPr lang="en-GB" b="1" err="1">
                <a:solidFill>
                  <a:schemeClr val="accent2"/>
                </a:solidFill>
                <a:ea typeface="+mn-lt"/>
                <a:cs typeface="+mn-lt"/>
              </a:rPr>
              <a:t>Eindruck</a:t>
            </a:r>
            <a:r>
              <a:rPr lang="en-GB" b="1" dirty="0">
                <a:solidFill>
                  <a:schemeClr val="accent2"/>
                </a:solidFill>
                <a:ea typeface="+mn-lt"/>
                <a:cs typeface="+mn-lt"/>
              </a:rPr>
              <a:t> </a:t>
            </a:r>
            <a:r>
              <a:rPr lang="en-GB" b="1" err="1">
                <a:solidFill>
                  <a:schemeClr val="accent2"/>
                </a:solidFill>
                <a:ea typeface="+mn-lt"/>
                <a:cs typeface="+mn-lt"/>
              </a:rPr>
              <a:t>machen</a:t>
            </a:r>
            <a:r>
              <a:rPr lang="en-GB" b="1" dirty="0">
                <a:solidFill>
                  <a:schemeClr val="accent2"/>
                </a:solidFill>
                <a:ea typeface="+mn-lt"/>
                <a:cs typeface="+mn-lt"/>
              </a:rPr>
              <a:t> (Forts.)</a:t>
            </a:r>
            <a:endParaRPr lang="en-US" b="1" dirty="0">
              <a:solidFill>
                <a:schemeClr val="accent2"/>
              </a:solidFill>
              <a:ea typeface="+mn-lt"/>
              <a:cs typeface="+mn-lt"/>
            </a:endParaRPr>
          </a:p>
          <a:p>
            <a:pPr marL="342900" indent="-342900">
              <a:lnSpc>
                <a:spcPct val="100000"/>
              </a:lnSpc>
              <a:spcBef>
                <a:spcPts val="0"/>
              </a:spcBef>
              <a:buClr>
                <a:schemeClr val="accent2"/>
              </a:buClr>
              <a:buFont typeface="Arial" panose="020B0604020202020204" pitchFamily="34" charset="0"/>
              <a:buChar char="•"/>
              <a:defRPr/>
            </a:pPr>
            <a:endParaRPr lang="en-GB">
              <a:latin typeface="Calibri" panose="020F0502020204030204"/>
            </a:endParaRPr>
          </a:p>
          <a:p>
            <a:pPr lvl="1">
              <a:buClr>
                <a:schemeClr val="accent2"/>
              </a:buClr>
              <a:buFont typeface="Arial" panose="020B0604020202020204" pitchFamily="34" charset="0"/>
              <a:buChar char="•"/>
              <a:defRPr/>
            </a:pPr>
            <a:r>
              <a:rPr lang="en-GB" i="1" err="1">
                <a:solidFill>
                  <a:srgbClr val="000000"/>
                </a:solidFill>
                <a:latin typeface="Calibri"/>
                <a:ea typeface="+mn-lt"/>
                <a:cs typeface="+mn-lt"/>
              </a:rPr>
              <a:t>Stimmen</a:t>
            </a:r>
            <a:r>
              <a:rPr lang="en-GB" i="1" dirty="0">
                <a:solidFill>
                  <a:srgbClr val="000000"/>
                </a:solidFill>
                <a:latin typeface="Calibri"/>
                <a:ea typeface="+mn-lt"/>
                <a:cs typeface="+mn-lt"/>
              </a:rPr>
              <a:t> </a:t>
            </a:r>
            <a:r>
              <a:rPr lang="en-GB" i="1" err="1">
                <a:solidFill>
                  <a:srgbClr val="000000"/>
                </a:solidFill>
                <a:latin typeface="Calibri"/>
                <a:ea typeface="+mn-lt"/>
                <a:cs typeface="+mn-lt"/>
              </a:rPr>
              <a:t>Ihre</a:t>
            </a:r>
            <a:r>
              <a:rPr lang="en-GB" i="1" dirty="0">
                <a:solidFill>
                  <a:srgbClr val="000000"/>
                </a:solidFill>
                <a:latin typeface="Calibri"/>
                <a:ea typeface="+mn-lt"/>
                <a:cs typeface="+mn-lt"/>
              </a:rPr>
              <a:t> </a:t>
            </a:r>
            <a:r>
              <a:rPr lang="en-GB" i="1" err="1">
                <a:solidFill>
                  <a:srgbClr val="000000"/>
                </a:solidFill>
                <a:latin typeface="Calibri"/>
                <a:ea typeface="+mn-lt"/>
                <a:cs typeface="+mn-lt"/>
              </a:rPr>
              <a:t>strategischen</a:t>
            </a:r>
            <a:r>
              <a:rPr lang="en-GB" i="1" dirty="0">
                <a:solidFill>
                  <a:srgbClr val="000000"/>
                </a:solidFill>
                <a:latin typeface="Calibri"/>
                <a:ea typeface="+mn-lt"/>
                <a:cs typeface="+mn-lt"/>
              </a:rPr>
              <a:t> </a:t>
            </a:r>
            <a:r>
              <a:rPr lang="en-GB" i="1" err="1">
                <a:solidFill>
                  <a:srgbClr val="000000"/>
                </a:solidFill>
                <a:latin typeface="Calibri"/>
                <a:ea typeface="+mn-lt"/>
                <a:cs typeface="+mn-lt"/>
              </a:rPr>
              <a:t>Ansätze</a:t>
            </a:r>
            <a:r>
              <a:rPr lang="en-GB" i="1" dirty="0">
                <a:solidFill>
                  <a:srgbClr val="000000"/>
                </a:solidFill>
                <a:latin typeface="Calibri"/>
                <a:ea typeface="+mn-lt"/>
                <a:cs typeface="+mn-lt"/>
              </a:rPr>
              <a:t> </a:t>
            </a:r>
            <a:r>
              <a:rPr lang="en-GB" i="1" err="1">
                <a:solidFill>
                  <a:srgbClr val="000000"/>
                </a:solidFill>
                <a:latin typeface="Calibri"/>
                <a:ea typeface="+mn-lt"/>
                <a:cs typeface="+mn-lt"/>
              </a:rPr>
              <a:t>mit</a:t>
            </a:r>
            <a:r>
              <a:rPr lang="en-GB" i="1" dirty="0">
                <a:solidFill>
                  <a:srgbClr val="000000"/>
                </a:solidFill>
                <a:latin typeface="Calibri"/>
                <a:ea typeface="+mn-lt"/>
                <a:cs typeface="+mn-lt"/>
              </a:rPr>
              <a:t> </a:t>
            </a:r>
            <a:r>
              <a:rPr lang="en-GB" i="1" err="1">
                <a:solidFill>
                  <a:srgbClr val="000000"/>
                </a:solidFill>
                <a:latin typeface="Calibri"/>
                <a:ea typeface="+mn-lt"/>
                <a:cs typeface="+mn-lt"/>
              </a:rPr>
              <a:t>denen</a:t>
            </a:r>
            <a:r>
              <a:rPr lang="en-GB" i="1" dirty="0">
                <a:solidFill>
                  <a:srgbClr val="000000"/>
                </a:solidFill>
                <a:latin typeface="Calibri"/>
                <a:ea typeface="+mn-lt"/>
                <a:cs typeface="+mn-lt"/>
              </a:rPr>
              <a:t> des Spenders </a:t>
            </a:r>
            <a:r>
              <a:rPr lang="en-GB" i="1" err="1">
                <a:solidFill>
                  <a:srgbClr val="000000"/>
                </a:solidFill>
                <a:latin typeface="Calibri"/>
                <a:ea typeface="+mn-lt"/>
                <a:cs typeface="+mn-lt"/>
              </a:rPr>
              <a:t>überein</a:t>
            </a:r>
            <a:r>
              <a:rPr lang="en-GB" i="1" dirty="0">
                <a:solidFill>
                  <a:srgbClr val="000000"/>
                </a:solidFill>
                <a:latin typeface="Calibri"/>
                <a:ea typeface="+mn-lt"/>
                <a:cs typeface="+mn-lt"/>
              </a:rPr>
              <a:t>?</a:t>
            </a:r>
          </a:p>
          <a:p>
            <a:pPr lvl="1">
              <a:buClr>
                <a:schemeClr val="accent2"/>
              </a:buClr>
              <a:buFont typeface="Arial" panose="020B0604020202020204" pitchFamily="34" charset="0"/>
              <a:buChar char="•"/>
              <a:defRPr/>
            </a:pPr>
            <a:r>
              <a:rPr lang="en-GB" i="1" dirty="0">
                <a:solidFill>
                  <a:srgbClr val="000000"/>
                </a:solidFill>
                <a:latin typeface="Calibri"/>
                <a:ea typeface="+mn-lt"/>
                <a:cs typeface="+mn-lt"/>
              </a:rPr>
              <a:t>Wie </a:t>
            </a:r>
            <a:r>
              <a:rPr lang="en-GB" i="1" err="1">
                <a:solidFill>
                  <a:srgbClr val="000000"/>
                </a:solidFill>
                <a:latin typeface="Calibri"/>
                <a:ea typeface="+mn-lt"/>
                <a:cs typeface="+mn-lt"/>
              </a:rPr>
              <a:t>sieht</a:t>
            </a:r>
            <a:r>
              <a:rPr lang="en-GB" i="1" dirty="0">
                <a:solidFill>
                  <a:srgbClr val="000000"/>
                </a:solidFill>
                <a:latin typeface="Calibri"/>
                <a:ea typeface="+mn-lt"/>
                <a:cs typeface="+mn-lt"/>
              </a:rPr>
              <a:t> die </a:t>
            </a:r>
            <a:r>
              <a:rPr lang="en-GB" i="1" err="1">
                <a:solidFill>
                  <a:srgbClr val="000000"/>
                </a:solidFill>
                <a:latin typeface="Calibri"/>
                <a:ea typeface="+mn-lt"/>
                <a:cs typeface="+mn-lt"/>
              </a:rPr>
              <a:t>Personalstruktur</a:t>
            </a:r>
            <a:r>
              <a:rPr lang="en-GB" i="1" dirty="0">
                <a:solidFill>
                  <a:srgbClr val="000000"/>
                </a:solidFill>
                <a:latin typeface="Calibri"/>
                <a:ea typeface="+mn-lt"/>
                <a:cs typeface="+mn-lt"/>
              </a:rPr>
              <a:t> </a:t>
            </a:r>
            <a:r>
              <a:rPr lang="en-GB" i="1" err="1">
                <a:solidFill>
                  <a:srgbClr val="000000"/>
                </a:solidFill>
                <a:latin typeface="Calibri"/>
                <a:ea typeface="+mn-lt"/>
                <a:cs typeface="+mn-lt"/>
              </a:rPr>
              <a:t>aus</a:t>
            </a:r>
            <a:r>
              <a:rPr lang="en-GB" i="1" dirty="0">
                <a:solidFill>
                  <a:srgbClr val="000000"/>
                </a:solidFill>
                <a:latin typeface="Calibri"/>
                <a:ea typeface="+mn-lt"/>
                <a:cs typeface="+mn-lt"/>
              </a:rPr>
              <a:t>?</a:t>
            </a:r>
          </a:p>
          <a:p>
            <a:pPr marL="800100" lvl="1" indent="-342900">
              <a:lnSpc>
                <a:spcPct val="100000"/>
              </a:lnSpc>
              <a:spcBef>
                <a:spcPts val="0"/>
              </a:spcBef>
              <a:buClr>
                <a:schemeClr val="accent2"/>
              </a:buClr>
              <a:buFont typeface="Arial" panose="020B0604020202020204" pitchFamily="34" charset="0"/>
              <a:buChar char="•"/>
              <a:defRPr/>
            </a:pPr>
            <a:r>
              <a:rPr lang="en-GB" i="1" err="1">
                <a:solidFill>
                  <a:srgbClr val="000000"/>
                </a:solidFill>
                <a:latin typeface="Calibri"/>
                <a:ea typeface="+mn-lt"/>
                <a:cs typeface="+mn-lt"/>
              </a:rPr>
              <a:t>Wer</a:t>
            </a:r>
            <a:r>
              <a:rPr lang="en-GB" i="1" dirty="0">
                <a:solidFill>
                  <a:srgbClr val="000000"/>
                </a:solidFill>
                <a:latin typeface="Calibri"/>
                <a:ea typeface="+mn-lt"/>
                <a:cs typeface="+mn-lt"/>
              </a:rPr>
              <a:t> </a:t>
            </a:r>
            <a:r>
              <a:rPr lang="en-GB" i="1" err="1">
                <a:solidFill>
                  <a:srgbClr val="000000"/>
                </a:solidFill>
                <a:latin typeface="Calibri"/>
                <a:ea typeface="+mn-lt"/>
                <a:cs typeface="+mn-lt"/>
              </a:rPr>
              <a:t>trifft</a:t>
            </a:r>
            <a:r>
              <a:rPr lang="en-GB" i="1" dirty="0">
                <a:solidFill>
                  <a:srgbClr val="000000"/>
                </a:solidFill>
                <a:latin typeface="Calibri"/>
                <a:ea typeface="+mn-lt"/>
                <a:cs typeface="+mn-lt"/>
              </a:rPr>
              <a:t> die </a:t>
            </a:r>
            <a:r>
              <a:rPr lang="en-GB" i="1" err="1">
                <a:solidFill>
                  <a:srgbClr val="000000"/>
                </a:solidFill>
                <a:latin typeface="Calibri"/>
                <a:ea typeface="+mn-lt"/>
                <a:cs typeface="+mn-lt"/>
              </a:rPr>
              <a:t>Entscheidungen</a:t>
            </a:r>
            <a:r>
              <a:rPr lang="en-GB" i="1" dirty="0">
                <a:solidFill>
                  <a:srgbClr val="000000"/>
                </a:solidFill>
                <a:latin typeface="Calibri"/>
                <a:ea typeface="+mn-lt"/>
                <a:cs typeface="+mn-lt"/>
              </a:rPr>
              <a:t>?</a:t>
            </a:r>
          </a:p>
          <a:p>
            <a:pPr marL="342900" indent="-342900">
              <a:lnSpc>
                <a:spcPct val="100000"/>
              </a:lnSpc>
              <a:spcBef>
                <a:spcPts val="0"/>
              </a:spcBef>
              <a:buClr>
                <a:schemeClr val="accent2"/>
              </a:buClr>
              <a:buFont typeface="Arial" panose="020B0604020202020204" pitchFamily="34" charset="0"/>
              <a:buChar char="•"/>
              <a:defRPr/>
            </a:pPr>
            <a:endParaRPr lang="en-GB">
              <a:latin typeface="Calibri" panose="020F0502020204030204"/>
            </a:endParaRPr>
          </a:p>
          <a:p>
            <a:pPr marL="342900" indent="-342900">
              <a:lnSpc>
                <a:spcPct val="100000"/>
              </a:lnSpc>
              <a:spcBef>
                <a:spcPts val="0"/>
              </a:spcBef>
              <a:buClr>
                <a:schemeClr val="accent2"/>
              </a:buClr>
              <a:buFont typeface="Arial" panose="020B0604020202020204" pitchFamily="34" charset="0"/>
              <a:buChar char="•"/>
              <a:defRPr/>
            </a:pPr>
            <a:endParaRPr lang="en-GB">
              <a:latin typeface="Calibri" panose="020F0502020204030204"/>
            </a:endParaRPr>
          </a:p>
          <a:p>
            <a:pPr marL="342900" indent="-342900">
              <a:lnSpc>
                <a:spcPct val="100000"/>
              </a:lnSpc>
              <a:spcBef>
                <a:spcPts val="0"/>
              </a:spcBef>
              <a:buClr>
                <a:schemeClr val="accent2"/>
              </a:buClr>
              <a:buFont typeface="Arial" panose="020B0604020202020204" pitchFamily="34" charset="0"/>
              <a:buChar char="•"/>
              <a:defRPr/>
            </a:pPr>
            <a:endParaRPr lang="en-GB">
              <a:latin typeface="Calibri" panose="020F0502020204030204"/>
            </a:endParaRPr>
          </a:p>
        </p:txBody>
      </p:sp>
      <p:sp>
        <p:nvSpPr>
          <p:cNvPr id="8" name="Text Placeholder 3">
            <a:extLst>
              <a:ext uri="{FF2B5EF4-FFF2-40B4-BE49-F238E27FC236}">
                <a16:creationId xmlns:a16="http://schemas.microsoft.com/office/drawing/2014/main" id="{A809D805-941D-6F7E-8018-D10DE1F0F0E3}"/>
              </a:ext>
            </a:extLst>
          </p:cNvPr>
          <p:cNvSpPr>
            <a:spLocks noGrp="1"/>
          </p:cNvSpPr>
          <p:nvPr>
            <p:ph type="body" sz="quarter" idx="16"/>
          </p:nvPr>
        </p:nvSpPr>
        <p:spPr>
          <a:xfrm>
            <a:off x="719553" y="582277"/>
            <a:ext cx="10595237" cy="1165168"/>
          </a:xfrm>
        </p:spPr>
        <p:txBody>
          <a:bodyPr lIns="91440" tIns="45720" rIns="91440" bIns="45720" anchor="t">
            <a:noAutofit/>
          </a:bodyPr>
          <a:lstStyle/>
          <a:p>
            <a:r>
              <a:rPr lang="de-DE" dirty="0">
                <a:ea typeface="+mn-lt"/>
                <a:cs typeface="+mn-lt"/>
              </a:rPr>
              <a:t>Langfristige Spender anziehen: Sieben Schritte zur Bindung von Spendern</a:t>
            </a:r>
            <a:endParaRPr lang="en-GB" dirty="0">
              <a:cs typeface="Calibri"/>
            </a:endParaRPr>
          </a:p>
        </p:txBody>
      </p:sp>
    </p:spTree>
    <p:extLst>
      <p:ext uri="{BB962C8B-B14F-4D97-AF65-F5344CB8AC3E}">
        <p14:creationId xmlns:p14="http://schemas.microsoft.com/office/powerpoint/2010/main" val="2354555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xEl>
                                              <p:pRg st="2" end="2"/>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xEl>
                                              <p:pRg st="3" end="3"/>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627587" y="2293508"/>
            <a:ext cx="10595237" cy="5682342"/>
          </a:xfrm>
        </p:spPr>
        <p:txBody>
          <a:bodyPr lIns="91440" tIns="45720" rIns="91440" bIns="45720" anchor="t"/>
          <a:lstStyle/>
          <a:p>
            <a:pPr marL="0" indent="0">
              <a:lnSpc>
                <a:spcPct val="100000"/>
              </a:lnSpc>
              <a:spcBef>
                <a:spcPts val="0"/>
              </a:spcBef>
              <a:buClr>
                <a:schemeClr val="accent2"/>
              </a:buClr>
              <a:defRPr/>
            </a:pPr>
            <a:r>
              <a:rPr lang="en-GB" b="1" dirty="0">
                <a:solidFill>
                  <a:schemeClr val="accent2"/>
                </a:solidFill>
                <a:ea typeface="+mn-lt"/>
                <a:cs typeface="+mn-lt"/>
              </a:rPr>
              <a:t>6. </a:t>
            </a:r>
            <a:r>
              <a:rPr lang="en-GB" b="1" err="1">
                <a:solidFill>
                  <a:schemeClr val="accent2"/>
                </a:solidFill>
                <a:ea typeface="+mn-lt"/>
                <a:cs typeface="+mn-lt"/>
              </a:rPr>
              <a:t>Pflegen</a:t>
            </a:r>
            <a:r>
              <a:rPr lang="en-GB" b="1" dirty="0">
                <a:solidFill>
                  <a:schemeClr val="accent2"/>
                </a:solidFill>
                <a:ea typeface="+mn-lt"/>
                <a:cs typeface="+mn-lt"/>
              </a:rPr>
              <a:t> Sie die </a:t>
            </a:r>
            <a:r>
              <a:rPr lang="en-GB" b="1" err="1">
                <a:solidFill>
                  <a:schemeClr val="accent2"/>
                </a:solidFill>
                <a:ea typeface="+mn-lt"/>
                <a:cs typeface="+mn-lt"/>
              </a:rPr>
              <a:t>Beziehung</a:t>
            </a:r>
            <a:endParaRPr lang="en-US" b="1" err="1">
              <a:solidFill>
                <a:schemeClr val="accent2"/>
              </a:solidFill>
              <a:cs typeface="Calibri" panose="020F0502020204030204"/>
            </a:endParaRPr>
          </a:p>
          <a:p>
            <a:pPr marL="342900" indent="-342900">
              <a:lnSpc>
                <a:spcPct val="100000"/>
              </a:lnSpc>
              <a:spcBef>
                <a:spcPts val="0"/>
              </a:spcBef>
              <a:buClr>
                <a:schemeClr val="accent2"/>
              </a:buClr>
              <a:buFont typeface="Arial" panose="020B0604020202020204" pitchFamily="34" charset="0"/>
              <a:buChar char="•"/>
              <a:defRPr/>
            </a:pPr>
            <a:endParaRPr lang="en-GB">
              <a:latin typeface="Calibri" panose="020F0502020204030204"/>
            </a:endParaRPr>
          </a:p>
          <a:p>
            <a:pPr marL="800100" lvl="1" indent="-342900">
              <a:lnSpc>
                <a:spcPct val="100000"/>
              </a:lnSpc>
              <a:spcBef>
                <a:spcPts val="0"/>
              </a:spcBef>
              <a:buClr>
                <a:schemeClr val="accent2"/>
              </a:buClr>
              <a:buFont typeface="Arial" panose="020B0604020202020204" pitchFamily="34" charset="0"/>
              <a:buChar char="•"/>
              <a:defRPr/>
            </a:pPr>
            <a:r>
              <a:rPr lang="en-GB" dirty="0">
                <a:solidFill>
                  <a:srgbClr val="000000"/>
                </a:solidFill>
                <a:latin typeface="Calibri"/>
                <a:ea typeface="+mn-lt"/>
                <a:cs typeface="+mn-lt"/>
              </a:rPr>
              <a:t>Ob Sie nun die </a:t>
            </a:r>
            <a:r>
              <a:rPr lang="en-GB" err="1">
                <a:solidFill>
                  <a:srgbClr val="000000"/>
                </a:solidFill>
                <a:latin typeface="Calibri"/>
                <a:ea typeface="+mn-lt"/>
                <a:cs typeface="+mn-lt"/>
              </a:rPr>
              <a:t>Beziehung</a:t>
            </a:r>
            <a:r>
              <a:rPr lang="en-GB" dirty="0">
                <a:solidFill>
                  <a:srgbClr val="000000"/>
                </a:solidFill>
                <a:latin typeface="Calibri"/>
                <a:ea typeface="+mn-lt"/>
                <a:cs typeface="+mn-lt"/>
              </a:rPr>
              <a:t> </a:t>
            </a:r>
            <a:r>
              <a:rPr lang="en-GB" err="1">
                <a:solidFill>
                  <a:srgbClr val="000000"/>
                </a:solidFill>
                <a:latin typeface="Calibri"/>
                <a:ea typeface="+mn-lt"/>
                <a:cs typeface="+mn-lt"/>
              </a:rPr>
              <a:t>zu</a:t>
            </a:r>
            <a:r>
              <a:rPr lang="en-GB" dirty="0">
                <a:solidFill>
                  <a:srgbClr val="000000"/>
                </a:solidFill>
                <a:latin typeface="Calibri"/>
                <a:ea typeface="+mn-lt"/>
                <a:cs typeface="+mn-lt"/>
              </a:rPr>
              <a:t> </a:t>
            </a:r>
            <a:r>
              <a:rPr lang="en-GB" err="1">
                <a:solidFill>
                  <a:srgbClr val="000000"/>
                </a:solidFill>
                <a:latin typeface="Calibri"/>
                <a:ea typeface="+mn-lt"/>
                <a:cs typeface="+mn-lt"/>
              </a:rPr>
              <a:t>einem</a:t>
            </a:r>
            <a:r>
              <a:rPr lang="en-GB" dirty="0">
                <a:solidFill>
                  <a:srgbClr val="000000"/>
                </a:solidFill>
                <a:latin typeface="Calibri"/>
                <a:ea typeface="+mn-lt"/>
                <a:cs typeface="+mn-lt"/>
              </a:rPr>
              <a:t> </a:t>
            </a:r>
            <a:r>
              <a:rPr lang="en-GB" err="1">
                <a:solidFill>
                  <a:srgbClr val="000000"/>
                </a:solidFill>
                <a:latin typeface="Calibri"/>
                <a:ea typeface="+mn-lt"/>
                <a:cs typeface="+mn-lt"/>
              </a:rPr>
              <a:t>neuen</a:t>
            </a:r>
            <a:r>
              <a:rPr lang="en-GB" dirty="0">
                <a:solidFill>
                  <a:srgbClr val="000000"/>
                </a:solidFill>
                <a:latin typeface="Calibri"/>
                <a:ea typeface="+mn-lt"/>
                <a:cs typeface="+mn-lt"/>
              </a:rPr>
              <a:t> Spender </a:t>
            </a:r>
            <a:r>
              <a:rPr lang="en-GB" err="1">
                <a:solidFill>
                  <a:srgbClr val="000000"/>
                </a:solidFill>
                <a:latin typeface="Calibri"/>
                <a:ea typeface="+mn-lt"/>
                <a:cs typeface="+mn-lt"/>
              </a:rPr>
              <a:t>pflegen</a:t>
            </a:r>
            <a:r>
              <a:rPr lang="en-GB" dirty="0">
                <a:solidFill>
                  <a:srgbClr val="000000"/>
                </a:solidFill>
                <a:latin typeface="Calibri"/>
                <a:ea typeface="+mn-lt"/>
                <a:cs typeface="+mn-lt"/>
              </a:rPr>
              <a:t>, </a:t>
            </a:r>
            <a:r>
              <a:rPr lang="en-GB" err="1">
                <a:solidFill>
                  <a:srgbClr val="000000"/>
                </a:solidFill>
                <a:latin typeface="Calibri"/>
                <a:ea typeface="+mn-lt"/>
                <a:cs typeface="+mn-lt"/>
              </a:rPr>
              <a:t>eine</a:t>
            </a:r>
            <a:r>
              <a:rPr lang="en-GB" dirty="0">
                <a:solidFill>
                  <a:srgbClr val="000000"/>
                </a:solidFill>
                <a:latin typeface="Calibri"/>
                <a:ea typeface="+mn-lt"/>
                <a:cs typeface="+mn-lt"/>
              </a:rPr>
              <a:t> </a:t>
            </a:r>
            <a:r>
              <a:rPr lang="en-GB" err="1">
                <a:solidFill>
                  <a:srgbClr val="000000"/>
                </a:solidFill>
                <a:latin typeface="Calibri"/>
                <a:ea typeface="+mn-lt"/>
                <a:cs typeface="+mn-lt"/>
              </a:rPr>
              <a:t>alte</a:t>
            </a:r>
            <a:r>
              <a:rPr lang="en-GB" dirty="0">
                <a:solidFill>
                  <a:srgbClr val="000000"/>
                </a:solidFill>
                <a:latin typeface="Calibri"/>
                <a:ea typeface="+mn-lt"/>
                <a:cs typeface="+mn-lt"/>
              </a:rPr>
              <a:t> </a:t>
            </a:r>
            <a:r>
              <a:rPr lang="en-GB" err="1">
                <a:solidFill>
                  <a:srgbClr val="000000"/>
                </a:solidFill>
                <a:latin typeface="Calibri"/>
                <a:ea typeface="+mn-lt"/>
                <a:cs typeface="+mn-lt"/>
              </a:rPr>
              <a:t>Beziehung</a:t>
            </a:r>
            <a:r>
              <a:rPr lang="en-GB" dirty="0">
                <a:solidFill>
                  <a:srgbClr val="000000"/>
                </a:solidFill>
                <a:latin typeface="Calibri"/>
                <a:ea typeface="+mn-lt"/>
                <a:cs typeface="+mn-lt"/>
              </a:rPr>
              <a:t> </a:t>
            </a:r>
            <a:r>
              <a:rPr lang="en-GB" err="1">
                <a:solidFill>
                  <a:srgbClr val="000000"/>
                </a:solidFill>
                <a:latin typeface="Calibri"/>
                <a:ea typeface="+mn-lt"/>
                <a:cs typeface="+mn-lt"/>
              </a:rPr>
              <a:t>aufwärmen</a:t>
            </a:r>
            <a:r>
              <a:rPr lang="en-GB" dirty="0">
                <a:solidFill>
                  <a:srgbClr val="000000"/>
                </a:solidFill>
                <a:latin typeface="Calibri"/>
                <a:ea typeface="+mn-lt"/>
                <a:cs typeface="+mn-lt"/>
              </a:rPr>
              <a:t> </a:t>
            </a:r>
            <a:r>
              <a:rPr lang="en-GB" err="1">
                <a:solidFill>
                  <a:srgbClr val="000000"/>
                </a:solidFill>
                <a:latin typeface="Calibri"/>
                <a:ea typeface="+mn-lt"/>
                <a:cs typeface="+mn-lt"/>
              </a:rPr>
              <a:t>oder</a:t>
            </a:r>
            <a:r>
              <a:rPr lang="en-GB" dirty="0">
                <a:solidFill>
                  <a:srgbClr val="000000"/>
                </a:solidFill>
                <a:latin typeface="Calibri"/>
                <a:ea typeface="+mn-lt"/>
                <a:cs typeface="+mn-lt"/>
              </a:rPr>
              <a:t> </a:t>
            </a:r>
            <a:r>
              <a:rPr lang="en-GB" err="1">
                <a:solidFill>
                  <a:srgbClr val="000000"/>
                </a:solidFill>
                <a:latin typeface="Calibri"/>
                <a:ea typeface="+mn-lt"/>
                <a:cs typeface="+mn-lt"/>
              </a:rPr>
              <a:t>eine</a:t>
            </a:r>
            <a:r>
              <a:rPr lang="en-GB" dirty="0">
                <a:solidFill>
                  <a:srgbClr val="000000"/>
                </a:solidFill>
                <a:latin typeface="Calibri"/>
                <a:ea typeface="+mn-lt"/>
                <a:cs typeface="+mn-lt"/>
              </a:rPr>
              <a:t> </a:t>
            </a:r>
            <a:r>
              <a:rPr lang="en-GB" err="1">
                <a:solidFill>
                  <a:srgbClr val="000000"/>
                </a:solidFill>
                <a:latin typeface="Calibri"/>
                <a:ea typeface="+mn-lt"/>
                <a:cs typeface="+mn-lt"/>
              </a:rPr>
              <a:t>bestehende</a:t>
            </a:r>
            <a:r>
              <a:rPr lang="en-GB" dirty="0">
                <a:solidFill>
                  <a:srgbClr val="000000"/>
                </a:solidFill>
                <a:latin typeface="Calibri"/>
                <a:ea typeface="+mn-lt"/>
                <a:cs typeface="+mn-lt"/>
              </a:rPr>
              <a:t> </a:t>
            </a:r>
            <a:r>
              <a:rPr lang="en-GB" err="1">
                <a:solidFill>
                  <a:srgbClr val="000000"/>
                </a:solidFill>
                <a:latin typeface="Calibri"/>
                <a:ea typeface="+mn-lt"/>
                <a:cs typeface="+mn-lt"/>
              </a:rPr>
              <a:t>Beziehung</a:t>
            </a:r>
            <a:r>
              <a:rPr lang="en-GB" dirty="0">
                <a:solidFill>
                  <a:srgbClr val="000000"/>
                </a:solidFill>
                <a:latin typeface="Calibri"/>
                <a:ea typeface="+mn-lt"/>
                <a:cs typeface="+mn-lt"/>
              </a:rPr>
              <a:t> </a:t>
            </a:r>
            <a:r>
              <a:rPr lang="en-GB" err="1">
                <a:solidFill>
                  <a:srgbClr val="000000"/>
                </a:solidFill>
                <a:latin typeface="Calibri"/>
                <a:ea typeface="+mn-lt"/>
                <a:cs typeface="+mn-lt"/>
              </a:rPr>
              <a:t>aufrechterhalten</a:t>
            </a:r>
            <a:r>
              <a:rPr lang="en-GB" dirty="0">
                <a:solidFill>
                  <a:srgbClr val="000000"/>
                </a:solidFill>
                <a:latin typeface="Calibri"/>
                <a:ea typeface="+mn-lt"/>
                <a:cs typeface="+mn-lt"/>
              </a:rPr>
              <a:t> </a:t>
            </a:r>
            <a:r>
              <a:rPr lang="en-GB" err="1">
                <a:solidFill>
                  <a:srgbClr val="000000"/>
                </a:solidFill>
                <a:latin typeface="Calibri"/>
                <a:ea typeface="+mn-lt"/>
                <a:cs typeface="+mn-lt"/>
              </a:rPr>
              <a:t>wollen</a:t>
            </a:r>
            <a:r>
              <a:rPr lang="en-GB" dirty="0">
                <a:solidFill>
                  <a:srgbClr val="000000"/>
                </a:solidFill>
                <a:latin typeface="Calibri"/>
                <a:ea typeface="+mn-lt"/>
                <a:cs typeface="+mn-lt"/>
              </a:rPr>
              <a:t>, </a:t>
            </a:r>
            <a:r>
              <a:rPr lang="en-GB" err="1">
                <a:solidFill>
                  <a:srgbClr val="000000"/>
                </a:solidFill>
                <a:latin typeface="Calibri"/>
                <a:ea typeface="+mn-lt"/>
                <a:cs typeface="+mn-lt"/>
              </a:rPr>
              <a:t>auch</a:t>
            </a:r>
            <a:r>
              <a:rPr lang="en-GB" dirty="0">
                <a:solidFill>
                  <a:srgbClr val="000000"/>
                </a:solidFill>
                <a:latin typeface="Calibri"/>
                <a:ea typeface="+mn-lt"/>
                <a:cs typeface="+mn-lt"/>
              </a:rPr>
              <a:t> dies </a:t>
            </a:r>
            <a:r>
              <a:rPr lang="en-GB" err="1">
                <a:solidFill>
                  <a:srgbClr val="000000"/>
                </a:solidFill>
                <a:latin typeface="Calibri"/>
                <a:ea typeface="+mn-lt"/>
                <a:cs typeface="+mn-lt"/>
              </a:rPr>
              <a:t>ist</a:t>
            </a:r>
            <a:r>
              <a:rPr lang="en-GB" dirty="0">
                <a:solidFill>
                  <a:srgbClr val="000000"/>
                </a:solidFill>
                <a:latin typeface="Calibri"/>
                <a:ea typeface="+mn-lt"/>
                <a:cs typeface="+mn-lt"/>
              </a:rPr>
              <a:t> </a:t>
            </a:r>
            <a:r>
              <a:rPr lang="en-GB" err="1">
                <a:solidFill>
                  <a:srgbClr val="000000"/>
                </a:solidFill>
                <a:latin typeface="Calibri"/>
                <a:ea typeface="+mn-lt"/>
                <a:cs typeface="+mn-lt"/>
              </a:rPr>
              <a:t>eine</a:t>
            </a:r>
            <a:r>
              <a:rPr lang="en-GB" dirty="0">
                <a:solidFill>
                  <a:srgbClr val="000000"/>
                </a:solidFill>
                <a:latin typeface="Calibri"/>
                <a:ea typeface="+mn-lt"/>
                <a:cs typeface="+mn-lt"/>
              </a:rPr>
              <a:t> </a:t>
            </a:r>
            <a:r>
              <a:rPr lang="en-GB" err="1">
                <a:solidFill>
                  <a:srgbClr val="000000"/>
                </a:solidFill>
                <a:latin typeface="Calibri"/>
                <a:ea typeface="+mn-lt"/>
                <a:cs typeface="+mn-lt"/>
              </a:rPr>
              <a:t>Investition</a:t>
            </a:r>
            <a:r>
              <a:rPr lang="en-GB" dirty="0">
                <a:solidFill>
                  <a:srgbClr val="000000"/>
                </a:solidFill>
                <a:latin typeface="Calibri"/>
                <a:ea typeface="+mn-lt"/>
                <a:cs typeface="+mn-lt"/>
              </a:rPr>
              <a:t> von Zeit.</a:t>
            </a:r>
          </a:p>
          <a:p>
            <a:pPr marL="800100" lvl="1" indent="-342900">
              <a:lnSpc>
                <a:spcPct val="100000"/>
              </a:lnSpc>
              <a:spcBef>
                <a:spcPts val="0"/>
              </a:spcBef>
              <a:buClr>
                <a:schemeClr val="accent2"/>
              </a:buClr>
              <a:buFont typeface="Arial" panose="020B0604020202020204" pitchFamily="34" charset="0"/>
              <a:buChar char="•"/>
              <a:defRPr/>
            </a:pPr>
            <a:endParaRPr lang="en-GB" dirty="0">
              <a:solidFill>
                <a:srgbClr val="000000"/>
              </a:solidFill>
              <a:latin typeface="Calibri" panose="020F0502020204030204"/>
              <a:ea typeface="Calibri"/>
              <a:cs typeface="Calibri"/>
            </a:endParaRPr>
          </a:p>
          <a:p>
            <a:pPr marL="800100" lvl="1" indent="-342900">
              <a:lnSpc>
                <a:spcPct val="100000"/>
              </a:lnSpc>
              <a:spcBef>
                <a:spcPts val="0"/>
              </a:spcBef>
              <a:buClr>
                <a:schemeClr val="accent2"/>
              </a:buClr>
              <a:buFont typeface="Arial" panose="020B0604020202020204" pitchFamily="34" charset="0"/>
              <a:buChar char="•"/>
              <a:defRPr/>
            </a:pPr>
            <a:r>
              <a:rPr lang="en-GB" dirty="0">
                <a:solidFill>
                  <a:srgbClr val="000000"/>
                </a:solidFill>
                <a:latin typeface="Calibri"/>
                <a:ea typeface="+mn-lt"/>
                <a:cs typeface="+mn-lt"/>
              </a:rPr>
              <a:t>Die Fundraising-Weisheit, </a:t>
            </a:r>
            <a:r>
              <a:rPr lang="en-GB" err="1">
                <a:solidFill>
                  <a:srgbClr val="000000"/>
                </a:solidFill>
                <a:latin typeface="Calibri"/>
                <a:ea typeface="+mn-lt"/>
                <a:cs typeface="+mn-lt"/>
              </a:rPr>
              <a:t>dass</a:t>
            </a:r>
            <a:r>
              <a:rPr lang="en-GB" dirty="0">
                <a:solidFill>
                  <a:srgbClr val="000000"/>
                </a:solidFill>
                <a:latin typeface="Calibri"/>
                <a:ea typeface="+mn-lt"/>
                <a:cs typeface="+mn-lt"/>
              </a:rPr>
              <a:t> es </a:t>
            </a:r>
            <a:r>
              <a:rPr lang="en-GB" err="1">
                <a:solidFill>
                  <a:srgbClr val="000000"/>
                </a:solidFill>
                <a:latin typeface="Calibri"/>
                <a:ea typeface="+mn-lt"/>
                <a:cs typeface="+mn-lt"/>
              </a:rPr>
              <a:t>besser</a:t>
            </a:r>
            <a:r>
              <a:rPr lang="en-GB" dirty="0">
                <a:solidFill>
                  <a:srgbClr val="000000"/>
                </a:solidFill>
                <a:latin typeface="Calibri"/>
                <a:ea typeface="+mn-lt"/>
                <a:cs typeface="+mn-lt"/>
              </a:rPr>
              <a:t> </a:t>
            </a:r>
            <a:r>
              <a:rPr lang="en-GB" err="1">
                <a:solidFill>
                  <a:srgbClr val="000000"/>
                </a:solidFill>
                <a:latin typeface="Calibri"/>
                <a:ea typeface="+mn-lt"/>
                <a:cs typeface="+mn-lt"/>
              </a:rPr>
              <a:t>ist</a:t>
            </a:r>
            <a:r>
              <a:rPr lang="en-GB" dirty="0">
                <a:solidFill>
                  <a:srgbClr val="000000"/>
                </a:solidFill>
                <a:latin typeface="Calibri"/>
                <a:ea typeface="+mn-lt"/>
                <a:cs typeface="+mn-lt"/>
              </a:rPr>
              <a:t>, </a:t>
            </a:r>
            <a:r>
              <a:rPr lang="en-GB" err="1">
                <a:solidFill>
                  <a:srgbClr val="000000"/>
                </a:solidFill>
                <a:latin typeface="Calibri"/>
                <a:ea typeface="+mn-lt"/>
                <a:cs typeface="+mn-lt"/>
              </a:rPr>
              <a:t>einen</a:t>
            </a:r>
            <a:r>
              <a:rPr lang="en-GB" dirty="0">
                <a:solidFill>
                  <a:srgbClr val="000000"/>
                </a:solidFill>
                <a:latin typeface="Calibri"/>
                <a:ea typeface="+mn-lt"/>
                <a:cs typeface="+mn-lt"/>
              </a:rPr>
              <a:t> </a:t>
            </a:r>
            <a:r>
              <a:rPr lang="en-GB" err="1">
                <a:solidFill>
                  <a:srgbClr val="000000"/>
                </a:solidFill>
                <a:latin typeface="Calibri"/>
                <a:ea typeface="+mn-lt"/>
                <a:cs typeface="+mn-lt"/>
              </a:rPr>
              <a:t>bestehenden</a:t>
            </a:r>
            <a:r>
              <a:rPr lang="en-GB" dirty="0">
                <a:solidFill>
                  <a:srgbClr val="000000"/>
                </a:solidFill>
                <a:latin typeface="Calibri"/>
                <a:ea typeface="+mn-lt"/>
                <a:cs typeface="+mn-lt"/>
              </a:rPr>
              <a:t> Spender </a:t>
            </a:r>
            <a:r>
              <a:rPr lang="en-GB" err="1">
                <a:solidFill>
                  <a:srgbClr val="000000"/>
                </a:solidFill>
                <a:latin typeface="Calibri"/>
                <a:ea typeface="+mn-lt"/>
                <a:cs typeface="+mn-lt"/>
              </a:rPr>
              <a:t>bei</a:t>
            </a:r>
            <a:r>
              <a:rPr lang="en-GB" dirty="0">
                <a:solidFill>
                  <a:srgbClr val="000000"/>
                </a:solidFill>
                <a:latin typeface="Calibri"/>
                <a:ea typeface="+mn-lt"/>
                <a:cs typeface="+mn-lt"/>
              </a:rPr>
              <a:t> Laune </a:t>
            </a:r>
            <a:r>
              <a:rPr lang="en-GB" err="1">
                <a:solidFill>
                  <a:srgbClr val="000000"/>
                </a:solidFill>
                <a:latin typeface="Calibri"/>
                <a:ea typeface="+mn-lt"/>
                <a:cs typeface="+mn-lt"/>
              </a:rPr>
              <a:t>zu</a:t>
            </a:r>
            <a:r>
              <a:rPr lang="en-GB" dirty="0">
                <a:solidFill>
                  <a:srgbClr val="000000"/>
                </a:solidFill>
                <a:latin typeface="Calibri"/>
                <a:ea typeface="+mn-lt"/>
                <a:cs typeface="+mn-lt"/>
              </a:rPr>
              <a:t> </a:t>
            </a:r>
            <a:r>
              <a:rPr lang="en-GB" err="1">
                <a:solidFill>
                  <a:srgbClr val="000000"/>
                </a:solidFill>
                <a:latin typeface="Calibri"/>
                <a:ea typeface="+mn-lt"/>
                <a:cs typeface="+mn-lt"/>
              </a:rPr>
              <a:t>halten</a:t>
            </a:r>
            <a:r>
              <a:rPr lang="en-GB" dirty="0">
                <a:solidFill>
                  <a:srgbClr val="000000"/>
                </a:solidFill>
                <a:latin typeface="Calibri"/>
                <a:ea typeface="+mn-lt"/>
                <a:cs typeface="+mn-lt"/>
              </a:rPr>
              <a:t>, </a:t>
            </a:r>
            <a:r>
              <a:rPr lang="en-GB" err="1">
                <a:solidFill>
                  <a:srgbClr val="000000"/>
                </a:solidFill>
                <a:latin typeface="Calibri"/>
                <a:ea typeface="+mn-lt"/>
                <a:cs typeface="+mn-lt"/>
              </a:rPr>
              <a:t>als</a:t>
            </a:r>
            <a:r>
              <a:rPr lang="en-GB" dirty="0">
                <a:solidFill>
                  <a:srgbClr val="000000"/>
                </a:solidFill>
                <a:latin typeface="Calibri"/>
                <a:ea typeface="+mn-lt"/>
                <a:cs typeface="+mn-lt"/>
              </a:rPr>
              <a:t> </a:t>
            </a:r>
            <a:r>
              <a:rPr lang="en-GB" err="1">
                <a:solidFill>
                  <a:srgbClr val="000000"/>
                </a:solidFill>
                <a:latin typeface="Calibri"/>
                <a:ea typeface="+mn-lt"/>
                <a:cs typeface="+mn-lt"/>
              </a:rPr>
              <a:t>nach</a:t>
            </a:r>
            <a:r>
              <a:rPr lang="en-GB" dirty="0">
                <a:solidFill>
                  <a:srgbClr val="000000"/>
                </a:solidFill>
                <a:latin typeface="Calibri"/>
                <a:ea typeface="+mn-lt"/>
                <a:cs typeface="+mn-lt"/>
              </a:rPr>
              <a:t> </a:t>
            </a:r>
            <a:r>
              <a:rPr lang="en-GB" err="1">
                <a:solidFill>
                  <a:srgbClr val="000000"/>
                </a:solidFill>
                <a:latin typeface="Calibri"/>
                <a:ea typeface="+mn-lt"/>
                <a:cs typeface="+mn-lt"/>
              </a:rPr>
              <a:t>neuen</a:t>
            </a:r>
            <a:r>
              <a:rPr lang="en-GB" dirty="0">
                <a:solidFill>
                  <a:srgbClr val="000000"/>
                </a:solidFill>
                <a:latin typeface="Calibri"/>
                <a:ea typeface="+mn-lt"/>
                <a:cs typeface="+mn-lt"/>
              </a:rPr>
              <a:t> </a:t>
            </a:r>
            <a:r>
              <a:rPr lang="en-GB" err="1">
                <a:solidFill>
                  <a:srgbClr val="000000"/>
                </a:solidFill>
                <a:latin typeface="Calibri"/>
                <a:ea typeface="+mn-lt"/>
                <a:cs typeface="+mn-lt"/>
              </a:rPr>
              <a:t>Spendern</a:t>
            </a:r>
            <a:r>
              <a:rPr lang="en-GB" dirty="0">
                <a:solidFill>
                  <a:srgbClr val="000000"/>
                </a:solidFill>
                <a:latin typeface="Calibri"/>
                <a:ea typeface="+mn-lt"/>
                <a:cs typeface="+mn-lt"/>
              </a:rPr>
              <a:t> </a:t>
            </a:r>
            <a:r>
              <a:rPr lang="en-GB" err="1">
                <a:solidFill>
                  <a:srgbClr val="000000"/>
                </a:solidFill>
                <a:latin typeface="Calibri"/>
                <a:ea typeface="+mn-lt"/>
                <a:cs typeface="+mn-lt"/>
              </a:rPr>
              <a:t>zu</a:t>
            </a:r>
            <a:r>
              <a:rPr lang="en-GB" dirty="0">
                <a:solidFill>
                  <a:srgbClr val="000000"/>
                </a:solidFill>
                <a:latin typeface="Calibri"/>
                <a:ea typeface="+mn-lt"/>
                <a:cs typeface="+mn-lt"/>
              </a:rPr>
              <a:t> </a:t>
            </a:r>
            <a:r>
              <a:rPr lang="en-GB" err="1">
                <a:solidFill>
                  <a:srgbClr val="000000"/>
                </a:solidFill>
                <a:latin typeface="Calibri"/>
                <a:ea typeface="+mn-lt"/>
                <a:cs typeface="+mn-lt"/>
              </a:rPr>
              <a:t>suchen</a:t>
            </a:r>
            <a:r>
              <a:rPr lang="en-GB" dirty="0">
                <a:solidFill>
                  <a:srgbClr val="000000"/>
                </a:solidFill>
                <a:latin typeface="Calibri"/>
                <a:ea typeface="+mn-lt"/>
                <a:cs typeface="+mn-lt"/>
              </a:rPr>
              <a:t>, </a:t>
            </a:r>
            <a:r>
              <a:rPr lang="en-GB" err="1">
                <a:solidFill>
                  <a:srgbClr val="000000"/>
                </a:solidFill>
                <a:latin typeface="Calibri"/>
                <a:ea typeface="+mn-lt"/>
                <a:cs typeface="+mn-lt"/>
              </a:rPr>
              <a:t>ist</a:t>
            </a:r>
            <a:r>
              <a:rPr lang="en-GB" dirty="0">
                <a:solidFill>
                  <a:srgbClr val="000000"/>
                </a:solidFill>
                <a:latin typeface="Calibri"/>
                <a:ea typeface="+mn-lt"/>
                <a:cs typeface="+mn-lt"/>
              </a:rPr>
              <a:t> </a:t>
            </a:r>
            <a:r>
              <a:rPr lang="en-GB" err="1">
                <a:solidFill>
                  <a:srgbClr val="000000"/>
                </a:solidFill>
                <a:latin typeface="Calibri"/>
                <a:ea typeface="+mn-lt"/>
                <a:cs typeface="+mn-lt"/>
              </a:rPr>
              <a:t>wahr</a:t>
            </a:r>
            <a:r>
              <a:rPr lang="en-GB" dirty="0">
                <a:solidFill>
                  <a:srgbClr val="000000"/>
                </a:solidFill>
                <a:latin typeface="Calibri"/>
                <a:ea typeface="+mn-lt"/>
                <a:cs typeface="+mn-lt"/>
              </a:rPr>
              <a:t>.</a:t>
            </a:r>
          </a:p>
          <a:p>
            <a:pPr marL="342900" indent="-342900">
              <a:lnSpc>
                <a:spcPct val="100000"/>
              </a:lnSpc>
              <a:spcBef>
                <a:spcPts val="0"/>
              </a:spcBef>
              <a:buClr>
                <a:schemeClr val="accent2"/>
              </a:buClr>
              <a:buFont typeface="Arial" panose="020B0604020202020204" pitchFamily="34" charset="0"/>
              <a:buChar char="•"/>
              <a:defRPr/>
            </a:pPr>
            <a:endParaRPr lang="en-GB">
              <a:latin typeface="Calibri" panose="020F0502020204030204"/>
            </a:endParaRPr>
          </a:p>
          <a:p>
            <a:pPr marL="342900" indent="-342900">
              <a:lnSpc>
                <a:spcPct val="100000"/>
              </a:lnSpc>
              <a:spcBef>
                <a:spcPts val="0"/>
              </a:spcBef>
              <a:buClr>
                <a:schemeClr val="accent2"/>
              </a:buClr>
              <a:buFont typeface="Arial" panose="020B0604020202020204" pitchFamily="34" charset="0"/>
              <a:buChar char="•"/>
              <a:defRPr/>
            </a:pPr>
            <a:endParaRPr lang="en-GB">
              <a:latin typeface="Calibri" panose="020F0502020204030204"/>
            </a:endParaRPr>
          </a:p>
          <a:p>
            <a:pPr marL="342900" indent="-342900">
              <a:lnSpc>
                <a:spcPct val="100000"/>
              </a:lnSpc>
              <a:spcBef>
                <a:spcPts val="0"/>
              </a:spcBef>
              <a:buClr>
                <a:schemeClr val="accent2"/>
              </a:buClr>
              <a:buFont typeface="Arial" panose="020B0604020202020204" pitchFamily="34" charset="0"/>
              <a:buChar char="•"/>
              <a:defRPr/>
            </a:pPr>
            <a:endParaRPr lang="en-GB">
              <a:latin typeface="Calibri" panose="020F0502020204030204"/>
            </a:endParaRPr>
          </a:p>
        </p:txBody>
      </p:sp>
      <p:sp>
        <p:nvSpPr>
          <p:cNvPr id="6" name="Text Placeholder 3">
            <a:extLst>
              <a:ext uri="{FF2B5EF4-FFF2-40B4-BE49-F238E27FC236}">
                <a16:creationId xmlns:a16="http://schemas.microsoft.com/office/drawing/2014/main" id="{8CF7DF93-BDB6-CADC-CF7F-17E94CF797E9}"/>
              </a:ext>
            </a:extLst>
          </p:cNvPr>
          <p:cNvSpPr>
            <a:spLocks noGrp="1"/>
          </p:cNvSpPr>
          <p:nvPr>
            <p:ph type="body" sz="quarter" idx="16"/>
          </p:nvPr>
        </p:nvSpPr>
        <p:spPr>
          <a:xfrm>
            <a:off x="719553" y="582277"/>
            <a:ext cx="10595237" cy="1165168"/>
          </a:xfrm>
        </p:spPr>
        <p:txBody>
          <a:bodyPr lIns="91440" tIns="45720" rIns="91440" bIns="45720" anchor="t">
            <a:noAutofit/>
          </a:bodyPr>
          <a:lstStyle/>
          <a:p>
            <a:r>
              <a:rPr lang="de-DE" dirty="0">
                <a:ea typeface="+mn-lt"/>
                <a:cs typeface="+mn-lt"/>
              </a:rPr>
              <a:t>Langfristige Spender anziehen: Sieben Schritte zur Bindung von Spendern</a:t>
            </a:r>
            <a:endParaRPr lang="en-GB" dirty="0">
              <a:cs typeface="Calibri"/>
            </a:endParaRPr>
          </a:p>
        </p:txBody>
      </p:sp>
    </p:spTree>
    <p:extLst>
      <p:ext uri="{BB962C8B-B14F-4D97-AF65-F5344CB8AC3E}">
        <p14:creationId xmlns:p14="http://schemas.microsoft.com/office/powerpoint/2010/main" val="358122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xEl>
                                              <p:pRg st="2" end="2"/>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19553" y="2201542"/>
            <a:ext cx="10595237" cy="5682342"/>
          </a:xfrm>
        </p:spPr>
        <p:txBody>
          <a:bodyPr lIns="91440" tIns="45720" rIns="91440" bIns="45720" anchor="t"/>
          <a:lstStyle/>
          <a:p>
            <a:pPr marL="0" indent="0">
              <a:lnSpc>
                <a:spcPct val="100000"/>
              </a:lnSpc>
              <a:spcBef>
                <a:spcPts val="0"/>
              </a:spcBef>
              <a:buClr>
                <a:schemeClr val="accent2"/>
              </a:buClr>
              <a:defRPr/>
            </a:pPr>
            <a:r>
              <a:rPr lang="en-GB" b="1" dirty="0">
                <a:solidFill>
                  <a:schemeClr val="accent2"/>
                </a:solidFill>
                <a:ea typeface="+mn-lt"/>
                <a:cs typeface="+mn-lt"/>
              </a:rPr>
              <a:t>7. </a:t>
            </a:r>
            <a:r>
              <a:rPr lang="en-GB" b="1" dirty="0" err="1">
                <a:solidFill>
                  <a:schemeClr val="accent2"/>
                </a:solidFill>
                <a:ea typeface="+mn-lt"/>
                <a:cs typeface="+mn-lt"/>
              </a:rPr>
              <a:t>Seien</a:t>
            </a:r>
            <a:r>
              <a:rPr lang="en-GB" b="1" dirty="0">
                <a:solidFill>
                  <a:schemeClr val="accent2"/>
                </a:solidFill>
                <a:ea typeface="+mn-lt"/>
                <a:cs typeface="+mn-lt"/>
              </a:rPr>
              <a:t> Sie </a:t>
            </a:r>
            <a:r>
              <a:rPr lang="en-GB" b="1" dirty="0" err="1">
                <a:solidFill>
                  <a:schemeClr val="accent2"/>
                </a:solidFill>
                <a:ea typeface="+mn-lt"/>
                <a:cs typeface="+mn-lt"/>
              </a:rPr>
              <a:t>ehrlich</a:t>
            </a:r>
            <a:r>
              <a:rPr lang="en-GB" b="1" dirty="0">
                <a:solidFill>
                  <a:schemeClr val="accent2"/>
                </a:solidFill>
                <a:ea typeface="+mn-lt"/>
                <a:cs typeface="+mn-lt"/>
              </a:rPr>
              <a:t>, </a:t>
            </a:r>
            <a:r>
              <a:rPr lang="en-GB" b="1" dirty="0" err="1">
                <a:solidFill>
                  <a:schemeClr val="accent2"/>
                </a:solidFill>
                <a:ea typeface="+mn-lt"/>
                <a:cs typeface="+mn-lt"/>
              </a:rPr>
              <a:t>fragen</a:t>
            </a:r>
            <a:r>
              <a:rPr lang="en-GB" b="1" dirty="0">
                <a:solidFill>
                  <a:schemeClr val="accent2"/>
                </a:solidFill>
                <a:ea typeface="+mn-lt"/>
                <a:cs typeface="+mn-lt"/>
              </a:rPr>
              <a:t> Sie </a:t>
            </a:r>
            <a:r>
              <a:rPr lang="en-GB" b="1" dirty="0" err="1">
                <a:solidFill>
                  <a:schemeClr val="accent2"/>
                </a:solidFill>
                <a:ea typeface="+mn-lt"/>
                <a:cs typeface="+mn-lt"/>
              </a:rPr>
              <a:t>nach</a:t>
            </a:r>
            <a:r>
              <a:rPr lang="en-GB" b="1" dirty="0">
                <a:solidFill>
                  <a:schemeClr val="accent2"/>
                </a:solidFill>
                <a:ea typeface="+mn-lt"/>
                <a:cs typeface="+mn-lt"/>
              </a:rPr>
              <a:t>, was Sie </a:t>
            </a:r>
            <a:r>
              <a:rPr lang="en-GB" b="1" dirty="0" err="1">
                <a:solidFill>
                  <a:schemeClr val="accent2"/>
                </a:solidFill>
                <a:ea typeface="+mn-lt"/>
                <a:cs typeface="+mn-lt"/>
              </a:rPr>
              <a:t>brauchen</a:t>
            </a:r>
            <a:endParaRPr lang="en-US" b="1" dirty="0">
              <a:solidFill>
                <a:schemeClr val="accent2"/>
              </a:solidFill>
              <a:cs typeface="Calibri"/>
            </a:endParaRPr>
          </a:p>
          <a:p>
            <a:pPr marL="342900" indent="-342900">
              <a:lnSpc>
                <a:spcPct val="100000"/>
              </a:lnSpc>
              <a:spcBef>
                <a:spcPts val="0"/>
              </a:spcBef>
              <a:buClr>
                <a:schemeClr val="accent2"/>
              </a:buClr>
              <a:buFont typeface="Arial" panose="020B0604020202020204" pitchFamily="34" charset="0"/>
              <a:buChar char="•"/>
              <a:defRPr/>
            </a:pPr>
            <a:endParaRPr lang="en-GB">
              <a:latin typeface="Calibri" panose="020F0502020204030204"/>
            </a:endParaRPr>
          </a:p>
          <a:p>
            <a:pPr marL="800100" lvl="1" indent="-342900">
              <a:lnSpc>
                <a:spcPct val="100000"/>
              </a:lnSpc>
              <a:spcBef>
                <a:spcPts val="0"/>
              </a:spcBef>
              <a:buClr>
                <a:schemeClr val="accent2"/>
              </a:buClr>
              <a:buFont typeface="Arial" panose="020B0604020202020204" pitchFamily="34" charset="0"/>
              <a:buChar char="•"/>
              <a:defRPr/>
            </a:pPr>
            <a:r>
              <a:rPr lang="en-GB" dirty="0">
                <a:solidFill>
                  <a:srgbClr val="000000"/>
                </a:solidFill>
                <a:latin typeface="Calibri"/>
                <a:ea typeface="+mn-lt"/>
                <a:cs typeface="+mn-lt"/>
              </a:rPr>
              <a:t>Wenn Sie </a:t>
            </a:r>
            <a:r>
              <a:rPr lang="en-GB" err="1">
                <a:solidFill>
                  <a:srgbClr val="000000"/>
                </a:solidFill>
                <a:latin typeface="Calibri"/>
                <a:ea typeface="+mn-lt"/>
                <a:cs typeface="+mn-lt"/>
              </a:rPr>
              <a:t>mit</a:t>
            </a:r>
            <a:r>
              <a:rPr lang="en-GB" dirty="0">
                <a:solidFill>
                  <a:srgbClr val="000000"/>
                </a:solidFill>
                <a:latin typeface="Calibri"/>
                <a:ea typeface="+mn-lt"/>
                <a:cs typeface="+mn-lt"/>
              </a:rPr>
              <a:t> </a:t>
            </a:r>
            <a:r>
              <a:rPr lang="en-GB" err="1">
                <a:solidFill>
                  <a:srgbClr val="000000"/>
                </a:solidFill>
                <a:latin typeface="Calibri"/>
                <a:ea typeface="+mn-lt"/>
                <a:cs typeface="+mn-lt"/>
              </a:rPr>
              <a:t>Personalproblemen</a:t>
            </a:r>
            <a:r>
              <a:rPr lang="en-GB" dirty="0">
                <a:solidFill>
                  <a:srgbClr val="000000"/>
                </a:solidFill>
                <a:latin typeface="Calibri"/>
                <a:ea typeface="+mn-lt"/>
                <a:cs typeface="+mn-lt"/>
              </a:rPr>
              <a:t>, </a:t>
            </a:r>
            <a:r>
              <a:rPr lang="en-GB" err="1">
                <a:solidFill>
                  <a:srgbClr val="000000"/>
                </a:solidFill>
                <a:latin typeface="Calibri"/>
                <a:ea typeface="+mn-lt"/>
                <a:cs typeface="+mn-lt"/>
              </a:rPr>
              <a:t>Führungswechseln</a:t>
            </a:r>
            <a:r>
              <a:rPr lang="en-GB" dirty="0">
                <a:solidFill>
                  <a:srgbClr val="000000"/>
                </a:solidFill>
                <a:latin typeface="Calibri"/>
                <a:ea typeface="+mn-lt"/>
                <a:cs typeface="+mn-lt"/>
              </a:rPr>
              <a:t> </a:t>
            </a:r>
            <a:r>
              <a:rPr lang="en-GB" err="1">
                <a:solidFill>
                  <a:srgbClr val="000000"/>
                </a:solidFill>
                <a:latin typeface="Calibri"/>
                <a:ea typeface="+mn-lt"/>
                <a:cs typeface="+mn-lt"/>
              </a:rPr>
              <a:t>oder</a:t>
            </a:r>
            <a:r>
              <a:rPr lang="en-GB" dirty="0">
                <a:solidFill>
                  <a:srgbClr val="000000"/>
                </a:solidFill>
                <a:latin typeface="Calibri"/>
                <a:ea typeface="+mn-lt"/>
                <a:cs typeface="+mn-lt"/>
              </a:rPr>
              <a:t> </a:t>
            </a:r>
            <a:r>
              <a:rPr lang="en-GB" err="1">
                <a:solidFill>
                  <a:srgbClr val="000000"/>
                </a:solidFill>
                <a:latin typeface="Calibri"/>
                <a:ea typeface="+mn-lt"/>
                <a:cs typeface="+mn-lt"/>
              </a:rPr>
              <a:t>anderen</a:t>
            </a:r>
            <a:r>
              <a:rPr lang="en-GB" dirty="0">
                <a:solidFill>
                  <a:srgbClr val="000000"/>
                </a:solidFill>
                <a:latin typeface="Calibri"/>
                <a:ea typeface="+mn-lt"/>
                <a:cs typeface="+mn-lt"/>
              </a:rPr>
              <a:t> </a:t>
            </a:r>
            <a:r>
              <a:rPr lang="en-GB" err="1">
                <a:solidFill>
                  <a:srgbClr val="000000"/>
                </a:solidFill>
                <a:latin typeface="Calibri"/>
                <a:ea typeface="+mn-lt"/>
                <a:cs typeface="+mn-lt"/>
              </a:rPr>
              <a:t>Herausforderungen</a:t>
            </a:r>
            <a:r>
              <a:rPr lang="en-GB" dirty="0">
                <a:solidFill>
                  <a:srgbClr val="000000"/>
                </a:solidFill>
                <a:latin typeface="Calibri"/>
                <a:ea typeface="+mn-lt"/>
                <a:cs typeface="+mn-lt"/>
              </a:rPr>
              <a:t> </a:t>
            </a:r>
            <a:r>
              <a:rPr lang="en-GB" err="1">
                <a:solidFill>
                  <a:srgbClr val="000000"/>
                </a:solidFill>
                <a:latin typeface="Calibri"/>
                <a:ea typeface="+mn-lt"/>
                <a:cs typeface="+mn-lt"/>
              </a:rPr>
              <a:t>konfrontiert</a:t>
            </a:r>
            <a:r>
              <a:rPr lang="en-GB" dirty="0">
                <a:solidFill>
                  <a:srgbClr val="000000"/>
                </a:solidFill>
                <a:latin typeface="Calibri"/>
                <a:ea typeface="+mn-lt"/>
                <a:cs typeface="+mn-lt"/>
              </a:rPr>
              <a:t> </a:t>
            </a:r>
            <a:r>
              <a:rPr lang="en-GB" err="1">
                <a:solidFill>
                  <a:srgbClr val="000000"/>
                </a:solidFill>
                <a:latin typeface="Calibri"/>
                <a:ea typeface="+mn-lt"/>
                <a:cs typeface="+mn-lt"/>
              </a:rPr>
              <a:t>sind</a:t>
            </a:r>
            <a:r>
              <a:rPr lang="en-GB" dirty="0">
                <a:solidFill>
                  <a:srgbClr val="000000"/>
                </a:solidFill>
                <a:latin typeface="Calibri"/>
                <a:ea typeface="+mn-lt"/>
                <a:cs typeface="+mn-lt"/>
              </a:rPr>
              <a:t>, </a:t>
            </a:r>
            <a:r>
              <a:rPr lang="en-GB" err="1">
                <a:solidFill>
                  <a:srgbClr val="000000"/>
                </a:solidFill>
                <a:latin typeface="Calibri"/>
                <a:ea typeface="+mn-lt"/>
                <a:cs typeface="+mn-lt"/>
              </a:rPr>
              <a:t>informieren</a:t>
            </a:r>
            <a:r>
              <a:rPr lang="en-GB" dirty="0">
                <a:solidFill>
                  <a:srgbClr val="000000"/>
                </a:solidFill>
                <a:latin typeface="Calibri"/>
                <a:ea typeface="+mn-lt"/>
                <a:cs typeface="+mn-lt"/>
              </a:rPr>
              <a:t> Sie </a:t>
            </a:r>
            <a:r>
              <a:rPr lang="en-GB" err="1">
                <a:solidFill>
                  <a:srgbClr val="000000"/>
                </a:solidFill>
                <a:latin typeface="Calibri"/>
                <a:ea typeface="+mn-lt"/>
                <a:cs typeface="+mn-lt"/>
              </a:rPr>
              <a:t>Ihre</a:t>
            </a:r>
            <a:r>
              <a:rPr lang="en-GB" dirty="0">
                <a:solidFill>
                  <a:srgbClr val="000000"/>
                </a:solidFill>
                <a:latin typeface="Calibri"/>
                <a:ea typeface="+mn-lt"/>
                <a:cs typeface="+mn-lt"/>
              </a:rPr>
              <a:t> Spender. </a:t>
            </a:r>
          </a:p>
          <a:p>
            <a:pPr marL="800100" lvl="1" indent="-342900">
              <a:lnSpc>
                <a:spcPct val="100000"/>
              </a:lnSpc>
              <a:spcBef>
                <a:spcPts val="0"/>
              </a:spcBef>
              <a:buClr>
                <a:schemeClr val="accent2"/>
              </a:buClr>
              <a:buFont typeface="Arial" panose="020B0604020202020204" pitchFamily="34" charset="0"/>
              <a:buChar char="•"/>
              <a:defRPr/>
            </a:pPr>
            <a:endParaRPr lang="en-GB" dirty="0">
              <a:solidFill>
                <a:srgbClr val="000000"/>
              </a:solidFill>
              <a:latin typeface="Calibri" panose="020F0502020204030204"/>
              <a:ea typeface="Calibri"/>
              <a:cs typeface="Calibri"/>
            </a:endParaRPr>
          </a:p>
          <a:p>
            <a:pPr marL="800100" lvl="1" indent="-342900">
              <a:lnSpc>
                <a:spcPct val="100000"/>
              </a:lnSpc>
              <a:spcBef>
                <a:spcPts val="0"/>
              </a:spcBef>
              <a:buClr>
                <a:schemeClr val="accent2"/>
              </a:buClr>
              <a:buFont typeface="Arial" panose="020B0604020202020204" pitchFamily="34" charset="0"/>
              <a:buChar char="•"/>
              <a:defRPr/>
            </a:pPr>
            <a:r>
              <a:rPr lang="en-GB" dirty="0">
                <a:solidFill>
                  <a:srgbClr val="000000"/>
                </a:solidFill>
                <a:latin typeface="Calibri"/>
                <a:ea typeface="+mn-lt"/>
                <a:cs typeface="+mn-lt"/>
              </a:rPr>
              <a:t>Sie </a:t>
            </a:r>
            <a:r>
              <a:rPr lang="en-GB" err="1">
                <a:solidFill>
                  <a:srgbClr val="000000"/>
                </a:solidFill>
                <a:latin typeface="Calibri"/>
                <a:ea typeface="+mn-lt"/>
                <a:cs typeface="+mn-lt"/>
              </a:rPr>
              <a:t>werden</a:t>
            </a:r>
            <a:r>
              <a:rPr lang="en-GB" dirty="0">
                <a:solidFill>
                  <a:srgbClr val="000000"/>
                </a:solidFill>
                <a:latin typeface="Calibri"/>
                <a:ea typeface="+mn-lt"/>
                <a:cs typeface="+mn-lt"/>
              </a:rPr>
              <a:t> </a:t>
            </a:r>
            <a:r>
              <a:rPr lang="en-GB" err="1">
                <a:solidFill>
                  <a:srgbClr val="000000"/>
                </a:solidFill>
                <a:latin typeface="Calibri"/>
                <a:ea typeface="+mn-lt"/>
                <a:cs typeface="+mn-lt"/>
              </a:rPr>
              <a:t>eine</a:t>
            </a:r>
            <a:r>
              <a:rPr lang="en-GB" dirty="0">
                <a:solidFill>
                  <a:srgbClr val="000000"/>
                </a:solidFill>
                <a:latin typeface="Calibri"/>
                <a:ea typeface="+mn-lt"/>
                <a:cs typeface="+mn-lt"/>
              </a:rPr>
              <a:t> </a:t>
            </a:r>
            <a:r>
              <a:rPr lang="en-GB" err="1">
                <a:solidFill>
                  <a:srgbClr val="000000"/>
                </a:solidFill>
                <a:latin typeface="Calibri"/>
                <a:ea typeface="+mn-lt"/>
                <a:cs typeface="+mn-lt"/>
              </a:rPr>
              <a:t>einheitliche</a:t>
            </a:r>
            <a:r>
              <a:rPr lang="en-GB" dirty="0">
                <a:solidFill>
                  <a:srgbClr val="000000"/>
                </a:solidFill>
                <a:latin typeface="Calibri"/>
                <a:ea typeface="+mn-lt"/>
                <a:cs typeface="+mn-lt"/>
              </a:rPr>
              <a:t> interne </a:t>
            </a:r>
            <a:r>
              <a:rPr lang="en-GB" err="1">
                <a:solidFill>
                  <a:srgbClr val="000000"/>
                </a:solidFill>
                <a:latin typeface="Calibri"/>
                <a:ea typeface="+mn-lt"/>
                <a:cs typeface="+mn-lt"/>
              </a:rPr>
              <a:t>Botschaft</a:t>
            </a:r>
            <a:r>
              <a:rPr lang="en-GB" dirty="0">
                <a:solidFill>
                  <a:srgbClr val="000000"/>
                </a:solidFill>
                <a:latin typeface="Calibri"/>
                <a:ea typeface="+mn-lt"/>
                <a:cs typeface="+mn-lt"/>
              </a:rPr>
              <a:t> </a:t>
            </a:r>
            <a:r>
              <a:rPr lang="en-GB" err="1">
                <a:solidFill>
                  <a:srgbClr val="000000"/>
                </a:solidFill>
                <a:latin typeface="Calibri"/>
                <a:ea typeface="+mn-lt"/>
                <a:cs typeface="+mn-lt"/>
              </a:rPr>
              <a:t>wünschen</a:t>
            </a:r>
            <a:r>
              <a:rPr lang="en-GB" dirty="0">
                <a:solidFill>
                  <a:srgbClr val="000000"/>
                </a:solidFill>
                <a:latin typeface="Calibri"/>
                <a:ea typeface="+mn-lt"/>
                <a:cs typeface="+mn-lt"/>
              </a:rPr>
              <a:t>, </a:t>
            </a:r>
            <a:r>
              <a:rPr lang="en-GB" err="1">
                <a:solidFill>
                  <a:srgbClr val="000000"/>
                </a:solidFill>
                <a:latin typeface="Calibri"/>
                <a:ea typeface="+mn-lt"/>
                <a:cs typeface="+mn-lt"/>
              </a:rPr>
              <a:t>aber</a:t>
            </a:r>
            <a:r>
              <a:rPr lang="en-GB" dirty="0">
                <a:solidFill>
                  <a:srgbClr val="000000"/>
                </a:solidFill>
                <a:latin typeface="Calibri"/>
                <a:ea typeface="+mn-lt"/>
                <a:cs typeface="+mn-lt"/>
              </a:rPr>
              <a:t> </a:t>
            </a:r>
            <a:r>
              <a:rPr lang="en-GB" err="1">
                <a:solidFill>
                  <a:srgbClr val="000000"/>
                </a:solidFill>
                <a:latin typeface="Calibri"/>
                <a:ea typeface="+mn-lt"/>
                <a:cs typeface="+mn-lt"/>
              </a:rPr>
              <a:t>Ihre</a:t>
            </a:r>
            <a:r>
              <a:rPr lang="en-GB" dirty="0">
                <a:solidFill>
                  <a:srgbClr val="000000"/>
                </a:solidFill>
                <a:latin typeface="Calibri"/>
                <a:ea typeface="+mn-lt"/>
                <a:cs typeface="+mn-lt"/>
              </a:rPr>
              <a:t> Spender </a:t>
            </a:r>
            <a:r>
              <a:rPr lang="en-GB" err="1">
                <a:solidFill>
                  <a:srgbClr val="000000"/>
                </a:solidFill>
                <a:latin typeface="Calibri"/>
                <a:ea typeface="+mn-lt"/>
                <a:cs typeface="+mn-lt"/>
              </a:rPr>
              <a:t>werden</a:t>
            </a:r>
            <a:r>
              <a:rPr lang="en-GB" dirty="0">
                <a:solidFill>
                  <a:srgbClr val="000000"/>
                </a:solidFill>
                <a:latin typeface="Calibri"/>
                <a:ea typeface="+mn-lt"/>
                <a:cs typeface="+mn-lt"/>
              </a:rPr>
              <a:t> </a:t>
            </a:r>
            <a:r>
              <a:rPr lang="en-GB" err="1">
                <a:solidFill>
                  <a:srgbClr val="000000"/>
                </a:solidFill>
                <a:latin typeface="Calibri"/>
                <a:ea typeface="+mn-lt"/>
                <a:cs typeface="+mn-lt"/>
              </a:rPr>
              <a:t>Ihre</a:t>
            </a:r>
            <a:r>
              <a:rPr lang="en-GB" dirty="0">
                <a:solidFill>
                  <a:srgbClr val="000000"/>
                </a:solidFill>
                <a:latin typeface="Calibri"/>
                <a:ea typeface="+mn-lt"/>
                <a:cs typeface="+mn-lt"/>
              </a:rPr>
              <a:t> </a:t>
            </a:r>
            <a:r>
              <a:rPr lang="en-GB" err="1">
                <a:solidFill>
                  <a:srgbClr val="000000"/>
                </a:solidFill>
                <a:latin typeface="Calibri"/>
                <a:ea typeface="+mn-lt"/>
                <a:cs typeface="+mn-lt"/>
              </a:rPr>
              <a:t>Transparenz</a:t>
            </a:r>
            <a:r>
              <a:rPr lang="en-GB" dirty="0">
                <a:solidFill>
                  <a:srgbClr val="000000"/>
                </a:solidFill>
                <a:latin typeface="Calibri"/>
                <a:ea typeface="+mn-lt"/>
                <a:cs typeface="+mn-lt"/>
              </a:rPr>
              <a:t> </a:t>
            </a:r>
            <a:r>
              <a:rPr lang="en-GB" err="1">
                <a:solidFill>
                  <a:srgbClr val="000000"/>
                </a:solidFill>
                <a:latin typeface="Calibri"/>
                <a:ea typeface="+mn-lt"/>
                <a:cs typeface="+mn-lt"/>
              </a:rPr>
              <a:t>wahrscheinlich</a:t>
            </a:r>
            <a:r>
              <a:rPr lang="en-GB" dirty="0">
                <a:solidFill>
                  <a:srgbClr val="000000"/>
                </a:solidFill>
                <a:latin typeface="Calibri"/>
                <a:ea typeface="+mn-lt"/>
                <a:cs typeface="+mn-lt"/>
              </a:rPr>
              <a:t> </a:t>
            </a:r>
            <a:r>
              <a:rPr lang="en-GB" err="1">
                <a:solidFill>
                  <a:srgbClr val="000000"/>
                </a:solidFill>
                <a:latin typeface="Calibri"/>
                <a:ea typeface="+mn-lt"/>
                <a:cs typeface="+mn-lt"/>
              </a:rPr>
              <a:t>schätzen</a:t>
            </a:r>
            <a:r>
              <a:rPr lang="en-GB" dirty="0">
                <a:solidFill>
                  <a:srgbClr val="000000"/>
                </a:solidFill>
                <a:latin typeface="Calibri"/>
                <a:ea typeface="+mn-lt"/>
                <a:cs typeface="+mn-lt"/>
              </a:rPr>
              <a:t> und </a:t>
            </a:r>
            <a:r>
              <a:rPr lang="en-GB" err="1">
                <a:solidFill>
                  <a:srgbClr val="000000"/>
                </a:solidFill>
                <a:latin typeface="Calibri"/>
                <a:ea typeface="+mn-lt"/>
                <a:cs typeface="+mn-lt"/>
              </a:rPr>
              <a:t>respektieren</a:t>
            </a:r>
            <a:r>
              <a:rPr lang="en-GB" dirty="0">
                <a:solidFill>
                  <a:srgbClr val="000000"/>
                </a:solidFill>
                <a:latin typeface="Calibri"/>
                <a:ea typeface="+mn-lt"/>
                <a:cs typeface="+mn-lt"/>
              </a:rPr>
              <a:t>. </a:t>
            </a:r>
            <a:r>
              <a:rPr lang="en-GB" err="1">
                <a:solidFill>
                  <a:srgbClr val="000000"/>
                </a:solidFill>
                <a:latin typeface="Calibri"/>
                <a:ea typeface="+mn-lt"/>
                <a:cs typeface="+mn-lt"/>
              </a:rPr>
              <a:t>Außerdem</a:t>
            </a:r>
            <a:r>
              <a:rPr lang="en-GB" dirty="0">
                <a:solidFill>
                  <a:srgbClr val="000000"/>
                </a:solidFill>
                <a:latin typeface="Calibri"/>
                <a:ea typeface="+mn-lt"/>
                <a:cs typeface="+mn-lt"/>
              </a:rPr>
              <a:t> </a:t>
            </a:r>
            <a:r>
              <a:rPr lang="en-GB" err="1">
                <a:solidFill>
                  <a:srgbClr val="000000"/>
                </a:solidFill>
                <a:latin typeface="Calibri"/>
                <a:ea typeface="+mn-lt"/>
                <a:cs typeface="+mn-lt"/>
              </a:rPr>
              <a:t>ist</a:t>
            </a:r>
            <a:r>
              <a:rPr lang="en-GB" dirty="0">
                <a:solidFill>
                  <a:srgbClr val="000000"/>
                </a:solidFill>
                <a:latin typeface="Calibri"/>
                <a:ea typeface="+mn-lt"/>
                <a:cs typeface="+mn-lt"/>
              </a:rPr>
              <a:t> es </a:t>
            </a:r>
            <a:r>
              <a:rPr lang="en-GB" err="1">
                <a:solidFill>
                  <a:srgbClr val="000000"/>
                </a:solidFill>
                <a:latin typeface="Calibri"/>
                <a:ea typeface="+mn-lt"/>
                <a:cs typeface="+mn-lt"/>
              </a:rPr>
              <a:t>besser</a:t>
            </a:r>
            <a:r>
              <a:rPr lang="en-GB" dirty="0">
                <a:solidFill>
                  <a:srgbClr val="000000"/>
                </a:solidFill>
                <a:latin typeface="Calibri"/>
                <a:ea typeface="+mn-lt"/>
                <a:cs typeface="+mn-lt"/>
              </a:rPr>
              <a:t>, </a:t>
            </a:r>
            <a:r>
              <a:rPr lang="en-GB" err="1">
                <a:solidFill>
                  <a:srgbClr val="000000"/>
                </a:solidFill>
                <a:latin typeface="Calibri"/>
                <a:ea typeface="+mn-lt"/>
                <a:cs typeface="+mn-lt"/>
              </a:rPr>
              <a:t>wenn</a:t>
            </a:r>
            <a:r>
              <a:rPr lang="en-GB" dirty="0">
                <a:solidFill>
                  <a:srgbClr val="000000"/>
                </a:solidFill>
                <a:latin typeface="Calibri"/>
                <a:ea typeface="+mn-lt"/>
                <a:cs typeface="+mn-lt"/>
              </a:rPr>
              <a:t> </a:t>
            </a:r>
            <a:r>
              <a:rPr lang="en-GB" err="1">
                <a:solidFill>
                  <a:srgbClr val="000000"/>
                </a:solidFill>
                <a:latin typeface="Calibri"/>
                <a:ea typeface="+mn-lt"/>
                <a:cs typeface="+mn-lt"/>
              </a:rPr>
              <a:t>sie</a:t>
            </a:r>
            <a:r>
              <a:rPr lang="en-GB" dirty="0">
                <a:solidFill>
                  <a:srgbClr val="000000"/>
                </a:solidFill>
                <a:latin typeface="Calibri"/>
                <a:ea typeface="+mn-lt"/>
                <a:cs typeface="+mn-lt"/>
              </a:rPr>
              <a:t> es von Ihnen </a:t>
            </a:r>
            <a:r>
              <a:rPr lang="en-GB" err="1">
                <a:solidFill>
                  <a:srgbClr val="000000"/>
                </a:solidFill>
                <a:latin typeface="Calibri"/>
                <a:ea typeface="+mn-lt"/>
                <a:cs typeface="+mn-lt"/>
              </a:rPr>
              <a:t>erfahren</a:t>
            </a:r>
            <a:r>
              <a:rPr lang="en-GB" dirty="0">
                <a:solidFill>
                  <a:srgbClr val="000000"/>
                </a:solidFill>
                <a:latin typeface="Calibri"/>
                <a:ea typeface="+mn-lt"/>
                <a:cs typeface="+mn-lt"/>
              </a:rPr>
              <a:t> </a:t>
            </a:r>
            <a:r>
              <a:rPr lang="en-GB" err="1">
                <a:solidFill>
                  <a:srgbClr val="000000"/>
                </a:solidFill>
                <a:latin typeface="Calibri"/>
                <a:ea typeface="+mn-lt"/>
                <a:cs typeface="+mn-lt"/>
              </a:rPr>
              <a:t>als</a:t>
            </a:r>
            <a:r>
              <a:rPr lang="en-GB" dirty="0">
                <a:solidFill>
                  <a:srgbClr val="000000"/>
                </a:solidFill>
                <a:latin typeface="Calibri"/>
                <a:ea typeface="+mn-lt"/>
                <a:cs typeface="+mn-lt"/>
              </a:rPr>
              <a:t> von </a:t>
            </a:r>
            <a:r>
              <a:rPr lang="en-GB" err="1">
                <a:solidFill>
                  <a:srgbClr val="000000"/>
                </a:solidFill>
                <a:latin typeface="Calibri"/>
                <a:ea typeface="+mn-lt"/>
                <a:cs typeface="+mn-lt"/>
              </a:rPr>
              <a:t>jemand</a:t>
            </a:r>
            <a:r>
              <a:rPr lang="en-GB" dirty="0">
                <a:solidFill>
                  <a:srgbClr val="000000"/>
                </a:solidFill>
                <a:latin typeface="Calibri"/>
                <a:ea typeface="+mn-lt"/>
                <a:cs typeface="+mn-lt"/>
              </a:rPr>
              <a:t> </a:t>
            </a:r>
            <a:r>
              <a:rPr lang="en-GB" err="1">
                <a:solidFill>
                  <a:srgbClr val="000000"/>
                </a:solidFill>
                <a:latin typeface="Calibri"/>
                <a:ea typeface="+mn-lt"/>
                <a:cs typeface="+mn-lt"/>
              </a:rPr>
              <a:t>anderem</a:t>
            </a:r>
            <a:r>
              <a:rPr lang="en-GB" dirty="0">
                <a:solidFill>
                  <a:srgbClr val="000000"/>
                </a:solidFill>
                <a:latin typeface="Calibri"/>
                <a:ea typeface="+mn-lt"/>
                <a:cs typeface="+mn-lt"/>
              </a:rPr>
              <a:t>.</a:t>
            </a:r>
          </a:p>
          <a:p>
            <a:pPr marL="800100" lvl="1" indent="-342900">
              <a:lnSpc>
                <a:spcPct val="100000"/>
              </a:lnSpc>
              <a:spcBef>
                <a:spcPts val="0"/>
              </a:spcBef>
              <a:buClr>
                <a:schemeClr val="accent2"/>
              </a:buClr>
              <a:buFont typeface="Arial" panose="020B0604020202020204" pitchFamily="34" charset="0"/>
              <a:buChar char="•"/>
              <a:defRPr/>
            </a:pPr>
            <a:endParaRPr lang="en-GB" dirty="0">
              <a:solidFill>
                <a:srgbClr val="000000"/>
              </a:solidFill>
              <a:latin typeface="Calibri" panose="020F0502020204030204"/>
              <a:ea typeface="Calibri"/>
              <a:cs typeface="Calibri"/>
            </a:endParaRPr>
          </a:p>
          <a:p>
            <a:pPr marL="342900" indent="-342900">
              <a:lnSpc>
                <a:spcPct val="100000"/>
              </a:lnSpc>
              <a:spcBef>
                <a:spcPts val="0"/>
              </a:spcBef>
              <a:buClr>
                <a:schemeClr val="accent2"/>
              </a:buClr>
              <a:buFont typeface="Arial" panose="020B0604020202020204" pitchFamily="34" charset="0"/>
              <a:buChar char="•"/>
              <a:defRPr/>
            </a:pPr>
            <a:endParaRPr lang="en-GB">
              <a:latin typeface="Calibri" panose="020F0502020204030204"/>
            </a:endParaRPr>
          </a:p>
          <a:p>
            <a:pPr marL="342900" indent="-342900">
              <a:lnSpc>
                <a:spcPct val="100000"/>
              </a:lnSpc>
              <a:spcBef>
                <a:spcPts val="0"/>
              </a:spcBef>
              <a:buClr>
                <a:schemeClr val="accent2"/>
              </a:buClr>
              <a:buFont typeface="Arial" panose="020B0604020202020204" pitchFamily="34" charset="0"/>
              <a:buChar char="•"/>
              <a:defRPr/>
            </a:pPr>
            <a:endParaRPr lang="en-GB">
              <a:latin typeface="Calibri" panose="020F0502020204030204"/>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19553" y="582277"/>
            <a:ext cx="10595237" cy="1165168"/>
          </a:xfrm>
        </p:spPr>
        <p:txBody>
          <a:bodyPr lIns="91440" tIns="45720" rIns="91440" bIns="45720" anchor="t">
            <a:noAutofit/>
          </a:bodyPr>
          <a:lstStyle/>
          <a:p>
            <a:r>
              <a:rPr lang="de-DE" dirty="0">
                <a:ea typeface="+mn-lt"/>
                <a:cs typeface="+mn-lt"/>
              </a:rPr>
              <a:t>Langfristige Spender anziehen: Sieben Schritte zur Bindung von Spendern</a:t>
            </a:r>
            <a:endParaRPr lang="en-GB" dirty="0">
              <a:cs typeface="Calibri"/>
            </a:endParaRPr>
          </a:p>
        </p:txBody>
      </p:sp>
    </p:spTree>
    <p:extLst>
      <p:ext uri="{BB962C8B-B14F-4D97-AF65-F5344CB8AC3E}">
        <p14:creationId xmlns:p14="http://schemas.microsoft.com/office/powerpoint/2010/main" val="1605572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xEl>
                                              <p:pRg st="2" end="2"/>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763485"/>
            <a:ext cx="10595237" cy="5682342"/>
          </a:xfrm>
        </p:spPr>
        <p:txBody>
          <a:bodyPr lIns="91440" tIns="45720" rIns="91440" bIns="45720" anchor="t"/>
          <a:lstStyle/>
          <a:p>
            <a:pPr marL="342900" indent="-342900">
              <a:lnSpc>
                <a:spcPct val="100000"/>
              </a:lnSpc>
              <a:spcBef>
                <a:spcPts val="0"/>
              </a:spcBef>
              <a:buClr>
                <a:schemeClr val="accent2"/>
              </a:buClr>
              <a:buBlip>
                <a:blip r:embed="rId3"/>
              </a:buBlip>
              <a:defRPr/>
            </a:pPr>
            <a:r>
              <a:rPr lang="en-GB" dirty="0">
                <a:ea typeface="+mn-lt"/>
                <a:cs typeface="+mn-lt"/>
              </a:rPr>
              <a:t>Fundraising </a:t>
            </a:r>
            <a:r>
              <a:rPr lang="en-GB" dirty="0" err="1">
                <a:ea typeface="+mn-lt"/>
                <a:cs typeface="+mn-lt"/>
              </a:rPr>
              <a:t>bedeutet</a:t>
            </a:r>
            <a:r>
              <a:rPr lang="en-GB" dirty="0">
                <a:ea typeface="+mn-lt"/>
                <a:cs typeface="+mn-lt"/>
              </a:rPr>
              <a:t> </a:t>
            </a:r>
            <a:r>
              <a:rPr lang="en-GB" dirty="0" err="1">
                <a:ea typeface="+mn-lt"/>
                <a:cs typeface="+mn-lt"/>
              </a:rPr>
              <a:t>nicht</a:t>
            </a:r>
            <a:r>
              <a:rPr lang="en-GB" dirty="0">
                <a:ea typeface="+mn-lt"/>
                <a:cs typeface="+mn-lt"/>
              </a:rPr>
              <a:t> </a:t>
            </a:r>
            <a:r>
              <a:rPr lang="en-GB" dirty="0" err="1">
                <a:ea typeface="+mn-lt"/>
                <a:cs typeface="+mn-lt"/>
              </a:rPr>
              <a:t>nur</a:t>
            </a:r>
            <a:r>
              <a:rPr lang="en-GB" dirty="0">
                <a:ea typeface="+mn-lt"/>
                <a:cs typeface="+mn-lt"/>
              </a:rPr>
              <a:t>, um </a:t>
            </a:r>
            <a:r>
              <a:rPr lang="en-GB" dirty="0" err="1">
                <a:ea typeface="+mn-lt"/>
                <a:cs typeface="+mn-lt"/>
              </a:rPr>
              <a:t>Spenden</a:t>
            </a:r>
            <a:r>
              <a:rPr lang="en-GB" dirty="0">
                <a:ea typeface="+mn-lt"/>
                <a:cs typeface="+mn-lt"/>
              </a:rPr>
              <a:t> </a:t>
            </a:r>
            <a:r>
              <a:rPr lang="en-GB" dirty="0" err="1">
                <a:ea typeface="+mn-lt"/>
                <a:cs typeface="+mn-lt"/>
              </a:rPr>
              <a:t>zu</a:t>
            </a:r>
            <a:r>
              <a:rPr lang="en-GB" dirty="0">
                <a:ea typeface="+mn-lt"/>
                <a:cs typeface="+mn-lt"/>
              </a:rPr>
              <a:t> bitten. Dies </a:t>
            </a:r>
            <a:r>
              <a:rPr lang="en-GB" dirty="0" err="1">
                <a:ea typeface="+mn-lt"/>
                <a:cs typeface="+mn-lt"/>
              </a:rPr>
              <a:t>ist</a:t>
            </a:r>
            <a:r>
              <a:rPr lang="en-GB" dirty="0">
                <a:ea typeface="+mn-lt"/>
                <a:cs typeface="+mn-lt"/>
              </a:rPr>
              <a:t> </a:t>
            </a:r>
            <a:r>
              <a:rPr lang="en-GB" dirty="0" err="1">
                <a:ea typeface="+mn-lt"/>
                <a:cs typeface="+mn-lt"/>
              </a:rPr>
              <a:t>ein</a:t>
            </a:r>
            <a:r>
              <a:rPr lang="en-GB" dirty="0">
                <a:ea typeface="+mn-lt"/>
                <a:cs typeface="+mn-lt"/>
              </a:rPr>
              <a:t> </a:t>
            </a:r>
            <a:r>
              <a:rPr lang="en-GB" dirty="0" err="1">
                <a:ea typeface="+mn-lt"/>
                <a:cs typeface="+mn-lt"/>
              </a:rPr>
              <a:t>Aspekt</a:t>
            </a:r>
            <a:r>
              <a:rPr lang="en-GB" dirty="0">
                <a:ea typeface="+mn-lt"/>
                <a:cs typeface="+mn-lt"/>
              </a:rPr>
              <a:t> der </a:t>
            </a:r>
            <a:r>
              <a:rPr lang="en-GB" dirty="0" err="1">
                <a:ea typeface="+mn-lt"/>
                <a:cs typeface="+mn-lt"/>
              </a:rPr>
              <a:t>Entwicklung</a:t>
            </a:r>
            <a:r>
              <a:rPr lang="en-GB" dirty="0">
                <a:ea typeface="+mn-lt"/>
                <a:cs typeface="+mn-lt"/>
              </a:rPr>
              <a:t> </a:t>
            </a:r>
            <a:r>
              <a:rPr lang="en-GB" dirty="0" err="1">
                <a:ea typeface="+mn-lt"/>
                <a:cs typeface="+mn-lt"/>
              </a:rPr>
              <a:t>gemeinnütziger</a:t>
            </a:r>
            <a:r>
              <a:rPr lang="en-GB" dirty="0">
                <a:ea typeface="+mn-lt"/>
                <a:cs typeface="+mn-lt"/>
              </a:rPr>
              <a:t> </a:t>
            </a:r>
            <a:r>
              <a:rPr lang="en-GB" dirty="0" err="1">
                <a:ea typeface="+mn-lt"/>
                <a:cs typeface="+mn-lt"/>
              </a:rPr>
              <a:t>Organisationen</a:t>
            </a:r>
            <a:r>
              <a:rPr lang="en-GB" dirty="0">
                <a:ea typeface="+mn-lt"/>
                <a:cs typeface="+mn-lt"/>
              </a:rPr>
              <a:t>, </a:t>
            </a:r>
            <a:r>
              <a:rPr lang="en-GB" dirty="0" err="1">
                <a:ea typeface="+mn-lt"/>
                <a:cs typeface="+mn-lt"/>
              </a:rPr>
              <a:t>aber</a:t>
            </a:r>
            <a:r>
              <a:rPr lang="en-GB" dirty="0">
                <a:ea typeface="+mn-lt"/>
                <a:cs typeface="+mn-lt"/>
              </a:rPr>
              <a:t> die </a:t>
            </a:r>
            <a:r>
              <a:rPr lang="en-GB" dirty="0" err="1">
                <a:ea typeface="+mn-lt"/>
                <a:cs typeface="+mn-lt"/>
              </a:rPr>
              <a:t>gesamte</a:t>
            </a:r>
            <a:r>
              <a:rPr lang="en-GB" dirty="0">
                <a:ea typeface="+mn-lt"/>
                <a:cs typeface="+mn-lt"/>
              </a:rPr>
              <a:t> Fundraising-</a:t>
            </a:r>
            <a:r>
              <a:rPr lang="en-GB" dirty="0" err="1">
                <a:ea typeface="+mn-lt"/>
                <a:cs typeface="+mn-lt"/>
              </a:rPr>
              <a:t>Landschaft</a:t>
            </a:r>
            <a:r>
              <a:rPr lang="en-GB" dirty="0">
                <a:ea typeface="+mn-lt"/>
                <a:cs typeface="+mn-lt"/>
              </a:rPr>
              <a:t> </a:t>
            </a:r>
            <a:r>
              <a:rPr lang="en-GB" dirty="0" err="1">
                <a:ea typeface="+mn-lt"/>
                <a:cs typeface="+mn-lt"/>
              </a:rPr>
              <a:t>ist</a:t>
            </a:r>
            <a:r>
              <a:rPr lang="en-GB" dirty="0">
                <a:ea typeface="+mn-lt"/>
                <a:cs typeface="+mn-lt"/>
              </a:rPr>
              <a:t> </a:t>
            </a:r>
            <a:r>
              <a:rPr lang="en-GB" dirty="0" err="1">
                <a:ea typeface="+mn-lt"/>
                <a:cs typeface="+mn-lt"/>
              </a:rPr>
              <a:t>sehr</a:t>
            </a:r>
            <a:r>
              <a:rPr lang="en-GB" dirty="0">
                <a:ea typeface="+mn-lt"/>
                <a:cs typeface="+mn-lt"/>
              </a:rPr>
              <a:t> </a:t>
            </a:r>
            <a:r>
              <a:rPr lang="en-GB" dirty="0" err="1">
                <a:ea typeface="+mn-lt"/>
                <a:cs typeface="+mn-lt"/>
              </a:rPr>
              <a:t>vielfältig</a:t>
            </a:r>
            <a:r>
              <a:rPr lang="en-GB" dirty="0">
                <a:ea typeface="+mn-lt"/>
                <a:cs typeface="+mn-lt"/>
              </a:rPr>
              <a:t>. </a:t>
            </a:r>
            <a:endParaRPr lang="en-US">
              <a:ea typeface="+mn-lt"/>
              <a:cs typeface="+mn-lt"/>
            </a:endParaRPr>
          </a:p>
          <a:p>
            <a:pPr marL="342900" indent="-342900">
              <a:lnSpc>
                <a:spcPct val="100000"/>
              </a:lnSpc>
              <a:spcBef>
                <a:spcPts val="0"/>
              </a:spcBef>
              <a:buClr>
                <a:schemeClr val="accent2"/>
              </a:buClr>
              <a:buBlip>
                <a:blip r:embed="rId3"/>
              </a:buBlip>
              <a:defRPr/>
            </a:pPr>
            <a:endParaRPr lang="en-GB" dirty="0">
              <a:latin typeface="Calibri" panose="020F0502020204030204"/>
              <a:cs typeface="Calibri"/>
            </a:endParaRPr>
          </a:p>
          <a:p>
            <a:pPr marL="342900" indent="-342900">
              <a:lnSpc>
                <a:spcPct val="100000"/>
              </a:lnSpc>
              <a:spcBef>
                <a:spcPts val="0"/>
              </a:spcBef>
              <a:buClr>
                <a:schemeClr val="accent2"/>
              </a:buClr>
              <a:buBlip>
                <a:blip r:embed="rId3"/>
              </a:buBlip>
              <a:defRPr/>
            </a:pPr>
            <a:r>
              <a:rPr lang="en-GB" b="1" dirty="0">
                <a:ea typeface="+mn-lt"/>
                <a:cs typeface="+mn-lt"/>
              </a:rPr>
              <a:t>Lesen Sie</a:t>
            </a:r>
            <a:r>
              <a:rPr lang="en-GB" b="1" dirty="0">
                <a:latin typeface="Calibri" panose="020F0502020204030204"/>
              </a:rPr>
              <a:t>:</a:t>
            </a:r>
            <a:r>
              <a:rPr lang="en-GB" dirty="0">
                <a:latin typeface="Calibri" panose="020F0502020204030204"/>
              </a:rPr>
              <a:t> </a:t>
            </a:r>
            <a:r>
              <a:rPr lang="en-GB" dirty="0">
                <a:solidFill>
                  <a:schemeClr val="accent2">
                    <a:lumMod val="75000"/>
                  </a:schemeClr>
                </a:solidFill>
                <a:latin typeface="Calibri" panose="020F0502020204030204"/>
                <a:hlinkClick r:id="rId4">
                  <a:extLst>
                    <a:ext uri="{A12FA001-AC4F-418D-AE19-62706E023703}">
                      <ahyp:hlinkClr xmlns:ahyp="http://schemas.microsoft.com/office/drawing/2018/hyperlinkcolor" val="tx"/>
                    </a:ext>
                  </a:extLst>
                </a:hlinkClick>
              </a:rPr>
              <a:t>https://www.classy.org/blog/theres-more-than-one-way-to-fund-a-nonprofit/</a:t>
            </a:r>
            <a:endParaRPr lang="en-GB" dirty="0">
              <a:solidFill>
                <a:schemeClr val="accent2">
                  <a:lumMod val="75000"/>
                </a:schemeClr>
              </a:solidFill>
              <a:latin typeface="Calibri" panose="020F0502020204030204"/>
            </a:endParaRPr>
          </a:p>
          <a:p>
            <a:pPr marL="0" indent="0">
              <a:lnSpc>
                <a:spcPct val="100000"/>
              </a:lnSpc>
              <a:spcBef>
                <a:spcPts val="0"/>
              </a:spcBef>
              <a:buClr>
                <a:schemeClr val="accent2"/>
              </a:buClr>
              <a:defRPr/>
            </a:pPr>
            <a:endParaRPr lang="en-GB">
              <a:latin typeface="Calibri" panose="020F0502020204030204"/>
            </a:endParaRPr>
          </a:p>
          <a:p>
            <a:pPr marL="342900" indent="-342900">
              <a:lnSpc>
                <a:spcPct val="100000"/>
              </a:lnSpc>
              <a:spcBef>
                <a:spcPts val="0"/>
              </a:spcBef>
              <a:buClr>
                <a:schemeClr val="accent2"/>
              </a:buClr>
              <a:buFont typeface="Arial" panose="020B0604020202020204" pitchFamily="34" charset="0"/>
              <a:buChar char="•"/>
              <a:defRPr/>
            </a:pPr>
            <a:endParaRPr lang="en-GB">
              <a:latin typeface="Calibri" panose="020F0502020204030204"/>
            </a:endParaRPr>
          </a:p>
          <a:p>
            <a:pPr marL="342900" indent="-342900">
              <a:lnSpc>
                <a:spcPct val="100000"/>
              </a:lnSpc>
              <a:spcBef>
                <a:spcPts val="0"/>
              </a:spcBef>
              <a:buClr>
                <a:schemeClr val="accent2"/>
              </a:buClr>
              <a:buFont typeface="Arial" panose="020B0604020202020204" pitchFamily="34" charset="0"/>
              <a:buChar char="•"/>
              <a:defRPr/>
            </a:pPr>
            <a:endParaRPr lang="en-GB">
              <a:latin typeface="Calibri" panose="020F0502020204030204"/>
            </a:endParaRPr>
          </a:p>
          <a:p>
            <a:pPr marL="342900" indent="-342900">
              <a:lnSpc>
                <a:spcPct val="100000"/>
              </a:lnSpc>
              <a:spcBef>
                <a:spcPts val="0"/>
              </a:spcBef>
              <a:buClr>
                <a:schemeClr val="accent2"/>
              </a:buClr>
              <a:buFont typeface="Arial" panose="020B0604020202020204" pitchFamily="34" charset="0"/>
              <a:buChar char="•"/>
              <a:defRPr/>
            </a:pPr>
            <a:endParaRPr lang="en-GB">
              <a:latin typeface="Calibri" panose="020F0502020204030204"/>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496209" y="485706"/>
            <a:ext cx="11265271" cy="1165168"/>
          </a:xfrm>
        </p:spPr>
        <p:txBody>
          <a:bodyPr lIns="91440" tIns="45720" rIns="91440" bIns="45720" anchor="t">
            <a:noAutofit/>
          </a:bodyPr>
          <a:lstStyle/>
          <a:p>
            <a:r>
              <a:rPr lang="en-GB" dirty="0">
                <a:ea typeface="+mn-lt"/>
                <a:cs typeface="+mn-lt"/>
              </a:rPr>
              <a:t>Es </a:t>
            </a:r>
            <a:r>
              <a:rPr lang="en-GB" dirty="0" err="1">
                <a:ea typeface="+mn-lt"/>
                <a:cs typeface="+mn-lt"/>
              </a:rPr>
              <a:t>gibt</a:t>
            </a:r>
            <a:r>
              <a:rPr lang="en-GB" dirty="0">
                <a:ea typeface="+mn-lt"/>
                <a:cs typeface="+mn-lt"/>
              </a:rPr>
              <a:t> </a:t>
            </a:r>
            <a:r>
              <a:rPr lang="en-GB" dirty="0" err="1">
                <a:ea typeface="+mn-lt"/>
                <a:cs typeface="+mn-lt"/>
              </a:rPr>
              <a:t>mehr</a:t>
            </a:r>
            <a:r>
              <a:rPr lang="en-GB" dirty="0">
                <a:ea typeface="+mn-lt"/>
                <a:cs typeface="+mn-lt"/>
              </a:rPr>
              <a:t> </a:t>
            </a:r>
            <a:r>
              <a:rPr lang="en-GB" dirty="0" err="1">
                <a:ea typeface="+mn-lt"/>
                <a:cs typeface="+mn-lt"/>
              </a:rPr>
              <a:t>als</a:t>
            </a:r>
            <a:r>
              <a:rPr lang="en-GB" dirty="0">
                <a:ea typeface="+mn-lt"/>
                <a:cs typeface="+mn-lt"/>
              </a:rPr>
              <a:t> </a:t>
            </a:r>
            <a:r>
              <a:rPr lang="en-GB" dirty="0" err="1">
                <a:ea typeface="+mn-lt"/>
                <a:cs typeface="+mn-lt"/>
              </a:rPr>
              <a:t>eine</a:t>
            </a:r>
            <a:r>
              <a:rPr lang="en-GB" dirty="0">
                <a:ea typeface="+mn-lt"/>
                <a:cs typeface="+mn-lt"/>
              </a:rPr>
              <a:t> </a:t>
            </a:r>
            <a:r>
              <a:rPr lang="en-GB" dirty="0" err="1">
                <a:ea typeface="+mn-lt"/>
                <a:cs typeface="+mn-lt"/>
              </a:rPr>
              <a:t>Möglichkeit</a:t>
            </a:r>
            <a:r>
              <a:rPr lang="en-GB" dirty="0">
                <a:ea typeface="+mn-lt"/>
                <a:cs typeface="+mn-lt"/>
              </a:rPr>
              <a:t>, </a:t>
            </a:r>
            <a:r>
              <a:rPr lang="en-GB" dirty="0" err="1">
                <a:ea typeface="+mn-lt"/>
                <a:cs typeface="+mn-lt"/>
              </a:rPr>
              <a:t>eine</a:t>
            </a:r>
            <a:r>
              <a:rPr lang="en-GB" dirty="0">
                <a:ea typeface="+mn-lt"/>
                <a:cs typeface="+mn-lt"/>
              </a:rPr>
              <a:t> </a:t>
            </a:r>
            <a:r>
              <a:rPr lang="en-GB" dirty="0" err="1">
                <a:ea typeface="+mn-lt"/>
                <a:cs typeface="+mn-lt"/>
              </a:rPr>
              <a:t>gemeinnützige</a:t>
            </a:r>
            <a:r>
              <a:rPr lang="en-GB" dirty="0">
                <a:ea typeface="+mn-lt"/>
                <a:cs typeface="+mn-lt"/>
              </a:rPr>
              <a:t> Organisation </a:t>
            </a:r>
            <a:r>
              <a:rPr lang="en-GB" dirty="0" err="1">
                <a:ea typeface="+mn-lt"/>
                <a:cs typeface="+mn-lt"/>
              </a:rPr>
              <a:t>zu</a:t>
            </a:r>
            <a:r>
              <a:rPr lang="en-GB" dirty="0">
                <a:ea typeface="+mn-lt"/>
                <a:cs typeface="+mn-lt"/>
              </a:rPr>
              <a:t> </a:t>
            </a:r>
            <a:r>
              <a:rPr lang="en-GB" dirty="0" err="1">
                <a:ea typeface="+mn-lt"/>
                <a:cs typeface="+mn-lt"/>
              </a:rPr>
              <a:t>finanzieren</a:t>
            </a:r>
            <a:endParaRPr lang="en-US" dirty="0" err="1"/>
          </a:p>
        </p:txBody>
      </p:sp>
    </p:spTree>
    <p:extLst>
      <p:ext uri="{BB962C8B-B14F-4D97-AF65-F5344CB8AC3E}">
        <p14:creationId xmlns:p14="http://schemas.microsoft.com/office/powerpoint/2010/main" val="2740967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763485"/>
            <a:ext cx="10595237" cy="5682342"/>
          </a:xfrm>
        </p:spPr>
        <p:txBody>
          <a:bodyPr lIns="91440" tIns="45720" rIns="91440" bIns="45720" anchor="t"/>
          <a:lstStyle/>
          <a:p>
            <a:pPr marL="342900" indent="-342900">
              <a:lnSpc>
                <a:spcPct val="100000"/>
              </a:lnSpc>
              <a:spcBef>
                <a:spcPts val="0"/>
              </a:spcBef>
              <a:buClr>
                <a:schemeClr val="accent2"/>
              </a:buClr>
              <a:buBlip>
                <a:blip r:embed="rId3"/>
              </a:buBlip>
              <a:defRPr/>
            </a:pPr>
            <a:r>
              <a:rPr lang="en-GB" dirty="0">
                <a:ea typeface="+mn-lt"/>
                <a:cs typeface="+mn-lt"/>
              </a:rPr>
              <a:t>Non-Profit-</a:t>
            </a:r>
            <a:r>
              <a:rPr lang="en-GB" dirty="0" err="1">
                <a:ea typeface="+mn-lt"/>
                <a:cs typeface="+mn-lt"/>
              </a:rPr>
              <a:t>Organisationen</a:t>
            </a:r>
            <a:r>
              <a:rPr lang="en-GB" dirty="0">
                <a:ea typeface="+mn-lt"/>
                <a:cs typeface="+mn-lt"/>
              </a:rPr>
              <a:t> </a:t>
            </a:r>
            <a:r>
              <a:rPr lang="en-GB" dirty="0" err="1">
                <a:ea typeface="+mn-lt"/>
                <a:cs typeface="+mn-lt"/>
              </a:rPr>
              <a:t>können</a:t>
            </a:r>
            <a:r>
              <a:rPr lang="en-GB" dirty="0">
                <a:ea typeface="+mn-lt"/>
                <a:cs typeface="+mn-lt"/>
              </a:rPr>
              <a:t> </a:t>
            </a:r>
            <a:r>
              <a:rPr lang="en-GB" dirty="0" err="1">
                <a:ea typeface="+mn-lt"/>
                <a:cs typeface="+mn-lt"/>
              </a:rPr>
              <a:t>ihre</a:t>
            </a:r>
            <a:r>
              <a:rPr lang="en-GB" dirty="0">
                <a:ea typeface="+mn-lt"/>
                <a:cs typeface="+mn-lt"/>
              </a:rPr>
              <a:t> Arbeit </a:t>
            </a:r>
            <a:r>
              <a:rPr lang="en-GB" dirty="0" err="1">
                <a:ea typeface="+mn-lt"/>
                <a:cs typeface="+mn-lt"/>
              </a:rPr>
              <a:t>durch</a:t>
            </a:r>
            <a:r>
              <a:rPr lang="en-GB" dirty="0">
                <a:ea typeface="+mn-lt"/>
                <a:cs typeface="+mn-lt"/>
              </a:rPr>
              <a:t> Sponsoring, </a:t>
            </a:r>
            <a:r>
              <a:rPr lang="en-GB" dirty="0" err="1">
                <a:ea typeface="+mn-lt"/>
                <a:cs typeface="+mn-lt"/>
              </a:rPr>
              <a:t>Zuschüsse</a:t>
            </a:r>
            <a:r>
              <a:rPr lang="en-GB" dirty="0">
                <a:ea typeface="+mn-lt"/>
                <a:cs typeface="+mn-lt"/>
              </a:rPr>
              <a:t>, </a:t>
            </a:r>
            <a:r>
              <a:rPr lang="en-GB" dirty="0" err="1">
                <a:ea typeface="+mn-lt"/>
                <a:cs typeface="+mn-lt"/>
              </a:rPr>
              <a:t>Einzelspenden</a:t>
            </a:r>
            <a:r>
              <a:rPr lang="en-GB" dirty="0">
                <a:ea typeface="+mn-lt"/>
                <a:cs typeface="+mn-lt"/>
              </a:rPr>
              <a:t>, </a:t>
            </a:r>
            <a:r>
              <a:rPr lang="en-GB" dirty="0" err="1">
                <a:ea typeface="+mn-lt"/>
                <a:cs typeface="+mn-lt"/>
              </a:rPr>
              <a:t>Veranstaltungen</a:t>
            </a:r>
            <a:r>
              <a:rPr lang="en-GB" dirty="0">
                <a:ea typeface="+mn-lt"/>
                <a:cs typeface="+mn-lt"/>
              </a:rPr>
              <a:t>, </a:t>
            </a:r>
            <a:r>
              <a:rPr lang="en-GB" dirty="0" err="1">
                <a:ea typeface="+mn-lt"/>
                <a:cs typeface="+mn-lt"/>
              </a:rPr>
              <a:t>kostenpflichtige</a:t>
            </a:r>
            <a:r>
              <a:rPr lang="en-GB" dirty="0">
                <a:ea typeface="+mn-lt"/>
                <a:cs typeface="+mn-lt"/>
              </a:rPr>
              <a:t> </a:t>
            </a:r>
            <a:r>
              <a:rPr lang="en-GB" dirty="0" err="1">
                <a:ea typeface="+mn-lt"/>
                <a:cs typeface="+mn-lt"/>
              </a:rPr>
              <a:t>Dienstleistungen</a:t>
            </a:r>
            <a:r>
              <a:rPr lang="en-GB" dirty="0">
                <a:ea typeface="+mn-lt"/>
                <a:cs typeface="+mn-lt"/>
              </a:rPr>
              <a:t> und </a:t>
            </a:r>
            <a:r>
              <a:rPr lang="en-GB" dirty="0" err="1">
                <a:ea typeface="+mn-lt"/>
                <a:cs typeface="+mn-lt"/>
              </a:rPr>
              <a:t>vieles</a:t>
            </a:r>
            <a:r>
              <a:rPr lang="en-GB" dirty="0">
                <a:ea typeface="+mn-lt"/>
                <a:cs typeface="+mn-lt"/>
              </a:rPr>
              <a:t> </a:t>
            </a:r>
            <a:r>
              <a:rPr lang="en-GB" dirty="0" err="1">
                <a:ea typeface="+mn-lt"/>
                <a:cs typeface="+mn-lt"/>
              </a:rPr>
              <a:t>mehr</a:t>
            </a:r>
            <a:r>
              <a:rPr lang="en-GB" dirty="0">
                <a:ea typeface="+mn-lt"/>
                <a:cs typeface="+mn-lt"/>
              </a:rPr>
              <a:t> </a:t>
            </a:r>
            <a:r>
              <a:rPr lang="en-GB" dirty="0" err="1">
                <a:ea typeface="+mn-lt"/>
                <a:cs typeface="+mn-lt"/>
              </a:rPr>
              <a:t>finanzieren</a:t>
            </a:r>
            <a:r>
              <a:rPr lang="en-GB" dirty="0">
                <a:ea typeface="+mn-lt"/>
                <a:cs typeface="+mn-lt"/>
              </a:rPr>
              <a:t>:</a:t>
            </a:r>
          </a:p>
          <a:p>
            <a:pPr marL="342900" indent="-342900">
              <a:lnSpc>
                <a:spcPct val="100000"/>
              </a:lnSpc>
              <a:spcBef>
                <a:spcPts val="0"/>
              </a:spcBef>
              <a:buClr>
                <a:schemeClr val="accent2"/>
              </a:buClr>
              <a:buFont typeface="Arial" panose="020B0604020202020204" pitchFamily="34" charset="0"/>
              <a:buChar char="•"/>
              <a:defRPr/>
            </a:pPr>
            <a:endParaRPr lang="en-GB">
              <a:latin typeface="Calibri" panose="020F0502020204030204"/>
            </a:endParaRPr>
          </a:p>
          <a:p>
            <a:pPr marL="342900" indent="-342900">
              <a:lnSpc>
                <a:spcPct val="100000"/>
              </a:lnSpc>
              <a:spcBef>
                <a:spcPts val="0"/>
              </a:spcBef>
              <a:buClr>
                <a:schemeClr val="accent2"/>
              </a:buClr>
              <a:buFont typeface="Arial" panose="020B0604020202020204" pitchFamily="34" charset="0"/>
              <a:buChar char="•"/>
              <a:defRPr/>
            </a:pPr>
            <a:endParaRPr lang="en-GB">
              <a:latin typeface="Calibri" panose="020F0502020204030204"/>
            </a:endParaRPr>
          </a:p>
          <a:p>
            <a:pPr marL="342900" indent="-342900">
              <a:lnSpc>
                <a:spcPct val="100000"/>
              </a:lnSpc>
              <a:spcBef>
                <a:spcPts val="0"/>
              </a:spcBef>
              <a:buClr>
                <a:schemeClr val="accent2"/>
              </a:buClr>
              <a:buFont typeface="Arial" panose="020B0604020202020204" pitchFamily="34" charset="0"/>
              <a:buChar char="•"/>
              <a:defRPr/>
            </a:pPr>
            <a:endParaRPr lang="en-GB">
              <a:latin typeface="Calibri" panose="020F0502020204030204"/>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19553" y="393741"/>
            <a:ext cx="10595237" cy="1165168"/>
          </a:xfrm>
        </p:spPr>
        <p:txBody>
          <a:bodyPr lIns="91440" tIns="45720" rIns="91440" bIns="45720" anchor="t">
            <a:noAutofit/>
          </a:bodyPr>
          <a:lstStyle/>
          <a:p>
            <a:r>
              <a:rPr lang="en-GB" dirty="0">
                <a:ea typeface="+mn-lt"/>
                <a:cs typeface="+mn-lt"/>
              </a:rPr>
              <a:t>Es </a:t>
            </a:r>
            <a:r>
              <a:rPr lang="en-GB" dirty="0" err="1">
                <a:ea typeface="+mn-lt"/>
                <a:cs typeface="+mn-lt"/>
              </a:rPr>
              <a:t>gibt</a:t>
            </a:r>
            <a:r>
              <a:rPr lang="en-GB" dirty="0">
                <a:ea typeface="+mn-lt"/>
                <a:cs typeface="+mn-lt"/>
              </a:rPr>
              <a:t> </a:t>
            </a:r>
            <a:r>
              <a:rPr lang="en-GB" dirty="0" err="1">
                <a:ea typeface="+mn-lt"/>
                <a:cs typeface="+mn-lt"/>
              </a:rPr>
              <a:t>mehr</a:t>
            </a:r>
            <a:r>
              <a:rPr lang="en-GB" dirty="0">
                <a:ea typeface="+mn-lt"/>
                <a:cs typeface="+mn-lt"/>
              </a:rPr>
              <a:t> </a:t>
            </a:r>
            <a:r>
              <a:rPr lang="en-GB" dirty="0" err="1">
                <a:ea typeface="+mn-lt"/>
                <a:cs typeface="+mn-lt"/>
              </a:rPr>
              <a:t>als</a:t>
            </a:r>
            <a:r>
              <a:rPr lang="en-GB" dirty="0">
                <a:ea typeface="+mn-lt"/>
                <a:cs typeface="+mn-lt"/>
              </a:rPr>
              <a:t> </a:t>
            </a:r>
            <a:r>
              <a:rPr lang="en-GB" dirty="0" err="1">
                <a:ea typeface="+mn-lt"/>
                <a:cs typeface="+mn-lt"/>
              </a:rPr>
              <a:t>eine</a:t>
            </a:r>
            <a:r>
              <a:rPr lang="en-GB" dirty="0">
                <a:ea typeface="+mn-lt"/>
                <a:cs typeface="+mn-lt"/>
              </a:rPr>
              <a:t> </a:t>
            </a:r>
            <a:r>
              <a:rPr lang="en-GB" dirty="0" err="1">
                <a:ea typeface="+mn-lt"/>
                <a:cs typeface="+mn-lt"/>
              </a:rPr>
              <a:t>Möglichkeit</a:t>
            </a:r>
            <a:r>
              <a:rPr lang="en-GB" dirty="0">
                <a:ea typeface="+mn-lt"/>
                <a:cs typeface="+mn-lt"/>
              </a:rPr>
              <a:t>, </a:t>
            </a:r>
            <a:r>
              <a:rPr lang="en-GB" dirty="0" err="1">
                <a:ea typeface="+mn-lt"/>
                <a:cs typeface="+mn-lt"/>
              </a:rPr>
              <a:t>eine</a:t>
            </a:r>
            <a:r>
              <a:rPr lang="en-GB" dirty="0">
                <a:ea typeface="+mn-lt"/>
                <a:cs typeface="+mn-lt"/>
              </a:rPr>
              <a:t> </a:t>
            </a:r>
            <a:r>
              <a:rPr lang="en-GB" dirty="0" err="1">
                <a:ea typeface="+mn-lt"/>
                <a:cs typeface="+mn-lt"/>
              </a:rPr>
              <a:t>gemeinnützige</a:t>
            </a:r>
            <a:r>
              <a:rPr lang="en-GB" dirty="0">
                <a:ea typeface="+mn-lt"/>
                <a:cs typeface="+mn-lt"/>
              </a:rPr>
              <a:t> Organisation </a:t>
            </a:r>
            <a:r>
              <a:rPr lang="en-GB" dirty="0" err="1">
                <a:ea typeface="+mn-lt"/>
                <a:cs typeface="+mn-lt"/>
              </a:rPr>
              <a:t>zu</a:t>
            </a:r>
            <a:r>
              <a:rPr lang="en-GB" dirty="0">
                <a:ea typeface="+mn-lt"/>
                <a:cs typeface="+mn-lt"/>
              </a:rPr>
              <a:t> </a:t>
            </a:r>
            <a:r>
              <a:rPr lang="en-GB" dirty="0" err="1">
                <a:ea typeface="+mn-lt"/>
                <a:cs typeface="+mn-lt"/>
              </a:rPr>
              <a:t>finanzieren</a:t>
            </a:r>
            <a:endParaRPr lang="en-US" dirty="0" err="1"/>
          </a:p>
        </p:txBody>
      </p:sp>
      <p:graphicFrame>
        <p:nvGraphicFramePr>
          <p:cNvPr id="2" name="Diagram 1">
            <a:extLst>
              <a:ext uri="{FF2B5EF4-FFF2-40B4-BE49-F238E27FC236}">
                <a16:creationId xmlns:a16="http://schemas.microsoft.com/office/drawing/2014/main" id="{5E4E591C-4383-D296-F1DD-A9BE34812118}"/>
              </a:ext>
            </a:extLst>
          </p:cNvPr>
          <p:cNvGraphicFramePr/>
          <p:nvPr>
            <p:extLst>
              <p:ext uri="{D42A27DB-BD31-4B8C-83A1-F6EECF244321}">
                <p14:modId xmlns:p14="http://schemas.microsoft.com/office/powerpoint/2010/main" val="3944319891"/>
              </p:ext>
            </p:extLst>
          </p:nvPr>
        </p:nvGraphicFramePr>
        <p:xfrm>
          <a:off x="509345" y="2575264"/>
          <a:ext cx="11225857" cy="320968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312855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graphicEl>
                                              <a:dgm id="{6608FDC7-14E1-4715-A8EC-7BBF84E29424}"/>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graphicEl>
                                              <a:dgm id="{C1B0457E-316D-4378-BCA3-6A2D4086E0E0}"/>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graphicEl>
                                              <a:dgm id="{22620518-6D42-4C00-ACA6-1E6541209537}"/>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graphicEl>
                                              <a:dgm id="{B6AE99D0-9381-4257-9F77-A059CFED5455}"/>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Graphic spid="2" grpId="0">
        <p:bldSub>
          <a:bldDgm bld="one"/>
        </p:bldSub>
      </p:bldGraphic>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763485"/>
            <a:ext cx="10595237" cy="5682342"/>
          </a:xfrm>
        </p:spPr>
        <p:txBody>
          <a:bodyPr/>
          <a:lstStyle/>
          <a:p>
            <a:pPr marL="0" indent="0">
              <a:lnSpc>
                <a:spcPct val="100000"/>
              </a:lnSpc>
              <a:spcBef>
                <a:spcPts val="0"/>
              </a:spcBef>
              <a:buClr>
                <a:schemeClr val="accent2"/>
              </a:buClr>
              <a:defRPr/>
            </a:pPr>
            <a:endParaRPr lang="en-GB">
              <a:latin typeface="Calibri" panose="020F0502020204030204"/>
            </a:endParaRPr>
          </a:p>
          <a:p>
            <a:pPr marL="342900" indent="-342900">
              <a:lnSpc>
                <a:spcPct val="100000"/>
              </a:lnSpc>
              <a:spcBef>
                <a:spcPts val="0"/>
              </a:spcBef>
              <a:buClr>
                <a:schemeClr val="accent2"/>
              </a:buClr>
              <a:buFont typeface="Arial" panose="020B0604020202020204" pitchFamily="34" charset="0"/>
              <a:buChar char="•"/>
              <a:defRPr/>
            </a:pPr>
            <a:endParaRPr lang="en-GB">
              <a:latin typeface="Calibri" panose="020F0502020204030204"/>
            </a:endParaRPr>
          </a:p>
          <a:p>
            <a:pPr marL="342900" indent="-342900">
              <a:lnSpc>
                <a:spcPct val="100000"/>
              </a:lnSpc>
              <a:spcBef>
                <a:spcPts val="0"/>
              </a:spcBef>
              <a:buClr>
                <a:schemeClr val="accent2"/>
              </a:buClr>
              <a:buFont typeface="Arial" panose="020B0604020202020204" pitchFamily="34" charset="0"/>
              <a:buChar char="•"/>
              <a:defRPr/>
            </a:pPr>
            <a:endParaRPr lang="en-GB">
              <a:latin typeface="Calibri" panose="020F0502020204030204"/>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761603"/>
            <a:ext cx="10595237" cy="1165168"/>
          </a:xfrm>
        </p:spPr>
        <p:txBody>
          <a:bodyPr lIns="91440" tIns="45720" rIns="91440" bIns="45720" anchor="t">
            <a:noAutofit/>
          </a:bodyPr>
          <a:lstStyle/>
          <a:p>
            <a:r>
              <a:rPr lang="en-GB" dirty="0">
                <a:ea typeface="+mn-lt"/>
                <a:cs typeface="+mn-lt"/>
              </a:rPr>
              <a:t>Ideen </a:t>
            </a:r>
            <a:r>
              <a:rPr lang="en-GB" dirty="0" err="1">
                <a:ea typeface="+mn-lt"/>
                <a:cs typeface="+mn-lt"/>
              </a:rPr>
              <a:t>zur</a:t>
            </a:r>
            <a:r>
              <a:rPr lang="en-GB" dirty="0">
                <a:ea typeface="+mn-lt"/>
                <a:cs typeface="+mn-lt"/>
              </a:rPr>
              <a:t> </a:t>
            </a:r>
            <a:r>
              <a:rPr lang="en-GB" dirty="0" err="1">
                <a:ea typeface="+mn-lt"/>
                <a:cs typeface="+mn-lt"/>
              </a:rPr>
              <a:t>Gewinnung</a:t>
            </a:r>
            <a:r>
              <a:rPr lang="en-GB" dirty="0">
                <a:ea typeface="+mn-lt"/>
                <a:cs typeface="+mn-lt"/>
              </a:rPr>
              <a:t> </a:t>
            </a:r>
            <a:r>
              <a:rPr lang="en-GB" dirty="0" err="1">
                <a:ea typeface="+mn-lt"/>
                <a:cs typeface="+mn-lt"/>
              </a:rPr>
              <a:t>finanzieller</a:t>
            </a:r>
            <a:r>
              <a:rPr lang="en-GB" dirty="0">
                <a:ea typeface="+mn-lt"/>
                <a:cs typeface="+mn-lt"/>
              </a:rPr>
              <a:t> </a:t>
            </a:r>
            <a:r>
              <a:rPr lang="en-GB" dirty="0" err="1">
                <a:ea typeface="+mn-lt"/>
                <a:cs typeface="+mn-lt"/>
              </a:rPr>
              <a:t>Unterstützung</a:t>
            </a:r>
            <a:endParaRPr lang="en-US" dirty="0" err="1"/>
          </a:p>
        </p:txBody>
      </p:sp>
      <p:graphicFrame>
        <p:nvGraphicFramePr>
          <p:cNvPr id="3" name="Diagram 2">
            <a:extLst>
              <a:ext uri="{FF2B5EF4-FFF2-40B4-BE49-F238E27FC236}">
                <a16:creationId xmlns:a16="http://schemas.microsoft.com/office/drawing/2014/main" id="{D2B04DFA-0016-3D29-846C-5A9AEB087D44}"/>
              </a:ext>
            </a:extLst>
          </p:cNvPr>
          <p:cNvGraphicFramePr/>
          <p:nvPr>
            <p:extLst>
              <p:ext uri="{D42A27DB-BD31-4B8C-83A1-F6EECF244321}">
                <p14:modId xmlns:p14="http://schemas.microsoft.com/office/powerpoint/2010/main" val="1637917522"/>
              </p:ext>
            </p:extLst>
          </p:nvPr>
        </p:nvGraphicFramePr>
        <p:xfrm>
          <a:off x="798381" y="1787675"/>
          <a:ext cx="10050538" cy="376161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080526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graphicEl>
                                              <a:dgm id="{2FEDDE95-B168-42AC-8315-89F1B358B24E}"/>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graphicEl>
                                              <a:dgm id="{0187AC9C-D50E-4681-A8AB-A86D403B119A}"/>
                                            </p:graphic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graphicEl>
                                              <a:dgm id="{C358FC2F-A25E-4A02-9347-E50ACFAF99D2}"/>
                                            </p:graphic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graphicEl>
                                              <a:dgm id="{4EDADE17-7B69-4124-8A18-6FAB4EE2A40C}"/>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graphicEl>
                                              <a:dgm id="{F1DC8095-E381-4D08-A379-B49B08E6C130}"/>
                                            </p:graphic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graphicEl>
                                              <a:dgm id="{3F74B43E-956E-4C77-9DD5-C1DFBB87ECD1}"/>
                                            </p:graphic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graphicEl>
                                              <a:dgm id="{EA2B8F66-BF0D-40E8-9E3C-67259DF2F3E7}"/>
                                            </p:graphic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graphicEl>
                                              <a:dgm id="{9315D5CD-B374-4394-B76A-631AE7416F35}"/>
                                            </p:graphic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graphicEl>
                                              <a:dgm id="{4D672155-4312-4CB2-AD0A-A97B0BE16705}"/>
                                            </p:graphic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graphicEl>
                                              <a:dgm id="{B0015042-BAB1-4D0E-8409-A4A590CD605A}"/>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Sub>
          <a:bldDgm bld="one"/>
        </p:bldSub>
      </p:bldGraphic>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763485"/>
            <a:ext cx="10595237" cy="5682342"/>
          </a:xfrm>
        </p:spPr>
        <p:txBody>
          <a:bodyPr/>
          <a:lstStyle/>
          <a:p>
            <a:pPr marL="0" indent="0">
              <a:lnSpc>
                <a:spcPct val="100000"/>
              </a:lnSpc>
              <a:spcBef>
                <a:spcPts val="0"/>
              </a:spcBef>
              <a:buClr>
                <a:schemeClr val="accent2"/>
              </a:buClr>
              <a:defRPr/>
            </a:pPr>
            <a:endParaRPr lang="en-GB">
              <a:latin typeface="Calibri" panose="020F0502020204030204"/>
            </a:endParaRPr>
          </a:p>
          <a:p>
            <a:pPr marL="342900" indent="-342900">
              <a:lnSpc>
                <a:spcPct val="100000"/>
              </a:lnSpc>
              <a:spcBef>
                <a:spcPts val="0"/>
              </a:spcBef>
              <a:buClr>
                <a:schemeClr val="accent2"/>
              </a:buClr>
              <a:buFont typeface="Arial" panose="020B0604020202020204" pitchFamily="34" charset="0"/>
              <a:buChar char="•"/>
              <a:defRPr/>
            </a:pPr>
            <a:endParaRPr lang="en-GB">
              <a:latin typeface="Calibri" panose="020F0502020204030204"/>
            </a:endParaRPr>
          </a:p>
          <a:p>
            <a:pPr marL="342900" indent="-342900">
              <a:lnSpc>
                <a:spcPct val="100000"/>
              </a:lnSpc>
              <a:spcBef>
                <a:spcPts val="0"/>
              </a:spcBef>
              <a:buClr>
                <a:schemeClr val="accent2"/>
              </a:buClr>
              <a:buFont typeface="Arial" panose="020B0604020202020204" pitchFamily="34" charset="0"/>
              <a:buChar char="•"/>
              <a:defRPr/>
            </a:pPr>
            <a:endParaRPr lang="en-GB">
              <a:latin typeface="Calibri" panose="020F0502020204030204"/>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761603"/>
            <a:ext cx="10595237" cy="1165168"/>
          </a:xfrm>
        </p:spPr>
        <p:txBody>
          <a:bodyPr lIns="91440" tIns="45720" rIns="91440" bIns="45720" anchor="t">
            <a:noAutofit/>
          </a:bodyPr>
          <a:lstStyle/>
          <a:p>
            <a:r>
              <a:rPr lang="en-GB" dirty="0">
                <a:ea typeface="+mn-lt"/>
                <a:cs typeface="+mn-lt"/>
              </a:rPr>
              <a:t>Ideen </a:t>
            </a:r>
            <a:r>
              <a:rPr lang="en-GB" dirty="0" err="1">
                <a:ea typeface="+mn-lt"/>
                <a:cs typeface="+mn-lt"/>
              </a:rPr>
              <a:t>zur</a:t>
            </a:r>
            <a:r>
              <a:rPr lang="en-GB" dirty="0">
                <a:ea typeface="+mn-lt"/>
                <a:cs typeface="+mn-lt"/>
              </a:rPr>
              <a:t> </a:t>
            </a:r>
            <a:r>
              <a:rPr lang="en-GB" dirty="0" err="1">
                <a:ea typeface="+mn-lt"/>
                <a:cs typeface="+mn-lt"/>
              </a:rPr>
              <a:t>Gewinnung</a:t>
            </a:r>
            <a:r>
              <a:rPr lang="en-GB" dirty="0">
                <a:ea typeface="+mn-lt"/>
                <a:cs typeface="+mn-lt"/>
              </a:rPr>
              <a:t> </a:t>
            </a:r>
            <a:r>
              <a:rPr lang="en-GB" dirty="0" err="1">
                <a:ea typeface="+mn-lt"/>
                <a:cs typeface="+mn-lt"/>
              </a:rPr>
              <a:t>finanzieller</a:t>
            </a:r>
            <a:r>
              <a:rPr lang="en-GB" dirty="0">
                <a:ea typeface="+mn-lt"/>
                <a:cs typeface="+mn-lt"/>
              </a:rPr>
              <a:t> </a:t>
            </a:r>
            <a:r>
              <a:rPr lang="en-GB" dirty="0" err="1">
                <a:ea typeface="+mn-lt"/>
                <a:cs typeface="+mn-lt"/>
              </a:rPr>
              <a:t>Unterstützung</a:t>
            </a:r>
            <a:r>
              <a:rPr lang="en-GB" dirty="0">
                <a:ea typeface="+mn-lt"/>
                <a:cs typeface="+mn-lt"/>
              </a:rPr>
              <a:t> (Forts.)</a:t>
            </a:r>
            <a:endParaRPr lang="en-US" dirty="0">
              <a:ea typeface="+mn-lt"/>
              <a:cs typeface="+mn-lt"/>
            </a:endParaRPr>
          </a:p>
        </p:txBody>
      </p:sp>
      <p:graphicFrame>
        <p:nvGraphicFramePr>
          <p:cNvPr id="3" name="Diagram 2">
            <a:extLst>
              <a:ext uri="{FF2B5EF4-FFF2-40B4-BE49-F238E27FC236}">
                <a16:creationId xmlns:a16="http://schemas.microsoft.com/office/drawing/2014/main" id="{D2B04DFA-0016-3D29-846C-5A9AEB087D44}"/>
              </a:ext>
            </a:extLst>
          </p:cNvPr>
          <p:cNvGraphicFramePr/>
          <p:nvPr>
            <p:extLst>
              <p:ext uri="{D42A27DB-BD31-4B8C-83A1-F6EECF244321}">
                <p14:modId xmlns:p14="http://schemas.microsoft.com/office/powerpoint/2010/main" val="3813453391"/>
              </p:ext>
            </p:extLst>
          </p:nvPr>
        </p:nvGraphicFramePr>
        <p:xfrm>
          <a:off x="798381" y="1787675"/>
          <a:ext cx="10050538" cy="376161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27930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graphicEl>
                                              <a:dgm id="{2FEDDE95-B168-42AC-8315-89F1B358B24E}"/>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graphicEl>
                                              <a:dgm id="{0187AC9C-D50E-4681-A8AB-A86D403B119A}"/>
                                            </p:graphic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graphicEl>
                                              <a:dgm id="{FB85A3B4-7D1D-4F36-A857-35D3EDB563D5}"/>
                                            </p:graphic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graphicEl>
                                              <a:dgm id="{B65A4F4D-1903-4168-8F1F-3B22EAB9158B}"/>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graphicEl>
                                              <a:dgm id="{1450A923-75F3-48D9-82BB-0B6D4B3A2F47}"/>
                                            </p:graphic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graphicEl>
                                              <a:dgm id="{0265C225-1109-409B-849F-90FF3D84D0AD}"/>
                                            </p:graphic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graphicEl>
                                              <a:dgm id="{12F1EF30-BCED-4F1C-A400-7289795DB3F8}"/>
                                            </p:graphic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graphicEl>
                                              <a:dgm id="{FDFB6C55-6406-4C71-A1E3-FE998636D931}"/>
                                            </p:graphic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graphicEl>
                                              <a:dgm id="{A123059F-064F-4AB0-9D7C-E671D9AE0593}"/>
                                            </p:graphic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graphicEl>
                                              <a:dgm id="{A8066F1B-881F-4DE5-AB53-87EB43F6BBD3}"/>
                                            </p:graphic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
                                            <p:graphicEl>
                                              <a:dgm id="{F1769619-2BD6-4C32-8FAD-B731C2676C2E}"/>
                                            </p:graphic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
                                            <p:graphicEl>
                                              <a:dgm id="{506D5560-5D56-4B22-A50C-37286DD92852}"/>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Sub>
          <a:bldDgm bld="one"/>
        </p:bldSub>
      </p:bldGraphic>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763485"/>
            <a:ext cx="10595237" cy="5682342"/>
          </a:xfrm>
        </p:spPr>
        <p:txBody>
          <a:bodyPr/>
          <a:lstStyle/>
          <a:p>
            <a:pPr marL="0" indent="0">
              <a:lnSpc>
                <a:spcPct val="100000"/>
              </a:lnSpc>
              <a:spcBef>
                <a:spcPts val="0"/>
              </a:spcBef>
              <a:buClr>
                <a:schemeClr val="accent2"/>
              </a:buClr>
              <a:defRPr/>
            </a:pPr>
            <a:endParaRPr lang="en-GB">
              <a:latin typeface="Calibri" panose="020F0502020204030204"/>
            </a:endParaRPr>
          </a:p>
          <a:p>
            <a:pPr marL="342900" indent="-342900">
              <a:lnSpc>
                <a:spcPct val="100000"/>
              </a:lnSpc>
              <a:spcBef>
                <a:spcPts val="0"/>
              </a:spcBef>
              <a:buClr>
                <a:schemeClr val="accent2"/>
              </a:buClr>
              <a:buFont typeface="Arial" panose="020B0604020202020204" pitchFamily="34" charset="0"/>
              <a:buChar char="•"/>
              <a:defRPr/>
            </a:pPr>
            <a:endParaRPr lang="en-GB">
              <a:latin typeface="Calibri" panose="020F0502020204030204"/>
            </a:endParaRPr>
          </a:p>
          <a:p>
            <a:pPr marL="342900" indent="-342900">
              <a:lnSpc>
                <a:spcPct val="100000"/>
              </a:lnSpc>
              <a:spcBef>
                <a:spcPts val="0"/>
              </a:spcBef>
              <a:buClr>
                <a:schemeClr val="accent2"/>
              </a:buClr>
              <a:buFont typeface="Arial" panose="020B0604020202020204" pitchFamily="34" charset="0"/>
              <a:buChar char="•"/>
              <a:defRPr/>
            </a:pPr>
            <a:endParaRPr lang="en-GB">
              <a:latin typeface="Calibri" panose="020F0502020204030204"/>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761603"/>
            <a:ext cx="10595237" cy="1165168"/>
          </a:xfrm>
        </p:spPr>
        <p:txBody>
          <a:bodyPr lIns="91440" tIns="45720" rIns="91440" bIns="45720" anchor="t">
            <a:noAutofit/>
          </a:bodyPr>
          <a:lstStyle/>
          <a:p>
            <a:r>
              <a:rPr lang="en-GB" dirty="0">
                <a:ea typeface="+mn-lt"/>
                <a:cs typeface="+mn-lt"/>
              </a:rPr>
              <a:t>Ideen </a:t>
            </a:r>
            <a:r>
              <a:rPr lang="en-GB" dirty="0" err="1">
                <a:ea typeface="+mn-lt"/>
                <a:cs typeface="+mn-lt"/>
              </a:rPr>
              <a:t>zur</a:t>
            </a:r>
            <a:r>
              <a:rPr lang="en-GB" dirty="0">
                <a:ea typeface="+mn-lt"/>
                <a:cs typeface="+mn-lt"/>
              </a:rPr>
              <a:t> </a:t>
            </a:r>
            <a:r>
              <a:rPr lang="en-GB" dirty="0" err="1">
                <a:ea typeface="+mn-lt"/>
                <a:cs typeface="+mn-lt"/>
              </a:rPr>
              <a:t>Gewinnung</a:t>
            </a:r>
            <a:r>
              <a:rPr lang="en-GB" dirty="0">
                <a:ea typeface="+mn-lt"/>
                <a:cs typeface="+mn-lt"/>
              </a:rPr>
              <a:t> </a:t>
            </a:r>
            <a:r>
              <a:rPr lang="en-GB" dirty="0" err="1">
                <a:ea typeface="+mn-lt"/>
                <a:cs typeface="+mn-lt"/>
              </a:rPr>
              <a:t>finanzieller</a:t>
            </a:r>
            <a:r>
              <a:rPr lang="en-GB" dirty="0">
                <a:ea typeface="+mn-lt"/>
                <a:cs typeface="+mn-lt"/>
              </a:rPr>
              <a:t> </a:t>
            </a:r>
            <a:r>
              <a:rPr lang="en-GB" dirty="0" err="1">
                <a:ea typeface="+mn-lt"/>
                <a:cs typeface="+mn-lt"/>
              </a:rPr>
              <a:t>Unterstützung</a:t>
            </a:r>
            <a:r>
              <a:rPr lang="en-GB" dirty="0">
                <a:ea typeface="+mn-lt"/>
                <a:cs typeface="+mn-lt"/>
              </a:rPr>
              <a:t> (Forts.)</a:t>
            </a:r>
            <a:endParaRPr lang="en-US" dirty="0">
              <a:ea typeface="+mn-lt"/>
              <a:cs typeface="+mn-lt"/>
            </a:endParaRPr>
          </a:p>
        </p:txBody>
      </p:sp>
      <p:graphicFrame>
        <p:nvGraphicFramePr>
          <p:cNvPr id="3" name="Diagram 2">
            <a:extLst>
              <a:ext uri="{FF2B5EF4-FFF2-40B4-BE49-F238E27FC236}">
                <a16:creationId xmlns:a16="http://schemas.microsoft.com/office/drawing/2014/main" id="{D2B04DFA-0016-3D29-846C-5A9AEB087D44}"/>
              </a:ext>
            </a:extLst>
          </p:cNvPr>
          <p:cNvGraphicFramePr/>
          <p:nvPr>
            <p:extLst>
              <p:ext uri="{D42A27DB-BD31-4B8C-83A1-F6EECF244321}">
                <p14:modId xmlns:p14="http://schemas.microsoft.com/office/powerpoint/2010/main" val="314190868"/>
              </p:ext>
            </p:extLst>
          </p:nvPr>
        </p:nvGraphicFramePr>
        <p:xfrm>
          <a:off x="798381" y="1787675"/>
          <a:ext cx="10050538" cy="376161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2874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graphicEl>
                                              <a:dgm id="{2FEDDE95-B168-42AC-8315-89F1B358B24E}"/>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graphicEl>
                                              <a:dgm id="{0187AC9C-D50E-4681-A8AB-A86D403B119A}"/>
                                            </p:graphic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graphicEl>
                                              <a:dgm id="{96FBB5B2-4DCB-4361-9622-BC7A761916F2}"/>
                                            </p:graphic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graphicEl>
                                              <a:dgm id="{0047F559-E05B-4F01-BEEA-731A049F7651}"/>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graphicEl>
                                              <a:dgm id="{F6D9F03F-C74B-41DA-87AA-9A1D4B68E819}"/>
                                            </p:graphic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graphicEl>
                                              <a:dgm id="{E373C6D9-8B6F-431A-9A4A-AD321114DCCC}"/>
                                            </p:graphic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graphicEl>
                                              <a:dgm id="{19342C13-C386-4590-B3C8-901EF43E164C}"/>
                                            </p:graphic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graphicEl>
                                              <a:dgm id="{07689BBC-D4D9-4E72-BA64-30AD3CBBFD15}"/>
                                            </p:graphic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graphicEl>
                                              <a:dgm id="{62EA5975-2F64-46AE-9BE7-60C1FD2A5859}"/>
                                            </p:graphic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graphicEl>
                                              <a:dgm id="{DBE43909-1977-45F9-8E47-B6C945B26E3F}"/>
                                            </p:graphic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
                                            <p:graphicEl>
                                              <a:dgm id="{FBA0C7D9-AC20-4D31-8F08-73800F100218}"/>
                                            </p:graphic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
                                            <p:graphicEl>
                                              <a:dgm id="{2F01D7EC-1B29-42D8-84B0-49CE84BE06FD}"/>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Sub>
          <a:bldDgm bld="one"/>
        </p:bldSub>
      </p:bldGraphic>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p:txBody>
          <a:bodyPr lIns="91440" tIns="45720" rIns="91440" bIns="45720" anchor="t"/>
          <a:lstStyle/>
          <a:p>
            <a:pPr marL="342900" indent="-342900">
              <a:buBlip>
                <a:blip r:embed="rId3"/>
              </a:buBlip>
            </a:pPr>
            <a:r>
              <a:rPr lang="en-GB">
                <a:ea typeface="+mn-lt"/>
                <a:cs typeface="+mn-lt"/>
              </a:rPr>
              <a:t>2-3 </a:t>
            </a:r>
            <a:r>
              <a:rPr lang="en-GB" err="1">
                <a:ea typeface="+mn-lt"/>
                <a:cs typeface="+mn-lt"/>
              </a:rPr>
              <a:t>Stunden</a:t>
            </a:r>
            <a:r>
              <a:rPr lang="en-GB">
                <a:ea typeface="+mn-lt"/>
                <a:cs typeface="+mn-lt"/>
              </a:rPr>
              <a:t> </a:t>
            </a:r>
            <a:r>
              <a:rPr lang="en-GB" err="1">
                <a:ea typeface="+mn-lt"/>
                <a:cs typeface="+mn-lt"/>
              </a:rPr>
              <a:t>Inhalt</a:t>
            </a:r>
            <a:r>
              <a:rPr lang="en-GB">
                <a:ea typeface="+mn-lt"/>
                <a:cs typeface="+mn-lt"/>
              </a:rPr>
              <a:t> (bitte </a:t>
            </a:r>
            <a:r>
              <a:rPr lang="en-GB" err="1">
                <a:ea typeface="+mn-lt"/>
                <a:cs typeface="+mn-lt"/>
              </a:rPr>
              <a:t>zugewiesene</a:t>
            </a:r>
            <a:r>
              <a:rPr lang="en-GB">
                <a:ea typeface="+mn-lt"/>
                <a:cs typeface="+mn-lt"/>
              </a:rPr>
              <a:t> Zeit für den </a:t>
            </a:r>
            <a:r>
              <a:rPr lang="en-GB" err="1">
                <a:ea typeface="+mn-lt"/>
                <a:cs typeface="+mn-lt"/>
              </a:rPr>
              <a:t>theoretischen</a:t>
            </a:r>
            <a:r>
              <a:rPr lang="en-GB">
                <a:ea typeface="+mn-lt"/>
                <a:cs typeface="+mn-lt"/>
              </a:rPr>
              <a:t> Teil, </a:t>
            </a:r>
            <a:r>
              <a:rPr lang="en-GB" err="1">
                <a:ea typeface="+mn-lt"/>
                <a:cs typeface="+mn-lt"/>
              </a:rPr>
              <a:t>Übungen</a:t>
            </a:r>
            <a:r>
              <a:rPr lang="en-GB">
                <a:ea typeface="+mn-lt"/>
                <a:cs typeface="+mn-lt"/>
              </a:rPr>
              <a:t> und </a:t>
            </a:r>
            <a:r>
              <a:rPr lang="en-GB" err="1">
                <a:ea typeface="+mn-lt"/>
                <a:cs typeface="+mn-lt"/>
              </a:rPr>
              <a:t>individuelle</a:t>
            </a:r>
            <a:r>
              <a:rPr lang="en-GB">
                <a:ea typeface="+mn-lt"/>
                <a:cs typeface="+mn-lt"/>
              </a:rPr>
              <a:t> Arbeit)</a:t>
            </a:r>
          </a:p>
          <a:p>
            <a:pPr marL="342900" indent="-342900">
              <a:buBlip>
                <a:blip r:embed="rId4"/>
              </a:buBlip>
            </a:pPr>
            <a:endParaRPr lang="en-GB"/>
          </a:p>
          <a:p>
            <a:pPr marL="342900" indent="-342900">
              <a:buBlip>
                <a:blip r:embed="rId4"/>
              </a:buBlip>
            </a:pPr>
            <a:endParaRPr lang="en-GB"/>
          </a:p>
          <a:p>
            <a:pPr marL="342900" indent="-342900">
              <a:buBlip>
                <a:blip r:embed="rId4"/>
              </a:buBlip>
            </a:pPr>
            <a:endParaRPr lang="en-US"/>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lIns="91440" tIns="45720" rIns="91440" bIns="45720" anchor="t">
            <a:noAutofit/>
          </a:bodyPr>
          <a:lstStyle/>
          <a:p>
            <a:r>
              <a:rPr lang="en-US">
                <a:ea typeface="+mn-lt"/>
                <a:cs typeface="+mn-lt"/>
              </a:rPr>
              <a:t>Modul Dauer</a:t>
            </a:r>
            <a:endParaRPr lang="en-US"/>
          </a:p>
        </p:txBody>
      </p:sp>
    </p:spTree>
    <p:extLst>
      <p:ext uri="{BB962C8B-B14F-4D97-AF65-F5344CB8AC3E}">
        <p14:creationId xmlns:p14="http://schemas.microsoft.com/office/powerpoint/2010/main" val="3868053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640725" y="1750348"/>
            <a:ext cx="10595237" cy="5682342"/>
          </a:xfrm>
        </p:spPr>
        <p:txBody>
          <a:bodyPr lIns="91440" tIns="45720" rIns="91440" bIns="45720" anchor="t"/>
          <a:lstStyle/>
          <a:p>
            <a:pPr marL="457200" indent="-457200">
              <a:lnSpc>
                <a:spcPct val="100000"/>
              </a:lnSpc>
              <a:spcBef>
                <a:spcPts val="0"/>
              </a:spcBef>
              <a:buClr>
                <a:schemeClr val="accent2"/>
              </a:buClr>
              <a:buChar char="•"/>
              <a:defRPr/>
            </a:pPr>
            <a:r>
              <a:rPr lang="en-GB" dirty="0">
                <a:ea typeface="+mn-lt"/>
                <a:cs typeface="+mn-lt"/>
              </a:rPr>
              <a:t>Die EU </a:t>
            </a:r>
            <a:r>
              <a:rPr lang="en-GB" dirty="0" err="1">
                <a:ea typeface="+mn-lt"/>
                <a:cs typeface="+mn-lt"/>
              </a:rPr>
              <a:t>bietet</a:t>
            </a:r>
            <a:r>
              <a:rPr lang="en-GB" dirty="0">
                <a:ea typeface="+mn-lt"/>
                <a:cs typeface="+mn-lt"/>
              </a:rPr>
              <a:t> </a:t>
            </a:r>
            <a:r>
              <a:rPr lang="en-GB" dirty="0" err="1">
                <a:ea typeface="+mn-lt"/>
                <a:cs typeface="+mn-lt"/>
              </a:rPr>
              <a:t>verschiedene</a:t>
            </a:r>
            <a:r>
              <a:rPr lang="en-GB" dirty="0">
                <a:ea typeface="+mn-lt"/>
                <a:cs typeface="+mn-lt"/>
              </a:rPr>
              <a:t> </a:t>
            </a:r>
            <a:r>
              <a:rPr lang="en-GB" dirty="0" err="1">
                <a:ea typeface="+mn-lt"/>
                <a:cs typeface="+mn-lt"/>
              </a:rPr>
              <a:t>Finanzierungsprogramme</a:t>
            </a:r>
            <a:r>
              <a:rPr lang="en-GB" dirty="0">
                <a:ea typeface="+mn-lt"/>
                <a:cs typeface="+mn-lt"/>
              </a:rPr>
              <a:t> an, für die Sie </a:t>
            </a:r>
            <a:r>
              <a:rPr lang="en-GB" dirty="0" err="1">
                <a:ea typeface="+mn-lt"/>
                <a:cs typeface="+mn-lt"/>
              </a:rPr>
              <a:t>sich</a:t>
            </a:r>
            <a:r>
              <a:rPr lang="en-GB" dirty="0">
                <a:ea typeface="+mn-lt"/>
                <a:cs typeface="+mn-lt"/>
              </a:rPr>
              <a:t> je </a:t>
            </a:r>
            <a:r>
              <a:rPr lang="en-GB" dirty="0" err="1">
                <a:ea typeface="+mn-lt"/>
                <a:cs typeface="+mn-lt"/>
              </a:rPr>
              <a:t>nach</a:t>
            </a:r>
            <a:r>
              <a:rPr lang="en-GB" dirty="0">
                <a:ea typeface="+mn-lt"/>
                <a:cs typeface="+mn-lt"/>
              </a:rPr>
              <a:t> Art </a:t>
            </a:r>
            <a:r>
              <a:rPr lang="en-GB" dirty="0" err="1">
                <a:ea typeface="+mn-lt"/>
                <a:cs typeface="+mn-lt"/>
              </a:rPr>
              <a:t>Ihres</a:t>
            </a:r>
            <a:r>
              <a:rPr lang="en-GB" dirty="0">
                <a:ea typeface="+mn-lt"/>
                <a:cs typeface="+mn-lt"/>
              </a:rPr>
              <a:t> </a:t>
            </a:r>
            <a:r>
              <a:rPr lang="en-GB" dirty="0" err="1">
                <a:ea typeface="+mn-lt"/>
                <a:cs typeface="+mn-lt"/>
              </a:rPr>
              <a:t>Unternehmens</a:t>
            </a:r>
            <a:r>
              <a:rPr lang="en-GB" dirty="0">
                <a:ea typeface="+mn-lt"/>
                <a:cs typeface="+mn-lt"/>
              </a:rPr>
              <a:t> </a:t>
            </a:r>
            <a:r>
              <a:rPr lang="en-GB" dirty="0" err="1">
                <a:ea typeface="+mn-lt"/>
                <a:cs typeface="+mn-lt"/>
              </a:rPr>
              <a:t>oder</a:t>
            </a:r>
            <a:r>
              <a:rPr lang="en-GB" dirty="0">
                <a:ea typeface="+mn-lt"/>
                <a:cs typeface="+mn-lt"/>
              </a:rPr>
              <a:t> Projekts </a:t>
            </a:r>
            <a:r>
              <a:rPr lang="en-GB" dirty="0" err="1">
                <a:ea typeface="+mn-lt"/>
                <a:cs typeface="+mn-lt"/>
              </a:rPr>
              <a:t>bewerben</a:t>
            </a:r>
            <a:r>
              <a:rPr lang="en-GB" dirty="0">
                <a:ea typeface="+mn-lt"/>
                <a:cs typeface="+mn-lt"/>
              </a:rPr>
              <a:t> </a:t>
            </a:r>
            <a:r>
              <a:rPr lang="en-GB" dirty="0" err="1">
                <a:ea typeface="+mn-lt"/>
                <a:cs typeface="+mn-lt"/>
              </a:rPr>
              <a:t>können</a:t>
            </a:r>
            <a:r>
              <a:rPr lang="en-GB" dirty="0">
                <a:ea typeface="+mn-lt"/>
                <a:cs typeface="+mn-lt"/>
              </a:rPr>
              <a:t>. Es </a:t>
            </a:r>
            <a:r>
              <a:rPr lang="en-GB" dirty="0" err="1">
                <a:ea typeface="+mn-lt"/>
                <a:cs typeface="+mn-lt"/>
              </a:rPr>
              <a:t>gibt</a:t>
            </a:r>
            <a:r>
              <a:rPr lang="en-GB" dirty="0">
                <a:ea typeface="+mn-lt"/>
                <a:cs typeface="+mn-lt"/>
              </a:rPr>
              <a:t> </a:t>
            </a:r>
            <a:r>
              <a:rPr lang="en-GB" dirty="0" err="1">
                <a:ea typeface="+mn-lt"/>
                <a:cs typeface="+mn-lt"/>
              </a:rPr>
              <a:t>zwei</a:t>
            </a:r>
            <a:r>
              <a:rPr lang="en-GB" dirty="0">
                <a:ea typeface="+mn-lt"/>
                <a:cs typeface="+mn-lt"/>
              </a:rPr>
              <a:t> </a:t>
            </a:r>
            <a:r>
              <a:rPr lang="en-GB" dirty="0" err="1">
                <a:ea typeface="+mn-lt"/>
                <a:cs typeface="+mn-lt"/>
              </a:rPr>
              <a:t>verschiedene</a:t>
            </a:r>
            <a:r>
              <a:rPr lang="en-GB" dirty="0">
                <a:ea typeface="+mn-lt"/>
                <a:cs typeface="+mn-lt"/>
              </a:rPr>
              <a:t> </a:t>
            </a:r>
            <a:r>
              <a:rPr lang="en-GB" dirty="0" err="1">
                <a:ea typeface="+mn-lt"/>
                <a:cs typeface="+mn-lt"/>
              </a:rPr>
              <a:t>Arten</a:t>
            </a:r>
            <a:r>
              <a:rPr lang="en-GB" dirty="0">
                <a:ea typeface="+mn-lt"/>
                <a:cs typeface="+mn-lt"/>
              </a:rPr>
              <a:t>: </a:t>
            </a:r>
            <a:endParaRPr lang="en-GB" dirty="0">
              <a:latin typeface="Calibri" panose="020F0502020204030204"/>
              <a:cs typeface="Calibri" panose="020F0502020204030204"/>
            </a:endParaRPr>
          </a:p>
          <a:p>
            <a:pPr marL="0" indent="0">
              <a:lnSpc>
                <a:spcPct val="100000"/>
              </a:lnSpc>
              <a:spcBef>
                <a:spcPts val="0"/>
              </a:spcBef>
              <a:buClr>
                <a:schemeClr val="accent2"/>
              </a:buClr>
              <a:defRPr/>
            </a:pPr>
            <a:endParaRPr lang="en-GB" dirty="0">
              <a:latin typeface="Calibri" panose="020F0502020204030204"/>
              <a:cs typeface="Calibri" panose="020F0502020204030204"/>
            </a:endParaRPr>
          </a:p>
          <a:p>
            <a:pPr marL="342900" indent="-342900">
              <a:lnSpc>
                <a:spcPct val="100000"/>
              </a:lnSpc>
              <a:spcBef>
                <a:spcPts val="0"/>
              </a:spcBef>
              <a:buClr>
                <a:schemeClr val="accent2"/>
              </a:buClr>
              <a:buFont typeface="Arial" panose="020B0604020202020204" pitchFamily="34" charset="0"/>
              <a:buChar char="•"/>
              <a:defRPr/>
            </a:pPr>
            <a:r>
              <a:rPr lang="en-GB" dirty="0" err="1">
                <a:ea typeface="+mn-lt"/>
                <a:cs typeface="+mn-lt"/>
              </a:rPr>
              <a:t>Direkte</a:t>
            </a:r>
            <a:r>
              <a:rPr lang="en-GB" dirty="0">
                <a:ea typeface="+mn-lt"/>
                <a:cs typeface="+mn-lt"/>
              </a:rPr>
              <a:t> </a:t>
            </a:r>
            <a:r>
              <a:rPr lang="en-GB" dirty="0" err="1">
                <a:ea typeface="+mn-lt"/>
                <a:cs typeface="+mn-lt"/>
              </a:rPr>
              <a:t>Finanzierung</a:t>
            </a:r>
          </a:p>
          <a:p>
            <a:pPr marL="342900" indent="-342900">
              <a:lnSpc>
                <a:spcPct val="100000"/>
              </a:lnSpc>
              <a:spcBef>
                <a:spcPts val="0"/>
              </a:spcBef>
              <a:buClr>
                <a:schemeClr val="accent2"/>
              </a:buClr>
              <a:buFont typeface="Arial" panose="020B0604020202020204" pitchFamily="34" charset="0"/>
              <a:buChar char="•"/>
              <a:defRPr/>
            </a:pPr>
            <a:endParaRPr lang="en-GB">
              <a:latin typeface="Calibri" panose="020F0502020204030204"/>
            </a:endParaRPr>
          </a:p>
          <a:p>
            <a:pPr marL="342900" indent="-342900">
              <a:lnSpc>
                <a:spcPct val="100000"/>
              </a:lnSpc>
              <a:spcBef>
                <a:spcPts val="0"/>
              </a:spcBef>
              <a:buClr>
                <a:schemeClr val="accent2"/>
              </a:buClr>
              <a:buFont typeface="Arial" panose="020B0604020202020204" pitchFamily="34" charset="0"/>
              <a:buChar char="•"/>
              <a:defRPr/>
            </a:pPr>
            <a:r>
              <a:rPr lang="en-GB" dirty="0" err="1">
                <a:ea typeface="+mn-lt"/>
                <a:cs typeface="+mn-lt"/>
              </a:rPr>
              <a:t>Indirekte</a:t>
            </a:r>
            <a:r>
              <a:rPr lang="en-GB" dirty="0">
                <a:ea typeface="+mn-lt"/>
                <a:cs typeface="+mn-lt"/>
              </a:rPr>
              <a:t> </a:t>
            </a:r>
            <a:r>
              <a:rPr lang="en-GB" dirty="0" err="1">
                <a:ea typeface="+mn-lt"/>
                <a:cs typeface="+mn-lt"/>
              </a:rPr>
              <a:t>Finanzierung</a:t>
            </a:r>
          </a:p>
          <a:p>
            <a:pPr marL="342900" indent="-342900">
              <a:lnSpc>
                <a:spcPct val="100000"/>
              </a:lnSpc>
              <a:spcBef>
                <a:spcPts val="0"/>
              </a:spcBef>
              <a:buClr>
                <a:schemeClr val="accent2"/>
              </a:buClr>
              <a:buBlip>
                <a:blip r:embed="rId3"/>
              </a:buBlip>
              <a:defRPr/>
            </a:pPr>
            <a:endParaRPr lang="en-GB">
              <a:latin typeface="Calibri" panose="020F0502020204030204"/>
            </a:endParaRPr>
          </a:p>
          <a:p>
            <a:pPr marL="342900" indent="-342900">
              <a:lnSpc>
                <a:spcPct val="100000"/>
              </a:lnSpc>
              <a:spcBef>
                <a:spcPts val="0"/>
              </a:spcBef>
              <a:buClr>
                <a:schemeClr val="accent2"/>
              </a:buClr>
              <a:buBlip>
                <a:blip r:embed="rId3"/>
              </a:buBlip>
              <a:defRPr/>
            </a:pPr>
            <a:r>
              <a:rPr lang="en-GB" b="1" dirty="0">
                <a:ea typeface="+mn-lt"/>
                <a:cs typeface="+mn-lt"/>
              </a:rPr>
              <a:t>Lesen Sie:</a:t>
            </a:r>
            <a:r>
              <a:rPr lang="en-GB" dirty="0">
                <a:latin typeface="Calibri" panose="020F0502020204030204"/>
              </a:rPr>
              <a:t> </a:t>
            </a:r>
            <a:r>
              <a:rPr lang="en-GB" dirty="0">
                <a:solidFill>
                  <a:schemeClr val="accent2">
                    <a:lumMod val="75000"/>
                  </a:schemeClr>
                </a:solidFill>
                <a:latin typeface="Calibri" panose="020F0502020204030204"/>
                <a:hlinkClick r:id="rId4">
                  <a:extLst>
                    <a:ext uri="{A12FA001-AC4F-418D-AE19-62706E023703}">
                      <ahyp:hlinkClr xmlns:ahyp="http://schemas.microsoft.com/office/drawing/2018/hyperlinkcolor" val="tx"/>
                    </a:ext>
                  </a:extLst>
                </a:hlinkClick>
              </a:rPr>
              <a:t>https://europa.eu/youreurope/business/finance-funding/getting-funding/eu-funding-programmes/index_en.htm</a:t>
            </a:r>
            <a:endParaRPr lang="en-GB" dirty="0">
              <a:solidFill>
                <a:schemeClr val="accent2">
                  <a:lumMod val="75000"/>
                </a:schemeClr>
              </a:solidFill>
              <a:latin typeface="Calibri" panose="020F0502020204030204"/>
            </a:endParaRPr>
          </a:p>
          <a:p>
            <a:pPr marL="0" indent="0">
              <a:lnSpc>
                <a:spcPct val="100000"/>
              </a:lnSpc>
              <a:spcBef>
                <a:spcPts val="0"/>
              </a:spcBef>
              <a:buClr>
                <a:schemeClr val="accent2"/>
              </a:buClr>
              <a:defRPr/>
            </a:pPr>
            <a:endParaRPr lang="en-GB" dirty="0">
              <a:latin typeface="Calibri" panose="020F0502020204030204"/>
              <a:cs typeface="Calibri"/>
            </a:endParaRPr>
          </a:p>
          <a:p>
            <a:pPr marL="342900" indent="-342900">
              <a:lnSpc>
                <a:spcPct val="100000"/>
              </a:lnSpc>
              <a:spcBef>
                <a:spcPts val="0"/>
              </a:spcBef>
              <a:buClr>
                <a:schemeClr val="accent2"/>
              </a:buClr>
              <a:buFont typeface="Arial" panose="020B0604020202020204" pitchFamily="34" charset="0"/>
              <a:buChar char="•"/>
              <a:defRPr/>
            </a:pPr>
            <a:endParaRPr lang="en-GB">
              <a:latin typeface="Calibri" panose="020F0502020204030204"/>
            </a:endParaRPr>
          </a:p>
          <a:p>
            <a:pPr marL="342900" indent="-342900">
              <a:lnSpc>
                <a:spcPct val="100000"/>
              </a:lnSpc>
              <a:spcBef>
                <a:spcPts val="0"/>
              </a:spcBef>
              <a:buClr>
                <a:schemeClr val="accent2"/>
              </a:buClr>
              <a:buFont typeface="Arial" panose="020B0604020202020204" pitchFamily="34" charset="0"/>
              <a:buChar char="•"/>
              <a:defRPr/>
            </a:pPr>
            <a:endParaRPr lang="en-GB">
              <a:latin typeface="Calibri" panose="020F0502020204030204"/>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761603"/>
            <a:ext cx="10595237" cy="1165168"/>
          </a:xfrm>
        </p:spPr>
        <p:txBody>
          <a:bodyPr lIns="91440" tIns="45720" rIns="91440" bIns="45720" anchor="t">
            <a:noAutofit/>
          </a:bodyPr>
          <a:lstStyle/>
          <a:p>
            <a:r>
              <a:rPr lang="en-GB" dirty="0">
                <a:ea typeface="+mn-lt"/>
                <a:cs typeface="+mn-lt"/>
              </a:rPr>
              <a:t>EU-</a:t>
            </a:r>
            <a:r>
              <a:rPr lang="en-GB" dirty="0" err="1">
                <a:ea typeface="+mn-lt"/>
                <a:cs typeface="+mn-lt"/>
              </a:rPr>
              <a:t>Förderprogramme</a:t>
            </a:r>
            <a:endParaRPr lang="en-US" dirty="0" err="1">
              <a:ea typeface="+mn-lt"/>
              <a:cs typeface="+mn-lt"/>
            </a:endParaRPr>
          </a:p>
        </p:txBody>
      </p:sp>
    </p:spTree>
    <p:extLst>
      <p:ext uri="{BB962C8B-B14F-4D97-AF65-F5344CB8AC3E}">
        <p14:creationId xmlns:p14="http://schemas.microsoft.com/office/powerpoint/2010/main" val="2349004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635A651-24F8-6347-8235-D63CB4163581}"/>
              </a:ext>
            </a:extLst>
          </p:cNvPr>
          <p:cNvSpPr>
            <a:spLocks noGrp="1"/>
          </p:cNvSpPr>
          <p:nvPr>
            <p:ph type="body" sz="quarter" idx="13"/>
          </p:nvPr>
        </p:nvSpPr>
        <p:spPr>
          <a:xfrm>
            <a:off x="1001762" y="1524912"/>
            <a:ext cx="4676539" cy="3808175"/>
          </a:xfrm>
        </p:spPr>
        <p:txBody>
          <a:bodyPr lIns="91440" tIns="45720" rIns="91440" bIns="45720" anchor="ctr">
            <a:normAutofit/>
          </a:bodyPr>
          <a:lstStyle/>
          <a:p>
            <a:r>
              <a:rPr lang="en-US" dirty="0"/>
              <a:t>“</a:t>
            </a:r>
            <a:r>
              <a:rPr lang="en-US" dirty="0">
                <a:ea typeface="+mn-lt"/>
                <a:cs typeface="+mn-lt"/>
              </a:rPr>
              <a:t>Es </a:t>
            </a:r>
            <a:r>
              <a:rPr lang="en-US" dirty="0" err="1">
                <a:ea typeface="+mn-lt"/>
                <a:cs typeface="+mn-lt"/>
              </a:rPr>
              <a:t>ist</a:t>
            </a:r>
            <a:r>
              <a:rPr lang="en-US" dirty="0">
                <a:ea typeface="+mn-lt"/>
                <a:cs typeface="+mn-lt"/>
              </a:rPr>
              <a:t> </a:t>
            </a:r>
            <a:r>
              <a:rPr lang="en-US" dirty="0" err="1">
                <a:ea typeface="+mn-lt"/>
                <a:cs typeface="+mn-lt"/>
              </a:rPr>
              <a:t>wichtig</a:t>
            </a:r>
            <a:r>
              <a:rPr lang="en-US" dirty="0">
                <a:ea typeface="+mn-lt"/>
                <a:cs typeface="+mn-lt"/>
              </a:rPr>
              <a:t>, </a:t>
            </a:r>
            <a:r>
              <a:rPr lang="en-US" dirty="0" err="1">
                <a:ea typeface="+mn-lt"/>
                <a:cs typeface="+mn-lt"/>
              </a:rPr>
              <a:t>dass</a:t>
            </a:r>
            <a:r>
              <a:rPr lang="en-US" dirty="0">
                <a:ea typeface="+mn-lt"/>
                <a:cs typeface="+mn-lt"/>
              </a:rPr>
              <a:t> </a:t>
            </a:r>
            <a:r>
              <a:rPr lang="en-US" dirty="0" err="1">
                <a:ea typeface="+mn-lt"/>
                <a:cs typeface="+mn-lt"/>
              </a:rPr>
              <a:t>Führungskräfte</a:t>
            </a:r>
            <a:r>
              <a:rPr lang="en-US" dirty="0">
                <a:ea typeface="+mn-lt"/>
                <a:cs typeface="+mn-lt"/>
              </a:rPr>
              <a:t> </a:t>
            </a:r>
            <a:r>
              <a:rPr lang="en-US" dirty="0" err="1">
                <a:ea typeface="+mn-lt"/>
                <a:cs typeface="+mn-lt"/>
              </a:rPr>
              <a:t>konsequent</a:t>
            </a:r>
            <a:r>
              <a:rPr lang="en-US" dirty="0">
                <a:ea typeface="+mn-lt"/>
                <a:cs typeface="+mn-lt"/>
              </a:rPr>
              <a:t> </a:t>
            </a:r>
            <a:r>
              <a:rPr lang="en-US" dirty="0" err="1">
                <a:ea typeface="+mn-lt"/>
                <a:cs typeface="+mn-lt"/>
              </a:rPr>
              <a:t>sind</a:t>
            </a:r>
            <a:r>
              <a:rPr lang="en-US" dirty="0">
                <a:ea typeface="+mn-lt"/>
                <a:cs typeface="+mn-lt"/>
              </a:rPr>
              <a:t>. Sie </a:t>
            </a:r>
            <a:r>
              <a:rPr lang="en-US" dirty="0" err="1">
                <a:ea typeface="+mn-lt"/>
                <a:cs typeface="+mn-lt"/>
              </a:rPr>
              <a:t>können</a:t>
            </a:r>
            <a:r>
              <a:rPr lang="en-US" dirty="0">
                <a:ea typeface="+mn-lt"/>
                <a:cs typeface="+mn-lt"/>
              </a:rPr>
              <a:t> </a:t>
            </a:r>
            <a:r>
              <a:rPr lang="en-US" dirty="0" err="1">
                <a:ea typeface="+mn-lt"/>
                <a:cs typeface="+mn-lt"/>
              </a:rPr>
              <a:t>Ihre</a:t>
            </a:r>
            <a:r>
              <a:rPr lang="en-US" dirty="0">
                <a:ea typeface="+mn-lt"/>
                <a:cs typeface="+mn-lt"/>
              </a:rPr>
              <a:t> Meinung </a:t>
            </a:r>
            <a:r>
              <a:rPr lang="en-US" dirty="0" err="1">
                <a:ea typeface="+mn-lt"/>
                <a:cs typeface="+mn-lt"/>
              </a:rPr>
              <a:t>ändern</a:t>
            </a:r>
            <a:r>
              <a:rPr lang="en-US" dirty="0">
                <a:ea typeface="+mn-lt"/>
                <a:cs typeface="+mn-lt"/>
              </a:rPr>
              <a:t>, </a:t>
            </a:r>
            <a:r>
              <a:rPr lang="en-US" dirty="0" err="1">
                <a:ea typeface="+mn-lt"/>
                <a:cs typeface="+mn-lt"/>
              </a:rPr>
              <a:t>aber</a:t>
            </a:r>
            <a:r>
              <a:rPr lang="en-US" dirty="0">
                <a:ea typeface="+mn-lt"/>
                <a:cs typeface="+mn-lt"/>
              </a:rPr>
              <a:t> </a:t>
            </a:r>
            <a:r>
              <a:rPr lang="en-US" dirty="0" err="1">
                <a:ea typeface="+mn-lt"/>
                <a:cs typeface="+mn-lt"/>
              </a:rPr>
              <a:t>ändern</a:t>
            </a:r>
            <a:r>
              <a:rPr lang="en-US" dirty="0">
                <a:ea typeface="+mn-lt"/>
                <a:cs typeface="+mn-lt"/>
              </a:rPr>
              <a:t> Sie </a:t>
            </a:r>
            <a:r>
              <a:rPr lang="en-US" dirty="0" err="1">
                <a:ea typeface="+mn-lt"/>
                <a:cs typeface="+mn-lt"/>
              </a:rPr>
              <a:t>Ihre</a:t>
            </a:r>
            <a:r>
              <a:rPr lang="en-US" dirty="0">
                <a:ea typeface="+mn-lt"/>
                <a:cs typeface="+mn-lt"/>
              </a:rPr>
              <a:t> Meinung in </a:t>
            </a:r>
            <a:r>
              <a:rPr lang="en-US" dirty="0" err="1">
                <a:ea typeface="+mn-lt"/>
                <a:cs typeface="+mn-lt"/>
              </a:rPr>
              <a:t>einem</a:t>
            </a:r>
            <a:r>
              <a:rPr lang="en-US" dirty="0">
                <a:ea typeface="+mn-lt"/>
                <a:cs typeface="+mn-lt"/>
              </a:rPr>
              <a:t> </a:t>
            </a:r>
            <a:r>
              <a:rPr lang="en-US" dirty="0" err="1">
                <a:ea typeface="+mn-lt"/>
                <a:cs typeface="+mn-lt"/>
              </a:rPr>
              <a:t>einheitlichen</a:t>
            </a:r>
            <a:r>
              <a:rPr lang="en-US" dirty="0">
                <a:ea typeface="+mn-lt"/>
                <a:cs typeface="+mn-lt"/>
              </a:rPr>
              <a:t> </a:t>
            </a:r>
            <a:r>
              <a:rPr lang="en-US" dirty="0" err="1">
                <a:ea typeface="+mn-lt"/>
                <a:cs typeface="+mn-lt"/>
              </a:rPr>
              <a:t>Rahmen</a:t>
            </a:r>
            <a:r>
              <a:rPr lang="en-US" dirty="0"/>
              <a:t>.”</a:t>
            </a:r>
          </a:p>
          <a:p>
            <a:endParaRPr lang="en-US"/>
          </a:p>
        </p:txBody>
      </p:sp>
      <p:sp>
        <p:nvSpPr>
          <p:cNvPr id="12" name="Text Placeholder 6">
            <a:extLst>
              <a:ext uri="{FF2B5EF4-FFF2-40B4-BE49-F238E27FC236}">
                <a16:creationId xmlns:a16="http://schemas.microsoft.com/office/drawing/2014/main" id="{11C90A48-BE47-6E44-8B5D-EADE2FB0D0FA}"/>
              </a:ext>
            </a:extLst>
          </p:cNvPr>
          <p:cNvSpPr txBox="1">
            <a:spLocks/>
          </p:cNvSpPr>
          <p:nvPr/>
        </p:nvSpPr>
        <p:spPr>
          <a:xfrm>
            <a:off x="1759343" y="4641330"/>
            <a:ext cx="3161377" cy="505777"/>
          </a:xfrm>
          <a:prstGeom prst="rect">
            <a:avLst/>
          </a:prstGeom>
        </p:spPr>
        <p:txBody>
          <a:bodyPr anchor="t">
            <a:normAutofit/>
          </a:bodyPr>
          <a:lstStyle>
            <a:lvl1pPr marL="0" indent="0" algn="ctr" defTabSz="2072941" rtl="0" eaLnBrk="1" latinLnBrk="0" hangingPunct="1">
              <a:lnSpc>
                <a:spcPct val="100000"/>
              </a:lnSpc>
              <a:spcBef>
                <a:spcPts val="2267"/>
              </a:spcBef>
              <a:buFont typeface="Arial" panose="020B0604020202020204" pitchFamily="34" charset="0"/>
              <a:buNone/>
              <a:defRPr sz="1900" b="0" i="1" kern="1200" baseline="0">
                <a:solidFill>
                  <a:srgbClr val="000000"/>
                </a:solidFill>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0" marR="0" lvl="0" indent="0" algn="ctr" defTabSz="2072941" rtl="0" eaLnBrk="1" fontAlgn="auto" latinLnBrk="0" hangingPunct="1">
              <a:lnSpc>
                <a:spcPct val="100000"/>
              </a:lnSpc>
              <a:spcBef>
                <a:spcPts val="2267"/>
              </a:spcBef>
              <a:spcAft>
                <a:spcPts val="0"/>
              </a:spcAft>
              <a:buClrTx/>
              <a:buSzTx/>
              <a:buFont typeface="Arial" panose="020B0604020202020204" pitchFamily="34" charset="0"/>
              <a:buNone/>
              <a:tabLst/>
              <a:defRPr/>
            </a:pPr>
            <a:r>
              <a:rPr kumimoji="0" lang="en-IE" sz="22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Indra Nooyi</a:t>
            </a:r>
            <a:endParaRPr kumimoji="0" lang="en-US" sz="2200" b="1" i="1"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7" name="Picture Placeholder 6" descr="Battle between pawn and king">
            <a:extLst>
              <a:ext uri="{FF2B5EF4-FFF2-40B4-BE49-F238E27FC236}">
                <a16:creationId xmlns:a16="http://schemas.microsoft.com/office/drawing/2014/main" id="{C5950969-FFD7-341E-E03D-ABEAB1FBE89E}"/>
              </a:ext>
            </a:extLst>
          </p:cNvPr>
          <p:cNvPicPr>
            <a:picLocks noGrp="1" noChangeAspect="1"/>
          </p:cNvPicPr>
          <p:nvPr>
            <p:ph type="pic" sz="quarter" idx="42"/>
          </p:nvPr>
        </p:nvPicPr>
        <p:blipFill>
          <a:blip r:embed="rId2">
            <a:grayscl/>
          </a:blip>
          <a:srcRect l="12938" r="12938"/>
          <a:stretch/>
        </p:blipFill>
        <p:spPr>
          <a:xfrm>
            <a:off x="6096000" y="986088"/>
            <a:ext cx="5239644" cy="4704418"/>
          </a:xfrm>
        </p:spPr>
      </p:pic>
      <p:sp>
        <p:nvSpPr>
          <p:cNvPr id="14" name="Freeform 13">
            <a:extLst>
              <a:ext uri="{FF2B5EF4-FFF2-40B4-BE49-F238E27FC236}">
                <a16:creationId xmlns:a16="http://schemas.microsoft.com/office/drawing/2014/main" id="{27ECA9A2-5365-8339-FC20-E1FF47F3778A}"/>
              </a:ext>
            </a:extLst>
          </p:cNvPr>
          <p:cNvSpPr/>
          <p:nvPr/>
        </p:nvSpPr>
        <p:spPr>
          <a:xfrm>
            <a:off x="6096000" y="986088"/>
            <a:ext cx="5239644" cy="4704418"/>
          </a:xfrm>
          <a:custGeom>
            <a:avLst/>
            <a:gdLst>
              <a:gd name="connsiteX0" fmla="*/ 0 w 5239644"/>
              <a:gd name="connsiteY0" fmla="*/ 0 h 4704418"/>
              <a:gd name="connsiteX1" fmla="*/ 4328540 w 5239644"/>
              <a:gd name="connsiteY1" fmla="*/ 0 h 4704418"/>
              <a:gd name="connsiteX2" fmla="*/ 5239644 w 5239644"/>
              <a:gd name="connsiteY2" fmla="*/ 910842 h 4704418"/>
              <a:gd name="connsiteX3" fmla="*/ 5239644 w 5239644"/>
              <a:gd name="connsiteY3" fmla="*/ 4704418 h 4704418"/>
              <a:gd name="connsiteX4" fmla="*/ 1337885 w 5239644"/>
              <a:gd name="connsiteY4" fmla="*/ 4704418 h 4704418"/>
              <a:gd name="connsiteX5" fmla="*/ 0 w 5239644"/>
              <a:gd name="connsiteY5" fmla="*/ 3366919 h 4704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39644" h="4704418">
                <a:moveTo>
                  <a:pt x="0" y="0"/>
                </a:moveTo>
                <a:lnTo>
                  <a:pt x="4328540" y="0"/>
                </a:lnTo>
                <a:cubicBezTo>
                  <a:pt x="4832048" y="0"/>
                  <a:pt x="5239644" y="407482"/>
                  <a:pt x="5239644" y="910842"/>
                </a:cubicBezTo>
                <a:lnTo>
                  <a:pt x="5239644" y="4704418"/>
                </a:lnTo>
                <a:lnTo>
                  <a:pt x="1337885" y="4704418"/>
                </a:lnTo>
                <a:cubicBezTo>
                  <a:pt x="599411" y="4704418"/>
                  <a:pt x="0" y="4105181"/>
                  <a:pt x="0" y="3366919"/>
                </a:cubicBezTo>
                <a:close/>
              </a:path>
            </a:pathLst>
          </a:custGeom>
          <a:gradFill>
            <a:gsLst>
              <a:gs pos="0">
                <a:srgbClr val="DAE0D2">
                  <a:alpha val="9000"/>
                </a:srgbClr>
              </a:gs>
              <a:gs pos="83000">
                <a:srgbClr val="AABC99">
                  <a:alpha val="48000"/>
                </a:srgbClr>
              </a:gs>
              <a:gs pos="100000">
                <a:srgbClr val="AABC99">
                  <a:alpha val="44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15" name="Group 14">
            <a:extLst>
              <a:ext uri="{FF2B5EF4-FFF2-40B4-BE49-F238E27FC236}">
                <a16:creationId xmlns:a16="http://schemas.microsoft.com/office/drawing/2014/main" id="{A282B1FC-2D33-B27C-CD28-CCF6A9FD8979}"/>
              </a:ext>
            </a:extLst>
          </p:cNvPr>
          <p:cNvGrpSpPr/>
          <p:nvPr/>
        </p:nvGrpSpPr>
        <p:grpSpPr>
          <a:xfrm>
            <a:off x="5107779" y="748833"/>
            <a:ext cx="1487826" cy="1083162"/>
            <a:chOff x="3400450" y="986392"/>
            <a:chExt cx="1487826" cy="1083162"/>
          </a:xfrm>
        </p:grpSpPr>
        <p:sp>
          <p:nvSpPr>
            <p:cNvPr id="16" name="Freeform 15">
              <a:extLst>
                <a:ext uri="{FF2B5EF4-FFF2-40B4-BE49-F238E27FC236}">
                  <a16:creationId xmlns:a16="http://schemas.microsoft.com/office/drawing/2014/main" id="{48364439-2778-C7CC-57FA-75DE95B62B99}"/>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DAE0D2"/>
            </a:solidFill>
            <a:ln w="89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17" name="Freeform 16">
              <a:extLst>
                <a:ext uri="{FF2B5EF4-FFF2-40B4-BE49-F238E27FC236}">
                  <a16:creationId xmlns:a16="http://schemas.microsoft.com/office/drawing/2014/main" id="{9D5ABC1F-1ED5-8685-E579-E8115F8A0F89}"/>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10101"/>
            </a:solidFill>
            <a:ln w="89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176775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12" grpId="0"/>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632106"/>
            <a:ext cx="10595237" cy="5682342"/>
          </a:xfrm>
        </p:spPr>
        <p:txBody>
          <a:bodyPr lIns="91440" tIns="45720" rIns="91440" bIns="45720" anchor="t"/>
          <a:lstStyle/>
          <a:p>
            <a:pPr marL="457200" indent="-457200">
              <a:lnSpc>
                <a:spcPct val="100000"/>
              </a:lnSpc>
              <a:spcBef>
                <a:spcPts val="0"/>
              </a:spcBef>
              <a:buClr>
                <a:schemeClr val="accent2"/>
              </a:buClr>
              <a:buBlip>
                <a:blip r:embed="rId3"/>
              </a:buBlip>
              <a:defRPr/>
            </a:pPr>
            <a:r>
              <a:rPr lang="en-GB" dirty="0">
                <a:ea typeface="+mn-lt"/>
                <a:cs typeface="+mn-lt"/>
              </a:rPr>
              <a:t>Die </a:t>
            </a:r>
            <a:r>
              <a:rPr lang="en-GB" dirty="0" err="1">
                <a:ea typeface="+mn-lt"/>
                <a:cs typeface="+mn-lt"/>
              </a:rPr>
              <a:t>Zuteilung</a:t>
            </a:r>
            <a:r>
              <a:rPr lang="en-GB" dirty="0">
                <a:ea typeface="+mn-lt"/>
                <a:cs typeface="+mn-lt"/>
              </a:rPr>
              <a:t> der </a:t>
            </a:r>
            <a:r>
              <a:rPr lang="en-GB" dirty="0" err="1">
                <a:ea typeface="+mn-lt"/>
                <a:cs typeface="+mn-lt"/>
              </a:rPr>
              <a:t>direkten</a:t>
            </a:r>
            <a:r>
              <a:rPr lang="en-GB" dirty="0">
                <a:ea typeface="+mn-lt"/>
                <a:cs typeface="+mn-lt"/>
              </a:rPr>
              <a:t> </a:t>
            </a:r>
            <a:r>
              <a:rPr lang="en-GB" dirty="0" err="1">
                <a:ea typeface="+mn-lt"/>
                <a:cs typeface="+mn-lt"/>
              </a:rPr>
              <a:t>Finanzmittel</a:t>
            </a:r>
            <a:r>
              <a:rPr lang="en-GB" dirty="0">
                <a:ea typeface="+mn-lt"/>
                <a:cs typeface="+mn-lt"/>
              </a:rPr>
              <a:t> </a:t>
            </a:r>
            <a:r>
              <a:rPr lang="en-GB" dirty="0" err="1">
                <a:ea typeface="+mn-lt"/>
                <a:cs typeface="+mn-lt"/>
              </a:rPr>
              <a:t>wird</a:t>
            </a:r>
            <a:r>
              <a:rPr lang="en-GB" dirty="0">
                <a:ea typeface="+mn-lt"/>
                <a:cs typeface="+mn-lt"/>
              </a:rPr>
              <a:t> von den </a:t>
            </a:r>
            <a:r>
              <a:rPr lang="en-GB" dirty="0" err="1">
                <a:ea typeface="+mn-lt"/>
                <a:cs typeface="+mn-lt"/>
              </a:rPr>
              <a:t>europäischen</a:t>
            </a:r>
            <a:r>
              <a:rPr lang="en-GB" dirty="0">
                <a:ea typeface="+mn-lt"/>
                <a:cs typeface="+mn-lt"/>
              </a:rPr>
              <a:t> </a:t>
            </a:r>
            <a:r>
              <a:rPr lang="en-GB" dirty="0" err="1">
                <a:ea typeface="+mn-lt"/>
                <a:cs typeface="+mn-lt"/>
              </a:rPr>
              <a:t>Institutionen</a:t>
            </a:r>
            <a:r>
              <a:rPr lang="en-GB" dirty="0">
                <a:ea typeface="+mn-lt"/>
                <a:cs typeface="+mn-lt"/>
              </a:rPr>
              <a:t> </a:t>
            </a:r>
            <a:r>
              <a:rPr lang="en-GB" dirty="0" err="1">
                <a:ea typeface="+mn-lt"/>
                <a:cs typeface="+mn-lt"/>
              </a:rPr>
              <a:t>verwaltet</a:t>
            </a:r>
            <a:r>
              <a:rPr lang="en-GB" dirty="0">
                <a:ea typeface="+mn-lt"/>
                <a:cs typeface="+mn-lt"/>
              </a:rPr>
              <a:t>. Es </a:t>
            </a:r>
            <a:r>
              <a:rPr lang="en-GB" dirty="0" err="1">
                <a:ea typeface="+mn-lt"/>
                <a:cs typeface="+mn-lt"/>
              </a:rPr>
              <a:t>gibt</a:t>
            </a:r>
            <a:r>
              <a:rPr lang="en-GB" dirty="0">
                <a:ea typeface="+mn-lt"/>
                <a:cs typeface="+mn-lt"/>
              </a:rPr>
              <a:t> </a:t>
            </a:r>
            <a:r>
              <a:rPr lang="en-GB" dirty="0" err="1">
                <a:ea typeface="+mn-lt"/>
                <a:cs typeface="+mn-lt"/>
              </a:rPr>
              <a:t>zwei</a:t>
            </a:r>
            <a:r>
              <a:rPr lang="en-GB" dirty="0">
                <a:ea typeface="+mn-lt"/>
                <a:cs typeface="+mn-lt"/>
              </a:rPr>
              <a:t> </a:t>
            </a:r>
            <a:r>
              <a:rPr lang="en-GB" dirty="0" err="1">
                <a:ea typeface="+mn-lt"/>
                <a:cs typeface="+mn-lt"/>
              </a:rPr>
              <a:t>Arten</a:t>
            </a:r>
            <a:r>
              <a:rPr lang="en-GB" dirty="0">
                <a:ea typeface="+mn-lt"/>
                <a:cs typeface="+mn-lt"/>
              </a:rPr>
              <a:t> der </a:t>
            </a:r>
            <a:r>
              <a:rPr lang="en-GB" dirty="0" err="1">
                <a:ea typeface="+mn-lt"/>
                <a:cs typeface="+mn-lt"/>
              </a:rPr>
              <a:t>Finanzierung</a:t>
            </a:r>
            <a:r>
              <a:rPr lang="en-GB" dirty="0">
                <a:ea typeface="+mn-lt"/>
                <a:cs typeface="+mn-lt"/>
              </a:rPr>
              <a:t>: </a:t>
            </a:r>
            <a:r>
              <a:rPr lang="en-GB" dirty="0" err="1">
                <a:ea typeface="+mn-lt"/>
                <a:cs typeface="+mn-lt"/>
              </a:rPr>
              <a:t>Zuschüsse</a:t>
            </a:r>
            <a:r>
              <a:rPr lang="en-GB" dirty="0">
                <a:ea typeface="+mn-lt"/>
                <a:cs typeface="+mn-lt"/>
              </a:rPr>
              <a:t> und </a:t>
            </a:r>
            <a:r>
              <a:rPr lang="en-GB" dirty="0" err="1">
                <a:ea typeface="+mn-lt"/>
                <a:cs typeface="+mn-lt"/>
              </a:rPr>
              <a:t>Verträge</a:t>
            </a:r>
            <a:r>
              <a:rPr lang="en-GB" dirty="0">
                <a:ea typeface="+mn-lt"/>
                <a:cs typeface="+mn-lt"/>
              </a:rPr>
              <a:t>. Sie </a:t>
            </a:r>
            <a:r>
              <a:rPr lang="en-GB" dirty="0" err="1">
                <a:ea typeface="+mn-lt"/>
                <a:cs typeface="+mn-lt"/>
              </a:rPr>
              <a:t>können</a:t>
            </a:r>
            <a:r>
              <a:rPr lang="en-GB" dirty="0">
                <a:ea typeface="+mn-lt"/>
                <a:cs typeface="+mn-lt"/>
              </a:rPr>
              <a:t> </a:t>
            </a:r>
            <a:r>
              <a:rPr lang="en-GB" dirty="0" err="1">
                <a:ea typeface="+mn-lt"/>
                <a:cs typeface="+mn-lt"/>
              </a:rPr>
              <a:t>sich</a:t>
            </a:r>
            <a:r>
              <a:rPr lang="en-GB" dirty="0">
                <a:ea typeface="+mn-lt"/>
                <a:cs typeface="+mn-lt"/>
              </a:rPr>
              <a:t> für </a:t>
            </a:r>
            <a:r>
              <a:rPr lang="en-GB" dirty="0" err="1">
                <a:ea typeface="+mn-lt"/>
                <a:cs typeface="+mn-lt"/>
              </a:rPr>
              <a:t>Zuschüsse</a:t>
            </a:r>
            <a:r>
              <a:rPr lang="en-GB" dirty="0">
                <a:ea typeface="+mn-lt"/>
                <a:cs typeface="+mn-lt"/>
              </a:rPr>
              <a:t> und </a:t>
            </a:r>
            <a:r>
              <a:rPr lang="en-GB" dirty="0" err="1">
                <a:ea typeface="+mn-lt"/>
                <a:cs typeface="+mn-lt"/>
              </a:rPr>
              <a:t>Verträge</a:t>
            </a:r>
            <a:r>
              <a:rPr lang="en-GB" dirty="0">
                <a:ea typeface="+mn-lt"/>
                <a:cs typeface="+mn-lt"/>
              </a:rPr>
              <a:t>, die von der </a:t>
            </a:r>
            <a:r>
              <a:rPr lang="en-GB" dirty="0" err="1">
                <a:ea typeface="+mn-lt"/>
                <a:cs typeface="+mn-lt"/>
              </a:rPr>
              <a:t>Europäischen</a:t>
            </a:r>
            <a:r>
              <a:rPr lang="en-GB" dirty="0">
                <a:ea typeface="+mn-lt"/>
                <a:cs typeface="+mn-lt"/>
              </a:rPr>
              <a:t> </a:t>
            </a:r>
            <a:r>
              <a:rPr lang="en-GB" dirty="0" err="1">
                <a:ea typeface="+mn-lt"/>
                <a:cs typeface="+mn-lt"/>
              </a:rPr>
              <a:t>Kommission</a:t>
            </a:r>
            <a:r>
              <a:rPr lang="en-GB" dirty="0">
                <a:ea typeface="+mn-lt"/>
                <a:cs typeface="+mn-lt"/>
              </a:rPr>
              <a:t> </a:t>
            </a:r>
            <a:r>
              <a:rPr lang="en-GB" dirty="0" err="1">
                <a:ea typeface="+mn-lt"/>
                <a:cs typeface="+mn-lt"/>
              </a:rPr>
              <a:t>verwaltet</a:t>
            </a:r>
            <a:r>
              <a:rPr lang="en-GB" dirty="0">
                <a:ea typeface="+mn-lt"/>
                <a:cs typeface="+mn-lt"/>
              </a:rPr>
              <a:t> </a:t>
            </a:r>
            <a:r>
              <a:rPr lang="en-GB" dirty="0" err="1">
                <a:ea typeface="+mn-lt"/>
                <a:cs typeface="+mn-lt"/>
              </a:rPr>
              <a:t>werden</a:t>
            </a:r>
            <a:r>
              <a:rPr lang="en-GB" dirty="0">
                <a:ea typeface="+mn-lt"/>
                <a:cs typeface="+mn-lt"/>
              </a:rPr>
              <a:t>, auf </a:t>
            </a:r>
            <a:r>
              <a:rPr lang="en-GB" dirty="0" err="1">
                <a:ea typeface="+mn-lt"/>
                <a:cs typeface="+mn-lt"/>
              </a:rPr>
              <a:t>dem</a:t>
            </a:r>
            <a:r>
              <a:rPr lang="en-GB" dirty="0">
                <a:ea typeface="+mn-lt"/>
                <a:cs typeface="+mn-lt"/>
              </a:rPr>
              <a:t> Portal </a:t>
            </a:r>
            <a:r>
              <a:rPr lang="en-GB" dirty="0">
                <a:solidFill>
                  <a:schemeClr val="accent2"/>
                </a:solidFill>
                <a:ea typeface="+mn-lt"/>
                <a:cs typeface="+mn-lt"/>
                <a:hlinkClick r:id="rId4">
                  <a:extLst>
                    <a:ext uri="{A12FA001-AC4F-418D-AE19-62706E023703}">
                      <ahyp:hlinkClr xmlns:ahyp="http://schemas.microsoft.com/office/drawing/2018/hyperlinkcolor" val="tx"/>
                    </a:ext>
                  </a:extLst>
                </a:hlinkClick>
              </a:rPr>
              <a:t>"Finanzierung und Ausschreibungen"</a:t>
            </a:r>
            <a:r>
              <a:rPr lang="en-GB" dirty="0">
                <a:ea typeface="+mn-lt"/>
                <a:cs typeface="+mn-lt"/>
              </a:rPr>
              <a:t> </a:t>
            </a:r>
            <a:r>
              <a:rPr lang="en-GB" dirty="0" err="1">
                <a:ea typeface="+mn-lt"/>
                <a:cs typeface="+mn-lt"/>
              </a:rPr>
              <a:t>bewerben</a:t>
            </a:r>
            <a:r>
              <a:rPr lang="en-GB" dirty="0">
                <a:ea typeface="+mn-lt"/>
                <a:cs typeface="+mn-lt"/>
              </a:rPr>
              <a:t>.</a:t>
            </a:r>
          </a:p>
          <a:p>
            <a:pPr marL="457200" indent="-457200">
              <a:lnSpc>
                <a:spcPct val="100000"/>
              </a:lnSpc>
              <a:spcBef>
                <a:spcPts val="0"/>
              </a:spcBef>
              <a:buClr>
                <a:schemeClr val="accent2"/>
              </a:buClr>
              <a:buBlip>
                <a:blip r:embed="rId3"/>
              </a:buBlip>
              <a:defRPr/>
            </a:pPr>
            <a:endParaRPr lang="en-GB" b="1" dirty="0">
              <a:solidFill>
                <a:schemeClr val="accent2"/>
              </a:solidFill>
              <a:latin typeface="Calibri" panose="020F0502020204030204"/>
            </a:endParaRPr>
          </a:p>
          <a:p>
            <a:pPr marL="457200" indent="-457200">
              <a:lnSpc>
                <a:spcPct val="100000"/>
              </a:lnSpc>
              <a:spcBef>
                <a:spcPts val="0"/>
              </a:spcBef>
              <a:buClr>
                <a:schemeClr val="accent2"/>
              </a:buClr>
              <a:buBlip>
                <a:blip r:embed="rId3"/>
              </a:buBlip>
              <a:defRPr/>
            </a:pPr>
            <a:r>
              <a:rPr lang="en-GB" b="1" dirty="0" err="1">
                <a:solidFill>
                  <a:schemeClr val="accent2"/>
                </a:solidFill>
                <a:ea typeface="+mn-lt"/>
                <a:cs typeface="+mn-lt"/>
              </a:rPr>
              <a:t>Zuschüsse</a:t>
            </a:r>
            <a:r>
              <a:rPr lang="en-GB" b="1" dirty="0">
                <a:solidFill>
                  <a:schemeClr val="accent2"/>
                </a:solidFill>
                <a:latin typeface="Calibri" panose="020F0502020204030204"/>
              </a:rPr>
              <a:t>:</a:t>
            </a:r>
            <a:endParaRPr lang="en-GB" u="sng" dirty="0">
              <a:latin typeface="Calibri" panose="020F0502020204030204"/>
            </a:endParaRPr>
          </a:p>
          <a:p>
            <a:pPr marL="800100" lvl="1" indent="-342900">
              <a:lnSpc>
                <a:spcPct val="100000"/>
              </a:lnSpc>
              <a:spcBef>
                <a:spcPts val="0"/>
              </a:spcBef>
              <a:buClr>
                <a:schemeClr val="accent2"/>
              </a:buClr>
              <a:buFont typeface="Arial" panose="020B0604020202020204" pitchFamily="34" charset="0"/>
              <a:buChar char="•"/>
              <a:defRPr/>
            </a:pPr>
            <a:r>
              <a:rPr lang="en-GB" dirty="0" err="1">
                <a:solidFill>
                  <a:srgbClr val="000000"/>
                </a:solidFill>
                <a:latin typeface="Calibri"/>
                <a:ea typeface="+mn-lt"/>
                <a:cs typeface="+mn-lt"/>
              </a:rPr>
              <a:t>Finanzhilfen</a:t>
            </a:r>
            <a:r>
              <a:rPr lang="en-GB" dirty="0">
                <a:solidFill>
                  <a:srgbClr val="000000"/>
                </a:solidFill>
                <a:latin typeface="Calibri"/>
                <a:ea typeface="+mn-lt"/>
                <a:cs typeface="+mn-lt"/>
              </a:rPr>
              <a:t> </a:t>
            </a:r>
            <a:r>
              <a:rPr lang="en-GB" dirty="0" err="1">
                <a:solidFill>
                  <a:srgbClr val="000000"/>
                </a:solidFill>
                <a:latin typeface="Calibri"/>
                <a:ea typeface="+mn-lt"/>
                <a:cs typeface="+mn-lt"/>
              </a:rPr>
              <a:t>werden</a:t>
            </a:r>
            <a:r>
              <a:rPr lang="en-GB" dirty="0">
                <a:solidFill>
                  <a:srgbClr val="000000"/>
                </a:solidFill>
                <a:latin typeface="Calibri"/>
                <a:ea typeface="+mn-lt"/>
                <a:cs typeface="+mn-lt"/>
              </a:rPr>
              <a:t> für </a:t>
            </a:r>
            <a:r>
              <a:rPr lang="en-GB" dirty="0" err="1">
                <a:solidFill>
                  <a:srgbClr val="000000"/>
                </a:solidFill>
                <a:latin typeface="Calibri"/>
                <a:ea typeface="+mn-lt"/>
                <a:cs typeface="+mn-lt"/>
              </a:rPr>
              <a:t>bestimmte</a:t>
            </a:r>
            <a:r>
              <a:rPr lang="en-GB" dirty="0">
                <a:solidFill>
                  <a:srgbClr val="000000"/>
                </a:solidFill>
                <a:latin typeface="Calibri"/>
                <a:ea typeface="+mn-lt"/>
                <a:cs typeface="+mn-lt"/>
              </a:rPr>
              <a:t> Projekte </a:t>
            </a:r>
            <a:r>
              <a:rPr lang="en-GB" dirty="0" err="1">
                <a:solidFill>
                  <a:srgbClr val="000000"/>
                </a:solidFill>
                <a:latin typeface="Calibri"/>
                <a:ea typeface="+mn-lt"/>
                <a:cs typeface="+mn-lt"/>
              </a:rPr>
              <a:t>gewährt</a:t>
            </a:r>
            <a:r>
              <a:rPr lang="en-GB" dirty="0">
                <a:solidFill>
                  <a:srgbClr val="000000"/>
                </a:solidFill>
                <a:latin typeface="Calibri"/>
                <a:ea typeface="+mn-lt"/>
                <a:cs typeface="+mn-lt"/>
              </a:rPr>
              <a:t>, die </a:t>
            </a:r>
            <a:r>
              <a:rPr lang="en-GB" dirty="0" err="1">
                <a:solidFill>
                  <a:srgbClr val="000000"/>
                </a:solidFill>
                <a:latin typeface="Calibri"/>
                <a:ea typeface="+mn-lt"/>
                <a:cs typeface="+mn-lt"/>
              </a:rPr>
              <a:t>sich</a:t>
            </a:r>
            <a:r>
              <a:rPr lang="en-GB" dirty="0">
                <a:solidFill>
                  <a:srgbClr val="000000"/>
                </a:solidFill>
                <a:latin typeface="Calibri"/>
                <a:ea typeface="+mn-lt"/>
                <a:cs typeface="+mn-lt"/>
              </a:rPr>
              <a:t> auf EU-Politiken </a:t>
            </a:r>
            <a:r>
              <a:rPr lang="en-GB" dirty="0" err="1">
                <a:solidFill>
                  <a:srgbClr val="000000"/>
                </a:solidFill>
                <a:latin typeface="Calibri"/>
                <a:ea typeface="+mn-lt"/>
                <a:cs typeface="+mn-lt"/>
              </a:rPr>
              <a:t>beziehen</a:t>
            </a:r>
            <a:r>
              <a:rPr lang="en-GB" dirty="0">
                <a:solidFill>
                  <a:srgbClr val="000000"/>
                </a:solidFill>
                <a:latin typeface="Calibri"/>
                <a:ea typeface="+mn-lt"/>
                <a:cs typeface="+mn-lt"/>
              </a:rPr>
              <a:t>, in der Regel </a:t>
            </a:r>
            <a:r>
              <a:rPr lang="en-GB" dirty="0" err="1">
                <a:solidFill>
                  <a:srgbClr val="000000"/>
                </a:solidFill>
                <a:latin typeface="Calibri"/>
                <a:ea typeface="+mn-lt"/>
                <a:cs typeface="+mn-lt"/>
              </a:rPr>
              <a:t>nach</a:t>
            </a:r>
            <a:r>
              <a:rPr lang="en-GB" dirty="0">
                <a:solidFill>
                  <a:srgbClr val="000000"/>
                </a:solidFill>
                <a:latin typeface="Calibri"/>
                <a:ea typeface="+mn-lt"/>
                <a:cs typeface="+mn-lt"/>
              </a:rPr>
              <a:t> </a:t>
            </a:r>
            <a:r>
              <a:rPr lang="en-GB" dirty="0" err="1">
                <a:solidFill>
                  <a:srgbClr val="000000"/>
                </a:solidFill>
                <a:latin typeface="Calibri"/>
                <a:ea typeface="+mn-lt"/>
                <a:cs typeface="+mn-lt"/>
              </a:rPr>
              <a:t>einer</a:t>
            </a:r>
            <a:r>
              <a:rPr lang="en-GB" dirty="0">
                <a:solidFill>
                  <a:srgbClr val="000000"/>
                </a:solidFill>
                <a:latin typeface="Calibri"/>
                <a:ea typeface="+mn-lt"/>
                <a:cs typeface="+mn-lt"/>
              </a:rPr>
              <a:t> </a:t>
            </a:r>
            <a:r>
              <a:rPr lang="en-GB" dirty="0" err="1">
                <a:solidFill>
                  <a:srgbClr val="000000"/>
                </a:solidFill>
                <a:latin typeface="Calibri"/>
                <a:ea typeface="+mn-lt"/>
                <a:cs typeface="+mn-lt"/>
              </a:rPr>
              <a:t>öffentlichen</a:t>
            </a:r>
            <a:r>
              <a:rPr lang="en-GB" dirty="0">
                <a:solidFill>
                  <a:srgbClr val="000000"/>
                </a:solidFill>
                <a:latin typeface="Calibri"/>
                <a:ea typeface="+mn-lt"/>
                <a:cs typeface="+mn-lt"/>
              </a:rPr>
              <a:t> </a:t>
            </a:r>
            <a:r>
              <a:rPr lang="en-GB" dirty="0" err="1">
                <a:solidFill>
                  <a:srgbClr val="000000"/>
                </a:solidFill>
                <a:latin typeface="Calibri"/>
                <a:ea typeface="+mn-lt"/>
                <a:cs typeface="+mn-lt"/>
              </a:rPr>
              <a:t>Bekanntmachung</a:t>
            </a:r>
            <a:r>
              <a:rPr lang="en-GB" dirty="0">
                <a:solidFill>
                  <a:srgbClr val="000000"/>
                </a:solidFill>
                <a:latin typeface="Calibri"/>
                <a:ea typeface="+mn-lt"/>
                <a:cs typeface="+mn-lt"/>
              </a:rPr>
              <a:t>, die </a:t>
            </a:r>
            <a:r>
              <a:rPr lang="en-GB" dirty="0" err="1">
                <a:solidFill>
                  <a:srgbClr val="000000"/>
                </a:solidFill>
                <a:latin typeface="Calibri"/>
                <a:ea typeface="+mn-lt"/>
                <a:cs typeface="+mn-lt"/>
              </a:rPr>
              <a:t>als</a:t>
            </a:r>
            <a:r>
              <a:rPr lang="en-GB" dirty="0">
                <a:solidFill>
                  <a:srgbClr val="000000"/>
                </a:solidFill>
                <a:latin typeface="Calibri"/>
                <a:ea typeface="+mn-lt"/>
                <a:cs typeface="+mn-lt"/>
              </a:rPr>
              <a:t> </a:t>
            </a:r>
            <a:r>
              <a:rPr lang="en-GB" dirty="0" err="1">
                <a:solidFill>
                  <a:srgbClr val="000000"/>
                </a:solidFill>
                <a:latin typeface="Calibri"/>
                <a:ea typeface="+mn-lt"/>
                <a:cs typeface="+mn-lt"/>
              </a:rPr>
              <a:t>Aufforderung</a:t>
            </a:r>
            <a:r>
              <a:rPr lang="en-GB" dirty="0">
                <a:solidFill>
                  <a:srgbClr val="000000"/>
                </a:solidFill>
                <a:latin typeface="Calibri"/>
                <a:ea typeface="+mn-lt"/>
                <a:cs typeface="+mn-lt"/>
              </a:rPr>
              <a:t> </a:t>
            </a:r>
            <a:r>
              <a:rPr lang="en-GB" dirty="0" err="1">
                <a:solidFill>
                  <a:srgbClr val="000000"/>
                </a:solidFill>
                <a:latin typeface="Calibri"/>
                <a:ea typeface="+mn-lt"/>
                <a:cs typeface="+mn-lt"/>
              </a:rPr>
              <a:t>zur</a:t>
            </a:r>
            <a:r>
              <a:rPr lang="en-GB" dirty="0">
                <a:solidFill>
                  <a:srgbClr val="000000"/>
                </a:solidFill>
                <a:latin typeface="Calibri"/>
                <a:ea typeface="+mn-lt"/>
                <a:cs typeface="+mn-lt"/>
              </a:rPr>
              <a:t> </a:t>
            </a:r>
            <a:r>
              <a:rPr lang="en-GB" dirty="0" err="1">
                <a:solidFill>
                  <a:srgbClr val="000000"/>
                </a:solidFill>
                <a:latin typeface="Calibri"/>
                <a:ea typeface="+mn-lt"/>
                <a:cs typeface="+mn-lt"/>
              </a:rPr>
              <a:t>Einreichung</a:t>
            </a:r>
            <a:r>
              <a:rPr lang="en-GB" dirty="0">
                <a:solidFill>
                  <a:srgbClr val="000000"/>
                </a:solidFill>
                <a:latin typeface="Calibri"/>
                <a:ea typeface="+mn-lt"/>
                <a:cs typeface="+mn-lt"/>
              </a:rPr>
              <a:t> von </a:t>
            </a:r>
            <a:r>
              <a:rPr lang="en-GB" dirty="0" err="1">
                <a:solidFill>
                  <a:srgbClr val="000000"/>
                </a:solidFill>
                <a:latin typeface="Calibri"/>
                <a:ea typeface="+mn-lt"/>
                <a:cs typeface="+mn-lt"/>
              </a:rPr>
              <a:t>Vorschlägen</a:t>
            </a:r>
            <a:r>
              <a:rPr lang="en-GB" dirty="0">
                <a:solidFill>
                  <a:srgbClr val="000000"/>
                </a:solidFill>
                <a:latin typeface="Calibri"/>
                <a:ea typeface="+mn-lt"/>
                <a:cs typeface="+mn-lt"/>
              </a:rPr>
              <a:t> </a:t>
            </a:r>
            <a:r>
              <a:rPr lang="en-GB" dirty="0" err="1">
                <a:solidFill>
                  <a:srgbClr val="000000"/>
                </a:solidFill>
                <a:latin typeface="Calibri"/>
                <a:ea typeface="+mn-lt"/>
                <a:cs typeface="+mn-lt"/>
              </a:rPr>
              <a:t>bekannt</a:t>
            </a:r>
            <a:r>
              <a:rPr lang="en-GB" dirty="0">
                <a:solidFill>
                  <a:srgbClr val="000000"/>
                </a:solidFill>
                <a:latin typeface="Calibri"/>
                <a:ea typeface="+mn-lt"/>
                <a:cs typeface="+mn-lt"/>
              </a:rPr>
              <a:t> </a:t>
            </a:r>
            <a:r>
              <a:rPr lang="en-GB" dirty="0" err="1">
                <a:solidFill>
                  <a:srgbClr val="000000"/>
                </a:solidFill>
                <a:latin typeface="Calibri"/>
                <a:ea typeface="+mn-lt"/>
                <a:cs typeface="+mn-lt"/>
              </a:rPr>
              <a:t>ist</a:t>
            </a:r>
            <a:r>
              <a:rPr lang="en-GB" dirty="0">
                <a:solidFill>
                  <a:srgbClr val="000000"/>
                </a:solidFill>
                <a:latin typeface="Calibri"/>
                <a:ea typeface="+mn-lt"/>
                <a:cs typeface="+mn-lt"/>
              </a:rPr>
              <a:t>.</a:t>
            </a:r>
          </a:p>
          <a:p>
            <a:pPr marL="342900" indent="-342900">
              <a:lnSpc>
                <a:spcPct val="100000"/>
              </a:lnSpc>
              <a:spcBef>
                <a:spcPts val="0"/>
              </a:spcBef>
              <a:buClr>
                <a:schemeClr val="accent2"/>
              </a:buClr>
              <a:buFont typeface="Arial" panose="020B0604020202020204" pitchFamily="34" charset="0"/>
              <a:buChar char="•"/>
              <a:defRPr/>
            </a:pPr>
            <a:endParaRPr lang="en-GB" dirty="0">
              <a:latin typeface="Calibri" panose="020F0502020204030204"/>
            </a:endParaRPr>
          </a:p>
          <a:p>
            <a:pPr marL="342900" indent="-342900">
              <a:lnSpc>
                <a:spcPct val="100000"/>
              </a:lnSpc>
              <a:spcBef>
                <a:spcPts val="0"/>
              </a:spcBef>
              <a:buClr>
                <a:schemeClr val="accent2"/>
              </a:buClr>
              <a:buFont typeface="Arial" panose="020B0604020202020204" pitchFamily="34" charset="0"/>
              <a:buChar char="•"/>
              <a:defRPr/>
            </a:pPr>
            <a:endParaRPr lang="en-GB" dirty="0">
              <a:latin typeface="Calibri" panose="020F0502020204030204"/>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761603"/>
            <a:ext cx="10595237" cy="1165168"/>
          </a:xfrm>
        </p:spPr>
        <p:txBody>
          <a:bodyPr lIns="91440" tIns="45720" rIns="91440" bIns="45720" anchor="t">
            <a:noAutofit/>
          </a:bodyPr>
          <a:lstStyle/>
          <a:p>
            <a:r>
              <a:rPr lang="en-GB" dirty="0">
                <a:ea typeface="+mn-lt"/>
                <a:cs typeface="+mn-lt"/>
              </a:rPr>
              <a:t>EU-</a:t>
            </a:r>
            <a:r>
              <a:rPr lang="en-GB" dirty="0" err="1">
                <a:ea typeface="+mn-lt"/>
                <a:cs typeface="+mn-lt"/>
              </a:rPr>
              <a:t>Förderprogramme</a:t>
            </a:r>
            <a:r>
              <a:rPr lang="en-GB" dirty="0">
                <a:ea typeface="+mn-lt"/>
                <a:cs typeface="+mn-lt"/>
              </a:rPr>
              <a:t> - </a:t>
            </a:r>
            <a:r>
              <a:rPr lang="en-GB" dirty="0" err="1">
                <a:ea typeface="+mn-lt"/>
                <a:cs typeface="+mn-lt"/>
              </a:rPr>
              <a:t>Direktförderung</a:t>
            </a:r>
            <a:endParaRPr lang="en-US" dirty="0" err="1"/>
          </a:p>
        </p:txBody>
      </p:sp>
    </p:spTree>
    <p:extLst>
      <p:ext uri="{BB962C8B-B14F-4D97-AF65-F5344CB8AC3E}">
        <p14:creationId xmlns:p14="http://schemas.microsoft.com/office/powerpoint/2010/main" val="3641670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2065657"/>
            <a:ext cx="10595237" cy="5682342"/>
          </a:xfrm>
        </p:spPr>
        <p:txBody>
          <a:bodyPr lIns="91440" tIns="45720" rIns="91440" bIns="45720" anchor="t"/>
          <a:lstStyle/>
          <a:p>
            <a:pPr marL="457200" indent="-457200">
              <a:lnSpc>
                <a:spcPct val="100000"/>
              </a:lnSpc>
              <a:spcBef>
                <a:spcPts val="0"/>
              </a:spcBef>
              <a:buClr>
                <a:schemeClr val="accent2"/>
              </a:buClr>
              <a:buBlip>
                <a:blip r:embed="rId3"/>
              </a:buBlip>
              <a:defRPr/>
            </a:pPr>
            <a:r>
              <a:rPr lang="en-GB" b="1" dirty="0" err="1">
                <a:solidFill>
                  <a:schemeClr val="accent2"/>
                </a:solidFill>
                <a:ea typeface="+mn-lt"/>
                <a:cs typeface="+mn-lt"/>
              </a:rPr>
              <a:t>Wer</a:t>
            </a:r>
            <a:r>
              <a:rPr lang="en-GB" b="1" dirty="0">
                <a:solidFill>
                  <a:schemeClr val="accent2"/>
                </a:solidFill>
                <a:ea typeface="+mn-lt"/>
                <a:cs typeface="+mn-lt"/>
              </a:rPr>
              <a:t> </a:t>
            </a:r>
            <a:r>
              <a:rPr lang="en-GB" b="1" dirty="0" err="1">
                <a:solidFill>
                  <a:schemeClr val="accent2"/>
                </a:solidFill>
                <a:ea typeface="+mn-lt"/>
                <a:cs typeface="+mn-lt"/>
              </a:rPr>
              <a:t>ist</a:t>
            </a:r>
            <a:r>
              <a:rPr lang="en-GB" b="1" dirty="0">
                <a:solidFill>
                  <a:schemeClr val="accent2"/>
                </a:solidFill>
                <a:ea typeface="+mn-lt"/>
                <a:cs typeface="+mn-lt"/>
              </a:rPr>
              <a:t> </a:t>
            </a:r>
            <a:r>
              <a:rPr lang="en-GB" b="1" dirty="0" err="1">
                <a:solidFill>
                  <a:schemeClr val="accent2"/>
                </a:solidFill>
                <a:ea typeface="+mn-lt"/>
                <a:cs typeface="+mn-lt"/>
              </a:rPr>
              <a:t>förderfähig</a:t>
            </a:r>
            <a:r>
              <a:rPr lang="en-GB" b="1" dirty="0">
                <a:solidFill>
                  <a:schemeClr val="accent2"/>
                </a:solidFill>
                <a:ea typeface="+mn-lt"/>
                <a:cs typeface="+mn-lt"/>
              </a:rPr>
              <a:t>?</a:t>
            </a:r>
          </a:p>
          <a:p>
            <a:pPr marL="457200" indent="-457200">
              <a:lnSpc>
                <a:spcPct val="100000"/>
              </a:lnSpc>
              <a:spcBef>
                <a:spcPts val="0"/>
              </a:spcBef>
              <a:buClr>
                <a:schemeClr val="accent2"/>
              </a:buClr>
              <a:buBlip>
                <a:blip r:embed="rId3"/>
              </a:buBlip>
              <a:defRPr/>
            </a:pPr>
            <a:endParaRPr lang="en-GB" b="1">
              <a:solidFill>
                <a:schemeClr val="accent2"/>
              </a:solidFill>
              <a:latin typeface="Calibri" panose="020F0502020204030204"/>
            </a:endParaRPr>
          </a:p>
          <a:p>
            <a:pPr marL="914400" lvl="1" indent="-457200">
              <a:lnSpc>
                <a:spcPct val="100000"/>
              </a:lnSpc>
              <a:spcBef>
                <a:spcPts val="0"/>
              </a:spcBef>
              <a:buClr>
                <a:schemeClr val="accent2"/>
              </a:buClr>
              <a:buFont typeface="Arial" panose="020B0604020202020204" pitchFamily="34" charset="0"/>
              <a:buChar char="•"/>
              <a:defRPr/>
            </a:pPr>
            <a:r>
              <a:rPr lang="en-GB" dirty="0">
                <a:solidFill>
                  <a:srgbClr val="000000"/>
                </a:solidFill>
                <a:latin typeface="Calibri"/>
                <a:ea typeface="+mn-lt"/>
                <a:cs typeface="+mn-lt"/>
              </a:rPr>
              <a:t>Sie </a:t>
            </a:r>
            <a:r>
              <a:rPr lang="en-GB" err="1">
                <a:solidFill>
                  <a:srgbClr val="000000"/>
                </a:solidFill>
                <a:latin typeface="Calibri"/>
                <a:ea typeface="+mn-lt"/>
                <a:cs typeface="+mn-lt"/>
              </a:rPr>
              <a:t>können</a:t>
            </a:r>
            <a:r>
              <a:rPr lang="en-GB" dirty="0">
                <a:solidFill>
                  <a:srgbClr val="000000"/>
                </a:solidFill>
                <a:latin typeface="Calibri"/>
                <a:ea typeface="+mn-lt"/>
                <a:cs typeface="+mn-lt"/>
              </a:rPr>
              <a:t> </a:t>
            </a:r>
            <a:r>
              <a:rPr lang="en-GB" err="1">
                <a:solidFill>
                  <a:srgbClr val="000000"/>
                </a:solidFill>
                <a:latin typeface="Calibri"/>
                <a:ea typeface="+mn-lt"/>
                <a:cs typeface="+mn-lt"/>
              </a:rPr>
              <a:t>einen</a:t>
            </a:r>
            <a:r>
              <a:rPr lang="en-GB" dirty="0">
                <a:solidFill>
                  <a:srgbClr val="000000"/>
                </a:solidFill>
                <a:latin typeface="Calibri"/>
                <a:ea typeface="+mn-lt"/>
                <a:cs typeface="+mn-lt"/>
              </a:rPr>
              <a:t> </a:t>
            </a:r>
            <a:r>
              <a:rPr lang="en-GB" err="1">
                <a:solidFill>
                  <a:srgbClr val="000000"/>
                </a:solidFill>
                <a:latin typeface="Calibri"/>
                <a:ea typeface="+mn-lt"/>
                <a:cs typeface="+mn-lt"/>
              </a:rPr>
              <a:t>Zuschuss</a:t>
            </a:r>
            <a:r>
              <a:rPr lang="en-GB" dirty="0">
                <a:solidFill>
                  <a:srgbClr val="000000"/>
                </a:solidFill>
                <a:latin typeface="Calibri"/>
                <a:ea typeface="+mn-lt"/>
                <a:cs typeface="+mn-lt"/>
              </a:rPr>
              <a:t> </a:t>
            </a:r>
            <a:r>
              <a:rPr lang="en-GB" err="1">
                <a:solidFill>
                  <a:srgbClr val="000000"/>
                </a:solidFill>
                <a:latin typeface="Calibri"/>
                <a:ea typeface="+mn-lt"/>
                <a:cs typeface="+mn-lt"/>
              </a:rPr>
              <a:t>beantragen</a:t>
            </a:r>
            <a:r>
              <a:rPr lang="en-GB" dirty="0">
                <a:solidFill>
                  <a:srgbClr val="000000"/>
                </a:solidFill>
                <a:latin typeface="Calibri"/>
                <a:ea typeface="+mn-lt"/>
                <a:cs typeface="+mn-lt"/>
              </a:rPr>
              <a:t>, </a:t>
            </a:r>
            <a:r>
              <a:rPr lang="en-GB" err="1">
                <a:solidFill>
                  <a:srgbClr val="000000"/>
                </a:solidFill>
                <a:latin typeface="Calibri"/>
                <a:ea typeface="+mn-lt"/>
                <a:cs typeface="+mn-lt"/>
              </a:rPr>
              <a:t>wenn</a:t>
            </a:r>
            <a:r>
              <a:rPr lang="en-GB" dirty="0">
                <a:solidFill>
                  <a:srgbClr val="000000"/>
                </a:solidFill>
                <a:latin typeface="Calibri"/>
                <a:ea typeface="+mn-lt"/>
                <a:cs typeface="+mn-lt"/>
              </a:rPr>
              <a:t> Sie </a:t>
            </a:r>
            <a:r>
              <a:rPr lang="en-GB" err="1">
                <a:solidFill>
                  <a:srgbClr val="000000"/>
                </a:solidFill>
                <a:latin typeface="Calibri"/>
                <a:ea typeface="+mn-lt"/>
                <a:cs typeface="+mn-lt"/>
              </a:rPr>
              <a:t>ein</a:t>
            </a:r>
            <a:r>
              <a:rPr lang="en-GB" dirty="0">
                <a:solidFill>
                  <a:srgbClr val="000000"/>
                </a:solidFill>
                <a:latin typeface="Calibri"/>
                <a:ea typeface="+mn-lt"/>
                <a:cs typeface="+mn-lt"/>
              </a:rPr>
              <a:t> </a:t>
            </a:r>
            <a:r>
              <a:rPr lang="en-GB" err="1">
                <a:solidFill>
                  <a:srgbClr val="000000"/>
                </a:solidFill>
                <a:latin typeface="Calibri"/>
                <a:ea typeface="+mn-lt"/>
                <a:cs typeface="+mn-lt"/>
              </a:rPr>
              <a:t>Unternehmen</a:t>
            </a:r>
            <a:r>
              <a:rPr lang="en-GB" dirty="0">
                <a:solidFill>
                  <a:srgbClr val="000000"/>
                </a:solidFill>
                <a:latin typeface="Calibri"/>
                <a:ea typeface="+mn-lt"/>
                <a:cs typeface="+mn-lt"/>
              </a:rPr>
              <a:t> </a:t>
            </a:r>
            <a:r>
              <a:rPr lang="en-GB" err="1">
                <a:solidFill>
                  <a:srgbClr val="000000"/>
                </a:solidFill>
                <a:latin typeface="Calibri"/>
                <a:ea typeface="+mn-lt"/>
                <a:cs typeface="+mn-lt"/>
              </a:rPr>
              <a:t>oder</a:t>
            </a:r>
            <a:r>
              <a:rPr lang="en-GB" dirty="0">
                <a:solidFill>
                  <a:srgbClr val="000000"/>
                </a:solidFill>
                <a:latin typeface="Calibri"/>
                <a:ea typeface="+mn-lt"/>
                <a:cs typeface="+mn-lt"/>
              </a:rPr>
              <a:t> </a:t>
            </a:r>
            <a:r>
              <a:rPr lang="en-GB" err="1">
                <a:solidFill>
                  <a:srgbClr val="000000"/>
                </a:solidFill>
                <a:latin typeface="Calibri"/>
                <a:ea typeface="+mn-lt"/>
                <a:cs typeface="+mn-lt"/>
              </a:rPr>
              <a:t>eine</a:t>
            </a:r>
            <a:r>
              <a:rPr lang="en-GB" dirty="0">
                <a:solidFill>
                  <a:srgbClr val="000000"/>
                </a:solidFill>
                <a:latin typeface="Calibri"/>
                <a:ea typeface="+mn-lt"/>
                <a:cs typeface="+mn-lt"/>
              </a:rPr>
              <a:t> </a:t>
            </a:r>
            <a:r>
              <a:rPr lang="en-GB" err="1">
                <a:solidFill>
                  <a:srgbClr val="000000"/>
                </a:solidFill>
                <a:latin typeface="Calibri"/>
                <a:ea typeface="+mn-lt"/>
                <a:cs typeface="+mn-lt"/>
              </a:rPr>
              <a:t>damit</a:t>
            </a:r>
            <a:r>
              <a:rPr lang="en-GB" dirty="0">
                <a:solidFill>
                  <a:srgbClr val="000000"/>
                </a:solidFill>
                <a:latin typeface="Calibri"/>
                <a:ea typeface="+mn-lt"/>
                <a:cs typeface="+mn-lt"/>
              </a:rPr>
              <a:t> </a:t>
            </a:r>
            <a:r>
              <a:rPr lang="en-GB" err="1">
                <a:solidFill>
                  <a:srgbClr val="000000"/>
                </a:solidFill>
                <a:latin typeface="Calibri"/>
                <a:ea typeface="+mn-lt"/>
                <a:cs typeface="+mn-lt"/>
              </a:rPr>
              <a:t>verbundene</a:t>
            </a:r>
            <a:r>
              <a:rPr lang="en-GB" dirty="0">
                <a:solidFill>
                  <a:srgbClr val="000000"/>
                </a:solidFill>
                <a:latin typeface="Calibri"/>
                <a:ea typeface="+mn-lt"/>
                <a:cs typeface="+mn-lt"/>
              </a:rPr>
              <a:t> Organisation (</a:t>
            </a:r>
            <a:r>
              <a:rPr lang="en-GB" err="1">
                <a:solidFill>
                  <a:srgbClr val="000000"/>
                </a:solidFill>
                <a:latin typeface="Calibri"/>
                <a:ea typeface="+mn-lt"/>
                <a:cs typeface="+mn-lt"/>
              </a:rPr>
              <a:t>Unternehmensverbände</a:t>
            </a:r>
            <a:r>
              <a:rPr lang="en-GB" dirty="0">
                <a:solidFill>
                  <a:srgbClr val="000000"/>
                </a:solidFill>
                <a:latin typeface="Calibri"/>
                <a:ea typeface="+mn-lt"/>
                <a:cs typeface="+mn-lt"/>
              </a:rPr>
              <a:t>, </a:t>
            </a:r>
            <a:r>
              <a:rPr lang="en-GB" err="1">
                <a:solidFill>
                  <a:srgbClr val="000000"/>
                </a:solidFill>
                <a:latin typeface="Calibri"/>
                <a:ea typeface="+mn-lt"/>
                <a:cs typeface="+mn-lt"/>
              </a:rPr>
              <a:t>Anbieter</a:t>
            </a:r>
            <a:r>
              <a:rPr lang="en-GB" dirty="0">
                <a:solidFill>
                  <a:srgbClr val="000000"/>
                </a:solidFill>
                <a:latin typeface="Calibri"/>
                <a:ea typeface="+mn-lt"/>
                <a:cs typeface="+mn-lt"/>
              </a:rPr>
              <a:t> von </a:t>
            </a:r>
            <a:r>
              <a:rPr lang="en-GB" err="1">
                <a:solidFill>
                  <a:srgbClr val="000000"/>
                </a:solidFill>
                <a:latin typeface="Calibri"/>
                <a:ea typeface="+mn-lt"/>
                <a:cs typeface="+mn-lt"/>
              </a:rPr>
              <a:t>Unterstützungsleistungen</a:t>
            </a:r>
            <a:r>
              <a:rPr lang="en-GB" dirty="0">
                <a:solidFill>
                  <a:srgbClr val="000000"/>
                </a:solidFill>
                <a:latin typeface="Calibri"/>
                <a:ea typeface="+mn-lt"/>
                <a:cs typeface="+mn-lt"/>
              </a:rPr>
              <a:t> für </a:t>
            </a:r>
            <a:r>
              <a:rPr lang="en-GB" err="1">
                <a:solidFill>
                  <a:srgbClr val="000000"/>
                </a:solidFill>
                <a:latin typeface="Calibri"/>
                <a:ea typeface="+mn-lt"/>
                <a:cs typeface="+mn-lt"/>
              </a:rPr>
              <a:t>Unternehmen</a:t>
            </a:r>
            <a:r>
              <a:rPr lang="en-GB" dirty="0">
                <a:solidFill>
                  <a:srgbClr val="000000"/>
                </a:solidFill>
                <a:latin typeface="Calibri"/>
                <a:ea typeface="+mn-lt"/>
                <a:cs typeface="+mn-lt"/>
              </a:rPr>
              <a:t>, </a:t>
            </a:r>
            <a:r>
              <a:rPr lang="en-GB" err="1">
                <a:solidFill>
                  <a:srgbClr val="000000"/>
                </a:solidFill>
                <a:latin typeface="Calibri"/>
                <a:ea typeface="+mn-lt"/>
                <a:cs typeface="+mn-lt"/>
              </a:rPr>
              <a:t>Berater</a:t>
            </a:r>
            <a:r>
              <a:rPr lang="en-GB" dirty="0">
                <a:solidFill>
                  <a:srgbClr val="000000"/>
                </a:solidFill>
                <a:latin typeface="Calibri"/>
                <a:ea typeface="+mn-lt"/>
                <a:cs typeface="+mn-lt"/>
              </a:rPr>
              <a:t> </a:t>
            </a:r>
            <a:r>
              <a:rPr lang="en-GB" err="1">
                <a:solidFill>
                  <a:srgbClr val="000000"/>
                </a:solidFill>
                <a:latin typeface="Calibri"/>
                <a:ea typeface="+mn-lt"/>
                <a:cs typeface="+mn-lt"/>
              </a:rPr>
              <a:t>usw</a:t>
            </a:r>
            <a:r>
              <a:rPr lang="en-GB" dirty="0">
                <a:solidFill>
                  <a:srgbClr val="000000"/>
                </a:solidFill>
                <a:latin typeface="Calibri"/>
                <a:ea typeface="+mn-lt"/>
                <a:cs typeface="+mn-lt"/>
              </a:rPr>
              <a:t>.) </a:t>
            </a:r>
            <a:r>
              <a:rPr lang="en-GB" err="1">
                <a:solidFill>
                  <a:srgbClr val="000000"/>
                </a:solidFill>
                <a:latin typeface="Calibri"/>
                <a:ea typeface="+mn-lt"/>
                <a:cs typeface="+mn-lt"/>
              </a:rPr>
              <a:t>leiten</a:t>
            </a:r>
            <a:r>
              <a:rPr lang="en-GB" dirty="0">
                <a:solidFill>
                  <a:srgbClr val="000000"/>
                </a:solidFill>
                <a:latin typeface="Calibri"/>
                <a:ea typeface="+mn-lt"/>
                <a:cs typeface="+mn-lt"/>
              </a:rPr>
              <a:t>, die Projekte </a:t>
            </a:r>
            <a:r>
              <a:rPr lang="en-GB" err="1">
                <a:solidFill>
                  <a:srgbClr val="000000"/>
                </a:solidFill>
                <a:latin typeface="Calibri"/>
                <a:ea typeface="+mn-lt"/>
                <a:cs typeface="+mn-lt"/>
              </a:rPr>
              <a:t>durchführen</a:t>
            </a:r>
            <a:r>
              <a:rPr lang="en-GB" dirty="0">
                <a:solidFill>
                  <a:srgbClr val="000000"/>
                </a:solidFill>
                <a:latin typeface="Calibri"/>
                <a:ea typeface="+mn-lt"/>
                <a:cs typeface="+mn-lt"/>
              </a:rPr>
              <a:t>, die den </a:t>
            </a:r>
            <a:r>
              <a:rPr lang="en-GB" err="1">
                <a:solidFill>
                  <a:srgbClr val="000000"/>
                </a:solidFill>
                <a:latin typeface="Calibri"/>
                <a:ea typeface="+mn-lt"/>
                <a:cs typeface="+mn-lt"/>
              </a:rPr>
              <a:t>Interessen</a:t>
            </a:r>
            <a:r>
              <a:rPr lang="en-GB" dirty="0">
                <a:solidFill>
                  <a:srgbClr val="000000"/>
                </a:solidFill>
                <a:latin typeface="Calibri"/>
                <a:ea typeface="+mn-lt"/>
                <a:cs typeface="+mn-lt"/>
              </a:rPr>
              <a:t> der EU </a:t>
            </a:r>
            <a:r>
              <a:rPr lang="en-GB" err="1">
                <a:solidFill>
                  <a:srgbClr val="000000"/>
                </a:solidFill>
                <a:latin typeface="Calibri"/>
                <a:ea typeface="+mn-lt"/>
                <a:cs typeface="+mn-lt"/>
              </a:rPr>
              <a:t>dienen</a:t>
            </a:r>
            <a:r>
              <a:rPr lang="en-GB" dirty="0">
                <a:solidFill>
                  <a:srgbClr val="000000"/>
                </a:solidFill>
                <a:latin typeface="Calibri"/>
                <a:ea typeface="+mn-lt"/>
                <a:cs typeface="+mn-lt"/>
              </a:rPr>
              <a:t>, </a:t>
            </a:r>
            <a:r>
              <a:rPr lang="en-GB" err="1">
                <a:solidFill>
                  <a:srgbClr val="000000"/>
                </a:solidFill>
                <a:latin typeface="Calibri"/>
                <a:ea typeface="+mn-lt"/>
                <a:cs typeface="+mn-lt"/>
              </a:rPr>
              <a:t>oder</a:t>
            </a:r>
            <a:r>
              <a:rPr lang="en-GB" dirty="0">
                <a:solidFill>
                  <a:srgbClr val="000000"/>
                </a:solidFill>
                <a:latin typeface="Calibri"/>
                <a:ea typeface="+mn-lt"/>
                <a:cs typeface="+mn-lt"/>
              </a:rPr>
              <a:t> </a:t>
            </a:r>
            <a:r>
              <a:rPr lang="en-GB" err="1">
                <a:solidFill>
                  <a:srgbClr val="000000"/>
                </a:solidFill>
                <a:latin typeface="Calibri"/>
                <a:ea typeface="+mn-lt"/>
                <a:cs typeface="+mn-lt"/>
              </a:rPr>
              <a:t>wenn</a:t>
            </a:r>
            <a:r>
              <a:rPr lang="en-GB" dirty="0">
                <a:solidFill>
                  <a:srgbClr val="000000"/>
                </a:solidFill>
                <a:latin typeface="Calibri"/>
                <a:ea typeface="+mn-lt"/>
                <a:cs typeface="+mn-lt"/>
              </a:rPr>
              <a:t> Sie </a:t>
            </a:r>
            <a:r>
              <a:rPr lang="en-GB" err="1">
                <a:solidFill>
                  <a:srgbClr val="000000"/>
                </a:solidFill>
                <a:latin typeface="Calibri"/>
                <a:ea typeface="+mn-lt"/>
                <a:cs typeface="+mn-lt"/>
              </a:rPr>
              <a:t>zur</a:t>
            </a:r>
            <a:r>
              <a:rPr lang="en-GB" dirty="0">
                <a:solidFill>
                  <a:srgbClr val="000000"/>
                </a:solidFill>
                <a:latin typeface="Calibri"/>
                <a:ea typeface="+mn-lt"/>
                <a:cs typeface="+mn-lt"/>
              </a:rPr>
              <a:t> </a:t>
            </a:r>
            <a:r>
              <a:rPr lang="en-GB" err="1">
                <a:solidFill>
                  <a:srgbClr val="000000"/>
                </a:solidFill>
                <a:latin typeface="Calibri"/>
                <a:ea typeface="+mn-lt"/>
                <a:cs typeface="+mn-lt"/>
              </a:rPr>
              <a:t>Umsetzung</a:t>
            </a:r>
            <a:r>
              <a:rPr lang="en-GB" dirty="0">
                <a:solidFill>
                  <a:srgbClr val="000000"/>
                </a:solidFill>
                <a:latin typeface="Calibri"/>
                <a:ea typeface="+mn-lt"/>
                <a:cs typeface="+mn-lt"/>
              </a:rPr>
              <a:t> </a:t>
            </a:r>
            <a:r>
              <a:rPr lang="en-GB" err="1">
                <a:solidFill>
                  <a:srgbClr val="000000"/>
                </a:solidFill>
                <a:latin typeface="Calibri"/>
                <a:ea typeface="+mn-lt"/>
                <a:cs typeface="+mn-lt"/>
              </a:rPr>
              <a:t>eines</a:t>
            </a:r>
            <a:r>
              <a:rPr lang="en-GB" dirty="0">
                <a:solidFill>
                  <a:srgbClr val="000000"/>
                </a:solidFill>
                <a:latin typeface="Calibri"/>
                <a:ea typeface="+mn-lt"/>
                <a:cs typeface="+mn-lt"/>
              </a:rPr>
              <a:t> EU-</a:t>
            </a:r>
            <a:r>
              <a:rPr lang="en-GB" err="1">
                <a:solidFill>
                  <a:srgbClr val="000000"/>
                </a:solidFill>
                <a:latin typeface="Calibri"/>
                <a:ea typeface="+mn-lt"/>
                <a:cs typeface="+mn-lt"/>
              </a:rPr>
              <a:t>Programms</a:t>
            </a:r>
            <a:r>
              <a:rPr lang="en-GB" dirty="0">
                <a:solidFill>
                  <a:srgbClr val="000000"/>
                </a:solidFill>
                <a:latin typeface="Calibri"/>
                <a:ea typeface="+mn-lt"/>
                <a:cs typeface="+mn-lt"/>
              </a:rPr>
              <a:t> </a:t>
            </a:r>
            <a:r>
              <a:rPr lang="en-GB" err="1">
                <a:solidFill>
                  <a:srgbClr val="000000"/>
                </a:solidFill>
                <a:latin typeface="Calibri"/>
                <a:ea typeface="+mn-lt"/>
                <a:cs typeface="+mn-lt"/>
              </a:rPr>
              <a:t>oder</a:t>
            </a:r>
            <a:r>
              <a:rPr lang="en-GB" dirty="0">
                <a:solidFill>
                  <a:srgbClr val="000000"/>
                </a:solidFill>
                <a:latin typeface="Calibri"/>
                <a:ea typeface="+mn-lt"/>
                <a:cs typeface="+mn-lt"/>
              </a:rPr>
              <a:t> </a:t>
            </a:r>
            <a:r>
              <a:rPr lang="en-GB" err="1">
                <a:solidFill>
                  <a:srgbClr val="000000"/>
                </a:solidFill>
                <a:latin typeface="Calibri"/>
                <a:ea typeface="+mn-lt"/>
                <a:cs typeface="+mn-lt"/>
              </a:rPr>
              <a:t>einer</a:t>
            </a:r>
            <a:r>
              <a:rPr lang="en-GB" dirty="0">
                <a:solidFill>
                  <a:srgbClr val="000000"/>
                </a:solidFill>
                <a:latin typeface="Calibri"/>
                <a:ea typeface="+mn-lt"/>
                <a:cs typeface="+mn-lt"/>
              </a:rPr>
              <a:t> EU-</a:t>
            </a:r>
            <a:r>
              <a:rPr lang="en-GB" err="1">
                <a:solidFill>
                  <a:srgbClr val="000000"/>
                </a:solidFill>
                <a:latin typeface="Calibri"/>
                <a:ea typeface="+mn-lt"/>
                <a:cs typeface="+mn-lt"/>
              </a:rPr>
              <a:t>Politik</a:t>
            </a:r>
            <a:r>
              <a:rPr lang="en-GB" dirty="0">
                <a:solidFill>
                  <a:srgbClr val="000000"/>
                </a:solidFill>
                <a:latin typeface="Calibri"/>
                <a:ea typeface="+mn-lt"/>
                <a:cs typeface="+mn-lt"/>
              </a:rPr>
              <a:t> </a:t>
            </a:r>
            <a:r>
              <a:rPr lang="en-GB" err="1">
                <a:solidFill>
                  <a:srgbClr val="000000"/>
                </a:solidFill>
                <a:latin typeface="Calibri"/>
                <a:ea typeface="+mn-lt"/>
                <a:cs typeface="+mn-lt"/>
              </a:rPr>
              <a:t>beitragen</a:t>
            </a:r>
            <a:r>
              <a:rPr lang="en-GB" dirty="0">
                <a:solidFill>
                  <a:srgbClr val="000000"/>
                </a:solidFill>
                <a:latin typeface="Calibri"/>
                <a:ea typeface="+mn-lt"/>
                <a:cs typeface="+mn-lt"/>
              </a:rPr>
              <a:t>.</a:t>
            </a:r>
          </a:p>
          <a:p>
            <a:pPr marL="342900" indent="-342900">
              <a:lnSpc>
                <a:spcPct val="100000"/>
              </a:lnSpc>
              <a:spcBef>
                <a:spcPts val="0"/>
              </a:spcBef>
              <a:buClr>
                <a:schemeClr val="accent2"/>
              </a:buClr>
              <a:buFont typeface="Arial" panose="020B0604020202020204" pitchFamily="34" charset="0"/>
              <a:buChar char="•"/>
              <a:defRPr/>
            </a:pPr>
            <a:endParaRPr lang="en-GB">
              <a:latin typeface="Calibri" panose="020F0502020204030204"/>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761603"/>
            <a:ext cx="10595237" cy="1165168"/>
          </a:xfrm>
        </p:spPr>
        <p:txBody>
          <a:bodyPr lIns="91440" tIns="45720" rIns="91440" bIns="45720" anchor="t">
            <a:noAutofit/>
          </a:bodyPr>
          <a:lstStyle/>
          <a:p>
            <a:r>
              <a:rPr lang="en-GB" dirty="0">
                <a:ea typeface="+mn-lt"/>
                <a:cs typeface="+mn-lt"/>
              </a:rPr>
              <a:t>EU-</a:t>
            </a:r>
            <a:r>
              <a:rPr lang="en-GB" dirty="0" err="1">
                <a:ea typeface="+mn-lt"/>
                <a:cs typeface="+mn-lt"/>
              </a:rPr>
              <a:t>Förderprogramme</a:t>
            </a:r>
            <a:r>
              <a:rPr lang="en-GB" dirty="0">
                <a:ea typeface="+mn-lt"/>
                <a:cs typeface="+mn-lt"/>
              </a:rPr>
              <a:t> - </a:t>
            </a:r>
            <a:r>
              <a:rPr lang="en-GB" dirty="0" err="1">
                <a:ea typeface="+mn-lt"/>
                <a:cs typeface="+mn-lt"/>
              </a:rPr>
              <a:t>Direktförderung</a:t>
            </a:r>
          </a:p>
          <a:p>
            <a:endParaRPr lang="en-GB" dirty="0">
              <a:cs typeface="Calibri"/>
            </a:endParaRPr>
          </a:p>
        </p:txBody>
      </p:sp>
    </p:spTree>
    <p:extLst>
      <p:ext uri="{BB962C8B-B14F-4D97-AF65-F5344CB8AC3E}">
        <p14:creationId xmlns:p14="http://schemas.microsoft.com/office/powerpoint/2010/main" val="100861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693276" y="1894864"/>
            <a:ext cx="10595237" cy="5682342"/>
          </a:xfrm>
        </p:spPr>
        <p:txBody>
          <a:bodyPr lIns="91440" tIns="45720" rIns="91440" bIns="45720" anchor="t"/>
          <a:lstStyle/>
          <a:p>
            <a:pPr marL="457200" indent="-457200">
              <a:lnSpc>
                <a:spcPct val="100000"/>
              </a:lnSpc>
              <a:spcBef>
                <a:spcPts val="0"/>
              </a:spcBef>
              <a:buClr>
                <a:schemeClr val="accent2"/>
              </a:buClr>
              <a:buBlip>
                <a:blip r:embed="rId3"/>
              </a:buBlip>
              <a:defRPr/>
            </a:pPr>
            <a:r>
              <a:rPr lang="en-GB" b="1" dirty="0" err="1">
                <a:solidFill>
                  <a:schemeClr val="accent2"/>
                </a:solidFill>
                <a:ea typeface="+mn-lt"/>
                <a:cs typeface="+mn-lt"/>
              </a:rPr>
              <a:t>Verträge</a:t>
            </a:r>
            <a:r>
              <a:rPr lang="en-GB" b="1" dirty="0">
                <a:solidFill>
                  <a:schemeClr val="accent2"/>
                </a:solidFill>
                <a:latin typeface="Calibri" panose="020F0502020204030204"/>
              </a:rPr>
              <a:t>:</a:t>
            </a:r>
          </a:p>
          <a:p>
            <a:pPr marL="457200" indent="-457200">
              <a:lnSpc>
                <a:spcPct val="100000"/>
              </a:lnSpc>
              <a:spcBef>
                <a:spcPts val="0"/>
              </a:spcBef>
              <a:buClr>
                <a:schemeClr val="accent2"/>
              </a:buClr>
              <a:buBlip>
                <a:blip r:embed="rId3"/>
              </a:buBlip>
              <a:defRPr/>
            </a:pPr>
            <a:endParaRPr lang="en-GB" b="1">
              <a:solidFill>
                <a:schemeClr val="accent2"/>
              </a:solidFill>
              <a:latin typeface="Calibri" panose="020F0502020204030204"/>
            </a:endParaRPr>
          </a:p>
          <a:p>
            <a:pPr marL="914400" lvl="1" indent="-457200">
              <a:lnSpc>
                <a:spcPct val="100000"/>
              </a:lnSpc>
              <a:spcBef>
                <a:spcPts val="0"/>
              </a:spcBef>
              <a:buClr>
                <a:schemeClr val="accent2"/>
              </a:buClr>
              <a:buFont typeface="Arial" panose="020B0604020202020204" pitchFamily="34" charset="0"/>
              <a:buChar char="•"/>
              <a:defRPr/>
            </a:pPr>
            <a:r>
              <a:rPr lang="en-GB" err="1">
                <a:solidFill>
                  <a:srgbClr val="000000"/>
                </a:solidFill>
                <a:latin typeface="Calibri"/>
                <a:ea typeface="+mn-lt"/>
                <a:cs typeface="+mn-lt"/>
              </a:rPr>
              <a:t>Verträge</a:t>
            </a:r>
            <a:r>
              <a:rPr lang="en-GB" dirty="0">
                <a:solidFill>
                  <a:srgbClr val="000000"/>
                </a:solidFill>
                <a:latin typeface="Calibri"/>
                <a:ea typeface="+mn-lt"/>
                <a:cs typeface="+mn-lt"/>
              </a:rPr>
              <a:t> </a:t>
            </a:r>
            <a:r>
              <a:rPr lang="en-GB" err="1">
                <a:solidFill>
                  <a:srgbClr val="000000"/>
                </a:solidFill>
                <a:latin typeface="Calibri"/>
                <a:ea typeface="+mn-lt"/>
                <a:cs typeface="+mn-lt"/>
              </a:rPr>
              <a:t>werden</a:t>
            </a:r>
            <a:r>
              <a:rPr lang="en-GB" dirty="0">
                <a:solidFill>
                  <a:srgbClr val="000000"/>
                </a:solidFill>
                <a:latin typeface="Calibri"/>
                <a:ea typeface="+mn-lt"/>
                <a:cs typeface="+mn-lt"/>
              </a:rPr>
              <a:t> von EU-</a:t>
            </a:r>
            <a:r>
              <a:rPr lang="en-GB" err="1">
                <a:solidFill>
                  <a:srgbClr val="000000"/>
                </a:solidFill>
                <a:latin typeface="Calibri"/>
                <a:ea typeface="+mn-lt"/>
                <a:cs typeface="+mn-lt"/>
              </a:rPr>
              <a:t>Institutionen</a:t>
            </a:r>
            <a:r>
              <a:rPr lang="en-GB" dirty="0">
                <a:solidFill>
                  <a:srgbClr val="000000"/>
                </a:solidFill>
                <a:latin typeface="Calibri"/>
                <a:ea typeface="+mn-lt"/>
                <a:cs typeface="+mn-lt"/>
              </a:rPr>
              <a:t> </a:t>
            </a:r>
            <a:r>
              <a:rPr lang="en-GB" err="1">
                <a:solidFill>
                  <a:srgbClr val="000000"/>
                </a:solidFill>
                <a:latin typeface="Calibri"/>
                <a:ea typeface="+mn-lt"/>
                <a:cs typeface="+mn-lt"/>
              </a:rPr>
              <a:t>vergeben</a:t>
            </a:r>
            <a:r>
              <a:rPr lang="en-GB" dirty="0">
                <a:solidFill>
                  <a:srgbClr val="000000"/>
                </a:solidFill>
                <a:latin typeface="Calibri"/>
                <a:ea typeface="+mn-lt"/>
                <a:cs typeface="+mn-lt"/>
              </a:rPr>
              <a:t>, um </a:t>
            </a:r>
            <a:r>
              <a:rPr lang="en-GB" err="1">
                <a:solidFill>
                  <a:srgbClr val="000000"/>
                </a:solidFill>
                <a:latin typeface="Calibri"/>
                <a:ea typeface="+mn-lt"/>
                <a:cs typeface="+mn-lt"/>
              </a:rPr>
              <a:t>Dienstleistungen</a:t>
            </a:r>
            <a:r>
              <a:rPr lang="en-GB" dirty="0">
                <a:solidFill>
                  <a:srgbClr val="000000"/>
                </a:solidFill>
                <a:latin typeface="Calibri"/>
                <a:ea typeface="+mn-lt"/>
                <a:cs typeface="+mn-lt"/>
              </a:rPr>
              <a:t>, Waren </a:t>
            </a:r>
            <a:r>
              <a:rPr lang="en-GB" err="1">
                <a:solidFill>
                  <a:srgbClr val="000000"/>
                </a:solidFill>
                <a:latin typeface="Calibri"/>
                <a:ea typeface="+mn-lt"/>
                <a:cs typeface="+mn-lt"/>
              </a:rPr>
              <a:t>oder</a:t>
            </a:r>
            <a:r>
              <a:rPr lang="en-GB" dirty="0">
                <a:solidFill>
                  <a:srgbClr val="000000"/>
                </a:solidFill>
                <a:latin typeface="Calibri"/>
                <a:ea typeface="+mn-lt"/>
                <a:cs typeface="+mn-lt"/>
              </a:rPr>
              <a:t> </a:t>
            </a:r>
            <a:r>
              <a:rPr lang="en-GB" err="1">
                <a:solidFill>
                  <a:srgbClr val="000000"/>
                </a:solidFill>
                <a:latin typeface="Calibri"/>
                <a:ea typeface="+mn-lt"/>
                <a:cs typeface="+mn-lt"/>
              </a:rPr>
              <a:t>Arbeiten</a:t>
            </a:r>
            <a:r>
              <a:rPr lang="en-GB" dirty="0">
                <a:solidFill>
                  <a:srgbClr val="000000"/>
                </a:solidFill>
                <a:latin typeface="Calibri"/>
                <a:ea typeface="+mn-lt"/>
                <a:cs typeface="+mn-lt"/>
              </a:rPr>
              <a:t> </a:t>
            </a:r>
            <a:r>
              <a:rPr lang="en-GB" err="1">
                <a:solidFill>
                  <a:srgbClr val="000000"/>
                </a:solidFill>
                <a:latin typeface="Calibri"/>
                <a:ea typeface="+mn-lt"/>
                <a:cs typeface="+mn-lt"/>
              </a:rPr>
              <a:t>zu</a:t>
            </a:r>
            <a:r>
              <a:rPr lang="en-GB" dirty="0">
                <a:solidFill>
                  <a:srgbClr val="000000"/>
                </a:solidFill>
                <a:latin typeface="Calibri"/>
                <a:ea typeface="+mn-lt"/>
                <a:cs typeface="+mn-lt"/>
              </a:rPr>
              <a:t> </a:t>
            </a:r>
            <a:r>
              <a:rPr lang="en-GB" err="1">
                <a:solidFill>
                  <a:srgbClr val="000000"/>
                </a:solidFill>
                <a:latin typeface="Calibri"/>
                <a:ea typeface="+mn-lt"/>
                <a:cs typeface="+mn-lt"/>
              </a:rPr>
              <a:t>kaufen</a:t>
            </a:r>
            <a:r>
              <a:rPr lang="en-GB" dirty="0">
                <a:solidFill>
                  <a:srgbClr val="000000"/>
                </a:solidFill>
                <a:latin typeface="Calibri"/>
                <a:ea typeface="+mn-lt"/>
                <a:cs typeface="+mn-lt"/>
              </a:rPr>
              <a:t>, die </a:t>
            </a:r>
            <a:r>
              <a:rPr lang="en-GB" err="1">
                <a:solidFill>
                  <a:srgbClr val="000000"/>
                </a:solidFill>
                <a:latin typeface="Calibri"/>
                <a:ea typeface="+mn-lt"/>
                <a:cs typeface="+mn-lt"/>
              </a:rPr>
              <a:t>sie</a:t>
            </a:r>
            <a:r>
              <a:rPr lang="en-GB" dirty="0">
                <a:solidFill>
                  <a:srgbClr val="000000"/>
                </a:solidFill>
                <a:latin typeface="Calibri"/>
                <a:ea typeface="+mn-lt"/>
                <a:cs typeface="+mn-lt"/>
              </a:rPr>
              <a:t> für </a:t>
            </a:r>
            <a:r>
              <a:rPr lang="en-GB" err="1">
                <a:solidFill>
                  <a:srgbClr val="000000"/>
                </a:solidFill>
                <a:latin typeface="Calibri"/>
                <a:ea typeface="+mn-lt"/>
                <a:cs typeface="+mn-lt"/>
              </a:rPr>
              <a:t>ihre</a:t>
            </a:r>
            <a:r>
              <a:rPr lang="en-GB" dirty="0">
                <a:solidFill>
                  <a:srgbClr val="000000"/>
                </a:solidFill>
                <a:latin typeface="Calibri"/>
                <a:ea typeface="+mn-lt"/>
                <a:cs typeface="+mn-lt"/>
              </a:rPr>
              <a:t> </a:t>
            </a:r>
            <a:r>
              <a:rPr lang="en-GB" err="1">
                <a:solidFill>
                  <a:srgbClr val="000000"/>
                </a:solidFill>
                <a:latin typeface="Calibri"/>
                <a:ea typeface="+mn-lt"/>
                <a:cs typeface="+mn-lt"/>
              </a:rPr>
              <a:t>Tätigkeit</a:t>
            </a:r>
            <a:r>
              <a:rPr lang="en-GB" dirty="0">
                <a:solidFill>
                  <a:srgbClr val="000000"/>
                </a:solidFill>
                <a:latin typeface="Calibri"/>
                <a:ea typeface="+mn-lt"/>
                <a:cs typeface="+mn-lt"/>
              </a:rPr>
              <a:t> </a:t>
            </a:r>
            <a:r>
              <a:rPr lang="en-GB" err="1">
                <a:solidFill>
                  <a:srgbClr val="000000"/>
                </a:solidFill>
                <a:latin typeface="Calibri"/>
                <a:ea typeface="+mn-lt"/>
                <a:cs typeface="+mn-lt"/>
              </a:rPr>
              <a:t>benötigen</a:t>
            </a:r>
            <a:r>
              <a:rPr lang="en-GB" dirty="0">
                <a:solidFill>
                  <a:srgbClr val="000000"/>
                </a:solidFill>
                <a:latin typeface="Calibri"/>
                <a:ea typeface="+mn-lt"/>
                <a:cs typeface="+mn-lt"/>
              </a:rPr>
              <a:t> - z. B. </a:t>
            </a:r>
            <a:r>
              <a:rPr lang="en-GB" err="1">
                <a:solidFill>
                  <a:srgbClr val="000000"/>
                </a:solidFill>
                <a:latin typeface="Calibri"/>
                <a:ea typeface="+mn-lt"/>
                <a:cs typeface="+mn-lt"/>
              </a:rPr>
              <a:t>Studien</a:t>
            </a:r>
            <a:r>
              <a:rPr lang="en-GB" dirty="0">
                <a:solidFill>
                  <a:srgbClr val="000000"/>
                </a:solidFill>
                <a:latin typeface="Calibri"/>
                <a:ea typeface="+mn-lt"/>
                <a:cs typeface="+mn-lt"/>
              </a:rPr>
              <a:t>, </a:t>
            </a:r>
            <a:r>
              <a:rPr lang="en-GB" err="1">
                <a:solidFill>
                  <a:srgbClr val="000000"/>
                </a:solidFill>
                <a:latin typeface="Calibri"/>
                <a:ea typeface="+mn-lt"/>
                <a:cs typeface="+mn-lt"/>
              </a:rPr>
              <a:t>Schulungen</a:t>
            </a:r>
            <a:r>
              <a:rPr lang="en-GB" dirty="0">
                <a:solidFill>
                  <a:srgbClr val="000000"/>
                </a:solidFill>
                <a:latin typeface="Calibri"/>
                <a:ea typeface="+mn-lt"/>
                <a:cs typeface="+mn-lt"/>
              </a:rPr>
              <a:t>, </a:t>
            </a:r>
            <a:r>
              <a:rPr lang="en-GB" err="1">
                <a:solidFill>
                  <a:srgbClr val="000000"/>
                </a:solidFill>
                <a:latin typeface="Calibri"/>
                <a:ea typeface="+mn-lt"/>
                <a:cs typeface="+mn-lt"/>
              </a:rPr>
              <a:t>Konferenzorganisation</a:t>
            </a:r>
            <a:r>
              <a:rPr lang="en-GB" dirty="0">
                <a:solidFill>
                  <a:srgbClr val="000000"/>
                </a:solidFill>
                <a:latin typeface="Calibri"/>
                <a:ea typeface="+mn-lt"/>
                <a:cs typeface="+mn-lt"/>
              </a:rPr>
              <a:t> </a:t>
            </a:r>
            <a:r>
              <a:rPr lang="en-GB" err="1">
                <a:solidFill>
                  <a:srgbClr val="000000"/>
                </a:solidFill>
                <a:latin typeface="Calibri"/>
                <a:ea typeface="+mn-lt"/>
                <a:cs typeface="+mn-lt"/>
              </a:rPr>
              <a:t>oder</a:t>
            </a:r>
            <a:r>
              <a:rPr lang="en-GB" dirty="0">
                <a:solidFill>
                  <a:srgbClr val="000000"/>
                </a:solidFill>
                <a:latin typeface="Calibri"/>
                <a:ea typeface="+mn-lt"/>
                <a:cs typeface="+mn-lt"/>
              </a:rPr>
              <a:t> IT-</a:t>
            </a:r>
            <a:r>
              <a:rPr lang="en-GB" err="1">
                <a:solidFill>
                  <a:srgbClr val="000000"/>
                </a:solidFill>
                <a:latin typeface="Calibri"/>
                <a:ea typeface="+mn-lt"/>
                <a:cs typeface="+mn-lt"/>
              </a:rPr>
              <a:t>Ausrüstung</a:t>
            </a:r>
            <a:r>
              <a:rPr lang="en-GB" dirty="0">
                <a:solidFill>
                  <a:srgbClr val="000000"/>
                </a:solidFill>
                <a:latin typeface="Calibri"/>
                <a:ea typeface="+mn-lt"/>
                <a:cs typeface="+mn-lt"/>
              </a:rPr>
              <a:t>.</a:t>
            </a:r>
          </a:p>
          <a:p>
            <a:pPr marL="342900" indent="-342900">
              <a:lnSpc>
                <a:spcPct val="100000"/>
              </a:lnSpc>
              <a:spcBef>
                <a:spcPts val="0"/>
              </a:spcBef>
              <a:buClr>
                <a:schemeClr val="accent2"/>
              </a:buClr>
              <a:buFont typeface="Arial" panose="020B0604020202020204" pitchFamily="34" charset="0"/>
              <a:buChar char="•"/>
              <a:defRPr/>
            </a:pPr>
            <a:endParaRPr lang="en-GB" dirty="0">
              <a:latin typeface="Calibri" panose="020F0502020204030204"/>
              <a:ea typeface="Calibri"/>
              <a:cs typeface="Calibri"/>
            </a:endParaRPr>
          </a:p>
          <a:p>
            <a:pPr marL="342900" indent="-342900">
              <a:lnSpc>
                <a:spcPct val="100000"/>
              </a:lnSpc>
              <a:spcBef>
                <a:spcPts val="0"/>
              </a:spcBef>
              <a:buClr>
                <a:schemeClr val="accent2"/>
              </a:buClr>
              <a:buFont typeface="Arial" panose="020B0604020202020204" pitchFamily="34" charset="0"/>
              <a:buChar char="•"/>
              <a:defRPr/>
            </a:pPr>
            <a:endParaRPr lang="en-GB">
              <a:latin typeface="Calibri" panose="020F0502020204030204"/>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761603"/>
            <a:ext cx="10595237" cy="1165168"/>
          </a:xfrm>
        </p:spPr>
        <p:txBody>
          <a:bodyPr lIns="91440" tIns="45720" rIns="91440" bIns="45720" anchor="t">
            <a:noAutofit/>
          </a:bodyPr>
          <a:lstStyle/>
          <a:p>
            <a:r>
              <a:rPr lang="en-GB" dirty="0">
                <a:ea typeface="+mn-lt"/>
                <a:cs typeface="+mn-lt"/>
              </a:rPr>
              <a:t>EU-</a:t>
            </a:r>
            <a:r>
              <a:rPr lang="en-GB" dirty="0" err="1">
                <a:ea typeface="+mn-lt"/>
                <a:cs typeface="+mn-lt"/>
              </a:rPr>
              <a:t>Förderprogramme</a:t>
            </a:r>
            <a:r>
              <a:rPr lang="en-GB" dirty="0">
                <a:ea typeface="+mn-lt"/>
                <a:cs typeface="+mn-lt"/>
              </a:rPr>
              <a:t> - </a:t>
            </a:r>
            <a:r>
              <a:rPr lang="en-GB" dirty="0" err="1">
                <a:ea typeface="+mn-lt"/>
                <a:cs typeface="+mn-lt"/>
              </a:rPr>
              <a:t>Direktförderung</a:t>
            </a:r>
          </a:p>
          <a:p>
            <a:endParaRPr lang="en-GB" dirty="0">
              <a:cs typeface="Calibri"/>
            </a:endParaRPr>
          </a:p>
        </p:txBody>
      </p:sp>
    </p:spTree>
    <p:extLst>
      <p:ext uri="{BB962C8B-B14F-4D97-AF65-F5344CB8AC3E}">
        <p14:creationId xmlns:p14="http://schemas.microsoft.com/office/powerpoint/2010/main" val="400843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568467" y="1442973"/>
            <a:ext cx="11055064" cy="5682342"/>
          </a:xfrm>
        </p:spPr>
        <p:txBody>
          <a:bodyPr lIns="91440" tIns="45720" rIns="91440" bIns="45720" anchor="t"/>
          <a:lstStyle/>
          <a:p>
            <a:pPr marL="457200" indent="-457200">
              <a:lnSpc>
                <a:spcPct val="100000"/>
              </a:lnSpc>
              <a:spcBef>
                <a:spcPts val="0"/>
              </a:spcBef>
              <a:buClr>
                <a:schemeClr val="accent2"/>
              </a:buClr>
              <a:buBlip>
                <a:blip r:embed="rId3"/>
              </a:buBlip>
              <a:defRPr/>
            </a:pPr>
            <a:r>
              <a:rPr lang="en-GB" dirty="0">
                <a:ea typeface="+mn-lt"/>
                <a:cs typeface="+mn-lt"/>
              </a:rPr>
              <a:t>Die </a:t>
            </a:r>
            <a:r>
              <a:rPr lang="en-GB" dirty="0" err="1">
                <a:ea typeface="+mn-lt"/>
                <a:cs typeface="+mn-lt"/>
              </a:rPr>
              <a:t>indirekte</a:t>
            </a:r>
            <a:r>
              <a:rPr lang="en-GB" dirty="0">
                <a:ea typeface="+mn-lt"/>
                <a:cs typeface="+mn-lt"/>
              </a:rPr>
              <a:t> </a:t>
            </a:r>
            <a:r>
              <a:rPr lang="en-GB" dirty="0" err="1">
                <a:ea typeface="+mn-lt"/>
                <a:cs typeface="+mn-lt"/>
              </a:rPr>
              <a:t>Finanzierung</a:t>
            </a:r>
            <a:r>
              <a:rPr lang="en-GB" dirty="0">
                <a:ea typeface="+mn-lt"/>
                <a:cs typeface="+mn-lt"/>
              </a:rPr>
              <a:t> </a:t>
            </a:r>
            <a:r>
              <a:rPr lang="en-GB" dirty="0" err="1">
                <a:ea typeface="+mn-lt"/>
                <a:cs typeface="+mn-lt"/>
              </a:rPr>
              <a:t>wird</a:t>
            </a:r>
            <a:r>
              <a:rPr lang="en-GB" dirty="0">
                <a:ea typeface="+mn-lt"/>
                <a:cs typeface="+mn-lt"/>
              </a:rPr>
              <a:t> von den </a:t>
            </a:r>
            <a:r>
              <a:rPr lang="en-GB" dirty="0" err="1">
                <a:ea typeface="+mn-lt"/>
                <a:cs typeface="+mn-lt"/>
              </a:rPr>
              <a:t>nationalen</a:t>
            </a:r>
            <a:r>
              <a:rPr lang="en-GB" dirty="0">
                <a:ea typeface="+mn-lt"/>
                <a:cs typeface="+mn-lt"/>
              </a:rPr>
              <a:t> und </a:t>
            </a:r>
            <a:r>
              <a:rPr lang="en-GB" dirty="0" err="1">
                <a:ea typeface="+mn-lt"/>
                <a:cs typeface="+mn-lt"/>
              </a:rPr>
              <a:t>regionalen</a:t>
            </a:r>
            <a:r>
              <a:rPr lang="en-GB" dirty="0">
                <a:ea typeface="+mn-lt"/>
                <a:cs typeface="+mn-lt"/>
              </a:rPr>
              <a:t> </a:t>
            </a:r>
            <a:r>
              <a:rPr lang="en-GB" dirty="0" err="1">
                <a:ea typeface="+mn-lt"/>
                <a:cs typeface="+mn-lt"/>
              </a:rPr>
              <a:t>Behörden</a:t>
            </a:r>
            <a:r>
              <a:rPr lang="en-GB" dirty="0">
                <a:ea typeface="+mn-lt"/>
                <a:cs typeface="+mn-lt"/>
              </a:rPr>
              <a:t> </a:t>
            </a:r>
            <a:r>
              <a:rPr lang="en-GB" dirty="0" err="1">
                <a:ea typeface="+mn-lt"/>
                <a:cs typeface="+mn-lt"/>
              </a:rPr>
              <a:t>verwaltet</a:t>
            </a:r>
            <a:r>
              <a:rPr lang="en-GB" dirty="0">
                <a:ea typeface="+mn-lt"/>
                <a:cs typeface="+mn-lt"/>
              </a:rPr>
              <a:t> und </a:t>
            </a:r>
            <a:r>
              <a:rPr lang="en-GB" dirty="0" err="1">
                <a:ea typeface="+mn-lt"/>
                <a:cs typeface="+mn-lt"/>
              </a:rPr>
              <a:t>macht</a:t>
            </a:r>
            <a:r>
              <a:rPr lang="en-GB" dirty="0">
                <a:ea typeface="+mn-lt"/>
                <a:cs typeface="+mn-lt"/>
              </a:rPr>
              <a:t> fast 80 % des EU-</a:t>
            </a:r>
            <a:r>
              <a:rPr lang="en-GB" dirty="0" err="1">
                <a:ea typeface="+mn-lt"/>
                <a:cs typeface="+mn-lt"/>
              </a:rPr>
              <a:t>Haushalts</a:t>
            </a:r>
            <a:r>
              <a:rPr lang="en-GB" dirty="0">
                <a:ea typeface="+mn-lt"/>
                <a:cs typeface="+mn-lt"/>
              </a:rPr>
              <a:t> </a:t>
            </a:r>
            <a:r>
              <a:rPr lang="en-GB" dirty="0" err="1">
                <a:ea typeface="+mn-lt"/>
                <a:cs typeface="+mn-lt"/>
              </a:rPr>
              <a:t>aus</a:t>
            </a:r>
            <a:r>
              <a:rPr lang="en-GB" dirty="0">
                <a:ea typeface="+mn-lt"/>
                <a:cs typeface="+mn-lt"/>
              </a:rPr>
              <a:t>, </a:t>
            </a:r>
            <a:r>
              <a:rPr lang="en-GB" dirty="0" err="1">
                <a:ea typeface="+mn-lt"/>
                <a:cs typeface="+mn-lt"/>
              </a:rPr>
              <a:t>hauptsächlich</a:t>
            </a:r>
            <a:r>
              <a:rPr lang="en-GB" dirty="0">
                <a:ea typeface="+mn-lt"/>
                <a:cs typeface="+mn-lt"/>
              </a:rPr>
              <a:t> </a:t>
            </a:r>
            <a:r>
              <a:rPr lang="en-GB" dirty="0" err="1">
                <a:ea typeface="+mn-lt"/>
                <a:cs typeface="+mn-lt"/>
              </a:rPr>
              <a:t>über</a:t>
            </a:r>
            <a:r>
              <a:rPr lang="en-GB" dirty="0">
                <a:ea typeface="+mn-lt"/>
                <a:cs typeface="+mn-lt"/>
              </a:rPr>
              <a:t> </a:t>
            </a:r>
            <a:r>
              <a:rPr lang="en-GB" dirty="0" err="1">
                <a:ea typeface="+mn-lt"/>
                <a:cs typeface="+mn-lt"/>
              </a:rPr>
              <a:t>fünf</a:t>
            </a:r>
            <a:r>
              <a:rPr lang="en-GB" dirty="0">
                <a:ea typeface="+mn-lt"/>
                <a:cs typeface="+mn-lt"/>
              </a:rPr>
              <a:t> </a:t>
            </a:r>
            <a:r>
              <a:rPr lang="en-GB" dirty="0" err="1">
                <a:ea typeface="+mn-lt"/>
                <a:cs typeface="+mn-lt"/>
              </a:rPr>
              <a:t>große</a:t>
            </a:r>
            <a:r>
              <a:rPr lang="en-GB" dirty="0">
                <a:ea typeface="+mn-lt"/>
                <a:cs typeface="+mn-lt"/>
              </a:rPr>
              <a:t> Fonds, die </a:t>
            </a:r>
            <a:r>
              <a:rPr lang="en-GB" dirty="0" err="1">
                <a:ea typeface="+mn-lt"/>
                <a:cs typeface="+mn-lt"/>
              </a:rPr>
              <a:t>unter</a:t>
            </a:r>
            <a:r>
              <a:rPr lang="en-GB" dirty="0">
                <a:ea typeface="+mn-lt"/>
                <a:cs typeface="+mn-lt"/>
              </a:rPr>
              <a:t> </a:t>
            </a:r>
            <a:r>
              <a:rPr lang="en-GB" dirty="0" err="1">
                <a:ea typeface="+mn-lt"/>
                <a:cs typeface="+mn-lt"/>
              </a:rPr>
              <a:t>dem</a:t>
            </a:r>
            <a:r>
              <a:rPr lang="en-GB" dirty="0">
                <a:ea typeface="+mn-lt"/>
                <a:cs typeface="+mn-lt"/>
              </a:rPr>
              <a:t> Dach der </a:t>
            </a:r>
            <a:r>
              <a:rPr lang="en-GB" dirty="0">
                <a:solidFill>
                  <a:schemeClr val="accent2"/>
                </a:solidFill>
                <a:ea typeface="+mn-lt"/>
                <a:cs typeface="+mn-lt"/>
                <a:hlinkClick r:id="rId4">
                  <a:extLst>
                    <a:ext uri="{A12FA001-AC4F-418D-AE19-62706E023703}">
                      <ahyp:hlinkClr xmlns:ahyp="http://schemas.microsoft.com/office/drawing/2018/hyperlinkcolor" val="tx"/>
                    </a:ext>
                  </a:extLst>
                </a:hlinkClick>
              </a:rPr>
              <a:t>Europäischen Struktur- und Investitionsfonds angesiedelt sind.</a:t>
            </a:r>
          </a:p>
          <a:p>
            <a:pPr marL="342900" indent="-342900">
              <a:lnSpc>
                <a:spcPct val="100000"/>
              </a:lnSpc>
              <a:spcBef>
                <a:spcPts val="0"/>
              </a:spcBef>
              <a:buChar char="•"/>
              <a:defRPr/>
            </a:pPr>
            <a:endParaRPr lang="en-GB" dirty="0">
              <a:ea typeface="+mn-lt"/>
              <a:cs typeface="+mn-lt"/>
            </a:endParaRPr>
          </a:p>
          <a:p>
            <a:pPr marL="800100" lvl="1" indent="-342900">
              <a:lnSpc>
                <a:spcPct val="100000"/>
              </a:lnSpc>
              <a:spcBef>
                <a:spcPts val="0"/>
              </a:spcBef>
              <a:buChar char="•"/>
              <a:defRPr/>
            </a:pPr>
            <a:r>
              <a:rPr lang="en-GB" dirty="0">
                <a:solidFill>
                  <a:schemeClr val="accent2"/>
                </a:solidFill>
                <a:latin typeface="Montserrat Light"/>
                <a:ea typeface="+mn-lt"/>
                <a:cs typeface="+mn-lt"/>
                <a:hlinkClick r:id="rId5">
                  <a:extLst>
                    <a:ext uri="{A12FA001-AC4F-418D-AE19-62706E023703}">
                      <ahyp:hlinkClr xmlns:ahyp="http://schemas.microsoft.com/office/drawing/2018/hyperlinkcolor" val="tx"/>
                    </a:ext>
                  </a:extLst>
                </a:hlinkClick>
              </a:rPr>
              <a:t>Europäischer Fonds für regionale Entwicklung</a:t>
            </a:r>
            <a:r>
              <a:rPr lang="en-GB" dirty="0">
                <a:solidFill>
                  <a:srgbClr val="000000"/>
                </a:solidFill>
                <a:latin typeface="Calibri"/>
                <a:ea typeface="+mn-lt"/>
                <a:cs typeface="+mn-lt"/>
              </a:rPr>
              <a:t> - </a:t>
            </a:r>
            <a:r>
              <a:rPr lang="en-GB" dirty="0" err="1">
                <a:solidFill>
                  <a:srgbClr val="000000"/>
                </a:solidFill>
                <a:latin typeface="Calibri"/>
                <a:ea typeface="+mn-lt"/>
                <a:cs typeface="+mn-lt"/>
              </a:rPr>
              <a:t>regionale</a:t>
            </a:r>
            <a:r>
              <a:rPr lang="en-GB" dirty="0">
                <a:solidFill>
                  <a:srgbClr val="000000"/>
                </a:solidFill>
                <a:latin typeface="Calibri"/>
                <a:ea typeface="+mn-lt"/>
                <a:cs typeface="+mn-lt"/>
              </a:rPr>
              <a:t> und </a:t>
            </a:r>
            <a:r>
              <a:rPr lang="en-GB" dirty="0" err="1">
                <a:solidFill>
                  <a:srgbClr val="000000"/>
                </a:solidFill>
                <a:latin typeface="Calibri"/>
                <a:ea typeface="+mn-lt"/>
                <a:cs typeface="+mn-lt"/>
              </a:rPr>
              <a:t>städtische</a:t>
            </a:r>
            <a:r>
              <a:rPr lang="en-GB" dirty="0">
                <a:solidFill>
                  <a:srgbClr val="000000"/>
                </a:solidFill>
                <a:latin typeface="Calibri"/>
                <a:ea typeface="+mn-lt"/>
                <a:cs typeface="+mn-lt"/>
              </a:rPr>
              <a:t> </a:t>
            </a:r>
            <a:r>
              <a:rPr lang="en-GB" dirty="0" err="1">
                <a:solidFill>
                  <a:srgbClr val="000000"/>
                </a:solidFill>
                <a:latin typeface="Calibri"/>
                <a:ea typeface="+mn-lt"/>
                <a:cs typeface="+mn-lt"/>
              </a:rPr>
              <a:t>Entwicklung</a:t>
            </a:r>
            <a:endParaRPr lang="en-GB" dirty="0">
              <a:solidFill>
                <a:srgbClr val="000000"/>
              </a:solidFill>
              <a:latin typeface="Calibri"/>
              <a:ea typeface="Calibri"/>
              <a:cs typeface="Calibri" panose="020F0502020204030204"/>
            </a:endParaRPr>
          </a:p>
          <a:p>
            <a:pPr marL="914400" lvl="1" indent="-457200">
              <a:lnSpc>
                <a:spcPct val="100000"/>
              </a:lnSpc>
              <a:spcBef>
                <a:spcPts val="0"/>
              </a:spcBef>
              <a:buClr>
                <a:schemeClr val="accent2"/>
              </a:buClr>
              <a:buFont typeface="Arial" panose="020B0604020202020204" pitchFamily="34" charset="0"/>
              <a:buChar char="•"/>
              <a:defRPr/>
            </a:pPr>
            <a:endParaRPr lang="en-GB" dirty="0">
              <a:latin typeface="Calibri" panose="020F0502020204030204"/>
              <a:ea typeface="Calibri"/>
              <a:cs typeface="Calibri"/>
            </a:endParaRPr>
          </a:p>
          <a:p>
            <a:pPr marL="914400" lvl="1" indent="-457200">
              <a:lnSpc>
                <a:spcPct val="100000"/>
              </a:lnSpc>
              <a:spcBef>
                <a:spcPts val="0"/>
              </a:spcBef>
              <a:buClr>
                <a:schemeClr val="accent2"/>
              </a:buClr>
              <a:buFont typeface="Arial" panose="020B0604020202020204" pitchFamily="34" charset="0"/>
              <a:buChar char="•"/>
              <a:defRPr/>
            </a:pPr>
            <a:r>
              <a:rPr lang="en-GB" dirty="0">
                <a:solidFill>
                  <a:schemeClr val="accent2"/>
                </a:solidFill>
                <a:latin typeface="Montserrat Light"/>
                <a:ea typeface="+mn-lt"/>
                <a:cs typeface="+mn-lt"/>
                <a:hlinkClick r:id="rId6">
                  <a:extLst>
                    <a:ext uri="{A12FA001-AC4F-418D-AE19-62706E023703}">
                      <ahyp:hlinkClr xmlns:ahyp="http://schemas.microsoft.com/office/drawing/2018/hyperlinkcolor" val="tx"/>
                    </a:ext>
                  </a:extLst>
                </a:hlinkClick>
              </a:rPr>
              <a:t>Europäischer Sozialfonds</a:t>
            </a:r>
            <a:r>
              <a:rPr lang="en-GB" dirty="0">
                <a:solidFill>
                  <a:srgbClr val="000000"/>
                </a:solidFill>
                <a:latin typeface="Calibri"/>
                <a:ea typeface="+mn-lt"/>
                <a:cs typeface="+mn-lt"/>
              </a:rPr>
              <a:t> - </a:t>
            </a:r>
            <a:r>
              <a:rPr lang="en-GB" dirty="0" err="1">
                <a:solidFill>
                  <a:srgbClr val="000000"/>
                </a:solidFill>
                <a:latin typeface="Calibri"/>
                <a:ea typeface="+mn-lt"/>
                <a:cs typeface="+mn-lt"/>
              </a:rPr>
              <a:t>soziale</a:t>
            </a:r>
            <a:r>
              <a:rPr lang="en-GB" dirty="0">
                <a:solidFill>
                  <a:srgbClr val="000000"/>
                </a:solidFill>
                <a:latin typeface="Calibri"/>
                <a:ea typeface="+mn-lt"/>
                <a:cs typeface="+mn-lt"/>
              </a:rPr>
              <a:t> </a:t>
            </a:r>
            <a:r>
              <a:rPr lang="en-GB" dirty="0" err="1">
                <a:solidFill>
                  <a:srgbClr val="000000"/>
                </a:solidFill>
                <a:latin typeface="Calibri"/>
                <a:ea typeface="+mn-lt"/>
                <a:cs typeface="+mn-lt"/>
              </a:rPr>
              <a:t>Eingliederung</a:t>
            </a:r>
            <a:r>
              <a:rPr lang="en-GB" dirty="0">
                <a:solidFill>
                  <a:srgbClr val="000000"/>
                </a:solidFill>
                <a:latin typeface="Calibri"/>
                <a:ea typeface="+mn-lt"/>
                <a:cs typeface="+mn-lt"/>
              </a:rPr>
              <a:t> und </a:t>
            </a:r>
            <a:r>
              <a:rPr lang="en-GB" dirty="0" err="1">
                <a:solidFill>
                  <a:srgbClr val="000000"/>
                </a:solidFill>
                <a:latin typeface="Calibri"/>
                <a:ea typeface="+mn-lt"/>
                <a:cs typeface="+mn-lt"/>
              </a:rPr>
              <a:t>gute</a:t>
            </a:r>
            <a:r>
              <a:rPr lang="en-GB" dirty="0">
                <a:solidFill>
                  <a:srgbClr val="000000"/>
                </a:solidFill>
                <a:latin typeface="Calibri"/>
                <a:ea typeface="+mn-lt"/>
                <a:cs typeface="+mn-lt"/>
              </a:rPr>
              <a:t> </a:t>
            </a:r>
            <a:r>
              <a:rPr lang="en-GB" dirty="0" err="1">
                <a:solidFill>
                  <a:srgbClr val="000000"/>
                </a:solidFill>
                <a:latin typeface="Calibri"/>
                <a:ea typeface="+mn-lt"/>
                <a:cs typeface="+mn-lt"/>
              </a:rPr>
              <a:t>Regierungsführung</a:t>
            </a:r>
            <a:endParaRPr lang="en-GB" dirty="0">
              <a:solidFill>
                <a:srgbClr val="000000"/>
              </a:solidFill>
              <a:latin typeface="Calibri"/>
              <a:ea typeface="Calibri"/>
              <a:cs typeface="Calibri"/>
            </a:endParaRPr>
          </a:p>
          <a:p>
            <a:pPr marL="914400" lvl="1" indent="-457200">
              <a:lnSpc>
                <a:spcPct val="100000"/>
              </a:lnSpc>
              <a:spcBef>
                <a:spcPts val="0"/>
              </a:spcBef>
              <a:buClr>
                <a:schemeClr val="accent2"/>
              </a:buClr>
              <a:buFont typeface="Arial" panose="020B0604020202020204" pitchFamily="34" charset="0"/>
              <a:buChar char="•"/>
              <a:defRPr/>
            </a:pPr>
            <a:endParaRPr lang="en-GB" dirty="0">
              <a:latin typeface="Calibri" panose="020F0502020204030204"/>
              <a:ea typeface="Calibri"/>
              <a:cs typeface="Calibri"/>
            </a:endParaRPr>
          </a:p>
          <a:p>
            <a:pPr marL="914400" lvl="1" indent="-457200">
              <a:lnSpc>
                <a:spcPct val="100000"/>
              </a:lnSpc>
              <a:spcBef>
                <a:spcPts val="0"/>
              </a:spcBef>
              <a:buClr>
                <a:schemeClr val="accent2"/>
              </a:buClr>
              <a:buFont typeface="Arial" panose="020B0604020202020204" pitchFamily="34" charset="0"/>
              <a:buChar char="•"/>
              <a:defRPr/>
            </a:pPr>
            <a:r>
              <a:rPr lang="en-GB" dirty="0">
                <a:solidFill>
                  <a:schemeClr val="accent2"/>
                </a:solidFill>
                <a:latin typeface="Montserrat Light"/>
                <a:ea typeface="+mn-lt"/>
                <a:cs typeface="+mn-lt"/>
                <a:hlinkClick r:id="rId7">
                  <a:extLst>
                    <a:ext uri="{A12FA001-AC4F-418D-AE19-62706E023703}">
                      <ahyp:hlinkClr xmlns:ahyp="http://schemas.microsoft.com/office/drawing/2018/hyperlinkcolor" val="tx"/>
                    </a:ext>
                  </a:extLst>
                </a:hlinkClick>
              </a:rPr>
              <a:t>Kohäsionsfonds</a:t>
            </a:r>
            <a:r>
              <a:rPr lang="en-GB" dirty="0">
                <a:solidFill>
                  <a:srgbClr val="000000"/>
                </a:solidFill>
                <a:latin typeface="Calibri"/>
                <a:ea typeface="+mn-lt"/>
                <a:cs typeface="+mn-lt"/>
              </a:rPr>
              <a:t> - </a:t>
            </a:r>
            <a:r>
              <a:rPr lang="en-GB" dirty="0" err="1">
                <a:solidFill>
                  <a:srgbClr val="000000"/>
                </a:solidFill>
                <a:latin typeface="Calibri"/>
                <a:ea typeface="+mn-lt"/>
                <a:cs typeface="+mn-lt"/>
              </a:rPr>
              <a:t>wirtschaftliche</a:t>
            </a:r>
            <a:r>
              <a:rPr lang="en-GB" dirty="0">
                <a:solidFill>
                  <a:srgbClr val="000000"/>
                </a:solidFill>
                <a:latin typeface="Calibri"/>
                <a:ea typeface="+mn-lt"/>
                <a:cs typeface="+mn-lt"/>
              </a:rPr>
              <a:t> </a:t>
            </a:r>
            <a:r>
              <a:rPr lang="en-GB" dirty="0" err="1">
                <a:solidFill>
                  <a:srgbClr val="000000"/>
                </a:solidFill>
                <a:latin typeface="Calibri"/>
                <a:ea typeface="+mn-lt"/>
                <a:cs typeface="+mn-lt"/>
              </a:rPr>
              <a:t>Konvergenz</a:t>
            </a:r>
            <a:r>
              <a:rPr lang="en-GB" dirty="0">
                <a:solidFill>
                  <a:srgbClr val="000000"/>
                </a:solidFill>
                <a:latin typeface="Calibri"/>
                <a:ea typeface="+mn-lt"/>
                <a:cs typeface="+mn-lt"/>
              </a:rPr>
              <a:t> der Regionen </a:t>
            </a:r>
            <a:r>
              <a:rPr lang="en-GB" dirty="0" err="1">
                <a:solidFill>
                  <a:srgbClr val="000000"/>
                </a:solidFill>
                <a:latin typeface="Calibri"/>
                <a:ea typeface="+mn-lt"/>
                <a:cs typeface="+mn-lt"/>
              </a:rPr>
              <a:t>mit</a:t>
            </a:r>
            <a:r>
              <a:rPr lang="en-GB" dirty="0">
                <a:solidFill>
                  <a:srgbClr val="000000"/>
                </a:solidFill>
                <a:latin typeface="Calibri"/>
                <a:ea typeface="+mn-lt"/>
                <a:cs typeface="+mn-lt"/>
              </a:rPr>
              <a:t> </a:t>
            </a:r>
            <a:r>
              <a:rPr lang="en-GB" dirty="0" err="1">
                <a:solidFill>
                  <a:srgbClr val="000000"/>
                </a:solidFill>
                <a:latin typeface="Calibri"/>
                <a:ea typeface="+mn-lt"/>
                <a:cs typeface="+mn-lt"/>
              </a:rPr>
              <a:t>Entwicklungsrückstand</a:t>
            </a:r>
            <a:endParaRPr lang="en-GB" dirty="0">
              <a:solidFill>
                <a:srgbClr val="000000"/>
              </a:solidFill>
              <a:latin typeface="Calibri"/>
              <a:ea typeface="Calibri"/>
              <a:cs typeface="Calibri"/>
            </a:endParaRPr>
          </a:p>
          <a:p>
            <a:pPr marL="457200" indent="-457200">
              <a:lnSpc>
                <a:spcPct val="100000"/>
              </a:lnSpc>
              <a:spcBef>
                <a:spcPts val="0"/>
              </a:spcBef>
              <a:buClr>
                <a:schemeClr val="accent2"/>
              </a:buClr>
              <a:buFont typeface="Arial" panose="020B0604020202020204" pitchFamily="34" charset="0"/>
              <a:buChar char="•"/>
              <a:defRPr/>
            </a:pPr>
            <a:endParaRPr lang="en-GB" dirty="0">
              <a:latin typeface="Calibri" panose="020F0502020204030204"/>
              <a:ea typeface="Calibri"/>
              <a:cs typeface="Calibri"/>
            </a:endParaRPr>
          </a:p>
          <a:p>
            <a:pPr marL="0" indent="0">
              <a:lnSpc>
                <a:spcPct val="100000"/>
              </a:lnSpc>
              <a:spcBef>
                <a:spcPts val="0"/>
              </a:spcBef>
              <a:buClr>
                <a:schemeClr val="accent2"/>
              </a:buClr>
              <a:defRPr/>
            </a:pPr>
            <a:endParaRPr lang="en-GB" dirty="0">
              <a:latin typeface="Calibri" panose="020F0502020204030204"/>
              <a:ea typeface="Calibri"/>
              <a:cs typeface="Calibri"/>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761603"/>
            <a:ext cx="10595237" cy="1165168"/>
          </a:xfrm>
        </p:spPr>
        <p:txBody>
          <a:bodyPr lIns="91440" tIns="45720" rIns="91440" bIns="45720" anchor="t">
            <a:noAutofit/>
          </a:bodyPr>
          <a:lstStyle/>
          <a:p>
            <a:r>
              <a:rPr lang="en-GB" dirty="0">
                <a:ea typeface="+mn-lt"/>
                <a:cs typeface="+mn-lt"/>
              </a:rPr>
              <a:t>EU-</a:t>
            </a:r>
            <a:r>
              <a:rPr lang="en-GB" dirty="0" err="1">
                <a:ea typeface="+mn-lt"/>
                <a:cs typeface="+mn-lt"/>
              </a:rPr>
              <a:t>Förderprogramme</a:t>
            </a:r>
            <a:r>
              <a:rPr lang="en-GB" dirty="0">
                <a:ea typeface="+mn-lt"/>
                <a:cs typeface="+mn-lt"/>
              </a:rPr>
              <a:t> - </a:t>
            </a:r>
            <a:r>
              <a:rPr lang="en-GB" dirty="0" err="1">
                <a:ea typeface="+mn-lt"/>
                <a:cs typeface="+mn-lt"/>
              </a:rPr>
              <a:t>Indirekte</a:t>
            </a:r>
            <a:r>
              <a:rPr lang="en-GB" dirty="0">
                <a:ea typeface="+mn-lt"/>
                <a:cs typeface="+mn-lt"/>
              </a:rPr>
              <a:t> </a:t>
            </a:r>
            <a:r>
              <a:rPr lang="en-GB" dirty="0" err="1">
                <a:ea typeface="+mn-lt"/>
                <a:cs typeface="+mn-lt"/>
              </a:rPr>
              <a:t>Förderung</a:t>
            </a:r>
            <a:endParaRPr lang="en-US" dirty="0" err="1"/>
          </a:p>
        </p:txBody>
      </p:sp>
    </p:spTree>
    <p:extLst>
      <p:ext uri="{BB962C8B-B14F-4D97-AF65-F5344CB8AC3E}">
        <p14:creationId xmlns:p14="http://schemas.microsoft.com/office/powerpoint/2010/main" val="3460972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xEl>
                                              <p:pRg st="2" end="2"/>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771639"/>
            <a:ext cx="10595237" cy="5682342"/>
          </a:xfrm>
        </p:spPr>
        <p:txBody>
          <a:bodyPr lIns="91440" tIns="45720" rIns="91440" bIns="45720" anchor="t"/>
          <a:lstStyle/>
          <a:p>
            <a:pPr marL="457200" indent="-457200">
              <a:lnSpc>
                <a:spcPct val="100000"/>
              </a:lnSpc>
              <a:spcBef>
                <a:spcPts val="0"/>
              </a:spcBef>
              <a:buClr>
                <a:schemeClr val="accent2"/>
              </a:buClr>
              <a:buFont typeface="Arial" panose="020B0604020202020204" pitchFamily="34" charset="0"/>
              <a:buChar char="•"/>
              <a:defRPr/>
            </a:pPr>
            <a:r>
              <a:rPr lang="en-GB" dirty="0">
                <a:solidFill>
                  <a:schemeClr val="accent2"/>
                </a:solidFill>
                <a:ea typeface="+mn-lt"/>
                <a:cs typeface="+mn-lt"/>
                <a:hlinkClick r:id="rId3">
                  <a:extLst>
                    <a:ext uri="{A12FA001-AC4F-418D-AE19-62706E023703}">
                      <ahyp:hlinkClr xmlns:ahyp="http://schemas.microsoft.com/office/drawing/2018/hyperlinkcolor" val="tx"/>
                    </a:ext>
                  </a:extLst>
                </a:hlinkClick>
              </a:rPr>
              <a:t>Europäischer Landwirtschaftsfonds für die Entwicklung des ländlichen Raums</a:t>
            </a:r>
            <a:endParaRPr lang="en-GB" u="sng" spc="0" dirty="0">
              <a:solidFill>
                <a:schemeClr val="accent2"/>
              </a:solidFill>
              <a:latin typeface="Calibri" panose="020F0502020204030204"/>
              <a:cs typeface="Calibri"/>
              <a:hlinkClick r:id="rId3">
                <a:extLst>
                  <a:ext uri="{A12FA001-AC4F-418D-AE19-62706E023703}">
                    <ahyp:hlinkClr xmlns:ahyp="http://schemas.microsoft.com/office/drawing/2018/hyperlinkcolor" val="tx"/>
                  </a:ext>
                </a:extLst>
              </a:hlinkClick>
            </a:endParaRPr>
          </a:p>
          <a:p>
            <a:pPr marL="457200" indent="-457200">
              <a:lnSpc>
                <a:spcPct val="100000"/>
              </a:lnSpc>
              <a:spcBef>
                <a:spcPts val="0"/>
              </a:spcBef>
              <a:buClr>
                <a:schemeClr val="accent2"/>
              </a:buClr>
              <a:buFont typeface="Arial" panose="020B0604020202020204" pitchFamily="34" charset="0"/>
              <a:buChar char="•"/>
              <a:defRPr/>
            </a:pPr>
            <a:endParaRPr lang="en-GB" u="sng" dirty="0">
              <a:solidFill>
                <a:schemeClr val="accent2">
                  <a:lumMod val="75000"/>
                </a:schemeClr>
              </a:solidFill>
              <a:latin typeface="Calibri" panose="020F0502020204030204"/>
            </a:endParaRPr>
          </a:p>
          <a:p>
            <a:pPr marL="457200" indent="-457200">
              <a:lnSpc>
                <a:spcPct val="100000"/>
              </a:lnSpc>
              <a:spcBef>
                <a:spcPts val="0"/>
              </a:spcBef>
              <a:buClr>
                <a:schemeClr val="accent2"/>
              </a:buClr>
              <a:buFont typeface="Arial" panose="020B0604020202020204" pitchFamily="34" charset="0"/>
              <a:buChar char="•"/>
              <a:defRPr/>
            </a:pPr>
            <a:r>
              <a:rPr lang="en-GB" dirty="0">
                <a:solidFill>
                  <a:schemeClr val="accent2"/>
                </a:solidFill>
                <a:ea typeface="+mn-lt"/>
                <a:cs typeface="+mn-lt"/>
                <a:hlinkClick r:id="rId4">
                  <a:extLst>
                    <a:ext uri="{A12FA001-AC4F-418D-AE19-62706E023703}">
                      <ahyp:hlinkClr xmlns:ahyp="http://schemas.microsoft.com/office/drawing/2018/hyperlinkcolor" val="tx"/>
                    </a:ext>
                  </a:extLst>
                </a:hlinkClick>
              </a:rPr>
              <a:t>Europäischer Meeres- und Fischereifonds</a:t>
            </a:r>
            <a:endParaRPr lang="en-GB" u="sng" spc="0" dirty="0">
              <a:solidFill>
                <a:schemeClr val="accent2"/>
              </a:solidFill>
              <a:latin typeface="Calibri" panose="020F0502020204030204"/>
              <a:hlinkClick r:id="rId4">
                <a:extLst>
                  <a:ext uri="{A12FA001-AC4F-418D-AE19-62706E023703}">
                    <ahyp:hlinkClr xmlns:ahyp="http://schemas.microsoft.com/office/drawing/2018/hyperlinkcolor" val="tx"/>
                  </a:ext>
                </a:extLst>
              </a:hlinkClick>
            </a:endParaRPr>
          </a:p>
          <a:p>
            <a:pPr marL="457200" indent="-457200">
              <a:lnSpc>
                <a:spcPct val="100000"/>
              </a:lnSpc>
              <a:spcBef>
                <a:spcPts val="0"/>
              </a:spcBef>
              <a:buClr>
                <a:schemeClr val="accent2"/>
              </a:buClr>
              <a:buFont typeface="Arial" panose="020B0604020202020204" pitchFamily="34" charset="0"/>
              <a:buChar char="•"/>
              <a:defRPr/>
            </a:pPr>
            <a:endParaRPr lang="en-GB" u="sng" dirty="0">
              <a:solidFill>
                <a:schemeClr val="accent2">
                  <a:lumMod val="75000"/>
                </a:schemeClr>
              </a:solidFill>
              <a:latin typeface="Calibri" panose="020F0502020204030204"/>
            </a:endParaRPr>
          </a:p>
          <a:p>
            <a:pPr marL="342900" indent="-342900">
              <a:lnSpc>
                <a:spcPct val="100000"/>
              </a:lnSpc>
              <a:spcBef>
                <a:spcPts val="0"/>
              </a:spcBef>
              <a:buClr>
                <a:schemeClr val="accent2"/>
              </a:buClr>
              <a:buBlip>
                <a:blip r:embed="rId5"/>
              </a:buBlip>
              <a:defRPr/>
            </a:pPr>
            <a:r>
              <a:rPr lang="en-GB" b="1" dirty="0" err="1">
                <a:solidFill>
                  <a:schemeClr val="accent2"/>
                </a:solidFill>
                <a:ea typeface="+mn-lt"/>
                <a:cs typeface="+mn-lt"/>
              </a:rPr>
              <a:t>Finanzierung</a:t>
            </a:r>
            <a:r>
              <a:rPr lang="en-GB" b="1" dirty="0">
                <a:solidFill>
                  <a:schemeClr val="accent2"/>
                </a:solidFill>
                <a:ea typeface="+mn-lt"/>
                <a:cs typeface="+mn-lt"/>
              </a:rPr>
              <a:t> </a:t>
            </a:r>
            <a:r>
              <a:rPr lang="en-GB" b="1" dirty="0" err="1">
                <a:solidFill>
                  <a:schemeClr val="accent2"/>
                </a:solidFill>
                <a:ea typeface="+mn-lt"/>
                <a:cs typeface="+mn-lt"/>
              </a:rPr>
              <a:t>beantragen</a:t>
            </a:r>
            <a:endParaRPr lang="en-GB" b="1" dirty="0">
              <a:solidFill>
                <a:schemeClr val="accent2"/>
              </a:solidFill>
              <a:ea typeface="+mn-lt"/>
              <a:cs typeface="+mn-lt"/>
            </a:endParaRPr>
          </a:p>
          <a:p>
            <a:pPr marL="0" indent="0">
              <a:lnSpc>
                <a:spcPct val="100000"/>
              </a:lnSpc>
              <a:spcBef>
                <a:spcPts val="0"/>
              </a:spcBef>
              <a:buClr>
                <a:schemeClr val="accent2"/>
              </a:buClr>
              <a:defRPr/>
            </a:pPr>
            <a:endParaRPr lang="en-GB" dirty="0">
              <a:latin typeface="Calibri" panose="020F0502020204030204"/>
            </a:endParaRPr>
          </a:p>
          <a:p>
            <a:pPr marL="800100" lvl="1" indent="-342900">
              <a:lnSpc>
                <a:spcPct val="100000"/>
              </a:lnSpc>
              <a:spcBef>
                <a:spcPts val="0"/>
              </a:spcBef>
              <a:buClr>
                <a:schemeClr val="accent2"/>
              </a:buClr>
              <a:buFont typeface="Arial" panose="020B0604020202020204" pitchFamily="34" charset="0"/>
              <a:buChar char="•"/>
              <a:defRPr/>
            </a:pPr>
            <a:r>
              <a:rPr lang="en-GB" dirty="0">
                <a:solidFill>
                  <a:srgbClr val="000000"/>
                </a:solidFill>
                <a:latin typeface="Calibri"/>
                <a:ea typeface="+mn-lt"/>
                <a:cs typeface="+mn-lt"/>
              </a:rPr>
              <a:t>Um EU-</a:t>
            </a:r>
            <a:r>
              <a:rPr lang="en-GB" dirty="0" err="1">
                <a:solidFill>
                  <a:srgbClr val="000000"/>
                </a:solidFill>
                <a:latin typeface="Calibri"/>
                <a:ea typeface="+mn-lt"/>
                <a:cs typeface="+mn-lt"/>
              </a:rPr>
              <a:t>Fördermittel</a:t>
            </a:r>
            <a:r>
              <a:rPr lang="en-GB" dirty="0">
                <a:solidFill>
                  <a:srgbClr val="000000"/>
                </a:solidFill>
                <a:latin typeface="Calibri"/>
                <a:ea typeface="+mn-lt"/>
                <a:cs typeface="+mn-lt"/>
              </a:rPr>
              <a:t> </a:t>
            </a:r>
            <a:r>
              <a:rPr lang="en-GB" dirty="0" err="1">
                <a:solidFill>
                  <a:srgbClr val="000000"/>
                </a:solidFill>
                <a:latin typeface="Calibri"/>
                <a:ea typeface="+mn-lt"/>
                <a:cs typeface="+mn-lt"/>
              </a:rPr>
              <a:t>zu</a:t>
            </a:r>
            <a:r>
              <a:rPr lang="en-GB" dirty="0">
                <a:solidFill>
                  <a:srgbClr val="000000"/>
                </a:solidFill>
                <a:latin typeface="Calibri"/>
                <a:ea typeface="+mn-lt"/>
                <a:cs typeface="+mn-lt"/>
              </a:rPr>
              <a:t> </a:t>
            </a:r>
            <a:r>
              <a:rPr lang="en-GB" dirty="0" err="1">
                <a:solidFill>
                  <a:srgbClr val="000000"/>
                </a:solidFill>
                <a:latin typeface="Calibri"/>
                <a:ea typeface="+mn-lt"/>
                <a:cs typeface="+mn-lt"/>
              </a:rPr>
              <a:t>erhalten</a:t>
            </a:r>
            <a:r>
              <a:rPr lang="en-GB" dirty="0">
                <a:solidFill>
                  <a:srgbClr val="000000"/>
                </a:solidFill>
                <a:latin typeface="Calibri"/>
                <a:ea typeface="+mn-lt"/>
                <a:cs typeface="+mn-lt"/>
              </a:rPr>
              <a:t>, </a:t>
            </a:r>
            <a:r>
              <a:rPr lang="en-GB" dirty="0" err="1">
                <a:solidFill>
                  <a:srgbClr val="000000"/>
                </a:solidFill>
                <a:latin typeface="Calibri"/>
                <a:ea typeface="+mn-lt"/>
                <a:cs typeface="+mn-lt"/>
              </a:rPr>
              <a:t>müssen</a:t>
            </a:r>
            <a:r>
              <a:rPr lang="en-GB" dirty="0">
                <a:solidFill>
                  <a:srgbClr val="000000"/>
                </a:solidFill>
                <a:latin typeface="Calibri"/>
                <a:ea typeface="+mn-lt"/>
                <a:cs typeface="+mn-lt"/>
              </a:rPr>
              <a:t> Sie </a:t>
            </a:r>
            <a:r>
              <a:rPr lang="en-GB" dirty="0" err="1">
                <a:solidFill>
                  <a:srgbClr val="000000"/>
                </a:solidFill>
                <a:latin typeface="Calibri"/>
                <a:ea typeface="+mn-lt"/>
                <a:cs typeface="+mn-lt"/>
              </a:rPr>
              <a:t>einen</a:t>
            </a:r>
            <a:r>
              <a:rPr lang="en-GB" dirty="0">
                <a:solidFill>
                  <a:srgbClr val="000000"/>
                </a:solidFill>
                <a:latin typeface="Calibri"/>
                <a:ea typeface="+mn-lt"/>
                <a:cs typeface="+mn-lt"/>
              </a:rPr>
              <a:t> </a:t>
            </a:r>
            <a:r>
              <a:rPr lang="en-GB" dirty="0" err="1">
                <a:solidFill>
                  <a:srgbClr val="000000"/>
                </a:solidFill>
                <a:latin typeface="Calibri"/>
                <a:ea typeface="+mn-lt"/>
                <a:cs typeface="+mn-lt"/>
              </a:rPr>
              <a:t>Antrag</a:t>
            </a:r>
            <a:r>
              <a:rPr lang="en-GB" dirty="0">
                <a:solidFill>
                  <a:srgbClr val="000000"/>
                </a:solidFill>
                <a:latin typeface="Calibri"/>
                <a:ea typeface="+mn-lt"/>
                <a:cs typeface="+mn-lt"/>
              </a:rPr>
              <a:t> </a:t>
            </a:r>
            <a:r>
              <a:rPr lang="en-GB" dirty="0" err="1">
                <a:solidFill>
                  <a:srgbClr val="000000"/>
                </a:solidFill>
                <a:latin typeface="Calibri"/>
                <a:ea typeface="+mn-lt"/>
                <a:cs typeface="+mn-lt"/>
              </a:rPr>
              <a:t>bei</a:t>
            </a:r>
            <a:r>
              <a:rPr lang="en-GB" dirty="0">
                <a:solidFill>
                  <a:srgbClr val="000000"/>
                </a:solidFill>
                <a:latin typeface="Calibri"/>
                <a:ea typeface="+mn-lt"/>
                <a:cs typeface="+mn-lt"/>
              </a:rPr>
              <a:t> den </a:t>
            </a:r>
            <a:r>
              <a:rPr lang="en-GB" dirty="0" err="1">
                <a:solidFill>
                  <a:srgbClr val="000000"/>
                </a:solidFill>
                <a:latin typeface="Calibri"/>
                <a:ea typeface="+mn-lt"/>
                <a:cs typeface="+mn-lt"/>
              </a:rPr>
              <a:t>zuständigen</a:t>
            </a:r>
            <a:r>
              <a:rPr lang="en-GB" dirty="0">
                <a:solidFill>
                  <a:srgbClr val="000000"/>
                </a:solidFill>
                <a:latin typeface="Calibri"/>
                <a:ea typeface="+mn-lt"/>
                <a:cs typeface="+mn-lt"/>
              </a:rPr>
              <a:t> </a:t>
            </a:r>
            <a:r>
              <a:rPr lang="en-GB" dirty="0" err="1">
                <a:solidFill>
                  <a:srgbClr val="000000"/>
                </a:solidFill>
                <a:latin typeface="Calibri"/>
                <a:ea typeface="+mn-lt"/>
                <a:cs typeface="+mn-lt"/>
              </a:rPr>
              <a:t>regionalen</a:t>
            </a:r>
            <a:r>
              <a:rPr lang="en-GB" dirty="0">
                <a:solidFill>
                  <a:srgbClr val="000000"/>
                </a:solidFill>
                <a:latin typeface="Calibri"/>
                <a:ea typeface="+mn-lt"/>
                <a:cs typeface="+mn-lt"/>
              </a:rPr>
              <a:t> </a:t>
            </a:r>
            <a:r>
              <a:rPr lang="en-GB" dirty="0" err="1">
                <a:solidFill>
                  <a:srgbClr val="000000"/>
                </a:solidFill>
                <a:latin typeface="Calibri"/>
                <a:ea typeface="+mn-lt"/>
                <a:cs typeface="+mn-lt"/>
              </a:rPr>
              <a:t>oder</a:t>
            </a:r>
            <a:r>
              <a:rPr lang="en-GB" dirty="0">
                <a:solidFill>
                  <a:srgbClr val="000000"/>
                </a:solidFill>
                <a:latin typeface="Calibri"/>
                <a:ea typeface="+mn-lt"/>
                <a:cs typeface="+mn-lt"/>
              </a:rPr>
              <a:t> </a:t>
            </a:r>
            <a:r>
              <a:rPr lang="en-GB" dirty="0" err="1">
                <a:solidFill>
                  <a:srgbClr val="000000"/>
                </a:solidFill>
                <a:latin typeface="Calibri"/>
                <a:ea typeface="+mn-lt"/>
                <a:cs typeface="+mn-lt"/>
              </a:rPr>
              <a:t>nationalen</a:t>
            </a:r>
            <a:r>
              <a:rPr lang="en-GB" dirty="0">
                <a:solidFill>
                  <a:srgbClr val="000000"/>
                </a:solidFill>
                <a:latin typeface="Calibri"/>
                <a:ea typeface="+mn-lt"/>
                <a:cs typeface="+mn-lt"/>
              </a:rPr>
              <a:t> </a:t>
            </a:r>
            <a:r>
              <a:rPr lang="en-GB" dirty="0" err="1">
                <a:solidFill>
                  <a:srgbClr val="000000"/>
                </a:solidFill>
                <a:latin typeface="Calibri"/>
                <a:ea typeface="+mn-lt"/>
                <a:cs typeface="+mn-lt"/>
              </a:rPr>
              <a:t>Behörden</a:t>
            </a:r>
            <a:r>
              <a:rPr lang="en-GB" dirty="0">
                <a:solidFill>
                  <a:srgbClr val="000000"/>
                </a:solidFill>
                <a:latin typeface="Calibri"/>
                <a:ea typeface="+mn-lt"/>
                <a:cs typeface="+mn-lt"/>
              </a:rPr>
              <a:t> </a:t>
            </a:r>
            <a:r>
              <a:rPr lang="en-GB" dirty="0">
                <a:latin typeface="Calibri"/>
                <a:ea typeface="+mn-lt"/>
                <a:cs typeface="+mn-lt"/>
              </a:rPr>
              <a:t>(den so </a:t>
            </a:r>
            <a:r>
              <a:rPr lang="en-GB" dirty="0">
                <a:solidFill>
                  <a:schemeClr val="accent2"/>
                </a:solidFill>
                <a:latin typeface="Montserrat Light"/>
                <a:ea typeface="+mn-lt"/>
                <a:cs typeface="+mn-lt"/>
                <a:hlinkClick r:id="rId6">
                  <a:extLst>
                    <a:ext uri="{A12FA001-AC4F-418D-AE19-62706E023703}">
                      <ahyp:hlinkClr xmlns:ahyp="http://schemas.microsoft.com/office/drawing/2018/hyperlinkcolor" val="tx"/>
                    </a:ext>
                  </a:extLst>
                </a:hlinkClick>
              </a:rPr>
              <a:t>genannten Verwaltungsbehörden</a:t>
            </a:r>
            <a:r>
              <a:rPr lang="en-GB" dirty="0">
                <a:solidFill>
                  <a:srgbClr val="000000"/>
                </a:solidFill>
                <a:latin typeface="Montserrat Light"/>
                <a:ea typeface="+mn-lt"/>
                <a:cs typeface="+mn-lt"/>
              </a:rPr>
              <a:t>) des </a:t>
            </a:r>
            <a:r>
              <a:rPr lang="en-GB" dirty="0" err="1">
                <a:solidFill>
                  <a:srgbClr val="000000"/>
                </a:solidFill>
                <a:latin typeface="Montserrat Light"/>
                <a:ea typeface="+mn-lt"/>
                <a:cs typeface="+mn-lt"/>
              </a:rPr>
              <a:t>Mitgliedstaats</a:t>
            </a:r>
            <a:r>
              <a:rPr lang="en-GB" dirty="0">
                <a:solidFill>
                  <a:srgbClr val="000000"/>
                </a:solidFill>
                <a:latin typeface="Montserrat Light"/>
                <a:ea typeface="+mn-lt"/>
                <a:cs typeface="+mn-lt"/>
              </a:rPr>
              <a:t> </a:t>
            </a:r>
            <a:r>
              <a:rPr lang="en-GB" dirty="0" err="1">
                <a:solidFill>
                  <a:srgbClr val="000000"/>
                </a:solidFill>
                <a:latin typeface="Montserrat Light"/>
                <a:ea typeface="+mn-lt"/>
                <a:cs typeface="+mn-lt"/>
              </a:rPr>
              <a:t>stellen</a:t>
            </a:r>
            <a:r>
              <a:rPr lang="en-GB" dirty="0">
                <a:solidFill>
                  <a:srgbClr val="000000"/>
                </a:solidFill>
                <a:latin typeface="Montserrat Light"/>
                <a:ea typeface="+mn-lt"/>
                <a:cs typeface="+mn-lt"/>
              </a:rPr>
              <a:t>, in </a:t>
            </a:r>
            <a:r>
              <a:rPr lang="en-GB" dirty="0" err="1">
                <a:solidFill>
                  <a:srgbClr val="000000"/>
                </a:solidFill>
                <a:latin typeface="Montserrat Light"/>
                <a:ea typeface="+mn-lt"/>
                <a:cs typeface="+mn-lt"/>
              </a:rPr>
              <a:t>dem</a:t>
            </a:r>
            <a:r>
              <a:rPr lang="en-GB" dirty="0">
                <a:solidFill>
                  <a:srgbClr val="000000"/>
                </a:solidFill>
                <a:latin typeface="Montserrat Light"/>
                <a:ea typeface="+mn-lt"/>
                <a:cs typeface="+mn-lt"/>
              </a:rPr>
              <a:t> Sie </a:t>
            </a:r>
            <a:r>
              <a:rPr lang="en-GB" dirty="0" err="1">
                <a:solidFill>
                  <a:srgbClr val="000000"/>
                </a:solidFill>
                <a:latin typeface="Montserrat Light"/>
                <a:ea typeface="+mn-lt"/>
                <a:cs typeface="+mn-lt"/>
              </a:rPr>
              <a:t>registriert</a:t>
            </a:r>
            <a:r>
              <a:rPr lang="en-GB" dirty="0">
                <a:solidFill>
                  <a:srgbClr val="000000"/>
                </a:solidFill>
                <a:latin typeface="Montserrat Light"/>
                <a:ea typeface="+mn-lt"/>
                <a:cs typeface="+mn-lt"/>
              </a:rPr>
              <a:t> </a:t>
            </a:r>
            <a:r>
              <a:rPr lang="en-GB" dirty="0" err="1">
                <a:solidFill>
                  <a:srgbClr val="000000"/>
                </a:solidFill>
                <a:latin typeface="Montserrat Light"/>
                <a:ea typeface="+mn-lt"/>
                <a:cs typeface="+mn-lt"/>
              </a:rPr>
              <a:t>sind</a:t>
            </a:r>
            <a:r>
              <a:rPr lang="en-GB" dirty="0">
                <a:solidFill>
                  <a:srgbClr val="000000"/>
                </a:solidFill>
                <a:latin typeface="Montserrat Light"/>
                <a:ea typeface="+mn-lt"/>
                <a:cs typeface="+mn-lt"/>
              </a:rPr>
              <a:t>.</a:t>
            </a:r>
          </a:p>
          <a:p>
            <a:pPr marL="0" indent="0">
              <a:lnSpc>
                <a:spcPct val="100000"/>
              </a:lnSpc>
              <a:spcBef>
                <a:spcPts val="0"/>
              </a:spcBef>
              <a:buClr>
                <a:schemeClr val="accent2"/>
              </a:buClr>
              <a:defRPr/>
            </a:pPr>
            <a:endParaRPr lang="en-GB" dirty="0">
              <a:latin typeface="Calibri" panose="020F0502020204030204"/>
              <a:ea typeface="Calibri"/>
              <a:cs typeface="Calibri"/>
            </a:endParaRPr>
          </a:p>
          <a:p>
            <a:pPr marL="342900" indent="-342900">
              <a:lnSpc>
                <a:spcPct val="100000"/>
              </a:lnSpc>
              <a:spcBef>
                <a:spcPts val="0"/>
              </a:spcBef>
              <a:buClr>
                <a:schemeClr val="accent2"/>
              </a:buClr>
              <a:buFont typeface="Arial" panose="020B0604020202020204" pitchFamily="34" charset="0"/>
              <a:buChar char="•"/>
              <a:defRPr/>
            </a:pPr>
            <a:endParaRPr lang="en-GB" dirty="0">
              <a:latin typeface="Calibri" panose="020F0502020204030204"/>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761603"/>
            <a:ext cx="10595237" cy="1165168"/>
          </a:xfrm>
        </p:spPr>
        <p:txBody>
          <a:bodyPr lIns="91440" tIns="45720" rIns="91440" bIns="45720" anchor="t">
            <a:noAutofit/>
          </a:bodyPr>
          <a:lstStyle/>
          <a:p>
            <a:r>
              <a:rPr lang="en-GB" dirty="0">
                <a:ea typeface="+mn-lt"/>
                <a:cs typeface="+mn-lt"/>
              </a:rPr>
              <a:t>EU-</a:t>
            </a:r>
            <a:r>
              <a:rPr lang="en-GB" dirty="0" err="1">
                <a:ea typeface="+mn-lt"/>
                <a:cs typeface="+mn-lt"/>
              </a:rPr>
              <a:t>Förderprogramme</a:t>
            </a:r>
            <a:r>
              <a:rPr lang="en-GB" dirty="0">
                <a:ea typeface="+mn-lt"/>
                <a:cs typeface="+mn-lt"/>
              </a:rPr>
              <a:t> - </a:t>
            </a:r>
            <a:r>
              <a:rPr lang="en-GB" dirty="0" err="1">
                <a:ea typeface="+mn-lt"/>
                <a:cs typeface="+mn-lt"/>
              </a:rPr>
              <a:t>Indirekte</a:t>
            </a:r>
            <a:r>
              <a:rPr lang="en-GB" dirty="0">
                <a:ea typeface="+mn-lt"/>
                <a:cs typeface="+mn-lt"/>
              </a:rPr>
              <a:t> </a:t>
            </a:r>
            <a:r>
              <a:rPr lang="en-GB" dirty="0" err="1">
                <a:ea typeface="+mn-lt"/>
                <a:cs typeface="+mn-lt"/>
              </a:rPr>
              <a:t>Finanzierung</a:t>
            </a:r>
            <a:r>
              <a:rPr lang="en-GB" dirty="0">
                <a:ea typeface="+mn-lt"/>
                <a:cs typeface="+mn-lt"/>
              </a:rPr>
              <a:t> (Forts.)</a:t>
            </a:r>
            <a:endParaRPr lang="en-US" dirty="0">
              <a:ea typeface="+mn-lt"/>
              <a:cs typeface="+mn-lt"/>
            </a:endParaRPr>
          </a:p>
        </p:txBody>
      </p:sp>
    </p:spTree>
    <p:extLst>
      <p:ext uri="{BB962C8B-B14F-4D97-AF65-F5344CB8AC3E}">
        <p14:creationId xmlns:p14="http://schemas.microsoft.com/office/powerpoint/2010/main" val="1583263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761603"/>
            <a:ext cx="10595237" cy="822268"/>
          </a:xfrm>
        </p:spPr>
        <p:txBody>
          <a:bodyPr lIns="91440" tIns="45720" rIns="91440" bIns="45720" anchor="t">
            <a:noAutofit/>
          </a:bodyPr>
          <a:lstStyle/>
          <a:p>
            <a:r>
              <a:rPr lang="en-GB" dirty="0" err="1">
                <a:ea typeface="+mn-lt"/>
                <a:cs typeface="+mn-lt"/>
              </a:rPr>
              <a:t>Quellen</a:t>
            </a:r>
            <a:r>
              <a:rPr lang="en-GB" dirty="0">
                <a:ea typeface="+mn-lt"/>
                <a:cs typeface="+mn-lt"/>
              </a:rPr>
              <a:t> der </a:t>
            </a:r>
            <a:r>
              <a:rPr lang="en-GB" dirty="0" err="1">
                <a:ea typeface="+mn-lt"/>
                <a:cs typeface="+mn-lt"/>
              </a:rPr>
              <a:t>Finanzierung</a:t>
            </a:r>
            <a:endParaRPr lang="en-US" dirty="0" err="1"/>
          </a:p>
        </p:txBody>
      </p:sp>
      <p:graphicFrame>
        <p:nvGraphicFramePr>
          <p:cNvPr id="6" name="Diagram 5">
            <a:extLst>
              <a:ext uri="{FF2B5EF4-FFF2-40B4-BE49-F238E27FC236}">
                <a16:creationId xmlns:a16="http://schemas.microsoft.com/office/drawing/2014/main" id="{D6D9C753-4FC2-2C32-143B-FB3A0E4A4118}"/>
              </a:ext>
            </a:extLst>
          </p:cNvPr>
          <p:cNvGraphicFramePr/>
          <p:nvPr>
            <p:extLst>
              <p:ext uri="{D42A27DB-BD31-4B8C-83A1-F6EECF244321}">
                <p14:modId xmlns:p14="http://schemas.microsoft.com/office/powerpoint/2010/main" val="2199838376"/>
              </p:ext>
            </p:extLst>
          </p:nvPr>
        </p:nvGraphicFramePr>
        <p:xfrm>
          <a:off x="798381" y="761603"/>
          <a:ext cx="10713262" cy="57698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81675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graphicEl>
                                              <a:dgm id="{E4E83676-C8B7-4EC6-AAE6-CBA969592ADC}"/>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graphicEl>
                                              <a:dgm id="{740BD144-6659-4897-B12B-9F57EB1BF0E1}"/>
                                            </p:graphic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graphicEl>
                                              <a:dgm id="{6007F811-FAE9-441B-AB30-193E78B4364A}"/>
                                            </p:graphic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graphicEl>
                                              <a:dgm id="{0350F97D-DE6C-4B2A-AAE3-920EBE59C46A}"/>
                                            </p:graphic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
                                            <p:graphicEl>
                                              <a:dgm id="{0F3FE30F-7161-4843-81B0-0A460F5B1946}"/>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graphicEl>
                                              <a:dgm id="{7729360B-FDFB-481E-A543-520B70BFD210}"/>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graphicEl>
                                              <a:dgm id="{2B1200DB-8001-451A-9300-064AA300C5DA}"/>
                                            </p:graphic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graphicEl>
                                              <a:dgm id="{2A8A09CF-AD68-4706-AFBF-AA779DA66444}"/>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Sub>
          <a:bldDgm bld="lvlOne"/>
        </p:bldSub>
      </p:bldGraphic>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761603"/>
            <a:ext cx="10595237" cy="822268"/>
          </a:xfrm>
        </p:spPr>
        <p:txBody>
          <a:bodyPr/>
          <a:lstStyle/>
          <a:p>
            <a:r>
              <a:rPr lang="en-GB"/>
              <a:t>International Funding</a:t>
            </a:r>
          </a:p>
        </p:txBody>
      </p:sp>
      <p:sp>
        <p:nvSpPr>
          <p:cNvPr id="2" name="TextBox 1">
            <a:extLst>
              <a:ext uri="{FF2B5EF4-FFF2-40B4-BE49-F238E27FC236}">
                <a16:creationId xmlns:a16="http://schemas.microsoft.com/office/drawing/2014/main" id="{CDF7989A-5967-150C-B395-70EC1F2423B8}"/>
              </a:ext>
            </a:extLst>
          </p:cNvPr>
          <p:cNvSpPr txBox="1"/>
          <p:nvPr/>
        </p:nvSpPr>
        <p:spPr>
          <a:xfrm>
            <a:off x="897211" y="1583870"/>
            <a:ext cx="10397575" cy="3416320"/>
          </a:xfrm>
          <a:prstGeom prst="rect">
            <a:avLst/>
          </a:prstGeom>
          <a:noFill/>
        </p:spPr>
        <p:txBody>
          <a:bodyPr wrap="square" lIns="91440" tIns="45720" rIns="91440" bIns="45720" rtlCol="0" anchor="t">
            <a:spAutoFit/>
          </a:bodyPr>
          <a:lstStyle/>
          <a:p>
            <a:pPr marL="342900" indent="-342900">
              <a:buFont typeface="Arial"/>
              <a:buBlip>
                <a:blip r:embed="rId3"/>
              </a:buBlip>
            </a:pPr>
            <a:r>
              <a:rPr lang="en-GB" sz="2400" b="1" dirty="0">
                <a:solidFill>
                  <a:schemeClr val="accent2"/>
                </a:solidFill>
                <a:ea typeface="+mn-lt"/>
                <a:cs typeface="+mn-lt"/>
              </a:rPr>
              <a:t>Crowdfunding</a:t>
            </a:r>
            <a:r>
              <a:rPr lang="en-GB" sz="2400" b="1" dirty="0">
                <a:solidFill>
                  <a:schemeClr val="accent2"/>
                </a:solidFill>
              </a:rPr>
              <a:t>:</a:t>
            </a:r>
            <a:endParaRPr lang="en-US" b="1">
              <a:solidFill>
                <a:schemeClr val="accent2"/>
              </a:solidFill>
              <a:cs typeface="Calibri"/>
            </a:endParaRPr>
          </a:p>
          <a:p>
            <a:endParaRPr lang="en-GB" sz="2400" b="1">
              <a:solidFill>
                <a:schemeClr val="accent2"/>
              </a:solidFill>
            </a:endParaRPr>
          </a:p>
          <a:p>
            <a:pPr marL="800100" lvl="1" indent="-342900">
              <a:buClr>
                <a:schemeClr val="accent2"/>
              </a:buClr>
              <a:buFont typeface="Arial" panose="020B0604020202020204" pitchFamily="34" charset="0"/>
              <a:buChar char="•"/>
            </a:pPr>
            <a:r>
              <a:rPr lang="en-GB" sz="2400" err="1">
                <a:solidFill>
                  <a:srgbClr val="000000"/>
                </a:solidFill>
                <a:ea typeface="+mn-lt"/>
                <a:cs typeface="+mn-lt"/>
              </a:rPr>
              <a:t>Gemeinsame</a:t>
            </a:r>
            <a:r>
              <a:rPr lang="en-GB" sz="2400" dirty="0">
                <a:solidFill>
                  <a:srgbClr val="000000"/>
                </a:solidFill>
                <a:ea typeface="+mn-lt"/>
                <a:cs typeface="+mn-lt"/>
              </a:rPr>
              <a:t> </a:t>
            </a:r>
            <a:r>
              <a:rPr lang="en-GB" sz="2400" err="1">
                <a:solidFill>
                  <a:srgbClr val="000000"/>
                </a:solidFill>
                <a:ea typeface="+mn-lt"/>
                <a:cs typeface="+mn-lt"/>
              </a:rPr>
              <a:t>Finanzierung</a:t>
            </a:r>
            <a:endParaRPr lang="en-GB">
              <a:solidFill>
                <a:srgbClr val="000000"/>
              </a:solidFill>
              <a:ea typeface="Calibri" panose="020F0502020204030204"/>
              <a:cs typeface="Calibri"/>
            </a:endParaRPr>
          </a:p>
          <a:p>
            <a:pPr marL="800100" lvl="1" indent="-342900">
              <a:buClr>
                <a:schemeClr val="accent2"/>
              </a:buClr>
              <a:buFont typeface="Arial" panose="020B0604020202020204" pitchFamily="34" charset="0"/>
              <a:buChar char="•"/>
            </a:pPr>
            <a:endParaRPr lang="en-GB" sz="2400">
              <a:solidFill>
                <a:srgbClr val="000000"/>
              </a:solidFill>
              <a:ea typeface="Calibri" panose="020F0502020204030204"/>
              <a:cs typeface="Calibri" panose="020F0502020204030204"/>
            </a:endParaRPr>
          </a:p>
          <a:p>
            <a:pPr marL="800100" lvl="1" indent="-342900">
              <a:buClr>
                <a:schemeClr val="accent2"/>
              </a:buClr>
              <a:buFont typeface="Arial" panose="020B0604020202020204" pitchFamily="34" charset="0"/>
              <a:buChar char="•"/>
            </a:pPr>
            <a:r>
              <a:rPr lang="en-GB" sz="2400" err="1">
                <a:solidFill>
                  <a:srgbClr val="000000"/>
                </a:solidFill>
                <a:ea typeface="+mn-lt"/>
                <a:cs typeface="+mn-lt"/>
              </a:rPr>
              <a:t>Personen</a:t>
            </a:r>
            <a:r>
              <a:rPr lang="en-GB" sz="2400" dirty="0">
                <a:solidFill>
                  <a:srgbClr val="000000"/>
                </a:solidFill>
                <a:ea typeface="+mn-lt"/>
                <a:cs typeface="+mn-lt"/>
              </a:rPr>
              <a:t> </a:t>
            </a:r>
            <a:r>
              <a:rPr lang="en-GB" sz="2400" err="1">
                <a:solidFill>
                  <a:srgbClr val="000000"/>
                </a:solidFill>
                <a:ea typeface="+mn-lt"/>
                <a:cs typeface="+mn-lt"/>
              </a:rPr>
              <a:t>tragen</a:t>
            </a:r>
            <a:r>
              <a:rPr lang="en-GB" sz="2400" dirty="0">
                <a:solidFill>
                  <a:srgbClr val="000000"/>
                </a:solidFill>
                <a:ea typeface="+mn-lt"/>
                <a:cs typeface="+mn-lt"/>
              </a:rPr>
              <a:t> </a:t>
            </a:r>
            <a:r>
              <a:rPr lang="en-GB" sz="2400" err="1">
                <a:solidFill>
                  <a:srgbClr val="000000"/>
                </a:solidFill>
                <a:ea typeface="+mn-lt"/>
                <a:cs typeface="+mn-lt"/>
              </a:rPr>
              <a:t>zur</a:t>
            </a:r>
            <a:r>
              <a:rPr lang="en-GB" sz="2400" dirty="0">
                <a:solidFill>
                  <a:srgbClr val="000000"/>
                </a:solidFill>
                <a:ea typeface="+mn-lt"/>
                <a:cs typeface="+mn-lt"/>
              </a:rPr>
              <a:t> </a:t>
            </a:r>
            <a:r>
              <a:rPr lang="en-GB" sz="2400" err="1">
                <a:solidFill>
                  <a:srgbClr val="000000"/>
                </a:solidFill>
                <a:ea typeface="+mn-lt"/>
                <a:cs typeface="+mn-lt"/>
              </a:rPr>
              <a:t>Entwicklung</a:t>
            </a:r>
            <a:r>
              <a:rPr lang="en-GB" sz="2400" dirty="0">
                <a:solidFill>
                  <a:srgbClr val="000000"/>
                </a:solidFill>
                <a:ea typeface="+mn-lt"/>
                <a:cs typeface="+mn-lt"/>
              </a:rPr>
              <a:t> des </a:t>
            </a:r>
            <a:r>
              <a:rPr lang="en-GB" sz="2400" err="1">
                <a:solidFill>
                  <a:srgbClr val="000000"/>
                </a:solidFill>
                <a:ea typeface="+mn-lt"/>
                <a:cs typeface="+mn-lt"/>
              </a:rPr>
              <a:t>Produkts</a:t>
            </a:r>
            <a:r>
              <a:rPr lang="en-GB" sz="2400" dirty="0">
                <a:solidFill>
                  <a:srgbClr val="000000"/>
                </a:solidFill>
                <a:ea typeface="+mn-lt"/>
                <a:cs typeface="+mn-lt"/>
              </a:rPr>
              <a:t> </a:t>
            </a:r>
            <a:r>
              <a:rPr lang="en-GB" sz="2400" err="1">
                <a:solidFill>
                  <a:srgbClr val="000000"/>
                </a:solidFill>
                <a:ea typeface="+mn-lt"/>
                <a:cs typeface="+mn-lt"/>
              </a:rPr>
              <a:t>bei</a:t>
            </a:r>
            <a:r>
              <a:rPr lang="en-GB" sz="2400" dirty="0">
                <a:solidFill>
                  <a:srgbClr val="000000"/>
                </a:solidFill>
                <a:ea typeface="+mn-lt"/>
                <a:cs typeface="+mn-lt"/>
              </a:rPr>
              <a:t>, bevor es auf </a:t>
            </a:r>
            <a:r>
              <a:rPr lang="en-GB" sz="2400" err="1">
                <a:solidFill>
                  <a:srgbClr val="000000"/>
                </a:solidFill>
                <a:ea typeface="+mn-lt"/>
                <a:cs typeface="+mn-lt"/>
              </a:rPr>
              <a:t>dem</a:t>
            </a:r>
            <a:r>
              <a:rPr lang="en-GB" sz="2400" dirty="0">
                <a:solidFill>
                  <a:srgbClr val="000000"/>
                </a:solidFill>
                <a:ea typeface="+mn-lt"/>
                <a:cs typeface="+mn-lt"/>
              </a:rPr>
              <a:t> Markt </a:t>
            </a:r>
            <a:r>
              <a:rPr lang="en-GB" sz="2400" err="1">
                <a:solidFill>
                  <a:srgbClr val="000000"/>
                </a:solidFill>
                <a:ea typeface="+mn-lt"/>
                <a:cs typeface="+mn-lt"/>
              </a:rPr>
              <a:t>erhältlich</a:t>
            </a:r>
            <a:r>
              <a:rPr lang="en-GB" sz="2400" dirty="0">
                <a:solidFill>
                  <a:srgbClr val="000000"/>
                </a:solidFill>
                <a:ea typeface="+mn-lt"/>
                <a:cs typeface="+mn-lt"/>
              </a:rPr>
              <a:t> </a:t>
            </a:r>
            <a:r>
              <a:rPr lang="en-GB" sz="2400" err="1">
                <a:solidFill>
                  <a:srgbClr val="000000"/>
                </a:solidFill>
                <a:ea typeface="+mn-lt"/>
                <a:cs typeface="+mn-lt"/>
              </a:rPr>
              <a:t>ist</a:t>
            </a:r>
            <a:r>
              <a:rPr lang="en-GB" sz="2400" dirty="0">
                <a:solidFill>
                  <a:srgbClr val="000000"/>
                </a:solidFill>
                <a:ea typeface="+mn-lt"/>
                <a:cs typeface="+mn-lt"/>
              </a:rPr>
              <a:t>.</a:t>
            </a:r>
            <a:endParaRPr lang="en-GB">
              <a:solidFill>
                <a:srgbClr val="000000"/>
              </a:solidFill>
              <a:ea typeface="+mn-lt"/>
              <a:cs typeface="+mn-lt"/>
            </a:endParaRPr>
          </a:p>
          <a:p>
            <a:pPr marL="800100" lvl="1" indent="-342900">
              <a:buClr>
                <a:schemeClr val="accent2"/>
              </a:buClr>
              <a:buFont typeface="Arial" panose="020B0604020202020204" pitchFamily="34" charset="0"/>
              <a:buChar char="•"/>
            </a:pPr>
            <a:endParaRPr lang="en-GB" sz="2400" dirty="0">
              <a:solidFill>
                <a:srgbClr val="000000"/>
              </a:solidFill>
              <a:ea typeface="+mn-lt"/>
              <a:cs typeface="+mn-lt"/>
            </a:endParaRPr>
          </a:p>
          <a:p>
            <a:pPr marL="800100" lvl="1" indent="-342900">
              <a:buClr>
                <a:schemeClr val="accent2"/>
              </a:buClr>
              <a:buFont typeface="Arial" panose="020B0604020202020204" pitchFamily="34" charset="0"/>
              <a:buChar char="•"/>
            </a:pPr>
            <a:r>
              <a:rPr lang="en-GB" sz="2400" err="1">
                <a:solidFill>
                  <a:srgbClr val="000000"/>
                </a:solidFill>
                <a:ea typeface="+mn-lt"/>
                <a:cs typeface="+mn-lt"/>
              </a:rPr>
              <a:t>Investoren</a:t>
            </a:r>
            <a:r>
              <a:rPr lang="en-GB" sz="2400" dirty="0">
                <a:solidFill>
                  <a:srgbClr val="000000"/>
                </a:solidFill>
                <a:ea typeface="+mn-lt"/>
                <a:cs typeface="+mn-lt"/>
              </a:rPr>
              <a:t> </a:t>
            </a:r>
            <a:r>
              <a:rPr lang="en-GB" sz="2400" err="1">
                <a:solidFill>
                  <a:srgbClr val="000000"/>
                </a:solidFill>
                <a:ea typeface="+mn-lt"/>
                <a:cs typeface="+mn-lt"/>
              </a:rPr>
              <a:t>sind</a:t>
            </a:r>
            <a:r>
              <a:rPr lang="en-GB" sz="2400" dirty="0">
                <a:solidFill>
                  <a:srgbClr val="000000"/>
                </a:solidFill>
                <a:ea typeface="+mn-lt"/>
                <a:cs typeface="+mn-lt"/>
              </a:rPr>
              <a:t> </a:t>
            </a:r>
            <a:r>
              <a:rPr lang="en-GB" sz="2400" err="1">
                <a:solidFill>
                  <a:srgbClr val="000000"/>
                </a:solidFill>
                <a:ea typeface="+mn-lt"/>
                <a:cs typeface="+mn-lt"/>
              </a:rPr>
              <a:t>im</a:t>
            </a:r>
            <a:r>
              <a:rPr lang="en-GB" sz="2400" dirty="0">
                <a:solidFill>
                  <a:srgbClr val="000000"/>
                </a:solidFill>
                <a:ea typeface="+mn-lt"/>
                <a:cs typeface="+mn-lt"/>
              </a:rPr>
              <a:t> </a:t>
            </a:r>
            <a:r>
              <a:rPr lang="en-GB" sz="2400" err="1">
                <a:solidFill>
                  <a:srgbClr val="000000"/>
                </a:solidFill>
                <a:ea typeface="+mn-lt"/>
                <a:cs typeface="+mn-lt"/>
              </a:rPr>
              <a:t>Wesentlichen</a:t>
            </a:r>
            <a:r>
              <a:rPr lang="en-GB" sz="2400" dirty="0">
                <a:solidFill>
                  <a:srgbClr val="000000"/>
                </a:solidFill>
                <a:ea typeface="+mn-lt"/>
                <a:cs typeface="+mn-lt"/>
              </a:rPr>
              <a:t> Kunden</a:t>
            </a:r>
            <a:endParaRPr lang="en-GB" dirty="0">
              <a:solidFill>
                <a:srgbClr val="000000"/>
              </a:solidFill>
              <a:ea typeface="Calibri" panose="020F0502020204030204"/>
              <a:cs typeface="Calibri" panose="020F0502020204030204"/>
            </a:endParaRPr>
          </a:p>
          <a:p>
            <a:pPr marL="342900" indent="-342900">
              <a:buBlip>
                <a:blip r:embed="rId3"/>
              </a:buBlip>
            </a:pPr>
            <a:endParaRPr lang="en-ZA" sz="2400">
              <a:solidFill>
                <a:srgbClr val="000000"/>
              </a:solidFill>
            </a:endParaRPr>
          </a:p>
        </p:txBody>
      </p:sp>
    </p:spTree>
    <p:extLst>
      <p:ext uri="{BB962C8B-B14F-4D97-AF65-F5344CB8AC3E}">
        <p14:creationId xmlns:p14="http://schemas.microsoft.com/office/powerpoint/2010/main" val="1926106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761603"/>
            <a:ext cx="10595237" cy="822268"/>
          </a:xfrm>
        </p:spPr>
        <p:txBody>
          <a:bodyPr lIns="91440" tIns="45720" rIns="91440" bIns="45720" anchor="t">
            <a:noAutofit/>
          </a:bodyPr>
          <a:lstStyle/>
          <a:p>
            <a:r>
              <a:rPr lang="en-GB" dirty="0">
                <a:ea typeface="+mn-lt"/>
                <a:cs typeface="+mn-lt"/>
              </a:rPr>
              <a:t>Internationale </a:t>
            </a:r>
            <a:r>
              <a:rPr lang="en-GB" dirty="0" err="1">
                <a:ea typeface="+mn-lt"/>
                <a:cs typeface="+mn-lt"/>
              </a:rPr>
              <a:t>Finanzierungen</a:t>
            </a:r>
            <a:endParaRPr lang="en-US" dirty="0" err="1"/>
          </a:p>
        </p:txBody>
      </p:sp>
      <p:sp>
        <p:nvSpPr>
          <p:cNvPr id="2" name="TextBox 1">
            <a:extLst>
              <a:ext uri="{FF2B5EF4-FFF2-40B4-BE49-F238E27FC236}">
                <a16:creationId xmlns:a16="http://schemas.microsoft.com/office/drawing/2014/main" id="{CDF7989A-5967-150C-B395-70EC1F2423B8}"/>
              </a:ext>
            </a:extLst>
          </p:cNvPr>
          <p:cNvSpPr txBox="1"/>
          <p:nvPr/>
        </p:nvSpPr>
        <p:spPr>
          <a:xfrm>
            <a:off x="897211" y="1583870"/>
            <a:ext cx="10397575" cy="3785652"/>
          </a:xfrm>
          <a:prstGeom prst="rect">
            <a:avLst/>
          </a:prstGeom>
          <a:noFill/>
        </p:spPr>
        <p:txBody>
          <a:bodyPr wrap="square" lIns="91440" tIns="45720" rIns="91440" bIns="45720" rtlCol="0" anchor="t">
            <a:spAutoFit/>
          </a:bodyPr>
          <a:lstStyle/>
          <a:p>
            <a:pPr marL="342900" indent="-342900">
              <a:buFont typeface="Arial"/>
              <a:buBlip>
                <a:blip r:embed="rId3"/>
              </a:buBlip>
            </a:pPr>
            <a:r>
              <a:rPr lang="en-GB" sz="2400" b="1" dirty="0" err="1">
                <a:solidFill>
                  <a:schemeClr val="accent2"/>
                </a:solidFill>
                <a:ea typeface="+mn-lt"/>
                <a:cs typeface="+mn-lt"/>
              </a:rPr>
              <a:t>Kooperative</a:t>
            </a:r>
            <a:r>
              <a:rPr lang="en-GB" sz="2400" b="1" dirty="0">
                <a:solidFill>
                  <a:schemeClr val="accent2"/>
                </a:solidFill>
                <a:ea typeface="+mn-lt"/>
                <a:cs typeface="+mn-lt"/>
              </a:rPr>
              <a:t> </a:t>
            </a:r>
            <a:r>
              <a:rPr lang="en-GB" sz="2400" b="1" dirty="0" err="1">
                <a:solidFill>
                  <a:schemeClr val="accent2"/>
                </a:solidFill>
                <a:ea typeface="+mn-lt"/>
                <a:cs typeface="+mn-lt"/>
              </a:rPr>
              <a:t>Finanzierung</a:t>
            </a:r>
            <a:r>
              <a:rPr lang="en-GB" sz="2400" b="1" dirty="0">
                <a:solidFill>
                  <a:schemeClr val="accent2"/>
                </a:solidFill>
              </a:rPr>
              <a:t>:</a:t>
            </a:r>
            <a:endParaRPr lang="en-US" dirty="0">
              <a:solidFill>
                <a:schemeClr val="accent2"/>
              </a:solidFill>
            </a:endParaRPr>
          </a:p>
          <a:p>
            <a:endParaRPr lang="en-GB" sz="2400" b="1">
              <a:solidFill>
                <a:schemeClr val="accent2"/>
              </a:solidFill>
            </a:endParaRPr>
          </a:p>
          <a:p>
            <a:pPr marL="342900" indent="-342900">
              <a:buClr>
                <a:schemeClr val="accent2"/>
              </a:buClr>
              <a:buFont typeface="Arial" panose="020B0604020202020204" pitchFamily="34" charset="0"/>
              <a:buChar char="•"/>
            </a:pPr>
            <a:r>
              <a:rPr lang="en-GB" sz="2400" dirty="0">
                <a:solidFill>
                  <a:srgbClr val="000000"/>
                </a:solidFill>
                <a:ea typeface="+mn-lt"/>
                <a:cs typeface="+mn-lt"/>
              </a:rPr>
              <a:t>Pools von </a:t>
            </a:r>
            <a:r>
              <a:rPr lang="en-GB" sz="2400" dirty="0" err="1">
                <a:solidFill>
                  <a:srgbClr val="000000"/>
                </a:solidFill>
                <a:ea typeface="+mn-lt"/>
                <a:cs typeface="+mn-lt"/>
              </a:rPr>
              <a:t>Mitteln</a:t>
            </a:r>
            <a:r>
              <a:rPr lang="en-GB" sz="2400" dirty="0">
                <a:solidFill>
                  <a:srgbClr val="000000"/>
                </a:solidFill>
                <a:ea typeface="+mn-lt"/>
                <a:cs typeface="+mn-lt"/>
              </a:rPr>
              <a:t>, die von </a:t>
            </a:r>
            <a:r>
              <a:rPr lang="en-GB" sz="2400" dirty="0" err="1">
                <a:solidFill>
                  <a:srgbClr val="000000"/>
                </a:solidFill>
                <a:ea typeface="+mn-lt"/>
                <a:cs typeface="+mn-lt"/>
              </a:rPr>
              <a:t>Unternehmen</a:t>
            </a:r>
            <a:r>
              <a:rPr lang="en-GB" sz="2400" dirty="0">
                <a:solidFill>
                  <a:srgbClr val="000000"/>
                </a:solidFill>
                <a:ea typeface="+mn-lt"/>
                <a:cs typeface="+mn-lt"/>
              </a:rPr>
              <a:t> </a:t>
            </a:r>
            <a:r>
              <a:rPr lang="en-GB" sz="2400" dirty="0" err="1">
                <a:solidFill>
                  <a:srgbClr val="000000"/>
                </a:solidFill>
                <a:ea typeface="+mn-lt"/>
                <a:cs typeface="+mn-lt"/>
              </a:rPr>
              <a:t>zur</a:t>
            </a:r>
            <a:r>
              <a:rPr lang="en-GB" sz="2400" dirty="0">
                <a:solidFill>
                  <a:srgbClr val="000000"/>
                </a:solidFill>
                <a:ea typeface="+mn-lt"/>
                <a:cs typeface="+mn-lt"/>
              </a:rPr>
              <a:t> </a:t>
            </a:r>
            <a:r>
              <a:rPr lang="en-GB" sz="2400" dirty="0" err="1">
                <a:solidFill>
                  <a:srgbClr val="000000"/>
                </a:solidFill>
                <a:ea typeface="+mn-lt"/>
                <a:cs typeface="+mn-lt"/>
              </a:rPr>
              <a:t>Verfügung</a:t>
            </a:r>
            <a:r>
              <a:rPr lang="en-GB" sz="2400" dirty="0">
                <a:solidFill>
                  <a:srgbClr val="000000"/>
                </a:solidFill>
                <a:ea typeface="+mn-lt"/>
                <a:cs typeface="+mn-lt"/>
              </a:rPr>
              <a:t> </a:t>
            </a:r>
            <a:r>
              <a:rPr lang="en-GB" sz="2400" dirty="0" err="1">
                <a:solidFill>
                  <a:srgbClr val="000000"/>
                </a:solidFill>
                <a:ea typeface="+mn-lt"/>
                <a:cs typeface="+mn-lt"/>
              </a:rPr>
              <a:t>gestellt</a:t>
            </a:r>
            <a:r>
              <a:rPr lang="en-GB" sz="2400" dirty="0">
                <a:solidFill>
                  <a:srgbClr val="000000"/>
                </a:solidFill>
                <a:ea typeface="+mn-lt"/>
                <a:cs typeface="+mn-lt"/>
              </a:rPr>
              <a:t> </a:t>
            </a:r>
            <a:r>
              <a:rPr lang="en-GB" sz="2400" dirty="0" err="1">
                <a:solidFill>
                  <a:srgbClr val="000000"/>
                </a:solidFill>
                <a:ea typeface="+mn-lt"/>
                <a:cs typeface="+mn-lt"/>
              </a:rPr>
              <a:t>werden</a:t>
            </a:r>
            <a:endParaRPr lang="en-GB" sz="2400" dirty="0">
              <a:solidFill>
                <a:srgbClr val="000000"/>
              </a:solidFill>
              <a:ea typeface="+mn-lt"/>
              <a:cs typeface="+mn-lt"/>
            </a:endParaRPr>
          </a:p>
          <a:p>
            <a:pPr marL="342900" indent="-342900">
              <a:buClr>
                <a:schemeClr val="accent2"/>
              </a:buClr>
              <a:buFont typeface="Arial" panose="020B0604020202020204" pitchFamily="34" charset="0"/>
              <a:buChar char="•"/>
            </a:pPr>
            <a:endParaRPr lang="en-GB" sz="2400" dirty="0">
              <a:solidFill>
                <a:srgbClr val="000000"/>
              </a:solidFill>
              <a:ea typeface="+mn-lt"/>
              <a:cs typeface="+mn-lt"/>
            </a:endParaRPr>
          </a:p>
          <a:p>
            <a:pPr marL="342900" indent="-342900">
              <a:buClr>
                <a:schemeClr val="accent2"/>
              </a:buClr>
              <a:buFont typeface="Arial" panose="020B0604020202020204" pitchFamily="34" charset="0"/>
              <a:buChar char="•"/>
            </a:pPr>
            <a:r>
              <a:rPr lang="en-GB" sz="2400" dirty="0" err="1">
                <a:solidFill>
                  <a:srgbClr val="000000"/>
                </a:solidFill>
                <a:ea typeface="+mn-lt"/>
                <a:cs typeface="+mn-lt"/>
              </a:rPr>
              <a:t>Normalerweise</a:t>
            </a:r>
            <a:r>
              <a:rPr lang="en-GB" sz="2400" dirty="0">
                <a:solidFill>
                  <a:srgbClr val="000000"/>
                </a:solidFill>
                <a:ea typeface="+mn-lt"/>
                <a:cs typeface="+mn-lt"/>
              </a:rPr>
              <a:t> </a:t>
            </a:r>
            <a:r>
              <a:rPr lang="en-GB" sz="2400" dirty="0" err="1">
                <a:solidFill>
                  <a:srgbClr val="000000"/>
                </a:solidFill>
                <a:ea typeface="+mn-lt"/>
                <a:cs typeface="+mn-lt"/>
              </a:rPr>
              <a:t>durch</a:t>
            </a:r>
            <a:r>
              <a:rPr lang="en-GB" sz="2400" dirty="0">
                <a:solidFill>
                  <a:srgbClr val="000000"/>
                </a:solidFill>
                <a:ea typeface="+mn-lt"/>
                <a:cs typeface="+mn-lt"/>
              </a:rPr>
              <a:t> </a:t>
            </a:r>
            <a:r>
              <a:rPr lang="en-GB" sz="2400" dirty="0" err="1">
                <a:solidFill>
                  <a:srgbClr val="000000"/>
                </a:solidFill>
                <a:ea typeface="+mn-lt"/>
                <a:cs typeface="+mn-lt"/>
              </a:rPr>
              <a:t>Entwicklungsfonds</a:t>
            </a:r>
            <a:r>
              <a:rPr lang="en-GB" sz="2400" dirty="0">
                <a:solidFill>
                  <a:srgbClr val="000000"/>
                </a:solidFill>
                <a:ea typeface="+mn-lt"/>
                <a:cs typeface="+mn-lt"/>
              </a:rPr>
              <a:t> </a:t>
            </a:r>
            <a:r>
              <a:rPr lang="en-GB" sz="2400" dirty="0" err="1">
                <a:solidFill>
                  <a:srgbClr val="000000"/>
                </a:solidFill>
                <a:ea typeface="+mn-lt"/>
                <a:cs typeface="+mn-lt"/>
              </a:rPr>
              <a:t>oder</a:t>
            </a:r>
            <a:r>
              <a:rPr lang="en-GB" sz="2400" dirty="0">
                <a:solidFill>
                  <a:srgbClr val="000000"/>
                </a:solidFill>
                <a:ea typeface="+mn-lt"/>
                <a:cs typeface="+mn-lt"/>
              </a:rPr>
              <a:t> </a:t>
            </a:r>
            <a:r>
              <a:rPr lang="en-GB" sz="2400" dirty="0" err="1">
                <a:solidFill>
                  <a:srgbClr val="000000"/>
                </a:solidFill>
                <a:ea typeface="+mn-lt"/>
                <a:cs typeface="+mn-lt"/>
              </a:rPr>
              <a:t>Strategien</a:t>
            </a:r>
            <a:r>
              <a:rPr lang="en-GB" sz="2400" dirty="0">
                <a:solidFill>
                  <a:srgbClr val="000000"/>
                </a:solidFill>
                <a:ea typeface="+mn-lt"/>
                <a:cs typeface="+mn-lt"/>
              </a:rPr>
              <a:t> der </a:t>
            </a:r>
            <a:r>
              <a:rPr lang="en-GB" sz="2400" dirty="0" err="1">
                <a:solidFill>
                  <a:srgbClr val="000000"/>
                </a:solidFill>
                <a:ea typeface="+mn-lt"/>
                <a:cs typeface="+mn-lt"/>
              </a:rPr>
              <a:t>sozialen</a:t>
            </a:r>
            <a:r>
              <a:rPr lang="en-GB" sz="2400" dirty="0">
                <a:solidFill>
                  <a:srgbClr val="000000"/>
                </a:solidFill>
                <a:ea typeface="+mn-lt"/>
                <a:cs typeface="+mn-lt"/>
              </a:rPr>
              <a:t> </a:t>
            </a:r>
            <a:r>
              <a:rPr lang="en-GB" sz="2400" dirty="0" err="1">
                <a:solidFill>
                  <a:srgbClr val="000000"/>
                </a:solidFill>
                <a:ea typeface="+mn-lt"/>
                <a:cs typeface="+mn-lt"/>
              </a:rPr>
              <a:t>Verantwortung</a:t>
            </a:r>
            <a:r>
              <a:rPr lang="en-GB" sz="2400" dirty="0">
                <a:solidFill>
                  <a:srgbClr val="000000"/>
                </a:solidFill>
                <a:ea typeface="+mn-lt"/>
                <a:cs typeface="+mn-lt"/>
              </a:rPr>
              <a:t> von </a:t>
            </a:r>
            <a:r>
              <a:rPr lang="en-GB" sz="2400" dirty="0" err="1">
                <a:solidFill>
                  <a:srgbClr val="000000"/>
                </a:solidFill>
                <a:ea typeface="+mn-lt"/>
                <a:cs typeface="+mn-lt"/>
              </a:rPr>
              <a:t>Unternehmen</a:t>
            </a:r>
            <a:r>
              <a:rPr lang="en-GB" sz="2400" dirty="0">
                <a:solidFill>
                  <a:srgbClr val="000000"/>
                </a:solidFill>
                <a:ea typeface="+mn-lt"/>
                <a:cs typeface="+mn-lt"/>
              </a:rPr>
              <a:t> (CSR) </a:t>
            </a:r>
            <a:r>
              <a:rPr lang="en-GB" sz="2400" dirty="0" err="1">
                <a:solidFill>
                  <a:srgbClr val="000000"/>
                </a:solidFill>
                <a:ea typeface="+mn-lt"/>
                <a:cs typeface="+mn-lt"/>
              </a:rPr>
              <a:t>eingebunden</a:t>
            </a:r>
            <a:endParaRPr lang="en-GB" sz="2400" dirty="0" err="1">
              <a:solidFill>
                <a:srgbClr val="000000"/>
              </a:solidFill>
            </a:endParaRPr>
          </a:p>
          <a:p>
            <a:pPr marL="342900" indent="-342900">
              <a:buClr>
                <a:schemeClr val="accent2"/>
              </a:buClr>
              <a:buFont typeface="Arial" panose="020B0604020202020204" pitchFamily="34" charset="0"/>
              <a:buChar char="•"/>
            </a:pPr>
            <a:endParaRPr lang="en-GB" sz="2400" dirty="0">
              <a:solidFill>
                <a:srgbClr val="000000"/>
              </a:solidFill>
              <a:cs typeface="Calibri"/>
            </a:endParaRPr>
          </a:p>
          <a:p>
            <a:pPr marL="342900" indent="-342900">
              <a:buClr>
                <a:schemeClr val="accent2"/>
              </a:buClr>
              <a:buFont typeface="Arial" panose="020B0604020202020204" pitchFamily="34" charset="0"/>
              <a:buChar char="•"/>
            </a:pPr>
            <a:endParaRPr lang="en-GB" sz="2400">
              <a:solidFill>
                <a:srgbClr val="000000"/>
              </a:solidFill>
            </a:endParaRPr>
          </a:p>
          <a:p>
            <a:pPr marL="342900" indent="-342900">
              <a:buFont typeface="Arial"/>
              <a:buBlip>
                <a:blip r:embed="rId3"/>
              </a:buBlip>
            </a:pPr>
            <a:r>
              <a:rPr lang="en-GB" sz="2400" b="1" dirty="0" err="1">
                <a:solidFill>
                  <a:schemeClr val="accent2"/>
                </a:solidFill>
                <a:ea typeface="+mn-lt"/>
                <a:cs typeface="+mn-lt"/>
              </a:rPr>
              <a:t>Forschungs</a:t>
            </a:r>
            <a:r>
              <a:rPr lang="en-GB" sz="2400" b="1" dirty="0">
                <a:solidFill>
                  <a:schemeClr val="accent2"/>
                </a:solidFill>
                <a:ea typeface="+mn-lt"/>
                <a:cs typeface="+mn-lt"/>
              </a:rPr>
              <a:t>- und </a:t>
            </a:r>
            <a:r>
              <a:rPr lang="en-GB" sz="2400" b="1" dirty="0" err="1">
                <a:solidFill>
                  <a:schemeClr val="accent2"/>
                </a:solidFill>
                <a:ea typeface="+mn-lt"/>
                <a:cs typeface="+mn-lt"/>
              </a:rPr>
              <a:t>Nachhaltigkeitsfonds</a:t>
            </a:r>
            <a:endParaRPr lang="en-GB" b="1" dirty="0" err="1">
              <a:solidFill>
                <a:schemeClr val="accent2"/>
              </a:solidFill>
            </a:endParaRPr>
          </a:p>
          <a:p>
            <a:pPr marL="342900" indent="-342900">
              <a:buBlip>
                <a:blip r:embed="rId3"/>
              </a:buBlip>
            </a:pPr>
            <a:endParaRPr lang="en-ZA" sz="2400">
              <a:solidFill>
                <a:srgbClr val="000000"/>
              </a:solidFill>
            </a:endParaRPr>
          </a:p>
        </p:txBody>
      </p:sp>
    </p:spTree>
    <p:extLst>
      <p:ext uri="{BB962C8B-B14F-4D97-AF65-F5344CB8AC3E}">
        <p14:creationId xmlns:p14="http://schemas.microsoft.com/office/powerpoint/2010/main" val="2376551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DFEF066-D03F-C895-ED66-132F518D2C96}"/>
              </a:ext>
            </a:extLst>
          </p:cNvPr>
          <p:cNvSpPr>
            <a:spLocks noGrp="1"/>
          </p:cNvSpPr>
          <p:nvPr>
            <p:ph type="body" sz="quarter" idx="16"/>
          </p:nvPr>
        </p:nvSpPr>
        <p:spPr/>
        <p:txBody>
          <a:bodyPr lIns="91440" tIns="45720" rIns="91440" bIns="45720" anchor="t">
            <a:normAutofit/>
          </a:bodyPr>
          <a:lstStyle/>
          <a:p>
            <a:r>
              <a:rPr lang="en-ZA" err="1">
                <a:ea typeface="+mn-lt"/>
                <a:cs typeface="+mn-lt"/>
              </a:rPr>
              <a:t>Finanzplanung</a:t>
            </a:r>
            <a:r>
              <a:rPr lang="en-ZA">
                <a:ea typeface="+mn-lt"/>
                <a:cs typeface="+mn-lt"/>
              </a:rPr>
              <a:t> &amp; </a:t>
            </a:r>
            <a:r>
              <a:rPr lang="en-ZA" err="1">
                <a:ea typeface="+mn-lt"/>
                <a:cs typeface="+mn-lt"/>
              </a:rPr>
              <a:t>Investition</a:t>
            </a:r>
            <a:endParaRPr lang="en-US" err="1"/>
          </a:p>
          <a:p>
            <a:endParaRPr lang="en-ZA"/>
          </a:p>
        </p:txBody>
      </p:sp>
      <p:sp>
        <p:nvSpPr>
          <p:cNvPr id="3" name="Text Placeholder 2">
            <a:extLst>
              <a:ext uri="{FF2B5EF4-FFF2-40B4-BE49-F238E27FC236}">
                <a16:creationId xmlns:a16="http://schemas.microsoft.com/office/drawing/2014/main" id="{B375945B-AC4F-746A-4C75-83A8018AC4A0}"/>
              </a:ext>
            </a:extLst>
          </p:cNvPr>
          <p:cNvSpPr>
            <a:spLocks noGrp="1"/>
          </p:cNvSpPr>
          <p:nvPr>
            <p:ph type="body" sz="quarter" idx="17"/>
          </p:nvPr>
        </p:nvSpPr>
        <p:spPr/>
        <p:txBody>
          <a:bodyPr/>
          <a:lstStyle/>
          <a:p>
            <a:r>
              <a:rPr lang="en-ZA"/>
              <a:t>01</a:t>
            </a:r>
          </a:p>
        </p:txBody>
      </p:sp>
    </p:spTree>
    <p:extLst>
      <p:ext uri="{BB962C8B-B14F-4D97-AF65-F5344CB8AC3E}">
        <p14:creationId xmlns:p14="http://schemas.microsoft.com/office/powerpoint/2010/main" val="3562592055"/>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761603"/>
            <a:ext cx="10595237" cy="822268"/>
          </a:xfrm>
        </p:spPr>
        <p:txBody>
          <a:bodyPr lIns="91440" tIns="45720" rIns="91440" bIns="45720" anchor="t">
            <a:noAutofit/>
          </a:bodyPr>
          <a:lstStyle/>
          <a:p>
            <a:r>
              <a:rPr lang="en-GB" dirty="0" err="1">
                <a:ea typeface="+mn-lt"/>
                <a:cs typeface="+mn-lt"/>
              </a:rPr>
              <a:t>Zuschüsse</a:t>
            </a:r>
            <a:r>
              <a:rPr lang="en-GB" dirty="0">
                <a:ea typeface="+mn-lt"/>
                <a:cs typeface="+mn-lt"/>
              </a:rPr>
              <a:t> und </a:t>
            </a:r>
            <a:r>
              <a:rPr lang="en-GB" dirty="0" err="1">
                <a:ea typeface="+mn-lt"/>
                <a:cs typeface="+mn-lt"/>
              </a:rPr>
              <a:t>Spenden</a:t>
            </a:r>
            <a:endParaRPr lang="en-US" dirty="0" err="1"/>
          </a:p>
        </p:txBody>
      </p:sp>
      <p:sp>
        <p:nvSpPr>
          <p:cNvPr id="2" name="TextBox 1">
            <a:extLst>
              <a:ext uri="{FF2B5EF4-FFF2-40B4-BE49-F238E27FC236}">
                <a16:creationId xmlns:a16="http://schemas.microsoft.com/office/drawing/2014/main" id="{CDF7989A-5967-150C-B395-70EC1F2423B8}"/>
              </a:ext>
            </a:extLst>
          </p:cNvPr>
          <p:cNvSpPr txBox="1"/>
          <p:nvPr/>
        </p:nvSpPr>
        <p:spPr>
          <a:xfrm>
            <a:off x="897211" y="1583870"/>
            <a:ext cx="10397575" cy="2862322"/>
          </a:xfrm>
          <a:prstGeom prst="rect">
            <a:avLst/>
          </a:prstGeom>
          <a:noFill/>
        </p:spPr>
        <p:txBody>
          <a:bodyPr wrap="square" lIns="91440" tIns="45720" rIns="91440" bIns="45720" rtlCol="0" anchor="t">
            <a:spAutoFit/>
          </a:bodyPr>
          <a:lstStyle/>
          <a:p>
            <a:pPr marL="342900" indent="-342900">
              <a:buClr>
                <a:schemeClr val="accent2"/>
              </a:buClr>
              <a:buFont typeface="Arial"/>
              <a:buChar char="•"/>
            </a:pPr>
            <a:r>
              <a:rPr lang="en-GB" sz="2400" dirty="0">
                <a:solidFill>
                  <a:srgbClr val="000000"/>
                </a:solidFill>
                <a:ea typeface="+mn-lt"/>
                <a:cs typeface="+mn-lt"/>
              </a:rPr>
              <a:t>Ein </a:t>
            </a:r>
            <a:r>
              <a:rPr lang="en-GB" sz="2400" b="1" dirty="0" err="1">
                <a:solidFill>
                  <a:schemeClr val="accent2"/>
                </a:solidFill>
                <a:ea typeface="+mn-lt"/>
                <a:cs typeface="+mn-lt"/>
              </a:rPr>
              <a:t>Zuschuss</a:t>
            </a:r>
            <a:r>
              <a:rPr lang="en-GB" sz="2400" b="1" dirty="0">
                <a:solidFill>
                  <a:schemeClr val="accent2"/>
                </a:solidFill>
                <a:ea typeface="+mn-lt"/>
                <a:cs typeface="+mn-lt"/>
              </a:rPr>
              <a:t> </a:t>
            </a:r>
            <a:r>
              <a:rPr lang="en-GB" sz="2400" dirty="0" err="1">
                <a:solidFill>
                  <a:srgbClr val="000000"/>
                </a:solidFill>
                <a:ea typeface="+mn-lt"/>
                <a:cs typeface="+mn-lt"/>
              </a:rPr>
              <a:t>ist</a:t>
            </a:r>
            <a:r>
              <a:rPr lang="en-GB" sz="2400" dirty="0">
                <a:solidFill>
                  <a:srgbClr val="000000"/>
                </a:solidFill>
                <a:ea typeface="+mn-lt"/>
                <a:cs typeface="+mn-lt"/>
              </a:rPr>
              <a:t> </a:t>
            </a:r>
            <a:r>
              <a:rPr lang="en-GB" sz="2400" dirty="0" err="1">
                <a:solidFill>
                  <a:srgbClr val="000000"/>
                </a:solidFill>
                <a:ea typeface="+mn-lt"/>
                <a:cs typeface="+mn-lt"/>
              </a:rPr>
              <a:t>ein</a:t>
            </a:r>
            <a:r>
              <a:rPr lang="en-GB" sz="2400" dirty="0">
                <a:solidFill>
                  <a:srgbClr val="000000"/>
                </a:solidFill>
                <a:ea typeface="+mn-lt"/>
                <a:cs typeface="+mn-lt"/>
              </a:rPr>
              <a:t> </a:t>
            </a:r>
            <a:r>
              <a:rPr lang="en-GB" sz="2400" dirty="0" err="1">
                <a:solidFill>
                  <a:srgbClr val="000000"/>
                </a:solidFill>
                <a:ea typeface="+mn-lt"/>
                <a:cs typeface="+mn-lt"/>
              </a:rPr>
              <a:t>vereinbarter</a:t>
            </a:r>
            <a:r>
              <a:rPr lang="en-GB" sz="2400" dirty="0">
                <a:solidFill>
                  <a:srgbClr val="000000"/>
                </a:solidFill>
                <a:ea typeface="+mn-lt"/>
                <a:cs typeface="+mn-lt"/>
              </a:rPr>
              <a:t> </a:t>
            </a:r>
            <a:r>
              <a:rPr lang="en-GB" sz="2400" dirty="0" err="1">
                <a:solidFill>
                  <a:srgbClr val="000000"/>
                </a:solidFill>
                <a:ea typeface="+mn-lt"/>
                <a:cs typeface="+mn-lt"/>
              </a:rPr>
              <a:t>Geldbetrag</a:t>
            </a:r>
            <a:r>
              <a:rPr lang="en-GB" sz="2400" dirty="0">
                <a:solidFill>
                  <a:srgbClr val="000000"/>
                </a:solidFill>
                <a:ea typeface="+mn-lt"/>
                <a:cs typeface="+mn-lt"/>
              </a:rPr>
              <a:t>, der von der </a:t>
            </a:r>
            <a:r>
              <a:rPr lang="en-GB" sz="2400" dirty="0" err="1">
                <a:solidFill>
                  <a:srgbClr val="000000"/>
                </a:solidFill>
                <a:ea typeface="+mn-lt"/>
                <a:cs typeface="+mn-lt"/>
              </a:rPr>
              <a:t>Regierung</a:t>
            </a:r>
            <a:r>
              <a:rPr lang="en-GB" sz="2400" dirty="0">
                <a:solidFill>
                  <a:srgbClr val="000000"/>
                </a:solidFill>
                <a:ea typeface="+mn-lt"/>
                <a:cs typeface="+mn-lt"/>
              </a:rPr>
              <a:t> </a:t>
            </a:r>
            <a:r>
              <a:rPr lang="en-GB" sz="2400" dirty="0" err="1">
                <a:solidFill>
                  <a:srgbClr val="000000"/>
                </a:solidFill>
                <a:ea typeface="+mn-lt"/>
                <a:cs typeface="+mn-lt"/>
              </a:rPr>
              <a:t>oder</a:t>
            </a:r>
            <a:r>
              <a:rPr lang="en-GB" sz="2400" dirty="0">
                <a:solidFill>
                  <a:srgbClr val="000000"/>
                </a:solidFill>
                <a:ea typeface="+mn-lt"/>
                <a:cs typeface="+mn-lt"/>
              </a:rPr>
              <a:t> </a:t>
            </a:r>
            <a:r>
              <a:rPr lang="en-GB" sz="2400" dirty="0" err="1">
                <a:solidFill>
                  <a:srgbClr val="000000"/>
                </a:solidFill>
                <a:ea typeface="+mn-lt"/>
                <a:cs typeface="+mn-lt"/>
              </a:rPr>
              <a:t>anderen</a:t>
            </a:r>
            <a:r>
              <a:rPr lang="en-GB" sz="2400" dirty="0">
                <a:solidFill>
                  <a:srgbClr val="000000"/>
                </a:solidFill>
                <a:ea typeface="+mn-lt"/>
                <a:cs typeface="+mn-lt"/>
              </a:rPr>
              <a:t> </a:t>
            </a:r>
            <a:r>
              <a:rPr lang="en-GB" sz="2400" dirty="0" err="1">
                <a:solidFill>
                  <a:srgbClr val="000000"/>
                </a:solidFill>
                <a:ea typeface="+mn-lt"/>
                <a:cs typeface="+mn-lt"/>
              </a:rPr>
              <a:t>rechtlichen</a:t>
            </a:r>
            <a:r>
              <a:rPr lang="en-GB" sz="2400" dirty="0">
                <a:solidFill>
                  <a:srgbClr val="000000"/>
                </a:solidFill>
                <a:ea typeface="+mn-lt"/>
                <a:cs typeface="+mn-lt"/>
              </a:rPr>
              <a:t> </a:t>
            </a:r>
            <a:r>
              <a:rPr lang="en-GB" sz="2400" dirty="0" err="1">
                <a:solidFill>
                  <a:srgbClr val="000000"/>
                </a:solidFill>
                <a:ea typeface="+mn-lt"/>
                <a:cs typeface="+mn-lt"/>
              </a:rPr>
              <a:t>Organisationen</a:t>
            </a:r>
            <a:r>
              <a:rPr lang="en-GB" sz="2400" dirty="0">
                <a:solidFill>
                  <a:srgbClr val="000000"/>
                </a:solidFill>
                <a:ea typeface="+mn-lt"/>
                <a:cs typeface="+mn-lt"/>
              </a:rPr>
              <a:t> für </a:t>
            </a:r>
            <a:r>
              <a:rPr lang="en-GB" sz="2400" dirty="0" err="1">
                <a:solidFill>
                  <a:srgbClr val="000000"/>
                </a:solidFill>
                <a:ea typeface="+mn-lt"/>
                <a:cs typeface="+mn-lt"/>
              </a:rPr>
              <a:t>einen</a:t>
            </a:r>
            <a:r>
              <a:rPr lang="en-GB" sz="2400" dirty="0">
                <a:solidFill>
                  <a:srgbClr val="000000"/>
                </a:solidFill>
                <a:ea typeface="+mn-lt"/>
                <a:cs typeface="+mn-lt"/>
              </a:rPr>
              <a:t> </a:t>
            </a:r>
            <a:r>
              <a:rPr lang="en-GB" sz="2400" dirty="0" err="1">
                <a:solidFill>
                  <a:srgbClr val="000000"/>
                </a:solidFill>
                <a:ea typeface="+mn-lt"/>
                <a:cs typeface="+mn-lt"/>
              </a:rPr>
              <a:t>bestimmten</a:t>
            </a:r>
            <a:r>
              <a:rPr lang="en-GB" sz="2400" dirty="0">
                <a:solidFill>
                  <a:srgbClr val="000000"/>
                </a:solidFill>
                <a:ea typeface="+mn-lt"/>
                <a:cs typeface="+mn-lt"/>
              </a:rPr>
              <a:t> Zweck </a:t>
            </a:r>
            <a:r>
              <a:rPr lang="en-GB" sz="2400" dirty="0" err="1">
                <a:solidFill>
                  <a:srgbClr val="000000"/>
                </a:solidFill>
                <a:ea typeface="+mn-lt"/>
                <a:cs typeface="+mn-lt"/>
              </a:rPr>
              <a:t>gewährt</a:t>
            </a:r>
            <a:r>
              <a:rPr lang="en-GB" sz="2400" dirty="0">
                <a:solidFill>
                  <a:srgbClr val="000000"/>
                </a:solidFill>
                <a:ea typeface="+mn-lt"/>
                <a:cs typeface="+mn-lt"/>
              </a:rPr>
              <a:t> </a:t>
            </a:r>
            <a:r>
              <a:rPr lang="en-GB" sz="2400" dirty="0" err="1">
                <a:solidFill>
                  <a:srgbClr val="000000"/>
                </a:solidFill>
                <a:ea typeface="+mn-lt"/>
                <a:cs typeface="+mn-lt"/>
              </a:rPr>
              <a:t>wird</a:t>
            </a:r>
            <a:r>
              <a:rPr lang="en-GB" sz="2400" dirty="0">
                <a:solidFill>
                  <a:srgbClr val="000000"/>
                </a:solidFill>
                <a:ea typeface="+mn-lt"/>
                <a:cs typeface="+mn-lt"/>
              </a:rPr>
              <a:t>.</a:t>
            </a:r>
            <a:endParaRPr lang="en-US" dirty="0">
              <a:solidFill>
                <a:srgbClr val="000000"/>
              </a:solidFill>
              <a:ea typeface="+mn-lt"/>
              <a:cs typeface="+mn-lt"/>
            </a:endParaRPr>
          </a:p>
          <a:p>
            <a:pPr marL="285750" indent="-285750">
              <a:buClr>
                <a:srgbClr val="0D9390"/>
              </a:buClr>
              <a:buFont typeface="Arial"/>
              <a:buChar char="•"/>
            </a:pPr>
            <a:endParaRPr lang="en-US" dirty="0">
              <a:solidFill>
                <a:srgbClr val="000000"/>
              </a:solidFill>
              <a:cs typeface="Calibri" panose="020F0502020204030204"/>
            </a:endParaRPr>
          </a:p>
          <a:p>
            <a:pPr marL="342900" indent="-342900">
              <a:buClr>
                <a:srgbClr val="0D9390"/>
              </a:buClr>
              <a:buFont typeface="Arial"/>
              <a:buChar char="•"/>
            </a:pPr>
            <a:r>
              <a:rPr lang="en-GB" sz="2400" dirty="0">
                <a:solidFill>
                  <a:srgbClr val="000000"/>
                </a:solidFill>
                <a:ea typeface="+mn-lt"/>
                <a:cs typeface="+mn-lt"/>
              </a:rPr>
              <a:t>Zu den </a:t>
            </a:r>
            <a:r>
              <a:rPr lang="en-GB" sz="2400" dirty="0" err="1">
                <a:solidFill>
                  <a:srgbClr val="000000"/>
                </a:solidFill>
                <a:ea typeface="+mn-lt"/>
                <a:cs typeface="+mn-lt"/>
              </a:rPr>
              <a:t>rechtlichen</a:t>
            </a:r>
            <a:r>
              <a:rPr lang="en-GB" sz="2400" dirty="0">
                <a:solidFill>
                  <a:srgbClr val="000000"/>
                </a:solidFill>
                <a:ea typeface="+mn-lt"/>
                <a:cs typeface="+mn-lt"/>
              </a:rPr>
              <a:t> </a:t>
            </a:r>
            <a:r>
              <a:rPr lang="en-GB" sz="2400" dirty="0" err="1">
                <a:solidFill>
                  <a:srgbClr val="000000"/>
                </a:solidFill>
                <a:ea typeface="+mn-lt"/>
                <a:cs typeface="+mn-lt"/>
              </a:rPr>
              <a:t>Organisationen</a:t>
            </a:r>
            <a:r>
              <a:rPr lang="en-GB" sz="2400" dirty="0">
                <a:solidFill>
                  <a:srgbClr val="000000"/>
                </a:solidFill>
                <a:ea typeface="+mn-lt"/>
                <a:cs typeface="+mn-lt"/>
              </a:rPr>
              <a:t> </a:t>
            </a:r>
            <a:r>
              <a:rPr lang="en-GB" sz="2400" dirty="0" err="1">
                <a:solidFill>
                  <a:srgbClr val="000000"/>
                </a:solidFill>
                <a:ea typeface="+mn-lt"/>
                <a:cs typeface="+mn-lt"/>
              </a:rPr>
              <a:t>gehören</a:t>
            </a:r>
            <a:r>
              <a:rPr lang="en-GB" sz="2400" dirty="0">
                <a:solidFill>
                  <a:srgbClr val="000000"/>
                </a:solidFill>
                <a:ea typeface="+mn-lt"/>
                <a:cs typeface="+mn-lt"/>
              </a:rPr>
              <a:t> </a:t>
            </a:r>
            <a:r>
              <a:rPr lang="en-GB" sz="2400" dirty="0" err="1">
                <a:solidFill>
                  <a:srgbClr val="000000"/>
                </a:solidFill>
                <a:ea typeface="+mn-lt"/>
                <a:cs typeface="+mn-lt"/>
              </a:rPr>
              <a:t>Regierungen</a:t>
            </a:r>
            <a:r>
              <a:rPr lang="en-GB" sz="2400" dirty="0">
                <a:solidFill>
                  <a:srgbClr val="000000"/>
                </a:solidFill>
                <a:ea typeface="+mn-lt"/>
                <a:cs typeface="+mn-lt"/>
              </a:rPr>
              <a:t>, </a:t>
            </a:r>
            <a:r>
              <a:rPr lang="en-GB" sz="2400" dirty="0" err="1">
                <a:solidFill>
                  <a:srgbClr val="000000"/>
                </a:solidFill>
                <a:ea typeface="+mn-lt"/>
                <a:cs typeface="+mn-lt"/>
              </a:rPr>
              <a:t>Forschungsräte</a:t>
            </a:r>
            <a:r>
              <a:rPr lang="en-GB" sz="2400" dirty="0">
                <a:solidFill>
                  <a:srgbClr val="000000"/>
                </a:solidFill>
                <a:ea typeface="+mn-lt"/>
                <a:cs typeface="+mn-lt"/>
              </a:rPr>
              <a:t>, </a:t>
            </a:r>
            <a:r>
              <a:rPr lang="en-GB" sz="2400" dirty="0" err="1">
                <a:solidFill>
                  <a:srgbClr val="000000"/>
                </a:solidFill>
                <a:ea typeface="+mn-lt"/>
                <a:cs typeface="+mn-lt"/>
              </a:rPr>
              <a:t>Kooperationen</a:t>
            </a:r>
            <a:r>
              <a:rPr lang="en-GB" sz="2400" dirty="0">
                <a:solidFill>
                  <a:srgbClr val="000000"/>
                </a:solidFill>
                <a:ea typeface="+mn-lt"/>
                <a:cs typeface="+mn-lt"/>
              </a:rPr>
              <a:t> </a:t>
            </a:r>
            <a:r>
              <a:rPr lang="en-GB" sz="2400" dirty="0" err="1">
                <a:solidFill>
                  <a:srgbClr val="000000"/>
                </a:solidFill>
                <a:ea typeface="+mn-lt"/>
                <a:cs typeface="+mn-lt"/>
              </a:rPr>
              <a:t>usw</a:t>
            </a:r>
            <a:r>
              <a:rPr lang="en-GB" sz="2400" dirty="0">
                <a:solidFill>
                  <a:srgbClr val="000000"/>
                </a:solidFill>
                <a:ea typeface="+mn-lt"/>
                <a:cs typeface="+mn-lt"/>
              </a:rPr>
              <a:t>. </a:t>
            </a:r>
            <a:endParaRPr lang="en-US" dirty="0">
              <a:solidFill>
                <a:srgbClr val="000000"/>
              </a:solidFill>
              <a:cs typeface="Calibri" panose="020F0502020204030204"/>
            </a:endParaRPr>
          </a:p>
          <a:p>
            <a:pPr marL="285750" indent="-285750">
              <a:buClr>
                <a:srgbClr val="0D9390"/>
              </a:buClr>
              <a:buFont typeface="Arial"/>
              <a:buChar char="•"/>
            </a:pPr>
            <a:endParaRPr lang="en-GB" dirty="0">
              <a:solidFill>
                <a:srgbClr val="000000"/>
              </a:solidFill>
              <a:cs typeface="Calibri" panose="020F0502020204030204"/>
            </a:endParaRPr>
          </a:p>
          <a:p>
            <a:pPr marL="342900" indent="-342900">
              <a:buClr>
                <a:srgbClr val="0D9390"/>
              </a:buClr>
              <a:buFont typeface="Arial"/>
              <a:buChar char="•"/>
            </a:pPr>
            <a:r>
              <a:rPr lang="en-GB" sz="2400" dirty="0" err="1">
                <a:solidFill>
                  <a:srgbClr val="000000"/>
                </a:solidFill>
                <a:ea typeface="+mn-lt"/>
                <a:cs typeface="+mn-lt"/>
              </a:rPr>
              <a:t>Zuschüsse</a:t>
            </a:r>
            <a:r>
              <a:rPr lang="en-GB" sz="2400" dirty="0">
                <a:solidFill>
                  <a:srgbClr val="000000"/>
                </a:solidFill>
                <a:ea typeface="+mn-lt"/>
                <a:cs typeface="+mn-lt"/>
              </a:rPr>
              <a:t> </a:t>
            </a:r>
            <a:r>
              <a:rPr lang="en-GB" sz="2400" dirty="0" err="1">
                <a:solidFill>
                  <a:srgbClr val="000000"/>
                </a:solidFill>
                <a:ea typeface="+mn-lt"/>
                <a:cs typeface="+mn-lt"/>
              </a:rPr>
              <a:t>helfen</a:t>
            </a:r>
            <a:r>
              <a:rPr lang="en-GB" sz="2400" dirty="0">
                <a:solidFill>
                  <a:srgbClr val="000000"/>
                </a:solidFill>
                <a:ea typeface="+mn-lt"/>
                <a:cs typeface="+mn-lt"/>
              </a:rPr>
              <a:t> </a:t>
            </a:r>
            <a:r>
              <a:rPr lang="en-GB" sz="2400" dirty="0" err="1">
                <a:solidFill>
                  <a:srgbClr val="000000"/>
                </a:solidFill>
                <a:ea typeface="+mn-lt"/>
                <a:cs typeface="+mn-lt"/>
              </a:rPr>
              <a:t>bei</a:t>
            </a:r>
            <a:r>
              <a:rPr lang="en-GB" sz="2400" dirty="0">
                <a:solidFill>
                  <a:srgbClr val="000000"/>
                </a:solidFill>
                <a:ea typeface="+mn-lt"/>
                <a:cs typeface="+mn-lt"/>
              </a:rPr>
              <a:t> der </a:t>
            </a:r>
            <a:r>
              <a:rPr lang="en-GB" sz="2400" dirty="0" err="1">
                <a:solidFill>
                  <a:srgbClr val="000000"/>
                </a:solidFill>
                <a:ea typeface="+mn-lt"/>
                <a:cs typeface="+mn-lt"/>
              </a:rPr>
              <a:t>Unterstützung</a:t>
            </a:r>
            <a:r>
              <a:rPr lang="en-GB" sz="2400" dirty="0">
                <a:solidFill>
                  <a:srgbClr val="000000"/>
                </a:solidFill>
                <a:ea typeface="+mn-lt"/>
                <a:cs typeface="+mn-lt"/>
              </a:rPr>
              <a:t> von </a:t>
            </a:r>
            <a:r>
              <a:rPr lang="en-GB" sz="2400" dirty="0" err="1">
                <a:solidFill>
                  <a:srgbClr val="000000"/>
                </a:solidFill>
                <a:ea typeface="+mn-lt"/>
                <a:cs typeface="+mn-lt"/>
              </a:rPr>
              <a:t>Unternehmensgründungen</a:t>
            </a:r>
            <a:r>
              <a:rPr lang="en-GB" sz="2400" dirty="0">
                <a:solidFill>
                  <a:srgbClr val="000000"/>
                </a:solidFill>
                <a:ea typeface="+mn-lt"/>
                <a:cs typeface="+mn-lt"/>
              </a:rPr>
              <a:t>, </a:t>
            </a:r>
            <a:r>
              <a:rPr lang="en-GB" sz="2400" dirty="0" err="1">
                <a:solidFill>
                  <a:srgbClr val="000000"/>
                </a:solidFill>
                <a:ea typeface="+mn-lt"/>
                <a:cs typeface="+mn-lt"/>
              </a:rPr>
              <a:t>Lehrlingsprogrammen</a:t>
            </a:r>
            <a:r>
              <a:rPr lang="en-GB" sz="2400" dirty="0">
                <a:solidFill>
                  <a:srgbClr val="000000"/>
                </a:solidFill>
                <a:ea typeface="+mn-lt"/>
                <a:cs typeface="+mn-lt"/>
              </a:rPr>
              <a:t>, </a:t>
            </a:r>
            <a:r>
              <a:rPr lang="en-GB" sz="2400" dirty="0" err="1">
                <a:solidFill>
                  <a:srgbClr val="000000"/>
                </a:solidFill>
                <a:ea typeface="+mn-lt"/>
                <a:cs typeface="+mn-lt"/>
              </a:rPr>
              <a:t>Gemeinschaftsprojekten</a:t>
            </a:r>
            <a:r>
              <a:rPr lang="en-GB" sz="2400" dirty="0">
                <a:solidFill>
                  <a:srgbClr val="000000"/>
                </a:solidFill>
                <a:ea typeface="+mn-lt"/>
                <a:cs typeface="+mn-lt"/>
              </a:rPr>
              <a:t> und </a:t>
            </a:r>
            <a:r>
              <a:rPr lang="en-GB" sz="2400" dirty="0" err="1">
                <a:solidFill>
                  <a:srgbClr val="000000"/>
                </a:solidFill>
                <a:ea typeface="+mn-lt"/>
                <a:cs typeface="+mn-lt"/>
              </a:rPr>
              <a:t>Mobilitätsprojekten</a:t>
            </a:r>
            <a:r>
              <a:rPr lang="en-GB" sz="2400" dirty="0">
                <a:solidFill>
                  <a:srgbClr val="000000"/>
                </a:solidFill>
                <a:ea typeface="+mn-lt"/>
                <a:cs typeface="+mn-lt"/>
              </a:rPr>
              <a:t>.</a:t>
            </a:r>
            <a:endParaRPr lang="en-GB" dirty="0">
              <a:solidFill>
                <a:srgbClr val="000000"/>
              </a:solidFill>
              <a:ea typeface="+mn-lt"/>
              <a:cs typeface="+mn-lt"/>
            </a:endParaRPr>
          </a:p>
        </p:txBody>
      </p:sp>
    </p:spTree>
    <p:extLst>
      <p:ext uri="{BB962C8B-B14F-4D97-AF65-F5344CB8AC3E}">
        <p14:creationId xmlns:p14="http://schemas.microsoft.com/office/powerpoint/2010/main" val="2570882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761603"/>
            <a:ext cx="10595237" cy="822268"/>
          </a:xfrm>
        </p:spPr>
        <p:txBody>
          <a:bodyPr lIns="91440" tIns="45720" rIns="91440" bIns="45720" anchor="t">
            <a:noAutofit/>
          </a:bodyPr>
          <a:lstStyle/>
          <a:p>
            <a:r>
              <a:rPr lang="en-GB" dirty="0" err="1">
                <a:ea typeface="+mn-lt"/>
                <a:cs typeface="+mn-lt"/>
              </a:rPr>
              <a:t>Zuschüsse</a:t>
            </a:r>
            <a:r>
              <a:rPr lang="en-GB" dirty="0">
                <a:ea typeface="+mn-lt"/>
                <a:cs typeface="+mn-lt"/>
              </a:rPr>
              <a:t> und </a:t>
            </a:r>
            <a:r>
              <a:rPr lang="en-GB" dirty="0" err="1">
                <a:ea typeface="+mn-lt"/>
                <a:cs typeface="+mn-lt"/>
              </a:rPr>
              <a:t>Spenden</a:t>
            </a:r>
          </a:p>
          <a:p>
            <a:endParaRPr lang="en-GB" dirty="0">
              <a:cs typeface="Calibri"/>
            </a:endParaRPr>
          </a:p>
        </p:txBody>
      </p:sp>
      <p:sp>
        <p:nvSpPr>
          <p:cNvPr id="2" name="TextBox 1">
            <a:extLst>
              <a:ext uri="{FF2B5EF4-FFF2-40B4-BE49-F238E27FC236}">
                <a16:creationId xmlns:a16="http://schemas.microsoft.com/office/drawing/2014/main" id="{CDF7989A-5967-150C-B395-70EC1F2423B8}"/>
              </a:ext>
            </a:extLst>
          </p:cNvPr>
          <p:cNvSpPr txBox="1"/>
          <p:nvPr/>
        </p:nvSpPr>
        <p:spPr>
          <a:xfrm>
            <a:off x="897211" y="1583870"/>
            <a:ext cx="10397575" cy="2215991"/>
          </a:xfrm>
          <a:prstGeom prst="rect">
            <a:avLst/>
          </a:prstGeom>
          <a:noFill/>
        </p:spPr>
        <p:txBody>
          <a:bodyPr wrap="square" lIns="91440" tIns="45720" rIns="91440" bIns="45720" rtlCol="0" anchor="t">
            <a:spAutoFit/>
          </a:bodyPr>
          <a:lstStyle/>
          <a:p>
            <a:pPr marL="342900" indent="-342900">
              <a:buClr>
                <a:schemeClr val="accent2"/>
              </a:buClr>
              <a:buFont typeface="Arial"/>
              <a:buChar char="•"/>
            </a:pPr>
            <a:r>
              <a:rPr lang="en-GB" sz="2400" dirty="0">
                <a:solidFill>
                  <a:srgbClr val="000000"/>
                </a:solidFill>
                <a:ea typeface="+mn-lt"/>
                <a:cs typeface="+mn-lt"/>
              </a:rPr>
              <a:t>Eine </a:t>
            </a:r>
            <a:r>
              <a:rPr lang="en-GB" sz="2400" b="1" dirty="0" err="1">
                <a:solidFill>
                  <a:schemeClr val="accent2"/>
                </a:solidFill>
                <a:ea typeface="+mn-lt"/>
                <a:cs typeface="+mn-lt"/>
              </a:rPr>
              <a:t>Spende</a:t>
            </a:r>
            <a:r>
              <a:rPr lang="en-GB" sz="2400" b="1" dirty="0">
                <a:solidFill>
                  <a:schemeClr val="accent2"/>
                </a:solidFill>
                <a:ea typeface="+mn-lt"/>
                <a:cs typeface="+mn-lt"/>
              </a:rPr>
              <a:t> </a:t>
            </a:r>
            <a:r>
              <a:rPr lang="en-GB" sz="2400" dirty="0" err="1">
                <a:solidFill>
                  <a:srgbClr val="000000"/>
                </a:solidFill>
                <a:ea typeface="+mn-lt"/>
                <a:cs typeface="+mn-lt"/>
              </a:rPr>
              <a:t>ist</a:t>
            </a:r>
            <a:r>
              <a:rPr lang="en-GB" sz="2400" dirty="0">
                <a:solidFill>
                  <a:srgbClr val="000000"/>
                </a:solidFill>
                <a:ea typeface="+mn-lt"/>
                <a:cs typeface="+mn-lt"/>
              </a:rPr>
              <a:t> </a:t>
            </a:r>
            <a:r>
              <a:rPr lang="en-GB" sz="2400" dirty="0" err="1">
                <a:solidFill>
                  <a:srgbClr val="000000"/>
                </a:solidFill>
                <a:ea typeface="+mn-lt"/>
                <a:cs typeface="+mn-lt"/>
              </a:rPr>
              <a:t>ein</a:t>
            </a:r>
            <a:r>
              <a:rPr lang="en-GB" sz="2400" dirty="0">
                <a:solidFill>
                  <a:srgbClr val="000000"/>
                </a:solidFill>
                <a:ea typeface="+mn-lt"/>
                <a:cs typeface="+mn-lt"/>
              </a:rPr>
              <a:t> </a:t>
            </a:r>
            <a:r>
              <a:rPr lang="en-GB" sz="2400" dirty="0" err="1">
                <a:solidFill>
                  <a:srgbClr val="000000"/>
                </a:solidFill>
                <a:ea typeface="+mn-lt"/>
                <a:cs typeface="+mn-lt"/>
              </a:rPr>
              <a:t>Geldbetrag</a:t>
            </a:r>
            <a:r>
              <a:rPr lang="en-GB" sz="2400" dirty="0">
                <a:solidFill>
                  <a:srgbClr val="000000"/>
                </a:solidFill>
                <a:ea typeface="+mn-lt"/>
                <a:cs typeface="+mn-lt"/>
              </a:rPr>
              <a:t>, den </a:t>
            </a:r>
            <a:r>
              <a:rPr lang="en-GB" sz="2400" dirty="0" err="1">
                <a:solidFill>
                  <a:srgbClr val="000000"/>
                </a:solidFill>
                <a:ea typeface="+mn-lt"/>
                <a:cs typeface="+mn-lt"/>
              </a:rPr>
              <a:t>eine</a:t>
            </a:r>
            <a:r>
              <a:rPr lang="en-GB" sz="2400" dirty="0">
                <a:solidFill>
                  <a:srgbClr val="000000"/>
                </a:solidFill>
                <a:ea typeface="+mn-lt"/>
                <a:cs typeface="+mn-lt"/>
              </a:rPr>
              <a:t> </a:t>
            </a:r>
            <a:r>
              <a:rPr lang="en-GB" sz="2400" dirty="0" err="1">
                <a:solidFill>
                  <a:srgbClr val="000000"/>
                </a:solidFill>
                <a:ea typeface="+mn-lt"/>
                <a:cs typeface="+mn-lt"/>
              </a:rPr>
              <a:t>Einzelperson</a:t>
            </a:r>
            <a:r>
              <a:rPr lang="en-GB" sz="2400" dirty="0">
                <a:solidFill>
                  <a:srgbClr val="000000"/>
                </a:solidFill>
                <a:ea typeface="+mn-lt"/>
                <a:cs typeface="+mn-lt"/>
              </a:rPr>
              <a:t> </a:t>
            </a:r>
            <a:r>
              <a:rPr lang="en-GB" sz="2400" dirty="0" err="1">
                <a:solidFill>
                  <a:srgbClr val="000000"/>
                </a:solidFill>
                <a:ea typeface="+mn-lt"/>
                <a:cs typeface="+mn-lt"/>
              </a:rPr>
              <a:t>oder</a:t>
            </a:r>
            <a:r>
              <a:rPr lang="en-GB" sz="2400" dirty="0">
                <a:solidFill>
                  <a:srgbClr val="000000"/>
                </a:solidFill>
                <a:ea typeface="+mn-lt"/>
                <a:cs typeface="+mn-lt"/>
              </a:rPr>
              <a:t> </a:t>
            </a:r>
            <a:r>
              <a:rPr lang="en-GB" sz="2400" dirty="0" err="1">
                <a:solidFill>
                  <a:srgbClr val="000000"/>
                </a:solidFill>
                <a:ea typeface="+mn-lt"/>
                <a:cs typeface="+mn-lt"/>
              </a:rPr>
              <a:t>eine</a:t>
            </a:r>
            <a:r>
              <a:rPr lang="en-GB" sz="2400" dirty="0">
                <a:solidFill>
                  <a:srgbClr val="000000"/>
                </a:solidFill>
                <a:ea typeface="+mn-lt"/>
                <a:cs typeface="+mn-lt"/>
              </a:rPr>
              <a:t> Organisation </a:t>
            </a:r>
            <a:r>
              <a:rPr lang="en-GB" sz="2400" dirty="0" err="1">
                <a:solidFill>
                  <a:srgbClr val="000000"/>
                </a:solidFill>
                <a:ea typeface="+mn-lt"/>
                <a:cs typeface="+mn-lt"/>
              </a:rPr>
              <a:t>einer</a:t>
            </a:r>
            <a:r>
              <a:rPr lang="en-GB" sz="2400" dirty="0">
                <a:solidFill>
                  <a:srgbClr val="000000"/>
                </a:solidFill>
                <a:ea typeface="+mn-lt"/>
                <a:cs typeface="+mn-lt"/>
              </a:rPr>
              <a:t> </a:t>
            </a:r>
            <a:r>
              <a:rPr lang="en-GB" sz="2400" dirty="0" err="1">
                <a:solidFill>
                  <a:srgbClr val="000000"/>
                </a:solidFill>
                <a:ea typeface="+mn-lt"/>
                <a:cs typeface="+mn-lt"/>
              </a:rPr>
              <a:t>anderen</a:t>
            </a:r>
            <a:r>
              <a:rPr lang="en-GB" sz="2400" dirty="0">
                <a:solidFill>
                  <a:srgbClr val="000000"/>
                </a:solidFill>
                <a:ea typeface="+mn-lt"/>
                <a:cs typeface="+mn-lt"/>
              </a:rPr>
              <a:t> </a:t>
            </a:r>
            <a:r>
              <a:rPr lang="en-GB" sz="2400" dirty="0" err="1">
                <a:solidFill>
                  <a:srgbClr val="000000"/>
                </a:solidFill>
                <a:ea typeface="+mn-lt"/>
                <a:cs typeface="+mn-lt"/>
              </a:rPr>
              <a:t>schenkt</a:t>
            </a:r>
            <a:r>
              <a:rPr lang="en-GB" sz="2400" dirty="0">
                <a:solidFill>
                  <a:srgbClr val="000000"/>
                </a:solidFill>
                <a:ea typeface="+mn-lt"/>
                <a:cs typeface="+mn-lt"/>
              </a:rPr>
              <a:t>.</a:t>
            </a:r>
            <a:endParaRPr lang="en-US" dirty="0">
              <a:solidFill>
                <a:srgbClr val="000000"/>
              </a:solidFill>
              <a:ea typeface="+mn-lt"/>
              <a:cs typeface="+mn-lt"/>
            </a:endParaRPr>
          </a:p>
          <a:p>
            <a:pPr marL="285750" indent="-285750">
              <a:buClr>
                <a:schemeClr val="accent2"/>
              </a:buClr>
              <a:buFont typeface="Arial"/>
              <a:buChar char="•"/>
            </a:pPr>
            <a:endParaRPr lang="en-GB" dirty="0">
              <a:solidFill>
                <a:srgbClr val="000000"/>
              </a:solidFill>
              <a:cs typeface="Calibri" panose="020F0502020204030204"/>
            </a:endParaRPr>
          </a:p>
          <a:p>
            <a:pPr marL="342900" indent="-342900">
              <a:buClr>
                <a:schemeClr val="accent2"/>
              </a:buClr>
              <a:buFont typeface="Arial"/>
              <a:buChar char="•"/>
            </a:pPr>
            <a:r>
              <a:rPr lang="en-GB" sz="2400" dirty="0">
                <a:solidFill>
                  <a:srgbClr val="000000"/>
                </a:solidFill>
                <a:ea typeface="+mn-lt"/>
                <a:cs typeface="+mn-lt"/>
              </a:rPr>
              <a:t>In den </a:t>
            </a:r>
            <a:r>
              <a:rPr lang="en-GB" sz="2400" dirty="0" err="1">
                <a:solidFill>
                  <a:srgbClr val="000000"/>
                </a:solidFill>
                <a:ea typeface="+mn-lt"/>
                <a:cs typeface="+mn-lt"/>
              </a:rPr>
              <a:t>meisten</a:t>
            </a:r>
            <a:r>
              <a:rPr lang="en-GB" sz="2400" dirty="0">
                <a:solidFill>
                  <a:srgbClr val="000000"/>
                </a:solidFill>
                <a:ea typeface="+mn-lt"/>
                <a:cs typeface="+mn-lt"/>
              </a:rPr>
              <a:t> </a:t>
            </a:r>
            <a:r>
              <a:rPr lang="en-GB" sz="2400" dirty="0" err="1">
                <a:solidFill>
                  <a:srgbClr val="000000"/>
                </a:solidFill>
                <a:ea typeface="+mn-lt"/>
                <a:cs typeface="+mn-lt"/>
              </a:rPr>
              <a:t>Fällen</a:t>
            </a:r>
            <a:r>
              <a:rPr lang="en-GB" sz="2400" dirty="0">
                <a:solidFill>
                  <a:srgbClr val="000000"/>
                </a:solidFill>
                <a:ea typeface="+mn-lt"/>
                <a:cs typeface="+mn-lt"/>
              </a:rPr>
              <a:t> </a:t>
            </a:r>
            <a:r>
              <a:rPr lang="en-GB" sz="2400" dirty="0" err="1">
                <a:solidFill>
                  <a:srgbClr val="000000"/>
                </a:solidFill>
                <a:ea typeface="+mn-lt"/>
                <a:cs typeface="+mn-lt"/>
              </a:rPr>
              <a:t>unterliegen</a:t>
            </a:r>
            <a:r>
              <a:rPr lang="en-GB" sz="2400" dirty="0">
                <a:solidFill>
                  <a:srgbClr val="000000"/>
                </a:solidFill>
                <a:ea typeface="+mn-lt"/>
                <a:cs typeface="+mn-lt"/>
              </a:rPr>
              <a:t> </a:t>
            </a:r>
            <a:r>
              <a:rPr lang="en-GB" sz="2400" dirty="0" err="1">
                <a:solidFill>
                  <a:srgbClr val="000000"/>
                </a:solidFill>
                <a:ea typeface="+mn-lt"/>
                <a:cs typeface="+mn-lt"/>
              </a:rPr>
              <a:t>Spenden</a:t>
            </a:r>
            <a:r>
              <a:rPr lang="en-GB" sz="2400" dirty="0">
                <a:solidFill>
                  <a:srgbClr val="000000"/>
                </a:solidFill>
                <a:ea typeface="+mn-lt"/>
                <a:cs typeface="+mn-lt"/>
              </a:rPr>
              <a:t> </a:t>
            </a:r>
            <a:r>
              <a:rPr lang="en-GB" sz="2400" dirty="0" err="1">
                <a:solidFill>
                  <a:srgbClr val="000000"/>
                </a:solidFill>
                <a:ea typeface="+mn-lt"/>
                <a:cs typeface="+mn-lt"/>
              </a:rPr>
              <a:t>nur</a:t>
            </a:r>
            <a:r>
              <a:rPr lang="en-GB" sz="2400" dirty="0">
                <a:solidFill>
                  <a:srgbClr val="000000"/>
                </a:solidFill>
                <a:ea typeface="+mn-lt"/>
                <a:cs typeface="+mn-lt"/>
              </a:rPr>
              <a:t> </a:t>
            </a:r>
            <a:r>
              <a:rPr lang="en-GB" sz="2400" dirty="0" err="1">
                <a:solidFill>
                  <a:srgbClr val="000000"/>
                </a:solidFill>
                <a:ea typeface="+mn-lt"/>
                <a:cs typeface="+mn-lt"/>
              </a:rPr>
              <a:t>geringen</a:t>
            </a:r>
            <a:r>
              <a:rPr lang="en-GB" sz="2400" dirty="0">
                <a:solidFill>
                  <a:srgbClr val="000000"/>
                </a:solidFill>
                <a:ea typeface="+mn-lt"/>
                <a:cs typeface="+mn-lt"/>
              </a:rPr>
              <a:t> </a:t>
            </a:r>
            <a:r>
              <a:rPr lang="en-GB" sz="2400" dirty="0" err="1">
                <a:solidFill>
                  <a:srgbClr val="000000"/>
                </a:solidFill>
                <a:ea typeface="+mn-lt"/>
                <a:cs typeface="+mn-lt"/>
              </a:rPr>
              <a:t>Einschränkungen</a:t>
            </a:r>
            <a:r>
              <a:rPr lang="en-GB" sz="2400" dirty="0">
                <a:solidFill>
                  <a:srgbClr val="000000"/>
                </a:solidFill>
                <a:ea typeface="+mn-lt"/>
                <a:cs typeface="+mn-lt"/>
              </a:rPr>
              <a:t> und </a:t>
            </a:r>
            <a:r>
              <a:rPr lang="en-GB" sz="2400" dirty="0" err="1">
                <a:solidFill>
                  <a:srgbClr val="000000"/>
                </a:solidFill>
                <a:ea typeface="+mn-lt"/>
                <a:cs typeface="+mn-lt"/>
              </a:rPr>
              <a:t>rechtlichen</a:t>
            </a:r>
            <a:r>
              <a:rPr lang="en-GB" sz="2400" dirty="0">
                <a:solidFill>
                  <a:srgbClr val="000000"/>
                </a:solidFill>
                <a:ea typeface="+mn-lt"/>
                <a:cs typeface="+mn-lt"/>
              </a:rPr>
              <a:t> </a:t>
            </a:r>
            <a:r>
              <a:rPr lang="en-GB" sz="2400" dirty="0" err="1">
                <a:solidFill>
                  <a:srgbClr val="000000"/>
                </a:solidFill>
                <a:ea typeface="+mn-lt"/>
                <a:cs typeface="+mn-lt"/>
              </a:rPr>
              <a:t>Vereinbarungen</a:t>
            </a:r>
            <a:r>
              <a:rPr lang="en-GB" sz="2400" dirty="0">
                <a:solidFill>
                  <a:srgbClr val="000000"/>
                </a:solidFill>
                <a:ea typeface="+mn-lt"/>
                <a:cs typeface="+mn-lt"/>
              </a:rPr>
              <a:t>.</a:t>
            </a:r>
            <a:endParaRPr lang="en-GB" dirty="0">
              <a:solidFill>
                <a:srgbClr val="000000"/>
              </a:solidFill>
              <a:ea typeface="+mn-lt"/>
              <a:cs typeface="+mn-lt"/>
            </a:endParaRPr>
          </a:p>
          <a:p>
            <a:pPr marL="342900" indent="-342900">
              <a:buBlip>
                <a:blip r:embed="rId3"/>
              </a:buBlip>
            </a:pPr>
            <a:endParaRPr lang="en-ZA" sz="2400">
              <a:solidFill>
                <a:srgbClr val="000000"/>
              </a:solidFill>
            </a:endParaRPr>
          </a:p>
        </p:txBody>
      </p:sp>
    </p:spTree>
    <p:extLst>
      <p:ext uri="{BB962C8B-B14F-4D97-AF65-F5344CB8AC3E}">
        <p14:creationId xmlns:p14="http://schemas.microsoft.com/office/powerpoint/2010/main" val="288286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761603"/>
            <a:ext cx="10595237" cy="822268"/>
          </a:xfrm>
        </p:spPr>
        <p:txBody>
          <a:bodyPr lIns="91440" tIns="45720" rIns="91440" bIns="45720" anchor="t">
            <a:noAutofit/>
          </a:bodyPr>
          <a:lstStyle/>
          <a:p>
            <a:r>
              <a:rPr lang="en-GB" dirty="0" err="1">
                <a:ea typeface="+mn-lt"/>
                <a:cs typeface="+mn-lt"/>
              </a:rPr>
              <a:t>Sachspenden</a:t>
            </a:r>
            <a:endParaRPr lang="en-US" dirty="0" err="1"/>
          </a:p>
        </p:txBody>
      </p:sp>
      <p:sp>
        <p:nvSpPr>
          <p:cNvPr id="2" name="TextBox 1">
            <a:extLst>
              <a:ext uri="{FF2B5EF4-FFF2-40B4-BE49-F238E27FC236}">
                <a16:creationId xmlns:a16="http://schemas.microsoft.com/office/drawing/2014/main" id="{CDF7989A-5967-150C-B395-70EC1F2423B8}"/>
              </a:ext>
            </a:extLst>
          </p:cNvPr>
          <p:cNvSpPr txBox="1"/>
          <p:nvPr/>
        </p:nvSpPr>
        <p:spPr>
          <a:xfrm>
            <a:off x="897211" y="1583870"/>
            <a:ext cx="10397575" cy="3508653"/>
          </a:xfrm>
          <a:prstGeom prst="rect">
            <a:avLst/>
          </a:prstGeom>
          <a:noFill/>
        </p:spPr>
        <p:txBody>
          <a:bodyPr wrap="square" lIns="91440" tIns="45720" rIns="91440" bIns="45720" rtlCol="0" anchor="t">
            <a:spAutoFit/>
          </a:bodyPr>
          <a:lstStyle/>
          <a:p>
            <a:pPr marL="342900" indent="-342900">
              <a:buClr>
                <a:schemeClr val="accent2"/>
              </a:buClr>
              <a:buFont typeface="Arial"/>
              <a:buChar char="•"/>
            </a:pPr>
            <a:r>
              <a:rPr lang="en-GB" sz="2400" dirty="0" err="1">
                <a:solidFill>
                  <a:srgbClr val="000000"/>
                </a:solidFill>
                <a:ea typeface="+mn-lt"/>
                <a:cs typeface="+mn-lt"/>
              </a:rPr>
              <a:t>Sachspenden</a:t>
            </a:r>
            <a:r>
              <a:rPr lang="en-GB" sz="2400" dirty="0">
                <a:solidFill>
                  <a:srgbClr val="000000"/>
                </a:solidFill>
                <a:ea typeface="+mn-lt"/>
                <a:cs typeface="+mn-lt"/>
              </a:rPr>
              <a:t> </a:t>
            </a:r>
            <a:r>
              <a:rPr lang="en-GB" sz="2400" dirty="0" err="1">
                <a:solidFill>
                  <a:srgbClr val="000000"/>
                </a:solidFill>
                <a:ea typeface="+mn-lt"/>
                <a:cs typeface="+mn-lt"/>
              </a:rPr>
              <a:t>sind</a:t>
            </a:r>
            <a:r>
              <a:rPr lang="en-GB" sz="2400" dirty="0">
                <a:solidFill>
                  <a:srgbClr val="000000"/>
                </a:solidFill>
                <a:ea typeface="+mn-lt"/>
                <a:cs typeface="+mn-lt"/>
              </a:rPr>
              <a:t> </a:t>
            </a:r>
            <a:r>
              <a:rPr lang="en-GB" sz="2400" dirty="0" err="1">
                <a:solidFill>
                  <a:srgbClr val="000000"/>
                </a:solidFill>
                <a:ea typeface="+mn-lt"/>
                <a:cs typeface="+mn-lt"/>
              </a:rPr>
              <a:t>Güter</a:t>
            </a:r>
            <a:r>
              <a:rPr lang="en-GB" sz="2400" dirty="0">
                <a:solidFill>
                  <a:srgbClr val="000000"/>
                </a:solidFill>
                <a:ea typeface="+mn-lt"/>
                <a:cs typeface="+mn-lt"/>
              </a:rPr>
              <a:t> </a:t>
            </a:r>
            <a:r>
              <a:rPr lang="en-GB" sz="2400" dirty="0" err="1">
                <a:solidFill>
                  <a:srgbClr val="000000"/>
                </a:solidFill>
                <a:ea typeface="+mn-lt"/>
                <a:cs typeface="+mn-lt"/>
              </a:rPr>
              <a:t>oder</a:t>
            </a:r>
            <a:r>
              <a:rPr lang="en-GB" sz="2400" dirty="0">
                <a:solidFill>
                  <a:srgbClr val="000000"/>
                </a:solidFill>
                <a:ea typeface="+mn-lt"/>
                <a:cs typeface="+mn-lt"/>
              </a:rPr>
              <a:t> </a:t>
            </a:r>
            <a:r>
              <a:rPr lang="en-GB" sz="2400" dirty="0" err="1">
                <a:solidFill>
                  <a:srgbClr val="000000"/>
                </a:solidFill>
                <a:ea typeface="+mn-lt"/>
                <a:cs typeface="+mn-lt"/>
              </a:rPr>
              <a:t>Dienstleistungen</a:t>
            </a:r>
            <a:r>
              <a:rPr lang="en-GB" sz="2400" dirty="0">
                <a:solidFill>
                  <a:srgbClr val="000000"/>
                </a:solidFill>
                <a:ea typeface="+mn-lt"/>
                <a:cs typeface="+mn-lt"/>
              </a:rPr>
              <a:t>, die </a:t>
            </a:r>
            <a:r>
              <a:rPr lang="en-GB" sz="2400" dirty="0" err="1">
                <a:solidFill>
                  <a:srgbClr val="000000"/>
                </a:solidFill>
                <a:ea typeface="+mn-lt"/>
                <a:cs typeface="+mn-lt"/>
              </a:rPr>
              <a:t>zur</a:t>
            </a:r>
            <a:r>
              <a:rPr lang="en-GB" sz="2400" dirty="0">
                <a:solidFill>
                  <a:srgbClr val="000000"/>
                </a:solidFill>
                <a:ea typeface="+mn-lt"/>
                <a:cs typeface="+mn-lt"/>
              </a:rPr>
              <a:t> </a:t>
            </a:r>
            <a:r>
              <a:rPr lang="en-GB" sz="2400" dirty="0" err="1">
                <a:solidFill>
                  <a:srgbClr val="000000"/>
                </a:solidFill>
                <a:ea typeface="+mn-lt"/>
                <a:cs typeface="+mn-lt"/>
              </a:rPr>
              <a:t>Unterstützung</a:t>
            </a:r>
            <a:r>
              <a:rPr lang="en-GB" sz="2400" dirty="0">
                <a:solidFill>
                  <a:srgbClr val="000000"/>
                </a:solidFill>
                <a:ea typeface="+mn-lt"/>
                <a:cs typeface="+mn-lt"/>
              </a:rPr>
              <a:t> </a:t>
            </a:r>
            <a:r>
              <a:rPr lang="en-GB" sz="2400" dirty="0" err="1">
                <a:solidFill>
                  <a:srgbClr val="000000"/>
                </a:solidFill>
                <a:ea typeface="+mn-lt"/>
                <a:cs typeface="+mn-lt"/>
              </a:rPr>
              <a:t>eines</a:t>
            </a:r>
            <a:r>
              <a:rPr lang="en-GB" sz="2400" dirty="0">
                <a:solidFill>
                  <a:srgbClr val="000000"/>
                </a:solidFill>
                <a:ea typeface="+mn-lt"/>
                <a:cs typeface="+mn-lt"/>
              </a:rPr>
              <a:t> Projekts </a:t>
            </a:r>
            <a:r>
              <a:rPr lang="en-GB" sz="2400" dirty="0" err="1">
                <a:solidFill>
                  <a:srgbClr val="000000"/>
                </a:solidFill>
                <a:ea typeface="+mn-lt"/>
                <a:cs typeface="+mn-lt"/>
              </a:rPr>
              <a:t>bereitgestellt</a:t>
            </a:r>
            <a:r>
              <a:rPr lang="en-GB" sz="2400" dirty="0">
                <a:solidFill>
                  <a:srgbClr val="000000"/>
                </a:solidFill>
                <a:ea typeface="+mn-lt"/>
                <a:cs typeface="+mn-lt"/>
              </a:rPr>
              <a:t> </a:t>
            </a:r>
            <a:r>
              <a:rPr lang="en-GB" sz="2400" dirty="0" err="1">
                <a:solidFill>
                  <a:srgbClr val="000000"/>
                </a:solidFill>
                <a:ea typeface="+mn-lt"/>
                <a:cs typeface="+mn-lt"/>
              </a:rPr>
              <a:t>werden</a:t>
            </a:r>
            <a:r>
              <a:rPr lang="en-GB" sz="2400" dirty="0">
                <a:solidFill>
                  <a:srgbClr val="000000"/>
                </a:solidFill>
                <a:ea typeface="+mn-lt"/>
                <a:cs typeface="+mn-lt"/>
              </a:rPr>
              <a:t>.</a:t>
            </a:r>
            <a:endParaRPr lang="en-US" dirty="0">
              <a:solidFill>
                <a:srgbClr val="000000"/>
              </a:solidFill>
              <a:cs typeface="Calibri" panose="020F0502020204030204"/>
            </a:endParaRPr>
          </a:p>
          <a:p>
            <a:pPr marL="285750" indent="-285750">
              <a:buClr>
                <a:schemeClr val="accent2"/>
              </a:buClr>
              <a:buFont typeface="Arial"/>
              <a:buChar char="•"/>
            </a:pPr>
            <a:endParaRPr lang="en-GB" dirty="0">
              <a:solidFill>
                <a:srgbClr val="000000"/>
              </a:solidFill>
              <a:cs typeface="Calibri" panose="020F0502020204030204"/>
            </a:endParaRPr>
          </a:p>
          <a:p>
            <a:pPr marL="342900" indent="-342900">
              <a:buClr>
                <a:schemeClr val="accent2"/>
              </a:buClr>
              <a:buFont typeface="Arial"/>
              <a:buChar char="•"/>
            </a:pPr>
            <a:r>
              <a:rPr lang="en-GB" sz="2400" dirty="0" err="1">
                <a:solidFill>
                  <a:srgbClr val="000000"/>
                </a:solidFill>
                <a:ea typeface="+mn-lt"/>
                <a:cs typeface="+mn-lt"/>
              </a:rPr>
              <a:t>Bargeld</a:t>
            </a:r>
            <a:r>
              <a:rPr lang="en-GB" sz="2400" dirty="0">
                <a:solidFill>
                  <a:srgbClr val="000000"/>
                </a:solidFill>
                <a:ea typeface="+mn-lt"/>
                <a:cs typeface="+mn-lt"/>
              </a:rPr>
              <a:t> </a:t>
            </a:r>
            <a:r>
              <a:rPr lang="en-GB" sz="2400" dirty="0" err="1">
                <a:solidFill>
                  <a:srgbClr val="000000"/>
                </a:solidFill>
                <a:ea typeface="+mn-lt"/>
                <a:cs typeface="+mn-lt"/>
              </a:rPr>
              <a:t>kann</a:t>
            </a:r>
            <a:r>
              <a:rPr lang="en-GB" sz="2400" dirty="0">
                <a:solidFill>
                  <a:srgbClr val="000000"/>
                </a:solidFill>
                <a:ea typeface="+mn-lt"/>
                <a:cs typeface="+mn-lt"/>
              </a:rPr>
              <a:t>, muss </a:t>
            </a:r>
            <a:r>
              <a:rPr lang="en-GB" sz="2400" dirty="0" err="1">
                <a:solidFill>
                  <a:srgbClr val="000000"/>
                </a:solidFill>
                <a:ea typeface="+mn-lt"/>
                <a:cs typeface="+mn-lt"/>
              </a:rPr>
              <a:t>aber</a:t>
            </a:r>
            <a:r>
              <a:rPr lang="en-GB" sz="2400" dirty="0">
                <a:solidFill>
                  <a:srgbClr val="000000"/>
                </a:solidFill>
                <a:ea typeface="+mn-lt"/>
                <a:cs typeface="+mn-lt"/>
              </a:rPr>
              <a:t> </a:t>
            </a:r>
            <a:r>
              <a:rPr lang="en-GB" sz="2400" dirty="0" err="1">
                <a:solidFill>
                  <a:srgbClr val="000000"/>
                </a:solidFill>
                <a:ea typeface="+mn-lt"/>
                <a:cs typeface="+mn-lt"/>
              </a:rPr>
              <a:t>nicht</a:t>
            </a:r>
            <a:r>
              <a:rPr lang="en-GB" sz="2400" dirty="0">
                <a:solidFill>
                  <a:srgbClr val="000000"/>
                </a:solidFill>
                <a:ea typeface="+mn-lt"/>
                <a:cs typeface="+mn-lt"/>
              </a:rPr>
              <a:t> </a:t>
            </a:r>
            <a:r>
              <a:rPr lang="en-GB" sz="2400" dirty="0" err="1">
                <a:solidFill>
                  <a:srgbClr val="000000"/>
                </a:solidFill>
                <a:ea typeface="+mn-lt"/>
                <a:cs typeface="+mn-lt"/>
              </a:rPr>
              <a:t>involviert</a:t>
            </a:r>
            <a:r>
              <a:rPr lang="en-GB" sz="2400" dirty="0">
                <a:solidFill>
                  <a:srgbClr val="000000"/>
                </a:solidFill>
                <a:ea typeface="+mn-lt"/>
                <a:cs typeface="+mn-lt"/>
              </a:rPr>
              <a:t> sein</a:t>
            </a:r>
            <a:endParaRPr lang="en-GB" dirty="0">
              <a:solidFill>
                <a:srgbClr val="000000"/>
              </a:solidFill>
              <a:cs typeface="Calibri" panose="020F0502020204030204"/>
            </a:endParaRPr>
          </a:p>
          <a:p>
            <a:pPr marL="285750" indent="-285750">
              <a:buClr>
                <a:schemeClr val="accent2"/>
              </a:buClr>
              <a:buFont typeface="Arial"/>
              <a:buChar char="•"/>
            </a:pPr>
            <a:endParaRPr lang="en-GB" dirty="0">
              <a:solidFill>
                <a:srgbClr val="000000"/>
              </a:solidFill>
              <a:cs typeface="Calibri" panose="020F0502020204030204"/>
            </a:endParaRPr>
          </a:p>
          <a:p>
            <a:pPr marL="342900" indent="-342900">
              <a:buClr>
                <a:schemeClr val="accent2"/>
              </a:buClr>
              <a:buFont typeface="Arial"/>
              <a:buChar char="•"/>
            </a:pPr>
            <a:r>
              <a:rPr lang="en-GB" sz="2400" dirty="0">
                <a:solidFill>
                  <a:srgbClr val="000000"/>
                </a:solidFill>
                <a:ea typeface="+mn-lt"/>
                <a:cs typeface="+mn-lt"/>
              </a:rPr>
              <a:t>Die </a:t>
            </a:r>
            <a:r>
              <a:rPr lang="en-GB" sz="2400" dirty="0" err="1">
                <a:solidFill>
                  <a:srgbClr val="000000"/>
                </a:solidFill>
                <a:ea typeface="+mn-lt"/>
                <a:cs typeface="+mn-lt"/>
              </a:rPr>
              <a:t>Spende</a:t>
            </a:r>
            <a:r>
              <a:rPr lang="en-GB" sz="2400" dirty="0">
                <a:solidFill>
                  <a:srgbClr val="000000"/>
                </a:solidFill>
                <a:ea typeface="+mn-lt"/>
                <a:cs typeface="+mn-lt"/>
              </a:rPr>
              <a:t> </a:t>
            </a:r>
            <a:r>
              <a:rPr lang="en-GB" sz="2400" dirty="0" err="1">
                <a:solidFill>
                  <a:srgbClr val="000000"/>
                </a:solidFill>
                <a:ea typeface="+mn-lt"/>
                <a:cs typeface="+mn-lt"/>
              </a:rPr>
              <a:t>entspricht</a:t>
            </a:r>
            <a:r>
              <a:rPr lang="en-GB" sz="2400" dirty="0">
                <a:solidFill>
                  <a:srgbClr val="000000"/>
                </a:solidFill>
                <a:ea typeface="+mn-lt"/>
                <a:cs typeface="+mn-lt"/>
              </a:rPr>
              <a:t> </a:t>
            </a:r>
            <a:r>
              <a:rPr lang="en-GB" sz="2400" dirty="0" err="1">
                <a:solidFill>
                  <a:srgbClr val="000000"/>
                </a:solidFill>
                <a:ea typeface="+mn-lt"/>
                <a:cs typeface="+mn-lt"/>
              </a:rPr>
              <a:t>dem</a:t>
            </a:r>
            <a:r>
              <a:rPr lang="en-GB" sz="2400" dirty="0">
                <a:solidFill>
                  <a:srgbClr val="000000"/>
                </a:solidFill>
                <a:ea typeface="+mn-lt"/>
                <a:cs typeface="+mn-lt"/>
              </a:rPr>
              <a:t> </a:t>
            </a:r>
            <a:r>
              <a:rPr lang="en-GB" sz="2400" dirty="0" err="1">
                <a:solidFill>
                  <a:srgbClr val="000000"/>
                </a:solidFill>
                <a:ea typeface="+mn-lt"/>
                <a:cs typeface="+mn-lt"/>
              </a:rPr>
              <a:t>Geldwert</a:t>
            </a:r>
            <a:endParaRPr lang="en-GB" dirty="0" err="1">
              <a:solidFill>
                <a:srgbClr val="000000"/>
              </a:solidFill>
              <a:cs typeface="Calibri" panose="020F0502020204030204"/>
            </a:endParaRPr>
          </a:p>
          <a:p>
            <a:pPr marL="285750" indent="-285750">
              <a:buClr>
                <a:schemeClr val="accent2"/>
              </a:buClr>
              <a:buFont typeface="Arial"/>
              <a:buChar char="•"/>
            </a:pPr>
            <a:endParaRPr lang="en-GB" dirty="0">
              <a:solidFill>
                <a:srgbClr val="000000"/>
              </a:solidFill>
              <a:cs typeface="Calibri" panose="020F0502020204030204"/>
            </a:endParaRPr>
          </a:p>
          <a:p>
            <a:pPr marL="342900" indent="-342900">
              <a:buClr>
                <a:schemeClr val="accent2"/>
              </a:buClr>
              <a:buFont typeface="Arial"/>
              <a:buChar char="•"/>
            </a:pPr>
            <a:r>
              <a:rPr lang="en-GB" sz="2400" b="1" dirty="0" err="1">
                <a:solidFill>
                  <a:schemeClr val="accent2"/>
                </a:solidFill>
                <a:ea typeface="+mn-lt"/>
                <a:cs typeface="+mn-lt"/>
              </a:rPr>
              <a:t>Beispiel</a:t>
            </a:r>
            <a:r>
              <a:rPr lang="en-GB" sz="2400" b="1" dirty="0">
                <a:solidFill>
                  <a:schemeClr val="accent2"/>
                </a:solidFill>
                <a:ea typeface="+mn-lt"/>
                <a:cs typeface="+mn-lt"/>
              </a:rPr>
              <a:t>:</a:t>
            </a:r>
            <a:r>
              <a:rPr lang="en-GB" sz="2400" dirty="0">
                <a:solidFill>
                  <a:srgbClr val="000000"/>
                </a:solidFill>
                <a:ea typeface="+mn-lt"/>
                <a:cs typeface="+mn-lt"/>
              </a:rPr>
              <a:t> UEL </a:t>
            </a:r>
            <a:r>
              <a:rPr lang="en-GB" sz="2400" dirty="0" err="1">
                <a:solidFill>
                  <a:srgbClr val="000000"/>
                </a:solidFill>
                <a:ea typeface="+mn-lt"/>
                <a:cs typeface="+mn-lt"/>
              </a:rPr>
              <a:t>stellt</a:t>
            </a:r>
            <a:r>
              <a:rPr lang="en-GB" sz="2400" dirty="0">
                <a:solidFill>
                  <a:srgbClr val="000000"/>
                </a:solidFill>
                <a:ea typeface="+mn-lt"/>
                <a:cs typeface="+mn-lt"/>
              </a:rPr>
              <a:t> Geld in Form von </a:t>
            </a:r>
            <a:r>
              <a:rPr lang="en-GB" sz="2400" dirty="0" err="1">
                <a:solidFill>
                  <a:srgbClr val="000000"/>
                </a:solidFill>
                <a:ea typeface="+mn-lt"/>
                <a:cs typeface="+mn-lt"/>
              </a:rPr>
              <a:t>administrativer</a:t>
            </a:r>
            <a:r>
              <a:rPr lang="en-GB" sz="2400" dirty="0">
                <a:solidFill>
                  <a:srgbClr val="000000"/>
                </a:solidFill>
                <a:ea typeface="+mn-lt"/>
                <a:cs typeface="+mn-lt"/>
              </a:rPr>
              <a:t> </a:t>
            </a:r>
            <a:r>
              <a:rPr lang="en-GB" sz="2400" dirty="0" err="1">
                <a:solidFill>
                  <a:srgbClr val="000000"/>
                </a:solidFill>
                <a:ea typeface="+mn-lt"/>
                <a:cs typeface="+mn-lt"/>
              </a:rPr>
              <a:t>Unterstützung</a:t>
            </a:r>
            <a:r>
              <a:rPr lang="en-GB" sz="2400" dirty="0">
                <a:solidFill>
                  <a:srgbClr val="000000"/>
                </a:solidFill>
                <a:ea typeface="+mn-lt"/>
                <a:cs typeface="+mn-lt"/>
              </a:rPr>
              <a:t> </a:t>
            </a:r>
            <a:r>
              <a:rPr lang="en-GB" sz="2400" dirty="0" err="1">
                <a:solidFill>
                  <a:srgbClr val="000000"/>
                </a:solidFill>
                <a:ea typeface="+mn-lt"/>
                <a:cs typeface="+mn-lt"/>
              </a:rPr>
              <a:t>mit</a:t>
            </a:r>
            <a:r>
              <a:rPr lang="en-GB" sz="2400" dirty="0">
                <a:solidFill>
                  <a:srgbClr val="000000"/>
                </a:solidFill>
                <a:ea typeface="+mn-lt"/>
                <a:cs typeface="+mn-lt"/>
              </a:rPr>
              <a:t> 5 </a:t>
            </a:r>
            <a:r>
              <a:rPr lang="en-GB" sz="2400" dirty="0" err="1">
                <a:solidFill>
                  <a:srgbClr val="000000"/>
                </a:solidFill>
                <a:ea typeface="+mn-lt"/>
                <a:cs typeface="+mn-lt"/>
              </a:rPr>
              <a:t>Stunden</a:t>
            </a:r>
            <a:r>
              <a:rPr lang="en-GB" sz="2400" dirty="0">
                <a:solidFill>
                  <a:srgbClr val="000000"/>
                </a:solidFill>
                <a:ea typeface="+mn-lt"/>
                <a:cs typeface="+mn-lt"/>
              </a:rPr>
              <a:t> pro </a:t>
            </a:r>
            <a:r>
              <a:rPr lang="en-GB" sz="2400" dirty="0" err="1">
                <a:solidFill>
                  <a:srgbClr val="000000"/>
                </a:solidFill>
                <a:ea typeface="+mn-lt"/>
                <a:cs typeface="+mn-lt"/>
              </a:rPr>
              <a:t>Woche</a:t>
            </a:r>
            <a:r>
              <a:rPr lang="en-GB" sz="2400" dirty="0">
                <a:solidFill>
                  <a:srgbClr val="000000"/>
                </a:solidFill>
                <a:ea typeface="+mn-lt"/>
                <a:cs typeface="+mn-lt"/>
              </a:rPr>
              <a:t> </a:t>
            </a:r>
            <a:r>
              <a:rPr lang="en-GB" sz="2400" dirty="0" err="1">
                <a:solidFill>
                  <a:srgbClr val="000000"/>
                </a:solidFill>
                <a:ea typeface="+mn-lt"/>
                <a:cs typeface="+mn-lt"/>
              </a:rPr>
              <a:t>zur</a:t>
            </a:r>
            <a:r>
              <a:rPr lang="en-GB" sz="2400" dirty="0">
                <a:solidFill>
                  <a:srgbClr val="000000"/>
                </a:solidFill>
                <a:ea typeface="+mn-lt"/>
                <a:cs typeface="+mn-lt"/>
              </a:rPr>
              <a:t> </a:t>
            </a:r>
            <a:r>
              <a:rPr lang="en-GB" sz="2400" dirty="0" err="1">
                <a:solidFill>
                  <a:srgbClr val="000000"/>
                </a:solidFill>
                <a:ea typeface="+mn-lt"/>
                <a:cs typeface="+mn-lt"/>
              </a:rPr>
              <a:t>Verfügung</a:t>
            </a:r>
            <a:r>
              <a:rPr lang="en-GB" sz="2400" dirty="0">
                <a:solidFill>
                  <a:srgbClr val="000000"/>
                </a:solidFill>
                <a:ea typeface="+mn-lt"/>
                <a:cs typeface="+mn-lt"/>
              </a:rPr>
              <a:t>, um die </a:t>
            </a:r>
            <a:r>
              <a:rPr lang="en-GB" sz="2400" dirty="0" err="1">
                <a:solidFill>
                  <a:srgbClr val="000000"/>
                </a:solidFill>
                <a:ea typeface="+mn-lt"/>
                <a:cs typeface="+mn-lt"/>
              </a:rPr>
              <a:t>Entwicklung</a:t>
            </a:r>
            <a:r>
              <a:rPr lang="en-GB" sz="2400" dirty="0">
                <a:solidFill>
                  <a:srgbClr val="000000"/>
                </a:solidFill>
                <a:ea typeface="+mn-lt"/>
                <a:cs typeface="+mn-lt"/>
              </a:rPr>
              <a:t> des "White Sands-Projekts" </a:t>
            </a:r>
            <a:r>
              <a:rPr lang="en-GB" sz="2400" dirty="0" err="1">
                <a:solidFill>
                  <a:srgbClr val="000000"/>
                </a:solidFill>
                <a:ea typeface="+mn-lt"/>
                <a:cs typeface="+mn-lt"/>
              </a:rPr>
              <a:t>zu</a:t>
            </a:r>
            <a:r>
              <a:rPr lang="en-GB" sz="2400" dirty="0">
                <a:solidFill>
                  <a:srgbClr val="000000"/>
                </a:solidFill>
                <a:ea typeface="+mn-lt"/>
                <a:cs typeface="+mn-lt"/>
              </a:rPr>
              <a:t> </a:t>
            </a:r>
            <a:r>
              <a:rPr lang="en-GB" sz="2400" dirty="0" err="1">
                <a:solidFill>
                  <a:srgbClr val="000000"/>
                </a:solidFill>
                <a:ea typeface="+mn-lt"/>
                <a:cs typeface="+mn-lt"/>
              </a:rPr>
              <a:t>unterstützen</a:t>
            </a:r>
            <a:r>
              <a:rPr lang="en-GB" sz="2400" dirty="0">
                <a:solidFill>
                  <a:srgbClr val="000000"/>
                </a:solidFill>
                <a:ea typeface="+mn-lt"/>
                <a:cs typeface="+mn-lt"/>
              </a:rPr>
              <a:t>. </a:t>
            </a:r>
            <a:endParaRPr lang="en-GB">
              <a:ea typeface="+mn-lt"/>
              <a:cs typeface="+mn-lt"/>
            </a:endParaRPr>
          </a:p>
        </p:txBody>
      </p:sp>
    </p:spTree>
    <p:extLst>
      <p:ext uri="{BB962C8B-B14F-4D97-AF65-F5344CB8AC3E}">
        <p14:creationId xmlns:p14="http://schemas.microsoft.com/office/powerpoint/2010/main" val="3292386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761603"/>
            <a:ext cx="10595237" cy="822268"/>
          </a:xfrm>
        </p:spPr>
        <p:txBody>
          <a:bodyPr lIns="91440" tIns="45720" rIns="91440" bIns="45720" anchor="t">
            <a:noAutofit/>
          </a:bodyPr>
          <a:lstStyle/>
          <a:p>
            <a:r>
              <a:rPr lang="en-GB" dirty="0" err="1">
                <a:ea typeface="+mn-lt"/>
                <a:cs typeface="+mn-lt"/>
              </a:rPr>
              <a:t>Tochterunternehmen</a:t>
            </a:r>
            <a:r>
              <a:rPr lang="en-GB" dirty="0">
                <a:ea typeface="+mn-lt"/>
                <a:cs typeface="+mn-lt"/>
              </a:rPr>
              <a:t> Handel</a:t>
            </a:r>
            <a:endParaRPr lang="en-US" dirty="0"/>
          </a:p>
        </p:txBody>
      </p:sp>
      <p:sp>
        <p:nvSpPr>
          <p:cNvPr id="2" name="TextBox 1">
            <a:extLst>
              <a:ext uri="{FF2B5EF4-FFF2-40B4-BE49-F238E27FC236}">
                <a16:creationId xmlns:a16="http://schemas.microsoft.com/office/drawing/2014/main" id="{CDF7989A-5967-150C-B395-70EC1F2423B8}"/>
              </a:ext>
            </a:extLst>
          </p:cNvPr>
          <p:cNvSpPr txBox="1"/>
          <p:nvPr/>
        </p:nvSpPr>
        <p:spPr>
          <a:xfrm>
            <a:off x="897211" y="1583870"/>
            <a:ext cx="10397575" cy="4154984"/>
          </a:xfrm>
          <a:prstGeom prst="rect">
            <a:avLst/>
          </a:prstGeom>
          <a:noFill/>
        </p:spPr>
        <p:txBody>
          <a:bodyPr wrap="square" lIns="91440" tIns="45720" rIns="91440" bIns="45720" rtlCol="0" anchor="t">
            <a:spAutoFit/>
          </a:bodyPr>
          <a:lstStyle/>
          <a:p>
            <a:pPr marL="342900" indent="-342900">
              <a:buClr>
                <a:schemeClr val="accent2"/>
              </a:buClr>
              <a:buFont typeface="Arial"/>
              <a:buChar char="•"/>
            </a:pPr>
            <a:r>
              <a:rPr lang="en-GB" sz="2400" dirty="0">
                <a:solidFill>
                  <a:srgbClr val="000000"/>
                </a:solidFill>
                <a:ea typeface="+mn-lt"/>
                <a:cs typeface="+mn-lt"/>
              </a:rPr>
              <a:t>Eine </a:t>
            </a:r>
            <a:r>
              <a:rPr lang="en-GB" sz="2400" dirty="0" err="1">
                <a:solidFill>
                  <a:srgbClr val="000000"/>
                </a:solidFill>
                <a:ea typeface="+mn-lt"/>
                <a:cs typeface="+mn-lt"/>
              </a:rPr>
              <a:t>Handelstochter</a:t>
            </a:r>
            <a:r>
              <a:rPr lang="en-GB" sz="2400" dirty="0">
                <a:solidFill>
                  <a:srgbClr val="000000"/>
                </a:solidFill>
                <a:ea typeface="+mn-lt"/>
                <a:cs typeface="+mn-lt"/>
              </a:rPr>
              <a:t> </a:t>
            </a:r>
            <a:r>
              <a:rPr lang="en-GB" sz="2400" dirty="0" err="1">
                <a:solidFill>
                  <a:srgbClr val="000000"/>
                </a:solidFill>
                <a:ea typeface="+mn-lt"/>
                <a:cs typeface="+mn-lt"/>
              </a:rPr>
              <a:t>ist</a:t>
            </a:r>
            <a:r>
              <a:rPr lang="en-GB" sz="2400" dirty="0">
                <a:solidFill>
                  <a:srgbClr val="000000"/>
                </a:solidFill>
                <a:ea typeface="+mn-lt"/>
                <a:cs typeface="+mn-lt"/>
              </a:rPr>
              <a:t> </a:t>
            </a:r>
            <a:r>
              <a:rPr lang="en-GB" sz="2400" dirty="0" err="1">
                <a:solidFill>
                  <a:srgbClr val="000000"/>
                </a:solidFill>
                <a:ea typeface="+mn-lt"/>
                <a:cs typeface="+mn-lt"/>
              </a:rPr>
              <a:t>eine</a:t>
            </a:r>
            <a:r>
              <a:rPr lang="en-GB" sz="2400" dirty="0">
                <a:solidFill>
                  <a:srgbClr val="000000"/>
                </a:solidFill>
                <a:ea typeface="+mn-lt"/>
                <a:cs typeface="+mn-lt"/>
              </a:rPr>
              <a:t> </a:t>
            </a:r>
            <a:r>
              <a:rPr lang="en-GB" sz="2400" dirty="0" err="1">
                <a:solidFill>
                  <a:srgbClr val="000000"/>
                </a:solidFill>
                <a:ea typeface="+mn-lt"/>
                <a:cs typeface="+mn-lt"/>
              </a:rPr>
              <a:t>nicht-kommerzielle</a:t>
            </a:r>
            <a:r>
              <a:rPr lang="en-GB" sz="2400" dirty="0">
                <a:solidFill>
                  <a:srgbClr val="000000"/>
                </a:solidFill>
                <a:ea typeface="+mn-lt"/>
                <a:cs typeface="+mn-lt"/>
              </a:rPr>
              <a:t> </a:t>
            </a:r>
            <a:r>
              <a:rPr lang="en-GB" sz="2400" dirty="0" err="1">
                <a:solidFill>
                  <a:srgbClr val="000000"/>
                </a:solidFill>
                <a:ea typeface="+mn-lt"/>
                <a:cs typeface="+mn-lt"/>
              </a:rPr>
              <a:t>Handelsgesellschaft</a:t>
            </a:r>
            <a:r>
              <a:rPr lang="en-GB" sz="2400" dirty="0">
                <a:solidFill>
                  <a:srgbClr val="000000"/>
                </a:solidFill>
                <a:ea typeface="+mn-lt"/>
                <a:cs typeface="+mn-lt"/>
              </a:rPr>
              <a:t>. </a:t>
            </a:r>
            <a:endParaRPr lang="en-GB" sz="2400" dirty="0">
              <a:solidFill>
                <a:srgbClr val="086D6E"/>
              </a:solidFill>
              <a:ea typeface="+mn-lt"/>
              <a:cs typeface="+mn-lt"/>
            </a:endParaRPr>
          </a:p>
          <a:p>
            <a:pPr marL="800100" lvl="1" indent="-342900">
              <a:buClr>
                <a:schemeClr val="accent2"/>
              </a:buClr>
              <a:buFont typeface="Arial"/>
              <a:buChar char="•"/>
            </a:pPr>
            <a:endParaRPr lang="en-GB" sz="2400" dirty="0">
              <a:solidFill>
                <a:srgbClr val="000000"/>
              </a:solidFill>
              <a:ea typeface="+mn-lt"/>
              <a:cs typeface="+mn-lt"/>
            </a:endParaRPr>
          </a:p>
          <a:p>
            <a:pPr marL="800100" lvl="1" indent="-342900">
              <a:buClr>
                <a:schemeClr val="accent2"/>
              </a:buClr>
              <a:buFont typeface="Arial"/>
              <a:buChar char="•"/>
            </a:pPr>
            <a:r>
              <a:rPr lang="en-GB" sz="2400" dirty="0" err="1">
                <a:solidFill>
                  <a:srgbClr val="000000"/>
                </a:solidFill>
                <a:ea typeface="+mn-lt"/>
                <a:cs typeface="+mn-lt"/>
              </a:rPr>
              <a:t>Normalerweise</a:t>
            </a:r>
            <a:r>
              <a:rPr lang="en-GB" sz="2400" dirty="0">
                <a:solidFill>
                  <a:srgbClr val="000000"/>
                </a:solidFill>
                <a:ea typeface="+mn-lt"/>
                <a:cs typeface="+mn-lt"/>
              </a:rPr>
              <a:t> </a:t>
            </a:r>
            <a:r>
              <a:rPr lang="en-GB" sz="2400" dirty="0" err="1">
                <a:solidFill>
                  <a:srgbClr val="000000"/>
                </a:solidFill>
                <a:ea typeface="+mn-lt"/>
                <a:cs typeface="+mn-lt"/>
              </a:rPr>
              <a:t>ist</a:t>
            </a:r>
            <a:r>
              <a:rPr lang="en-GB" sz="2400" dirty="0">
                <a:solidFill>
                  <a:srgbClr val="000000"/>
                </a:solidFill>
                <a:ea typeface="+mn-lt"/>
                <a:cs typeface="+mn-lt"/>
              </a:rPr>
              <a:t> </a:t>
            </a:r>
            <a:r>
              <a:rPr lang="en-GB" sz="2400" dirty="0" err="1">
                <a:solidFill>
                  <a:srgbClr val="000000"/>
                </a:solidFill>
                <a:ea typeface="+mn-lt"/>
                <a:cs typeface="+mn-lt"/>
              </a:rPr>
              <a:t>sie</a:t>
            </a:r>
            <a:r>
              <a:rPr lang="en-GB" sz="2400" dirty="0">
                <a:solidFill>
                  <a:srgbClr val="000000"/>
                </a:solidFill>
                <a:ea typeface="+mn-lt"/>
                <a:cs typeface="+mn-lt"/>
              </a:rPr>
              <a:t> </a:t>
            </a:r>
            <a:r>
              <a:rPr lang="en-GB" sz="2400" dirty="0" err="1">
                <a:solidFill>
                  <a:srgbClr val="000000"/>
                </a:solidFill>
                <a:ea typeface="+mn-lt"/>
                <a:cs typeface="+mn-lt"/>
              </a:rPr>
              <a:t>vollständig</a:t>
            </a:r>
            <a:r>
              <a:rPr lang="en-GB" sz="2400" dirty="0">
                <a:solidFill>
                  <a:srgbClr val="000000"/>
                </a:solidFill>
                <a:ea typeface="+mn-lt"/>
                <a:cs typeface="+mn-lt"/>
              </a:rPr>
              <a:t> </a:t>
            </a:r>
            <a:r>
              <a:rPr lang="en-GB" sz="2400" dirty="0" err="1">
                <a:solidFill>
                  <a:srgbClr val="000000"/>
                </a:solidFill>
                <a:ea typeface="+mn-lt"/>
                <a:cs typeface="+mn-lt"/>
              </a:rPr>
              <a:t>im</a:t>
            </a:r>
            <a:r>
              <a:rPr lang="en-GB" sz="2400" dirty="0">
                <a:solidFill>
                  <a:srgbClr val="000000"/>
                </a:solidFill>
                <a:ea typeface="+mn-lt"/>
                <a:cs typeface="+mn-lt"/>
              </a:rPr>
              <a:t> </a:t>
            </a:r>
            <a:r>
              <a:rPr lang="en-GB" sz="2400" dirty="0" err="1">
                <a:solidFill>
                  <a:srgbClr val="000000"/>
                </a:solidFill>
                <a:ea typeface="+mn-lt"/>
                <a:cs typeface="+mn-lt"/>
              </a:rPr>
              <a:t>Besitz</a:t>
            </a:r>
            <a:r>
              <a:rPr lang="en-GB" sz="2400" dirty="0">
                <a:solidFill>
                  <a:srgbClr val="000000"/>
                </a:solidFill>
                <a:ea typeface="+mn-lt"/>
                <a:cs typeface="+mn-lt"/>
              </a:rPr>
              <a:t> der </a:t>
            </a:r>
            <a:r>
              <a:rPr lang="en-GB" sz="2400" dirty="0" err="1">
                <a:solidFill>
                  <a:srgbClr val="000000"/>
                </a:solidFill>
                <a:ea typeface="+mn-lt"/>
                <a:cs typeface="+mn-lt"/>
              </a:rPr>
              <a:t>Wohltätigkeitsorganisation</a:t>
            </a:r>
            <a:r>
              <a:rPr lang="en-GB" sz="2400" dirty="0">
                <a:solidFill>
                  <a:srgbClr val="000000"/>
                </a:solidFill>
                <a:ea typeface="+mn-lt"/>
                <a:cs typeface="+mn-lt"/>
              </a:rPr>
              <a:t>, was </a:t>
            </a:r>
            <a:r>
              <a:rPr lang="en-GB" sz="2400" dirty="0" err="1">
                <a:solidFill>
                  <a:srgbClr val="000000"/>
                </a:solidFill>
                <a:ea typeface="+mn-lt"/>
                <a:cs typeface="+mn-lt"/>
              </a:rPr>
              <a:t>bedeutet</a:t>
            </a:r>
            <a:r>
              <a:rPr lang="en-GB" sz="2400" dirty="0">
                <a:solidFill>
                  <a:srgbClr val="000000"/>
                </a:solidFill>
                <a:ea typeface="+mn-lt"/>
                <a:cs typeface="+mn-lt"/>
              </a:rPr>
              <a:t>, </a:t>
            </a:r>
            <a:r>
              <a:rPr lang="en-GB" sz="2400" dirty="0" err="1">
                <a:solidFill>
                  <a:srgbClr val="000000"/>
                </a:solidFill>
                <a:ea typeface="+mn-lt"/>
                <a:cs typeface="+mn-lt"/>
              </a:rPr>
              <a:t>dass</a:t>
            </a:r>
            <a:r>
              <a:rPr lang="en-GB" sz="2400" dirty="0">
                <a:solidFill>
                  <a:srgbClr val="000000"/>
                </a:solidFill>
                <a:ea typeface="+mn-lt"/>
                <a:cs typeface="+mn-lt"/>
              </a:rPr>
              <a:t> die </a:t>
            </a:r>
            <a:r>
              <a:rPr lang="en-GB" sz="2400" dirty="0" err="1">
                <a:solidFill>
                  <a:srgbClr val="000000"/>
                </a:solidFill>
                <a:ea typeface="+mn-lt"/>
                <a:cs typeface="+mn-lt"/>
              </a:rPr>
              <a:t>Wohltätigkeitsorganisation</a:t>
            </a:r>
            <a:r>
              <a:rPr lang="en-GB" sz="2400" dirty="0">
                <a:solidFill>
                  <a:srgbClr val="000000"/>
                </a:solidFill>
                <a:ea typeface="+mn-lt"/>
                <a:cs typeface="+mn-lt"/>
              </a:rPr>
              <a:t> </a:t>
            </a:r>
            <a:r>
              <a:rPr lang="en-GB" sz="2400" dirty="0" err="1">
                <a:solidFill>
                  <a:srgbClr val="000000"/>
                </a:solidFill>
                <a:ea typeface="+mn-lt"/>
                <a:cs typeface="+mn-lt"/>
              </a:rPr>
              <a:t>ihr</a:t>
            </a:r>
            <a:r>
              <a:rPr lang="en-GB" sz="2400" dirty="0">
                <a:solidFill>
                  <a:srgbClr val="000000"/>
                </a:solidFill>
                <a:ea typeface="+mn-lt"/>
                <a:cs typeface="+mn-lt"/>
              </a:rPr>
              <a:t> </a:t>
            </a:r>
            <a:r>
              <a:rPr lang="en-GB" sz="2400" dirty="0" err="1">
                <a:solidFill>
                  <a:srgbClr val="000000"/>
                </a:solidFill>
                <a:ea typeface="+mn-lt"/>
                <a:cs typeface="+mn-lt"/>
              </a:rPr>
              <a:t>einziger</a:t>
            </a:r>
            <a:r>
              <a:rPr lang="en-GB" sz="2400" dirty="0">
                <a:solidFill>
                  <a:srgbClr val="000000"/>
                </a:solidFill>
                <a:ea typeface="+mn-lt"/>
                <a:cs typeface="+mn-lt"/>
              </a:rPr>
              <a:t> </a:t>
            </a:r>
            <a:r>
              <a:rPr lang="en-GB" sz="2400" dirty="0" err="1">
                <a:solidFill>
                  <a:srgbClr val="000000"/>
                </a:solidFill>
                <a:ea typeface="+mn-lt"/>
                <a:cs typeface="+mn-lt"/>
              </a:rPr>
              <a:t>Anteilseigner</a:t>
            </a:r>
            <a:r>
              <a:rPr lang="en-GB" sz="2400" dirty="0">
                <a:solidFill>
                  <a:srgbClr val="000000"/>
                </a:solidFill>
                <a:ea typeface="+mn-lt"/>
                <a:cs typeface="+mn-lt"/>
              </a:rPr>
              <a:t> </a:t>
            </a:r>
            <a:r>
              <a:rPr lang="en-GB" sz="2400" dirty="0" err="1">
                <a:solidFill>
                  <a:srgbClr val="000000"/>
                </a:solidFill>
                <a:ea typeface="+mn-lt"/>
                <a:cs typeface="+mn-lt"/>
              </a:rPr>
              <a:t>ist</a:t>
            </a:r>
            <a:r>
              <a:rPr lang="en-GB" sz="2400" dirty="0">
                <a:solidFill>
                  <a:srgbClr val="000000"/>
                </a:solidFill>
                <a:ea typeface="+mn-lt"/>
                <a:cs typeface="+mn-lt"/>
              </a:rPr>
              <a:t>.</a:t>
            </a:r>
            <a:endParaRPr lang="en-GB" sz="2400" dirty="0">
              <a:solidFill>
                <a:srgbClr val="086D6E"/>
              </a:solidFill>
              <a:ea typeface="+mn-lt"/>
              <a:cs typeface="+mn-lt"/>
            </a:endParaRPr>
          </a:p>
          <a:p>
            <a:pPr marL="800100" lvl="1" indent="-342900">
              <a:buClr>
                <a:schemeClr val="accent2"/>
              </a:buClr>
              <a:buFont typeface="Arial"/>
              <a:buChar char="•"/>
            </a:pPr>
            <a:endParaRPr lang="en-GB" sz="2400" dirty="0">
              <a:solidFill>
                <a:srgbClr val="000000"/>
              </a:solidFill>
              <a:ea typeface="+mn-lt"/>
              <a:cs typeface="+mn-lt"/>
            </a:endParaRPr>
          </a:p>
          <a:p>
            <a:pPr marL="800100" lvl="1" indent="-342900">
              <a:buClr>
                <a:schemeClr val="accent2"/>
              </a:buClr>
              <a:buFont typeface="Arial"/>
              <a:buChar char="•"/>
            </a:pPr>
            <a:r>
              <a:rPr lang="en-GB" sz="2400" dirty="0">
                <a:solidFill>
                  <a:srgbClr val="000000"/>
                </a:solidFill>
                <a:ea typeface="+mn-lt"/>
                <a:cs typeface="+mn-lt"/>
              </a:rPr>
              <a:t>Sie </a:t>
            </a:r>
            <a:r>
              <a:rPr lang="en-GB" sz="2400" dirty="0" err="1">
                <a:solidFill>
                  <a:srgbClr val="000000"/>
                </a:solidFill>
                <a:ea typeface="+mn-lt"/>
                <a:cs typeface="+mn-lt"/>
              </a:rPr>
              <a:t>sind</a:t>
            </a:r>
            <a:r>
              <a:rPr lang="en-GB" sz="2400" dirty="0">
                <a:solidFill>
                  <a:srgbClr val="000000"/>
                </a:solidFill>
                <a:ea typeface="+mn-lt"/>
                <a:cs typeface="+mn-lt"/>
              </a:rPr>
              <a:t> von </a:t>
            </a:r>
            <a:r>
              <a:rPr lang="en-GB" sz="2400" dirty="0" err="1">
                <a:solidFill>
                  <a:srgbClr val="000000"/>
                </a:solidFill>
                <a:ea typeface="+mn-lt"/>
                <a:cs typeface="+mn-lt"/>
              </a:rPr>
              <a:t>einigen</a:t>
            </a:r>
            <a:r>
              <a:rPr lang="en-GB" sz="2400" dirty="0">
                <a:solidFill>
                  <a:srgbClr val="000000"/>
                </a:solidFill>
                <a:ea typeface="+mn-lt"/>
                <a:cs typeface="+mn-lt"/>
              </a:rPr>
              <a:t> </a:t>
            </a:r>
            <a:r>
              <a:rPr lang="en-GB" sz="2400" dirty="0" err="1">
                <a:solidFill>
                  <a:srgbClr val="000000"/>
                </a:solidFill>
                <a:ea typeface="+mn-lt"/>
                <a:cs typeface="+mn-lt"/>
              </a:rPr>
              <a:t>Steuern</a:t>
            </a:r>
            <a:r>
              <a:rPr lang="en-GB" sz="2400" dirty="0">
                <a:solidFill>
                  <a:srgbClr val="000000"/>
                </a:solidFill>
                <a:ea typeface="+mn-lt"/>
                <a:cs typeface="+mn-lt"/>
              </a:rPr>
              <a:t> </a:t>
            </a:r>
            <a:r>
              <a:rPr lang="en-GB" sz="2400" dirty="0" err="1">
                <a:solidFill>
                  <a:srgbClr val="000000"/>
                </a:solidFill>
                <a:ea typeface="+mn-lt"/>
                <a:cs typeface="+mn-lt"/>
              </a:rPr>
              <a:t>befreit</a:t>
            </a:r>
            <a:r>
              <a:rPr lang="en-GB" sz="2400" dirty="0">
                <a:solidFill>
                  <a:srgbClr val="000000"/>
                </a:solidFill>
                <a:ea typeface="+mn-lt"/>
                <a:cs typeface="+mn-lt"/>
              </a:rPr>
              <a:t>, </a:t>
            </a:r>
            <a:r>
              <a:rPr lang="en-GB" sz="2400" dirty="0" err="1">
                <a:solidFill>
                  <a:srgbClr val="000000"/>
                </a:solidFill>
                <a:ea typeface="+mn-lt"/>
                <a:cs typeface="+mn-lt"/>
              </a:rPr>
              <a:t>aber</a:t>
            </a:r>
            <a:r>
              <a:rPr lang="en-GB" sz="2400" dirty="0">
                <a:solidFill>
                  <a:srgbClr val="000000"/>
                </a:solidFill>
                <a:ea typeface="+mn-lt"/>
                <a:cs typeface="+mn-lt"/>
              </a:rPr>
              <a:t> </a:t>
            </a:r>
            <a:r>
              <a:rPr lang="en-GB" sz="2400" dirty="0" err="1">
                <a:solidFill>
                  <a:srgbClr val="000000"/>
                </a:solidFill>
                <a:ea typeface="+mn-lt"/>
                <a:cs typeface="+mn-lt"/>
              </a:rPr>
              <a:t>nicht</a:t>
            </a:r>
            <a:r>
              <a:rPr lang="en-GB" sz="2400" dirty="0">
                <a:solidFill>
                  <a:srgbClr val="000000"/>
                </a:solidFill>
                <a:ea typeface="+mn-lt"/>
                <a:cs typeface="+mn-lt"/>
              </a:rPr>
              <a:t> von der </a:t>
            </a:r>
            <a:r>
              <a:rPr lang="en-GB" sz="2400" dirty="0" err="1">
                <a:solidFill>
                  <a:srgbClr val="000000"/>
                </a:solidFill>
                <a:ea typeface="+mn-lt"/>
                <a:cs typeface="+mn-lt"/>
              </a:rPr>
              <a:t>Mehrwertsteuer</a:t>
            </a:r>
            <a:r>
              <a:rPr lang="en-GB" sz="2400" dirty="0">
                <a:solidFill>
                  <a:srgbClr val="000000"/>
                </a:solidFill>
                <a:ea typeface="+mn-lt"/>
                <a:cs typeface="+mn-lt"/>
              </a:rPr>
              <a:t>.</a:t>
            </a:r>
            <a:endParaRPr lang="en-GB" sz="2400" dirty="0">
              <a:solidFill>
                <a:srgbClr val="086D6E"/>
              </a:solidFill>
              <a:ea typeface="+mn-lt"/>
              <a:cs typeface="+mn-lt"/>
            </a:endParaRPr>
          </a:p>
          <a:p>
            <a:pPr marL="800100" lvl="1" indent="-342900">
              <a:buClr>
                <a:schemeClr val="accent2"/>
              </a:buClr>
              <a:buFont typeface="Arial"/>
              <a:buChar char="•"/>
            </a:pPr>
            <a:endParaRPr lang="en-GB" sz="2400" dirty="0">
              <a:solidFill>
                <a:srgbClr val="000000"/>
              </a:solidFill>
              <a:ea typeface="+mn-lt"/>
              <a:cs typeface="+mn-lt"/>
            </a:endParaRPr>
          </a:p>
          <a:p>
            <a:pPr marL="800100" lvl="1" indent="-342900">
              <a:buClr>
                <a:schemeClr val="accent2"/>
              </a:buClr>
              <a:buFont typeface="Arial"/>
              <a:buChar char="•"/>
            </a:pPr>
            <a:r>
              <a:rPr lang="en-GB" sz="2400" dirty="0">
                <a:solidFill>
                  <a:srgbClr val="000000"/>
                </a:solidFill>
                <a:ea typeface="+mn-lt"/>
                <a:cs typeface="+mn-lt"/>
              </a:rPr>
              <a:t>Mit </a:t>
            </a:r>
            <a:r>
              <a:rPr lang="en-GB" sz="2400" dirty="0" err="1">
                <a:solidFill>
                  <a:srgbClr val="000000"/>
                </a:solidFill>
                <a:ea typeface="+mn-lt"/>
                <a:cs typeface="+mn-lt"/>
              </a:rPr>
              <a:t>anderen</a:t>
            </a:r>
            <a:r>
              <a:rPr lang="en-GB" sz="2400" dirty="0">
                <a:solidFill>
                  <a:srgbClr val="000000"/>
                </a:solidFill>
                <a:ea typeface="+mn-lt"/>
                <a:cs typeface="+mn-lt"/>
              </a:rPr>
              <a:t> Worten, die </a:t>
            </a:r>
            <a:r>
              <a:rPr lang="en-GB" sz="2400" dirty="0" err="1">
                <a:solidFill>
                  <a:srgbClr val="000000"/>
                </a:solidFill>
                <a:ea typeface="+mn-lt"/>
                <a:cs typeface="+mn-lt"/>
              </a:rPr>
              <a:t>hundertprozentige</a:t>
            </a:r>
            <a:r>
              <a:rPr lang="en-GB" sz="2400" dirty="0">
                <a:solidFill>
                  <a:srgbClr val="000000"/>
                </a:solidFill>
                <a:ea typeface="+mn-lt"/>
                <a:cs typeface="+mn-lt"/>
              </a:rPr>
              <a:t> </a:t>
            </a:r>
            <a:r>
              <a:rPr lang="en-GB" sz="2400" dirty="0" err="1">
                <a:solidFill>
                  <a:srgbClr val="000000"/>
                </a:solidFill>
                <a:ea typeface="+mn-lt"/>
                <a:cs typeface="+mn-lt"/>
              </a:rPr>
              <a:t>Tochtergesellschaft</a:t>
            </a:r>
            <a:r>
              <a:rPr lang="en-GB" sz="2400" dirty="0">
                <a:solidFill>
                  <a:srgbClr val="000000"/>
                </a:solidFill>
                <a:ea typeface="+mn-lt"/>
                <a:cs typeface="+mn-lt"/>
              </a:rPr>
              <a:t> </a:t>
            </a:r>
            <a:r>
              <a:rPr lang="en-GB" sz="2400" dirty="0" err="1">
                <a:solidFill>
                  <a:srgbClr val="000000"/>
                </a:solidFill>
                <a:ea typeface="+mn-lt"/>
                <a:cs typeface="+mn-lt"/>
              </a:rPr>
              <a:t>führt</a:t>
            </a:r>
            <a:r>
              <a:rPr lang="en-GB" sz="2400" dirty="0">
                <a:solidFill>
                  <a:srgbClr val="000000"/>
                </a:solidFill>
                <a:ea typeface="+mn-lt"/>
                <a:cs typeface="+mn-lt"/>
              </a:rPr>
              <a:t> die </a:t>
            </a:r>
            <a:r>
              <a:rPr lang="en-GB" sz="2400" dirty="0" err="1">
                <a:solidFill>
                  <a:srgbClr val="000000"/>
                </a:solidFill>
                <a:ea typeface="+mn-lt"/>
                <a:cs typeface="+mn-lt"/>
              </a:rPr>
              <a:t>kommerziellen</a:t>
            </a:r>
            <a:r>
              <a:rPr lang="en-GB" sz="2400" dirty="0">
                <a:solidFill>
                  <a:srgbClr val="000000"/>
                </a:solidFill>
                <a:ea typeface="+mn-lt"/>
                <a:cs typeface="+mn-lt"/>
              </a:rPr>
              <a:t> </a:t>
            </a:r>
            <a:r>
              <a:rPr lang="en-GB" sz="2400" dirty="0" err="1">
                <a:solidFill>
                  <a:srgbClr val="000000"/>
                </a:solidFill>
                <a:ea typeface="+mn-lt"/>
                <a:cs typeface="+mn-lt"/>
              </a:rPr>
              <a:t>Handelsaktivitäten</a:t>
            </a:r>
            <a:r>
              <a:rPr lang="en-GB" sz="2400" dirty="0">
                <a:solidFill>
                  <a:srgbClr val="000000"/>
                </a:solidFill>
                <a:ea typeface="+mn-lt"/>
                <a:cs typeface="+mn-lt"/>
              </a:rPr>
              <a:t> </a:t>
            </a:r>
            <a:r>
              <a:rPr lang="en-GB" sz="2400" dirty="0" err="1">
                <a:solidFill>
                  <a:srgbClr val="000000"/>
                </a:solidFill>
                <a:ea typeface="+mn-lt"/>
                <a:cs typeface="+mn-lt"/>
              </a:rPr>
              <a:t>durch</a:t>
            </a:r>
            <a:r>
              <a:rPr lang="en-GB" sz="2400" dirty="0">
                <a:solidFill>
                  <a:srgbClr val="000000"/>
                </a:solidFill>
                <a:ea typeface="+mn-lt"/>
                <a:cs typeface="+mn-lt"/>
              </a:rPr>
              <a:t>, die </a:t>
            </a:r>
            <a:r>
              <a:rPr lang="en-GB" sz="2400" dirty="0" err="1">
                <a:solidFill>
                  <a:srgbClr val="000000"/>
                </a:solidFill>
                <a:ea typeface="+mn-lt"/>
                <a:cs typeface="+mn-lt"/>
              </a:rPr>
              <a:t>nicht</a:t>
            </a:r>
            <a:r>
              <a:rPr lang="en-GB" sz="2400" dirty="0">
                <a:solidFill>
                  <a:srgbClr val="000000"/>
                </a:solidFill>
                <a:ea typeface="+mn-lt"/>
                <a:cs typeface="+mn-lt"/>
              </a:rPr>
              <a:t> </a:t>
            </a:r>
            <a:r>
              <a:rPr lang="en-GB" sz="2400" dirty="0" err="1">
                <a:solidFill>
                  <a:srgbClr val="000000"/>
                </a:solidFill>
                <a:ea typeface="+mn-lt"/>
                <a:cs typeface="+mn-lt"/>
              </a:rPr>
              <a:t>unter</a:t>
            </a:r>
            <a:r>
              <a:rPr lang="en-GB" sz="2400" dirty="0">
                <a:solidFill>
                  <a:srgbClr val="000000"/>
                </a:solidFill>
                <a:ea typeface="+mn-lt"/>
                <a:cs typeface="+mn-lt"/>
              </a:rPr>
              <a:t> die </a:t>
            </a:r>
            <a:r>
              <a:rPr lang="en-GB" sz="2400" dirty="0" err="1">
                <a:solidFill>
                  <a:srgbClr val="000000"/>
                </a:solidFill>
                <a:ea typeface="+mn-lt"/>
                <a:cs typeface="+mn-lt"/>
              </a:rPr>
              <a:t>Ziele</a:t>
            </a:r>
            <a:r>
              <a:rPr lang="en-GB" sz="2400" dirty="0">
                <a:solidFill>
                  <a:srgbClr val="000000"/>
                </a:solidFill>
                <a:ea typeface="+mn-lt"/>
                <a:cs typeface="+mn-lt"/>
              </a:rPr>
              <a:t> der </a:t>
            </a:r>
            <a:r>
              <a:rPr lang="en-GB" sz="2400" dirty="0" err="1">
                <a:solidFill>
                  <a:srgbClr val="000000"/>
                </a:solidFill>
                <a:ea typeface="+mn-lt"/>
                <a:cs typeface="+mn-lt"/>
              </a:rPr>
              <a:t>Wohltätigkeitsorganisation</a:t>
            </a:r>
            <a:r>
              <a:rPr lang="en-GB" sz="2400" dirty="0">
                <a:solidFill>
                  <a:srgbClr val="000000"/>
                </a:solidFill>
                <a:ea typeface="+mn-lt"/>
                <a:cs typeface="+mn-lt"/>
              </a:rPr>
              <a:t> fallen. </a:t>
            </a:r>
            <a:endParaRPr lang="en-GB" sz="2400">
              <a:ea typeface="+mn-lt"/>
              <a:cs typeface="+mn-lt"/>
            </a:endParaRPr>
          </a:p>
        </p:txBody>
      </p:sp>
    </p:spTree>
    <p:extLst>
      <p:ext uri="{BB962C8B-B14F-4D97-AF65-F5344CB8AC3E}">
        <p14:creationId xmlns:p14="http://schemas.microsoft.com/office/powerpoint/2010/main" val="2895216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761603"/>
            <a:ext cx="10595237" cy="822268"/>
          </a:xfrm>
        </p:spPr>
        <p:txBody>
          <a:bodyPr lIns="91440" tIns="45720" rIns="91440" bIns="45720" anchor="t">
            <a:noAutofit/>
          </a:bodyPr>
          <a:lstStyle/>
          <a:p>
            <a:r>
              <a:rPr lang="en-GB" dirty="0" err="1">
                <a:ea typeface="+mn-lt"/>
                <a:cs typeface="+mn-lt"/>
              </a:rPr>
              <a:t>Tochterunternehmen</a:t>
            </a:r>
            <a:r>
              <a:rPr lang="en-GB" dirty="0">
                <a:ea typeface="+mn-lt"/>
                <a:cs typeface="+mn-lt"/>
              </a:rPr>
              <a:t> Handel</a:t>
            </a:r>
          </a:p>
          <a:p>
            <a:endParaRPr lang="en-GB" dirty="0">
              <a:cs typeface="Calibri"/>
            </a:endParaRPr>
          </a:p>
        </p:txBody>
      </p:sp>
      <p:sp>
        <p:nvSpPr>
          <p:cNvPr id="2" name="TextBox 1">
            <a:extLst>
              <a:ext uri="{FF2B5EF4-FFF2-40B4-BE49-F238E27FC236}">
                <a16:creationId xmlns:a16="http://schemas.microsoft.com/office/drawing/2014/main" id="{CDF7989A-5967-150C-B395-70EC1F2423B8}"/>
              </a:ext>
            </a:extLst>
          </p:cNvPr>
          <p:cNvSpPr txBox="1"/>
          <p:nvPr/>
        </p:nvSpPr>
        <p:spPr>
          <a:xfrm>
            <a:off x="897211" y="1583870"/>
            <a:ext cx="10397575" cy="4524315"/>
          </a:xfrm>
          <a:prstGeom prst="rect">
            <a:avLst/>
          </a:prstGeom>
          <a:noFill/>
        </p:spPr>
        <p:txBody>
          <a:bodyPr wrap="square" lIns="91440" tIns="45720" rIns="91440" bIns="45720" rtlCol="0" anchor="t">
            <a:spAutoFit/>
          </a:bodyPr>
          <a:lstStyle/>
          <a:p>
            <a:pPr marL="342900" indent="-342900">
              <a:buClr>
                <a:schemeClr val="accent2"/>
              </a:buClr>
              <a:buFont typeface="Arial"/>
              <a:buBlip>
                <a:blip r:embed="rId3"/>
              </a:buBlip>
            </a:pPr>
            <a:r>
              <a:rPr lang="en-GB" sz="2400" dirty="0">
                <a:solidFill>
                  <a:srgbClr val="000000"/>
                </a:solidFill>
                <a:ea typeface="+mn-lt"/>
                <a:cs typeface="+mn-lt"/>
              </a:rPr>
              <a:t>Die </a:t>
            </a:r>
            <a:r>
              <a:rPr lang="en-GB" sz="2400" dirty="0" err="1">
                <a:solidFill>
                  <a:srgbClr val="000000"/>
                </a:solidFill>
                <a:ea typeface="+mn-lt"/>
                <a:cs typeface="+mn-lt"/>
              </a:rPr>
              <a:t>Tochtergesellschaft</a:t>
            </a:r>
            <a:r>
              <a:rPr lang="en-GB" sz="2400" dirty="0">
                <a:solidFill>
                  <a:srgbClr val="000000"/>
                </a:solidFill>
                <a:ea typeface="+mn-lt"/>
                <a:cs typeface="+mn-lt"/>
              </a:rPr>
              <a:t> </a:t>
            </a:r>
            <a:r>
              <a:rPr lang="en-GB" sz="2400" dirty="0" err="1">
                <a:solidFill>
                  <a:srgbClr val="000000"/>
                </a:solidFill>
                <a:ea typeface="+mn-lt"/>
                <a:cs typeface="+mn-lt"/>
              </a:rPr>
              <a:t>ist</a:t>
            </a:r>
            <a:r>
              <a:rPr lang="en-GB" sz="2400" dirty="0">
                <a:solidFill>
                  <a:srgbClr val="000000"/>
                </a:solidFill>
                <a:ea typeface="+mn-lt"/>
                <a:cs typeface="+mn-lt"/>
              </a:rPr>
              <a:t> </a:t>
            </a:r>
            <a:r>
              <a:rPr lang="en-GB" sz="2400" dirty="0" err="1">
                <a:solidFill>
                  <a:srgbClr val="000000"/>
                </a:solidFill>
                <a:ea typeface="+mn-lt"/>
                <a:cs typeface="+mn-lt"/>
              </a:rPr>
              <a:t>genauso</a:t>
            </a:r>
            <a:r>
              <a:rPr lang="en-GB" sz="2400" dirty="0">
                <a:solidFill>
                  <a:srgbClr val="000000"/>
                </a:solidFill>
                <a:ea typeface="+mn-lt"/>
                <a:cs typeface="+mn-lt"/>
              </a:rPr>
              <a:t> </a:t>
            </a:r>
            <a:r>
              <a:rPr lang="en-GB" sz="2400" dirty="0" err="1">
                <a:solidFill>
                  <a:srgbClr val="000000"/>
                </a:solidFill>
                <a:ea typeface="+mn-lt"/>
                <a:cs typeface="+mn-lt"/>
              </a:rPr>
              <a:t>steuerpflichtig</a:t>
            </a:r>
            <a:r>
              <a:rPr lang="en-GB" sz="2400" dirty="0">
                <a:solidFill>
                  <a:srgbClr val="000000"/>
                </a:solidFill>
                <a:ea typeface="+mn-lt"/>
                <a:cs typeface="+mn-lt"/>
              </a:rPr>
              <a:t> </a:t>
            </a:r>
            <a:r>
              <a:rPr lang="en-GB" sz="2400" dirty="0" err="1">
                <a:solidFill>
                  <a:srgbClr val="000000"/>
                </a:solidFill>
                <a:ea typeface="+mn-lt"/>
                <a:cs typeface="+mn-lt"/>
              </a:rPr>
              <a:t>wie</a:t>
            </a:r>
            <a:r>
              <a:rPr lang="en-GB" sz="2400" dirty="0">
                <a:solidFill>
                  <a:srgbClr val="000000"/>
                </a:solidFill>
                <a:ea typeface="+mn-lt"/>
                <a:cs typeface="+mn-lt"/>
              </a:rPr>
              <a:t> </a:t>
            </a:r>
            <a:r>
              <a:rPr lang="en-GB" sz="2400" dirty="0" err="1">
                <a:solidFill>
                  <a:srgbClr val="000000"/>
                </a:solidFill>
                <a:ea typeface="+mn-lt"/>
                <a:cs typeface="+mn-lt"/>
              </a:rPr>
              <a:t>ein</a:t>
            </a:r>
            <a:r>
              <a:rPr lang="en-GB" sz="2400" dirty="0">
                <a:solidFill>
                  <a:srgbClr val="000000"/>
                </a:solidFill>
                <a:ea typeface="+mn-lt"/>
                <a:cs typeface="+mn-lt"/>
              </a:rPr>
              <a:t> </a:t>
            </a:r>
            <a:r>
              <a:rPr lang="en-GB" sz="2400" dirty="0" err="1">
                <a:solidFill>
                  <a:srgbClr val="000000"/>
                </a:solidFill>
                <a:ea typeface="+mn-lt"/>
                <a:cs typeface="+mn-lt"/>
              </a:rPr>
              <a:t>normales</a:t>
            </a:r>
            <a:r>
              <a:rPr lang="en-GB" sz="2400" dirty="0">
                <a:solidFill>
                  <a:srgbClr val="000000"/>
                </a:solidFill>
                <a:ea typeface="+mn-lt"/>
                <a:cs typeface="+mn-lt"/>
              </a:rPr>
              <a:t> </a:t>
            </a:r>
            <a:r>
              <a:rPr lang="en-GB" sz="2400" dirty="0" err="1">
                <a:solidFill>
                  <a:srgbClr val="000000"/>
                </a:solidFill>
                <a:ea typeface="+mn-lt"/>
                <a:cs typeface="+mn-lt"/>
              </a:rPr>
              <a:t>Unternehmen</a:t>
            </a:r>
            <a:r>
              <a:rPr lang="en-GB" sz="2400" dirty="0">
                <a:solidFill>
                  <a:srgbClr val="000000"/>
                </a:solidFill>
                <a:ea typeface="+mn-lt"/>
                <a:cs typeface="+mn-lt"/>
              </a:rPr>
              <a:t>, </a:t>
            </a:r>
            <a:r>
              <a:rPr lang="en-GB" sz="2400" dirty="0" err="1">
                <a:solidFill>
                  <a:srgbClr val="000000"/>
                </a:solidFill>
                <a:ea typeface="+mn-lt"/>
                <a:cs typeface="+mn-lt"/>
              </a:rPr>
              <a:t>kann</a:t>
            </a:r>
            <a:r>
              <a:rPr lang="en-GB" sz="2400" dirty="0">
                <a:solidFill>
                  <a:srgbClr val="000000"/>
                </a:solidFill>
                <a:ea typeface="+mn-lt"/>
                <a:cs typeface="+mn-lt"/>
              </a:rPr>
              <a:t> </a:t>
            </a:r>
            <a:r>
              <a:rPr lang="en-GB" sz="2400" dirty="0" err="1">
                <a:solidFill>
                  <a:srgbClr val="000000"/>
                </a:solidFill>
                <a:ea typeface="+mn-lt"/>
                <a:cs typeface="+mn-lt"/>
              </a:rPr>
              <a:t>aber</a:t>
            </a:r>
            <a:r>
              <a:rPr lang="en-GB" sz="2400" dirty="0">
                <a:solidFill>
                  <a:srgbClr val="000000"/>
                </a:solidFill>
                <a:ea typeface="+mn-lt"/>
                <a:cs typeface="+mn-lt"/>
              </a:rPr>
              <a:t> </a:t>
            </a:r>
            <a:r>
              <a:rPr lang="en-GB" sz="2400" dirty="0" err="1">
                <a:solidFill>
                  <a:srgbClr val="000000"/>
                </a:solidFill>
                <a:ea typeface="+mn-lt"/>
                <a:cs typeface="+mn-lt"/>
              </a:rPr>
              <a:t>bei</a:t>
            </a:r>
            <a:r>
              <a:rPr lang="en-GB" sz="2400" dirty="0">
                <a:solidFill>
                  <a:srgbClr val="000000"/>
                </a:solidFill>
                <a:ea typeface="+mn-lt"/>
                <a:cs typeface="+mn-lt"/>
              </a:rPr>
              <a:t> </a:t>
            </a:r>
            <a:r>
              <a:rPr lang="en-GB" sz="2400" dirty="0" err="1">
                <a:solidFill>
                  <a:srgbClr val="000000"/>
                </a:solidFill>
                <a:ea typeface="+mn-lt"/>
                <a:cs typeface="+mn-lt"/>
              </a:rPr>
              <a:t>sorgfältiger</a:t>
            </a:r>
            <a:r>
              <a:rPr lang="en-GB" sz="2400" dirty="0">
                <a:solidFill>
                  <a:srgbClr val="000000"/>
                </a:solidFill>
                <a:ea typeface="+mn-lt"/>
                <a:cs typeface="+mn-lt"/>
              </a:rPr>
              <a:t> </a:t>
            </a:r>
            <a:r>
              <a:rPr lang="en-GB" sz="2400" dirty="0" err="1">
                <a:solidFill>
                  <a:srgbClr val="000000"/>
                </a:solidFill>
                <a:ea typeface="+mn-lt"/>
                <a:cs typeface="+mn-lt"/>
              </a:rPr>
              <a:t>Planung</a:t>
            </a:r>
            <a:r>
              <a:rPr lang="en-GB" sz="2400" dirty="0">
                <a:solidFill>
                  <a:srgbClr val="000000"/>
                </a:solidFill>
                <a:ea typeface="+mn-lt"/>
                <a:cs typeface="+mn-lt"/>
              </a:rPr>
              <a:t> den </a:t>
            </a:r>
            <a:r>
              <a:rPr lang="en-GB" sz="2400" dirty="0" err="1">
                <a:solidFill>
                  <a:srgbClr val="000000"/>
                </a:solidFill>
                <a:ea typeface="+mn-lt"/>
                <a:cs typeface="+mn-lt"/>
              </a:rPr>
              <a:t>größten</a:t>
            </a:r>
            <a:r>
              <a:rPr lang="en-GB" sz="2400" dirty="0">
                <a:solidFill>
                  <a:srgbClr val="000000"/>
                </a:solidFill>
                <a:ea typeface="+mn-lt"/>
                <a:cs typeface="+mn-lt"/>
              </a:rPr>
              <a:t> Teil </a:t>
            </a:r>
            <a:r>
              <a:rPr lang="en-GB" sz="2400" dirty="0" err="1">
                <a:solidFill>
                  <a:srgbClr val="000000"/>
                </a:solidFill>
                <a:ea typeface="+mn-lt"/>
                <a:cs typeface="+mn-lt"/>
              </a:rPr>
              <a:t>ihrer</a:t>
            </a:r>
            <a:r>
              <a:rPr lang="en-GB" sz="2400" dirty="0">
                <a:solidFill>
                  <a:srgbClr val="000000"/>
                </a:solidFill>
                <a:ea typeface="+mn-lt"/>
                <a:cs typeface="+mn-lt"/>
              </a:rPr>
              <a:t> </a:t>
            </a:r>
            <a:r>
              <a:rPr lang="en-GB" sz="2400" dirty="0" err="1">
                <a:solidFill>
                  <a:srgbClr val="000000"/>
                </a:solidFill>
                <a:ea typeface="+mn-lt"/>
                <a:cs typeface="+mn-lt"/>
              </a:rPr>
              <a:t>Gewinne</a:t>
            </a:r>
            <a:r>
              <a:rPr lang="en-GB" sz="2400" dirty="0">
                <a:solidFill>
                  <a:srgbClr val="000000"/>
                </a:solidFill>
                <a:ea typeface="+mn-lt"/>
                <a:cs typeface="+mn-lt"/>
              </a:rPr>
              <a:t> an die </a:t>
            </a:r>
            <a:r>
              <a:rPr lang="en-GB" sz="2400" dirty="0" err="1">
                <a:solidFill>
                  <a:srgbClr val="000000"/>
                </a:solidFill>
                <a:ea typeface="+mn-lt"/>
                <a:cs typeface="+mn-lt"/>
              </a:rPr>
              <a:t>Muttergesellschaft</a:t>
            </a:r>
            <a:r>
              <a:rPr lang="en-GB" sz="2400" dirty="0">
                <a:solidFill>
                  <a:srgbClr val="000000"/>
                </a:solidFill>
                <a:ea typeface="+mn-lt"/>
                <a:cs typeface="+mn-lt"/>
              </a:rPr>
              <a:t> </a:t>
            </a:r>
            <a:r>
              <a:rPr lang="en-GB" sz="2400" dirty="0" err="1">
                <a:solidFill>
                  <a:srgbClr val="000000"/>
                </a:solidFill>
                <a:ea typeface="+mn-lt"/>
                <a:cs typeface="+mn-lt"/>
              </a:rPr>
              <a:t>verschenken</a:t>
            </a:r>
            <a:r>
              <a:rPr lang="en-GB" sz="2400" dirty="0">
                <a:solidFill>
                  <a:srgbClr val="000000"/>
                </a:solidFill>
                <a:ea typeface="+mn-lt"/>
                <a:cs typeface="+mn-lt"/>
              </a:rPr>
              <a:t> und so </a:t>
            </a:r>
            <a:r>
              <a:rPr lang="en-GB" sz="2400" dirty="0" err="1">
                <a:solidFill>
                  <a:srgbClr val="000000"/>
                </a:solidFill>
                <a:ea typeface="+mn-lt"/>
                <a:cs typeface="+mn-lt"/>
              </a:rPr>
              <a:t>ihre</a:t>
            </a:r>
            <a:r>
              <a:rPr lang="en-GB" sz="2400" dirty="0">
                <a:solidFill>
                  <a:srgbClr val="000000"/>
                </a:solidFill>
                <a:ea typeface="+mn-lt"/>
                <a:cs typeface="+mn-lt"/>
              </a:rPr>
              <a:t> </a:t>
            </a:r>
            <a:r>
              <a:rPr lang="en-GB" sz="2400" dirty="0" err="1">
                <a:solidFill>
                  <a:srgbClr val="000000"/>
                </a:solidFill>
                <a:ea typeface="+mn-lt"/>
                <a:cs typeface="+mn-lt"/>
              </a:rPr>
              <a:t>Körperschaftssteuerverbindlichkeiten</a:t>
            </a:r>
            <a:r>
              <a:rPr lang="en-GB" sz="2400" dirty="0">
                <a:solidFill>
                  <a:srgbClr val="000000"/>
                </a:solidFill>
                <a:ea typeface="+mn-lt"/>
                <a:cs typeface="+mn-lt"/>
              </a:rPr>
              <a:t> </a:t>
            </a:r>
            <a:r>
              <a:rPr lang="en-GB" sz="2400" dirty="0" err="1">
                <a:solidFill>
                  <a:srgbClr val="000000"/>
                </a:solidFill>
                <a:ea typeface="+mn-lt"/>
                <a:cs typeface="+mn-lt"/>
              </a:rPr>
              <a:t>praktisch</a:t>
            </a:r>
            <a:r>
              <a:rPr lang="en-GB" sz="2400" dirty="0">
                <a:solidFill>
                  <a:srgbClr val="000000"/>
                </a:solidFill>
                <a:ea typeface="+mn-lt"/>
                <a:cs typeface="+mn-lt"/>
              </a:rPr>
              <a:t> auf Null </a:t>
            </a:r>
            <a:r>
              <a:rPr lang="en-GB" sz="2400" dirty="0" err="1">
                <a:solidFill>
                  <a:srgbClr val="000000"/>
                </a:solidFill>
                <a:ea typeface="+mn-lt"/>
                <a:cs typeface="+mn-lt"/>
              </a:rPr>
              <a:t>reduzieren</a:t>
            </a:r>
            <a:r>
              <a:rPr lang="en-GB" sz="2400" dirty="0">
                <a:solidFill>
                  <a:srgbClr val="000000"/>
                </a:solidFill>
                <a:ea typeface="+mn-lt"/>
                <a:cs typeface="+mn-lt"/>
              </a:rPr>
              <a:t>.</a:t>
            </a:r>
            <a:endParaRPr lang="en-US" dirty="0">
              <a:solidFill>
                <a:srgbClr val="000000"/>
              </a:solidFill>
              <a:ea typeface="+mn-lt"/>
              <a:cs typeface="+mn-lt"/>
            </a:endParaRPr>
          </a:p>
          <a:p>
            <a:pPr marL="342900" indent="-342900">
              <a:buClr>
                <a:schemeClr val="accent2"/>
              </a:buClr>
              <a:buBlip>
                <a:blip r:embed="rId3"/>
              </a:buBlip>
            </a:pPr>
            <a:endParaRPr lang="en-GB" sz="2400" dirty="0">
              <a:solidFill>
                <a:srgbClr val="000000"/>
              </a:solidFill>
            </a:endParaRPr>
          </a:p>
          <a:p>
            <a:pPr marL="342900" indent="-342900">
              <a:buClr>
                <a:schemeClr val="accent2"/>
              </a:buClr>
              <a:buFont typeface="Arial"/>
              <a:buBlip>
                <a:blip r:embed="rId3"/>
              </a:buBlip>
            </a:pPr>
            <a:r>
              <a:rPr lang="en-GB" sz="2400" dirty="0">
                <a:solidFill>
                  <a:srgbClr val="000000"/>
                </a:solidFill>
                <a:ea typeface="+mn-lt"/>
                <a:cs typeface="+mn-lt"/>
              </a:rPr>
              <a:t>In der Regel </a:t>
            </a:r>
            <a:r>
              <a:rPr lang="en-GB" sz="2400" dirty="0" err="1">
                <a:solidFill>
                  <a:srgbClr val="000000"/>
                </a:solidFill>
                <a:ea typeface="+mn-lt"/>
                <a:cs typeface="+mn-lt"/>
              </a:rPr>
              <a:t>zahlen</a:t>
            </a:r>
            <a:r>
              <a:rPr lang="en-GB" sz="2400" dirty="0">
                <a:solidFill>
                  <a:srgbClr val="000000"/>
                </a:solidFill>
                <a:ea typeface="+mn-lt"/>
                <a:cs typeface="+mn-lt"/>
              </a:rPr>
              <a:t> die </a:t>
            </a:r>
            <a:r>
              <a:rPr lang="en-GB" sz="2400" dirty="0" err="1">
                <a:solidFill>
                  <a:srgbClr val="000000"/>
                </a:solidFill>
                <a:ea typeface="+mn-lt"/>
                <a:cs typeface="+mn-lt"/>
              </a:rPr>
              <a:t>Tochtergesellschaften</a:t>
            </a:r>
            <a:r>
              <a:rPr lang="en-GB" sz="2400" dirty="0">
                <a:solidFill>
                  <a:srgbClr val="000000"/>
                </a:solidFill>
                <a:ea typeface="+mn-lt"/>
                <a:cs typeface="+mn-lt"/>
              </a:rPr>
              <a:t> </a:t>
            </a:r>
            <a:r>
              <a:rPr lang="en-GB" sz="2400" dirty="0" err="1">
                <a:solidFill>
                  <a:srgbClr val="000000"/>
                </a:solidFill>
                <a:ea typeface="+mn-lt"/>
                <a:cs typeface="+mn-lt"/>
              </a:rPr>
              <a:t>daher</a:t>
            </a:r>
            <a:r>
              <a:rPr lang="en-GB" sz="2400" dirty="0">
                <a:solidFill>
                  <a:srgbClr val="000000"/>
                </a:solidFill>
                <a:ea typeface="+mn-lt"/>
                <a:cs typeface="+mn-lt"/>
              </a:rPr>
              <a:t> </a:t>
            </a:r>
            <a:r>
              <a:rPr lang="en-GB" sz="2400" dirty="0" err="1">
                <a:solidFill>
                  <a:srgbClr val="000000"/>
                </a:solidFill>
                <a:ea typeface="+mn-lt"/>
                <a:cs typeface="+mn-lt"/>
              </a:rPr>
              <a:t>keine</a:t>
            </a:r>
            <a:r>
              <a:rPr lang="en-GB" sz="2400" dirty="0">
                <a:solidFill>
                  <a:srgbClr val="000000"/>
                </a:solidFill>
                <a:ea typeface="+mn-lt"/>
                <a:cs typeface="+mn-lt"/>
              </a:rPr>
              <a:t> </a:t>
            </a:r>
            <a:r>
              <a:rPr lang="en-GB" sz="2400" dirty="0" err="1">
                <a:solidFill>
                  <a:srgbClr val="000000"/>
                </a:solidFill>
                <a:ea typeface="+mn-lt"/>
                <a:cs typeface="+mn-lt"/>
              </a:rPr>
              <a:t>Dividenden</a:t>
            </a:r>
            <a:r>
              <a:rPr lang="en-GB" sz="2400" dirty="0">
                <a:solidFill>
                  <a:srgbClr val="000000"/>
                </a:solidFill>
                <a:ea typeface="+mn-lt"/>
                <a:cs typeface="+mn-lt"/>
              </a:rPr>
              <a:t> </a:t>
            </a:r>
            <a:r>
              <a:rPr lang="en-GB" sz="2400" dirty="0" err="1">
                <a:solidFill>
                  <a:srgbClr val="000000"/>
                </a:solidFill>
                <a:ea typeface="+mn-lt"/>
                <a:cs typeface="+mn-lt"/>
              </a:rPr>
              <a:t>aus.</a:t>
            </a:r>
            <a:endParaRPr lang="en-GB" sz="2400" dirty="0">
              <a:solidFill>
                <a:srgbClr val="000000"/>
              </a:solidFill>
              <a:ea typeface="+mn-lt"/>
              <a:cs typeface="+mn-lt"/>
            </a:endParaRPr>
          </a:p>
          <a:p>
            <a:pPr>
              <a:buClr>
                <a:schemeClr val="accent2"/>
              </a:buClr>
            </a:pPr>
            <a:endParaRPr lang="en-GB" sz="2400" dirty="0">
              <a:solidFill>
                <a:srgbClr val="000000"/>
              </a:solidFill>
              <a:cs typeface="Calibri"/>
            </a:endParaRPr>
          </a:p>
          <a:p>
            <a:pPr marL="342900" indent="-342900">
              <a:buClr>
                <a:schemeClr val="accent2"/>
              </a:buClr>
              <a:buFont typeface="Arial"/>
              <a:buBlip>
                <a:blip r:embed="rId3"/>
              </a:buBlip>
            </a:pPr>
            <a:r>
              <a:rPr lang="en-GB" sz="2400" dirty="0">
                <a:solidFill>
                  <a:schemeClr val="accent2"/>
                </a:solidFill>
                <a:ea typeface="+mn-lt"/>
                <a:cs typeface="+mn-lt"/>
                <a:hlinkClick r:id="rId4">
                  <a:extLst>
                    <a:ext uri="{A12FA001-AC4F-418D-AE19-62706E023703}">
                      <ahyp:hlinkClr xmlns:ahyp="http://schemas.microsoft.com/office/drawing/2018/hyperlinkcolor" val="tx"/>
                    </a:ext>
                  </a:extLst>
                </a:hlinkClick>
              </a:rPr>
              <a:t>Die Verwaltung einer Tochtergesellschaft</a:t>
            </a:r>
            <a:r>
              <a:rPr lang="en-GB" sz="2400" dirty="0">
                <a:solidFill>
                  <a:srgbClr val="000000"/>
                </a:solidFill>
                <a:ea typeface="+mn-lt"/>
                <a:cs typeface="+mn-lt"/>
              </a:rPr>
              <a:t> </a:t>
            </a:r>
            <a:r>
              <a:rPr lang="en-GB" sz="2400" dirty="0" err="1">
                <a:solidFill>
                  <a:srgbClr val="000000"/>
                </a:solidFill>
                <a:ea typeface="+mn-lt"/>
                <a:cs typeface="+mn-lt"/>
              </a:rPr>
              <a:t>erfordert</a:t>
            </a:r>
            <a:r>
              <a:rPr lang="en-GB" sz="2400" dirty="0">
                <a:solidFill>
                  <a:srgbClr val="000000"/>
                </a:solidFill>
                <a:ea typeface="+mn-lt"/>
                <a:cs typeface="+mn-lt"/>
              </a:rPr>
              <a:t> oft </a:t>
            </a:r>
            <a:r>
              <a:rPr lang="en-GB" sz="2400" dirty="0" err="1">
                <a:solidFill>
                  <a:srgbClr val="000000"/>
                </a:solidFill>
                <a:ea typeface="+mn-lt"/>
                <a:cs typeface="+mn-lt"/>
              </a:rPr>
              <a:t>zusätzliche</a:t>
            </a:r>
            <a:r>
              <a:rPr lang="en-GB" sz="2400" dirty="0">
                <a:solidFill>
                  <a:srgbClr val="000000"/>
                </a:solidFill>
                <a:ea typeface="+mn-lt"/>
                <a:cs typeface="+mn-lt"/>
              </a:rPr>
              <a:t> </a:t>
            </a:r>
            <a:r>
              <a:rPr lang="en-GB" sz="2400" dirty="0" err="1">
                <a:solidFill>
                  <a:srgbClr val="000000"/>
                </a:solidFill>
                <a:ea typeface="+mn-lt"/>
                <a:cs typeface="+mn-lt"/>
              </a:rPr>
              <a:t>Ressourcen</a:t>
            </a:r>
            <a:endParaRPr lang="en-GB" sz="2400" dirty="0">
              <a:solidFill>
                <a:srgbClr val="000000"/>
              </a:solidFill>
              <a:ea typeface="+mn-lt"/>
              <a:cs typeface="+mn-lt"/>
            </a:endParaRPr>
          </a:p>
          <a:p>
            <a:pPr marL="342900" indent="-342900">
              <a:buClr>
                <a:schemeClr val="accent2"/>
              </a:buClr>
              <a:buFont typeface="Arial"/>
              <a:buBlip>
                <a:blip r:embed="rId3"/>
              </a:buBlip>
            </a:pPr>
            <a:r>
              <a:rPr lang="en-US" sz="2400" dirty="0" err="1">
                <a:solidFill>
                  <a:schemeClr val="accent2"/>
                </a:solidFill>
                <a:ea typeface="+mn-lt"/>
                <a:cs typeface="+mn-lt"/>
                <a:hlinkClick r:id="rId4">
                  <a:extLst>
                    <a:ext uri="{A12FA001-AC4F-418D-AE19-62706E023703}">
                      <ahyp:hlinkClr xmlns:ahyp="http://schemas.microsoft.com/office/drawing/2018/hyperlinkcolor" val="tx"/>
                    </a:ext>
                  </a:extLst>
                </a:hlinkClick>
              </a:rPr>
              <a:t>Handels-Tochtergesellschaften</a:t>
            </a:r>
            <a:r>
              <a:rPr lang="en-US" sz="2400" dirty="0">
                <a:solidFill>
                  <a:schemeClr val="accent2"/>
                </a:solidFill>
                <a:ea typeface="+mn-lt"/>
                <a:cs typeface="+mn-lt"/>
                <a:hlinkClick r:id="rId4">
                  <a:extLst>
                    <a:ext uri="{A12FA001-AC4F-418D-AE19-62706E023703}">
                      <ahyp:hlinkClr xmlns:ahyp="http://schemas.microsoft.com/office/drawing/2018/hyperlinkcolor" val="tx"/>
                    </a:ext>
                  </a:extLst>
                </a:hlinkClick>
              </a:rPr>
              <a:t> - sollte eine Wohltätigkeitsorganisation eine haben</a:t>
            </a:r>
            <a:r>
              <a:rPr kumimoji="0" lang="en-US" sz="2400" b="0" i="0" u="none" strike="noStrike" kern="1200" cap="none" spc="0" normalizeH="0" baseline="0" noProof="0" dirty="0">
                <a:ln>
                  <a:noFill/>
                </a:ln>
                <a:solidFill>
                  <a:schemeClr val="accent2"/>
                </a:solidFill>
                <a:effectLst/>
                <a:uLnTx/>
                <a:uFillTx/>
                <a:ea typeface="+mn-lt"/>
                <a:cs typeface="+mn-lt"/>
                <a:hlinkClick r:id="rId4">
                  <a:extLst>
                    <a:ext uri="{A12FA001-AC4F-418D-AE19-62706E023703}">
                      <ahyp:hlinkClr xmlns:ahyp="http://schemas.microsoft.com/office/drawing/2018/hyperlinkcolor" val="tx"/>
                    </a:ext>
                  </a:extLst>
                </a:hlinkClick>
              </a:rPr>
              <a:t>? - </a:t>
            </a:r>
            <a:r>
              <a:rPr lang="en-US" sz="2400" dirty="0">
                <a:solidFill>
                  <a:schemeClr val="accent2"/>
                </a:solidFill>
                <a:ea typeface="+mn-lt"/>
                <a:cs typeface="+mn-lt"/>
                <a:hlinkClick r:id="rId4">
                  <a:extLst>
                    <a:ext uri="{A12FA001-AC4F-418D-AE19-62706E023703}">
                      <ahyp:hlinkClr xmlns:ahyp="http://schemas.microsoft.com/office/drawing/2018/hyperlinkcolor" val="tx"/>
                    </a:ext>
                  </a:extLst>
                </a:hlinkClick>
              </a:rPr>
              <a:t>Registrierung von Wohltätigkeitsorganisationen </a:t>
            </a:r>
            <a:r>
              <a:rPr kumimoji="0" lang="en-US" sz="2400" b="0" i="0" u="none" strike="noStrike" kern="1200" cap="none" spc="0" normalizeH="0" baseline="0" noProof="0" dirty="0">
                <a:ln>
                  <a:noFill/>
                </a:ln>
                <a:solidFill>
                  <a:schemeClr val="accent2"/>
                </a:solidFill>
                <a:effectLst/>
                <a:uLnTx/>
                <a:uFillTx/>
                <a:ea typeface="+mn-lt"/>
                <a:cs typeface="+mn-lt"/>
                <a:hlinkClick r:id="rId4">
                  <a:extLst>
                    <a:ext uri="{A12FA001-AC4F-418D-AE19-62706E023703}">
                      <ahyp:hlinkClr xmlns:ahyp="http://schemas.microsoft.com/office/drawing/2018/hyperlinkcolor" val="tx"/>
                    </a:ext>
                  </a:extLst>
                </a:hlinkClick>
              </a:rPr>
              <a:t>(charity-registration.com)</a:t>
            </a:r>
            <a:endParaRPr lang="en-US" sz="2400" b="0" i="0" u="none" strike="noStrike" kern="1200" cap="none" spc="0" normalizeH="0" baseline="0" noProof="0" dirty="0">
              <a:ln>
                <a:noFill/>
              </a:ln>
              <a:solidFill>
                <a:schemeClr val="accent2">
                  <a:lumMod val="75000"/>
                </a:schemeClr>
              </a:solidFill>
              <a:effectLst/>
              <a:uLnTx/>
              <a:uFillTx/>
              <a:latin typeface="Calibri" panose="020F0502020204030204"/>
              <a:cs typeface="Calibri"/>
            </a:endParaRPr>
          </a:p>
          <a:p>
            <a:pPr marL="342900" indent="-342900">
              <a:buClr>
                <a:schemeClr val="accent2"/>
              </a:buClr>
              <a:buBlip>
                <a:blip r:embed="rId3"/>
              </a:buBlip>
            </a:pPr>
            <a:endParaRPr lang="en-GB" sz="2400" dirty="0">
              <a:solidFill>
                <a:srgbClr val="000000"/>
              </a:solidFill>
            </a:endParaRPr>
          </a:p>
        </p:txBody>
      </p:sp>
    </p:spTree>
    <p:extLst>
      <p:ext uri="{BB962C8B-B14F-4D97-AF65-F5344CB8AC3E}">
        <p14:creationId xmlns:p14="http://schemas.microsoft.com/office/powerpoint/2010/main" val="1623184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761603"/>
            <a:ext cx="10595237" cy="822268"/>
          </a:xfrm>
        </p:spPr>
        <p:txBody>
          <a:bodyPr lIns="91440" tIns="45720" rIns="91440" bIns="45720" anchor="t">
            <a:noAutofit/>
          </a:bodyPr>
          <a:lstStyle/>
          <a:p>
            <a:r>
              <a:rPr lang="en-GB" dirty="0" err="1">
                <a:ea typeface="+mn-lt"/>
                <a:cs typeface="+mn-lt"/>
              </a:rPr>
              <a:t>Ausschreibung</a:t>
            </a:r>
            <a:endParaRPr lang="en-US" dirty="0" err="1"/>
          </a:p>
        </p:txBody>
      </p:sp>
      <p:sp>
        <p:nvSpPr>
          <p:cNvPr id="2" name="TextBox 1">
            <a:extLst>
              <a:ext uri="{FF2B5EF4-FFF2-40B4-BE49-F238E27FC236}">
                <a16:creationId xmlns:a16="http://schemas.microsoft.com/office/drawing/2014/main" id="{CDF7989A-5967-150C-B395-70EC1F2423B8}"/>
              </a:ext>
            </a:extLst>
          </p:cNvPr>
          <p:cNvSpPr txBox="1"/>
          <p:nvPr/>
        </p:nvSpPr>
        <p:spPr>
          <a:xfrm>
            <a:off x="897211" y="1583870"/>
            <a:ext cx="10397575" cy="4154984"/>
          </a:xfrm>
          <a:prstGeom prst="rect">
            <a:avLst/>
          </a:prstGeom>
          <a:noFill/>
        </p:spPr>
        <p:txBody>
          <a:bodyPr wrap="square" lIns="91440" tIns="45720" rIns="91440" bIns="45720" rtlCol="0" anchor="t">
            <a:spAutoFit/>
          </a:bodyPr>
          <a:lstStyle/>
          <a:p>
            <a:pPr marL="342900" indent="-342900">
              <a:buClr>
                <a:schemeClr val="accent2"/>
              </a:buClr>
              <a:buFont typeface="Arial"/>
              <a:buBlip>
                <a:blip r:embed="rId3"/>
              </a:buBlip>
            </a:pPr>
            <a:r>
              <a:rPr lang="en-GB" sz="2400" dirty="0">
                <a:solidFill>
                  <a:srgbClr val="000000"/>
                </a:solidFill>
                <a:ea typeface="+mn-lt"/>
                <a:cs typeface="+mn-lt"/>
              </a:rPr>
              <a:t>Das </a:t>
            </a:r>
            <a:r>
              <a:rPr lang="en-GB" sz="2400" dirty="0" err="1">
                <a:solidFill>
                  <a:srgbClr val="000000"/>
                </a:solidFill>
                <a:ea typeface="+mn-lt"/>
                <a:cs typeface="+mn-lt"/>
              </a:rPr>
              <a:t>Verfahren</a:t>
            </a:r>
            <a:r>
              <a:rPr lang="en-GB" sz="2400" dirty="0">
                <a:solidFill>
                  <a:srgbClr val="000000"/>
                </a:solidFill>
                <a:ea typeface="+mn-lt"/>
                <a:cs typeface="+mn-lt"/>
              </a:rPr>
              <a:t>, </a:t>
            </a:r>
            <a:r>
              <a:rPr lang="en-GB" sz="2400" dirty="0" err="1">
                <a:solidFill>
                  <a:srgbClr val="000000"/>
                </a:solidFill>
                <a:ea typeface="+mn-lt"/>
                <a:cs typeface="+mn-lt"/>
              </a:rPr>
              <a:t>bei</a:t>
            </a:r>
            <a:r>
              <a:rPr lang="en-GB" sz="2400" dirty="0">
                <a:solidFill>
                  <a:srgbClr val="000000"/>
                </a:solidFill>
                <a:ea typeface="+mn-lt"/>
                <a:cs typeface="+mn-lt"/>
              </a:rPr>
              <a:t> </a:t>
            </a:r>
            <a:r>
              <a:rPr lang="en-GB" sz="2400" dirty="0" err="1">
                <a:solidFill>
                  <a:srgbClr val="000000"/>
                </a:solidFill>
                <a:ea typeface="+mn-lt"/>
                <a:cs typeface="+mn-lt"/>
              </a:rPr>
              <a:t>dem</a:t>
            </a:r>
            <a:r>
              <a:rPr lang="en-GB" sz="2400" dirty="0">
                <a:solidFill>
                  <a:srgbClr val="000000"/>
                </a:solidFill>
                <a:ea typeface="+mn-lt"/>
                <a:cs typeface="+mn-lt"/>
              </a:rPr>
              <a:t> </a:t>
            </a:r>
            <a:r>
              <a:rPr lang="en-GB" sz="2400" dirty="0" err="1">
                <a:solidFill>
                  <a:srgbClr val="000000"/>
                </a:solidFill>
                <a:ea typeface="+mn-lt"/>
                <a:cs typeface="+mn-lt"/>
              </a:rPr>
              <a:t>Regierungen</a:t>
            </a:r>
            <a:r>
              <a:rPr lang="en-GB" sz="2400" dirty="0">
                <a:solidFill>
                  <a:srgbClr val="000000"/>
                </a:solidFill>
                <a:ea typeface="+mn-lt"/>
                <a:cs typeface="+mn-lt"/>
              </a:rPr>
              <a:t> und </a:t>
            </a:r>
            <a:r>
              <a:rPr lang="en-GB" sz="2400" dirty="0" err="1">
                <a:solidFill>
                  <a:srgbClr val="000000"/>
                </a:solidFill>
                <a:ea typeface="+mn-lt"/>
                <a:cs typeface="+mn-lt"/>
              </a:rPr>
              <a:t>Finanzinstitute</a:t>
            </a:r>
            <a:r>
              <a:rPr lang="en-GB" sz="2400" dirty="0">
                <a:solidFill>
                  <a:srgbClr val="000000"/>
                </a:solidFill>
                <a:ea typeface="+mn-lt"/>
                <a:cs typeface="+mn-lt"/>
              </a:rPr>
              <a:t> </a:t>
            </a:r>
            <a:r>
              <a:rPr lang="en-GB" sz="2400" dirty="0" err="1">
                <a:solidFill>
                  <a:srgbClr val="000000"/>
                </a:solidFill>
                <a:ea typeface="+mn-lt"/>
                <a:cs typeface="+mn-lt"/>
              </a:rPr>
              <a:t>Angebote</a:t>
            </a:r>
            <a:r>
              <a:rPr lang="en-GB" sz="2400" dirty="0">
                <a:solidFill>
                  <a:srgbClr val="000000"/>
                </a:solidFill>
                <a:ea typeface="+mn-lt"/>
                <a:cs typeface="+mn-lt"/>
              </a:rPr>
              <a:t> für </a:t>
            </a:r>
            <a:r>
              <a:rPr lang="en-GB" sz="2400" dirty="0" err="1">
                <a:solidFill>
                  <a:srgbClr val="000000"/>
                </a:solidFill>
                <a:ea typeface="+mn-lt"/>
                <a:cs typeface="+mn-lt"/>
              </a:rPr>
              <a:t>Großprojekte</a:t>
            </a:r>
            <a:r>
              <a:rPr lang="en-GB" sz="2400" dirty="0">
                <a:solidFill>
                  <a:srgbClr val="000000"/>
                </a:solidFill>
                <a:ea typeface="+mn-lt"/>
                <a:cs typeface="+mn-lt"/>
              </a:rPr>
              <a:t> </a:t>
            </a:r>
            <a:r>
              <a:rPr lang="en-GB" sz="2400" dirty="0" err="1">
                <a:solidFill>
                  <a:srgbClr val="000000"/>
                </a:solidFill>
                <a:ea typeface="+mn-lt"/>
                <a:cs typeface="+mn-lt"/>
              </a:rPr>
              <a:t>einholen</a:t>
            </a:r>
            <a:r>
              <a:rPr lang="en-GB" sz="2400" dirty="0">
                <a:solidFill>
                  <a:srgbClr val="000000"/>
                </a:solidFill>
                <a:ea typeface="+mn-lt"/>
                <a:cs typeface="+mn-lt"/>
              </a:rPr>
              <a:t>, die </a:t>
            </a:r>
            <a:r>
              <a:rPr lang="en-GB" sz="2400" dirty="0" err="1">
                <a:solidFill>
                  <a:srgbClr val="000000"/>
                </a:solidFill>
                <a:ea typeface="+mn-lt"/>
                <a:cs typeface="+mn-lt"/>
              </a:rPr>
              <a:t>innerhalb</a:t>
            </a:r>
            <a:r>
              <a:rPr lang="en-GB" sz="2400" dirty="0">
                <a:solidFill>
                  <a:srgbClr val="000000"/>
                </a:solidFill>
                <a:ea typeface="+mn-lt"/>
                <a:cs typeface="+mn-lt"/>
              </a:rPr>
              <a:t> </a:t>
            </a:r>
            <a:r>
              <a:rPr lang="en-GB" sz="2400" dirty="0" err="1">
                <a:solidFill>
                  <a:srgbClr val="000000"/>
                </a:solidFill>
                <a:ea typeface="+mn-lt"/>
                <a:cs typeface="+mn-lt"/>
              </a:rPr>
              <a:t>einer</a:t>
            </a:r>
            <a:r>
              <a:rPr lang="en-GB" sz="2400" dirty="0">
                <a:solidFill>
                  <a:srgbClr val="000000"/>
                </a:solidFill>
                <a:ea typeface="+mn-lt"/>
                <a:cs typeface="+mn-lt"/>
              </a:rPr>
              <a:t> </a:t>
            </a:r>
            <a:r>
              <a:rPr lang="en-GB" sz="2400" dirty="0" err="1">
                <a:solidFill>
                  <a:srgbClr val="000000"/>
                </a:solidFill>
                <a:ea typeface="+mn-lt"/>
                <a:cs typeface="+mn-lt"/>
              </a:rPr>
              <a:t>bestimmten</a:t>
            </a:r>
            <a:r>
              <a:rPr lang="en-GB" sz="2400" dirty="0">
                <a:solidFill>
                  <a:srgbClr val="000000"/>
                </a:solidFill>
                <a:ea typeface="+mn-lt"/>
                <a:cs typeface="+mn-lt"/>
              </a:rPr>
              <a:t> Frist </a:t>
            </a:r>
            <a:r>
              <a:rPr lang="en-GB" sz="2400" dirty="0" err="1">
                <a:solidFill>
                  <a:srgbClr val="000000"/>
                </a:solidFill>
                <a:ea typeface="+mn-lt"/>
                <a:cs typeface="+mn-lt"/>
              </a:rPr>
              <a:t>eingereicht</a:t>
            </a:r>
            <a:r>
              <a:rPr lang="en-GB" sz="2400" dirty="0">
                <a:solidFill>
                  <a:srgbClr val="000000"/>
                </a:solidFill>
                <a:ea typeface="+mn-lt"/>
                <a:cs typeface="+mn-lt"/>
              </a:rPr>
              <a:t> </a:t>
            </a:r>
            <a:r>
              <a:rPr lang="en-GB" sz="2400" dirty="0" err="1">
                <a:solidFill>
                  <a:srgbClr val="000000"/>
                </a:solidFill>
                <a:ea typeface="+mn-lt"/>
                <a:cs typeface="+mn-lt"/>
              </a:rPr>
              <a:t>werden</a:t>
            </a:r>
            <a:r>
              <a:rPr lang="en-GB" sz="2400" dirty="0">
                <a:solidFill>
                  <a:srgbClr val="000000"/>
                </a:solidFill>
                <a:ea typeface="+mn-lt"/>
                <a:cs typeface="+mn-lt"/>
              </a:rPr>
              <a:t> </a:t>
            </a:r>
            <a:r>
              <a:rPr lang="en-GB" sz="2400" dirty="0" err="1">
                <a:solidFill>
                  <a:srgbClr val="000000"/>
                </a:solidFill>
                <a:ea typeface="+mn-lt"/>
                <a:cs typeface="+mn-lt"/>
              </a:rPr>
              <a:t>müssen</a:t>
            </a:r>
            <a:r>
              <a:rPr lang="en-GB" sz="2400" dirty="0">
                <a:solidFill>
                  <a:srgbClr val="000000"/>
                </a:solidFill>
                <a:ea typeface="+mn-lt"/>
                <a:cs typeface="+mn-lt"/>
              </a:rPr>
              <a:t>.</a:t>
            </a:r>
            <a:endParaRPr lang="en-US" dirty="0">
              <a:solidFill>
                <a:srgbClr val="000000"/>
              </a:solidFill>
              <a:ea typeface="+mn-lt"/>
              <a:cs typeface="+mn-lt"/>
            </a:endParaRPr>
          </a:p>
          <a:p>
            <a:pPr>
              <a:buClr>
                <a:schemeClr val="accent2"/>
              </a:buClr>
            </a:pPr>
            <a:endParaRPr lang="en-GB" sz="2400">
              <a:solidFill>
                <a:srgbClr val="000000"/>
              </a:solidFill>
            </a:endParaRPr>
          </a:p>
          <a:p>
            <a:pPr marL="342900" indent="-342900">
              <a:buClr>
                <a:schemeClr val="accent2"/>
              </a:buClr>
              <a:buFont typeface="Arial"/>
              <a:buBlip>
                <a:blip r:embed="rId3"/>
              </a:buBlip>
            </a:pPr>
            <a:r>
              <a:rPr lang="en-GB" sz="2400" dirty="0">
                <a:solidFill>
                  <a:srgbClr val="000000"/>
                </a:solidFill>
                <a:ea typeface="+mn-lt"/>
                <a:cs typeface="+mn-lt"/>
              </a:rPr>
              <a:t>Es </a:t>
            </a:r>
            <a:r>
              <a:rPr lang="en-GB" sz="2400" dirty="0" err="1">
                <a:solidFill>
                  <a:srgbClr val="000000"/>
                </a:solidFill>
                <a:ea typeface="+mn-lt"/>
                <a:cs typeface="+mn-lt"/>
              </a:rPr>
              <a:t>ist</a:t>
            </a:r>
            <a:r>
              <a:rPr lang="en-GB" sz="2400" dirty="0">
                <a:solidFill>
                  <a:srgbClr val="000000"/>
                </a:solidFill>
                <a:ea typeface="+mn-lt"/>
                <a:cs typeface="+mn-lt"/>
              </a:rPr>
              <a:t> </a:t>
            </a:r>
            <a:r>
              <a:rPr lang="en-GB" sz="2400" dirty="0" err="1">
                <a:solidFill>
                  <a:srgbClr val="000000"/>
                </a:solidFill>
                <a:ea typeface="+mn-lt"/>
                <a:cs typeface="+mn-lt"/>
              </a:rPr>
              <a:t>ein</a:t>
            </a:r>
            <a:r>
              <a:rPr lang="en-GB" sz="2400" dirty="0">
                <a:solidFill>
                  <a:srgbClr val="000000"/>
                </a:solidFill>
                <a:ea typeface="+mn-lt"/>
                <a:cs typeface="+mn-lt"/>
              </a:rPr>
              <a:t> </a:t>
            </a:r>
            <a:r>
              <a:rPr lang="en-GB" sz="2400" dirty="0" err="1">
                <a:solidFill>
                  <a:srgbClr val="000000"/>
                </a:solidFill>
                <a:ea typeface="+mn-lt"/>
                <a:cs typeface="+mn-lt"/>
              </a:rPr>
              <a:t>intensiver</a:t>
            </a:r>
            <a:r>
              <a:rPr lang="en-GB" sz="2400" dirty="0">
                <a:solidFill>
                  <a:srgbClr val="000000"/>
                </a:solidFill>
                <a:ea typeface="+mn-lt"/>
                <a:cs typeface="+mn-lt"/>
              </a:rPr>
              <a:t> </a:t>
            </a:r>
            <a:r>
              <a:rPr lang="en-GB" sz="2400" dirty="0" err="1">
                <a:solidFill>
                  <a:srgbClr val="000000"/>
                </a:solidFill>
                <a:ea typeface="+mn-lt"/>
                <a:cs typeface="+mn-lt"/>
              </a:rPr>
              <a:t>Prozess</a:t>
            </a:r>
            <a:r>
              <a:rPr lang="en-GB" sz="2400" dirty="0">
                <a:solidFill>
                  <a:srgbClr val="000000"/>
                </a:solidFill>
                <a:ea typeface="+mn-lt"/>
                <a:cs typeface="+mn-lt"/>
              </a:rPr>
              <a:t> und </a:t>
            </a:r>
            <a:r>
              <a:rPr lang="en-GB" sz="2400" dirty="0" err="1">
                <a:solidFill>
                  <a:srgbClr val="000000"/>
                </a:solidFill>
                <a:ea typeface="+mn-lt"/>
                <a:cs typeface="+mn-lt"/>
              </a:rPr>
              <a:t>sehr</a:t>
            </a:r>
            <a:r>
              <a:rPr lang="en-GB" sz="2400" dirty="0">
                <a:solidFill>
                  <a:srgbClr val="000000"/>
                </a:solidFill>
                <a:ea typeface="+mn-lt"/>
                <a:cs typeface="+mn-lt"/>
              </a:rPr>
              <a:t> </a:t>
            </a:r>
            <a:r>
              <a:rPr lang="en-GB" sz="2400" dirty="0" err="1">
                <a:solidFill>
                  <a:srgbClr val="000000"/>
                </a:solidFill>
                <a:ea typeface="+mn-lt"/>
                <a:cs typeface="+mn-lt"/>
              </a:rPr>
              <a:t>wettbewerbsintensiv</a:t>
            </a:r>
            <a:r>
              <a:rPr lang="en-GB" sz="2400" dirty="0">
                <a:solidFill>
                  <a:srgbClr val="000000"/>
                </a:solidFill>
                <a:ea typeface="+mn-lt"/>
                <a:cs typeface="+mn-lt"/>
              </a:rPr>
              <a:t>.</a:t>
            </a:r>
            <a:endParaRPr lang="en-GB" dirty="0">
              <a:solidFill>
                <a:srgbClr val="000000"/>
              </a:solidFill>
              <a:ea typeface="+mn-lt"/>
              <a:cs typeface="+mn-lt"/>
            </a:endParaRPr>
          </a:p>
          <a:p>
            <a:pPr>
              <a:buClr>
                <a:schemeClr val="accent2"/>
              </a:buClr>
            </a:pPr>
            <a:endParaRPr lang="en-GB" sz="2400">
              <a:solidFill>
                <a:srgbClr val="000000"/>
              </a:solidFill>
              <a:cs typeface="Calibri"/>
            </a:endParaRPr>
          </a:p>
          <a:p>
            <a:pPr marL="342900" indent="-342900">
              <a:buClr>
                <a:schemeClr val="accent2"/>
              </a:buClr>
              <a:buFont typeface="Arial"/>
              <a:buBlip>
                <a:blip r:embed="rId3"/>
              </a:buBlip>
            </a:pPr>
            <a:r>
              <a:rPr lang="en-GB" sz="2400" dirty="0">
                <a:solidFill>
                  <a:srgbClr val="000000"/>
                </a:solidFill>
                <a:ea typeface="+mn-lt"/>
                <a:cs typeface="+mn-lt"/>
              </a:rPr>
              <a:t>Zu den </a:t>
            </a:r>
            <a:r>
              <a:rPr lang="en-GB" sz="2400" dirty="0" err="1">
                <a:solidFill>
                  <a:srgbClr val="000000"/>
                </a:solidFill>
                <a:ea typeface="+mn-lt"/>
                <a:cs typeface="+mn-lt"/>
              </a:rPr>
              <a:t>üblichen</a:t>
            </a:r>
            <a:r>
              <a:rPr lang="en-GB" sz="2400" dirty="0">
                <a:solidFill>
                  <a:srgbClr val="000000"/>
                </a:solidFill>
                <a:ea typeface="+mn-lt"/>
                <a:cs typeface="+mn-lt"/>
              </a:rPr>
              <a:t> </a:t>
            </a:r>
            <a:r>
              <a:rPr lang="en-GB" sz="2400" dirty="0" err="1">
                <a:solidFill>
                  <a:srgbClr val="000000"/>
                </a:solidFill>
                <a:ea typeface="+mn-lt"/>
                <a:cs typeface="+mn-lt"/>
              </a:rPr>
              <a:t>Bestandteilen</a:t>
            </a:r>
            <a:r>
              <a:rPr lang="en-GB" sz="2400" dirty="0">
                <a:solidFill>
                  <a:srgbClr val="000000"/>
                </a:solidFill>
                <a:ea typeface="+mn-lt"/>
                <a:cs typeface="+mn-lt"/>
              </a:rPr>
              <a:t> </a:t>
            </a:r>
            <a:r>
              <a:rPr lang="en-GB" sz="2400" dirty="0" err="1">
                <a:solidFill>
                  <a:srgbClr val="000000"/>
                </a:solidFill>
                <a:ea typeface="+mn-lt"/>
                <a:cs typeface="+mn-lt"/>
              </a:rPr>
              <a:t>einer</a:t>
            </a:r>
            <a:r>
              <a:rPr lang="en-GB" sz="2400" dirty="0">
                <a:solidFill>
                  <a:srgbClr val="000000"/>
                </a:solidFill>
                <a:ea typeface="+mn-lt"/>
                <a:cs typeface="+mn-lt"/>
              </a:rPr>
              <a:t> </a:t>
            </a:r>
            <a:r>
              <a:rPr lang="en-GB" sz="2400" dirty="0" err="1">
                <a:solidFill>
                  <a:srgbClr val="000000"/>
                </a:solidFill>
                <a:ea typeface="+mn-lt"/>
                <a:cs typeface="+mn-lt"/>
              </a:rPr>
              <a:t>Ausschreibung</a:t>
            </a:r>
            <a:r>
              <a:rPr lang="en-GB" sz="2400" dirty="0">
                <a:solidFill>
                  <a:srgbClr val="000000"/>
                </a:solidFill>
                <a:ea typeface="+mn-lt"/>
                <a:cs typeface="+mn-lt"/>
              </a:rPr>
              <a:t> für </a:t>
            </a:r>
            <a:r>
              <a:rPr lang="en-GB" sz="2400" dirty="0" err="1">
                <a:solidFill>
                  <a:srgbClr val="000000"/>
                </a:solidFill>
                <a:ea typeface="+mn-lt"/>
                <a:cs typeface="+mn-lt"/>
              </a:rPr>
              <a:t>Sachleistungen</a:t>
            </a:r>
            <a:r>
              <a:rPr lang="en-GB" sz="2400" dirty="0">
                <a:solidFill>
                  <a:srgbClr val="000000"/>
                </a:solidFill>
                <a:ea typeface="+mn-lt"/>
                <a:cs typeface="+mn-lt"/>
              </a:rPr>
              <a:t> </a:t>
            </a:r>
            <a:r>
              <a:rPr lang="en-GB" sz="2400" dirty="0" err="1">
                <a:solidFill>
                  <a:srgbClr val="000000"/>
                </a:solidFill>
                <a:ea typeface="+mn-lt"/>
                <a:cs typeface="+mn-lt"/>
              </a:rPr>
              <a:t>gehören</a:t>
            </a:r>
            <a:r>
              <a:rPr lang="en-GB" sz="2400" dirty="0">
                <a:solidFill>
                  <a:srgbClr val="000000"/>
                </a:solidFill>
                <a:ea typeface="+mn-lt"/>
                <a:cs typeface="+mn-lt"/>
              </a:rPr>
              <a:t> </a:t>
            </a:r>
            <a:r>
              <a:rPr lang="en-GB" sz="2400" dirty="0" err="1">
                <a:solidFill>
                  <a:srgbClr val="000000"/>
                </a:solidFill>
                <a:ea typeface="+mn-lt"/>
                <a:cs typeface="+mn-lt"/>
              </a:rPr>
              <a:t>Marktforschung</a:t>
            </a:r>
            <a:r>
              <a:rPr lang="en-GB" sz="2400" dirty="0">
                <a:solidFill>
                  <a:srgbClr val="000000"/>
                </a:solidFill>
                <a:ea typeface="+mn-lt"/>
                <a:cs typeface="+mn-lt"/>
              </a:rPr>
              <a:t>, Budget, Gantt-</a:t>
            </a:r>
            <a:r>
              <a:rPr lang="en-GB" sz="2400" dirty="0" err="1">
                <a:solidFill>
                  <a:srgbClr val="000000"/>
                </a:solidFill>
                <a:ea typeface="+mn-lt"/>
                <a:cs typeface="+mn-lt"/>
              </a:rPr>
              <a:t>Diagramm</a:t>
            </a:r>
            <a:r>
              <a:rPr lang="en-GB" sz="2400" dirty="0">
                <a:solidFill>
                  <a:srgbClr val="000000"/>
                </a:solidFill>
                <a:ea typeface="+mn-lt"/>
                <a:cs typeface="+mn-lt"/>
              </a:rPr>
              <a:t>, </a:t>
            </a:r>
            <a:r>
              <a:rPr lang="en-GB" sz="2400" dirty="0" err="1">
                <a:solidFill>
                  <a:srgbClr val="000000"/>
                </a:solidFill>
                <a:ea typeface="+mn-lt"/>
                <a:cs typeface="+mn-lt"/>
              </a:rPr>
              <a:t>mögliche</a:t>
            </a:r>
            <a:r>
              <a:rPr lang="en-GB" sz="2400" dirty="0">
                <a:solidFill>
                  <a:srgbClr val="000000"/>
                </a:solidFill>
                <a:ea typeface="+mn-lt"/>
                <a:cs typeface="+mn-lt"/>
              </a:rPr>
              <a:t> </a:t>
            </a:r>
            <a:r>
              <a:rPr lang="en-GB" sz="2400" dirty="0" err="1">
                <a:solidFill>
                  <a:srgbClr val="000000"/>
                </a:solidFill>
                <a:ea typeface="+mn-lt"/>
                <a:cs typeface="+mn-lt"/>
              </a:rPr>
              <a:t>Probleme</a:t>
            </a:r>
            <a:r>
              <a:rPr lang="en-GB" sz="2400" dirty="0">
                <a:solidFill>
                  <a:srgbClr val="000000"/>
                </a:solidFill>
                <a:ea typeface="+mn-lt"/>
                <a:cs typeface="+mn-lt"/>
              </a:rPr>
              <a:t>, die </a:t>
            </a:r>
            <a:r>
              <a:rPr lang="en-GB" sz="2400" dirty="0" err="1">
                <a:solidFill>
                  <a:srgbClr val="000000"/>
                </a:solidFill>
                <a:ea typeface="+mn-lt"/>
                <a:cs typeface="+mn-lt"/>
              </a:rPr>
              <a:t>auftreten</a:t>
            </a:r>
            <a:r>
              <a:rPr lang="en-GB" sz="2400" dirty="0">
                <a:solidFill>
                  <a:srgbClr val="000000"/>
                </a:solidFill>
                <a:ea typeface="+mn-lt"/>
                <a:cs typeface="+mn-lt"/>
              </a:rPr>
              <a:t> </a:t>
            </a:r>
            <a:r>
              <a:rPr lang="en-GB" sz="2400" dirty="0" err="1">
                <a:solidFill>
                  <a:srgbClr val="000000"/>
                </a:solidFill>
                <a:ea typeface="+mn-lt"/>
                <a:cs typeface="+mn-lt"/>
              </a:rPr>
              <a:t>können</a:t>
            </a:r>
            <a:r>
              <a:rPr lang="en-GB" sz="2400" dirty="0">
                <a:solidFill>
                  <a:srgbClr val="000000"/>
                </a:solidFill>
                <a:ea typeface="+mn-lt"/>
                <a:cs typeface="+mn-lt"/>
              </a:rPr>
              <a:t>, </a:t>
            </a:r>
            <a:r>
              <a:rPr lang="en-GB" sz="2400" dirty="0" err="1">
                <a:solidFill>
                  <a:srgbClr val="000000"/>
                </a:solidFill>
                <a:ea typeface="+mn-lt"/>
                <a:cs typeface="+mn-lt"/>
              </a:rPr>
              <a:t>Projektplan</a:t>
            </a:r>
            <a:r>
              <a:rPr lang="en-GB" sz="2400" dirty="0">
                <a:solidFill>
                  <a:srgbClr val="000000"/>
                </a:solidFill>
                <a:ea typeface="+mn-lt"/>
                <a:cs typeface="+mn-lt"/>
              </a:rPr>
              <a:t>, </a:t>
            </a:r>
            <a:r>
              <a:rPr lang="en-GB" sz="2400" dirty="0" err="1">
                <a:solidFill>
                  <a:srgbClr val="000000"/>
                </a:solidFill>
                <a:ea typeface="+mn-lt"/>
                <a:cs typeface="+mn-lt"/>
              </a:rPr>
              <a:t>ethische</a:t>
            </a:r>
            <a:r>
              <a:rPr lang="en-GB" sz="2400" dirty="0">
                <a:solidFill>
                  <a:srgbClr val="000000"/>
                </a:solidFill>
                <a:ea typeface="+mn-lt"/>
                <a:cs typeface="+mn-lt"/>
              </a:rPr>
              <a:t> </a:t>
            </a:r>
            <a:r>
              <a:rPr lang="en-GB" sz="2400" dirty="0" err="1">
                <a:solidFill>
                  <a:srgbClr val="000000"/>
                </a:solidFill>
                <a:ea typeface="+mn-lt"/>
                <a:cs typeface="+mn-lt"/>
              </a:rPr>
              <a:t>Einschränkungen</a:t>
            </a:r>
            <a:r>
              <a:rPr lang="en-GB" sz="2400" dirty="0">
                <a:solidFill>
                  <a:srgbClr val="000000"/>
                </a:solidFill>
                <a:ea typeface="+mn-lt"/>
                <a:cs typeface="+mn-lt"/>
              </a:rPr>
              <a:t> </a:t>
            </a:r>
            <a:r>
              <a:rPr lang="en-GB" sz="2400" dirty="0" err="1">
                <a:solidFill>
                  <a:srgbClr val="000000"/>
                </a:solidFill>
                <a:ea typeface="+mn-lt"/>
                <a:cs typeface="+mn-lt"/>
              </a:rPr>
              <a:t>usw</a:t>
            </a:r>
            <a:r>
              <a:rPr lang="en-GB" sz="2400" dirty="0">
                <a:solidFill>
                  <a:srgbClr val="000000"/>
                </a:solidFill>
                <a:ea typeface="+mn-lt"/>
                <a:cs typeface="+mn-lt"/>
              </a:rPr>
              <a:t>.</a:t>
            </a:r>
          </a:p>
          <a:p>
            <a:pPr>
              <a:buClr>
                <a:schemeClr val="accent2"/>
              </a:buClr>
            </a:pPr>
            <a:endParaRPr lang="en-GB" sz="2400">
              <a:solidFill>
                <a:srgbClr val="000000"/>
              </a:solidFill>
            </a:endParaRPr>
          </a:p>
          <a:p>
            <a:pPr marL="342900" indent="-342900">
              <a:buClr>
                <a:schemeClr val="accent2"/>
              </a:buClr>
              <a:buBlip>
                <a:blip r:embed="rId3"/>
              </a:buBlip>
            </a:pPr>
            <a:endParaRPr lang="en-GB" sz="2400">
              <a:solidFill>
                <a:srgbClr val="000000"/>
              </a:solidFill>
            </a:endParaRPr>
          </a:p>
        </p:txBody>
      </p:sp>
    </p:spTree>
    <p:extLst>
      <p:ext uri="{BB962C8B-B14F-4D97-AF65-F5344CB8AC3E}">
        <p14:creationId xmlns:p14="http://schemas.microsoft.com/office/powerpoint/2010/main" val="3653315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761603"/>
            <a:ext cx="10595237" cy="822268"/>
          </a:xfrm>
        </p:spPr>
        <p:txBody>
          <a:bodyPr lIns="91440" tIns="45720" rIns="91440" bIns="45720" anchor="t">
            <a:noAutofit/>
          </a:bodyPr>
          <a:lstStyle/>
          <a:p>
            <a:r>
              <a:rPr lang="en-GB" dirty="0" err="1">
                <a:ea typeface="+mn-lt"/>
                <a:cs typeface="+mn-lt"/>
              </a:rPr>
              <a:t>Ausschreibung</a:t>
            </a:r>
            <a:endParaRPr lang="en-US" dirty="0" err="1"/>
          </a:p>
        </p:txBody>
      </p:sp>
      <p:sp>
        <p:nvSpPr>
          <p:cNvPr id="2" name="TextBox 1">
            <a:extLst>
              <a:ext uri="{FF2B5EF4-FFF2-40B4-BE49-F238E27FC236}">
                <a16:creationId xmlns:a16="http://schemas.microsoft.com/office/drawing/2014/main" id="{CDF7989A-5967-150C-B395-70EC1F2423B8}"/>
              </a:ext>
            </a:extLst>
          </p:cNvPr>
          <p:cNvSpPr txBox="1"/>
          <p:nvPr/>
        </p:nvSpPr>
        <p:spPr>
          <a:xfrm>
            <a:off x="897211" y="1583870"/>
            <a:ext cx="10397575" cy="3416320"/>
          </a:xfrm>
          <a:prstGeom prst="rect">
            <a:avLst/>
          </a:prstGeom>
          <a:noFill/>
        </p:spPr>
        <p:txBody>
          <a:bodyPr wrap="square" lIns="91440" tIns="45720" rIns="91440" bIns="45720" rtlCol="0" anchor="t">
            <a:spAutoFit/>
          </a:bodyPr>
          <a:lstStyle/>
          <a:p>
            <a:pPr marL="342900" indent="-342900">
              <a:buClr>
                <a:schemeClr val="accent2"/>
              </a:buClr>
              <a:buFont typeface="Arial"/>
              <a:buBlip>
                <a:blip r:embed="rId3"/>
              </a:buBlip>
            </a:pPr>
            <a:r>
              <a:rPr lang="en-GB" sz="2400" dirty="0">
                <a:solidFill>
                  <a:srgbClr val="000000"/>
                </a:solidFill>
                <a:ea typeface="+mn-lt"/>
                <a:cs typeface="+mn-lt"/>
              </a:rPr>
              <a:t>Muss </a:t>
            </a:r>
            <a:r>
              <a:rPr lang="en-GB" sz="2400" dirty="0" err="1">
                <a:solidFill>
                  <a:srgbClr val="000000"/>
                </a:solidFill>
                <a:ea typeface="+mn-lt"/>
                <a:cs typeface="+mn-lt"/>
              </a:rPr>
              <a:t>ein</a:t>
            </a:r>
            <a:r>
              <a:rPr lang="en-GB" sz="2400" dirty="0">
                <a:solidFill>
                  <a:srgbClr val="000000"/>
                </a:solidFill>
                <a:ea typeface="+mn-lt"/>
                <a:cs typeface="+mn-lt"/>
              </a:rPr>
              <a:t> </a:t>
            </a:r>
            <a:r>
              <a:rPr lang="en-GB" sz="2400" dirty="0" err="1">
                <a:solidFill>
                  <a:srgbClr val="000000"/>
                </a:solidFill>
                <a:ea typeface="+mn-lt"/>
                <a:cs typeface="+mn-lt"/>
              </a:rPr>
              <a:t>strukturiertes</a:t>
            </a:r>
            <a:r>
              <a:rPr lang="en-GB" sz="2400" dirty="0">
                <a:solidFill>
                  <a:srgbClr val="000000"/>
                </a:solidFill>
                <a:ea typeface="+mn-lt"/>
                <a:cs typeface="+mn-lt"/>
              </a:rPr>
              <a:t> </a:t>
            </a:r>
            <a:r>
              <a:rPr lang="en-GB" sz="2400" dirty="0" err="1">
                <a:solidFill>
                  <a:srgbClr val="000000"/>
                </a:solidFill>
                <a:ea typeface="+mn-lt"/>
                <a:cs typeface="+mn-lt"/>
              </a:rPr>
              <a:t>Projektmanagementformat</a:t>
            </a:r>
            <a:r>
              <a:rPr lang="en-GB" sz="2400" dirty="0">
                <a:solidFill>
                  <a:srgbClr val="000000"/>
                </a:solidFill>
                <a:ea typeface="+mn-lt"/>
                <a:cs typeface="+mn-lt"/>
              </a:rPr>
              <a:t> </a:t>
            </a:r>
            <a:r>
              <a:rPr lang="en-GB" sz="2400" dirty="0" err="1">
                <a:solidFill>
                  <a:srgbClr val="000000"/>
                </a:solidFill>
                <a:ea typeface="+mn-lt"/>
                <a:cs typeface="+mn-lt"/>
              </a:rPr>
              <a:t>befolgen</a:t>
            </a:r>
            <a:endParaRPr lang="en-US" dirty="0">
              <a:solidFill>
                <a:srgbClr val="000000"/>
              </a:solidFill>
              <a:cs typeface="Calibri"/>
            </a:endParaRPr>
          </a:p>
          <a:p>
            <a:pPr>
              <a:buClr>
                <a:schemeClr val="accent2"/>
              </a:buClr>
            </a:pPr>
            <a:endParaRPr lang="en-GB" sz="2400">
              <a:solidFill>
                <a:srgbClr val="000000"/>
              </a:solidFill>
            </a:endParaRPr>
          </a:p>
          <a:p>
            <a:pPr marL="342900" indent="-342900">
              <a:buClr>
                <a:schemeClr val="accent2"/>
              </a:buClr>
              <a:buFont typeface="Arial"/>
              <a:buBlip>
                <a:blip r:embed="rId3"/>
              </a:buBlip>
            </a:pPr>
            <a:r>
              <a:rPr lang="en-GB" sz="2400" dirty="0" err="1">
                <a:solidFill>
                  <a:srgbClr val="000000"/>
                </a:solidFill>
                <a:ea typeface="+mn-lt"/>
                <a:cs typeface="+mn-lt"/>
              </a:rPr>
              <a:t>Stellen</a:t>
            </a:r>
            <a:r>
              <a:rPr lang="en-GB" sz="2400" dirty="0">
                <a:solidFill>
                  <a:srgbClr val="000000"/>
                </a:solidFill>
                <a:ea typeface="+mn-lt"/>
                <a:cs typeface="+mn-lt"/>
              </a:rPr>
              <a:t> Sie von Anfang an</a:t>
            </a:r>
            <a:r>
              <a:rPr lang="en-GB" sz="2400" dirty="0">
                <a:ea typeface="+mn-lt"/>
                <a:cs typeface="+mn-lt"/>
              </a:rPr>
              <a:t> </a:t>
            </a:r>
            <a:r>
              <a:rPr lang="en-GB" sz="2400" dirty="0">
                <a:solidFill>
                  <a:schemeClr val="accent2"/>
                </a:solidFill>
                <a:ea typeface="+mn-lt"/>
                <a:cs typeface="+mn-lt"/>
                <a:hlinkClick r:id="rId4">
                  <a:extLst>
                    <a:ext uri="{A12FA001-AC4F-418D-AE19-62706E023703}">
                      <ahyp:hlinkClr xmlns:ahyp="http://schemas.microsoft.com/office/drawing/2018/hyperlinkcolor" val="tx"/>
                    </a:ext>
                  </a:extLst>
                </a:hlinkClick>
              </a:rPr>
              <a:t>die richtigen Fragen</a:t>
            </a:r>
            <a:endParaRPr lang="en-GB">
              <a:solidFill>
                <a:schemeClr val="accent2"/>
              </a:solidFill>
              <a:cs typeface="Calibri" panose="020F0502020204030204"/>
            </a:endParaRPr>
          </a:p>
          <a:p>
            <a:pPr marL="342900" indent="-342900">
              <a:buClr>
                <a:schemeClr val="accent2"/>
              </a:buClr>
              <a:buBlip>
                <a:blip r:embed="rId3"/>
              </a:buBlip>
            </a:pPr>
            <a:endParaRPr lang="en-GB" sz="2400" dirty="0">
              <a:solidFill>
                <a:srgbClr val="000000"/>
              </a:solidFill>
              <a:ea typeface="+mn-lt"/>
              <a:cs typeface="+mn-lt"/>
            </a:endParaRPr>
          </a:p>
          <a:p>
            <a:pPr marL="342900" indent="-342900">
              <a:buClr>
                <a:schemeClr val="accent2"/>
              </a:buClr>
              <a:buFont typeface="Arial"/>
              <a:buBlip>
                <a:blip r:embed="rId3"/>
              </a:buBlip>
            </a:pPr>
            <a:r>
              <a:rPr lang="en-US" sz="2400" dirty="0">
                <a:solidFill>
                  <a:srgbClr val="000000"/>
                </a:solidFill>
                <a:ea typeface="+mn-lt"/>
                <a:cs typeface="+mn-lt"/>
                <a:hlinkClick r:id="rId4">
                  <a:extLst>
                    <a:ext uri="{A12FA001-AC4F-418D-AE19-62706E023703}">
                      <ahyp:hlinkClr xmlns:ahyp="http://schemas.microsoft.com/office/drawing/2018/hyperlinkcolor" val="tx"/>
                    </a:ext>
                  </a:extLst>
                </a:hlinkClick>
              </a:rPr>
              <a:t>Ausschreibungsschreiben für Wohltätigkeitsorganisationen </a:t>
            </a:r>
            <a:r>
              <a:rPr kumimoji="0" lang="en-US" sz="2400" b="0" i="0" u="none" strike="noStrike" kern="1200" cap="none" spc="0" normalizeH="0" baseline="0" noProof="0" dirty="0">
                <a:ln>
                  <a:noFill/>
                </a:ln>
                <a:solidFill>
                  <a:srgbClr val="000000"/>
                </a:solidFill>
                <a:effectLst/>
                <a:uLnTx/>
                <a:uFillTx/>
                <a:ea typeface="+mn-lt"/>
                <a:cs typeface="+mn-lt"/>
                <a:hlinkClick r:id="rId4">
                  <a:extLst>
                    <a:ext uri="{A12FA001-AC4F-418D-AE19-62706E023703}">
                      <ahyp:hlinkClr xmlns:ahyp="http://schemas.microsoft.com/office/drawing/2018/hyperlinkcolor" val="tx"/>
                    </a:ext>
                  </a:extLst>
                </a:hlinkClick>
              </a:rPr>
              <a:t>- </a:t>
            </a:r>
            <a:r>
              <a:rPr lang="en-US" sz="2400" dirty="0">
                <a:solidFill>
                  <a:srgbClr val="000000"/>
                </a:solidFill>
                <a:ea typeface="+mn-lt"/>
                <a:cs typeface="+mn-lt"/>
                <a:hlinkClick r:id="rId4">
                  <a:extLst>
                    <a:ext uri="{A12FA001-AC4F-418D-AE19-62706E023703}">
                      <ahyp:hlinkClr xmlns:ahyp="http://schemas.microsoft.com/office/drawing/2018/hyperlinkcolor" val="tx"/>
                    </a:ext>
                  </a:extLst>
                </a:hlinkClick>
              </a:rPr>
              <a:t>Leitfaden </a:t>
            </a:r>
            <a:r>
              <a:rPr kumimoji="0" lang="en-US" sz="2400" b="0" i="0" u="none" strike="noStrike" kern="1200" cap="none" spc="0" normalizeH="0" baseline="0" noProof="0" dirty="0">
                <a:ln>
                  <a:noFill/>
                </a:ln>
                <a:solidFill>
                  <a:srgbClr val="000000"/>
                </a:solidFill>
                <a:effectLst/>
                <a:uLnTx/>
                <a:uFillTx/>
                <a:ea typeface="+mn-lt"/>
                <a:cs typeface="+mn-lt"/>
                <a:hlinkClick r:id="rId4">
                  <a:extLst>
                    <a:ext uri="{A12FA001-AC4F-418D-AE19-62706E023703}">
                      <ahyp:hlinkClr xmlns:ahyp="http://schemas.microsoft.com/office/drawing/2018/hyperlinkcolor" val="tx"/>
                    </a:ext>
                  </a:extLst>
                </a:hlinkClick>
              </a:rPr>
              <a:t>- Charity Fundraising (charity-fundraising.org.uk)</a:t>
            </a:r>
            <a:endParaRPr lang="de-DE" sz="2400">
              <a:solidFill>
                <a:srgbClr val="000000"/>
              </a:solidFill>
              <a:ea typeface="+mn-lt"/>
              <a:cs typeface="+mn-lt"/>
            </a:endParaRPr>
          </a:p>
          <a:p>
            <a:pPr marL="342900" indent="-342900">
              <a:buClr>
                <a:schemeClr val="accent2"/>
              </a:buClr>
              <a:buBlip>
                <a:blip r:embed="rId3"/>
              </a:buBlip>
            </a:pPr>
            <a:endParaRPr lang="en-US" sz="2400" b="0" i="0" u="none" strike="noStrike" kern="1200" cap="none" spc="0" normalizeH="0" baseline="0" noProof="0" dirty="0">
              <a:ln>
                <a:noFill/>
              </a:ln>
              <a:solidFill>
                <a:schemeClr val="accent2">
                  <a:lumMod val="75000"/>
                </a:schemeClr>
              </a:solidFill>
              <a:effectLst/>
              <a:uLnTx/>
              <a:uFillTx/>
              <a:latin typeface="Calibri" panose="020F0502020204030204"/>
              <a:cs typeface="Calibri"/>
            </a:endParaRPr>
          </a:p>
          <a:p>
            <a:pPr marL="342900" indent="-342900">
              <a:buClr>
                <a:schemeClr val="accent2"/>
              </a:buClr>
              <a:buBlip>
                <a:blip r:embed="rId3"/>
              </a:buBlip>
            </a:pPr>
            <a:endParaRPr lang="en-GB" sz="2400">
              <a:solidFill>
                <a:srgbClr val="000000"/>
              </a:solidFill>
            </a:endParaRPr>
          </a:p>
          <a:p>
            <a:pPr marL="342900" indent="-342900">
              <a:buClr>
                <a:schemeClr val="accent2"/>
              </a:buClr>
              <a:buBlip>
                <a:blip r:embed="rId3"/>
              </a:buBlip>
            </a:pPr>
            <a:endParaRPr lang="en-GB" sz="2400">
              <a:solidFill>
                <a:srgbClr val="000000"/>
              </a:solidFill>
            </a:endParaRPr>
          </a:p>
        </p:txBody>
      </p:sp>
    </p:spTree>
    <p:extLst>
      <p:ext uri="{BB962C8B-B14F-4D97-AF65-F5344CB8AC3E}">
        <p14:creationId xmlns:p14="http://schemas.microsoft.com/office/powerpoint/2010/main" val="3976665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761603"/>
            <a:ext cx="10595237" cy="822268"/>
          </a:xfrm>
        </p:spPr>
        <p:txBody>
          <a:bodyPr lIns="91440" tIns="45720" rIns="91440" bIns="45720" anchor="t">
            <a:noAutofit/>
          </a:bodyPr>
          <a:lstStyle/>
          <a:p>
            <a:r>
              <a:rPr lang="en-GB" dirty="0" err="1">
                <a:ea typeface="+mn-lt"/>
                <a:cs typeface="+mn-lt"/>
              </a:rPr>
              <a:t>Bargeld</a:t>
            </a:r>
            <a:r>
              <a:rPr lang="en-GB" dirty="0">
                <a:ea typeface="+mn-lt"/>
                <a:cs typeface="+mn-lt"/>
              </a:rPr>
              <a:t> versus </a:t>
            </a:r>
            <a:r>
              <a:rPr lang="en-GB" dirty="0" err="1">
                <a:ea typeface="+mn-lt"/>
                <a:cs typeface="+mn-lt"/>
              </a:rPr>
              <a:t>Überschuss</a:t>
            </a:r>
            <a:endParaRPr lang="en-US" dirty="0" err="1"/>
          </a:p>
        </p:txBody>
      </p:sp>
      <p:sp>
        <p:nvSpPr>
          <p:cNvPr id="2" name="TextBox 1">
            <a:extLst>
              <a:ext uri="{FF2B5EF4-FFF2-40B4-BE49-F238E27FC236}">
                <a16:creationId xmlns:a16="http://schemas.microsoft.com/office/drawing/2014/main" id="{CDF7989A-5967-150C-B395-70EC1F2423B8}"/>
              </a:ext>
            </a:extLst>
          </p:cNvPr>
          <p:cNvSpPr txBox="1"/>
          <p:nvPr/>
        </p:nvSpPr>
        <p:spPr>
          <a:xfrm>
            <a:off x="897211" y="1716392"/>
            <a:ext cx="10397575" cy="3416320"/>
          </a:xfrm>
          <a:prstGeom prst="rect">
            <a:avLst/>
          </a:prstGeom>
          <a:noFill/>
        </p:spPr>
        <p:txBody>
          <a:bodyPr wrap="square" lIns="91440" tIns="45720" rIns="91440" bIns="45720" rtlCol="0" anchor="t">
            <a:spAutoFit/>
          </a:bodyPr>
          <a:lstStyle/>
          <a:p>
            <a:pPr marL="342900" indent="-342900">
              <a:buClr>
                <a:schemeClr val="accent2"/>
              </a:buClr>
              <a:buFont typeface="Arial"/>
              <a:buBlip>
                <a:blip r:embed="rId3"/>
              </a:buBlip>
            </a:pPr>
            <a:r>
              <a:rPr lang="en-GB" sz="2400" dirty="0">
                <a:solidFill>
                  <a:srgbClr val="000000"/>
                </a:solidFill>
                <a:ea typeface="+mn-lt"/>
                <a:cs typeface="+mn-lt"/>
              </a:rPr>
              <a:t>Auch </a:t>
            </a:r>
            <a:r>
              <a:rPr lang="en-GB" sz="2400" dirty="0" err="1">
                <a:solidFill>
                  <a:srgbClr val="000000"/>
                </a:solidFill>
                <a:ea typeface="+mn-lt"/>
                <a:cs typeface="+mn-lt"/>
              </a:rPr>
              <a:t>als</a:t>
            </a:r>
            <a:r>
              <a:rPr lang="en-GB" sz="2400" dirty="0">
                <a:solidFill>
                  <a:srgbClr val="000000"/>
                </a:solidFill>
                <a:ea typeface="+mn-lt"/>
                <a:cs typeface="+mn-lt"/>
              </a:rPr>
              <a:t> </a:t>
            </a:r>
            <a:r>
              <a:rPr lang="en-GB" sz="2400" dirty="0" err="1">
                <a:solidFill>
                  <a:srgbClr val="000000"/>
                </a:solidFill>
                <a:ea typeface="+mn-lt"/>
                <a:cs typeface="+mn-lt"/>
              </a:rPr>
              <a:t>gesetzliches</a:t>
            </a:r>
            <a:r>
              <a:rPr lang="en-GB" sz="2400" dirty="0">
                <a:solidFill>
                  <a:srgbClr val="000000"/>
                </a:solidFill>
                <a:ea typeface="+mn-lt"/>
                <a:cs typeface="+mn-lt"/>
              </a:rPr>
              <a:t> </a:t>
            </a:r>
            <a:r>
              <a:rPr lang="en-GB" sz="2400" dirty="0" err="1">
                <a:solidFill>
                  <a:srgbClr val="000000"/>
                </a:solidFill>
                <a:ea typeface="+mn-lt"/>
                <a:cs typeface="+mn-lt"/>
              </a:rPr>
              <a:t>Zahlungsmittel</a:t>
            </a:r>
            <a:r>
              <a:rPr lang="en-GB" sz="2400" dirty="0">
                <a:solidFill>
                  <a:srgbClr val="000000"/>
                </a:solidFill>
                <a:ea typeface="+mn-lt"/>
                <a:cs typeface="+mn-lt"/>
              </a:rPr>
              <a:t> </a:t>
            </a:r>
            <a:r>
              <a:rPr lang="en-GB" sz="2400" dirty="0" err="1">
                <a:solidFill>
                  <a:srgbClr val="000000"/>
                </a:solidFill>
                <a:ea typeface="+mn-lt"/>
                <a:cs typeface="+mn-lt"/>
              </a:rPr>
              <a:t>bezeichnet</a:t>
            </a:r>
            <a:r>
              <a:rPr lang="en-GB" sz="2400" dirty="0">
                <a:solidFill>
                  <a:srgbClr val="000000"/>
                </a:solidFill>
                <a:ea typeface="+mn-lt"/>
                <a:cs typeface="+mn-lt"/>
              </a:rPr>
              <a:t>, das für die </a:t>
            </a:r>
            <a:r>
              <a:rPr lang="en-GB" sz="2400" dirty="0" err="1">
                <a:solidFill>
                  <a:srgbClr val="000000"/>
                </a:solidFill>
                <a:ea typeface="+mn-lt"/>
                <a:cs typeface="+mn-lt"/>
              </a:rPr>
              <a:t>Bezahlung</a:t>
            </a:r>
            <a:r>
              <a:rPr lang="en-GB" sz="2400" dirty="0">
                <a:solidFill>
                  <a:srgbClr val="000000"/>
                </a:solidFill>
                <a:ea typeface="+mn-lt"/>
                <a:cs typeface="+mn-lt"/>
              </a:rPr>
              <a:t> </a:t>
            </a:r>
            <a:r>
              <a:rPr lang="en-GB" sz="2400" dirty="0" err="1">
                <a:solidFill>
                  <a:srgbClr val="000000"/>
                </a:solidFill>
                <a:ea typeface="+mn-lt"/>
                <a:cs typeface="+mn-lt"/>
              </a:rPr>
              <a:t>einer</a:t>
            </a:r>
            <a:r>
              <a:rPr lang="en-GB" sz="2400" dirty="0">
                <a:solidFill>
                  <a:srgbClr val="000000"/>
                </a:solidFill>
                <a:ea typeface="+mn-lt"/>
                <a:cs typeface="+mn-lt"/>
              </a:rPr>
              <a:t> Ware </a:t>
            </a:r>
            <a:r>
              <a:rPr lang="en-GB" sz="2400" dirty="0" err="1">
                <a:solidFill>
                  <a:srgbClr val="000000"/>
                </a:solidFill>
                <a:ea typeface="+mn-lt"/>
                <a:cs typeface="+mn-lt"/>
              </a:rPr>
              <a:t>oder</a:t>
            </a:r>
            <a:r>
              <a:rPr lang="en-GB" sz="2400" dirty="0">
                <a:solidFill>
                  <a:srgbClr val="000000"/>
                </a:solidFill>
                <a:ea typeface="+mn-lt"/>
                <a:cs typeface="+mn-lt"/>
              </a:rPr>
              <a:t> </a:t>
            </a:r>
            <a:r>
              <a:rPr lang="en-GB" sz="2400" dirty="0" err="1">
                <a:solidFill>
                  <a:srgbClr val="000000"/>
                </a:solidFill>
                <a:ea typeface="+mn-lt"/>
                <a:cs typeface="+mn-lt"/>
              </a:rPr>
              <a:t>Dienstleistung</a:t>
            </a:r>
            <a:r>
              <a:rPr lang="en-GB" sz="2400" dirty="0">
                <a:solidFill>
                  <a:srgbClr val="000000"/>
                </a:solidFill>
                <a:ea typeface="+mn-lt"/>
                <a:cs typeface="+mn-lt"/>
              </a:rPr>
              <a:t> </a:t>
            </a:r>
            <a:r>
              <a:rPr lang="en-GB" sz="2400" dirty="0" err="1">
                <a:solidFill>
                  <a:srgbClr val="000000"/>
                </a:solidFill>
                <a:ea typeface="+mn-lt"/>
                <a:cs typeface="+mn-lt"/>
              </a:rPr>
              <a:t>verwendet</a:t>
            </a:r>
            <a:r>
              <a:rPr lang="en-GB" sz="2400" dirty="0">
                <a:solidFill>
                  <a:srgbClr val="000000"/>
                </a:solidFill>
                <a:ea typeface="+mn-lt"/>
                <a:cs typeface="+mn-lt"/>
              </a:rPr>
              <a:t> </a:t>
            </a:r>
            <a:r>
              <a:rPr lang="en-GB" sz="2400" dirty="0" err="1">
                <a:solidFill>
                  <a:srgbClr val="000000"/>
                </a:solidFill>
                <a:ea typeface="+mn-lt"/>
                <a:cs typeface="+mn-lt"/>
              </a:rPr>
              <a:t>wird</a:t>
            </a:r>
            <a:r>
              <a:rPr lang="en-GB" sz="2400" dirty="0">
                <a:solidFill>
                  <a:srgbClr val="000000"/>
                </a:solidFill>
                <a:ea typeface="+mn-lt"/>
                <a:cs typeface="+mn-lt"/>
              </a:rPr>
              <a:t>.</a:t>
            </a:r>
            <a:endParaRPr lang="en-US">
              <a:solidFill>
                <a:srgbClr val="000000"/>
              </a:solidFill>
              <a:cs typeface="Calibri"/>
            </a:endParaRPr>
          </a:p>
          <a:p>
            <a:pPr>
              <a:buClr>
                <a:schemeClr val="accent2"/>
              </a:buClr>
            </a:pPr>
            <a:endParaRPr lang="en-GB" sz="2400" dirty="0">
              <a:solidFill>
                <a:srgbClr val="000000"/>
              </a:solidFill>
              <a:cs typeface="Calibri"/>
            </a:endParaRPr>
          </a:p>
          <a:p>
            <a:pPr marL="342900" indent="-342900">
              <a:buClr>
                <a:schemeClr val="accent2"/>
              </a:buClr>
              <a:buFont typeface="Arial"/>
              <a:buBlip>
                <a:blip r:embed="rId3"/>
              </a:buBlip>
            </a:pPr>
            <a:r>
              <a:rPr lang="en-GB" sz="2400" dirty="0">
                <a:solidFill>
                  <a:srgbClr val="000000"/>
                </a:solidFill>
                <a:ea typeface="+mn-lt"/>
                <a:cs typeface="+mn-lt"/>
              </a:rPr>
              <a:t>Ein </a:t>
            </a:r>
            <a:r>
              <a:rPr lang="en-GB" sz="2400" dirty="0" err="1">
                <a:solidFill>
                  <a:srgbClr val="000000"/>
                </a:solidFill>
                <a:ea typeface="+mn-lt"/>
                <a:cs typeface="+mn-lt"/>
              </a:rPr>
              <a:t>Überschuss</a:t>
            </a:r>
            <a:r>
              <a:rPr lang="en-GB" sz="2400" dirty="0">
                <a:solidFill>
                  <a:srgbClr val="000000"/>
                </a:solidFill>
                <a:ea typeface="+mn-lt"/>
                <a:cs typeface="+mn-lt"/>
              </a:rPr>
              <a:t> </a:t>
            </a:r>
            <a:r>
              <a:rPr lang="en-GB" sz="2400" dirty="0" err="1">
                <a:solidFill>
                  <a:srgbClr val="000000"/>
                </a:solidFill>
                <a:ea typeface="+mn-lt"/>
                <a:cs typeface="+mn-lt"/>
              </a:rPr>
              <a:t>ist</a:t>
            </a:r>
            <a:r>
              <a:rPr lang="en-GB" sz="2400" dirty="0">
                <a:solidFill>
                  <a:srgbClr val="000000"/>
                </a:solidFill>
                <a:ea typeface="+mn-lt"/>
                <a:cs typeface="+mn-lt"/>
              </a:rPr>
              <a:t> der </a:t>
            </a:r>
            <a:r>
              <a:rPr lang="en-GB" sz="2400" dirty="0" err="1">
                <a:solidFill>
                  <a:srgbClr val="000000"/>
                </a:solidFill>
                <a:ea typeface="+mn-lt"/>
                <a:cs typeface="+mn-lt"/>
              </a:rPr>
              <a:t>Betrag</a:t>
            </a:r>
            <a:r>
              <a:rPr lang="en-GB" sz="2400" dirty="0">
                <a:solidFill>
                  <a:srgbClr val="000000"/>
                </a:solidFill>
                <a:ea typeface="+mn-lt"/>
                <a:cs typeface="+mn-lt"/>
              </a:rPr>
              <a:t> </a:t>
            </a:r>
            <a:r>
              <a:rPr lang="en-GB" sz="2400" dirty="0" err="1">
                <a:solidFill>
                  <a:srgbClr val="000000"/>
                </a:solidFill>
                <a:ea typeface="+mn-lt"/>
                <a:cs typeface="+mn-lt"/>
              </a:rPr>
              <a:t>eines</a:t>
            </a:r>
            <a:r>
              <a:rPr lang="en-GB" sz="2400" dirty="0">
                <a:solidFill>
                  <a:srgbClr val="000000"/>
                </a:solidFill>
                <a:ea typeface="+mn-lt"/>
                <a:cs typeface="+mn-lt"/>
              </a:rPr>
              <a:t> </a:t>
            </a:r>
            <a:r>
              <a:rPr lang="en-GB" sz="2400" dirty="0" err="1">
                <a:solidFill>
                  <a:srgbClr val="000000"/>
                </a:solidFill>
                <a:ea typeface="+mn-lt"/>
                <a:cs typeface="+mn-lt"/>
              </a:rPr>
              <a:t>Vermögenswertes</a:t>
            </a:r>
            <a:r>
              <a:rPr lang="en-GB" sz="2400" dirty="0">
                <a:solidFill>
                  <a:srgbClr val="000000"/>
                </a:solidFill>
                <a:ea typeface="+mn-lt"/>
                <a:cs typeface="+mn-lt"/>
              </a:rPr>
              <a:t> </a:t>
            </a:r>
            <a:r>
              <a:rPr lang="en-GB" sz="2400" dirty="0" err="1">
                <a:solidFill>
                  <a:srgbClr val="000000"/>
                </a:solidFill>
                <a:ea typeface="+mn-lt"/>
                <a:cs typeface="+mn-lt"/>
              </a:rPr>
              <a:t>oder</a:t>
            </a:r>
            <a:r>
              <a:rPr lang="en-GB" sz="2400" dirty="0">
                <a:solidFill>
                  <a:srgbClr val="000000"/>
                </a:solidFill>
                <a:ea typeface="+mn-lt"/>
                <a:cs typeface="+mn-lt"/>
              </a:rPr>
              <a:t> </a:t>
            </a:r>
            <a:r>
              <a:rPr lang="en-GB" sz="2400" dirty="0" err="1">
                <a:solidFill>
                  <a:srgbClr val="000000"/>
                </a:solidFill>
                <a:ea typeface="+mn-lt"/>
                <a:cs typeface="+mn-lt"/>
              </a:rPr>
              <a:t>einer</a:t>
            </a:r>
            <a:r>
              <a:rPr lang="en-GB" sz="2400" dirty="0">
                <a:solidFill>
                  <a:srgbClr val="000000"/>
                </a:solidFill>
                <a:ea typeface="+mn-lt"/>
                <a:cs typeface="+mn-lt"/>
              </a:rPr>
              <a:t> </a:t>
            </a:r>
            <a:r>
              <a:rPr lang="en-GB" sz="2400" dirty="0" err="1">
                <a:solidFill>
                  <a:srgbClr val="000000"/>
                </a:solidFill>
                <a:ea typeface="+mn-lt"/>
                <a:cs typeface="+mn-lt"/>
              </a:rPr>
              <a:t>Ressource</a:t>
            </a:r>
            <a:r>
              <a:rPr lang="en-GB" sz="2400" dirty="0">
                <a:solidFill>
                  <a:srgbClr val="000000"/>
                </a:solidFill>
                <a:ea typeface="+mn-lt"/>
                <a:cs typeface="+mn-lt"/>
              </a:rPr>
              <a:t>, der den </a:t>
            </a:r>
            <a:r>
              <a:rPr lang="en-GB" sz="2400" dirty="0" err="1">
                <a:solidFill>
                  <a:srgbClr val="000000"/>
                </a:solidFill>
                <a:ea typeface="+mn-lt"/>
                <a:cs typeface="+mn-lt"/>
              </a:rPr>
              <a:t>genutzten</a:t>
            </a:r>
            <a:r>
              <a:rPr lang="en-GB" sz="2400" dirty="0">
                <a:solidFill>
                  <a:srgbClr val="000000"/>
                </a:solidFill>
                <a:ea typeface="+mn-lt"/>
                <a:cs typeface="+mn-lt"/>
              </a:rPr>
              <a:t> </a:t>
            </a:r>
            <a:r>
              <a:rPr lang="en-GB" sz="2400" dirty="0" err="1">
                <a:solidFill>
                  <a:srgbClr val="000000"/>
                </a:solidFill>
                <a:ea typeface="+mn-lt"/>
                <a:cs typeface="+mn-lt"/>
              </a:rPr>
              <a:t>Anteil</a:t>
            </a:r>
            <a:r>
              <a:rPr lang="en-GB" sz="2400" dirty="0">
                <a:solidFill>
                  <a:srgbClr val="000000"/>
                </a:solidFill>
                <a:ea typeface="+mn-lt"/>
                <a:cs typeface="+mn-lt"/>
              </a:rPr>
              <a:t> </a:t>
            </a:r>
            <a:r>
              <a:rPr lang="en-GB" sz="2400" dirty="0" err="1">
                <a:solidFill>
                  <a:srgbClr val="000000"/>
                </a:solidFill>
                <a:ea typeface="+mn-lt"/>
                <a:cs typeface="+mn-lt"/>
              </a:rPr>
              <a:t>übersteigt</a:t>
            </a:r>
            <a:r>
              <a:rPr lang="en-GB" sz="2400" dirty="0">
                <a:solidFill>
                  <a:srgbClr val="000000"/>
                </a:solidFill>
                <a:ea typeface="+mn-lt"/>
                <a:cs typeface="+mn-lt"/>
              </a:rPr>
              <a:t>.</a:t>
            </a:r>
          </a:p>
          <a:p>
            <a:pPr marL="342900" indent="-342900">
              <a:buClr>
                <a:schemeClr val="accent2"/>
              </a:buClr>
              <a:buBlip>
                <a:blip r:embed="rId3"/>
              </a:buBlip>
            </a:pPr>
            <a:endParaRPr lang="en-GB" sz="2400" dirty="0">
              <a:solidFill>
                <a:srgbClr val="000000"/>
              </a:solidFill>
              <a:cs typeface="Calibri"/>
            </a:endParaRPr>
          </a:p>
          <a:p>
            <a:pPr marL="342900" indent="-342900">
              <a:buClr>
                <a:schemeClr val="accent2"/>
              </a:buClr>
              <a:buFont typeface="Arial"/>
              <a:buBlip>
                <a:blip r:embed="rId3"/>
              </a:buBlip>
            </a:pPr>
            <a:r>
              <a:rPr lang="en-GB" sz="2400" dirty="0">
                <a:solidFill>
                  <a:srgbClr val="000000"/>
                </a:solidFill>
                <a:ea typeface="+mn-lt"/>
                <a:cs typeface="+mn-lt"/>
              </a:rPr>
              <a:t>Ein </a:t>
            </a:r>
            <a:r>
              <a:rPr lang="en-GB" sz="2400" dirty="0" err="1">
                <a:solidFill>
                  <a:srgbClr val="000000"/>
                </a:solidFill>
                <a:ea typeface="+mn-lt"/>
                <a:cs typeface="+mn-lt"/>
              </a:rPr>
              <a:t>Liquiditätsüberschuss</a:t>
            </a:r>
            <a:r>
              <a:rPr lang="en-GB" sz="2400" dirty="0">
                <a:solidFill>
                  <a:srgbClr val="000000"/>
                </a:solidFill>
                <a:ea typeface="+mn-lt"/>
                <a:cs typeface="+mn-lt"/>
              </a:rPr>
              <a:t> </a:t>
            </a:r>
            <a:r>
              <a:rPr lang="en-GB" sz="2400" dirty="0" err="1">
                <a:solidFill>
                  <a:srgbClr val="000000"/>
                </a:solidFill>
                <a:ea typeface="+mn-lt"/>
                <a:cs typeface="+mn-lt"/>
              </a:rPr>
              <a:t>ist</a:t>
            </a:r>
            <a:r>
              <a:rPr lang="en-GB" sz="2400" dirty="0">
                <a:solidFill>
                  <a:srgbClr val="000000"/>
                </a:solidFill>
                <a:ea typeface="+mn-lt"/>
                <a:cs typeface="+mn-lt"/>
              </a:rPr>
              <a:t> </a:t>
            </a:r>
            <a:r>
              <a:rPr lang="en-GB" sz="2400" dirty="0" err="1">
                <a:solidFill>
                  <a:srgbClr val="000000"/>
                </a:solidFill>
                <a:ea typeface="+mn-lt"/>
                <a:cs typeface="+mn-lt"/>
              </a:rPr>
              <a:t>ein</a:t>
            </a:r>
            <a:r>
              <a:rPr lang="en-GB" sz="2400" dirty="0">
                <a:solidFill>
                  <a:srgbClr val="000000"/>
                </a:solidFill>
                <a:ea typeface="+mn-lt"/>
                <a:cs typeface="+mn-lt"/>
              </a:rPr>
              <a:t> </a:t>
            </a:r>
            <a:r>
              <a:rPr lang="en-GB" sz="2400" dirty="0" err="1">
                <a:solidFill>
                  <a:srgbClr val="000000"/>
                </a:solidFill>
                <a:ea typeface="+mn-lt"/>
                <a:cs typeface="+mn-lt"/>
              </a:rPr>
              <a:t>Bargeldbetrag</a:t>
            </a:r>
            <a:r>
              <a:rPr lang="en-GB" sz="2400" dirty="0">
                <a:solidFill>
                  <a:srgbClr val="000000"/>
                </a:solidFill>
                <a:ea typeface="+mn-lt"/>
                <a:cs typeface="+mn-lt"/>
              </a:rPr>
              <a:t>, der den für das </a:t>
            </a:r>
            <a:r>
              <a:rPr lang="en-GB" sz="2400" dirty="0" err="1">
                <a:solidFill>
                  <a:srgbClr val="000000"/>
                </a:solidFill>
                <a:ea typeface="+mn-lt"/>
                <a:cs typeface="+mn-lt"/>
              </a:rPr>
              <a:t>Haushaltsjahr</a:t>
            </a:r>
            <a:r>
              <a:rPr lang="en-GB" sz="2400" dirty="0">
                <a:solidFill>
                  <a:srgbClr val="000000"/>
                </a:solidFill>
                <a:ea typeface="+mn-lt"/>
                <a:cs typeface="+mn-lt"/>
              </a:rPr>
              <a:t> </a:t>
            </a:r>
            <a:r>
              <a:rPr lang="en-GB" sz="2400" dirty="0" err="1">
                <a:solidFill>
                  <a:srgbClr val="000000"/>
                </a:solidFill>
                <a:ea typeface="+mn-lt"/>
                <a:cs typeface="+mn-lt"/>
              </a:rPr>
              <a:t>veranschlagten</a:t>
            </a:r>
            <a:r>
              <a:rPr lang="en-GB" sz="2400" dirty="0">
                <a:solidFill>
                  <a:srgbClr val="000000"/>
                </a:solidFill>
                <a:ea typeface="+mn-lt"/>
                <a:cs typeface="+mn-lt"/>
              </a:rPr>
              <a:t> </a:t>
            </a:r>
            <a:r>
              <a:rPr lang="en-GB" sz="2400" dirty="0" err="1">
                <a:solidFill>
                  <a:srgbClr val="000000"/>
                </a:solidFill>
                <a:ea typeface="+mn-lt"/>
                <a:cs typeface="+mn-lt"/>
              </a:rPr>
              <a:t>Betrag</a:t>
            </a:r>
            <a:r>
              <a:rPr lang="en-GB" sz="2400" dirty="0">
                <a:solidFill>
                  <a:srgbClr val="000000"/>
                </a:solidFill>
                <a:ea typeface="+mn-lt"/>
                <a:cs typeface="+mn-lt"/>
              </a:rPr>
              <a:t> </a:t>
            </a:r>
            <a:r>
              <a:rPr lang="en-GB" sz="2400" dirty="0" err="1">
                <a:solidFill>
                  <a:srgbClr val="000000"/>
                </a:solidFill>
                <a:ea typeface="+mn-lt"/>
                <a:cs typeface="+mn-lt"/>
              </a:rPr>
              <a:t>übersteigt</a:t>
            </a:r>
            <a:r>
              <a:rPr lang="en-GB" sz="2400" dirty="0">
                <a:solidFill>
                  <a:srgbClr val="000000"/>
                </a:solidFill>
                <a:ea typeface="+mn-lt"/>
                <a:cs typeface="+mn-lt"/>
              </a:rPr>
              <a:t>.</a:t>
            </a:r>
          </a:p>
          <a:p>
            <a:pPr marL="342900" indent="-342900">
              <a:buClr>
                <a:schemeClr val="accent2"/>
              </a:buClr>
              <a:buBlip>
                <a:blip r:embed="rId3"/>
              </a:buBlip>
            </a:pPr>
            <a:endParaRPr lang="en-GB" sz="2400">
              <a:solidFill>
                <a:srgbClr val="000000"/>
              </a:solidFill>
            </a:endParaRPr>
          </a:p>
        </p:txBody>
      </p:sp>
    </p:spTree>
    <p:extLst>
      <p:ext uri="{BB962C8B-B14F-4D97-AF65-F5344CB8AC3E}">
        <p14:creationId xmlns:p14="http://schemas.microsoft.com/office/powerpoint/2010/main" val="666637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761603"/>
            <a:ext cx="10595237" cy="822268"/>
          </a:xfrm>
        </p:spPr>
        <p:txBody>
          <a:bodyPr lIns="91440" tIns="45720" rIns="91440" bIns="45720" anchor="t">
            <a:noAutofit/>
          </a:bodyPr>
          <a:lstStyle/>
          <a:p>
            <a:r>
              <a:rPr lang="en-GB" dirty="0" err="1">
                <a:ea typeface="+mn-lt"/>
                <a:cs typeface="+mn-lt"/>
              </a:rPr>
              <a:t>Bargeld</a:t>
            </a:r>
            <a:r>
              <a:rPr lang="en-GB" dirty="0">
                <a:ea typeface="+mn-lt"/>
                <a:cs typeface="+mn-lt"/>
              </a:rPr>
              <a:t> versus </a:t>
            </a:r>
            <a:r>
              <a:rPr lang="en-GB" dirty="0" err="1">
                <a:ea typeface="+mn-lt"/>
                <a:cs typeface="+mn-lt"/>
              </a:rPr>
              <a:t>Überschuss</a:t>
            </a:r>
          </a:p>
          <a:p>
            <a:endParaRPr lang="en-GB" dirty="0">
              <a:ea typeface="+mn-lt"/>
              <a:cs typeface="+mn-lt"/>
            </a:endParaRPr>
          </a:p>
          <a:p>
            <a:endParaRPr lang="en-GB" dirty="0">
              <a:cs typeface="Calibri"/>
            </a:endParaRPr>
          </a:p>
        </p:txBody>
      </p:sp>
      <p:sp>
        <p:nvSpPr>
          <p:cNvPr id="2" name="TextBox 1">
            <a:extLst>
              <a:ext uri="{FF2B5EF4-FFF2-40B4-BE49-F238E27FC236}">
                <a16:creationId xmlns:a16="http://schemas.microsoft.com/office/drawing/2014/main" id="{CDF7989A-5967-150C-B395-70EC1F2423B8}"/>
              </a:ext>
            </a:extLst>
          </p:cNvPr>
          <p:cNvSpPr txBox="1"/>
          <p:nvPr/>
        </p:nvSpPr>
        <p:spPr>
          <a:xfrm>
            <a:off x="897211" y="1583870"/>
            <a:ext cx="10397575" cy="3046988"/>
          </a:xfrm>
          <a:prstGeom prst="rect">
            <a:avLst/>
          </a:prstGeom>
          <a:noFill/>
        </p:spPr>
        <p:txBody>
          <a:bodyPr wrap="square" lIns="91440" tIns="45720" rIns="91440" bIns="45720" rtlCol="0" anchor="t">
            <a:spAutoFit/>
          </a:bodyPr>
          <a:lstStyle/>
          <a:p>
            <a:pPr marL="342900" indent="-342900">
              <a:buClr>
                <a:schemeClr val="accent2"/>
              </a:buClr>
              <a:buFont typeface="Arial"/>
              <a:buBlip>
                <a:blip r:embed="rId3"/>
              </a:buBlip>
            </a:pPr>
            <a:r>
              <a:rPr lang="en-GB" sz="2400" dirty="0" err="1">
                <a:solidFill>
                  <a:srgbClr val="000000"/>
                </a:solidFill>
                <a:ea typeface="+mn-lt"/>
                <a:cs typeface="+mn-lt"/>
              </a:rPr>
              <a:t>Bargeld</a:t>
            </a:r>
            <a:r>
              <a:rPr lang="en-GB" sz="2400" dirty="0">
                <a:solidFill>
                  <a:srgbClr val="000000"/>
                </a:solidFill>
                <a:ea typeface="+mn-lt"/>
                <a:cs typeface="+mn-lt"/>
              </a:rPr>
              <a:t> </a:t>
            </a:r>
            <a:r>
              <a:rPr lang="en-GB" sz="2400" dirty="0" err="1">
                <a:solidFill>
                  <a:srgbClr val="000000"/>
                </a:solidFill>
                <a:ea typeface="+mn-lt"/>
                <a:cs typeface="+mn-lt"/>
              </a:rPr>
              <a:t>ist</a:t>
            </a:r>
            <a:r>
              <a:rPr lang="en-GB" sz="2400" dirty="0">
                <a:solidFill>
                  <a:srgbClr val="000000"/>
                </a:solidFill>
                <a:ea typeface="+mn-lt"/>
                <a:cs typeface="+mn-lt"/>
              </a:rPr>
              <a:t> </a:t>
            </a:r>
            <a:r>
              <a:rPr lang="en-GB" sz="2400" dirty="0" err="1">
                <a:solidFill>
                  <a:srgbClr val="000000"/>
                </a:solidFill>
                <a:ea typeface="+mn-lt"/>
                <a:cs typeface="+mn-lt"/>
              </a:rPr>
              <a:t>ein</a:t>
            </a:r>
            <a:r>
              <a:rPr lang="en-GB" sz="2400" dirty="0">
                <a:solidFill>
                  <a:srgbClr val="000000"/>
                </a:solidFill>
                <a:ea typeface="+mn-lt"/>
                <a:cs typeface="+mn-lt"/>
              </a:rPr>
              <a:t> </a:t>
            </a:r>
            <a:r>
              <a:rPr lang="en-GB" sz="2400" dirty="0" err="1">
                <a:solidFill>
                  <a:srgbClr val="000000"/>
                </a:solidFill>
                <a:ea typeface="+mn-lt"/>
                <a:cs typeface="+mn-lt"/>
              </a:rPr>
              <a:t>liquider</a:t>
            </a:r>
            <a:r>
              <a:rPr lang="en-GB" sz="2400" dirty="0">
                <a:solidFill>
                  <a:srgbClr val="000000"/>
                </a:solidFill>
                <a:ea typeface="+mn-lt"/>
                <a:cs typeface="+mn-lt"/>
              </a:rPr>
              <a:t> </a:t>
            </a:r>
            <a:r>
              <a:rPr lang="en-GB" sz="2400" dirty="0" err="1">
                <a:solidFill>
                  <a:srgbClr val="000000"/>
                </a:solidFill>
                <a:ea typeface="+mn-lt"/>
                <a:cs typeface="+mn-lt"/>
              </a:rPr>
              <a:t>Vermögenswert</a:t>
            </a:r>
            <a:r>
              <a:rPr lang="en-GB" sz="2400" dirty="0">
                <a:solidFill>
                  <a:srgbClr val="000000"/>
                </a:solidFill>
                <a:ea typeface="+mn-lt"/>
                <a:cs typeface="+mn-lt"/>
              </a:rPr>
              <a:t>.</a:t>
            </a:r>
            <a:endParaRPr lang="en-US" dirty="0">
              <a:solidFill>
                <a:srgbClr val="000000"/>
              </a:solidFill>
              <a:ea typeface="+mn-lt"/>
              <a:cs typeface="+mn-lt"/>
            </a:endParaRPr>
          </a:p>
          <a:p>
            <a:pPr>
              <a:buClr>
                <a:schemeClr val="accent2"/>
              </a:buClr>
            </a:pPr>
            <a:endParaRPr lang="en-GB" sz="2400">
              <a:solidFill>
                <a:srgbClr val="000000"/>
              </a:solidFill>
            </a:endParaRPr>
          </a:p>
          <a:p>
            <a:pPr marL="342900" indent="-342900">
              <a:buClr>
                <a:schemeClr val="accent2"/>
              </a:buClr>
              <a:buFont typeface="Arial"/>
              <a:buBlip>
                <a:blip r:embed="rId3"/>
              </a:buBlip>
            </a:pPr>
            <a:r>
              <a:rPr lang="en-GB" sz="2400" dirty="0">
                <a:solidFill>
                  <a:srgbClr val="000000"/>
                </a:solidFill>
                <a:ea typeface="+mn-lt"/>
                <a:cs typeface="+mn-lt"/>
              </a:rPr>
              <a:t>Der </a:t>
            </a:r>
            <a:r>
              <a:rPr lang="en-GB" sz="2400" dirty="0" err="1">
                <a:solidFill>
                  <a:srgbClr val="000000"/>
                </a:solidFill>
                <a:ea typeface="+mn-lt"/>
                <a:cs typeface="+mn-lt"/>
              </a:rPr>
              <a:t>Überschuss</a:t>
            </a:r>
            <a:r>
              <a:rPr lang="en-GB" sz="2400" dirty="0">
                <a:solidFill>
                  <a:srgbClr val="000000"/>
                </a:solidFill>
                <a:ea typeface="+mn-lt"/>
                <a:cs typeface="+mn-lt"/>
              </a:rPr>
              <a:t> </a:t>
            </a:r>
            <a:r>
              <a:rPr lang="en-GB" sz="2400" dirty="0" err="1">
                <a:solidFill>
                  <a:srgbClr val="000000"/>
                </a:solidFill>
                <a:ea typeface="+mn-lt"/>
                <a:cs typeface="+mn-lt"/>
              </a:rPr>
              <a:t>kann</a:t>
            </a:r>
            <a:r>
              <a:rPr lang="en-GB" sz="2400" dirty="0">
                <a:solidFill>
                  <a:srgbClr val="000000"/>
                </a:solidFill>
                <a:ea typeface="+mn-lt"/>
                <a:cs typeface="+mn-lt"/>
              </a:rPr>
              <a:t> in Form von </a:t>
            </a:r>
            <a:r>
              <a:rPr lang="en-GB" sz="2400" dirty="0" err="1">
                <a:solidFill>
                  <a:srgbClr val="000000"/>
                </a:solidFill>
                <a:ea typeface="+mn-lt"/>
                <a:cs typeface="+mn-lt"/>
              </a:rPr>
              <a:t>Bargeld</a:t>
            </a:r>
            <a:r>
              <a:rPr lang="en-GB" sz="2400" dirty="0">
                <a:solidFill>
                  <a:srgbClr val="000000"/>
                </a:solidFill>
                <a:ea typeface="+mn-lt"/>
                <a:cs typeface="+mn-lt"/>
              </a:rPr>
              <a:t> </a:t>
            </a:r>
            <a:r>
              <a:rPr lang="en-GB" sz="2400" dirty="0" err="1">
                <a:solidFill>
                  <a:srgbClr val="000000"/>
                </a:solidFill>
                <a:ea typeface="+mn-lt"/>
                <a:cs typeface="+mn-lt"/>
              </a:rPr>
              <a:t>oder</a:t>
            </a:r>
            <a:r>
              <a:rPr lang="en-GB" sz="2400" dirty="0">
                <a:solidFill>
                  <a:srgbClr val="000000"/>
                </a:solidFill>
                <a:ea typeface="+mn-lt"/>
                <a:cs typeface="+mn-lt"/>
              </a:rPr>
              <a:t> </a:t>
            </a:r>
            <a:r>
              <a:rPr lang="en-GB" sz="2400" dirty="0" err="1">
                <a:solidFill>
                  <a:srgbClr val="000000"/>
                </a:solidFill>
                <a:ea typeface="+mn-lt"/>
                <a:cs typeface="+mn-lt"/>
              </a:rPr>
              <a:t>anderen</a:t>
            </a:r>
            <a:r>
              <a:rPr lang="en-GB" sz="2400" dirty="0">
                <a:solidFill>
                  <a:srgbClr val="000000"/>
                </a:solidFill>
                <a:ea typeface="+mn-lt"/>
                <a:cs typeface="+mn-lt"/>
              </a:rPr>
              <a:t> </a:t>
            </a:r>
            <a:r>
              <a:rPr lang="en-GB" sz="2400" dirty="0" err="1">
                <a:solidFill>
                  <a:srgbClr val="000000"/>
                </a:solidFill>
                <a:ea typeface="+mn-lt"/>
                <a:cs typeface="+mn-lt"/>
              </a:rPr>
              <a:t>Vermögenswerten</a:t>
            </a:r>
            <a:r>
              <a:rPr lang="en-GB" sz="2400" dirty="0">
                <a:solidFill>
                  <a:srgbClr val="000000"/>
                </a:solidFill>
                <a:ea typeface="+mn-lt"/>
                <a:cs typeface="+mn-lt"/>
              </a:rPr>
              <a:t> </a:t>
            </a:r>
            <a:r>
              <a:rPr lang="en-GB" sz="2400" dirty="0" err="1">
                <a:solidFill>
                  <a:srgbClr val="000000"/>
                </a:solidFill>
                <a:ea typeface="+mn-lt"/>
                <a:cs typeface="+mn-lt"/>
              </a:rPr>
              <a:t>vorliegen</a:t>
            </a:r>
            <a:r>
              <a:rPr lang="en-GB" sz="2400" dirty="0">
                <a:solidFill>
                  <a:srgbClr val="000000"/>
                </a:solidFill>
                <a:ea typeface="+mn-lt"/>
                <a:cs typeface="+mn-lt"/>
              </a:rPr>
              <a:t>.</a:t>
            </a:r>
          </a:p>
          <a:p>
            <a:pPr>
              <a:buClr>
                <a:schemeClr val="accent2"/>
              </a:buClr>
            </a:pPr>
            <a:endParaRPr lang="en-GB" sz="2400">
              <a:solidFill>
                <a:srgbClr val="000000"/>
              </a:solidFill>
            </a:endParaRPr>
          </a:p>
          <a:p>
            <a:pPr marL="342900" indent="-342900">
              <a:buClr>
                <a:schemeClr val="accent2"/>
              </a:buClr>
              <a:buFont typeface="Arial" panose="020B0604020202020204" pitchFamily="34" charset="0"/>
              <a:buChar char="•"/>
            </a:pPr>
            <a:r>
              <a:rPr lang="en-GB" sz="2400" b="1" dirty="0" err="1">
                <a:solidFill>
                  <a:schemeClr val="accent2"/>
                </a:solidFill>
                <a:ea typeface="+mn-lt"/>
                <a:cs typeface="+mn-lt"/>
              </a:rPr>
              <a:t>Beispiel</a:t>
            </a:r>
            <a:r>
              <a:rPr lang="en-GB" sz="2400" b="1" dirty="0">
                <a:solidFill>
                  <a:schemeClr val="accent2"/>
                </a:solidFill>
                <a:ea typeface="+mn-lt"/>
                <a:cs typeface="+mn-lt"/>
              </a:rPr>
              <a:t>: </a:t>
            </a:r>
            <a:r>
              <a:rPr lang="en-GB" sz="2400" dirty="0" err="1">
                <a:solidFill>
                  <a:srgbClr val="000000"/>
                </a:solidFill>
                <a:ea typeface="+mn-lt"/>
                <a:cs typeface="+mn-lt"/>
              </a:rPr>
              <a:t>ein</a:t>
            </a:r>
            <a:r>
              <a:rPr lang="en-GB" sz="2400" dirty="0">
                <a:solidFill>
                  <a:srgbClr val="000000"/>
                </a:solidFill>
                <a:ea typeface="+mn-lt"/>
                <a:cs typeface="+mn-lt"/>
              </a:rPr>
              <a:t> </a:t>
            </a:r>
            <a:r>
              <a:rPr lang="en-GB" sz="2400" dirty="0" err="1">
                <a:solidFill>
                  <a:srgbClr val="000000"/>
                </a:solidFill>
                <a:ea typeface="+mn-lt"/>
                <a:cs typeface="+mn-lt"/>
              </a:rPr>
              <a:t>Überschuss</a:t>
            </a:r>
            <a:r>
              <a:rPr lang="en-GB" sz="2400" dirty="0">
                <a:solidFill>
                  <a:srgbClr val="000000"/>
                </a:solidFill>
                <a:ea typeface="+mn-lt"/>
                <a:cs typeface="+mn-lt"/>
              </a:rPr>
              <a:t> an Büromitteln</a:t>
            </a:r>
          </a:p>
          <a:p>
            <a:pPr marL="342900" indent="-342900">
              <a:buClr>
                <a:schemeClr val="accent2"/>
              </a:buClr>
              <a:buBlip>
                <a:blip r:embed="rId3"/>
              </a:buBlip>
            </a:pPr>
            <a:endParaRPr lang="en-GB" sz="2400">
              <a:solidFill>
                <a:srgbClr val="000000"/>
              </a:solidFill>
            </a:endParaRPr>
          </a:p>
          <a:p>
            <a:pPr marL="342900" indent="-342900">
              <a:buClr>
                <a:schemeClr val="accent2"/>
              </a:buClr>
              <a:buBlip>
                <a:blip r:embed="rId3"/>
              </a:buBlip>
            </a:pPr>
            <a:endParaRPr lang="en-GB" sz="2400">
              <a:solidFill>
                <a:srgbClr val="000000"/>
              </a:solidFill>
            </a:endParaRPr>
          </a:p>
        </p:txBody>
      </p:sp>
    </p:spTree>
    <p:extLst>
      <p:ext uri="{BB962C8B-B14F-4D97-AF65-F5344CB8AC3E}">
        <p14:creationId xmlns:p14="http://schemas.microsoft.com/office/powerpoint/2010/main" val="2749811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761603"/>
            <a:ext cx="10595237" cy="822268"/>
          </a:xfrm>
        </p:spPr>
        <p:txBody>
          <a:bodyPr lIns="91440" tIns="45720" rIns="91440" bIns="45720" anchor="t">
            <a:noAutofit/>
          </a:bodyPr>
          <a:lstStyle/>
          <a:p>
            <a:r>
              <a:rPr lang="en-GB" dirty="0" err="1">
                <a:ea typeface="+mn-lt"/>
                <a:cs typeface="+mn-lt"/>
              </a:rPr>
              <a:t>Reinvestition</a:t>
            </a:r>
            <a:r>
              <a:rPr lang="en-GB" dirty="0">
                <a:ea typeface="+mn-lt"/>
                <a:cs typeface="+mn-lt"/>
              </a:rPr>
              <a:t> des </a:t>
            </a:r>
            <a:r>
              <a:rPr lang="en-GB" dirty="0" err="1">
                <a:ea typeface="+mn-lt"/>
                <a:cs typeface="+mn-lt"/>
              </a:rPr>
              <a:t>Überschusses</a:t>
            </a:r>
            <a:endParaRPr lang="en-US" dirty="0" err="1"/>
          </a:p>
        </p:txBody>
      </p:sp>
      <p:sp>
        <p:nvSpPr>
          <p:cNvPr id="2" name="TextBox 1">
            <a:extLst>
              <a:ext uri="{FF2B5EF4-FFF2-40B4-BE49-F238E27FC236}">
                <a16:creationId xmlns:a16="http://schemas.microsoft.com/office/drawing/2014/main" id="{CDF7989A-5967-150C-B395-70EC1F2423B8}"/>
              </a:ext>
            </a:extLst>
          </p:cNvPr>
          <p:cNvSpPr txBox="1"/>
          <p:nvPr/>
        </p:nvSpPr>
        <p:spPr>
          <a:xfrm>
            <a:off x="897211" y="1583870"/>
            <a:ext cx="10397575" cy="4524315"/>
          </a:xfrm>
          <a:prstGeom prst="rect">
            <a:avLst/>
          </a:prstGeom>
          <a:noFill/>
        </p:spPr>
        <p:txBody>
          <a:bodyPr wrap="square" lIns="91440" tIns="45720" rIns="91440" bIns="45720" rtlCol="0" anchor="t">
            <a:spAutoFit/>
          </a:bodyPr>
          <a:lstStyle/>
          <a:p>
            <a:pPr marL="342900" indent="-342900">
              <a:buClr>
                <a:schemeClr val="accent2"/>
              </a:buClr>
              <a:buFont typeface="Arial"/>
              <a:buBlip>
                <a:blip r:embed="rId3"/>
              </a:buBlip>
            </a:pPr>
            <a:r>
              <a:rPr lang="en-GB" sz="2400" b="1" dirty="0" err="1">
                <a:solidFill>
                  <a:schemeClr val="accent2"/>
                </a:solidFill>
                <a:ea typeface="+mn-lt"/>
                <a:cs typeface="+mn-lt"/>
              </a:rPr>
              <a:t>Überschüsse</a:t>
            </a:r>
            <a:r>
              <a:rPr lang="en-GB" sz="2400" b="1" dirty="0">
                <a:solidFill>
                  <a:schemeClr val="accent2"/>
                </a:solidFill>
                <a:ea typeface="+mn-lt"/>
                <a:cs typeface="+mn-lt"/>
              </a:rPr>
              <a:t> </a:t>
            </a:r>
            <a:r>
              <a:rPr lang="en-GB" sz="2400" b="1" dirty="0" err="1">
                <a:solidFill>
                  <a:schemeClr val="accent2"/>
                </a:solidFill>
                <a:ea typeface="+mn-lt"/>
                <a:cs typeface="+mn-lt"/>
              </a:rPr>
              <a:t>können</a:t>
            </a:r>
            <a:r>
              <a:rPr lang="en-GB" sz="2400" b="1" dirty="0">
                <a:solidFill>
                  <a:schemeClr val="accent2"/>
                </a:solidFill>
                <a:ea typeface="+mn-lt"/>
                <a:cs typeface="+mn-lt"/>
              </a:rPr>
              <a:t> auf </a:t>
            </a:r>
            <a:r>
              <a:rPr lang="en-GB" sz="2400" b="1" dirty="0" err="1">
                <a:solidFill>
                  <a:schemeClr val="accent2"/>
                </a:solidFill>
                <a:ea typeface="+mn-lt"/>
                <a:cs typeface="+mn-lt"/>
              </a:rPr>
              <a:t>viele</a:t>
            </a:r>
            <a:r>
              <a:rPr lang="en-GB" sz="2400" b="1" dirty="0">
                <a:solidFill>
                  <a:schemeClr val="accent2"/>
                </a:solidFill>
                <a:ea typeface="+mn-lt"/>
                <a:cs typeface="+mn-lt"/>
              </a:rPr>
              <a:t> </a:t>
            </a:r>
            <a:r>
              <a:rPr lang="en-GB" sz="2400" b="1" dirty="0" err="1">
                <a:solidFill>
                  <a:schemeClr val="accent2"/>
                </a:solidFill>
                <a:ea typeface="+mn-lt"/>
                <a:cs typeface="+mn-lt"/>
              </a:rPr>
              <a:t>verschiedene</a:t>
            </a:r>
            <a:r>
              <a:rPr lang="en-GB" sz="2400" b="1" dirty="0">
                <a:solidFill>
                  <a:schemeClr val="accent2"/>
                </a:solidFill>
                <a:ea typeface="+mn-lt"/>
                <a:cs typeface="+mn-lt"/>
              </a:rPr>
              <a:t> </a:t>
            </a:r>
            <a:r>
              <a:rPr lang="en-GB" sz="2400" b="1" dirty="0" err="1">
                <a:solidFill>
                  <a:schemeClr val="accent2"/>
                </a:solidFill>
                <a:ea typeface="+mn-lt"/>
                <a:cs typeface="+mn-lt"/>
              </a:rPr>
              <a:t>Arten</a:t>
            </a:r>
            <a:r>
              <a:rPr lang="en-GB" sz="2400" b="1" dirty="0">
                <a:solidFill>
                  <a:schemeClr val="accent2"/>
                </a:solidFill>
                <a:ea typeface="+mn-lt"/>
                <a:cs typeface="+mn-lt"/>
              </a:rPr>
              <a:t> </a:t>
            </a:r>
            <a:r>
              <a:rPr lang="en-GB" sz="2400" b="1" dirty="0" err="1">
                <a:solidFill>
                  <a:schemeClr val="accent2"/>
                </a:solidFill>
                <a:ea typeface="+mn-lt"/>
                <a:cs typeface="+mn-lt"/>
              </a:rPr>
              <a:t>zum</a:t>
            </a:r>
            <a:r>
              <a:rPr lang="en-GB" sz="2400" b="1" dirty="0">
                <a:solidFill>
                  <a:schemeClr val="accent2"/>
                </a:solidFill>
                <a:ea typeface="+mn-lt"/>
                <a:cs typeface="+mn-lt"/>
              </a:rPr>
              <a:t> </a:t>
            </a:r>
            <a:r>
              <a:rPr lang="en-GB" sz="2400" b="1" dirty="0" err="1">
                <a:solidFill>
                  <a:schemeClr val="accent2"/>
                </a:solidFill>
                <a:ea typeface="+mn-lt"/>
                <a:cs typeface="+mn-lt"/>
              </a:rPr>
              <a:t>Nutzen</a:t>
            </a:r>
            <a:r>
              <a:rPr lang="en-GB" sz="2400" b="1" dirty="0">
                <a:solidFill>
                  <a:schemeClr val="accent2"/>
                </a:solidFill>
                <a:ea typeface="+mn-lt"/>
                <a:cs typeface="+mn-lt"/>
              </a:rPr>
              <a:t> des </a:t>
            </a:r>
            <a:r>
              <a:rPr lang="en-GB" sz="2400" b="1" dirty="0" err="1">
                <a:solidFill>
                  <a:schemeClr val="accent2"/>
                </a:solidFill>
                <a:ea typeface="+mn-lt"/>
                <a:cs typeface="+mn-lt"/>
              </a:rPr>
              <a:t>Unternehmens</a:t>
            </a:r>
            <a:r>
              <a:rPr lang="en-GB" sz="2400" b="1" dirty="0">
                <a:solidFill>
                  <a:schemeClr val="accent2"/>
                </a:solidFill>
                <a:ea typeface="+mn-lt"/>
                <a:cs typeface="+mn-lt"/>
              </a:rPr>
              <a:t> </a:t>
            </a:r>
            <a:r>
              <a:rPr lang="en-GB" sz="2400" b="1" dirty="0" err="1">
                <a:solidFill>
                  <a:schemeClr val="accent2"/>
                </a:solidFill>
                <a:ea typeface="+mn-lt"/>
                <a:cs typeface="+mn-lt"/>
              </a:rPr>
              <a:t>verwendet</a:t>
            </a:r>
            <a:r>
              <a:rPr lang="en-GB" sz="2400" b="1" dirty="0">
                <a:solidFill>
                  <a:schemeClr val="accent2"/>
                </a:solidFill>
                <a:ea typeface="+mn-lt"/>
                <a:cs typeface="+mn-lt"/>
              </a:rPr>
              <a:t> </a:t>
            </a:r>
            <a:r>
              <a:rPr lang="en-GB" sz="2400" b="1" dirty="0" err="1">
                <a:solidFill>
                  <a:schemeClr val="accent2"/>
                </a:solidFill>
                <a:ea typeface="+mn-lt"/>
                <a:cs typeface="+mn-lt"/>
              </a:rPr>
              <a:t>werden</a:t>
            </a:r>
            <a:r>
              <a:rPr lang="en-GB" sz="2400" b="1" dirty="0">
                <a:solidFill>
                  <a:schemeClr val="accent2"/>
                </a:solidFill>
                <a:ea typeface="+mn-lt"/>
                <a:cs typeface="+mn-lt"/>
              </a:rPr>
              <a:t>:</a:t>
            </a:r>
            <a:endParaRPr lang="en-US" b="1">
              <a:solidFill>
                <a:schemeClr val="accent2"/>
              </a:solidFill>
              <a:cs typeface="Calibri"/>
            </a:endParaRPr>
          </a:p>
          <a:p>
            <a:pPr marL="342900" indent="-342900">
              <a:buClr>
                <a:schemeClr val="accent2"/>
              </a:buClr>
              <a:buBlip>
                <a:blip r:embed="rId3"/>
              </a:buBlip>
            </a:pPr>
            <a:endParaRPr lang="en-GB" sz="2400">
              <a:solidFill>
                <a:srgbClr val="000000"/>
              </a:solidFill>
            </a:endParaRPr>
          </a:p>
          <a:p>
            <a:pPr marL="800100" lvl="1" indent="-342900">
              <a:buClr>
                <a:schemeClr val="accent2"/>
              </a:buClr>
              <a:buFont typeface="Arial" panose="020B0604020202020204" pitchFamily="34" charset="0"/>
              <a:buChar char="•"/>
            </a:pPr>
            <a:r>
              <a:rPr lang="en-GB" sz="2400" err="1">
                <a:solidFill>
                  <a:srgbClr val="000000"/>
                </a:solidFill>
                <a:ea typeface="+mn-lt"/>
                <a:cs typeface="+mn-lt"/>
              </a:rPr>
              <a:t>Jährliche</a:t>
            </a:r>
            <a:r>
              <a:rPr lang="en-GB" sz="2400" dirty="0">
                <a:solidFill>
                  <a:srgbClr val="000000"/>
                </a:solidFill>
                <a:ea typeface="+mn-lt"/>
                <a:cs typeface="+mn-lt"/>
              </a:rPr>
              <a:t> </a:t>
            </a:r>
            <a:r>
              <a:rPr lang="en-GB" sz="2400" err="1">
                <a:solidFill>
                  <a:srgbClr val="000000"/>
                </a:solidFill>
                <a:ea typeface="+mn-lt"/>
                <a:cs typeface="+mn-lt"/>
              </a:rPr>
              <a:t>Bonusprogramme</a:t>
            </a:r>
            <a:r>
              <a:rPr lang="en-GB" sz="2400" dirty="0">
                <a:solidFill>
                  <a:srgbClr val="000000"/>
                </a:solidFill>
                <a:ea typeface="+mn-lt"/>
                <a:cs typeface="+mn-lt"/>
              </a:rPr>
              <a:t> für </a:t>
            </a:r>
            <a:r>
              <a:rPr lang="en-GB" sz="2400" err="1">
                <a:solidFill>
                  <a:srgbClr val="000000"/>
                </a:solidFill>
                <a:ea typeface="+mn-lt"/>
                <a:cs typeface="+mn-lt"/>
              </a:rPr>
              <a:t>treue</a:t>
            </a:r>
            <a:r>
              <a:rPr lang="en-GB" sz="2400" dirty="0">
                <a:solidFill>
                  <a:srgbClr val="000000"/>
                </a:solidFill>
                <a:ea typeface="+mn-lt"/>
                <a:cs typeface="+mn-lt"/>
              </a:rPr>
              <a:t> Mitarbeiter</a:t>
            </a:r>
          </a:p>
          <a:p>
            <a:pPr marL="800100" lvl="1" indent="-342900">
              <a:buClr>
                <a:schemeClr val="accent2"/>
              </a:buClr>
              <a:buFont typeface="Arial" panose="020B0604020202020204" pitchFamily="34" charset="0"/>
              <a:buChar char="•"/>
            </a:pPr>
            <a:endParaRPr lang="en-GB" sz="2400">
              <a:solidFill>
                <a:srgbClr val="000000"/>
              </a:solidFill>
              <a:ea typeface="Calibri" panose="020F0502020204030204"/>
              <a:cs typeface="Calibri" panose="020F0502020204030204"/>
            </a:endParaRPr>
          </a:p>
          <a:p>
            <a:pPr marL="800100" lvl="1" indent="-342900">
              <a:buClr>
                <a:schemeClr val="accent2"/>
              </a:buClr>
              <a:buFont typeface="Arial" panose="020B0604020202020204" pitchFamily="34" charset="0"/>
              <a:buChar char="•"/>
            </a:pPr>
            <a:r>
              <a:rPr lang="en-GB" sz="2400" dirty="0">
                <a:solidFill>
                  <a:srgbClr val="000000"/>
                </a:solidFill>
                <a:ea typeface="+mn-lt"/>
                <a:cs typeface="+mn-lt"/>
              </a:rPr>
              <a:t>Projekte </a:t>
            </a:r>
            <a:r>
              <a:rPr lang="en-GB" sz="2400" err="1">
                <a:solidFill>
                  <a:srgbClr val="000000"/>
                </a:solidFill>
                <a:ea typeface="+mn-lt"/>
                <a:cs typeface="+mn-lt"/>
              </a:rPr>
              <a:t>zur</a:t>
            </a:r>
            <a:r>
              <a:rPr lang="en-GB" sz="2400" dirty="0">
                <a:solidFill>
                  <a:srgbClr val="000000"/>
                </a:solidFill>
                <a:ea typeface="+mn-lt"/>
                <a:cs typeface="+mn-lt"/>
              </a:rPr>
              <a:t> </a:t>
            </a:r>
            <a:r>
              <a:rPr lang="en-GB" sz="2400" err="1">
                <a:solidFill>
                  <a:srgbClr val="000000"/>
                </a:solidFill>
                <a:ea typeface="+mn-lt"/>
                <a:cs typeface="+mn-lt"/>
              </a:rPr>
              <a:t>Förderung</a:t>
            </a:r>
            <a:r>
              <a:rPr lang="en-GB" sz="2400" dirty="0">
                <a:solidFill>
                  <a:srgbClr val="000000"/>
                </a:solidFill>
                <a:ea typeface="+mn-lt"/>
                <a:cs typeface="+mn-lt"/>
              </a:rPr>
              <a:t> des </a:t>
            </a:r>
            <a:r>
              <a:rPr lang="en-GB" sz="2400" err="1">
                <a:solidFill>
                  <a:srgbClr val="000000"/>
                </a:solidFill>
                <a:ea typeface="+mn-lt"/>
                <a:cs typeface="+mn-lt"/>
              </a:rPr>
              <a:t>gesellschaftlichen</a:t>
            </a:r>
            <a:r>
              <a:rPr lang="en-GB" sz="2400" dirty="0">
                <a:solidFill>
                  <a:srgbClr val="000000"/>
                </a:solidFill>
                <a:ea typeface="+mn-lt"/>
                <a:cs typeface="+mn-lt"/>
              </a:rPr>
              <a:t> Engagements</a:t>
            </a:r>
          </a:p>
          <a:p>
            <a:pPr marL="800100" lvl="1" indent="-342900">
              <a:buClr>
                <a:schemeClr val="accent2"/>
              </a:buClr>
              <a:buFont typeface="Arial" panose="020B0604020202020204" pitchFamily="34" charset="0"/>
              <a:buChar char="•"/>
            </a:pPr>
            <a:endParaRPr lang="en-GB" sz="2400">
              <a:solidFill>
                <a:srgbClr val="000000"/>
              </a:solidFill>
              <a:ea typeface="Calibri" panose="020F0502020204030204"/>
              <a:cs typeface="Calibri"/>
            </a:endParaRPr>
          </a:p>
          <a:p>
            <a:pPr marL="800100" lvl="1" indent="-342900">
              <a:buClr>
                <a:schemeClr val="accent2"/>
              </a:buClr>
              <a:buFont typeface="Arial" panose="020B0604020202020204" pitchFamily="34" charset="0"/>
              <a:buChar char="•"/>
            </a:pPr>
            <a:r>
              <a:rPr lang="en-GB" sz="2400" err="1">
                <a:solidFill>
                  <a:srgbClr val="000000"/>
                </a:solidFill>
                <a:ea typeface="+mn-lt"/>
                <a:cs typeface="+mn-lt"/>
              </a:rPr>
              <a:t>Tilgung</a:t>
            </a:r>
            <a:r>
              <a:rPr lang="en-GB" sz="2400" dirty="0">
                <a:solidFill>
                  <a:srgbClr val="000000"/>
                </a:solidFill>
                <a:ea typeface="+mn-lt"/>
                <a:cs typeface="+mn-lt"/>
              </a:rPr>
              <a:t> von </a:t>
            </a:r>
            <a:r>
              <a:rPr lang="en-GB" sz="2400" err="1">
                <a:solidFill>
                  <a:srgbClr val="000000"/>
                </a:solidFill>
                <a:ea typeface="+mn-lt"/>
                <a:cs typeface="+mn-lt"/>
              </a:rPr>
              <a:t>Schulden</a:t>
            </a:r>
            <a:endParaRPr lang="en-GB" sz="2400">
              <a:solidFill>
                <a:srgbClr val="000000"/>
              </a:solidFill>
              <a:ea typeface="+mn-lt"/>
              <a:cs typeface="+mn-lt"/>
            </a:endParaRPr>
          </a:p>
          <a:p>
            <a:pPr marL="800100" lvl="1" indent="-342900">
              <a:buClr>
                <a:schemeClr val="accent2"/>
              </a:buClr>
              <a:buFont typeface="Arial" panose="020B0604020202020204" pitchFamily="34" charset="0"/>
              <a:buChar char="•"/>
            </a:pPr>
            <a:endParaRPr lang="en-GB" sz="2400">
              <a:solidFill>
                <a:srgbClr val="000000"/>
              </a:solidFill>
              <a:ea typeface="Calibri" panose="020F0502020204030204"/>
              <a:cs typeface="Calibri" panose="020F0502020204030204"/>
            </a:endParaRPr>
          </a:p>
          <a:p>
            <a:pPr marL="800100" lvl="1" indent="-342900">
              <a:buClr>
                <a:schemeClr val="accent2"/>
              </a:buClr>
              <a:buFont typeface="Arial" panose="020B0604020202020204" pitchFamily="34" charset="0"/>
              <a:buChar char="•"/>
            </a:pPr>
            <a:r>
              <a:rPr lang="en-GB" sz="2400" err="1">
                <a:solidFill>
                  <a:srgbClr val="000000"/>
                </a:solidFill>
                <a:ea typeface="+mn-lt"/>
                <a:cs typeface="+mn-lt"/>
              </a:rPr>
              <a:t>Ausweitung</a:t>
            </a:r>
            <a:r>
              <a:rPr lang="en-GB" sz="2400" dirty="0">
                <a:solidFill>
                  <a:srgbClr val="000000"/>
                </a:solidFill>
                <a:ea typeface="+mn-lt"/>
                <a:cs typeface="+mn-lt"/>
              </a:rPr>
              <a:t> des </a:t>
            </a:r>
            <a:r>
              <a:rPr lang="en-GB" sz="2400" err="1">
                <a:solidFill>
                  <a:srgbClr val="000000"/>
                </a:solidFill>
                <a:ea typeface="+mn-lt"/>
                <a:cs typeface="+mn-lt"/>
              </a:rPr>
              <a:t>Geschäftsmodells</a:t>
            </a:r>
            <a:endParaRPr lang="en-GB" sz="2400">
              <a:solidFill>
                <a:srgbClr val="000000"/>
              </a:solidFill>
              <a:ea typeface="+mn-lt"/>
              <a:cs typeface="+mn-lt"/>
            </a:endParaRPr>
          </a:p>
          <a:p>
            <a:pPr marL="342900" indent="-342900">
              <a:buClr>
                <a:schemeClr val="accent2"/>
              </a:buClr>
              <a:buBlip>
                <a:blip r:embed="rId3"/>
              </a:buBlip>
            </a:pPr>
            <a:endParaRPr lang="en-GB" sz="2400">
              <a:solidFill>
                <a:srgbClr val="000000"/>
              </a:solidFill>
            </a:endParaRPr>
          </a:p>
          <a:p>
            <a:pPr marL="342900" indent="-342900">
              <a:buClr>
                <a:schemeClr val="accent2"/>
              </a:buClr>
              <a:buBlip>
                <a:blip r:embed="rId3"/>
              </a:buBlip>
            </a:pPr>
            <a:endParaRPr lang="en-GB" sz="2400">
              <a:solidFill>
                <a:srgbClr val="000000"/>
              </a:solidFill>
            </a:endParaRPr>
          </a:p>
        </p:txBody>
      </p:sp>
    </p:spTree>
    <p:extLst>
      <p:ext uri="{BB962C8B-B14F-4D97-AF65-F5344CB8AC3E}">
        <p14:creationId xmlns:p14="http://schemas.microsoft.com/office/powerpoint/2010/main" val="3967702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p:txBody>
          <a:bodyPr lIns="91440" tIns="45720" rIns="91440" bIns="45720" anchor="t"/>
          <a:lstStyle/>
          <a:p>
            <a:pPr marL="359410" indent="-342900">
              <a:buBlip>
                <a:blip r:embed="rId2"/>
              </a:buBlip>
            </a:pPr>
            <a:r>
              <a:rPr lang="en-GB">
                <a:ea typeface="+mn-lt"/>
                <a:cs typeface="+mn-lt"/>
              </a:rPr>
              <a:t>Ein </a:t>
            </a:r>
            <a:r>
              <a:rPr lang="en-GB" err="1">
                <a:ea typeface="+mn-lt"/>
                <a:cs typeface="+mn-lt"/>
              </a:rPr>
              <a:t>Finanzplan</a:t>
            </a:r>
            <a:r>
              <a:rPr lang="en-GB">
                <a:ea typeface="+mn-lt"/>
                <a:cs typeface="+mn-lt"/>
              </a:rPr>
              <a:t> </a:t>
            </a:r>
            <a:r>
              <a:rPr lang="en-GB" err="1">
                <a:ea typeface="+mn-lt"/>
                <a:cs typeface="+mn-lt"/>
              </a:rPr>
              <a:t>ist</a:t>
            </a:r>
            <a:r>
              <a:rPr lang="en-GB">
                <a:ea typeface="+mn-lt"/>
                <a:cs typeface="+mn-lt"/>
              </a:rPr>
              <a:t> </a:t>
            </a:r>
            <a:r>
              <a:rPr lang="en-GB" err="1">
                <a:ea typeface="+mn-lt"/>
                <a:cs typeface="+mn-lt"/>
              </a:rPr>
              <a:t>eine</a:t>
            </a:r>
            <a:r>
              <a:rPr lang="en-GB">
                <a:ea typeface="+mn-lt"/>
                <a:cs typeface="+mn-lt"/>
              </a:rPr>
              <a:t> </a:t>
            </a:r>
            <a:r>
              <a:rPr lang="en-GB" err="1">
                <a:ea typeface="+mn-lt"/>
                <a:cs typeface="+mn-lt"/>
              </a:rPr>
              <a:t>Übersicht</a:t>
            </a:r>
            <a:r>
              <a:rPr lang="en-GB">
                <a:ea typeface="+mn-lt"/>
                <a:cs typeface="+mn-lt"/>
              </a:rPr>
              <a:t> </a:t>
            </a:r>
            <a:r>
              <a:rPr lang="en-GB" err="1">
                <a:ea typeface="+mn-lt"/>
                <a:cs typeface="+mn-lt"/>
              </a:rPr>
              <a:t>über</a:t>
            </a:r>
            <a:r>
              <a:rPr lang="en-GB">
                <a:ea typeface="+mn-lt"/>
                <a:cs typeface="+mn-lt"/>
              </a:rPr>
              <a:t> die </a:t>
            </a:r>
            <a:r>
              <a:rPr lang="en-GB" err="1">
                <a:ea typeface="+mn-lt"/>
                <a:cs typeface="+mn-lt"/>
              </a:rPr>
              <a:t>aktuellen</a:t>
            </a:r>
            <a:r>
              <a:rPr lang="en-GB">
                <a:ea typeface="+mn-lt"/>
                <a:cs typeface="+mn-lt"/>
              </a:rPr>
              <a:t> </a:t>
            </a:r>
            <a:r>
              <a:rPr lang="en-GB" err="1">
                <a:ea typeface="+mn-lt"/>
                <a:cs typeface="+mn-lt"/>
              </a:rPr>
              <a:t>Finanzdaten</a:t>
            </a:r>
            <a:r>
              <a:rPr lang="en-GB">
                <a:ea typeface="+mn-lt"/>
                <a:cs typeface="+mn-lt"/>
              </a:rPr>
              <a:t> </a:t>
            </a:r>
            <a:r>
              <a:rPr lang="en-GB" err="1">
                <a:ea typeface="+mn-lt"/>
                <a:cs typeface="+mn-lt"/>
              </a:rPr>
              <a:t>Ihres</a:t>
            </a:r>
            <a:r>
              <a:rPr lang="en-GB">
                <a:ea typeface="+mn-lt"/>
                <a:cs typeface="+mn-lt"/>
              </a:rPr>
              <a:t> </a:t>
            </a:r>
            <a:r>
              <a:rPr lang="en-GB" err="1">
                <a:ea typeface="+mn-lt"/>
                <a:cs typeface="+mn-lt"/>
              </a:rPr>
              <a:t>Unternehmens</a:t>
            </a:r>
            <a:r>
              <a:rPr lang="en-GB">
                <a:ea typeface="+mn-lt"/>
                <a:cs typeface="+mn-lt"/>
              </a:rPr>
              <a:t> und die </a:t>
            </a:r>
            <a:r>
              <a:rPr lang="en-GB" err="1">
                <a:ea typeface="+mn-lt"/>
                <a:cs typeface="+mn-lt"/>
              </a:rPr>
              <a:t>Wachstumsprognosen</a:t>
            </a:r>
            <a:r>
              <a:rPr lang="en-GB">
                <a:ea typeface="+mn-lt"/>
                <a:cs typeface="+mn-lt"/>
              </a:rPr>
              <a:t>. </a:t>
            </a:r>
            <a:endParaRPr lang="en-US"/>
          </a:p>
          <a:p>
            <a:pPr marL="359410" indent="-342900">
              <a:buBlip>
                <a:blip r:embed="rId2"/>
              </a:buBlip>
            </a:pPr>
            <a:endParaRPr lang="en-GB">
              <a:cs typeface="Calibri" panose="020F0502020204030204"/>
            </a:endParaRPr>
          </a:p>
          <a:p>
            <a:pPr marL="359410" indent="-342900">
              <a:buBlip>
                <a:blip r:embed="rId2"/>
              </a:buBlip>
            </a:pPr>
            <a:r>
              <a:rPr lang="en-GB" err="1">
                <a:ea typeface="+mn-lt"/>
                <a:cs typeface="+mn-lt"/>
              </a:rPr>
              <a:t>Betrachten</a:t>
            </a:r>
            <a:r>
              <a:rPr lang="en-GB">
                <a:ea typeface="+mn-lt"/>
                <a:cs typeface="+mn-lt"/>
              </a:rPr>
              <a:t> Sie alle </a:t>
            </a:r>
            <a:r>
              <a:rPr lang="en-GB" err="1">
                <a:ea typeface="+mn-lt"/>
                <a:cs typeface="+mn-lt"/>
              </a:rPr>
              <a:t>Dokumente</a:t>
            </a:r>
            <a:r>
              <a:rPr lang="en-GB">
                <a:ea typeface="+mn-lt"/>
                <a:cs typeface="+mn-lt"/>
              </a:rPr>
              <a:t>, die </a:t>
            </a:r>
            <a:r>
              <a:rPr lang="en-GB" err="1">
                <a:ea typeface="+mn-lt"/>
                <a:cs typeface="+mn-lt"/>
              </a:rPr>
              <a:t>Ihre</a:t>
            </a:r>
            <a:r>
              <a:rPr lang="en-GB">
                <a:ea typeface="+mn-lt"/>
                <a:cs typeface="+mn-lt"/>
              </a:rPr>
              <a:t> </a:t>
            </a:r>
            <a:r>
              <a:rPr lang="en-GB" err="1">
                <a:ea typeface="+mn-lt"/>
                <a:cs typeface="+mn-lt"/>
              </a:rPr>
              <a:t>aktuelle</a:t>
            </a:r>
            <a:r>
              <a:rPr lang="en-GB">
                <a:ea typeface="+mn-lt"/>
                <a:cs typeface="+mn-lt"/>
              </a:rPr>
              <a:t> </a:t>
            </a:r>
            <a:r>
              <a:rPr lang="en-GB" err="1">
                <a:ea typeface="+mn-lt"/>
                <a:cs typeface="+mn-lt"/>
              </a:rPr>
              <a:t>finanzielle</a:t>
            </a:r>
            <a:r>
              <a:rPr lang="en-GB">
                <a:ea typeface="+mn-lt"/>
                <a:cs typeface="+mn-lt"/>
              </a:rPr>
              <a:t> Situation </a:t>
            </a:r>
            <a:r>
              <a:rPr lang="en-GB" err="1">
                <a:ea typeface="+mn-lt"/>
                <a:cs typeface="+mn-lt"/>
              </a:rPr>
              <a:t>darstellen</a:t>
            </a:r>
            <a:r>
              <a:rPr lang="en-GB">
                <a:ea typeface="+mn-lt"/>
                <a:cs typeface="+mn-lt"/>
              </a:rPr>
              <a:t>, </a:t>
            </a:r>
            <a:r>
              <a:rPr lang="en-GB" err="1">
                <a:ea typeface="+mn-lt"/>
                <a:cs typeface="+mn-lt"/>
              </a:rPr>
              <a:t>als</a:t>
            </a:r>
            <a:r>
              <a:rPr lang="en-GB">
                <a:ea typeface="+mn-lt"/>
                <a:cs typeface="+mn-lt"/>
              </a:rPr>
              <a:t> </a:t>
            </a:r>
            <a:r>
              <a:rPr lang="en-GB" err="1">
                <a:ea typeface="+mn-lt"/>
                <a:cs typeface="+mn-lt"/>
              </a:rPr>
              <a:t>eine</a:t>
            </a:r>
            <a:r>
              <a:rPr lang="en-GB">
                <a:ea typeface="+mn-lt"/>
                <a:cs typeface="+mn-lt"/>
              </a:rPr>
              <a:t> </a:t>
            </a:r>
            <a:r>
              <a:rPr lang="en-GB" err="1">
                <a:ea typeface="+mn-lt"/>
                <a:cs typeface="+mn-lt"/>
              </a:rPr>
              <a:t>Momentaufnahme</a:t>
            </a:r>
            <a:r>
              <a:rPr lang="en-GB">
                <a:ea typeface="+mn-lt"/>
                <a:cs typeface="+mn-lt"/>
              </a:rPr>
              <a:t> der Gesundheit </a:t>
            </a:r>
            <a:r>
              <a:rPr lang="en-GB" err="1">
                <a:ea typeface="+mn-lt"/>
                <a:cs typeface="+mn-lt"/>
              </a:rPr>
              <a:t>Ihres</a:t>
            </a:r>
            <a:r>
              <a:rPr lang="en-GB">
                <a:ea typeface="+mn-lt"/>
                <a:cs typeface="+mn-lt"/>
              </a:rPr>
              <a:t> </a:t>
            </a:r>
            <a:r>
              <a:rPr lang="en-GB" err="1">
                <a:ea typeface="+mn-lt"/>
                <a:cs typeface="+mn-lt"/>
              </a:rPr>
              <a:t>Unternehmens</a:t>
            </a:r>
            <a:r>
              <a:rPr lang="en-GB">
                <a:ea typeface="+mn-lt"/>
                <a:cs typeface="+mn-lt"/>
              </a:rPr>
              <a:t> und die </a:t>
            </a:r>
            <a:r>
              <a:rPr lang="en-GB" err="1">
                <a:ea typeface="+mn-lt"/>
                <a:cs typeface="+mn-lt"/>
              </a:rPr>
              <a:t>Prognosen</a:t>
            </a:r>
            <a:r>
              <a:rPr lang="en-GB">
                <a:ea typeface="+mn-lt"/>
                <a:cs typeface="+mn-lt"/>
              </a:rPr>
              <a:t> </a:t>
            </a:r>
            <a:r>
              <a:rPr lang="en-GB" err="1">
                <a:ea typeface="+mn-lt"/>
                <a:cs typeface="+mn-lt"/>
              </a:rPr>
              <a:t>als</a:t>
            </a:r>
            <a:r>
              <a:rPr lang="en-GB">
                <a:ea typeface="+mn-lt"/>
                <a:cs typeface="+mn-lt"/>
              </a:rPr>
              <a:t> </a:t>
            </a:r>
            <a:r>
              <a:rPr lang="en-GB" err="1">
                <a:ea typeface="+mn-lt"/>
                <a:cs typeface="+mn-lt"/>
              </a:rPr>
              <a:t>Ihre</a:t>
            </a:r>
            <a:r>
              <a:rPr lang="en-GB">
                <a:ea typeface="+mn-lt"/>
                <a:cs typeface="+mn-lt"/>
              </a:rPr>
              <a:t> </a:t>
            </a:r>
            <a:r>
              <a:rPr lang="en-GB" err="1">
                <a:ea typeface="+mn-lt"/>
                <a:cs typeface="+mn-lt"/>
              </a:rPr>
              <a:t>Erwartungen</a:t>
            </a:r>
            <a:r>
              <a:rPr lang="en-GB">
                <a:ea typeface="+mn-lt"/>
                <a:cs typeface="+mn-lt"/>
              </a:rPr>
              <a:t> für die Zukunft. </a:t>
            </a:r>
          </a:p>
          <a:p>
            <a:endParaRPr lang="en-US"/>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lIns="91440" tIns="45720" rIns="91440" bIns="45720" anchor="t">
            <a:noAutofit/>
          </a:bodyPr>
          <a:lstStyle/>
          <a:p>
            <a:r>
              <a:rPr lang="en-GB">
                <a:ea typeface="+mn-lt"/>
                <a:cs typeface="+mn-lt"/>
              </a:rPr>
              <a:t>Was </a:t>
            </a:r>
            <a:r>
              <a:rPr lang="en-GB" err="1">
                <a:ea typeface="+mn-lt"/>
                <a:cs typeface="+mn-lt"/>
              </a:rPr>
              <a:t>ist</a:t>
            </a:r>
            <a:r>
              <a:rPr lang="en-GB">
                <a:ea typeface="+mn-lt"/>
                <a:cs typeface="+mn-lt"/>
              </a:rPr>
              <a:t> </a:t>
            </a:r>
            <a:r>
              <a:rPr lang="en-GB" err="1">
                <a:ea typeface="+mn-lt"/>
                <a:cs typeface="+mn-lt"/>
              </a:rPr>
              <a:t>ein</a:t>
            </a:r>
            <a:r>
              <a:rPr lang="en-GB">
                <a:ea typeface="+mn-lt"/>
                <a:cs typeface="+mn-lt"/>
              </a:rPr>
              <a:t> </a:t>
            </a:r>
            <a:r>
              <a:rPr lang="en-GB" err="1">
                <a:ea typeface="+mn-lt"/>
                <a:cs typeface="+mn-lt"/>
              </a:rPr>
              <a:t>Finanzplan</a:t>
            </a:r>
            <a:r>
              <a:rPr lang="en-GB">
                <a:ea typeface="+mn-lt"/>
                <a:cs typeface="+mn-lt"/>
              </a:rPr>
              <a:t>?</a:t>
            </a:r>
            <a:endParaRPr lang="en-US">
              <a:ea typeface="+mn-lt"/>
              <a:cs typeface="+mn-lt"/>
            </a:endParaRPr>
          </a:p>
        </p:txBody>
      </p:sp>
    </p:spTree>
    <p:extLst>
      <p:ext uri="{BB962C8B-B14F-4D97-AF65-F5344CB8AC3E}">
        <p14:creationId xmlns:p14="http://schemas.microsoft.com/office/powerpoint/2010/main" val="3430759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635A651-24F8-6347-8235-D63CB4163581}"/>
              </a:ext>
            </a:extLst>
          </p:cNvPr>
          <p:cNvSpPr>
            <a:spLocks noGrp="1"/>
          </p:cNvSpPr>
          <p:nvPr>
            <p:ph type="body" sz="quarter" idx="13"/>
          </p:nvPr>
        </p:nvSpPr>
        <p:spPr>
          <a:xfrm>
            <a:off x="1001762" y="1524912"/>
            <a:ext cx="4676539" cy="3808175"/>
          </a:xfrm>
        </p:spPr>
        <p:txBody>
          <a:bodyPr lIns="91440" tIns="45720" rIns="91440" bIns="45720" anchor="ctr">
            <a:normAutofit/>
          </a:bodyPr>
          <a:lstStyle/>
          <a:p>
            <a:r>
              <a:rPr lang="en-US" dirty="0"/>
              <a:t>“</a:t>
            </a:r>
            <a:r>
              <a:rPr lang="en-US" dirty="0">
                <a:ea typeface="+mn-lt"/>
                <a:cs typeface="+mn-lt"/>
              </a:rPr>
              <a:t>Der Weg </a:t>
            </a:r>
            <a:r>
              <a:rPr lang="en-US" dirty="0" err="1">
                <a:ea typeface="+mn-lt"/>
                <a:cs typeface="+mn-lt"/>
              </a:rPr>
              <a:t>zum</a:t>
            </a:r>
            <a:r>
              <a:rPr lang="en-US" dirty="0">
                <a:ea typeface="+mn-lt"/>
                <a:cs typeface="+mn-lt"/>
              </a:rPr>
              <a:t> </a:t>
            </a:r>
            <a:r>
              <a:rPr lang="en-US" dirty="0" err="1">
                <a:ea typeface="+mn-lt"/>
                <a:cs typeface="+mn-lt"/>
              </a:rPr>
              <a:t>Erfolg</a:t>
            </a:r>
            <a:r>
              <a:rPr lang="en-US" dirty="0">
                <a:ea typeface="+mn-lt"/>
                <a:cs typeface="+mn-lt"/>
              </a:rPr>
              <a:t> </a:t>
            </a:r>
            <a:r>
              <a:rPr lang="en-US" dirty="0" err="1">
                <a:ea typeface="+mn-lt"/>
                <a:cs typeface="+mn-lt"/>
              </a:rPr>
              <a:t>wird</a:t>
            </a:r>
            <a:r>
              <a:rPr lang="en-US" dirty="0">
                <a:ea typeface="+mn-lt"/>
                <a:cs typeface="+mn-lt"/>
              </a:rPr>
              <a:t> </a:t>
            </a:r>
            <a:r>
              <a:rPr lang="en-US" dirty="0" err="1">
                <a:ea typeface="+mn-lt"/>
                <a:cs typeface="+mn-lt"/>
              </a:rPr>
              <a:t>immer</a:t>
            </a:r>
            <a:r>
              <a:rPr lang="en-US" dirty="0">
                <a:ea typeface="+mn-lt"/>
                <a:cs typeface="+mn-lt"/>
              </a:rPr>
              <a:t> </a:t>
            </a:r>
            <a:r>
              <a:rPr lang="en-US" dirty="0" err="1">
                <a:ea typeface="+mn-lt"/>
                <a:cs typeface="+mn-lt"/>
              </a:rPr>
              <a:t>gebaut</a:t>
            </a:r>
            <a:r>
              <a:rPr lang="en-US" dirty="0"/>
              <a:t>.”</a:t>
            </a:r>
          </a:p>
          <a:p>
            <a:endParaRPr lang="en-US"/>
          </a:p>
        </p:txBody>
      </p:sp>
      <p:sp>
        <p:nvSpPr>
          <p:cNvPr id="12" name="Text Placeholder 6">
            <a:extLst>
              <a:ext uri="{FF2B5EF4-FFF2-40B4-BE49-F238E27FC236}">
                <a16:creationId xmlns:a16="http://schemas.microsoft.com/office/drawing/2014/main" id="{11C90A48-BE47-6E44-8B5D-EADE2FB0D0FA}"/>
              </a:ext>
            </a:extLst>
          </p:cNvPr>
          <p:cNvSpPr txBox="1">
            <a:spLocks/>
          </p:cNvSpPr>
          <p:nvPr/>
        </p:nvSpPr>
        <p:spPr>
          <a:xfrm>
            <a:off x="1759343" y="4641330"/>
            <a:ext cx="3161377" cy="505777"/>
          </a:xfrm>
          <a:prstGeom prst="rect">
            <a:avLst/>
          </a:prstGeom>
        </p:spPr>
        <p:txBody>
          <a:bodyPr anchor="t">
            <a:normAutofit/>
          </a:bodyPr>
          <a:lstStyle>
            <a:lvl1pPr marL="0" indent="0" algn="ctr" defTabSz="2072941" rtl="0" eaLnBrk="1" latinLnBrk="0" hangingPunct="1">
              <a:lnSpc>
                <a:spcPct val="100000"/>
              </a:lnSpc>
              <a:spcBef>
                <a:spcPts val="2267"/>
              </a:spcBef>
              <a:buFont typeface="Arial" panose="020B0604020202020204" pitchFamily="34" charset="0"/>
              <a:buNone/>
              <a:defRPr sz="1900" b="0" i="1" kern="1200" baseline="0">
                <a:solidFill>
                  <a:srgbClr val="000000"/>
                </a:solidFill>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0" marR="0" lvl="0" indent="0" algn="ctr" defTabSz="2072941" rtl="0" eaLnBrk="1" fontAlgn="auto" latinLnBrk="0" hangingPunct="1">
              <a:lnSpc>
                <a:spcPct val="100000"/>
              </a:lnSpc>
              <a:spcBef>
                <a:spcPts val="2267"/>
              </a:spcBef>
              <a:spcAft>
                <a:spcPts val="0"/>
              </a:spcAft>
              <a:buClrTx/>
              <a:buSzTx/>
              <a:buFont typeface="Arial" panose="020B0604020202020204" pitchFamily="34" charset="0"/>
              <a:buNone/>
              <a:tabLst/>
              <a:defRPr/>
            </a:pPr>
            <a:r>
              <a:rPr lang="en-IE" sz="2200" b="1" i="0"/>
              <a:t>Lily Tomlin</a:t>
            </a:r>
            <a:endParaRPr kumimoji="0" lang="en-US" sz="2200" b="1" i="1"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7" name="Picture Placeholder 6" descr="Student in robotics class testing vehicle on test track">
            <a:extLst>
              <a:ext uri="{FF2B5EF4-FFF2-40B4-BE49-F238E27FC236}">
                <a16:creationId xmlns:a16="http://schemas.microsoft.com/office/drawing/2014/main" id="{C5950969-FFD7-341E-E03D-ABEAB1FBE89E}"/>
              </a:ext>
            </a:extLst>
          </p:cNvPr>
          <p:cNvPicPr>
            <a:picLocks noGrp="1" noChangeAspect="1"/>
          </p:cNvPicPr>
          <p:nvPr>
            <p:ph type="pic" sz="quarter" idx="42"/>
          </p:nvPr>
        </p:nvPicPr>
        <p:blipFill>
          <a:blip r:embed="rId2">
            <a:grayscl/>
          </a:blip>
          <a:srcRect l="12883" r="12883"/>
          <a:stretch/>
        </p:blipFill>
        <p:spPr>
          <a:xfrm>
            <a:off x="6096000" y="986088"/>
            <a:ext cx="5239644" cy="4704418"/>
          </a:xfrm>
        </p:spPr>
      </p:pic>
      <p:sp>
        <p:nvSpPr>
          <p:cNvPr id="14" name="Freeform 13">
            <a:extLst>
              <a:ext uri="{FF2B5EF4-FFF2-40B4-BE49-F238E27FC236}">
                <a16:creationId xmlns:a16="http://schemas.microsoft.com/office/drawing/2014/main" id="{27ECA9A2-5365-8339-FC20-E1FF47F3778A}"/>
              </a:ext>
            </a:extLst>
          </p:cNvPr>
          <p:cNvSpPr/>
          <p:nvPr/>
        </p:nvSpPr>
        <p:spPr>
          <a:xfrm>
            <a:off x="6096000" y="986088"/>
            <a:ext cx="5239644" cy="4704418"/>
          </a:xfrm>
          <a:custGeom>
            <a:avLst/>
            <a:gdLst>
              <a:gd name="connsiteX0" fmla="*/ 0 w 5239644"/>
              <a:gd name="connsiteY0" fmla="*/ 0 h 4704418"/>
              <a:gd name="connsiteX1" fmla="*/ 4328540 w 5239644"/>
              <a:gd name="connsiteY1" fmla="*/ 0 h 4704418"/>
              <a:gd name="connsiteX2" fmla="*/ 5239644 w 5239644"/>
              <a:gd name="connsiteY2" fmla="*/ 910842 h 4704418"/>
              <a:gd name="connsiteX3" fmla="*/ 5239644 w 5239644"/>
              <a:gd name="connsiteY3" fmla="*/ 4704418 h 4704418"/>
              <a:gd name="connsiteX4" fmla="*/ 1337885 w 5239644"/>
              <a:gd name="connsiteY4" fmla="*/ 4704418 h 4704418"/>
              <a:gd name="connsiteX5" fmla="*/ 0 w 5239644"/>
              <a:gd name="connsiteY5" fmla="*/ 3366919 h 4704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39644" h="4704418">
                <a:moveTo>
                  <a:pt x="0" y="0"/>
                </a:moveTo>
                <a:lnTo>
                  <a:pt x="4328540" y="0"/>
                </a:lnTo>
                <a:cubicBezTo>
                  <a:pt x="4832048" y="0"/>
                  <a:pt x="5239644" y="407482"/>
                  <a:pt x="5239644" y="910842"/>
                </a:cubicBezTo>
                <a:lnTo>
                  <a:pt x="5239644" y="4704418"/>
                </a:lnTo>
                <a:lnTo>
                  <a:pt x="1337885" y="4704418"/>
                </a:lnTo>
                <a:cubicBezTo>
                  <a:pt x="599411" y="4704418"/>
                  <a:pt x="0" y="4105181"/>
                  <a:pt x="0" y="3366919"/>
                </a:cubicBezTo>
                <a:close/>
              </a:path>
            </a:pathLst>
          </a:custGeom>
          <a:gradFill>
            <a:gsLst>
              <a:gs pos="0">
                <a:srgbClr val="DAE0D2">
                  <a:alpha val="9000"/>
                </a:srgbClr>
              </a:gs>
              <a:gs pos="83000">
                <a:srgbClr val="AABC99">
                  <a:alpha val="48000"/>
                </a:srgbClr>
              </a:gs>
              <a:gs pos="100000">
                <a:srgbClr val="AABC99">
                  <a:alpha val="44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15" name="Group 14">
            <a:extLst>
              <a:ext uri="{FF2B5EF4-FFF2-40B4-BE49-F238E27FC236}">
                <a16:creationId xmlns:a16="http://schemas.microsoft.com/office/drawing/2014/main" id="{A282B1FC-2D33-B27C-CD28-CCF6A9FD8979}"/>
              </a:ext>
            </a:extLst>
          </p:cNvPr>
          <p:cNvGrpSpPr/>
          <p:nvPr/>
        </p:nvGrpSpPr>
        <p:grpSpPr>
          <a:xfrm>
            <a:off x="5107779" y="748833"/>
            <a:ext cx="1487826" cy="1083162"/>
            <a:chOff x="3400450" y="986392"/>
            <a:chExt cx="1487826" cy="1083162"/>
          </a:xfrm>
        </p:grpSpPr>
        <p:sp>
          <p:nvSpPr>
            <p:cNvPr id="16" name="Freeform 15">
              <a:extLst>
                <a:ext uri="{FF2B5EF4-FFF2-40B4-BE49-F238E27FC236}">
                  <a16:creationId xmlns:a16="http://schemas.microsoft.com/office/drawing/2014/main" id="{48364439-2778-C7CC-57FA-75DE95B62B99}"/>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DAE0D2"/>
            </a:solidFill>
            <a:ln w="89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17" name="Freeform 16">
              <a:extLst>
                <a:ext uri="{FF2B5EF4-FFF2-40B4-BE49-F238E27FC236}">
                  <a16:creationId xmlns:a16="http://schemas.microsoft.com/office/drawing/2014/main" id="{9D5ABC1F-1ED5-8685-E579-E8115F8A0F89}"/>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10101"/>
            </a:solidFill>
            <a:ln w="89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3772353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12" grpId="0"/>
    </p:bld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540733"/>
            <a:ext cx="10595237" cy="822268"/>
          </a:xfrm>
        </p:spPr>
        <p:txBody>
          <a:bodyPr lIns="91440" tIns="45720" rIns="91440" bIns="45720" anchor="t">
            <a:noAutofit/>
          </a:bodyPr>
          <a:lstStyle/>
          <a:p>
            <a:r>
              <a:rPr lang="en-GB" dirty="0">
                <a:ea typeface="+mn-lt"/>
                <a:cs typeface="+mn-lt"/>
              </a:rPr>
              <a:t>Wie Sie </a:t>
            </a:r>
            <a:r>
              <a:rPr lang="en-GB" dirty="0" err="1">
                <a:ea typeface="+mn-lt"/>
                <a:cs typeface="+mn-lt"/>
              </a:rPr>
              <a:t>einen</a:t>
            </a:r>
            <a:r>
              <a:rPr lang="en-GB" dirty="0">
                <a:ea typeface="+mn-lt"/>
                <a:cs typeface="+mn-lt"/>
              </a:rPr>
              <a:t> </a:t>
            </a:r>
            <a:r>
              <a:rPr lang="en-GB" dirty="0" err="1">
                <a:ea typeface="+mn-lt"/>
                <a:cs typeface="+mn-lt"/>
              </a:rPr>
              <a:t>Antrag</a:t>
            </a:r>
            <a:r>
              <a:rPr lang="en-GB" dirty="0">
                <a:ea typeface="+mn-lt"/>
                <a:cs typeface="+mn-lt"/>
              </a:rPr>
              <a:t> auf </a:t>
            </a:r>
            <a:r>
              <a:rPr lang="en-GB" dirty="0" err="1">
                <a:ea typeface="+mn-lt"/>
                <a:cs typeface="+mn-lt"/>
              </a:rPr>
              <a:t>Unterstützung</a:t>
            </a:r>
            <a:r>
              <a:rPr lang="en-GB" dirty="0">
                <a:ea typeface="+mn-lt"/>
                <a:cs typeface="+mn-lt"/>
              </a:rPr>
              <a:t> für </a:t>
            </a:r>
            <a:r>
              <a:rPr lang="en-GB" dirty="0" err="1">
                <a:ea typeface="+mn-lt"/>
                <a:cs typeface="+mn-lt"/>
              </a:rPr>
              <a:t>Ihre</a:t>
            </a:r>
            <a:r>
              <a:rPr lang="en-GB" dirty="0">
                <a:ea typeface="+mn-lt"/>
                <a:cs typeface="+mn-lt"/>
              </a:rPr>
              <a:t> NGO </a:t>
            </a:r>
            <a:r>
              <a:rPr lang="en-GB" dirty="0" err="1">
                <a:ea typeface="+mn-lt"/>
                <a:cs typeface="+mn-lt"/>
              </a:rPr>
              <a:t>schreiben</a:t>
            </a:r>
            <a:endParaRPr lang="en-US" dirty="0" err="1"/>
          </a:p>
        </p:txBody>
      </p:sp>
      <p:sp>
        <p:nvSpPr>
          <p:cNvPr id="2" name="TextBox 1">
            <a:extLst>
              <a:ext uri="{FF2B5EF4-FFF2-40B4-BE49-F238E27FC236}">
                <a16:creationId xmlns:a16="http://schemas.microsoft.com/office/drawing/2014/main" id="{CDF7989A-5967-150C-B395-70EC1F2423B8}"/>
              </a:ext>
            </a:extLst>
          </p:cNvPr>
          <p:cNvSpPr txBox="1"/>
          <p:nvPr/>
        </p:nvSpPr>
        <p:spPr>
          <a:xfrm>
            <a:off x="897211" y="1583870"/>
            <a:ext cx="10397575" cy="5632311"/>
          </a:xfrm>
          <a:prstGeom prst="rect">
            <a:avLst/>
          </a:prstGeom>
          <a:noFill/>
        </p:spPr>
        <p:txBody>
          <a:bodyPr wrap="square" lIns="91440" tIns="45720" rIns="91440" bIns="45720" rtlCol="0" anchor="t">
            <a:spAutoFit/>
          </a:bodyPr>
          <a:lstStyle/>
          <a:p>
            <a:pPr marL="342900" indent="-342900">
              <a:buClr>
                <a:schemeClr val="accent2"/>
              </a:buClr>
              <a:buFont typeface="Arial"/>
              <a:buBlip>
                <a:blip r:embed="rId3"/>
              </a:buBlip>
            </a:pPr>
            <a:r>
              <a:rPr lang="en-GB" sz="2400" dirty="0">
                <a:solidFill>
                  <a:srgbClr val="000000"/>
                </a:solidFill>
                <a:ea typeface="+mn-lt"/>
                <a:cs typeface="+mn-lt"/>
              </a:rPr>
              <a:t>Als NGO </a:t>
            </a:r>
            <a:r>
              <a:rPr lang="en-GB" sz="2400" dirty="0" err="1">
                <a:solidFill>
                  <a:srgbClr val="000000"/>
                </a:solidFill>
                <a:ea typeface="+mn-lt"/>
                <a:cs typeface="+mn-lt"/>
              </a:rPr>
              <a:t>haben</a:t>
            </a:r>
            <a:r>
              <a:rPr lang="en-GB" sz="2400" dirty="0">
                <a:solidFill>
                  <a:srgbClr val="000000"/>
                </a:solidFill>
                <a:ea typeface="+mn-lt"/>
                <a:cs typeface="+mn-lt"/>
              </a:rPr>
              <a:t> Sie </a:t>
            </a:r>
            <a:r>
              <a:rPr lang="en-GB" sz="2400" dirty="0" err="1">
                <a:solidFill>
                  <a:srgbClr val="000000"/>
                </a:solidFill>
                <a:ea typeface="+mn-lt"/>
                <a:cs typeface="+mn-lt"/>
              </a:rPr>
              <a:t>vielleicht</a:t>
            </a:r>
            <a:r>
              <a:rPr lang="en-GB" sz="2400" dirty="0">
                <a:solidFill>
                  <a:srgbClr val="000000"/>
                </a:solidFill>
                <a:ea typeface="+mn-lt"/>
                <a:cs typeface="+mn-lt"/>
              </a:rPr>
              <a:t> </a:t>
            </a:r>
            <a:r>
              <a:rPr lang="en-GB" sz="2400" dirty="0" err="1">
                <a:solidFill>
                  <a:srgbClr val="000000"/>
                </a:solidFill>
                <a:ea typeface="+mn-lt"/>
                <a:cs typeface="+mn-lt"/>
              </a:rPr>
              <a:t>mehrere</a:t>
            </a:r>
            <a:r>
              <a:rPr lang="en-GB" sz="2400" dirty="0">
                <a:solidFill>
                  <a:srgbClr val="000000"/>
                </a:solidFill>
                <a:ea typeface="+mn-lt"/>
                <a:cs typeface="+mn-lt"/>
              </a:rPr>
              <a:t> </a:t>
            </a:r>
            <a:r>
              <a:rPr lang="en-GB" sz="2400" dirty="0" err="1">
                <a:solidFill>
                  <a:srgbClr val="000000"/>
                </a:solidFill>
                <a:ea typeface="+mn-lt"/>
                <a:cs typeface="+mn-lt"/>
              </a:rPr>
              <a:t>Fallstudien</a:t>
            </a:r>
            <a:r>
              <a:rPr lang="en-GB" sz="2400" dirty="0">
                <a:solidFill>
                  <a:srgbClr val="000000"/>
                </a:solidFill>
                <a:ea typeface="+mn-lt"/>
                <a:cs typeface="+mn-lt"/>
              </a:rPr>
              <a:t> </a:t>
            </a:r>
            <a:r>
              <a:rPr lang="en-GB" sz="2400" dirty="0" err="1">
                <a:solidFill>
                  <a:srgbClr val="000000"/>
                </a:solidFill>
                <a:ea typeface="+mn-lt"/>
                <a:cs typeface="+mn-lt"/>
              </a:rPr>
              <a:t>entwickelt</a:t>
            </a:r>
            <a:r>
              <a:rPr lang="en-GB" sz="2400" dirty="0">
                <a:solidFill>
                  <a:srgbClr val="000000"/>
                </a:solidFill>
                <a:ea typeface="+mn-lt"/>
                <a:cs typeface="+mn-lt"/>
              </a:rPr>
              <a:t>, um </a:t>
            </a:r>
            <a:r>
              <a:rPr lang="en-GB" sz="2400" dirty="0" err="1">
                <a:solidFill>
                  <a:srgbClr val="000000"/>
                </a:solidFill>
                <a:ea typeface="+mn-lt"/>
                <a:cs typeface="+mn-lt"/>
              </a:rPr>
              <a:t>Ihre</a:t>
            </a:r>
            <a:r>
              <a:rPr lang="en-GB" sz="2400" dirty="0">
                <a:solidFill>
                  <a:srgbClr val="000000"/>
                </a:solidFill>
                <a:ea typeface="+mn-lt"/>
                <a:cs typeface="+mn-lt"/>
              </a:rPr>
              <a:t> </a:t>
            </a:r>
            <a:r>
              <a:rPr lang="en-GB" sz="2400" dirty="0" err="1">
                <a:solidFill>
                  <a:srgbClr val="000000"/>
                </a:solidFill>
                <a:ea typeface="+mn-lt"/>
                <a:cs typeface="+mn-lt"/>
              </a:rPr>
              <a:t>Projektergebnisse</a:t>
            </a:r>
            <a:r>
              <a:rPr lang="en-GB" sz="2400" dirty="0">
                <a:solidFill>
                  <a:srgbClr val="000000"/>
                </a:solidFill>
                <a:ea typeface="+mn-lt"/>
                <a:cs typeface="+mn-lt"/>
              </a:rPr>
              <a:t> </a:t>
            </a:r>
            <a:r>
              <a:rPr lang="en-GB" sz="2400" dirty="0" err="1">
                <a:solidFill>
                  <a:srgbClr val="000000"/>
                </a:solidFill>
                <a:ea typeface="+mn-lt"/>
                <a:cs typeface="+mn-lt"/>
              </a:rPr>
              <a:t>zu</a:t>
            </a:r>
            <a:r>
              <a:rPr lang="en-GB" sz="2400" dirty="0">
                <a:solidFill>
                  <a:srgbClr val="000000"/>
                </a:solidFill>
                <a:ea typeface="+mn-lt"/>
                <a:cs typeface="+mn-lt"/>
              </a:rPr>
              <a:t> </a:t>
            </a:r>
            <a:r>
              <a:rPr lang="en-GB" sz="2400" dirty="0" err="1">
                <a:solidFill>
                  <a:srgbClr val="000000"/>
                </a:solidFill>
                <a:ea typeface="+mn-lt"/>
                <a:cs typeface="+mn-lt"/>
              </a:rPr>
              <a:t>dokumentieren</a:t>
            </a:r>
            <a:r>
              <a:rPr lang="en-GB" sz="2400" dirty="0">
                <a:solidFill>
                  <a:srgbClr val="000000"/>
                </a:solidFill>
                <a:ea typeface="+mn-lt"/>
                <a:cs typeface="+mn-lt"/>
              </a:rPr>
              <a:t> </a:t>
            </a:r>
            <a:r>
              <a:rPr lang="en-GB" sz="2400" dirty="0" err="1">
                <a:solidFill>
                  <a:srgbClr val="000000"/>
                </a:solidFill>
                <a:ea typeface="+mn-lt"/>
                <a:cs typeface="+mn-lt"/>
              </a:rPr>
              <a:t>oder</a:t>
            </a:r>
            <a:r>
              <a:rPr lang="en-GB" sz="2400" dirty="0">
                <a:solidFill>
                  <a:srgbClr val="000000"/>
                </a:solidFill>
                <a:ea typeface="+mn-lt"/>
                <a:cs typeface="+mn-lt"/>
              </a:rPr>
              <a:t> </a:t>
            </a:r>
            <a:r>
              <a:rPr lang="en-GB" sz="2400" dirty="0" err="1">
                <a:solidFill>
                  <a:srgbClr val="000000"/>
                </a:solidFill>
                <a:ea typeface="+mn-lt"/>
                <a:cs typeface="+mn-lt"/>
              </a:rPr>
              <a:t>während</a:t>
            </a:r>
            <a:r>
              <a:rPr lang="en-GB" sz="2400" dirty="0">
                <a:solidFill>
                  <a:srgbClr val="000000"/>
                </a:solidFill>
                <a:ea typeface="+mn-lt"/>
                <a:cs typeface="+mn-lt"/>
              </a:rPr>
              <a:t> der </a:t>
            </a:r>
            <a:r>
              <a:rPr lang="en-GB" sz="2400" dirty="0" err="1">
                <a:solidFill>
                  <a:srgbClr val="000000"/>
                </a:solidFill>
                <a:ea typeface="+mn-lt"/>
                <a:cs typeface="+mn-lt"/>
              </a:rPr>
              <a:t>Durchführung</a:t>
            </a:r>
            <a:r>
              <a:rPr lang="en-GB" sz="2400" dirty="0">
                <a:solidFill>
                  <a:srgbClr val="000000"/>
                </a:solidFill>
                <a:ea typeface="+mn-lt"/>
                <a:cs typeface="+mn-lt"/>
              </a:rPr>
              <a:t> von </a:t>
            </a:r>
            <a:r>
              <a:rPr lang="en-GB" sz="2400" dirty="0" err="1">
                <a:solidFill>
                  <a:srgbClr val="000000"/>
                </a:solidFill>
                <a:ea typeface="+mn-lt"/>
                <a:cs typeface="+mn-lt"/>
              </a:rPr>
              <a:t>Forschungsarbeiten</a:t>
            </a:r>
            <a:r>
              <a:rPr lang="en-GB" sz="2400" dirty="0">
                <a:solidFill>
                  <a:srgbClr val="000000"/>
                </a:solidFill>
                <a:ea typeface="+mn-lt"/>
                <a:cs typeface="+mn-lt"/>
              </a:rPr>
              <a:t> </a:t>
            </a:r>
            <a:r>
              <a:rPr lang="en-GB" sz="2400" dirty="0" err="1">
                <a:solidFill>
                  <a:srgbClr val="000000"/>
                </a:solidFill>
                <a:ea typeface="+mn-lt"/>
                <a:cs typeface="+mn-lt"/>
              </a:rPr>
              <a:t>zu</a:t>
            </a:r>
            <a:r>
              <a:rPr lang="en-GB" sz="2400" dirty="0">
                <a:solidFill>
                  <a:srgbClr val="000000"/>
                </a:solidFill>
                <a:ea typeface="+mn-lt"/>
                <a:cs typeface="+mn-lt"/>
              </a:rPr>
              <a:t> </a:t>
            </a:r>
            <a:r>
              <a:rPr lang="en-GB" sz="2400" dirty="0" err="1">
                <a:solidFill>
                  <a:srgbClr val="000000"/>
                </a:solidFill>
                <a:ea typeface="+mn-lt"/>
                <a:cs typeface="+mn-lt"/>
              </a:rPr>
              <a:t>einem</a:t>
            </a:r>
            <a:r>
              <a:rPr lang="en-GB" sz="2400" dirty="0">
                <a:solidFill>
                  <a:srgbClr val="000000"/>
                </a:solidFill>
                <a:ea typeface="+mn-lt"/>
                <a:cs typeface="+mn-lt"/>
              </a:rPr>
              <a:t> </a:t>
            </a:r>
            <a:r>
              <a:rPr lang="en-GB" sz="2400" dirty="0" err="1">
                <a:solidFill>
                  <a:srgbClr val="000000"/>
                </a:solidFill>
                <a:ea typeface="+mn-lt"/>
                <a:cs typeface="+mn-lt"/>
              </a:rPr>
              <a:t>bestimmten</a:t>
            </a:r>
            <a:r>
              <a:rPr lang="en-GB" sz="2400" dirty="0">
                <a:solidFill>
                  <a:srgbClr val="000000"/>
                </a:solidFill>
                <a:ea typeface="+mn-lt"/>
                <a:cs typeface="+mn-lt"/>
              </a:rPr>
              <a:t> Thema.</a:t>
            </a:r>
            <a:endParaRPr lang="en-US" dirty="0">
              <a:solidFill>
                <a:srgbClr val="000000"/>
              </a:solidFill>
              <a:ea typeface="+mn-lt"/>
              <a:cs typeface="+mn-lt"/>
            </a:endParaRPr>
          </a:p>
          <a:p>
            <a:pPr marL="342900" indent="-342900">
              <a:buClr>
                <a:schemeClr val="accent2"/>
              </a:buClr>
              <a:buBlip>
                <a:blip r:embed="rId3"/>
              </a:buBlip>
            </a:pPr>
            <a:endParaRPr lang="en-GB" sz="2400" dirty="0">
              <a:solidFill>
                <a:srgbClr val="000000"/>
              </a:solidFill>
            </a:endParaRPr>
          </a:p>
          <a:p>
            <a:pPr marL="342900" indent="-342900">
              <a:buClr>
                <a:schemeClr val="accent2"/>
              </a:buClr>
              <a:buFont typeface="Arial"/>
              <a:buBlip>
                <a:blip r:embed="rId3"/>
              </a:buBlip>
            </a:pPr>
            <a:r>
              <a:rPr lang="en-GB" sz="2400" dirty="0">
                <a:solidFill>
                  <a:srgbClr val="000000"/>
                </a:solidFill>
                <a:ea typeface="+mn-lt"/>
                <a:cs typeface="+mn-lt"/>
              </a:rPr>
              <a:t>Neben der </a:t>
            </a:r>
            <a:r>
              <a:rPr lang="en-GB" sz="2400" dirty="0" err="1">
                <a:solidFill>
                  <a:srgbClr val="000000"/>
                </a:solidFill>
                <a:ea typeface="+mn-lt"/>
                <a:cs typeface="+mn-lt"/>
              </a:rPr>
              <a:t>Präsentation</a:t>
            </a:r>
            <a:r>
              <a:rPr lang="en-GB" sz="2400" dirty="0">
                <a:solidFill>
                  <a:srgbClr val="000000"/>
                </a:solidFill>
                <a:ea typeface="+mn-lt"/>
                <a:cs typeface="+mn-lt"/>
              </a:rPr>
              <a:t> der Arbeit Ihrer Organisation </a:t>
            </a:r>
            <a:r>
              <a:rPr lang="en-GB" sz="2400" dirty="0" err="1">
                <a:solidFill>
                  <a:srgbClr val="000000"/>
                </a:solidFill>
                <a:ea typeface="+mn-lt"/>
                <a:cs typeface="+mn-lt"/>
              </a:rPr>
              <a:t>können</a:t>
            </a:r>
            <a:r>
              <a:rPr lang="en-GB" sz="2400" dirty="0">
                <a:solidFill>
                  <a:srgbClr val="000000"/>
                </a:solidFill>
                <a:ea typeface="+mn-lt"/>
                <a:cs typeface="+mn-lt"/>
              </a:rPr>
              <a:t> </a:t>
            </a:r>
            <a:r>
              <a:rPr lang="en-GB" sz="2400" dirty="0" err="1">
                <a:solidFill>
                  <a:srgbClr val="000000"/>
                </a:solidFill>
                <a:ea typeface="+mn-lt"/>
                <a:cs typeface="+mn-lt"/>
              </a:rPr>
              <a:t>Fallstudien</a:t>
            </a:r>
            <a:r>
              <a:rPr lang="en-GB" sz="2400" dirty="0">
                <a:solidFill>
                  <a:srgbClr val="000000"/>
                </a:solidFill>
                <a:ea typeface="+mn-lt"/>
                <a:cs typeface="+mn-lt"/>
              </a:rPr>
              <a:t> </a:t>
            </a:r>
            <a:r>
              <a:rPr lang="en-GB" sz="2400" dirty="0" err="1">
                <a:solidFill>
                  <a:srgbClr val="000000"/>
                </a:solidFill>
                <a:ea typeface="+mn-lt"/>
                <a:cs typeface="+mn-lt"/>
              </a:rPr>
              <a:t>auch</a:t>
            </a:r>
            <a:r>
              <a:rPr lang="en-GB" sz="2400" dirty="0">
                <a:solidFill>
                  <a:srgbClr val="000000"/>
                </a:solidFill>
                <a:ea typeface="+mn-lt"/>
                <a:cs typeface="+mn-lt"/>
              </a:rPr>
              <a:t> </a:t>
            </a:r>
            <a:r>
              <a:rPr lang="en-GB" sz="2400" dirty="0" err="1">
                <a:solidFill>
                  <a:srgbClr val="000000"/>
                </a:solidFill>
                <a:ea typeface="+mn-lt"/>
                <a:cs typeface="+mn-lt"/>
              </a:rPr>
              <a:t>dazu</a:t>
            </a:r>
            <a:r>
              <a:rPr lang="en-GB" sz="2400" dirty="0">
                <a:solidFill>
                  <a:srgbClr val="000000"/>
                </a:solidFill>
                <a:ea typeface="+mn-lt"/>
                <a:cs typeface="+mn-lt"/>
              </a:rPr>
              <a:t> </a:t>
            </a:r>
            <a:r>
              <a:rPr lang="en-GB" sz="2400" dirty="0" err="1">
                <a:solidFill>
                  <a:srgbClr val="000000"/>
                </a:solidFill>
                <a:ea typeface="+mn-lt"/>
                <a:cs typeface="+mn-lt"/>
              </a:rPr>
              <a:t>verwendet</a:t>
            </a:r>
            <a:r>
              <a:rPr lang="en-GB" sz="2400" dirty="0">
                <a:solidFill>
                  <a:srgbClr val="000000"/>
                </a:solidFill>
                <a:ea typeface="+mn-lt"/>
                <a:cs typeface="+mn-lt"/>
              </a:rPr>
              <a:t> </a:t>
            </a:r>
            <a:r>
              <a:rPr lang="en-GB" sz="2400" dirty="0" err="1">
                <a:solidFill>
                  <a:srgbClr val="000000"/>
                </a:solidFill>
                <a:ea typeface="+mn-lt"/>
                <a:cs typeface="+mn-lt"/>
              </a:rPr>
              <a:t>werden</a:t>
            </a:r>
            <a:r>
              <a:rPr lang="en-GB" sz="2400" dirty="0">
                <a:solidFill>
                  <a:srgbClr val="000000"/>
                </a:solidFill>
                <a:ea typeface="+mn-lt"/>
                <a:cs typeface="+mn-lt"/>
              </a:rPr>
              <a:t>, um Mittel von </a:t>
            </a:r>
            <a:r>
              <a:rPr lang="en-GB" sz="2400" dirty="0" err="1">
                <a:solidFill>
                  <a:srgbClr val="000000"/>
                </a:solidFill>
                <a:ea typeface="+mn-lt"/>
                <a:cs typeface="+mn-lt"/>
              </a:rPr>
              <a:t>Spendern</a:t>
            </a:r>
            <a:r>
              <a:rPr lang="en-GB" sz="2400" dirty="0">
                <a:solidFill>
                  <a:srgbClr val="000000"/>
                </a:solidFill>
                <a:ea typeface="+mn-lt"/>
                <a:cs typeface="+mn-lt"/>
              </a:rPr>
              <a:t> </a:t>
            </a:r>
            <a:r>
              <a:rPr lang="en-GB" sz="2400" dirty="0" err="1">
                <a:solidFill>
                  <a:srgbClr val="000000"/>
                </a:solidFill>
                <a:ea typeface="+mn-lt"/>
                <a:cs typeface="+mn-lt"/>
              </a:rPr>
              <a:t>zu</a:t>
            </a:r>
            <a:r>
              <a:rPr lang="en-GB" sz="2400" dirty="0">
                <a:solidFill>
                  <a:srgbClr val="000000"/>
                </a:solidFill>
                <a:ea typeface="+mn-lt"/>
                <a:cs typeface="+mn-lt"/>
              </a:rPr>
              <a:t> </a:t>
            </a:r>
            <a:r>
              <a:rPr lang="en-GB" sz="2400" dirty="0" err="1">
                <a:solidFill>
                  <a:srgbClr val="000000"/>
                </a:solidFill>
                <a:ea typeface="+mn-lt"/>
                <a:cs typeface="+mn-lt"/>
              </a:rPr>
              <a:t>erhalten</a:t>
            </a:r>
            <a:r>
              <a:rPr lang="en-GB" sz="2400" dirty="0">
                <a:solidFill>
                  <a:srgbClr val="000000"/>
                </a:solidFill>
                <a:ea typeface="+mn-lt"/>
                <a:cs typeface="+mn-lt"/>
              </a:rPr>
              <a:t>.</a:t>
            </a:r>
            <a:r>
              <a:rPr lang="en-GB" sz="2400" dirty="0">
                <a:solidFill>
                  <a:srgbClr val="000000"/>
                </a:solidFill>
              </a:rPr>
              <a:t> </a:t>
            </a:r>
            <a:endParaRPr lang="en-GB" sz="2400" dirty="0">
              <a:solidFill>
                <a:srgbClr val="000000"/>
              </a:solidFill>
              <a:cs typeface="Calibri"/>
            </a:endParaRPr>
          </a:p>
          <a:p>
            <a:pPr marL="342900" indent="-342900">
              <a:buClr>
                <a:schemeClr val="accent2"/>
              </a:buClr>
              <a:buBlip>
                <a:blip r:embed="rId3"/>
              </a:buBlip>
            </a:pPr>
            <a:endParaRPr lang="en-GB" sz="2400" dirty="0">
              <a:solidFill>
                <a:srgbClr val="000000"/>
              </a:solidFill>
            </a:endParaRPr>
          </a:p>
          <a:p>
            <a:pPr marL="342900" indent="-342900">
              <a:buClr>
                <a:schemeClr val="accent2"/>
              </a:buClr>
              <a:buFont typeface="Arial"/>
              <a:buBlip>
                <a:blip r:embed="rId3"/>
              </a:buBlip>
            </a:pPr>
            <a:r>
              <a:rPr lang="en-GB" sz="2400" dirty="0">
                <a:solidFill>
                  <a:srgbClr val="000000"/>
                </a:solidFill>
                <a:ea typeface="+mn-lt"/>
                <a:cs typeface="+mn-lt"/>
              </a:rPr>
              <a:t>Wenn </a:t>
            </a:r>
            <a:r>
              <a:rPr lang="en-GB" sz="2400" dirty="0" err="1">
                <a:solidFill>
                  <a:srgbClr val="000000"/>
                </a:solidFill>
                <a:ea typeface="+mn-lt"/>
                <a:cs typeface="+mn-lt"/>
              </a:rPr>
              <a:t>Fallstudien</a:t>
            </a:r>
            <a:r>
              <a:rPr lang="en-GB" sz="2400" dirty="0">
                <a:solidFill>
                  <a:srgbClr val="000000"/>
                </a:solidFill>
                <a:ea typeface="+mn-lt"/>
                <a:cs typeface="+mn-lt"/>
              </a:rPr>
              <a:t> </a:t>
            </a:r>
            <a:r>
              <a:rPr lang="en-GB" sz="2400" dirty="0" err="1">
                <a:solidFill>
                  <a:srgbClr val="000000"/>
                </a:solidFill>
                <a:ea typeface="+mn-lt"/>
                <a:cs typeface="+mn-lt"/>
              </a:rPr>
              <a:t>als</a:t>
            </a:r>
            <a:r>
              <a:rPr lang="en-GB" sz="2400" dirty="0">
                <a:solidFill>
                  <a:srgbClr val="000000"/>
                </a:solidFill>
                <a:ea typeface="+mn-lt"/>
                <a:cs typeface="+mn-lt"/>
              </a:rPr>
              <a:t> Mittel </a:t>
            </a:r>
            <a:r>
              <a:rPr lang="en-GB" sz="2400" dirty="0" err="1">
                <a:solidFill>
                  <a:srgbClr val="000000"/>
                </a:solidFill>
                <a:ea typeface="+mn-lt"/>
                <a:cs typeface="+mn-lt"/>
              </a:rPr>
              <a:t>zur</a:t>
            </a:r>
            <a:r>
              <a:rPr lang="en-GB" sz="2400" dirty="0">
                <a:solidFill>
                  <a:srgbClr val="000000"/>
                </a:solidFill>
                <a:ea typeface="+mn-lt"/>
                <a:cs typeface="+mn-lt"/>
              </a:rPr>
              <a:t> </a:t>
            </a:r>
            <a:r>
              <a:rPr lang="en-GB" sz="2400" dirty="0" err="1">
                <a:solidFill>
                  <a:srgbClr val="000000"/>
                </a:solidFill>
                <a:ea typeface="+mn-lt"/>
                <a:cs typeface="+mn-lt"/>
              </a:rPr>
              <a:t>Mittelbeschaffung</a:t>
            </a:r>
            <a:r>
              <a:rPr lang="en-GB" sz="2400" dirty="0">
                <a:solidFill>
                  <a:srgbClr val="000000"/>
                </a:solidFill>
                <a:ea typeface="+mn-lt"/>
                <a:cs typeface="+mn-lt"/>
              </a:rPr>
              <a:t> </a:t>
            </a:r>
            <a:r>
              <a:rPr lang="en-GB" sz="2400" dirty="0" err="1">
                <a:solidFill>
                  <a:srgbClr val="000000"/>
                </a:solidFill>
                <a:ea typeface="+mn-lt"/>
                <a:cs typeface="+mn-lt"/>
              </a:rPr>
              <a:t>eingesetzt</a:t>
            </a:r>
            <a:r>
              <a:rPr lang="en-GB" sz="2400" dirty="0">
                <a:solidFill>
                  <a:srgbClr val="000000"/>
                </a:solidFill>
                <a:ea typeface="+mn-lt"/>
                <a:cs typeface="+mn-lt"/>
              </a:rPr>
              <a:t> </a:t>
            </a:r>
            <a:r>
              <a:rPr lang="en-GB" sz="2400" dirty="0" err="1">
                <a:solidFill>
                  <a:srgbClr val="000000"/>
                </a:solidFill>
                <a:ea typeface="+mn-lt"/>
                <a:cs typeface="+mn-lt"/>
              </a:rPr>
              <a:t>werden</a:t>
            </a:r>
            <a:r>
              <a:rPr lang="en-GB" sz="2400" dirty="0">
                <a:solidFill>
                  <a:srgbClr val="000000"/>
                </a:solidFill>
                <a:ea typeface="+mn-lt"/>
                <a:cs typeface="+mn-lt"/>
              </a:rPr>
              <a:t>, </a:t>
            </a:r>
            <a:r>
              <a:rPr lang="en-GB" sz="2400" dirty="0" err="1">
                <a:solidFill>
                  <a:srgbClr val="000000"/>
                </a:solidFill>
                <a:ea typeface="+mn-lt"/>
                <a:cs typeface="+mn-lt"/>
              </a:rPr>
              <a:t>werden</a:t>
            </a:r>
            <a:r>
              <a:rPr lang="en-GB" sz="2400" dirty="0">
                <a:solidFill>
                  <a:srgbClr val="000000"/>
                </a:solidFill>
                <a:ea typeface="+mn-lt"/>
                <a:cs typeface="+mn-lt"/>
              </a:rPr>
              <a:t> </a:t>
            </a:r>
            <a:r>
              <a:rPr lang="en-GB" sz="2400" dirty="0" err="1">
                <a:solidFill>
                  <a:srgbClr val="000000"/>
                </a:solidFill>
                <a:ea typeface="+mn-lt"/>
                <a:cs typeface="+mn-lt"/>
              </a:rPr>
              <a:t>sie</a:t>
            </a:r>
            <a:r>
              <a:rPr lang="en-GB" sz="2400" dirty="0">
                <a:solidFill>
                  <a:srgbClr val="000000"/>
                </a:solidFill>
                <a:ea typeface="+mn-lt"/>
                <a:cs typeface="+mn-lt"/>
              </a:rPr>
              <a:t> </a:t>
            </a:r>
            <a:r>
              <a:rPr lang="en-GB" sz="2400" dirty="0" err="1">
                <a:solidFill>
                  <a:srgbClr val="000000"/>
                </a:solidFill>
                <a:ea typeface="+mn-lt"/>
                <a:cs typeface="+mn-lt"/>
              </a:rPr>
              <a:t>als</a:t>
            </a:r>
            <a:r>
              <a:rPr lang="en-GB" sz="2400" dirty="0">
                <a:solidFill>
                  <a:srgbClr val="000000"/>
                </a:solidFill>
                <a:ea typeface="+mn-lt"/>
                <a:cs typeface="+mn-lt"/>
              </a:rPr>
              <a:t> "Case for Support" </a:t>
            </a:r>
            <a:r>
              <a:rPr lang="en-GB" sz="2400" dirty="0" err="1">
                <a:solidFill>
                  <a:srgbClr val="000000"/>
                </a:solidFill>
                <a:ea typeface="+mn-lt"/>
                <a:cs typeface="+mn-lt"/>
              </a:rPr>
              <a:t>bezeichnet</a:t>
            </a:r>
            <a:r>
              <a:rPr lang="en-GB" sz="2400" dirty="0">
                <a:solidFill>
                  <a:srgbClr val="000000"/>
                </a:solidFill>
                <a:ea typeface="+mn-lt"/>
                <a:cs typeface="+mn-lt"/>
              </a:rPr>
              <a:t>.</a:t>
            </a:r>
          </a:p>
          <a:p>
            <a:pPr marL="342900" indent="-342900">
              <a:buClr>
                <a:schemeClr val="accent2"/>
              </a:buClr>
              <a:buBlip>
                <a:blip r:embed="rId3"/>
              </a:buBlip>
            </a:pPr>
            <a:endParaRPr kumimoji="0" lang="en-GB" sz="2400" b="1"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342900" indent="-342900">
              <a:buClr>
                <a:schemeClr val="accent2"/>
              </a:buClr>
              <a:buFont typeface="Arial"/>
              <a:buBlip>
                <a:blip r:embed="rId3"/>
              </a:buBlip>
            </a:pPr>
            <a:r>
              <a:rPr lang="en-GB" sz="2000" b="1" dirty="0">
                <a:solidFill>
                  <a:srgbClr val="000000"/>
                </a:solidFill>
                <a:ea typeface="+mn-lt"/>
                <a:cs typeface="+mn-lt"/>
              </a:rPr>
              <a:t>Lesen Sie</a:t>
            </a:r>
            <a:r>
              <a:rPr kumimoji="0" lang="en-GB" sz="2000" b="1" i="0" u="none" strike="noStrike" kern="1200" cap="none" spc="0" normalizeH="0" baseline="0" noProof="0" dirty="0">
                <a:ln>
                  <a:noFill/>
                </a:ln>
                <a:solidFill>
                  <a:srgbClr val="000000"/>
                </a:solidFill>
                <a:effectLst/>
                <a:uLnTx/>
                <a:uFillTx/>
                <a:ea typeface="+mn-lt"/>
                <a:cs typeface="+mn-lt"/>
              </a:rPr>
              <a:t>:</a:t>
            </a:r>
            <a:r>
              <a:rPr kumimoji="0" lang="en-GB" sz="2000" b="0" i="0" u="none" strike="noStrike" kern="1200" cap="none" spc="0" normalizeH="0" baseline="0" noProof="0" dirty="0">
                <a:ln>
                  <a:noFill/>
                </a:ln>
                <a:effectLst/>
                <a:uLnTx/>
                <a:uFillTx/>
                <a:ea typeface="+mn-lt"/>
                <a:cs typeface="+mn-lt"/>
              </a:rPr>
              <a:t> </a:t>
            </a:r>
            <a:r>
              <a:rPr lang="en-GB" sz="2000" dirty="0">
                <a:latin typeface="Calibri" panose="020F0502020204030204"/>
              </a:rPr>
              <a:t> </a:t>
            </a:r>
            <a:r>
              <a:rPr kumimoji="0" lang="en-GB" sz="2000" b="0" i="0" u="sng" strike="noStrike" kern="1200" cap="none" spc="0" normalizeH="0" baseline="0" noProof="0" dirty="0">
                <a:ln>
                  <a:noFill/>
                </a:ln>
                <a:solidFill>
                  <a:schemeClr val="accent2">
                    <a:lumMod val="75000"/>
                  </a:schemeClr>
                </a:solidFill>
                <a:effectLst/>
                <a:uLnTx/>
                <a:uFillTx/>
                <a:latin typeface="Calibri" panose="020F0502020204030204"/>
                <a:hlinkClick r:id="rId4">
                  <a:extLst>
                    <a:ext uri="{A12FA001-AC4F-418D-AE19-62706E023703}">
                      <ahyp:hlinkClr xmlns:ahyp="http://schemas.microsoft.com/office/drawing/2018/hyperlinkcolor" val="tx"/>
                    </a:ext>
                  </a:extLst>
                </a:hlinkClick>
              </a:rPr>
              <a:t>https://www.fundsforngos.org/featured-articles/how-to-write-a-case-for-support-for-your-ngo/</a:t>
            </a:r>
            <a:r>
              <a:rPr lang="en-GB" sz="2000" dirty="0">
                <a:solidFill>
                  <a:schemeClr val="accent2">
                    <a:lumMod val="75000"/>
                  </a:schemeClr>
                </a:solidFill>
                <a:latin typeface="Calibri" panose="020F0502020204030204"/>
              </a:rPr>
              <a:t> </a:t>
            </a:r>
            <a:endParaRPr lang="en-GB" sz="2000" b="0" i="0" u="none" strike="noStrike" kern="1200" cap="none" spc="0" normalizeH="0" baseline="0" noProof="0" dirty="0">
              <a:ln>
                <a:noFill/>
              </a:ln>
              <a:solidFill>
                <a:schemeClr val="accent2">
                  <a:lumMod val="75000"/>
                </a:schemeClr>
              </a:solidFill>
              <a:effectLst/>
              <a:uLnTx/>
              <a:uFillTx/>
              <a:latin typeface="Calibri" panose="020F0502020204030204"/>
              <a:cs typeface="Calibri"/>
            </a:endParaRPr>
          </a:p>
          <a:p>
            <a:pPr marL="342900" indent="-342900">
              <a:buClr>
                <a:schemeClr val="accent2"/>
              </a:buClr>
              <a:buBlip>
                <a:blip r:embed="rId3"/>
              </a:buBlip>
            </a:pPr>
            <a:endParaRPr lang="en-GB" sz="2400" dirty="0">
              <a:solidFill>
                <a:srgbClr val="000000"/>
              </a:solidFill>
            </a:endParaRPr>
          </a:p>
          <a:p>
            <a:pPr marL="342900" indent="-342900">
              <a:buClr>
                <a:schemeClr val="accent2"/>
              </a:buClr>
              <a:buBlip>
                <a:blip r:embed="rId3"/>
              </a:buBlip>
            </a:pPr>
            <a:endParaRPr lang="en-GB" sz="2400" dirty="0">
              <a:solidFill>
                <a:srgbClr val="000000"/>
              </a:solidFill>
            </a:endParaRPr>
          </a:p>
          <a:p>
            <a:pPr marL="342900" indent="-342900">
              <a:buClr>
                <a:schemeClr val="accent2"/>
              </a:buClr>
              <a:buBlip>
                <a:blip r:embed="rId3"/>
              </a:buBlip>
            </a:pPr>
            <a:endParaRPr lang="en-GB" sz="2400" dirty="0">
              <a:solidFill>
                <a:srgbClr val="000000"/>
              </a:solidFill>
            </a:endParaRPr>
          </a:p>
        </p:txBody>
      </p:sp>
    </p:spTree>
    <p:extLst>
      <p:ext uri="{BB962C8B-B14F-4D97-AF65-F5344CB8AC3E}">
        <p14:creationId xmlns:p14="http://schemas.microsoft.com/office/powerpoint/2010/main" val="2062350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665859" y="430299"/>
            <a:ext cx="10595237" cy="822268"/>
          </a:xfrm>
        </p:spPr>
        <p:txBody>
          <a:bodyPr lIns="91440" tIns="45720" rIns="91440" bIns="45720" anchor="t">
            <a:noAutofit/>
          </a:bodyPr>
          <a:lstStyle/>
          <a:p>
            <a:r>
              <a:rPr lang="en-GB" dirty="0">
                <a:ea typeface="+mn-lt"/>
                <a:cs typeface="+mn-lt"/>
              </a:rPr>
              <a:t>Wie Sie </a:t>
            </a:r>
            <a:r>
              <a:rPr lang="en-GB" dirty="0" err="1">
                <a:ea typeface="+mn-lt"/>
                <a:cs typeface="+mn-lt"/>
              </a:rPr>
              <a:t>einen</a:t>
            </a:r>
            <a:r>
              <a:rPr lang="en-GB" dirty="0">
                <a:ea typeface="+mn-lt"/>
                <a:cs typeface="+mn-lt"/>
              </a:rPr>
              <a:t> </a:t>
            </a:r>
            <a:r>
              <a:rPr lang="en-GB" dirty="0" err="1">
                <a:ea typeface="+mn-lt"/>
                <a:cs typeface="+mn-lt"/>
              </a:rPr>
              <a:t>Antrag</a:t>
            </a:r>
            <a:r>
              <a:rPr lang="en-GB" dirty="0">
                <a:ea typeface="+mn-lt"/>
                <a:cs typeface="+mn-lt"/>
              </a:rPr>
              <a:t> auf </a:t>
            </a:r>
            <a:r>
              <a:rPr lang="en-GB" dirty="0" err="1">
                <a:ea typeface="+mn-lt"/>
                <a:cs typeface="+mn-lt"/>
              </a:rPr>
              <a:t>Unterstützung</a:t>
            </a:r>
            <a:r>
              <a:rPr lang="en-GB" dirty="0">
                <a:ea typeface="+mn-lt"/>
                <a:cs typeface="+mn-lt"/>
              </a:rPr>
              <a:t> für </a:t>
            </a:r>
            <a:r>
              <a:rPr lang="en-GB" dirty="0" err="1">
                <a:ea typeface="+mn-lt"/>
                <a:cs typeface="+mn-lt"/>
              </a:rPr>
              <a:t>Ihre</a:t>
            </a:r>
            <a:r>
              <a:rPr lang="en-GB" dirty="0">
                <a:ea typeface="+mn-lt"/>
                <a:cs typeface="+mn-lt"/>
              </a:rPr>
              <a:t> NGO </a:t>
            </a:r>
            <a:endParaRPr lang="en-US" dirty="0"/>
          </a:p>
          <a:p>
            <a:r>
              <a:rPr lang="en-GB" dirty="0" err="1">
                <a:ea typeface="+mn-lt"/>
                <a:cs typeface="+mn-lt"/>
              </a:rPr>
              <a:t>schreiben</a:t>
            </a:r>
            <a:endParaRPr lang="en-GB" dirty="0" err="1"/>
          </a:p>
          <a:p>
            <a:endParaRPr lang="en-GB" dirty="0">
              <a:cs typeface="Calibri"/>
            </a:endParaRPr>
          </a:p>
        </p:txBody>
      </p:sp>
      <p:sp>
        <p:nvSpPr>
          <p:cNvPr id="2" name="TextBox 1">
            <a:extLst>
              <a:ext uri="{FF2B5EF4-FFF2-40B4-BE49-F238E27FC236}">
                <a16:creationId xmlns:a16="http://schemas.microsoft.com/office/drawing/2014/main" id="{CDF7989A-5967-150C-B395-70EC1F2423B8}"/>
              </a:ext>
            </a:extLst>
          </p:cNvPr>
          <p:cNvSpPr txBox="1"/>
          <p:nvPr/>
        </p:nvSpPr>
        <p:spPr>
          <a:xfrm>
            <a:off x="665298" y="1716391"/>
            <a:ext cx="10397575" cy="461665"/>
          </a:xfrm>
          <a:prstGeom prst="rect">
            <a:avLst/>
          </a:prstGeom>
          <a:noFill/>
        </p:spPr>
        <p:txBody>
          <a:bodyPr wrap="square" lIns="91440" tIns="45720" rIns="91440" bIns="45720" rtlCol="0" anchor="t">
            <a:spAutoFit/>
          </a:bodyPr>
          <a:lstStyle/>
          <a:p>
            <a:pPr marL="342900" indent="-342900">
              <a:buClr>
                <a:schemeClr val="accent2"/>
              </a:buClr>
              <a:buFont typeface="Arial"/>
              <a:buBlip>
                <a:blip r:embed="rId3"/>
              </a:buBlip>
            </a:pPr>
            <a:r>
              <a:rPr lang="en-GB" sz="2400" b="1" dirty="0" err="1">
                <a:solidFill>
                  <a:schemeClr val="accent2"/>
                </a:solidFill>
                <a:ea typeface="+mn-lt"/>
                <a:cs typeface="+mn-lt"/>
              </a:rPr>
              <a:t>Schritte</a:t>
            </a:r>
            <a:r>
              <a:rPr lang="en-GB" sz="2400" b="1" dirty="0">
                <a:solidFill>
                  <a:schemeClr val="accent2"/>
                </a:solidFill>
                <a:ea typeface="+mn-lt"/>
                <a:cs typeface="+mn-lt"/>
              </a:rPr>
              <a:t> </a:t>
            </a:r>
            <a:r>
              <a:rPr lang="en-GB" sz="2400" b="1" dirty="0" err="1">
                <a:solidFill>
                  <a:schemeClr val="accent2"/>
                </a:solidFill>
                <a:ea typeface="+mn-lt"/>
                <a:cs typeface="+mn-lt"/>
              </a:rPr>
              <a:t>zum</a:t>
            </a:r>
            <a:r>
              <a:rPr lang="en-GB" sz="2400" b="1" dirty="0">
                <a:solidFill>
                  <a:schemeClr val="accent2"/>
                </a:solidFill>
                <a:ea typeface="+mn-lt"/>
                <a:cs typeface="+mn-lt"/>
              </a:rPr>
              <a:t> </a:t>
            </a:r>
            <a:r>
              <a:rPr lang="en-GB" sz="2400" b="1" dirty="0" err="1">
                <a:solidFill>
                  <a:schemeClr val="accent2"/>
                </a:solidFill>
                <a:ea typeface="+mn-lt"/>
                <a:cs typeface="+mn-lt"/>
              </a:rPr>
              <a:t>Verfassen</a:t>
            </a:r>
            <a:r>
              <a:rPr lang="en-GB" sz="2400" b="1" dirty="0">
                <a:solidFill>
                  <a:schemeClr val="accent2"/>
                </a:solidFill>
                <a:ea typeface="+mn-lt"/>
                <a:cs typeface="+mn-lt"/>
              </a:rPr>
              <a:t> </a:t>
            </a:r>
            <a:r>
              <a:rPr lang="en-GB" sz="2400" b="1" dirty="0" err="1">
                <a:solidFill>
                  <a:schemeClr val="accent2"/>
                </a:solidFill>
                <a:ea typeface="+mn-lt"/>
                <a:cs typeface="+mn-lt"/>
              </a:rPr>
              <a:t>eines</a:t>
            </a:r>
            <a:r>
              <a:rPr lang="en-GB" sz="2400" b="1" dirty="0">
                <a:solidFill>
                  <a:schemeClr val="accent2"/>
                </a:solidFill>
                <a:ea typeface="+mn-lt"/>
                <a:cs typeface="+mn-lt"/>
              </a:rPr>
              <a:t> </a:t>
            </a:r>
            <a:r>
              <a:rPr lang="en-GB" sz="2400" b="1" dirty="0" err="1">
                <a:solidFill>
                  <a:schemeClr val="accent2"/>
                </a:solidFill>
                <a:ea typeface="+mn-lt"/>
                <a:cs typeface="+mn-lt"/>
              </a:rPr>
              <a:t>Antrags</a:t>
            </a:r>
            <a:r>
              <a:rPr lang="en-GB" sz="2400" b="1" dirty="0">
                <a:solidFill>
                  <a:schemeClr val="accent2"/>
                </a:solidFill>
                <a:ea typeface="+mn-lt"/>
                <a:cs typeface="+mn-lt"/>
              </a:rPr>
              <a:t> auf </a:t>
            </a:r>
            <a:r>
              <a:rPr lang="en-GB" sz="2400" b="1" dirty="0" err="1">
                <a:solidFill>
                  <a:schemeClr val="accent2"/>
                </a:solidFill>
                <a:ea typeface="+mn-lt"/>
                <a:cs typeface="+mn-lt"/>
              </a:rPr>
              <a:t>Unterstützung</a:t>
            </a:r>
            <a:r>
              <a:rPr lang="en-GB" sz="2400" b="1" dirty="0">
                <a:ea typeface="+mn-lt"/>
                <a:cs typeface="+mn-lt"/>
              </a:rPr>
              <a:t>:</a:t>
            </a:r>
            <a:endParaRPr lang="en-US" b="1" dirty="0"/>
          </a:p>
        </p:txBody>
      </p:sp>
      <p:graphicFrame>
        <p:nvGraphicFramePr>
          <p:cNvPr id="3" name="Diagram 2">
            <a:extLst>
              <a:ext uri="{FF2B5EF4-FFF2-40B4-BE49-F238E27FC236}">
                <a16:creationId xmlns:a16="http://schemas.microsoft.com/office/drawing/2014/main" id="{07F938A9-C1AF-0EA6-5988-2EAE4E9F42C7}"/>
              </a:ext>
            </a:extLst>
          </p:cNvPr>
          <p:cNvGraphicFramePr/>
          <p:nvPr>
            <p:extLst>
              <p:ext uri="{D42A27DB-BD31-4B8C-83A1-F6EECF244321}">
                <p14:modId xmlns:p14="http://schemas.microsoft.com/office/powerpoint/2010/main" val="1650394309"/>
              </p:ext>
            </p:extLst>
          </p:nvPr>
        </p:nvGraphicFramePr>
        <p:xfrm>
          <a:off x="764689" y="1716391"/>
          <a:ext cx="10496407" cy="439117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320775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graphicEl>
                                              <a:dgm id="{9B890CB3-92C3-4623-AD95-5D69FE48066B}"/>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graphicEl>
                                              <a:dgm id="{598910D5-92C3-4418-A17A-0F4E121A2B02}"/>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graphicEl>
                                              <a:dgm id="{8A84D2A5-E7EC-454D-92D6-60614B4E562D}"/>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graphicEl>
                                              <a:dgm id="{2D671174-12E8-4958-A868-A44676163B47}"/>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graphicEl>
                                              <a:dgm id="{F83331B4-99F0-4BDF-A2EA-5C80E04E6D17}"/>
                                            </p:graphic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graphicEl>
                                              <a:dgm id="{1D9096BC-91CA-4810-9C2B-E7C5BC55BB87}"/>
                                            </p:graphic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graphicEl>
                                              <a:dgm id="{5D4460A3-5120-493C-A3AD-FDCDF0F46F55}"/>
                                            </p:graphic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graphicEl>
                                              <a:dgm id="{57CBB7CE-E30A-43D0-BA42-D00A7F077DD0}"/>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Sub>
          <a:bldDgm bld="one"/>
        </p:bldSub>
      </p:bldGraphic>
    </p:bld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32120" y="386125"/>
            <a:ext cx="10595237" cy="822268"/>
          </a:xfrm>
        </p:spPr>
        <p:txBody>
          <a:bodyPr lIns="91440" tIns="45720" rIns="91440" bIns="45720" anchor="t">
            <a:noAutofit/>
          </a:bodyPr>
          <a:lstStyle/>
          <a:p>
            <a:r>
              <a:rPr lang="en-GB" dirty="0">
                <a:ea typeface="+mn-lt"/>
                <a:cs typeface="+mn-lt"/>
              </a:rPr>
              <a:t>Wie Sie </a:t>
            </a:r>
            <a:r>
              <a:rPr lang="en-GB" dirty="0" err="1">
                <a:ea typeface="+mn-lt"/>
                <a:cs typeface="+mn-lt"/>
              </a:rPr>
              <a:t>einen</a:t>
            </a:r>
            <a:r>
              <a:rPr lang="en-GB" dirty="0">
                <a:ea typeface="+mn-lt"/>
                <a:cs typeface="+mn-lt"/>
              </a:rPr>
              <a:t> </a:t>
            </a:r>
            <a:r>
              <a:rPr lang="en-GB" dirty="0" err="1">
                <a:ea typeface="+mn-lt"/>
                <a:cs typeface="+mn-lt"/>
              </a:rPr>
              <a:t>Antrag</a:t>
            </a:r>
            <a:r>
              <a:rPr lang="en-GB" dirty="0">
                <a:ea typeface="+mn-lt"/>
                <a:cs typeface="+mn-lt"/>
              </a:rPr>
              <a:t> auf </a:t>
            </a:r>
            <a:r>
              <a:rPr lang="en-GB" dirty="0" err="1">
                <a:ea typeface="+mn-lt"/>
                <a:cs typeface="+mn-lt"/>
              </a:rPr>
              <a:t>Unterstützung</a:t>
            </a:r>
            <a:r>
              <a:rPr lang="en-GB" dirty="0">
                <a:ea typeface="+mn-lt"/>
                <a:cs typeface="+mn-lt"/>
              </a:rPr>
              <a:t> für </a:t>
            </a:r>
            <a:r>
              <a:rPr lang="en-GB" dirty="0" err="1">
                <a:ea typeface="+mn-lt"/>
                <a:cs typeface="+mn-lt"/>
              </a:rPr>
              <a:t>Ihre</a:t>
            </a:r>
            <a:r>
              <a:rPr lang="en-GB" dirty="0">
                <a:ea typeface="+mn-lt"/>
                <a:cs typeface="+mn-lt"/>
              </a:rPr>
              <a:t> NGO </a:t>
            </a:r>
            <a:r>
              <a:rPr lang="en-GB" dirty="0" err="1">
                <a:ea typeface="+mn-lt"/>
                <a:cs typeface="+mn-lt"/>
              </a:rPr>
              <a:t>schreiben</a:t>
            </a:r>
            <a:endParaRPr lang="en-US" dirty="0" err="1"/>
          </a:p>
        </p:txBody>
      </p:sp>
      <p:sp>
        <p:nvSpPr>
          <p:cNvPr id="2" name="TextBox 1">
            <a:extLst>
              <a:ext uri="{FF2B5EF4-FFF2-40B4-BE49-F238E27FC236}">
                <a16:creationId xmlns:a16="http://schemas.microsoft.com/office/drawing/2014/main" id="{CDF7989A-5967-150C-B395-70EC1F2423B8}"/>
              </a:ext>
            </a:extLst>
          </p:cNvPr>
          <p:cNvSpPr txBox="1"/>
          <p:nvPr/>
        </p:nvSpPr>
        <p:spPr>
          <a:xfrm>
            <a:off x="897212" y="1791260"/>
            <a:ext cx="10397575" cy="3416320"/>
          </a:xfrm>
          <a:prstGeom prst="rect">
            <a:avLst/>
          </a:prstGeom>
          <a:noFill/>
        </p:spPr>
        <p:txBody>
          <a:bodyPr wrap="square" lIns="91440" tIns="45720" rIns="91440" bIns="45720" rtlCol="0" anchor="t">
            <a:spAutoFit/>
          </a:bodyPr>
          <a:lstStyle/>
          <a:p>
            <a:pPr marL="342900" indent="-342900">
              <a:buClr>
                <a:schemeClr val="accent2"/>
              </a:buClr>
              <a:buFont typeface="Arial"/>
              <a:buChar char="•"/>
            </a:pPr>
            <a:r>
              <a:rPr lang="en-GB" sz="2400" b="1" dirty="0">
                <a:solidFill>
                  <a:schemeClr val="accent2"/>
                </a:solidFill>
                <a:ea typeface="+mn-lt"/>
                <a:cs typeface="+mn-lt"/>
              </a:rPr>
              <a:t>Um </a:t>
            </a:r>
            <a:r>
              <a:rPr lang="en-GB" sz="2400" b="1" dirty="0" err="1">
                <a:solidFill>
                  <a:schemeClr val="accent2"/>
                </a:solidFill>
                <a:ea typeface="+mn-lt"/>
                <a:cs typeface="+mn-lt"/>
              </a:rPr>
              <a:t>eine</a:t>
            </a:r>
            <a:r>
              <a:rPr lang="en-GB" sz="2400" b="1" dirty="0">
                <a:solidFill>
                  <a:schemeClr val="accent2"/>
                </a:solidFill>
                <a:ea typeface="+mn-lt"/>
                <a:cs typeface="+mn-lt"/>
              </a:rPr>
              <a:t> </a:t>
            </a:r>
            <a:r>
              <a:rPr lang="en-GB" sz="2400" b="1" dirty="0" err="1">
                <a:solidFill>
                  <a:schemeClr val="accent2"/>
                </a:solidFill>
                <a:ea typeface="+mn-lt"/>
                <a:cs typeface="+mn-lt"/>
              </a:rPr>
              <a:t>überzeugende</a:t>
            </a:r>
            <a:r>
              <a:rPr lang="en-GB" sz="2400" b="1" dirty="0">
                <a:solidFill>
                  <a:schemeClr val="accent2"/>
                </a:solidFill>
                <a:ea typeface="+mn-lt"/>
                <a:cs typeface="+mn-lt"/>
              </a:rPr>
              <a:t> </a:t>
            </a:r>
            <a:r>
              <a:rPr lang="en-GB" sz="2400" b="1" dirty="0" err="1">
                <a:solidFill>
                  <a:schemeClr val="accent2"/>
                </a:solidFill>
                <a:ea typeface="+mn-lt"/>
                <a:cs typeface="+mn-lt"/>
              </a:rPr>
              <a:t>Begründung</a:t>
            </a:r>
            <a:r>
              <a:rPr lang="en-GB" sz="2400" b="1" dirty="0">
                <a:solidFill>
                  <a:schemeClr val="accent2"/>
                </a:solidFill>
                <a:ea typeface="+mn-lt"/>
                <a:cs typeface="+mn-lt"/>
              </a:rPr>
              <a:t> </a:t>
            </a:r>
            <a:r>
              <a:rPr lang="en-GB" sz="2400" b="1" dirty="0" err="1">
                <a:solidFill>
                  <a:schemeClr val="accent2"/>
                </a:solidFill>
                <a:ea typeface="+mn-lt"/>
                <a:cs typeface="+mn-lt"/>
              </a:rPr>
              <a:t>zu</a:t>
            </a:r>
            <a:r>
              <a:rPr lang="en-GB" sz="2400" b="1" dirty="0">
                <a:solidFill>
                  <a:schemeClr val="accent2"/>
                </a:solidFill>
                <a:ea typeface="+mn-lt"/>
                <a:cs typeface="+mn-lt"/>
              </a:rPr>
              <a:t> </a:t>
            </a:r>
            <a:r>
              <a:rPr lang="en-GB" sz="2400" b="1" dirty="0" err="1">
                <a:solidFill>
                  <a:schemeClr val="accent2"/>
                </a:solidFill>
                <a:ea typeface="+mn-lt"/>
                <a:cs typeface="+mn-lt"/>
              </a:rPr>
              <a:t>schreiben</a:t>
            </a:r>
            <a:r>
              <a:rPr lang="en-GB" sz="2400" b="1" dirty="0">
                <a:solidFill>
                  <a:schemeClr val="accent2"/>
                </a:solidFill>
                <a:ea typeface="+mn-lt"/>
                <a:cs typeface="+mn-lt"/>
              </a:rPr>
              <a:t>...</a:t>
            </a:r>
            <a:endParaRPr lang="en-US" b="1" dirty="0">
              <a:solidFill>
                <a:schemeClr val="accent2"/>
              </a:solidFill>
              <a:cs typeface="Calibri" panose="020F0502020204030204"/>
            </a:endParaRPr>
          </a:p>
          <a:p>
            <a:pPr>
              <a:buClr>
                <a:schemeClr val="accent2"/>
              </a:buClr>
              <a:buFont typeface="Arial"/>
              <a:buBlip>
                <a:blip r:embed="rId3"/>
              </a:buBlip>
            </a:pPr>
            <a:endParaRPr lang="en-GB" dirty="0">
              <a:solidFill>
                <a:srgbClr val="000000"/>
              </a:solidFill>
              <a:cs typeface="Calibri"/>
            </a:endParaRPr>
          </a:p>
          <a:p>
            <a:pPr marL="800100" lvl="1" indent="-342900">
              <a:buClr>
                <a:schemeClr val="accent2"/>
              </a:buClr>
              <a:buFont typeface="Arial"/>
              <a:buChar char="•"/>
            </a:pPr>
            <a:r>
              <a:rPr lang="en-GB" sz="2400" dirty="0" err="1">
                <a:solidFill>
                  <a:srgbClr val="000000"/>
                </a:solidFill>
                <a:ea typeface="+mn-lt"/>
                <a:cs typeface="+mn-lt"/>
              </a:rPr>
              <a:t>Verwendung</a:t>
            </a:r>
            <a:r>
              <a:rPr lang="en-GB" sz="2400" dirty="0">
                <a:solidFill>
                  <a:srgbClr val="000000"/>
                </a:solidFill>
                <a:ea typeface="+mn-lt"/>
                <a:cs typeface="+mn-lt"/>
              </a:rPr>
              <a:t> </a:t>
            </a:r>
            <a:r>
              <a:rPr lang="en-GB" sz="2400" dirty="0" err="1">
                <a:solidFill>
                  <a:srgbClr val="000000"/>
                </a:solidFill>
                <a:ea typeface="+mn-lt"/>
                <a:cs typeface="+mn-lt"/>
              </a:rPr>
              <a:t>einer</a:t>
            </a:r>
            <a:r>
              <a:rPr lang="en-GB" sz="2400" dirty="0">
                <a:solidFill>
                  <a:srgbClr val="000000"/>
                </a:solidFill>
                <a:ea typeface="+mn-lt"/>
                <a:cs typeface="+mn-lt"/>
              </a:rPr>
              <a:t> </a:t>
            </a:r>
            <a:r>
              <a:rPr lang="en-GB" sz="2400" dirty="0" err="1">
                <a:solidFill>
                  <a:srgbClr val="000000"/>
                </a:solidFill>
                <a:ea typeface="+mn-lt"/>
                <a:cs typeface="+mn-lt"/>
              </a:rPr>
              <a:t>emotionalen</a:t>
            </a:r>
            <a:r>
              <a:rPr lang="en-GB" sz="2400" dirty="0">
                <a:solidFill>
                  <a:srgbClr val="000000"/>
                </a:solidFill>
                <a:ea typeface="+mn-lt"/>
                <a:cs typeface="+mn-lt"/>
              </a:rPr>
              <a:t> </a:t>
            </a:r>
            <a:r>
              <a:rPr lang="en-GB" sz="2400" dirty="0" err="1">
                <a:solidFill>
                  <a:srgbClr val="000000"/>
                </a:solidFill>
                <a:ea typeface="+mn-lt"/>
                <a:cs typeface="+mn-lt"/>
              </a:rPr>
              <a:t>Sprache</a:t>
            </a:r>
            <a:endParaRPr lang="en-GB" dirty="0">
              <a:solidFill>
                <a:srgbClr val="000000"/>
              </a:solidFill>
              <a:ea typeface="Calibri" panose="020F0502020204030204"/>
              <a:cs typeface="Calibri" panose="020F0502020204030204"/>
            </a:endParaRPr>
          </a:p>
          <a:p>
            <a:pPr marL="742950" lvl="1" indent="-285750">
              <a:buClr>
                <a:schemeClr val="accent2"/>
              </a:buClr>
              <a:buFont typeface="Arial"/>
              <a:buChar char="•"/>
            </a:pPr>
            <a:endParaRPr lang="en-GB" dirty="0">
              <a:solidFill>
                <a:srgbClr val="000000"/>
              </a:solidFill>
              <a:ea typeface="Calibri" panose="020F0502020204030204"/>
              <a:cs typeface="Calibri" panose="020F0502020204030204"/>
            </a:endParaRPr>
          </a:p>
          <a:p>
            <a:pPr marL="800100" lvl="1" indent="-342900">
              <a:buClr>
                <a:schemeClr val="accent2"/>
              </a:buClr>
              <a:buFont typeface="Arial"/>
              <a:buChar char="•"/>
            </a:pPr>
            <a:r>
              <a:rPr lang="en-GB" sz="2400" dirty="0" err="1">
                <a:solidFill>
                  <a:srgbClr val="000000"/>
                </a:solidFill>
                <a:ea typeface="+mn-lt"/>
                <a:cs typeface="+mn-lt"/>
              </a:rPr>
              <a:t>Verwendung</a:t>
            </a:r>
            <a:r>
              <a:rPr lang="en-GB" sz="2400" dirty="0">
                <a:solidFill>
                  <a:srgbClr val="000000"/>
                </a:solidFill>
                <a:ea typeface="+mn-lt"/>
                <a:cs typeface="+mn-lt"/>
              </a:rPr>
              <a:t> </a:t>
            </a:r>
            <a:r>
              <a:rPr lang="en-GB" sz="2400" dirty="0" err="1">
                <a:solidFill>
                  <a:srgbClr val="000000"/>
                </a:solidFill>
                <a:ea typeface="+mn-lt"/>
                <a:cs typeface="+mn-lt"/>
              </a:rPr>
              <a:t>präziser</a:t>
            </a:r>
            <a:r>
              <a:rPr lang="en-GB" sz="2400" dirty="0">
                <a:solidFill>
                  <a:srgbClr val="000000"/>
                </a:solidFill>
                <a:ea typeface="+mn-lt"/>
                <a:cs typeface="+mn-lt"/>
              </a:rPr>
              <a:t> Daten und </a:t>
            </a:r>
            <a:r>
              <a:rPr lang="en-GB" sz="2400" dirty="0" err="1">
                <a:solidFill>
                  <a:srgbClr val="000000"/>
                </a:solidFill>
                <a:ea typeface="+mn-lt"/>
                <a:cs typeface="+mn-lt"/>
              </a:rPr>
              <a:t>Fakten</a:t>
            </a:r>
            <a:endParaRPr lang="en-GB" dirty="0">
              <a:solidFill>
                <a:srgbClr val="000000"/>
              </a:solidFill>
              <a:ea typeface="Calibri" panose="020F0502020204030204"/>
              <a:cs typeface="Calibri" panose="020F0502020204030204"/>
            </a:endParaRPr>
          </a:p>
          <a:p>
            <a:pPr marL="742950" lvl="1" indent="-285750">
              <a:buClr>
                <a:schemeClr val="accent2"/>
              </a:buClr>
              <a:buFont typeface="Arial"/>
              <a:buChar char="•"/>
            </a:pPr>
            <a:endParaRPr lang="en-GB" dirty="0">
              <a:solidFill>
                <a:srgbClr val="000000"/>
              </a:solidFill>
              <a:ea typeface="Calibri" panose="020F0502020204030204"/>
              <a:cs typeface="Calibri" panose="020F0502020204030204"/>
            </a:endParaRPr>
          </a:p>
          <a:p>
            <a:pPr marL="800100" lvl="1" indent="-342900">
              <a:buClr>
                <a:schemeClr val="accent2"/>
              </a:buClr>
              <a:buFont typeface="Arial"/>
              <a:buChar char="•"/>
            </a:pPr>
            <a:r>
              <a:rPr lang="en-GB" sz="2400" dirty="0" err="1">
                <a:solidFill>
                  <a:srgbClr val="000000"/>
                </a:solidFill>
                <a:ea typeface="+mn-lt"/>
                <a:cs typeface="+mn-lt"/>
              </a:rPr>
              <a:t>Stimmen</a:t>
            </a:r>
            <a:r>
              <a:rPr lang="en-GB" sz="2400" dirty="0">
                <a:solidFill>
                  <a:srgbClr val="000000"/>
                </a:solidFill>
                <a:ea typeface="+mn-lt"/>
                <a:cs typeface="+mn-lt"/>
              </a:rPr>
              <a:t> Sie </a:t>
            </a:r>
            <a:r>
              <a:rPr lang="en-GB" sz="2400" dirty="0" err="1">
                <a:solidFill>
                  <a:srgbClr val="000000"/>
                </a:solidFill>
                <a:ea typeface="+mn-lt"/>
                <a:cs typeface="+mn-lt"/>
              </a:rPr>
              <a:t>Ihre</a:t>
            </a:r>
            <a:r>
              <a:rPr lang="en-GB" sz="2400" dirty="0">
                <a:solidFill>
                  <a:srgbClr val="000000"/>
                </a:solidFill>
                <a:ea typeface="+mn-lt"/>
                <a:cs typeface="+mn-lt"/>
              </a:rPr>
              <a:t> </a:t>
            </a:r>
            <a:r>
              <a:rPr lang="en-GB" sz="2400" dirty="0" err="1">
                <a:solidFill>
                  <a:srgbClr val="000000"/>
                </a:solidFill>
                <a:ea typeface="+mn-lt"/>
                <a:cs typeface="+mn-lt"/>
              </a:rPr>
              <a:t>Ziele</a:t>
            </a:r>
            <a:r>
              <a:rPr lang="en-GB" sz="2400" dirty="0">
                <a:solidFill>
                  <a:srgbClr val="000000"/>
                </a:solidFill>
                <a:ea typeface="+mn-lt"/>
                <a:cs typeface="+mn-lt"/>
              </a:rPr>
              <a:t> </a:t>
            </a:r>
            <a:r>
              <a:rPr lang="en-GB" sz="2400" dirty="0" err="1">
                <a:solidFill>
                  <a:srgbClr val="000000"/>
                </a:solidFill>
                <a:ea typeface="+mn-lt"/>
                <a:cs typeface="+mn-lt"/>
              </a:rPr>
              <a:t>mit</a:t>
            </a:r>
            <a:r>
              <a:rPr lang="en-GB" sz="2400" dirty="0">
                <a:solidFill>
                  <a:srgbClr val="000000"/>
                </a:solidFill>
                <a:ea typeface="+mn-lt"/>
                <a:cs typeface="+mn-lt"/>
              </a:rPr>
              <a:t> </a:t>
            </a:r>
            <a:r>
              <a:rPr lang="en-GB" sz="2400" dirty="0" err="1">
                <a:solidFill>
                  <a:srgbClr val="000000"/>
                </a:solidFill>
                <a:ea typeface="+mn-lt"/>
                <a:cs typeface="+mn-lt"/>
              </a:rPr>
              <a:t>denen</a:t>
            </a:r>
            <a:r>
              <a:rPr lang="en-GB" sz="2400" dirty="0">
                <a:solidFill>
                  <a:srgbClr val="000000"/>
                </a:solidFill>
                <a:ea typeface="+mn-lt"/>
                <a:cs typeface="+mn-lt"/>
              </a:rPr>
              <a:t> des Spenders ab</a:t>
            </a:r>
            <a:endParaRPr lang="en-GB" dirty="0">
              <a:solidFill>
                <a:srgbClr val="000000"/>
              </a:solidFill>
              <a:ea typeface="Calibri" panose="020F0502020204030204"/>
              <a:cs typeface="Calibri" panose="020F0502020204030204"/>
            </a:endParaRPr>
          </a:p>
          <a:p>
            <a:pPr marL="742950" lvl="1" indent="-285750">
              <a:buClr>
                <a:schemeClr val="accent2"/>
              </a:buClr>
              <a:buFont typeface="Arial"/>
              <a:buChar char="•"/>
            </a:pPr>
            <a:endParaRPr lang="en-GB" dirty="0">
              <a:solidFill>
                <a:srgbClr val="000000"/>
              </a:solidFill>
              <a:ea typeface="Calibri" panose="020F0502020204030204"/>
              <a:cs typeface="Calibri" panose="020F0502020204030204"/>
            </a:endParaRPr>
          </a:p>
          <a:p>
            <a:pPr marL="800100" lvl="1" indent="-342900">
              <a:buClr>
                <a:schemeClr val="accent2"/>
              </a:buClr>
              <a:buFont typeface="Arial"/>
              <a:buChar char="•"/>
            </a:pPr>
            <a:r>
              <a:rPr lang="en-GB" sz="2400" dirty="0" err="1">
                <a:solidFill>
                  <a:srgbClr val="000000"/>
                </a:solidFill>
                <a:ea typeface="+mn-lt"/>
                <a:cs typeface="+mn-lt"/>
              </a:rPr>
              <a:t>Verwenden</a:t>
            </a:r>
            <a:r>
              <a:rPr lang="en-GB" sz="2400" dirty="0">
                <a:solidFill>
                  <a:srgbClr val="000000"/>
                </a:solidFill>
                <a:ea typeface="+mn-lt"/>
                <a:cs typeface="+mn-lt"/>
              </a:rPr>
              <a:t> Sie Bilder und </a:t>
            </a:r>
            <a:r>
              <a:rPr lang="en-GB" sz="2400" dirty="0" err="1">
                <a:solidFill>
                  <a:srgbClr val="000000"/>
                </a:solidFill>
                <a:ea typeface="+mn-lt"/>
                <a:cs typeface="+mn-lt"/>
              </a:rPr>
              <a:t>grafische</a:t>
            </a:r>
            <a:r>
              <a:rPr lang="en-GB" sz="2400" dirty="0">
                <a:solidFill>
                  <a:srgbClr val="000000"/>
                </a:solidFill>
                <a:ea typeface="+mn-lt"/>
                <a:cs typeface="+mn-lt"/>
              </a:rPr>
              <a:t> Darstellungen</a:t>
            </a:r>
            <a:endParaRPr lang="en-GB" dirty="0">
              <a:solidFill>
                <a:srgbClr val="000000"/>
              </a:solidFill>
              <a:ea typeface="Calibri" panose="020F0502020204030204"/>
              <a:cs typeface="Calibri" panose="020F0502020204030204"/>
            </a:endParaRPr>
          </a:p>
          <a:p>
            <a:pPr>
              <a:buClr>
                <a:schemeClr val="accent2"/>
              </a:buClr>
            </a:pPr>
            <a:endParaRPr lang="en-GB" sz="2400" dirty="0">
              <a:solidFill>
                <a:srgbClr val="000000"/>
              </a:solidFill>
            </a:endParaRPr>
          </a:p>
        </p:txBody>
      </p:sp>
    </p:spTree>
    <p:extLst>
      <p:ext uri="{BB962C8B-B14F-4D97-AF65-F5344CB8AC3E}">
        <p14:creationId xmlns:p14="http://schemas.microsoft.com/office/powerpoint/2010/main" val="2029195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54207" y="408212"/>
            <a:ext cx="10595237" cy="822268"/>
          </a:xfrm>
        </p:spPr>
        <p:txBody>
          <a:bodyPr lIns="91440" tIns="45720" rIns="91440" bIns="45720" anchor="t">
            <a:noAutofit/>
          </a:bodyPr>
          <a:lstStyle/>
          <a:p>
            <a:r>
              <a:rPr lang="en-GB" dirty="0">
                <a:ea typeface="+mn-lt"/>
                <a:cs typeface="+mn-lt"/>
              </a:rPr>
              <a:t>Wie Sie </a:t>
            </a:r>
            <a:r>
              <a:rPr lang="en-GB" dirty="0" err="1">
                <a:ea typeface="+mn-lt"/>
                <a:cs typeface="+mn-lt"/>
              </a:rPr>
              <a:t>einen</a:t>
            </a:r>
            <a:r>
              <a:rPr lang="en-GB" dirty="0">
                <a:ea typeface="+mn-lt"/>
                <a:cs typeface="+mn-lt"/>
              </a:rPr>
              <a:t> </a:t>
            </a:r>
            <a:r>
              <a:rPr lang="en-GB" dirty="0" err="1">
                <a:ea typeface="+mn-lt"/>
                <a:cs typeface="+mn-lt"/>
              </a:rPr>
              <a:t>Antrag</a:t>
            </a:r>
            <a:r>
              <a:rPr lang="en-GB" dirty="0">
                <a:ea typeface="+mn-lt"/>
                <a:cs typeface="+mn-lt"/>
              </a:rPr>
              <a:t> auf </a:t>
            </a:r>
            <a:r>
              <a:rPr lang="en-GB" dirty="0" err="1">
                <a:ea typeface="+mn-lt"/>
                <a:cs typeface="+mn-lt"/>
              </a:rPr>
              <a:t>Unterstützung</a:t>
            </a:r>
            <a:r>
              <a:rPr lang="en-GB" dirty="0">
                <a:ea typeface="+mn-lt"/>
                <a:cs typeface="+mn-lt"/>
              </a:rPr>
              <a:t> für </a:t>
            </a:r>
            <a:r>
              <a:rPr lang="en-GB" dirty="0" err="1">
                <a:ea typeface="+mn-lt"/>
                <a:cs typeface="+mn-lt"/>
              </a:rPr>
              <a:t>Ihre</a:t>
            </a:r>
            <a:r>
              <a:rPr lang="en-GB" dirty="0">
                <a:ea typeface="+mn-lt"/>
                <a:cs typeface="+mn-lt"/>
              </a:rPr>
              <a:t> NGO </a:t>
            </a:r>
            <a:endParaRPr lang="en-US" dirty="0">
              <a:ea typeface="+mn-lt"/>
              <a:cs typeface="+mn-lt"/>
            </a:endParaRPr>
          </a:p>
          <a:p>
            <a:r>
              <a:rPr lang="en-GB" dirty="0" err="1">
                <a:ea typeface="+mn-lt"/>
                <a:cs typeface="+mn-lt"/>
              </a:rPr>
              <a:t>schreiben</a:t>
            </a:r>
            <a:endParaRPr lang="en-US" dirty="0" err="1">
              <a:cs typeface="Calibri"/>
            </a:endParaRPr>
          </a:p>
        </p:txBody>
      </p:sp>
      <p:sp>
        <p:nvSpPr>
          <p:cNvPr id="2" name="TextBox 1">
            <a:extLst>
              <a:ext uri="{FF2B5EF4-FFF2-40B4-BE49-F238E27FC236}">
                <a16:creationId xmlns:a16="http://schemas.microsoft.com/office/drawing/2014/main" id="{CDF7989A-5967-150C-B395-70EC1F2423B8}"/>
              </a:ext>
            </a:extLst>
          </p:cNvPr>
          <p:cNvSpPr txBox="1"/>
          <p:nvPr/>
        </p:nvSpPr>
        <p:spPr>
          <a:xfrm>
            <a:off x="897211" y="1583870"/>
            <a:ext cx="10397575" cy="4524315"/>
          </a:xfrm>
          <a:prstGeom prst="rect">
            <a:avLst/>
          </a:prstGeom>
          <a:noFill/>
        </p:spPr>
        <p:txBody>
          <a:bodyPr wrap="square" lIns="91440" tIns="45720" rIns="91440" bIns="45720" rtlCol="0" anchor="t">
            <a:spAutoFit/>
          </a:bodyPr>
          <a:lstStyle/>
          <a:p>
            <a:pPr>
              <a:buClr>
                <a:schemeClr val="accent2"/>
              </a:buClr>
            </a:pPr>
            <a:r>
              <a:rPr lang="en-GB" sz="2400" b="1" dirty="0">
                <a:solidFill>
                  <a:schemeClr val="accent2"/>
                </a:solidFill>
                <a:ea typeface="+mn-lt"/>
                <a:cs typeface="+mn-lt"/>
              </a:rPr>
              <a:t>Ein Fall für die </a:t>
            </a:r>
            <a:r>
              <a:rPr lang="en-GB" sz="2400" b="1" dirty="0" err="1">
                <a:solidFill>
                  <a:schemeClr val="accent2"/>
                </a:solidFill>
                <a:ea typeface="+mn-lt"/>
                <a:cs typeface="+mn-lt"/>
              </a:rPr>
              <a:t>Unterstützung</a:t>
            </a:r>
            <a:r>
              <a:rPr lang="en-GB" sz="2400" b="1" dirty="0">
                <a:solidFill>
                  <a:schemeClr val="accent2"/>
                </a:solidFill>
                <a:ea typeface="+mn-lt"/>
                <a:cs typeface="+mn-lt"/>
              </a:rPr>
              <a:t>...</a:t>
            </a:r>
            <a:endParaRPr lang="en-US" b="1" dirty="0">
              <a:solidFill>
                <a:schemeClr val="accent2"/>
              </a:solidFill>
              <a:cs typeface="Calibri" panose="020F0502020204030204"/>
            </a:endParaRPr>
          </a:p>
          <a:p>
            <a:pPr marL="742950" lvl="1" indent="-285750">
              <a:buClr>
                <a:schemeClr val="accent2"/>
              </a:buClr>
              <a:buFont typeface="Arial"/>
              <a:buChar char="•"/>
            </a:pPr>
            <a:endParaRPr lang="en-GB" dirty="0">
              <a:ea typeface="Calibri" panose="020F0502020204030204"/>
              <a:cs typeface="Calibri" panose="020F0502020204030204"/>
            </a:endParaRPr>
          </a:p>
          <a:p>
            <a:pPr marL="800100" lvl="1" indent="-342900">
              <a:buClr>
                <a:schemeClr val="accent2"/>
              </a:buClr>
              <a:buFont typeface="Arial"/>
              <a:buChar char="•"/>
            </a:pPr>
            <a:r>
              <a:rPr lang="en-GB" sz="2400" dirty="0" err="1">
                <a:solidFill>
                  <a:srgbClr val="000000"/>
                </a:solidFill>
                <a:ea typeface="+mn-lt"/>
                <a:cs typeface="+mn-lt"/>
              </a:rPr>
              <a:t>Sollte</a:t>
            </a:r>
            <a:r>
              <a:rPr lang="en-GB" sz="2400" dirty="0">
                <a:solidFill>
                  <a:srgbClr val="000000"/>
                </a:solidFill>
                <a:ea typeface="+mn-lt"/>
                <a:cs typeface="+mn-lt"/>
              </a:rPr>
              <a:t> </a:t>
            </a:r>
            <a:r>
              <a:rPr lang="en-GB" sz="2400" dirty="0" err="1">
                <a:solidFill>
                  <a:srgbClr val="000000"/>
                </a:solidFill>
                <a:ea typeface="+mn-lt"/>
                <a:cs typeface="+mn-lt"/>
              </a:rPr>
              <a:t>attraktiv</a:t>
            </a:r>
            <a:r>
              <a:rPr lang="en-GB" sz="2400" dirty="0">
                <a:solidFill>
                  <a:srgbClr val="000000"/>
                </a:solidFill>
                <a:ea typeface="+mn-lt"/>
                <a:cs typeface="+mn-lt"/>
              </a:rPr>
              <a:t> sein</a:t>
            </a:r>
            <a:endParaRPr lang="en-GB" dirty="0">
              <a:solidFill>
                <a:srgbClr val="000000"/>
              </a:solidFill>
              <a:ea typeface="Calibri" panose="020F0502020204030204"/>
              <a:cs typeface="Calibri" panose="020F0502020204030204"/>
            </a:endParaRPr>
          </a:p>
          <a:p>
            <a:pPr marL="742950" lvl="1" indent="-285750">
              <a:buClr>
                <a:schemeClr val="accent2"/>
              </a:buClr>
              <a:buFont typeface="Arial"/>
              <a:buChar char="•"/>
            </a:pPr>
            <a:endParaRPr lang="en-GB" dirty="0">
              <a:solidFill>
                <a:srgbClr val="000000"/>
              </a:solidFill>
              <a:ea typeface="Calibri" panose="020F0502020204030204"/>
              <a:cs typeface="Calibri" panose="020F0502020204030204"/>
            </a:endParaRPr>
          </a:p>
          <a:p>
            <a:pPr marL="800100" lvl="1" indent="-342900">
              <a:buClr>
                <a:schemeClr val="accent2"/>
              </a:buClr>
              <a:buFont typeface="Arial"/>
              <a:buChar char="•"/>
            </a:pPr>
            <a:r>
              <a:rPr lang="en-GB" sz="2400" dirty="0" err="1">
                <a:solidFill>
                  <a:srgbClr val="000000"/>
                </a:solidFill>
                <a:ea typeface="+mn-lt"/>
                <a:cs typeface="+mn-lt"/>
              </a:rPr>
              <a:t>sollte</a:t>
            </a:r>
            <a:r>
              <a:rPr lang="en-GB" sz="2400" dirty="0">
                <a:solidFill>
                  <a:srgbClr val="000000"/>
                </a:solidFill>
                <a:ea typeface="+mn-lt"/>
                <a:cs typeface="+mn-lt"/>
              </a:rPr>
              <a:t> </a:t>
            </a:r>
            <a:r>
              <a:rPr lang="en-GB" sz="2400" dirty="0" err="1">
                <a:solidFill>
                  <a:srgbClr val="000000"/>
                </a:solidFill>
                <a:ea typeface="+mn-lt"/>
                <a:cs typeface="+mn-lt"/>
              </a:rPr>
              <a:t>spenderorientiert</a:t>
            </a:r>
            <a:r>
              <a:rPr lang="en-GB" sz="2400" dirty="0">
                <a:solidFill>
                  <a:srgbClr val="000000"/>
                </a:solidFill>
                <a:ea typeface="+mn-lt"/>
                <a:cs typeface="+mn-lt"/>
              </a:rPr>
              <a:t> sein</a:t>
            </a:r>
            <a:endParaRPr lang="en-GB" dirty="0">
              <a:solidFill>
                <a:srgbClr val="000000"/>
              </a:solidFill>
              <a:ea typeface="Calibri" panose="020F0502020204030204"/>
              <a:cs typeface="Calibri" panose="020F0502020204030204"/>
            </a:endParaRPr>
          </a:p>
          <a:p>
            <a:pPr marL="742950" lvl="1" indent="-285750">
              <a:buClr>
                <a:schemeClr val="accent2"/>
              </a:buClr>
              <a:buFont typeface="Arial"/>
              <a:buChar char="•"/>
            </a:pPr>
            <a:endParaRPr lang="en-GB" dirty="0">
              <a:solidFill>
                <a:srgbClr val="000000"/>
              </a:solidFill>
              <a:ea typeface="Calibri" panose="020F0502020204030204"/>
              <a:cs typeface="Calibri" panose="020F0502020204030204"/>
            </a:endParaRPr>
          </a:p>
          <a:p>
            <a:pPr marL="800100" lvl="1" indent="-342900">
              <a:buClr>
                <a:schemeClr val="accent2"/>
              </a:buClr>
              <a:buFont typeface="Arial"/>
              <a:buChar char="•"/>
            </a:pPr>
            <a:r>
              <a:rPr lang="en-GB" sz="2400" dirty="0" err="1">
                <a:solidFill>
                  <a:srgbClr val="000000"/>
                </a:solidFill>
                <a:ea typeface="+mn-lt"/>
                <a:cs typeface="+mn-lt"/>
              </a:rPr>
              <a:t>sollte</a:t>
            </a:r>
            <a:r>
              <a:rPr lang="en-GB" sz="2400" dirty="0">
                <a:solidFill>
                  <a:srgbClr val="000000"/>
                </a:solidFill>
                <a:ea typeface="+mn-lt"/>
                <a:cs typeface="+mn-lt"/>
              </a:rPr>
              <a:t> </a:t>
            </a:r>
            <a:r>
              <a:rPr lang="en-GB" sz="2400" dirty="0" err="1">
                <a:solidFill>
                  <a:srgbClr val="000000"/>
                </a:solidFill>
                <a:ea typeface="+mn-lt"/>
                <a:cs typeface="+mn-lt"/>
              </a:rPr>
              <a:t>Ihren</a:t>
            </a:r>
            <a:r>
              <a:rPr lang="en-GB" sz="2400" dirty="0">
                <a:solidFill>
                  <a:srgbClr val="000000"/>
                </a:solidFill>
                <a:ea typeface="+mn-lt"/>
                <a:cs typeface="+mn-lt"/>
              </a:rPr>
              <a:t> </a:t>
            </a:r>
            <a:r>
              <a:rPr lang="en-GB" sz="2400" dirty="0" err="1">
                <a:solidFill>
                  <a:srgbClr val="000000"/>
                </a:solidFill>
                <a:ea typeface="+mn-lt"/>
                <a:cs typeface="+mn-lt"/>
              </a:rPr>
              <a:t>Finanzierungsbedarf</a:t>
            </a:r>
            <a:r>
              <a:rPr lang="en-GB" sz="2400" dirty="0">
                <a:solidFill>
                  <a:srgbClr val="000000"/>
                </a:solidFill>
                <a:ea typeface="+mn-lt"/>
                <a:cs typeface="+mn-lt"/>
              </a:rPr>
              <a:t> </a:t>
            </a:r>
            <a:r>
              <a:rPr lang="en-GB" sz="2400" dirty="0" err="1">
                <a:solidFill>
                  <a:srgbClr val="000000"/>
                </a:solidFill>
                <a:ea typeface="+mn-lt"/>
                <a:cs typeface="+mn-lt"/>
              </a:rPr>
              <a:t>klar</a:t>
            </a:r>
            <a:r>
              <a:rPr lang="en-GB" sz="2400" dirty="0">
                <a:solidFill>
                  <a:srgbClr val="000000"/>
                </a:solidFill>
                <a:ea typeface="+mn-lt"/>
                <a:cs typeface="+mn-lt"/>
              </a:rPr>
              <a:t> </a:t>
            </a:r>
            <a:r>
              <a:rPr lang="en-GB" sz="2400" dirty="0" err="1">
                <a:solidFill>
                  <a:srgbClr val="000000"/>
                </a:solidFill>
                <a:ea typeface="+mn-lt"/>
                <a:cs typeface="+mn-lt"/>
              </a:rPr>
              <a:t>darstellen</a:t>
            </a:r>
            <a:endParaRPr lang="en-GB" dirty="0">
              <a:solidFill>
                <a:srgbClr val="000000"/>
              </a:solidFill>
              <a:ea typeface="Calibri" panose="020F0502020204030204"/>
              <a:cs typeface="Calibri" panose="020F0502020204030204"/>
            </a:endParaRPr>
          </a:p>
          <a:p>
            <a:pPr marL="742950" lvl="1" indent="-285750">
              <a:buClr>
                <a:schemeClr val="accent2"/>
              </a:buClr>
              <a:buFont typeface="Arial"/>
              <a:buChar char="•"/>
            </a:pPr>
            <a:endParaRPr lang="en-GB" dirty="0">
              <a:solidFill>
                <a:srgbClr val="000000"/>
              </a:solidFill>
              <a:ea typeface="Calibri" panose="020F0502020204030204"/>
              <a:cs typeface="Calibri" panose="020F0502020204030204"/>
            </a:endParaRPr>
          </a:p>
          <a:p>
            <a:pPr marL="800100" lvl="1" indent="-342900">
              <a:buClr>
                <a:schemeClr val="accent2"/>
              </a:buClr>
              <a:buFont typeface="Arial"/>
              <a:buChar char="•"/>
            </a:pPr>
            <a:r>
              <a:rPr lang="en-GB" sz="2400" dirty="0" err="1">
                <a:solidFill>
                  <a:srgbClr val="000000"/>
                </a:solidFill>
                <a:ea typeface="+mn-lt"/>
                <a:cs typeface="+mn-lt"/>
              </a:rPr>
              <a:t>sollte</a:t>
            </a:r>
            <a:r>
              <a:rPr lang="en-GB" sz="2400" dirty="0">
                <a:solidFill>
                  <a:srgbClr val="000000"/>
                </a:solidFill>
                <a:ea typeface="+mn-lt"/>
                <a:cs typeface="+mn-lt"/>
              </a:rPr>
              <a:t> </a:t>
            </a:r>
            <a:r>
              <a:rPr lang="en-GB" sz="2400" dirty="0" err="1">
                <a:solidFill>
                  <a:srgbClr val="000000"/>
                </a:solidFill>
                <a:ea typeface="+mn-lt"/>
                <a:cs typeface="+mn-lt"/>
              </a:rPr>
              <a:t>Ihre</a:t>
            </a:r>
            <a:r>
              <a:rPr lang="en-GB" sz="2400" dirty="0">
                <a:solidFill>
                  <a:srgbClr val="000000"/>
                </a:solidFill>
                <a:ea typeface="+mn-lt"/>
                <a:cs typeface="+mn-lt"/>
              </a:rPr>
              <a:t> </a:t>
            </a:r>
            <a:r>
              <a:rPr lang="en-GB" sz="2400" dirty="0" err="1">
                <a:solidFill>
                  <a:srgbClr val="000000"/>
                </a:solidFill>
                <a:ea typeface="+mn-lt"/>
                <a:cs typeface="+mn-lt"/>
              </a:rPr>
              <a:t>Leistungen</a:t>
            </a:r>
            <a:r>
              <a:rPr lang="en-GB" sz="2400" dirty="0">
                <a:solidFill>
                  <a:srgbClr val="000000"/>
                </a:solidFill>
                <a:ea typeface="+mn-lt"/>
                <a:cs typeface="+mn-lt"/>
              </a:rPr>
              <a:t> </a:t>
            </a:r>
            <a:r>
              <a:rPr lang="en-GB" sz="2400" dirty="0" err="1">
                <a:solidFill>
                  <a:srgbClr val="000000"/>
                </a:solidFill>
                <a:ea typeface="+mn-lt"/>
                <a:cs typeface="+mn-lt"/>
              </a:rPr>
              <a:t>aufzeigen</a:t>
            </a:r>
            <a:endParaRPr lang="en-GB" dirty="0">
              <a:solidFill>
                <a:srgbClr val="000000"/>
              </a:solidFill>
              <a:ea typeface="Calibri" panose="020F0502020204030204"/>
              <a:cs typeface="Calibri" panose="020F0502020204030204"/>
            </a:endParaRPr>
          </a:p>
          <a:p>
            <a:pPr marL="742950" lvl="1" indent="-285750">
              <a:buClr>
                <a:schemeClr val="accent2"/>
              </a:buClr>
              <a:buFont typeface="Arial"/>
              <a:buChar char="•"/>
            </a:pPr>
            <a:endParaRPr lang="en-GB" dirty="0">
              <a:solidFill>
                <a:srgbClr val="000000"/>
              </a:solidFill>
              <a:ea typeface="Calibri" panose="020F0502020204030204"/>
              <a:cs typeface="Calibri" panose="020F0502020204030204"/>
            </a:endParaRPr>
          </a:p>
          <a:p>
            <a:pPr marL="800100" lvl="1" indent="-342900">
              <a:buClr>
                <a:schemeClr val="accent2"/>
              </a:buClr>
              <a:buFont typeface="Arial"/>
              <a:buChar char="•"/>
            </a:pPr>
            <a:r>
              <a:rPr lang="en-GB" sz="2400" dirty="0">
                <a:solidFill>
                  <a:srgbClr val="000000"/>
                </a:solidFill>
                <a:ea typeface="+mn-lt"/>
                <a:cs typeface="+mn-lt"/>
              </a:rPr>
              <a:t>Sie </a:t>
            </a:r>
            <a:r>
              <a:rPr lang="en-GB" sz="2400" dirty="0" err="1">
                <a:solidFill>
                  <a:srgbClr val="000000"/>
                </a:solidFill>
                <a:ea typeface="+mn-lt"/>
                <a:cs typeface="+mn-lt"/>
              </a:rPr>
              <a:t>sollten</a:t>
            </a:r>
            <a:r>
              <a:rPr lang="en-GB" sz="2400" dirty="0">
                <a:solidFill>
                  <a:srgbClr val="000000"/>
                </a:solidFill>
                <a:ea typeface="+mn-lt"/>
                <a:cs typeface="+mn-lt"/>
              </a:rPr>
              <a:t> die Spender </a:t>
            </a:r>
            <a:r>
              <a:rPr lang="en-GB" sz="2400" dirty="0" err="1">
                <a:solidFill>
                  <a:srgbClr val="000000"/>
                </a:solidFill>
                <a:ea typeface="+mn-lt"/>
                <a:cs typeface="+mn-lt"/>
              </a:rPr>
              <a:t>davon</a:t>
            </a:r>
            <a:r>
              <a:rPr lang="en-GB" sz="2400" dirty="0">
                <a:solidFill>
                  <a:srgbClr val="000000"/>
                </a:solidFill>
                <a:ea typeface="+mn-lt"/>
                <a:cs typeface="+mn-lt"/>
              </a:rPr>
              <a:t> </a:t>
            </a:r>
            <a:r>
              <a:rPr lang="en-GB" sz="2400" dirty="0" err="1">
                <a:solidFill>
                  <a:srgbClr val="000000"/>
                </a:solidFill>
                <a:ea typeface="+mn-lt"/>
                <a:cs typeface="+mn-lt"/>
              </a:rPr>
              <a:t>überzeugen</a:t>
            </a:r>
            <a:r>
              <a:rPr lang="en-GB" sz="2400" dirty="0">
                <a:solidFill>
                  <a:srgbClr val="000000"/>
                </a:solidFill>
                <a:ea typeface="+mn-lt"/>
                <a:cs typeface="+mn-lt"/>
              </a:rPr>
              <a:t>, </a:t>
            </a:r>
            <a:r>
              <a:rPr lang="en-GB" sz="2400" dirty="0" err="1">
                <a:solidFill>
                  <a:srgbClr val="000000"/>
                </a:solidFill>
                <a:ea typeface="+mn-lt"/>
                <a:cs typeface="+mn-lt"/>
              </a:rPr>
              <a:t>sich</a:t>
            </a:r>
            <a:r>
              <a:rPr lang="en-GB" sz="2400" dirty="0">
                <a:solidFill>
                  <a:srgbClr val="000000"/>
                </a:solidFill>
                <a:ea typeface="+mn-lt"/>
                <a:cs typeface="+mn-lt"/>
              </a:rPr>
              <a:t> für </a:t>
            </a:r>
            <a:r>
              <a:rPr lang="en-GB" sz="2400" dirty="0" err="1">
                <a:solidFill>
                  <a:srgbClr val="000000"/>
                </a:solidFill>
                <a:ea typeface="+mn-lt"/>
                <a:cs typeface="+mn-lt"/>
              </a:rPr>
              <a:t>Ihre</a:t>
            </a:r>
            <a:r>
              <a:rPr lang="en-GB" sz="2400" dirty="0">
                <a:solidFill>
                  <a:srgbClr val="000000"/>
                </a:solidFill>
                <a:ea typeface="+mn-lt"/>
                <a:cs typeface="+mn-lt"/>
              </a:rPr>
              <a:t> Organisation </a:t>
            </a:r>
            <a:r>
              <a:rPr lang="en-GB" sz="2400" dirty="0" err="1">
                <a:solidFill>
                  <a:srgbClr val="000000"/>
                </a:solidFill>
                <a:ea typeface="+mn-lt"/>
                <a:cs typeface="+mn-lt"/>
              </a:rPr>
              <a:t>zu</a:t>
            </a:r>
            <a:r>
              <a:rPr lang="en-GB" sz="2400" dirty="0">
                <a:solidFill>
                  <a:srgbClr val="000000"/>
                </a:solidFill>
                <a:ea typeface="+mn-lt"/>
                <a:cs typeface="+mn-lt"/>
              </a:rPr>
              <a:t> </a:t>
            </a:r>
            <a:r>
              <a:rPr lang="en-GB" sz="2400" dirty="0" err="1">
                <a:solidFill>
                  <a:srgbClr val="000000"/>
                </a:solidFill>
                <a:ea typeface="+mn-lt"/>
                <a:cs typeface="+mn-lt"/>
              </a:rPr>
              <a:t>engagieren</a:t>
            </a:r>
            <a:r>
              <a:rPr lang="en-GB" sz="2400" dirty="0">
                <a:solidFill>
                  <a:srgbClr val="000000"/>
                </a:solidFill>
                <a:ea typeface="+mn-lt"/>
                <a:cs typeface="+mn-lt"/>
              </a:rPr>
              <a:t>.</a:t>
            </a:r>
            <a:endParaRPr lang="en-GB" dirty="0">
              <a:solidFill>
                <a:srgbClr val="000000"/>
              </a:solidFill>
              <a:ea typeface="Calibri" panose="020F0502020204030204"/>
              <a:cs typeface="Calibri" panose="020F0502020204030204"/>
            </a:endParaRPr>
          </a:p>
          <a:p>
            <a:pPr>
              <a:buClr>
                <a:schemeClr val="accent2"/>
              </a:buClr>
            </a:pPr>
            <a:endParaRPr lang="en-GB" sz="2400" dirty="0">
              <a:solidFill>
                <a:srgbClr val="000000"/>
              </a:solidFill>
            </a:endParaRPr>
          </a:p>
        </p:txBody>
      </p:sp>
    </p:spTree>
    <p:extLst>
      <p:ext uri="{BB962C8B-B14F-4D97-AF65-F5344CB8AC3E}">
        <p14:creationId xmlns:p14="http://schemas.microsoft.com/office/powerpoint/2010/main" val="1873079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375082"/>
            <a:ext cx="10595237" cy="822268"/>
          </a:xfrm>
        </p:spPr>
        <p:txBody>
          <a:bodyPr lIns="91440" tIns="45720" rIns="91440" bIns="45720" anchor="t">
            <a:noAutofit/>
          </a:bodyPr>
          <a:lstStyle/>
          <a:p>
            <a:r>
              <a:rPr lang="en-GB" dirty="0">
                <a:ea typeface="+mn-lt"/>
                <a:cs typeface="+mn-lt"/>
              </a:rPr>
              <a:t>Wie Sie </a:t>
            </a:r>
            <a:r>
              <a:rPr lang="en-GB" dirty="0" err="1">
                <a:ea typeface="+mn-lt"/>
                <a:cs typeface="+mn-lt"/>
              </a:rPr>
              <a:t>einen</a:t>
            </a:r>
            <a:r>
              <a:rPr lang="en-GB" dirty="0">
                <a:ea typeface="+mn-lt"/>
                <a:cs typeface="+mn-lt"/>
              </a:rPr>
              <a:t> </a:t>
            </a:r>
            <a:r>
              <a:rPr lang="en-GB" dirty="0" err="1">
                <a:ea typeface="+mn-lt"/>
                <a:cs typeface="+mn-lt"/>
              </a:rPr>
              <a:t>Antrag</a:t>
            </a:r>
            <a:r>
              <a:rPr lang="en-GB" dirty="0">
                <a:ea typeface="+mn-lt"/>
                <a:cs typeface="+mn-lt"/>
              </a:rPr>
              <a:t> auf </a:t>
            </a:r>
            <a:r>
              <a:rPr lang="en-GB" dirty="0" err="1">
                <a:ea typeface="+mn-lt"/>
                <a:cs typeface="+mn-lt"/>
              </a:rPr>
              <a:t>Unterstützung</a:t>
            </a:r>
            <a:r>
              <a:rPr lang="en-GB" dirty="0">
                <a:ea typeface="+mn-lt"/>
                <a:cs typeface="+mn-lt"/>
              </a:rPr>
              <a:t> für </a:t>
            </a:r>
            <a:r>
              <a:rPr lang="en-GB" dirty="0" err="1">
                <a:ea typeface="+mn-lt"/>
                <a:cs typeface="+mn-lt"/>
              </a:rPr>
              <a:t>Ihre</a:t>
            </a:r>
            <a:r>
              <a:rPr lang="en-GB" dirty="0">
                <a:ea typeface="+mn-lt"/>
                <a:cs typeface="+mn-lt"/>
              </a:rPr>
              <a:t> NGO </a:t>
            </a:r>
            <a:endParaRPr lang="en-US" dirty="0">
              <a:ea typeface="+mn-lt"/>
              <a:cs typeface="+mn-lt"/>
            </a:endParaRPr>
          </a:p>
          <a:p>
            <a:r>
              <a:rPr lang="en-GB" dirty="0" err="1">
                <a:ea typeface="+mn-lt"/>
                <a:cs typeface="+mn-lt"/>
              </a:rPr>
              <a:t>schreiben</a:t>
            </a:r>
            <a:endParaRPr lang="en-US" dirty="0" err="1">
              <a:ea typeface="+mn-lt"/>
              <a:cs typeface="+mn-lt"/>
            </a:endParaRPr>
          </a:p>
          <a:p>
            <a:endParaRPr lang="en-GB" dirty="0">
              <a:cs typeface="Calibri"/>
            </a:endParaRPr>
          </a:p>
        </p:txBody>
      </p:sp>
      <p:sp>
        <p:nvSpPr>
          <p:cNvPr id="2" name="TextBox 1">
            <a:extLst>
              <a:ext uri="{FF2B5EF4-FFF2-40B4-BE49-F238E27FC236}">
                <a16:creationId xmlns:a16="http://schemas.microsoft.com/office/drawing/2014/main" id="{CDF7989A-5967-150C-B395-70EC1F2423B8}"/>
              </a:ext>
            </a:extLst>
          </p:cNvPr>
          <p:cNvSpPr txBox="1"/>
          <p:nvPr/>
        </p:nvSpPr>
        <p:spPr>
          <a:xfrm>
            <a:off x="897211" y="1583870"/>
            <a:ext cx="10397575" cy="461665"/>
          </a:xfrm>
          <a:prstGeom prst="rect">
            <a:avLst/>
          </a:prstGeom>
          <a:noFill/>
        </p:spPr>
        <p:txBody>
          <a:bodyPr wrap="square" lIns="91440" tIns="45720" rIns="91440" bIns="45720" rtlCol="0" anchor="t">
            <a:spAutoFit/>
          </a:bodyPr>
          <a:lstStyle/>
          <a:p>
            <a:pPr marL="342900" indent="-342900">
              <a:buClr>
                <a:schemeClr val="accent2"/>
              </a:buClr>
              <a:buFont typeface="Arial"/>
              <a:buBlip>
                <a:blip r:embed="rId3"/>
              </a:buBlip>
            </a:pPr>
            <a:r>
              <a:rPr lang="en-GB" sz="2400" b="1" dirty="0">
                <a:solidFill>
                  <a:schemeClr val="accent2"/>
                </a:solidFill>
                <a:ea typeface="+mn-lt"/>
                <a:cs typeface="+mn-lt"/>
              </a:rPr>
              <a:t>Was </a:t>
            </a:r>
            <a:r>
              <a:rPr lang="en-GB" sz="2400" b="1" dirty="0" err="1">
                <a:solidFill>
                  <a:schemeClr val="accent2"/>
                </a:solidFill>
                <a:ea typeface="+mn-lt"/>
                <a:cs typeface="+mn-lt"/>
              </a:rPr>
              <a:t>sollte</a:t>
            </a:r>
            <a:r>
              <a:rPr lang="en-GB" sz="2400" b="1" dirty="0">
                <a:solidFill>
                  <a:schemeClr val="accent2"/>
                </a:solidFill>
                <a:ea typeface="+mn-lt"/>
                <a:cs typeface="+mn-lt"/>
              </a:rPr>
              <a:t> </a:t>
            </a:r>
            <a:r>
              <a:rPr lang="en-GB" sz="2400" b="1" dirty="0" err="1">
                <a:solidFill>
                  <a:schemeClr val="accent2"/>
                </a:solidFill>
                <a:ea typeface="+mn-lt"/>
                <a:cs typeface="+mn-lt"/>
              </a:rPr>
              <a:t>ein</a:t>
            </a:r>
            <a:r>
              <a:rPr lang="en-GB" sz="2400" b="1" dirty="0">
                <a:solidFill>
                  <a:schemeClr val="accent2"/>
                </a:solidFill>
                <a:ea typeface="+mn-lt"/>
                <a:cs typeface="+mn-lt"/>
              </a:rPr>
              <a:t> </a:t>
            </a:r>
            <a:r>
              <a:rPr lang="en-GB" sz="2400" b="1" dirty="0" err="1">
                <a:solidFill>
                  <a:schemeClr val="accent2"/>
                </a:solidFill>
                <a:ea typeface="+mn-lt"/>
                <a:cs typeface="+mn-lt"/>
              </a:rPr>
              <a:t>Antrag</a:t>
            </a:r>
            <a:r>
              <a:rPr lang="en-GB" sz="2400" b="1" dirty="0">
                <a:solidFill>
                  <a:schemeClr val="accent2"/>
                </a:solidFill>
                <a:ea typeface="+mn-lt"/>
                <a:cs typeface="+mn-lt"/>
              </a:rPr>
              <a:t> auf </a:t>
            </a:r>
            <a:r>
              <a:rPr lang="en-GB" sz="2400" b="1" dirty="0" err="1">
                <a:solidFill>
                  <a:schemeClr val="accent2"/>
                </a:solidFill>
                <a:ea typeface="+mn-lt"/>
                <a:cs typeface="+mn-lt"/>
              </a:rPr>
              <a:t>Unterstützung</a:t>
            </a:r>
            <a:r>
              <a:rPr lang="en-GB" sz="2400" b="1" dirty="0">
                <a:solidFill>
                  <a:schemeClr val="accent2"/>
                </a:solidFill>
                <a:ea typeface="+mn-lt"/>
                <a:cs typeface="+mn-lt"/>
              </a:rPr>
              <a:t> </a:t>
            </a:r>
            <a:r>
              <a:rPr lang="en-GB" sz="2400" b="1" dirty="0" err="1">
                <a:solidFill>
                  <a:schemeClr val="accent2"/>
                </a:solidFill>
                <a:ea typeface="+mn-lt"/>
                <a:cs typeface="+mn-lt"/>
              </a:rPr>
              <a:t>enthalten</a:t>
            </a:r>
            <a:r>
              <a:rPr lang="en-GB" sz="2400" b="1" dirty="0">
                <a:solidFill>
                  <a:schemeClr val="accent2"/>
                </a:solidFill>
                <a:ea typeface="+mn-lt"/>
                <a:cs typeface="+mn-lt"/>
              </a:rPr>
              <a:t>?</a:t>
            </a:r>
            <a:endParaRPr lang="en-US" b="1" dirty="0">
              <a:solidFill>
                <a:schemeClr val="accent2"/>
              </a:solidFill>
              <a:ea typeface="Calibri"/>
              <a:cs typeface="Calibri"/>
            </a:endParaRPr>
          </a:p>
        </p:txBody>
      </p:sp>
      <p:graphicFrame>
        <p:nvGraphicFramePr>
          <p:cNvPr id="3" name="Diagram 2">
            <a:extLst>
              <a:ext uri="{FF2B5EF4-FFF2-40B4-BE49-F238E27FC236}">
                <a16:creationId xmlns:a16="http://schemas.microsoft.com/office/drawing/2014/main" id="{32C92E65-03F1-0176-41B0-DF515A8196C8}"/>
              </a:ext>
            </a:extLst>
          </p:cNvPr>
          <p:cNvGraphicFramePr/>
          <p:nvPr>
            <p:extLst>
              <p:ext uri="{D42A27DB-BD31-4B8C-83A1-F6EECF244321}">
                <p14:modId xmlns:p14="http://schemas.microsoft.com/office/powerpoint/2010/main" val="2440155761"/>
              </p:ext>
            </p:extLst>
          </p:nvPr>
        </p:nvGraphicFramePr>
        <p:xfrm>
          <a:off x="897211" y="2514600"/>
          <a:ext cx="10496407" cy="317839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292385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graphicEl>
                                              <a:dgm id="{27AD1A43-CC5E-404B-9CCE-BF893FA295A2}"/>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graphicEl>
                                              <a:dgm id="{D2034C50-7029-40D5-9579-F7EFDED558F3}"/>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graphicEl>
                                              <a:dgm id="{FABED667-3C07-469B-9302-1FFC39205D83}"/>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graphicEl>
                                              <a:dgm id="{E8E8FBAB-2D59-434A-AD8B-6F72A20E8563}"/>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graphicEl>
                                              <a:dgm id="{D4872610-42DF-46EE-8B2C-842AE25726AE}"/>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Sub>
          <a:bldDgm bld="one"/>
        </p:bldSub>
      </p:bldGraphic>
    </p:bld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419255"/>
            <a:ext cx="10595237" cy="822268"/>
          </a:xfrm>
        </p:spPr>
        <p:txBody>
          <a:bodyPr lIns="91440" tIns="45720" rIns="91440" bIns="45720" anchor="t">
            <a:noAutofit/>
          </a:bodyPr>
          <a:lstStyle/>
          <a:p>
            <a:r>
              <a:rPr lang="en-GB" dirty="0">
                <a:ea typeface="+mn-lt"/>
                <a:cs typeface="+mn-lt"/>
              </a:rPr>
              <a:t>Wie Sie </a:t>
            </a:r>
            <a:r>
              <a:rPr lang="en-GB" dirty="0" err="1">
                <a:ea typeface="+mn-lt"/>
                <a:cs typeface="+mn-lt"/>
              </a:rPr>
              <a:t>einen</a:t>
            </a:r>
            <a:r>
              <a:rPr lang="en-GB" dirty="0">
                <a:ea typeface="+mn-lt"/>
                <a:cs typeface="+mn-lt"/>
              </a:rPr>
              <a:t> </a:t>
            </a:r>
            <a:r>
              <a:rPr lang="en-GB" dirty="0" err="1">
                <a:ea typeface="+mn-lt"/>
                <a:cs typeface="+mn-lt"/>
              </a:rPr>
              <a:t>Antrag</a:t>
            </a:r>
            <a:r>
              <a:rPr lang="en-GB" dirty="0">
                <a:ea typeface="+mn-lt"/>
                <a:cs typeface="+mn-lt"/>
              </a:rPr>
              <a:t> auf </a:t>
            </a:r>
            <a:r>
              <a:rPr lang="en-GB" dirty="0" err="1">
                <a:ea typeface="+mn-lt"/>
                <a:cs typeface="+mn-lt"/>
              </a:rPr>
              <a:t>Unterstützung</a:t>
            </a:r>
            <a:r>
              <a:rPr lang="en-GB" dirty="0">
                <a:ea typeface="+mn-lt"/>
                <a:cs typeface="+mn-lt"/>
              </a:rPr>
              <a:t> für </a:t>
            </a:r>
            <a:r>
              <a:rPr lang="en-GB" dirty="0" err="1">
                <a:ea typeface="+mn-lt"/>
                <a:cs typeface="+mn-lt"/>
              </a:rPr>
              <a:t>Ihre</a:t>
            </a:r>
            <a:r>
              <a:rPr lang="en-GB" dirty="0">
                <a:ea typeface="+mn-lt"/>
                <a:cs typeface="+mn-lt"/>
              </a:rPr>
              <a:t> NGO </a:t>
            </a:r>
            <a:endParaRPr lang="en-US" dirty="0">
              <a:ea typeface="+mn-lt"/>
              <a:cs typeface="+mn-lt"/>
            </a:endParaRPr>
          </a:p>
          <a:p>
            <a:r>
              <a:rPr lang="en-GB" dirty="0" err="1">
                <a:ea typeface="+mn-lt"/>
                <a:cs typeface="+mn-lt"/>
              </a:rPr>
              <a:t>schreiben</a:t>
            </a:r>
            <a:endParaRPr lang="en-US" dirty="0" err="1">
              <a:ea typeface="+mn-lt"/>
              <a:cs typeface="+mn-lt"/>
            </a:endParaRPr>
          </a:p>
          <a:p>
            <a:endParaRPr lang="en-GB" dirty="0">
              <a:cs typeface="Calibri"/>
            </a:endParaRPr>
          </a:p>
        </p:txBody>
      </p:sp>
      <p:sp>
        <p:nvSpPr>
          <p:cNvPr id="2" name="TextBox 1">
            <a:extLst>
              <a:ext uri="{FF2B5EF4-FFF2-40B4-BE49-F238E27FC236}">
                <a16:creationId xmlns:a16="http://schemas.microsoft.com/office/drawing/2014/main" id="{CDF7989A-5967-150C-B395-70EC1F2423B8}"/>
              </a:ext>
            </a:extLst>
          </p:cNvPr>
          <p:cNvSpPr txBox="1"/>
          <p:nvPr/>
        </p:nvSpPr>
        <p:spPr>
          <a:xfrm>
            <a:off x="897211" y="1815783"/>
            <a:ext cx="10397575" cy="461665"/>
          </a:xfrm>
          <a:prstGeom prst="rect">
            <a:avLst/>
          </a:prstGeom>
          <a:noFill/>
        </p:spPr>
        <p:txBody>
          <a:bodyPr wrap="square" lIns="91440" tIns="45720" rIns="91440" bIns="45720" rtlCol="0" anchor="t">
            <a:spAutoFit/>
          </a:bodyPr>
          <a:lstStyle/>
          <a:p>
            <a:pPr marL="342900" indent="-342900">
              <a:buClr>
                <a:schemeClr val="accent2"/>
              </a:buClr>
              <a:buFont typeface="Arial"/>
              <a:buBlip>
                <a:blip r:embed="rId3"/>
              </a:buBlip>
            </a:pPr>
            <a:r>
              <a:rPr lang="en-GB" sz="2400" b="1" dirty="0">
                <a:solidFill>
                  <a:schemeClr val="accent2"/>
                </a:solidFill>
                <a:ea typeface="+mn-lt"/>
                <a:cs typeface="+mn-lt"/>
              </a:rPr>
              <a:t>Was </a:t>
            </a:r>
            <a:r>
              <a:rPr lang="en-GB" sz="2400" b="1" dirty="0" err="1">
                <a:solidFill>
                  <a:schemeClr val="accent2"/>
                </a:solidFill>
                <a:ea typeface="+mn-lt"/>
                <a:cs typeface="+mn-lt"/>
              </a:rPr>
              <a:t>ein</a:t>
            </a:r>
            <a:r>
              <a:rPr lang="en-GB" sz="2400" b="1" dirty="0">
                <a:solidFill>
                  <a:schemeClr val="accent2"/>
                </a:solidFill>
                <a:ea typeface="+mn-lt"/>
                <a:cs typeface="+mn-lt"/>
              </a:rPr>
              <a:t> </a:t>
            </a:r>
            <a:r>
              <a:rPr lang="en-GB" sz="2400" b="1" dirty="0" err="1">
                <a:solidFill>
                  <a:schemeClr val="accent2"/>
                </a:solidFill>
                <a:ea typeface="+mn-lt"/>
                <a:cs typeface="+mn-lt"/>
              </a:rPr>
              <a:t>Unterstützungsantrag</a:t>
            </a:r>
            <a:r>
              <a:rPr lang="en-GB" sz="2400" b="1" dirty="0">
                <a:solidFill>
                  <a:schemeClr val="accent2"/>
                </a:solidFill>
                <a:ea typeface="+mn-lt"/>
                <a:cs typeface="+mn-lt"/>
              </a:rPr>
              <a:t> </a:t>
            </a:r>
            <a:r>
              <a:rPr lang="en-GB" sz="2400" b="1" dirty="0" err="1">
                <a:solidFill>
                  <a:schemeClr val="accent2"/>
                </a:solidFill>
                <a:ea typeface="+mn-lt"/>
                <a:cs typeface="+mn-lt"/>
              </a:rPr>
              <a:t>enthalten</a:t>
            </a:r>
            <a:r>
              <a:rPr lang="en-GB" sz="2400" b="1" dirty="0">
                <a:solidFill>
                  <a:schemeClr val="accent2"/>
                </a:solidFill>
                <a:ea typeface="+mn-lt"/>
                <a:cs typeface="+mn-lt"/>
              </a:rPr>
              <a:t> </a:t>
            </a:r>
            <a:r>
              <a:rPr lang="en-GB" sz="2400" b="1" dirty="0" err="1">
                <a:solidFill>
                  <a:schemeClr val="accent2"/>
                </a:solidFill>
                <a:ea typeface="+mn-lt"/>
                <a:cs typeface="+mn-lt"/>
              </a:rPr>
              <a:t>sollte</a:t>
            </a:r>
            <a:r>
              <a:rPr lang="en-GB" sz="2400" b="1" dirty="0">
                <a:solidFill>
                  <a:schemeClr val="accent2"/>
                </a:solidFill>
                <a:ea typeface="+mn-lt"/>
                <a:cs typeface="+mn-lt"/>
              </a:rPr>
              <a:t> (Forts.)</a:t>
            </a:r>
            <a:endParaRPr lang="en-US" b="1" dirty="0">
              <a:solidFill>
                <a:schemeClr val="accent2"/>
              </a:solidFill>
              <a:ea typeface="+mn-lt"/>
              <a:cs typeface="+mn-lt"/>
            </a:endParaRPr>
          </a:p>
        </p:txBody>
      </p:sp>
      <p:graphicFrame>
        <p:nvGraphicFramePr>
          <p:cNvPr id="3" name="Diagram 2">
            <a:extLst>
              <a:ext uri="{FF2B5EF4-FFF2-40B4-BE49-F238E27FC236}">
                <a16:creationId xmlns:a16="http://schemas.microsoft.com/office/drawing/2014/main" id="{32C92E65-03F1-0176-41B0-DF515A8196C8}"/>
              </a:ext>
            </a:extLst>
          </p:cNvPr>
          <p:cNvGraphicFramePr/>
          <p:nvPr>
            <p:extLst>
              <p:ext uri="{D42A27DB-BD31-4B8C-83A1-F6EECF244321}">
                <p14:modId xmlns:p14="http://schemas.microsoft.com/office/powerpoint/2010/main" val="3889628048"/>
              </p:ext>
            </p:extLst>
          </p:nvPr>
        </p:nvGraphicFramePr>
        <p:xfrm>
          <a:off x="897211" y="2045535"/>
          <a:ext cx="10496407" cy="311754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198670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graphicEl>
                                              <a:dgm id="{A7B8049E-B329-4067-877B-B52D34A1B1D2}"/>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graphicEl>
                                              <a:dgm id="{DB1394C4-C0E4-4864-B753-E3837D5F2C39}"/>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graphicEl>
                                              <a:dgm id="{DA3923FA-3D6D-46F5-8825-1730DB6EE49F}"/>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graphicEl>
                                              <a:dgm id="{AEC289CF-A0D6-4596-B716-7A25B0A60E76}"/>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Sub>
          <a:bldDgm bld="one"/>
        </p:bldSub>
      </p:bldGraphic>
    </p:bld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54207" y="496560"/>
            <a:ext cx="10595237" cy="822268"/>
          </a:xfrm>
        </p:spPr>
        <p:txBody>
          <a:bodyPr lIns="91440" tIns="45720" rIns="91440" bIns="45720" anchor="t">
            <a:noAutofit/>
          </a:bodyPr>
          <a:lstStyle/>
          <a:p>
            <a:r>
              <a:rPr lang="en-GB" dirty="0">
                <a:ea typeface="+mn-lt"/>
                <a:cs typeface="+mn-lt"/>
              </a:rPr>
              <a:t>Wie Sie </a:t>
            </a:r>
            <a:r>
              <a:rPr lang="en-GB" dirty="0" err="1">
                <a:ea typeface="+mn-lt"/>
                <a:cs typeface="+mn-lt"/>
              </a:rPr>
              <a:t>einen</a:t>
            </a:r>
            <a:r>
              <a:rPr lang="en-GB" dirty="0">
                <a:ea typeface="+mn-lt"/>
                <a:cs typeface="+mn-lt"/>
              </a:rPr>
              <a:t> </a:t>
            </a:r>
            <a:r>
              <a:rPr lang="en-GB" dirty="0" err="1">
                <a:ea typeface="+mn-lt"/>
                <a:cs typeface="+mn-lt"/>
              </a:rPr>
              <a:t>Antrag</a:t>
            </a:r>
            <a:r>
              <a:rPr lang="en-GB" dirty="0">
                <a:ea typeface="+mn-lt"/>
                <a:cs typeface="+mn-lt"/>
              </a:rPr>
              <a:t> auf </a:t>
            </a:r>
            <a:r>
              <a:rPr lang="en-GB" dirty="0" err="1">
                <a:ea typeface="+mn-lt"/>
                <a:cs typeface="+mn-lt"/>
              </a:rPr>
              <a:t>Unterstützung</a:t>
            </a:r>
            <a:r>
              <a:rPr lang="en-GB" dirty="0">
                <a:ea typeface="+mn-lt"/>
                <a:cs typeface="+mn-lt"/>
              </a:rPr>
              <a:t> für </a:t>
            </a:r>
            <a:r>
              <a:rPr lang="en-GB" dirty="0" err="1">
                <a:ea typeface="+mn-lt"/>
                <a:cs typeface="+mn-lt"/>
              </a:rPr>
              <a:t>Ihre</a:t>
            </a:r>
            <a:r>
              <a:rPr lang="en-GB" dirty="0">
                <a:ea typeface="+mn-lt"/>
                <a:cs typeface="+mn-lt"/>
              </a:rPr>
              <a:t> NGO </a:t>
            </a:r>
            <a:endParaRPr lang="en-US" dirty="0">
              <a:ea typeface="+mn-lt"/>
              <a:cs typeface="+mn-lt"/>
            </a:endParaRPr>
          </a:p>
          <a:p>
            <a:r>
              <a:rPr lang="en-GB" dirty="0" err="1">
                <a:ea typeface="+mn-lt"/>
                <a:cs typeface="+mn-lt"/>
              </a:rPr>
              <a:t>schreiben</a:t>
            </a:r>
            <a:endParaRPr lang="en-US" dirty="0" err="1">
              <a:ea typeface="+mn-lt"/>
              <a:cs typeface="+mn-lt"/>
            </a:endParaRPr>
          </a:p>
          <a:p>
            <a:endParaRPr lang="en-GB" dirty="0">
              <a:ea typeface="+mn-lt"/>
              <a:cs typeface="+mn-lt"/>
            </a:endParaRPr>
          </a:p>
          <a:p>
            <a:endParaRPr lang="en-GB" dirty="0">
              <a:cs typeface="Calibri"/>
            </a:endParaRPr>
          </a:p>
        </p:txBody>
      </p:sp>
      <p:sp>
        <p:nvSpPr>
          <p:cNvPr id="2" name="TextBox 1">
            <a:extLst>
              <a:ext uri="{FF2B5EF4-FFF2-40B4-BE49-F238E27FC236}">
                <a16:creationId xmlns:a16="http://schemas.microsoft.com/office/drawing/2014/main" id="{CDF7989A-5967-150C-B395-70EC1F2423B8}"/>
              </a:ext>
            </a:extLst>
          </p:cNvPr>
          <p:cNvSpPr txBox="1"/>
          <p:nvPr/>
        </p:nvSpPr>
        <p:spPr>
          <a:xfrm>
            <a:off x="897212" y="1876101"/>
            <a:ext cx="10397575" cy="3785652"/>
          </a:xfrm>
          <a:prstGeom prst="rect">
            <a:avLst/>
          </a:prstGeom>
          <a:noFill/>
        </p:spPr>
        <p:txBody>
          <a:bodyPr wrap="square" lIns="91440" tIns="45720" rIns="91440" bIns="45720" rtlCol="0" anchor="t">
            <a:spAutoFit/>
          </a:bodyPr>
          <a:lstStyle/>
          <a:p>
            <a:pPr marL="342900" indent="-342900">
              <a:buClr>
                <a:schemeClr val="accent2"/>
              </a:buClr>
              <a:buFont typeface="Arial"/>
              <a:buBlip>
                <a:blip r:embed="rId3"/>
              </a:buBlip>
            </a:pPr>
            <a:r>
              <a:rPr lang="en-GB" sz="2400" b="1" dirty="0" err="1">
                <a:solidFill>
                  <a:schemeClr val="accent2"/>
                </a:solidFill>
                <a:ea typeface="+mn-lt"/>
                <a:cs typeface="+mn-lt"/>
              </a:rPr>
              <a:t>Ideale</a:t>
            </a:r>
            <a:r>
              <a:rPr lang="en-GB" sz="2400" b="1" dirty="0">
                <a:solidFill>
                  <a:schemeClr val="accent2"/>
                </a:solidFill>
                <a:ea typeface="+mn-lt"/>
                <a:cs typeface="+mn-lt"/>
              </a:rPr>
              <a:t> </a:t>
            </a:r>
            <a:r>
              <a:rPr lang="en-GB" sz="2400" b="1" dirty="0" err="1">
                <a:solidFill>
                  <a:schemeClr val="accent2"/>
                </a:solidFill>
                <a:ea typeface="+mn-lt"/>
                <a:cs typeface="+mn-lt"/>
              </a:rPr>
              <a:t>Länge</a:t>
            </a:r>
            <a:r>
              <a:rPr lang="en-GB" sz="2400" b="1" dirty="0">
                <a:solidFill>
                  <a:schemeClr val="accent2"/>
                </a:solidFill>
                <a:ea typeface="+mn-lt"/>
                <a:cs typeface="+mn-lt"/>
              </a:rPr>
              <a:t> </a:t>
            </a:r>
            <a:r>
              <a:rPr lang="en-GB" sz="2400" b="1" dirty="0" err="1">
                <a:solidFill>
                  <a:schemeClr val="accent2"/>
                </a:solidFill>
                <a:ea typeface="+mn-lt"/>
                <a:cs typeface="+mn-lt"/>
              </a:rPr>
              <a:t>eines</a:t>
            </a:r>
            <a:r>
              <a:rPr lang="en-GB" sz="2400" b="1" dirty="0">
                <a:solidFill>
                  <a:schemeClr val="accent2"/>
                </a:solidFill>
                <a:ea typeface="+mn-lt"/>
                <a:cs typeface="+mn-lt"/>
              </a:rPr>
              <a:t> </a:t>
            </a:r>
            <a:r>
              <a:rPr lang="en-GB" sz="2400" b="1" dirty="0" err="1">
                <a:solidFill>
                  <a:schemeClr val="accent2"/>
                </a:solidFill>
                <a:ea typeface="+mn-lt"/>
                <a:cs typeface="+mn-lt"/>
              </a:rPr>
              <a:t>Schriftsatzes</a:t>
            </a:r>
            <a:endParaRPr lang="en-US" b="1" dirty="0">
              <a:solidFill>
                <a:schemeClr val="accent2"/>
              </a:solidFill>
              <a:cs typeface="Calibri"/>
            </a:endParaRPr>
          </a:p>
          <a:p>
            <a:pPr marL="342900" indent="-342900">
              <a:buClr>
                <a:schemeClr val="accent2"/>
              </a:buClr>
              <a:buBlip>
                <a:blip r:embed="rId3"/>
              </a:buBlip>
            </a:pPr>
            <a:endParaRPr lang="en-GB" sz="2400" b="1" dirty="0">
              <a:solidFill>
                <a:schemeClr val="accent2"/>
              </a:solidFill>
            </a:endParaRPr>
          </a:p>
          <a:p>
            <a:pPr marL="800100" lvl="1" indent="-342900">
              <a:buClr>
                <a:schemeClr val="accent2"/>
              </a:buClr>
              <a:buFont typeface="Arial" panose="020B0604020202020204" pitchFamily="34" charset="0"/>
              <a:buChar char="•"/>
            </a:pPr>
            <a:r>
              <a:rPr lang="en-GB" sz="2400" dirty="0">
                <a:solidFill>
                  <a:srgbClr val="000000"/>
                </a:solidFill>
                <a:ea typeface="+mn-lt"/>
                <a:cs typeface="+mn-lt"/>
              </a:rPr>
              <a:t>Je </a:t>
            </a:r>
            <a:r>
              <a:rPr lang="en-GB" sz="2400" dirty="0" err="1">
                <a:solidFill>
                  <a:srgbClr val="000000"/>
                </a:solidFill>
                <a:ea typeface="+mn-lt"/>
                <a:cs typeface="+mn-lt"/>
              </a:rPr>
              <a:t>nach</a:t>
            </a:r>
            <a:r>
              <a:rPr lang="en-GB" sz="2400" dirty="0">
                <a:solidFill>
                  <a:srgbClr val="000000"/>
                </a:solidFill>
                <a:ea typeface="+mn-lt"/>
                <a:cs typeface="+mn-lt"/>
              </a:rPr>
              <a:t> der Art Ihrer </a:t>
            </a:r>
            <a:r>
              <a:rPr lang="en-GB" sz="2400" dirty="0" err="1">
                <a:solidFill>
                  <a:srgbClr val="000000"/>
                </a:solidFill>
                <a:ea typeface="+mn-lt"/>
                <a:cs typeface="+mn-lt"/>
              </a:rPr>
              <a:t>Ausarbeitung</a:t>
            </a:r>
            <a:r>
              <a:rPr lang="en-GB" sz="2400" dirty="0">
                <a:solidFill>
                  <a:srgbClr val="000000"/>
                </a:solidFill>
                <a:ea typeface="+mn-lt"/>
                <a:cs typeface="+mn-lt"/>
              </a:rPr>
              <a:t> </a:t>
            </a:r>
            <a:r>
              <a:rPr lang="en-GB" sz="2400" dirty="0" err="1">
                <a:solidFill>
                  <a:srgbClr val="000000"/>
                </a:solidFill>
                <a:ea typeface="+mn-lt"/>
                <a:cs typeface="+mn-lt"/>
              </a:rPr>
              <a:t>sollte</a:t>
            </a:r>
            <a:r>
              <a:rPr lang="en-GB" sz="2400" dirty="0">
                <a:solidFill>
                  <a:srgbClr val="000000"/>
                </a:solidFill>
                <a:ea typeface="+mn-lt"/>
                <a:cs typeface="+mn-lt"/>
              </a:rPr>
              <a:t> </a:t>
            </a:r>
            <a:r>
              <a:rPr lang="en-GB" sz="2400" dirty="0" err="1">
                <a:solidFill>
                  <a:srgbClr val="000000"/>
                </a:solidFill>
                <a:ea typeface="+mn-lt"/>
                <a:cs typeface="+mn-lt"/>
              </a:rPr>
              <a:t>Ihr</a:t>
            </a:r>
            <a:r>
              <a:rPr lang="en-GB" sz="2400" dirty="0">
                <a:solidFill>
                  <a:srgbClr val="000000"/>
                </a:solidFill>
                <a:ea typeface="+mn-lt"/>
                <a:cs typeface="+mn-lt"/>
              </a:rPr>
              <a:t> </a:t>
            </a:r>
            <a:r>
              <a:rPr lang="en-GB" sz="2400" dirty="0" err="1">
                <a:solidFill>
                  <a:srgbClr val="000000"/>
                </a:solidFill>
                <a:ea typeface="+mn-lt"/>
                <a:cs typeface="+mn-lt"/>
              </a:rPr>
              <a:t>Schriftsatz</a:t>
            </a:r>
            <a:r>
              <a:rPr lang="en-GB" sz="2400" dirty="0">
                <a:solidFill>
                  <a:srgbClr val="000000"/>
                </a:solidFill>
                <a:ea typeface="+mn-lt"/>
                <a:cs typeface="+mn-lt"/>
              </a:rPr>
              <a:t> </a:t>
            </a:r>
            <a:r>
              <a:rPr lang="en-GB" sz="2400" dirty="0" err="1">
                <a:solidFill>
                  <a:srgbClr val="000000"/>
                </a:solidFill>
                <a:ea typeface="+mn-lt"/>
                <a:cs typeface="+mn-lt"/>
              </a:rPr>
              <a:t>zwischen</a:t>
            </a:r>
            <a:r>
              <a:rPr lang="en-GB" sz="2400" dirty="0">
                <a:solidFill>
                  <a:srgbClr val="000000"/>
                </a:solidFill>
                <a:ea typeface="+mn-lt"/>
                <a:cs typeface="+mn-lt"/>
              </a:rPr>
              <a:t> 4 und 8 Seiten </a:t>
            </a:r>
            <a:r>
              <a:rPr lang="en-GB" sz="2400" dirty="0" err="1">
                <a:solidFill>
                  <a:srgbClr val="000000"/>
                </a:solidFill>
                <a:ea typeface="+mn-lt"/>
                <a:cs typeface="+mn-lt"/>
              </a:rPr>
              <a:t>umfassen</a:t>
            </a:r>
            <a:r>
              <a:rPr lang="en-GB" sz="2400" dirty="0">
                <a:solidFill>
                  <a:srgbClr val="000000"/>
                </a:solidFill>
                <a:ea typeface="+mn-lt"/>
                <a:cs typeface="+mn-lt"/>
              </a:rPr>
              <a:t>. Machen Sie </a:t>
            </a:r>
            <a:r>
              <a:rPr lang="en-GB" sz="2400" dirty="0" err="1">
                <a:solidFill>
                  <a:srgbClr val="000000"/>
                </a:solidFill>
                <a:ea typeface="+mn-lt"/>
                <a:cs typeface="+mn-lt"/>
              </a:rPr>
              <a:t>sich</a:t>
            </a:r>
            <a:r>
              <a:rPr lang="en-GB" sz="2400" dirty="0">
                <a:solidFill>
                  <a:srgbClr val="000000"/>
                </a:solidFill>
                <a:ea typeface="+mn-lt"/>
                <a:cs typeface="+mn-lt"/>
              </a:rPr>
              <a:t> </a:t>
            </a:r>
            <a:r>
              <a:rPr lang="en-GB" sz="2400" dirty="0" err="1">
                <a:solidFill>
                  <a:srgbClr val="000000"/>
                </a:solidFill>
                <a:ea typeface="+mn-lt"/>
                <a:cs typeface="+mn-lt"/>
              </a:rPr>
              <a:t>jedoch</a:t>
            </a:r>
            <a:r>
              <a:rPr lang="en-GB" sz="2400" dirty="0">
                <a:solidFill>
                  <a:srgbClr val="000000"/>
                </a:solidFill>
                <a:ea typeface="+mn-lt"/>
                <a:cs typeface="+mn-lt"/>
              </a:rPr>
              <a:t> </a:t>
            </a:r>
            <a:r>
              <a:rPr lang="en-GB" sz="2400" dirty="0" err="1">
                <a:solidFill>
                  <a:srgbClr val="000000"/>
                </a:solidFill>
                <a:ea typeface="+mn-lt"/>
                <a:cs typeface="+mn-lt"/>
              </a:rPr>
              <a:t>keine</a:t>
            </a:r>
            <a:r>
              <a:rPr lang="en-GB" sz="2400" dirty="0">
                <a:solidFill>
                  <a:srgbClr val="000000"/>
                </a:solidFill>
                <a:ea typeface="+mn-lt"/>
                <a:cs typeface="+mn-lt"/>
              </a:rPr>
              <a:t> Sorgen, </a:t>
            </a:r>
            <a:r>
              <a:rPr lang="en-GB" sz="2400" dirty="0" err="1">
                <a:solidFill>
                  <a:srgbClr val="000000"/>
                </a:solidFill>
                <a:ea typeface="+mn-lt"/>
                <a:cs typeface="+mn-lt"/>
              </a:rPr>
              <a:t>wenn</a:t>
            </a:r>
            <a:r>
              <a:rPr lang="en-GB" sz="2400" dirty="0">
                <a:solidFill>
                  <a:srgbClr val="000000"/>
                </a:solidFill>
                <a:ea typeface="+mn-lt"/>
                <a:cs typeface="+mn-lt"/>
              </a:rPr>
              <a:t> </a:t>
            </a:r>
            <a:r>
              <a:rPr lang="en-GB" sz="2400" dirty="0" err="1">
                <a:solidFill>
                  <a:srgbClr val="000000"/>
                </a:solidFill>
                <a:ea typeface="+mn-lt"/>
                <a:cs typeface="+mn-lt"/>
              </a:rPr>
              <a:t>Ihr</a:t>
            </a:r>
            <a:r>
              <a:rPr lang="en-GB" sz="2400" dirty="0">
                <a:solidFill>
                  <a:srgbClr val="000000"/>
                </a:solidFill>
                <a:ea typeface="+mn-lt"/>
                <a:cs typeface="+mn-lt"/>
              </a:rPr>
              <a:t> </a:t>
            </a:r>
            <a:r>
              <a:rPr lang="en-GB" sz="2400" dirty="0" err="1">
                <a:solidFill>
                  <a:srgbClr val="000000"/>
                </a:solidFill>
                <a:ea typeface="+mn-lt"/>
                <a:cs typeface="+mn-lt"/>
              </a:rPr>
              <a:t>Schriftsatz</a:t>
            </a:r>
            <a:r>
              <a:rPr lang="en-GB" sz="2400" dirty="0">
                <a:solidFill>
                  <a:srgbClr val="000000"/>
                </a:solidFill>
                <a:ea typeface="+mn-lt"/>
                <a:cs typeface="+mn-lt"/>
              </a:rPr>
              <a:t> </a:t>
            </a:r>
            <a:r>
              <a:rPr lang="en-GB" sz="2400" dirty="0" err="1">
                <a:solidFill>
                  <a:srgbClr val="000000"/>
                </a:solidFill>
                <a:ea typeface="+mn-lt"/>
                <a:cs typeface="+mn-lt"/>
              </a:rPr>
              <a:t>länger</a:t>
            </a:r>
            <a:r>
              <a:rPr lang="en-GB" sz="2400" dirty="0">
                <a:solidFill>
                  <a:srgbClr val="000000"/>
                </a:solidFill>
                <a:ea typeface="+mn-lt"/>
                <a:cs typeface="+mn-lt"/>
              </a:rPr>
              <a:t> </a:t>
            </a:r>
            <a:r>
              <a:rPr lang="en-GB" sz="2400" dirty="0" err="1">
                <a:solidFill>
                  <a:srgbClr val="000000"/>
                </a:solidFill>
                <a:ea typeface="+mn-lt"/>
                <a:cs typeface="+mn-lt"/>
              </a:rPr>
              <a:t>als</a:t>
            </a:r>
            <a:r>
              <a:rPr lang="en-GB" sz="2400" dirty="0">
                <a:solidFill>
                  <a:srgbClr val="000000"/>
                </a:solidFill>
                <a:ea typeface="+mn-lt"/>
                <a:cs typeface="+mn-lt"/>
              </a:rPr>
              <a:t> 8 Seiten </a:t>
            </a:r>
            <a:r>
              <a:rPr lang="en-GB" sz="2400" dirty="0" err="1">
                <a:solidFill>
                  <a:srgbClr val="000000"/>
                </a:solidFill>
                <a:ea typeface="+mn-lt"/>
                <a:cs typeface="+mn-lt"/>
              </a:rPr>
              <a:t>ist</a:t>
            </a:r>
            <a:r>
              <a:rPr lang="en-GB" sz="2400" dirty="0">
                <a:solidFill>
                  <a:srgbClr val="000000"/>
                </a:solidFill>
                <a:ea typeface="+mn-lt"/>
                <a:cs typeface="+mn-lt"/>
              </a:rPr>
              <a:t>. </a:t>
            </a:r>
          </a:p>
          <a:p>
            <a:pPr marL="800100" lvl="1" indent="-342900">
              <a:buClr>
                <a:schemeClr val="accent2"/>
              </a:buClr>
              <a:buFont typeface="Arial" panose="020B0604020202020204" pitchFamily="34" charset="0"/>
              <a:buChar char="•"/>
            </a:pPr>
            <a:endParaRPr lang="en-GB" sz="2400" dirty="0">
              <a:solidFill>
                <a:srgbClr val="000000"/>
              </a:solidFill>
              <a:ea typeface="+mn-lt"/>
              <a:cs typeface="+mn-lt"/>
            </a:endParaRPr>
          </a:p>
          <a:p>
            <a:pPr marL="800100" lvl="1" indent="-342900">
              <a:buClr>
                <a:schemeClr val="accent2"/>
              </a:buClr>
              <a:buFont typeface="Arial" panose="020B0604020202020204" pitchFamily="34" charset="0"/>
              <a:buChar char="•"/>
            </a:pPr>
            <a:r>
              <a:rPr lang="en-GB" sz="2400" dirty="0">
                <a:solidFill>
                  <a:srgbClr val="000000"/>
                </a:solidFill>
                <a:ea typeface="+mn-lt"/>
                <a:cs typeface="+mn-lt"/>
              </a:rPr>
              <a:t>Sie </a:t>
            </a:r>
            <a:r>
              <a:rPr lang="en-GB" sz="2400" dirty="0" err="1">
                <a:solidFill>
                  <a:srgbClr val="000000"/>
                </a:solidFill>
                <a:ea typeface="+mn-lt"/>
                <a:cs typeface="+mn-lt"/>
              </a:rPr>
              <a:t>sollten</a:t>
            </a:r>
            <a:r>
              <a:rPr lang="en-GB" sz="2400" dirty="0">
                <a:solidFill>
                  <a:srgbClr val="000000"/>
                </a:solidFill>
                <a:ea typeface="+mn-lt"/>
                <a:cs typeface="+mn-lt"/>
              </a:rPr>
              <a:t> </a:t>
            </a:r>
            <a:r>
              <a:rPr lang="en-GB" sz="2400" dirty="0" err="1">
                <a:solidFill>
                  <a:srgbClr val="000000"/>
                </a:solidFill>
                <a:ea typeface="+mn-lt"/>
                <a:cs typeface="+mn-lt"/>
              </a:rPr>
              <a:t>jedoch</a:t>
            </a:r>
            <a:r>
              <a:rPr lang="en-GB" sz="2400" dirty="0">
                <a:solidFill>
                  <a:srgbClr val="000000"/>
                </a:solidFill>
                <a:ea typeface="+mn-lt"/>
                <a:cs typeface="+mn-lt"/>
              </a:rPr>
              <a:t> </a:t>
            </a:r>
            <a:r>
              <a:rPr lang="en-GB" sz="2400" dirty="0" err="1">
                <a:solidFill>
                  <a:srgbClr val="000000"/>
                </a:solidFill>
                <a:ea typeface="+mn-lt"/>
                <a:cs typeface="+mn-lt"/>
              </a:rPr>
              <a:t>darauf</a:t>
            </a:r>
            <a:r>
              <a:rPr lang="en-GB" sz="2400" dirty="0">
                <a:solidFill>
                  <a:srgbClr val="000000"/>
                </a:solidFill>
                <a:ea typeface="+mn-lt"/>
                <a:cs typeface="+mn-lt"/>
              </a:rPr>
              <a:t> </a:t>
            </a:r>
            <a:r>
              <a:rPr lang="en-GB" sz="2400" dirty="0" err="1">
                <a:solidFill>
                  <a:srgbClr val="000000"/>
                </a:solidFill>
                <a:ea typeface="+mn-lt"/>
                <a:cs typeface="+mn-lt"/>
              </a:rPr>
              <a:t>achten</a:t>
            </a:r>
            <a:r>
              <a:rPr lang="en-GB" sz="2400" dirty="0">
                <a:solidFill>
                  <a:srgbClr val="000000"/>
                </a:solidFill>
                <a:ea typeface="+mn-lt"/>
                <a:cs typeface="+mn-lt"/>
              </a:rPr>
              <a:t>, </a:t>
            </a:r>
            <a:r>
              <a:rPr lang="en-GB" sz="2400" dirty="0" err="1">
                <a:solidFill>
                  <a:srgbClr val="000000"/>
                </a:solidFill>
                <a:ea typeface="+mn-lt"/>
                <a:cs typeface="+mn-lt"/>
              </a:rPr>
              <a:t>dass</a:t>
            </a:r>
            <a:r>
              <a:rPr lang="en-GB" sz="2400" dirty="0">
                <a:solidFill>
                  <a:srgbClr val="000000"/>
                </a:solidFill>
                <a:ea typeface="+mn-lt"/>
                <a:cs typeface="+mn-lt"/>
              </a:rPr>
              <a:t> die </a:t>
            </a:r>
            <a:r>
              <a:rPr lang="en-GB" sz="2400" dirty="0" err="1">
                <a:solidFill>
                  <a:srgbClr val="000000"/>
                </a:solidFill>
                <a:ea typeface="+mn-lt"/>
                <a:cs typeface="+mn-lt"/>
              </a:rPr>
              <a:t>Begründung</a:t>
            </a:r>
            <a:r>
              <a:rPr lang="en-GB" sz="2400" dirty="0">
                <a:solidFill>
                  <a:srgbClr val="000000"/>
                </a:solidFill>
                <a:ea typeface="+mn-lt"/>
                <a:cs typeface="+mn-lt"/>
              </a:rPr>
              <a:t> </a:t>
            </a:r>
            <a:r>
              <a:rPr lang="en-GB" sz="2400" dirty="0" err="1">
                <a:solidFill>
                  <a:srgbClr val="000000"/>
                </a:solidFill>
                <a:ea typeface="+mn-lt"/>
                <a:cs typeface="+mn-lt"/>
              </a:rPr>
              <a:t>nicht</a:t>
            </a:r>
            <a:r>
              <a:rPr lang="en-GB" sz="2400" dirty="0">
                <a:solidFill>
                  <a:srgbClr val="000000"/>
                </a:solidFill>
                <a:ea typeface="+mn-lt"/>
                <a:cs typeface="+mn-lt"/>
              </a:rPr>
              <a:t> </a:t>
            </a:r>
            <a:r>
              <a:rPr lang="en-GB" sz="2400" dirty="0" err="1">
                <a:solidFill>
                  <a:srgbClr val="000000"/>
                </a:solidFill>
                <a:ea typeface="+mn-lt"/>
                <a:cs typeface="+mn-lt"/>
              </a:rPr>
              <a:t>weniger</a:t>
            </a:r>
            <a:r>
              <a:rPr lang="en-GB" sz="2400" dirty="0">
                <a:solidFill>
                  <a:srgbClr val="000000"/>
                </a:solidFill>
                <a:ea typeface="+mn-lt"/>
                <a:cs typeface="+mn-lt"/>
              </a:rPr>
              <a:t> </a:t>
            </a:r>
            <a:r>
              <a:rPr lang="en-GB" sz="2400" dirty="0" err="1">
                <a:solidFill>
                  <a:srgbClr val="000000"/>
                </a:solidFill>
                <a:ea typeface="+mn-lt"/>
                <a:cs typeface="+mn-lt"/>
              </a:rPr>
              <a:t>als</a:t>
            </a:r>
            <a:r>
              <a:rPr lang="en-GB" sz="2400" dirty="0">
                <a:solidFill>
                  <a:srgbClr val="000000"/>
                </a:solidFill>
                <a:ea typeface="+mn-lt"/>
                <a:cs typeface="+mn-lt"/>
              </a:rPr>
              <a:t> 4 Seiten </a:t>
            </a:r>
            <a:r>
              <a:rPr lang="en-GB" sz="2400" dirty="0" err="1">
                <a:solidFill>
                  <a:srgbClr val="000000"/>
                </a:solidFill>
                <a:ea typeface="+mn-lt"/>
                <a:cs typeface="+mn-lt"/>
              </a:rPr>
              <a:t>umfasst</a:t>
            </a:r>
            <a:r>
              <a:rPr lang="en-GB" sz="2400" dirty="0">
                <a:solidFill>
                  <a:srgbClr val="000000"/>
                </a:solidFill>
                <a:ea typeface="+mn-lt"/>
                <a:cs typeface="+mn-lt"/>
              </a:rPr>
              <a:t>, da </a:t>
            </a:r>
            <a:r>
              <a:rPr lang="en-GB" sz="2400" dirty="0" err="1">
                <a:solidFill>
                  <a:srgbClr val="000000"/>
                </a:solidFill>
                <a:ea typeface="+mn-lt"/>
                <a:cs typeface="+mn-lt"/>
              </a:rPr>
              <a:t>eine</a:t>
            </a:r>
            <a:r>
              <a:rPr lang="en-GB" sz="2400" dirty="0">
                <a:solidFill>
                  <a:srgbClr val="000000"/>
                </a:solidFill>
                <a:ea typeface="+mn-lt"/>
                <a:cs typeface="+mn-lt"/>
              </a:rPr>
              <a:t> </a:t>
            </a:r>
            <a:r>
              <a:rPr lang="en-GB" sz="2400" dirty="0" err="1">
                <a:solidFill>
                  <a:srgbClr val="000000"/>
                </a:solidFill>
                <a:ea typeface="+mn-lt"/>
                <a:cs typeface="+mn-lt"/>
              </a:rPr>
              <a:t>kürzere</a:t>
            </a:r>
            <a:r>
              <a:rPr lang="en-GB" sz="2400" dirty="0">
                <a:solidFill>
                  <a:srgbClr val="000000"/>
                </a:solidFill>
                <a:ea typeface="+mn-lt"/>
                <a:cs typeface="+mn-lt"/>
              </a:rPr>
              <a:t> </a:t>
            </a:r>
            <a:r>
              <a:rPr lang="en-GB" sz="2400" dirty="0" err="1">
                <a:solidFill>
                  <a:srgbClr val="000000"/>
                </a:solidFill>
                <a:ea typeface="+mn-lt"/>
                <a:cs typeface="+mn-lt"/>
              </a:rPr>
              <a:t>Begründung</a:t>
            </a:r>
            <a:r>
              <a:rPr lang="en-GB" sz="2400" dirty="0">
                <a:solidFill>
                  <a:srgbClr val="000000"/>
                </a:solidFill>
                <a:ea typeface="+mn-lt"/>
                <a:cs typeface="+mn-lt"/>
              </a:rPr>
              <a:t> </a:t>
            </a:r>
            <a:r>
              <a:rPr lang="en-GB" sz="2400" dirty="0" err="1">
                <a:solidFill>
                  <a:srgbClr val="000000"/>
                </a:solidFill>
                <a:ea typeface="+mn-lt"/>
                <a:cs typeface="+mn-lt"/>
              </a:rPr>
              <a:t>dem</a:t>
            </a:r>
            <a:r>
              <a:rPr lang="en-GB" sz="2400" dirty="0">
                <a:solidFill>
                  <a:srgbClr val="000000"/>
                </a:solidFill>
                <a:ea typeface="+mn-lt"/>
                <a:cs typeface="+mn-lt"/>
              </a:rPr>
              <a:t> Spender </a:t>
            </a:r>
            <a:r>
              <a:rPr lang="en-GB" sz="2400" dirty="0" err="1">
                <a:solidFill>
                  <a:srgbClr val="000000"/>
                </a:solidFill>
                <a:ea typeface="+mn-lt"/>
                <a:cs typeface="+mn-lt"/>
              </a:rPr>
              <a:t>keinen</a:t>
            </a:r>
            <a:r>
              <a:rPr lang="en-GB" sz="2400" dirty="0">
                <a:solidFill>
                  <a:srgbClr val="000000"/>
                </a:solidFill>
                <a:ea typeface="+mn-lt"/>
                <a:cs typeface="+mn-lt"/>
              </a:rPr>
              <a:t> </a:t>
            </a:r>
            <a:r>
              <a:rPr lang="en-GB" sz="2400" dirty="0" err="1">
                <a:solidFill>
                  <a:srgbClr val="000000"/>
                </a:solidFill>
                <a:ea typeface="+mn-lt"/>
                <a:cs typeface="+mn-lt"/>
              </a:rPr>
              <a:t>detaillierten</a:t>
            </a:r>
            <a:r>
              <a:rPr lang="en-GB" sz="2400" dirty="0">
                <a:solidFill>
                  <a:srgbClr val="000000"/>
                </a:solidFill>
                <a:ea typeface="+mn-lt"/>
                <a:cs typeface="+mn-lt"/>
              </a:rPr>
              <a:t> </a:t>
            </a:r>
            <a:r>
              <a:rPr lang="en-GB" sz="2400" dirty="0" err="1">
                <a:solidFill>
                  <a:srgbClr val="000000"/>
                </a:solidFill>
                <a:ea typeface="+mn-lt"/>
                <a:cs typeface="+mn-lt"/>
              </a:rPr>
              <a:t>Bericht</a:t>
            </a:r>
            <a:r>
              <a:rPr lang="en-GB" sz="2400" dirty="0">
                <a:solidFill>
                  <a:srgbClr val="000000"/>
                </a:solidFill>
                <a:ea typeface="+mn-lt"/>
                <a:cs typeface="+mn-lt"/>
              </a:rPr>
              <a:t> </a:t>
            </a:r>
            <a:r>
              <a:rPr lang="en-GB" sz="2400" dirty="0" err="1">
                <a:solidFill>
                  <a:srgbClr val="000000"/>
                </a:solidFill>
                <a:ea typeface="+mn-lt"/>
                <a:cs typeface="+mn-lt"/>
              </a:rPr>
              <a:t>über</a:t>
            </a:r>
            <a:r>
              <a:rPr lang="en-GB" sz="2400" dirty="0">
                <a:solidFill>
                  <a:srgbClr val="000000"/>
                </a:solidFill>
                <a:ea typeface="+mn-lt"/>
                <a:cs typeface="+mn-lt"/>
              </a:rPr>
              <a:t> </a:t>
            </a:r>
            <a:r>
              <a:rPr lang="en-GB" sz="2400" dirty="0" err="1">
                <a:solidFill>
                  <a:srgbClr val="000000"/>
                </a:solidFill>
                <a:ea typeface="+mn-lt"/>
                <a:cs typeface="+mn-lt"/>
              </a:rPr>
              <a:t>Ihre</a:t>
            </a:r>
            <a:r>
              <a:rPr lang="en-GB" sz="2400" dirty="0">
                <a:solidFill>
                  <a:srgbClr val="000000"/>
                </a:solidFill>
                <a:ea typeface="+mn-lt"/>
                <a:cs typeface="+mn-lt"/>
              </a:rPr>
              <a:t> Organisation </a:t>
            </a:r>
            <a:r>
              <a:rPr lang="en-GB" sz="2400" dirty="0" err="1">
                <a:solidFill>
                  <a:srgbClr val="000000"/>
                </a:solidFill>
                <a:ea typeface="+mn-lt"/>
                <a:cs typeface="+mn-lt"/>
              </a:rPr>
              <a:t>liefern</a:t>
            </a:r>
            <a:r>
              <a:rPr lang="en-GB" sz="2400" dirty="0">
                <a:solidFill>
                  <a:srgbClr val="000000"/>
                </a:solidFill>
                <a:ea typeface="+mn-lt"/>
                <a:cs typeface="+mn-lt"/>
              </a:rPr>
              <a:t> </a:t>
            </a:r>
            <a:r>
              <a:rPr lang="en-GB" sz="2400" dirty="0" err="1">
                <a:solidFill>
                  <a:srgbClr val="000000"/>
                </a:solidFill>
                <a:ea typeface="+mn-lt"/>
                <a:cs typeface="+mn-lt"/>
              </a:rPr>
              <a:t>kann</a:t>
            </a:r>
            <a:r>
              <a:rPr lang="en-GB" sz="2400" dirty="0">
                <a:solidFill>
                  <a:srgbClr val="000000"/>
                </a:solidFill>
                <a:ea typeface="+mn-lt"/>
                <a:cs typeface="+mn-lt"/>
              </a:rPr>
              <a:t>.</a:t>
            </a:r>
          </a:p>
          <a:p>
            <a:pPr marL="342900" indent="-342900">
              <a:buClr>
                <a:schemeClr val="accent2"/>
              </a:buClr>
              <a:buFont typeface="Arial" panose="020B0604020202020204" pitchFamily="34" charset="0"/>
              <a:buChar char="•"/>
            </a:pPr>
            <a:endParaRPr lang="en-GB" sz="2400" dirty="0">
              <a:solidFill>
                <a:schemeClr val="accent2"/>
              </a:solidFill>
            </a:endParaRPr>
          </a:p>
        </p:txBody>
      </p:sp>
    </p:spTree>
    <p:extLst>
      <p:ext uri="{BB962C8B-B14F-4D97-AF65-F5344CB8AC3E}">
        <p14:creationId xmlns:p14="http://schemas.microsoft.com/office/powerpoint/2010/main" val="3702879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761603"/>
            <a:ext cx="10595237" cy="822268"/>
          </a:xfrm>
        </p:spPr>
        <p:txBody>
          <a:bodyPr lIns="91440" tIns="45720" rIns="91440" bIns="45720" anchor="t">
            <a:noAutofit/>
          </a:bodyPr>
          <a:lstStyle/>
          <a:p>
            <a:r>
              <a:rPr lang="en-GB" dirty="0" err="1">
                <a:ea typeface="+mn-lt"/>
                <a:cs typeface="+mn-lt"/>
              </a:rPr>
              <a:t>Tätigkeit</a:t>
            </a:r>
            <a:endParaRPr lang="en-US" dirty="0" err="1"/>
          </a:p>
        </p:txBody>
      </p:sp>
      <p:sp>
        <p:nvSpPr>
          <p:cNvPr id="2" name="TextBox 1">
            <a:extLst>
              <a:ext uri="{FF2B5EF4-FFF2-40B4-BE49-F238E27FC236}">
                <a16:creationId xmlns:a16="http://schemas.microsoft.com/office/drawing/2014/main" id="{CDF7989A-5967-150C-B395-70EC1F2423B8}"/>
              </a:ext>
            </a:extLst>
          </p:cNvPr>
          <p:cNvSpPr txBox="1"/>
          <p:nvPr/>
        </p:nvSpPr>
        <p:spPr>
          <a:xfrm>
            <a:off x="897211" y="1583870"/>
            <a:ext cx="10397575" cy="830997"/>
          </a:xfrm>
          <a:prstGeom prst="rect">
            <a:avLst/>
          </a:prstGeom>
          <a:noFill/>
        </p:spPr>
        <p:txBody>
          <a:bodyPr wrap="square" lIns="91440" tIns="45720" rIns="91440" bIns="45720" rtlCol="0" anchor="t">
            <a:spAutoFit/>
          </a:bodyPr>
          <a:lstStyle/>
          <a:p>
            <a:pPr marL="342900" indent="-342900">
              <a:buClr>
                <a:srgbClr val="0D9390"/>
              </a:buClr>
              <a:buFont typeface="Arial"/>
              <a:buBlip>
                <a:blip r:embed="rId3"/>
              </a:buBlip>
              <a:defRPr/>
            </a:pPr>
            <a:r>
              <a:rPr lang="en-GB" sz="2400" dirty="0" err="1">
                <a:solidFill>
                  <a:srgbClr val="000000"/>
                </a:solidFill>
                <a:ea typeface="+mn-lt"/>
                <a:cs typeface="+mn-lt"/>
              </a:rPr>
              <a:t>Entwerfen</a:t>
            </a:r>
            <a:r>
              <a:rPr lang="en-GB" sz="2400" dirty="0">
                <a:solidFill>
                  <a:srgbClr val="000000"/>
                </a:solidFill>
                <a:ea typeface="+mn-lt"/>
                <a:cs typeface="+mn-lt"/>
              </a:rPr>
              <a:t> Sie </a:t>
            </a:r>
            <a:r>
              <a:rPr lang="en-GB" sz="2400" dirty="0" err="1">
                <a:solidFill>
                  <a:srgbClr val="000000"/>
                </a:solidFill>
                <a:ea typeface="+mn-lt"/>
                <a:cs typeface="+mn-lt"/>
              </a:rPr>
              <a:t>einen</a:t>
            </a:r>
            <a:r>
              <a:rPr lang="en-GB" sz="2400" dirty="0">
                <a:solidFill>
                  <a:srgbClr val="000000"/>
                </a:solidFill>
                <a:ea typeface="+mn-lt"/>
                <a:cs typeface="+mn-lt"/>
              </a:rPr>
              <a:t> </a:t>
            </a:r>
            <a:r>
              <a:rPr lang="en-GB" sz="2400" dirty="0" err="1">
                <a:solidFill>
                  <a:srgbClr val="000000"/>
                </a:solidFill>
                <a:ea typeface="+mn-lt"/>
                <a:cs typeface="+mn-lt"/>
              </a:rPr>
              <a:t>Entwurf</a:t>
            </a:r>
            <a:r>
              <a:rPr lang="en-GB" sz="2400" dirty="0">
                <a:solidFill>
                  <a:srgbClr val="000000"/>
                </a:solidFill>
                <a:ea typeface="+mn-lt"/>
                <a:cs typeface="+mn-lt"/>
              </a:rPr>
              <a:t> für </a:t>
            </a:r>
            <a:r>
              <a:rPr lang="en-GB" sz="2400" dirty="0" err="1">
                <a:solidFill>
                  <a:srgbClr val="000000"/>
                </a:solidFill>
                <a:ea typeface="+mn-lt"/>
                <a:cs typeface="+mn-lt"/>
              </a:rPr>
              <a:t>einen</a:t>
            </a:r>
            <a:r>
              <a:rPr lang="en-GB" sz="2400" dirty="0">
                <a:solidFill>
                  <a:srgbClr val="000000"/>
                </a:solidFill>
                <a:ea typeface="+mn-lt"/>
                <a:cs typeface="+mn-lt"/>
              </a:rPr>
              <a:t> "</a:t>
            </a:r>
            <a:r>
              <a:rPr kumimoji="0" lang="en-GB" sz="2400" b="0" i="0" u="none" strike="noStrike" kern="1200" cap="none" spc="0" normalizeH="0" baseline="0" noProof="0" dirty="0">
                <a:ln>
                  <a:noFill/>
                </a:ln>
                <a:solidFill>
                  <a:srgbClr val="000000"/>
                </a:solidFill>
                <a:effectLst/>
                <a:uLnTx/>
                <a:uFillTx/>
                <a:ea typeface="+mn-lt"/>
                <a:cs typeface="+mn-lt"/>
              </a:rPr>
              <a:t>Case for Support</a:t>
            </a:r>
            <a:r>
              <a:rPr lang="en-GB" sz="2400" dirty="0">
                <a:solidFill>
                  <a:srgbClr val="000000"/>
                </a:solidFill>
                <a:ea typeface="+mn-lt"/>
                <a:cs typeface="+mn-lt"/>
              </a:rPr>
              <a:t>" für </a:t>
            </a:r>
            <a:r>
              <a:rPr lang="en-GB" sz="2400" dirty="0" err="1">
                <a:solidFill>
                  <a:srgbClr val="000000"/>
                </a:solidFill>
                <a:ea typeface="+mn-lt"/>
                <a:cs typeface="+mn-lt"/>
              </a:rPr>
              <a:t>Ihre</a:t>
            </a:r>
            <a:r>
              <a:rPr lang="en-GB" sz="2400" dirty="0">
                <a:solidFill>
                  <a:srgbClr val="000000"/>
                </a:solidFill>
                <a:ea typeface="+mn-lt"/>
                <a:cs typeface="+mn-lt"/>
              </a:rPr>
              <a:t> Organisation</a:t>
            </a:r>
            <a:r>
              <a:rPr kumimoji="0" lang="en-GB" sz="2400" b="0" i="0" u="none" strike="noStrike" kern="1200" cap="none" spc="0" normalizeH="0" baseline="0" noProof="0" dirty="0">
                <a:ln>
                  <a:noFill/>
                </a:ln>
                <a:solidFill>
                  <a:srgbClr val="000000"/>
                </a:solidFill>
                <a:effectLst/>
                <a:uLnTx/>
                <a:uFillTx/>
                <a:ea typeface="+mn-lt"/>
                <a:cs typeface="+mn-lt"/>
              </a:rPr>
              <a:t>.</a:t>
            </a:r>
            <a:endParaRPr lang="en-US" dirty="0">
              <a:solidFill>
                <a:srgbClr val="000000"/>
              </a:solidFill>
              <a:ea typeface="+mn-lt"/>
              <a:cs typeface="+mn-lt"/>
            </a:endParaRPr>
          </a:p>
          <a:p>
            <a:pPr marL="342900" marR="0" lvl="0" indent="-342900" algn="l" defTabSz="914400" rtl="0" eaLnBrk="1" fontAlgn="auto" latinLnBrk="0" hangingPunct="1">
              <a:lnSpc>
                <a:spcPct val="100000"/>
              </a:lnSpc>
              <a:spcBef>
                <a:spcPts val="0"/>
              </a:spcBef>
              <a:spcAft>
                <a:spcPts val="0"/>
              </a:spcAft>
              <a:buClr>
                <a:srgbClr val="0D9390"/>
              </a:buClr>
              <a:buSzTx/>
              <a:buBlip>
                <a:blip r:embed="rId3"/>
              </a:buBlip>
              <a:tabLst/>
              <a:defRPr/>
            </a:pPr>
            <a:endParaRPr kumimoji="0" lang="en-GB" sz="2400" b="0" i="0" u="none" strike="noStrike" kern="1200" cap="none" spc="0" normalizeH="0" baseline="0" noProof="0">
              <a:ln>
                <a:noFill/>
              </a:ln>
              <a:solidFill>
                <a:srgbClr val="0D939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7109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761603"/>
            <a:ext cx="10595237" cy="822268"/>
          </a:xfrm>
        </p:spPr>
        <p:txBody>
          <a:bodyPr lIns="91440" tIns="45720" rIns="91440" bIns="45720" anchor="t">
            <a:noAutofit/>
          </a:bodyPr>
          <a:lstStyle/>
          <a:p>
            <a:r>
              <a:rPr lang="en-GB" dirty="0" err="1">
                <a:ea typeface="+mn-lt"/>
                <a:cs typeface="+mn-lt"/>
              </a:rPr>
              <a:t>Fallstudie</a:t>
            </a:r>
            <a:endParaRPr lang="en-US" dirty="0" err="1"/>
          </a:p>
        </p:txBody>
      </p:sp>
      <p:sp>
        <p:nvSpPr>
          <p:cNvPr id="2" name="TextBox 1">
            <a:extLst>
              <a:ext uri="{FF2B5EF4-FFF2-40B4-BE49-F238E27FC236}">
                <a16:creationId xmlns:a16="http://schemas.microsoft.com/office/drawing/2014/main" id="{CDF7989A-5967-150C-B395-70EC1F2423B8}"/>
              </a:ext>
            </a:extLst>
          </p:cNvPr>
          <p:cNvSpPr txBox="1"/>
          <p:nvPr/>
        </p:nvSpPr>
        <p:spPr>
          <a:xfrm>
            <a:off x="897211" y="1583870"/>
            <a:ext cx="10397575" cy="4465838"/>
          </a:xfrm>
          <a:prstGeom prst="rect">
            <a:avLst/>
          </a:prstGeom>
          <a:noFill/>
        </p:spPr>
        <p:txBody>
          <a:bodyPr wrap="square" lIns="91440" tIns="45720" rIns="91440" bIns="45720" rtlCol="0" anchor="t">
            <a:spAutoFit/>
          </a:bodyPr>
          <a:lstStyle/>
          <a:p>
            <a:pPr marL="342900" indent="-342900">
              <a:lnSpc>
                <a:spcPct val="90000"/>
              </a:lnSpc>
              <a:spcBef>
                <a:spcPts val="1000"/>
              </a:spcBef>
              <a:buFont typeface="Arial"/>
              <a:buBlip>
                <a:blip r:embed="rId3"/>
              </a:buBlip>
              <a:defRPr/>
            </a:pPr>
            <a:r>
              <a:rPr lang="en-GB" sz="2400" dirty="0" err="1">
                <a:solidFill>
                  <a:schemeClr val="accent2"/>
                </a:solidFill>
                <a:ea typeface="+mn-lt"/>
                <a:cs typeface="+mn-lt"/>
              </a:rPr>
              <a:t>Finanzielle</a:t>
            </a:r>
            <a:r>
              <a:rPr lang="en-GB" sz="2400" dirty="0">
                <a:solidFill>
                  <a:schemeClr val="accent2"/>
                </a:solidFill>
                <a:ea typeface="+mn-lt"/>
                <a:cs typeface="+mn-lt"/>
              </a:rPr>
              <a:t> </a:t>
            </a:r>
            <a:r>
              <a:rPr lang="en-GB" sz="2400" dirty="0" err="1">
                <a:solidFill>
                  <a:schemeClr val="accent2"/>
                </a:solidFill>
                <a:ea typeface="+mn-lt"/>
                <a:cs typeface="+mn-lt"/>
              </a:rPr>
              <a:t>Modellierung</a:t>
            </a:r>
            <a:r>
              <a:rPr lang="en-GB" sz="2400" dirty="0">
                <a:solidFill>
                  <a:schemeClr val="accent2"/>
                </a:solidFill>
                <a:ea typeface="+mn-lt"/>
                <a:cs typeface="+mn-lt"/>
              </a:rPr>
              <a:t> von NGOs</a:t>
            </a:r>
            <a:r>
              <a:rPr kumimoji="0" lang="en-GB" sz="2400" i="0" u="none" strike="noStrike" kern="1200" cap="none" spc="0" normalizeH="0" baseline="0" noProof="0" dirty="0">
                <a:ln>
                  <a:noFill/>
                </a:ln>
                <a:solidFill>
                  <a:schemeClr val="accent2"/>
                </a:solidFill>
                <a:effectLst/>
                <a:uLnTx/>
                <a:uFillTx/>
                <a:ea typeface="+mn-lt"/>
                <a:cs typeface="+mn-lt"/>
              </a:rPr>
              <a:t>:</a:t>
            </a:r>
            <a:r>
              <a:rPr lang="en-GB" sz="2400" b="1" dirty="0">
                <a:solidFill>
                  <a:schemeClr val="accent2"/>
                </a:solidFill>
                <a:latin typeface="Calibri" panose="020F0502020204030204"/>
              </a:rPr>
              <a:t> </a:t>
            </a:r>
            <a:r>
              <a:rPr kumimoji="0" lang="en-GB"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https://oakbusinessconsultant.com/case-study-for-ngo-financial-modeling/</a:t>
            </a:r>
            <a:r>
              <a:rPr lang="en-GB" sz="2400" dirty="0">
                <a:solidFill>
                  <a:schemeClr val="accent2">
                    <a:lumMod val="75000"/>
                  </a:schemeClr>
                </a:solidFill>
                <a:latin typeface="Calibri" panose="020F0502020204030204"/>
              </a:rPr>
              <a:t> </a:t>
            </a:r>
            <a:endParaRPr lang="en-US" dirty="0">
              <a:solidFill>
                <a:schemeClr val="accent2">
                  <a:lumMod val="75000"/>
                </a:schemeClr>
              </a:solidFill>
              <a:ea typeface="+mn-ea"/>
              <a:cs typeface="+mn-cs"/>
            </a:endParaRPr>
          </a:p>
          <a:p>
            <a:pPr marL="342900" marR="0" lvl="0" indent="-342900" algn="l" defTabSz="914400" rtl="0" eaLnBrk="1" fontAlgn="auto" latinLnBrk="0" hangingPunct="1">
              <a:lnSpc>
                <a:spcPct val="90000"/>
              </a:lnSpc>
              <a:spcBef>
                <a:spcPts val="1000"/>
              </a:spcBef>
              <a:spcAft>
                <a:spcPts val="0"/>
              </a:spcAft>
              <a:buClrTx/>
              <a:buSzTx/>
              <a:buBlip>
                <a:blip r:embed="rId5"/>
              </a:buBlip>
              <a:tabLst/>
              <a:defRPr/>
            </a:pPr>
            <a:endParaRPr lang="en-GB" sz="2400">
              <a:solidFill>
                <a:schemeClr val="accent2">
                  <a:lumMod val="75000"/>
                </a:schemeClr>
              </a:solidFill>
              <a:latin typeface="Calibri" panose="020F0502020204030204"/>
            </a:endParaRPr>
          </a:p>
          <a:p>
            <a:pPr marL="800100" lvl="1" indent="-342900">
              <a:lnSpc>
                <a:spcPct val="90000"/>
              </a:lnSpc>
              <a:spcBef>
                <a:spcPts val="1000"/>
              </a:spcBef>
              <a:buClr>
                <a:schemeClr val="accent2"/>
              </a:buClr>
              <a:buFont typeface="Arial" panose="020B0604020202020204" pitchFamily="34" charset="0"/>
              <a:buChar char="•"/>
              <a:defRPr/>
            </a:pPr>
            <a:r>
              <a:rPr lang="en-GB" sz="2400" err="1">
                <a:solidFill>
                  <a:srgbClr val="000000"/>
                </a:solidFill>
                <a:ea typeface="+mn-lt"/>
                <a:cs typeface="+mn-lt"/>
              </a:rPr>
              <a:t>Diese</a:t>
            </a:r>
            <a:r>
              <a:rPr lang="en-GB" sz="2400" dirty="0">
                <a:solidFill>
                  <a:srgbClr val="000000"/>
                </a:solidFill>
                <a:ea typeface="+mn-lt"/>
                <a:cs typeface="+mn-lt"/>
              </a:rPr>
              <a:t> </a:t>
            </a:r>
            <a:r>
              <a:rPr lang="en-GB" sz="2400" err="1">
                <a:solidFill>
                  <a:srgbClr val="000000"/>
                </a:solidFill>
                <a:ea typeface="+mn-lt"/>
                <a:cs typeface="+mn-lt"/>
              </a:rPr>
              <a:t>Fallstudie</a:t>
            </a:r>
            <a:r>
              <a:rPr lang="en-GB" sz="2400" dirty="0">
                <a:solidFill>
                  <a:srgbClr val="000000"/>
                </a:solidFill>
                <a:ea typeface="+mn-lt"/>
                <a:cs typeface="+mn-lt"/>
              </a:rPr>
              <a:t> für </a:t>
            </a:r>
            <a:r>
              <a:rPr lang="en-GB" sz="2400" err="1">
                <a:solidFill>
                  <a:srgbClr val="000000"/>
                </a:solidFill>
                <a:ea typeface="+mn-lt"/>
                <a:cs typeface="+mn-lt"/>
              </a:rPr>
              <a:t>eine</a:t>
            </a:r>
            <a:r>
              <a:rPr lang="en-GB" sz="2400" dirty="0">
                <a:solidFill>
                  <a:srgbClr val="000000"/>
                </a:solidFill>
                <a:ea typeface="+mn-lt"/>
                <a:cs typeface="+mn-lt"/>
              </a:rPr>
              <a:t> </a:t>
            </a:r>
            <a:r>
              <a:rPr lang="en-GB" sz="2400" err="1">
                <a:solidFill>
                  <a:srgbClr val="000000"/>
                </a:solidFill>
                <a:ea typeface="+mn-lt"/>
                <a:cs typeface="+mn-lt"/>
              </a:rPr>
              <a:t>Nichtregierungsorganisation</a:t>
            </a:r>
            <a:r>
              <a:rPr lang="en-GB" sz="2400" dirty="0">
                <a:solidFill>
                  <a:srgbClr val="000000"/>
                </a:solidFill>
                <a:ea typeface="+mn-lt"/>
                <a:cs typeface="+mn-lt"/>
              </a:rPr>
              <a:t> </a:t>
            </a:r>
            <a:r>
              <a:rPr lang="en-GB" sz="2400" err="1">
                <a:solidFill>
                  <a:srgbClr val="000000"/>
                </a:solidFill>
                <a:ea typeface="+mn-lt"/>
                <a:cs typeface="+mn-lt"/>
              </a:rPr>
              <a:t>handelt</a:t>
            </a:r>
            <a:r>
              <a:rPr lang="en-GB" sz="2400" dirty="0">
                <a:solidFill>
                  <a:srgbClr val="000000"/>
                </a:solidFill>
                <a:ea typeface="+mn-lt"/>
                <a:cs typeface="+mn-lt"/>
              </a:rPr>
              <a:t> von </a:t>
            </a:r>
            <a:r>
              <a:rPr kumimoji="0" lang="en-GB" sz="2400" i="0" u="none" strike="noStrike" kern="1200" cap="none" spc="0" normalizeH="0" baseline="0" noProof="0" dirty="0">
                <a:ln>
                  <a:noFill/>
                </a:ln>
                <a:solidFill>
                  <a:srgbClr val="000000"/>
                </a:solidFill>
                <a:effectLst/>
                <a:uLnTx/>
                <a:uFillTx/>
                <a:ea typeface="+mn-lt"/>
                <a:cs typeface="+mn-lt"/>
              </a:rPr>
              <a:t>Hub Care, </a:t>
            </a:r>
            <a:r>
              <a:rPr lang="en-GB" sz="2400" err="1">
                <a:solidFill>
                  <a:srgbClr val="000000"/>
                </a:solidFill>
                <a:ea typeface="+mn-lt"/>
                <a:cs typeface="+mn-lt"/>
              </a:rPr>
              <a:t>einer</a:t>
            </a:r>
            <a:r>
              <a:rPr lang="en-GB" sz="2400" dirty="0">
                <a:solidFill>
                  <a:srgbClr val="000000"/>
                </a:solidFill>
                <a:ea typeface="+mn-lt"/>
                <a:cs typeface="+mn-lt"/>
              </a:rPr>
              <a:t> in </a:t>
            </a:r>
            <a:r>
              <a:rPr lang="en-GB" sz="2400" err="1">
                <a:solidFill>
                  <a:srgbClr val="000000"/>
                </a:solidFill>
                <a:ea typeface="+mn-lt"/>
                <a:cs typeface="+mn-lt"/>
              </a:rPr>
              <a:t>Australien</a:t>
            </a:r>
            <a:r>
              <a:rPr lang="en-GB" sz="2400" dirty="0">
                <a:solidFill>
                  <a:srgbClr val="000000"/>
                </a:solidFill>
                <a:ea typeface="+mn-lt"/>
                <a:cs typeface="+mn-lt"/>
              </a:rPr>
              <a:t> </a:t>
            </a:r>
            <a:r>
              <a:rPr lang="en-GB" sz="2400" err="1">
                <a:solidFill>
                  <a:srgbClr val="000000"/>
                </a:solidFill>
                <a:ea typeface="+mn-lt"/>
                <a:cs typeface="+mn-lt"/>
              </a:rPr>
              <a:t>ansässigen</a:t>
            </a:r>
            <a:r>
              <a:rPr lang="en-GB" sz="2400" dirty="0">
                <a:solidFill>
                  <a:srgbClr val="000000"/>
                </a:solidFill>
                <a:ea typeface="+mn-lt"/>
                <a:cs typeface="+mn-lt"/>
              </a:rPr>
              <a:t> </a:t>
            </a:r>
            <a:r>
              <a:rPr lang="en-GB" sz="2400" err="1">
                <a:solidFill>
                  <a:srgbClr val="000000"/>
                </a:solidFill>
                <a:ea typeface="+mn-lt"/>
                <a:cs typeface="+mn-lt"/>
              </a:rPr>
              <a:t>Nichtregierungsorganisation</a:t>
            </a:r>
            <a:r>
              <a:rPr kumimoji="0" lang="en-GB" sz="2400" i="0" u="none" strike="noStrike" kern="1200" cap="none" spc="0" normalizeH="0" baseline="0" noProof="0" dirty="0">
                <a:ln>
                  <a:noFill/>
                </a:ln>
                <a:solidFill>
                  <a:srgbClr val="000000"/>
                </a:solidFill>
                <a:effectLst/>
                <a:uLnTx/>
                <a:uFillTx/>
                <a:ea typeface="+mn-lt"/>
                <a:cs typeface="+mn-lt"/>
              </a:rPr>
              <a:t>, </a:t>
            </a:r>
            <a:r>
              <a:rPr lang="en-GB" sz="2400" dirty="0">
                <a:solidFill>
                  <a:srgbClr val="000000"/>
                </a:solidFill>
                <a:ea typeface="+mn-lt"/>
                <a:cs typeface="+mn-lt"/>
              </a:rPr>
              <a:t>die der </a:t>
            </a:r>
            <a:r>
              <a:rPr lang="en-GB" sz="2400" err="1">
                <a:solidFill>
                  <a:srgbClr val="000000"/>
                </a:solidFill>
                <a:ea typeface="+mn-lt"/>
                <a:cs typeface="+mn-lt"/>
              </a:rPr>
              <a:t>Regierung</a:t>
            </a:r>
            <a:r>
              <a:rPr lang="en-GB" sz="2400" dirty="0">
                <a:solidFill>
                  <a:srgbClr val="000000"/>
                </a:solidFill>
                <a:ea typeface="+mn-lt"/>
                <a:cs typeface="+mn-lt"/>
              </a:rPr>
              <a:t> </a:t>
            </a:r>
            <a:r>
              <a:rPr lang="en-GB" sz="2400" err="1">
                <a:solidFill>
                  <a:srgbClr val="000000"/>
                </a:solidFill>
                <a:ea typeface="+mn-lt"/>
                <a:cs typeface="+mn-lt"/>
              </a:rPr>
              <a:t>ein</a:t>
            </a:r>
            <a:r>
              <a:rPr lang="en-GB" sz="2400" dirty="0">
                <a:solidFill>
                  <a:srgbClr val="000000"/>
                </a:solidFill>
                <a:ea typeface="+mn-lt"/>
                <a:cs typeface="+mn-lt"/>
              </a:rPr>
              <a:t> </a:t>
            </a:r>
            <a:r>
              <a:rPr lang="en-GB" sz="2400" err="1">
                <a:solidFill>
                  <a:srgbClr val="000000"/>
                </a:solidFill>
                <a:ea typeface="+mn-lt"/>
                <a:cs typeface="+mn-lt"/>
              </a:rPr>
              <a:t>einzigartiges</a:t>
            </a:r>
            <a:r>
              <a:rPr lang="en-GB" sz="2400" dirty="0">
                <a:solidFill>
                  <a:srgbClr val="000000"/>
                </a:solidFill>
                <a:ea typeface="+mn-lt"/>
                <a:cs typeface="+mn-lt"/>
              </a:rPr>
              <a:t> und </a:t>
            </a:r>
            <a:r>
              <a:rPr lang="en-GB" sz="2400" err="1">
                <a:solidFill>
                  <a:srgbClr val="000000"/>
                </a:solidFill>
                <a:ea typeface="+mn-lt"/>
                <a:cs typeface="+mn-lt"/>
              </a:rPr>
              <a:t>ganzheitliches</a:t>
            </a:r>
            <a:r>
              <a:rPr lang="en-GB" sz="2400" dirty="0">
                <a:solidFill>
                  <a:srgbClr val="000000"/>
                </a:solidFill>
                <a:ea typeface="+mn-lt"/>
                <a:cs typeface="+mn-lt"/>
              </a:rPr>
              <a:t> </a:t>
            </a:r>
            <a:r>
              <a:rPr lang="en-GB" sz="2400" err="1">
                <a:solidFill>
                  <a:srgbClr val="000000"/>
                </a:solidFill>
                <a:ea typeface="+mn-lt"/>
                <a:cs typeface="+mn-lt"/>
              </a:rPr>
              <a:t>Dienstleistungssystem</a:t>
            </a:r>
            <a:r>
              <a:rPr lang="en-GB" sz="2400" dirty="0">
                <a:solidFill>
                  <a:srgbClr val="000000"/>
                </a:solidFill>
                <a:ea typeface="+mn-lt"/>
                <a:cs typeface="+mn-lt"/>
              </a:rPr>
              <a:t> für den </a:t>
            </a:r>
            <a:r>
              <a:rPr lang="en-GB" sz="2400" err="1">
                <a:solidFill>
                  <a:srgbClr val="000000"/>
                </a:solidFill>
                <a:ea typeface="+mn-lt"/>
                <a:cs typeface="+mn-lt"/>
              </a:rPr>
              <a:t>Austausch</a:t>
            </a:r>
            <a:r>
              <a:rPr lang="en-GB" sz="2400" dirty="0">
                <a:solidFill>
                  <a:srgbClr val="000000"/>
                </a:solidFill>
                <a:ea typeface="+mn-lt"/>
                <a:cs typeface="+mn-lt"/>
              </a:rPr>
              <a:t> von </a:t>
            </a:r>
            <a:r>
              <a:rPr lang="en-GB" sz="2400" err="1">
                <a:solidFill>
                  <a:srgbClr val="000000"/>
                </a:solidFill>
                <a:ea typeface="+mn-lt"/>
                <a:cs typeface="+mn-lt"/>
              </a:rPr>
              <a:t>Informationen</a:t>
            </a:r>
            <a:r>
              <a:rPr lang="en-GB" sz="2400" dirty="0">
                <a:solidFill>
                  <a:srgbClr val="000000"/>
                </a:solidFill>
                <a:ea typeface="+mn-lt"/>
                <a:cs typeface="+mn-lt"/>
              </a:rPr>
              <a:t> </a:t>
            </a:r>
            <a:r>
              <a:rPr lang="en-GB" sz="2400" err="1">
                <a:solidFill>
                  <a:srgbClr val="000000"/>
                </a:solidFill>
                <a:ea typeface="+mn-lt"/>
                <a:cs typeface="+mn-lt"/>
              </a:rPr>
              <a:t>über</a:t>
            </a:r>
            <a:r>
              <a:rPr lang="en-GB" sz="2400" dirty="0">
                <a:solidFill>
                  <a:srgbClr val="000000"/>
                </a:solidFill>
                <a:ea typeface="+mn-lt"/>
                <a:cs typeface="+mn-lt"/>
              </a:rPr>
              <a:t> das </a:t>
            </a:r>
            <a:r>
              <a:rPr lang="en-GB" sz="2400" err="1">
                <a:solidFill>
                  <a:srgbClr val="000000"/>
                </a:solidFill>
                <a:ea typeface="+mn-lt"/>
                <a:cs typeface="+mn-lt"/>
              </a:rPr>
              <a:t>gesamte</a:t>
            </a:r>
            <a:r>
              <a:rPr lang="en-GB" sz="2400" dirty="0">
                <a:solidFill>
                  <a:srgbClr val="000000"/>
                </a:solidFill>
                <a:ea typeface="+mn-lt"/>
                <a:cs typeface="+mn-lt"/>
              </a:rPr>
              <a:t> </a:t>
            </a:r>
            <a:r>
              <a:rPr lang="en-GB" sz="2400" err="1">
                <a:solidFill>
                  <a:srgbClr val="000000"/>
                </a:solidFill>
                <a:ea typeface="+mn-lt"/>
                <a:cs typeface="+mn-lt"/>
              </a:rPr>
              <a:t>Ökosystem</a:t>
            </a:r>
            <a:r>
              <a:rPr lang="en-GB" sz="2400" dirty="0">
                <a:solidFill>
                  <a:srgbClr val="000000"/>
                </a:solidFill>
                <a:ea typeface="+mn-lt"/>
                <a:cs typeface="+mn-lt"/>
              </a:rPr>
              <a:t> der </a:t>
            </a:r>
            <a:r>
              <a:rPr lang="en-GB" sz="2400" err="1">
                <a:solidFill>
                  <a:srgbClr val="000000"/>
                </a:solidFill>
                <a:ea typeface="+mn-lt"/>
                <a:cs typeface="+mn-lt"/>
              </a:rPr>
              <a:t>sozialen</a:t>
            </a:r>
            <a:r>
              <a:rPr lang="en-GB" sz="2400" dirty="0">
                <a:solidFill>
                  <a:srgbClr val="000000"/>
                </a:solidFill>
                <a:ea typeface="+mn-lt"/>
                <a:cs typeface="+mn-lt"/>
              </a:rPr>
              <a:t> </a:t>
            </a:r>
            <a:r>
              <a:rPr lang="en-GB" sz="2400" err="1">
                <a:solidFill>
                  <a:srgbClr val="000000"/>
                </a:solidFill>
                <a:ea typeface="+mn-lt"/>
                <a:cs typeface="+mn-lt"/>
              </a:rPr>
              <a:t>Dienste</a:t>
            </a:r>
            <a:r>
              <a:rPr lang="en-GB" sz="2400" dirty="0">
                <a:solidFill>
                  <a:srgbClr val="000000"/>
                </a:solidFill>
                <a:ea typeface="+mn-lt"/>
                <a:cs typeface="+mn-lt"/>
              </a:rPr>
              <a:t> </a:t>
            </a:r>
            <a:r>
              <a:rPr lang="en-GB" sz="2400" err="1">
                <a:solidFill>
                  <a:srgbClr val="000000"/>
                </a:solidFill>
                <a:ea typeface="+mn-lt"/>
                <a:cs typeface="+mn-lt"/>
              </a:rPr>
              <a:t>hinweg</a:t>
            </a:r>
            <a:r>
              <a:rPr lang="en-GB" sz="2400" dirty="0">
                <a:solidFill>
                  <a:srgbClr val="000000"/>
                </a:solidFill>
                <a:ea typeface="+mn-lt"/>
                <a:cs typeface="+mn-lt"/>
              </a:rPr>
              <a:t> </a:t>
            </a:r>
            <a:r>
              <a:rPr lang="en-GB" sz="2400" err="1">
                <a:solidFill>
                  <a:srgbClr val="000000"/>
                </a:solidFill>
                <a:ea typeface="+mn-lt"/>
                <a:cs typeface="+mn-lt"/>
              </a:rPr>
              <a:t>zur</a:t>
            </a:r>
            <a:r>
              <a:rPr lang="en-GB" sz="2400" dirty="0">
                <a:solidFill>
                  <a:srgbClr val="000000"/>
                </a:solidFill>
                <a:ea typeface="+mn-lt"/>
                <a:cs typeface="+mn-lt"/>
              </a:rPr>
              <a:t> </a:t>
            </a:r>
            <a:r>
              <a:rPr lang="en-GB" sz="2400" err="1">
                <a:solidFill>
                  <a:srgbClr val="000000"/>
                </a:solidFill>
                <a:ea typeface="+mn-lt"/>
                <a:cs typeface="+mn-lt"/>
              </a:rPr>
              <a:t>Verfügung</a:t>
            </a:r>
            <a:r>
              <a:rPr lang="en-GB" sz="2400" dirty="0">
                <a:solidFill>
                  <a:srgbClr val="000000"/>
                </a:solidFill>
                <a:ea typeface="+mn-lt"/>
                <a:cs typeface="+mn-lt"/>
              </a:rPr>
              <a:t> </a:t>
            </a:r>
            <a:r>
              <a:rPr lang="en-GB" sz="2400" err="1">
                <a:solidFill>
                  <a:srgbClr val="000000"/>
                </a:solidFill>
                <a:ea typeface="+mn-lt"/>
                <a:cs typeface="+mn-lt"/>
              </a:rPr>
              <a:t>stellt</a:t>
            </a:r>
            <a:r>
              <a:rPr kumimoji="0" lang="en-GB" sz="2400" i="0" u="none" strike="noStrike" kern="1200" cap="none" spc="0" normalizeH="0" baseline="0" noProof="0" dirty="0">
                <a:ln>
                  <a:noFill/>
                </a:ln>
                <a:solidFill>
                  <a:srgbClr val="000000"/>
                </a:solidFill>
                <a:effectLst/>
                <a:uLnTx/>
                <a:uFillTx/>
                <a:ea typeface="+mn-lt"/>
                <a:cs typeface="+mn-lt"/>
              </a:rPr>
              <a:t>, </a:t>
            </a:r>
            <a:r>
              <a:rPr lang="en-GB" sz="2400" dirty="0">
                <a:solidFill>
                  <a:srgbClr val="000000"/>
                </a:solidFill>
                <a:ea typeface="+mn-lt"/>
                <a:cs typeface="+mn-lt"/>
              </a:rPr>
              <a:t>was </a:t>
            </a:r>
            <a:r>
              <a:rPr lang="en-GB" sz="2400" err="1">
                <a:solidFill>
                  <a:srgbClr val="000000"/>
                </a:solidFill>
                <a:ea typeface="+mn-lt"/>
                <a:cs typeface="+mn-lt"/>
              </a:rPr>
              <a:t>zu</a:t>
            </a:r>
            <a:r>
              <a:rPr lang="en-GB" sz="2400" dirty="0">
                <a:solidFill>
                  <a:srgbClr val="000000"/>
                </a:solidFill>
                <a:ea typeface="+mn-lt"/>
                <a:cs typeface="+mn-lt"/>
              </a:rPr>
              <a:t> </a:t>
            </a:r>
            <a:r>
              <a:rPr lang="en-GB" sz="2400" err="1">
                <a:solidFill>
                  <a:srgbClr val="000000"/>
                </a:solidFill>
                <a:ea typeface="+mn-lt"/>
                <a:cs typeface="+mn-lt"/>
              </a:rPr>
              <a:t>besseren</a:t>
            </a:r>
            <a:r>
              <a:rPr lang="en-GB" sz="2400" dirty="0">
                <a:solidFill>
                  <a:srgbClr val="000000"/>
                </a:solidFill>
                <a:ea typeface="+mn-lt"/>
                <a:cs typeface="+mn-lt"/>
              </a:rPr>
              <a:t> </a:t>
            </a:r>
            <a:r>
              <a:rPr lang="en-GB" sz="2400" err="1">
                <a:solidFill>
                  <a:srgbClr val="000000"/>
                </a:solidFill>
                <a:ea typeface="+mn-lt"/>
                <a:cs typeface="+mn-lt"/>
              </a:rPr>
              <a:t>Ergebnissen</a:t>
            </a:r>
            <a:r>
              <a:rPr lang="en-GB" sz="2400" dirty="0">
                <a:solidFill>
                  <a:srgbClr val="000000"/>
                </a:solidFill>
                <a:ea typeface="+mn-lt"/>
                <a:cs typeface="+mn-lt"/>
              </a:rPr>
              <a:t> </a:t>
            </a:r>
            <a:r>
              <a:rPr lang="en-GB" sz="2400" err="1">
                <a:solidFill>
                  <a:srgbClr val="000000"/>
                </a:solidFill>
                <a:ea typeface="+mn-lt"/>
                <a:cs typeface="+mn-lt"/>
              </a:rPr>
              <a:t>bei</a:t>
            </a:r>
            <a:r>
              <a:rPr lang="en-GB" sz="2400" dirty="0">
                <a:solidFill>
                  <a:srgbClr val="000000"/>
                </a:solidFill>
                <a:ea typeface="+mn-lt"/>
                <a:cs typeface="+mn-lt"/>
              </a:rPr>
              <a:t> der </a:t>
            </a:r>
            <a:r>
              <a:rPr lang="en-GB" sz="2400" err="1">
                <a:solidFill>
                  <a:srgbClr val="000000"/>
                </a:solidFill>
                <a:ea typeface="+mn-lt"/>
                <a:cs typeface="+mn-lt"/>
              </a:rPr>
              <a:t>Einbindung</a:t>
            </a:r>
            <a:r>
              <a:rPr lang="en-GB" sz="2400" dirty="0">
                <a:solidFill>
                  <a:srgbClr val="000000"/>
                </a:solidFill>
                <a:ea typeface="+mn-lt"/>
                <a:cs typeface="+mn-lt"/>
              </a:rPr>
              <a:t> der Bürger</a:t>
            </a:r>
            <a:r>
              <a:rPr kumimoji="0" lang="en-GB" sz="2400" i="0" u="none" strike="noStrike" kern="1200" cap="none" spc="0" normalizeH="0" baseline="0" noProof="0" dirty="0">
                <a:ln>
                  <a:noFill/>
                </a:ln>
                <a:solidFill>
                  <a:srgbClr val="000000"/>
                </a:solidFill>
                <a:effectLst/>
                <a:uLnTx/>
                <a:uFillTx/>
                <a:ea typeface="+mn-lt"/>
                <a:cs typeface="+mn-lt"/>
              </a:rPr>
              <a:t>, </a:t>
            </a:r>
            <a:r>
              <a:rPr lang="en-GB" sz="2400" err="1">
                <a:solidFill>
                  <a:srgbClr val="000000"/>
                </a:solidFill>
                <a:ea typeface="+mn-lt"/>
                <a:cs typeface="+mn-lt"/>
              </a:rPr>
              <a:t>einer</a:t>
            </a:r>
            <a:r>
              <a:rPr lang="en-GB" sz="2400" dirty="0">
                <a:solidFill>
                  <a:srgbClr val="000000"/>
                </a:solidFill>
                <a:ea typeface="+mn-lt"/>
                <a:cs typeface="+mn-lt"/>
              </a:rPr>
              <a:t> </a:t>
            </a:r>
            <a:r>
              <a:rPr lang="en-GB" sz="2400" err="1">
                <a:solidFill>
                  <a:srgbClr val="000000"/>
                </a:solidFill>
                <a:ea typeface="+mn-lt"/>
                <a:cs typeface="+mn-lt"/>
              </a:rPr>
              <a:t>höheren</a:t>
            </a:r>
            <a:r>
              <a:rPr lang="en-GB" sz="2400" dirty="0">
                <a:solidFill>
                  <a:srgbClr val="000000"/>
                </a:solidFill>
                <a:ea typeface="+mn-lt"/>
                <a:cs typeface="+mn-lt"/>
              </a:rPr>
              <a:t> </a:t>
            </a:r>
            <a:r>
              <a:rPr lang="en-GB" sz="2400" err="1">
                <a:solidFill>
                  <a:srgbClr val="000000"/>
                </a:solidFill>
                <a:ea typeface="+mn-lt"/>
                <a:cs typeface="+mn-lt"/>
              </a:rPr>
              <a:t>Produktivität</a:t>
            </a:r>
            <a:r>
              <a:rPr kumimoji="0" lang="en-GB" sz="2400" i="0" u="none" strike="noStrike" kern="1200" cap="none" spc="0" normalizeH="0" baseline="0" noProof="0" dirty="0">
                <a:ln>
                  <a:noFill/>
                </a:ln>
                <a:solidFill>
                  <a:srgbClr val="000000"/>
                </a:solidFill>
                <a:effectLst/>
                <a:uLnTx/>
                <a:uFillTx/>
                <a:ea typeface="+mn-lt"/>
                <a:cs typeface="+mn-lt"/>
              </a:rPr>
              <a:t>, </a:t>
            </a:r>
            <a:r>
              <a:rPr lang="en-GB" sz="2400" dirty="0">
                <a:solidFill>
                  <a:srgbClr val="000000"/>
                </a:solidFill>
                <a:ea typeface="+mn-lt"/>
                <a:cs typeface="+mn-lt"/>
              </a:rPr>
              <a:t>der </a:t>
            </a:r>
            <a:r>
              <a:rPr lang="en-GB" sz="2400" err="1">
                <a:solidFill>
                  <a:srgbClr val="000000"/>
                </a:solidFill>
                <a:ea typeface="+mn-lt"/>
                <a:cs typeface="+mn-lt"/>
              </a:rPr>
              <a:t>Einhaltung</a:t>
            </a:r>
            <a:r>
              <a:rPr lang="en-GB" sz="2400" dirty="0">
                <a:solidFill>
                  <a:srgbClr val="000000"/>
                </a:solidFill>
                <a:ea typeface="+mn-lt"/>
                <a:cs typeface="+mn-lt"/>
              </a:rPr>
              <a:t> von </a:t>
            </a:r>
            <a:r>
              <a:rPr lang="en-GB" sz="2400" err="1">
                <a:solidFill>
                  <a:srgbClr val="000000"/>
                </a:solidFill>
                <a:ea typeface="+mn-lt"/>
                <a:cs typeface="+mn-lt"/>
              </a:rPr>
              <a:t>Vorschriften</a:t>
            </a:r>
            <a:r>
              <a:rPr lang="en-GB" sz="2400" dirty="0">
                <a:solidFill>
                  <a:srgbClr val="000000"/>
                </a:solidFill>
                <a:ea typeface="+mn-lt"/>
                <a:cs typeface="+mn-lt"/>
              </a:rPr>
              <a:t> für </a:t>
            </a:r>
            <a:r>
              <a:rPr lang="en-GB" sz="2400" err="1">
                <a:solidFill>
                  <a:srgbClr val="000000"/>
                </a:solidFill>
                <a:ea typeface="+mn-lt"/>
                <a:cs typeface="+mn-lt"/>
              </a:rPr>
              <a:t>Dienstleistungen</a:t>
            </a:r>
            <a:r>
              <a:rPr lang="en-GB" sz="2400" dirty="0">
                <a:solidFill>
                  <a:srgbClr val="000000"/>
                </a:solidFill>
                <a:ea typeface="+mn-lt"/>
                <a:cs typeface="+mn-lt"/>
              </a:rPr>
              <a:t> und </a:t>
            </a:r>
            <a:r>
              <a:rPr lang="en-GB" sz="2400" err="1">
                <a:solidFill>
                  <a:srgbClr val="000000"/>
                </a:solidFill>
                <a:ea typeface="+mn-lt"/>
                <a:cs typeface="+mn-lt"/>
              </a:rPr>
              <a:t>einer</a:t>
            </a:r>
            <a:r>
              <a:rPr lang="en-GB" sz="2400" dirty="0">
                <a:solidFill>
                  <a:srgbClr val="000000"/>
                </a:solidFill>
                <a:ea typeface="+mn-lt"/>
                <a:cs typeface="+mn-lt"/>
              </a:rPr>
              <a:t> </a:t>
            </a:r>
            <a:r>
              <a:rPr lang="en-GB" sz="2400" err="1">
                <a:solidFill>
                  <a:srgbClr val="000000"/>
                </a:solidFill>
                <a:ea typeface="+mn-lt"/>
                <a:cs typeface="+mn-lt"/>
              </a:rPr>
              <a:t>verbesserten</a:t>
            </a:r>
            <a:r>
              <a:rPr lang="en-GB" sz="2400" dirty="0">
                <a:solidFill>
                  <a:srgbClr val="000000"/>
                </a:solidFill>
                <a:ea typeface="+mn-lt"/>
                <a:cs typeface="+mn-lt"/>
              </a:rPr>
              <a:t> </a:t>
            </a:r>
            <a:r>
              <a:rPr lang="en-GB" sz="2400" err="1">
                <a:solidFill>
                  <a:srgbClr val="000000"/>
                </a:solidFill>
                <a:ea typeface="+mn-lt"/>
                <a:cs typeface="+mn-lt"/>
              </a:rPr>
              <a:t>staatlichen</a:t>
            </a:r>
            <a:r>
              <a:rPr lang="en-GB" sz="2400" dirty="0">
                <a:solidFill>
                  <a:srgbClr val="000000"/>
                </a:solidFill>
                <a:ea typeface="+mn-lt"/>
                <a:cs typeface="+mn-lt"/>
              </a:rPr>
              <a:t> </a:t>
            </a:r>
            <a:r>
              <a:rPr lang="en-GB" sz="2400" err="1">
                <a:solidFill>
                  <a:srgbClr val="000000"/>
                </a:solidFill>
                <a:ea typeface="+mn-lt"/>
                <a:cs typeface="+mn-lt"/>
              </a:rPr>
              <a:t>Aufsicht</a:t>
            </a:r>
            <a:r>
              <a:rPr lang="en-GB" sz="2400" dirty="0">
                <a:solidFill>
                  <a:srgbClr val="000000"/>
                </a:solidFill>
                <a:ea typeface="+mn-lt"/>
                <a:cs typeface="+mn-lt"/>
              </a:rPr>
              <a:t> </a:t>
            </a:r>
            <a:r>
              <a:rPr lang="en-GB" sz="2400" err="1">
                <a:solidFill>
                  <a:srgbClr val="000000"/>
                </a:solidFill>
                <a:ea typeface="+mn-lt"/>
                <a:cs typeface="+mn-lt"/>
              </a:rPr>
              <a:t>führt</a:t>
            </a:r>
            <a:r>
              <a:rPr kumimoji="0" lang="en-GB" sz="2400" i="0" u="none" strike="noStrike" kern="1200" cap="none" spc="0" normalizeH="0" baseline="0" noProof="0" dirty="0">
                <a:ln>
                  <a:noFill/>
                </a:ln>
                <a:solidFill>
                  <a:srgbClr val="000000"/>
                </a:solidFill>
                <a:effectLst/>
                <a:uLnTx/>
                <a:uFillTx/>
                <a:ea typeface="+mn-lt"/>
                <a:cs typeface="+mn-lt"/>
              </a:rPr>
              <a:t>.</a:t>
            </a:r>
            <a:endParaRPr lang="en-GB" sz="2400" i="0" u="none" strike="noStrike" kern="1200" cap="none" spc="0" normalizeH="0" baseline="0" noProof="0" dirty="0">
              <a:ln>
                <a:noFill/>
              </a:ln>
              <a:effectLst/>
              <a:uLnTx/>
              <a:uFillTx/>
              <a:ea typeface="+mn-lt"/>
              <a:cs typeface="+mn-lt"/>
            </a:endParaRPr>
          </a:p>
          <a:p>
            <a:pPr marL="342900" marR="0" lvl="0" indent="-342900" algn="l" defTabSz="914400" rtl="0" eaLnBrk="1" fontAlgn="auto" latinLnBrk="0" hangingPunct="1">
              <a:lnSpc>
                <a:spcPct val="90000"/>
              </a:lnSpc>
              <a:spcBef>
                <a:spcPts val="1000"/>
              </a:spcBef>
              <a:spcAft>
                <a:spcPts val="0"/>
              </a:spcAft>
              <a:buClr>
                <a:schemeClr val="accent2"/>
              </a:buClr>
              <a:buSzTx/>
              <a:buFont typeface="Arial" panose="020B0604020202020204" pitchFamily="34" charset="0"/>
              <a:buChar char="•"/>
              <a:tabLst/>
              <a:defRPr/>
            </a:pPr>
            <a:endParaRPr kumimoji="0" lang="en-GB" sz="2400" i="0" u="none" strike="noStrike" kern="1200" cap="none" spc="0" normalizeH="0" baseline="0" noProof="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42429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0E30AFF-C6AD-2AE6-A36A-21916FC5129F}"/>
              </a:ext>
            </a:extLst>
          </p:cNvPr>
          <p:cNvSpPr>
            <a:spLocks noGrp="1"/>
          </p:cNvSpPr>
          <p:nvPr>
            <p:ph type="body" sz="quarter" idx="18"/>
          </p:nvPr>
        </p:nvSpPr>
        <p:spPr/>
        <p:txBody>
          <a:bodyPr lIns="91440" tIns="45720" rIns="91440" bIns="45720" anchor="t"/>
          <a:lstStyle/>
          <a:p>
            <a:pPr marL="342900" indent="-342900" fontAlgn="base">
              <a:lnSpc>
                <a:spcPct val="120000"/>
              </a:lnSpc>
              <a:spcBef>
                <a:spcPts val="0"/>
              </a:spcBef>
              <a:buClr>
                <a:schemeClr val="accent2"/>
              </a:buClr>
              <a:buFont typeface="Arial" panose="020B0604020202020204" pitchFamily="34" charset="0"/>
              <a:buChar char="•"/>
              <a:tabLst>
                <a:tab pos="457200" algn="l"/>
              </a:tabLst>
              <a:defRPr/>
            </a:pPr>
            <a:r>
              <a:rPr lang="en-US" u="sng" err="1">
                <a:ea typeface="+mn-lt"/>
                <a:cs typeface="+mn-lt"/>
              </a:rPr>
              <a:t>Gewinn</a:t>
            </a:r>
            <a:r>
              <a:rPr lang="en-US" u="sng">
                <a:ea typeface="+mn-lt"/>
                <a:cs typeface="+mn-lt"/>
              </a:rPr>
              <a:t>- und </a:t>
            </a:r>
            <a:r>
              <a:rPr lang="en-US" u="sng" err="1">
                <a:ea typeface="+mn-lt"/>
                <a:cs typeface="+mn-lt"/>
              </a:rPr>
              <a:t>Verlustrechnung</a:t>
            </a:r>
            <a:endParaRPr kumimoji="0" lang="en-US" b="0" i="0" u="sng" strike="noStrike" kern="1200" cap="none" spc="0" normalizeH="0" baseline="0" noProof="0" err="1">
              <a:ln>
                <a:noFill/>
              </a:ln>
              <a:effectLst/>
              <a:uLnTx/>
              <a:uFillTx/>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lgn="l" defTabSz="914400" rtl="0" eaLnBrk="1" fontAlgn="base" latinLnBrk="0" hangingPunct="1">
              <a:lnSpc>
                <a:spcPct val="120000"/>
              </a:lnSpc>
              <a:spcBef>
                <a:spcPts val="0"/>
              </a:spcBef>
              <a:spcAft>
                <a:spcPts val="0"/>
              </a:spcAft>
              <a:buClr>
                <a:schemeClr val="accent2"/>
              </a:buClr>
              <a:buSzTx/>
              <a:buFont typeface="Arial" panose="020B0604020202020204" pitchFamily="34" charset="0"/>
              <a:buChar char="•"/>
              <a:tabLst>
                <a:tab pos="457200" algn="l"/>
              </a:tabLst>
              <a:defRPr/>
            </a:pPr>
            <a:endParaRPr kumimoji="0" lang="de-DE" b="0" i="0" u="none" strike="noStrike" kern="1200" cap="none" spc="0" normalizeH="0" baseline="0" noProof="0">
              <a:ln>
                <a:noFill/>
              </a:ln>
              <a:effectLst/>
              <a:uLnTx/>
              <a:uFillTx/>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gn="l" defTabSz="914400" rtl="0" eaLnBrk="1" fontAlgn="base" latinLnBrk="0" hangingPunct="1">
              <a:lnSpc>
                <a:spcPct val="120000"/>
              </a:lnSpc>
              <a:spcBef>
                <a:spcPts val="0"/>
              </a:spcBef>
              <a:spcAft>
                <a:spcPts val="0"/>
              </a:spcAft>
              <a:buClr>
                <a:schemeClr val="accent2"/>
              </a:buClr>
              <a:buSzTx/>
              <a:buFont typeface="Arial" panose="020B0604020202020204" pitchFamily="34" charset="0"/>
              <a:buChar char="•"/>
              <a:tabLst>
                <a:tab pos="457200" algn="l"/>
              </a:tabLst>
              <a:defRPr/>
            </a:pPr>
            <a:r>
              <a:rPr lang="en-US" u="sng" err="1">
                <a:ea typeface="+mn-lt"/>
                <a:cs typeface="+mn-lt"/>
              </a:rPr>
              <a:t>Kapitalflussrechnung</a:t>
            </a:r>
            <a:endParaRPr lang="en-US" b="0" i="0" u="sng" strike="noStrike" kern="1200" cap="none" spc="0" normalizeH="0" baseline="0" noProof="0">
              <a:ln>
                <a:noFill/>
              </a:ln>
              <a:effectLst/>
              <a:uLnTx/>
              <a:uFillTx/>
              <a:ea typeface="+mn-lt"/>
              <a:cs typeface="+mn-lt"/>
            </a:endParaRPr>
          </a:p>
          <a:p>
            <a:pPr marL="342900" marR="0" lvl="0" indent="-342900" algn="l" defTabSz="914400" rtl="0" eaLnBrk="1" fontAlgn="base" latinLnBrk="0" hangingPunct="1">
              <a:lnSpc>
                <a:spcPct val="120000"/>
              </a:lnSpc>
              <a:spcBef>
                <a:spcPts val="0"/>
              </a:spcBef>
              <a:spcAft>
                <a:spcPts val="0"/>
              </a:spcAft>
              <a:buClr>
                <a:schemeClr val="accent2"/>
              </a:buClr>
              <a:buSzTx/>
              <a:buFont typeface="Arial" panose="020B0604020202020204" pitchFamily="34" charset="0"/>
              <a:buChar char="•"/>
              <a:tabLst>
                <a:tab pos="457200" algn="l"/>
              </a:tabLst>
              <a:defRPr/>
            </a:pPr>
            <a:endParaRPr kumimoji="0" lang="de-DE" b="0" i="0" u="none" strike="noStrike" kern="1200" cap="none" spc="0" normalizeH="0" baseline="0" noProof="0">
              <a:ln>
                <a:noFill/>
              </a:ln>
              <a:effectLst/>
              <a:uLnTx/>
              <a:uFillTx/>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gn="l" defTabSz="914400" rtl="0" eaLnBrk="1" fontAlgn="base" latinLnBrk="0" hangingPunct="1">
              <a:lnSpc>
                <a:spcPct val="120000"/>
              </a:lnSpc>
              <a:spcBef>
                <a:spcPts val="0"/>
              </a:spcBef>
              <a:spcAft>
                <a:spcPts val="0"/>
              </a:spcAft>
              <a:buClr>
                <a:schemeClr val="accent2"/>
              </a:buClr>
              <a:buSzTx/>
              <a:buFont typeface="Arial" panose="020B0604020202020204" pitchFamily="34" charset="0"/>
              <a:buChar char="•"/>
              <a:tabLst>
                <a:tab pos="457200" algn="l"/>
              </a:tabLst>
              <a:defRPr/>
            </a:pPr>
            <a:r>
              <a:rPr lang="en-US" u="sng" err="1">
                <a:ea typeface="+mn-lt"/>
                <a:cs typeface="+mn-lt"/>
              </a:rPr>
              <a:t>Bilanzen</a:t>
            </a:r>
            <a:endParaRPr kumimoji="0" lang="de-DE" b="0" i="0" u="sng" strike="noStrike" kern="1200" cap="none" spc="0" normalizeH="0" baseline="0" noProof="0" err="1">
              <a:ln>
                <a:noFill/>
              </a:ln>
              <a:effectLst/>
              <a:uLnTx/>
              <a:uFillTx/>
              <a:latin typeface="Calibri" panose="020F0502020204030204" pitchFamily="34" charset="0"/>
              <a:ea typeface="Times New Roman" panose="02020603050405020304" pitchFamily="18" charset="0"/>
              <a:cs typeface="Times New Roman" panose="02020603050405020304" pitchFamily="18" charset="0"/>
            </a:endParaRPr>
          </a:p>
          <a:p>
            <a:endParaRPr lang="en-ZA"/>
          </a:p>
        </p:txBody>
      </p:sp>
      <p:sp>
        <p:nvSpPr>
          <p:cNvPr id="3" name="Text Placeholder 2">
            <a:extLst>
              <a:ext uri="{FF2B5EF4-FFF2-40B4-BE49-F238E27FC236}">
                <a16:creationId xmlns:a16="http://schemas.microsoft.com/office/drawing/2014/main" id="{AAB71B34-02ED-22CF-4672-58BBE5AF15BB}"/>
              </a:ext>
            </a:extLst>
          </p:cNvPr>
          <p:cNvSpPr>
            <a:spLocks noGrp="1"/>
          </p:cNvSpPr>
          <p:nvPr>
            <p:ph type="body" sz="quarter" idx="16"/>
          </p:nvPr>
        </p:nvSpPr>
        <p:spPr/>
        <p:txBody>
          <a:bodyPr lIns="91440" tIns="45720" rIns="91440" bIns="45720" anchor="t">
            <a:noAutofit/>
          </a:bodyPr>
          <a:lstStyle/>
          <a:p>
            <a:r>
              <a:rPr lang="en-GB" err="1">
                <a:ea typeface="+mn-lt"/>
                <a:cs typeface="+mn-lt"/>
              </a:rPr>
              <a:t>Bestandteile</a:t>
            </a:r>
            <a:r>
              <a:rPr lang="en-GB">
                <a:ea typeface="+mn-lt"/>
                <a:cs typeface="+mn-lt"/>
              </a:rPr>
              <a:t> </a:t>
            </a:r>
            <a:r>
              <a:rPr lang="en-GB" err="1">
                <a:ea typeface="+mn-lt"/>
                <a:cs typeface="+mn-lt"/>
              </a:rPr>
              <a:t>eines</a:t>
            </a:r>
            <a:r>
              <a:rPr lang="en-GB">
                <a:ea typeface="+mn-lt"/>
                <a:cs typeface="+mn-lt"/>
              </a:rPr>
              <a:t> </a:t>
            </a:r>
            <a:r>
              <a:rPr lang="en-GB" err="1">
                <a:ea typeface="+mn-lt"/>
                <a:cs typeface="+mn-lt"/>
              </a:rPr>
              <a:t>Finanzplans</a:t>
            </a:r>
            <a:endParaRPr lang="en-US" err="1"/>
          </a:p>
        </p:txBody>
      </p:sp>
      <p:pic>
        <p:nvPicPr>
          <p:cNvPr id="6" name="Picture Placeholder 5" descr="Magnifying glass showing decling performance">
            <a:hlinkClick r:id="rId2" action="ppaction://hlinkfile"/>
            <a:extLst>
              <a:ext uri="{FF2B5EF4-FFF2-40B4-BE49-F238E27FC236}">
                <a16:creationId xmlns:a16="http://schemas.microsoft.com/office/drawing/2014/main" id="{9D54D606-55D0-E35E-2EBE-C459B016AD86}"/>
              </a:ext>
            </a:extLst>
          </p:cNvPr>
          <p:cNvPicPr>
            <a:picLocks noGrp="1" noChangeAspect="1"/>
          </p:cNvPicPr>
          <p:nvPr>
            <p:ph type="pic" sz="quarter" idx="10"/>
          </p:nvPr>
        </p:nvPicPr>
        <p:blipFill>
          <a:blip r:embed="rId3">
            <a:grayscl/>
          </a:blip>
          <a:srcRect l="6305" r="6305"/>
          <a:stretch>
            <a:fillRect/>
          </a:stretch>
        </p:blipFill>
        <p:spPr/>
      </p:pic>
    </p:spTree>
    <p:extLst>
      <p:ext uri="{BB962C8B-B14F-4D97-AF65-F5344CB8AC3E}">
        <p14:creationId xmlns:p14="http://schemas.microsoft.com/office/powerpoint/2010/main" val="2133461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761603"/>
            <a:ext cx="10595237" cy="822268"/>
          </a:xfrm>
        </p:spPr>
        <p:txBody>
          <a:bodyPr lIns="91440" tIns="45720" rIns="91440" bIns="45720" anchor="t">
            <a:noAutofit/>
          </a:bodyPr>
          <a:lstStyle/>
          <a:p>
            <a:r>
              <a:rPr lang="en-GB" dirty="0" err="1">
                <a:ea typeface="+mn-lt"/>
                <a:cs typeface="+mn-lt"/>
              </a:rPr>
              <a:t>Fallstudie</a:t>
            </a:r>
            <a:endParaRPr lang="en-US" dirty="0" err="1"/>
          </a:p>
        </p:txBody>
      </p:sp>
      <p:sp>
        <p:nvSpPr>
          <p:cNvPr id="2" name="TextBox 1">
            <a:extLst>
              <a:ext uri="{FF2B5EF4-FFF2-40B4-BE49-F238E27FC236}">
                <a16:creationId xmlns:a16="http://schemas.microsoft.com/office/drawing/2014/main" id="{CDF7989A-5967-150C-B395-70EC1F2423B8}"/>
              </a:ext>
            </a:extLst>
          </p:cNvPr>
          <p:cNvSpPr txBox="1"/>
          <p:nvPr/>
        </p:nvSpPr>
        <p:spPr>
          <a:xfrm>
            <a:off x="897211" y="1583870"/>
            <a:ext cx="10397575" cy="3725122"/>
          </a:xfrm>
          <a:prstGeom prst="rect">
            <a:avLst/>
          </a:prstGeom>
          <a:noFill/>
        </p:spPr>
        <p:txBody>
          <a:bodyPr wrap="square" lIns="91440" tIns="45720" rIns="91440" bIns="45720" rtlCol="0" anchor="t">
            <a:spAutoFit/>
          </a:bodyPr>
          <a:lstStyle/>
          <a:p>
            <a:pPr marL="342900" indent="-342900">
              <a:lnSpc>
                <a:spcPct val="90000"/>
              </a:lnSpc>
              <a:spcBef>
                <a:spcPts val="1000"/>
              </a:spcBef>
              <a:buFont typeface="Arial"/>
              <a:buBlip>
                <a:blip r:embed="rId3"/>
              </a:buBlip>
              <a:defRPr/>
            </a:pPr>
            <a:r>
              <a:rPr lang="en-GB" sz="2400" b="1" dirty="0" err="1">
                <a:solidFill>
                  <a:schemeClr val="accent2"/>
                </a:solidFill>
                <a:ea typeface="+mn-lt"/>
                <a:cs typeface="+mn-lt"/>
              </a:rPr>
              <a:t>Finanzielle</a:t>
            </a:r>
            <a:r>
              <a:rPr lang="en-GB" sz="2400" b="1" dirty="0">
                <a:solidFill>
                  <a:schemeClr val="accent2"/>
                </a:solidFill>
                <a:ea typeface="+mn-lt"/>
                <a:cs typeface="+mn-lt"/>
              </a:rPr>
              <a:t> </a:t>
            </a:r>
            <a:r>
              <a:rPr lang="en-GB" sz="2400" b="1" dirty="0" err="1">
                <a:solidFill>
                  <a:schemeClr val="accent2"/>
                </a:solidFill>
                <a:ea typeface="+mn-lt"/>
                <a:cs typeface="+mn-lt"/>
              </a:rPr>
              <a:t>Modellierung</a:t>
            </a:r>
            <a:r>
              <a:rPr lang="en-GB" sz="2400" b="1" dirty="0">
                <a:solidFill>
                  <a:schemeClr val="accent2"/>
                </a:solidFill>
                <a:ea typeface="+mn-lt"/>
                <a:cs typeface="+mn-lt"/>
              </a:rPr>
              <a:t> von NGOs</a:t>
            </a:r>
            <a:r>
              <a:rPr kumimoji="0" lang="en-GB" sz="2400" b="1" i="0" u="none" strike="noStrike" kern="1200" cap="none" spc="0" normalizeH="0" baseline="0" noProof="0" dirty="0">
                <a:ln>
                  <a:noFill/>
                </a:ln>
                <a:solidFill>
                  <a:schemeClr val="accent2"/>
                </a:solidFill>
                <a:effectLst/>
                <a:uLnTx/>
                <a:uFillTx/>
                <a:ea typeface="+mn-lt"/>
                <a:cs typeface="+mn-lt"/>
              </a:rPr>
              <a:t>:</a:t>
            </a:r>
            <a:r>
              <a:rPr lang="en-GB" sz="2400" b="1" dirty="0">
                <a:solidFill>
                  <a:schemeClr val="accent2"/>
                </a:solidFill>
                <a:latin typeface="Calibri" panose="020F0502020204030204"/>
              </a:rPr>
              <a:t> </a:t>
            </a:r>
            <a:r>
              <a:rPr kumimoji="0" lang="en-GB"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https://oakbusinessconsultant.com/case-study-for-ngo-financial-modeling/</a:t>
            </a:r>
            <a:r>
              <a:rPr lang="en-GB" sz="2400" dirty="0">
                <a:solidFill>
                  <a:schemeClr val="accent2">
                    <a:lumMod val="75000"/>
                  </a:schemeClr>
                </a:solidFill>
                <a:latin typeface="Calibri" panose="020F0502020204030204"/>
              </a:rPr>
              <a:t> </a:t>
            </a:r>
            <a:r>
              <a:rPr lang="en-GB" sz="2400" dirty="0">
                <a:solidFill>
                  <a:schemeClr val="accent2"/>
                </a:solidFill>
                <a:ea typeface="+mn-lt"/>
                <a:cs typeface="+mn-lt"/>
              </a:rPr>
              <a:t>(Forts.)</a:t>
            </a:r>
            <a:endParaRPr lang="en-US" dirty="0">
              <a:solidFill>
                <a:schemeClr val="accent2"/>
              </a:solidFill>
              <a:ea typeface="+mn-lt"/>
              <a:cs typeface="+mn-lt"/>
            </a:endParaRPr>
          </a:p>
          <a:p>
            <a:pPr marL="342900" marR="0" lvl="0" indent="-342900" algn="l" defTabSz="914400">
              <a:lnSpc>
                <a:spcPct val="90000"/>
              </a:lnSpc>
              <a:spcBef>
                <a:spcPts val="1000"/>
              </a:spcBef>
              <a:spcAft>
                <a:spcPts val="0"/>
              </a:spcAft>
              <a:buClrTx/>
              <a:buSzTx/>
              <a:buBlip>
                <a:blip r:embed="rId3"/>
              </a:buBlip>
              <a:tabLst/>
              <a:defRPr/>
            </a:pPr>
            <a:endParaRPr lang="en-GB" sz="2400" b="1" dirty="0">
              <a:solidFill>
                <a:schemeClr val="accent2"/>
              </a:solidFill>
              <a:latin typeface="Calibri" panose="020F0502020204030204"/>
              <a:cs typeface="Calibri"/>
            </a:endParaRPr>
          </a:p>
          <a:p>
            <a:pPr marL="342900" indent="-342900">
              <a:lnSpc>
                <a:spcPct val="90000"/>
              </a:lnSpc>
              <a:spcBef>
                <a:spcPts val="1000"/>
              </a:spcBef>
              <a:buFont typeface="Arial"/>
              <a:buBlip>
                <a:blip r:embed="rId5"/>
              </a:buBlip>
              <a:defRPr/>
            </a:pPr>
            <a:r>
              <a:rPr lang="en-GB" sz="2400" dirty="0">
                <a:solidFill>
                  <a:srgbClr val="000000"/>
                </a:solidFill>
                <a:ea typeface="+mn-lt"/>
                <a:cs typeface="+mn-lt"/>
              </a:rPr>
              <a:t>Das </a:t>
            </a:r>
            <a:r>
              <a:rPr lang="en-GB" sz="2400" dirty="0" err="1">
                <a:solidFill>
                  <a:srgbClr val="000000"/>
                </a:solidFill>
                <a:ea typeface="+mn-lt"/>
                <a:cs typeface="+mn-lt"/>
              </a:rPr>
              <a:t>Unternehmen</a:t>
            </a:r>
            <a:r>
              <a:rPr lang="en-GB" sz="2400" dirty="0">
                <a:solidFill>
                  <a:srgbClr val="000000"/>
                </a:solidFill>
                <a:ea typeface="+mn-lt"/>
                <a:cs typeface="+mn-lt"/>
              </a:rPr>
              <a:t> hat </a:t>
            </a:r>
            <a:r>
              <a:rPr lang="en-GB" sz="2400" dirty="0" err="1">
                <a:solidFill>
                  <a:srgbClr val="000000"/>
                </a:solidFill>
                <a:ea typeface="+mn-lt"/>
                <a:cs typeface="+mn-lt"/>
              </a:rPr>
              <a:t>einen</a:t>
            </a:r>
            <a:r>
              <a:rPr lang="en-GB" sz="2400" dirty="0">
                <a:solidFill>
                  <a:srgbClr val="000000"/>
                </a:solidFill>
                <a:ea typeface="+mn-lt"/>
                <a:cs typeface="+mn-lt"/>
              </a:rPr>
              <a:t> </a:t>
            </a:r>
            <a:r>
              <a:rPr lang="en-GB" sz="2400" dirty="0" err="1">
                <a:solidFill>
                  <a:srgbClr val="000000"/>
                </a:solidFill>
                <a:ea typeface="+mn-lt"/>
                <a:cs typeface="+mn-lt"/>
              </a:rPr>
              <a:t>großen</a:t>
            </a:r>
            <a:r>
              <a:rPr lang="en-GB" sz="2400" dirty="0">
                <a:solidFill>
                  <a:srgbClr val="000000"/>
                </a:solidFill>
                <a:ea typeface="+mn-lt"/>
                <a:cs typeface="+mn-lt"/>
              </a:rPr>
              <a:t> </a:t>
            </a:r>
            <a:r>
              <a:rPr lang="en-GB" sz="2400" dirty="0" err="1">
                <a:solidFill>
                  <a:srgbClr val="000000"/>
                </a:solidFill>
                <a:ea typeface="+mn-lt"/>
                <a:cs typeface="+mn-lt"/>
              </a:rPr>
              <a:t>Beitrag</a:t>
            </a:r>
            <a:r>
              <a:rPr lang="en-GB" sz="2400" dirty="0">
                <a:solidFill>
                  <a:srgbClr val="000000"/>
                </a:solidFill>
                <a:ea typeface="+mn-lt"/>
                <a:cs typeface="+mn-lt"/>
              </a:rPr>
              <a:t> </a:t>
            </a:r>
            <a:r>
              <a:rPr lang="en-GB" sz="2400" dirty="0" err="1">
                <a:solidFill>
                  <a:srgbClr val="000000"/>
                </a:solidFill>
                <a:ea typeface="+mn-lt"/>
                <a:cs typeface="+mn-lt"/>
              </a:rPr>
              <a:t>zu</a:t>
            </a:r>
            <a:r>
              <a:rPr lang="en-GB" sz="2400" dirty="0">
                <a:solidFill>
                  <a:srgbClr val="000000"/>
                </a:solidFill>
                <a:ea typeface="+mn-lt"/>
                <a:cs typeface="+mn-lt"/>
              </a:rPr>
              <a:t> seiner Gesellschaft </a:t>
            </a:r>
            <a:r>
              <a:rPr lang="en-GB" sz="2400" dirty="0" err="1">
                <a:solidFill>
                  <a:srgbClr val="000000"/>
                </a:solidFill>
                <a:ea typeface="+mn-lt"/>
                <a:cs typeface="+mn-lt"/>
              </a:rPr>
              <a:t>geleistet</a:t>
            </a:r>
            <a:r>
              <a:rPr lang="en-GB" sz="2400" dirty="0">
                <a:solidFill>
                  <a:srgbClr val="000000"/>
                </a:solidFill>
                <a:ea typeface="+mn-lt"/>
                <a:cs typeface="+mn-lt"/>
              </a:rPr>
              <a:t> und </a:t>
            </a:r>
            <a:r>
              <a:rPr lang="en-GB" sz="2400" dirty="0" err="1">
                <a:solidFill>
                  <a:srgbClr val="000000"/>
                </a:solidFill>
                <a:ea typeface="+mn-lt"/>
                <a:cs typeface="+mn-lt"/>
              </a:rPr>
              <a:t>möchte</a:t>
            </a:r>
            <a:r>
              <a:rPr lang="en-GB" sz="2400" dirty="0">
                <a:solidFill>
                  <a:srgbClr val="000000"/>
                </a:solidFill>
                <a:ea typeface="+mn-lt"/>
                <a:cs typeface="+mn-lt"/>
              </a:rPr>
              <a:t> nun </a:t>
            </a:r>
            <a:r>
              <a:rPr lang="en-GB" sz="2400" dirty="0" err="1">
                <a:solidFill>
                  <a:srgbClr val="000000"/>
                </a:solidFill>
                <a:ea typeface="+mn-lt"/>
                <a:cs typeface="+mn-lt"/>
              </a:rPr>
              <a:t>eine</a:t>
            </a:r>
            <a:r>
              <a:rPr lang="en-GB" sz="2400" dirty="0">
                <a:solidFill>
                  <a:srgbClr val="000000"/>
                </a:solidFill>
                <a:ea typeface="+mn-lt"/>
                <a:cs typeface="+mn-lt"/>
              </a:rPr>
              <a:t> </a:t>
            </a:r>
            <a:r>
              <a:rPr lang="en-GB" sz="2400" dirty="0" err="1">
                <a:solidFill>
                  <a:srgbClr val="000000"/>
                </a:solidFill>
                <a:ea typeface="+mn-lt"/>
                <a:cs typeface="+mn-lt"/>
              </a:rPr>
              <a:t>umfassende</a:t>
            </a:r>
            <a:r>
              <a:rPr lang="en-GB" sz="2400" dirty="0">
                <a:solidFill>
                  <a:srgbClr val="000000"/>
                </a:solidFill>
                <a:ea typeface="+mn-lt"/>
                <a:cs typeface="+mn-lt"/>
              </a:rPr>
              <a:t> </a:t>
            </a:r>
            <a:r>
              <a:rPr lang="en-GB" sz="2400" dirty="0" err="1">
                <a:solidFill>
                  <a:srgbClr val="000000"/>
                </a:solidFill>
                <a:ea typeface="+mn-lt"/>
                <a:cs typeface="+mn-lt"/>
              </a:rPr>
              <a:t>Marktforschung</a:t>
            </a:r>
            <a:r>
              <a:rPr lang="en-GB" sz="2400" dirty="0">
                <a:solidFill>
                  <a:srgbClr val="000000"/>
                </a:solidFill>
                <a:ea typeface="+mn-lt"/>
                <a:cs typeface="+mn-lt"/>
              </a:rPr>
              <a:t> für seine </a:t>
            </a:r>
            <a:r>
              <a:rPr lang="en-GB" sz="2400" dirty="0" err="1">
                <a:solidFill>
                  <a:srgbClr val="000000"/>
                </a:solidFill>
                <a:ea typeface="+mn-lt"/>
                <a:cs typeface="+mn-lt"/>
              </a:rPr>
              <a:t>zukünftigen</a:t>
            </a:r>
            <a:r>
              <a:rPr lang="en-GB" sz="2400" dirty="0">
                <a:solidFill>
                  <a:srgbClr val="000000"/>
                </a:solidFill>
                <a:ea typeface="+mn-lt"/>
                <a:cs typeface="+mn-lt"/>
              </a:rPr>
              <a:t> </a:t>
            </a:r>
            <a:r>
              <a:rPr lang="en-GB" sz="2400" dirty="0" err="1">
                <a:solidFill>
                  <a:srgbClr val="000000"/>
                </a:solidFill>
                <a:ea typeface="+mn-lt"/>
                <a:cs typeface="+mn-lt"/>
              </a:rPr>
              <a:t>sozialen</a:t>
            </a:r>
            <a:r>
              <a:rPr lang="en-GB" sz="2400" dirty="0">
                <a:solidFill>
                  <a:srgbClr val="000000"/>
                </a:solidFill>
                <a:ea typeface="+mn-lt"/>
                <a:cs typeface="+mn-lt"/>
              </a:rPr>
              <a:t> </a:t>
            </a:r>
            <a:r>
              <a:rPr lang="en-GB" sz="2400" dirty="0" err="1">
                <a:solidFill>
                  <a:srgbClr val="000000"/>
                </a:solidFill>
                <a:ea typeface="+mn-lt"/>
                <a:cs typeface="+mn-lt"/>
              </a:rPr>
              <a:t>Pläne</a:t>
            </a:r>
            <a:r>
              <a:rPr lang="en-GB" sz="2400" dirty="0">
                <a:solidFill>
                  <a:srgbClr val="000000"/>
                </a:solidFill>
                <a:ea typeface="+mn-lt"/>
                <a:cs typeface="+mn-lt"/>
              </a:rPr>
              <a:t> und für die </a:t>
            </a:r>
            <a:r>
              <a:rPr lang="en-GB" sz="2400" dirty="0" err="1">
                <a:solidFill>
                  <a:srgbClr val="000000"/>
                </a:solidFill>
                <a:ea typeface="+mn-lt"/>
                <a:cs typeface="+mn-lt"/>
              </a:rPr>
              <a:t>Beantragung</a:t>
            </a:r>
            <a:r>
              <a:rPr lang="en-GB" sz="2400" dirty="0">
                <a:solidFill>
                  <a:srgbClr val="000000"/>
                </a:solidFill>
                <a:ea typeface="+mn-lt"/>
                <a:cs typeface="+mn-lt"/>
              </a:rPr>
              <a:t> von </a:t>
            </a:r>
            <a:r>
              <a:rPr lang="en-GB" sz="2400" dirty="0" err="1">
                <a:solidFill>
                  <a:srgbClr val="000000"/>
                </a:solidFill>
                <a:ea typeface="+mn-lt"/>
                <a:cs typeface="+mn-lt"/>
              </a:rPr>
              <a:t>staatlichen</a:t>
            </a:r>
            <a:r>
              <a:rPr lang="en-GB" sz="2400" dirty="0">
                <a:solidFill>
                  <a:srgbClr val="000000"/>
                </a:solidFill>
                <a:ea typeface="+mn-lt"/>
                <a:cs typeface="+mn-lt"/>
              </a:rPr>
              <a:t> </a:t>
            </a:r>
            <a:r>
              <a:rPr lang="en-GB" sz="2400" dirty="0" err="1">
                <a:solidFill>
                  <a:srgbClr val="000000"/>
                </a:solidFill>
                <a:ea typeface="+mn-lt"/>
                <a:cs typeface="+mn-lt"/>
              </a:rPr>
              <a:t>Mitteln</a:t>
            </a:r>
            <a:r>
              <a:rPr lang="en-GB" sz="2400" dirty="0">
                <a:solidFill>
                  <a:srgbClr val="000000"/>
                </a:solidFill>
                <a:ea typeface="+mn-lt"/>
                <a:cs typeface="+mn-lt"/>
              </a:rPr>
              <a:t> </a:t>
            </a:r>
            <a:r>
              <a:rPr lang="en-GB" sz="2400" dirty="0" err="1">
                <a:solidFill>
                  <a:srgbClr val="000000"/>
                </a:solidFill>
                <a:ea typeface="+mn-lt"/>
                <a:cs typeface="+mn-lt"/>
              </a:rPr>
              <a:t>durchführen</a:t>
            </a:r>
            <a:r>
              <a:rPr kumimoji="0" lang="en-GB" sz="2400" i="0" u="none" strike="noStrike" kern="1200" cap="none" spc="0" normalizeH="0" baseline="0" noProof="0" dirty="0">
                <a:ln>
                  <a:noFill/>
                </a:ln>
                <a:solidFill>
                  <a:srgbClr val="000000"/>
                </a:solidFill>
                <a:effectLst/>
                <a:uLnTx/>
                <a:uFillTx/>
                <a:ea typeface="+mn-lt"/>
                <a:cs typeface="+mn-lt"/>
              </a:rPr>
              <a:t>.</a:t>
            </a:r>
            <a:endParaRPr lang="en-GB" sz="2400" i="0" u="none" strike="noStrike" kern="1200" cap="none" spc="0" normalizeH="0" baseline="0" noProof="0" dirty="0">
              <a:ln>
                <a:noFill/>
              </a:ln>
              <a:solidFill>
                <a:srgbClr val="000000"/>
              </a:solidFill>
              <a:effectLst/>
              <a:uLnTx/>
              <a:uFillTx/>
              <a:ea typeface="+mn-lt"/>
              <a:cs typeface="+mn-lt"/>
            </a:endParaRPr>
          </a:p>
          <a:p>
            <a:pPr marL="342900" marR="0" lvl="0" indent="-342900" algn="l" defTabSz="914400" rtl="0" eaLnBrk="1" fontAlgn="auto" latinLnBrk="0" hangingPunct="1">
              <a:lnSpc>
                <a:spcPct val="90000"/>
              </a:lnSpc>
              <a:spcBef>
                <a:spcPts val="1000"/>
              </a:spcBef>
              <a:spcAft>
                <a:spcPts val="0"/>
              </a:spcAft>
              <a:buClr>
                <a:schemeClr val="accent2"/>
              </a:buClr>
              <a:buSzTx/>
              <a:buFont typeface="Arial" panose="020B0604020202020204" pitchFamily="34" charset="0"/>
              <a:buChar char="•"/>
              <a:tabLst/>
              <a:defRPr/>
            </a:pPr>
            <a:endParaRPr lang="en-GB" sz="2400" b="1" i="0" u="none" strike="noStrike" kern="1200" cap="none" spc="0" normalizeH="0" baseline="0" noProof="0" dirty="0">
              <a:ln>
                <a:noFill/>
              </a:ln>
              <a:solidFill>
                <a:srgbClr val="000000"/>
              </a:solidFill>
              <a:effectLst/>
              <a:uLnTx/>
              <a:uFillTx/>
              <a:latin typeface="Calibri" panose="020F0502020204030204"/>
              <a:cs typeface="Calibri"/>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GB" sz="2400" b="1">
              <a:solidFill>
                <a:schemeClr val="accent2">
                  <a:lumMod val="75000"/>
                </a:schemeClr>
              </a:solidFill>
              <a:latin typeface="Calibri" panose="020F0502020204030204"/>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sz="2400" b="1" i="0" u="none" strike="noStrike" kern="1200" cap="none" spc="0" normalizeH="0" baseline="0" noProof="0">
              <a:ln>
                <a:noFill/>
              </a:ln>
              <a:solidFill>
                <a:schemeClr val="accent2">
                  <a:lumMod val="75000"/>
                </a:scheme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5777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761603"/>
            <a:ext cx="10595237" cy="822268"/>
          </a:xfrm>
        </p:spPr>
        <p:txBody>
          <a:bodyPr lIns="91440" tIns="45720" rIns="91440" bIns="45720" anchor="t">
            <a:noAutofit/>
          </a:bodyPr>
          <a:lstStyle/>
          <a:p>
            <a:r>
              <a:rPr lang="en-GB" dirty="0" err="1">
                <a:ea typeface="+mn-lt"/>
                <a:cs typeface="+mn-lt"/>
              </a:rPr>
              <a:t>Fragen</a:t>
            </a:r>
            <a:endParaRPr lang="en-US" dirty="0" err="1"/>
          </a:p>
        </p:txBody>
      </p:sp>
      <p:sp>
        <p:nvSpPr>
          <p:cNvPr id="2" name="TextBox 1">
            <a:extLst>
              <a:ext uri="{FF2B5EF4-FFF2-40B4-BE49-F238E27FC236}">
                <a16:creationId xmlns:a16="http://schemas.microsoft.com/office/drawing/2014/main" id="{CDF7989A-5967-150C-B395-70EC1F2423B8}"/>
              </a:ext>
            </a:extLst>
          </p:cNvPr>
          <p:cNvSpPr txBox="1"/>
          <p:nvPr/>
        </p:nvSpPr>
        <p:spPr>
          <a:xfrm>
            <a:off x="897211" y="1583870"/>
            <a:ext cx="10397575" cy="4442242"/>
          </a:xfrm>
          <a:prstGeom prst="rect">
            <a:avLst/>
          </a:prstGeom>
          <a:noFill/>
        </p:spPr>
        <p:txBody>
          <a:bodyPr wrap="square" lIns="91440" tIns="45720" rIns="91440" bIns="45720" rtlCol="0" anchor="t">
            <a:spAutoFit/>
          </a:bodyPr>
          <a:lstStyle/>
          <a:p>
            <a:pPr marL="457200" indent="-457200">
              <a:lnSpc>
                <a:spcPct val="90000"/>
              </a:lnSpc>
              <a:spcBef>
                <a:spcPts val="1000"/>
              </a:spcBef>
              <a:buClr>
                <a:schemeClr val="accent2"/>
              </a:buClr>
              <a:buAutoNum type="arabicPeriod"/>
              <a:defRPr/>
            </a:pPr>
            <a:endParaRPr lang="en-GB" sz="2400" dirty="0">
              <a:solidFill>
                <a:srgbClr val="000000"/>
              </a:solidFill>
              <a:ea typeface="+mn-lt"/>
              <a:cs typeface="+mn-lt"/>
            </a:endParaRPr>
          </a:p>
          <a:p>
            <a:pPr marL="457200" indent="-457200">
              <a:lnSpc>
                <a:spcPct val="90000"/>
              </a:lnSpc>
              <a:spcBef>
                <a:spcPts val="1000"/>
              </a:spcBef>
              <a:buClr>
                <a:schemeClr val="accent2"/>
              </a:buClr>
              <a:buAutoNum type="arabicPeriod"/>
              <a:defRPr/>
            </a:pPr>
            <a:r>
              <a:rPr lang="en-GB" sz="2400" i="1" dirty="0">
                <a:solidFill>
                  <a:srgbClr val="000000"/>
                </a:solidFill>
                <a:ea typeface="+mn-lt"/>
                <a:cs typeface="+mn-lt"/>
              </a:rPr>
              <a:t>Wie </a:t>
            </a:r>
            <a:r>
              <a:rPr lang="en-GB" sz="2400" i="1" dirty="0" err="1">
                <a:solidFill>
                  <a:srgbClr val="000000"/>
                </a:solidFill>
                <a:ea typeface="+mn-lt"/>
                <a:cs typeface="+mn-lt"/>
              </a:rPr>
              <a:t>unterscheidet</a:t>
            </a:r>
            <a:r>
              <a:rPr lang="en-GB" sz="2400" i="1" dirty="0">
                <a:solidFill>
                  <a:srgbClr val="000000"/>
                </a:solidFill>
                <a:ea typeface="+mn-lt"/>
                <a:cs typeface="+mn-lt"/>
              </a:rPr>
              <a:t> </a:t>
            </a:r>
            <a:r>
              <a:rPr lang="en-GB" sz="2400" i="1" dirty="0" err="1">
                <a:solidFill>
                  <a:srgbClr val="000000"/>
                </a:solidFill>
                <a:ea typeface="+mn-lt"/>
                <a:cs typeface="+mn-lt"/>
              </a:rPr>
              <a:t>sich</a:t>
            </a:r>
            <a:r>
              <a:rPr lang="en-GB" sz="2400" i="1" dirty="0">
                <a:solidFill>
                  <a:srgbClr val="000000"/>
                </a:solidFill>
                <a:ea typeface="+mn-lt"/>
                <a:cs typeface="+mn-lt"/>
              </a:rPr>
              <a:t> das </a:t>
            </a:r>
            <a:r>
              <a:rPr lang="en-GB" sz="2400" i="1" dirty="0" err="1">
                <a:solidFill>
                  <a:srgbClr val="000000"/>
                </a:solidFill>
                <a:ea typeface="+mn-lt"/>
                <a:cs typeface="+mn-lt"/>
              </a:rPr>
              <a:t>Anwerben</a:t>
            </a:r>
            <a:r>
              <a:rPr lang="en-GB" sz="2400" i="1" dirty="0">
                <a:solidFill>
                  <a:srgbClr val="000000"/>
                </a:solidFill>
                <a:ea typeface="+mn-lt"/>
                <a:cs typeface="+mn-lt"/>
              </a:rPr>
              <a:t> von </a:t>
            </a:r>
            <a:r>
              <a:rPr lang="en-GB" sz="2400" i="1" dirty="0" err="1">
                <a:solidFill>
                  <a:srgbClr val="000000"/>
                </a:solidFill>
                <a:ea typeface="+mn-lt"/>
                <a:cs typeface="+mn-lt"/>
              </a:rPr>
              <a:t>Finanzmitteln</a:t>
            </a:r>
            <a:r>
              <a:rPr lang="en-GB" sz="2400" i="1" dirty="0">
                <a:solidFill>
                  <a:srgbClr val="000000"/>
                </a:solidFill>
                <a:ea typeface="+mn-lt"/>
                <a:cs typeface="+mn-lt"/>
              </a:rPr>
              <a:t> </a:t>
            </a:r>
            <a:r>
              <a:rPr lang="en-GB" sz="2400" i="1" dirty="0" err="1">
                <a:solidFill>
                  <a:srgbClr val="000000"/>
                </a:solidFill>
                <a:ea typeface="+mn-lt"/>
                <a:cs typeface="+mn-lt"/>
              </a:rPr>
              <a:t>vom</a:t>
            </a:r>
            <a:r>
              <a:rPr lang="en-GB" sz="2400" i="1" dirty="0">
                <a:solidFill>
                  <a:srgbClr val="000000"/>
                </a:solidFill>
                <a:ea typeface="+mn-lt"/>
                <a:cs typeface="+mn-lt"/>
              </a:rPr>
              <a:t> Crowdfunding</a:t>
            </a:r>
            <a:r>
              <a:rPr kumimoji="0" lang="en-GB" sz="2400" i="1" u="none" strike="noStrike" kern="1200" cap="none" spc="0" normalizeH="0" baseline="0" noProof="0" dirty="0">
                <a:ln>
                  <a:noFill/>
                </a:ln>
                <a:solidFill>
                  <a:srgbClr val="000000"/>
                </a:solidFill>
                <a:effectLst/>
                <a:uLnTx/>
                <a:uFillTx/>
                <a:ea typeface="+mn-lt"/>
                <a:cs typeface="+mn-lt"/>
              </a:rPr>
              <a:t>?</a:t>
            </a:r>
            <a:endParaRPr lang="en-GB" i="1">
              <a:ea typeface="Calibri"/>
              <a:cs typeface="Calibri"/>
            </a:endParaRPr>
          </a:p>
          <a:p>
            <a:pPr marL="457200" indent="-457200">
              <a:lnSpc>
                <a:spcPct val="90000"/>
              </a:lnSpc>
              <a:spcBef>
                <a:spcPts val="1000"/>
              </a:spcBef>
              <a:buClr>
                <a:schemeClr val="accent2"/>
              </a:buClr>
              <a:buAutoNum type="arabicPeriod"/>
              <a:defRPr/>
            </a:pPr>
            <a:endParaRPr lang="en-GB" sz="2400" i="1" dirty="0">
              <a:solidFill>
                <a:srgbClr val="000000"/>
              </a:solidFill>
              <a:ea typeface="+mn-lt"/>
              <a:cs typeface="+mn-lt"/>
            </a:endParaRPr>
          </a:p>
          <a:p>
            <a:pPr marL="457200" indent="-457200">
              <a:lnSpc>
                <a:spcPct val="90000"/>
              </a:lnSpc>
              <a:spcBef>
                <a:spcPts val="1000"/>
              </a:spcBef>
              <a:buClr>
                <a:schemeClr val="accent2"/>
              </a:buClr>
              <a:buAutoNum type="arabicPeriod"/>
              <a:defRPr/>
            </a:pPr>
            <a:r>
              <a:rPr lang="en-GB" sz="2400" i="1" err="1">
                <a:solidFill>
                  <a:srgbClr val="000000"/>
                </a:solidFill>
                <a:ea typeface="+mn-lt"/>
                <a:cs typeface="+mn-lt"/>
              </a:rPr>
              <a:t>Nennen</a:t>
            </a:r>
            <a:r>
              <a:rPr lang="en-GB" sz="2400" i="1" dirty="0">
                <a:solidFill>
                  <a:srgbClr val="000000"/>
                </a:solidFill>
                <a:ea typeface="+mn-lt"/>
                <a:cs typeface="+mn-lt"/>
              </a:rPr>
              <a:t> Sie </a:t>
            </a:r>
            <a:r>
              <a:rPr lang="en-GB" sz="2400" i="1" err="1">
                <a:solidFill>
                  <a:srgbClr val="000000"/>
                </a:solidFill>
                <a:ea typeface="+mn-lt"/>
                <a:cs typeface="+mn-lt"/>
              </a:rPr>
              <a:t>vier</a:t>
            </a:r>
            <a:r>
              <a:rPr lang="en-GB" sz="2400" i="1" dirty="0">
                <a:solidFill>
                  <a:srgbClr val="000000"/>
                </a:solidFill>
                <a:ea typeface="+mn-lt"/>
                <a:cs typeface="+mn-lt"/>
              </a:rPr>
              <a:t> Möglichkeiten, um </a:t>
            </a:r>
            <a:r>
              <a:rPr lang="en-GB" sz="2400" i="1" err="1">
                <a:solidFill>
                  <a:srgbClr val="000000"/>
                </a:solidFill>
                <a:ea typeface="+mn-lt"/>
                <a:cs typeface="+mn-lt"/>
              </a:rPr>
              <a:t>Unterstützung</a:t>
            </a:r>
            <a:r>
              <a:rPr lang="en-GB" sz="2400" i="1" dirty="0">
                <a:solidFill>
                  <a:srgbClr val="000000"/>
                </a:solidFill>
                <a:ea typeface="+mn-lt"/>
                <a:cs typeface="+mn-lt"/>
              </a:rPr>
              <a:t> für </a:t>
            </a:r>
            <a:r>
              <a:rPr lang="en-GB" sz="2400" i="1" err="1">
                <a:solidFill>
                  <a:srgbClr val="000000"/>
                </a:solidFill>
                <a:ea typeface="+mn-lt"/>
                <a:cs typeface="+mn-lt"/>
              </a:rPr>
              <a:t>Ihre</a:t>
            </a:r>
            <a:r>
              <a:rPr lang="en-GB" sz="2400" i="1" dirty="0">
                <a:solidFill>
                  <a:srgbClr val="000000"/>
                </a:solidFill>
                <a:ea typeface="+mn-lt"/>
                <a:cs typeface="+mn-lt"/>
              </a:rPr>
              <a:t> Organisation </a:t>
            </a:r>
            <a:r>
              <a:rPr lang="en-GB" sz="2400" i="1" err="1">
                <a:solidFill>
                  <a:srgbClr val="000000"/>
                </a:solidFill>
                <a:ea typeface="+mn-lt"/>
                <a:cs typeface="+mn-lt"/>
              </a:rPr>
              <a:t>zu</a:t>
            </a:r>
            <a:r>
              <a:rPr lang="en-GB" sz="2400" i="1" dirty="0">
                <a:solidFill>
                  <a:srgbClr val="000000"/>
                </a:solidFill>
                <a:ea typeface="+mn-lt"/>
                <a:cs typeface="+mn-lt"/>
              </a:rPr>
              <a:t> </a:t>
            </a:r>
            <a:r>
              <a:rPr lang="en-GB" sz="2400" i="1" err="1">
                <a:solidFill>
                  <a:srgbClr val="000000"/>
                </a:solidFill>
                <a:ea typeface="+mn-lt"/>
                <a:cs typeface="+mn-lt"/>
              </a:rPr>
              <a:t>erhalten</a:t>
            </a:r>
            <a:r>
              <a:rPr kumimoji="0" lang="en-GB" sz="2400" i="1" u="none" strike="noStrike" kern="1200" cap="none" spc="0" normalizeH="0" baseline="0" noProof="0" dirty="0">
                <a:ln>
                  <a:noFill/>
                </a:ln>
                <a:solidFill>
                  <a:srgbClr val="000000"/>
                </a:solidFill>
                <a:effectLst/>
                <a:uLnTx/>
                <a:uFillTx/>
                <a:ea typeface="+mn-lt"/>
                <a:cs typeface="+mn-lt"/>
              </a:rPr>
              <a:t>.</a:t>
            </a:r>
            <a:endParaRPr lang="en-GB" sz="2400" i="1" u="none" strike="noStrike" kern="1200" cap="none" spc="0" normalizeH="0" baseline="0" noProof="0" dirty="0">
              <a:ln>
                <a:noFill/>
              </a:ln>
              <a:solidFill>
                <a:srgbClr val="000000"/>
              </a:solidFill>
              <a:effectLst/>
              <a:uLnTx/>
              <a:uFillTx/>
              <a:ea typeface="+mn-lt"/>
              <a:cs typeface="+mn-lt"/>
            </a:endParaRPr>
          </a:p>
          <a:p>
            <a:pPr marL="457200" marR="0" lvl="0" indent="-457200" algn="l" defTabSz="914400" rtl="0" eaLnBrk="1" fontAlgn="auto" latinLnBrk="0" hangingPunct="1">
              <a:lnSpc>
                <a:spcPct val="90000"/>
              </a:lnSpc>
              <a:spcBef>
                <a:spcPts val="1000"/>
              </a:spcBef>
              <a:spcAft>
                <a:spcPts val="0"/>
              </a:spcAft>
              <a:buClr>
                <a:schemeClr val="accent2"/>
              </a:buClr>
              <a:buSzTx/>
              <a:buFont typeface="+mj-lt"/>
              <a:buAutoNum type="arabicPeriod"/>
              <a:tabLst/>
              <a:defRPr/>
            </a:pPr>
            <a:endParaRPr lang="en-GB" sz="2400" i="1" u="none" strike="noStrike" kern="1200" cap="none" spc="0" normalizeH="0" baseline="0" noProof="0" dirty="0">
              <a:ln>
                <a:noFill/>
              </a:ln>
              <a:solidFill>
                <a:srgbClr val="000000"/>
              </a:solidFill>
              <a:effectLst/>
              <a:uLnTx/>
              <a:uFillTx/>
              <a:latin typeface="Calibri" panose="020F0502020204030204"/>
              <a:ea typeface="Calibri"/>
              <a:cs typeface="Calibri"/>
            </a:endParaRPr>
          </a:p>
          <a:p>
            <a:pPr marL="457200" indent="-457200">
              <a:lnSpc>
                <a:spcPct val="90000"/>
              </a:lnSpc>
              <a:spcBef>
                <a:spcPts val="1000"/>
              </a:spcBef>
              <a:buClr>
                <a:schemeClr val="accent2"/>
              </a:buClr>
              <a:buAutoNum type="arabicPeriod"/>
              <a:defRPr/>
            </a:pPr>
            <a:r>
              <a:rPr lang="en-GB" sz="2400" i="1" dirty="0" err="1">
                <a:solidFill>
                  <a:srgbClr val="000000"/>
                </a:solidFill>
                <a:ea typeface="+mn-lt"/>
                <a:cs typeface="+mn-lt"/>
              </a:rPr>
              <a:t>Nennen</a:t>
            </a:r>
            <a:r>
              <a:rPr lang="en-GB" sz="2400" i="1" dirty="0">
                <a:solidFill>
                  <a:srgbClr val="000000"/>
                </a:solidFill>
                <a:ea typeface="+mn-lt"/>
                <a:cs typeface="+mn-lt"/>
              </a:rPr>
              <a:t> Sie </a:t>
            </a:r>
            <a:r>
              <a:rPr lang="en-GB" sz="2400" i="1" dirty="0" err="1">
                <a:solidFill>
                  <a:srgbClr val="000000"/>
                </a:solidFill>
                <a:ea typeface="+mn-lt"/>
                <a:cs typeface="+mn-lt"/>
              </a:rPr>
              <a:t>drei</a:t>
            </a:r>
            <a:r>
              <a:rPr lang="en-GB" sz="2400" i="1" dirty="0">
                <a:solidFill>
                  <a:srgbClr val="000000"/>
                </a:solidFill>
                <a:ea typeface="+mn-lt"/>
                <a:cs typeface="+mn-lt"/>
              </a:rPr>
              <a:t> </a:t>
            </a:r>
            <a:r>
              <a:rPr lang="en-GB" sz="2400" i="1" dirty="0" err="1">
                <a:solidFill>
                  <a:srgbClr val="000000"/>
                </a:solidFill>
                <a:ea typeface="+mn-lt"/>
                <a:cs typeface="+mn-lt"/>
              </a:rPr>
              <a:t>Beispiele</a:t>
            </a:r>
            <a:r>
              <a:rPr lang="en-GB" sz="2400" i="1" dirty="0">
                <a:solidFill>
                  <a:srgbClr val="000000"/>
                </a:solidFill>
                <a:ea typeface="+mn-lt"/>
                <a:cs typeface="+mn-lt"/>
              </a:rPr>
              <a:t> für EU-</a:t>
            </a:r>
            <a:r>
              <a:rPr lang="en-GB" sz="2400" i="1" dirty="0" err="1">
                <a:solidFill>
                  <a:srgbClr val="000000"/>
                </a:solidFill>
                <a:ea typeface="+mn-lt"/>
                <a:cs typeface="+mn-lt"/>
              </a:rPr>
              <a:t>Förderprogramme</a:t>
            </a:r>
            <a:r>
              <a:rPr kumimoji="0" lang="en-GB" sz="2400" i="1" u="none" strike="noStrike" kern="1200" cap="none" spc="0" normalizeH="0" baseline="0" noProof="0" dirty="0">
                <a:ln>
                  <a:noFill/>
                </a:ln>
                <a:solidFill>
                  <a:srgbClr val="000000"/>
                </a:solidFill>
                <a:effectLst/>
                <a:uLnTx/>
                <a:uFillTx/>
                <a:ea typeface="+mn-lt"/>
                <a:cs typeface="+mn-lt"/>
              </a:rPr>
              <a:t>.</a:t>
            </a:r>
            <a:endParaRPr lang="en-GB" sz="2400" i="1" u="none" strike="noStrike" kern="1200" cap="none" spc="0" normalizeH="0" baseline="0" noProof="0" dirty="0">
              <a:ln>
                <a:noFill/>
              </a:ln>
              <a:solidFill>
                <a:srgbClr val="000000"/>
              </a:solidFill>
              <a:effectLst/>
              <a:uLnTx/>
              <a:uFillTx/>
              <a:ea typeface="+mn-lt"/>
              <a:cs typeface="+mn-lt"/>
            </a:endParaRPr>
          </a:p>
          <a:p>
            <a:pPr marL="342900" marR="0" lvl="0" indent="-342900" algn="l" defTabSz="914400" rtl="0" eaLnBrk="1" fontAlgn="auto" latinLnBrk="0" hangingPunct="1">
              <a:lnSpc>
                <a:spcPct val="90000"/>
              </a:lnSpc>
              <a:spcBef>
                <a:spcPts val="1000"/>
              </a:spcBef>
              <a:spcAft>
                <a:spcPts val="0"/>
              </a:spcAft>
              <a:buClr>
                <a:schemeClr val="accent2"/>
              </a:buClr>
              <a:buSzTx/>
              <a:buFont typeface="Arial" panose="020B0604020202020204" pitchFamily="34" charset="0"/>
              <a:buChar char="•"/>
              <a:tabLst/>
              <a:defRPr/>
            </a:pPr>
            <a:endParaRPr kumimoji="0" lang="en-GB" sz="2400" b="1" i="0" u="none" strike="noStrike" kern="1200" cap="none" spc="0" normalizeH="0" baseline="0" noProof="0">
              <a:ln>
                <a:noFill/>
              </a:ln>
              <a:solidFill>
                <a:schemeClr val="accent2">
                  <a:lumMod val="75000"/>
                </a:schemeClr>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GB" sz="2400" b="1">
              <a:solidFill>
                <a:schemeClr val="accent2">
                  <a:lumMod val="75000"/>
                </a:schemeClr>
              </a:solidFill>
              <a:latin typeface="Calibri" panose="020F0502020204030204"/>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sz="2400" b="1" i="0" u="none" strike="noStrike" kern="1200" cap="none" spc="0" normalizeH="0" baseline="0" noProof="0">
              <a:ln>
                <a:noFill/>
              </a:ln>
              <a:solidFill>
                <a:schemeClr val="accent2">
                  <a:lumMod val="75000"/>
                </a:scheme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58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DFEF066-D03F-C895-ED66-132F518D2C96}"/>
              </a:ext>
            </a:extLst>
          </p:cNvPr>
          <p:cNvSpPr>
            <a:spLocks noGrp="1"/>
          </p:cNvSpPr>
          <p:nvPr>
            <p:ph type="body" sz="quarter" idx="16"/>
          </p:nvPr>
        </p:nvSpPr>
        <p:spPr/>
        <p:txBody>
          <a:bodyPr lIns="91440" tIns="45720" rIns="91440" bIns="45720" anchor="t">
            <a:normAutofit/>
          </a:bodyPr>
          <a:lstStyle/>
          <a:p>
            <a:pPr>
              <a:defRPr/>
            </a:pPr>
            <a:r>
              <a:rPr lang="en-US" dirty="0" err="1">
                <a:ea typeface="+mn-lt"/>
                <a:cs typeface="+mn-lt"/>
              </a:rPr>
              <a:t>Externe</a:t>
            </a:r>
            <a:r>
              <a:rPr lang="en-US" dirty="0">
                <a:ea typeface="+mn-lt"/>
                <a:cs typeface="+mn-lt"/>
              </a:rPr>
              <a:t> </a:t>
            </a:r>
            <a:r>
              <a:rPr lang="en-US" dirty="0" err="1">
                <a:ea typeface="+mn-lt"/>
                <a:cs typeface="+mn-lt"/>
              </a:rPr>
              <a:t>Finanzierung</a:t>
            </a:r>
            <a:endParaRPr lang="en-US" dirty="0" err="1">
              <a:ea typeface="+mn-ea"/>
              <a:cs typeface="+mn-cs"/>
            </a:endParaRPr>
          </a:p>
        </p:txBody>
      </p:sp>
      <p:sp>
        <p:nvSpPr>
          <p:cNvPr id="3" name="Text Placeholder 2">
            <a:extLst>
              <a:ext uri="{FF2B5EF4-FFF2-40B4-BE49-F238E27FC236}">
                <a16:creationId xmlns:a16="http://schemas.microsoft.com/office/drawing/2014/main" id="{B375945B-AC4F-746A-4C75-83A8018AC4A0}"/>
              </a:ext>
            </a:extLst>
          </p:cNvPr>
          <p:cNvSpPr>
            <a:spLocks noGrp="1"/>
          </p:cNvSpPr>
          <p:nvPr>
            <p:ph type="body" sz="quarter" idx="17"/>
          </p:nvPr>
        </p:nvSpPr>
        <p:spPr/>
        <p:txBody>
          <a:bodyPr/>
          <a:lstStyle/>
          <a:p>
            <a:r>
              <a:rPr lang="en-ZA"/>
              <a:t>04</a:t>
            </a:r>
          </a:p>
        </p:txBody>
      </p:sp>
    </p:spTree>
    <p:extLst>
      <p:ext uri="{BB962C8B-B14F-4D97-AF65-F5344CB8AC3E}">
        <p14:creationId xmlns:p14="http://schemas.microsoft.com/office/powerpoint/2010/main" val="169726708"/>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761603"/>
            <a:ext cx="10595237" cy="822268"/>
          </a:xfrm>
        </p:spPr>
        <p:txBody>
          <a:bodyPr lIns="91440" tIns="45720" rIns="91440" bIns="45720" anchor="t">
            <a:noAutofit/>
          </a:bodyPr>
          <a:lstStyle/>
          <a:p>
            <a:r>
              <a:rPr lang="en-GB" dirty="0" err="1">
                <a:ea typeface="+mn-lt"/>
                <a:cs typeface="+mn-lt"/>
              </a:rPr>
              <a:t>Einführung</a:t>
            </a:r>
            <a:r>
              <a:rPr lang="en-GB" dirty="0">
                <a:ea typeface="+mn-lt"/>
                <a:cs typeface="+mn-lt"/>
              </a:rPr>
              <a:t> in den NGO-"</a:t>
            </a:r>
            <a:r>
              <a:rPr lang="en-GB" dirty="0" err="1">
                <a:ea typeface="+mn-lt"/>
                <a:cs typeface="+mn-lt"/>
              </a:rPr>
              <a:t>Finanzierungsmix</a:t>
            </a:r>
            <a:r>
              <a:rPr lang="en-GB" dirty="0">
                <a:ea typeface="+mn-lt"/>
                <a:cs typeface="+mn-lt"/>
              </a:rPr>
              <a:t>"</a:t>
            </a:r>
            <a:endParaRPr lang="en-US" dirty="0"/>
          </a:p>
        </p:txBody>
      </p:sp>
      <p:sp>
        <p:nvSpPr>
          <p:cNvPr id="2" name="TextBox 1">
            <a:extLst>
              <a:ext uri="{FF2B5EF4-FFF2-40B4-BE49-F238E27FC236}">
                <a16:creationId xmlns:a16="http://schemas.microsoft.com/office/drawing/2014/main" id="{CDF7989A-5967-150C-B395-70EC1F2423B8}"/>
              </a:ext>
            </a:extLst>
          </p:cNvPr>
          <p:cNvSpPr txBox="1"/>
          <p:nvPr/>
        </p:nvSpPr>
        <p:spPr>
          <a:xfrm>
            <a:off x="897211" y="1583870"/>
            <a:ext cx="10397575" cy="5311198"/>
          </a:xfrm>
          <a:prstGeom prst="rect">
            <a:avLst/>
          </a:prstGeom>
          <a:noFill/>
        </p:spPr>
        <p:txBody>
          <a:bodyPr wrap="square" lIns="91440" tIns="45720" rIns="91440" bIns="45720" rtlCol="0" anchor="t">
            <a:spAutoFit/>
          </a:bodyPr>
          <a:lstStyle/>
          <a:p>
            <a:pPr marL="457200" indent="-457200">
              <a:lnSpc>
                <a:spcPct val="90000"/>
              </a:lnSpc>
              <a:spcBef>
                <a:spcPts val="1000"/>
              </a:spcBef>
              <a:buClr>
                <a:srgbClr val="0D9390"/>
              </a:buClr>
              <a:buFont typeface="Arial"/>
              <a:buBlip>
                <a:blip r:embed="rId3"/>
              </a:buBlip>
              <a:defRPr/>
            </a:pPr>
            <a:r>
              <a:rPr lang="en-GB" sz="2400" dirty="0">
                <a:solidFill>
                  <a:srgbClr val="000000"/>
                </a:solidFill>
                <a:ea typeface="+mn-lt"/>
                <a:cs typeface="+mn-lt"/>
              </a:rPr>
              <a:t>Die </a:t>
            </a:r>
            <a:r>
              <a:rPr lang="en-GB" sz="2400" err="1">
                <a:solidFill>
                  <a:srgbClr val="000000"/>
                </a:solidFill>
                <a:ea typeface="+mn-lt"/>
                <a:cs typeface="+mn-lt"/>
              </a:rPr>
              <a:t>Haushalte</a:t>
            </a:r>
            <a:r>
              <a:rPr lang="en-GB" sz="2400" dirty="0">
                <a:solidFill>
                  <a:srgbClr val="000000"/>
                </a:solidFill>
                <a:ea typeface="+mn-lt"/>
                <a:cs typeface="+mn-lt"/>
              </a:rPr>
              <a:t> von NGOs </a:t>
            </a:r>
            <a:r>
              <a:rPr lang="en-GB" sz="2400" err="1">
                <a:solidFill>
                  <a:srgbClr val="000000"/>
                </a:solidFill>
                <a:ea typeface="+mn-lt"/>
                <a:cs typeface="+mn-lt"/>
              </a:rPr>
              <a:t>hängen</a:t>
            </a:r>
            <a:r>
              <a:rPr lang="en-GB" sz="2400" dirty="0">
                <a:solidFill>
                  <a:srgbClr val="000000"/>
                </a:solidFill>
                <a:ea typeface="+mn-lt"/>
                <a:cs typeface="+mn-lt"/>
              </a:rPr>
              <a:t> oft von </a:t>
            </a:r>
            <a:r>
              <a:rPr lang="en-GB" sz="2400" err="1">
                <a:solidFill>
                  <a:srgbClr val="000000"/>
                </a:solidFill>
                <a:ea typeface="+mn-lt"/>
                <a:cs typeface="+mn-lt"/>
              </a:rPr>
              <a:t>einer</a:t>
            </a:r>
            <a:r>
              <a:rPr lang="en-GB" sz="2400" dirty="0">
                <a:solidFill>
                  <a:srgbClr val="000000"/>
                </a:solidFill>
                <a:ea typeface="+mn-lt"/>
                <a:cs typeface="+mn-lt"/>
              </a:rPr>
              <a:t> Reihe </a:t>
            </a:r>
            <a:r>
              <a:rPr lang="en-GB" sz="2400" err="1">
                <a:solidFill>
                  <a:srgbClr val="000000"/>
                </a:solidFill>
                <a:ea typeface="+mn-lt"/>
                <a:cs typeface="+mn-lt"/>
              </a:rPr>
              <a:t>externer</a:t>
            </a:r>
            <a:r>
              <a:rPr lang="en-GB" sz="2400" dirty="0">
                <a:solidFill>
                  <a:srgbClr val="000000"/>
                </a:solidFill>
                <a:ea typeface="+mn-lt"/>
                <a:cs typeface="+mn-lt"/>
              </a:rPr>
              <a:t> </a:t>
            </a:r>
            <a:r>
              <a:rPr lang="en-GB" sz="2400" err="1">
                <a:solidFill>
                  <a:srgbClr val="000000"/>
                </a:solidFill>
                <a:ea typeface="+mn-lt"/>
                <a:cs typeface="+mn-lt"/>
              </a:rPr>
              <a:t>Finanzierungsquellen</a:t>
            </a:r>
            <a:r>
              <a:rPr lang="en-GB" sz="2400" dirty="0">
                <a:solidFill>
                  <a:srgbClr val="000000"/>
                </a:solidFill>
                <a:ea typeface="+mn-lt"/>
                <a:cs typeface="+mn-lt"/>
              </a:rPr>
              <a:t> ab</a:t>
            </a:r>
            <a:r>
              <a:rPr kumimoji="0" lang="en-GB" sz="2400" b="0" i="0" u="none" strike="noStrike" kern="1200" cap="none" spc="0" normalizeH="0" baseline="0" noProof="0" dirty="0">
                <a:ln>
                  <a:noFill/>
                </a:ln>
                <a:solidFill>
                  <a:srgbClr val="000000"/>
                </a:solidFill>
                <a:effectLst/>
                <a:uLnTx/>
                <a:uFillTx/>
                <a:ea typeface="+mn-lt"/>
                <a:cs typeface="+mn-lt"/>
              </a:rPr>
              <a:t>, </a:t>
            </a:r>
            <a:r>
              <a:rPr lang="en-GB" sz="2400" err="1">
                <a:solidFill>
                  <a:srgbClr val="000000"/>
                </a:solidFill>
                <a:ea typeface="+mn-lt"/>
                <a:cs typeface="+mn-lt"/>
              </a:rPr>
              <a:t>darunter</a:t>
            </a:r>
            <a:r>
              <a:rPr lang="en-GB" sz="2400" dirty="0">
                <a:solidFill>
                  <a:srgbClr val="000000"/>
                </a:solidFill>
                <a:ea typeface="+mn-lt"/>
                <a:cs typeface="+mn-lt"/>
              </a:rPr>
              <a:t> </a:t>
            </a:r>
            <a:r>
              <a:rPr lang="en-GB" sz="2400" err="1">
                <a:solidFill>
                  <a:srgbClr val="000000"/>
                </a:solidFill>
                <a:ea typeface="+mn-lt"/>
                <a:cs typeface="+mn-lt"/>
              </a:rPr>
              <a:t>Zuschüsse</a:t>
            </a:r>
            <a:r>
              <a:rPr lang="en-GB" sz="2400" dirty="0">
                <a:solidFill>
                  <a:srgbClr val="000000"/>
                </a:solidFill>
                <a:ea typeface="+mn-lt"/>
                <a:cs typeface="+mn-lt"/>
              </a:rPr>
              <a:t> und </a:t>
            </a:r>
            <a:r>
              <a:rPr lang="en-GB" sz="2400" err="1">
                <a:solidFill>
                  <a:srgbClr val="000000"/>
                </a:solidFill>
                <a:ea typeface="+mn-lt"/>
                <a:cs typeface="+mn-lt"/>
              </a:rPr>
              <a:t>Spenden</a:t>
            </a:r>
            <a:r>
              <a:rPr kumimoji="0" lang="en-GB" sz="2400" b="0" i="0" u="none" strike="noStrike" kern="1200" cap="none" spc="0" normalizeH="0" baseline="0" noProof="0" dirty="0">
                <a:ln>
                  <a:noFill/>
                </a:ln>
                <a:solidFill>
                  <a:srgbClr val="000000"/>
                </a:solidFill>
                <a:effectLst/>
                <a:uLnTx/>
                <a:uFillTx/>
                <a:ea typeface="+mn-lt"/>
                <a:cs typeface="+mn-lt"/>
              </a:rPr>
              <a:t>, </a:t>
            </a:r>
            <a:r>
              <a:rPr lang="en-GB" sz="2400" err="1">
                <a:solidFill>
                  <a:srgbClr val="000000"/>
                </a:solidFill>
                <a:ea typeface="+mn-lt"/>
                <a:cs typeface="+mn-lt"/>
              </a:rPr>
              <a:t>sowie</a:t>
            </a:r>
            <a:r>
              <a:rPr lang="en-GB" sz="2400" dirty="0">
                <a:solidFill>
                  <a:srgbClr val="000000"/>
                </a:solidFill>
                <a:ea typeface="+mn-lt"/>
                <a:cs typeface="+mn-lt"/>
              </a:rPr>
              <a:t> von </a:t>
            </a:r>
            <a:r>
              <a:rPr lang="en-GB" sz="2400" err="1">
                <a:solidFill>
                  <a:srgbClr val="000000"/>
                </a:solidFill>
                <a:ea typeface="+mn-lt"/>
                <a:cs typeface="+mn-lt"/>
              </a:rPr>
              <a:t>einkommensschaffenden</a:t>
            </a:r>
            <a:r>
              <a:rPr lang="en-GB" sz="2400" dirty="0">
                <a:solidFill>
                  <a:srgbClr val="000000"/>
                </a:solidFill>
                <a:ea typeface="+mn-lt"/>
                <a:cs typeface="+mn-lt"/>
              </a:rPr>
              <a:t> </a:t>
            </a:r>
            <a:r>
              <a:rPr lang="en-GB" sz="2400" err="1">
                <a:solidFill>
                  <a:srgbClr val="000000"/>
                </a:solidFill>
                <a:ea typeface="+mn-lt"/>
                <a:cs typeface="+mn-lt"/>
              </a:rPr>
              <a:t>Maßnahmen</a:t>
            </a:r>
            <a:r>
              <a:rPr kumimoji="0" lang="en-GB" sz="2400" b="0" i="0" u="none" strike="noStrike" kern="1200" cap="none" spc="0" normalizeH="0" baseline="0" noProof="0" dirty="0">
                <a:ln>
                  <a:noFill/>
                </a:ln>
                <a:solidFill>
                  <a:srgbClr val="000000"/>
                </a:solidFill>
                <a:effectLst/>
                <a:uLnTx/>
                <a:uFillTx/>
                <a:ea typeface="+mn-lt"/>
                <a:cs typeface="+mn-lt"/>
              </a:rPr>
              <a:t>, </a:t>
            </a:r>
            <a:r>
              <a:rPr lang="en-GB" sz="2400" err="1">
                <a:solidFill>
                  <a:srgbClr val="000000"/>
                </a:solidFill>
                <a:ea typeface="+mn-lt"/>
                <a:cs typeface="+mn-lt"/>
              </a:rPr>
              <a:t>einschließlich</a:t>
            </a:r>
            <a:r>
              <a:rPr lang="en-GB" sz="2400" dirty="0">
                <a:solidFill>
                  <a:srgbClr val="000000"/>
                </a:solidFill>
                <a:ea typeface="+mn-lt"/>
                <a:cs typeface="+mn-lt"/>
              </a:rPr>
              <a:t> </a:t>
            </a:r>
            <a:r>
              <a:rPr lang="en-GB" sz="2400" err="1">
                <a:solidFill>
                  <a:srgbClr val="000000"/>
                </a:solidFill>
                <a:ea typeface="+mn-lt"/>
                <a:cs typeface="+mn-lt"/>
              </a:rPr>
              <a:t>Investitionen</a:t>
            </a:r>
            <a:r>
              <a:rPr kumimoji="0" lang="en-GB" sz="2400" b="0" i="0" u="none" strike="noStrike" kern="1200" cap="none" spc="0" normalizeH="0" baseline="0" noProof="0" dirty="0">
                <a:ln>
                  <a:noFill/>
                </a:ln>
                <a:solidFill>
                  <a:srgbClr val="000000"/>
                </a:solidFill>
                <a:effectLst/>
                <a:uLnTx/>
                <a:uFillTx/>
                <a:ea typeface="+mn-lt"/>
                <a:cs typeface="+mn-lt"/>
              </a:rPr>
              <a:t>.</a:t>
            </a:r>
            <a:endParaRPr lang="en-US">
              <a:solidFill>
                <a:srgbClr val="000000"/>
              </a:solidFill>
              <a:ea typeface="+mn-lt"/>
              <a:cs typeface="+mn-lt"/>
            </a:endParaRPr>
          </a:p>
          <a:p>
            <a:pPr marL="457200" marR="0" lvl="0" indent="-457200" fontAlgn="auto">
              <a:lnSpc>
                <a:spcPct val="90000"/>
              </a:lnSpc>
              <a:spcBef>
                <a:spcPts val="1000"/>
              </a:spcBef>
              <a:spcAft>
                <a:spcPts val="0"/>
              </a:spcAft>
              <a:buClr>
                <a:srgbClr val="0D9390"/>
              </a:buClr>
              <a:buSzTx/>
              <a:buBlip>
                <a:blip r:embed="rId3"/>
              </a:buBlip>
              <a:tabLst/>
              <a:defRPr/>
            </a:pPr>
            <a:endParaRPr kumimoji="0" lang="en-GB" sz="2400" b="0" i="0" u="none" strike="noStrike" kern="1200" cap="none" spc="0" normalizeH="0" baseline="0" noProof="0">
              <a:ln>
                <a:noFill/>
              </a:ln>
              <a:solidFill>
                <a:srgbClr val="000000"/>
              </a:solidFill>
              <a:effectLst/>
              <a:uLnTx/>
              <a:uFillTx/>
              <a:latin typeface="Calibri" panose="020F0502020204030204"/>
              <a:ea typeface="+mn-ea"/>
              <a:cs typeface="+mn-cs"/>
            </a:endParaRPr>
          </a:p>
          <a:p>
            <a:pPr marL="457200" indent="-457200">
              <a:lnSpc>
                <a:spcPct val="90000"/>
              </a:lnSpc>
              <a:spcBef>
                <a:spcPts val="1000"/>
              </a:spcBef>
              <a:buClr>
                <a:srgbClr val="0D9390"/>
              </a:buClr>
              <a:buFont typeface="Arial"/>
              <a:buBlip>
                <a:blip r:embed="rId3"/>
              </a:buBlip>
              <a:defRPr/>
            </a:pPr>
            <a:r>
              <a:rPr lang="en-GB" sz="2400" dirty="0">
                <a:solidFill>
                  <a:srgbClr val="000000"/>
                </a:solidFill>
                <a:ea typeface="+mn-lt"/>
                <a:cs typeface="+mn-lt"/>
              </a:rPr>
              <a:t>Das </a:t>
            </a:r>
            <a:r>
              <a:rPr lang="en-GB" sz="2400" err="1">
                <a:solidFill>
                  <a:srgbClr val="000000"/>
                </a:solidFill>
                <a:ea typeface="+mn-lt"/>
                <a:cs typeface="+mn-lt"/>
              </a:rPr>
              <a:t>Konzept</a:t>
            </a:r>
            <a:r>
              <a:rPr lang="en-GB" sz="2400" dirty="0">
                <a:solidFill>
                  <a:srgbClr val="000000"/>
                </a:solidFill>
                <a:ea typeface="+mn-lt"/>
                <a:cs typeface="+mn-lt"/>
              </a:rPr>
              <a:t> des "</a:t>
            </a:r>
            <a:r>
              <a:rPr lang="en-GB" sz="2400" err="1">
                <a:solidFill>
                  <a:srgbClr val="000000"/>
                </a:solidFill>
                <a:ea typeface="+mn-lt"/>
                <a:cs typeface="+mn-lt"/>
              </a:rPr>
              <a:t>Finanzierungsmixes</a:t>
            </a:r>
            <a:r>
              <a:rPr lang="en-GB" sz="2400" dirty="0">
                <a:solidFill>
                  <a:srgbClr val="000000"/>
                </a:solidFill>
                <a:ea typeface="+mn-lt"/>
                <a:cs typeface="+mn-lt"/>
              </a:rPr>
              <a:t>" </a:t>
            </a:r>
            <a:r>
              <a:rPr lang="en-GB" sz="2400" err="1">
                <a:solidFill>
                  <a:srgbClr val="000000"/>
                </a:solidFill>
                <a:ea typeface="+mn-lt"/>
                <a:cs typeface="+mn-lt"/>
              </a:rPr>
              <a:t>konzentriert</a:t>
            </a:r>
            <a:r>
              <a:rPr lang="en-GB" sz="2400" dirty="0">
                <a:solidFill>
                  <a:srgbClr val="000000"/>
                </a:solidFill>
                <a:ea typeface="+mn-lt"/>
                <a:cs typeface="+mn-lt"/>
              </a:rPr>
              <a:t> </a:t>
            </a:r>
            <a:r>
              <a:rPr lang="en-GB" sz="2400" err="1">
                <a:solidFill>
                  <a:srgbClr val="000000"/>
                </a:solidFill>
                <a:ea typeface="+mn-lt"/>
                <a:cs typeface="+mn-lt"/>
              </a:rPr>
              <a:t>sich</a:t>
            </a:r>
            <a:r>
              <a:rPr lang="en-GB" sz="2400" dirty="0">
                <a:solidFill>
                  <a:srgbClr val="000000"/>
                </a:solidFill>
                <a:ea typeface="+mn-lt"/>
                <a:cs typeface="+mn-lt"/>
              </a:rPr>
              <a:t> </a:t>
            </a:r>
            <a:r>
              <a:rPr lang="en-GB" sz="2400" err="1">
                <a:solidFill>
                  <a:srgbClr val="000000"/>
                </a:solidFill>
                <a:ea typeface="+mn-lt"/>
                <a:cs typeface="+mn-lt"/>
              </a:rPr>
              <a:t>darauf</a:t>
            </a:r>
            <a:r>
              <a:rPr kumimoji="0" lang="en-GB" sz="2400" b="0" i="0" u="none" strike="noStrike" kern="1200" cap="none" spc="0" normalizeH="0" baseline="0" noProof="0" dirty="0">
                <a:ln>
                  <a:noFill/>
                </a:ln>
                <a:solidFill>
                  <a:srgbClr val="000000"/>
                </a:solidFill>
                <a:effectLst/>
                <a:uLnTx/>
                <a:uFillTx/>
                <a:ea typeface="+mn-lt"/>
                <a:cs typeface="+mn-lt"/>
              </a:rPr>
              <a:t>, </a:t>
            </a:r>
            <a:r>
              <a:rPr lang="en-GB" sz="2400" dirty="0">
                <a:solidFill>
                  <a:srgbClr val="000000"/>
                </a:solidFill>
                <a:ea typeface="+mn-lt"/>
                <a:cs typeface="+mn-lt"/>
              </a:rPr>
              <a:t>die den NRO </a:t>
            </a:r>
            <a:r>
              <a:rPr lang="en-GB" sz="2400" err="1">
                <a:solidFill>
                  <a:srgbClr val="000000"/>
                </a:solidFill>
                <a:ea typeface="+mn-lt"/>
                <a:cs typeface="+mn-lt"/>
              </a:rPr>
              <a:t>zur</a:t>
            </a:r>
            <a:r>
              <a:rPr lang="en-GB" sz="2400" dirty="0">
                <a:solidFill>
                  <a:srgbClr val="000000"/>
                </a:solidFill>
                <a:ea typeface="+mn-lt"/>
                <a:cs typeface="+mn-lt"/>
              </a:rPr>
              <a:t> </a:t>
            </a:r>
            <a:r>
              <a:rPr lang="en-GB" sz="2400" err="1">
                <a:solidFill>
                  <a:srgbClr val="000000"/>
                </a:solidFill>
                <a:ea typeface="+mn-lt"/>
                <a:cs typeface="+mn-lt"/>
              </a:rPr>
              <a:t>Verfügung</a:t>
            </a:r>
            <a:r>
              <a:rPr lang="en-GB" sz="2400" dirty="0">
                <a:solidFill>
                  <a:srgbClr val="000000"/>
                </a:solidFill>
                <a:ea typeface="+mn-lt"/>
                <a:cs typeface="+mn-lt"/>
              </a:rPr>
              <a:t> </a:t>
            </a:r>
            <a:r>
              <a:rPr lang="en-GB" sz="2400" err="1">
                <a:solidFill>
                  <a:srgbClr val="000000"/>
                </a:solidFill>
                <a:ea typeface="+mn-lt"/>
                <a:cs typeface="+mn-lt"/>
              </a:rPr>
              <a:t>stehenden</a:t>
            </a:r>
            <a:r>
              <a:rPr lang="en-GB" sz="2400" dirty="0">
                <a:solidFill>
                  <a:srgbClr val="000000"/>
                </a:solidFill>
                <a:ea typeface="+mn-lt"/>
                <a:cs typeface="+mn-lt"/>
              </a:rPr>
              <a:t> </a:t>
            </a:r>
            <a:r>
              <a:rPr lang="en-GB" sz="2400" err="1">
                <a:solidFill>
                  <a:srgbClr val="000000"/>
                </a:solidFill>
                <a:ea typeface="+mn-lt"/>
                <a:cs typeface="+mn-lt"/>
              </a:rPr>
              <a:t>Finanzierungsquellen</a:t>
            </a:r>
            <a:r>
              <a:rPr lang="en-GB" sz="2400" dirty="0">
                <a:solidFill>
                  <a:srgbClr val="000000"/>
                </a:solidFill>
                <a:ea typeface="+mn-lt"/>
                <a:cs typeface="+mn-lt"/>
              </a:rPr>
              <a:t> </a:t>
            </a:r>
            <a:r>
              <a:rPr lang="en-GB" sz="2400" err="1">
                <a:solidFill>
                  <a:srgbClr val="000000"/>
                </a:solidFill>
                <a:ea typeface="+mn-lt"/>
                <a:cs typeface="+mn-lt"/>
              </a:rPr>
              <a:t>als</a:t>
            </a:r>
            <a:r>
              <a:rPr lang="en-GB" sz="2400" dirty="0">
                <a:solidFill>
                  <a:srgbClr val="000000"/>
                </a:solidFill>
                <a:ea typeface="+mn-lt"/>
                <a:cs typeface="+mn-lt"/>
              </a:rPr>
              <a:t> Teil </a:t>
            </a:r>
            <a:r>
              <a:rPr lang="en-GB" sz="2400" err="1">
                <a:solidFill>
                  <a:srgbClr val="000000"/>
                </a:solidFill>
                <a:ea typeface="+mn-lt"/>
                <a:cs typeface="+mn-lt"/>
              </a:rPr>
              <a:t>eines</a:t>
            </a:r>
            <a:r>
              <a:rPr lang="en-GB" sz="2400" dirty="0">
                <a:solidFill>
                  <a:srgbClr val="000000"/>
                </a:solidFill>
                <a:ea typeface="+mn-lt"/>
                <a:cs typeface="+mn-lt"/>
              </a:rPr>
              <a:t> </a:t>
            </a:r>
            <a:r>
              <a:rPr lang="en-GB" sz="2400" err="1">
                <a:solidFill>
                  <a:srgbClr val="000000"/>
                </a:solidFill>
                <a:ea typeface="+mn-lt"/>
                <a:cs typeface="+mn-lt"/>
              </a:rPr>
              <a:t>Kontinuums</a:t>
            </a:r>
            <a:r>
              <a:rPr lang="en-GB" sz="2400" dirty="0">
                <a:solidFill>
                  <a:srgbClr val="000000"/>
                </a:solidFill>
                <a:ea typeface="+mn-lt"/>
                <a:cs typeface="+mn-lt"/>
              </a:rPr>
              <a:t> </a:t>
            </a:r>
            <a:r>
              <a:rPr lang="en-GB" sz="2400" err="1">
                <a:solidFill>
                  <a:srgbClr val="000000"/>
                </a:solidFill>
                <a:ea typeface="+mn-lt"/>
                <a:cs typeface="+mn-lt"/>
              </a:rPr>
              <a:t>zu</a:t>
            </a:r>
            <a:r>
              <a:rPr lang="en-GB" sz="2400" dirty="0">
                <a:solidFill>
                  <a:srgbClr val="000000"/>
                </a:solidFill>
                <a:ea typeface="+mn-lt"/>
                <a:cs typeface="+mn-lt"/>
              </a:rPr>
              <a:t> </a:t>
            </a:r>
            <a:r>
              <a:rPr lang="en-GB" sz="2400" err="1">
                <a:solidFill>
                  <a:srgbClr val="000000"/>
                </a:solidFill>
                <a:ea typeface="+mn-lt"/>
                <a:cs typeface="+mn-lt"/>
              </a:rPr>
              <a:t>betrachten</a:t>
            </a:r>
            <a:r>
              <a:rPr kumimoji="0" lang="en-GB" sz="2400" b="0" i="0" u="none" strike="noStrike" kern="1200" cap="none" spc="0" normalizeH="0" baseline="0" noProof="0" dirty="0">
                <a:ln>
                  <a:noFill/>
                </a:ln>
                <a:solidFill>
                  <a:srgbClr val="000000"/>
                </a:solidFill>
                <a:effectLst/>
                <a:uLnTx/>
                <a:uFillTx/>
                <a:ea typeface="+mn-lt"/>
                <a:cs typeface="+mn-lt"/>
              </a:rPr>
              <a:t>, </a:t>
            </a:r>
            <a:r>
              <a:rPr lang="en-GB" sz="2400" dirty="0">
                <a:solidFill>
                  <a:srgbClr val="000000"/>
                </a:solidFill>
                <a:ea typeface="+mn-lt"/>
                <a:cs typeface="+mn-lt"/>
              </a:rPr>
              <a:t>das die </a:t>
            </a:r>
            <a:r>
              <a:rPr lang="en-GB" sz="2400" err="1">
                <a:solidFill>
                  <a:srgbClr val="000000"/>
                </a:solidFill>
                <a:ea typeface="+mn-lt"/>
                <a:cs typeface="+mn-lt"/>
              </a:rPr>
              <a:t>Voraussetzung</a:t>
            </a:r>
            <a:r>
              <a:rPr lang="en-GB" sz="2400" dirty="0">
                <a:solidFill>
                  <a:srgbClr val="000000"/>
                </a:solidFill>
                <a:ea typeface="+mn-lt"/>
                <a:cs typeface="+mn-lt"/>
              </a:rPr>
              <a:t> für </a:t>
            </a:r>
            <a:r>
              <a:rPr lang="en-GB" sz="2400" err="1">
                <a:solidFill>
                  <a:srgbClr val="000000"/>
                </a:solidFill>
                <a:ea typeface="+mn-lt"/>
                <a:cs typeface="+mn-lt"/>
              </a:rPr>
              <a:t>eine</a:t>
            </a:r>
            <a:r>
              <a:rPr lang="en-GB" sz="2400" dirty="0">
                <a:solidFill>
                  <a:srgbClr val="000000"/>
                </a:solidFill>
                <a:ea typeface="+mn-lt"/>
                <a:cs typeface="+mn-lt"/>
              </a:rPr>
              <a:t> </a:t>
            </a:r>
            <a:r>
              <a:rPr lang="en-GB" sz="2400" err="1">
                <a:solidFill>
                  <a:srgbClr val="000000"/>
                </a:solidFill>
                <a:ea typeface="+mn-lt"/>
                <a:cs typeface="+mn-lt"/>
              </a:rPr>
              <a:t>nachhaltige</a:t>
            </a:r>
            <a:r>
              <a:rPr lang="en-GB" sz="2400" dirty="0">
                <a:solidFill>
                  <a:srgbClr val="000000"/>
                </a:solidFill>
                <a:ea typeface="+mn-lt"/>
                <a:cs typeface="+mn-lt"/>
              </a:rPr>
              <a:t> </a:t>
            </a:r>
            <a:r>
              <a:rPr lang="en-GB" sz="2400" err="1">
                <a:solidFill>
                  <a:srgbClr val="000000"/>
                </a:solidFill>
                <a:ea typeface="+mn-lt"/>
                <a:cs typeface="+mn-lt"/>
              </a:rPr>
              <a:t>finanzielle</a:t>
            </a:r>
            <a:r>
              <a:rPr lang="en-GB" sz="2400" dirty="0">
                <a:solidFill>
                  <a:srgbClr val="000000"/>
                </a:solidFill>
                <a:ea typeface="+mn-lt"/>
                <a:cs typeface="+mn-lt"/>
              </a:rPr>
              <a:t> </a:t>
            </a:r>
            <a:r>
              <a:rPr lang="en-GB" sz="2400" err="1">
                <a:solidFill>
                  <a:srgbClr val="000000"/>
                </a:solidFill>
                <a:ea typeface="+mn-lt"/>
                <a:cs typeface="+mn-lt"/>
              </a:rPr>
              <a:t>Stabilität</a:t>
            </a:r>
            <a:r>
              <a:rPr lang="en-GB" sz="2400" dirty="0">
                <a:solidFill>
                  <a:srgbClr val="000000"/>
                </a:solidFill>
                <a:ea typeface="+mn-lt"/>
                <a:cs typeface="+mn-lt"/>
              </a:rPr>
              <a:t> der NGO</a:t>
            </a:r>
            <a:r>
              <a:rPr kumimoji="0" lang="en-GB" sz="2400" b="0" i="0" u="none" strike="noStrike" kern="1200" cap="none" spc="0" normalizeH="0" baseline="0" noProof="0" dirty="0">
                <a:ln>
                  <a:noFill/>
                </a:ln>
                <a:solidFill>
                  <a:srgbClr val="000000"/>
                </a:solidFill>
                <a:effectLst/>
                <a:uLnTx/>
                <a:uFillTx/>
                <a:ea typeface="+mn-lt"/>
                <a:cs typeface="+mn-lt"/>
              </a:rPr>
              <a:t>, </a:t>
            </a:r>
            <a:r>
              <a:rPr lang="en-GB" sz="2400" err="1">
                <a:solidFill>
                  <a:srgbClr val="000000"/>
                </a:solidFill>
                <a:ea typeface="+mn-lt"/>
                <a:cs typeface="+mn-lt"/>
              </a:rPr>
              <a:t>ihrer</a:t>
            </a:r>
            <a:r>
              <a:rPr lang="en-GB" sz="2400" dirty="0">
                <a:solidFill>
                  <a:srgbClr val="000000"/>
                </a:solidFill>
                <a:ea typeface="+mn-lt"/>
                <a:cs typeface="+mn-lt"/>
              </a:rPr>
              <a:t> </a:t>
            </a:r>
            <a:r>
              <a:rPr lang="en-GB" sz="2400" err="1">
                <a:solidFill>
                  <a:srgbClr val="000000"/>
                </a:solidFill>
                <a:ea typeface="+mn-lt"/>
                <a:cs typeface="+mn-lt"/>
              </a:rPr>
              <a:t>Angebote</a:t>
            </a:r>
            <a:r>
              <a:rPr lang="en-GB" sz="2400" dirty="0">
                <a:solidFill>
                  <a:srgbClr val="000000"/>
                </a:solidFill>
                <a:ea typeface="+mn-lt"/>
                <a:cs typeface="+mn-lt"/>
              </a:rPr>
              <a:t> und </a:t>
            </a:r>
            <a:r>
              <a:rPr lang="en-GB" sz="2400" err="1">
                <a:solidFill>
                  <a:srgbClr val="000000"/>
                </a:solidFill>
                <a:ea typeface="+mn-lt"/>
                <a:cs typeface="+mn-lt"/>
              </a:rPr>
              <a:t>letztlich</a:t>
            </a:r>
            <a:r>
              <a:rPr lang="en-GB" sz="2400" dirty="0">
                <a:solidFill>
                  <a:srgbClr val="000000"/>
                </a:solidFill>
                <a:ea typeface="+mn-lt"/>
                <a:cs typeface="+mn-lt"/>
              </a:rPr>
              <a:t> </a:t>
            </a:r>
            <a:r>
              <a:rPr lang="en-GB" sz="2400" err="1">
                <a:solidFill>
                  <a:srgbClr val="000000"/>
                </a:solidFill>
                <a:ea typeface="+mn-lt"/>
                <a:cs typeface="+mn-lt"/>
              </a:rPr>
              <a:t>derjenigen</a:t>
            </a:r>
            <a:r>
              <a:rPr lang="en-GB" sz="2400" dirty="0">
                <a:solidFill>
                  <a:srgbClr val="000000"/>
                </a:solidFill>
                <a:ea typeface="+mn-lt"/>
                <a:cs typeface="+mn-lt"/>
              </a:rPr>
              <a:t> </a:t>
            </a:r>
            <a:r>
              <a:rPr lang="en-GB" sz="2400" err="1">
                <a:solidFill>
                  <a:srgbClr val="000000"/>
                </a:solidFill>
                <a:ea typeface="+mn-lt"/>
                <a:cs typeface="+mn-lt"/>
              </a:rPr>
              <a:t>ist</a:t>
            </a:r>
            <a:r>
              <a:rPr kumimoji="0" lang="en-GB" sz="2400" b="0" i="0" u="none" strike="noStrike" kern="1200" cap="none" spc="0" normalizeH="0" baseline="0" noProof="0" dirty="0">
                <a:ln>
                  <a:noFill/>
                </a:ln>
                <a:solidFill>
                  <a:srgbClr val="000000"/>
                </a:solidFill>
                <a:effectLst/>
                <a:uLnTx/>
                <a:uFillTx/>
                <a:ea typeface="+mn-lt"/>
                <a:cs typeface="+mn-lt"/>
              </a:rPr>
              <a:t>, </a:t>
            </a:r>
            <a:r>
              <a:rPr lang="en-GB" sz="2400" dirty="0">
                <a:solidFill>
                  <a:srgbClr val="000000"/>
                </a:solidFill>
                <a:ea typeface="+mn-lt"/>
                <a:cs typeface="+mn-lt"/>
              </a:rPr>
              <a:t>die von </a:t>
            </a:r>
            <a:r>
              <a:rPr lang="en-GB" sz="2400" err="1">
                <a:solidFill>
                  <a:srgbClr val="000000"/>
                </a:solidFill>
                <a:ea typeface="+mn-lt"/>
                <a:cs typeface="+mn-lt"/>
              </a:rPr>
              <a:t>ihnen</a:t>
            </a:r>
            <a:r>
              <a:rPr lang="en-GB" sz="2400" dirty="0">
                <a:solidFill>
                  <a:srgbClr val="000000"/>
                </a:solidFill>
                <a:ea typeface="+mn-lt"/>
                <a:cs typeface="+mn-lt"/>
              </a:rPr>
              <a:t> </a:t>
            </a:r>
            <a:r>
              <a:rPr lang="en-GB" sz="2400" err="1">
                <a:solidFill>
                  <a:srgbClr val="000000"/>
                </a:solidFill>
                <a:ea typeface="+mn-lt"/>
                <a:cs typeface="+mn-lt"/>
              </a:rPr>
              <a:t>profitieren</a:t>
            </a:r>
            <a:r>
              <a:rPr kumimoji="0" lang="en-GB" sz="2400" b="0" i="0" u="none" strike="noStrike" kern="1200" cap="none" spc="0" normalizeH="0" baseline="0" noProof="0" dirty="0">
                <a:ln>
                  <a:noFill/>
                </a:ln>
                <a:solidFill>
                  <a:srgbClr val="000000"/>
                </a:solidFill>
                <a:effectLst/>
                <a:uLnTx/>
                <a:uFillTx/>
                <a:ea typeface="+mn-lt"/>
                <a:cs typeface="+mn-lt"/>
              </a:rPr>
              <a:t>.</a:t>
            </a:r>
            <a:endParaRPr lang="en-GB">
              <a:solidFill>
                <a:srgbClr val="000000"/>
              </a:solidFill>
              <a:ea typeface="+mn-lt"/>
              <a:cs typeface="+mn-lt"/>
            </a:endParaRPr>
          </a:p>
          <a:p>
            <a:pPr marL="457200" indent="-457200">
              <a:lnSpc>
                <a:spcPct val="90000"/>
              </a:lnSpc>
              <a:spcBef>
                <a:spcPts val="1000"/>
              </a:spcBef>
              <a:buClr>
                <a:srgbClr val="0D9390"/>
              </a:buClr>
              <a:buFont typeface="Arial"/>
              <a:buBlip>
                <a:blip r:embed="rId3"/>
              </a:buBlip>
              <a:defRPr/>
            </a:pPr>
            <a:endParaRPr lang="en-GB" sz="2400" dirty="0">
              <a:solidFill>
                <a:srgbClr val="000000"/>
              </a:solidFill>
              <a:latin typeface="Calibri" panose="020F0502020204030204"/>
              <a:cs typeface="Calibri"/>
            </a:endParaRPr>
          </a:p>
          <a:p>
            <a:pPr marL="457200" indent="-457200">
              <a:lnSpc>
                <a:spcPct val="90000"/>
              </a:lnSpc>
              <a:spcBef>
                <a:spcPts val="1000"/>
              </a:spcBef>
              <a:buClr>
                <a:srgbClr val="0D9390"/>
              </a:buClr>
              <a:buBlip>
                <a:blip r:embed="rId3"/>
              </a:buBlip>
              <a:defRPr/>
            </a:pPr>
            <a:r>
              <a:rPr lang="en-GB" sz="2400" b="1" dirty="0">
                <a:solidFill>
                  <a:srgbClr val="000000"/>
                </a:solidFill>
                <a:latin typeface="Calibri" panose="020F0502020204030204"/>
              </a:rPr>
              <a:t>Lesen Sie</a:t>
            </a:r>
            <a:r>
              <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rPr>
              <a:t>:</a:t>
            </a:r>
            <a:r>
              <a:rPr kumimoji="0" lang="en-GB" sz="2400" b="0" i="0" u="none" strike="noStrike" kern="1200" cap="none" spc="0" normalizeH="0" baseline="0" noProof="0" dirty="0">
                <a:ln>
                  <a:noFill/>
                </a:ln>
                <a:effectLst/>
                <a:uLnTx/>
                <a:uFillTx/>
                <a:latin typeface="Calibri" panose="020F0502020204030204"/>
                <a:ea typeface="+mn-ea"/>
                <a:cs typeface="+mn-cs"/>
              </a:rPr>
              <a:t> </a:t>
            </a:r>
            <a:r>
              <a:rPr kumimoji="0" lang="en-GB" sz="2400" b="0" i="0" u="sng"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https://www.gdrc.org/ngo/funding/funding-mix.html</a:t>
            </a:r>
            <a:r>
              <a:rPr lang="en-GB" sz="2400" dirty="0">
                <a:solidFill>
                  <a:schemeClr val="accent2">
                    <a:lumMod val="75000"/>
                  </a:schemeClr>
                </a:solidFill>
                <a:latin typeface="Calibri" panose="020F0502020204030204"/>
              </a:rPr>
              <a:t> </a:t>
            </a:r>
            <a:endParaRPr lang="en-GB" sz="2400" b="0" i="0" u="none" strike="noStrike" kern="1200" cap="none" spc="0" normalizeH="0" baseline="0" noProof="0" dirty="0">
              <a:ln>
                <a:noFill/>
              </a:ln>
              <a:solidFill>
                <a:schemeClr val="accent2">
                  <a:lumMod val="75000"/>
                </a:schemeClr>
              </a:solidFill>
              <a:effectLst/>
              <a:uLnTx/>
              <a:uFillTx/>
              <a:latin typeface="Calibri" panose="020F0502020204030204"/>
              <a:cs typeface="Calibri"/>
            </a:endParaRPr>
          </a:p>
          <a:p>
            <a:pPr marL="457200" marR="0" lvl="0" indent="-457200" fontAlgn="auto">
              <a:lnSpc>
                <a:spcPct val="90000"/>
              </a:lnSpc>
              <a:spcBef>
                <a:spcPts val="1000"/>
              </a:spcBef>
              <a:spcAft>
                <a:spcPts val="0"/>
              </a:spcAft>
              <a:buClr>
                <a:srgbClr val="0D9390"/>
              </a:buClr>
              <a:buSzTx/>
              <a:buBlip>
                <a:blip r:embed="rId3"/>
              </a:buBlip>
              <a:tabLst/>
              <a:defRPr/>
            </a:pPr>
            <a:endParaRPr kumimoji="0" lang="en-GB" sz="2400" b="1" i="0" u="none" strike="noStrike" kern="1200" cap="none" spc="0" normalizeH="0" baseline="0" noProof="0">
              <a:ln>
                <a:noFill/>
              </a:ln>
              <a:solidFill>
                <a:srgbClr val="0D9390">
                  <a:lumMod val="75000"/>
                </a:srgbClr>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sz="2400" b="1" i="0" u="none" strike="noStrike" kern="1200" cap="none" spc="0" normalizeH="0" baseline="0" noProof="0">
              <a:ln>
                <a:noFill/>
              </a:ln>
              <a:solidFill>
                <a:srgbClr val="0D9390">
                  <a:lumMod val="75000"/>
                </a:srgbClr>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sz="2400" b="1" i="0" u="none" strike="noStrike" kern="1200" cap="none" spc="0" normalizeH="0" baseline="0" noProof="0">
              <a:ln>
                <a:noFill/>
              </a:ln>
              <a:solidFill>
                <a:srgbClr val="0D9390">
                  <a:lumMod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6815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761603"/>
            <a:ext cx="10595237" cy="822268"/>
          </a:xfrm>
        </p:spPr>
        <p:txBody>
          <a:bodyPr lIns="91440" tIns="45720" rIns="91440" bIns="45720" anchor="t">
            <a:noAutofit/>
          </a:bodyPr>
          <a:lstStyle/>
          <a:p>
            <a:r>
              <a:rPr lang="en-GB" dirty="0">
                <a:ea typeface="+mn-lt"/>
                <a:cs typeface="+mn-lt"/>
              </a:rPr>
              <a:t>Der NGO-</a:t>
            </a:r>
            <a:r>
              <a:rPr lang="en-GB" dirty="0" err="1">
                <a:ea typeface="+mn-lt"/>
                <a:cs typeface="+mn-lt"/>
              </a:rPr>
              <a:t>Finanzierungsmix</a:t>
            </a:r>
            <a:endParaRPr lang="en-US" dirty="0" err="1"/>
          </a:p>
        </p:txBody>
      </p:sp>
      <p:sp>
        <p:nvSpPr>
          <p:cNvPr id="2" name="TextBox 1">
            <a:extLst>
              <a:ext uri="{FF2B5EF4-FFF2-40B4-BE49-F238E27FC236}">
                <a16:creationId xmlns:a16="http://schemas.microsoft.com/office/drawing/2014/main" id="{CDF7989A-5967-150C-B395-70EC1F2423B8}"/>
              </a:ext>
            </a:extLst>
          </p:cNvPr>
          <p:cNvSpPr txBox="1"/>
          <p:nvPr/>
        </p:nvSpPr>
        <p:spPr>
          <a:xfrm>
            <a:off x="897211" y="1583870"/>
            <a:ext cx="10397575" cy="3392724"/>
          </a:xfrm>
          <a:prstGeom prst="rect">
            <a:avLst/>
          </a:prstGeom>
          <a:noFill/>
        </p:spPr>
        <p:txBody>
          <a:bodyPr wrap="square" lIns="91440" tIns="45720" rIns="91440" bIns="45720" rtlCol="0" anchor="t">
            <a:spAutoFit/>
          </a:bodyPr>
          <a:lstStyle/>
          <a:p>
            <a:pPr marL="457200" indent="-457200">
              <a:lnSpc>
                <a:spcPct val="90000"/>
              </a:lnSpc>
              <a:spcBef>
                <a:spcPts val="1000"/>
              </a:spcBef>
              <a:buClr>
                <a:srgbClr val="0D9390"/>
              </a:buClr>
              <a:buFont typeface="Arial"/>
              <a:buBlip>
                <a:blip r:embed="rId3"/>
              </a:buBlip>
              <a:defRPr/>
            </a:pPr>
            <a:r>
              <a:rPr lang="en-GB" sz="2400" dirty="0">
                <a:solidFill>
                  <a:srgbClr val="000000"/>
                </a:solidFill>
                <a:ea typeface="+mn-lt"/>
                <a:cs typeface="+mn-lt"/>
              </a:rPr>
              <a:t>Ein </a:t>
            </a:r>
            <a:r>
              <a:rPr lang="en-GB" sz="2400" dirty="0" err="1">
                <a:solidFill>
                  <a:srgbClr val="000000"/>
                </a:solidFill>
                <a:ea typeface="+mn-lt"/>
                <a:cs typeface="+mn-lt"/>
              </a:rPr>
              <a:t>Finanzierungsmix</a:t>
            </a:r>
            <a:r>
              <a:rPr lang="en-GB" sz="2400" dirty="0">
                <a:solidFill>
                  <a:srgbClr val="000000"/>
                </a:solidFill>
                <a:ea typeface="+mn-lt"/>
                <a:cs typeface="+mn-lt"/>
              </a:rPr>
              <a:t> </a:t>
            </a:r>
            <a:r>
              <a:rPr lang="en-GB" sz="2400" dirty="0" err="1">
                <a:solidFill>
                  <a:srgbClr val="000000"/>
                </a:solidFill>
                <a:ea typeface="+mn-lt"/>
                <a:cs typeface="+mn-lt"/>
              </a:rPr>
              <a:t>kann</a:t>
            </a:r>
            <a:r>
              <a:rPr lang="en-GB" sz="2400" dirty="0">
                <a:solidFill>
                  <a:srgbClr val="000000"/>
                </a:solidFill>
                <a:ea typeface="+mn-lt"/>
                <a:cs typeface="+mn-lt"/>
              </a:rPr>
              <a:t> in </a:t>
            </a:r>
            <a:r>
              <a:rPr lang="en-GB" sz="2400" dirty="0" err="1">
                <a:solidFill>
                  <a:srgbClr val="000000"/>
                </a:solidFill>
                <a:ea typeface="+mn-lt"/>
                <a:cs typeface="+mn-lt"/>
              </a:rPr>
              <a:t>drei</a:t>
            </a:r>
            <a:r>
              <a:rPr lang="en-GB" sz="2400" dirty="0">
                <a:solidFill>
                  <a:srgbClr val="000000"/>
                </a:solidFill>
                <a:ea typeface="+mn-lt"/>
                <a:cs typeface="+mn-lt"/>
              </a:rPr>
              <a:t> Hauptquellen </a:t>
            </a:r>
            <a:r>
              <a:rPr lang="en-GB" sz="2400" dirty="0" err="1">
                <a:solidFill>
                  <a:srgbClr val="000000"/>
                </a:solidFill>
                <a:ea typeface="+mn-lt"/>
                <a:cs typeface="+mn-lt"/>
              </a:rPr>
              <a:t>unterteilt</a:t>
            </a:r>
            <a:r>
              <a:rPr lang="en-GB" sz="2400" dirty="0">
                <a:solidFill>
                  <a:srgbClr val="000000"/>
                </a:solidFill>
                <a:ea typeface="+mn-lt"/>
                <a:cs typeface="+mn-lt"/>
              </a:rPr>
              <a:t> </a:t>
            </a:r>
            <a:r>
              <a:rPr lang="en-GB" sz="2400" dirty="0" err="1">
                <a:solidFill>
                  <a:srgbClr val="000000"/>
                </a:solidFill>
                <a:ea typeface="+mn-lt"/>
                <a:cs typeface="+mn-lt"/>
              </a:rPr>
              <a:t>werden</a:t>
            </a:r>
            <a:r>
              <a:rPr lang="en-GB" sz="2400" dirty="0">
                <a:solidFill>
                  <a:srgbClr val="000000"/>
                </a:solidFill>
                <a:ea typeface="+mn-lt"/>
                <a:cs typeface="+mn-lt"/>
              </a:rPr>
              <a:t>.</a:t>
            </a:r>
            <a:endParaRPr lang="en-US" dirty="0">
              <a:solidFill>
                <a:srgbClr val="000000"/>
              </a:solidFill>
              <a:cs typeface="Calibri"/>
            </a:endParaRPr>
          </a:p>
          <a:p>
            <a:pPr marL="457200" marR="0" lvl="0" indent="-457200" fontAlgn="auto">
              <a:lnSpc>
                <a:spcPct val="90000"/>
              </a:lnSpc>
              <a:spcBef>
                <a:spcPts val="1000"/>
              </a:spcBef>
              <a:spcAft>
                <a:spcPts val="0"/>
              </a:spcAft>
              <a:buClr>
                <a:srgbClr val="0D9390"/>
              </a:buClr>
              <a:buSzTx/>
              <a:buBlip>
                <a:blip r:embed="rId3"/>
              </a:buBlip>
              <a:tabLst/>
              <a:defRPr/>
            </a:pPr>
            <a:endParaRPr kumimoji="0" lang="en-GB" sz="2400" b="0" i="0" u="none" strike="noStrike" kern="1200" cap="none" spc="0" normalizeH="0" baseline="0" noProof="0">
              <a:ln>
                <a:noFill/>
              </a:ln>
              <a:solidFill>
                <a:srgbClr val="000000"/>
              </a:solidFill>
              <a:effectLst/>
              <a:uLnTx/>
              <a:uFillTx/>
              <a:latin typeface="Calibri" panose="020F0502020204030204"/>
              <a:ea typeface="+mn-ea"/>
              <a:cs typeface="+mn-cs"/>
            </a:endParaRPr>
          </a:p>
          <a:p>
            <a:pPr marL="457200" indent="-457200">
              <a:lnSpc>
                <a:spcPct val="90000"/>
              </a:lnSpc>
              <a:spcBef>
                <a:spcPts val="1000"/>
              </a:spcBef>
              <a:buClr>
                <a:srgbClr val="0D9390"/>
              </a:buClr>
              <a:buAutoNum type="arabicPeriod"/>
              <a:defRPr/>
            </a:pPr>
            <a:r>
              <a:rPr lang="en-GB" sz="2400" b="1" dirty="0" err="1">
                <a:solidFill>
                  <a:schemeClr val="accent2"/>
                </a:solidFill>
                <a:ea typeface="+mn-lt"/>
                <a:cs typeface="+mn-lt"/>
              </a:rPr>
              <a:t>Finanzierung</a:t>
            </a:r>
            <a:r>
              <a:rPr lang="en-GB" sz="2400" b="1" dirty="0">
                <a:solidFill>
                  <a:schemeClr val="accent2"/>
                </a:solidFill>
                <a:ea typeface="+mn-lt"/>
                <a:cs typeface="+mn-lt"/>
              </a:rPr>
              <a:t> </a:t>
            </a:r>
            <a:r>
              <a:rPr lang="en-GB" sz="2400" b="1" dirty="0" err="1">
                <a:solidFill>
                  <a:schemeClr val="accent2"/>
                </a:solidFill>
                <a:ea typeface="+mn-lt"/>
                <a:cs typeface="+mn-lt"/>
              </a:rPr>
              <a:t>durch</a:t>
            </a:r>
            <a:r>
              <a:rPr lang="en-GB" sz="2400" b="1" dirty="0">
                <a:solidFill>
                  <a:schemeClr val="accent2"/>
                </a:solidFill>
                <a:ea typeface="+mn-lt"/>
                <a:cs typeface="+mn-lt"/>
              </a:rPr>
              <a:t> Spender</a:t>
            </a:r>
            <a:endParaRPr lang="en-GB" sz="2400" b="1" i="0" u="none" strike="noStrike" kern="1200" cap="none" spc="0" normalizeH="0" baseline="0" noProof="0" dirty="0">
              <a:ln>
                <a:noFill/>
              </a:ln>
              <a:solidFill>
                <a:schemeClr val="accent2"/>
              </a:solidFill>
              <a:effectLst/>
              <a:uLnTx/>
              <a:uFillTx/>
              <a:ea typeface="+mn-lt"/>
              <a:cs typeface="+mn-lt"/>
            </a:endParaRPr>
          </a:p>
          <a:p>
            <a:pPr marL="457200" marR="0" lvl="0" indent="-457200" fontAlgn="auto">
              <a:lnSpc>
                <a:spcPct val="90000"/>
              </a:lnSpc>
              <a:spcBef>
                <a:spcPts val="1000"/>
              </a:spcBef>
              <a:spcAft>
                <a:spcPts val="0"/>
              </a:spcAft>
              <a:buClr>
                <a:srgbClr val="0D9390"/>
              </a:buClr>
              <a:buSzTx/>
              <a:buFont typeface="+mj-lt"/>
              <a:buAutoNum type="arabicPeriod"/>
              <a:tabLst/>
              <a:defRPr/>
            </a:pPr>
            <a:endParaRPr kumimoji="0" lang="en-GB" sz="2400" b="1" i="0" u="none" strike="noStrike" kern="1200" cap="none" spc="0" normalizeH="0" baseline="0" noProof="0">
              <a:ln>
                <a:noFill/>
              </a:ln>
              <a:solidFill>
                <a:schemeClr val="accent2"/>
              </a:solidFill>
              <a:effectLst/>
              <a:uLnTx/>
              <a:uFillTx/>
              <a:latin typeface="Calibri" panose="020F0502020204030204"/>
              <a:ea typeface="+mn-ea"/>
              <a:cs typeface="+mn-cs"/>
            </a:endParaRPr>
          </a:p>
          <a:p>
            <a:pPr marL="914400" lvl="1" indent="-457200">
              <a:lnSpc>
                <a:spcPct val="90000"/>
              </a:lnSpc>
              <a:spcBef>
                <a:spcPts val="1000"/>
              </a:spcBef>
              <a:buClr>
                <a:srgbClr val="0D9390"/>
              </a:buClr>
              <a:buFont typeface="Arial" panose="020B0604020202020204" pitchFamily="34" charset="0"/>
              <a:buChar char="•"/>
              <a:defRPr/>
            </a:pPr>
            <a:r>
              <a:rPr lang="en-GB" sz="2400" err="1">
                <a:solidFill>
                  <a:srgbClr val="000000"/>
                </a:solidFill>
                <a:ea typeface="+mn-lt"/>
                <a:cs typeface="+mn-lt"/>
              </a:rPr>
              <a:t>Diese</a:t>
            </a:r>
            <a:r>
              <a:rPr lang="en-GB" sz="2400" dirty="0">
                <a:solidFill>
                  <a:srgbClr val="000000"/>
                </a:solidFill>
                <a:ea typeface="+mn-lt"/>
                <a:cs typeface="+mn-lt"/>
              </a:rPr>
              <a:t> </a:t>
            </a:r>
            <a:r>
              <a:rPr lang="en-GB" sz="2400" err="1">
                <a:solidFill>
                  <a:srgbClr val="000000"/>
                </a:solidFill>
                <a:ea typeface="+mn-lt"/>
                <a:cs typeface="+mn-lt"/>
              </a:rPr>
              <a:t>Quellen</a:t>
            </a:r>
            <a:r>
              <a:rPr lang="en-GB" sz="2400" dirty="0">
                <a:solidFill>
                  <a:srgbClr val="000000"/>
                </a:solidFill>
                <a:ea typeface="+mn-lt"/>
                <a:cs typeface="+mn-lt"/>
              </a:rPr>
              <a:t> </a:t>
            </a:r>
            <a:r>
              <a:rPr lang="en-GB" sz="2400" err="1">
                <a:solidFill>
                  <a:srgbClr val="000000"/>
                </a:solidFill>
                <a:ea typeface="+mn-lt"/>
                <a:cs typeface="+mn-lt"/>
              </a:rPr>
              <a:t>können</a:t>
            </a:r>
            <a:r>
              <a:rPr lang="en-GB" sz="2400" dirty="0">
                <a:solidFill>
                  <a:srgbClr val="000000"/>
                </a:solidFill>
                <a:ea typeface="+mn-lt"/>
                <a:cs typeface="+mn-lt"/>
              </a:rPr>
              <a:t> </a:t>
            </a:r>
            <a:r>
              <a:rPr lang="en-GB" sz="2400" err="1">
                <a:solidFill>
                  <a:srgbClr val="000000"/>
                </a:solidFill>
                <a:ea typeface="+mn-lt"/>
                <a:cs typeface="+mn-lt"/>
              </a:rPr>
              <a:t>Spenden</a:t>
            </a:r>
            <a:r>
              <a:rPr kumimoji="0" lang="en-GB" sz="2400" i="0" u="none" strike="noStrike" kern="1200" cap="none" spc="0" normalizeH="0" baseline="0" noProof="0" dirty="0">
                <a:ln>
                  <a:noFill/>
                </a:ln>
                <a:solidFill>
                  <a:srgbClr val="000000"/>
                </a:solidFill>
                <a:effectLst/>
                <a:uLnTx/>
                <a:uFillTx/>
                <a:ea typeface="+mn-lt"/>
                <a:cs typeface="+mn-lt"/>
              </a:rPr>
              <a:t>, </a:t>
            </a:r>
            <a:r>
              <a:rPr lang="en-GB" sz="2400" err="1">
                <a:solidFill>
                  <a:srgbClr val="000000"/>
                </a:solidFill>
                <a:ea typeface="+mn-lt"/>
                <a:cs typeface="+mn-lt"/>
              </a:rPr>
              <a:t>Projektfinanzierung</a:t>
            </a:r>
            <a:r>
              <a:rPr kumimoji="0" lang="en-GB" sz="2400" i="0" u="none" strike="noStrike" kern="1200" cap="none" spc="0" normalizeH="0" baseline="0" noProof="0" dirty="0">
                <a:ln>
                  <a:noFill/>
                </a:ln>
                <a:solidFill>
                  <a:srgbClr val="000000"/>
                </a:solidFill>
                <a:effectLst/>
                <a:uLnTx/>
                <a:uFillTx/>
                <a:ea typeface="+mn-lt"/>
                <a:cs typeface="+mn-lt"/>
              </a:rPr>
              <a:t>, </a:t>
            </a:r>
            <a:r>
              <a:rPr lang="en-GB" sz="2400" dirty="0">
                <a:solidFill>
                  <a:srgbClr val="000000"/>
                </a:solidFill>
                <a:ea typeface="+mn-lt"/>
                <a:cs typeface="+mn-lt"/>
              </a:rPr>
              <a:t>Online-Crowdfunding</a:t>
            </a:r>
            <a:r>
              <a:rPr kumimoji="0" lang="en-GB" sz="2400" i="0" u="none" strike="noStrike" kern="1200" cap="none" spc="0" normalizeH="0" baseline="0" noProof="0" dirty="0">
                <a:ln>
                  <a:noFill/>
                </a:ln>
                <a:solidFill>
                  <a:srgbClr val="000000"/>
                </a:solidFill>
                <a:effectLst/>
                <a:uLnTx/>
                <a:uFillTx/>
                <a:ea typeface="+mn-lt"/>
                <a:cs typeface="+mn-lt"/>
              </a:rPr>
              <a:t>, </a:t>
            </a:r>
            <a:r>
              <a:rPr lang="en-GB" sz="2400" dirty="0">
                <a:solidFill>
                  <a:srgbClr val="000000"/>
                </a:solidFill>
                <a:ea typeface="+mn-lt"/>
                <a:cs typeface="+mn-lt"/>
              </a:rPr>
              <a:t>Fundraising-</a:t>
            </a:r>
            <a:r>
              <a:rPr lang="en-GB" sz="2400" err="1">
                <a:solidFill>
                  <a:srgbClr val="000000"/>
                </a:solidFill>
                <a:ea typeface="+mn-lt"/>
                <a:cs typeface="+mn-lt"/>
              </a:rPr>
              <a:t>Veranstaltungen</a:t>
            </a:r>
            <a:r>
              <a:rPr lang="en-GB" sz="2400" dirty="0">
                <a:solidFill>
                  <a:srgbClr val="000000"/>
                </a:solidFill>
                <a:ea typeface="+mn-lt"/>
                <a:cs typeface="+mn-lt"/>
              </a:rPr>
              <a:t> </a:t>
            </a:r>
            <a:r>
              <a:rPr lang="en-GB" sz="2400" err="1">
                <a:solidFill>
                  <a:srgbClr val="000000"/>
                </a:solidFill>
                <a:ea typeface="+mn-lt"/>
                <a:cs typeface="+mn-lt"/>
              </a:rPr>
              <a:t>usw</a:t>
            </a:r>
            <a:r>
              <a:rPr kumimoji="0" lang="en-GB" sz="2400" i="0" u="none" strike="noStrike" kern="1200" cap="none" spc="0" normalizeH="0" baseline="0" noProof="0" dirty="0">
                <a:ln>
                  <a:noFill/>
                </a:ln>
                <a:solidFill>
                  <a:srgbClr val="000000"/>
                </a:solidFill>
                <a:effectLst/>
                <a:uLnTx/>
                <a:uFillTx/>
                <a:ea typeface="+mn-lt"/>
                <a:cs typeface="+mn-lt"/>
              </a:rPr>
              <a:t>. </a:t>
            </a:r>
            <a:r>
              <a:rPr lang="en-GB" sz="2400" err="1">
                <a:solidFill>
                  <a:srgbClr val="000000"/>
                </a:solidFill>
                <a:ea typeface="+mn-lt"/>
                <a:cs typeface="+mn-lt"/>
              </a:rPr>
              <a:t>umfassen</a:t>
            </a:r>
            <a:r>
              <a:rPr lang="en-GB" sz="2400" dirty="0">
                <a:solidFill>
                  <a:srgbClr val="000000"/>
                </a:solidFill>
                <a:ea typeface="+mn-lt"/>
                <a:cs typeface="+mn-lt"/>
              </a:rPr>
              <a:t>, die in der Regel </a:t>
            </a:r>
            <a:r>
              <a:rPr lang="en-GB" sz="2400" err="1">
                <a:solidFill>
                  <a:srgbClr val="000000"/>
                </a:solidFill>
                <a:ea typeface="+mn-lt"/>
                <a:cs typeface="+mn-lt"/>
              </a:rPr>
              <a:t>projektspezifisch</a:t>
            </a:r>
            <a:r>
              <a:rPr lang="en-GB" sz="2400" dirty="0">
                <a:solidFill>
                  <a:srgbClr val="000000"/>
                </a:solidFill>
                <a:ea typeface="+mn-lt"/>
                <a:cs typeface="+mn-lt"/>
              </a:rPr>
              <a:t> </a:t>
            </a:r>
            <a:r>
              <a:rPr lang="en-GB" sz="2400" err="1">
                <a:solidFill>
                  <a:srgbClr val="000000"/>
                </a:solidFill>
                <a:ea typeface="+mn-lt"/>
                <a:cs typeface="+mn-lt"/>
              </a:rPr>
              <a:t>sind</a:t>
            </a:r>
            <a:r>
              <a:rPr kumimoji="0" lang="en-GB" sz="2400" i="0" u="none" strike="noStrike" kern="1200" cap="none" spc="0" normalizeH="0" baseline="0" noProof="0" dirty="0">
                <a:ln>
                  <a:noFill/>
                </a:ln>
                <a:solidFill>
                  <a:srgbClr val="000000"/>
                </a:solidFill>
                <a:effectLst/>
                <a:uLnTx/>
                <a:uFillTx/>
                <a:ea typeface="+mn-lt"/>
                <a:cs typeface="+mn-lt"/>
              </a:rPr>
              <a:t>.</a:t>
            </a:r>
            <a:endParaRPr lang="en-GB" sz="2400" i="0" u="none" strike="noStrike" kern="1200" cap="none" spc="0" normalizeH="0" baseline="0" noProof="0" dirty="0">
              <a:ln>
                <a:noFill/>
              </a:ln>
              <a:solidFill>
                <a:srgbClr val="000000"/>
              </a:solidFill>
              <a:effectLst/>
              <a:uLnTx/>
              <a:uFillTx/>
              <a:ea typeface="+mn-lt"/>
              <a:cs typeface="+mn-lt"/>
            </a:endParaRPr>
          </a:p>
          <a:p>
            <a:pPr marR="0" lvl="0" algn="l" defTabSz="914400" rtl="0" eaLnBrk="1" fontAlgn="auto" latinLnBrk="0" hangingPunct="1">
              <a:lnSpc>
                <a:spcPct val="90000"/>
              </a:lnSpc>
              <a:spcBef>
                <a:spcPts val="1000"/>
              </a:spcBef>
              <a:spcAft>
                <a:spcPts val="0"/>
              </a:spcAft>
              <a:buClrTx/>
              <a:buSzTx/>
              <a:tabLst/>
              <a:defRPr/>
            </a:pPr>
            <a:endParaRPr kumimoji="0" lang="en-GB" sz="2400" b="1" i="0" u="none" strike="noStrike" kern="1200" cap="none" spc="0" normalizeH="0" baseline="0" noProof="0">
              <a:ln>
                <a:noFill/>
              </a:ln>
              <a:solidFill>
                <a:srgbClr val="0D9390">
                  <a:lumMod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6280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761603"/>
            <a:ext cx="10595237" cy="822268"/>
          </a:xfrm>
        </p:spPr>
        <p:txBody>
          <a:bodyPr lIns="91440" tIns="45720" rIns="91440" bIns="45720" anchor="t">
            <a:noAutofit/>
          </a:bodyPr>
          <a:lstStyle/>
          <a:p>
            <a:r>
              <a:rPr lang="en-GB" dirty="0">
                <a:ea typeface="+mn-lt"/>
                <a:cs typeface="+mn-lt"/>
              </a:rPr>
              <a:t>Der NGO-</a:t>
            </a:r>
            <a:r>
              <a:rPr lang="en-GB" dirty="0" err="1">
                <a:ea typeface="+mn-lt"/>
                <a:cs typeface="+mn-lt"/>
              </a:rPr>
              <a:t>Finanzierungsmix</a:t>
            </a:r>
            <a:endParaRPr lang="en-US" dirty="0" err="1"/>
          </a:p>
        </p:txBody>
      </p:sp>
      <p:sp>
        <p:nvSpPr>
          <p:cNvPr id="2" name="TextBox 1">
            <a:extLst>
              <a:ext uri="{FF2B5EF4-FFF2-40B4-BE49-F238E27FC236}">
                <a16:creationId xmlns:a16="http://schemas.microsoft.com/office/drawing/2014/main" id="{CDF7989A-5967-150C-B395-70EC1F2423B8}"/>
              </a:ext>
            </a:extLst>
          </p:cNvPr>
          <p:cNvSpPr txBox="1"/>
          <p:nvPr/>
        </p:nvSpPr>
        <p:spPr>
          <a:xfrm>
            <a:off x="897211" y="1583870"/>
            <a:ext cx="10397575" cy="3725122"/>
          </a:xfrm>
          <a:prstGeom prst="rect">
            <a:avLst/>
          </a:prstGeom>
          <a:noFill/>
        </p:spPr>
        <p:txBody>
          <a:bodyPr wrap="square" lIns="91440" tIns="45720" rIns="91440" bIns="45720" rtlCol="0" anchor="t">
            <a:spAutoFit/>
          </a:bodyPr>
          <a:lstStyle/>
          <a:p>
            <a:pPr marL="457200" indent="-457200">
              <a:lnSpc>
                <a:spcPct val="90000"/>
              </a:lnSpc>
              <a:spcBef>
                <a:spcPts val="1000"/>
              </a:spcBef>
              <a:buClr>
                <a:srgbClr val="0D9390"/>
              </a:buClr>
              <a:buFont typeface="Arial"/>
              <a:buBlip>
                <a:blip r:embed="rId3"/>
              </a:buBlip>
              <a:defRPr/>
            </a:pPr>
            <a:r>
              <a:rPr lang="en-GB" sz="2400" dirty="0">
                <a:solidFill>
                  <a:srgbClr val="000000"/>
                </a:solidFill>
                <a:ea typeface="+mn-lt"/>
                <a:cs typeface="+mn-lt"/>
              </a:rPr>
              <a:t>Drei Hauptquellen </a:t>
            </a:r>
            <a:r>
              <a:rPr kumimoji="0" lang="en-GB" sz="2400" b="0" i="0" u="none" strike="noStrike" kern="1200" cap="none" spc="0" normalizeH="0" baseline="0" noProof="0" dirty="0">
                <a:ln>
                  <a:noFill/>
                </a:ln>
                <a:solidFill>
                  <a:srgbClr val="000000"/>
                </a:solidFill>
                <a:effectLst/>
                <a:uLnTx/>
                <a:uFillTx/>
                <a:ea typeface="+mn-lt"/>
                <a:cs typeface="+mn-lt"/>
              </a:rPr>
              <a:t>(</a:t>
            </a:r>
            <a:r>
              <a:rPr lang="en-GB" sz="2400" dirty="0">
                <a:solidFill>
                  <a:srgbClr val="000000"/>
                </a:solidFill>
                <a:ea typeface="+mn-lt"/>
                <a:cs typeface="+mn-lt"/>
              </a:rPr>
              <a:t>Forts.):</a:t>
            </a:r>
            <a:endParaRPr lang="en-US" dirty="0">
              <a:solidFill>
                <a:srgbClr val="000000"/>
              </a:solidFill>
              <a:cs typeface="Calibri"/>
            </a:endParaRPr>
          </a:p>
          <a:p>
            <a:pPr marL="457200" indent="-457200">
              <a:lnSpc>
                <a:spcPct val="90000"/>
              </a:lnSpc>
              <a:spcBef>
                <a:spcPts val="1000"/>
              </a:spcBef>
              <a:buClr>
                <a:srgbClr val="0D9390"/>
              </a:buClr>
              <a:buFont typeface="Arial"/>
              <a:buChar char="•"/>
              <a:defRPr/>
            </a:pPr>
            <a:endParaRPr lang="en-GB" sz="2400" b="1" dirty="0">
              <a:solidFill>
                <a:schemeClr val="accent2"/>
              </a:solidFill>
              <a:ea typeface="+mn-lt"/>
              <a:cs typeface="+mn-lt"/>
            </a:endParaRPr>
          </a:p>
          <a:p>
            <a:pPr>
              <a:lnSpc>
                <a:spcPct val="90000"/>
              </a:lnSpc>
              <a:spcBef>
                <a:spcPts val="1000"/>
              </a:spcBef>
              <a:buClr>
                <a:srgbClr val="0D9390"/>
              </a:buClr>
              <a:defRPr/>
            </a:pPr>
            <a:r>
              <a:rPr lang="en-GB" sz="2400" b="1" dirty="0">
                <a:solidFill>
                  <a:schemeClr val="accent2"/>
                </a:solidFill>
                <a:ea typeface="+mn-lt"/>
                <a:cs typeface="+mn-lt"/>
              </a:rPr>
              <a:t>2. </a:t>
            </a:r>
            <a:r>
              <a:rPr lang="en-GB" sz="2400" b="1" dirty="0" err="1">
                <a:solidFill>
                  <a:schemeClr val="accent2"/>
                </a:solidFill>
                <a:ea typeface="+mn-lt"/>
                <a:cs typeface="+mn-lt"/>
              </a:rPr>
              <a:t>Einkommenserzeugende</a:t>
            </a:r>
            <a:r>
              <a:rPr lang="en-GB" sz="2400" b="1" dirty="0">
                <a:solidFill>
                  <a:schemeClr val="accent2"/>
                </a:solidFill>
                <a:ea typeface="+mn-lt"/>
                <a:cs typeface="+mn-lt"/>
              </a:rPr>
              <a:t> </a:t>
            </a:r>
            <a:r>
              <a:rPr lang="en-GB" sz="2400" b="1" dirty="0" err="1">
                <a:solidFill>
                  <a:schemeClr val="accent2"/>
                </a:solidFill>
                <a:ea typeface="+mn-lt"/>
                <a:cs typeface="+mn-lt"/>
              </a:rPr>
              <a:t>Tätigkeiten</a:t>
            </a:r>
            <a:endParaRPr lang="en-GB" sz="2400" b="1" dirty="0">
              <a:solidFill>
                <a:schemeClr val="accent2"/>
              </a:solidFill>
              <a:ea typeface="+mn-lt"/>
              <a:cs typeface="+mn-lt"/>
            </a:endParaRPr>
          </a:p>
          <a:p>
            <a:pPr>
              <a:lnSpc>
                <a:spcPct val="90000"/>
              </a:lnSpc>
              <a:spcBef>
                <a:spcPts val="1000"/>
              </a:spcBef>
              <a:buClr>
                <a:srgbClr val="0D9390"/>
              </a:buClr>
              <a:defRPr/>
            </a:pPr>
            <a:endParaRPr lang="en-GB" sz="2400" b="1" dirty="0">
              <a:solidFill>
                <a:schemeClr val="accent2"/>
              </a:solidFill>
              <a:latin typeface="Calibri" panose="020F0502020204030204"/>
            </a:endParaRPr>
          </a:p>
          <a:p>
            <a:pPr marL="457200" marR="0" lvl="0" indent="-457200" fontAlgn="auto">
              <a:lnSpc>
                <a:spcPct val="90000"/>
              </a:lnSpc>
              <a:spcBef>
                <a:spcPts val="1000"/>
              </a:spcBef>
              <a:spcAft>
                <a:spcPts val="0"/>
              </a:spcAft>
              <a:buClr>
                <a:srgbClr val="0D9390"/>
              </a:buClr>
              <a:buSzTx/>
              <a:buFont typeface="Arial" panose="020B0604020202020204" pitchFamily="34" charset="0"/>
              <a:buChar char="•"/>
              <a:tabLst/>
              <a:defRPr/>
            </a:pPr>
            <a:r>
              <a:rPr lang="de-DE" sz="2400" dirty="0">
                <a:solidFill>
                  <a:srgbClr val="000000"/>
                </a:solidFill>
              </a:rPr>
              <a:t>Zu diesen Quellen können Mitgliedschafts- oder Abonnementgebühren, Veröffentlichungen, der Verkauf von Produkten, Sachleistungen, einschließlich der Zeit von ehrenamtlichen Mitarbeitern, Ausbildung und Beratung usw. gehören, die in der Regel allgemein oder projektunabhängig sind.</a:t>
            </a:r>
            <a:endParaRPr kumimoji="0" lang="en-GB" sz="2400" b="1"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sz="2400" b="1"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71596810"/>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761603"/>
            <a:ext cx="10595237" cy="822268"/>
          </a:xfrm>
        </p:spPr>
        <p:txBody>
          <a:bodyPr lIns="91440" tIns="45720" rIns="91440" bIns="45720" anchor="t">
            <a:noAutofit/>
          </a:bodyPr>
          <a:lstStyle/>
          <a:p>
            <a:r>
              <a:rPr lang="en-GB" dirty="0">
                <a:ea typeface="+mn-lt"/>
                <a:cs typeface="+mn-lt"/>
              </a:rPr>
              <a:t>Der NGO-</a:t>
            </a:r>
            <a:r>
              <a:rPr lang="en-GB" dirty="0" err="1">
                <a:ea typeface="+mn-lt"/>
                <a:cs typeface="+mn-lt"/>
              </a:rPr>
              <a:t>Finanzierungsmix</a:t>
            </a:r>
            <a:endParaRPr lang="en-US" dirty="0" err="1"/>
          </a:p>
        </p:txBody>
      </p:sp>
      <p:sp>
        <p:nvSpPr>
          <p:cNvPr id="2" name="TextBox 1">
            <a:extLst>
              <a:ext uri="{FF2B5EF4-FFF2-40B4-BE49-F238E27FC236}">
                <a16:creationId xmlns:a16="http://schemas.microsoft.com/office/drawing/2014/main" id="{CDF7989A-5967-150C-B395-70EC1F2423B8}"/>
              </a:ext>
            </a:extLst>
          </p:cNvPr>
          <p:cNvSpPr txBox="1"/>
          <p:nvPr/>
        </p:nvSpPr>
        <p:spPr>
          <a:xfrm>
            <a:off x="897211" y="1583870"/>
            <a:ext cx="10397575" cy="4314001"/>
          </a:xfrm>
          <a:prstGeom prst="rect">
            <a:avLst/>
          </a:prstGeom>
          <a:noFill/>
        </p:spPr>
        <p:txBody>
          <a:bodyPr wrap="square" lIns="91440" tIns="45720" rIns="91440" bIns="45720" rtlCol="0" anchor="t">
            <a:spAutoFit/>
          </a:bodyPr>
          <a:lstStyle/>
          <a:p>
            <a:pPr marL="457200" indent="-457200">
              <a:lnSpc>
                <a:spcPct val="90000"/>
              </a:lnSpc>
              <a:spcBef>
                <a:spcPts val="1000"/>
              </a:spcBef>
              <a:buClr>
                <a:srgbClr val="0D9390"/>
              </a:buClr>
              <a:buFont typeface="Arial"/>
              <a:buBlip>
                <a:blip r:embed="rId3"/>
              </a:buBlip>
              <a:defRPr/>
            </a:pPr>
            <a:r>
              <a:rPr lang="en-GB" sz="2400" dirty="0">
                <a:solidFill>
                  <a:srgbClr val="000000"/>
                </a:solidFill>
                <a:latin typeface="Calibri"/>
                <a:cs typeface="Arial"/>
              </a:rPr>
              <a:t>Drei Hauptquellen </a:t>
            </a:r>
            <a:r>
              <a:rPr kumimoji="0" lang="en-GB" sz="2400" b="0" i="0" u="none" strike="noStrike" kern="1200" cap="none" spc="0" normalizeH="0" baseline="0" noProof="0" dirty="0">
                <a:ln>
                  <a:noFill/>
                </a:ln>
                <a:solidFill>
                  <a:srgbClr val="000000"/>
                </a:solidFill>
                <a:effectLst/>
                <a:uLnTx/>
                <a:uFillTx/>
                <a:latin typeface="Calibri"/>
                <a:cs typeface="Arial"/>
              </a:rPr>
              <a:t>(</a:t>
            </a:r>
            <a:r>
              <a:rPr lang="en-GB" sz="2400" dirty="0">
                <a:solidFill>
                  <a:srgbClr val="000000"/>
                </a:solidFill>
                <a:latin typeface="Calibri"/>
                <a:cs typeface="Arial"/>
              </a:rPr>
              <a:t>Forts</a:t>
            </a:r>
            <a:r>
              <a:rPr kumimoji="0" lang="en-GB" sz="2400" b="0" i="0" u="none" strike="noStrike" kern="1200" cap="none" spc="0" normalizeH="0" baseline="0" noProof="0" dirty="0">
                <a:ln>
                  <a:noFill/>
                </a:ln>
                <a:solidFill>
                  <a:srgbClr val="000000"/>
                </a:solidFill>
                <a:effectLst/>
                <a:uLnTx/>
                <a:uFillTx/>
                <a:latin typeface="Calibri"/>
                <a:cs typeface="Arial"/>
              </a:rPr>
              <a:t>.):</a:t>
            </a:r>
            <a:endParaRPr lang="en-US" sz="2400" dirty="0">
              <a:solidFill>
                <a:srgbClr val="000000"/>
              </a:solidFill>
              <a:latin typeface="Calibri"/>
              <a:cs typeface="Arial"/>
            </a:endParaRPr>
          </a:p>
          <a:p>
            <a:pPr marR="0" lvl="0">
              <a:lnSpc>
                <a:spcPct val="90000"/>
              </a:lnSpc>
              <a:spcBef>
                <a:spcPts val="1000"/>
              </a:spcBef>
              <a:spcAft>
                <a:spcPts val="0"/>
              </a:spcAft>
              <a:buClr>
                <a:srgbClr val="0D9390"/>
              </a:buClr>
              <a:buSzTx/>
              <a:tabLst/>
              <a:defRPr/>
            </a:pPr>
            <a:endParaRPr lang="en-GB" sz="2400" b="0" i="0" u="none" strike="noStrike" kern="1200" cap="none" spc="0" normalizeH="0" baseline="0" noProof="0">
              <a:ln>
                <a:noFill/>
              </a:ln>
              <a:solidFill>
                <a:srgbClr val="000000"/>
              </a:solidFill>
              <a:effectLst/>
              <a:uLnTx/>
              <a:uFillTx/>
              <a:latin typeface="Calibri" panose="020F0502020204030204"/>
              <a:cs typeface="Calibri"/>
            </a:endParaRPr>
          </a:p>
          <a:p>
            <a:pPr>
              <a:lnSpc>
                <a:spcPct val="90000"/>
              </a:lnSpc>
              <a:spcBef>
                <a:spcPts val="1000"/>
              </a:spcBef>
              <a:buClr>
                <a:srgbClr val="0D9390"/>
              </a:buClr>
              <a:defRPr/>
            </a:pPr>
            <a:r>
              <a:rPr lang="en-GB" sz="2400" dirty="0">
                <a:ea typeface="+mn-lt"/>
                <a:cs typeface="+mn-lt"/>
              </a:rPr>
              <a:t>3. </a:t>
            </a:r>
            <a:r>
              <a:rPr lang="en-GB" sz="2400" dirty="0" err="1">
                <a:ea typeface="+mn-lt"/>
                <a:cs typeface="+mn-lt"/>
              </a:rPr>
              <a:t>Investitionen</a:t>
            </a:r>
            <a:endParaRPr lang="en-GB" sz="2400">
              <a:ea typeface="+mn-lt"/>
              <a:cs typeface="+mn-lt"/>
            </a:endParaRPr>
          </a:p>
          <a:p>
            <a:pPr marL="914400" marR="0" lvl="1" indent="-457200" fontAlgn="auto">
              <a:lnSpc>
                <a:spcPct val="90000"/>
              </a:lnSpc>
              <a:spcBef>
                <a:spcPts val="1000"/>
              </a:spcBef>
              <a:spcAft>
                <a:spcPts val="0"/>
              </a:spcAft>
              <a:buClr>
                <a:srgbClr val="0D9390"/>
              </a:buClr>
              <a:buSzTx/>
              <a:buFont typeface="+mj-lt"/>
              <a:buAutoNum type="arabicPeriod" startAt="3"/>
              <a:tabLst/>
              <a:defRPr/>
            </a:pPr>
            <a:endParaRPr lang="en-GB" sz="2400" b="1">
              <a:solidFill>
                <a:schemeClr val="accent2"/>
              </a:solidFill>
              <a:latin typeface="Calibri" panose="020F0502020204030204"/>
              <a:ea typeface="Calibri" panose="020F0502020204030204"/>
              <a:cs typeface="Calibri" panose="020F0502020204030204"/>
            </a:endParaRPr>
          </a:p>
          <a:p>
            <a:pPr marL="914400" lvl="1" indent="-457200">
              <a:lnSpc>
                <a:spcPct val="90000"/>
              </a:lnSpc>
              <a:spcBef>
                <a:spcPts val="1000"/>
              </a:spcBef>
              <a:buClr>
                <a:srgbClr val="0D9390"/>
              </a:buClr>
              <a:buFont typeface="Arial" panose="020B0604020202020204" pitchFamily="34" charset="0"/>
              <a:buChar char="•"/>
              <a:defRPr/>
            </a:pPr>
            <a:r>
              <a:rPr lang="en-GB" sz="2400" dirty="0">
                <a:solidFill>
                  <a:srgbClr val="000000"/>
                </a:solidFill>
                <a:ea typeface="+mn-lt"/>
                <a:cs typeface="+mn-lt"/>
              </a:rPr>
              <a:t>Zu </a:t>
            </a:r>
            <a:r>
              <a:rPr lang="en-GB" sz="2400" err="1">
                <a:solidFill>
                  <a:srgbClr val="000000"/>
                </a:solidFill>
                <a:ea typeface="+mn-lt"/>
                <a:cs typeface="+mn-lt"/>
              </a:rPr>
              <a:t>diesen</a:t>
            </a:r>
            <a:r>
              <a:rPr lang="en-GB" sz="2400" dirty="0">
                <a:solidFill>
                  <a:srgbClr val="000000"/>
                </a:solidFill>
                <a:ea typeface="+mn-lt"/>
                <a:cs typeface="+mn-lt"/>
              </a:rPr>
              <a:t> </a:t>
            </a:r>
            <a:r>
              <a:rPr lang="en-GB" sz="2400" err="1">
                <a:solidFill>
                  <a:srgbClr val="000000"/>
                </a:solidFill>
                <a:ea typeface="+mn-lt"/>
                <a:cs typeface="+mn-lt"/>
              </a:rPr>
              <a:t>Quellen</a:t>
            </a:r>
            <a:r>
              <a:rPr lang="en-GB" sz="2400" dirty="0">
                <a:solidFill>
                  <a:srgbClr val="000000"/>
                </a:solidFill>
                <a:ea typeface="+mn-lt"/>
                <a:cs typeface="+mn-lt"/>
              </a:rPr>
              <a:t> </a:t>
            </a:r>
            <a:r>
              <a:rPr lang="en-GB" sz="2400" err="1">
                <a:solidFill>
                  <a:srgbClr val="000000"/>
                </a:solidFill>
                <a:ea typeface="+mn-lt"/>
                <a:cs typeface="+mn-lt"/>
              </a:rPr>
              <a:t>können</a:t>
            </a:r>
            <a:r>
              <a:rPr lang="en-GB" sz="2400" dirty="0">
                <a:solidFill>
                  <a:srgbClr val="000000"/>
                </a:solidFill>
                <a:ea typeface="+mn-lt"/>
                <a:cs typeface="+mn-lt"/>
              </a:rPr>
              <a:t> </a:t>
            </a:r>
            <a:r>
              <a:rPr lang="en-GB" sz="2400" err="1">
                <a:solidFill>
                  <a:srgbClr val="000000"/>
                </a:solidFill>
                <a:ea typeface="+mn-lt"/>
                <a:cs typeface="+mn-lt"/>
              </a:rPr>
              <a:t>Festgelder</a:t>
            </a:r>
            <a:r>
              <a:rPr kumimoji="0" lang="en-GB" sz="2400" i="0" u="none" strike="noStrike" kern="1200" cap="none" spc="0" normalizeH="0" baseline="0" noProof="0" dirty="0">
                <a:ln>
                  <a:noFill/>
                </a:ln>
                <a:solidFill>
                  <a:srgbClr val="000000"/>
                </a:solidFill>
                <a:effectLst/>
                <a:uLnTx/>
                <a:uFillTx/>
                <a:ea typeface="+mn-lt"/>
                <a:cs typeface="+mn-lt"/>
              </a:rPr>
              <a:t>, </a:t>
            </a:r>
            <a:r>
              <a:rPr lang="en-GB" sz="2400" err="1">
                <a:solidFill>
                  <a:srgbClr val="000000"/>
                </a:solidFill>
                <a:ea typeface="+mn-lt"/>
                <a:cs typeface="+mn-lt"/>
              </a:rPr>
              <a:t>Finanzanlagen</a:t>
            </a:r>
            <a:r>
              <a:rPr kumimoji="0" lang="en-GB" sz="2400" i="0" u="none" strike="noStrike" kern="1200" cap="none" spc="0" normalizeH="0" baseline="0" noProof="0" dirty="0">
                <a:ln>
                  <a:noFill/>
                </a:ln>
                <a:solidFill>
                  <a:srgbClr val="000000"/>
                </a:solidFill>
                <a:effectLst/>
                <a:uLnTx/>
                <a:uFillTx/>
                <a:ea typeface="+mn-lt"/>
                <a:cs typeface="+mn-lt"/>
              </a:rPr>
              <a:t>, </a:t>
            </a:r>
            <a:r>
              <a:rPr lang="en-GB" sz="2400" err="1">
                <a:solidFill>
                  <a:srgbClr val="000000"/>
                </a:solidFill>
                <a:ea typeface="+mn-lt"/>
                <a:cs typeface="+mn-lt"/>
              </a:rPr>
              <a:t>Treuhandfonds</a:t>
            </a:r>
            <a:r>
              <a:rPr lang="en-GB" sz="2400" dirty="0">
                <a:solidFill>
                  <a:srgbClr val="000000"/>
                </a:solidFill>
                <a:ea typeface="+mn-lt"/>
                <a:cs typeface="+mn-lt"/>
              </a:rPr>
              <a:t> und </a:t>
            </a:r>
            <a:r>
              <a:rPr lang="en-GB" sz="2400" err="1">
                <a:solidFill>
                  <a:srgbClr val="000000"/>
                </a:solidFill>
                <a:ea typeface="+mn-lt"/>
                <a:cs typeface="+mn-lt"/>
              </a:rPr>
              <a:t>Stiftungsfonds</a:t>
            </a:r>
            <a:r>
              <a:rPr lang="en-GB" sz="2400" dirty="0">
                <a:solidFill>
                  <a:srgbClr val="000000"/>
                </a:solidFill>
                <a:ea typeface="+mn-lt"/>
                <a:cs typeface="+mn-lt"/>
              </a:rPr>
              <a:t> </a:t>
            </a:r>
            <a:r>
              <a:rPr lang="en-GB" sz="2400" err="1">
                <a:solidFill>
                  <a:srgbClr val="000000"/>
                </a:solidFill>
                <a:ea typeface="+mn-lt"/>
                <a:cs typeface="+mn-lt"/>
              </a:rPr>
              <a:t>gehören</a:t>
            </a:r>
            <a:r>
              <a:rPr kumimoji="0" lang="en-GB" sz="2400" i="0" u="none" strike="noStrike" kern="1200" cap="none" spc="0" normalizeH="0" baseline="0" noProof="0" dirty="0">
                <a:ln>
                  <a:noFill/>
                </a:ln>
                <a:solidFill>
                  <a:srgbClr val="000000"/>
                </a:solidFill>
                <a:effectLst/>
                <a:uLnTx/>
                <a:uFillTx/>
                <a:ea typeface="+mn-lt"/>
                <a:cs typeface="+mn-lt"/>
              </a:rPr>
              <a:t>, </a:t>
            </a:r>
            <a:r>
              <a:rPr lang="en-GB" sz="2400" dirty="0">
                <a:solidFill>
                  <a:srgbClr val="000000"/>
                </a:solidFill>
                <a:ea typeface="+mn-lt"/>
                <a:cs typeface="+mn-lt"/>
              </a:rPr>
              <a:t>die in der Regel </a:t>
            </a:r>
            <a:r>
              <a:rPr lang="en-GB" sz="2400" dirty="0" err="1">
                <a:solidFill>
                  <a:srgbClr val="000000"/>
                </a:solidFill>
                <a:ea typeface="+mn-lt"/>
                <a:cs typeface="+mn-lt"/>
              </a:rPr>
              <a:t>allgemein</a:t>
            </a:r>
            <a:r>
              <a:rPr lang="en-GB" sz="2400" dirty="0">
                <a:solidFill>
                  <a:srgbClr val="000000"/>
                </a:solidFill>
                <a:ea typeface="+mn-lt"/>
                <a:cs typeface="+mn-lt"/>
              </a:rPr>
              <a:t> </a:t>
            </a:r>
            <a:r>
              <a:rPr lang="en-GB" sz="2400" dirty="0" err="1">
                <a:solidFill>
                  <a:srgbClr val="000000"/>
                </a:solidFill>
                <a:ea typeface="+mn-lt"/>
                <a:cs typeface="+mn-lt"/>
              </a:rPr>
              <a:t>oder</a:t>
            </a:r>
            <a:r>
              <a:rPr lang="en-GB" sz="2400" dirty="0">
                <a:solidFill>
                  <a:srgbClr val="000000"/>
                </a:solidFill>
                <a:ea typeface="+mn-lt"/>
                <a:cs typeface="+mn-lt"/>
              </a:rPr>
              <a:t> </a:t>
            </a:r>
            <a:r>
              <a:rPr lang="en-GB" sz="2400" dirty="0" err="1">
                <a:solidFill>
                  <a:srgbClr val="000000"/>
                </a:solidFill>
                <a:ea typeface="+mn-lt"/>
                <a:cs typeface="+mn-lt"/>
              </a:rPr>
              <a:t>projektunabhängig</a:t>
            </a:r>
            <a:r>
              <a:rPr lang="en-GB" sz="2400" dirty="0">
                <a:solidFill>
                  <a:srgbClr val="000000"/>
                </a:solidFill>
                <a:ea typeface="+mn-lt"/>
                <a:cs typeface="+mn-lt"/>
              </a:rPr>
              <a:t> </a:t>
            </a:r>
            <a:r>
              <a:rPr lang="en-GB" sz="2400" dirty="0" err="1">
                <a:solidFill>
                  <a:srgbClr val="000000"/>
                </a:solidFill>
                <a:ea typeface="+mn-lt"/>
                <a:cs typeface="+mn-lt"/>
              </a:rPr>
              <a:t>sind</a:t>
            </a:r>
            <a:r>
              <a:rPr kumimoji="0" lang="en-GB" sz="2400" i="0" u="none" strike="noStrike" kern="1200" cap="none" spc="0" normalizeH="0" baseline="0" noProof="0" dirty="0">
                <a:ln>
                  <a:noFill/>
                </a:ln>
                <a:solidFill>
                  <a:srgbClr val="000000"/>
                </a:solidFill>
                <a:effectLst/>
                <a:uLnTx/>
                <a:uFillTx/>
                <a:ea typeface="+mn-lt"/>
                <a:cs typeface="+mn-lt"/>
              </a:rPr>
              <a:t>.</a:t>
            </a:r>
            <a:endParaRPr lang="en-GB" sz="2400" i="0" u="none" strike="noStrike" kern="1200" cap="none" spc="0" normalizeH="0" baseline="0" noProof="0" dirty="0">
              <a:ln>
                <a:noFill/>
              </a:ln>
              <a:solidFill>
                <a:srgbClr val="000000"/>
              </a:solidFill>
              <a:effectLst/>
              <a:uLnTx/>
              <a:uFillTx/>
              <a:ea typeface="+mn-lt"/>
              <a:cs typeface="+mn-lt"/>
            </a:endParaRPr>
          </a:p>
          <a:p>
            <a:pPr marL="457200" marR="0" lvl="0" indent="-457200" fontAlgn="auto">
              <a:lnSpc>
                <a:spcPct val="90000"/>
              </a:lnSpc>
              <a:spcBef>
                <a:spcPts val="1000"/>
              </a:spcBef>
              <a:spcAft>
                <a:spcPts val="0"/>
              </a:spcAft>
              <a:buClr>
                <a:srgbClr val="0D9390"/>
              </a:buClr>
              <a:buSzTx/>
              <a:buFont typeface="Arial" panose="020B0604020202020204" pitchFamily="34" charset="0"/>
              <a:buChar char="•"/>
              <a:tabLst/>
              <a:defRPr/>
            </a:pPr>
            <a:endParaRPr kumimoji="0" lang="en-GB" sz="2400" i="0" u="none" strike="noStrike" kern="1200" cap="none" spc="0" normalizeH="0" baseline="0" noProof="0">
              <a:ln>
                <a:noFill/>
              </a:ln>
              <a:solidFill>
                <a:srgbClr val="000000"/>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sz="2400" b="1" i="0" u="none" strike="noStrike" kern="1200" cap="none" spc="0" normalizeH="0" baseline="0" noProof="0">
              <a:ln>
                <a:noFill/>
              </a:ln>
              <a:solidFill>
                <a:srgbClr val="0D9390">
                  <a:lumMod val="75000"/>
                </a:srgbClr>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sz="2400" b="1" i="0" u="none" strike="noStrike" kern="1200" cap="none" spc="0" normalizeH="0" baseline="0" noProof="0">
              <a:ln>
                <a:noFill/>
              </a:ln>
              <a:solidFill>
                <a:srgbClr val="0D9390">
                  <a:lumMod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7130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761603"/>
            <a:ext cx="10595237" cy="822268"/>
          </a:xfrm>
        </p:spPr>
        <p:txBody>
          <a:bodyPr lIns="91440" tIns="45720" rIns="91440" bIns="45720" anchor="t">
            <a:noAutofit/>
          </a:bodyPr>
          <a:lstStyle/>
          <a:p>
            <a:r>
              <a:rPr lang="en-GB" dirty="0">
                <a:ea typeface="+mn-lt"/>
                <a:cs typeface="+mn-lt"/>
              </a:rPr>
              <a:t>Der NGO-</a:t>
            </a:r>
            <a:r>
              <a:rPr lang="en-GB" dirty="0" err="1">
                <a:ea typeface="+mn-lt"/>
                <a:cs typeface="+mn-lt"/>
              </a:rPr>
              <a:t>Finanzierungsmix</a:t>
            </a:r>
            <a:endParaRPr lang="en-US" dirty="0" err="1"/>
          </a:p>
        </p:txBody>
      </p:sp>
      <p:pic>
        <p:nvPicPr>
          <p:cNvPr id="5" name="Picture 4" descr="https://www.gdrc.org/ngo/funding/Image1.jpg">
            <a:extLst>
              <a:ext uri="{FF2B5EF4-FFF2-40B4-BE49-F238E27FC236}">
                <a16:creationId xmlns:a16="http://schemas.microsoft.com/office/drawing/2014/main" id="{D92F64BC-3E86-3143-53DB-AE1EB8B76DBB}"/>
              </a:ext>
            </a:extLst>
          </p:cNvPr>
          <p:cNvPicPr/>
          <p:nvPr/>
        </p:nvPicPr>
        <p:blipFill>
          <a:blip r:embed="rId3">
            <a:grayscl/>
            <a:extLst>
              <a:ext uri="{28A0092B-C50C-407E-A947-70E740481C1C}">
                <a14:useLocalDpi xmlns:a14="http://schemas.microsoft.com/office/drawing/2010/main" val="0"/>
              </a:ext>
            </a:extLst>
          </a:blip>
          <a:srcRect/>
          <a:stretch>
            <a:fillRect/>
          </a:stretch>
        </p:blipFill>
        <p:spPr bwMode="auto">
          <a:xfrm>
            <a:off x="798380" y="1763485"/>
            <a:ext cx="10595237" cy="4135639"/>
          </a:xfrm>
          <a:prstGeom prst="rect">
            <a:avLst/>
          </a:prstGeom>
          <a:noFill/>
          <a:ln>
            <a:noFill/>
          </a:ln>
        </p:spPr>
      </p:pic>
      <p:sp>
        <p:nvSpPr>
          <p:cNvPr id="2" name="Oval 1">
            <a:extLst>
              <a:ext uri="{FF2B5EF4-FFF2-40B4-BE49-F238E27FC236}">
                <a16:creationId xmlns:a16="http://schemas.microsoft.com/office/drawing/2014/main" id="{3AD7FDA3-E8F8-1B6F-121E-DD82DACCBC6E}"/>
              </a:ext>
            </a:extLst>
          </p:cNvPr>
          <p:cNvSpPr/>
          <p:nvPr/>
        </p:nvSpPr>
        <p:spPr>
          <a:xfrm>
            <a:off x="1266497" y="1609834"/>
            <a:ext cx="3048000" cy="1979447"/>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err="1">
                <a:ea typeface="+mn-lt"/>
                <a:cs typeface="+mn-lt"/>
              </a:rPr>
              <a:t>Finanzierung</a:t>
            </a:r>
            <a:r>
              <a:rPr lang="en-GB" dirty="0">
                <a:ea typeface="+mn-lt"/>
                <a:cs typeface="+mn-lt"/>
              </a:rPr>
              <a:t> </a:t>
            </a:r>
            <a:r>
              <a:rPr lang="en-GB" dirty="0" err="1">
                <a:ea typeface="+mn-lt"/>
                <a:cs typeface="+mn-lt"/>
              </a:rPr>
              <a:t>durch</a:t>
            </a:r>
            <a:r>
              <a:rPr lang="en-GB" dirty="0">
                <a:ea typeface="+mn-lt"/>
                <a:cs typeface="+mn-lt"/>
              </a:rPr>
              <a:t> Geber</a:t>
            </a:r>
            <a:endParaRPr lang="en-US" dirty="0"/>
          </a:p>
        </p:txBody>
      </p:sp>
      <p:sp>
        <p:nvSpPr>
          <p:cNvPr id="3" name="Oval 2">
            <a:extLst>
              <a:ext uri="{FF2B5EF4-FFF2-40B4-BE49-F238E27FC236}">
                <a16:creationId xmlns:a16="http://schemas.microsoft.com/office/drawing/2014/main" id="{5954380B-E07F-B6BA-C82E-1EAD2AE46513}"/>
              </a:ext>
            </a:extLst>
          </p:cNvPr>
          <p:cNvSpPr/>
          <p:nvPr/>
        </p:nvSpPr>
        <p:spPr>
          <a:xfrm>
            <a:off x="4629806" y="1609833"/>
            <a:ext cx="3048000" cy="1979447"/>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dirty="0" err="1"/>
              <a:t>Einkommens-schaffende</a:t>
            </a:r>
            <a:r>
              <a:rPr lang="en-GB" dirty="0"/>
              <a:t> </a:t>
            </a:r>
            <a:r>
              <a:rPr lang="en-GB" dirty="0" err="1"/>
              <a:t>Maßnahmen</a:t>
            </a:r>
            <a:endParaRPr lang="en-US" dirty="0" err="1"/>
          </a:p>
        </p:txBody>
      </p:sp>
      <p:sp>
        <p:nvSpPr>
          <p:cNvPr id="6" name="Oval 5">
            <a:extLst>
              <a:ext uri="{FF2B5EF4-FFF2-40B4-BE49-F238E27FC236}">
                <a16:creationId xmlns:a16="http://schemas.microsoft.com/office/drawing/2014/main" id="{7B76F3F2-B810-2721-14D3-DBE5EEBE13BB}"/>
              </a:ext>
            </a:extLst>
          </p:cNvPr>
          <p:cNvSpPr/>
          <p:nvPr/>
        </p:nvSpPr>
        <p:spPr>
          <a:xfrm>
            <a:off x="7984358" y="1609833"/>
            <a:ext cx="3048000" cy="1979447"/>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dirty="0" err="1">
                <a:ea typeface="+mn-lt"/>
                <a:cs typeface="+mn-lt"/>
              </a:rPr>
              <a:t>Investitionen</a:t>
            </a:r>
            <a:endParaRPr lang="en-US" dirty="0" err="1"/>
          </a:p>
        </p:txBody>
      </p:sp>
      <p:sp>
        <p:nvSpPr>
          <p:cNvPr id="7" name="Rectangle 6">
            <a:extLst>
              <a:ext uri="{FF2B5EF4-FFF2-40B4-BE49-F238E27FC236}">
                <a16:creationId xmlns:a16="http://schemas.microsoft.com/office/drawing/2014/main" id="{258A37C3-38ED-FD30-4386-6B742B792F53}"/>
              </a:ext>
            </a:extLst>
          </p:cNvPr>
          <p:cNvSpPr/>
          <p:nvPr/>
        </p:nvSpPr>
        <p:spPr>
          <a:xfrm>
            <a:off x="1734207" y="3689130"/>
            <a:ext cx="2636344" cy="1156137"/>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dirty="0" err="1">
                <a:ea typeface="+mn-lt"/>
                <a:cs typeface="+mn-lt"/>
              </a:rPr>
              <a:t>Kurzfristige</a:t>
            </a:r>
            <a:r>
              <a:rPr lang="en-GB" dirty="0">
                <a:ea typeface="+mn-lt"/>
                <a:cs typeface="+mn-lt"/>
              </a:rPr>
              <a:t>, </a:t>
            </a:r>
            <a:r>
              <a:rPr lang="en-GB" dirty="0" err="1">
                <a:ea typeface="+mn-lt"/>
                <a:cs typeface="+mn-lt"/>
              </a:rPr>
              <a:t>einmalige</a:t>
            </a:r>
            <a:r>
              <a:rPr lang="en-GB" dirty="0">
                <a:ea typeface="+mn-lt"/>
                <a:cs typeface="+mn-lt"/>
              </a:rPr>
              <a:t> </a:t>
            </a:r>
            <a:r>
              <a:rPr lang="en-GB" dirty="0" err="1">
                <a:ea typeface="+mn-lt"/>
                <a:cs typeface="+mn-lt"/>
              </a:rPr>
              <a:t>Finanzierungsquellen</a:t>
            </a:r>
            <a:endParaRPr lang="en-US" dirty="0" err="1">
              <a:ea typeface="+mn-lt"/>
              <a:cs typeface="+mn-lt"/>
            </a:endParaRPr>
          </a:p>
        </p:txBody>
      </p:sp>
      <p:sp>
        <p:nvSpPr>
          <p:cNvPr id="8" name="Rectangle 7">
            <a:extLst>
              <a:ext uri="{FF2B5EF4-FFF2-40B4-BE49-F238E27FC236}">
                <a16:creationId xmlns:a16="http://schemas.microsoft.com/office/drawing/2014/main" id="{7C2D7FA6-27B1-2435-BE5F-F8412F9B1E48}"/>
              </a:ext>
            </a:extLst>
          </p:cNvPr>
          <p:cNvSpPr/>
          <p:nvPr/>
        </p:nvSpPr>
        <p:spPr>
          <a:xfrm>
            <a:off x="7742620" y="3715405"/>
            <a:ext cx="2636344" cy="1156137"/>
          </a:xfrm>
          <a:prstGeom prst="rect">
            <a:avLst/>
          </a:prstGeom>
        </p:spPr>
        <p:style>
          <a:lnRef idx="2">
            <a:schemeClr val="dk1"/>
          </a:lnRef>
          <a:fillRef idx="1">
            <a:schemeClr val="lt1"/>
          </a:fillRef>
          <a:effectRef idx="0">
            <a:schemeClr val="dk1"/>
          </a:effectRef>
          <a:fontRef idx="minor">
            <a:schemeClr val="dk1"/>
          </a:fontRef>
        </p:style>
        <p:txBody>
          <a:bodyPr lIns="91440" tIns="45720" rIns="91440" bIns="45720" rtlCol="0" anchor="ctr"/>
          <a:lstStyle/>
          <a:p>
            <a:pPr algn="ctr"/>
            <a:r>
              <a:rPr lang="en-GB" dirty="0" err="1">
                <a:ea typeface="+mn-lt"/>
                <a:cs typeface="+mn-lt"/>
              </a:rPr>
              <a:t>Langfristige</a:t>
            </a:r>
            <a:r>
              <a:rPr lang="en-GB" dirty="0">
                <a:ea typeface="+mn-lt"/>
                <a:cs typeface="+mn-lt"/>
              </a:rPr>
              <a:t>, </a:t>
            </a:r>
            <a:r>
              <a:rPr lang="en-GB" dirty="0" err="1">
                <a:ea typeface="+mn-lt"/>
                <a:cs typeface="+mn-lt"/>
              </a:rPr>
              <a:t>dauerhafte</a:t>
            </a:r>
            <a:r>
              <a:rPr lang="en-GB" dirty="0">
                <a:ea typeface="+mn-lt"/>
                <a:cs typeface="+mn-lt"/>
              </a:rPr>
              <a:t> </a:t>
            </a:r>
            <a:r>
              <a:rPr lang="en-GB" dirty="0" err="1">
                <a:ea typeface="+mn-lt"/>
                <a:cs typeface="+mn-lt"/>
              </a:rPr>
              <a:t>Finanzierungsquellen</a:t>
            </a:r>
            <a:endParaRPr lang="en-US" dirty="0" err="1">
              <a:ea typeface="+mn-lt"/>
              <a:cs typeface="+mn-lt"/>
            </a:endParaRPr>
          </a:p>
        </p:txBody>
      </p:sp>
      <p:sp>
        <p:nvSpPr>
          <p:cNvPr id="9" name="Rectangle 8">
            <a:extLst>
              <a:ext uri="{FF2B5EF4-FFF2-40B4-BE49-F238E27FC236}">
                <a16:creationId xmlns:a16="http://schemas.microsoft.com/office/drawing/2014/main" id="{E86F0452-E378-68E5-131E-C304D643E2AB}"/>
              </a:ext>
            </a:extLst>
          </p:cNvPr>
          <p:cNvSpPr/>
          <p:nvPr/>
        </p:nvSpPr>
        <p:spPr>
          <a:xfrm>
            <a:off x="1909379" y="5291957"/>
            <a:ext cx="1532758" cy="481724"/>
          </a:xfrm>
          <a:prstGeom prst="rect">
            <a:avLst/>
          </a:prstGeom>
          <a:ln>
            <a:noFill/>
          </a:ln>
        </p:spPr>
        <p:style>
          <a:lnRef idx="2">
            <a:schemeClr val="dk1"/>
          </a:lnRef>
          <a:fillRef idx="1">
            <a:schemeClr val="lt1"/>
          </a:fillRef>
          <a:effectRef idx="0">
            <a:schemeClr val="dk1"/>
          </a:effectRef>
          <a:fontRef idx="minor">
            <a:schemeClr val="dk1"/>
          </a:fontRef>
        </p:style>
        <p:txBody>
          <a:bodyPr lIns="91440" tIns="45720" rIns="91440" bIns="45720" rtlCol="0" anchor="ctr"/>
          <a:lstStyle/>
          <a:p>
            <a:pPr algn="ctr"/>
            <a:r>
              <a:rPr lang="en-GB" dirty="0">
                <a:ea typeface="+mn-lt"/>
                <a:cs typeface="+mn-lt"/>
              </a:rPr>
              <a:t>Extern</a:t>
            </a:r>
          </a:p>
        </p:txBody>
      </p:sp>
      <p:sp>
        <p:nvSpPr>
          <p:cNvPr id="10" name="Rectangle 9">
            <a:extLst>
              <a:ext uri="{FF2B5EF4-FFF2-40B4-BE49-F238E27FC236}">
                <a16:creationId xmlns:a16="http://schemas.microsoft.com/office/drawing/2014/main" id="{4D580775-B6AB-6E4C-9CEA-F5F9916D23B7}"/>
              </a:ext>
            </a:extLst>
          </p:cNvPr>
          <p:cNvSpPr/>
          <p:nvPr/>
        </p:nvSpPr>
        <p:spPr>
          <a:xfrm>
            <a:off x="8842638" y="5291957"/>
            <a:ext cx="1532758" cy="481724"/>
          </a:xfrm>
          <a:prstGeom prst="rect">
            <a:avLst/>
          </a:prstGeom>
          <a:ln>
            <a:noFill/>
          </a:ln>
        </p:spPr>
        <p:style>
          <a:lnRef idx="2">
            <a:schemeClr val="dk1"/>
          </a:lnRef>
          <a:fillRef idx="1">
            <a:schemeClr val="lt1"/>
          </a:fillRef>
          <a:effectRef idx="0">
            <a:schemeClr val="dk1"/>
          </a:effectRef>
          <a:fontRef idx="minor">
            <a:schemeClr val="dk1"/>
          </a:fontRef>
        </p:style>
        <p:txBody>
          <a:bodyPr lIns="91440" tIns="45720" rIns="91440" bIns="45720" rtlCol="0" anchor="ctr"/>
          <a:lstStyle/>
          <a:p>
            <a:pPr algn="ctr"/>
            <a:r>
              <a:rPr lang="en-GB" dirty="0">
                <a:ea typeface="+mn-lt"/>
                <a:cs typeface="+mn-lt"/>
              </a:rPr>
              <a:t>Intern</a:t>
            </a:r>
          </a:p>
        </p:txBody>
      </p:sp>
    </p:spTree>
    <p:extLst>
      <p:ext uri="{BB962C8B-B14F-4D97-AF65-F5344CB8AC3E}">
        <p14:creationId xmlns:p14="http://schemas.microsoft.com/office/powerpoint/2010/main" val="2376318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761603"/>
            <a:ext cx="10595237" cy="822268"/>
          </a:xfrm>
        </p:spPr>
        <p:txBody>
          <a:bodyPr lIns="91440" tIns="45720" rIns="91440" bIns="45720" anchor="t">
            <a:noAutofit/>
          </a:bodyPr>
          <a:lstStyle/>
          <a:p>
            <a:r>
              <a:rPr lang="en-GB" dirty="0">
                <a:ea typeface="+mn-lt"/>
                <a:cs typeface="+mn-lt"/>
              </a:rPr>
              <a:t>Der NGO-</a:t>
            </a:r>
            <a:r>
              <a:rPr lang="en-GB" dirty="0" err="1">
                <a:ea typeface="+mn-lt"/>
                <a:cs typeface="+mn-lt"/>
              </a:rPr>
              <a:t>Finanzierungsmix</a:t>
            </a:r>
            <a:endParaRPr lang="en-US" dirty="0" err="1"/>
          </a:p>
        </p:txBody>
      </p:sp>
      <p:sp>
        <p:nvSpPr>
          <p:cNvPr id="2" name="TextBox 1">
            <a:extLst>
              <a:ext uri="{FF2B5EF4-FFF2-40B4-BE49-F238E27FC236}">
                <a16:creationId xmlns:a16="http://schemas.microsoft.com/office/drawing/2014/main" id="{CDF7989A-5967-150C-B395-70EC1F2423B8}"/>
              </a:ext>
            </a:extLst>
          </p:cNvPr>
          <p:cNvSpPr txBox="1"/>
          <p:nvPr/>
        </p:nvSpPr>
        <p:spPr>
          <a:xfrm>
            <a:off x="848050" y="1780515"/>
            <a:ext cx="10496407" cy="1089529"/>
          </a:xfrm>
          <a:prstGeom prst="rect">
            <a:avLst/>
          </a:prstGeom>
          <a:noFill/>
        </p:spPr>
        <p:txBody>
          <a:bodyPr wrap="square" lIns="91440" tIns="45720" rIns="91440" bIns="45720" rtlCol="0" anchor="t">
            <a:spAutoFit/>
          </a:bodyPr>
          <a:lstStyle/>
          <a:p>
            <a:pPr marL="457200" indent="-457200">
              <a:lnSpc>
                <a:spcPct val="90000"/>
              </a:lnSpc>
              <a:spcBef>
                <a:spcPts val="1000"/>
              </a:spcBef>
              <a:buClr>
                <a:srgbClr val="0D9390"/>
              </a:buClr>
              <a:buFont typeface="Arial"/>
              <a:buBlip>
                <a:blip r:embed="rId3"/>
              </a:buBlip>
              <a:defRPr/>
            </a:pPr>
            <a:r>
              <a:rPr lang="en-GB" sz="2400" dirty="0">
                <a:solidFill>
                  <a:srgbClr val="000000"/>
                </a:solidFill>
                <a:ea typeface="+mn-lt"/>
                <a:cs typeface="+mn-lt"/>
              </a:rPr>
              <a:t>Der Aufbau </a:t>
            </a:r>
            <a:r>
              <a:rPr lang="en-GB" sz="2400" err="1">
                <a:solidFill>
                  <a:srgbClr val="000000"/>
                </a:solidFill>
                <a:ea typeface="+mn-lt"/>
                <a:cs typeface="+mn-lt"/>
              </a:rPr>
              <a:t>einer</a:t>
            </a:r>
            <a:r>
              <a:rPr lang="en-GB" sz="2400" dirty="0">
                <a:solidFill>
                  <a:srgbClr val="000000"/>
                </a:solidFill>
                <a:ea typeface="+mn-lt"/>
                <a:cs typeface="+mn-lt"/>
              </a:rPr>
              <a:t> </a:t>
            </a:r>
            <a:r>
              <a:rPr lang="en-GB" sz="2400" err="1">
                <a:solidFill>
                  <a:srgbClr val="000000"/>
                </a:solidFill>
                <a:ea typeface="+mn-lt"/>
                <a:cs typeface="+mn-lt"/>
              </a:rPr>
              <a:t>fruchtbaren</a:t>
            </a:r>
            <a:r>
              <a:rPr lang="en-GB" sz="2400" dirty="0">
                <a:solidFill>
                  <a:srgbClr val="000000"/>
                </a:solidFill>
                <a:ea typeface="+mn-lt"/>
                <a:cs typeface="+mn-lt"/>
              </a:rPr>
              <a:t> und </a:t>
            </a:r>
            <a:r>
              <a:rPr lang="en-GB" sz="2400" err="1">
                <a:solidFill>
                  <a:srgbClr val="000000"/>
                </a:solidFill>
                <a:ea typeface="+mn-lt"/>
                <a:cs typeface="+mn-lt"/>
              </a:rPr>
              <a:t>vorteilhaften</a:t>
            </a:r>
            <a:r>
              <a:rPr lang="en-GB" sz="2400" dirty="0">
                <a:solidFill>
                  <a:srgbClr val="000000"/>
                </a:solidFill>
                <a:ea typeface="+mn-lt"/>
                <a:cs typeface="+mn-lt"/>
              </a:rPr>
              <a:t> </a:t>
            </a:r>
            <a:r>
              <a:rPr lang="en-GB" sz="2400" err="1">
                <a:solidFill>
                  <a:srgbClr val="000000"/>
                </a:solidFill>
                <a:ea typeface="+mn-lt"/>
                <a:cs typeface="+mn-lt"/>
              </a:rPr>
              <a:t>Beziehung</a:t>
            </a:r>
            <a:r>
              <a:rPr lang="en-GB" sz="2400" dirty="0">
                <a:solidFill>
                  <a:srgbClr val="000000"/>
                </a:solidFill>
                <a:ea typeface="+mn-lt"/>
                <a:cs typeface="+mn-lt"/>
              </a:rPr>
              <a:t> </a:t>
            </a:r>
            <a:r>
              <a:rPr lang="en-GB" sz="2400" err="1">
                <a:solidFill>
                  <a:srgbClr val="000000"/>
                </a:solidFill>
                <a:ea typeface="+mn-lt"/>
                <a:cs typeface="+mn-lt"/>
              </a:rPr>
              <a:t>zwischen</a:t>
            </a:r>
            <a:r>
              <a:rPr lang="en-GB" sz="2400" dirty="0">
                <a:solidFill>
                  <a:srgbClr val="000000"/>
                </a:solidFill>
                <a:ea typeface="+mn-lt"/>
                <a:cs typeface="+mn-lt"/>
              </a:rPr>
              <a:t> </a:t>
            </a:r>
            <a:r>
              <a:rPr kumimoji="0" lang="en-GB" sz="2400" b="0" i="0" u="none" strike="noStrike" kern="1200" cap="none" spc="0" normalizeH="0" baseline="0" noProof="0" dirty="0">
                <a:ln>
                  <a:noFill/>
                </a:ln>
                <a:solidFill>
                  <a:srgbClr val="000000"/>
                </a:solidFill>
                <a:effectLst/>
                <a:uLnTx/>
                <a:uFillTx/>
                <a:ea typeface="+mn-lt"/>
                <a:cs typeface="+mn-lt"/>
              </a:rPr>
              <a:t>NGOs </a:t>
            </a:r>
            <a:r>
              <a:rPr lang="en-GB" sz="2400" dirty="0">
                <a:solidFill>
                  <a:srgbClr val="000000"/>
                </a:solidFill>
                <a:ea typeface="+mn-lt"/>
                <a:cs typeface="+mn-lt"/>
              </a:rPr>
              <a:t>und </a:t>
            </a:r>
            <a:r>
              <a:rPr lang="en-GB" sz="2400" err="1">
                <a:solidFill>
                  <a:srgbClr val="000000"/>
                </a:solidFill>
                <a:ea typeface="+mn-lt"/>
                <a:cs typeface="+mn-lt"/>
              </a:rPr>
              <a:t>Geberorganisationen</a:t>
            </a:r>
            <a:r>
              <a:rPr lang="en-GB" sz="2400" dirty="0">
                <a:solidFill>
                  <a:srgbClr val="000000"/>
                </a:solidFill>
                <a:ea typeface="+mn-lt"/>
                <a:cs typeface="+mn-lt"/>
              </a:rPr>
              <a:t> </a:t>
            </a:r>
            <a:r>
              <a:rPr lang="en-GB" sz="2400" err="1">
                <a:solidFill>
                  <a:srgbClr val="000000"/>
                </a:solidFill>
                <a:ea typeface="+mn-lt"/>
                <a:cs typeface="+mn-lt"/>
              </a:rPr>
              <a:t>hängt</a:t>
            </a:r>
            <a:r>
              <a:rPr lang="en-GB" sz="2400" dirty="0">
                <a:solidFill>
                  <a:srgbClr val="000000"/>
                </a:solidFill>
                <a:ea typeface="+mn-lt"/>
                <a:cs typeface="+mn-lt"/>
              </a:rPr>
              <a:t> </a:t>
            </a:r>
            <a:r>
              <a:rPr lang="en-GB" sz="2400" err="1">
                <a:solidFill>
                  <a:srgbClr val="000000"/>
                </a:solidFill>
                <a:ea typeface="+mn-lt"/>
                <a:cs typeface="+mn-lt"/>
              </a:rPr>
              <a:t>weitgehend</a:t>
            </a:r>
            <a:r>
              <a:rPr lang="en-GB" sz="2400" dirty="0">
                <a:solidFill>
                  <a:srgbClr val="000000"/>
                </a:solidFill>
                <a:ea typeface="+mn-lt"/>
                <a:cs typeface="+mn-lt"/>
              </a:rPr>
              <a:t> </a:t>
            </a:r>
            <a:r>
              <a:rPr lang="en-GB" sz="2400" err="1">
                <a:solidFill>
                  <a:srgbClr val="000000"/>
                </a:solidFill>
                <a:ea typeface="+mn-lt"/>
                <a:cs typeface="+mn-lt"/>
              </a:rPr>
              <a:t>davon</a:t>
            </a:r>
            <a:r>
              <a:rPr lang="en-GB" sz="2400" dirty="0">
                <a:solidFill>
                  <a:srgbClr val="000000"/>
                </a:solidFill>
                <a:ea typeface="+mn-lt"/>
                <a:cs typeface="+mn-lt"/>
              </a:rPr>
              <a:t> ab, </a:t>
            </a:r>
            <a:r>
              <a:rPr lang="en-GB" sz="2400" err="1">
                <a:solidFill>
                  <a:srgbClr val="000000"/>
                </a:solidFill>
                <a:ea typeface="+mn-lt"/>
                <a:cs typeface="+mn-lt"/>
              </a:rPr>
              <a:t>dass</a:t>
            </a:r>
            <a:r>
              <a:rPr lang="en-GB" sz="2400" dirty="0">
                <a:solidFill>
                  <a:srgbClr val="000000"/>
                </a:solidFill>
                <a:ea typeface="+mn-lt"/>
                <a:cs typeface="+mn-lt"/>
              </a:rPr>
              <a:t> </a:t>
            </a:r>
            <a:r>
              <a:rPr lang="en-GB" sz="2400" err="1">
                <a:solidFill>
                  <a:srgbClr val="000000"/>
                </a:solidFill>
                <a:ea typeface="+mn-lt"/>
                <a:cs typeface="+mn-lt"/>
              </a:rPr>
              <a:t>beide</a:t>
            </a:r>
            <a:r>
              <a:rPr lang="en-GB" sz="2400" dirty="0">
                <a:solidFill>
                  <a:srgbClr val="000000"/>
                </a:solidFill>
                <a:ea typeface="+mn-lt"/>
                <a:cs typeface="+mn-lt"/>
              </a:rPr>
              <a:t> Seiten </a:t>
            </a:r>
            <a:r>
              <a:rPr lang="en-GB" sz="2400" err="1">
                <a:solidFill>
                  <a:srgbClr val="000000"/>
                </a:solidFill>
                <a:ea typeface="+mn-lt"/>
                <a:cs typeface="+mn-lt"/>
              </a:rPr>
              <a:t>versuchen</a:t>
            </a:r>
            <a:r>
              <a:rPr lang="en-GB" sz="2400" dirty="0">
                <a:solidFill>
                  <a:srgbClr val="000000"/>
                </a:solidFill>
                <a:ea typeface="+mn-lt"/>
                <a:cs typeface="+mn-lt"/>
              </a:rPr>
              <a:t>, die </a:t>
            </a:r>
            <a:r>
              <a:rPr lang="en-GB" sz="2400" err="1">
                <a:solidFill>
                  <a:srgbClr val="000000"/>
                </a:solidFill>
                <a:ea typeface="+mn-lt"/>
                <a:cs typeface="+mn-lt"/>
              </a:rPr>
              <a:t>Ziele</a:t>
            </a:r>
            <a:r>
              <a:rPr lang="en-GB" sz="2400" dirty="0">
                <a:solidFill>
                  <a:srgbClr val="000000"/>
                </a:solidFill>
                <a:ea typeface="+mn-lt"/>
                <a:cs typeface="+mn-lt"/>
              </a:rPr>
              <a:t> des </a:t>
            </a:r>
            <a:r>
              <a:rPr lang="en-GB" sz="2400" err="1">
                <a:solidFill>
                  <a:srgbClr val="000000"/>
                </a:solidFill>
                <a:ea typeface="+mn-lt"/>
                <a:cs typeface="+mn-lt"/>
              </a:rPr>
              <a:t>anderen</a:t>
            </a:r>
            <a:r>
              <a:rPr lang="en-GB" sz="2400" dirty="0">
                <a:solidFill>
                  <a:srgbClr val="000000"/>
                </a:solidFill>
                <a:ea typeface="+mn-lt"/>
                <a:cs typeface="+mn-lt"/>
              </a:rPr>
              <a:t> </a:t>
            </a:r>
            <a:r>
              <a:rPr lang="en-GB" sz="2400" err="1">
                <a:solidFill>
                  <a:srgbClr val="000000"/>
                </a:solidFill>
                <a:ea typeface="+mn-lt"/>
                <a:cs typeface="+mn-lt"/>
              </a:rPr>
              <a:t>zu</a:t>
            </a:r>
            <a:r>
              <a:rPr lang="en-GB" sz="2400" dirty="0">
                <a:solidFill>
                  <a:srgbClr val="000000"/>
                </a:solidFill>
                <a:ea typeface="+mn-lt"/>
                <a:cs typeface="+mn-lt"/>
              </a:rPr>
              <a:t> verstehen</a:t>
            </a:r>
            <a:r>
              <a:rPr kumimoji="0" lang="en-GB" sz="2400" b="0" i="0" u="none" strike="noStrike" kern="1200" cap="none" spc="0" normalizeH="0" baseline="0" noProof="0" dirty="0">
                <a:ln>
                  <a:noFill/>
                </a:ln>
                <a:solidFill>
                  <a:srgbClr val="000000"/>
                </a:solidFill>
                <a:effectLst/>
                <a:uLnTx/>
                <a:uFillTx/>
                <a:ea typeface="+mn-lt"/>
                <a:cs typeface="+mn-lt"/>
              </a:rPr>
              <a:t>.</a:t>
            </a:r>
            <a:endParaRPr lang="en-US" dirty="0">
              <a:solidFill>
                <a:srgbClr val="000000"/>
              </a:solidFill>
              <a:ea typeface="+mn-lt"/>
              <a:cs typeface="+mn-lt"/>
            </a:endParaRPr>
          </a:p>
        </p:txBody>
      </p:sp>
    </p:spTree>
    <p:extLst>
      <p:ext uri="{BB962C8B-B14F-4D97-AF65-F5344CB8AC3E}">
        <p14:creationId xmlns:p14="http://schemas.microsoft.com/office/powerpoint/2010/main" val="2804403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761603"/>
            <a:ext cx="10595237" cy="822268"/>
          </a:xfrm>
        </p:spPr>
        <p:txBody>
          <a:bodyPr lIns="91440" tIns="45720" rIns="91440" bIns="45720" anchor="t">
            <a:noAutofit/>
          </a:bodyPr>
          <a:lstStyle/>
          <a:p>
            <a:r>
              <a:rPr lang="en-GB" dirty="0">
                <a:ea typeface="+mn-lt"/>
                <a:cs typeface="+mn-lt"/>
              </a:rPr>
              <a:t>Der NGO-</a:t>
            </a:r>
            <a:r>
              <a:rPr lang="en-GB" dirty="0" err="1">
                <a:ea typeface="+mn-lt"/>
                <a:cs typeface="+mn-lt"/>
              </a:rPr>
              <a:t>Finanzierungsmix</a:t>
            </a:r>
            <a:endParaRPr lang="en-US" dirty="0" err="1"/>
          </a:p>
        </p:txBody>
      </p:sp>
      <p:pic>
        <p:nvPicPr>
          <p:cNvPr id="5" name="Picture 4" descr="https://www.gdrc.org/ngo/funding/Image2.jpg">
            <a:extLst>
              <a:ext uri="{FF2B5EF4-FFF2-40B4-BE49-F238E27FC236}">
                <a16:creationId xmlns:a16="http://schemas.microsoft.com/office/drawing/2014/main" id="{2568E08A-3D1C-A006-9265-E1208F2C4844}"/>
              </a:ext>
            </a:extLst>
          </p:cNvPr>
          <p:cNvPicPr/>
          <p:nvPr/>
        </p:nvPicPr>
        <p:blipFill rotWithShape="1">
          <a:blip r:embed="rId3">
            <a:grayscl/>
            <a:extLst>
              <a:ext uri="{28A0092B-C50C-407E-A947-70E740481C1C}">
                <a14:useLocalDpi xmlns:a14="http://schemas.microsoft.com/office/drawing/2010/main" val="0"/>
              </a:ext>
            </a:extLst>
          </a:blip>
          <a:srcRect r="3437" b="3574"/>
          <a:stretch/>
        </p:blipFill>
        <p:spPr bwMode="auto">
          <a:xfrm>
            <a:off x="2525979" y="1583871"/>
            <a:ext cx="7140040" cy="4376058"/>
          </a:xfrm>
          <a:prstGeom prst="rect">
            <a:avLst/>
          </a:prstGeom>
          <a:noFill/>
          <a:ln>
            <a:noFill/>
          </a:ln>
        </p:spPr>
      </p:pic>
      <p:sp>
        <p:nvSpPr>
          <p:cNvPr id="2" name="Rectangle 1">
            <a:extLst>
              <a:ext uri="{FF2B5EF4-FFF2-40B4-BE49-F238E27FC236}">
                <a16:creationId xmlns:a16="http://schemas.microsoft.com/office/drawing/2014/main" id="{6549BCCD-7832-70A8-6C61-88C7DDE61CA3}"/>
              </a:ext>
            </a:extLst>
          </p:cNvPr>
          <p:cNvSpPr/>
          <p:nvPr/>
        </p:nvSpPr>
        <p:spPr>
          <a:xfrm>
            <a:off x="2590799" y="4504266"/>
            <a:ext cx="3339629" cy="134525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err="1">
                <a:ea typeface="+mn-lt"/>
                <a:cs typeface="+mn-lt"/>
              </a:rPr>
              <a:t>Gemeinnüztige</a:t>
            </a:r>
            <a:r>
              <a:rPr lang="en-GB" sz="1200" dirty="0">
                <a:ea typeface="+mn-lt"/>
                <a:cs typeface="+mn-lt"/>
              </a:rPr>
              <a:t> </a:t>
            </a:r>
            <a:r>
              <a:rPr lang="en-GB" sz="1200" dirty="0" err="1">
                <a:ea typeface="+mn-lt"/>
                <a:cs typeface="+mn-lt"/>
              </a:rPr>
              <a:t>Organisationen</a:t>
            </a:r>
            <a:r>
              <a:rPr lang="en-GB" sz="1200" dirty="0">
                <a:ea typeface="+mn-lt"/>
                <a:cs typeface="+mn-lt"/>
              </a:rPr>
              <a:t>, die </a:t>
            </a:r>
            <a:r>
              <a:rPr lang="en-GB" sz="1200" dirty="0" err="1">
                <a:ea typeface="+mn-lt"/>
                <a:cs typeface="+mn-lt"/>
              </a:rPr>
              <a:t>Spendern</a:t>
            </a:r>
            <a:r>
              <a:rPr lang="en-GB" sz="1200" dirty="0">
                <a:ea typeface="+mn-lt"/>
                <a:cs typeface="+mn-lt"/>
              </a:rPr>
              <a:t> </a:t>
            </a:r>
            <a:r>
              <a:rPr lang="en-GB" sz="1200" dirty="0" err="1">
                <a:ea typeface="+mn-lt"/>
                <a:cs typeface="+mn-lt"/>
              </a:rPr>
              <a:t>helfen</a:t>
            </a:r>
            <a:r>
              <a:rPr lang="en-GB" sz="1200" dirty="0">
                <a:ea typeface="+mn-lt"/>
                <a:cs typeface="+mn-lt"/>
              </a:rPr>
              <a:t>, </a:t>
            </a:r>
            <a:r>
              <a:rPr lang="en-GB" sz="1200" dirty="0" err="1">
                <a:ea typeface="+mn-lt"/>
                <a:cs typeface="+mn-lt"/>
              </a:rPr>
              <a:t>ihre</a:t>
            </a:r>
            <a:r>
              <a:rPr lang="en-GB" sz="1200" dirty="0">
                <a:ea typeface="+mn-lt"/>
                <a:cs typeface="+mn-lt"/>
              </a:rPr>
              <a:t> </a:t>
            </a:r>
            <a:r>
              <a:rPr lang="en-GB" sz="1200" dirty="0" err="1">
                <a:ea typeface="+mn-lt"/>
                <a:cs typeface="+mn-lt"/>
              </a:rPr>
              <a:t>Herausforderungen</a:t>
            </a:r>
            <a:r>
              <a:rPr lang="en-GB" sz="1200" dirty="0">
                <a:ea typeface="+mn-lt"/>
                <a:cs typeface="+mn-lt"/>
              </a:rPr>
              <a:t> </a:t>
            </a:r>
            <a:r>
              <a:rPr lang="en-GB" sz="1200" dirty="0" err="1">
                <a:ea typeface="+mn-lt"/>
                <a:cs typeface="+mn-lt"/>
              </a:rPr>
              <a:t>bei</a:t>
            </a:r>
            <a:r>
              <a:rPr lang="en-GB" sz="1200" dirty="0">
                <a:ea typeface="+mn-lt"/>
                <a:cs typeface="+mn-lt"/>
              </a:rPr>
              <a:t> der </a:t>
            </a:r>
            <a:r>
              <a:rPr lang="en-GB" sz="1200" dirty="0" err="1">
                <a:ea typeface="+mn-lt"/>
                <a:cs typeface="+mn-lt"/>
              </a:rPr>
              <a:t>Mittelbeschaffung</a:t>
            </a:r>
            <a:r>
              <a:rPr lang="en-GB" sz="1200" dirty="0">
                <a:ea typeface="+mn-lt"/>
                <a:cs typeface="+mn-lt"/>
              </a:rPr>
              <a:t> </a:t>
            </a:r>
            <a:r>
              <a:rPr lang="en-GB" sz="1200" dirty="0" err="1">
                <a:ea typeface="+mn-lt"/>
                <a:cs typeface="+mn-lt"/>
              </a:rPr>
              <a:t>zu</a:t>
            </a:r>
            <a:r>
              <a:rPr lang="en-GB" sz="1200" dirty="0">
                <a:ea typeface="+mn-lt"/>
                <a:cs typeface="+mn-lt"/>
              </a:rPr>
              <a:t> verstehen und </a:t>
            </a:r>
            <a:r>
              <a:rPr lang="en-GB" sz="1200" dirty="0" err="1">
                <a:ea typeface="+mn-lt"/>
                <a:cs typeface="+mn-lt"/>
              </a:rPr>
              <a:t>ihre</a:t>
            </a:r>
            <a:r>
              <a:rPr lang="en-GB" sz="1200" dirty="0">
                <a:ea typeface="+mn-lt"/>
                <a:cs typeface="+mn-lt"/>
              </a:rPr>
              <a:t> </a:t>
            </a:r>
            <a:r>
              <a:rPr lang="en-GB" sz="1200" dirty="0" err="1">
                <a:ea typeface="+mn-lt"/>
                <a:cs typeface="+mn-lt"/>
              </a:rPr>
              <a:t>spezifischen</a:t>
            </a:r>
            <a:r>
              <a:rPr lang="en-GB" sz="1200" dirty="0">
                <a:ea typeface="+mn-lt"/>
                <a:cs typeface="+mn-lt"/>
              </a:rPr>
              <a:t> </a:t>
            </a:r>
            <a:r>
              <a:rPr lang="en-GB" sz="1200" dirty="0" err="1">
                <a:ea typeface="+mn-lt"/>
                <a:cs typeface="+mn-lt"/>
              </a:rPr>
              <a:t>Bedürfnisse</a:t>
            </a:r>
            <a:r>
              <a:rPr lang="en-GB" sz="1200" dirty="0">
                <a:ea typeface="+mn-lt"/>
                <a:cs typeface="+mn-lt"/>
              </a:rPr>
              <a:t> </a:t>
            </a:r>
            <a:r>
              <a:rPr lang="en-GB" sz="1200" dirty="0" err="1">
                <a:ea typeface="+mn-lt"/>
                <a:cs typeface="+mn-lt"/>
              </a:rPr>
              <a:t>zu</a:t>
            </a:r>
            <a:r>
              <a:rPr lang="en-GB" sz="1200" dirty="0">
                <a:ea typeface="+mn-lt"/>
                <a:cs typeface="+mn-lt"/>
              </a:rPr>
              <a:t> </a:t>
            </a:r>
            <a:r>
              <a:rPr lang="en-GB" sz="1200" dirty="0" err="1">
                <a:ea typeface="+mn-lt"/>
                <a:cs typeface="+mn-lt"/>
              </a:rPr>
              <a:t>finanzieren</a:t>
            </a:r>
            <a:r>
              <a:rPr lang="en-GB" sz="1200" dirty="0">
                <a:ea typeface="+mn-lt"/>
                <a:cs typeface="+mn-lt"/>
              </a:rPr>
              <a:t> (</a:t>
            </a:r>
            <a:r>
              <a:rPr lang="en-GB" sz="1200" dirty="0" err="1">
                <a:ea typeface="+mn-lt"/>
                <a:cs typeface="+mn-lt"/>
              </a:rPr>
              <a:t>über</a:t>
            </a:r>
            <a:r>
              <a:rPr lang="en-GB" sz="1200" dirty="0">
                <a:ea typeface="+mn-lt"/>
                <a:cs typeface="+mn-lt"/>
              </a:rPr>
              <a:t> die </a:t>
            </a:r>
            <a:r>
              <a:rPr lang="en-GB" sz="1200" dirty="0" err="1">
                <a:ea typeface="+mn-lt"/>
                <a:cs typeface="+mn-lt"/>
              </a:rPr>
              <a:t>Finanzierungsprioritäten</a:t>
            </a:r>
            <a:r>
              <a:rPr lang="en-GB" sz="1200" dirty="0">
                <a:ea typeface="+mn-lt"/>
                <a:cs typeface="+mn-lt"/>
              </a:rPr>
              <a:t> und -</a:t>
            </a:r>
            <a:r>
              <a:rPr lang="en-GB" sz="1200" dirty="0" err="1">
                <a:ea typeface="+mn-lt"/>
                <a:cs typeface="+mn-lt"/>
              </a:rPr>
              <a:t>themen</a:t>
            </a:r>
            <a:r>
              <a:rPr lang="en-GB" sz="1200" dirty="0">
                <a:ea typeface="+mn-lt"/>
                <a:cs typeface="+mn-lt"/>
              </a:rPr>
              <a:t> der Spender </a:t>
            </a:r>
            <a:r>
              <a:rPr lang="en-GB" sz="1200" dirty="0" err="1">
                <a:ea typeface="+mn-lt"/>
                <a:cs typeface="+mn-lt"/>
              </a:rPr>
              <a:t>hinaus</a:t>
            </a:r>
            <a:r>
              <a:rPr lang="en-GB" sz="1200" dirty="0">
                <a:ea typeface="+mn-lt"/>
                <a:cs typeface="+mn-lt"/>
              </a:rPr>
              <a:t>)</a:t>
            </a:r>
            <a:endParaRPr lang="en-US" dirty="0"/>
          </a:p>
        </p:txBody>
      </p:sp>
      <p:sp>
        <p:nvSpPr>
          <p:cNvPr id="3" name="Oval 2">
            <a:extLst>
              <a:ext uri="{FF2B5EF4-FFF2-40B4-BE49-F238E27FC236}">
                <a16:creationId xmlns:a16="http://schemas.microsoft.com/office/drawing/2014/main" id="{2DD7CD29-DE68-9F43-2E51-7AFB521878C0}"/>
              </a:ext>
            </a:extLst>
          </p:cNvPr>
          <p:cNvSpPr/>
          <p:nvPr/>
        </p:nvSpPr>
        <p:spPr>
          <a:xfrm>
            <a:off x="3484504" y="2349970"/>
            <a:ext cx="1523998" cy="809036"/>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cs typeface="Calibri"/>
              </a:rPr>
              <a:t>Spender</a:t>
            </a:r>
          </a:p>
        </p:txBody>
      </p:sp>
      <p:sp>
        <p:nvSpPr>
          <p:cNvPr id="6" name="Oval 5">
            <a:extLst>
              <a:ext uri="{FF2B5EF4-FFF2-40B4-BE49-F238E27FC236}">
                <a16:creationId xmlns:a16="http://schemas.microsoft.com/office/drawing/2014/main" id="{11D04B63-8579-EBC7-2EFB-242D005FA1CE}"/>
              </a:ext>
            </a:extLst>
          </p:cNvPr>
          <p:cNvSpPr/>
          <p:nvPr/>
        </p:nvSpPr>
        <p:spPr>
          <a:xfrm>
            <a:off x="7548504" y="2349970"/>
            <a:ext cx="1523998" cy="809036"/>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1100" dirty="0" err="1">
                <a:ea typeface="+mn-lt"/>
                <a:cs typeface="+mn-lt"/>
              </a:rPr>
              <a:t>Gemeinnützige</a:t>
            </a:r>
            <a:r>
              <a:rPr lang="en-GB" sz="1100" dirty="0">
                <a:ea typeface="+mn-lt"/>
                <a:cs typeface="+mn-lt"/>
              </a:rPr>
              <a:t> Organisation</a:t>
            </a:r>
            <a:endParaRPr lang="en-US" sz="1100">
              <a:cs typeface="Calibri"/>
            </a:endParaRPr>
          </a:p>
        </p:txBody>
      </p:sp>
      <p:sp>
        <p:nvSpPr>
          <p:cNvPr id="7" name="Rectangle 6">
            <a:extLst>
              <a:ext uri="{FF2B5EF4-FFF2-40B4-BE49-F238E27FC236}">
                <a16:creationId xmlns:a16="http://schemas.microsoft.com/office/drawing/2014/main" id="{1B28BBF6-BC09-F571-9562-C5CDF038587F}"/>
              </a:ext>
            </a:extLst>
          </p:cNvPr>
          <p:cNvSpPr/>
          <p:nvPr/>
        </p:nvSpPr>
        <p:spPr>
          <a:xfrm>
            <a:off x="6748873" y="4504266"/>
            <a:ext cx="3339629" cy="146755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1200" dirty="0">
                <a:ea typeface="+mn-lt"/>
                <a:cs typeface="+mn-lt"/>
              </a:rPr>
              <a:t>Non-Profit-</a:t>
            </a:r>
            <a:r>
              <a:rPr lang="en-GB" sz="1200" dirty="0" err="1">
                <a:ea typeface="+mn-lt"/>
                <a:cs typeface="+mn-lt"/>
              </a:rPr>
              <a:t>Organisationen</a:t>
            </a:r>
            <a:r>
              <a:rPr lang="en-GB" sz="1200" dirty="0">
                <a:ea typeface="+mn-lt"/>
                <a:cs typeface="+mn-lt"/>
              </a:rPr>
              <a:t>, die Gelder von </a:t>
            </a:r>
            <a:r>
              <a:rPr lang="en-GB" sz="1200" dirty="0" err="1">
                <a:ea typeface="+mn-lt"/>
                <a:cs typeface="+mn-lt"/>
              </a:rPr>
              <a:t>Spendern</a:t>
            </a:r>
            <a:r>
              <a:rPr lang="en-GB" sz="1200" dirty="0">
                <a:ea typeface="+mn-lt"/>
                <a:cs typeface="+mn-lt"/>
              </a:rPr>
              <a:t> </a:t>
            </a:r>
            <a:r>
              <a:rPr lang="en-GB" sz="1200" dirty="0" err="1">
                <a:ea typeface="+mn-lt"/>
                <a:cs typeface="+mn-lt"/>
              </a:rPr>
              <a:t>beantragen</a:t>
            </a:r>
            <a:r>
              <a:rPr lang="en-GB" sz="1200" dirty="0">
                <a:ea typeface="+mn-lt"/>
                <a:cs typeface="+mn-lt"/>
              </a:rPr>
              <a:t>, </a:t>
            </a:r>
            <a:r>
              <a:rPr lang="en-GB" sz="1200" dirty="0" err="1">
                <a:ea typeface="+mn-lt"/>
                <a:cs typeface="+mn-lt"/>
              </a:rPr>
              <a:t>indem</a:t>
            </a:r>
            <a:r>
              <a:rPr lang="en-GB" sz="1200" dirty="0">
                <a:ea typeface="+mn-lt"/>
                <a:cs typeface="+mn-lt"/>
              </a:rPr>
              <a:t> </a:t>
            </a:r>
            <a:r>
              <a:rPr lang="en-GB" sz="1200" dirty="0" err="1">
                <a:ea typeface="+mn-lt"/>
                <a:cs typeface="+mn-lt"/>
              </a:rPr>
              <a:t>sie</a:t>
            </a:r>
            <a:r>
              <a:rPr lang="en-GB" sz="1200" dirty="0">
                <a:ea typeface="+mn-lt"/>
                <a:cs typeface="+mn-lt"/>
              </a:rPr>
              <a:t> </a:t>
            </a:r>
            <a:r>
              <a:rPr lang="en-GB" sz="1200" dirty="0" err="1">
                <a:ea typeface="+mn-lt"/>
                <a:cs typeface="+mn-lt"/>
              </a:rPr>
              <a:t>versuchen</a:t>
            </a:r>
            <a:r>
              <a:rPr lang="en-GB" sz="1200" dirty="0">
                <a:ea typeface="+mn-lt"/>
                <a:cs typeface="+mn-lt"/>
              </a:rPr>
              <a:t>, </a:t>
            </a:r>
            <a:r>
              <a:rPr lang="en-GB" sz="1200" dirty="0" err="1">
                <a:ea typeface="+mn-lt"/>
                <a:cs typeface="+mn-lt"/>
              </a:rPr>
              <a:t>ihre</a:t>
            </a:r>
            <a:r>
              <a:rPr lang="en-GB" sz="1200" dirty="0">
                <a:ea typeface="+mn-lt"/>
                <a:cs typeface="+mn-lt"/>
              </a:rPr>
              <a:t> </a:t>
            </a:r>
            <a:r>
              <a:rPr lang="en-GB" sz="1200" dirty="0" err="1">
                <a:ea typeface="+mn-lt"/>
                <a:cs typeface="+mn-lt"/>
              </a:rPr>
              <a:t>Bedürfnisse</a:t>
            </a:r>
            <a:r>
              <a:rPr lang="en-GB" sz="1200" dirty="0">
                <a:ea typeface="+mn-lt"/>
                <a:cs typeface="+mn-lt"/>
              </a:rPr>
              <a:t> </a:t>
            </a:r>
            <a:r>
              <a:rPr lang="en-GB" sz="1200" dirty="0" err="1">
                <a:ea typeface="+mn-lt"/>
                <a:cs typeface="+mn-lt"/>
              </a:rPr>
              <a:t>mit</a:t>
            </a:r>
            <a:r>
              <a:rPr lang="en-GB" sz="1200" dirty="0">
                <a:ea typeface="+mn-lt"/>
                <a:cs typeface="+mn-lt"/>
              </a:rPr>
              <a:t> den </a:t>
            </a:r>
            <a:r>
              <a:rPr lang="en-GB" sz="1200" dirty="0" err="1">
                <a:ea typeface="+mn-lt"/>
                <a:cs typeface="+mn-lt"/>
              </a:rPr>
              <a:t>Prioritäten</a:t>
            </a:r>
            <a:r>
              <a:rPr lang="en-GB" sz="1200" dirty="0">
                <a:ea typeface="+mn-lt"/>
                <a:cs typeface="+mn-lt"/>
              </a:rPr>
              <a:t> und </a:t>
            </a:r>
            <a:r>
              <a:rPr lang="en-GB" sz="1200" dirty="0" err="1">
                <a:ea typeface="+mn-lt"/>
                <a:cs typeface="+mn-lt"/>
              </a:rPr>
              <a:t>Themen</a:t>
            </a:r>
            <a:r>
              <a:rPr lang="en-GB" sz="1200" dirty="0">
                <a:ea typeface="+mn-lt"/>
                <a:cs typeface="+mn-lt"/>
              </a:rPr>
              <a:t> der Spender in </a:t>
            </a:r>
            <a:r>
              <a:rPr lang="en-GB" sz="1200" dirty="0" err="1">
                <a:ea typeface="+mn-lt"/>
                <a:cs typeface="+mn-lt"/>
              </a:rPr>
              <a:t>Einklang</a:t>
            </a:r>
            <a:r>
              <a:rPr lang="en-GB" sz="1200" dirty="0">
                <a:ea typeface="+mn-lt"/>
                <a:cs typeface="+mn-lt"/>
              </a:rPr>
              <a:t> </a:t>
            </a:r>
            <a:r>
              <a:rPr lang="en-GB" sz="1200" dirty="0" err="1">
                <a:ea typeface="+mn-lt"/>
                <a:cs typeface="+mn-lt"/>
              </a:rPr>
              <a:t>zu</a:t>
            </a:r>
            <a:r>
              <a:rPr lang="en-GB" sz="1200" dirty="0">
                <a:ea typeface="+mn-lt"/>
                <a:cs typeface="+mn-lt"/>
              </a:rPr>
              <a:t> </a:t>
            </a:r>
            <a:r>
              <a:rPr lang="en-GB" sz="1200" dirty="0" err="1">
                <a:ea typeface="+mn-lt"/>
                <a:cs typeface="+mn-lt"/>
              </a:rPr>
              <a:t>bringen</a:t>
            </a:r>
            <a:r>
              <a:rPr lang="en-GB" sz="1200" dirty="0">
                <a:ea typeface="+mn-lt"/>
                <a:cs typeface="+mn-lt"/>
              </a:rPr>
              <a:t>, und </a:t>
            </a:r>
            <a:r>
              <a:rPr lang="en-GB" sz="1200" dirty="0" err="1">
                <a:ea typeface="+mn-lt"/>
                <a:cs typeface="+mn-lt"/>
              </a:rPr>
              <a:t>nicht</a:t>
            </a:r>
            <a:r>
              <a:rPr lang="en-GB" sz="1200" dirty="0">
                <a:ea typeface="+mn-lt"/>
                <a:cs typeface="+mn-lt"/>
              </a:rPr>
              <a:t> </a:t>
            </a:r>
            <a:r>
              <a:rPr lang="en-GB" sz="1200" dirty="0" err="1">
                <a:ea typeface="+mn-lt"/>
                <a:cs typeface="+mn-lt"/>
              </a:rPr>
              <a:t>einen</a:t>
            </a:r>
            <a:r>
              <a:rPr lang="en-GB" sz="1200" dirty="0">
                <a:ea typeface="+mn-lt"/>
                <a:cs typeface="+mn-lt"/>
              </a:rPr>
              <a:t> </a:t>
            </a:r>
            <a:r>
              <a:rPr lang="en-GB" sz="1200" dirty="0" err="1">
                <a:ea typeface="+mn-lt"/>
                <a:cs typeface="+mn-lt"/>
              </a:rPr>
              <a:t>generischen</a:t>
            </a:r>
            <a:r>
              <a:rPr lang="en-GB" sz="1200" dirty="0">
                <a:ea typeface="+mn-lt"/>
                <a:cs typeface="+mn-lt"/>
              </a:rPr>
              <a:t> </a:t>
            </a:r>
            <a:r>
              <a:rPr lang="en-GB" sz="1200" dirty="0" err="1">
                <a:ea typeface="+mn-lt"/>
                <a:cs typeface="+mn-lt"/>
              </a:rPr>
              <a:t>Antrag</a:t>
            </a:r>
            <a:r>
              <a:rPr lang="en-GB" sz="1200" dirty="0">
                <a:ea typeface="+mn-lt"/>
                <a:cs typeface="+mn-lt"/>
              </a:rPr>
              <a:t> </a:t>
            </a:r>
            <a:r>
              <a:rPr lang="en-GB" sz="1200" dirty="0" err="1">
                <a:ea typeface="+mn-lt"/>
                <a:cs typeface="+mn-lt"/>
              </a:rPr>
              <a:t>stellen</a:t>
            </a:r>
            <a:r>
              <a:rPr lang="en-GB" sz="1200" dirty="0">
                <a:ea typeface="+mn-lt"/>
                <a:cs typeface="+mn-lt"/>
              </a:rPr>
              <a:t>, der für </a:t>
            </a:r>
            <a:r>
              <a:rPr lang="en-GB" sz="1200" dirty="0" err="1">
                <a:ea typeface="+mn-lt"/>
                <a:cs typeface="+mn-lt"/>
              </a:rPr>
              <a:t>jeden</a:t>
            </a:r>
            <a:r>
              <a:rPr lang="en-GB" sz="1200" dirty="0">
                <a:ea typeface="+mn-lt"/>
                <a:cs typeface="+mn-lt"/>
              </a:rPr>
              <a:t> Spender </a:t>
            </a:r>
            <a:r>
              <a:rPr lang="en-GB" sz="1200" dirty="0" err="1">
                <a:ea typeface="+mn-lt"/>
                <a:cs typeface="+mn-lt"/>
              </a:rPr>
              <a:t>gleich</a:t>
            </a:r>
            <a:r>
              <a:rPr lang="en-GB" sz="1200" dirty="0">
                <a:ea typeface="+mn-lt"/>
                <a:cs typeface="+mn-lt"/>
              </a:rPr>
              <a:t> </a:t>
            </a:r>
            <a:r>
              <a:rPr lang="en-GB" sz="1200" dirty="0" err="1">
                <a:ea typeface="+mn-lt"/>
                <a:cs typeface="+mn-lt"/>
              </a:rPr>
              <a:t>ist</a:t>
            </a:r>
            <a:r>
              <a:rPr lang="en-GB" sz="1200" dirty="0">
                <a:ea typeface="+mn-lt"/>
                <a:cs typeface="+mn-lt"/>
              </a:rPr>
              <a:t>.</a:t>
            </a:r>
            <a:endParaRPr lang="en-US" dirty="0"/>
          </a:p>
        </p:txBody>
      </p:sp>
    </p:spTree>
    <p:extLst>
      <p:ext uri="{BB962C8B-B14F-4D97-AF65-F5344CB8AC3E}">
        <p14:creationId xmlns:p14="http://schemas.microsoft.com/office/powerpoint/2010/main" val="3075822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0E30AFF-C6AD-2AE6-A36A-21916FC5129F}"/>
              </a:ext>
            </a:extLst>
          </p:cNvPr>
          <p:cNvSpPr>
            <a:spLocks noGrp="1"/>
          </p:cNvSpPr>
          <p:nvPr>
            <p:ph type="body" sz="quarter" idx="18"/>
          </p:nvPr>
        </p:nvSpPr>
        <p:spPr/>
        <p:txBody>
          <a:bodyPr lIns="91440" tIns="45720" rIns="91440" bIns="45720" anchor="t"/>
          <a:lstStyle/>
          <a:p>
            <a:pPr marL="342900" marR="0" lvl="0" indent="-342900" algn="l" defTabSz="914400" rtl="0" eaLnBrk="1" fontAlgn="base" latinLnBrk="0" hangingPunct="1">
              <a:lnSpc>
                <a:spcPct val="120000"/>
              </a:lnSpc>
              <a:spcBef>
                <a:spcPts val="0"/>
              </a:spcBef>
              <a:spcAft>
                <a:spcPts val="0"/>
              </a:spcAft>
              <a:buClr>
                <a:schemeClr val="accent2"/>
              </a:buClr>
              <a:buSzTx/>
              <a:buFont typeface="Arial" panose="020B0604020202020204" pitchFamily="34" charset="0"/>
              <a:buChar char="•"/>
              <a:tabLst>
                <a:tab pos="457200" algn="l"/>
              </a:tabLst>
              <a:defRPr/>
            </a:pPr>
            <a:r>
              <a:rPr lang="en-US" u="sng" err="1">
                <a:ea typeface="+mn-lt"/>
                <a:cs typeface="+mn-lt"/>
              </a:rPr>
              <a:t>Umsatzprognose</a:t>
            </a:r>
            <a:endParaRPr kumimoji="0" lang="en-US" b="0" i="0" u="sng" strike="noStrike" kern="1200" cap="none" spc="0" normalizeH="0" baseline="0" noProof="0" err="1">
              <a:ln>
                <a:noFill/>
              </a:ln>
              <a:effectLst/>
              <a:uLnTx/>
              <a:uFillTx/>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lgn="l" defTabSz="914400" rtl="0" eaLnBrk="1" fontAlgn="base" latinLnBrk="0" hangingPunct="1">
              <a:lnSpc>
                <a:spcPct val="120000"/>
              </a:lnSpc>
              <a:spcBef>
                <a:spcPts val="0"/>
              </a:spcBef>
              <a:spcAft>
                <a:spcPts val="0"/>
              </a:spcAft>
              <a:buClr>
                <a:schemeClr val="accent2"/>
              </a:buClr>
              <a:buSzTx/>
              <a:buFont typeface="Arial" panose="020B0604020202020204" pitchFamily="34" charset="0"/>
              <a:buChar char="•"/>
              <a:tabLst>
                <a:tab pos="457200" algn="l"/>
              </a:tabLst>
              <a:defRPr/>
            </a:pPr>
            <a:endParaRPr kumimoji="0" lang="de-DE" b="0" i="0" u="none" strike="noStrike" kern="1200" cap="none" spc="0" normalizeH="0" baseline="0" noProof="0">
              <a:ln>
                <a:noFill/>
              </a:ln>
              <a:effectLst/>
              <a:uLnTx/>
              <a:uFillTx/>
              <a:latin typeface="Calibri" panose="020F0502020204030204" pitchFamily="34" charset="0"/>
              <a:ea typeface="Times New Roman" panose="02020603050405020304" pitchFamily="18" charset="0"/>
              <a:cs typeface="Times New Roman" panose="02020603050405020304" pitchFamily="18" charset="0"/>
            </a:endParaRPr>
          </a:p>
          <a:p>
            <a:pPr marL="342900" indent="-342900" fontAlgn="base">
              <a:lnSpc>
                <a:spcPct val="120000"/>
              </a:lnSpc>
              <a:spcBef>
                <a:spcPts val="0"/>
              </a:spcBef>
              <a:buClr>
                <a:schemeClr val="accent2"/>
              </a:buClr>
              <a:buFont typeface="Arial" panose="020B0604020202020204" pitchFamily="34" charset="0"/>
              <a:buChar char="•"/>
              <a:tabLst>
                <a:tab pos="457200" algn="l"/>
              </a:tabLst>
              <a:defRPr/>
            </a:pPr>
            <a:r>
              <a:rPr lang="en-US" u="sng" err="1">
                <a:ea typeface="+mn-lt"/>
                <a:cs typeface="+mn-lt"/>
              </a:rPr>
              <a:t>Personalplan</a:t>
            </a:r>
            <a:endParaRPr lang="en-US" u="sng">
              <a:ea typeface="+mn-lt"/>
              <a:cs typeface="+mn-lt"/>
            </a:endParaRPr>
          </a:p>
          <a:p>
            <a:pPr marL="342900" marR="0" lvl="0" indent="-342900" algn="l" defTabSz="914400" fontAlgn="base">
              <a:lnSpc>
                <a:spcPct val="120000"/>
              </a:lnSpc>
              <a:spcBef>
                <a:spcPts val="0"/>
              </a:spcBef>
              <a:spcAft>
                <a:spcPts val="0"/>
              </a:spcAft>
              <a:buClr>
                <a:schemeClr val="accent2"/>
              </a:buClr>
              <a:buSzTx/>
              <a:buChar char="•"/>
              <a:tabLst>
                <a:tab pos="457200" algn="l"/>
              </a:tabLst>
              <a:defRPr/>
            </a:pPr>
            <a:endParaRPr lang="de-DE" b="0" i="0" u="none" strike="noStrike" kern="1200" cap="none" spc="0" normalizeH="0" baseline="0" noProof="0">
              <a:ln>
                <a:noFill/>
              </a:ln>
              <a:effectLst/>
              <a:uLnTx/>
              <a:uFillTx/>
              <a:latin typeface="Calibri" panose="020F0502020204030204" pitchFamily="34" charset="0"/>
              <a:ea typeface="Times New Roman" panose="02020603050405020304" pitchFamily="18" charset="0"/>
              <a:cs typeface="Times New Roman" panose="02020603050405020304" pitchFamily="18" charset="0"/>
            </a:endParaRPr>
          </a:p>
          <a:p>
            <a:pPr marL="342900" indent="-342900" fontAlgn="base">
              <a:lnSpc>
                <a:spcPct val="120000"/>
              </a:lnSpc>
              <a:spcBef>
                <a:spcPts val="0"/>
              </a:spcBef>
              <a:buClr>
                <a:schemeClr val="accent2"/>
              </a:buClr>
              <a:buFont typeface="Arial" panose="020B0604020202020204" pitchFamily="34" charset="0"/>
              <a:buChar char="•"/>
              <a:tabLst>
                <a:tab pos="457200" algn="l"/>
              </a:tabLst>
              <a:defRPr/>
            </a:pPr>
            <a:r>
              <a:rPr lang="en-US" u="sng" err="1">
                <a:ea typeface="+mn-lt"/>
                <a:cs typeface="+mn-lt"/>
              </a:rPr>
              <a:t>Unternehmenskennzahlen</a:t>
            </a:r>
            <a:r>
              <a:rPr lang="en-US" u="sng">
                <a:ea typeface="+mn-lt"/>
                <a:cs typeface="+mn-lt"/>
              </a:rPr>
              <a:t> und </a:t>
            </a:r>
            <a:r>
              <a:rPr lang="en-US" u="sng" err="1">
                <a:ea typeface="+mn-lt"/>
                <a:cs typeface="+mn-lt"/>
              </a:rPr>
              <a:t>Deckungsbeitragsanalyse</a:t>
            </a:r>
            <a:endParaRPr kumimoji="0" lang="de-DE" b="0" i="0" u="sng" strike="noStrike" kern="1200" cap="none" spc="0" normalizeH="0" baseline="0" noProof="0" err="1">
              <a:ln>
                <a:noFill/>
              </a:ln>
              <a:effectLst/>
              <a:uLnTx/>
              <a:uFillTx/>
              <a:latin typeface="Calibri" panose="020F0502020204030204" pitchFamily="34" charset="0"/>
              <a:ea typeface="Times New Roman" panose="02020603050405020304" pitchFamily="18" charset="0"/>
              <a:cs typeface="Times New Roman" panose="02020603050405020304" pitchFamily="18" charset="0"/>
            </a:endParaRPr>
          </a:p>
          <a:p>
            <a:pPr marL="35941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GB" b="1" i="0" u="none" strike="noStrike" kern="1200" cap="none" spc="0" normalizeH="0" baseline="0" noProof="0">
              <a:ln>
                <a:noFill/>
              </a:ln>
              <a:solidFill>
                <a:srgbClr val="0D9390"/>
              </a:solidFill>
              <a:effectLst/>
              <a:uLnTx/>
              <a:uFillTx/>
              <a:latin typeface="Calibri" panose="020F0502020204030204"/>
              <a:cs typeface="Calibri" panose="020F0502020204030204"/>
            </a:endParaRPr>
          </a:p>
          <a:p>
            <a:endParaRPr lang="en-ZA"/>
          </a:p>
        </p:txBody>
      </p:sp>
      <p:sp>
        <p:nvSpPr>
          <p:cNvPr id="3" name="Text Placeholder 2">
            <a:extLst>
              <a:ext uri="{FF2B5EF4-FFF2-40B4-BE49-F238E27FC236}">
                <a16:creationId xmlns:a16="http://schemas.microsoft.com/office/drawing/2014/main" id="{AAB71B34-02ED-22CF-4672-58BBE5AF15BB}"/>
              </a:ext>
            </a:extLst>
          </p:cNvPr>
          <p:cNvSpPr>
            <a:spLocks noGrp="1"/>
          </p:cNvSpPr>
          <p:nvPr>
            <p:ph type="body" sz="quarter" idx="16"/>
          </p:nvPr>
        </p:nvSpPr>
        <p:spPr/>
        <p:txBody>
          <a:bodyPr lIns="91440" tIns="45720" rIns="91440" bIns="45720" anchor="t">
            <a:noAutofit/>
          </a:bodyPr>
          <a:lstStyle/>
          <a:p>
            <a:r>
              <a:rPr lang="en-GB" err="1">
                <a:ea typeface="+mn-lt"/>
                <a:cs typeface="+mn-lt"/>
              </a:rPr>
              <a:t>Bestandteile</a:t>
            </a:r>
            <a:r>
              <a:rPr lang="en-GB">
                <a:ea typeface="+mn-lt"/>
                <a:cs typeface="+mn-lt"/>
              </a:rPr>
              <a:t> </a:t>
            </a:r>
            <a:r>
              <a:rPr lang="en-GB" err="1">
                <a:ea typeface="+mn-lt"/>
                <a:cs typeface="+mn-lt"/>
              </a:rPr>
              <a:t>eines</a:t>
            </a:r>
            <a:r>
              <a:rPr lang="en-GB">
                <a:ea typeface="+mn-lt"/>
                <a:cs typeface="+mn-lt"/>
              </a:rPr>
              <a:t> </a:t>
            </a:r>
            <a:r>
              <a:rPr lang="en-GB" err="1">
                <a:ea typeface="+mn-lt"/>
                <a:cs typeface="+mn-lt"/>
              </a:rPr>
              <a:t>Finanzplans</a:t>
            </a:r>
            <a:r>
              <a:rPr lang="en-GB">
                <a:ea typeface="+mn-lt"/>
                <a:cs typeface="+mn-lt"/>
              </a:rPr>
              <a:t> (Forts.)</a:t>
            </a:r>
            <a:endParaRPr lang="en-US">
              <a:ea typeface="+mn-lt"/>
              <a:cs typeface="+mn-lt"/>
            </a:endParaRPr>
          </a:p>
        </p:txBody>
      </p:sp>
      <p:pic>
        <p:nvPicPr>
          <p:cNvPr id="6" name="Picture Placeholder 5" descr="Magnifying glass showing decling performance">
            <a:hlinkClick r:id="rId2" action="ppaction://hlinkfile"/>
            <a:extLst>
              <a:ext uri="{FF2B5EF4-FFF2-40B4-BE49-F238E27FC236}">
                <a16:creationId xmlns:a16="http://schemas.microsoft.com/office/drawing/2014/main" id="{9D54D606-55D0-E35E-2EBE-C459B016AD86}"/>
              </a:ext>
            </a:extLst>
          </p:cNvPr>
          <p:cNvPicPr>
            <a:picLocks noGrp="1" noChangeAspect="1"/>
          </p:cNvPicPr>
          <p:nvPr>
            <p:ph type="pic" sz="quarter" idx="10"/>
          </p:nvPr>
        </p:nvPicPr>
        <p:blipFill>
          <a:blip r:embed="rId3">
            <a:grayscl/>
          </a:blip>
          <a:srcRect l="6305" r="6305"/>
          <a:stretch>
            <a:fillRect/>
          </a:stretch>
        </p:blipFill>
        <p:spPr/>
      </p:pic>
    </p:spTree>
    <p:extLst>
      <p:ext uri="{BB962C8B-B14F-4D97-AF65-F5344CB8AC3E}">
        <p14:creationId xmlns:p14="http://schemas.microsoft.com/office/powerpoint/2010/main" val="3059415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761603"/>
            <a:ext cx="10595237" cy="822268"/>
          </a:xfrm>
        </p:spPr>
        <p:txBody>
          <a:bodyPr lIns="91440" tIns="45720" rIns="91440" bIns="45720" anchor="t">
            <a:noAutofit/>
          </a:bodyPr>
          <a:lstStyle/>
          <a:p>
            <a:r>
              <a:rPr lang="en-GB" dirty="0">
                <a:ea typeface="+mn-lt"/>
                <a:cs typeface="+mn-lt"/>
              </a:rPr>
              <a:t>Der NGO-</a:t>
            </a:r>
            <a:r>
              <a:rPr lang="en-GB" dirty="0" err="1">
                <a:ea typeface="+mn-lt"/>
                <a:cs typeface="+mn-lt"/>
              </a:rPr>
              <a:t>Finanzierungsmix</a:t>
            </a:r>
            <a:endParaRPr lang="en-US" dirty="0" err="1"/>
          </a:p>
        </p:txBody>
      </p:sp>
      <p:sp>
        <p:nvSpPr>
          <p:cNvPr id="2" name="TextBox 1">
            <a:extLst>
              <a:ext uri="{FF2B5EF4-FFF2-40B4-BE49-F238E27FC236}">
                <a16:creationId xmlns:a16="http://schemas.microsoft.com/office/drawing/2014/main" id="{CDF7989A-5967-150C-B395-70EC1F2423B8}"/>
              </a:ext>
            </a:extLst>
          </p:cNvPr>
          <p:cNvSpPr txBox="1"/>
          <p:nvPr/>
        </p:nvSpPr>
        <p:spPr>
          <a:xfrm>
            <a:off x="847795" y="1824304"/>
            <a:ext cx="10496407" cy="3596882"/>
          </a:xfrm>
          <a:prstGeom prst="rect">
            <a:avLst/>
          </a:prstGeom>
          <a:noFill/>
        </p:spPr>
        <p:txBody>
          <a:bodyPr wrap="square" lIns="91440" tIns="45720" rIns="91440" bIns="45720" rtlCol="0" anchor="t">
            <a:spAutoFit/>
          </a:bodyPr>
          <a:lstStyle/>
          <a:p>
            <a:pPr marL="457200" indent="-457200">
              <a:lnSpc>
                <a:spcPct val="90000"/>
              </a:lnSpc>
              <a:spcBef>
                <a:spcPts val="1000"/>
              </a:spcBef>
              <a:buClr>
                <a:srgbClr val="0D9390"/>
              </a:buClr>
              <a:buBlip>
                <a:blip r:embed="rId3"/>
              </a:buBlip>
              <a:defRPr/>
            </a:pPr>
            <a:r>
              <a:rPr lang="en-GB" sz="2400" b="1" dirty="0" err="1">
                <a:solidFill>
                  <a:schemeClr val="accent2"/>
                </a:solidFill>
                <a:ea typeface="+mn-lt"/>
                <a:cs typeface="+mn-lt"/>
              </a:rPr>
              <a:t>Spenderorientiert</a:t>
            </a:r>
            <a:r>
              <a:rPr kumimoji="0" lang="en-GB" sz="2400" b="1" i="0" u="none" strike="noStrike" kern="1200" cap="none" spc="0" normalizeH="0" baseline="0" noProof="0" dirty="0">
                <a:ln>
                  <a:noFill/>
                </a:ln>
                <a:solidFill>
                  <a:schemeClr val="accent2"/>
                </a:solidFill>
                <a:effectLst/>
                <a:uLnTx/>
                <a:uFillTx/>
                <a:ea typeface="+mn-lt"/>
                <a:cs typeface="+mn-lt"/>
              </a:rPr>
              <a:t>:</a:t>
            </a:r>
            <a:r>
              <a:rPr lang="en-GB" sz="2400" b="1" dirty="0">
                <a:solidFill>
                  <a:schemeClr val="accent2"/>
                </a:solidFill>
                <a:ea typeface="+mn-lt"/>
                <a:cs typeface="+mn-lt"/>
              </a:rPr>
              <a:t> </a:t>
            </a:r>
            <a:endParaRPr lang="en-US" b="1" dirty="0">
              <a:solidFill>
                <a:schemeClr val="accent2"/>
              </a:solidFill>
              <a:ea typeface="+mn-lt"/>
              <a:cs typeface="+mn-lt"/>
            </a:endParaRPr>
          </a:p>
          <a:p>
            <a:pPr marR="0" lvl="0" algn="l" defTabSz="914400" rtl="0" eaLnBrk="1" fontAlgn="auto" latinLnBrk="0" hangingPunct="1">
              <a:lnSpc>
                <a:spcPct val="90000"/>
              </a:lnSpc>
              <a:spcBef>
                <a:spcPts val="1000"/>
              </a:spcBef>
              <a:spcAft>
                <a:spcPts val="0"/>
              </a:spcAft>
              <a:buClr>
                <a:srgbClr val="0D9390"/>
              </a:buClr>
              <a:buSzTx/>
              <a:tabLst/>
              <a:defRPr/>
            </a:pPr>
            <a:endParaRPr kumimoji="0" lang="en-GB" sz="2400" b="1" i="0" u="none" strike="noStrike" kern="1200" cap="none" spc="0" normalizeH="0" baseline="0" noProof="0" dirty="0">
              <a:ln>
                <a:noFill/>
              </a:ln>
              <a:solidFill>
                <a:schemeClr val="accent2"/>
              </a:solidFill>
              <a:effectLst/>
              <a:uLnTx/>
              <a:uFillTx/>
              <a:latin typeface="Calibri" panose="020F0502020204030204"/>
              <a:ea typeface="+mn-ea"/>
              <a:cs typeface="+mn-cs"/>
            </a:endParaRPr>
          </a:p>
          <a:p>
            <a:pPr marL="914400" lvl="1" indent="-457200">
              <a:lnSpc>
                <a:spcPct val="90000"/>
              </a:lnSpc>
              <a:spcBef>
                <a:spcPts val="1000"/>
              </a:spcBef>
              <a:buClr>
                <a:srgbClr val="0D9390"/>
              </a:buClr>
              <a:buFont typeface="Arial" panose="020B0604020202020204" pitchFamily="34" charset="0"/>
              <a:buChar char="•"/>
              <a:defRPr/>
            </a:pPr>
            <a:r>
              <a:rPr lang="en-GB" sz="2400" dirty="0">
                <a:solidFill>
                  <a:srgbClr val="000000"/>
                </a:solidFill>
                <a:ea typeface="+mn-lt"/>
                <a:cs typeface="+mn-lt"/>
              </a:rPr>
              <a:t>Es </a:t>
            </a:r>
            <a:r>
              <a:rPr lang="en-GB" sz="2400" dirty="0" err="1">
                <a:solidFill>
                  <a:srgbClr val="000000"/>
                </a:solidFill>
                <a:ea typeface="+mn-lt"/>
                <a:cs typeface="+mn-lt"/>
              </a:rPr>
              <a:t>ist</a:t>
            </a:r>
            <a:r>
              <a:rPr lang="en-GB" sz="2400" dirty="0">
                <a:solidFill>
                  <a:srgbClr val="000000"/>
                </a:solidFill>
                <a:ea typeface="+mn-lt"/>
                <a:cs typeface="+mn-lt"/>
              </a:rPr>
              <a:t> </a:t>
            </a:r>
            <a:r>
              <a:rPr lang="en-GB" sz="2400" dirty="0" err="1">
                <a:solidFill>
                  <a:srgbClr val="000000"/>
                </a:solidFill>
                <a:ea typeface="+mn-lt"/>
                <a:cs typeface="+mn-lt"/>
              </a:rPr>
              <a:t>wichtig</a:t>
            </a:r>
            <a:r>
              <a:rPr lang="en-GB" sz="2400" dirty="0">
                <a:solidFill>
                  <a:srgbClr val="000000"/>
                </a:solidFill>
                <a:ea typeface="+mn-lt"/>
                <a:cs typeface="+mn-lt"/>
              </a:rPr>
              <a:t> </a:t>
            </a:r>
            <a:r>
              <a:rPr lang="en-GB" sz="2400" dirty="0" err="1">
                <a:solidFill>
                  <a:srgbClr val="000000"/>
                </a:solidFill>
                <a:ea typeface="+mn-lt"/>
                <a:cs typeface="+mn-lt"/>
              </a:rPr>
              <a:t>zu</a:t>
            </a:r>
            <a:r>
              <a:rPr lang="en-GB" sz="2400" dirty="0">
                <a:solidFill>
                  <a:srgbClr val="000000"/>
                </a:solidFill>
                <a:ea typeface="+mn-lt"/>
                <a:cs typeface="+mn-lt"/>
              </a:rPr>
              <a:t> verstehen, </a:t>
            </a:r>
            <a:r>
              <a:rPr lang="en-GB" sz="2400" dirty="0" err="1">
                <a:solidFill>
                  <a:srgbClr val="000000"/>
                </a:solidFill>
                <a:ea typeface="+mn-lt"/>
                <a:cs typeface="+mn-lt"/>
              </a:rPr>
              <a:t>dass</a:t>
            </a:r>
            <a:r>
              <a:rPr lang="en-GB" sz="2400" dirty="0">
                <a:solidFill>
                  <a:srgbClr val="000000"/>
                </a:solidFill>
                <a:ea typeface="+mn-lt"/>
                <a:cs typeface="+mn-lt"/>
              </a:rPr>
              <a:t> die </a:t>
            </a:r>
            <a:r>
              <a:rPr kumimoji="0" lang="en-GB" sz="2400" b="0" i="0" u="none" strike="noStrike" kern="1200" cap="none" spc="0" normalizeH="0" baseline="0" noProof="0" dirty="0">
                <a:ln>
                  <a:noFill/>
                </a:ln>
                <a:solidFill>
                  <a:srgbClr val="000000"/>
                </a:solidFill>
                <a:effectLst/>
                <a:uLnTx/>
                <a:uFillTx/>
                <a:ea typeface="+mn-lt"/>
                <a:cs typeface="+mn-lt"/>
              </a:rPr>
              <a:t>NGOs </a:t>
            </a:r>
            <a:r>
              <a:rPr lang="en-GB" sz="2400" dirty="0">
                <a:solidFill>
                  <a:srgbClr val="000000"/>
                </a:solidFill>
                <a:ea typeface="+mn-lt"/>
                <a:cs typeface="+mn-lt"/>
              </a:rPr>
              <a:t>den </a:t>
            </a:r>
            <a:r>
              <a:rPr lang="en-GB" sz="2400" dirty="0" err="1">
                <a:solidFill>
                  <a:srgbClr val="000000"/>
                </a:solidFill>
                <a:ea typeface="+mn-lt"/>
                <a:cs typeface="+mn-lt"/>
              </a:rPr>
              <a:t>Spendern</a:t>
            </a:r>
            <a:r>
              <a:rPr lang="en-GB" sz="2400" dirty="0">
                <a:solidFill>
                  <a:srgbClr val="000000"/>
                </a:solidFill>
                <a:ea typeface="+mn-lt"/>
                <a:cs typeface="+mn-lt"/>
              </a:rPr>
              <a:t> </a:t>
            </a:r>
            <a:r>
              <a:rPr lang="en-GB" sz="2400" dirty="0" err="1">
                <a:solidFill>
                  <a:srgbClr val="000000"/>
                </a:solidFill>
                <a:ea typeface="+mn-lt"/>
                <a:cs typeface="+mn-lt"/>
              </a:rPr>
              <a:t>helfen</a:t>
            </a:r>
            <a:r>
              <a:rPr lang="en-GB" sz="2400" dirty="0">
                <a:solidFill>
                  <a:srgbClr val="000000"/>
                </a:solidFill>
                <a:ea typeface="+mn-lt"/>
                <a:cs typeface="+mn-lt"/>
              </a:rPr>
              <a:t> </a:t>
            </a:r>
            <a:r>
              <a:rPr lang="en-GB" sz="2400" dirty="0" err="1">
                <a:solidFill>
                  <a:srgbClr val="000000"/>
                </a:solidFill>
                <a:ea typeface="+mn-lt"/>
                <a:cs typeface="+mn-lt"/>
              </a:rPr>
              <a:t>müssen</a:t>
            </a:r>
            <a:r>
              <a:rPr kumimoji="0" lang="en-GB" sz="2400" b="0" i="0" u="none" strike="noStrike" kern="1200" cap="none" spc="0" normalizeH="0" baseline="0" noProof="0" dirty="0">
                <a:ln>
                  <a:noFill/>
                </a:ln>
                <a:solidFill>
                  <a:srgbClr val="000000"/>
                </a:solidFill>
                <a:effectLst/>
                <a:uLnTx/>
                <a:uFillTx/>
                <a:ea typeface="+mn-lt"/>
                <a:cs typeface="+mn-lt"/>
              </a:rPr>
              <a:t>, </a:t>
            </a:r>
            <a:r>
              <a:rPr lang="en-GB" sz="2400" dirty="0" err="1">
                <a:solidFill>
                  <a:srgbClr val="000000"/>
                </a:solidFill>
                <a:ea typeface="+mn-lt"/>
                <a:cs typeface="+mn-lt"/>
              </a:rPr>
              <a:t>ihre</a:t>
            </a:r>
            <a:r>
              <a:rPr lang="en-GB" sz="2400" dirty="0">
                <a:solidFill>
                  <a:srgbClr val="000000"/>
                </a:solidFill>
                <a:ea typeface="+mn-lt"/>
                <a:cs typeface="+mn-lt"/>
              </a:rPr>
              <a:t> </a:t>
            </a:r>
            <a:r>
              <a:rPr lang="en-GB" sz="2400" dirty="0" err="1">
                <a:solidFill>
                  <a:srgbClr val="000000"/>
                </a:solidFill>
                <a:ea typeface="+mn-lt"/>
                <a:cs typeface="+mn-lt"/>
              </a:rPr>
              <a:t>eigenen</a:t>
            </a:r>
            <a:r>
              <a:rPr lang="en-GB" sz="2400" dirty="0">
                <a:solidFill>
                  <a:srgbClr val="000000"/>
                </a:solidFill>
                <a:ea typeface="+mn-lt"/>
                <a:cs typeface="+mn-lt"/>
              </a:rPr>
              <a:t> </a:t>
            </a:r>
            <a:r>
              <a:rPr lang="en-GB" sz="2400" dirty="0" err="1">
                <a:solidFill>
                  <a:srgbClr val="000000"/>
                </a:solidFill>
                <a:ea typeface="+mn-lt"/>
                <a:cs typeface="+mn-lt"/>
              </a:rPr>
              <a:t>Herausforderungen</a:t>
            </a:r>
            <a:r>
              <a:rPr lang="en-GB" sz="2400" dirty="0">
                <a:solidFill>
                  <a:srgbClr val="000000"/>
                </a:solidFill>
                <a:ea typeface="+mn-lt"/>
                <a:cs typeface="+mn-lt"/>
              </a:rPr>
              <a:t> </a:t>
            </a:r>
            <a:r>
              <a:rPr lang="en-GB" sz="2400" dirty="0" err="1">
                <a:solidFill>
                  <a:srgbClr val="000000"/>
                </a:solidFill>
                <a:ea typeface="+mn-lt"/>
                <a:cs typeface="+mn-lt"/>
              </a:rPr>
              <a:t>bei</a:t>
            </a:r>
            <a:r>
              <a:rPr lang="en-GB" sz="2400" dirty="0">
                <a:solidFill>
                  <a:srgbClr val="000000"/>
                </a:solidFill>
                <a:ea typeface="+mn-lt"/>
                <a:cs typeface="+mn-lt"/>
              </a:rPr>
              <a:t> der </a:t>
            </a:r>
            <a:r>
              <a:rPr lang="en-GB" sz="2400" dirty="0" err="1">
                <a:solidFill>
                  <a:srgbClr val="000000"/>
                </a:solidFill>
                <a:ea typeface="+mn-lt"/>
                <a:cs typeface="+mn-lt"/>
              </a:rPr>
              <a:t>Mittelbeschaffung</a:t>
            </a:r>
            <a:r>
              <a:rPr lang="en-GB" sz="2400" dirty="0">
                <a:solidFill>
                  <a:srgbClr val="000000"/>
                </a:solidFill>
                <a:ea typeface="+mn-lt"/>
                <a:cs typeface="+mn-lt"/>
              </a:rPr>
              <a:t> </a:t>
            </a:r>
            <a:r>
              <a:rPr lang="en-GB" sz="2400" dirty="0" err="1">
                <a:solidFill>
                  <a:srgbClr val="000000"/>
                </a:solidFill>
                <a:ea typeface="+mn-lt"/>
                <a:cs typeface="+mn-lt"/>
              </a:rPr>
              <a:t>zu</a:t>
            </a:r>
            <a:r>
              <a:rPr lang="en-GB" sz="2400" dirty="0">
                <a:solidFill>
                  <a:srgbClr val="000000"/>
                </a:solidFill>
                <a:ea typeface="+mn-lt"/>
                <a:cs typeface="+mn-lt"/>
              </a:rPr>
              <a:t> verstehen und </a:t>
            </a:r>
            <a:r>
              <a:rPr lang="en-GB" sz="2400" dirty="0" err="1">
                <a:solidFill>
                  <a:srgbClr val="000000"/>
                </a:solidFill>
                <a:ea typeface="+mn-lt"/>
                <a:cs typeface="+mn-lt"/>
              </a:rPr>
              <a:t>sich</a:t>
            </a:r>
            <a:r>
              <a:rPr lang="en-GB" sz="2400" dirty="0">
                <a:solidFill>
                  <a:srgbClr val="000000"/>
                </a:solidFill>
                <a:ea typeface="+mn-lt"/>
                <a:cs typeface="+mn-lt"/>
              </a:rPr>
              <a:t> um die </a:t>
            </a:r>
            <a:r>
              <a:rPr lang="en-GB" sz="2400" dirty="0" err="1">
                <a:solidFill>
                  <a:srgbClr val="000000"/>
                </a:solidFill>
                <a:ea typeface="+mn-lt"/>
                <a:cs typeface="+mn-lt"/>
              </a:rPr>
              <a:t>Finanzierung</a:t>
            </a:r>
            <a:r>
              <a:rPr lang="en-GB" sz="2400" dirty="0">
                <a:solidFill>
                  <a:srgbClr val="000000"/>
                </a:solidFill>
                <a:ea typeface="+mn-lt"/>
                <a:cs typeface="+mn-lt"/>
              </a:rPr>
              <a:t> </a:t>
            </a:r>
            <a:r>
              <a:rPr lang="en-GB" sz="2400" dirty="0" err="1">
                <a:solidFill>
                  <a:srgbClr val="000000"/>
                </a:solidFill>
                <a:ea typeface="+mn-lt"/>
                <a:cs typeface="+mn-lt"/>
              </a:rPr>
              <a:t>ihrer</a:t>
            </a:r>
            <a:r>
              <a:rPr lang="en-GB" sz="2400" dirty="0">
                <a:solidFill>
                  <a:srgbClr val="000000"/>
                </a:solidFill>
                <a:ea typeface="+mn-lt"/>
                <a:cs typeface="+mn-lt"/>
              </a:rPr>
              <a:t> </a:t>
            </a:r>
            <a:r>
              <a:rPr lang="en-GB" sz="2400" dirty="0" err="1">
                <a:solidFill>
                  <a:srgbClr val="000000"/>
                </a:solidFill>
                <a:ea typeface="+mn-lt"/>
                <a:cs typeface="+mn-lt"/>
              </a:rPr>
              <a:t>spezifischen</a:t>
            </a:r>
            <a:r>
              <a:rPr lang="en-GB" sz="2400" dirty="0">
                <a:solidFill>
                  <a:srgbClr val="000000"/>
                </a:solidFill>
                <a:ea typeface="+mn-lt"/>
                <a:cs typeface="+mn-lt"/>
              </a:rPr>
              <a:t> </a:t>
            </a:r>
            <a:r>
              <a:rPr lang="en-GB" sz="2400" dirty="0" err="1">
                <a:solidFill>
                  <a:srgbClr val="000000"/>
                </a:solidFill>
                <a:ea typeface="+mn-lt"/>
                <a:cs typeface="+mn-lt"/>
              </a:rPr>
              <a:t>Bedürfnisse</a:t>
            </a:r>
            <a:r>
              <a:rPr lang="en-GB" sz="2400" dirty="0">
                <a:solidFill>
                  <a:srgbClr val="000000"/>
                </a:solidFill>
                <a:ea typeface="+mn-lt"/>
                <a:cs typeface="+mn-lt"/>
              </a:rPr>
              <a:t> </a:t>
            </a:r>
            <a:r>
              <a:rPr lang="en-GB" sz="2400" dirty="0" err="1">
                <a:solidFill>
                  <a:srgbClr val="000000"/>
                </a:solidFill>
                <a:ea typeface="+mn-lt"/>
                <a:cs typeface="+mn-lt"/>
              </a:rPr>
              <a:t>zu</a:t>
            </a:r>
            <a:r>
              <a:rPr lang="en-GB" sz="2400" dirty="0">
                <a:solidFill>
                  <a:srgbClr val="000000"/>
                </a:solidFill>
                <a:ea typeface="+mn-lt"/>
                <a:cs typeface="+mn-lt"/>
              </a:rPr>
              <a:t> </a:t>
            </a:r>
            <a:r>
              <a:rPr lang="en-GB" sz="2400" dirty="0" err="1">
                <a:solidFill>
                  <a:srgbClr val="000000"/>
                </a:solidFill>
                <a:ea typeface="+mn-lt"/>
                <a:cs typeface="+mn-lt"/>
              </a:rPr>
              <a:t>bemühen</a:t>
            </a:r>
            <a:r>
              <a:rPr kumimoji="0" lang="en-GB" sz="2400" b="0" i="0" u="none" strike="noStrike" kern="1200" cap="none" spc="0" normalizeH="0" baseline="0" noProof="0" dirty="0">
                <a:ln>
                  <a:noFill/>
                </a:ln>
                <a:solidFill>
                  <a:srgbClr val="000000"/>
                </a:solidFill>
                <a:effectLst/>
                <a:uLnTx/>
                <a:uFillTx/>
                <a:ea typeface="+mn-lt"/>
                <a:cs typeface="+mn-lt"/>
              </a:rPr>
              <a:t>.</a:t>
            </a:r>
            <a:r>
              <a:rPr lang="en-GB" sz="2400" dirty="0">
                <a:solidFill>
                  <a:srgbClr val="000000"/>
                </a:solidFill>
                <a:ea typeface="+mn-lt"/>
                <a:cs typeface="+mn-lt"/>
              </a:rPr>
              <a:t> </a:t>
            </a:r>
          </a:p>
          <a:p>
            <a:pPr marL="914400" lvl="1" indent="-457200">
              <a:lnSpc>
                <a:spcPct val="90000"/>
              </a:lnSpc>
              <a:spcBef>
                <a:spcPts val="1000"/>
              </a:spcBef>
              <a:buClr>
                <a:srgbClr val="0D9390"/>
              </a:buClr>
              <a:buFont typeface="Arial" panose="020B0604020202020204" pitchFamily="34" charset="0"/>
              <a:buChar char="•"/>
              <a:defRPr/>
            </a:pPr>
            <a:endParaRPr lang="en-GB" sz="2400" b="0" i="0" u="none" strike="noStrike" kern="1200" cap="none" spc="0" normalizeH="0" baseline="0" noProof="0" dirty="0">
              <a:ln>
                <a:noFill/>
              </a:ln>
              <a:solidFill>
                <a:srgbClr val="000000"/>
              </a:solidFill>
              <a:effectLst/>
              <a:uLnTx/>
              <a:uFillTx/>
              <a:ea typeface="+mn-lt"/>
              <a:cs typeface="+mn-lt"/>
            </a:endParaRPr>
          </a:p>
          <a:p>
            <a:pPr marL="914400" lvl="1" indent="-457200">
              <a:lnSpc>
                <a:spcPct val="90000"/>
              </a:lnSpc>
              <a:spcBef>
                <a:spcPts val="1000"/>
              </a:spcBef>
              <a:buClr>
                <a:srgbClr val="0D9390"/>
              </a:buClr>
              <a:buFont typeface="Arial" panose="020B0604020202020204" pitchFamily="34" charset="0"/>
              <a:buChar char="•"/>
              <a:defRPr/>
            </a:pPr>
            <a:r>
              <a:rPr lang="en-GB" sz="2400" dirty="0">
                <a:solidFill>
                  <a:srgbClr val="000000"/>
                </a:solidFill>
                <a:ea typeface="+mn-lt"/>
                <a:cs typeface="+mn-lt"/>
              </a:rPr>
              <a:t>Die </a:t>
            </a:r>
            <a:r>
              <a:rPr kumimoji="0" lang="en-GB" sz="2400" b="0" i="0" u="none" strike="noStrike" kern="1200" cap="none" spc="0" normalizeH="0" baseline="0" noProof="0" dirty="0">
                <a:ln>
                  <a:noFill/>
                </a:ln>
                <a:solidFill>
                  <a:srgbClr val="000000"/>
                </a:solidFill>
                <a:effectLst/>
                <a:uLnTx/>
                <a:uFillTx/>
                <a:ea typeface="+mn-lt"/>
                <a:cs typeface="+mn-lt"/>
              </a:rPr>
              <a:t>NGOs </a:t>
            </a:r>
            <a:r>
              <a:rPr lang="en-GB" sz="2400" dirty="0" err="1">
                <a:solidFill>
                  <a:srgbClr val="000000"/>
                </a:solidFill>
                <a:ea typeface="+mn-lt"/>
                <a:cs typeface="+mn-lt"/>
              </a:rPr>
              <a:t>müssen</a:t>
            </a:r>
            <a:r>
              <a:rPr lang="en-GB" sz="2400" dirty="0">
                <a:solidFill>
                  <a:srgbClr val="000000"/>
                </a:solidFill>
                <a:ea typeface="+mn-lt"/>
                <a:cs typeface="+mn-lt"/>
              </a:rPr>
              <a:t> </a:t>
            </a:r>
            <a:r>
              <a:rPr lang="en-GB" sz="2400" dirty="0" err="1">
                <a:solidFill>
                  <a:srgbClr val="000000"/>
                </a:solidFill>
                <a:ea typeface="+mn-lt"/>
                <a:cs typeface="+mn-lt"/>
              </a:rPr>
              <a:t>über</a:t>
            </a:r>
            <a:r>
              <a:rPr lang="en-GB" sz="2400" dirty="0">
                <a:solidFill>
                  <a:srgbClr val="000000"/>
                </a:solidFill>
                <a:ea typeface="+mn-lt"/>
                <a:cs typeface="+mn-lt"/>
              </a:rPr>
              <a:t> die </a:t>
            </a:r>
            <a:r>
              <a:rPr lang="en-GB" sz="2400" dirty="0" err="1">
                <a:solidFill>
                  <a:srgbClr val="000000"/>
                </a:solidFill>
                <a:ea typeface="+mn-lt"/>
                <a:cs typeface="+mn-lt"/>
              </a:rPr>
              <a:t>Finanzierungsprioritäten</a:t>
            </a:r>
            <a:r>
              <a:rPr lang="en-GB" sz="2400" dirty="0">
                <a:solidFill>
                  <a:srgbClr val="000000"/>
                </a:solidFill>
                <a:ea typeface="+mn-lt"/>
                <a:cs typeface="+mn-lt"/>
              </a:rPr>
              <a:t> und -</a:t>
            </a:r>
            <a:r>
              <a:rPr lang="en-GB" sz="2400" dirty="0" err="1">
                <a:solidFill>
                  <a:srgbClr val="000000"/>
                </a:solidFill>
                <a:ea typeface="+mn-lt"/>
                <a:cs typeface="+mn-lt"/>
              </a:rPr>
              <a:t>themen</a:t>
            </a:r>
            <a:r>
              <a:rPr lang="en-GB" sz="2400" dirty="0">
                <a:solidFill>
                  <a:srgbClr val="000000"/>
                </a:solidFill>
                <a:ea typeface="+mn-lt"/>
                <a:cs typeface="+mn-lt"/>
              </a:rPr>
              <a:t> </a:t>
            </a:r>
            <a:r>
              <a:rPr lang="en-GB" sz="2400" dirty="0" err="1">
                <a:solidFill>
                  <a:srgbClr val="000000"/>
                </a:solidFill>
                <a:ea typeface="+mn-lt"/>
                <a:cs typeface="+mn-lt"/>
              </a:rPr>
              <a:t>eines</a:t>
            </a:r>
            <a:r>
              <a:rPr lang="en-GB" sz="2400" dirty="0">
                <a:solidFill>
                  <a:srgbClr val="000000"/>
                </a:solidFill>
                <a:ea typeface="+mn-lt"/>
                <a:cs typeface="+mn-lt"/>
              </a:rPr>
              <a:t> Gebers </a:t>
            </a:r>
            <a:r>
              <a:rPr lang="en-GB" sz="2400" dirty="0" err="1">
                <a:solidFill>
                  <a:srgbClr val="000000"/>
                </a:solidFill>
                <a:ea typeface="+mn-lt"/>
                <a:cs typeface="+mn-lt"/>
              </a:rPr>
              <a:t>hinausgehen</a:t>
            </a:r>
            <a:r>
              <a:rPr lang="en-GB" sz="2400" dirty="0">
                <a:solidFill>
                  <a:srgbClr val="000000"/>
                </a:solidFill>
                <a:ea typeface="+mn-lt"/>
                <a:cs typeface="+mn-lt"/>
              </a:rPr>
              <a:t> und </a:t>
            </a:r>
            <a:r>
              <a:rPr lang="en-GB" sz="2400" dirty="0" err="1">
                <a:solidFill>
                  <a:srgbClr val="000000"/>
                </a:solidFill>
                <a:ea typeface="+mn-lt"/>
                <a:cs typeface="+mn-lt"/>
              </a:rPr>
              <a:t>umfassende</a:t>
            </a:r>
            <a:r>
              <a:rPr lang="en-GB" sz="2400" dirty="0">
                <a:solidFill>
                  <a:srgbClr val="000000"/>
                </a:solidFill>
                <a:ea typeface="+mn-lt"/>
                <a:cs typeface="+mn-lt"/>
              </a:rPr>
              <a:t> </a:t>
            </a:r>
            <a:r>
              <a:rPr lang="en-GB" sz="2400" dirty="0" err="1">
                <a:solidFill>
                  <a:srgbClr val="000000"/>
                </a:solidFill>
                <a:ea typeface="+mn-lt"/>
                <a:cs typeface="+mn-lt"/>
              </a:rPr>
              <a:t>Partnerschaften</a:t>
            </a:r>
            <a:r>
              <a:rPr lang="en-GB" sz="2400" dirty="0">
                <a:solidFill>
                  <a:srgbClr val="000000"/>
                </a:solidFill>
                <a:ea typeface="+mn-lt"/>
                <a:cs typeface="+mn-lt"/>
              </a:rPr>
              <a:t> </a:t>
            </a:r>
            <a:r>
              <a:rPr lang="en-GB" sz="2400" dirty="0" err="1">
                <a:solidFill>
                  <a:srgbClr val="000000"/>
                </a:solidFill>
                <a:ea typeface="+mn-lt"/>
                <a:cs typeface="+mn-lt"/>
              </a:rPr>
              <a:t>mit</a:t>
            </a:r>
            <a:r>
              <a:rPr lang="en-GB" sz="2400" dirty="0">
                <a:solidFill>
                  <a:srgbClr val="000000"/>
                </a:solidFill>
                <a:ea typeface="+mn-lt"/>
                <a:cs typeface="+mn-lt"/>
              </a:rPr>
              <a:t> </a:t>
            </a:r>
            <a:r>
              <a:rPr lang="en-GB" sz="2400" dirty="0" err="1">
                <a:solidFill>
                  <a:srgbClr val="000000"/>
                </a:solidFill>
                <a:ea typeface="+mn-lt"/>
                <a:cs typeface="+mn-lt"/>
              </a:rPr>
              <a:t>ihren</a:t>
            </a:r>
            <a:r>
              <a:rPr lang="en-GB" sz="2400" dirty="0">
                <a:solidFill>
                  <a:srgbClr val="000000"/>
                </a:solidFill>
                <a:ea typeface="+mn-lt"/>
                <a:cs typeface="+mn-lt"/>
              </a:rPr>
              <a:t> </a:t>
            </a:r>
            <a:r>
              <a:rPr lang="en-GB" sz="2400" dirty="0" err="1">
                <a:solidFill>
                  <a:srgbClr val="000000"/>
                </a:solidFill>
                <a:ea typeface="+mn-lt"/>
                <a:cs typeface="+mn-lt"/>
              </a:rPr>
              <a:t>Gebern</a:t>
            </a:r>
            <a:r>
              <a:rPr lang="en-GB" sz="2400" dirty="0">
                <a:solidFill>
                  <a:srgbClr val="000000"/>
                </a:solidFill>
                <a:ea typeface="+mn-lt"/>
                <a:cs typeface="+mn-lt"/>
              </a:rPr>
              <a:t> </a:t>
            </a:r>
            <a:r>
              <a:rPr lang="en-GB" sz="2400" dirty="0" err="1">
                <a:solidFill>
                  <a:srgbClr val="000000"/>
                </a:solidFill>
                <a:ea typeface="+mn-lt"/>
                <a:cs typeface="+mn-lt"/>
              </a:rPr>
              <a:t>aufbauen</a:t>
            </a:r>
            <a:r>
              <a:rPr kumimoji="0" lang="en-GB" sz="2400" b="0" i="0" u="none" strike="noStrike" kern="1200" cap="none" spc="0" normalizeH="0" baseline="0" noProof="0" dirty="0">
                <a:ln>
                  <a:noFill/>
                </a:ln>
                <a:solidFill>
                  <a:srgbClr val="000000"/>
                </a:solidFill>
                <a:effectLst/>
                <a:uLnTx/>
                <a:uFillTx/>
                <a:ea typeface="+mn-lt"/>
                <a:cs typeface="+mn-lt"/>
              </a:rPr>
              <a:t>.</a:t>
            </a:r>
            <a:endParaRPr lang="en-GB" sz="2400" b="0" i="0" u="none" strike="noStrike" kern="1200" cap="none" spc="0" normalizeH="0" baseline="0" noProof="0" dirty="0">
              <a:ln>
                <a:noFill/>
              </a:ln>
              <a:solidFill>
                <a:srgbClr val="000000"/>
              </a:solidFill>
              <a:effectLst/>
              <a:uLnTx/>
              <a:uFillTx/>
              <a:ea typeface="+mn-lt"/>
              <a:cs typeface="+mn-lt"/>
            </a:endParaRPr>
          </a:p>
        </p:txBody>
      </p:sp>
    </p:spTree>
    <p:extLst>
      <p:ext uri="{BB962C8B-B14F-4D97-AF65-F5344CB8AC3E}">
        <p14:creationId xmlns:p14="http://schemas.microsoft.com/office/powerpoint/2010/main" val="2582641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761603"/>
            <a:ext cx="10595237" cy="822268"/>
          </a:xfrm>
        </p:spPr>
        <p:txBody>
          <a:bodyPr lIns="91440" tIns="45720" rIns="91440" bIns="45720" anchor="t">
            <a:noAutofit/>
          </a:bodyPr>
          <a:lstStyle/>
          <a:p>
            <a:r>
              <a:rPr lang="en-GB" dirty="0">
                <a:ea typeface="+mn-lt"/>
                <a:cs typeface="+mn-lt"/>
              </a:rPr>
              <a:t>Der NGO-</a:t>
            </a:r>
            <a:r>
              <a:rPr lang="en-GB" dirty="0" err="1">
                <a:ea typeface="+mn-lt"/>
                <a:cs typeface="+mn-lt"/>
              </a:rPr>
              <a:t>Finanzierungsmix</a:t>
            </a:r>
            <a:endParaRPr lang="en-US" dirty="0" err="1">
              <a:ea typeface="+mn-lt"/>
              <a:cs typeface="+mn-lt"/>
            </a:endParaRPr>
          </a:p>
        </p:txBody>
      </p:sp>
      <p:sp>
        <p:nvSpPr>
          <p:cNvPr id="2" name="TextBox 1">
            <a:extLst>
              <a:ext uri="{FF2B5EF4-FFF2-40B4-BE49-F238E27FC236}">
                <a16:creationId xmlns:a16="http://schemas.microsoft.com/office/drawing/2014/main" id="{CDF7989A-5967-150C-B395-70EC1F2423B8}"/>
              </a:ext>
            </a:extLst>
          </p:cNvPr>
          <p:cNvSpPr txBox="1"/>
          <p:nvPr/>
        </p:nvSpPr>
        <p:spPr>
          <a:xfrm>
            <a:off x="848050" y="1755934"/>
            <a:ext cx="10496407" cy="2343206"/>
          </a:xfrm>
          <a:prstGeom prst="rect">
            <a:avLst/>
          </a:prstGeom>
          <a:noFill/>
        </p:spPr>
        <p:txBody>
          <a:bodyPr wrap="square" lIns="91440" tIns="45720" rIns="91440" bIns="45720" rtlCol="0" anchor="t">
            <a:spAutoFit/>
          </a:bodyPr>
          <a:lstStyle/>
          <a:p>
            <a:pPr marL="457200" marR="0" lvl="0" indent="-457200" algn="l" defTabSz="914400" rtl="0" eaLnBrk="1" fontAlgn="auto" latinLnBrk="0" hangingPunct="1">
              <a:lnSpc>
                <a:spcPct val="90000"/>
              </a:lnSpc>
              <a:spcBef>
                <a:spcPts val="1000"/>
              </a:spcBef>
              <a:spcAft>
                <a:spcPts val="0"/>
              </a:spcAft>
              <a:buClr>
                <a:srgbClr val="0D9390"/>
              </a:buClr>
              <a:buSzTx/>
              <a:buFont typeface="Arial"/>
              <a:buBlip>
                <a:blip r:embed="rId3"/>
              </a:buBlip>
              <a:tabLst/>
              <a:defRPr/>
            </a:pPr>
            <a:r>
              <a:rPr lang="en-GB" sz="2400" b="1" dirty="0">
                <a:ea typeface="+mn-lt"/>
                <a:cs typeface="+mn-lt"/>
              </a:rPr>
              <a:t>NGO-</a:t>
            </a:r>
            <a:r>
              <a:rPr lang="en-GB" sz="2400" b="1" err="1">
                <a:ea typeface="+mn-lt"/>
                <a:cs typeface="+mn-lt"/>
              </a:rPr>
              <a:t>zentriert</a:t>
            </a:r>
            <a:r>
              <a:rPr lang="en-GB" sz="2400" b="1" dirty="0">
                <a:ea typeface="+mn-lt"/>
                <a:cs typeface="+mn-lt"/>
              </a:rPr>
              <a:t>:</a:t>
            </a:r>
            <a:endParaRPr lang="en-US" b="1" dirty="0">
              <a:ea typeface="+mn-ea"/>
              <a:cs typeface="+mn-cs"/>
            </a:endParaRPr>
          </a:p>
          <a:p>
            <a:pPr marL="457200" marR="0" lvl="0" indent="-457200" algn="l" defTabSz="914400" rtl="0" eaLnBrk="1" fontAlgn="auto" latinLnBrk="0" hangingPunct="1">
              <a:lnSpc>
                <a:spcPct val="90000"/>
              </a:lnSpc>
              <a:spcBef>
                <a:spcPts val="1000"/>
              </a:spcBef>
              <a:spcAft>
                <a:spcPts val="0"/>
              </a:spcAft>
              <a:buClr>
                <a:srgbClr val="0D9390"/>
              </a:buClr>
              <a:buSzTx/>
              <a:buFontTx/>
              <a:buBlip>
                <a:blip r:embed="rId3"/>
              </a:buBlip>
              <a:tabLst/>
              <a:defRPr/>
            </a:pPr>
            <a:endParaRPr kumimoji="0" lang="en-GB" sz="2400" b="1" i="0" u="none" strike="noStrike" kern="1200" cap="none" spc="0" normalizeH="0" baseline="0" noProof="0">
              <a:ln>
                <a:noFill/>
              </a:ln>
              <a:solidFill>
                <a:schemeClr val="accent2"/>
              </a:solidFill>
              <a:effectLst/>
              <a:uLnTx/>
              <a:uFillTx/>
              <a:latin typeface="Calibri" panose="020F0502020204030204"/>
              <a:ea typeface="+mn-ea"/>
              <a:cs typeface="+mn-cs"/>
            </a:endParaRPr>
          </a:p>
          <a:p>
            <a:pPr marL="914400" lvl="1" indent="-457200">
              <a:lnSpc>
                <a:spcPct val="90000"/>
              </a:lnSpc>
              <a:spcBef>
                <a:spcPts val="1000"/>
              </a:spcBef>
              <a:buClr>
                <a:srgbClr val="0D9390"/>
              </a:buClr>
              <a:buFont typeface="Arial" panose="020B0604020202020204" pitchFamily="34" charset="0"/>
              <a:buChar char="•"/>
              <a:defRPr/>
            </a:pPr>
            <a:r>
              <a:rPr lang="en-GB" sz="2400" err="1">
                <a:solidFill>
                  <a:srgbClr val="000000"/>
                </a:solidFill>
                <a:ea typeface="+mn-lt"/>
                <a:cs typeface="+mn-lt"/>
              </a:rPr>
              <a:t>Andererseits</a:t>
            </a:r>
            <a:r>
              <a:rPr lang="en-GB" sz="2400" dirty="0">
                <a:solidFill>
                  <a:srgbClr val="000000"/>
                </a:solidFill>
                <a:ea typeface="+mn-lt"/>
                <a:cs typeface="+mn-lt"/>
              </a:rPr>
              <a:t> </a:t>
            </a:r>
            <a:r>
              <a:rPr lang="en-GB" sz="2400" err="1">
                <a:solidFill>
                  <a:srgbClr val="000000"/>
                </a:solidFill>
                <a:ea typeface="+mn-lt"/>
                <a:cs typeface="+mn-lt"/>
              </a:rPr>
              <a:t>müssen</a:t>
            </a:r>
            <a:r>
              <a:rPr lang="en-GB" sz="2400" dirty="0">
                <a:solidFill>
                  <a:srgbClr val="000000"/>
                </a:solidFill>
                <a:ea typeface="+mn-lt"/>
                <a:cs typeface="+mn-lt"/>
              </a:rPr>
              <a:t> </a:t>
            </a:r>
            <a:r>
              <a:rPr kumimoji="0" lang="en-GB" sz="2400" b="0" i="0" u="none" strike="noStrike" kern="1200" cap="none" spc="0" normalizeH="0" baseline="0" noProof="0" dirty="0">
                <a:ln>
                  <a:noFill/>
                </a:ln>
                <a:solidFill>
                  <a:srgbClr val="000000"/>
                </a:solidFill>
                <a:effectLst/>
                <a:uLnTx/>
                <a:uFillTx/>
                <a:ea typeface="+mn-lt"/>
                <a:cs typeface="+mn-lt"/>
              </a:rPr>
              <a:t>NGOs, </a:t>
            </a:r>
            <a:r>
              <a:rPr lang="en-GB" sz="2400" dirty="0">
                <a:solidFill>
                  <a:srgbClr val="000000"/>
                </a:solidFill>
                <a:ea typeface="+mn-lt"/>
                <a:cs typeface="+mn-lt"/>
              </a:rPr>
              <a:t>die </a:t>
            </a:r>
            <a:r>
              <a:rPr lang="en-GB" sz="2400" err="1">
                <a:solidFill>
                  <a:srgbClr val="000000"/>
                </a:solidFill>
                <a:ea typeface="+mn-lt"/>
                <a:cs typeface="+mn-lt"/>
              </a:rPr>
              <a:t>sich</a:t>
            </a:r>
            <a:r>
              <a:rPr lang="en-GB" sz="2400" dirty="0">
                <a:solidFill>
                  <a:srgbClr val="000000"/>
                </a:solidFill>
                <a:ea typeface="+mn-lt"/>
                <a:cs typeface="+mn-lt"/>
              </a:rPr>
              <a:t> um Gelder von </a:t>
            </a:r>
            <a:r>
              <a:rPr lang="en-GB" sz="2400" err="1">
                <a:solidFill>
                  <a:srgbClr val="000000"/>
                </a:solidFill>
                <a:ea typeface="+mn-lt"/>
                <a:cs typeface="+mn-lt"/>
              </a:rPr>
              <a:t>Gebern</a:t>
            </a:r>
            <a:r>
              <a:rPr lang="en-GB" sz="2400" dirty="0">
                <a:solidFill>
                  <a:srgbClr val="000000"/>
                </a:solidFill>
                <a:ea typeface="+mn-lt"/>
                <a:cs typeface="+mn-lt"/>
              </a:rPr>
              <a:t> </a:t>
            </a:r>
            <a:r>
              <a:rPr lang="en-GB" sz="2400" err="1">
                <a:solidFill>
                  <a:srgbClr val="000000"/>
                </a:solidFill>
                <a:ea typeface="+mn-lt"/>
                <a:cs typeface="+mn-lt"/>
              </a:rPr>
              <a:t>bemühen</a:t>
            </a:r>
            <a:r>
              <a:rPr lang="en-GB" sz="2400" dirty="0">
                <a:solidFill>
                  <a:srgbClr val="000000"/>
                </a:solidFill>
                <a:ea typeface="+mn-lt"/>
                <a:cs typeface="+mn-lt"/>
              </a:rPr>
              <a:t>, </a:t>
            </a:r>
            <a:r>
              <a:rPr lang="en-GB" sz="2400" err="1">
                <a:solidFill>
                  <a:srgbClr val="000000"/>
                </a:solidFill>
                <a:ea typeface="+mn-lt"/>
                <a:cs typeface="+mn-lt"/>
              </a:rPr>
              <a:t>ihre</a:t>
            </a:r>
            <a:r>
              <a:rPr lang="en-GB" sz="2400" dirty="0">
                <a:solidFill>
                  <a:srgbClr val="000000"/>
                </a:solidFill>
                <a:ea typeface="+mn-lt"/>
                <a:cs typeface="+mn-lt"/>
              </a:rPr>
              <a:t> </a:t>
            </a:r>
            <a:r>
              <a:rPr lang="en-GB" sz="2400" err="1">
                <a:solidFill>
                  <a:srgbClr val="000000"/>
                </a:solidFill>
                <a:ea typeface="+mn-lt"/>
                <a:cs typeface="+mn-lt"/>
              </a:rPr>
              <a:t>Bedürfnisse</a:t>
            </a:r>
            <a:r>
              <a:rPr lang="en-GB" sz="2400" dirty="0">
                <a:solidFill>
                  <a:srgbClr val="000000"/>
                </a:solidFill>
                <a:ea typeface="+mn-lt"/>
                <a:cs typeface="+mn-lt"/>
              </a:rPr>
              <a:t> </a:t>
            </a:r>
            <a:r>
              <a:rPr lang="en-GB" sz="2400" err="1">
                <a:solidFill>
                  <a:srgbClr val="000000"/>
                </a:solidFill>
                <a:ea typeface="+mn-lt"/>
                <a:cs typeface="+mn-lt"/>
              </a:rPr>
              <a:t>klarstellen</a:t>
            </a:r>
            <a:r>
              <a:rPr lang="en-GB" sz="2400" dirty="0">
                <a:solidFill>
                  <a:srgbClr val="000000"/>
                </a:solidFill>
                <a:ea typeface="+mn-lt"/>
                <a:cs typeface="+mn-lt"/>
              </a:rPr>
              <a:t> und </a:t>
            </a:r>
            <a:r>
              <a:rPr lang="en-GB" sz="2400" err="1">
                <a:solidFill>
                  <a:srgbClr val="000000"/>
                </a:solidFill>
                <a:ea typeface="+mn-lt"/>
                <a:cs typeface="+mn-lt"/>
              </a:rPr>
              <a:t>mit</a:t>
            </a:r>
            <a:r>
              <a:rPr lang="en-GB" sz="2400" dirty="0">
                <a:solidFill>
                  <a:srgbClr val="000000"/>
                </a:solidFill>
                <a:ea typeface="+mn-lt"/>
                <a:cs typeface="+mn-lt"/>
              </a:rPr>
              <a:t> den </a:t>
            </a:r>
            <a:r>
              <a:rPr lang="en-GB" sz="2400" err="1">
                <a:solidFill>
                  <a:srgbClr val="000000"/>
                </a:solidFill>
                <a:ea typeface="+mn-lt"/>
                <a:cs typeface="+mn-lt"/>
              </a:rPr>
              <a:t>spezifischen</a:t>
            </a:r>
            <a:r>
              <a:rPr lang="en-GB" sz="2400" dirty="0">
                <a:solidFill>
                  <a:srgbClr val="000000"/>
                </a:solidFill>
                <a:ea typeface="+mn-lt"/>
                <a:cs typeface="+mn-lt"/>
              </a:rPr>
              <a:t> </a:t>
            </a:r>
            <a:r>
              <a:rPr lang="en-GB" sz="2400" err="1">
                <a:solidFill>
                  <a:srgbClr val="000000"/>
                </a:solidFill>
                <a:ea typeface="+mn-lt"/>
                <a:cs typeface="+mn-lt"/>
              </a:rPr>
              <a:t>Prioritäten</a:t>
            </a:r>
            <a:r>
              <a:rPr lang="en-GB" sz="2400" dirty="0">
                <a:solidFill>
                  <a:srgbClr val="000000"/>
                </a:solidFill>
                <a:ea typeface="+mn-lt"/>
                <a:cs typeface="+mn-lt"/>
              </a:rPr>
              <a:t> und </a:t>
            </a:r>
            <a:r>
              <a:rPr lang="en-GB" sz="2400" err="1">
                <a:solidFill>
                  <a:srgbClr val="000000"/>
                </a:solidFill>
                <a:ea typeface="+mn-lt"/>
                <a:cs typeface="+mn-lt"/>
              </a:rPr>
              <a:t>Themen</a:t>
            </a:r>
            <a:r>
              <a:rPr lang="en-GB" sz="2400" dirty="0">
                <a:solidFill>
                  <a:srgbClr val="000000"/>
                </a:solidFill>
                <a:ea typeface="+mn-lt"/>
                <a:cs typeface="+mn-lt"/>
              </a:rPr>
              <a:t> der Geber in </a:t>
            </a:r>
            <a:r>
              <a:rPr lang="en-GB" sz="2400" err="1">
                <a:solidFill>
                  <a:srgbClr val="000000"/>
                </a:solidFill>
                <a:ea typeface="+mn-lt"/>
                <a:cs typeface="+mn-lt"/>
              </a:rPr>
              <a:t>Einklang</a:t>
            </a:r>
            <a:r>
              <a:rPr lang="en-GB" sz="2400" dirty="0">
                <a:solidFill>
                  <a:srgbClr val="000000"/>
                </a:solidFill>
                <a:ea typeface="+mn-lt"/>
                <a:cs typeface="+mn-lt"/>
              </a:rPr>
              <a:t> </a:t>
            </a:r>
            <a:r>
              <a:rPr lang="en-GB" sz="2400" err="1">
                <a:solidFill>
                  <a:srgbClr val="000000"/>
                </a:solidFill>
                <a:ea typeface="+mn-lt"/>
                <a:cs typeface="+mn-lt"/>
              </a:rPr>
              <a:t>bringen</a:t>
            </a:r>
            <a:r>
              <a:rPr lang="en-GB" sz="2400" dirty="0">
                <a:solidFill>
                  <a:srgbClr val="000000"/>
                </a:solidFill>
                <a:ea typeface="+mn-lt"/>
                <a:cs typeface="+mn-lt"/>
              </a:rPr>
              <a:t> und </a:t>
            </a:r>
            <a:r>
              <a:rPr lang="en-GB" sz="2400" err="1">
                <a:solidFill>
                  <a:srgbClr val="000000"/>
                </a:solidFill>
                <a:ea typeface="+mn-lt"/>
                <a:cs typeface="+mn-lt"/>
              </a:rPr>
              <a:t>nicht</a:t>
            </a:r>
            <a:r>
              <a:rPr lang="en-GB" sz="2400" dirty="0">
                <a:solidFill>
                  <a:srgbClr val="000000"/>
                </a:solidFill>
                <a:ea typeface="+mn-lt"/>
                <a:cs typeface="+mn-lt"/>
              </a:rPr>
              <a:t> </a:t>
            </a:r>
            <a:r>
              <a:rPr lang="en-GB" sz="2400" err="1">
                <a:solidFill>
                  <a:srgbClr val="000000"/>
                </a:solidFill>
                <a:ea typeface="+mn-lt"/>
                <a:cs typeface="+mn-lt"/>
              </a:rPr>
              <a:t>einen</a:t>
            </a:r>
            <a:r>
              <a:rPr lang="en-GB" sz="2400" dirty="0">
                <a:solidFill>
                  <a:srgbClr val="000000"/>
                </a:solidFill>
                <a:ea typeface="+mn-lt"/>
                <a:cs typeface="+mn-lt"/>
              </a:rPr>
              <a:t> </a:t>
            </a:r>
            <a:r>
              <a:rPr lang="en-GB" sz="2400" err="1">
                <a:solidFill>
                  <a:srgbClr val="000000"/>
                </a:solidFill>
                <a:ea typeface="+mn-lt"/>
                <a:cs typeface="+mn-lt"/>
              </a:rPr>
              <a:t>allgemeinen</a:t>
            </a:r>
            <a:r>
              <a:rPr lang="en-GB" sz="2400" dirty="0">
                <a:solidFill>
                  <a:srgbClr val="000000"/>
                </a:solidFill>
                <a:ea typeface="+mn-lt"/>
                <a:cs typeface="+mn-lt"/>
              </a:rPr>
              <a:t> </a:t>
            </a:r>
            <a:r>
              <a:rPr lang="en-GB" sz="2400" err="1">
                <a:solidFill>
                  <a:srgbClr val="000000"/>
                </a:solidFill>
                <a:ea typeface="+mn-lt"/>
                <a:cs typeface="+mn-lt"/>
              </a:rPr>
              <a:t>Antrag</a:t>
            </a:r>
            <a:r>
              <a:rPr lang="en-GB" sz="2400" dirty="0">
                <a:solidFill>
                  <a:srgbClr val="000000"/>
                </a:solidFill>
                <a:ea typeface="+mn-lt"/>
                <a:cs typeface="+mn-lt"/>
              </a:rPr>
              <a:t> auf Gelder </a:t>
            </a:r>
            <a:r>
              <a:rPr lang="en-GB" sz="2400" err="1">
                <a:solidFill>
                  <a:srgbClr val="000000"/>
                </a:solidFill>
                <a:ea typeface="+mn-lt"/>
                <a:cs typeface="+mn-lt"/>
              </a:rPr>
              <a:t>stellen</a:t>
            </a:r>
            <a:r>
              <a:rPr lang="en-GB" sz="2400" dirty="0">
                <a:solidFill>
                  <a:srgbClr val="000000"/>
                </a:solidFill>
                <a:ea typeface="+mn-lt"/>
                <a:cs typeface="+mn-lt"/>
              </a:rPr>
              <a:t>, der für </a:t>
            </a:r>
            <a:r>
              <a:rPr lang="en-GB" sz="2400" err="1">
                <a:solidFill>
                  <a:srgbClr val="000000"/>
                </a:solidFill>
                <a:ea typeface="+mn-lt"/>
                <a:cs typeface="+mn-lt"/>
              </a:rPr>
              <a:t>jeden</a:t>
            </a:r>
            <a:r>
              <a:rPr lang="en-GB" sz="2400" dirty="0">
                <a:solidFill>
                  <a:srgbClr val="000000"/>
                </a:solidFill>
                <a:ea typeface="+mn-lt"/>
                <a:cs typeface="+mn-lt"/>
              </a:rPr>
              <a:t> Geber </a:t>
            </a:r>
            <a:r>
              <a:rPr lang="en-GB" sz="2400" err="1">
                <a:solidFill>
                  <a:srgbClr val="000000"/>
                </a:solidFill>
                <a:ea typeface="+mn-lt"/>
                <a:cs typeface="+mn-lt"/>
              </a:rPr>
              <a:t>gleich</a:t>
            </a:r>
            <a:r>
              <a:rPr lang="en-GB" sz="2400" dirty="0">
                <a:solidFill>
                  <a:srgbClr val="000000"/>
                </a:solidFill>
                <a:ea typeface="+mn-lt"/>
                <a:cs typeface="+mn-lt"/>
              </a:rPr>
              <a:t> </a:t>
            </a:r>
            <a:r>
              <a:rPr lang="en-GB" sz="2400" err="1">
                <a:solidFill>
                  <a:srgbClr val="000000"/>
                </a:solidFill>
                <a:ea typeface="+mn-lt"/>
                <a:cs typeface="+mn-lt"/>
              </a:rPr>
              <a:t>ist</a:t>
            </a:r>
            <a:r>
              <a:rPr kumimoji="0" lang="en-GB" sz="2400" b="0" i="0" u="none" strike="noStrike" kern="1200" cap="none" spc="0" normalizeH="0" baseline="0" noProof="0" dirty="0">
                <a:ln>
                  <a:noFill/>
                </a:ln>
                <a:solidFill>
                  <a:srgbClr val="000000"/>
                </a:solidFill>
                <a:effectLst/>
                <a:uLnTx/>
                <a:uFillTx/>
                <a:ea typeface="+mn-lt"/>
                <a:cs typeface="+mn-lt"/>
              </a:rPr>
              <a:t>.</a:t>
            </a:r>
            <a:r>
              <a:rPr lang="en-GB" sz="2400" dirty="0">
                <a:solidFill>
                  <a:srgbClr val="000000"/>
                </a:solidFill>
                <a:ea typeface="+mn-lt"/>
                <a:cs typeface="+mn-lt"/>
              </a:rPr>
              <a:t> </a:t>
            </a:r>
            <a:endParaRPr lang="en-GB">
              <a:ea typeface="+mn-lt"/>
              <a:cs typeface="+mn-lt"/>
            </a:endParaRPr>
          </a:p>
        </p:txBody>
      </p:sp>
    </p:spTree>
    <p:extLst>
      <p:ext uri="{BB962C8B-B14F-4D97-AF65-F5344CB8AC3E}">
        <p14:creationId xmlns:p14="http://schemas.microsoft.com/office/powerpoint/2010/main" val="796197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761603"/>
            <a:ext cx="10595237" cy="822268"/>
          </a:xfrm>
        </p:spPr>
        <p:txBody>
          <a:bodyPr lIns="91440" tIns="45720" rIns="91440" bIns="45720" anchor="t">
            <a:noAutofit/>
          </a:bodyPr>
          <a:lstStyle/>
          <a:p>
            <a:r>
              <a:rPr lang="en-GB" dirty="0">
                <a:ea typeface="+mn-lt"/>
                <a:cs typeface="+mn-lt"/>
              </a:rPr>
              <a:t>Der NGO-</a:t>
            </a:r>
            <a:r>
              <a:rPr lang="en-GB" dirty="0" err="1">
                <a:ea typeface="+mn-lt"/>
                <a:cs typeface="+mn-lt"/>
              </a:rPr>
              <a:t>Finanzierungsmix</a:t>
            </a:r>
            <a:endParaRPr lang="en-US" dirty="0" err="1">
              <a:ea typeface="+mn-lt"/>
              <a:cs typeface="+mn-lt"/>
            </a:endParaRPr>
          </a:p>
        </p:txBody>
      </p:sp>
      <p:sp>
        <p:nvSpPr>
          <p:cNvPr id="2" name="TextBox 1">
            <a:extLst>
              <a:ext uri="{FF2B5EF4-FFF2-40B4-BE49-F238E27FC236}">
                <a16:creationId xmlns:a16="http://schemas.microsoft.com/office/drawing/2014/main" id="{CDF7989A-5967-150C-B395-70EC1F2423B8}"/>
              </a:ext>
            </a:extLst>
          </p:cNvPr>
          <p:cNvSpPr txBox="1"/>
          <p:nvPr/>
        </p:nvSpPr>
        <p:spPr>
          <a:xfrm>
            <a:off x="897211" y="1583870"/>
            <a:ext cx="10496407" cy="3008003"/>
          </a:xfrm>
          <a:prstGeom prst="rect">
            <a:avLst/>
          </a:prstGeom>
          <a:noFill/>
        </p:spPr>
        <p:txBody>
          <a:bodyPr wrap="square" lIns="91440" tIns="45720" rIns="91440" bIns="45720" rtlCol="0" anchor="t">
            <a:spAutoFit/>
          </a:bodyPr>
          <a:lstStyle/>
          <a:p>
            <a:pPr marL="457200" indent="-457200">
              <a:lnSpc>
                <a:spcPct val="90000"/>
              </a:lnSpc>
              <a:spcBef>
                <a:spcPts val="1000"/>
              </a:spcBef>
              <a:buClr>
                <a:srgbClr val="0D9390"/>
              </a:buClr>
              <a:buBlip>
                <a:blip r:embed="rId3"/>
              </a:buBlip>
              <a:defRPr/>
            </a:pPr>
            <a:r>
              <a:rPr lang="en-GB" sz="2400" dirty="0">
                <a:solidFill>
                  <a:srgbClr val="000000"/>
                </a:solidFill>
                <a:ea typeface="+mn-lt"/>
                <a:cs typeface="+mn-lt"/>
              </a:rPr>
              <a:t>Der </a:t>
            </a:r>
            <a:r>
              <a:rPr lang="en-GB" sz="2400" err="1">
                <a:solidFill>
                  <a:srgbClr val="000000"/>
                </a:solidFill>
                <a:ea typeface="+mn-lt"/>
                <a:cs typeface="+mn-lt"/>
              </a:rPr>
              <a:t>Prozess</a:t>
            </a:r>
            <a:r>
              <a:rPr lang="en-GB" sz="2400" dirty="0">
                <a:solidFill>
                  <a:srgbClr val="000000"/>
                </a:solidFill>
                <a:ea typeface="+mn-lt"/>
                <a:cs typeface="+mn-lt"/>
              </a:rPr>
              <a:t> der </a:t>
            </a:r>
            <a:r>
              <a:rPr lang="en-GB" sz="2400" err="1">
                <a:solidFill>
                  <a:srgbClr val="000000"/>
                </a:solidFill>
                <a:ea typeface="+mn-lt"/>
                <a:cs typeface="+mn-lt"/>
              </a:rPr>
              <a:t>Beschaffung</a:t>
            </a:r>
            <a:r>
              <a:rPr lang="en-GB" sz="2400" dirty="0">
                <a:solidFill>
                  <a:srgbClr val="000000"/>
                </a:solidFill>
                <a:ea typeface="+mn-lt"/>
                <a:cs typeface="+mn-lt"/>
              </a:rPr>
              <a:t> von </a:t>
            </a:r>
            <a:r>
              <a:rPr lang="en-GB" sz="2400" err="1">
                <a:solidFill>
                  <a:srgbClr val="000000"/>
                </a:solidFill>
                <a:ea typeface="+mn-lt"/>
                <a:cs typeface="+mn-lt"/>
              </a:rPr>
              <a:t>Finanzmitteln</a:t>
            </a:r>
            <a:r>
              <a:rPr lang="en-GB" sz="2400" dirty="0">
                <a:solidFill>
                  <a:srgbClr val="000000"/>
                </a:solidFill>
                <a:ea typeface="+mn-lt"/>
                <a:cs typeface="+mn-lt"/>
              </a:rPr>
              <a:t> </a:t>
            </a:r>
            <a:r>
              <a:rPr lang="en-GB" sz="2400" err="1">
                <a:solidFill>
                  <a:srgbClr val="000000"/>
                </a:solidFill>
                <a:ea typeface="+mn-lt"/>
                <a:cs typeface="+mn-lt"/>
              </a:rPr>
              <a:t>durch</a:t>
            </a:r>
            <a:r>
              <a:rPr lang="en-GB" sz="2400" dirty="0">
                <a:solidFill>
                  <a:srgbClr val="000000"/>
                </a:solidFill>
                <a:ea typeface="+mn-lt"/>
                <a:cs typeface="+mn-lt"/>
              </a:rPr>
              <a:t> Geber </a:t>
            </a:r>
            <a:r>
              <a:rPr lang="en-GB" sz="2400" err="1">
                <a:solidFill>
                  <a:srgbClr val="000000"/>
                </a:solidFill>
                <a:ea typeface="+mn-lt"/>
                <a:cs typeface="+mn-lt"/>
              </a:rPr>
              <a:t>ist</a:t>
            </a:r>
            <a:r>
              <a:rPr lang="en-GB" sz="2400" dirty="0">
                <a:solidFill>
                  <a:srgbClr val="000000"/>
                </a:solidFill>
                <a:ea typeface="+mn-lt"/>
                <a:cs typeface="+mn-lt"/>
              </a:rPr>
              <a:t> </a:t>
            </a:r>
            <a:r>
              <a:rPr lang="en-GB" sz="2400" err="1">
                <a:solidFill>
                  <a:srgbClr val="000000"/>
                </a:solidFill>
                <a:ea typeface="+mn-lt"/>
                <a:cs typeface="+mn-lt"/>
              </a:rPr>
              <a:t>ein</a:t>
            </a:r>
            <a:r>
              <a:rPr lang="en-GB" sz="2400" dirty="0">
                <a:solidFill>
                  <a:srgbClr val="000000"/>
                </a:solidFill>
                <a:ea typeface="+mn-lt"/>
                <a:cs typeface="+mn-lt"/>
              </a:rPr>
              <a:t> </a:t>
            </a:r>
            <a:r>
              <a:rPr lang="en-GB" sz="2400" err="1">
                <a:solidFill>
                  <a:srgbClr val="000000"/>
                </a:solidFill>
                <a:ea typeface="+mn-lt"/>
                <a:cs typeface="+mn-lt"/>
              </a:rPr>
              <a:t>zweiseitiger</a:t>
            </a:r>
            <a:r>
              <a:rPr lang="en-GB" sz="2400" dirty="0">
                <a:solidFill>
                  <a:srgbClr val="000000"/>
                </a:solidFill>
                <a:ea typeface="+mn-lt"/>
                <a:cs typeface="+mn-lt"/>
              </a:rPr>
              <a:t> </a:t>
            </a:r>
            <a:r>
              <a:rPr lang="en-GB" sz="2400" err="1">
                <a:solidFill>
                  <a:srgbClr val="000000"/>
                </a:solidFill>
                <a:ea typeface="+mn-lt"/>
                <a:cs typeface="+mn-lt"/>
              </a:rPr>
              <a:t>Prozess</a:t>
            </a:r>
            <a:r>
              <a:rPr kumimoji="0" lang="en-GB" sz="2400" b="0" i="0" u="none" strike="noStrike" kern="1200" cap="none" spc="0" normalizeH="0" baseline="0" noProof="0" dirty="0">
                <a:ln>
                  <a:noFill/>
                </a:ln>
                <a:solidFill>
                  <a:srgbClr val="000000"/>
                </a:solidFill>
                <a:effectLst/>
                <a:uLnTx/>
                <a:uFillTx/>
                <a:ea typeface="+mn-lt"/>
                <a:cs typeface="+mn-lt"/>
              </a:rPr>
              <a:t>. </a:t>
            </a:r>
            <a:r>
              <a:rPr lang="en-GB" sz="2400" dirty="0">
                <a:solidFill>
                  <a:srgbClr val="000000"/>
                </a:solidFill>
                <a:ea typeface="+mn-lt"/>
                <a:cs typeface="+mn-lt"/>
              </a:rPr>
              <a:t>Die </a:t>
            </a:r>
            <a:r>
              <a:rPr kumimoji="0" lang="en-GB" sz="2400" b="0" i="0" u="none" strike="noStrike" kern="1200" cap="none" spc="0" normalizeH="0" baseline="0" noProof="0" dirty="0">
                <a:ln>
                  <a:noFill/>
                </a:ln>
                <a:solidFill>
                  <a:srgbClr val="000000"/>
                </a:solidFill>
                <a:effectLst/>
                <a:uLnTx/>
                <a:uFillTx/>
                <a:ea typeface="+mn-lt"/>
                <a:cs typeface="+mn-lt"/>
              </a:rPr>
              <a:t>NGOs </a:t>
            </a:r>
            <a:r>
              <a:rPr lang="en-GB" sz="2400" err="1">
                <a:solidFill>
                  <a:srgbClr val="000000"/>
                </a:solidFill>
                <a:ea typeface="+mn-lt"/>
                <a:cs typeface="+mn-lt"/>
              </a:rPr>
              <a:t>müssen</a:t>
            </a:r>
            <a:r>
              <a:rPr lang="en-GB" sz="2400" dirty="0">
                <a:solidFill>
                  <a:srgbClr val="000000"/>
                </a:solidFill>
                <a:ea typeface="+mn-lt"/>
                <a:cs typeface="+mn-lt"/>
              </a:rPr>
              <a:t> </a:t>
            </a:r>
            <a:r>
              <a:rPr lang="en-GB" sz="2400" err="1">
                <a:solidFill>
                  <a:srgbClr val="000000"/>
                </a:solidFill>
                <a:ea typeface="+mn-lt"/>
                <a:cs typeface="+mn-lt"/>
              </a:rPr>
              <a:t>zur</a:t>
            </a:r>
            <a:r>
              <a:rPr lang="en-GB" sz="2400" dirty="0">
                <a:solidFill>
                  <a:srgbClr val="000000"/>
                </a:solidFill>
                <a:ea typeface="+mn-lt"/>
                <a:cs typeface="+mn-lt"/>
              </a:rPr>
              <a:t> </a:t>
            </a:r>
            <a:r>
              <a:rPr lang="en-GB" sz="2400" err="1">
                <a:solidFill>
                  <a:srgbClr val="000000"/>
                </a:solidFill>
                <a:ea typeface="+mn-lt"/>
                <a:cs typeface="+mn-lt"/>
              </a:rPr>
              <a:t>Kenntnis</a:t>
            </a:r>
            <a:r>
              <a:rPr lang="en-GB" sz="2400" dirty="0">
                <a:solidFill>
                  <a:srgbClr val="000000"/>
                </a:solidFill>
                <a:ea typeface="+mn-lt"/>
                <a:cs typeface="+mn-lt"/>
              </a:rPr>
              <a:t> </a:t>
            </a:r>
            <a:r>
              <a:rPr lang="en-GB" sz="2400" err="1">
                <a:solidFill>
                  <a:srgbClr val="000000"/>
                </a:solidFill>
                <a:ea typeface="+mn-lt"/>
                <a:cs typeface="+mn-lt"/>
              </a:rPr>
              <a:t>nehmen</a:t>
            </a:r>
            <a:r>
              <a:rPr lang="en-GB" sz="2400" dirty="0">
                <a:solidFill>
                  <a:srgbClr val="000000"/>
                </a:solidFill>
                <a:ea typeface="+mn-lt"/>
                <a:cs typeface="+mn-lt"/>
              </a:rPr>
              <a:t>, </a:t>
            </a:r>
            <a:r>
              <a:rPr lang="en-GB" sz="2400" err="1">
                <a:solidFill>
                  <a:srgbClr val="000000"/>
                </a:solidFill>
                <a:ea typeface="+mn-lt"/>
                <a:cs typeface="+mn-lt"/>
              </a:rPr>
              <a:t>dass</a:t>
            </a:r>
            <a:r>
              <a:rPr lang="en-GB" sz="2400" dirty="0">
                <a:solidFill>
                  <a:srgbClr val="000000"/>
                </a:solidFill>
                <a:ea typeface="+mn-lt"/>
                <a:cs typeface="+mn-lt"/>
              </a:rPr>
              <a:t> die Geber </a:t>
            </a:r>
            <a:r>
              <a:rPr lang="en-GB" sz="2400" err="1">
                <a:solidFill>
                  <a:srgbClr val="000000"/>
                </a:solidFill>
                <a:ea typeface="+mn-lt"/>
                <a:cs typeface="+mn-lt"/>
              </a:rPr>
              <a:t>selbst</a:t>
            </a:r>
            <a:r>
              <a:rPr lang="en-GB" sz="2400" dirty="0">
                <a:solidFill>
                  <a:srgbClr val="000000"/>
                </a:solidFill>
                <a:ea typeface="+mn-lt"/>
                <a:cs typeface="+mn-lt"/>
              </a:rPr>
              <a:t> Mittel </a:t>
            </a:r>
            <a:r>
              <a:rPr lang="en-GB" sz="2400" err="1">
                <a:solidFill>
                  <a:srgbClr val="000000"/>
                </a:solidFill>
                <a:ea typeface="+mn-lt"/>
                <a:cs typeface="+mn-lt"/>
              </a:rPr>
              <a:t>aus</a:t>
            </a:r>
            <a:r>
              <a:rPr lang="en-GB" sz="2400" dirty="0">
                <a:solidFill>
                  <a:srgbClr val="000000"/>
                </a:solidFill>
                <a:ea typeface="+mn-lt"/>
                <a:cs typeface="+mn-lt"/>
              </a:rPr>
              <a:t> </a:t>
            </a:r>
            <a:r>
              <a:rPr lang="en-GB" sz="2400" err="1">
                <a:solidFill>
                  <a:srgbClr val="000000"/>
                </a:solidFill>
                <a:ea typeface="+mn-lt"/>
                <a:cs typeface="+mn-lt"/>
              </a:rPr>
              <a:t>privaten</a:t>
            </a:r>
            <a:r>
              <a:rPr kumimoji="0" lang="en-GB" sz="2400" b="0" i="0" u="none" strike="noStrike" kern="1200" cap="none" spc="0" normalizeH="0" baseline="0" noProof="0" dirty="0">
                <a:ln>
                  <a:noFill/>
                </a:ln>
                <a:solidFill>
                  <a:srgbClr val="000000"/>
                </a:solidFill>
                <a:effectLst/>
                <a:uLnTx/>
                <a:uFillTx/>
                <a:ea typeface="+mn-lt"/>
                <a:cs typeface="+mn-lt"/>
              </a:rPr>
              <a:t>, </a:t>
            </a:r>
            <a:r>
              <a:rPr lang="en-GB" sz="2400" err="1">
                <a:solidFill>
                  <a:srgbClr val="000000"/>
                </a:solidFill>
                <a:ea typeface="+mn-lt"/>
                <a:cs typeface="+mn-lt"/>
              </a:rPr>
              <a:t>unternehmerischen</a:t>
            </a:r>
            <a:r>
              <a:rPr lang="en-GB" sz="2400" dirty="0">
                <a:solidFill>
                  <a:srgbClr val="000000"/>
                </a:solidFill>
                <a:ea typeface="+mn-lt"/>
                <a:cs typeface="+mn-lt"/>
              </a:rPr>
              <a:t> </a:t>
            </a:r>
            <a:r>
              <a:rPr lang="en-GB" sz="2400" err="1">
                <a:solidFill>
                  <a:srgbClr val="000000"/>
                </a:solidFill>
                <a:ea typeface="+mn-lt"/>
                <a:cs typeface="+mn-lt"/>
              </a:rPr>
              <a:t>oder</a:t>
            </a:r>
            <a:r>
              <a:rPr lang="en-GB" sz="2400" dirty="0">
                <a:solidFill>
                  <a:srgbClr val="000000"/>
                </a:solidFill>
                <a:ea typeface="+mn-lt"/>
                <a:cs typeface="+mn-lt"/>
              </a:rPr>
              <a:t> </a:t>
            </a:r>
            <a:r>
              <a:rPr lang="en-GB" sz="2400" err="1">
                <a:solidFill>
                  <a:srgbClr val="000000"/>
                </a:solidFill>
                <a:ea typeface="+mn-lt"/>
                <a:cs typeface="+mn-lt"/>
              </a:rPr>
              <a:t>öffentlichen</a:t>
            </a:r>
            <a:r>
              <a:rPr lang="en-GB" sz="2400" dirty="0">
                <a:solidFill>
                  <a:srgbClr val="000000"/>
                </a:solidFill>
                <a:ea typeface="+mn-lt"/>
                <a:cs typeface="+mn-lt"/>
              </a:rPr>
              <a:t> </a:t>
            </a:r>
            <a:r>
              <a:rPr lang="en-GB" sz="2400" err="1">
                <a:solidFill>
                  <a:srgbClr val="000000"/>
                </a:solidFill>
                <a:ea typeface="+mn-lt"/>
                <a:cs typeface="+mn-lt"/>
              </a:rPr>
              <a:t>Quellen</a:t>
            </a:r>
            <a:r>
              <a:rPr lang="en-GB" sz="2400" dirty="0">
                <a:solidFill>
                  <a:srgbClr val="000000"/>
                </a:solidFill>
                <a:ea typeface="+mn-lt"/>
                <a:cs typeface="+mn-lt"/>
              </a:rPr>
              <a:t> </a:t>
            </a:r>
            <a:r>
              <a:rPr lang="en-GB" sz="2400" err="1">
                <a:solidFill>
                  <a:srgbClr val="000000"/>
                </a:solidFill>
                <a:ea typeface="+mn-lt"/>
                <a:cs typeface="+mn-lt"/>
              </a:rPr>
              <a:t>aufbringen</a:t>
            </a:r>
            <a:r>
              <a:rPr lang="en-GB" sz="2400" dirty="0">
                <a:solidFill>
                  <a:srgbClr val="000000"/>
                </a:solidFill>
                <a:ea typeface="+mn-lt"/>
                <a:cs typeface="+mn-lt"/>
              </a:rPr>
              <a:t> </a:t>
            </a:r>
            <a:r>
              <a:rPr lang="en-GB" sz="2400" err="1">
                <a:solidFill>
                  <a:srgbClr val="000000"/>
                </a:solidFill>
                <a:ea typeface="+mn-lt"/>
                <a:cs typeface="+mn-lt"/>
              </a:rPr>
              <a:t>müssen</a:t>
            </a:r>
            <a:r>
              <a:rPr kumimoji="0" lang="en-GB" sz="2400" b="0" i="0" u="none" strike="noStrike" kern="1200" cap="none" spc="0" normalizeH="0" baseline="0" noProof="0" dirty="0">
                <a:ln>
                  <a:noFill/>
                </a:ln>
                <a:solidFill>
                  <a:srgbClr val="000000"/>
                </a:solidFill>
                <a:effectLst/>
                <a:uLnTx/>
                <a:uFillTx/>
                <a:ea typeface="+mn-lt"/>
                <a:cs typeface="+mn-lt"/>
              </a:rPr>
              <a:t>.</a:t>
            </a:r>
            <a:r>
              <a:rPr lang="en-GB" sz="2400" dirty="0">
                <a:solidFill>
                  <a:srgbClr val="000000"/>
                </a:solidFill>
                <a:ea typeface="+mn-lt"/>
                <a:cs typeface="+mn-lt"/>
              </a:rPr>
              <a:t> </a:t>
            </a:r>
            <a:endParaRPr lang="en-US">
              <a:ea typeface="+mn-lt"/>
              <a:cs typeface="+mn-lt"/>
            </a:endParaRPr>
          </a:p>
          <a:p>
            <a:pPr marR="0" lvl="0" algn="l" defTabSz="914400" rtl="0" eaLnBrk="1" fontAlgn="auto" latinLnBrk="0" hangingPunct="1">
              <a:lnSpc>
                <a:spcPct val="90000"/>
              </a:lnSpc>
              <a:spcBef>
                <a:spcPts val="1000"/>
              </a:spcBef>
              <a:spcAft>
                <a:spcPts val="0"/>
              </a:spcAft>
              <a:buClr>
                <a:srgbClr val="0D9390"/>
              </a:buClr>
              <a:buSzTx/>
              <a:tabLst/>
              <a:defRPr/>
            </a:pPr>
            <a:endParaRPr kumimoji="0" lang="en-GB" sz="2400" b="0" i="0" u="none" strike="noStrike" kern="1200" cap="none" spc="0" normalizeH="0" baseline="0" noProof="0">
              <a:ln>
                <a:noFill/>
              </a:ln>
              <a:solidFill>
                <a:srgbClr val="000000"/>
              </a:solidFill>
              <a:effectLst/>
              <a:uLnTx/>
              <a:uFillTx/>
              <a:latin typeface="Calibri" panose="020F0502020204030204"/>
              <a:ea typeface="+mn-ea"/>
              <a:cs typeface="+mn-cs"/>
            </a:endParaRPr>
          </a:p>
          <a:p>
            <a:pPr marL="457200" indent="-457200">
              <a:lnSpc>
                <a:spcPct val="90000"/>
              </a:lnSpc>
              <a:spcBef>
                <a:spcPts val="1000"/>
              </a:spcBef>
              <a:buClr>
                <a:srgbClr val="0D9390"/>
              </a:buClr>
              <a:buFont typeface="Arial"/>
              <a:buBlip>
                <a:blip r:embed="rId3"/>
              </a:buBlip>
              <a:defRPr/>
            </a:pPr>
            <a:r>
              <a:rPr lang="en-GB" sz="2400" dirty="0">
                <a:solidFill>
                  <a:srgbClr val="000000"/>
                </a:solidFill>
                <a:ea typeface="+mn-lt"/>
                <a:cs typeface="+mn-lt"/>
              </a:rPr>
              <a:t>Dies </a:t>
            </a:r>
            <a:r>
              <a:rPr lang="en-GB" sz="2400" dirty="0" err="1">
                <a:solidFill>
                  <a:srgbClr val="000000"/>
                </a:solidFill>
                <a:ea typeface="+mn-lt"/>
                <a:cs typeface="+mn-lt"/>
              </a:rPr>
              <a:t>bedeutet</a:t>
            </a:r>
            <a:r>
              <a:rPr lang="en-GB" sz="2400" dirty="0">
                <a:solidFill>
                  <a:srgbClr val="000000"/>
                </a:solidFill>
                <a:ea typeface="+mn-lt"/>
                <a:cs typeface="+mn-lt"/>
              </a:rPr>
              <a:t>, </a:t>
            </a:r>
            <a:r>
              <a:rPr lang="en-GB" sz="2400" dirty="0" err="1">
                <a:solidFill>
                  <a:srgbClr val="000000"/>
                </a:solidFill>
                <a:ea typeface="+mn-lt"/>
                <a:cs typeface="+mn-lt"/>
              </a:rPr>
              <a:t>dass</a:t>
            </a:r>
            <a:r>
              <a:rPr lang="en-GB" sz="2400" dirty="0">
                <a:solidFill>
                  <a:srgbClr val="000000"/>
                </a:solidFill>
                <a:ea typeface="+mn-lt"/>
                <a:cs typeface="+mn-lt"/>
              </a:rPr>
              <a:t> die Geber </a:t>
            </a:r>
            <a:r>
              <a:rPr lang="en-GB" sz="2400" dirty="0" err="1">
                <a:solidFill>
                  <a:srgbClr val="000000"/>
                </a:solidFill>
                <a:ea typeface="+mn-lt"/>
                <a:cs typeface="+mn-lt"/>
              </a:rPr>
              <a:t>diesen</a:t>
            </a:r>
            <a:r>
              <a:rPr lang="en-GB" sz="2400" dirty="0">
                <a:solidFill>
                  <a:srgbClr val="000000"/>
                </a:solidFill>
                <a:ea typeface="+mn-lt"/>
                <a:cs typeface="+mn-lt"/>
              </a:rPr>
              <a:t> </a:t>
            </a:r>
            <a:r>
              <a:rPr lang="en-GB" sz="2400" dirty="0" err="1">
                <a:solidFill>
                  <a:srgbClr val="000000"/>
                </a:solidFill>
                <a:ea typeface="+mn-lt"/>
                <a:cs typeface="+mn-lt"/>
              </a:rPr>
              <a:t>Quellen</a:t>
            </a:r>
            <a:r>
              <a:rPr lang="en-GB" sz="2400" dirty="0">
                <a:solidFill>
                  <a:srgbClr val="000000"/>
                </a:solidFill>
                <a:ea typeface="+mn-lt"/>
                <a:cs typeface="+mn-lt"/>
              </a:rPr>
              <a:t> </a:t>
            </a:r>
            <a:r>
              <a:rPr lang="en-GB" sz="2400" dirty="0" err="1">
                <a:solidFill>
                  <a:srgbClr val="000000"/>
                </a:solidFill>
                <a:ea typeface="+mn-lt"/>
                <a:cs typeface="+mn-lt"/>
              </a:rPr>
              <a:t>gegenüber</a:t>
            </a:r>
            <a:r>
              <a:rPr lang="en-GB" sz="2400" dirty="0">
                <a:solidFill>
                  <a:srgbClr val="000000"/>
                </a:solidFill>
                <a:ea typeface="+mn-lt"/>
                <a:cs typeface="+mn-lt"/>
              </a:rPr>
              <a:t> </a:t>
            </a:r>
            <a:r>
              <a:rPr lang="en-GB" sz="2400" dirty="0" err="1">
                <a:solidFill>
                  <a:srgbClr val="000000"/>
                </a:solidFill>
                <a:ea typeface="+mn-lt"/>
                <a:cs typeface="+mn-lt"/>
              </a:rPr>
              <a:t>rechenschaftspflichtig</a:t>
            </a:r>
            <a:r>
              <a:rPr lang="en-GB" sz="2400" dirty="0">
                <a:solidFill>
                  <a:srgbClr val="000000"/>
                </a:solidFill>
                <a:ea typeface="+mn-lt"/>
                <a:cs typeface="+mn-lt"/>
              </a:rPr>
              <a:t> </a:t>
            </a:r>
            <a:r>
              <a:rPr lang="en-GB" sz="2400" dirty="0" err="1">
                <a:solidFill>
                  <a:srgbClr val="000000"/>
                </a:solidFill>
                <a:ea typeface="+mn-lt"/>
                <a:cs typeface="+mn-lt"/>
              </a:rPr>
              <a:t>sind</a:t>
            </a:r>
            <a:r>
              <a:rPr lang="en-GB" sz="2400" dirty="0">
                <a:solidFill>
                  <a:srgbClr val="000000"/>
                </a:solidFill>
                <a:ea typeface="+mn-lt"/>
                <a:cs typeface="+mn-lt"/>
              </a:rPr>
              <a:t> </a:t>
            </a:r>
            <a:r>
              <a:rPr kumimoji="0" lang="en-GB" sz="2400" b="0" i="0" u="none" strike="noStrike" kern="1200" cap="none" spc="0" normalizeH="0" baseline="0" noProof="0" dirty="0">
                <a:ln>
                  <a:noFill/>
                </a:ln>
                <a:solidFill>
                  <a:srgbClr val="000000"/>
                </a:solidFill>
                <a:effectLst/>
                <a:uLnTx/>
                <a:uFillTx/>
                <a:ea typeface="+mn-lt"/>
                <a:cs typeface="+mn-lt"/>
              </a:rPr>
              <a:t>- </a:t>
            </a:r>
            <a:r>
              <a:rPr lang="en-GB" sz="2400" dirty="0">
                <a:solidFill>
                  <a:srgbClr val="000000"/>
                </a:solidFill>
                <a:ea typeface="+mn-lt"/>
                <a:cs typeface="+mn-lt"/>
              </a:rPr>
              <a:t>alle von den </a:t>
            </a:r>
            <a:r>
              <a:rPr lang="en-GB" sz="2400" dirty="0" err="1">
                <a:solidFill>
                  <a:srgbClr val="000000"/>
                </a:solidFill>
                <a:ea typeface="+mn-lt"/>
                <a:cs typeface="+mn-lt"/>
              </a:rPr>
              <a:t>Gebern</a:t>
            </a:r>
            <a:r>
              <a:rPr lang="en-GB" sz="2400" dirty="0">
                <a:solidFill>
                  <a:srgbClr val="000000"/>
                </a:solidFill>
                <a:ea typeface="+mn-lt"/>
                <a:cs typeface="+mn-lt"/>
              </a:rPr>
              <a:t> an die </a:t>
            </a:r>
            <a:r>
              <a:rPr kumimoji="0" lang="en-GB" sz="2400" b="0" i="0" u="none" strike="noStrike" kern="1200" cap="none" spc="0" normalizeH="0" baseline="0" noProof="0" dirty="0">
                <a:ln>
                  <a:noFill/>
                </a:ln>
                <a:solidFill>
                  <a:srgbClr val="000000"/>
                </a:solidFill>
                <a:effectLst/>
                <a:uLnTx/>
                <a:uFillTx/>
                <a:ea typeface="+mn-lt"/>
                <a:cs typeface="+mn-lt"/>
              </a:rPr>
              <a:t>NGOs </a:t>
            </a:r>
            <a:r>
              <a:rPr lang="en-GB" sz="2400" dirty="0" err="1">
                <a:solidFill>
                  <a:srgbClr val="000000"/>
                </a:solidFill>
                <a:ea typeface="+mn-lt"/>
                <a:cs typeface="+mn-lt"/>
              </a:rPr>
              <a:t>ausgezahlten</a:t>
            </a:r>
            <a:r>
              <a:rPr lang="en-GB" sz="2400" dirty="0">
                <a:solidFill>
                  <a:srgbClr val="000000"/>
                </a:solidFill>
                <a:ea typeface="+mn-lt"/>
                <a:cs typeface="+mn-lt"/>
              </a:rPr>
              <a:t> Mittel </a:t>
            </a:r>
            <a:r>
              <a:rPr lang="en-GB" sz="2400" dirty="0" err="1">
                <a:solidFill>
                  <a:srgbClr val="000000"/>
                </a:solidFill>
                <a:ea typeface="+mn-lt"/>
                <a:cs typeface="+mn-lt"/>
              </a:rPr>
              <a:t>müssen</a:t>
            </a:r>
            <a:r>
              <a:rPr lang="en-GB" sz="2400" dirty="0">
                <a:solidFill>
                  <a:srgbClr val="000000"/>
                </a:solidFill>
                <a:ea typeface="+mn-lt"/>
                <a:cs typeface="+mn-lt"/>
              </a:rPr>
              <a:t> von </a:t>
            </a:r>
            <a:r>
              <a:rPr lang="en-GB" sz="2400" dirty="0" err="1">
                <a:solidFill>
                  <a:srgbClr val="000000"/>
                </a:solidFill>
                <a:ea typeface="+mn-lt"/>
                <a:cs typeface="+mn-lt"/>
              </a:rPr>
              <a:t>ihnen</a:t>
            </a:r>
            <a:r>
              <a:rPr lang="en-GB" sz="2400" dirty="0">
                <a:solidFill>
                  <a:srgbClr val="000000"/>
                </a:solidFill>
                <a:ea typeface="+mn-lt"/>
                <a:cs typeface="+mn-lt"/>
              </a:rPr>
              <a:t> </a:t>
            </a:r>
            <a:r>
              <a:rPr lang="en-GB" sz="2400" dirty="0" err="1">
                <a:solidFill>
                  <a:srgbClr val="000000"/>
                </a:solidFill>
                <a:ea typeface="+mn-lt"/>
                <a:cs typeface="+mn-lt"/>
              </a:rPr>
              <a:t>gemeldet</a:t>
            </a:r>
            <a:r>
              <a:rPr lang="en-GB" sz="2400" dirty="0">
                <a:solidFill>
                  <a:srgbClr val="000000"/>
                </a:solidFill>
                <a:ea typeface="+mn-lt"/>
                <a:cs typeface="+mn-lt"/>
              </a:rPr>
              <a:t> und </a:t>
            </a:r>
            <a:r>
              <a:rPr lang="en-GB" sz="2400" dirty="0" err="1">
                <a:solidFill>
                  <a:srgbClr val="000000"/>
                </a:solidFill>
                <a:ea typeface="+mn-lt"/>
                <a:cs typeface="+mn-lt"/>
              </a:rPr>
              <a:t>begründet</a:t>
            </a:r>
            <a:r>
              <a:rPr lang="en-GB" sz="2400" dirty="0">
                <a:solidFill>
                  <a:srgbClr val="000000"/>
                </a:solidFill>
                <a:ea typeface="+mn-lt"/>
                <a:cs typeface="+mn-lt"/>
              </a:rPr>
              <a:t> </a:t>
            </a:r>
            <a:r>
              <a:rPr lang="en-GB" sz="2400" dirty="0" err="1">
                <a:solidFill>
                  <a:srgbClr val="000000"/>
                </a:solidFill>
                <a:ea typeface="+mn-lt"/>
                <a:cs typeface="+mn-lt"/>
              </a:rPr>
              <a:t>werden</a:t>
            </a:r>
            <a:r>
              <a:rPr kumimoji="0" lang="en-GB" sz="2400" b="0" i="0" u="none" strike="noStrike" kern="1200" cap="none" spc="0" normalizeH="0" baseline="0" noProof="0" dirty="0">
                <a:ln>
                  <a:noFill/>
                </a:ln>
                <a:solidFill>
                  <a:srgbClr val="000000"/>
                </a:solidFill>
                <a:effectLst/>
                <a:uLnTx/>
                <a:uFillTx/>
                <a:ea typeface="+mn-lt"/>
                <a:cs typeface="+mn-lt"/>
              </a:rPr>
              <a:t>.</a:t>
            </a:r>
            <a:endParaRPr lang="en-GB" dirty="0">
              <a:solidFill>
                <a:srgbClr val="000000"/>
              </a:solidFill>
              <a:ea typeface="+mn-lt"/>
              <a:cs typeface="+mn-lt"/>
            </a:endParaRPr>
          </a:p>
        </p:txBody>
      </p:sp>
    </p:spTree>
    <p:extLst>
      <p:ext uri="{BB962C8B-B14F-4D97-AF65-F5344CB8AC3E}">
        <p14:creationId xmlns:p14="http://schemas.microsoft.com/office/powerpoint/2010/main" val="3479867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761603"/>
            <a:ext cx="10595237" cy="822268"/>
          </a:xfrm>
        </p:spPr>
        <p:txBody>
          <a:bodyPr lIns="91440" tIns="45720" rIns="91440" bIns="45720" anchor="t">
            <a:noAutofit/>
          </a:bodyPr>
          <a:lstStyle/>
          <a:p>
            <a:r>
              <a:rPr lang="en-GB" dirty="0">
                <a:ea typeface="+mn-lt"/>
                <a:cs typeface="+mn-lt"/>
              </a:rPr>
              <a:t>Der NGO-</a:t>
            </a:r>
            <a:r>
              <a:rPr lang="en-GB" dirty="0" err="1">
                <a:ea typeface="+mn-lt"/>
                <a:cs typeface="+mn-lt"/>
              </a:rPr>
              <a:t>Finanzierungsmix</a:t>
            </a:r>
            <a:endParaRPr lang="en-US" dirty="0" err="1">
              <a:ea typeface="+mn-lt"/>
              <a:cs typeface="+mn-lt"/>
            </a:endParaRPr>
          </a:p>
        </p:txBody>
      </p:sp>
      <p:pic>
        <p:nvPicPr>
          <p:cNvPr id="5" name="Picture 4" descr="https://www.gdrc.org/ngo/funding/Image3.jpg">
            <a:extLst>
              <a:ext uri="{FF2B5EF4-FFF2-40B4-BE49-F238E27FC236}">
                <a16:creationId xmlns:a16="http://schemas.microsoft.com/office/drawing/2014/main" id="{3BA4D68E-E900-673B-B5AD-FB5C635D5675}"/>
              </a:ext>
            </a:extLst>
          </p:cNvPr>
          <p:cNvPicPr/>
          <p:nvPr/>
        </p:nvPicPr>
        <p:blipFill>
          <a:blip r:embed="rId3">
            <a:grayscl/>
            <a:extLst>
              <a:ext uri="{28A0092B-C50C-407E-A947-70E740481C1C}">
                <a14:useLocalDpi xmlns:a14="http://schemas.microsoft.com/office/drawing/2010/main" val="0"/>
              </a:ext>
            </a:extLst>
          </a:blip>
          <a:srcRect/>
          <a:stretch>
            <a:fillRect/>
          </a:stretch>
        </p:blipFill>
        <p:spPr bwMode="auto">
          <a:xfrm>
            <a:off x="1212896" y="1649185"/>
            <a:ext cx="9766205" cy="4180174"/>
          </a:xfrm>
          <a:prstGeom prst="rect">
            <a:avLst/>
          </a:prstGeom>
          <a:noFill/>
          <a:ln>
            <a:noFill/>
          </a:ln>
        </p:spPr>
      </p:pic>
      <p:sp>
        <p:nvSpPr>
          <p:cNvPr id="3" name="Oval 2">
            <a:extLst>
              <a:ext uri="{FF2B5EF4-FFF2-40B4-BE49-F238E27FC236}">
                <a16:creationId xmlns:a16="http://schemas.microsoft.com/office/drawing/2014/main" id="{20938DBF-C7AE-CE49-D57A-DE2BA5C9B01C}"/>
              </a:ext>
            </a:extLst>
          </p:cNvPr>
          <p:cNvSpPr/>
          <p:nvPr/>
        </p:nvSpPr>
        <p:spPr>
          <a:xfrm>
            <a:off x="3305763" y="2698044"/>
            <a:ext cx="1571035" cy="809036"/>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cs typeface="Calibri"/>
              </a:rPr>
              <a:t>Spender</a:t>
            </a:r>
          </a:p>
        </p:txBody>
      </p:sp>
      <p:sp>
        <p:nvSpPr>
          <p:cNvPr id="7" name="Oval 6">
            <a:extLst>
              <a:ext uri="{FF2B5EF4-FFF2-40B4-BE49-F238E27FC236}">
                <a16:creationId xmlns:a16="http://schemas.microsoft.com/office/drawing/2014/main" id="{66F23D37-7D08-313A-5133-74A95F834827}"/>
              </a:ext>
            </a:extLst>
          </p:cNvPr>
          <p:cNvSpPr/>
          <p:nvPr/>
        </p:nvSpPr>
        <p:spPr>
          <a:xfrm>
            <a:off x="6739467" y="2698044"/>
            <a:ext cx="1655701" cy="809036"/>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1100" dirty="0" err="1">
                <a:ea typeface="+mn-lt"/>
                <a:cs typeface="+mn-lt"/>
              </a:rPr>
              <a:t>Gemeinnützige</a:t>
            </a:r>
            <a:r>
              <a:rPr lang="en-GB" sz="1100" dirty="0">
                <a:ea typeface="+mn-lt"/>
                <a:cs typeface="+mn-lt"/>
              </a:rPr>
              <a:t> Organisation</a:t>
            </a:r>
            <a:endParaRPr lang="en-US" sz="1100">
              <a:cs typeface="Calibri"/>
            </a:endParaRPr>
          </a:p>
        </p:txBody>
      </p:sp>
      <p:sp>
        <p:nvSpPr>
          <p:cNvPr id="8" name="Rectangle 7">
            <a:extLst>
              <a:ext uri="{FF2B5EF4-FFF2-40B4-BE49-F238E27FC236}">
                <a16:creationId xmlns:a16="http://schemas.microsoft.com/office/drawing/2014/main" id="{DC9E2188-BC02-A06C-671D-DEE43B627973}"/>
              </a:ext>
            </a:extLst>
          </p:cNvPr>
          <p:cNvSpPr/>
          <p:nvPr/>
        </p:nvSpPr>
        <p:spPr>
          <a:xfrm>
            <a:off x="654755" y="2587977"/>
            <a:ext cx="1777999" cy="115711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a:solidFill>
                  <a:srgbClr val="000000"/>
                </a:solidFill>
                <a:ea typeface="+mn-lt"/>
                <a:cs typeface="+mn-lt"/>
              </a:rPr>
              <a:t>Finanzierungsquellen</a:t>
            </a:r>
            <a:r>
              <a:rPr lang="en-GB" sz="1400" dirty="0">
                <a:solidFill>
                  <a:srgbClr val="000000"/>
                </a:solidFill>
                <a:ea typeface="+mn-lt"/>
                <a:cs typeface="+mn-lt"/>
              </a:rPr>
              <a:t> für Spender</a:t>
            </a:r>
            <a:endParaRPr lang="en-US" sz="1400">
              <a:solidFill>
                <a:srgbClr val="000000"/>
              </a:solidFill>
              <a:cs typeface="Calibri"/>
            </a:endParaRPr>
          </a:p>
        </p:txBody>
      </p:sp>
      <p:sp>
        <p:nvSpPr>
          <p:cNvPr id="9" name="Rectangle 8">
            <a:extLst>
              <a:ext uri="{FF2B5EF4-FFF2-40B4-BE49-F238E27FC236}">
                <a16:creationId xmlns:a16="http://schemas.microsoft.com/office/drawing/2014/main" id="{D5CAE191-FEA5-EEEA-180F-085B318A6BFF}"/>
              </a:ext>
            </a:extLst>
          </p:cNvPr>
          <p:cNvSpPr/>
          <p:nvPr/>
        </p:nvSpPr>
        <p:spPr>
          <a:xfrm>
            <a:off x="9413051" y="2522125"/>
            <a:ext cx="1777999" cy="115711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1400" dirty="0" err="1">
                <a:solidFill>
                  <a:srgbClr val="000000"/>
                </a:solidFill>
                <a:ea typeface="+mn-lt"/>
                <a:cs typeface="+mn-lt"/>
              </a:rPr>
              <a:t>Zielgruppen</a:t>
            </a:r>
            <a:endParaRPr lang="en-US" dirty="0" err="1"/>
          </a:p>
        </p:txBody>
      </p:sp>
      <p:sp>
        <p:nvSpPr>
          <p:cNvPr id="10" name="Oval 9">
            <a:extLst>
              <a:ext uri="{FF2B5EF4-FFF2-40B4-BE49-F238E27FC236}">
                <a16:creationId xmlns:a16="http://schemas.microsoft.com/office/drawing/2014/main" id="{E8F5FFD9-3540-E29B-4D21-F2FA45D13B68}"/>
              </a:ext>
            </a:extLst>
          </p:cNvPr>
          <p:cNvSpPr/>
          <p:nvPr/>
        </p:nvSpPr>
        <p:spPr>
          <a:xfrm>
            <a:off x="4775200" y="1921933"/>
            <a:ext cx="2220147" cy="385703"/>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err="1">
                <a:solidFill>
                  <a:srgbClr val="000000"/>
                </a:solidFill>
                <a:cs typeface="Calibri"/>
              </a:rPr>
              <a:t>Finanzierung</a:t>
            </a:r>
            <a:endParaRPr lang="en-US">
              <a:solidFill>
                <a:srgbClr val="000000"/>
              </a:solidFill>
              <a:cs typeface="Calibri"/>
            </a:endParaRPr>
          </a:p>
        </p:txBody>
      </p:sp>
      <p:sp>
        <p:nvSpPr>
          <p:cNvPr id="11" name="Rectangle 10">
            <a:extLst>
              <a:ext uri="{FF2B5EF4-FFF2-40B4-BE49-F238E27FC236}">
                <a16:creationId xmlns:a16="http://schemas.microsoft.com/office/drawing/2014/main" id="{3274EC02-4864-A5BC-4B62-CBA99E073449}"/>
              </a:ext>
            </a:extLst>
          </p:cNvPr>
          <p:cNvSpPr/>
          <p:nvPr/>
        </p:nvSpPr>
        <p:spPr>
          <a:xfrm>
            <a:off x="3158066" y="4394199"/>
            <a:ext cx="5917259" cy="1279407"/>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tx1"/>
                </a:solidFill>
              </a:rPr>
              <a:t>Was </a:t>
            </a:r>
            <a:r>
              <a:rPr lang="en-GB" sz="1400" err="1">
                <a:solidFill>
                  <a:schemeClr val="tx1"/>
                </a:solidFill>
              </a:rPr>
              <a:t>werden</a:t>
            </a:r>
            <a:r>
              <a:rPr lang="en-GB" sz="1400" dirty="0">
                <a:solidFill>
                  <a:schemeClr val="tx1"/>
                </a:solidFill>
              </a:rPr>
              <a:t> Sie </a:t>
            </a:r>
            <a:r>
              <a:rPr lang="en-GB" sz="1400" err="1">
                <a:solidFill>
                  <a:schemeClr val="tx1"/>
                </a:solidFill>
              </a:rPr>
              <a:t>im</a:t>
            </a:r>
            <a:r>
              <a:rPr lang="en-GB" sz="1400" dirty="0">
                <a:solidFill>
                  <a:schemeClr val="tx1"/>
                </a:solidFill>
              </a:rPr>
              <a:t> </a:t>
            </a:r>
            <a:r>
              <a:rPr lang="en-GB" sz="1400" err="1">
                <a:solidFill>
                  <a:schemeClr val="tx1"/>
                </a:solidFill>
              </a:rPr>
              <a:t>Gegenzug</a:t>
            </a:r>
            <a:r>
              <a:rPr lang="en-GB" sz="1400" dirty="0">
                <a:solidFill>
                  <a:schemeClr val="tx1"/>
                </a:solidFill>
              </a:rPr>
              <a:t> </a:t>
            </a:r>
            <a:r>
              <a:rPr lang="en-GB" sz="1400" err="1">
                <a:solidFill>
                  <a:schemeClr val="tx1"/>
                </a:solidFill>
              </a:rPr>
              <a:t>anbieten</a:t>
            </a:r>
            <a:r>
              <a:rPr lang="en-GB" sz="1400" dirty="0">
                <a:solidFill>
                  <a:schemeClr val="tx1"/>
                </a:solidFill>
              </a:rPr>
              <a:t>? </a:t>
            </a:r>
            <a:r>
              <a:rPr lang="en-GB" sz="1400" err="1">
                <a:solidFill>
                  <a:schemeClr val="tx1"/>
                </a:solidFill>
              </a:rPr>
              <a:t>Welche</a:t>
            </a:r>
            <a:r>
              <a:rPr lang="en-GB" sz="1400" dirty="0">
                <a:solidFill>
                  <a:schemeClr val="tx1"/>
                </a:solidFill>
              </a:rPr>
              <a:t> Art von "</a:t>
            </a:r>
            <a:r>
              <a:rPr lang="en-GB" sz="1400" err="1">
                <a:solidFill>
                  <a:schemeClr val="tx1"/>
                </a:solidFill>
              </a:rPr>
              <a:t>Beweis</a:t>
            </a:r>
            <a:r>
              <a:rPr lang="en-GB" sz="1400" dirty="0">
                <a:solidFill>
                  <a:schemeClr val="tx1"/>
                </a:solidFill>
              </a:rPr>
              <a:t>" </a:t>
            </a:r>
            <a:r>
              <a:rPr lang="en-GB" sz="1400" err="1">
                <a:solidFill>
                  <a:schemeClr val="tx1"/>
                </a:solidFill>
              </a:rPr>
              <a:t>können</a:t>
            </a:r>
            <a:r>
              <a:rPr lang="en-GB" sz="1400" dirty="0">
                <a:solidFill>
                  <a:schemeClr val="tx1"/>
                </a:solidFill>
              </a:rPr>
              <a:t> Sie für die </a:t>
            </a:r>
            <a:r>
              <a:rPr lang="en-GB" sz="1400" err="1">
                <a:solidFill>
                  <a:schemeClr val="tx1"/>
                </a:solidFill>
              </a:rPr>
              <a:t>Ergebnisse</a:t>
            </a:r>
            <a:r>
              <a:rPr lang="en-GB" sz="1400" dirty="0">
                <a:solidFill>
                  <a:schemeClr val="tx1"/>
                </a:solidFill>
              </a:rPr>
              <a:t> der </a:t>
            </a:r>
            <a:r>
              <a:rPr lang="en-GB" sz="1400" err="1">
                <a:solidFill>
                  <a:schemeClr val="tx1"/>
                </a:solidFill>
              </a:rPr>
              <a:t>Aktivitäten</a:t>
            </a:r>
            <a:r>
              <a:rPr lang="en-GB" sz="1400" dirty="0">
                <a:solidFill>
                  <a:schemeClr val="tx1"/>
                </a:solidFill>
              </a:rPr>
              <a:t> </a:t>
            </a:r>
            <a:r>
              <a:rPr lang="en-GB" sz="1400" err="1">
                <a:solidFill>
                  <a:schemeClr val="tx1"/>
                </a:solidFill>
              </a:rPr>
              <a:t>vorlegen</a:t>
            </a:r>
            <a:r>
              <a:rPr lang="en-GB" sz="1400" dirty="0">
                <a:solidFill>
                  <a:schemeClr val="tx1"/>
                </a:solidFill>
              </a:rPr>
              <a:t>? Wie </a:t>
            </a:r>
            <a:r>
              <a:rPr lang="en-GB" sz="1400" err="1">
                <a:solidFill>
                  <a:schemeClr val="tx1"/>
                </a:solidFill>
              </a:rPr>
              <a:t>kann</a:t>
            </a:r>
            <a:r>
              <a:rPr lang="en-GB" sz="1400" dirty="0">
                <a:solidFill>
                  <a:schemeClr val="tx1"/>
                </a:solidFill>
              </a:rPr>
              <a:t> das </a:t>
            </a:r>
            <a:r>
              <a:rPr lang="en-GB" sz="1400" err="1">
                <a:solidFill>
                  <a:schemeClr val="tx1"/>
                </a:solidFill>
              </a:rPr>
              <a:t>Vertrauen</a:t>
            </a:r>
            <a:r>
              <a:rPr lang="en-GB" sz="1400" dirty="0">
                <a:solidFill>
                  <a:schemeClr val="tx1"/>
                </a:solidFill>
              </a:rPr>
              <a:t> des Spenders </a:t>
            </a:r>
            <a:r>
              <a:rPr lang="en-GB" sz="1400" err="1">
                <a:solidFill>
                  <a:schemeClr val="tx1"/>
                </a:solidFill>
              </a:rPr>
              <a:t>aufgebaut</a:t>
            </a:r>
            <a:r>
              <a:rPr lang="en-GB" sz="1400" dirty="0">
                <a:solidFill>
                  <a:schemeClr val="tx1"/>
                </a:solidFill>
              </a:rPr>
              <a:t> </a:t>
            </a:r>
            <a:r>
              <a:rPr lang="en-GB" sz="1400" err="1">
                <a:solidFill>
                  <a:schemeClr val="tx1"/>
                </a:solidFill>
              </a:rPr>
              <a:t>werden</a:t>
            </a:r>
            <a:r>
              <a:rPr lang="en-GB" sz="1400" dirty="0">
                <a:solidFill>
                  <a:schemeClr val="tx1"/>
                </a:solidFill>
              </a:rPr>
              <a:t>? </a:t>
            </a:r>
            <a:r>
              <a:rPr lang="en-GB" sz="1400" err="1">
                <a:solidFill>
                  <a:schemeClr val="tx1"/>
                </a:solidFill>
              </a:rPr>
              <a:t>Welche</a:t>
            </a:r>
            <a:r>
              <a:rPr lang="en-GB" sz="1400" dirty="0">
                <a:solidFill>
                  <a:schemeClr val="tx1"/>
                </a:solidFill>
              </a:rPr>
              <a:t> </a:t>
            </a:r>
            <a:r>
              <a:rPr lang="en-GB" sz="1400" err="1">
                <a:solidFill>
                  <a:schemeClr val="tx1"/>
                </a:solidFill>
              </a:rPr>
              <a:t>Nachweise</a:t>
            </a:r>
            <a:r>
              <a:rPr lang="en-GB" sz="1400" dirty="0">
                <a:solidFill>
                  <a:schemeClr val="tx1"/>
                </a:solidFill>
              </a:rPr>
              <a:t> von </a:t>
            </a:r>
            <a:r>
              <a:rPr lang="en-GB" sz="1400" err="1">
                <a:solidFill>
                  <a:schemeClr val="tx1"/>
                </a:solidFill>
              </a:rPr>
              <a:t>Dritten</a:t>
            </a:r>
            <a:r>
              <a:rPr lang="en-GB" sz="1400" dirty="0">
                <a:solidFill>
                  <a:schemeClr val="tx1"/>
                </a:solidFill>
              </a:rPr>
              <a:t> </a:t>
            </a:r>
            <a:r>
              <a:rPr lang="en-GB" sz="1400" err="1">
                <a:solidFill>
                  <a:schemeClr val="tx1"/>
                </a:solidFill>
              </a:rPr>
              <a:t>können</a:t>
            </a:r>
            <a:r>
              <a:rPr lang="en-GB" sz="1400" dirty="0">
                <a:solidFill>
                  <a:schemeClr val="tx1"/>
                </a:solidFill>
              </a:rPr>
              <a:t> </a:t>
            </a:r>
            <a:r>
              <a:rPr lang="en-GB" sz="1400" err="1">
                <a:solidFill>
                  <a:schemeClr val="tx1"/>
                </a:solidFill>
              </a:rPr>
              <a:t>vorgelegt</a:t>
            </a:r>
            <a:r>
              <a:rPr lang="en-GB" sz="1400" dirty="0">
                <a:solidFill>
                  <a:schemeClr val="tx1"/>
                </a:solidFill>
              </a:rPr>
              <a:t> </a:t>
            </a:r>
            <a:r>
              <a:rPr lang="en-GB" sz="1400" err="1">
                <a:solidFill>
                  <a:schemeClr val="tx1"/>
                </a:solidFill>
              </a:rPr>
              <a:t>werden</a:t>
            </a:r>
            <a:r>
              <a:rPr lang="en-GB" sz="1400" dirty="0">
                <a:solidFill>
                  <a:schemeClr val="tx1"/>
                </a:solidFill>
              </a:rPr>
              <a:t>? Wie </a:t>
            </a:r>
            <a:r>
              <a:rPr lang="en-GB" sz="1400" err="1">
                <a:solidFill>
                  <a:schemeClr val="tx1"/>
                </a:solidFill>
              </a:rPr>
              <a:t>können</a:t>
            </a:r>
            <a:r>
              <a:rPr lang="en-GB" sz="1400" dirty="0">
                <a:solidFill>
                  <a:schemeClr val="tx1"/>
                </a:solidFill>
              </a:rPr>
              <a:t> Sie den </a:t>
            </a:r>
            <a:r>
              <a:rPr lang="en-GB" sz="1400" err="1">
                <a:solidFill>
                  <a:schemeClr val="tx1"/>
                </a:solidFill>
              </a:rPr>
              <a:t>Spendern</a:t>
            </a:r>
            <a:r>
              <a:rPr lang="en-GB" sz="1400" dirty="0">
                <a:solidFill>
                  <a:schemeClr val="tx1"/>
                </a:solidFill>
              </a:rPr>
              <a:t> </a:t>
            </a:r>
            <a:r>
              <a:rPr lang="en-GB" sz="1400" err="1">
                <a:solidFill>
                  <a:schemeClr val="tx1"/>
                </a:solidFill>
              </a:rPr>
              <a:t>helfen</a:t>
            </a:r>
            <a:r>
              <a:rPr lang="en-GB" sz="1400" dirty="0">
                <a:solidFill>
                  <a:schemeClr val="tx1"/>
                </a:solidFill>
              </a:rPr>
              <a:t>, </a:t>
            </a:r>
            <a:r>
              <a:rPr lang="en-GB" sz="1400" err="1">
                <a:solidFill>
                  <a:schemeClr val="tx1"/>
                </a:solidFill>
              </a:rPr>
              <a:t>ihre</a:t>
            </a:r>
            <a:r>
              <a:rPr lang="en-GB" sz="1400" dirty="0">
                <a:solidFill>
                  <a:schemeClr val="tx1"/>
                </a:solidFill>
              </a:rPr>
              <a:t> </a:t>
            </a:r>
            <a:r>
              <a:rPr lang="en-GB" sz="1400" err="1">
                <a:solidFill>
                  <a:schemeClr val="tx1"/>
                </a:solidFill>
              </a:rPr>
              <a:t>Finanzierung</a:t>
            </a:r>
            <a:r>
              <a:rPr lang="en-GB" sz="1400" dirty="0">
                <a:solidFill>
                  <a:schemeClr val="tx1"/>
                </a:solidFill>
              </a:rPr>
              <a:t> </a:t>
            </a:r>
            <a:r>
              <a:rPr lang="en-GB" sz="1400" err="1">
                <a:solidFill>
                  <a:schemeClr val="tx1"/>
                </a:solidFill>
              </a:rPr>
              <a:t>gegenüber</a:t>
            </a:r>
            <a:r>
              <a:rPr lang="en-GB" sz="1400" dirty="0">
                <a:solidFill>
                  <a:schemeClr val="tx1"/>
                </a:solidFill>
              </a:rPr>
              <a:t> </a:t>
            </a:r>
            <a:r>
              <a:rPr lang="en-GB" sz="1400" err="1">
                <a:solidFill>
                  <a:schemeClr val="tx1"/>
                </a:solidFill>
              </a:rPr>
              <a:t>ihren</a:t>
            </a:r>
            <a:r>
              <a:rPr lang="en-GB" sz="1400" dirty="0">
                <a:solidFill>
                  <a:schemeClr val="tx1"/>
                </a:solidFill>
              </a:rPr>
              <a:t> </a:t>
            </a:r>
            <a:r>
              <a:rPr lang="en-GB" sz="1400" err="1">
                <a:solidFill>
                  <a:schemeClr val="tx1"/>
                </a:solidFill>
              </a:rPr>
              <a:t>Behörden</a:t>
            </a:r>
            <a:r>
              <a:rPr lang="en-GB" sz="1400" dirty="0">
                <a:solidFill>
                  <a:schemeClr val="tx1"/>
                </a:solidFill>
              </a:rPr>
              <a:t> </a:t>
            </a:r>
            <a:r>
              <a:rPr lang="en-GB" sz="1400" err="1">
                <a:solidFill>
                  <a:schemeClr val="tx1"/>
                </a:solidFill>
              </a:rPr>
              <a:t>zu</a:t>
            </a:r>
            <a:r>
              <a:rPr lang="en-GB" sz="1400" dirty="0">
                <a:solidFill>
                  <a:schemeClr val="tx1"/>
                </a:solidFill>
              </a:rPr>
              <a:t> </a:t>
            </a:r>
            <a:r>
              <a:rPr lang="en-GB" sz="1400" err="1">
                <a:solidFill>
                  <a:schemeClr val="tx1"/>
                </a:solidFill>
              </a:rPr>
              <a:t>rechtfertigen</a:t>
            </a:r>
            <a:r>
              <a:rPr lang="en-GB" sz="1400" dirty="0">
                <a:solidFill>
                  <a:schemeClr val="tx1"/>
                </a:solidFill>
              </a:rPr>
              <a:t>?</a:t>
            </a:r>
            <a:endParaRPr lang="en-GB" sz="1400" dirty="0">
              <a:solidFill>
                <a:schemeClr val="tx1"/>
              </a:solidFill>
              <a:cs typeface="Calibri"/>
            </a:endParaRPr>
          </a:p>
        </p:txBody>
      </p:sp>
    </p:spTree>
    <p:extLst>
      <p:ext uri="{BB962C8B-B14F-4D97-AF65-F5344CB8AC3E}">
        <p14:creationId xmlns:p14="http://schemas.microsoft.com/office/powerpoint/2010/main" val="2667861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761603"/>
            <a:ext cx="10595237" cy="822268"/>
          </a:xfrm>
        </p:spPr>
        <p:txBody>
          <a:bodyPr lIns="91440" tIns="45720" rIns="91440" bIns="45720" anchor="t">
            <a:noAutofit/>
          </a:bodyPr>
          <a:lstStyle/>
          <a:p>
            <a:r>
              <a:rPr lang="en-GB" dirty="0">
                <a:ea typeface="+mn-lt"/>
                <a:cs typeface="+mn-lt"/>
              </a:rPr>
              <a:t>Der NGO-</a:t>
            </a:r>
            <a:r>
              <a:rPr lang="en-GB" dirty="0" err="1">
                <a:ea typeface="+mn-lt"/>
                <a:cs typeface="+mn-lt"/>
              </a:rPr>
              <a:t>Finanzierungsmix</a:t>
            </a:r>
            <a:endParaRPr lang="en-US" dirty="0" err="1"/>
          </a:p>
        </p:txBody>
      </p:sp>
      <p:sp>
        <p:nvSpPr>
          <p:cNvPr id="2" name="TextBox 1">
            <a:extLst>
              <a:ext uri="{FF2B5EF4-FFF2-40B4-BE49-F238E27FC236}">
                <a16:creationId xmlns:a16="http://schemas.microsoft.com/office/drawing/2014/main" id="{CDF7989A-5967-150C-B395-70EC1F2423B8}"/>
              </a:ext>
            </a:extLst>
          </p:cNvPr>
          <p:cNvSpPr txBox="1"/>
          <p:nvPr/>
        </p:nvSpPr>
        <p:spPr>
          <a:xfrm>
            <a:off x="897211" y="1583870"/>
            <a:ext cx="10496407" cy="2010807"/>
          </a:xfrm>
          <a:prstGeom prst="rect">
            <a:avLst/>
          </a:prstGeom>
          <a:noFill/>
        </p:spPr>
        <p:txBody>
          <a:bodyPr wrap="square" lIns="91440" tIns="45720" rIns="91440" bIns="45720" rtlCol="0" anchor="t">
            <a:spAutoFit/>
          </a:bodyPr>
          <a:lstStyle/>
          <a:p>
            <a:pPr marL="457200" indent="-457200">
              <a:lnSpc>
                <a:spcPct val="90000"/>
              </a:lnSpc>
              <a:spcBef>
                <a:spcPts val="1000"/>
              </a:spcBef>
              <a:buClr>
                <a:srgbClr val="0D9390"/>
              </a:buClr>
              <a:buFont typeface="Arial"/>
              <a:buBlip>
                <a:blip r:embed="rId3"/>
              </a:buBlip>
              <a:defRPr/>
            </a:pPr>
            <a:r>
              <a:rPr lang="en-GB" sz="2400" b="1" err="1">
                <a:ea typeface="+mn-lt"/>
                <a:cs typeface="+mn-lt"/>
              </a:rPr>
              <a:t>Langfristige</a:t>
            </a:r>
            <a:r>
              <a:rPr lang="en-GB" sz="2400" b="1" dirty="0">
                <a:ea typeface="+mn-lt"/>
                <a:cs typeface="+mn-lt"/>
              </a:rPr>
              <a:t> </a:t>
            </a:r>
            <a:r>
              <a:rPr lang="en-GB" sz="2400" b="1" err="1">
                <a:ea typeface="+mn-lt"/>
                <a:cs typeface="+mn-lt"/>
              </a:rPr>
              <a:t>finanzielle</a:t>
            </a:r>
            <a:r>
              <a:rPr lang="en-GB" sz="2400" b="1" dirty="0">
                <a:ea typeface="+mn-lt"/>
                <a:cs typeface="+mn-lt"/>
              </a:rPr>
              <a:t> </a:t>
            </a:r>
            <a:r>
              <a:rPr lang="en-GB" sz="2400" b="1" err="1">
                <a:ea typeface="+mn-lt"/>
                <a:cs typeface="+mn-lt"/>
              </a:rPr>
              <a:t>Nachhaltigkeit</a:t>
            </a:r>
            <a:r>
              <a:rPr kumimoji="0" lang="en-GB" sz="2400" b="1" i="0" u="none" strike="noStrike" kern="1200" cap="none" spc="0" normalizeH="0" baseline="0" noProof="0" dirty="0">
                <a:ln>
                  <a:noFill/>
                </a:ln>
                <a:effectLst/>
                <a:uLnTx/>
                <a:uFillTx/>
                <a:ea typeface="+mn-lt"/>
                <a:cs typeface="+mn-lt"/>
              </a:rPr>
              <a:t>:</a:t>
            </a:r>
            <a:endParaRPr lang="en-US" b="1" dirty="0">
              <a:ea typeface="+mn-lt"/>
              <a:cs typeface="+mn-lt"/>
            </a:endParaRPr>
          </a:p>
          <a:p>
            <a:pPr marL="457200" marR="0" lvl="0" indent="-457200" algn="l" defTabSz="914400" rtl="0" eaLnBrk="1" fontAlgn="auto" latinLnBrk="0" hangingPunct="1">
              <a:lnSpc>
                <a:spcPct val="90000"/>
              </a:lnSpc>
              <a:spcBef>
                <a:spcPts val="1000"/>
              </a:spcBef>
              <a:spcAft>
                <a:spcPts val="0"/>
              </a:spcAft>
              <a:buClr>
                <a:srgbClr val="0D9390"/>
              </a:buClr>
              <a:buSzTx/>
              <a:buFontTx/>
              <a:buBlip>
                <a:blip r:embed="rId3"/>
              </a:buBlip>
              <a:tabLst/>
              <a:defRPr/>
            </a:pPr>
            <a:endParaRPr kumimoji="0" lang="en-GB" sz="2400" b="1" i="0" u="none" strike="noStrike" kern="1200" cap="none" spc="0" normalizeH="0" baseline="0" noProof="0">
              <a:ln>
                <a:noFill/>
              </a:ln>
              <a:solidFill>
                <a:schemeClr val="accent2"/>
              </a:solidFill>
              <a:effectLst/>
              <a:uLnTx/>
              <a:uFillTx/>
              <a:latin typeface="Calibri" panose="020F0502020204030204"/>
              <a:ea typeface="+mn-ea"/>
              <a:cs typeface="+mn-cs"/>
            </a:endParaRPr>
          </a:p>
          <a:p>
            <a:pPr marL="457200" indent="-457200">
              <a:lnSpc>
                <a:spcPct val="90000"/>
              </a:lnSpc>
              <a:spcBef>
                <a:spcPts val="1000"/>
              </a:spcBef>
              <a:buClr>
                <a:srgbClr val="0D9390"/>
              </a:buClr>
              <a:buFont typeface="Arial" panose="020B0604020202020204" pitchFamily="34" charset="0"/>
              <a:buChar char="•"/>
              <a:defRPr/>
            </a:pPr>
            <a:r>
              <a:rPr lang="en-GB" sz="2400" dirty="0">
                <a:solidFill>
                  <a:srgbClr val="000000"/>
                </a:solidFill>
                <a:ea typeface="+mn-lt"/>
                <a:cs typeface="+mn-lt"/>
              </a:rPr>
              <a:t>Je </a:t>
            </a:r>
            <a:r>
              <a:rPr lang="en-GB" sz="2400" err="1">
                <a:solidFill>
                  <a:srgbClr val="000000"/>
                </a:solidFill>
                <a:ea typeface="+mn-lt"/>
                <a:cs typeface="+mn-lt"/>
              </a:rPr>
              <a:t>nach</a:t>
            </a:r>
            <a:r>
              <a:rPr lang="en-GB" sz="2400" dirty="0">
                <a:solidFill>
                  <a:srgbClr val="000000"/>
                </a:solidFill>
                <a:ea typeface="+mn-lt"/>
                <a:cs typeface="+mn-lt"/>
              </a:rPr>
              <a:t> den </a:t>
            </a:r>
            <a:r>
              <a:rPr lang="en-GB" sz="2400" err="1">
                <a:solidFill>
                  <a:srgbClr val="000000"/>
                </a:solidFill>
                <a:ea typeface="+mn-lt"/>
                <a:cs typeface="+mn-lt"/>
              </a:rPr>
              <a:t>Gesetzen</a:t>
            </a:r>
            <a:r>
              <a:rPr lang="en-GB" sz="2400" dirty="0">
                <a:solidFill>
                  <a:srgbClr val="000000"/>
                </a:solidFill>
                <a:ea typeface="+mn-lt"/>
                <a:cs typeface="+mn-lt"/>
              </a:rPr>
              <a:t>, die für </a:t>
            </a:r>
            <a:r>
              <a:rPr kumimoji="0" lang="en-GB" sz="2400" b="0" i="0" u="none" strike="noStrike" kern="1200" cap="none" spc="0" normalizeH="0" baseline="0" noProof="0" dirty="0">
                <a:ln>
                  <a:noFill/>
                </a:ln>
                <a:solidFill>
                  <a:srgbClr val="000000"/>
                </a:solidFill>
                <a:effectLst/>
                <a:uLnTx/>
                <a:uFillTx/>
                <a:ea typeface="+mn-lt"/>
                <a:cs typeface="+mn-lt"/>
              </a:rPr>
              <a:t>NGOs </a:t>
            </a:r>
            <a:r>
              <a:rPr lang="en-GB" sz="2400" dirty="0">
                <a:solidFill>
                  <a:srgbClr val="000000"/>
                </a:solidFill>
                <a:ea typeface="+mn-lt"/>
                <a:cs typeface="+mn-lt"/>
              </a:rPr>
              <a:t>in </a:t>
            </a:r>
            <a:r>
              <a:rPr lang="en-GB" sz="2400" err="1">
                <a:solidFill>
                  <a:srgbClr val="000000"/>
                </a:solidFill>
                <a:ea typeface="+mn-lt"/>
                <a:cs typeface="+mn-lt"/>
              </a:rPr>
              <a:t>einem</a:t>
            </a:r>
            <a:r>
              <a:rPr lang="en-GB" sz="2400" dirty="0">
                <a:solidFill>
                  <a:srgbClr val="000000"/>
                </a:solidFill>
                <a:ea typeface="+mn-lt"/>
                <a:cs typeface="+mn-lt"/>
              </a:rPr>
              <a:t> </a:t>
            </a:r>
            <a:r>
              <a:rPr lang="en-GB" sz="2400" err="1">
                <a:solidFill>
                  <a:srgbClr val="000000"/>
                </a:solidFill>
                <a:ea typeface="+mn-lt"/>
                <a:cs typeface="+mn-lt"/>
              </a:rPr>
              <a:t>bestimmten</a:t>
            </a:r>
            <a:r>
              <a:rPr lang="en-GB" sz="2400" dirty="0">
                <a:solidFill>
                  <a:srgbClr val="000000"/>
                </a:solidFill>
                <a:ea typeface="+mn-lt"/>
                <a:cs typeface="+mn-lt"/>
              </a:rPr>
              <a:t> Land </a:t>
            </a:r>
            <a:r>
              <a:rPr lang="en-GB" sz="2400" err="1">
                <a:solidFill>
                  <a:srgbClr val="000000"/>
                </a:solidFill>
                <a:ea typeface="+mn-lt"/>
                <a:cs typeface="+mn-lt"/>
              </a:rPr>
              <a:t>gelten</a:t>
            </a:r>
            <a:r>
              <a:rPr kumimoji="0" lang="en-GB" sz="2400" b="0" i="0" u="none" strike="noStrike" kern="1200" cap="none" spc="0" normalizeH="0" baseline="0" noProof="0" dirty="0">
                <a:ln>
                  <a:noFill/>
                </a:ln>
                <a:solidFill>
                  <a:srgbClr val="000000"/>
                </a:solidFill>
                <a:effectLst/>
                <a:uLnTx/>
                <a:uFillTx/>
                <a:ea typeface="+mn-lt"/>
                <a:cs typeface="+mn-lt"/>
              </a:rPr>
              <a:t>, </a:t>
            </a:r>
            <a:r>
              <a:rPr lang="en-GB" sz="2400" err="1">
                <a:solidFill>
                  <a:srgbClr val="000000"/>
                </a:solidFill>
                <a:ea typeface="+mn-lt"/>
                <a:cs typeface="+mn-lt"/>
              </a:rPr>
              <a:t>kann</a:t>
            </a:r>
            <a:r>
              <a:rPr lang="en-GB" sz="2400" dirty="0">
                <a:solidFill>
                  <a:srgbClr val="000000"/>
                </a:solidFill>
                <a:ea typeface="+mn-lt"/>
                <a:cs typeface="+mn-lt"/>
              </a:rPr>
              <a:t> </a:t>
            </a:r>
            <a:r>
              <a:rPr lang="en-GB" sz="2400" err="1">
                <a:solidFill>
                  <a:srgbClr val="000000"/>
                </a:solidFill>
                <a:ea typeface="+mn-lt"/>
                <a:cs typeface="+mn-lt"/>
              </a:rPr>
              <a:t>eine</a:t>
            </a:r>
            <a:r>
              <a:rPr lang="en-GB" sz="2400" dirty="0">
                <a:solidFill>
                  <a:srgbClr val="000000"/>
                </a:solidFill>
                <a:ea typeface="+mn-lt"/>
                <a:cs typeface="+mn-lt"/>
              </a:rPr>
              <a:t> </a:t>
            </a:r>
            <a:r>
              <a:rPr kumimoji="0" lang="en-GB" sz="2400" b="0" i="0" u="none" strike="noStrike" kern="1200" cap="none" spc="0" normalizeH="0" baseline="0" noProof="0" dirty="0">
                <a:ln>
                  <a:noFill/>
                </a:ln>
                <a:solidFill>
                  <a:srgbClr val="000000"/>
                </a:solidFill>
                <a:effectLst/>
                <a:uLnTx/>
                <a:uFillTx/>
                <a:ea typeface="+mn-lt"/>
                <a:cs typeface="+mn-lt"/>
              </a:rPr>
              <a:t>NGO </a:t>
            </a:r>
            <a:r>
              <a:rPr lang="en-GB" sz="2400" err="1">
                <a:solidFill>
                  <a:srgbClr val="000000"/>
                </a:solidFill>
                <a:ea typeface="+mn-lt"/>
                <a:cs typeface="+mn-lt"/>
              </a:rPr>
              <a:t>auch</a:t>
            </a:r>
            <a:r>
              <a:rPr lang="en-GB" sz="2400" dirty="0">
                <a:solidFill>
                  <a:srgbClr val="000000"/>
                </a:solidFill>
                <a:ea typeface="+mn-lt"/>
                <a:cs typeface="+mn-lt"/>
              </a:rPr>
              <a:t> </a:t>
            </a:r>
            <a:r>
              <a:rPr lang="en-GB" sz="2400" err="1">
                <a:solidFill>
                  <a:srgbClr val="000000"/>
                </a:solidFill>
                <a:ea typeface="+mn-lt"/>
                <a:cs typeface="+mn-lt"/>
              </a:rPr>
              <a:t>nach</a:t>
            </a:r>
            <a:r>
              <a:rPr lang="en-GB" sz="2400" dirty="0">
                <a:solidFill>
                  <a:srgbClr val="000000"/>
                </a:solidFill>
                <a:ea typeface="+mn-lt"/>
                <a:cs typeface="+mn-lt"/>
              </a:rPr>
              <a:t> </a:t>
            </a:r>
            <a:r>
              <a:rPr lang="en-GB" sz="2400" err="1">
                <a:solidFill>
                  <a:srgbClr val="000000"/>
                </a:solidFill>
                <a:ea typeface="+mn-lt"/>
                <a:cs typeface="+mn-lt"/>
              </a:rPr>
              <a:t>Investitionsmöglichkeiten</a:t>
            </a:r>
            <a:r>
              <a:rPr lang="en-GB" sz="2400" dirty="0">
                <a:solidFill>
                  <a:srgbClr val="000000"/>
                </a:solidFill>
                <a:ea typeface="+mn-lt"/>
                <a:cs typeface="+mn-lt"/>
              </a:rPr>
              <a:t> </a:t>
            </a:r>
            <a:r>
              <a:rPr lang="en-GB" sz="2400" err="1">
                <a:solidFill>
                  <a:srgbClr val="000000"/>
                </a:solidFill>
                <a:ea typeface="+mn-lt"/>
                <a:cs typeface="+mn-lt"/>
              </a:rPr>
              <a:t>suchen</a:t>
            </a:r>
            <a:r>
              <a:rPr lang="en-GB" sz="2400" dirty="0">
                <a:solidFill>
                  <a:srgbClr val="000000"/>
                </a:solidFill>
                <a:ea typeface="+mn-lt"/>
                <a:cs typeface="+mn-lt"/>
              </a:rPr>
              <a:t>, die es </a:t>
            </a:r>
            <a:r>
              <a:rPr lang="en-GB" sz="2400" err="1">
                <a:solidFill>
                  <a:srgbClr val="000000"/>
                </a:solidFill>
                <a:ea typeface="+mn-lt"/>
                <a:cs typeface="+mn-lt"/>
              </a:rPr>
              <a:t>ihr</a:t>
            </a:r>
            <a:r>
              <a:rPr lang="en-GB" sz="2400" dirty="0">
                <a:solidFill>
                  <a:srgbClr val="000000"/>
                </a:solidFill>
                <a:ea typeface="+mn-lt"/>
                <a:cs typeface="+mn-lt"/>
              </a:rPr>
              <a:t> </a:t>
            </a:r>
            <a:r>
              <a:rPr lang="en-GB" sz="2400" err="1">
                <a:solidFill>
                  <a:srgbClr val="000000"/>
                </a:solidFill>
                <a:ea typeface="+mn-lt"/>
                <a:cs typeface="+mn-lt"/>
              </a:rPr>
              <a:t>ermöglichen</a:t>
            </a:r>
            <a:r>
              <a:rPr lang="en-GB" sz="2400" dirty="0">
                <a:solidFill>
                  <a:srgbClr val="000000"/>
                </a:solidFill>
                <a:ea typeface="+mn-lt"/>
                <a:cs typeface="+mn-lt"/>
              </a:rPr>
              <a:t>, </a:t>
            </a:r>
            <a:r>
              <a:rPr lang="en-GB" sz="2400" err="1">
                <a:solidFill>
                  <a:srgbClr val="000000"/>
                </a:solidFill>
                <a:ea typeface="+mn-lt"/>
                <a:cs typeface="+mn-lt"/>
              </a:rPr>
              <a:t>zusätzliche</a:t>
            </a:r>
            <a:r>
              <a:rPr lang="en-GB" sz="2400" dirty="0">
                <a:solidFill>
                  <a:srgbClr val="000000"/>
                </a:solidFill>
                <a:ea typeface="+mn-lt"/>
                <a:cs typeface="+mn-lt"/>
              </a:rPr>
              <a:t> </a:t>
            </a:r>
            <a:r>
              <a:rPr lang="en-GB" sz="2400" err="1">
                <a:solidFill>
                  <a:srgbClr val="000000"/>
                </a:solidFill>
                <a:ea typeface="+mn-lt"/>
                <a:cs typeface="+mn-lt"/>
              </a:rPr>
              <a:t>Einnahmen</a:t>
            </a:r>
            <a:r>
              <a:rPr lang="en-GB" sz="2400" dirty="0">
                <a:solidFill>
                  <a:srgbClr val="000000"/>
                </a:solidFill>
                <a:ea typeface="+mn-lt"/>
                <a:cs typeface="+mn-lt"/>
              </a:rPr>
              <a:t> </a:t>
            </a:r>
            <a:r>
              <a:rPr lang="en-GB" sz="2400" err="1">
                <a:solidFill>
                  <a:srgbClr val="000000"/>
                </a:solidFill>
                <a:ea typeface="+mn-lt"/>
                <a:cs typeface="+mn-lt"/>
              </a:rPr>
              <a:t>zu</a:t>
            </a:r>
            <a:r>
              <a:rPr lang="en-GB" sz="2400" dirty="0">
                <a:solidFill>
                  <a:srgbClr val="000000"/>
                </a:solidFill>
                <a:ea typeface="+mn-lt"/>
                <a:cs typeface="+mn-lt"/>
              </a:rPr>
              <a:t> </a:t>
            </a:r>
            <a:r>
              <a:rPr lang="en-GB" sz="2400" err="1">
                <a:solidFill>
                  <a:srgbClr val="000000"/>
                </a:solidFill>
                <a:ea typeface="+mn-lt"/>
                <a:cs typeface="+mn-lt"/>
              </a:rPr>
              <a:t>erzielen</a:t>
            </a:r>
            <a:r>
              <a:rPr kumimoji="0" lang="en-GB" sz="2400" b="0" i="0" u="none" strike="noStrike" kern="1200" cap="none" spc="0" normalizeH="0" baseline="0" noProof="0" dirty="0">
                <a:ln>
                  <a:noFill/>
                </a:ln>
                <a:solidFill>
                  <a:srgbClr val="000000"/>
                </a:solidFill>
                <a:effectLst/>
                <a:uLnTx/>
                <a:uFillTx/>
                <a:ea typeface="+mn-lt"/>
                <a:cs typeface="+mn-lt"/>
              </a:rPr>
              <a:t>.</a:t>
            </a:r>
            <a:endParaRPr lang="en-GB">
              <a:solidFill>
                <a:srgbClr val="000000"/>
              </a:solidFill>
              <a:ea typeface="+mn-lt"/>
              <a:cs typeface="+mn-lt"/>
            </a:endParaRPr>
          </a:p>
        </p:txBody>
      </p:sp>
    </p:spTree>
    <p:extLst>
      <p:ext uri="{BB962C8B-B14F-4D97-AF65-F5344CB8AC3E}">
        <p14:creationId xmlns:p14="http://schemas.microsoft.com/office/powerpoint/2010/main" val="3442435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761603"/>
            <a:ext cx="10595237" cy="822268"/>
          </a:xfrm>
        </p:spPr>
        <p:txBody>
          <a:bodyPr lIns="91440" tIns="45720" rIns="91440" bIns="45720" anchor="t">
            <a:noAutofit/>
          </a:bodyPr>
          <a:lstStyle/>
          <a:p>
            <a:r>
              <a:rPr lang="en-GB" dirty="0">
                <a:ea typeface="+mn-lt"/>
                <a:cs typeface="+mn-lt"/>
              </a:rPr>
              <a:t>Der NGO-</a:t>
            </a:r>
            <a:r>
              <a:rPr lang="en-GB" dirty="0" err="1">
                <a:ea typeface="+mn-lt"/>
                <a:cs typeface="+mn-lt"/>
              </a:rPr>
              <a:t>Finanzierungsmix</a:t>
            </a:r>
            <a:endParaRPr lang="en-US" dirty="0" err="1"/>
          </a:p>
        </p:txBody>
      </p:sp>
      <p:pic>
        <p:nvPicPr>
          <p:cNvPr id="5" name="Picture 4" descr="https://www.gdrc.org/ngo/funding/Image6.jpg">
            <a:extLst>
              <a:ext uri="{FF2B5EF4-FFF2-40B4-BE49-F238E27FC236}">
                <a16:creationId xmlns:a16="http://schemas.microsoft.com/office/drawing/2014/main" id="{3803BE45-2829-A048-AB1C-5FAD4782F234}"/>
              </a:ext>
            </a:extLst>
          </p:cNvPr>
          <p:cNvPicPr/>
          <p:nvPr/>
        </p:nvPicPr>
        <p:blipFill>
          <a:blip r:embed="rId3">
            <a:grayscl/>
            <a:extLst>
              <a:ext uri="{28A0092B-C50C-407E-A947-70E740481C1C}">
                <a14:useLocalDpi xmlns:a14="http://schemas.microsoft.com/office/drawing/2010/main" val="0"/>
              </a:ext>
            </a:extLst>
          </a:blip>
          <a:srcRect/>
          <a:stretch>
            <a:fillRect/>
          </a:stretch>
        </p:blipFill>
        <p:spPr bwMode="auto">
          <a:xfrm>
            <a:off x="798381" y="1690688"/>
            <a:ext cx="10595237" cy="4159391"/>
          </a:xfrm>
          <a:prstGeom prst="rect">
            <a:avLst/>
          </a:prstGeom>
          <a:noFill/>
          <a:ln>
            <a:noFill/>
          </a:ln>
        </p:spPr>
      </p:pic>
      <p:sp>
        <p:nvSpPr>
          <p:cNvPr id="2" name="Rectangle 1">
            <a:extLst>
              <a:ext uri="{FF2B5EF4-FFF2-40B4-BE49-F238E27FC236}">
                <a16:creationId xmlns:a16="http://schemas.microsoft.com/office/drawing/2014/main" id="{36DF1479-10CC-D331-D4E7-78F01C423A73}"/>
              </a:ext>
            </a:extLst>
          </p:cNvPr>
          <p:cNvSpPr/>
          <p:nvPr/>
        </p:nvSpPr>
        <p:spPr>
          <a:xfrm>
            <a:off x="1143000" y="2074333"/>
            <a:ext cx="1608666" cy="95014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err="1">
                <a:solidFill>
                  <a:srgbClr val="000000"/>
                </a:solidFill>
                <a:ea typeface="+mn-lt"/>
                <a:cs typeface="+mn-lt"/>
              </a:rPr>
              <a:t>Gebermittel</a:t>
            </a:r>
            <a:endParaRPr lang="en-US" err="1">
              <a:solidFill>
                <a:srgbClr val="000000"/>
              </a:solidFill>
              <a:cs typeface="Calibri"/>
            </a:endParaRPr>
          </a:p>
        </p:txBody>
      </p:sp>
      <p:sp>
        <p:nvSpPr>
          <p:cNvPr id="3" name="Rectangle 2">
            <a:extLst>
              <a:ext uri="{FF2B5EF4-FFF2-40B4-BE49-F238E27FC236}">
                <a16:creationId xmlns:a16="http://schemas.microsoft.com/office/drawing/2014/main" id="{EE4564E4-80A1-91B3-A6A6-94F8FB091822}"/>
              </a:ext>
            </a:extLst>
          </p:cNvPr>
          <p:cNvSpPr/>
          <p:nvPr/>
        </p:nvSpPr>
        <p:spPr>
          <a:xfrm>
            <a:off x="945444" y="4303888"/>
            <a:ext cx="1825036" cy="117592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dirty="0" err="1">
                <a:solidFill>
                  <a:srgbClr val="000000"/>
                </a:solidFill>
                <a:ea typeface="+mn-lt"/>
                <a:cs typeface="+mn-lt"/>
              </a:rPr>
              <a:t>Stiftungsgelder</a:t>
            </a:r>
            <a:endParaRPr lang="en-US" dirty="0" err="1"/>
          </a:p>
        </p:txBody>
      </p:sp>
      <p:sp>
        <p:nvSpPr>
          <p:cNvPr id="6" name="Rectangle 5">
            <a:extLst>
              <a:ext uri="{FF2B5EF4-FFF2-40B4-BE49-F238E27FC236}">
                <a16:creationId xmlns:a16="http://schemas.microsoft.com/office/drawing/2014/main" id="{32B69DB3-FDAA-B458-DF8E-AE2D487A0CF3}"/>
              </a:ext>
            </a:extLst>
          </p:cNvPr>
          <p:cNvSpPr/>
          <p:nvPr/>
        </p:nvSpPr>
        <p:spPr>
          <a:xfrm>
            <a:off x="4322703" y="2055517"/>
            <a:ext cx="3857036" cy="96896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dirty="0" err="1">
                <a:solidFill>
                  <a:srgbClr val="000000"/>
                </a:solidFill>
                <a:ea typeface="+mn-lt"/>
                <a:cs typeface="+mn-lt"/>
              </a:rPr>
              <a:t>Finanzierung</a:t>
            </a:r>
            <a:r>
              <a:rPr lang="en-GB" dirty="0">
                <a:solidFill>
                  <a:srgbClr val="000000"/>
                </a:solidFill>
                <a:ea typeface="+mn-lt"/>
                <a:cs typeface="+mn-lt"/>
              </a:rPr>
              <a:t> von </a:t>
            </a:r>
            <a:r>
              <a:rPr lang="en-GB" dirty="0" err="1">
                <a:solidFill>
                  <a:srgbClr val="000000"/>
                </a:solidFill>
                <a:ea typeface="+mn-lt"/>
                <a:cs typeface="+mn-lt"/>
              </a:rPr>
              <a:t>projektbezogenen</a:t>
            </a:r>
            <a:r>
              <a:rPr lang="en-GB" dirty="0">
                <a:solidFill>
                  <a:srgbClr val="000000"/>
                </a:solidFill>
                <a:ea typeface="+mn-lt"/>
                <a:cs typeface="+mn-lt"/>
              </a:rPr>
              <a:t> </a:t>
            </a:r>
            <a:r>
              <a:rPr lang="en-GB" dirty="0" err="1">
                <a:solidFill>
                  <a:srgbClr val="000000"/>
                </a:solidFill>
                <a:ea typeface="+mn-lt"/>
                <a:cs typeface="+mn-lt"/>
              </a:rPr>
              <a:t>Aktivitäten</a:t>
            </a:r>
            <a:endParaRPr lang="en-US" dirty="0" err="1"/>
          </a:p>
        </p:txBody>
      </p:sp>
      <p:sp>
        <p:nvSpPr>
          <p:cNvPr id="7" name="Rectangle 6">
            <a:extLst>
              <a:ext uri="{FF2B5EF4-FFF2-40B4-BE49-F238E27FC236}">
                <a16:creationId xmlns:a16="http://schemas.microsoft.com/office/drawing/2014/main" id="{8585EDE9-0118-B7A0-CD77-0D66DF65A396}"/>
              </a:ext>
            </a:extLst>
          </p:cNvPr>
          <p:cNvSpPr/>
          <p:nvPr/>
        </p:nvSpPr>
        <p:spPr>
          <a:xfrm>
            <a:off x="8706555" y="2036701"/>
            <a:ext cx="2135480" cy="1016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err="1">
                <a:solidFill>
                  <a:srgbClr val="000000"/>
                </a:solidFill>
                <a:ea typeface="+mn-lt"/>
                <a:cs typeface="+mn-lt"/>
              </a:rPr>
              <a:t>Zusätzliche</a:t>
            </a:r>
            <a:r>
              <a:rPr lang="en-GB" dirty="0">
                <a:solidFill>
                  <a:srgbClr val="000000"/>
                </a:solidFill>
                <a:ea typeface="+mn-lt"/>
                <a:cs typeface="+mn-lt"/>
              </a:rPr>
              <a:t> Mittel</a:t>
            </a:r>
            <a:endParaRPr lang="en-US" dirty="0">
              <a:solidFill>
                <a:srgbClr val="000000"/>
              </a:solidFill>
              <a:cs typeface="Calibri"/>
            </a:endParaRPr>
          </a:p>
        </p:txBody>
      </p:sp>
      <p:sp>
        <p:nvSpPr>
          <p:cNvPr id="8" name="Rectangle 7">
            <a:extLst>
              <a:ext uri="{FF2B5EF4-FFF2-40B4-BE49-F238E27FC236}">
                <a16:creationId xmlns:a16="http://schemas.microsoft.com/office/drawing/2014/main" id="{A093B31C-8720-9FAD-63B0-D3F8A413697A}"/>
              </a:ext>
            </a:extLst>
          </p:cNvPr>
          <p:cNvSpPr/>
          <p:nvPr/>
        </p:nvSpPr>
        <p:spPr>
          <a:xfrm>
            <a:off x="3945466" y="3793066"/>
            <a:ext cx="2126074" cy="184385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err="1">
                <a:ea typeface="+mn-lt"/>
                <a:cs typeface="+mn-lt"/>
              </a:rPr>
              <a:t>Investitionen</a:t>
            </a:r>
            <a:r>
              <a:rPr lang="en-GB" dirty="0">
                <a:ea typeface="+mn-lt"/>
                <a:cs typeface="+mn-lt"/>
              </a:rPr>
              <a:t> am Markt</a:t>
            </a:r>
            <a:endParaRPr lang="en-US" dirty="0"/>
          </a:p>
        </p:txBody>
      </p:sp>
      <p:sp>
        <p:nvSpPr>
          <p:cNvPr id="9" name="Rectangle 8">
            <a:extLst>
              <a:ext uri="{FF2B5EF4-FFF2-40B4-BE49-F238E27FC236}">
                <a16:creationId xmlns:a16="http://schemas.microsoft.com/office/drawing/2014/main" id="{36941AC8-FFB5-A188-680D-6B8E0D87E892}"/>
              </a:ext>
            </a:extLst>
          </p:cNvPr>
          <p:cNvSpPr/>
          <p:nvPr/>
        </p:nvSpPr>
        <p:spPr>
          <a:xfrm>
            <a:off x="6485466" y="3793066"/>
            <a:ext cx="2126074" cy="184385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err="1">
                <a:ea typeface="+mn-lt"/>
                <a:cs typeface="+mn-lt"/>
              </a:rPr>
              <a:t>Festgeldanlagen</a:t>
            </a:r>
            <a:endParaRPr lang="en-US" err="1"/>
          </a:p>
        </p:txBody>
      </p:sp>
      <p:sp>
        <p:nvSpPr>
          <p:cNvPr id="10" name="Rectangle 9">
            <a:extLst>
              <a:ext uri="{FF2B5EF4-FFF2-40B4-BE49-F238E27FC236}">
                <a16:creationId xmlns:a16="http://schemas.microsoft.com/office/drawing/2014/main" id="{92F874B6-001C-DB40-D796-A749BD666A9F}"/>
              </a:ext>
            </a:extLst>
          </p:cNvPr>
          <p:cNvSpPr/>
          <p:nvPr/>
        </p:nvSpPr>
        <p:spPr>
          <a:xfrm>
            <a:off x="8997244" y="3793066"/>
            <a:ext cx="2126074" cy="184385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dirty="0" err="1">
                <a:ea typeface="+mn-lt"/>
                <a:cs typeface="+mn-lt"/>
              </a:rPr>
              <a:t>Sonstige</a:t>
            </a:r>
            <a:r>
              <a:rPr lang="en-GB" dirty="0">
                <a:ea typeface="+mn-lt"/>
                <a:cs typeface="+mn-lt"/>
              </a:rPr>
              <a:t> </a:t>
            </a:r>
            <a:r>
              <a:rPr lang="en-GB" dirty="0" err="1">
                <a:ea typeface="+mn-lt"/>
                <a:cs typeface="+mn-lt"/>
              </a:rPr>
              <a:t>Finanzinstrumente</a:t>
            </a:r>
            <a:endParaRPr lang="en-US" dirty="0" err="1"/>
          </a:p>
        </p:txBody>
      </p:sp>
    </p:spTree>
    <p:extLst>
      <p:ext uri="{BB962C8B-B14F-4D97-AF65-F5344CB8AC3E}">
        <p14:creationId xmlns:p14="http://schemas.microsoft.com/office/powerpoint/2010/main" val="2857469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635A651-24F8-6347-8235-D63CB4163581}"/>
              </a:ext>
            </a:extLst>
          </p:cNvPr>
          <p:cNvSpPr>
            <a:spLocks noGrp="1"/>
          </p:cNvSpPr>
          <p:nvPr>
            <p:ph type="body" sz="quarter" idx="13"/>
          </p:nvPr>
        </p:nvSpPr>
        <p:spPr>
          <a:xfrm>
            <a:off x="1001762" y="1524912"/>
            <a:ext cx="4676539" cy="3808175"/>
          </a:xfrm>
        </p:spPr>
        <p:txBody>
          <a:bodyPr lIns="91440" tIns="45720" rIns="91440" bIns="45720" anchor="ctr">
            <a:normAutofit/>
          </a:bodyPr>
          <a:lstStyle/>
          <a:p>
            <a:r>
              <a:rPr lang="en-US" dirty="0"/>
              <a:t>“</a:t>
            </a:r>
            <a:r>
              <a:rPr lang="en-US" err="1">
                <a:ea typeface="+mn-lt"/>
                <a:cs typeface="+mn-lt"/>
              </a:rPr>
              <a:t>Bleiben</a:t>
            </a:r>
            <a:r>
              <a:rPr lang="en-US" dirty="0">
                <a:ea typeface="+mn-lt"/>
                <a:cs typeface="+mn-lt"/>
              </a:rPr>
              <a:t> Sie </a:t>
            </a:r>
            <a:r>
              <a:rPr lang="en-US" err="1">
                <a:ea typeface="+mn-lt"/>
                <a:cs typeface="+mn-lt"/>
              </a:rPr>
              <a:t>ein</a:t>
            </a:r>
            <a:r>
              <a:rPr lang="en-US" dirty="0">
                <a:ea typeface="+mn-lt"/>
                <a:cs typeface="+mn-lt"/>
              </a:rPr>
              <a:t> </a:t>
            </a:r>
            <a:r>
              <a:rPr lang="en-US" err="1">
                <a:ea typeface="+mn-lt"/>
                <a:cs typeface="+mn-lt"/>
              </a:rPr>
              <a:t>lebenslanger</a:t>
            </a:r>
            <a:r>
              <a:rPr lang="en-US" dirty="0">
                <a:ea typeface="+mn-lt"/>
                <a:cs typeface="+mn-lt"/>
              </a:rPr>
              <a:t> Student. </a:t>
            </a:r>
            <a:r>
              <a:rPr lang="en-US" err="1">
                <a:ea typeface="+mn-lt"/>
                <a:cs typeface="+mn-lt"/>
              </a:rPr>
              <a:t>Verlieren</a:t>
            </a:r>
            <a:r>
              <a:rPr lang="en-US" dirty="0">
                <a:ea typeface="+mn-lt"/>
                <a:cs typeface="+mn-lt"/>
              </a:rPr>
              <a:t> Sie </a:t>
            </a:r>
            <a:r>
              <a:rPr lang="en-US" err="1">
                <a:ea typeface="+mn-lt"/>
                <a:cs typeface="+mn-lt"/>
              </a:rPr>
              <a:t>nicht</a:t>
            </a:r>
            <a:r>
              <a:rPr lang="en-US" dirty="0">
                <a:ea typeface="+mn-lt"/>
                <a:cs typeface="+mn-lt"/>
              </a:rPr>
              <a:t> </a:t>
            </a:r>
            <a:r>
              <a:rPr lang="en-US" err="1">
                <a:ea typeface="+mn-lt"/>
                <a:cs typeface="+mn-lt"/>
              </a:rPr>
              <a:t>Ihre</a:t>
            </a:r>
            <a:r>
              <a:rPr lang="en-US" dirty="0">
                <a:ea typeface="+mn-lt"/>
                <a:cs typeface="+mn-lt"/>
              </a:rPr>
              <a:t> </a:t>
            </a:r>
            <a:r>
              <a:rPr lang="en-US" err="1">
                <a:ea typeface="+mn-lt"/>
                <a:cs typeface="+mn-lt"/>
              </a:rPr>
              <a:t>Neugierde</a:t>
            </a:r>
            <a:r>
              <a:rPr lang="en-US" dirty="0"/>
              <a:t>.”</a:t>
            </a:r>
          </a:p>
          <a:p>
            <a:endParaRPr lang="en-US"/>
          </a:p>
        </p:txBody>
      </p:sp>
      <p:sp>
        <p:nvSpPr>
          <p:cNvPr id="12" name="Text Placeholder 6">
            <a:extLst>
              <a:ext uri="{FF2B5EF4-FFF2-40B4-BE49-F238E27FC236}">
                <a16:creationId xmlns:a16="http://schemas.microsoft.com/office/drawing/2014/main" id="{11C90A48-BE47-6E44-8B5D-EADE2FB0D0FA}"/>
              </a:ext>
            </a:extLst>
          </p:cNvPr>
          <p:cNvSpPr txBox="1">
            <a:spLocks/>
          </p:cNvSpPr>
          <p:nvPr/>
        </p:nvSpPr>
        <p:spPr>
          <a:xfrm>
            <a:off x="1759343" y="4641330"/>
            <a:ext cx="3161377" cy="505777"/>
          </a:xfrm>
          <a:prstGeom prst="rect">
            <a:avLst/>
          </a:prstGeom>
        </p:spPr>
        <p:txBody>
          <a:bodyPr anchor="t">
            <a:normAutofit/>
          </a:bodyPr>
          <a:lstStyle>
            <a:lvl1pPr marL="0" indent="0" algn="ctr" defTabSz="2072941" rtl="0" eaLnBrk="1" latinLnBrk="0" hangingPunct="1">
              <a:lnSpc>
                <a:spcPct val="100000"/>
              </a:lnSpc>
              <a:spcBef>
                <a:spcPts val="2267"/>
              </a:spcBef>
              <a:buFont typeface="Arial" panose="020B0604020202020204" pitchFamily="34" charset="0"/>
              <a:buNone/>
              <a:defRPr sz="1900" b="0" i="1" kern="1200" baseline="0">
                <a:solidFill>
                  <a:srgbClr val="000000"/>
                </a:solidFill>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0" marR="0" lvl="0" indent="0" algn="ctr" defTabSz="2072941" rtl="0" eaLnBrk="1" fontAlgn="auto" latinLnBrk="0" hangingPunct="1">
              <a:lnSpc>
                <a:spcPct val="100000"/>
              </a:lnSpc>
              <a:spcBef>
                <a:spcPts val="2267"/>
              </a:spcBef>
              <a:spcAft>
                <a:spcPts val="0"/>
              </a:spcAft>
              <a:buClrTx/>
              <a:buSzTx/>
              <a:buFont typeface="Arial" panose="020B0604020202020204" pitchFamily="34" charset="0"/>
              <a:buNone/>
              <a:tabLst/>
              <a:defRPr/>
            </a:pPr>
            <a:r>
              <a:rPr kumimoji="0" lang="en-IE" sz="22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Indra Nooyi</a:t>
            </a:r>
            <a:endParaRPr kumimoji="0" lang="en-US" sz="2200" b="1" i="1"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7" name="Picture Placeholder 6" descr="Classroom of students raising their hands in front of a teacher">
            <a:extLst>
              <a:ext uri="{FF2B5EF4-FFF2-40B4-BE49-F238E27FC236}">
                <a16:creationId xmlns:a16="http://schemas.microsoft.com/office/drawing/2014/main" id="{C5950969-FFD7-341E-E03D-ABEAB1FBE89E}"/>
              </a:ext>
            </a:extLst>
          </p:cNvPr>
          <p:cNvPicPr>
            <a:picLocks noGrp="1" noChangeAspect="1"/>
          </p:cNvPicPr>
          <p:nvPr>
            <p:ph type="pic" sz="quarter" idx="42"/>
          </p:nvPr>
        </p:nvPicPr>
        <p:blipFill>
          <a:blip r:embed="rId2">
            <a:grayscl/>
          </a:blip>
          <a:srcRect l="12068" r="12068"/>
          <a:stretch/>
        </p:blipFill>
        <p:spPr>
          <a:xfrm>
            <a:off x="6096000" y="986088"/>
            <a:ext cx="5239644" cy="4704418"/>
          </a:xfrm>
        </p:spPr>
      </p:pic>
      <p:sp>
        <p:nvSpPr>
          <p:cNvPr id="14" name="Freeform 13">
            <a:extLst>
              <a:ext uri="{FF2B5EF4-FFF2-40B4-BE49-F238E27FC236}">
                <a16:creationId xmlns:a16="http://schemas.microsoft.com/office/drawing/2014/main" id="{27ECA9A2-5365-8339-FC20-E1FF47F3778A}"/>
              </a:ext>
            </a:extLst>
          </p:cNvPr>
          <p:cNvSpPr/>
          <p:nvPr/>
        </p:nvSpPr>
        <p:spPr>
          <a:xfrm>
            <a:off x="6099507" y="986088"/>
            <a:ext cx="5239644" cy="4704418"/>
          </a:xfrm>
          <a:custGeom>
            <a:avLst/>
            <a:gdLst>
              <a:gd name="connsiteX0" fmla="*/ 0 w 5239644"/>
              <a:gd name="connsiteY0" fmla="*/ 0 h 4704418"/>
              <a:gd name="connsiteX1" fmla="*/ 4328540 w 5239644"/>
              <a:gd name="connsiteY1" fmla="*/ 0 h 4704418"/>
              <a:gd name="connsiteX2" fmla="*/ 5239644 w 5239644"/>
              <a:gd name="connsiteY2" fmla="*/ 910842 h 4704418"/>
              <a:gd name="connsiteX3" fmla="*/ 5239644 w 5239644"/>
              <a:gd name="connsiteY3" fmla="*/ 4704418 h 4704418"/>
              <a:gd name="connsiteX4" fmla="*/ 1337885 w 5239644"/>
              <a:gd name="connsiteY4" fmla="*/ 4704418 h 4704418"/>
              <a:gd name="connsiteX5" fmla="*/ 0 w 5239644"/>
              <a:gd name="connsiteY5" fmla="*/ 3366919 h 4704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39644" h="4704418">
                <a:moveTo>
                  <a:pt x="0" y="0"/>
                </a:moveTo>
                <a:lnTo>
                  <a:pt x="4328540" y="0"/>
                </a:lnTo>
                <a:cubicBezTo>
                  <a:pt x="4832048" y="0"/>
                  <a:pt x="5239644" y="407482"/>
                  <a:pt x="5239644" y="910842"/>
                </a:cubicBezTo>
                <a:lnTo>
                  <a:pt x="5239644" y="4704418"/>
                </a:lnTo>
                <a:lnTo>
                  <a:pt x="1337885" y="4704418"/>
                </a:lnTo>
                <a:cubicBezTo>
                  <a:pt x="599411" y="4704418"/>
                  <a:pt x="0" y="4105181"/>
                  <a:pt x="0" y="3366919"/>
                </a:cubicBezTo>
                <a:close/>
              </a:path>
            </a:pathLst>
          </a:custGeom>
          <a:gradFill>
            <a:gsLst>
              <a:gs pos="0">
                <a:srgbClr val="DAE0D2">
                  <a:alpha val="9000"/>
                </a:srgbClr>
              </a:gs>
              <a:gs pos="83000">
                <a:srgbClr val="AABC99">
                  <a:alpha val="48000"/>
                </a:srgbClr>
              </a:gs>
              <a:gs pos="100000">
                <a:srgbClr val="AABC99">
                  <a:alpha val="44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15" name="Group 14">
            <a:extLst>
              <a:ext uri="{FF2B5EF4-FFF2-40B4-BE49-F238E27FC236}">
                <a16:creationId xmlns:a16="http://schemas.microsoft.com/office/drawing/2014/main" id="{A282B1FC-2D33-B27C-CD28-CCF6A9FD8979}"/>
              </a:ext>
            </a:extLst>
          </p:cNvPr>
          <p:cNvGrpSpPr/>
          <p:nvPr/>
        </p:nvGrpSpPr>
        <p:grpSpPr>
          <a:xfrm>
            <a:off x="5107779" y="748833"/>
            <a:ext cx="1487826" cy="1083162"/>
            <a:chOff x="3400450" y="986392"/>
            <a:chExt cx="1487826" cy="1083162"/>
          </a:xfrm>
        </p:grpSpPr>
        <p:sp>
          <p:nvSpPr>
            <p:cNvPr id="16" name="Freeform 15">
              <a:extLst>
                <a:ext uri="{FF2B5EF4-FFF2-40B4-BE49-F238E27FC236}">
                  <a16:creationId xmlns:a16="http://schemas.microsoft.com/office/drawing/2014/main" id="{48364439-2778-C7CC-57FA-75DE95B62B99}"/>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DAE0D2"/>
            </a:solidFill>
            <a:ln w="89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17" name="Freeform 16">
              <a:extLst>
                <a:ext uri="{FF2B5EF4-FFF2-40B4-BE49-F238E27FC236}">
                  <a16:creationId xmlns:a16="http://schemas.microsoft.com/office/drawing/2014/main" id="{9D5ABC1F-1ED5-8685-E579-E8115F8A0F89}"/>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10101"/>
            </a:solidFill>
            <a:ln w="89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245167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12" grpId="0"/>
    </p:bld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761603"/>
            <a:ext cx="10595237" cy="822268"/>
          </a:xfrm>
        </p:spPr>
        <p:txBody>
          <a:bodyPr lIns="91440" tIns="45720" rIns="91440" bIns="45720" anchor="t">
            <a:noAutofit/>
          </a:bodyPr>
          <a:lstStyle/>
          <a:p>
            <a:r>
              <a:rPr lang="en-GB" dirty="0">
                <a:ea typeface="+mn-lt"/>
                <a:cs typeface="+mn-lt"/>
              </a:rPr>
              <a:t>Was </a:t>
            </a:r>
            <a:r>
              <a:rPr lang="en-GB" dirty="0" err="1">
                <a:ea typeface="+mn-lt"/>
                <a:cs typeface="+mn-lt"/>
              </a:rPr>
              <a:t>ist</a:t>
            </a:r>
            <a:r>
              <a:rPr lang="en-GB" dirty="0">
                <a:ea typeface="+mn-lt"/>
                <a:cs typeface="+mn-lt"/>
              </a:rPr>
              <a:t> </a:t>
            </a:r>
            <a:r>
              <a:rPr lang="en-GB" dirty="0" err="1">
                <a:ea typeface="+mn-lt"/>
                <a:cs typeface="+mn-lt"/>
              </a:rPr>
              <a:t>Risikokapital</a:t>
            </a:r>
            <a:r>
              <a:rPr lang="en-GB" dirty="0">
                <a:ea typeface="+mn-lt"/>
                <a:cs typeface="+mn-lt"/>
              </a:rPr>
              <a:t>?</a:t>
            </a:r>
            <a:endParaRPr lang="en-US" dirty="0">
              <a:ea typeface="+mn-lt"/>
              <a:cs typeface="+mn-lt"/>
            </a:endParaRPr>
          </a:p>
        </p:txBody>
      </p:sp>
      <p:sp>
        <p:nvSpPr>
          <p:cNvPr id="2" name="TextBox 1">
            <a:extLst>
              <a:ext uri="{FF2B5EF4-FFF2-40B4-BE49-F238E27FC236}">
                <a16:creationId xmlns:a16="http://schemas.microsoft.com/office/drawing/2014/main" id="{CDF7989A-5967-150C-B395-70EC1F2423B8}"/>
              </a:ext>
            </a:extLst>
          </p:cNvPr>
          <p:cNvSpPr txBox="1"/>
          <p:nvPr/>
        </p:nvSpPr>
        <p:spPr>
          <a:xfrm>
            <a:off x="897211" y="1712918"/>
            <a:ext cx="10496407" cy="3008003"/>
          </a:xfrm>
          <a:prstGeom prst="rect">
            <a:avLst/>
          </a:prstGeom>
          <a:noFill/>
        </p:spPr>
        <p:txBody>
          <a:bodyPr wrap="square" lIns="91440" tIns="45720" rIns="91440" bIns="45720" rtlCol="0" anchor="t">
            <a:spAutoFit/>
          </a:bodyPr>
          <a:lstStyle/>
          <a:p>
            <a:pPr marL="457200" indent="-457200">
              <a:lnSpc>
                <a:spcPct val="90000"/>
              </a:lnSpc>
              <a:spcBef>
                <a:spcPts val="1000"/>
              </a:spcBef>
              <a:buClr>
                <a:srgbClr val="0D9390"/>
              </a:buClr>
              <a:buBlip>
                <a:blip r:embed="rId3"/>
              </a:buBlip>
              <a:defRPr/>
            </a:pPr>
            <a:r>
              <a:rPr lang="en-GB" sz="2400" err="1">
                <a:solidFill>
                  <a:srgbClr val="000000"/>
                </a:solidFill>
                <a:ea typeface="+mn-lt"/>
                <a:cs typeface="+mn-lt"/>
              </a:rPr>
              <a:t>Risikokapital</a:t>
            </a:r>
            <a:r>
              <a:rPr lang="en-GB" sz="2400" dirty="0">
                <a:solidFill>
                  <a:srgbClr val="000000"/>
                </a:solidFill>
                <a:ea typeface="+mn-lt"/>
                <a:cs typeface="+mn-lt"/>
              </a:rPr>
              <a:t> </a:t>
            </a:r>
            <a:r>
              <a:rPr kumimoji="0" lang="en-GB" sz="2400" b="0" i="0" u="none" strike="noStrike" kern="1200" cap="none" spc="0" normalizeH="0" baseline="0" noProof="0" dirty="0">
                <a:ln>
                  <a:noFill/>
                </a:ln>
                <a:solidFill>
                  <a:srgbClr val="000000"/>
                </a:solidFill>
                <a:effectLst/>
                <a:uLnTx/>
                <a:uFillTx/>
                <a:ea typeface="+mn-lt"/>
                <a:cs typeface="+mn-lt"/>
              </a:rPr>
              <a:t>(VC) </a:t>
            </a:r>
            <a:r>
              <a:rPr lang="en-GB" sz="2400" err="1">
                <a:solidFill>
                  <a:srgbClr val="000000"/>
                </a:solidFill>
                <a:ea typeface="+mn-lt"/>
                <a:cs typeface="+mn-lt"/>
              </a:rPr>
              <a:t>ist</a:t>
            </a:r>
            <a:r>
              <a:rPr lang="en-GB" sz="2400" dirty="0">
                <a:solidFill>
                  <a:srgbClr val="000000"/>
                </a:solidFill>
                <a:ea typeface="+mn-lt"/>
                <a:cs typeface="+mn-lt"/>
              </a:rPr>
              <a:t> </a:t>
            </a:r>
            <a:r>
              <a:rPr lang="en-GB" sz="2400" err="1">
                <a:solidFill>
                  <a:srgbClr val="000000"/>
                </a:solidFill>
                <a:ea typeface="+mn-lt"/>
                <a:cs typeface="+mn-lt"/>
              </a:rPr>
              <a:t>eine</a:t>
            </a:r>
            <a:r>
              <a:rPr lang="en-GB" sz="2400" dirty="0">
                <a:solidFill>
                  <a:srgbClr val="000000"/>
                </a:solidFill>
                <a:ea typeface="+mn-lt"/>
                <a:cs typeface="+mn-lt"/>
              </a:rPr>
              <a:t> Form von </a:t>
            </a:r>
            <a:r>
              <a:rPr lang="en-GB" sz="2400" dirty="0">
                <a:solidFill>
                  <a:schemeClr val="accent2"/>
                </a:solidFill>
                <a:ea typeface="+mn-lt"/>
                <a:cs typeface="+mn-lt"/>
                <a:hlinkClick r:id="rId4">
                  <a:extLst>
                    <a:ext uri="{A12FA001-AC4F-418D-AE19-62706E023703}">
                      <ahyp:hlinkClr xmlns:ahyp="http://schemas.microsoft.com/office/drawing/2018/hyperlinkcolor" val="tx"/>
                    </a:ext>
                  </a:extLst>
                </a:hlinkClick>
              </a:rPr>
              <a:t>privatem Beteiligungskapital</a:t>
            </a:r>
            <a:r>
              <a:rPr lang="en-GB" sz="2400" dirty="0">
                <a:solidFill>
                  <a:srgbClr val="000000"/>
                </a:solidFill>
                <a:ea typeface="+mn-lt"/>
                <a:cs typeface="+mn-lt"/>
              </a:rPr>
              <a:t> und </a:t>
            </a:r>
            <a:r>
              <a:rPr lang="en-GB" sz="2400" err="1">
                <a:solidFill>
                  <a:srgbClr val="000000"/>
                </a:solidFill>
                <a:ea typeface="+mn-lt"/>
                <a:cs typeface="+mn-lt"/>
              </a:rPr>
              <a:t>eine</a:t>
            </a:r>
            <a:r>
              <a:rPr lang="en-GB" sz="2400" dirty="0">
                <a:solidFill>
                  <a:srgbClr val="000000"/>
                </a:solidFill>
                <a:ea typeface="+mn-lt"/>
                <a:cs typeface="+mn-lt"/>
              </a:rPr>
              <a:t> Art der </a:t>
            </a:r>
            <a:r>
              <a:rPr lang="en-GB" sz="2400" err="1">
                <a:solidFill>
                  <a:srgbClr val="000000"/>
                </a:solidFill>
                <a:ea typeface="+mn-lt"/>
                <a:cs typeface="+mn-lt"/>
              </a:rPr>
              <a:t>Finanzierung</a:t>
            </a:r>
            <a:r>
              <a:rPr lang="en-GB" sz="2400" dirty="0">
                <a:solidFill>
                  <a:srgbClr val="000000"/>
                </a:solidFill>
                <a:ea typeface="+mn-lt"/>
                <a:cs typeface="+mn-lt"/>
              </a:rPr>
              <a:t>, die </a:t>
            </a:r>
            <a:r>
              <a:rPr lang="en-GB" sz="2400" err="1">
                <a:solidFill>
                  <a:srgbClr val="000000"/>
                </a:solidFill>
                <a:ea typeface="+mn-lt"/>
                <a:cs typeface="+mn-lt"/>
              </a:rPr>
              <a:t>Investoren</a:t>
            </a:r>
            <a:r>
              <a:rPr lang="en-GB" sz="2400" dirty="0">
                <a:solidFill>
                  <a:srgbClr val="000000"/>
                </a:solidFill>
                <a:ea typeface="+mn-lt"/>
                <a:cs typeface="+mn-lt"/>
              </a:rPr>
              <a:t> Start-up-Firmen und </a:t>
            </a:r>
            <a:r>
              <a:rPr lang="en-GB" sz="2400" err="1">
                <a:solidFill>
                  <a:srgbClr val="000000"/>
                </a:solidFill>
                <a:ea typeface="+mn-lt"/>
                <a:cs typeface="+mn-lt"/>
              </a:rPr>
              <a:t>kleinen</a:t>
            </a:r>
            <a:r>
              <a:rPr lang="en-GB" sz="2400" dirty="0">
                <a:solidFill>
                  <a:srgbClr val="000000"/>
                </a:solidFill>
                <a:ea typeface="+mn-lt"/>
                <a:cs typeface="+mn-lt"/>
              </a:rPr>
              <a:t> </a:t>
            </a:r>
            <a:r>
              <a:rPr lang="en-GB" sz="2400" err="1">
                <a:solidFill>
                  <a:srgbClr val="000000"/>
                </a:solidFill>
                <a:ea typeface="+mn-lt"/>
                <a:cs typeface="+mn-lt"/>
              </a:rPr>
              <a:t>Unternehmen</a:t>
            </a:r>
            <a:r>
              <a:rPr lang="en-GB" sz="2400" dirty="0">
                <a:solidFill>
                  <a:srgbClr val="000000"/>
                </a:solidFill>
                <a:ea typeface="+mn-lt"/>
                <a:cs typeface="+mn-lt"/>
              </a:rPr>
              <a:t> </a:t>
            </a:r>
            <a:r>
              <a:rPr lang="en-GB" sz="2400" err="1">
                <a:solidFill>
                  <a:srgbClr val="000000"/>
                </a:solidFill>
                <a:ea typeface="+mn-lt"/>
                <a:cs typeface="+mn-lt"/>
              </a:rPr>
              <a:t>zur</a:t>
            </a:r>
            <a:r>
              <a:rPr lang="en-GB" sz="2400" dirty="0">
                <a:solidFill>
                  <a:srgbClr val="000000"/>
                </a:solidFill>
                <a:ea typeface="+mn-lt"/>
                <a:cs typeface="+mn-lt"/>
              </a:rPr>
              <a:t> </a:t>
            </a:r>
            <a:r>
              <a:rPr lang="en-GB" sz="2400" err="1">
                <a:solidFill>
                  <a:srgbClr val="000000"/>
                </a:solidFill>
                <a:ea typeface="+mn-lt"/>
                <a:cs typeface="+mn-lt"/>
              </a:rPr>
              <a:t>Verfügung</a:t>
            </a:r>
            <a:r>
              <a:rPr lang="en-GB" sz="2400" dirty="0">
                <a:solidFill>
                  <a:srgbClr val="000000"/>
                </a:solidFill>
                <a:ea typeface="+mn-lt"/>
                <a:cs typeface="+mn-lt"/>
              </a:rPr>
              <a:t> </a:t>
            </a:r>
            <a:r>
              <a:rPr lang="en-GB" sz="2400" err="1">
                <a:solidFill>
                  <a:srgbClr val="000000"/>
                </a:solidFill>
                <a:ea typeface="+mn-lt"/>
                <a:cs typeface="+mn-lt"/>
              </a:rPr>
              <a:t>stellen</a:t>
            </a:r>
            <a:r>
              <a:rPr lang="en-GB" sz="2400" dirty="0">
                <a:solidFill>
                  <a:srgbClr val="000000"/>
                </a:solidFill>
                <a:ea typeface="+mn-lt"/>
                <a:cs typeface="+mn-lt"/>
              </a:rPr>
              <a:t>, </a:t>
            </a:r>
            <a:r>
              <a:rPr lang="en-GB" sz="2400" err="1">
                <a:solidFill>
                  <a:srgbClr val="000000"/>
                </a:solidFill>
                <a:ea typeface="+mn-lt"/>
                <a:cs typeface="+mn-lt"/>
              </a:rPr>
              <a:t>denen</a:t>
            </a:r>
            <a:r>
              <a:rPr lang="en-GB" sz="2400" dirty="0">
                <a:solidFill>
                  <a:srgbClr val="000000"/>
                </a:solidFill>
                <a:ea typeface="+mn-lt"/>
                <a:cs typeface="+mn-lt"/>
              </a:rPr>
              <a:t> </a:t>
            </a:r>
            <a:r>
              <a:rPr lang="en-GB" sz="2400" err="1">
                <a:solidFill>
                  <a:srgbClr val="000000"/>
                </a:solidFill>
                <a:ea typeface="+mn-lt"/>
                <a:cs typeface="+mn-lt"/>
              </a:rPr>
              <a:t>sie</a:t>
            </a:r>
            <a:r>
              <a:rPr lang="en-GB" sz="2400" dirty="0">
                <a:solidFill>
                  <a:srgbClr val="000000"/>
                </a:solidFill>
                <a:ea typeface="+mn-lt"/>
                <a:cs typeface="+mn-lt"/>
              </a:rPr>
              <a:t> </a:t>
            </a:r>
            <a:r>
              <a:rPr lang="en-GB" sz="2400" err="1">
                <a:solidFill>
                  <a:srgbClr val="000000"/>
                </a:solidFill>
                <a:ea typeface="+mn-lt"/>
                <a:cs typeface="+mn-lt"/>
              </a:rPr>
              <a:t>ein</a:t>
            </a:r>
            <a:r>
              <a:rPr lang="en-GB" sz="2400" dirty="0">
                <a:solidFill>
                  <a:srgbClr val="000000"/>
                </a:solidFill>
                <a:ea typeface="+mn-lt"/>
                <a:cs typeface="+mn-lt"/>
              </a:rPr>
              <a:t> </a:t>
            </a:r>
            <a:r>
              <a:rPr lang="en-GB" sz="2400" err="1">
                <a:solidFill>
                  <a:srgbClr val="000000"/>
                </a:solidFill>
                <a:ea typeface="+mn-lt"/>
                <a:cs typeface="+mn-lt"/>
              </a:rPr>
              <a:t>langfristiges</a:t>
            </a:r>
            <a:r>
              <a:rPr lang="en-GB" sz="2400" dirty="0">
                <a:solidFill>
                  <a:srgbClr val="000000"/>
                </a:solidFill>
                <a:ea typeface="+mn-lt"/>
                <a:cs typeface="+mn-lt"/>
              </a:rPr>
              <a:t> </a:t>
            </a:r>
            <a:r>
              <a:rPr lang="en-GB" sz="2400" err="1">
                <a:solidFill>
                  <a:srgbClr val="000000"/>
                </a:solidFill>
                <a:ea typeface="+mn-lt"/>
                <a:cs typeface="+mn-lt"/>
              </a:rPr>
              <a:t>Wachstumspotenzial</a:t>
            </a:r>
            <a:r>
              <a:rPr lang="en-GB" sz="2400" dirty="0">
                <a:solidFill>
                  <a:srgbClr val="000000"/>
                </a:solidFill>
                <a:ea typeface="+mn-lt"/>
                <a:cs typeface="+mn-lt"/>
              </a:rPr>
              <a:t> </a:t>
            </a:r>
            <a:r>
              <a:rPr lang="en-GB" sz="2400" err="1">
                <a:solidFill>
                  <a:srgbClr val="000000"/>
                </a:solidFill>
                <a:ea typeface="+mn-lt"/>
                <a:cs typeface="+mn-lt"/>
              </a:rPr>
              <a:t>zutrauen</a:t>
            </a:r>
            <a:r>
              <a:rPr kumimoji="0" lang="en-GB" sz="2400" b="0" i="0" u="none" strike="noStrike" kern="1200" cap="none" spc="0" normalizeH="0" baseline="0" noProof="0" dirty="0">
                <a:ln>
                  <a:noFill/>
                </a:ln>
                <a:solidFill>
                  <a:srgbClr val="000000"/>
                </a:solidFill>
                <a:effectLst/>
                <a:uLnTx/>
                <a:uFillTx/>
                <a:ea typeface="+mn-lt"/>
                <a:cs typeface="+mn-lt"/>
              </a:rPr>
              <a:t>.</a:t>
            </a:r>
            <a:r>
              <a:rPr lang="en-GB" sz="2400" dirty="0">
                <a:solidFill>
                  <a:srgbClr val="000000"/>
                </a:solidFill>
                <a:ea typeface="+mn-lt"/>
                <a:cs typeface="+mn-lt"/>
              </a:rPr>
              <a:t> </a:t>
            </a:r>
            <a:endParaRPr lang="en-US" dirty="0">
              <a:solidFill>
                <a:srgbClr val="000000"/>
              </a:solidFill>
              <a:ea typeface="+mn-lt"/>
              <a:cs typeface="+mn-lt"/>
            </a:endParaRPr>
          </a:p>
          <a:p>
            <a:pPr marL="457200" marR="0" lvl="0" indent="-457200" algn="l" defTabSz="914400" rtl="0" eaLnBrk="1" fontAlgn="auto" latinLnBrk="0" hangingPunct="1">
              <a:lnSpc>
                <a:spcPct val="90000"/>
              </a:lnSpc>
              <a:spcBef>
                <a:spcPts val="1000"/>
              </a:spcBef>
              <a:spcAft>
                <a:spcPts val="0"/>
              </a:spcAft>
              <a:buClr>
                <a:srgbClr val="0D9390"/>
              </a:buClr>
              <a:buSzTx/>
              <a:buFontTx/>
              <a:buBlip>
                <a:blip r:embed="rId3"/>
              </a:buBlip>
              <a:tabLst/>
              <a:defRPr/>
            </a:pPr>
            <a:endParaRPr lang="en-GB" sz="2400">
              <a:solidFill>
                <a:srgbClr val="000000"/>
              </a:solidFill>
              <a:latin typeface="Calibri" panose="020F0502020204030204"/>
            </a:endParaRPr>
          </a:p>
          <a:p>
            <a:pPr marL="457200" indent="-457200">
              <a:lnSpc>
                <a:spcPct val="90000"/>
              </a:lnSpc>
              <a:spcBef>
                <a:spcPts val="1000"/>
              </a:spcBef>
              <a:buClr>
                <a:srgbClr val="0D9390"/>
              </a:buClr>
              <a:buBlip>
                <a:blip r:embed="rId3"/>
              </a:buBlip>
              <a:defRPr/>
            </a:pPr>
            <a:r>
              <a:rPr lang="en-GB" sz="2400" err="1">
                <a:solidFill>
                  <a:srgbClr val="000000"/>
                </a:solidFill>
                <a:ea typeface="+mn-lt"/>
                <a:cs typeface="+mn-lt"/>
              </a:rPr>
              <a:t>Risikokapital</a:t>
            </a:r>
            <a:r>
              <a:rPr lang="en-GB" sz="2400" dirty="0">
                <a:solidFill>
                  <a:srgbClr val="000000"/>
                </a:solidFill>
                <a:ea typeface="+mn-lt"/>
                <a:cs typeface="+mn-lt"/>
              </a:rPr>
              <a:t> </a:t>
            </a:r>
            <a:r>
              <a:rPr lang="en-GB" sz="2400" err="1">
                <a:solidFill>
                  <a:srgbClr val="000000"/>
                </a:solidFill>
                <a:ea typeface="+mn-lt"/>
                <a:cs typeface="+mn-lt"/>
              </a:rPr>
              <a:t>wird</a:t>
            </a:r>
            <a:r>
              <a:rPr lang="en-GB" sz="2400" dirty="0">
                <a:solidFill>
                  <a:srgbClr val="000000"/>
                </a:solidFill>
                <a:ea typeface="+mn-lt"/>
                <a:cs typeface="+mn-lt"/>
              </a:rPr>
              <a:t> </a:t>
            </a:r>
            <a:r>
              <a:rPr lang="en-GB" sz="2400" err="1">
                <a:solidFill>
                  <a:srgbClr val="000000"/>
                </a:solidFill>
                <a:ea typeface="+mn-lt"/>
                <a:cs typeface="+mn-lt"/>
              </a:rPr>
              <a:t>im</a:t>
            </a:r>
            <a:r>
              <a:rPr lang="en-GB" sz="2400" dirty="0">
                <a:solidFill>
                  <a:srgbClr val="000000"/>
                </a:solidFill>
                <a:ea typeface="+mn-lt"/>
                <a:cs typeface="+mn-lt"/>
              </a:rPr>
              <a:t> </a:t>
            </a:r>
            <a:r>
              <a:rPr lang="en-GB" sz="2400" err="1">
                <a:solidFill>
                  <a:srgbClr val="000000"/>
                </a:solidFill>
                <a:ea typeface="+mn-lt"/>
                <a:cs typeface="+mn-lt"/>
              </a:rPr>
              <a:t>Allgemeinen</a:t>
            </a:r>
            <a:r>
              <a:rPr lang="en-GB" sz="2400" dirty="0">
                <a:solidFill>
                  <a:srgbClr val="000000"/>
                </a:solidFill>
                <a:ea typeface="+mn-lt"/>
                <a:cs typeface="+mn-lt"/>
              </a:rPr>
              <a:t> von </a:t>
            </a:r>
            <a:r>
              <a:rPr lang="en-GB" sz="2400" err="1">
                <a:solidFill>
                  <a:srgbClr val="000000"/>
                </a:solidFill>
                <a:ea typeface="+mn-lt"/>
                <a:cs typeface="+mn-lt"/>
              </a:rPr>
              <a:t>wohlhabenden</a:t>
            </a:r>
            <a:r>
              <a:rPr lang="en-GB" sz="2400" dirty="0">
                <a:solidFill>
                  <a:srgbClr val="000000"/>
                </a:solidFill>
                <a:ea typeface="+mn-lt"/>
                <a:cs typeface="+mn-lt"/>
              </a:rPr>
              <a:t> </a:t>
            </a:r>
            <a:r>
              <a:rPr lang="en-GB" sz="2400" err="1">
                <a:solidFill>
                  <a:srgbClr val="000000"/>
                </a:solidFill>
                <a:ea typeface="+mn-lt"/>
                <a:cs typeface="+mn-lt"/>
              </a:rPr>
              <a:t>Investoren</a:t>
            </a:r>
            <a:r>
              <a:rPr kumimoji="0" lang="en-GB" sz="2400" b="0" i="0" u="none" strike="noStrike" kern="1200" cap="none" spc="0" normalizeH="0" baseline="0" noProof="0" dirty="0">
                <a:ln>
                  <a:noFill/>
                </a:ln>
                <a:solidFill>
                  <a:srgbClr val="000000"/>
                </a:solidFill>
                <a:effectLst/>
                <a:uLnTx/>
                <a:uFillTx/>
                <a:ea typeface="+mn-lt"/>
                <a:cs typeface="+mn-lt"/>
              </a:rPr>
              <a:t>, </a:t>
            </a:r>
            <a:r>
              <a:rPr lang="en-GB" sz="2400" err="1">
                <a:solidFill>
                  <a:srgbClr val="000000"/>
                </a:solidFill>
                <a:ea typeface="+mn-lt"/>
                <a:cs typeface="+mn-lt"/>
              </a:rPr>
              <a:t>Investmentbanken</a:t>
            </a:r>
            <a:r>
              <a:rPr lang="en-GB" sz="2400" dirty="0">
                <a:solidFill>
                  <a:srgbClr val="000000"/>
                </a:solidFill>
                <a:ea typeface="+mn-lt"/>
                <a:cs typeface="+mn-lt"/>
              </a:rPr>
              <a:t> und </a:t>
            </a:r>
            <a:r>
              <a:rPr lang="en-GB" sz="2400" err="1">
                <a:solidFill>
                  <a:srgbClr val="000000"/>
                </a:solidFill>
                <a:ea typeface="+mn-lt"/>
                <a:cs typeface="+mn-lt"/>
              </a:rPr>
              <a:t>anderen</a:t>
            </a:r>
            <a:r>
              <a:rPr lang="en-GB" sz="2400" dirty="0">
                <a:solidFill>
                  <a:srgbClr val="000000"/>
                </a:solidFill>
                <a:ea typeface="+mn-lt"/>
                <a:cs typeface="+mn-lt"/>
              </a:rPr>
              <a:t> </a:t>
            </a:r>
            <a:r>
              <a:rPr lang="en-GB" sz="2400" err="1">
                <a:solidFill>
                  <a:srgbClr val="000000"/>
                </a:solidFill>
                <a:ea typeface="+mn-lt"/>
                <a:cs typeface="+mn-lt"/>
              </a:rPr>
              <a:t>Finanzinstituten</a:t>
            </a:r>
            <a:r>
              <a:rPr lang="en-GB" sz="2400" dirty="0">
                <a:solidFill>
                  <a:srgbClr val="000000"/>
                </a:solidFill>
                <a:ea typeface="+mn-lt"/>
                <a:cs typeface="+mn-lt"/>
              </a:rPr>
              <a:t> </a:t>
            </a:r>
            <a:r>
              <a:rPr lang="en-GB" sz="2400" err="1">
                <a:solidFill>
                  <a:srgbClr val="000000"/>
                </a:solidFill>
                <a:ea typeface="+mn-lt"/>
                <a:cs typeface="+mn-lt"/>
              </a:rPr>
              <a:t>bereitgestellt</a:t>
            </a:r>
            <a:r>
              <a:rPr kumimoji="0" lang="en-GB" sz="2400" b="0" i="0" u="none" strike="noStrike" kern="1200" cap="none" spc="0" normalizeH="0" baseline="0" noProof="0" dirty="0">
                <a:ln>
                  <a:noFill/>
                </a:ln>
                <a:solidFill>
                  <a:srgbClr val="000000"/>
                </a:solidFill>
                <a:effectLst/>
                <a:uLnTx/>
                <a:uFillTx/>
                <a:ea typeface="+mn-lt"/>
                <a:cs typeface="+mn-lt"/>
              </a:rPr>
              <a:t>. </a:t>
            </a:r>
            <a:r>
              <a:rPr lang="en-GB" sz="2400" dirty="0">
                <a:solidFill>
                  <a:srgbClr val="000000"/>
                </a:solidFill>
                <a:ea typeface="+mn-lt"/>
                <a:cs typeface="+mn-lt"/>
              </a:rPr>
              <a:t>Es muss </a:t>
            </a:r>
            <a:r>
              <a:rPr lang="en-GB" sz="2400" err="1">
                <a:solidFill>
                  <a:srgbClr val="000000"/>
                </a:solidFill>
                <a:ea typeface="+mn-lt"/>
                <a:cs typeface="+mn-lt"/>
              </a:rPr>
              <a:t>jedoch</a:t>
            </a:r>
            <a:r>
              <a:rPr lang="en-GB" sz="2400" dirty="0">
                <a:solidFill>
                  <a:srgbClr val="000000"/>
                </a:solidFill>
                <a:ea typeface="+mn-lt"/>
                <a:cs typeface="+mn-lt"/>
              </a:rPr>
              <a:t> </a:t>
            </a:r>
            <a:r>
              <a:rPr lang="en-GB" sz="2400" err="1">
                <a:solidFill>
                  <a:srgbClr val="000000"/>
                </a:solidFill>
                <a:ea typeface="+mn-lt"/>
                <a:cs typeface="+mn-lt"/>
              </a:rPr>
              <a:t>nicht</a:t>
            </a:r>
            <a:r>
              <a:rPr lang="en-GB" sz="2400" dirty="0">
                <a:solidFill>
                  <a:srgbClr val="000000"/>
                </a:solidFill>
                <a:ea typeface="+mn-lt"/>
                <a:cs typeface="+mn-lt"/>
              </a:rPr>
              <a:t> </a:t>
            </a:r>
            <a:r>
              <a:rPr lang="en-GB" sz="2400" err="1">
                <a:solidFill>
                  <a:srgbClr val="000000"/>
                </a:solidFill>
                <a:ea typeface="+mn-lt"/>
                <a:cs typeface="+mn-lt"/>
              </a:rPr>
              <a:t>immer</a:t>
            </a:r>
            <a:r>
              <a:rPr lang="en-GB" sz="2400" dirty="0">
                <a:solidFill>
                  <a:srgbClr val="000000"/>
                </a:solidFill>
                <a:ea typeface="+mn-lt"/>
                <a:cs typeface="+mn-lt"/>
              </a:rPr>
              <a:t> in Form von Geld </a:t>
            </a:r>
            <a:r>
              <a:rPr lang="en-GB" sz="2400" err="1">
                <a:solidFill>
                  <a:srgbClr val="000000"/>
                </a:solidFill>
                <a:ea typeface="+mn-lt"/>
                <a:cs typeface="+mn-lt"/>
              </a:rPr>
              <a:t>erfolgen</a:t>
            </a:r>
            <a:r>
              <a:rPr kumimoji="0" lang="en-GB" sz="2400" b="0" i="0" u="none" strike="noStrike" kern="1200" cap="none" spc="0" normalizeH="0" baseline="0" noProof="0" dirty="0">
                <a:ln>
                  <a:noFill/>
                </a:ln>
                <a:solidFill>
                  <a:srgbClr val="000000"/>
                </a:solidFill>
                <a:effectLst/>
                <a:uLnTx/>
                <a:uFillTx/>
                <a:ea typeface="+mn-lt"/>
                <a:cs typeface="+mn-lt"/>
              </a:rPr>
              <a:t>, </a:t>
            </a:r>
            <a:r>
              <a:rPr lang="en-GB" sz="2400" err="1">
                <a:solidFill>
                  <a:srgbClr val="000000"/>
                </a:solidFill>
                <a:ea typeface="+mn-lt"/>
                <a:cs typeface="+mn-lt"/>
              </a:rPr>
              <a:t>sondern</a:t>
            </a:r>
            <a:r>
              <a:rPr lang="en-GB" sz="2400" dirty="0">
                <a:solidFill>
                  <a:srgbClr val="000000"/>
                </a:solidFill>
                <a:ea typeface="+mn-lt"/>
                <a:cs typeface="+mn-lt"/>
              </a:rPr>
              <a:t> </a:t>
            </a:r>
            <a:r>
              <a:rPr lang="en-GB" sz="2400" err="1">
                <a:solidFill>
                  <a:srgbClr val="000000"/>
                </a:solidFill>
                <a:ea typeface="+mn-lt"/>
                <a:cs typeface="+mn-lt"/>
              </a:rPr>
              <a:t>kann</a:t>
            </a:r>
            <a:r>
              <a:rPr lang="en-GB" sz="2400" dirty="0">
                <a:solidFill>
                  <a:srgbClr val="000000"/>
                </a:solidFill>
                <a:ea typeface="+mn-lt"/>
                <a:cs typeface="+mn-lt"/>
              </a:rPr>
              <a:t> </a:t>
            </a:r>
            <a:r>
              <a:rPr lang="en-GB" sz="2400" err="1">
                <a:solidFill>
                  <a:srgbClr val="000000"/>
                </a:solidFill>
                <a:ea typeface="+mn-lt"/>
                <a:cs typeface="+mn-lt"/>
              </a:rPr>
              <a:t>auch</a:t>
            </a:r>
            <a:r>
              <a:rPr lang="en-GB" sz="2400" dirty="0">
                <a:solidFill>
                  <a:srgbClr val="000000"/>
                </a:solidFill>
                <a:ea typeface="+mn-lt"/>
                <a:cs typeface="+mn-lt"/>
              </a:rPr>
              <a:t> </a:t>
            </a:r>
            <a:r>
              <a:rPr kumimoji="0" lang="en-GB" sz="2400" b="0" i="0" u="none" strike="noStrike" kern="1200" cap="none" spc="0" normalizeH="0" baseline="0" noProof="0" dirty="0">
                <a:ln>
                  <a:noFill/>
                </a:ln>
                <a:solidFill>
                  <a:srgbClr val="000000"/>
                </a:solidFill>
                <a:effectLst/>
                <a:uLnTx/>
                <a:uFillTx/>
                <a:ea typeface="+mn-lt"/>
                <a:cs typeface="+mn-lt"/>
              </a:rPr>
              <a:t>in </a:t>
            </a:r>
            <a:r>
              <a:rPr lang="en-GB" sz="2400" dirty="0">
                <a:solidFill>
                  <a:srgbClr val="000000"/>
                </a:solidFill>
                <a:ea typeface="+mn-lt"/>
                <a:cs typeface="+mn-lt"/>
              </a:rPr>
              <a:t>Form von </a:t>
            </a:r>
            <a:r>
              <a:rPr lang="en-GB" sz="2400" err="1">
                <a:solidFill>
                  <a:srgbClr val="000000"/>
                </a:solidFill>
                <a:ea typeface="+mn-lt"/>
                <a:cs typeface="+mn-lt"/>
              </a:rPr>
              <a:t>technischem</a:t>
            </a:r>
            <a:r>
              <a:rPr lang="en-GB" sz="2400" dirty="0">
                <a:solidFill>
                  <a:srgbClr val="000000"/>
                </a:solidFill>
                <a:ea typeface="+mn-lt"/>
                <a:cs typeface="+mn-lt"/>
              </a:rPr>
              <a:t> </a:t>
            </a:r>
            <a:r>
              <a:rPr lang="en-GB" sz="2400" err="1">
                <a:solidFill>
                  <a:srgbClr val="000000"/>
                </a:solidFill>
                <a:ea typeface="+mn-lt"/>
                <a:cs typeface="+mn-lt"/>
              </a:rPr>
              <a:t>oder</a:t>
            </a:r>
            <a:r>
              <a:rPr lang="en-GB" sz="2400" dirty="0">
                <a:solidFill>
                  <a:srgbClr val="000000"/>
                </a:solidFill>
                <a:ea typeface="+mn-lt"/>
                <a:cs typeface="+mn-lt"/>
              </a:rPr>
              <a:t> </a:t>
            </a:r>
            <a:r>
              <a:rPr lang="en-GB" sz="2400" err="1">
                <a:solidFill>
                  <a:srgbClr val="000000"/>
                </a:solidFill>
                <a:ea typeface="+mn-lt"/>
                <a:cs typeface="+mn-lt"/>
              </a:rPr>
              <a:t>betriebswirtschaftlichem</a:t>
            </a:r>
            <a:r>
              <a:rPr lang="en-GB" sz="2400" dirty="0">
                <a:solidFill>
                  <a:srgbClr val="000000"/>
                </a:solidFill>
                <a:ea typeface="+mn-lt"/>
                <a:cs typeface="+mn-lt"/>
              </a:rPr>
              <a:t> Know-how </a:t>
            </a:r>
            <a:r>
              <a:rPr lang="en-GB" sz="2400" err="1">
                <a:solidFill>
                  <a:srgbClr val="000000"/>
                </a:solidFill>
                <a:ea typeface="+mn-lt"/>
                <a:cs typeface="+mn-lt"/>
              </a:rPr>
              <a:t>bereitgestellt</a:t>
            </a:r>
            <a:r>
              <a:rPr lang="en-GB" sz="2400" dirty="0">
                <a:solidFill>
                  <a:srgbClr val="000000"/>
                </a:solidFill>
                <a:ea typeface="+mn-lt"/>
                <a:cs typeface="+mn-lt"/>
              </a:rPr>
              <a:t> </a:t>
            </a:r>
            <a:r>
              <a:rPr lang="en-GB" sz="2400" err="1">
                <a:solidFill>
                  <a:srgbClr val="000000"/>
                </a:solidFill>
                <a:ea typeface="+mn-lt"/>
                <a:cs typeface="+mn-lt"/>
              </a:rPr>
              <a:t>werden</a:t>
            </a:r>
            <a:r>
              <a:rPr kumimoji="0" lang="en-GB" sz="2400" b="0" i="0" u="none" strike="noStrike" kern="1200" cap="none" spc="0" normalizeH="0" baseline="0" noProof="0" dirty="0">
                <a:ln>
                  <a:noFill/>
                </a:ln>
                <a:solidFill>
                  <a:srgbClr val="000000"/>
                </a:solidFill>
                <a:effectLst/>
                <a:uLnTx/>
                <a:uFillTx/>
                <a:ea typeface="+mn-lt"/>
                <a:cs typeface="+mn-lt"/>
              </a:rPr>
              <a:t>.</a:t>
            </a:r>
            <a:r>
              <a:rPr lang="en-GB" sz="2400" dirty="0">
                <a:solidFill>
                  <a:srgbClr val="000000"/>
                </a:solidFill>
                <a:ea typeface="+mn-lt"/>
                <a:cs typeface="+mn-lt"/>
              </a:rPr>
              <a:t> </a:t>
            </a:r>
            <a:endParaRPr lang="en-GB">
              <a:ea typeface="+mn-lt"/>
              <a:cs typeface="+mn-lt"/>
            </a:endParaRPr>
          </a:p>
        </p:txBody>
      </p:sp>
    </p:spTree>
    <p:extLst>
      <p:ext uri="{BB962C8B-B14F-4D97-AF65-F5344CB8AC3E}">
        <p14:creationId xmlns:p14="http://schemas.microsoft.com/office/powerpoint/2010/main" val="1622002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761603"/>
            <a:ext cx="10595237" cy="822268"/>
          </a:xfrm>
        </p:spPr>
        <p:txBody>
          <a:bodyPr lIns="91440" tIns="45720" rIns="91440" bIns="45720" anchor="t">
            <a:noAutofit/>
          </a:bodyPr>
          <a:lstStyle/>
          <a:p>
            <a:r>
              <a:rPr lang="en-GB" dirty="0">
                <a:ea typeface="+mn-lt"/>
                <a:cs typeface="+mn-lt"/>
              </a:rPr>
              <a:t>Was </a:t>
            </a:r>
            <a:r>
              <a:rPr lang="en-GB" dirty="0" err="1">
                <a:ea typeface="+mn-lt"/>
                <a:cs typeface="+mn-lt"/>
              </a:rPr>
              <a:t>ist</a:t>
            </a:r>
            <a:r>
              <a:rPr lang="en-GB" dirty="0">
                <a:ea typeface="+mn-lt"/>
                <a:cs typeface="+mn-lt"/>
              </a:rPr>
              <a:t> </a:t>
            </a:r>
            <a:r>
              <a:rPr lang="en-GB" dirty="0" err="1">
                <a:ea typeface="+mn-lt"/>
                <a:cs typeface="+mn-lt"/>
              </a:rPr>
              <a:t>Risikokapital</a:t>
            </a:r>
            <a:r>
              <a:rPr lang="en-GB" dirty="0">
                <a:ea typeface="+mn-lt"/>
                <a:cs typeface="+mn-lt"/>
              </a:rPr>
              <a:t>?</a:t>
            </a:r>
            <a:endParaRPr lang="en-US" dirty="0">
              <a:ea typeface="+mn-lt"/>
              <a:cs typeface="+mn-lt"/>
            </a:endParaRPr>
          </a:p>
        </p:txBody>
      </p:sp>
      <p:sp>
        <p:nvSpPr>
          <p:cNvPr id="2" name="TextBox 1">
            <a:extLst>
              <a:ext uri="{FF2B5EF4-FFF2-40B4-BE49-F238E27FC236}">
                <a16:creationId xmlns:a16="http://schemas.microsoft.com/office/drawing/2014/main" id="{CDF7989A-5967-150C-B395-70EC1F2423B8}"/>
              </a:ext>
            </a:extLst>
          </p:cNvPr>
          <p:cNvSpPr txBox="1"/>
          <p:nvPr/>
        </p:nvSpPr>
        <p:spPr>
          <a:xfrm>
            <a:off x="897211" y="1755934"/>
            <a:ext cx="10496407" cy="2471446"/>
          </a:xfrm>
          <a:prstGeom prst="rect">
            <a:avLst/>
          </a:prstGeom>
          <a:noFill/>
        </p:spPr>
        <p:txBody>
          <a:bodyPr wrap="square" lIns="91440" tIns="45720" rIns="91440" bIns="45720" rtlCol="0" anchor="t">
            <a:spAutoFit/>
          </a:bodyPr>
          <a:lstStyle/>
          <a:p>
            <a:pPr marL="457200" indent="-457200">
              <a:lnSpc>
                <a:spcPct val="90000"/>
              </a:lnSpc>
              <a:spcBef>
                <a:spcPts val="1000"/>
              </a:spcBef>
              <a:buClr>
                <a:srgbClr val="0D9390"/>
              </a:buClr>
              <a:buFont typeface="Arial"/>
              <a:buBlip>
                <a:blip r:embed="rId3"/>
              </a:buBlip>
              <a:defRPr/>
            </a:pPr>
            <a:r>
              <a:rPr lang="en-GB" sz="2400" err="1">
                <a:solidFill>
                  <a:srgbClr val="000000"/>
                </a:solidFill>
                <a:ea typeface="+mn-lt"/>
                <a:cs typeface="+mn-lt"/>
              </a:rPr>
              <a:t>Risikokapital</a:t>
            </a:r>
            <a:r>
              <a:rPr lang="en-GB" sz="2400" dirty="0">
                <a:solidFill>
                  <a:srgbClr val="000000"/>
                </a:solidFill>
                <a:ea typeface="+mn-lt"/>
                <a:cs typeface="+mn-lt"/>
              </a:rPr>
              <a:t> </a:t>
            </a:r>
            <a:r>
              <a:rPr lang="en-GB" sz="2400" err="1">
                <a:solidFill>
                  <a:srgbClr val="000000"/>
                </a:solidFill>
                <a:ea typeface="+mn-lt"/>
                <a:cs typeface="+mn-lt"/>
              </a:rPr>
              <a:t>wird</a:t>
            </a:r>
            <a:r>
              <a:rPr lang="en-GB" sz="2400" dirty="0">
                <a:solidFill>
                  <a:srgbClr val="000000"/>
                </a:solidFill>
                <a:ea typeface="+mn-lt"/>
                <a:cs typeface="+mn-lt"/>
              </a:rPr>
              <a:t> in der Regel an </a:t>
            </a:r>
            <a:r>
              <a:rPr lang="en-GB" sz="2400" err="1">
                <a:solidFill>
                  <a:srgbClr val="000000"/>
                </a:solidFill>
                <a:ea typeface="+mn-lt"/>
                <a:cs typeface="+mn-lt"/>
              </a:rPr>
              <a:t>kleine</a:t>
            </a:r>
            <a:r>
              <a:rPr lang="en-GB" sz="2400" dirty="0">
                <a:solidFill>
                  <a:srgbClr val="000000"/>
                </a:solidFill>
                <a:ea typeface="+mn-lt"/>
                <a:cs typeface="+mn-lt"/>
              </a:rPr>
              <a:t> </a:t>
            </a:r>
            <a:r>
              <a:rPr lang="en-GB" sz="2400" err="1">
                <a:solidFill>
                  <a:srgbClr val="000000"/>
                </a:solidFill>
                <a:ea typeface="+mn-lt"/>
                <a:cs typeface="+mn-lt"/>
              </a:rPr>
              <a:t>Unternehmen</a:t>
            </a:r>
            <a:r>
              <a:rPr lang="en-GB" sz="2400" dirty="0">
                <a:solidFill>
                  <a:srgbClr val="000000"/>
                </a:solidFill>
                <a:ea typeface="+mn-lt"/>
                <a:cs typeface="+mn-lt"/>
              </a:rPr>
              <a:t> </a:t>
            </a:r>
            <a:r>
              <a:rPr lang="en-GB" sz="2400" err="1">
                <a:solidFill>
                  <a:srgbClr val="000000"/>
                </a:solidFill>
                <a:ea typeface="+mn-lt"/>
                <a:cs typeface="+mn-lt"/>
              </a:rPr>
              <a:t>mit</a:t>
            </a:r>
            <a:r>
              <a:rPr lang="en-GB" sz="2400" dirty="0">
                <a:solidFill>
                  <a:srgbClr val="000000"/>
                </a:solidFill>
                <a:ea typeface="+mn-lt"/>
                <a:cs typeface="+mn-lt"/>
              </a:rPr>
              <a:t> </a:t>
            </a:r>
            <a:r>
              <a:rPr lang="en-GB" sz="2400" err="1">
                <a:solidFill>
                  <a:srgbClr val="000000"/>
                </a:solidFill>
                <a:ea typeface="+mn-lt"/>
                <a:cs typeface="+mn-lt"/>
              </a:rPr>
              <a:t>außergewöhnlichem</a:t>
            </a:r>
            <a:r>
              <a:rPr lang="en-GB" sz="2400" dirty="0">
                <a:solidFill>
                  <a:srgbClr val="000000"/>
                </a:solidFill>
                <a:ea typeface="+mn-lt"/>
                <a:cs typeface="+mn-lt"/>
              </a:rPr>
              <a:t> </a:t>
            </a:r>
            <a:r>
              <a:rPr lang="en-GB" sz="2400" err="1">
                <a:solidFill>
                  <a:srgbClr val="000000"/>
                </a:solidFill>
                <a:ea typeface="+mn-lt"/>
                <a:cs typeface="+mn-lt"/>
              </a:rPr>
              <a:t>Wachstumspotenzial</a:t>
            </a:r>
            <a:r>
              <a:rPr lang="en-GB" sz="2400" dirty="0">
                <a:solidFill>
                  <a:srgbClr val="000000"/>
                </a:solidFill>
                <a:ea typeface="+mn-lt"/>
                <a:cs typeface="+mn-lt"/>
              </a:rPr>
              <a:t> </a:t>
            </a:r>
            <a:r>
              <a:rPr lang="en-GB" sz="2400" err="1">
                <a:solidFill>
                  <a:srgbClr val="000000"/>
                </a:solidFill>
                <a:ea typeface="+mn-lt"/>
                <a:cs typeface="+mn-lt"/>
              </a:rPr>
              <a:t>oder</a:t>
            </a:r>
            <a:r>
              <a:rPr lang="en-GB" sz="2400" dirty="0">
                <a:solidFill>
                  <a:srgbClr val="000000"/>
                </a:solidFill>
                <a:ea typeface="+mn-lt"/>
                <a:cs typeface="+mn-lt"/>
              </a:rPr>
              <a:t> an </a:t>
            </a:r>
            <a:r>
              <a:rPr lang="en-GB" sz="2400" err="1">
                <a:solidFill>
                  <a:srgbClr val="000000"/>
                </a:solidFill>
                <a:ea typeface="+mn-lt"/>
                <a:cs typeface="+mn-lt"/>
              </a:rPr>
              <a:t>Unternehmen</a:t>
            </a:r>
            <a:r>
              <a:rPr lang="en-GB" sz="2400" dirty="0">
                <a:solidFill>
                  <a:srgbClr val="000000"/>
                </a:solidFill>
                <a:ea typeface="+mn-lt"/>
                <a:cs typeface="+mn-lt"/>
              </a:rPr>
              <a:t> </a:t>
            </a:r>
            <a:r>
              <a:rPr lang="en-GB" sz="2400" err="1">
                <a:solidFill>
                  <a:srgbClr val="000000"/>
                </a:solidFill>
                <a:ea typeface="+mn-lt"/>
                <a:cs typeface="+mn-lt"/>
              </a:rPr>
              <a:t>vergeben</a:t>
            </a:r>
            <a:r>
              <a:rPr kumimoji="0" lang="en-GB" sz="2400" b="0" i="0" u="none" strike="noStrike" kern="1200" cap="none" spc="0" normalizeH="0" baseline="0" noProof="0" dirty="0">
                <a:ln>
                  <a:noFill/>
                </a:ln>
                <a:solidFill>
                  <a:srgbClr val="000000"/>
                </a:solidFill>
                <a:effectLst/>
                <a:uLnTx/>
                <a:uFillTx/>
                <a:ea typeface="+mn-lt"/>
                <a:cs typeface="+mn-lt"/>
              </a:rPr>
              <a:t>, </a:t>
            </a:r>
            <a:r>
              <a:rPr lang="en-GB" sz="2400" dirty="0">
                <a:solidFill>
                  <a:srgbClr val="000000"/>
                </a:solidFill>
                <a:ea typeface="+mn-lt"/>
                <a:cs typeface="+mn-lt"/>
              </a:rPr>
              <a:t>die schnell </a:t>
            </a:r>
            <a:r>
              <a:rPr lang="en-GB" sz="2400" err="1">
                <a:solidFill>
                  <a:srgbClr val="000000"/>
                </a:solidFill>
                <a:ea typeface="+mn-lt"/>
                <a:cs typeface="+mn-lt"/>
              </a:rPr>
              <a:t>gewachsen</a:t>
            </a:r>
            <a:r>
              <a:rPr lang="en-GB" sz="2400" dirty="0">
                <a:solidFill>
                  <a:srgbClr val="000000"/>
                </a:solidFill>
                <a:ea typeface="+mn-lt"/>
                <a:cs typeface="+mn-lt"/>
              </a:rPr>
              <a:t> </a:t>
            </a:r>
            <a:r>
              <a:rPr lang="en-GB" sz="2400" err="1">
                <a:solidFill>
                  <a:srgbClr val="000000"/>
                </a:solidFill>
                <a:ea typeface="+mn-lt"/>
                <a:cs typeface="+mn-lt"/>
              </a:rPr>
              <a:t>sind</a:t>
            </a:r>
            <a:r>
              <a:rPr lang="en-GB" sz="2400" dirty="0">
                <a:solidFill>
                  <a:srgbClr val="000000"/>
                </a:solidFill>
                <a:ea typeface="+mn-lt"/>
                <a:cs typeface="+mn-lt"/>
              </a:rPr>
              <a:t> und </a:t>
            </a:r>
            <a:r>
              <a:rPr lang="en-GB" sz="2400" err="1">
                <a:solidFill>
                  <a:srgbClr val="000000"/>
                </a:solidFill>
                <a:ea typeface="+mn-lt"/>
                <a:cs typeface="+mn-lt"/>
              </a:rPr>
              <a:t>offenbar</a:t>
            </a:r>
            <a:r>
              <a:rPr lang="en-GB" sz="2400" dirty="0">
                <a:solidFill>
                  <a:srgbClr val="000000"/>
                </a:solidFill>
                <a:ea typeface="+mn-lt"/>
                <a:cs typeface="+mn-lt"/>
              </a:rPr>
              <a:t> </a:t>
            </a:r>
            <a:r>
              <a:rPr lang="en-GB" sz="2400" err="1">
                <a:solidFill>
                  <a:srgbClr val="000000"/>
                </a:solidFill>
                <a:ea typeface="+mn-lt"/>
                <a:cs typeface="+mn-lt"/>
              </a:rPr>
              <a:t>weiter</a:t>
            </a:r>
            <a:r>
              <a:rPr lang="en-GB" sz="2400" dirty="0">
                <a:solidFill>
                  <a:srgbClr val="000000"/>
                </a:solidFill>
                <a:ea typeface="+mn-lt"/>
                <a:cs typeface="+mn-lt"/>
              </a:rPr>
              <a:t> </a:t>
            </a:r>
            <a:r>
              <a:rPr lang="en-GB" sz="2400" err="1">
                <a:solidFill>
                  <a:srgbClr val="000000"/>
                </a:solidFill>
                <a:ea typeface="+mn-lt"/>
                <a:cs typeface="+mn-lt"/>
              </a:rPr>
              <a:t>expandieren</a:t>
            </a:r>
            <a:r>
              <a:rPr lang="en-GB" sz="2400" dirty="0">
                <a:solidFill>
                  <a:srgbClr val="000000"/>
                </a:solidFill>
                <a:ea typeface="+mn-lt"/>
                <a:cs typeface="+mn-lt"/>
              </a:rPr>
              <a:t> </a:t>
            </a:r>
            <a:r>
              <a:rPr lang="en-GB" sz="2400" err="1">
                <a:solidFill>
                  <a:srgbClr val="000000"/>
                </a:solidFill>
                <a:ea typeface="+mn-lt"/>
                <a:cs typeface="+mn-lt"/>
              </a:rPr>
              <a:t>werden</a:t>
            </a:r>
            <a:r>
              <a:rPr kumimoji="0" lang="en-GB" sz="2400" b="0" i="0" u="none" strike="noStrike" kern="1200" cap="none" spc="0" normalizeH="0" baseline="0" noProof="0" dirty="0">
                <a:ln>
                  <a:noFill/>
                </a:ln>
                <a:solidFill>
                  <a:srgbClr val="000000"/>
                </a:solidFill>
                <a:effectLst/>
                <a:uLnTx/>
                <a:uFillTx/>
                <a:ea typeface="+mn-lt"/>
                <a:cs typeface="+mn-lt"/>
              </a:rPr>
              <a:t>.</a:t>
            </a:r>
            <a:endParaRPr lang="en-US" dirty="0">
              <a:solidFill>
                <a:srgbClr val="000000"/>
              </a:solidFill>
              <a:ea typeface="+mn-lt"/>
              <a:cs typeface="+mn-lt"/>
            </a:endParaRPr>
          </a:p>
          <a:p>
            <a:pPr marL="457200" marR="0" lvl="0" indent="-457200" algn="l" defTabSz="914400" rtl="0" eaLnBrk="1" fontAlgn="auto" latinLnBrk="0" hangingPunct="1">
              <a:lnSpc>
                <a:spcPct val="90000"/>
              </a:lnSpc>
              <a:spcBef>
                <a:spcPts val="1000"/>
              </a:spcBef>
              <a:spcAft>
                <a:spcPts val="0"/>
              </a:spcAft>
              <a:buClr>
                <a:srgbClr val="0D9390"/>
              </a:buClr>
              <a:buSzTx/>
              <a:buFontTx/>
              <a:buBlip>
                <a:blip r:embed="rId3"/>
              </a:buBlip>
              <a:tabLst/>
              <a:defRPr/>
            </a:pPr>
            <a:endParaRPr lang="en-GB" sz="2400">
              <a:solidFill>
                <a:srgbClr val="000000"/>
              </a:solidFill>
              <a:latin typeface="Calibri" panose="020F0502020204030204"/>
            </a:endParaRPr>
          </a:p>
          <a:p>
            <a:pPr marL="457200" indent="-457200">
              <a:lnSpc>
                <a:spcPct val="90000"/>
              </a:lnSpc>
              <a:spcBef>
                <a:spcPts val="1000"/>
              </a:spcBef>
              <a:buClr>
                <a:srgbClr val="0D9390"/>
              </a:buClr>
              <a:buFont typeface="Arial"/>
              <a:buBlip>
                <a:blip r:embed="rId3"/>
              </a:buBlip>
              <a:defRPr/>
            </a:pPr>
            <a:r>
              <a:rPr lang="en-GB" sz="2400" b="1" dirty="0">
                <a:solidFill>
                  <a:srgbClr val="000000"/>
                </a:solidFill>
                <a:ea typeface="+mn-lt"/>
                <a:cs typeface="+mn-lt"/>
              </a:rPr>
              <a:t>Lesen Sie</a:t>
            </a:r>
            <a:r>
              <a:rPr kumimoji="0" lang="en-GB" sz="2400" b="1" i="0" u="none" strike="noStrike" kern="1200" cap="none" spc="0" normalizeH="0" baseline="0" noProof="0" dirty="0">
                <a:ln>
                  <a:noFill/>
                </a:ln>
                <a:solidFill>
                  <a:srgbClr val="000000"/>
                </a:solidFill>
                <a:effectLst/>
                <a:uLnTx/>
                <a:uFillTx/>
                <a:latin typeface="Calibri" panose="020F0502020204030204"/>
                <a:ea typeface="+mn-ea"/>
                <a:cs typeface="+mn-cs"/>
              </a:rPr>
              <a:t>:</a:t>
            </a:r>
            <a:r>
              <a:rPr kumimoji="0" lang="en-GB" sz="2400" b="1" i="0" u="none" strike="noStrike" kern="1200" cap="none" spc="0" normalizeH="0" baseline="0" noProof="0" dirty="0">
                <a:ln>
                  <a:noFill/>
                </a:ln>
                <a:effectLst/>
                <a:uLnTx/>
                <a:uFillTx/>
                <a:latin typeface="Calibri" panose="020F0502020204030204"/>
                <a:ea typeface="+mn-ea"/>
                <a:cs typeface="+mn-cs"/>
              </a:rPr>
              <a:t> </a:t>
            </a:r>
            <a:r>
              <a:rPr kumimoji="0" lang="en-GB" sz="2400" b="0" i="0" u="sng"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https://www.investopedia.com/terms/v/venturecapital.asp</a:t>
            </a:r>
            <a:r>
              <a:rPr lang="en-GB" sz="2400" dirty="0">
                <a:solidFill>
                  <a:schemeClr val="accent2">
                    <a:lumMod val="75000"/>
                  </a:schemeClr>
                </a:solidFill>
                <a:latin typeface="Calibri" panose="020F0502020204030204"/>
              </a:rPr>
              <a:t> </a:t>
            </a:r>
            <a:endParaRPr lang="en-GB" sz="2400" b="0" i="0" u="none" strike="noStrike" kern="1200" cap="none" spc="0" normalizeH="0" baseline="0" noProof="0" dirty="0">
              <a:ln>
                <a:noFill/>
              </a:ln>
              <a:solidFill>
                <a:schemeClr val="accent2">
                  <a:lumMod val="75000"/>
                </a:schemeClr>
              </a:solidFill>
              <a:effectLst/>
              <a:uLnTx/>
              <a:uFillTx/>
              <a:latin typeface="Calibri" panose="020F0502020204030204"/>
              <a:cs typeface="Calibri"/>
            </a:endParaRPr>
          </a:p>
          <a:p>
            <a:pPr marL="457200" marR="0" lvl="0" indent="-457200" algn="l" defTabSz="914400" rtl="0" eaLnBrk="1" fontAlgn="auto" latinLnBrk="0" hangingPunct="1">
              <a:lnSpc>
                <a:spcPct val="90000"/>
              </a:lnSpc>
              <a:spcBef>
                <a:spcPts val="1000"/>
              </a:spcBef>
              <a:spcAft>
                <a:spcPts val="0"/>
              </a:spcAft>
              <a:buClr>
                <a:srgbClr val="0D9390"/>
              </a:buClr>
              <a:buSzTx/>
              <a:buFontTx/>
              <a:buBlip>
                <a:blip r:embed="rId3"/>
              </a:buBlip>
              <a:tabLst/>
              <a:defRPr/>
            </a:pPr>
            <a:endParaRPr kumimoji="0" lang="en-GB" sz="24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165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761603"/>
            <a:ext cx="10595237" cy="822268"/>
          </a:xfrm>
        </p:spPr>
        <p:txBody>
          <a:bodyPr lIns="91440" tIns="45720" rIns="91440" bIns="45720" anchor="t">
            <a:noAutofit/>
          </a:bodyPr>
          <a:lstStyle/>
          <a:p>
            <a:r>
              <a:rPr lang="en-GB" dirty="0">
                <a:ea typeface="+mn-lt"/>
                <a:cs typeface="+mn-lt"/>
              </a:rPr>
              <a:t>Was </a:t>
            </a:r>
            <a:r>
              <a:rPr lang="en-GB" dirty="0" err="1">
                <a:ea typeface="+mn-lt"/>
                <a:cs typeface="+mn-lt"/>
              </a:rPr>
              <a:t>ist</a:t>
            </a:r>
            <a:r>
              <a:rPr lang="en-GB" dirty="0">
                <a:ea typeface="+mn-lt"/>
                <a:cs typeface="+mn-lt"/>
              </a:rPr>
              <a:t> </a:t>
            </a:r>
            <a:r>
              <a:rPr lang="en-GB" dirty="0" err="1">
                <a:ea typeface="+mn-lt"/>
                <a:cs typeface="+mn-lt"/>
              </a:rPr>
              <a:t>Risikokapital</a:t>
            </a:r>
            <a:r>
              <a:rPr lang="en-GB" dirty="0">
                <a:ea typeface="+mn-lt"/>
                <a:cs typeface="+mn-lt"/>
              </a:rPr>
              <a:t>?</a:t>
            </a:r>
          </a:p>
          <a:p>
            <a:endParaRPr lang="en-GB" dirty="0">
              <a:ea typeface="+mn-lt"/>
              <a:cs typeface="+mn-lt"/>
            </a:endParaRPr>
          </a:p>
          <a:p>
            <a:endParaRPr lang="en-GB" dirty="0">
              <a:cs typeface="Calibri"/>
            </a:endParaRPr>
          </a:p>
        </p:txBody>
      </p:sp>
      <p:sp>
        <p:nvSpPr>
          <p:cNvPr id="2" name="TextBox 1">
            <a:extLst>
              <a:ext uri="{FF2B5EF4-FFF2-40B4-BE49-F238E27FC236}">
                <a16:creationId xmlns:a16="http://schemas.microsoft.com/office/drawing/2014/main" id="{CDF7989A-5967-150C-B395-70EC1F2423B8}"/>
              </a:ext>
            </a:extLst>
          </p:cNvPr>
          <p:cNvSpPr txBox="1"/>
          <p:nvPr/>
        </p:nvSpPr>
        <p:spPr>
          <a:xfrm>
            <a:off x="666545" y="1430508"/>
            <a:ext cx="10496407" cy="4822859"/>
          </a:xfrm>
          <a:prstGeom prst="rect">
            <a:avLst/>
          </a:prstGeom>
          <a:noFill/>
        </p:spPr>
        <p:txBody>
          <a:bodyPr wrap="square" lIns="91440" tIns="45720" rIns="91440" bIns="45720" rtlCol="0" anchor="t">
            <a:spAutoFit/>
          </a:bodyPr>
          <a:lstStyle/>
          <a:p>
            <a:pPr marL="457200" indent="-457200">
              <a:lnSpc>
                <a:spcPct val="90000"/>
              </a:lnSpc>
              <a:spcBef>
                <a:spcPts val="1000"/>
              </a:spcBef>
              <a:buClr>
                <a:srgbClr val="0D9390"/>
              </a:buClr>
              <a:buBlip>
                <a:blip r:embed="rId3"/>
              </a:buBlip>
              <a:defRPr/>
            </a:pPr>
            <a:endParaRPr lang="en-GB" sz="2200" dirty="0">
              <a:solidFill>
                <a:srgbClr val="000000"/>
              </a:solidFill>
              <a:ea typeface="+mn-lt"/>
              <a:cs typeface="+mn-lt"/>
            </a:endParaRPr>
          </a:p>
          <a:p>
            <a:pPr marL="457200" indent="-457200">
              <a:lnSpc>
                <a:spcPct val="90000"/>
              </a:lnSpc>
              <a:spcBef>
                <a:spcPts val="1000"/>
              </a:spcBef>
              <a:buClr>
                <a:srgbClr val="0D9390"/>
              </a:buClr>
              <a:buBlip>
                <a:blip r:embed="rId3"/>
              </a:buBlip>
              <a:defRPr/>
            </a:pPr>
            <a:r>
              <a:rPr lang="en-GB" sz="2200" dirty="0">
                <a:solidFill>
                  <a:srgbClr val="000000"/>
                </a:solidFill>
                <a:ea typeface="+mn-lt"/>
                <a:cs typeface="+mn-lt"/>
              </a:rPr>
              <a:t>Auch </a:t>
            </a:r>
            <a:r>
              <a:rPr lang="en-GB" sz="2200" dirty="0" err="1">
                <a:solidFill>
                  <a:srgbClr val="000000"/>
                </a:solidFill>
                <a:ea typeface="+mn-lt"/>
                <a:cs typeface="+mn-lt"/>
              </a:rPr>
              <a:t>wenn</a:t>
            </a:r>
            <a:r>
              <a:rPr lang="en-GB" sz="2200" dirty="0">
                <a:solidFill>
                  <a:srgbClr val="000000"/>
                </a:solidFill>
                <a:ea typeface="+mn-lt"/>
                <a:cs typeface="+mn-lt"/>
              </a:rPr>
              <a:t> es für </a:t>
            </a:r>
            <a:r>
              <a:rPr lang="en-GB" sz="2200" dirty="0" err="1">
                <a:solidFill>
                  <a:srgbClr val="000000"/>
                </a:solidFill>
                <a:ea typeface="+mn-lt"/>
                <a:cs typeface="+mn-lt"/>
              </a:rPr>
              <a:t>Anleger</a:t>
            </a:r>
            <a:r>
              <a:rPr lang="en-GB" sz="2200" dirty="0">
                <a:solidFill>
                  <a:srgbClr val="000000"/>
                </a:solidFill>
                <a:ea typeface="+mn-lt"/>
                <a:cs typeface="+mn-lt"/>
              </a:rPr>
              <a:t>, die Geld </a:t>
            </a:r>
            <a:r>
              <a:rPr lang="en-GB" sz="2200" dirty="0" err="1">
                <a:solidFill>
                  <a:srgbClr val="000000"/>
                </a:solidFill>
                <a:ea typeface="+mn-lt"/>
                <a:cs typeface="+mn-lt"/>
              </a:rPr>
              <a:t>anlegen</a:t>
            </a:r>
            <a:r>
              <a:rPr lang="en-GB" sz="2200" dirty="0">
                <a:solidFill>
                  <a:srgbClr val="000000"/>
                </a:solidFill>
                <a:ea typeface="+mn-lt"/>
                <a:cs typeface="+mn-lt"/>
              </a:rPr>
              <a:t>, </a:t>
            </a:r>
            <a:r>
              <a:rPr lang="en-GB" sz="2200" dirty="0" err="1">
                <a:solidFill>
                  <a:srgbClr val="000000"/>
                </a:solidFill>
                <a:ea typeface="+mn-lt"/>
                <a:cs typeface="+mn-lt"/>
              </a:rPr>
              <a:t>riskant</a:t>
            </a:r>
            <a:r>
              <a:rPr lang="en-GB" sz="2200" dirty="0">
                <a:solidFill>
                  <a:srgbClr val="000000"/>
                </a:solidFill>
                <a:ea typeface="+mn-lt"/>
                <a:cs typeface="+mn-lt"/>
              </a:rPr>
              <a:t> sein </a:t>
            </a:r>
            <a:r>
              <a:rPr lang="en-GB" sz="2200" dirty="0" err="1">
                <a:solidFill>
                  <a:srgbClr val="000000"/>
                </a:solidFill>
                <a:ea typeface="+mn-lt"/>
                <a:cs typeface="+mn-lt"/>
              </a:rPr>
              <a:t>kann</a:t>
            </a:r>
            <a:r>
              <a:rPr kumimoji="0" lang="en-GB" sz="2200" b="0" i="0" u="none" strike="noStrike" kern="1200" cap="none" spc="0" normalizeH="0" baseline="0" noProof="0" dirty="0">
                <a:ln>
                  <a:noFill/>
                </a:ln>
                <a:solidFill>
                  <a:srgbClr val="000000"/>
                </a:solidFill>
                <a:effectLst/>
                <a:uLnTx/>
                <a:uFillTx/>
                <a:ea typeface="+mn-lt"/>
                <a:cs typeface="+mn-lt"/>
              </a:rPr>
              <a:t>, </a:t>
            </a:r>
            <a:r>
              <a:rPr lang="en-GB" sz="2200" dirty="0" err="1">
                <a:solidFill>
                  <a:srgbClr val="000000"/>
                </a:solidFill>
                <a:ea typeface="+mn-lt"/>
                <a:cs typeface="+mn-lt"/>
              </a:rPr>
              <a:t>ist</a:t>
            </a:r>
            <a:r>
              <a:rPr lang="en-GB" sz="2200" dirty="0">
                <a:solidFill>
                  <a:srgbClr val="000000"/>
                </a:solidFill>
                <a:ea typeface="+mn-lt"/>
                <a:cs typeface="+mn-lt"/>
              </a:rPr>
              <a:t> das </a:t>
            </a:r>
            <a:r>
              <a:rPr lang="en-GB" sz="2200" dirty="0" err="1">
                <a:solidFill>
                  <a:srgbClr val="000000"/>
                </a:solidFill>
                <a:ea typeface="+mn-lt"/>
                <a:cs typeface="+mn-lt"/>
              </a:rPr>
              <a:t>Potenzial</a:t>
            </a:r>
            <a:r>
              <a:rPr lang="en-GB" sz="2200" dirty="0">
                <a:solidFill>
                  <a:srgbClr val="000000"/>
                </a:solidFill>
                <a:ea typeface="+mn-lt"/>
                <a:cs typeface="+mn-lt"/>
              </a:rPr>
              <a:t> für </a:t>
            </a:r>
            <a:r>
              <a:rPr lang="en-GB" sz="2200" dirty="0" err="1">
                <a:solidFill>
                  <a:srgbClr val="000000"/>
                </a:solidFill>
                <a:ea typeface="+mn-lt"/>
                <a:cs typeface="+mn-lt"/>
              </a:rPr>
              <a:t>überdurchschnittliche</a:t>
            </a:r>
            <a:r>
              <a:rPr lang="en-GB" sz="2200" dirty="0">
                <a:solidFill>
                  <a:srgbClr val="000000"/>
                </a:solidFill>
                <a:ea typeface="+mn-lt"/>
                <a:cs typeface="+mn-lt"/>
              </a:rPr>
              <a:t> </a:t>
            </a:r>
            <a:r>
              <a:rPr lang="en-GB" sz="2200" dirty="0" err="1">
                <a:solidFill>
                  <a:srgbClr val="000000"/>
                </a:solidFill>
                <a:ea typeface="+mn-lt"/>
                <a:cs typeface="+mn-lt"/>
              </a:rPr>
              <a:t>Renditen</a:t>
            </a:r>
            <a:r>
              <a:rPr lang="en-GB" sz="2200" dirty="0">
                <a:solidFill>
                  <a:srgbClr val="000000"/>
                </a:solidFill>
                <a:ea typeface="+mn-lt"/>
                <a:cs typeface="+mn-lt"/>
              </a:rPr>
              <a:t> </a:t>
            </a:r>
            <a:r>
              <a:rPr lang="en-GB" sz="2200" dirty="0" err="1">
                <a:solidFill>
                  <a:srgbClr val="000000"/>
                </a:solidFill>
                <a:ea typeface="+mn-lt"/>
                <a:cs typeface="+mn-lt"/>
              </a:rPr>
              <a:t>ein</a:t>
            </a:r>
            <a:r>
              <a:rPr lang="en-GB" sz="2200" dirty="0">
                <a:solidFill>
                  <a:srgbClr val="000000"/>
                </a:solidFill>
                <a:ea typeface="+mn-lt"/>
                <a:cs typeface="+mn-lt"/>
              </a:rPr>
              <a:t> </a:t>
            </a:r>
            <a:r>
              <a:rPr lang="en-GB" sz="2200" dirty="0" err="1">
                <a:solidFill>
                  <a:srgbClr val="000000"/>
                </a:solidFill>
                <a:ea typeface="+mn-lt"/>
                <a:cs typeface="+mn-lt"/>
              </a:rPr>
              <a:t>attraktiver</a:t>
            </a:r>
            <a:r>
              <a:rPr lang="en-GB" sz="2200" dirty="0">
                <a:solidFill>
                  <a:srgbClr val="000000"/>
                </a:solidFill>
                <a:ea typeface="+mn-lt"/>
                <a:cs typeface="+mn-lt"/>
              </a:rPr>
              <a:t> </a:t>
            </a:r>
            <a:r>
              <a:rPr lang="en-GB" sz="2200" dirty="0" err="1">
                <a:solidFill>
                  <a:srgbClr val="000000"/>
                </a:solidFill>
                <a:ea typeface="+mn-lt"/>
                <a:cs typeface="+mn-lt"/>
              </a:rPr>
              <a:t>Gewinn</a:t>
            </a:r>
            <a:r>
              <a:rPr kumimoji="0" lang="en-GB" sz="2200" b="0" i="0" u="none" strike="noStrike" kern="1200" cap="none" spc="0" normalizeH="0" baseline="0" noProof="0" dirty="0">
                <a:ln>
                  <a:noFill/>
                </a:ln>
                <a:solidFill>
                  <a:srgbClr val="000000"/>
                </a:solidFill>
                <a:effectLst/>
                <a:uLnTx/>
                <a:uFillTx/>
                <a:ea typeface="+mn-lt"/>
                <a:cs typeface="+mn-lt"/>
              </a:rPr>
              <a:t>.</a:t>
            </a:r>
            <a:r>
              <a:rPr lang="en-GB" sz="2200" dirty="0">
                <a:solidFill>
                  <a:srgbClr val="000000"/>
                </a:solidFill>
                <a:ea typeface="+mn-lt"/>
                <a:cs typeface="+mn-lt"/>
              </a:rPr>
              <a:t> </a:t>
            </a:r>
            <a:endParaRPr lang="en-US" sz="2200">
              <a:solidFill>
                <a:srgbClr val="000000"/>
              </a:solidFill>
              <a:ea typeface="+mn-lt"/>
              <a:cs typeface="+mn-lt"/>
            </a:endParaRPr>
          </a:p>
          <a:p>
            <a:pPr marL="457200" marR="0" lvl="0" indent="-457200" algn="l" defTabSz="914400" rtl="0" eaLnBrk="1" fontAlgn="auto" latinLnBrk="0" hangingPunct="1">
              <a:lnSpc>
                <a:spcPct val="90000"/>
              </a:lnSpc>
              <a:spcBef>
                <a:spcPts val="1000"/>
              </a:spcBef>
              <a:spcAft>
                <a:spcPts val="0"/>
              </a:spcAft>
              <a:buClr>
                <a:srgbClr val="0D9390"/>
              </a:buClr>
              <a:buSzTx/>
              <a:buFontTx/>
              <a:buBlip>
                <a:blip r:embed="rId3"/>
              </a:buBlip>
              <a:tabLst/>
              <a:defRPr/>
            </a:pPr>
            <a:endParaRPr lang="en-GB" sz="2200" dirty="0">
              <a:solidFill>
                <a:srgbClr val="000000"/>
              </a:solidFill>
              <a:latin typeface="Calibri" panose="020F0502020204030204"/>
              <a:ea typeface="Calibri"/>
              <a:cs typeface="Calibri"/>
            </a:endParaRPr>
          </a:p>
          <a:p>
            <a:pPr marL="457200" indent="-457200">
              <a:lnSpc>
                <a:spcPct val="90000"/>
              </a:lnSpc>
              <a:spcBef>
                <a:spcPts val="1000"/>
              </a:spcBef>
              <a:buClr>
                <a:srgbClr val="0D9390"/>
              </a:buClr>
              <a:buBlip>
                <a:blip r:embed="rId3"/>
              </a:buBlip>
              <a:defRPr/>
            </a:pPr>
            <a:r>
              <a:rPr lang="en-GB" sz="2200" dirty="0">
                <a:solidFill>
                  <a:srgbClr val="000000"/>
                </a:solidFill>
                <a:ea typeface="+mn-lt"/>
                <a:cs typeface="+mn-lt"/>
              </a:rPr>
              <a:t>Für </a:t>
            </a:r>
            <a:r>
              <a:rPr lang="en-GB" sz="2200" err="1">
                <a:solidFill>
                  <a:srgbClr val="000000"/>
                </a:solidFill>
                <a:ea typeface="+mn-lt"/>
                <a:cs typeface="+mn-lt"/>
              </a:rPr>
              <a:t>neue</a:t>
            </a:r>
            <a:r>
              <a:rPr lang="en-GB" sz="2200" dirty="0">
                <a:solidFill>
                  <a:srgbClr val="000000"/>
                </a:solidFill>
                <a:ea typeface="+mn-lt"/>
                <a:cs typeface="+mn-lt"/>
              </a:rPr>
              <a:t> </a:t>
            </a:r>
            <a:r>
              <a:rPr lang="en-GB" sz="2200" err="1">
                <a:solidFill>
                  <a:srgbClr val="000000"/>
                </a:solidFill>
                <a:ea typeface="+mn-lt"/>
                <a:cs typeface="+mn-lt"/>
              </a:rPr>
              <a:t>Unternehmen</a:t>
            </a:r>
            <a:r>
              <a:rPr lang="en-GB" sz="2200" dirty="0">
                <a:solidFill>
                  <a:srgbClr val="000000"/>
                </a:solidFill>
                <a:ea typeface="+mn-lt"/>
                <a:cs typeface="+mn-lt"/>
              </a:rPr>
              <a:t> </a:t>
            </a:r>
            <a:r>
              <a:rPr lang="en-GB" sz="2200" err="1">
                <a:solidFill>
                  <a:srgbClr val="000000"/>
                </a:solidFill>
                <a:ea typeface="+mn-lt"/>
                <a:cs typeface="+mn-lt"/>
              </a:rPr>
              <a:t>oder</a:t>
            </a:r>
            <a:r>
              <a:rPr lang="en-GB" sz="2200" dirty="0">
                <a:solidFill>
                  <a:srgbClr val="000000"/>
                </a:solidFill>
                <a:ea typeface="+mn-lt"/>
                <a:cs typeface="+mn-lt"/>
              </a:rPr>
              <a:t> </a:t>
            </a:r>
            <a:r>
              <a:rPr lang="en-GB" sz="2200" err="1">
                <a:solidFill>
                  <a:srgbClr val="000000"/>
                </a:solidFill>
                <a:ea typeface="+mn-lt"/>
                <a:cs typeface="+mn-lt"/>
              </a:rPr>
              <a:t>Unternehmungen</a:t>
            </a:r>
            <a:r>
              <a:rPr lang="en-GB" sz="2200" dirty="0">
                <a:solidFill>
                  <a:srgbClr val="000000"/>
                </a:solidFill>
                <a:ea typeface="+mn-lt"/>
                <a:cs typeface="+mn-lt"/>
              </a:rPr>
              <a:t>, die </a:t>
            </a:r>
            <a:r>
              <a:rPr lang="en-GB" sz="2200" err="1">
                <a:solidFill>
                  <a:srgbClr val="000000"/>
                </a:solidFill>
                <a:ea typeface="+mn-lt"/>
                <a:cs typeface="+mn-lt"/>
              </a:rPr>
              <a:t>noch</a:t>
            </a:r>
            <a:r>
              <a:rPr lang="en-GB" sz="2200" dirty="0">
                <a:solidFill>
                  <a:srgbClr val="000000"/>
                </a:solidFill>
                <a:ea typeface="+mn-lt"/>
                <a:cs typeface="+mn-lt"/>
              </a:rPr>
              <a:t> </a:t>
            </a:r>
            <a:r>
              <a:rPr lang="en-GB" sz="2200" err="1">
                <a:solidFill>
                  <a:srgbClr val="000000"/>
                </a:solidFill>
                <a:ea typeface="+mn-lt"/>
                <a:cs typeface="+mn-lt"/>
              </a:rPr>
              <a:t>nicht</a:t>
            </a:r>
            <a:r>
              <a:rPr lang="en-GB" sz="2200" dirty="0">
                <a:solidFill>
                  <a:srgbClr val="000000"/>
                </a:solidFill>
                <a:ea typeface="+mn-lt"/>
                <a:cs typeface="+mn-lt"/>
              </a:rPr>
              <a:t> </a:t>
            </a:r>
            <a:r>
              <a:rPr lang="en-GB" sz="2200" err="1">
                <a:solidFill>
                  <a:srgbClr val="000000"/>
                </a:solidFill>
                <a:ea typeface="+mn-lt"/>
                <a:cs typeface="+mn-lt"/>
              </a:rPr>
              <a:t>lange</a:t>
            </a:r>
            <a:r>
              <a:rPr lang="en-GB" sz="2200" dirty="0">
                <a:solidFill>
                  <a:srgbClr val="000000"/>
                </a:solidFill>
                <a:ea typeface="+mn-lt"/>
                <a:cs typeface="+mn-lt"/>
              </a:rPr>
              <a:t> in </a:t>
            </a:r>
            <a:r>
              <a:rPr lang="en-GB" sz="2200" err="1">
                <a:solidFill>
                  <a:srgbClr val="000000"/>
                </a:solidFill>
                <a:ea typeface="+mn-lt"/>
                <a:cs typeface="+mn-lt"/>
              </a:rPr>
              <a:t>Betrieb</a:t>
            </a:r>
            <a:r>
              <a:rPr lang="en-GB" sz="2200" dirty="0">
                <a:solidFill>
                  <a:srgbClr val="000000"/>
                </a:solidFill>
                <a:ea typeface="+mn-lt"/>
                <a:cs typeface="+mn-lt"/>
              </a:rPr>
              <a:t> </a:t>
            </a:r>
            <a:r>
              <a:rPr lang="en-GB" sz="2200" err="1">
                <a:solidFill>
                  <a:srgbClr val="000000"/>
                </a:solidFill>
                <a:ea typeface="+mn-lt"/>
                <a:cs typeface="+mn-lt"/>
              </a:rPr>
              <a:t>sind</a:t>
            </a:r>
            <a:r>
              <a:rPr lang="en-GB" sz="2200" dirty="0">
                <a:solidFill>
                  <a:srgbClr val="000000"/>
                </a:solidFill>
                <a:ea typeface="+mn-lt"/>
                <a:cs typeface="+mn-lt"/>
              </a:rPr>
              <a:t> </a:t>
            </a:r>
            <a:r>
              <a:rPr kumimoji="0" lang="en-GB" sz="2200" b="0" i="0" u="none" strike="noStrike" kern="1200" cap="none" spc="0" normalizeH="0" baseline="0" noProof="0" dirty="0">
                <a:ln>
                  <a:noFill/>
                </a:ln>
                <a:solidFill>
                  <a:srgbClr val="000000"/>
                </a:solidFill>
                <a:effectLst/>
                <a:uLnTx/>
                <a:uFillTx/>
                <a:ea typeface="+mn-lt"/>
                <a:cs typeface="+mn-lt"/>
              </a:rPr>
              <a:t>(</a:t>
            </a:r>
            <a:r>
              <a:rPr lang="en-GB" sz="2200" err="1">
                <a:solidFill>
                  <a:srgbClr val="000000"/>
                </a:solidFill>
                <a:ea typeface="+mn-lt"/>
                <a:cs typeface="+mn-lt"/>
              </a:rPr>
              <a:t>weniger</a:t>
            </a:r>
            <a:r>
              <a:rPr lang="en-GB" sz="2200" dirty="0">
                <a:solidFill>
                  <a:srgbClr val="000000"/>
                </a:solidFill>
                <a:ea typeface="+mn-lt"/>
                <a:cs typeface="+mn-lt"/>
              </a:rPr>
              <a:t> </a:t>
            </a:r>
            <a:r>
              <a:rPr lang="en-GB" sz="2200" err="1">
                <a:solidFill>
                  <a:srgbClr val="000000"/>
                </a:solidFill>
                <a:ea typeface="+mn-lt"/>
                <a:cs typeface="+mn-lt"/>
              </a:rPr>
              <a:t>als</a:t>
            </a:r>
            <a:r>
              <a:rPr lang="en-GB" sz="2200" dirty="0">
                <a:solidFill>
                  <a:srgbClr val="000000"/>
                </a:solidFill>
                <a:ea typeface="+mn-lt"/>
                <a:cs typeface="+mn-lt"/>
              </a:rPr>
              <a:t> </a:t>
            </a:r>
            <a:r>
              <a:rPr lang="en-GB" sz="2200" err="1">
                <a:solidFill>
                  <a:srgbClr val="000000"/>
                </a:solidFill>
                <a:ea typeface="+mn-lt"/>
                <a:cs typeface="+mn-lt"/>
              </a:rPr>
              <a:t>zwei</a:t>
            </a:r>
            <a:r>
              <a:rPr lang="en-GB" sz="2200" dirty="0">
                <a:solidFill>
                  <a:srgbClr val="000000"/>
                </a:solidFill>
                <a:ea typeface="+mn-lt"/>
                <a:cs typeface="+mn-lt"/>
              </a:rPr>
              <a:t> Jahre</a:t>
            </a:r>
            <a:r>
              <a:rPr kumimoji="0" lang="en-GB" sz="2200" b="0" i="0" u="none" strike="noStrike" kern="1200" cap="none" spc="0" normalizeH="0" baseline="0" noProof="0" dirty="0">
                <a:ln>
                  <a:noFill/>
                </a:ln>
                <a:solidFill>
                  <a:srgbClr val="000000"/>
                </a:solidFill>
                <a:effectLst/>
                <a:uLnTx/>
                <a:uFillTx/>
                <a:ea typeface="+mn-lt"/>
                <a:cs typeface="+mn-lt"/>
              </a:rPr>
              <a:t>), </a:t>
            </a:r>
            <a:r>
              <a:rPr lang="en-GB" sz="2200" err="1">
                <a:solidFill>
                  <a:srgbClr val="000000"/>
                </a:solidFill>
                <a:ea typeface="+mn-lt"/>
                <a:cs typeface="+mn-lt"/>
              </a:rPr>
              <a:t>wird</a:t>
            </a:r>
            <a:r>
              <a:rPr lang="en-GB" sz="2200" dirty="0">
                <a:solidFill>
                  <a:srgbClr val="000000"/>
                </a:solidFill>
                <a:ea typeface="+mn-lt"/>
                <a:cs typeface="+mn-lt"/>
              </a:rPr>
              <a:t> </a:t>
            </a:r>
            <a:r>
              <a:rPr lang="en-GB" sz="2200" err="1">
                <a:solidFill>
                  <a:srgbClr val="000000"/>
                </a:solidFill>
                <a:ea typeface="+mn-lt"/>
                <a:cs typeface="+mn-lt"/>
              </a:rPr>
              <a:t>Risikokapital</a:t>
            </a:r>
            <a:r>
              <a:rPr lang="en-GB" sz="2200" dirty="0">
                <a:solidFill>
                  <a:srgbClr val="000000"/>
                </a:solidFill>
                <a:ea typeface="+mn-lt"/>
                <a:cs typeface="+mn-lt"/>
              </a:rPr>
              <a:t> </a:t>
            </a:r>
            <a:r>
              <a:rPr lang="en-GB" sz="2200" err="1">
                <a:solidFill>
                  <a:srgbClr val="000000"/>
                </a:solidFill>
                <a:ea typeface="+mn-lt"/>
                <a:cs typeface="+mn-lt"/>
              </a:rPr>
              <a:t>zunehmend</a:t>
            </a:r>
            <a:r>
              <a:rPr lang="en-GB" sz="2200" dirty="0">
                <a:solidFill>
                  <a:srgbClr val="000000"/>
                </a:solidFill>
                <a:ea typeface="+mn-lt"/>
                <a:cs typeface="+mn-lt"/>
              </a:rPr>
              <a:t> </a:t>
            </a:r>
            <a:r>
              <a:rPr lang="en-GB" sz="2200" err="1">
                <a:solidFill>
                  <a:srgbClr val="000000"/>
                </a:solidFill>
                <a:ea typeface="+mn-lt"/>
                <a:cs typeface="+mn-lt"/>
              </a:rPr>
              <a:t>zu</a:t>
            </a:r>
            <a:r>
              <a:rPr lang="en-GB" sz="2200" dirty="0">
                <a:solidFill>
                  <a:srgbClr val="000000"/>
                </a:solidFill>
                <a:ea typeface="+mn-lt"/>
                <a:cs typeface="+mn-lt"/>
              </a:rPr>
              <a:t> </a:t>
            </a:r>
            <a:r>
              <a:rPr lang="en-GB" sz="2200" err="1">
                <a:solidFill>
                  <a:srgbClr val="000000"/>
                </a:solidFill>
                <a:ea typeface="+mn-lt"/>
                <a:cs typeface="+mn-lt"/>
              </a:rPr>
              <a:t>einer</a:t>
            </a:r>
            <a:r>
              <a:rPr lang="en-GB" sz="2200" dirty="0">
                <a:solidFill>
                  <a:srgbClr val="000000"/>
                </a:solidFill>
                <a:ea typeface="+mn-lt"/>
                <a:cs typeface="+mn-lt"/>
              </a:rPr>
              <a:t> </a:t>
            </a:r>
            <a:r>
              <a:rPr lang="en-GB" sz="2200" err="1">
                <a:solidFill>
                  <a:srgbClr val="000000"/>
                </a:solidFill>
                <a:ea typeface="+mn-lt"/>
                <a:cs typeface="+mn-lt"/>
              </a:rPr>
              <a:t>beliebten</a:t>
            </a:r>
            <a:r>
              <a:rPr lang="en-GB" sz="2200" dirty="0">
                <a:solidFill>
                  <a:srgbClr val="000000"/>
                </a:solidFill>
                <a:ea typeface="+mn-lt"/>
                <a:cs typeface="+mn-lt"/>
              </a:rPr>
              <a:t> - </a:t>
            </a:r>
            <a:r>
              <a:rPr lang="en-GB" sz="2200" err="1">
                <a:solidFill>
                  <a:srgbClr val="000000"/>
                </a:solidFill>
                <a:ea typeface="+mn-lt"/>
                <a:cs typeface="+mn-lt"/>
              </a:rPr>
              <a:t>ja</a:t>
            </a:r>
            <a:r>
              <a:rPr lang="en-GB" sz="2200" dirty="0">
                <a:solidFill>
                  <a:srgbClr val="000000"/>
                </a:solidFill>
                <a:ea typeface="+mn-lt"/>
                <a:cs typeface="+mn-lt"/>
              </a:rPr>
              <a:t> </a:t>
            </a:r>
            <a:r>
              <a:rPr lang="en-GB" sz="2200" err="1">
                <a:solidFill>
                  <a:srgbClr val="000000"/>
                </a:solidFill>
                <a:ea typeface="+mn-lt"/>
                <a:cs typeface="+mn-lt"/>
              </a:rPr>
              <a:t>sogar</a:t>
            </a:r>
            <a:r>
              <a:rPr lang="en-GB" sz="2200" dirty="0">
                <a:solidFill>
                  <a:srgbClr val="000000"/>
                </a:solidFill>
                <a:ea typeface="+mn-lt"/>
                <a:cs typeface="+mn-lt"/>
              </a:rPr>
              <a:t> </a:t>
            </a:r>
            <a:r>
              <a:rPr lang="en-GB" sz="2200" err="1">
                <a:solidFill>
                  <a:srgbClr val="000000"/>
                </a:solidFill>
                <a:ea typeface="+mn-lt"/>
                <a:cs typeface="+mn-lt"/>
              </a:rPr>
              <a:t>unverzichtbaren</a:t>
            </a:r>
            <a:r>
              <a:rPr lang="en-GB" sz="2200" dirty="0">
                <a:solidFill>
                  <a:srgbClr val="000000"/>
                </a:solidFill>
                <a:ea typeface="+mn-lt"/>
                <a:cs typeface="+mn-lt"/>
              </a:rPr>
              <a:t> - Quelle für die </a:t>
            </a:r>
            <a:r>
              <a:rPr lang="en-GB" sz="2200" err="1">
                <a:solidFill>
                  <a:srgbClr val="000000"/>
                </a:solidFill>
                <a:ea typeface="+mn-lt"/>
                <a:cs typeface="+mn-lt"/>
              </a:rPr>
              <a:t>Beschaffung</a:t>
            </a:r>
            <a:r>
              <a:rPr lang="en-GB" sz="2200" dirty="0">
                <a:solidFill>
                  <a:srgbClr val="000000"/>
                </a:solidFill>
                <a:ea typeface="+mn-lt"/>
                <a:cs typeface="+mn-lt"/>
              </a:rPr>
              <a:t> von Geld</a:t>
            </a:r>
            <a:r>
              <a:rPr kumimoji="0" lang="en-GB" sz="2200" b="0" i="0" u="none" strike="noStrike" kern="1200" cap="none" spc="0" normalizeH="0" baseline="0" noProof="0" dirty="0">
                <a:ln>
                  <a:noFill/>
                </a:ln>
                <a:solidFill>
                  <a:srgbClr val="000000"/>
                </a:solidFill>
                <a:effectLst/>
                <a:uLnTx/>
                <a:uFillTx/>
                <a:ea typeface="+mn-lt"/>
                <a:cs typeface="+mn-lt"/>
              </a:rPr>
              <a:t>, </a:t>
            </a:r>
            <a:r>
              <a:rPr lang="en-GB" sz="2200" err="1">
                <a:solidFill>
                  <a:srgbClr val="000000"/>
                </a:solidFill>
                <a:ea typeface="+mn-lt"/>
                <a:cs typeface="+mn-lt"/>
              </a:rPr>
              <a:t>insbesondere</a:t>
            </a:r>
            <a:r>
              <a:rPr lang="en-GB" sz="2200" dirty="0">
                <a:solidFill>
                  <a:srgbClr val="000000"/>
                </a:solidFill>
                <a:ea typeface="+mn-lt"/>
                <a:cs typeface="+mn-lt"/>
              </a:rPr>
              <a:t> </a:t>
            </a:r>
            <a:r>
              <a:rPr lang="en-GB" sz="2200" err="1">
                <a:solidFill>
                  <a:srgbClr val="000000"/>
                </a:solidFill>
                <a:ea typeface="+mn-lt"/>
                <a:cs typeface="+mn-lt"/>
              </a:rPr>
              <a:t>wenn</a:t>
            </a:r>
            <a:r>
              <a:rPr lang="en-GB" sz="2200" dirty="0">
                <a:solidFill>
                  <a:srgbClr val="000000"/>
                </a:solidFill>
                <a:ea typeface="+mn-lt"/>
                <a:cs typeface="+mn-lt"/>
              </a:rPr>
              <a:t> </a:t>
            </a:r>
            <a:r>
              <a:rPr lang="en-GB" sz="2200" err="1">
                <a:solidFill>
                  <a:srgbClr val="000000"/>
                </a:solidFill>
                <a:ea typeface="+mn-lt"/>
                <a:cs typeface="+mn-lt"/>
              </a:rPr>
              <a:t>sie</a:t>
            </a:r>
            <a:r>
              <a:rPr lang="en-GB" sz="2200" dirty="0">
                <a:solidFill>
                  <a:srgbClr val="000000"/>
                </a:solidFill>
                <a:ea typeface="+mn-lt"/>
                <a:cs typeface="+mn-lt"/>
              </a:rPr>
              <a:t> </a:t>
            </a:r>
            <a:r>
              <a:rPr lang="en-GB" sz="2200" err="1">
                <a:solidFill>
                  <a:srgbClr val="000000"/>
                </a:solidFill>
                <a:ea typeface="+mn-lt"/>
                <a:cs typeface="+mn-lt"/>
              </a:rPr>
              <a:t>keinen</a:t>
            </a:r>
            <a:r>
              <a:rPr lang="en-GB" sz="2200" dirty="0">
                <a:solidFill>
                  <a:srgbClr val="000000"/>
                </a:solidFill>
                <a:ea typeface="+mn-lt"/>
                <a:cs typeface="+mn-lt"/>
              </a:rPr>
              <a:t> </a:t>
            </a:r>
            <a:r>
              <a:rPr lang="en-GB" sz="2200" err="1">
                <a:solidFill>
                  <a:srgbClr val="000000"/>
                </a:solidFill>
                <a:ea typeface="+mn-lt"/>
                <a:cs typeface="+mn-lt"/>
              </a:rPr>
              <a:t>Zugang</a:t>
            </a:r>
            <a:r>
              <a:rPr lang="en-GB" sz="2200" dirty="0">
                <a:solidFill>
                  <a:srgbClr val="000000"/>
                </a:solidFill>
                <a:ea typeface="+mn-lt"/>
                <a:cs typeface="+mn-lt"/>
              </a:rPr>
              <a:t> </a:t>
            </a:r>
            <a:r>
              <a:rPr lang="en-GB" sz="2200" err="1">
                <a:solidFill>
                  <a:srgbClr val="000000"/>
                </a:solidFill>
                <a:ea typeface="+mn-lt"/>
                <a:cs typeface="+mn-lt"/>
              </a:rPr>
              <a:t>zu</a:t>
            </a:r>
            <a:r>
              <a:rPr lang="en-GB" sz="2200" dirty="0">
                <a:solidFill>
                  <a:srgbClr val="000000"/>
                </a:solidFill>
                <a:ea typeface="+mn-lt"/>
                <a:cs typeface="+mn-lt"/>
              </a:rPr>
              <a:t> </a:t>
            </a:r>
            <a:r>
              <a:rPr lang="en-GB" sz="2200" dirty="0">
                <a:solidFill>
                  <a:schemeClr val="accent2"/>
                </a:solidFill>
                <a:ea typeface="+mn-lt"/>
                <a:cs typeface="+mn-lt"/>
                <a:hlinkClick r:id="rId4">
                  <a:extLst>
                    <a:ext uri="{A12FA001-AC4F-418D-AE19-62706E023703}">
                      <ahyp:hlinkClr xmlns:ahyp="http://schemas.microsoft.com/office/drawing/2018/hyperlinkcolor" val="tx"/>
                    </a:ext>
                  </a:extLst>
                </a:hlinkClick>
              </a:rPr>
              <a:t>Kapitalmärkten</a:t>
            </a:r>
            <a:r>
              <a:rPr kumimoji="0" lang="en-GB" sz="2200" b="0" i="0" u="none" strike="noStrike" kern="1200" cap="none" spc="0" normalizeH="0" baseline="0" noProof="0" dirty="0">
                <a:ln>
                  <a:noFill/>
                </a:ln>
                <a:solidFill>
                  <a:srgbClr val="000000"/>
                </a:solidFill>
                <a:effectLst/>
                <a:uLnTx/>
                <a:uFillTx/>
                <a:ea typeface="+mn-lt"/>
                <a:cs typeface="+mn-lt"/>
              </a:rPr>
              <a:t>, </a:t>
            </a:r>
            <a:r>
              <a:rPr lang="en-GB" sz="2200" err="1">
                <a:solidFill>
                  <a:srgbClr val="000000"/>
                </a:solidFill>
                <a:ea typeface="+mn-lt"/>
                <a:cs typeface="+mn-lt"/>
              </a:rPr>
              <a:t>Bankkrediten</a:t>
            </a:r>
            <a:r>
              <a:rPr lang="en-GB" sz="2200" dirty="0">
                <a:solidFill>
                  <a:srgbClr val="000000"/>
                </a:solidFill>
                <a:ea typeface="+mn-lt"/>
                <a:cs typeface="+mn-lt"/>
              </a:rPr>
              <a:t> </a:t>
            </a:r>
            <a:r>
              <a:rPr lang="en-GB" sz="2200" err="1">
                <a:solidFill>
                  <a:srgbClr val="000000"/>
                </a:solidFill>
                <a:ea typeface="+mn-lt"/>
                <a:cs typeface="+mn-lt"/>
              </a:rPr>
              <a:t>oder</a:t>
            </a:r>
            <a:r>
              <a:rPr lang="en-GB" sz="2200" dirty="0">
                <a:solidFill>
                  <a:srgbClr val="000000"/>
                </a:solidFill>
                <a:ea typeface="+mn-lt"/>
                <a:cs typeface="+mn-lt"/>
              </a:rPr>
              <a:t> </a:t>
            </a:r>
            <a:r>
              <a:rPr lang="en-GB" sz="2200" err="1">
                <a:solidFill>
                  <a:srgbClr val="000000"/>
                </a:solidFill>
                <a:ea typeface="+mn-lt"/>
                <a:cs typeface="+mn-lt"/>
              </a:rPr>
              <a:t>anderen</a:t>
            </a:r>
            <a:r>
              <a:rPr lang="en-GB" sz="2200" dirty="0">
                <a:solidFill>
                  <a:srgbClr val="000000"/>
                </a:solidFill>
                <a:ea typeface="+mn-lt"/>
                <a:cs typeface="+mn-lt"/>
              </a:rPr>
              <a:t> </a:t>
            </a:r>
            <a:r>
              <a:rPr lang="en-GB" sz="2200" err="1">
                <a:solidFill>
                  <a:srgbClr val="000000"/>
                </a:solidFill>
                <a:ea typeface="+mn-lt"/>
                <a:cs typeface="+mn-lt"/>
              </a:rPr>
              <a:t>Schuldtiteln</a:t>
            </a:r>
            <a:r>
              <a:rPr lang="en-GB" sz="2200" dirty="0">
                <a:solidFill>
                  <a:srgbClr val="000000"/>
                </a:solidFill>
                <a:ea typeface="+mn-lt"/>
                <a:cs typeface="+mn-lt"/>
              </a:rPr>
              <a:t> </a:t>
            </a:r>
            <a:r>
              <a:rPr lang="en-GB" sz="2200" err="1">
                <a:solidFill>
                  <a:srgbClr val="000000"/>
                </a:solidFill>
                <a:ea typeface="+mn-lt"/>
                <a:cs typeface="+mn-lt"/>
              </a:rPr>
              <a:t>haben</a:t>
            </a:r>
            <a:r>
              <a:rPr kumimoji="0" lang="en-GB" sz="2200" b="0" i="0" u="none" strike="noStrike" kern="1200" cap="none" spc="0" normalizeH="0" baseline="0" noProof="0" dirty="0">
                <a:ln>
                  <a:noFill/>
                </a:ln>
                <a:solidFill>
                  <a:srgbClr val="000000"/>
                </a:solidFill>
                <a:effectLst/>
                <a:uLnTx/>
                <a:uFillTx/>
                <a:ea typeface="+mn-lt"/>
                <a:cs typeface="+mn-lt"/>
              </a:rPr>
              <a:t>.</a:t>
            </a:r>
            <a:r>
              <a:rPr lang="en-GB" sz="2200" dirty="0">
                <a:solidFill>
                  <a:srgbClr val="000000"/>
                </a:solidFill>
                <a:ea typeface="+mn-lt"/>
                <a:cs typeface="+mn-lt"/>
              </a:rPr>
              <a:t> </a:t>
            </a:r>
            <a:endParaRPr lang="en-GB" sz="2200" b="0" i="0" u="none" strike="noStrike" kern="1200" cap="none" spc="0" normalizeH="0" baseline="0" noProof="0" dirty="0">
              <a:ln>
                <a:noFill/>
              </a:ln>
              <a:solidFill>
                <a:srgbClr val="000000"/>
              </a:solidFill>
              <a:effectLst/>
              <a:uLnTx/>
              <a:uFillTx/>
              <a:ea typeface="+mn-lt"/>
              <a:cs typeface="+mn-lt"/>
            </a:endParaRPr>
          </a:p>
          <a:p>
            <a:pPr marL="457200" marR="0" lvl="0" indent="-457200" algn="l" defTabSz="914400" rtl="0" eaLnBrk="1" fontAlgn="auto" latinLnBrk="0" hangingPunct="1">
              <a:lnSpc>
                <a:spcPct val="90000"/>
              </a:lnSpc>
              <a:spcBef>
                <a:spcPts val="1000"/>
              </a:spcBef>
              <a:spcAft>
                <a:spcPts val="0"/>
              </a:spcAft>
              <a:buClr>
                <a:srgbClr val="0D9390"/>
              </a:buClr>
              <a:buSzTx/>
              <a:buFontTx/>
              <a:buBlip>
                <a:blip r:embed="rId3"/>
              </a:buBlip>
              <a:tabLst/>
              <a:defRPr/>
            </a:pPr>
            <a:endParaRPr lang="en-GB" sz="2200" dirty="0">
              <a:solidFill>
                <a:srgbClr val="000000"/>
              </a:solidFill>
              <a:latin typeface="Calibri" panose="020F0502020204030204"/>
              <a:ea typeface="Calibri"/>
              <a:cs typeface="Calibri"/>
            </a:endParaRPr>
          </a:p>
          <a:p>
            <a:pPr marL="457200" indent="-457200">
              <a:lnSpc>
                <a:spcPct val="90000"/>
              </a:lnSpc>
              <a:spcBef>
                <a:spcPts val="1000"/>
              </a:spcBef>
              <a:buClr>
                <a:srgbClr val="0D9390"/>
              </a:buClr>
              <a:buFont typeface="Arial"/>
              <a:buBlip>
                <a:blip r:embed="rId3"/>
              </a:buBlip>
              <a:defRPr/>
            </a:pPr>
            <a:r>
              <a:rPr lang="en-GB" sz="2200" dirty="0">
                <a:solidFill>
                  <a:srgbClr val="000000"/>
                </a:solidFill>
                <a:ea typeface="+mn-lt"/>
                <a:cs typeface="+mn-lt"/>
              </a:rPr>
              <a:t>Der </a:t>
            </a:r>
            <a:r>
              <a:rPr lang="en-GB" sz="2200" err="1">
                <a:solidFill>
                  <a:srgbClr val="000000"/>
                </a:solidFill>
                <a:ea typeface="+mn-lt"/>
                <a:cs typeface="+mn-lt"/>
              </a:rPr>
              <a:t>größte</a:t>
            </a:r>
            <a:r>
              <a:rPr lang="en-GB" sz="2200" dirty="0">
                <a:solidFill>
                  <a:srgbClr val="000000"/>
                </a:solidFill>
                <a:ea typeface="+mn-lt"/>
                <a:cs typeface="+mn-lt"/>
              </a:rPr>
              <a:t> </a:t>
            </a:r>
            <a:r>
              <a:rPr lang="en-GB" sz="2200" err="1">
                <a:solidFill>
                  <a:srgbClr val="000000"/>
                </a:solidFill>
                <a:ea typeface="+mn-lt"/>
                <a:cs typeface="+mn-lt"/>
              </a:rPr>
              <a:t>Nachteil</a:t>
            </a:r>
            <a:r>
              <a:rPr lang="en-GB" sz="2200" dirty="0">
                <a:solidFill>
                  <a:srgbClr val="000000"/>
                </a:solidFill>
                <a:ea typeface="+mn-lt"/>
                <a:cs typeface="+mn-lt"/>
              </a:rPr>
              <a:t> </a:t>
            </a:r>
            <a:r>
              <a:rPr lang="en-GB" sz="2200" err="1">
                <a:solidFill>
                  <a:srgbClr val="000000"/>
                </a:solidFill>
                <a:ea typeface="+mn-lt"/>
                <a:cs typeface="+mn-lt"/>
              </a:rPr>
              <a:t>ist</a:t>
            </a:r>
            <a:r>
              <a:rPr kumimoji="0" lang="en-GB" sz="2200" b="0" i="0" u="none" strike="noStrike" kern="1200" cap="none" spc="0" normalizeH="0" baseline="0" noProof="0" dirty="0">
                <a:ln>
                  <a:noFill/>
                </a:ln>
                <a:solidFill>
                  <a:srgbClr val="000000"/>
                </a:solidFill>
                <a:effectLst/>
                <a:uLnTx/>
                <a:uFillTx/>
                <a:ea typeface="+mn-lt"/>
                <a:cs typeface="+mn-lt"/>
              </a:rPr>
              <a:t>, </a:t>
            </a:r>
            <a:r>
              <a:rPr lang="en-GB" sz="2200" err="1">
                <a:solidFill>
                  <a:srgbClr val="000000"/>
                </a:solidFill>
                <a:ea typeface="+mn-lt"/>
                <a:cs typeface="+mn-lt"/>
              </a:rPr>
              <a:t>dass</a:t>
            </a:r>
            <a:r>
              <a:rPr lang="en-GB" sz="2200" dirty="0">
                <a:solidFill>
                  <a:srgbClr val="000000"/>
                </a:solidFill>
                <a:ea typeface="+mn-lt"/>
                <a:cs typeface="+mn-lt"/>
              </a:rPr>
              <a:t> die </a:t>
            </a:r>
            <a:r>
              <a:rPr lang="en-GB" sz="2200" err="1">
                <a:solidFill>
                  <a:srgbClr val="000000"/>
                </a:solidFill>
                <a:ea typeface="+mn-lt"/>
                <a:cs typeface="+mn-lt"/>
              </a:rPr>
              <a:t>Investoren</a:t>
            </a:r>
            <a:r>
              <a:rPr lang="en-GB" sz="2200" dirty="0">
                <a:solidFill>
                  <a:srgbClr val="000000"/>
                </a:solidFill>
                <a:ea typeface="+mn-lt"/>
                <a:cs typeface="+mn-lt"/>
              </a:rPr>
              <a:t> </a:t>
            </a:r>
            <a:r>
              <a:rPr kumimoji="0" lang="en-GB" sz="2200" b="0" i="0" u="none" strike="noStrike" kern="1200" cap="none" spc="0" normalizeH="0" baseline="0" noProof="0" dirty="0">
                <a:ln>
                  <a:noFill/>
                </a:ln>
                <a:solidFill>
                  <a:srgbClr val="000000"/>
                </a:solidFill>
                <a:effectLst/>
                <a:uLnTx/>
                <a:uFillTx/>
                <a:ea typeface="+mn-lt"/>
                <a:cs typeface="+mn-lt"/>
              </a:rPr>
              <a:t>in </a:t>
            </a:r>
            <a:r>
              <a:rPr lang="en-GB" sz="2200" dirty="0">
                <a:solidFill>
                  <a:srgbClr val="000000"/>
                </a:solidFill>
                <a:ea typeface="+mn-lt"/>
                <a:cs typeface="+mn-lt"/>
              </a:rPr>
              <a:t>der Regel</a:t>
            </a:r>
            <a:r>
              <a:rPr lang="en-GB" sz="2200" dirty="0">
                <a:solidFill>
                  <a:schemeClr val="accent2"/>
                </a:solidFill>
                <a:ea typeface="+mn-lt"/>
                <a:cs typeface="+mn-lt"/>
              </a:rPr>
              <a:t> </a:t>
            </a:r>
            <a:r>
              <a:rPr lang="en-GB" sz="2200" dirty="0">
                <a:solidFill>
                  <a:schemeClr val="accent2"/>
                </a:solidFill>
                <a:ea typeface="+mn-lt"/>
                <a:cs typeface="+mn-lt"/>
                <a:hlinkClick r:id="rId5">
                  <a:extLst>
                    <a:ext uri="{A12FA001-AC4F-418D-AE19-62706E023703}">
                      <ahyp:hlinkClr xmlns:ahyp="http://schemas.microsoft.com/office/drawing/2018/hyperlinkcolor" val="tx"/>
                    </a:ext>
                  </a:extLst>
                </a:hlinkClick>
              </a:rPr>
              <a:t>eine Beteiligung</a:t>
            </a:r>
            <a:r>
              <a:rPr lang="en-GB" sz="2200" dirty="0">
                <a:solidFill>
                  <a:srgbClr val="000000"/>
                </a:solidFill>
                <a:ea typeface="+mn-lt"/>
                <a:cs typeface="+mn-lt"/>
              </a:rPr>
              <a:t> an </a:t>
            </a:r>
            <a:r>
              <a:rPr lang="en-GB" sz="2200" err="1">
                <a:solidFill>
                  <a:srgbClr val="000000"/>
                </a:solidFill>
                <a:ea typeface="+mn-lt"/>
                <a:cs typeface="+mn-lt"/>
              </a:rPr>
              <a:t>dem</a:t>
            </a:r>
            <a:r>
              <a:rPr lang="en-GB" sz="2200" dirty="0">
                <a:solidFill>
                  <a:srgbClr val="000000"/>
                </a:solidFill>
                <a:ea typeface="+mn-lt"/>
                <a:cs typeface="+mn-lt"/>
              </a:rPr>
              <a:t> </a:t>
            </a:r>
            <a:r>
              <a:rPr lang="en-GB" sz="2200" err="1">
                <a:solidFill>
                  <a:srgbClr val="000000"/>
                </a:solidFill>
                <a:ea typeface="+mn-lt"/>
                <a:cs typeface="+mn-lt"/>
              </a:rPr>
              <a:t>Unternehmen</a:t>
            </a:r>
            <a:r>
              <a:rPr lang="en-GB" sz="2200" dirty="0">
                <a:solidFill>
                  <a:srgbClr val="000000"/>
                </a:solidFill>
                <a:ea typeface="+mn-lt"/>
                <a:cs typeface="+mn-lt"/>
              </a:rPr>
              <a:t> und </a:t>
            </a:r>
            <a:r>
              <a:rPr lang="en-GB" sz="2200" err="1">
                <a:solidFill>
                  <a:srgbClr val="000000"/>
                </a:solidFill>
                <a:ea typeface="+mn-lt"/>
                <a:cs typeface="+mn-lt"/>
              </a:rPr>
              <a:t>damit</a:t>
            </a:r>
            <a:r>
              <a:rPr lang="en-GB" sz="2200" dirty="0">
                <a:solidFill>
                  <a:srgbClr val="000000"/>
                </a:solidFill>
                <a:ea typeface="+mn-lt"/>
                <a:cs typeface="+mn-lt"/>
              </a:rPr>
              <a:t> </a:t>
            </a:r>
            <a:r>
              <a:rPr lang="en-GB" sz="2200" err="1">
                <a:solidFill>
                  <a:srgbClr val="000000"/>
                </a:solidFill>
                <a:ea typeface="+mn-lt"/>
                <a:cs typeface="+mn-lt"/>
              </a:rPr>
              <a:t>ein</a:t>
            </a:r>
            <a:r>
              <a:rPr lang="en-GB" sz="2200" dirty="0">
                <a:solidFill>
                  <a:srgbClr val="000000"/>
                </a:solidFill>
                <a:ea typeface="+mn-lt"/>
                <a:cs typeface="+mn-lt"/>
              </a:rPr>
              <a:t> </a:t>
            </a:r>
            <a:r>
              <a:rPr lang="en-GB" sz="2200" err="1">
                <a:solidFill>
                  <a:srgbClr val="000000"/>
                </a:solidFill>
                <a:ea typeface="+mn-lt"/>
                <a:cs typeface="+mn-lt"/>
              </a:rPr>
              <a:t>Mitspracherecht</a:t>
            </a:r>
            <a:r>
              <a:rPr lang="en-GB" sz="2200" dirty="0">
                <a:solidFill>
                  <a:srgbClr val="000000"/>
                </a:solidFill>
                <a:ea typeface="+mn-lt"/>
                <a:cs typeface="+mn-lt"/>
              </a:rPr>
              <a:t> </a:t>
            </a:r>
            <a:r>
              <a:rPr lang="en-GB" sz="2200" err="1">
                <a:solidFill>
                  <a:srgbClr val="000000"/>
                </a:solidFill>
                <a:ea typeface="+mn-lt"/>
                <a:cs typeface="+mn-lt"/>
              </a:rPr>
              <a:t>bei</a:t>
            </a:r>
            <a:r>
              <a:rPr lang="en-GB" sz="2200" dirty="0">
                <a:solidFill>
                  <a:srgbClr val="000000"/>
                </a:solidFill>
                <a:ea typeface="+mn-lt"/>
                <a:cs typeface="+mn-lt"/>
              </a:rPr>
              <a:t> </a:t>
            </a:r>
            <a:r>
              <a:rPr lang="en-GB" sz="2200" err="1">
                <a:solidFill>
                  <a:srgbClr val="000000"/>
                </a:solidFill>
                <a:ea typeface="+mn-lt"/>
                <a:cs typeface="+mn-lt"/>
              </a:rPr>
              <a:t>Unternehmensentscheidungen</a:t>
            </a:r>
            <a:r>
              <a:rPr lang="en-GB" sz="2200" dirty="0">
                <a:solidFill>
                  <a:srgbClr val="000000"/>
                </a:solidFill>
                <a:ea typeface="+mn-lt"/>
                <a:cs typeface="+mn-lt"/>
              </a:rPr>
              <a:t> </a:t>
            </a:r>
            <a:r>
              <a:rPr lang="en-GB" sz="2200" err="1">
                <a:solidFill>
                  <a:srgbClr val="000000"/>
                </a:solidFill>
                <a:ea typeface="+mn-lt"/>
                <a:cs typeface="+mn-lt"/>
              </a:rPr>
              <a:t>erhalten</a:t>
            </a:r>
            <a:r>
              <a:rPr kumimoji="0" lang="en-GB" sz="2200" b="0" i="0" u="none" strike="noStrike" kern="1200" cap="none" spc="0" normalizeH="0" baseline="0" noProof="0" dirty="0">
                <a:ln>
                  <a:noFill/>
                </a:ln>
                <a:solidFill>
                  <a:srgbClr val="000000"/>
                </a:solidFill>
                <a:effectLst/>
                <a:uLnTx/>
                <a:uFillTx/>
                <a:ea typeface="+mn-lt"/>
                <a:cs typeface="+mn-lt"/>
              </a:rPr>
              <a:t>.</a:t>
            </a:r>
            <a:endParaRPr lang="en-GB" sz="2200" b="0" i="0" u="none" strike="noStrike" kern="1200" cap="none" spc="0" normalizeH="0" baseline="0" noProof="0" dirty="0">
              <a:ln>
                <a:noFill/>
              </a:ln>
              <a:solidFill>
                <a:srgbClr val="000000"/>
              </a:solidFill>
              <a:effectLst/>
              <a:uLnTx/>
              <a:uFillTx/>
              <a:ea typeface="+mn-lt"/>
              <a:cs typeface="+mn-lt"/>
            </a:endParaRPr>
          </a:p>
          <a:p>
            <a:pPr marL="457200" marR="0" lvl="0" indent="-457200" algn="l" defTabSz="914400" rtl="0" eaLnBrk="1" fontAlgn="auto" latinLnBrk="0" hangingPunct="1">
              <a:lnSpc>
                <a:spcPct val="90000"/>
              </a:lnSpc>
              <a:spcBef>
                <a:spcPts val="1000"/>
              </a:spcBef>
              <a:spcAft>
                <a:spcPts val="0"/>
              </a:spcAft>
              <a:buClr>
                <a:srgbClr val="0D9390"/>
              </a:buClr>
              <a:buSzTx/>
              <a:buFontTx/>
              <a:buBlip>
                <a:blip r:embed="rId3"/>
              </a:buBlip>
              <a:tabLst/>
              <a:defRPr/>
            </a:pPr>
            <a:endParaRPr lang="en-GB" sz="2200" b="0" i="0" u="none" strike="noStrike" kern="1200" cap="none" spc="0" normalizeH="0" baseline="0" noProof="0" dirty="0">
              <a:ln>
                <a:noFill/>
              </a:ln>
              <a:solidFill>
                <a:srgbClr val="000000"/>
              </a:solidFill>
              <a:effectLst/>
              <a:uLnTx/>
              <a:uFillTx/>
              <a:latin typeface="Calibri" panose="020F0502020204030204"/>
              <a:ea typeface="Calibri"/>
              <a:cs typeface="Calibri"/>
            </a:endParaRPr>
          </a:p>
        </p:txBody>
      </p:sp>
    </p:spTree>
    <p:extLst>
      <p:ext uri="{BB962C8B-B14F-4D97-AF65-F5344CB8AC3E}">
        <p14:creationId xmlns:p14="http://schemas.microsoft.com/office/powerpoint/2010/main" val="3290144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p:txBody>
          <a:bodyPr lIns="91440" tIns="45720" rIns="91440" bIns="45720" anchor="t"/>
          <a:lstStyle/>
          <a:p>
            <a:pPr marL="359410" indent="-342900">
              <a:buBlip>
                <a:blip r:embed="rId2"/>
              </a:buBlip>
            </a:pPr>
            <a:r>
              <a:rPr lang="en-GB">
                <a:ea typeface="+mn-lt"/>
                <a:cs typeface="+mn-lt"/>
              </a:rPr>
              <a:t>Ein </a:t>
            </a:r>
            <a:r>
              <a:rPr lang="en-GB" err="1">
                <a:ea typeface="+mn-lt"/>
                <a:cs typeface="+mn-lt"/>
              </a:rPr>
              <a:t>Finanzplan</a:t>
            </a:r>
            <a:r>
              <a:rPr lang="en-GB">
                <a:ea typeface="+mn-lt"/>
                <a:cs typeface="+mn-lt"/>
              </a:rPr>
              <a:t> </a:t>
            </a:r>
            <a:r>
              <a:rPr lang="en-GB" err="1">
                <a:ea typeface="+mn-lt"/>
                <a:cs typeface="+mn-lt"/>
              </a:rPr>
              <a:t>ist</a:t>
            </a:r>
            <a:r>
              <a:rPr lang="en-GB">
                <a:ea typeface="+mn-lt"/>
                <a:cs typeface="+mn-lt"/>
              </a:rPr>
              <a:t> </a:t>
            </a:r>
            <a:r>
              <a:rPr lang="en-GB" err="1">
                <a:ea typeface="+mn-lt"/>
                <a:cs typeface="+mn-lt"/>
              </a:rPr>
              <a:t>eine</a:t>
            </a:r>
            <a:r>
              <a:rPr lang="en-GB">
                <a:ea typeface="+mn-lt"/>
                <a:cs typeface="+mn-lt"/>
              </a:rPr>
              <a:t> </a:t>
            </a:r>
            <a:r>
              <a:rPr lang="en-GB" err="1">
                <a:ea typeface="+mn-lt"/>
                <a:cs typeface="+mn-lt"/>
              </a:rPr>
              <a:t>Momentaufnahme</a:t>
            </a:r>
            <a:r>
              <a:rPr lang="en-GB">
                <a:ea typeface="+mn-lt"/>
                <a:cs typeface="+mn-lt"/>
              </a:rPr>
              <a:t> des </a:t>
            </a:r>
            <a:r>
              <a:rPr lang="en-GB" err="1">
                <a:ea typeface="+mn-lt"/>
                <a:cs typeface="+mn-lt"/>
              </a:rPr>
              <a:t>aktuellen</a:t>
            </a:r>
            <a:r>
              <a:rPr lang="en-GB">
                <a:ea typeface="+mn-lt"/>
                <a:cs typeface="+mn-lt"/>
              </a:rPr>
              <a:t> </a:t>
            </a:r>
            <a:r>
              <a:rPr lang="en-GB" err="1">
                <a:ea typeface="+mn-lt"/>
                <a:cs typeface="+mn-lt"/>
              </a:rPr>
              <a:t>Zustands</a:t>
            </a:r>
            <a:r>
              <a:rPr lang="en-GB">
                <a:ea typeface="+mn-lt"/>
                <a:cs typeface="+mn-lt"/>
              </a:rPr>
              <a:t> </a:t>
            </a:r>
            <a:r>
              <a:rPr lang="en-GB" err="1">
                <a:ea typeface="+mn-lt"/>
                <a:cs typeface="+mn-lt"/>
              </a:rPr>
              <a:t>Ihres</a:t>
            </a:r>
            <a:r>
              <a:rPr lang="en-GB">
                <a:ea typeface="+mn-lt"/>
                <a:cs typeface="+mn-lt"/>
              </a:rPr>
              <a:t> </a:t>
            </a:r>
            <a:r>
              <a:rPr lang="en-GB" err="1">
                <a:ea typeface="+mn-lt"/>
                <a:cs typeface="+mn-lt"/>
              </a:rPr>
              <a:t>Unternehmens</a:t>
            </a:r>
            <a:r>
              <a:rPr lang="en-GB">
                <a:ea typeface="+mn-lt"/>
                <a:cs typeface="+mn-lt"/>
              </a:rPr>
              <a:t>. Die </a:t>
            </a:r>
            <a:r>
              <a:rPr lang="en-GB" err="1">
                <a:ea typeface="+mn-lt"/>
                <a:cs typeface="+mn-lt"/>
              </a:rPr>
              <a:t>Projektionen</a:t>
            </a:r>
            <a:r>
              <a:rPr lang="en-GB">
                <a:ea typeface="+mn-lt"/>
                <a:cs typeface="+mn-lt"/>
              </a:rPr>
              <a:t> </a:t>
            </a:r>
            <a:r>
              <a:rPr lang="en-GB" err="1">
                <a:ea typeface="+mn-lt"/>
                <a:cs typeface="+mn-lt"/>
              </a:rPr>
              <a:t>informieren</a:t>
            </a:r>
            <a:r>
              <a:rPr lang="en-GB">
                <a:ea typeface="+mn-lt"/>
                <a:cs typeface="+mn-lt"/>
              </a:rPr>
              <a:t> Sie </a:t>
            </a:r>
            <a:r>
              <a:rPr lang="en-GB" err="1">
                <a:ea typeface="+mn-lt"/>
                <a:cs typeface="+mn-lt"/>
              </a:rPr>
              <a:t>über</a:t>
            </a:r>
            <a:r>
              <a:rPr lang="en-GB">
                <a:ea typeface="+mn-lt"/>
                <a:cs typeface="+mn-lt"/>
              </a:rPr>
              <a:t> </a:t>
            </a:r>
            <a:r>
              <a:rPr lang="en-GB" err="1">
                <a:ea typeface="+mn-lt"/>
                <a:cs typeface="+mn-lt"/>
              </a:rPr>
              <a:t>Ihre</a:t>
            </a:r>
            <a:r>
              <a:rPr lang="en-GB">
                <a:ea typeface="+mn-lt"/>
                <a:cs typeface="+mn-lt"/>
              </a:rPr>
              <a:t> </a:t>
            </a:r>
            <a:r>
              <a:rPr lang="en-GB" err="1">
                <a:ea typeface="+mn-lt"/>
                <a:cs typeface="+mn-lt"/>
              </a:rPr>
              <a:t>kurz</a:t>
            </a:r>
            <a:r>
              <a:rPr lang="en-GB">
                <a:ea typeface="+mn-lt"/>
                <a:cs typeface="+mn-lt"/>
              </a:rPr>
              <a:t>- und </a:t>
            </a:r>
            <a:r>
              <a:rPr lang="en-GB" err="1">
                <a:ea typeface="+mn-lt"/>
                <a:cs typeface="+mn-lt"/>
              </a:rPr>
              <a:t>langfristigen</a:t>
            </a:r>
            <a:r>
              <a:rPr lang="en-GB">
                <a:ea typeface="+mn-lt"/>
                <a:cs typeface="+mn-lt"/>
              </a:rPr>
              <a:t> </a:t>
            </a:r>
            <a:r>
              <a:rPr lang="en-GB" err="1">
                <a:ea typeface="+mn-lt"/>
                <a:cs typeface="+mn-lt"/>
              </a:rPr>
              <a:t>finanziellen</a:t>
            </a:r>
            <a:r>
              <a:rPr lang="en-GB">
                <a:ea typeface="+mn-lt"/>
                <a:cs typeface="+mn-lt"/>
              </a:rPr>
              <a:t> </a:t>
            </a:r>
            <a:r>
              <a:rPr lang="en-GB" err="1">
                <a:ea typeface="+mn-lt"/>
                <a:cs typeface="+mn-lt"/>
              </a:rPr>
              <a:t>Ziele</a:t>
            </a:r>
            <a:r>
              <a:rPr lang="en-GB">
                <a:ea typeface="+mn-lt"/>
                <a:cs typeface="+mn-lt"/>
              </a:rPr>
              <a:t> und </a:t>
            </a:r>
            <a:r>
              <a:rPr lang="en-GB" err="1">
                <a:ea typeface="+mn-lt"/>
                <a:cs typeface="+mn-lt"/>
              </a:rPr>
              <a:t>geben</a:t>
            </a:r>
            <a:r>
              <a:rPr lang="en-GB">
                <a:ea typeface="+mn-lt"/>
                <a:cs typeface="+mn-lt"/>
              </a:rPr>
              <a:t> Ihnen </a:t>
            </a:r>
            <a:r>
              <a:rPr lang="en-GB" err="1">
                <a:ea typeface="+mn-lt"/>
                <a:cs typeface="+mn-lt"/>
              </a:rPr>
              <a:t>einen</a:t>
            </a:r>
            <a:r>
              <a:rPr lang="en-GB">
                <a:ea typeface="+mn-lt"/>
                <a:cs typeface="+mn-lt"/>
              </a:rPr>
              <a:t> </a:t>
            </a:r>
            <a:r>
              <a:rPr lang="en-GB" err="1">
                <a:ea typeface="+mn-lt"/>
                <a:cs typeface="+mn-lt"/>
              </a:rPr>
              <a:t>Ausgangspunkt</a:t>
            </a:r>
            <a:r>
              <a:rPr lang="en-GB">
                <a:ea typeface="+mn-lt"/>
                <a:cs typeface="+mn-lt"/>
              </a:rPr>
              <a:t> für die </a:t>
            </a:r>
            <a:r>
              <a:rPr lang="en-GB" err="1">
                <a:ea typeface="+mn-lt"/>
                <a:cs typeface="+mn-lt"/>
              </a:rPr>
              <a:t>Entwicklung</a:t>
            </a:r>
            <a:r>
              <a:rPr lang="en-GB">
                <a:ea typeface="+mn-lt"/>
                <a:cs typeface="+mn-lt"/>
              </a:rPr>
              <a:t> </a:t>
            </a:r>
            <a:r>
              <a:rPr lang="en-GB" err="1">
                <a:ea typeface="+mn-lt"/>
                <a:cs typeface="+mn-lt"/>
              </a:rPr>
              <a:t>einer</a:t>
            </a:r>
            <a:r>
              <a:rPr lang="en-GB">
                <a:ea typeface="+mn-lt"/>
                <a:cs typeface="+mn-lt"/>
              </a:rPr>
              <a:t> </a:t>
            </a:r>
            <a:r>
              <a:rPr lang="en-GB" err="1">
                <a:ea typeface="+mn-lt"/>
                <a:cs typeface="+mn-lt"/>
              </a:rPr>
              <a:t>Strategie</a:t>
            </a:r>
            <a:r>
              <a:rPr lang="en-GB">
                <a:ea typeface="+mn-lt"/>
                <a:cs typeface="+mn-lt"/>
              </a:rPr>
              <a:t>. </a:t>
            </a:r>
            <a:endParaRPr lang="en-US">
              <a:ea typeface="+mn-lt"/>
              <a:cs typeface="+mn-lt"/>
            </a:endParaRPr>
          </a:p>
          <a:p>
            <a:pPr marL="359410" indent="-342900">
              <a:buBlip>
                <a:blip r:embed="rId2"/>
              </a:buBlip>
            </a:pPr>
            <a:endParaRPr lang="en-GB">
              <a:cs typeface="Calibri" panose="020F0502020204030204"/>
            </a:endParaRPr>
          </a:p>
          <a:p>
            <a:pPr marL="359410" indent="-342900">
              <a:buBlip>
                <a:blip r:embed="rId2"/>
              </a:buBlip>
            </a:pPr>
            <a:r>
              <a:rPr lang="en-GB">
                <a:ea typeface="+mn-lt"/>
                <a:cs typeface="+mn-lt"/>
              </a:rPr>
              <a:t>Er </a:t>
            </a:r>
            <a:r>
              <a:rPr lang="en-GB" err="1">
                <a:ea typeface="+mn-lt"/>
                <a:cs typeface="+mn-lt"/>
              </a:rPr>
              <a:t>hilft</a:t>
            </a:r>
            <a:r>
              <a:rPr lang="en-GB">
                <a:ea typeface="+mn-lt"/>
                <a:cs typeface="+mn-lt"/>
              </a:rPr>
              <a:t> Ihnen </a:t>
            </a:r>
            <a:r>
              <a:rPr lang="en-GB" err="1">
                <a:ea typeface="+mn-lt"/>
                <a:cs typeface="+mn-lt"/>
              </a:rPr>
              <a:t>als</a:t>
            </a:r>
            <a:r>
              <a:rPr lang="en-GB">
                <a:ea typeface="+mn-lt"/>
                <a:cs typeface="+mn-lt"/>
              </a:rPr>
              <a:t> </a:t>
            </a:r>
            <a:r>
              <a:rPr lang="en-GB" err="1">
                <a:ea typeface="+mn-lt"/>
                <a:cs typeface="+mn-lt"/>
              </a:rPr>
              <a:t>Geschäftsinhaber</a:t>
            </a:r>
            <a:r>
              <a:rPr lang="en-GB">
                <a:ea typeface="+mn-lt"/>
                <a:cs typeface="+mn-lt"/>
              </a:rPr>
              <a:t>, </a:t>
            </a:r>
            <a:r>
              <a:rPr lang="en-GB" err="1">
                <a:ea typeface="+mn-lt"/>
                <a:cs typeface="+mn-lt"/>
              </a:rPr>
              <a:t>realistische</a:t>
            </a:r>
            <a:r>
              <a:rPr lang="en-GB">
                <a:ea typeface="+mn-lt"/>
                <a:cs typeface="+mn-lt"/>
              </a:rPr>
              <a:t> </a:t>
            </a:r>
            <a:r>
              <a:rPr lang="en-GB" err="1">
                <a:ea typeface="+mn-lt"/>
                <a:cs typeface="+mn-lt"/>
              </a:rPr>
              <a:t>Erwartungen</a:t>
            </a:r>
            <a:r>
              <a:rPr lang="en-GB">
                <a:ea typeface="+mn-lt"/>
                <a:cs typeface="+mn-lt"/>
              </a:rPr>
              <a:t> an den </a:t>
            </a:r>
            <a:r>
              <a:rPr lang="en-GB" err="1">
                <a:ea typeface="+mn-lt"/>
                <a:cs typeface="+mn-lt"/>
              </a:rPr>
              <a:t>Erfolg</a:t>
            </a:r>
            <a:r>
              <a:rPr lang="en-GB">
                <a:ea typeface="+mn-lt"/>
                <a:cs typeface="+mn-lt"/>
              </a:rPr>
              <a:t> </a:t>
            </a:r>
            <a:r>
              <a:rPr lang="en-GB" err="1">
                <a:ea typeface="+mn-lt"/>
                <a:cs typeface="+mn-lt"/>
              </a:rPr>
              <a:t>Ihres</a:t>
            </a:r>
            <a:r>
              <a:rPr lang="en-GB">
                <a:ea typeface="+mn-lt"/>
                <a:cs typeface="+mn-lt"/>
              </a:rPr>
              <a:t> </a:t>
            </a:r>
            <a:r>
              <a:rPr lang="en-GB" err="1">
                <a:ea typeface="+mn-lt"/>
                <a:cs typeface="+mn-lt"/>
              </a:rPr>
              <a:t>Unternehmens</a:t>
            </a:r>
            <a:r>
              <a:rPr lang="en-GB">
                <a:ea typeface="+mn-lt"/>
                <a:cs typeface="+mn-lt"/>
              </a:rPr>
              <a:t> </a:t>
            </a:r>
            <a:r>
              <a:rPr lang="en-GB" err="1">
                <a:ea typeface="+mn-lt"/>
                <a:cs typeface="+mn-lt"/>
              </a:rPr>
              <a:t>zu</a:t>
            </a:r>
            <a:r>
              <a:rPr lang="en-GB">
                <a:ea typeface="+mn-lt"/>
                <a:cs typeface="+mn-lt"/>
              </a:rPr>
              <a:t> </a:t>
            </a:r>
            <a:r>
              <a:rPr lang="en-GB" err="1">
                <a:ea typeface="+mn-lt"/>
                <a:cs typeface="+mn-lt"/>
              </a:rPr>
              <a:t>stellen</a:t>
            </a:r>
            <a:r>
              <a:rPr lang="en-GB">
                <a:ea typeface="+mn-lt"/>
                <a:cs typeface="+mn-lt"/>
              </a:rPr>
              <a:t>. Es </a:t>
            </a:r>
            <a:r>
              <a:rPr lang="en-GB" err="1">
                <a:ea typeface="+mn-lt"/>
                <a:cs typeface="+mn-lt"/>
              </a:rPr>
              <a:t>ist</a:t>
            </a:r>
            <a:r>
              <a:rPr lang="en-GB">
                <a:ea typeface="+mn-lt"/>
                <a:cs typeface="+mn-lt"/>
              </a:rPr>
              <a:t> </a:t>
            </a:r>
            <a:r>
              <a:rPr lang="en-GB" err="1">
                <a:ea typeface="+mn-lt"/>
                <a:cs typeface="+mn-lt"/>
              </a:rPr>
              <a:t>weniger</a:t>
            </a:r>
            <a:r>
              <a:rPr lang="en-GB">
                <a:ea typeface="+mn-lt"/>
                <a:cs typeface="+mn-lt"/>
              </a:rPr>
              <a:t> </a:t>
            </a:r>
            <a:r>
              <a:rPr lang="en-GB" err="1">
                <a:ea typeface="+mn-lt"/>
                <a:cs typeface="+mn-lt"/>
              </a:rPr>
              <a:t>wahrscheinlich</a:t>
            </a:r>
            <a:r>
              <a:rPr lang="en-GB">
                <a:ea typeface="+mn-lt"/>
                <a:cs typeface="+mn-lt"/>
              </a:rPr>
              <a:t>, </a:t>
            </a:r>
            <a:r>
              <a:rPr lang="en-GB" err="1">
                <a:ea typeface="+mn-lt"/>
                <a:cs typeface="+mn-lt"/>
              </a:rPr>
              <a:t>dass</a:t>
            </a:r>
            <a:r>
              <a:rPr lang="en-GB">
                <a:ea typeface="+mn-lt"/>
                <a:cs typeface="+mn-lt"/>
              </a:rPr>
              <a:t> Sie von </a:t>
            </a:r>
            <a:r>
              <a:rPr lang="en-GB" err="1">
                <a:ea typeface="+mn-lt"/>
                <a:cs typeface="+mn-lt"/>
              </a:rPr>
              <a:t>Ihrer</a:t>
            </a:r>
            <a:r>
              <a:rPr lang="en-GB">
                <a:ea typeface="+mn-lt"/>
                <a:cs typeface="+mn-lt"/>
              </a:rPr>
              <a:t> </a:t>
            </a:r>
            <a:r>
              <a:rPr lang="en-GB" err="1">
                <a:ea typeface="+mn-lt"/>
                <a:cs typeface="+mn-lt"/>
              </a:rPr>
              <a:t>aktuellen</a:t>
            </a:r>
            <a:r>
              <a:rPr lang="en-GB">
                <a:ea typeface="+mn-lt"/>
                <a:cs typeface="+mn-lt"/>
              </a:rPr>
              <a:t> </a:t>
            </a:r>
            <a:r>
              <a:rPr lang="en-GB" err="1">
                <a:ea typeface="+mn-lt"/>
                <a:cs typeface="+mn-lt"/>
              </a:rPr>
              <a:t>Finanzlage</a:t>
            </a:r>
            <a:r>
              <a:rPr lang="en-GB">
                <a:ea typeface="+mn-lt"/>
                <a:cs typeface="+mn-lt"/>
              </a:rPr>
              <a:t> </a:t>
            </a:r>
            <a:r>
              <a:rPr lang="en-GB" err="1">
                <a:ea typeface="+mn-lt"/>
                <a:cs typeface="+mn-lt"/>
              </a:rPr>
              <a:t>überrascht</a:t>
            </a:r>
            <a:r>
              <a:rPr lang="en-GB">
                <a:ea typeface="+mn-lt"/>
                <a:cs typeface="+mn-lt"/>
              </a:rPr>
              <a:t> </a:t>
            </a:r>
            <a:r>
              <a:rPr lang="en-GB" err="1">
                <a:ea typeface="+mn-lt"/>
                <a:cs typeface="+mn-lt"/>
              </a:rPr>
              <a:t>werden</a:t>
            </a:r>
            <a:r>
              <a:rPr lang="en-GB">
                <a:ea typeface="+mn-lt"/>
                <a:cs typeface="+mn-lt"/>
              </a:rPr>
              <a:t>, und Sie </a:t>
            </a:r>
            <a:r>
              <a:rPr lang="en-GB" err="1">
                <a:ea typeface="+mn-lt"/>
                <a:cs typeface="+mn-lt"/>
              </a:rPr>
              <a:t>sind</a:t>
            </a:r>
            <a:r>
              <a:rPr lang="en-GB">
                <a:ea typeface="+mn-lt"/>
                <a:cs typeface="+mn-lt"/>
              </a:rPr>
              <a:t> </a:t>
            </a:r>
            <a:r>
              <a:rPr lang="en-GB" err="1">
                <a:ea typeface="+mn-lt"/>
                <a:cs typeface="+mn-lt"/>
              </a:rPr>
              <a:t>besser</a:t>
            </a:r>
            <a:r>
              <a:rPr lang="en-GB">
                <a:ea typeface="+mn-lt"/>
                <a:cs typeface="+mn-lt"/>
              </a:rPr>
              <a:t> </a:t>
            </a:r>
            <a:r>
              <a:rPr lang="en-GB" err="1">
                <a:ea typeface="+mn-lt"/>
                <a:cs typeface="+mn-lt"/>
              </a:rPr>
              <a:t>darauf</a:t>
            </a:r>
            <a:r>
              <a:rPr lang="en-GB">
                <a:ea typeface="+mn-lt"/>
                <a:cs typeface="+mn-lt"/>
              </a:rPr>
              <a:t> </a:t>
            </a:r>
            <a:r>
              <a:rPr lang="en-GB" err="1">
                <a:ea typeface="+mn-lt"/>
                <a:cs typeface="+mn-lt"/>
              </a:rPr>
              <a:t>vorbereitet</a:t>
            </a:r>
            <a:r>
              <a:rPr lang="en-GB">
                <a:ea typeface="+mn-lt"/>
                <a:cs typeface="+mn-lt"/>
              </a:rPr>
              <a:t>, </a:t>
            </a:r>
            <a:r>
              <a:rPr lang="en-GB" err="1">
                <a:ea typeface="+mn-lt"/>
                <a:cs typeface="+mn-lt"/>
              </a:rPr>
              <a:t>eine</a:t>
            </a:r>
            <a:r>
              <a:rPr lang="en-GB">
                <a:ea typeface="+mn-lt"/>
                <a:cs typeface="+mn-lt"/>
              </a:rPr>
              <a:t> Krise </a:t>
            </a:r>
            <a:r>
              <a:rPr lang="en-GB" err="1">
                <a:ea typeface="+mn-lt"/>
                <a:cs typeface="+mn-lt"/>
              </a:rPr>
              <a:t>oder</a:t>
            </a:r>
            <a:r>
              <a:rPr lang="en-GB">
                <a:ea typeface="+mn-lt"/>
                <a:cs typeface="+mn-lt"/>
              </a:rPr>
              <a:t> </a:t>
            </a:r>
            <a:r>
              <a:rPr lang="en-GB" err="1">
                <a:ea typeface="+mn-lt"/>
                <a:cs typeface="+mn-lt"/>
              </a:rPr>
              <a:t>ein</a:t>
            </a:r>
            <a:r>
              <a:rPr lang="en-GB">
                <a:ea typeface="+mn-lt"/>
                <a:cs typeface="+mn-lt"/>
              </a:rPr>
              <a:t> </a:t>
            </a:r>
            <a:r>
              <a:rPr lang="en-GB" err="1">
                <a:ea typeface="+mn-lt"/>
                <a:cs typeface="+mn-lt"/>
              </a:rPr>
              <a:t>unglaubliches</a:t>
            </a:r>
            <a:r>
              <a:rPr lang="en-GB">
                <a:ea typeface="+mn-lt"/>
                <a:cs typeface="+mn-lt"/>
              </a:rPr>
              <a:t> </a:t>
            </a:r>
            <a:r>
              <a:rPr lang="en-GB" err="1">
                <a:ea typeface="+mn-lt"/>
                <a:cs typeface="+mn-lt"/>
              </a:rPr>
              <a:t>Wachstum</a:t>
            </a:r>
            <a:r>
              <a:rPr lang="en-GB">
                <a:ea typeface="+mn-lt"/>
                <a:cs typeface="+mn-lt"/>
              </a:rPr>
              <a:t> </a:t>
            </a:r>
            <a:r>
              <a:rPr lang="en-GB" err="1">
                <a:ea typeface="+mn-lt"/>
                <a:cs typeface="+mn-lt"/>
              </a:rPr>
              <a:t>zu</a:t>
            </a:r>
            <a:r>
              <a:rPr lang="en-GB">
                <a:ea typeface="+mn-lt"/>
                <a:cs typeface="+mn-lt"/>
              </a:rPr>
              <a:t> </a:t>
            </a:r>
            <a:r>
              <a:rPr lang="en-GB" err="1">
                <a:ea typeface="+mn-lt"/>
                <a:cs typeface="+mn-lt"/>
              </a:rPr>
              <a:t>bewältigen</a:t>
            </a:r>
            <a:r>
              <a:rPr lang="en-GB">
                <a:ea typeface="+mn-lt"/>
                <a:cs typeface="+mn-lt"/>
              </a:rPr>
              <a:t>, </a:t>
            </a:r>
            <a:r>
              <a:rPr lang="en-GB" err="1">
                <a:ea typeface="+mn-lt"/>
                <a:cs typeface="+mn-lt"/>
              </a:rPr>
              <a:t>einfach</a:t>
            </a:r>
            <a:r>
              <a:rPr lang="en-GB">
                <a:ea typeface="+mn-lt"/>
                <a:cs typeface="+mn-lt"/>
              </a:rPr>
              <a:t> </a:t>
            </a:r>
            <a:r>
              <a:rPr lang="en-GB" err="1">
                <a:ea typeface="+mn-lt"/>
                <a:cs typeface="+mn-lt"/>
              </a:rPr>
              <a:t>weil</a:t>
            </a:r>
            <a:r>
              <a:rPr lang="en-GB">
                <a:ea typeface="+mn-lt"/>
                <a:cs typeface="+mn-lt"/>
              </a:rPr>
              <a:t> Sie </a:t>
            </a:r>
            <a:r>
              <a:rPr lang="en-GB" err="1">
                <a:ea typeface="+mn-lt"/>
                <a:cs typeface="+mn-lt"/>
              </a:rPr>
              <a:t>Ihre</a:t>
            </a:r>
            <a:r>
              <a:rPr lang="en-GB">
                <a:ea typeface="+mn-lt"/>
                <a:cs typeface="+mn-lt"/>
              </a:rPr>
              <a:t> </a:t>
            </a:r>
            <a:r>
              <a:rPr lang="en-GB" err="1">
                <a:ea typeface="+mn-lt"/>
                <a:cs typeface="+mn-lt"/>
              </a:rPr>
              <a:t>Finanzen</a:t>
            </a:r>
            <a:r>
              <a:rPr lang="en-GB">
                <a:ea typeface="+mn-lt"/>
                <a:cs typeface="+mn-lt"/>
              </a:rPr>
              <a:t> in- und </a:t>
            </a:r>
            <a:r>
              <a:rPr lang="en-GB" err="1">
                <a:ea typeface="+mn-lt"/>
                <a:cs typeface="+mn-lt"/>
              </a:rPr>
              <a:t>auswendig</a:t>
            </a:r>
            <a:r>
              <a:rPr lang="en-GB">
                <a:ea typeface="+mn-lt"/>
                <a:cs typeface="+mn-lt"/>
              </a:rPr>
              <a:t> </a:t>
            </a:r>
            <a:r>
              <a:rPr lang="en-GB" err="1">
                <a:ea typeface="+mn-lt"/>
                <a:cs typeface="+mn-lt"/>
              </a:rPr>
              <a:t>kennen</a:t>
            </a:r>
            <a:r>
              <a:rPr lang="en-GB">
                <a:ea typeface="+mn-lt"/>
                <a:cs typeface="+mn-lt"/>
              </a:rPr>
              <a:t>. </a:t>
            </a:r>
          </a:p>
          <a:p>
            <a:endParaRPr lang="en-US"/>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lIns="91440" tIns="45720" rIns="91440" bIns="45720" anchor="t">
            <a:noAutofit/>
          </a:bodyPr>
          <a:lstStyle/>
          <a:p>
            <a:r>
              <a:rPr lang="en-GB" err="1">
                <a:ea typeface="+mn-lt"/>
                <a:cs typeface="+mn-lt"/>
              </a:rPr>
              <a:t>Warum</a:t>
            </a:r>
            <a:r>
              <a:rPr lang="en-GB">
                <a:ea typeface="+mn-lt"/>
                <a:cs typeface="+mn-lt"/>
              </a:rPr>
              <a:t> </a:t>
            </a:r>
            <a:r>
              <a:rPr lang="en-GB" err="1">
                <a:ea typeface="+mn-lt"/>
                <a:cs typeface="+mn-lt"/>
              </a:rPr>
              <a:t>ist</a:t>
            </a:r>
            <a:r>
              <a:rPr lang="en-GB">
                <a:ea typeface="+mn-lt"/>
                <a:cs typeface="+mn-lt"/>
              </a:rPr>
              <a:t> </a:t>
            </a:r>
            <a:r>
              <a:rPr lang="en-GB" err="1">
                <a:ea typeface="+mn-lt"/>
                <a:cs typeface="+mn-lt"/>
              </a:rPr>
              <a:t>ein</a:t>
            </a:r>
            <a:r>
              <a:rPr lang="en-GB">
                <a:ea typeface="+mn-lt"/>
                <a:cs typeface="+mn-lt"/>
              </a:rPr>
              <a:t> </a:t>
            </a:r>
            <a:r>
              <a:rPr lang="en-GB" err="1">
                <a:ea typeface="+mn-lt"/>
                <a:cs typeface="+mn-lt"/>
              </a:rPr>
              <a:t>Finanzplan</a:t>
            </a:r>
            <a:r>
              <a:rPr lang="en-GB">
                <a:ea typeface="+mn-lt"/>
                <a:cs typeface="+mn-lt"/>
              </a:rPr>
              <a:t> </a:t>
            </a:r>
            <a:r>
              <a:rPr lang="en-GB" err="1">
                <a:ea typeface="+mn-lt"/>
                <a:cs typeface="+mn-lt"/>
              </a:rPr>
              <a:t>wichtig</a:t>
            </a:r>
            <a:r>
              <a:rPr lang="en-GB">
                <a:ea typeface="+mn-lt"/>
                <a:cs typeface="+mn-lt"/>
              </a:rPr>
              <a:t>?</a:t>
            </a:r>
            <a:endParaRPr lang="en-US">
              <a:ea typeface="+mn-lt"/>
              <a:cs typeface="+mn-lt"/>
            </a:endParaRPr>
          </a:p>
        </p:txBody>
      </p:sp>
    </p:spTree>
    <p:extLst>
      <p:ext uri="{BB962C8B-B14F-4D97-AF65-F5344CB8AC3E}">
        <p14:creationId xmlns:p14="http://schemas.microsoft.com/office/powerpoint/2010/main" val="3468232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761603"/>
            <a:ext cx="10595237" cy="822268"/>
          </a:xfrm>
        </p:spPr>
        <p:txBody>
          <a:bodyPr lIns="91440" tIns="45720" rIns="91440" bIns="45720" anchor="t">
            <a:noAutofit/>
          </a:bodyPr>
          <a:lstStyle/>
          <a:p>
            <a:r>
              <a:rPr lang="en-GB" dirty="0">
                <a:ea typeface="+mn-lt"/>
                <a:cs typeface="+mn-lt"/>
              </a:rPr>
              <a:t>Was </a:t>
            </a:r>
            <a:r>
              <a:rPr lang="en-GB" dirty="0" err="1">
                <a:ea typeface="+mn-lt"/>
                <a:cs typeface="+mn-lt"/>
              </a:rPr>
              <a:t>ist</a:t>
            </a:r>
            <a:r>
              <a:rPr lang="en-GB" dirty="0">
                <a:ea typeface="+mn-lt"/>
                <a:cs typeface="+mn-lt"/>
              </a:rPr>
              <a:t> </a:t>
            </a:r>
            <a:r>
              <a:rPr lang="en-GB" dirty="0" err="1">
                <a:ea typeface="+mn-lt"/>
                <a:cs typeface="+mn-lt"/>
              </a:rPr>
              <a:t>Risikokapital</a:t>
            </a:r>
            <a:r>
              <a:rPr lang="en-GB" dirty="0">
                <a:ea typeface="+mn-lt"/>
                <a:cs typeface="+mn-lt"/>
              </a:rPr>
              <a:t>?</a:t>
            </a:r>
          </a:p>
          <a:p>
            <a:endParaRPr lang="en-GB" dirty="0">
              <a:cs typeface="Calibri"/>
            </a:endParaRPr>
          </a:p>
        </p:txBody>
      </p:sp>
      <p:sp>
        <p:nvSpPr>
          <p:cNvPr id="2" name="TextBox 1">
            <a:extLst>
              <a:ext uri="{FF2B5EF4-FFF2-40B4-BE49-F238E27FC236}">
                <a16:creationId xmlns:a16="http://schemas.microsoft.com/office/drawing/2014/main" id="{CDF7989A-5967-150C-B395-70EC1F2423B8}"/>
              </a:ext>
            </a:extLst>
          </p:cNvPr>
          <p:cNvSpPr txBox="1"/>
          <p:nvPr/>
        </p:nvSpPr>
        <p:spPr>
          <a:xfrm>
            <a:off x="897211" y="1583870"/>
            <a:ext cx="10496407" cy="3468642"/>
          </a:xfrm>
          <a:prstGeom prst="rect">
            <a:avLst/>
          </a:prstGeom>
          <a:noFill/>
        </p:spPr>
        <p:txBody>
          <a:bodyPr wrap="square" lIns="91440" tIns="45720" rIns="91440" bIns="45720" rtlCol="0" anchor="t">
            <a:spAutoFit/>
          </a:bodyPr>
          <a:lstStyle/>
          <a:p>
            <a:pPr marL="457200" indent="-457200">
              <a:lnSpc>
                <a:spcPct val="90000"/>
              </a:lnSpc>
              <a:spcBef>
                <a:spcPts val="1000"/>
              </a:spcBef>
              <a:buClr>
                <a:srgbClr val="0D9390"/>
              </a:buClr>
              <a:buFont typeface="Arial"/>
              <a:buBlip>
                <a:blip r:embed="rId3"/>
              </a:buBlip>
              <a:defRPr/>
            </a:pPr>
            <a:r>
              <a:rPr lang="en-GB" sz="2400" dirty="0" err="1">
                <a:solidFill>
                  <a:srgbClr val="000000"/>
                </a:solidFill>
                <a:ea typeface="+mn-lt"/>
                <a:cs typeface="+mn-lt"/>
              </a:rPr>
              <a:t>Risikokapitalfinanzierung</a:t>
            </a:r>
            <a:r>
              <a:rPr lang="en-GB" sz="2400" dirty="0">
                <a:solidFill>
                  <a:srgbClr val="000000"/>
                </a:solidFill>
                <a:ea typeface="+mn-lt"/>
                <a:cs typeface="+mn-lt"/>
              </a:rPr>
              <a:t> </a:t>
            </a:r>
            <a:r>
              <a:rPr lang="en-GB" sz="2400" dirty="0" err="1">
                <a:solidFill>
                  <a:srgbClr val="000000"/>
                </a:solidFill>
                <a:ea typeface="+mn-lt"/>
                <a:cs typeface="+mn-lt"/>
              </a:rPr>
              <a:t>ist</a:t>
            </a:r>
            <a:r>
              <a:rPr lang="en-GB" sz="2400" dirty="0">
                <a:solidFill>
                  <a:srgbClr val="000000"/>
                </a:solidFill>
                <a:ea typeface="+mn-lt"/>
                <a:cs typeface="+mn-lt"/>
              </a:rPr>
              <a:t> die </a:t>
            </a:r>
            <a:r>
              <a:rPr lang="en-GB" sz="2400" dirty="0" err="1">
                <a:solidFill>
                  <a:srgbClr val="000000"/>
                </a:solidFill>
                <a:ea typeface="+mn-lt"/>
                <a:cs typeface="+mn-lt"/>
              </a:rPr>
              <a:t>Finanzierung</a:t>
            </a:r>
            <a:r>
              <a:rPr lang="en-GB" sz="2400" dirty="0">
                <a:solidFill>
                  <a:srgbClr val="000000"/>
                </a:solidFill>
                <a:ea typeface="+mn-lt"/>
                <a:cs typeface="+mn-lt"/>
              </a:rPr>
              <a:t> von </a:t>
            </a:r>
            <a:r>
              <a:rPr lang="en-GB" sz="2400" dirty="0" err="1">
                <a:solidFill>
                  <a:srgbClr val="000000"/>
                </a:solidFill>
                <a:ea typeface="+mn-lt"/>
                <a:cs typeface="+mn-lt"/>
              </a:rPr>
              <a:t>Unternehmen</a:t>
            </a:r>
            <a:r>
              <a:rPr lang="en-GB" sz="2400" dirty="0">
                <a:solidFill>
                  <a:srgbClr val="000000"/>
                </a:solidFill>
                <a:ea typeface="+mn-lt"/>
                <a:cs typeface="+mn-lt"/>
              </a:rPr>
              <a:t> und </a:t>
            </a:r>
            <a:r>
              <a:rPr lang="en-GB" sz="2400" dirty="0" err="1">
                <a:solidFill>
                  <a:srgbClr val="000000"/>
                </a:solidFill>
                <a:ea typeface="+mn-lt"/>
                <a:cs typeface="+mn-lt"/>
              </a:rPr>
              <a:t>Unternehmern</a:t>
            </a:r>
            <a:r>
              <a:rPr kumimoji="0" lang="en-GB" sz="2400" b="0" i="0" u="none" strike="noStrike" kern="1200" cap="none" spc="0" normalizeH="0" baseline="0" noProof="0" dirty="0">
                <a:ln>
                  <a:noFill/>
                </a:ln>
                <a:solidFill>
                  <a:srgbClr val="000000"/>
                </a:solidFill>
                <a:effectLst/>
                <a:uLnTx/>
                <a:uFillTx/>
                <a:ea typeface="+mn-lt"/>
                <a:cs typeface="+mn-lt"/>
              </a:rPr>
              <a:t>. </a:t>
            </a:r>
            <a:r>
              <a:rPr lang="en-GB" sz="2400" dirty="0">
                <a:solidFill>
                  <a:srgbClr val="000000"/>
                </a:solidFill>
                <a:ea typeface="+mn-lt"/>
                <a:cs typeface="+mn-lt"/>
              </a:rPr>
              <a:t>Sie </a:t>
            </a:r>
            <a:r>
              <a:rPr lang="en-GB" sz="2400" dirty="0" err="1">
                <a:solidFill>
                  <a:srgbClr val="000000"/>
                </a:solidFill>
                <a:ea typeface="+mn-lt"/>
                <a:cs typeface="+mn-lt"/>
              </a:rPr>
              <a:t>kann</a:t>
            </a:r>
            <a:r>
              <a:rPr lang="en-GB" sz="2400" dirty="0">
                <a:solidFill>
                  <a:srgbClr val="000000"/>
                </a:solidFill>
                <a:ea typeface="+mn-lt"/>
                <a:cs typeface="+mn-lt"/>
              </a:rPr>
              <a:t> in </a:t>
            </a:r>
            <a:r>
              <a:rPr lang="en-GB" sz="2400" dirty="0" err="1">
                <a:solidFill>
                  <a:srgbClr val="000000"/>
                </a:solidFill>
                <a:ea typeface="+mn-lt"/>
                <a:cs typeface="+mn-lt"/>
              </a:rPr>
              <a:t>verschiedenen</a:t>
            </a:r>
            <a:r>
              <a:rPr lang="en-GB" sz="2400" dirty="0">
                <a:solidFill>
                  <a:srgbClr val="000000"/>
                </a:solidFill>
                <a:ea typeface="+mn-lt"/>
                <a:cs typeface="+mn-lt"/>
              </a:rPr>
              <a:t> </a:t>
            </a:r>
            <a:r>
              <a:rPr lang="en-GB" sz="2400" dirty="0" err="1">
                <a:solidFill>
                  <a:srgbClr val="000000"/>
                </a:solidFill>
                <a:ea typeface="+mn-lt"/>
                <a:cs typeface="+mn-lt"/>
              </a:rPr>
              <a:t>Stadien</a:t>
            </a:r>
            <a:r>
              <a:rPr lang="en-GB" sz="2400" dirty="0">
                <a:solidFill>
                  <a:srgbClr val="000000"/>
                </a:solidFill>
                <a:ea typeface="+mn-lt"/>
                <a:cs typeface="+mn-lt"/>
              </a:rPr>
              <a:t> </a:t>
            </a:r>
            <a:r>
              <a:rPr lang="en-GB" sz="2400" dirty="0" err="1">
                <a:solidFill>
                  <a:srgbClr val="000000"/>
                </a:solidFill>
                <a:ea typeface="+mn-lt"/>
                <a:cs typeface="+mn-lt"/>
              </a:rPr>
              <a:t>ihrer</a:t>
            </a:r>
            <a:r>
              <a:rPr lang="en-GB" sz="2400" dirty="0">
                <a:solidFill>
                  <a:srgbClr val="000000"/>
                </a:solidFill>
                <a:ea typeface="+mn-lt"/>
                <a:cs typeface="+mn-lt"/>
              </a:rPr>
              <a:t> </a:t>
            </a:r>
            <a:r>
              <a:rPr lang="en-GB" sz="2400" dirty="0" err="1">
                <a:solidFill>
                  <a:srgbClr val="000000"/>
                </a:solidFill>
                <a:ea typeface="+mn-lt"/>
                <a:cs typeface="+mn-lt"/>
              </a:rPr>
              <a:t>Entwicklung</a:t>
            </a:r>
            <a:r>
              <a:rPr lang="en-GB" sz="2400" dirty="0">
                <a:solidFill>
                  <a:srgbClr val="000000"/>
                </a:solidFill>
                <a:ea typeface="+mn-lt"/>
                <a:cs typeface="+mn-lt"/>
              </a:rPr>
              <a:t> </a:t>
            </a:r>
            <a:r>
              <a:rPr lang="en-GB" sz="2400" dirty="0" err="1">
                <a:solidFill>
                  <a:srgbClr val="000000"/>
                </a:solidFill>
                <a:ea typeface="+mn-lt"/>
                <a:cs typeface="+mn-lt"/>
              </a:rPr>
              <a:t>bereitgestellt</a:t>
            </a:r>
            <a:r>
              <a:rPr lang="en-GB" sz="2400" dirty="0">
                <a:solidFill>
                  <a:srgbClr val="000000"/>
                </a:solidFill>
                <a:ea typeface="+mn-lt"/>
                <a:cs typeface="+mn-lt"/>
              </a:rPr>
              <a:t> </a:t>
            </a:r>
            <a:r>
              <a:rPr lang="en-GB" sz="2400" dirty="0" err="1">
                <a:solidFill>
                  <a:srgbClr val="000000"/>
                </a:solidFill>
                <a:ea typeface="+mn-lt"/>
                <a:cs typeface="+mn-lt"/>
              </a:rPr>
              <a:t>werden</a:t>
            </a:r>
            <a:r>
              <a:rPr kumimoji="0" lang="en-GB" sz="2400" b="0" i="0" u="none" strike="noStrike" kern="1200" cap="none" spc="0" normalizeH="0" baseline="0" noProof="0" dirty="0">
                <a:ln>
                  <a:noFill/>
                </a:ln>
                <a:solidFill>
                  <a:srgbClr val="000000"/>
                </a:solidFill>
                <a:effectLst/>
                <a:uLnTx/>
                <a:uFillTx/>
                <a:ea typeface="+mn-lt"/>
                <a:cs typeface="+mn-lt"/>
              </a:rPr>
              <a:t>, </a:t>
            </a:r>
            <a:r>
              <a:rPr lang="en-GB" sz="2400" dirty="0" err="1">
                <a:solidFill>
                  <a:srgbClr val="000000"/>
                </a:solidFill>
                <a:ea typeface="+mn-lt"/>
                <a:cs typeface="+mn-lt"/>
              </a:rPr>
              <a:t>obwohl</a:t>
            </a:r>
            <a:r>
              <a:rPr lang="en-GB" sz="2400" dirty="0">
                <a:solidFill>
                  <a:srgbClr val="000000"/>
                </a:solidFill>
                <a:ea typeface="+mn-lt"/>
                <a:cs typeface="+mn-lt"/>
              </a:rPr>
              <a:t> es </a:t>
            </a:r>
            <a:r>
              <a:rPr lang="en-GB" sz="2400" dirty="0" err="1">
                <a:solidFill>
                  <a:srgbClr val="000000"/>
                </a:solidFill>
                <a:ea typeface="+mn-lt"/>
                <a:cs typeface="+mn-lt"/>
              </a:rPr>
              <a:t>sich</a:t>
            </a:r>
            <a:r>
              <a:rPr lang="en-GB" sz="2400" dirty="0">
                <a:solidFill>
                  <a:srgbClr val="000000"/>
                </a:solidFill>
                <a:ea typeface="+mn-lt"/>
                <a:cs typeface="+mn-lt"/>
              </a:rPr>
              <a:t> </a:t>
            </a:r>
            <a:r>
              <a:rPr lang="en-GB" sz="2400" dirty="0" err="1">
                <a:solidFill>
                  <a:srgbClr val="000000"/>
                </a:solidFill>
                <a:ea typeface="+mn-lt"/>
                <a:cs typeface="+mn-lt"/>
              </a:rPr>
              <a:t>häufig</a:t>
            </a:r>
            <a:r>
              <a:rPr lang="en-GB" sz="2400" dirty="0">
                <a:solidFill>
                  <a:srgbClr val="000000"/>
                </a:solidFill>
                <a:ea typeface="+mn-lt"/>
                <a:cs typeface="+mn-lt"/>
              </a:rPr>
              <a:t> um Früh- und Seed-</a:t>
            </a:r>
            <a:r>
              <a:rPr lang="en-GB" sz="2400" dirty="0" err="1">
                <a:solidFill>
                  <a:srgbClr val="000000"/>
                </a:solidFill>
                <a:ea typeface="+mn-lt"/>
                <a:cs typeface="+mn-lt"/>
              </a:rPr>
              <a:t>Rundenfinanzierung</a:t>
            </a:r>
            <a:r>
              <a:rPr lang="en-GB" sz="2400" dirty="0">
                <a:solidFill>
                  <a:srgbClr val="000000"/>
                </a:solidFill>
                <a:ea typeface="+mn-lt"/>
                <a:cs typeface="+mn-lt"/>
              </a:rPr>
              <a:t> </a:t>
            </a:r>
            <a:r>
              <a:rPr lang="en-GB" sz="2400" dirty="0" err="1">
                <a:solidFill>
                  <a:srgbClr val="000000"/>
                </a:solidFill>
                <a:ea typeface="+mn-lt"/>
                <a:cs typeface="+mn-lt"/>
              </a:rPr>
              <a:t>handelt</a:t>
            </a:r>
            <a:r>
              <a:rPr kumimoji="0" lang="en-GB" sz="2400" b="0" i="0" u="none" strike="noStrike" kern="1200" cap="none" spc="0" normalizeH="0" baseline="0" noProof="0" dirty="0">
                <a:ln>
                  <a:noFill/>
                </a:ln>
                <a:solidFill>
                  <a:srgbClr val="000000"/>
                </a:solidFill>
                <a:effectLst/>
                <a:uLnTx/>
                <a:uFillTx/>
                <a:ea typeface="+mn-lt"/>
                <a:cs typeface="+mn-lt"/>
              </a:rPr>
              <a:t>.</a:t>
            </a:r>
            <a:endParaRPr lang="en-US" dirty="0">
              <a:solidFill>
                <a:srgbClr val="000000"/>
              </a:solidFill>
              <a:ea typeface="+mn-lt"/>
              <a:cs typeface="+mn-lt"/>
            </a:endParaRPr>
          </a:p>
          <a:p>
            <a:pPr marL="457200" marR="0" lvl="0" indent="-457200" algn="l" defTabSz="914400" rtl="0" eaLnBrk="1" fontAlgn="auto" latinLnBrk="0" hangingPunct="1">
              <a:lnSpc>
                <a:spcPct val="90000"/>
              </a:lnSpc>
              <a:spcBef>
                <a:spcPts val="1000"/>
              </a:spcBef>
              <a:spcAft>
                <a:spcPts val="0"/>
              </a:spcAft>
              <a:buClr>
                <a:srgbClr val="0D9390"/>
              </a:buClr>
              <a:buSzTx/>
              <a:buFontTx/>
              <a:buBlip>
                <a:blip r:embed="rId3"/>
              </a:buBlip>
              <a:tabLst/>
              <a:defRPr/>
            </a:pPr>
            <a:endParaRPr kumimoji="0" lang="en-GB" sz="2400" b="0" i="0" u="none" strike="noStrike" kern="1200" cap="none" spc="0" normalizeH="0" baseline="0" noProof="0">
              <a:ln>
                <a:noFill/>
              </a:ln>
              <a:solidFill>
                <a:srgbClr val="000000"/>
              </a:solidFill>
              <a:effectLst/>
              <a:uLnTx/>
              <a:uFillTx/>
              <a:latin typeface="Calibri" panose="020F0502020204030204"/>
              <a:ea typeface="+mn-ea"/>
              <a:cs typeface="+mn-cs"/>
            </a:endParaRPr>
          </a:p>
          <a:p>
            <a:pPr marL="457200" indent="-457200">
              <a:lnSpc>
                <a:spcPct val="90000"/>
              </a:lnSpc>
              <a:spcBef>
                <a:spcPts val="1000"/>
              </a:spcBef>
              <a:buClr>
                <a:srgbClr val="0D9390"/>
              </a:buClr>
              <a:buBlip>
                <a:blip r:embed="rId3"/>
              </a:buBlip>
              <a:defRPr/>
            </a:pPr>
            <a:r>
              <a:rPr lang="en-GB" sz="2400" dirty="0" err="1">
                <a:solidFill>
                  <a:srgbClr val="000000"/>
                </a:solidFill>
                <a:ea typeface="+mn-lt"/>
                <a:cs typeface="+mn-lt"/>
              </a:rPr>
              <a:t>Risikokapitalfonds</a:t>
            </a:r>
            <a:r>
              <a:rPr lang="en-GB" sz="2400" dirty="0">
                <a:solidFill>
                  <a:srgbClr val="000000"/>
                </a:solidFill>
                <a:ea typeface="+mn-lt"/>
                <a:cs typeface="+mn-lt"/>
              </a:rPr>
              <a:t> </a:t>
            </a:r>
            <a:r>
              <a:rPr lang="en-GB" sz="2400" dirty="0" err="1">
                <a:solidFill>
                  <a:srgbClr val="000000"/>
                </a:solidFill>
                <a:ea typeface="+mn-lt"/>
                <a:cs typeface="+mn-lt"/>
              </a:rPr>
              <a:t>verwalten</a:t>
            </a:r>
            <a:r>
              <a:rPr lang="en-GB" sz="2400" dirty="0">
                <a:solidFill>
                  <a:srgbClr val="000000"/>
                </a:solidFill>
                <a:ea typeface="+mn-lt"/>
                <a:cs typeface="+mn-lt"/>
              </a:rPr>
              <a:t> </a:t>
            </a:r>
            <a:r>
              <a:rPr lang="en-GB" sz="2400" dirty="0" err="1">
                <a:solidFill>
                  <a:srgbClr val="000000"/>
                </a:solidFill>
                <a:ea typeface="+mn-lt"/>
                <a:cs typeface="+mn-lt"/>
              </a:rPr>
              <a:t>gebündelte</a:t>
            </a:r>
            <a:r>
              <a:rPr lang="en-GB" sz="2400" dirty="0">
                <a:solidFill>
                  <a:srgbClr val="000000"/>
                </a:solidFill>
                <a:ea typeface="+mn-lt"/>
                <a:cs typeface="+mn-lt"/>
              </a:rPr>
              <a:t> </a:t>
            </a:r>
            <a:r>
              <a:rPr lang="en-GB" sz="2400" dirty="0" err="1">
                <a:solidFill>
                  <a:srgbClr val="000000"/>
                </a:solidFill>
                <a:ea typeface="+mn-lt"/>
                <a:cs typeface="+mn-lt"/>
              </a:rPr>
              <a:t>Investitionen</a:t>
            </a:r>
            <a:r>
              <a:rPr lang="en-GB" sz="2400" dirty="0">
                <a:solidFill>
                  <a:srgbClr val="000000"/>
                </a:solidFill>
                <a:ea typeface="+mn-lt"/>
                <a:cs typeface="+mn-lt"/>
              </a:rPr>
              <a:t> in </a:t>
            </a:r>
            <a:r>
              <a:rPr lang="en-GB" sz="2400" dirty="0" err="1">
                <a:solidFill>
                  <a:srgbClr val="000000"/>
                </a:solidFill>
                <a:ea typeface="+mn-lt"/>
                <a:cs typeface="+mn-lt"/>
              </a:rPr>
              <a:t>wachstumsstarke</a:t>
            </a:r>
            <a:r>
              <a:rPr lang="en-GB" sz="2400" dirty="0">
                <a:solidFill>
                  <a:srgbClr val="000000"/>
                </a:solidFill>
                <a:ea typeface="+mn-lt"/>
                <a:cs typeface="+mn-lt"/>
              </a:rPr>
              <a:t> Start-ups und </a:t>
            </a:r>
            <a:r>
              <a:rPr lang="en-GB" sz="2400" dirty="0" err="1">
                <a:solidFill>
                  <a:srgbClr val="000000"/>
                </a:solidFill>
                <a:ea typeface="+mn-lt"/>
                <a:cs typeface="+mn-lt"/>
              </a:rPr>
              <a:t>andere</a:t>
            </a:r>
            <a:r>
              <a:rPr lang="en-GB" sz="2400" dirty="0">
                <a:solidFill>
                  <a:srgbClr val="000000"/>
                </a:solidFill>
                <a:ea typeface="+mn-lt"/>
                <a:cs typeface="+mn-lt"/>
              </a:rPr>
              <a:t> </a:t>
            </a:r>
            <a:r>
              <a:rPr lang="en-GB" sz="2400" dirty="0" err="1">
                <a:solidFill>
                  <a:srgbClr val="000000"/>
                </a:solidFill>
                <a:ea typeface="+mn-lt"/>
                <a:cs typeface="+mn-lt"/>
              </a:rPr>
              <a:t>Unternehmen</a:t>
            </a:r>
            <a:r>
              <a:rPr lang="en-GB" sz="2400" dirty="0">
                <a:solidFill>
                  <a:srgbClr val="000000"/>
                </a:solidFill>
                <a:ea typeface="+mn-lt"/>
                <a:cs typeface="+mn-lt"/>
              </a:rPr>
              <a:t> </a:t>
            </a:r>
            <a:r>
              <a:rPr kumimoji="0" lang="en-GB" sz="2400" b="0" i="0" u="none" strike="noStrike" kern="1200" cap="none" spc="0" normalizeH="0" baseline="0" noProof="0" dirty="0">
                <a:ln>
                  <a:noFill/>
                </a:ln>
                <a:solidFill>
                  <a:srgbClr val="000000"/>
                </a:solidFill>
                <a:effectLst/>
                <a:uLnTx/>
                <a:uFillTx/>
                <a:ea typeface="+mn-lt"/>
                <a:cs typeface="+mn-lt"/>
              </a:rPr>
              <a:t>in </a:t>
            </a:r>
            <a:r>
              <a:rPr lang="en-GB" sz="2400" dirty="0">
                <a:solidFill>
                  <a:srgbClr val="000000"/>
                </a:solidFill>
                <a:ea typeface="+mn-lt"/>
                <a:cs typeface="+mn-lt"/>
              </a:rPr>
              <a:t>der </a:t>
            </a:r>
            <a:r>
              <a:rPr lang="en-GB" sz="2400" dirty="0" err="1">
                <a:solidFill>
                  <a:srgbClr val="000000"/>
                </a:solidFill>
                <a:ea typeface="+mn-lt"/>
                <a:cs typeface="+mn-lt"/>
              </a:rPr>
              <a:t>Frühphase</a:t>
            </a:r>
            <a:r>
              <a:rPr lang="en-GB" sz="2400" dirty="0">
                <a:solidFill>
                  <a:srgbClr val="000000"/>
                </a:solidFill>
                <a:ea typeface="+mn-lt"/>
                <a:cs typeface="+mn-lt"/>
              </a:rPr>
              <a:t> und </a:t>
            </a:r>
            <a:r>
              <a:rPr lang="en-GB" sz="2400" dirty="0" err="1">
                <a:solidFill>
                  <a:srgbClr val="000000"/>
                </a:solidFill>
                <a:ea typeface="+mn-lt"/>
                <a:cs typeface="+mn-lt"/>
              </a:rPr>
              <a:t>stehen</a:t>
            </a:r>
            <a:r>
              <a:rPr lang="en-GB" sz="2400" dirty="0">
                <a:solidFill>
                  <a:srgbClr val="000000"/>
                </a:solidFill>
                <a:ea typeface="+mn-lt"/>
                <a:cs typeface="+mn-lt"/>
              </a:rPr>
              <a:t> </a:t>
            </a:r>
            <a:r>
              <a:rPr kumimoji="0" lang="en-GB" sz="2400" b="0" i="0" u="none" strike="noStrike" kern="1200" cap="none" spc="0" normalizeH="0" baseline="0" noProof="0" dirty="0">
                <a:ln>
                  <a:noFill/>
                </a:ln>
                <a:solidFill>
                  <a:srgbClr val="000000"/>
                </a:solidFill>
                <a:effectLst/>
                <a:uLnTx/>
                <a:uFillTx/>
                <a:ea typeface="+mn-lt"/>
                <a:cs typeface="+mn-lt"/>
              </a:rPr>
              <a:t>in </a:t>
            </a:r>
            <a:r>
              <a:rPr lang="en-GB" sz="2400" dirty="0">
                <a:solidFill>
                  <a:srgbClr val="000000"/>
                </a:solidFill>
                <a:ea typeface="+mn-lt"/>
                <a:cs typeface="+mn-lt"/>
              </a:rPr>
              <a:t>der Regel </a:t>
            </a:r>
            <a:r>
              <a:rPr lang="en-GB" sz="2400" dirty="0" err="1">
                <a:solidFill>
                  <a:srgbClr val="000000"/>
                </a:solidFill>
                <a:ea typeface="+mn-lt"/>
                <a:cs typeface="+mn-lt"/>
              </a:rPr>
              <a:t>nur</a:t>
            </a:r>
            <a:r>
              <a:rPr lang="en-GB" sz="2400" dirty="0">
                <a:solidFill>
                  <a:srgbClr val="000000"/>
                </a:solidFill>
                <a:ea typeface="+mn-lt"/>
                <a:cs typeface="+mn-lt"/>
              </a:rPr>
              <a:t> </a:t>
            </a:r>
            <a:r>
              <a:rPr lang="en-GB" sz="2400" dirty="0" err="1">
                <a:solidFill>
                  <a:srgbClr val="000000"/>
                </a:solidFill>
                <a:ea typeface="+mn-lt"/>
                <a:cs typeface="+mn-lt"/>
              </a:rPr>
              <a:t>akkreditierten</a:t>
            </a:r>
            <a:r>
              <a:rPr lang="en-GB" sz="2400" dirty="0">
                <a:solidFill>
                  <a:srgbClr val="000000"/>
                </a:solidFill>
                <a:ea typeface="+mn-lt"/>
                <a:cs typeface="+mn-lt"/>
              </a:rPr>
              <a:t> </a:t>
            </a:r>
            <a:r>
              <a:rPr lang="en-GB" sz="2400" dirty="0" err="1">
                <a:solidFill>
                  <a:srgbClr val="000000"/>
                </a:solidFill>
                <a:ea typeface="+mn-lt"/>
                <a:cs typeface="+mn-lt"/>
              </a:rPr>
              <a:t>Anlegern</a:t>
            </a:r>
            <a:r>
              <a:rPr lang="en-GB" sz="2400" dirty="0">
                <a:solidFill>
                  <a:srgbClr val="000000"/>
                </a:solidFill>
                <a:ea typeface="+mn-lt"/>
                <a:cs typeface="+mn-lt"/>
              </a:rPr>
              <a:t> </a:t>
            </a:r>
            <a:r>
              <a:rPr lang="en-GB" sz="2400" dirty="0" err="1">
                <a:solidFill>
                  <a:srgbClr val="000000"/>
                </a:solidFill>
                <a:ea typeface="+mn-lt"/>
                <a:cs typeface="+mn-lt"/>
              </a:rPr>
              <a:t>offen</a:t>
            </a:r>
            <a:r>
              <a:rPr lang="en-GB" sz="2400" dirty="0">
                <a:solidFill>
                  <a:srgbClr val="000000"/>
                </a:solidFill>
                <a:ea typeface="+mn-lt"/>
                <a:cs typeface="+mn-lt"/>
              </a:rPr>
              <a:t>.</a:t>
            </a:r>
            <a:endParaRPr lang="en-GB" sz="2400" b="0" i="0" u="none" strike="noStrike" kern="1200" cap="none" spc="0" normalizeH="0" baseline="0" noProof="0" dirty="0">
              <a:ln>
                <a:noFill/>
              </a:ln>
              <a:solidFill>
                <a:srgbClr val="000000"/>
              </a:solidFill>
              <a:effectLst/>
              <a:uLnTx/>
              <a:uFillTx/>
              <a:latin typeface="Calibri" panose="020F0502020204030204"/>
              <a:cs typeface="Calibri"/>
            </a:endParaRPr>
          </a:p>
          <a:p>
            <a:pPr marL="457200" marR="0" lvl="0" indent="-457200" algn="l" defTabSz="914400" rtl="0" eaLnBrk="1" fontAlgn="auto" latinLnBrk="0" hangingPunct="1">
              <a:lnSpc>
                <a:spcPct val="90000"/>
              </a:lnSpc>
              <a:spcBef>
                <a:spcPts val="1000"/>
              </a:spcBef>
              <a:spcAft>
                <a:spcPts val="0"/>
              </a:spcAft>
              <a:buClr>
                <a:srgbClr val="0D9390"/>
              </a:buClr>
              <a:buSzTx/>
              <a:buFontTx/>
              <a:buBlip>
                <a:blip r:embed="rId3"/>
              </a:buBlip>
              <a:tabLst/>
              <a:defRPr/>
            </a:pPr>
            <a:endParaRPr kumimoji="0" lang="en-GB" sz="24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0424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761603"/>
            <a:ext cx="10595237" cy="822268"/>
          </a:xfrm>
        </p:spPr>
        <p:txBody>
          <a:bodyPr lIns="91440" tIns="45720" rIns="91440" bIns="45720" anchor="t">
            <a:noAutofit/>
          </a:bodyPr>
          <a:lstStyle/>
          <a:p>
            <a:r>
              <a:rPr lang="en-GB" dirty="0">
                <a:ea typeface="+mn-lt"/>
                <a:cs typeface="+mn-lt"/>
              </a:rPr>
              <a:t>Was </a:t>
            </a:r>
            <a:r>
              <a:rPr lang="en-GB" dirty="0" err="1">
                <a:ea typeface="+mn-lt"/>
                <a:cs typeface="+mn-lt"/>
              </a:rPr>
              <a:t>ist</a:t>
            </a:r>
            <a:r>
              <a:rPr lang="en-GB" dirty="0">
                <a:ea typeface="+mn-lt"/>
                <a:cs typeface="+mn-lt"/>
              </a:rPr>
              <a:t> </a:t>
            </a:r>
            <a:r>
              <a:rPr lang="en-GB" dirty="0" err="1">
                <a:ea typeface="+mn-lt"/>
                <a:cs typeface="+mn-lt"/>
              </a:rPr>
              <a:t>Risikokapital</a:t>
            </a:r>
            <a:r>
              <a:rPr lang="en-GB" dirty="0">
                <a:ea typeface="+mn-lt"/>
                <a:cs typeface="+mn-lt"/>
              </a:rPr>
              <a:t>?</a:t>
            </a:r>
          </a:p>
          <a:p>
            <a:endParaRPr lang="en-GB" dirty="0">
              <a:cs typeface="Calibri"/>
            </a:endParaRPr>
          </a:p>
        </p:txBody>
      </p:sp>
      <p:sp>
        <p:nvSpPr>
          <p:cNvPr id="2" name="TextBox 1">
            <a:extLst>
              <a:ext uri="{FF2B5EF4-FFF2-40B4-BE49-F238E27FC236}">
                <a16:creationId xmlns:a16="http://schemas.microsoft.com/office/drawing/2014/main" id="{CDF7989A-5967-150C-B395-70EC1F2423B8}"/>
              </a:ext>
            </a:extLst>
          </p:cNvPr>
          <p:cNvSpPr txBox="1"/>
          <p:nvPr/>
        </p:nvSpPr>
        <p:spPr>
          <a:xfrm>
            <a:off x="897211" y="1583870"/>
            <a:ext cx="10496407" cy="1550168"/>
          </a:xfrm>
          <a:prstGeom prst="rect">
            <a:avLst/>
          </a:prstGeom>
          <a:noFill/>
        </p:spPr>
        <p:txBody>
          <a:bodyPr wrap="square" lIns="91440" tIns="45720" rIns="91440" bIns="45720" rtlCol="0" anchor="t">
            <a:spAutoFit/>
          </a:bodyPr>
          <a:lstStyle/>
          <a:p>
            <a:pPr marL="457200" indent="-457200">
              <a:lnSpc>
                <a:spcPct val="90000"/>
              </a:lnSpc>
              <a:spcBef>
                <a:spcPts val="1000"/>
              </a:spcBef>
              <a:buClr>
                <a:srgbClr val="0D9390"/>
              </a:buClr>
              <a:buFont typeface="Arial"/>
              <a:buBlip>
                <a:blip r:embed="rId3"/>
              </a:buBlip>
              <a:defRPr/>
            </a:pPr>
            <a:r>
              <a:rPr lang="en-GB" sz="2400" err="1">
                <a:solidFill>
                  <a:srgbClr val="000000"/>
                </a:solidFill>
                <a:ea typeface="+mn-lt"/>
                <a:cs typeface="+mn-lt"/>
              </a:rPr>
              <a:t>Risikokapital</a:t>
            </a:r>
            <a:r>
              <a:rPr lang="en-GB" sz="2400" dirty="0">
                <a:solidFill>
                  <a:srgbClr val="000000"/>
                </a:solidFill>
                <a:ea typeface="+mn-lt"/>
                <a:cs typeface="+mn-lt"/>
              </a:rPr>
              <a:t> hat </a:t>
            </a:r>
            <a:r>
              <a:rPr lang="en-GB" sz="2400" err="1">
                <a:solidFill>
                  <a:srgbClr val="000000"/>
                </a:solidFill>
                <a:ea typeface="+mn-lt"/>
                <a:cs typeface="+mn-lt"/>
              </a:rPr>
              <a:t>sich</a:t>
            </a:r>
            <a:r>
              <a:rPr lang="en-GB" sz="2400" dirty="0">
                <a:solidFill>
                  <a:srgbClr val="000000"/>
                </a:solidFill>
                <a:ea typeface="+mn-lt"/>
                <a:cs typeface="+mn-lt"/>
              </a:rPr>
              <a:t> von </a:t>
            </a:r>
            <a:r>
              <a:rPr lang="en-GB" sz="2400" err="1">
                <a:solidFill>
                  <a:srgbClr val="000000"/>
                </a:solidFill>
                <a:ea typeface="+mn-lt"/>
                <a:cs typeface="+mn-lt"/>
              </a:rPr>
              <a:t>einer</a:t>
            </a:r>
            <a:r>
              <a:rPr lang="en-GB" sz="2400" dirty="0">
                <a:solidFill>
                  <a:srgbClr val="000000"/>
                </a:solidFill>
                <a:ea typeface="+mn-lt"/>
                <a:cs typeface="+mn-lt"/>
              </a:rPr>
              <a:t> </a:t>
            </a:r>
            <a:r>
              <a:rPr lang="en-GB" sz="2400" err="1">
                <a:solidFill>
                  <a:srgbClr val="000000"/>
                </a:solidFill>
                <a:ea typeface="+mn-lt"/>
                <a:cs typeface="+mn-lt"/>
              </a:rPr>
              <a:t>Nischenaktivität</a:t>
            </a:r>
            <a:r>
              <a:rPr lang="en-GB" sz="2400" dirty="0">
                <a:solidFill>
                  <a:srgbClr val="000000"/>
                </a:solidFill>
                <a:ea typeface="+mn-lt"/>
                <a:cs typeface="+mn-lt"/>
              </a:rPr>
              <a:t> am Ende des </a:t>
            </a:r>
            <a:r>
              <a:rPr lang="en-GB" sz="2400" err="1">
                <a:solidFill>
                  <a:srgbClr val="000000"/>
                </a:solidFill>
                <a:ea typeface="+mn-lt"/>
                <a:cs typeface="+mn-lt"/>
              </a:rPr>
              <a:t>Zweiten</a:t>
            </a:r>
            <a:r>
              <a:rPr lang="en-GB" sz="2400" dirty="0">
                <a:solidFill>
                  <a:srgbClr val="000000"/>
                </a:solidFill>
                <a:ea typeface="+mn-lt"/>
                <a:cs typeface="+mn-lt"/>
              </a:rPr>
              <a:t> </a:t>
            </a:r>
            <a:r>
              <a:rPr lang="en-GB" sz="2400" err="1">
                <a:solidFill>
                  <a:srgbClr val="000000"/>
                </a:solidFill>
                <a:ea typeface="+mn-lt"/>
                <a:cs typeface="+mn-lt"/>
              </a:rPr>
              <a:t>Weltkriegs</a:t>
            </a:r>
            <a:r>
              <a:rPr lang="en-GB" sz="2400" dirty="0">
                <a:solidFill>
                  <a:srgbClr val="000000"/>
                </a:solidFill>
                <a:ea typeface="+mn-lt"/>
                <a:cs typeface="+mn-lt"/>
              </a:rPr>
              <a:t> </a:t>
            </a:r>
            <a:r>
              <a:rPr lang="en-GB" sz="2400" err="1">
                <a:solidFill>
                  <a:srgbClr val="000000"/>
                </a:solidFill>
                <a:ea typeface="+mn-lt"/>
                <a:cs typeface="+mn-lt"/>
              </a:rPr>
              <a:t>zu</a:t>
            </a:r>
            <a:r>
              <a:rPr lang="en-GB" sz="2400" dirty="0">
                <a:solidFill>
                  <a:srgbClr val="000000"/>
                </a:solidFill>
                <a:ea typeface="+mn-lt"/>
                <a:cs typeface="+mn-lt"/>
              </a:rPr>
              <a:t> </a:t>
            </a:r>
            <a:r>
              <a:rPr lang="en-GB" sz="2400" err="1">
                <a:solidFill>
                  <a:srgbClr val="000000"/>
                </a:solidFill>
                <a:ea typeface="+mn-lt"/>
                <a:cs typeface="+mn-lt"/>
              </a:rPr>
              <a:t>einer</a:t>
            </a:r>
            <a:r>
              <a:rPr lang="en-GB" sz="2400" dirty="0">
                <a:solidFill>
                  <a:srgbClr val="000000"/>
                </a:solidFill>
                <a:ea typeface="+mn-lt"/>
                <a:cs typeface="+mn-lt"/>
              </a:rPr>
              <a:t> </a:t>
            </a:r>
            <a:r>
              <a:rPr lang="en-GB" sz="2400" err="1">
                <a:solidFill>
                  <a:srgbClr val="000000"/>
                </a:solidFill>
                <a:ea typeface="+mn-lt"/>
                <a:cs typeface="+mn-lt"/>
              </a:rPr>
              <a:t>hochentwickelten</a:t>
            </a:r>
            <a:r>
              <a:rPr lang="en-GB" sz="2400" dirty="0">
                <a:solidFill>
                  <a:srgbClr val="000000"/>
                </a:solidFill>
                <a:ea typeface="+mn-lt"/>
                <a:cs typeface="+mn-lt"/>
              </a:rPr>
              <a:t> Branche </a:t>
            </a:r>
            <a:r>
              <a:rPr lang="en-GB" sz="2400" err="1">
                <a:solidFill>
                  <a:srgbClr val="000000"/>
                </a:solidFill>
                <a:ea typeface="+mn-lt"/>
                <a:cs typeface="+mn-lt"/>
              </a:rPr>
              <a:t>mit</a:t>
            </a:r>
            <a:r>
              <a:rPr lang="en-GB" sz="2400" dirty="0">
                <a:solidFill>
                  <a:srgbClr val="000000"/>
                </a:solidFill>
                <a:ea typeface="+mn-lt"/>
                <a:cs typeface="+mn-lt"/>
              </a:rPr>
              <a:t> </a:t>
            </a:r>
            <a:r>
              <a:rPr lang="en-GB" sz="2400" err="1">
                <a:solidFill>
                  <a:srgbClr val="000000"/>
                </a:solidFill>
                <a:ea typeface="+mn-lt"/>
                <a:cs typeface="+mn-lt"/>
              </a:rPr>
              <a:t>zahlreichen</a:t>
            </a:r>
            <a:r>
              <a:rPr lang="en-GB" sz="2400" dirty="0">
                <a:solidFill>
                  <a:srgbClr val="000000"/>
                </a:solidFill>
                <a:ea typeface="+mn-lt"/>
                <a:cs typeface="+mn-lt"/>
              </a:rPr>
              <a:t> </a:t>
            </a:r>
            <a:r>
              <a:rPr lang="en-GB" sz="2400" err="1">
                <a:solidFill>
                  <a:srgbClr val="000000"/>
                </a:solidFill>
                <a:ea typeface="+mn-lt"/>
                <a:cs typeface="+mn-lt"/>
              </a:rPr>
              <a:t>Akteuren</a:t>
            </a:r>
            <a:r>
              <a:rPr lang="en-GB" sz="2400" dirty="0">
                <a:solidFill>
                  <a:srgbClr val="000000"/>
                </a:solidFill>
                <a:ea typeface="+mn-lt"/>
                <a:cs typeface="+mn-lt"/>
              </a:rPr>
              <a:t> </a:t>
            </a:r>
            <a:r>
              <a:rPr lang="en-GB" sz="2400" err="1">
                <a:solidFill>
                  <a:srgbClr val="000000"/>
                </a:solidFill>
                <a:ea typeface="+mn-lt"/>
                <a:cs typeface="+mn-lt"/>
              </a:rPr>
              <a:t>entwickelt</a:t>
            </a:r>
            <a:r>
              <a:rPr lang="en-GB" sz="2400" dirty="0">
                <a:solidFill>
                  <a:srgbClr val="000000"/>
                </a:solidFill>
                <a:ea typeface="+mn-lt"/>
                <a:cs typeface="+mn-lt"/>
              </a:rPr>
              <a:t>, die </a:t>
            </a:r>
            <a:r>
              <a:rPr lang="en-GB" sz="2400" err="1">
                <a:solidFill>
                  <a:srgbClr val="000000"/>
                </a:solidFill>
                <a:ea typeface="+mn-lt"/>
                <a:cs typeface="+mn-lt"/>
              </a:rPr>
              <a:t>eine</a:t>
            </a:r>
            <a:r>
              <a:rPr lang="en-GB" sz="2400" dirty="0">
                <a:solidFill>
                  <a:srgbClr val="000000"/>
                </a:solidFill>
                <a:ea typeface="+mn-lt"/>
                <a:cs typeface="+mn-lt"/>
              </a:rPr>
              <a:t> </a:t>
            </a:r>
            <a:r>
              <a:rPr lang="en-GB" sz="2400" err="1">
                <a:solidFill>
                  <a:srgbClr val="000000"/>
                </a:solidFill>
                <a:ea typeface="+mn-lt"/>
                <a:cs typeface="+mn-lt"/>
              </a:rPr>
              <a:t>wichtige</a:t>
            </a:r>
            <a:r>
              <a:rPr lang="en-GB" sz="2400" dirty="0">
                <a:solidFill>
                  <a:srgbClr val="000000"/>
                </a:solidFill>
                <a:ea typeface="+mn-lt"/>
                <a:cs typeface="+mn-lt"/>
              </a:rPr>
              <a:t> Rolle </a:t>
            </a:r>
            <a:r>
              <a:rPr lang="en-GB" sz="2400" err="1">
                <a:solidFill>
                  <a:srgbClr val="000000"/>
                </a:solidFill>
                <a:ea typeface="+mn-lt"/>
                <a:cs typeface="+mn-lt"/>
              </a:rPr>
              <a:t>bei</a:t>
            </a:r>
            <a:r>
              <a:rPr lang="en-GB" sz="2400" dirty="0">
                <a:solidFill>
                  <a:srgbClr val="000000"/>
                </a:solidFill>
                <a:ea typeface="+mn-lt"/>
                <a:cs typeface="+mn-lt"/>
              </a:rPr>
              <a:t> der </a:t>
            </a:r>
            <a:r>
              <a:rPr lang="en-GB" sz="2400" err="1">
                <a:solidFill>
                  <a:srgbClr val="000000"/>
                </a:solidFill>
                <a:ea typeface="+mn-lt"/>
                <a:cs typeface="+mn-lt"/>
              </a:rPr>
              <a:t>Förderung</a:t>
            </a:r>
            <a:r>
              <a:rPr lang="en-GB" sz="2400" dirty="0">
                <a:solidFill>
                  <a:srgbClr val="000000"/>
                </a:solidFill>
                <a:ea typeface="+mn-lt"/>
                <a:cs typeface="+mn-lt"/>
              </a:rPr>
              <a:t> von </a:t>
            </a:r>
            <a:r>
              <a:rPr lang="en-GB" sz="2400" err="1">
                <a:solidFill>
                  <a:srgbClr val="000000"/>
                </a:solidFill>
                <a:ea typeface="+mn-lt"/>
                <a:cs typeface="+mn-lt"/>
              </a:rPr>
              <a:t>Innovationen</a:t>
            </a:r>
            <a:r>
              <a:rPr lang="en-GB" sz="2400" dirty="0">
                <a:solidFill>
                  <a:srgbClr val="000000"/>
                </a:solidFill>
                <a:ea typeface="+mn-lt"/>
                <a:cs typeface="+mn-lt"/>
              </a:rPr>
              <a:t> </a:t>
            </a:r>
            <a:r>
              <a:rPr lang="en-GB" sz="2400" err="1">
                <a:solidFill>
                  <a:srgbClr val="000000"/>
                </a:solidFill>
                <a:ea typeface="+mn-lt"/>
                <a:cs typeface="+mn-lt"/>
              </a:rPr>
              <a:t>spielen</a:t>
            </a:r>
            <a:r>
              <a:rPr kumimoji="0" lang="en-GB" sz="2400" b="0" i="0" u="none" strike="noStrike" kern="1200" cap="none" spc="0" normalizeH="0" baseline="0" noProof="0" dirty="0">
                <a:ln>
                  <a:noFill/>
                </a:ln>
                <a:solidFill>
                  <a:srgbClr val="000000"/>
                </a:solidFill>
                <a:effectLst/>
                <a:uLnTx/>
                <a:uFillTx/>
                <a:ea typeface="+mn-lt"/>
                <a:cs typeface="+mn-lt"/>
              </a:rPr>
              <a:t>.</a:t>
            </a:r>
            <a:endParaRPr lang="en-US">
              <a:solidFill>
                <a:srgbClr val="000000"/>
              </a:solidFill>
              <a:ea typeface="+mn-lt"/>
              <a:cs typeface="+mn-lt"/>
            </a:endParaRPr>
          </a:p>
          <a:p>
            <a:pPr marL="457200" marR="0" lvl="0" indent="-457200" algn="l" defTabSz="914400" rtl="0" eaLnBrk="1" fontAlgn="auto" latinLnBrk="0" hangingPunct="1">
              <a:lnSpc>
                <a:spcPct val="90000"/>
              </a:lnSpc>
              <a:spcBef>
                <a:spcPts val="1000"/>
              </a:spcBef>
              <a:spcAft>
                <a:spcPts val="0"/>
              </a:spcAft>
              <a:buClr>
                <a:srgbClr val="0D9390"/>
              </a:buClr>
              <a:buSzTx/>
              <a:buFontTx/>
              <a:buBlip>
                <a:blip r:embed="rId3"/>
              </a:buBlip>
              <a:tabLst/>
              <a:defRPr/>
            </a:pPr>
            <a:endParaRPr lang="en-GB" sz="2400" b="0" i="0" u="none" strike="noStrike" kern="1200" cap="none" spc="0" normalizeH="0" baseline="0" noProof="0" dirty="0">
              <a:ln>
                <a:noFill/>
              </a:ln>
              <a:solidFill>
                <a:srgbClr val="000000"/>
              </a:solidFill>
              <a:effectLst/>
              <a:uLnTx/>
              <a:uFillTx/>
              <a:latin typeface="Calibri" panose="020F0502020204030204"/>
              <a:cs typeface="Calibri"/>
            </a:endParaRPr>
          </a:p>
        </p:txBody>
      </p:sp>
    </p:spTree>
    <p:extLst>
      <p:ext uri="{BB962C8B-B14F-4D97-AF65-F5344CB8AC3E}">
        <p14:creationId xmlns:p14="http://schemas.microsoft.com/office/powerpoint/2010/main" val="805329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761603"/>
            <a:ext cx="10595237" cy="822268"/>
          </a:xfrm>
        </p:spPr>
        <p:txBody>
          <a:bodyPr lIns="91440" tIns="45720" rIns="91440" bIns="45720" anchor="t">
            <a:noAutofit/>
          </a:bodyPr>
          <a:lstStyle/>
          <a:p>
            <a:r>
              <a:rPr lang="en-GB" dirty="0" err="1">
                <a:ea typeface="+mn-lt"/>
                <a:cs typeface="+mn-lt"/>
              </a:rPr>
              <a:t>Risikokapital</a:t>
            </a:r>
            <a:r>
              <a:rPr lang="en-GB" dirty="0">
                <a:ea typeface="+mn-lt"/>
                <a:cs typeface="+mn-lt"/>
              </a:rPr>
              <a:t> verstehen</a:t>
            </a:r>
            <a:endParaRPr lang="en-US" dirty="0"/>
          </a:p>
        </p:txBody>
      </p:sp>
      <p:sp>
        <p:nvSpPr>
          <p:cNvPr id="2" name="TextBox 1">
            <a:extLst>
              <a:ext uri="{FF2B5EF4-FFF2-40B4-BE49-F238E27FC236}">
                <a16:creationId xmlns:a16="http://schemas.microsoft.com/office/drawing/2014/main" id="{CDF7989A-5967-150C-B395-70EC1F2423B8}"/>
              </a:ext>
            </a:extLst>
          </p:cNvPr>
          <p:cNvSpPr txBox="1"/>
          <p:nvPr/>
        </p:nvSpPr>
        <p:spPr>
          <a:xfrm>
            <a:off x="897211" y="1583870"/>
            <a:ext cx="10496407" cy="2214965"/>
          </a:xfrm>
          <a:prstGeom prst="rect">
            <a:avLst/>
          </a:prstGeom>
          <a:noFill/>
        </p:spPr>
        <p:txBody>
          <a:bodyPr wrap="square" lIns="91440" tIns="45720" rIns="91440" bIns="45720" rtlCol="0" anchor="t">
            <a:spAutoFit/>
          </a:bodyPr>
          <a:lstStyle/>
          <a:p>
            <a:pPr marL="457200" indent="-457200">
              <a:lnSpc>
                <a:spcPct val="90000"/>
              </a:lnSpc>
              <a:spcBef>
                <a:spcPts val="1000"/>
              </a:spcBef>
              <a:buClr>
                <a:srgbClr val="0D9390"/>
              </a:buClr>
              <a:buFont typeface="Arial"/>
              <a:buBlip>
                <a:blip r:embed="rId3"/>
              </a:buBlip>
              <a:defRPr/>
            </a:pPr>
            <a:r>
              <a:rPr lang="en-GB" sz="2400" dirty="0">
                <a:solidFill>
                  <a:srgbClr val="000000"/>
                </a:solidFill>
                <a:ea typeface="+mn-lt"/>
                <a:cs typeface="+mn-lt"/>
              </a:rPr>
              <a:t>Bei </a:t>
            </a:r>
            <a:r>
              <a:rPr lang="en-GB" sz="2400" dirty="0" err="1">
                <a:solidFill>
                  <a:srgbClr val="000000"/>
                </a:solidFill>
                <a:ea typeface="+mn-lt"/>
                <a:cs typeface="+mn-lt"/>
              </a:rPr>
              <a:t>einem</a:t>
            </a:r>
            <a:r>
              <a:rPr lang="en-GB" sz="2400" dirty="0">
                <a:solidFill>
                  <a:srgbClr val="000000"/>
                </a:solidFill>
                <a:ea typeface="+mn-lt"/>
                <a:cs typeface="+mn-lt"/>
              </a:rPr>
              <a:t> </a:t>
            </a:r>
            <a:r>
              <a:rPr lang="en-GB" sz="2400" dirty="0" err="1">
                <a:solidFill>
                  <a:srgbClr val="000000"/>
                </a:solidFill>
                <a:ea typeface="+mn-lt"/>
                <a:cs typeface="+mn-lt"/>
              </a:rPr>
              <a:t>Risikokapitalgeschäft</a:t>
            </a:r>
            <a:r>
              <a:rPr lang="en-GB" sz="2400" dirty="0">
                <a:solidFill>
                  <a:srgbClr val="000000"/>
                </a:solidFill>
                <a:ea typeface="+mn-lt"/>
                <a:cs typeface="+mn-lt"/>
              </a:rPr>
              <a:t> </a:t>
            </a:r>
            <a:r>
              <a:rPr lang="en-GB" sz="2400" dirty="0" err="1">
                <a:solidFill>
                  <a:srgbClr val="000000"/>
                </a:solidFill>
                <a:ea typeface="+mn-lt"/>
                <a:cs typeface="+mn-lt"/>
              </a:rPr>
              <a:t>werden</a:t>
            </a:r>
            <a:r>
              <a:rPr lang="en-GB" sz="2400" dirty="0">
                <a:solidFill>
                  <a:srgbClr val="000000"/>
                </a:solidFill>
                <a:ea typeface="+mn-lt"/>
                <a:cs typeface="+mn-lt"/>
              </a:rPr>
              <a:t> </a:t>
            </a:r>
            <a:r>
              <a:rPr lang="en-GB" sz="2400" dirty="0" err="1">
                <a:solidFill>
                  <a:srgbClr val="000000"/>
                </a:solidFill>
                <a:ea typeface="+mn-lt"/>
                <a:cs typeface="+mn-lt"/>
              </a:rPr>
              <a:t>große</a:t>
            </a:r>
            <a:r>
              <a:rPr lang="en-GB" sz="2400" dirty="0">
                <a:solidFill>
                  <a:srgbClr val="000000"/>
                </a:solidFill>
                <a:ea typeface="+mn-lt"/>
                <a:cs typeface="+mn-lt"/>
              </a:rPr>
              <a:t> </a:t>
            </a:r>
            <a:r>
              <a:rPr lang="en-GB" sz="2400" dirty="0" err="1">
                <a:solidFill>
                  <a:srgbClr val="000000"/>
                </a:solidFill>
                <a:ea typeface="+mn-lt"/>
                <a:cs typeface="+mn-lt"/>
              </a:rPr>
              <a:t>Eigentumsanteile</a:t>
            </a:r>
            <a:r>
              <a:rPr lang="en-GB" sz="2400" dirty="0">
                <a:solidFill>
                  <a:srgbClr val="000000"/>
                </a:solidFill>
                <a:ea typeface="+mn-lt"/>
                <a:cs typeface="+mn-lt"/>
              </a:rPr>
              <a:t> an </a:t>
            </a:r>
            <a:r>
              <a:rPr lang="en-GB" sz="2400" dirty="0" err="1">
                <a:solidFill>
                  <a:srgbClr val="000000"/>
                </a:solidFill>
                <a:ea typeface="+mn-lt"/>
                <a:cs typeface="+mn-lt"/>
              </a:rPr>
              <a:t>einem</a:t>
            </a:r>
            <a:r>
              <a:rPr lang="en-GB" sz="2400" dirty="0">
                <a:solidFill>
                  <a:srgbClr val="000000"/>
                </a:solidFill>
                <a:ea typeface="+mn-lt"/>
                <a:cs typeface="+mn-lt"/>
              </a:rPr>
              <a:t> </a:t>
            </a:r>
            <a:r>
              <a:rPr lang="en-GB" sz="2400" dirty="0" err="1">
                <a:solidFill>
                  <a:srgbClr val="000000"/>
                </a:solidFill>
                <a:ea typeface="+mn-lt"/>
                <a:cs typeface="+mn-lt"/>
              </a:rPr>
              <a:t>Unternehmen</a:t>
            </a:r>
            <a:r>
              <a:rPr lang="en-GB" sz="2400" dirty="0">
                <a:solidFill>
                  <a:srgbClr val="000000"/>
                </a:solidFill>
                <a:ea typeface="+mn-lt"/>
                <a:cs typeface="+mn-lt"/>
              </a:rPr>
              <a:t> </a:t>
            </a:r>
            <a:r>
              <a:rPr lang="en-GB" sz="2400" dirty="0" err="1">
                <a:solidFill>
                  <a:srgbClr val="000000"/>
                </a:solidFill>
                <a:ea typeface="+mn-lt"/>
                <a:cs typeface="+mn-lt"/>
              </a:rPr>
              <a:t>geschaffen</a:t>
            </a:r>
            <a:r>
              <a:rPr lang="en-GB" sz="2400" dirty="0">
                <a:solidFill>
                  <a:srgbClr val="000000"/>
                </a:solidFill>
                <a:ea typeface="+mn-lt"/>
                <a:cs typeface="+mn-lt"/>
              </a:rPr>
              <a:t> und </a:t>
            </a:r>
            <a:r>
              <a:rPr lang="en-GB" sz="2400" dirty="0" err="1">
                <a:solidFill>
                  <a:srgbClr val="000000"/>
                </a:solidFill>
                <a:ea typeface="+mn-lt"/>
                <a:cs typeface="+mn-lt"/>
              </a:rPr>
              <a:t>über</a:t>
            </a:r>
            <a:r>
              <a:rPr lang="en-GB" sz="2400" dirty="0">
                <a:solidFill>
                  <a:srgbClr val="000000"/>
                </a:solidFill>
                <a:ea typeface="+mn-lt"/>
                <a:cs typeface="+mn-lt"/>
              </a:rPr>
              <a:t> </a:t>
            </a:r>
            <a:r>
              <a:rPr lang="en-GB" sz="2400" dirty="0" err="1">
                <a:solidFill>
                  <a:srgbClr val="000000"/>
                </a:solidFill>
                <a:ea typeface="+mn-lt"/>
                <a:cs typeface="+mn-lt"/>
              </a:rPr>
              <a:t>unabhängige</a:t>
            </a:r>
            <a:r>
              <a:rPr lang="en-GB" sz="2400" dirty="0">
                <a:solidFill>
                  <a:srgbClr val="000000"/>
                </a:solidFill>
                <a:ea typeface="+mn-lt"/>
                <a:cs typeface="+mn-lt"/>
              </a:rPr>
              <a:t> </a:t>
            </a:r>
            <a:r>
              <a:rPr lang="en-GB" sz="2400" dirty="0" err="1">
                <a:solidFill>
                  <a:srgbClr val="000000"/>
                </a:solidFill>
                <a:ea typeface="+mn-lt"/>
                <a:cs typeface="+mn-lt"/>
              </a:rPr>
              <a:t>Kommanditgesellschaften</a:t>
            </a:r>
            <a:r>
              <a:rPr lang="en-GB" sz="2400" dirty="0">
                <a:solidFill>
                  <a:srgbClr val="000000"/>
                </a:solidFill>
                <a:ea typeface="+mn-lt"/>
                <a:cs typeface="+mn-lt"/>
              </a:rPr>
              <a:t>, die von </a:t>
            </a:r>
            <a:r>
              <a:rPr lang="en-GB" sz="2400" dirty="0" err="1">
                <a:solidFill>
                  <a:srgbClr val="000000"/>
                </a:solidFill>
                <a:ea typeface="+mn-lt"/>
                <a:cs typeface="+mn-lt"/>
              </a:rPr>
              <a:t>Risikokapitalfirmen</a:t>
            </a:r>
            <a:r>
              <a:rPr lang="en-GB" sz="2400" dirty="0">
                <a:solidFill>
                  <a:srgbClr val="000000"/>
                </a:solidFill>
                <a:ea typeface="+mn-lt"/>
                <a:cs typeface="+mn-lt"/>
              </a:rPr>
              <a:t> </a:t>
            </a:r>
            <a:r>
              <a:rPr lang="en-GB" sz="2400" dirty="0" err="1">
                <a:solidFill>
                  <a:srgbClr val="000000"/>
                </a:solidFill>
                <a:ea typeface="+mn-lt"/>
                <a:cs typeface="+mn-lt"/>
              </a:rPr>
              <a:t>gegründet</a:t>
            </a:r>
            <a:r>
              <a:rPr lang="en-GB" sz="2400" dirty="0">
                <a:solidFill>
                  <a:srgbClr val="000000"/>
                </a:solidFill>
                <a:ea typeface="+mn-lt"/>
                <a:cs typeface="+mn-lt"/>
              </a:rPr>
              <a:t> </a:t>
            </a:r>
            <a:r>
              <a:rPr lang="en-GB" sz="2400" dirty="0" err="1">
                <a:solidFill>
                  <a:srgbClr val="000000"/>
                </a:solidFill>
                <a:ea typeface="+mn-lt"/>
                <a:cs typeface="+mn-lt"/>
              </a:rPr>
              <a:t>werden</a:t>
            </a:r>
            <a:r>
              <a:rPr kumimoji="0" lang="en-GB" sz="2400" b="0" i="0" u="none" strike="noStrike" kern="1200" cap="none" spc="0" normalizeH="0" baseline="0" noProof="0" dirty="0">
                <a:ln>
                  <a:noFill/>
                </a:ln>
                <a:solidFill>
                  <a:srgbClr val="000000"/>
                </a:solidFill>
                <a:effectLst/>
                <a:uLnTx/>
                <a:uFillTx/>
                <a:ea typeface="+mn-lt"/>
                <a:cs typeface="+mn-lt"/>
              </a:rPr>
              <a:t>, </a:t>
            </a:r>
            <a:r>
              <a:rPr lang="en-GB" sz="2400" dirty="0">
                <a:solidFill>
                  <a:srgbClr val="000000"/>
                </a:solidFill>
                <a:ea typeface="+mn-lt"/>
                <a:cs typeface="+mn-lt"/>
              </a:rPr>
              <a:t>an </a:t>
            </a:r>
            <a:r>
              <a:rPr lang="en-GB" sz="2400" dirty="0" err="1">
                <a:solidFill>
                  <a:srgbClr val="000000"/>
                </a:solidFill>
                <a:ea typeface="+mn-lt"/>
                <a:cs typeface="+mn-lt"/>
              </a:rPr>
              <a:t>einige</a:t>
            </a:r>
            <a:r>
              <a:rPr lang="en-GB" sz="2400" dirty="0">
                <a:solidFill>
                  <a:srgbClr val="000000"/>
                </a:solidFill>
                <a:ea typeface="+mn-lt"/>
                <a:cs typeface="+mn-lt"/>
              </a:rPr>
              <a:t> </a:t>
            </a:r>
            <a:r>
              <a:rPr lang="en-GB" sz="2400" dirty="0" err="1">
                <a:solidFill>
                  <a:srgbClr val="000000"/>
                </a:solidFill>
                <a:ea typeface="+mn-lt"/>
                <a:cs typeface="+mn-lt"/>
              </a:rPr>
              <a:t>wenige</a:t>
            </a:r>
            <a:r>
              <a:rPr lang="en-GB" sz="2400" dirty="0">
                <a:solidFill>
                  <a:srgbClr val="000000"/>
                </a:solidFill>
                <a:ea typeface="+mn-lt"/>
                <a:cs typeface="+mn-lt"/>
              </a:rPr>
              <a:t> </a:t>
            </a:r>
            <a:r>
              <a:rPr lang="en-GB" sz="2400" dirty="0" err="1">
                <a:solidFill>
                  <a:srgbClr val="000000"/>
                </a:solidFill>
                <a:ea typeface="+mn-lt"/>
                <a:cs typeface="+mn-lt"/>
              </a:rPr>
              <a:t>Investoren</a:t>
            </a:r>
            <a:r>
              <a:rPr lang="en-GB" sz="2400" dirty="0">
                <a:solidFill>
                  <a:srgbClr val="000000"/>
                </a:solidFill>
                <a:ea typeface="+mn-lt"/>
                <a:cs typeface="+mn-lt"/>
              </a:rPr>
              <a:t> </a:t>
            </a:r>
            <a:r>
              <a:rPr lang="en-GB" sz="2400" dirty="0" err="1">
                <a:solidFill>
                  <a:srgbClr val="000000"/>
                </a:solidFill>
                <a:ea typeface="+mn-lt"/>
                <a:cs typeface="+mn-lt"/>
              </a:rPr>
              <a:t>verkauft</a:t>
            </a:r>
            <a:r>
              <a:rPr kumimoji="0" lang="en-GB" sz="2400" b="0" i="0" u="none" strike="noStrike" kern="1200" cap="none" spc="0" normalizeH="0" baseline="0" noProof="0" dirty="0">
                <a:ln>
                  <a:noFill/>
                </a:ln>
                <a:solidFill>
                  <a:srgbClr val="000000"/>
                </a:solidFill>
                <a:effectLst/>
                <a:uLnTx/>
                <a:uFillTx/>
                <a:ea typeface="+mn-lt"/>
                <a:cs typeface="+mn-lt"/>
              </a:rPr>
              <a:t>. </a:t>
            </a:r>
            <a:r>
              <a:rPr lang="en-GB" sz="2400" dirty="0" err="1">
                <a:solidFill>
                  <a:srgbClr val="000000"/>
                </a:solidFill>
                <a:ea typeface="+mn-lt"/>
                <a:cs typeface="+mn-lt"/>
              </a:rPr>
              <a:t>Manchmal</a:t>
            </a:r>
            <a:r>
              <a:rPr lang="en-GB" sz="2400" dirty="0">
                <a:solidFill>
                  <a:srgbClr val="000000"/>
                </a:solidFill>
                <a:ea typeface="+mn-lt"/>
                <a:cs typeface="+mn-lt"/>
              </a:rPr>
              <a:t> </a:t>
            </a:r>
            <a:r>
              <a:rPr lang="en-GB" sz="2400" dirty="0" err="1">
                <a:solidFill>
                  <a:srgbClr val="000000"/>
                </a:solidFill>
                <a:ea typeface="+mn-lt"/>
                <a:cs typeface="+mn-lt"/>
              </a:rPr>
              <a:t>bestehen</a:t>
            </a:r>
            <a:r>
              <a:rPr lang="en-GB" sz="2400" dirty="0">
                <a:solidFill>
                  <a:srgbClr val="000000"/>
                </a:solidFill>
                <a:ea typeface="+mn-lt"/>
                <a:cs typeface="+mn-lt"/>
              </a:rPr>
              <a:t> </a:t>
            </a:r>
            <a:r>
              <a:rPr lang="en-GB" sz="2400" dirty="0" err="1">
                <a:solidFill>
                  <a:srgbClr val="000000"/>
                </a:solidFill>
                <a:ea typeface="+mn-lt"/>
                <a:cs typeface="+mn-lt"/>
              </a:rPr>
              <a:t>diese</a:t>
            </a:r>
            <a:r>
              <a:rPr lang="en-GB" sz="2400" dirty="0">
                <a:solidFill>
                  <a:srgbClr val="000000"/>
                </a:solidFill>
                <a:ea typeface="+mn-lt"/>
                <a:cs typeface="+mn-lt"/>
              </a:rPr>
              <a:t> </a:t>
            </a:r>
            <a:r>
              <a:rPr lang="en-GB" sz="2400" dirty="0" err="1">
                <a:solidFill>
                  <a:srgbClr val="000000"/>
                </a:solidFill>
                <a:ea typeface="+mn-lt"/>
                <a:cs typeface="+mn-lt"/>
              </a:rPr>
              <a:t>Partnerschaften</a:t>
            </a:r>
            <a:r>
              <a:rPr lang="en-GB" sz="2400" dirty="0">
                <a:solidFill>
                  <a:srgbClr val="000000"/>
                </a:solidFill>
                <a:ea typeface="+mn-lt"/>
                <a:cs typeface="+mn-lt"/>
              </a:rPr>
              <a:t> </a:t>
            </a:r>
            <a:r>
              <a:rPr lang="en-GB" sz="2400" dirty="0" err="1">
                <a:solidFill>
                  <a:srgbClr val="000000"/>
                </a:solidFill>
                <a:ea typeface="+mn-lt"/>
                <a:cs typeface="+mn-lt"/>
              </a:rPr>
              <a:t>aus</a:t>
            </a:r>
            <a:r>
              <a:rPr lang="en-GB" sz="2400" dirty="0">
                <a:solidFill>
                  <a:srgbClr val="000000"/>
                </a:solidFill>
                <a:ea typeface="+mn-lt"/>
                <a:cs typeface="+mn-lt"/>
              </a:rPr>
              <a:t> </a:t>
            </a:r>
            <a:r>
              <a:rPr lang="en-GB" sz="2400" dirty="0" err="1">
                <a:solidFill>
                  <a:srgbClr val="000000"/>
                </a:solidFill>
                <a:ea typeface="+mn-lt"/>
                <a:cs typeface="+mn-lt"/>
              </a:rPr>
              <a:t>einem</a:t>
            </a:r>
            <a:r>
              <a:rPr lang="en-GB" sz="2400" dirty="0">
                <a:solidFill>
                  <a:srgbClr val="000000"/>
                </a:solidFill>
                <a:ea typeface="+mn-lt"/>
                <a:cs typeface="+mn-lt"/>
              </a:rPr>
              <a:t> Pool von </a:t>
            </a:r>
            <a:r>
              <a:rPr lang="en-GB" sz="2400" dirty="0" err="1">
                <a:solidFill>
                  <a:srgbClr val="000000"/>
                </a:solidFill>
                <a:ea typeface="+mn-lt"/>
                <a:cs typeface="+mn-lt"/>
              </a:rPr>
              <a:t>mehreren</a:t>
            </a:r>
            <a:r>
              <a:rPr lang="en-GB" sz="2400" dirty="0">
                <a:solidFill>
                  <a:srgbClr val="000000"/>
                </a:solidFill>
                <a:ea typeface="+mn-lt"/>
                <a:cs typeface="+mn-lt"/>
              </a:rPr>
              <a:t> </a:t>
            </a:r>
            <a:r>
              <a:rPr lang="en-GB" sz="2400" dirty="0" err="1">
                <a:solidFill>
                  <a:srgbClr val="000000"/>
                </a:solidFill>
                <a:ea typeface="+mn-lt"/>
                <a:cs typeface="+mn-lt"/>
              </a:rPr>
              <a:t>ähnlichen</a:t>
            </a:r>
            <a:r>
              <a:rPr lang="en-GB" sz="2400" dirty="0">
                <a:solidFill>
                  <a:srgbClr val="000000"/>
                </a:solidFill>
                <a:ea typeface="+mn-lt"/>
                <a:cs typeface="+mn-lt"/>
              </a:rPr>
              <a:t> </a:t>
            </a:r>
            <a:r>
              <a:rPr lang="en-GB" sz="2400" dirty="0" err="1">
                <a:solidFill>
                  <a:srgbClr val="000000"/>
                </a:solidFill>
                <a:ea typeface="+mn-lt"/>
                <a:cs typeface="+mn-lt"/>
              </a:rPr>
              <a:t>Unternehmen</a:t>
            </a:r>
            <a:r>
              <a:rPr kumimoji="0" lang="en-GB" sz="2400" b="0" i="0" u="none" strike="noStrike" kern="1200" cap="none" spc="0" normalizeH="0" baseline="0" noProof="0" dirty="0">
                <a:ln>
                  <a:noFill/>
                </a:ln>
                <a:solidFill>
                  <a:srgbClr val="000000"/>
                </a:solidFill>
                <a:effectLst/>
                <a:uLnTx/>
                <a:uFillTx/>
                <a:ea typeface="+mn-lt"/>
                <a:cs typeface="+mn-lt"/>
              </a:rPr>
              <a:t>.</a:t>
            </a:r>
            <a:endParaRPr lang="en-US" dirty="0">
              <a:solidFill>
                <a:srgbClr val="086D6E"/>
              </a:solidFill>
              <a:ea typeface="+mn-lt"/>
              <a:cs typeface="+mn-lt"/>
            </a:endParaRPr>
          </a:p>
          <a:p>
            <a:pPr marL="457200" marR="0" lvl="0" indent="-457200" algn="l" defTabSz="914400" rtl="0" eaLnBrk="1" fontAlgn="auto" latinLnBrk="0" hangingPunct="1">
              <a:lnSpc>
                <a:spcPct val="90000"/>
              </a:lnSpc>
              <a:spcBef>
                <a:spcPts val="1000"/>
              </a:spcBef>
              <a:spcAft>
                <a:spcPts val="0"/>
              </a:spcAft>
              <a:buClr>
                <a:srgbClr val="0D9390"/>
              </a:buClr>
              <a:buSzTx/>
              <a:buFontTx/>
              <a:buBlip>
                <a:blip r:embed="rId3"/>
              </a:buBlip>
              <a:tabLst/>
              <a:defRPr/>
            </a:pPr>
            <a:endParaRPr kumimoji="0" lang="en-GB" sz="24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78209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761603"/>
            <a:ext cx="10595237" cy="822268"/>
          </a:xfrm>
        </p:spPr>
        <p:txBody>
          <a:bodyPr lIns="91440" tIns="45720" rIns="91440" bIns="45720" anchor="t">
            <a:noAutofit/>
          </a:bodyPr>
          <a:lstStyle/>
          <a:p>
            <a:r>
              <a:rPr lang="en-GB" dirty="0" err="1">
                <a:ea typeface="+mn-lt"/>
                <a:cs typeface="+mn-lt"/>
              </a:rPr>
              <a:t>Risikokapital</a:t>
            </a:r>
            <a:r>
              <a:rPr lang="en-GB" dirty="0">
                <a:ea typeface="+mn-lt"/>
                <a:cs typeface="+mn-lt"/>
              </a:rPr>
              <a:t> verstehen</a:t>
            </a:r>
          </a:p>
          <a:p>
            <a:endParaRPr lang="en-GB" dirty="0">
              <a:cs typeface="Calibri"/>
            </a:endParaRPr>
          </a:p>
        </p:txBody>
      </p:sp>
      <p:sp>
        <p:nvSpPr>
          <p:cNvPr id="2" name="TextBox 1">
            <a:extLst>
              <a:ext uri="{FF2B5EF4-FFF2-40B4-BE49-F238E27FC236}">
                <a16:creationId xmlns:a16="http://schemas.microsoft.com/office/drawing/2014/main" id="{CDF7989A-5967-150C-B395-70EC1F2423B8}"/>
              </a:ext>
            </a:extLst>
          </p:cNvPr>
          <p:cNvSpPr txBox="1"/>
          <p:nvPr/>
        </p:nvSpPr>
        <p:spPr>
          <a:xfrm>
            <a:off x="897211" y="1583870"/>
            <a:ext cx="10496407" cy="2419124"/>
          </a:xfrm>
          <a:prstGeom prst="rect">
            <a:avLst/>
          </a:prstGeom>
          <a:noFill/>
        </p:spPr>
        <p:txBody>
          <a:bodyPr wrap="square" lIns="91440" tIns="45720" rIns="91440" bIns="45720" rtlCol="0" anchor="t">
            <a:spAutoFit/>
          </a:bodyPr>
          <a:lstStyle/>
          <a:p>
            <a:pPr marL="457200" indent="-457200">
              <a:lnSpc>
                <a:spcPct val="90000"/>
              </a:lnSpc>
              <a:spcBef>
                <a:spcPts val="1000"/>
              </a:spcBef>
              <a:buClr>
                <a:srgbClr val="0D9390"/>
              </a:buClr>
              <a:buFont typeface="Arial"/>
              <a:buBlip>
                <a:blip r:embed="rId3"/>
              </a:buBlip>
              <a:defRPr/>
            </a:pPr>
            <a:r>
              <a:rPr lang="en-GB" sz="2400" dirty="0">
                <a:solidFill>
                  <a:srgbClr val="000000"/>
                </a:solidFill>
                <a:ea typeface="+mn-lt"/>
                <a:cs typeface="+mn-lt"/>
              </a:rPr>
              <a:t>Ein </a:t>
            </a:r>
            <a:r>
              <a:rPr lang="en-GB" sz="2400" dirty="0" err="1">
                <a:solidFill>
                  <a:srgbClr val="000000"/>
                </a:solidFill>
                <a:ea typeface="+mn-lt"/>
                <a:cs typeface="+mn-lt"/>
              </a:rPr>
              <a:t>wichtiger</a:t>
            </a:r>
            <a:r>
              <a:rPr lang="en-GB" sz="2400" dirty="0">
                <a:solidFill>
                  <a:srgbClr val="000000"/>
                </a:solidFill>
                <a:ea typeface="+mn-lt"/>
                <a:cs typeface="+mn-lt"/>
              </a:rPr>
              <a:t> </a:t>
            </a:r>
            <a:r>
              <a:rPr lang="en-GB" sz="2400" dirty="0" err="1">
                <a:solidFill>
                  <a:srgbClr val="000000"/>
                </a:solidFill>
                <a:ea typeface="+mn-lt"/>
                <a:cs typeface="+mn-lt"/>
              </a:rPr>
              <a:t>Unterschied</a:t>
            </a:r>
            <a:r>
              <a:rPr lang="en-GB" sz="2400" dirty="0">
                <a:solidFill>
                  <a:srgbClr val="000000"/>
                </a:solidFill>
                <a:ea typeface="+mn-lt"/>
                <a:cs typeface="+mn-lt"/>
              </a:rPr>
              <a:t> </a:t>
            </a:r>
            <a:r>
              <a:rPr lang="en-GB" sz="2400" dirty="0" err="1">
                <a:solidFill>
                  <a:srgbClr val="000000"/>
                </a:solidFill>
                <a:ea typeface="+mn-lt"/>
                <a:cs typeface="+mn-lt"/>
              </a:rPr>
              <a:t>zwischen</a:t>
            </a:r>
            <a:r>
              <a:rPr lang="en-GB" sz="2400" dirty="0">
                <a:solidFill>
                  <a:srgbClr val="000000"/>
                </a:solidFill>
                <a:ea typeface="+mn-lt"/>
                <a:cs typeface="+mn-lt"/>
              </a:rPr>
              <a:t> </a:t>
            </a:r>
            <a:r>
              <a:rPr lang="en-GB" sz="2400" dirty="0" err="1">
                <a:solidFill>
                  <a:srgbClr val="000000"/>
                </a:solidFill>
                <a:ea typeface="+mn-lt"/>
                <a:cs typeface="+mn-lt"/>
              </a:rPr>
              <a:t>Risikokapital</a:t>
            </a:r>
            <a:r>
              <a:rPr lang="en-GB" sz="2400" dirty="0">
                <a:solidFill>
                  <a:srgbClr val="000000"/>
                </a:solidFill>
                <a:ea typeface="+mn-lt"/>
                <a:cs typeface="+mn-lt"/>
              </a:rPr>
              <a:t> und </a:t>
            </a:r>
            <a:r>
              <a:rPr lang="en-GB" sz="2400" dirty="0" err="1">
                <a:solidFill>
                  <a:srgbClr val="000000"/>
                </a:solidFill>
                <a:ea typeface="+mn-lt"/>
                <a:cs typeface="+mn-lt"/>
              </a:rPr>
              <a:t>anderen</a:t>
            </a:r>
            <a:r>
              <a:rPr lang="en-GB" sz="2400" dirty="0">
                <a:solidFill>
                  <a:srgbClr val="000000"/>
                </a:solidFill>
                <a:ea typeface="+mn-lt"/>
                <a:cs typeface="+mn-lt"/>
              </a:rPr>
              <a:t> Private-Equity-</a:t>
            </a:r>
            <a:r>
              <a:rPr lang="en-GB" sz="2400" dirty="0" err="1">
                <a:solidFill>
                  <a:srgbClr val="000000"/>
                </a:solidFill>
                <a:ea typeface="+mn-lt"/>
                <a:cs typeface="+mn-lt"/>
              </a:rPr>
              <a:t>Geschäften</a:t>
            </a:r>
            <a:r>
              <a:rPr lang="en-GB" sz="2400" dirty="0">
                <a:solidFill>
                  <a:srgbClr val="000000"/>
                </a:solidFill>
                <a:ea typeface="+mn-lt"/>
                <a:cs typeface="+mn-lt"/>
              </a:rPr>
              <a:t> </a:t>
            </a:r>
            <a:r>
              <a:rPr lang="en-GB" sz="2400" dirty="0" err="1">
                <a:solidFill>
                  <a:srgbClr val="000000"/>
                </a:solidFill>
                <a:ea typeface="+mn-lt"/>
                <a:cs typeface="+mn-lt"/>
              </a:rPr>
              <a:t>besteht</a:t>
            </a:r>
            <a:r>
              <a:rPr lang="en-GB" sz="2400" dirty="0">
                <a:solidFill>
                  <a:srgbClr val="000000"/>
                </a:solidFill>
                <a:ea typeface="+mn-lt"/>
                <a:cs typeface="+mn-lt"/>
              </a:rPr>
              <a:t> </a:t>
            </a:r>
            <a:r>
              <a:rPr lang="en-GB" sz="2400" dirty="0" err="1">
                <a:solidFill>
                  <a:srgbClr val="000000"/>
                </a:solidFill>
                <a:ea typeface="+mn-lt"/>
                <a:cs typeface="+mn-lt"/>
              </a:rPr>
              <a:t>jedoch</a:t>
            </a:r>
            <a:r>
              <a:rPr lang="en-GB" sz="2400" dirty="0">
                <a:solidFill>
                  <a:srgbClr val="000000"/>
                </a:solidFill>
                <a:ea typeface="+mn-lt"/>
                <a:cs typeface="+mn-lt"/>
              </a:rPr>
              <a:t> </a:t>
            </a:r>
            <a:r>
              <a:rPr lang="en-GB" sz="2400" dirty="0" err="1">
                <a:solidFill>
                  <a:srgbClr val="000000"/>
                </a:solidFill>
                <a:ea typeface="+mn-lt"/>
                <a:cs typeface="+mn-lt"/>
              </a:rPr>
              <a:t>darin</a:t>
            </a:r>
            <a:r>
              <a:rPr lang="en-GB" sz="2400" dirty="0">
                <a:solidFill>
                  <a:srgbClr val="000000"/>
                </a:solidFill>
                <a:ea typeface="+mn-lt"/>
                <a:cs typeface="+mn-lt"/>
              </a:rPr>
              <a:t>, </a:t>
            </a:r>
            <a:r>
              <a:rPr lang="en-GB" sz="2400" dirty="0" err="1">
                <a:solidFill>
                  <a:srgbClr val="000000"/>
                </a:solidFill>
                <a:ea typeface="+mn-lt"/>
                <a:cs typeface="+mn-lt"/>
              </a:rPr>
              <a:t>dass</a:t>
            </a:r>
            <a:r>
              <a:rPr lang="en-GB" sz="2400" dirty="0">
                <a:solidFill>
                  <a:srgbClr val="000000"/>
                </a:solidFill>
                <a:ea typeface="+mn-lt"/>
                <a:cs typeface="+mn-lt"/>
              </a:rPr>
              <a:t> </a:t>
            </a:r>
            <a:r>
              <a:rPr lang="en-GB" sz="2400" dirty="0" err="1">
                <a:solidFill>
                  <a:srgbClr val="000000"/>
                </a:solidFill>
                <a:ea typeface="+mn-lt"/>
                <a:cs typeface="+mn-lt"/>
              </a:rPr>
              <a:t>sich</a:t>
            </a:r>
            <a:r>
              <a:rPr lang="en-GB" sz="2400" dirty="0">
                <a:solidFill>
                  <a:srgbClr val="000000"/>
                </a:solidFill>
                <a:ea typeface="+mn-lt"/>
                <a:cs typeface="+mn-lt"/>
              </a:rPr>
              <a:t> </a:t>
            </a:r>
            <a:r>
              <a:rPr lang="en-GB" sz="2400" dirty="0" err="1">
                <a:solidFill>
                  <a:srgbClr val="000000"/>
                </a:solidFill>
                <a:ea typeface="+mn-lt"/>
                <a:cs typeface="+mn-lt"/>
              </a:rPr>
              <a:t>Risikokapital</a:t>
            </a:r>
            <a:r>
              <a:rPr lang="en-GB" sz="2400" dirty="0">
                <a:solidFill>
                  <a:srgbClr val="000000"/>
                </a:solidFill>
                <a:ea typeface="+mn-lt"/>
                <a:cs typeface="+mn-lt"/>
              </a:rPr>
              <a:t> in der Regel auf </a:t>
            </a:r>
            <a:r>
              <a:rPr lang="en-GB" sz="2400" dirty="0" err="1">
                <a:solidFill>
                  <a:srgbClr val="000000"/>
                </a:solidFill>
                <a:ea typeface="+mn-lt"/>
                <a:cs typeface="+mn-lt"/>
              </a:rPr>
              <a:t>aufstrebende</a:t>
            </a:r>
            <a:r>
              <a:rPr lang="en-GB" sz="2400" dirty="0">
                <a:solidFill>
                  <a:srgbClr val="000000"/>
                </a:solidFill>
                <a:ea typeface="+mn-lt"/>
                <a:cs typeface="+mn-lt"/>
              </a:rPr>
              <a:t> </a:t>
            </a:r>
            <a:r>
              <a:rPr lang="en-GB" sz="2400" dirty="0" err="1">
                <a:solidFill>
                  <a:srgbClr val="000000"/>
                </a:solidFill>
                <a:ea typeface="+mn-lt"/>
                <a:cs typeface="+mn-lt"/>
              </a:rPr>
              <a:t>Unternehmen</a:t>
            </a:r>
            <a:r>
              <a:rPr lang="en-GB" sz="2400" dirty="0">
                <a:solidFill>
                  <a:srgbClr val="000000"/>
                </a:solidFill>
                <a:ea typeface="+mn-lt"/>
                <a:cs typeface="+mn-lt"/>
              </a:rPr>
              <a:t> </a:t>
            </a:r>
            <a:r>
              <a:rPr lang="en-GB" sz="2400" dirty="0" err="1">
                <a:solidFill>
                  <a:srgbClr val="000000"/>
                </a:solidFill>
                <a:ea typeface="+mn-lt"/>
                <a:cs typeface="+mn-lt"/>
              </a:rPr>
              <a:t>konzentriert</a:t>
            </a:r>
            <a:r>
              <a:rPr lang="en-GB" sz="2400" dirty="0">
                <a:solidFill>
                  <a:srgbClr val="000000"/>
                </a:solidFill>
                <a:ea typeface="+mn-lt"/>
                <a:cs typeface="+mn-lt"/>
              </a:rPr>
              <a:t>, die </a:t>
            </a:r>
            <a:r>
              <a:rPr lang="en-GB" sz="2400" dirty="0" err="1">
                <a:solidFill>
                  <a:srgbClr val="000000"/>
                </a:solidFill>
                <a:ea typeface="+mn-lt"/>
                <a:cs typeface="+mn-lt"/>
              </a:rPr>
              <a:t>zum</a:t>
            </a:r>
            <a:r>
              <a:rPr lang="en-GB" sz="2400" dirty="0">
                <a:solidFill>
                  <a:srgbClr val="000000"/>
                </a:solidFill>
                <a:ea typeface="+mn-lt"/>
                <a:cs typeface="+mn-lt"/>
              </a:rPr>
              <a:t> </a:t>
            </a:r>
            <a:r>
              <a:rPr lang="en-GB" sz="2400" dirty="0" err="1">
                <a:solidFill>
                  <a:srgbClr val="000000"/>
                </a:solidFill>
                <a:ea typeface="+mn-lt"/>
                <a:cs typeface="+mn-lt"/>
              </a:rPr>
              <a:t>ersten</a:t>
            </a:r>
            <a:r>
              <a:rPr lang="en-GB" sz="2400" dirty="0">
                <a:solidFill>
                  <a:srgbClr val="000000"/>
                </a:solidFill>
                <a:ea typeface="+mn-lt"/>
                <a:cs typeface="+mn-lt"/>
              </a:rPr>
              <a:t> Mal </a:t>
            </a:r>
            <a:r>
              <a:rPr lang="en-GB" sz="2400" dirty="0" err="1">
                <a:solidFill>
                  <a:srgbClr val="000000"/>
                </a:solidFill>
                <a:ea typeface="+mn-lt"/>
                <a:cs typeface="+mn-lt"/>
              </a:rPr>
              <a:t>umfangreiche</a:t>
            </a:r>
            <a:r>
              <a:rPr lang="en-GB" sz="2400" dirty="0">
                <a:solidFill>
                  <a:srgbClr val="000000"/>
                </a:solidFill>
                <a:ea typeface="+mn-lt"/>
                <a:cs typeface="+mn-lt"/>
              </a:rPr>
              <a:t> Mittel </a:t>
            </a:r>
            <a:r>
              <a:rPr lang="en-GB" sz="2400" dirty="0" err="1">
                <a:solidFill>
                  <a:srgbClr val="000000"/>
                </a:solidFill>
                <a:ea typeface="+mn-lt"/>
                <a:cs typeface="+mn-lt"/>
              </a:rPr>
              <a:t>benötigen</a:t>
            </a:r>
            <a:r>
              <a:rPr kumimoji="0" lang="en-GB" sz="2400" b="0" i="0" u="none" strike="noStrike" kern="1200" cap="none" spc="0" normalizeH="0" baseline="0" noProof="0" dirty="0">
                <a:ln>
                  <a:noFill/>
                </a:ln>
                <a:solidFill>
                  <a:srgbClr val="000000"/>
                </a:solidFill>
                <a:effectLst/>
                <a:uLnTx/>
                <a:uFillTx/>
                <a:ea typeface="+mn-lt"/>
                <a:cs typeface="+mn-lt"/>
              </a:rPr>
              <a:t>, </a:t>
            </a:r>
            <a:r>
              <a:rPr lang="en-GB" sz="2400" dirty="0" err="1">
                <a:solidFill>
                  <a:srgbClr val="000000"/>
                </a:solidFill>
                <a:ea typeface="+mn-lt"/>
                <a:cs typeface="+mn-lt"/>
              </a:rPr>
              <a:t>während</a:t>
            </a:r>
            <a:r>
              <a:rPr lang="en-GB" sz="2400" dirty="0">
                <a:solidFill>
                  <a:srgbClr val="000000"/>
                </a:solidFill>
                <a:ea typeface="+mn-lt"/>
                <a:cs typeface="+mn-lt"/>
              </a:rPr>
              <a:t> Private-Equity in der Regel </a:t>
            </a:r>
            <a:r>
              <a:rPr lang="en-GB" sz="2400" dirty="0" err="1">
                <a:solidFill>
                  <a:srgbClr val="000000"/>
                </a:solidFill>
                <a:ea typeface="+mn-lt"/>
                <a:cs typeface="+mn-lt"/>
              </a:rPr>
              <a:t>größere</a:t>
            </a:r>
            <a:r>
              <a:rPr kumimoji="0" lang="en-GB" sz="2400" b="0" i="0" u="none" strike="noStrike" kern="1200" cap="none" spc="0" normalizeH="0" baseline="0" noProof="0" dirty="0">
                <a:ln>
                  <a:noFill/>
                </a:ln>
                <a:solidFill>
                  <a:srgbClr val="000000"/>
                </a:solidFill>
                <a:effectLst/>
                <a:uLnTx/>
                <a:uFillTx/>
                <a:ea typeface="+mn-lt"/>
                <a:cs typeface="+mn-lt"/>
              </a:rPr>
              <a:t>, </a:t>
            </a:r>
            <a:r>
              <a:rPr lang="en-GB" sz="2400" dirty="0" err="1">
                <a:solidFill>
                  <a:srgbClr val="000000"/>
                </a:solidFill>
                <a:ea typeface="+mn-lt"/>
                <a:cs typeface="+mn-lt"/>
              </a:rPr>
              <a:t>etabliertere</a:t>
            </a:r>
            <a:r>
              <a:rPr lang="en-GB" sz="2400" dirty="0">
                <a:solidFill>
                  <a:srgbClr val="000000"/>
                </a:solidFill>
                <a:ea typeface="+mn-lt"/>
                <a:cs typeface="+mn-lt"/>
              </a:rPr>
              <a:t> </a:t>
            </a:r>
            <a:r>
              <a:rPr lang="en-GB" sz="2400" dirty="0" err="1">
                <a:solidFill>
                  <a:srgbClr val="000000"/>
                </a:solidFill>
                <a:ea typeface="+mn-lt"/>
                <a:cs typeface="+mn-lt"/>
              </a:rPr>
              <a:t>Unternehmen</a:t>
            </a:r>
            <a:r>
              <a:rPr lang="en-GB" sz="2400" dirty="0">
                <a:solidFill>
                  <a:srgbClr val="000000"/>
                </a:solidFill>
                <a:ea typeface="+mn-lt"/>
                <a:cs typeface="+mn-lt"/>
              </a:rPr>
              <a:t> </a:t>
            </a:r>
            <a:r>
              <a:rPr lang="en-GB" sz="2400" dirty="0" err="1">
                <a:solidFill>
                  <a:srgbClr val="000000"/>
                </a:solidFill>
                <a:ea typeface="+mn-lt"/>
                <a:cs typeface="+mn-lt"/>
              </a:rPr>
              <a:t>finanziert</a:t>
            </a:r>
            <a:r>
              <a:rPr kumimoji="0" lang="en-GB" sz="2400" b="0" i="0" u="none" strike="noStrike" kern="1200" cap="none" spc="0" normalizeH="0" baseline="0" noProof="0" dirty="0">
                <a:ln>
                  <a:noFill/>
                </a:ln>
                <a:solidFill>
                  <a:srgbClr val="000000"/>
                </a:solidFill>
                <a:effectLst/>
                <a:uLnTx/>
                <a:uFillTx/>
                <a:ea typeface="+mn-lt"/>
                <a:cs typeface="+mn-lt"/>
              </a:rPr>
              <a:t>, </a:t>
            </a:r>
            <a:r>
              <a:rPr lang="en-GB" sz="2400" dirty="0">
                <a:solidFill>
                  <a:srgbClr val="000000"/>
                </a:solidFill>
                <a:ea typeface="+mn-lt"/>
                <a:cs typeface="+mn-lt"/>
              </a:rPr>
              <a:t>die </a:t>
            </a:r>
            <a:r>
              <a:rPr lang="en-GB" sz="2400" dirty="0" err="1">
                <a:solidFill>
                  <a:srgbClr val="000000"/>
                </a:solidFill>
                <a:ea typeface="+mn-lt"/>
                <a:cs typeface="+mn-lt"/>
              </a:rPr>
              <a:t>eine</a:t>
            </a:r>
            <a:r>
              <a:rPr lang="en-GB" sz="2400" dirty="0">
                <a:solidFill>
                  <a:srgbClr val="000000"/>
                </a:solidFill>
                <a:ea typeface="+mn-lt"/>
                <a:cs typeface="+mn-lt"/>
              </a:rPr>
              <a:t> </a:t>
            </a:r>
            <a:r>
              <a:rPr lang="en-GB" sz="2400" dirty="0" err="1">
                <a:solidFill>
                  <a:srgbClr val="000000"/>
                </a:solidFill>
                <a:ea typeface="+mn-lt"/>
                <a:cs typeface="+mn-lt"/>
              </a:rPr>
              <a:t>Kapitalaufstockung</a:t>
            </a:r>
            <a:r>
              <a:rPr lang="en-GB" sz="2400" dirty="0">
                <a:solidFill>
                  <a:srgbClr val="000000"/>
                </a:solidFill>
                <a:ea typeface="+mn-lt"/>
                <a:cs typeface="+mn-lt"/>
              </a:rPr>
              <a:t> </a:t>
            </a:r>
            <a:r>
              <a:rPr lang="en-GB" sz="2400" dirty="0" err="1">
                <a:solidFill>
                  <a:srgbClr val="000000"/>
                </a:solidFill>
                <a:ea typeface="+mn-lt"/>
                <a:cs typeface="+mn-lt"/>
              </a:rPr>
              <a:t>oder</a:t>
            </a:r>
            <a:r>
              <a:rPr lang="en-GB" sz="2400" dirty="0">
                <a:solidFill>
                  <a:srgbClr val="000000"/>
                </a:solidFill>
                <a:ea typeface="+mn-lt"/>
                <a:cs typeface="+mn-lt"/>
              </a:rPr>
              <a:t> die </a:t>
            </a:r>
            <a:r>
              <a:rPr lang="en-GB" sz="2400" dirty="0" err="1">
                <a:solidFill>
                  <a:srgbClr val="000000"/>
                </a:solidFill>
                <a:ea typeface="+mn-lt"/>
                <a:cs typeface="+mn-lt"/>
              </a:rPr>
              <a:t>Möglichkeit</a:t>
            </a:r>
            <a:r>
              <a:rPr lang="en-GB" sz="2400" dirty="0">
                <a:solidFill>
                  <a:srgbClr val="000000"/>
                </a:solidFill>
                <a:ea typeface="+mn-lt"/>
                <a:cs typeface="+mn-lt"/>
              </a:rPr>
              <a:t> für </a:t>
            </a:r>
            <a:r>
              <a:rPr lang="en-GB" sz="2400" dirty="0" err="1">
                <a:solidFill>
                  <a:srgbClr val="000000"/>
                </a:solidFill>
                <a:ea typeface="+mn-lt"/>
                <a:cs typeface="+mn-lt"/>
              </a:rPr>
              <a:t>Unternehmensgründer</a:t>
            </a:r>
            <a:r>
              <a:rPr lang="en-GB" sz="2400" dirty="0">
                <a:solidFill>
                  <a:srgbClr val="000000"/>
                </a:solidFill>
                <a:ea typeface="+mn-lt"/>
                <a:cs typeface="+mn-lt"/>
              </a:rPr>
              <a:t> </a:t>
            </a:r>
            <a:r>
              <a:rPr lang="en-GB" sz="2400" dirty="0" err="1">
                <a:solidFill>
                  <a:srgbClr val="000000"/>
                </a:solidFill>
                <a:ea typeface="+mn-lt"/>
                <a:cs typeface="+mn-lt"/>
              </a:rPr>
              <a:t>suchen</a:t>
            </a:r>
            <a:r>
              <a:rPr kumimoji="0" lang="en-GB" sz="2400" b="0" i="0" u="none" strike="noStrike" kern="1200" cap="none" spc="0" normalizeH="0" baseline="0" noProof="0" dirty="0">
                <a:ln>
                  <a:noFill/>
                </a:ln>
                <a:solidFill>
                  <a:srgbClr val="000000"/>
                </a:solidFill>
                <a:effectLst/>
                <a:uLnTx/>
                <a:uFillTx/>
                <a:ea typeface="+mn-lt"/>
                <a:cs typeface="+mn-lt"/>
              </a:rPr>
              <a:t>, </a:t>
            </a:r>
            <a:r>
              <a:rPr lang="en-GB" sz="2400" dirty="0" err="1">
                <a:solidFill>
                  <a:srgbClr val="000000"/>
                </a:solidFill>
                <a:ea typeface="+mn-lt"/>
                <a:cs typeface="+mn-lt"/>
              </a:rPr>
              <a:t>einen</a:t>
            </a:r>
            <a:r>
              <a:rPr lang="en-GB" sz="2400" dirty="0">
                <a:solidFill>
                  <a:srgbClr val="000000"/>
                </a:solidFill>
                <a:ea typeface="+mn-lt"/>
                <a:cs typeface="+mn-lt"/>
              </a:rPr>
              <a:t> Teil </a:t>
            </a:r>
            <a:r>
              <a:rPr lang="en-GB" sz="2400" dirty="0" err="1">
                <a:solidFill>
                  <a:srgbClr val="000000"/>
                </a:solidFill>
                <a:ea typeface="+mn-lt"/>
                <a:cs typeface="+mn-lt"/>
              </a:rPr>
              <a:t>ihrer</a:t>
            </a:r>
            <a:r>
              <a:rPr lang="en-GB" sz="2400" dirty="0">
                <a:solidFill>
                  <a:srgbClr val="000000"/>
                </a:solidFill>
                <a:ea typeface="+mn-lt"/>
                <a:cs typeface="+mn-lt"/>
              </a:rPr>
              <a:t> </a:t>
            </a:r>
            <a:r>
              <a:rPr lang="en-GB" sz="2400" dirty="0" err="1">
                <a:solidFill>
                  <a:srgbClr val="000000"/>
                </a:solidFill>
                <a:ea typeface="+mn-lt"/>
                <a:cs typeface="+mn-lt"/>
              </a:rPr>
              <a:t>Eigentumsanteile</a:t>
            </a:r>
            <a:r>
              <a:rPr lang="en-GB" sz="2400" dirty="0">
                <a:solidFill>
                  <a:srgbClr val="000000"/>
                </a:solidFill>
                <a:ea typeface="+mn-lt"/>
                <a:cs typeface="+mn-lt"/>
              </a:rPr>
              <a:t> </a:t>
            </a:r>
            <a:r>
              <a:rPr lang="en-GB" sz="2400" dirty="0" err="1">
                <a:solidFill>
                  <a:srgbClr val="000000"/>
                </a:solidFill>
                <a:ea typeface="+mn-lt"/>
                <a:cs typeface="+mn-lt"/>
              </a:rPr>
              <a:t>zu</a:t>
            </a:r>
            <a:r>
              <a:rPr lang="en-GB" sz="2400" dirty="0">
                <a:solidFill>
                  <a:srgbClr val="000000"/>
                </a:solidFill>
                <a:ea typeface="+mn-lt"/>
                <a:cs typeface="+mn-lt"/>
              </a:rPr>
              <a:t> </a:t>
            </a:r>
            <a:r>
              <a:rPr lang="en-GB" sz="2400" dirty="0" err="1">
                <a:solidFill>
                  <a:srgbClr val="000000"/>
                </a:solidFill>
                <a:ea typeface="+mn-lt"/>
                <a:cs typeface="+mn-lt"/>
              </a:rPr>
              <a:t>übertragen</a:t>
            </a:r>
            <a:r>
              <a:rPr kumimoji="0" lang="en-GB" sz="2400" b="0" i="0" u="none" strike="noStrike" kern="1200" cap="none" spc="0" normalizeH="0" baseline="0" noProof="0" dirty="0">
                <a:ln>
                  <a:noFill/>
                </a:ln>
                <a:solidFill>
                  <a:srgbClr val="000000"/>
                </a:solidFill>
                <a:effectLst/>
                <a:uLnTx/>
                <a:uFillTx/>
                <a:ea typeface="+mn-lt"/>
                <a:cs typeface="+mn-lt"/>
              </a:rPr>
              <a:t>.</a:t>
            </a:r>
            <a:endParaRPr lang="en-GB" sz="2400" dirty="0">
              <a:ea typeface="+mn-lt"/>
              <a:cs typeface="+mn-lt"/>
            </a:endParaRPr>
          </a:p>
        </p:txBody>
      </p:sp>
    </p:spTree>
    <p:extLst>
      <p:ext uri="{BB962C8B-B14F-4D97-AF65-F5344CB8AC3E}">
        <p14:creationId xmlns:p14="http://schemas.microsoft.com/office/powerpoint/2010/main" val="338173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761603"/>
            <a:ext cx="10595237" cy="822268"/>
          </a:xfrm>
        </p:spPr>
        <p:txBody>
          <a:bodyPr lIns="91440" tIns="45720" rIns="91440" bIns="45720" anchor="t">
            <a:noAutofit/>
          </a:bodyPr>
          <a:lstStyle/>
          <a:p>
            <a:r>
              <a:rPr lang="en-GB"/>
              <a:t>Angel </a:t>
            </a:r>
            <a:r>
              <a:rPr lang="en-GB" err="1"/>
              <a:t>Investoren</a:t>
            </a:r>
            <a:endParaRPr lang="en-GB" err="1">
              <a:cs typeface="Calibri"/>
            </a:endParaRPr>
          </a:p>
        </p:txBody>
      </p:sp>
      <p:sp>
        <p:nvSpPr>
          <p:cNvPr id="2" name="TextBox 1">
            <a:extLst>
              <a:ext uri="{FF2B5EF4-FFF2-40B4-BE49-F238E27FC236}">
                <a16:creationId xmlns:a16="http://schemas.microsoft.com/office/drawing/2014/main" id="{CDF7989A-5967-150C-B395-70EC1F2423B8}"/>
              </a:ext>
            </a:extLst>
          </p:cNvPr>
          <p:cNvSpPr txBox="1"/>
          <p:nvPr/>
        </p:nvSpPr>
        <p:spPr>
          <a:xfrm>
            <a:off x="897211" y="1583870"/>
            <a:ext cx="10496407" cy="3468642"/>
          </a:xfrm>
          <a:prstGeom prst="rect">
            <a:avLst/>
          </a:prstGeom>
          <a:noFill/>
        </p:spPr>
        <p:txBody>
          <a:bodyPr wrap="square" lIns="91440" tIns="45720" rIns="91440" bIns="45720" rtlCol="0" anchor="t">
            <a:spAutoFit/>
          </a:bodyPr>
          <a:lstStyle/>
          <a:p>
            <a:pPr marL="457200" indent="-457200">
              <a:lnSpc>
                <a:spcPct val="90000"/>
              </a:lnSpc>
              <a:spcBef>
                <a:spcPts val="1000"/>
              </a:spcBef>
              <a:buClr>
                <a:srgbClr val="0D9390"/>
              </a:buClr>
              <a:buBlip>
                <a:blip r:embed="rId3"/>
              </a:buBlip>
              <a:defRPr/>
            </a:pPr>
            <a:r>
              <a:rPr lang="en-GB" sz="2400" dirty="0">
                <a:solidFill>
                  <a:srgbClr val="000000"/>
                </a:solidFill>
                <a:ea typeface="+mn-lt"/>
                <a:cs typeface="+mn-lt"/>
              </a:rPr>
              <a:t>Für </a:t>
            </a:r>
            <a:r>
              <a:rPr lang="en-GB" sz="2400" err="1">
                <a:solidFill>
                  <a:srgbClr val="000000"/>
                </a:solidFill>
                <a:ea typeface="+mn-lt"/>
                <a:cs typeface="+mn-lt"/>
              </a:rPr>
              <a:t>kleine</a:t>
            </a:r>
            <a:r>
              <a:rPr lang="en-GB" sz="2400" dirty="0">
                <a:solidFill>
                  <a:srgbClr val="000000"/>
                </a:solidFill>
                <a:ea typeface="+mn-lt"/>
                <a:cs typeface="+mn-lt"/>
              </a:rPr>
              <a:t> </a:t>
            </a:r>
            <a:r>
              <a:rPr lang="en-GB" sz="2400" err="1">
                <a:solidFill>
                  <a:srgbClr val="000000"/>
                </a:solidFill>
                <a:ea typeface="+mn-lt"/>
                <a:cs typeface="+mn-lt"/>
              </a:rPr>
              <a:t>Unternehmen</a:t>
            </a:r>
            <a:r>
              <a:rPr lang="en-GB" sz="2400" dirty="0">
                <a:solidFill>
                  <a:srgbClr val="000000"/>
                </a:solidFill>
                <a:ea typeface="+mn-lt"/>
                <a:cs typeface="+mn-lt"/>
              </a:rPr>
              <a:t> </a:t>
            </a:r>
            <a:r>
              <a:rPr lang="en-GB" sz="2400" err="1">
                <a:solidFill>
                  <a:srgbClr val="000000"/>
                </a:solidFill>
                <a:ea typeface="+mn-lt"/>
                <a:cs typeface="+mn-lt"/>
              </a:rPr>
              <a:t>oder</a:t>
            </a:r>
            <a:r>
              <a:rPr lang="en-GB" sz="2400" dirty="0">
                <a:solidFill>
                  <a:srgbClr val="000000"/>
                </a:solidFill>
                <a:ea typeface="+mn-lt"/>
                <a:cs typeface="+mn-lt"/>
              </a:rPr>
              <a:t> </a:t>
            </a:r>
            <a:r>
              <a:rPr lang="en-GB" sz="2400" err="1">
                <a:solidFill>
                  <a:srgbClr val="000000"/>
                </a:solidFill>
                <a:ea typeface="+mn-lt"/>
                <a:cs typeface="+mn-lt"/>
              </a:rPr>
              <a:t>aufstrebende</a:t>
            </a:r>
            <a:r>
              <a:rPr lang="en-GB" sz="2400" dirty="0">
                <a:solidFill>
                  <a:srgbClr val="000000"/>
                </a:solidFill>
                <a:ea typeface="+mn-lt"/>
                <a:cs typeface="+mn-lt"/>
              </a:rPr>
              <a:t> </a:t>
            </a:r>
            <a:r>
              <a:rPr lang="en-GB" sz="2400" err="1">
                <a:solidFill>
                  <a:srgbClr val="000000"/>
                </a:solidFill>
                <a:ea typeface="+mn-lt"/>
                <a:cs typeface="+mn-lt"/>
              </a:rPr>
              <a:t>Unternehmen</a:t>
            </a:r>
            <a:r>
              <a:rPr lang="en-GB" sz="2400" dirty="0">
                <a:solidFill>
                  <a:srgbClr val="000000"/>
                </a:solidFill>
                <a:ea typeface="+mn-lt"/>
                <a:cs typeface="+mn-lt"/>
              </a:rPr>
              <a:t> in </a:t>
            </a:r>
            <a:r>
              <a:rPr lang="en-GB" sz="2400" err="1">
                <a:solidFill>
                  <a:srgbClr val="000000"/>
                </a:solidFill>
                <a:ea typeface="+mn-lt"/>
                <a:cs typeface="+mn-lt"/>
              </a:rPr>
              <a:t>aufstrebenden</a:t>
            </a:r>
            <a:r>
              <a:rPr lang="en-GB" sz="2400" dirty="0">
                <a:solidFill>
                  <a:srgbClr val="000000"/>
                </a:solidFill>
                <a:ea typeface="+mn-lt"/>
                <a:cs typeface="+mn-lt"/>
              </a:rPr>
              <a:t> </a:t>
            </a:r>
            <a:r>
              <a:rPr lang="en-GB" sz="2400" err="1">
                <a:solidFill>
                  <a:srgbClr val="000000"/>
                </a:solidFill>
                <a:ea typeface="+mn-lt"/>
                <a:cs typeface="+mn-lt"/>
              </a:rPr>
              <a:t>Branchen</a:t>
            </a:r>
            <a:r>
              <a:rPr lang="en-GB" sz="2400" dirty="0">
                <a:solidFill>
                  <a:srgbClr val="000000"/>
                </a:solidFill>
                <a:ea typeface="+mn-lt"/>
                <a:cs typeface="+mn-lt"/>
              </a:rPr>
              <a:t> </a:t>
            </a:r>
            <a:r>
              <a:rPr lang="en-GB" sz="2400" err="1">
                <a:solidFill>
                  <a:srgbClr val="000000"/>
                </a:solidFill>
                <a:ea typeface="+mn-lt"/>
                <a:cs typeface="+mn-lt"/>
              </a:rPr>
              <a:t>wird</a:t>
            </a:r>
            <a:r>
              <a:rPr lang="en-GB" sz="2400" dirty="0">
                <a:solidFill>
                  <a:srgbClr val="000000"/>
                </a:solidFill>
                <a:ea typeface="+mn-lt"/>
                <a:cs typeface="+mn-lt"/>
              </a:rPr>
              <a:t> </a:t>
            </a:r>
            <a:r>
              <a:rPr lang="en-GB" sz="2400" err="1">
                <a:solidFill>
                  <a:srgbClr val="000000"/>
                </a:solidFill>
                <a:ea typeface="+mn-lt"/>
                <a:cs typeface="+mn-lt"/>
              </a:rPr>
              <a:t>Risikokapital</a:t>
            </a:r>
            <a:r>
              <a:rPr lang="en-GB" sz="2400" dirty="0">
                <a:solidFill>
                  <a:srgbClr val="000000"/>
                </a:solidFill>
                <a:ea typeface="+mn-lt"/>
                <a:cs typeface="+mn-lt"/>
              </a:rPr>
              <a:t> </a:t>
            </a:r>
            <a:r>
              <a:rPr kumimoji="0" lang="en-GB" sz="2400" b="0" i="0" u="none" strike="noStrike" kern="1200" cap="none" spc="0" normalizeH="0" baseline="0" noProof="0" dirty="0">
                <a:ln>
                  <a:noFill/>
                </a:ln>
                <a:solidFill>
                  <a:srgbClr val="000000"/>
                </a:solidFill>
                <a:effectLst/>
                <a:uLnTx/>
                <a:uFillTx/>
                <a:ea typeface="+mn-lt"/>
                <a:cs typeface="+mn-lt"/>
              </a:rPr>
              <a:t>in </a:t>
            </a:r>
            <a:r>
              <a:rPr lang="en-GB" sz="2400" dirty="0">
                <a:solidFill>
                  <a:srgbClr val="000000"/>
                </a:solidFill>
                <a:ea typeface="+mn-lt"/>
                <a:cs typeface="+mn-lt"/>
              </a:rPr>
              <a:t>der Regel </a:t>
            </a:r>
            <a:r>
              <a:rPr lang="en-GB" sz="2400" dirty="0">
                <a:solidFill>
                  <a:schemeClr val="accent2"/>
                </a:solidFill>
                <a:ea typeface="+mn-lt"/>
                <a:cs typeface="+mn-lt"/>
                <a:hlinkClick r:id="rId4">
                  <a:extLst>
                    <a:ext uri="{A12FA001-AC4F-418D-AE19-62706E023703}">
                      <ahyp:hlinkClr xmlns:ahyp="http://schemas.microsoft.com/office/drawing/2018/hyperlinkcolor" val="tx"/>
                    </a:ext>
                  </a:extLst>
                </a:hlinkClick>
              </a:rPr>
              <a:t>von vermögenden Privatpersonen</a:t>
            </a:r>
            <a:r>
              <a:rPr lang="en-GB" sz="2400" dirty="0">
                <a:solidFill>
                  <a:srgbClr val="000000"/>
                </a:solidFill>
                <a:ea typeface="+mn-lt"/>
                <a:cs typeface="+mn-lt"/>
              </a:rPr>
              <a:t> </a:t>
            </a:r>
            <a:r>
              <a:rPr kumimoji="0" lang="en-GB" sz="2400" b="0" i="0" u="none" strike="noStrike" kern="1200" cap="none" spc="0" normalizeH="0" baseline="0" noProof="0" dirty="0">
                <a:ln>
                  <a:noFill/>
                </a:ln>
                <a:solidFill>
                  <a:srgbClr val="000000"/>
                </a:solidFill>
                <a:effectLst/>
                <a:uLnTx/>
                <a:uFillTx/>
                <a:ea typeface="+mn-lt"/>
                <a:cs typeface="+mn-lt"/>
              </a:rPr>
              <a:t>(</a:t>
            </a:r>
            <a:r>
              <a:rPr lang="en-GB" sz="2400" dirty="0">
                <a:solidFill>
                  <a:srgbClr val="000000"/>
                </a:solidFill>
                <a:ea typeface="+mn-lt"/>
                <a:cs typeface="+mn-lt"/>
              </a:rPr>
              <a:t>HNWI) - oft </a:t>
            </a:r>
            <a:r>
              <a:rPr lang="en-GB" sz="2400" err="1">
                <a:solidFill>
                  <a:srgbClr val="000000"/>
                </a:solidFill>
                <a:ea typeface="+mn-lt"/>
                <a:cs typeface="+mn-lt"/>
              </a:rPr>
              <a:t>auch</a:t>
            </a:r>
            <a:r>
              <a:rPr lang="en-GB" sz="2400" dirty="0">
                <a:solidFill>
                  <a:srgbClr val="000000"/>
                </a:solidFill>
                <a:ea typeface="+mn-lt"/>
                <a:cs typeface="+mn-lt"/>
              </a:rPr>
              <a:t> </a:t>
            </a:r>
            <a:r>
              <a:rPr lang="en-GB" sz="2400" err="1">
                <a:solidFill>
                  <a:srgbClr val="000000"/>
                </a:solidFill>
                <a:ea typeface="+mn-lt"/>
                <a:cs typeface="+mn-lt"/>
              </a:rPr>
              <a:t>als</a:t>
            </a:r>
            <a:r>
              <a:rPr lang="en-GB" sz="2400" dirty="0">
                <a:solidFill>
                  <a:srgbClr val="000000"/>
                </a:solidFill>
                <a:ea typeface="+mn-lt"/>
                <a:cs typeface="+mn-lt"/>
              </a:rPr>
              <a:t> </a:t>
            </a:r>
            <a:r>
              <a:rPr lang="en-GB" sz="2400" dirty="0">
                <a:solidFill>
                  <a:schemeClr val="accent2"/>
                </a:solidFill>
                <a:ea typeface="+mn-lt"/>
                <a:cs typeface="+mn-lt"/>
              </a:rPr>
              <a:t>"</a:t>
            </a:r>
            <a:r>
              <a:rPr lang="en-GB" sz="2400" dirty="0">
                <a:solidFill>
                  <a:schemeClr val="accent2"/>
                </a:solidFill>
                <a:ea typeface="+mn-lt"/>
                <a:cs typeface="+mn-lt"/>
                <a:hlinkClick r:id="rId5">
                  <a:extLst>
                    <a:ext uri="{A12FA001-AC4F-418D-AE19-62706E023703}">
                      <ahyp:hlinkClr xmlns:ahyp="http://schemas.microsoft.com/office/drawing/2018/hyperlinkcolor" val="tx"/>
                    </a:ext>
                  </a:extLst>
                </a:hlinkClick>
              </a:rPr>
              <a:t>Angel-Investoren</a:t>
            </a:r>
            <a:r>
              <a:rPr kumimoji="0" lang="en-GB" sz="2400" b="0" i="0" u="none" strike="noStrike" kern="1200" cap="none" spc="0" normalizeH="0" baseline="0" noProof="0" dirty="0">
                <a:ln>
                  <a:noFill/>
                </a:ln>
                <a:solidFill>
                  <a:schemeClr val="accent2"/>
                </a:solidFill>
                <a:effectLst/>
                <a:uLnTx/>
                <a:uFillTx/>
                <a:ea typeface="+mn-lt"/>
                <a:cs typeface="+mn-lt"/>
              </a:rPr>
              <a:t>"</a:t>
            </a:r>
            <a:r>
              <a:rPr lang="en-GB" sz="2400" dirty="0">
                <a:solidFill>
                  <a:srgbClr val="000000"/>
                </a:solidFill>
                <a:ea typeface="+mn-lt"/>
                <a:cs typeface="+mn-lt"/>
              </a:rPr>
              <a:t> </a:t>
            </a:r>
            <a:r>
              <a:rPr lang="en-GB" sz="2400" err="1">
                <a:solidFill>
                  <a:srgbClr val="000000"/>
                </a:solidFill>
                <a:ea typeface="+mn-lt"/>
                <a:cs typeface="+mn-lt"/>
              </a:rPr>
              <a:t>bezeichnet</a:t>
            </a:r>
            <a:r>
              <a:rPr lang="en-GB" sz="2400" dirty="0">
                <a:solidFill>
                  <a:srgbClr val="000000"/>
                </a:solidFill>
                <a:ea typeface="+mn-lt"/>
                <a:cs typeface="+mn-lt"/>
              </a:rPr>
              <a:t> - und </a:t>
            </a:r>
            <a:r>
              <a:rPr lang="en-GB" sz="2400" err="1">
                <a:solidFill>
                  <a:srgbClr val="000000"/>
                </a:solidFill>
                <a:ea typeface="+mn-lt"/>
                <a:cs typeface="+mn-lt"/>
              </a:rPr>
              <a:t>Risikokapitalfirmen</a:t>
            </a:r>
            <a:r>
              <a:rPr lang="en-GB" sz="2400" dirty="0">
                <a:solidFill>
                  <a:srgbClr val="000000"/>
                </a:solidFill>
                <a:ea typeface="+mn-lt"/>
                <a:cs typeface="+mn-lt"/>
              </a:rPr>
              <a:t> </a:t>
            </a:r>
            <a:r>
              <a:rPr lang="en-GB" sz="2400" err="1">
                <a:solidFill>
                  <a:srgbClr val="000000"/>
                </a:solidFill>
                <a:ea typeface="+mn-lt"/>
                <a:cs typeface="+mn-lt"/>
              </a:rPr>
              <a:t>bereitgestellt</a:t>
            </a:r>
            <a:r>
              <a:rPr kumimoji="0" lang="en-GB" sz="2400" b="0" i="0" u="none" strike="noStrike" kern="1200" cap="none" spc="0" normalizeH="0" baseline="0" noProof="0" dirty="0">
                <a:ln>
                  <a:noFill/>
                </a:ln>
                <a:solidFill>
                  <a:srgbClr val="000000"/>
                </a:solidFill>
                <a:effectLst/>
                <a:uLnTx/>
                <a:uFillTx/>
                <a:ea typeface="+mn-lt"/>
                <a:cs typeface="+mn-lt"/>
              </a:rPr>
              <a:t>.</a:t>
            </a:r>
            <a:r>
              <a:rPr lang="en-GB" sz="2400" dirty="0">
                <a:solidFill>
                  <a:srgbClr val="000000"/>
                </a:solidFill>
                <a:ea typeface="+mn-lt"/>
                <a:cs typeface="+mn-lt"/>
              </a:rPr>
              <a:t> </a:t>
            </a:r>
            <a:endParaRPr lang="en-US" dirty="0">
              <a:solidFill>
                <a:srgbClr val="000000"/>
              </a:solidFill>
              <a:ea typeface="+mn-lt"/>
              <a:cs typeface="+mn-lt"/>
            </a:endParaRPr>
          </a:p>
          <a:p>
            <a:pPr marL="457200" marR="0" lvl="0" indent="-457200" algn="l" defTabSz="914400" rtl="0" eaLnBrk="1" fontAlgn="auto" latinLnBrk="0" hangingPunct="1">
              <a:lnSpc>
                <a:spcPct val="90000"/>
              </a:lnSpc>
              <a:spcBef>
                <a:spcPts val="1000"/>
              </a:spcBef>
              <a:spcAft>
                <a:spcPts val="0"/>
              </a:spcAft>
              <a:buClr>
                <a:srgbClr val="0D9390"/>
              </a:buClr>
              <a:buSzTx/>
              <a:buFontTx/>
              <a:buBlip>
                <a:blip r:embed="rId3"/>
              </a:buBlip>
              <a:tabLst/>
              <a:defRPr/>
            </a:pPr>
            <a:endParaRPr lang="en-GB" sz="2400">
              <a:solidFill>
                <a:srgbClr val="000000"/>
              </a:solidFill>
              <a:latin typeface="Calibri" panose="020F0502020204030204"/>
            </a:endParaRPr>
          </a:p>
          <a:p>
            <a:pPr marL="457200" indent="-457200">
              <a:lnSpc>
                <a:spcPct val="90000"/>
              </a:lnSpc>
              <a:spcBef>
                <a:spcPts val="1000"/>
              </a:spcBef>
              <a:buClr>
                <a:srgbClr val="0D9390"/>
              </a:buClr>
              <a:buFont typeface="Arial"/>
              <a:buBlip>
                <a:blip r:embed="rId3"/>
              </a:buBlip>
              <a:defRPr/>
            </a:pPr>
            <a:r>
              <a:rPr lang="en-GB" sz="2400" dirty="0">
                <a:solidFill>
                  <a:srgbClr val="000000"/>
                </a:solidFill>
                <a:ea typeface="+mn-lt"/>
                <a:cs typeface="+mn-lt"/>
              </a:rPr>
              <a:t>Die </a:t>
            </a:r>
            <a:r>
              <a:rPr kumimoji="0" lang="en-GB" sz="2400" b="0" i="0" u="none" strike="noStrike" kern="1200" cap="none" spc="0" normalizeH="0" baseline="0" noProof="0" dirty="0">
                <a:ln>
                  <a:noFill/>
                </a:ln>
                <a:solidFill>
                  <a:srgbClr val="000000"/>
                </a:solidFill>
                <a:effectLst/>
                <a:uLnTx/>
                <a:uFillTx/>
                <a:ea typeface="+mn-lt"/>
                <a:cs typeface="+mn-lt"/>
              </a:rPr>
              <a:t>National Venture Capital Association (NVCA) </a:t>
            </a:r>
            <a:r>
              <a:rPr lang="en-GB" sz="2400" dirty="0" err="1">
                <a:solidFill>
                  <a:srgbClr val="000000"/>
                </a:solidFill>
                <a:ea typeface="+mn-lt"/>
                <a:cs typeface="+mn-lt"/>
              </a:rPr>
              <a:t>ist</a:t>
            </a:r>
            <a:r>
              <a:rPr lang="en-GB" sz="2400" dirty="0">
                <a:solidFill>
                  <a:srgbClr val="000000"/>
                </a:solidFill>
                <a:ea typeface="+mn-lt"/>
                <a:cs typeface="+mn-lt"/>
              </a:rPr>
              <a:t> </a:t>
            </a:r>
            <a:r>
              <a:rPr lang="en-GB" sz="2400" dirty="0" err="1">
                <a:solidFill>
                  <a:srgbClr val="000000"/>
                </a:solidFill>
                <a:ea typeface="+mn-lt"/>
                <a:cs typeface="+mn-lt"/>
              </a:rPr>
              <a:t>eine</a:t>
            </a:r>
            <a:r>
              <a:rPr lang="en-GB" sz="2400" dirty="0">
                <a:solidFill>
                  <a:srgbClr val="000000"/>
                </a:solidFill>
                <a:ea typeface="+mn-lt"/>
                <a:cs typeface="+mn-lt"/>
              </a:rPr>
              <a:t> Organisation, die </a:t>
            </a:r>
            <a:r>
              <a:rPr lang="en-GB" sz="2400" dirty="0" err="1">
                <a:solidFill>
                  <a:srgbClr val="000000"/>
                </a:solidFill>
                <a:ea typeface="+mn-lt"/>
                <a:cs typeface="+mn-lt"/>
              </a:rPr>
              <a:t>sich</a:t>
            </a:r>
            <a:r>
              <a:rPr lang="en-GB" sz="2400" dirty="0">
                <a:solidFill>
                  <a:srgbClr val="000000"/>
                </a:solidFill>
                <a:ea typeface="+mn-lt"/>
                <a:cs typeface="+mn-lt"/>
              </a:rPr>
              <a:t> </a:t>
            </a:r>
            <a:r>
              <a:rPr lang="en-GB" sz="2400" dirty="0" err="1">
                <a:solidFill>
                  <a:srgbClr val="000000"/>
                </a:solidFill>
                <a:ea typeface="+mn-lt"/>
                <a:cs typeface="+mn-lt"/>
              </a:rPr>
              <a:t>aus</a:t>
            </a:r>
            <a:r>
              <a:rPr lang="en-GB" sz="2400" dirty="0">
                <a:solidFill>
                  <a:srgbClr val="000000"/>
                </a:solidFill>
                <a:ea typeface="+mn-lt"/>
                <a:cs typeface="+mn-lt"/>
              </a:rPr>
              <a:t> </a:t>
            </a:r>
            <a:r>
              <a:rPr lang="en-GB" sz="2400" dirty="0" err="1">
                <a:solidFill>
                  <a:srgbClr val="000000"/>
                </a:solidFill>
                <a:ea typeface="+mn-lt"/>
                <a:cs typeface="+mn-lt"/>
              </a:rPr>
              <a:t>Hunderten</a:t>
            </a:r>
            <a:r>
              <a:rPr lang="en-GB" sz="2400" dirty="0">
                <a:solidFill>
                  <a:srgbClr val="000000"/>
                </a:solidFill>
                <a:ea typeface="+mn-lt"/>
                <a:cs typeface="+mn-lt"/>
              </a:rPr>
              <a:t> von </a:t>
            </a:r>
            <a:r>
              <a:rPr lang="en-GB" sz="2400" dirty="0" err="1">
                <a:solidFill>
                  <a:srgbClr val="000000"/>
                </a:solidFill>
                <a:ea typeface="+mn-lt"/>
                <a:cs typeface="+mn-lt"/>
              </a:rPr>
              <a:t>Risikokapitalfirmen</a:t>
            </a:r>
            <a:r>
              <a:rPr lang="en-GB" sz="2400" dirty="0">
                <a:solidFill>
                  <a:srgbClr val="000000"/>
                </a:solidFill>
                <a:ea typeface="+mn-lt"/>
                <a:cs typeface="+mn-lt"/>
              </a:rPr>
              <a:t> </a:t>
            </a:r>
            <a:r>
              <a:rPr lang="en-GB" sz="2400" dirty="0" err="1">
                <a:solidFill>
                  <a:srgbClr val="000000"/>
                </a:solidFill>
                <a:ea typeface="+mn-lt"/>
                <a:cs typeface="+mn-lt"/>
              </a:rPr>
              <a:t>zusammensetzt</a:t>
            </a:r>
            <a:r>
              <a:rPr lang="en-GB" sz="2400" dirty="0">
                <a:solidFill>
                  <a:srgbClr val="000000"/>
                </a:solidFill>
                <a:ea typeface="+mn-lt"/>
                <a:cs typeface="+mn-lt"/>
              </a:rPr>
              <a:t>, die </a:t>
            </a:r>
            <a:r>
              <a:rPr lang="en-GB" sz="2400" dirty="0" err="1">
                <a:solidFill>
                  <a:srgbClr val="000000"/>
                </a:solidFill>
                <a:ea typeface="+mn-lt"/>
                <a:cs typeface="+mn-lt"/>
              </a:rPr>
              <a:t>die</a:t>
            </a:r>
            <a:r>
              <a:rPr lang="en-GB" sz="2400" dirty="0">
                <a:solidFill>
                  <a:srgbClr val="000000"/>
                </a:solidFill>
                <a:ea typeface="+mn-lt"/>
                <a:cs typeface="+mn-lt"/>
              </a:rPr>
              <a:t> </a:t>
            </a:r>
            <a:r>
              <a:rPr lang="en-GB" sz="2400" dirty="0" err="1">
                <a:solidFill>
                  <a:srgbClr val="000000"/>
                </a:solidFill>
                <a:ea typeface="+mn-lt"/>
                <a:cs typeface="+mn-lt"/>
              </a:rPr>
              <a:t>Finanzierung</a:t>
            </a:r>
            <a:r>
              <a:rPr lang="en-GB" sz="2400" dirty="0">
                <a:solidFill>
                  <a:srgbClr val="000000"/>
                </a:solidFill>
                <a:ea typeface="+mn-lt"/>
                <a:cs typeface="+mn-lt"/>
              </a:rPr>
              <a:t> </a:t>
            </a:r>
            <a:r>
              <a:rPr lang="en-GB" sz="2400" dirty="0" err="1">
                <a:solidFill>
                  <a:srgbClr val="000000"/>
                </a:solidFill>
                <a:ea typeface="+mn-lt"/>
                <a:cs typeface="+mn-lt"/>
              </a:rPr>
              <a:t>innovativer</a:t>
            </a:r>
            <a:r>
              <a:rPr lang="en-GB" sz="2400" dirty="0">
                <a:solidFill>
                  <a:srgbClr val="000000"/>
                </a:solidFill>
                <a:ea typeface="+mn-lt"/>
                <a:cs typeface="+mn-lt"/>
              </a:rPr>
              <a:t> </a:t>
            </a:r>
            <a:r>
              <a:rPr lang="en-GB" sz="2400" dirty="0" err="1">
                <a:solidFill>
                  <a:srgbClr val="000000"/>
                </a:solidFill>
                <a:ea typeface="+mn-lt"/>
                <a:cs typeface="+mn-lt"/>
              </a:rPr>
              <a:t>Unternehmen</a:t>
            </a:r>
            <a:r>
              <a:rPr lang="en-GB" sz="2400" dirty="0">
                <a:solidFill>
                  <a:srgbClr val="000000"/>
                </a:solidFill>
                <a:ea typeface="+mn-lt"/>
                <a:cs typeface="+mn-lt"/>
              </a:rPr>
              <a:t> </a:t>
            </a:r>
            <a:r>
              <a:rPr lang="en-GB" sz="2400" dirty="0" err="1">
                <a:solidFill>
                  <a:srgbClr val="000000"/>
                </a:solidFill>
                <a:ea typeface="+mn-lt"/>
                <a:cs typeface="+mn-lt"/>
              </a:rPr>
              <a:t>anbieten</a:t>
            </a:r>
            <a:r>
              <a:rPr kumimoji="0" lang="en-GB" sz="2400" b="0" i="0" u="none" strike="noStrike" kern="1200" cap="none" spc="0" normalizeH="0" baseline="0" noProof="0" dirty="0">
                <a:ln>
                  <a:noFill/>
                </a:ln>
                <a:solidFill>
                  <a:srgbClr val="000000"/>
                </a:solidFill>
                <a:effectLst/>
                <a:uLnTx/>
                <a:uFillTx/>
                <a:ea typeface="+mn-lt"/>
                <a:cs typeface="+mn-lt"/>
              </a:rPr>
              <a:t>.</a:t>
            </a:r>
            <a:endParaRPr lang="en-GB" sz="2400" b="0" i="0" u="none" strike="noStrike" kern="1200" cap="none" spc="0" normalizeH="0" baseline="0" noProof="0" dirty="0">
              <a:ln>
                <a:noFill/>
              </a:ln>
              <a:solidFill>
                <a:srgbClr val="000000"/>
              </a:solidFill>
              <a:effectLst/>
              <a:uLnTx/>
              <a:uFillTx/>
              <a:ea typeface="+mn-lt"/>
              <a:cs typeface="+mn-lt"/>
            </a:endParaRPr>
          </a:p>
          <a:p>
            <a:pPr marL="457200" marR="0" lvl="0" indent="-457200" algn="l" defTabSz="914400" rtl="0" eaLnBrk="1" fontAlgn="auto" latinLnBrk="0" hangingPunct="1">
              <a:lnSpc>
                <a:spcPct val="90000"/>
              </a:lnSpc>
              <a:spcBef>
                <a:spcPts val="1000"/>
              </a:spcBef>
              <a:spcAft>
                <a:spcPts val="0"/>
              </a:spcAft>
              <a:buClr>
                <a:srgbClr val="0D9390"/>
              </a:buClr>
              <a:buSzTx/>
              <a:buFontTx/>
              <a:buBlip>
                <a:blip r:embed="rId3"/>
              </a:buBlip>
              <a:tabLst/>
              <a:defRPr/>
            </a:pPr>
            <a:endParaRPr kumimoji="0" lang="en-GB" sz="24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2291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761603"/>
            <a:ext cx="10595237" cy="822268"/>
          </a:xfrm>
        </p:spPr>
        <p:txBody>
          <a:bodyPr lIns="91440" tIns="45720" rIns="91440" bIns="45720" anchor="t">
            <a:noAutofit/>
          </a:bodyPr>
          <a:lstStyle/>
          <a:p>
            <a:r>
              <a:rPr lang="en-GB" dirty="0"/>
              <a:t>Angel </a:t>
            </a:r>
            <a:r>
              <a:rPr lang="en-GB" dirty="0" err="1"/>
              <a:t>Investoren</a:t>
            </a:r>
          </a:p>
        </p:txBody>
      </p:sp>
      <p:sp>
        <p:nvSpPr>
          <p:cNvPr id="2" name="TextBox 1">
            <a:extLst>
              <a:ext uri="{FF2B5EF4-FFF2-40B4-BE49-F238E27FC236}">
                <a16:creationId xmlns:a16="http://schemas.microsoft.com/office/drawing/2014/main" id="{CDF7989A-5967-150C-B395-70EC1F2423B8}"/>
              </a:ext>
            </a:extLst>
          </p:cNvPr>
          <p:cNvSpPr txBox="1"/>
          <p:nvPr/>
        </p:nvSpPr>
        <p:spPr>
          <a:xfrm>
            <a:off x="897211" y="1583870"/>
            <a:ext cx="10496407" cy="3652282"/>
          </a:xfrm>
          <a:prstGeom prst="rect">
            <a:avLst/>
          </a:prstGeom>
          <a:noFill/>
        </p:spPr>
        <p:txBody>
          <a:bodyPr wrap="square" lIns="91440" tIns="45720" rIns="91440" bIns="45720" rtlCol="0" anchor="t">
            <a:spAutoFit/>
          </a:bodyPr>
          <a:lstStyle/>
          <a:p>
            <a:pPr marL="457200" indent="-457200">
              <a:lnSpc>
                <a:spcPct val="90000"/>
              </a:lnSpc>
              <a:spcBef>
                <a:spcPts val="1000"/>
              </a:spcBef>
              <a:buClr>
                <a:srgbClr val="0D9390"/>
              </a:buClr>
              <a:buBlip>
                <a:blip r:embed="rId3"/>
              </a:buBlip>
              <a:defRPr/>
            </a:pPr>
            <a:r>
              <a:rPr lang="en-GB" sz="2200" dirty="0">
                <a:solidFill>
                  <a:srgbClr val="000000"/>
                </a:solidFill>
                <a:ea typeface="+mn-lt"/>
                <a:cs typeface="+mn-lt"/>
              </a:rPr>
              <a:t>Bei den Angel-</a:t>
            </a:r>
            <a:r>
              <a:rPr lang="en-GB" sz="2200" err="1">
                <a:solidFill>
                  <a:srgbClr val="000000"/>
                </a:solidFill>
                <a:ea typeface="+mn-lt"/>
                <a:cs typeface="+mn-lt"/>
              </a:rPr>
              <a:t>Investoren</a:t>
            </a:r>
            <a:r>
              <a:rPr lang="en-GB" sz="2200" dirty="0">
                <a:solidFill>
                  <a:srgbClr val="000000"/>
                </a:solidFill>
                <a:ea typeface="+mn-lt"/>
                <a:cs typeface="+mn-lt"/>
              </a:rPr>
              <a:t> </a:t>
            </a:r>
            <a:r>
              <a:rPr lang="en-GB" sz="2200" err="1">
                <a:solidFill>
                  <a:srgbClr val="000000"/>
                </a:solidFill>
                <a:ea typeface="+mn-lt"/>
                <a:cs typeface="+mn-lt"/>
              </a:rPr>
              <a:t>handelt</a:t>
            </a:r>
            <a:r>
              <a:rPr lang="en-GB" sz="2200" dirty="0">
                <a:solidFill>
                  <a:srgbClr val="000000"/>
                </a:solidFill>
                <a:ea typeface="+mn-lt"/>
                <a:cs typeface="+mn-lt"/>
              </a:rPr>
              <a:t> es </a:t>
            </a:r>
            <a:r>
              <a:rPr lang="en-GB" sz="2200" err="1">
                <a:solidFill>
                  <a:srgbClr val="000000"/>
                </a:solidFill>
                <a:ea typeface="+mn-lt"/>
                <a:cs typeface="+mn-lt"/>
              </a:rPr>
              <a:t>sich</a:t>
            </a:r>
            <a:r>
              <a:rPr lang="en-GB" sz="2200" dirty="0">
                <a:solidFill>
                  <a:srgbClr val="000000"/>
                </a:solidFill>
                <a:ea typeface="+mn-lt"/>
                <a:cs typeface="+mn-lt"/>
              </a:rPr>
              <a:t> in der Regel um </a:t>
            </a:r>
            <a:r>
              <a:rPr lang="en-GB" sz="2200" err="1">
                <a:solidFill>
                  <a:srgbClr val="000000"/>
                </a:solidFill>
                <a:ea typeface="+mn-lt"/>
                <a:cs typeface="+mn-lt"/>
              </a:rPr>
              <a:t>eine</a:t>
            </a:r>
            <a:r>
              <a:rPr lang="en-GB" sz="2200" dirty="0">
                <a:solidFill>
                  <a:srgbClr val="000000"/>
                </a:solidFill>
                <a:ea typeface="+mn-lt"/>
                <a:cs typeface="+mn-lt"/>
              </a:rPr>
              <a:t> Gruppe von </a:t>
            </a:r>
            <a:r>
              <a:rPr lang="en-GB" sz="2200" err="1">
                <a:solidFill>
                  <a:srgbClr val="000000"/>
                </a:solidFill>
                <a:ea typeface="+mn-lt"/>
                <a:cs typeface="+mn-lt"/>
              </a:rPr>
              <a:t>Einzelpersonen</a:t>
            </a:r>
            <a:r>
              <a:rPr lang="en-GB" sz="2200" dirty="0">
                <a:solidFill>
                  <a:srgbClr val="000000"/>
                </a:solidFill>
                <a:ea typeface="+mn-lt"/>
                <a:cs typeface="+mn-lt"/>
              </a:rPr>
              <a:t>, die </a:t>
            </a:r>
            <a:r>
              <a:rPr lang="en-GB" sz="2200" err="1">
                <a:solidFill>
                  <a:srgbClr val="000000"/>
                </a:solidFill>
                <a:ea typeface="+mn-lt"/>
                <a:cs typeface="+mn-lt"/>
              </a:rPr>
              <a:t>ihr</a:t>
            </a:r>
            <a:r>
              <a:rPr lang="en-GB" sz="2200" dirty="0">
                <a:solidFill>
                  <a:srgbClr val="000000"/>
                </a:solidFill>
                <a:ea typeface="+mn-lt"/>
                <a:cs typeface="+mn-lt"/>
              </a:rPr>
              <a:t> </a:t>
            </a:r>
            <a:r>
              <a:rPr lang="en-GB" sz="2200" err="1">
                <a:solidFill>
                  <a:srgbClr val="000000"/>
                </a:solidFill>
                <a:ea typeface="+mn-lt"/>
                <a:cs typeface="+mn-lt"/>
              </a:rPr>
              <a:t>Vermögen</a:t>
            </a:r>
            <a:r>
              <a:rPr lang="en-GB" sz="2200" dirty="0">
                <a:solidFill>
                  <a:srgbClr val="000000"/>
                </a:solidFill>
                <a:ea typeface="+mn-lt"/>
                <a:cs typeface="+mn-lt"/>
              </a:rPr>
              <a:t> </a:t>
            </a:r>
            <a:r>
              <a:rPr lang="en-GB" sz="2200" err="1">
                <a:solidFill>
                  <a:srgbClr val="000000"/>
                </a:solidFill>
                <a:ea typeface="+mn-lt"/>
                <a:cs typeface="+mn-lt"/>
              </a:rPr>
              <a:t>aus</a:t>
            </a:r>
            <a:r>
              <a:rPr lang="en-GB" sz="2200" dirty="0">
                <a:solidFill>
                  <a:srgbClr val="000000"/>
                </a:solidFill>
                <a:ea typeface="+mn-lt"/>
                <a:cs typeface="+mn-lt"/>
              </a:rPr>
              <a:t> </a:t>
            </a:r>
            <a:r>
              <a:rPr lang="en-GB" sz="2200" err="1">
                <a:solidFill>
                  <a:srgbClr val="000000"/>
                </a:solidFill>
                <a:ea typeface="+mn-lt"/>
                <a:cs typeface="+mn-lt"/>
              </a:rPr>
              <a:t>verschiedenen</a:t>
            </a:r>
            <a:r>
              <a:rPr lang="en-GB" sz="2200" dirty="0">
                <a:solidFill>
                  <a:srgbClr val="000000"/>
                </a:solidFill>
                <a:ea typeface="+mn-lt"/>
                <a:cs typeface="+mn-lt"/>
              </a:rPr>
              <a:t> </a:t>
            </a:r>
            <a:r>
              <a:rPr lang="en-GB" sz="2200" err="1">
                <a:solidFill>
                  <a:srgbClr val="000000"/>
                </a:solidFill>
                <a:ea typeface="+mn-lt"/>
                <a:cs typeface="+mn-lt"/>
              </a:rPr>
              <a:t>Quellen</a:t>
            </a:r>
            <a:r>
              <a:rPr lang="en-GB" sz="2200" dirty="0">
                <a:solidFill>
                  <a:srgbClr val="000000"/>
                </a:solidFill>
                <a:ea typeface="+mn-lt"/>
                <a:cs typeface="+mn-lt"/>
              </a:rPr>
              <a:t> </a:t>
            </a:r>
            <a:r>
              <a:rPr lang="en-GB" sz="2200" err="1">
                <a:solidFill>
                  <a:srgbClr val="000000"/>
                </a:solidFill>
                <a:ea typeface="+mn-lt"/>
                <a:cs typeface="+mn-lt"/>
              </a:rPr>
              <a:t>angehäuft</a:t>
            </a:r>
            <a:r>
              <a:rPr lang="en-GB" sz="2200" dirty="0">
                <a:solidFill>
                  <a:srgbClr val="000000"/>
                </a:solidFill>
                <a:ea typeface="+mn-lt"/>
                <a:cs typeface="+mn-lt"/>
              </a:rPr>
              <a:t> </a:t>
            </a:r>
            <a:r>
              <a:rPr lang="en-GB" sz="2200" err="1">
                <a:solidFill>
                  <a:srgbClr val="000000"/>
                </a:solidFill>
                <a:ea typeface="+mn-lt"/>
                <a:cs typeface="+mn-lt"/>
              </a:rPr>
              <a:t>haben</a:t>
            </a:r>
            <a:r>
              <a:rPr kumimoji="0" lang="en-GB" sz="2200" b="0" i="0" u="none" strike="noStrike" kern="1200" cap="none" spc="0" normalizeH="0" baseline="0" noProof="0">
                <a:ln>
                  <a:noFill/>
                </a:ln>
                <a:solidFill>
                  <a:srgbClr val="000000"/>
                </a:solidFill>
                <a:effectLst/>
                <a:uLnTx/>
                <a:uFillTx/>
                <a:ea typeface="+mn-lt"/>
                <a:cs typeface="+mn-lt"/>
              </a:rPr>
              <a:t>.</a:t>
            </a:r>
            <a:r>
              <a:rPr lang="en-GB" sz="2200">
                <a:solidFill>
                  <a:srgbClr val="000000"/>
                </a:solidFill>
                <a:ea typeface="+mn-lt"/>
                <a:cs typeface="+mn-lt"/>
              </a:rPr>
              <a:t> </a:t>
            </a:r>
            <a:endParaRPr lang="en-US" sz="2200">
              <a:solidFill>
                <a:srgbClr val="000000"/>
              </a:solidFill>
              <a:ea typeface="+mn-lt"/>
              <a:cs typeface="+mn-lt"/>
            </a:endParaRPr>
          </a:p>
          <a:p>
            <a:pPr marR="0" lvl="0" algn="l" defTabSz="914400">
              <a:lnSpc>
                <a:spcPct val="90000"/>
              </a:lnSpc>
              <a:spcBef>
                <a:spcPts val="1000"/>
              </a:spcBef>
              <a:spcAft>
                <a:spcPts val="0"/>
              </a:spcAft>
              <a:buClr>
                <a:srgbClr val="0D9390"/>
              </a:buClr>
              <a:buSzTx/>
              <a:tabLst/>
              <a:defRPr/>
            </a:pPr>
            <a:endParaRPr lang="en-GB" sz="2200" dirty="0">
              <a:solidFill>
                <a:srgbClr val="000000"/>
              </a:solidFill>
              <a:latin typeface="Calibri" panose="020F0502020204030204"/>
              <a:ea typeface="Calibri" panose="020F0502020204030204"/>
              <a:cs typeface="Calibri" panose="020F0502020204030204"/>
            </a:endParaRPr>
          </a:p>
          <a:p>
            <a:pPr marL="457200" indent="-457200">
              <a:lnSpc>
                <a:spcPct val="90000"/>
              </a:lnSpc>
              <a:spcBef>
                <a:spcPts val="1000"/>
              </a:spcBef>
              <a:buClr>
                <a:srgbClr val="0D9390"/>
              </a:buClr>
              <a:buBlip>
                <a:blip r:embed="rId3"/>
              </a:buBlip>
              <a:defRPr/>
            </a:pPr>
            <a:r>
              <a:rPr lang="en-GB" sz="2200" dirty="0">
                <a:solidFill>
                  <a:srgbClr val="000000"/>
                </a:solidFill>
                <a:ea typeface="+mn-lt"/>
                <a:cs typeface="+mn-lt"/>
              </a:rPr>
              <a:t>In der Regel </a:t>
            </a:r>
            <a:r>
              <a:rPr lang="en-GB" sz="2200" err="1">
                <a:solidFill>
                  <a:srgbClr val="000000"/>
                </a:solidFill>
                <a:ea typeface="+mn-lt"/>
                <a:cs typeface="+mn-lt"/>
              </a:rPr>
              <a:t>sind</a:t>
            </a:r>
            <a:r>
              <a:rPr lang="en-GB" sz="2200" dirty="0">
                <a:solidFill>
                  <a:srgbClr val="000000"/>
                </a:solidFill>
                <a:ea typeface="+mn-lt"/>
                <a:cs typeface="+mn-lt"/>
              </a:rPr>
              <a:t> </a:t>
            </a:r>
            <a:r>
              <a:rPr lang="en-GB" sz="2200" err="1">
                <a:solidFill>
                  <a:srgbClr val="000000"/>
                </a:solidFill>
                <a:ea typeface="+mn-lt"/>
                <a:cs typeface="+mn-lt"/>
              </a:rPr>
              <a:t>sie</a:t>
            </a:r>
            <a:r>
              <a:rPr lang="en-GB" sz="2200" dirty="0">
                <a:solidFill>
                  <a:srgbClr val="000000"/>
                </a:solidFill>
                <a:ea typeface="+mn-lt"/>
                <a:cs typeface="+mn-lt"/>
              </a:rPr>
              <a:t> </a:t>
            </a:r>
            <a:r>
              <a:rPr lang="en-GB" sz="2200" err="1">
                <a:solidFill>
                  <a:srgbClr val="000000"/>
                </a:solidFill>
                <a:ea typeface="+mn-lt"/>
                <a:cs typeface="+mn-lt"/>
              </a:rPr>
              <a:t>jedoch</a:t>
            </a:r>
            <a:r>
              <a:rPr lang="en-GB" sz="2200" dirty="0">
                <a:solidFill>
                  <a:schemeClr val="accent2"/>
                </a:solidFill>
                <a:ea typeface="+mn-lt"/>
                <a:cs typeface="+mn-lt"/>
              </a:rPr>
              <a:t> </a:t>
            </a:r>
            <a:r>
              <a:rPr lang="en-GB" sz="2200" dirty="0">
                <a:solidFill>
                  <a:schemeClr val="accent2"/>
                </a:solidFill>
                <a:ea typeface="+mn-lt"/>
                <a:cs typeface="+mn-lt"/>
                <a:hlinkClick r:id="rId4">
                  <a:extLst>
                    <a:ext uri="{A12FA001-AC4F-418D-AE19-62706E023703}">
                      <ahyp:hlinkClr xmlns:ahyp="http://schemas.microsoft.com/office/drawing/2018/hyperlinkcolor" val="tx"/>
                    </a:ext>
                  </a:extLst>
                </a:hlinkClick>
              </a:rPr>
              <a:t>Entrepreneure</a:t>
            </a:r>
            <a:r>
              <a:rPr lang="en-GB" sz="2200" dirty="0">
                <a:solidFill>
                  <a:schemeClr val="accent2"/>
                </a:solidFill>
                <a:ea typeface="+mn-lt"/>
                <a:cs typeface="+mn-lt"/>
              </a:rPr>
              <a:t> </a:t>
            </a:r>
            <a:r>
              <a:rPr lang="en-GB" sz="2200" err="1">
                <a:solidFill>
                  <a:srgbClr val="000000"/>
                </a:solidFill>
                <a:ea typeface="+mn-lt"/>
                <a:cs typeface="+mn-lt"/>
              </a:rPr>
              <a:t>oder</a:t>
            </a:r>
            <a:r>
              <a:rPr lang="en-GB" sz="2200" dirty="0">
                <a:solidFill>
                  <a:srgbClr val="000000"/>
                </a:solidFill>
                <a:ea typeface="+mn-lt"/>
                <a:cs typeface="+mn-lt"/>
              </a:rPr>
              <a:t> </a:t>
            </a:r>
            <a:r>
              <a:rPr lang="en-GB" sz="2200" err="1">
                <a:solidFill>
                  <a:srgbClr val="000000"/>
                </a:solidFill>
                <a:ea typeface="+mn-lt"/>
                <a:cs typeface="+mn-lt"/>
              </a:rPr>
              <a:t>leitende</a:t>
            </a:r>
            <a:r>
              <a:rPr lang="en-GB" sz="2200" dirty="0">
                <a:solidFill>
                  <a:srgbClr val="000000"/>
                </a:solidFill>
                <a:ea typeface="+mn-lt"/>
                <a:cs typeface="+mn-lt"/>
              </a:rPr>
              <a:t> </a:t>
            </a:r>
            <a:r>
              <a:rPr lang="en-GB" sz="2200" err="1">
                <a:solidFill>
                  <a:srgbClr val="000000"/>
                </a:solidFill>
                <a:ea typeface="+mn-lt"/>
                <a:cs typeface="+mn-lt"/>
              </a:rPr>
              <a:t>Angestellte</a:t>
            </a:r>
            <a:r>
              <a:rPr kumimoji="0" lang="en-GB" sz="2200" b="0" i="0" u="none" strike="noStrike" kern="1200" cap="none" spc="0" normalizeH="0" baseline="0" noProof="0" dirty="0">
                <a:ln>
                  <a:noFill/>
                </a:ln>
                <a:solidFill>
                  <a:srgbClr val="000000"/>
                </a:solidFill>
                <a:effectLst/>
                <a:uLnTx/>
                <a:uFillTx/>
                <a:ea typeface="+mn-lt"/>
                <a:cs typeface="+mn-lt"/>
              </a:rPr>
              <a:t>, </a:t>
            </a:r>
            <a:r>
              <a:rPr lang="en-GB" sz="2200" dirty="0">
                <a:solidFill>
                  <a:srgbClr val="000000"/>
                </a:solidFill>
                <a:ea typeface="+mn-lt"/>
                <a:cs typeface="+mn-lt"/>
              </a:rPr>
              <a:t>die </a:t>
            </a:r>
            <a:r>
              <a:rPr lang="en-GB" sz="2200" err="1">
                <a:solidFill>
                  <a:srgbClr val="000000"/>
                </a:solidFill>
                <a:ea typeface="+mn-lt"/>
                <a:cs typeface="+mn-lt"/>
              </a:rPr>
              <a:t>sich</a:t>
            </a:r>
            <a:r>
              <a:rPr lang="en-GB" sz="2200" dirty="0">
                <a:solidFill>
                  <a:srgbClr val="000000"/>
                </a:solidFill>
                <a:ea typeface="+mn-lt"/>
                <a:cs typeface="+mn-lt"/>
              </a:rPr>
              <a:t> </a:t>
            </a:r>
            <a:r>
              <a:rPr lang="en-GB" sz="2200" err="1">
                <a:solidFill>
                  <a:srgbClr val="000000"/>
                </a:solidFill>
                <a:ea typeface="+mn-lt"/>
                <a:cs typeface="+mn-lt"/>
              </a:rPr>
              <a:t>vor</a:t>
            </a:r>
            <a:r>
              <a:rPr lang="en-GB" sz="2200" dirty="0">
                <a:solidFill>
                  <a:srgbClr val="000000"/>
                </a:solidFill>
                <a:ea typeface="+mn-lt"/>
                <a:cs typeface="+mn-lt"/>
              </a:rPr>
              <a:t> </a:t>
            </a:r>
            <a:r>
              <a:rPr lang="en-GB" sz="2200" err="1">
                <a:solidFill>
                  <a:srgbClr val="000000"/>
                </a:solidFill>
                <a:ea typeface="+mn-lt"/>
                <a:cs typeface="+mn-lt"/>
              </a:rPr>
              <a:t>kurzem</a:t>
            </a:r>
            <a:r>
              <a:rPr lang="en-GB" sz="2200" dirty="0">
                <a:solidFill>
                  <a:srgbClr val="000000"/>
                </a:solidFill>
                <a:ea typeface="+mn-lt"/>
                <a:cs typeface="+mn-lt"/>
              </a:rPr>
              <a:t> </a:t>
            </a:r>
            <a:r>
              <a:rPr lang="en-GB" sz="2200" err="1">
                <a:solidFill>
                  <a:srgbClr val="000000"/>
                </a:solidFill>
                <a:ea typeface="+mn-lt"/>
                <a:cs typeface="+mn-lt"/>
              </a:rPr>
              <a:t>aus</a:t>
            </a:r>
            <a:r>
              <a:rPr lang="en-GB" sz="2200" dirty="0">
                <a:solidFill>
                  <a:srgbClr val="000000"/>
                </a:solidFill>
                <a:ea typeface="+mn-lt"/>
                <a:cs typeface="+mn-lt"/>
              </a:rPr>
              <a:t> den von </a:t>
            </a:r>
            <a:r>
              <a:rPr lang="en-GB" sz="2200" err="1">
                <a:solidFill>
                  <a:srgbClr val="000000"/>
                </a:solidFill>
                <a:ea typeface="+mn-lt"/>
                <a:cs typeface="+mn-lt"/>
              </a:rPr>
              <a:t>ihnen</a:t>
            </a:r>
            <a:r>
              <a:rPr lang="en-GB" sz="2200" dirty="0">
                <a:solidFill>
                  <a:srgbClr val="000000"/>
                </a:solidFill>
                <a:ea typeface="+mn-lt"/>
                <a:cs typeface="+mn-lt"/>
              </a:rPr>
              <a:t> </a:t>
            </a:r>
            <a:r>
              <a:rPr lang="en-GB" sz="2200" err="1">
                <a:solidFill>
                  <a:srgbClr val="000000"/>
                </a:solidFill>
                <a:ea typeface="+mn-lt"/>
                <a:cs typeface="+mn-lt"/>
              </a:rPr>
              <a:t>aufgebauten</a:t>
            </a:r>
            <a:r>
              <a:rPr lang="en-GB" sz="2200" dirty="0">
                <a:solidFill>
                  <a:srgbClr val="000000"/>
                </a:solidFill>
                <a:ea typeface="+mn-lt"/>
                <a:cs typeface="+mn-lt"/>
              </a:rPr>
              <a:t> </a:t>
            </a:r>
            <a:r>
              <a:rPr lang="en-GB" sz="2200" err="1">
                <a:solidFill>
                  <a:srgbClr val="000000"/>
                </a:solidFill>
                <a:ea typeface="+mn-lt"/>
                <a:cs typeface="+mn-lt"/>
              </a:rPr>
              <a:t>Geschäftsimperien</a:t>
            </a:r>
            <a:r>
              <a:rPr lang="en-GB" sz="2200" dirty="0">
                <a:solidFill>
                  <a:srgbClr val="000000"/>
                </a:solidFill>
                <a:ea typeface="+mn-lt"/>
                <a:cs typeface="+mn-lt"/>
              </a:rPr>
              <a:t> </a:t>
            </a:r>
            <a:r>
              <a:rPr lang="en-GB" sz="2200" err="1">
                <a:solidFill>
                  <a:srgbClr val="000000"/>
                </a:solidFill>
                <a:ea typeface="+mn-lt"/>
                <a:cs typeface="+mn-lt"/>
              </a:rPr>
              <a:t>zurückgezogen</a:t>
            </a:r>
            <a:r>
              <a:rPr lang="en-GB" sz="2200" dirty="0">
                <a:solidFill>
                  <a:srgbClr val="000000"/>
                </a:solidFill>
                <a:ea typeface="+mn-lt"/>
                <a:cs typeface="+mn-lt"/>
              </a:rPr>
              <a:t> </a:t>
            </a:r>
            <a:r>
              <a:rPr lang="en-GB" sz="2200" err="1">
                <a:solidFill>
                  <a:srgbClr val="000000"/>
                </a:solidFill>
                <a:ea typeface="+mn-lt"/>
                <a:cs typeface="+mn-lt"/>
              </a:rPr>
              <a:t>haben</a:t>
            </a:r>
            <a:r>
              <a:rPr kumimoji="0" lang="en-GB" sz="2200" b="0" i="0" u="none" strike="noStrike" kern="1200" cap="none" spc="0" normalizeH="0" baseline="0" noProof="0" dirty="0">
                <a:ln>
                  <a:noFill/>
                </a:ln>
                <a:solidFill>
                  <a:srgbClr val="000000"/>
                </a:solidFill>
                <a:effectLst/>
                <a:uLnTx/>
                <a:uFillTx/>
                <a:ea typeface="+mn-lt"/>
                <a:cs typeface="+mn-lt"/>
              </a:rPr>
              <a:t>.</a:t>
            </a:r>
            <a:endParaRPr lang="en-GB" sz="2200" dirty="0">
              <a:solidFill>
                <a:srgbClr val="000000"/>
              </a:solidFill>
              <a:ea typeface="+mn-lt"/>
              <a:cs typeface="+mn-lt"/>
            </a:endParaRPr>
          </a:p>
          <a:p>
            <a:pPr marL="457200" indent="-457200">
              <a:lnSpc>
                <a:spcPct val="90000"/>
              </a:lnSpc>
              <a:spcBef>
                <a:spcPts val="1000"/>
              </a:spcBef>
              <a:buClr>
                <a:srgbClr val="0D9390"/>
              </a:buClr>
              <a:buBlip>
                <a:blip r:embed="rId3"/>
              </a:buBlip>
              <a:defRPr/>
            </a:pPr>
            <a:endParaRPr lang="en-GB" sz="2200" dirty="0">
              <a:solidFill>
                <a:srgbClr val="000000"/>
              </a:solidFill>
              <a:ea typeface="+mn-lt"/>
              <a:cs typeface="+mn-lt"/>
            </a:endParaRPr>
          </a:p>
          <a:p>
            <a:pPr marL="457200" indent="-457200">
              <a:lnSpc>
                <a:spcPct val="90000"/>
              </a:lnSpc>
              <a:spcBef>
                <a:spcPts val="1000"/>
              </a:spcBef>
              <a:buClr>
                <a:srgbClr val="0D9390"/>
              </a:buClr>
              <a:buBlip>
                <a:blip r:embed="rId3"/>
              </a:buBlip>
              <a:defRPr/>
            </a:pPr>
            <a:r>
              <a:rPr lang="en-GB" sz="2200" err="1">
                <a:solidFill>
                  <a:srgbClr val="000000"/>
                </a:solidFill>
                <a:ea typeface="+mn-lt"/>
                <a:cs typeface="+mn-lt"/>
              </a:rPr>
              <a:t>Selfmade-Investoren</a:t>
            </a:r>
            <a:r>
              <a:rPr lang="en-GB" sz="2200" dirty="0">
                <a:solidFill>
                  <a:srgbClr val="000000"/>
                </a:solidFill>
                <a:ea typeface="+mn-lt"/>
                <a:cs typeface="+mn-lt"/>
              </a:rPr>
              <a:t>, die </a:t>
            </a:r>
            <a:r>
              <a:rPr lang="en-GB" sz="2200" err="1">
                <a:solidFill>
                  <a:srgbClr val="000000"/>
                </a:solidFill>
                <a:ea typeface="+mn-lt"/>
                <a:cs typeface="+mn-lt"/>
              </a:rPr>
              <a:t>Risikokapital</a:t>
            </a:r>
            <a:r>
              <a:rPr lang="en-GB" sz="2200" dirty="0">
                <a:solidFill>
                  <a:srgbClr val="000000"/>
                </a:solidFill>
                <a:ea typeface="+mn-lt"/>
                <a:cs typeface="+mn-lt"/>
              </a:rPr>
              <a:t> </a:t>
            </a:r>
            <a:r>
              <a:rPr lang="en-GB" sz="2200" err="1">
                <a:solidFill>
                  <a:srgbClr val="000000"/>
                </a:solidFill>
                <a:ea typeface="+mn-lt"/>
                <a:cs typeface="+mn-lt"/>
              </a:rPr>
              <a:t>zur</a:t>
            </a:r>
            <a:r>
              <a:rPr lang="en-GB" sz="2200" dirty="0">
                <a:solidFill>
                  <a:srgbClr val="000000"/>
                </a:solidFill>
                <a:ea typeface="+mn-lt"/>
                <a:cs typeface="+mn-lt"/>
              </a:rPr>
              <a:t> </a:t>
            </a:r>
            <a:r>
              <a:rPr lang="en-GB" sz="2200" err="1">
                <a:solidFill>
                  <a:srgbClr val="000000"/>
                </a:solidFill>
                <a:ea typeface="+mn-lt"/>
                <a:cs typeface="+mn-lt"/>
              </a:rPr>
              <a:t>Verfügung</a:t>
            </a:r>
            <a:r>
              <a:rPr lang="en-GB" sz="2200" dirty="0">
                <a:solidFill>
                  <a:srgbClr val="000000"/>
                </a:solidFill>
                <a:ea typeface="+mn-lt"/>
                <a:cs typeface="+mn-lt"/>
              </a:rPr>
              <a:t> </a:t>
            </a:r>
            <a:r>
              <a:rPr lang="en-GB" sz="2200" err="1">
                <a:solidFill>
                  <a:srgbClr val="000000"/>
                </a:solidFill>
                <a:ea typeface="+mn-lt"/>
                <a:cs typeface="+mn-lt"/>
              </a:rPr>
              <a:t>stellen</a:t>
            </a:r>
            <a:r>
              <a:rPr lang="en-GB" sz="2200" dirty="0">
                <a:solidFill>
                  <a:srgbClr val="000000"/>
                </a:solidFill>
                <a:ea typeface="+mn-lt"/>
                <a:cs typeface="+mn-lt"/>
              </a:rPr>
              <a:t>, </a:t>
            </a:r>
            <a:r>
              <a:rPr lang="en-GB" sz="2200" err="1">
                <a:solidFill>
                  <a:srgbClr val="000000"/>
                </a:solidFill>
                <a:ea typeface="+mn-lt"/>
                <a:cs typeface="+mn-lt"/>
              </a:rPr>
              <a:t>weisen</a:t>
            </a:r>
            <a:r>
              <a:rPr lang="en-GB" sz="2200" dirty="0">
                <a:solidFill>
                  <a:srgbClr val="000000"/>
                </a:solidFill>
                <a:ea typeface="+mn-lt"/>
                <a:cs typeface="+mn-lt"/>
              </a:rPr>
              <a:t> in der Regel </a:t>
            </a:r>
            <a:r>
              <a:rPr lang="en-GB" sz="2200" err="1">
                <a:solidFill>
                  <a:srgbClr val="000000"/>
                </a:solidFill>
                <a:ea typeface="+mn-lt"/>
                <a:cs typeface="+mn-lt"/>
              </a:rPr>
              <a:t>mehrere</a:t>
            </a:r>
            <a:r>
              <a:rPr lang="en-GB" sz="2200" dirty="0">
                <a:solidFill>
                  <a:srgbClr val="000000"/>
                </a:solidFill>
                <a:ea typeface="+mn-lt"/>
                <a:cs typeface="+mn-lt"/>
              </a:rPr>
              <a:t> </a:t>
            </a:r>
            <a:r>
              <a:rPr lang="en-GB" sz="2200" err="1">
                <a:solidFill>
                  <a:srgbClr val="000000"/>
                </a:solidFill>
                <a:ea typeface="+mn-lt"/>
                <a:cs typeface="+mn-lt"/>
              </a:rPr>
              <a:t>Hauptmerkmale</a:t>
            </a:r>
            <a:r>
              <a:rPr lang="en-GB" sz="2200" dirty="0">
                <a:solidFill>
                  <a:srgbClr val="000000"/>
                </a:solidFill>
                <a:ea typeface="+mn-lt"/>
                <a:cs typeface="+mn-lt"/>
              </a:rPr>
              <a:t> auf</a:t>
            </a:r>
            <a:r>
              <a:rPr kumimoji="0" lang="en-GB" sz="2200" b="0" i="0" u="none" strike="noStrike" kern="1200" cap="none" spc="0" normalizeH="0" baseline="0" noProof="0" dirty="0">
                <a:ln>
                  <a:noFill/>
                </a:ln>
                <a:solidFill>
                  <a:srgbClr val="000000"/>
                </a:solidFill>
                <a:effectLst/>
                <a:uLnTx/>
                <a:uFillTx/>
                <a:ea typeface="+mn-lt"/>
                <a:cs typeface="+mn-lt"/>
              </a:rPr>
              <a:t>. </a:t>
            </a:r>
            <a:r>
              <a:rPr lang="en-GB" sz="2200" dirty="0">
                <a:solidFill>
                  <a:srgbClr val="000000"/>
                </a:solidFill>
                <a:ea typeface="+mn-lt"/>
                <a:cs typeface="+mn-lt"/>
              </a:rPr>
              <a:t>Die </a:t>
            </a:r>
            <a:r>
              <a:rPr lang="en-GB" sz="2200" err="1">
                <a:solidFill>
                  <a:srgbClr val="000000"/>
                </a:solidFill>
                <a:ea typeface="+mn-lt"/>
                <a:cs typeface="+mn-lt"/>
              </a:rPr>
              <a:t>meisten</a:t>
            </a:r>
            <a:r>
              <a:rPr lang="en-GB" sz="2200" dirty="0">
                <a:solidFill>
                  <a:srgbClr val="000000"/>
                </a:solidFill>
                <a:ea typeface="+mn-lt"/>
                <a:cs typeface="+mn-lt"/>
              </a:rPr>
              <a:t> von </a:t>
            </a:r>
            <a:r>
              <a:rPr lang="en-GB" sz="2200" err="1">
                <a:solidFill>
                  <a:srgbClr val="000000"/>
                </a:solidFill>
                <a:ea typeface="+mn-lt"/>
                <a:cs typeface="+mn-lt"/>
              </a:rPr>
              <a:t>ihnen</a:t>
            </a:r>
            <a:r>
              <a:rPr lang="en-GB" sz="2200" dirty="0">
                <a:solidFill>
                  <a:srgbClr val="000000"/>
                </a:solidFill>
                <a:ea typeface="+mn-lt"/>
                <a:cs typeface="+mn-lt"/>
              </a:rPr>
              <a:t> </a:t>
            </a:r>
            <a:r>
              <a:rPr lang="en-GB" sz="2200" err="1">
                <a:solidFill>
                  <a:srgbClr val="000000"/>
                </a:solidFill>
                <a:ea typeface="+mn-lt"/>
                <a:cs typeface="+mn-lt"/>
              </a:rPr>
              <a:t>investieren</a:t>
            </a:r>
            <a:r>
              <a:rPr lang="en-GB" sz="2200" dirty="0">
                <a:solidFill>
                  <a:srgbClr val="000000"/>
                </a:solidFill>
                <a:ea typeface="+mn-lt"/>
                <a:cs typeface="+mn-lt"/>
              </a:rPr>
              <a:t> </a:t>
            </a:r>
            <a:r>
              <a:rPr kumimoji="0" lang="en-GB" sz="2200" b="0" i="0" u="none" strike="noStrike" kern="1200" cap="none" spc="0" normalizeH="0" baseline="0" noProof="0" dirty="0">
                <a:ln>
                  <a:noFill/>
                </a:ln>
                <a:solidFill>
                  <a:srgbClr val="000000"/>
                </a:solidFill>
                <a:effectLst/>
                <a:uLnTx/>
                <a:uFillTx/>
                <a:ea typeface="+mn-lt"/>
                <a:cs typeface="+mn-lt"/>
              </a:rPr>
              <a:t>in </a:t>
            </a:r>
            <a:r>
              <a:rPr lang="en-GB" sz="2200" err="1">
                <a:solidFill>
                  <a:srgbClr val="000000"/>
                </a:solidFill>
                <a:ea typeface="+mn-lt"/>
                <a:cs typeface="+mn-lt"/>
              </a:rPr>
              <a:t>Unternehmen</a:t>
            </a:r>
            <a:r>
              <a:rPr kumimoji="0" lang="en-GB" sz="2200" b="0" i="0" u="none" strike="noStrike" kern="1200" cap="none" spc="0" normalizeH="0" baseline="0" noProof="0" dirty="0">
                <a:ln>
                  <a:noFill/>
                </a:ln>
                <a:solidFill>
                  <a:srgbClr val="000000"/>
                </a:solidFill>
                <a:effectLst/>
                <a:uLnTx/>
                <a:uFillTx/>
                <a:ea typeface="+mn-lt"/>
                <a:cs typeface="+mn-lt"/>
              </a:rPr>
              <a:t>, </a:t>
            </a:r>
            <a:r>
              <a:rPr lang="en-GB" sz="2200" dirty="0">
                <a:solidFill>
                  <a:srgbClr val="000000"/>
                </a:solidFill>
                <a:ea typeface="+mn-lt"/>
                <a:cs typeface="+mn-lt"/>
              </a:rPr>
              <a:t>die gut </a:t>
            </a:r>
            <a:r>
              <a:rPr lang="en-GB" sz="2200" err="1">
                <a:solidFill>
                  <a:srgbClr val="000000"/>
                </a:solidFill>
                <a:ea typeface="+mn-lt"/>
                <a:cs typeface="+mn-lt"/>
              </a:rPr>
              <a:t>geführt</a:t>
            </a:r>
            <a:r>
              <a:rPr lang="en-GB" sz="2200" dirty="0">
                <a:solidFill>
                  <a:srgbClr val="000000"/>
                </a:solidFill>
                <a:ea typeface="+mn-lt"/>
                <a:cs typeface="+mn-lt"/>
              </a:rPr>
              <a:t> </a:t>
            </a:r>
            <a:r>
              <a:rPr lang="en-GB" sz="2200" err="1">
                <a:solidFill>
                  <a:srgbClr val="000000"/>
                </a:solidFill>
                <a:ea typeface="+mn-lt"/>
                <a:cs typeface="+mn-lt"/>
              </a:rPr>
              <a:t>werden</a:t>
            </a:r>
            <a:r>
              <a:rPr kumimoji="0" lang="en-GB" sz="2200" b="0" i="0" u="none" strike="noStrike" kern="1200" cap="none" spc="0" normalizeH="0" baseline="0" noProof="0" dirty="0">
                <a:ln>
                  <a:noFill/>
                </a:ln>
                <a:solidFill>
                  <a:srgbClr val="000000"/>
                </a:solidFill>
                <a:effectLst/>
                <a:uLnTx/>
                <a:uFillTx/>
                <a:ea typeface="+mn-lt"/>
                <a:cs typeface="+mn-lt"/>
              </a:rPr>
              <a:t>, </a:t>
            </a:r>
            <a:r>
              <a:rPr lang="en-GB" sz="2200" err="1">
                <a:solidFill>
                  <a:srgbClr val="000000"/>
                </a:solidFill>
                <a:ea typeface="+mn-lt"/>
                <a:cs typeface="+mn-lt"/>
              </a:rPr>
              <a:t>über</a:t>
            </a:r>
            <a:r>
              <a:rPr lang="en-GB" sz="2200" dirty="0">
                <a:solidFill>
                  <a:srgbClr val="000000"/>
                </a:solidFill>
                <a:ea typeface="+mn-lt"/>
                <a:cs typeface="+mn-lt"/>
              </a:rPr>
              <a:t> </a:t>
            </a:r>
            <a:r>
              <a:rPr lang="en-GB" sz="2200" err="1">
                <a:solidFill>
                  <a:srgbClr val="000000"/>
                </a:solidFill>
                <a:ea typeface="+mn-lt"/>
                <a:cs typeface="+mn-lt"/>
              </a:rPr>
              <a:t>einen</a:t>
            </a:r>
            <a:r>
              <a:rPr lang="en-GB" sz="2200" dirty="0">
                <a:solidFill>
                  <a:srgbClr val="000000"/>
                </a:solidFill>
                <a:ea typeface="+mn-lt"/>
                <a:cs typeface="+mn-lt"/>
              </a:rPr>
              <a:t> </a:t>
            </a:r>
            <a:r>
              <a:rPr lang="en-GB" sz="2200" dirty="0">
                <a:solidFill>
                  <a:schemeClr val="accent2"/>
                </a:solidFill>
                <a:ea typeface="+mn-lt"/>
                <a:cs typeface="+mn-lt"/>
                <a:hlinkClick r:id="rId5">
                  <a:extLst>
                    <a:ext uri="{A12FA001-AC4F-418D-AE19-62706E023703}">
                      <ahyp:hlinkClr xmlns:ahyp="http://schemas.microsoft.com/office/drawing/2018/hyperlinkcolor" val="tx"/>
                    </a:ext>
                  </a:extLst>
                </a:hlinkClick>
              </a:rPr>
              <a:t>ausgereiften Geschäftsplan</a:t>
            </a:r>
            <a:r>
              <a:rPr lang="en-GB" sz="2200" dirty="0">
                <a:solidFill>
                  <a:srgbClr val="000000"/>
                </a:solidFill>
                <a:ea typeface="+mn-lt"/>
                <a:cs typeface="+mn-lt"/>
              </a:rPr>
              <a:t> </a:t>
            </a:r>
            <a:r>
              <a:rPr lang="en-GB" sz="2200" err="1">
                <a:solidFill>
                  <a:srgbClr val="000000"/>
                </a:solidFill>
                <a:ea typeface="+mn-lt"/>
                <a:cs typeface="+mn-lt"/>
              </a:rPr>
              <a:t>verfügen</a:t>
            </a:r>
            <a:r>
              <a:rPr lang="en-GB" sz="2200" dirty="0">
                <a:solidFill>
                  <a:srgbClr val="000000"/>
                </a:solidFill>
                <a:ea typeface="+mn-lt"/>
                <a:cs typeface="+mn-lt"/>
              </a:rPr>
              <a:t> und für </a:t>
            </a:r>
            <a:r>
              <a:rPr lang="en-GB" sz="2200" err="1">
                <a:solidFill>
                  <a:srgbClr val="000000"/>
                </a:solidFill>
                <a:ea typeface="+mn-lt"/>
                <a:cs typeface="+mn-lt"/>
              </a:rPr>
              <a:t>ein</a:t>
            </a:r>
            <a:r>
              <a:rPr lang="en-GB" sz="2200" dirty="0">
                <a:solidFill>
                  <a:srgbClr val="000000"/>
                </a:solidFill>
                <a:ea typeface="+mn-lt"/>
                <a:cs typeface="+mn-lt"/>
              </a:rPr>
              <a:t> </a:t>
            </a:r>
            <a:r>
              <a:rPr lang="en-GB" sz="2200" err="1">
                <a:solidFill>
                  <a:srgbClr val="000000"/>
                </a:solidFill>
                <a:ea typeface="+mn-lt"/>
                <a:cs typeface="+mn-lt"/>
              </a:rPr>
              <a:t>erhebliches</a:t>
            </a:r>
            <a:r>
              <a:rPr lang="en-GB" sz="2200" dirty="0">
                <a:solidFill>
                  <a:srgbClr val="000000"/>
                </a:solidFill>
                <a:ea typeface="+mn-lt"/>
                <a:cs typeface="+mn-lt"/>
              </a:rPr>
              <a:t> </a:t>
            </a:r>
            <a:r>
              <a:rPr lang="en-GB" sz="2200" err="1">
                <a:solidFill>
                  <a:srgbClr val="000000"/>
                </a:solidFill>
                <a:ea typeface="+mn-lt"/>
                <a:cs typeface="+mn-lt"/>
              </a:rPr>
              <a:t>Wachstum</a:t>
            </a:r>
            <a:r>
              <a:rPr lang="en-GB" sz="2200" dirty="0">
                <a:solidFill>
                  <a:srgbClr val="000000"/>
                </a:solidFill>
                <a:ea typeface="+mn-lt"/>
                <a:cs typeface="+mn-lt"/>
              </a:rPr>
              <a:t> </a:t>
            </a:r>
            <a:r>
              <a:rPr lang="en-GB" sz="2200" err="1">
                <a:solidFill>
                  <a:srgbClr val="000000"/>
                </a:solidFill>
                <a:ea typeface="+mn-lt"/>
                <a:cs typeface="+mn-lt"/>
              </a:rPr>
              <a:t>bereit</a:t>
            </a:r>
            <a:r>
              <a:rPr lang="en-GB" sz="2200" dirty="0">
                <a:solidFill>
                  <a:srgbClr val="000000"/>
                </a:solidFill>
                <a:ea typeface="+mn-lt"/>
                <a:cs typeface="+mn-lt"/>
              </a:rPr>
              <a:t> </a:t>
            </a:r>
            <a:r>
              <a:rPr lang="en-GB" sz="2200" err="1">
                <a:solidFill>
                  <a:srgbClr val="000000"/>
                </a:solidFill>
                <a:ea typeface="+mn-lt"/>
                <a:cs typeface="+mn-lt"/>
              </a:rPr>
              <a:t>sind</a:t>
            </a:r>
            <a:r>
              <a:rPr kumimoji="0" lang="en-GB" sz="2200" b="0" i="0" u="none" strike="noStrike" kern="1200" cap="none" spc="0" normalizeH="0" baseline="0" noProof="0" dirty="0">
                <a:ln>
                  <a:noFill/>
                </a:ln>
                <a:solidFill>
                  <a:srgbClr val="000000"/>
                </a:solidFill>
                <a:effectLst/>
                <a:uLnTx/>
                <a:uFillTx/>
                <a:ea typeface="+mn-lt"/>
                <a:cs typeface="+mn-lt"/>
              </a:rPr>
              <a:t>.</a:t>
            </a:r>
            <a:r>
              <a:rPr lang="en-GB" sz="2200" dirty="0">
                <a:solidFill>
                  <a:srgbClr val="000000"/>
                </a:solidFill>
                <a:ea typeface="+mn-lt"/>
                <a:cs typeface="+mn-lt"/>
              </a:rPr>
              <a:t> </a:t>
            </a:r>
          </a:p>
        </p:txBody>
      </p:sp>
    </p:spTree>
    <p:extLst>
      <p:ext uri="{BB962C8B-B14F-4D97-AF65-F5344CB8AC3E}">
        <p14:creationId xmlns:p14="http://schemas.microsoft.com/office/powerpoint/2010/main" val="3612579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761603"/>
            <a:ext cx="10595237" cy="822268"/>
          </a:xfrm>
        </p:spPr>
        <p:txBody>
          <a:bodyPr lIns="91440" tIns="45720" rIns="91440" bIns="45720" anchor="t">
            <a:noAutofit/>
          </a:bodyPr>
          <a:lstStyle/>
          <a:p>
            <a:r>
              <a:rPr lang="en-GB"/>
              <a:t>Angel </a:t>
            </a:r>
            <a:r>
              <a:rPr lang="en-GB" err="1"/>
              <a:t>Investoren</a:t>
            </a:r>
            <a:endParaRPr lang="en-GB" err="1">
              <a:cs typeface="Calibri"/>
            </a:endParaRPr>
          </a:p>
        </p:txBody>
      </p:sp>
      <p:sp>
        <p:nvSpPr>
          <p:cNvPr id="2" name="TextBox 1">
            <a:extLst>
              <a:ext uri="{FF2B5EF4-FFF2-40B4-BE49-F238E27FC236}">
                <a16:creationId xmlns:a16="http://schemas.microsoft.com/office/drawing/2014/main" id="{CDF7989A-5967-150C-B395-70EC1F2423B8}"/>
              </a:ext>
            </a:extLst>
          </p:cNvPr>
          <p:cNvSpPr txBox="1"/>
          <p:nvPr/>
        </p:nvSpPr>
        <p:spPr>
          <a:xfrm>
            <a:off x="897211" y="1583870"/>
            <a:ext cx="10496407" cy="3801041"/>
          </a:xfrm>
          <a:prstGeom prst="rect">
            <a:avLst/>
          </a:prstGeom>
          <a:noFill/>
        </p:spPr>
        <p:txBody>
          <a:bodyPr wrap="square" lIns="91440" tIns="45720" rIns="91440" bIns="45720" rtlCol="0" anchor="t">
            <a:spAutoFit/>
          </a:bodyPr>
          <a:lstStyle/>
          <a:p>
            <a:pPr marL="457200" indent="-457200">
              <a:lnSpc>
                <a:spcPct val="90000"/>
              </a:lnSpc>
              <a:spcBef>
                <a:spcPts val="1000"/>
              </a:spcBef>
              <a:buClr>
                <a:srgbClr val="0D9390"/>
              </a:buClr>
              <a:buBlip>
                <a:blip r:embed="rId3"/>
              </a:buBlip>
              <a:defRPr/>
            </a:pPr>
            <a:r>
              <a:rPr lang="en-GB" sz="2400" err="1">
                <a:solidFill>
                  <a:srgbClr val="000000"/>
                </a:solidFill>
                <a:ea typeface="+mn-lt"/>
                <a:cs typeface="+mn-lt"/>
              </a:rPr>
              <a:t>Diese</a:t>
            </a:r>
            <a:r>
              <a:rPr lang="en-GB" sz="2400" dirty="0">
                <a:solidFill>
                  <a:srgbClr val="000000"/>
                </a:solidFill>
                <a:ea typeface="+mn-lt"/>
                <a:cs typeface="+mn-lt"/>
              </a:rPr>
              <a:t> </a:t>
            </a:r>
            <a:r>
              <a:rPr lang="en-GB" sz="2400" err="1">
                <a:solidFill>
                  <a:srgbClr val="000000"/>
                </a:solidFill>
                <a:ea typeface="+mn-lt"/>
                <a:cs typeface="+mn-lt"/>
              </a:rPr>
              <a:t>Investoren</a:t>
            </a:r>
            <a:r>
              <a:rPr lang="en-GB" sz="2400" dirty="0">
                <a:solidFill>
                  <a:srgbClr val="000000"/>
                </a:solidFill>
                <a:ea typeface="+mn-lt"/>
                <a:cs typeface="+mn-lt"/>
              </a:rPr>
              <a:t> </a:t>
            </a:r>
            <a:r>
              <a:rPr lang="en-GB" sz="2400" err="1">
                <a:solidFill>
                  <a:srgbClr val="000000"/>
                </a:solidFill>
                <a:ea typeface="+mn-lt"/>
                <a:cs typeface="+mn-lt"/>
              </a:rPr>
              <a:t>bieten</a:t>
            </a:r>
            <a:r>
              <a:rPr lang="en-GB" sz="2400">
                <a:solidFill>
                  <a:srgbClr val="000000"/>
                </a:solidFill>
                <a:ea typeface="+mn-lt"/>
                <a:cs typeface="+mn-lt"/>
              </a:rPr>
              <a:t> wahrscheinlich auch an, Unternehmen zu finanzieren, die </a:t>
            </a:r>
            <a:r>
              <a:rPr kumimoji="0" lang="en-GB" sz="2400" b="0" i="0" u="none" strike="noStrike" kern="1200" cap="none" spc="0" normalizeH="0" baseline="0" noProof="0">
                <a:ln>
                  <a:noFill/>
                </a:ln>
                <a:solidFill>
                  <a:srgbClr val="000000"/>
                </a:solidFill>
                <a:effectLst/>
                <a:uLnTx/>
                <a:uFillTx/>
                <a:ea typeface="+mn-lt"/>
                <a:cs typeface="+mn-lt"/>
              </a:rPr>
              <a:t>in </a:t>
            </a:r>
            <a:r>
              <a:rPr lang="en-GB" sz="2400">
                <a:solidFill>
                  <a:srgbClr val="000000"/>
                </a:solidFill>
                <a:ea typeface="+mn-lt"/>
                <a:cs typeface="+mn-lt"/>
              </a:rPr>
              <a:t>denselben oder ähnlichen Branchen oder Geschäftsbereichen tätig sind, mit denen sie vertraut sind</a:t>
            </a:r>
            <a:r>
              <a:rPr kumimoji="0" lang="en-GB" sz="2400" b="0" i="0" u="none" strike="noStrike" kern="1200" cap="none" spc="0" normalizeH="0" baseline="0" noProof="0">
                <a:ln>
                  <a:noFill/>
                </a:ln>
                <a:solidFill>
                  <a:srgbClr val="000000"/>
                </a:solidFill>
                <a:effectLst/>
                <a:uLnTx/>
                <a:uFillTx/>
                <a:ea typeface="+mn-lt"/>
                <a:cs typeface="+mn-lt"/>
              </a:rPr>
              <a:t>. </a:t>
            </a:r>
            <a:r>
              <a:rPr lang="en-GB" sz="2400">
                <a:solidFill>
                  <a:srgbClr val="000000"/>
                </a:solidFill>
                <a:ea typeface="+mn-lt"/>
                <a:cs typeface="+mn-lt"/>
              </a:rPr>
              <a:t>Wenn sie nicht </a:t>
            </a:r>
            <a:r>
              <a:rPr kumimoji="0" lang="en-GB" sz="2400" b="0" i="0" u="none" strike="noStrike" kern="1200" cap="none" spc="0" normalizeH="0" baseline="0" noProof="0">
                <a:ln>
                  <a:noFill/>
                </a:ln>
                <a:solidFill>
                  <a:srgbClr val="000000"/>
                </a:solidFill>
                <a:effectLst/>
                <a:uLnTx/>
                <a:uFillTx/>
                <a:ea typeface="+mn-lt"/>
                <a:cs typeface="+mn-lt"/>
              </a:rPr>
              <a:t>in </a:t>
            </a:r>
            <a:r>
              <a:rPr lang="en-GB" sz="2400">
                <a:solidFill>
                  <a:srgbClr val="000000"/>
                </a:solidFill>
                <a:ea typeface="+mn-lt"/>
                <a:cs typeface="+mn-lt"/>
              </a:rPr>
              <a:t>diesem Bereich gearbeitet haben</a:t>
            </a:r>
            <a:r>
              <a:rPr kumimoji="0" lang="en-GB" sz="2400" b="0" i="0" u="none" strike="noStrike" kern="1200" cap="none" spc="0" normalizeH="0" baseline="0" noProof="0">
                <a:ln>
                  <a:noFill/>
                </a:ln>
                <a:solidFill>
                  <a:srgbClr val="000000"/>
                </a:solidFill>
                <a:effectLst/>
                <a:uLnTx/>
                <a:uFillTx/>
                <a:ea typeface="+mn-lt"/>
                <a:cs typeface="+mn-lt"/>
              </a:rPr>
              <a:t>, </a:t>
            </a:r>
            <a:r>
              <a:rPr lang="en-GB" sz="2400">
                <a:solidFill>
                  <a:srgbClr val="000000"/>
                </a:solidFill>
                <a:ea typeface="+mn-lt"/>
                <a:cs typeface="+mn-lt"/>
              </a:rPr>
              <a:t>haben sie möglicherweise eine akademische Ausbildung </a:t>
            </a:r>
            <a:r>
              <a:rPr kumimoji="0" lang="en-GB" sz="2400" b="0" i="0" u="none" strike="noStrike" kern="1200" cap="none" spc="0" normalizeH="0" baseline="0" noProof="0">
                <a:ln>
                  <a:noFill/>
                </a:ln>
                <a:solidFill>
                  <a:srgbClr val="000000"/>
                </a:solidFill>
                <a:effectLst/>
                <a:uLnTx/>
                <a:uFillTx/>
                <a:ea typeface="+mn-lt"/>
                <a:cs typeface="+mn-lt"/>
              </a:rPr>
              <a:t>in </a:t>
            </a:r>
            <a:r>
              <a:rPr lang="en-GB" sz="2400" err="1">
                <a:solidFill>
                  <a:srgbClr val="000000"/>
                </a:solidFill>
                <a:ea typeface="+mn-lt"/>
                <a:cs typeface="+mn-lt"/>
              </a:rPr>
              <a:t>diesem</a:t>
            </a:r>
            <a:r>
              <a:rPr lang="en-GB" sz="2400" dirty="0">
                <a:solidFill>
                  <a:srgbClr val="000000"/>
                </a:solidFill>
                <a:ea typeface="+mn-lt"/>
                <a:cs typeface="+mn-lt"/>
              </a:rPr>
              <a:t> </a:t>
            </a:r>
            <a:r>
              <a:rPr lang="en-GB" sz="2400" err="1">
                <a:solidFill>
                  <a:srgbClr val="000000"/>
                </a:solidFill>
                <a:ea typeface="+mn-lt"/>
                <a:cs typeface="+mn-lt"/>
              </a:rPr>
              <a:t>Bereich</a:t>
            </a:r>
            <a:r>
              <a:rPr lang="en-GB" sz="2400" dirty="0">
                <a:solidFill>
                  <a:srgbClr val="000000"/>
                </a:solidFill>
                <a:ea typeface="+mn-lt"/>
                <a:cs typeface="+mn-lt"/>
              </a:rPr>
              <a:t> </a:t>
            </a:r>
            <a:r>
              <a:rPr lang="en-GB" sz="2400" err="1">
                <a:solidFill>
                  <a:srgbClr val="000000"/>
                </a:solidFill>
                <a:ea typeface="+mn-lt"/>
                <a:cs typeface="+mn-lt"/>
              </a:rPr>
              <a:t>absolviert</a:t>
            </a:r>
            <a:r>
              <a:rPr kumimoji="0" lang="en-GB" sz="2400" b="0" i="0" u="none" strike="noStrike" kern="1200" cap="none" spc="0" normalizeH="0" baseline="0" noProof="0">
                <a:ln>
                  <a:noFill/>
                </a:ln>
                <a:solidFill>
                  <a:srgbClr val="000000"/>
                </a:solidFill>
                <a:effectLst/>
                <a:uLnTx/>
                <a:uFillTx/>
                <a:ea typeface="+mn-lt"/>
                <a:cs typeface="+mn-lt"/>
              </a:rPr>
              <a:t>.</a:t>
            </a:r>
            <a:r>
              <a:rPr lang="en-GB" sz="2400">
                <a:solidFill>
                  <a:srgbClr val="000000"/>
                </a:solidFill>
                <a:ea typeface="+mn-lt"/>
                <a:cs typeface="+mn-lt"/>
              </a:rPr>
              <a:t> </a:t>
            </a:r>
            <a:endParaRPr lang="en-US">
              <a:solidFill>
                <a:srgbClr val="000000"/>
              </a:solidFill>
              <a:ea typeface="+mn-lt"/>
              <a:cs typeface="+mn-lt"/>
            </a:endParaRPr>
          </a:p>
          <a:p>
            <a:pPr marL="457200" marR="0" lvl="0" indent="-457200" algn="l" defTabSz="914400" rtl="0" eaLnBrk="1" fontAlgn="auto" latinLnBrk="0" hangingPunct="1">
              <a:lnSpc>
                <a:spcPct val="90000"/>
              </a:lnSpc>
              <a:spcBef>
                <a:spcPts val="1000"/>
              </a:spcBef>
              <a:spcAft>
                <a:spcPts val="0"/>
              </a:spcAft>
              <a:buClr>
                <a:srgbClr val="0D9390"/>
              </a:buClr>
              <a:buSzTx/>
              <a:buFontTx/>
              <a:buBlip>
                <a:blip r:embed="rId3"/>
              </a:buBlip>
              <a:tabLst/>
              <a:defRPr/>
            </a:pPr>
            <a:endParaRPr lang="en-GB" sz="2400">
              <a:solidFill>
                <a:srgbClr val="000000"/>
              </a:solidFill>
              <a:latin typeface="Calibri" panose="020F0502020204030204"/>
            </a:endParaRPr>
          </a:p>
          <a:p>
            <a:pPr marL="457200" indent="-457200">
              <a:lnSpc>
                <a:spcPct val="90000"/>
              </a:lnSpc>
              <a:spcBef>
                <a:spcPts val="1000"/>
              </a:spcBef>
              <a:buClr>
                <a:srgbClr val="0D9390"/>
              </a:buClr>
              <a:buFont typeface="Arial"/>
              <a:buBlip>
                <a:blip r:embed="rId3"/>
              </a:buBlip>
              <a:defRPr/>
            </a:pPr>
            <a:r>
              <a:rPr lang="en-GB" sz="2400" dirty="0">
                <a:solidFill>
                  <a:srgbClr val="000000"/>
                </a:solidFill>
                <a:ea typeface="+mn-lt"/>
                <a:cs typeface="+mn-lt"/>
              </a:rPr>
              <a:t>Eine </a:t>
            </a:r>
            <a:r>
              <a:rPr lang="en-GB" sz="2400" err="1">
                <a:solidFill>
                  <a:srgbClr val="000000"/>
                </a:solidFill>
                <a:ea typeface="+mn-lt"/>
                <a:cs typeface="+mn-lt"/>
              </a:rPr>
              <a:t>weitere</a:t>
            </a:r>
            <a:r>
              <a:rPr lang="en-GB" sz="2400" dirty="0">
                <a:solidFill>
                  <a:srgbClr val="000000"/>
                </a:solidFill>
                <a:ea typeface="+mn-lt"/>
                <a:cs typeface="+mn-lt"/>
              </a:rPr>
              <a:t> </a:t>
            </a:r>
            <a:r>
              <a:rPr lang="en-GB" sz="2400" err="1">
                <a:solidFill>
                  <a:srgbClr val="000000"/>
                </a:solidFill>
                <a:ea typeface="+mn-lt"/>
                <a:cs typeface="+mn-lt"/>
              </a:rPr>
              <a:t>häufige</a:t>
            </a:r>
            <a:r>
              <a:rPr lang="en-GB" sz="2400" dirty="0">
                <a:solidFill>
                  <a:srgbClr val="000000"/>
                </a:solidFill>
                <a:ea typeface="+mn-lt"/>
                <a:cs typeface="+mn-lt"/>
              </a:rPr>
              <a:t> </a:t>
            </a:r>
            <a:r>
              <a:rPr lang="en-GB" sz="2400" err="1">
                <a:solidFill>
                  <a:srgbClr val="000000"/>
                </a:solidFill>
                <a:ea typeface="+mn-lt"/>
                <a:cs typeface="+mn-lt"/>
              </a:rPr>
              <a:t>Erscheinung</a:t>
            </a:r>
            <a:r>
              <a:rPr lang="en-GB" sz="2400" dirty="0">
                <a:solidFill>
                  <a:srgbClr val="000000"/>
                </a:solidFill>
                <a:ea typeface="+mn-lt"/>
                <a:cs typeface="+mn-lt"/>
              </a:rPr>
              <a:t> </a:t>
            </a:r>
            <a:r>
              <a:rPr lang="en-GB" sz="2400" err="1">
                <a:solidFill>
                  <a:srgbClr val="000000"/>
                </a:solidFill>
                <a:ea typeface="+mn-lt"/>
                <a:cs typeface="+mn-lt"/>
              </a:rPr>
              <a:t>unter</a:t>
            </a:r>
            <a:r>
              <a:rPr lang="en-GB" sz="2400" dirty="0">
                <a:solidFill>
                  <a:srgbClr val="000000"/>
                </a:solidFill>
                <a:ea typeface="+mn-lt"/>
                <a:cs typeface="+mn-lt"/>
              </a:rPr>
              <a:t> Angel-</a:t>
            </a:r>
            <a:r>
              <a:rPr lang="en-GB" sz="2400" err="1">
                <a:solidFill>
                  <a:srgbClr val="000000"/>
                </a:solidFill>
                <a:ea typeface="+mn-lt"/>
                <a:cs typeface="+mn-lt"/>
              </a:rPr>
              <a:t>Investoren</a:t>
            </a:r>
            <a:r>
              <a:rPr lang="en-GB" sz="2400" dirty="0">
                <a:solidFill>
                  <a:srgbClr val="000000"/>
                </a:solidFill>
                <a:ea typeface="+mn-lt"/>
                <a:cs typeface="+mn-lt"/>
              </a:rPr>
              <a:t> </a:t>
            </a:r>
            <a:r>
              <a:rPr lang="en-GB" sz="2400" err="1">
                <a:solidFill>
                  <a:srgbClr val="000000"/>
                </a:solidFill>
                <a:ea typeface="+mn-lt"/>
                <a:cs typeface="+mn-lt"/>
              </a:rPr>
              <a:t>ist</a:t>
            </a:r>
            <a:r>
              <a:rPr lang="en-GB" sz="2400" dirty="0">
                <a:solidFill>
                  <a:srgbClr val="000000"/>
                </a:solidFill>
                <a:ea typeface="+mn-lt"/>
                <a:cs typeface="+mn-lt"/>
              </a:rPr>
              <a:t> das</a:t>
            </a:r>
            <a:r>
              <a:rPr lang="en-GB" sz="2400" dirty="0">
                <a:solidFill>
                  <a:schemeClr val="accent2"/>
                </a:solidFill>
                <a:ea typeface="+mn-lt"/>
                <a:cs typeface="+mn-lt"/>
              </a:rPr>
              <a:t> </a:t>
            </a:r>
            <a:r>
              <a:rPr lang="en-GB" sz="2400" dirty="0">
                <a:solidFill>
                  <a:schemeClr val="accent2"/>
                </a:solidFill>
                <a:ea typeface="+mn-lt"/>
                <a:cs typeface="+mn-lt"/>
                <a:hlinkClick r:id="rId4">
                  <a:extLst>
                    <a:ext uri="{A12FA001-AC4F-418D-AE19-62706E023703}">
                      <ahyp:hlinkClr xmlns:ahyp="http://schemas.microsoft.com/office/drawing/2018/hyperlinkcolor" val="tx"/>
                    </a:ext>
                  </a:extLst>
                </a:hlinkClick>
              </a:rPr>
              <a:t>Co-Investing</a:t>
            </a:r>
            <a:r>
              <a:rPr lang="en-GB" sz="2400">
                <a:solidFill>
                  <a:srgbClr val="000000"/>
                </a:solidFill>
                <a:ea typeface="+mn-lt"/>
                <a:cs typeface="+mn-lt"/>
              </a:rPr>
              <a:t>, </a:t>
            </a:r>
            <a:r>
              <a:rPr lang="en-GB" sz="2400" err="1">
                <a:solidFill>
                  <a:srgbClr val="000000"/>
                </a:solidFill>
                <a:ea typeface="+mn-lt"/>
                <a:cs typeface="+mn-lt"/>
              </a:rPr>
              <a:t>bei</a:t>
            </a:r>
            <a:r>
              <a:rPr lang="en-GB" sz="2400" dirty="0">
                <a:solidFill>
                  <a:srgbClr val="000000"/>
                </a:solidFill>
                <a:ea typeface="+mn-lt"/>
                <a:cs typeface="+mn-lt"/>
              </a:rPr>
              <a:t> </a:t>
            </a:r>
            <a:r>
              <a:rPr lang="en-GB" sz="2400" err="1">
                <a:solidFill>
                  <a:srgbClr val="000000"/>
                </a:solidFill>
                <a:ea typeface="+mn-lt"/>
                <a:cs typeface="+mn-lt"/>
              </a:rPr>
              <a:t>dem</a:t>
            </a:r>
            <a:r>
              <a:rPr lang="en-GB" sz="2400" dirty="0">
                <a:solidFill>
                  <a:srgbClr val="000000"/>
                </a:solidFill>
                <a:ea typeface="+mn-lt"/>
                <a:cs typeface="+mn-lt"/>
              </a:rPr>
              <a:t> </a:t>
            </a:r>
            <a:r>
              <a:rPr lang="en-GB" sz="2400" err="1">
                <a:solidFill>
                  <a:srgbClr val="000000"/>
                </a:solidFill>
                <a:ea typeface="+mn-lt"/>
                <a:cs typeface="+mn-lt"/>
              </a:rPr>
              <a:t>ein</a:t>
            </a:r>
            <a:r>
              <a:rPr lang="en-GB" sz="2400">
                <a:solidFill>
                  <a:srgbClr val="000000"/>
                </a:solidFill>
                <a:ea typeface="+mn-lt"/>
                <a:cs typeface="+mn-lt"/>
              </a:rPr>
              <a:t> Angel-Investor </a:t>
            </a:r>
            <a:r>
              <a:rPr lang="en-GB" sz="2400" err="1">
                <a:solidFill>
                  <a:srgbClr val="000000"/>
                </a:solidFill>
                <a:ea typeface="+mn-lt"/>
                <a:cs typeface="+mn-lt"/>
              </a:rPr>
              <a:t>ein</a:t>
            </a:r>
            <a:r>
              <a:rPr lang="en-GB" sz="2400" dirty="0">
                <a:solidFill>
                  <a:srgbClr val="000000"/>
                </a:solidFill>
                <a:ea typeface="+mn-lt"/>
                <a:cs typeface="+mn-lt"/>
              </a:rPr>
              <a:t> </a:t>
            </a:r>
            <a:r>
              <a:rPr lang="en-GB" sz="2400" err="1">
                <a:solidFill>
                  <a:srgbClr val="000000"/>
                </a:solidFill>
                <a:ea typeface="+mn-lt"/>
                <a:cs typeface="+mn-lt"/>
              </a:rPr>
              <a:t>Unternehmen</a:t>
            </a:r>
            <a:r>
              <a:rPr lang="en-GB" sz="2400" dirty="0">
                <a:solidFill>
                  <a:srgbClr val="000000"/>
                </a:solidFill>
                <a:ea typeface="+mn-lt"/>
                <a:cs typeface="+mn-lt"/>
              </a:rPr>
              <a:t> </a:t>
            </a:r>
            <a:r>
              <a:rPr lang="en-GB" sz="2400" err="1">
                <a:solidFill>
                  <a:srgbClr val="000000"/>
                </a:solidFill>
                <a:ea typeface="+mn-lt"/>
                <a:cs typeface="+mn-lt"/>
              </a:rPr>
              <a:t>zusammen</a:t>
            </a:r>
            <a:r>
              <a:rPr lang="en-GB" sz="2400" dirty="0">
                <a:solidFill>
                  <a:srgbClr val="000000"/>
                </a:solidFill>
                <a:ea typeface="+mn-lt"/>
                <a:cs typeface="+mn-lt"/>
              </a:rPr>
              <a:t> </a:t>
            </a:r>
            <a:r>
              <a:rPr lang="en-GB" sz="2400" err="1">
                <a:solidFill>
                  <a:srgbClr val="000000"/>
                </a:solidFill>
                <a:ea typeface="+mn-lt"/>
                <a:cs typeface="+mn-lt"/>
              </a:rPr>
              <a:t>mit</a:t>
            </a:r>
            <a:r>
              <a:rPr lang="en-GB" sz="2400" dirty="0">
                <a:solidFill>
                  <a:srgbClr val="000000"/>
                </a:solidFill>
                <a:ea typeface="+mn-lt"/>
                <a:cs typeface="+mn-lt"/>
              </a:rPr>
              <a:t> </a:t>
            </a:r>
            <a:r>
              <a:rPr lang="en-GB" sz="2400" err="1">
                <a:solidFill>
                  <a:srgbClr val="000000"/>
                </a:solidFill>
                <a:ea typeface="+mn-lt"/>
                <a:cs typeface="+mn-lt"/>
              </a:rPr>
              <a:t>einem</a:t>
            </a:r>
            <a:r>
              <a:rPr lang="en-GB" sz="2400" dirty="0">
                <a:solidFill>
                  <a:srgbClr val="000000"/>
                </a:solidFill>
                <a:ea typeface="+mn-lt"/>
                <a:cs typeface="+mn-lt"/>
              </a:rPr>
              <a:t> </a:t>
            </a:r>
            <a:r>
              <a:rPr lang="en-GB" sz="2400" err="1">
                <a:solidFill>
                  <a:srgbClr val="000000"/>
                </a:solidFill>
                <a:ea typeface="+mn-lt"/>
                <a:cs typeface="+mn-lt"/>
              </a:rPr>
              <a:t>vertrauten</a:t>
            </a:r>
            <a:r>
              <a:rPr lang="en-GB" sz="2400" dirty="0">
                <a:solidFill>
                  <a:srgbClr val="000000"/>
                </a:solidFill>
                <a:ea typeface="+mn-lt"/>
                <a:cs typeface="+mn-lt"/>
              </a:rPr>
              <a:t> </a:t>
            </a:r>
            <a:r>
              <a:rPr lang="en-GB" sz="2400">
                <a:solidFill>
                  <a:srgbClr val="000000"/>
                </a:solidFill>
                <a:ea typeface="+mn-lt"/>
                <a:cs typeface="+mn-lt"/>
              </a:rPr>
              <a:t>Freund </a:t>
            </a:r>
            <a:r>
              <a:rPr lang="en-GB" sz="2400" err="1">
                <a:solidFill>
                  <a:srgbClr val="000000"/>
                </a:solidFill>
                <a:ea typeface="+mn-lt"/>
                <a:cs typeface="+mn-lt"/>
              </a:rPr>
              <a:t>oder</a:t>
            </a:r>
            <a:r>
              <a:rPr lang="en-GB" sz="2400">
                <a:solidFill>
                  <a:srgbClr val="000000"/>
                </a:solidFill>
                <a:ea typeface="+mn-lt"/>
                <a:cs typeface="+mn-lt"/>
              </a:rPr>
              <a:t> Partner</a:t>
            </a:r>
            <a:r>
              <a:rPr kumimoji="0" lang="en-GB" sz="2400" b="0" i="0" u="none" strike="noStrike" kern="1200" cap="none" spc="0" normalizeH="0" baseline="0" noProof="0">
                <a:ln>
                  <a:noFill/>
                </a:ln>
                <a:solidFill>
                  <a:srgbClr val="000000"/>
                </a:solidFill>
                <a:effectLst/>
                <a:uLnTx/>
                <a:uFillTx/>
                <a:ea typeface="+mn-lt"/>
                <a:cs typeface="+mn-lt"/>
              </a:rPr>
              <a:t>, </a:t>
            </a:r>
            <a:r>
              <a:rPr lang="en-GB" sz="2400">
                <a:solidFill>
                  <a:srgbClr val="000000"/>
                </a:solidFill>
                <a:ea typeface="+mn-lt"/>
                <a:cs typeface="+mn-lt"/>
              </a:rPr>
              <a:t>oft </a:t>
            </a:r>
            <a:r>
              <a:rPr lang="en-GB" sz="2400" err="1">
                <a:solidFill>
                  <a:srgbClr val="000000"/>
                </a:solidFill>
                <a:ea typeface="+mn-lt"/>
                <a:cs typeface="+mn-lt"/>
              </a:rPr>
              <a:t>einem</a:t>
            </a:r>
            <a:r>
              <a:rPr lang="en-GB" sz="2400" dirty="0">
                <a:solidFill>
                  <a:srgbClr val="000000"/>
                </a:solidFill>
                <a:ea typeface="+mn-lt"/>
                <a:cs typeface="+mn-lt"/>
              </a:rPr>
              <a:t> </a:t>
            </a:r>
            <a:r>
              <a:rPr lang="en-GB" sz="2400" err="1">
                <a:solidFill>
                  <a:srgbClr val="000000"/>
                </a:solidFill>
                <a:ea typeface="+mn-lt"/>
                <a:cs typeface="+mn-lt"/>
              </a:rPr>
              <a:t>anderen</a:t>
            </a:r>
            <a:r>
              <a:rPr lang="en-GB" sz="2400">
                <a:solidFill>
                  <a:srgbClr val="000000"/>
                </a:solidFill>
                <a:ea typeface="+mn-lt"/>
                <a:cs typeface="+mn-lt"/>
              </a:rPr>
              <a:t> Angel-Investor</a:t>
            </a:r>
            <a:r>
              <a:rPr kumimoji="0" lang="en-GB" sz="2400" b="0" i="0" u="none" strike="noStrike" kern="1200" cap="none" spc="0" normalizeH="0" baseline="0" noProof="0">
                <a:ln>
                  <a:noFill/>
                </a:ln>
                <a:solidFill>
                  <a:srgbClr val="000000"/>
                </a:solidFill>
                <a:effectLst/>
                <a:uLnTx/>
                <a:uFillTx/>
                <a:ea typeface="+mn-lt"/>
                <a:cs typeface="+mn-lt"/>
              </a:rPr>
              <a:t>, </a:t>
            </a:r>
            <a:r>
              <a:rPr lang="en-GB" sz="2400" err="1">
                <a:solidFill>
                  <a:srgbClr val="000000"/>
                </a:solidFill>
                <a:ea typeface="+mn-lt"/>
                <a:cs typeface="+mn-lt"/>
              </a:rPr>
              <a:t>finanziert</a:t>
            </a:r>
            <a:r>
              <a:rPr kumimoji="0" lang="en-GB" sz="2400" b="0" i="0" u="none" strike="noStrike" kern="1200" cap="none" spc="0" normalizeH="0" baseline="0" noProof="0">
                <a:ln>
                  <a:noFill/>
                </a:ln>
                <a:solidFill>
                  <a:srgbClr val="000000"/>
                </a:solidFill>
                <a:effectLst/>
                <a:uLnTx/>
                <a:uFillTx/>
                <a:ea typeface="+mn-lt"/>
                <a:cs typeface="+mn-lt"/>
              </a:rPr>
              <a:t>.</a:t>
            </a:r>
            <a:endParaRPr lang="en-GB" sz="2400" b="0" i="0" u="none" strike="noStrike" kern="1200" cap="none" spc="0" normalizeH="0" baseline="0" noProof="0">
              <a:ln>
                <a:noFill/>
              </a:ln>
              <a:solidFill>
                <a:srgbClr val="000000"/>
              </a:solidFill>
              <a:effectLst/>
              <a:uLnTx/>
              <a:uFillTx/>
              <a:ea typeface="+mn-lt"/>
              <a:cs typeface="+mn-lt"/>
            </a:endParaRPr>
          </a:p>
          <a:p>
            <a:pPr marL="457200" marR="0" lvl="0" indent="-457200" algn="l" defTabSz="914400" rtl="0" eaLnBrk="1" fontAlgn="auto" latinLnBrk="0" hangingPunct="1">
              <a:lnSpc>
                <a:spcPct val="90000"/>
              </a:lnSpc>
              <a:spcBef>
                <a:spcPts val="1000"/>
              </a:spcBef>
              <a:spcAft>
                <a:spcPts val="0"/>
              </a:spcAft>
              <a:buClr>
                <a:srgbClr val="0D9390"/>
              </a:buClr>
              <a:buSzTx/>
              <a:buFontTx/>
              <a:buBlip>
                <a:blip r:embed="rId3"/>
              </a:buBlip>
              <a:tabLst/>
              <a:defRPr/>
            </a:pPr>
            <a:endParaRPr kumimoji="0" lang="en-GB" sz="24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3910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761603"/>
            <a:ext cx="10595237" cy="822268"/>
          </a:xfrm>
        </p:spPr>
        <p:txBody>
          <a:bodyPr lIns="91440" tIns="45720" rIns="91440" bIns="45720" anchor="t">
            <a:noAutofit/>
          </a:bodyPr>
          <a:lstStyle/>
          <a:p>
            <a:r>
              <a:rPr lang="en-GB" dirty="0">
                <a:ea typeface="+mn-lt"/>
                <a:cs typeface="+mn-lt"/>
              </a:rPr>
              <a:t>Der </a:t>
            </a:r>
            <a:r>
              <a:rPr lang="en-GB" dirty="0" err="1">
                <a:ea typeface="+mn-lt"/>
                <a:cs typeface="+mn-lt"/>
              </a:rPr>
              <a:t>Risikokapitalprozess</a:t>
            </a:r>
            <a:endParaRPr lang="en-US" dirty="0" err="1">
              <a:ea typeface="+mn-lt"/>
              <a:cs typeface="+mn-lt"/>
            </a:endParaRPr>
          </a:p>
        </p:txBody>
      </p:sp>
      <p:sp>
        <p:nvSpPr>
          <p:cNvPr id="2" name="TextBox 1">
            <a:extLst>
              <a:ext uri="{FF2B5EF4-FFF2-40B4-BE49-F238E27FC236}">
                <a16:creationId xmlns:a16="http://schemas.microsoft.com/office/drawing/2014/main" id="{CDF7989A-5967-150C-B395-70EC1F2423B8}"/>
              </a:ext>
            </a:extLst>
          </p:cNvPr>
          <p:cNvSpPr txBox="1"/>
          <p:nvPr/>
        </p:nvSpPr>
        <p:spPr>
          <a:xfrm>
            <a:off x="897211" y="1583870"/>
            <a:ext cx="10496407" cy="4261679"/>
          </a:xfrm>
          <a:prstGeom prst="rect">
            <a:avLst/>
          </a:prstGeom>
          <a:noFill/>
        </p:spPr>
        <p:txBody>
          <a:bodyPr wrap="square" lIns="91440" tIns="45720" rIns="91440" bIns="45720" rtlCol="0" anchor="t">
            <a:spAutoFit/>
          </a:bodyPr>
          <a:lstStyle/>
          <a:p>
            <a:pPr marL="457200" indent="-457200">
              <a:lnSpc>
                <a:spcPct val="90000"/>
              </a:lnSpc>
              <a:spcBef>
                <a:spcPts val="1000"/>
              </a:spcBef>
              <a:buClr>
                <a:srgbClr val="0D9390"/>
              </a:buClr>
              <a:buBlip>
                <a:blip r:embed="rId3"/>
              </a:buBlip>
              <a:defRPr/>
            </a:pPr>
            <a:r>
              <a:rPr lang="en-GB" sz="2400" dirty="0">
                <a:solidFill>
                  <a:srgbClr val="000000"/>
                </a:solidFill>
                <a:ea typeface="+mn-lt"/>
                <a:cs typeface="+mn-lt"/>
              </a:rPr>
              <a:t>Der </a:t>
            </a:r>
            <a:r>
              <a:rPr lang="en-GB" sz="2400" err="1">
                <a:solidFill>
                  <a:srgbClr val="000000"/>
                </a:solidFill>
                <a:ea typeface="+mn-lt"/>
                <a:cs typeface="+mn-lt"/>
              </a:rPr>
              <a:t>erste</a:t>
            </a:r>
            <a:r>
              <a:rPr lang="en-GB" sz="2400" dirty="0">
                <a:solidFill>
                  <a:srgbClr val="000000"/>
                </a:solidFill>
                <a:ea typeface="+mn-lt"/>
                <a:cs typeface="+mn-lt"/>
              </a:rPr>
              <a:t> Schritt für </a:t>
            </a:r>
            <a:r>
              <a:rPr lang="en-GB" sz="2400" err="1">
                <a:solidFill>
                  <a:srgbClr val="000000"/>
                </a:solidFill>
                <a:ea typeface="+mn-lt"/>
                <a:cs typeface="+mn-lt"/>
              </a:rPr>
              <a:t>jedes</a:t>
            </a:r>
            <a:r>
              <a:rPr lang="en-GB" sz="2400" dirty="0">
                <a:solidFill>
                  <a:srgbClr val="000000"/>
                </a:solidFill>
                <a:ea typeface="+mn-lt"/>
                <a:cs typeface="+mn-lt"/>
              </a:rPr>
              <a:t> </a:t>
            </a:r>
            <a:r>
              <a:rPr lang="en-GB" sz="2400" err="1">
                <a:solidFill>
                  <a:srgbClr val="000000"/>
                </a:solidFill>
                <a:ea typeface="+mn-lt"/>
                <a:cs typeface="+mn-lt"/>
              </a:rPr>
              <a:t>Unternehmen</a:t>
            </a:r>
            <a:r>
              <a:rPr lang="en-GB" sz="2400" dirty="0">
                <a:solidFill>
                  <a:srgbClr val="000000"/>
                </a:solidFill>
                <a:ea typeface="+mn-lt"/>
                <a:cs typeface="+mn-lt"/>
              </a:rPr>
              <a:t>, das </a:t>
            </a:r>
            <a:r>
              <a:rPr lang="en-GB" sz="2400" err="1">
                <a:solidFill>
                  <a:srgbClr val="000000"/>
                </a:solidFill>
                <a:ea typeface="+mn-lt"/>
                <a:cs typeface="+mn-lt"/>
              </a:rPr>
              <a:t>Risikokapital</a:t>
            </a:r>
            <a:r>
              <a:rPr lang="en-GB" sz="2400" dirty="0">
                <a:solidFill>
                  <a:srgbClr val="000000"/>
                </a:solidFill>
                <a:ea typeface="+mn-lt"/>
                <a:cs typeface="+mn-lt"/>
              </a:rPr>
              <a:t> </a:t>
            </a:r>
            <a:r>
              <a:rPr lang="en-GB" sz="2400" err="1">
                <a:solidFill>
                  <a:srgbClr val="000000"/>
                </a:solidFill>
                <a:ea typeface="+mn-lt"/>
                <a:cs typeface="+mn-lt"/>
              </a:rPr>
              <a:t>sucht</a:t>
            </a:r>
            <a:r>
              <a:rPr lang="en-GB" sz="2400" dirty="0">
                <a:solidFill>
                  <a:srgbClr val="000000"/>
                </a:solidFill>
                <a:ea typeface="+mn-lt"/>
                <a:cs typeface="+mn-lt"/>
              </a:rPr>
              <a:t>, </a:t>
            </a:r>
            <a:r>
              <a:rPr lang="en-GB" sz="2400" err="1">
                <a:solidFill>
                  <a:srgbClr val="000000"/>
                </a:solidFill>
                <a:ea typeface="+mn-lt"/>
                <a:cs typeface="+mn-lt"/>
              </a:rPr>
              <a:t>ist</a:t>
            </a:r>
            <a:r>
              <a:rPr lang="en-GB" sz="2400" dirty="0">
                <a:solidFill>
                  <a:srgbClr val="000000"/>
                </a:solidFill>
                <a:ea typeface="+mn-lt"/>
                <a:cs typeface="+mn-lt"/>
              </a:rPr>
              <a:t> die Vorlage </a:t>
            </a:r>
            <a:r>
              <a:rPr lang="en-GB" sz="2400" err="1">
                <a:solidFill>
                  <a:srgbClr val="000000"/>
                </a:solidFill>
                <a:ea typeface="+mn-lt"/>
                <a:cs typeface="+mn-lt"/>
              </a:rPr>
              <a:t>eines</a:t>
            </a:r>
            <a:r>
              <a:rPr lang="en-GB" sz="2400" dirty="0">
                <a:solidFill>
                  <a:srgbClr val="000000"/>
                </a:solidFill>
                <a:ea typeface="+mn-lt"/>
                <a:cs typeface="+mn-lt"/>
              </a:rPr>
              <a:t> </a:t>
            </a:r>
            <a:r>
              <a:rPr lang="en-GB" sz="2400" err="1">
                <a:solidFill>
                  <a:srgbClr val="000000"/>
                </a:solidFill>
                <a:ea typeface="+mn-lt"/>
                <a:cs typeface="+mn-lt"/>
              </a:rPr>
              <a:t>Geschäftsplans</a:t>
            </a:r>
            <a:r>
              <a:rPr kumimoji="0" lang="en-GB" sz="2400" b="0" i="0" u="none" strike="noStrike" kern="1200" cap="none" spc="0" normalizeH="0" baseline="0" noProof="0" dirty="0">
                <a:ln>
                  <a:noFill/>
                </a:ln>
                <a:solidFill>
                  <a:srgbClr val="000000"/>
                </a:solidFill>
                <a:effectLst/>
                <a:uLnTx/>
                <a:uFillTx/>
                <a:ea typeface="+mn-lt"/>
                <a:cs typeface="+mn-lt"/>
              </a:rPr>
              <a:t>, </a:t>
            </a:r>
            <a:r>
              <a:rPr lang="en-GB" sz="2400" err="1">
                <a:solidFill>
                  <a:srgbClr val="000000"/>
                </a:solidFill>
                <a:ea typeface="+mn-lt"/>
                <a:cs typeface="+mn-lt"/>
              </a:rPr>
              <a:t>entweder</a:t>
            </a:r>
            <a:r>
              <a:rPr lang="en-GB" sz="2400" dirty="0">
                <a:solidFill>
                  <a:srgbClr val="000000"/>
                </a:solidFill>
                <a:ea typeface="+mn-lt"/>
                <a:cs typeface="+mn-lt"/>
              </a:rPr>
              <a:t> </a:t>
            </a:r>
            <a:r>
              <a:rPr lang="en-GB" sz="2400" err="1">
                <a:solidFill>
                  <a:srgbClr val="000000"/>
                </a:solidFill>
                <a:ea typeface="+mn-lt"/>
                <a:cs typeface="+mn-lt"/>
              </a:rPr>
              <a:t>bei</a:t>
            </a:r>
            <a:r>
              <a:rPr lang="en-GB" sz="2400" dirty="0">
                <a:solidFill>
                  <a:srgbClr val="000000"/>
                </a:solidFill>
                <a:ea typeface="+mn-lt"/>
                <a:cs typeface="+mn-lt"/>
              </a:rPr>
              <a:t> </a:t>
            </a:r>
            <a:r>
              <a:rPr lang="en-GB" sz="2400" err="1">
                <a:solidFill>
                  <a:srgbClr val="000000"/>
                </a:solidFill>
                <a:ea typeface="+mn-lt"/>
                <a:cs typeface="+mn-lt"/>
              </a:rPr>
              <a:t>einer</a:t>
            </a:r>
            <a:r>
              <a:rPr lang="en-GB" sz="2400" dirty="0">
                <a:solidFill>
                  <a:srgbClr val="000000"/>
                </a:solidFill>
                <a:ea typeface="+mn-lt"/>
                <a:cs typeface="+mn-lt"/>
              </a:rPr>
              <a:t> </a:t>
            </a:r>
            <a:r>
              <a:rPr lang="en-GB" sz="2400" err="1">
                <a:solidFill>
                  <a:srgbClr val="000000"/>
                </a:solidFill>
                <a:ea typeface="+mn-lt"/>
                <a:cs typeface="+mn-lt"/>
              </a:rPr>
              <a:t>Risikokapitalgesellschaft</a:t>
            </a:r>
            <a:r>
              <a:rPr lang="en-GB" sz="2400" dirty="0">
                <a:solidFill>
                  <a:srgbClr val="000000"/>
                </a:solidFill>
                <a:ea typeface="+mn-lt"/>
                <a:cs typeface="+mn-lt"/>
              </a:rPr>
              <a:t> </a:t>
            </a:r>
            <a:r>
              <a:rPr lang="en-GB" sz="2400" err="1">
                <a:solidFill>
                  <a:srgbClr val="000000"/>
                </a:solidFill>
                <a:ea typeface="+mn-lt"/>
                <a:cs typeface="+mn-lt"/>
              </a:rPr>
              <a:t>oder</a:t>
            </a:r>
            <a:r>
              <a:rPr lang="en-GB" sz="2400" dirty="0">
                <a:solidFill>
                  <a:srgbClr val="000000"/>
                </a:solidFill>
                <a:ea typeface="+mn-lt"/>
                <a:cs typeface="+mn-lt"/>
              </a:rPr>
              <a:t> </a:t>
            </a:r>
            <a:r>
              <a:rPr lang="en-GB" sz="2400" err="1">
                <a:solidFill>
                  <a:srgbClr val="000000"/>
                </a:solidFill>
                <a:ea typeface="+mn-lt"/>
                <a:cs typeface="+mn-lt"/>
              </a:rPr>
              <a:t>bei</a:t>
            </a:r>
            <a:r>
              <a:rPr lang="en-GB" sz="2400" dirty="0">
                <a:solidFill>
                  <a:srgbClr val="000000"/>
                </a:solidFill>
                <a:ea typeface="+mn-lt"/>
                <a:cs typeface="+mn-lt"/>
              </a:rPr>
              <a:t> </a:t>
            </a:r>
            <a:r>
              <a:rPr lang="en-GB" sz="2400" err="1">
                <a:solidFill>
                  <a:srgbClr val="000000"/>
                </a:solidFill>
                <a:ea typeface="+mn-lt"/>
                <a:cs typeface="+mn-lt"/>
              </a:rPr>
              <a:t>einem</a:t>
            </a:r>
            <a:r>
              <a:rPr lang="en-GB" sz="2400" dirty="0">
                <a:solidFill>
                  <a:srgbClr val="000000"/>
                </a:solidFill>
                <a:ea typeface="+mn-lt"/>
                <a:cs typeface="+mn-lt"/>
              </a:rPr>
              <a:t> Angel-Investor</a:t>
            </a:r>
            <a:r>
              <a:rPr kumimoji="0" lang="en-GB" sz="2400" b="0" i="0" u="none" strike="noStrike" kern="1200" cap="none" spc="0" normalizeH="0" baseline="0" noProof="0" dirty="0">
                <a:ln>
                  <a:noFill/>
                </a:ln>
                <a:solidFill>
                  <a:srgbClr val="000000"/>
                </a:solidFill>
                <a:effectLst/>
                <a:uLnTx/>
                <a:uFillTx/>
                <a:ea typeface="+mn-lt"/>
                <a:cs typeface="+mn-lt"/>
              </a:rPr>
              <a:t>.</a:t>
            </a:r>
            <a:r>
              <a:rPr lang="en-GB" sz="2400" dirty="0">
                <a:solidFill>
                  <a:srgbClr val="000000"/>
                </a:solidFill>
                <a:ea typeface="+mn-lt"/>
                <a:cs typeface="+mn-lt"/>
              </a:rPr>
              <a:t> </a:t>
            </a:r>
            <a:endParaRPr lang="en-US">
              <a:solidFill>
                <a:srgbClr val="000000"/>
              </a:solidFill>
              <a:ea typeface="+mn-lt"/>
              <a:cs typeface="+mn-lt"/>
            </a:endParaRPr>
          </a:p>
          <a:p>
            <a:pPr marL="457200" marR="0" lvl="0" indent="-457200" algn="l" defTabSz="914400">
              <a:lnSpc>
                <a:spcPct val="90000"/>
              </a:lnSpc>
              <a:spcBef>
                <a:spcPts val="1000"/>
              </a:spcBef>
              <a:spcAft>
                <a:spcPts val="0"/>
              </a:spcAft>
              <a:buClr>
                <a:srgbClr val="0D9390"/>
              </a:buClr>
              <a:buSzTx/>
              <a:buFontTx/>
              <a:buBlip>
                <a:blip r:embed="rId3"/>
              </a:buBlip>
              <a:tabLst/>
              <a:defRPr/>
            </a:pPr>
            <a:endParaRPr lang="en-GB" sz="2400" b="0" i="0" u="none" strike="noStrike" kern="1200" cap="none" spc="0" normalizeH="0" baseline="0" noProof="0">
              <a:ln>
                <a:noFill/>
              </a:ln>
              <a:solidFill>
                <a:srgbClr val="000000"/>
              </a:solidFill>
              <a:effectLst/>
              <a:uLnTx/>
              <a:uFillTx/>
              <a:latin typeface="Calibri" panose="020F0502020204030204"/>
              <a:cs typeface="Calibri"/>
            </a:endParaRPr>
          </a:p>
          <a:p>
            <a:pPr marL="457200" indent="-457200">
              <a:lnSpc>
                <a:spcPct val="90000"/>
              </a:lnSpc>
              <a:spcBef>
                <a:spcPts val="1000"/>
              </a:spcBef>
              <a:buClr>
                <a:srgbClr val="0D9390"/>
              </a:buClr>
              <a:buFont typeface="Arial"/>
              <a:buBlip>
                <a:blip r:embed="rId3"/>
              </a:buBlip>
              <a:defRPr/>
            </a:pPr>
            <a:r>
              <a:rPr lang="en-GB" sz="2400" dirty="0">
                <a:solidFill>
                  <a:srgbClr val="000000"/>
                </a:solidFill>
                <a:ea typeface="+mn-lt"/>
                <a:cs typeface="+mn-lt"/>
              </a:rPr>
              <a:t>Wenn das </a:t>
            </a:r>
            <a:r>
              <a:rPr lang="en-GB" sz="2400" err="1">
                <a:solidFill>
                  <a:srgbClr val="000000"/>
                </a:solidFill>
                <a:ea typeface="+mn-lt"/>
                <a:cs typeface="+mn-lt"/>
              </a:rPr>
              <a:t>Unternehmen</a:t>
            </a:r>
            <a:r>
              <a:rPr lang="en-GB" sz="2400" dirty="0">
                <a:solidFill>
                  <a:srgbClr val="000000"/>
                </a:solidFill>
                <a:ea typeface="+mn-lt"/>
                <a:cs typeface="+mn-lt"/>
              </a:rPr>
              <a:t> </a:t>
            </a:r>
            <a:r>
              <a:rPr lang="en-GB" sz="2400" err="1">
                <a:solidFill>
                  <a:srgbClr val="000000"/>
                </a:solidFill>
                <a:ea typeface="+mn-lt"/>
                <a:cs typeface="+mn-lt"/>
              </a:rPr>
              <a:t>oder</a:t>
            </a:r>
            <a:r>
              <a:rPr lang="en-GB" sz="2400" dirty="0">
                <a:solidFill>
                  <a:srgbClr val="000000"/>
                </a:solidFill>
                <a:ea typeface="+mn-lt"/>
                <a:cs typeface="+mn-lt"/>
              </a:rPr>
              <a:t> der Investor an </a:t>
            </a:r>
            <a:r>
              <a:rPr lang="en-GB" sz="2400" err="1">
                <a:solidFill>
                  <a:srgbClr val="000000"/>
                </a:solidFill>
                <a:ea typeface="+mn-lt"/>
                <a:cs typeface="+mn-lt"/>
              </a:rPr>
              <a:t>dem</a:t>
            </a:r>
            <a:r>
              <a:rPr lang="en-GB" sz="2400" dirty="0">
                <a:solidFill>
                  <a:srgbClr val="000000"/>
                </a:solidFill>
                <a:ea typeface="+mn-lt"/>
                <a:cs typeface="+mn-lt"/>
              </a:rPr>
              <a:t> </a:t>
            </a:r>
            <a:r>
              <a:rPr lang="en-GB" sz="2400" err="1">
                <a:solidFill>
                  <a:srgbClr val="000000"/>
                </a:solidFill>
                <a:ea typeface="+mn-lt"/>
                <a:cs typeface="+mn-lt"/>
              </a:rPr>
              <a:t>Vorschlag</a:t>
            </a:r>
            <a:r>
              <a:rPr lang="en-GB" sz="2400" dirty="0">
                <a:solidFill>
                  <a:srgbClr val="000000"/>
                </a:solidFill>
                <a:ea typeface="+mn-lt"/>
                <a:cs typeface="+mn-lt"/>
              </a:rPr>
              <a:t> </a:t>
            </a:r>
            <a:r>
              <a:rPr lang="en-GB" sz="2400" err="1">
                <a:solidFill>
                  <a:srgbClr val="000000"/>
                </a:solidFill>
                <a:ea typeface="+mn-lt"/>
                <a:cs typeface="+mn-lt"/>
              </a:rPr>
              <a:t>interessiert</a:t>
            </a:r>
            <a:r>
              <a:rPr lang="en-GB" sz="2400" dirty="0">
                <a:solidFill>
                  <a:srgbClr val="000000"/>
                </a:solidFill>
                <a:ea typeface="+mn-lt"/>
                <a:cs typeface="+mn-lt"/>
              </a:rPr>
              <a:t> </a:t>
            </a:r>
            <a:r>
              <a:rPr lang="en-GB" sz="2400" err="1">
                <a:solidFill>
                  <a:srgbClr val="000000"/>
                </a:solidFill>
                <a:ea typeface="+mn-lt"/>
                <a:cs typeface="+mn-lt"/>
              </a:rPr>
              <a:t>ist</a:t>
            </a:r>
            <a:r>
              <a:rPr kumimoji="0" lang="en-GB" sz="2400" b="0" i="0" u="none" strike="noStrike" kern="1200" cap="none" spc="0" normalizeH="0" baseline="0" noProof="0" dirty="0">
                <a:ln>
                  <a:noFill/>
                </a:ln>
                <a:solidFill>
                  <a:srgbClr val="000000"/>
                </a:solidFill>
                <a:effectLst/>
                <a:uLnTx/>
                <a:uFillTx/>
                <a:ea typeface="+mn-lt"/>
                <a:cs typeface="+mn-lt"/>
              </a:rPr>
              <a:t>, </a:t>
            </a:r>
            <a:r>
              <a:rPr lang="en-GB" sz="2400" dirty="0">
                <a:solidFill>
                  <a:srgbClr val="000000"/>
                </a:solidFill>
                <a:ea typeface="+mn-lt"/>
                <a:cs typeface="+mn-lt"/>
              </a:rPr>
              <a:t>muss es </a:t>
            </a:r>
            <a:r>
              <a:rPr lang="en-GB" sz="2400" err="1">
                <a:solidFill>
                  <a:srgbClr val="000000"/>
                </a:solidFill>
                <a:ea typeface="+mn-lt"/>
                <a:cs typeface="+mn-lt"/>
              </a:rPr>
              <a:t>eine</a:t>
            </a:r>
            <a:r>
              <a:rPr lang="en-GB" sz="2400" dirty="0">
                <a:solidFill>
                  <a:srgbClr val="000000"/>
                </a:solidFill>
                <a:ea typeface="+mn-lt"/>
                <a:cs typeface="+mn-lt"/>
              </a:rPr>
              <a:t> </a:t>
            </a:r>
            <a:r>
              <a:rPr lang="en-GB" sz="2400" dirty="0">
                <a:solidFill>
                  <a:schemeClr val="accent2"/>
                </a:solidFill>
                <a:ea typeface="+mn-lt"/>
                <a:cs typeface="+mn-lt"/>
                <a:hlinkClick r:id="rId4">
                  <a:extLst>
                    <a:ext uri="{A12FA001-AC4F-418D-AE19-62706E023703}">
                      <ahyp:hlinkClr xmlns:ahyp="http://schemas.microsoft.com/office/drawing/2018/hyperlinkcolor" val="tx"/>
                    </a:ext>
                  </a:extLst>
                </a:hlinkClick>
              </a:rPr>
              <a:t>Due-Diligence-Prüfung</a:t>
            </a:r>
            <a:r>
              <a:rPr lang="en-GB" sz="2400" dirty="0">
                <a:solidFill>
                  <a:schemeClr val="accent2"/>
                </a:solidFill>
                <a:ea typeface="+mn-lt"/>
                <a:cs typeface="+mn-lt"/>
              </a:rPr>
              <a:t> </a:t>
            </a:r>
            <a:r>
              <a:rPr lang="en-GB" sz="2400" err="1">
                <a:solidFill>
                  <a:srgbClr val="000000"/>
                </a:solidFill>
                <a:ea typeface="+mn-lt"/>
                <a:cs typeface="+mn-lt"/>
              </a:rPr>
              <a:t>durchführen</a:t>
            </a:r>
            <a:r>
              <a:rPr kumimoji="0" lang="en-GB" sz="2400" b="0" i="0" u="none" strike="noStrike" kern="1200" cap="none" spc="0" normalizeH="0" baseline="0" noProof="0" dirty="0">
                <a:ln>
                  <a:noFill/>
                </a:ln>
                <a:solidFill>
                  <a:srgbClr val="000000"/>
                </a:solidFill>
                <a:effectLst/>
                <a:uLnTx/>
                <a:uFillTx/>
                <a:ea typeface="+mn-lt"/>
                <a:cs typeface="+mn-lt"/>
              </a:rPr>
              <a:t>, </a:t>
            </a:r>
            <a:r>
              <a:rPr lang="en-GB" sz="2400" dirty="0">
                <a:solidFill>
                  <a:srgbClr val="000000"/>
                </a:solidFill>
                <a:ea typeface="+mn-lt"/>
                <a:cs typeface="+mn-lt"/>
              </a:rPr>
              <a:t>die </a:t>
            </a:r>
            <a:r>
              <a:rPr lang="en-GB" sz="2400" err="1">
                <a:solidFill>
                  <a:srgbClr val="000000"/>
                </a:solidFill>
                <a:ea typeface="+mn-lt"/>
                <a:cs typeface="+mn-lt"/>
              </a:rPr>
              <a:t>unter</a:t>
            </a:r>
            <a:r>
              <a:rPr lang="en-GB" sz="2400" dirty="0">
                <a:solidFill>
                  <a:srgbClr val="000000"/>
                </a:solidFill>
                <a:ea typeface="+mn-lt"/>
                <a:cs typeface="+mn-lt"/>
              </a:rPr>
              <a:t> </a:t>
            </a:r>
            <a:r>
              <a:rPr lang="en-GB" sz="2400" err="1">
                <a:solidFill>
                  <a:srgbClr val="000000"/>
                </a:solidFill>
                <a:ea typeface="+mn-lt"/>
                <a:cs typeface="+mn-lt"/>
              </a:rPr>
              <a:t>anderem</a:t>
            </a:r>
            <a:r>
              <a:rPr lang="en-GB" sz="2400" dirty="0">
                <a:solidFill>
                  <a:srgbClr val="000000"/>
                </a:solidFill>
                <a:ea typeface="+mn-lt"/>
                <a:cs typeface="+mn-lt"/>
              </a:rPr>
              <a:t> </a:t>
            </a:r>
            <a:r>
              <a:rPr lang="en-GB" sz="2400" err="1">
                <a:solidFill>
                  <a:srgbClr val="000000"/>
                </a:solidFill>
                <a:ea typeface="+mn-lt"/>
                <a:cs typeface="+mn-lt"/>
              </a:rPr>
              <a:t>eine</a:t>
            </a:r>
            <a:r>
              <a:rPr lang="en-GB" sz="2400" dirty="0">
                <a:solidFill>
                  <a:srgbClr val="000000"/>
                </a:solidFill>
                <a:ea typeface="+mn-lt"/>
                <a:cs typeface="+mn-lt"/>
              </a:rPr>
              <a:t> </a:t>
            </a:r>
            <a:r>
              <a:rPr lang="en-GB" sz="2400" err="1">
                <a:solidFill>
                  <a:srgbClr val="000000"/>
                </a:solidFill>
                <a:ea typeface="+mn-lt"/>
                <a:cs typeface="+mn-lt"/>
              </a:rPr>
              <a:t>gründliche</a:t>
            </a:r>
            <a:r>
              <a:rPr lang="en-GB" sz="2400" dirty="0">
                <a:solidFill>
                  <a:srgbClr val="000000"/>
                </a:solidFill>
                <a:ea typeface="+mn-lt"/>
                <a:cs typeface="+mn-lt"/>
              </a:rPr>
              <a:t> </a:t>
            </a:r>
            <a:r>
              <a:rPr lang="en-GB" sz="2400" err="1">
                <a:solidFill>
                  <a:srgbClr val="000000"/>
                </a:solidFill>
                <a:ea typeface="+mn-lt"/>
                <a:cs typeface="+mn-lt"/>
              </a:rPr>
              <a:t>Untersuchung</a:t>
            </a:r>
            <a:r>
              <a:rPr lang="en-GB" sz="2400" dirty="0">
                <a:solidFill>
                  <a:srgbClr val="000000"/>
                </a:solidFill>
                <a:ea typeface="+mn-lt"/>
                <a:cs typeface="+mn-lt"/>
              </a:rPr>
              <a:t> des </a:t>
            </a:r>
            <a:r>
              <a:rPr lang="en-GB" sz="2400" dirty="0">
                <a:solidFill>
                  <a:schemeClr val="accent2"/>
                </a:solidFill>
                <a:ea typeface="+mn-lt"/>
                <a:cs typeface="+mn-lt"/>
                <a:hlinkClick r:id="rId5">
                  <a:extLst>
                    <a:ext uri="{A12FA001-AC4F-418D-AE19-62706E023703}">
                      <ahyp:hlinkClr xmlns:ahyp="http://schemas.microsoft.com/office/drawing/2018/hyperlinkcolor" val="tx"/>
                    </a:ext>
                  </a:extLst>
                </a:hlinkClick>
              </a:rPr>
              <a:t>Geschäftsmodells</a:t>
            </a:r>
            <a:r>
              <a:rPr kumimoji="0" lang="en-GB" sz="2400" b="0" i="0" u="none" strike="noStrike" kern="1200" cap="none" spc="0" normalizeH="0" baseline="0" noProof="0" dirty="0">
                <a:ln>
                  <a:noFill/>
                </a:ln>
                <a:solidFill>
                  <a:srgbClr val="000000"/>
                </a:solidFill>
                <a:effectLst/>
                <a:uLnTx/>
                <a:uFillTx/>
                <a:ea typeface="+mn-lt"/>
                <a:cs typeface="+mn-lt"/>
              </a:rPr>
              <a:t>, </a:t>
            </a:r>
            <a:r>
              <a:rPr lang="en-GB" sz="2400" dirty="0">
                <a:solidFill>
                  <a:srgbClr val="000000"/>
                </a:solidFill>
                <a:ea typeface="+mn-lt"/>
                <a:cs typeface="+mn-lt"/>
              </a:rPr>
              <a:t>der Produkte</a:t>
            </a:r>
            <a:r>
              <a:rPr kumimoji="0" lang="en-GB" sz="2400" b="0" i="0" u="none" strike="noStrike" kern="1200" cap="none" spc="0" normalizeH="0" baseline="0" noProof="0" dirty="0">
                <a:ln>
                  <a:noFill/>
                </a:ln>
                <a:solidFill>
                  <a:srgbClr val="000000"/>
                </a:solidFill>
                <a:effectLst/>
                <a:uLnTx/>
                <a:uFillTx/>
                <a:ea typeface="+mn-lt"/>
                <a:cs typeface="+mn-lt"/>
              </a:rPr>
              <a:t>, </a:t>
            </a:r>
            <a:r>
              <a:rPr lang="en-GB" sz="2400" dirty="0">
                <a:solidFill>
                  <a:srgbClr val="000000"/>
                </a:solidFill>
                <a:ea typeface="+mn-lt"/>
                <a:cs typeface="+mn-lt"/>
              </a:rPr>
              <a:t>des Managements und der </a:t>
            </a:r>
            <a:r>
              <a:rPr lang="en-GB" sz="2400" err="1">
                <a:solidFill>
                  <a:srgbClr val="000000"/>
                </a:solidFill>
                <a:ea typeface="+mn-lt"/>
                <a:cs typeface="+mn-lt"/>
              </a:rPr>
              <a:t>Betriebsgeschichte</a:t>
            </a:r>
            <a:r>
              <a:rPr lang="en-GB" sz="2400" dirty="0">
                <a:solidFill>
                  <a:srgbClr val="000000"/>
                </a:solidFill>
                <a:ea typeface="+mn-lt"/>
                <a:cs typeface="+mn-lt"/>
              </a:rPr>
              <a:t> des </a:t>
            </a:r>
            <a:r>
              <a:rPr lang="en-GB" sz="2400" err="1">
                <a:solidFill>
                  <a:srgbClr val="000000"/>
                </a:solidFill>
                <a:ea typeface="+mn-lt"/>
                <a:cs typeface="+mn-lt"/>
              </a:rPr>
              <a:t>Unternehmens</a:t>
            </a:r>
            <a:r>
              <a:rPr lang="en-GB" sz="2400" dirty="0">
                <a:solidFill>
                  <a:srgbClr val="000000"/>
                </a:solidFill>
                <a:ea typeface="+mn-lt"/>
                <a:cs typeface="+mn-lt"/>
              </a:rPr>
              <a:t> </a:t>
            </a:r>
            <a:r>
              <a:rPr lang="en-GB" sz="2400" err="1">
                <a:solidFill>
                  <a:srgbClr val="000000"/>
                </a:solidFill>
                <a:ea typeface="+mn-lt"/>
                <a:cs typeface="+mn-lt"/>
              </a:rPr>
              <a:t>umfasst</a:t>
            </a:r>
            <a:r>
              <a:rPr kumimoji="0" lang="en-GB" sz="2400" b="0" i="0" u="none" strike="noStrike" kern="1200" cap="none" spc="0" normalizeH="0" baseline="0" noProof="0" dirty="0">
                <a:ln>
                  <a:noFill/>
                </a:ln>
                <a:solidFill>
                  <a:srgbClr val="000000"/>
                </a:solidFill>
                <a:effectLst/>
                <a:uLnTx/>
                <a:uFillTx/>
                <a:ea typeface="+mn-lt"/>
                <a:cs typeface="+mn-lt"/>
              </a:rPr>
              <a:t>.</a:t>
            </a:r>
            <a:endParaRPr lang="en-GB" sz="2400" b="0" i="0" u="none" strike="noStrike" kern="1200" cap="none" spc="0" normalizeH="0" baseline="0" noProof="0" dirty="0">
              <a:ln>
                <a:noFill/>
              </a:ln>
              <a:solidFill>
                <a:srgbClr val="000000"/>
              </a:solidFill>
              <a:effectLst/>
              <a:uLnTx/>
              <a:uFillTx/>
              <a:ea typeface="+mn-lt"/>
              <a:cs typeface="+mn-lt"/>
            </a:endParaRPr>
          </a:p>
          <a:p>
            <a:pPr marR="0" lvl="0" algn="l" defTabSz="914400" rtl="0" eaLnBrk="1" fontAlgn="auto" latinLnBrk="0" hangingPunct="1">
              <a:lnSpc>
                <a:spcPct val="90000"/>
              </a:lnSpc>
              <a:spcBef>
                <a:spcPts val="1000"/>
              </a:spcBef>
              <a:spcAft>
                <a:spcPts val="0"/>
              </a:spcAft>
              <a:buClr>
                <a:srgbClr val="0D9390"/>
              </a:buClr>
              <a:buSzTx/>
              <a:tabLst/>
              <a:defRPr/>
            </a:pPr>
            <a:endParaRPr kumimoji="0" lang="en-GB" sz="2400" b="0" i="0" u="none" strike="noStrike" kern="1200" cap="none" spc="0" normalizeH="0" baseline="0" noProof="0">
              <a:ln>
                <a:noFill/>
              </a:ln>
              <a:solidFill>
                <a:srgbClr val="000000"/>
              </a:solidFill>
              <a:effectLst/>
              <a:uLnTx/>
              <a:uFillTx/>
              <a:latin typeface="Calibri" panose="020F0502020204030204"/>
              <a:ea typeface="+mn-ea"/>
              <a:cs typeface="+mn-cs"/>
            </a:endParaRPr>
          </a:p>
          <a:p>
            <a:pPr marL="457200" indent="-457200">
              <a:lnSpc>
                <a:spcPct val="90000"/>
              </a:lnSpc>
              <a:spcBef>
                <a:spcPts val="1000"/>
              </a:spcBef>
              <a:buClr>
                <a:srgbClr val="0D9390"/>
              </a:buClr>
              <a:buBlip>
                <a:blip r:embed="rId3"/>
              </a:buBlip>
              <a:defRPr/>
            </a:pPr>
            <a:r>
              <a:rPr lang="en-GB" sz="2400" dirty="0">
                <a:solidFill>
                  <a:srgbClr val="000000"/>
                </a:solidFill>
                <a:ea typeface="+mn-lt"/>
                <a:cs typeface="+mn-lt"/>
              </a:rPr>
              <a:t>Da </a:t>
            </a:r>
            <a:r>
              <a:rPr lang="en-GB" sz="2400" dirty="0" err="1">
                <a:solidFill>
                  <a:srgbClr val="000000"/>
                </a:solidFill>
                <a:ea typeface="+mn-lt"/>
                <a:cs typeface="+mn-lt"/>
              </a:rPr>
              <a:t>Risikokapitalgeber</a:t>
            </a:r>
            <a:r>
              <a:rPr lang="en-GB" sz="2400" dirty="0">
                <a:solidFill>
                  <a:srgbClr val="000000"/>
                </a:solidFill>
                <a:ea typeface="+mn-lt"/>
                <a:cs typeface="+mn-lt"/>
              </a:rPr>
              <a:t> in der Regel </a:t>
            </a:r>
            <a:r>
              <a:rPr lang="en-GB" sz="2400" dirty="0" err="1">
                <a:solidFill>
                  <a:srgbClr val="000000"/>
                </a:solidFill>
                <a:ea typeface="+mn-lt"/>
                <a:cs typeface="+mn-lt"/>
              </a:rPr>
              <a:t>größere</a:t>
            </a:r>
            <a:r>
              <a:rPr lang="en-GB" sz="2400" dirty="0">
                <a:solidFill>
                  <a:srgbClr val="000000"/>
                </a:solidFill>
                <a:ea typeface="+mn-lt"/>
                <a:cs typeface="+mn-lt"/>
              </a:rPr>
              <a:t> </a:t>
            </a:r>
            <a:r>
              <a:rPr lang="en-GB" sz="2400" dirty="0" err="1">
                <a:solidFill>
                  <a:srgbClr val="000000"/>
                </a:solidFill>
                <a:ea typeface="+mn-lt"/>
                <a:cs typeface="+mn-lt"/>
              </a:rPr>
              <a:t>Geldbeträge</a:t>
            </a:r>
            <a:r>
              <a:rPr lang="en-GB" sz="2400" dirty="0">
                <a:solidFill>
                  <a:srgbClr val="000000"/>
                </a:solidFill>
                <a:ea typeface="+mn-lt"/>
                <a:cs typeface="+mn-lt"/>
              </a:rPr>
              <a:t> </a:t>
            </a:r>
            <a:r>
              <a:rPr kumimoji="0" lang="en-GB" sz="2400" b="0" i="0" u="none" strike="noStrike" kern="1200" cap="none" spc="0" normalizeH="0" baseline="0" noProof="0" dirty="0">
                <a:ln>
                  <a:noFill/>
                </a:ln>
                <a:solidFill>
                  <a:srgbClr val="000000"/>
                </a:solidFill>
                <a:effectLst/>
                <a:uLnTx/>
                <a:uFillTx/>
                <a:ea typeface="+mn-lt"/>
                <a:cs typeface="+mn-lt"/>
              </a:rPr>
              <a:t>in </a:t>
            </a:r>
            <a:r>
              <a:rPr lang="en-GB" sz="2400" dirty="0" err="1">
                <a:solidFill>
                  <a:srgbClr val="000000"/>
                </a:solidFill>
                <a:ea typeface="+mn-lt"/>
                <a:cs typeface="+mn-lt"/>
              </a:rPr>
              <a:t>weniger</a:t>
            </a:r>
            <a:r>
              <a:rPr lang="en-GB" sz="2400" dirty="0">
                <a:solidFill>
                  <a:srgbClr val="000000"/>
                </a:solidFill>
                <a:ea typeface="+mn-lt"/>
                <a:cs typeface="+mn-lt"/>
              </a:rPr>
              <a:t> </a:t>
            </a:r>
            <a:r>
              <a:rPr lang="en-GB" sz="2400" dirty="0" err="1">
                <a:solidFill>
                  <a:srgbClr val="000000"/>
                </a:solidFill>
                <a:ea typeface="+mn-lt"/>
                <a:cs typeface="+mn-lt"/>
              </a:rPr>
              <a:t>Unternehmen</a:t>
            </a:r>
            <a:r>
              <a:rPr lang="en-GB" sz="2400" dirty="0">
                <a:solidFill>
                  <a:srgbClr val="000000"/>
                </a:solidFill>
                <a:ea typeface="+mn-lt"/>
                <a:cs typeface="+mn-lt"/>
              </a:rPr>
              <a:t> </a:t>
            </a:r>
            <a:r>
              <a:rPr lang="en-GB" sz="2400" dirty="0" err="1">
                <a:solidFill>
                  <a:srgbClr val="000000"/>
                </a:solidFill>
                <a:ea typeface="+mn-lt"/>
                <a:cs typeface="+mn-lt"/>
              </a:rPr>
              <a:t>investieren</a:t>
            </a:r>
            <a:r>
              <a:rPr kumimoji="0" lang="en-GB" sz="2400" b="0" i="0" u="none" strike="noStrike" kern="1200" cap="none" spc="0" normalizeH="0" baseline="0" noProof="0" dirty="0">
                <a:ln>
                  <a:noFill/>
                </a:ln>
                <a:solidFill>
                  <a:srgbClr val="000000"/>
                </a:solidFill>
                <a:effectLst/>
                <a:uLnTx/>
                <a:uFillTx/>
                <a:ea typeface="+mn-lt"/>
                <a:cs typeface="+mn-lt"/>
              </a:rPr>
              <a:t>, </a:t>
            </a:r>
            <a:r>
              <a:rPr lang="en-GB" sz="2400" dirty="0" err="1">
                <a:solidFill>
                  <a:srgbClr val="000000"/>
                </a:solidFill>
                <a:ea typeface="+mn-lt"/>
                <a:cs typeface="+mn-lt"/>
              </a:rPr>
              <a:t>ist</a:t>
            </a:r>
            <a:r>
              <a:rPr lang="en-GB" sz="2400" dirty="0">
                <a:solidFill>
                  <a:srgbClr val="000000"/>
                </a:solidFill>
                <a:ea typeface="+mn-lt"/>
                <a:cs typeface="+mn-lt"/>
              </a:rPr>
              <a:t> </a:t>
            </a:r>
            <a:r>
              <a:rPr lang="en-GB" sz="2400" dirty="0" err="1">
                <a:solidFill>
                  <a:srgbClr val="000000"/>
                </a:solidFill>
                <a:ea typeface="+mn-lt"/>
                <a:cs typeface="+mn-lt"/>
              </a:rPr>
              <a:t>diese</a:t>
            </a:r>
            <a:r>
              <a:rPr lang="en-GB" sz="2400" dirty="0">
                <a:solidFill>
                  <a:srgbClr val="000000"/>
                </a:solidFill>
                <a:ea typeface="+mn-lt"/>
                <a:cs typeface="+mn-lt"/>
              </a:rPr>
              <a:t> </a:t>
            </a:r>
            <a:r>
              <a:rPr lang="en-GB" sz="2400" dirty="0" err="1">
                <a:solidFill>
                  <a:srgbClr val="000000"/>
                </a:solidFill>
                <a:ea typeface="+mn-lt"/>
                <a:cs typeface="+mn-lt"/>
              </a:rPr>
              <a:t>Hintergrundforschung</a:t>
            </a:r>
            <a:r>
              <a:rPr lang="en-GB" sz="2400" dirty="0">
                <a:solidFill>
                  <a:srgbClr val="000000"/>
                </a:solidFill>
                <a:ea typeface="+mn-lt"/>
                <a:cs typeface="+mn-lt"/>
              </a:rPr>
              <a:t> </a:t>
            </a:r>
            <a:r>
              <a:rPr lang="en-GB" sz="2400" dirty="0" err="1">
                <a:solidFill>
                  <a:srgbClr val="000000"/>
                </a:solidFill>
                <a:ea typeface="+mn-lt"/>
                <a:cs typeface="+mn-lt"/>
              </a:rPr>
              <a:t>sehr</a:t>
            </a:r>
            <a:r>
              <a:rPr lang="en-GB" sz="2400" dirty="0">
                <a:solidFill>
                  <a:srgbClr val="000000"/>
                </a:solidFill>
                <a:ea typeface="+mn-lt"/>
                <a:cs typeface="+mn-lt"/>
              </a:rPr>
              <a:t> </a:t>
            </a:r>
            <a:r>
              <a:rPr lang="en-GB" sz="2400" dirty="0" err="1">
                <a:solidFill>
                  <a:srgbClr val="000000"/>
                </a:solidFill>
                <a:ea typeface="+mn-lt"/>
                <a:cs typeface="+mn-lt"/>
              </a:rPr>
              <a:t>wichtig</a:t>
            </a:r>
            <a:r>
              <a:rPr kumimoji="0" lang="en-GB" sz="2400" b="0" i="0" u="none" strike="noStrike" kern="1200" cap="none" spc="0" normalizeH="0" baseline="0" noProof="0" dirty="0">
                <a:ln>
                  <a:noFill/>
                </a:ln>
                <a:solidFill>
                  <a:srgbClr val="000000"/>
                </a:solidFill>
                <a:effectLst/>
                <a:uLnTx/>
                <a:uFillTx/>
                <a:ea typeface="+mn-lt"/>
                <a:cs typeface="+mn-lt"/>
              </a:rPr>
              <a:t>.</a:t>
            </a:r>
            <a:r>
              <a:rPr lang="en-GB" sz="2400" dirty="0">
                <a:ea typeface="+mn-lt"/>
                <a:cs typeface="+mn-lt"/>
              </a:rPr>
              <a:t> </a:t>
            </a:r>
            <a:endParaRPr lang="en-GB" sz="2400" b="0" i="0" u="none" strike="noStrike" kern="1200" cap="none" spc="0" normalizeH="0" baseline="0" noProof="0" dirty="0">
              <a:ln>
                <a:noFill/>
              </a:ln>
              <a:effectLst/>
              <a:uLnTx/>
              <a:uFillTx/>
              <a:ea typeface="+mn-lt"/>
              <a:cs typeface="+mn-lt"/>
            </a:endParaRPr>
          </a:p>
        </p:txBody>
      </p:sp>
    </p:spTree>
    <p:extLst>
      <p:ext uri="{BB962C8B-B14F-4D97-AF65-F5344CB8AC3E}">
        <p14:creationId xmlns:p14="http://schemas.microsoft.com/office/powerpoint/2010/main" val="3082939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761603"/>
            <a:ext cx="10595237" cy="822268"/>
          </a:xfrm>
        </p:spPr>
        <p:txBody>
          <a:bodyPr lIns="91440" tIns="45720" rIns="91440" bIns="45720" anchor="t">
            <a:noAutofit/>
          </a:bodyPr>
          <a:lstStyle/>
          <a:p>
            <a:r>
              <a:rPr lang="en-GB" dirty="0">
                <a:ea typeface="+mn-lt"/>
                <a:cs typeface="+mn-lt"/>
              </a:rPr>
              <a:t>Der </a:t>
            </a:r>
            <a:r>
              <a:rPr lang="en-GB" dirty="0" err="1">
                <a:ea typeface="+mn-lt"/>
                <a:cs typeface="+mn-lt"/>
              </a:rPr>
              <a:t>Risikokapitalprozess</a:t>
            </a:r>
            <a:endParaRPr lang="en-US" dirty="0" err="1">
              <a:ea typeface="+mn-lt"/>
              <a:cs typeface="+mn-lt"/>
            </a:endParaRPr>
          </a:p>
        </p:txBody>
      </p:sp>
      <p:sp>
        <p:nvSpPr>
          <p:cNvPr id="2" name="TextBox 1">
            <a:extLst>
              <a:ext uri="{FF2B5EF4-FFF2-40B4-BE49-F238E27FC236}">
                <a16:creationId xmlns:a16="http://schemas.microsoft.com/office/drawing/2014/main" id="{CDF7989A-5967-150C-B395-70EC1F2423B8}"/>
              </a:ext>
            </a:extLst>
          </p:cNvPr>
          <p:cNvSpPr txBox="1"/>
          <p:nvPr/>
        </p:nvSpPr>
        <p:spPr>
          <a:xfrm>
            <a:off x="797820" y="1407174"/>
            <a:ext cx="10496407" cy="5165517"/>
          </a:xfrm>
          <a:prstGeom prst="rect">
            <a:avLst/>
          </a:prstGeom>
          <a:noFill/>
        </p:spPr>
        <p:txBody>
          <a:bodyPr wrap="square" lIns="91440" tIns="45720" rIns="91440" bIns="45720" rtlCol="0" anchor="t">
            <a:spAutoFit/>
          </a:bodyPr>
          <a:lstStyle/>
          <a:p>
            <a:pPr marL="457200" indent="-457200">
              <a:lnSpc>
                <a:spcPct val="90000"/>
              </a:lnSpc>
              <a:spcBef>
                <a:spcPts val="1000"/>
              </a:spcBef>
              <a:buClr>
                <a:srgbClr val="0D9390"/>
              </a:buClr>
              <a:buFont typeface="Arial"/>
              <a:buBlip>
                <a:blip r:embed="rId3"/>
              </a:buBlip>
              <a:defRPr/>
            </a:pPr>
            <a:r>
              <a:rPr lang="en-GB" sz="2400" dirty="0">
                <a:solidFill>
                  <a:srgbClr val="000000"/>
                </a:solidFill>
                <a:ea typeface="+mn-lt"/>
                <a:cs typeface="+mn-lt"/>
              </a:rPr>
              <a:t>Nach </a:t>
            </a:r>
            <a:r>
              <a:rPr lang="en-GB" sz="2400" dirty="0" err="1">
                <a:solidFill>
                  <a:srgbClr val="000000"/>
                </a:solidFill>
                <a:ea typeface="+mn-lt"/>
                <a:cs typeface="+mn-lt"/>
              </a:rPr>
              <a:t>Abschluss</a:t>
            </a:r>
            <a:r>
              <a:rPr lang="en-GB" sz="2400" dirty="0">
                <a:solidFill>
                  <a:srgbClr val="000000"/>
                </a:solidFill>
                <a:ea typeface="+mn-lt"/>
                <a:cs typeface="+mn-lt"/>
              </a:rPr>
              <a:t> der Due-Diligence-</a:t>
            </a:r>
            <a:r>
              <a:rPr lang="en-GB" sz="2400" dirty="0" err="1">
                <a:solidFill>
                  <a:srgbClr val="000000"/>
                </a:solidFill>
                <a:ea typeface="+mn-lt"/>
                <a:cs typeface="+mn-lt"/>
              </a:rPr>
              <a:t>Prüfung</a:t>
            </a:r>
            <a:r>
              <a:rPr lang="en-GB" sz="2400" dirty="0">
                <a:solidFill>
                  <a:srgbClr val="000000"/>
                </a:solidFill>
                <a:ea typeface="+mn-lt"/>
                <a:cs typeface="+mn-lt"/>
              </a:rPr>
              <a:t> </a:t>
            </a:r>
            <a:r>
              <a:rPr lang="en-GB" sz="2400" dirty="0" err="1">
                <a:solidFill>
                  <a:srgbClr val="000000"/>
                </a:solidFill>
                <a:ea typeface="+mn-lt"/>
                <a:cs typeface="+mn-lt"/>
              </a:rPr>
              <a:t>verpflichtet</a:t>
            </a:r>
            <a:r>
              <a:rPr lang="en-GB" sz="2400" dirty="0">
                <a:solidFill>
                  <a:srgbClr val="000000"/>
                </a:solidFill>
                <a:ea typeface="+mn-lt"/>
                <a:cs typeface="+mn-lt"/>
              </a:rPr>
              <a:t> </a:t>
            </a:r>
            <a:r>
              <a:rPr lang="en-GB" sz="2400" dirty="0" err="1">
                <a:solidFill>
                  <a:srgbClr val="000000"/>
                </a:solidFill>
                <a:ea typeface="+mn-lt"/>
                <a:cs typeface="+mn-lt"/>
              </a:rPr>
              <a:t>sich</a:t>
            </a:r>
            <a:r>
              <a:rPr lang="en-GB" sz="2400" dirty="0">
                <a:solidFill>
                  <a:srgbClr val="000000"/>
                </a:solidFill>
                <a:ea typeface="+mn-lt"/>
                <a:cs typeface="+mn-lt"/>
              </a:rPr>
              <a:t> das </a:t>
            </a:r>
            <a:r>
              <a:rPr lang="en-GB" sz="2400" dirty="0" err="1">
                <a:solidFill>
                  <a:srgbClr val="000000"/>
                </a:solidFill>
                <a:ea typeface="+mn-lt"/>
                <a:cs typeface="+mn-lt"/>
              </a:rPr>
              <a:t>Unternehmen</a:t>
            </a:r>
            <a:r>
              <a:rPr lang="en-GB" sz="2400" dirty="0">
                <a:solidFill>
                  <a:srgbClr val="000000"/>
                </a:solidFill>
                <a:ea typeface="+mn-lt"/>
                <a:cs typeface="+mn-lt"/>
              </a:rPr>
              <a:t> </a:t>
            </a:r>
            <a:r>
              <a:rPr lang="en-GB" sz="2400" dirty="0" err="1">
                <a:solidFill>
                  <a:srgbClr val="000000"/>
                </a:solidFill>
                <a:ea typeface="+mn-lt"/>
                <a:cs typeface="+mn-lt"/>
              </a:rPr>
              <a:t>oder</a:t>
            </a:r>
            <a:r>
              <a:rPr lang="en-GB" sz="2400" dirty="0">
                <a:solidFill>
                  <a:srgbClr val="000000"/>
                </a:solidFill>
                <a:ea typeface="+mn-lt"/>
                <a:cs typeface="+mn-lt"/>
              </a:rPr>
              <a:t> der Investor </a:t>
            </a:r>
            <a:r>
              <a:rPr lang="en-GB" sz="2400" dirty="0" err="1">
                <a:solidFill>
                  <a:srgbClr val="000000"/>
                </a:solidFill>
                <a:ea typeface="+mn-lt"/>
                <a:cs typeface="+mn-lt"/>
              </a:rPr>
              <a:t>zu</a:t>
            </a:r>
            <a:r>
              <a:rPr lang="en-GB" sz="2400" dirty="0">
                <a:solidFill>
                  <a:srgbClr val="000000"/>
                </a:solidFill>
                <a:ea typeface="+mn-lt"/>
                <a:cs typeface="+mn-lt"/>
              </a:rPr>
              <a:t> </a:t>
            </a:r>
            <a:r>
              <a:rPr lang="en-GB" sz="2400" dirty="0" err="1">
                <a:solidFill>
                  <a:srgbClr val="000000"/>
                </a:solidFill>
                <a:ea typeface="+mn-lt"/>
                <a:cs typeface="+mn-lt"/>
              </a:rPr>
              <a:t>einer</a:t>
            </a:r>
            <a:r>
              <a:rPr lang="en-GB" sz="2400" dirty="0">
                <a:solidFill>
                  <a:srgbClr val="000000"/>
                </a:solidFill>
                <a:ea typeface="+mn-lt"/>
                <a:cs typeface="+mn-lt"/>
              </a:rPr>
              <a:t> </a:t>
            </a:r>
            <a:r>
              <a:rPr lang="en-GB" sz="2400" dirty="0" err="1">
                <a:solidFill>
                  <a:srgbClr val="000000"/>
                </a:solidFill>
                <a:ea typeface="+mn-lt"/>
                <a:cs typeface="+mn-lt"/>
              </a:rPr>
              <a:t>Kapitalinvestition</a:t>
            </a:r>
            <a:r>
              <a:rPr lang="en-GB" sz="2400" dirty="0">
                <a:solidFill>
                  <a:srgbClr val="000000"/>
                </a:solidFill>
                <a:ea typeface="+mn-lt"/>
                <a:cs typeface="+mn-lt"/>
              </a:rPr>
              <a:t> </a:t>
            </a:r>
            <a:r>
              <a:rPr lang="en-GB" sz="2400" dirty="0" err="1">
                <a:solidFill>
                  <a:srgbClr val="000000"/>
                </a:solidFill>
                <a:ea typeface="+mn-lt"/>
                <a:cs typeface="+mn-lt"/>
              </a:rPr>
              <a:t>im</a:t>
            </a:r>
            <a:r>
              <a:rPr lang="en-GB" sz="2400" dirty="0">
                <a:solidFill>
                  <a:srgbClr val="000000"/>
                </a:solidFill>
                <a:ea typeface="+mn-lt"/>
                <a:cs typeface="+mn-lt"/>
              </a:rPr>
              <a:t> </a:t>
            </a:r>
            <a:r>
              <a:rPr lang="en-GB" sz="2400" dirty="0" err="1">
                <a:solidFill>
                  <a:srgbClr val="000000"/>
                </a:solidFill>
                <a:ea typeface="+mn-lt"/>
                <a:cs typeface="+mn-lt"/>
              </a:rPr>
              <a:t>Austausch</a:t>
            </a:r>
            <a:r>
              <a:rPr lang="en-GB" sz="2400" dirty="0">
                <a:solidFill>
                  <a:srgbClr val="000000"/>
                </a:solidFill>
                <a:ea typeface="+mn-lt"/>
                <a:cs typeface="+mn-lt"/>
              </a:rPr>
              <a:t> </a:t>
            </a:r>
            <a:r>
              <a:rPr lang="en-GB" sz="2400" dirty="0" err="1">
                <a:solidFill>
                  <a:srgbClr val="000000"/>
                </a:solidFill>
                <a:ea typeface="+mn-lt"/>
                <a:cs typeface="+mn-lt"/>
              </a:rPr>
              <a:t>gegen</a:t>
            </a:r>
            <a:r>
              <a:rPr lang="en-GB" sz="2400" dirty="0">
                <a:solidFill>
                  <a:srgbClr val="000000"/>
                </a:solidFill>
                <a:ea typeface="+mn-lt"/>
                <a:cs typeface="+mn-lt"/>
              </a:rPr>
              <a:t> </a:t>
            </a:r>
            <a:r>
              <a:rPr lang="en-GB" sz="2400" dirty="0" err="1">
                <a:solidFill>
                  <a:srgbClr val="000000"/>
                </a:solidFill>
                <a:ea typeface="+mn-lt"/>
                <a:cs typeface="+mn-lt"/>
              </a:rPr>
              <a:t>eine</a:t>
            </a:r>
            <a:r>
              <a:rPr lang="en-GB" sz="2400" dirty="0">
                <a:solidFill>
                  <a:srgbClr val="000000"/>
                </a:solidFill>
                <a:ea typeface="+mn-lt"/>
                <a:cs typeface="+mn-lt"/>
              </a:rPr>
              <a:t> Beteiligung </a:t>
            </a:r>
            <a:r>
              <a:rPr kumimoji="0" lang="en-GB" sz="2400" b="0" i="0" u="none" strike="noStrike" kern="1200" cap="none" spc="0" normalizeH="0" baseline="0" noProof="0" dirty="0">
                <a:ln>
                  <a:noFill/>
                </a:ln>
                <a:solidFill>
                  <a:srgbClr val="000000"/>
                </a:solidFill>
                <a:effectLst/>
                <a:uLnTx/>
                <a:uFillTx/>
                <a:ea typeface="+mn-lt"/>
                <a:cs typeface="+mn-lt"/>
              </a:rPr>
              <a:t>an </a:t>
            </a:r>
            <a:r>
              <a:rPr lang="en-GB" sz="2400" dirty="0" err="1">
                <a:solidFill>
                  <a:srgbClr val="000000"/>
                </a:solidFill>
                <a:ea typeface="+mn-lt"/>
                <a:cs typeface="+mn-lt"/>
              </a:rPr>
              <a:t>dem</a:t>
            </a:r>
            <a:r>
              <a:rPr lang="en-GB" sz="2400" dirty="0">
                <a:solidFill>
                  <a:srgbClr val="000000"/>
                </a:solidFill>
                <a:ea typeface="+mn-lt"/>
                <a:cs typeface="+mn-lt"/>
              </a:rPr>
              <a:t> </a:t>
            </a:r>
            <a:r>
              <a:rPr lang="en-GB" sz="2400" dirty="0" err="1">
                <a:solidFill>
                  <a:srgbClr val="000000"/>
                </a:solidFill>
                <a:ea typeface="+mn-lt"/>
                <a:cs typeface="+mn-lt"/>
              </a:rPr>
              <a:t>Unternehmen</a:t>
            </a:r>
            <a:r>
              <a:rPr kumimoji="0" lang="en-GB" sz="2400" b="0" i="0" u="none" strike="noStrike" kern="1200" cap="none" spc="0" normalizeH="0" baseline="0" noProof="0" dirty="0">
                <a:ln>
                  <a:noFill/>
                </a:ln>
                <a:solidFill>
                  <a:srgbClr val="000000"/>
                </a:solidFill>
                <a:effectLst/>
                <a:uLnTx/>
                <a:uFillTx/>
                <a:ea typeface="+mn-lt"/>
                <a:cs typeface="+mn-lt"/>
              </a:rPr>
              <a:t>.</a:t>
            </a:r>
            <a:endParaRPr lang="en-US" dirty="0">
              <a:solidFill>
                <a:srgbClr val="000000"/>
              </a:solidFill>
              <a:ea typeface="+mn-lt"/>
              <a:cs typeface="+mn-lt"/>
            </a:endParaRPr>
          </a:p>
          <a:p>
            <a:pPr marL="457200" marR="0" lvl="0" indent="-457200" algn="l" defTabSz="914400" rtl="0" eaLnBrk="1" fontAlgn="auto" latinLnBrk="0" hangingPunct="1">
              <a:lnSpc>
                <a:spcPct val="90000"/>
              </a:lnSpc>
              <a:spcBef>
                <a:spcPts val="1000"/>
              </a:spcBef>
              <a:spcAft>
                <a:spcPts val="0"/>
              </a:spcAft>
              <a:buClr>
                <a:srgbClr val="0D9390"/>
              </a:buClr>
              <a:buSzTx/>
              <a:buFontTx/>
              <a:buBlip>
                <a:blip r:embed="rId3"/>
              </a:buBlip>
              <a:tabLst/>
              <a:defRPr/>
            </a:pPr>
            <a:endParaRPr lang="en-GB" sz="2400">
              <a:solidFill>
                <a:srgbClr val="000000"/>
              </a:solidFill>
              <a:latin typeface="Calibri" panose="020F0502020204030204"/>
            </a:endParaRPr>
          </a:p>
          <a:p>
            <a:pPr marL="457200" indent="-457200">
              <a:lnSpc>
                <a:spcPct val="90000"/>
              </a:lnSpc>
              <a:spcBef>
                <a:spcPts val="1000"/>
              </a:spcBef>
              <a:buClr>
                <a:srgbClr val="0D9390"/>
              </a:buClr>
              <a:buFont typeface="Arial"/>
              <a:buBlip>
                <a:blip r:embed="rId3"/>
              </a:buBlip>
              <a:defRPr/>
            </a:pPr>
            <a:r>
              <a:rPr lang="en-GB" sz="2400" err="1">
                <a:solidFill>
                  <a:srgbClr val="000000"/>
                </a:solidFill>
                <a:ea typeface="+mn-lt"/>
                <a:cs typeface="+mn-lt"/>
              </a:rPr>
              <a:t>Diese</a:t>
            </a:r>
            <a:r>
              <a:rPr lang="en-GB" sz="2400" dirty="0">
                <a:solidFill>
                  <a:srgbClr val="000000"/>
                </a:solidFill>
                <a:ea typeface="+mn-lt"/>
                <a:cs typeface="+mn-lt"/>
              </a:rPr>
              <a:t> Mittel </a:t>
            </a:r>
            <a:r>
              <a:rPr lang="en-GB" sz="2400" err="1">
                <a:solidFill>
                  <a:srgbClr val="000000"/>
                </a:solidFill>
                <a:ea typeface="+mn-lt"/>
                <a:cs typeface="+mn-lt"/>
              </a:rPr>
              <a:t>können</a:t>
            </a:r>
            <a:r>
              <a:rPr lang="en-GB" sz="2400" dirty="0">
                <a:solidFill>
                  <a:srgbClr val="000000"/>
                </a:solidFill>
                <a:ea typeface="+mn-lt"/>
                <a:cs typeface="+mn-lt"/>
              </a:rPr>
              <a:t> auf </a:t>
            </a:r>
            <a:r>
              <a:rPr lang="en-GB" sz="2400" err="1">
                <a:solidFill>
                  <a:srgbClr val="000000"/>
                </a:solidFill>
                <a:ea typeface="+mn-lt"/>
                <a:cs typeface="+mn-lt"/>
              </a:rPr>
              <a:t>einmal</a:t>
            </a:r>
            <a:r>
              <a:rPr lang="en-GB" sz="2400" dirty="0">
                <a:solidFill>
                  <a:srgbClr val="000000"/>
                </a:solidFill>
                <a:ea typeface="+mn-lt"/>
                <a:cs typeface="+mn-lt"/>
              </a:rPr>
              <a:t> </a:t>
            </a:r>
            <a:r>
              <a:rPr lang="en-GB" sz="2400" err="1">
                <a:solidFill>
                  <a:srgbClr val="000000"/>
                </a:solidFill>
                <a:ea typeface="+mn-lt"/>
                <a:cs typeface="+mn-lt"/>
              </a:rPr>
              <a:t>bereitgestellt</a:t>
            </a:r>
            <a:r>
              <a:rPr lang="en-GB" sz="2400" dirty="0">
                <a:solidFill>
                  <a:srgbClr val="000000"/>
                </a:solidFill>
                <a:ea typeface="+mn-lt"/>
                <a:cs typeface="+mn-lt"/>
              </a:rPr>
              <a:t> </a:t>
            </a:r>
            <a:r>
              <a:rPr lang="en-GB" sz="2400" err="1">
                <a:solidFill>
                  <a:srgbClr val="000000"/>
                </a:solidFill>
                <a:ea typeface="+mn-lt"/>
                <a:cs typeface="+mn-lt"/>
              </a:rPr>
              <a:t>werden</a:t>
            </a:r>
            <a:r>
              <a:rPr kumimoji="0" lang="en-GB" sz="2400" b="0" i="0" u="none" strike="noStrike" kern="1200" cap="none" spc="0" normalizeH="0" baseline="0" noProof="0" dirty="0">
                <a:ln>
                  <a:noFill/>
                </a:ln>
                <a:solidFill>
                  <a:srgbClr val="000000"/>
                </a:solidFill>
                <a:effectLst/>
                <a:uLnTx/>
                <a:uFillTx/>
                <a:ea typeface="+mn-lt"/>
                <a:cs typeface="+mn-lt"/>
              </a:rPr>
              <a:t>, in </a:t>
            </a:r>
            <a:r>
              <a:rPr lang="en-GB" sz="2400" dirty="0">
                <a:solidFill>
                  <a:srgbClr val="000000"/>
                </a:solidFill>
                <a:ea typeface="+mn-lt"/>
                <a:cs typeface="+mn-lt"/>
              </a:rPr>
              <a:t>der Regel </a:t>
            </a:r>
            <a:r>
              <a:rPr lang="en-GB" sz="2400" err="1">
                <a:solidFill>
                  <a:srgbClr val="000000"/>
                </a:solidFill>
                <a:ea typeface="+mn-lt"/>
                <a:cs typeface="+mn-lt"/>
              </a:rPr>
              <a:t>wird</a:t>
            </a:r>
            <a:r>
              <a:rPr lang="en-GB" sz="2400" dirty="0">
                <a:solidFill>
                  <a:srgbClr val="000000"/>
                </a:solidFill>
                <a:ea typeface="+mn-lt"/>
                <a:cs typeface="+mn-lt"/>
              </a:rPr>
              <a:t> das Kapital </a:t>
            </a:r>
            <a:r>
              <a:rPr lang="en-GB" sz="2400" err="1">
                <a:solidFill>
                  <a:srgbClr val="000000"/>
                </a:solidFill>
                <a:ea typeface="+mn-lt"/>
                <a:cs typeface="+mn-lt"/>
              </a:rPr>
              <a:t>jedoch</a:t>
            </a:r>
            <a:r>
              <a:rPr lang="en-GB" sz="2400" dirty="0">
                <a:solidFill>
                  <a:srgbClr val="000000"/>
                </a:solidFill>
                <a:ea typeface="+mn-lt"/>
                <a:cs typeface="+mn-lt"/>
              </a:rPr>
              <a:t> in </a:t>
            </a:r>
            <a:r>
              <a:rPr lang="en-GB" sz="2400" err="1">
                <a:solidFill>
                  <a:srgbClr val="000000"/>
                </a:solidFill>
                <a:ea typeface="+mn-lt"/>
                <a:cs typeface="+mn-lt"/>
              </a:rPr>
              <a:t>mehreren</a:t>
            </a:r>
            <a:r>
              <a:rPr lang="en-GB" sz="2400" dirty="0">
                <a:solidFill>
                  <a:srgbClr val="000000"/>
                </a:solidFill>
                <a:ea typeface="+mn-lt"/>
                <a:cs typeface="+mn-lt"/>
              </a:rPr>
              <a:t> </a:t>
            </a:r>
            <a:r>
              <a:rPr lang="en-GB" sz="2400" err="1">
                <a:solidFill>
                  <a:srgbClr val="000000"/>
                </a:solidFill>
                <a:ea typeface="+mn-lt"/>
                <a:cs typeface="+mn-lt"/>
              </a:rPr>
              <a:t>Runden</a:t>
            </a:r>
            <a:r>
              <a:rPr lang="en-GB" sz="2400" dirty="0">
                <a:solidFill>
                  <a:srgbClr val="000000"/>
                </a:solidFill>
                <a:ea typeface="+mn-lt"/>
                <a:cs typeface="+mn-lt"/>
              </a:rPr>
              <a:t> </a:t>
            </a:r>
            <a:r>
              <a:rPr lang="en-GB" sz="2400" err="1">
                <a:solidFill>
                  <a:srgbClr val="000000"/>
                </a:solidFill>
                <a:ea typeface="+mn-lt"/>
                <a:cs typeface="+mn-lt"/>
              </a:rPr>
              <a:t>bereitgestellt</a:t>
            </a:r>
            <a:r>
              <a:rPr kumimoji="0" lang="en-GB" sz="2400" b="0" i="0" u="none" strike="noStrike" kern="1200" cap="none" spc="0" normalizeH="0" baseline="0" noProof="0" dirty="0">
                <a:ln>
                  <a:noFill/>
                </a:ln>
                <a:solidFill>
                  <a:srgbClr val="000000"/>
                </a:solidFill>
                <a:effectLst/>
                <a:uLnTx/>
                <a:uFillTx/>
                <a:ea typeface="+mn-lt"/>
                <a:cs typeface="+mn-lt"/>
              </a:rPr>
              <a:t>. </a:t>
            </a:r>
            <a:r>
              <a:rPr lang="en-GB" sz="2400" dirty="0">
                <a:solidFill>
                  <a:srgbClr val="000000"/>
                </a:solidFill>
                <a:ea typeface="+mn-lt"/>
                <a:cs typeface="+mn-lt"/>
              </a:rPr>
              <a:t>Die </a:t>
            </a:r>
            <a:r>
              <a:rPr lang="en-GB" sz="2400" err="1">
                <a:solidFill>
                  <a:srgbClr val="000000"/>
                </a:solidFill>
                <a:ea typeface="+mn-lt"/>
                <a:cs typeface="+mn-lt"/>
              </a:rPr>
              <a:t>Firma</a:t>
            </a:r>
            <a:r>
              <a:rPr lang="en-GB" sz="2400" dirty="0">
                <a:solidFill>
                  <a:srgbClr val="000000"/>
                </a:solidFill>
                <a:ea typeface="+mn-lt"/>
                <a:cs typeface="+mn-lt"/>
              </a:rPr>
              <a:t> </a:t>
            </a:r>
            <a:r>
              <a:rPr lang="en-GB" sz="2400" err="1">
                <a:solidFill>
                  <a:srgbClr val="000000"/>
                </a:solidFill>
                <a:ea typeface="+mn-lt"/>
                <a:cs typeface="+mn-lt"/>
              </a:rPr>
              <a:t>oder</a:t>
            </a:r>
            <a:r>
              <a:rPr lang="en-GB" sz="2400" dirty="0">
                <a:solidFill>
                  <a:srgbClr val="000000"/>
                </a:solidFill>
                <a:ea typeface="+mn-lt"/>
                <a:cs typeface="+mn-lt"/>
              </a:rPr>
              <a:t> der Investor </a:t>
            </a:r>
            <a:r>
              <a:rPr lang="en-GB" sz="2400" err="1">
                <a:solidFill>
                  <a:srgbClr val="000000"/>
                </a:solidFill>
                <a:ea typeface="+mn-lt"/>
                <a:cs typeface="+mn-lt"/>
              </a:rPr>
              <a:t>übernimmt</a:t>
            </a:r>
            <a:r>
              <a:rPr lang="en-GB" sz="2400" dirty="0">
                <a:solidFill>
                  <a:srgbClr val="000000"/>
                </a:solidFill>
                <a:ea typeface="+mn-lt"/>
                <a:cs typeface="+mn-lt"/>
              </a:rPr>
              <a:t> </a:t>
            </a:r>
            <a:r>
              <a:rPr lang="en-GB" sz="2400" err="1">
                <a:solidFill>
                  <a:srgbClr val="000000"/>
                </a:solidFill>
                <a:ea typeface="+mn-lt"/>
                <a:cs typeface="+mn-lt"/>
              </a:rPr>
              <a:t>dann</a:t>
            </a:r>
            <a:r>
              <a:rPr lang="en-GB" sz="2400" dirty="0">
                <a:solidFill>
                  <a:srgbClr val="000000"/>
                </a:solidFill>
                <a:ea typeface="+mn-lt"/>
                <a:cs typeface="+mn-lt"/>
              </a:rPr>
              <a:t> </a:t>
            </a:r>
            <a:r>
              <a:rPr lang="en-GB" sz="2400" err="1">
                <a:solidFill>
                  <a:srgbClr val="000000"/>
                </a:solidFill>
                <a:ea typeface="+mn-lt"/>
                <a:cs typeface="+mn-lt"/>
              </a:rPr>
              <a:t>eine</a:t>
            </a:r>
            <a:r>
              <a:rPr lang="en-GB" sz="2400" dirty="0">
                <a:solidFill>
                  <a:srgbClr val="000000"/>
                </a:solidFill>
                <a:ea typeface="+mn-lt"/>
                <a:cs typeface="+mn-lt"/>
              </a:rPr>
              <a:t> </a:t>
            </a:r>
            <a:r>
              <a:rPr lang="en-GB" sz="2400" err="1">
                <a:solidFill>
                  <a:srgbClr val="000000"/>
                </a:solidFill>
                <a:ea typeface="+mn-lt"/>
                <a:cs typeface="+mn-lt"/>
              </a:rPr>
              <a:t>aktive</a:t>
            </a:r>
            <a:r>
              <a:rPr lang="en-GB" sz="2400" dirty="0">
                <a:solidFill>
                  <a:srgbClr val="000000"/>
                </a:solidFill>
                <a:ea typeface="+mn-lt"/>
                <a:cs typeface="+mn-lt"/>
              </a:rPr>
              <a:t> Rolle </a:t>
            </a:r>
            <a:r>
              <a:rPr kumimoji="0" lang="en-GB" sz="2400" b="0" i="0" u="none" strike="noStrike" kern="1200" cap="none" spc="0" normalizeH="0" baseline="0" noProof="0" dirty="0">
                <a:ln>
                  <a:noFill/>
                </a:ln>
                <a:solidFill>
                  <a:srgbClr val="000000"/>
                </a:solidFill>
                <a:effectLst/>
                <a:uLnTx/>
                <a:uFillTx/>
                <a:ea typeface="+mn-lt"/>
                <a:cs typeface="+mn-lt"/>
              </a:rPr>
              <a:t>in </a:t>
            </a:r>
            <a:r>
              <a:rPr lang="en-GB" sz="2400" err="1">
                <a:solidFill>
                  <a:srgbClr val="000000"/>
                </a:solidFill>
                <a:ea typeface="+mn-lt"/>
                <a:cs typeface="+mn-lt"/>
              </a:rPr>
              <a:t>dem</a:t>
            </a:r>
            <a:r>
              <a:rPr lang="en-GB" sz="2400" dirty="0">
                <a:solidFill>
                  <a:srgbClr val="000000"/>
                </a:solidFill>
                <a:ea typeface="+mn-lt"/>
                <a:cs typeface="+mn-lt"/>
              </a:rPr>
              <a:t> </a:t>
            </a:r>
            <a:r>
              <a:rPr lang="en-GB" sz="2400" err="1">
                <a:solidFill>
                  <a:srgbClr val="000000"/>
                </a:solidFill>
                <a:ea typeface="+mn-lt"/>
                <a:cs typeface="+mn-lt"/>
              </a:rPr>
              <a:t>finanzierten</a:t>
            </a:r>
            <a:r>
              <a:rPr lang="en-GB" sz="2400" dirty="0">
                <a:solidFill>
                  <a:srgbClr val="000000"/>
                </a:solidFill>
                <a:ea typeface="+mn-lt"/>
                <a:cs typeface="+mn-lt"/>
              </a:rPr>
              <a:t> </a:t>
            </a:r>
            <a:r>
              <a:rPr lang="en-GB" sz="2400" err="1">
                <a:solidFill>
                  <a:srgbClr val="000000"/>
                </a:solidFill>
                <a:ea typeface="+mn-lt"/>
                <a:cs typeface="+mn-lt"/>
              </a:rPr>
              <a:t>Unternehmen</a:t>
            </a:r>
            <a:r>
              <a:rPr lang="en-GB" sz="2400" dirty="0">
                <a:solidFill>
                  <a:srgbClr val="000000"/>
                </a:solidFill>
                <a:ea typeface="+mn-lt"/>
                <a:cs typeface="+mn-lt"/>
              </a:rPr>
              <a:t>, </a:t>
            </a:r>
            <a:r>
              <a:rPr lang="en-GB" sz="2400" err="1">
                <a:solidFill>
                  <a:srgbClr val="000000"/>
                </a:solidFill>
                <a:ea typeface="+mn-lt"/>
                <a:cs typeface="+mn-lt"/>
              </a:rPr>
              <a:t>berät</a:t>
            </a:r>
            <a:r>
              <a:rPr lang="en-GB" sz="2400" dirty="0">
                <a:solidFill>
                  <a:srgbClr val="000000"/>
                </a:solidFill>
                <a:ea typeface="+mn-lt"/>
                <a:cs typeface="+mn-lt"/>
              </a:rPr>
              <a:t> es und </a:t>
            </a:r>
            <a:r>
              <a:rPr lang="en-GB" sz="2400" err="1">
                <a:solidFill>
                  <a:srgbClr val="000000"/>
                </a:solidFill>
                <a:ea typeface="+mn-lt"/>
                <a:cs typeface="+mn-lt"/>
              </a:rPr>
              <a:t>überwacht</a:t>
            </a:r>
            <a:r>
              <a:rPr lang="en-GB" sz="2400" dirty="0">
                <a:solidFill>
                  <a:srgbClr val="000000"/>
                </a:solidFill>
                <a:ea typeface="+mn-lt"/>
                <a:cs typeface="+mn-lt"/>
              </a:rPr>
              <a:t> seine </a:t>
            </a:r>
            <a:r>
              <a:rPr lang="en-GB" sz="2400" err="1">
                <a:solidFill>
                  <a:srgbClr val="000000"/>
                </a:solidFill>
                <a:ea typeface="+mn-lt"/>
                <a:cs typeface="+mn-lt"/>
              </a:rPr>
              <a:t>Fortschritte</a:t>
            </a:r>
            <a:r>
              <a:rPr kumimoji="0" lang="en-GB" sz="2400" b="0" i="0" u="none" strike="noStrike" kern="1200" cap="none" spc="0" normalizeH="0" baseline="0" noProof="0" dirty="0">
                <a:ln>
                  <a:noFill/>
                </a:ln>
                <a:solidFill>
                  <a:srgbClr val="000000"/>
                </a:solidFill>
                <a:effectLst/>
                <a:uLnTx/>
                <a:uFillTx/>
                <a:ea typeface="+mn-lt"/>
                <a:cs typeface="+mn-lt"/>
              </a:rPr>
              <a:t>, </a:t>
            </a:r>
            <a:r>
              <a:rPr lang="en-GB" sz="2400" dirty="0">
                <a:solidFill>
                  <a:srgbClr val="000000"/>
                </a:solidFill>
                <a:ea typeface="+mn-lt"/>
                <a:cs typeface="+mn-lt"/>
              </a:rPr>
              <a:t>bevor es </a:t>
            </a:r>
            <a:r>
              <a:rPr lang="en-GB" sz="2400" err="1">
                <a:solidFill>
                  <a:srgbClr val="000000"/>
                </a:solidFill>
                <a:ea typeface="+mn-lt"/>
                <a:cs typeface="+mn-lt"/>
              </a:rPr>
              <a:t>weitere</a:t>
            </a:r>
            <a:r>
              <a:rPr lang="en-GB" sz="2400" dirty="0">
                <a:solidFill>
                  <a:srgbClr val="000000"/>
                </a:solidFill>
                <a:ea typeface="+mn-lt"/>
                <a:cs typeface="+mn-lt"/>
              </a:rPr>
              <a:t> Mittel </a:t>
            </a:r>
            <a:r>
              <a:rPr lang="en-GB" sz="2400" err="1">
                <a:solidFill>
                  <a:srgbClr val="000000"/>
                </a:solidFill>
                <a:ea typeface="+mn-lt"/>
                <a:cs typeface="+mn-lt"/>
              </a:rPr>
              <a:t>freigibt</a:t>
            </a:r>
            <a:r>
              <a:rPr kumimoji="0" lang="en-GB" sz="2400" b="0" i="0" u="none" strike="noStrike" kern="1200" cap="none" spc="0" normalizeH="0" baseline="0" noProof="0" dirty="0">
                <a:ln>
                  <a:noFill/>
                </a:ln>
                <a:solidFill>
                  <a:srgbClr val="000000"/>
                </a:solidFill>
                <a:effectLst/>
                <a:uLnTx/>
                <a:uFillTx/>
                <a:ea typeface="+mn-lt"/>
                <a:cs typeface="+mn-lt"/>
              </a:rPr>
              <a:t>.</a:t>
            </a:r>
            <a:endParaRPr lang="en-GB" sz="2400" b="0" i="0" u="none" strike="noStrike" kern="1200" cap="none" spc="0" normalizeH="0" baseline="0" noProof="0" dirty="0">
              <a:ln>
                <a:noFill/>
              </a:ln>
              <a:solidFill>
                <a:srgbClr val="000000"/>
              </a:solidFill>
              <a:effectLst/>
              <a:uLnTx/>
              <a:uFillTx/>
              <a:ea typeface="+mn-lt"/>
              <a:cs typeface="+mn-lt"/>
            </a:endParaRPr>
          </a:p>
          <a:p>
            <a:pPr marL="457200" marR="0" lvl="0" indent="-457200" algn="l" defTabSz="914400" rtl="0" eaLnBrk="1" fontAlgn="auto" latinLnBrk="0" hangingPunct="1">
              <a:lnSpc>
                <a:spcPct val="90000"/>
              </a:lnSpc>
              <a:spcBef>
                <a:spcPts val="1000"/>
              </a:spcBef>
              <a:spcAft>
                <a:spcPts val="0"/>
              </a:spcAft>
              <a:buClr>
                <a:srgbClr val="0D9390"/>
              </a:buClr>
              <a:buSzTx/>
              <a:buFontTx/>
              <a:buBlip>
                <a:blip r:embed="rId3"/>
              </a:buBlip>
              <a:tabLst/>
              <a:defRPr/>
            </a:pPr>
            <a:endParaRPr kumimoji="0" lang="en-GB" sz="2400" b="0" i="0" u="none" strike="noStrike" kern="1200" cap="none" spc="0" normalizeH="0" baseline="0" noProof="0">
              <a:ln>
                <a:noFill/>
              </a:ln>
              <a:solidFill>
                <a:srgbClr val="000000"/>
              </a:solidFill>
              <a:effectLst/>
              <a:uLnTx/>
              <a:uFillTx/>
              <a:latin typeface="Calibri" panose="020F0502020204030204"/>
              <a:ea typeface="+mn-ea"/>
              <a:cs typeface="+mn-cs"/>
            </a:endParaRPr>
          </a:p>
          <a:p>
            <a:pPr marL="457200" indent="-457200">
              <a:lnSpc>
                <a:spcPct val="90000"/>
              </a:lnSpc>
              <a:spcBef>
                <a:spcPts val="1000"/>
              </a:spcBef>
              <a:buClr>
                <a:srgbClr val="0D9390"/>
              </a:buClr>
              <a:buFont typeface="Arial"/>
              <a:buBlip>
                <a:blip r:embed="rId3"/>
              </a:buBlip>
              <a:defRPr/>
            </a:pPr>
            <a:r>
              <a:rPr lang="en-GB" sz="2400" dirty="0">
                <a:solidFill>
                  <a:srgbClr val="000000"/>
                </a:solidFill>
                <a:ea typeface="+mn-lt"/>
                <a:cs typeface="+mn-lt"/>
              </a:rPr>
              <a:t>Der Investor </a:t>
            </a:r>
            <a:r>
              <a:rPr lang="en-GB" sz="2400" dirty="0" err="1">
                <a:solidFill>
                  <a:srgbClr val="000000"/>
                </a:solidFill>
                <a:ea typeface="+mn-lt"/>
                <a:cs typeface="+mn-lt"/>
              </a:rPr>
              <a:t>steigt</a:t>
            </a:r>
            <a:r>
              <a:rPr lang="en-GB" sz="2400" dirty="0">
                <a:solidFill>
                  <a:srgbClr val="000000"/>
                </a:solidFill>
                <a:ea typeface="+mn-lt"/>
                <a:cs typeface="+mn-lt"/>
              </a:rPr>
              <a:t> </a:t>
            </a:r>
            <a:r>
              <a:rPr lang="en-GB" sz="2400" dirty="0" err="1">
                <a:solidFill>
                  <a:srgbClr val="000000"/>
                </a:solidFill>
                <a:ea typeface="+mn-lt"/>
                <a:cs typeface="+mn-lt"/>
              </a:rPr>
              <a:t>nach</a:t>
            </a:r>
            <a:r>
              <a:rPr lang="en-GB" sz="2400" dirty="0">
                <a:solidFill>
                  <a:srgbClr val="000000"/>
                </a:solidFill>
                <a:ea typeface="+mn-lt"/>
                <a:cs typeface="+mn-lt"/>
              </a:rPr>
              <a:t> </a:t>
            </a:r>
            <a:r>
              <a:rPr lang="en-GB" sz="2400" dirty="0" err="1">
                <a:solidFill>
                  <a:srgbClr val="000000"/>
                </a:solidFill>
                <a:ea typeface="+mn-lt"/>
                <a:cs typeface="+mn-lt"/>
              </a:rPr>
              <a:t>einer</a:t>
            </a:r>
            <a:r>
              <a:rPr lang="en-GB" sz="2400" dirty="0">
                <a:solidFill>
                  <a:srgbClr val="000000"/>
                </a:solidFill>
                <a:ea typeface="+mn-lt"/>
                <a:cs typeface="+mn-lt"/>
              </a:rPr>
              <a:t> </a:t>
            </a:r>
            <a:r>
              <a:rPr lang="en-GB" sz="2400" dirty="0" err="1">
                <a:solidFill>
                  <a:srgbClr val="000000"/>
                </a:solidFill>
                <a:ea typeface="+mn-lt"/>
                <a:cs typeface="+mn-lt"/>
              </a:rPr>
              <a:t>gewissen</a:t>
            </a:r>
            <a:r>
              <a:rPr lang="en-GB" sz="2400" dirty="0">
                <a:solidFill>
                  <a:srgbClr val="000000"/>
                </a:solidFill>
                <a:ea typeface="+mn-lt"/>
                <a:cs typeface="+mn-lt"/>
              </a:rPr>
              <a:t> Zeit</a:t>
            </a:r>
            <a:r>
              <a:rPr kumimoji="0" lang="en-GB" sz="2400" b="0" i="0" u="none" strike="noStrike" kern="1200" cap="none" spc="0" normalizeH="0" baseline="0" noProof="0" dirty="0">
                <a:ln>
                  <a:noFill/>
                </a:ln>
                <a:solidFill>
                  <a:srgbClr val="000000"/>
                </a:solidFill>
                <a:effectLst/>
                <a:uLnTx/>
                <a:uFillTx/>
                <a:ea typeface="+mn-lt"/>
                <a:cs typeface="+mn-lt"/>
              </a:rPr>
              <a:t>, </a:t>
            </a:r>
            <a:r>
              <a:rPr lang="en-GB" sz="2400" dirty="0">
                <a:solidFill>
                  <a:srgbClr val="000000"/>
                </a:solidFill>
                <a:ea typeface="+mn-lt"/>
                <a:cs typeface="+mn-lt"/>
              </a:rPr>
              <a:t>in der Regel </a:t>
            </a:r>
            <a:r>
              <a:rPr lang="en-GB" sz="2400" dirty="0" err="1">
                <a:solidFill>
                  <a:srgbClr val="000000"/>
                </a:solidFill>
                <a:ea typeface="+mn-lt"/>
                <a:cs typeface="+mn-lt"/>
              </a:rPr>
              <a:t>vier</a:t>
            </a:r>
            <a:r>
              <a:rPr lang="en-GB" sz="2400" dirty="0">
                <a:solidFill>
                  <a:srgbClr val="000000"/>
                </a:solidFill>
                <a:ea typeface="+mn-lt"/>
                <a:cs typeface="+mn-lt"/>
              </a:rPr>
              <a:t> bis </a:t>
            </a:r>
            <a:r>
              <a:rPr lang="en-GB" sz="2400" dirty="0" err="1">
                <a:solidFill>
                  <a:srgbClr val="000000"/>
                </a:solidFill>
                <a:ea typeface="+mn-lt"/>
                <a:cs typeface="+mn-lt"/>
              </a:rPr>
              <a:t>sechs</a:t>
            </a:r>
            <a:r>
              <a:rPr lang="en-GB" sz="2400" dirty="0">
                <a:solidFill>
                  <a:srgbClr val="000000"/>
                </a:solidFill>
                <a:ea typeface="+mn-lt"/>
                <a:cs typeface="+mn-lt"/>
              </a:rPr>
              <a:t> Jahre </a:t>
            </a:r>
            <a:r>
              <a:rPr lang="en-GB" sz="2400" dirty="0" err="1">
                <a:solidFill>
                  <a:srgbClr val="000000"/>
                </a:solidFill>
                <a:ea typeface="+mn-lt"/>
                <a:cs typeface="+mn-lt"/>
              </a:rPr>
              <a:t>nach</a:t>
            </a:r>
            <a:r>
              <a:rPr lang="en-GB" sz="2400" dirty="0">
                <a:solidFill>
                  <a:srgbClr val="000000"/>
                </a:solidFill>
                <a:ea typeface="+mn-lt"/>
                <a:cs typeface="+mn-lt"/>
              </a:rPr>
              <a:t> der </a:t>
            </a:r>
            <a:r>
              <a:rPr lang="en-GB" sz="2400" dirty="0" err="1">
                <a:solidFill>
                  <a:srgbClr val="000000"/>
                </a:solidFill>
                <a:ea typeface="+mn-lt"/>
                <a:cs typeface="+mn-lt"/>
              </a:rPr>
              <a:t>Erstinvestition</a:t>
            </a:r>
            <a:r>
              <a:rPr kumimoji="0" lang="en-GB" sz="2400" b="0" i="0" u="none" strike="noStrike" kern="1200" cap="none" spc="0" normalizeH="0" baseline="0" noProof="0" dirty="0">
                <a:ln>
                  <a:noFill/>
                </a:ln>
                <a:solidFill>
                  <a:srgbClr val="000000"/>
                </a:solidFill>
                <a:effectLst/>
                <a:uLnTx/>
                <a:uFillTx/>
                <a:ea typeface="+mn-lt"/>
                <a:cs typeface="+mn-lt"/>
              </a:rPr>
              <a:t>, </a:t>
            </a:r>
            <a:r>
              <a:rPr lang="en-GB" sz="2400" dirty="0" err="1">
                <a:solidFill>
                  <a:srgbClr val="000000"/>
                </a:solidFill>
                <a:ea typeface="+mn-lt"/>
                <a:cs typeface="+mn-lt"/>
              </a:rPr>
              <a:t>aus</a:t>
            </a:r>
            <a:r>
              <a:rPr lang="en-GB" sz="2400" dirty="0">
                <a:solidFill>
                  <a:srgbClr val="000000"/>
                </a:solidFill>
                <a:ea typeface="+mn-lt"/>
                <a:cs typeface="+mn-lt"/>
              </a:rPr>
              <a:t> </a:t>
            </a:r>
            <a:r>
              <a:rPr lang="en-GB" sz="2400" dirty="0" err="1">
                <a:solidFill>
                  <a:srgbClr val="000000"/>
                </a:solidFill>
                <a:ea typeface="+mn-lt"/>
                <a:cs typeface="+mn-lt"/>
              </a:rPr>
              <a:t>dem</a:t>
            </a:r>
            <a:r>
              <a:rPr lang="en-GB" sz="2400" dirty="0">
                <a:solidFill>
                  <a:srgbClr val="000000"/>
                </a:solidFill>
                <a:ea typeface="+mn-lt"/>
                <a:cs typeface="+mn-lt"/>
              </a:rPr>
              <a:t> </a:t>
            </a:r>
            <a:r>
              <a:rPr lang="en-GB" sz="2400" dirty="0" err="1">
                <a:solidFill>
                  <a:srgbClr val="000000"/>
                </a:solidFill>
                <a:ea typeface="+mn-lt"/>
                <a:cs typeface="+mn-lt"/>
              </a:rPr>
              <a:t>Unternehmen</a:t>
            </a:r>
            <a:r>
              <a:rPr lang="en-GB" sz="2400" dirty="0">
                <a:solidFill>
                  <a:srgbClr val="000000"/>
                </a:solidFill>
                <a:ea typeface="+mn-lt"/>
                <a:cs typeface="+mn-lt"/>
              </a:rPr>
              <a:t> </a:t>
            </a:r>
            <a:r>
              <a:rPr lang="en-GB" sz="2400" dirty="0" err="1">
                <a:solidFill>
                  <a:srgbClr val="000000"/>
                </a:solidFill>
                <a:ea typeface="+mn-lt"/>
                <a:cs typeface="+mn-lt"/>
              </a:rPr>
              <a:t>aus</a:t>
            </a:r>
            <a:r>
              <a:rPr kumimoji="0" lang="en-GB" sz="2400" b="0" i="0" u="none" strike="noStrike" kern="1200" cap="none" spc="0" normalizeH="0" baseline="0" noProof="0" dirty="0">
                <a:ln>
                  <a:noFill/>
                </a:ln>
                <a:solidFill>
                  <a:srgbClr val="000000"/>
                </a:solidFill>
                <a:effectLst/>
                <a:uLnTx/>
                <a:uFillTx/>
                <a:ea typeface="+mn-lt"/>
                <a:cs typeface="+mn-lt"/>
              </a:rPr>
              <a:t>, </a:t>
            </a:r>
            <a:r>
              <a:rPr lang="en-GB" sz="2400" dirty="0" err="1">
                <a:solidFill>
                  <a:srgbClr val="000000"/>
                </a:solidFill>
                <a:ea typeface="+mn-lt"/>
                <a:cs typeface="+mn-lt"/>
              </a:rPr>
              <a:t>indem</a:t>
            </a:r>
            <a:r>
              <a:rPr lang="en-GB" sz="2400" dirty="0">
                <a:solidFill>
                  <a:srgbClr val="000000"/>
                </a:solidFill>
                <a:ea typeface="+mn-lt"/>
                <a:cs typeface="+mn-lt"/>
              </a:rPr>
              <a:t> er</a:t>
            </a:r>
            <a:r>
              <a:rPr lang="en-GB" sz="2400" dirty="0">
                <a:solidFill>
                  <a:schemeClr val="accent2"/>
                </a:solidFill>
                <a:ea typeface="+mn-lt"/>
                <a:cs typeface="+mn-lt"/>
              </a:rPr>
              <a:t> </a:t>
            </a:r>
            <a:r>
              <a:rPr lang="en-GB" sz="2400" dirty="0">
                <a:solidFill>
                  <a:schemeClr val="accent2"/>
                </a:solidFill>
                <a:ea typeface="+mn-lt"/>
                <a:cs typeface="+mn-lt"/>
                <a:hlinkClick r:id="rId4">
                  <a:extLst>
                    <a:ext uri="{A12FA001-AC4F-418D-AE19-62706E023703}">
                      <ahyp:hlinkClr xmlns:ahyp="http://schemas.microsoft.com/office/drawing/2018/hyperlinkcolor" val="tx"/>
                    </a:ext>
                  </a:extLst>
                </a:hlinkClick>
              </a:rPr>
              <a:t>eine Fusion</a:t>
            </a:r>
            <a:r>
              <a:rPr kumimoji="0" lang="en-GB" sz="2400" b="0" i="0" u="none" strike="noStrike" kern="1200" cap="none" spc="0" normalizeH="0" baseline="0" noProof="0" dirty="0">
                <a:ln>
                  <a:noFill/>
                </a:ln>
                <a:solidFill>
                  <a:srgbClr val="000000"/>
                </a:solidFill>
                <a:effectLst/>
                <a:uLnTx/>
                <a:uFillTx/>
                <a:ea typeface="+mn-lt"/>
                <a:cs typeface="+mn-lt"/>
              </a:rPr>
              <a:t>, </a:t>
            </a:r>
            <a:r>
              <a:rPr lang="en-GB" sz="2400" dirty="0" err="1">
                <a:solidFill>
                  <a:srgbClr val="000000"/>
                </a:solidFill>
                <a:ea typeface="+mn-lt"/>
                <a:cs typeface="+mn-lt"/>
              </a:rPr>
              <a:t>eine</a:t>
            </a:r>
            <a:r>
              <a:rPr lang="en-GB" sz="2400" dirty="0">
                <a:solidFill>
                  <a:srgbClr val="000000"/>
                </a:solidFill>
                <a:ea typeface="+mn-lt"/>
                <a:cs typeface="+mn-lt"/>
              </a:rPr>
              <a:t> </a:t>
            </a:r>
            <a:r>
              <a:rPr lang="en-GB" sz="2400" dirty="0">
                <a:solidFill>
                  <a:schemeClr val="accent2"/>
                </a:solidFill>
                <a:ea typeface="+mn-lt"/>
                <a:cs typeface="+mn-lt"/>
                <a:hlinkClick r:id="rId5">
                  <a:extLst>
                    <a:ext uri="{A12FA001-AC4F-418D-AE19-62706E023703}">
                      <ahyp:hlinkClr xmlns:ahyp="http://schemas.microsoft.com/office/drawing/2018/hyperlinkcolor" val="tx"/>
                    </a:ext>
                  </a:extLst>
                </a:hlinkClick>
              </a:rPr>
              <a:t>Übernahme</a:t>
            </a:r>
            <a:r>
              <a:rPr lang="en-GB" sz="2400" dirty="0">
                <a:solidFill>
                  <a:srgbClr val="000000"/>
                </a:solidFill>
                <a:ea typeface="+mn-lt"/>
                <a:cs typeface="+mn-lt"/>
              </a:rPr>
              <a:t> </a:t>
            </a:r>
            <a:r>
              <a:rPr lang="en-GB" sz="2400" dirty="0" err="1">
                <a:solidFill>
                  <a:srgbClr val="000000"/>
                </a:solidFill>
                <a:ea typeface="+mn-lt"/>
                <a:cs typeface="+mn-lt"/>
              </a:rPr>
              <a:t>oder</a:t>
            </a:r>
            <a:r>
              <a:rPr lang="en-GB" sz="2400" dirty="0">
                <a:solidFill>
                  <a:srgbClr val="000000"/>
                </a:solidFill>
                <a:ea typeface="+mn-lt"/>
                <a:cs typeface="+mn-lt"/>
              </a:rPr>
              <a:t> </a:t>
            </a:r>
            <a:r>
              <a:rPr lang="en-GB" sz="2400" dirty="0" err="1">
                <a:solidFill>
                  <a:srgbClr val="000000"/>
                </a:solidFill>
                <a:ea typeface="+mn-lt"/>
                <a:cs typeface="+mn-lt"/>
              </a:rPr>
              <a:t>einen</a:t>
            </a:r>
            <a:r>
              <a:rPr lang="en-GB" sz="2400" dirty="0">
                <a:solidFill>
                  <a:schemeClr val="accent2"/>
                </a:solidFill>
                <a:ea typeface="+mn-lt"/>
                <a:cs typeface="+mn-lt"/>
              </a:rPr>
              <a:t> </a:t>
            </a:r>
            <a:r>
              <a:rPr lang="en-GB" sz="2400" dirty="0">
                <a:solidFill>
                  <a:schemeClr val="accent2"/>
                </a:solidFill>
                <a:ea typeface="+mn-lt"/>
                <a:cs typeface="+mn-lt"/>
                <a:hlinkClick r:id="rId5">
                  <a:extLst>
                    <a:ext uri="{A12FA001-AC4F-418D-AE19-62706E023703}">
                      <ahyp:hlinkClr xmlns:ahyp="http://schemas.microsoft.com/office/drawing/2018/hyperlinkcolor" val="tx"/>
                    </a:ext>
                  </a:extLst>
                </a:hlinkClick>
              </a:rPr>
              <a:t>Börsengang initiiert</a:t>
            </a:r>
            <a:r>
              <a:rPr lang="en-GB" sz="2400" dirty="0">
                <a:solidFill>
                  <a:schemeClr val="accent2"/>
                </a:solidFill>
                <a:ea typeface="+mn-lt"/>
                <a:cs typeface="+mn-lt"/>
              </a:rPr>
              <a:t>.</a:t>
            </a:r>
            <a:endParaRPr lang="en-GB" sz="2400" b="0" i="0" u="none" strike="noStrike" kern="1200" cap="none" spc="0" normalizeH="0" baseline="0" noProof="0" dirty="0">
              <a:ln>
                <a:noFill/>
              </a:ln>
              <a:solidFill>
                <a:schemeClr val="accent2"/>
              </a:solidFill>
              <a:effectLst/>
              <a:uLnTx/>
              <a:uFillTx/>
              <a:ea typeface="+mn-lt"/>
              <a:cs typeface="+mn-lt"/>
            </a:endParaRPr>
          </a:p>
          <a:p>
            <a:pPr marL="457200" marR="0" lvl="0" indent="-457200" algn="l" defTabSz="914400" rtl="0" eaLnBrk="1" fontAlgn="auto" latinLnBrk="0" hangingPunct="1">
              <a:lnSpc>
                <a:spcPct val="90000"/>
              </a:lnSpc>
              <a:spcBef>
                <a:spcPts val="1000"/>
              </a:spcBef>
              <a:spcAft>
                <a:spcPts val="0"/>
              </a:spcAft>
              <a:buClr>
                <a:srgbClr val="0D9390"/>
              </a:buClr>
              <a:buSzTx/>
              <a:buFontTx/>
              <a:buBlip>
                <a:blip r:embed="rId3"/>
              </a:buBlip>
              <a:tabLst/>
              <a:defRPr/>
            </a:pPr>
            <a:endParaRPr kumimoji="0" lang="en-GB" sz="24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4449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761603"/>
            <a:ext cx="10595237" cy="822268"/>
          </a:xfrm>
        </p:spPr>
        <p:txBody>
          <a:bodyPr lIns="91440" tIns="45720" rIns="91440" bIns="45720" anchor="t">
            <a:noAutofit/>
          </a:bodyPr>
          <a:lstStyle/>
          <a:p>
            <a:r>
              <a:rPr lang="en-GB" dirty="0" err="1">
                <a:ea typeface="+mn-lt"/>
                <a:cs typeface="+mn-lt"/>
              </a:rPr>
              <a:t>Warum</a:t>
            </a:r>
            <a:r>
              <a:rPr lang="en-GB" dirty="0">
                <a:ea typeface="+mn-lt"/>
                <a:cs typeface="+mn-lt"/>
              </a:rPr>
              <a:t> </a:t>
            </a:r>
            <a:r>
              <a:rPr lang="en-GB" dirty="0" err="1">
                <a:ea typeface="+mn-lt"/>
                <a:cs typeface="+mn-lt"/>
              </a:rPr>
              <a:t>Risikokapital</a:t>
            </a:r>
            <a:r>
              <a:rPr lang="en-GB" dirty="0">
                <a:ea typeface="+mn-lt"/>
                <a:cs typeface="+mn-lt"/>
              </a:rPr>
              <a:t> </a:t>
            </a:r>
            <a:r>
              <a:rPr lang="en-GB" dirty="0" err="1">
                <a:ea typeface="+mn-lt"/>
                <a:cs typeface="+mn-lt"/>
              </a:rPr>
              <a:t>wichtig</a:t>
            </a:r>
            <a:r>
              <a:rPr lang="en-GB" dirty="0">
                <a:ea typeface="+mn-lt"/>
                <a:cs typeface="+mn-lt"/>
              </a:rPr>
              <a:t> </a:t>
            </a:r>
            <a:r>
              <a:rPr lang="en-GB" dirty="0" err="1">
                <a:ea typeface="+mn-lt"/>
                <a:cs typeface="+mn-lt"/>
              </a:rPr>
              <a:t>ist</a:t>
            </a:r>
            <a:endParaRPr lang="en-US" dirty="0" err="1"/>
          </a:p>
        </p:txBody>
      </p:sp>
      <p:sp>
        <p:nvSpPr>
          <p:cNvPr id="2" name="TextBox 1">
            <a:extLst>
              <a:ext uri="{FF2B5EF4-FFF2-40B4-BE49-F238E27FC236}">
                <a16:creationId xmlns:a16="http://schemas.microsoft.com/office/drawing/2014/main" id="{CDF7989A-5967-150C-B395-70EC1F2423B8}"/>
              </a:ext>
            </a:extLst>
          </p:cNvPr>
          <p:cNvSpPr txBox="1"/>
          <p:nvPr/>
        </p:nvSpPr>
        <p:spPr>
          <a:xfrm>
            <a:off x="897211" y="1583870"/>
            <a:ext cx="10496407" cy="3136243"/>
          </a:xfrm>
          <a:prstGeom prst="rect">
            <a:avLst/>
          </a:prstGeom>
          <a:noFill/>
        </p:spPr>
        <p:txBody>
          <a:bodyPr wrap="square" lIns="91440" tIns="45720" rIns="91440" bIns="45720" rtlCol="0" anchor="t">
            <a:spAutoFit/>
          </a:bodyPr>
          <a:lstStyle/>
          <a:p>
            <a:pPr marL="457200" indent="-457200">
              <a:lnSpc>
                <a:spcPct val="90000"/>
              </a:lnSpc>
              <a:spcBef>
                <a:spcPts val="1000"/>
              </a:spcBef>
              <a:buClr>
                <a:srgbClr val="0D9390"/>
              </a:buClr>
              <a:buFont typeface="Arial"/>
              <a:buBlip>
                <a:blip r:embed="rId3"/>
              </a:buBlip>
              <a:defRPr/>
            </a:pPr>
            <a:r>
              <a:rPr lang="en-GB" sz="2400" dirty="0">
                <a:solidFill>
                  <a:srgbClr val="000000"/>
                </a:solidFill>
                <a:ea typeface="+mn-lt"/>
                <a:cs typeface="+mn-lt"/>
              </a:rPr>
              <a:t>Um das Risiko des </a:t>
            </a:r>
            <a:r>
              <a:rPr lang="en-GB" sz="2400" err="1">
                <a:solidFill>
                  <a:srgbClr val="000000"/>
                </a:solidFill>
                <a:ea typeface="+mn-lt"/>
                <a:cs typeface="+mn-lt"/>
              </a:rPr>
              <a:t>Scheiterns</a:t>
            </a:r>
            <a:r>
              <a:rPr lang="en-GB" sz="2400" dirty="0">
                <a:solidFill>
                  <a:srgbClr val="000000"/>
                </a:solidFill>
                <a:ea typeface="+mn-lt"/>
                <a:cs typeface="+mn-lt"/>
              </a:rPr>
              <a:t> </a:t>
            </a:r>
            <a:r>
              <a:rPr lang="en-GB" sz="2400" err="1">
                <a:solidFill>
                  <a:srgbClr val="000000"/>
                </a:solidFill>
                <a:ea typeface="+mn-lt"/>
                <a:cs typeface="+mn-lt"/>
              </a:rPr>
              <a:t>zu</a:t>
            </a:r>
            <a:r>
              <a:rPr lang="en-GB" sz="2400" dirty="0">
                <a:solidFill>
                  <a:srgbClr val="000000"/>
                </a:solidFill>
                <a:ea typeface="+mn-lt"/>
                <a:cs typeface="+mn-lt"/>
              </a:rPr>
              <a:t> </a:t>
            </a:r>
            <a:r>
              <a:rPr lang="en-GB" sz="2400" err="1">
                <a:solidFill>
                  <a:srgbClr val="000000"/>
                </a:solidFill>
                <a:ea typeface="+mn-lt"/>
                <a:cs typeface="+mn-lt"/>
              </a:rPr>
              <a:t>streuen</a:t>
            </a:r>
            <a:r>
              <a:rPr kumimoji="0" lang="en-GB" sz="2400" b="0" i="0" u="none" strike="noStrike" kern="1200" cap="none" spc="0" normalizeH="0" baseline="0" noProof="0" dirty="0">
                <a:ln>
                  <a:noFill/>
                </a:ln>
                <a:solidFill>
                  <a:srgbClr val="000000"/>
                </a:solidFill>
                <a:effectLst/>
                <a:uLnTx/>
                <a:uFillTx/>
                <a:ea typeface="+mn-lt"/>
                <a:cs typeface="+mn-lt"/>
              </a:rPr>
              <a:t>, </a:t>
            </a:r>
            <a:r>
              <a:rPr lang="en-GB" sz="2400" err="1">
                <a:solidFill>
                  <a:srgbClr val="000000"/>
                </a:solidFill>
                <a:ea typeface="+mn-lt"/>
                <a:cs typeface="+mn-lt"/>
              </a:rPr>
              <a:t>wird</a:t>
            </a:r>
            <a:r>
              <a:rPr lang="en-GB" sz="2400" dirty="0">
                <a:solidFill>
                  <a:srgbClr val="000000"/>
                </a:solidFill>
                <a:ea typeface="+mn-lt"/>
                <a:cs typeface="+mn-lt"/>
              </a:rPr>
              <a:t> </a:t>
            </a:r>
            <a:r>
              <a:rPr lang="en-GB" sz="2400" err="1">
                <a:solidFill>
                  <a:srgbClr val="000000"/>
                </a:solidFill>
                <a:ea typeface="+mn-lt"/>
                <a:cs typeface="+mn-lt"/>
              </a:rPr>
              <a:t>häufig</a:t>
            </a:r>
            <a:r>
              <a:rPr lang="en-GB" sz="2400" dirty="0">
                <a:solidFill>
                  <a:srgbClr val="000000"/>
                </a:solidFill>
                <a:ea typeface="+mn-lt"/>
                <a:cs typeface="+mn-lt"/>
              </a:rPr>
              <a:t> </a:t>
            </a:r>
            <a:r>
              <a:rPr lang="en-GB" sz="2400" err="1">
                <a:solidFill>
                  <a:srgbClr val="000000"/>
                </a:solidFill>
                <a:ea typeface="+mn-lt"/>
                <a:cs typeface="+mn-lt"/>
              </a:rPr>
              <a:t>externes</a:t>
            </a:r>
            <a:r>
              <a:rPr lang="en-GB" sz="2400" dirty="0">
                <a:solidFill>
                  <a:srgbClr val="000000"/>
                </a:solidFill>
                <a:ea typeface="+mn-lt"/>
                <a:cs typeface="+mn-lt"/>
              </a:rPr>
              <a:t> Kapital </a:t>
            </a:r>
            <a:r>
              <a:rPr lang="en-GB" sz="2400" err="1">
                <a:solidFill>
                  <a:srgbClr val="000000"/>
                </a:solidFill>
                <a:ea typeface="+mn-lt"/>
                <a:cs typeface="+mn-lt"/>
              </a:rPr>
              <a:t>gesucht</a:t>
            </a:r>
            <a:r>
              <a:rPr kumimoji="0" lang="en-GB" sz="2400" b="0" i="0" u="none" strike="noStrike" kern="1200" cap="none" spc="0" normalizeH="0" baseline="0" noProof="0" dirty="0">
                <a:ln>
                  <a:noFill/>
                </a:ln>
                <a:solidFill>
                  <a:srgbClr val="000000"/>
                </a:solidFill>
                <a:effectLst/>
                <a:uLnTx/>
                <a:uFillTx/>
                <a:ea typeface="+mn-lt"/>
                <a:cs typeface="+mn-lt"/>
              </a:rPr>
              <a:t>. </a:t>
            </a:r>
            <a:r>
              <a:rPr lang="en-GB" sz="2400" dirty="0">
                <a:solidFill>
                  <a:srgbClr val="000000"/>
                </a:solidFill>
                <a:ea typeface="+mn-lt"/>
                <a:cs typeface="+mn-lt"/>
              </a:rPr>
              <a:t>Als </a:t>
            </a:r>
            <a:r>
              <a:rPr lang="en-GB" sz="2400" err="1">
                <a:solidFill>
                  <a:srgbClr val="000000"/>
                </a:solidFill>
                <a:ea typeface="+mn-lt"/>
                <a:cs typeface="+mn-lt"/>
              </a:rPr>
              <a:t>Gegenleistung</a:t>
            </a:r>
            <a:r>
              <a:rPr lang="en-GB" sz="2400" dirty="0">
                <a:solidFill>
                  <a:srgbClr val="000000"/>
                </a:solidFill>
                <a:ea typeface="+mn-lt"/>
                <a:cs typeface="+mn-lt"/>
              </a:rPr>
              <a:t> für die </a:t>
            </a:r>
            <a:r>
              <a:rPr lang="en-GB" sz="2400" err="1">
                <a:solidFill>
                  <a:srgbClr val="000000"/>
                </a:solidFill>
                <a:ea typeface="+mn-lt"/>
                <a:cs typeface="+mn-lt"/>
              </a:rPr>
              <a:t>Übernahme</a:t>
            </a:r>
            <a:r>
              <a:rPr lang="en-GB" sz="2400" dirty="0">
                <a:solidFill>
                  <a:srgbClr val="000000"/>
                </a:solidFill>
                <a:ea typeface="+mn-lt"/>
                <a:cs typeface="+mn-lt"/>
              </a:rPr>
              <a:t> dieses </a:t>
            </a:r>
            <a:r>
              <a:rPr lang="en-GB" sz="2400" err="1">
                <a:solidFill>
                  <a:srgbClr val="000000"/>
                </a:solidFill>
                <a:ea typeface="+mn-lt"/>
                <a:cs typeface="+mn-lt"/>
              </a:rPr>
              <a:t>Risikos</a:t>
            </a:r>
            <a:r>
              <a:rPr lang="en-GB" sz="2400" dirty="0">
                <a:solidFill>
                  <a:srgbClr val="000000"/>
                </a:solidFill>
                <a:ea typeface="+mn-lt"/>
                <a:cs typeface="+mn-lt"/>
              </a:rPr>
              <a:t> </a:t>
            </a:r>
            <a:r>
              <a:rPr lang="en-GB" sz="2400" err="1">
                <a:solidFill>
                  <a:srgbClr val="000000"/>
                </a:solidFill>
                <a:ea typeface="+mn-lt"/>
                <a:cs typeface="+mn-lt"/>
              </a:rPr>
              <a:t>durch</a:t>
            </a:r>
            <a:r>
              <a:rPr lang="en-GB" sz="2400" dirty="0">
                <a:solidFill>
                  <a:srgbClr val="000000"/>
                </a:solidFill>
                <a:ea typeface="+mn-lt"/>
                <a:cs typeface="+mn-lt"/>
              </a:rPr>
              <a:t> </a:t>
            </a:r>
            <a:r>
              <a:rPr lang="en-GB" sz="2400" err="1">
                <a:solidFill>
                  <a:srgbClr val="000000"/>
                </a:solidFill>
                <a:ea typeface="+mn-lt"/>
                <a:cs typeface="+mn-lt"/>
              </a:rPr>
              <a:t>eine</a:t>
            </a:r>
            <a:r>
              <a:rPr lang="en-GB" sz="2400" dirty="0">
                <a:solidFill>
                  <a:srgbClr val="000000"/>
                </a:solidFill>
                <a:ea typeface="+mn-lt"/>
                <a:cs typeface="+mn-lt"/>
              </a:rPr>
              <a:t> </a:t>
            </a:r>
            <a:r>
              <a:rPr lang="en-GB" sz="2400" err="1">
                <a:solidFill>
                  <a:srgbClr val="000000"/>
                </a:solidFill>
                <a:ea typeface="+mn-lt"/>
                <a:cs typeface="+mn-lt"/>
              </a:rPr>
              <a:t>Investition</a:t>
            </a:r>
            <a:r>
              <a:rPr lang="en-GB" sz="2400" dirty="0">
                <a:solidFill>
                  <a:srgbClr val="000000"/>
                </a:solidFill>
                <a:ea typeface="+mn-lt"/>
                <a:cs typeface="+mn-lt"/>
              </a:rPr>
              <a:t> </a:t>
            </a:r>
            <a:r>
              <a:rPr lang="en-GB" sz="2400" err="1">
                <a:solidFill>
                  <a:srgbClr val="000000"/>
                </a:solidFill>
                <a:ea typeface="+mn-lt"/>
                <a:cs typeface="+mn-lt"/>
              </a:rPr>
              <a:t>erhalten</a:t>
            </a:r>
            <a:r>
              <a:rPr lang="en-GB" sz="2400" dirty="0">
                <a:solidFill>
                  <a:srgbClr val="000000"/>
                </a:solidFill>
                <a:ea typeface="+mn-lt"/>
                <a:cs typeface="+mn-lt"/>
              </a:rPr>
              <a:t> die </a:t>
            </a:r>
            <a:r>
              <a:rPr lang="en-GB" sz="2400" err="1">
                <a:solidFill>
                  <a:srgbClr val="000000"/>
                </a:solidFill>
                <a:ea typeface="+mn-lt"/>
                <a:cs typeface="+mn-lt"/>
              </a:rPr>
              <a:t>Investoren</a:t>
            </a:r>
            <a:r>
              <a:rPr lang="en-GB" sz="2400" dirty="0">
                <a:solidFill>
                  <a:srgbClr val="000000"/>
                </a:solidFill>
                <a:ea typeface="+mn-lt"/>
                <a:cs typeface="+mn-lt"/>
              </a:rPr>
              <a:t> </a:t>
            </a:r>
            <a:r>
              <a:rPr lang="en-GB" sz="2400" err="1">
                <a:solidFill>
                  <a:srgbClr val="000000"/>
                </a:solidFill>
                <a:ea typeface="+mn-lt"/>
                <a:cs typeface="+mn-lt"/>
              </a:rPr>
              <a:t>Eigenkapital</a:t>
            </a:r>
            <a:r>
              <a:rPr lang="en-GB" sz="2400" dirty="0">
                <a:solidFill>
                  <a:srgbClr val="000000"/>
                </a:solidFill>
                <a:ea typeface="+mn-lt"/>
                <a:cs typeface="+mn-lt"/>
              </a:rPr>
              <a:t> und </a:t>
            </a:r>
            <a:r>
              <a:rPr lang="en-GB" sz="2400" err="1">
                <a:solidFill>
                  <a:srgbClr val="000000"/>
                </a:solidFill>
                <a:ea typeface="+mn-lt"/>
                <a:cs typeface="+mn-lt"/>
              </a:rPr>
              <a:t>Stimmrechte</a:t>
            </a:r>
            <a:r>
              <a:rPr lang="en-GB" sz="2400" dirty="0">
                <a:solidFill>
                  <a:srgbClr val="000000"/>
                </a:solidFill>
                <a:ea typeface="+mn-lt"/>
                <a:cs typeface="+mn-lt"/>
              </a:rPr>
              <a:t> für </a:t>
            </a:r>
            <a:r>
              <a:rPr lang="en-GB" sz="2400" err="1">
                <a:solidFill>
                  <a:srgbClr val="000000"/>
                </a:solidFill>
                <a:ea typeface="+mn-lt"/>
                <a:cs typeface="+mn-lt"/>
              </a:rPr>
              <a:t>ein</a:t>
            </a:r>
            <a:r>
              <a:rPr lang="en-GB" sz="2400" dirty="0">
                <a:solidFill>
                  <a:srgbClr val="000000"/>
                </a:solidFill>
                <a:ea typeface="+mn-lt"/>
                <a:cs typeface="+mn-lt"/>
              </a:rPr>
              <a:t> </a:t>
            </a:r>
            <a:r>
              <a:rPr lang="en-GB" sz="2400" err="1">
                <a:solidFill>
                  <a:srgbClr val="000000"/>
                </a:solidFill>
                <a:ea typeface="+mn-lt"/>
                <a:cs typeface="+mn-lt"/>
              </a:rPr>
              <a:t>paar</a:t>
            </a:r>
            <a:r>
              <a:rPr lang="en-GB" sz="2400" dirty="0">
                <a:solidFill>
                  <a:srgbClr val="000000"/>
                </a:solidFill>
                <a:ea typeface="+mn-lt"/>
                <a:cs typeface="+mn-lt"/>
              </a:rPr>
              <a:t> Cent pro </a:t>
            </a:r>
            <a:r>
              <a:rPr lang="en-GB" sz="2400" err="1">
                <a:solidFill>
                  <a:srgbClr val="000000"/>
                </a:solidFill>
                <a:ea typeface="+mn-lt"/>
                <a:cs typeface="+mn-lt"/>
              </a:rPr>
              <a:t>potenziellem</a:t>
            </a:r>
            <a:r>
              <a:rPr lang="en-GB" sz="2400" dirty="0">
                <a:solidFill>
                  <a:srgbClr val="000000"/>
                </a:solidFill>
                <a:ea typeface="+mn-lt"/>
                <a:cs typeface="+mn-lt"/>
              </a:rPr>
              <a:t> Dollar.</a:t>
            </a:r>
            <a:endParaRPr lang="en-US" dirty="0">
              <a:solidFill>
                <a:srgbClr val="000000"/>
              </a:solidFill>
              <a:cs typeface="Calibri"/>
            </a:endParaRPr>
          </a:p>
          <a:p>
            <a:pPr marL="457200" marR="0" lvl="0" indent="-457200" algn="l" defTabSz="914400" rtl="0" eaLnBrk="1" fontAlgn="auto" latinLnBrk="0" hangingPunct="1">
              <a:lnSpc>
                <a:spcPct val="90000"/>
              </a:lnSpc>
              <a:spcBef>
                <a:spcPts val="1000"/>
              </a:spcBef>
              <a:spcAft>
                <a:spcPts val="0"/>
              </a:spcAft>
              <a:buClr>
                <a:srgbClr val="0D9390"/>
              </a:buClr>
              <a:buSzTx/>
              <a:buFontTx/>
              <a:buBlip>
                <a:blip r:embed="rId3"/>
              </a:buBlip>
              <a:tabLst/>
              <a:defRPr/>
            </a:pPr>
            <a:endParaRPr lang="en-GB" sz="2400">
              <a:solidFill>
                <a:srgbClr val="000000"/>
              </a:solidFill>
              <a:latin typeface="Calibri" panose="020F0502020204030204"/>
            </a:endParaRPr>
          </a:p>
          <a:p>
            <a:pPr marL="457200" indent="-457200">
              <a:lnSpc>
                <a:spcPct val="90000"/>
              </a:lnSpc>
              <a:spcBef>
                <a:spcPts val="1000"/>
              </a:spcBef>
              <a:buClr>
                <a:srgbClr val="0D9390"/>
              </a:buClr>
              <a:buFont typeface="Arial"/>
              <a:buBlip>
                <a:blip r:embed="rId3"/>
              </a:buBlip>
              <a:defRPr/>
            </a:pPr>
            <a:r>
              <a:rPr lang="en-GB" sz="2400" err="1">
                <a:solidFill>
                  <a:srgbClr val="000000"/>
                </a:solidFill>
                <a:ea typeface="+mn-lt"/>
                <a:cs typeface="+mn-lt"/>
              </a:rPr>
              <a:t>Risikokapital</a:t>
            </a:r>
            <a:r>
              <a:rPr lang="en-GB" sz="2400" dirty="0">
                <a:solidFill>
                  <a:srgbClr val="000000"/>
                </a:solidFill>
                <a:ea typeface="+mn-lt"/>
                <a:cs typeface="+mn-lt"/>
              </a:rPr>
              <a:t> </a:t>
            </a:r>
            <a:r>
              <a:rPr lang="en-GB" sz="2400" err="1">
                <a:solidFill>
                  <a:srgbClr val="000000"/>
                </a:solidFill>
                <a:ea typeface="+mn-lt"/>
                <a:cs typeface="+mn-lt"/>
              </a:rPr>
              <a:t>ermöglicht</a:t>
            </a:r>
            <a:r>
              <a:rPr lang="en-GB" sz="2400" dirty="0">
                <a:solidFill>
                  <a:srgbClr val="000000"/>
                </a:solidFill>
                <a:ea typeface="+mn-lt"/>
                <a:cs typeface="+mn-lt"/>
              </a:rPr>
              <a:t> es also Start-ups, in die </a:t>
            </a:r>
            <a:r>
              <a:rPr lang="en-GB" sz="2400" err="1">
                <a:solidFill>
                  <a:srgbClr val="000000"/>
                </a:solidFill>
                <a:ea typeface="+mn-lt"/>
                <a:cs typeface="+mn-lt"/>
              </a:rPr>
              <a:t>Gänge</a:t>
            </a:r>
            <a:r>
              <a:rPr lang="en-GB" sz="2400" dirty="0">
                <a:solidFill>
                  <a:srgbClr val="000000"/>
                </a:solidFill>
                <a:ea typeface="+mn-lt"/>
                <a:cs typeface="+mn-lt"/>
              </a:rPr>
              <a:t> </a:t>
            </a:r>
            <a:r>
              <a:rPr lang="en-GB" sz="2400" err="1">
                <a:solidFill>
                  <a:srgbClr val="000000"/>
                </a:solidFill>
                <a:ea typeface="+mn-lt"/>
                <a:cs typeface="+mn-lt"/>
              </a:rPr>
              <a:t>zu</a:t>
            </a:r>
            <a:r>
              <a:rPr lang="en-GB" sz="2400" dirty="0">
                <a:solidFill>
                  <a:srgbClr val="000000"/>
                </a:solidFill>
                <a:ea typeface="+mn-lt"/>
                <a:cs typeface="+mn-lt"/>
              </a:rPr>
              <a:t> </a:t>
            </a:r>
            <a:r>
              <a:rPr lang="en-GB" sz="2400" err="1">
                <a:solidFill>
                  <a:srgbClr val="000000"/>
                </a:solidFill>
                <a:ea typeface="+mn-lt"/>
                <a:cs typeface="+mn-lt"/>
              </a:rPr>
              <a:t>kommen</a:t>
            </a:r>
            <a:r>
              <a:rPr kumimoji="0" lang="en-GB" sz="2400" b="0" i="0" u="none" strike="noStrike" kern="1200" cap="none" spc="0" normalizeH="0" baseline="0" noProof="0" dirty="0">
                <a:ln>
                  <a:noFill/>
                </a:ln>
                <a:solidFill>
                  <a:srgbClr val="000000"/>
                </a:solidFill>
                <a:effectLst/>
                <a:uLnTx/>
                <a:uFillTx/>
                <a:ea typeface="+mn-lt"/>
                <a:cs typeface="+mn-lt"/>
              </a:rPr>
              <a:t>, </a:t>
            </a:r>
            <a:r>
              <a:rPr lang="en-GB" sz="2400" dirty="0">
                <a:solidFill>
                  <a:srgbClr val="000000"/>
                </a:solidFill>
                <a:ea typeface="+mn-lt"/>
                <a:cs typeface="+mn-lt"/>
              </a:rPr>
              <a:t>und </a:t>
            </a:r>
            <a:r>
              <a:rPr lang="en-GB" sz="2400" err="1">
                <a:solidFill>
                  <a:srgbClr val="000000"/>
                </a:solidFill>
                <a:ea typeface="+mn-lt"/>
                <a:cs typeface="+mn-lt"/>
              </a:rPr>
              <a:t>Gründern</a:t>
            </a:r>
            <a:r>
              <a:rPr kumimoji="0" lang="en-GB" sz="2400" b="0" i="0" u="none" strike="noStrike" kern="1200" cap="none" spc="0" normalizeH="0" baseline="0" noProof="0" dirty="0">
                <a:ln>
                  <a:noFill/>
                </a:ln>
                <a:solidFill>
                  <a:srgbClr val="000000"/>
                </a:solidFill>
                <a:effectLst/>
                <a:uLnTx/>
                <a:uFillTx/>
                <a:ea typeface="+mn-lt"/>
                <a:cs typeface="+mn-lt"/>
              </a:rPr>
              <a:t>, </a:t>
            </a:r>
            <a:r>
              <a:rPr lang="en-GB" sz="2400" err="1">
                <a:solidFill>
                  <a:srgbClr val="000000"/>
                </a:solidFill>
                <a:ea typeface="+mn-lt"/>
                <a:cs typeface="+mn-lt"/>
              </a:rPr>
              <a:t>ihre</a:t>
            </a:r>
            <a:r>
              <a:rPr lang="en-GB" sz="2400" dirty="0">
                <a:solidFill>
                  <a:srgbClr val="000000"/>
                </a:solidFill>
                <a:ea typeface="+mn-lt"/>
                <a:cs typeface="+mn-lt"/>
              </a:rPr>
              <a:t> Vision </a:t>
            </a:r>
            <a:r>
              <a:rPr lang="en-GB" sz="2400" err="1">
                <a:solidFill>
                  <a:srgbClr val="000000"/>
                </a:solidFill>
                <a:ea typeface="+mn-lt"/>
                <a:cs typeface="+mn-lt"/>
              </a:rPr>
              <a:t>zu</a:t>
            </a:r>
            <a:r>
              <a:rPr lang="en-GB" sz="2400" dirty="0">
                <a:solidFill>
                  <a:srgbClr val="000000"/>
                </a:solidFill>
                <a:ea typeface="+mn-lt"/>
                <a:cs typeface="+mn-lt"/>
              </a:rPr>
              <a:t> </a:t>
            </a:r>
            <a:r>
              <a:rPr lang="en-GB" sz="2400" err="1">
                <a:solidFill>
                  <a:srgbClr val="000000"/>
                </a:solidFill>
                <a:ea typeface="+mn-lt"/>
                <a:cs typeface="+mn-lt"/>
              </a:rPr>
              <a:t>verwirklichen</a:t>
            </a:r>
            <a:r>
              <a:rPr kumimoji="0" lang="en-GB" sz="2400" b="0" i="0" u="none" strike="noStrike" kern="1200" cap="none" spc="0" normalizeH="0" baseline="0" noProof="0" dirty="0">
                <a:ln>
                  <a:noFill/>
                </a:ln>
                <a:solidFill>
                  <a:srgbClr val="000000"/>
                </a:solidFill>
                <a:effectLst/>
                <a:uLnTx/>
                <a:uFillTx/>
                <a:ea typeface="+mn-lt"/>
                <a:cs typeface="+mn-lt"/>
              </a:rPr>
              <a:t>.</a:t>
            </a:r>
            <a:endParaRPr lang="en-GB" sz="2400" b="0" i="0" u="none" strike="noStrike" kern="1200" cap="none" spc="0" normalizeH="0" baseline="0" noProof="0" dirty="0">
              <a:ln>
                <a:noFill/>
              </a:ln>
              <a:solidFill>
                <a:srgbClr val="000000"/>
              </a:solidFill>
              <a:effectLst/>
              <a:uLnTx/>
              <a:uFillTx/>
              <a:ea typeface="+mn-lt"/>
              <a:cs typeface="+mn-lt"/>
            </a:endParaRPr>
          </a:p>
          <a:p>
            <a:pPr marL="457200" marR="0" lvl="0" indent="-457200" algn="l" defTabSz="914400" rtl="0" eaLnBrk="1" fontAlgn="auto" latinLnBrk="0" hangingPunct="1">
              <a:lnSpc>
                <a:spcPct val="90000"/>
              </a:lnSpc>
              <a:spcBef>
                <a:spcPts val="1000"/>
              </a:spcBef>
              <a:spcAft>
                <a:spcPts val="0"/>
              </a:spcAft>
              <a:buClr>
                <a:srgbClr val="0D9390"/>
              </a:buClr>
              <a:buSzTx/>
              <a:buFontTx/>
              <a:buBlip>
                <a:blip r:embed="rId3"/>
              </a:buBlip>
              <a:tabLst/>
              <a:defRPr/>
            </a:pPr>
            <a:endParaRPr kumimoji="0" lang="en-GB" sz="24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6290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p:txBody>
          <a:bodyPr lIns="91440" tIns="45720" rIns="91440" bIns="45720" anchor="t"/>
          <a:lstStyle/>
          <a:p>
            <a:pPr marL="359410" indent="-342900">
              <a:buBlip>
                <a:blip r:embed="rId2"/>
              </a:buBlip>
            </a:pPr>
            <a:r>
              <a:rPr lang="en-GB">
                <a:ea typeface="+mn-lt"/>
                <a:cs typeface="+mn-lt"/>
              </a:rPr>
              <a:t>Ein </a:t>
            </a:r>
            <a:r>
              <a:rPr lang="en-GB" err="1">
                <a:ea typeface="+mn-lt"/>
                <a:cs typeface="+mn-lt"/>
              </a:rPr>
              <a:t>gründlicher</a:t>
            </a:r>
            <a:r>
              <a:rPr lang="en-GB">
                <a:ea typeface="+mn-lt"/>
                <a:cs typeface="+mn-lt"/>
              </a:rPr>
              <a:t> </a:t>
            </a:r>
            <a:r>
              <a:rPr lang="en-GB" err="1">
                <a:ea typeface="+mn-lt"/>
                <a:cs typeface="+mn-lt"/>
              </a:rPr>
              <a:t>Finanzplan</a:t>
            </a:r>
            <a:r>
              <a:rPr lang="en-GB">
                <a:ea typeface="+mn-lt"/>
                <a:cs typeface="+mn-lt"/>
              </a:rPr>
              <a:t> </a:t>
            </a:r>
            <a:r>
              <a:rPr lang="en-GB" err="1">
                <a:ea typeface="+mn-lt"/>
                <a:cs typeface="+mn-lt"/>
              </a:rPr>
              <a:t>hilft</a:t>
            </a:r>
            <a:r>
              <a:rPr lang="en-GB">
                <a:ea typeface="+mn-lt"/>
                <a:cs typeface="+mn-lt"/>
              </a:rPr>
              <a:t> Ihnen </a:t>
            </a:r>
            <a:r>
              <a:rPr lang="en-GB" err="1">
                <a:ea typeface="+mn-lt"/>
                <a:cs typeface="+mn-lt"/>
              </a:rPr>
              <a:t>nicht</a:t>
            </a:r>
            <a:r>
              <a:rPr lang="en-GB">
                <a:ea typeface="+mn-lt"/>
                <a:cs typeface="+mn-lt"/>
              </a:rPr>
              <a:t> </a:t>
            </a:r>
            <a:r>
              <a:rPr lang="en-GB" err="1">
                <a:ea typeface="+mn-lt"/>
                <a:cs typeface="+mn-lt"/>
              </a:rPr>
              <a:t>nur</a:t>
            </a:r>
            <a:r>
              <a:rPr lang="en-GB">
                <a:ea typeface="+mn-lt"/>
                <a:cs typeface="+mn-lt"/>
              </a:rPr>
              <a:t>, </a:t>
            </a:r>
            <a:r>
              <a:rPr lang="en-GB" err="1">
                <a:ea typeface="+mn-lt"/>
                <a:cs typeface="+mn-lt"/>
              </a:rPr>
              <a:t>Ihr</a:t>
            </a:r>
            <a:r>
              <a:rPr lang="en-GB">
                <a:ea typeface="+mn-lt"/>
                <a:cs typeface="+mn-lt"/>
              </a:rPr>
              <a:t> </a:t>
            </a:r>
            <a:r>
              <a:rPr lang="en-GB" err="1">
                <a:ea typeface="+mn-lt"/>
                <a:cs typeface="+mn-lt"/>
              </a:rPr>
              <a:t>Unternehmen</a:t>
            </a:r>
            <a:r>
              <a:rPr lang="en-GB">
                <a:ea typeface="+mn-lt"/>
                <a:cs typeface="+mn-lt"/>
              </a:rPr>
              <a:t> </a:t>
            </a:r>
            <a:r>
              <a:rPr lang="en-GB" err="1">
                <a:ea typeface="+mn-lt"/>
                <a:cs typeface="+mn-lt"/>
              </a:rPr>
              <a:t>besser</a:t>
            </a:r>
            <a:r>
              <a:rPr lang="en-GB">
                <a:ea typeface="+mn-lt"/>
                <a:cs typeface="+mn-lt"/>
              </a:rPr>
              <a:t> </a:t>
            </a:r>
            <a:r>
              <a:rPr lang="en-GB" err="1">
                <a:ea typeface="+mn-lt"/>
                <a:cs typeface="+mn-lt"/>
              </a:rPr>
              <a:t>zu</a:t>
            </a:r>
            <a:r>
              <a:rPr lang="en-GB">
                <a:ea typeface="+mn-lt"/>
                <a:cs typeface="+mn-lt"/>
              </a:rPr>
              <a:t> </a:t>
            </a:r>
            <a:r>
              <a:rPr lang="en-GB" err="1">
                <a:ea typeface="+mn-lt"/>
                <a:cs typeface="+mn-lt"/>
              </a:rPr>
              <a:t>führen</a:t>
            </a:r>
            <a:r>
              <a:rPr lang="en-GB">
                <a:ea typeface="+mn-lt"/>
                <a:cs typeface="+mn-lt"/>
              </a:rPr>
              <a:t>, </a:t>
            </a:r>
            <a:r>
              <a:rPr lang="en-GB" err="1">
                <a:ea typeface="+mn-lt"/>
                <a:cs typeface="+mn-lt"/>
              </a:rPr>
              <a:t>sondern</a:t>
            </a:r>
            <a:r>
              <a:rPr lang="en-GB">
                <a:ea typeface="+mn-lt"/>
                <a:cs typeface="+mn-lt"/>
              </a:rPr>
              <a:t> </a:t>
            </a:r>
            <a:r>
              <a:rPr lang="en-GB" err="1">
                <a:ea typeface="+mn-lt"/>
                <a:cs typeface="+mn-lt"/>
              </a:rPr>
              <a:t>macht</a:t>
            </a:r>
            <a:r>
              <a:rPr lang="en-GB">
                <a:ea typeface="+mn-lt"/>
                <a:cs typeface="+mn-lt"/>
              </a:rPr>
              <a:t> Sie </a:t>
            </a:r>
            <a:r>
              <a:rPr lang="en-GB" err="1">
                <a:ea typeface="+mn-lt"/>
                <a:cs typeface="+mn-lt"/>
              </a:rPr>
              <a:t>auch</a:t>
            </a:r>
            <a:r>
              <a:rPr lang="en-GB">
                <a:ea typeface="+mn-lt"/>
                <a:cs typeface="+mn-lt"/>
              </a:rPr>
              <a:t> für </a:t>
            </a:r>
            <a:r>
              <a:rPr lang="en-GB" err="1">
                <a:ea typeface="+mn-lt"/>
                <a:cs typeface="+mn-lt"/>
              </a:rPr>
              <a:t>Investoren</a:t>
            </a:r>
            <a:r>
              <a:rPr lang="en-GB">
                <a:ea typeface="+mn-lt"/>
                <a:cs typeface="+mn-lt"/>
              </a:rPr>
              <a:t> </a:t>
            </a:r>
            <a:r>
              <a:rPr lang="en-GB" err="1">
                <a:ea typeface="+mn-lt"/>
                <a:cs typeface="+mn-lt"/>
              </a:rPr>
              <a:t>attraktiver</a:t>
            </a:r>
            <a:r>
              <a:rPr lang="en-GB">
                <a:ea typeface="+mn-lt"/>
                <a:cs typeface="+mn-lt"/>
              </a:rPr>
              <a:t>. Er </a:t>
            </a:r>
            <a:r>
              <a:rPr lang="en-GB" err="1">
                <a:ea typeface="+mn-lt"/>
                <a:cs typeface="+mn-lt"/>
              </a:rPr>
              <a:t>macht</a:t>
            </a:r>
            <a:r>
              <a:rPr lang="en-GB">
                <a:ea typeface="+mn-lt"/>
                <a:cs typeface="+mn-lt"/>
              </a:rPr>
              <a:t> Sie </a:t>
            </a:r>
            <a:r>
              <a:rPr lang="en-GB" err="1">
                <a:ea typeface="+mn-lt"/>
                <a:cs typeface="+mn-lt"/>
              </a:rPr>
              <a:t>weniger</a:t>
            </a:r>
            <a:r>
              <a:rPr lang="en-GB">
                <a:ea typeface="+mn-lt"/>
                <a:cs typeface="+mn-lt"/>
              </a:rPr>
              <a:t> </a:t>
            </a:r>
            <a:r>
              <a:rPr lang="en-GB" err="1">
                <a:ea typeface="+mn-lt"/>
                <a:cs typeface="+mn-lt"/>
              </a:rPr>
              <a:t>riskant</a:t>
            </a:r>
            <a:r>
              <a:rPr lang="en-GB">
                <a:ea typeface="+mn-lt"/>
                <a:cs typeface="+mn-lt"/>
              </a:rPr>
              <a:t> und </a:t>
            </a:r>
            <a:r>
              <a:rPr lang="en-GB" err="1">
                <a:ea typeface="+mn-lt"/>
                <a:cs typeface="+mn-lt"/>
              </a:rPr>
              <a:t>zeigt</a:t>
            </a:r>
            <a:r>
              <a:rPr lang="en-GB">
                <a:ea typeface="+mn-lt"/>
                <a:cs typeface="+mn-lt"/>
              </a:rPr>
              <a:t>, </a:t>
            </a:r>
            <a:r>
              <a:rPr lang="en-GB" err="1">
                <a:ea typeface="+mn-lt"/>
                <a:cs typeface="+mn-lt"/>
              </a:rPr>
              <a:t>dass</a:t>
            </a:r>
            <a:r>
              <a:rPr lang="en-GB">
                <a:ea typeface="+mn-lt"/>
                <a:cs typeface="+mn-lt"/>
              </a:rPr>
              <a:t> Sie </a:t>
            </a:r>
            <a:r>
              <a:rPr lang="en-GB" err="1">
                <a:ea typeface="+mn-lt"/>
                <a:cs typeface="+mn-lt"/>
              </a:rPr>
              <a:t>einen</a:t>
            </a:r>
            <a:r>
              <a:rPr lang="en-GB">
                <a:ea typeface="+mn-lt"/>
                <a:cs typeface="+mn-lt"/>
              </a:rPr>
              <a:t> </a:t>
            </a:r>
            <a:r>
              <a:rPr lang="en-GB" err="1">
                <a:ea typeface="+mn-lt"/>
                <a:cs typeface="+mn-lt"/>
              </a:rPr>
              <a:t>festen</a:t>
            </a:r>
            <a:r>
              <a:rPr lang="en-GB">
                <a:ea typeface="+mn-lt"/>
                <a:cs typeface="+mn-lt"/>
              </a:rPr>
              <a:t> Plan und </a:t>
            </a:r>
            <a:r>
              <a:rPr lang="en-GB" err="1">
                <a:ea typeface="+mn-lt"/>
                <a:cs typeface="+mn-lt"/>
              </a:rPr>
              <a:t>eine</a:t>
            </a:r>
            <a:r>
              <a:rPr lang="en-GB">
                <a:ea typeface="+mn-lt"/>
                <a:cs typeface="+mn-lt"/>
              </a:rPr>
              <a:t> </a:t>
            </a:r>
            <a:r>
              <a:rPr lang="en-GB" err="1">
                <a:ea typeface="+mn-lt"/>
                <a:cs typeface="+mn-lt"/>
              </a:rPr>
              <a:t>Erfolgsbilanz</a:t>
            </a:r>
            <a:r>
              <a:rPr lang="en-GB">
                <a:ea typeface="+mn-lt"/>
                <a:cs typeface="+mn-lt"/>
              </a:rPr>
              <a:t> für das </a:t>
            </a:r>
            <a:r>
              <a:rPr lang="en-GB" err="1">
                <a:ea typeface="+mn-lt"/>
                <a:cs typeface="+mn-lt"/>
              </a:rPr>
              <a:t>Wachstum</a:t>
            </a:r>
            <a:r>
              <a:rPr lang="en-GB">
                <a:ea typeface="+mn-lt"/>
                <a:cs typeface="+mn-lt"/>
              </a:rPr>
              <a:t> </a:t>
            </a:r>
            <a:r>
              <a:rPr lang="en-GB" err="1">
                <a:ea typeface="+mn-lt"/>
                <a:cs typeface="+mn-lt"/>
              </a:rPr>
              <a:t>Ihres</a:t>
            </a:r>
            <a:r>
              <a:rPr lang="en-GB">
                <a:ea typeface="+mn-lt"/>
                <a:cs typeface="+mn-lt"/>
              </a:rPr>
              <a:t> </a:t>
            </a:r>
            <a:r>
              <a:rPr lang="en-GB" err="1">
                <a:ea typeface="+mn-lt"/>
                <a:cs typeface="+mn-lt"/>
              </a:rPr>
              <a:t>Unternehmens</a:t>
            </a:r>
            <a:r>
              <a:rPr lang="en-GB">
                <a:ea typeface="+mn-lt"/>
                <a:cs typeface="+mn-lt"/>
              </a:rPr>
              <a:t> </a:t>
            </a:r>
            <a:r>
              <a:rPr lang="en-GB" err="1">
                <a:ea typeface="+mn-lt"/>
                <a:cs typeface="+mn-lt"/>
              </a:rPr>
              <a:t>haben</a:t>
            </a:r>
            <a:r>
              <a:rPr lang="en-GB">
                <a:ea typeface="+mn-lt"/>
                <a:cs typeface="+mn-lt"/>
              </a:rPr>
              <a:t>.</a:t>
            </a:r>
            <a:endParaRPr lang="en-US">
              <a:ea typeface="+mn-lt"/>
              <a:cs typeface="+mn-lt"/>
            </a:endParaRPr>
          </a:p>
          <a:p>
            <a:endParaRPr lang="en-US"/>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lIns="91440" tIns="45720" rIns="91440" bIns="45720" anchor="t">
            <a:noAutofit/>
          </a:bodyPr>
          <a:lstStyle/>
          <a:p>
            <a:r>
              <a:rPr lang="en-GB" err="1">
                <a:ea typeface="+mn-lt"/>
                <a:cs typeface="+mn-lt"/>
              </a:rPr>
              <a:t>Warum</a:t>
            </a:r>
            <a:r>
              <a:rPr lang="en-GB">
                <a:ea typeface="+mn-lt"/>
                <a:cs typeface="+mn-lt"/>
              </a:rPr>
              <a:t> </a:t>
            </a:r>
            <a:r>
              <a:rPr lang="en-GB" err="1">
                <a:ea typeface="+mn-lt"/>
                <a:cs typeface="+mn-lt"/>
              </a:rPr>
              <a:t>ist</a:t>
            </a:r>
            <a:r>
              <a:rPr lang="en-GB">
                <a:ea typeface="+mn-lt"/>
                <a:cs typeface="+mn-lt"/>
              </a:rPr>
              <a:t> </a:t>
            </a:r>
            <a:r>
              <a:rPr lang="en-GB" err="1">
                <a:ea typeface="+mn-lt"/>
                <a:cs typeface="+mn-lt"/>
              </a:rPr>
              <a:t>ein</a:t>
            </a:r>
            <a:r>
              <a:rPr lang="en-GB">
                <a:ea typeface="+mn-lt"/>
                <a:cs typeface="+mn-lt"/>
              </a:rPr>
              <a:t> </a:t>
            </a:r>
            <a:r>
              <a:rPr lang="en-GB" err="1">
                <a:ea typeface="+mn-lt"/>
                <a:cs typeface="+mn-lt"/>
              </a:rPr>
              <a:t>Finanzplan</a:t>
            </a:r>
            <a:r>
              <a:rPr lang="en-GB">
                <a:ea typeface="+mn-lt"/>
                <a:cs typeface="+mn-lt"/>
              </a:rPr>
              <a:t> </a:t>
            </a:r>
            <a:r>
              <a:rPr lang="en-GB" err="1">
                <a:ea typeface="+mn-lt"/>
                <a:cs typeface="+mn-lt"/>
              </a:rPr>
              <a:t>wichtig</a:t>
            </a:r>
            <a:r>
              <a:rPr lang="en-GB">
                <a:ea typeface="+mn-lt"/>
                <a:cs typeface="+mn-lt"/>
              </a:rPr>
              <a:t>?</a:t>
            </a:r>
          </a:p>
          <a:p>
            <a:endParaRPr lang="en-GB">
              <a:cs typeface="Calibri"/>
            </a:endParaRPr>
          </a:p>
        </p:txBody>
      </p:sp>
    </p:spTree>
    <p:extLst>
      <p:ext uri="{BB962C8B-B14F-4D97-AF65-F5344CB8AC3E}">
        <p14:creationId xmlns:p14="http://schemas.microsoft.com/office/powerpoint/2010/main" val="3332626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635A651-24F8-6347-8235-D63CB4163581}"/>
              </a:ext>
            </a:extLst>
          </p:cNvPr>
          <p:cNvSpPr>
            <a:spLocks noGrp="1"/>
          </p:cNvSpPr>
          <p:nvPr>
            <p:ph type="body" sz="quarter" idx="13"/>
          </p:nvPr>
        </p:nvSpPr>
        <p:spPr>
          <a:xfrm>
            <a:off x="1001762" y="1524912"/>
            <a:ext cx="4676539" cy="3808175"/>
          </a:xfrm>
        </p:spPr>
        <p:txBody>
          <a:bodyPr lIns="91440" tIns="45720" rIns="91440" bIns="45720" anchor="ctr">
            <a:normAutofit/>
          </a:bodyPr>
          <a:lstStyle/>
          <a:p>
            <a:r>
              <a:rPr lang="en-US" dirty="0"/>
              <a:t>“</a:t>
            </a:r>
            <a:r>
              <a:rPr lang="en-US" err="1">
                <a:ea typeface="+mn-lt"/>
                <a:cs typeface="+mn-lt"/>
              </a:rPr>
              <a:t>Ihre</a:t>
            </a:r>
            <a:r>
              <a:rPr lang="en-US" dirty="0">
                <a:ea typeface="+mn-lt"/>
                <a:cs typeface="+mn-lt"/>
              </a:rPr>
              <a:t> </a:t>
            </a:r>
            <a:r>
              <a:rPr lang="en-US" err="1">
                <a:ea typeface="+mn-lt"/>
                <a:cs typeface="+mn-lt"/>
              </a:rPr>
              <a:t>Einstellung</a:t>
            </a:r>
            <a:r>
              <a:rPr lang="en-US" dirty="0">
                <a:ea typeface="+mn-lt"/>
                <a:cs typeface="+mn-lt"/>
              </a:rPr>
              <a:t>, </a:t>
            </a:r>
            <a:r>
              <a:rPr lang="en-US" err="1">
                <a:ea typeface="+mn-lt"/>
                <a:cs typeface="+mn-lt"/>
              </a:rPr>
              <a:t>nicht</a:t>
            </a:r>
            <a:r>
              <a:rPr lang="en-US" dirty="0">
                <a:ea typeface="+mn-lt"/>
                <a:cs typeface="+mn-lt"/>
              </a:rPr>
              <a:t> </a:t>
            </a:r>
            <a:r>
              <a:rPr lang="en-US" err="1">
                <a:ea typeface="+mn-lt"/>
                <a:cs typeface="+mn-lt"/>
              </a:rPr>
              <a:t>Ihre</a:t>
            </a:r>
            <a:r>
              <a:rPr lang="en-US" dirty="0">
                <a:ea typeface="+mn-lt"/>
                <a:cs typeface="+mn-lt"/>
              </a:rPr>
              <a:t> </a:t>
            </a:r>
            <a:r>
              <a:rPr lang="en-US" err="1">
                <a:ea typeface="+mn-lt"/>
                <a:cs typeface="+mn-lt"/>
              </a:rPr>
              <a:t>Begabung</a:t>
            </a:r>
            <a:r>
              <a:rPr lang="en-US" dirty="0">
                <a:ea typeface="+mn-lt"/>
                <a:cs typeface="+mn-lt"/>
              </a:rPr>
              <a:t>, </a:t>
            </a:r>
            <a:r>
              <a:rPr lang="en-US" err="1">
                <a:ea typeface="+mn-lt"/>
                <a:cs typeface="+mn-lt"/>
              </a:rPr>
              <a:t>wird</a:t>
            </a:r>
            <a:r>
              <a:rPr lang="en-US" dirty="0">
                <a:ea typeface="+mn-lt"/>
                <a:cs typeface="+mn-lt"/>
              </a:rPr>
              <a:t> </a:t>
            </a:r>
            <a:r>
              <a:rPr lang="en-US" err="1">
                <a:ea typeface="+mn-lt"/>
                <a:cs typeface="+mn-lt"/>
              </a:rPr>
              <a:t>Ihre</a:t>
            </a:r>
            <a:r>
              <a:rPr lang="en-US" dirty="0">
                <a:ea typeface="+mn-lt"/>
                <a:cs typeface="+mn-lt"/>
              </a:rPr>
              <a:t> </a:t>
            </a:r>
            <a:r>
              <a:rPr lang="en-US" err="1">
                <a:ea typeface="+mn-lt"/>
                <a:cs typeface="+mn-lt"/>
              </a:rPr>
              <a:t>Höhe</a:t>
            </a:r>
            <a:r>
              <a:rPr lang="en-US" dirty="0">
                <a:ea typeface="+mn-lt"/>
                <a:cs typeface="+mn-lt"/>
              </a:rPr>
              <a:t> </a:t>
            </a:r>
            <a:r>
              <a:rPr lang="en-US" err="1">
                <a:ea typeface="+mn-lt"/>
                <a:cs typeface="+mn-lt"/>
              </a:rPr>
              <a:t>bestimmen</a:t>
            </a:r>
            <a:r>
              <a:rPr lang="en-US" dirty="0"/>
              <a:t>.”</a:t>
            </a:r>
          </a:p>
          <a:p>
            <a:endParaRPr lang="en-US"/>
          </a:p>
        </p:txBody>
      </p:sp>
      <p:sp>
        <p:nvSpPr>
          <p:cNvPr id="12" name="Text Placeholder 6">
            <a:extLst>
              <a:ext uri="{FF2B5EF4-FFF2-40B4-BE49-F238E27FC236}">
                <a16:creationId xmlns:a16="http://schemas.microsoft.com/office/drawing/2014/main" id="{11C90A48-BE47-6E44-8B5D-EADE2FB0D0FA}"/>
              </a:ext>
            </a:extLst>
          </p:cNvPr>
          <p:cNvSpPr txBox="1">
            <a:spLocks/>
          </p:cNvSpPr>
          <p:nvPr/>
        </p:nvSpPr>
        <p:spPr>
          <a:xfrm>
            <a:off x="1759343" y="4641330"/>
            <a:ext cx="3161377" cy="505777"/>
          </a:xfrm>
          <a:prstGeom prst="rect">
            <a:avLst/>
          </a:prstGeom>
        </p:spPr>
        <p:txBody>
          <a:bodyPr anchor="t">
            <a:normAutofit/>
          </a:bodyPr>
          <a:lstStyle>
            <a:lvl1pPr marL="0" indent="0" algn="ctr" defTabSz="2072941" rtl="0" eaLnBrk="1" latinLnBrk="0" hangingPunct="1">
              <a:lnSpc>
                <a:spcPct val="100000"/>
              </a:lnSpc>
              <a:spcBef>
                <a:spcPts val="2267"/>
              </a:spcBef>
              <a:buFont typeface="Arial" panose="020B0604020202020204" pitchFamily="34" charset="0"/>
              <a:buNone/>
              <a:defRPr sz="1900" b="0" i="1" kern="1200" baseline="0">
                <a:solidFill>
                  <a:srgbClr val="000000"/>
                </a:solidFill>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0" marR="0" lvl="0" indent="0" algn="ctr" defTabSz="2072941" rtl="0" eaLnBrk="1" fontAlgn="auto" latinLnBrk="0" hangingPunct="1">
              <a:lnSpc>
                <a:spcPct val="100000"/>
              </a:lnSpc>
              <a:spcBef>
                <a:spcPts val="2267"/>
              </a:spcBef>
              <a:spcAft>
                <a:spcPts val="0"/>
              </a:spcAft>
              <a:buClrTx/>
              <a:buSzTx/>
              <a:buFont typeface="Arial" panose="020B0604020202020204" pitchFamily="34" charset="0"/>
              <a:buNone/>
              <a:tabLst/>
              <a:defRPr/>
            </a:pPr>
            <a:r>
              <a:rPr kumimoji="0" lang="en-IE" sz="22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Zig Ziglar</a:t>
            </a:r>
            <a:endParaRPr kumimoji="0" lang="en-US" sz="2200" b="1" i="1"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7" name="Picture Placeholder 6" descr="Skydiver mid-air">
            <a:extLst>
              <a:ext uri="{FF2B5EF4-FFF2-40B4-BE49-F238E27FC236}">
                <a16:creationId xmlns:a16="http://schemas.microsoft.com/office/drawing/2014/main" id="{C5950969-FFD7-341E-E03D-ABEAB1FBE89E}"/>
              </a:ext>
            </a:extLst>
          </p:cNvPr>
          <p:cNvPicPr>
            <a:picLocks noGrp="1" noChangeAspect="1"/>
          </p:cNvPicPr>
          <p:nvPr>
            <p:ph type="pic" sz="quarter" idx="42"/>
          </p:nvPr>
        </p:nvPicPr>
        <p:blipFill>
          <a:blip r:embed="rId2">
            <a:grayscl/>
          </a:blip>
          <a:srcRect l="18675" r="18675"/>
          <a:stretch/>
        </p:blipFill>
        <p:spPr>
          <a:xfrm>
            <a:off x="6096000" y="986088"/>
            <a:ext cx="5239644" cy="4704418"/>
          </a:xfrm>
        </p:spPr>
      </p:pic>
      <p:sp>
        <p:nvSpPr>
          <p:cNvPr id="14" name="Freeform 13">
            <a:extLst>
              <a:ext uri="{FF2B5EF4-FFF2-40B4-BE49-F238E27FC236}">
                <a16:creationId xmlns:a16="http://schemas.microsoft.com/office/drawing/2014/main" id="{27ECA9A2-5365-8339-FC20-E1FF47F3778A}"/>
              </a:ext>
            </a:extLst>
          </p:cNvPr>
          <p:cNvSpPr/>
          <p:nvPr/>
        </p:nvSpPr>
        <p:spPr>
          <a:xfrm>
            <a:off x="6096000" y="986088"/>
            <a:ext cx="5239644" cy="4704418"/>
          </a:xfrm>
          <a:custGeom>
            <a:avLst/>
            <a:gdLst>
              <a:gd name="connsiteX0" fmla="*/ 0 w 5239644"/>
              <a:gd name="connsiteY0" fmla="*/ 0 h 4704418"/>
              <a:gd name="connsiteX1" fmla="*/ 4328540 w 5239644"/>
              <a:gd name="connsiteY1" fmla="*/ 0 h 4704418"/>
              <a:gd name="connsiteX2" fmla="*/ 5239644 w 5239644"/>
              <a:gd name="connsiteY2" fmla="*/ 910842 h 4704418"/>
              <a:gd name="connsiteX3" fmla="*/ 5239644 w 5239644"/>
              <a:gd name="connsiteY3" fmla="*/ 4704418 h 4704418"/>
              <a:gd name="connsiteX4" fmla="*/ 1337885 w 5239644"/>
              <a:gd name="connsiteY4" fmla="*/ 4704418 h 4704418"/>
              <a:gd name="connsiteX5" fmla="*/ 0 w 5239644"/>
              <a:gd name="connsiteY5" fmla="*/ 3366919 h 4704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39644" h="4704418">
                <a:moveTo>
                  <a:pt x="0" y="0"/>
                </a:moveTo>
                <a:lnTo>
                  <a:pt x="4328540" y="0"/>
                </a:lnTo>
                <a:cubicBezTo>
                  <a:pt x="4832048" y="0"/>
                  <a:pt x="5239644" y="407482"/>
                  <a:pt x="5239644" y="910842"/>
                </a:cubicBezTo>
                <a:lnTo>
                  <a:pt x="5239644" y="4704418"/>
                </a:lnTo>
                <a:lnTo>
                  <a:pt x="1337885" y="4704418"/>
                </a:lnTo>
                <a:cubicBezTo>
                  <a:pt x="599411" y="4704418"/>
                  <a:pt x="0" y="4105181"/>
                  <a:pt x="0" y="3366919"/>
                </a:cubicBezTo>
                <a:close/>
              </a:path>
            </a:pathLst>
          </a:custGeom>
          <a:gradFill>
            <a:gsLst>
              <a:gs pos="0">
                <a:srgbClr val="DAE0D2">
                  <a:alpha val="9000"/>
                </a:srgbClr>
              </a:gs>
              <a:gs pos="83000">
                <a:srgbClr val="AABC99">
                  <a:alpha val="48000"/>
                </a:srgbClr>
              </a:gs>
              <a:gs pos="100000">
                <a:srgbClr val="AABC99">
                  <a:alpha val="44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15" name="Group 14">
            <a:extLst>
              <a:ext uri="{FF2B5EF4-FFF2-40B4-BE49-F238E27FC236}">
                <a16:creationId xmlns:a16="http://schemas.microsoft.com/office/drawing/2014/main" id="{A282B1FC-2D33-B27C-CD28-CCF6A9FD8979}"/>
              </a:ext>
            </a:extLst>
          </p:cNvPr>
          <p:cNvGrpSpPr/>
          <p:nvPr/>
        </p:nvGrpSpPr>
        <p:grpSpPr>
          <a:xfrm>
            <a:off x="5107779" y="748833"/>
            <a:ext cx="1487826" cy="1083162"/>
            <a:chOff x="3400450" y="986392"/>
            <a:chExt cx="1487826" cy="1083162"/>
          </a:xfrm>
        </p:grpSpPr>
        <p:sp>
          <p:nvSpPr>
            <p:cNvPr id="16" name="Freeform 15">
              <a:extLst>
                <a:ext uri="{FF2B5EF4-FFF2-40B4-BE49-F238E27FC236}">
                  <a16:creationId xmlns:a16="http://schemas.microsoft.com/office/drawing/2014/main" id="{48364439-2778-C7CC-57FA-75DE95B62B99}"/>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DAE0D2"/>
            </a:solidFill>
            <a:ln w="89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17" name="Freeform 16">
              <a:extLst>
                <a:ext uri="{FF2B5EF4-FFF2-40B4-BE49-F238E27FC236}">
                  <a16:creationId xmlns:a16="http://schemas.microsoft.com/office/drawing/2014/main" id="{9D5ABC1F-1ED5-8685-E579-E8115F8A0F89}"/>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10101"/>
            </a:solidFill>
            <a:ln w="89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731061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12" grpId="0"/>
    </p:bld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632729" y="507603"/>
            <a:ext cx="10595237" cy="822268"/>
          </a:xfrm>
        </p:spPr>
        <p:txBody>
          <a:bodyPr lIns="91440" tIns="45720" rIns="91440" bIns="45720" anchor="t">
            <a:noAutofit/>
          </a:bodyPr>
          <a:lstStyle/>
          <a:p>
            <a:r>
              <a:rPr lang="en-GB" dirty="0" err="1">
                <a:ea typeface="+mn-lt"/>
                <a:cs typeface="+mn-lt"/>
              </a:rPr>
              <a:t>Einsatz</a:t>
            </a:r>
            <a:r>
              <a:rPr lang="en-GB" dirty="0">
                <a:ea typeface="+mn-lt"/>
                <a:cs typeface="+mn-lt"/>
              </a:rPr>
              <a:t> von </a:t>
            </a:r>
            <a:r>
              <a:rPr lang="en-GB" dirty="0" err="1">
                <a:ea typeface="+mn-lt"/>
                <a:cs typeface="+mn-lt"/>
              </a:rPr>
              <a:t>privatem</a:t>
            </a:r>
            <a:r>
              <a:rPr lang="en-GB" dirty="0">
                <a:ea typeface="+mn-lt"/>
                <a:cs typeface="+mn-lt"/>
              </a:rPr>
              <a:t> </a:t>
            </a:r>
            <a:r>
              <a:rPr lang="en-GB" dirty="0" err="1">
                <a:ea typeface="+mn-lt"/>
                <a:cs typeface="+mn-lt"/>
              </a:rPr>
              <a:t>Investorenkapital</a:t>
            </a:r>
            <a:r>
              <a:rPr lang="en-GB" dirty="0">
                <a:ea typeface="+mn-lt"/>
                <a:cs typeface="+mn-lt"/>
              </a:rPr>
              <a:t> </a:t>
            </a:r>
            <a:r>
              <a:rPr lang="en-GB" dirty="0" err="1">
                <a:ea typeface="+mn-lt"/>
                <a:cs typeface="+mn-lt"/>
              </a:rPr>
              <a:t>zur</a:t>
            </a:r>
            <a:r>
              <a:rPr lang="en-GB" dirty="0">
                <a:ea typeface="+mn-lt"/>
                <a:cs typeface="+mn-lt"/>
              </a:rPr>
              <a:t> </a:t>
            </a:r>
            <a:r>
              <a:rPr lang="en-GB" dirty="0" err="1">
                <a:ea typeface="+mn-lt"/>
                <a:cs typeface="+mn-lt"/>
              </a:rPr>
              <a:t>Steigerung</a:t>
            </a:r>
            <a:r>
              <a:rPr lang="en-GB" dirty="0">
                <a:ea typeface="+mn-lt"/>
                <a:cs typeface="+mn-lt"/>
              </a:rPr>
              <a:t> der </a:t>
            </a:r>
            <a:r>
              <a:rPr lang="en-GB" dirty="0" err="1">
                <a:ea typeface="+mn-lt"/>
                <a:cs typeface="+mn-lt"/>
              </a:rPr>
              <a:t>Wirkung</a:t>
            </a:r>
            <a:r>
              <a:rPr lang="en-GB" dirty="0">
                <a:ea typeface="+mn-lt"/>
                <a:cs typeface="+mn-lt"/>
              </a:rPr>
              <a:t> von NGOs</a:t>
            </a:r>
            <a:endParaRPr lang="en-US" dirty="0"/>
          </a:p>
        </p:txBody>
      </p:sp>
      <p:sp>
        <p:nvSpPr>
          <p:cNvPr id="2" name="TextBox 1">
            <a:extLst>
              <a:ext uri="{FF2B5EF4-FFF2-40B4-BE49-F238E27FC236}">
                <a16:creationId xmlns:a16="http://schemas.microsoft.com/office/drawing/2014/main" id="{CDF7989A-5967-150C-B395-70EC1F2423B8}"/>
              </a:ext>
            </a:extLst>
          </p:cNvPr>
          <p:cNvSpPr txBox="1"/>
          <p:nvPr/>
        </p:nvSpPr>
        <p:spPr>
          <a:xfrm>
            <a:off x="797820" y="1859957"/>
            <a:ext cx="10496407" cy="3596882"/>
          </a:xfrm>
          <a:prstGeom prst="rect">
            <a:avLst/>
          </a:prstGeom>
          <a:noFill/>
        </p:spPr>
        <p:txBody>
          <a:bodyPr wrap="square" lIns="91440" tIns="45720" rIns="91440" bIns="45720" rtlCol="0" anchor="t">
            <a:spAutoFit/>
          </a:bodyPr>
          <a:lstStyle/>
          <a:p>
            <a:pPr marL="457200" indent="-457200">
              <a:lnSpc>
                <a:spcPct val="90000"/>
              </a:lnSpc>
              <a:spcBef>
                <a:spcPts val="1000"/>
              </a:spcBef>
              <a:buClr>
                <a:srgbClr val="0D9390"/>
              </a:buClr>
              <a:buBlip>
                <a:blip r:embed="rId3"/>
              </a:buBlip>
              <a:defRPr/>
            </a:pPr>
            <a:r>
              <a:rPr lang="en-GB" sz="2400" dirty="0" err="1">
                <a:solidFill>
                  <a:srgbClr val="000000"/>
                </a:solidFill>
                <a:ea typeface="+mn-lt"/>
                <a:cs typeface="+mn-lt"/>
              </a:rPr>
              <a:t>Investitionen</a:t>
            </a:r>
            <a:r>
              <a:rPr lang="en-GB" sz="2400" dirty="0">
                <a:solidFill>
                  <a:srgbClr val="000000"/>
                </a:solidFill>
                <a:ea typeface="+mn-lt"/>
                <a:cs typeface="+mn-lt"/>
              </a:rPr>
              <a:t>, die der Gesellschaft </a:t>
            </a:r>
            <a:r>
              <a:rPr lang="en-GB" sz="2400" dirty="0" err="1">
                <a:solidFill>
                  <a:srgbClr val="000000"/>
                </a:solidFill>
                <a:ea typeface="+mn-lt"/>
                <a:cs typeface="+mn-lt"/>
              </a:rPr>
              <a:t>zugute</a:t>
            </a:r>
            <a:r>
              <a:rPr lang="en-GB" sz="2400" dirty="0">
                <a:solidFill>
                  <a:srgbClr val="000000"/>
                </a:solidFill>
                <a:ea typeface="+mn-lt"/>
                <a:cs typeface="+mn-lt"/>
              </a:rPr>
              <a:t> </a:t>
            </a:r>
            <a:r>
              <a:rPr lang="en-GB" sz="2400" dirty="0" err="1">
                <a:solidFill>
                  <a:srgbClr val="000000"/>
                </a:solidFill>
                <a:ea typeface="+mn-lt"/>
                <a:cs typeface="+mn-lt"/>
              </a:rPr>
              <a:t>kommen</a:t>
            </a:r>
            <a:r>
              <a:rPr lang="en-GB" sz="2400" dirty="0">
                <a:solidFill>
                  <a:srgbClr val="000000"/>
                </a:solidFill>
                <a:ea typeface="+mn-lt"/>
                <a:cs typeface="+mn-lt"/>
              </a:rPr>
              <a:t> und </a:t>
            </a:r>
            <a:r>
              <a:rPr lang="en-GB" sz="2400" dirty="0" err="1">
                <a:solidFill>
                  <a:srgbClr val="000000"/>
                </a:solidFill>
                <a:ea typeface="+mn-lt"/>
                <a:cs typeface="+mn-lt"/>
              </a:rPr>
              <a:t>eine</a:t>
            </a:r>
            <a:r>
              <a:rPr lang="en-GB" sz="2400" dirty="0">
                <a:solidFill>
                  <a:srgbClr val="000000"/>
                </a:solidFill>
                <a:ea typeface="+mn-lt"/>
                <a:cs typeface="+mn-lt"/>
              </a:rPr>
              <a:t> </a:t>
            </a:r>
            <a:r>
              <a:rPr lang="en-GB" sz="2400" dirty="0" err="1">
                <a:solidFill>
                  <a:srgbClr val="000000"/>
                </a:solidFill>
                <a:ea typeface="+mn-lt"/>
                <a:cs typeface="+mn-lt"/>
              </a:rPr>
              <a:t>finanzielle</a:t>
            </a:r>
            <a:r>
              <a:rPr lang="en-GB" sz="2400" dirty="0">
                <a:solidFill>
                  <a:srgbClr val="000000"/>
                </a:solidFill>
                <a:ea typeface="+mn-lt"/>
                <a:cs typeface="+mn-lt"/>
              </a:rPr>
              <a:t> </a:t>
            </a:r>
            <a:r>
              <a:rPr lang="en-GB" sz="2400" dirty="0" err="1">
                <a:solidFill>
                  <a:srgbClr val="000000"/>
                </a:solidFill>
                <a:ea typeface="+mn-lt"/>
                <a:cs typeface="+mn-lt"/>
              </a:rPr>
              <a:t>Rendite</a:t>
            </a:r>
            <a:r>
              <a:rPr lang="en-GB" sz="2400" dirty="0">
                <a:solidFill>
                  <a:srgbClr val="000000"/>
                </a:solidFill>
                <a:ea typeface="+mn-lt"/>
                <a:cs typeface="+mn-lt"/>
              </a:rPr>
              <a:t> </a:t>
            </a:r>
            <a:r>
              <a:rPr lang="en-GB" sz="2400" dirty="0" err="1">
                <a:solidFill>
                  <a:srgbClr val="000000"/>
                </a:solidFill>
                <a:ea typeface="+mn-lt"/>
                <a:cs typeface="+mn-lt"/>
              </a:rPr>
              <a:t>abwerfen</a:t>
            </a:r>
            <a:r>
              <a:rPr lang="en-GB" sz="2400" dirty="0">
                <a:solidFill>
                  <a:srgbClr val="000000"/>
                </a:solidFill>
                <a:ea typeface="+mn-lt"/>
                <a:cs typeface="+mn-lt"/>
              </a:rPr>
              <a:t>, </a:t>
            </a:r>
            <a:r>
              <a:rPr lang="en-GB" sz="2400" dirty="0" err="1">
                <a:solidFill>
                  <a:srgbClr val="000000"/>
                </a:solidFill>
                <a:ea typeface="+mn-lt"/>
                <a:cs typeface="+mn-lt"/>
              </a:rPr>
              <a:t>können</a:t>
            </a:r>
            <a:r>
              <a:rPr lang="en-GB" sz="2400" dirty="0">
                <a:solidFill>
                  <a:srgbClr val="000000"/>
                </a:solidFill>
                <a:ea typeface="+mn-lt"/>
                <a:cs typeface="+mn-lt"/>
              </a:rPr>
              <a:t> </a:t>
            </a:r>
            <a:r>
              <a:rPr lang="en-GB" sz="2400" dirty="0" err="1">
                <a:solidFill>
                  <a:srgbClr val="000000"/>
                </a:solidFill>
                <a:ea typeface="+mn-lt"/>
                <a:cs typeface="+mn-lt"/>
              </a:rPr>
              <a:t>sich</a:t>
            </a:r>
            <a:r>
              <a:rPr lang="en-GB" sz="2400" dirty="0">
                <a:solidFill>
                  <a:srgbClr val="000000"/>
                </a:solidFill>
                <a:ea typeface="+mn-lt"/>
                <a:cs typeface="+mn-lt"/>
              </a:rPr>
              <a:t> </a:t>
            </a:r>
            <a:r>
              <a:rPr lang="en-GB" sz="2400" dirty="0" err="1">
                <a:solidFill>
                  <a:srgbClr val="000000"/>
                </a:solidFill>
                <a:ea typeface="+mn-lt"/>
                <a:cs typeface="+mn-lt"/>
              </a:rPr>
              <a:t>sowohl</a:t>
            </a:r>
            <a:r>
              <a:rPr lang="en-GB" sz="2400" dirty="0">
                <a:solidFill>
                  <a:srgbClr val="000000"/>
                </a:solidFill>
                <a:ea typeface="+mn-lt"/>
                <a:cs typeface="+mn-lt"/>
              </a:rPr>
              <a:t> für </a:t>
            </a:r>
            <a:r>
              <a:rPr lang="en-GB" sz="2400" dirty="0" err="1">
                <a:solidFill>
                  <a:srgbClr val="000000"/>
                </a:solidFill>
                <a:ea typeface="+mn-lt"/>
                <a:cs typeface="+mn-lt"/>
              </a:rPr>
              <a:t>Nichtregierungsorganisationen</a:t>
            </a:r>
            <a:r>
              <a:rPr lang="en-GB" sz="2400" dirty="0">
                <a:solidFill>
                  <a:srgbClr val="000000"/>
                </a:solidFill>
                <a:ea typeface="+mn-lt"/>
                <a:cs typeface="+mn-lt"/>
              </a:rPr>
              <a:t> ("</a:t>
            </a:r>
            <a:r>
              <a:rPr kumimoji="0" lang="en-GB" sz="2400" b="0" i="0" u="none" strike="noStrike" kern="1200" cap="none" spc="0" normalizeH="0" baseline="0" noProof="0" dirty="0">
                <a:ln>
                  <a:noFill/>
                </a:ln>
                <a:solidFill>
                  <a:srgbClr val="000000"/>
                </a:solidFill>
                <a:effectLst/>
                <a:uLnTx/>
                <a:uFillTx/>
                <a:ea typeface="+mn-lt"/>
                <a:cs typeface="+mn-lt"/>
              </a:rPr>
              <a:t>NGOs</a:t>
            </a:r>
            <a:r>
              <a:rPr lang="en-GB" sz="2400" dirty="0">
                <a:solidFill>
                  <a:srgbClr val="000000"/>
                </a:solidFill>
                <a:ea typeface="+mn-lt"/>
                <a:cs typeface="+mn-lt"/>
              </a:rPr>
              <a:t>") </a:t>
            </a:r>
            <a:r>
              <a:rPr lang="en-GB" sz="2400" dirty="0" err="1">
                <a:solidFill>
                  <a:srgbClr val="000000"/>
                </a:solidFill>
                <a:ea typeface="+mn-lt"/>
                <a:cs typeface="+mn-lt"/>
              </a:rPr>
              <a:t>als</a:t>
            </a:r>
            <a:r>
              <a:rPr lang="en-GB" sz="2400" dirty="0">
                <a:solidFill>
                  <a:srgbClr val="000000"/>
                </a:solidFill>
                <a:ea typeface="+mn-lt"/>
                <a:cs typeface="+mn-lt"/>
              </a:rPr>
              <a:t> </a:t>
            </a:r>
            <a:r>
              <a:rPr lang="en-GB" sz="2400" dirty="0" err="1">
                <a:solidFill>
                  <a:srgbClr val="000000"/>
                </a:solidFill>
                <a:ea typeface="+mn-lt"/>
                <a:cs typeface="+mn-lt"/>
              </a:rPr>
              <a:t>auch</a:t>
            </a:r>
            <a:r>
              <a:rPr lang="en-GB" sz="2400" dirty="0">
                <a:solidFill>
                  <a:srgbClr val="000000"/>
                </a:solidFill>
                <a:ea typeface="+mn-lt"/>
                <a:cs typeface="+mn-lt"/>
              </a:rPr>
              <a:t> für </a:t>
            </a:r>
            <a:r>
              <a:rPr lang="en-GB" sz="2400" dirty="0" err="1">
                <a:solidFill>
                  <a:srgbClr val="000000"/>
                </a:solidFill>
                <a:ea typeface="+mn-lt"/>
                <a:cs typeface="+mn-lt"/>
              </a:rPr>
              <a:t>Investoren</a:t>
            </a:r>
            <a:r>
              <a:rPr lang="en-GB" sz="2400" dirty="0">
                <a:solidFill>
                  <a:srgbClr val="000000"/>
                </a:solidFill>
                <a:ea typeface="+mn-lt"/>
                <a:cs typeface="+mn-lt"/>
              </a:rPr>
              <a:t> </a:t>
            </a:r>
            <a:r>
              <a:rPr lang="en-GB" sz="2400" dirty="0" err="1">
                <a:solidFill>
                  <a:srgbClr val="000000"/>
                </a:solidFill>
                <a:ea typeface="+mn-lt"/>
                <a:cs typeface="+mn-lt"/>
              </a:rPr>
              <a:t>lohnen</a:t>
            </a:r>
            <a:r>
              <a:rPr kumimoji="0" lang="en-GB" sz="2400" b="0" i="0" u="none" strike="noStrike" kern="1200" cap="none" spc="0" normalizeH="0" baseline="0" noProof="0" dirty="0">
                <a:ln>
                  <a:noFill/>
                </a:ln>
                <a:solidFill>
                  <a:srgbClr val="000000"/>
                </a:solidFill>
                <a:effectLst/>
                <a:uLnTx/>
                <a:uFillTx/>
                <a:ea typeface="+mn-lt"/>
                <a:cs typeface="+mn-lt"/>
              </a:rPr>
              <a:t>.</a:t>
            </a:r>
            <a:r>
              <a:rPr lang="en-GB" sz="2400" dirty="0">
                <a:solidFill>
                  <a:srgbClr val="000000"/>
                </a:solidFill>
                <a:ea typeface="+mn-lt"/>
                <a:cs typeface="+mn-lt"/>
              </a:rPr>
              <a:t> </a:t>
            </a:r>
            <a:endParaRPr lang="en-US">
              <a:solidFill>
                <a:srgbClr val="000000"/>
              </a:solidFill>
              <a:ea typeface="+mn-lt"/>
              <a:cs typeface="+mn-lt"/>
            </a:endParaRPr>
          </a:p>
          <a:p>
            <a:pPr marL="457200" indent="-457200">
              <a:lnSpc>
                <a:spcPct val="90000"/>
              </a:lnSpc>
              <a:spcBef>
                <a:spcPts val="1000"/>
              </a:spcBef>
              <a:buClr>
                <a:srgbClr val="0D9390"/>
              </a:buClr>
              <a:buFontTx/>
              <a:buBlip>
                <a:blip r:embed="rId3"/>
              </a:buBlip>
              <a:defRPr/>
            </a:pPr>
            <a:endParaRPr lang="en-GB" sz="2400" dirty="0">
              <a:solidFill>
                <a:srgbClr val="000000"/>
              </a:solidFill>
              <a:ea typeface="+mn-lt"/>
              <a:cs typeface="+mn-lt"/>
            </a:endParaRPr>
          </a:p>
          <a:p>
            <a:pPr marL="457200" indent="-457200">
              <a:lnSpc>
                <a:spcPct val="90000"/>
              </a:lnSpc>
              <a:spcBef>
                <a:spcPts val="1000"/>
              </a:spcBef>
              <a:buClr>
                <a:srgbClr val="0D9390"/>
              </a:buClr>
              <a:buFont typeface="Arial"/>
              <a:buBlip>
                <a:blip r:embed="rId3"/>
              </a:buBlip>
              <a:defRPr/>
            </a:pPr>
            <a:r>
              <a:rPr lang="en-GB" sz="2400" dirty="0">
                <a:solidFill>
                  <a:srgbClr val="000000"/>
                </a:solidFill>
                <a:ea typeface="+mn-lt"/>
                <a:cs typeface="+mn-lt"/>
              </a:rPr>
              <a:t>Das </a:t>
            </a:r>
            <a:r>
              <a:rPr lang="en-GB" sz="2400" dirty="0" err="1">
                <a:solidFill>
                  <a:srgbClr val="000000"/>
                </a:solidFill>
                <a:ea typeface="+mn-lt"/>
                <a:cs typeface="+mn-lt"/>
              </a:rPr>
              <a:t>Fachwissen</a:t>
            </a:r>
            <a:r>
              <a:rPr lang="en-GB" sz="2400" dirty="0">
                <a:solidFill>
                  <a:srgbClr val="000000"/>
                </a:solidFill>
                <a:ea typeface="+mn-lt"/>
                <a:cs typeface="+mn-lt"/>
              </a:rPr>
              <a:t> und die </a:t>
            </a:r>
            <a:r>
              <a:rPr lang="en-GB" sz="2400" dirty="0" err="1">
                <a:solidFill>
                  <a:srgbClr val="000000"/>
                </a:solidFill>
                <a:ea typeface="+mn-lt"/>
                <a:cs typeface="+mn-lt"/>
              </a:rPr>
              <a:t>Infrastruktur</a:t>
            </a:r>
            <a:r>
              <a:rPr lang="en-GB" sz="2400" dirty="0">
                <a:solidFill>
                  <a:srgbClr val="000000"/>
                </a:solidFill>
                <a:ea typeface="+mn-lt"/>
                <a:cs typeface="+mn-lt"/>
              </a:rPr>
              <a:t> der </a:t>
            </a:r>
            <a:r>
              <a:rPr kumimoji="0" lang="en-GB" sz="2400" b="0" i="0" u="none" strike="noStrike" kern="1200" cap="none" spc="0" normalizeH="0" baseline="0" noProof="0" dirty="0">
                <a:ln>
                  <a:noFill/>
                </a:ln>
                <a:solidFill>
                  <a:srgbClr val="000000"/>
                </a:solidFill>
                <a:effectLst/>
                <a:uLnTx/>
                <a:uFillTx/>
                <a:ea typeface="+mn-lt"/>
                <a:cs typeface="+mn-lt"/>
              </a:rPr>
              <a:t>NGOs</a:t>
            </a:r>
            <a:r>
              <a:rPr lang="en-GB" sz="2400" dirty="0">
                <a:solidFill>
                  <a:srgbClr val="000000"/>
                </a:solidFill>
                <a:ea typeface="+mn-lt"/>
                <a:cs typeface="+mn-lt"/>
              </a:rPr>
              <a:t> </a:t>
            </a:r>
            <a:r>
              <a:rPr lang="en-GB" sz="2400" dirty="0" err="1">
                <a:solidFill>
                  <a:srgbClr val="000000"/>
                </a:solidFill>
                <a:ea typeface="+mn-lt"/>
                <a:cs typeface="+mn-lt"/>
              </a:rPr>
              <a:t>machen</a:t>
            </a:r>
            <a:r>
              <a:rPr lang="en-GB" sz="2400" dirty="0">
                <a:solidFill>
                  <a:srgbClr val="000000"/>
                </a:solidFill>
                <a:ea typeface="+mn-lt"/>
                <a:cs typeface="+mn-lt"/>
              </a:rPr>
              <a:t> </a:t>
            </a:r>
            <a:r>
              <a:rPr lang="en-GB" sz="2400" dirty="0" err="1">
                <a:solidFill>
                  <a:srgbClr val="000000"/>
                </a:solidFill>
                <a:ea typeface="+mn-lt"/>
                <a:cs typeface="+mn-lt"/>
              </a:rPr>
              <a:t>sie</a:t>
            </a:r>
            <a:r>
              <a:rPr lang="en-GB" sz="2400" dirty="0">
                <a:solidFill>
                  <a:srgbClr val="000000"/>
                </a:solidFill>
                <a:ea typeface="+mn-lt"/>
                <a:cs typeface="+mn-lt"/>
              </a:rPr>
              <a:t> </a:t>
            </a:r>
            <a:r>
              <a:rPr lang="en-GB" sz="2400" dirty="0" err="1">
                <a:solidFill>
                  <a:srgbClr val="000000"/>
                </a:solidFill>
                <a:ea typeface="+mn-lt"/>
                <a:cs typeface="+mn-lt"/>
              </a:rPr>
              <a:t>attraktiv</a:t>
            </a:r>
            <a:r>
              <a:rPr lang="en-GB" sz="2400" dirty="0">
                <a:solidFill>
                  <a:srgbClr val="000000"/>
                </a:solidFill>
                <a:ea typeface="+mn-lt"/>
                <a:cs typeface="+mn-lt"/>
              </a:rPr>
              <a:t> für </a:t>
            </a:r>
            <a:r>
              <a:rPr lang="en-GB" sz="2400" dirty="0" err="1">
                <a:solidFill>
                  <a:srgbClr val="000000"/>
                </a:solidFill>
                <a:ea typeface="+mn-lt"/>
                <a:cs typeface="+mn-lt"/>
              </a:rPr>
              <a:t>Investoren</a:t>
            </a:r>
            <a:r>
              <a:rPr lang="en-GB" sz="2400" dirty="0">
                <a:solidFill>
                  <a:srgbClr val="000000"/>
                </a:solidFill>
                <a:ea typeface="+mn-lt"/>
                <a:cs typeface="+mn-lt"/>
              </a:rPr>
              <a:t>, die an </a:t>
            </a:r>
            <a:r>
              <a:rPr lang="en-GB" sz="2400" dirty="0" err="1">
                <a:solidFill>
                  <a:srgbClr val="000000"/>
                </a:solidFill>
                <a:ea typeface="+mn-lt"/>
                <a:cs typeface="+mn-lt"/>
              </a:rPr>
              <a:t>einer</a:t>
            </a:r>
            <a:r>
              <a:rPr lang="en-GB" sz="2400" dirty="0">
                <a:solidFill>
                  <a:srgbClr val="000000"/>
                </a:solidFill>
                <a:ea typeface="+mn-lt"/>
                <a:cs typeface="+mn-lt"/>
              </a:rPr>
              <a:t> </a:t>
            </a:r>
            <a:r>
              <a:rPr lang="en-GB" sz="2400" dirty="0" err="1">
                <a:solidFill>
                  <a:srgbClr val="000000"/>
                </a:solidFill>
                <a:ea typeface="+mn-lt"/>
                <a:cs typeface="+mn-lt"/>
              </a:rPr>
              <a:t>positiven</a:t>
            </a:r>
            <a:r>
              <a:rPr lang="en-GB" sz="2400" dirty="0">
                <a:solidFill>
                  <a:srgbClr val="000000"/>
                </a:solidFill>
                <a:ea typeface="+mn-lt"/>
                <a:cs typeface="+mn-lt"/>
              </a:rPr>
              <a:t> </a:t>
            </a:r>
            <a:r>
              <a:rPr lang="en-GB" sz="2400" dirty="0" err="1">
                <a:solidFill>
                  <a:srgbClr val="000000"/>
                </a:solidFill>
                <a:ea typeface="+mn-lt"/>
                <a:cs typeface="+mn-lt"/>
              </a:rPr>
              <a:t>sozialen</a:t>
            </a:r>
            <a:r>
              <a:rPr lang="en-GB" sz="2400" dirty="0">
                <a:solidFill>
                  <a:srgbClr val="000000"/>
                </a:solidFill>
                <a:ea typeface="+mn-lt"/>
                <a:cs typeface="+mn-lt"/>
              </a:rPr>
              <a:t> </a:t>
            </a:r>
            <a:r>
              <a:rPr lang="en-GB" sz="2400" dirty="0" err="1">
                <a:solidFill>
                  <a:srgbClr val="000000"/>
                </a:solidFill>
                <a:ea typeface="+mn-lt"/>
                <a:cs typeface="+mn-lt"/>
              </a:rPr>
              <a:t>oder</a:t>
            </a:r>
            <a:r>
              <a:rPr lang="en-GB" sz="2400" dirty="0">
                <a:solidFill>
                  <a:srgbClr val="000000"/>
                </a:solidFill>
                <a:ea typeface="+mn-lt"/>
                <a:cs typeface="+mn-lt"/>
              </a:rPr>
              <a:t> </a:t>
            </a:r>
            <a:r>
              <a:rPr lang="en-GB" sz="2400" dirty="0" err="1">
                <a:solidFill>
                  <a:srgbClr val="000000"/>
                </a:solidFill>
                <a:ea typeface="+mn-lt"/>
                <a:cs typeface="+mn-lt"/>
              </a:rPr>
              <a:t>ökologischen</a:t>
            </a:r>
            <a:r>
              <a:rPr lang="en-GB" sz="2400" dirty="0">
                <a:solidFill>
                  <a:srgbClr val="000000"/>
                </a:solidFill>
                <a:ea typeface="+mn-lt"/>
                <a:cs typeface="+mn-lt"/>
              </a:rPr>
              <a:t> </a:t>
            </a:r>
            <a:r>
              <a:rPr lang="en-GB" sz="2400" dirty="0" err="1">
                <a:solidFill>
                  <a:srgbClr val="000000"/>
                </a:solidFill>
                <a:ea typeface="+mn-lt"/>
                <a:cs typeface="+mn-lt"/>
              </a:rPr>
              <a:t>Wirkung</a:t>
            </a:r>
            <a:r>
              <a:rPr lang="en-GB" sz="2400" dirty="0">
                <a:solidFill>
                  <a:srgbClr val="000000"/>
                </a:solidFill>
                <a:ea typeface="+mn-lt"/>
                <a:cs typeface="+mn-lt"/>
              </a:rPr>
              <a:t> </a:t>
            </a:r>
            <a:r>
              <a:rPr lang="en-GB" sz="2400" dirty="0" err="1">
                <a:solidFill>
                  <a:srgbClr val="000000"/>
                </a:solidFill>
                <a:ea typeface="+mn-lt"/>
                <a:cs typeface="+mn-lt"/>
              </a:rPr>
              <a:t>interessiert</a:t>
            </a:r>
            <a:r>
              <a:rPr lang="en-GB" sz="2400" dirty="0">
                <a:solidFill>
                  <a:srgbClr val="000000"/>
                </a:solidFill>
                <a:ea typeface="+mn-lt"/>
                <a:cs typeface="+mn-lt"/>
              </a:rPr>
              <a:t> </a:t>
            </a:r>
            <a:r>
              <a:rPr lang="en-GB" sz="2400" dirty="0" err="1">
                <a:solidFill>
                  <a:srgbClr val="000000"/>
                </a:solidFill>
                <a:ea typeface="+mn-lt"/>
                <a:cs typeface="+mn-lt"/>
              </a:rPr>
              <a:t>sind</a:t>
            </a:r>
            <a:r>
              <a:rPr kumimoji="0" lang="en-GB" sz="2400" b="0" i="0" u="none" strike="noStrike" kern="1200" cap="none" spc="0" normalizeH="0" baseline="0" noProof="0" dirty="0">
                <a:ln>
                  <a:noFill/>
                </a:ln>
                <a:solidFill>
                  <a:srgbClr val="000000"/>
                </a:solidFill>
                <a:effectLst/>
                <a:uLnTx/>
                <a:uFillTx/>
                <a:ea typeface="+mn-lt"/>
                <a:cs typeface="+mn-lt"/>
              </a:rPr>
              <a:t>.</a:t>
            </a:r>
            <a:endParaRPr lang="en-GB" sz="2400" b="0" i="0" u="none" strike="noStrike" kern="1200" cap="none" spc="0" normalizeH="0" baseline="0" noProof="0" dirty="0">
              <a:ln>
                <a:noFill/>
              </a:ln>
              <a:solidFill>
                <a:srgbClr val="000000"/>
              </a:solidFill>
              <a:effectLst/>
              <a:uLnTx/>
              <a:uFillTx/>
              <a:ea typeface="+mn-lt"/>
              <a:cs typeface="+mn-lt"/>
            </a:endParaRPr>
          </a:p>
          <a:p>
            <a:pPr marL="457200" marR="0" lvl="0" indent="-457200" algn="l" defTabSz="914400" rtl="0" eaLnBrk="1" fontAlgn="auto" latinLnBrk="0" hangingPunct="1">
              <a:lnSpc>
                <a:spcPct val="90000"/>
              </a:lnSpc>
              <a:spcBef>
                <a:spcPts val="1000"/>
              </a:spcBef>
              <a:spcAft>
                <a:spcPts val="0"/>
              </a:spcAft>
              <a:buClr>
                <a:srgbClr val="0D9390"/>
              </a:buClr>
              <a:buSzTx/>
              <a:buFontTx/>
              <a:buBlip>
                <a:blip r:embed="rId3"/>
              </a:buBlip>
              <a:tabLst/>
              <a:defRPr/>
            </a:pPr>
            <a:endParaRPr lang="en-GB" sz="2400">
              <a:solidFill>
                <a:srgbClr val="000000"/>
              </a:solidFill>
              <a:latin typeface="Calibri" panose="020F0502020204030204"/>
            </a:endParaRPr>
          </a:p>
          <a:p>
            <a:pPr marL="457200" marR="0" lvl="0" indent="-457200" algn="l" defTabSz="914400" rtl="0" eaLnBrk="1" fontAlgn="auto" latinLnBrk="0" hangingPunct="1">
              <a:lnSpc>
                <a:spcPct val="90000"/>
              </a:lnSpc>
              <a:spcBef>
                <a:spcPts val="1000"/>
              </a:spcBef>
              <a:spcAft>
                <a:spcPts val="0"/>
              </a:spcAft>
              <a:buClr>
                <a:srgbClr val="0D9390"/>
              </a:buClr>
              <a:buSzTx/>
              <a:buFontTx/>
              <a:buBlip>
                <a:blip r:embed="rId3"/>
              </a:buBlip>
              <a:tabLst/>
              <a:defRPr/>
            </a:pPr>
            <a:endParaRPr kumimoji="0" lang="en-GB" sz="24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4873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463429"/>
            <a:ext cx="10407498" cy="822268"/>
          </a:xfrm>
        </p:spPr>
        <p:txBody>
          <a:bodyPr lIns="91440" tIns="45720" rIns="91440" bIns="45720" anchor="t">
            <a:noAutofit/>
          </a:bodyPr>
          <a:lstStyle/>
          <a:p>
            <a:r>
              <a:rPr lang="en-GB" dirty="0" err="1">
                <a:ea typeface="+mn-lt"/>
                <a:cs typeface="+mn-lt"/>
              </a:rPr>
              <a:t>Einsatz</a:t>
            </a:r>
            <a:r>
              <a:rPr lang="en-GB" dirty="0">
                <a:ea typeface="+mn-lt"/>
                <a:cs typeface="+mn-lt"/>
              </a:rPr>
              <a:t> von </a:t>
            </a:r>
            <a:r>
              <a:rPr lang="en-GB" dirty="0" err="1">
                <a:ea typeface="+mn-lt"/>
                <a:cs typeface="+mn-lt"/>
              </a:rPr>
              <a:t>privatem</a:t>
            </a:r>
            <a:r>
              <a:rPr lang="en-GB" dirty="0">
                <a:ea typeface="+mn-lt"/>
                <a:cs typeface="+mn-lt"/>
              </a:rPr>
              <a:t> </a:t>
            </a:r>
            <a:r>
              <a:rPr lang="en-GB" dirty="0" err="1">
                <a:ea typeface="+mn-lt"/>
                <a:cs typeface="+mn-lt"/>
              </a:rPr>
              <a:t>Investorenkapital</a:t>
            </a:r>
            <a:r>
              <a:rPr lang="en-GB" dirty="0">
                <a:ea typeface="+mn-lt"/>
                <a:cs typeface="+mn-lt"/>
              </a:rPr>
              <a:t> </a:t>
            </a:r>
            <a:r>
              <a:rPr lang="en-GB" dirty="0" err="1">
                <a:ea typeface="+mn-lt"/>
                <a:cs typeface="+mn-lt"/>
              </a:rPr>
              <a:t>zur</a:t>
            </a:r>
            <a:r>
              <a:rPr lang="en-GB" dirty="0">
                <a:ea typeface="+mn-lt"/>
                <a:cs typeface="+mn-lt"/>
              </a:rPr>
              <a:t> </a:t>
            </a:r>
            <a:r>
              <a:rPr lang="en-GB" dirty="0" err="1">
                <a:ea typeface="+mn-lt"/>
                <a:cs typeface="+mn-lt"/>
              </a:rPr>
              <a:t>Steigerung</a:t>
            </a:r>
            <a:r>
              <a:rPr lang="en-GB" dirty="0">
                <a:ea typeface="+mn-lt"/>
                <a:cs typeface="+mn-lt"/>
              </a:rPr>
              <a:t> der </a:t>
            </a:r>
            <a:r>
              <a:rPr lang="en-GB" dirty="0" err="1">
                <a:ea typeface="+mn-lt"/>
                <a:cs typeface="+mn-lt"/>
              </a:rPr>
              <a:t>Wirkung</a:t>
            </a:r>
            <a:r>
              <a:rPr lang="en-GB" dirty="0">
                <a:ea typeface="+mn-lt"/>
                <a:cs typeface="+mn-lt"/>
              </a:rPr>
              <a:t> von NGOs</a:t>
            </a:r>
          </a:p>
          <a:p>
            <a:endParaRPr lang="en-GB" dirty="0">
              <a:cs typeface="Calibri"/>
            </a:endParaRPr>
          </a:p>
        </p:txBody>
      </p:sp>
      <p:sp>
        <p:nvSpPr>
          <p:cNvPr id="2" name="TextBox 1">
            <a:extLst>
              <a:ext uri="{FF2B5EF4-FFF2-40B4-BE49-F238E27FC236}">
                <a16:creationId xmlns:a16="http://schemas.microsoft.com/office/drawing/2014/main" id="{CDF7989A-5967-150C-B395-70EC1F2423B8}"/>
              </a:ext>
            </a:extLst>
          </p:cNvPr>
          <p:cNvSpPr txBox="1"/>
          <p:nvPr/>
        </p:nvSpPr>
        <p:spPr>
          <a:xfrm>
            <a:off x="897211" y="1583870"/>
            <a:ext cx="10496407" cy="4850559"/>
          </a:xfrm>
          <a:prstGeom prst="rect">
            <a:avLst/>
          </a:prstGeom>
          <a:noFill/>
        </p:spPr>
        <p:txBody>
          <a:bodyPr wrap="square" lIns="91440" tIns="45720" rIns="91440" bIns="45720" rtlCol="0" anchor="t">
            <a:spAutoFit/>
          </a:bodyPr>
          <a:lstStyle/>
          <a:p>
            <a:pPr marL="457200" indent="-457200">
              <a:lnSpc>
                <a:spcPct val="90000"/>
              </a:lnSpc>
              <a:spcBef>
                <a:spcPts val="1000"/>
              </a:spcBef>
              <a:buClr>
                <a:srgbClr val="0D9390"/>
              </a:buClr>
              <a:buFont typeface="Arial"/>
              <a:buBlip>
                <a:blip r:embed="rId3"/>
              </a:buBlip>
              <a:defRPr/>
            </a:pPr>
            <a:r>
              <a:rPr kumimoji="0" lang="en-GB" sz="2400" b="0" i="0" u="none" strike="noStrike" kern="1200" cap="none" spc="0" normalizeH="0" baseline="0" noProof="0" dirty="0">
                <a:ln>
                  <a:noFill/>
                </a:ln>
                <a:solidFill>
                  <a:srgbClr val="000000"/>
                </a:solidFill>
                <a:effectLst/>
                <a:uLnTx/>
                <a:uFillTx/>
                <a:ea typeface="+mn-lt"/>
                <a:cs typeface="+mn-lt"/>
              </a:rPr>
              <a:t>NGOs </a:t>
            </a:r>
            <a:r>
              <a:rPr lang="en-GB" sz="2400" err="1">
                <a:solidFill>
                  <a:srgbClr val="000000"/>
                </a:solidFill>
                <a:ea typeface="+mn-lt"/>
                <a:cs typeface="+mn-lt"/>
              </a:rPr>
              <a:t>stehen</a:t>
            </a:r>
            <a:r>
              <a:rPr lang="en-GB" sz="2400" dirty="0">
                <a:solidFill>
                  <a:srgbClr val="000000"/>
                </a:solidFill>
                <a:ea typeface="+mn-lt"/>
                <a:cs typeface="+mn-lt"/>
              </a:rPr>
              <a:t> in der Regel </a:t>
            </a:r>
            <a:r>
              <a:rPr lang="en-GB" sz="2400" err="1">
                <a:solidFill>
                  <a:srgbClr val="000000"/>
                </a:solidFill>
                <a:ea typeface="+mn-lt"/>
                <a:cs typeface="+mn-lt"/>
              </a:rPr>
              <a:t>vor</a:t>
            </a:r>
            <a:r>
              <a:rPr lang="en-GB" sz="2400" dirty="0">
                <a:solidFill>
                  <a:srgbClr val="000000"/>
                </a:solidFill>
                <a:ea typeface="+mn-lt"/>
                <a:cs typeface="+mn-lt"/>
              </a:rPr>
              <a:t> </a:t>
            </a:r>
            <a:r>
              <a:rPr lang="en-GB" sz="2400" err="1">
                <a:solidFill>
                  <a:srgbClr val="000000"/>
                </a:solidFill>
                <a:ea typeface="+mn-lt"/>
                <a:cs typeface="+mn-lt"/>
              </a:rPr>
              <a:t>vier</a:t>
            </a:r>
            <a:r>
              <a:rPr lang="en-GB" sz="2400" dirty="0">
                <a:solidFill>
                  <a:srgbClr val="000000"/>
                </a:solidFill>
                <a:ea typeface="+mn-lt"/>
                <a:cs typeface="+mn-lt"/>
              </a:rPr>
              <a:t> </a:t>
            </a:r>
            <a:r>
              <a:rPr lang="en-GB" sz="2400" err="1">
                <a:solidFill>
                  <a:srgbClr val="000000"/>
                </a:solidFill>
                <a:ea typeface="+mn-lt"/>
                <a:cs typeface="+mn-lt"/>
              </a:rPr>
              <a:t>großen</a:t>
            </a:r>
            <a:r>
              <a:rPr lang="en-GB" sz="2400" dirty="0">
                <a:solidFill>
                  <a:srgbClr val="000000"/>
                </a:solidFill>
                <a:ea typeface="+mn-lt"/>
                <a:cs typeface="+mn-lt"/>
              </a:rPr>
              <a:t> </a:t>
            </a:r>
            <a:r>
              <a:rPr lang="en-GB" sz="2400" err="1">
                <a:solidFill>
                  <a:srgbClr val="000000"/>
                </a:solidFill>
                <a:ea typeface="+mn-lt"/>
                <a:cs typeface="+mn-lt"/>
              </a:rPr>
              <a:t>Finanzierungsproblemen</a:t>
            </a:r>
            <a:r>
              <a:rPr lang="en-GB" sz="2400" dirty="0">
                <a:solidFill>
                  <a:srgbClr val="000000"/>
                </a:solidFill>
                <a:ea typeface="+mn-lt"/>
                <a:cs typeface="+mn-lt"/>
              </a:rPr>
              <a:t>, die </a:t>
            </a:r>
            <a:r>
              <a:rPr lang="en-GB" sz="2400" err="1">
                <a:solidFill>
                  <a:srgbClr val="000000"/>
                </a:solidFill>
                <a:ea typeface="+mn-lt"/>
                <a:cs typeface="+mn-lt"/>
              </a:rPr>
              <a:t>sie</a:t>
            </a:r>
            <a:r>
              <a:rPr lang="en-GB" sz="2400" dirty="0">
                <a:solidFill>
                  <a:srgbClr val="000000"/>
                </a:solidFill>
                <a:ea typeface="+mn-lt"/>
                <a:cs typeface="+mn-lt"/>
              </a:rPr>
              <a:t> </a:t>
            </a:r>
            <a:r>
              <a:rPr lang="en-GB" sz="2400" err="1">
                <a:solidFill>
                  <a:srgbClr val="000000"/>
                </a:solidFill>
                <a:ea typeface="+mn-lt"/>
                <a:cs typeface="+mn-lt"/>
              </a:rPr>
              <a:t>daran</a:t>
            </a:r>
            <a:r>
              <a:rPr lang="en-GB" sz="2400" dirty="0">
                <a:solidFill>
                  <a:srgbClr val="000000"/>
                </a:solidFill>
                <a:ea typeface="+mn-lt"/>
                <a:cs typeface="+mn-lt"/>
              </a:rPr>
              <a:t> </a:t>
            </a:r>
            <a:r>
              <a:rPr lang="en-GB" sz="2400" err="1">
                <a:solidFill>
                  <a:srgbClr val="000000"/>
                </a:solidFill>
                <a:ea typeface="+mn-lt"/>
                <a:cs typeface="+mn-lt"/>
              </a:rPr>
              <a:t>hindern</a:t>
            </a:r>
            <a:r>
              <a:rPr lang="en-GB" sz="2400" dirty="0">
                <a:solidFill>
                  <a:srgbClr val="000000"/>
                </a:solidFill>
                <a:ea typeface="+mn-lt"/>
                <a:cs typeface="+mn-lt"/>
              </a:rPr>
              <a:t>, </a:t>
            </a:r>
            <a:r>
              <a:rPr lang="en-GB" sz="2400" err="1">
                <a:solidFill>
                  <a:srgbClr val="000000"/>
                </a:solidFill>
                <a:ea typeface="+mn-lt"/>
                <a:cs typeface="+mn-lt"/>
              </a:rPr>
              <a:t>eine</a:t>
            </a:r>
            <a:r>
              <a:rPr lang="en-GB" sz="2400" dirty="0">
                <a:solidFill>
                  <a:srgbClr val="000000"/>
                </a:solidFill>
                <a:ea typeface="+mn-lt"/>
                <a:cs typeface="+mn-lt"/>
              </a:rPr>
              <a:t> </a:t>
            </a:r>
            <a:r>
              <a:rPr lang="en-GB" sz="2400" err="1">
                <a:solidFill>
                  <a:srgbClr val="000000"/>
                </a:solidFill>
                <a:ea typeface="+mn-lt"/>
                <a:cs typeface="+mn-lt"/>
              </a:rPr>
              <a:t>maximale</a:t>
            </a:r>
            <a:r>
              <a:rPr lang="en-GB" sz="2400" dirty="0">
                <a:solidFill>
                  <a:srgbClr val="000000"/>
                </a:solidFill>
                <a:ea typeface="+mn-lt"/>
                <a:cs typeface="+mn-lt"/>
              </a:rPr>
              <a:t> </a:t>
            </a:r>
            <a:r>
              <a:rPr lang="en-GB" sz="2400" err="1">
                <a:solidFill>
                  <a:srgbClr val="000000"/>
                </a:solidFill>
                <a:ea typeface="+mn-lt"/>
                <a:cs typeface="+mn-lt"/>
              </a:rPr>
              <a:t>Wirkung</a:t>
            </a:r>
            <a:r>
              <a:rPr lang="en-GB" sz="2400" dirty="0">
                <a:solidFill>
                  <a:srgbClr val="000000"/>
                </a:solidFill>
                <a:ea typeface="+mn-lt"/>
                <a:cs typeface="+mn-lt"/>
              </a:rPr>
              <a:t> </a:t>
            </a:r>
            <a:r>
              <a:rPr lang="en-GB" sz="2400" err="1">
                <a:solidFill>
                  <a:srgbClr val="000000"/>
                </a:solidFill>
                <a:ea typeface="+mn-lt"/>
                <a:cs typeface="+mn-lt"/>
              </a:rPr>
              <a:t>zu</a:t>
            </a:r>
            <a:r>
              <a:rPr lang="en-GB" sz="2400" dirty="0">
                <a:solidFill>
                  <a:srgbClr val="000000"/>
                </a:solidFill>
                <a:ea typeface="+mn-lt"/>
                <a:cs typeface="+mn-lt"/>
              </a:rPr>
              <a:t> </a:t>
            </a:r>
            <a:r>
              <a:rPr lang="en-GB" sz="2400" err="1">
                <a:solidFill>
                  <a:srgbClr val="000000"/>
                </a:solidFill>
                <a:ea typeface="+mn-lt"/>
                <a:cs typeface="+mn-lt"/>
              </a:rPr>
              <a:t>erzielen</a:t>
            </a:r>
            <a:r>
              <a:rPr lang="en-GB" sz="2400" dirty="0">
                <a:solidFill>
                  <a:srgbClr val="000000"/>
                </a:solidFill>
                <a:ea typeface="+mn-lt"/>
                <a:cs typeface="+mn-lt"/>
              </a:rPr>
              <a:t>.</a:t>
            </a:r>
            <a:endParaRPr lang="en-US" dirty="0">
              <a:solidFill>
                <a:srgbClr val="000000"/>
              </a:solidFill>
              <a:cs typeface="Calibri"/>
            </a:endParaRPr>
          </a:p>
          <a:p>
            <a:pPr marR="0" lvl="0" algn="l" defTabSz="914400" rtl="0" eaLnBrk="1" fontAlgn="auto" latinLnBrk="0" hangingPunct="1">
              <a:lnSpc>
                <a:spcPct val="90000"/>
              </a:lnSpc>
              <a:spcBef>
                <a:spcPts val="1000"/>
              </a:spcBef>
              <a:spcAft>
                <a:spcPts val="0"/>
              </a:spcAft>
              <a:buClr>
                <a:srgbClr val="0D9390"/>
              </a:buClr>
              <a:buSzTx/>
              <a:tabLst/>
              <a:defRPr/>
            </a:pPr>
            <a:endParaRPr kumimoji="0" lang="en-GB" sz="2400" b="0" i="0" u="none" strike="noStrike" kern="1200" cap="none" spc="0" normalizeH="0" baseline="0" noProof="0">
              <a:ln>
                <a:noFill/>
              </a:ln>
              <a:solidFill>
                <a:srgbClr val="000000"/>
              </a:solidFill>
              <a:effectLst/>
              <a:uLnTx/>
              <a:uFillTx/>
              <a:latin typeface="Calibri" panose="020F0502020204030204"/>
              <a:ea typeface="+mn-ea"/>
              <a:cs typeface="+mn-cs"/>
            </a:endParaRPr>
          </a:p>
          <a:p>
            <a:pPr marL="914400" lvl="1" indent="-457200">
              <a:lnSpc>
                <a:spcPct val="90000"/>
              </a:lnSpc>
              <a:spcBef>
                <a:spcPts val="1000"/>
              </a:spcBef>
              <a:buClr>
                <a:srgbClr val="0D9390"/>
              </a:buClr>
              <a:buFont typeface="Arial" panose="020B0604020202020204" pitchFamily="34" charset="0"/>
              <a:buChar char="•"/>
              <a:defRPr/>
            </a:pPr>
            <a:r>
              <a:rPr lang="en-GB" sz="2400" b="1" err="1">
                <a:solidFill>
                  <a:schemeClr val="accent2"/>
                </a:solidFill>
                <a:ea typeface="+mn-lt"/>
                <a:cs typeface="+mn-lt"/>
              </a:rPr>
              <a:t>Knappheit</a:t>
            </a:r>
            <a:r>
              <a:rPr kumimoji="0" lang="en-GB" sz="2400" b="1" i="0" u="none" strike="noStrike" kern="1200" cap="none" spc="0" normalizeH="0" baseline="0" noProof="0" dirty="0">
                <a:ln>
                  <a:noFill/>
                </a:ln>
                <a:solidFill>
                  <a:schemeClr val="accent2"/>
                </a:solidFill>
                <a:effectLst/>
                <a:uLnTx/>
                <a:uFillTx/>
                <a:ea typeface="+mn-lt"/>
                <a:cs typeface="+mn-lt"/>
              </a:rPr>
              <a:t>:</a:t>
            </a:r>
            <a:r>
              <a:rPr kumimoji="0" lang="en-GB" sz="2400" i="0" u="none" strike="noStrike" kern="1200" cap="none" spc="0" normalizeH="0" baseline="0" noProof="0" dirty="0">
                <a:ln>
                  <a:noFill/>
                </a:ln>
                <a:solidFill>
                  <a:srgbClr val="000000"/>
                </a:solidFill>
                <a:effectLst/>
                <a:uLnTx/>
                <a:uFillTx/>
                <a:ea typeface="+mn-lt"/>
                <a:cs typeface="+mn-lt"/>
              </a:rPr>
              <a:t> </a:t>
            </a:r>
            <a:r>
              <a:rPr lang="en-GB" sz="2400" dirty="0">
                <a:solidFill>
                  <a:srgbClr val="000000"/>
                </a:solidFill>
                <a:ea typeface="+mn-lt"/>
                <a:cs typeface="+mn-lt"/>
              </a:rPr>
              <a:t>Es </a:t>
            </a:r>
            <a:r>
              <a:rPr lang="en-GB" sz="2400" err="1">
                <a:solidFill>
                  <a:srgbClr val="000000"/>
                </a:solidFill>
                <a:ea typeface="+mn-lt"/>
                <a:cs typeface="+mn-lt"/>
              </a:rPr>
              <a:t>stehen</a:t>
            </a:r>
            <a:r>
              <a:rPr lang="en-GB" sz="2400" dirty="0">
                <a:solidFill>
                  <a:srgbClr val="000000"/>
                </a:solidFill>
                <a:ea typeface="+mn-lt"/>
                <a:cs typeface="+mn-lt"/>
              </a:rPr>
              <a:t> </a:t>
            </a:r>
            <a:r>
              <a:rPr lang="en-GB" sz="2400" err="1">
                <a:solidFill>
                  <a:srgbClr val="000000"/>
                </a:solidFill>
                <a:ea typeface="+mn-lt"/>
                <a:cs typeface="+mn-lt"/>
              </a:rPr>
              <a:t>nur</a:t>
            </a:r>
            <a:r>
              <a:rPr lang="en-GB" sz="2400" dirty="0">
                <a:solidFill>
                  <a:srgbClr val="000000"/>
                </a:solidFill>
                <a:ea typeface="+mn-lt"/>
                <a:cs typeface="+mn-lt"/>
              </a:rPr>
              <a:t> </a:t>
            </a:r>
            <a:r>
              <a:rPr lang="en-GB" sz="2400" err="1">
                <a:solidFill>
                  <a:srgbClr val="000000"/>
                </a:solidFill>
                <a:ea typeface="+mn-lt"/>
                <a:cs typeface="+mn-lt"/>
              </a:rPr>
              <a:t>begrenzte</a:t>
            </a:r>
            <a:r>
              <a:rPr lang="en-GB" sz="2400" dirty="0">
                <a:solidFill>
                  <a:srgbClr val="000000"/>
                </a:solidFill>
                <a:ea typeface="+mn-lt"/>
                <a:cs typeface="+mn-lt"/>
              </a:rPr>
              <a:t> </a:t>
            </a:r>
            <a:r>
              <a:rPr lang="en-GB" sz="2400" err="1">
                <a:solidFill>
                  <a:srgbClr val="000000"/>
                </a:solidFill>
                <a:ea typeface="+mn-lt"/>
                <a:cs typeface="+mn-lt"/>
              </a:rPr>
              <a:t>Gebermittel</a:t>
            </a:r>
            <a:r>
              <a:rPr lang="en-GB" sz="2400" dirty="0">
                <a:solidFill>
                  <a:srgbClr val="000000"/>
                </a:solidFill>
                <a:ea typeface="+mn-lt"/>
                <a:cs typeface="+mn-lt"/>
              </a:rPr>
              <a:t> </a:t>
            </a:r>
            <a:r>
              <a:rPr lang="en-GB" sz="2400" err="1">
                <a:solidFill>
                  <a:srgbClr val="000000"/>
                </a:solidFill>
                <a:ea typeface="+mn-lt"/>
                <a:cs typeface="+mn-lt"/>
              </a:rPr>
              <a:t>zur</a:t>
            </a:r>
            <a:r>
              <a:rPr lang="en-GB" sz="2400" dirty="0">
                <a:solidFill>
                  <a:srgbClr val="000000"/>
                </a:solidFill>
                <a:ea typeface="+mn-lt"/>
                <a:cs typeface="+mn-lt"/>
              </a:rPr>
              <a:t> </a:t>
            </a:r>
            <a:r>
              <a:rPr lang="en-GB" sz="2400" err="1">
                <a:solidFill>
                  <a:srgbClr val="000000"/>
                </a:solidFill>
                <a:ea typeface="+mn-lt"/>
                <a:cs typeface="+mn-lt"/>
              </a:rPr>
              <a:t>Verfügung</a:t>
            </a:r>
            <a:r>
              <a:rPr lang="en-GB" sz="2400" dirty="0">
                <a:solidFill>
                  <a:srgbClr val="000000"/>
                </a:solidFill>
                <a:ea typeface="+mn-lt"/>
                <a:cs typeface="+mn-lt"/>
              </a:rPr>
              <a:t>, und </a:t>
            </a:r>
            <a:r>
              <a:rPr lang="en-GB" sz="2400" err="1">
                <a:solidFill>
                  <a:srgbClr val="000000"/>
                </a:solidFill>
                <a:ea typeface="+mn-lt"/>
                <a:cs typeface="+mn-lt"/>
              </a:rPr>
              <a:t>viele</a:t>
            </a:r>
            <a:r>
              <a:rPr lang="en-GB" sz="2400" dirty="0">
                <a:solidFill>
                  <a:srgbClr val="000000"/>
                </a:solidFill>
                <a:ea typeface="+mn-lt"/>
                <a:cs typeface="+mn-lt"/>
              </a:rPr>
              <a:t> </a:t>
            </a:r>
            <a:r>
              <a:rPr kumimoji="0" lang="en-GB" sz="2400" b="0" i="0" u="none" strike="noStrike" kern="1200" cap="none" spc="0" normalizeH="0" baseline="0" noProof="0" dirty="0">
                <a:ln>
                  <a:noFill/>
                </a:ln>
                <a:solidFill>
                  <a:srgbClr val="000000"/>
                </a:solidFill>
                <a:effectLst/>
                <a:uLnTx/>
                <a:uFillTx/>
                <a:ea typeface="+mn-lt"/>
                <a:cs typeface="+mn-lt"/>
              </a:rPr>
              <a:t>NGOs </a:t>
            </a:r>
            <a:r>
              <a:rPr lang="en-GB" sz="2400" err="1">
                <a:solidFill>
                  <a:srgbClr val="000000"/>
                </a:solidFill>
                <a:ea typeface="+mn-lt"/>
                <a:cs typeface="+mn-lt"/>
              </a:rPr>
              <a:t>konkurrieren</a:t>
            </a:r>
            <a:r>
              <a:rPr lang="en-GB" sz="2400" dirty="0">
                <a:solidFill>
                  <a:srgbClr val="000000"/>
                </a:solidFill>
                <a:ea typeface="+mn-lt"/>
                <a:cs typeface="+mn-lt"/>
              </a:rPr>
              <a:t> um </a:t>
            </a:r>
            <a:r>
              <a:rPr lang="en-GB" sz="2400" err="1">
                <a:solidFill>
                  <a:srgbClr val="000000"/>
                </a:solidFill>
                <a:ea typeface="+mn-lt"/>
                <a:cs typeface="+mn-lt"/>
              </a:rPr>
              <a:t>diese</a:t>
            </a:r>
            <a:r>
              <a:rPr lang="en-GB" sz="2400" dirty="0">
                <a:solidFill>
                  <a:srgbClr val="000000"/>
                </a:solidFill>
                <a:ea typeface="+mn-lt"/>
                <a:cs typeface="+mn-lt"/>
              </a:rPr>
              <a:t> Mittel</a:t>
            </a:r>
            <a:r>
              <a:rPr kumimoji="0" lang="en-GB" sz="2400" b="0" i="0" u="none" strike="noStrike" kern="1200" cap="none" spc="0" normalizeH="0" baseline="0" noProof="0" dirty="0">
                <a:ln>
                  <a:noFill/>
                </a:ln>
                <a:solidFill>
                  <a:srgbClr val="000000"/>
                </a:solidFill>
                <a:effectLst/>
                <a:uLnTx/>
                <a:uFillTx/>
                <a:ea typeface="+mn-lt"/>
                <a:cs typeface="+mn-lt"/>
              </a:rPr>
              <a:t>.</a:t>
            </a:r>
            <a:endParaRPr lang="en-GB" sz="2400" b="0" i="0" u="none" strike="noStrike" kern="1200" cap="none" spc="0" normalizeH="0" baseline="0" noProof="0" dirty="0">
              <a:ln>
                <a:noFill/>
              </a:ln>
              <a:solidFill>
                <a:srgbClr val="000000"/>
              </a:solidFill>
              <a:effectLst/>
              <a:uLnTx/>
              <a:uFillTx/>
              <a:ea typeface="+mn-lt"/>
              <a:cs typeface="+mn-lt"/>
            </a:endParaRPr>
          </a:p>
          <a:p>
            <a:pPr marL="457200" marR="0" lvl="0" indent="-457200" algn="l" defTabSz="914400" rtl="0" eaLnBrk="1" fontAlgn="auto" latinLnBrk="0" hangingPunct="1">
              <a:lnSpc>
                <a:spcPct val="90000"/>
              </a:lnSpc>
              <a:spcBef>
                <a:spcPts val="1000"/>
              </a:spcBef>
              <a:spcAft>
                <a:spcPts val="0"/>
              </a:spcAft>
              <a:buClr>
                <a:srgbClr val="0D9390"/>
              </a:buClr>
              <a:buSzTx/>
              <a:buFont typeface="Arial" panose="020B0604020202020204" pitchFamily="34" charset="0"/>
              <a:buChar char="•"/>
              <a:tabLst/>
              <a:defRPr/>
            </a:pPr>
            <a:endParaRPr kumimoji="0" lang="en-GB" sz="2400" b="0" i="0" u="none" strike="noStrike" kern="1200" cap="none" spc="0" normalizeH="0" baseline="0" noProof="0">
              <a:ln>
                <a:noFill/>
              </a:ln>
              <a:solidFill>
                <a:srgbClr val="000000"/>
              </a:solidFill>
              <a:effectLst/>
              <a:uLnTx/>
              <a:uFillTx/>
              <a:latin typeface="Calibri" panose="020F0502020204030204"/>
              <a:ea typeface="+mn-ea"/>
              <a:cs typeface="+mn-cs"/>
            </a:endParaRPr>
          </a:p>
          <a:p>
            <a:pPr marL="914400" lvl="1" indent="-457200">
              <a:lnSpc>
                <a:spcPct val="90000"/>
              </a:lnSpc>
              <a:spcBef>
                <a:spcPts val="1000"/>
              </a:spcBef>
              <a:buClr>
                <a:srgbClr val="0D9390"/>
              </a:buClr>
              <a:buFont typeface="Arial" panose="020B0604020202020204" pitchFamily="34" charset="0"/>
              <a:buChar char="•"/>
              <a:defRPr/>
            </a:pPr>
            <a:r>
              <a:rPr lang="en-GB" sz="2400" err="1">
                <a:solidFill>
                  <a:schemeClr val="accent2"/>
                </a:solidFill>
                <a:ea typeface="+mn-lt"/>
                <a:cs typeface="+mn-lt"/>
              </a:rPr>
              <a:t>Zugänglichkeit</a:t>
            </a:r>
            <a:r>
              <a:rPr lang="en-GB" sz="2400" dirty="0">
                <a:solidFill>
                  <a:schemeClr val="accent2"/>
                </a:solidFill>
                <a:ea typeface="+mn-lt"/>
                <a:cs typeface="+mn-lt"/>
              </a:rPr>
              <a:t>:</a:t>
            </a:r>
            <a:r>
              <a:rPr lang="en-GB" sz="2400" dirty="0">
                <a:solidFill>
                  <a:srgbClr val="000000"/>
                </a:solidFill>
                <a:ea typeface="+mn-lt"/>
                <a:cs typeface="+mn-lt"/>
              </a:rPr>
              <a:t> Die </a:t>
            </a:r>
            <a:r>
              <a:rPr lang="en-GB" sz="2400" err="1">
                <a:solidFill>
                  <a:srgbClr val="000000"/>
                </a:solidFill>
                <a:ea typeface="+mn-lt"/>
                <a:cs typeface="+mn-lt"/>
              </a:rPr>
              <a:t>Risiken</a:t>
            </a:r>
            <a:r>
              <a:rPr lang="en-GB" sz="2400" dirty="0">
                <a:solidFill>
                  <a:srgbClr val="000000"/>
                </a:solidFill>
                <a:ea typeface="+mn-lt"/>
                <a:cs typeface="+mn-lt"/>
              </a:rPr>
              <a:t>, die </a:t>
            </a:r>
            <a:r>
              <a:rPr lang="en-GB" sz="2400" err="1">
                <a:solidFill>
                  <a:srgbClr val="000000"/>
                </a:solidFill>
                <a:ea typeface="+mn-lt"/>
                <a:cs typeface="+mn-lt"/>
              </a:rPr>
              <a:t>mit</a:t>
            </a:r>
            <a:r>
              <a:rPr lang="en-GB" sz="2400" dirty="0">
                <a:solidFill>
                  <a:srgbClr val="000000"/>
                </a:solidFill>
                <a:ea typeface="+mn-lt"/>
                <a:cs typeface="+mn-lt"/>
              </a:rPr>
              <a:t> </a:t>
            </a:r>
            <a:r>
              <a:rPr lang="en-GB" sz="2400" err="1">
                <a:solidFill>
                  <a:srgbClr val="000000"/>
                </a:solidFill>
                <a:ea typeface="+mn-lt"/>
                <a:cs typeface="+mn-lt"/>
              </a:rPr>
              <a:t>leistungsbezogenen</a:t>
            </a:r>
            <a:r>
              <a:rPr lang="en-GB" sz="2400" dirty="0">
                <a:solidFill>
                  <a:srgbClr val="000000"/>
                </a:solidFill>
                <a:ea typeface="+mn-lt"/>
                <a:cs typeface="+mn-lt"/>
              </a:rPr>
              <a:t> </a:t>
            </a:r>
            <a:r>
              <a:rPr lang="en-GB" sz="2400" err="1">
                <a:solidFill>
                  <a:srgbClr val="000000"/>
                </a:solidFill>
                <a:ea typeface="+mn-lt"/>
                <a:cs typeface="+mn-lt"/>
              </a:rPr>
              <a:t>Verträgen</a:t>
            </a:r>
            <a:r>
              <a:rPr lang="en-GB" sz="2400" dirty="0">
                <a:solidFill>
                  <a:srgbClr val="000000"/>
                </a:solidFill>
                <a:ea typeface="+mn-lt"/>
                <a:cs typeface="+mn-lt"/>
              </a:rPr>
              <a:t> </a:t>
            </a:r>
            <a:r>
              <a:rPr lang="en-GB" sz="2400" err="1">
                <a:solidFill>
                  <a:srgbClr val="000000"/>
                </a:solidFill>
                <a:ea typeface="+mn-lt"/>
                <a:cs typeface="+mn-lt"/>
              </a:rPr>
              <a:t>verbunden</a:t>
            </a:r>
            <a:r>
              <a:rPr lang="en-GB" sz="2400" dirty="0">
                <a:solidFill>
                  <a:srgbClr val="000000"/>
                </a:solidFill>
                <a:ea typeface="+mn-lt"/>
                <a:cs typeface="+mn-lt"/>
              </a:rPr>
              <a:t> </a:t>
            </a:r>
            <a:r>
              <a:rPr lang="en-GB" sz="2400" err="1">
                <a:solidFill>
                  <a:srgbClr val="000000"/>
                </a:solidFill>
                <a:ea typeface="+mn-lt"/>
                <a:cs typeface="+mn-lt"/>
              </a:rPr>
              <a:t>sind</a:t>
            </a:r>
            <a:r>
              <a:rPr lang="en-GB" sz="2400" dirty="0">
                <a:solidFill>
                  <a:srgbClr val="000000"/>
                </a:solidFill>
                <a:ea typeface="+mn-lt"/>
                <a:cs typeface="+mn-lt"/>
              </a:rPr>
              <a:t> - </a:t>
            </a:r>
            <a:r>
              <a:rPr lang="en-GB" sz="2400" err="1">
                <a:solidFill>
                  <a:srgbClr val="000000"/>
                </a:solidFill>
                <a:ea typeface="+mn-lt"/>
                <a:cs typeface="+mn-lt"/>
              </a:rPr>
              <a:t>bei</a:t>
            </a:r>
            <a:r>
              <a:rPr lang="en-GB" sz="2400" dirty="0">
                <a:solidFill>
                  <a:srgbClr val="000000"/>
                </a:solidFill>
                <a:ea typeface="+mn-lt"/>
                <a:cs typeface="+mn-lt"/>
              </a:rPr>
              <a:t> </a:t>
            </a:r>
            <a:r>
              <a:rPr lang="en-GB" sz="2400" err="1">
                <a:solidFill>
                  <a:srgbClr val="000000"/>
                </a:solidFill>
                <a:ea typeface="+mn-lt"/>
                <a:cs typeface="+mn-lt"/>
              </a:rPr>
              <a:t>denen</a:t>
            </a:r>
            <a:r>
              <a:rPr lang="en-GB" sz="2400" dirty="0">
                <a:solidFill>
                  <a:srgbClr val="000000"/>
                </a:solidFill>
                <a:ea typeface="+mn-lt"/>
                <a:cs typeface="+mn-lt"/>
              </a:rPr>
              <a:t> </a:t>
            </a:r>
            <a:r>
              <a:rPr lang="en-GB" sz="2400" err="1">
                <a:solidFill>
                  <a:srgbClr val="000000"/>
                </a:solidFill>
                <a:ea typeface="+mn-lt"/>
                <a:cs typeface="+mn-lt"/>
              </a:rPr>
              <a:t>ein</a:t>
            </a:r>
            <a:r>
              <a:rPr lang="en-GB" sz="2400" dirty="0">
                <a:solidFill>
                  <a:srgbClr val="000000"/>
                </a:solidFill>
                <a:ea typeface="+mn-lt"/>
                <a:cs typeface="+mn-lt"/>
              </a:rPr>
              <a:t> Geber </a:t>
            </a:r>
            <a:r>
              <a:rPr lang="en-GB" sz="2400" err="1">
                <a:solidFill>
                  <a:srgbClr val="000000"/>
                </a:solidFill>
                <a:ea typeface="+mn-lt"/>
                <a:cs typeface="+mn-lt"/>
              </a:rPr>
              <a:t>Zahlungen</a:t>
            </a:r>
            <a:r>
              <a:rPr lang="en-GB" sz="2400" dirty="0">
                <a:solidFill>
                  <a:srgbClr val="000000"/>
                </a:solidFill>
                <a:ea typeface="+mn-lt"/>
                <a:cs typeface="+mn-lt"/>
              </a:rPr>
              <a:t> </a:t>
            </a:r>
            <a:r>
              <a:rPr kumimoji="0" lang="en-GB" sz="2400" b="0" i="0" u="none" strike="noStrike" kern="1200" cap="none" spc="0" normalizeH="0" baseline="0" noProof="0" dirty="0">
                <a:ln>
                  <a:noFill/>
                </a:ln>
                <a:solidFill>
                  <a:srgbClr val="000000"/>
                </a:solidFill>
                <a:effectLst/>
                <a:uLnTx/>
                <a:uFillTx/>
                <a:ea typeface="+mn-lt"/>
                <a:cs typeface="+mn-lt"/>
              </a:rPr>
              <a:t>an </a:t>
            </a:r>
            <a:r>
              <a:rPr lang="en-GB" sz="2400" err="1">
                <a:solidFill>
                  <a:srgbClr val="000000"/>
                </a:solidFill>
                <a:ea typeface="+mn-lt"/>
                <a:cs typeface="+mn-lt"/>
              </a:rPr>
              <a:t>eine</a:t>
            </a:r>
            <a:r>
              <a:rPr lang="en-GB" sz="2400" dirty="0">
                <a:solidFill>
                  <a:srgbClr val="000000"/>
                </a:solidFill>
                <a:ea typeface="+mn-lt"/>
                <a:cs typeface="+mn-lt"/>
              </a:rPr>
              <a:t> </a:t>
            </a:r>
            <a:r>
              <a:rPr kumimoji="0" lang="en-GB" sz="2400" b="0" i="0" u="none" strike="noStrike" kern="1200" cap="none" spc="0" normalizeH="0" baseline="0" noProof="0" dirty="0">
                <a:ln>
                  <a:noFill/>
                </a:ln>
                <a:solidFill>
                  <a:srgbClr val="000000"/>
                </a:solidFill>
                <a:effectLst/>
                <a:uLnTx/>
                <a:uFillTx/>
                <a:ea typeface="+mn-lt"/>
                <a:cs typeface="+mn-lt"/>
              </a:rPr>
              <a:t>NGO </a:t>
            </a:r>
            <a:r>
              <a:rPr lang="en-GB" sz="2400" err="1">
                <a:solidFill>
                  <a:srgbClr val="000000"/>
                </a:solidFill>
                <a:ea typeface="+mn-lt"/>
                <a:cs typeface="+mn-lt"/>
              </a:rPr>
              <a:t>nur</a:t>
            </a:r>
            <a:r>
              <a:rPr lang="en-GB" sz="2400" dirty="0">
                <a:solidFill>
                  <a:srgbClr val="000000"/>
                </a:solidFill>
                <a:ea typeface="+mn-lt"/>
                <a:cs typeface="+mn-lt"/>
              </a:rPr>
              <a:t> </a:t>
            </a:r>
            <a:r>
              <a:rPr lang="en-GB" sz="2400" err="1">
                <a:solidFill>
                  <a:srgbClr val="000000"/>
                </a:solidFill>
                <a:ea typeface="+mn-lt"/>
                <a:cs typeface="+mn-lt"/>
              </a:rPr>
              <a:t>dann</a:t>
            </a:r>
            <a:r>
              <a:rPr lang="en-GB" sz="2400" dirty="0">
                <a:solidFill>
                  <a:srgbClr val="000000"/>
                </a:solidFill>
                <a:ea typeface="+mn-lt"/>
                <a:cs typeface="+mn-lt"/>
              </a:rPr>
              <a:t> </a:t>
            </a:r>
            <a:r>
              <a:rPr lang="en-GB" sz="2400" err="1">
                <a:solidFill>
                  <a:srgbClr val="000000"/>
                </a:solidFill>
                <a:ea typeface="+mn-lt"/>
                <a:cs typeface="+mn-lt"/>
              </a:rPr>
              <a:t>leistet</a:t>
            </a:r>
            <a:r>
              <a:rPr lang="en-GB" sz="2400" dirty="0">
                <a:solidFill>
                  <a:srgbClr val="000000"/>
                </a:solidFill>
                <a:ea typeface="+mn-lt"/>
                <a:cs typeface="+mn-lt"/>
              </a:rPr>
              <a:t>, </a:t>
            </a:r>
            <a:r>
              <a:rPr lang="en-GB" sz="2400" err="1">
                <a:solidFill>
                  <a:srgbClr val="000000"/>
                </a:solidFill>
                <a:ea typeface="+mn-lt"/>
                <a:cs typeface="+mn-lt"/>
              </a:rPr>
              <a:t>wenn</a:t>
            </a:r>
            <a:r>
              <a:rPr lang="en-GB" sz="2400" dirty="0">
                <a:solidFill>
                  <a:srgbClr val="000000"/>
                </a:solidFill>
                <a:ea typeface="+mn-lt"/>
                <a:cs typeface="+mn-lt"/>
              </a:rPr>
              <a:t> </a:t>
            </a:r>
            <a:r>
              <a:rPr lang="en-GB" sz="2400" err="1">
                <a:solidFill>
                  <a:srgbClr val="000000"/>
                </a:solidFill>
                <a:ea typeface="+mn-lt"/>
                <a:cs typeface="+mn-lt"/>
              </a:rPr>
              <a:t>bestimmte</a:t>
            </a:r>
            <a:r>
              <a:rPr lang="en-GB" sz="2400" dirty="0">
                <a:solidFill>
                  <a:srgbClr val="000000"/>
                </a:solidFill>
                <a:ea typeface="+mn-lt"/>
                <a:cs typeface="+mn-lt"/>
              </a:rPr>
              <a:t> </a:t>
            </a:r>
            <a:r>
              <a:rPr lang="en-GB" sz="2400" err="1">
                <a:solidFill>
                  <a:srgbClr val="000000"/>
                </a:solidFill>
                <a:ea typeface="+mn-lt"/>
                <a:cs typeface="+mn-lt"/>
              </a:rPr>
              <a:t>Ergebnisse</a:t>
            </a:r>
            <a:r>
              <a:rPr lang="en-GB" sz="2400" dirty="0">
                <a:solidFill>
                  <a:srgbClr val="000000"/>
                </a:solidFill>
                <a:ea typeface="+mn-lt"/>
                <a:cs typeface="+mn-lt"/>
              </a:rPr>
              <a:t> </a:t>
            </a:r>
            <a:r>
              <a:rPr lang="en-GB" sz="2400" err="1">
                <a:solidFill>
                  <a:srgbClr val="000000"/>
                </a:solidFill>
                <a:ea typeface="+mn-lt"/>
                <a:cs typeface="+mn-lt"/>
              </a:rPr>
              <a:t>erzielt</a:t>
            </a:r>
            <a:r>
              <a:rPr lang="en-GB" sz="2400" dirty="0">
                <a:solidFill>
                  <a:srgbClr val="000000"/>
                </a:solidFill>
                <a:ea typeface="+mn-lt"/>
                <a:cs typeface="+mn-lt"/>
              </a:rPr>
              <a:t> </a:t>
            </a:r>
            <a:r>
              <a:rPr lang="en-GB" sz="2400" err="1">
                <a:solidFill>
                  <a:srgbClr val="000000"/>
                </a:solidFill>
                <a:ea typeface="+mn-lt"/>
                <a:cs typeface="+mn-lt"/>
              </a:rPr>
              <a:t>werden</a:t>
            </a:r>
            <a:r>
              <a:rPr lang="en-GB" sz="2400" dirty="0">
                <a:solidFill>
                  <a:srgbClr val="000000"/>
                </a:solidFill>
                <a:ea typeface="+mn-lt"/>
                <a:cs typeface="+mn-lt"/>
              </a:rPr>
              <a:t> - </a:t>
            </a:r>
            <a:r>
              <a:rPr lang="en-GB" sz="2400" err="1">
                <a:solidFill>
                  <a:srgbClr val="000000"/>
                </a:solidFill>
                <a:ea typeface="+mn-lt"/>
                <a:cs typeface="+mn-lt"/>
              </a:rPr>
              <a:t>können</a:t>
            </a:r>
            <a:r>
              <a:rPr lang="en-GB" sz="2400" dirty="0">
                <a:solidFill>
                  <a:srgbClr val="000000"/>
                </a:solidFill>
                <a:ea typeface="+mn-lt"/>
                <a:cs typeface="+mn-lt"/>
              </a:rPr>
              <a:t> für </a:t>
            </a:r>
            <a:r>
              <a:rPr kumimoji="0" lang="en-GB" sz="2400" b="0" i="0" u="none" strike="noStrike" kern="1200" cap="none" spc="0" normalizeH="0" baseline="0" noProof="0" dirty="0">
                <a:ln>
                  <a:noFill/>
                </a:ln>
                <a:solidFill>
                  <a:srgbClr val="000000"/>
                </a:solidFill>
                <a:effectLst/>
                <a:uLnTx/>
                <a:uFillTx/>
                <a:ea typeface="+mn-lt"/>
                <a:cs typeface="+mn-lt"/>
              </a:rPr>
              <a:t>NGOs</a:t>
            </a:r>
            <a:r>
              <a:rPr lang="en-GB" sz="2400" dirty="0">
                <a:solidFill>
                  <a:srgbClr val="000000"/>
                </a:solidFill>
                <a:ea typeface="+mn-lt"/>
                <a:cs typeface="+mn-lt"/>
              </a:rPr>
              <a:t> oft </a:t>
            </a:r>
            <a:r>
              <a:rPr lang="en-GB" sz="2400" err="1">
                <a:solidFill>
                  <a:srgbClr val="000000"/>
                </a:solidFill>
                <a:ea typeface="+mn-lt"/>
                <a:cs typeface="+mn-lt"/>
              </a:rPr>
              <a:t>zu</a:t>
            </a:r>
            <a:r>
              <a:rPr lang="en-GB" sz="2400" dirty="0">
                <a:solidFill>
                  <a:srgbClr val="000000"/>
                </a:solidFill>
                <a:ea typeface="+mn-lt"/>
                <a:cs typeface="+mn-lt"/>
              </a:rPr>
              <a:t> </a:t>
            </a:r>
            <a:r>
              <a:rPr lang="en-GB" sz="2400" err="1">
                <a:solidFill>
                  <a:srgbClr val="000000"/>
                </a:solidFill>
                <a:ea typeface="+mn-lt"/>
                <a:cs typeface="+mn-lt"/>
              </a:rPr>
              <a:t>hoch</a:t>
            </a:r>
            <a:r>
              <a:rPr lang="en-GB" sz="2400" dirty="0">
                <a:solidFill>
                  <a:srgbClr val="000000"/>
                </a:solidFill>
                <a:ea typeface="+mn-lt"/>
                <a:cs typeface="+mn-lt"/>
              </a:rPr>
              <a:t> sein</a:t>
            </a:r>
            <a:r>
              <a:rPr kumimoji="0" lang="en-GB" sz="2400" b="0" i="0" u="none" strike="noStrike" kern="1200" cap="none" spc="0" normalizeH="0" baseline="0" noProof="0" dirty="0">
                <a:ln>
                  <a:noFill/>
                </a:ln>
                <a:solidFill>
                  <a:srgbClr val="000000"/>
                </a:solidFill>
                <a:effectLst/>
                <a:uLnTx/>
                <a:uFillTx/>
                <a:ea typeface="+mn-lt"/>
                <a:cs typeface="+mn-lt"/>
              </a:rPr>
              <a:t>.</a:t>
            </a:r>
            <a:r>
              <a:rPr lang="en-GB" sz="2400" dirty="0">
                <a:solidFill>
                  <a:srgbClr val="000000"/>
                </a:solidFill>
                <a:ea typeface="+mn-lt"/>
                <a:cs typeface="+mn-lt"/>
              </a:rPr>
              <a:t> </a:t>
            </a:r>
            <a:endParaRPr lang="en-GB" sz="2400" b="0" i="0" u="none" strike="noStrike" kern="1200" cap="none" spc="0" normalizeH="0" baseline="0" noProof="0" dirty="0">
              <a:ln>
                <a:noFill/>
              </a:ln>
              <a:solidFill>
                <a:srgbClr val="000000"/>
              </a:solidFill>
              <a:effectLst/>
              <a:uLnTx/>
              <a:uFillTx/>
              <a:ea typeface="+mn-lt"/>
              <a:cs typeface="+mn-lt"/>
            </a:endParaRPr>
          </a:p>
          <a:p>
            <a:pPr marL="457200" marR="0" lvl="0" indent="-457200" algn="l" defTabSz="914400" rtl="0" eaLnBrk="1" fontAlgn="auto" latinLnBrk="0" hangingPunct="1">
              <a:lnSpc>
                <a:spcPct val="90000"/>
              </a:lnSpc>
              <a:spcBef>
                <a:spcPts val="1000"/>
              </a:spcBef>
              <a:spcAft>
                <a:spcPts val="0"/>
              </a:spcAft>
              <a:buClr>
                <a:srgbClr val="0D9390"/>
              </a:buClr>
              <a:buSzTx/>
              <a:buFont typeface="Arial" panose="020B0604020202020204" pitchFamily="34" charset="0"/>
              <a:buChar char="•"/>
              <a:tabLst/>
              <a:defRPr/>
            </a:pPr>
            <a:endParaRPr kumimoji="0" lang="en-GB" sz="2400" b="0" i="0" u="none" strike="noStrike" kern="1200" cap="none" spc="0" normalizeH="0" baseline="0" noProof="0">
              <a:ln>
                <a:noFill/>
              </a:ln>
              <a:solidFill>
                <a:srgbClr val="000000"/>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
                <a:srgbClr val="0D9390"/>
              </a:buClr>
              <a:buSzTx/>
              <a:buFontTx/>
              <a:buBlip>
                <a:blip r:embed="rId3"/>
              </a:buBlip>
              <a:tabLst/>
              <a:defRPr/>
            </a:pPr>
            <a:endParaRPr kumimoji="0" lang="en-GB" sz="24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3472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32120" y="419255"/>
            <a:ext cx="10374368" cy="833311"/>
          </a:xfrm>
        </p:spPr>
        <p:txBody>
          <a:bodyPr lIns="91440" tIns="45720" rIns="91440" bIns="45720" anchor="t">
            <a:noAutofit/>
          </a:bodyPr>
          <a:lstStyle/>
          <a:p>
            <a:r>
              <a:rPr lang="en-GB" dirty="0" err="1">
                <a:ea typeface="+mn-lt"/>
                <a:cs typeface="+mn-lt"/>
              </a:rPr>
              <a:t>Einsatz</a:t>
            </a:r>
            <a:r>
              <a:rPr lang="en-GB" dirty="0">
                <a:ea typeface="+mn-lt"/>
                <a:cs typeface="+mn-lt"/>
              </a:rPr>
              <a:t> von </a:t>
            </a:r>
            <a:r>
              <a:rPr lang="en-GB" dirty="0" err="1">
                <a:ea typeface="+mn-lt"/>
                <a:cs typeface="+mn-lt"/>
              </a:rPr>
              <a:t>privatem</a:t>
            </a:r>
            <a:r>
              <a:rPr lang="en-GB" dirty="0">
                <a:ea typeface="+mn-lt"/>
                <a:cs typeface="+mn-lt"/>
              </a:rPr>
              <a:t> </a:t>
            </a:r>
            <a:r>
              <a:rPr lang="en-GB" dirty="0" err="1">
                <a:ea typeface="+mn-lt"/>
                <a:cs typeface="+mn-lt"/>
              </a:rPr>
              <a:t>Investorenkapital</a:t>
            </a:r>
            <a:r>
              <a:rPr lang="en-GB" dirty="0">
                <a:ea typeface="+mn-lt"/>
                <a:cs typeface="+mn-lt"/>
              </a:rPr>
              <a:t> </a:t>
            </a:r>
            <a:r>
              <a:rPr lang="en-GB" dirty="0" err="1">
                <a:ea typeface="+mn-lt"/>
                <a:cs typeface="+mn-lt"/>
              </a:rPr>
              <a:t>zur</a:t>
            </a:r>
            <a:r>
              <a:rPr lang="en-GB" dirty="0">
                <a:ea typeface="+mn-lt"/>
                <a:cs typeface="+mn-lt"/>
              </a:rPr>
              <a:t> </a:t>
            </a:r>
            <a:r>
              <a:rPr lang="en-GB" dirty="0" err="1">
                <a:ea typeface="+mn-lt"/>
                <a:cs typeface="+mn-lt"/>
              </a:rPr>
              <a:t>Steigerung</a:t>
            </a:r>
            <a:r>
              <a:rPr lang="en-GB" dirty="0">
                <a:ea typeface="+mn-lt"/>
                <a:cs typeface="+mn-lt"/>
              </a:rPr>
              <a:t> der </a:t>
            </a:r>
            <a:r>
              <a:rPr lang="en-GB" dirty="0" err="1">
                <a:ea typeface="+mn-lt"/>
                <a:cs typeface="+mn-lt"/>
              </a:rPr>
              <a:t>Wirkung</a:t>
            </a:r>
            <a:r>
              <a:rPr lang="en-GB" dirty="0">
                <a:ea typeface="+mn-lt"/>
                <a:cs typeface="+mn-lt"/>
              </a:rPr>
              <a:t> von NGOs</a:t>
            </a:r>
            <a:endParaRPr lang="en-US" dirty="0">
              <a:ea typeface="+mn-lt"/>
              <a:cs typeface="+mn-lt"/>
            </a:endParaRPr>
          </a:p>
          <a:p>
            <a:endParaRPr lang="en-GB" dirty="0">
              <a:ea typeface="+mn-lt"/>
              <a:cs typeface="+mn-lt"/>
            </a:endParaRPr>
          </a:p>
          <a:p>
            <a:endParaRPr lang="en-GB" dirty="0">
              <a:cs typeface="Calibri"/>
            </a:endParaRPr>
          </a:p>
        </p:txBody>
      </p:sp>
      <p:sp>
        <p:nvSpPr>
          <p:cNvPr id="2" name="TextBox 1">
            <a:extLst>
              <a:ext uri="{FF2B5EF4-FFF2-40B4-BE49-F238E27FC236}">
                <a16:creationId xmlns:a16="http://schemas.microsoft.com/office/drawing/2014/main" id="{CDF7989A-5967-150C-B395-70EC1F2423B8}"/>
              </a:ext>
            </a:extLst>
          </p:cNvPr>
          <p:cNvSpPr txBox="1"/>
          <p:nvPr/>
        </p:nvSpPr>
        <p:spPr>
          <a:xfrm>
            <a:off x="897211" y="1583870"/>
            <a:ext cx="10496407" cy="2471446"/>
          </a:xfrm>
          <a:prstGeom prst="rect">
            <a:avLst/>
          </a:prstGeom>
          <a:noFill/>
        </p:spPr>
        <p:txBody>
          <a:bodyPr wrap="square" lIns="91440" tIns="45720" rIns="91440" bIns="45720" rtlCol="0" anchor="t">
            <a:spAutoFit/>
          </a:bodyPr>
          <a:lstStyle/>
          <a:p>
            <a:pPr marL="457200" indent="-457200">
              <a:lnSpc>
                <a:spcPct val="90000"/>
              </a:lnSpc>
              <a:spcBef>
                <a:spcPts val="1000"/>
              </a:spcBef>
              <a:buClr>
                <a:srgbClr val="0D9390"/>
              </a:buClr>
              <a:buFont typeface="Arial"/>
              <a:buBlip>
                <a:blip r:embed="rId3"/>
              </a:buBlip>
              <a:defRPr/>
            </a:pPr>
            <a:r>
              <a:rPr lang="en-GB" sz="2400" dirty="0">
                <a:solidFill>
                  <a:srgbClr val="000000"/>
                </a:solidFill>
                <a:ea typeface="+mn-lt"/>
                <a:cs typeface="+mn-lt"/>
              </a:rPr>
              <a:t>Vier </a:t>
            </a:r>
            <a:r>
              <a:rPr lang="en-GB" sz="2400" err="1">
                <a:solidFill>
                  <a:srgbClr val="000000"/>
                </a:solidFill>
                <a:ea typeface="+mn-lt"/>
                <a:cs typeface="+mn-lt"/>
              </a:rPr>
              <a:t>große</a:t>
            </a:r>
            <a:r>
              <a:rPr lang="en-GB" sz="2400" dirty="0">
                <a:solidFill>
                  <a:srgbClr val="000000"/>
                </a:solidFill>
                <a:ea typeface="+mn-lt"/>
                <a:cs typeface="+mn-lt"/>
              </a:rPr>
              <a:t> </a:t>
            </a:r>
            <a:r>
              <a:rPr lang="en-GB" sz="2400" err="1">
                <a:solidFill>
                  <a:srgbClr val="000000"/>
                </a:solidFill>
                <a:ea typeface="+mn-lt"/>
                <a:cs typeface="+mn-lt"/>
              </a:rPr>
              <a:t>Herausforderungen</a:t>
            </a:r>
            <a:r>
              <a:rPr lang="en-GB" sz="2400" dirty="0">
                <a:solidFill>
                  <a:srgbClr val="000000"/>
                </a:solidFill>
                <a:ea typeface="+mn-lt"/>
                <a:cs typeface="+mn-lt"/>
              </a:rPr>
              <a:t> </a:t>
            </a:r>
            <a:r>
              <a:rPr lang="en-GB" sz="2400" err="1">
                <a:solidFill>
                  <a:srgbClr val="000000"/>
                </a:solidFill>
                <a:ea typeface="+mn-lt"/>
                <a:cs typeface="+mn-lt"/>
              </a:rPr>
              <a:t>bei</a:t>
            </a:r>
            <a:r>
              <a:rPr lang="en-GB" sz="2400" dirty="0">
                <a:solidFill>
                  <a:srgbClr val="000000"/>
                </a:solidFill>
                <a:ea typeface="+mn-lt"/>
                <a:cs typeface="+mn-lt"/>
              </a:rPr>
              <a:t> der </a:t>
            </a:r>
            <a:r>
              <a:rPr lang="en-GB" sz="2400" err="1">
                <a:solidFill>
                  <a:srgbClr val="000000"/>
                </a:solidFill>
                <a:ea typeface="+mn-lt"/>
                <a:cs typeface="+mn-lt"/>
              </a:rPr>
              <a:t>Finanzierung</a:t>
            </a:r>
            <a:r>
              <a:rPr lang="en-GB" sz="2400" dirty="0">
                <a:solidFill>
                  <a:srgbClr val="000000"/>
                </a:solidFill>
                <a:ea typeface="+mn-lt"/>
                <a:cs typeface="+mn-lt"/>
              </a:rPr>
              <a:t> </a:t>
            </a:r>
            <a:r>
              <a:rPr kumimoji="0" lang="en-GB" sz="2400" b="0" i="0" u="none" strike="noStrike" kern="1200" cap="none" spc="0" normalizeH="0" baseline="0" noProof="0" dirty="0">
                <a:ln>
                  <a:noFill/>
                </a:ln>
                <a:solidFill>
                  <a:srgbClr val="000000"/>
                </a:solidFill>
                <a:effectLst/>
                <a:uLnTx/>
                <a:uFillTx/>
                <a:ea typeface="+mn-lt"/>
                <a:cs typeface="+mn-lt"/>
              </a:rPr>
              <a:t>(</a:t>
            </a:r>
            <a:r>
              <a:rPr lang="en-GB" sz="2400" dirty="0">
                <a:solidFill>
                  <a:srgbClr val="000000"/>
                </a:solidFill>
                <a:ea typeface="+mn-lt"/>
                <a:cs typeface="+mn-lt"/>
              </a:rPr>
              <a:t> Forts</a:t>
            </a:r>
            <a:r>
              <a:rPr kumimoji="0" lang="en-GB" sz="2400" b="0" i="0" u="none" strike="noStrike" kern="1200" cap="none" spc="0" normalizeH="0" baseline="0" noProof="0" dirty="0">
                <a:ln>
                  <a:noFill/>
                </a:ln>
                <a:solidFill>
                  <a:srgbClr val="000000"/>
                </a:solidFill>
                <a:effectLst/>
                <a:uLnTx/>
                <a:uFillTx/>
                <a:ea typeface="+mn-lt"/>
                <a:cs typeface="+mn-lt"/>
              </a:rPr>
              <a:t>.)</a:t>
            </a:r>
            <a:endParaRPr lang="en-US" dirty="0">
              <a:solidFill>
                <a:srgbClr val="000000"/>
              </a:solidFill>
              <a:ea typeface="+mn-lt"/>
              <a:cs typeface="+mn-lt"/>
            </a:endParaRPr>
          </a:p>
          <a:p>
            <a:pPr marR="0" lvl="0" algn="l" defTabSz="914400" rtl="0" eaLnBrk="1" fontAlgn="auto" latinLnBrk="0" hangingPunct="1">
              <a:lnSpc>
                <a:spcPct val="90000"/>
              </a:lnSpc>
              <a:spcBef>
                <a:spcPts val="1000"/>
              </a:spcBef>
              <a:spcAft>
                <a:spcPts val="0"/>
              </a:spcAft>
              <a:buClr>
                <a:srgbClr val="0D9390"/>
              </a:buClr>
              <a:buSzTx/>
              <a:tabLst/>
              <a:defRPr/>
            </a:pPr>
            <a:endParaRPr kumimoji="0" lang="en-GB" sz="2400" b="0" i="0" u="none" strike="noStrike" kern="1200" cap="none" spc="0" normalizeH="0" baseline="0" noProof="0">
              <a:ln>
                <a:noFill/>
              </a:ln>
              <a:solidFill>
                <a:srgbClr val="000000"/>
              </a:solidFill>
              <a:effectLst/>
              <a:uLnTx/>
              <a:uFillTx/>
              <a:latin typeface="Calibri" panose="020F0502020204030204"/>
              <a:ea typeface="+mn-ea"/>
              <a:cs typeface="+mn-cs"/>
            </a:endParaRPr>
          </a:p>
          <a:p>
            <a:pPr marL="914400" lvl="1" indent="-457200">
              <a:lnSpc>
                <a:spcPct val="90000"/>
              </a:lnSpc>
              <a:spcBef>
                <a:spcPts val="1000"/>
              </a:spcBef>
              <a:buClr>
                <a:srgbClr val="0D9390"/>
              </a:buClr>
              <a:buFont typeface="Arial" panose="020B0604020202020204" pitchFamily="34" charset="0"/>
              <a:buChar char="•"/>
              <a:defRPr/>
            </a:pPr>
            <a:r>
              <a:rPr lang="en-GB" sz="2400" b="1" err="1">
                <a:solidFill>
                  <a:schemeClr val="accent2"/>
                </a:solidFill>
                <a:ea typeface="+mn-lt"/>
                <a:cs typeface="+mn-lt"/>
              </a:rPr>
              <a:t>Zeitplan</a:t>
            </a:r>
            <a:r>
              <a:rPr lang="en-GB" sz="2400" b="1" dirty="0">
                <a:solidFill>
                  <a:schemeClr val="accent2"/>
                </a:solidFill>
                <a:ea typeface="+mn-lt"/>
                <a:cs typeface="+mn-lt"/>
              </a:rPr>
              <a:t>:</a:t>
            </a:r>
            <a:r>
              <a:rPr lang="en-GB" sz="2400" dirty="0">
                <a:solidFill>
                  <a:srgbClr val="000000"/>
                </a:solidFill>
                <a:ea typeface="+mn-lt"/>
                <a:cs typeface="+mn-lt"/>
              </a:rPr>
              <a:t> Die </a:t>
            </a:r>
            <a:r>
              <a:rPr lang="en-GB" sz="2400" err="1">
                <a:solidFill>
                  <a:srgbClr val="000000"/>
                </a:solidFill>
                <a:ea typeface="+mn-lt"/>
                <a:cs typeface="+mn-lt"/>
              </a:rPr>
              <a:t>Unvorhersehbarkeit</a:t>
            </a:r>
            <a:r>
              <a:rPr lang="en-GB" sz="2400" dirty="0">
                <a:solidFill>
                  <a:srgbClr val="000000"/>
                </a:solidFill>
                <a:ea typeface="+mn-lt"/>
                <a:cs typeface="+mn-lt"/>
              </a:rPr>
              <a:t> der </a:t>
            </a:r>
            <a:r>
              <a:rPr lang="en-GB" sz="2400" err="1">
                <a:solidFill>
                  <a:srgbClr val="000000"/>
                </a:solidFill>
                <a:ea typeface="+mn-lt"/>
                <a:cs typeface="+mn-lt"/>
              </a:rPr>
              <a:t>Mittelzuflüsse</a:t>
            </a:r>
            <a:r>
              <a:rPr lang="en-GB" sz="2400" dirty="0">
                <a:solidFill>
                  <a:srgbClr val="000000"/>
                </a:solidFill>
                <a:ea typeface="+mn-lt"/>
                <a:cs typeface="+mn-lt"/>
              </a:rPr>
              <a:t> der Geber </a:t>
            </a:r>
            <a:r>
              <a:rPr lang="en-GB" sz="2400" err="1">
                <a:solidFill>
                  <a:srgbClr val="000000"/>
                </a:solidFill>
                <a:ea typeface="+mn-lt"/>
                <a:cs typeface="+mn-lt"/>
              </a:rPr>
              <a:t>kann</a:t>
            </a:r>
            <a:r>
              <a:rPr lang="en-GB" sz="2400" dirty="0">
                <a:solidFill>
                  <a:srgbClr val="000000"/>
                </a:solidFill>
                <a:ea typeface="+mn-lt"/>
                <a:cs typeface="+mn-lt"/>
              </a:rPr>
              <a:t> </a:t>
            </a:r>
            <a:r>
              <a:rPr lang="en-GB" sz="2400" err="1">
                <a:solidFill>
                  <a:srgbClr val="000000"/>
                </a:solidFill>
                <a:ea typeface="+mn-lt"/>
                <a:cs typeface="+mn-lt"/>
              </a:rPr>
              <a:t>dazu</a:t>
            </a:r>
            <a:r>
              <a:rPr lang="en-GB" sz="2400" dirty="0">
                <a:solidFill>
                  <a:srgbClr val="000000"/>
                </a:solidFill>
                <a:ea typeface="+mn-lt"/>
                <a:cs typeface="+mn-lt"/>
              </a:rPr>
              <a:t> </a:t>
            </a:r>
            <a:r>
              <a:rPr lang="en-GB" sz="2400" err="1">
                <a:solidFill>
                  <a:srgbClr val="000000"/>
                </a:solidFill>
                <a:ea typeface="+mn-lt"/>
                <a:cs typeface="+mn-lt"/>
              </a:rPr>
              <a:t>führen</a:t>
            </a:r>
            <a:r>
              <a:rPr lang="en-GB" sz="2400" dirty="0">
                <a:solidFill>
                  <a:srgbClr val="000000"/>
                </a:solidFill>
                <a:ea typeface="+mn-lt"/>
                <a:cs typeface="+mn-lt"/>
              </a:rPr>
              <a:t>, </a:t>
            </a:r>
            <a:r>
              <a:rPr lang="en-GB" sz="2400" err="1">
                <a:solidFill>
                  <a:srgbClr val="000000"/>
                </a:solidFill>
                <a:ea typeface="+mn-lt"/>
                <a:cs typeface="+mn-lt"/>
              </a:rPr>
              <a:t>dass</a:t>
            </a:r>
            <a:r>
              <a:rPr lang="en-GB" sz="2400" dirty="0">
                <a:solidFill>
                  <a:srgbClr val="000000"/>
                </a:solidFill>
                <a:ea typeface="+mn-lt"/>
                <a:cs typeface="+mn-lt"/>
              </a:rPr>
              <a:t> den NGOs die </a:t>
            </a:r>
            <a:r>
              <a:rPr lang="en-GB" sz="2400" err="1">
                <a:solidFill>
                  <a:srgbClr val="000000"/>
                </a:solidFill>
                <a:ea typeface="+mn-lt"/>
                <a:cs typeface="+mn-lt"/>
              </a:rPr>
              <a:t>notwendigen</a:t>
            </a:r>
            <a:r>
              <a:rPr lang="en-GB" sz="2400" dirty="0">
                <a:solidFill>
                  <a:srgbClr val="000000"/>
                </a:solidFill>
                <a:ea typeface="+mn-lt"/>
                <a:cs typeface="+mn-lt"/>
              </a:rPr>
              <a:t> Mittel </a:t>
            </a:r>
            <a:r>
              <a:rPr lang="en-GB" sz="2400" err="1">
                <a:solidFill>
                  <a:srgbClr val="000000"/>
                </a:solidFill>
                <a:ea typeface="+mn-lt"/>
                <a:cs typeface="+mn-lt"/>
              </a:rPr>
              <a:t>fehlen</a:t>
            </a:r>
            <a:r>
              <a:rPr lang="en-GB" sz="2400" dirty="0">
                <a:solidFill>
                  <a:srgbClr val="000000"/>
                </a:solidFill>
                <a:ea typeface="+mn-lt"/>
                <a:cs typeface="+mn-lt"/>
              </a:rPr>
              <a:t>, um Projekte </a:t>
            </a:r>
            <a:r>
              <a:rPr lang="en-GB" sz="2400" err="1">
                <a:solidFill>
                  <a:srgbClr val="000000"/>
                </a:solidFill>
                <a:ea typeface="+mn-lt"/>
                <a:cs typeface="+mn-lt"/>
              </a:rPr>
              <a:t>zu</a:t>
            </a:r>
            <a:r>
              <a:rPr lang="en-GB" sz="2400" dirty="0">
                <a:solidFill>
                  <a:srgbClr val="000000"/>
                </a:solidFill>
                <a:ea typeface="+mn-lt"/>
                <a:cs typeface="+mn-lt"/>
              </a:rPr>
              <a:t> </a:t>
            </a:r>
            <a:r>
              <a:rPr lang="en-GB" sz="2400" err="1">
                <a:solidFill>
                  <a:srgbClr val="000000"/>
                </a:solidFill>
                <a:ea typeface="+mn-lt"/>
                <a:cs typeface="+mn-lt"/>
              </a:rPr>
              <a:t>dem</a:t>
            </a:r>
            <a:r>
              <a:rPr lang="en-GB" sz="2400" dirty="0">
                <a:solidFill>
                  <a:srgbClr val="000000"/>
                </a:solidFill>
                <a:ea typeface="+mn-lt"/>
                <a:cs typeface="+mn-lt"/>
              </a:rPr>
              <a:t> </a:t>
            </a:r>
            <a:r>
              <a:rPr lang="en-GB" sz="2400" err="1">
                <a:solidFill>
                  <a:srgbClr val="000000"/>
                </a:solidFill>
                <a:ea typeface="+mn-lt"/>
                <a:cs typeface="+mn-lt"/>
              </a:rPr>
              <a:t>Zeitpunkt</a:t>
            </a:r>
            <a:r>
              <a:rPr lang="en-GB" sz="2400" dirty="0">
                <a:solidFill>
                  <a:srgbClr val="000000"/>
                </a:solidFill>
                <a:ea typeface="+mn-lt"/>
                <a:cs typeface="+mn-lt"/>
              </a:rPr>
              <a:t> </a:t>
            </a:r>
            <a:r>
              <a:rPr lang="en-GB" sz="2400" err="1">
                <a:solidFill>
                  <a:srgbClr val="000000"/>
                </a:solidFill>
                <a:ea typeface="+mn-lt"/>
                <a:cs typeface="+mn-lt"/>
              </a:rPr>
              <a:t>durchzuführen</a:t>
            </a:r>
            <a:r>
              <a:rPr lang="en-GB" sz="2400" dirty="0">
                <a:solidFill>
                  <a:srgbClr val="000000"/>
                </a:solidFill>
                <a:ea typeface="+mn-lt"/>
                <a:cs typeface="+mn-lt"/>
              </a:rPr>
              <a:t>, an </a:t>
            </a:r>
            <a:r>
              <a:rPr lang="en-GB" sz="2400" err="1">
                <a:solidFill>
                  <a:srgbClr val="000000"/>
                </a:solidFill>
                <a:ea typeface="+mn-lt"/>
                <a:cs typeface="+mn-lt"/>
              </a:rPr>
              <a:t>dem</a:t>
            </a:r>
            <a:r>
              <a:rPr lang="en-GB" sz="2400" dirty="0">
                <a:solidFill>
                  <a:srgbClr val="000000"/>
                </a:solidFill>
                <a:ea typeface="+mn-lt"/>
                <a:cs typeface="+mn-lt"/>
              </a:rPr>
              <a:t> die </a:t>
            </a:r>
            <a:r>
              <a:rPr lang="en-GB" sz="2400" err="1">
                <a:solidFill>
                  <a:srgbClr val="000000"/>
                </a:solidFill>
                <a:ea typeface="+mn-lt"/>
                <a:cs typeface="+mn-lt"/>
              </a:rPr>
              <a:t>Wirkung</a:t>
            </a:r>
            <a:r>
              <a:rPr lang="en-GB" sz="2400" dirty="0">
                <a:solidFill>
                  <a:srgbClr val="000000"/>
                </a:solidFill>
                <a:ea typeface="+mn-lt"/>
                <a:cs typeface="+mn-lt"/>
              </a:rPr>
              <a:t> am </a:t>
            </a:r>
            <a:r>
              <a:rPr lang="en-GB" sz="2400" err="1">
                <a:solidFill>
                  <a:srgbClr val="000000"/>
                </a:solidFill>
                <a:ea typeface="+mn-lt"/>
                <a:cs typeface="+mn-lt"/>
              </a:rPr>
              <a:t>größten</a:t>
            </a:r>
            <a:r>
              <a:rPr lang="en-GB" sz="2400" dirty="0">
                <a:solidFill>
                  <a:srgbClr val="000000"/>
                </a:solidFill>
                <a:ea typeface="+mn-lt"/>
                <a:cs typeface="+mn-lt"/>
              </a:rPr>
              <a:t> </a:t>
            </a:r>
            <a:r>
              <a:rPr lang="en-GB" sz="2400" err="1">
                <a:solidFill>
                  <a:srgbClr val="000000"/>
                </a:solidFill>
                <a:ea typeface="+mn-lt"/>
                <a:cs typeface="+mn-lt"/>
              </a:rPr>
              <a:t>wäre</a:t>
            </a:r>
            <a:r>
              <a:rPr kumimoji="0" lang="en-GB" sz="2400" b="0" i="0" u="none" strike="noStrike" kern="1200" cap="none" spc="0" normalizeH="0" baseline="0" noProof="0" dirty="0">
                <a:ln>
                  <a:noFill/>
                </a:ln>
                <a:solidFill>
                  <a:srgbClr val="000000"/>
                </a:solidFill>
                <a:effectLst/>
                <a:uLnTx/>
                <a:uFillTx/>
                <a:ea typeface="+mn-lt"/>
                <a:cs typeface="+mn-lt"/>
              </a:rPr>
              <a:t>.</a:t>
            </a:r>
            <a:r>
              <a:rPr lang="en-GB" sz="2400" dirty="0">
                <a:solidFill>
                  <a:srgbClr val="000000"/>
                </a:solidFill>
                <a:ea typeface="+mn-lt"/>
                <a:cs typeface="+mn-lt"/>
              </a:rPr>
              <a:t> </a:t>
            </a:r>
            <a:endParaRPr lang="en-GB" sz="2400" b="0" i="0" u="none" strike="noStrike" kern="1200" cap="none" spc="0" normalizeH="0" baseline="0" noProof="0" dirty="0">
              <a:ln>
                <a:noFill/>
              </a:ln>
              <a:solidFill>
                <a:srgbClr val="000000"/>
              </a:solidFill>
              <a:effectLst/>
              <a:uLnTx/>
              <a:uFillTx/>
              <a:ea typeface="+mn-lt"/>
              <a:cs typeface="+mn-lt"/>
            </a:endParaRPr>
          </a:p>
          <a:p>
            <a:pPr marL="457200" marR="0" lvl="0" indent="-457200" algn="l" defTabSz="914400" rtl="0" eaLnBrk="1" fontAlgn="auto" latinLnBrk="0" hangingPunct="1">
              <a:lnSpc>
                <a:spcPct val="90000"/>
              </a:lnSpc>
              <a:spcBef>
                <a:spcPts val="1000"/>
              </a:spcBef>
              <a:spcAft>
                <a:spcPts val="0"/>
              </a:spcAft>
              <a:buClr>
                <a:srgbClr val="0D9390"/>
              </a:buClr>
              <a:buSzTx/>
              <a:buFont typeface="Arial" panose="020B0604020202020204" pitchFamily="34" charset="0"/>
              <a:buChar char="•"/>
              <a:tabLst/>
              <a:defRPr/>
            </a:pPr>
            <a:endParaRPr kumimoji="0" lang="en-GB" sz="24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8825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809424" y="485516"/>
            <a:ext cx="10418542" cy="833311"/>
          </a:xfrm>
        </p:spPr>
        <p:txBody>
          <a:bodyPr lIns="91440" tIns="45720" rIns="91440" bIns="45720" anchor="t">
            <a:noAutofit/>
          </a:bodyPr>
          <a:lstStyle/>
          <a:p>
            <a:r>
              <a:rPr lang="en-GB" dirty="0" err="1">
                <a:ea typeface="+mn-lt"/>
                <a:cs typeface="+mn-lt"/>
              </a:rPr>
              <a:t>Einsatz</a:t>
            </a:r>
            <a:r>
              <a:rPr lang="en-GB" dirty="0">
                <a:ea typeface="+mn-lt"/>
                <a:cs typeface="+mn-lt"/>
              </a:rPr>
              <a:t> von </a:t>
            </a:r>
            <a:r>
              <a:rPr lang="en-GB" dirty="0" err="1">
                <a:ea typeface="+mn-lt"/>
                <a:cs typeface="+mn-lt"/>
              </a:rPr>
              <a:t>privatem</a:t>
            </a:r>
            <a:r>
              <a:rPr lang="en-GB" dirty="0">
                <a:ea typeface="+mn-lt"/>
                <a:cs typeface="+mn-lt"/>
              </a:rPr>
              <a:t> </a:t>
            </a:r>
            <a:r>
              <a:rPr lang="en-GB" dirty="0" err="1">
                <a:ea typeface="+mn-lt"/>
                <a:cs typeface="+mn-lt"/>
              </a:rPr>
              <a:t>Investorenkapital</a:t>
            </a:r>
            <a:r>
              <a:rPr lang="en-GB" dirty="0">
                <a:ea typeface="+mn-lt"/>
                <a:cs typeface="+mn-lt"/>
              </a:rPr>
              <a:t> </a:t>
            </a:r>
            <a:r>
              <a:rPr lang="en-GB" dirty="0" err="1">
                <a:ea typeface="+mn-lt"/>
                <a:cs typeface="+mn-lt"/>
              </a:rPr>
              <a:t>zur</a:t>
            </a:r>
            <a:r>
              <a:rPr lang="en-GB" dirty="0">
                <a:ea typeface="+mn-lt"/>
                <a:cs typeface="+mn-lt"/>
              </a:rPr>
              <a:t> </a:t>
            </a:r>
            <a:r>
              <a:rPr lang="en-GB" dirty="0" err="1">
                <a:ea typeface="+mn-lt"/>
                <a:cs typeface="+mn-lt"/>
              </a:rPr>
              <a:t>Steigerung</a:t>
            </a:r>
            <a:r>
              <a:rPr lang="en-GB" dirty="0">
                <a:ea typeface="+mn-lt"/>
                <a:cs typeface="+mn-lt"/>
              </a:rPr>
              <a:t> der </a:t>
            </a:r>
            <a:r>
              <a:rPr lang="en-GB" dirty="0" err="1">
                <a:ea typeface="+mn-lt"/>
                <a:cs typeface="+mn-lt"/>
              </a:rPr>
              <a:t>Wirkung</a:t>
            </a:r>
            <a:r>
              <a:rPr lang="en-GB" dirty="0">
                <a:ea typeface="+mn-lt"/>
                <a:cs typeface="+mn-lt"/>
              </a:rPr>
              <a:t> von NGOs</a:t>
            </a:r>
            <a:endParaRPr lang="en-US" dirty="0"/>
          </a:p>
        </p:txBody>
      </p:sp>
      <p:sp>
        <p:nvSpPr>
          <p:cNvPr id="2" name="TextBox 1">
            <a:extLst>
              <a:ext uri="{FF2B5EF4-FFF2-40B4-BE49-F238E27FC236}">
                <a16:creationId xmlns:a16="http://schemas.microsoft.com/office/drawing/2014/main" id="{CDF7989A-5967-150C-B395-70EC1F2423B8}"/>
              </a:ext>
            </a:extLst>
          </p:cNvPr>
          <p:cNvSpPr txBox="1"/>
          <p:nvPr/>
        </p:nvSpPr>
        <p:spPr>
          <a:xfrm>
            <a:off x="897211" y="1583870"/>
            <a:ext cx="10496407" cy="4185761"/>
          </a:xfrm>
          <a:prstGeom prst="rect">
            <a:avLst/>
          </a:prstGeom>
          <a:noFill/>
        </p:spPr>
        <p:txBody>
          <a:bodyPr wrap="square" lIns="91440" tIns="45720" rIns="91440" bIns="45720" rtlCol="0" anchor="t">
            <a:spAutoFit/>
          </a:bodyPr>
          <a:lstStyle/>
          <a:p>
            <a:pPr marL="457200" indent="-457200">
              <a:lnSpc>
                <a:spcPct val="90000"/>
              </a:lnSpc>
              <a:spcBef>
                <a:spcPts val="1000"/>
              </a:spcBef>
              <a:buClr>
                <a:srgbClr val="0D9390"/>
              </a:buClr>
              <a:buBlip>
                <a:blip r:embed="rId3"/>
              </a:buBlip>
              <a:defRPr/>
            </a:pPr>
            <a:endParaRPr lang="en-GB" sz="2400" dirty="0">
              <a:solidFill>
                <a:srgbClr val="000000"/>
              </a:solidFill>
              <a:ea typeface="+mn-lt"/>
              <a:cs typeface="+mn-lt"/>
            </a:endParaRPr>
          </a:p>
          <a:p>
            <a:pPr marL="457200" indent="-457200">
              <a:lnSpc>
                <a:spcPct val="90000"/>
              </a:lnSpc>
              <a:spcBef>
                <a:spcPts val="1000"/>
              </a:spcBef>
              <a:buClr>
                <a:srgbClr val="0D9390"/>
              </a:buClr>
              <a:buFont typeface="Arial"/>
              <a:buBlip>
                <a:blip r:embed="rId3"/>
              </a:buBlip>
              <a:defRPr/>
            </a:pPr>
            <a:r>
              <a:rPr lang="en-GB" sz="2400" dirty="0">
                <a:solidFill>
                  <a:srgbClr val="000000"/>
                </a:solidFill>
                <a:ea typeface="+mn-lt"/>
                <a:cs typeface="+mn-lt"/>
              </a:rPr>
              <a:t>Vier </a:t>
            </a:r>
            <a:r>
              <a:rPr lang="en-GB" sz="2400" dirty="0" err="1">
                <a:solidFill>
                  <a:srgbClr val="000000"/>
                </a:solidFill>
                <a:ea typeface="+mn-lt"/>
                <a:cs typeface="+mn-lt"/>
              </a:rPr>
              <a:t>große</a:t>
            </a:r>
            <a:r>
              <a:rPr lang="en-GB" sz="2400" dirty="0">
                <a:solidFill>
                  <a:srgbClr val="000000"/>
                </a:solidFill>
                <a:ea typeface="+mn-lt"/>
                <a:cs typeface="+mn-lt"/>
              </a:rPr>
              <a:t> </a:t>
            </a:r>
            <a:r>
              <a:rPr lang="en-GB" sz="2400" dirty="0" err="1">
                <a:solidFill>
                  <a:srgbClr val="000000"/>
                </a:solidFill>
                <a:ea typeface="+mn-lt"/>
                <a:cs typeface="+mn-lt"/>
              </a:rPr>
              <a:t>Herausforderungen</a:t>
            </a:r>
            <a:r>
              <a:rPr lang="en-GB" sz="2400" dirty="0">
                <a:solidFill>
                  <a:srgbClr val="000000"/>
                </a:solidFill>
                <a:ea typeface="+mn-lt"/>
                <a:cs typeface="+mn-lt"/>
              </a:rPr>
              <a:t> </a:t>
            </a:r>
            <a:r>
              <a:rPr lang="en-GB" sz="2400" dirty="0" err="1">
                <a:solidFill>
                  <a:srgbClr val="000000"/>
                </a:solidFill>
                <a:ea typeface="+mn-lt"/>
                <a:cs typeface="+mn-lt"/>
              </a:rPr>
              <a:t>bei</a:t>
            </a:r>
            <a:r>
              <a:rPr lang="en-GB" sz="2400" dirty="0">
                <a:solidFill>
                  <a:srgbClr val="000000"/>
                </a:solidFill>
                <a:ea typeface="+mn-lt"/>
                <a:cs typeface="+mn-lt"/>
              </a:rPr>
              <a:t> der </a:t>
            </a:r>
            <a:r>
              <a:rPr lang="en-GB" sz="2400" dirty="0" err="1">
                <a:solidFill>
                  <a:srgbClr val="000000"/>
                </a:solidFill>
                <a:ea typeface="+mn-lt"/>
                <a:cs typeface="+mn-lt"/>
              </a:rPr>
              <a:t>Finanzierung</a:t>
            </a:r>
            <a:r>
              <a:rPr lang="en-GB" sz="2400" dirty="0">
                <a:solidFill>
                  <a:srgbClr val="000000"/>
                </a:solidFill>
                <a:ea typeface="+mn-lt"/>
                <a:cs typeface="+mn-lt"/>
              </a:rPr>
              <a:t> </a:t>
            </a:r>
            <a:r>
              <a:rPr kumimoji="0" lang="en-GB" sz="2400" b="0" i="0" u="none" strike="noStrike" kern="1200" cap="none" spc="0" normalizeH="0" baseline="0" noProof="0" dirty="0">
                <a:ln>
                  <a:noFill/>
                </a:ln>
                <a:solidFill>
                  <a:srgbClr val="000000"/>
                </a:solidFill>
                <a:effectLst/>
                <a:uLnTx/>
                <a:uFillTx/>
                <a:ea typeface="+mn-lt"/>
                <a:cs typeface="+mn-lt"/>
              </a:rPr>
              <a:t>(</a:t>
            </a:r>
            <a:r>
              <a:rPr lang="en-GB" sz="2400" dirty="0">
                <a:solidFill>
                  <a:srgbClr val="000000"/>
                </a:solidFill>
                <a:ea typeface="+mn-lt"/>
                <a:cs typeface="+mn-lt"/>
              </a:rPr>
              <a:t> Forts</a:t>
            </a:r>
            <a:r>
              <a:rPr kumimoji="0" lang="en-GB" sz="2400" b="0" i="0" u="none" strike="noStrike" kern="1200" cap="none" spc="0" normalizeH="0" baseline="0" noProof="0" dirty="0">
                <a:ln>
                  <a:noFill/>
                </a:ln>
                <a:solidFill>
                  <a:srgbClr val="000000"/>
                </a:solidFill>
                <a:effectLst/>
                <a:uLnTx/>
                <a:uFillTx/>
                <a:ea typeface="+mn-lt"/>
                <a:cs typeface="+mn-lt"/>
              </a:rPr>
              <a:t>.)</a:t>
            </a:r>
            <a:endParaRPr lang="en-US">
              <a:solidFill>
                <a:srgbClr val="000000"/>
              </a:solidFill>
              <a:ea typeface="+mn-lt"/>
              <a:cs typeface="+mn-lt"/>
            </a:endParaRPr>
          </a:p>
          <a:p>
            <a:pPr marR="0" lvl="0" algn="l" defTabSz="914400" rtl="0" eaLnBrk="1" fontAlgn="auto" latinLnBrk="0" hangingPunct="1">
              <a:lnSpc>
                <a:spcPct val="90000"/>
              </a:lnSpc>
              <a:spcBef>
                <a:spcPts val="1000"/>
              </a:spcBef>
              <a:spcAft>
                <a:spcPts val="0"/>
              </a:spcAft>
              <a:buClr>
                <a:srgbClr val="0D9390"/>
              </a:buClr>
              <a:buSzTx/>
              <a:tabLst/>
              <a:defRPr/>
            </a:pPr>
            <a:endParaRPr kumimoji="0" lang="en-GB" sz="2400" b="0" i="0" u="none" strike="noStrike" kern="1200" cap="none" spc="0" normalizeH="0" baseline="0" noProof="0">
              <a:ln>
                <a:noFill/>
              </a:ln>
              <a:solidFill>
                <a:srgbClr val="000000"/>
              </a:solidFill>
              <a:effectLst/>
              <a:uLnTx/>
              <a:uFillTx/>
              <a:latin typeface="Calibri" panose="020F0502020204030204"/>
              <a:ea typeface="+mn-ea"/>
              <a:cs typeface="+mn-cs"/>
            </a:endParaRPr>
          </a:p>
          <a:p>
            <a:pPr marL="914400" lvl="1" indent="-457200">
              <a:lnSpc>
                <a:spcPct val="90000"/>
              </a:lnSpc>
              <a:spcBef>
                <a:spcPts val="1000"/>
              </a:spcBef>
              <a:buClr>
                <a:srgbClr val="0D9390"/>
              </a:buClr>
              <a:buFont typeface="Arial" panose="020B0604020202020204" pitchFamily="34" charset="0"/>
              <a:buChar char="•"/>
              <a:defRPr/>
            </a:pPr>
            <a:r>
              <a:rPr lang="en-GB" sz="2400" b="1" err="1">
                <a:solidFill>
                  <a:schemeClr val="accent2"/>
                </a:solidFill>
                <a:ea typeface="+mn-lt"/>
                <a:cs typeface="+mn-lt"/>
              </a:rPr>
              <a:t>Restriktionen</a:t>
            </a:r>
            <a:r>
              <a:rPr lang="en-GB" sz="2400" b="1" dirty="0">
                <a:solidFill>
                  <a:schemeClr val="accent2"/>
                </a:solidFill>
                <a:ea typeface="+mn-lt"/>
                <a:cs typeface="+mn-lt"/>
              </a:rPr>
              <a:t>:</a:t>
            </a:r>
            <a:r>
              <a:rPr lang="en-GB" sz="2400" dirty="0">
                <a:solidFill>
                  <a:srgbClr val="000000"/>
                </a:solidFill>
                <a:ea typeface="+mn-lt"/>
                <a:cs typeface="+mn-lt"/>
              </a:rPr>
              <a:t> Die Geber </a:t>
            </a:r>
            <a:r>
              <a:rPr lang="en-GB" sz="2400" err="1">
                <a:solidFill>
                  <a:srgbClr val="000000"/>
                </a:solidFill>
                <a:ea typeface="+mn-lt"/>
                <a:cs typeface="+mn-lt"/>
              </a:rPr>
              <a:t>verlangen</a:t>
            </a:r>
            <a:r>
              <a:rPr lang="en-GB" sz="2400" dirty="0">
                <a:solidFill>
                  <a:srgbClr val="000000"/>
                </a:solidFill>
                <a:ea typeface="+mn-lt"/>
                <a:cs typeface="+mn-lt"/>
              </a:rPr>
              <a:t> von den NRO </a:t>
            </a:r>
            <a:r>
              <a:rPr lang="en-GB" sz="2400" err="1">
                <a:solidFill>
                  <a:srgbClr val="000000"/>
                </a:solidFill>
                <a:ea typeface="+mn-lt"/>
                <a:cs typeface="+mn-lt"/>
              </a:rPr>
              <a:t>häufig</a:t>
            </a:r>
            <a:r>
              <a:rPr lang="en-GB" sz="2400" dirty="0">
                <a:solidFill>
                  <a:srgbClr val="000000"/>
                </a:solidFill>
                <a:ea typeface="+mn-lt"/>
                <a:cs typeface="+mn-lt"/>
              </a:rPr>
              <a:t>, </a:t>
            </a:r>
            <a:r>
              <a:rPr lang="en-GB" sz="2400" err="1">
                <a:solidFill>
                  <a:srgbClr val="000000"/>
                </a:solidFill>
                <a:ea typeface="+mn-lt"/>
                <a:cs typeface="+mn-lt"/>
              </a:rPr>
              <a:t>dass</a:t>
            </a:r>
            <a:r>
              <a:rPr lang="en-GB" sz="2400" dirty="0">
                <a:solidFill>
                  <a:srgbClr val="000000"/>
                </a:solidFill>
                <a:ea typeface="+mn-lt"/>
                <a:cs typeface="+mn-lt"/>
              </a:rPr>
              <a:t> </a:t>
            </a:r>
            <a:r>
              <a:rPr lang="en-GB" sz="2400" err="1">
                <a:solidFill>
                  <a:srgbClr val="000000"/>
                </a:solidFill>
                <a:ea typeface="+mn-lt"/>
                <a:cs typeface="+mn-lt"/>
              </a:rPr>
              <a:t>sie</a:t>
            </a:r>
            <a:r>
              <a:rPr lang="en-GB" sz="2400" dirty="0">
                <a:solidFill>
                  <a:srgbClr val="000000"/>
                </a:solidFill>
                <a:ea typeface="+mn-lt"/>
                <a:cs typeface="+mn-lt"/>
              </a:rPr>
              <a:t> </a:t>
            </a:r>
            <a:r>
              <a:rPr lang="en-GB" sz="2400" err="1">
                <a:solidFill>
                  <a:srgbClr val="000000"/>
                </a:solidFill>
                <a:ea typeface="+mn-lt"/>
                <a:cs typeface="+mn-lt"/>
              </a:rPr>
              <a:t>ihre</a:t>
            </a:r>
            <a:r>
              <a:rPr lang="en-GB" sz="2400" dirty="0">
                <a:solidFill>
                  <a:srgbClr val="000000"/>
                </a:solidFill>
                <a:ea typeface="+mn-lt"/>
                <a:cs typeface="+mn-lt"/>
              </a:rPr>
              <a:t> </a:t>
            </a:r>
            <a:r>
              <a:rPr lang="en-GB" sz="2400" err="1">
                <a:solidFill>
                  <a:srgbClr val="000000"/>
                </a:solidFill>
                <a:ea typeface="+mn-lt"/>
                <a:cs typeface="+mn-lt"/>
              </a:rPr>
              <a:t>Ausgaben</a:t>
            </a:r>
            <a:r>
              <a:rPr lang="en-GB" sz="2400" dirty="0">
                <a:solidFill>
                  <a:srgbClr val="000000"/>
                </a:solidFill>
                <a:ea typeface="+mn-lt"/>
                <a:cs typeface="+mn-lt"/>
              </a:rPr>
              <a:t> </a:t>
            </a:r>
            <a:r>
              <a:rPr lang="en-GB" sz="2400" err="1">
                <a:solidFill>
                  <a:srgbClr val="000000"/>
                </a:solidFill>
                <a:ea typeface="+mn-lt"/>
                <a:cs typeface="+mn-lt"/>
              </a:rPr>
              <a:t>im</a:t>
            </a:r>
            <a:r>
              <a:rPr lang="en-GB" sz="2400" dirty="0">
                <a:solidFill>
                  <a:srgbClr val="000000"/>
                </a:solidFill>
                <a:ea typeface="+mn-lt"/>
                <a:cs typeface="+mn-lt"/>
              </a:rPr>
              <a:t> </a:t>
            </a:r>
            <a:r>
              <a:rPr lang="en-GB" sz="2400" err="1">
                <a:solidFill>
                  <a:srgbClr val="000000"/>
                </a:solidFill>
                <a:ea typeface="+mn-lt"/>
                <a:cs typeface="+mn-lt"/>
              </a:rPr>
              <a:t>Rahmen</a:t>
            </a:r>
            <a:r>
              <a:rPr lang="en-GB" sz="2400" dirty="0">
                <a:solidFill>
                  <a:srgbClr val="000000"/>
                </a:solidFill>
                <a:ea typeface="+mn-lt"/>
                <a:cs typeface="+mn-lt"/>
              </a:rPr>
              <a:t> </a:t>
            </a:r>
            <a:r>
              <a:rPr lang="en-GB" sz="2400" err="1">
                <a:solidFill>
                  <a:srgbClr val="000000"/>
                </a:solidFill>
                <a:ea typeface="+mn-lt"/>
                <a:cs typeface="+mn-lt"/>
              </a:rPr>
              <a:t>zuvor</a:t>
            </a:r>
            <a:r>
              <a:rPr lang="en-GB" sz="2400" dirty="0">
                <a:solidFill>
                  <a:srgbClr val="000000"/>
                </a:solidFill>
                <a:ea typeface="+mn-lt"/>
                <a:cs typeface="+mn-lt"/>
              </a:rPr>
              <a:t> </a:t>
            </a:r>
            <a:r>
              <a:rPr lang="en-GB" sz="2400" err="1">
                <a:solidFill>
                  <a:srgbClr val="000000"/>
                </a:solidFill>
                <a:ea typeface="+mn-lt"/>
                <a:cs typeface="+mn-lt"/>
              </a:rPr>
              <a:t>vereinbarter</a:t>
            </a:r>
            <a:r>
              <a:rPr lang="en-GB" sz="2400" dirty="0">
                <a:solidFill>
                  <a:srgbClr val="000000"/>
                </a:solidFill>
                <a:ea typeface="+mn-lt"/>
                <a:cs typeface="+mn-lt"/>
              </a:rPr>
              <a:t> </a:t>
            </a:r>
            <a:r>
              <a:rPr lang="en-GB" sz="2400" err="1">
                <a:solidFill>
                  <a:srgbClr val="000000"/>
                </a:solidFill>
                <a:ea typeface="+mn-lt"/>
                <a:cs typeface="+mn-lt"/>
              </a:rPr>
              <a:t>Haushaltslinien</a:t>
            </a:r>
            <a:r>
              <a:rPr lang="en-GB" sz="2400" dirty="0">
                <a:solidFill>
                  <a:srgbClr val="000000"/>
                </a:solidFill>
                <a:ea typeface="+mn-lt"/>
                <a:cs typeface="+mn-lt"/>
              </a:rPr>
              <a:t> </a:t>
            </a:r>
            <a:r>
              <a:rPr lang="en-GB" sz="2400" err="1">
                <a:solidFill>
                  <a:srgbClr val="000000"/>
                </a:solidFill>
                <a:ea typeface="+mn-lt"/>
                <a:cs typeface="+mn-lt"/>
              </a:rPr>
              <a:t>tätigen</a:t>
            </a:r>
            <a:r>
              <a:rPr kumimoji="0" lang="en-GB" sz="2400" b="0" i="0" u="none" strike="noStrike" kern="1200" cap="none" spc="0" normalizeH="0" baseline="0" noProof="0" dirty="0">
                <a:ln>
                  <a:noFill/>
                </a:ln>
                <a:solidFill>
                  <a:srgbClr val="000000"/>
                </a:solidFill>
                <a:effectLst/>
                <a:uLnTx/>
                <a:uFillTx/>
                <a:ea typeface="+mn-lt"/>
                <a:cs typeface="+mn-lt"/>
              </a:rPr>
              <a:t>, </a:t>
            </a:r>
            <a:r>
              <a:rPr lang="en-GB" sz="2400" dirty="0">
                <a:solidFill>
                  <a:srgbClr val="000000"/>
                </a:solidFill>
                <a:ea typeface="+mn-lt"/>
                <a:cs typeface="+mn-lt"/>
              </a:rPr>
              <a:t>was die </a:t>
            </a:r>
            <a:r>
              <a:rPr lang="en-GB" sz="2400" err="1">
                <a:solidFill>
                  <a:srgbClr val="000000"/>
                </a:solidFill>
                <a:ea typeface="+mn-lt"/>
                <a:cs typeface="+mn-lt"/>
              </a:rPr>
              <a:t>Flexibilität</a:t>
            </a:r>
            <a:r>
              <a:rPr lang="en-GB" sz="2400" dirty="0">
                <a:solidFill>
                  <a:srgbClr val="000000"/>
                </a:solidFill>
                <a:ea typeface="+mn-lt"/>
                <a:cs typeface="+mn-lt"/>
              </a:rPr>
              <a:t> der NRO </a:t>
            </a:r>
            <a:r>
              <a:rPr lang="en-GB" sz="2400" err="1">
                <a:solidFill>
                  <a:srgbClr val="000000"/>
                </a:solidFill>
                <a:ea typeface="+mn-lt"/>
                <a:cs typeface="+mn-lt"/>
              </a:rPr>
              <a:t>bei</a:t>
            </a:r>
            <a:r>
              <a:rPr lang="en-GB" sz="2400" dirty="0">
                <a:solidFill>
                  <a:srgbClr val="000000"/>
                </a:solidFill>
                <a:ea typeface="+mn-lt"/>
                <a:cs typeface="+mn-lt"/>
              </a:rPr>
              <a:t> der </a:t>
            </a:r>
            <a:r>
              <a:rPr lang="en-GB" sz="2400" err="1">
                <a:solidFill>
                  <a:srgbClr val="000000"/>
                </a:solidFill>
                <a:ea typeface="+mn-lt"/>
                <a:cs typeface="+mn-lt"/>
              </a:rPr>
              <a:t>Erzielung</a:t>
            </a:r>
            <a:r>
              <a:rPr lang="en-GB" sz="2400" dirty="0">
                <a:solidFill>
                  <a:srgbClr val="000000"/>
                </a:solidFill>
                <a:ea typeface="+mn-lt"/>
                <a:cs typeface="+mn-lt"/>
              </a:rPr>
              <a:t> </a:t>
            </a:r>
            <a:r>
              <a:rPr lang="en-GB" sz="2400" err="1">
                <a:solidFill>
                  <a:srgbClr val="000000"/>
                </a:solidFill>
                <a:ea typeface="+mn-lt"/>
                <a:cs typeface="+mn-lt"/>
              </a:rPr>
              <a:t>einer</a:t>
            </a:r>
            <a:r>
              <a:rPr lang="en-GB" sz="2400" dirty="0">
                <a:solidFill>
                  <a:srgbClr val="000000"/>
                </a:solidFill>
                <a:ea typeface="+mn-lt"/>
                <a:cs typeface="+mn-lt"/>
              </a:rPr>
              <a:t> </a:t>
            </a:r>
            <a:r>
              <a:rPr lang="en-GB" sz="2400" err="1">
                <a:solidFill>
                  <a:srgbClr val="000000"/>
                </a:solidFill>
                <a:ea typeface="+mn-lt"/>
                <a:cs typeface="+mn-lt"/>
              </a:rPr>
              <a:t>optimalen</a:t>
            </a:r>
            <a:r>
              <a:rPr lang="en-GB" sz="2400" dirty="0">
                <a:solidFill>
                  <a:srgbClr val="000000"/>
                </a:solidFill>
                <a:ea typeface="+mn-lt"/>
                <a:cs typeface="+mn-lt"/>
              </a:rPr>
              <a:t> </a:t>
            </a:r>
            <a:r>
              <a:rPr lang="en-GB" sz="2400" err="1">
                <a:solidFill>
                  <a:srgbClr val="000000"/>
                </a:solidFill>
                <a:ea typeface="+mn-lt"/>
                <a:cs typeface="+mn-lt"/>
              </a:rPr>
              <a:t>Wirkung</a:t>
            </a:r>
            <a:r>
              <a:rPr lang="en-GB" sz="2400" dirty="0">
                <a:solidFill>
                  <a:srgbClr val="000000"/>
                </a:solidFill>
                <a:ea typeface="+mn-lt"/>
                <a:cs typeface="+mn-lt"/>
              </a:rPr>
              <a:t> </a:t>
            </a:r>
            <a:r>
              <a:rPr lang="en-GB" sz="2400" err="1">
                <a:solidFill>
                  <a:srgbClr val="000000"/>
                </a:solidFill>
                <a:ea typeface="+mn-lt"/>
                <a:cs typeface="+mn-lt"/>
              </a:rPr>
              <a:t>einschränkt</a:t>
            </a:r>
            <a:r>
              <a:rPr kumimoji="0" lang="en-GB" sz="2400" b="0" i="0" u="none" strike="noStrike" kern="1200" cap="none" spc="0" normalizeH="0" baseline="0" noProof="0" dirty="0">
                <a:ln>
                  <a:noFill/>
                </a:ln>
                <a:solidFill>
                  <a:srgbClr val="000000"/>
                </a:solidFill>
                <a:effectLst/>
                <a:uLnTx/>
                <a:uFillTx/>
                <a:ea typeface="+mn-lt"/>
                <a:cs typeface="+mn-lt"/>
              </a:rPr>
              <a:t>.</a:t>
            </a:r>
            <a:endParaRPr lang="en-GB" sz="2400" b="0" i="0" u="none" strike="noStrike" kern="1200" cap="none" spc="0" normalizeH="0" baseline="0" noProof="0" dirty="0">
              <a:ln>
                <a:noFill/>
              </a:ln>
              <a:solidFill>
                <a:srgbClr val="000000"/>
              </a:solidFill>
              <a:effectLst/>
              <a:uLnTx/>
              <a:uFillTx/>
              <a:ea typeface="+mn-lt"/>
              <a:cs typeface="+mn-lt"/>
            </a:endParaRPr>
          </a:p>
          <a:p>
            <a:pPr marL="457200" marR="0" lvl="0" indent="-457200" algn="l" defTabSz="914400" rtl="0" eaLnBrk="1" fontAlgn="auto" latinLnBrk="0" hangingPunct="1">
              <a:lnSpc>
                <a:spcPct val="90000"/>
              </a:lnSpc>
              <a:spcBef>
                <a:spcPts val="1000"/>
              </a:spcBef>
              <a:spcAft>
                <a:spcPts val="0"/>
              </a:spcAft>
              <a:buClr>
                <a:srgbClr val="0D9390"/>
              </a:buClr>
              <a:buSzTx/>
              <a:buFontTx/>
              <a:buBlip>
                <a:blip r:embed="rId3"/>
              </a:buBlip>
              <a:tabLst/>
              <a:defRPr/>
            </a:pPr>
            <a:endParaRPr lang="en-GB" sz="2400">
              <a:solidFill>
                <a:srgbClr val="000000"/>
              </a:solidFill>
              <a:latin typeface="Calibri" panose="020F0502020204030204"/>
            </a:endParaRPr>
          </a:p>
          <a:p>
            <a:pPr marL="457200" indent="-457200">
              <a:lnSpc>
                <a:spcPct val="90000"/>
              </a:lnSpc>
              <a:spcBef>
                <a:spcPts val="1000"/>
              </a:spcBef>
              <a:buClr>
                <a:srgbClr val="0D9390"/>
              </a:buClr>
              <a:buFont typeface="Arial"/>
              <a:buBlip>
                <a:blip r:embed="rId3"/>
              </a:buBlip>
              <a:defRPr/>
            </a:pPr>
            <a:r>
              <a:rPr lang="en-GB" sz="2400" b="1" dirty="0">
                <a:solidFill>
                  <a:srgbClr val="000000"/>
                </a:solidFill>
                <a:ea typeface="+mn-lt"/>
                <a:cs typeface="+mn-lt"/>
              </a:rPr>
              <a:t>Lesen Sie</a:t>
            </a:r>
            <a:r>
              <a:rPr kumimoji="0" lang="en-GB" sz="2400" b="1" i="0" u="none" strike="noStrike" kern="1200" cap="none" spc="0" normalizeH="0" baseline="0" noProof="0" dirty="0">
                <a:ln>
                  <a:noFill/>
                </a:ln>
                <a:solidFill>
                  <a:srgbClr val="000000"/>
                </a:solidFill>
                <a:effectLst/>
                <a:uLnTx/>
                <a:uFillTx/>
                <a:ea typeface="+mn-lt"/>
                <a:cs typeface="+mn-lt"/>
              </a:rPr>
              <a:t>:</a:t>
            </a:r>
            <a:r>
              <a:rPr kumimoji="0" lang="en-GB" sz="2400" b="0" i="0" u="none" strike="noStrike" kern="1200" cap="none" spc="0" normalizeH="0" baseline="0" noProof="0" dirty="0">
                <a:ln>
                  <a:noFill/>
                </a:ln>
                <a:effectLst/>
                <a:uLnTx/>
                <a:uFillTx/>
                <a:latin typeface="Calibri" panose="020F0502020204030204"/>
                <a:ea typeface="+mn-ea"/>
                <a:cs typeface="+mn-cs"/>
              </a:rPr>
              <a:t> </a:t>
            </a:r>
            <a:r>
              <a:rPr kumimoji="0" lang="en-GB" sz="2400" b="0" i="0" u="sng"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https://www.psi.org/wp-content/uploads/2020/05/PSI_Zurich_Report_Executive_Summary.pdf</a:t>
            </a:r>
            <a:r>
              <a:rPr lang="en-GB" sz="2400" dirty="0">
                <a:solidFill>
                  <a:schemeClr val="accent2">
                    <a:lumMod val="75000"/>
                  </a:schemeClr>
                </a:solidFill>
                <a:latin typeface="Calibri" panose="020F0502020204030204"/>
              </a:rPr>
              <a:t> </a:t>
            </a:r>
            <a:endParaRPr lang="en-GB" sz="2400" b="0" i="0" u="none" strike="noStrike" kern="1200" cap="none" spc="0" normalizeH="0" baseline="0" noProof="0" dirty="0">
              <a:ln>
                <a:noFill/>
              </a:ln>
              <a:solidFill>
                <a:schemeClr val="accent2">
                  <a:lumMod val="75000"/>
                </a:schemeClr>
              </a:solidFill>
              <a:effectLst/>
              <a:uLnTx/>
              <a:uFillTx/>
              <a:latin typeface="Calibri" panose="020F0502020204030204"/>
              <a:cs typeface="Calibri"/>
            </a:endParaRPr>
          </a:p>
          <a:p>
            <a:pPr marL="457200" marR="0" lvl="0" indent="-457200" algn="l" defTabSz="914400" rtl="0" eaLnBrk="1" fontAlgn="auto" latinLnBrk="0" hangingPunct="1">
              <a:lnSpc>
                <a:spcPct val="90000"/>
              </a:lnSpc>
              <a:spcBef>
                <a:spcPts val="1000"/>
              </a:spcBef>
              <a:spcAft>
                <a:spcPts val="0"/>
              </a:spcAft>
              <a:buClr>
                <a:srgbClr val="0D9390"/>
              </a:buClr>
              <a:buSzTx/>
              <a:buFontTx/>
              <a:buBlip>
                <a:blip r:embed="rId3"/>
              </a:buBlip>
              <a:tabLst/>
              <a:defRPr/>
            </a:pPr>
            <a:endParaRPr kumimoji="0" lang="en-GB" sz="24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6059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643772" y="496559"/>
            <a:ext cx="10230803" cy="822268"/>
          </a:xfrm>
        </p:spPr>
        <p:txBody>
          <a:bodyPr lIns="91440" tIns="45720" rIns="91440" bIns="45720" anchor="t">
            <a:noAutofit/>
          </a:bodyPr>
          <a:lstStyle/>
          <a:p>
            <a:r>
              <a:rPr lang="en-GB" dirty="0" err="1">
                <a:ea typeface="+mn-lt"/>
                <a:cs typeface="+mn-lt"/>
              </a:rPr>
              <a:t>Einsatz</a:t>
            </a:r>
            <a:r>
              <a:rPr lang="en-GB" dirty="0">
                <a:ea typeface="+mn-lt"/>
                <a:cs typeface="+mn-lt"/>
              </a:rPr>
              <a:t> von </a:t>
            </a:r>
            <a:r>
              <a:rPr lang="en-GB" dirty="0" err="1">
                <a:ea typeface="+mn-lt"/>
                <a:cs typeface="+mn-lt"/>
              </a:rPr>
              <a:t>privatem</a:t>
            </a:r>
            <a:r>
              <a:rPr lang="en-GB" dirty="0">
                <a:ea typeface="+mn-lt"/>
                <a:cs typeface="+mn-lt"/>
              </a:rPr>
              <a:t> </a:t>
            </a:r>
            <a:r>
              <a:rPr lang="en-GB" dirty="0" err="1">
                <a:ea typeface="+mn-lt"/>
                <a:cs typeface="+mn-lt"/>
              </a:rPr>
              <a:t>Investorenkapital</a:t>
            </a:r>
            <a:r>
              <a:rPr lang="en-GB" dirty="0">
                <a:ea typeface="+mn-lt"/>
                <a:cs typeface="+mn-lt"/>
              </a:rPr>
              <a:t> </a:t>
            </a:r>
            <a:r>
              <a:rPr lang="en-GB" dirty="0" err="1">
                <a:ea typeface="+mn-lt"/>
                <a:cs typeface="+mn-lt"/>
              </a:rPr>
              <a:t>zur</a:t>
            </a:r>
            <a:r>
              <a:rPr lang="en-GB" dirty="0">
                <a:ea typeface="+mn-lt"/>
                <a:cs typeface="+mn-lt"/>
              </a:rPr>
              <a:t> </a:t>
            </a:r>
            <a:r>
              <a:rPr lang="en-GB" dirty="0" err="1">
                <a:ea typeface="+mn-lt"/>
                <a:cs typeface="+mn-lt"/>
              </a:rPr>
              <a:t>Steigerung</a:t>
            </a:r>
            <a:r>
              <a:rPr lang="en-GB" dirty="0">
                <a:ea typeface="+mn-lt"/>
                <a:cs typeface="+mn-lt"/>
              </a:rPr>
              <a:t> der </a:t>
            </a:r>
            <a:r>
              <a:rPr lang="en-GB" dirty="0" err="1">
                <a:ea typeface="+mn-lt"/>
                <a:cs typeface="+mn-lt"/>
              </a:rPr>
              <a:t>Wirkung</a:t>
            </a:r>
            <a:r>
              <a:rPr lang="en-GB" dirty="0">
                <a:ea typeface="+mn-lt"/>
                <a:cs typeface="+mn-lt"/>
              </a:rPr>
              <a:t> von NGOs</a:t>
            </a:r>
          </a:p>
          <a:p>
            <a:endParaRPr lang="en-GB" dirty="0">
              <a:cs typeface="Calibri"/>
            </a:endParaRPr>
          </a:p>
        </p:txBody>
      </p:sp>
      <p:sp>
        <p:nvSpPr>
          <p:cNvPr id="2" name="TextBox 1">
            <a:extLst>
              <a:ext uri="{FF2B5EF4-FFF2-40B4-BE49-F238E27FC236}">
                <a16:creationId xmlns:a16="http://schemas.microsoft.com/office/drawing/2014/main" id="{CDF7989A-5967-150C-B395-70EC1F2423B8}"/>
              </a:ext>
            </a:extLst>
          </p:cNvPr>
          <p:cNvSpPr txBox="1"/>
          <p:nvPr/>
        </p:nvSpPr>
        <p:spPr>
          <a:xfrm>
            <a:off x="897211" y="1583870"/>
            <a:ext cx="10496407" cy="2803844"/>
          </a:xfrm>
          <a:prstGeom prst="rect">
            <a:avLst/>
          </a:prstGeom>
          <a:noFill/>
        </p:spPr>
        <p:txBody>
          <a:bodyPr wrap="square" lIns="91440" tIns="45720" rIns="91440" bIns="45720" rtlCol="0" anchor="t">
            <a:spAutoFit/>
          </a:bodyPr>
          <a:lstStyle/>
          <a:p>
            <a:pPr marL="457200" indent="-457200">
              <a:lnSpc>
                <a:spcPct val="90000"/>
              </a:lnSpc>
              <a:spcBef>
                <a:spcPts val="1000"/>
              </a:spcBef>
              <a:buClr>
                <a:srgbClr val="0D9390"/>
              </a:buClr>
              <a:buBlip>
                <a:blip r:embed="rId3"/>
              </a:buBlip>
              <a:defRPr/>
            </a:pPr>
            <a:endParaRPr lang="en-GB" sz="2400" dirty="0">
              <a:solidFill>
                <a:srgbClr val="000000"/>
              </a:solidFill>
              <a:ea typeface="+mn-lt"/>
              <a:cs typeface="+mn-lt"/>
            </a:endParaRPr>
          </a:p>
          <a:p>
            <a:pPr marL="457200" indent="-457200">
              <a:lnSpc>
                <a:spcPct val="90000"/>
              </a:lnSpc>
              <a:spcBef>
                <a:spcPts val="1000"/>
              </a:spcBef>
              <a:buClr>
                <a:srgbClr val="0D9390"/>
              </a:buClr>
              <a:buBlip>
                <a:blip r:embed="rId3"/>
              </a:buBlip>
              <a:defRPr/>
            </a:pPr>
            <a:r>
              <a:rPr lang="en-GB" sz="2400" dirty="0" err="1">
                <a:solidFill>
                  <a:srgbClr val="000000"/>
                </a:solidFill>
                <a:ea typeface="+mn-lt"/>
                <a:cs typeface="+mn-lt"/>
              </a:rPr>
              <a:t>Im</a:t>
            </a:r>
            <a:r>
              <a:rPr lang="en-GB" sz="2400" dirty="0">
                <a:solidFill>
                  <a:srgbClr val="000000"/>
                </a:solidFill>
                <a:ea typeface="+mn-lt"/>
                <a:cs typeface="+mn-lt"/>
              </a:rPr>
              <a:t> </a:t>
            </a:r>
            <a:r>
              <a:rPr lang="en-GB" sz="2400" dirty="0" err="1">
                <a:solidFill>
                  <a:srgbClr val="000000"/>
                </a:solidFill>
                <a:ea typeface="+mn-lt"/>
                <a:cs typeface="+mn-lt"/>
              </a:rPr>
              <a:t>Gegensatz</a:t>
            </a:r>
            <a:r>
              <a:rPr lang="en-GB" sz="2400" dirty="0">
                <a:solidFill>
                  <a:srgbClr val="000000"/>
                </a:solidFill>
                <a:ea typeface="+mn-lt"/>
                <a:cs typeface="+mn-lt"/>
              </a:rPr>
              <a:t> </a:t>
            </a:r>
            <a:r>
              <a:rPr lang="en-GB" sz="2400" dirty="0" err="1">
                <a:solidFill>
                  <a:srgbClr val="000000"/>
                </a:solidFill>
                <a:ea typeface="+mn-lt"/>
                <a:cs typeface="+mn-lt"/>
              </a:rPr>
              <a:t>zu</a:t>
            </a:r>
            <a:r>
              <a:rPr lang="en-GB" sz="2400" dirty="0">
                <a:solidFill>
                  <a:srgbClr val="000000"/>
                </a:solidFill>
                <a:ea typeface="+mn-lt"/>
                <a:cs typeface="+mn-lt"/>
              </a:rPr>
              <a:t> </a:t>
            </a:r>
            <a:r>
              <a:rPr lang="en-GB" sz="2400" dirty="0" err="1">
                <a:solidFill>
                  <a:srgbClr val="000000"/>
                </a:solidFill>
                <a:ea typeface="+mn-lt"/>
                <a:cs typeface="+mn-lt"/>
              </a:rPr>
              <a:t>Spenden</a:t>
            </a:r>
            <a:r>
              <a:rPr lang="en-GB" sz="2400" dirty="0">
                <a:solidFill>
                  <a:srgbClr val="000000"/>
                </a:solidFill>
                <a:ea typeface="+mn-lt"/>
                <a:cs typeface="+mn-lt"/>
              </a:rPr>
              <a:t> muss das Kapital </a:t>
            </a:r>
            <a:r>
              <a:rPr lang="en-GB" sz="2400" dirty="0" err="1">
                <a:solidFill>
                  <a:srgbClr val="000000"/>
                </a:solidFill>
                <a:ea typeface="+mn-lt"/>
                <a:cs typeface="+mn-lt"/>
              </a:rPr>
              <a:t>privater</a:t>
            </a:r>
            <a:r>
              <a:rPr lang="en-GB" sz="2400" dirty="0">
                <a:solidFill>
                  <a:srgbClr val="000000"/>
                </a:solidFill>
                <a:ea typeface="+mn-lt"/>
                <a:cs typeface="+mn-lt"/>
              </a:rPr>
              <a:t> </a:t>
            </a:r>
            <a:r>
              <a:rPr lang="en-GB" sz="2400" dirty="0" err="1">
                <a:solidFill>
                  <a:srgbClr val="000000"/>
                </a:solidFill>
                <a:ea typeface="+mn-lt"/>
                <a:cs typeface="+mn-lt"/>
              </a:rPr>
              <a:t>Investoren</a:t>
            </a:r>
            <a:r>
              <a:rPr lang="en-GB" sz="2400" dirty="0">
                <a:solidFill>
                  <a:srgbClr val="000000"/>
                </a:solidFill>
                <a:ea typeface="+mn-lt"/>
                <a:cs typeface="+mn-lt"/>
              </a:rPr>
              <a:t>, </a:t>
            </a:r>
            <a:r>
              <a:rPr lang="en-GB" sz="2400" dirty="0" err="1">
                <a:solidFill>
                  <a:srgbClr val="000000"/>
                </a:solidFill>
                <a:ea typeface="+mn-lt"/>
                <a:cs typeface="+mn-lt"/>
              </a:rPr>
              <a:t>wenn</a:t>
            </a:r>
            <a:r>
              <a:rPr lang="en-GB" sz="2400" dirty="0">
                <a:solidFill>
                  <a:srgbClr val="000000"/>
                </a:solidFill>
                <a:ea typeface="+mn-lt"/>
                <a:cs typeface="+mn-lt"/>
              </a:rPr>
              <a:t> es </a:t>
            </a:r>
            <a:r>
              <a:rPr lang="en-GB" sz="2400" dirty="0" err="1">
                <a:solidFill>
                  <a:srgbClr val="000000"/>
                </a:solidFill>
                <a:ea typeface="+mn-lt"/>
                <a:cs typeface="+mn-lt"/>
              </a:rPr>
              <a:t>geliehen</a:t>
            </a:r>
            <a:r>
              <a:rPr lang="en-GB" sz="2400" dirty="0">
                <a:solidFill>
                  <a:srgbClr val="000000"/>
                </a:solidFill>
                <a:ea typeface="+mn-lt"/>
                <a:cs typeface="+mn-lt"/>
              </a:rPr>
              <a:t> </a:t>
            </a:r>
            <a:r>
              <a:rPr lang="en-GB" sz="2400" dirty="0" err="1">
                <a:solidFill>
                  <a:srgbClr val="000000"/>
                </a:solidFill>
                <a:ea typeface="+mn-lt"/>
                <a:cs typeface="+mn-lt"/>
              </a:rPr>
              <a:t>wird</a:t>
            </a:r>
            <a:r>
              <a:rPr kumimoji="0" lang="en-GB" sz="2400" b="0" i="0" u="none" strike="noStrike" kern="1200" cap="none" spc="0" normalizeH="0" baseline="0" noProof="0" dirty="0">
                <a:ln>
                  <a:noFill/>
                </a:ln>
                <a:solidFill>
                  <a:srgbClr val="000000"/>
                </a:solidFill>
                <a:effectLst/>
                <a:uLnTx/>
                <a:uFillTx/>
                <a:ea typeface="+mn-lt"/>
                <a:cs typeface="+mn-lt"/>
              </a:rPr>
              <a:t>, </a:t>
            </a:r>
            <a:r>
              <a:rPr lang="en-GB" sz="2400" dirty="0" err="1">
                <a:solidFill>
                  <a:srgbClr val="000000"/>
                </a:solidFill>
                <a:ea typeface="+mn-lt"/>
                <a:cs typeface="+mn-lt"/>
              </a:rPr>
              <a:t>nicht</a:t>
            </a:r>
            <a:r>
              <a:rPr lang="en-GB" sz="2400" dirty="0">
                <a:solidFill>
                  <a:srgbClr val="000000"/>
                </a:solidFill>
                <a:ea typeface="+mn-lt"/>
                <a:cs typeface="+mn-lt"/>
              </a:rPr>
              <a:t> </a:t>
            </a:r>
            <a:r>
              <a:rPr lang="en-GB" sz="2400" dirty="0" err="1">
                <a:solidFill>
                  <a:srgbClr val="000000"/>
                </a:solidFill>
                <a:ea typeface="+mn-lt"/>
                <a:cs typeface="+mn-lt"/>
              </a:rPr>
              <a:t>nur</a:t>
            </a:r>
            <a:r>
              <a:rPr lang="en-GB" sz="2400" dirty="0">
                <a:solidFill>
                  <a:srgbClr val="000000"/>
                </a:solidFill>
                <a:ea typeface="+mn-lt"/>
                <a:cs typeface="+mn-lt"/>
              </a:rPr>
              <a:t> </a:t>
            </a:r>
            <a:r>
              <a:rPr lang="en-GB" sz="2400" dirty="0" err="1">
                <a:solidFill>
                  <a:srgbClr val="000000"/>
                </a:solidFill>
                <a:ea typeface="+mn-lt"/>
                <a:cs typeface="+mn-lt"/>
              </a:rPr>
              <a:t>eine</a:t>
            </a:r>
            <a:r>
              <a:rPr lang="en-GB" sz="2400" dirty="0">
                <a:solidFill>
                  <a:srgbClr val="000000"/>
                </a:solidFill>
                <a:ea typeface="+mn-lt"/>
                <a:cs typeface="+mn-lt"/>
              </a:rPr>
              <a:t> </a:t>
            </a:r>
            <a:r>
              <a:rPr lang="en-GB" sz="2400" dirty="0" err="1">
                <a:solidFill>
                  <a:srgbClr val="000000"/>
                </a:solidFill>
                <a:ea typeface="+mn-lt"/>
                <a:cs typeface="+mn-lt"/>
              </a:rPr>
              <a:t>Rendite</a:t>
            </a:r>
            <a:r>
              <a:rPr lang="en-GB" sz="2400" dirty="0">
                <a:solidFill>
                  <a:srgbClr val="000000"/>
                </a:solidFill>
                <a:ea typeface="+mn-lt"/>
                <a:cs typeface="+mn-lt"/>
              </a:rPr>
              <a:t> für die </a:t>
            </a:r>
            <a:r>
              <a:rPr lang="en-GB" sz="2400" dirty="0" err="1">
                <a:solidFill>
                  <a:srgbClr val="000000"/>
                </a:solidFill>
                <a:ea typeface="+mn-lt"/>
                <a:cs typeface="+mn-lt"/>
              </a:rPr>
              <a:t>Investoren</a:t>
            </a:r>
            <a:r>
              <a:rPr lang="en-GB" sz="2400" dirty="0">
                <a:solidFill>
                  <a:srgbClr val="000000"/>
                </a:solidFill>
                <a:ea typeface="+mn-lt"/>
                <a:cs typeface="+mn-lt"/>
              </a:rPr>
              <a:t> </a:t>
            </a:r>
            <a:r>
              <a:rPr lang="en-GB" sz="2400" dirty="0" err="1">
                <a:solidFill>
                  <a:srgbClr val="000000"/>
                </a:solidFill>
                <a:ea typeface="+mn-lt"/>
                <a:cs typeface="+mn-lt"/>
              </a:rPr>
              <a:t>erwirtschaften</a:t>
            </a:r>
            <a:r>
              <a:rPr kumimoji="0" lang="en-GB" sz="2400" b="0" i="0" u="none" strike="noStrike" kern="1200" cap="none" spc="0" normalizeH="0" baseline="0" noProof="0" dirty="0">
                <a:ln>
                  <a:noFill/>
                </a:ln>
                <a:solidFill>
                  <a:srgbClr val="000000"/>
                </a:solidFill>
                <a:effectLst/>
                <a:uLnTx/>
                <a:uFillTx/>
                <a:ea typeface="+mn-lt"/>
                <a:cs typeface="+mn-lt"/>
              </a:rPr>
              <a:t>, </a:t>
            </a:r>
            <a:r>
              <a:rPr lang="en-GB" sz="2400" dirty="0" err="1">
                <a:solidFill>
                  <a:srgbClr val="000000"/>
                </a:solidFill>
                <a:ea typeface="+mn-lt"/>
                <a:cs typeface="+mn-lt"/>
              </a:rPr>
              <a:t>sondern</a:t>
            </a:r>
            <a:r>
              <a:rPr lang="en-GB" sz="2400" dirty="0">
                <a:solidFill>
                  <a:srgbClr val="000000"/>
                </a:solidFill>
                <a:ea typeface="+mn-lt"/>
                <a:cs typeface="+mn-lt"/>
              </a:rPr>
              <a:t> </a:t>
            </a:r>
            <a:r>
              <a:rPr lang="en-GB" sz="2400" dirty="0" err="1">
                <a:solidFill>
                  <a:srgbClr val="000000"/>
                </a:solidFill>
                <a:ea typeface="+mn-lt"/>
                <a:cs typeface="+mn-lt"/>
              </a:rPr>
              <a:t>auch</a:t>
            </a:r>
            <a:r>
              <a:rPr lang="en-GB" sz="2400" dirty="0">
                <a:solidFill>
                  <a:srgbClr val="000000"/>
                </a:solidFill>
                <a:ea typeface="+mn-lt"/>
                <a:cs typeface="+mn-lt"/>
              </a:rPr>
              <a:t> </a:t>
            </a:r>
            <a:r>
              <a:rPr lang="en-GB" sz="2400" dirty="0" err="1">
                <a:solidFill>
                  <a:srgbClr val="000000"/>
                </a:solidFill>
                <a:ea typeface="+mn-lt"/>
                <a:cs typeface="+mn-lt"/>
              </a:rPr>
              <a:t>eine</a:t>
            </a:r>
            <a:r>
              <a:rPr lang="en-GB" sz="2400" dirty="0">
                <a:solidFill>
                  <a:srgbClr val="000000"/>
                </a:solidFill>
                <a:ea typeface="+mn-lt"/>
                <a:cs typeface="+mn-lt"/>
              </a:rPr>
              <a:t> </a:t>
            </a:r>
            <a:r>
              <a:rPr lang="en-GB" sz="2400" dirty="0" err="1">
                <a:solidFill>
                  <a:srgbClr val="000000"/>
                </a:solidFill>
                <a:ea typeface="+mn-lt"/>
                <a:cs typeface="+mn-lt"/>
              </a:rPr>
              <a:t>Gegenleistung</a:t>
            </a:r>
            <a:r>
              <a:rPr lang="en-GB" sz="2400" dirty="0">
                <a:solidFill>
                  <a:srgbClr val="000000"/>
                </a:solidFill>
                <a:ea typeface="+mn-lt"/>
                <a:cs typeface="+mn-lt"/>
              </a:rPr>
              <a:t> </a:t>
            </a:r>
            <a:r>
              <a:rPr lang="en-GB" sz="2400" dirty="0" err="1">
                <a:solidFill>
                  <a:srgbClr val="000000"/>
                </a:solidFill>
                <a:ea typeface="+mn-lt"/>
                <a:cs typeface="+mn-lt"/>
              </a:rPr>
              <a:t>erbringen</a:t>
            </a:r>
            <a:r>
              <a:rPr kumimoji="0" lang="en-GB" sz="2400" b="0" i="0" u="none" strike="noStrike" kern="1200" cap="none" spc="0" normalizeH="0" baseline="0" noProof="0" dirty="0">
                <a:ln>
                  <a:noFill/>
                </a:ln>
                <a:solidFill>
                  <a:srgbClr val="000000"/>
                </a:solidFill>
                <a:effectLst/>
                <a:uLnTx/>
                <a:uFillTx/>
                <a:ea typeface="+mn-lt"/>
                <a:cs typeface="+mn-lt"/>
              </a:rPr>
              <a:t>.</a:t>
            </a:r>
            <a:r>
              <a:rPr lang="en-GB" sz="2400" dirty="0">
                <a:solidFill>
                  <a:srgbClr val="000000"/>
                </a:solidFill>
                <a:ea typeface="+mn-lt"/>
                <a:cs typeface="+mn-lt"/>
              </a:rPr>
              <a:t> </a:t>
            </a:r>
            <a:endParaRPr lang="en-US" b="0" i="0" u="none" strike="noStrike" kern="1200" cap="none" spc="0" normalizeH="0" baseline="0" noProof="0">
              <a:ln>
                <a:noFill/>
              </a:ln>
              <a:solidFill>
                <a:srgbClr val="000000"/>
              </a:solidFill>
              <a:effectLst/>
              <a:uLnTx/>
              <a:uFillTx/>
              <a:latin typeface="Calibri" panose="020F0502020204030204"/>
              <a:ea typeface="Calibri"/>
              <a:cs typeface="Calibri"/>
            </a:endParaRPr>
          </a:p>
          <a:p>
            <a:pPr marL="457200" marR="0" lvl="0" indent="-457200" algn="l" defTabSz="914400" rtl="0" eaLnBrk="1" fontAlgn="auto" latinLnBrk="0" hangingPunct="1">
              <a:lnSpc>
                <a:spcPct val="90000"/>
              </a:lnSpc>
              <a:spcBef>
                <a:spcPts val="1000"/>
              </a:spcBef>
              <a:spcAft>
                <a:spcPts val="0"/>
              </a:spcAft>
              <a:buClr>
                <a:srgbClr val="0D9390"/>
              </a:buClr>
              <a:buSzTx/>
              <a:buFontTx/>
              <a:buBlip>
                <a:blip r:embed="rId3"/>
              </a:buBlip>
              <a:tabLst/>
              <a:defRPr/>
            </a:pPr>
            <a:endParaRPr lang="en-GB" sz="2400">
              <a:solidFill>
                <a:srgbClr val="000000"/>
              </a:solidFill>
              <a:latin typeface="Calibri" panose="020F0502020204030204"/>
            </a:endParaRPr>
          </a:p>
          <a:p>
            <a:pPr marL="457200" indent="-457200">
              <a:lnSpc>
                <a:spcPct val="90000"/>
              </a:lnSpc>
              <a:spcBef>
                <a:spcPts val="1000"/>
              </a:spcBef>
              <a:buClr>
                <a:srgbClr val="0D9390"/>
              </a:buClr>
              <a:buBlip>
                <a:blip r:embed="rId3"/>
              </a:buBlip>
              <a:defRPr/>
            </a:pPr>
            <a:r>
              <a:rPr lang="en-GB" sz="2400" dirty="0">
                <a:solidFill>
                  <a:srgbClr val="000000"/>
                </a:solidFill>
                <a:ea typeface="+mn-lt"/>
                <a:cs typeface="+mn-lt"/>
              </a:rPr>
              <a:t>Dies mag </a:t>
            </a:r>
            <a:r>
              <a:rPr lang="en-GB" sz="2400" err="1">
                <a:solidFill>
                  <a:srgbClr val="000000"/>
                </a:solidFill>
                <a:ea typeface="+mn-lt"/>
                <a:cs typeface="+mn-lt"/>
              </a:rPr>
              <a:t>zwar</a:t>
            </a:r>
            <a:r>
              <a:rPr lang="en-GB" sz="2400" dirty="0">
                <a:solidFill>
                  <a:srgbClr val="000000"/>
                </a:solidFill>
                <a:ea typeface="+mn-lt"/>
                <a:cs typeface="+mn-lt"/>
              </a:rPr>
              <a:t> </a:t>
            </a:r>
            <a:r>
              <a:rPr lang="en-GB" sz="2400" err="1">
                <a:solidFill>
                  <a:srgbClr val="000000"/>
                </a:solidFill>
                <a:ea typeface="+mn-lt"/>
                <a:cs typeface="+mn-lt"/>
              </a:rPr>
              <a:t>offensichtlich</a:t>
            </a:r>
            <a:r>
              <a:rPr lang="en-GB" sz="2400" dirty="0">
                <a:solidFill>
                  <a:srgbClr val="000000"/>
                </a:solidFill>
                <a:ea typeface="+mn-lt"/>
                <a:cs typeface="+mn-lt"/>
              </a:rPr>
              <a:t> sein</a:t>
            </a:r>
            <a:r>
              <a:rPr kumimoji="0" lang="en-GB" sz="2400" b="0" i="0" u="none" strike="noStrike" kern="1200" cap="none" spc="0" normalizeH="0" baseline="0" noProof="0" dirty="0">
                <a:ln>
                  <a:noFill/>
                </a:ln>
                <a:solidFill>
                  <a:srgbClr val="000000"/>
                </a:solidFill>
                <a:effectLst/>
                <a:uLnTx/>
                <a:uFillTx/>
                <a:ea typeface="+mn-lt"/>
                <a:cs typeface="+mn-lt"/>
              </a:rPr>
              <a:t>, </a:t>
            </a:r>
            <a:r>
              <a:rPr lang="en-GB" sz="2400" err="1">
                <a:solidFill>
                  <a:srgbClr val="000000"/>
                </a:solidFill>
                <a:ea typeface="+mn-lt"/>
                <a:cs typeface="+mn-lt"/>
              </a:rPr>
              <a:t>stellt</a:t>
            </a:r>
            <a:r>
              <a:rPr lang="en-GB" sz="2400" dirty="0">
                <a:solidFill>
                  <a:srgbClr val="000000"/>
                </a:solidFill>
                <a:ea typeface="+mn-lt"/>
                <a:cs typeface="+mn-lt"/>
              </a:rPr>
              <a:t> </a:t>
            </a:r>
            <a:r>
              <a:rPr lang="en-GB" sz="2400" err="1">
                <a:solidFill>
                  <a:srgbClr val="000000"/>
                </a:solidFill>
                <a:ea typeface="+mn-lt"/>
                <a:cs typeface="+mn-lt"/>
              </a:rPr>
              <a:t>aber</a:t>
            </a:r>
            <a:r>
              <a:rPr lang="en-GB" sz="2400" dirty="0">
                <a:solidFill>
                  <a:srgbClr val="000000"/>
                </a:solidFill>
                <a:ea typeface="+mn-lt"/>
                <a:cs typeface="+mn-lt"/>
              </a:rPr>
              <a:t> für </a:t>
            </a:r>
            <a:r>
              <a:rPr lang="en-GB" sz="2400" err="1">
                <a:solidFill>
                  <a:srgbClr val="000000"/>
                </a:solidFill>
                <a:ea typeface="+mn-lt"/>
                <a:cs typeface="+mn-lt"/>
              </a:rPr>
              <a:t>viele</a:t>
            </a:r>
            <a:r>
              <a:rPr lang="en-GB" sz="2400" dirty="0">
                <a:solidFill>
                  <a:srgbClr val="000000"/>
                </a:solidFill>
                <a:ea typeface="+mn-lt"/>
                <a:cs typeface="+mn-lt"/>
              </a:rPr>
              <a:t> </a:t>
            </a:r>
            <a:r>
              <a:rPr kumimoji="0" lang="en-GB" sz="2400" b="0" i="0" u="none" strike="noStrike" kern="1200" cap="none" spc="0" normalizeH="0" baseline="0" noProof="0" dirty="0">
                <a:ln>
                  <a:noFill/>
                </a:ln>
                <a:solidFill>
                  <a:srgbClr val="000000"/>
                </a:solidFill>
                <a:effectLst/>
                <a:uLnTx/>
                <a:uFillTx/>
                <a:ea typeface="+mn-lt"/>
                <a:cs typeface="+mn-lt"/>
              </a:rPr>
              <a:t>NGOs</a:t>
            </a:r>
            <a:r>
              <a:rPr lang="en-GB" sz="2400" dirty="0">
                <a:solidFill>
                  <a:srgbClr val="000000"/>
                </a:solidFill>
                <a:ea typeface="+mn-lt"/>
                <a:cs typeface="+mn-lt"/>
              </a:rPr>
              <a:t> </a:t>
            </a:r>
            <a:r>
              <a:rPr lang="en-GB" sz="2400" err="1">
                <a:solidFill>
                  <a:srgbClr val="000000"/>
                </a:solidFill>
                <a:ea typeface="+mn-lt"/>
                <a:cs typeface="+mn-lt"/>
              </a:rPr>
              <a:t>eine</a:t>
            </a:r>
            <a:r>
              <a:rPr lang="en-GB" sz="2400" dirty="0">
                <a:solidFill>
                  <a:srgbClr val="000000"/>
                </a:solidFill>
                <a:ea typeface="+mn-lt"/>
                <a:cs typeface="+mn-lt"/>
              </a:rPr>
              <a:t> </a:t>
            </a:r>
            <a:r>
              <a:rPr lang="en-GB" sz="2400" err="1">
                <a:solidFill>
                  <a:srgbClr val="000000"/>
                </a:solidFill>
                <a:ea typeface="+mn-lt"/>
                <a:cs typeface="+mn-lt"/>
              </a:rPr>
              <a:t>grundlegende</a:t>
            </a:r>
            <a:r>
              <a:rPr lang="en-GB" sz="2400" dirty="0">
                <a:solidFill>
                  <a:srgbClr val="000000"/>
                </a:solidFill>
                <a:ea typeface="+mn-lt"/>
                <a:cs typeface="+mn-lt"/>
              </a:rPr>
              <a:t> </a:t>
            </a:r>
            <a:r>
              <a:rPr lang="en-GB" sz="2400" err="1">
                <a:solidFill>
                  <a:srgbClr val="000000"/>
                </a:solidFill>
                <a:ea typeface="+mn-lt"/>
                <a:cs typeface="+mn-lt"/>
              </a:rPr>
              <a:t>Veränderung</a:t>
            </a:r>
            <a:r>
              <a:rPr lang="en-GB" sz="2400" dirty="0">
                <a:solidFill>
                  <a:srgbClr val="000000"/>
                </a:solidFill>
                <a:ea typeface="+mn-lt"/>
                <a:cs typeface="+mn-lt"/>
              </a:rPr>
              <a:t> </a:t>
            </a:r>
            <a:r>
              <a:rPr lang="en-GB" sz="2400" err="1">
                <a:solidFill>
                  <a:srgbClr val="000000"/>
                </a:solidFill>
                <a:ea typeface="+mn-lt"/>
                <a:cs typeface="+mn-lt"/>
              </a:rPr>
              <a:t>ihrer</a:t>
            </a:r>
            <a:r>
              <a:rPr lang="en-GB" sz="2400" dirty="0">
                <a:solidFill>
                  <a:srgbClr val="000000"/>
                </a:solidFill>
                <a:ea typeface="+mn-lt"/>
                <a:cs typeface="+mn-lt"/>
              </a:rPr>
              <a:t> </a:t>
            </a:r>
            <a:r>
              <a:rPr lang="en-GB" sz="2400" err="1">
                <a:solidFill>
                  <a:srgbClr val="000000"/>
                </a:solidFill>
                <a:ea typeface="+mn-lt"/>
                <a:cs typeface="+mn-lt"/>
              </a:rPr>
              <a:t>Tätigkeit</a:t>
            </a:r>
            <a:r>
              <a:rPr lang="en-GB" sz="2400" dirty="0">
                <a:solidFill>
                  <a:srgbClr val="000000"/>
                </a:solidFill>
                <a:ea typeface="+mn-lt"/>
                <a:cs typeface="+mn-lt"/>
              </a:rPr>
              <a:t> </a:t>
            </a:r>
            <a:r>
              <a:rPr lang="en-GB" sz="2400" err="1">
                <a:solidFill>
                  <a:srgbClr val="000000"/>
                </a:solidFill>
                <a:ea typeface="+mn-lt"/>
                <a:cs typeface="+mn-lt"/>
              </a:rPr>
              <a:t>dar</a:t>
            </a:r>
            <a:r>
              <a:rPr kumimoji="0" lang="en-GB" sz="2400" b="0" i="0" u="none" strike="noStrike" kern="1200" cap="none" spc="0" normalizeH="0" baseline="0" noProof="0" dirty="0">
                <a:ln>
                  <a:noFill/>
                </a:ln>
                <a:solidFill>
                  <a:srgbClr val="000000"/>
                </a:solidFill>
                <a:effectLst/>
                <a:uLnTx/>
                <a:uFillTx/>
                <a:ea typeface="+mn-lt"/>
                <a:cs typeface="+mn-lt"/>
              </a:rPr>
              <a:t>.</a:t>
            </a:r>
            <a:r>
              <a:rPr lang="en-GB" sz="2400" dirty="0">
                <a:solidFill>
                  <a:srgbClr val="000000"/>
                </a:solidFill>
                <a:ea typeface="+mn-lt"/>
                <a:cs typeface="+mn-lt"/>
              </a:rPr>
              <a:t> </a:t>
            </a:r>
            <a:endParaRPr lang="en-GB" sz="2400" b="0" i="0" u="none" strike="noStrike" kern="1200" cap="none" spc="0" normalizeH="0" baseline="0" noProof="0" dirty="0">
              <a:ln>
                <a:noFill/>
              </a:ln>
              <a:solidFill>
                <a:srgbClr val="000000"/>
              </a:solidFill>
              <a:effectLst/>
              <a:uLnTx/>
              <a:uFillTx/>
              <a:ea typeface="+mn-lt"/>
              <a:cs typeface="+mn-lt"/>
            </a:endParaRPr>
          </a:p>
        </p:txBody>
      </p:sp>
    </p:spTree>
    <p:extLst>
      <p:ext uri="{BB962C8B-B14F-4D97-AF65-F5344CB8AC3E}">
        <p14:creationId xmlns:p14="http://schemas.microsoft.com/office/powerpoint/2010/main" val="2136527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10033" y="408212"/>
            <a:ext cx="10164542" cy="822268"/>
          </a:xfrm>
        </p:spPr>
        <p:txBody>
          <a:bodyPr lIns="91440" tIns="45720" rIns="91440" bIns="45720" anchor="t">
            <a:noAutofit/>
          </a:bodyPr>
          <a:lstStyle/>
          <a:p>
            <a:r>
              <a:rPr lang="en-GB" dirty="0" err="1">
                <a:ea typeface="+mn-lt"/>
                <a:cs typeface="+mn-lt"/>
              </a:rPr>
              <a:t>Einsatz</a:t>
            </a:r>
            <a:r>
              <a:rPr lang="en-GB" dirty="0">
                <a:ea typeface="+mn-lt"/>
                <a:cs typeface="+mn-lt"/>
              </a:rPr>
              <a:t> von </a:t>
            </a:r>
            <a:r>
              <a:rPr lang="en-GB" dirty="0" err="1">
                <a:ea typeface="+mn-lt"/>
                <a:cs typeface="+mn-lt"/>
              </a:rPr>
              <a:t>privatem</a:t>
            </a:r>
            <a:r>
              <a:rPr lang="en-GB" dirty="0">
                <a:ea typeface="+mn-lt"/>
                <a:cs typeface="+mn-lt"/>
              </a:rPr>
              <a:t> </a:t>
            </a:r>
            <a:r>
              <a:rPr lang="en-GB" dirty="0" err="1">
                <a:ea typeface="+mn-lt"/>
                <a:cs typeface="+mn-lt"/>
              </a:rPr>
              <a:t>Investorenkapital</a:t>
            </a:r>
            <a:r>
              <a:rPr lang="en-GB" dirty="0">
                <a:ea typeface="+mn-lt"/>
                <a:cs typeface="+mn-lt"/>
              </a:rPr>
              <a:t> </a:t>
            </a:r>
            <a:r>
              <a:rPr lang="en-GB" dirty="0" err="1">
                <a:ea typeface="+mn-lt"/>
                <a:cs typeface="+mn-lt"/>
              </a:rPr>
              <a:t>zur</a:t>
            </a:r>
            <a:r>
              <a:rPr lang="en-GB" dirty="0">
                <a:ea typeface="+mn-lt"/>
                <a:cs typeface="+mn-lt"/>
              </a:rPr>
              <a:t> </a:t>
            </a:r>
            <a:r>
              <a:rPr lang="en-GB" dirty="0" err="1">
                <a:ea typeface="+mn-lt"/>
                <a:cs typeface="+mn-lt"/>
              </a:rPr>
              <a:t>Steigerung</a:t>
            </a:r>
            <a:r>
              <a:rPr lang="en-GB" dirty="0">
                <a:ea typeface="+mn-lt"/>
                <a:cs typeface="+mn-lt"/>
              </a:rPr>
              <a:t> der </a:t>
            </a:r>
            <a:r>
              <a:rPr lang="en-GB" dirty="0" err="1">
                <a:ea typeface="+mn-lt"/>
                <a:cs typeface="+mn-lt"/>
              </a:rPr>
              <a:t>Wirkung</a:t>
            </a:r>
            <a:r>
              <a:rPr lang="en-GB" dirty="0">
                <a:ea typeface="+mn-lt"/>
                <a:cs typeface="+mn-lt"/>
              </a:rPr>
              <a:t> von NGOs</a:t>
            </a:r>
          </a:p>
          <a:p>
            <a:endParaRPr lang="en-GB" dirty="0">
              <a:cs typeface="Calibri"/>
            </a:endParaRPr>
          </a:p>
        </p:txBody>
      </p:sp>
      <p:sp>
        <p:nvSpPr>
          <p:cNvPr id="2" name="TextBox 1">
            <a:extLst>
              <a:ext uri="{FF2B5EF4-FFF2-40B4-BE49-F238E27FC236}">
                <a16:creationId xmlns:a16="http://schemas.microsoft.com/office/drawing/2014/main" id="{CDF7989A-5967-150C-B395-70EC1F2423B8}"/>
              </a:ext>
            </a:extLst>
          </p:cNvPr>
          <p:cNvSpPr txBox="1"/>
          <p:nvPr/>
        </p:nvSpPr>
        <p:spPr>
          <a:xfrm>
            <a:off x="882834" y="1756398"/>
            <a:ext cx="10496407" cy="1217769"/>
          </a:xfrm>
          <a:prstGeom prst="rect">
            <a:avLst/>
          </a:prstGeom>
          <a:noFill/>
        </p:spPr>
        <p:txBody>
          <a:bodyPr wrap="square" lIns="91440" tIns="45720" rIns="91440" bIns="45720" rtlCol="0" anchor="t">
            <a:spAutoFit/>
          </a:bodyPr>
          <a:lstStyle/>
          <a:p>
            <a:pPr marL="457200" indent="-457200">
              <a:lnSpc>
                <a:spcPct val="90000"/>
              </a:lnSpc>
              <a:spcBef>
                <a:spcPts val="1000"/>
              </a:spcBef>
              <a:buClr>
                <a:srgbClr val="0D9390"/>
              </a:buClr>
              <a:buFont typeface="Arial"/>
              <a:buBlip>
                <a:blip r:embed="rId3"/>
              </a:buBlip>
              <a:defRPr/>
            </a:pPr>
            <a:r>
              <a:rPr kumimoji="0" lang="en-GB" sz="2400" b="0" i="0" u="none" strike="noStrike" kern="1200" cap="none" spc="0" normalizeH="0" baseline="0" noProof="0" dirty="0">
                <a:ln>
                  <a:noFill/>
                </a:ln>
                <a:solidFill>
                  <a:srgbClr val="000000"/>
                </a:solidFill>
                <a:effectLst/>
                <a:uLnTx/>
                <a:uFillTx/>
                <a:ea typeface="+mn-lt"/>
                <a:cs typeface="+mn-lt"/>
              </a:rPr>
              <a:t>Population Services International </a:t>
            </a:r>
            <a:r>
              <a:rPr lang="en-GB" sz="2400" dirty="0">
                <a:solidFill>
                  <a:srgbClr val="000000"/>
                </a:solidFill>
                <a:ea typeface="+mn-lt"/>
                <a:cs typeface="+mn-lt"/>
              </a:rPr>
              <a:t>und die Zürich Versicherungs-Gesellschaft </a:t>
            </a:r>
            <a:r>
              <a:rPr lang="en-GB" sz="2400" err="1">
                <a:solidFill>
                  <a:srgbClr val="000000"/>
                </a:solidFill>
                <a:ea typeface="+mn-lt"/>
                <a:cs typeface="+mn-lt"/>
              </a:rPr>
              <a:t>arbeiteten</a:t>
            </a:r>
            <a:r>
              <a:rPr lang="en-GB" sz="2400" dirty="0">
                <a:solidFill>
                  <a:srgbClr val="000000"/>
                </a:solidFill>
                <a:ea typeface="+mn-lt"/>
                <a:cs typeface="+mn-lt"/>
              </a:rPr>
              <a:t> </a:t>
            </a:r>
            <a:r>
              <a:rPr lang="en-GB" sz="2400" err="1">
                <a:solidFill>
                  <a:srgbClr val="000000"/>
                </a:solidFill>
                <a:ea typeface="+mn-lt"/>
                <a:cs typeface="+mn-lt"/>
              </a:rPr>
              <a:t>zusammen</a:t>
            </a:r>
            <a:r>
              <a:rPr lang="en-GB" sz="2400" dirty="0">
                <a:solidFill>
                  <a:srgbClr val="000000"/>
                </a:solidFill>
                <a:ea typeface="+mn-lt"/>
                <a:cs typeface="+mn-lt"/>
              </a:rPr>
              <a:t>, um </a:t>
            </a:r>
            <a:r>
              <a:rPr lang="en-GB" sz="2400" err="1">
                <a:solidFill>
                  <a:srgbClr val="000000"/>
                </a:solidFill>
                <a:ea typeface="+mn-lt"/>
                <a:cs typeface="+mn-lt"/>
              </a:rPr>
              <a:t>mögliche</a:t>
            </a:r>
            <a:r>
              <a:rPr lang="en-GB" sz="2400" dirty="0">
                <a:solidFill>
                  <a:srgbClr val="000000"/>
                </a:solidFill>
                <a:ea typeface="+mn-lt"/>
                <a:cs typeface="+mn-lt"/>
              </a:rPr>
              <a:t> </a:t>
            </a:r>
            <a:r>
              <a:rPr lang="en-GB" sz="2400" err="1">
                <a:solidFill>
                  <a:srgbClr val="000000"/>
                </a:solidFill>
                <a:ea typeface="+mn-lt"/>
                <a:cs typeface="+mn-lt"/>
              </a:rPr>
              <a:t>Lösungen</a:t>
            </a:r>
            <a:r>
              <a:rPr lang="en-GB" sz="2400" dirty="0">
                <a:solidFill>
                  <a:srgbClr val="000000"/>
                </a:solidFill>
                <a:ea typeface="+mn-lt"/>
                <a:cs typeface="+mn-lt"/>
              </a:rPr>
              <a:t> für </a:t>
            </a:r>
            <a:r>
              <a:rPr lang="en-GB" sz="2400" err="1">
                <a:solidFill>
                  <a:srgbClr val="000000"/>
                </a:solidFill>
                <a:ea typeface="+mn-lt"/>
                <a:cs typeface="+mn-lt"/>
              </a:rPr>
              <a:t>diesen</a:t>
            </a:r>
            <a:r>
              <a:rPr lang="en-GB" sz="2400" dirty="0">
                <a:solidFill>
                  <a:srgbClr val="000000"/>
                </a:solidFill>
                <a:ea typeface="+mn-lt"/>
                <a:cs typeface="+mn-lt"/>
              </a:rPr>
              <a:t> Wandel </a:t>
            </a:r>
            <a:r>
              <a:rPr lang="en-GB" sz="2400" err="1">
                <a:solidFill>
                  <a:srgbClr val="000000"/>
                </a:solidFill>
                <a:ea typeface="+mn-lt"/>
                <a:cs typeface="+mn-lt"/>
              </a:rPr>
              <a:t>zu</a:t>
            </a:r>
            <a:r>
              <a:rPr lang="en-GB" sz="2400" dirty="0">
                <a:solidFill>
                  <a:srgbClr val="000000"/>
                </a:solidFill>
                <a:ea typeface="+mn-lt"/>
                <a:cs typeface="+mn-lt"/>
              </a:rPr>
              <a:t> </a:t>
            </a:r>
            <a:r>
              <a:rPr lang="en-GB" sz="2400" err="1">
                <a:solidFill>
                  <a:srgbClr val="000000"/>
                </a:solidFill>
                <a:ea typeface="+mn-lt"/>
                <a:cs typeface="+mn-lt"/>
              </a:rPr>
              <a:t>finden</a:t>
            </a:r>
            <a:r>
              <a:rPr kumimoji="0" lang="en-GB" sz="2400" b="0" i="0" u="none" strike="noStrike" kern="1200" cap="none" spc="0" normalizeH="0" baseline="0" noProof="0" dirty="0">
                <a:ln>
                  <a:noFill/>
                </a:ln>
                <a:solidFill>
                  <a:srgbClr val="000000"/>
                </a:solidFill>
                <a:effectLst/>
                <a:uLnTx/>
                <a:uFillTx/>
                <a:ea typeface="+mn-lt"/>
                <a:cs typeface="+mn-lt"/>
              </a:rPr>
              <a:t>:</a:t>
            </a:r>
            <a:endParaRPr lang="en-US" dirty="0">
              <a:solidFill>
                <a:srgbClr val="000000"/>
              </a:solidFill>
              <a:ea typeface="+mn-lt"/>
              <a:cs typeface="+mn-lt"/>
            </a:endParaRPr>
          </a:p>
          <a:p>
            <a:pPr marL="457200" marR="0" lvl="0" indent="-457200" algn="l" defTabSz="914400" rtl="0" eaLnBrk="1" fontAlgn="auto" latinLnBrk="0" hangingPunct="1">
              <a:lnSpc>
                <a:spcPct val="90000"/>
              </a:lnSpc>
              <a:spcBef>
                <a:spcPts val="1000"/>
              </a:spcBef>
              <a:spcAft>
                <a:spcPts val="0"/>
              </a:spcAft>
              <a:buClr>
                <a:srgbClr val="0D9390"/>
              </a:buClr>
              <a:buSzTx/>
              <a:buFontTx/>
              <a:buBlip>
                <a:blip r:embed="rId3"/>
              </a:buBlip>
              <a:tabLst/>
              <a:defRPr/>
            </a:pPr>
            <a:endParaRPr kumimoji="0" lang="en-GB" sz="24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aphicFrame>
        <p:nvGraphicFramePr>
          <p:cNvPr id="3" name="Diagram 2">
            <a:extLst>
              <a:ext uri="{FF2B5EF4-FFF2-40B4-BE49-F238E27FC236}">
                <a16:creationId xmlns:a16="http://schemas.microsoft.com/office/drawing/2014/main" id="{E16CB64B-29E1-FF7E-3D36-282ACB9E5142}"/>
              </a:ext>
            </a:extLst>
          </p:cNvPr>
          <p:cNvGraphicFramePr/>
          <p:nvPr>
            <p:extLst>
              <p:ext uri="{D42A27DB-BD31-4B8C-83A1-F6EECF244321}">
                <p14:modId xmlns:p14="http://schemas.microsoft.com/office/powerpoint/2010/main" val="2460333621"/>
              </p:ext>
            </p:extLst>
          </p:nvPr>
        </p:nvGraphicFramePr>
        <p:xfrm>
          <a:off x="798381" y="2481482"/>
          <a:ext cx="10595237" cy="328129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562188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graphicEl>
                                              <a:dgm id="{C03D6161-8612-44F4-B4ED-F39D14948210}"/>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graphicEl>
                                              <a:dgm id="{D613D23A-06B3-464E-9FB6-072874C5C273}"/>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graphicEl>
                                              <a:dgm id="{EBB1EBE1-1015-4354-9F46-1595B769C9DE}"/>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Sub>
          <a:bldDgm bld="one"/>
        </p:bldSub>
      </p:bldGraphic>
    </p:bld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761603"/>
            <a:ext cx="10595237" cy="822268"/>
          </a:xfrm>
        </p:spPr>
        <p:txBody>
          <a:bodyPr lIns="91440" tIns="45720" rIns="91440" bIns="45720" anchor="t">
            <a:noAutofit/>
          </a:bodyPr>
          <a:lstStyle/>
          <a:p>
            <a:r>
              <a:rPr lang="en-GB" dirty="0" err="1">
                <a:ea typeface="+mn-lt"/>
                <a:cs typeface="+mn-lt"/>
              </a:rPr>
              <a:t>Erfolgreiches</a:t>
            </a:r>
            <a:r>
              <a:rPr lang="en-GB" dirty="0">
                <a:ea typeface="+mn-lt"/>
                <a:cs typeface="+mn-lt"/>
              </a:rPr>
              <a:t> Kapital: Was </a:t>
            </a:r>
            <a:r>
              <a:rPr lang="en-GB" dirty="0" err="1">
                <a:ea typeface="+mn-lt"/>
                <a:cs typeface="+mn-lt"/>
              </a:rPr>
              <a:t>Stiftungen</a:t>
            </a:r>
            <a:r>
              <a:rPr lang="en-GB" dirty="0">
                <a:ea typeface="+mn-lt"/>
                <a:cs typeface="+mn-lt"/>
              </a:rPr>
              <a:t> von </a:t>
            </a:r>
            <a:r>
              <a:rPr lang="en-GB" dirty="0" err="1">
                <a:ea typeface="+mn-lt"/>
                <a:cs typeface="+mn-lt"/>
              </a:rPr>
              <a:t>Risikokapitalgebern</a:t>
            </a:r>
            <a:r>
              <a:rPr lang="en-GB" dirty="0">
                <a:ea typeface="+mn-lt"/>
                <a:cs typeface="+mn-lt"/>
              </a:rPr>
              <a:t> </a:t>
            </a:r>
            <a:r>
              <a:rPr lang="en-GB" dirty="0" err="1">
                <a:ea typeface="+mn-lt"/>
                <a:cs typeface="+mn-lt"/>
              </a:rPr>
              <a:t>lernen</a:t>
            </a:r>
            <a:r>
              <a:rPr lang="en-GB" dirty="0">
                <a:ea typeface="+mn-lt"/>
                <a:cs typeface="+mn-lt"/>
              </a:rPr>
              <a:t> </a:t>
            </a:r>
            <a:r>
              <a:rPr lang="en-GB" dirty="0" err="1">
                <a:ea typeface="+mn-lt"/>
                <a:cs typeface="+mn-lt"/>
              </a:rPr>
              <a:t>können</a:t>
            </a:r>
            <a:endParaRPr lang="en-US" dirty="0" err="1"/>
          </a:p>
        </p:txBody>
      </p:sp>
      <p:sp>
        <p:nvSpPr>
          <p:cNvPr id="2" name="TextBox 1">
            <a:extLst>
              <a:ext uri="{FF2B5EF4-FFF2-40B4-BE49-F238E27FC236}">
                <a16:creationId xmlns:a16="http://schemas.microsoft.com/office/drawing/2014/main" id="{CDF7989A-5967-150C-B395-70EC1F2423B8}"/>
              </a:ext>
            </a:extLst>
          </p:cNvPr>
          <p:cNvSpPr txBox="1"/>
          <p:nvPr/>
        </p:nvSpPr>
        <p:spPr>
          <a:xfrm>
            <a:off x="798381" y="2155831"/>
            <a:ext cx="10496407" cy="2343206"/>
          </a:xfrm>
          <a:prstGeom prst="rect">
            <a:avLst/>
          </a:prstGeom>
          <a:noFill/>
        </p:spPr>
        <p:txBody>
          <a:bodyPr wrap="square" lIns="91440" tIns="45720" rIns="91440" bIns="45720" rtlCol="0" anchor="t">
            <a:spAutoFit/>
          </a:bodyPr>
          <a:lstStyle/>
          <a:p>
            <a:pPr marL="457200" indent="-457200">
              <a:lnSpc>
                <a:spcPct val="90000"/>
              </a:lnSpc>
              <a:spcBef>
                <a:spcPts val="1000"/>
              </a:spcBef>
              <a:buClr>
                <a:srgbClr val="0D9390"/>
              </a:buClr>
              <a:buBlip>
                <a:blip r:embed="rId3"/>
              </a:buBlip>
              <a:defRPr/>
            </a:pPr>
            <a:r>
              <a:rPr lang="en-GB" sz="2400" err="1">
                <a:solidFill>
                  <a:srgbClr val="000000"/>
                </a:solidFill>
                <a:ea typeface="+mn-lt"/>
                <a:cs typeface="+mn-lt"/>
              </a:rPr>
              <a:t>Einige</a:t>
            </a:r>
            <a:r>
              <a:rPr lang="en-GB" sz="2400" dirty="0">
                <a:solidFill>
                  <a:srgbClr val="000000"/>
                </a:solidFill>
                <a:ea typeface="+mn-lt"/>
                <a:cs typeface="+mn-lt"/>
              </a:rPr>
              <a:t> der </a:t>
            </a:r>
            <a:r>
              <a:rPr lang="en-GB" sz="2400" err="1">
                <a:solidFill>
                  <a:srgbClr val="000000"/>
                </a:solidFill>
                <a:ea typeface="+mn-lt"/>
                <a:cs typeface="+mn-lt"/>
              </a:rPr>
              <a:t>Probleme</a:t>
            </a:r>
            <a:r>
              <a:rPr lang="en-GB" sz="2400" dirty="0">
                <a:solidFill>
                  <a:srgbClr val="000000"/>
                </a:solidFill>
                <a:ea typeface="+mn-lt"/>
                <a:cs typeface="+mn-lt"/>
              </a:rPr>
              <a:t> </a:t>
            </a:r>
            <a:r>
              <a:rPr lang="en-GB" sz="2400" err="1">
                <a:solidFill>
                  <a:srgbClr val="000000"/>
                </a:solidFill>
                <a:ea typeface="+mn-lt"/>
                <a:cs typeface="+mn-lt"/>
              </a:rPr>
              <a:t>sind</a:t>
            </a:r>
            <a:r>
              <a:rPr lang="en-GB" sz="2400" dirty="0">
                <a:solidFill>
                  <a:srgbClr val="000000"/>
                </a:solidFill>
                <a:ea typeface="+mn-lt"/>
                <a:cs typeface="+mn-lt"/>
              </a:rPr>
              <a:t> auf </a:t>
            </a:r>
            <a:r>
              <a:rPr lang="en-GB" sz="2400" err="1">
                <a:solidFill>
                  <a:srgbClr val="000000"/>
                </a:solidFill>
                <a:ea typeface="+mn-lt"/>
                <a:cs typeface="+mn-lt"/>
              </a:rPr>
              <a:t>Kräfte</a:t>
            </a:r>
            <a:r>
              <a:rPr lang="en-GB" sz="2400" dirty="0">
                <a:solidFill>
                  <a:srgbClr val="000000"/>
                </a:solidFill>
                <a:ea typeface="+mn-lt"/>
                <a:cs typeface="+mn-lt"/>
              </a:rPr>
              <a:t> </a:t>
            </a:r>
            <a:r>
              <a:rPr lang="en-GB" sz="2400" err="1">
                <a:solidFill>
                  <a:srgbClr val="000000"/>
                </a:solidFill>
                <a:ea typeface="+mn-lt"/>
                <a:cs typeface="+mn-lt"/>
              </a:rPr>
              <a:t>zurückzuführen</a:t>
            </a:r>
            <a:r>
              <a:rPr lang="en-GB" sz="2400" dirty="0">
                <a:solidFill>
                  <a:srgbClr val="000000"/>
                </a:solidFill>
                <a:ea typeface="+mn-lt"/>
                <a:cs typeface="+mn-lt"/>
              </a:rPr>
              <a:t>, die </a:t>
            </a:r>
            <a:r>
              <a:rPr lang="en-GB" sz="2400" err="1">
                <a:solidFill>
                  <a:srgbClr val="000000"/>
                </a:solidFill>
                <a:ea typeface="+mn-lt"/>
                <a:cs typeface="+mn-lt"/>
              </a:rPr>
              <a:t>sich</a:t>
            </a:r>
            <a:r>
              <a:rPr lang="en-GB" sz="2400" dirty="0">
                <a:solidFill>
                  <a:srgbClr val="000000"/>
                </a:solidFill>
                <a:ea typeface="+mn-lt"/>
                <a:cs typeface="+mn-lt"/>
              </a:rPr>
              <a:t> der </a:t>
            </a:r>
            <a:r>
              <a:rPr lang="en-GB" sz="2400" err="1">
                <a:solidFill>
                  <a:srgbClr val="000000"/>
                </a:solidFill>
                <a:ea typeface="+mn-lt"/>
                <a:cs typeface="+mn-lt"/>
              </a:rPr>
              <a:t>Kontrolle</a:t>
            </a:r>
            <a:r>
              <a:rPr lang="en-GB" sz="2400" dirty="0">
                <a:solidFill>
                  <a:srgbClr val="000000"/>
                </a:solidFill>
                <a:ea typeface="+mn-lt"/>
                <a:cs typeface="+mn-lt"/>
              </a:rPr>
              <a:t> von </a:t>
            </a:r>
            <a:r>
              <a:rPr lang="en-GB" sz="2400" err="1">
                <a:solidFill>
                  <a:srgbClr val="000000"/>
                </a:solidFill>
                <a:ea typeface="+mn-lt"/>
                <a:cs typeface="+mn-lt"/>
              </a:rPr>
              <a:t>Stiftungen</a:t>
            </a:r>
            <a:r>
              <a:rPr lang="en-GB" sz="2400" dirty="0">
                <a:solidFill>
                  <a:srgbClr val="000000"/>
                </a:solidFill>
                <a:ea typeface="+mn-lt"/>
                <a:cs typeface="+mn-lt"/>
              </a:rPr>
              <a:t> </a:t>
            </a:r>
            <a:r>
              <a:rPr lang="en-GB" sz="2400" err="1">
                <a:solidFill>
                  <a:srgbClr val="000000"/>
                </a:solidFill>
                <a:ea typeface="+mn-lt"/>
                <a:cs typeface="+mn-lt"/>
              </a:rPr>
              <a:t>oder</a:t>
            </a:r>
            <a:r>
              <a:rPr lang="en-GB" sz="2400" dirty="0">
                <a:solidFill>
                  <a:srgbClr val="000000"/>
                </a:solidFill>
                <a:ea typeface="+mn-lt"/>
                <a:cs typeface="+mn-lt"/>
              </a:rPr>
              <a:t> </a:t>
            </a:r>
            <a:r>
              <a:rPr lang="en-GB" sz="2400" err="1">
                <a:solidFill>
                  <a:srgbClr val="000000"/>
                </a:solidFill>
                <a:ea typeface="+mn-lt"/>
                <a:cs typeface="+mn-lt"/>
              </a:rPr>
              <a:t>gemeinnützigen</a:t>
            </a:r>
            <a:r>
              <a:rPr lang="en-GB" sz="2400" dirty="0">
                <a:solidFill>
                  <a:srgbClr val="000000"/>
                </a:solidFill>
                <a:ea typeface="+mn-lt"/>
                <a:cs typeface="+mn-lt"/>
              </a:rPr>
              <a:t> </a:t>
            </a:r>
            <a:r>
              <a:rPr lang="en-GB" sz="2400" err="1">
                <a:solidFill>
                  <a:srgbClr val="000000"/>
                </a:solidFill>
                <a:ea typeface="+mn-lt"/>
                <a:cs typeface="+mn-lt"/>
              </a:rPr>
              <a:t>Organisationen</a:t>
            </a:r>
            <a:r>
              <a:rPr lang="en-GB" sz="2400" dirty="0">
                <a:solidFill>
                  <a:srgbClr val="000000"/>
                </a:solidFill>
                <a:ea typeface="+mn-lt"/>
                <a:cs typeface="+mn-lt"/>
              </a:rPr>
              <a:t> </a:t>
            </a:r>
            <a:r>
              <a:rPr lang="en-GB" sz="2400" err="1">
                <a:solidFill>
                  <a:srgbClr val="000000"/>
                </a:solidFill>
                <a:ea typeface="+mn-lt"/>
                <a:cs typeface="+mn-lt"/>
              </a:rPr>
              <a:t>entziehen</a:t>
            </a:r>
            <a:r>
              <a:rPr kumimoji="0" lang="en-GB" sz="2400" b="0" i="0" u="none" strike="noStrike" kern="1200" cap="none" spc="0" normalizeH="0" baseline="0" noProof="0" dirty="0">
                <a:ln>
                  <a:noFill/>
                </a:ln>
                <a:solidFill>
                  <a:srgbClr val="000000"/>
                </a:solidFill>
                <a:effectLst/>
                <a:uLnTx/>
                <a:uFillTx/>
                <a:ea typeface="+mn-lt"/>
                <a:cs typeface="+mn-lt"/>
              </a:rPr>
              <a:t>.</a:t>
            </a:r>
            <a:r>
              <a:rPr lang="en-GB" sz="2400" dirty="0">
                <a:solidFill>
                  <a:srgbClr val="000000"/>
                </a:solidFill>
                <a:ea typeface="+mn-lt"/>
                <a:cs typeface="+mn-lt"/>
              </a:rPr>
              <a:t> </a:t>
            </a:r>
            <a:endParaRPr lang="en-US">
              <a:solidFill>
                <a:srgbClr val="000000"/>
              </a:solidFill>
              <a:ea typeface="+mn-lt"/>
              <a:cs typeface="+mn-lt"/>
            </a:endParaRPr>
          </a:p>
          <a:p>
            <a:pPr marL="457200" marR="0" lvl="0" indent="-457200" algn="l" defTabSz="914400" rtl="0" eaLnBrk="1" fontAlgn="auto" latinLnBrk="0" hangingPunct="1">
              <a:lnSpc>
                <a:spcPct val="90000"/>
              </a:lnSpc>
              <a:spcBef>
                <a:spcPts val="1000"/>
              </a:spcBef>
              <a:spcAft>
                <a:spcPts val="0"/>
              </a:spcAft>
              <a:buClr>
                <a:srgbClr val="0D9390"/>
              </a:buClr>
              <a:buSzTx/>
              <a:buFontTx/>
              <a:buBlip>
                <a:blip r:embed="rId3"/>
              </a:buBlip>
              <a:tabLst/>
              <a:defRPr/>
            </a:pPr>
            <a:endParaRPr lang="en-GB" sz="2400">
              <a:solidFill>
                <a:srgbClr val="000000"/>
              </a:solidFill>
              <a:latin typeface="Calibri" panose="020F0502020204030204"/>
            </a:endParaRPr>
          </a:p>
          <a:p>
            <a:pPr marL="457200" indent="-457200">
              <a:lnSpc>
                <a:spcPct val="90000"/>
              </a:lnSpc>
              <a:spcBef>
                <a:spcPts val="1000"/>
              </a:spcBef>
              <a:buClr>
                <a:srgbClr val="0D9390"/>
              </a:buClr>
              <a:buBlip>
                <a:blip r:embed="rId3"/>
              </a:buBlip>
              <a:defRPr/>
            </a:pPr>
            <a:r>
              <a:rPr lang="en-GB" sz="2400" dirty="0">
                <a:solidFill>
                  <a:srgbClr val="000000"/>
                </a:solidFill>
                <a:ea typeface="+mn-lt"/>
                <a:cs typeface="+mn-lt"/>
              </a:rPr>
              <a:t>Zum </a:t>
            </a:r>
            <a:r>
              <a:rPr lang="en-GB" sz="2400" err="1">
                <a:solidFill>
                  <a:srgbClr val="000000"/>
                </a:solidFill>
                <a:ea typeface="+mn-lt"/>
                <a:cs typeface="+mn-lt"/>
              </a:rPr>
              <a:t>einen</a:t>
            </a:r>
            <a:r>
              <a:rPr lang="en-GB" sz="2400" dirty="0">
                <a:solidFill>
                  <a:srgbClr val="000000"/>
                </a:solidFill>
                <a:ea typeface="+mn-lt"/>
                <a:cs typeface="+mn-lt"/>
              </a:rPr>
              <a:t> </a:t>
            </a:r>
            <a:r>
              <a:rPr lang="en-GB" sz="2400" err="1">
                <a:solidFill>
                  <a:srgbClr val="000000"/>
                </a:solidFill>
                <a:ea typeface="+mn-lt"/>
                <a:cs typeface="+mn-lt"/>
              </a:rPr>
              <a:t>haben</a:t>
            </a:r>
            <a:r>
              <a:rPr lang="en-GB" sz="2400" dirty="0">
                <a:solidFill>
                  <a:srgbClr val="000000"/>
                </a:solidFill>
                <a:ea typeface="+mn-lt"/>
                <a:cs typeface="+mn-lt"/>
              </a:rPr>
              <a:t> </a:t>
            </a:r>
            <a:r>
              <a:rPr lang="en-GB" sz="2400" err="1">
                <a:solidFill>
                  <a:srgbClr val="000000"/>
                </a:solidFill>
                <a:ea typeface="+mn-lt"/>
                <a:cs typeface="+mn-lt"/>
              </a:rPr>
              <a:t>viele</a:t>
            </a:r>
            <a:r>
              <a:rPr lang="en-GB" sz="2400" dirty="0">
                <a:solidFill>
                  <a:srgbClr val="000000"/>
                </a:solidFill>
                <a:ea typeface="+mn-lt"/>
                <a:cs typeface="+mn-lt"/>
              </a:rPr>
              <a:t> </a:t>
            </a:r>
            <a:r>
              <a:rPr lang="en-GB" sz="2400" err="1">
                <a:solidFill>
                  <a:srgbClr val="000000"/>
                </a:solidFill>
                <a:ea typeface="+mn-lt"/>
                <a:cs typeface="+mn-lt"/>
              </a:rPr>
              <a:t>Bundesregierungen</a:t>
            </a:r>
            <a:r>
              <a:rPr lang="en-GB" sz="2400" dirty="0">
                <a:solidFill>
                  <a:srgbClr val="000000"/>
                </a:solidFill>
                <a:ea typeface="+mn-lt"/>
                <a:cs typeface="+mn-lt"/>
              </a:rPr>
              <a:t> die Mittel für </a:t>
            </a:r>
            <a:r>
              <a:rPr lang="en-GB" sz="2400" err="1">
                <a:solidFill>
                  <a:srgbClr val="000000"/>
                </a:solidFill>
                <a:ea typeface="+mn-lt"/>
                <a:cs typeface="+mn-lt"/>
              </a:rPr>
              <a:t>soziale</a:t>
            </a:r>
            <a:r>
              <a:rPr lang="en-GB" sz="2400" dirty="0">
                <a:solidFill>
                  <a:srgbClr val="000000"/>
                </a:solidFill>
                <a:ea typeface="+mn-lt"/>
                <a:cs typeface="+mn-lt"/>
              </a:rPr>
              <a:t> </a:t>
            </a:r>
            <a:r>
              <a:rPr lang="en-GB" sz="2400" err="1">
                <a:solidFill>
                  <a:srgbClr val="000000"/>
                </a:solidFill>
                <a:ea typeface="+mn-lt"/>
                <a:cs typeface="+mn-lt"/>
              </a:rPr>
              <a:t>Dienste</a:t>
            </a:r>
            <a:r>
              <a:rPr lang="en-GB" sz="2400" dirty="0">
                <a:solidFill>
                  <a:srgbClr val="000000"/>
                </a:solidFill>
                <a:ea typeface="+mn-lt"/>
                <a:cs typeface="+mn-lt"/>
              </a:rPr>
              <a:t> </a:t>
            </a:r>
            <a:r>
              <a:rPr lang="en-GB" sz="2400" err="1">
                <a:solidFill>
                  <a:srgbClr val="000000"/>
                </a:solidFill>
                <a:ea typeface="+mn-lt"/>
                <a:cs typeface="+mn-lt"/>
              </a:rPr>
              <a:t>gekürzt</a:t>
            </a:r>
            <a:r>
              <a:rPr kumimoji="0" lang="en-GB" sz="2400" b="0" i="0" u="none" strike="noStrike" kern="1200" cap="none" spc="0" normalizeH="0" baseline="0" noProof="0" dirty="0">
                <a:ln>
                  <a:noFill/>
                </a:ln>
                <a:solidFill>
                  <a:srgbClr val="000000"/>
                </a:solidFill>
                <a:effectLst/>
                <a:uLnTx/>
                <a:uFillTx/>
                <a:ea typeface="+mn-lt"/>
                <a:cs typeface="+mn-lt"/>
              </a:rPr>
              <a:t>, </a:t>
            </a:r>
            <a:r>
              <a:rPr lang="en-GB" sz="2400" err="1">
                <a:solidFill>
                  <a:srgbClr val="000000"/>
                </a:solidFill>
                <a:ea typeface="+mn-lt"/>
                <a:cs typeface="+mn-lt"/>
              </a:rPr>
              <a:t>wodurch</a:t>
            </a:r>
            <a:r>
              <a:rPr lang="en-GB" sz="2400" dirty="0">
                <a:solidFill>
                  <a:srgbClr val="000000"/>
                </a:solidFill>
                <a:ea typeface="+mn-lt"/>
                <a:cs typeface="+mn-lt"/>
              </a:rPr>
              <a:t> die </a:t>
            </a:r>
            <a:r>
              <a:rPr lang="en-GB" sz="2400" err="1">
                <a:solidFill>
                  <a:srgbClr val="000000"/>
                </a:solidFill>
                <a:ea typeface="+mn-lt"/>
                <a:cs typeface="+mn-lt"/>
              </a:rPr>
              <a:t>Stiftungen</a:t>
            </a:r>
            <a:r>
              <a:rPr lang="en-GB" sz="2400" dirty="0">
                <a:solidFill>
                  <a:srgbClr val="000000"/>
                </a:solidFill>
                <a:ea typeface="+mn-lt"/>
                <a:cs typeface="+mn-lt"/>
              </a:rPr>
              <a:t> und </a:t>
            </a:r>
            <a:r>
              <a:rPr lang="en-GB" sz="2400" err="1">
                <a:solidFill>
                  <a:srgbClr val="000000"/>
                </a:solidFill>
                <a:ea typeface="+mn-lt"/>
                <a:cs typeface="+mn-lt"/>
              </a:rPr>
              <a:t>gemeinnützigen</a:t>
            </a:r>
            <a:r>
              <a:rPr lang="en-GB" sz="2400" dirty="0">
                <a:solidFill>
                  <a:srgbClr val="000000"/>
                </a:solidFill>
                <a:ea typeface="+mn-lt"/>
                <a:cs typeface="+mn-lt"/>
              </a:rPr>
              <a:t> </a:t>
            </a:r>
            <a:r>
              <a:rPr lang="en-GB" sz="2400" err="1">
                <a:solidFill>
                  <a:srgbClr val="000000"/>
                </a:solidFill>
                <a:ea typeface="+mn-lt"/>
                <a:cs typeface="+mn-lt"/>
              </a:rPr>
              <a:t>Organisationen</a:t>
            </a:r>
            <a:r>
              <a:rPr lang="en-GB" sz="2400" dirty="0">
                <a:solidFill>
                  <a:srgbClr val="000000"/>
                </a:solidFill>
                <a:ea typeface="+mn-lt"/>
                <a:cs typeface="+mn-lt"/>
              </a:rPr>
              <a:t> </a:t>
            </a:r>
            <a:r>
              <a:rPr lang="en-GB" sz="2400" err="1">
                <a:solidFill>
                  <a:srgbClr val="000000"/>
                </a:solidFill>
                <a:ea typeface="+mn-lt"/>
                <a:cs typeface="+mn-lt"/>
              </a:rPr>
              <a:t>ohne</a:t>
            </a:r>
            <a:r>
              <a:rPr lang="en-GB" sz="2400" dirty="0">
                <a:solidFill>
                  <a:srgbClr val="000000"/>
                </a:solidFill>
                <a:ea typeface="+mn-lt"/>
                <a:cs typeface="+mn-lt"/>
              </a:rPr>
              <a:t> </a:t>
            </a:r>
            <a:r>
              <a:rPr lang="en-GB" sz="2400" err="1">
                <a:solidFill>
                  <a:srgbClr val="000000"/>
                </a:solidFill>
                <a:ea typeface="+mn-lt"/>
                <a:cs typeface="+mn-lt"/>
              </a:rPr>
              <a:t>einen</a:t>
            </a:r>
            <a:r>
              <a:rPr lang="en-GB" sz="2400" dirty="0">
                <a:solidFill>
                  <a:srgbClr val="000000"/>
                </a:solidFill>
                <a:ea typeface="+mn-lt"/>
                <a:cs typeface="+mn-lt"/>
              </a:rPr>
              <a:t> </a:t>
            </a:r>
            <a:r>
              <a:rPr lang="en-GB" sz="2400" err="1">
                <a:solidFill>
                  <a:srgbClr val="000000"/>
                </a:solidFill>
                <a:ea typeface="+mn-lt"/>
                <a:cs typeface="+mn-lt"/>
              </a:rPr>
              <a:t>Verbündeten</a:t>
            </a:r>
            <a:r>
              <a:rPr lang="en-GB" sz="2400" dirty="0">
                <a:solidFill>
                  <a:srgbClr val="000000"/>
                </a:solidFill>
                <a:ea typeface="+mn-lt"/>
                <a:cs typeface="+mn-lt"/>
              </a:rPr>
              <a:t> </a:t>
            </a:r>
            <a:r>
              <a:rPr lang="en-GB" sz="2400" err="1">
                <a:solidFill>
                  <a:srgbClr val="000000"/>
                </a:solidFill>
                <a:ea typeface="+mn-lt"/>
                <a:cs typeface="+mn-lt"/>
              </a:rPr>
              <a:t>dastehen</a:t>
            </a:r>
            <a:r>
              <a:rPr kumimoji="0" lang="en-GB" sz="2400" b="0" i="0" u="none" strike="noStrike" kern="1200" cap="none" spc="0" normalizeH="0" baseline="0" noProof="0" dirty="0">
                <a:ln>
                  <a:noFill/>
                </a:ln>
                <a:solidFill>
                  <a:srgbClr val="000000"/>
                </a:solidFill>
                <a:effectLst/>
                <a:uLnTx/>
                <a:uFillTx/>
                <a:ea typeface="+mn-lt"/>
                <a:cs typeface="+mn-lt"/>
              </a:rPr>
              <a:t>, </a:t>
            </a:r>
            <a:r>
              <a:rPr lang="en-GB" sz="2400" dirty="0">
                <a:solidFill>
                  <a:srgbClr val="000000"/>
                </a:solidFill>
                <a:ea typeface="+mn-lt"/>
                <a:cs typeface="+mn-lt"/>
              </a:rPr>
              <a:t>auf den </a:t>
            </a:r>
            <a:r>
              <a:rPr lang="en-GB" sz="2400" err="1">
                <a:solidFill>
                  <a:srgbClr val="000000"/>
                </a:solidFill>
                <a:ea typeface="+mn-lt"/>
                <a:cs typeface="+mn-lt"/>
              </a:rPr>
              <a:t>sie</a:t>
            </a:r>
            <a:r>
              <a:rPr lang="en-GB" sz="2400" dirty="0">
                <a:solidFill>
                  <a:srgbClr val="000000"/>
                </a:solidFill>
                <a:ea typeface="+mn-lt"/>
                <a:cs typeface="+mn-lt"/>
              </a:rPr>
              <a:t> </a:t>
            </a:r>
            <a:r>
              <a:rPr lang="en-GB" sz="2400" err="1">
                <a:solidFill>
                  <a:srgbClr val="000000"/>
                </a:solidFill>
                <a:ea typeface="+mn-lt"/>
                <a:cs typeface="+mn-lt"/>
              </a:rPr>
              <a:t>sich</a:t>
            </a:r>
            <a:r>
              <a:rPr lang="en-GB" sz="2400" dirty="0">
                <a:solidFill>
                  <a:srgbClr val="000000"/>
                </a:solidFill>
                <a:ea typeface="+mn-lt"/>
                <a:cs typeface="+mn-lt"/>
              </a:rPr>
              <a:t> </a:t>
            </a:r>
            <a:r>
              <a:rPr lang="en-GB" sz="2400" err="1">
                <a:solidFill>
                  <a:srgbClr val="000000"/>
                </a:solidFill>
                <a:ea typeface="+mn-lt"/>
                <a:cs typeface="+mn-lt"/>
              </a:rPr>
              <a:t>verlassen</a:t>
            </a:r>
            <a:r>
              <a:rPr lang="en-GB" sz="2400" dirty="0">
                <a:solidFill>
                  <a:srgbClr val="000000"/>
                </a:solidFill>
                <a:ea typeface="+mn-lt"/>
                <a:cs typeface="+mn-lt"/>
              </a:rPr>
              <a:t> </a:t>
            </a:r>
            <a:r>
              <a:rPr lang="en-GB" sz="2400" err="1">
                <a:solidFill>
                  <a:srgbClr val="000000"/>
                </a:solidFill>
                <a:ea typeface="+mn-lt"/>
                <a:cs typeface="+mn-lt"/>
              </a:rPr>
              <a:t>konnten</a:t>
            </a:r>
            <a:r>
              <a:rPr kumimoji="0" lang="en-GB" sz="2400" b="0" i="0" u="none" strike="noStrike" kern="1200" cap="none" spc="0" normalizeH="0" baseline="0" noProof="0" dirty="0">
                <a:ln>
                  <a:noFill/>
                </a:ln>
                <a:solidFill>
                  <a:srgbClr val="000000"/>
                </a:solidFill>
                <a:effectLst/>
                <a:uLnTx/>
                <a:uFillTx/>
                <a:ea typeface="+mn-lt"/>
                <a:cs typeface="+mn-lt"/>
              </a:rPr>
              <a:t>.</a:t>
            </a:r>
            <a:r>
              <a:rPr lang="en-GB" sz="2400" dirty="0">
                <a:solidFill>
                  <a:srgbClr val="000000"/>
                </a:solidFill>
                <a:ea typeface="+mn-lt"/>
                <a:cs typeface="+mn-lt"/>
              </a:rPr>
              <a:t> </a:t>
            </a:r>
            <a:endParaRPr lang="en-GB" sz="2400" b="0" i="0" u="none" strike="noStrike" kern="1200" cap="none" spc="0" normalizeH="0" baseline="0" noProof="0" dirty="0">
              <a:ln>
                <a:noFill/>
              </a:ln>
              <a:solidFill>
                <a:srgbClr val="000000"/>
              </a:solidFill>
              <a:effectLst/>
              <a:uLnTx/>
              <a:uFillTx/>
              <a:ea typeface="+mn-lt"/>
              <a:cs typeface="+mn-lt"/>
            </a:endParaRPr>
          </a:p>
        </p:txBody>
      </p:sp>
    </p:spTree>
    <p:extLst>
      <p:ext uri="{BB962C8B-B14F-4D97-AF65-F5344CB8AC3E}">
        <p14:creationId xmlns:p14="http://schemas.microsoft.com/office/powerpoint/2010/main" val="3360554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761603"/>
            <a:ext cx="10595237" cy="822268"/>
          </a:xfrm>
        </p:spPr>
        <p:txBody>
          <a:bodyPr lIns="91440" tIns="45720" rIns="91440" bIns="45720" anchor="t">
            <a:noAutofit/>
          </a:bodyPr>
          <a:lstStyle/>
          <a:p>
            <a:r>
              <a:rPr lang="en-GB" dirty="0" err="1"/>
              <a:t>Virtuous</a:t>
            </a:r>
            <a:r>
              <a:rPr lang="en-GB" dirty="0" err="1">
                <a:ea typeface="+mn-lt"/>
                <a:cs typeface="+mn-lt"/>
              </a:rPr>
              <a:t>Erfolgreiches</a:t>
            </a:r>
            <a:r>
              <a:rPr lang="en-GB" dirty="0">
                <a:ea typeface="+mn-lt"/>
                <a:cs typeface="+mn-lt"/>
              </a:rPr>
              <a:t> Kapital: Was </a:t>
            </a:r>
            <a:r>
              <a:rPr lang="en-GB" dirty="0" err="1">
                <a:ea typeface="+mn-lt"/>
                <a:cs typeface="+mn-lt"/>
              </a:rPr>
              <a:t>Stiftungen</a:t>
            </a:r>
            <a:r>
              <a:rPr lang="en-GB" dirty="0">
                <a:ea typeface="+mn-lt"/>
                <a:cs typeface="+mn-lt"/>
              </a:rPr>
              <a:t> von </a:t>
            </a:r>
            <a:r>
              <a:rPr lang="en-GB" dirty="0" err="1">
                <a:ea typeface="+mn-lt"/>
                <a:cs typeface="+mn-lt"/>
              </a:rPr>
              <a:t>Risikokapitalgebern</a:t>
            </a:r>
            <a:r>
              <a:rPr lang="en-GB" dirty="0">
                <a:ea typeface="+mn-lt"/>
                <a:cs typeface="+mn-lt"/>
              </a:rPr>
              <a:t> </a:t>
            </a:r>
            <a:r>
              <a:rPr lang="en-GB" dirty="0" err="1">
                <a:ea typeface="+mn-lt"/>
                <a:cs typeface="+mn-lt"/>
              </a:rPr>
              <a:t>lernen</a:t>
            </a:r>
            <a:r>
              <a:rPr lang="en-GB" dirty="0">
                <a:ea typeface="+mn-lt"/>
                <a:cs typeface="+mn-lt"/>
              </a:rPr>
              <a:t> </a:t>
            </a:r>
            <a:r>
              <a:rPr lang="en-GB" dirty="0" err="1">
                <a:ea typeface="+mn-lt"/>
                <a:cs typeface="+mn-lt"/>
              </a:rPr>
              <a:t>können</a:t>
            </a:r>
            <a:r>
              <a:rPr lang="en-GB" dirty="0"/>
              <a:t> </a:t>
            </a:r>
            <a:endParaRPr lang="en-GB" dirty="0">
              <a:cs typeface="Calibri"/>
            </a:endParaRPr>
          </a:p>
        </p:txBody>
      </p:sp>
      <p:sp>
        <p:nvSpPr>
          <p:cNvPr id="2" name="TextBox 1">
            <a:extLst>
              <a:ext uri="{FF2B5EF4-FFF2-40B4-BE49-F238E27FC236}">
                <a16:creationId xmlns:a16="http://schemas.microsoft.com/office/drawing/2014/main" id="{CDF7989A-5967-150C-B395-70EC1F2423B8}"/>
              </a:ext>
            </a:extLst>
          </p:cNvPr>
          <p:cNvSpPr txBox="1"/>
          <p:nvPr/>
        </p:nvSpPr>
        <p:spPr>
          <a:xfrm>
            <a:off x="798381" y="2155831"/>
            <a:ext cx="10496407" cy="3929281"/>
          </a:xfrm>
          <a:prstGeom prst="rect">
            <a:avLst/>
          </a:prstGeom>
          <a:noFill/>
        </p:spPr>
        <p:txBody>
          <a:bodyPr wrap="square" lIns="91440" tIns="45720" rIns="91440" bIns="45720" rtlCol="0" anchor="t">
            <a:spAutoFit/>
          </a:bodyPr>
          <a:lstStyle/>
          <a:p>
            <a:pPr marL="457200" indent="-457200">
              <a:lnSpc>
                <a:spcPct val="90000"/>
              </a:lnSpc>
              <a:spcBef>
                <a:spcPts val="1000"/>
              </a:spcBef>
              <a:buClr>
                <a:srgbClr val="0D9390"/>
              </a:buClr>
              <a:buFont typeface="Arial"/>
              <a:buBlip>
                <a:blip r:embed="rId3"/>
              </a:buBlip>
              <a:defRPr/>
            </a:pPr>
            <a:r>
              <a:rPr lang="en-GB" sz="2400" err="1">
                <a:solidFill>
                  <a:srgbClr val="000000"/>
                </a:solidFill>
                <a:ea typeface="+mn-lt"/>
                <a:cs typeface="+mn-lt"/>
              </a:rPr>
              <a:t>Darüber</a:t>
            </a:r>
            <a:r>
              <a:rPr lang="en-GB" sz="2400" dirty="0">
                <a:solidFill>
                  <a:srgbClr val="000000"/>
                </a:solidFill>
                <a:ea typeface="+mn-lt"/>
                <a:cs typeface="+mn-lt"/>
              </a:rPr>
              <a:t> </a:t>
            </a:r>
            <a:r>
              <a:rPr lang="en-GB" sz="2400" err="1">
                <a:solidFill>
                  <a:srgbClr val="000000"/>
                </a:solidFill>
                <a:ea typeface="+mn-lt"/>
                <a:cs typeface="+mn-lt"/>
              </a:rPr>
              <a:t>hinaus</a:t>
            </a:r>
            <a:r>
              <a:rPr lang="en-GB" sz="2400" dirty="0">
                <a:solidFill>
                  <a:srgbClr val="000000"/>
                </a:solidFill>
                <a:ea typeface="+mn-lt"/>
                <a:cs typeface="+mn-lt"/>
              </a:rPr>
              <a:t> </a:t>
            </a:r>
            <a:r>
              <a:rPr lang="en-GB" sz="2400" err="1">
                <a:solidFill>
                  <a:srgbClr val="000000"/>
                </a:solidFill>
                <a:ea typeface="+mn-lt"/>
                <a:cs typeface="+mn-lt"/>
              </a:rPr>
              <a:t>stellen</a:t>
            </a:r>
            <a:r>
              <a:rPr lang="en-GB" sz="2400" dirty="0">
                <a:solidFill>
                  <a:srgbClr val="000000"/>
                </a:solidFill>
                <a:ea typeface="+mn-lt"/>
                <a:cs typeface="+mn-lt"/>
              </a:rPr>
              <a:t> </a:t>
            </a:r>
            <a:r>
              <a:rPr lang="en-GB" sz="2400" err="1">
                <a:solidFill>
                  <a:srgbClr val="000000"/>
                </a:solidFill>
                <a:ea typeface="+mn-lt"/>
                <a:cs typeface="+mn-lt"/>
              </a:rPr>
              <a:t>viele</a:t>
            </a:r>
            <a:r>
              <a:rPr lang="en-GB" sz="2400" dirty="0">
                <a:solidFill>
                  <a:srgbClr val="000000"/>
                </a:solidFill>
                <a:ea typeface="+mn-lt"/>
                <a:cs typeface="+mn-lt"/>
              </a:rPr>
              <a:t> Leiter von </a:t>
            </a:r>
            <a:r>
              <a:rPr lang="en-GB" sz="2400" err="1">
                <a:solidFill>
                  <a:srgbClr val="000000"/>
                </a:solidFill>
                <a:ea typeface="+mn-lt"/>
                <a:cs typeface="+mn-lt"/>
              </a:rPr>
              <a:t>gemeinnützigen</a:t>
            </a:r>
            <a:r>
              <a:rPr lang="en-GB" sz="2400" dirty="0">
                <a:solidFill>
                  <a:srgbClr val="000000"/>
                </a:solidFill>
                <a:ea typeface="+mn-lt"/>
                <a:cs typeface="+mn-lt"/>
              </a:rPr>
              <a:t> </a:t>
            </a:r>
            <a:r>
              <a:rPr lang="en-GB" sz="2400" err="1">
                <a:solidFill>
                  <a:srgbClr val="000000"/>
                </a:solidFill>
                <a:ea typeface="+mn-lt"/>
                <a:cs typeface="+mn-lt"/>
              </a:rPr>
              <a:t>Organisationen</a:t>
            </a:r>
            <a:r>
              <a:rPr lang="en-GB" sz="2400" dirty="0">
                <a:solidFill>
                  <a:srgbClr val="000000"/>
                </a:solidFill>
                <a:ea typeface="+mn-lt"/>
                <a:cs typeface="+mn-lt"/>
              </a:rPr>
              <a:t> fest</a:t>
            </a:r>
            <a:r>
              <a:rPr kumimoji="0" lang="en-GB" sz="2400" b="0" i="0" u="none" strike="noStrike" kern="1200" cap="none" spc="0" normalizeH="0" baseline="0" noProof="0" dirty="0">
                <a:ln>
                  <a:noFill/>
                </a:ln>
                <a:solidFill>
                  <a:srgbClr val="000000"/>
                </a:solidFill>
                <a:effectLst/>
                <a:uLnTx/>
                <a:uFillTx/>
                <a:ea typeface="+mn-lt"/>
                <a:cs typeface="+mn-lt"/>
              </a:rPr>
              <a:t>, </a:t>
            </a:r>
            <a:r>
              <a:rPr lang="en-GB" sz="2400" err="1">
                <a:solidFill>
                  <a:srgbClr val="000000"/>
                </a:solidFill>
                <a:ea typeface="+mn-lt"/>
                <a:cs typeface="+mn-lt"/>
              </a:rPr>
              <a:t>dass</a:t>
            </a:r>
            <a:r>
              <a:rPr lang="en-GB" sz="2400" dirty="0">
                <a:solidFill>
                  <a:srgbClr val="000000"/>
                </a:solidFill>
                <a:ea typeface="+mn-lt"/>
                <a:cs typeface="+mn-lt"/>
              </a:rPr>
              <a:t> die </a:t>
            </a:r>
            <a:r>
              <a:rPr lang="en-GB" sz="2400" err="1">
                <a:solidFill>
                  <a:srgbClr val="000000"/>
                </a:solidFill>
                <a:ea typeface="+mn-lt"/>
                <a:cs typeface="+mn-lt"/>
              </a:rPr>
              <a:t>sozialen</a:t>
            </a:r>
            <a:r>
              <a:rPr lang="en-GB" sz="2400" dirty="0">
                <a:solidFill>
                  <a:srgbClr val="000000"/>
                </a:solidFill>
                <a:ea typeface="+mn-lt"/>
                <a:cs typeface="+mn-lt"/>
              </a:rPr>
              <a:t> </a:t>
            </a:r>
            <a:r>
              <a:rPr lang="en-GB" sz="2400" err="1">
                <a:solidFill>
                  <a:srgbClr val="000000"/>
                </a:solidFill>
                <a:ea typeface="+mn-lt"/>
                <a:cs typeface="+mn-lt"/>
              </a:rPr>
              <a:t>Probleme</a:t>
            </a:r>
            <a:r>
              <a:rPr lang="en-GB" sz="2400" dirty="0">
                <a:solidFill>
                  <a:srgbClr val="000000"/>
                </a:solidFill>
                <a:ea typeface="+mn-lt"/>
                <a:cs typeface="+mn-lt"/>
              </a:rPr>
              <a:t> </a:t>
            </a:r>
            <a:r>
              <a:rPr lang="en-GB" sz="2400" err="1">
                <a:solidFill>
                  <a:srgbClr val="000000"/>
                </a:solidFill>
                <a:ea typeface="+mn-lt"/>
                <a:cs typeface="+mn-lt"/>
              </a:rPr>
              <a:t>trotz</a:t>
            </a:r>
            <a:r>
              <a:rPr lang="en-GB" sz="2400" dirty="0">
                <a:solidFill>
                  <a:srgbClr val="000000"/>
                </a:solidFill>
                <a:ea typeface="+mn-lt"/>
                <a:cs typeface="+mn-lt"/>
              </a:rPr>
              <a:t> </a:t>
            </a:r>
            <a:r>
              <a:rPr lang="en-GB" sz="2400" err="1">
                <a:solidFill>
                  <a:srgbClr val="000000"/>
                </a:solidFill>
                <a:ea typeface="+mn-lt"/>
                <a:cs typeface="+mn-lt"/>
              </a:rPr>
              <a:t>ihrer</a:t>
            </a:r>
            <a:r>
              <a:rPr lang="en-GB" sz="2400" dirty="0">
                <a:solidFill>
                  <a:srgbClr val="000000"/>
                </a:solidFill>
                <a:ea typeface="+mn-lt"/>
                <a:cs typeface="+mn-lt"/>
              </a:rPr>
              <a:t> </a:t>
            </a:r>
            <a:r>
              <a:rPr lang="en-GB" sz="2400" err="1">
                <a:solidFill>
                  <a:srgbClr val="000000"/>
                </a:solidFill>
                <a:ea typeface="+mn-lt"/>
                <a:cs typeface="+mn-lt"/>
              </a:rPr>
              <a:t>Bemühungen</a:t>
            </a:r>
            <a:r>
              <a:rPr lang="en-GB" sz="2400" dirty="0">
                <a:solidFill>
                  <a:srgbClr val="000000"/>
                </a:solidFill>
                <a:ea typeface="+mn-lt"/>
                <a:cs typeface="+mn-lt"/>
              </a:rPr>
              <a:t> </a:t>
            </a:r>
            <a:r>
              <a:rPr lang="en-GB" sz="2400" err="1">
                <a:solidFill>
                  <a:srgbClr val="000000"/>
                </a:solidFill>
                <a:ea typeface="+mn-lt"/>
                <a:cs typeface="+mn-lt"/>
              </a:rPr>
              <a:t>fortbestehen</a:t>
            </a:r>
            <a:r>
              <a:rPr lang="en-GB" sz="2400" dirty="0">
                <a:solidFill>
                  <a:srgbClr val="000000"/>
                </a:solidFill>
                <a:ea typeface="+mn-lt"/>
                <a:cs typeface="+mn-lt"/>
              </a:rPr>
              <a:t> und </a:t>
            </a:r>
            <a:r>
              <a:rPr lang="en-GB" sz="2400" err="1">
                <a:solidFill>
                  <a:srgbClr val="000000"/>
                </a:solidFill>
                <a:ea typeface="+mn-lt"/>
                <a:cs typeface="+mn-lt"/>
              </a:rPr>
              <a:t>sich</a:t>
            </a:r>
            <a:r>
              <a:rPr lang="en-GB" sz="2400" dirty="0">
                <a:solidFill>
                  <a:srgbClr val="000000"/>
                </a:solidFill>
                <a:ea typeface="+mn-lt"/>
                <a:cs typeface="+mn-lt"/>
              </a:rPr>
              <a:t> </a:t>
            </a:r>
            <a:r>
              <a:rPr lang="en-GB" sz="2400" err="1">
                <a:solidFill>
                  <a:srgbClr val="000000"/>
                </a:solidFill>
                <a:ea typeface="+mn-lt"/>
                <a:cs typeface="+mn-lt"/>
              </a:rPr>
              <a:t>möglicherweise</a:t>
            </a:r>
            <a:r>
              <a:rPr lang="en-GB" sz="2400" dirty="0">
                <a:solidFill>
                  <a:srgbClr val="000000"/>
                </a:solidFill>
                <a:ea typeface="+mn-lt"/>
                <a:cs typeface="+mn-lt"/>
              </a:rPr>
              <a:t> </a:t>
            </a:r>
            <a:r>
              <a:rPr lang="en-GB" sz="2400" err="1">
                <a:solidFill>
                  <a:srgbClr val="000000"/>
                </a:solidFill>
                <a:ea typeface="+mn-lt"/>
                <a:cs typeface="+mn-lt"/>
              </a:rPr>
              <a:t>sogar</a:t>
            </a:r>
            <a:r>
              <a:rPr lang="en-GB" sz="2400" dirty="0">
                <a:solidFill>
                  <a:srgbClr val="000000"/>
                </a:solidFill>
                <a:ea typeface="+mn-lt"/>
                <a:cs typeface="+mn-lt"/>
              </a:rPr>
              <a:t> </a:t>
            </a:r>
            <a:r>
              <a:rPr lang="en-GB" sz="2400" err="1">
                <a:solidFill>
                  <a:srgbClr val="000000"/>
                </a:solidFill>
                <a:ea typeface="+mn-lt"/>
                <a:cs typeface="+mn-lt"/>
              </a:rPr>
              <a:t>noch</a:t>
            </a:r>
            <a:r>
              <a:rPr lang="en-GB" sz="2400" dirty="0">
                <a:solidFill>
                  <a:srgbClr val="000000"/>
                </a:solidFill>
                <a:ea typeface="+mn-lt"/>
                <a:cs typeface="+mn-lt"/>
              </a:rPr>
              <a:t> </a:t>
            </a:r>
            <a:r>
              <a:rPr lang="en-GB" sz="2400" err="1">
                <a:solidFill>
                  <a:srgbClr val="000000"/>
                </a:solidFill>
                <a:ea typeface="+mn-lt"/>
                <a:cs typeface="+mn-lt"/>
              </a:rPr>
              <a:t>verschlimmern</a:t>
            </a:r>
            <a:r>
              <a:rPr kumimoji="0" lang="en-GB" sz="2400" b="0" i="0" u="none" strike="noStrike" kern="1200" cap="none" spc="0" normalizeH="0" baseline="0" noProof="0" dirty="0">
                <a:ln>
                  <a:noFill/>
                </a:ln>
                <a:solidFill>
                  <a:srgbClr val="000000"/>
                </a:solidFill>
                <a:effectLst/>
                <a:uLnTx/>
                <a:uFillTx/>
                <a:ea typeface="+mn-lt"/>
                <a:cs typeface="+mn-lt"/>
              </a:rPr>
              <a:t>. </a:t>
            </a:r>
            <a:r>
              <a:rPr lang="en-GB" sz="2400" dirty="0">
                <a:solidFill>
                  <a:srgbClr val="000000"/>
                </a:solidFill>
                <a:ea typeface="+mn-lt"/>
                <a:cs typeface="+mn-lt"/>
              </a:rPr>
              <a:t>Ein Teil der </a:t>
            </a:r>
            <a:r>
              <a:rPr lang="en-GB" sz="2400" err="1">
                <a:solidFill>
                  <a:srgbClr val="000000"/>
                </a:solidFill>
                <a:ea typeface="+mn-lt"/>
                <a:cs typeface="+mn-lt"/>
              </a:rPr>
              <a:t>Schwierigkeiten</a:t>
            </a:r>
            <a:r>
              <a:rPr lang="en-GB" sz="2400" dirty="0">
                <a:solidFill>
                  <a:srgbClr val="000000"/>
                </a:solidFill>
                <a:ea typeface="+mn-lt"/>
                <a:cs typeface="+mn-lt"/>
              </a:rPr>
              <a:t> </a:t>
            </a:r>
            <a:r>
              <a:rPr lang="en-GB" sz="2400" err="1">
                <a:solidFill>
                  <a:srgbClr val="000000"/>
                </a:solidFill>
                <a:ea typeface="+mn-lt"/>
                <a:cs typeface="+mn-lt"/>
              </a:rPr>
              <a:t>ist</a:t>
            </a:r>
            <a:r>
              <a:rPr lang="en-GB" sz="2400" dirty="0">
                <a:solidFill>
                  <a:srgbClr val="000000"/>
                </a:solidFill>
                <a:ea typeface="+mn-lt"/>
                <a:cs typeface="+mn-lt"/>
              </a:rPr>
              <a:t> </a:t>
            </a:r>
            <a:r>
              <a:rPr lang="en-GB" sz="2400" err="1">
                <a:solidFill>
                  <a:srgbClr val="000000"/>
                </a:solidFill>
                <a:ea typeface="+mn-lt"/>
                <a:cs typeface="+mn-lt"/>
              </a:rPr>
              <a:t>jedoch</a:t>
            </a:r>
            <a:r>
              <a:rPr lang="en-GB" sz="2400" dirty="0">
                <a:solidFill>
                  <a:srgbClr val="000000"/>
                </a:solidFill>
                <a:ea typeface="+mn-lt"/>
                <a:cs typeface="+mn-lt"/>
              </a:rPr>
              <a:t> auf die </a:t>
            </a:r>
            <a:r>
              <a:rPr lang="en-GB" sz="2400" err="1">
                <a:solidFill>
                  <a:srgbClr val="000000"/>
                </a:solidFill>
                <a:ea typeface="+mn-lt"/>
                <a:cs typeface="+mn-lt"/>
              </a:rPr>
              <a:t>Beziehungen</a:t>
            </a:r>
            <a:r>
              <a:rPr lang="en-GB" sz="2400" dirty="0">
                <a:solidFill>
                  <a:srgbClr val="000000"/>
                </a:solidFill>
                <a:ea typeface="+mn-lt"/>
                <a:cs typeface="+mn-lt"/>
              </a:rPr>
              <a:t> </a:t>
            </a:r>
            <a:r>
              <a:rPr lang="en-GB" sz="2400" err="1">
                <a:solidFill>
                  <a:srgbClr val="000000"/>
                </a:solidFill>
                <a:ea typeface="+mn-lt"/>
                <a:cs typeface="+mn-lt"/>
              </a:rPr>
              <a:t>zwischen</a:t>
            </a:r>
            <a:r>
              <a:rPr lang="en-GB" sz="2400" dirty="0">
                <a:solidFill>
                  <a:srgbClr val="000000"/>
                </a:solidFill>
                <a:ea typeface="+mn-lt"/>
                <a:cs typeface="+mn-lt"/>
              </a:rPr>
              <a:t> den </a:t>
            </a:r>
            <a:r>
              <a:rPr lang="en-GB" sz="2400" err="1">
                <a:solidFill>
                  <a:srgbClr val="000000"/>
                </a:solidFill>
                <a:ea typeface="+mn-lt"/>
                <a:cs typeface="+mn-lt"/>
              </a:rPr>
              <a:t>Stiftungen</a:t>
            </a:r>
            <a:r>
              <a:rPr lang="en-GB" sz="2400" dirty="0">
                <a:solidFill>
                  <a:srgbClr val="000000"/>
                </a:solidFill>
                <a:ea typeface="+mn-lt"/>
                <a:cs typeface="+mn-lt"/>
              </a:rPr>
              <a:t> und den </a:t>
            </a:r>
            <a:r>
              <a:rPr lang="en-GB" sz="2400" err="1">
                <a:solidFill>
                  <a:srgbClr val="000000"/>
                </a:solidFill>
                <a:ea typeface="+mn-lt"/>
                <a:cs typeface="+mn-lt"/>
              </a:rPr>
              <a:t>gemeinnützigen</a:t>
            </a:r>
            <a:r>
              <a:rPr lang="en-GB" sz="2400" dirty="0">
                <a:solidFill>
                  <a:srgbClr val="000000"/>
                </a:solidFill>
                <a:ea typeface="+mn-lt"/>
                <a:cs typeface="+mn-lt"/>
              </a:rPr>
              <a:t> </a:t>
            </a:r>
            <a:r>
              <a:rPr lang="en-GB" sz="2400" err="1">
                <a:solidFill>
                  <a:srgbClr val="000000"/>
                </a:solidFill>
                <a:ea typeface="+mn-lt"/>
                <a:cs typeface="+mn-lt"/>
              </a:rPr>
              <a:t>Organisationen</a:t>
            </a:r>
            <a:r>
              <a:rPr lang="en-GB" sz="2400" dirty="0">
                <a:solidFill>
                  <a:srgbClr val="000000"/>
                </a:solidFill>
                <a:ea typeface="+mn-lt"/>
                <a:cs typeface="+mn-lt"/>
              </a:rPr>
              <a:t> </a:t>
            </a:r>
            <a:r>
              <a:rPr lang="en-GB" sz="2400" err="1">
                <a:solidFill>
                  <a:srgbClr val="000000"/>
                </a:solidFill>
                <a:ea typeface="+mn-lt"/>
                <a:cs typeface="+mn-lt"/>
              </a:rPr>
              <a:t>zurückzuführen</a:t>
            </a:r>
            <a:r>
              <a:rPr kumimoji="0" lang="en-GB" sz="2400" b="0" i="0" u="none" strike="noStrike" kern="1200" cap="none" spc="0" normalizeH="0" baseline="0" noProof="0" dirty="0">
                <a:ln>
                  <a:noFill/>
                </a:ln>
                <a:solidFill>
                  <a:srgbClr val="000000"/>
                </a:solidFill>
                <a:effectLst/>
                <a:uLnTx/>
                <a:uFillTx/>
                <a:ea typeface="+mn-lt"/>
                <a:cs typeface="+mn-lt"/>
              </a:rPr>
              <a:t>.</a:t>
            </a:r>
            <a:endParaRPr lang="en-US" dirty="0">
              <a:solidFill>
                <a:srgbClr val="000000"/>
              </a:solidFill>
              <a:ea typeface="+mn-lt"/>
              <a:cs typeface="+mn-lt"/>
            </a:endParaRPr>
          </a:p>
          <a:p>
            <a:pPr marL="457200" marR="0" lvl="0" indent="-457200" algn="l" defTabSz="914400" rtl="0" eaLnBrk="1" fontAlgn="auto" latinLnBrk="0" hangingPunct="1">
              <a:lnSpc>
                <a:spcPct val="90000"/>
              </a:lnSpc>
              <a:spcBef>
                <a:spcPts val="1000"/>
              </a:spcBef>
              <a:spcAft>
                <a:spcPts val="0"/>
              </a:spcAft>
              <a:buClr>
                <a:srgbClr val="0D9390"/>
              </a:buClr>
              <a:buSzTx/>
              <a:buFontTx/>
              <a:buBlip>
                <a:blip r:embed="rId3"/>
              </a:buBlip>
              <a:tabLst/>
              <a:defRPr/>
            </a:pPr>
            <a:endParaRPr lang="en-GB" sz="2400">
              <a:solidFill>
                <a:srgbClr val="000000"/>
              </a:solidFill>
              <a:latin typeface="Calibri" panose="020F0502020204030204"/>
            </a:endParaRPr>
          </a:p>
          <a:p>
            <a:pPr marL="457200" indent="-457200">
              <a:lnSpc>
                <a:spcPct val="90000"/>
              </a:lnSpc>
              <a:spcBef>
                <a:spcPts val="1000"/>
              </a:spcBef>
              <a:buClr>
                <a:srgbClr val="0D9390"/>
              </a:buClr>
              <a:buBlip>
                <a:blip r:embed="rId3"/>
              </a:buBlip>
              <a:defRPr/>
            </a:pPr>
            <a:r>
              <a:rPr lang="en-GB" sz="2400" b="1" dirty="0">
                <a:solidFill>
                  <a:srgbClr val="000000"/>
                </a:solidFill>
                <a:latin typeface="Calibri" panose="020F0502020204030204"/>
              </a:rPr>
              <a:t>Lesen Sie</a:t>
            </a:r>
            <a:r>
              <a:rPr kumimoji="0" lang="en-GB" sz="2400" b="1" i="0" u="none" strike="noStrike" kern="1200" cap="none" spc="0" normalizeH="0" baseline="0" noProof="0" dirty="0">
                <a:ln>
                  <a:noFill/>
                </a:ln>
                <a:solidFill>
                  <a:srgbClr val="000000"/>
                </a:solidFill>
                <a:effectLst/>
                <a:uLnTx/>
                <a:uFillTx/>
                <a:latin typeface="Calibri" panose="020F0502020204030204"/>
                <a:ea typeface="+mn-ea"/>
                <a:cs typeface="+mn-cs"/>
              </a:rPr>
              <a:t>:</a:t>
            </a:r>
            <a:r>
              <a:rPr kumimoji="0" lang="en-GB" sz="2400" b="1" i="0" u="none" strike="noStrike" kern="1200" cap="none" spc="0" normalizeH="0" baseline="0" noProof="0" dirty="0">
                <a:ln>
                  <a:noFill/>
                </a:ln>
                <a:effectLst/>
                <a:uLnTx/>
                <a:uFillTx/>
                <a:latin typeface="Calibri" panose="020F0502020204030204"/>
                <a:ea typeface="+mn-ea"/>
                <a:cs typeface="+mn-cs"/>
              </a:rPr>
              <a:t> </a:t>
            </a:r>
            <a:r>
              <a:rPr kumimoji="0" lang="en-GB" sz="2400" b="0" i="0" u="sng"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https://hbr.org/1997/03/virtuous-capital-what-foundations-can-learn-from-venture-capitalists</a:t>
            </a:r>
            <a:r>
              <a:rPr lang="en-GB" sz="2400" dirty="0">
                <a:solidFill>
                  <a:schemeClr val="accent2">
                    <a:lumMod val="75000"/>
                  </a:schemeClr>
                </a:solidFill>
                <a:latin typeface="Calibri" panose="020F0502020204030204"/>
              </a:rPr>
              <a:t> </a:t>
            </a:r>
            <a:endParaRPr lang="en-GB" sz="2400" b="0" i="0" u="none" strike="noStrike" kern="1200" cap="none" spc="0" normalizeH="0" baseline="0" noProof="0" dirty="0">
              <a:ln>
                <a:noFill/>
              </a:ln>
              <a:solidFill>
                <a:schemeClr val="accent2">
                  <a:lumMod val="75000"/>
                </a:schemeClr>
              </a:solidFill>
              <a:effectLst/>
              <a:uLnTx/>
              <a:uFillTx/>
              <a:latin typeface="Calibri" panose="020F0502020204030204"/>
              <a:cs typeface="Calibri"/>
            </a:endParaRPr>
          </a:p>
          <a:p>
            <a:pPr marL="457200" marR="0" lvl="0" indent="-457200" algn="l" defTabSz="914400" rtl="0" eaLnBrk="1" fontAlgn="auto" latinLnBrk="0" hangingPunct="1">
              <a:lnSpc>
                <a:spcPct val="90000"/>
              </a:lnSpc>
              <a:spcBef>
                <a:spcPts val="1000"/>
              </a:spcBef>
              <a:spcAft>
                <a:spcPts val="0"/>
              </a:spcAft>
              <a:buClr>
                <a:srgbClr val="0D9390"/>
              </a:buClr>
              <a:buSzTx/>
              <a:buFontTx/>
              <a:buBlip>
                <a:blip r:embed="rId3"/>
              </a:buBlip>
              <a:tabLst/>
              <a:defRPr/>
            </a:pPr>
            <a:endParaRPr kumimoji="0" lang="en-GB" sz="2400" b="0" i="0" u="none" strike="noStrike" kern="1200" cap="none" spc="0" normalizeH="0" baseline="0" noProof="0">
              <a:ln>
                <a:noFill/>
              </a:ln>
              <a:solidFill>
                <a:srgbClr val="000000"/>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
                <a:srgbClr val="0D9390"/>
              </a:buClr>
              <a:buSzTx/>
              <a:buFontTx/>
              <a:buBlip>
                <a:blip r:embed="rId3"/>
              </a:buBlip>
              <a:tabLst/>
              <a:defRPr/>
            </a:pPr>
            <a:endParaRPr kumimoji="0" lang="en-GB" sz="24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9585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761603"/>
            <a:ext cx="10595237" cy="822268"/>
          </a:xfrm>
        </p:spPr>
        <p:txBody>
          <a:bodyPr lIns="91440" tIns="45720" rIns="91440" bIns="45720" anchor="t">
            <a:noAutofit/>
          </a:bodyPr>
          <a:lstStyle/>
          <a:p>
            <a:r>
              <a:rPr lang="en-GB" dirty="0" err="1">
                <a:ea typeface="+mn-lt"/>
                <a:cs typeface="+mn-lt"/>
              </a:rPr>
              <a:t>Risikokapital</a:t>
            </a:r>
            <a:r>
              <a:rPr lang="en-GB" dirty="0">
                <a:ea typeface="+mn-lt"/>
                <a:cs typeface="+mn-lt"/>
              </a:rPr>
              <a:t>-Ideen </a:t>
            </a:r>
            <a:r>
              <a:rPr lang="en-GB" dirty="0" err="1">
                <a:ea typeface="+mn-lt"/>
                <a:cs typeface="+mn-lt"/>
              </a:rPr>
              <a:t>bei</a:t>
            </a:r>
            <a:r>
              <a:rPr lang="en-GB" dirty="0">
                <a:ea typeface="+mn-lt"/>
                <a:cs typeface="+mn-lt"/>
              </a:rPr>
              <a:t> der Arbeit</a:t>
            </a:r>
            <a:endParaRPr lang="en-US" dirty="0"/>
          </a:p>
        </p:txBody>
      </p:sp>
      <p:sp>
        <p:nvSpPr>
          <p:cNvPr id="2" name="TextBox 1">
            <a:extLst>
              <a:ext uri="{FF2B5EF4-FFF2-40B4-BE49-F238E27FC236}">
                <a16:creationId xmlns:a16="http://schemas.microsoft.com/office/drawing/2014/main" id="{CDF7989A-5967-150C-B395-70EC1F2423B8}"/>
              </a:ext>
            </a:extLst>
          </p:cNvPr>
          <p:cNvSpPr txBox="1"/>
          <p:nvPr/>
        </p:nvSpPr>
        <p:spPr>
          <a:xfrm>
            <a:off x="490914" y="1426992"/>
            <a:ext cx="11125885" cy="4757200"/>
          </a:xfrm>
          <a:prstGeom prst="rect">
            <a:avLst/>
          </a:prstGeom>
          <a:noFill/>
        </p:spPr>
        <p:txBody>
          <a:bodyPr wrap="square" lIns="91440" tIns="45720" rIns="91440" bIns="45720" rtlCol="0" anchor="t">
            <a:spAutoFit/>
          </a:bodyPr>
          <a:lstStyle/>
          <a:p>
            <a:pPr marL="457200" indent="-457200">
              <a:lnSpc>
                <a:spcPct val="90000"/>
              </a:lnSpc>
              <a:spcBef>
                <a:spcPts val="1000"/>
              </a:spcBef>
              <a:buClr>
                <a:srgbClr val="0D9390"/>
              </a:buClr>
              <a:buFont typeface="Arial"/>
              <a:buBlip>
                <a:blip r:embed="rId3"/>
              </a:buBlip>
              <a:defRPr/>
            </a:pPr>
            <a:r>
              <a:rPr lang="en-GB" sz="2400" b="1" dirty="0" err="1">
                <a:solidFill>
                  <a:schemeClr val="accent2"/>
                </a:solidFill>
                <a:ea typeface="+mn-lt"/>
                <a:cs typeface="+mn-lt"/>
              </a:rPr>
              <a:t>Fragen</a:t>
            </a:r>
            <a:r>
              <a:rPr lang="en-GB" sz="2400" b="1" dirty="0">
                <a:solidFill>
                  <a:schemeClr val="accent2"/>
                </a:solidFill>
                <a:ea typeface="+mn-lt"/>
                <a:cs typeface="+mn-lt"/>
              </a:rPr>
              <a:t> an </a:t>
            </a:r>
            <a:r>
              <a:rPr lang="en-GB" sz="2400" b="1" dirty="0" err="1">
                <a:solidFill>
                  <a:schemeClr val="accent2"/>
                </a:solidFill>
                <a:ea typeface="+mn-lt"/>
                <a:cs typeface="+mn-lt"/>
              </a:rPr>
              <a:t>Stiftungen</a:t>
            </a:r>
            <a:r>
              <a:rPr lang="en-GB" sz="2400" b="1" dirty="0">
                <a:solidFill>
                  <a:schemeClr val="accent2"/>
                </a:solidFill>
                <a:ea typeface="+mn-lt"/>
                <a:cs typeface="+mn-lt"/>
              </a:rPr>
              <a:t>, die </a:t>
            </a:r>
            <a:r>
              <a:rPr lang="en-GB" sz="2400" b="1" dirty="0" err="1">
                <a:solidFill>
                  <a:schemeClr val="accent2"/>
                </a:solidFill>
                <a:ea typeface="+mn-lt"/>
                <a:cs typeface="+mn-lt"/>
              </a:rPr>
              <a:t>bereit</a:t>
            </a:r>
            <a:r>
              <a:rPr lang="en-GB" sz="2400" b="1" dirty="0">
                <a:solidFill>
                  <a:schemeClr val="accent2"/>
                </a:solidFill>
                <a:ea typeface="+mn-lt"/>
                <a:cs typeface="+mn-lt"/>
              </a:rPr>
              <a:t> </a:t>
            </a:r>
            <a:r>
              <a:rPr lang="en-GB" sz="2400" b="1" dirty="0" err="1">
                <a:solidFill>
                  <a:schemeClr val="accent2"/>
                </a:solidFill>
                <a:ea typeface="+mn-lt"/>
                <a:cs typeface="+mn-lt"/>
              </a:rPr>
              <a:t>sind</a:t>
            </a:r>
            <a:r>
              <a:rPr lang="en-GB" sz="2400" b="1" dirty="0">
                <a:solidFill>
                  <a:schemeClr val="accent2"/>
                </a:solidFill>
                <a:ea typeface="+mn-lt"/>
                <a:cs typeface="+mn-lt"/>
              </a:rPr>
              <a:t>, </a:t>
            </a:r>
            <a:r>
              <a:rPr lang="en-GB" sz="2400" b="1" dirty="0" err="1">
                <a:solidFill>
                  <a:schemeClr val="accent2"/>
                </a:solidFill>
                <a:ea typeface="+mn-lt"/>
                <a:cs typeface="+mn-lt"/>
              </a:rPr>
              <a:t>gemeinnützige</a:t>
            </a:r>
            <a:r>
              <a:rPr lang="en-GB" sz="2400" b="1" dirty="0">
                <a:solidFill>
                  <a:schemeClr val="accent2"/>
                </a:solidFill>
                <a:ea typeface="+mn-lt"/>
                <a:cs typeface="+mn-lt"/>
              </a:rPr>
              <a:t> </a:t>
            </a:r>
            <a:r>
              <a:rPr lang="en-GB" sz="2400" b="1" dirty="0" err="1">
                <a:solidFill>
                  <a:schemeClr val="accent2"/>
                </a:solidFill>
                <a:ea typeface="+mn-lt"/>
                <a:cs typeface="+mn-lt"/>
              </a:rPr>
              <a:t>Organisationen</a:t>
            </a:r>
            <a:r>
              <a:rPr lang="en-GB" sz="2400" b="1" dirty="0">
                <a:solidFill>
                  <a:schemeClr val="accent2"/>
                </a:solidFill>
                <a:ea typeface="+mn-lt"/>
                <a:cs typeface="+mn-lt"/>
              </a:rPr>
              <a:t> </a:t>
            </a:r>
            <a:r>
              <a:rPr lang="en-GB" sz="2400" b="1" dirty="0" err="1">
                <a:solidFill>
                  <a:schemeClr val="accent2"/>
                </a:solidFill>
                <a:ea typeface="+mn-lt"/>
                <a:cs typeface="+mn-lt"/>
              </a:rPr>
              <a:t>finanziell</a:t>
            </a:r>
            <a:r>
              <a:rPr lang="en-GB" sz="2400" b="1" dirty="0">
                <a:solidFill>
                  <a:schemeClr val="accent2"/>
                </a:solidFill>
                <a:ea typeface="+mn-lt"/>
                <a:cs typeface="+mn-lt"/>
              </a:rPr>
              <a:t> </a:t>
            </a:r>
            <a:r>
              <a:rPr lang="en-GB" sz="2400" b="1" dirty="0" err="1">
                <a:solidFill>
                  <a:schemeClr val="accent2"/>
                </a:solidFill>
                <a:ea typeface="+mn-lt"/>
                <a:cs typeface="+mn-lt"/>
              </a:rPr>
              <a:t>zu</a:t>
            </a:r>
            <a:r>
              <a:rPr lang="en-GB" sz="2400" b="1" dirty="0">
                <a:solidFill>
                  <a:schemeClr val="accent2"/>
                </a:solidFill>
                <a:ea typeface="+mn-lt"/>
                <a:cs typeface="+mn-lt"/>
              </a:rPr>
              <a:t> </a:t>
            </a:r>
            <a:r>
              <a:rPr lang="en-GB" sz="2400" b="1" dirty="0" err="1">
                <a:solidFill>
                  <a:schemeClr val="accent2"/>
                </a:solidFill>
                <a:ea typeface="+mn-lt"/>
                <a:cs typeface="+mn-lt"/>
              </a:rPr>
              <a:t>unterstützen</a:t>
            </a:r>
            <a:endParaRPr lang="en-US" b="1" dirty="0" err="1">
              <a:solidFill>
                <a:schemeClr val="accent2"/>
              </a:solidFill>
              <a:cs typeface="Calibri"/>
            </a:endParaRPr>
          </a:p>
          <a:p>
            <a:pPr marR="0" lvl="0" algn="l" defTabSz="914400" rtl="0" eaLnBrk="1" fontAlgn="auto" latinLnBrk="0" hangingPunct="1">
              <a:lnSpc>
                <a:spcPct val="90000"/>
              </a:lnSpc>
              <a:spcBef>
                <a:spcPts val="1000"/>
              </a:spcBef>
              <a:spcAft>
                <a:spcPts val="0"/>
              </a:spcAft>
              <a:buClr>
                <a:srgbClr val="0D9390"/>
              </a:buClr>
              <a:buSzTx/>
              <a:tabLst/>
              <a:defRPr/>
            </a:pPr>
            <a:endParaRPr lang="en-GB" sz="2400" b="1" i="0" u="none" strike="noStrike" kern="1200" cap="none" spc="0" normalizeH="0" baseline="0" noProof="0" dirty="0">
              <a:ln>
                <a:noFill/>
              </a:ln>
              <a:solidFill>
                <a:srgbClr val="000000"/>
              </a:solidFill>
              <a:effectLst/>
              <a:uLnTx/>
              <a:uFillTx/>
              <a:latin typeface="Calibri" panose="020F0502020204030204"/>
              <a:cs typeface="Calibri"/>
            </a:endParaRPr>
          </a:p>
          <a:p>
            <a:pPr marL="914400" lvl="1" indent="-457200">
              <a:lnSpc>
                <a:spcPct val="90000"/>
              </a:lnSpc>
              <a:spcBef>
                <a:spcPts val="1000"/>
              </a:spcBef>
              <a:buClr>
                <a:srgbClr val="0D9390"/>
              </a:buClr>
              <a:buFont typeface="Arial" panose="020B0604020202020204" pitchFamily="34" charset="0"/>
              <a:buChar char="•"/>
              <a:defRPr/>
            </a:pPr>
            <a:r>
              <a:rPr lang="en-GB" sz="2200" dirty="0">
                <a:solidFill>
                  <a:srgbClr val="000000"/>
                </a:solidFill>
                <a:ea typeface="+mn-lt"/>
                <a:cs typeface="+mn-lt"/>
              </a:rPr>
              <a:t>Werden </a:t>
            </a:r>
            <a:r>
              <a:rPr lang="en-GB" sz="2200" err="1">
                <a:solidFill>
                  <a:srgbClr val="000000"/>
                </a:solidFill>
                <a:ea typeface="+mn-lt"/>
                <a:cs typeface="+mn-lt"/>
              </a:rPr>
              <a:t>unsere</a:t>
            </a:r>
            <a:r>
              <a:rPr lang="en-GB" sz="2200" dirty="0">
                <a:solidFill>
                  <a:srgbClr val="000000"/>
                </a:solidFill>
                <a:ea typeface="+mn-lt"/>
                <a:cs typeface="+mn-lt"/>
              </a:rPr>
              <a:t> </a:t>
            </a:r>
            <a:r>
              <a:rPr lang="en-GB" sz="2200" err="1">
                <a:solidFill>
                  <a:srgbClr val="000000"/>
                </a:solidFill>
                <a:ea typeface="+mn-lt"/>
                <a:cs typeface="+mn-lt"/>
              </a:rPr>
              <a:t>Zuschüsse</a:t>
            </a:r>
            <a:r>
              <a:rPr lang="en-GB" sz="2200" dirty="0">
                <a:solidFill>
                  <a:srgbClr val="000000"/>
                </a:solidFill>
                <a:ea typeface="+mn-lt"/>
                <a:cs typeface="+mn-lt"/>
              </a:rPr>
              <a:t> den </a:t>
            </a:r>
            <a:r>
              <a:rPr lang="en-GB" sz="2200" err="1">
                <a:solidFill>
                  <a:srgbClr val="000000"/>
                </a:solidFill>
                <a:ea typeface="+mn-lt"/>
                <a:cs typeface="+mn-lt"/>
              </a:rPr>
              <a:t>gemeinnützigen</a:t>
            </a:r>
            <a:r>
              <a:rPr lang="en-GB" sz="2200" dirty="0">
                <a:solidFill>
                  <a:srgbClr val="000000"/>
                </a:solidFill>
                <a:ea typeface="+mn-lt"/>
                <a:cs typeface="+mn-lt"/>
              </a:rPr>
              <a:t> </a:t>
            </a:r>
            <a:r>
              <a:rPr lang="en-GB" sz="2200" err="1">
                <a:solidFill>
                  <a:srgbClr val="000000"/>
                </a:solidFill>
                <a:ea typeface="+mn-lt"/>
                <a:cs typeface="+mn-lt"/>
              </a:rPr>
              <a:t>Organisationen</a:t>
            </a:r>
            <a:r>
              <a:rPr lang="en-GB" sz="2200" dirty="0">
                <a:solidFill>
                  <a:srgbClr val="000000"/>
                </a:solidFill>
                <a:ea typeface="+mn-lt"/>
                <a:cs typeface="+mn-lt"/>
              </a:rPr>
              <a:t> die </a:t>
            </a:r>
            <a:r>
              <a:rPr lang="en-GB" sz="2200" err="1">
                <a:solidFill>
                  <a:srgbClr val="000000"/>
                </a:solidFill>
                <a:ea typeface="+mn-lt"/>
                <a:cs typeface="+mn-lt"/>
              </a:rPr>
              <a:t>organisatorische</a:t>
            </a:r>
            <a:r>
              <a:rPr lang="en-GB" sz="2200" dirty="0">
                <a:solidFill>
                  <a:srgbClr val="000000"/>
                </a:solidFill>
                <a:ea typeface="+mn-lt"/>
                <a:cs typeface="+mn-lt"/>
              </a:rPr>
              <a:t> </a:t>
            </a:r>
            <a:r>
              <a:rPr lang="en-GB" sz="2200" err="1">
                <a:solidFill>
                  <a:srgbClr val="000000"/>
                </a:solidFill>
                <a:ea typeface="+mn-lt"/>
                <a:cs typeface="+mn-lt"/>
              </a:rPr>
              <a:t>Unterstützung</a:t>
            </a:r>
            <a:r>
              <a:rPr lang="en-GB" sz="2200" dirty="0">
                <a:solidFill>
                  <a:srgbClr val="000000"/>
                </a:solidFill>
                <a:ea typeface="+mn-lt"/>
                <a:cs typeface="+mn-lt"/>
              </a:rPr>
              <a:t> </a:t>
            </a:r>
            <a:r>
              <a:rPr lang="en-GB" sz="2200" err="1">
                <a:solidFill>
                  <a:srgbClr val="000000"/>
                </a:solidFill>
                <a:ea typeface="+mn-lt"/>
                <a:cs typeface="+mn-lt"/>
              </a:rPr>
              <a:t>geben</a:t>
            </a:r>
            <a:r>
              <a:rPr lang="en-GB" sz="2200" dirty="0">
                <a:solidFill>
                  <a:srgbClr val="000000"/>
                </a:solidFill>
                <a:ea typeface="+mn-lt"/>
                <a:cs typeface="+mn-lt"/>
              </a:rPr>
              <a:t>, die </a:t>
            </a:r>
            <a:r>
              <a:rPr lang="en-GB" sz="2200" err="1">
                <a:solidFill>
                  <a:srgbClr val="000000"/>
                </a:solidFill>
                <a:ea typeface="+mn-lt"/>
                <a:cs typeface="+mn-lt"/>
              </a:rPr>
              <a:t>sie</a:t>
            </a:r>
            <a:r>
              <a:rPr lang="en-GB" sz="2200" dirty="0">
                <a:solidFill>
                  <a:srgbClr val="000000"/>
                </a:solidFill>
                <a:ea typeface="+mn-lt"/>
                <a:cs typeface="+mn-lt"/>
              </a:rPr>
              <a:t> </a:t>
            </a:r>
            <a:r>
              <a:rPr lang="en-GB" sz="2200" err="1">
                <a:solidFill>
                  <a:srgbClr val="000000"/>
                </a:solidFill>
                <a:ea typeface="+mn-lt"/>
                <a:cs typeface="+mn-lt"/>
              </a:rPr>
              <a:t>benötigen</a:t>
            </a:r>
            <a:r>
              <a:rPr lang="en-GB" sz="2200" dirty="0">
                <a:solidFill>
                  <a:srgbClr val="000000"/>
                </a:solidFill>
                <a:ea typeface="+mn-lt"/>
                <a:cs typeface="+mn-lt"/>
              </a:rPr>
              <a:t>, um </a:t>
            </a:r>
            <a:r>
              <a:rPr lang="en-GB" sz="2200" err="1">
                <a:solidFill>
                  <a:srgbClr val="000000"/>
                </a:solidFill>
                <a:ea typeface="+mn-lt"/>
                <a:cs typeface="+mn-lt"/>
              </a:rPr>
              <a:t>ihre</a:t>
            </a:r>
            <a:r>
              <a:rPr lang="en-GB" sz="2200" dirty="0">
                <a:solidFill>
                  <a:srgbClr val="000000"/>
                </a:solidFill>
                <a:ea typeface="+mn-lt"/>
                <a:cs typeface="+mn-lt"/>
              </a:rPr>
              <a:t> </a:t>
            </a:r>
            <a:r>
              <a:rPr lang="en-GB" sz="2200" err="1">
                <a:solidFill>
                  <a:srgbClr val="000000"/>
                </a:solidFill>
                <a:ea typeface="+mn-lt"/>
                <a:cs typeface="+mn-lt"/>
              </a:rPr>
              <a:t>Programmziele</a:t>
            </a:r>
            <a:r>
              <a:rPr lang="en-GB" sz="2200" dirty="0">
                <a:solidFill>
                  <a:srgbClr val="000000"/>
                </a:solidFill>
                <a:ea typeface="+mn-lt"/>
                <a:cs typeface="+mn-lt"/>
              </a:rPr>
              <a:t> </a:t>
            </a:r>
            <a:r>
              <a:rPr lang="en-GB" sz="2200" err="1">
                <a:solidFill>
                  <a:srgbClr val="000000"/>
                </a:solidFill>
                <a:ea typeface="+mn-lt"/>
                <a:cs typeface="+mn-lt"/>
              </a:rPr>
              <a:t>zu</a:t>
            </a:r>
            <a:r>
              <a:rPr lang="en-GB" sz="2200" dirty="0">
                <a:solidFill>
                  <a:srgbClr val="000000"/>
                </a:solidFill>
                <a:ea typeface="+mn-lt"/>
                <a:cs typeface="+mn-lt"/>
              </a:rPr>
              <a:t> </a:t>
            </a:r>
            <a:r>
              <a:rPr lang="en-GB" sz="2200" err="1">
                <a:solidFill>
                  <a:srgbClr val="000000"/>
                </a:solidFill>
                <a:ea typeface="+mn-lt"/>
                <a:cs typeface="+mn-lt"/>
              </a:rPr>
              <a:t>erreichen</a:t>
            </a:r>
            <a:r>
              <a:rPr kumimoji="0" lang="en-GB" sz="2200" b="0" i="0" u="none" strike="noStrike" kern="1200" cap="none" spc="0" normalizeH="0" baseline="0" noProof="0" dirty="0">
                <a:ln>
                  <a:noFill/>
                </a:ln>
                <a:solidFill>
                  <a:srgbClr val="000000"/>
                </a:solidFill>
                <a:effectLst/>
                <a:uLnTx/>
                <a:uFillTx/>
                <a:ea typeface="+mn-lt"/>
                <a:cs typeface="+mn-lt"/>
              </a:rPr>
              <a:t>?</a:t>
            </a:r>
            <a:endParaRPr lang="en-GB" sz="2200" b="0" i="0" u="none" strike="noStrike" kern="1200" cap="none" spc="0" normalizeH="0" baseline="0" noProof="0" dirty="0">
              <a:ln>
                <a:noFill/>
              </a:ln>
              <a:solidFill>
                <a:srgbClr val="000000"/>
              </a:solidFill>
              <a:effectLst/>
              <a:uLnTx/>
              <a:uFillTx/>
              <a:ea typeface="+mn-lt"/>
              <a:cs typeface="+mn-lt"/>
            </a:endParaRPr>
          </a:p>
          <a:p>
            <a:pPr marL="914400" marR="0" lvl="1" indent="-457200" algn="l" defTabSz="914400" rtl="0" eaLnBrk="1" fontAlgn="auto" latinLnBrk="0" hangingPunct="1">
              <a:lnSpc>
                <a:spcPct val="90000"/>
              </a:lnSpc>
              <a:spcBef>
                <a:spcPts val="1000"/>
              </a:spcBef>
              <a:spcAft>
                <a:spcPts val="0"/>
              </a:spcAft>
              <a:buClr>
                <a:srgbClr val="0D9390"/>
              </a:buClr>
              <a:buSzTx/>
              <a:buFont typeface="Arial" panose="020B0604020202020204" pitchFamily="34" charset="0"/>
              <a:buChar char="•"/>
              <a:tabLst/>
              <a:defRPr/>
            </a:pPr>
            <a:endParaRPr lang="en-GB" sz="2200" b="0" i="0" u="none" strike="noStrike" kern="1200" cap="none" spc="0" normalizeH="0" baseline="0" noProof="0" dirty="0">
              <a:ln>
                <a:noFill/>
              </a:ln>
              <a:solidFill>
                <a:srgbClr val="000000"/>
              </a:solidFill>
              <a:effectLst/>
              <a:uLnTx/>
              <a:uFillTx/>
              <a:latin typeface="Calibri" panose="020F0502020204030204"/>
              <a:ea typeface="Calibri" panose="020F0502020204030204"/>
              <a:cs typeface="Calibri" panose="020F0502020204030204"/>
            </a:endParaRPr>
          </a:p>
          <a:p>
            <a:pPr marL="914400" lvl="1" indent="-457200">
              <a:lnSpc>
                <a:spcPct val="90000"/>
              </a:lnSpc>
              <a:spcBef>
                <a:spcPts val="1000"/>
              </a:spcBef>
              <a:buClr>
                <a:srgbClr val="0D9390"/>
              </a:buClr>
              <a:buFont typeface="Arial" panose="020B0604020202020204" pitchFamily="34" charset="0"/>
              <a:buChar char="•"/>
              <a:defRPr/>
            </a:pPr>
            <a:r>
              <a:rPr lang="en-GB" sz="2200" err="1">
                <a:solidFill>
                  <a:srgbClr val="000000"/>
                </a:solidFill>
                <a:ea typeface="+mn-lt"/>
                <a:cs typeface="+mn-lt"/>
              </a:rPr>
              <a:t>Welche</a:t>
            </a:r>
            <a:r>
              <a:rPr lang="en-GB" sz="2200" dirty="0">
                <a:solidFill>
                  <a:srgbClr val="000000"/>
                </a:solidFill>
                <a:ea typeface="+mn-lt"/>
                <a:cs typeface="+mn-lt"/>
              </a:rPr>
              <a:t> </a:t>
            </a:r>
            <a:r>
              <a:rPr lang="en-GB" sz="2200" err="1">
                <a:solidFill>
                  <a:srgbClr val="000000"/>
                </a:solidFill>
                <a:ea typeface="+mn-lt"/>
                <a:cs typeface="+mn-lt"/>
              </a:rPr>
              <a:t>internen</a:t>
            </a:r>
            <a:r>
              <a:rPr lang="en-GB" sz="2200" dirty="0">
                <a:solidFill>
                  <a:srgbClr val="000000"/>
                </a:solidFill>
                <a:ea typeface="+mn-lt"/>
                <a:cs typeface="+mn-lt"/>
              </a:rPr>
              <a:t> </a:t>
            </a:r>
            <a:r>
              <a:rPr lang="en-GB" sz="2200" err="1">
                <a:solidFill>
                  <a:srgbClr val="000000"/>
                </a:solidFill>
                <a:ea typeface="+mn-lt"/>
                <a:cs typeface="+mn-lt"/>
              </a:rPr>
              <a:t>Kapazitäten</a:t>
            </a:r>
            <a:r>
              <a:rPr lang="en-GB" sz="2200" dirty="0">
                <a:solidFill>
                  <a:srgbClr val="000000"/>
                </a:solidFill>
                <a:ea typeface="+mn-lt"/>
                <a:cs typeface="+mn-lt"/>
              </a:rPr>
              <a:t> </a:t>
            </a:r>
            <a:r>
              <a:rPr lang="en-GB" sz="2200" err="1">
                <a:solidFill>
                  <a:srgbClr val="000000"/>
                </a:solidFill>
                <a:ea typeface="+mn-lt"/>
                <a:cs typeface="+mn-lt"/>
              </a:rPr>
              <a:t>benötigen</a:t>
            </a:r>
            <a:r>
              <a:rPr lang="en-GB" sz="2200" dirty="0">
                <a:solidFill>
                  <a:srgbClr val="000000"/>
                </a:solidFill>
                <a:ea typeface="+mn-lt"/>
                <a:cs typeface="+mn-lt"/>
              </a:rPr>
              <a:t> </a:t>
            </a:r>
            <a:r>
              <a:rPr lang="en-GB" sz="2200" err="1">
                <a:solidFill>
                  <a:srgbClr val="000000"/>
                </a:solidFill>
                <a:ea typeface="+mn-lt"/>
                <a:cs typeface="+mn-lt"/>
              </a:rPr>
              <a:t>wir</a:t>
            </a:r>
            <a:r>
              <a:rPr lang="en-GB" sz="2200" dirty="0">
                <a:solidFill>
                  <a:srgbClr val="000000"/>
                </a:solidFill>
                <a:ea typeface="+mn-lt"/>
                <a:cs typeface="+mn-lt"/>
              </a:rPr>
              <a:t>, um die Organisation der </a:t>
            </a:r>
            <a:r>
              <a:rPr lang="en-GB" sz="2200" err="1">
                <a:solidFill>
                  <a:srgbClr val="000000"/>
                </a:solidFill>
                <a:ea typeface="+mn-lt"/>
                <a:cs typeface="+mn-lt"/>
              </a:rPr>
              <a:t>gemeinnützigen</a:t>
            </a:r>
            <a:r>
              <a:rPr lang="en-GB" sz="2200" dirty="0">
                <a:solidFill>
                  <a:srgbClr val="000000"/>
                </a:solidFill>
                <a:ea typeface="+mn-lt"/>
                <a:cs typeface="+mn-lt"/>
              </a:rPr>
              <a:t> Organisation </a:t>
            </a:r>
            <a:r>
              <a:rPr lang="en-GB" sz="2200" err="1">
                <a:solidFill>
                  <a:srgbClr val="000000"/>
                </a:solidFill>
                <a:ea typeface="+mn-lt"/>
                <a:cs typeface="+mn-lt"/>
              </a:rPr>
              <a:t>zu</a:t>
            </a:r>
            <a:r>
              <a:rPr lang="en-GB" sz="2200" dirty="0">
                <a:solidFill>
                  <a:srgbClr val="000000"/>
                </a:solidFill>
                <a:ea typeface="+mn-lt"/>
                <a:cs typeface="+mn-lt"/>
              </a:rPr>
              <a:t> </a:t>
            </a:r>
            <a:r>
              <a:rPr lang="en-GB" sz="2200" err="1">
                <a:solidFill>
                  <a:srgbClr val="000000"/>
                </a:solidFill>
                <a:ea typeface="+mn-lt"/>
                <a:cs typeface="+mn-lt"/>
              </a:rPr>
              <a:t>stärken</a:t>
            </a:r>
            <a:r>
              <a:rPr kumimoji="0" lang="en-GB" sz="2200" b="0" i="0" u="none" strike="noStrike" kern="1200" cap="none" spc="0" normalizeH="0" baseline="0" noProof="0" dirty="0">
                <a:ln>
                  <a:noFill/>
                </a:ln>
                <a:solidFill>
                  <a:srgbClr val="000000"/>
                </a:solidFill>
                <a:effectLst/>
                <a:uLnTx/>
                <a:uFillTx/>
                <a:ea typeface="+mn-lt"/>
                <a:cs typeface="+mn-lt"/>
              </a:rPr>
              <a:t>?</a:t>
            </a:r>
            <a:endParaRPr lang="en-GB" sz="2200" dirty="0">
              <a:solidFill>
                <a:srgbClr val="000000"/>
              </a:solidFill>
              <a:ea typeface="+mn-lt"/>
              <a:cs typeface="+mn-lt"/>
            </a:endParaRPr>
          </a:p>
          <a:p>
            <a:pPr marL="914400" marR="0" lvl="1" indent="-457200" algn="l" defTabSz="914400" rtl="0" eaLnBrk="1" fontAlgn="auto" latinLnBrk="0" hangingPunct="1">
              <a:lnSpc>
                <a:spcPct val="90000"/>
              </a:lnSpc>
              <a:spcBef>
                <a:spcPts val="1000"/>
              </a:spcBef>
              <a:spcAft>
                <a:spcPts val="0"/>
              </a:spcAft>
              <a:buClr>
                <a:srgbClr val="0D9390"/>
              </a:buClr>
              <a:buSzTx/>
              <a:buFont typeface="Arial" panose="020B0604020202020204" pitchFamily="34" charset="0"/>
              <a:buChar char="•"/>
              <a:tabLst/>
              <a:defRPr/>
            </a:pPr>
            <a:endParaRPr lang="en-GB" sz="2200" dirty="0">
              <a:solidFill>
                <a:srgbClr val="000000"/>
              </a:solidFill>
              <a:latin typeface="Calibri" panose="020F0502020204030204"/>
              <a:ea typeface="Calibri" panose="020F0502020204030204"/>
              <a:cs typeface="Calibri" panose="020F0502020204030204"/>
            </a:endParaRPr>
          </a:p>
          <a:p>
            <a:pPr marL="914400" lvl="1" indent="-457200">
              <a:lnSpc>
                <a:spcPct val="90000"/>
              </a:lnSpc>
              <a:spcBef>
                <a:spcPts val="1000"/>
              </a:spcBef>
              <a:buClr>
                <a:srgbClr val="0D9390"/>
              </a:buClr>
              <a:buFont typeface="Arial" panose="020B0604020202020204" pitchFamily="34" charset="0"/>
              <a:buChar char="•"/>
              <a:defRPr/>
            </a:pPr>
            <a:r>
              <a:rPr lang="en-GB" sz="2200" err="1">
                <a:solidFill>
                  <a:srgbClr val="000000"/>
                </a:solidFill>
                <a:ea typeface="+mn-lt"/>
                <a:cs typeface="+mn-lt"/>
              </a:rPr>
              <a:t>Ist</a:t>
            </a:r>
            <a:r>
              <a:rPr lang="en-GB" sz="2200" dirty="0">
                <a:solidFill>
                  <a:srgbClr val="000000"/>
                </a:solidFill>
                <a:ea typeface="+mn-lt"/>
                <a:cs typeface="+mn-lt"/>
              </a:rPr>
              <a:t> </a:t>
            </a:r>
            <a:r>
              <a:rPr lang="en-GB" sz="2200" err="1">
                <a:solidFill>
                  <a:srgbClr val="000000"/>
                </a:solidFill>
                <a:ea typeface="+mn-lt"/>
                <a:cs typeface="+mn-lt"/>
              </a:rPr>
              <a:t>unser</a:t>
            </a:r>
            <a:r>
              <a:rPr lang="en-GB" sz="2200" dirty="0">
                <a:solidFill>
                  <a:srgbClr val="000000"/>
                </a:solidFill>
                <a:ea typeface="+mn-lt"/>
                <a:cs typeface="+mn-lt"/>
              </a:rPr>
              <a:t> </a:t>
            </a:r>
            <a:r>
              <a:rPr lang="en-GB" sz="2200" err="1">
                <a:solidFill>
                  <a:srgbClr val="000000"/>
                </a:solidFill>
                <a:ea typeface="+mn-lt"/>
                <a:cs typeface="+mn-lt"/>
              </a:rPr>
              <a:t>Zuschussportfolio</a:t>
            </a:r>
            <a:r>
              <a:rPr lang="en-GB" sz="2200" dirty="0">
                <a:solidFill>
                  <a:srgbClr val="000000"/>
                </a:solidFill>
                <a:ea typeface="+mn-lt"/>
                <a:cs typeface="+mn-lt"/>
              </a:rPr>
              <a:t> </a:t>
            </a:r>
            <a:r>
              <a:rPr lang="en-GB" sz="2200" err="1">
                <a:solidFill>
                  <a:srgbClr val="000000"/>
                </a:solidFill>
                <a:ea typeface="+mn-lt"/>
                <a:cs typeface="+mn-lt"/>
              </a:rPr>
              <a:t>zu</a:t>
            </a:r>
            <a:r>
              <a:rPr lang="en-GB" sz="2200" dirty="0">
                <a:solidFill>
                  <a:srgbClr val="000000"/>
                </a:solidFill>
                <a:ea typeface="+mn-lt"/>
                <a:cs typeface="+mn-lt"/>
              </a:rPr>
              <a:t> stark auf </a:t>
            </a:r>
            <a:r>
              <a:rPr lang="en-GB" sz="2200" err="1">
                <a:solidFill>
                  <a:srgbClr val="000000"/>
                </a:solidFill>
                <a:ea typeface="+mn-lt"/>
                <a:cs typeface="+mn-lt"/>
              </a:rPr>
              <a:t>Programminnovation</a:t>
            </a:r>
            <a:r>
              <a:rPr lang="en-GB" sz="2200" dirty="0">
                <a:solidFill>
                  <a:srgbClr val="000000"/>
                </a:solidFill>
                <a:ea typeface="+mn-lt"/>
                <a:cs typeface="+mn-lt"/>
              </a:rPr>
              <a:t> </a:t>
            </a:r>
            <a:r>
              <a:rPr lang="en-GB" sz="2200" err="1">
                <a:solidFill>
                  <a:srgbClr val="000000"/>
                </a:solidFill>
                <a:ea typeface="+mn-lt"/>
                <a:cs typeface="+mn-lt"/>
              </a:rPr>
              <a:t>ausgerichtet</a:t>
            </a:r>
            <a:r>
              <a:rPr lang="en-GB" sz="2200" dirty="0">
                <a:solidFill>
                  <a:srgbClr val="000000"/>
                </a:solidFill>
                <a:ea typeface="+mn-lt"/>
                <a:cs typeface="+mn-lt"/>
              </a:rPr>
              <a:t> und </a:t>
            </a:r>
            <a:r>
              <a:rPr lang="en-GB" sz="2200" err="1">
                <a:solidFill>
                  <a:srgbClr val="000000"/>
                </a:solidFill>
                <a:ea typeface="+mn-lt"/>
                <a:cs typeface="+mn-lt"/>
              </a:rPr>
              <a:t>geht</a:t>
            </a:r>
            <a:r>
              <a:rPr lang="en-GB" sz="2200" dirty="0">
                <a:solidFill>
                  <a:srgbClr val="000000"/>
                </a:solidFill>
                <a:ea typeface="+mn-lt"/>
                <a:cs typeface="+mn-lt"/>
              </a:rPr>
              <a:t> dies </a:t>
            </a:r>
            <a:r>
              <a:rPr lang="en-GB" sz="2200" err="1">
                <a:solidFill>
                  <a:srgbClr val="000000"/>
                </a:solidFill>
                <a:ea typeface="+mn-lt"/>
                <a:cs typeface="+mn-lt"/>
              </a:rPr>
              <a:t>zu</a:t>
            </a:r>
            <a:r>
              <a:rPr lang="en-GB" sz="2200" dirty="0">
                <a:solidFill>
                  <a:srgbClr val="000000"/>
                </a:solidFill>
                <a:ea typeface="+mn-lt"/>
                <a:cs typeface="+mn-lt"/>
              </a:rPr>
              <a:t> Lasten des </a:t>
            </a:r>
            <a:r>
              <a:rPr lang="en-GB" sz="2200" err="1">
                <a:solidFill>
                  <a:srgbClr val="000000"/>
                </a:solidFill>
                <a:ea typeface="+mn-lt"/>
                <a:cs typeface="+mn-lt"/>
              </a:rPr>
              <a:t>Aufbaus</a:t>
            </a:r>
            <a:r>
              <a:rPr lang="en-GB" sz="2200" dirty="0">
                <a:solidFill>
                  <a:srgbClr val="000000"/>
                </a:solidFill>
                <a:ea typeface="+mn-lt"/>
                <a:cs typeface="+mn-lt"/>
              </a:rPr>
              <a:t> der Organisation</a:t>
            </a:r>
            <a:r>
              <a:rPr kumimoji="0" lang="en-GB" sz="2200" b="0" i="0" u="none" strike="noStrike" kern="1200" cap="none" spc="0" normalizeH="0" baseline="0" noProof="0" dirty="0">
                <a:ln>
                  <a:noFill/>
                </a:ln>
                <a:solidFill>
                  <a:srgbClr val="000000"/>
                </a:solidFill>
                <a:effectLst/>
                <a:uLnTx/>
                <a:uFillTx/>
                <a:ea typeface="+mn-lt"/>
                <a:cs typeface="+mn-lt"/>
              </a:rPr>
              <a:t>?</a:t>
            </a:r>
            <a:endParaRPr lang="en-GB" sz="2200" b="0" i="0" u="none" strike="noStrike" kern="1200" cap="none" spc="0" normalizeH="0" baseline="0" noProof="0" dirty="0">
              <a:ln>
                <a:noFill/>
              </a:ln>
              <a:solidFill>
                <a:srgbClr val="000000"/>
              </a:solidFill>
              <a:effectLst/>
              <a:uLnTx/>
              <a:uFillTx/>
              <a:ea typeface="+mn-lt"/>
              <a:cs typeface="+mn-lt"/>
            </a:endParaRPr>
          </a:p>
          <a:p>
            <a:pPr marL="914400" marR="0" lvl="1" indent="-457200" algn="l" defTabSz="914400" rtl="0" eaLnBrk="1" fontAlgn="auto" latinLnBrk="0" hangingPunct="1">
              <a:lnSpc>
                <a:spcPct val="90000"/>
              </a:lnSpc>
              <a:spcBef>
                <a:spcPts val="1000"/>
              </a:spcBef>
              <a:spcAft>
                <a:spcPts val="0"/>
              </a:spcAft>
              <a:buClr>
                <a:srgbClr val="0D9390"/>
              </a:buClr>
              <a:buSzTx/>
              <a:buFontTx/>
              <a:buBlip>
                <a:blip r:embed="rId3"/>
              </a:buBlip>
              <a:tabLst/>
              <a:defRPr/>
            </a:pPr>
            <a:endParaRPr lang="en-GB" sz="24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endParaRPr>
          </a:p>
        </p:txBody>
      </p:sp>
    </p:spTree>
    <p:extLst>
      <p:ext uri="{BB962C8B-B14F-4D97-AF65-F5344CB8AC3E}">
        <p14:creationId xmlns:p14="http://schemas.microsoft.com/office/powerpoint/2010/main" val="2933666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BC8CA0EC-3203-874B-818E-A3951341F2E9}"/>
              </a:ext>
            </a:extLst>
          </p:cNvPr>
          <p:cNvSpPr>
            <a:spLocks noGrp="1"/>
          </p:cNvSpPr>
          <p:nvPr>
            <p:ph type="body" sz="quarter" idx="15"/>
          </p:nvPr>
        </p:nvSpPr>
        <p:spPr/>
        <p:txBody>
          <a:bodyPr/>
          <a:lstStyle/>
          <a:p>
            <a:r>
              <a:rPr lang="en-US"/>
              <a:t>01</a:t>
            </a:r>
          </a:p>
        </p:txBody>
      </p:sp>
      <p:sp>
        <p:nvSpPr>
          <p:cNvPr id="15" name="Text Placeholder 14">
            <a:extLst>
              <a:ext uri="{FF2B5EF4-FFF2-40B4-BE49-F238E27FC236}">
                <a16:creationId xmlns:a16="http://schemas.microsoft.com/office/drawing/2014/main" id="{C4E048F0-9773-C54B-A71E-3C9CFEB59C8E}"/>
              </a:ext>
            </a:extLst>
          </p:cNvPr>
          <p:cNvSpPr>
            <a:spLocks noGrp="1"/>
          </p:cNvSpPr>
          <p:nvPr>
            <p:ph type="body" sz="quarter" idx="14"/>
          </p:nvPr>
        </p:nvSpPr>
        <p:spPr/>
        <p:txBody>
          <a:bodyPr lIns="91440" tIns="45720" rIns="91440" bIns="45720" anchor="ctr">
            <a:noAutofit/>
          </a:bodyPr>
          <a:lstStyle/>
          <a:p>
            <a:r>
              <a:rPr lang="en-US" dirty="0" err="1"/>
              <a:t>Finanzielle</a:t>
            </a:r>
            <a:r>
              <a:rPr lang="en-US" dirty="0"/>
              <a:t> </a:t>
            </a:r>
            <a:r>
              <a:rPr lang="en-US" dirty="0" err="1"/>
              <a:t>Planung</a:t>
            </a:r>
            <a:r>
              <a:rPr lang="en-US" dirty="0"/>
              <a:t> &amp; Investment</a:t>
            </a:r>
            <a:endParaRPr lang="en-US"/>
          </a:p>
        </p:txBody>
      </p:sp>
      <p:sp>
        <p:nvSpPr>
          <p:cNvPr id="18" name="Text Placeholder 17">
            <a:extLst>
              <a:ext uri="{FF2B5EF4-FFF2-40B4-BE49-F238E27FC236}">
                <a16:creationId xmlns:a16="http://schemas.microsoft.com/office/drawing/2014/main" id="{CD062C7B-9BAE-0E43-A6E9-6E98B3E7EBD7}"/>
              </a:ext>
            </a:extLst>
          </p:cNvPr>
          <p:cNvSpPr>
            <a:spLocks noGrp="1"/>
          </p:cNvSpPr>
          <p:nvPr>
            <p:ph type="body" sz="quarter" idx="28"/>
          </p:nvPr>
        </p:nvSpPr>
        <p:spPr/>
        <p:txBody>
          <a:bodyPr lIns="91440" tIns="45720" rIns="91440" bIns="45720" anchor="t"/>
          <a:lstStyle/>
          <a:p>
            <a:pPr algn="ctr"/>
            <a:r>
              <a:rPr lang="en-US" b="1" i="1" dirty="0">
                <a:effectLst>
                  <a:outerShdw blurRad="38100" dist="38100" dir="2700000" algn="tl">
                    <a:srgbClr val="000000">
                      <a:alpha val="43137"/>
                    </a:srgbClr>
                  </a:outerShdw>
                </a:effectLst>
              </a:rPr>
              <a:t>“Jeder </a:t>
            </a:r>
            <a:r>
              <a:rPr lang="en-US" b="1" i="1" dirty="0" err="1">
                <a:effectLst>
                  <a:outerShdw blurRad="38100" dist="38100" dir="2700000" algn="tl">
                    <a:srgbClr val="000000">
                      <a:alpha val="43137"/>
                    </a:srgbClr>
                  </a:outerShdw>
                </a:effectLst>
              </a:rPr>
              <a:t>kann</a:t>
            </a:r>
            <a:r>
              <a:rPr lang="en-US" b="1" i="1" dirty="0">
                <a:effectLst>
                  <a:outerShdw blurRad="38100" dist="38100" dir="2700000" algn="tl">
                    <a:srgbClr val="000000">
                      <a:alpha val="43137"/>
                    </a:srgbClr>
                  </a:outerShdw>
                </a:effectLst>
              </a:rPr>
              <a:t> </a:t>
            </a:r>
            <a:r>
              <a:rPr lang="en-US" b="1" i="1" dirty="0" err="1">
                <a:effectLst>
                  <a:outerShdw blurRad="38100" dist="38100" dir="2700000" algn="tl">
                    <a:srgbClr val="000000">
                      <a:alpha val="43137"/>
                    </a:srgbClr>
                  </a:outerShdw>
                </a:effectLst>
              </a:rPr>
              <a:t>großartig</a:t>
            </a:r>
            <a:r>
              <a:rPr lang="en-US" b="1" i="1" dirty="0">
                <a:effectLst>
                  <a:outerShdw blurRad="38100" dist="38100" dir="2700000" algn="tl">
                    <a:srgbClr val="000000">
                      <a:alpha val="43137"/>
                    </a:srgbClr>
                  </a:outerShdw>
                </a:effectLst>
              </a:rPr>
              <a:t> sein, </a:t>
            </a:r>
            <a:r>
              <a:rPr lang="en-US" b="1" i="1" dirty="0" err="1">
                <a:effectLst>
                  <a:outerShdw blurRad="38100" dist="38100" dir="2700000" algn="tl">
                    <a:srgbClr val="000000">
                      <a:alpha val="43137"/>
                    </a:srgbClr>
                  </a:outerShdw>
                </a:effectLst>
              </a:rPr>
              <a:t>weil</a:t>
            </a:r>
            <a:r>
              <a:rPr lang="en-US" b="1" i="1" dirty="0">
                <a:effectLst>
                  <a:outerShdw blurRad="38100" dist="38100" dir="2700000" algn="tl">
                    <a:srgbClr val="000000">
                      <a:alpha val="43137"/>
                    </a:srgbClr>
                  </a:outerShdw>
                </a:effectLst>
              </a:rPr>
              <a:t> </a:t>
            </a:r>
            <a:r>
              <a:rPr lang="en-US" b="1" i="1" dirty="0" err="1">
                <a:effectLst>
                  <a:outerShdw blurRad="38100" dist="38100" dir="2700000" algn="tl">
                    <a:srgbClr val="000000">
                      <a:alpha val="43137"/>
                    </a:srgbClr>
                  </a:outerShdw>
                </a:effectLst>
              </a:rPr>
              <a:t>jeder</a:t>
            </a:r>
            <a:r>
              <a:rPr lang="en-US" b="1" i="1" dirty="0">
                <a:effectLst>
                  <a:outerShdw blurRad="38100" dist="38100" dir="2700000" algn="tl">
                    <a:srgbClr val="000000">
                      <a:alpha val="43137"/>
                    </a:srgbClr>
                  </a:outerShdw>
                </a:effectLst>
              </a:rPr>
              <a:t> </a:t>
            </a:r>
            <a:r>
              <a:rPr lang="en-US" b="1" i="1" dirty="0" err="1">
                <a:effectLst>
                  <a:outerShdw blurRad="38100" dist="38100" dir="2700000" algn="tl">
                    <a:srgbClr val="000000">
                      <a:alpha val="43137"/>
                    </a:srgbClr>
                  </a:outerShdw>
                </a:effectLst>
              </a:rPr>
              <a:t>dienen</a:t>
            </a:r>
            <a:r>
              <a:rPr lang="en-US" b="1" i="1" dirty="0">
                <a:effectLst>
                  <a:outerShdw blurRad="38100" dist="38100" dir="2700000" algn="tl">
                    <a:srgbClr val="000000">
                      <a:alpha val="43137"/>
                    </a:srgbClr>
                  </a:outerShdw>
                </a:effectLst>
              </a:rPr>
              <a:t> </a:t>
            </a:r>
            <a:r>
              <a:rPr lang="en-US" b="1" i="1" dirty="0" err="1">
                <a:effectLst>
                  <a:outerShdw blurRad="38100" dist="38100" dir="2700000" algn="tl">
                    <a:srgbClr val="000000">
                      <a:alpha val="43137"/>
                    </a:srgbClr>
                  </a:outerShdw>
                </a:effectLst>
              </a:rPr>
              <a:t>kann</a:t>
            </a:r>
            <a:r>
              <a:rPr lang="en-US" b="1" i="1" dirty="0">
                <a:effectLst>
                  <a:outerShdw blurRad="38100" dist="38100" dir="2700000" algn="tl">
                    <a:srgbClr val="000000">
                      <a:alpha val="43137"/>
                    </a:srgbClr>
                  </a:outerShdw>
                </a:effectLst>
              </a:rPr>
              <a:t>.”</a:t>
            </a:r>
            <a:endParaRPr lang="en-US" b="1" i="1" dirty="0">
              <a:effectLst>
                <a:outerShdw blurRad="38100" dist="38100" dir="2700000" algn="tl">
                  <a:srgbClr val="000000">
                    <a:alpha val="43137"/>
                  </a:srgbClr>
                </a:outerShdw>
              </a:effectLst>
              <a:cs typeface="Calibri"/>
            </a:endParaRPr>
          </a:p>
          <a:p>
            <a:pPr algn="ctr"/>
            <a:r>
              <a:rPr lang="en-US" b="1" i="1" dirty="0">
                <a:effectLst>
                  <a:outerShdw blurRad="38100" dist="38100" dir="2700000" algn="tl">
                    <a:srgbClr val="000000">
                      <a:alpha val="43137"/>
                    </a:srgbClr>
                  </a:outerShdw>
                </a:effectLst>
              </a:rPr>
              <a:t> </a:t>
            </a:r>
            <a:r>
              <a:rPr lang="en-US" b="1" dirty="0">
                <a:effectLst>
                  <a:outerShdw blurRad="38100" dist="38100" dir="2700000" algn="tl">
                    <a:srgbClr val="000000">
                      <a:alpha val="43137"/>
                    </a:srgbClr>
                  </a:outerShdw>
                </a:effectLst>
              </a:rPr>
              <a:t>– Martin Luther King Jr.</a:t>
            </a:r>
            <a:endParaRPr lang="en-US" b="1" dirty="0">
              <a:effectLst>
                <a:outerShdw blurRad="38100" dist="38100" dir="2700000" algn="tl">
                  <a:srgbClr val="000000">
                    <a:alpha val="43137"/>
                  </a:srgbClr>
                </a:outerShdw>
              </a:effectLst>
              <a:cs typeface="Calibri"/>
            </a:endParaRPr>
          </a:p>
        </p:txBody>
      </p:sp>
      <p:sp>
        <p:nvSpPr>
          <p:cNvPr id="19" name="Text Placeholder 18">
            <a:extLst>
              <a:ext uri="{FF2B5EF4-FFF2-40B4-BE49-F238E27FC236}">
                <a16:creationId xmlns:a16="http://schemas.microsoft.com/office/drawing/2014/main" id="{5B018A2C-261B-FE40-8CCB-12ABA36272E0}"/>
              </a:ext>
            </a:extLst>
          </p:cNvPr>
          <p:cNvSpPr>
            <a:spLocks noGrp="1"/>
          </p:cNvSpPr>
          <p:nvPr>
            <p:ph type="body" sz="quarter" idx="29"/>
          </p:nvPr>
        </p:nvSpPr>
        <p:spPr/>
        <p:txBody>
          <a:bodyPr/>
          <a:lstStyle/>
          <a:p>
            <a:r>
              <a:rPr lang="en-US"/>
              <a:t>02</a:t>
            </a:r>
          </a:p>
        </p:txBody>
      </p:sp>
      <p:sp>
        <p:nvSpPr>
          <p:cNvPr id="20" name="Text Placeholder 19">
            <a:extLst>
              <a:ext uri="{FF2B5EF4-FFF2-40B4-BE49-F238E27FC236}">
                <a16:creationId xmlns:a16="http://schemas.microsoft.com/office/drawing/2014/main" id="{F1085800-9569-4843-B00A-CC81BB1D9B93}"/>
              </a:ext>
            </a:extLst>
          </p:cNvPr>
          <p:cNvSpPr>
            <a:spLocks noGrp="1"/>
          </p:cNvSpPr>
          <p:nvPr>
            <p:ph type="body" sz="quarter" idx="30"/>
          </p:nvPr>
        </p:nvSpPr>
        <p:spPr/>
        <p:txBody>
          <a:bodyPr lIns="91440" tIns="45720" rIns="91440" bIns="45720" anchor="ctr">
            <a:noAutofit/>
          </a:bodyPr>
          <a:lstStyle/>
          <a:p>
            <a:r>
              <a:rPr lang="en-US" dirty="0" err="1"/>
              <a:t>Digitales</a:t>
            </a:r>
            <a:r>
              <a:rPr lang="en-US" dirty="0"/>
              <a:t> Fundraising</a:t>
            </a:r>
          </a:p>
        </p:txBody>
      </p:sp>
      <p:sp>
        <p:nvSpPr>
          <p:cNvPr id="21" name="Text Placeholder 20">
            <a:extLst>
              <a:ext uri="{FF2B5EF4-FFF2-40B4-BE49-F238E27FC236}">
                <a16:creationId xmlns:a16="http://schemas.microsoft.com/office/drawing/2014/main" id="{E66C7987-60BB-DC47-A0C2-99C652EF4EF7}"/>
              </a:ext>
            </a:extLst>
          </p:cNvPr>
          <p:cNvSpPr>
            <a:spLocks noGrp="1"/>
          </p:cNvSpPr>
          <p:nvPr>
            <p:ph type="body" sz="quarter" idx="31"/>
          </p:nvPr>
        </p:nvSpPr>
        <p:spPr/>
        <p:txBody>
          <a:bodyPr/>
          <a:lstStyle/>
          <a:p>
            <a:r>
              <a:rPr lang="en-US"/>
              <a:t>03</a:t>
            </a:r>
          </a:p>
        </p:txBody>
      </p:sp>
      <p:sp>
        <p:nvSpPr>
          <p:cNvPr id="22" name="Text Placeholder 21">
            <a:extLst>
              <a:ext uri="{FF2B5EF4-FFF2-40B4-BE49-F238E27FC236}">
                <a16:creationId xmlns:a16="http://schemas.microsoft.com/office/drawing/2014/main" id="{4AB945CA-DD37-8744-AC8D-A87A2B36C598}"/>
              </a:ext>
            </a:extLst>
          </p:cNvPr>
          <p:cNvSpPr>
            <a:spLocks noGrp="1"/>
          </p:cNvSpPr>
          <p:nvPr>
            <p:ph type="body" sz="quarter" idx="32"/>
          </p:nvPr>
        </p:nvSpPr>
        <p:spPr/>
        <p:txBody>
          <a:bodyPr lIns="91440" tIns="45720" rIns="91440" bIns="45720" anchor="ctr">
            <a:noAutofit/>
          </a:bodyPr>
          <a:lstStyle/>
          <a:p>
            <a:r>
              <a:rPr lang="en-US" dirty="0"/>
              <a:t>Support </a:t>
            </a:r>
            <a:r>
              <a:rPr lang="en-US" dirty="0" err="1"/>
              <a:t>erhalten</a:t>
            </a:r>
            <a:endParaRPr lang="en-US" dirty="0" err="1">
              <a:cs typeface="Calibri"/>
            </a:endParaRPr>
          </a:p>
        </p:txBody>
      </p:sp>
      <p:sp>
        <p:nvSpPr>
          <p:cNvPr id="23" name="Text Placeholder 22">
            <a:extLst>
              <a:ext uri="{FF2B5EF4-FFF2-40B4-BE49-F238E27FC236}">
                <a16:creationId xmlns:a16="http://schemas.microsoft.com/office/drawing/2014/main" id="{8343CF12-FDE6-8849-AC52-1E26D392F86A}"/>
              </a:ext>
            </a:extLst>
          </p:cNvPr>
          <p:cNvSpPr>
            <a:spLocks noGrp="1"/>
          </p:cNvSpPr>
          <p:nvPr>
            <p:ph type="body" sz="quarter" idx="33"/>
          </p:nvPr>
        </p:nvSpPr>
        <p:spPr/>
        <p:txBody>
          <a:bodyPr/>
          <a:lstStyle/>
          <a:p>
            <a:r>
              <a:rPr lang="en-US"/>
              <a:t>04</a:t>
            </a:r>
          </a:p>
        </p:txBody>
      </p:sp>
      <p:sp>
        <p:nvSpPr>
          <p:cNvPr id="24" name="Text Placeholder 23">
            <a:extLst>
              <a:ext uri="{FF2B5EF4-FFF2-40B4-BE49-F238E27FC236}">
                <a16:creationId xmlns:a16="http://schemas.microsoft.com/office/drawing/2014/main" id="{5691577C-B257-3147-BB4B-29D2F40873AE}"/>
              </a:ext>
            </a:extLst>
          </p:cNvPr>
          <p:cNvSpPr>
            <a:spLocks noGrp="1"/>
          </p:cNvSpPr>
          <p:nvPr>
            <p:ph type="body" sz="quarter" idx="34"/>
          </p:nvPr>
        </p:nvSpPr>
        <p:spPr/>
        <p:txBody>
          <a:bodyPr lIns="91440" tIns="45720" rIns="91440" bIns="45720" anchor="ctr">
            <a:noAutofit/>
          </a:bodyPr>
          <a:lstStyle/>
          <a:p>
            <a:r>
              <a:rPr lang="en-US" dirty="0" err="1"/>
              <a:t>Externes</a:t>
            </a:r>
            <a:r>
              <a:rPr lang="en-US" dirty="0"/>
              <a:t> Funding</a:t>
            </a:r>
          </a:p>
        </p:txBody>
      </p:sp>
      <p:sp>
        <p:nvSpPr>
          <p:cNvPr id="25" name="Text Placeholder 24">
            <a:extLst>
              <a:ext uri="{FF2B5EF4-FFF2-40B4-BE49-F238E27FC236}">
                <a16:creationId xmlns:a16="http://schemas.microsoft.com/office/drawing/2014/main" id="{C649836C-4763-0A4B-8068-8B6B3A14D501}"/>
              </a:ext>
            </a:extLst>
          </p:cNvPr>
          <p:cNvSpPr>
            <a:spLocks noGrp="1"/>
          </p:cNvSpPr>
          <p:nvPr>
            <p:ph type="body" sz="quarter" idx="35"/>
          </p:nvPr>
        </p:nvSpPr>
        <p:spPr/>
        <p:txBody>
          <a:bodyPr/>
          <a:lstStyle/>
          <a:p>
            <a:r>
              <a:rPr lang="en-US"/>
              <a:t>05</a:t>
            </a:r>
          </a:p>
        </p:txBody>
      </p:sp>
      <p:sp>
        <p:nvSpPr>
          <p:cNvPr id="26" name="Text Placeholder 25">
            <a:extLst>
              <a:ext uri="{FF2B5EF4-FFF2-40B4-BE49-F238E27FC236}">
                <a16:creationId xmlns:a16="http://schemas.microsoft.com/office/drawing/2014/main" id="{AF2A8952-1670-2F4B-B3F8-033CA2659F15}"/>
              </a:ext>
            </a:extLst>
          </p:cNvPr>
          <p:cNvSpPr>
            <a:spLocks noGrp="1"/>
          </p:cNvSpPr>
          <p:nvPr>
            <p:ph type="body" sz="quarter" idx="36"/>
          </p:nvPr>
        </p:nvSpPr>
        <p:spPr/>
        <p:txBody>
          <a:bodyPr lIns="91440" tIns="45720" rIns="91440" bIns="45720" anchor="ctr">
            <a:noAutofit/>
          </a:bodyPr>
          <a:lstStyle/>
          <a:p>
            <a:r>
              <a:rPr lang="en-US"/>
              <a:t>Quellen</a:t>
            </a:r>
          </a:p>
        </p:txBody>
      </p:sp>
      <p:sp>
        <p:nvSpPr>
          <p:cNvPr id="17" name="Text Placeholder 16">
            <a:extLst>
              <a:ext uri="{FF2B5EF4-FFF2-40B4-BE49-F238E27FC236}">
                <a16:creationId xmlns:a16="http://schemas.microsoft.com/office/drawing/2014/main" id="{10CE7476-953F-E341-9A19-CA8DCFA29416}"/>
              </a:ext>
            </a:extLst>
          </p:cNvPr>
          <p:cNvSpPr>
            <a:spLocks noGrp="1"/>
          </p:cNvSpPr>
          <p:nvPr>
            <p:ph type="body" sz="quarter" idx="27"/>
          </p:nvPr>
        </p:nvSpPr>
        <p:spPr/>
        <p:txBody>
          <a:bodyPr lIns="91440" tIns="45720" rIns="91440" bIns="45720" anchor="ctr">
            <a:noAutofit/>
          </a:bodyPr>
          <a:lstStyle/>
          <a:p>
            <a:r>
              <a:rPr lang="en-US" dirty="0"/>
              <a:t>Inhaltsverzeichnis</a:t>
            </a:r>
          </a:p>
        </p:txBody>
      </p:sp>
    </p:spTree>
    <p:extLst>
      <p:ext uri="{BB962C8B-B14F-4D97-AF65-F5344CB8AC3E}">
        <p14:creationId xmlns:p14="http://schemas.microsoft.com/office/powerpoint/2010/main" val="3759502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0">
                                            <p:txEl>
                                              <p:pRg st="0" end="0"/>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9">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xEl>
                                              <p:pRg st="0" end="0"/>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1">
                                            <p:txEl>
                                              <p:pRg st="0" end="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4">
                                            <p:txEl>
                                              <p:pRg st="0" end="0"/>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3">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6">
                                            <p:txEl>
                                              <p:pRg st="0" end="0"/>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5">
                                            <p:txEl>
                                              <p:pRg st="0" end="0"/>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8">
                                            <p:txEl>
                                              <p:pRg st="0" end="0"/>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8">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p:bldP spid="15" grpId="0" build="p"/>
      <p:bldP spid="18" grpId="0" build="p"/>
      <p:bldP spid="19" grpId="0" build="p"/>
      <p:bldP spid="20" grpId="0" build="p"/>
      <p:bldP spid="21" grpId="0" build="p"/>
      <p:bldP spid="22" grpId="0" build="p"/>
      <p:bldP spid="23" grpId="0" build="p"/>
      <p:bldP spid="24" grpId="0" build="p"/>
      <p:bldP spid="25" grpId="0" build="p"/>
      <p:bldP spid="26"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A04DFD2-5BD4-248A-B645-3945A89F8BC8}"/>
              </a:ext>
            </a:extLst>
          </p:cNvPr>
          <p:cNvSpPr>
            <a:spLocks noGrp="1"/>
          </p:cNvSpPr>
          <p:nvPr>
            <p:ph type="body" sz="quarter" idx="18"/>
          </p:nvPr>
        </p:nvSpPr>
        <p:spPr/>
        <p:txBody>
          <a:bodyPr lIns="91440" tIns="45720" rIns="91440" bIns="45720" anchor="t"/>
          <a:lstStyle/>
          <a:p>
            <a:pPr marL="359410" indent="-342900">
              <a:buClr>
                <a:schemeClr val="accent2"/>
              </a:buClr>
              <a:buFont typeface="Arial" panose="020B0604020202020204" pitchFamily="34" charset="0"/>
              <a:buChar char="•"/>
            </a:pPr>
            <a:r>
              <a:rPr lang="en-GB">
                <a:ea typeface="+mn-lt"/>
                <a:cs typeface="+mn-lt"/>
              </a:rPr>
              <a:t>Eine </a:t>
            </a:r>
            <a:r>
              <a:rPr lang="en-GB" err="1">
                <a:ea typeface="+mn-lt"/>
                <a:cs typeface="+mn-lt"/>
              </a:rPr>
              <a:t>gute</a:t>
            </a:r>
            <a:r>
              <a:rPr lang="en-GB">
                <a:ea typeface="+mn-lt"/>
                <a:cs typeface="+mn-lt"/>
              </a:rPr>
              <a:t> </a:t>
            </a:r>
            <a:r>
              <a:rPr lang="en-GB" err="1">
                <a:ea typeface="+mn-lt"/>
                <a:cs typeface="+mn-lt"/>
              </a:rPr>
              <a:t>Finanzstrategie</a:t>
            </a:r>
            <a:r>
              <a:rPr lang="en-GB">
                <a:ea typeface="+mn-lt"/>
                <a:cs typeface="+mn-lt"/>
              </a:rPr>
              <a:t> </a:t>
            </a:r>
            <a:r>
              <a:rPr lang="en-GB" err="1">
                <a:ea typeface="+mn-lt"/>
                <a:cs typeface="+mn-lt"/>
              </a:rPr>
              <a:t>verbindet</a:t>
            </a:r>
            <a:r>
              <a:rPr lang="en-GB">
                <a:ea typeface="+mn-lt"/>
                <a:cs typeface="+mn-lt"/>
              </a:rPr>
              <a:t> </a:t>
            </a:r>
            <a:r>
              <a:rPr lang="en-GB" err="1">
                <a:ea typeface="+mn-lt"/>
                <a:cs typeface="+mn-lt"/>
              </a:rPr>
              <a:t>Finanzplanung</a:t>
            </a:r>
            <a:r>
              <a:rPr lang="en-GB">
                <a:ea typeface="+mn-lt"/>
                <a:cs typeface="+mn-lt"/>
              </a:rPr>
              <a:t> und </a:t>
            </a:r>
            <a:r>
              <a:rPr lang="en-GB" err="1">
                <a:ea typeface="+mn-lt"/>
                <a:cs typeface="+mn-lt"/>
              </a:rPr>
              <a:t>strategische</a:t>
            </a:r>
            <a:r>
              <a:rPr lang="en-GB">
                <a:ea typeface="+mn-lt"/>
                <a:cs typeface="+mn-lt"/>
              </a:rPr>
              <a:t> </a:t>
            </a:r>
            <a:r>
              <a:rPr lang="en-GB" err="1">
                <a:ea typeface="+mn-lt"/>
                <a:cs typeface="+mn-lt"/>
              </a:rPr>
              <a:t>Planung</a:t>
            </a:r>
            <a:r>
              <a:rPr lang="en-GB">
                <a:ea typeface="+mn-lt"/>
                <a:cs typeface="+mn-lt"/>
              </a:rPr>
              <a:t> und </a:t>
            </a:r>
            <a:r>
              <a:rPr lang="en-GB" err="1">
                <a:ea typeface="+mn-lt"/>
                <a:cs typeface="+mn-lt"/>
              </a:rPr>
              <a:t>fördert</a:t>
            </a:r>
            <a:r>
              <a:rPr lang="en-GB">
                <a:ea typeface="+mn-lt"/>
                <a:cs typeface="+mn-lt"/>
              </a:rPr>
              <a:t> das </a:t>
            </a:r>
            <a:r>
              <a:rPr lang="en-GB" err="1">
                <a:ea typeface="+mn-lt"/>
                <a:cs typeface="+mn-lt"/>
              </a:rPr>
              <a:t>Erreichen</a:t>
            </a:r>
            <a:r>
              <a:rPr lang="en-GB">
                <a:ea typeface="+mn-lt"/>
                <a:cs typeface="+mn-lt"/>
              </a:rPr>
              <a:t> von Zielen </a:t>
            </a:r>
            <a:r>
              <a:rPr lang="en-GB" err="1">
                <a:ea typeface="+mn-lt"/>
                <a:cs typeface="+mn-lt"/>
              </a:rPr>
              <a:t>durch</a:t>
            </a:r>
            <a:r>
              <a:rPr lang="en-GB">
                <a:ea typeface="+mn-lt"/>
                <a:cs typeface="+mn-lt"/>
              </a:rPr>
              <a:t> </a:t>
            </a:r>
            <a:r>
              <a:rPr lang="en-GB" err="1">
                <a:ea typeface="+mn-lt"/>
                <a:cs typeface="+mn-lt"/>
              </a:rPr>
              <a:t>sorgfältige</a:t>
            </a:r>
            <a:r>
              <a:rPr lang="en-GB">
                <a:ea typeface="+mn-lt"/>
                <a:cs typeface="+mn-lt"/>
              </a:rPr>
              <a:t>, </a:t>
            </a:r>
            <a:r>
              <a:rPr lang="en-GB" err="1">
                <a:ea typeface="+mn-lt"/>
                <a:cs typeface="+mn-lt"/>
              </a:rPr>
              <a:t>geplante</a:t>
            </a:r>
            <a:r>
              <a:rPr lang="en-GB">
                <a:ea typeface="+mn-lt"/>
                <a:cs typeface="+mn-lt"/>
              </a:rPr>
              <a:t> </a:t>
            </a:r>
            <a:r>
              <a:rPr lang="en-GB" err="1">
                <a:ea typeface="+mn-lt"/>
                <a:cs typeface="+mn-lt"/>
              </a:rPr>
              <a:t>Investitionen</a:t>
            </a:r>
            <a:r>
              <a:rPr lang="en-GB">
                <a:ea typeface="+mn-lt"/>
                <a:cs typeface="+mn-lt"/>
              </a:rPr>
              <a:t>.</a:t>
            </a:r>
            <a:endParaRPr lang="en-US">
              <a:ea typeface="+mn-lt"/>
              <a:cs typeface="+mn-lt"/>
            </a:endParaRPr>
          </a:p>
          <a:p>
            <a:endParaRPr lang="en-GB"/>
          </a:p>
          <a:p>
            <a:endParaRPr lang="en-ZA"/>
          </a:p>
        </p:txBody>
      </p:sp>
      <p:sp>
        <p:nvSpPr>
          <p:cNvPr id="3" name="Text Placeholder 2">
            <a:extLst>
              <a:ext uri="{FF2B5EF4-FFF2-40B4-BE49-F238E27FC236}">
                <a16:creationId xmlns:a16="http://schemas.microsoft.com/office/drawing/2014/main" id="{8C94C34E-AFAC-1468-FF60-CA6516AB0123}"/>
              </a:ext>
            </a:extLst>
          </p:cNvPr>
          <p:cNvSpPr>
            <a:spLocks noGrp="1"/>
          </p:cNvSpPr>
          <p:nvPr>
            <p:ph type="body" sz="quarter" idx="16"/>
          </p:nvPr>
        </p:nvSpPr>
        <p:spPr/>
        <p:txBody>
          <a:bodyPr lIns="91440" tIns="45720" rIns="91440" bIns="45720" anchor="t">
            <a:noAutofit/>
          </a:bodyPr>
          <a:lstStyle/>
          <a:p>
            <a:r>
              <a:rPr lang="en-GB">
                <a:ea typeface="+mn-lt"/>
                <a:cs typeface="+mn-lt"/>
              </a:rPr>
              <a:t>Was </a:t>
            </a:r>
            <a:r>
              <a:rPr lang="en-GB" err="1">
                <a:ea typeface="+mn-lt"/>
                <a:cs typeface="+mn-lt"/>
              </a:rPr>
              <a:t>ist</a:t>
            </a:r>
            <a:r>
              <a:rPr lang="en-GB">
                <a:ea typeface="+mn-lt"/>
                <a:cs typeface="+mn-lt"/>
              </a:rPr>
              <a:t> </a:t>
            </a:r>
            <a:r>
              <a:rPr lang="en-GB" err="1">
                <a:ea typeface="+mn-lt"/>
                <a:cs typeface="+mn-lt"/>
              </a:rPr>
              <a:t>eine</a:t>
            </a:r>
            <a:r>
              <a:rPr lang="en-GB">
                <a:ea typeface="+mn-lt"/>
                <a:cs typeface="+mn-lt"/>
              </a:rPr>
              <a:t> </a:t>
            </a:r>
            <a:r>
              <a:rPr lang="en-GB" err="1">
                <a:ea typeface="+mn-lt"/>
                <a:cs typeface="+mn-lt"/>
              </a:rPr>
              <a:t>Finanzstrategie</a:t>
            </a:r>
            <a:r>
              <a:rPr lang="en-GB">
                <a:ea typeface="+mn-lt"/>
                <a:cs typeface="+mn-lt"/>
              </a:rPr>
              <a:t>?</a:t>
            </a:r>
            <a:endParaRPr lang="en-US">
              <a:ea typeface="+mn-lt"/>
              <a:cs typeface="+mn-lt"/>
            </a:endParaRPr>
          </a:p>
          <a:p>
            <a:endParaRPr lang="en-ZA"/>
          </a:p>
        </p:txBody>
      </p:sp>
      <p:pic>
        <p:nvPicPr>
          <p:cNvPr id="6" name="Picture Placeholder 5" descr="Businesspeople in a team meeting">
            <a:hlinkClick r:id="rId2"/>
            <a:extLst>
              <a:ext uri="{FF2B5EF4-FFF2-40B4-BE49-F238E27FC236}">
                <a16:creationId xmlns:a16="http://schemas.microsoft.com/office/drawing/2014/main" id="{45F11CD7-C9E1-4653-3A78-8985156FB15C}"/>
              </a:ext>
            </a:extLst>
          </p:cNvPr>
          <p:cNvPicPr>
            <a:picLocks noGrp="1" noChangeAspect="1"/>
          </p:cNvPicPr>
          <p:nvPr>
            <p:ph type="pic" sz="quarter" idx="10"/>
          </p:nvPr>
        </p:nvPicPr>
        <p:blipFill>
          <a:blip r:embed="rId3">
            <a:grayscl/>
          </a:blip>
          <a:srcRect l="6305" r="6305"/>
          <a:stretch>
            <a:fillRect/>
          </a:stretch>
        </p:blipFill>
        <p:spPr/>
      </p:pic>
    </p:spTree>
    <p:extLst>
      <p:ext uri="{BB962C8B-B14F-4D97-AF65-F5344CB8AC3E}">
        <p14:creationId xmlns:p14="http://schemas.microsoft.com/office/powerpoint/2010/main" val="2415445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761603"/>
            <a:ext cx="10595237" cy="822268"/>
          </a:xfrm>
        </p:spPr>
        <p:txBody>
          <a:bodyPr lIns="91440" tIns="45720" rIns="91440" bIns="45720" anchor="t">
            <a:noAutofit/>
          </a:bodyPr>
          <a:lstStyle/>
          <a:p>
            <a:r>
              <a:rPr lang="en-GB" dirty="0" err="1">
                <a:ea typeface="+mn-lt"/>
                <a:cs typeface="+mn-lt"/>
              </a:rPr>
              <a:t>Risikokapital</a:t>
            </a:r>
            <a:r>
              <a:rPr lang="en-GB" dirty="0">
                <a:ea typeface="+mn-lt"/>
                <a:cs typeface="+mn-lt"/>
              </a:rPr>
              <a:t>-Ideen </a:t>
            </a:r>
            <a:r>
              <a:rPr lang="en-GB" dirty="0" err="1">
                <a:ea typeface="+mn-lt"/>
                <a:cs typeface="+mn-lt"/>
              </a:rPr>
              <a:t>bei</a:t>
            </a:r>
            <a:r>
              <a:rPr lang="en-GB" dirty="0">
                <a:ea typeface="+mn-lt"/>
                <a:cs typeface="+mn-lt"/>
              </a:rPr>
              <a:t> der Arbeit</a:t>
            </a:r>
            <a:endParaRPr lang="en-US" dirty="0"/>
          </a:p>
        </p:txBody>
      </p:sp>
      <p:sp>
        <p:nvSpPr>
          <p:cNvPr id="2" name="TextBox 1">
            <a:extLst>
              <a:ext uri="{FF2B5EF4-FFF2-40B4-BE49-F238E27FC236}">
                <a16:creationId xmlns:a16="http://schemas.microsoft.com/office/drawing/2014/main" id="{CDF7989A-5967-150C-B395-70EC1F2423B8}"/>
              </a:ext>
            </a:extLst>
          </p:cNvPr>
          <p:cNvSpPr txBox="1"/>
          <p:nvPr/>
        </p:nvSpPr>
        <p:spPr>
          <a:xfrm>
            <a:off x="798381" y="1633316"/>
            <a:ext cx="10496407" cy="4185761"/>
          </a:xfrm>
          <a:prstGeom prst="rect">
            <a:avLst/>
          </a:prstGeom>
          <a:noFill/>
        </p:spPr>
        <p:txBody>
          <a:bodyPr wrap="square" lIns="91440" tIns="45720" rIns="91440" bIns="45720" rtlCol="0" anchor="t">
            <a:spAutoFit/>
          </a:bodyPr>
          <a:lstStyle/>
          <a:p>
            <a:pPr marL="457200" indent="-457200">
              <a:lnSpc>
                <a:spcPct val="90000"/>
              </a:lnSpc>
              <a:spcBef>
                <a:spcPts val="1000"/>
              </a:spcBef>
              <a:buClr>
                <a:srgbClr val="0D9390"/>
              </a:buClr>
              <a:buFont typeface="Arial"/>
              <a:buBlip>
                <a:blip r:embed="rId3"/>
              </a:buBlip>
              <a:defRPr/>
            </a:pPr>
            <a:r>
              <a:rPr lang="en-GB" sz="2400" b="1" dirty="0" err="1">
                <a:solidFill>
                  <a:schemeClr val="accent2"/>
                </a:solidFill>
                <a:ea typeface="+mn-lt"/>
                <a:cs typeface="+mn-lt"/>
              </a:rPr>
              <a:t>Fragen</a:t>
            </a:r>
            <a:r>
              <a:rPr lang="en-GB" sz="2400" b="1" dirty="0">
                <a:solidFill>
                  <a:schemeClr val="accent2"/>
                </a:solidFill>
                <a:ea typeface="+mn-lt"/>
                <a:cs typeface="+mn-lt"/>
              </a:rPr>
              <a:t> an </a:t>
            </a:r>
            <a:r>
              <a:rPr lang="en-GB" sz="2400" b="1" dirty="0" err="1">
                <a:solidFill>
                  <a:schemeClr val="accent2"/>
                </a:solidFill>
                <a:ea typeface="+mn-lt"/>
                <a:cs typeface="+mn-lt"/>
              </a:rPr>
              <a:t>Stiftungen</a:t>
            </a:r>
            <a:r>
              <a:rPr lang="en-GB" sz="2400" b="1" dirty="0">
                <a:solidFill>
                  <a:schemeClr val="accent2"/>
                </a:solidFill>
                <a:ea typeface="+mn-lt"/>
                <a:cs typeface="+mn-lt"/>
              </a:rPr>
              <a:t>, die </a:t>
            </a:r>
            <a:r>
              <a:rPr lang="en-GB" sz="2400" b="1" dirty="0" err="1">
                <a:solidFill>
                  <a:schemeClr val="accent2"/>
                </a:solidFill>
                <a:ea typeface="+mn-lt"/>
                <a:cs typeface="+mn-lt"/>
              </a:rPr>
              <a:t>bereit</a:t>
            </a:r>
            <a:r>
              <a:rPr lang="en-GB" sz="2400" b="1" dirty="0">
                <a:solidFill>
                  <a:schemeClr val="accent2"/>
                </a:solidFill>
                <a:ea typeface="+mn-lt"/>
                <a:cs typeface="+mn-lt"/>
              </a:rPr>
              <a:t> </a:t>
            </a:r>
            <a:r>
              <a:rPr lang="en-GB" sz="2400" b="1" dirty="0" err="1">
                <a:solidFill>
                  <a:schemeClr val="accent2"/>
                </a:solidFill>
                <a:ea typeface="+mn-lt"/>
                <a:cs typeface="+mn-lt"/>
              </a:rPr>
              <a:t>sind</a:t>
            </a:r>
            <a:r>
              <a:rPr lang="en-GB" sz="2400" b="1" dirty="0">
                <a:solidFill>
                  <a:schemeClr val="accent2"/>
                </a:solidFill>
                <a:ea typeface="+mn-lt"/>
                <a:cs typeface="+mn-lt"/>
              </a:rPr>
              <a:t>, </a:t>
            </a:r>
            <a:r>
              <a:rPr lang="en-GB" sz="2400" b="1" dirty="0" err="1">
                <a:solidFill>
                  <a:schemeClr val="accent2"/>
                </a:solidFill>
                <a:ea typeface="+mn-lt"/>
                <a:cs typeface="+mn-lt"/>
              </a:rPr>
              <a:t>gemeinnützige</a:t>
            </a:r>
            <a:r>
              <a:rPr lang="en-GB" sz="2400" b="1" dirty="0">
                <a:solidFill>
                  <a:schemeClr val="accent2"/>
                </a:solidFill>
                <a:ea typeface="+mn-lt"/>
                <a:cs typeface="+mn-lt"/>
              </a:rPr>
              <a:t> </a:t>
            </a:r>
            <a:r>
              <a:rPr lang="en-GB" sz="2400" b="1" dirty="0" err="1">
                <a:solidFill>
                  <a:schemeClr val="accent2"/>
                </a:solidFill>
                <a:ea typeface="+mn-lt"/>
                <a:cs typeface="+mn-lt"/>
              </a:rPr>
              <a:t>Organisationen</a:t>
            </a:r>
            <a:r>
              <a:rPr lang="en-GB" sz="2400" b="1" dirty="0">
                <a:solidFill>
                  <a:schemeClr val="accent2"/>
                </a:solidFill>
                <a:ea typeface="+mn-lt"/>
                <a:cs typeface="+mn-lt"/>
              </a:rPr>
              <a:t> </a:t>
            </a:r>
            <a:r>
              <a:rPr lang="en-GB" sz="2400" b="1" dirty="0" err="1">
                <a:solidFill>
                  <a:schemeClr val="accent2"/>
                </a:solidFill>
                <a:ea typeface="+mn-lt"/>
                <a:cs typeface="+mn-lt"/>
              </a:rPr>
              <a:t>finanziell</a:t>
            </a:r>
            <a:r>
              <a:rPr lang="en-GB" sz="2400" b="1" dirty="0">
                <a:solidFill>
                  <a:schemeClr val="accent2"/>
                </a:solidFill>
                <a:ea typeface="+mn-lt"/>
                <a:cs typeface="+mn-lt"/>
              </a:rPr>
              <a:t> </a:t>
            </a:r>
            <a:r>
              <a:rPr lang="en-GB" sz="2400" b="1" dirty="0" err="1">
                <a:solidFill>
                  <a:schemeClr val="accent2"/>
                </a:solidFill>
                <a:ea typeface="+mn-lt"/>
                <a:cs typeface="+mn-lt"/>
              </a:rPr>
              <a:t>zu</a:t>
            </a:r>
            <a:r>
              <a:rPr lang="en-GB" sz="2400" b="1" dirty="0">
                <a:solidFill>
                  <a:schemeClr val="accent2"/>
                </a:solidFill>
                <a:ea typeface="+mn-lt"/>
                <a:cs typeface="+mn-lt"/>
              </a:rPr>
              <a:t> </a:t>
            </a:r>
            <a:r>
              <a:rPr lang="en-GB" sz="2400" b="1" dirty="0" err="1">
                <a:solidFill>
                  <a:schemeClr val="accent2"/>
                </a:solidFill>
                <a:ea typeface="+mn-lt"/>
                <a:cs typeface="+mn-lt"/>
              </a:rPr>
              <a:t>unterstützen</a:t>
            </a:r>
            <a:r>
              <a:rPr lang="en-GB" sz="2400" b="1" dirty="0">
                <a:solidFill>
                  <a:schemeClr val="accent2"/>
                </a:solidFill>
                <a:ea typeface="+mn-lt"/>
                <a:cs typeface="+mn-lt"/>
              </a:rPr>
              <a:t> </a:t>
            </a:r>
            <a:r>
              <a:rPr kumimoji="0" lang="en-GB" sz="2400" b="1" i="0" u="none" strike="noStrike" kern="1200" cap="none" spc="0" normalizeH="0" baseline="0" noProof="0" dirty="0">
                <a:ln>
                  <a:noFill/>
                </a:ln>
                <a:solidFill>
                  <a:schemeClr val="accent2"/>
                </a:solidFill>
                <a:effectLst/>
                <a:uLnTx/>
                <a:uFillTx/>
                <a:ea typeface="+mn-lt"/>
                <a:cs typeface="+mn-lt"/>
              </a:rPr>
              <a:t>(</a:t>
            </a:r>
            <a:r>
              <a:rPr lang="en-GB" sz="2400" b="1" dirty="0">
                <a:solidFill>
                  <a:schemeClr val="accent2"/>
                </a:solidFill>
                <a:ea typeface="+mn-lt"/>
                <a:cs typeface="+mn-lt"/>
              </a:rPr>
              <a:t> Forts</a:t>
            </a:r>
            <a:r>
              <a:rPr kumimoji="0" lang="en-GB" sz="2400" b="1" i="0" u="none" strike="noStrike" kern="1200" cap="none" spc="0" normalizeH="0" baseline="0" noProof="0" dirty="0">
                <a:ln>
                  <a:noFill/>
                </a:ln>
                <a:solidFill>
                  <a:schemeClr val="accent2"/>
                </a:solidFill>
                <a:effectLst/>
                <a:uLnTx/>
                <a:uFillTx/>
                <a:ea typeface="+mn-lt"/>
                <a:cs typeface="+mn-lt"/>
              </a:rPr>
              <a:t>.)</a:t>
            </a:r>
            <a:endParaRPr lang="en-US" b="1">
              <a:solidFill>
                <a:schemeClr val="accent2"/>
              </a:solidFill>
              <a:ea typeface="+mn-lt"/>
              <a:cs typeface="+mn-lt"/>
            </a:endParaRPr>
          </a:p>
          <a:p>
            <a:pPr marR="0" lvl="0" algn="l" defTabSz="914400" rtl="0" eaLnBrk="1" fontAlgn="auto" latinLnBrk="0" hangingPunct="1">
              <a:lnSpc>
                <a:spcPct val="90000"/>
              </a:lnSpc>
              <a:spcBef>
                <a:spcPts val="1000"/>
              </a:spcBef>
              <a:spcAft>
                <a:spcPts val="0"/>
              </a:spcAft>
              <a:buClr>
                <a:srgbClr val="0D9390"/>
              </a:buClr>
              <a:buSzTx/>
              <a:tabLst/>
              <a:defRPr/>
            </a:pPr>
            <a:endParaRPr kumimoji="0" lang="en-GB" sz="2400" b="1" i="0" u="none" strike="noStrike" kern="1200" cap="none" spc="0" normalizeH="0" baseline="0" noProof="0">
              <a:ln>
                <a:noFill/>
              </a:ln>
              <a:solidFill>
                <a:schemeClr val="accent2"/>
              </a:solidFill>
              <a:effectLst/>
              <a:uLnTx/>
              <a:uFillTx/>
              <a:latin typeface="Calibri" panose="020F0502020204030204"/>
              <a:ea typeface="+mn-ea"/>
              <a:cs typeface="+mn-cs"/>
            </a:endParaRPr>
          </a:p>
          <a:p>
            <a:pPr marL="914400" lvl="1" indent="-457200">
              <a:lnSpc>
                <a:spcPct val="90000"/>
              </a:lnSpc>
              <a:spcBef>
                <a:spcPts val="1000"/>
              </a:spcBef>
              <a:buClr>
                <a:srgbClr val="0D9390"/>
              </a:buClr>
              <a:buFont typeface="Arial" panose="020B0604020202020204" pitchFamily="34" charset="0"/>
              <a:buChar char="•"/>
              <a:defRPr/>
            </a:pPr>
            <a:r>
              <a:rPr lang="en-GB" sz="2400" dirty="0">
                <a:solidFill>
                  <a:srgbClr val="000000"/>
                </a:solidFill>
                <a:ea typeface="+mn-lt"/>
                <a:cs typeface="+mn-lt"/>
              </a:rPr>
              <a:t>Stehen </a:t>
            </a:r>
            <a:r>
              <a:rPr lang="en-GB" sz="2400" err="1">
                <a:solidFill>
                  <a:srgbClr val="000000"/>
                </a:solidFill>
                <a:ea typeface="+mn-lt"/>
                <a:cs typeface="+mn-lt"/>
              </a:rPr>
              <a:t>wir</a:t>
            </a:r>
            <a:r>
              <a:rPr lang="en-GB" sz="2400" dirty="0">
                <a:solidFill>
                  <a:srgbClr val="000000"/>
                </a:solidFill>
                <a:ea typeface="+mn-lt"/>
                <a:cs typeface="+mn-lt"/>
              </a:rPr>
              <a:t> den </a:t>
            </a:r>
            <a:r>
              <a:rPr lang="en-GB" sz="2400" err="1">
                <a:solidFill>
                  <a:srgbClr val="000000"/>
                </a:solidFill>
                <a:ea typeface="+mn-lt"/>
                <a:cs typeface="+mn-lt"/>
              </a:rPr>
              <a:t>gemeinnützigen</a:t>
            </a:r>
            <a:r>
              <a:rPr lang="en-GB" sz="2400" dirty="0">
                <a:solidFill>
                  <a:srgbClr val="000000"/>
                </a:solidFill>
                <a:ea typeface="+mn-lt"/>
                <a:cs typeface="+mn-lt"/>
              </a:rPr>
              <a:t> </a:t>
            </a:r>
            <a:r>
              <a:rPr lang="en-GB" sz="2400" err="1">
                <a:solidFill>
                  <a:srgbClr val="000000"/>
                </a:solidFill>
                <a:ea typeface="+mn-lt"/>
                <a:cs typeface="+mn-lt"/>
              </a:rPr>
              <a:t>Organisationen</a:t>
            </a:r>
            <a:r>
              <a:rPr lang="en-GB" sz="2400" dirty="0">
                <a:solidFill>
                  <a:srgbClr val="000000"/>
                </a:solidFill>
                <a:ea typeface="+mn-lt"/>
                <a:cs typeface="+mn-lt"/>
              </a:rPr>
              <a:t> </a:t>
            </a:r>
            <a:r>
              <a:rPr lang="en-GB" sz="2400" err="1">
                <a:solidFill>
                  <a:srgbClr val="000000"/>
                </a:solidFill>
                <a:ea typeface="+mn-lt"/>
                <a:cs typeface="+mn-lt"/>
              </a:rPr>
              <a:t>nahe</a:t>
            </a:r>
            <a:r>
              <a:rPr lang="en-GB" sz="2400" dirty="0">
                <a:solidFill>
                  <a:srgbClr val="000000"/>
                </a:solidFill>
                <a:ea typeface="+mn-lt"/>
                <a:cs typeface="+mn-lt"/>
              </a:rPr>
              <a:t> </a:t>
            </a:r>
            <a:r>
              <a:rPr lang="en-GB" sz="2400" err="1">
                <a:solidFill>
                  <a:srgbClr val="000000"/>
                </a:solidFill>
                <a:ea typeface="+mn-lt"/>
                <a:cs typeface="+mn-lt"/>
              </a:rPr>
              <a:t>genug</a:t>
            </a:r>
            <a:r>
              <a:rPr lang="en-GB" sz="2400" dirty="0">
                <a:solidFill>
                  <a:srgbClr val="000000"/>
                </a:solidFill>
                <a:ea typeface="+mn-lt"/>
                <a:cs typeface="+mn-lt"/>
              </a:rPr>
              <a:t>, um </a:t>
            </a:r>
            <a:r>
              <a:rPr lang="en-GB" sz="2400" err="1">
                <a:solidFill>
                  <a:srgbClr val="000000"/>
                </a:solidFill>
                <a:ea typeface="+mn-lt"/>
                <a:cs typeface="+mn-lt"/>
              </a:rPr>
              <a:t>ihnen</a:t>
            </a:r>
            <a:r>
              <a:rPr lang="en-GB" sz="2400" dirty="0">
                <a:solidFill>
                  <a:srgbClr val="000000"/>
                </a:solidFill>
                <a:ea typeface="+mn-lt"/>
                <a:cs typeface="+mn-lt"/>
              </a:rPr>
              <a:t> </a:t>
            </a:r>
            <a:r>
              <a:rPr lang="en-GB" sz="2400" err="1">
                <a:solidFill>
                  <a:srgbClr val="000000"/>
                </a:solidFill>
                <a:ea typeface="+mn-lt"/>
                <a:cs typeface="+mn-lt"/>
              </a:rPr>
              <a:t>beim</a:t>
            </a:r>
            <a:r>
              <a:rPr lang="en-GB" sz="2400" dirty="0">
                <a:solidFill>
                  <a:srgbClr val="000000"/>
                </a:solidFill>
                <a:ea typeface="+mn-lt"/>
                <a:cs typeface="+mn-lt"/>
              </a:rPr>
              <a:t> Aufbau </a:t>
            </a:r>
            <a:r>
              <a:rPr lang="en-GB" sz="2400" err="1">
                <a:solidFill>
                  <a:srgbClr val="000000"/>
                </a:solidFill>
                <a:ea typeface="+mn-lt"/>
                <a:cs typeface="+mn-lt"/>
              </a:rPr>
              <a:t>einer</a:t>
            </a:r>
            <a:r>
              <a:rPr lang="en-GB" sz="2400" dirty="0">
                <a:solidFill>
                  <a:srgbClr val="000000"/>
                </a:solidFill>
                <a:ea typeface="+mn-lt"/>
                <a:cs typeface="+mn-lt"/>
              </a:rPr>
              <a:t> starken Organisation </a:t>
            </a:r>
            <a:r>
              <a:rPr lang="en-GB" sz="2400" err="1">
                <a:solidFill>
                  <a:srgbClr val="000000"/>
                </a:solidFill>
                <a:ea typeface="+mn-lt"/>
                <a:cs typeface="+mn-lt"/>
              </a:rPr>
              <a:t>zu</a:t>
            </a:r>
            <a:r>
              <a:rPr lang="en-GB" sz="2400" dirty="0">
                <a:solidFill>
                  <a:srgbClr val="000000"/>
                </a:solidFill>
                <a:ea typeface="+mn-lt"/>
                <a:cs typeface="+mn-lt"/>
              </a:rPr>
              <a:t> </a:t>
            </a:r>
            <a:r>
              <a:rPr lang="en-GB" sz="2400" err="1">
                <a:solidFill>
                  <a:srgbClr val="000000"/>
                </a:solidFill>
                <a:ea typeface="+mn-lt"/>
                <a:cs typeface="+mn-lt"/>
              </a:rPr>
              <a:t>helfen</a:t>
            </a:r>
            <a:r>
              <a:rPr kumimoji="0" lang="en-GB" sz="2400" b="0" i="0" u="none" strike="noStrike" kern="1200" cap="none" spc="0" normalizeH="0" baseline="0" noProof="0" dirty="0">
                <a:ln>
                  <a:noFill/>
                </a:ln>
                <a:solidFill>
                  <a:srgbClr val="000000"/>
                </a:solidFill>
                <a:effectLst/>
                <a:uLnTx/>
                <a:uFillTx/>
                <a:ea typeface="+mn-lt"/>
                <a:cs typeface="+mn-lt"/>
              </a:rPr>
              <a:t>?</a:t>
            </a:r>
            <a:endParaRPr lang="en-GB" dirty="0">
              <a:solidFill>
                <a:srgbClr val="000000"/>
              </a:solidFill>
              <a:ea typeface="+mn-lt"/>
              <a:cs typeface="+mn-lt"/>
            </a:endParaRPr>
          </a:p>
          <a:p>
            <a:pPr marL="914400" marR="0" lvl="1" indent="-457200" algn="l" defTabSz="914400" rtl="0" eaLnBrk="1" fontAlgn="auto" latinLnBrk="0" hangingPunct="1">
              <a:lnSpc>
                <a:spcPct val="90000"/>
              </a:lnSpc>
              <a:spcBef>
                <a:spcPts val="1000"/>
              </a:spcBef>
              <a:spcAft>
                <a:spcPts val="0"/>
              </a:spcAft>
              <a:buClr>
                <a:srgbClr val="0D9390"/>
              </a:buClr>
              <a:buSzTx/>
              <a:buFont typeface="Arial" panose="020B0604020202020204" pitchFamily="34" charset="0"/>
              <a:buChar char="•"/>
              <a:tabLst/>
              <a:defRPr/>
            </a:pPr>
            <a:endParaRPr lang="en-GB" sz="24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endParaRPr>
          </a:p>
          <a:p>
            <a:pPr marL="914400" lvl="1" indent="-457200">
              <a:lnSpc>
                <a:spcPct val="90000"/>
              </a:lnSpc>
              <a:spcBef>
                <a:spcPts val="1000"/>
              </a:spcBef>
              <a:buClr>
                <a:srgbClr val="0D9390"/>
              </a:buClr>
              <a:buFont typeface="Arial" panose="020B0604020202020204" pitchFamily="34" charset="0"/>
              <a:buChar char="•"/>
              <a:defRPr/>
            </a:pPr>
            <a:r>
              <a:rPr lang="en-GB" sz="2400" err="1">
                <a:solidFill>
                  <a:srgbClr val="000000"/>
                </a:solidFill>
                <a:ea typeface="+mn-lt"/>
                <a:cs typeface="+mn-lt"/>
              </a:rPr>
              <a:t>Gibt</a:t>
            </a:r>
            <a:r>
              <a:rPr lang="en-GB" sz="2400" dirty="0">
                <a:solidFill>
                  <a:srgbClr val="000000"/>
                </a:solidFill>
                <a:ea typeface="+mn-lt"/>
                <a:cs typeface="+mn-lt"/>
              </a:rPr>
              <a:t> es Möglichkeiten für </a:t>
            </a:r>
            <a:r>
              <a:rPr lang="en-GB" sz="2400" err="1">
                <a:solidFill>
                  <a:srgbClr val="000000"/>
                </a:solidFill>
                <a:ea typeface="+mn-lt"/>
                <a:cs typeface="+mn-lt"/>
              </a:rPr>
              <a:t>uns</a:t>
            </a:r>
            <a:r>
              <a:rPr lang="en-GB" sz="2400" dirty="0">
                <a:solidFill>
                  <a:srgbClr val="000000"/>
                </a:solidFill>
                <a:ea typeface="+mn-lt"/>
                <a:cs typeface="+mn-lt"/>
              </a:rPr>
              <a:t>, </a:t>
            </a:r>
            <a:r>
              <a:rPr lang="en-GB" sz="2400" err="1">
                <a:solidFill>
                  <a:srgbClr val="000000"/>
                </a:solidFill>
                <a:ea typeface="+mn-lt"/>
                <a:cs typeface="+mn-lt"/>
              </a:rPr>
              <a:t>mit</a:t>
            </a:r>
            <a:r>
              <a:rPr lang="en-GB" sz="2400" dirty="0">
                <a:solidFill>
                  <a:srgbClr val="000000"/>
                </a:solidFill>
                <a:ea typeface="+mn-lt"/>
                <a:cs typeface="+mn-lt"/>
              </a:rPr>
              <a:t> </a:t>
            </a:r>
            <a:r>
              <a:rPr lang="en-GB" sz="2400" err="1">
                <a:solidFill>
                  <a:srgbClr val="000000"/>
                </a:solidFill>
                <a:ea typeface="+mn-lt"/>
                <a:cs typeface="+mn-lt"/>
              </a:rPr>
              <a:t>neuen</a:t>
            </a:r>
            <a:r>
              <a:rPr lang="en-GB" sz="2400" dirty="0">
                <a:solidFill>
                  <a:srgbClr val="000000"/>
                </a:solidFill>
                <a:ea typeface="+mn-lt"/>
                <a:cs typeface="+mn-lt"/>
              </a:rPr>
              <a:t> </a:t>
            </a:r>
            <a:r>
              <a:rPr lang="en-GB" sz="2400" err="1">
                <a:solidFill>
                  <a:srgbClr val="000000"/>
                </a:solidFill>
                <a:ea typeface="+mn-lt"/>
                <a:cs typeface="+mn-lt"/>
              </a:rPr>
              <a:t>Arten</a:t>
            </a:r>
            <a:r>
              <a:rPr lang="en-GB" sz="2400" dirty="0">
                <a:solidFill>
                  <a:srgbClr val="000000"/>
                </a:solidFill>
                <a:ea typeface="+mn-lt"/>
                <a:cs typeface="+mn-lt"/>
              </a:rPr>
              <a:t> von </a:t>
            </a:r>
            <a:r>
              <a:rPr lang="en-GB" sz="2400" err="1">
                <a:solidFill>
                  <a:srgbClr val="000000"/>
                </a:solidFill>
                <a:ea typeface="+mn-lt"/>
                <a:cs typeface="+mn-lt"/>
              </a:rPr>
              <a:t>Zuschüssen</a:t>
            </a:r>
            <a:r>
              <a:rPr lang="en-GB" sz="2400" dirty="0">
                <a:solidFill>
                  <a:srgbClr val="000000"/>
                </a:solidFill>
                <a:ea typeface="+mn-lt"/>
                <a:cs typeface="+mn-lt"/>
              </a:rPr>
              <a:t> </a:t>
            </a:r>
            <a:r>
              <a:rPr lang="en-GB" sz="2400" err="1">
                <a:solidFill>
                  <a:srgbClr val="000000"/>
                </a:solidFill>
                <a:ea typeface="+mn-lt"/>
                <a:cs typeface="+mn-lt"/>
              </a:rPr>
              <a:t>zu</a:t>
            </a:r>
            <a:r>
              <a:rPr lang="en-GB" sz="2400" dirty="0">
                <a:solidFill>
                  <a:srgbClr val="000000"/>
                </a:solidFill>
                <a:ea typeface="+mn-lt"/>
                <a:cs typeface="+mn-lt"/>
              </a:rPr>
              <a:t> </a:t>
            </a:r>
            <a:r>
              <a:rPr lang="en-GB" sz="2400" err="1">
                <a:solidFill>
                  <a:srgbClr val="000000"/>
                </a:solidFill>
                <a:ea typeface="+mn-lt"/>
                <a:cs typeface="+mn-lt"/>
              </a:rPr>
              <a:t>experimentieren</a:t>
            </a:r>
            <a:r>
              <a:rPr kumimoji="0" lang="en-GB" sz="2400" b="0" i="0" u="none" strike="noStrike" kern="1200" cap="none" spc="0" normalizeH="0" baseline="0" noProof="0" dirty="0">
                <a:ln>
                  <a:noFill/>
                </a:ln>
                <a:solidFill>
                  <a:srgbClr val="000000"/>
                </a:solidFill>
                <a:effectLst/>
                <a:uLnTx/>
                <a:uFillTx/>
                <a:ea typeface="+mn-lt"/>
                <a:cs typeface="+mn-lt"/>
              </a:rPr>
              <a:t>?</a:t>
            </a:r>
            <a:endParaRPr lang="en-GB" sz="2400" b="0" i="0" u="none" strike="noStrike" kern="1200" cap="none" spc="0" normalizeH="0" baseline="0" noProof="0" dirty="0">
              <a:ln>
                <a:noFill/>
              </a:ln>
              <a:solidFill>
                <a:srgbClr val="000000"/>
              </a:solidFill>
              <a:effectLst/>
              <a:uLnTx/>
              <a:uFillTx/>
              <a:ea typeface="+mn-lt"/>
              <a:cs typeface="+mn-lt"/>
            </a:endParaRPr>
          </a:p>
          <a:p>
            <a:pPr marL="457200" marR="0" lvl="0" indent="-457200" algn="l" defTabSz="914400" rtl="0" eaLnBrk="1" fontAlgn="auto" latinLnBrk="0" hangingPunct="1">
              <a:lnSpc>
                <a:spcPct val="90000"/>
              </a:lnSpc>
              <a:spcBef>
                <a:spcPts val="1000"/>
              </a:spcBef>
              <a:spcAft>
                <a:spcPts val="0"/>
              </a:spcAft>
              <a:buClr>
                <a:srgbClr val="0D9390"/>
              </a:buClr>
              <a:buSzTx/>
              <a:buFontTx/>
              <a:buBlip>
                <a:blip r:embed="rId3"/>
              </a:buBlip>
              <a:tabLst/>
              <a:defRPr/>
            </a:pPr>
            <a:endParaRPr kumimoji="0" lang="en-GB" sz="2400" b="0" i="0" u="none" strike="noStrike" kern="1200" cap="none" spc="0" normalizeH="0" baseline="0" noProof="0">
              <a:ln>
                <a:noFill/>
              </a:ln>
              <a:solidFill>
                <a:srgbClr val="000000"/>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
                <a:srgbClr val="0D9390"/>
              </a:buClr>
              <a:buSzTx/>
              <a:buFontTx/>
              <a:buBlip>
                <a:blip r:embed="rId3"/>
              </a:buBlip>
              <a:tabLst/>
              <a:defRPr/>
            </a:pPr>
            <a:endParaRPr kumimoji="0" lang="en-GB" sz="24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0581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761603"/>
            <a:ext cx="10595237" cy="822268"/>
          </a:xfrm>
        </p:spPr>
        <p:txBody>
          <a:bodyPr lIns="91440" tIns="45720" rIns="91440" bIns="45720" anchor="t">
            <a:noAutofit/>
          </a:bodyPr>
          <a:lstStyle/>
          <a:p>
            <a:r>
              <a:rPr lang="en-GB" dirty="0" err="1">
                <a:ea typeface="+mn-lt"/>
                <a:cs typeface="+mn-lt"/>
              </a:rPr>
              <a:t>Risikokapital</a:t>
            </a:r>
            <a:r>
              <a:rPr lang="en-GB" dirty="0">
                <a:ea typeface="+mn-lt"/>
                <a:cs typeface="+mn-lt"/>
              </a:rPr>
              <a:t>-Ideen </a:t>
            </a:r>
            <a:r>
              <a:rPr lang="en-GB" dirty="0" err="1">
                <a:ea typeface="+mn-lt"/>
                <a:cs typeface="+mn-lt"/>
              </a:rPr>
              <a:t>bei</a:t>
            </a:r>
            <a:r>
              <a:rPr lang="en-GB" dirty="0">
                <a:ea typeface="+mn-lt"/>
                <a:cs typeface="+mn-lt"/>
              </a:rPr>
              <a:t> der Arbeit</a:t>
            </a:r>
          </a:p>
          <a:p>
            <a:endParaRPr lang="en-GB" dirty="0">
              <a:cs typeface="Calibri"/>
            </a:endParaRPr>
          </a:p>
        </p:txBody>
      </p:sp>
      <p:sp>
        <p:nvSpPr>
          <p:cNvPr id="2" name="TextBox 1">
            <a:extLst>
              <a:ext uri="{FF2B5EF4-FFF2-40B4-BE49-F238E27FC236}">
                <a16:creationId xmlns:a16="http://schemas.microsoft.com/office/drawing/2014/main" id="{CDF7989A-5967-150C-B395-70EC1F2423B8}"/>
              </a:ext>
            </a:extLst>
          </p:cNvPr>
          <p:cNvSpPr txBox="1"/>
          <p:nvPr/>
        </p:nvSpPr>
        <p:spPr>
          <a:xfrm>
            <a:off x="798381" y="1633316"/>
            <a:ext cx="10496407" cy="3892348"/>
          </a:xfrm>
          <a:prstGeom prst="rect">
            <a:avLst/>
          </a:prstGeom>
          <a:noFill/>
        </p:spPr>
        <p:txBody>
          <a:bodyPr wrap="square" lIns="91440" tIns="45720" rIns="91440" bIns="45720" rtlCol="0" anchor="t">
            <a:spAutoFit/>
          </a:bodyPr>
          <a:lstStyle/>
          <a:p>
            <a:pPr marL="457200" indent="-457200">
              <a:lnSpc>
                <a:spcPct val="90000"/>
              </a:lnSpc>
              <a:spcBef>
                <a:spcPts val="1000"/>
              </a:spcBef>
              <a:buClr>
                <a:srgbClr val="0D9390"/>
              </a:buClr>
              <a:buFont typeface="Arial"/>
              <a:buBlip>
                <a:blip r:embed="rId3"/>
              </a:buBlip>
              <a:defRPr/>
            </a:pPr>
            <a:r>
              <a:rPr lang="en-GB" sz="2400" b="1" err="1">
                <a:solidFill>
                  <a:schemeClr val="accent2"/>
                </a:solidFill>
                <a:ea typeface="+mn-lt"/>
                <a:cs typeface="+mn-lt"/>
              </a:rPr>
              <a:t>Fragen</a:t>
            </a:r>
            <a:r>
              <a:rPr lang="en-GB" sz="2400" b="1" dirty="0">
                <a:solidFill>
                  <a:schemeClr val="accent2"/>
                </a:solidFill>
                <a:ea typeface="+mn-lt"/>
                <a:cs typeface="+mn-lt"/>
              </a:rPr>
              <a:t> für </a:t>
            </a:r>
            <a:r>
              <a:rPr lang="en-GB" sz="2400" b="1" err="1">
                <a:solidFill>
                  <a:schemeClr val="accent2"/>
                </a:solidFill>
                <a:ea typeface="+mn-lt"/>
                <a:cs typeface="+mn-lt"/>
              </a:rPr>
              <a:t>gemeinnützige</a:t>
            </a:r>
            <a:r>
              <a:rPr lang="en-GB" sz="2400" b="1" dirty="0">
                <a:solidFill>
                  <a:schemeClr val="accent2"/>
                </a:solidFill>
                <a:ea typeface="+mn-lt"/>
                <a:cs typeface="+mn-lt"/>
              </a:rPr>
              <a:t> </a:t>
            </a:r>
            <a:r>
              <a:rPr lang="en-GB" sz="2400" b="1" err="1">
                <a:solidFill>
                  <a:schemeClr val="accent2"/>
                </a:solidFill>
                <a:ea typeface="+mn-lt"/>
                <a:cs typeface="+mn-lt"/>
              </a:rPr>
              <a:t>Organisationen</a:t>
            </a:r>
            <a:r>
              <a:rPr lang="en-GB" sz="2400" b="1" dirty="0">
                <a:solidFill>
                  <a:schemeClr val="accent2"/>
                </a:solidFill>
                <a:ea typeface="+mn-lt"/>
                <a:cs typeface="+mn-lt"/>
              </a:rPr>
              <a:t>, die Mittel </a:t>
            </a:r>
            <a:r>
              <a:rPr lang="en-GB" sz="2400" b="1" err="1">
                <a:solidFill>
                  <a:schemeClr val="accent2"/>
                </a:solidFill>
                <a:ea typeface="+mn-lt"/>
                <a:cs typeface="+mn-lt"/>
              </a:rPr>
              <a:t>beantragen</a:t>
            </a:r>
            <a:endParaRPr lang="en-US" b="1">
              <a:solidFill>
                <a:schemeClr val="accent2"/>
              </a:solidFill>
              <a:cs typeface="Calibri"/>
            </a:endParaRPr>
          </a:p>
          <a:p>
            <a:pPr marR="0" lvl="0" algn="l" defTabSz="914400" rtl="0" eaLnBrk="1" fontAlgn="auto" latinLnBrk="0" hangingPunct="1">
              <a:lnSpc>
                <a:spcPct val="90000"/>
              </a:lnSpc>
              <a:spcBef>
                <a:spcPts val="1000"/>
              </a:spcBef>
              <a:spcAft>
                <a:spcPts val="0"/>
              </a:spcAft>
              <a:buClr>
                <a:srgbClr val="0D9390"/>
              </a:buClr>
              <a:buSzTx/>
              <a:tabLst/>
              <a:defRPr/>
            </a:pPr>
            <a:endParaRPr kumimoji="0" lang="en-GB" sz="2400" b="1" i="0" u="none" strike="noStrike" kern="1200" cap="none" spc="0" normalizeH="0" baseline="0" noProof="0">
              <a:ln>
                <a:noFill/>
              </a:ln>
              <a:solidFill>
                <a:schemeClr val="accent2"/>
              </a:solidFill>
              <a:effectLst/>
              <a:uLnTx/>
              <a:uFillTx/>
              <a:latin typeface="Calibri" panose="020F0502020204030204"/>
              <a:ea typeface="+mn-ea"/>
              <a:cs typeface="+mn-cs"/>
            </a:endParaRPr>
          </a:p>
          <a:p>
            <a:pPr marL="800100" lvl="1" indent="-342900">
              <a:buClr>
                <a:srgbClr val="0D9390"/>
              </a:buClr>
              <a:buFont typeface="Arial"/>
              <a:buChar char="•"/>
              <a:defRPr/>
            </a:pPr>
            <a:r>
              <a:rPr lang="en-GB" sz="2400" dirty="0" err="1">
                <a:solidFill>
                  <a:srgbClr val="000000"/>
                </a:solidFill>
                <a:ea typeface="+mn-lt"/>
                <a:cs typeface="+mn-lt"/>
              </a:rPr>
              <a:t>Definieren</a:t>
            </a:r>
            <a:r>
              <a:rPr lang="en-GB" sz="2400" dirty="0">
                <a:solidFill>
                  <a:srgbClr val="000000"/>
                </a:solidFill>
                <a:ea typeface="+mn-lt"/>
                <a:cs typeface="+mn-lt"/>
              </a:rPr>
              <a:t> </a:t>
            </a:r>
            <a:r>
              <a:rPr lang="en-GB" sz="2400" dirty="0" err="1">
                <a:solidFill>
                  <a:srgbClr val="000000"/>
                </a:solidFill>
                <a:ea typeface="+mn-lt"/>
                <a:cs typeface="+mn-lt"/>
              </a:rPr>
              <a:t>wir</a:t>
            </a:r>
            <a:r>
              <a:rPr lang="en-GB" sz="2400" dirty="0">
                <a:solidFill>
                  <a:srgbClr val="000000"/>
                </a:solidFill>
                <a:ea typeface="+mn-lt"/>
                <a:cs typeface="+mn-lt"/>
              </a:rPr>
              <a:t> </a:t>
            </a:r>
            <a:r>
              <a:rPr lang="en-GB" sz="2400" dirty="0" err="1">
                <a:solidFill>
                  <a:srgbClr val="000000"/>
                </a:solidFill>
                <a:ea typeface="+mn-lt"/>
                <a:cs typeface="+mn-lt"/>
              </a:rPr>
              <a:t>unsere</a:t>
            </a:r>
            <a:r>
              <a:rPr lang="en-GB" sz="2400" dirty="0">
                <a:solidFill>
                  <a:srgbClr val="000000"/>
                </a:solidFill>
                <a:ea typeface="+mn-lt"/>
                <a:cs typeface="+mn-lt"/>
              </a:rPr>
              <a:t> </a:t>
            </a:r>
            <a:r>
              <a:rPr lang="en-GB" sz="2400" dirty="0" err="1">
                <a:solidFill>
                  <a:srgbClr val="000000"/>
                </a:solidFill>
                <a:ea typeface="+mn-lt"/>
                <a:cs typeface="+mn-lt"/>
              </a:rPr>
              <a:t>organisatorischen</a:t>
            </a:r>
            <a:r>
              <a:rPr lang="en-GB" sz="2400" dirty="0">
                <a:solidFill>
                  <a:srgbClr val="000000"/>
                </a:solidFill>
                <a:ea typeface="+mn-lt"/>
                <a:cs typeface="+mn-lt"/>
              </a:rPr>
              <a:t> </a:t>
            </a:r>
            <a:r>
              <a:rPr lang="en-GB" sz="2400" dirty="0" err="1">
                <a:solidFill>
                  <a:srgbClr val="000000"/>
                </a:solidFill>
                <a:ea typeface="+mn-lt"/>
                <a:cs typeface="+mn-lt"/>
              </a:rPr>
              <a:t>Bedürfnisse</a:t>
            </a:r>
            <a:r>
              <a:rPr lang="en-GB" sz="2400" dirty="0">
                <a:solidFill>
                  <a:srgbClr val="000000"/>
                </a:solidFill>
                <a:ea typeface="+mn-lt"/>
                <a:cs typeface="+mn-lt"/>
              </a:rPr>
              <a:t> für </a:t>
            </a:r>
            <a:r>
              <a:rPr lang="en-GB" sz="2400" dirty="0" err="1">
                <a:solidFill>
                  <a:srgbClr val="000000"/>
                </a:solidFill>
                <a:ea typeface="+mn-lt"/>
                <a:cs typeface="+mn-lt"/>
              </a:rPr>
              <a:t>Geldgeber</a:t>
            </a:r>
            <a:r>
              <a:rPr kumimoji="0" lang="en-GB" sz="2400" b="0" i="0" u="none" strike="noStrike" kern="1200" cap="none" spc="0" normalizeH="0" baseline="0" noProof="0" dirty="0">
                <a:ln>
                  <a:noFill/>
                </a:ln>
                <a:solidFill>
                  <a:srgbClr val="000000"/>
                </a:solidFill>
                <a:effectLst/>
                <a:uLnTx/>
                <a:uFillTx/>
                <a:ea typeface="+mn-lt"/>
                <a:cs typeface="+mn-lt"/>
              </a:rPr>
              <a:t>?</a:t>
            </a:r>
            <a:endParaRPr lang="en-GB" sz="2400" b="0" i="0" u="none" strike="noStrike" kern="1200" cap="none" spc="0" normalizeH="0" baseline="0" noProof="0" dirty="0">
              <a:ln>
                <a:noFill/>
              </a:ln>
              <a:solidFill>
                <a:srgbClr val="000000"/>
              </a:solidFill>
              <a:effectLst/>
              <a:uLnTx/>
              <a:uFillTx/>
              <a:ea typeface="+mn-lt"/>
              <a:cs typeface="+mn-lt"/>
            </a:endParaRPr>
          </a:p>
          <a:p>
            <a:pPr marL="742950" lvl="1" indent="-285750">
              <a:buClr>
                <a:srgbClr val="0D9390"/>
              </a:buClr>
              <a:buFont typeface="Arial"/>
              <a:buChar char="•"/>
              <a:defRPr/>
            </a:pPr>
            <a:endParaRPr lang="en-GB" dirty="0">
              <a:solidFill>
                <a:srgbClr val="000000"/>
              </a:solidFill>
              <a:ea typeface="Calibri" panose="020F0502020204030204"/>
              <a:cs typeface="Calibri" panose="020F0502020204030204"/>
            </a:endParaRPr>
          </a:p>
          <a:p>
            <a:pPr marL="800100" lvl="1" indent="-342900">
              <a:buClr>
                <a:srgbClr val="0D9390"/>
              </a:buClr>
              <a:buFont typeface="Arial"/>
              <a:buChar char="•"/>
              <a:defRPr/>
            </a:pPr>
            <a:r>
              <a:rPr lang="en-GB" sz="2400" dirty="0">
                <a:solidFill>
                  <a:srgbClr val="000000"/>
                </a:solidFill>
                <a:ea typeface="+mn-lt"/>
                <a:cs typeface="+mn-lt"/>
              </a:rPr>
              <a:t>Sind </a:t>
            </a:r>
            <a:r>
              <a:rPr lang="en-GB" sz="2400" dirty="0" err="1">
                <a:solidFill>
                  <a:srgbClr val="000000"/>
                </a:solidFill>
                <a:ea typeface="+mn-lt"/>
                <a:cs typeface="+mn-lt"/>
              </a:rPr>
              <a:t>wir</a:t>
            </a:r>
            <a:r>
              <a:rPr lang="en-GB" sz="2400" dirty="0">
                <a:solidFill>
                  <a:srgbClr val="000000"/>
                </a:solidFill>
                <a:ea typeface="+mn-lt"/>
                <a:cs typeface="+mn-lt"/>
              </a:rPr>
              <a:t> </a:t>
            </a:r>
            <a:r>
              <a:rPr lang="en-GB" sz="2400" dirty="0" err="1">
                <a:solidFill>
                  <a:srgbClr val="000000"/>
                </a:solidFill>
                <a:ea typeface="+mn-lt"/>
                <a:cs typeface="+mn-lt"/>
              </a:rPr>
              <a:t>wählerisch</a:t>
            </a:r>
            <a:r>
              <a:rPr lang="en-GB" sz="2400" dirty="0">
                <a:solidFill>
                  <a:srgbClr val="000000"/>
                </a:solidFill>
                <a:ea typeface="+mn-lt"/>
                <a:cs typeface="+mn-lt"/>
              </a:rPr>
              <a:t>, </a:t>
            </a:r>
            <a:r>
              <a:rPr lang="en-GB" sz="2400" dirty="0" err="1">
                <a:solidFill>
                  <a:srgbClr val="000000"/>
                </a:solidFill>
                <a:ea typeface="+mn-lt"/>
                <a:cs typeface="+mn-lt"/>
              </a:rPr>
              <a:t>welche</a:t>
            </a:r>
            <a:r>
              <a:rPr lang="en-GB" sz="2400" dirty="0">
                <a:solidFill>
                  <a:srgbClr val="000000"/>
                </a:solidFill>
                <a:ea typeface="+mn-lt"/>
                <a:cs typeface="+mn-lt"/>
              </a:rPr>
              <a:t> </a:t>
            </a:r>
            <a:r>
              <a:rPr lang="en-GB" sz="2400" dirty="0" err="1">
                <a:solidFill>
                  <a:srgbClr val="000000"/>
                </a:solidFill>
                <a:ea typeface="+mn-lt"/>
                <a:cs typeface="+mn-lt"/>
              </a:rPr>
              <a:t>Stiftungen</a:t>
            </a:r>
            <a:r>
              <a:rPr lang="en-GB" sz="2400" dirty="0">
                <a:solidFill>
                  <a:srgbClr val="000000"/>
                </a:solidFill>
                <a:ea typeface="+mn-lt"/>
                <a:cs typeface="+mn-lt"/>
              </a:rPr>
              <a:t> </a:t>
            </a:r>
            <a:r>
              <a:rPr lang="en-GB" sz="2400" dirty="0" err="1">
                <a:solidFill>
                  <a:srgbClr val="000000"/>
                </a:solidFill>
                <a:ea typeface="+mn-lt"/>
                <a:cs typeface="+mn-lt"/>
              </a:rPr>
              <a:t>wir</a:t>
            </a:r>
            <a:r>
              <a:rPr lang="en-GB" sz="2400" dirty="0">
                <a:solidFill>
                  <a:srgbClr val="000000"/>
                </a:solidFill>
                <a:ea typeface="+mn-lt"/>
                <a:cs typeface="+mn-lt"/>
              </a:rPr>
              <a:t> </a:t>
            </a:r>
            <a:r>
              <a:rPr lang="en-GB" sz="2400" dirty="0" err="1">
                <a:solidFill>
                  <a:srgbClr val="000000"/>
                </a:solidFill>
                <a:ea typeface="+mn-lt"/>
                <a:cs typeface="+mn-lt"/>
              </a:rPr>
              <a:t>als</a:t>
            </a:r>
            <a:r>
              <a:rPr lang="en-GB" sz="2400" dirty="0">
                <a:solidFill>
                  <a:srgbClr val="000000"/>
                </a:solidFill>
                <a:ea typeface="+mn-lt"/>
                <a:cs typeface="+mn-lt"/>
              </a:rPr>
              <a:t> Partner </a:t>
            </a:r>
            <a:r>
              <a:rPr lang="en-GB" sz="2400" dirty="0" err="1">
                <a:solidFill>
                  <a:srgbClr val="000000"/>
                </a:solidFill>
                <a:ea typeface="+mn-lt"/>
                <a:cs typeface="+mn-lt"/>
              </a:rPr>
              <a:t>haben</a:t>
            </a:r>
            <a:r>
              <a:rPr lang="en-GB" sz="2400" dirty="0">
                <a:solidFill>
                  <a:srgbClr val="000000"/>
                </a:solidFill>
                <a:ea typeface="+mn-lt"/>
                <a:cs typeface="+mn-lt"/>
              </a:rPr>
              <a:t> </a:t>
            </a:r>
            <a:r>
              <a:rPr lang="en-GB" sz="2400" dirty="0" err="1">
                <a:solidFill>
                  <a:srgbClr val="000000"/>
                </a:solidFill>
                <a:ea typeface="+mn-lt"/>
                <a:cs typeface="+mn-lt"/>
              </a:rPr>
              <a:t>wollen</a:t>
            </a:r>
            <a:r>
              <a:rPr kumimoji="0" lang="en-GB" sz="2400" b="0" i="0" u="none" strike="noStrike" kern="1200" cap="none" spc="0" normalizeH="0" baseline="0" noProof="0" dirty="0">
                <a:ln>
                  <a:noFill/>
                </a:ln>
                <a:solidFill>
                  <a:srgbClr val="000000"/>
                </a:solidFill>
                <a:effectLst/>
                <a:uLnTx/>
                <a:uFillTx/>
                <a:ea typeface="+mn-lt"/>
                <a:cs typeface="+mn-lt"/>
              </a:rPr>
              <a:t>?</a:t>
            </a:r>
            <a:endParaRPr lang="en-GB" dirty="0">
              <a:solidFill>
                <a:srgbClr val="000000"/>
              </a:solidFill>
              <a:ea typeface="+mn-lt"/>
              <a:cs typeface="+mn-lt"/>
            </a:endParaRPr>
          </a:p>
          <a:p>
            <a:pPr marL="742950" lvl="1" indent="-285750">
              <a:buClr>
                <a:srgbClr val="0D9390"/>
              </a:buClr>
              <a:buFont typeface="Arial"/>
              <a:buChar char="•"/>
              <a:defRPr/>
            </a:pPr>
            <a:endParaRPr lang="en-GB" dirty="0">
              <a:solidFill>
                <a:srgbClr val="000000"/>
              </a:solidFill>
              <a:ea typeface="Calibri" panose="020F0502020204030204"/>
              <a:cs typeface="Calibri" panose="020F0502020204030204"/>
            </a:endParaRPr>
          </a:p>
          <a:p>
            <a:pPr marL="800100" lvl="1" indent="-342900">
              <a:lnSpc>
                <a:spcPct val="90000"/>
              </a:lnSpc>
              <a:spcBef>
                <a:spcPts val="1000"/>
              </a:spcBef>
              <a:buClr>
                <a:srgbClr val="0D9390"/>
              </a:buClr>
              <a:buFont typeface="Arial"/>
              <a:buChar char="•"/>
              <a:defRPr/>
            </a:pPr>
            <a:r>
              <a:rPr lang="en-GB" sz="2400" dirty="0">
                <a:solidFill>
                  <a:srgbClr val="000000"/>
                </a:solidFill>
                <a:ea typeface="+mn-lt"/>
                <a:cs typeface="+mn-lt"/>
              </a:rPr>
              <a:t>Zeigen </a:t>
            </a:r>
            <a:r>
              <a:rPr lang="en-GB" sz="2400" dirty="0" err="1">
                <a:solidFill>
                  <a:srgbClr val="000000"/>
                </a:solidFill>
                <a:ea typeface="+mn-lt"/>
                <a:cs typeface="+mn-lt"/>
              </a:rPr>
              <a:t>wir</a:t>
            </a:r>
            <a:r>
              <a:rPr lang="en-GB" sz="2400" dirty="0">
                <a:solidFill>
                  <a:srgbClr val="000000"/>
                </a:solidFill>
                <a:ea typeface="+mn-lt"/>
                <a:cs typeface="+mn-lt"/>
              </a:rPr>
              <a:t> den </a:t>
            </a:r>
            <a:r>
              <a:rPr lang="en-GB" sz="2400" dirty="0" err="1">
                <a:solidFill>
                  <a:srgbClr val="000000"/>
                </a:solidFill>
                <a:ea typeface="+mn-lt"/>
                <a:cs typeface="+mn-lt"/>
              </a:rPr>
              <a:t>Stiftungen</a:t>
            </a:r>
            <a:r>
              <a:rPr lang="en-GB" sz="2400" dirty="0">
                <a:solidFill>
                  <a:srgbClr val="000000"/>
                </a:solidFill>
                <a:ea typeface="+mn-lt"/>
                <a:cs typeface="+mn-lt"/>
              </a:rPr>
              <a:t> </a:t>
            </a:r>
            <a:r>
              <a:rPr lang="en-GB" sz="2400" dirty="0" err="1">
                <a:solidFill>
                  <a:srgbClr val="000000"/>
                </a:solidFill>
                <a:ea typeface="+mn-lt"/>
                <a:cs typeface="+mn-lt"/>
              </a:rPr>
              <a:t>einen</a:t>
            </a:r>
            <a:r>
              <a:rPr lang="en-GB" sz="2400" dirty="0">
                <a:solidFill>
                  <a:srgbClr val="000000"/>
                </a:solidFill>
                <a:ea typeface="+mn-lt"/>
                <a:cs typeface="+mn-lt"/>
              </a:rPr>
              <a:t> </a:t>
            </a:r>
            <a:r>
              <a:rPr lang="en-GB" sz="2400" dirty="0" err="1">
                <a:solidFill>
                  <a:srgbClr val="000000"/>
                </a:solidFill>
                <a:ea typeface="+mn-lt"/>
                <a:cs typeface="+mn-lt"/>
              </a:rPr>
              <a:t>klaren</a:t>
            </a:r>
            <a:r>
              <a:rPr lang="en-GB" sz="2400" dirty="0">
                <a:solidFill>
                  <a:srgbClr val="000000"/>
                </a:solidFill>
                <a:ea typeface="+mn-lt"/>
                <a:cs typeface="+mn-lt"/>
              </a:rPr>
              <a:t> Plan, der </a:t>
            </a:r>
            <a:r>
              <a:rPr lang="en-GB" sz="2400" dirty="0" err="1">
                <a:solidFill>
                  <a:srgbClr val="000000"/>
                </a:solidFill>
                <a:ea typeface="+mn-lt"/>
                <a:cs typeface="+mn-lt"/>
              </a:rPr>
              <a:t>eine</a:t>
            </a:r>
            <a:r>
              <a:rPr lang="en-GB" sz="2400" dirty="0">
                <a:solidFill>
                  <a:srgbClr val="000000"/>
                </a:solidFill>
                <a:ea typeface="+mn-lt"/>
                <a:cs typeface="+mn-lt"/>
              </a:rPr>
              <a:t> </a:t>
            </a:r>
            <a:r>
              <a:rPr lang="en-GB" sz="2400" dirty="0" err="1">
                <a:solidFill>
                  <a:srgbClr val="000000"/>
                </a:solidFill>
                <a:ea typeface="+mn-lt"/>
                <a:cs typeface="+mn-lt"/>
              </a:rPr>
              <a:t>längerfristige</a:t>
            </a:r>
            <a:r>
              <a:rPr lang="en-GB" sz="2400" dirty="0">
                <a:solidFill>
                  <a:srgbClr val="000000"/>
                </a:solidFill>
                <a:ea typeface="+mn-lt"/>
                <a:cs typeface="+mn-lt"/>
              </a:rPr>
              <a:t> </a:t>
            </a:r>
            <a:r>
              <a:rPr lang="en-GB" sz="2400" dirty="0" err="1">
                <a:solidFill>
                  <a:srgbClr val="000000"/>
                </a:solidFill>
                <a:ea typeface="+mn-lt"/>
                <a:cs typeface="+mn-lt"/>
              </a:rPr>
              <a:t>Unterstützung</a:t>
            </a:r>
            <a:r>
              <a:rPr lang="en-GB" sz="2400" dirty="0">
                <a:solidFill>
                  <a:srgbClr val="000000"/>
                </a:solidFill>
                <a:ea typeface="+mn-lt"/>
                <a:cs typeface="+mn-lt"/>
              </a:rPr>
              <a:t> </a:t>
            </a:r>
            <a:r>
              <a:rPr lang="en-GB" sz="2400" dirty="0" err="1">
                <a:solidFill>
                  <a:srgbClr val="000000"/>
                </a:solidFill>
                <a:ea typeface="+mn-lt"/>
                <a:cs typeface="+mn-lt"/>
              </a:rPr>
              <a:t>rechtfertigt</a:t>
            </a:r>
            <a:r>
              <a:rPr kumimoji="0" lang="en-GB" sz="2400" b="0" i="0" u="none" strike="noStrike" kern="1200" cap="none" spc="0" normalizeH="0" baseline="0" noProof="0" dirty="0">
                <a:ln>
                  <a:noFill/>
                </a:ln>
                <a:solidFill>
                  <a:srgbClr val="000000"/>
                </a:solidFill>
                <a:effectLst/>
                <a:uLnTx/>
                <a:uFillTx/>
                <a:ea typeface="+mn-lt"/>
                <a:cs typeface="+mn-lt"/>
              </a:rPr>
              <a:t>?</a:t>
            </a:r>
            <a:endParaRPr lang="en-GB" dirty="0">
              <a:solidFill>
                <a:srgbClr val="000000"/>
              </a:solidFill>
              <a:ea typeface="+mn-lt"/>
              <a:cs typeface="+mn-lt"/>
            </a:endParaRPr>
          </a:p>
          <a:p>
            <a:pPr marL="342900" marR="0" lvl="0" indent="-342900" algn="l" defTabSz="914400" rtl="0" eaLnBrk="1" fontAlgn="auto" latinLnBrk="0" hangingPunct="1">
              <a:lnSpc>
                <a:spcPct val="90000"/>
              </a:lnSpc>
              <a:spcBef>
                <a:spcPts val="1000"/>
              </a:spcBef>
              <a:spcAft>
                <a:spcPts val="0"/>
              </a:spcAft>
              <a:buClr>
                <a:srgbClr val="0D9390"/>
              </a:buClr>
              <a:buSzTx/>
              <a:buFont typeface="Arial"/>
              <a:buChar char="•"/>
              <a:tabLst/>
              <a:defRPr/>
            </a:pPr>
            <a:endParaRPr lang="en-GB" sz="2400" b="0" i="0" u="none" strike="noStrike" kern="1200" cap="none" spc="0" normalizeH="0" baseline="0" noProof="0">
              <a:ln>
                <a:noFill/>
              </a:ln>
              <a:solidFill>
                <a:srgbClr val="000000"/>
              </a:solidFill>
              <a:effectLst/>
              <a:uLnTx/>
              <a:uFillTx/>
              <a:latin typeface="Calibri" panose="020F0502020204030204"/>
              <a:cs typeface="Calibri" panose="020F0502020204030204"/>
            </a:endParaRPr>
          </a:p>
          <a:p>
            <a:pPr marL="457200" marR="0" lvl="0" indent="-457200" algn="l" defTabSz="914400" rtl="0" eaLnBrk="1" fontAlgn="auto" latinLnBrk="0" hangingPunct="1">
              <a:lnSpc>
                <a:spcPct val="90000"/>
              </a:lnSpc>
              <a:spcBef>
                <a:spcPts val="1000"/>
              </a:spcBef>
              <a:spcAft>
                <a:spcPts val="0"/>
              </a:spcAft>
              <a:buClr>
                <a:srgbClr val="0D9390"/>
              </a:buClr>
              <a:buSzTx/>
              <a:buFontTx/>
              <a:buBlip>
                <a:blip r:embed="rId3"/>
              </a:buBlip>
              <a:tabLst/>
              <a:defRPr/>
            </a:pPr>
            <a:endParaRPr kumimoji="0" lang="en-GB" sz="24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1575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761603"/>
            <a:ext cx="10595237" cy="822268"/>
          </a:xfrm>
        </p:spPr>
        <p:txBody>
          <a:bodyPr lIns="91440" tIns="45720" rIns="91440" bIns="45720" anchor="t">
            <a:noAutofit/>
          </a:bodyPr>
          <a:lstStyle/>
          <a:p>
            <a:r>
              <a:rPr lang="en-GB" dirty="0">
                <a:ea typeface="+mn-lt"/>
                <a:cs typeface="+mn-lt"/>
              </a:rPr>
              <a:t>NGOs und Impact Investing</a:t>
            </a:r>
            <a:endParaRPr lang="en-US" dirty="0">
              <a:ea typeface="+mn-lt"/>
              <a:cs typeface="+mn-lt"/>
            </a:endParaRPr>
          </a:p>
        </p:txBody>
      </p:sp>
      <p:sp>
        <p:nvSpPr>
          <p:cNvPr id="2" name="TextBox 1">
            <a:extLst>
              <a:ext uri="{FF2B5EF4-FFF2-40B4-BE49-F238E27FC236}">
                <a16:creationId xmlns:a16="http://schemas.microsoft.com/office/drawing/2014/main" id="{CDF7989A-5967-150C-B395-70EC1F2423B8}"/>
              </a:ext>
            </a:extLst>
          </p:cNvPr>
          <p:cNvSpPr txBox="1"/>
          <p:nvPr/>
        </p:nvSpPr>
        <p:spPr>
          <a:xfrm>
            <a:off x="798381" y="1633316"/>
            <a:ext cx="10496407" cy="5182957"/>
          </a:xfrm>
          <a:prstGeom prst="rect">
            <a:avLst/>
          </a:prstGeom>
          <a:noFill/>
        </p:spPr>
        <p:txBody>
          <a:bodyPr wrap="square" lIns="91440" tIns="45720" rIns="91440" bIns="45720" rtlCol="0" anchor="t">
            <a:spAutoFit/>
          </a:bodyPr>
          <a:lstStyle/>
          <a:p>
            <a:pPr marL="457200" indent="-457200">
              <a:lnSpc>
                <a:spcPct val="90000"/>
              </a:lnSpc>
              <a:spcBef>
                <a:spcPts val="1000"/>
              </a:spcBef>
              <a:buClr>
                <a:srgbClr val="0D9390"/>
              </a:buClr>
              <a:buBlip>
                <a:blip r:embed="rId3"/>
              </a:buBlip>
              <a:defRPr/>
            </a:pPr>
            <a:r>
              <a:rPr lang="en-GB" sz="2400" err="1">
                <a:solidFill>
                  <a:srgbClr val="000000"/>
                </a:solidFill>
                <a:ea typeface="+mn-lt"/>
                <a:cs typeface="+mn-lt"/>
              </a:rPr>
              <a:t>Mehrere</a:t>
            </a:r>
            <a:r>
              <a:rPr lang="en-GB" sz="2400" dirty="0">
                <a:solidFill>
                  <a:srgbClr val="000000"/>
                </a:solidFill>
                <a:ea typeface="+mn-lt"/>
                <a:cs typeface="+mn-lt"/>
              </a:rPr>
              <a:t> Trends </a:t>
            </a:r>
            <a:r>
              <a:rPr lang="en-GB" sz="2400" err="1">
                <a:solidFill>
                  <a:srgbClr val="000000"/>
                </a:solidFill>
                <a:ea typeface="+mn-lt"/>
                <a:cs typeface="+mn-lt"/>
              </a:rPr>
              <a:t>stören</a:t>
            </a:r>
            <a:r>
              <a:rPr lang="en-GB" sz="2400" dirty="0">
                <a:solidFill>
                  <a:srgbClr val="000000"/>
                </a:solidFill>
                <a:ea typeface="+mn-lt"/>
                <a:cs typeface="+mn-lt"/>
              </a:rPr>
              <a:t> die </a:t>
            </a:r>
            <a:r>
              <a:rPr lang="en-GB" sz="2400" err="1">
                <a:solidFill>
                  <a:srgbClr val="000000"/>
                </a:solidFill>
                <a:ea typeface="+mn-lt"/>
                <a:cs typeface="+mn-lt"/>
              </a:rPr>
              <a:t>traditionellen</a:t>
            </a:r>
            <a:r>
              <a:rPr lang="en-GB" sz="2400" dirty="0">
                <a:solidFill>
                  <a:srgbClr val="000000"/>
                </a:solidFill>
                <a:ea typeface="+mn-lt"/>
                <a:cs typeface="+mn-lt"/>
              </a:rPr>
              <a:t> </a:t>
            </a:r>
            <a:r>
              <a:rPr lang="en-GB" sz="2400" err="1">
                <a:solidFill>
                  <a:srgbClr val="000000"/>
                </a:solidFill>
                <a:ea typeface="+mn-lt"/>
                <a:cs typeface="+mn-lt"/>
              </a:rPr>
              <a:t>Finanzierungsquellen</a:t>
            </a:r>
            <a:r>
              <a:rPr lang="en-GB" sz="2400" dirty="0">
                <a:solidFill>
                  <a:srgbClr val="000000"/>
                </a:solidFill>
                <a:ea typeface="+mn-lt"/>
                <a:cs typeface="+mn-lt"/>
              </a:rPr>
              <a:t>, auf die </a:t>
            </a:r>
            <a:r>
              <a:rPr lang="en-GB" sz="2400" err="1">
                <a:solidFill>
                  <a:srgbClr val="000000"/>
                </a:solidFill>
                <a:ea typeface="+mn-lt"/>
                <a:cs typeface="+mn-lt"/>
              </a:rPr>
              <a:t>sich</a:t>
            </a:r>
            <a:r>
              <a:rPr lang="en-GB" sz="2400" dirty="0">
                <a:solidFill>
                  <a:srgbClr val="000000"/>
                </a:solidFill>
                <a:ea typeface="+mn-lt"/>
                <a:cs typeface="+mn-lt"/>
              </a:rPr>
              <a:t> </a:t>
            </a:r>
            <a:r>
              <a:rPr lang="en-GB" sz="2400" err="1">
                <a:solidFill>
                  <a:srgbClr val="000000"/>
                </a:solidFill>
                <a:ea typeface="+mn-lt"/>
                <a:cs typeface="+mn-lt"/>
              </a:rPr>
              <a:t>viele</a:t>
            </a:r>
            <a:r>
              <a:rPr lang="en-GB" sz="2400" dirty="0">
                <a:solidFill>
                  <a:srgbClr val="000000"/>
                </a:solidFill>
                <a:ea typeface="+mn-lt"/>
                <a:cs typeface="+mn-lt"/>
              </a:rPr>
              <a:t> </a:t>
            </a:r>
            <a:r>
              <a:rPr lang="en-GB" sz="2400" err="1">
                <a:solidFill>
                  <a:srgbClr val="000000"/>
                </a:solidFill>
                <a:ea typeface="+mn-lt"/>
                <a:cs typeface="+mn-lt"/>
              </a:rPr>
              <a:t>Nichtregierungsorganisationen</a:t>
            </a:r>
            <a:r>
              <a:rPr lang="en-GB" sz="2400" dirty="0">
                <a:solidFill>
                  <a:srgbClr val="000000"/>
                </a:solidFill>
                <a:ea typeface="+mn-lt"/>
                <a:cs typeface="+mn-lt"/>
              </a:rPr>
              <a:t> </a:t>
            </a:r>
            <a:r>
              <a:rPr kumimoji="0" lang="en-GB" sz="2400" b="0" i="0" u="none" strike="noStrike" kern="1200" cap="none" spc="0" normalizeH="0" baseline="0" noProof="0" dirty="0">
                <a:ln>
                  <a:noFill/>
                </a:ln>
                <a:solidFill>
                  <a:srgbClr val="000000"/>
                </a:solidFill>
                <a:effectLst/>
                <a:uLnTx/>
                <a:uFillTx/>
                <a:ea typeface="+mn-lt"/>
                <a:cs typeface="+mn-lt"/>
              </a:rPr>
              <a:t>(</a:t>
            </a:r>
            <a:r>
              <a:rPr lang="en-GB" sz="2400" dirty="0">
                <a:solidFill>
                  <a:srgbClr val="000000"/>
                </a:solidFill>
                <a:ea typeface="+mn-lt"/>
                <a:cs typeface="+mn-lt"/>
              </a:rPr>
              <a:t> </a:t>
            </a:r>
            <a:r>
              <a:rPr kumimoji="0" lang="en-GB" sz="2400" b="0" i="0" u="none" strike="noStrike" kern="1200" cap="none" spc="0" normalizeH="0" baseline="0" noProof="0" dirty="0">
                <a:ln>
                  <a:noFill/>
                </a:ln>
                <a:solidFill>
                  <a:srgbClr val="000000"/>
                </a:solidFill>
                <a:effectLst/>
                <a:uLnTx/>
                <a:uFillTx/>
                <a:ea typeface="+mn-lt"/>
                <a:cs typeface="+mn-lt"/>
              </a:rPr>
              <a:t>NGOs</a:t>
            </a:r>
            <a:r>
              <a:rPr lang="en-GB" sz="2400" dirty="0">
                <a:solidFill>
                  <a:srgbClr val="000000"/>
                </a:solidFill>
                <a:ea typeface="+mn-lt"/>
                <a:cs typeface="+mn-lt"/>
              </a:rPr>
              <a:t> ) </a:t>
            </a:r>
            <a:r>
              <a:rPr lang="en-GB" sz="2400" err="1">
                <a:solidFill>
                  <a:srgbClr val="000000"/>
                </a:solidFill>
                <a:ea typeface="+mn-lt"/>
                <a:cs typeface="+mn-lt"/>
              </a:rPr>
              <a:t>verlassen</a:t>
            </a:r>
            <a:r>
              <a:rPr lang="en-GB" sz="2400" dirty="0">
                <a:solidFill>
                  <a:srgbClr val="000000"/>
                </a:solidFill>
                <a:ea typeface="+mn-lt"/>
                <a:cs typeface="+mn-lt"/>
              </a:rPr>
              <a:t>. </a:t>
            </a:r>
            <a:endParaRPr lang="en-US">
              <a:solidFill>
                <a:srgbClr val="000000"/>
              </a:solidFill>
              <a:ea typeface="+mn-lt"/>
              <a:cs typeface="+mn-lt"/>
            </a:endParaRPr>
          </a:p>
          <a:p>
            <a:pPr marL="457200" marR="0" lvl="0" indent="-457200" algn="l" defTabSz="914400" rtl="0" eaLnBrk="1" fontAlgn="auto" latinLnBrk="0" hangingPunct="1">
              <a:lnSpc>
                <a:spcPct val="90000"/>
              </a:lnSpc>
              <a:spcBef>
                <a:spcPts val="1000"/>
              </a:spcBef>
              <a:spcAft>
                <a:spcPts val="0"/>
              </a:spcAft>
              <a:buClr>
                <a:srgbClr val="0D9390"/>
              </a:buClr>
              <a:buSzTx/>
              <a:buFontTx/>
              <a:buBlip>
                <a:blip r:embed="rId3"/>
              </a:buBlip>
              <a:tabLst/>
              <a:defRPr/>
            </a:pPr>
            <a:endParaRPr lang="en-GB" sz="2400">
              <a:solidFill>
                <a:srgbClr val="000000"/>
              </a:solidFill>
              <a:latin typeface="Calibri" panose="020F0502020204030204"/>
            </a:endParaRPr>
          </a:p>
          <a:p>
            <a:pPr marL="457200" indent="-457200">
              <a:lnSpc>
                <a:spcPct val="90000"/>
              </a:lnSpc>
              <a:spcBef>
                <a:spcPts val="1000"/>
              </a:spcBef>
              <a:buClr>
                <a:srgbClr val="0D9390"/>
              </a:buClr>
              <a:buFont typeface="Arial"/>
              <a:buBlip>
                <a:blip r:embed="rId3"/>
              </a:buBlip>
              <a:defRPr/>
            </a:pPr>
            <a:r>
              <a:rPr lang="en-GB" sz="2400" err="1">
                <a:solidFill>
                  <a:srgbClr val="000000"/>
                </a:solidFill>
                <a:ea typeface="+mn-lt"/>
                <a:cs typeface="+mn-lt"/>
              </a:rPr>
              <a:t>Einige</a:t>
            </a:r>
            <a:r>
              <a:rPr lang="en-GB" sz="2400" dirty="0">
                <a:solidFill>
                  <a:srgbClr val="000000"/>
                </a:solidFill>
                <a:ea typeface="+mn-lt"/>
                <a:cs typeface="+mn-lt"/>
              </a:rPr>
              <a:t> </a:t>
            </a:r>
            <a:r>
              <a:rPr lang="en-GB" sz="2400" err="1">
                <a:solidFill>
                  <a:srgbClr val="000000"/>
                </a:solidFill>
                <a:ea typeface="+mn-lt"/>
                <a:cs typeface="+mn-lt"/>
              </a:rPr>
              <a:t>staatliche</a:t>
            </a:r>
            <a:r>
              <a:rPr lang="en-GB" sz="2400" dirty="0">
                <a:solidFill>
                  <a:srgbClr val="000000"/>
                </a:solidFill>
                <a:ea typeface="+mn-lt"/>
                <a:cs typeface="+mn-lt"/>
              </a:rPr>
              <a:t> </a:t>
            </a:r>
            <a:r>
              <a:rPr lang="en-GB" sz="2400" err="1">
                <a:solidFill>
                  <a:srgbClr val="000000"/>
                </a:solidFill>
                <a:ea typeface="+mn-lt"/>
                <a:cs typeface="+mn-lt"/>
              </a:rPr>
              <a:t>Geberorganisationen</a:t>
            </a:r>
            <a:r>
              <a:rPr lang="en-GB" sz="2400" dirty="0">
                <a:solidFill>
                  <a:srgbClr val="000000"/>
                </a:solidFill>
                <a:ea typeface="+mn-lt"/>
                <a:cs typeface="+mn-lt"/>
              </a:rPr>
              <a:t>, die </a:t>
            </a:r>
            <a:r>
              <a:rPr kumimoji="0" lang="en-GB" sz="2400" b="0" i="0" u="none" strike="noStrike" kern="1200" cap="none" spc="0" normalizeH="0" baseline="0" noProof="0" dirty="0">
                <a:ln>
                  <a:noFill/>
                </a:ln>
                <a:solidFill>
                  <a:srgbClr val="000000"/>
                </a:solidFill>
                <a:effectLst/>
                <a:uLnTx/>
                <a:uFillTx/>
                <a:ea typeface="+mn-lt"/>
                <a:cs typeface="+mn-lt"/>
              </a:rPr>
              <a:t>NGOs </a:t>
            </a:r>
            <a:r>
              <a:rPr lang="en-GB" sz="2400" err="1">
                <a:solidFill>
                  <a:srgbClr val="000000"/>
                </a:solidFill>
                <a:ea typeface="+mn-lt"/>
                <a:cs typeface="+mn-lt"/>
              </a:rPr>
              <a:t>finanzieren</a:t>
            </a:r>
            <a:r>
              <a:rPr lang="en-GB" sz="2400" dirty="0">
                <a:solidFill>
                  <a:srgbClr val="000000"/>
                </a:solidFill>
                <a:ea typeface="+mn-lt"/>
                <a:cs typeface="+mn-lt"/>
              </a:rPr>
              <a:t>, </a:t>
            </a:r>
            <a:r>
              <a:rPr lang="en-GB" sz="2400" err="1">
                <a:solidFill>
                  <a:srgbClr val="000000"/>
                </a:solidFill>
                <a:ea typeface="+mn-lt"/>
                <a:cs typeface="+mn-lt"/>
              </a:rPr>
              <a:t>haben</a:t>
            </a:r>
            <a:r>
              <a:rPr lang="en-GB" sz="2400" dirty="0">
                <a:solidFill>
                  <a:srgbClr val="000000"/>
                </a:solidFill>
                <a:ea typeface="+mn-lt"/>
                <a:cs typeface="+mn-lt"/>
              </a:rPr>
              <a:t> </a:t>
            </a:r>
            <a:r>
              <a:rPr lang="en-GB" sz="2400" err="1">
                <a:solidFill>
                  <a:srgbClr val="000000"/>
                </a:solidFill>
                <a:ea typeface="+mn-lt"/>
                <a:cs typeface="+mn-lt"/>
              </a:rPr>
              <a:t>damit</a:t>
            </a:r>
            <a:r>
              <a:rPr lang="en-GB" sz="2400" dirty="0">
                <a:solidFill>
                  <a:srgbClr val="000000"/>
                </a:solidFill>
                <a:ea typeface="+mn-lt"/>
                <a:cs typeface="+mn-lt"/>
              </a:rPr>
              <a:t> </a:t>
            </a:r>
            <a:r>
              <a:rPr lang="en-GB" sz="2400" err="1">
                <a:solidFill>
                  <a:srgbClr val="000000"/>
                </a:solidFill>
                <a:ea typeface="+mn-lt"/>
                <a:cs typeface="+mn-lt"/>
              </a:rPr>
              <a:t>gedroht</a:t>
            </a:r>
            <a:r>
              <a:rPr lang="en-GB" sz="2400" dirty="0">
                <a:solidFill>
                  <a:srgbClr val="000000"/>
                </a:solidFill>
                <a:ea typeface="+mn-lt"/>
                <a:cs typeface="+mn-lt"/>
              </a:rPr>
              <a:t>, </a:t>
            </a:r>
            <a:r>
              <a:rPr lang="en-GB" sz="2400" err="1">
                <a:solidFill>
                  <a:srgbClr val="000000"/>
                </a:solidFill>
                <a:ea typeface="+mn-lt"/>
                <a:cs typeface="+mn-lt"/>
              </a:rPr>
              <a:t>ihre</a:t>
            </a:r>
            <a:r>
              <a:rPr lang="en-GB" sz="2400" dirty="0">
                <a:solidFill>
                  <a:srgbClr val="000000"/>
                </a:solidFill>
                <a:ea typeface="+mn-lt"/>
                <a:cs typeface="+mn-lt"/>
              </a:rPr>
              <a:t> Budgets </a:t>
            </a:r>
            <a:r>
              <a:rPr lang="en-GB" sz="2400" err="1">
                <a:solidFill>
                  <a:srgbClr val="000000"/>
                </a:solidFill>
                <a:ea typeface="+mn-lt"/>
                <a:cs typeface="+mn-lt"/>
              </a:rPr>
              <a:t>drastisch</a:t>
            </a:r>
            <a:r>
              <a:rPr lang="en-GB" sz="2400" dirty="0">
                <a:solidFill>
                  <a:srgbClr val="000000"/>
                </a:solidFill>
                <a:ea typeface="+mn-lt"/>
                <a:cs typeface="+mn-lt"/>
              </a:rPr>
              <a:t> </a:t>
            </a:r>
            <a:r>
              <a:rPr lang="en-GB" sz="2400" err="1">
                <a:solidFill>
                  <a:srgbClr val="000000"/>
                </a:solidFill>
                <a:ea typeface="+mn-lt"/>
                <a:cs typeface="+mn-lt"/>
              </a:rPr>
              <a:t>zu</a:t>
            </a:r>
            <a:r>
              <a:rPr lang="en-GB" sz="2400" dirty="0">
                <a:solidFill>
                  <a:srgbClr val="000000"/>
                </a:solidFill>
                <a:ea typeface="+mn-lt"/>
                <a:cs typeface="+mn-lt"/>
              </a:rPr>
              <a:t> </a:t>
            </a:r>
            <a:r>
              <a:rPr lang="en-GB" sz="2400" err="1">
                <a:solidFill>
                  <a:srgbClr val="000000"/>
                </a:solidFill>
                <a:ea typeface="+mn-lt"/>
                <a:cs typeface="+mn-lt"/>
              </a:rPr>
              <a:t>kürzen</a:t>
            </a:r>
            <a:r>
              <a:rPr kumimoji="0" lang="en-GB" sz="2400" b="0" i="0" u="none" strike="noStrike" kern="1200" cap="none" spc="0" normalizeH="0" baseline="0" noProof="0" dirty="0">
                <a:ln>
                  <a:noFill/>
                </a:ln>
                <a:solidFill>
                  <a:srgbClr val="000000"/>
                </a:solidFill>
                <a:effectLst/>
                <a:uLnTx/>
                <a:uFillTx/>
                <a:ea typeface="+mn-lt"/>
                <a:cs typeface="+mn-lt"/>
              </a:rPr>
              <a:t>, </a:t>
            </a:r>
            <a:r>
              <a:rPr lang="en-GB" sz="2400" err="1">
                <a:solidFill>
                  <a:srgbClr val="000000"/>
                </a:solidFill>
                <a:ea typeface="+mn-lt"/>
                <a:cs typeface="+mn-lt"/>
              </a:rPr>
              <a:t>wie</a:t>
            </a:r>
            <a:r>
              <a:rPr lang="en-GB" sz="2400" dirty="0">
                <a:solidFill>
                  <a:srgbClr val="000000"/>
                </a:solidFill>
                <a:ea typeface="+mn-lt"/>
                <a:cs typeface="+mn-lt"/>
              </a:rPr>
              <a:t> </a:t>
            </a:r>
            <a:r>
              <a:rPr kumimoji="0" lang="en-GB" sz="2400" b="0" i="0" u="none" strike="noStrike" kern="1200" cap="none" spc="0" normalizeH="0" baseline="0" noProof="0" dirty="0">
                <a:ln>
                  <a:noFill/>
                </a:ln>
                <a:solidFill>
                  <a:srgbClr val="000000"/>
                </a:solidFill>
                <a:effectLst/>
                <a:uLnTx/>
                <a:uFillTx/>
                <a:ea typeface="+mn-lt"/>
                <a:cs typeface="+mn-lt"/>
              </a:rPr>
              <a:t>in </a:t>
            </a:r>
            <a:r>
              <a:rPr lang="en-GB" sz="2400" dirty="0">
                <a:solidFill>
                  <a:srgbClr val="000000"/>
                </a:solidFill>
                <a:ea typeface="+mn-lt"/>
                <a:cs typeface="+mn-lt"/>
              </a:rPr>
              <a:t>den USA</a:t>
            </a:r>
            <a:r>
              <a:rPr kumimoji="0" lang="en-GB" sz="2400" b="0" i="0" u="none" strike="noStrike" kern="1200" cap="none" spc="0" normalizeH="0" baseline="0" noProof="0" dirty="0">
                <a:ln>
                  <a:noFill/>
                </a:ln>
                <a:solidFill>
                  <a:srgbClr val="000000"/>
                </a:solidFill>
                <a:effectLst/>
                <a:uLnTx/>
                <a:uFillTx/>
                <a:ea typeface="+mn-lt"/>
                <a:cs typeface="+mn-lt"/>
              </a:rPr>
              <a:t>, </a:t>
            </a:r>
            <a:r>
              <a:rPr lang="en-GB" sz="2400" dirty="0">
                <a:solidFill>
                  <a:srgbClr val="000000"/>
                </a:solidFill>
                <a:ea typeface="+mn-lt"/>
                <a:cs typeface="+mn-lt"/>
              </a:rPr>
              <a:t>wo </a:t>
            </a:r>
            <a:r>
              <a:rPr lang="en-GB" sz="2400" err="1">
                <a:solidFill>
                  <a:srgbClr val="000000"/>
                </a:solidFill>
                <a:ea typeface="+mn-lt"/>
                <a:cs typeface="+mn-lt"/>
              </a:rPr>
              <a:t>Kürzungen</a:t>
            </a:r>
            <a:r>
              <a:rPr lang="en-GB" sz="2400" dirty="0">
                <a:solidFill>
                  <a:srgbClr val="000000"/>
                </a:solidFill>
                <a:ea typeface="+mn-lt"/>
                <a:cs typeface="+mn-lt"/>
              </a:rPr>
              <a:t> von </a:t>
            </a:r>
            <a:r>
              <a:rPr kumimoji="0" lang="en-GB" sz="2400" b="0" i="0" u="none" strike="noStrike" kern="1200" cap="none" spc="0" normalizeH="0" baseline="0" noProof="0" dirty="0">
                <a:ln>
                  <a:noFill/>
                </a:ln>
                <a:solidFill>
                  <a:srgbClr val="000000"/>
                </a:solidFill>
                <a:effectLst/>
                <a:uLnTx/>
                <a:uFillTx/>
                <a:ea typeface="+mn-lt"/>
                <a:cs typeface="+mn-lt"/>
              </a:rPr>
              <a:t>30</a:t>
            </a:r>
            <a:r>
              <a:rPr lang="en-GB" sz="2400" dirty="0">
                <a:solidFill>
                  <a:srgbClr val="000000"/>
                </a:solidFill>
                <a:ea typeface="+mn-lt"/>
                <a:cs typeface="+mn-lt"/>
              </a:rPr>
              <a:t> </a:t>
            </a:r>
            <a:r>
              <a:rPr kumimoji="0" lang="en-GB" sz="2400" b="0" i="0" u="none" strike="noStrike" kern="1200" cap="none" spc="0" normalizeH="0" baseline="0" noProof="0" dirty="0">
                <a:ln>
                  <a:noFill/>
                </a:ln>
                <a:solidFill>
                  <a:srgbClr val="000000"/>
                </a:solidFill>
                <a:effectLst/>
                <a:uLnTx/>
                <a:uFillTx/>
                <a:ea typeface="+mn-lt"/>
                <a:cs typeface="+mn-lt"/>
              </a:rPr>
              <a:t>% </a:t>
            </a:r>
            <a:r>
              <a:rPr lang="en-GB" sz="2400" err="1">
                <a:solidFill>
                  <a:srgbClr val="000000"/>
                </a:solidFill>
                <a:ea typeface="+mn-lt"/>
                <a:cs typeface="+mn-lt"/>
              </a:rPr>
              <a:t>vorgeschlagen</a:t>
            </a:r>
            <a:r>
              <a:rPr lang="en-GB" sz="2400" dirty="0">
                <a:solidFill>
                  <a:srgbClr val="000000"/>
                </a:solidFill>
                <a:ea typeface="+mn-lt"/>
                <a:cs typeface="+mn-lt"/>
              </a:rPr>
              <a:t> </a:t>
            </a:r>
            <a:r>
              <a:rPr lang="en-GB" sz="2400" err="1">
                <a:solidFill>
                  <a:srgbClr val="000000"/>
                </a:solidFill>
                <a:ea typeface="+mn-lt"/>
                <a:cs typeface="+mn-lt"/>
              </a:rPr>
              <a:t>wurden</a:t>
            </a:r>
            <a:r>
              <a:rPr lang="en-GB" sz="2400" dirty="0">
                <a:solidFill>
                  <a:srgbClr val="000000"/>
                </a:solidFill>
                <a:ea typeface="+mn-lt"/>
                <a:cs typeface="+mn-lt"/>
              </a:rPr>
              <a:t>, </a:t>
            </a:r>
            <a:r>
              <a:rPr lang="en-GB" sz="2400" err="1">
                <a:solidFill>
                  <a:srgbClr val="000000"/>
                </a:solidFill>
                <a:ea typeface="+mn-lt"/>
                <a:cs typeface="+mn-lt"/>
              </a:rPr>
              <a:t>während</a:t>
            </a:r>
            <a:r>
              <a:rPr lang="en-GB" sz="2400" dirty="0">
                <a:solidFill>
                  <a:srgbClr val="000000"/>
                </a:solidFill>
                <a:ea typeface="+mn-lt"/>
                <a:cs typeface="+mn-lt"/>
              </a:rPr>
              <a:t> das Vereinigte </a:t>
            </a:r>
            <a:r>
              <a:rPr lang="en-GB" sz="2400" err="1">
                <a:solidFill>
                  <a:srgbClr val="000000"/>
                </a:solidFill>
                <a:ea typeface="+mn-lt"/>
                <a:cs typeface="+mn-lt"/>
              </a:rPr>
              <a:t>Königreich</a:t>
            </a:r>
            <a:r>
              <a:rPr lang="en-GB" sz="2400" dirty="0">
                <a:solidFill>
                  <a:srgbClr val="000000"/>
                </a:solidFill>
                <a:ea typeface="+mn-lt"/>
                <a:cs typeface="+mn-lt"/>
              </a:rPr>
              <a:t> </a:t>
            </a:r>
            <a:r>
              <a:rPr lang="en-GB" sz="2400" err="1">
                <a:solidFill>
                  <a:srgbClr val="000000"/>
                </a:solidFill>
                <a:ea typeface="+mn-lt"/>
                <a:cs typeface="+mn-lt"/>
              </a:rPr>
              <a:t>signalisiert</a:t>
            </a:r>
            <a:r>
              <a:rPr lang="en-GB" sz="2400" dirty="0">
                <a:solidFill>
                  <a:srgbClr val="000000"/>
                </a:solidFill>
                <a:ea typeface="+mn-lt"/>
                <a:cs typeface="+mn-lt"/>
              </a:rPr>
              <a:t> hat, </a:t>
            </a:r>
            <a:r>
              <a:rPr lang="en-GB" sz="2400" err="1">
                <a:solidFill>
                  <a:srgbClr val="000000"/>
                </a:solidFill>
                <a:ea typeface="+mn-lt"/>
                <a:cs typeface="+mn-lt"/>
              </a:rPr>
              <a:t>dass</a:t>
            </a:r>
            <a:r>
              <a:rPr lang="en-GB" sz="2400" dirty="0">
                <a:solidFill>
                  <a:srgbClr val="000000"/>
                </a:solidFill>
                <a:ea typeface="+mn-lt"/>
                <a:cs typeface="+mn-lt"/>
              </a:rPr>
              <a:t> es </a:t>
            </a:r>
            <a:r>
              <a:rPr lang="en-GB" sz="2400" err="1">
                <a:solidFill>
                  <a:srgbClr val="000000"/>
                </a:solidFill>
                <a:ea typeface="+mn-lt"/>
                <a:cs typeface="+mn-lt"/>
              </a:rPr>
              <a:t>beginnen</a:t>
            </a:r>
            <a:r>
              <a:rPr lang="en-GB" sz="2400" dirty="0">
                <a:solidFill>
                  <a:srgbClr val="000000"/>
                </a:solidFill>
                <a:ea typeface="+mn-lt"/>
                <a:cs typeface="+mn-lt"/>
              </a:rPr>
              <a:t> </a:t>
            </a:r>
            <a:r>
              <a:rPr lang="en-GB" sz="2400" err="1">
                <a:solidFill>
                  <a:srgbClr val="000000"/>
                </a:solidFill>
                <a:ea typeface="+mn-lt"/>
                <a:cs typeface="+mn-lt"/>
              </a:rPr>
              <a:t>könnte</a:t>
            </a:r>
            <a:r>
              <a:rPr kumimoji="0" lang="en-GB" sz="2400" b="0" i="0" u="none" strike="noStrike" kern="1200" cap="none" spc="0" normalizeH="0" baseline="0" noProof="0" dirty="0">
                <a:ln>
                  <a:noFill/>
                </a:ln>
                <a:solidFill>
                  <a:srgbClr val="000000"/>
                </a:solidFill>
                <a:effectLst/>
                <a:uLnTx/>
                <a:uFillTx/>
                <a:ea typeface="+mn-lt"/>
                <a:cs typeface="+mn-lt"/>
              </a:rPr>
              <a:t>, </a:t>
            </a:r>
            <a:r>
              <a:rPr lang="en-GB" sz="2400" err="1">
                <a:solidFill>
                  <a:srgbClr val="000000"/>
                </a:solidFill>
                <a:ea typeface="+mn-lt"/>
                <a:cs typeface="+mn-lt"/>
              </a:rPr>
              <a:t>strengere</a:t>
            </a:r>
            <a:r>
              <a:rPr lang="en-GB" sz="2400" dirty="0">
                <a:solidFill>
                  <a:srgbClr val="000000"/>
                </a:solidFill>
                <a:ea typeface="+mn-lt"/>
                <a:cs typeface="+mn-lt"/>
              </a:rPr>
              <a:t> </a:t>
            </a:r>
            <a:r>
              <a:rPr lang="en-GB" sz="2400" err="1">
                <a:solidFill>
                  <a:srgbClr val="000000"/>
                </a:solidFill>
                <a:ea typeface="+mn-lt"/>
                <a:cs typeface="+mn-lt"/>
              </a:rPr>
              <a:t>Finanzierungsbeschränkungen</a:t>
            </a:r>
            <a:r>
              <a:rPr lang="en-GB" sz="2400" dirty="0">
                <a:solidFill>
                  <a:srgbClr val="000000"/>
                </a:solidFill>
                <a:ea typeface="+mn-lt"/>
                <a:cs typeface="+mn-lt"/>
              </a:rPr>
              <a:t> </a:t>
            </a:r>
            <a:r>
              <a:rPr lang="en-GB" sz="2400" err="1">
                <a:solidFill>
                  <a:srgbClr val="000000"/>
                </a:solidFill>
                <a:ea typeface="+mn-lt"/>
                <a:cs typeface="+mn-lt"/>
              </a:rPr>
              <a:t>zu</a:t>
            </a:r>
            <a:r>
              <a:rPr lang="en-GB" sz="2400" dirty="0">
                <a:solidFill>
                  <a:srgbClr val="000000"/>
                </a:solidFill>
                <a:ea typeface="+mn-lt"/>
                <a:cs typeface="+mn-lt"/>
              </a:rPr>
              <a:t> </a:t>
            </a:r>
            <a:r>
              <a:rPr lang="en-GB" sz="2400" err="1">
                <a:solidFill>
                  <a:srgbClr val="000000"/>
                </a:solidFill>
                <a:ea typeface="+mn-lt"/>
                <a:cs typeface="+mn-lt"/>
              </a:rPr>
              <a:t>verhängen</a:t>
            </a:r>
            <a:r>
              <a:rPr kumimoji="0" lang="en-GB" sz="2400" b="0" i="0" u="none" strike="noStrike" kern="1200" cap="none" spc="0" normalizeH="0" baseline="0" noProof="0" dirty="0">
                <a:ln>
                  <a:noFill/>
                </a:ln>
                <a:solidFill>
                  <a:srgbClr val="000000"/>
                </a:solidFill>
                <a:effectLst/>
                <a:uLnTx/>
                <a:uFillTx/>
                <a:ea typeface="+mn-lt"/>
                <a:cs typeface="+mn-lt"/>
              </a:rPr>
              <a:t>.</a:t>
            </a:r>
            <a:endParaRPr lang="en-GB" dirty="0">
              <a:solidFill>
                <a:srgbClr val="000000"/>
              </a:solidFill>
              <a:ea typeface="+mn-lt"/>
              <a:cs typeface="+mn-lt"/>
            </a:endParaRPr>
          </a:p>
          <a:p>
            <a:pPr marL="457200" indent="-457200">
              <a:lnSpc>
                <a:spcPct val="90000"/>
              </a:lnSpc>
              <a:spcBef>
                <a:spcPts val="1000"/>
              </a:spcBef>
              <a:buClr>
                <a:srgbClr val="0D9390"/>
              </a:buClr>
              <a:buFont typeface="Arial"/>
              <a:buBlip>
                <a:blip r:embed="rId3"/>
              </a:buBlip>
              <a:defRPr/>
            </a:pPr>
            <a:endParaRPr lang="en-GB" sz="2400" dirty="0">
              <a:solidFill>
                <a:srgbClr val="000000"/>
              </a:solidFill>
              <a:latin typeface="Calibri" panose="020F0502020204030204"/>
            </a:endParaRPr>
          </a:p>
          <a:p>
            <a:pPr marL="457200" indent="-457200">
              <a:lnSpc>
                <a:spcPct val="90000"/>
              </a:lnSpc>
              <a:spcBef>
                <a:spcPts val="1000"/>
              </a:spcBef>
              <a:buClr>
                <a:srgbClr val="0D9390"/>
              </a:buClr>
              <a:buBlip>
                <a:blip r:embed="rId3"/>
              </a:buBlip>
              <a:defRPr/>
            </a:pPr>
            <a:r>
              <a:rPr lang="en-GB" sz="2400" b="1" dirty="0">
                <a:solidFill>
                  <a:srgbClr val="000000"/>
                </a:solidFill>
                <a:latin typeface="Calibri" panose="020F0502020204030204"/>
              </a:rPr>
              <a:t>Lesen Sie</a:t>
            </a:r>
            <a:r>
              <a:rPr kumimoji="0" lang="en-GB" sz="2400" b="1" i="0" u="none" strike="noStrike" kern="1200" cap="none" spc="0" normalizeH="0" baseline="0" noProof="0" dirty="0">
                <a:ln>
                  <a:noFill/>
                </a:ln>
                <a:solidFill>
                  <a:srgbClr val="000000"/>
                </a:solidFill>
                <a:effectLst/>
                <a:uLnTx/>
                <a:uFillTx/>
                <a:latin typeface="Calibri" panose="020F0502020204030204"/>
                <a:ea typeface="+mn-ea"/>
                <a:cs typeface="+mn-cs"/>
              </a:rPr>
              <a:t>:</a:t>
            </a:r>
            <a:r>
              <a:rPr kumimoji="0" lang="en-GB" sz="2400" b="1" i="0" u="none" strike="noStrike" kern="1200" cap="none" spc="0" normalizeH="0" baseline="0" noProof="0" dirty="0">
                <a:ln>
                  <a:noFill/>
                </a:ln>
                <a:effectLst/>
                <a:uLnTx/>
                <a:uFillTx/>
                <a:latin typeface="Calibri" panose="020F0502020204030204"/>
                <a:ea typeface="+mn-ea"/>
                <a:cs typeface="+mn-cs"/>
              </a:rPr>
              <a:t> </a:t>
            </a:r>
            <a:r>
              <a:rPr kumimoji="0" lang="en-GB" sz="2400" b="0" i="0" u="sng"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https://home.kpmg/xx/en/home/insights/2018/09/ngos-and-impact-investing.html</a:t>
            </a:r>
            <a:r>
              <a:rPr lang="en-GB" sz="2400" b="1" dirty="0">
                <a:solidFill>
                  <a:schemeClr val="accent2">
                    <a:lumMod val="75000"/>
                  </a:schemeClr>
                </a:solidFill>
                <a:latin typeface="Calibri" panose="020F0502020204030204"/>
              </a:rPr>
              <a:t> </a:t>
            </a:r>
            <a:endParaRPr kumimoji="0" lang="en-GB" sz="2400" b="0" i="0" u="none" strike="noStrike" kern="1200" cap="none" spc="0" normalizeH="0" baseline="0" noProof="0">
              <a:ln>
                <a:noFill/>
              </a:ln>
              <a:solidFill>
                <a:schemeClr val="accent2">
                  <a:lumMod val="75000"/>
                </a:schemeClr>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
                <a:srgbClr val="0D9390"/>
              </a:buClr>
              <a:buSzTx/>
              <a:buFontTx/>
              <a:buBlip>
                <a:blip r:embed="rId3"/>
              </a:buBlip>
              <a:tabLst/>
              <a:defRPr/>
            </a:pPr>
            <a:endParaRPr kumimoji="0" lang="en-GB" sz="2400" b="0" i="0" u="none" strike="noStrike" kern="1200" cap="none" spc="0" normalizeH="0" baseline="0" noProof="0">
              <a:ln>
                <a:noFill/>
              </a:ln>
              <a:solidFill>
                <a:srgbClr val="000000"/>
              </a:solidFill>
              <a:effectLst/>
              <a:uLnTx/>
              <a:uFillTx/>
              <a:latin typeface="Calibri" panose="020F0502020204030204"/>
              <a:ea typeface="+mn-ea"/>
              <a:cs typeface="+mn-cs"/>
            </a:endParaRPr>
          </a:p>
          <a:p>
            <a:pPr marR="0" lvl="0" algn="l" defTabSz="914400" rtl="0" eaLnBrk="1" fontAlgn="auto" latinLnBrk="0" hangingPunct="1">
              <a:lnSpc>
                <a:spcPct val="90000"/>
              </a:lnSpc>
              <a:spcBef>
                <a:spcPts val="1000"/>
              </a:spcBef>
              <a:spcAft>
                <a:spcPts val="0"/>
              </a:spcAft>
              <a:buClr>
                <a:srgbClr val="0D9390"/>
              </a:buClr>
              <a:buSzTx/>
              <a:tabLst/>
              <a:defRPr/>
            </a:pPr>
            <a:endParaRPr kumimoji="0" lang="en-GB" sz="24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5130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761603"/>
            <a:ext cx="10595237" cy="822268"/>
          </a:xfrm>
        </p:spPr>
        <p:txBody>
          <a:bodyPr lIns="91440" tIns="45720" rIns="91440" bIns="45720" anchor="t">
            <a:noAutofit/>
          </a:bodyPr>
          <a:lstStyle/>
          <a:p>
            <a:r>
              <a:rPr lang="en-GB" dirty="0">
                <a:ea typeface="+mn-lt"/>
                <a:cs typeface="+mn-lt"/>
              </a:rPr>
              <a:t>NGOs und Impact Investing</a:t>
            </a:r>
          </a:p>
          <a:p>
            <a:endParaRPr lang="en-GB" dirty="0">
              <a:cs typeface="Calibri"/>
            </a:endParaRPr>
          </a:p>
        </p:txBody>
      </p:sp>
      <p:sp>
        <p:nvSpPr>
          <p:cNvPr id="2" name="TextBox 1">
            <a:extLst>
              <a:ext uri="{FF2B5EF4-FFF2-40B4-BE49-F238E27FC236}">
                <a16:creationId xmlns:a16="http://schemas.microsoft.com/office/drawing/2014/main" id="{CDF7989A-5967-150C-B395-70EC1F2423B8}"/>
              </a:ext>
            </a:extLst>
          </p:cNvPr>
          <p:cNvSpPr txBox="1"/>
          <p:nvPr/>
        </p:nvSpPr>
        <p:spPr>
          <a:xfrm>
            <a:off x="798381" y="1633316"/>
            <a:ext cx="10496407" cy="3801041"/>
          </a:xfrm>
          <a:prstGeom prst="rect">
            <a:avLst/>
          </a:prstGeom>
          <a:noFill/>
        </p:spPr>
        <p:txBody>
          <a:bodyPr wrap="square" lIns="91440" tIns="45720" rIns="91440" bIns="45720" rtlCol="0" anchor="t">
            <a:spAutoFit/>
          </a:bodyPr>
          <a:lstStyle/>
          <a:p>
            <a:pPr marL="457200" indent="-457200">
              <a:lnSpc>
                <a:spcPct val="90000"/>
              </a:lnSpc>
              <a:spcBef>
                <a:spcPts val="1000"/>
              </a:spcBef>
              <a:buClr>
                <a:srgbClr val="0D9390"/>
              </a:buClr>
              <a:buBlip>
                <a:blip r:embed="rId3"/>
              </a:buBlip>
              <a:defRPr/>
            </a:pPr>
            <a:r>
              <a:rPr lang="en-GB" sz="2400" err="1">
                <a:solidFill>
                  <a:srgbClr val="000000"/>
                </a:solidFill>
                <a:ea typeface="+mn-lt"/>
                <a:cs typeface="+mn-lt"/>
              </a:rPr>
              <a:t>Gleichzeitig</a:t>
            </a:r>
            <a:r>
              <a:rPr lang="en-GB" sz="2400" dirty="0">
                <a:solidFill>
                  <a:srgbClr val="000000"/>
                </a:solidFill>
                <a:ea typeface="+mn-lt"/>
                <a:cs typeface="+mn-lt"/>
              </a:rPr>
              <a:t> </a:t>
            </a:r>
            <a:r>
              <a:rPr lang="en-GB" sz="2400" err="1">
                <a:solidFill>
                  <a:srgbClr val="000000"/>
                </a:solidFill>
                <a:ea typeface="+mn-lt"/>
                <a:cs typeface="+mn-lt"/>
              </a:rPr>
              <a:t>haben</a:t>
            </a:r>
            <a:r>
              <a:rPr lang="en-GB" sz="2400" dirty="0">
                <a:solidFill>
                  <a:srgbClr val="000000"/>
                </a:solidFill>
                <a:ea typeface="+mn-lt"/>
                <a:cs typeface="+mn-lt"/>
              </a:rPr>
              <a:t> </a:t>
            </a:r>
            <a:r>
              <a:rPr lang="en-GB" sz="2400" err="1">
                <a:solidFill>
                  <a:srgbClr val="000000"/>
                </a:solidFill>
                <a:ea typeface="+mn-lt"/>
                <a:cs typeface="+mn-lt"/>
              </a:rPr>
              <a:t>liquide</a:t>
            </a:r>
            <a:r>
              <a:rPr lang="en-GB" sz="2400" dirty="0">
                <a:solidFill>
                  <a:srgbClr val="000000"/>
                </a:solidFill>
                <a:ea typeface="+mn-lt"/>
                <a:cs typeface="+mn-lt"/>
              </a:rPr>
              <a:t> </a:t>
            </a:r>
            <a:r>
              <a:rPr lang="en-GB" sz="2400" err="1">
                <a:solidFill>
                  <a:srgbClr val="000000"/>
                </a:solidFill>
                <a:ea typeface="+mn-lt"/>
                <a:cs typeface="+mn-lt"/>
              </a:rPr>
              <a:t>globale</a:t>
            </a:r>
            <a:r>
              <a:rPr lang="en-GB" sz="2400" dirty="0">
                <a:solidFill>
                  <a:srgbClr val="000000"/>
                </a:solidFill>
                <a:ea typeface="+mn-lt"/>
                <a:cs typeface="+mn-lt"/>
              </a:rPr>
              <a:t> </a:t>
            </a:r>
            <a:r>
              <a:rPr lang="en-GB" sz="2400" err="1">
                <a:solidFill>
                  <a:srgbClr val="000000"/>
                </a:solidFill>
                <a:ea typeface="+mn-lt"/>
                <a:cs typeface="+mn-lt"/>
              </a:rPr>
              <a:t>Kapitalmärkte</a:t>
            </a:r>
            <a:r>
              <a:rPr lang="en-GB" sz="2400" dirty="0">
                <a:solidFill>
                  <a:srgbClr val="000000"/>
                </a:solidFill>
                <a:ea typeface="+mn-lt"/>
                <a:cs typeface="+mn-lt"/>
              </a:rPr>
              <a:t> und </a:t>
            </a:r>
            <a:r>
              <a:rPr lang="en-GB" sz="2400" err="1">
                <a:solidFill>
                  <a:srgbClr val="000000"/>
                </a:solidFill>
                <a:ea typeface="+mn-lt"/>
                <a:cs typeface="+mn-lt"/>
              </a:rPr>
              <a:t>eine</a:t>
            </a:r>
            <a:r>
              <a:rPr lang="en-GB" sz="2400" dirty="0">
                <a:solidFill>
                  <a:srgbClr val="000000"/>
                </a:solidFill>
                <a:ea typeface="+mn-lt"/>
                <a:cs typeface="+mn-lt"/>
              </a:rPr>
              <a:t> </a:t>
            </a:r>
            <a:r>
              <a:rPr lang="en-GB" sz="2400" err="1">
                <a:solidFill>
                  <a:srgbClr val="000000"/>
                </a:solidFill>
                <a:ea typeface="+mn-lt"/>
                <a:cs typeface="+mn-lt"/>
              </a:rPr>
              <a:t>größere</a:t>
            </a:r>
            <a:r>
              <a:rPr lang="en-GB" sz="2400" dirty="0">
                <a:solidFill>
                  <a:srgbClr val="000000"/>
                </a:solidFill>
                <a:ea typeface="+mn-lt"/>
                <a:cs typeface="+mn-lt"/>
              </a:rPr>
              <a:t> </a:t>
            </a:r>
            <a:r>
              <a:rPr lang="en-GB" sz="2400" err="1">
                <a:solidFill>
                  <a:srgbClr val="000000"/>
                </a:solidFill>
                <a:ea typeface="+mn-lt"/>
                <a:cs typeface="+mn-lt"/>
              </a:rPr>
              <a:t>Risikobereitschaft</a:t>
            </a:r>
            <a:r>
              <a:rPr lang="en-GB" sz="2400" dirty="0">
                <a:solidFill>
                  <a:srgbClr val="000000"/>
                </a:solidFill>
                <a:ea typeface="+mn-lt"/>
                <a:cs typeface="+mn-lt"/>
              </a:rPr>
              <a:t> </a:t>
            </a:r>
            <a:r>
              <a:rPr lang="en-GB" sz="2400" err="1">
                <a:solidFill>
                  <a:srgbClr val="000000"/>
                </a:solidFill>
                <a:ea typeface="+mn-lt"/>
                <a:cs typeface="+mn-lt"/>
              </a:rPr>
              <a:t>unter</a:t>
            </a:r>
            <a:r>
              <a:rPr lang="en-GB" sz="2400" dirty="0">
                <a:solidFill>
                  <a:srgbClr val="000000"/>
                </a:solidFill>
                <a:ea typeface="+mn-lt"/>
                <a:cs typeface="+mn-lt"/>
              </a:rPr>
              <a:t> den </a:t>
            </a:r>
            <a:r>
              <a:rPr lang="en-GB" sz="2400" err="1">
                <a:solidFill>
                  <a:srgbClr val="000000"/>
                </a:solidFill>
                <a:ea typeface="+mn-lt"/>
                <a:cs typeface="+mn-lt"/>
              </a:rPr>
              <a:t>Geldgebern</a:t>
            </a:r>
            <a:r>
              <a:rPr lang="en-GB" sz="2400" dirty="0">
                <a:solidFill>
                  <a:srgbClr val="000000"/>
                </a:solidFill>
                <a:ea typeface="+mn-lt"/>
                <a:cs typeface="+mn-lt"/>
              </a:rPr>
              <a:t> die </a:t>
            </a:r>
            <a:r>
              <a:rPr lang="en-GB" sz="2400" err="1">
                <a:solidFill>
                  <a:srgbClr val="000000"/>
                </a:solidFill>
                <a:ea typeface="+mn-lt"/>
                <a:cs typeface="+mn-lt"/>
              </a:rPr>
              <a:t>Landschaft</a:t>
            </a:r>
            <a:r>
              <a:rPr lang="en-GB" sz="2400" dirty="0">
                <a:solidFill>
                  <a:srgbClr val="000000"/>
                </a:solidFill>
                <a:ea typeface="+mn-lt"/>
                <a:cs typeface="+mn-lt"/>
              </a:rPr>
              <a:t> für </a:t>
            </a:r>
            <a:r>
              <a:rPr kumimoji="0" lang="en-GB" sz="2400" b="0" i="0" u="none" strike="noStrike" kern="1200" cap="none" spc="0" normalizeH="0" baseline="0" noProof="0" dirty="0">
                <a:ln>
                  <a:noFill/>
                </a:ln>
                <a:solidFill>
                  <a:srgbClr val="000000"/>
                </a:solidFill>
                <a:effectLst/>
                <a:uLnTx/>
                <a:uFillTx/>
                <a:ea typeface="+mn-lt"/>
                <a:cs typeface="+mn-lt"/>
              </a:rPr>
              <a:t>private </a:t>
            </a:r>
            <a:r>
              <a:rPr lang="en-GB" sz="2400" err="1">
                <a:solidFill>
                  <a:srgbClr val="000000"/>
                </a:solidFill>
                <a:ea typeface="+mn-lt"/>
                <a:cs typeface="+mn-lt"/>
              </a:rPr>
              <a:t>Finanzierungsströme</a:t>
            </a:r>
            <a:r>
              <a:rPr lang="en-GB" sz="2400" dirty="0">
                <a:solidFill>
                  <a:srgbClr val="000000"/>
                </a:solidFill>
                <a:ea typeface="+mn-lt"/>
                <a:cs typeface="+mn-lt"/>
              </a:rPr>
              <a:t> um </a:t>
            </a:r>
            <a:r>
              <a:rPr lang="en-GB" sz="2400" err="1">
                <a:solidFill>
                  <a:srgbClr val="000000"/>
                </a:solidFill>
                <a:ea typeface="+mn-lt"/>
                <a:cs typeface="+mn-lt"/>
              </a:rPr>
              <a:t>soziale</a:t>
            </a:r>
            <a:r>
              <a:rPr lang="en-GB" sz="2400" dirty="0">
                <a:solidFill>
                  <a:srgbClr val="000000"/>
                </a:solidFill>
                <a:ea typeface="+mn-lt"/>
                <a:cs typeface="+mn-lt"/>
              </a:rPr>
              <a:t> und </a:t>
            </a:r>
            <a:r>
              <a:rPr lang="en-GB" sz="2400" err="1">
                <a:solidFill>
                  <a:srgbClr val="000000"/>
                </a:solidFill>
                <a:ea typeface="+mn-lt"/>
                <a:cs typeface="+mn-lt"/>
              </a:rPr>
              <a:t>ökologische</a:t>
            </a:r>
            <a:r>
              <a:rPr lang="en-GB" sz="2400" dirty="0">
                <a:solidFill>
                  <a:srgbClr val="000000"/>
                </a:solidFill>
                <a:ea typeface="+mn-lt"/>
                <a:cs typeface="+mn-lt"/>
              </a:rPr>
              <a:t> Programme </a:t>
            </a:r>
            <a:r>
              <a:rPr lang="en-GB" sz="2400" err="1">
                <a:solidFill>
                  <a:srgbClr val="000000"/>
                </a:solidFill>
                <a:ea typeface="+mn-lt"/>
                <a:cs typeface="+mn-lt"/>
              </a:rPr>
              <a:t>erweitert</a:t>
            </a:r>
            <a:r>
              <a:rPr lang="en-GB" sz="2400" dirty="0">
                <a:solidFill>
                  <a:srgbClr val="000000"/>
                </a:solidFill>
                <a:ea typeface="+mn-lt"/>
                <a:cs typeface="+mn-lt"/>
              </a:rPr>
              <a:t> </a:t>
            </a:r>
            <a:r>
              <a:rPr kumimoji="0" lang="en-GB" sz="2400" b="0" i="0" u="none" strike="noStrike" kern="1200" cap="none" spc="0" normalizeH="0" baseline="0" noProof="0" dirty="0">
                <a:ln>
                  <a:noFill/>
                </a:ln>
                <a:solidFill>
                  <a:srgbClr val="000000"/>
                </a:solidFill>
                <a:effectLst/>
                <a:uLnTx/>
                <a:uFillTx/>
                <a:ea typeface="+mn-lt"/>
                <a:cs typeface="+mn-lt"/>
              </a:rPr>
              <a:t>- </a:t>
            </a:r>
            <a:r>
              <a:rPr lang="en-GB" sz="2400" err="1">
                <a:solidFill>
                  <a:srgbClr val="000000"/>
                </a:solidFill>
                <a:ea typeface="+mn-lt"/>
                <a:cs typeface="+mn-lt"/>
              </a:rPr>
              <a:t>zum</a:t>
            </a:r>
            <a:r>
              <a:rPr lang="en-GB" sz="2400" dirty="0">
                <a:solidFill>
                  <a:srgbClr val="000000"/>
                </a:solidFill>
                <a:ea typeface="+mn-lt"/>
                <a:cs typeface="+mn-lt"/>
              </a:rPr>
              <a:t> </a:t>
            </a:r>
            <a:r>
              <a:rPr lang="en-GB" sz="2400" err="1">
                <a:solidFill>
                  <a:srgbClr val="000000"/>
                </a:solidFill>
                <a:ea typeface="+mn-lt"/>
                <a:cs typeface="+mn-lt"/>
              </a:rPr>
              <a:t>Beispiel</a:t>
            </a:r>
            <a:r>
              <a:rPr lang="en-GB" sz="2400" dirty="0">
                <a:solidFill>
                  <a:srgbClr val="000000"/>
                </a:solidFill>
                <a:ea typeface="+mn-lt"/>
                <a:cs typeface="+mn-lt"/>
              </a:rPr>
              <a:t> </a:t>
            </a:r>
            <a:r>
              <a:rPr lang="en-GB" sz="2400" err="1">
                <a:solidFill>
                  <a:srgbClr val="000000"/>
                </a:solidFill>
                <a:ea typeface="+mn-lt"/>
                <a:cs typeface="+mn-lt"/>
              </a:rPr>
              <a:t>durch</a:t>
            </a:r>
            <a:r>
              <a:rPr lang="en-GB" sz="2400" dirty="0">
                <a:solidFill>
                  <a:srgbClr val="000000"/>
                </a:solidFill>
                <a:ea typeface="+mn-lt"/>
                <a:cs typeface="+mn-lt"/>
              </a:rPr>
              <a:t> das </a:t>
            </a:r>
            <a:r>
              <a:rPr lang="en-GB" sz="2400" err="1">
                <a:solidFill>
                  <a:srgbClr val="000000"/>
                </a:solidFill>
                <a:ea typeface="+mn-lt"/>
                <a:cs typeface="+mn-lt"/>
              </a:rPr>
              <a:t>Wachstum</a:t>
            </a:r>
            <a:r>
              <a:rPr lang="en-GB" sz="2400" dirty="0">
                <a:solidFill>
                  <a:srgbClr val="000000"/>
                </a:solidFill>
                <a:ea typeface="+mn-lt"/>
                <a:cs typeface="+mn-lt"/>
              </a:rPr>
              <a:t> von </a:t>
            </a:r>
            <a:r>
              <a:rPr lang="en-GB" sz="2400" err="1">
                <a:solidFill>
                  <a:srgbClr val="000000"/>
                </a:solidFill>
                <a:ea typeface="+mn-lt"/>
                <a:cs typeface="+mn-lt"/>
              </a:rPr>
              <a:t>grünen</a:t>
            </a:r>
            <a:r>
              <a:rPr lang="en-GB" sz="2400" dirty="0">
                <a:solidFill>
                  <a:srgbClr val="000000"/>
                </a:solidFill>
                <a:ea typeface="+mn-lt"/>
                <a:cs typeface="+mn-lt"/>
              </a:rPr>
              <a:t> </a:t>
            </a:r>
            <a:r>
              <a:rPr lang="en-GB" sz="2400" err="1">
                <a:solidFill>
                  <a:srgbClr val="000000"/>
                </a:solidFill>
                <a:ea typeface="+mn-lt"/>
                <a:cs typeface="+mn-lt"/>
              </a:rPr>
              <a:t>Anleihen</a:t>
            </a:r>
            <a:r>
              <a:rPr lang="en-GB" sz="2400" dirty="0">
                <a:solidFill>
                  <a:srgbClr val="000000"/>
                </a:solidFill>
                <a:ea typeface="+mn-lt"/>
                <a:cs typeface="+mn-lt"/>
              </a:rPr>
              <a:t> und SDG-</a:t>
            </a:r>
            <a:r>
              <a:rPr lang="en-GB" sz="2400" err="1">
                <a:solidFill>
                  <a:srgbClr val="000000"/>
                </a:solidFill>
                <a:ea typeface="+mn-lt"/>
                <a:cs typeface="+mn-lt"/>
              </a:rPr>
              <a:t>gebundenen</a:t>
            </a:r>
            <a:r>
              <a:rPr lang="en-GB" sz="2400" dirty="0">
                <a:solidFill>
                  <a:srgbClr val="000000"/>
                </a:solidFill>
                <a:ea typeface="+mn-lt"/>
                <a:cs typeface="+mn-lt"/>
              </a:rPr>
              <a:t> </a:t>
            </a:r>
            <a:r>
              <a:rPr lang="en-GB" sz="2400" err="1">
                <a:solidFill>
                  <a:srgbClr val="000000"/>
                </a:solidFill>
                <a:ea typeface="+mn-lt"/>
                <a:cs typeface="+mn-lt"/>
              </a:rPr>
              <a:t>Aktienfonds</a:t>
            </a:r>
            <a:r>
              <a:rPr kumimoji="0" lang="en-GB" sz="2400" b="0" i="0" u="none" strike="noStrike" kern="1200" cap="none" spc="0" normalizeH="0" baseline="0" noProof="0" dirty="0">
                <a:ln>
                  <a:noFill/>
                </a:ln>
                <a:solidFill>
                  <a:srgbClr val="000000"/>
                </a:solidFill>
                <a:effectLst/>
                <a:uLnTx/>
                <a:uFillTx/>
                <a:ea typeface="+mn-lt"/>
                <a:cs typeface="+mn-lt"/>
              </a:rPr>
              <a:t>.</a:t>
            </a:r>
            <a:r>
              <a:rPr lang="en-GB" sz="2400" dirty="0">
                <a:solidFill>
                  <a:srgbClr val="000000"/>
                </a:solidFill>
                <a:ea typeface="+mn-lt"/>
                <a:cs typeface="+mn-lt"/>
              </a:rPr>
              <a:t> </a:t>
            </a:r>
            <a:endParaRPr lang="en-US">
              <a:solidFill>
                <a:srgbClr val="000000"/>
              </a:solidFill>
              <a:ea typeface="+mn-lt"/>
              <a:cs typeface="+mn-lt"/>
            </a:endParaRPr>
          </a:p>
          <a:p>
            <a:pPr marL="457200" marR="0" lvl="0" indent="-457200" algn="l" defTabSz="914400" rtl="0" eaLnBrk="1" fontAlgn="auto" latinLnBrk="0" hangingPunct="1">
              <a:lnSpc>
                <a:spcPct val="90000"/>
              </a:lnSpc>
              <a:spcBef>
                <a:spcPts val="1000"/>
              </a:spcBef>
              <a:spcAft>
                <a:spcPts val="0"/>
              </a:spcAft>
              <a:buClr>
                <a:srgbClr val="0D9390"/>
              </a:buClr>
              <a:buSzTx/>
              <a:buFontTx/>
              <a:buBlip>
                <a:blip r:embed="rId3"/>
              </a:buBlip>
              <a:tabLst/>
              <a:defRPr/>
            </a:pPr>
            <a:endParaRPr lang="en-GB" sz="2400">
              <a:solidFill>
                <a:srgbClr val="000000"/>
              </a:solidFill>
              <a:latin typeface="Calibri" panose="020F0502020204030204"/>
            </a:endParaRPr>
          </a:p>
          <a:p>
            <a:pPr marL="457200" indent="-457200">
              <a:lnSpc>
                <a:spcPct val="90000"/>
              </a:lnSpc>
              <a:spcBef>
                <a:spcPts val="1000"/>
              </a:spcBef>
              <a:buClr>
                <a:srgbClr val="0D9390"/>
              </a:buClr>
              <a:buFont typeface="Arial"/>
              <a:buBlip>
                <a:blip r:embed="rId3"/>
              </a:buBlip>
              <a:defRPr/>
            </a:pPr>
            <a:r>
              <a:rPr lang="en-GB" sz="2400" err="1">
                <a:solidFill>
                  <a:srgbClr val="000000"/>
                </a:solidFill>
                <a:ea typeface="+mn-lt"/>
                <a:cs typeface="+mn-lt"/>
              </a:rPr>
              <a:t>Relativ</a:t>
            </a:r>
            <a:r>
              <a:rPr lang="en-GB" sz="2400" dirty="0">
                <a:solidFill>
                  <a:srgbClr val="000000"/>
                </a:solidFill>
                <a:ea typeface="+mn-lt"/>
                <a:cs typeface="+mn-lt"/>
              </a:rPr>
              <a:t> </a:t>
            </a:r>
            <a:r>
              <a:rPr lang="en-GB" sz="2400" err="1">
                <a:solidFill>
                  <a:srgbClr val="000000"/>
                </a:solidFill>
                <a:ea typeface="+mn-lt"/>
                <a:cs typeface="+mn-lt"/>
              </a:rPr>
              <a:t>gesehen</a:t>
            </a:r>
            <a:r>
              <a:rPr lang="en-GB" sz="2400" dirty="0">
                <a:solidFill>
                  <a:srgbClr val="000000"/>
                </a:solidFill>
                <a:ea typeface="+mn-lt"/>
                <a:cs typeface="+mn-lt"/>
              </a:rPr>
              <a:t> </a:t>
            </a:r>
            <a:r>
              <a:rPr lang="en-GB" sz="2400" err="1">
                <a:solidFill>
                  <a:srgbClr val="000000"/>
                </a:solidFill>
                <a:ea typeface="+mn-lt"/>
                <a:cs typeface="+mn-lt"/>
              </a:rPr>
              <a:t>übersteigen</a:t>
            </a:r>
            <a:r>
              <a:rPr lang="en-GB" sz="2400" dirty="0">
                <a:solidFill>
                  <a:srgbClr val="000000"/>
                </a:solidFill>
                <a:ea typeface="+mn-lt"/>
                <a:cs typeface="+mn-lt"/>
              </a:rPr>
              <a:t> die </a:t>
            </a:r>
            <a:r>
              <a:rPr lang="en-GB" sz="2400" err="1">
                <a:solidFill>
                  <a:srgbClr val="000000"/>
                </a:solidFill>
                <a:ea typeface="+mn-lt"/>
                <a:cs typeface="+mn-lt"/>
              </a:rPr>
              <a:t>privaten</a:t>
            </a:r>
            <a:r>
              <a:rPr lang="en-GB" sz="2400" dirty="0">
                <a:solidFill>
                  <a:srgbClr val="000000"/>
                </a:solidFill>
                <a:ea typeface="+mn-lt"/>
                <a:cs typeface="+mn-lt"/>
              </a:rPr>
              <a:t> </a:t>
            </a:r>
            <a:r>
              <a:rPr lang="en-GB" sz="2400" err="1">
                <a:solidFill>
                  <a:srgbClr val="000000"/>
                </a:solidFill>
                <a:ea typeface="+mn-lt"/>
                <a:cs typeface="+mn-lt"/>
              </a:rPr>
              <a:t>ausländischen</a:t>
            </a:r>
            <a:r>
              <a:rPr lang="en-GB" sz="2400" dirty="0">
                <a:solidFill>
                  <a:srgbClr val="000000"/>
                </a:solidFill>
                <a:ea typeface="+mn-lt"/>
                <a:cs typeface="+mn-lt"/>
              </a:rPr>
              <a:t> </a:t>
            </a:r>
            <a:r>
              <a:rPr lang="en-GB" sz="2400" err="1">
                <a:solidFill>
                  <a:srgbClr val="000000"/>
                </a:solidFill>
                <a:ea typeface="+mn-lt"/>
                <a:cs typeface="+mn-lt"/>
              </a:rPr>
              <a:t>Direktinvestitionen</a:t>
            </a:r>
            <a:r>
              <a:rPr kumimoji="0" lang="en-GB" sz="2400" b="0" i="0" u="none" strike="noStrike" kern="1200" cap="none" spc="0" normalizeH="0" baseline="0" noProof="0" dirty="0">
                <a:ln>
                  <a:noFill/>
                </a:ln>
                <a:solidFill>
                  <a:srgbClr val="000000"/>
                </a:solidFill>
                <a:effectLst/>
                <a:uLnTx/>
                <a:uFillTx/>
                <a:ea typeface="+mn-lt"/>
                <a:cs typeface="+mn-lt"/>
              </a:rPr>
              <a:t>, </a:t>
            </a:r>
            <a:r>
              <a:rPr lang="en-GB" sz="2400" err="1">
                <a:solidFill>
                  <a:srgbClr val="000000"/>
                </a:solidFill>
                <a:ea typeface="+mn-lt"/>
                <a:cs typeface="+mn-lt"/>
              </a:rPr>
              <a:t>Überweisungen</a:t>
            </a:r>
            <a:r>
              <a:rPr lang="en-GB" sz="2400" dirty="0">
                <a:solidFill>
                  <a:srgbClr val="000000"/>
                </a:solidFill>
                <a:ea typeface="+mn-lt"/>
                <a:cs typeface="+mn-lt"/>
              </a:rPr>
              <a:t> und </a:t>
            </a:r>
            <a:r>
              <a:rPr lang="en-GB" sz="2400" err="1">
                <a:solidFill>
                  <a:srgbClr val="000000"/>
                </a:solidFill>
                <a:ea typeface="+mn-lt"/>
                <a:cs typeface="+mn-lt"/>
              </a:rPr>
              <a:t>philanthropischen</a:t>
            </a:r>
            <a:r>
              <a:rPr lang="en-GB" sz="2400" dirty="0">
                <a:solidFill>
                  <a:srgbClr val="000000"/>
                </a:solidFill>
                <a:ea typeface="+mn-lt"/>
                <a:cs typeface="+mn-lt"/>
              </a:rPr>
              <a:t> </a:t>
            </a:r>
            <a:r>
              <a:rPr lang="en-GB" sz="2400" err="1">
                <a:solidFill>
                  <a:srgbClr val="000000"/>
                </a:solidFill>
                <a:ea typeface="+mn-lt"/>
                <a:cs typeface="+mn-lt"/>
              </a:rPr>
              <a:t>Spenden</a:t>
            </a:r>
            <a:r>
              <a:rPr lang="en-GB" sz="2400" dirty="0">
                <a:solidFill>
                  <a:srgbClr val="000000"/>
                </a:solidFill>
                <a:ea typeface="+mn-lt"/>
                <a:cs typeface="+mn-lt"/>
              </a:rPr>
              <a:t> </a:t>
            </a:r>
            <a:r>
              <a:rPr lang="en-GB" sz="2400" err="1">
                <a:solidFill>
                  <a:srgbClr val="000000"/>
                </a:solidFill>
                <a:ea typeface="+mn-lt"/>
                <a:cs typeface="+mn-lt"/>
              </a:rPr>
              <a:t>bei</a:t>
            </a:r>
            <a:r>
              <a:rPr lang="en-GB" sz="2400" dirty="0">
                <a:solidFill>
                  <a:srgbClr val="000000"/>
                </a:solidFill>
                <a:ea typeface="+mn-lt"/>
                <a:cs typeface="+mn-lt"/>
              </a:rPr>
              <a:t> </a:t>
            </a:r>
            <a:r>
              <a:rPr lang="en-GB" sz="2400" err="1">
                <a:solidFill>
                  <a:srgbClr val="000000"/>
                </a:solidFill>
                <a:ea typeface="+mn-lt"/>
                <a:cs typeface="+mn-lt"/>
              </a:rPr>
              <a:t>weitem</a:t>
            </a:r>
            <a:r>
              <a:rPr lang="en-GB" sz="2400" dirty="0">
                <a:solidFill>
                  <a:srgbClr val="000000"/>
                </a:solidFill>
                <a:ea typeface="+mn-lt"/>
                <a:cs typeface="+mn-lt"/>
              </a:rPr>
              <a:t> die </a:t>
            </a:r>
            <a:r>
              <a:rPr lang="en-GB" sz="2400" err="1">
                <a:solidFill>
                  <a:srgbClr val="000000"/>
                </a:solidFill>
                <a:ea typeface="+mn-lt"/>
                <a:cs typeface="+mn-lt"/>
              </a:rPr>
              <a:t>offizielle</a:t>
            </a:r>
            <a:r>
              <a:rPr lang="en-GB" sz="2400" dirty="0">
                <a:solidFill>
                  <a:srgbClr val="000000"/>
                </a:solidFill>
                <a:ea typeface="+mn-lt"/>
                <a:cs typeface="+mn-lt"/>
              </a:rPr>
              <a:t> </a:t>
            </a:r>
            <a:r>
              <a:rPr lang="en-GB" sz="2400" err="1">
                <a:solidFill>
                  <a:srgbClr val="000000"/>
                </a:solidFill>
                <a:ea typeface="+mn-lt"/>
                <a:cs typeface="+mn-lt"/>
              </a:rPr>
              <a:t>staatliche</a:t>
            </a:r>
            <a:r>
              <a:rPr lang="en-GB" sz="2400" dirty="0">
                <a:solidFill>
                  <a:srgbClr val="000000"/>
                </a:solidFill>
                <a:ea typeface="+mn-lt"/>
                <a:cs typeface="+mn-lt"/>
              </a:rPr>
              <a:t> </a:t>
            </a:r>
            <a:r>
              <a:rPr lang="en-GB" sz="2400" err="1">
                <a:solidFill>
                  <a:srgbClr val="000000"/>
                </a:solidFill>
                <a:ea typeface="+mn-lt"/>
                <a:cs typeface="+mn-lt"/>
              </a:rPr>
              <a:t>Hilfe</a:t>
            </a:r>
            <a:r>
              <a:rPr lang="en-GB" sz="2400" dirty="0">
                <a:solidFill>
                  <a:srgbClr val="000000"/>
                </a:solidFill>
                <a:ea typeface="+mn-lt"/>
                <a:cs typeface="+mn-lt"/>
              </a:rPr>
              <a:t> für </a:t>
            </a:r>
            <a:r>
              <a:rPr lang="en-GB" sz="2400" err="1">
                <a:solidFill>
                  <a:srgbClr val="000000"/>
                </a:solidFill>
                <a:ea typeface="+mn-lt"/>
                <a:cs typeface="+mn-lt"/>
              </a:rPr>
              <a:t>Entwicklungsländer</a:t>
            </a:r>
            <a:r>
              <a:rPr kumimoji="0" lang="en-GB" sz="2400" b="0" i="0" u="none" strike="noStrike" kern="1200" cap="none" spc="0" normalizeH="0" baseline="0" noProof="0" dirty="0">
                <a:ln>
                  <a:noFill/>
                </a:ln>
                <a:solidFill>
                  <a:srgbClr val="000000"/>
                </a:solidFill>
                <a:effectLst/>
                <a:uLnTx/>
                <a:uFillTx/>
                <a:ea typeface="+mn-lt"/>
                <a:cs typeface="+mn-lt"/>
              </a:rPr>
              <a:t>.</a:t>
            </a:r>
            <a:endParaRPr lang="en-GB" sz="2400" b="0" i="0" u="none" strike="noStrike" kern="1200" cap="none" spc="0" normalizeH="0" baseline="0" noProof="0" dirty="0">
              <a:ln>
                <a:noFill/>
              </a:ln>
              <a:solidFill>
                <a:srgbClr val="000000"/>
              </a:solidFill>
              <a:effectLst/>
              <a:uLnTx/>
              <a:uFillTx/>
              <a:ea typeface="+mn-lt"/>
              <a:cs typeface="+mn-lt"/>
            </a:endParaRPr>
          </a:p>
          <a:p>
            <a:pPr marR="0" lvl="0" algn="l" defTabSz="914400" rtl="0" eaLnBrk="1" fontAlgn="auto" latinLnBrk="0" hangingPunct="1">
              <a:lnSpc>
                <a:spcPct val="90000"/>
              </a:lnSpc>
              <a:spcBef>
                <a:spcPts val="1000"/>
              </a:spcBef>
              <a:spcAft>
                <a:spcPts val="0"/>
              </a:spcAft>
              <a:buClr>
                <a:srgbClr val="0D9390"/>
              </a:buClr>
              <a:buSzTx/>
              <a:tabLst/>
              <a:defRPr/>
            </a:pPr>
            <a:endParaRPr kumimoji="0" lang="en-GB" sz="24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5192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761603"/>
            <a:ext cx="10595237" cy="822268"/>
          </a:xfrm>
        </p:spPr>
        <p:txBody>
          <a:bodyPr/>
          <a:lstStyle/>
          <a:p>
            <a:r>
              <a:rPr lang="en-GB"/>
              <a:t>Social Impact Bonds</a:t>
            </a:r>
          </a:p>
        </p:txBody>
      </p:sp>
      <p:sp>
        <p:nvSpPr>
          <p:cNvPr id="2" name="TextBox 1">
            <a:extLst>
              <a:ext uri="{FF2B5EF4-FFF2-40B4-BE49-F238E27FC236}">
                <a16:creationId xmlns:a16="http://schemas.microsoft.com/office/drawing/2014/main" id="{CDF7989A-5967-150C-B395-70EC1F2423B8}"/>
              </a:ext>
            </a:extLst>
          </p:cNvPr>
          <p:cNvSpPr txBox="1"/>
          <p:nvPr/>
        </p:nvSpPr>
        <p:spPr>
          <a:xfrm>
            <a:off x="798381" y="1633316"/>
            <a:ext cx="10496407" cy="4261679"/>
          </a:xfrm>
          <a:prstGeom prst="rect">
            <a:avLst/>
          </a:prstGeom>
          <a:noFill/>
        </p:spPr>
        <p:txBody>
          <a:bodyPr wrap="square" lIns="91440" tIns="45720" rIns="91440" bIns="45720" rtlCol="0" anchor="t">
            <a:spAutoFit/>
          </a:bodyPr>
          <a:lstStyle/>
          <a:p>
            <a:pPr marL="457200" indent="-457200">
              <a:lnSpc>
                <a:spcPct val="90000"/>
              </a:lnSpc>
              <a:spcBef>
                <a:spcPts val="1000"/>
              </a:spcBef>
              <a:buClr>
                <a:srgbClr val="0D9390"/>
              </a:buClr>
              <a:buFont typeface="Arial"/>
              <a:buBlip>
                <a:blip r:embed="rId3"/>
              </a:buBlip>
              <a:defRPr/>
            </a:pPr>
            <a:r>
              <a:rPr kumimoji="0" lang="en-GB" sz="2400" b="0" i="0" u="none" strike="noStrike" kern="1200" cap="none" spc="0" normalizeH="0" baseline="0" noProof="0" dirty="0">
                <a:ln>
                  <a:noFill/>
                </a:ln>
                <a:solidFill>
                  <a:schemeClr val="accent2"/>
                </a:solidFill>
                <a:effectLst/>
                <a:uLnTx/>
                <a:uFillTx/>
                <a:ea typeface="+mn-lt"/>
                <a:cs typeface="+mn-lt"/>
                <a:hlinkClick r:id="rId4">
                  <a:extLst>
                    <a:ext uri="{A12FA001-AC4F-418D-AE19-62706E023703}">
                      <ahyp:hlinkClr xmlns:ahyp="http://schemas.microsoft.com/office/drawing/2018/hyperlinkcolor" val="tx"/>
                    </a:ext>
                  </a:extLst>
                </a:hlinkClick>
              </a:rPr>
              <a:t>Social </a:t>
            </a:r>
            <a:r>
              <a:rPr lang="en-GB" sz="2400" dirty="0">
                <a:solidFill>
                  <a:schemeClr val="accent2"/>
                </a:solidFill>
                <a:ea typeface="+mn-lt"/>
                <a:cs typeface="+mn-lt"/>
                <a:hlinkClick r:id="rId4">
                  <a:extLst>
                    <a:ext uri="{A12FA001-AC4F-418D-AE19-62706E023703}">
                      <ahyp:hlinkClr xmlns:ahyp="http://schemas.microsoft.com/office/drawing/2018/hyperlinkcolor" val="tx"/>
                    </a:ext>
                  </a:extLst>
                </a:hlinkClick>
              </a:rPr>
              <a:t>Impact Bonds</a:t>
            </a:r>
            <a:r>
              <a:rPr kumimoji="0" lang="en-GB" sz="2400" b="0" i="0" u="none" strike="noStrike" kern="1200" cap="none" spc="0" normalizeH="0" baseline="0" noProof="0" dirty="0">
                <a:ln>
                  <a:noFill/>
                </a:ln>
                <a:solidFill>
                  <a:srgbClr val="000000"/>
                </a:solidFill>
                <a:effectLst/>
                <a:uLnTx/>
                <a:uFillTx/>
                <a:ea typeface="+mn-lt"/>
                <a:cs typeface="+mn-lt"/>
              </a:rPr>
              <a:t>, </a:t>
            </a:r>
            <a:r>
              <a:rPr lang="en-GB" sz="2400" dirty="0">
                <a:solidFill>
                  <a:srgbClr val="000000"/>
                </a:solidFill>
                <a:ea typeface="+mn-lt"/>
                <a:cs typeface="+mn-lt"/>
              </a:rPr>
              <a:t>die </a:t>
            </a:r>
            <a:r>
              <a:rPr lang="en-GB" sz="2400" err="1">
                <a:solidFill>
                  <a:srgbClr val="000000"/>
                </a:solidFill>
                <a:ea typeface="+mn-lt"/>
                <a:cs typeface="+mn-lt"/>
              </a:rPr>
              <a:t>letztlich</a:t>
            </a:r>
            <a:r>
              <a:rPr lang="en-GB" sz="2400" dirty="0">
                <a:solidFill>
                  <a:srgbClr val="000000"/>
                </a:solidFill>
                <a:ea typeface="+mn-lt"/>
                <a:cs typeface="+mn-lt"/>
              </a:rPr>
              <a:t> von </a:t>
            </a:r>
            <a:r>
              <a:rPr lang="en-GB" sz="2400" err="1">
                <a:solidFill>
                  <a:srgbClr val="000000"/>
                </a:solidFill>
                <a:ea typeface="+mn-lt"/>
                <a:cs typeface="+mn-lt"/>
              </a:rPr>
              <a:t>einer</a:t>
            </a:r>
            <a:r>
              <a:rPr lang="en-GB" sz="2400" dirty="0">
                <a:solidFill>
                  <a:srgbClr val="000000"/>
                </a:solidFill>
                <a:ea typeface="+mn-lt"/>
                <a:cs typeface="+mn-lt"/>
              </a:rPr>
              <a:t> Institution </a:t>
            </a:r>
            <a:r>
              <a:rPr lang="en-GB" sz="2400" err="1">
                <a:solidFill>
                  <a:srgbClr val="000000"/>
                </a:solidFill>
                <a:ea typeface="+mn-lt"/>
                <a:cs typeface="+mn-lt"/>
              </a:rPr>
              <a:t>wie</a:t>
            </a:r>
            <a:r>
              <a:rPr lang="en-GB" sz="2400" dirty="0">
                <a:solidFill>
                  <a:srgbClr val="000000"/>
                </a:solidFill>
                <a:ea typeface="+mn-lt"/>
                <a:cs typeface="+mn-lt"/>
              </a:rPr>
              <a:t> </a:t>
            </a:r>
            <a:r>
              <a:rPr lang="en-GB" sz="2400" err="1">
                <a:solidFill>
                  <a:srgbClr val="000000"/>
                </a:solidFill>
                <a:ea typeface="+mn-lt"/>
                <a:cs typeface="+mn-lt"/>
              </a:rPr>
              <a:t>einer</a:t>
            </a:r>
            <a:r>
              <a:rPr lang="en-GB" sz="2400" dirty="0">
                <a:solidFill>
                  <a:srgbClr val="000000"/>
                </a:solidFill>
                <a:ea typeface="+mn-lt"/>
                <a:cs typeface="+mn-lt"/>
              </a:rPr>
              <a:t> </a:t>
            </a:r>
            <a:r>
              <a:rPr lang="en-GB" sz="2400" err="1">
                <a:solidFill>
                  <a:srgbClr val="000000"/>
                </a:solidFill>
                <a:ea typeface="+mn-lt"/>
                <a:cs typeface="+mn-lt"/>
              </a:rPr>
              <a:t>Regierung</a:t>
            </a:r>
            <a:r>
              <a:rPr lang="en-GB" sz="2400" dirty="0">
                <a:solidFill>
                  <a:srgbClr val="000000"/>
                </a:solidFill>
                <a:ea typeface="+mn-lt"/>
                <a:cs typeface="+mn-lt"/>
              </a:rPr>
              <a:t> </a:t>
            </a:r>
            <a:r>
              <a:rPr lang="en-GB" sz="2400" err="1">
                <a:solidFill>
                  <a:srgbClr val="000000"/>
                </a:solidFill>
                <a:ea typeface="+mn-lt"/>
                <a:cs typeface="+mn-lt"/>
              </a:rPr>
              <a:t>oder</a:t>
            </a:r>
            <a:r>
              <a:rPr lang="en-GB" sz="2400" dirty="0">
                <a:solidFill>
                  <a:srgbClr val="000000"/>
                </a:solidFill>
                <a:ea typeface="+mn-lt"/>
                <a:cs typeface="+mn-lt"/>
              </a:rPr>
              <a:t> </a:t>
            </a:r>
            <a:r>
              <a:rPr lang="en-GB" sz="2400" err="1">
                <a:solidFill>
                  <a:srgbClr val="000000"/>
                </a:solidFill>
                <a:ea typeface="+mn-lt"/>
                <a:cs typeface="+mn-lt"/>
              </a:rPr>
              <a:t>einer</a:t>
            </a:r>
            <a:r>
              <a:rPr lang="en-GB" sz="2400" dirty="0">
                <a:solidFill>
                  <a:srgbClr val="000000"/>
                </a:solidFill>
                <a:ea typeface="+mn-lt"/>
                <a:cs typeface="+mn-lt"/>
              </a:rPr>
              <a:t> </a:t>
            </a:r>
            <a:r>
              <a:rPr lang="en-GB" sz="2400" err="1">
                <a:solidFill>
                  <a:srgbClr val="000000"/>
                </a:solidFill>
                <a:ea typeface="+mn-lt"/>
                <a:cs typeface="+mn-lt"/>
              </a:rPr>
              <a:t>internationalen</a:t>
            </a:r>
            <a:r>
              <a:rPr lang="en-GB" sz="2400" dirty="0">
                <a:solidFill>
                  <a:srgbClr val="000000"/>
                </a:solidFill>
                <a:ea typeface="+mn-lt"/>
                <a:cs typeface="+mn-lt"/>
              </a:rPr>
              <a:t> </a:t>
            </a:r>
            <a:r>
              <a:rPr lang="en-GB" sz="2400" err="1">
                <a:solidFill>
                  <a:srgbClr val="000000"/>
                </a:solidFill>
                <a:ea typeface="+mn-lt"/>
                <a:cs typeface="+mn-lt"/>
              </a:rPr>
              <a:t>Geberorganisation</a:t>
            </a:r>
            <a:r>
              <a:rPr lang="en-GB" sz="2400" dirty="0">
                <a:solidFill>
                  <a:srgbClr val="000000"/>
                </a:solidFill>
                <a:ea typeface="+mn-lt"/>
                <a:cs typeface="+mn-lt"/>
              </a:rPr>
              <a:t> </a:t>
            </a:r>
            <a:r>
              <a:rPr lang="en-GB" sz="2400" err="1">
                <a:solidFill>
                  <a:srgbClr val="000000"/>
                </a:solidFill>
                <a:ea typeface="+mn-lt"/>
                <a:cs typeface="+mn-lt"/>
              </a:rPr>
              <a:t>finanziert</a:t>
            </a:r>
            <a:r>
              <a:rPr lang="en-GB" sz="2400" dirty="0">
                <a:solidFill>
                  <a:srgbClr val="000000"/>
                </a:solidFill>
                <a:ea typeface="+mn-lt"/>
                <a:cs typeface="+mn-lt"/>
              </a:rPr>
              <a:t> </a:t>
            </a:r>
            <a:r>
              <a:rPr lang="en-GB" sz="2400" err="1">
                <a:solidFill>
                  <a:srgbClr val="000000"/>
                </a:solidFill>
                <a:ea typeface="+mn-lt"/>
                <a:cs typeface="+mn-lt"/>
              </a:rPr>
              <a:t>werden</a:t>
            </a:r>
            <a:r>
              <a:rPr kumimoji="0" lang="en-GB" sz="2400" b="0" i="0" u="none" strike="noStrike" kern="1200" cap="none" spc="0" normalizeH="0" baseline="0" noProof="0" dirty="0">
                <a:ln>
                  <a:noFill/>
                </a:ln>
                <a:solidFill>
                  <a:srgbClr val="000000"/>
                </a:solidFill>
                <a:effectLst/>
                <a:uLnTx/>
                <a:uFillTx/>
                <a:ea typeface="+mn-lt"/>
                <a:cs typeface="+mn-lt"/>
              </a:rPr>
              <a:t>, </a:t>
            </a:r>
            <a:r>
              <a:rPr lang="en-GB" sz="2400" err="1">
                <a:solidFill>
                  <a:srgbClr val="000000"/>
                </a:solidFill>
                <a:ea typeface="+mn-lt"/>
                <a:cs typeface="+mn-lt"/>
              </a:rPr>
              <a:t>sind</a:t>
            </a:r>
            <a:r>
              <a:rPr lang="en-GB" sz="2400" dirty="0">
                <a:solidFill>
                  <a:srgbClr val="000000"/>
                </a:solidFill>
                <a:ea typeface="+mn-lt"/>
                <a:cs typeface="+mn-lt"/>
              </a:rPr>
              <a:t> </a:t>
            </a:r>
            <a:r>
              <a:rPr lang="en-GB" sz="2400" err="1">
                <a:solidFill>
                  <a:srgbClr val="000000"/>
                </a:solidFill>
                <a:ea typeface="+mn-lt"/>
                <a:cs typeface="+mn-lt"/>
              </a:rPr>
              <a:t>ein</a:t>
            </a:r>
            <a:r>
              <a:rPr lang="en-GB" sz="2400" dirty="0">
                <a:solidFill>
                  <a:srgbClr val="000000"/>
                </a:solidFill>
                <a:ea typeface="+mn-lt"/>
                <a:cs typeface="+mn-lt"/>
              </a:rPr>
              <a:t> </a:t>
            </a:r>
            <a:r>
              <a:rPr lang="en-GB" sz="2400" err="1">
                <a:solidFill>
                  <a:srgbClr val="000000"/>
                </a:solidFill>
                <a:ea typeface="+mn-lt"/>
                <a:cs typeface="+mn-lt"/>
              </a:rPr>
              <a:t>beliebtes</a:t>
            </a:r>
            <a:r>
              <a:rPr lang="en-GB" sz="2400" dirty="0">
                <a:solidFill>
                  <a:srgbClr val="000000"/>
                </a:solidFill>
                <a:ea typeface="+mn-lt"/>
                <a:cs typeface="+mn-lt"/>
              </a:rPr>
              <a:t> Modell für </a:t>
            </a:r>
            <a:r>
              <a:rPr lang="en-GB" sz="2400" err="1">
                <a:solidFill>
                  <a:srgbClr val="000000"/>
                </a:solidFill>
                <a:ea typeface="+mn-lt"/>
                <a:cs typeface="+mn-lt"/>
              </a:rPr>
              <a:t>ergebnisorientierte</a:t>
            </a:r>
            <a:r>
              <a:rPr lang="en-GB" sz="2400" dirty="0">
                <a:solidFill>
                  <a:srgbClr val="000000"/>
                </a:solidFill>
                <a:ea typeface="+mn-lt"/>
                <a:cs typeface="+mn-lt"/>
              </a:rPr>
              <a:t> </a:t>
            </a:r>
            <a:r>
              <a:rPr lang="en-GB" sz="2400" err="1">
                <a:solidFill>
                  <a:srgbClr val="000000"/>
                </a:solidFill>
                <a:ea typeface="+mn-lt"/>
                <a:cs typeface="+mn-lt"/>
              </a:rPr>
              <a:t>Investitionen</a:t>
            </a:r>
            <a:r>
              <a:rPr kumimoji="0" lang="en-GB" sz="2400" b="0" i="0" u="none" strike="noStrike" kern="1200" cap="none" spc="0" normalizeH="0" baseline="0" noProof="0" dirty="0">
                <a:ln>
                  <a:noFill/>
                </a:ln>
                <a:solidFill>
                  <a:srgbClr val="000000"/>
                </a:solidFill>
                <a:effectLst/>
                <a:uLnTx/>
                <a:uFillTx/>
                <a:ea typeface="+mn-lt"/>
                <a:cs typeface="+mn-lt"/>
              </a:rPr>
              <a:t>.</a:t>
            </a:r>
            <a:endParaRPr lang="en-US" dirty="0">
              <a:solidFill>
                <a:srgbClr val="000000"/>
              </a:solidFill>
              <a:ea typeface="+mn-lt"/>
              <a:cs typeface="+mn-lt"/>
            </a:endParaRPr>
          </a:p>
          <a:p>
            <a:pPr marL="457200" marR="0" lvl="0" indent="-457200" algn="l" defTabSz="914400" rtl="0" eaLnBrk="1" fontAlgn="auto" latinLnBrk="0" hangingPunct="1">
              <a:lnSpc>
                <a:spcPct val="90000"/>
              </a:lnSpc>
              <a:spcBef>
                <a:spcPts val="1000"/>
              </a:spcBef>
              <a:spcAft>
                <a:spcPts val="0"/>
              </a:spcAft>
              <a:buClr>
                <a:srgbClr val="0D9390"/>
              </a:buClr>
              <a:buSzTx/>
              <a:buFontTx/>
              <a:buBlip>
                <a:blip r:embed="rId3"/>
              </a:buBlip>
              <a:tabLst/>
              <a:defRPr/>
            </a:pPr>
            <a:endParaRPr kumimoji="0" lang="en-GB" sz="2400" b="0" i="0" u="none" strike="noStrike" kern="1200" cap="none" spc="0" normalizeH="0" baseline="0" noProof="0">
              <a:ln>
                <a:noFill/>
              </a:ln>
              <a:solidFill>
                <a:srgbClr val="000000"/>
              </a:solidFill>
              <a:effectLst/>
              <a:uLnTx/>
              <a:uFillTx/>
              <a:latin typeface="Calibri" panose="020F0502020204030204"/>
              <a:ea typeface="+mn-ea"/>
              <a:cs typeface="+mn-cs"/>
            </a:endParaRPr>
          </a:p>
          <a:p>
            <a:pPr marL="457200" indent="-457200">
              <a:lnSpc>
                <a:spcPct val="90000"/>
              </a:lnSpc>
              <a:spcBef>
                <a:spcPts val="1000"/>
              </a:spcBef>
              <a:buClr>
                <a:srgbClr val="0D9390"/>
              </a:buClr>
              <a:buBlip>
                <a:blip r:embed="rId3"/>
              </a:buBlip>
              <a:defRPr/>
            </a:pPr>
            <a:r>
              <a:rPr lang="en-GB" sz="2400" dirty="0">
                <a:solidFill>
                  <a:srgbClr val="000000"/>
                </a:solidFill>
                <a:ea typeface="+mn-lt"/>
                <a:cs typeface="+mn-lt"/>
              </a:rPr>
              <a:t>Ein Investor</a:t>
            </a:r>
            <a:r>
              <a:rPr kumimoji="0" lang="en-GB" sz="2400" b="0" i="0" u="none" strike="noStrike" kern="1200" cap="none" spc="0" normalizeH="0" baseline="0" noProof="0" dirty="0">
                <a:ln>
                  <a:noFill/>
                </a:ln>
                <a:solidFill>
                  <a:srgbClr val="000000"/>
                </a:solidFill>
                <a:effectLst/>
                <a:uLnTx/>
                <a:uFillTx/>
                <a:ea typeface="+mn-lt"/>
                <a:cs typeface="+mn-lt"/>
              </a:rPr>
              <a:t>, </a:t>
            </a:r>
            <a:r>
              <a:rPr lang="en-GB" sz="2400" err="1">
                <a:solidFill>
                  <a:srgbClr val="000000"/>
                </a:solidFill>
                <a:ea typeface="+mn-lt"/>
                <a:cs typeface="+mn-lt"/>
              </a:rPr>
              <a:t>bei</a:t>
            </a:r>
            <a:r>
              <a:rPr lang="en-GB" sz="2400" dirty="0">
                <a:solidFill>
                  <a:srgbClr val="000000"/>
                </a:solidFill>
                <a:ea typeface="+mn-lt"/>
                <a:cs typeface="+mn-lt"/>
              </a:rPr>
              <a:t> </a:t>
            </a:r>
            <a:r>
              <a:rPr lang="en-GB" sz="2400" err="1">
                <a:solidFill>
                  <a:srgbClr val="000000"/>
                </a:solidFill>
                <a:ea typeface="+mn-lt"/>
                <a:cs typeface="+mn-lt"/>
              </a:rPr>
              <a:t>dem</a:t>
            </a:r>
            <a:r>
              <a:rPr lang="en-GB" sz="2400" dirty="0">
                <a:solidFill>
                  <a:srgbClr val="000000"/>
                </a:solidFill>
                <a:ea typeface="+mn-lt"/>
                <a:cs typeface="+mn-lt"/>
              </a:rPr>
              <a:t> es </a:t>
            </a:r>
            <a:r>
              <a:rPr lang="en-GB" sz="2400" err="1">
                <a:solidFill>
                  <a:srgbClr val="000000"/>
                </a:solidFill>
                <a:ea typeface="+mn-lt"/>
                <a:cs typeface="+mn-lt"/>
              </a:rPr>
              <a:t>sich</a:t>
            </a:r>
            <a:r>
              <a:rPr lang="en-GB" sz="2400" dirty="0">
                <a:solidFill>
                  <a:srgbClr val="000000"/>
                </a:solidFill>
                <a:ea typeface="+mn-lt"/>
                <a:cs typeface="+mn-lt"/>
              </a:rPr>
              <a:t> um </a:t>
            </a:r>
            <a:r>
              <a:rPr lang="en-GB" sz="2400" err="1">
                <a:solidFill>
                  <a:srgbClr val="000000"/>
                </a:solidFill>
                <a:ea typeface="+mn-lt"/>
                <a:cs typeface="+mn-lt"/>
              </a:rPr>
              <a:t>eine</a:t>
            </a:r>
            <a:r>
              <a:rPr lang="en-GB" sz="2400" dirty="0">
                <a:solidFill>
                  <a:srgbClr val="000000"/>
                </a:solidFill>
                <a:ea typeface="+mn-lt"/>
                <a:cs typeface="+mn-lt"/>
              </a:rPr>
              <a:t> </a:t>
            </a:r>
            <a:r>
              <a:rPr lang="en-GB" sz="2400" err="1">
                <a:solidFill>
                  <a:srgbClr val="000000"/>
                </a:solidFill>
                <a:ea typeface="+mn-lt"/>
                <a:cs typeface="+mn-lt"/>
              </a:rPr>
              <a:t>Einzelperson</a:t>
            </a:r>
            <a:r>
              <a:rPr kumimoji="0" lang="en-GB" sz="2400" b="0" i="0" u="none" strike="noStrike" kern="1200" cap="none" spc="0" normalizeH="0" baseline="0" noProof="0" dirty="0">
                <a:ln>
                  <a:noFill/>
                </a:ln>
                <a:solidFill>
                  <a:srgbClr val="000000"/>
                </a:solidFill>
                <a:effectLst/>
                <a:uLnTx/>
                <a:uFillTx/>
                <a:ea typeface="+mn-lt"/>
                <a:cs typeface="+mn-lt"/>
              </a:rPr>
              <a:t>, </a:t>
            </a:r>
            <a:r>
              <a:rPr lang="en-GB" sz="2400" err="1">
                <a:solidFill>
                  <a:srgbClr val="000000"/>
                </a:solidFill>
                <a:ea typeface="+mn-lt"/>
                <a:cs typeface="+mn-lt"/>
              </a:rPr>
              <a:t>einen</a:t>
            </a:r>
            <a:r>
              <a:rPr lang="en-GB" sz="2400" dirty="0">
                <a:solidFill>
                  <a:srgbClr val="000000"/>
                </a:solidFill>
                <a:ea typeface="+mn-lt"/>
                <a:cs typeface="+mn-lt"/>
              </a:rPr>
              <a:t> Trust</a:t>
            </a:r>
            <a:r>
              <a:rPr kumimoji="0" lang="en-GB" sz="2400" b="0" i="0" u="none" strike="noStrike" kern="1200" cap="none" spc="0" normalizeH="0" baseline="0" noProof="0" dirty="0">
                <a:ln>
                  <a:noFill/>
                </a:ln>
                <a:solidFill>
                  <a:srgbClr val="000000"/>
                </a:solidFill>
                <a:effectLst/>
                <a:uLnTx/>
                <a:uFillTx/>
                <a:ea typeface="+mn-lt"/>
                <a:cs typeface="+mn-lt"/>
              </a:rPr>
              <a:t>, </a:t>
            </a:r>
            <a:r>
              <a:rPr lang="en-GB" sz="2400" err="1">
                <a:solidFill>
                  <a:srgbClr val="000000"/>
                </a:solidFill>
                <a:ea typeface="+mn-lt"/>
                <a:cs typeface="+mn-lt"/>
              </a:rPr>
              <a:t>eine</a:t>
            </a:r>
            <a:r>
              <a:rPr lang="en-GB" sz="2400" dirty="0">
                <a:solidFill>
                  <a:srgbClr val="000000"/>
                </a:solidFill>
                <a:ea typeface="+mn-lt"/>
                <a:cs typeface="+mn-lt"/>
              </a:rPr>
              <a:t> Stiftung</a:t>
            </a:r>
            <a:r>
              <a:rPr kumimoji="0" lang="en-GB" sz="2400" b="0" i="0" u="none" strike="noStrike" kern="1200" cap="none" spc="0" normalizeH="0" baseline="0" noProof="0" dirty="0">
                <a:ln>
                  <a:noFill/>
                </a:ln>
                <a:solidFill>
                  <a:srgbClr val="000000"/>
                </a:solidFill>
                <a:effectLst/>
                <a:uLnTx/>
                <a:uFillTx/>
                <a:ea typeface="+mn-lt"/>
                <a:cs typeface="+mn-lt"/>
              </a:rPr>
              <a:t>, </a:t>
            </a:r>
            <a:r>
              <a:rPr lang="en-GB" sz="2400" err="1">
                <a:solidFill>
                  <a:srgbClr val="000000"/>
                </a:solidFill>
                <a:ea typeface="+mn-lt"/>
                <a:cs typeface="+mn-lt"/>
              </a:rPr>
              <a:t>eine</a:t>
            </a:r>
            <a:r>
              <a:rPr lang="en-GB" sz="2400" dirty="0">
                <a:solidFill>
                  <a:srgbClr val="000000"/>
                </a:solidFill>
                <a:ea typeface="+mn-lt"/>
                <a:cs typeface="+mn-lt"/>
              </a:rPr>
              <a:t> Bank </a:t>
            </a:r>
            <a:r>
              <a:rPr lang="en-GB" sz="2400" err="1">
                <a:solidFill>
                  <a:srgbClr val="000000"/>
                </a:solidFill>
                <a:ea typeface="+mn-lt"/>
                <a:cs typeface="+mn-lt"/>
              </a:rPr>
              <a:t>oder</a:t>
            </a:r>
            <a:r>
              <a:rPr lang="en-GB" sz="2400" dirty="0">
                <a:solidFill>
                  <a:srgbClr val="000000"/>
                </a:solidFill>
                <a:ea typeface="+mn-lt"/>
                <a:cs typeface="+mn-lt"/>
              </a:rPr>
              <a:t> </a:t>
            </a:r>
            <a:r>
              <a:rPr lang="en-GB" sz="2400" err="1">
                <a:solidFill>
                  <a:srgbClr val="000000"/>
                </a:solidFill>
                <a:ea typeface="+mn-lt"/>
                <a:cs typeface="+mn-lt"/>
              </a:rPr>
              <a:t>ein</a:t>
            </a:r>
            <a:r>
              <a:rPr lang="en-GB" sz="2400" dirty="0">
                <a:solidFill>
                  <a:srgbClr val="000000"/>
                </a:solidFill>
                <a:ea typeface="+mn-lt"/>
                <a:cs typeface="+mn-lt"/>
              </a:rPr>
              <a:t> </a:t>
            </a:r>
            <a:r>
              <a:rPr lang="en-GB" sz="2400" err="1">
                <a:solidFill>
                  <a:srgbClr val="000000"/>
                </a:solidFill>
                <a:ea typeface="+mn-lt"/>
                <a:cs typeface="+mn-lt"/>
              </a:rPr>
              <a:t>kommunales</a:t>
            </a:r>
            <a:r>
              <a:rPr lang="en-GB" sz="2400" dirty="0">
                <a:solidFill>
                  <a:srgbClr val="000000"/>
                </a:solidFill>
                <a:ea typeface="+mn-lt"/>
                <a:cs typeface="+mn-lt"/>
              </a:rPr>
              <a:t> </a:t>
            </a:r>
            <a:r>
              <a:rPr lang="en-GB" sz="2400" err="1">
                <a:solidFill>
                  <a:srgbClr val="000000"/>
                </a:solidFill>
                <a:ea typeface="+mn-lt"/>
                <a:cs typeface="+mn-lt"/>
              </a:rPr>
              <a:t>Entwicklungsinstitut</a:t>
            </a:r>
            <a:r>
              <a:rPr lang="en-GB" sz="2400" dirty="0">
                <a:solidFill>
                  <a:srgbClr val="000000"/>
                </a:solidFill>
                <a:ea typeface="+mn-lt"/>
                <a:cs typeface="+mn-lt"/>
              </a:rPr>
              <a:t> </a:t>
            </a:r>
            <a:r>
              <a:rPr lang="en-GB" sz="2400" err="1">
                <a:solidFill>
                  <a:srgbClr val="000000"/>
                </a:solidFill>
                <a:ea typeface="+mn-lt"/>
                <a:cs typeface="+mn-lt"/>
              </a:rPr>
              <a:t>handeln</a:t>
            </a:r>
            <a:r>
              <a:rPr lang="en-GB" sz="2400" dirty="0">
                <a:solidFill>
                  <a:srgbClr val="000000"/>
                </a:solidFill>
                <a:ea typeface="+mn-lt"/>
                <a:cs typeface="+mn-lt"/>
              </a:rPr>
              <a:t> </a:t>
            </a:r>
            <a:r>
              <a:rPr lang="en-GB" sz="2400" err="1">
                <a:solidFill>
                  <a:srgbClr val="000000"/>
                </a:solidFill>
                <a:ea typeface="+mn-lt"/>
                <a:cs typeface="+mn-lt"/>
              </a:rPr>
              <a:t>kann</a:t>
            </a:r>
            <a:r>
              <a:rPr kumimoji="0" lang="en-GB" sz="2400" b="0" i="0" u="none" strike="noStrike" kern="1200" cap="none" spc="0" normalizeH="0" baseline="0" noProof="0" dirty="0">
                <a:ln>
                  <a:noFill/>
                </a:ln>
                <a:solidFill>
                  <a:srgbClr val="000000"/>
                </a:solidFill>
                <a:effectLst/>
                <a:uLnTx/>
                <a:uFillTx/>
                <a:ea typeface="+mn-lt"/>
                <a:cs typeface="+mn-lt"/>
              </a:rPr>
              <a:t>, </a:t>
            </a:r>
            <a:r>
              <a:rPr lang="en-GB" sz="2400" err="1">
                <a:solidFill>
                  <a:srgbClr val="000000"/>
                </a:solidFill>
                <a:ea typeface="+mn-lt"/>
                <a:cs typeface="+mn-lt"/>
              </a:rPr>
              <a:t>stellt</a:t>
            </a:r>
            <a:r>
              <a:rPr lang="en-GB" sz="2400" dirty="0">
                <a:solidFill>
                  <a:srgbClr val="000000"/>
                </a:solidFill>
                <a:ea typeface="+mn-lt"/>
                <a:cs typeface="+mn-lt"/>
              </a:rPr>
              <a:t> </a:t>
            </a:r>
            <a:r>
              <a:rPr lang="en-GB" sz="2400" err="1">
                <a:solidFill>
                  <a:srgbClr val="000000"/>
                </a:solidFill>
                <a:ea typeface="+mn-lt"/>
                <a:cs typeface="+mn-lt"/>
              </a:rPr>
              <a:t>einem</a:t>
            </a:r>
            <a:r>
              <a:rPr lang="en-GB" sz="2400" dirty="0">
                <a:solidFill>
                  <a:srgbClr val="000000"/>
                </a:solidFill>
                <a:ea typeface="+mn-lt"/>
                <a:cs typeface="+mn-lt"/>
              </a:rPr>
              <a:t> </a:t>
            </a:r>
            <a:r>
              <a:rPr lang="en-GB" sz="2400" err="1">
                <a:solidFill>
                  <a:srgbClr val="000000"/>
                </a:solidFill>
                <a:ea typeface="+mn-lt"/>
                <a:cs typeface="+mn-lt"/>
              </a:rPr>
              <a:t>Dienstleistungsanbieter</a:t>
            </a:r>
            <a:r>
              <a:rPr lang="en-GB" sz="2400" dirty="0">
                <a:solidFill>
                  <a:srgbClr val="000000"/>
                </a:solidFill>
                <a:ea typeface="+mn-lt"/>
                <a:cs typeface="+mn-lt"/>
              </a:rPr>
              <a:t> Kapital </a:t>
            </a:r>
            <a:r>
              <a:rPr lang="en-GB" sz="2400" err="1">
                <a:solidFill>
                  <a:srgbClr val="000000"/>
                </a:solidFill>
                <a:ea typeface="+mn-lt"/>
                <a:cs typeface="+mn-lt"/>
              </a:rPr>
              <a:t>zur</a:t>
            </a:r>
            <a:r>
              <a:rPr lang="en-GB" sz="2400" dirty="0">
                <a:solidFill>
                  <a:srgbClr val="000000"/>
                </a:solidFill>
                <a:ea typeface="+mn-lt"/>
                <a:cs typeface="+mn-lt"/>
              </a:rPr>
              <a:t> </a:t>
            </a:r>
            <a:r>
              <a:rPr lang="en-GB" sz="2400" err="1">
                <a:solidFill>
                  <a:srgbClr val="000000"/>
                </a:solidFill>
                <a:ea typeface="+mn-lt"/>
                <a:cs typeface="+mn-lt"/>
              </a:rPr>
              <a:t>Verfügung</a:t>
            </a:r>
            <a:r>
              <a:rPr kumimoji="0" lang="en-GB" sz="2400" b="0" i="0" u="none" strike="noStrike" kern="1200" cap="none" spc="0" normalizeH="0" baseline="0" noProof="0" dirty="0">
                <a:ln>
                  <a:noFill/>
                </a:ln>
                <a:solidFill>
                  <a:srgbClr val="000000"/>
                </a:solidFill>
                <a:effectLst/>
                <a:uLnTx/>
                <a:uFillTx/>
                <a:ea typeface="+mn-lt"/>
                <a:cs typeface="+mn-lt"/>
              </a:rPr>
              <a:t>, </a:t>
            </a:r>
            <a:r>
              <a:rPr lang="en-GB" sz="2400" dirty="0">
                <a:solidFill>
                  <a:srgbClr val="000000"/>
                </a:solidFill>
                <a:ea typeface="+mn-lt"/>
                <a:cs typeface="+mn-lt"/>
              </a:rPr>
              <a:t>um </a:t>
            </a:r>
            <a:r>
              <a:rPr lang="en-GB" sz="2400" err="1">
                <a:solidFill>
                  <a:srgbClr val="000000"/>
                </a:solidFill>
                <a:ea typeface="+mn-lt"/>
                <a:cs typeface="+mn-lt"/>
              </a:rPr>
              <a:t>ein</a:t>
            </a:r>
            <a:r>
              <a:rPr lang="en-GB" sz="2400" dirty="0">
                <a:solidFill>
                  <a:srgbClr val="000000"/>
                </a:solidFill>
                <a:ea typeface="+mn-lt"/>
                <a:cs typeface="+mn-lt"/>
              </a:rPr>
              <a:t> </a:t>
            </a:r>
            <a:r>
              <a:rPr lang="en-GB" sz="2400" err="1">
                <a:solidFill>
                  <a:srgbClr val="000000"/>
                </a:solidFill>
                <a:ea typeface="+mn-lt"/>
                <a:cs typeface="+mn-lt"/>
              </a:rPr>
              <a:t>vereinbartes</a:t>
            </a:r>
            <a:r>
              <a:rPr lang="en-GB" sz="2400" dirty="0">
                <a:solidFill>
                  <a:srgbClr val="000000"/>
                </a:solidFill>
                <a:ea typeface="+mn-lt"/>
                <a:cs typeface="+mn-lt"/>
              </a:rPr>
              <a:t> </a:t>
            </a:r>
            <a:r>
              <a:rPr lang="en-GB" sz="2400" err="1">
                <a:solidFill>
                  <a:srgbClr val="000000"/>
                </a:solidFill>
                <a:ea typeface="+mn-lt"/>
                <a:cs typeface="+mn-lt"/>
              </a:rPr>
              <a:t>soziales</a:t>
            </a:r>
            <a:r>
              <a:rPr lang="en-GB" sz="2400" dirty="0">
                <a:solidFill>
                  <a:srgbClr val="000000"/>
                </a:solidFill>
                <a:ea typeface="+mn-lt"/>
                <a:cs typeface="+mn-lt"/>
              </a:rPr>
              <a:t> </a:t>
            </a:r>
            <a:r>
              <a:rPr lang="en-GB" sz="2400" err="1">
                <a:solidFill>
                  <a:srgbClr val="000000"/>
                </a:solidFill>
                <a:ea typeface="+mn-lt"/>
                <a:cs typeface="+mn-lt"/>
              </a:rPr>
              <a:t>Ergebnis</a:t>
            </a:r>
            <a:r>
              <a:rPr lang="en-GB" sz="2400" dirty="0">
                <a:solidFill>
                  <a:srgbClr val="000000"/>
                </a:solidFill>
                <a:ea typeface="+mn-lt"/>
                <a:cs typeface="+mn-lt"/>
              </a:rPr>
              <a:t> </a:t>
            </a:r>
            <a:r>
              <a:rPr lang="en-GB" sz="2400" err="1">
                <a:solidFill>
                  <a:srgbClr val="000000"/>
                </a:solidFill>
                <a:ea typeface="+mn-lt"/>
                <a:cs typeface="+mn-lt"/>
              </a:rPr>
              <a:t>zu</a:t>
            </a:r>
            <a:r>
              <a:rPr lang="en-GB" sz="2400" dirty="0">
                <a:solidFill>
                  <a:srgbClr val="000000"/>
                </a:solidFill>
                <a:ea typeface="+mn-lt"/>
                <a:cs typeface="+mn-lt"/>
              </a:rPr>
              <a:t> </a:t>
            </a:r>
            <a:r>
              <a:rPr lang="en-GB" sz="2400" err="1">
                <a:solidFill>
                  <a:srgbClr val="000000"/>
                </a:solidFill>
                <a:ea typeface="+mn-lt"/>
                <a:cs typeface="+mn-lt"/>
              </a:rPr>
              <a:t>erzielen</a:t>
            </a:r>
            <a:r>
              <a:rPr kumimoji="0" lang="en-GB" sz="2400" b="0" i="0" u="none" strike="noStrike" kern="1200" cap="none" spc="0" normalizeH="0" baseline="0" noProof="0" dirty="0">
                <a:ln>
                  <a:noFill/>
                </a:ln>
                <a:solidFill>
                  <a:srgbClr val="000000"/>
                </a:solidFill>
                <a:effectLst/>
                <a:uLnTx/>
                <a:uFillTx/>
                <a:ea typeface="+mn-lt"/>
                <a:cs typeface="+mn-lt"/>
              </a:rPr>
              <a:t>.</a:t>
            </a:r>
            <a:r>
              <a:rPr lang="en-GB" sz="2400" dirty="0">
                <a:solidFill>
                  <a:srgbClr val="000000"/>
                </a:solidFill>
                <a:ea typeface="+mn-lt"/>
                <a:cs typeface="+mn-lt"/>
              </a:rPr>
              <a:t> </a:t>
            </a:r>
            <a:endParaRPr lang="en-GB" sz="2400" b="0" i="0" u="none" strike="noStrike" kern="1200" cap="none" spc="0" normalizeH="0" baseline="0" noProof="0" dirty="0">
              <a:ln>
                <a:noFill/>
              </a:ln>
              <a:solidFill>
                <a:srgbClr val="000000"/>
              </a:solidFill>
              <a:effectLst/>
              <a:uLnTx/>
              <a:uFillTx/>
              <a:ea typeface="+mn-lt"/>
              <a:cs typeface="+mn-lt"/>
            </a:endParaRPr>
          </a:p>
          <a:p>
            <a:pPr marL="457200" marR="0" lvl="0" indent="-457200" algn="l" defTabSz="914400" rtl="0" eaLnBrk="1" fontAlgn="auto" latinLnBrk="0" hangingPunct="1">
              <a:lnSpc>
                <a:spcPct val="90000"/>
              </a:lnSpc>
              <a:spcBef>
                <a:spcPts val="1000"/>
              </a:spcBef>
              <a:spcAft>
                <a:spcPts val="0"/>
              </a:spcAft>
              <a:buClr>
                <a:srgbClr val="0D9390"/>
              </a:buClr>
              <a:buSzTx/>
              <a:buFontTx/>
              <a:buBlip>
                <a:blip r:embed="rId3"/>
              </a:buBlip>
              <a:tabLst/>
              <a:defRPr/>
            </a:pPr>
            <a:endParaRPr lang="en-GB" sz="2400">
              <a:solidFill>
                <a:srgbClr val="000000"/>
              </a:solidFill>
              <a:latin typeface="Calibri" panose="020F0502020204030204"/>
            </a:endParaRPr>
          </a:p>
          <a:p>
            <a:pPr marL="457200" indent="-457200">
              <a:lnSpc>
                <a:spcPct val="90000"/>
              </a:lnSpc>
              <a:spcBef>
                <a:spcPts val="1000"/>
              </a:spcBef>
              <a:buClr>
                <a:srgbClr val="0D9390"/>
              </a:buClr>
              <a:buFont typeface="Arial"/>
              <a:buBlip>
                <a:blip r:embed="rId3"/>
              </a:buBlip>
              <a:defRPr/>
            </a:pPr>
            <a:r>
              <a:rPr kumimoji="0" lang="en-GB" sz="2400" b="0" i="0" u="none" strike="noStrike" kern="1200" cap="none" spc="0" normalizeH="0" baseline="0" noProof="0" dirty="0">
                <a:ln>
                  <a:noFill/>
                </a:ln>
                <a:solidFill>
                  <a:srgbClr val="000000"/>
                </a:solidFill>
                <a:effectLst/>
                <a:uLnTx/>
                <a:uFillTx/>
                <a:ea typeface="+mn-lt"/>
                <a:cs typeface="+mn-lt"/>
              </a:rPr>
              <a:t>In </a:t>
            </a:r>
            <a:r>
              <a:rPr lang="en-GB" sz="2400" err="1">
                <a:solidFill>
                  <a:srgbClr val="000000"/>
                </a:solidFill>
                <a:ea typeface="+mn-lt"/>
                <a:cs typeface="+mn-lt"/>
              </a:rPr>
              <a:t>vielen</a:t>
            </a:r>
            <a:r>
              <a:rPr lang="en-GB" sz="2400" dirty="0">
                <a:solidFill>
                  <a:srgbClr val="000000"/>
                </a:solidFill>
                <a:ea typeface="+mn-lt"/>
                <a:cs typeface="+mn-lt"/>
              </a:rPr>
              <a:t> </a:t>
            </a:r>
            <a:r>
              <a:rPr lang="en-GB" sz="2400" err="1">
                <a:solidFill>
                  <a:srgbClr val="000000"/>
                </a:solidFill>
                <a:ea typeface="+mn-lt"/>
                <a:cs typeface="+mn-lt"/>
              </a:rPr>
              <a:t>Fällen</a:t>
            </a:r>
            <a:r>
              <a:rPr lang="en-GB" sz="2400" dirty="0">
                <a:solidFill>
                  <a:srgbClr val="000000"/>
                </a:solidFill>
                <a:ea typeface="+mn-lt"/>
                <a:cs typeface="+mn-lt"/>
              </a:rPr>
              <a:t> </a:t>
            </a:r>
            <a:r>
              <a:rPr lang="en-GB" sz="2400" err="1">
                <a:solidFill>
                  <a:srgbClr val="000000"/>
                </a:solidFill>
                <a:ea typeface="+mn-lt"/>
                <a:cs typeface="+mn-lt"/>
              </a:rPr>
              <a:t>handelt</a:t>
            </a:r>
            <a:r>
              <a:rPr lang="en-GB" sz="2400" dirty="0">
                <a:solidFill>
                  <a:srgbClr val="000000"/>
                </a:solidFill>
                <a:ea typeface="+mn-lt"/>
                <a:cs typeface="+mn-lt"/>
              </a:rPr>
              <a:t> es </a:t>
            </a:r>
            <a:r>
              <a:rPr lang="en-GB" sz="2400" err="1">
                <a:solidFill>
                  <a:srgbClr val="000000"/>
                </a:solidFill>
                <a:ea typeface="+mn-lt"/>
                <a:cs typeface="+mn-lt"/>
              </a:rPr>
              <a:t>sich</a:t>
            </a:r>
            <a:r>
              <a:rPr lang="en-GB" sz="2400" dirty="0">
                <a:solidFill>
                  <a:srgbClr val="000000"/>
                </a:solidFill>
                <a:ea typeface="+mn-lt"/>
                <a:cs typeface="+mn-lt"/>
              </a:rPr>
              <a:t> </a:t>
            </a:r>
            <a:r>
              <a:rPr lang="en-GB" sz="2400" err="1">
                <a:solidFill>
                  <a:srgbClr val="000000"/>
                </a:solidFill>
                <a:ea typeface="+mn-lt"/>
                <a:cs typeface="+mn-lt"/>
              </a:rPr>
              <a:t>bei</a:t>
            </a:r>
            <a:r>
              <a:rPr lang="en-GB" sz="2400" dirty="0">
                <a:solidFill>
                  <a:srgbClr val="000000"/>
                </a:solidFill>
                <a:ea typeface="+mn-lt"/>
                <a:cs typeface="+mn-lt"/>
              </a:rPr>
              <a:t> </a:t>
            </a:r>
            <a:r>
              <a:rPr lang="en-GB" sz="2400" err="1">
                <a:solidFill>
                  <a:srgbClr val="000000"/>
                </a:solidFill>
                <a:ea typeface="+mn-lt"/>
                <a:cs typeface="+mn-lt"/>
              </a:rPr>
              <a:t>dem</a:t>
            </a:r>
            <a:r>
              <a:rPr lang="en-GB" sz="2400" dirty="0">
                <a:solidFill>
                  <a:srgbClr val="000000"/>
                </a:solidFill>
                <a:ea typeface="+mn-lt"/>
                <a:cs typeface="+mn-lt"/>
              </a:rPr>
              <a:t> </a:t>
            </a:r>
            <a:r>
              <a:rPr lang="en-GB" sz="2400" err="1">
                <a:solidFill>
                  <a:srgbClr val="000000"/>
                </a:solidFill>
                <a:ea typeface="+mn-lt"/>
                <a:cs typeface="+mn-lt"/>
              </a:rPr>
              <a:t>Dienstleistungsanbieter</a:t>
            </a:r>
            <a:r>
              <a:rPr lang="en-GB" sz="2400" dirty="0">
                <a:solidFill>
                  <a:srgbClr val="000000"/>
                </a:solidFill>
                <a:ea typeface="+mn-lt"/>
                <a:cs typeface="+mn-lt"/>
              </a:rPr>
              <a:t> um </a:t>
            </a:r>
            <a:r>
              <a:rPr lang="en-GB" sz="2400" err="1">
                <a:solidFill>
                  <a:srgbClr val="000000"/>
                </a:solidFill>
                <a:ea typeface="+mn-lt"/>
                <a:cs typeface="+mn-lt"/>
              </a:rPr>
              <a:t>eine</a:t>
            </a:r>
            <a:r>
              <a:rPr lang="en-GB" sz="2400" dirty="0">
                <a:solidFill>
                  <a:srgbClr val="000000"/>
                </a:solidFill>
                <a:ea typeface="+mn-lt"/>
                <a:cs typeface="+mn-lt"/>
              </a:rPr>
              <a:t> </a:t>
            </a:r>
            <a:r>
              <a:rPr kumimoji="0" lang="en-GB" sz="2400" b="0" i="0" u="none" strike="noStrike" kern="1200" cap="none" spc="0" normalizeH="0" baseline="0" noProof="0" dirty="0">
                <a:ln>
                  <a:noFill/>
                </a:ln>
                <a:solidFill>
                  <a:srgbClr val="000000"/>
                </a:solidFill>
                <a:effectLst/>
                <a:uLnTx/>
                <a:uFillTx/>
                <a:ea typeface="+mn-lt"/>
                <a:cs typeface="+mn-lt"/>
              </a:rPr>
              <a:t>NGO. </a:t>
            </a:r>
            <a:r>
              <a:rPr lang="en-GB" sz="2400" err="1">
                <a:solidFill>
                  <a:srgbClr val="000000"/>
                </a:solidFill>
                <a:ea typeface="+mn-lt"/>
                <a:cs typeface="+mn-lt"/>
              </a:rPr>
              <a:t>Im</a:t>
            </a:r>
            <a:r>
              <a:rPr lang="en-GB" sz="2400" dirty="0">
                <a:solidFill>
                  <a:srgbClr val="000000"/>
                </a:solidFill>
                <a:ea typeface="+mn-lt"/>
                <a:cs typeface="+mn-lt"/>
              </a:rPr>
              <a:t> </a:t>
            </a:r>
            <a:r>
              <a:rPr lang="en-GB" sz="2400" err="1">
                <a:solidFill>
                  <a:srgbClr val="000000"/>
                </a:solidFill>
                <a:ea typeface="+mn-lt"/>
                <a:cs typeface="+mn-lt"/>
              </a:rPr>
              <a:t>Vertrag</a:t>
            </a:r>
            <a:r>
              <a:rPr lang="en-GB" sz="2400" dirty="0">
                <a:solidFill>
                  <a:srgbClr val="000000"/>
                </a:solidFill>
                <a:ea typeface="+mn-lt"/>
                <a:cs typeface="+mn-lt"/>
              </a:rPr>
              <a:t> </a:t>
            </a:r>
            <a:r>
              <a:rPr lang="en-GB" sz="2400" err="1">
                <a:solidFill>
                  <a:srgbClr val="000000"/>
                </a:solidFill>
                <a:ea typeface="+mn-lt"/>
                <a:cs typeface="+mn-lt"/>
              </a:rPr>
              <a:t>werden</a:t>
            </a:r>
            <a:r>
              <a:rPr lang="en-GB" sz="2400" dirty="0">
                <a:solidFill>
                  <a:srgbClr val="000000"/>
                </a:solidFill>
                <a:ea typeface="+mn-lt"/>
                <a:cs typeface="+mn-lt"/>
              </a:rPr>
              <a:t> in der Regel </a:t>
            </a:r>
            <a:r>
              <a:rPr lang="en-GB" sz="2400" err="1">
                <a:solidFill>
                  <a:srgbClr val="000000"/>
                </a:solidFill>
                <a:ea typeface="+mn-lt"/>
                <a:cs typeface="+mn-lt"/>
              </a:rPr>
              <a:t>ein</a:t>
            </a:r>
            <a:r>
              <a:rPr lang="en-GB" sz="2400" dirty="0">
                <a:solidFill>
                  <a:srgbClr val="000000"/>
                </a:solidFill>
                <a:ea typeface="+mn-lt"/>
                <a:cs typeface="+mn-lt"/>
              </a:rPr>
              <a:t> </a:t>
            </a:r>
            <a:r>
              <a:rPr lang="en-GB" sz="2400" err="1">
                <a:solidFill>
                  <a:srgbClr val="000000"/>
                </a:solidFill>
                <a:ea typeface="+mn-lt"/>
                <a:cs typeface="+mn-lt"/>
              </a:rPr>
              <a:t>Zeitlimit</a:t>
            </a:r>
            <a:r>
              <a:rPr lang="en-GB" sz="2400" dirty="0">
                <a:solidFill>
                  <a:srgbClr val="000000"/>
                </a:solidFill>
                <a:ea typeface="+mn-lt"/>
                <a:cs typeface="+mn-lt"/>
              </a:rPr>
              <a:t> und </a:t>
            </a:r>
            <a:r>
              <a:rPr lang="en-GB" sz="2400" err="1">
                <a:solidFill>
                  <a:srgbClr val="000000"/>
                </a:solidFill>
                <a:ea typeface="+mn-lt"/>
                <a:cs typeface="+mn-lt"/>
              </a:rPr>
              <a:t>Erfolgskriterien</a:t>
            </a:r>
            <a:r>
              <a:rPr lang="en-GB" sz="2400" dirty="0">
                <a:solidFill>
                  <a:srgbClr val="000000"/>
                </a:solidFill>
                <a:ea typeface="+mn-lt"/>
                <a:cs typeface="+mn-lt"/>
              </a:rPr>
              <a:t> </a:t>
            </a:r>
            <a:r>
              <a:rPr lang="en-GB" sz="2400" err="1">
                <a:solidFill>
                  <a:srgbClr val="000000"/>
                </a:solidFill>
                <a:ea typeface="+mn-lt"/>
                <a:cs typeface="+mn-lt"/>
              </a:rPr>
              <a:t>festgelegt</a:t>
            </a:r>
            <a:r>
              <a:rPr kumimoji="0" lang="en-GB" sz="2400" b="0" i="0" u="none" strike="noStrike" kern="1200" cap="none" spc="0" normalizeH="0" baseline="0" noProof="0" dirty="0">
                <a:ln>
                  <a:noFill/>
                </a:ln>
                <a:solidFill>
                  <a:srgbClr val="000000"/>
                </a:solidFill>
                <a:effectLst/>
                <a:uLnTx/>
                <a:uFillTx/>
                <a:ea typeface="+mn-lt"/>
                <a:cs typeface="+mn-lt"/>
              </a:rPr>
              <a:t>.</a:t>
            </a:r>
            <a:endParaRPr lang="en-GB" sz="2400" b="0" i="0" u="none" strike="noStrike" kern="1200" cap="none" spc="0" normalizeH="0" baseline="0" noProof="0" dirty="0">
              <a:ln>
                <a:noFill/>
              </a:ln>
              <a:solidFill>
                <a:srgbClr val="000000"/>
              </a:solidFill>
              <a:effectLst/>
              <a:uLnTx/>
              <a:uFillTx/>
              <a:ea typeface="+mn-lt"/>
              <a:cs typeface="+mn-lt"/>
            </a:endParaRPr>
          </a:p>
        </p:txBody>
      </p:sp>
    </p:spTree>
    <p:extLst>
      <p:ext uri="{BB962C8B-B14F-4D97-AF65-F5344CB8AC3E}">
        <p14:creationId xmlns:p14="http://schemas.microsoft.com/office/powerpoint/2010/main" val="2030147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761603"/>
            <a:ext cx="10595237" cy="822268"/>
          </a:xfrm>
        </p:spPr>
        <p:txBody>
          <a:bodyPr/>
          <a:lstStyle/>
          <a:p>
            <a:r>
              <a:rPr lang="en-GB"/>
              <a:t>Social Impact Bonds</a:t>
            </a:r>
          </a:p>
        </p:txBody>
      </p:sp>
      <p:sp>
        <p:nvSpPr>
          <p:cNvPr id="2" name="TextBox 1">
            <a:extLst>
              <a:ext uri="{FF2B5EF4-FFF2-40B4-BE49-F238E27FC236}">
                <a16:creationId xmlns:a16="http://schemas.microsoft.com/office/drawing/2014/main" id="{CDF7989A-5967-150C-B395-70EC1F2423B8}"/>
              </a:ext>
            </a:extLst>
          </p:cNvPr>
          <p:cNvSpPr txBox="1"/>
          <p:nvPr/>
        </p:nvSpPr>
        <p:spPr>
          <a:xfrm>
            <a:off x="798381" y="1633316"/>
            <a:ext cx="10496407" cy="4722318"/>
          </a:xfrm>
          <a:prstGeom prst="rect">
            <a:avLst/>
          </a:prstGeom>
          <a:noFill/>
        </p:spPr>
        <p:txBody>
          <a:bodyPr wrap="square" lIns="91440" tIns="45720" rIns="91440" bIns="45720" rtlCol="0" anchor="t">
            <a:spAutoFit/>
          </a:bodyPr>
          <a:lstStyle/>
          <a:p>
            <a:pPr marL="457200" indent="-457200">
              <a:lnSpc>
                <a:spcPct val="90000"/>
              </a:lnSpc>
              <a:spcBef>
                <a:spcPts val="1000"/>
              </a:spcBef>
              <a:buClr>
                <a:srgbClr val="0D9390"/>
              </a:buClr>
              <a:buFont typeface="Arial"/>
              <a:buBlip>
                <a:blip r:embed="rId3"/>
              </a:buBlip>
              <a:defRPr/>
            </a:pPr>
            <a:r>
              <a:rPr lang="en-GB" sz="2400" dirty="0">
                <a:solidFill>
                  <a:srgbClr val="000000"/>
                </a:solidFill>
                <a:ea typeface="+mn-lt"/>
                <a:cs typeface="+mn-lt"/>
              </a:rPr>
              <a:t>Der </a:t>
            </a:r>
            <a:r>
              <a:rPr lang="en-GB" sz="2400" err="1">
                <a:solidFill>
                  <a:srgbClr val="000000"/>
                </a:solidFill>
                <a:ea typeface="+mn-lt"/>
                <a:cs typeface="+mn-lt"/>
              </a:rPr>
              <a:t>Dienstleister</a:t>
            </a:r>
            <a:r>
              <a:rPr lang="en-GB" sz="2400" dirty="0">
                <a:solidFill>
                  <a:srgbClr val="000000"/>
                </a:solidFill>
                <a:ea typeface="+mn-lt"/>
                <a:cs typeface="+mn-lt"/>
              </a:rPr>
              <a:t> </a:t>
            </a:r>
            <a:r>
              <a:rPr lang="en-GB" sz="2400" err="1">
                <a:solidFill>
                  <a:srgbClr val="000000"/>
                </a:solidFill>
                <a:ea typeface="+mn-lt"/>
                <a:cs typeface="+mn-lt"/>
              </a:rPr>
              <a:t>führt</a:t>
            </a:r>
            <a:r>
              <a:rPr lang="en-GB" sz="2400" dirty="0">
                <a:solidFill>
                  <a:srgbClr val="000000"/>
                </a:solidFill>
                <a:ea typeface="+mn-lt"/>
                <a:cs typeface="+mn-lt"/>
              </a:rPr>
              <a:t> </a:t>
            </a:r>
            <a:r>
              <a:rPr lang="en-GB" sz="2400" err="1">
                <a:solidFill>
                  <a:srgbClr val="000000"/>
                </a:solidFill>
                <a:ea typeface="+mn-lt"/>
                <a:cs typeface="+mn-lt"/>
              </a:rPr>
              <a:t>dann</a:t>
            </a:r>
            <a:r>
              <a:rPr lang="en-GB" sz="2400" dirty="0">
                <a:solidFill>
                  <a:srgbClr val="000000"/>
                </a:solidFill>
                <a:ea typeface="+mn-lt"/>
                <a:cs typeface="+mn-lt"/>
              </a:rPr>
              <a:t> das </a:t>
            </a:r>
            <a:r>
              <a:rPr lang="en-GB" sz="2400" err="1">
                <a:solidFill>
                  <a:srgbClr val="000000"/>
                </a:solidFill>
                <a:ea typeface="+mn-lt"/>
                <a:cs typeface="+mn-lt"/>
              </a:rPr>
              <a:t>Programm</a:t>
            </a:r>
            <a:r>
              <a:rPr lang="en-GB" sz="2400" dirty="0">
                <a:solidFill>
                  <a:srgbClr val="000000"/>
                </a:solidFill>
                <a:ea typeface="+mn-lt"/>
                <a:cs typeface="+mn-lt"/>
              </a:rPr>
              <a:t> </a:t>
            </a:r>
            <a:r>
              <a:rPr lang="en-GB" sz="2400" err="1">
                <a:solidFill>
                  <a:srgbClr val="000000"/>
                </a:solidFill>
                <a:ea typeface="+mn-lt"/>
                <a:cs typeface="+mn-lt"/>
              </a:rPr>
              <a:t>durch</a:t>
            </a:r>
            <a:r>
              <a:rPr kumimoji="0" lang="en-GB" sz="2400" b="0" i="0" u="none" strike="noStrike" kern="1200" cap="none" spc="0" normalizeH="0" baseline="0" noProof="0" dirty="0">
                <a:ln>
                  <a:noFill/>
                </a:ln>
                <a:solidFill>
                  <a:srgbClr val="000000"/>
                </a:solidFill>
                <a:effectLst/>
                <a:uLnTx/>
                <a:uFillTx/>
                <a:ea typeface="+mn-lt"/>
                <a:cs typeface="+mn-lt"/>
              </a:rPr>
              <a:t>, </a:t>
            </a:r>
            <a:r>
              <a:rPr lang="en-GB" sz="2400" dirty="0">
                <a:solidFill>
                  <a:srgbClr val="000000"/>
                </a:solidFill>
                <a:ea typeface="+mn-lt"/>
                <a:cs typeface="+mn-lt"/>
              </a:rPr>
              <a:t>und je </a:t>
            </a:r>
            <a:r>
              <a:rPr lang="en-GB" sz="2400" err="1">
                <a:solidFill>
                  <a:srgbClr val="000000"/>
                </a:solidFill>
                <a:ea typeface="+mn-lt"/>
                <a:cs typeface="+mn-lt"/>
              </a:rPr>
              <a:t>erfolgreicher</a:t>
            </a:r>
            <a:r>
              <a:rPr lang="en-GB" sz="2400" dirty="0">
                <a:solidFill>
                  <a:srgbClr val="000000"/>
                </a:solidFill>
                <a:ea typeface="+mn-lt"/>
                <a:cs typeface="+mn-lt"/>
              </a:rPr>
              <a:t> die </a:t>
            </a:r>
            <a:r>
              <a:rPr lang="en-GB" sz="2400" err="1">
                <a:solidFill>
                  <a:srgbClr val="000000"/>
                </a:solidFill>
                <a:ea typeface="+mn-lt"/>
                <a:cs typeface="+mn-lt"/>
              </a:rPr>
              <a:t>Durchführung</a:t>
            </a:r>
            <a:r>
              <a:rPr lang="en-GB" sz="2400" dirty="0">
                <a:solidFill>
                  <a:srgbClr val="000000"/>
                </a:solidFill>
                <a:ea typeface="+mn-lt"/>
                <a:cs typeface="+mn-lt"/>
              </a:rPr>
              <a:t> </a:t>
            </a:r>
            <a:r>
              <a:rPr lang="en-GB" sz="2400" err="1">
                <a:solidFill>
                  <a:srgbClr val="000000"/>
                </a:solidFill>
                <a:ea typeface="+mn-lt"/>
                <a:cs typeface="+mn-lt"/>
              </a:rPr>
              <a:t>anhand</a:t>
            </a:r>
            <a:r>
              <a:rPr lang="en-GB" sz="2400" dirty="0">
                <a:solidFill>
                  <a:srgbClr val="000000"/>
                </a:solidFill>
                <a:ea typeface="+mn-lt"/>
                <a:cs typeface="+mn-lt"/>
              </a:rPr>
              <a:t> </a:t>
            </a:r>
            <a:r>
              <a:rPr lang="en-GB" sz="2400" err="1">
                <a:solidFill>
                  <a:srgbClr val="000000"/>
                </a:solidFill>
                <a:ea typeface="+mn-lt"/>
                <a:cs typeface="+mn-lt"/>
              </a:rPr>
              <a:t>messbarer</a:t>
            </a:r>
            <a:r>
              <a:rPr lang="en-GB" sz="2400" dirty="0">
                <a:solidFill>
                  <a:srgbClr val="000000"/>
                </a:solidFill>
                <a:ea typeface="+mn-lt"/>
                <a:cs typeface="+mn-lt"/>
              </a:rPr>
              <a:t> </a:t>
            </a:r>
            <a:r>
              <a:rPr lang="en-GB" sz="2400" err="1">
                <a:solidFill>
                  <a:srgbClr val="000000"/>
                </a:solidFill>
                <a:ea typeface="+mn-lt"/>
                <a:cs typeface="+mn-lt"/>
              </a:rPr>
              <a:t>Ergebnisse</a:t>
            </a:r>
            <a:r>
              <a:rPr lang="en-GB" sz="2400" dirty="0">
                <a:solidFill>
                  <a:srgbClr val="000000"/>
                </a:solidFill>
                <a:ea typeface="+mn-lt"/>
                <a:cs typeface="+mn-lt"/>
              </a:rPr>
              <a:t> </a:t>
            </a:r>
            <a:r>
              <a:rPr lang="en-GB" sz="2400" err="1">
                <a:solidFill>
                  <a:srgbClr val="000000"/>
                </a:solidFill>
                <a:ea typeface="+mn-lt"/>
                <a:cs typeface="+mn-lt"/>
              </a:rPr>
              <a:t>ist</a:t>
            </a:r>
            <a:r>
              <a:rPr kumimoji="0" lang="en-GB" sz="2400" b="0" i="0" u="none" strike="noStrike" kern="1200" cap="none" spc="0" normalizeH="0" baseline="0" noProof="0" dirty="0">
                <a:ln>
                  <a:noFill/>
                </a:ln>
                <a:solidFill>
                  <a:srgbClr val="000000"/>
                </a:solidFill>
                <a:effectLst/>
                <a:uLnTx/>
                <a:uFillTx/>
                <a:ea typeface="+mn-lt"/>
                <a:cs typeface="+mn-lt"/>
              </a:rPr>
              <a:t>, </a:t>
            </a:r>
            <a:r>
              <a:rPr lang="en-GB" sz="2400" err="1">
                <a:solidFill>
                  <a:srgbClr val="000000"/>
                </a:solidFill>
                <a:ea typeface="+mn-lt"/>
                <a:cs typeface="+mn-lt"/>
              </a:rPr>
              <a:t>desto</a:t>
            </a:r>
            <a:r>
              <a:rPr lang="en-GB" sz="2400" dirty="0">
                <a:solidFill>
                  <a:srgbClr val="000000"/>
                </a:solidFill>
                <a:ea typeface="+mn-lt"/>
                <a:cs typeface="+mn-lt"/>
              </a:rPr>
              <a:t> </a:t>
            </a:r>
            <a:r>
              <a:rPr lang="en-GB" sz="2400" err="1">
                <a:solidFill>
                  <a:srgbClr val="000000"/>
                </a:solidFill>
                <a:ea typeface="+mn-lt"/>
                <a:cs typeface="+mn-lt"/>
              </a:rPr>
              <a:t>höher</a:t>
            </a:r>
            <a:r>
              <a:rPr lang="en-GB" sz="2400" dirty="0">
                <a:solidFill>
                  <a:srgbClr val="000000"/>
                </a:solidFill>
                <a:ea typeface="+mn-lt"/>
                <a:cs typeface="+mn-lt"/>
              </a:rPr>
              <a:t> </a:t>
            </a:r>
            <a:r>
              <a:rPr lang="en-GB" sz="2400" err="1">
                <a:solidFill>
                  <a:srgbClr val="000000"/>
                </a:solidFill>
                <a:ea typeface="+mn-lt"/>
                <a:cs typeface="+mn-lt"/>
              </a:rPr>
              <a:t>ist</a:t>
            </a:r>
            <a:r>
              <a:rPr lang="en-GB" sz="2400" dirty="0">
                <a:solidFill>
                  <a:srgbClr val="000000"/>
                </a:solidFill>
                <a:ea typeface="+mn-lt"/>
                <a:cs typeface="+mn-lt"/>
              </a:rPr>
              <a:t> die </a:t>
            </a:r>
            <a:r>
              <a:rPr lang="en-GB" sz="2400" err="1">
                <a:solidFill>
                  <a:srgbClr val="000000"/>
                </a:solidFill>
                <a:ea typeface="+mn-lt"/>
                <a:cs typeface="+mn-lt"/>
              </a:rPr>
              <a:t>Rendite</a:t>
            </a:r>
            <a:r>
              <a:rPr lang="en-GB" sz="2400" dirty="0">
                <a:solidFill>
                  <a:srgbClr val="000000"/>
                </a:solidFill>
                <a:ea typeface="+mn-lt"/>
                <a:cs typeface="+mn-lt"/>
              </a:rPr>
              <a:t> für den Investor</a:t>
            </a:r>
            <a:r>
              <a:rPr kumimoji="0" lang="en-GB" sz="2400" b="0" i="0" u="none" strike="noStrike" kern="1200" cap="none" spc="0" normalizeH="0" baseline="0" noProof="0" dirty="0">
                <a:ln>
                  <a:noFill/>
                </a:ln>
                <a:solidFill>
                  <a:srgbClr val="000000"/>
                </a:solidFill>
                <a:effectLst/>
                <a:uLnTx/>
                <a:uFillTx/>
                <a:ea typeface="+mn-lt"/>
                <a:cs typeface="+mn-lt"/>
              </a:rPr>
              <a:t>.</a:t>
            </a:r>
            <a:endParaRPr lang="en-US" dirty="0">
              <a:solidFill>
                <a:srgbClr val="000000"/>
              </a:solidFill>
              <a:ea typeface="+mn-lt"/>
              <a:cs typeface="+mn-lt"/>
            </a:endParaRPr>
          </a:p>
          <a:p>
            <a:pPr marL="457200" marR="0" lvl="0" indent="-457200" algn="l" defTabSz="914400" rtl="0" eaLnBrk="1" fontAlgn="auto" latinLnBrk="0" hangingPunct="1">
              <a:lnSpc>
                <a:spcPct val="90000"/>
              </a:lnSpc>
              <a:spcBef>
                <a:spcPts val="1000"/>
              </a:spcBef>
              <a:spcAft>
                <a:spcPts val="0"/>
              </a:spcAft>
              <a:buClr>
                <a:srgbClr val="0D9390"/>
              </a:buClr>
              <a:buSzTx/>
              <a:buFontTx/>
              <a:buBlip>
                <a:blip r:embed="rId3"/>
              </a:buBlip>
              <a:tabLst/>
              <a:defRPr/>
            </a:pPr>
            <a:endParaRPr kumimoji="0" lang="en-GB" sz="2400" b="0" i="0" u="none" strike="noStrike" kern="1200" cap="none" spc="0" normalizeH="0" baseline="0" noProof="0">
              <a:ln>
                <a:noFill/>
              </a:ln>
              <a:solidFill>
                <a:srgbClr val="000000"/>
              </a:solidFill>
              <a:effectLst/>
              <a:uLnTx/>
              <a:uFillTx/>
              <a:latin typeface="Calibri" panose="020F0502020204030204"/>
              <a:ea typeface="+mn-ea"/>
              <a:cs typeface="+mn-cs"/>
            </a:endParaRPr>
          </a:p>
          <a:p>
            <a:pPr marL="457200" indent="-457200">
              <a:lnSpc>
                <a:spcPct val="90000"/>
              </a:lnSpc>
              <a:spcBef>
                <a:spcPts val="1000"/>
              </a:spcBef>
              <a:buClr>
                <a:srgbClr val="0D9390"/>
              </a:buClr>
              <a:buBlip>
                <a:blip r:embed="rId3"/>
              </a:buBlip>
              <a:defRPr/>
            </a:pPr>
            <a:r>
              <a:rPr lang="en-GB" sz="2400" dirty="0">
                <a:solidFill>
                  <a:srgbClr val="000000"/>
                </a:solidFill>
                <a:ea typeface="+mn-lt"/>
                <a:cs typeface="+mn-lt"/>
              </a:rPr>
              <a:t>Dies </a:t>
            </a:r>
            <a:r>
              <a:rPr lang="en-GB" sz="2400" err="1">
                <a:solidFill>
                  <a:srgbClr val="000000"/>
                </a:solidFill>
                <a:ea typeface="+mn-lt"/>
                <a:cs typeface="+mn-lt"/>
              </a:rPr>
              <a:t>bedeutet</a:t>
            </a:r>
            <a:r>
              <a:rPr lang="en-GB" sz="2400" dirty="0">
                <a:solidFill>
                  <a:srgbClr val="000000"/>
                </a:solidFill>
                <a:ea typeface="+mn-lt"/>
                <a:cs typeface="+mn-lt"/>
              </a:rPr>
              <a:t>, </a:t>
            </a:r>
            <a:r>
              <a:rPr lang="en-GB" sz="2400" err="1">
                <a:solidFill>
                  <a:srgbClr val="000000"/>
                </a:solidFill>
                <a:ea typeface="+mn-lt"/>
                <a:cs typeface="+mn-lt"/>
              </a:rPr>
              <a:t>dass</a:t>
            </a:r>
            <a:r>
              <a:rPr lang="en-GB" sz="2400" dirty="0">
                <a:solidFill>
                  <a:srgbClr val="000000"/>
                </a:solidFill>
                <a:ea typeface="+mn-lt"/>
                <a:cs typeface="+mn-lt"/>
              </a:rPr>
              <a:t> </a:t>
            </a:r>
            <a:r>
              <a:rPr lang="en-GB" sz="2400" err="1">
                <a:solidFill>
                  <a:srgbClr val="000000"/>
                </a:solidFill>
                <a:ea typeface="+mn-lt"/>
                <a:cs typeface="+mn-lt"/>
              </a:rPr>
              <a:t>Organisationen</a:t>
            </a:r>
            <a:r>
              <a:rPr lang="en-GB" sz="2400" dirty="0">
                <a:solidFill>
                  <a:srgbClr val="000000"/>
                </a:solidFill>
                <a:ea typeface="+mn-lt"/>
                <a:cs typeface="+mn-lt"/>
              </a:rPr>
              <a:t> und </a:t>
            </a:r>
            <a:r>
              <a:rPr lang="en-GB" sz="2400" err="1">
                <a:solidFill>
                  <a:srgbClr val="000000"/>
                </a:solidFill>
                <a:ea typeface="+mn-lt"/>
                <a:cs typeface="+mn-lt"/>
              </a:rPr>
              <a:t>Investoren</a:t>
            </a:r>
            <a:r>
              <a:rPr lang="en-GB" sz="2400" dirty="0">
                <a:solidFill>
                  <a:srgbClr val="000000"/>
                </a:solidFill>
                <a:ea typeface="+mn-lt"/>
                <a:cs typeface="+mn-lt"/>
              </a:rPr>
              <a:t>, die oft </a:t>
            </a:r>
            <a:r>
              <a:rPr lang="en-GB" sz="2400" err="1">
                <a:solidFill>
                  <a:srgbClr val="000000"/>
                </a:solidFill>
                <a:ea typeface="+mn-lt"/>
                <a:cs typeface="+mn-lt"/>
              </a:rPr>
              <a:t>weit</a:t>
            </a:r>
            <a:r>
              <a:rPr lang="en-GB" sz="2400" dirty="0">
                <a:solidFill>
                  <a:srgbClr val="000000"/>
                </a:solidFill>
                <a:ea typeface="+mn-lt"/>
                <a:cs typeface="+mn-lt"/>
              </a:rPr>
              <a:t> </a:t>
            </a:r>
            <a:r>
              <a:rPr lang="en-GB" sz="2400" err="1">
                <a:solidFill>
                  <a:srgbClr val="000000"/>
                </a:solidFill>
                <a:ea typeface="+mn-lt"/>
                <a:cs typeface="+mn-lt"/>
              </a:rPr>
              <a:t>vom</a:t>
            </a:r>
            <a:r>
              <a:rPr lang="en-GB" sz="2400" dirty="0">
                <a:solidFill>
                  <a:srgbClr val="000000"/>
                </a:solidFill>
                <a:ea typeface="+mn-lt"/>
                <a:cs typeface="+mn-lt"/>
              </a:rPr>
              <a:t> </a:t>
            </a:r>
            <a:r>
              <a:rPr lang="en-GB" sz="2400" err="1">
                <a:solidFill>
                  <a:srgbClr val="000000"/>
                </a:solidFill>
                <a:ea typeface="+mn-lt"/>
                <a:cs typeface="+mn-lt"/>
              </a:rPr>
              <a:t>Prozess</a:t>
            </a:r>
            <a:r>
              <a:rPr lang="en-GB" sz="2400" dirty="0">
                <a:solidFill>
                  <a:srgbClr val="000000"/>
                </a:solidFill>
                <a:ea typeface="+mn-lt"/>
                <a:cs typeface="+mn-lt"/>
              </a:rPr>
              <a:t> </a:t>
            </a:r>
            <a:r>
              <a:rPr lang="en-GB" sz="2400" err="1">
                <a:solidFill>
                  <a:srgbClr val="000000"/>
                </a:solidFill>
                <a:ea typeface="+mn-lt"/>
                <a:cs typeface="+mn-lt"/>
              </a:rPr>
              <a:t>entfernt</a:t>
            </a:r>
            <a:r>
              <a:rPr lang="en-GB" sz="2400" dirty="0">
                <a:solidFill>
                  <a:srgbClr val="000000"/>
                </a:solidFill>
                <a:ea typeface="+mn-lt"/>
                <a:cs typeface="+mn-lt"/>
              </a:rPr>
              <a:t> </a:t>
            </a:r>
            <a:r>
              <a:rPr lang="en-GB" sz="2400" err="1">
                <a:solidFill>
                  <a:srgbClr val="000000"/>
                </a:solidFill>
                <a:ea typeface="+mn-lt"/>
                <a:cs typeface="+mn-lt"/>
              </a:rPr>
              <a:t>sind</a:t>
            </a:r>
            <a:r>
              <a:rPr lang="en-GB" sz="2400" dirty="0">
                <a:solidFill>
                  <a:srgbClr val="000000"/>
                </a:solidFill>
                <a:ea typeface="+mn-lt"/>
                <a:cs typeface="+mn-lt"/>
              </a:rPr>
              <a:t>, </a:t>
            </a:r>
            <a:r>
              <a:rPr lang="en-GB" sz="2400" err="1">
                <a:solidFill>
                  <a:srgbClr val="000000"/>
                </a:solidFill>
                <a:ea typeface="+mn-lt"/>
                <a:cs typeface="+mn-lt"/>
              </a:rPr>
              <a:t>eine</a:t>
            </a:r>
            <a:r>
              <a:rPr lang="en-GB" sz="2400" dirty="0">
                <a:solidFill>
                  <a:srgbClr val="000000"/>
                </a:solidFill>
                <a:ea typeface="+mn-lt"/>
                <a:cs typeface="+mn-lt"/>
              </a:rPr>
              <a:t> </a:t>
            </a:r>
            <a:r>
              <a:rPr lang="en-GB" sz="2400" err="1">
                <a:solidFill>
                  <a:srgbClr val="000000"/>
                </a:solidFill>
                <a:ea typeface="+mn-lt"/>
                <a:cs typeface="+mn-lt"/>
              </a:rPr>
              <a:t>größere</a:t>
            </a:r>
            <a:r>
              <a:rPr lang="en-GB" sz="2400" dirty="0">
                <a:solidFill>
                  <a:srgbClr val="000000"/>
                </a:solidFill>
                <a:ea typeface="+mn-lt"/>
                <a:cs typeface="+mn-lt"/>
              </a:rPr>
              <a:t> Sicherheit </a:t>
            </a:r>
            <a:r>
              <a:rPr lang="en-GB" sz="2400" err="1">
                <a:solidFill>
                  <a:srgbClr val="000000"/>
                </a:solidFill>
                <a:ea typeface="+mn-lt"/>
                <a:cs typeface="+mn-lt"/>
              </a:rPr>
              <a:t>haben</a:t>
            </a:r>
            <a:r>
              <a:rPr lang="en-GB" sz="2400" dirty="0">
                <a:solidFill>
                  <a:srgbClr val="000000"/>
                </a:solidFill>
                <a:ea typeface="+mn-lt"/>
                <a:cs typeface="+mn-lt"/>
              </a:rPr>
              <a:t>, </a:t>
            </a:r>
            <a:r>
              <a:rPr lang="en-GB" sz="2400" err="1">
                <a:solidFill>
                  <a:srgbClr val="000000"/>
                </a:solidFill>
                <a:ea typeface="+mn-lt"/>
                <a:cs typeface="+mn-lt"/>
              </a:rPr>
              <a:t>dass</a:t>
            </a:r>
            <a:r>
              <a:rPr lang="en-GB" sz="2400" dirty="0">
                <a:solidFill>
                  <a:srgbClr val="000000"/>
                </a:solidFill>
                <a:ea typeface="+mn-lt"/>
                <a:cs typeface="+mn-lt"/>
              </a:rPr>
              <a:t> </a:t>
            </a:r>
            <a:r>
              <a:rPr lang="en-GB" sz="2400" err="1">
                <a:solidFill>
                  <a:srgbClr val="000000"/>
                </a:solidFill>
                <a:ea typeface="+mn-lt"/>
                <a:cs typeface="+mn-lt"/>
              </a:rPr>
              <a:t>ihre</a:t>
            </a:r>
            <a:r>
              <a:rPr lang="en-GB" sz="2400" dirty="0">
                <a:solidFill>
                  <a:srgbClr val="000000"/>
                </a:solidFill>
                <a:ea typeface="+mn-lt"/>
                <a:cs typeface="+mn-lt"/>
              </a:rPr>
              <a:t> Mittel </a:t>
            </a:r>
            <a:r>
              <a:rPr lang="en-GB" sz="2400" err="1">
                <a:solidFill>
                  <a:srgbClr val="000000"/>
                </a:solidFill>
                <a:ea typeface="+mn-lt"/>
                <a:cs typeface="+mn-lt"/>
              </a:rPr>
              <a:t>ein</a:t>
            </a:r>
            <a:r>
              <a:rPr lang="en-GB" sz="2400" dirty="0">
                <a:solidFill>
                  <a:srgbClr val="000000"/>
                </a:solidFill>
                <a:ea typeface="+mn-lt"/>
                <a:cs typeface="+mn-lt"/>
              </a:rPr>
              <a:t> positives </a:t>
            </a:r>
            <a:r>
              <a:rPr lang="en-GB" sz="2400" err="1">
                <a:solidFill>
                  <a:srgbClr val="000000"/>
                </a:solidFill>
                <a:ea typeface="+mn-lt"/>
                <a:cs typeface="+mn-lt"/>
              </a:rPr>
              <a:t>Ergebnis</a:t>
            </a:r>
            <a:r>
              <a:rPr lang="en-GB" sz="2400" dirty="0">
                <a:solidFill>
                  <a:srgbClr val="000000"/>
                </a:solidFill>
                <a:ea typeface="+mn-lt"/>
                <a:cs typeface="+mn-lt"/>
              </a:rPr>
              <a:t> </a:t>
            </a:r>
            <a:r>
              <a:rPr lang="en-GB" sz="2400" err="1">
                <a:solidFill>
                  <a:srgbClr val="000000"/>
                </a:solidFill>
                <a:ea typeface="+mn-lt"/>
                <a:cs typeface="+mn-lt"/>
              </a:rPr>
              <a:t>liefern</a:t>
            </a:r>
            <a:r>
              <a:rPr kumimoji="0" lang="en-GB" sz="2400" b="0" i="0" u="none" strike="noStrike" kern="1200" cap="none" spc="0" normalizeH="0" baseline="0" noProof="0" dirty="0">
                <a:ln>
                  <a:noFill/>
                </a:ln>
                <a:solidFill>
                  <a:srgbClr val="000000"/>
                </a:solidFill>
                <a:effectLst/>
                <a:uLnTx/>
                <a:uFillTx/>
                <a:ea typeface="+mn-lt"/>
                <a:cs typeface="+mn-lt"/>
              </a:rPr>
              <a:t>.</a:t>
            </a:r>
            <a:r>
              <a:rPr lang="en-GB" sz="2400" dirty="0">
                <a:solidFill>
                  <a:srgbClr val="000000"/>
                </a:solidFill>
                <a:ea typeface="+mn-lt"/>
                <a:cs typeface="+mn-lt"/>
              </a:rPr>
              <a:t> </a:t>
            </a:r>
            <a:endParaRPr lang="en-GB" sz="2400" b="0" i="0" u="none" strike="noStrike" kern="1200" cap="none" spc="0" normalizeH="0" baseline="0" noProof="0" dirty="0">
              <a:ln>
                <a:noFill/>
              </a:ln>
              <a:solidFill>
                <a:srgbClr val="000000"/>
              </a:solidFill>
              <a:effectLst/>
              <a:uLnTx/>
              <a:uFillTx/>
              <a:ea typeface="+mn-lt"/>
              <a:cs typeface="+mn-lt"/>
            </a:endParaRPr>
          </a:p>
          <a:p>
            <a:pPr marL="457200" marR="0" lvl="0" indent="-457200" algn="l" defTabSz="914400" rtl="0" eaLnBrk="1" fontAlgn="auto" latinLnBrk="0" hangingPunct="1">
              <a:lnSpc>
                <a:spcPct val="90000"/>
              </a:lnSpc>
              <a:spcBef>
                <a:spcPts val="1000"/>
              </a:spcBef>
              <a:spcAft>
                <a:spcPts val="0"/>
              </a:spcAft>
              <a:buClr>
                <a:srgbClr val="0D9390"/>
              </a:buClr>
              <a:buSzTx/>
              <a:buFontTx/>
              <a:buBlip>
                <a:blip r:embed="rId3"/>
              </a:buBlip>
              <a:tabLst/>
              <a:defRPr/>
            </a:pPr>
            <a:endParaRPr lang="en-GB" sz="2400">
              <a:solidFill>
                <a:srgbClr val="000000"/>
              </a:solidFill>
              <a:latin typeface="Calibri" panose="020F0502020204030204"/>
            </a:endParaRPr>
          </a:p>
          <a:p>
            <a:pPr marL="457200" indent="-457200">
              <a:lnSpc>
                <a:spcPct val="90000"/>
              </a:lnSpc>
              <a:spcBef>
                <a:spcPts val="1000"/>
              </a:spcBef>
              <a:buClr>
                <a:srgbClr val="0D9390"/>
              </a:buClr>
              <a:buFont typeface="Arial"/>
              <a:buBlip>
                <a:blip r:embed="rId3"/>
              </a:buBlip>
              <a:defRPr/>
            </a:pPr>
            <a:r>
              <a:rPr lang="en-GB" sz="2400" err="1">
                <a:solidFill>
                  <a:srgbClr val="000000"/>
                </a:solidFill>
                <a:ea typeface="+mn-lt"/>
                <a:cs typeface="+mn-lt"/>
              </a:rPr>
              <a:t>Häufig</a:t>
            </a:r>
            <a:r>
              <a:rPr lang="en-GB" sz="2400" dirty="0">
                <a:solidFill>
                  <a:srgbClr val="000000"/>
                </a:solidFill>
                <a:ea typeface="+mn-lt"/>
                <a:cs typeface="+mn-lt"/>
              </a:rPr>
              <a:t> </a:t>
            </a:r>
            <a:r>
              <a:rPr lang="en-GB" sz="2400" err="1">
                <a:solidFill>
                  <a:srgbClr val="000000"/>
                </a:solidFill>
                <a:ea typeface="+mn-lt"/>
                <a:cs typeface="+mn-lt"/>
              </a:rPr>
              <a:t>sind</a:t>
            </a:r>
            <a:r>
              <a:rPr lang="en-GB" sz="2400" dirty="0">
                <a:solidFill>
                  <a:srgbClr val="000000"/>
                </a:solidFill>
                <a:ea typeface="+mn-lt"/>
                <a:cs typeface="+mn-lt"/>
              </a:rPr>
              <a:t> </a:t>
            </a:r>
            <a:r>
              <a:rPr lang="en-GB" sz="2400" err="1">
                <a:solidFill>
                  <a:srgbClr val="000000"/>
                </a:solidFill>
                <a:ea typeface="+mn-lt"/>
                <a:cs typeface="+mn-lt"/>
              </a:rPr>
              <a:t>zwei</a:t>
            </a:r>
            <a:r>
              <a:rPr lang="en-GB" sz="2400" dirty="0">
                <a:solidFill>
                  <a:srgbClr val="000000"/>
                </a:solidFill>
                <a:ea typeface="+mn-lt"/>
                <a:cs typeface="+mn-lt"/>
              </a:rPr>
              <a:t> </a:t>
            </a:r>
            <a:r>
              <a:rPr lang="en-GB" sz="2400" err="1">
                <a:solidFill>
                  <a:srgbClr val="000000"/>
                </a:solidFill>
                <a:ea typeface="+mn-lt"/>
                <a:cs typeface="+mn-lt"/>
              </a:rPr>
              <a:t>weitere</a:t>
            </a:r>
            <a:r>
              <a:rPr lang="en-GB" sz="2400" dirty="0">
                <a:solidFill>
                  <a:srgbClr val="000000"/>
                </a:solidFill>
                <a:ea typeface="+mn-lt"/>
                <a:cs typeface="+mn-lt"/>
              </a:rPr>
              <a:t> </a:t>
            </a:r>
            <a:r>
              <a:rPr lang="en-GB" sz="2400" err="1">
                <a:solidFill>
                  <a:srgbClr val="000000"/>
                </a:solidFill>
                <a:ea typeface="+mn-lt"/>
                <a:cs typeface="+mn-lt"/>
              </a:rPr>
              <a:t>Parteien</a:t>
            </a:r>
            <a:r>
              <a:rPr lang="en-GB" sz="2400" dirty="0">
                <a:solidFill>
                  <a:srgbClr val="000000"/>
                </a:solidFill>
                <a:ea typeface="+mn-lt"/>
                <a:cs typeface="+mn-lt"/>
              </a:rPr>
              <a:t> an </a:t>
            </a:r>
            <a:r>
              <a:rPr lang="en-GB" sz="2400" err="1">
                <a:solidFill>
                  <a:srgbClr val="000000"/>
                </a:solidFill>
                <a:ea typeface="+mn-lt"/>
                <a:cs typeface="+mn-lt"/>
              </a:rPr>
              <a:t>dem</a:t>
            </a:r>
            <a:r>
              <a:rPr lang="en-GB" sz="2400" dirty="0">
                <a:solidFill>
                  <a:srgbClr val="000000"/>
                </a:solidFill>
                <a:ea typeface="+mn-lt"/>
                <a:cs typeface="+mn-lt"/>
              </a:rPr>
              <a:t> </a:t>
            </a:r>
            <a:r>
              <a:rPr lang="en-GB" sz="2400" err="1">
                <a:solidFill>
                  <a:srgbClr val="000000"/>
                </a:solidFill>
                <a:ea typeface="+mn-lt"/>
                <a:cs typeface="+mn-lt"/>
              </a:rPr>
              <a:t>Prozess</a:t>
            </a:r>
            <a:r>
              <a:rPr lang="en-GB" sz="2400" dirty="0">
                <a:solidFill>
                  <a:srgbClr val="000000"/>
                </a:solidFill>
                <a:ea typeface="+mn-lt"/>
                <a:cs typeface="+mn-lt"/>
              </a:rPr>
              <a:t> </a:t>
            </a:r>
            <a:r>
              <a:rPr lang="en-GB" sz="2400" err="1">
                <a:solidFill>
                  <a:srgbClr val="000000"/>
                </a:solidFill>
                <a:ea typeface="+mn-lt"/>
                <a:cs typeface="+mn-lt"/>
              </a:rPr>
              <a:t>beteiligt</a:t>
            </a:r>
            <a:r>
              <a:rPr kumimoji="0" lang="en-GB" sz="2400" b="0" i="0" u="none" strike="noStrike" kern="1200" cap="none" spc="0" normalizeH="0" baseline="0" noProof="0" dirty="0">
                <a:ln>
                  <a:noFill/>
                </a:ln>
                <a:solidFill>
                  <a:srgbClr val="000000"/>
                </a:solidFill>
                <a:effectLst/>
                <a:uLnTx/>
                <a:uFillTx/>
                <a:ea typeface="+mn-lt"/>
                <a:cs typeface="+mn-lt"/>
              </a:rPr>
              <a:t>: </a:t>
            </a:r>
            <a:r>
              <a:rPr lang="en-GB" sz="2400" err="1">
                <a:solidFill>
                  <a:srgbClr val="000000"/>
                </a:solidFill>
                <a:ea typeface="+mn-lt"/>
                <a:cs typeface="+mn-lt"/>
              </a:rPr>
              <a:t>ein</a:t>
            </a:r>
            <a:r>
              <a:rPr lang="en-GB" sz="2400" dirty="0">
                <a:solidFill>
                  <a:srgbClr val="000000"/>
                </a:solidFill>
                <a:ea typeface="+mn-lt"/>
                <a:cs typeface="+mn-lt"/>
              </a:rPr>
              <a:t> </a:t>
            </a:r>
            <a:r>
              <a:rPr lang="en-GB" sz="2400" err="1">
                <a:solidFill>
                  <a:srgbClr val="000000"/>
                </a:solidFill>
                <a:ea typeface="+mn-lt"/>
                <a:cs typeface="+mn-lt"/>
              </a:rPr>
              <a:t>Vermittler</a:t>
            </a:r>
            <a:r>
              <a:rPr lang="en-GB" sz="2400" dirty="0">
                <a:solidFill>
                  <a:srgbClr val="000000"/>
                </a:solidFill>
                <a:ea typeface="+mn-lt"/>
                <a:cs typeface="+mn-lt"/>
              </a:rPr>
              <a:t>, der die </a:t>
            </a:r>
            <a:r>
              <a:rPr lang="en-GB" sz="2400" err="1">
                <a:solidFill>
                  <a:srgbClr val="000000"/>
                </a:solidFill>
                <a:ea typeface="+mn-lt"/>
                <a:cs typeface="+mn-lt"/>
              </a:rPr>
              <a:t>Beziehung</a:t>
            </a:r>
            <a:r>
              <a:rPr lang="en-GB" sz="2400" dirty="0">
                <a:solidFill>
                  <a:srgbClr val="000000"/>
                </a:solidFill>
                <a:ea typeface="+mn-lt"/>
                <a:cs typeface="+mn-lt"/>
              </a:rPr>
              <a:t> </a:t>
            </a:r>
            <a:r>
              <a:rPr lang="en-GB" sz="2400" err="1">
                <a:solidFill>
                  <a:srgbClr val="000000"/>
                </a:solidFill>
                <a:ea typeface="+mn-lt"/>
                <a:cs typeface="+mn-lt"/>
              </a:rPr>
              <a:t>zwischen</a:t>
            </a:r>
            <a:r>
              <a:rPr lang="en-GB" sz="2400" dirty="0">
                <a:solidFill>
                  <a:srgbClr val="000000"/>
                </a:solidFill>
                <a:ea typeface="+mn-lt"/>
                <a:cs typeface="+mn-lt"/>
              </a:rPr>
              <a:t> den </a:t>
            </a:r>
            <a:r>
              <a:rPr lang="en-GB" sz="2400" err="1">
                <a:solidFill>
                  <a:srgbClr val="000000"/>
                </a:solidFill>
                <a:ea typeface="+mn-lt"/>
                <a:cs typeface="+mn-lt"/>
              </a:rPr>
              <a:t>Parteien</a:t>
            </a:r>
            <a:r>
              <a:rPr lang="en-GB" sz="2400" dirty="0">
                <a:solidFill>
                  <a:srgbClr val="000000"/>
                </a:solidFill>
                <a:ea typeface="+mn-lt"/>
                <a:cs typeface="+mn-lt"/>
              </a:rPr>
              <a:t> </a:t>
            </a:r>
            <a:r>
              <a:rPr lang="en-GB" sz="2400" err="1">
                <a:solidFill>
                  <a:srgbClr val="000000"/>
                </a:solidFill>
                <a:ea typeface="+mn-lt"/>
                <a:cs typeface="+mn-lt"/>
              </a:rPr>
              <a:t>strukturiert</a:t>
            </a:r>
            <a:r>
              <a:rPr lang="en-GB" sz="2400" dirty="0">
                <a:solidFill>
                  <a:srgbClr val="000000"/>
                </a:solidFill>
                <a:ea typeface="+mn-lt"/>
                <a:cs typeface="+mn-lt"/>
              </a:rPr>
              <a:t> und </a:t>
            </a:r>
            <a:r>
              <a:rPr lang="en-GB" sz="2400" err="1">
                <a:solidFill>
                  <a:srgbClr val="000000"/>
                </a:solidFill>
                <a:ea typeface="+mn-lt"/>
                <a:cs typeface="+mn-lt"/>
              </a:rPr>
              <a:t>koordiniert</a:t>
            </a:r>
            <a:r>
              <a:rPr lang="en-GB" sz="2400" dirty="0">
                <a:solidFill>
                  <a:srgbClr val="000000"/>
                </a:solidFill>
                <a:ea typeface="+mn-lt"/>
                <a:cs typeface="+mn-lt"/>
              </a:rPr>
              <a:t>, und </a:t>
            </a:r>
            <a:r>
              <a:rPr lang="en-GB" sz="2400" err="1">
                <a:solidFill>
                  <a:srgbClr val="000000"/>
                </a:solidFill>
                <a:ea typeface="+mn-lt"/>
                <a:cs typeface="+mn-lt"/>
              </a:rPr>
              <a:t>ein</a:t>
            </a:r>
            <a:r>
              <a:rPr lang="en-GB" sz="2400" dirty="0">
                <a:solidFill>
                  <a:srgbClr val="000000"/>
                </a:solidFill>
                <a:ea typeface="+mn-lt"/>
                <a:cs typeface="+mn-lt"/>
              </a:rPr>
              <a:t> </a:t>
            </a:r>
            <a:r>
              <a:rPr lang="en-GB" sz="2400" err="1">
                <a:solidFill>
                  <a:srgbClr val="000000"/>
                </a:solidFill>
                <a:ea typeface="+mn-lt"/>
                <a:cs typeface="+mn-lt"/>
              </a:rPr>
              <a:t>unabhängiger</a:t>
            </a:r>
            <a:r>
              <a:rPr lang="en-GB" sz="2400" dirty="0">
                <a:solidFill>
                  <a:srgbClr val="000000"/>
                </a:solidFill>
                <a:ea typeface="+mn-lt"/>
                <a:cs typeface="+mn-lt"/>
              </a:rPr>
              <a:t> Dritter</a:t>
            </a:r>
            <a:r>
              <a:rPr kumimoji="0" lang="en-GB" sz="2400" b="0" i="0" u="none" strike="noStrike" kern="1200" cap="none" spc="0" normalizeH="0" baseline="0" noProof="0" dirty="0">
                <a:ln>
                  <a:noFill/>
                </a:ln>
                <a:solidFill>
                  <a:srgbClr val="000000"/>
                </a:solidFill>
                <a:effectLst/>
                <a:uLnTx/>
                <a:uFillTx/>
                <a:ea typeface="+mn-lt"/>
                <a:cs typeface="+mn-lt"/>
              </a:rPr>
              <a:t>, </a:t>
            </a:r>
            <a:r>
              <a:rPr lang="en-GB" sz="2400" dirty="0">
                <a:solidFill>
                  <a:srgbClr val="000000"/>
                </a:solidFill>
                <a:ea typeface="+mn-lt"/>
                <a:cs typeface="+mn-lt"/>
              </a:rPr>
              <a:t>der das </a:t>
            </a:r>
            <a:r>
              <a:rPr lang="en-GB" sz="2400" err="1">
                <a:solidFill>
                  <a:srgbClr val="000000"/>
                </a:solidFill>
                <a:ea typeface="+mn-lt"/>
                <a:cs typeface="+mn-lt"/>
              </a:rPr>
              <a:t>Ergebnis</a:t>
            </a:r>
            <a:r>
              <a:rPr lang="en-GB" sz="2400" dirty="0">
                <a:solidFill>
                  <a:srgbClr val="000000"/>
                </a:solidFill>
                <a:ea typeface="+mn-lt"/>
                <a:cs typeface="+mn-lt"/>
              </a:rPr>
              <a:t> </a:t>
            </a:r>
            <a:r>
              <a:rPr lang="en-GB" sz="2400" err="1">
                <a:solidFill>
                  <a:srgbClr val="000000"/>
                </a:solidFill>
                <a:ea typeface="+mn-lt"/>
                <a:cs typeface="+mn-lt"/>
              </a:rPr>
              <a:t>misst</a:t>
            </a:r>
            <a:r>
              <a:rPr lang="en-GB" sz="2400" dirty="0">
                <a:solidFill>
                  <a:srgbClr val="000000"/>
                </a:solidFill>
                <a:ea typeface="+mn-lt"/>
                <a:cs typeface="+mn-lt"/>
              </a:rPr>
              <a:t> und </a:t>
            </a:r>
            <a:r>
              <a:rPr lang="en-GB" sz="2400" err="1">
                <a:solidFill>
                  <a:srgbClr val="000000"/>
                </a:solidFill>
                <a:ea typeface="+mn-lt"/>
                <a:cs typeface="+mn-lt"/>
              </a:rPr>
              <a:t>validiert</a:t>
            </a:r>
            <a:r>
              <a:rPr kumimoji="0" lang="en-GB" sz="2400" b="0" i="0" u="none" strike="noStrike" kern="1200" cap="none" spc="0" normalizeH="0" baseline="0" noProof="0" dirty="0">
                <a:ln>
                  <a:noFill/>
                </a:ln>
                <a:solidFill>
                  <a:srgbClr val="000000"/>
                </a:solidFill>
                <a:effectLst/>
                <a:uLnTx/>
                <a:uFillTx/>
                <a:ea typeface="+mn-lt"/>
                <a:cs typeface="+mn-lt"/>
              </a:rPr>
              <a:t>.</a:t>
            </a:r>
            <a:endParaRPr lang="en-GB" sz="2400" b="0" i="0" u="none" strike="noStrike" kern="1200" cap="none" spc="0" normalizeH="0" baseline="0" noProof="0" dirty="0">
              <a:ln>
                <a:noFill/>
              </a:ln>
              <a:solidFill>
                <a:srgbClr val="000000"/>
              </a:solidFill>
              <a:effectLst/>
              <a:uLnTx/>
              <a:uFillTx/>
              <a:ea typeface="+mn-lt"/>
              <a:cs typeface="+mn-lt"/>
            </a:endParaRPr>
          </a:p>
          <a:p>
            <a:pPr marR="0" lvl="0" algn="l" defTabSz="914400" rtl="0" eaLnBrk="1" fontAlgn="auto" latinLnBrk="0" hangingPunct="1">
              <a:lnSpc>
                <a:spcPct val="90000"/>
              </a:lnSpc>
              <a:spcBef>
                <a:spcPts val="1000"/>
              </a:spcBef>
              <a:spcAft>
                <a:spcPts val="0"/>
              </a:spcAft>
              <a:buClr>
                <a:srgbClr val="0D9390"/>
              </a:buClr>
              <a:buSzTx/>
              <a:tabLst/>
              <a:defRPr/>
            </a:pPr>
            <a:endParaRPr kumimoji="0" lang="en-GB" sz="24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42281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761603"/>
            <a:ext cx="10595237" cy="822268"/>
          </a:xfrm>
        </p:spPr>
        <p:txBody>
          <a:bodyPr lIns="91440" tIns="45720" rIns="91440" bIns="45720" anchor="t">
            <a:noAutofit/>
          </a:bodyPr>
          <a:lstStyle/>
          <a:p>
            <a:r>
              <a:rPr lang="en-GB" dirty="0" err="1">
                <a:ea typeface="+mn-lt"/>
                <a:cs typeface="+mn-lt"/>
              </a:rPr>
              <a:t>Tätigkeit</a:t>
            </a:r>
            <a:endParaRPr lang="en-US" dirty="0" err="1"/>
          </a:p>
        </p:txBody>
      </p:sp>
      <p:sp>
        <p:nvSpPr>
          <p:cNvPr id="2" name="TextBox 1">
            <a:extLst>
              <a:ext uri="{FF2B5EF4-FFF2-40B4-BE49-F238E27FC236}">
                <a16:creationId xmlns:a16="http://schemas.microsoft.com/office/drawing/2014/main" id="{CDF7989A-5967-150C-B395-70EC1F2423B8}"/>
              </a:ext>
            </a:extLst>
          </p:cNvPr>
          <p:cNvSpPr txBox="1"/>
          <p:nvPr/>
        </p:nvSpPr>
        <p:spPr>
          <a:xfrm>
            <a:off x="798381" y="1633316"/>
            <a:ext cx="10496407" cy="1882567"/>
          </a:xfrm>
          <a:prstGeom prst="rect">
            <a:avLst/>
          </a:prstGeom>
          <a:noFill/>
        </p:spPr>
        <p:txBody>
          <a:bodyPr wrap="square" lIns="91440" tIns="45720" rIns="91440" bIns="45720" rtlCol="0" anchor="t">
            <a:spAutoFit/>
          </a:bodyPr>
          <a:lstStyle/>
          <a:p>
            <a:pPr marL="457200" indent="-457200">
              <a:lnSpc>
                <a:spcPct val="90000"/>
              </a:lnSpc>
              <a:spcBef>
                <a:spcPts val="1000"/>
              </a:spcBef>
              <a:buClr>
                <a:srgbClr val="0D9390"/>
              </a:buClr>
              <a:buFont typeface="Arial"/>
              <a:buBlip>
                <a:blip r:embed="rId3"/>
              </a:buBlip>
              <a:defRPr/>
            </a:pPr>
            <a:r>
              <a:rPr lang="en-GB" sz="2400" dirty="0" err="1">
                <a:solidFill>
                  <a:srgbClr val="000000"/>
                </a:solidFill>
                <a:ea typeface="+mn-lt"/>
                <a:cs typeface="+mn-lt"/>
              </a:rPr>
              <a:t>Erstellen</a:t>
            </a:r>
            <a:r>
              <a:rPr lang="en-GB" sz="2400" dirty="0">
                <a:solidFill>
                  <a:srgbClr val="000000"/>
                </a:solidFill>
                <a:ea typeface="+mn-lt"/>
                <a:cs typeface="+mn-lt"/>
              </a:rPr>
              <a:t> Sie </a:t>
            </a:r>
            <a:r>
              <a:rPr lang="en-GB" sz="2400" dirty="0" err="1">
                <a:solidFill>
                  <a:srgbClr val="000000"/>
                </a:solidFill>
                <a:ea typeface="+mn-lt"/>
                <a:cs typeface="+mn-lt"/>
              </a:rPr>
              <a:t>eine</a:t>
            </a:r>
            <a:r>
              <a:rPr lang="en-GB" sz="2400" dirty="0">
                <a:solidFill>
                  <a:srgbClr val="000000"/>
                </a:solidFill>
                <a:ea typeface="+mn-lt"/>
                <a:cs typeface="+mn-lt"/>
              </a:rPr>
              <a:t> Liste </a:t>
            </a:r>
            <a:r>
              <a:rPr lang="en-GB" sz="2400" dirty="0" err="1">
                <a:solidFill>
                  <a:srgbClr val="000000"/>
                </a:solidFill>
                <a:ea typeface="+mn-lt"/>
                <a:cs typeface="+mn-lt"/>
              </a:rPr>
              <a:t>aller</a:t>
            </a:r>
            <a:r>
              <a:rPr lang="en-GB" sz="2400" dirty="0">
                <a:solidFill>
                  <a:srgbClr val="000000"/>
                </a:solidFill>
                <a:ea typeface="+mn-lt"/>
                <a:cs typeface="+mn-lt"/>
              </a:rPr>
              <a:t> </a:t>
            </a:r>
            <a:r>
              <a:rPr lang="en-GB" sz="2400" dirty="0" err="1">
                <a:solidFill>
                  <a:srgbClr val="000000"/>
                </a:solidFill>
                <a:ea typeface="+mn-lt"/>
                <a:cs typeface="+mn-lt"/>
              </a:rPr>
              <a:t>Einschränkungen</a:t>
            </a:r>
            <a:r>
              <a:rPr lang="en-GB" sz="2400" dirty="0">
                <a:solidFill>
                  <a:srgbClr val="000000"/>
                </a:solidFill>
                <a:ea typeface="+mn-lt"/>
                <a:cs typeface="+mn-lt"/>
              </a:rPr>
              <a:t>, die </a:t>
            </a:r>
            <a:r>
              <a:rPr lang="en-GB" sz="2400" dirty="0" err="1">
                <a:solidFill>
                  <a:srgbClr val="000000"/>
                </a:solidFill>
                <a:ea typeface="+mn-lt"/>
                <a:cs typeface="+mn-lt"/>
              </a:rPr>
              <a:t>externe</a:t>
            </a:r>
            <a:r>
              <a:rPr lang="en-GB" sz="2400" dirty="0">
                <a:solidFill>
                  <a:srgbClr val="000000"/>
                </a:solidFill>
                <a:ea typeface="+mn-lt"/>
                <a:cs typeface="+mn-lt"/>
              </a:rPr>
              <a:t> </a:t>
            </a:r>
            <a:r>
              <a:rPr lang="en-GB" sz="2400" dirty="0" err="1">
                <a:solidFill>
                  <a:srgbClr val="000000"/>
                </a:solidFill>
                <a:ea typeface="+mn-lt"/>
                <a:cs typeface="+mn-lt"/>
              </a:rPr>
              <a:t>Geldgeber</a:t>
            </a:r>
            <a:r>
              <a:rPr lang="en-GB" sz="2400" dirty="0">
                <a:solidFill>
                  <a:srgbClr val="000000"/>
                </a:solidFill>
                <a:ea typeface="+mn-lt"/>
                <a:cs typeface="+mn-lt"/>
              </a:rPr>
              <a:t> </a:t>
            </a:r>
            <a:r>
              <a:rPr lang="en-GB" sz="2400" dirty="0" err="1">
                <a:solidFill>
                  <a:srgbClr val="000000"/>
                </a:solidFill>
                <a:ea typeface="+mn-lt"/>
                <a:cs typeface="+mn-lt"/>
              </a:rPr>
              <a:t>als</a:t>
            </a:r>
            <a:r>
              <a:rPr lang="en-GB" sz="2400" dirty="0">
                <a:solidFill>
                  <a:srgbClr val="000000"/>
                </a:solidFill>
                <a:ea typeface="+mn-lt"/>
                <a:cs typeface="+mn-lt"/>
              </a:rPr>
              <a:t> </a:t>
            </a:r>
            <a:r>
              <a:rPr lang="en-GB" sz="2400" dirty="0" err="1">
                <a:solidFill>
                  <a:srgbClr val="000000"/>
                </a:solidFill>
                <a:ea typeface="+mn-lt"/>
                <a:cs typeface="+mn-lt"/>
              </a:rPr>
              <a:t>Gegenleistung</a:t>
            </a:r>
            <a:r>
              <a:rPr lang="en-GB" sz="2400" dirty="0">
                <a:solidFill>
                  <a:srgbClr val="000000"/>
                </a:solidFill>
                <a:ea typeface="+mn-lt"/>
                <a:cs typeface="+mn-lt"/>
              </a:rPr>
              <a:t> für die </a:t>
            </a:r>
            <a:r>
              <a:rPr lang="en-GB" sz="2400" dirty="0" err="1">
                <a:solidFill>
                  <a:srgbClr val="000000"/>
                </a:solidFill>
                <a:ea typeface="+mn-lt"/>
                <a:cs typeface="+mn-lt"/>
              </a:rPr>
              <a:t>Finanzierung</a:t>
            </a:r>
            <a:r>
              <a:rPr lang="en-GB" sz="2400" dirty="0">
                <a:solidFill>
                  <a:srgbClr val="000000"/>
                </a:solidFill>
                <a:ea typeface="+mn-lt"/>
                <a:cs typeface="+mn-lt"/>
              </a:rPr>
              <a:t> Ihrer Organisation </a:t>
            </a:r>
            <a:r>
              <a:rPr lang="en-GB" sz="2400" dirty="0" err="1">
                <a:solidFill>
                  <a:srgbClr val="000000"/>
                </a:solidFill>
                <a:ea typeface="+mn-lt"/>
                <a:cs typeface="+mn-lt"/>
              </a:rPr>
              <a:t>auferlegt</a:t>
            </a:r>
            <a:r>
              <a:rPr lang="en-GB" sz="2400" dirty="0">
                <a:solidFill>
                  <a:srgbClr val="000000"/>
                </a:solidFill>
                <a:ea typeface="+mn-lt"/>
                <a:cs typeface="+mn-lt"/>
              </a:rPr>
              <a:t> </a:t>
            </a:r>
            <a:r>
              <a:rPr lang="en-GB" sz="2400" dirty="0" err="1">
                <a:solidFill>
                  <a:srgbClr val="000000"/>
                </a:solidFill>
                <a:ea typeface="+mn-lt"/>
                <a:cs typeface="+mn-lt"/>
              </a:rPr>
              <a:t>haben</a:t>
            </a:r>
            <a:r>
              <a:rPr lang="en-GB" sz="2400" dirty="0">
                <a:solidFill>
                  <a:srgbClr val="000000"/>
                </a:solidFill>
                <a:ea typeface="+mn-lt"/>
                <a:cs typeface="+mn-lt"/>
              </a:rPr>
              <a:t>, </a:t>
            </a:r>
            <a:r>
              <a:rPr lang="en-GB" sz="2400" dirty="0" err="1">
                <a:solidFill>
                  <a:srgbClr val="000000"/>
                </a:solidFill>
                <a:ea typeface="+mn-lt"/>
                <a:cs typeface="+mn-lt"/>
              </a:rPr>
              <a:t>oder</a:t>
            </a:r>
            <a:r>
              <a:rPr lang="en-GB" sz="2400" dirty="0">
                <a:solidFill>
                  <a:srgbClr val="000000"/>
                </a:solidFill>
                <a:ea typeface="+mn-lt"/>
                <a:cs typeface="+mn-lt"/>
              </a:rPr>
              <a:t> listen Sie </a:t>
            </a:r>
            <a:r>
              <a:rPr lang="en-GB" sz="2400" dirty="0" err="1">
                <a:solidFill>
                  <a:srgbClr val="000000"/>
                </a:solidFill>
                <a:ea typeface="+mn-lt"/>
                <a:cs typeface="+mn-lt"/>
              </a:rPr>
              <a:t>mögliche</a:t>
            </a:r>
            <a:r>
              <a:rPr lang="en-GB" sz="2400" dirty="0">
                <a:solidFill>
                  <a:srgbClr val="000000"/>
                </a:solidFill>
                <a:ea typeface="+mn-lt"/>
                <a:cs typeface="+mn-lt"/>
              </a:rPr>
              <a:t> </a:t>
            </a:r>
            <a:r>
              <a:rPr lang="en-GB" sz="2400" dirty="0" err="1">
                <a:solidFill>
                  <a:srgbClr val="000000"/>
                </a:solidFill>
                <a:ea typeface="+mn-lt"/>
                <a:cs typeface="+mn-lt"/>
              </a:rPr>
              <a:t>Einschränkungen</a:t>
            </a:r>
            <a:r>
              <a:rPr lang="en-GB" sz="2400" dirty="0">
                <a:solidFill>
                  <a:srgbClr val="000000"/>
                </a:solidFill>
                <a:ea typeface="+mn-lt"/>
                <a:cs typeface="+mn-lt"/>
              </a:rPr>
              <a:t> auf</a:t>
            </a:r>
            <a:r>
              <a:rPr kumimoji="0" lang="en-GB" sz="2400" b="0" i="0" u="none" strike="noStrike" kern="1200" cap="none" spc="0" normalizeH="0" baseline="0" noProof="0" dirty="0">
                <a:ln>
                  <a:noFill/>
                </a:ln>
                <a:solidFill>
                  <a:srgbClr val="000000"/>
                </a:solidFill>
                <a:effectLst/>
                <a:uLnTx/>
                <a:uFillTx/>
                <a:ea typeface="+mn-lt"/>
                <a:cs typeface="+mn-lt"/>
              </a:rPr>
              <a:t>, </a:t>
            </a:r>
            <a:r>
              <a:rPr lang="en-GB" sz="2400" dirty="0">
                <a:solidFill>
                  <a:srgbClr val="000000"/>
                </a:solidFill>
                <a:ea typeface="+mn-lt"/>
                <a:cs typeface="+mn-lt"/>
              </a:rPr>
              <a:t>die </a:t>
            </a:r>
            <a:r>
              <a:rPr lang="en-GB" sz="2400" dirty="0" err="1">
                <a:solidFill>
                  <a:srgbClr val="000000"/>
                </a:solidFill>
                <a:ea typeface="+mn-lt"/>
                <a:cs typeface="+mn-lt"/>
              </a:rPr>
              <a:t>Ihre</a:t>
            </a:r>
            <a:r>
              <a:rPr lang="en-GB" sz="2400" dirty="0">
                <a:solidFill>
                  <a:srgbClr val="000000"/>
                </a:solidFill>
                <a:ea typeface="+mn-lt"/>
                <a:cs typeface="+mn-lt"/>
              </a:rPr>
              <a:t> </a:t>
            </a:r>
            <a:r>
              <a:rPr lang="en-GB" sz="2400" dirty="0" err="1">
                <a:solidFill>
                  <a:srgbClr val="000000"/>
                </a:solidFill>
                <a:ea typeface="+mn-lt"/>
                <a:cs typeface="+mn-lt"/>
              </a:rPr>
              <a:t>derzeitigen</a:t>
            </a:r>
            <a:r>
              <a:rPr lang="en-GB" sz="2400" dirty="0">
                <a:solidFill>
                  <a:srgbClr val="000000"/>
                </a:solidFill>
                <a:ea typeface="+mn-lt"/>
                <a:cs typeface="+mn-lt"/>
              </a:rPr>
              <a:t> </a:t>
            </a:r>
            <a:r>
              <a:rPr lang="en-GB" sz="2400" dirty="0" err="1">
                <a:solidFill>
                  <a:srgbClr val="000000"/>
                </a:solidFill>
                <a:ea typeface="+mn-lt"/>
                <a:cs typeface="+mn-lt"/>
              </a:rPr>
              <a:t>Geldgeber</a:t>
            </a:r>
            <a:r>
              <a:rPr lang="en-GB" sz="2400" dirty="0">
                <a:solidFill>
                  <a:srgbClr val="000000"/>
                </a:solidFill>
                <a:ea typeface="+mn-lt"/>
                <a:cs typeface="+mn-lt"/>
              </a:rPr>
              <a:t> </a:t>
            </a:r>
            <a:r>
              <a:rPr lang="en-GB" sz="2400" dirty="0" err="1">
                <a:solidFill>
                  <a:srgbClr val="000000"/>
                </a:solidFill>
                <a:ea typeface="+mn-lt"/>
                <a:cs typeface="+mn-lt"/>
              </a:rPr>
              <a:t>auferlegen</a:t>
            </a:r>
            <a:r>
              <a:rPr lang="en-GB" sz="2400" dirty="0">
                <a:solidFill>
                  <a:srgbClr val="000000"/>
                </a:solidFill>
                <a:ea typeface="+mn-lt"/>
                <a:cs typeface="+mn-lt"/>
              </a:rPr>
              <a:t> </a:t>
            </a:r>
            <a:r>
              <a:rPr lang="en-GB" sz="2400" dirty="0" err="1">
                <a:solidFill>
                  <a:srgbClr val="000000"/>
                </a:solidFill>
                <a:ea typeface="+mn-lt"/>
                <a:cs typeface="+mn-lt"/>
              </a:rPr>
              <a:t>könnten</a:t>
            </a:r>
            <a:r>
              <a:rPr kumimoji="0" lang="en-GB" sz="2400" b="0" i="0" u="none" strike="noStrike" kern="1200" cap="none" spc="0" normalizeH="0" baseline="0" noProof="0" dirty="0">
                <a:ln>
                  <a:noFill/>
                </a:ln>
                <a:solidFill>
                  <a:srgbClr val="000000"/>
                </a:solidFill>
                <a:effectLst/>
                <a:uLnTx/>
                <a:uFillTx/>
                <a:ea typeface="+mn-lt"/>
                <a:cs typeface="+mn-lt"/>
              </a:rPr>
              <a:t>.</a:t>
            </a:r>
            <a:endParaRPr lang="en-US">
              <a:solidFill>
                <a:srgbClr val="086D6E"/>
              </a:solidFill>
              <a:ea typeface="+mn-lt"/>
              <a:cs typeface="+mn-lt"/>
            </a:endParaRPr>
          </a:p>
          <a:p>
            <a:pPr marR="0" lvl="0" algn="l" defTabSz="914400" rtl="0" eaLnBrk="1" fontAlgn="auto" latinLnBrk="0" hangingPunct="1">
              <a:lnSpc>
                <a:spcPct val="90000"/>
              </a:lnSpc>
              <a:spcBef>
                <a:spcPts val="1000"/>
              </a:spcBef>
              <a:spcAft>
                <a:spcPts val="0"/>
              </a:spcAft>
              <a:buClr>
                <a:srgbClr val="0D9390"/>
              </a:buClr>
              <a:buSzTx/>
              <a:tabLst/>
              <a:defRPr/>
            </a:pPr>
            <a:endParaRPr kumimoji="0" lang="en-GB" sz="24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7872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761603"/>
            <a:ext cx="10595237" cy="822268"/>
          </a:xfrm>
        </p:spPr>
        <p:txBody>
          <a:bodyPr/>
          <a:lstStyle/>
          <a:p>
            <a:r>
              <a:rPr lang="en-GB"/>
              <a:t>Case Study</a:t>
            </a:r>
          </a:p>
        </p:txBody>
      </p:sp>
      <p:sp>
        <p:nvSpPr>
          <p:cNvPr id="2" name="TextBox 1">
            <a:extLst>
              <a:ext uri="{FF2B5EF4-FFF2-40B4-BE49-F238E27FC236}">
                <a16:creationId xmlns:a16="http://schemas.microsoft.com/office/drawing/2014/main" id="{CDF7989A-5967-150C-B395-70EC1F2423B8}"/>
              </a:ext>
            </a:extLst>
          </p:cNvPr>
          <p:cNvSpPr txBox="1"/>
          <p:nvPr/>
        </p:nvSpPr>
        <p:spPr>
          <a:xfrm>
            <a:off x="798381" y="1489751"/>
            <a:ext cx="10496407" cy="4978799"/>
          </a:xfrm>
          <a:prstGeom prst="rect">
            <a:avLst/>
          </a:prstGeom>
          <a:noFill/>
        </p:spPr>
        <p:txBody>
          <a:bodyPr wrap="square" lIns="91440" tIns="45720" rIns="91440" bIns="45720" rtlCol="0" anchor="t">
            <a:spAutoFit/>
          </a:bodyPr>
          <a:lstStyle/>
          <a:p>
            <a:pPr marL="342900" indent="-342900">
              <a:lnSpc>
                <a:spcPct val="90000"/>
              </a:lnSpc>
              <a:spcBef>
                <a:spcPts val="1000"/>
              </a:spcBef>
              <a:buFont typeface="Arial"/>
              <a:buBlip>
                <a:blip r:embed="rId3"/>
              </a:buBlip>
              <a:defRPr/>
            </a:pPr>
            <a:r>
              <a:rPr lang="en-GB" sz="2400" b="1" dirty="0">
                <a:solidFill>
                  <a:schemeClr val="accent2"/>
                </a:solidFill>
                <a:ea typeface="+mn-lt"/>
                <a:cs typeface="+mn-lt"/>
              </a:rPr>
              <a:t>Internationales Zentrum für </a:t>
            </a:r>
            <a:r>
              <a:rPr lang="en-GB" sz="2400" b="1" dirty="0" err="1">
                <a:solidFill>
                  <a:schemeClr val="accent2"/>
                </a:solidFill>
                <a:ea typeface="+mn-lt"/>
                <a:cs typeface="+mn-lt"/>
              </a:rPr>
              <a:t>tropische</a:t>
            </a:r>
            <a:r>
              <a:rPr lang="en-GB" sz="2400" b="1" dirty="0">
                <a:solidFill>
                  <a:schemeClr val="accent2"/>
                </a:solidFill>
                <a:ea typeface="+mn-lt"/>
                <a:cs typeface="+mn-lt"/>
              </a:rPr>
              <a:t> </a:t>
            </a:r>
            <a:r>
              <a:rPr lang="en-GB" sz="2400" b="1" dirty="0" err="1">
                <a:solidFill>
                  <a:schemeClr val="accent2"/>
                </a:solidFill>
                <a:ea typeface="+mn-lt"/>
                <a:cs typeface="+mn-lt"/>
              </a:rPr>
              <a:t>Landwirtschaft</a:t>
            </a:r>
            <a:r>
              <a:rPr lang="en-GB" sz="2400" b="1" dirty="0">
                <a:solidFill>
                  <a:schemeClr val="accent2"/>
                </a:solidFill>
                <a:ea typeface="+mn-lt"/>
                <a:cs typeface="+mn-lt"/>
              </a:rPr>
              <a:t> </a:t>
            </a:r>
            <a:r>
              <a:rPr kumimoji="0" lang="en-GB" sz="2400" b="1" i="0" u="none" strike="noStrike" kern="1200" cap="none" spc="0" normalizeH="0" baseline="0" noProof="0" dirty="0">
                <a:ln>
                  <a:noFill/>
                </a:ln>
                <a:solidFill>
                  <a:schemeClr val="accent2"/>
                </a:solidFill>
                <a:effectLst/>
                <a:uLnTx/>
                <a:uFillTx/>
                <a:ea typeface="+mn-lt"/>
                <a:cs typeface="+mn-lt"/>
              </a:rPr>
              <a:t>(CIAT):</a:t>
            </a:r>
            <a:r>
              <a:rPr lang="en-GB" sz="2400" b="1" dirty="0">
                <a:solidFill>
                  <a:schemeClr val="accent2"/>
                </a:solidFill>
                <a:latin typeface="Calibri" panose="020F0502020204030204"/>
              </a:rPr>
              <a:t> </a:t>
            </a:r>
            <a:r>
              <a:rPr kumimoji="0" lang="en-GB" sz="2400" b="0" i="0" u="sng"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http://www.ijsrp.org/research-paper-1121/ijsrp-p11922.pdf</a:t>
            </a:r>
            <a:endParaRPr lang="en-GB" sz="2400" b="0" i="0" u="sng" strike="noStrike" kern="1200" cap="none" spc="0" normalizeH="0" baseline="0" noProof="0" dirty="0">
              <a:ln>
                <a:noFill/>
              </a:ln>
              <a:solidFill>
                <a:schemeClr val="accent2">
                  <a:lumMod val="75000"/>
                </a:schemeClr>
              </a:solidFill>
              <a:effectLst/>
              <a:uLnTx/>
              <a:uFillTx/>
              <a:latin typeface="Calibri" panose="020F0502020204030204"/>
              <a:cs typeface="Calibri" panose="020F0502020204030204"/>
            </a:endParaRPr>
          </a:p>
          <a:p>
            <a:pPr marL="342900" marR="0" lvl="0" indent="-342900" algn="l" defTabSz="914400" rtl="0" eaLnBrk="1" fontAlgn="auto" latinLnBrk="0" hangingPunct="1">
              <a:lnSpc>
                <a:spcPct val="90000"/>
              </a:lnSpc>
              <a:spcBef>
                <a:spcPts val="1000"/>
              </a:spcBef>
              <a:spcAft>
                <a:spcPts val="0"/>
              </a:spcAft>
              <a:buClrTx/>
              <a:buSzTx/>
              <a:buBlip>
                <a:blip r:embed="rId5"/>
              </a:buBlip>
              <a:tabLst/>
              <a:defRPr/>
            </a:pPr>
            <a:endParaRPr lang="en-GB" sz="2400" u="sng">
              <a:solidFill>
                <a:schemeClr val="accent2">
                  <a:lumMod val="75000"/>
                </a:schemeClr>
              </a:solidFill>
              <a:latin typeface="Calibri" panose="020F0502020204030204"/>
            </a:endParaRPr>
          </a:p>
          <a:p>
            <a:pPr marL="342900" indent="-342900">
              <a:lnSpc>
                <a:spcPct val="90000"/>
              </a:lnSpc>
              <a:spcBef>
                <a:spcPts val="1000"/>
              </a:spcBef>
              <a:buClr>
                <a:schemeClr val="accent2"/>
              </a:buClr>
              <a:buFont typeface="Arial" panose="020B0604020202020204" pitchFamily="34" charset="0"/>
              <a:buChar char="•"/>
              <a:defRPr/>
            </a:pPr>
            <a:r>
              <a:rPr lang="en-GB" sz="2400" u="sng" dirty="0">
                <a:solidFill>
                  <a:srgbClr val="000000"/>
                </a:solidFill>
                <a:ea typeface="+mn-lt"/>
                <a:cs typeface="+mn-lt"/>
              </a:rPr>
              <a:t>Das Ziel </a:t>
            </a:r>
            <a:r>
              <a:rPr lang="en-GB" sz="2400" u="sng" err="1">
                <a:solidFill>
                  <a:srgbClr val="000000"/>
                </a:solidFill>
                <a:ea typeface="+mn-lt"/>
                <a:cs typeface="+mn-lt"/>
              </a:rPr>
              <a:t>dieser</a:t>
            </a:r>
            <a:r>
              <a:rPr lang="en-GB" sz="2400" u="sng" dirty="0">
                <a:solidFill>
                  <a:srgbClr val="000000"/>
                </a:solidFill>
                <a:ea typeface="+mn-lt"/>
                <a:cs typeface="+mn-lt"/>
              </a:rPr>
              <a:t> Studie </a:t>
            </a:r>
            <a:r>
              <a:rPr lang="en-GB" sz="2400" u="sng" err="1">
                <a:solidFill>
                  <a:srgbClr val="000000"/>
                </a:solidFill>
                <a:ea typeface="+mn-lt"/>
                <a:cs typeface="+mn-lt"/>
              </a:rPr>
              <a:t>ist</a:t>
            </a:r>
            <a:r>
              <a:rPr lang="en-GB" sz="2400" u="sng" dirty="0">
                <a:solidFill>
                  <a:srgbClr val="000000"/>
                </a:solidFill>
                <a:ea typeface="+mn-lt"/>
                <a:cs typeface="+mn-lt"/>
              </a:rPr>
              <a:t>:</a:t>
            </a:r>
            <a:endParaRPr lang="en-GB" sz="2400" i="0" u="sng" strike="noStrike" kern="1200" cap="none" spc="0" normalizeH="0" baseline="0" noProof="0" dirty="0">
              <a:ln>
                <a:noFill/>
              </a:ln>
              <a:solidFill>
                <a:srgbClr val="000000"/>
              </a:solidFill>
              <a:effectLst/>
              <a:uLnTx/>
              <a:uFillTx/>
              <a:latin typeface="Calibri" panose="020F0502020204030204"/>
              <a:cs typeface="Calibri"/>
            </a:endParaRPr>
          </a:p>
          <a:p>
            <a:pPr marL="342900" marR="0" lvl="0" indent="-342900" algn="l" defTabSz="914400" rtl="0" eaLnBrk="1" fontAlgn="auto" latinLnBrk="0" hangingPunct="1">
              <a:lnSpc>
                <a:spcPct val="90000"/>
              </a:lnSpc>
              <a:spcBef>
                <a:spcPts val="1000"/>
              </a:spcBef>
              <a:spcAft>
                <a:spcPts val="0"/>
              </a:spcAft>
              <a:buClr>
                <a:schemeClr val="accent2"/>
              </a:buClr>
              <a:buSzTx/>
              <a:buFont typeface="Arial" panose="020B0604020202020204" pitchFamily="34" charset="0"/>
              <a:buChar char="•"/>
              <a:tabLst/>
              <a:defRPr/>
            </a:pPr>
            <a:endParaRPr kumimoji="0" lang="en-GB" sz="2400" i="0" u="none" strike="noStrike" kern="1200" cap="none" spc="0" normalizeH="0" baseline="0" noProof="0">
              <a:ln>
                <a:noFill/>
              </a:ln>
              <a:solidFill>
                <a:srgbClr val="000000"/>
              </a:solidFill>
              <a:effectLst/>
              <a:uLnTx/>
              <a:uFillTx/>
              <a:latin typeface="Calibri" panose="020F0502020204030204"/>
              <a:ea typeface="+mn-ea"/>
              <a:cs typeface="+mn-cs"/>
            </a:endParaRPr>
          </a:p>
          <a:p>
            <a:pPr marL="342900" indent="-342900">
              <a:lnSpc>
                <a:spcPct val="90000"/>
              </a:lnSpc>
              <a:spcBef>
                <a:spcPts val="1000"/>
              </a:spcBef>
              <a:buClr>
                <a:schemeClr val="accent2"/>
              </a:buClr>
              <a:buFont typeface="Calibri" panose="020F0502020204030204" pitchFamily="34" charset="0"/>
              <a:buChar char="‒"/>
              <a:defRPr/>
            </a:pPr>
            <a:r>
              <a:rPr lang="en-GB" sz="2400" dirty="0">
                <a:solidFill>
                  <a:srgbClr val="000000"/>
                </a:solidFill>
                <a:ea typeface="+mn-lt"/>
                <a:cs typeface="+mn-lt"/>
              </a:rPr>
              <a:t>Die </a:t>
            </a:r>
            <a:r>
              <a:rPr lang="en-GB" sz="2400" dirty="0" err="1">
                <a:solidFill>
                  <a:srgbClr val="000000"/>
                </a:solidFill>
                <a:ea typeface="+mn-lt"/>
                <a:cs typeface="+mn-lt"/>
              </a:rPr>
              <a:t>Auswirkung</a:t>
            </a:r>
            <a:r>
              <a:rPr lang="en-GB" sz="2400" dirty="0">
                <a:solidFill>
                  <a:srgbClr val="000000"/>
                </a:solidFill>
                <a:ea typeface="+mn-lt"/>
                <a:cs typeface="+mn-lt"/>
              </a:rPr>
              <a:t> der Fundraising-</a:t>
            </a:r>
            <a:r>
              <a:rPr lang="en-GB" sz="2400" dirty="0" err="1">
                <a:solidFill>
                  <a:srgbClr val="000000"/>
                </a:solidFill>
                <a:ea typeface="+mn-lt"/>
                <a:cs typeface="+mn-lt"/>
              </a:rPr>
              <a:t>Strategie</a:t>
            </a:r>
            <a:r>
              <a:rPr lang="en-GB" sz="2400" dirty="0">
                <a:solidFill>
                  <a:srgbClr val="000000"/>
                </a:solidFill>
                <a:ea typeface="+mn-lt"/>
                <a:cs typeface="+mn-lt"/>
              </a:rPr>
              <a:t> auf die </a:t>
            </a:r>
            <a:r>
              <a:rPr lang="en-GB" sz="2400" dirty="0" err="1">
                <a:solidFill>
                  <a:srgbClr val="000000"/>
                </a:solidFill>
                <a:ea typeface="+mn-lt"/>
                <a:cs typeface="+mn-lt"/>
              </a:rPr>
              <a:t>finanzielle</a:t>
            </a:r>
            <a:r>
              <a:rPr lang="en-GB" sz="2400" dirty="0">
                <a:solidFill>
                  <a:srgbClr val="000000"/>
                </a:solidFill>
                <a:ea typeface="+mn-lt"/>
                <a:cs typeface="+mn-lt"/>
              </a:rPr>
              <a:t> </a:t>
            </a:r>
            <a:r>
              <a:rPr lang="en-GB" sz="2400" dirty="0" err="1">
                <a:solidFill>
                  <a:srgbClr val="000000"/>
                </a:solidFill>
                <a:ea typeface="+mn-lt"/>
                <a:cs typeface="+mn-lt"/>
              </a:rPr>
              <a:t>Nachhaltigkeit</a:t>
            </a:r>
            <a:r>
              <a:rPr lang="en-GB" sz="2400" dirty="0">
                <a:solidFill>
                  <a:srgbClr val="000000"/>
                </a:solidFill>
                <a:ea typeface="+mn-lt"/>
                <a:cs typeface="+mn-lt"/>
              </a:rPr>
              <a:t> von </a:t>
            </a:r>
            <a:r>
              <a:rPr kumimoji="0" lang="en-GB" sz="2400" i="0" u="none" strike="noStrike" kern="1200" cap="none" spc="0" normalizeH="0" baseline="0" noProof="0" dirty="0">
                <a:ln>
                  <a:noFill/>
                </a:ln>
                <a:solidFill>
                  <a:srgbClr val="000000"/>
                </a:solidFill>
                <a:effectLst/>
                <a:uLnTx/>
                <a:uFillTx/>
                <a:ea typeface="+mn-lt"/>
                <a:cs typeface="+mn-lt"/>
              </a:rPr>
              <a:t>NGOs </a:t>
            </a:r>
            <a:r>
              <a:rPr lang="en-GB" sz="2400" dirty="0" err="1">
                <a:solidFill>
                  <a:srgbClr val="000000"/>
                </a:solidFill>
                <a:ea typeface="+mn-lt"/>
                <a:cs typeface="+mn-lt"/>
              </a:rPr>
              <a:t>wie</a:t>
            </a:r>
            <a:r>
              <a:rPr lang="en-GB" sz="2400" dirty="0">
                <a:solidFill>
                  <a:srgbClr val="000000"/>
                </a:solidFill>
                <a:ea typeface="+mn-lt"/>
                <a:cs typeface="+mn-lt"/>
              </a:rPr>
              <a:t> </a:t>
            </a:r>
            <a:r>
              <a:rPr lang="en-GB" sz="2400" dirty="0" err="1">
                <a:solidFill>
                  <a:srgbClr val="000000"/>
                </a:solidFill>
                <a:ea typeface="+mn-lt"/>
                <a:cs typeface="+mn-lt"/>
              </a:rPr>
              <a:t>dem</a:t>
            </a:r>
            <a:r>
              <a:rPr lang="en-GB" sz="2400" dirty="0">
                <a:solidFill>
                  <a:srgbClr val="000000"/>
                </a:solidFill>
                <a:ea typeface="+mn-lt"/>
                <a:cs typeface="+mn-lt"/>
              </a:rPr>
              <a:t> </a:t>
            </a:r>
            <a:r>
              <a:rPr kumimoji="0" lang="en-GB" sz="2400" i="0" u="none" strike="noStrike" kern="1200" cap="none" spc="0" normalizeH="0" baseline="0" noProof="0" dirty="0">
                <a:ln>
                  <a:noFill/>
                </a:ln>
                <a:solidFill>
                  <a:srgbClr val="000000"/>
                </a:solidFill>
                <a:effectLst/>
                <a:uLnTx/>
                <a:uFillTx/>
                <a:ea typeface="+mn-lt"/>
                <a:cs typeface="+mn-lt"/>
              </a:rPr>
              <a:t>Centro International for Tropical Agricultura</a:t>
            </a:r>
            <a:r>
              <a:rPr lang="en-GB" sz="2400" dirty="0">
                <a:solidFill>
                  <a:srgbClr val="000000"/>
                </a:solidFill>
                <a:ea typeface="+mn-lt"/>
                <a:cs typeface="+mn-lt"/>
              </a:rPr>
              <a:t> </a:t>
            </a:r>
            <a:r>
              <a:rPr lang="en-GB" sz="2400" dirty="0" err="1">
                <a:solidFill>
                  <a:srgbClr val="000000"/>
                </a:solidFill>
                <a:ea typeface="+mn-lt"/>
                <a:cs typeface="+mn-lt"/>
              </a:rPr>
              <a:t>zu</a:t>
            </a:r>
            <a:r>
              <a:rPr lang="en-GB" sz="2400" dirty="0">
                <a:solidFill>
                  <a:srgbClr val="000000"/>
                </a:solidFill>
                <a:ea typeface="+mn-lt"/>
                <a:cs typeface="+mn-lt"/>
              </a:rPr>
              <a:t> </a:t>
            </a:r>
            <a:r>
              <a:rPr lang="en-GB" sz="2400" dirty="0" err="1">
                <a:solidFill>
                  <a:srgbClr val="000000"/>
                </a:solidFill>
                <a:ea typeface="+mn-lt"/>
                <a:cs typeface="+mn-lt"/>
              </a:rPr>
              <a:t>ermitteln</a:t>
            </a:r>
            <a:r>
              <a:rPr lang="en-GB" sz="2400" dirty="0">
                <a:solidFill>
                  <a:srgbClr val="000000"/>
                </a:solidFill>
                <a:ea typeface="+mn-lt"/>
                <a:cs typeface="+mn-lt"/>
              </a:rPr>
              <a:t>.</a:t>
            </a:r>
            <a:endParaRPr lang="en-GB" sz="2400" i="0" u="none" strike="noStrike" kern="1200" cap="none" spc="0" normalizeH="0" baseline="0" noProof="0">
              <a:ln>
                <a:noFill/>
              </a:ln>
              <a:solidFill>
                <a:srgbClr val="000000"/>
              </a:solidFill>
              <a:effectLst/>
              <a:uLnTx/>
              <a:uFillTx/>
              <a:latin typeface="Calibri" panose="020F0502020204030204"/>
              <a:cs typeface="Calibri"/>
            </a:endParaRPr>
          </a:p>
          <a:p>
            <a:pPr marL="342900" marR="0" lvl="0" indent="-342900" algn="l" defTabSz="914400" rtl="0" eaLnBrk="1" fontAlgn="auto" latinLnBrk="0" hangingPunct="1">
              <a:lnSpc>
                <a:spcPct val="90000"/>
              </a:lnSpc>
              <a:spcBef>
                <a:spcPts val="1000"/>
              </a:spcBef>
              <a:spcAft>
                <a:spcPts val="0"/>
              </a:spcAft>
              <a:buClr>
                <a:schemeClr val="accent2"/>
              </a:buClr>
              <a:buSzTx/>
              <a:buFont typeface="Calibri" panose="020F0502020204030204" pitchFamily="34" charset="0"/>
              <a:buChar char="‒"/>
              <a:tabLst/>
              <a:defRPr/>
            </a:pPr>
            <a:endParaRPr kumimoji="0" lang="en-GB" sz="2400" i="0" u="none" strike="noStrike" kern="1200" cap="none" spc="0" normalizeH="0" baseline="0" noProof="0">
              <a:ln>
                <a:noFill/>
              </a:ln>
              <a:solidFill>
                <a:srgbClr val="000000"/>
              </a:solidFill>
              <a:effectLst/>
              <a:uLnTx/>
              <a:uFillTx/>
              <a:latin typeface="Calibri" panose="020F0502020204030204"/>
              <a:ea typeface="+mn-ea"/>
              <a:cs typeface="+mn-cs"/>
            </a:endParaRPr>
          </a:p>
          <a:p>
            <a:pPr marL="342900" indent="-342900">
              <a:lnSpc>
                <a:spcPct val="90000"/>
              </a:lnSpc>
              <a:spcBef>
                <a:spcPts val="1000"/>
              </a:spcBef>
              <a:buClr>
                <a:schemeClr val="accent2"/>
              </a:buClr>
              <a:buFont typeface="Calibri" panose="020F0502020204030204" pitchFamily="34" charset="0"/>
              <a:buChar char="‒"/>
              <a:defRPr/>
            </a:pPr>
            <a:r>
              <a:rPr lang="en-GB" sz="2400" dirty="0" err="1">
                <a:solidFill>
                  <a:srgbClr val="000000"/>
                </a:solidFill>
                <a:ea typeface="+mn-lt"/>
                <a:cs typeface="+mn-lt"/>
              </a:rPr>
              <a:t>Untersuchung</a:t>
            </a:r>
            <a:r>
              <a:rPr lang="en-GB" sz="2400" dirty="0">
                <a:solidFill>
                  <a:srgbClr val="000000"/>
                </a:solidFill>
                <a:ea typeface="+mn-lt"/>
                <a:cs typeface="+mn-lt"/>
              </a:rPr>
              <a:t> der </a:t>
            </a:r>
            <a:r>
              <a:rPr lang="en-GB" sz="2400" dirty="0" err="1">
                <a:solidFill>
                  <a:srgbClr val="000000"/>
                </a:solidFill>
                <a:ea typeface="+mn-lt"/>
                <a:cs typeface="+mn-lt"/>
              </a:rPr>
              <a:t>Auswirkungen</a:t>
            </a:r>
            <a:r>
              <a:rPr lang="en-GB" sz="2400" dirty="0">
                <a:solidFill>
                  <a:srgbClr val="000000"/>
                </a:solidFill>
                <a:ea typeface="+mn-lt"/>
                <a:cs typeface="+mn-lt"/>
              </a:rPr>
              <a:t> der </a:t>
            </a:r>
            <a:r>
              <a:rPr lang="en-GB" sz="2400" dirty="0" err="1">
                <a:solidFill>
                  <a:srgbClr val="000000"/>
                </a:solidFill>
                <a:ea typeface="+mn-lt"/>
                <a:cs typeface="+mn-lt"/>
              </a:rPr>
              <a:t>Strategie</a:t>
            </a:r>
            <a:r>
              <a:rPr lang="en-GB" sz="2400" dirty="0">
                <a:solidFill>
                  <a:srgbClr val="000000"/>
                </a:solidFill>
                <a:ea typeface="+mn-lt"/>
                <a:cs typeface="+mn-lt"/>
              </a:rPr>
              <a:t> </a:t>
            </a:r>
            <a:r>
              <a:rPr lang="en-GB" sz="2400" dirty="0" err="1">
                <a:solidFill>
                  <a:srgbClr val="000000"/>
                </a:solidFill>
                <a:ea typeface="+mn-lt"/>
                <a:cs typeface="+mn-lt"/>
              </a:rPr>
              <a:t>zur</a:t>
            </a:r>
            <a:r>
              <a:rPr lang="en-GB" sz="2400" dirty="0">
                <a:solidFill>
                  <a:srgbClr val="000000"/>
                </a:solidFill>
                <a:ea typeface="+mn-lt"/>
                <a:cs typeface="+mn-lt"/>
              </a:rPr>
              <a:t> </a:t>
            </a:r>
            <a:r>
              <a:rPr lang="en-GB" sz="2400" dirty="0" err="1">
                <a:solidFill>
                  <a:srgbClr val="000000"/>
                </a:solidFill>
                <a:ea typeface="+mn-lt"/>
                <a:cs typeface="+mn-lt"/>
              </a:rPr>
              <a:t>Einkommensdiversifizierung</a:t>
            </a:r>
            <a:r>
              <a:rPr lang="en-GB" sz="2400" dirty="0">
                <a:solidFill>
                  <a:srgbClr val="000000"/>
                </a:solidFill>
                <a:ea typeface="+mn-lt"/>
                <a:cs typeface="+mn-lt"/>
              </a:rPr>
              <a:t> auf die </a:t>
            </a:r>
            <a:r>
              <a:rPr lang="en-GB" sz="2400" dirty="0" err="1">
                <a:solidFill>
                  <a:srgbClr val="000000"/>
                </a:solidFill>
                <a:ea typeface="+mn-lt"/>
                <a:cs typeface="+mn-lt"/>
              </a:rPr>
              <a:t>finanzielle</a:t>
            </a:r>
            <a:r>
              <a:rPr lang="en-GB" sz="2400" dirty="0">
                <a:solidFill>
                  <a:srgbClr val="000000"/>
                </a:solidFill>
                <a:ea typeface="+mn-lt"/>
                <a:cs typeface="+mn-lt"/>
              </a:rPr>
              <a:t> </a:t>
            </a:r>
            <a:r>
              <a:rPr lang="en-GB" sz="2400" dirty="0" err="1">
                <a:solidFill>
                  <a:srgbClr val="000000"/>
                </a:solidFill>
                <a:ea typeface="+mn-lt"/>
                <a:cs typeface="+mn-lt"/>
              </a:rPr>
              <a:t>Nachhaltigkeit</a:t>
            </a:r>
            <a:r>
              <a:rPr lang="en-GB" sz="2400" dirty="0">
                <a:solidFill>
                  <a:srgbClr val="000000"/>
                </a:solidFill>
                <a:ea typeface="+mn-lt"/>
                <a:cs typeface="+mn-lt"/>
              </a:rPr>
              <a:t> von </a:t>
            </a:r>
            <a:r>
              <a:rPr kumimoji="0" lang="en-GB" sz="2400" i="0" u="none" strike="noStrike" kern="1200" cap="none" spc="0" normalizeH="0" baseline="0" noProof="0" dirty="0">
                <a:ln>
                  <a:noFill/>
                </a:ln>
                <a:solidFill>
                  <a:srgbClr val="000000"/>
                </a:solidFill>
                <a:effectLst/>
                <a:uLnTx/>
                <a:uFillTx/>
                <a:ea typeface="+mn-lt"/>
                <a:cs typeface="+mn-lt"/>
              </a:rPr>
              <a:t>NGOs </a:t>
            </a:r>
            <a:r>
              <a:rPr lang="en-GB" sz="2400" dirty="0" err="1">
                <a:solidFill>
                  <a:srgbClr val="000000"/>
                </a:solidFill>
                <a:ea typeface="+mn-lt"/>
                <a:cs typeface="+mn-lt"/>
              </a:rPr>
              <a:t>wie</a:t>
            </a:r>
            <a:r>
              <a:rPr kumimoji="0" lang="en-GB" sz="2400" i="0" u="none" strike="noStrike" kern="1200" cap="none" spc="0" normalizeH="0" baseline="0" noProof="0" dirty="0">
                <a:ln>
                  <a:noFill/>
                </a:ln>
                <a:solidFill>
                  <a:srgbClr val="000000"/>
                </a:solidFill>
                <a:effectLst/>
                <a:uLnTx/>
                <a:uFillTx/>
                <a:ea typeface="+mn-lt"/>
                <a:cs typeface="+mn-lt"/>
              </a:rPr>
              <a:t> Centro International for Tropical Agricultura</a:t>
            </a:r>
            <a:endParaRPr lang="en-GB" sz="2400" i="0" u="none" strike="noStrike" kern="1200" cap="none" spc="0" normalizeH="0" baseline="0" noProof="0" dirty="0">
              <a:ln>
                <a:noFill/>
              </a:ln>
              <a:solidFill>
                <a:srgbClr val="000000"/>
              </a:solidFill>
              <a:effectLst/>
              <a:uLnTx/>
              <a:uFillTx/>
              <a:ea typeface="+mn-lt"/>
              <a:cs typeface="+mn-lt"/>
            </a:endParaRPr>
          </a:p>
          <a:p>
            <a:pPr marR="0" lvl="0" algn="l" defTabSz="914400" rtl="0" eaLnBrk="1" fontAlgn="auto" latinLnBrk="0" hangingPunct="1">
              <a:lnSpc>
                <a:spcPct val="90000"/>
              </a:lnSpc>
              <a:spcBef>
                <a:spcPts val="1000"/>
              </a:spcBef>
              <a:spcAft>
                <a:spcPts val="0"/>
              </a:spcAft>
              <a:buClr>
                <a:srgbClr val="0D9390"/>
              </a:buClr>
              <a:buSzTx/>
              <a:tabLst/>
              <a:defRPr/>
            </a:pPr>
            <a:endParaRPr kumimoji="0" lang="en-GB" sz="24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37712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761603"/>
            <a:ext cx="10595237" cy="822268"/>
          </a:xfrm>
        </p:spPr>
        <p:txBody>
          <a:bodyPr/>
          <a:lstStyle/>
          <a:p>
            <a:r>
              <a:rPr lang="en-GB"/>
              <a:t>Case Study</a:t>
            </a:r>
          </a:p>
        </p:txBody>
      </p:sp>
      <p:sp>
        <p:nvSpPr>
          <p:cNvPr id="2" name="TextBox 1">
            <a:extLst>
              <a:ext uri="{FF2B5EF4-FFF2-40B4-BE49-F238E27FC236}">
                <a16:creationId xmlns:a16="http://schemas.microsoft.com/office/drawing/2014/main" id="{CDF7989A-5967-150C-B395-70EC1F2423B8}"/>
              </a:ext>
            </a:extLst>
          </p:cNvPr>
          <p:cNvSpPr txBox="1"/>
          <p:nvPr/>
        </p:nvSpPr>
        <p:spPr>
          <a:xfrm>
            <a:off x="798381" y="1633316"/>
            <a:ext cx="10496407" cy="3981603"/>
          </a:xfrm>
          <a:prstGeom prst="rect">
            <a:avLst/>
          </a:prstGeom>
          <a:noFill/>
        </p:spPr>
        <p:txBody>
          <a:bodyPr wrap="square" lIns="91440" tIns="45720" rIns="91440" bIns="45720" rtlCol="0" anchor="t">
            <a:spAutoFit/>
          </a:bodyPr>
          <a:lstStyle/>
          <a:p>
            <a:pPr marL="342900" indent="-342900">
              <a:lnSpc>
                <a:spcPct val="90000"/>
              </a:lnSpc>
              <a:spcBef>
                <a:spcPts val="1000"/>
              </a:spcBef>
              <a:buBlip>
                <a:blip r:embed="rId3"/>
              </a:buBlip>
              <a:defRPr/>
            </a:pPr>
            <a:r>
              <a:rPr lang="en-GB" sz="2400" b="1" dirty="0">
                <a:solidFill>
                  <a:schemeClr val="accent2"/>
                </a:solidFill>
                <a:ea typeface="+mn-lt"/>
                <a:cs typeface="+mn-lt"/>
              </a:rPr>
              <a:t>Internationales Zentrum </a:t>
            </a:r>
            <a:r>
              <a:rPr lang="en-GB" sz="2400" b="1">
                <a:solidFill>
                  <a:schemeClr val="accent2"/>
                </a:solidFill>
                <a:ea typeface="+mn-lt"/>
                <a:cs typeface="+mn-lt"/>
              </a:rPr>
              <a:t>für </a:t>
            </a:r>
            <a:r>
              <a:rPr lang="en-GB" sz="2400" b="1" err="1">
                <a:solidFill>
                  <a:schemeClr val="accent2"/>
                </a:solidFill>
                <a:ea typeface="+mn-lt"/>
                <a:cs typeface="+mn-lt"/>
              </a:rPr>
              <a:t>tropische</a:t>
            </a:r>
            <a:r>
              <a:rPr lang="en-GB" sz="2400" b="1">
                <a:solidFill>
                  <a:schemeClr val="accent2"/>
                </a:solidFill>
                <a:ea typeface="+mn-lt"/>
                <a:cs typeface="+mn-lt"/>
              </a:rPr>
              <a:t> </a:t>
            </a:r>
            <a:r>
              <a:rPr lang="en-GB" sz="2400" b="1" err="1">
                <a:solidFill>
                  <a:schemeClr val="accent2"/>
                </a:solidFill>
                <a:ea typeface="+mn-lt"/>
                <a:cs typeface="+mn-lt"/>
              </a:rPr>
              <a:t>Landwirtschaft</a:t>
            </a:r>
            <a:r>
              <a:rPr lang="en-GB" sz="2400" b="1">
                <a:solidFill>
                  <a:schemeClr val="accent2"/>
                </a:solidFill>
                <a:ea typeface="+mn-lt"/>
                <a:cs typeface="+mn-lt"/>
              </a:rPr>
              <a:t> </a:t>
            </a:r>
            <a:r>
              <a:rPr kumimoji="0" lang="en-GB" sz="2400" b="1" i="0" u="none" strike="noStrike" kern="1200" cap="none" spc="0" normalizeH="0" baseline="0" noProof="0">
                <a:ln>
                  <a:noFill/>
                </a:ln>
                <a:solidFill>
                  <a:schemeClr val="accent2"/>
                </a:solidFill>
                <a:effectLst/>
                <a:uLnTx/>
                <a:uFillTx/>
                <a:ea typeface="+mn-lt"/>
                <a:cs typeface="+mn-lt"/>
              </a:rPr>
              <a:t>(CIAT):</a:t>
            </a:r>
            <a:r>
              <a:rPr lang="en-GB" sz="2400" b="1">
                <a:solidFill>
                  <a:schemeClr val="accent2"/>
                </a:solidFill>
                <a:ea typeface="+mn-lt"/>
                <a:cs typeface="+mn-lt"/>
              </a:rPr>
              <a:t> </a:t>
            </a:r>
            <a:endParaRPr lang="en-GB" sz="2400" u="sng">
              <a:solidFill>
                <a:schemeClr val="accent2"/>
              </a:solidFill>
              <a:latin typeface="Calibri" panose="020F0502020204030204"/>
            </a:endParaRPr>
          </a:p>
          <a:p>
            <a:pPr>
              <a:lnSpc>
                <a:spcPct val="90000"/>
              </a:lnSpc>
              <a:spcBef>
                <a:spcPts val="1000"/>
              </a:spcBef>
              <a:defRPr/>
            </a:pPr>
            <a:r>
              <a:rPr kumimoji="0" lang="en-GB" sz="2400" b="0" i="0" u="sng"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http://www.ijsrp.org/research-paper-1121/ijsrp-p11922.pdf</a:t>
            </a:r>
            <a:endParaRPr lang="en-GB" sz="2400" b="0" i="0" u="sng" strike="noStrike" kern="1200" cap="none" spc="0" normalizeH="0" baseline="0" noProof="0" dirty="0">
              <a:ln>
                <a:noFill/>
              </a:ln>
              <a:solidFill>
                <a:schemeClr val="accent2">
                  <a:lumMod val="75000"/>
                </a:schemeClr>
              </a:solidFill>
              <a:effectLst/>
              <a:uLnTx/>
              <a:uFillTx/>
              <a:latin typeface="Calibri" panose="020F0502020204030204"/>
              <a:cs typeface="Calibri" panose="020F0502020204030204"/>
            </a:endParaRPr>
          </a:p>
          <a:p>
            <a:pPr marL="342900" marR="0" lvl="0" indent="-342900" algn="l" defTabSz="914400" rtl="0" eaLnBrk="1" fontAlgn="auto" latinLnBrk="0" hangingPunct="1">
              <a:lnSpc>
                <a:spcPct val="90000"/>
              </a:lnSpc>
              <a:spcBef>
                <a:spcPts val="1000"/>
              </a:spcBef>
              <a:spcAft>
                <a:spcPts val="0"/>
              </a:spcAft>
              <a:buClrTx/>
              <a:buSzTx/>
              <a:buBlip>
                <a:blip r:embed="rId5"/>
              </a:buBlip>
              <a:tabLst/>
              <a:defRPr/>
            </a:pPr>
            <a:endParaRPr lang="en-GB" sz="2400" u="sng">
              <a:solidFill>
                <a:schemeClr val="accent2">
                  <a:lumMod val="75000"/>
                </a:schemeClr>
              </a:solidFill>
              <a:latin typeface="Calibri" panose="020F0502020204030204"/>
            </a:endParaRPr>
          </a:p>
          <a:p>
            <a:pPr marL="342900" indent="-342900">
              <a:lnSpc>
                <a:spcPct val="90000"/>
              </a:lnSpc>
              <a:spcBef>
                <a:spcPts val="1000"/>
              </a:spcBef>
              <a:buClr>
                <a:schemeClr val="accent2"/>
              </a:buClr>
              <a:buFont typeface="Arial" panose="020B0604020202020204" pitchFamily="34" charset="0"/>
              <a:buChar char="•"/>
              <a:defRPr/>
            </a:pPr>
            <a:r>
              <a:rPr lang="en-GB" sz="2400">
                <a:solidFill>
                  <a:srgbClr val="000000"/>
                </a:solidFill>
                <a:ea typeface="+mn-lt"/>
                <a:cs typeface="+mn-lt"/>
              </a:rPr>
              <a:t>Die </a:t>
            </a:r>
            <a:r>
              <a:rPr lang="en-GB" sz="2400" err="1">
                <a:solidFill>
                  <a:srgbClr val="000000"/>
                </a:solidFill>
                <a:ea typeface="+mn-lt"/>
                <a:cs typeface="+mn-lt"/>
              </a:rPr>
              <a:t>Ziele</a:t>
            </a:r>
            <a:r>
              <a:rPr lang="en-GB" sz="2400">
                <a:solidFill>
                  <a:srgbClr val="000000"/>
                </a:solidFill>
                <a:ea typeface="+mn-lt"/>
                <a:cs typeface="+mn-lt"/>
              </a:rPr>
              <a:t> </a:t>
            </a:r>
            <a:r>
              <a:rPr kumimoji="0" lang="en-GB" sz="2400" i="0" strike="noStrike" kern="1200" cap="none" spc="0" normalizeH="0" baseline="0" noProof="0">
                <a:ln>
                  <a:noFill/>
                </a:ln>
                <a:solidFill>
                  <a:srgbClr val="000000"/>
                </a:solidFill>
                <a:effectLst/>
                <a:uLnTx/>
                <a:uFillTx/>
                <a:ea typeface="+mn-lt"/>
                <a:cs typeface="+mn-lt"/>
              </a:rPr>
              <a:t>(</a:t>
            </a:r>
            <a:r>
              <a:rPr lang="en-GB" sz="2400">
                <a:solidFill>
                  <a:srgbClr val="000000"/>
                </a:solidFill>
                <a:ea typeface="+mn-lt"/>
                <a:cs typeface="+mn-lt"/>
              </a:rPr>
              <a:t>Forts.):</a:t>
            </a:r>
            <a:endParaRPr lang="en-GB" sz="2400" i="0" strike="noStrike" kern="1200" cap="none" spc="0" normalizeH="0" baseline="0" noProof="0">
              <a:ln>
                <a:noFill/>
              </a:ln>
              <a:solidFill>
                <a:srgbClr val="000000"/>
              </a:solidFill>
              <a:effectLst/>
              <a:uLnTx/>
              <a:uFillTx/>
              <a:ea typeface="+mn-lt"/>
              <a:cs typeface="+mn-lt"/>
            </a:endParaRPr>
          </a:p>
          <a:p>
            <a:pPr marL="342900" marR="0" lvl="0" indent="-342900" algn="l" defTabSz="914400" rtl="0" eaLnBrk="1" fontAlgn="auto" latinLnBrk="0" hangingPunct="1">
              <a:lnSpc>
                <a:spcPct val="90000"/>
              </a:lnSpc>
              <a:spcBef>
                <a:spcPts val="1000"/>
              </a:spcBef>
              <a:spcAft>
                <a:spcPts val="0"/>
              </a:spcAft>
              <a:buClr>
                <a:schemeClr val="accent2"/>
              </a:buClr>
              <a:buSzTx/>
              <a:buFont typeface="Arial" panose="020B0604020202020204" pitchFamily="34" charset="0"/>
              <a:buChar char="•"/>
              <a:tabLst/>
              <a:defRPr/>
            </a:pPr>
            <a:endParaRPr kumimoji="0" lang="en-GB" sz="2400" i="0" u="none" strike="noStrike" kern="1200" cap="none" spc="0" normalizeH="0" baseline="0" noProof="0">
              <a:ln>
                <a:noFill/>
              </a:ln>
              <a:solidFill>
                <a:srgbClr val="000000"/>
              </a:solidFill>
              <a:effectLst/>
              <a:uLnTx/>
              <a:uFillTx/>
              <a:latin typeface="Calibri" panose="020F0502020204030204"/>
              <a:ea typeface="+mn-ea"/>
              <a:cs typeface="+mn-cs"/>
            </a:endParaRPr>
          </a:p>
          <a:p>
            <a:pPr marL="342900" indent="-342900">
              <a:lnSpc>
                <a:spcPct val="90000"/>
              </a:lnSpc>
              <a:spcBef>
                <a:spcPts val="1000"/>
              </a:spcBef>
              <a:buClr>
                <a:schemeClr val="accent2"/>
              </a:buClr>
              <a:buFont typeface="Calibri" panose="020F0502020204030204" pitchFamily="34" charset="0"/>
              <a:buChar char="‒"/>
              <a:defRPr/>
            </a:pPr>
            <a:r>
              <a:rPr lang="en-GB" sz="2400" err="1">
                <a:solidFill>
                  <a:srgbClr val="000000"/>
                </a:solidFill>
                <a:ea typeface="+mn-lt"/>
                <a:cs typeface="+mn-lt"/>
              </a:rPr>
              <a:t>Ermittlung</a:t>
            </a:r>
            <a:r>
              <a:rPr lang="en-GB" sz="2400" dirty="0">
                <a:solidFill>
                  <a:srgbClr val="000000"/>
                </a:solidFill>
                <a:ea typeface="+mn-lt"/>
                <a:cs typeface="+mn-lt"/>
              </a:rPr>
              <a:t> der </a:t>
            </a:r>
            <a:r>
              <a:rPr lang="en-GB" sz="2400" err="1">
                <a:solidFill>
                  <a:srgbClr val="000000"/>
                </a:solidFill>
                <a:ea typeface="+mn-lt"/>
                <a:cs typeface="+mn-lt"/>
              </a:rPr>
              <a:t>Auswirkungen</a:t>
            </a:r>
            <a:r>
              <a:rPr lang="en-GB" sz="2400" dirty="0">
                <a:solidFill>
                  <a:srgbClr val="000000"/>
                </a:solidFill>
                <a:ea typeface="+mn-lt"/>
                <a:cs typeface="+mn-lt"/>
              </a:rPr>
              <a:t> der </a:t>
            </a:r>
            <a:r>
              <a:rPr lang="en-GB" sz="2400" err="1">
                <a:solidFill>
                  <a:srgbClr val="000000"/>
                </a:solidFill>
                <a:ea typeface="+mn-lt"/>
                <a:cs typeface="+mn-lt"/>
              </a:rPr>
              <a:t>Managementfähigkeiten</a:t>
            </a:r>
            <a:r>
              <a:rPr lang="en-GB" sz="2400" dirty="0">
                <a:solidFill>
                  <a:srgbClr val="000000"/>
                </a:solidFill>
                <a:ea typeface="+mn-lt"/>
                <a:cs typeface="+mn-lt"/>
              </a:rPr>
              <a:t> auf die </a:t>
            </a:r>
            <a:r>
              <a:rPr lang="en-GB" sz="2400" err="1">
                <a:solidFill>
                  <a:srgbClr val="000000"/>
                </a:solidFill>
                <a:ea typeface="+mn-lt"/>
                <a:cs typeface="+mn-lt"/>
              </a:rPr>
              <a:t>finanzielle</a:t>
            </a:r>
            <a:r>
              <a:rPr lang="en-GB" sz="2400" dirty="0">
                <a:solidFill>
                  <a:srgbClr val="000000"/>
                </a:solidFill>
                <a:ea typeface="+mn-lt"/>
                <a:cs typeface="+mn-lt"/>
              </a:rPr>
              <a:t> </a:t>
            </a:r>
            <a:r>
              <a:rPr lang="en-GB" sz="2400" err="1">
                <a:solidFill>
                  <a:srgbClr val="000000"/>
                </a:solidFill>
                <a:ea typeface="+mn-lt"/>
                <a:cs typeface="+mn-lt"/>
              </a:rPr>
              <a:t>Nachhaltigkeit</a:t>
            </a:r>
            <a:r>
              <a:rPr lang="en-GB" sz="2400" dirty="0">
                <a:solidFill>
                  <a:srgbClr val="000000"/>
                </a:solidFill>
                <a:ea typeface="+mn-lt"/>
                <a:cs typeface="+mn-lt"/>
              </a:rPr>
              <a:t> des</a:t>
            </a:r>
            <a:r>
              <a:rPr kumimoji="0" lang="en-GB" sz="2400" i="0" u="none" strike="noStrike" kern="1200" cap="none" spc="0" normalizeH="0" baseline="0" noProof="0" dirty="0">
                <a:ln>
                  <a:noFill/>
                </a:ln>
                <a:solidFill>
                  <a:srgbClr val="000000"/>
                </a:solidFill>
                <a:effectLst/>
                <a:uLnTx/>
                <a:uFillTx/>
                <a:ea typeface="+mn-lt"/>
                <a:cs typeface="+mn-lt"/>
              </a:rPr>
              <a:t> Centro International for Tropical Agricultura</a:t>
            </a:r>
            <a:endParaRPr lang="en-GB" sz="2400" i="0" u="none" strike="noStrike" kern="1200" cap="none" spc="0" normalizeH="0" baseline="0" noProof="0" dirty="0">
              <a:ln>
                <a:noFill/>
              </a:ln>
              <a:solidFill>
                <a:srgbClr val="000000"/>
              </a:solidFill>
              <a:effectLst/>
              <a:uLnTx/>
              <a:uFillTx/>
              <a:ea typeface="+mn-lt"/>
              <a:cs typeface="+mn-lt"/>
            </a:endParaRPr>
          </a:p>
          <a:p>
            <a:pPr marL="342900" marR="0" lvl="0" indent="-342900" algn="l" defTabSz="914400" rtl="0" eaLnBrk="1" fontAlgn="auto" latinLnBrk="0" hangingPunct="1">
              <a:lnSpc>
                <a:spcPct val="90000"/>
              </a:lnSpc>
              <a:spcBef>
                <a:spcPts val="1000"/>
              </a:spcBef>
              <a:spcAft>
                <a:spcPts val="0"/>
              </a:spcAft>
              <a:buClr>
                <a:schemeClr val="accent2"/>
              </a:buClr>
              <a:buSzTx/>
              <a:buFont typeface="Arial" panose="020B0604020202020204" pitchFamily="34" charset="0"/>
              <a:buChar char="•"/>
              <a:tabLst/>
              <a:defRPr/>
            </a:pPr>
            <a:endParaRPr kumimoji="0" lang="en-GB" sz="2400" b="1" i="0" u="none" strike="noStrike" kern="1200" cap="none" spc="0" normalizeH="0" baseline="0" noProof="0">
              <a:ln>
                <a:noFill/>
              </a:ln>
              <a:solidFill>
                <a:schemeClr val="accent2">
                  <a:lumMod val="75000"/>
                </a:schemeClr>
              </a:solidFill>
              <a:effectLst/>
              <a:uLnTx/>
              <a:uFillTx/>
              <a:latin typeface="Calibri" panose="020F0502020204030204"/>
              <a:ea typeface="+mn-ea"/>
              <a:cs typeface="+mn-cs"/>
            </a:endParaRPr>
          </a:p>
          <a:p>
            <a:pPr marR="0" lvl="0" algn="l" defTabSz="914400" rtl="0" eaLnBrk="1" fontAlgn="auto" latinLnBrk="0" hangingPunct="1">
              <a:lnSpc>
                <a:spcPct val="90000"/>
              </a:lnSpc>
              <a:spcBef>
                <a:spcPts val="1000"/>
              </a:spcBef>
              <a:spcAft>
                <a:spcPts val="0"/>
              </a:spcAft>
              <a:buClr>
                <a:srgbClr val="0D9390"/>
              </a:buClr>
              <a:buSzTx/>
              <a:tabLst/>
              <a:defRPr/>
            </a:pPr>
            <a:endParaRPr kumimoji="0" lang="en-GB" sz="24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00369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761603"/>
            <a:ext cx="10595237" cy="822268"/>
          </a:xfrm>
        </p:spPr>
        <p:txBody>
          <a:bodyPr/>
          <a:lstStyle/>
          <a:p>
            <a:r>
              <a:rPr lang="en-GB"/>
              <a:t>Questions</a:t>
            </a:r>
          </a:p>
        </p:txBody>
      </p:sp>
      <p:sp>
        <p:nvSpPr>
          <p:cNvPr id="2" name="TextBox 1">
            <a:extLst>
              <a:ext uri="{FF2B5EF4-FFF2-40B4-BE49-F238E27FC236}">
                <a16:creationId xmlns:a16="http://schemas.microsoft.com/office/drawing/2014/main" id="{CDF7989A-5967-150C-B395-70EC1F2423B8}"/>
              </a:ext>
            </a:extLst>
          </p:cNvPr>
          <p:cNvSpPr txBox="1"/>
          <p:nvPr/>
        </p:nvSpPr>
        <p:spPr>
          <a:xfrm>
            <a:off x="798381" y="1633316"/>
            <a:ext cx="10496407" cy="2267287"/>
          </a:xfrm>
          <a:prstGeom prst="rect">
            <a:avLst/>
          </a:prstGeom>
          <a:noFill/>
        </p:spPr>
        <p:txBody>
          <a:bodyPr wrap="square" lIns="91440" tIns="45720" rIns="91440" bIns="45720" rtlCol="0" anchor="t">
            <a:spAutoFit/>
          </a:bodyPr>
          <a:lstStyle/>
          <a:p>
            <a:pPr marL="457200" indent="-457200">
              <a:lnSpc>
                <a:spcPct val="90000"/>
              </a:lnSpc>
              <a:spcBef>
                <a:spcPts val="1000"/>
              </a:spcBef>
              <a:buClr>
                <a:schemeClr val="accent2"/>
              </a:buClr>
              <a:buAutoNum type="arabicPeriod"/>
              <a:defRPr/>
            </a:pPr>
            <a:r>
              <a:rPr lang="en-GB" sz="2400" i="1" dirty="0">
                <a:solidFill>
                  <a:srgbClr val="000000"/>
                </a:solidFill>
                <a:ea typeface="+mn-lt"/>
                <a:cs typeface="+mn-lt"/>
              </a:rPr>
              <a:t>Was </a:t>
            </a:r>
            <a:r>
              <a:rPr lang="en-GB" sz="2400" i="1" err="1">
                <a:solidFill>
                  <a:srgbClr val="000000"/>
                </a:solidFill>
                <a:ea typeface="+mn-lt"/>
                <a:cs typeface="+mn-lt"/>
              </a:rPr>
              <a:t>sind</a:t>
            </a:r>
            <a:r>
              <a:rPr lang="en-GB" sz="2400" i="1" dirty="0">
                <a:solidFill>
                  <a:srgbClr val="000000"/>
                </a:solidFill>
                <a:ea typeface="+mn-lt"/>
                <a:cs typeface="+mn-lt"/>
              </a:rPr>
              <a:t> die </a:t>
            </a:r>
            <a:r>
              <a:rPr lang="en-GB" sz="2400" i="1" err="1">
                <a:solidFill>
                  <a:srgbClr val="000000"/>
                </a:solidFill>
                <a:ea typeface="+mn-lt"/>
                <a:cs typeface="+mn-lt"/>
              </a:rPr>
              <a:t>Vorteile</a:t>
            </a:r>
            <a:r>
              <a:rPr lang="en-GB" sz="2400" i="1" dirty="0">
                <a:solidFill>
                  <a:srgbClr val="000000"/>
                </a:solidFill>
                <a:ea typeface="+mn-lt"/>
                <a:cs typeface="+mn-lt"/>
              </a:rPr>
              <a:t> </a:t>
            </a:r>
            <a:r>
              <a:rPr lang="en-GB" sz="2400" i="1" err="1">
                <a:solidFill>
                  <a:srgbClr val="000000"/>
                </a:solidFill>
                <a:ea typeface="+mn-lt"/>
                <a:cs typeface="+mn-lt"/>
              </a:rPr>
              <a:t>einer</a:t>
            </a:r>
            <a:r>
              <a:rPr lang="en-GB" sz="2400" i="1" dirty="0">
                <a:solidFill>
                  <a:srgbClr val="000000"/>
                </a:solidFill>
                <a:ea typeface="+mn-lt"/>
                <a:cs typeface="+mn-lt"/>
              </a:rPr>
              <a:t> </a:t>
            </a:r>
            <a:r>
              <a:rPr lang="en-GB" sz="2400" i="1" err="1">
                <a:solidFill>
                  <a:srgbClr val="000000"/>
                </a:solidFill>
                <a:ea typeface="+mn-lt"/>
                <a:cs typeface="+mn-lt"/>
              </a:rPr>
              <a:t>externen</a:t>
            </a:r>
            <a:r>
              <a:rPr lang="en-GB" sz="2400" i="1" dirty="0">
                <a:solidFill>
                  <a:srgbClr val="000000"/>
                </a:solidFill>
                <a:ea typeface="+mn-lt"/>
                <a:cs typeface="+mn-lt"/>
              </a:rPr>
              <a:t> </a:t>
            </a:r>
            <a:r>
              <a:rPr lang="en-GB" sz="2400" i="1" err="1">
                <a:solidFill>
                  <a:srgbClr val="000000"/>
                </a:solidFill>
                <a:ea typeface="+mn-lt"/>
                <a:cs typeface="+mn-lt"/>
              </a:rPr>
              <a:t>Finanzierung</a:t>
            </a:r>
            <a:r>
              <a:rPr kumimoji="0" lang="en-GB" sz="2400" i="1" u="none" strike="noStrike" kern="1200" cap="none" spc="0" normalizeH="0" baseline="0" noProof="0" dirty="0">
                <a:ln>
                  <a:noFill/>
                </a:ln>
                <a:solidFill>
                  <a:srgbClr val="000000"/>
                </a:solidFill>
                <a:effectLst/>
                <a:uLnTx/>
                <a:uFillTx/>
                <a:ea typeface="+mn-lt"/>
                <a:cs typeface="+mn-lt"/>
              </a:rPr>
              <a:t>?</a:t>
            </a:r>
            <a:endParaRPr lang="en-US" i="1">
              <a:solidFill>
                <a:srgbClr val="000000"/>
              </a:solidFill>
              <a:ea typeface="+mn-lt"/>
              <a:cs typeface="+mn-lt"/>
            </a:endParaRPr>
          </a:p>
          <a:p>
            <a:pPr marL="457200" marR="0" lvl="0" indent="-457200" algn="l" defTabSz="914400">
              <a:lnSpc>
                <a:spcPct val="90000"/>
              </a:lnSpc>
              <a:spcBef>
                <a:spcPts val="1000"/>
              </a:spcBef>
              <a:spcAft>
                <a:spcPts val="0"/>
              </a:spcAft>
              <a:buClr>
                <a:schemeClr val="accent2"/>
              </a:buClr>
              <a:buSzTx/>
              <a:buFont typeface="Calibri Light" panose="020F0302020204030204"/>
              <a:buAutoNum type="arabicPeriod"/>
              <a:tabLst/>
              <a:defRPr/>
            </a:pPr>
            <a:endParaRPr lang="en-GB" sz="2400" i="1" u="none" strike="noStrike" kern="1200" cap="none" spc="0" normalizeH="0" baseline="0" noProof="0" dirty="0">
              <a:ln>
                <a:noFill/>
              </a:ln>
              <a:solidFill>
                <a:srgbClr val="000000"/>
              </a:solidFill>
              <a:effectLst/>
              <a:uLnTx/>
              <a:uFillTx/>
              <a:latin typeface="Calibri" panose="020F0502020204030204"/>
              <a:ea typeface="Calibri"/>
              <a:cs typeface="Calibri"/>
            </a:endParaRPr>
          </a:p>
          <a:p>
            <a:pPr marL="457200" indent="-457200">
              <a:lnSpc>
                <a:spcPct val="90000"/>
              </a:lnSpc>
              <a:spcBef>
                <a:spcPts val="1000"/>
              </a:spcBef>
              <a:buClr>
                <a:schemeClr val="accent2"/>
              </a:buClr>
              <a:buAutoNum type="arabicPeriod"/>
              <a:defRPr/>
            </a:pPr>
            <a:r>
              <a:rPr lang="en-GB" sz="2400" i="1" dirty="0">
                <a:solidFill>
                  <a:srgbClr val="000000"/>
                </a:solidFill>
                <a:ea typeface="+mn-lt"/>
                <a:cs typeface="+mn-lt"/>
              </a:rPr>
              <a:t>Was </a:t>
            </a:r>
            <a:r>
              <a:rPr lang="en-GB" sz="2400" i="1" dirty="0" err="1">
                <a:solidFill>
                  <a:srgbClr val="000000"/>
                </a:solidFill>
                <a:ea typeface="+mn-lt"/>
                <a:cs typeface="+mn-lt"/>
              </a:rPr>
              <a:t>ist</a:t>
            </a:r>
            <a:r>
              <a:rPr lang="en-GB" sz="2400" i="1" dirty="0">
                <a:solidFill>
                  <a:srgbClr val="000000"/>
                </a:solidFill>
                <a:ea typeface="+mn-lt"/>
                <a:cs typeface="+mn-lt"/>
              </a:rPr>
              <a:t> </a:t>
            </a:r>
            <a:r>
              <a:rPr lang="en-GB" sz="2400" i="1" dirty="0" err="1">
                <a:solidFill>
                  <a:srgbClr val="000000"/>
                </a:solidFill>
                <a:ea typeface="+mn-lt"/>
                <a:cs typeface="+mn-lt"/>
              </a:rPr>
              <a:t>ein</a:t>
            </a:r>
            <a:r>
              <a:rPr lang="en-GB" sz="2400" i="1" dirty="0">
                <a:solidFill>
                  <a:srgbClr val="000000"/>
                </a:solidFill>
                <a:ea typeface="+mn-lt"/>
                <a:cs typeface="+mn-lt"/>
              </a:rPr>
              <a:t> Risiko der </a:t>
            </a:r>
            <a:r>
              <a:rPr lang="en-GB" sz="2400" i="1" dirty="0" err="1">
                <a:solidFill>
                  <a:srgbClr val="000000"/>
                </a:solidFill>
                <a:ea typeface="+mn-lt"/>
                <a:cs typeface="+mn-lt"/>
              </a:rPr>
              <a:t>Eigenfinanzierung</a:t>
            </a:r>
            <a:r>
              <a:rPr lang="en-GB" sz="2400" i="1" dirty="0">
                <a:solidFill>
                  <a:srgbClr val="000000"/>
                </a:solidFill>
                <a:ea typeface="+mn-lt"/>
                <a:cs typeface="+mn-lt"/>
              </a:rPr>
              <a:t> </a:t>
            </a:r>
            <a:r>
              <a:rPr lang="en-GB" sz="2400" i="1" dirty="0" err="1">
                <a:solidFill>
                  <a:srgbClr val="000000"/>
                </a:solidFill>
                <a:ea typeface="+mn-lt"/>
                <a:cs typeface="+mn-lt"/>
              </a:rPr>
              <a:t>einer</a:t>
            </a:r>
            <a:r>
              <a:rPr kumimoji="0" lang="en-GB" sz="2400" i="1" u="none" strike="noStrike" kern="1200" cap="none" spc="0" normalizeH="0" baseline="0" noProof="0" dirty="0">
                <a:ln>
                  <a:noFill/>
                </a:ln>
                <a:solidFill>
                  <a:srgbClr val="000000"/>
                </a:solidFill>
                <a:effectLst/>
                <a:uLnTx/>
                <a:uFillTx/>
                <a:ea typeface="+mn-lt"/>
                <a:cs typeface="+mn-lt"/>
              </a:rPr>
              <a:t> NGO?</a:t>
            </a:r>
            <a:endParaRPr lang="en-GB" sz="2400" i="1" u="none" strike="noStrike" kern="1200" cap="none" spc="0" normalizeH="0" baseline="0" noProof="0" dirty="0">
              <a:ln>
                <a:noFill/>
              </a:ln>
              <a:solidFill>
                <a:srgbClr val="000000"/>
              </a:solidFill>
              <a:effectLst/>
              <a:uLnTx/>
              <a:uFillTx/>
              <a:ea typeface="+mn-lt"/>
              <a:cs typeface="+mn-lt"/>
            </a:endParaRPr>
          </a:p>
          <a:p>
            <a:pPr marL="342900" marR="0" lvl="0" indent="-342900" algn="l" defTabSz="914400" rtl="0" eaLnBrk="1" fontAlgn="auto" latinLnBrk="0" hangingPunct="1">
              <a:lnSpc>
                <a:spcPct val="90000"/>
              </a:lnSpc>
              <a:spcBef>
                <a:spcPts val="1000"/>
              </a:spcBef>
              <a:spcAft>
                <a:spcPts val="0"/>
              </a:spcAft>
              <a:buClr>
                <a:schemeClr val="accent2"/>
              </a:buClr>
              <a:buSzTx/>
              <a:buFont typeface="Arial" panose="020B0604020202020204" pitchFamily="34" charset="0"/>
              <a:buChar char="•"/>
              <a:tabLst/>
              <a:defRPr/>
            </a:pPr>
            <a:endParaRPr kumimoji="0" lang="en-GB" sz="2400" b="1" i="0" u="none" strike="noStrike" kern="1200" cap="none" spc="0" normalizeH="0" baseline="0" noProof="0">
              <a:ln>
                <a:noFill/>
              </a:ln>
              <a:solidFill>
                <a:schemeClr val="accent2">
                  <a:lumMod val="75000"/>
                </a:schemeClr>
              </a:solidFill>
              <a:effectLst/>
              <a:uLnTx/>
              <a:uFillTx/>
              <a:latin typeface="Calibri" panose="020F0502020204030204"/>
              <a:ea typeface="+mn-ea"/>
              <a:cs typeface="+mn-cs"/>
            </a:endParaRPr>
          </a:p>
          <a:p>
            <a:pPr marR="0" lvl="0" algn="l" defTabSz="914400" rtl="0" eaLnBrk="1" fontAlgn="auto" latinLnBrk="0" hangingPunct="1">
              <a:lnSpc>
                <a:spcPct val="90000"/>
              </a:lnSpc>
              <a:spcBef>
                <a:spcPts val="1000"/>
              </a:spcBef>
              <a:spcAft>
                <a:spcPts val="0"/>
              </a:spcAft>
              <a:buClr>
                <a:srgbClr val="0D9390"/>
              </a:buClr>
              <a:buSzTx/>
              <a:tabLst/>
              <a:defRPr/>
            </a:pPr>
            <a:endParaRPr kumimoji="0" lang="en-GB" sz="24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2622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174698BF-A6B9-5724-3120-A463CDBE9472}"/>
              </a:ext>
            </a:extLst>
          </p:cNvPr>
          <p:cNvGraphicFramePr/>
          <p:nvPr>
            <p:extLst>
              <p:ext uri="{D42A27DB-BD31-4B8C-83A1-F6EECF244321}">
                <p14:modId xmlns:p14="http://schemas.microsoft.com/office/powerpoint/2010/main" val="2262045828"/>
              </p:ext>
            </p:extLst>
          </p:nvPr>
        </p:nvGraphicFramePr>
        <p:xfrm>
          <a:off x="0" y="-153889"/>
          <a:ext cx="12061031" cy="628120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extBox 5">
            <a:extLst>
              <a:ext uri="{FF2B5EF4-FFF2-40B4-BE49-F238E27FC236}">
                <a16:creationId xmlns:a16="http://schemas.microsoft.com/office/drawing/2014/main" id="{90B8507E-1E0E-F56A-3605-3A53C73A24BE}"/>
              </a:ext>
            </a:extLst>
          </p:cNvPr>
          <p:cNvSpPr txBox="1"/>
          <p:nvPr/>
        </p:nvSpPr>
        <p:spPr>
          <a:xfrm>
            <a:off x="130969" y="5467609"/>
            <a:ext cx="7166113" cy="9541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Source:</a:t>
            </a:r>
            <a:r>
              <a:rPr kumimoji="0" lang="en-GB" sz="1400" b="0" i="0" u="none" strike="noStrike" kern="1200" cap="none" spc="0" normalizeH="0" baseline="0" noProof="0">
                <a:ln>
                  <a:noFill/>
                </a:ln>
                <a:solidFill>
                  <a:schemeClr val="accent2">
                    <a:lumMod val="75000"/>
                  </a:schemeClr>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GB" sz="1400" b="0" i="0" u="sng" strike="noStrike" kern="1200" cap="none" spc="0" normalizeH="0" baseline="0" noProof="0">
                <a:ln>
                  <a:noFill/>
                </a:ln>
                <a:solidFill>
                  <a:schemeClr val="accent2">
                    <a:lumMod val="75000"/>
                  </a:schemeClr>
                </a:solidFill>
                <a:effectLst/>
                <a:uLnTx/>
                <a:uFillTx/>
                <a:latin typeface="Calibri" panose="020F0502020204030204" pitchFamily="34" charset="0"/>
                <a:ea typeface="Times New Roman" panose="02020603050405020304" pitchFamily="18" charset="0"/>
                <a:cs typeface="Calibri" panose="020F0502020204030204" pitchFamily="34" charset="0"/>
                <a:hlinkClick r:id="rId7">
                  <a:extLst>
                    <a:ext uri="{A12FA001-AC4F-418D-AE19-62706E023703}">
                      <ahyp:hlinkClr xmlns:ahyp="http://schemas.microsoft.com/office/drawing/2018/hyperlinkcolor" val="tx"/>
                    </a:ext>
                  </a:extLst>
                </a:hlinkClick>
              </a:rPr>
              <a:t>https://www.batonglobal.com/post/how-to-write-mission-vision-and-values-statements-with-examples#:~:text=The%20mission%20statement%20communicates%20the,organization's%20core%20principles%20and%20ethics</a:t>
            </a:r>
            <a:endParaRPr kumimoji="0" lang="de-DE" sz="1400" b="0" i="0" u="none" strike="noStrike" kern="1200" cap="none" spc="0" normalizeH="0" baseline="0" noProof="0">
              <a:ln>
                <a:noFill/>
              </a:ln>
              <a:solidFill>
                <a:schemeClr val="accent2">
                  <a:lumMod val="75000"/>
                </a:schemeClr>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47947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graphicEl>
                                              <a:dgm id="{E101CA14-C2FE-4820-9714-03AEC9B3952D}"/>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graphicEl>
                                              <a:dgm id="{19303ED2-3D24-4BD0-8B38-28096987509B}"/>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graphicEl>
                                              <a:dgm id="{54CCFF95-B1C3-46D9-8B22-1F875B1842AD}"/>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graphicEl>
                                              <a:dgm id="{D34A1E81-BF6D-4A72-AAB0-E75DB10BC6F5}"/>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graphicEl>
                                              <a:dgm id="{4F86B391-34A9-42C5-9D58-7D4E1ABD3535}"/>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graphicEl>
                                              <a:dgm id="{00F8621F-C139-4EB5-86E6-3EC278DF8EB4}"/>
                                            </p:graphic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lvlOne"/>
        </p:bldSub>
      </p:bldGraphic>
      <p:bldP spid="6" grpId="0"/>
    </p:bld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lIns="91440" tIns="45720" rIns="91440" bIns="45720" anchor="t">
            <a:noAutofit/>
          </a:bodyPr>
          <a:lstStyle/>
          <a:p>
            <a:r>
              <a:rPr lang="en-GB" dirty="0" err="1">
                <a:ea typeface="+mn-lt"/>
                <a:cs typeface="+mn-lt"/>
              </a:rPr>
              <a:t>Individuelle</a:t>
            </a:r>
            <a:r>
              <a:rPr lang="en-GB" dirty="0">
                <a:ea typeface="+mn-lt"/>
                <a:cs typeface="+mn-lt"/>
              </a:rPr>
              <a:t> Arbeit</a:t>
            </a:r>
            <a:endParaRPr lang="en-US" dirty="0"/>
          </a:p>
        </p:txBody>
      </p:sp>
      <p:sp>
        <p:nvSpPr>
          <p:cNvPr id="8" name="TextBox 7">
            <a:extLst>
              <a:ext uri="{FF2B5EF4-FFF2-40B4-BE49-F238E27FC236}">
                <a16:creationId xmlns:a16="http://schemas.microsoft.com/office/drawing/2014/main" id="{2310624A-F787-9EBD-C303-2E876C299A22}"/>
              </a:ext>
            </a:extLst>
          </p:cNvPr>
          <p:cNvSpPr txBox="1"/>
          <p:nvPr/>
        </p:nvSpPr>
        <p:spPr>
          <a:xfrm>
            <a:off x="798382" y="1566231"/>
            <a:ext cx="10595236" cy="4246291"/>
          </a:xfrm>
          <a:prstGeom prst="rect">
            <a:avLst/>
          </a:prstGeom>
          <a:noFill/>
        </p:spPr>
        <p:txBody>
          <a:bodyPr wrap="square" lIns="91440" tIns="45720" rIns="91440" bIns="45720" anchor="t">
            <a:spAutoFit/>
          </a:bodyPr>
          <a:lstStyle/>
          <a:p>
            <a:pPr marL="457200" indent="-457200">
              <a:lnSpc>
                <a:spcPct val="90000"/>
              </a:lnSpc>
              <a:spcBef>
                <a:spcPts val="1000"/>
              </a:spcBef>
              <a:buClr>
                <a:srgbClr val="0D9390"/>
              </a:buClr>
              <a:buFont typeface="Arial"/>
              <a:buBlip>
                <a:blip r:embed="rId3"/>
              </a:buBlip>
              <a:defRPr/>
            </a:pPr>
            <a:r>
              <a:rPr lang="en-GB" sz="2400" dirty="0">
                <a:solidFill>
                  <a:srgbClr val="000000"/>
                </a:solidFill>
                <a:ea typeface="+mn-lt"/>
                <a:cs typeface="+mn-lt"/>
              </a:rPr>
              <a:t>Bitte </a:t>
            </a:r>
            <a:r>
              <a:rPr lang="en-GB" sz="2400" dirty="0" err="1">
                <a:solidFill>
                  <a:srgbClr val="000000"/>
                </a:solidFill>
                <a:ea typeface="+mn-lt"/>
                <a:cs typeface="+mn-lt"/>
              </a:rPr>
              <a:t>fügen</a:t>
            </a:r>
            <a:r>
              <a:rPr lang="en-GB" sz="2400" dirty="0">
                <a:solidFill>
                  <a:srgbClr val="000000"/>
                </a:solidFill>
                <a:ea typeface="+mn-lt"/>
                <a:cs typeface="+mn-lt"/>
              </a:rPr>
              <a:t> Sie die </a:t>
            </a:r>
            <a:r>
              <a:rPr lang="en-GB" sz="2400" dirty="0" err="1">
                <a:solidFill>
                  <a:srgbClr val="000000"/>
                </a:solidFill>
                <a:ea typeface="+mn-lt"/>
                <a:cs typeface="+mn-lt"/>
              </a:rPr>
              <a:t>vorgeschlagene</a:t>
            </a:r>
            <a:r>
              <a:rPr lang="en-GB" sz="2400" dirty="0">
                <a:solidFill>
                  <a:srgbClr val="000000"/>
                </a:solidFill>
                <a:ea typeface="+mn-lt"/>
                <a:cs typeface="+mn-lt"/>
              </a:rPr>
              <a:t> </a:t>
            </a:r>
            <a:r>
              <a:rPr lang="en-GB" sz="2400" dirty="0" err="1">
                <a:solidFill>
                  <a:srgbClr val="000000"/>
                </a:solidFill>
                <a:ea typeface="+mn-lt"/>
                <a:cs typeface="+mn-lt"/>
              </a:rPr>
              <a:t>praktische</a:t>
            </a:r>
            <a:r>
              <a:rPr lang="en-GB" sz="2400" dirty="0">
                <a:solidFill>
                  <a:srgbClr val="000000"/>
                </a:solidFill>
                <a:ea typeface="+mn-lt"/>
                <a:cs typeface="+mn-lt"/>
              </a:rPr>
              <a:t> </a:t>
            </a:r>
            <a:r>
              <a:rPr lang="en-GB" sz="2400" dirty="0" err="1">
                <a:solidFill>
                  <a:srgbClr val="000000"/>
                </a:solidFill>
                <a:ea typeface="+mn-lt"/>
                <a:cs typeface="+mn-lt"/>
              </a:rPr>
              <a:t>Übung</a:t>
            </a:r>
            <a:r>
              <a:rPr kumimoji="0" lang="en-GB" sz="2400" b="0" i="0" u="none" strike="noStrike" kern="1200" cap="none" spc="0" normalizeH="0" baseline="0" noProof="0" dirty="0">
                <a:ln>
                  <a:noFill/>
                </a:ln>
                <a:solidFill>
                  <a:srgbClr val="000000"/>
                </a:solidFill>
                <a:effectLst/>
                <a:uLnTx/>
                <a:uFillTx/>
                <a:ea typeface="+mn-lt"/>
                <a:cs typeface="+mn-lt"/>
              </a:rPr>
              <a:t>, </a:t>
            </a:r>
            <a:r>
              <a:rPr lang="en-GB" sz="2400" dirty="0">
                <a:solidFill>
                  <a:srgbClr val="000000"/>
                </a:solidFill>
                <a:ea typeface="+mn-lt"/>
                <a:cs typeface="+mn-lt"/>
              </a:rPr>
              <a:t>die </a:t>
            </a:r>
            <a:r>
              <a:rPr lang="en-GB" sz="2400" dirty="0" err="1">
                <a:solidFill>
                  <a:srgbClr val="000000"/>
                </a:solidFill>
                <a:ea typeface="+mn-lt"/>
                <a:cs typeface="+mn-lt"/>
              </a:rPr>
              <a:t>Vorbereitung</a:t>
            </a:r>
            <a:r>
              <a:rPr lang="en-GB" sz="2400" dirty="0">
                <a:solidFill>
                  <a:srgbClr val="000000"/>
                </a:solidFill>
                <a:ea typeface="+mn-lt"/>
                <a:cs typeface="+mn-lt"/>
              </a:rPr>
              <a:t> auf die </a:t>
            </a:r>
            <a:r>
              <a:rPr lang="en-GB" sz="2400" dirty="0" err="1">
                <a:solidFill>
                  <a:srgbClr val="000000"/>
                </a:solidFill>
                <a:ea typeface="+mn-lt"/>
                <a:cs typeface="+mn-lt"/>
              </a:rPr>
              <a:t>Bewertung</a:t>
            </a:r>
            <a:r>
              <a:rPr lang="en-GB" sz="2400" dirty="0">
                <a:solidFill>
                  <a:srgbClr val="000000"/>
                </a:solidFill>
                <a:ea typeface="+mn-lt"/>
                <a:cs typeface="+mn-lt"/>
              </a:rPr>
              <a:t> und </a:t>
            </a:r>
            <a:r>
              <a:rPr lang="en-GB" sz="2400" dirty="0" err="1">
                <a:solidFill>
                  <a:srgbClr val="000000"/>
                </a:solidFill>
                <a:ea typeface="+mn-lt"/>
                <a:cs typeface="+mn-lt"/>
              </a:rPr>
              <a:t>andere</a:t>
            </a:r>
            <a:r>
              <a:rPr lang="en-GB" sz="2400" dirty="0">
                <a:solidFill>
                  <a:srgbClr val="000000"/>
                </a:solidFill>
                <a:ea typeface="+mn-lt"/>
                <a:cs typeface="+mn-lt"/>
              </a:rPr>
              <a:t> </a:t>
            </a:r>
            <a:r>
              <a:rPr lang="en-GB" sz="2400" dirty="0" err="1">
                <a:solidFill>
                  <a:srgbClr val="000000"/>
                </a:solidFill>
                <a:ea typeface="+mn-lt"/>
                <a:cs typeface="+mn-lt"/>
              </a:rPr>
              <a:t>individuelle</a:t>
            </a:r>
            <a:r>
              <a:rPr lang="en-GB" sz="2400" dirty="0">
                <a:solidFill>
                  <a:srgbClr val="000000"/>
                </a:solidFill>
                <a:ea typeface="+mn-lt"/>
                <a:cs typeface="+mn-lt"/>
              </a:rPr>
              <a:t> </a:t>
            </a:r>
            <a:r>
              <a:rPr lang="en-GB" sz="2400" dirty="0" err="1">
                <a:solidFill>
                  <a:srgbClr val="000000"/>
                </a:solidFill>
                <a:ea typeface="+mn-lt"/>
                <a:cs typeface="+mn-lt"/>
              </a:rPr>
              <a:t>Studien</a:t>
            </a:r>
            <a:r>
              <a:rPr lang="en-GB" sz="2400" dirty="0">
                <a:solidFill>
                  <a:srgbClr val="000000"/>
                </a:solidFill>
                <a:ea typeface="+mn-lt"/>
                <a:cs typeface="+mn-lt"/>
              </a:rPr>
              <a:t> </a:t>
            </a:r>
            <a:r>
              <a:rPr lang="en-GB" sz="2400" dirty="0" err="1">
                <a:solidFill>
                  <a:srgbClr val="000000"/>
                </a:solidFill>
                <a:ea typeface="+mn-lt"/>
                <a:cs typeface="+mn-lt"/>
              </a:rPr>
              <a:t>hinzu</a:t>
            </a:r>
            <a:r>
              <a:rPr kumimoji="0" lang="en-GB" sz="2400" b="0" i="0" u="none" strike="noStrike" kern="1200" cap="none" spc="0" normalizeH="0" baseline="0" noProof="0" dirty="0">
                <a:ln>
                  <a:noFill/>
                </a:ln>
                <a:solidFill>
                  <a:srgbClr val="000000"/>
                </a:solidFill>
                <a:effectLst/>
                <a:uLnTx/>
                <a:uFillTx/>
                <a:ea typeface="+mn-lt"/>
                <a:cs typeface="+mn-lt"/>
              </a:rPr>
              <a:t>.</a:t>
            </a:r>
            <a:endParaRPr lang="en-US">
              <a:solidFill>
                <a:srgbClr val="000000"/>
              </a:solidFill>
              <a:ea typeface="+mn-lt"/>
              <a:cs typeface="+mn-lt"/>
            </a:endParaRPr>
          </a:p>
          <a:p>
            <a:pPr marL="457200" indent="-457200">
              <a:lnSpc>
                <a:spcPct val="90000"/>
              </a:lnSpc>
              <a:spcBef>
                <a:spcPts val="1000"/>
              </a:spcBef>
              <a:buClr>
                <a:srgbClr val="0D9390"/>
              </a:buClr>
              <a:buFont typeface="Arial"/>
              <a:buBlip>
                <a:blip r:embed="rId3"/>
              </a:buBlip>
              <a:defRPr/>
            </a:pPr>
            <a:r>
              <a:rPr lang="en-GB" sz="2400" dirty="0">
                <a:solidFill>
                  <a:srgbClr val="000000"/>
                </a:solidFill>
                <a:ea typeface="+mn-lt"/>
                <a:cs typeface="+mn-lt"/>
              </a:rPr>
              <a:t>Zum </a:t>
            </a:r>
            <a:r>
              <a:rPr lang="en-GB" sz="2400" dirty="0" err="1">
                <a:solidFill>
                  <a:srgbClr val="000000"/>
                </a:solidFill>
                <a:ea typeface="+mn-lt"/>
                <a:cs typeface="+mn-lt"/>
              </a:rPr>
              <a:t>Beispiel</a:t>
            </a:r>
            <a:r>
              <a:rPr lang="en-GB" sz="2400" dirty="0">
                <a:solidFill>
                  <a:srgbClr val="000000"/>
                </a:solidFill>
                <a:ea typeface="+mn-lt"/>
                <a:cs typeface="+mn-lt"/>
              </a:rPr>
              <a:t> </a:t>
            </a:r>
            <a:r>
              <a:rPr lang="en-GB" sz="2400" dirty="0" err="1">
                <a:solidFill>
                  <a:srgbClr val="000000"/>
                </a:solidFill>
                <a:ea typeface="+mn-lt"/>
                <a:cs typeface="+mn-lt"/>
              </a:rPr>
              <a:t>eine</a:t>
            </a:r>
            <a:r>
              <a:rPr lang="en-GB" sz="2400" dirty="0">
                <a:solidFill>
                  <a:srgbClr val="000000"/>
                </a:solidFill>
                <a:ea typeface="+mn-lt"/>
                <a:cs typeface="+mn-lt"/>
              </a:rPr>
              <a:t> </a:t>
            </a:r>
            <a:r>
              <a:rPr lang="en-GB" sz="2400" dirty="0" err="1">
                <a:solidFill>
                  <a:srgbClr val="000000"/>
                </a:solidFill>
                <a:ea typeface="+mn-lt"/>
                <a:cs typeface="+mn-lt"/>
              </a:rPr>
              <a:t>Kursarbeit</a:t>
            </a:r>
            <a:r>
              <a:rPr lang="en-GB" sz="2400" dirty="0">
                <a:solidFill>
                  <a:srgbClr val="000000"/>
                </a:solidFill>
                <a:ea typeface="+mn-lt"/>
                <a:cs typeface="+mn-lt"/>
              </a:rPr>
              <a:t> </a:t>
            </a:r>
            <a:r>
              <a:rPr lang="en-GB" sz="2400" dirty="0" err="1">
                <a:solidFill>
                  <a:srgbClr val="000000"/>
                </a:solidFill>
                <a:ea typeface="+mn-lt"/>
                <a:cs typeface="+mn-lt"/>
              </a:rPr>
              <a:t>zur</a:t>
            </a:r>
            <a:r>
              <a:rPr lang="en-GB" sz="2400" dirty="0">
                <a:solidFill>
                  <a:srgbClr val="000000"/>
                </a:solidFill>
                <a:ea typeface="+mn-lt"/>
                <a:cs typeface="+mn-lt"/>
              </a:rPr>
              <a:t> </a:t>
            </a:r>
            <a:r>
              <a:rPr lang="en-GB" sz="2400" dirty="0" err="1">
                <a:solidFill>
                  <a:srgbClr val="000000"/>
                </a:solidFill>
                <a:ea typeface="+mn-lt"/>
                <a:cs typeface="+mn-lt"/>
              </a:rPr>
              <a:t>Entwicklung</a:t>
            </a:r>
            <a:r>
              <a:rPr lang="en-GB" sz="2400" dirty="0">
                <a:solidFill>
                  <a:srgbClr val="000000"/>
                </a:solidFill>
                <a:ea typeface="+mn-lt"/>
                <a:cs typeface="+mn-lt"/>
              </a:rPr>
              <a:t> und </a:t>
            </a:r>
            <a:r>
              <a:rPr lang="en-GB" sz="2400" dirty="0" err="1">
                <a:solidFill>
                  <a:srgbClr val="000000"/>
                </a:solidFill>
                <a:ea typeface="+mn-lt"/>
                <a:cs typeface="+mn-lt"/>
              </a:rPr>
              <a:t>Umsetzung</a:t>
            </a:r>
            <a:r>
              <a:rPr lang="en-GB" sz="2400" dirty="0">
                <a:solidFill>
                  <a:srgbClr val="000000"/>
                </a:solidFill>
                <a:ea typeface="+mn-lt"/>
                <a:cs typeface="+mn-lt"/>
              </a:rPr>
              <a:t> </a:t>
            </a:r>
            <a:r>
              <a:rPr lang="en-GB" sz="2400" dirty="0" err="1">
                <a:solidFill>
                  <a:srgbClr val="000000"/>
                </a:solidFill>
                <a:ea typeface="+mn-lt"/>
                <a:cs typeface="+mn-lt"/>
              </a:rPr>
              <a:t>eines</a:t>
            </a:r>
            <a:r>
              <a:rPr lang="en-GB" sz="2400" dirty="0">
                <a:solidFill>
                  <a:srgbClr val="000000"/>
                </a:solidFill>
                <a:ea typeface="+mn-lt"/>
                <a:cs typeface="+mn-lt"/>
              </a:rPr>
              <a:t> </a:t>
            </a:r>
            <a:r>
              <a:rPr lang="en-GB" sz="2400" dirty="0" err="1">
                <a:solidFill>
                  <a:srgbClr val="000000"/>
                </a:solidFill>
                <a:ea typeface="+mn-lt"/>
                <a:cs typeface="+mn-lt"/>
              </a:rPr>
              <a:t>innovativen</a:t>
            </a:r>
            <a:r>
              <a:rPr lang="en-GB" sz="2400" dirty="0">
                <a:solidFill>
                  <a:srgbClr val="000000"/>
                </a:solidFill>
                <a:ea typeface="+mn-lt"/>
                <a:cs typeface="+mn-lt"/>
              </a:rPr>
              <a:t> Projekts </a:t>
            </a:r>
            <a:r>
              <a:rPr lang="en-GB" sz="2400" dirty="0" err="1">
                <a:solidFill>
                  <a:srgbClr val="000000"/>
                </a:solidFill>
                <a:ea typeface="+mn-lt"/>
                <a:cs typeface="+mn-lt"/>
              </a:rPr>
              <a:t>mit</a:t>
            </a:r>
            <a:r>
              <a:rPr lang="en-GB" sz="2400" dirty="0">
                <a:solidFill>
                  <a:srgbClr val="000000"/>
                </a:solidFill>
                <a:ea typeface="+mn-lt"/>
                <a:cs typeface="+mn-lt"/>
              </a:rPr>
              <a:t> </a:t>
            </a:r>
            <a:r>
              <a:rPr lang="en-GB" sz="2400" dirty="0" err="1">
                <a:solidFill>
                  <a:srgbClr val="000000"/>
                </a:solidFill>
                <a:ea typeface="+mn-lt"/>
                <a:cs typeface="+mn-lt"/>
              </a:rPr>
              <a:t>einem</a:t>
            </a:r>
            <a:r>
              <a:rPr lang="en-GB" sz="2400" dirty="0">
                <a:solidFill>
                  <a:srgbClr val="000000"/>
                </a:solidFill>
                <a:ea typeface="+mn-lt"/>
                <a:cs typeface="+mn-lt"/>
              </a:rPr>
              <a:t> </a:t>
            </a:r>
            <a:r>
              <a:rPr lang="en-GB" sz="2400" dirty="0" err="1">
                <a:solidFill>
                  <a:srgbClr val="000000"/>
                </a:solidFill>
                <a:ea typeface="+mn-lt"/>
                <a:cs typeface="+mn-lt"/>
              </a:rPr>
              <a:t>herausforderungsbasierten</a:t>
            </a:r>
            <a:r>
              <a:rPr lang="en-GB" sz="2400" dirty="0">
                <a:solidFill>
                  <a:srgbClr val="000000"/>
                </a:solidFill>
                <a:ea typeface="+mn-lt"/>
                <a:cs typeface="+mn-lt"/>
              </a:rPr>
              <a:t> Ansatz. Es </a:t>
            </a:r>
            <a:r>
              <a:rPr lang="en-GB" sz="2400" dirty="0" err="1">
                <a:solidFill>
                  <a:srgbClr val="000000"/>
                </a:solidFill>
                <a:ea typeface="+mn-lt"/>
                <a:cs typeface="+mn-lt"/>
              </a:rPr>
              <a:t>wird</a:t>
            </a:r>
            <a:r>
              <a:rPr lang="en-GB" sz="2400" dirty="0">
                <a:solidFill>
                  <a:srgbClr val="000000"/>
                </a:solidFill>
                <a:ea typeface="+mn-lt"/>
                <a:cs typeface="+mn-lt"/>
              </a:rPr>
              <a:t> </a:t>
            </a:r>
            <a:r>
              <a:rPr lang="en-GB" sz="2400" dirty="0" err="1">
                <a:solidFill>
                  <a:srgbClr val="000000"/>
                </a:solidFill>
                <a:ea typeface="+mn-lt"/>
                <a:cs typeface="+mn-lt"/>
              </a:rPr>
              <a:t>empfohlen</a:t>
            </a:r>
            <a:r>
              <a:rPr lang="en-GB" sz="2400" dirty="0">
                <a:solidFill>
                  <a:srgbClr val="000000"/>
                </a:solidFill>
                <a:ea typeface="+mn-lt"/>
                <a:cs typeface="+mn-lt"/>
              </a:rPr>
              <a:t>, </a:t>
            </a:r>
            <a:r>
              <a:rPr lang="en-GB" sz="2400" dirty="0" err="1">
                <a:solidFill>
                  <a:srgbClr val="000000"/>
                </a:solidFill>
                <a:ea typeface="+mn-lt"/>
                <a:cs typeface="+mn-lt"/>
              </a:rPr>
              <a:t>ein</a:t>
            </a:r>
            <a:r>
              <a:rPr lang="en-GB" sz="2400" dirty="0">
                <a:solidFill>
                  <a:srgbClr val="000000"/>
                </a:solidFill>
                <a:ea typeface="+mn-lt"/>
                <a:cs typeface="+mn-lt"/>
              </a:rPr>
              <a:t> </a:t>
            </a:r>
            <a:r>
              <a:rPr lang="en-GB" sz="2400" dirty="0" err="1">
                <a:solidFill>
                  <a:srgbClr val="000000"/>
                </a:solidFill>
                <a:ea typeface="+mn-lt"/>
                <a:cs typeface="+mn-lt"/>
              </a:rPr>
              <a:t>innovatives</a:t>
            </a:r>
            <a:r>
              <a:rPr lang="en-GB" sz="2400" dirty="0">
                <a:solidFill>
                  <a:srgbClr val="000000"/>
                </a:solidFill>
                <a:ea typeface="+mn-lt"/>
                <a:cs typeface="+mn-lt"/>
              </a:rPr>
              <a:t> Projekt </a:t>
            </a:r>
            <a:r>
              <a:rPr lang="en-GB" sz="2400" dirty="0" err="1">
                <a:solidFill>
                  <a:srgbClr val="000000"/>
                </a:solidFill>
                <a:ea typeface="+mn-lt"/>
                <a:cs typeface="+mn-lt"/>
              </a:rPr>
              <a:t>gemeinsam</a:t>
            </a:r>
            <a:r>
              <a:rPr lang="en-GB" sz="2400" dirty="0">
                <a:solidFill>
                  <a:srgbClr val="000000"/>
                </a:solidFill>
                <a:ea typeface="+mn-lt"/>
                <a:cs typeface="+mn-lt"/>
              </a:rPr>
              <a:t> </a:t>
            </a:r>
            <a:r>
              <a:rPr lang="en-GB" sz="2400" dirty="0" err="1">
                <a:solidFill>
                  <a:srgbClr val="000000"/>
                </a:solidFill>
                <a:ea typeface="+mn-lt"/>
                <a:cs typeface="+mn-lt"/>
              </a:rPr>
              <a:t>mit</a:t>
            </a:r>
            <a:r>
              <a:rPr lang="en-GB" sz="2400" dirty="0">
                <a:solidFill>
                  <a:srgbClr val="000000"/>
                </a:solidFill>
                <a:ea typeface="+mn-lt"/>
                <a:cs typeface="+mn-lt"/>
              </a:rPr>
              <a:t> </a:t>
            </a:r>
            <a:r>
              <a:rPr lang="en-GB" sz="2400" dirty="0" err="1">
                <a:solidFill>
                  <a:srgbClr val="000000"/>
                </a:solidFill>
                <a:ea typeface="+mn-lt"/>
                <a:cs typeface="+mn-lt"/>
              </a:rPr>
              <a:t>lokalen</a:t>
            </a:r>
            <a:r>
              <a:rPr lang="en-GB" sz="2400" dirty="0">
                <a:solidFill>
                  <a:srgbClr val="000000"/>
                </a:solidFill>
                <a:ea typeface="+mn-lt"/>
                <a:cs typeface="+mn-lt"/>
              </a:rPr>
              <a:t> </a:t>
            </a:r>
            <a:r>
              <a:rPr lang="en-GB" sz="2400" dirty="0" err="1">
                <a:solidFill>
                  <a:srgbClr val="000000"/>
                </a:solidFill>
                <a:ea typeface="+mn-lt"/>
                <a:cs typeface="+mn-lt"/>
              </a:rPr>
              <a:t>Akteuren</a:t>
            </a:r>
            <a:r>
              <a:rPr lang="en-GB" sz="2400" dirty="0">
                <a:solidFill>
                  <a:srgbClr val="000000"/>
                </a:solidFill>
                <a:ea typeface="+mn-lt"/>
                <a:cs typeface="+mn-lt"/>
              </a:rPr>
              <a:t> </a:t>
            </a:r>
            <a:r>
              <a:rPr lang="en-GB" sz="2400" dirty="0" err="1">
                <a:solidFill>
                  <a:srgbClr val="000000"/>
                </a:solidFill>
                <a:ea typeface="+mn-lt"/>
                <a:cs typeface="+mn-lt"/>
              </a:rPr>
              <a:t>zu</a:t>
            </a:r>
            <a:r>
              <a:rPr lang="en-GB" sz="2400" dirty="0">
                <a:solidFill>
                  <a:srgbClr val="000000"/>
                </a:solidFill>
                <a:ea typeface="+mn-lt"/>
                <a:cs typeface="+mn-lt"/>
              </a:rPr>
              <a:t> </a:t>
            </a:r>
            <a:r>
              <a:rPr lang="en-GB" sz="2400" dirty="0" err="1">
                <a:solidFill>
                  <a:srgbClr val="000000"/>
                </a:solidFill>
                <a:ea typeface="+mn-lt"/>
                <a:cs typeface="+mn-lt"/>
              </a:rPr>
              <a:t>entwickeln</a:t>
            </a:r>
            <a:r>
              <a:rPr lang="en-GB" sz="2400" dirty="0">
                <a:solidFill>
                  <a:srgbClr val="000000"/>
                </a:solidFill>
                <a:ea typeface="+mn-lt"/>
                <a:cs typeface="+mn-lt"/>
              </a:rPr>
              <a:t> und </a:t>
            </a:r>
            <a:r>
              <a:rPr lang="en-GB" sz="2400" dirty="0" err="1">
                <a:solidFill>
                  <a:srgbClr val="000000"/>
                </a:solidFill>
                <a:ea typeface="+mn-lt"/>
                <a:cs typeface="+mn-lt"/>
              </a:rPr>
              <a:t>umzusetzen</a:t>
            </a:r>
            <a:r>
              <a:rPr kumimoji="0" lang="en-GB" sz="2400" b="0" i="0" u="none" strike="noStrike" kern="1200" cap="none" spc="0" normalizeH="0" baseline="0" noProof="0" dirty="0">
                <a:ln>
                  <a:noFill/>
                </a:ln>
                <a:solidFill>
                  <a:srgbClr val="000000"/>
                </a:solidFill>
                <a:effectLst/>
                <a:uLnTx/>
                <a:uFillTx/>
                <a:ea typeface="+mn-lt"/>
                <a:cs typeface="+mn-lt"/>
              </a:rPr>
              <a:t>, </a:t>
            </a:r>
            <a:r>
              <a:rPr lang="en-GB" sz="2400" dirty="0">
                <a:solidFill>
                  <a:srgbClr val="000000"/>
                </a:solidFill>
                <a:ea typeface="+mn-lt"/>
                <a:cs typeface="+mn-lt"/>
              </a:rPr>
              <a:t>um die </a:t>
            </a:r>
            <a:r>
              <a:rPr lang="en-GB" sz="2400" dirty="0" err="1">
                <a:solidFill>
                  <a:srgbClr val="000000"/>
                </a:solidFill>
                <a:ea typeface="+mn-lt"/>
                <a:cs typeface="+mn-lt"/>
              </a:rPr>
              <a:t>lokalen</a:t>
            </a:r>
            <a:r>
              <a:rPr lang="en-GB" sz="2400" dirty="0">
                <a:solidFill>
                  <a:srgbClr val="000000"/>
                </a:solidFill>
                <a:ea typeface="+mn-lt"/>
                <a:cs typeface="+mn-lt"/>
              </a:rPr>
              <a:t> </a:t>
            </a:r>
            <a:r>
              <a:rPr lang="en-GB" sz="2400" dirty="0" err="1">
                <a:solidFill>
                  <a:srgbClr val="000000"/>
                </a:solidFill>
                <a:ea typeface="+mn-lt"/>
                <a:cs typeface="+mn-lt"/>
              </a:rPr>
              <a:t>Herausforderungen</a:t>
            </a:r>
            <a:r>
              <a:rPr lang="en-GB" sz="2400" dirty="0">
                <a:solidFill>
                  <a:srgbClr val="000000"/>
                </a:solidFill>
                <a:ea typeface="+mn-lt"/>
                <a:cs typeface="+mn-lt"/>
              </a:rPr>
              <a:t> </a:t>
            </a:r>
            <a:r>
              <a:rPr lang="en-GB" sz="2400" dirty="0" err="1">
                <a:solidFill>
                  <a:srgbClr val="000000"/>
                </a:solidFill>
                <a:ea typeface="+mn-lt"/>
                <a:cs typeface="+mn-lt"/>
              </a:rPr>
              <a:t>zu</a:t>
            </a:r>
            <a:r>
              <a:rPr lang="en-GB" sz="2400" dirty="0">
                <a:solidFill>
                  <a:srgbClr val="000000"/>
                </a:solidFill>
                <a:ea typeface="+mn-lt"/>
                <a:cs typeface="+mn-lt"/>
              </a:rPr>
              <a:t> </a:t>
            </a:r>
            <a:r>
              <a:rPr lang="en-GB" sz="2400" dirty="0" err="1">
                <a:solidFill>
                  <a:srgbClr val="000000"/>
                </a:solidFill>
                <a:ea typeface="+mn-lt"/>
                <a:cs typeface="+mn-lt"/>
              </a:rPr>
              <a:t>bewältigen</a:t>
            </a:r>
            <a:r>
              <a:rPr lang="en-GB" sz="2400" dirty="0">
                <a:solidFill>
                  <a:srgbClr val="000000"/>
                </a:solidFill>
                <a:ea typeface="+mn-lt"/>
                <a:cs typeface="+mn-lt"/>
              </a:rPr>
              <a:t> </a:t>
            </a:r>
            <a:r>
              <a:rPr kumimoji="0" lang="en-GB" sz="2400" b="0" i="0" u="none" strike="noStrike" kern="1200" cap="none" spc="0" normalizeH="0" baseline="0" noProof="0" dirty="0">
                <a:ln>
                  <a:noFill/>
                </a:ln>
                <a:solidFill>
                  <a:srgbClr val="000000"/>
                </a:solidFill>
                <a:effectLst/>
                <a:uLnTx/>
                <a:uFillTx/>
                <a:ea typeface="+mn-lt"/>
                <a:cs typeface="+mn-lt"/>
              </a:rPr>
              <a:t>(</a:t>
            </a:r>
            <a:r>
              <a:rPr lang="en-GB" sz="2400" dirty="0" err="1">
                <a:solidFill>
                  <a:srgbClr val="000000"/>
                </a:solidFill>
                <a:ea typeface="+mn-lt"/>
                <a:cs typeface="+mn-lt"/>
              </a:rPr>
              <a:t>Abschnitt</a:t>
            </a:r>
            <a:r>
              <a:rPr lang="en-GB" sz="2400" dirty="0">
                <a:solidFill>
                  <a:srgbClr val="000000"/>
                </a:solidFill>
                <a:ea typeface="+mn-lt"/>
                <a:cs typeface="+mn-lt"/>
              </a:rPr>
              <a:t> </a:t>
            </a:r>
            <a:r>
              <a:rPr kumimoji="0" lang="en-GB" sz="2400" b="0" i="0" u="none" strike="noStrike" kern="1200" cap="none" spc="0" normalizeH="0" baseline="0" noProof="0" dirty="0">
                <a:ln>
                  <a:noFill/>
                </a:ln>
                <a:solidFill>
                  <a:srgbClr val="000000"/>
                </a:solidFill>
                <a:effectLst/>
                <a:uLnTx/>
                <a:uFillTx/>
                <a:ea typeface="+mn-lt"/>
                <a:cs typeface="+mn-lt"/>
              </a:rPr>
              <a:t>2.3). </a:t>
            </a:r>
            <a:r>
              <a:rPr lang="en-GB" sz="2400" dirty="0">
                <a:solidFill>
                  <a:srgbClr val="000000"/>
                </a:solidFill>
                <a:ea typeface="+mn-lt"/>
                <a:cs typeface="+mn-lt"/>
              </a:rPr>
              <a:t>Nach </a:t>
            </a:r>
            <a:r>
              <a:rPr lang="en-GB" sz="2400" dirty="0" err="1">
                <a:solidFill>
                  <a:srgbClr val="000000"/>
                </a:solidFill>
                <a:ea typeface="+mn-lt"/>
                <a:cs typeface="+mn-lt"/>
              </a:rPr>
              <a:t>Abschluss</a:t>
            </a:r>
            <a:r>
              <a:rPr lang="en-GB" sz="2400" dirty="0">
                <a:solidFill>
                  <a:srgbClr val="000000"/>
                </a:solidFill>
                <a:ea typeface="+mn-lt"/>
                <a:cs typeface="+mn-lt"/>
              </a:rPr>
              <a:t> der </a:t>
            </a:r>
            <a:r>
              <a:rPr kumimoji="0" lang="en-GB" sz="2400" b="0" i="0" u="none" strike="noStrike" kern="1200" cap="none" spc="0" normalizeH="0" baseline="0" noProof="0" dirty="0">
                <a:ln>
                  <a:noFill/>
                </a:ln>
                <a:solidFill>
                  <a:srgbClr val="000000"/>
                </a:solidFill>
                <a:effectLst/>
                <a:uLnTx/>
                <a:uFillTx/>
                <a:ea typeface="+mn-lt"/>
                <a:cs typeface="+mn-lt"/>
              </a:rPr>
              <a:t>6 </a:t>
            </a:r>
            <a:r>
              <a:rPr lang="en-GB" sz="2400" dirty="0">
                <a:solidFill>
                  <a:srgbClr val="000000"/>
                </a:solidFill>
                <a:ea typeface="+mn-lt"/>
                <a:cs typeface="+mn-lt"/>
              </a:rPr>
              <a:t>Module </a:t>
            </a:r>
            <a:r>
              <a:rPr lang="en-GB" sz="2400" dirty="0" err="1">
                <a:solidFill>
                  <a:srgbClr val="000000"/>
                </a:solidFill>
                <a:ea typeface="+mn-lt"/>
                <a:cs typeface="+mn-lt"/>
              </a:rPr>
              <a:t>könnten</a:t>
            </a:r>
            <a:r>
              <a:rPr lang="en-GB" sz="2400" dirty="0">
                <a:solidFill>
                  <a:srgbClr val="000000"/>
                </a:solidFill>
                <a:ea typeface="+mn-lt"/>
                <a:cs typeface="+mn-lt"/>
              </a:rPr>
              <a:t> die Leiter der ÜNB </a:t>
            </a:r>
            <a:r>
              <a:rPr lang="en-GB" sz="2400" dirty="0" err="1">
                <a:solidFill>
                  <a:srgbClr val="000000"/>
                </a:solidFill>
                <a:ea typeface="+mn-lt"/>
                <a:cs typeface="+mn-lt"/>
              </a:rPr>
              <a:t>ihre</a:t>
            </a:r>
            <a:r>
              <a:rPr lang="en-GB" sz="2400" dirty="0">
                <a:solidFill>
                  <a:srgbClr val="000000"/>
                </a:solidFill>
                <a:ea typeface="+mn-lt"/>
                <a:cs typeface="+mn-lt"/>
              </a:rPr>
              <a:t> Innovationsprojekte den </a:t>
            </a:r>
            <a:r>
              <a:rPr lang="en-GB" sz="2400" dirty="0" err="1">
                <a:solidFill>
                  <a:srgbClr val="000000"/>
                </a:solidFill>
                <a:ea typeface="+mn-lt"/>
                <a:cs typeface="+mn-lt"/>
              </a:rPr>
              <a:t>Interessengruppen</a:t>
            </a:r>
            <a:r>
              <a:rPr lang="en-GB" sz="2400" dirty="0">
                <a:solidFill>
                  <a:srgbClr val="000000"/>
                </a:solidFill>
                <a:ea typeface="+mn-lt"/>
                <a:cs typeface="+mn-lt"/>
              </a:rPr>
              <a:t> </a:t>
            </a:r>
            <a:r>
              <a:rPr kumimoji="0" lang="en-GB" sz="2400" b="0" i="0" u="none" strike="noStrike" kern="1200" cap="none" spc="0" normalizeH="0" baseline="0" noProof="0" dirty="0">
                <a:ln>
                  <a:noFill/>
                </a:ln>
                <a:solidFill>
                  <a:srgbClr val="000000"/>
                </a:solidFill>
                <a:effectLst/>
                <a:uLnTx/>
                <a:uFillTx/>
                <a:ea typeface="+mn-lt"/>
                <a:cs typeface="+mn-lt"/>
              </a:rPr>
              <a:t>(</a:t>
            </a:r>
            <a:r>
              <a:rPr lang="en-GB" sz="2400" dirty="0">
                <a:solidFill>
                  <a:srgbClr val="000000"/>
                </a:solidFill>
                <a:ea typeface="+mn-lt"/>
                <a:cs typeface="+mn-lt"/>
              </a:rPr>
              <a:t>Region</a:t>
            </a:r>
            <a:r>
              <a:rPr kumimoji="0" lang="en-GB" sz="2400" b="0" i="0" u="none" strike="noStrike" kern="1200" cap="none" spc="0" normalizeH="0" baseline="0" noProof="0" dirty="0">
                <a:ln>
                  <a:noFill/>
                </a:ln>
                <a:solidFill>
                  <a:srgbClr val="000000"/>
                </a:solidFill>
                <a:effectLst/>
                <a:uLnTx/>
                <a:uFillTx/>
                <a:ea typeface="+mn-lt"/>
                <a:cs typeface="+mn-lt"/>
              </a:rPr>
              <a:t>/</a:t>
            </a:r>
            <a:r>
              <a:rPr lang="en-GB" sz="2400" dirty="0">
                <a:solidFill>
                  <a:srgbClr val="000000"/>
                </a:solidFill>
                <a:ea typeface="+mn-lt"/>
                <a:cs typeface="+mn-lt"/>
              </a:rPr>
              <a:t>Stadt</a:t>
            </a:r>
            <a:r>
              <a:rPr kumimoji="0" lang="en-GB" sz="2400" b="0" i="0" u="none" strike="noStrike" kern="1200" cap="none" spc="0" normalizeH="0" baseline="0" noProof="0" dirty="0">
                <a:ln>
                  <a:noFill/>
                </a:ln>
                <a:solidFill>
                  <a:srgbClr val="000000"/>
                </a:solidFill>
                <a:effectLst/>
                <a:uLnTx/>
                <a:uFillTx/>
                <a:ea typeface="+mn-lt"/>
                <a:cs typeface="+mn-lt"/>
              </a:rPr>
              <a:t>/</a:t>
            </a:r>
            <a:r>
              <a:rPr lang="en-GB" sz="2400" dirty="0">
                <a:solidFill>
                  <a:srgbClr val="000000"/>
                </a:solidFill>
                <a:ea typeface="+mn-lt"/>
                <a:cs typeface="+mn-lt"/>
              </a:rPr>
              <a:t>Industrie) </a:t>
            </a:r>
            <a:r>
              <a:rPr lang="en-GB" sz="2400" dirty="0" err="1">
                <a:solidFill>
                  <a:srgbClr val="000000"/>
                </a:solidFill>
                <a:ea typeface="+mn-lt"/>
                <a:cs typeface="+mn-lt"/>
              </a:rPr>
              <a:t>vorstellen</a:t>
            </a:r>
            <a:r>
              <a:rPr lang="en-GB" sz="2400" dirty="0">
                <a:solidFill>
                  <a:srgbClr val="000000"/>
                </a:solidFill>
                <a:ea typeface="+mn-lt"/>
                <a:cs typeface="+mn-lt"/>
              </a:rPr>
              <a:t>. Dies </a:t>
            </a:r>
            <a:r>
              <a:rPr lang="en-GB" sz="2400" dirty="0" err="1">
                <a:solidFill>
                  <a:srgbClr val="000000"/>
                </a:solidFill>
                <a:ea typeface="+mn-lt"/>
                <a:cs typeface="+mn-lt"/>
              </a:rPr>
              <a:t>wird</a:t>
            </a:r>
            <a:r>
              <a:rPr lang="en-GB" sz="2400" dirty="0">
                <a:solidFill>
                  <a:srgbClr val="000000"/>
                </a:solidFill>
                <a:ea typeface="+mn-lt"/>
                <a:cs typeface="+mn-lt"/>
              </a:rPr>
              <a:t> den Bottom-up-Ansatz der TSO-Leiter</a:t>
            </a:r>
            <a:r>
              <a:rPr kumimoji="0" lang="en-GB" sz="2400" b="0" i="0" u="none" strike="noStrike" kern="1200" cap="none" spc="0" normalizeH="0" baseline="0" noProof="0" dirty="0">
                <a:ln>
                  <a:noFill/>
                </a:ln>
                <a:solidFill>
                  <a:srgbClr val="000000"/>
                </a:solidFill>
                <a:effectLst/>
                <a:uLnTx/>
                <a:uFillTx/>
                <a:ea typeface="+mn-lt"/>
                <a:cs typeface="+mn-lt"/>
              </a:rPr>
              <a:t>/ </a:t>
            </a:r>
            <a:r>
              <a:rPr lang="en-GB" sz="2400" dirty="0">
                <a:solidFill>
                  <a:srgbClr val="000000"/>
                </a:solidFill>
                <a:ea typeface="+mn-lt"/>
                <a:cs typeface="+mn-lt"/>
              </a:rPr>
              <a:t>TOP-Manager</a:t>
            </a:r>
            <a:r>
              <a:rPr kumimoji="0" lang="en-GB" sz="2400" b="0" i="0" u="none" strike="noStrike" kern="1200" cap="none" spc="0" normalizeH="0" baseline="0" noProof="0" dirty="0">
                <a:ln>
                  <a:noFill/>
                </a:ln>
                <a:solidFill>
                  <a:srgbClr val="000000"/>
                </a:solidFill>
                <a:effectLst/>
                <a:uLnTx/>
                <a:uFillTx/>
                <a:ea typeface="+mn-lt"/>
                <a:cs typeface="+mn-lt"/>
              </a:rPr>
              <a:t>/ </a:t>
            </a:r>
            <a:r>
              <a:rPr lang="en-GB" sz="2400" dirty="0">
                <a:solidFill>
                  <a:srgbClr val="000000"/>
                </a:solidFill>
                <a:ea typeface="+mn-lt"/>
                <a:cs typeface="+mn-lt"/>
              </a:rPr>
              <a:t>Mitarbeiter </a:t>
            </a:r>
            <a:r>
              <a:rPr lang="en-GB" sz="2400" dirty="0" err="1">
                <a:solidFill>
                  <a:srgbClr val="000000"/>
                </a:solidFill>
                <a:ea typeface="+mn-lt"/>
                <a:cs typeface="+mn-lt"/>
              </a:rPr>
              <a:t>fördern</a:t>
            </a:r>
            <a:r>
              <a:rPr lang="en-GB" sz="2400" dirty="0">
                <a:solidFill>
                  <a:srgbClr val="000000"/>
                </a:solidFill>
                <a:ea typeface="+mn-lt"/>
                <a:cs typeface="+mn-lt"/>
              </a:rPr>
              <a:t> und die </a:t>
            </a:r>
            <a:r>
              <a:rPr lang="en-GB" sz="2400" dirty="0" err="1">
                <a:solidFill>
                  <a:srgbClr val="000000"/>
                </a:solidFill>
                <a:ea typeface="+mn-lt"/>
                <a:cs typeface="+mn-lt"/>
              </a:rPr>
              <a:t>Interaktion</a:t>
            </a:r>
            <a:r>
              <a:rPr kumimoji="0" lang="en-GB" sz="2400" b="0" i="0" u="none" strike="noStrike" kern="1200" cap="none" spc="0" normalizeH="0" baseline="0" noProof="0" dirty="0">
                <a:ln>
                  <a:noFill/>
                </a:ln>
                <a:solidFill>
                  <a:srgbClr val="000000"/>
                </a:solidFill>
                <a:effectLst/>
                <a:uLnTx/>
                <a:uFillTx/>
                <a:ea typeface="+mn-lt"/>
                <a:cs typeface="+mn-lt"/>
              </a:rPr>
              <a:t>, </a:t>
            </a:r>
            <a:r>
              <a:rPr lang="en-GB" sz="2400" dirty="0">
                <a:solidFill>
                  <a:srgbClr val="000000"/>
                </a:solidFill>
                <a:ea typeface="+mn-lt"/>
                <a:cs typeface="+mn-lt"/>
              </a:rPr>
              <a:t>das Engagement und die </a:t>
            </a:r>
            <a:r>
              <a:rPr kumimoji="0" lang="en-GB" sz="2400" b="0" i="0" u="none" strike="noStrike" kern="1200" cap="none" spc="0" normalizeH="0" baseline="0" noProof="0" dirty="0">
                <a:ln>
                  <a:noFill/>
                </a:ln>
                <a:solidFill>
                  <a:srgbClr val="000000"/>
                </a:solidFill>
                <a:effectLst/>
                <a:uLnTx/>
                <a:uFillTx/>
                <a:ea typeface="+mn-lt"/>
                <a:cs typeface="+mn-lt"/>
              </a:rPr>
              <a:t>positive </a:t>
            </a:r>
            <a:r>
              <a:rPr lang="en-GB" sz="2400" dirty="0" err="1">
                <a:solidFill>
                  <a:srgbClr val="000000"/>
                </a:solidFill>
                <a:ea typeface="+mn-lt"/>
                <a:cs typeface="+mn-lt"/>
              </a:rPr>
              <a:t>Wirkung</a:t>
            </a:r>
            <a:r>
              <a:rPr lang="en-GB" sz="2400" dirty="0">
                <a:solidFill>
                  <a:srgbClr val="000000"/>
                </a:solidFill>
                <a:ea typeface="+mn-lt"/>
                <a:cs typeface="+mn-lt"/>
              </a:rPr>
              <a:t> auf die </a:t>
            </a:r>
            <a:r>
              <a:rPr lang="en-GB" sz="2400" dirty="0" err="1">
                <a:solidFill>
                  <a:srgbClr val="000000"/>
                </a:solidFill>
                <a:ea typeface="+mn-lt"/>
                <a:cs typeface="+mn-lt"/>
              </a:rPr>
              <a:t>lokale</a:t>
            </a:r>
            <a:r>
              <a:rPr lang="en-GB" sz="2400" dirty="0">
                <a:solidFill>
                  <a:srgbClr val="000000"/>
                </a:solidFill>
                <a:ea typeface="+mn-lt"/>
                <a:cs typeface="+mn-lt"/>
              </a:rPr>
              <a:t> und </a:t>
            </a:r>
            <a:r>
              <a:rPr lang="en-GB" sz="2400" dirty="0" err="1">
                <a:solidFill>
                  <a:srgbClr val="000000"/>
                </a:solidFill>
                <a:ea typeface="+mn-lt"/>
                <a:cs typeface="+mn-lt"/>
              </a:rPr>
              <a:t>regionale</a:t>
            </a:r>
            <a:r>
              <a:rPr lang="en-GB" sz="2400" dirty="0">
                <a:solidFill>
                  <a:srgbClr val="000000"/>
                </a:solidFill>
                <a:ea typeface="+mn-lt"/>
                <a:cs typeface="+mn-lt"/>
              </a:rPr>
              <a:t> Gemeinschaft </a:t>
            </a:r>
            <a:r>
              <a:rPr lang="en-GB" sz="2400" dirty="0" err="1">
                <a:solidFill>
                  <a:srgbClr val="000000"/>
                </a:solidFill>
                <a:ea typeface="+mn-lt"/>
                <a:cs typeface="+mn-lt"/>
              </a:rPr>
              <a:t>stärken</a:t>
            </a:r>
            <a:r>
              <a:rPr kumimoji="0" lang="en-GB" sz="2400" b="0" i="0" u="none" strike="noStrike" kern="1200" cap="none" spc="0" normalizeH="0" baseline="0" noProof="0" dirty="0">
                <a:ln>
                  <a:noFill/>
                </a:ln>
                <a:solidFill>
                  <a:srgbClr val="000000"/>
                </a:solidFill>
                <a:effectLst/>
                <a:uLnTx/>
                <a:uFillTx/>
                <a:ea typeface="+mn-lt"/>
                <a:cs typeface="+mn-lt"/>
              </a:rPr>
              <a:t>.</a:t>
            </a:r>
            <a:endParaRPr lang="en-GB" sz="2400" b="0" i="0" u="none" strike="noStrike" kern="1200" cap="none" spc="0" normalizeH="0" baseline="0" noProof="0" dirty="0">
              <a:ln>
                <a:noFill/>
              </a:ln>
              <a:effectLst/>
              <a:uLnTx/>
              <a:uFillTx/>
              <a:ea typeface="+mn-lt"/>
              <a:cs typeface="+mn-lt"/>
            </a:endParaRPr>
          </a:p>
          <a:p>
            <a:pPr marL="914400" marR="0" lvl="1" indent="-457200" algn="l" defTabSz="914400" rtl="0" eaLnBrk="1" fontAlgn="auto" latinLnBrk="0" hangingPunct="1">
              <a:lnSpc>
                <a:spcPct val="100000"/>
              </a:lnSpc>
              <a:spcBef>
                <a:spcPts val="0"/>
              </a:spcBef>
              <a:spcAft>
                <a:spcPts val="0"/>
              </a:spcAft>
              <a:buClr>
                <a:srgbClr val="0D9390"/>
              </a:buClr>
              <a:buSzTx/>
              <a:buFont typeface="Arial" panose="020B0604020202020204" pitchFamily="34" charset="0"/>
              <a:buChar char="•"/>
              <a:tabLst/>
              <a:defRPr/>
            </a:pPr>
            <a:endParaRPr lang="en-GB" sz="2400" b="0" i="0" u="none" strike="noStrike" kern="1200" cap="none" spc="0" normalizeH="0" baseline="0" noProof="0">
              <a:ln>
                <a:noFill/>
              </a:ln>
              <a:solidFill>
                <a:srgbClr val="000000"/>
              </a:solidFill>
              <a:effectLst/>
              <a:uLnTx/>
              <a:uFillTx/>
              <a:latin typeface="Calibri" panose="020F0502020204030204"/>
              <a:cs typeface="Calibri" panose="020F0502020204030204"/>
            </a:endParaRPr>
          </a:p>
        </p:txBody>
      </p:sp>
    </p:spTree>
    <p:extLst>
      <p:ext uri="{BB962C8B-B14F-4D97-AF65-F5344CB8AC3E}">
        <p14:creationId xmlns:p14="http://schemas.microsoft.com/office/powerpoint/2010/main" val="3223022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DFEF066-D03F-C895-ED66-132F518D2C96}"/>
              </a:ext>
            </a:extLst>
          </p:cNvPr>
          <p:cNvSpPr>
            <a:spLocks noGrp="1"/>
          </p:cNvSpPr>
          <p:nvPr>
            <p:ph type="body" sz="quarter" idx="16"/>
          </p:nvPr>
        </p:nvSpPr>
        <p:spPr/>
        <p:txBody>
          <a:bodyPr lIns="91440" tIns="45720" rIns="91440" bIns="45720" anchor="t">
            <a:normAutofit/>
          </a:bodyPr>
          <a:lstStyle/>
          <a:p>
            <a:pPr marL="0" marR="0" lvl="0" indent="0" algn="l" defTabSz="914400">
              <a:lnSpc>
                <a:spcPct val="90000"/>
              </a:lnSpc>
              <a:spcBef>
                <a:spcPts val="1000"/>
              </a:spcBef>
              <a:spcAft>
                <a:spcPts val="0"/>
              </a:spcAft>
              <a:buNone/>
              <a:tabLst/>
              <a:defRPr/>
            </a:pPr>
            <a:r>
              <a:rPr lang="en-US" dirty="0" err="1">
                <a:ea typeface="+mn-lt"/>
                <a:cs typeface="+mn-lt"/>
              </a:rPr>
              <a:t>Referenzen</a:t>
            </a:r>
            <a:endParaRPr lang="en-US" dirty="0" err="1">
              <a:ea typeface="+mn-ea"/>
              <a:cs typeface="+mn-cs"/>
            </a:endParaRPr>
          </a:p>
        </p:txBody>
      </p:sp>
      <p:sp>
        <p:nvSpPr>
          <p:cNvPr id="3" name="Text Placeholder 2">
            <a:extLst>
              <a:ext uri="{FF2B5EF4-FFF2-40B4-BE49-F238E27FC236}">
                <a16:creationId xmlns:a16="http://schemas.microsoft.com/office/drawing/2014/main" id="{B375945B-AC4F-746A-4C75-83A8018AC4A0}"/>
              </a:ext>
            </a:extLst>
          </p:cNvPr>
          <p:cNvSpPr>
            <a:spLocks noGrp="1"/>
          </p:cNvSpPr>
          <p:nvPr>
            <p:ph type="body" sz="quarter" idx="17"/>
          </p:nvPr>
        </p:nvSpPr>
        <p:spPr/>
        <p:txBody>
          <a:bodyPr/>
          <a:lstStyle/>
          <a:p>
            <a:r>
              <a:rPr lang="en-ZA"/>
              <a:t>05</a:t>
            </a:r>
          </a:p>
        </p:txBody>
      </p:sp>
    </p:spTree>
    <p:extLst>
      <p:ext uri="{BB962C8B-B14F-4D97-AF65-F5344CB8AC3E}">
        <p14:creationId xmlns:p14="http://schemas.microsoft.com/office/powerpoint/2010/main" val="1099359940"/>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763486"/>
            <a:ext cx="10595237" cy="4132136"/>
          </a:xfrm>
        </p:spPr>
        <p:txBody>
          <a:bodyPr/>
          <a:lstStyle/>
          <a:p>
            <a:pPr marL="342900" marR="0" lvl="0" indent="-3429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r>
              <a:rPr kumimoji="0" lang="en-GB" b="0" i="0" u="sng" strike="noStrike" kern="1200" cap="none" spc="0" normalizeH="0" baseline="0" noProof="0">
                <a:ln>
                  <a:noFill/>
                </a:ln>
                <a:solidFill>
                  <a:schemeClr val="accent2">
                    <a:lumMod val="75000"/>
                  </a:schemeClr>
                </a:solidFill>
                <a:effectLst/>
                <a:uLnTx/>
                <a:uFillTx/>
                <a:latin typeface="Calibri" panose="020F0502020204030204"/>
                <a:ea typeface="+mn-ea"/>
                <a:cs typeface="+mn-cs"/>
                <a:hlinkClick r:id="rId3">
                  <a:extLst>
                    <a:ext uri="{A12FA001-AC4F-418D-AE19-62706E023703}">
                      <ahyp:hlinkClr xmlns:ahyp="http://schemas.microsoft.com/office/drawing/2018/hyperlinkcolor" val="tx"/>
                    </a:ext>
                  </a:extLst>
                </a:hlinkClick>
              </a:rPr>
              <a:t>https://www.gdrc.org/ngo/funding/funding-mix.html</a:t>
            </a:r>
            <a:endParaRPr lang="en-GB" u="sng">
              <a:solidFill>
                <a:schemeClr val="accent2">
                  <a:lumMod val="75000"/>
                </a:schemeClr>
              </a:solidFill>
              <a:latin typeface="Calibri" panose="020F0502020204030204"/>
            </a:endParaRPr>
          </a:p>
          <a:p>
            <a:pPr marL="342900" marR="0" lvl="0" indent="-3429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endParaRPr kumimoji="0" lang="en-GB" b="0" i="0" u="none" strike="noStrike" kern="1200" cap="none" spc="0" normalizeH="0" baseline="0" noProof="0">
              <a:ln>
                <a:noFill/>
              </a:ln>
              <a:solidFill>
                <a:schemeClr val="accent2">
                  <a:lumMod val="75000"/>
                </a:schemeClr>
              </a:solidFill>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r>
              <a:rPr kumimoji="0" lang="en-GB" b="0" i="0" u="sng" strike="noStrike" kern="1200" cap="none" spc="0" normalizeH="0" baseline="0" noProof="0">
                <a:ln>
                  <a:noFill/>
                </a:ln>
                <a:solidFill>
                  <a:schemeClr val="accent2">
                    <a:lumMod val="75000"/>
                  </a:scheme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https://www.researchgate.net/publication/259828506_Benefits_and_Risks_of_Self-Financing_of_NGOs_-_Empirical_Evidence_from_the_Czech_Republic_Slovakia_and_Austria</a:t>
            </a:r>
            <a:endParaRPr kumimoji="0" lang="en-GB" b="0" i="0" u="sng" strike="noStrike" kern="1200" cap="none" spc="0" normalizeH="0" baseline="0" noProof="0">
              <a:ln>
                <a:noFill/>
              </a:ln>
              <a:solidFill>
                <a:schemeClr val="accent2">
                  <a:lumMod val="75000"/>
                </a:schemeClr>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
                <a:srgbClr val="000000"/>
              </a:buClr>
              <a:buSzTx/>
              <a:tabLst/>
              <a:defRPr/>
            </a:pPr>
            <a:endParaRPr kumimoji="0" lang="en-GB" b="0" i="0" u="none" strike="noStrike" kern="1200" cap="none" spc="0" normalizeH="0" baseline="0" noProof="0">
              <a:ln>
                <a:noFill/>
              </a:ln>
              <a:solidFill>
                <a:schemeClr val="accent2">
                  <a:lumMod val="75000"/>
                </a:schemeClr>
              </a:solidFill>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r>
              <a:rPr kumimoji="0" lang="en-GB" b="0" i="0" u="sng" strike="noStrike" kern="1200" cap="none" spc="0" normalizeH="0" baseline="0" noProof="0">
                <a:ln>
                  <a:noFill/>
                </a:ln>
                <a:solidFill>
                  <a:schemeClr val="accent2">
                    <a:lumMod val="75000"/>
                  </a:schemeClr>
                </a:solidFill>
                <a:effectLst/>
                <a:uLnTx/>
                <a:uFillTx/>
                <a:latin typeface="Calibri" panose="020F0502020204030204"/>
                <a:ea typeface="+mn-ea"/>
                <a:cs typeface="+mn-cs"/>
                <a:hlinkClick r:id="rId5">
                  <a:extLst>
                    <a:ext uri="{A12FA001-AC4F-418D-AE19-62706E023703}">
                      <ahyp:hlinkClr xmlns:ahyp="http://schemas.microsoft.com/office/drawing/2018/hyperlinkcolor" val="tx"/>
                    </a:ext>
                  </a:extLst>
                </a:hlinkClick>
              </a:rPr>
              <a:t>https://smallbusiness.chron.com/advantages-disadvantages-external-financing-10033.html</a:t>
            </a:r>
            <a:endParaRPr kumimoji="0" lang="en-GB" b="0" i="0" u="sng" strike="noStrike" kern="1200" cap="none" spc="0" normalizeH="0" baseline="0" noProof="0">
              <a:ln>
                <a:noFill/>
              </a:ln>
              <a:solidFill>
                <a:schemeClr val="accent2">
                  <a:lumMod val="75000"/>
                </a:schemeClr>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tabLst/>
              <a:defRPr/>
            </a:pPr>
            <a:r>
              <a:rPr kumimoji="0" lang="en-GB" sz="2600" b="0" i="0" u="none" strike="noStrike" kern="1200" cap="none" spc="0" normalizeH="0" baseline="0" noProof="0">
                <a:ln>
                  <a:noFill/>
                </a:ln>
                <a:solidFill>
                  <a:schemeClr val="accent2">
                    <a:lumMod val="75000"/>
                  </a:schemeClr>
                </a:solidFill>
                <a:effectLst/>
                <a:uLnTx/>
                <a:uFillTx/>
                <a:latin typeface="Calibri" panose="020F0502020204030204"/>
                <a:ea typeface="+mn-ea"/>
                <a:cs typeface="+mn-cs"/>
              </a:rPr>
              <a:t> </a:t>
            </a:r>
          </a:p>
          <a:p>
            <a:endParaRPr lang="en-US"/>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GB"/>
              <a:t>References	</a:t>
            </a:r>
            <a:endParaRPr lang="en-US"/>
          </a:p>
        </p:txBody>
      </p:sp>
    </p:spTree>
    <p:extLst>
      <p:ext uri="{BB962C8B-B14F-4D97-AF65-F5344CB8AC3E}">
        <p14:creationId xmlns:p14="http://schemas.microsoft.com/office/powerpoint/2010/main" val="962784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763486"/>
            <a:ext cx="10595237" cy="4132136"/>
          </a:xfrm>
        </p:spPr>
        <p:txBody>
          <a:bodyPr/>
          <a:lstStyle/>
          <a:p>
            <a:pPr marL="457200" marR="0" lvl="0" indent="-4572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r>
              <a:rPr kumimoji="0" lang="en-GB" b="0" i="0" u="none" strike="noStrike" kern="1200" cap="none" spc="0" normalizeH="0" baseline="0" noProof="0">
                <a:ln>
                  <a:noFill/>
                </a:ln>
                <a:solidFill>
                  <a:schemeClr val="accent2">
                    <a:lumMod val="75000"/>
                  </a:schemeClr>
                </a:solidFill>
                <a:effectLst/>
                <a:uLnTx/>
                <a:uFillTx/>
                <a:latin typeface="Calibri" panose="020F0502020204030204"/>
                <a:ea typeface="+mn-ea"/>
                <a:cs typeface="+mn-cs"/>
                <a:hlinkClick r:id="rId3">
                  <a:extLst>
                    <a:ext uri="{A12FA001-AC4F-418D-AE19-62706E023703}">
                      <ahyp:hlinkClr xmlns:ahyp="http://schemas.microsoft.com/office/drawing/2018/hyperlinkcolor" val="tx"/>
                    </a:ext>
                  </a:extLst>
                </a:hlinkClick>
              </a:rPr>
              <a:t>https://www.investopedia.com/10-investing-concepts-beginners-need-to-learn-5219500</a:t>
            </a:r>
            <a:endParaRPr kumimoji="0" lang="en-GB" b="0" i="0" u="none" strike="noStrike" kern="1200" cap="none" spc="0" normalizeH="0" baseline="0" noProof="0">
              <a:ln>
                <a:noFill/>
              </a:ln>
              <a:solidFill>
                <a:schemeClr val="accent2">
                  <a:lumMod val="75000"/>
                </a:schemeClr>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endParaRPr kumimoji="0" lang="en-GB" b="0" i="0" u="none" strike="noStrike" kern="1200" cap="none" spc="0" normalizeH="0" baseline="0" noProof="0">
              <a:ln>
                <a:noFill/>
              </a:ln>
              <a:solidFill>
                <a:schemeClr val="accent2">
                  <a:lumMod val="75000"/>
                </a:schemeClr>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r>
              <a:rPr kumimoji="0" lang="en-GB" b="0" i="0" u="sng" strike="noStrike" kern="1200" cap="none" spc="0" normalizeH="0" baseline="0" noProof="0">
                <a:ln>
                  <a:noFill/>
                </a:ln>
                <a:solidFill>
                  <a:schemeClr val="accent2">
                    <a:lumMod val="75000"/>
                  </a:schemeClr>
                </a:solidFill>
                <a:effectLst/>
                <a:uLnTx/>
                <a:uFillTx/>
                <a:latin typeface="Calibri" panose="020F0502020204030204" pitchFamily="34" charset="0"/>
                <a:ea typeface="Times New Roman" panose="02020603050405020304" pitchFamily="18" charset="0"/>
                <a:cs typeface="Calibri" panose="020F0502020204030204" pitchFamily="34" charset="0"/>
                <a:hlinkClick r:id="rId4">
                  <a:extLst>
                    <a:ext uri="{A12FA001-AC4F-418D-AE19-62706E023703}">
                      <ahyp:hlinkClr xmlns:ahyp="http://schemas.microsoft.com/office/drawing/2018/hyperlinkcolor" val="tx"/>
                    </a:ext>
                  </a:extLst>
                </a:hlinkClick>
              </a:rPr>
              <a:t>https://www.batonglobal.com/post/how-to-write-mission-vision-and-values-statements-with-examples</a:t>
            </a:r>
            <a:endParaRPr kumimoji="0" lang="en-GB" b="0" i="0" u="sng" strike="noStrike" kern="1200" cap="none" spc="0" normalizeH="0" baseline="0" noProof="0">
              <a:ln>
                <a:noFill/>
              </a:ln>
              <a:solidFill>
                <a:schemeClr val="accent2">
                  <a:lumMod val="75000"/>
                </a:schemeClr>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457200" marR="0" lvl="0" indent="-4572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endParaRPr kumimoji="0" lang="en-GB" b="0" i="0" u="sng" strike="noStrike" kern="1200" cap="none" spc="0" normalizeH="0" baseline="0" noProof="0">
              <a:ln>
                <a:noFill/>
              </a:ln>
              <a:solidFill>
                <a:schemeClr val="accent2">
                  <a:lumMod val="75000"/>
                </a:schemeClr>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457200" marR="0" lvl="0" indent="-4572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r>
              <a:rPr kumimoji="0" lang="en-GB" b="0" i="0" u="none" strike="noStrike" kern="1200" cap="none" spc="0" normalizeH="0" baseline="0" noProof="0">
                <a:ln>
                  <a:noFill/>
                </a:ln>
                <a:solidFill>
                  <a:schemeClr val="accent2">
                    <a:lumMod val="75000"/>
                  </a:schemeClr>
                </a:solidFill>
                <a:effectLst/>
                <a:uLnTx/>
                <a:uFillTx/>
                <a:latin typeface="Calibri" panose="020F0502020204030204"/>
                <a:ea typeface="+mn-ea"/>
                <a:cs typeface="+mn-cs"/>
                <a:hlinkClick r:id="rId5">
                  <a:extLst>
                    <a:ext uri="{A12FA001-AC4F-418D-AE19-62706E023703}">
                      <ahyp:hlinkClr xmlns:ahyp="http://schemas.microsoft.com/office/drawing/2018/hyperlinkcolor" val="tx"/>
                    </a:ext>
                  </a:extLst>
                </a:hlinkClick>
              </a:rPr>
              <a:t>https://digitalmarketinginstitute.com/blog/10-reasons-your-business-should-invest-in-digital-transformation-corporate</a:t>
            </a:r>
            <a:endParaRPr kumimoji="0" lang="en-GB" b="0" i="0" u="none" strike="noStrike" kern="1200" cap="none" spc="0" normalizeH="0" baseline="0" noProof="0">
              <a:ln>
                <a:noFill/>
              </a:ln>
              <a:solidFill>
                <a:schemeClr val="accent2">
                  <a:lumMod val="75000"/>
                </a:schemeClr>
              </a:solidFill>
              <a:effectLst/>
              <a:uLnTx/>
              <a:uFillTx/>
              <a:latin typeface="Calibri" panose="020F0502020204030204"/>
              <a:ea typeface="+mn-ea"/>
              <a:cs typeface="+mn-cs"/>
            </a:endParaRPr>
          </a:p>
          <a:p>
            <a:endParaRPr lang="en-US"/>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GB"/>
              <a:t>References	</a:t>
            </a:r>
            <a:endParaRPr lang="en-US"/>
          </a:p>
        </p:txBody>
      </p:sp>
    </p:spTree>
    <p:extLst>
      <p:ext uri="{BB962C8B-B14F-4D97-AF65-F5344CB8AC3E}">
        <p14:creationId xmlns:p14="http://schemas.microsoft.com/office/powerpoint/2010/main" val="3577075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763486"/>
            <a:ext cx="10595237" cy="4132136"/>
          </a:xfrm>
        </p:spPr>
        <p:txBody>
          <a:bodyPr/>
          <a:lstStyle/>
          <a:p>
            <a:pPr marL="457200" marR="0" lvl="0" indent="-4572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r>
              <a:rPr kumimoji="0" lang="en-GB" b="0" i="0" u="none" strike="noStrike" kern="1200" cap="none" spc="0" normalizeH="0" baseline="0" noProof="0">
                <a:ln>
                  <a:noFill/>
                </a:ln>
                <a:solidFill>
                  <a:schemeClr val="accent2">
                    <a:lumMod val="75000"/>
                  </a:schemeClr>
                </a:solidFill>
                <a:effectLst/>
                <a:uLnTx/>
                <a:uFillTx/>
                <a:latin typeface="Calibri" panose="020F0502020204030204"/>
                <a:ea typeface="+mn-ea"/>
                <a:cs typeface="+mn-cs"/>
                <a:hlinkClick r:id="rId3">
                  <a:extLst>
                    <a:ext uri="{A12FA001-AC4F-418D-AE19-62706E023703}">
                      <ahyp:hlinkClr xmlns:ahyp="http://schemas.microsoft.com/office/drawing/2018/hyperlinkcolor" val="tx"/>
                    </a:ext>
                  </a:extLst>
                </a:hlinkClick>
              </a:rPr>
              <a:t>https://blog.elevationweb.org/11-awesome-fundraising-tools-for-nonprofits</a:t>
            </a:r>
            <a:endParaRPr kumimoji="0" lang="en-GB" b="0" i="0" u="none" strike="noStrike" kern="1200" cap="none" spc="0" normalizeH="0" baseline="0" noProof="0">
              <a:ln>
                <a:noFill/>
              </a:ln>
              <a:solidFill>
                <a:schemeClr val="accent2">
                  <a:lumMod val="75000"/>
                </a:schemeClr>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endParaRPr kumimoji="0" lang="en-GB" b="0" i="0" u="none" strike="noStrike" kern="1200" cap="none" spc="0" normalizeH="0" baseline="0" noProof="0">
              <a:ln>
                <a:noFill/>
              </a:ln>
              <a:solidFill>
                <a:schemeClr val="accent2">
                  <a:lumMod val="75000"/>
                </a:schemeClr>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r>
              <a:rPr kumimoji="0" lang="en-GB" b="0" i="0" u="none" strike="noStrike" kern="1200" cap="none" spc="0" normalizeH="0" baseline="0" noProof="0">
                <a:ln>
                  <a:noFill/>
                </a:ln>
                <a:solidFill>
                  <a:schemeClr val="accent2">
                    <a:lumMod val="75000"/>
                  </a:scheme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https://cornershopcreative.com/blog/digital-fundraising/#crashcourse</a:t>
            </a:r>
            <a:endParaRPr kumimoji="0" lang="en-GB" b="0" i="0" u="none" strike="noStrike" kern="1200" cap="none" spc="0" normalizeH="0" baseline="0" noProof="0">
              <a:ln>
                <a:noFill/>
              </a:ln>
              <a:solidFill>
                <a:schemeClr val="accent2">
                  <a:lumMod val="75000"/>
                </a:schemeClr>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endParaRPr kumimoji="0" lang="en-GB" b="0" i="0" u="none" strike="noStrike" kern="1200" cap="none" spc="0" normalizeH="0" baseline="0" noProof="0">
              <a:ln>
                <a:noFill/>
              </a:ln>
              <a:solidFill>
                <a:schemeClr val="accent2">
                  <a:lumMod val="75000"/>
                </a:schemeClr>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r>
              <a:rPr kumimoji="0" lang="en-GB" b="0" i="0" u="none" strike="noStrike" kern="1200" cap="none" spc="0" normalizeH="0" baseline="0" noProof="0">
                <a:ln>
                  <a:noFill/>
                </a:ln>
                <a:solidFill>
                  <a:schemeClr val="accent2">
                    <a:lumMod val="75000"/>
                  </a:schemeClr>
                </a:solidFill>
                <a:effectLst/>
                <a:uLnTx/>
                <a:uFillTx/>
                <a:latin typeface="Calibri" panose="020F0502020204030204"/>
                <a:ea typeface="+mn-ea"/>
                <a:cs typeface="+mn-cs"/>
                <a:hlinkClick r:id="rId5">
                  <a:extLst>
                    <a:ext uri="{A12FA001-AC4F-418D-AE19-62706E023703}">
                      <ahyp:hlinkClr xmlns:ahyp="http://schemas.microsoft.com/office/drawing/2018/hyperlinkcolor" val="tx"/>
                    </a:ext>
                  </a:extLst>
                </a:hlinkClick>
              </a:rPr>
              <a:t>https://cornershopcreative.com/portfolio/disability-rights-new-york-multi-step-donation-form/</a:t>
            </a:r>
            <a:endParaRPr kumimoji="0" lang="en-GB" b="0" i="0" u="none" strike="noStrike" kern="1200" cap="none" spc="0" normalizeH="0" baseline="0" noProof="0">
              <a:ln>
                <a:noFill/>
              </a:ln>
              <a:solidFill>
                <a:schemeClr val="accent2">
                  <a:lumMod val="75000"/>
                </a:schemeClr>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endParaRPr kumimoji="0" lang="en-GB" sz="2600" b="0" i="0" u="none" strike="noStrike" kern="1200" cap="none" spc="0" normalizeH="0" baseline="0" noProof="0">
              <a:ln>
                <a:noFill/>
              </a:ln>
              <a:solidFill>
                <a:schemeClr val="accent2">
                  <a:lumMod val="75000"/>
                </a:schemeClr>
              </a:solidFill>
              <a:effectLst/>
              <a:uLnTx/>
              <a:uFillTx/>
              <a:latin typeface="Calibri" panose="020F0502020204030204"/>
              <a:ea typeface="+mn-ea"/>
              <a:cs typeface="+mn-cs"/>
            </a:endParaRPr>
          </a:p>
          <a:p>
            <a:endParaRPr lang="en-US"/>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GB"/>
              <a:t>References	</a:t>
            </a:r>
            <a:endParaRPr lang="en-US"/>
          </a:p>
        </p:txBody>
      </p:sp>
    </p:spTree>
    <p:extLst>
      <p:ext uri="{BB962C8B-B14F-4D97-AF65-F5344CB8AC3E}">
        <p14:creationId xmlns:p14="http://schemas.microsoft.com/office/powerpoint/2010/main" val="3653688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763486"/>
            <a:ext cx="10595237" cy="4132136"/>
          </a:xfrm>
        </p:spPr>
        <p:txBody>
          <a:bodyPr/>
          <a:lstStyle/>
          <a:p>
            <a:pPr marL="457200" marR="0" lvl="0" indent="-4572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r>
              <a:rPr kumimoji="0" lang="en-GB" b="0" i="0" u="none" strike="noStrike" kern="1200" cap="none" spc="0" normalizeH="0" baseline="0" noProof="0">
                <a:ln>
                  <a:noFill/>
                </a:ln>
                <a:solidFill>
                  <a:schemeClr val="accent2">
                    <a:lumMod val="75000"/>
                  </a:schemeClr>
                </a:solidFill>
                <a:effectLst/>
                <a:uLnTx/>
                <a:uFillTx/>
                <a:latin typeface="Calibri" panose="020F0502020204030204"/>
                <a:ea typeface="+mn-ea"/>
                <a:cs typeface="+mn-cs"/>
                <a:hlinkClick r:id="rId3">
                  <a:extLst>
                    <a:ext uri="{A12FA001-AC4F-418D-AE19-62706E023703}">
                      <ahyp:hlinkClr xmlns:ahyp="http://schemas.microsoft.com/office/drawing/2018/hyperlinkcolor" val="tx"/>
                    </a:ext>
                  </a:extLst>
                </a:hlinkClick>
              </a:rPr>
              <a:t>https://join.mobilize.us/blog/30-top-online-fundraising-ideas-for-2021-and-beyond</a:t>
            </a:r>
            <a:endParaRPr kumimoji="0" lang="en-GB" b="0" i="0" u="none" strike="noStrike" kern="1200" cap="none" spc="0" normalizeH="0" baseline="0" noProof="0">
              <a:ln>
                <a:noFill/>
              </a:ln>
              <a:solidFill>
                <a:schemeClr val="accent2">
                  <a:lumMod val="75000"/>
                </a:schemeClr>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endParaRPr kumimoji="0" lang="en-GB" b="0" i="0" u="none" strike="noStrike" kern="1200" cap="none" spc="0" normalizeH="0" baseline="0" noProof="0">
              <a:ln>
                <a:noFill/>
              </a:ln>
              <a:solidFill>
                <a:schemeClr val="accent2">
                  <a:lumMod val="75000"/>
                </a:schemeClr>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r>
              <a:rPr kumimoji="0" lang="en-GB" b="0" i="0" u="none" strike="noStrike" kern="1200" cap="none" spc="0" normalizeH="0" baseline="0" noProof="0">
                <a:ln>
                  <a:noFill/>
                </a:ln>
                <a:solidFill>
                  <a:schemeClr val="accent2">
                    <a:lumMod val="75000"/>
                  </a:scheme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https://learning.candid.org/resources/blog/five-fundraising-trends-to-capitalize-on-in-2022/</a:t>
            </a:r>
            <a:endParaRPr kumimoji="0" lang="en-GB" b="0" i="0" u="none" strike="noStrike" kern="1200" cap="none" spc="0" normalizeH="0" baseline="0" noProof="0">
              <a:ln>
                <a:noFill/>
              </a:ln>
              <a:solidFill>
                <a:schemeClr val="accent2">
                  <a:lumMod val="75000"/>
                </a:schemeClr>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endParaRPr kumimoji="0" lang="en-GB" b="0" i="0" u="none" strike="noStrike" kern="1200" cap="none" spc="0" normalizeH="0" baseline="0" noProof="0">
              <a:ln>
                <a:noFill/>
              </a:ln>
              <a:solidFill>
                <a:schemeClr val="accent2">
                  <a:lumMod val="75000"/>
                </a:schemeClr>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r>
              <a:rPr kumimoji="0" lang="en-GB" b="0" i="0" u="none" strike="noStrike" kern="1200" cap="none" spc="0" normalizeH="0" baseline="0" noProof="0">
                <a:ln>
                  <a:noFill/>
                </a:ln>
                <a:solidFill>
                  <a:schemeClr val="accent2">
                    <a:lumMod val="75000"/>
                  </a:schemeClr>
                </a:solidFill>
                <a:effectLst/>
                <a:uLnTx/>
                <a:uFillTx/>
                <a:latin typeface="Calibri" panose="020F0502020204030204"/>
                <a:ea typeface="+mn-ea"/>
                <a:cs typeface="+mn-cs"/>
                <a:hlinkClick r:id="rId5">
                  <a:extLst>
                    <a:ext uri="{A12FA001-AC4F-418D-AE19-62706E023703}">
                      <ahyp:hlinkClr xmlns:ahyp="http://schemas.microsoft.com/office/drawing/2018/hyperlinkcolor" val="tx"/>
                    </a:ext>
                  </a:extLst>
                </a:hlinkClick>
              </a:rPr>
              <a:t>https://www.causevox.com/digital-fundraising/#digital-fundraising-method</a:t>
            </a:r>
            <a:endParaRPr kumimoji="0" lang="en-GB" b="0" i="0" u="none" strike="noStrike" kern="1200" cap="none" spc="0" normalizeH="0" baseline="0" noProof="0">
              <a:ln>
                <a:noFill/>
              </a:ln>
              <a:solidFill>
                <a:schemeClr val="accent2">
                  <a:lumMod val="75000"/>
                </a:schemeClr>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endParaRPr kumimoji="0" lang="en-GB" sz="2600" b="0" i="0" u="none" strike="noStrike" kern="1200" cap="none" spc="0" normalizeH="0" baseline="0" noProof="0">
              <a:ln>
                <a:noFill/>
              </a:ln>
              <a:solidFill>
                <a:schemeClr val="accent2">
                  <a:lumMod val="75000"/>
                </a:schemeClr>
              </a:solidFill>
              <a:effectLst/>
              <a:uLnTx/>
              <a:uFillTx/>
              <a:latin typeface="Calibri" panose="020F0502020204030204"/>
              <a:ea typeface="+mn-ea"/>
              <a:cs typeface="+mn-cs"/>
            </a:endParaRPr>
          </a:p>
          <a:p>
            <a:endParaRPr lang="en-US"/>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GB"/>
              <a:t>References	</a:t>
            </a:r>
            <a:endParaRPr lang="en-US"/>
          </a:p>
        </p:txBody>
      </p:sp>
    </p:spTree>
    <p:extLst>
      <p:ext uri="{BB962C8B-B14F-4D97-AF65-F5344CB8AC3E}">
        <p14:creationId xmlns:p14="http://schemas.microsoft.com/office/powerpoint/2010/main" val="541461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763486"/>
            <a:ext cx="10595237" cy="4132136"/>
          </a:xfrm>
        </p:spPr>
        <p:txBody>
          <a:bodyPr/>
          <a:lstStyle/>
          <a:p>
            <a:pPr marL="457200" marR="0" lvl="0" indent="-4572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r>
              <a:rPr kumimoji="0" lang="en-GB" b="0" i="0" u="none" strike="noStrike" kern="1200" cap="none" spc="0" normalizeH="0" baseline="0" noProof="0">
                <a:ln>
                  <a:noFill/>
                </a:ln>
                <a:solidFill>
                  <a:schemeClr val="accent2">
                    <a:lumMod val="75000"/>
                  </a:schemeClr>
                </a:solidFill>
                <a:effectLst/>
                <a:uLnTx/>
                <a:uFillTx/>
                <a:latin typeface="Calibri" panose="020F0502020204030204"/>
                <a:ea typeface="+mn-ea"/>
                <a:cs typeface="+mn-cs"/>
                <a:hlinkClick r:id="rId3">
                  <a:extLst>
                    <a:ext uri="{A12FA001-AC4F-418D-AE19-62706E023703}">
                      <ahyp:hlinkClr xmlns:ahyp="http://schemas.microsoft.com/office/drawing/2018/hyperlinkcolor" val="tx"/>
                    </a:ext>
                  </a:extLst>
                </a:hlinkClick>
              </a:rPr>
              <a:t>https://www.iraiser.com/2021/07/build-your-annual-digital-fundraising-plan-in-5-steps/</a:t>
            </a:r>
            <a:endParaRPr kumimoji="0" lang="en-GB" b="0" i="0" u="none" strike="noStrike" kern="1200" cap="none" spc="0" normalizeH="0" baseline="0" noProof="0">
              <a:ln>
                <a:noFill/>
              </a:ln>
              <a:solidFill>
                <a:schemeClr val="accent2">
                  <a:lumMod val="75000"/>
                </a:schemeClr>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endParaRPr kumimoji="0" lang="en-GB" b="0" i="0" u="none" strike="noStrike" kern="1200" cap="none" spc="0" normalizeH="0" baseline="0" noProof="0">
              <a:ln>
                <a:noFill/>
              </a:ln>
              <a:solidFill>
                <a:schemeClr val="accent2">
                  <a:lumMod val="75000"/>
                </a:schemeClr>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r>
              <a:rPr kumimoji="0" lang="en-GB" b="0" i="0" u="none" strike="noStrike" kern="1200" cap="none" spc="0" normalizeH="0" baseline="0" noProof="0">
                <a:ln>
                  <a:noFill/>
                </a:ln>
                <a:solidFill>
                  <a:schemeClr val="accent2">
                    <a:lumMod val="75000"/>
                  </a:scheme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https://www.youtube.com/watch?v=18yzSK6oWxw</a:t>
            </a:r>
            <a:endParaRPr kumimoji="0" lang="en-GB" b="0" i="0" u="none" strike="noStrike" kern="1200" cap="none" spc="0" normalizeH="0" baseline="0" noProof="0">
              <a:ln>
                <a:noFill/>
              </a:ln>
              <a:solidFill>
                <a:schemeClr val="accent2">
                  <a:lumMod val="75000"/>
                </a:schemeClr>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endParaRPr kumimoji="0" lang="en-GB" b="0" i="0" u="none" strike="noStrike" kern="1200" cap="none" spc="0" normalizeH="0" baseline="0" noProof="0">
              <a:ln>
                <a:noFill/>
              </a:ln>
              <a:solidFill>
                <a:schemeClr val="accent2">
                  <a:lumMod val="75000"/>
                </a:schemeClr>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r>
              <a:rPr kumimoji="0" lang="en-GB" b="0" i="0" u="none" strike="noStrike" kern="1200" cap="none" spc="0" normalizeH="0" baseline="0" noProof="0">
                <a:ln>
                  <a:noFill/>
                </a:ln>
                <a:solidFill>
                  <a:schemeClr val="accent2">
                    <a:lumMod val="75000"/>
                  </a:scheme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https://www.youtube.com/watch?v=18yzSK6oWxw</a:t>
            </a:r>
            <a:endParaRPr kumimoji="0" lang="en-GB" b="0" i="0" u="none" strike="noStrike" kern="1200" cap="none" spc="0" normalizeH="0" baseline="0" noProof="0">
              <a:ln>
                <a:noFill/>
              </a:ln>
              <a:solidFill>
                <a:schemeClr val="accent2">
                  <a:lumMod val="75000"/>
                </a:schemeClr>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endParaRPr kumimoji="0" lang="en-GB" b="0" i="0" u="none" strike="noStrike" kern="1200" cap="none" spc="0" normalizeH="0" baseline="0" noProof="0">
              <a:ln>
                <a:noFill/>
              </a:ln>
              <a:solidFill>
                <a:schemeClr val="accent2">
                  <a:lumMod val="75000"/>
                </a:schemeClr>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r>
              <a:rPr kumimoji="0" lang="en-GB" b="0" i="0" u="none" strike="noStrike" kern="1200" cap="none" spc="0" normalizeH="0" baseline="0" noProof="0">
                <a:ln>
                  <a:noFill/>
                </a:ln>
                <a:solidFill>
                  <a:schemeClr val="accent2">
                    <a:lumMod val="75000"/>
                  </a:schemeClr>
                </a:solidFill>
                <a:effectLst/>
                <a:uLnTx/>
                <a:uFillTx/>
                <a:latin typeface="Calibri" panose="020F0502020204030204"/>
                <a:ea typeface="+mn-ea"/>
                <a:cs typeface="+mn-cs"/>
                <a:hlinkClick r:id="rId3">
                  <a:extLst>
                    <a:ext uri="{A12FA001-AC4F-418D-AE19-62706E023703}">
                      <ahyp:hlinkClr xmlns:ahyp="http://schemas.microsoft.com/office/drawing/2018/hyperlinkcolor" val="tx"/>
                    </a:ext>
                  </a:extLst>
                </a:hlinkClick>
              </a:rPr>
              <a:t>https://www.iraiser.com/2021/07/build-your-annual-digital-fundraising-plan-in-5-steps/</a:t>
            </a:r>
            <a:endParaRPr kumimoji="0" lang="en-GB" b="0" i="0" u="none" strike="noStrike" kern="1200" cap="none" spc="0" normalizeH="0" baseline="0" noProof="0">
              <a:ln>
                <a:noFill/>
              </a:ln>
              <a:solidFill>
                <a:schemeClr val="accent2">
                  <a:lumMod val="75000"/>
                </a:schemeClr>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endParaRPr kumimoji="0" lang="en-GB" sz="2600" b="0" i="0" u="none" strike="noStrike" kern="1200" cap="none" spc="0" normalizeH="0" baseline="0" noProof="0">
              <a:ln>
                <a:noFill/>
              </a:ln>
              <a:solidFill>
                <a:schemeClr val="accent2">
                  <a:lumMod val="75000"/>
                </a:schemeClr>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tabLst/>
              <a:defRPr/>
            </a:pPr>
            <a:endParaRPr kumimoji="0" lang="en-GB" sz="2600" b="0" i="0" u="none" strike="noStrike" kern="1200" cap="none" spc="0" normalizeH="0" baseline="0" noProof="0">
              <a:ln>
                <a:noFill/>
              </a:ln>
              <a:solidFill>
                <a:schemeClr val="accent2">
                  <a:lumMod val="75000"/>
                </a:schemeClr>
              </a:solidFill>
              <a:effectLst/>
              <a:uLnTx/>
              <a:uFillTx/>
              <a:latin typeface="Calibri" panose="020F0502020204030204"/>
              <a:ea typeface="+mn-ea"/>
              <a:cs typeface="+mn-cs"/>
            </a:endParaRPr>
          </a:p>
          <a:p>
            <a:endParaRPr lang="en-US"/>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GB"/>
              <a:t>References	</a:t>
            </a:r>
            <a:endParaRPr lang="en-US"/>
          </a:p>
        </p:txBody>
      </p:sp>
    </p:spTree>
    <p:extLst>
      <p:ext uri="{BB962C8B-B14F-4D97-AF65-F5344CB8AC3E}">
        <p14:creationId xmlns:p14="http://schemas.microsoft.com/office/powerpoint/2010/main" val="2929462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763486"/>
            <a:ext cx="10595237" cy="4132136"/>
          </a:xfrm>
        </p:spPr>
        <p:txBody>
          <a:bodyPr/>
          <a:lstStyle/>
          <a:p>
            <a:pPr marL="457200" marR="0" lvl="0" indent="-4572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r>
              <a:rPr kumimoji="0" lang="en-GB" b="0" i="0" u="none" strike="noStrike" kern="1200" cap="none" spc="0" normalizeH="0" baseline="0" noProof="0">
                <a:ln>
                  <a:noFill/>
                </a:ln>
                <a:solidFill>
                  <a:schemeClr val="accent2">
                    <a:lumMod val="75000"/>
                  </a:schemeClr>
                </a:solidFill>
                <a:effectLst/>
                <a:uLnTx/>
                <a:uFillTx/>
                <a:latin typeface="Calibri" panose="020F0502020204030204"/>
                <a:ea typeface="+mn-ea"/>
                <a:cs typeface="+mn-cs"/>
                <a:hlinkClick r:id="rId3">
                  <a:extLst>
                    <a:ext uri="{A12FA001-AC4F-418D-AE19-62706E023703}">
                      <ahyp:hlinkClr xmlns:ahyp="http://schemas.microsoft.com/office/drawing/2018/hyperlinkcolor" val="tx"/>
                    </a:ext>
                  </a:extLst>
                </a:hlinkClick>
              </a:rPr>
              <a:t>https://charitydigital.org.uk/topics/topics/a-beginners-guide-to-digital-fundraising-terms</a:t>
            </a:r>
            <a:endParaRPr kumimoji="0" lang="en-GB" b="0" i="0" u="none" strike="noStrike" kern="1200" cap="none" spc="0" normalizeH="0" baseline="0" noProof="0">
              <a:ln>
                <a:noFill/>
              </a:ln>
              <a:solidFill>
                <a:schemeClr val="accent2">
                  <a:lumMod val="75000"/>
                </a:schemeClr>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endParaRPr lang="en-GB">
              <a:solidFill>
                <a:schemeClr val="accent2">
                  <a:lumMod val="75000"/>
                </a:schemeClr>
              </a:solidFill>
              <a:latin typeface="Calibri" panose="020F0502020204030204"/>
            </a:endParaRPr>
          </a:p>
          <a:p>
            <a:pPr marL="457200" marR="0" lvl="0" indent="-4572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r>
              <a:rPr kumimoji="0" lang="en-GB" b="0" i="0" u="none" strike="noStrike" kern="1200" cap="none" spc="0" normalizeH="0" baseline="0" noProof="0">
                <a:ln>
                  <a:noFill/>
                </a:ln>
                <a:solidFill>
                  <a:schemeClr val="accent2">
                    <a:lumMod val="75000"/>
                  </a:scheme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https://europa.eu/youreurope/business/finance-funding/getting-funding/eu-funding-programmes/index_en.htm</a:t>
            </a:r>
            <a:endParaRPr kumimoji="0" lang="en-GB" b="0" i="0" u="none" strike="noStrike" kern="1200" cap="none" spc="0" normalizeH="0" baseline="0" noProof="0">
              <a:ln>
                <a:noFill/>
              </a:ln>
              <a:solidFill>
                <a:schemeClr val="accent2">
                  <a:lumMod val="75000"/>
                </a:schemeClr>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
                <a:srgbClr val="000000"/>
              </a:buClr>
              <a:buSzTx/>
              <a:tabLst/>
              <a:defRPr/>
            </a:pPr>
            <a:endParaRPr kumimoji="0" lang="en-GB" b="0" i="0" u="none" strike="noStrike" kern="1200" cap="none" spc="0" normalizeH="0" baseline="0" noProof="0">
              <a:ln>
                <a:noFill/>
              </a:ln>
              <a:solidFill>
                <a:schemeClr val="accent2">
                  <a:lumMod val="75000"/>
                </a:schemeClr>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r>
              <a:rPr kumimoji="0" lang="en-GB" b="0" i="0" u="none" strike="noStrike" kern="1200" cap="none" spc="0" normalizeH="0" baseline="0" noProof="0">
                <a:ln>
                  <a:noFill/>
                </a:ln>
                <a:solidFill>
                  <a:schemeClr val="accent2">
                    <a:lumMod val="75000"/>
                  </a:schemeClr>
                </a:solidFill>
                <a:effectLst/>
                <a:uLnTx/>
                <a:uFillTx/>
                <a:latin typeface="Calibri" panose="020F0502020204030204"/>
                <a:ea typeface="+mn-ea"/>
                <a:cs typeface="+mn-cs"/>
                <a:hlinkClick r:id="rId5">
                  <a:extLst>
                    <a:ext uri="{A12FA001-AC4F-418D-AE19-62706E023703}">
                      <ahyp:hlinkClr xmlns:ahyp="http://schemas.microsoft.com/office/drawing/2018/hyperlinkcolor" val="tx"/>
                    </a:ext>
                  </a:extLst>
                </a:hlinkClick>
              </a:rPr>
              <a:t>https://ngosindia.com/ngo-funding/fund-raising/</a:t>
            </a:r>
            <a:endParaRPr kumimoji="0" lang="en-GB" b="0" i="0" u="none" strike="noStrike" kern="1200" cap="none" spc="0" normalizeH="0" baseline="0" noProof="0">
              <a:ln>
                <a:noFill/>
              </a:ln>
              <a:solidFill>
                <a:schemeClr val="accent2">
                  <a:lumMod val="75000"/>
                </a:schemeClr>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endParaRPr kumimoji="0" lang="en-GB" b="0" i="0" u="none" strike="noStrike" kern="1200" cap="none" spc="0" normalizeH="0" baseline="0" noProof="0">
              <a:ln>
                <a:noFill/>
              </a:ln>
              <a:solidFill>
                <a:schemeClr val="accent2">
                  <a:lumMod val="75000"/>
                </a:schemeClr>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r>
              <a:rPr kumimoji="0" lang="en-GB" b="0" i="0" u="none" strike="noStrike" kern="1200" cap="none" spc="0" normalizeH="0" baseline="0" noProof="0">
                <a:ln>
                  <a:noFill/>
                </a:ln>
                <a:solidFill>
                  <a:schemeClr val="accent2">
                    <a:lumMod val="75000"/>
                  </a:schemeClr>
                </a:solidFill>
                <a:effectLst/>
                <a:uLnTx/>
                <a:uFillTx/>
                <a:latin typeface="Calibri" panose="020F0502020204030204"/>
                <a:ea typeface="+mn-ea"/>
                <a:cs typeface="+mn-cs"/>
                <a:hlinkClick r:id="rId6">
                  <a:extLst>
                    <a:ext uri="{A12FA001-AC4F-418D-AE19-62706E023703}">
                      <ahyp:hlinkClr xmlns:ahyp="http://schemas.microsoft.com/office/drawing/2018/hyperlinkcolor" val="tx"/>
                    </a:ext>
                  </a:extLst>
                </a:hlinkClick>
              </a:rPr>
              <a:t>https://oakbusinessconsultant.com/case-study-for-ngo-financial-modeling/</a:t>
            </a:r>
            <a:endParaRPr kumimoji="0" lang="en-GB" b="0" i="0" u="none" strike="noStrike" kern="1200" cap="none" spc="0" normalizeH="0" baseline="0" noProof="0">
              <a:ln>
                <a:noFill/>
              </a:ln>
              <a:solidFill>
                <a:schemeClr val="accent2">
                  <a:lumMod val="75000"/>
                </a:schemeClr>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
                <a:srgbClr val="000000"/>
              </a:buClr>
              <a:buSzTx/>
              <a:tabLst/>
              <a:defRPr/>
            </a:pPr>
            <a:endParaRPr kumimoji="0" lang="en-GB" b="0" i="0" u="none" strike="noStrike" kern="1200" cap="none" spc="0" normalizeH="0" baseline="0" noProof="0">
              <a:ln>
                <a:noFill/>
              </a:ln>
              <a:solidFill>
                <a:schemeClr val="accent2">
                  <a:lumMod val="75000"/>
                </a:schemeClr>
              </a:solidFill>
              <a:effectLst/>
              <a:uLnTx/>
              <a:uFillTx/>
              <a:latin typeface="Calibri" panose="020F0502020204030204"/>
              <a:ea typeface="+mn-ea"/>
              <a:cs typeface="+mn-cs"/>
            </a:endParaRPr>
          </a:p>
          <a:p>
            <a:endParaRPr lang="en-US"/>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GB"/>
              <a:t>References	</a:t>
            </a:r>
            <a:endParaRPr lang="en-US"/>
          </a:p>
        </p:txBody>
      </p:sp>
    </p:spTree>
    <p:extLst>
      <p:ext uri="{BB962C8B-B14F-4D97-AF65-F5344CB8AC3E}">
        <p14:creationId xmlns:p14="http://schemas.microsoft.com/office/powerpoint/2010/main" val="2591646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763486"/>
            <a:ext cx="10595237" cy="4132136"/>
          </a:xfrm>
        </p:spPr>
        <p:txBody>
          <a:bodyPr/>
          <a:lstStyle/>
          <a:p>
            <a:pPr marL="457200" marR="0" lvl="0" indent="-4572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r>
              <a:rPr kumimoji="0" lang="en-GB" b="0" i="0" u="none" strike="noStrike" kern="1200" cap="none" spc="0" normalizeH="0" baseline="0" noProof="0">
                <a:ln>
                  <a:noFill/>
                </a:ln>
                <a:solidFill>
                  <a:schemeClr val="accent2">
                    <a:lumMod val="75000"/>
                  </a:schemeClr>
                </a:solidFill>
                <a:effectLst/>
                <a:uLnTx/>
                <a:uFillTx/>
                <a:latin typeface="Calibri" panose="020F0502020204030204"/>
                <a:ea typeface="+mn-ea"/>
                <a:cs typeface="+mn-cs"/>
                <a:hlinkClick r:id="rId3">
                  <a:extLst>
                    <a:ext uri="{A12FA001-AC4F-418D-AE19-62706E023703}">
                      <ahyp:hlinkClr xmlns:ahyp="http://schemas.microsoft.com/office/drawing/2018/hyperlinkcolor" val="tx"/>
                    </a:ext>
                  </a:extLst>
                </a:hlinkClick>
              </a:rPr>
              <a:t>https://reliefweb.int/sites/reliefweb.int/files/resources/Bridging%20the%20Needs-Based%20Funding%20Gap.pdf</a:t>
            </a:r>
            <a:endParaRPr kumimoji="0" lang="en-GB" b="0" i="0" u="none" strike="noStrike" kern="1200" cap="none" spc="0" normalizeH="0" baseline="0" noProof="0">
              <a:ln>
                <a:noFill/>
              </a:ln>
              <a:solidFill>
                <a:schemeClr val="accent2">
                  <a:lumMod val="75000"/>
                </a:schemeClr>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endParaRPr kumimoji="0" lang="en-GB" b="0" i="0" u="none" strike="noStrike" kern="1200" cap="none" spc="0" normalizeH="0" baseline="0" noProof="0">
              <a:ln>
                <a:noFill/>
              </a:ln>
              <a:solidFill>
                <a:schemeClr val="accent2">
                  <a:lumMod val="75000"/>
                </a:schemeClr>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r>
              <a:rPr kumimoji="0" lang="en-GB" b="0" i="0" u="none" strike="noStrike" kern="1200" cap="none" spc="0" normalizeH="0" baseline="0" noProof="0">
                <a:ln>
                  <a:noFill/>
                </a:ln>
                <a:solidFill>
                  <a:schemeClr val="accent2">
                    <a:lumMod val="75000"/>
                  </a:scheme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https://www.classy.org/blog/theres-more-than-one-way-to-fund-a-nonprofit/</a:t>
            </a:r>
            <a:endParaRPr kumimoji="0" lang="en-GB" b="0" i="0" u="none" strike="noStrike" kern="1200" cap="none" spc="0" normalizeH="0" baseline="0" noProof="0">
              <a:ln>
                <a:noFill/>
              </a:ln>
              <a:solidFill>
                <a:schemeClr val="accent2">
                  <a:lumMod val="75000"/>
                </a:schemeClr>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
                <a:srgbClr val="000000"/>
              </a:buClr>
              <a:buSzTx/>
              <a:tabLst/>
              <a:defRPr/>
            </a:pPr>
            <a:endParaRPr kumimoji="0" lang="en-GB" b="0" i="0" u="none" strike="noStrike" kern="1200" cap="none" spc="0" normalizeH="0" baseline="0" noProof="0">
              <a:ln>
                <a:noFill/>
              </a:ln>
              <a:solidFill>
                <a:schemeClr val="accent2">
                  <a:lumMod val="75000"/>
                </a:schemeClr>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r>
              <a:rPr kumimoji="0" lang="en-GB" b="0" i="0" u="none" strike="noStrike" kern="1200" cap="none" spc="0" normalizeH="0" baseline="0" noProof="0">
                <a:ln>
                  <a:noFill/>
                </a:ln>
                <a:solidFill>
                  <a:schemeClr val="accent2">
                    <a:lumMod val="75000"/>
                  </a:schemeClr>
                </a:solidFill>
                <a:effectLst/>
                <a:uLnTx/>
                <a:uFillTx/>
                <a:latin typeface="Calibri" panose="020F0502020204030204"/>
                <a:ea typeface="+mn-ea"/>
                <a:cs typeface="+mn-cs"/>
                <a:hlinkClick r:id="rId5">
                  <a:extLst>
                    <a:ext uri="{A12FA001-AC4F-418D-AE19-62706E023703}">
                      <ahyp:hlinkClr xmlns:ahyp="http://schemas.microsoft.com/office/drawing/2018/hyperlinkcolor" val="tx"/>
                    </a:ext>
                  </a:extLst>
                </a:hlinkClick>
              </a:rPr>
              <a:t>https://www.fundsforngos.org/alternative-fundraising/3-major-sources-of-funding-for-ngos/</a:t>
            </a:r>
            <a:endParaRPr kumimoji="0" lang="en-GB" b="0" i="0" u="none" strike="noStrike" kern="1200" cap="none" spc="0" normalizeH="0" baseline="0" noProof="0">
              <a:ln>
                <a:noFill/>
              </a:ln>
              <a:solidFill>
                <a:schemeClr val="accent2">
                  <a:lumMod val="75000"/>
                </a:schemeClr>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
                <a:srgbClr val="000000"/>
              </a:buClr>
              <a:buSzTx/>
              <a:tabLst/>
              <a:defRPr/>
            </a:pPr>
            <a:endParaRPr kumimoji="0" lang="en-GB" b="0" i="0" u="none" strike="noStrike" kern="1200" cap="none" spc="0" normalizeH="0" baseline="0" noProof="0">
              <a:ln>
                <a:noFill/>
              </a:ln>
              <a:solidFill>
                <a:schemeClr val="accent2">
                  <a:lumMod val="75000"/>
                </a:schemeClr>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r>
              <a:rPr kumimoji="0" lang="en-GB" b="0" i="0" u="none" strike="noStrike" kern="1200" cap="none" spc="0" normalizeH="0" baseline="0" noProof="0">
                <a:ln>
                  <a:noFill/>
                </a:ln>
                <a:solidFill>
                  <a:schemeClr val="accent2">
                    <a:lumMod val="75000"/>
                  </a:schemeClr>
                </a:solidFill>
                <a:effectLst/>
                <a:uLnTx/>
                <a:uFillTx/>
                <a:latin typeface="Calibri" panose="020F0502020204030204"/>
                <a:ea typeface="+mn-ea"/>
                <a:cs typeface="+mn-cs"/>
                <a:hlinkClick r:id="rId6">
                  <a:extLst>
                    <a:ext uri="{A12FA001-AC4F-418D-AE19-62706E023703}">
                      <ahyp:hlinkClr xmlns:ahyp="http://schemas.microsoft.com/office/drawing/2018/hyperlinkcolor" val="tx"/>
                    </a:ext>
                  </a:extLst>
                </a:hlinkClick>
              </a:rPr>
              <a:t>https://www.genevaglobal.com/blog/blog-how-to-attract-long-term-donors</a:t>
            </a:r>
            <a:endParaRPr kumimoji="0" lang="en-GB" b="0" i="0" u="none" strike="noStrike" kern="1200" cap="none" spc="0" normalizeH="0" baseline="0" noProof="0">
              <a:ln>
                <a:noFill/>
              </a:ln>
              <a:solidFill>
                <a:schemeClr val="accent2">
                  <a:lumMod val="75000"/>
                </a:schemeClr>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endParaRPr kumimoji="0" lang="en-GB" b="0" i="0" u="none" strike="noStrike" kern="1200" cap="none" spc="0" normalizeH="0" baseline="0" noProof="0">
              <a:ln>
                <a:noFill/>
              </a:ln>
              <a:solidFill>
                <a:schemeClr val="accent2">
                  <a:lumMod val="75000"/>
                </a:schemeClr>
              </a:solidFill>
              <a:effectLst/>
              <a:uLnTx/>
              <a:uFillTx/>
              <a:latin typeface="Calibri" panose="020F0502020204030204"/>
              <a:ea typeface="+mn-ea"/>
              <a:cs typeface="+mn-cs"/>
            </a:endParaRPr>
          </a:p>
          <a:p>
            <a:endParaRPr lang="en-US"/>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GB"/>
              <a:t>References	</a:t>
            </a:r>
            <a:endParaRPr lang="en-US"/>
          </a:p>
        </p:txBody>
      </p:sp>
    </p:spTree>
    <p:extLst>
      <p:ext uri="{BB962C8B-B14F-4D97-AF65-F5344CB8AC3E}">
        <p14:creationId xmlns:p14="http://schemas.microsoft.com/office/powerpoint/2010/main" val="1239895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763486"/>
            <a:ext cx="10595237" cy="4132136"/>
          </a:xfrm>
        </p:spPr>
        <p:txBody>
          <a:bodyPr/>
          <a:lstStyle/>
          <a:p>
            <a:pPr marL="457200" marR="0" lvl="0" indent="-4572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r>
              <a:rPr kumimoji="0" lang="en-GB" b="0" i="0" u="none" strike="noStrike" kern="1200" cap="none" spc="0" normalizeH="0" baseline="0" noProof="0">
                <a:ln>
                  <a:noFill/>
                </a:ln>
                <a:solidFill>
                  <a:schemeClr val="accent2">
                    <a:lumMod val="75000"/>
                  </a:schemeClr>
                </a:solidFill>
                <a:effectLst/>
                <a:uLnTx/>
                <a:uFillTx/>
                <a:latin typeface="Calibri" panose="020F0502020204030204"/>
                <a:ea typeface="+mn-ea"/>
                <a:cs typeface="+mn-cs"/>
                <a:hlinkClick r:id="rId3">
                  <a:extLst>
                    <a:ext uri="{A12FA001-AC4F-418D-AE19-62706E023703}">
                      <ahyp:hlinkClr xmlns:ahyp="http://schemas.microsoft.com/office/drawing/2018/hyperlinkcolor" val="tx"/>
                    </a:ext>
                  </a:extLst>
                </a:hlinkClick>
              </a:rPr>
              <a:t>https://www.investopedia.com/ask/answers/13/ngos-get-funding.asp</a:t>
            </a:r>
            <a:endParaRPr kumimoji="0" lang="en-GB" b="0" i="0" u="none" strike="noStrike" kern="1200" cap="none" spc="0" normalizeH="0" baseline="0" noProof="0">
              <a:ln>
                <a:noFill/>
              </a:ln>
              <a:solidFill>
                <a:schemeClr val="accent2">
                  <a:lumMod val="75000"/>
                </a:schemeClr>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endParaRPr kumimoji="0" lang="en-GB" b="0" i="0" u="none" strike="noStrike" kern="1200" cap="none" spc="0" normalizeH="0" baseline="0" noProof="0">
              <a:ln>
                <a:noFill/>
              </a:ln>
              <a:solidFill>
                <a:schemeClr val="accent2">
                  <a:lumMod val="75000"/>
                </a:schemeClr>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r>
              <a:rPr kumimoji="0" lang="en-GB" b="0" i="0" u="none" strike="noStrike" kern="1200" cap="none" spc="0" normalizeH="0" baseline="0" noProof="0">
                <a:ln>
                  <a:noFill/>
                </a:ln>
                <a:solidFill>
                  <a:schemeClr val="accent2">
                    <a:lumMod val="75000"/>
                  </a:schemeClr>
                </a:solidFill>
                <a:effectLst/>
                <a:uLnTx/>
                <a:uFillTx/>
                <a:latin typeface="Calibri" panose="020F0502020204030204"/>
                <a:ea typeface="+mn-ea"/>
                <a:cs typeface="+mn-cs"/>
              </a:rPr>
              <a:t>Trading Subsidiaries – should a charity have one? - Charity Registration (charity-registration.com)</a:t>
            </a:r>
          </a:p>
          <a:p>
            <a:pPr marL="457200" marR="0" lvl="0" indent="-4572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endParaRPr lang="en-GB">
              <a:solidFill>
                <a:schemeClr val="accent2">
                  <a:lumMod val="75000"/>
                </a:schemeClr>
              </a:solidFill>
              <a:latin typeface="Calibri" panose="020F0502020204030204"/>
              <a:hlinkClick r:id="rId4">
                <a:extLst>
                  <a:ext uri="{A12FA001-AC4F-418D-AE19-62706E023703}">
                    <ahyp:hlinkClr xmlns:ahyp="http://schemas.microsoft.com/office/drawing/2018/hyperlinkcolor" val="tx"/>
                  </a:ext>
                </a:extLst>
              </a:hlinkClick>
            </a:endParaRPr>
          </a:p>
          <a:p>
            <a:pPr marL="457200" marR="0" lvl="0" indent="-4572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r>
              <a:rPr kumimoji="0" lang="en-GB" b="0" i="0" u="sng" strike="noStrike" kern="1200" cap="none" spc="0" normalizeH="0" baseline="0" noProof="0">
                <a:ln>
                  <a:noFill/>
                </a:ln>
                <a:solidFill>
                  <a:schemeClr val="accent2">
                    <a:lumMod val="75000"/>
                  </a:scheme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https://www.gdrc.org/ngo/funding/funding-mix.html</a:t>
            </a:r>
            <a:endParaRPr lang="en-GB">
              <a:solidFill>
                <a:schemeClr val="accent2">
                  <a:lumMod val="75000"/>
                </a:schemeClr>
              </a:solidFill>
              <a:latin typeface="Calibri" panose="020F0502020204030204"/>
            </a:endParaRPr>
          </a:p>
          <a:p>
            <a:pPr marL="457200" marR="0" lvl="0" indent="-4572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endParaRPr kumimoji="0" lang="en-GB" b="0" i="0" u="sng" strike="noStrike" kern="1200" cap="none" spc="0" normalizeH="0" baseline="0" noProof="0">
              <a:ln>
                <a:noFill/>
              </a:ln>
              <a:solidFill>
                <a:schemeClr val="accent2">
                  <a:lumMod val="75000"/>
                </a:schemeClr>
              </a:solidFill>
              <a:effectLst/>
              <a:uLnTx/>
              <a:uFillTx/>
              <a:latin typeface="Calibri" panose="020F0502020204030204"/>
              <a:ea typeface="+mn-ea"/>
              <a:cs typeface="+mn-cs"/>
              <a:hlinkClick r:id="rId5">
                <a:extLst>
                  <a:ext uri="{A12FA001-AC4F-418D-AE19-62706E023703}">
                    <ahyp:hlinkClr xmlns:ahyp="http://schemas.microsoft.com/office/drawing/2018/hyperlinkcolor" val="tx"/>
                  </a:ext>
                </a:extLst>
              </a:hlinkClick>
            </a:endParaRPr>
          </a:p>
          <a:p>
            <a:endParaRPr lang="en-US"/>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GB"/>
              <a:t>References	</a:t>
            </a:r>
            <a:endParaRPr lang="en-US"/>
          </a:p>
        </p:txBody>
      </p:sp>
    </p:spTree>
    <p:extLst>
      <p:ext uri="{BB962C8B-B14F-4D97-AF65-F5344CB8AC3E}">
        <p14:creationId xmlns:p14="http://schemas.microsoft.com/office/powerpoint/2010/main" val="2394911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p:txBody>
          <a:bodyPr lIns="91440" tIns="45720" rIns="91440" bIns="45720" anchor="t"/>
          <a:lstStyle/>
          <a:p>
            <a:pPr marL="359410" indent="-342900">
              <a:buBlip>
                <a:blip r:embed="rId2"/>
              </a:buBlip>
            </a:pPr>
            <a:r>
              <a:rPr lang="en-GB">
                <a:ea typeface="+mn-lt"/>
                <a:cs typeface="+mn-lt"/>
              </a:rPr>
              <a:t>Bei der </a:t>
            </a:r>
            <a:r>
              <a:rPr lang="en-GB" err="1">
                <a:ea typeface="+mn-lt"/>
                <a:cs typeface="+mn-lt"/>
              </a:rPr>
              <a:t>Erstellung</a:t>
            </a:r>
            <a:r>
              <a:rPr lang="en-GB">
                <a:ea typeface="+mn-lt"/>
                <a:cs typeface="+mn-lt"/>
              </a:rPr>
              <a:t> </a:t>
            </a:r>
            <a:r>
              <a:rPr lang="en-GB" err="1">
                <a:ea typeface="+mn-lt"/>
                <a:cs typeface="+mn-lt"/>
              </a:rPr>
              <a:t>eines</a:t>
            </a:r>
            <a:r>
              <a:rPr lang="en-GB">
                <a:ea typeface="+mn-lt"/>
                <a:cs typeface="+mn-lt"/>
              </a:rPr>
              <a:t> </a:t>
            </a:r>
            <a:r>
              <a:rPr lang="en-GB" err="1">
                <a:ea typeface="+mn-lt"/>
                <a:cs typeface="+mn-lt"/>
              </a:rPr>
              <a:t>Finanzplans</a:t>
            </a:r>
            <a:r>
              <a:rPr lang="en-GB">
                <a:ea typeface="+mn-lt"/>
                <a:cs typeface="+mn-lt"/>
              </a:rPr>
              <a:t> </a:t>
            </a:r>
            <a:r>
              <a:rPr lang="en-GB" err="1">
                <a:ea typeface="+mn-lt"/>
                <a:cs typeface="+mn-lt"/>
              </a:rPr>
              <a:t>wird</a:t>
            </a:r>
            <a:r>
              <a:rPr lang="en-GB">
                <a:ea typeface="+mn-lt"/>
                <a:cs typeface="+mn-lt"/>
              </a:rPr>
              <a:t> der </a:t>
            </a:r>
            <a:r>
              <a:rPr lang="en-GB" err="1">
                <a:ea typeface="+mn-lt"/>
                <a:cs typeface="+mn-lt"/>
              </a:rPr>
              <a:t>Prozess</a:t>
            </a:r>
            <a:r>
              <a:rPr lang="en-GB">
                <a:ea typeface="+mn-lt"/>
                <a:cs typeface="+mn-lt"/>
              </a:rPr>
              <a:t> der </a:t>
            </a:r>
            <a:r>
              <a:rPr lang="en-GB" err="1">
                <a:ea typeface="+mn-lt"/>
                <a:cs typeface="+mn-lt"/>
              </a:rPr>
              <a:t>Bedarfsermittlung</a:t>
            </a:r>
            <a:r>
              <a:rPr lang="en-GB">
                <a:ea typeface="+mn-lt"/>
                <a:cs typeface="+mn-lt"/>
              </a:rPr>
              <a:t> die </a:t>
            </a:r>
            <a:r>
              <a:rPr lang="en-GB" err="1">
                <a:ea typeface="+mn-lt"/>
                <a:cs typeface="+mn-lt"/>
              </a:rPr>
              <a:t>Möglichkeiten</a:t>
            </a:r>
            <a:r>
              <a:rPr lang="en-GB">
                <a:ea typeface="+mn-lt"/>
                <a:cs typeface="+mn-lt"/>
              </a:rPr>
              <a:t> für </a:t>
            </a:r>
            <a:r>
              <a:rPr lang="en-GB" err="1">
                <a:ea typeface="+mn-lt"/>
                <a:cs typeface="+mn-lt"/>
              </a:rPr>
              <a:t>Investitionen</a:t>
            </a:r>
            <a:r>
              <a:rPr lang="en-GB">
                <a:ea typeface="+mn-lt"/>
                <a:cs typeface="+mn-lt"/>
              </a:rPr>
              <a:t> in die </a:t>
            </a:r>
            <a:r>
              <a:rPr lang="en-GB" err="1">
                <a:ea typeface="+mn-lt"/>
                <a:cs typeface="+mn-lt"/>
              </a:rPr>
              <a:t>digitale</a:t>
            </a:r>
            <a:r>
              <a:rPr lang="en-GB">
                <a:ea typeface="+mn-lt"/>
                <a:cs typeface="+mn-lt"/>
              </a:rPr>
              <a:t> Transformation </a:t>
            </a:r>
            <a:r>
              <a:rPr lang="en-GB" err="1">
                <a:ea typeface="+mn-lt"/>
                <a:cs typeface="+mn-lt"/>
              </a:rPr>
              <a:t>aufzeigen</a:t>
            </a:r>
            <a:r>
              <a:rPr lang="en-GB">
                <a:ea typeface="+mn-lt"/>
                <a:cs typeface="+mn-lt"/>
              </a:rPr>
              <a:t>.</a:t>
            </a:r>
            <a:endParaRPr lang="en-US">
              <a:ea typeface="+mn-lt"/>
              <a:cs typeface="+mn-lt"/>
            </a:endParaRPr>
          </a:p>
          <a:p>
            <a:pPr marL="359410" indent="-342900">
              <a:buBlip>
                <a:blip r:embed="rId2"/>
              </a:buBlip>
            </a:pPr>
            <a:endParaRPr lang="en-GB">
              <a:ea typeface="+mn-lt"/>
              <a:cs typeface="+mn-lt"/>
            </a:endParaRPr>
          </a:p>
          <a:p>
            <a:pPr marL="359410" indent="-342900">
              <a:buBlip>
                <a:blip r:embed="rId2"/>
              </a:buBlip>
            </a:pPr>
            <a:r>
              <a:rPr lang="en-GB">
                <a:ea typeface="+mn-lt"/>
                <a:cs typeface="+mn-lt"/>
              </a:rPr>
              <a:t>Ein </a:t>
            </a:r>
            <a:r>
              <a:rPr lang="en-GB" err="1">
                <a:ea typeface="+mn-lt"/>
                <a:cs typeface="+mn-lt"/>
              </a:rPr>
              <a:t>Finanzplan</a:t>
            </a:r>
            <a:r>
              <a:rPr lang="en-GB">
                <a:ea typeface="+mn-lt"/>
                <a:cs typeface="+mn-lt"/>
              </a:rPr>
              <a:t>, der </a:t>
            </a:r>
            <a:r>
              <a:rPr lang="en-GB" err="1">
                <a:ea typeface="+mn-lt"/>
                <a:cs typeface="+mn-lt"/>
              </a:rPr>
              <a:t>diese</a:t>
            </a:r>
            <a:r>
              <a:rPr lang="en-GB">
                <a:ea typeface="+mn-lt"/>
                <a:cs typeface="+mn-lt"/>
              </a:rPr>
              <a:t> </a:t>
            </a:r>
            <a:r>
              <a:rPr lang="en-GB" err="1">
                <a:ea typeface="+mn-lt"/>
                <a:cs typeface="+mn-lt"/>
              </a:rPr>
              <a:t>Bedürfnisse</a:t>
            </a:r>
            <a:r>
              <a:rPr lang="en-GB">
                <a:ea typeface="+mn-lt"/>
                <a:cs typeface="+mn-lt"/>
              </a:rPr>
              <a:t> </a:t>
            </a:r>
            <a:r>
              <a:rPr lang="en-GB" err="1">
                <a:ea typeface="+mn-lt"/>
                <a:cs typeface="+mn-lt"/>
              </a:rPr>
              <a:t>enthält</a:t>
            </a:r>
            <a:r>
              <a:rPr lang="en-GB">
                <a:ea typeface="+mn-lt"/>
                <a:cs typeface="+mn-lt"/>
              </a:rPr>
              <a:t>, </a:t>
            </a:r>
            <a:r>
              <a:rPr lang="en-GB" err="1">
                <a:ea typeface="+mn-lt"/>
                <a:cs typeface="+mn-lt"/>
              </a:rPr>
              <a:t>wird</a:t>
            </a:r>
            <a:r>
              <a:rPr lang="en-GB">
                <a:ea typeface="+mn-lt"/>
                <a:cs typeface="+mn-lt"/>
              </a:rPr>
              <a:t> in die </a:t>
            </a:r>
            <a:r>
              <a:rPr lang="en-GB" err="1">
                <a:ea typeface="+mn-lt"/>
                <a:cs typeface="+mn-lt"/>
              </a:rPr>
              <a:t>Finanzstrategie</a:t>
            </a:r>
            <a:r>
              <a:rPr lang="en-GB">
                <a:ea typeface="+mn-lt"/>
                <a:cs typeface="+mn-lt"/>
              </a:rPr>
              <a:t> der Organisation </a:t>
            </a:r>
            <a:r>
              <a:rPr lang="en-GB" err="1">
                <a:ea typeface="+mn-lt"/>
                <a:cs typeface="+mn-lt"/>
              </a:rPr>
              <a:t>einfließen</a:t>
            </a:r>
            <a:r>
              <a:rPr lang="en-GB">
                <a:ea typeface="+mn-lt"/>
                <a:cs typeface="+mn-lt"/>
              </a:rPr>
              <a:t>, die </a:t>
            </a:r>
            <a:r>
              <a:rPr lang="en-GB" err="1">
                <a:ea typeface="+mn-lt"/>
                <a:cs typeface="+mn-lt"/>
              </a:rPr>
              <a:t>Prioritäten</a:t>
            </a:r>
            <a:r>
              <a:rPr lang="en-GB">
                <a:ea typeface="+mn-lt"/>
                <a:cs typeface="+mn-lt"/>
              </a:rPr>
              <a:t> </a:t>
            </a:r>
            <a:r>
              <a:rPr lang="en-GB" err="1">
                <a:ea typeface="+mn-lt"/>
                <a:cs typeface="+mn-lt"/>
              </a:rPr>
              <a:t>setzen</a:t>
            </a:r>
            <a:r>
              <a:rPr lang="en-GB">
                <a:ea typeface="+mn-lt"/>
                <a:cs typeface="+mn-lt"/>
              </a:rPr>
              <a:t> und Mittel für die </a:t>
            </a:r>
            <a:r>
              <a:rPr lang="en-GB" err="1">
                <a:ea typeface="+mn-lt"/>
                <a:cs typeface="+mn-lt"/>
              </a:rPr>
              <a:t>Umsetzung</a:t>
            </a:r>
            <a:r>
              <a:rPr lang="en-GB">
                <a:ea typeface="+mn-lt"/>
                <a:cs typeface="+mn-lt"/>
              </a:rPr>
              <a:t> der </a:t>
            </a:r>
            <a:r>
              <a:rPr lang="en-GB" err="1">
                <a:ea typeface="+mn-lt"/>
                <a:cs typeface="+mn-lt"/>
              </a:rPr>
              <a:t>Bedürfnisse</a:t>
            </a:r>
            <a:r>
              <a:rPr lang="en-GB">
                <a:ea typeface="+mn-lt"/>
                <a:cs typeface="+mn-lt"/>
              </a:rPr>
              <a:t> </a:t>
            </a:r>
            <a:r>
              <a:rPr lang="en-GB" err="1">
                <a:ea typeface="+mn-lt"/>
                <a:cs typeface="+mn-lt"/>
              </a:rPr>
              <a:t>einsetzen</a:t>
            </a:r>
            <a:r>
              <a:rPr lang="en-GB">
                <a:ea typeface="+mn-lt"/>
                <a:cs typeface="+mn-lt"/>
              </a:rPr>
              <a:t> </a:t>
            </a:r>
            <a:r>
              <a:rPr lang="en-GB" err="1">
                <a:ea typeface="+mn-lt"/>
                <a:cs typeface="+mn-lt"/>
              </a:rPr>
              <a:t>wird</a:t>
            </a:r>
            <a:r>
              <a:rPr lang="en-GB">
                <a:ea typeface="+mn-lt"/>
                <a:cs typeface="+mn-lt"/>
              </a:rPr>
              <a:t>.</a:t>
            </a:r>
          </a:p>
          <a:p>
            <a:pPr marL="359410" indent="-342900">
              <a:buBlip>
                <a:blip r:embed="rId2"/>
              </a:buBlip>
            </a:pPr>
            <a:endParaRPr lang="en-GB">
              <a:cs typeface="Calibri"/>
            </a:endParaRPr>
          </a:p>
          <a:p>
            <a:endParaRPr lang="en-US"/>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lIns="91440" tIns="45720" rIns="91440" bIns="45720" anchor="t">
            <a:noAutofit/>
          </a:bodyPr>
          <a:lstStyle/>
          <a:p>
            <a:r>
              <a:rPr lang="en-GB">
                <a:ea typeface="+mn-lt"/>
                <a:cs typeface="+mn-lt"/>
              </a:rPr>
              <a:t>Alles </a:t>
            </a:r>
            <a:r>
              <a:rPr lang="en-GB" err="1">
                <a:ea typeface="+mn-lt"/>
                <a:cs typeface="+mn-lt"/>
              </a:rPr>
              <a:t>zusammenbringen</a:t>
            </a:r>
            <a:endParaRPr lang="en-US" err="1"/>
          </a:p>
        </p:txBody>
      </p:sp>
    </p:spTree>
    <p:extLst>
      <p:ext uri="{BB962C8B-B14F-4D97-AF65-F5344CB8AC3E}">
        <p14:creationId xmlns:p14="http://schemas.microsoft.com/office/powerpoint/2010/main" val="922524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763486"/>
            <a:ext cx="10595237" cy="4132136"/>
          </a:xfrm>
        </p:spPr>
        <p:txBody>
          <a:bodyPr/>
          <a:lstStyle/>
          <a:p>
            <a:pPr marL="457200" marR="0" lvl="0" indent="-4572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r>
              <a:rPr kumimoji="0" lang="en-GB" b="0" i="0" u="sng" strike="noStrike" kern="1200" cap="none" spc="0" normalizeH="0" baseline="0" noProof="0">
                <a:ln>
                  <a:noFill/>
                </a:ln>
                <a:solidFill>
                  <a:schemeClr val="accent2">
                    <a:lumMod val="75000"/>
                  </a:schemeClr>
                </a:solidFill>
                <a:effectLst/>
                <a:uLnTx/>
                <a:uFillTx/>
                <a:latin typeface="Calibri" panose="020F0502020204030204"/>
                <a:ea typeface="+mn-ea"/>
                <a:cs typeface="+mn-cs"/>
                <a:hlinkClick r:id="rId3">
                  <a:extLst>
                    <a:ext uri="{A12FA001-AC4F-418D-AE19-62706E023703}">
                      <ahyp:hlinkClr xmlns:ahyp="http://schemas.microsoft.com/office/drawing/2018/hyperlinkcolor" val="tx"/>
                    </a:ext>
                  </a:extLst>
                </a:hlinkClick>
              </a:rPr>
              <a:t>https://www.researchgate.net/publication/259828506_Benefits_and_Risks_of_Self-Financing_of_NGOs_-_Empirical_Evidence_from_the_Czech_Republic_Slovakia_and_Austria</a:t>
            </a:r>
            <a:endParaRPr lang="en-GB">
              <a:solidFill>
                <a:schemeClr val="accent2">
                  <a:lumMod val="75000"/>
                </a:schemeClr>
              </a:solidFill>
              <a:latin typeface="Calibri" panose="020F0502020204030204"/>
            </a:endParaRPr>
          </a:p>
          <a:p>
            <a:pPr marL="457200" marR="0" lvl="0" indent="-4572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endParaRPr kumimoji="0" lang="en-GB" b="0" i="0" u="sng" strike="noStrike" kern="1200" cap="none" spc="0" normalizeH="0" baseline="0" noProof="0">
              <a:ln>
                <a:noFill/>
              </a:ln>
              <a:solidFill>
                <a:schemeClr val="accent2">
                  <a:lumMod val="75000"/>
                </a:scheme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endParaRPr>
          </a:p>
          <a:p>
            <a:pPr marL="457200" marR="0" lvl="0" indent="-4572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r>
              <a:rPr kumimoji="0" lang="en-GB" b="0" i="0" u="sng" strike="noStrike" kern="1200" cap="none" spc="0" normalizeH="0" baseline="0" noProof="0">
                <a:ln>
                  <a:noFill/>
                </a:ln>
                <a:solidFill>
                  <a:schemeClr val="accent2">
                    <a:lumMod val="75000"/>
                  </a:scheme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https://smallbusiness.chron.com/advantages-disadvantages-external-financing-10033.html</a:t>
            </a:r>
            <a:r>
              <a:rPr kumimoji="0" lang="en-GB" b="0" i="0" u="none" strike="noStrike" kern="1200" cap="none" spc="0" normalizeH="0" baseline="0" noProof="0">
                <a:ln>
                  <a:noFill/>
                </a:ln>
                <a:solidFill>
                  <a:schemeClr val="accent2">
                    <a:lumMod val="75000"/>
                  </a:schemeClr>
                </a:solidFill>
                <a:effectLst/>
                <a:uLnTx/>
                <a:uFillTx/>
                <a:latin typeface="Calibri" panose="020F0502020204030204"/>
                <a:ea typeface="+mn-ea"/>
                <a:cs typeface="+mn-cs"/>
              </a:rPr>
              <a:t> </a:t>
            </a:r>
          </a:p>
          <a:p>
            <a:pPr marL="457200" marR="0" lvl="0" indent="-4572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endParaRPr kumimoji="0" lang="en-GB" b="0" i="0" u="none" strike="noStrike" kern="1200" cap="none" spc="0" normalizeH="0" baseline="0" noProof="0">
              <a:ln>
                <a:noFill/>
              </a:ln>
              <a:solidFill>
                <a:schemeClr val="accent2">
                  <a:lumMod val="75000"/>
                </a:schemeClr>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endParaRPr kumimoji="0" lang="en-GB" b="0" i="0" u="none" strike="noStrike" kern="1200" cap="none" spc="0" normalizeH="0" baseline="0" noProof="0">
              <a:ln>
                <a:noFill/>
              </a:ln>
              <a:solidFill>
                <a:schemeClr val="accent2">
                  <a:lumMod val="75000"/>
                </a:schemeClr>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endParaRPr kumimoji="0" lang="en-GB" b="0" i="0" u="none" strike="noStrike" kern="1200" cap="none" spc="0" normalizeH="0" baseline="0" noProof="0">
              <a:ln>
                <a:noFill/>
              </a:ln>
              <a:solidFill>
                <a:schemeClr val="accent2">
                  <a:lumMod val="75000"/>
                </a:schemeClr>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tabLst/>
              <a:defRPr/>
            </a:pPr>
            <a:endParaRPr kumimoji="0" lang="en-GB" b="0" i="0" u="none" strike="noStrike" kern="1200" cap="none" spc="0" normalizeH="0" baseline="0" noProof="0">
              <a:ln>
                <a:noFill/>
              </a:ln>
              <a:solidFill>
                <a:schemeClr val="accent2">
                  <a:lumMod val="75000"/>
                </a:schemeClr>
              </a:solidFill>
              <a:effectLst/>
              <a:uLnTx/>
              <a:uFillTx/>
              <a:latin typeface="Calibri" panose="020F0502020204030204"/>
              <a:ea typeface="+mn-ea"/>
              <a:cs typeface="+mn-cs"/>
            </a:endParaRPr>
          </a:p>
          <a:p>
            <a:endParaRPr lang="en-US"/>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GB"/>
              <a:t>References	</a:t>
            </a:r>
            <a:endParaRPr lang="en-US"/>
          </a:p>
        </p:txBody>
      </p:sp>
    </p:spTree>
    <p:extLst>
      <p:ext uri="{BB962C8B-B14F-4D97-AF65-F5344CB8AC3E}">
        <p14:creationId xmlns:p14="http://schemas.microsoft.com/office/powerpoint/2010/main" val="500589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E2CFC547-9849-7F41-990D-A769792DB4FA}"/>
              </a:ext>
            </a:extLst>
          </p:cNvPr>
          <p:cNvSpPr>
            <a:spLocks noGrp="1"/>
          </p:cNvSpPr>
          <p:nvPr>
            <p:ph type="body" sz="quarter" idx="19"/>
          </p:nvPr>
        </p:nvSpPr>
        <p:spPr/>
        <p:txBody>
          <a:bodyPr lIns="91440" tIns="45720" rIns="91440" bIns="45720" anchor="ctr">
            <a:normAutofit/>
          </a:bodyPr>
          <a:lstStyle/>
          <a:p>
            <a:r>
              <a:rPr lang="en-US" dirty="0">
                <a:ea typeface="+mn-lt"/>
                <a:cs typeface="+mn-lt"/>
              </a:rPr>
              <a:t>Haben Sie </a:t>
            </a:r>
            <a:r>
              <a:rPr lang="en-US" dirty="0" err="1">
                <a:ea typeface="+mn-lt"/>
                <a:cs typeface="+mn-lt"/>
              </a:rPr>
              <a:t>Fragen</a:t>
            </a:r>
            <a:r>
              <a:rPr lang="en-US" dirty="0">
                <a:ea typeface="+mn-lt"/>
                <a:cs typeface="+mn-lt"/>
              </a:rPr>
              <a:t>?</a:t>
            </a:r>
          </a:p>
        </p:txBody>
      </p:sp>
      <p:sp>
        <p:nvSpPr>
          <p:cNvPr id="20" name="Text Placeholder 19">
            <a:extLst>
              <a:ext uri="{FF2B5EF4-FFF2-40B4-BE49-F238E27FC236}">
                <a16:creationId xmlns:a16="http://schemas.microsoft.com/office/drawing/2014/main" id="{5328264C-32A9-A14B-88CE-E920BC4BEE14}"/>
              </a:ext>
            </a:extLst>
          </p:cNvPr>
          <p:cNvSpPr>
            <a:spLocks noGrp="1"/>
          </p:cNvSpPr>
          <p:nvPr>
            <p:ph type="body" sz="quarter" idx="20"/>
          </p:nvPr>
        </p:nvSpPr>
        <p:spPr/>
        <p:txBody>
          <a:bodyPr lIns="91440" tIns="45720" rIns="91440" bIns="45720" anchor="ctr">
            <a:normAutofit fontScale="92500"/>
          </a:bodyPr>
          <a:lstStyle/>
          <a:p>
            <a:r>
              <a:rPr lang="en-US" dirty="0" err="1">
                <a:ea typeface="+mn-lt"/>
                <a:cs typeface="+mn-lt"/>
              </a:rPr>
              <a:t>Dankeschön</a:t>
            </a:r>
            <a:endParaRPr lang="en-US" dirty="0" err="1"/>
          </a:p>
        </p:txBody>
      </p:sp>
      <p:sp>
        <p:nvSpPr>
          <p:cNvPr id="2" name="Text Placeholder 1">
            <a:extLst>
              <a:ext uri="{FF2B5EF4-FFF2-40B4-BE49-F238E27FC236}">
                <a16:creationId xmlns:a16="http://schemas.microsoft.com/office/drawing/2014/main" id="{00576451-99CA-2BBC-49EC-1C073AE46CE3}"/>
              </a:ext>
            </a:extLst>
          </p:cNvPr>
          <p:cNvSpPr>
            <a:spLocks noGrp="1"/>
          </p:cNvSpPr>
          <p:nvPr>
            <p:ph type="body" sz="quarter" idx="28"/>
          </p:nvPr>
        </p:nvSpPr>
        <p:spPr/>
        <p:txBody>
          <a:bodyPr/>
          <a:lstStyle/>
          <a:p>
            <a:r>
              <a:rPr lang="en-US" err="1"/>
              <a:t>www.</a:t>
            </a:r>
            <a:r>
              <a:rPr lang="en-US" sz="3600" b="1" err="1"/>
              <a:t>leaderseeds</a:t>
            </a:r>
            <a:r>
              <a:rPr lang="en-US" err="1"/>
              <a:t>.eu</a:t>
            </a:r>
            <a:endParaRPr lang="en-US"/>
          </a:p>
        </p:txBody>
      </p:sp>
    </p:spTree>
    <p:extLst>
      <p:ext uri="{BB962C8B-B14F-4D97-AF65-F5344CB8AC3E}">
        <p14:creationId xmlns:p14="http://schemas.microsoft.com/office/powerpoint/2010/main" val="4169825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uild="p"/>
      <p:bldP spid="20"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p:txBody>
          <a:bodyPr lIns="91440" tIns="45720" rIns="91440" bIns="45720" anchor="t"/>
          <a:lstStyle/>
          <a:p>
            <a:pPr marL="359410" indent="-342900">
              <a:buBlip>
                <a:blip r:embed="rId2"/>
              </a:buBlip>
            </a:pPr>
            <a:r>
              <a:rPr lang="en-GB">
                <a:ea typeface="+mn-lt"/>
                <a:cs typeface="+mn-lt"/>
              </a:rPr>
              <a:t>Die </a:t>
            </a:r>
            <a:r>
              <a:rPr lang="en-GB" err="1">
                <a:ea typeface="+mn-lt"/>
                <a:cs typeface="+mn-lt"/>
              </a:rPr>
              <a:t>beschriebene</a:t>
            </a:r>
            <a:r>
              <a:rPr lang="en-GB">
                <a:ea typeface="+mn-lt"/>
                <a:cs typeface="+mn-lt"/>
              </a:rPr>
              <a:t> </a:t>
            </a:r>
            <a:r>
              <a:rPr lang="en-GB" err="1">
                <a:ea typeface="+mn-lt"/>
                <a:cs typeface="+mn-lt"/>
              </a:rPr>
              <a:t>Investition</a:t>
            </a:r>
            <a:r>
              <a:rPr lang="en-GB">
                <a:ea typeface="+mn-lt"/>
                <a:cs typeface="+mn-lt"/>
              </a:rPr>
              <a:t> </a:t>
            </a:r>
            <a:r>
              <a:rPr lang="en-GB" err="1">
                <a:ea typeface="+mn-lt"/>
                <a:cs typeface="+mn-lt"/>
              </a:rPr>
              <a:t>verfügbarer</a:t>
            </a:r>
            <a:r>
              <a:rPr lang="en-GB">
                <a:ea typeface="+mn-lt"/>
                <a:cs typeface="+mn-lt"/>
              </a:rPr>
              <a:t> Mittel </a:t>
            </a:r>
            <a:r>
              <a:rPr lang="en-GB" err="1">
                <a:ea typeface="+mn-lt"/>
                <a:cs typeface="+mn-lt"/>
              </a:rPr>
              <a:t>ist</a:t>
            </a:r>
            <a:r>
              <a:rPr lang="en-GB">
                <a:ea typeface="+mn-lt"/>
                <a:cs typeface="+mn-lt"/>
              </a:rPr>
              <a:t> </a:t>
            </a:r>
            <a:r>
              <a:rPr lang="en-GB" err="1">
                <a:ea typeface="+mn-lt"/>
                <a:cs typeface="+mn-lt"/>
              </a:rPr>
              <a:t>eine</a:t>
            </a:r>
            <a:r>
              <a:rPr lang="en-GB">
                <a:ea typeface="+mn-lt"/>
                <a:cs typeface="+mn-lt"/>
              </a:rPr>
              <a:t> </a:t>
            </a:r>
            <a:r>
              <a:rPr lang="en-GB" err="1">
                <a:ea typeface="+mn-lt"/>
                <a:cs typeface="+mn-lt"/>
              </a:rPr>
              <a:t>Möglichkeit</a:t>
            </a:r>
            <a:r>
              <a:rPr lang="en-GB">
                <a:ea typeface="+mn-lt"/>
                <a:cs typeface="+mn-lt"/>
              </a:rPr>
              <a:t>, den </a:t>
            </a:r>
            <a:r>
              <a:rPr lang="en-GB" err="1">
                <a:ea typeface="+mn-lt"/>
                <a:cs typeface="+mn-lt"/>
              </a:rPr>
              <a:t>digitalen</a:t>
            </a:r>
            <a:r>
              <a:rPr lang="en-GB">
                <a:ea typeface="+mn-lt"/>
                <a:cs typeface="+mn-lt"/>
              </a:rPr>
              <a:t> Wandel </a:t>
            </a:r>
            <a:r>
              <a:rPr lang="en-GB" err="1">
                <a:ea typeface="+mn-lt"/>
                <a:cs typeface="+mn-lt"/>
              </a:rPr>
              <a:t>zu</a:t>
            </a:r>
            <a:r>
              <a:rPr lang="en-GB">
                <a:ea typeface="+mn-lt"/>
                <a:cs typeface="+mn-lt"/>
              </a:rPr>
              <a:t> </a:t>
            </a:r>
            <a:r>
              <a:rPr lang="en-GB" err="1">
                <a:ea typeface="+mn-lt"/>
                <a:cs typeface="+mn-lt"/>
              </a:rPr>
              <a:t>unterstützen</a:t>
            </a:r>
            <a:r>
              <a:rPr lang="en-GB">
                <a:ea typeface="+mn-lt"/>
                <a:cs typeface="+mn-lt"/>
              </a:rPr>
              <a:t>. </a:t>
            </a:r>
            <a:endParaRPr lang="en-US">
              <a:ea typeface="+mn-lt"/>
              <a:cs typeface="+mn-lt"/>
            </a:endParaRPr>
          </a:p>
          <a:p>
            <a:pPr marL="359410" indent="-342900">
              <a:buBlip>
                <a:blip r:embed="rId2"/>
              </a:buBlip>
            </a:pPr>
            <a:endParaRPr lang="en-GB">
              <a:cs typeface="Calibri" panose="020F0502020204030204"/>
            </a:endParaRPr>
          </a:p>
          <a:p>
            <a:pPr marL="359410" indent="-342900">
              <a:buBlip>
                <a:blip r:embed="rId2"/>
              </a:buBlip>
            </a:pPr>
            <a:r>
              <a:rPr lang="en-GB">
                <a:ea typeface="+mn-lt"/>
                <a:cs typeface="+mn-lt"/>
              </a:rPr>
              <a:t>Die </a:t>
            </a:r>
            <a:r>
              <a:rPr lang="en-GB" err="1">
                <a:ea typeface="+mn-lt"/>
                <a:cs typeface="+mn-lt"/>
              </a:rPr>
              <a:t>Generierung</a:t>
            </a:r>
            <a:r>
              <a:rPr lang="en-GB">
                <a:ea typeface="+mn-lt"/>
                <a:cs typeface="+mn-lt"/>
              </a:rPr>
              <a:t> von </a:t>
            </a:r>
            <a:r>
              <a:rPr lang="en-GB" err="1">
                <a:ea typeface="+mn-lt"/>
                <a:cs typeface="+mn-lt"/>
              </a:rPr>
              <a:t>Mitteln</a:t>
            </a:r>
            <a:r>
              <a:rPr lang="en-GB">
                <a:ea typeface="+mn-lt"/>
                <a:cs typeface="+mn-lt"/>
              </a:rPr>
              <a:t> </a:t>
            </a:r>
            <a:r>
              <a:rPr lang="en-GB" err="1">
                <a:ea typeface="+mn-lt"/>
                <a:cs typeface="+mn-lt"/>
              </a:rPr>
              <a:t>durch</a:t>
            </a:r>
            <a:r>
              <a:rPr lang="en-GB">
                <a:ea typeface="+mn-lt"/>
                <a:cs typeface="+mn-lt"/>
              </a:rPr>
              <a:t> </a:t>
            </a:r>
            <a:r>
              <a:rPr lang="en-GB" err="1">
                <a:ea typeface="+mn-lt"/>
                <a:cs typeface="+mn-lt"/>
              </a:rPr>
              <a:t>andere</a:t>
            </a:r>
            <a:r>
              <a:rPr lang="en-GB">
                <a:ea typeface="+mn-lt"/>
                <a:cs typeface="+mn-lt"/>
              </a:rPr>
              <a:t> </a:t>
            </a:r>
            <a:r>
              <a:rPr lang="en-GB" err="1">
                <a:ea typeface="+mn-lt"/>
                <a:cs typeface="+mn-lt"/>
              </a:rPr>
              <a:t>Investitionsaktivitäten</a:t>
            </a:r>
            <a:r>
              <a:rPr lang="en-GB">
                <a:ea typeface="+mn-lt"/>
                <a:cs typeface="+mn-lt"/>
              </a:rPr>
              <a:t> </a:t>
            </a:r>
            <a:r>
              <a:rPr lang="en-GB" err="1">
                <a:ea typeface="+mn-lt"/>
                <a:cs typeface="+mn-lt"/>
              </a:rPr>
              <a:t>ist</a:t>
            </a:r>
            <a:r>
              <a:rPr lang="en-GB">
                <a:ea typeface="+mn-lt"/>
                <a:cs typeface="+mn-lt"/>
              </a:rPr>
              <a:t> </a:t>
            </a:r>
            <a:r>
              <a:rPr lang="en-GB" err="1">
                <a:ea typeface="+mn-lt"/>
                <a:cs typeface="+mn-lt"/>
              </a:rPr>
              <a:t>eine</a:t>
            </a:r>
            <a:r>
              <a:rPr lang="en-GB">
                <a:ea typeface="+mn-lt"/>
                <a:cs typeface="+mn-lt"/>
              </a:rPr>
              <a:t> </a:t>
            </a:r>
            <a:r>
              <a:rPr lang="en-GB" err="1">
                <a:ea typeface="+mn-lt"/>
                <a:cs typeface="+mn-lt"/>
              </a:rPr>
              <a:t>weitere</a:t>
            </a:r>
            <a:r>
              <a:rPr lang="en-GB">
                <a:ea typeface="+mn-lt"/>
                <a:cs typeface="+mn-lt"/>
              </a:rPr>
              <a:t> </a:t>
            </a:r>
            <a:r>
              <a:rPr lang="en-GB" err="1">
                <a:ea typeface="+mn-lt"/>
                <a:cs typeface="+mn-lt"/>
              </a:rPr>
              <a:t>Möglichkeit</a:t>
            </a:r>
            <a:r>
              <a:rPr lang="en-GB">
                <a:ea typeface="+mn-lt"/>
                <a:cs typeface="+mn-lt"/>
              </a:rPr>
              <a:t>, Mittel für </a:t>
            </a:r>
            <a:r>
              <a:rPr lang="en-GB" err="1">
                <a:ea typeface="+mn-lt"/>
                <a:cs typeface="+mn-lt"/>
              </a:rPr>
              <a:t>digitale</a:t>
            </a:r>
            <a:r>
              <a:rPr lang="en-GB">
                <a:ea typeface="+mn-lt"/>
                <a:cs typeface="+mn-lt"/>
              </a:rPr>
              <a:t> Werkzeuge und </a:t>
            </a:r>
            <a:r>
              <a:rPr lang="en-GB" err="1">
                <a:ea typeface="+mn-lt"/>
                <a:cs typeface="+mn-lt"/>
              </a:rPr>
              <a:t>Ressourcen</a:t>
            </a:r>
            <a:r>
              <a:rPr lang="en-GB">
                <a:ea typeface="+mn-lt"/>
                <a:cs typeface="+mn-lt"/>
              </a:rPr>
              <a:t> </a:t>
            </a:r>
            <a:r>
              <a:rPr lang="en-GB" err="1">
                <a:ea typeface="+mn-lt"/>
                <a:cs typeface="+mn-lt"/>
              </a:rPr>
              <a:t>zu</a:t>
            </a:r>
            <a:r>
              <a:rPr lang="en-GB">
                <a:ea typeface="+mn-lt"/>
                <a:cs typeface="+mn-lt"/>
              </a:rPr>
              <a:t> </a:t>
            </a:r>
            <a:r>
              <a:rPr lang="en-GB" err="1">
                <a:ea typeface="+mn-lt"/>
                <a:cs typeface="+mn-lt"/>
              </a:rPr>
              <a:t>beschaffen</a:t>
            </a:r>
            <a:r>
              <a:rPr lang="en-GB">
                <a:ea typeface="+mn-lt"/>
                <a:cs typeface="+mn-lt"/>
              </a:rPr>
              <a:t>.</a:t>
            </a:r>
          </a:p>
          <a:p>
            <a:pPr marL="359410" indent="-342900">
              <a:buBlip>
                <a:blip r:embed="rId2"/>
              </a:buBlip>
            </a:pPr>
            <a:endParaRPr lang="en-GB">
              <a:cs typeface="Calibri" panose="020F0502020204030204"/>
            </a:endParaRPr>
          </a:p>
          <a:p>
            <a:endParaRPr lang="en-US"/>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lIns="91440" tIns="45720" rIns="91440" bIns="45720" anchor="t">
            <a:noAutofit/>
          </a:bodyPr>
          <a:lstStyle/>
          <a:p>
            <a:r>
              <a:rPr lang="en-GB">
                <a:ea typeface="+mn-lt"/>
                <a:cs typeface="+mn-lt"/>
              </a:rPr>
              <a:t>Alles </a:t>
            </a:r>
            <a:r>
              <a:rPr lang="en-GB" err="1">
                <a:ea typeface="+mn-lt"/>
                <a:cs typeface="+mn-lt"/>
              </a:rPr>
              <a:t>zusammenbringen</a:t>
            </a:r>
            <a:endParaRPr lang="en-US" err="1"/>
          </a:p>
        </p:txBody>
      </p:sp>
    </p:spTree>
    <p:extLst>
      <p:ext uri="{BB962C8B-B14F-4D97-AF65-F5344CB8AC3E}">
        <p14:creationId xmlns:p14="http://schemas.microsoft.com/office/powerpoint/2010/main" val="1309747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62661" y="1626750"/>
            <a:ext cx="10595237" cy="3995028"/>
          </a:xfrm>
        </p:spPr>
        <p:txBody>
          <a:bodyPr lIns="91440" tIns="45720" rIns="91440" bIns="45720" anchor="t"/>
          <a:lstStyle/>
          <a:p>
            <a:pPr marL="359410" indent="-342900">
              <a:buBlip>
                <a:blip r:embed="rId2"/>
              </a:buBlip>
            </a:pPr>
            <a:r>
              <a:rPr lang="en-GB">
                <a:ea typeface="+mn-lt"/>
                <a:cs typeface="+mn-lt"/>
              </a:rPr>
              <a:t>Eine</a:t>
            </a:r>
            <a:r>
              <a:rPr lang="en-GB">
                <a:solidFill>
                  <a:schemeClr val="accent2"/>
                </a:solidFill>
                <a:ea typeface="+mn-lt"/>
                <a:cs typeface="+mn-lt"/>
              </a:rPr>
              <a:t> </a:t>
            </a:r>
            <a:r>
              <a:rPr lang="en-GB">
                <a:solidFill>
                  <a:schemeClr val="accent2"/>
                </a:solidFill>
                <a:ea typeface="+mn-lt"/>
                <a:cs typeface="+mn-lt"/>
                <a:hlinkClick r:id="rId3">
                  <a:extLst>
                    <a:ext uri="{A12FA001-AC4F-418D-AE19-62706E023703}">
                      <ahyp:hlinkClr xmlns:ahyp="http://schemas.microsoft.com/office/drawing/2018/hyperlinkcolor" val="tx"/>
                    </a:ext>
                  </a:extLst>
                </a:hlinkClick>
              </a:rPr>
              <a:t>Investition</a:t>
            </a:r>
            <a:r>
              <a:rPr lang="en-GB">
                <a:solidFill>
                  <a:schemeClr val="accent2"/>
                </a:solidFill>
                <a:ea typeface="+mn-lt"/>
                <a:cs typeface="+mn-lt"/>
              </a:rPr>
              <a:t> </a:t>
            </a:r>
            <a:r>
              <a:rPr lang="en-GB" err="1">
                <a:ea typeface="+mn-lt"/>
                <a:cs typeface="+mn-lt"/>
              </a:rPr>
              <a:t>ist</a:t>
            </a:r>
            <a:r>
              <a:rPr lang="en-GB">
                <a:ea typeface="+mn-lt"/>
                <a:cs typeface="+mn-lt"/>
              </a:rPr>
              <a:t> </a:t>
            </a:r>
            <a:r>
              <a:rPr lang="en-GB" err="1">
                <a:ea typeface="+mn-lt"/>
                <a:cs typeface="+mn-lt"/>
              </a:rPr>
              <a:t>ein</a:t>
            </a:r>
            <a:r>
              <a:rPr lang="en-GB">
                <a:ea typeface="+mn-lt"/>
                <a:cs typeface="+mn-lt"/>
              </a:rPr>
              <a:t> </a:t>
            </a:r>
            <a:r>
              <a:rPr lang="en-GB" err="1">
                <a:ea typeface="+mn-lt"/>
                <a:cs typeface="+mn-lt"/>
              </a:rPr>
              <a:t>Vermögenswert</a:t>
            </a:r>
            <a:r>
              <a:rPr lang="en-GB">
                <a:ea typeface="+mn-lt"/>
                <a:cs typeface="+mn-lt"/>
              </a:rPr>
              <a:t> </a:t>
            </a:r>
            <a:r>
              <a:rPr lang="en-GB" err="1">
                <a:ea typeface="+mn-lt"/>
                <a:cs typeface="+mn-lt"/>
              </a:rPr>
              <a:t>oder</a:t>
            </a:r>
            <a:r>
              <a:rPr lang="en-GB">
                <a:ea typeface="+mn-lt"/>
                <a:cs typeface="+mn-lt"/>
              </a:rPr>
              <a:t> </a:t>
            </a:r>
            <a:r>
              <a:rPr lang="en-GB" err="1">
                <a:ea typeface="+mn-lt"/>
                <a:cs typeface="+mn-lt"/>
              </a:rPr>
              <a:t>ein</a:t>
            </a:r>
            <a:r>
              <a:rPr lang="en-GB">
                <a:ea typeface="+mn-lt"/>
                <a:cs typeface="+mn-lt"/>
              </a:rPr>
              <a:t> </a:t>
            </a:r>
            <a:r>
              <a:rPr lang="en-GB" err="1">
                <a:ea typeface="+mn-lt"/>
                <a:cs typeface="+mn-lt"/>
              </a:rPr>
              <a:t>Gegenstand</a:t>
            </a:r>
            <a:r>
              <a:rPr lang="en-GB">
                <a:ea typeface="+mn-lt"/>
                <a:cs typeface="+mn-lt"/>
              </a:rPr>
              <a:t>, der </a:t>
            </a:r>
            <a:r>
              <a:rPr lang="en-GB" err="1">
                <a:ea typeface="+mn-lt"/>
                <a:cs typeface="+mn-lt"/>
              </a:rPr>
              <a:t>mit</a:t>
            </a:r>
            <a:r>
              <a:rPr lang="en-GB">
                <a:ea typeface="+mn-lt"/>
                <a:cs typeface="+mn-lt"/>
              </a:rPr>
              <a:t> </a:t>
            </a:r>
            <a:r>
              <a:rPr lang="en-GB" err="1">
                <a:ea typeface="+mn-lt"/>
                <a:cs typeface="+mn-lt"/>
              </a:rPr>
              <a:t>dem</a:t>
            </a:r>
            <a:r>
              <a:rPr lang="en-GB">
                <a:ea typeface="+mn-lt"/>
                <a:cs typeface="+mn-lt"/>
              </a:rPr>
              <a:t> Ziel </a:t>
            </a:r>
            <a:r>
              <a:rPr lang="en-GB" err="1">
                <a:ea typeface="+mn-lt"/>
                <a:cs typeface="+mn-lt"/>
              </a:rPr>
              <a:t>erworben</a:t>
            </a:r>
            <a:r>
              <a:rPr lang="en-GB">
                <a:ea typeface="+mn-lt"/>
                <a:cs typeface="+mn-lt"/>
              </a:rPr>
              <a:t> </a:t>
            </a:r>
            <a:r>
              <a:rPr lang="en-GB" err="1">
                <a:ea typeface="+mn-lt"/>
                <a:cs typeface="+mn-lt"/>
              </a:rPr>
              <a:t>wird</a:t>
            </a:r>
            <a:r>
              <a:rPr lang="en-GB">
                <a:ea typeface="+mn-lt"/>
                <a:cs typeface="+mn-lt"/>
              </a:rPr>
              <a:t>, </a:t>
            </a:r>
            <a:r>
              <a:rPr lang="en-GB" err="1">
                <a:ea typeface="+mn-lt"/>
                <a:cs typeface="+mn-lt"/>
              </a:rPr>
              <a:t>Erträge</a:t>
            </a:r>
            <a:r>
              <a:rPr lang="en-GB">
                <a:ea typeface="+mn-lt"/>
                <a:cs typeface="+mn-lt"/>
              </a:rPr>
              <a:t> </a:t>
            </a:r>
            <a:r>
              <a:rPr lang="en-GB" err="1">
                <a:ea typeface="+mn-lt"/>
                <a:cs typeface="+mn-lt"/>
              </a:rPr>
              <a:t>oder</a:t>
            </a:r>
            <a:r>
              <a:rPr lang="en-GB">
                <a:ea typeface="+mn-lt"/>
                <a:cs typeface="+mn-lt"/>
              </a:rPr>
              <a:t> </a:t>
            </a:r>
            <a:r>
              <a:rPr lang="en-GB" err="1">
                <a:ea typeface="+mn-lt"/>
                <a:cs typeface="+mn-lt"/>
              </a:rPr>
              <a:t>Wertsteigerungen</a:t>
            </a:r>
            <a:r>
              <a:rPr lang="en-GB">
                <a:ea typeface="+mn-lt"/>
                <a:cs typeface="+mn-lt"/>
              </a:rPr>
              <a:t> </a:t>
            </a:r>
            <a:r>
              <a:rPr lang="en-GB" err="1">
                <a:ea typeface="+mn-lt"/>
                <a:cs typeface="+mn-lt"/>
              </a:rPr>
              <a:t>zu</a:t>
            </a:r>
            <a:r>
              <a:rPr lang="en-GB">
                <a:ea typeface="+mn-lt"/>
                <a:cs typeface="+mn-lt"/>
              </a:rPr>
              <a:t> </a:t>
            </a:r>
            <a:r>
              <a:rPr lang="en-GB" err="1">
                <a:ea typeface="+mn-lt"/>
                <a:cs typeface="+mn-lt"/>
              </a:rPr>
              <a:t>erzielen</a:t>
            </a:r>
            <a:r>
              <a:rPr lang="en-GB">
                <a:ea typeface="+mn-lt"/>
                <a:cs typeface="+mn-lt"/>
              </a:rPr>
              <a:t>. </a:t>
            </a:r>
            <a:endParaRPr lang="en-US">
              <a:ea typeface="+mn-lt"/>
              <a:cs typeface="+mn-lt"/>
            </a:endParaRPr>
          </a:p>
          <a:p>
            <a:pPr marL="359410" indent="-342900">
              <a:buBlip>
                <a:blip r:embed="rId2"/>
              </a:buBlip>
            </a:pPr>
            <a:endParaRPr lang="en-GB">
              <a:cs typeface="Calibri" panose="020F0502020204030204"/>
            </a:endParaRPr>
          </a:p>
          <a:p>
            <a:pPr marL="359410" indent="-342900">
              <a:buBlip>
                <a:blip r:embed="rId2"/>
              </a:buBlip>
            </a:pPr>
            <a:r>
              <a:rPr lang="en-GB" b="1" err="1">
                <a:solidFill>
                  <a:schemeClr val="accent2"/>
                </a:solidFill>
                <a:ea typeface="+mn-lt"/>
                <a:cs typeface="+mn-lt"/>
              </a:rPr>
              <a:t>Wertsteigerung</a:t>
            </a:r>
            <a:r>
              <a:rPr lang="en-GB">
                <a:ea typeface="+mn-lt"/>
                <a:cs typeface="+mn-lt"/>
              </a:rPr>
              <a:t> </a:t>
            </a:r>
            <a:r>
              <a:rPr lang="en-GB" err="1">
                <a:ea typeface="+mn-lt"/>
                <a:cs typeface="+mn-lt"/>
              </a:rPr>
              <a:t>bedeutet</a:t>
            </a:r>
            <a:r>
              <a:rPr lang="en-GB">
                <a:ea typeface="+mn-lt"/>
                <a:cs typeface="+mn-lt"/>
              </a:rPr>
              <a:t>, </a:t>
            </a:r>
            <a:r>
              <a:rPr lang="en-GB" err="1">
                <a:ea typeface="+mn-lt"/>
                <a:cs typeface="+mn-lt"/>
              </a:rPr>
              <a:t>dass</a:t>
            </a:r>
            <a:r>
              <a:rPr lang="en-GB">
                <a:ea typeface="+mn-lt"/>
                <a:cs typeface="+mn-lt"/>
              </a:rPr>
              <a:t> der Wert </a:t>
            </a:r>
            <a:r>
              <a:rPr lang="en-GB" err="1">
                <a:ea typeface="+mn-lt"/>
                <a:cs typeface="+mn-lt"/>
              </a:rPr>
              <a:t>eines</a:t>
            </a:r>
            <a:r>
              <a:rPr lang="en-GB">
                <a:ea typeface="+mn-lt"/>
                <a:cs typeface="+mn-lt"/>
              </a:rPr>
              <a:t> </a:t>
            </a:r>
            <a:r>
              <a:rPr lang="en-GB" err="1">
                <a:ea typeface="+mn-lt"/>
                <a:cs typeface="+mn-lt"/>
              </a:rPr>
              <a:t>Vermögenswerts</a:t>
            </a:r>
            <a:r>
              <a:rPr lang="en-GB">
                <a:ea typeface="+mn-lt"/>
                <a:cs typeface="+mn-lt"/>
              </a:rPr>
              <a:t> </a:t>
            </a:r>
            <a:r>
              <a:rPr lang="en-GB" err="1">
                <a:ea typeface="+mn-lt"/>
                <a:cs typeface="+mn-lt"/>
              </a:rPr>
              <a:t>im</a:t>
            </a:r>
            <a:r>
              <a:rPr lang="en-GB">
                <a:ea typeface="+mn-lt"/>
                <a:cs typeface="+mn-lt"/>
              </a:rPr>
              <a:t> </a:t>
            </a:r>
            <a:r>
              <a:rPr lang="en-GB" err="1">
                <a:ea typeface="+mn-lt"/>
                <a:cs typeface="+mn-lt"/>
              </a:rPr>
              <a:t>Laufe</a:t>
            </a:r>
            <a:r>
              <a:rPr lang="en-GB">
                <a:ea typeface="+mn-lt"/>
                <a:cs typeface="+mn-lt"/>
              </a:rPr>
              <a:t> der Zeit </a:t>
            </a:r>
            <a:r>
              <a:rPr lang="en-GB" err="1">
                <a:ea typeface="+mn-lt"/>
                <a:cs typeface="+mn-lt"/>
              </a:rPr>
              <a:t>zunimmt</a:t>
            </a:r>
            <a:r>
              <a:rPr lang="en-GB">
                <a:ea typeface="+mn-lt"/>
                <a:cs typeface="+mn-lt"/>
              </a:rPr>
              <a:t>. Wenn </a:t>
            </a:r>
            <a:r>
              <a:rPr lang="en-GB" err="1">
                <a:ea typeface="+mn-lt"/>
                <a:cs typeface="+mn-lt"/>
              </a:rPr>
              <a:t>eine</a:t>
            </a:r>
            <a:r>
              <a:rPr lang="en-GB">
                <a:ea typeface="+mn-lt"/>
                <a:cs typeface="+mn-lt"/>
              </a:rPr>
              <a:t> Person </a:t>
            </a:r>
            <a:r>
              <a:rPr lang="en-GB" err="1">
                <a:ea typeface="+mn-lt"/>
                <a:cs typeface="+mn-lt"/>
              </a:rPr>
              <a:t>ein</a:t>
            </a:r>
            <a:r>
              <a:rPr lang="en-GB">
                <a:ea typeface="+mn-lt"/>
                <a:cs typeface="+mn-lt"/>
              </a:rPr>
              <a:t> Gut </a:t>
            </a:r>
            <a:r>
              <a:rPr lang="en-GB" err="1">
                <a:ea typeface="+mn-lt"/>
                <a:cs typeface="+mn-lt"/>
              </a:rPr>
              <a:t>als</a:t>
            </a:r>
            <a:r>
              <a:rPr lang="en-GB">
                <a:ea typeface="+mn-lt"/>
                <a:cs typeface="+mn-lt"/>
              </a:rPr>
              <a:t> </a:t>
            </a:r>
            <a:r>
              <a:rPr lang="en-GB" err="1">
                <a:ea typeface="+mn-lt"/>
                <a:cs typeface="+mn-lt"/>
              </a:rPr>
              <a:t>Investition</a:t>
            </a:r>
            <a:r>
              <a:rPr lang="en-GB">
                <a:ea typeface="+mn-lt"/>
                <a:cs typeface="+mn-lt"/>
              </a:rPr>
              <a:t> </a:t>
            </a:r>
            <a:r>
              <a:rPr lang="en-GB" err="1">
                <a:ea typeface="+mn-lt"/>
                <a:cs typeface="+mn-lt"/>
              </a:rPr>
              <a:t>erwirbt</a:t>
            </a:r>
            <a:r>
              <a:rPr lang="en-GB">
                <a:ea typeface="+mn-lt"/>
                <a:cs typeface="+mn-lt"/>
              </a:rPr>
              <a:t>, </a:t>
            </a:r>
            <a:r>
              <a:rPr lang="en-GB" err="1">
                <a:ea typeface="+mn-lt"/>
                <a:cs typeface="+mn-lt"/>
              </a:rPr>
              <a:t>besteht</a:t>
            </a:r>
            <a:r>
              <a:rPr lang="en-GB">
                <a:ea typeface="+mn-lt"/>
                <a:cs typeface="+mn-lt"/>
              </a:rPr>
              <a:t> die </a:t>
            </a:r>
            <a:r>
              <a:rPr lang="en-GB" err="1">
                <a:ea typeface="+mn-lt"/>
                <a:cs typeface="+mn-lt"/>
              </a:rPr>
              <a:t>Absicht</a:t>
            </a:r>
            <a:r>
              <a:rPr lang="en-GB">
                <a:ea typeface="+mn-lt"/>
                <a:cs typeface="+mn-lt"/>
              </a:rPr>
              <a:t> </a:t>
            </a:r>
            <a:r>
              <a:rPr lang="en-GB" err="1">
                <a:ea typeface="+mn-lt"/>
                <a:cs typeface="+mn-lt"/>
              </a:rPr>
              <a:t>nicht</a:t>
            </a:r>
            <a:r>
              <a:rPr lang="en-GB">
                <a:ea typeface="+mn-lt"/>
                <a:cs typeface="+mn-lt"/>
              </a:rPr>
              <a:t> </a:t>
            </a:r>
            <a:r>
              <a:rPr lang="en-GB" err="1">
                <a:ea typeface="+mn-lt"/>
                <a:cs typeface="+mn-lt"/>
              </a:rPr>
              <a:t>darin</a:t>
            </a:r>
            <a:r>
              <a:rPr lang="en-GB">
                <a:ea typeface="+mn-lt"/>
                <a:cs typeface="+mn-lt"/>
              </a:rPr>
              <a:t>, das Gut </a:t>
            </a:r>
            <a:r>
              <a:rPr lang="en-GB" err="1">
                <a:ea typeface="+mn-lt"/>
                <a:cs typeface="+mn-lt"/>
              </a:rPr>
              <a:t>zu</a:t>
            </a:r>
            <a:r>
              <a:rPr lang="en-GB">
                <a:ea typeface="+mn-lt"/>
                <a:cs typeface="+mn-lt"/>
              </a:rPr>
              <a:t> </a:t>
            </a:r>
            <a:r>
              <a:rPr lang="en-GB" err="1">
                <a:ea typeface="+mn-lt"/>
                <a:cs typeface="+mn-lt"/>
              </a:rPr>
              <a:t>konsumieren</a:t>
            </a:r>
            <a:r>
              <a:rPr lang="en-GB">
                <a:ea typeface="+mn-lt"/>
                <a:cs typeface="+mn-lt"/>
              </a:rPr>
              <a:t>, </a:t>
            </a:r>
            <a:r>
              <a:rPr lang="en-GB" err="1">
                <a:ea typeface="+mn-lt"/>
                <a:cs typeface="+mn-lt"/>
              </a:rPr>
              <a:t>sondern</a:t>
            </a:r>
            <a:r>
              <a:rPr lang="en-GB">
                <a:ea typeface="+mn-lt"/>
                <a:cs typeface="+mn-lt"/>
              </a:rPr>
              <a:t> es in der Zukunft </a:t>
            </a:r>
            <a:r>
              <a:rPr lang="en-GB" err="1">
                <a:ea typeface="+mn-lt"/>
                <a:cs typeface="+mn-lt"/>
              </a:rPr>
              <a:t>zur</a:t>
            </a:r>
            <a:r>
              <a:rPr lang="en-GB">
                <a:ea typeface="+mn-lt"/>
                <a:cs typeface="+mn-lt"/>
              </a:rPr>
              <a:t> </a:t>
            </a:r>
            <a:r>
              <a:rPr lang="en-GB" err="1">
                <a:ea typeface="+mn-lt"/>
                <a:cs typeface="+mn-lt"/>
              </a:rPr>
              <a:t>Schaffung</a:t>
            </a:r>
            <a:r>
              <a:rPr lang="en-GB">
                <a:ea typeface="+mn-lt"/>
                <a:cs typeface="+mn-lt"/>
              </a:rPr>
              <a:t> von </a:t>
            </a:r>
            <a:r>
              <a:rPr lang="en-GB" err="1">
                <a:ea typeface="+mn-lt"/>
                <a:cs typeface="+mn-lt"/>
              </a:rPr>
              <a:t>Wohlstand</a:t>
            </a:r>
            <a:r>
              <a:rPr lang="en-GB">
                <a:ea typeface="+mn-lt"/>
                <a:cs typeface="+mn-lt"/>
              </a:rPr>
              <a:t> </a:t>
            </a:r>
            <a:r>
              <a:rPr lang="en-GB" err="1">
                <a:ea typeface="+mn-lt"/>
                <a:cs typeface="+mn-lt"/>
              </a:rPr>
              <a:t>zu</a:t>
            </a:r>
            <a:r>
              <a:rPr lang="en-GB">
                <a:ea typeface="+mn-lt"/>
                <a:cs typeface="+mn-lt"/>
              </a:rPr>
              <a:t> </a:t>
            </a:r>
            <a:r>
              <a:rPr lang="en-GB" err="1">
                <a:ea typeface="+mn-lt"/>
                <a:cs typeface="+mn-lt"/>
              </a:rPr>
              <a:t>nutzen</a:t>
            </a:r>
            <a:r>
              <a:rPr lang="en-GB">
                <a:ea typeface="+mn-lt"/>
                <a:cs typeface="+mn-lt"/>
              </a:rPr>
              <a:t>.</a:t>
            </a:r>
            <a:endParaRPr lang="en-GB" b="1">
              <a:solidFill>
                <a:schemeClr val="accent2"/>
              </a:solidFill>
              <a:ea typeface="+mn-lt"/>
              <a:cs typeface="+mn-lt"/>
            </a:endParaRPr>
          </a:p>
          <a:p>
            <a:pPr marL="359410" indent="-342900">
              <a:buBlip>
                <a:blip r:embed="rId2"/>
              </a:buBlip>
            </a:pPr>
            <a:endParaRPr lang="en-GB">
              <a:cs typeface="Calibri" panose="020F0502020204030204"/>
            </a:endParaRPr>
          </a:p>
          <a:p>
            <a:pPr marL="359410" indent="-342900">
              <a:buBlip>
                <a:blip r:embed="rId2"/>
              </a:buBlip>
            </a:pPr>
            <a:r>
              <a:rPr lang="en-GB">
                <a:ea typeface="+mn-lt"/>
                <a:cs typeface="+mn-lt"/>
              </a:rPr>
              <a:t>Bei </a:t>
            </a:r>
            <a:r>
              <a:rPr lang="en-GB" err="1">
                <a:ea typeface="+mn-lt"/>
                <a:cs typeface="+mn-lt"/>
              </a:rPr>
              <a:t>einer</a:t>
            </a:r>
            <a:r>
              <a:rPr lang="en-GB">
                <a:ea typeface="+mn-lt"/>
                <a:cs typeface="+mn-lt"/>
              </a:rPr>
              <a:t> </a:t>
            </a:r>
            <a:r>
              <a:rPr lang="en-GB" err="1">
                <a:ea typeface="+mn-lt"/>
                <a:cs typeface="+mn-lt"/>
              </a:rPr>
              <a:t>Investition</a:t>
            </a:r>
            <a:r>
              <a:rPr lang="en-GB">
                <a:ea typeface="+mn-lt"/>
                <a:cs typeface="+mn-lt"/>
              </a:rPr>
              <a:t> </a:t>
            </a:r>
            <a:r>
              <a:rPr lang="en-GB" err="1">
                <a:ea typeface="+mn-lt"/>
                <a:cs typeface="+mn-lt"/>
              </a:rPr>
              <a:t>geht</a:t>
            </a:r>
            <a:r>
              <a:rPr lang="en-GB">
                <a:ea typeface="+mn-lt"/>
                <a:cs typeface="+mn-lt"/>
              </a:rPr>
              <a:t> es </a:t>
            </a:r>
            <a:r>
              <a:rPr lang="en-GB" err="1">
                <a:ea typeface="+mn-lt"/>
                <a:cs typeface="+mn-lt"/>
              </a:rPr>
              <a:t>immer</a:t>
            </a:r>
            <a:r>
              <a:rPr lang="en-GB">
                <a:ea typeface="+mn-lt"/>
                <a:cs typeface="+mn-lt"/>
              </a:rPr>
              <a:t> um den </a:t>
            </a:r>
            <a:r>
              <a:rPr lang="en-GB" err="1">
                <a:ea typeface="+mn-lt"/>
                <a:cs typeface="+mn-lt"/>
              </a:rPr>
              <a:t>Einsatz</a:t>
            </a:r>
            <a:r>
              <a:rPr lang="en-GB">
                <a:ea typeface="+mn-lt"/>
                <a:cs typeface="+mn-lt"/>
              </a:rPr>
              <a:t> von Kapital - Zeit, Mühe, Geld </a:t>
            </a:r>
            <a:r>
              <a:rPr lang="en-GB" err="1">
                <a:ea typeface="+mn-lt"/>
                <a:cs typeface="+mn-lt"/>
              </a:rPr>
              <a:t>oder</a:t>
            </a:r>
            <a:r>
              <a:rPr lang="en-GB">
                <a:ea typeface="+mn-lt"/>
                <a:cs typeface="+mn-lt"/>
              </a:rPr>
              <a:t> </a:t>
            </a:r>
            <a:r>
              <a:rPr lang="en-GB" err="1">
                <a:ea typeface="+mn-lt"/>
                <a:cs typeface="+mn-lt"/>
              </a:rPr>
              <a:t>einen</a:t>
            </a:r>
            <a:r>
              <a:rPr lang="en-GB">
                <a:ea typeface="+mn-lt"/>
                <a:cs typeface="+mn-lt"/>
              </a:rPr>
              <a:t> </a:t>
            </a:r>
            <a:r>
              <a:rPr lang="en-GB" err="1">
                <a:ea typeface="+mn-lt"/>
                <a:cs typeface="+mn-lt"/>
              </a:rPr>
              <a:t>Vermögenswert</a:t>
            </a:r>
            <a:r>
              <a:rPr lang="en-GB">
                <a:ea typeface="+mn-lt"/>
                <a:cs typeface="+mn-lt"/>
              </a:rPr>
              <a:t> - in der Hoffnung auf </a:t>
            </a:r>
            <a:r>
              <a:rPr lang="en-GB" err="1">
                <a:ea typeface="+mn-lt"/>
                <a:cs typeface="+mn-lt"/>
              </a:rPr>
              <a:t>einen</a:t>
            </a:r>
            <a:r>
              <a:rPr lang="en-GB">
                <a:ea typeface="+mn-lt"/>
                <a:cs typeface="+mn-lt"/>
              </a:rPr>
              <a:t> </a:t>
            </a:r>
            <a:r>
              <a:rPr lang="en-GB" err="1">
                <a:ea typeface="+mn-lt"/>
                <a:cs typeface="+mn-lt"/>
              </a:rPr>
              <a:t>höheren</a:t>
            </a:r>
            <a:r>
              <a:rPr lang="en-GB">
                <a:ea typeface="+mn-lt"/>
                <a:cs typeface="+mn-lt"/>
              </a:rPr>
              <a:t> </a:t>
            </a:r>
            <a:r>
              <a:rPr lang="en-GB" err="1">
                <a:ea typeface="+mn-lt"/>
                <a:cs typeface="+mn-lt"/>
              </a:rPr>
              <a:t>Ertrag</a:t>
            </a:r>
            <a:r>
              <a:rPr lang="en-GB">
                <a:ea typeface="+mn-lt"/>
                <a:cs typeface="+mn-lt"/>
              </a:rPr>
              <a:t> in der Zukunft </a:t>
            </a:r>
            <a:r>
              <a:rPr lang="en-GB" err="1">
                <a:ea typeface="+mn-lt"/>
                <a:cs typeface="+mn-lt"/>
              </a:rPr>
              <a:t>als</a:t>
            </a:r>
            <a:r>
              <a:rPr lang="en-GB">
                <a:ea typeface="+mn-lt"/>
                <a:cs typeface="+mn-lt"/>
              </a:rPr>
              <a:t> den </a:t>
            </a:r>
            <a:r>
              <a:rPr lang="en-GB" err="1">
                <a:ea typeface="+mn-lt"/>
                <a:cs typeface="+mn-lt"/>
              </a:rPr>
              <a:t>ursprünglich</a:t>
            </a:r>
            <a:r>
              <a:rPr lang="en-GB">
                <a:ea typeface="+mn-lt"/>
                <a:cs typeface="+mn-lt"/>
              </a:rPr>
              <a:t> </a:t>
            </a:r>
            <a:r>
              <a:rPr lang="en-GB" err="1">
                <a:ea typeface="+mn-lt"/>
                <a:cs typeface="+mn-lt"/>
              </a:rPr>
              <a:t>eingesetzten</a:t>
            </a:r>
            <a:r>
              <a:rPr lang="en-GB">
                <a:ea typeface="+mn-lt"/>
                <a:cs typeface="+mn-lt"/>
              </a:rPr>
              <a:t> </a:t>
            </a:r>
            <a:r>
              <a:rPr lang="en-GB" err="1">
                <a:ea typeface="+mn-lt"/>
                <a:cs typeface="+mn-lt"/>
              </a:rPr>
              <a:t>Betrag</a:t>
            </a:r>
            <a:r>
              <a:rPr lang="en-GB">
                <a:ea typeface="+mn-lt"/>
                <a:cs typeface="+mn-lt"/>
              </a:rPr>
              <a:t>. </a:t>
            </a:r>
          </a:p>
          <a:p>
            <a:endParaRPr lang="en-US"/>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lIns="91440" tIns="45720" rIns="91440" bIns="45720" anchor="t">
            <a:noAutofit/>
          </a:bodyPr>
          <a:lstStyle/>
          <a:p>
            <a:r>
              <a:rPr lang="en-GB">
                <a:ea typeface="+mn-lt"/>
                <a:cs typeface="+mn-lt"/>
              </a:rPr>
              <a:t>Was </a:t>
            </a:r>
            <a:r>
              <a:rPr lang="en-GB" err="1">
                <a:ea typeface="+mn-lt"/>
                <a:cs typeface="+mn-lt"/>
              </a:rPr>
              <a:t>ist</a:t>
            </a:r>
            <a:r>
              <a:rPr lang="en-GB">
                <a:ea typeface="+mn-lt"/>
                <a:cs typeface="+mn-lt"/>
              </a:rPr>
              <a:t> </a:t>
            </a:r>
            <a:r>
              <a:rPr lang="en-GB" err="1">
                <a:ea typeface="+mn-lt"/>
                <a:cs typeface="+mn-lt"/>
              </a:rPr>
              <a:t>eine</a:t>
            </a:r>
            <a:r>
              <a:rPr lang="en-GB">
                <a:ea typeface="+mn-lt"/>
                <a:cs typeface="+mn-lt"/>
              </a:rPr>
              <a:t> </a:t>
            </a:r>
            <a:r>
              <a:rPr lang="en-GB" err="1">
                <a:ea typeface="+mn-lt"/>
                <a:cs typeface="+mn-lt"/>
              </a:rPr>
              <a:t>Investition</a:t>
            </a:r>
            <a:r>
              <a:rPr lang="en-GB">
                <a:ea typeface="+mn-lt"/>
                <a:cs typeface="+mn-lt"/>
              </a:rPr>
              <a:t>?</a:t>
            </a:r>
            <a:endParaRPr lang="en-US">
              <a:ea typeface="+mn-lt"/>
              <a:cs typeface="+mn-lt"/>
            </a:endParaRPr>
          </a:p>
        </p:txBody>
      </p:sp>
    </p:spTree>
    <p:extLst>
      <p:ext uri="{BB962C8B-B14F-4D97-AF65-F5344CB8AC3E}">
        <p14:creationId xmlns:p14="http://schemas.microsoft.com/office/powerpoint/2010/main" val="1023780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p:txBody>
          <a:bodyPr lIns="91440" tIns="45720" rIns="91440" bIns="45720" anchor="t"/>
          <a:lstStyle/>
          <a:p>
            <a:pPr marL="359410" indent="-342900">
              <a:buBlip>
                <a:blip r:embed="rId2"/>
              </a:buBlip>
            </a:pPr>
            <a:r>
              <a:rPr lang="en-GB">
                <a:ea typeface="+mn-lt"/>
                <a:cs typeface="+mn-lt"/>
              </a:rPr>
              <a:t>Bei </a:t>
            </a:r>
            <a:r>
              <a:rPr lang="en-GB" err="1">
                <a:ea typeface="+mn-lt"/>
                <a:cs typeface="+mn-lt"/>
              </a:rPr>
              <a:t>einer</a:t>
            </a:r>
            <a:r>
              <a:rPr lang="en-GB">
                <a:ea typeface="+mn-lt"/>
                <a:cs typeface="+mn-lt"/>
              </a:rPr>
              <a:t> </a:t>
            </a:r>
            <a:r>
              <a:rPr lang="en-GB" err="1">
                <a:ea typeface="+mn-lt"/>
                <a:cs typeface="+mn-lt"/>
              </a:rPr>
              <a:t>Investition</a:t>
            </a:r>
            <a:r>
              <a:rPr lang="en-GB">
                <a:ea typeface="+mn-lt"/>
                <a:cs typeface="+mn-lt"/>
              </a:rPr>
              <a:t> </a:t>
            </a:r>
            <a:r>
              <a:rPr lang="en-GB" err="1">
                <a:ea typeface="+mn-lt"/>
                <a:cs typeface="+mn-lt"/>
              </a:rPr>
              <a:t>wird</a:t>
            </a:r>
            <a:r>
              <a:rPr lang="en-GB">
                <a:ea typeface="+mn-lt"/>
                <a:cs typeface="+mn-lt"/>
              </a:rPr>
              <a:t> das Kapital </a:t>
            </a:r>
            <a:r>
              <a:rPr lang="en-GB" err="1">
                <a:ea typeface="+mn-lt"/>
                <a:cs typeface="+mn-lt"/>
              </a:rPr>
              <a:t>heute</a:t>
            </a:r>
            <a:r>
              <a:rPr lang="en-GB">
                <a:ea typeface="+mn-lt"/>
                <a:cs typeface="+mn-lt"/>
              </a:rPr>
              <a:t> </a:t>
            </a:r>
            <a:r>
              <a:rPr lang="en-GB" err="1">
                <a:ea typeface="+mn-lt"/>
                <a:cs typeface="+mn-lt"/>
              </a:rPr>
              <a:t>eingesetzt</a:t>
            </a:r>
            <a:r>
              <a:rPr lang="en-GB">
                <a:ea typeface="+mn-lt"/>
                <a:cs typeface="+mn-lt"/>
              </a:rPr>
              <a:t>, um </a:t>
            </a:r>
            <a:r>
              <a:rPr lang="en-GB" err="1">
                <a:ea typeface="+mn-lt"/>
                <a:cs typeface="+mn-lt"/>
              </a:rPr>
              <a:t>seinen</a:t>
            </a:r>
            <a:r>
              <a:rPr lang="en-GB">
                <a:ea typeface="+mn-lt"/>
                <a:cs typeface="+mn-lt"/>
              </a:rPr>
              <a:t> Wert </a:t>
            </a:r>
            <a:r>
              <a:rPr lang="en-GB" err="1">
                <a:ea typeface="+mn-lt"/>
                <a:cs typeface="+mn-lt"/>
              </a:rPr>
              <a:t>im</a:t>
            </a:r>
            <a:r>
              <a:rPr lang="en-GB">
                <a:ea typeface="+mn-lt"/>
                <a:cs typeface="+mn-lt"/>
              </a:rPr>
              <a:t> </a:t>
            </a:r>
            <a:r>
              <a:rPr lang="en-GB" err="1">
                <a:ea typeface="+mn-lt"/>
                <a:cs typeface="+mn-lt"/>
              </a:rPr>
              <a:t>Laufe</a:t>
            </a:r>
            <a:r>
              <a:rPr lang="en-GB">
                <a:ea typeface="+mn-lt"/>
                <a:cs typeface="+mn-lt"/>
              </a:rPr>
              <a:t> der Zeit </a:t>
            </a:r>
            <a:r>
              <a:rPr lang="en-GB" err="1">
                <a:ea typeface="+mn-lt"/>
                <a:cs typeface="+mn-lt"/>
              </a:rPr>
              <a:t>zu</a:t>
            </a:r>
            <a:r>
              <a:rPr lang="en-GB">
                <a:ea typeface="+mn-lt"/>
                <a:cs typeface="+mn-lt"/>
              </a:rPr>
              <a:t> </a:t>
            </a:r>
            <a:r>
              <a:rPr lang="en-GB" err="1">
                <a:ea typeface="+mn-lt"/>
                <a:cs typeface="+mn-lt"/>
              </a:rPr>
              <a:t>steigern</a:t>
            </a:r>
            <a:r>
              <a:rPr lang="en-GB">
                <a:ea typeface="+mn-lt"/>
                <a:cs typeface="+mn-lt"/>
              </a:rPr>
              <a:t>.</a:t>
            </a:r>
            <a:endParaRPr lang="en-US">
              <a:ea typeface="+mn-lt"/>
              <a:cs typeface="+mn-lt"/>
            </a:endParaRPr>
          </a:p>
          <a:p>
            <a:pPr marL="359410" indent="-342900">
              <a:buBlip>
                <a:blip r:embed="rId2"/>
              </a:buBlip>
            </a:pPr>
            <a:endParaRPr lang="en-GB">
              <a:cs typeface="Calibri" panose="020F0502020204030204"/>
            </a:endParaRPr>
          </a:p>
          <a:p>
            <a:pPr marL="359410" indent="-342900">
              <a:buBlip>
                <a:blip r:embed="rId2"/>
              </a:buBlip>
            </a:pPr>
            <a:r>
              <a:rPr lang="en-GB">
                <a:ea typeface="+mn-lt"/>
                <a:cs typeface="+mn-lt"/>
              </a:rPr>
              <a:t>Eine </a:t>
            </a:r>
            <a:r>
              <a:rPr lang="en-GB" err="1">
                <a:ea typeface="+mn-lt"/>
                <a:cs typeface="+mn-lt"/>
              </a:rPr>
              <a:t>Investition</a:t>
            </a:r>
            <a:r>
              <a:rPr lang="en-GB">
                <a:ea typeface="+mn-lt"/>
                <a:cs typeface="+mn-lt"/>
              </a:rPr>
              <a:t> </a:t>
            </a:r>
            <a:r>
              <a:rPr lang="en-GB" err="1">
                <a:ea typeface="+mn-lt"/>
                <a:cs typeface="+mn-lt"/>
              </a:rPr>
              <a:t>erfordert</a:t>
            </a:r>
            <a:r>
              <a:rPr lang="en-GB">
                <a:ea typeface="+mn-lt"/>
                <a:cs typeface="+mn-lt"/>
              </a:rPr>
              <a:t> den </a:t>
            </a:r>
            <a:r>
              <a:rPr lang="en-GB" err="1">
                <a:ea typeface="+mn-lt"/>
                <a:cs typeface="+mn-lt"/>
              </a:rPr>
              <a:t>Einsatz</a:t>
            </a:r>
            <a:r>
              <a:rPr lang="en-GB">
                <a:ea typeface="+mn-lt"/>
                <a:cs typeface="+mn-lt"/>
              </a:rPr>
              <a:t> von Kapital in Form von Zeit, Geld, Mühe </a:t>
            </a:r>
            <a:r>
              <a:rPr lang="en-GB" err="1">
                <a:ea typeface="+mn-lt"/>
                <a:cs typeface="+mn-lt"/>
              </a:rPr>
              <a:t>usw</a:t>
            </a:r>
            <a:r>
              <a:rPr lang="en-GB">
                <a:ea typeface="+mn-lt"/>
                <a:cs typeface="+mn-lt"/>
              </a:rPr>
              <a:t>. in der Hoffnung, </a:t>
            </a:r>
            <a:r>
              <a:rPr lang="en-GB" err="1">
                <a:ea typeface="+mn-lt"/>
                <a:cs typeface="+mn-lt"/>
              </a:rPr>
              <a:t>dass</a:t>
            </a:r>
            <a:r>
              <a:rPr lang="en-GB">
                <a:ea typeface="+mn-lt"/>
                <a:cs typeface="+mn-lt"/>
              </a:rPr>
              <a:t> es </a:t>
            </a:r>
            <a:r>
              <a:rPr lang="en-GB" err="1">
                <a:ea typeface="+mn-lt"/>
                <a:cs typeface="+mn-lt"/>
              </a:rPr>
              <a:t>sich</a:t>
            </a:r>
            <a:r>
              <a:rPr lang="en-GB">
                <a:ea typeface="+mn-lt"/>
                <a:cs typeface="+mn-lt"/>
              </a:rPr>
              <a:t> in der Zukunft </a:t>
            </a:r>
            <a:r>
              <a:rPr lang="en-GB" err="1">
                <a:ea typeface="+mn-lt"/>
                <a:cs typeface="+mn-lt"/>
              </a:rPr>
              <a:t>mehr</a:t>
            </a:r>
            <a:r>
              <a:rPr lang="en-GB">
                <a:ea typeface="+mn-lt"/>
                <a:cs typeface="+mn-lt"/>
              </a:rPr>
              <a:t> </a:t>
            </a:r>
            <a:r>
              <a:rPr lang="en-GB" err="1">
                <a:ea typeface="+mn-lt"/>
                <a:cs typeface="+mn-lt"/>
              </a:rPr>
              <a:t>auszahlt</a:t>
            </a:r>
            <a:r>
              <a:rPr lang="en-GB">
                <a:ea typeface="+mn-lt"/>
                <a:cs typeface="+mn-lt"/>
              </a:rPr>
              <a:t> </a:t>
            </a:r>
            <a:r>
              <a:rPr lang="en-GB" err="1">
                <a:ea typeface="+mn-lt"/>
                <a:cs typeface="+mn-lt"/>
              </a:rPr>
              <a:t>als</a:t>
            </a:r>
            <a:r>
              <a:rPr lang="en-GB">
                <a:ea typeface="+mn-lt"/>
                <a:cs typeface="+mn-lt"/>
              </a:rPr>
              <a:t> </a:t>
            </a:r>
            <a:r>
              <a:rPr lang="en-GB" err="1">
                <a:ea typeface="+mn-lt"/>
                <a:cs typeface="+mn-lt"/>
              </a:rPr>
              <a:t>ursprünglich</a:t>
            </a:r>
            <a:r>
              <a:rPr lang="en-GB">
                <a:ea typeface="+mn-lt"/>
                <a:cs typeface="+mn-lt"/>
              </a:rPr>
              <a:t> </a:t>
            </a:r>
            <a:r>
              <a:rPr lang="en-GB" err="1">
                <a:ea typeface="+mn-lt"/>
                <a:cs typeface="+mn-lt"/>
              </a:rPr>
              <a:t>eingesetzt</a:t>
            </a:r>
            <a:r>
              <a:rPr lang="en-GB">
                <a:ea typeface="+mn-lt"/>
                <a:cs typeface="+mn-lt"/>
              </a:rPr>
              <a:t> </a:t>
            </a:r>
            <a:r>
              <a:rPr lang="en-GB" err="1">
                <a:ea typeface="+mn-lt"/>
                <a:cs typeface="+mn-lt"/>
              </a:rPr>
              <a:t>wurde</a:t>
            </a:r>
            <a:r>
              <a:rPr lang="en-GB">
                <a:ea typeface="+mn-lt"/>
                <a:cs typeface="+mn-lt"/>
              </a:rPr>
              <a:t>.</a:t>
            </a:r>
          </a:p>
          <a:p>
            <a:pPr marL="16510" indent="0"/>
            <a:endParaRPr lang="en-GB">
              <a:cs typeface="Calibri"/>
            </a:endParaRPr>
          </a:p>
          <a:p>
            <a:pPr marL="359410" indent="-342900">
              <a:buBlip>
                <a:blip r:embed="rId2"/>
              </a:buBlip>
            </a:pPr>
            <a:r>
              <a:rPr lang="en-GB">
                <a:ea typeface="+mn-lt"/>
                <a:cs typeface="+mn-lt"/>
              </a:rPr>
              <a:t>Eine </a:t>
            </a:r>
            <a:r>
              <a:rPr lang="en-GB" err="1">
                <a:ea typeface="+mn-lt"/>
                <a:cs typeface="+mn-lt"/>
              </a:rPr>
              <a:t>Investition</a:t>
            </a:r>
            <a:r>
              <a:rPr lang="en-GB">
                <a:ea typeface="+mn-lt"/>
                <a:cs typeface="+mn-lt"/>
              </a:rPr>
              <a:t> </a:t>
            </a:r>
            <a:r>
              <a:rPr lang="en-GB" err="1">
                <a:ea typeface="+mn-lt"/>
                <a:cs typeface="+mn-lt"/>
              </a:rPr>
              <a:t>kann</a:t>
            </a:r>
            <a:r>
              <a:rPr lang="en-GB">
                <a:ea typeface="+mn-lt"/>
                <a:cs typeface="+mn-lt"/>
              </a:rPr>
              <a:t> </a:t>
            </a:r>
            <a:r>
              <a:rPr lang="en-GB" err="1">
                <a:ea typeface="+mn-lt"/>
                <a:cs typeface="+mn-lt"/>
              </a:rPr>
              <a:t>sich</a:t>
            </a:r>
            <a:r>
              <a:rPr lang="en-GB">
                <a:ea typeface="+mn-lt"/>
                <a:cs typeface="+mn-lt"/>
              </a:rPr>
              <a:t> auf </a:t>
            </a:r>
            <a:r>
              <a:rPr lang="en-GB" err="1">
                <a:ea typeface="+mn-lt"/>
                <a:cs typeface="+mn-lt"/>
              </a:rPr>
              <a:t>jedes</a:t>
            </a:r>
            <a:r>
              <a:rPr lang="en-GB">
                <a:ea typeface="+mn-lt"/>
                <a:cs typeface="+mn-lt"/>
              </a:rPr>
              <a:t> Mittel </a:t>
            </a:r>
            <a:r>
              <a:rPr lang="en-GB" err="1">
                <a:ea typeface="+mn-lt"/>
                <a:cs typeface="+mn-lt"/>
              </a:rPr>
              <a:t>oder</a:t>
            </a:r>
            <a:r>
              <a:rPr lang="en-GB">
                <a:ea typeface="+mn-lt"/>
                <a:cs typeface="+mn-lt"/>
              </a:rPr>
              <a:t> </a:t>
            </a:r>
            <a:r>
              <a:rPr lang="en-GB" err="1">
                <a:ea typeface="+mn-lt"/>
                <a:cs typeface="+mn-lt"/>
              </a:rPr>
              <a:t>jeden</a:t>
            </a:r>
            <a:r>
              <a:rPr lang="en-GB">
                <a:ea typeface="+mn-lt"/>
                <a:cs typeface="+mn-lt"/>
              </a:rPr>
              <a:t> </a:t>
            </a:r>
            <a:r>
              <a:rPr lang="en-GB" err="1">
                <a:ea typeface="+mn-lt"/>
                <a:cs typeface="+mn-lt"/>
              </a:rPr>
              <a:t>Mechanismus</a:t>
            </a:r>
            <a:r>
              <a:rPr lang="en-GB">
                <a:ea typeface="+mn-lt"/>
                <a:cs typeface="+mn-lt"/>
              </a:rPr>
              <a:t> </a:t>
            </a:r>
            <a:r>
              <a:rPr lang="en-GB" err="1">
                <a:ea typeface="+mn-lt"/>
                <a:cs typeface="+mn-lt"/>
              </a:rPr>
              <a:t>beziehen</a:t>
            </a:r>
            <a:r>
              <a:rPr lang="en-GB">
                <a:ea typeface="+mn-lt"/>
                <a:cs typeface="+mn-lt"/>
              </a:rPr>
              <a:t>, das </a:t>
            </a:r>
            <a:r>
              <a:rPr lang="en-GB" err="1">
                <a:ea typeface="+mn-lt"/>
                <a:cs typeface="+mn-lt"/>
              </a:rPr>
              <a:t>bzw</a:t>
            </a:r>
            <a:r>
              <a:rPr lang="en-GB">
                <a:ea typeface="+mn-lt"/>
                <a:cs typeface="+mn-lt"/>
              </a:rPr>
              <a:t>. der </a:t>
            </a:r>
            <a:r>
              <a:rPr lang="en-GB" err="1">
                <a:ea typeface="+mn-lt"/>
                <a:cs typeface="+mn-lt"/>
              </a:rPr>
              <a:t>zur</a:t>
            </a:r>
            <a:r>
              <a:rPr lang="en-GB">
                <a:ea typeface="+mn-lt"/>
                <a:cs typeface="+mn-lt"/>
              </a:rPr>
              <a:t> </a:t>
            </a:r>
            <a:r>
              <a:rPr lang="en-GB" err="1">
                <a:ea typeface="+mn-lt"/>
                <a:cs typeface="+mn-lt"/>
              </a:rPr>
              <a:t>Erzielung</a:t>
            </a:r>
            <a:r>
              <a:rPr lang="en-GB">
                <a:ea typeface="+mn-lt"/>
                <a:cs typeface="+mn-lt"/>
              </a:rPr>
              <a:t> </a:t>
            </a:r>
            <a:r>
              <a:rPr lang="en-GB" err="1">
                <a:ea typeface="+mn-lt"/>
                <a:cs typeface="+mn-lt"/>
              </a:rPr>
              <a:t>künftiger</a:t>
            </a:r>
            <a:r>
              <a:rPr lang="en-GB">
                <a:ea typeface="+mn-lt"/>
                <a:cs typeface="+mn-lt"/>
              </a:rPr>
              <a:t> </a:t>
            </a:r>
            <a:r>
              <a:rPr lang="en-GB" err="1">
                <a:ea typeface="+mn-lt"/>
                <a:cs typeface="+mn-lt"/>
              </a:rPr>
              <a:t>Erträge</a:t>
            </a:r>
            <a:r>
              <a:rPr lang="en-GB">
                <a:ea typeface="+mn-lt"/>
                <a:cs typeface="+mn-lt"/>
              </a:rPr>
              <a:t> </a:t>
            </a:r>
            <a:r>
              <a:rPr lang="en-GB" err="1">
                <a:ea typeface="+mn-lt"/>
                <a:cs typeface="+mn-lt"/>
              </a:rPr>
              <a:t>eingesetzt</a:t>
            </a:r>
            <a:r>
              <a:rPr lang="en-GB">
                <a:ea typeface="+mn-lt"/>
                <a:cs typeface="+mn-lt"/>
              </a:rPr>
              <a:t> </a:t>
            </a:r>
            <a:r>
              <a:rPr lang="en-GB" err="1">
                <a:ea typeface="+mn-lt"/>
                <a:cs typeface="+mn-lt"/>
              </a:rPr>
              <a:t>wird</a:t>
            </a:r>
            <a:r>
              <a:rPr lang="en-GB">
                <a:ea typeface="+mn-lt"/>
                <a:cs typeface="+mn-lt"/>
              </a:rPr>
              <a:t>, z. B. </a:t>
            </a:r>
            <a:r>
              <a:rPr lang="en-GB" err="1">
                <a:ea typeface="+mn-lt"/>
                <a:cs typeface="+mn-lt"/>
              </a:rPr>
              <a:t>Anleihen</a:t>
            </a:r>
            <a:r>
              <a:rPr lang="en-GB">
                <a:ea typeface="+mn-lt"/>
                <a:cs typeface="+mn-lt"/>
              </a:rPr>
              <a:t>, </a:t>
            </a:r>
            <a:r>
              <a:rPr lang="en-GB" err="1">
                <a:ea typeface="+mn-lt"/>
                <a:cs typeface="+mn-lt"/>
              </a:rPr>
              <a:t>Aktien</a:t>
            </a:r>
            <a:r>
              <a:rPr lang="en-GB">
                <a:ea typeface="+mn-lt"/>
                <a:cs typeface="+mn-lt"/>
              </a:rPr>
              <a:t>, </a:t>
            </a:r>
            <a:r>
              <a:rPr lang="en-GB" err="1">
                <a:ea typeface="+mn-lt"/>
                <a:cs typeface="+mn-lt"/>
              </a:rPr>
              <a:t>Immobilien</a:t>
            </a:r>
            <a:r>
              <a:rPr lang="en-GB">
                <a:ea typeface="+mn-lt"/>
                <a:cs typeface="+mn-lt"/>
              </a:rPr>
              <a:t> </a:t>
            </a:r>
            <a:r>
              <a:rPr lang="en-GB" err="1">
                <a:ea typeface="+mn-lt"/>
                <a:cs typeface="+mn-lt"/>
              </a:rPr>
              <a:t>oder</a:t>
            </a:r>
            <a:r>
              <a:rPr lang="en-GB">
                <a:ea typeface="+mn-lt"/>
                <a:cs typeface="+mn-lt"/>
              </a:rPr>
              <a:t> </a:t>
            </a:r>
            <a:r>
              <a:rPr lang="en-GB" err="1">
                <a:ea typeface="+mn-lt"/>
                <a:cs typeface="+mn-lt"/>
              </a:rPr>
              <a:t>ein</a:t>
            </a:r>
            <a:r>
              <a:rPr lang="en-GB">
                <a:ea typeface="+mn-lt"/>
                <a:cs typeface="+mn-lt"/>
              </a:rPr>
              <a:t> </a:t>
            </a:r>
            <a:r>
              <a:rPr lang="en-GB" err="1">
                <a:ea typeface="+mn-lt"/>
                <a:cs typeface="+mn-lt"/>
              </a:rPr>
              <a:t>Unternehmen</a:t>
            </a:r>
            <a:r>
              <a:rPr lang="en-GB">
                <a:ea typeface="+mn-lt"/>
                <a:cs typeface="+mn-lt"/>
              </a:rPr>
              <a:t>.</a:t>
            </a:r>
          </a:p>
          <a:p>
            <a:pPr marL="359410" indent="-342900">
              <a:buBlip>
                <a:blip r:embed="rId2"/>
              </a:buBlip>
            </a:pPr>
            <a:endParaRPr lang="en-GB">
              <a:cs typeface="Calibri"/>
            </a:endParaRPr>
          </a:p>
          <a:p>
            <a:endParaRPr lang="en-US"/>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lIns="91440" tIns="45720" rIns="91440" bIns="45720" anchor="t">
            <a:noAutofit/>
          </a:bodyPr>
          <a:lstStyle/>
          <a:p>
            <a:r>
              <a:rPr lang="en-GB">
                <a:ea typeface="+mn-lt"/>
                <a:cs typeface="+mn-lt"/>
              </a:rPr>
              <a:t>Was </a:t>
            </a:r>
            <a:r>
              <a:rPr lang="en-GB" err="1">
                <a:ea typeface="+mn-lt"/>
                <a:cs typeface="+mn-lt"/>
              </a:rPr>
              <a:t>ist</a:t>
            </a:r>
            <a:r>
              <a:rPr lang="en-GB">
                <a:ea typeface="+mn-lt"/>
                <a:cs typeface="+mn-lt"/>
              </a:rPr>
              <a:t> </a:t>
            </a:r>
            <a:r>
              <a:rPr lang="en-GB" err="1">
                <a:ea typeface="+mn-lt"/>
                <a:cs typeface="+mn-lt"/>
              </a:rPr>
              <a:t>eine</a:t>
            </a:r>
            <a:r>
              <a:rPr lang="en-GB">
                <a:ea typeface="+mn-lt"/>
                <a:cs typeface="+mn-lt"/>
              </a:rPr>
              <a:t> </a:t>
            </a:r>
            <a:r>
              <a:rPr lang="en-GB" err="1">
                <a:ea typeface="+mn-lt"/>
                <a:cs typeface="+mn-lt"/>
              </a:rPr>
              <a:t>Investition</a:t>
            </a:r>
            <a:r>
              <a:rPr lang="en-GB">
                <a:ea typeface="+mn-lt"/>
                <a:cs typeface="+mn-lt"/>
              </a:rPr>
              <a:t>?</a:t>
            </a:r>
          </a:p>
          <a:p>
            <a:endParaRPr lang="en-GB">
              <a:cs typeface="Calibri"/>
            </a:endParaRPr>
          </a:p>
        </p:txBody>
      </p:sp>
    </p:spTree>
    <p:extLst>
      <p:ext uri="{BB962C8B-B14F-4D97-AF65-F5344CB8AC3E}">
        <p14:creationId xmlns:p14="http://schemas.microsoft.com/office/powerpoint/2010/main" val="3470430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lIns="91440" tIns="45720" rIns="91440" bIns="45720" anchor="t">
            <a:noAutofit/>
          </a:bodyPr>
          <a:lstStyle/>
          <a:p>
            <a:r>
              <a:rPr lang="en-GB">
                <a:ea typeface="+mn-lt"/>
                <a:cs typeface="+mn-lt"/>
              </a:rPr>
              <a:t>10 </a:t>
            </a:r>
            <a:r>
              <a:rPr lang="en-GB" err="1">
                <a:ea typeface="+mn-lt"/>
                <a:cs typeface="+mn-lt"/>
              </a:rPr>
              <a:t>Investitionskonzepte</a:t>
            </a:r>
            <a:r>
              <a:rPr lang="en-GB">
                <a:ea typeface="+mn-lt"/>
                <a:cs typeface="+mn-lt"/>
              </a:rPr>
              <a:t>, die </a:t>
            </a:r>
            <a:r>
              <a:rPr lang="en-GB" err="1">
                <a:ea typeface="+mn-lt"/>
                <a:cs typeface="+mn-lt"/>
              </a:rPr>
              <a:t>Anfänger</a:t>
            </a:r>
            <a:r>
              <a:rPr lang="en-GB">
                <a:ea typeface="+mn-lt"/>
                <a:cs typeface="+mn-lt"/>
              </a:rPr>
              <a:t> </a:t>
            </a:r>
            <a:r>
              <a:rPr lang="en-GB" err="1">
                <a:ea typeface="+mn-lt"/>
                <a:cs typeface="+mn-lt"/>
              </a:rPr>
              <a:t>lernen</a:t>
            </a:r>
            <a:r>
              <a:rPr lang="en-GB">
                <a:ea typeface="+mn-lt"/>
                <a:cs typeface="+mn-lt"/>
              </a:rPr>
              <a:t> </a:t>
            </a:r>
            <a:r>
              <a:rPr lang="en-GB" err="1">
                <a:ea typeface="+mn-lt"/>
                <a:cs typeface="+mn-lt"/>
              </a:rPr>
              <a:t>müssen</a:t>
            </a:r>
            <a:endParaRPr lang="en-US" err="1"/>
          </a:p>
        </p:txBody>
      </p:sp>
      <p:graphicFrame>
        <p:nvGraphicFramePr>
          <p:cNvPr id="6" name="Diagram 5">
            <a:extLst>
              <a:ext uri="{FF2B5EF4-FFF2-40B4-BE49-F238E27FC236}">
                <a16:creationId xmlns:a16="http://schemas.microsoft.com/office/drawing/2014/main" id="{B198DF70-57D0-F3AD-D533-559BEAE0F890}"/>
              </a:ext>
            </a:extLst>
          </p:cNvPr>
          <p:cNvGraphicFramePr/>
          <p:nvPr>
            <p:extLst>
              <p:ext uri="{D42A27DB-BD31-4B8C-83A1-F6EECF244321}">
                <p14:modId xmlns:p14="http://schemas.microsoft.com/office/powerpoint/2010/main" val="2055674872"/>
              </p:ext>
            </p:extLst>
          </p:nvPr>
        </p:nvGraphicFramePr>
        <p:xfrm>
          <a:off x="798381" y="2134276"/>
          <a:ext cx="10595237" cy="319918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extBox 7">
            <a:extLst>
              <a:ext uri="{FF2B5EF4-FFF2-40B4-BE49-F238E27FC236}">
                <a16:creationId xmlns:a16="http://schemas.microsoft.com/office/drawing/2014/main" id="{E9E564EF-A78B-AD6A-0437-EAB4DEC901E2}"/>
              </a:ext>
            </a:extLst>
          </p:cNvPr>
          <p:cNvSpPr txBox="1"/>
          <p:nvPr/>
        </p:nvSpPr>
        <p:spPr>
          <a:xfrm>
            <a:off x="798381" y="5515176"/>
            <a:ext cx="6635200" cy="307777"/>
          </a:xfrm>
          <a:prstGeom prst="rect">
            <a:avLst/>
          </a:prstGeom>
          <a:noFill/>
        </p:spPr>
        <p:txBody>
          <a:bodyPr wrap="square">
            <a:spAutoFit/>
          </a:bodyPr>
          <a:lstStyle/>
          <a:p>
            <a:r>
              <a:rPr lang="en-US" sz="1400">
                <a:solidFill>
                  <a:schemeClr val="accent2">
                    <a:lumMod val="75000"/>
                  </a:schemeClr>
                </a:solidFill>
                <a:hlinkClick r:id="rId8">
                  <a:extLst>
                    <a:ext uri="{A12FA001-AC4F-418D-AE19-62706E023703}">
                      <ahyp:hlinkClr xmlns:ahyp="http://schemas.microsoft.com/office/drawing/2018/hyperlinkcolor" val="tx"/>
                    </a:ext>
                  </a:extLst>
                </a:hlinkClick>
              </a:rPr>
              <a:t>10 Investing Concepts Beginners Need to Learn (investopedia.com)</a:t>
            </a:r>
            <a:endParaRPr lang="de-DE" sz="1400">
              <a:solidFill>
                <a:schemeClr val="accent2">
                  <a:lumMod val="75000"/>
                </a:schemeClr>
              </a:solidFill>
            </a:endParaRPr>
          </a:p>
        </p:txBody>
      </p:sp>
    </p:spTree>
    <p:extLst>
      <p:ext uri="{BB962C8B-B14F-4D97-AF65-F5344CB8AC3E}">
        <p14:creationId xmlns:p14="http://schemas.microsoft.com/office/powerpoint/2010/main" val="563736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graphicEl>
                                              <a:dgm id="{A6A2B092-6D36-475E-A723-764ADE75186A}"/>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graphicEl>
                                              <a:dgm id="{2DB371B1-BA9A-4853-8C05-C27FE56F9D6A}"/>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graphicEl>
                                              <a:dgm id="{FC3AFA28-4DA0-4369-90A5-EB4300FDEC42}"/>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graphicEl>
                                              <a:dgm id="{31F4B702-9F61-46EA-BF69-CF355441EA9E}"/>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graphicEl>
                                              <a:dgm id="{50DFAE23-BA2F-42BD-A27C-B8015461D997}"/>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Sub>
          <a:bldDgm bld="one"/>
        </p:bldSub>
      </p:bldGraphic>
      <p:bldP spid="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lIns="91440" tIns="45720" rIns="91440" bIns="45720" anchor="t">
            <a:noAutofit/>
          </a:bodyPr>
          <a:lstStyle/>
          <a:p>
            <a:r>
              <a:rPr lang="en-GB">
                <a:ea typeface="+mn-lt"/>
                <a:cs typeface="+mn-lt"/>
              </a:rPr>
              <a:t>10 </a:t>
            </a:r>
            <a:r>
              <a:rPr lang="en-GB" err="1">
                <a:ea typeface="+mn-lt"/>
                <a:cs typeface="+mn-lt"/>
              </a:rPr>
              <a:t>Investitionskonzepte</a:t>
            </a:r>
            <a:r>
              <a:rPr lang="en-GB">
                <a:ea typeface="+mn-lt"/>
                <a:cs typeface="+mn-lt"/>
              </a:rPr>
              <a:t>, die </a:t>
            </a:r>
            <a:r>
              <a:rPr lang="en-GB" err="1">
                <a:ea typeface="+mn-lt"/>
                <a:cs typeface="+mn-lt"/>
              </a:rPr>
              <a:t>Anfänger</a:t>
            </a:r>
            <a:r>
              <a:rPr lang="en-GB">
                <a:ea typeface="+mn-lt"/>
                <a:cs typeface="+mn-lt"/>
              </a:rPr>
              <a:t> </a:t>
            </a:r>
            <a:r>
              <a:rPr lang="en-GB" err="1">
                <a:ea typeface="+mn-lt"/>
                <a:cs typeface="+mn-lt"/>
              </a:rPr>
              <a:t>lernen</a:t>
            </a:r>
            <a:r>
              <a:rPr lang="en-GB">
                <a:ea typeface="+mn-lt"/>
                <a:cs typeface="+mn-lt"/>
              </a:rPr>
              <a:t> </a:t>
            </a:r>
            <a:r>
              <a:rPr lang="en-GB" err="1">
                <a:ea typeface="+mn-lt"/>
                <a:cs typeface="+mn-lt"/>
              </a:rPr>
              <a:t>müssen</a:t>
            </a:r>
            <a:endParaRPr lang="en-US" err="1"/>
          </a:p>
        </p:txBody>
      </p:sp>
      <p:graphicFrame>
        <p:nvGraphicFramePr>
          <p:cNvPr id="6" name="Diagram 5">
            <a:extLst>
              <a:ext uri="{FF2B5EF4-FFF2-40B4-BE49-F238E27FC236}">
                <a16:creationId xmlns:a16="http://schemas.microsoft.com/office/drawing/2014/main" id="{B198DF70-57D0-F3AD-D533-559BEAE0F890}"/>
              </a:ext>
            </a:extLst>
          </p:cNvPr>
          <p:cNvGraphicFramePr/>
          <p:nvPr>
            <p:extLst>
              <p:ext uri="{D42A27DB-BD31-4B8C-83A1-F6EECF244321}">
                <p14:modId xmlns:p14="http://schemas.microsoft.com/office/powerpoint/2010/main" val="3474987961"/>
              </p:ext>
            </p:extLst>
          </p:nvPr>
        </p:nvGraphicFramePr>
        <p:xfrm>
          <a:off x="798381" y="2086504"/>
          <a:ext cx="10595237" cy="323184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a:extLst>
              <a:ext uri="{FF2B5EF4-FFF2-40B4-BE49-F238E27FC236}">
                <a16:creationId xmlns:a16="http://schemas.microsoft.com/office/drawing/2014/main" id="{267058B8-C73E-1E8A-DA84-DE01F8EB1FED}"/>
              </a:ext>
            </a:extLst>
          </p:cNvPr>
          <p:cNvSpPr txBox="1"/>
          <p:nvPr/>
        </p:nvSpPr>
        <p:spPr>
          <a:xfrm>
            <a:off x="798381" y="5515176"/>
            <a:ext cx="6635200" cy="307777"/>
          </a:xfrm>
          <a:prstGeom prst="rect">
            <a:avLst/>
          </a:prstGeom>
          <a:noFill/>
        </p:spPr>
        <p:txBody>
          <a:bodyPr wrap="square">
            <a:spAutoFit/>
          </a:bodyPr>
          <a:lstStyle/>
          <a:p>
            <a:r>
              <a:rPr lang="en-US" sz="1400">
                <a:solidFill>
                  <a:schemeClr val="accent2">
                    <a:lumMod val="75000"/>
                  </a:schemeClr>
                </a:solidFill>
                <a:hlinkClick r:id="rId8">
                  <a:extLst>
                    <a:ext uri="{A12FA001-AC4F-418D-AE19-62706E023703}">
                      <ahyp:hlinkClr xmlns:ahyp="http://schemas.microsoft.com/office/drawing/2018/hyperlinkcolor" val="tx"/>
                    </a:ext>
                  </a:extLst>
                </a:hlinkClick>
              </a:rPr>
              <a:t>10 Investing Concepts Beginners Need to Learn (investopedia.com)</a:t>
            </a:r>
            <a:endParaRPr lang="de-DE" sz="1400">
              <a:solidFill>
                <a:schemeClr val="accent2">
                  <a:lumMod val="75000"/>
                </a:schemeClr>
              </a:solidFill>
            </a:endParaRPr>
          </a:p>
        </p:txBody>
      </p:sp>
    </p:spTree>
    <p:extLst>
      <p:ext uri="{BB962C8B-B14F-4D97-AF65-F5344CB8AC3E}">
        <p14:creationId xmlns:p14="http://schemas.microsoft.com/office/powerpoint/2010/main" val="2048946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graphicEl>
                                              <a:dgm id="{50DFAE23-BA2F-42BD-A27C-B8015461D997}"/>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graphicEl>
                                              <a:dgm id="{AF7530EE-1B17-45D1-8E1F-89490759E919}"/>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graphicEl>
                                              <a:dgm id="{49877031-60C5-403E-9FE8-07B472F34DD0}"/>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graphicEl>
                                              <a:dgm id="{8F61F95C-D1D1-4DC3-ACC8-D6B264150086}"/>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graphicEl>
                                              <a:dgm id="{C9E968FF-29F9-4FA8-8B06-34BA27FE29EB}"/>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Sub>
          <a:bldDgm bld="one"/>
        </p:bldSub>
      </p:bldGraphic>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635A651-24F8-6347-8235-D63CB4163581}"/>
              </a:ext>
            </a:extLst>
          </p:cNvPr>
          <p:cNvSpPr>
            <a:spLocks noGrp="1"/>
          </p:cNvSpPr>
          <p:nvPr>
            <p:ph type="body" sz="quarter" idx="13"/>
          </p:nvPr>
        </p:nvSpPr>
        <p:spPr>
          <a:xfrm>
            <a:off x="1001762" y="1524912"/>
            <a:ext cx="4676539" cy="3808175"/>
          </a:xfrm>
        </p:spPr>
        <p:txBody>
          <a:bodyPr lIns="91440" tIns="45720" rIns="91440" bIns="45720" anchor="ctr">
            <a:normAutofit/>
          </a:bodyPr>
          <a:lstStyle/>
          <a:p>
            <a:r>
              <a:rPr lang="en-US"/>
              <a:t>“</a:t>
            </a:r>
            <a:r>
              <a:rPr lang="en-US" i="0">
                <a:ea typeface="+mn-lt"/>
                <a:cs typeface="+mn-lt"/>
              </a:rPr>
              <a:t>Stärke </a:t>
            </a:r>
            <a:r>
              <a:rPr lang="en-US" i="0" err="1">
                <a:ea typeface="+mn-lt"/>
                <a:cs typeface="+mn-lt"/>
              </a:rPr>
              <a:t>zeigt</a:t>
            </a:r>
            <a:r>
              <a:rPr lang="en-US" i="0">
                <a:ea typeface="+mn-lt"/>
                <a:cs typeface="+mn-lt"/>
              </a:rPr>
              <a:t> </a:t>
            </a:r>
            <a:r>
              <a:rPr lang="en-US" i="0" err="1">
                <a:ea typeface="+mn-lt"/>
                <a:cs typeface="+mn-lt"/>
              </a:rPr>
              <a:t>sich</a:t>
            </a:r>
            <a:r>
              <a:rPr lang="en-US" i="0">
                <a:ea typeface="+mn-lt"/>
                <a:cs typeface="+mn-lt"/>
              </a:rPr>
              <a:t> </a:t>
            </a:r>
            <a:r>
              <a:rPr lang="en-US" i="0" err="1">
                <a:ea typeface="+mn-lt"/>
                <a:cs typeface="+mn-lt"/>
              </a:rPr>
              <a:t>nicht</a:t>
            </a:r>
            <a:r>
              <a:rPr lang="en-US" i="0">
                <a:ea typeface="+mn-lt"/>
                <a:cs typeface="+mn-lt"/>
              </a:rPr>
              <a:t> </a:t>
            </a:r>
            <a:r>
              <a:rPr lang="en-US" i="0" err="1">
                <a:ea typeface="+mn-lt"/>
                <a:cs typeface="+mn-lt"/>
              </a:rPr>
              <a:t>nur</a:t>
            </a:r>
            <a:r>
              <a:rPr lang="en-US" i="0">
                <a:ea typeface="+mn-lt"/>
                <a:cs typeface="+mn-lt"/>
              </a:rPr>
              <a:t> in der </a:t>
            </a:r>
            <a:r>
              <a:rPr lang="en-US" i="0" err="1">
                <a:ea typeface="+mn-lt"/>
                <a:cs typeface="+mn-lt"/>
              </a:rPr>
              <a:t>Fähigkeit</a:t>
            </a:r>
            <a:r>
              <a:rPr lang="en-US" i="0">
                <a:ea typeface="+mn-lt"/>
                <a:cs typeface="+mn-lt"/>
              </a:rPr>
              <a:t>, </a:t>
            </a:r>
            <a:r>
              <a:rPr lang="en-US" i="0" err="1">
                <a:ea typeface="+mn-lt"/>
                <a:cs typeface="+mn-lt"/>
              </a:rPr>
              <a:t>durchzuhalten</a:t>
            </a:r>
            <a:r>
              <a:rPr lang="en-US" i="0">
                <a:ea typeface="+mn-lt"/>
                <a:cs typeface="+mn-lt"/>
              </a:rPr>
              <a:t>, </a:t>
            </a:r>
            <a:r>
              <a:rPr lang="en-US" i="0" err="1">
                <a:ea typeface="+mn-lt"/>
                <a:cs typeface="+mn-lt"/>
              </a:rPr>
              <a:t>sondern</a:t>
            </a:r>
            <a:r>
              <a:rPr lang="en-US" i="0">
                <a:ea typeface="+mn-lt"/>
                <a:cs typeface="+mn-lt"/>
              </a:rPr>
              <a:t> </a:t>
            </a:r>
            <a:r>
              <a:rPr lang="en-US" i="0" err="1">
                <a:ea typeface="+mn-lt"/>
                <a:cs typeface="+mn-lt"/>
              </a:rPr>
              <a:t>auch</a:t>
            </a:r>
            <a:r>
              <a:rPr lang="en-US" i="0">
                <a:ea typeface="+mn-lt"/>
                <a:cs typeface="+mn-lt"/>
              </a:rPr>
              <a:t> in der </a:t>
            </a:r>
            <a:r>
              <a:rPr lang="en-US" i="0" err="1">
                <a:ea typeface="+mn-lt"/>
                <a:cs typeface="+mn-lt"/>
              </a:rPr>
              <a:t>Fähigkeit</a:t>
            </a:r>
            <a:r>
              <a:rPr lang="en-US" i="0">
                <a:ea typeface="+mn-lt"/>
                <a:cs typeface="+mn-lt"/>
              </a:rPr>
              <a:t>, neu </a:t>
            </a:r>
            <a:r>
              <a:rPr lang="en-US" i="0" err="1">
                <a:ea typeface="+mn-lt"/>
                <a:cs typeface="+mn-lt"/>
              </a:rPr>
              <a:t>anzufangen</a:t>
            </a:r>
            <a:r>
              <a:rPr lang="en-US" i="0">
                <a:ea typeface="+mn-lt"/>
                <a:cs typeface="+mn-lt"/>
              </a:rPr>
              <a:t>.</a:t>
            </a:r>
            <a:r>
              <a:rPr lang="en-US"/>
              <a:t>”</a:t>
            </a:r>
          </a:p>
          <a:p>
            <a:endParaRPr lang="en-US"/>
          </a:p>
        </p:txBody>
      </p:sp>
      <p:sp>
        <p:nvSpPr>
          <p:cNvPr id="12" name="Text Placeholder 6">
            <a:extLst>
              <a:ext uri="{FF2B5EF4-FFF2-40B4-BE49-F238E27FC236}">
                <a16:creationId xmlns:a16="http://schemas.microsoft.com/office/drawing/2014/main" id="{11C90A48-BE47-6E44-8B5D-EADE2FB0D0FA}"/>
              </a:ext>
            </a:extLst>
          </p:cNvPr>
          <p:cNvSpPr txBox="1">
            <a:spLocks/>
          </p:cNvSpPr>
          <p:nvPr/>
        </p:nvSpPr>
        <p:spPr>
          <a:xfrm>
            <a:off x="1759343" y="4641330"/>
            <a:ext cx="3161377" cy="505777"/>
          </a:xfrm>
          <a:prstGeom prst="rect">
            <a:avLst/>
          </a:prstGeom>
        </p:spPr>
        <p:txBody>
          <a:bodyPr anchor="t">
            <a:normAutofit/>
          </a:bodyPr>
          <a:lstStyle>
            <a:lvl1pPr marL="0" indent="0" algn="ctr" defTabSz="2072941" rtl="0" eaLnBrk="1" latinLnBrk="0" hangingPunct="1">
              <a:lnSpc>
                <a:spcPct val="100000"/>
              </a:lnSpc>
              <a:spcBef>
                <a:spcPts val="2267"/>
              </a:spcBef>
              <a:buFont typeface="Arial" panose="020B0604020202020204" pitchFamily="34" charset="0"/>
              <a:buNone/>
              <a:defRPr sz="1900" b="0" i="1" kern="1200" baseline="0">
                <a:solidFill>
                  <a:srgbClr val="000000"/>
                </a:solidFill>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IE" sz="2200" b="1" i="0"/>
              <a:t>F. Scott Fitzgerald</a:t>
            </a:r>
            <a:endParaRPr lang="en-US" sz="2200" b="1"/>
          </a:p>
        </p:txBody>
      </p:sp>
      <p:pic>
        <p:nvPicPr>
          <p:cNvPr id="7" name="Picture Placeholder 6" descr="Person using laptop">
            <a:extLst>
              <a:ext uri="{FF2B5EF4-FFF2-40B4-BE49-F238E27FC236}">
                <a16:creationId xmlns:a16="http://schemas.microsoft.com/office/drawing/2014/main" id="{C5950969-FFD7-341E-E03D-ABEAB1FBE89E}"/>
              </a:ext>
            </a:extLst>
          </p:cNvPr>
          <p:cNvPicPr>
            <a:picLocks noGrp="1" noChangeAspect="1"/>
          </p:cNvPicPr>
          <p:nvPr>
            <p:ph type="pic" sz="quarter" idx="42"/>
          </p:nvPr>
        </p:nvPicPr>
        <p:blipFill>
          <a:blip r:embed="rId2">
            <a:grayscl/>
          </a:blip>
          <a:srcRect l="12878" r="12878"/>
          <a:stretch/>
        </p:blipFill>
        <p:spPr>
          <a:xfrm>
            <a:off x="6096000" y="986088"/>
            <a:ext cx="5239644" cy="4704418"/>
          </a:xfrm>
        </p:spPr>
      </p:pic>
      <p:sp>
        <p:nvSpPr>
          <p:cNvPr id="14" name="Freeform 13">
            <a:extLst>
              <a:ext uri="{FF2B5EF4-FFF2-40B4-BE49-F238E27FC236}">
                <a16:creationId xmlns:a16="http://schemas.microsoft.com/office/drawing/2014/main" id="{27ECA9A2-5365-8339-FC20-E1FF47F3778A}"/>
              </a:ext>
            </a:extLst>
          </p:cNvPr>
          <p:cNvSpPr/>
          <p:nvPr/>
        </p:nvSpPr>
        <p:spPr>
          <a:xfrm>
            <a:off x="6096000" y="986088"/>
            <a:ext cx="5239644" cy="4704418"/>
          </a:xfrm>
          <a:custGeom>
            <a:avLst/>
            <a:gdLst>
              <a:gd name="connsiteX0" fmla="*/ 0 w 5239644"/>
              <a:gd name="connsiteY0" fmla="*/ 0 h 4704418"/>
              <a:gd name="connsiteX1" fmla="*/ 4328540 w 5239644"/>
              <a:gd name="connsiteY1" fmla="*/ 0 h 4704418"/>
              <a:gd name="connsiteX2" fmla="*/ 5239644 w 5239644"/>
              <a:gd name="connsiteY2" fmla="*/ 910842 h 4704418"/>
              <a:gd name="connsiteX3" fmla="*/ 5239644 w 5239644"/>
              <a:gd name="connsiteY3" fmla="*/ 4704418 h 4704418"/>
              <a:gd name="connsiteX4" fmla="*/ 1337885 w 5239644"/>
              <a:gd name="connsiteY4" fmla="*/ 4704418 h 4704418"/>
              <a:gd name="connsiteX5" fmla="*/ 0 w 5239644"/>
              <a:gd name="connsiteY5" fmla="*/ 3366919 h 4704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39644" h="4704418">
                <a:moveTo>
                  <a:pt x="0" y="0"/>
                </a:moveTo>
                <a:lnTo>
                  <a:pt x="4328540" y="0"/>
                </a:lnTo>
                <a:cubicBezTo>
                  <a:pt x="4832048" y="0"/>
                  <a:pt x="5239644" y="407482"/>
                  <a:pt x="5239644" y="910842"/>
                </a:cubicBezTo>
                <a:lnTo>
                  <a:pt x="5239644" y="4704418"/>
                </a:lnTo>
                <a:lnTo>
                  <a:pt x="1337885" y="4704418"/>
                </a:lnTo>
                <a:cubicBezTo>
                  <a:pt x="599411" y="4704418"/>
                  <a:pt x="0" y="4105181"/>
                  <a:pt x="0" y="3366919"/>
                </a:cubicBezTo>
                <a:close/>
              </a:path>
            </a:pathLst>
          </a:custGeom>
          <a:gradFill>
            <a:gsLst>
              <a:gs pos="0">
                <a:srgbClr val="DAE0D2">
                  <a:alpha val="9000"/>
                </a:srgbClr>
              </a:gs>
              <a:gs pos="83000">
                <a:srgbClr val="AABC99">
                  <a:alpha val="48000"/>
                </a:srgbClr>
              </a:gs>
              <a:gs pos="100000">
                <a:srgbClr val="AABC99">
                  <a:alpha val="44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5" name="Group 14">
            <a:extLst>
              <a:ext uri="{FF2B5EF4-FFF2-40B4-BE49-F238E27FC236}">
                <a16:creationId xmlns:a16="http://schemas.microsoft.com/office/drawing/2014/main" id="{A282B1FC-2D33-B27C-CD28-CCF6A9FD8979}"/>
              </a:ext>
            </a:extLst>
          </p:cNvPr>
          <p:cNvGrpSpPr/>
          <p:nvPr/>
        </p:nvGrpSpPr>
        <p:grpSpPr>
          <a:xfrm>
            <a:off x="5107779" y="748833"/>
            <a:ext cx="1487826" cy="1083162"/>
            <a:chOff x="3400450" y="986392"/>
            <a:chExt cx="1487826" cy="1083162"/>
          </a:xfrm>
        </p:grpSpPr>
        <p:sp>
          <p:nvSpPr>
            <p:cNvPr id="16" name="Freeform 15">
              <a:extLst>
                <a:ext uri="{FF2B5EF4-FFF2-40B4-BE49-F238E27FC236}">
                  <a16:creationId xmlns:a16="http://schemas.microsoft.com/office/drawing/2014/main" id="{48364439-2778-C7CC-57FA-75DE95B62B99}"/>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DAE0D2"/>
            </a:solidFill>
            <a:ln w="8971"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9D5ABC1F-1ED5-8685-E579-E8115F8A0F89}"/>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10101"/>
            </a:solidFill>
            <a:ln w="8971" cap="flat">
              <a:noFill/>
              <a:prstDash val="solid"/>
              <a:miter/>
            </a:ln>
          </p:spPr>
          <p:txBody>
            <a:bodyPr rtlCol="0" anchor="ctr"/>
            <a:lstStyle/>
            <a:p>
              <a:endParaRPr lang="en-US"/>
            </a:p>
          </p:txBody>
        </p:sp>
      </p:grpSp>
    </p:spTree>
    <p:extLst>
      <p:ext uri="{BB962C8B-B14F-4D97-AF65-F5344CB8AC3E}">
        <p14:creationId xmlns:p14="http://schemas.microsoft.com/office/powerpoint/2010/main" val="903574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1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p:txBody>
          <a:bodyPr lIns="91440" tIns="45720" rIns="91440" bIns="45720" anchor="t"/>
          <a:lstStyle/>
          <a:p>
            <a:pPr marL="359410" indent="-342900">
              <a:buBlip>
                <a:blip r:embed="rId2"/>
              </a:buBlip>
            </a:pPr>
            <a:r>
              <a:rPr lang="en-GB">
                <a:ea typeface="+mn-lt"/>
                <a:cs typeface="+mn-lt"/>
              </a:rPr>
              <a:t>Das Beste an den </a:t>
            </a:r>
            <a:r>
              <a:rPr lang="en-GB">
                <a:solidFill>
                  <a:schemeClr val="accent2"/>
                </a:solidFill>
                <a:ea typeface="+mn-lt"/>
                <a:cs typeface="+mn-lt"/>
                <a:hlinkClick r:id="rId3">
                  <a:extLst>
                    <a:ext uri="{A12FA001-AC4F-418D-AE19-62706E023703}">
                      <ahyp:hlinkClr xmlns:ahyp="http://schemas.microsoft.com/office/drawing/2018/hyperlinkcolor" val="tx"/>
                    </a:ext>
                  </a:extLst>
                </a:hlinkClick>
              </a:rPr>
              <a:t>Anlagestrategien</a:t>
            </a:r>
            <a:r>
              <a:rPr lang="en-GB">
                <a:ea typeface="+mn-lt"/>
                <a:cs typeface="+mn-lt"/>
              </a:rPr>
              <a:t> </a:t>
            </a:r>
            <a:r>
              <a:rPr lang="en-GB" err="1">
                <a:ea typeface="+mn-lt"/>
                <a:cs typeface="+mn-lt"/>
              </a:rPr>
              <a:t>ist</a:t>
            </a:r>
            <a:r>
              <a:rPr lang="en-GB">
                <a:ea typeface="+mn-lt"/>
                <a:cs typeface="+mn-lt"/>
              </a:rPr>
              <a:t>, </a:t>
            </a:r>
            <a:r>
              <a:rPr lang="en-GB" err="1">
                <a:ea typeface="+mn-lt"/>
                <a:cs typeface="+mn-lt"/>
              </a:rPr>
              <a:t>dass</a:t>
            </a:r>
            <a:r>
              <a:rPr lang="en-GB">
                <a:ea typeface="+mn-lt"/>
                <a:cs typeface="+mn-lt"/>
              </a:rPr>
              <a:t> </a:t>
            </a:r>
            <a:r>
              <a:rPr lang="en-GB" err="1">
                <a:ea typeface="+mn-lt"/>
                <a:cs typeface="+mn-lt"/>
              </a:rPr>
              <a:t>sie</a:t>
            </a:r>
            <a:r>
              <a:rPr lang="en-GB">
                <a:ea typeface="+mn-lt"/>
                <a:cs typeface="+mn-lt"/>
              </a:rPr>
              <a:t> </a:t>
            </a:r>
            <a:r>
              <a:rPr lang="en-GB" err="1">
                <a:ea typeface="+mn-lt"/>
                <a:cs typeface="+mn-lt"/>
              </a:rPr>
              <a:t>flexibel</a:t>
            </a:r>
            <a:r>
              <a:rPr lang="en-GB">
                <a:ea typeface="+mn-lt"/>
                <a:cs typeface="+mn-lt"/>
              </a:rPr>
              <a:t> </a:t>
            </a:r>
            <a:r>
              <a:rPr lang="en-GB" err="1">
                <a:ea typeface="+mn-lt"/>
                <a:cs typeface="+mn-lt"/>
              </a:rPr>
              <a:t>sind</a:t>
            </a:r>
            <a:r>
              <a:rPr lang="en-GB">
                <a:ea typeface="+mn-lt"/>
                <a:cs typeface="+mn-lt"/>
              </a:rPr>
              <a:t>. Wenn Sie </a:t>
            </a:r>
            <a:r>
              <a:rPr lang="en-GB" err="1">
                <a:ea typeface="+mn-lt"/>
                <a:cs typeface="+mn-lt"/>
              </a:rPr>
              <a:t>sich</a:t>
            </a:r>
            <a:r>
              <a:rPr lang="en-GB">
                <a:ea typeface="+mn-lt"/>
                <a:cs typeface="+mn-lt"/>
              </a:rPr>
              <a:t> für </a:t>
            </a:r>
            <a:r>
              <a:rPr lang="en-GB" err="1">
                <a:ea typeface="+mn-lt"/>
                <a:cs typeface="+mn-lt"/>
              </a:rPr>
              <a:t>eine</a:t>
            </a:r>
            <a:r>
              <a:rPr lang="en-GB">
                <a:ea typeface="+mn-lt"/>
                <a:cs typeface="+mn-lt"/>
              </a:rPr>
              <a:t> </a:t>
            </a:r>
            <a:r>
              <a:rPr lang="en-GB" err="1">
                <a:ea typeface="+mn-lt"/>
                <a:cs typeface="+mn-lt"/>
              </a:rPr>
              <a:t>Strategie</a:t>
            </a:r>
            <a:r>
              <a:rPr lang="en-GB">
                <a:ea typeface="+mn-lt"/>
                <a:cs typeface="+mn-lt"/>
              </a:rPr>
              <a:t> </a:t>
            </a:r>
            <a:r>
              <a:rPr lang="en-GB" err="1">
                <a:ea typeface="+mn-lt"/>
                <a:cs typeface="+mn-lt"/>
              </a:rPr>
              <a:t>entscheiden</a:t>
            </a:r>
            <a:r>
              <a:rPr lang="en-GB">
                <a:ea typeface="+mn-lt"/>
                <a:cs typeface="+mn-lt"/>
              </a:rPr>
              <a:t> und </a:t>
            </a:r>
            <a:r>
              <a:rPr lang="en-GB" err="1">
                <a:ea typeface="+mn-lt"/>
                <a:cs typeface="+mn-lt"/>
              </a:rPr>
              <a:t>diese</a:t>
            </a:r>
            <a:r>
              <a:rPr lang="en-GB">
                <a:ea typeface="+mn-lt"/>
                <a:cs typeface="+mn-lt"/>
              </a:rPr>
              <a:t> </a:t>
            </a:r>
            <a:r>
              <a:rPr lang="en-GB" err="1">
                <a:ea typeface="+mn-lt"/>
                <a:cs typeface="+mn-lt"/>
              </a:rPr>
              <a:t>nicht</a:t>
            </a:r>
            <a:r>
              <a:rPr lang="en-GB">
                <a:ea typeface="+mn-lt"/>
                <a:cs typeface="+mn-lt"/>
              </a:rPr>
              <a:t> </a:t>
            </a:r>
            <a:r>
              <a:rPr lang="en-GB" err="1">
                <a:ea typeface="+mn-lt"/>
                <a:cs typeface="+mn-lt"/>
              </a:rPr>
              <a:t>zu</a:t>
            </a:r>
            <a:r>
              <a:rPr lang="en-GB">
                <a:ea typeface="+mn-lt"/>
                <a:cs typeface="+mn-lt"/>
              </a:rPr>
              <a:t> Ihrer </a:t>
            </a:r>
            <a:r>
              <a:rPr lang="en-GB" err="1">
                <a:ea typeface="+mn-lt"/>
                <a:cs typeface="+mn-lt"/>
              </a:rPr>
              <a:t>Risikobereitschaft</a:t>
            </a:r>
            <a:r>
              <a:rPr lang="en-GB">
                <a:ea typeface="+mn-lt"/>
                <a:cs typeface="+mn-lt"/>
              </a:rPr>
              <a:t> </a:t>
            </a:r>
            <a:r>
              <a:rPr lang="en-GB" err="1">
                <a:ea typeface="+mn-lt"/>
                <a:cs typeface="+mn-lt"/>
              </a:rPr>
              <a:t>oder</a:t>
            </a:r>
            <a:r>
              <a:rPr lang="en-GB">
                <a:ea typeface="+mn-lt"/>
                <a:cs typeface="+mn-lt"/>
              </a:rPr>
              <a:t> </a:t>
            </a:r>
            <a:r>
              <a:rPr lang="en-GB" err="1">
                <a:ea typeface="+mn-lt"/>
                <a:cs typeface="+mn-lt"/>
              </a:rPr>
              <a:t>Ihrem</a:t>
            </a:r>
            <a:r>
              <a:rPr lang="en-GB">
                <a:ea typeface="+mn-lt"/>
                <a:cs typeface="+mn-lt"/>
              </a:rPr>
              <a:t> </a:t>
            </a:r>
            <a:r>
              <a:rPr lang="en-GB" err="1">
                <a:ea typeface="+mn-lt"/>
                <a:cs typeface="+mn-lt"/>
              </a:rPr>
              <a:t>Zeitplan</a:t>
            </a:r>
            <a:r>
              <a:rPr lang="en-GB">
                <a:ea typeface="+mn-lt"/>
                <a:cs typeface="+mn-lt"/>
              </a:rPr>
              <a:t> </a:t>
            </a:r>
            <a:r>
              <a:rPr lang="en-GB" err="1">
                <a:ea typeface="+mn-lt"/>
                <a:cs typeface="+mn-lt"/>
              </a:rPr>
              <a:t>passt</a:t>
            </a:r>
            <a:r>
              <a:rPr lang="en-GB">
                <a:ea typeface="+mn-lt"/>
                <a:cs typeface="+mn-lt"/>
              </a:rPr>
              <a:t>, </a:t>
            </a:r>
            <a:r>
              <a:rPr lang="en-GB" err="1">
                <a:ea typeface="+mn-lt"/>
                <a:cs typeface="+mn-lt"/>
              </a:rPr>
              <a:t>können</a:t>
            </a:r>
            <a:r>
              <a:rPr lang="en-GB">
                <a:ea typeface="+mn-lt"/>
                <a:cs typeface="+mn-lt"/>
              </a:rPr>
              <a:t> Sie </a:t>
            </a:r>
            <a:r>
              <a:rPr lang="en-GB" err="1">
                <a:ea typeface="+mn-lt"/>
                <a:cs typeface="+mn-lt"/>
              </a:rPr>
              <a:t>natürlich</a:t>
            </a:r>
            <a:r>
              <a:rPr lang="en-GB">
                <a:ea typeface="+mn-lt"/>
                <a:cs typeface="+mn-lt"/>
              </a:rPr>
              <a:t> </a:t>
            </a:r>
            <a:r>
              <a:rPr lang="en-GB" err="1">
                <a:ea typeface="+mn-lt"/>
                <a:cs typeface="+mn-lt"/>
              </a:rPr>
              <a:t>Änderungen</a:t>
            </a:r>
            <a:r>
              <a:rPr lang="en-GB">
                <a:ea typeface="+mn-lt"/>
                <a:cs typeface="+mn-lt"/>
              </a:rPr>
              <a:t> </a:t>
            </a:r>
            <a:r>
              <a:rPr lang="en-GB" err="1">
                <a:ea typeface="+mn-lt"/>
                <a:cs typeface="+mn-lt"/>
              </a:rPr>
              <a:t>vornehmen</a:t>
            </a:r>
            <a:r>
              <a:rPr lang="en-GB">
                <a:ea typeface="+mn-lt"/>
                <a:cs typeface="+mn-lt"/>
              </a:rPr>
              <a:t>.</a:t>
            </a:r>
            <a:endParaRPr lang="en-US">
              <a:ea typeface="+mn-lt"/>
              <a:cs typeface="+mn-lt"/>
            </a:endParaRPr>
          </a:p>
          <a:p>
            <a:pPr marL="359410" indent="-342900">
              <a:buBlip>
                <a:blip r:embed="rId2"/>
              </a:buBlip>
            </a:pPr>
            <a:endParaRPr lang="en-GB">
              <a:cs typeface="Calibri" panose="020F0502020204030204"/>
            </a:endParaRPr>
          </a:p>
          <a:p>
            <a:pPr marL="359410" indent="-342900">
              <a:buBlip>
                <a:blip r:embed="rId2"/>
              </a:buBlip>
            </a:pPr>
            <a:r>
              <a:rPr lang="en-GB">
                <a:ea typeface="+mn-lt"/>
                <a:cs typeface="+mn-lt"/>
              </a:rPr>
              <a:t>Aber </a:t>
            </a:r>
            <a:r>
              <a:rPr lang="en-GB" err="1">
                <a:ea typeface="+mn-lt"/>
                <a:cs typeface="+mn-lt"/>
              </a:rPr>
              <a:t>seien</a:t>
            </a:r>
            <a:r>
              <a:rPr lang="en-GB">
                <a:ea typeface="+mn-lt"/>
                <a:cs typeface="+mn-lt"/>
              </a:rPr>
              <a:t> Sie </a:t>
            </a:r>
            <a:r>
              <a:rPr lang="en-GB" err="1">
                <a:ea typeface="+mn-lt"/>
                <a:cs typeface="+mn-lt"/>
              </a:rPr>
              <a:t>gewarnt</a:t>
            </a:r>
            <a:r>
              <a:rPr lang="en-GB">
                <a:ea typeface="+mn-lt"/>
                <a:cs typeface="+mn-lt"/>
              </a:rPr>
              <a:t>: Das </a:t>
            </a:r>
            <a:r>
              <a:rPr lang="en-GB" err="1">
                <a:ea typeface="+mn-lt"/>
                <a:cs typeface="+mn-lt"/>
              </a:rPr>
              <a:t>kann</a:t>
            </a:r>
            <a:r>
              <a:rPr lang="en-GB">
                <a:ea typeface="+mn-lt"/>
                <a:cs typeface="+mn-lt"/>
              </a:rPr>
              <a:t> </a:t>
            </a:r>
            <a:r>
              <a:rPr lang="en-GB" err="1">
                <a:ea typeface="+mn-lt"/>
                <a:cs typeface="+mn-lt"/>
              </a:rPr>
              <a:t>teuer</a:t>
            </a:r>
            <a:r>
              <a:rPr lang="en-GB">
                <a:ea typeface="+mn-lt"/>
                <a:cs typeface="+mn-lt"/>
              </a:rPr>
              <a:t> </a:t>
            </a:r>
            <a:r>
              <a:rPr lang="en-GB" err="1">
                <a:ea typeface="+mn-lt"/>
                <a:cs typeface="+mn-lt"/>
              </a:rPr>
              <a:t>werden</a:t>
            </a:r>
            <a:r>
              <a:rPr lang="en-GB">
                <a:ea typeface="+mn-lt"/>
                <a:cs typeface="+mn-lt"/>
              </a:rPr>
              <a:t>. Jeder Kauf </a:t>
            </a:r>
            <a:r>
              <a:rPr lang="en-GB" err="1">
                <a:ea typeface="+mn-lt"/>
                <a:cs typeface="+mn-lt"/>
              </a:rPr>
              <a:t>ist</a:t>
            </a:r>
            <a:r>
              <a:rPr lang="en-GB">
                <a:ea typeface="+mn-lt"/>
                <a:cs typeface="+mn-lt"/>
              </a:rPr>
              <a:t> </a:t>
            </a:r>
            <a:r>
              <a:rPr lang="en-GB" err="1">
                <a:ea typeface="+mn-lt"/>
                <a:cs typeface="+mn-lt"/>
              </a:rPr>
              <a:t>mit</a:t>
            </a:r>
            <a:r>
              <a:rPr lang="en-GB">
                <a:ea typeface="+mn-lt"/>
                <a:cs typeface="+mn-lt"/>
              </a:rPr>
              <a:t> </a:t>
            </a:r>
            <a:r>
              <a:rPr lang="en-GB" err="1">
                <a:ea typeface="+mn-lt"/>
                <a:cs typeface="+mn-lt"/>
              </a:rPr>
              <a:t>einer</a:t>
            </a:r>
            <a:r>
              <a:rPr lang="en-GB">
                <a:ea typeface="+mn-lt"/>
                <a:cs typeface="+mn-lt"/>
              </a:rPr>
              <a:t> </a:t>
            </a:r>
            <a:r>
              <a:rPr lang="en-GB" err="1">
                <a:ea typeface="+mn-lt"/>
                <a:cs typeface="+mn-lt"/>
              </a:rPr>
              <a:t>Gebühr</a:t>
            </a:r>
            <a:r>
              <a:rPr lang="en-GB">
                <a:ea typeface="+mn-lt"/>
                <a:cs typeface="+mn-lt"/>
              </a:rPr>
              <a:t> </a:t>
            </a:r>
            <a:r>
              <a:rPr lang="en-GB" err="1">
                <a:ea typeface="+mn-lt"/>
                <a:cs typeface="+mn-lt"/>
              </a:rPr>
              <a:t>verbunden</a:t>
            </a:r>
            <a:r>
              <a:rPr lang="en-GB">
                <a:ea typeface="+mn-lt"/>
                <a:cs typeface="+mn-lt"/>
              </a:rPr>
              <a:t>. Noch </a:t>
            </a:r>
            <a:r>
              <a:rPr lang="en-GB" err="1">
                <a:ea typeface="+mn-lt"/>
                <a:cs typeface="+mn-lt"/>
              </a:rPr>
              <a:t>wichtiger</a:t>
            </a:r>
            <a:r>
              <a:rPr lang="en-GB">
                <a:ea typeface="+mn-lt"/>
                <a:cs typeface="+mn-lt"/>
              </a:rPr>
              <a:t> </a:t>
            </a:r>
            <a:r>
              <a:rPr lang="en-GB" err="1">
                <a:ea typeface="+mn-lt"/>
                <a:cs typeface="+mn-lt"/>
              </a:rPr>
              <a:t>ist</a:t>
            </a:r>
            <a:r>
              <a:rPr lang="en-GB">
                <a:ea typeface="+mn-lt"/>
                <a:cs typeface="+mn-lt"/>
              </a:rPr>
              <a:t>, </a:t>
            </a:r>
            <a:r>
              <a:rPr lang="en-GB" err="1">
                <a:ea typeface="+mn-lt"/>
                <a:cs typeface="+mn-lt"/>
              </a:rPr>
              <a:t>dass</a:t>
            </a:r>
            <a:r>
              <a:rPr lang="en-GB">
                <a:ea typeface="+mn-lt"/>
                <a:cs typeface="+mn-lt"/>
              </a:rPr>
              <a:t> der </a:t>
            </a:r>
            <a:r>
              <a:rPr lang="en-GB" err="1">
                <a:ea typeface="+mn-lt"/>
                <a:cs typeface="+mn-lt"/>
              </a:rPr>
              <a:t>Verkauf</a:t>
            </a:r>
            <a:r>
              <a:rPr lang="en-GB">
                <a:ea typeface="+mn-lt"/>
                <a:cs typeface="+mn-lt"/>
              </a:rPr>
              <a:t> von </a:t>
            </a:r>
            <a:r>
              <a:rPr lang="en-GB" err="1">
                <a:ea typeface="+mn-lt"/>
                <a:cs typeface="+mn-lt"/>
              </a:rPr>
              <a:t>Vermögenswerten</a:t>
            </a:r>
            <a:r>
              <a:rPr lang="en-GB">
                <a:ea typeface="+mn-lt"/>
                <a:cs typeface="+mn-lt"/>
              </a:rPr>
              <a:t> </a:t>
            </a:r>
            <a:r>
              <a:rPr lang="en-GB" err="1">
                <a:ea typeface="+mn-lt"/>
                <a:cs typeface="+mn-lt"/>
              </a:rPr>
              <a:t>zu</a:t>
            </a:r>
            <a:r>
              <a:rPr lang="en-GB">
                <a:ea typeface="+mn-lt"/>
                <a:cs typeface="+mn-lt"/>
              </a:rPr>
              <a:t> </a:t>
            </a:r>
            <a:r>
              <a:rPr lang="en-GB" err="1">
                <a:ea typeface="+mn-lt"/>
                <a:cs typeface="+mn-lt"/>
              </a:rPr>
              <a:t>einem</a:t>
            </a:r>
            <a:r>
              <a:rPr lang="en-GB">
                <a:ea typeface="+mn-lt"/>
                <a:cs typeface="+mn-lt"/>
              </a:rPr>
              <a:t> </a:t>
            </a:r>
            <a:r>
              <a:rPr lang="en-GB" err="1">
                <a:ea typeface="+mn-lt"/>
                <a:cs typeface="+mn-lt"/>
              </a:rPr>
              <a:t>realisierten</a:t>
            </a:r>
            <a:r>
              <a:rPr lang="en-GB">
                <a:ea typeface="+mn-lt"/>
                <a:cs typeface="+mn-lt"/>
              </a:rPr>
              <a:t> </a:t>
            </a:r>
            <a:r>
              <a:rPr lang="en-GB" err="1">
                <a:ea typeface="+mn-lt"/>
                <a:cs typeface="+mn-lt"/>
              </a:rPr>
              <a:t>Kapitalgewinn</a:t>
            </a:r>
            <a:r>
              <a:rPr lang="en-GB">
                <a:ea typeface="+mn-lt"/>
                <a:cs typeface="+mn-lt"/>
              </a:rPr>
              <a:t> </a:t>
            </a:r>
            <a:r>
              <a:rPr lang="en-GB" err="1">
                <a:ea typeface="+mn-lt"/>
                <a:cs typeface="+mn-lt"/>
              </a:rPr>
              <a:t>führen</a:t>
            </a:r>
            <a:r>
              <a:rPr lang="en-GB">
                <a:ea typeface="+mn-lt"/>
                <a:cs typeface="+mn-lt"/>
              </a:rPr>
              <a:t> </a:t>
            </a:r>
            <a:r>
              <a:rPr lang="en-GB" err="1">
                <a:ea typeface="+mn-lt"/>
                <a:cs typeface="+mn-lt"/>
              </a:rPr>
              <a:t>kann</a:t>
            </a:r>
            <a:r>
              <a:rPr lang="en-GB">
                <a:ea typeface="+mn-lt"/>
                <a:cs typeface="+mn-lt"/>
              </a:rPr>
              <a:t>. </a:t>
            </a:r>
            <a:r>
              <a:rPr lang="en-GB" err="1">
                <a:ea typeface="+mn-lt"/>
                <a:cs typeface="+mn-lt"/>
              </a:rPr>
              <a:t>Diese</a:t>
            </a:r>
            <a:r>
              <a:rPr lang="en-GB">
                <a:ea typeface="+mn-lt"/>
                <a:cs typeface="+mn-lt"/>
              </a:rPr>
              <a:t> </a:t>
            </a:r>
            <a:r>
              <a:rPr lang="en-GB" err="1">
                <a:ea typeface="+mn-lt"/>
                <a:cs typeface="+mn-lt"/>
              </a:rPr>
              <a:t>Gewinne</a:t>
            </a:r>
            <a:r>
              <a:rPr lang="en-GB">
                <a:ea typeface="+mn-lt"/>
                <a:cs typeface="+mn-lt"/>
              </a:rPr>
              <a:t> </a:t>
            </a:r>
            <a:r>
              <a:rPr lang="en-GB" err="1">
                <a:ea typeface="+mn-lt"/>
                <a:cs typeface="+mn-lt"/>
              </a:rPr>
              <a:t>sind</a:t>
            </a:r>
            <a:r>
              <a:rPr lang="en-GB">
                <a:ea typeface="+mn-lt"/>
                <a:cs typeface="+mn-lt"/>
              </a:rPr>
              <a:t> </a:t>
            </a:r>
            <a:r>
              <a:rPr lang="en-GB" err="1">
                <a:ea typeface="+mn-lt"/>
                <a:cs typeface="+mn-lt"/>
              </a:rPr>
              <a:t>steuerpflichtig</a:t>
            </a:r>
            <a:r>
              <a:rPr lang="en-GB">
                <a:ea typeface="+mn-lt"/>
                <a:cs typeface="+mn-lt"/>
              </a:rPr>
              <a:t> und </a:t>
            </a:r>
            <a:r>
              <a:rPr lang="en-GB" err="1">
                <a:ea typeface="+mn-lt"/>
                <a:cs typeface="+mn-lt"/>
              </a:rPr>
              <a:t>daher</a:t>
            </a:r>
            <a:r>
              <a:rPr lang="en-GB">
                <a:ea typeface="+mn-lt"/>
                <a:cs typeface="+mn-lt"/>
              </a:rPr>
              <a:t> </a:t>
            </a:r>
            <a:r>
              <a:rPr lang="en-GB" err="1">
                <a:ea typeface="+mn-lt"/>
                <a:cs typeface="+mn-lt"/>
              </a:rPr>
              <a:t>teuer</a:t>
            </a:r>
            <a:r>
              <a:rPr lang="en-GB">
                <a:ea typeface="+mn-lt"/>
                <a:cs typeface="+mn-lt"/>
              </a:rPr>
              <a:t>.</a:t>
            </a:r>
          </a:p>
          <a:p>
            <a:pPr marL="16510" indent="0"/>
            <a:endParaRPr lang="en-GB">
              <a:cs typeface="Calibri" panose="020F0502020204030204"/>
            </a:endParaRPr>
          </a:p>
          <a:p>
            <a:endParaRPr lang="en-US"/>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lIns="91440" tIns="45720" rIns="91440" bIns="45720" anchor="t">
            <a:noAutofit/>
          </a:bodyPr>
          <a:lstStyle/>
          <a:p>
            <a:r>
              <a:rPr lang="en-GB" err="1">
                <a:ea typeface="+mn-lt"/>
                <a:cs typeface="+mn-lt"/>
              </a:rPr>
              <a:t>Anlagestrategien</a:t>
            </a:r>
            <a:r>
              <a:rPr lang="en-GB">
                <a:ea typeface="+mn-lt"/>
                <a:cs typeface="+mn-lt"/>
              </a:rPr>
              <a:t>, die man </a:t>
            </a:r>
            <a:r>
              <a:rPr lang="en-GB" err="1">
                <a:ea typeface="+mn-lt"/>
                <a:cs typeface="+mn-lt"/>
              </a:rPr>
              <a:t>vor</a:t>
            </a:r>
            <a:r>
              <a:rPr lang="en-GB">
                <a:ea typeface="+mn-lt"/>
                <a:cs typeface="+mn-lt"/>
              </a:rPr>
              <a:t> </a:t>
            </a:r>
            <a:r>
              <a:rPr lang="en-GB" err="1">
                <a:ea typeface="+mn-lt"/>
                <a:cs typeface="+mn-lt"/>
              </a:rPr>
              <a:t>dem</a:t>
            </a:r>
            <a:r>
              <a:rPr lang="en-GB">
                <a:ea typeface="+mn-lt"/>
                <a:cs typeface="+mn-lt"/>
              </a:rPr>
              <a:t> Handel </a:t>
            </a:r>
            <a:r>
              <a:rPr lang="en-GB" err="1">
                <a:ea typeface="+mn-lt"/>
                <a:cs typeface="+mn-lt"/>
              </a:rPr>
              <a:t>lernen</a:t>
            </a:r>
            <a:r>
              <a:rPr lang="en-GB">
                <a:ea typeface="+mn-lt"/>
                <a:cs typeface="+mn-lt"/>
              </a:rPr>
              <a:t> </a:t>
            </a:r>
            <a:r>
              <a:rPr lang="en-GB" err="1">
                <a:ea typeface="+mn-lt"/>
                <a:cs typeface="+mn-lt"/>
              </a:rPr>
              <a:t>sollte</a:t>
            </a:r>
            <a:endParaRPr lang="en-US" err="1"/>
          </a:p>
        </p:txBody>
      </p:sp>
    </p:spTree>
    <p:extLst>
      <p:ext uri="{BB962C8B-B14F-4D97-AF65-F5344CB8AC3E}">
        <p14:creationId xmlns:p14="http://schemas.microsoft.com/office/powerpoint/2010/main" val="3231590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555312"/>
            <a:ext cx="10595237" cy="3995028"/>
          </a:xfrm>
        </p:spPr>
        <p:txBody>
          <a:bodyPr lIns="91440" tIns="45720" rIns="91440" bIns="45720" anchor="t"/>
          <a:lstStyle/>
          <a:p>
            <a:pPr marL="342900" indent="-342900">
              <a:buClr>
                <a:srgbClr val="0D9390"/>
              </a:buClr>
              <a:buBlip>
                <a:blip r:embed="rId2"/>
              </a:buBlip>
              <a:defRPr/>
            </a:pPr>
            <a:r>
              <a:rPr lang="en-GB" sz="2200">
                <a:ea typeface="+mn-lt"/>
                <a:cs typeface="+mn-lt"/>
              </a:rPr>
              <a:t>In </a:t>
            </a:r>
            <a:r>
              <a:rPr lang="en-GB" sz="2200" err="1">
                <a:ea typeface="+mn-lt"/>
                <a:cs typeface="+mn-lt"/>
              </a:rPr>
              <a:t>diesem</a:t>
            </a:r>
            <a:r>
              <a:rPr lang="en-GB" sz="2200">
                <a:ea typeface="+mn-lt"/>
                <a:cs typeface="+mn-lt"/>
              </a:rPr>
              <a:t> Modul </a:t>
            </a:r>
            <a:r>
              <a:rPr lang="en-GB" sz="2200" err="1">
                <a:ea typeface="+mn-lt"/>
                <a:cs typeface="+mn-lt"/>
              </a:rPr>
              <a:t>werden</a:t>
            </a:r>
            <a:r>
              <a:rPr lang="en-GB" sz="2200">
                <a:ea typeface="+mn-lt"/>
                <a:cs typeface="+mn-lt"/>
              </a:rPr>
              <a:t> die </a:t>
            </a:r>
            <a:r>
              <a:rPr lang="en-GB" sz="2200" err="1">
                <a:ea typeface="+mn-lt"/>
                <a:cs typeface="+mn-lt"/>
              </a:rPr>
              <a:t>Lernenden</a:t>
            </a:r>
            <a:r>
              <a:rPr lang="en-GB" sz="2200">
                <a:ea typeface="+mn-lt"/>
                <a:cs typeface="+mn-lt"/>
              </a:rPr>
              <a:t> </a:t>
            </a:r>
            <a:r>
              <a:rPr lang="en-GB" sz="2200" err="1">
                <a:ea typeface="+mn-lt"/>
                <a:cs typeface="+mn-lt"/>
              </a:rPr>
              <a:t>mit</a:t>
            </a:r>
            <a:r>
              <a:rPr lang="en-GB" sz="2200">
                <a:ea typeface="+mn-lt"/>
                <a:cs typeface="+mn-lt"/>
              </a:rPr>
              <a:t> </a:t>
            </a:r>
            <a:r>
              <a:rPr lang="en-GB" sz="2200" err="1">
                <a:ea typeface="+mn-lt"/>
                <a:cs typeface="+mn-lt"/>
              </a:rPr>
              <a:t>Konzepten</a:t>
            </a:r>
            <a:r>
              <a:rPr lang="en-GB" sz="2200">
                <a:ea typeface="+mn-lt"/>
                <a:cs typeface="+mn-lt"/>
              </a:rPr>
              <a:t> der </a:t>
            </a:r>
            <a:r>
              <a:rPr lang="en-GB" sz="2200" err="1">
                <a:ea typeface="+mn-lt"/>
                <a:cs typeface="+mn-lt"/>
              </a:rPr>
              <a:t>Finanzplanung</a:t>
            </a:r>
            <a:r>
              <a:rPr lang="en-GB" sz="2200">
                <a:ea typeface="+mn-lt"/>
                <a:cs typeface="+mn-lt"/>
              </a:rPr>
              <a:t> </a:t>
            </a:r>
            <a:r>
              <a:rPr lang="en-GB" sz="2200" err="1">
                <a:ea typeface="+mn-lt"/>
                <a:cs typeface="+mn-lt"/>
              </a:rPr>
              <a:t>vertraut</a:t>
            </a:r>
            <a:r>
              <a:rPr lang="en-GB" sz="2200">
                <a:ea typeface="+mn-lt"/>
                <a:cs typeface="+mn-lt"/>
              </a:rPr>
              <a:t> </a:t>
            </a:r>
            <a:r>
              <a:rPr lang="en-GB" sz="2200" err="1">
                <a:ea typeface="+mn-lt"/>
                <a:cs typeface="+mn-lt"/>
              </a:rPr>
              <a:t>gemacht</a:t>
            </a:r>
            <a:r>
              <a:rPr lang="en-GB" sz="2200">
                <a:ea typeface="+mn-lt"/>
                <a:cs typeface="+mn-lt"/>
              </a:rPr>
              <a:t> und </a:t>
            </a:r>
            <a:r>
              <a:rPr lang="en-GB" sz="2200" err="1">
                <a:ea typeface="+mn-lt"/>
                <a:cs typeface="+mn-lt"/>
              </a:rPr>
              <a:t>erfahren</a:t>
            </a:r>
            <a:r>
              <a:rPr lang="en-GB" sz="2200">
                <a:ea typeface="+mn-lt"/>
                <a:cs typeface="+mn-lt"/>
              </a:rPr>
              <a:t>, </a:t>
            </a:r>
            <a:r>
              <a:rPr lang="en-GB" sz="2200" err="1">
                <a:ea typeface="+mn-lt"/>
                <a:cs typeface="+mn-lt"/>
              </a:rPr>
              <a:t>welche</a:t>
            </a:r>
            <a:r>
              <a:rPr lang="en-GB" sz="2200">
                <a:ea typeface="+mn-lt"/>
                <a:cs typeface="+mn-lt"/>
              </a:rPr>
              <a:t> Rolle das </a:t>
            </a:r>
            <a:r>
              <a:rPr lang="en-GB" sz="2200" err="1">
                <a:ea typeface="+mn-lt"/>
                <a:cs typeface="+mn-lt"/>
              </a:rPr>
              <a:t>digitale</a:t>
            </a:r>
            <a:r>
              <a:rPr lang="en-GB" sz="2200">
                <a:ea typeface="+mn-lt"/>
                <a:cs typeface="+mn-lt"/>
              </a:rPr>
              <a:t> Fundraising </a:t>
            </a:r>
            <a:r>
              <a:rPr lang="en-GB" sz="2200" err="1">
                <a:ea typeface="+mn-lt"/>
                <a:cs typeface="+mn-lt"/>
              </a:rPr>
              <a:t>spielt</a:t>
            </a:r>
            <a:r>
              <a:rPr lang="en-GB" sz="2200">
                <a:ea typeface="+mn-lt"/>
                <a:cs typeface="+mn-lt"/>
              </a:rPr>
              <a:t> und </a:t>
            </a:r>
            <a:r>
              <a:rPr lang="en-GB" sz="2200" err="1">
                <a:ea typeface="+mn-lt"/>
                <a:cs typeface="+mn-lt"/>
              </a:rPr>
              <a:t>wie</a:t>
            </a:r>
            <a:r>
              <a:rPr lang="en-GB" sz="2200">
                <a:ea typeface="+mn-lt"/>
                <a:cs typeface="+mn-lt"/>
              </a:rPr>
              <a:t> es </a:t>
            </a:r>
            <a:r>
              <a:rPr lang="en-GB" sz="2200" err="1">
                <a:ea typeface="+mn-lt"/>
                <a:cs typeface="+mn-lt"/>
              </a:rPr>
              <a:t>zur</a:t>
            </a:r>
            <a:r>
              <a:rPr lang="en-GB" sz="2200">
                <a:ea typeface="+mn-lt"/>
                <a:cs typeface="+mn-lt"/>
              </a:rPr>
              <a:t> </a:t>
            </a:r>
            <a:r>
              <a:rPr lang="en-GB" sz="2200" err="1">
                <a:ea typeface="+mn-lt"/>
                <a:cs typeface="+mn-lt"/>
              </a:rPr>
              <a:t>Unterstützung</a:t>
            </a:r>
            <a:r>
              <a:rPr lang="en-GB" sz="2200">
                <a:ea typeface="+mn-lt"/>
                <a:cs typeface="+mn-lt"/>
              </a:rPr>
              <a:t> von NRO-Fundraising-</a:t>
            </a:r>
            <a:r>
              <a:rPr lang="en-GB" sz="2200" err="1">
                <a:ea typeface="+mn-lt"/>
                <a:cs typeface="+mn-lt"/>
              </a:rPr>
              <a:t>Aktivitäten</a:t>
            </a:r>
            <a:r>
              <a:rPr lang="en-GB" sz="2200">
                <a:ea typeface="+mn-lt"/>
                <a:cs typeface="+mn-lt"/>
              </a:rPr>
              <a:t> </a:t>
            </a:r>
            <a:r>
              <a:rPr lang="en-GB" sz="2200" err="1">
                <a:ea typeface="+mn-lt"/>
                <a:cs typeface="+mn-lt"/>
              </a:rPr>
              <a:t>eingesetzt</a:t>
            </a:r>
            <a:r>
              <a:rPr lang="en-GB" sz="2200">
                <a:ea typeface="+mn-lt"/>
                <a:cs typeface="+mn-lt"/>
              </a:rPr>
              <a:t> </a:t>
            </a:r>
            <a:r>
              <a:rPr lang="en-GB" sz="2200" err="1">
                <a:ea typeface="+mn-lt"/>
                <a:cs typeface="+mn-lt"/>
              </a:rPr>
              <a:t>werden</a:t>
            </a:r>
            <a:r>
              <a:rPr lang="en-GB" sz="2200">
                <a:ea typeface="+mn-lt"/>
                <a:cs typeface="+mn-lt"/>
              </a:rPr>
              <a:t> </a:t>
            </a:r>
            <a:r>
              <a:rPr lang="en-GB" sz="2200" err="1">
                <a:ea typeface="+mn-lt"/>
                <a:cs typeface="+mn-lt"/>
              </a:rPr>
              <a:t>kann</a:t>
            </a:r>
            <a:r>
              <a:rPr lang="en-GB" sz="2200">
                <a:ea typeface="+mn-lt"/>
                <a:cs typeface="+mn-lt"/>
              </a:rPr>
              <a:t>. </a:t>
            </a:r>
          </a:p>
          <a:p>
            <a:pPr marL="342900" marR="0" lvl="0" indent="-342900" algn="l" defTabSz="914400" rtl="0" eaLnBrk="1" fontAlgn="auto" latinLnBrk="0" hangingPunct="1">
              <a:lnSpc>
                <a:spcPct val="90000"/>
              </a:lnSpc>
              <a:spcBef>
                <a:spcPts val="1000"/>
              </a:spcBef>
              <a:spcAft>
                <a:spcPts val="0"/>
              </a:spcAft>
              <a:buClr>
                <a:srgbClr val="0D9390"/>
              </a:buClr>
              <a:buSzTx/>
              <a:buBlip>
                <a:blip r:embed="rId2"/>
              </a:buBlip>
              <a:tabLst/>
              <a:defRPr/>
            </a:pPr>
            <a:endParaRPr lang="en-GB" sz="2200">
              <a:cs typeface="Calibri"/>
            </a:endParaRPr>
          </a:p>
          <a:p>
            <a:pPr marL="342900" indent="-342900">
              <a:buClr>
                <a:srgbClr val="0D9390"/>
              </a:buClr>
              <a:buBlip>
                <a:blip r:embed="rId2"/>
              </a:buBlip>
              <a:defRPr/>
            </a:pPr>
            <a:r>
              <a:rPr lang="en-GB" sz="2200" err="1">
                <a:ea typeface="+mn-lt"/>
                <a:cs typeface="+mn-lt"/>
              </a:rPr>
              <a:t>Darüber</a:t>
            </a:r>
            <a:r>
              <a:rPr lang="en-GB" sz="2200">
                <a:ea typeface="+mn-lt"/>
                <a:cs typeface="+mn-lt"/>
              </a:rPr>
              <a:t> </a:t>
            </a:r>
            <a:r>
              <a:rPr lang="en-GB" sz="2200" err="1">
                <a:ea typeface="+mn-lt"/>
                <a:cs typeface="+mn-lt"/>
              </a:rPr>
              <a:t>hinaus</a:t>
            </a:r>
            <a:r>
              <a:rPr lang="en-GB" sz="2200">
                <a:ea typeface="+mn-lt"/>
                <a:cs typeface="+mn-lt"/>
              </a:rPr>
              <a:t> </a:t>
            </a:r>
            <a:r>
              <a:rPr lang="en-GB" sz="2200" err="1">
                <a:ea typeface="+mn-lt"/>
                <a:cs typeface="+mn-lt"/>
              </a:rPr>
              <a:t>erhalten</a:t>
            </a:r>
            <a:r>
              <a:rPr lang="en-GB" sz="2200">
                <a:ea typeface="+mn-lt"/>
                <a:cs typeface="+mn-lt"/>
              </a:rPr>
              <a:t> die </a:t>
            </a:r>
            <a:r>
              <a:rPr lang="en-GB" sz="2200" err="1">
                <a:ea typeface="+mn-lt"/>
                <a:cs typeface="+mn-lt"/>
              </a:rPr>
              <a:t>Lernenden</a:t>
            </a:r>
            <a:r>
              <a:rPr lang="en-GB" sz="2200">
                <a:ea typeface="+mn-lt"/>
                <a:cs typeface="+mn-lt"/>
              </a:rPr>
              <a:t> </a:t>
            </a:r>
            <a:r>
              <a:rPr lang="en-GB" sz="2200" err="1">
                <a:ea typeface="+mn-lt"/>
                <a:cs typeface="+mn-lt"/>
              </a:rPr>
              <a:t>ein</a:t>
            </a:r>
            <a:r>
              <a:rPr lang="en-GB" sz="2200">
                <a:ea typeface="+mn-lt"/>
                <a:cs typeface="+mn-lt"/>
              </a:rPr>
              <a:t> </a:t>
            </a:r>
            <a:r>
              <a:rPr lang="en-GB" sz="2200" err="1">
                <a:ea typeface="+mn-lt"/>
                <a:cs typeface="+mn-lt"/>
              </a:rPr>
              <a:t>Verständnis</a:t>
            </a:r>
            <a:r>
              <a:rPr lang="en-GB" sz="2200">
                <a:ea typeface="+mn-lt"/>
                <a:cs typeface="+mn-lt"/>
              </a:rPr>
              <a:t> für die Instrumente und </a:t>
            </a:r>
            <a:r>
              <a:rPr lang="en-GB" sz="2200" err="1">
                <a:ea typeface="+mn-lt"/>
                <a:cs typeface="+mn-lt"/>
              </a:rPr>
              <a:t>Möglichkeiten</a:t>
            </a:r>
            <a:r>
              <a:rPr lang="en-GB" sz="2200">
                <a:ea typeface="+mn-lt"/>
                <a:cs typeface="+mn-lt"/>
              </a:rPr>
              <a:t>, die für die </a:t>
            </a:r>
            <a:r>
              <a:rPr lang="en-GB" sz="2200" err="1">
                <a:ea typeface="+mn-lt"/>
                <a:cs typeface="+mn-lt"/>
              </a:rPr>
              <a:t>Gewinnung</a:t>
            </a:r>
            <a:r>
              <a:rPr lang="en-GB" sz="2200">
                <a:ea typeface="+mn-lt"/>
                <a:cs typeface="+mn-lt"/>
              </a:rPr>
              <a:t> </a:t>
            </a:r>
            <a:r>
              <a:rPr lang="en-GB" sz="2200" err="1">
                <a:ea typeface="+mn-lt"/>
                <a:cs typeface="+mn-lt"/>
              </a:rPr>
              <a:t>finanzieller</a:t>
            </a:r>
            <a:r>
              <a:rPr lang="en-GB" sz="2200">
                <a:ea typeface="+mn-lt"/>
                <a:cs typeface="+mn-lt"/>
              </a:rPr>
              <a:t> </a:t>
            </a:r>
            <a:r>
              <a:rPr lang="en-GB" sz="2200" err="1">
                <a:ea typeface="+mn-lt"/>
                <a:cs typeface="+mn-lt"/>
              </a:rPr>
              <a:t>Unterstützung</a:t>
            </a:r>
            <a:r>
              <a:rPr lang="en-GB" sz="2200">
                <a:ea typeface="+mn-lt"/>
                <a:cs typeface="+mn-lt"/>
              </a:rPr>
              <a:t> </a:t>
            </a:r>
            <a:r>
              <a:rPr lang="en-GB" sz="2200" err="1">
                <a:ea typeface="+mn-lt"/>
                <a:cs typeface="+mn-lt"/>
              </a:rPr>
              <a:t>genutzt</a:t>
            </a:r>
            <a:r>
              <a:rPr lang="en-GB" sz="2200">
                <a:ea typeface="+mn-lt"/>
                <a:cs typeface="+mn-lt"/>
              </a:rPr>
              <a:t> </a:t>
            </a:r>
            <a:r>
              <a:rPr lang="en-GB" sz="2200" err="1">
                <a:ea typeface="+mn-lt"/>
                <a:cs typeface="+mn-lt"/>
              </a:rPr>
              <a:t>werden</a:t>
            </a:r>
            <a:r>
              <a:rPr lang="en-GB" sz="2200">
                <a:ea typeface="+mn-lt"/>
                <a:cs typeface="+mn-lt"/>
              </a:rPr>
              <a:t>, </a:t>
            </a:r>
            <a:r>
              <a:rPr lang="en-GB" sz="2200" err="1">
                <a:ea typeface="+mn-lt"/>
                <a:cs typeface="+mn-lt"/>
              </a:rPr>
              <a:t>sowie</a:t>
            </a:r>
            <a:r>
              <a:rPr lang="en-GB" sz="2200">
                <a:ea typeface="+mn-lt"/>
                <a:cs typeface="+mn-lt"/>
              </a:rPr>
              <a:t> für </a:t>
            </a:r>
            <a:r>
              <a:rPr lang="en-GB" sz="2200" err="1">
                <a:ea typeface="+mn-lt"/>
                <a:cs typeface="+mn-lt"/>
              </a:rPr>
              <a:t>grundlegende</a:t>
            </a:r>
            <a:r>
              <a:rPr lang="en-GB" sz="2200">
                <a:ea typeface="+mn-lt"/>
                <a:cs typeface="+mn-lt"/>
              </a:rPr>
              <a:t> </a:t>
            </a:r>
            <a:r>
              <a:rPr lang="en-GB" sz="2200" err="1">
                <a:ea typeface="+mn-lt"/>
                <a:cs typeface="+mn-lt"/>
              </a:rPr>
              <a:t>Investitionsstrategien</a:t>
            </a:r>
            <a:r>
              <a:rPr lang="en-GB" sz="2200">
                <a:ea typeface="+mn-lt"/>
                <a:cs typeface="+mn-lt"/>
              </a:rPr>
              <a:t>. </a:t>
            </a:r>
          </a:p>
          <a:p>
            <a:pPr marL="342900" marR="0" lvl="0" indent="-342900" algn="l" defTabSz="914400" rtl="0" eaLnBrk="1" fontAlgn="auto" latinLnBrk="0" hangingPunct="1">
              <a:lnSpc>
                <a:spcPct val="90000"/>
              </a:lnSpc>
              <a:spcBef>
                <a:spcPts val="1000"/>
              </a:spcBef>
              <a:spcAft>
                <a:spcPts val="0"/>
              </a:spcAft>
              <a:buClr>
                <a:srgbClr val="0D9390"/>
              </a:buClr>
              <a:buSzTx/>
              <a:buBlip>
                <a:blip r:embed="rId2"/>
              </a:buBlip>
              <a:tabLst/>
              <a:defRPr/>
            </a:pPr>
            <a:endParaRPr lang="en-GB" sz="2200">
              <a:cs typeface="Calibri"/>
            </a:endParaRPr>
          </a:p>
          <a:p>
            <a:pPr marL="342900" indent="-342900">
              <a:buClr>
                <a:srgbClr val="0D9390"/>
              </a:buClr>
              <a:buBlip>
                <a:blip r:embed="rId2"/>
              </a:buBlip>
              <a:defRPr/>
            </a:pPr>
            <a:r>
              <a:rPr lang="en-GB" sz="2200" err="1">
                <a:ea typeface="+mn-lt"/>
                <a:cs typeface="+mn-lt"/>
              </a:rPr>
              <a:t>Darüber</a:t>
            </a:r>
            <a:r>
              <a:rPr lang="en-GB" sz="2200">
                <a:ea typeface="+mn-lt"/>
                <a:cs typeface="+mn-lt"/>
              </a:rPr>
              <a:t> </a:t>
            </a:r>
            <a:r>
              <a:rPr lang="en-GB" sz="2200" err="1">
                <a:ea typeface="+mn-lt"/>
                <a:cs typeface="+mn-lt"/>
              </a:rPr>
              <a:t>hinaus</a:t>
            </a:r>
            <a:r>
              <a:rPr lang="en-GB" sz="2200">
                <a:ea typeface="+mn-lt"/>
                <a:cs typeface="+mn-lt"/>
              </a:rPr>
              <a:t> </a:t>
            </a:r>
            <a:r>
              <a:rPr lang="en-GB" sz="2200" err="1">
                <a:ea typeface="+mn-lt"/>
                <a:cs typeface="+mn-lt"/>
              </a:rPr>
              <a:t>werden</a:t>
            </a:r>
            <a:r>
              <a:rPr lang="en-GB" sz="2200">
                <a:ea typeface="+mn-lt"/>
                <a:cs typeface="+mn-lt"/>
              </a:rPr>
              <a:t> die </a:t>
            </a:r>
            <a:r>
              <a:rPr lang="en-GB" sz="2200" err="1">
                <a:ea typeface="+mn-lt"/>
                <a:cs typeface="+mn-lt"/>
              </a:rPr>
              <a:t>Lernenden</a:t>
            </a:r>
            <a:r>
              <a:rPr lang="en-GB" sz="2200">
                <a:ea typeface="+mn-lt"/>
                <a:cs typeface="+mn-lt"/>
              </a:rPr>
              <a:t> in der Lage sein, </a:t>
            </a:r>
            <a:r>
              <a:rPr lang="en-GB" sz="2200" err="1">
                <a:ea typeface="+mn-lt"/>
                <a:cs typeface="+mn-lt"/>
              </a:rPr>
              <a:t>erste</a:t>
            </a:r>
            <a:r>
              <a:rPr lang="en-GB" sz="2200">
                <a:ea typeface="+mn-lt"/>
                <a:cs typeface="+mn-lt"/>
              </a:rPr>
              <a:t> </a:t>
            </a:r>
            <a:r>
              <a:rPr lang="en-GB" sz="2200" err="1">
                <a:ea typeface="+mn-lt"/>
                <a:cs typeface="+mn-lt"/>
              </a:rPr>
              <a:t>Schritte</a:t>
            </a:r>
            <a:r>
              <a:rPr lang="en-GB" sz="2200">
                <a:ea typeface="+mn-lt"/>
                <a:cs typeface="+mn-lt"/>
              </a:rPr>
              <a:t> </a:t>
            </a:r>
            <a:r>
              <a:rPr lang="en-GB" sz="2200" err="1">
                <a:ea typeface="+mn-lt"/>
                <a:cs typeface="+mn-lt"/>
              </a:rPr>
              <a:t>zu</a:t>
            </a:r>
            <a:r>
              <a:rPr lang="en-GB" sz="2200">
                <a:ea typeface="+mn-lt"/>
                <a:cs typeface="+mn-lt"/>
              </a:rPr>
              <a:t> </a:t>
            </a:r>
            <a:r>
              <a:rPr lang="en-GB" sz="2200" err="1">
                <a:ea typeface="+mn-lt"/>
                <a:cs typeface="+mn-lt"/>
              </a:rPr>
              <a:t>unternehmen</a:t>
            </a:r>
            <a:r>
              <a:rPr lang="en-GB" sz="2200">
                <a:ea typeface="+mn-lt"/>
                <a:cs typeface="+mn-lt"/>
              </a:rPr>
              <a:t>, um </a:t>
            </a:r>
            <a:r>
              <a:rPr lang="en-GB" sz="2200" err="1">
                <a:ea typeface="+mn-lt"/>
                <a:cs typeface="+mn-lt"/>
              </a:rPr>
              <a:t>eine</a:t>
            </a:r>
            <a:r>
              <a:rPr lang="en-GB" sz="2200">
                <a:ea typeface="+mn-lt"/>
                <a:cs typeface="+mn-lt"/>
              </a:rPr>
              <a:t> </a:t>
            </a:r>
            <a:r>
              <a:rPr lang="en-GB" sz="2200" err="1">
                <a:ea typeface="+mn-lt"/>
                <a:cs typeface="+mn-lt"/>
              </a:rPr>
              <a:t>digitale</a:t>
            </a:r>
            <a:r>
              <a:rPr lang="en-GB" sz="2200">
                <a:ea typeface="+mn-lt"/>
                <a:cs typeface="+mn-lt"/>
              </a:rPr>
              <a:t> Fundraising-</a:t>
            </a:r>
            <a:r>
              <a:rPr lang="en-GB" sz="2200" err="1">
                <a:ea typeface="+mn-lt"/>
                <a:cs typeface="+mn-lt"/>
              </a:rPr>
              <a:t>Kampagne</a:t>
            </a:r>
            <a:r>
              <a:rPr lang="en-GB" sz="2200">
                <a:ea typeface="+mn-lt"/>
                <a:cs typeface="+mn-lt"/>
              </a:rPr>
              <a:t> </a:t>
            </a:r>
            <a:r>
              <a:rPr lang="en-GB" sz="2200" err="1">
                <a:ea typeface="+mn-lt"/>
                <a:cs typeface="+mn-lt"/>
              </a:rPr>
              <a:t>zu</a:t>
            </a:r>
            <a:r>
              <a:rPr lang="en-GB" sz="2200">
                <a:ea typeface="+mn-lt"/>
                <a:cs typeface="+mn-lt"/>
              </a:rPr>
              <a:t> </a:t>
            </a:r>
            <a:r>
              <a:rPr lang="en-GB" sz="2200" err="1">
                <a:ea typeface="+mn-lt"/>
                <a:cs typeface="+mn-lt"/>
              </a:rPr>
              <a:t>starten</a:t>
            </a:r>
            <a:r>
              <a:rPr lang="en-GB" sz="2200">
                <a:ea typeface="+mn-lt"/>
                <a:cs typeface="+mn-lt"/>
              </a:rPr>
              <a:t>, und </a:t>
            </a:r>
            <a:r>
              <a:rPr lang="en-GB" sz="2200" err="1">
                <a:ea typeface="+mn-lt"/>
                <a:cs typeface="+mn-lt"/>
              </a:rPr>
              <a:t>sie</a:t>
            </a:r>
            <a:r>
              <a:rPr lang="en-GB" sz="2200">
                <a:ea typeface="+mn-lt"/>
                <a:cs typeface="+mn-lt"/>
              </a:rPr>
              <a:t> </a:t>
            </a:r>
            <a:r>
              <a:rPr lang="en-GB" sz="2200" err="1">
                <a:ea typeface="+mn-lt"/>
                <a:cs typeface="+mn-lt"/>
              </a:rPr>
              <a:t>werden</a:t>
            </a:r>
            <a:r>
              <a:rPr lang="en-GB" sz="2200">
                <a:ea typeface="+mn-lt"/>
                <a:cs typeface="+mn-lt"/>
              </a:rPr>
              <a:t> die </a:t>
            </a:r>
            <a:r>
              <a:rPr lang="en-GB" sz="2200" err="1">
                <a:ea typeface="+mn-lt"/>
                <a:cs typeface="+mn-lt"/>
              </a:rPr>
              <a:t>Perspektive</a:t>
            </a:r>
            <a:r>
              <a:rPr lang="en-GB" sz="2200">
                <a:ea typeface="+mn-lt"/>
                <a:cs typeface="+mn-lt"/>
              </a:rPr>
              <a:t> </a:t>
            </a:r>
            <a:r>
              <a:rPr lang="en-GB" sz="2200" err="1">
                <a:ea typeface="+mn-lt"/>
                <a:cs typeface="+mn-lt"/>
              </a:rPr>
              <a:t>sowohl</a:t>
            </a:r>
            <a:r>
              <a:rPr lang="en-GB" sz="2200">
                <a:ea typeface="+mn-lt"/>
                <a:cs typeface="+mn-lt"/>
              </a:rPr>
              <a:t> von NRO </a:t>
            </a:r>
            <a:r>
              <a:rPr lang="en-GB" sz="2200" err="1">
                <a:ea typeface="+mn-lt"/>
                <a:cs typeface="+mn-lt"/>
              </a:rPr>
              <a:t>als</a:t>
            </a:r>
            <a:r>
              <a:rPr lang="en-GB" sz="2200">
                <a:ea typeface="+mn-lt"/>
                <a:cs typeface="+mn-lt"/>
              </a:rPr>
              <a:t> </a:t>
            </a:r>
            <a:r>
              <a:rPr lang="en-GB" sz="2200" err="1">
                <a:ea typeface="+mn-lt"/>
                <a:cs typeface="+mn-lt"/>
              </a:rPr>
              <a:t>auch</a:t>
            </a:r>
            <a:r>
              <a:rPr lang="en-GB" sz="2200">
                <a:ea typeface="+mn-lt"/>
                <a:cs typeface="+mn-lt"/>
              </a:rPr>
              <a:t> von </a:t>
            </a:r>
            <a:r>
              <a:rPr lang="en-GB" sz="2200" err="1">
                <a:ea typeface="+mn-lt"/>
                <a:cs typeface="+mn-lt"/>
              </a:rPr>
              <a:t>Spendern</a:t>
            </a:r>
            <a:r>
              <a:rPr lang="en-GB" sz="2200">
                <a:ea typeface="+mn-lt"/>
                <a:cs typeface="+mn-lt"/>
              </a:rPr>
              <a:t> verstehen, </a:t>
            </a:r>
            <a:r>
              <a:rPr lang="en-GB" sz="2200" err="1">
                <a:ea typeface="+mn-lt"/>
                <a:cs typeface="+mn-lt"/>
              </a:rPr>
              <a:t>wodurch</a:t>
            </a:r>
            <a:r>
              <a:rPr lang="en-GB" sz="2200">
                <a:ea typeface="+mn-lt"/>
                <a:cs typeface="+mn-lt"/>
              </a:rPr>
              <a:t> </a:t>
            </a:r>
            <a:r>
              <a:rPr lang="en-GB" sz="2200" err="1">
                <a:ea typeface="+mn-lt"/>
                <a:cs typeface="+mn-lt"/>
              </a:rPr>
              <a:t>sie</a:t>
            </a:r>
            <a:r>
              <a:rPr lang="en-GB" sz="2200">
                <a:ea typeface="+mn-lt"/>
                <a:cs typeface="+mn-lt"/>
              </a:rPr>
              <a:t> </a:t>
            </a:r>
            <a:r>
              <a:rPr lang="en-GB" sz="2200" err="1">
                <a:ea typeface="+mn-lt"/>
                <a:cs typeface="+mn-lt"/>
              </a:rPr>
              <a:t>ihre</a:t>
            </a:r>
            <a:r>
              <a:rPr lang="en-GB" sz="2200">
                <a:ea typeface="+mn-lt"/>
                <a:cs typeface="+mn-lt"/>
              </a:rPr>
              <a:t> </a:t>
            </a:r>
            <a:r>
              <a:rPr lang="en-GB" sz="2200" err="1">
                <a:ea typeface="+mn-lt"/>
                <a:cs typeface="+mn-lt"/>
              </a:rPr>
              <a:t>Fähigkeit</a:t>
            </a:r>
            <a:r>
              <a:rPr lang="en-GB" sz="2200">
                <a:ea typeface="+mn-lt"/>
                <a:cs typeface="+mn-lt"/>
              </a:rPr>
              <a:t> </a:t>
            </a:r>
            <a:r>
              <a:rPr lang="en-GB" sz="2200" err="1">
                <a:ea typeface="+mn-lt"/>
                <a:cs typeface="+mn-lt"/>
              </a:rPr>
              <a:t>verbessern</a:t>
            </a:r>
            <a:r>
              <a:rPr kumimoji="0" lang="en-GB" sz="2200" b="0" i="0" u="none" strike="noStrike" kern="1200" cap="none" spc="0" normalizeH="0" baseline="0" noProof="0">
                <a:ln>
                  <a:noFill/>
                </a:ln>
                <a:effectLst/>
                <a:uLnTx/>
                <a:uFillTx/>
                <a:ea typeface="+mn-lt"/>
                <a:cs typeface="+mn-lt"/>
              </a:rPr>
              <a:t>, </a:t>
            </a:r>
            <a:r>
              <a:rPr lang="en-GB" sz="2200">
                <a:ea typeface="+mn-lt"/>
                <a:cs typeface="+mn-lt"/>
              </a:rPr>
              <a:t>die </a:t>
            </a:r>
            <a:r>
              <a:rPr lang="en-GB" sz="2200" err="1">
                <a:ea typeface="+mn-lt"/>
                <a:cs typeface="+mn-lt"/>
              </a:rPr>
              <a:t>Bedürfnisse</a:t>
            </a:r>
            <a:r>
              <a:rPr lang="en-GB" sz="2200">
                <a:ea typeface="+mn-lt"/>
                <a:cs typeface="+mn-lt"/>
              </a:rPr>
              <a:t> </a:t>
            </a:r>
            <a:r>
              <a:rPr lang="en-GB" sz="2200" err="1">
                <a:ea typeface="+mn-lt"/>
                <a:cs typeface="+mn-lt"/>
              </a:rPr>
              <a:t>beider</a:t>
            </a:r>
            <a:r>
              <a:rPr lang="en-GB" sz="2200">
                <a:ea typeface="+mn-lt"/>
                <a:cs typeface="+mn-lt"/>
              </a:rPr>
              <a:t> Seiten </a:t>
            </a:r>
            <a:r>
              <a:rPr lang="en-GB" sz="2200" err="1">
                <a:ea typeface="+mn-lt"/>
                <a:cs typeface="+mn-lt"/>
              </a:rPr>
              <a:t>zu</a:t>
            </a:r>
            <a:r>
              <a:rPr lang="en-GB" sz="2200">
                <a:ea typeface="+mn-lt"/>
                <a:cs typeface="+mn-lt"/>
              </a:rPr>
              <a:t> </a:t>
            </a:r>
            <a:r>
              <a:rPr lang="en-GB" sz="2200" err="1">
                <a:ea typeface="+mn-lt"/>
                <a:cs typeface="+mn-lt"/>
              </a:rPr>
              <a:t>erfüllen</a:t>
            </a:r>
            <a:r>
              <a:rPr kumimoji="0" lang="en-GB" sz="2200" b="0" i="0" u="none" strike="noStrike" kern="1200" cap="none" spc="0" normalizeH="0" baseline="0" noProof="0">
                <a:ln>
                  <a:noFill/>
                </a:ln>
                <a:effectLst/>
                <a:uLnTx/>
                <a:uFillTx/>
                <a:ea typeface="+mn-lt"/>
                <a:cs typeface="+mn-lt"/>
              </a:rPr>
              <a:t>.</a:t>
            </a:r>
            <a:r>
              <a:rPr lang="en-GB" sz="2200">
                <a:ea typeface="+mn-lt"/>
                <a:cs typeface="+mn-lt"/>
              </a:rPr>
              <a:t> </a:t>
            </a:r>
            <a:endParaRPr lang="en-GB" sz="2200">
              <a:cs typeface="Calibri"/>
            </a:endParaRP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GB" sz="2200" b="1" i="0" u="none" strike="noStrike" kern="1200" cap="none" spc="0" normalizeH="0" baseline="0" noProof="0">
              <a:ln>
                <a:noFill/>
              </a:ln>
              <a:solidFill>
                <a:srgbClr val="0D9390"/>
              </a:solidFill>
              <a:effectLst/>
              <a:uLnTx/>
              <a:uFillTx/>
              <a:latin typeface="Calibri" panose="020F0502020204030204"/>
              <a:cs typeface="Calibri"/>
            </a:endParaRPr>
          </a:p>
          <a:p>
            <a:pPr marL="342900" indent="-342900">
              <a:buBlip>
                <a:blip r:embed="rId2"/>
              </a:buBlip>
            </a:pPr>
            <a:endParaRPr lang="en-GB"/>
          </a:p>
          <a:p>
            <a:pPr marL="342900" indent="-342900">
              <a:buBlip>
                <a:blip r:embed="rId2"/>
              </a:buBlip>
            </a:pPr>
            <a:endParaRPr lang="en-GB"/>
          </a:p>
          <a:p>
            <a:endParaRPr lang="en-US"/>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lIns="91440" tIns="45720" rIns="91440" bIns="45720" anchor="t">
            <a:noAutofit/>
          </a:bodyPr>
          <a:lstStyle/>
          <a:p>
            <a:r>
              <a:rPr lang="en-US" err="1">
                <a:ea typeface="+mn-lt"/>
                <a:cs typeface="+mn-lt"/>
              </a:rPr>
              <a:t>Einführung</a:t>
            </a:r>
            <a:endParaRPr lang="en-US" err="1"/>
          </a:p>
        </p:txBody>
      </p:sp>
    </p:spTree>
    <p:extLst>
      <p:ext uri="{BB962C8B-B14F-4D97-AF65-F5344CB8AC3E}">
        <p14:creationId xmlns:p14="http://schemas.microsoft.com/office/powerpoint/2010/main" val="3933563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p:txBody>
          <a:bodyPr lIns="91440" tIns="45720" rIns="91440" bIns="45720" anchor="t"/>
          <a:lstStyle/>
          <a:p>
            <a:pPr marL="359410" indent="-342900">
              <a:buBlip>
                <a:blip r:embed="rId2"/>
              </a:buBlip>
            </a:pPr>
            <a:r>
              <a:rPr lang="en-GB">
                <a:ea typeface="+mn-lt"/>
                <a:cs typeface="+mn-lt"/>
              </a:rPr>
              <a:t>Wir </a:t>
            </a:r>
            <a:r>
              <a:rPr lang="en-GB" err="1">
                <a:ea typeface="+mn-lt"/>
                <a:cs typeface="+mn-lt"/>
              </a:rPr>
              <a:t>sehen</a:t>
            </a:r>
            <a:r>
              <a:rPr lang="en-GB">
                <a:ea typeface="+mn-lt"/>
                <a:cs typeface="+mn-lt"/>
              </a:rPr>
              <a:t> </a:t>
            </a:r>
            <a:r>
              <a:rPr lang="en-GB" err="1">
                <a:ea typeface="+mn-lt"/>
                <a:cs typeface="+mn-lt"/>
              </a:rPr>
              <a:t>uns</a:t>
            </a:r>
            <a:r>
              <a:rPr lang="en-GB">
                <a:ea typeface="+mn-lt"/>
                <a:cs typeface="+mn-lt"/>
              </a:rPr>
              <a:t> </a:t>
            </a:r>
            <a:r>
              <a:rPr lang="en-GB" err="1">
                <a:ea typeface="+mn-lt"/>
                <a:cs typeface="+mn-lt"/>
              </a:rPr>
              <a:t>vier</a:t>
            </a:r>
            <a:r>
              <a:rPr lang="en-GB">
                <a:ea typeface="+mn-lt"/>
                <a:cs typeface="+mn-lt"/>
              </a:rPr>
              <a:t> </a:t>
            </a:r>
            <a:r>
              <a:rPr lang="en-GB" err="1">
                <a:ea typeface="+mn-lt"/>
                <a:cs typeface="+mn-lt"/>
              </a:rPr>
              <a:t>gängige</a:t>
            </a:r>
            <a:r>
              <a:rPr lang="en-GB">
                <a:ea typeface="+mn-lt"/>
                <a:cs typeface="+mn-lt"/>
              </a:rPr>
              <a:t> </a:t>
            </a:r>
            <a:r>
              <a:rPr lang="en-GB" err="1">
                <a:ea typeface="+mn-lt"/>
                <a:cs typeface="+mn-lt"/>
              </a:rPr>
              <a:t>Anlagestrategien</a:t>
            </a:r>
            <a:r>
              <a:rPr lang="en-GB">
                <a:ea typeface="+mn-lt"/>
                <a:cs typeface="+mn-lt"/>
              </a:rPr>
              <a:t> an, die für die </a:t>
            </a:r>
            <a:r>
              <a:rPr lang="en-GB" err="1">
                <a:ea typeface="+mn-lt"/>
                <a:cs typeface="+mn-lt"/>
              </a:rPr>
              <a:t>meisten</a:t>
            </a:r>
            <a:r>
              <a:rPr lang="en-GB">
                <a:ea typeface="+mn-lt"/>
                <a:cs typeface="+mn-lt"/>
              </a:rPr>
              <a:t> </a:t>
            </a:r>
            <a:r>
              <a:rPr lang="en-GB" err="1">
                <a:ea typeface="+mn-lt"/>
                <a:cs typeface="+mn-lt"/>
              </a:rPr>
              <a:t>Anleger</a:t>
            </a:r>
            <a:r>
              <a:rPr lang="en-GB">
                <a:ea typeface="+mn-lt"/>
                <a:cs typeface="+mn-lt"/>
              </a:rPr>
              <a:t> </a:t>
            </a:r>
            <a:r>
              <a:rPr lang="en-GB" err="1">
                <a:ea typeface="+mn-lt"/>
                <a:cs typeface="+mn-lt"/>
              </a:rPr>
              <a:t>geeignet</a:t>
            </a:r>
            <a:r>
              <a:rPr lang="en-GB">
                <a:ea typeface="+mn-lt"/>
                <a:cs typeface="+mn-lt"/>
              </a:rPr>
              <a:t> </a:t>
            </a:r>
            <a:r>
              <a:rPr lang="en-GB" err="1">
                <a:ea typeface="+mn-lt"/>
                <a:cs typeface="+mn-lt"/>
              </a:rPr>
              <a:t>sind</a:t>
            </a:r>
            <a:r>
              <a:rPr lang="en-GB">
                <a:ea typeface="+mn-lt"/>
                <a:cs typeface="+mn-lt"/>
              </a:rPr>
              <a:t>. Wenn Sie </a:t>
            </a:r>
            <a:r>
              <a:rPr lang="en-GB" err="1">
                <a:ea typeface="+mn-lt"/>
                <a:cs typeface="+mn-lt"/>
              </a:rPr>
              <a:t>sich</a:t>
            </a:r>
            <a:r>
              <a:rPr lang="en-GB">
                <a:ea typeface="+mn-lt"/>
                <a:cs typeface="+mn-lt"/>
              </a:rPr>
              <a:t> die Zeit </a:t>
            </a:r>
            <a:r>
              <a:rPr lang="en-GB" err="1">
                <a:ea typeface="+mn-lt"/>
                <a:cs typeface="+mn-lt"/>
              </a:rPr>
              <a:t>nehmen</a:t>
            </a:r>
            <a:r>
              <a:rPr lang="en-GB">
                <a:ea typeface="+mn-lt"/>
                <a:cs typeface="+mn-lt"/>
              </a:rPr>
              <a:t>, die </a:t>
            </a:r>
            <a:r>
              <a:rPr lang="en-GB" err="1">
                <a:ea typeface="+mn-lt"/>
                <a:cs typeface="+mn-lt"/>
              </a:rPr>
              <a:t>Merkmale</a:t>
            </a:r>
            <a:r>
              <a:rPr lang="en-GB">
                <a:ea typeface="+mn-lt"/>
                <a:cs typeface="+mn-lt"/>
              </a:rPr>
              <a:t> der </a:t>
            </a:r>
            <a:r>
              <a:rPr lang="en-GB" err="1">
                <a:ea typeface="+mn-lt"/>
                <a:cs typeface="+mn-lt"/>
              </a:rPr>
              <a:t>einzelnen</a:t>
            </a:r>
            <a:r>
              <a:rPr lang="en-GB">
                <a:ea typeface="+mn-lt"/>
                <a:cs typeface="+mn-lt"/>
              </a:rPr>
              <a:t> </a:t>
            </a:r>
            <a:r>
              <a:rPr lang="en-GB" err="1">
                <a:ea typeface="+mn-lt"/>
                <a:cs typeface="+mn-lt"/>
              </a:rPr>
              <a:t>Strategien</a:t>
            </a:r>
            <a:r>
              <a:rPr lang="en-GB">
                <a:ea typeface="+mn-lt"/>
                <a:cs typeface="+mn-lt"/>
              </a:rPr>
              <a:t> </a:t>
            </a:r>
            <a:r>
              <a:rPr lang="en-GB" err="1">
                <a:ea typeface="+mn-lt"/>
                <a:cs typeface="+mn-lt"/>
              </a:rPr>
              <a:t>zu</a:t>
            </a:r>
            <a:r>
              <a:rPr lang="en-GB">
                <a:ea typeface="+mn-lt"/>
                <a:cs typeface="+mn-lt"/>
              </a:rPr>
              <a:t> verstehen, </a:t>
            </a:r>
            <a:r>
              <a:rPr lang="en-GB" err="1">
                <a:ea typeface="+mn-lt"/>
                <a:cs typeface="+mn-lt"/>
              </a:rPr>
              <a:t>sind</a:t>
            </a:r>
            <a:r>
              <a:rPr lang="en-GB">
                <a:ea typeface="+mn-lt"/>
                <a:cs typeface="+mn-lt"/>
              </a:rPr>
              <a:t> Sie </a:t>
            </a:r>
            <a:r>
              <a:rPr lang="en-GB" err="1">
                <a:ea typeface="+mn-lt"/>
                <a:cs typeface="+mn-lt"/>
              </a:rPr>
              <a:t>besser</a:t>
            </a:r>
            <a:r>
              <a:rPr lang="en-GB">
                <a:ea typeface="+mn-lt"/>
                <a:cs typeface="+mn-lt"/>
              </a:rPr>
              <a:t> in der Lage, </a:t>
            </a:r>
            <a:r>
              <a:rPr lang="en-GB" err="1">
                <a:ea typeface="+mn-lt"/>
                <a:cs typeface="+mn-lt"/>
              </a:rPr>
              <a:t>eine</a:t>
            </a:r>
            <a:r>
              <a:rPr lang="en-GB">
                <a:ea typeface="+mn-lt"/>
                <a:cs typeface="+mn-lt"/>
              </a:rPr>
              <a:t> </a:t>
            </a:r>
            <a:r>
              <a:rPr lang="en-GB" err="1">
                <a:ea typeface="+mn-lt"/>
                <a:cs typeface="+mn-lt"/>
              </a:rPr>
              <a:t>Strategie</a:t>
            </a:r>
            <a:r>
              <a:rPr lang="en-GB">
                <a:ea typeface="+mn-lt"/>
                <a:cs typeface="+mn-lt"/>
              </a:rPr>
              <a:t> </a:t>
            </a:r>
            <a:r>
              <a:rPr lang="en-GB" err="1">
                <a:ea typeface="+mn-lt"/>
                <a:cs typeface="+mn-lt"/>
              </a:rPr>
              <a:t>zu</a:t>
            </a:r>
            <a:r>
              <a:rPr lang="en-GB">
                <a:ea typeface="+mn-lt"/>
                <a:cs typeface="+mn-lt"/>
              </a:rPr>
              <a:t> </a:t>
            </a:r>
            <a:r>
              <a:rPr lang="en-GB" err="1">
                <a:ea typeface="+mn-lt"/>
                <a:cs typeface="+mn-lt"/>
              </a:rPr>
              <a:t>wählen</a:t>
            </a:r>
            <a:r>
              <a:rPr lang="en-GB">
                <a:ea typeface="+mn-lt"/>
                <a:cs typeface="+mn-lt"/>
              </a:rPr>
              <a:t>, die </a:t>
            </a:r>
            <a:r>
              <a:rPr lang="en-GB" err="1">
                <a:ea typeface="+mn-lt"/>
                <a:cs typeface="+mn-lt"/>
              </a:rPr>
              <a:t>langfristig</a:t>
            </a:r>
            <a:r>
              <a:rPr lang="en-GB">
                <a:ea typeface="+mn-lt"/>
                <a:cs typeface="+mn-lt"/>
              </a:rPr>
              <a:t> für Sie </a:t>
            </a:r>
            <a:r>
              <a:rPr lang="en-GB" err="1">
                <a:ea typeface="+mn-lt"/>
                <a:cs typeface="+mn-lt"/>
              </a:rPr>
              <a:t>geeignet</a:t>
            </a:r>
            <a:r>
              <a:rPr lang="en-GB">
                <a:ea typeface="+mn-lt"/>
                <a:cs typeface="+mn-lt"/>
              </a:rPr>
              <a:t> </a:t>
            </a:r>
            <a:r>
              <a:rPr lang="en-GB" err="1">
                <a:ea typeface="+mn-lt"/>
                <a:cs typeface="+mn-lt"/>
              </a:rPr>
              <a:t>ist</a:t>
            </a:r>
            <a:r>
              <a:rPr lang="en-GB">
                <a:ea typeface="+mn-lt"/>
                <a:cs typeface="+mn-lt"/>
              </a:rPr>
              <a:t>, </a:t>
            </a:r>
            <a:r>
              <a:rPr lang="en-GB" err="1">
                <a:ea typeface="+mn-lt"/>
                <a:cs typeface="+mn-lt"/>
              </a:rPr>
              <a:t>ohne</a:t>
            </a:r>
            <a:r>
              <a:rPr lang="en-GB">
                <a:ea typeface="+mn-lt"/>
                <a:cs typeface="+mn-lt"/>
              </a:rPr>
              <a:t> </a:t>
            </a:r>
            <a:r>
              <a:rPr lang="en-GB" err="1">
                <a:ea typeface="+mn-lt"/>
                <a:cs typeface="+mn-lt"/>
              </a:rPr>
              <a:t>dass</a:t>
            </a:r>
            <a:r>
              <a:rPr lang="en-GB">
                <a:ea typeface="+mn-lt"/>
                <a:cs typeface="+mn-lt"/>
              </a:rPr>
              <a:t> Sie die Kosten für </a:t>
            </a:r>
            <a:r>
              <a:rPr lang="en-GB" err="1">
                <a:ea typeface="+mn-lt"/>
                <a:cs typeface="+mn-lt"/>
              </a:rPr>
              <a:t>einen</a:t>
            </a:r>
            <a:r>
              <a:rPr lang="en-GB">
                <a:ea typeface="+mn-lt"/>
                <a:cs typeface="+mn-lt"/>
              </a:rPr>
              <a:t> </a:t>
            </a:r>
            <a:r>
              <a:rPr lang="en-GB" err="1">
                <a:ea typeface="+mn-lt"/>
                <a:cs typeface="+mn-lt"/>
              </a:rPr>
              <a:t>Kurswechsel</a:t>
            </a:r>
            <a:r>
              <a:rPr lang="en-GB">
                <a:ea typeface="+mn-lt"/>
                <a:cs typeface="+mn-lt"/>
              </a:rPr>
              <a:t> auf </a:t>
            </a:r>
            <a:r>
              <a:rPr lang="en-GB" err="1">
                <a:ea typeface="+mn-lt"/>
                <a:cs typeface="+mn-lt"/>
              </a:rPr>
              <a:t>sich</a:t>
            </a:r>
            <a:r>
              <a:rPr lang="en-GB">
                <a:ea typeface="+mn-lt"/>
                <a:cs typeface="+mn-lt"/>
              </a:rPr>
              <a:t> </a:t>
            </a:r>
            <a:r>
              <a:rPr lang="en-GB" err="1">
                <a:ea typeface="+mn-lt"/>
                <a:cs typeface="+mn-lt"/>
              </a:rPr>
              <a:t>nehmen</a:t>
            </a:r>
            <a:r>
              <a:rPr lang="en-GB">
                <a:ea typeface="+mn-lt"/>
                <a:cs typeface="+mn-lt"/>
              </a:rPr>
              <a:t> </a:t>
            </a:r>
            <a:r>
              <a:rPr lang="en-GB" err="1">
                <a:ea typeface="+mn-lt"/>
                <a:cs typeface="+mn-lt"/>
              </a:rPr>
              <a:t>müssen</a:t>
            </a:r>
            <a:r>
              <a:rPr lang="en-GB">
                <a:ea typeface="+mn-lt"/>
                <a:cs typeface="+mn-lt"/>
              </a:rPr>
              <a:t>.</a:t>
            </a:r>
            <a:endParaRPr lang="en-US">
              <a:ea typeface="+mn-lt"/>
              <a:cs typeface="+mn-lt"/>
            </a:endParaRPr>
          </a:p>
          <a:p>
            <a:pPr marL="359410" indent="-342900">
              <a:buBlip>
                <a:blip r:embed="rId2"/>
              </a:buBlip>
            </a:pPr>
            <a:endParaRPr lang="en-GB">
              <a:cs typeface="Calibri" panose="020F0502020204030204"/>
            </a:endParaRPr>
          </a:p>
          <a:p>
            <a:pPr marL="359410" indent="-342900">
              <a:buBlip>
                <a:blip r:embed="rId2"/>
              </a:buBlip>
            </a:pPr>
            <a:r>
              <a:rPr lang="en-GB"/>
              <a:t>Lesen: </a:t>
            </a:r>
            <a:r>
              <a:rPr lang="en-GB">
                <a:solidFill>
                  <a:schemeClr val="accent2">
                    <a:lumMod val="75000"/>
                  </a:schemeClr>
                </a:solidFill>
                <a:hlinkClick r:id="rId3">
                  <a:extLst>
                    <a:ext uri="{A12FA001-AC4F-418D-AE19-62706E023703}">
                      <ahyp:hlinkClr xmlns:ahyp="http://schemas.microsoft.com/office/drawing/2018/hyperlinkcolor" val="tx"/>
                    </a:ext>
                  </a:extLst>
                </a:hlinkClick>
              </a:rPr>
              <a:t>https://www.investopedia.com/investing/investing-strategies/</a:t>
            </a:r>
            <a:endParaRPr lang="en-GB">
              <a:solidFill>
                <a:schemeClr val="accent2">
                  <a:lumMod val="75000"/>
                </a:schemeClr>
              </a:solidFill>
              <a:cs typeface="Calibri" panose="020F0502020204030204"/>
            </a:endParaRPr>
          </a:p>
          <a:p>
            <a:pPr marL="16510" indent="0"/>
            <a:r>
              <a:rPr lang="en-GB"/>
              <a:t> </a:t>
            </a:r>
            <a:endParaRPr lang="en-GB">
              <a:cs typeface="Calibri" panose="020F0502020204030204"/>
            </a:endParaRPr>
          </a:p>
          <a:p>
            <a:pPr marL="359410" indent="-342900">
              <a:buBlip>
                <a:blip r:embed="rId2"/>
              </a:buBlip>
            </a:pPr>
            <a:endParaRPr lang="en-GB">
              <a:cs typeface="Calibri" panose="020F0502020204030204"/>
            </a:endParaRPr>
          </a:p>
          <a:p>
            <a:endParaRPr lang="en-US"/>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lIns="91440" tIns="45720" rIns="91440" bIns="45720" anchor="t">
            <a:noAutofit/>
          </a:bodyPr>
          <a:lstStyle/>
          <a:p>
            <a:r>
              <a:rPr lang="en-GB" err="1">
                <a:ea typeface="+mn-lt"/>
                <a:cs typeface="+mn-lt"/>
              </a:rPr>
              <a:t>Anlagestrategien</a:t>
            </a:r>
            <a:r>
              <a:rPr lang="en-GB">
                <a:ea typeface="+mn-lt"/>
                <a:cs typeface="+mn-lt"/>
              </a:rPr>
              <a:t>, die man </a:t>
            </a:r>
            <a:r>
              <a:rPr lang="en-GB" err="1">
                <a:ea typeface="+mn-lt"/>
                <a:cs typeface="+mn-lt"/>
              </a:rPr>
              <a:t>vor</a:t>
            </a:r>
            <a:r>
              <a:rPr lang="en-GB">
                <a:ea typeface="+mn-lt"/>
                <a:cs typeface="+mn-lt"/>
              </a:rPr>
              <a:t> </a:t>
            </a:r>
            <a:r>
              <a:rPr lang="en-GB" err="1">
                <a:ea typeface="+mn-lt"/>
                <a:cs typeface="+mn-lt"/>
              </a:rPr>
              <a:t>dem</a:t>
            </a:r>
            <a:r>
              <a:rPr lang="en-GB">
                <a:ea typeface="+mn-lt"/>
                <a:cs typeface="+mn-lt"/>
              </a:rPr>
              <a:t> Handel </a:t>
            </a:r>
            <a:r>
              <a:rPr lang="en-GB" err="1">
                <a:ea typeface="+mn-lt"/>
                <a:cs typeface="+mn-lt"/>
              </a:rPr>
              <a:t>lernen</a:t>
            </a:r>
            <a:r>
              <a:rPr lang="en-GB">
                <a:ea typeface="+mn-lt"/>
                <a:cs typeface="+mn-lt"/>
              </a:rPr>
              <a:t> </a:t>
            </a:r>
            <a:r>
              <a:rPr lang="en-GB" err="1">
                <a:ea typeface="+mn-lt"/>
                <a:cs typeface="+mn-lt"/>
              </a:rPr>
              <a:t>sollte</a:t>
            </a:r>
          </a:p>
          <a:p>
            <a:endParaRPr lang="en-GB">
              <a:cs typeface="Calibri"/>
            </a:endParaRPr>
          </a:p>
        </p:txBody>
      </p:sp>
    </p:spTree>
    <p:extLst>
      <p:ext uri="{BB962C8B-B14F-4D97-AF65-F5344CB8AC3E}">
        <p14:creationId xmlns:p14="http://schemas.microsoft.com/office/powerpoint/2010/main" val="1285777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p:txBody>
          <a:bodyPr lIns="91440" tIns="45720" rIns="91440" bIns="45720" anchor="t"/>
          <a:lstStyle/>
          <a:p>
            <a:pPr marL="359410" indent="-342900">
              <a:buBlip>
                <a:blip r:embed="rId2"/>
              </a:buBlip>
            </a:pPr>
            <a:r>
              <a:rPr lang="en-GB">
                <a:ea typeface="+mn-lt"/>
                <a:cs typeface="+mn-lt"/>
              </a:rPr>
              <a:t>Bevor Sie </a:t>
            </a:r>
            <a:r>
              <a:rPr lang="en-GB" err="1">
                <a:ea typeface="+mn-lt"/>
                <a:cs typeface="+mn-lt"/>
              </a:rPr>
              <a:t>sich</a:t>
            </a:r>
            <a:r>
              <a:rPr lang="en-GB">
                <a:ea typeface="+mn-lt"/>
                <a:cs typeface="+mn-lt"/>
              </a:rPr>
              <a:t> </a:t>
            </a:r>
            <a:r>
              <a:rPr lang="en-GB" err="1">
                <a:ea typeface="+mn-lt"/>
                <a:cs typeface="+mn-lt"/>
              </a:rPr>
              <a:t>eine</a:t>
            </a:r>
            <a:r>
              <a:rPr lang="en-GB">
                <a:ea typeface="+mn-lt"/>
                <a:cs typeface="+mn-lt"/>
              </a:rPr>
              <a:t> </a:t>
            </a:r>
            <a:r>
              <a:rPr lang="en-GB" err="1">
                <a:ea typeface="+mn-lt"/>
                <a:cs typeface="+mn-lt"/>
              </a:rPr>
              <a:t>Strategie</a:t>
            </a:r>
            <a:r>
              <a:rPr lang="en-GB">
                <a:ea typeface="+mn-lt"/>
                <a:cs typeface="+mn-lt"/>
              </a:rPr>
              <a:t> </a:t>
            </a:r>
            <a:r>
              <a:rPr lang="en-GB" err="1">
                <a:ea typeface="+mn-lt"/>
                <a:cs typeface="+mn-lt"/>
              </a:rPr>
              <a:t>zurechtlegen</a:t>
            </a:r>
            <a:r>
              <a:rPr lang="en-GB">
                <a:ea typeface="+mn-lt"/>
                <a:cs typeface="+mn-lt"/>
              </a:rPr>
              <a:t>, </a:t>
            </a:r>
            <a:r>
              <a:rPr lang="en-GB" err="1">
                <a:ea typeface="+mn-lt"/>
                <a:cs typeface="+mn-lt"/>
              </a:rPr>
              <a:t>sollten</a:t>
            </a:r>
            <a:r>
              <a:rPr lang="en-GB">
                <a:ea typeface="+mn-lt"/>
                <a:cs typeface="+mn-lt"/>
              </a:rPr>
              <a:t> Sie </a:t>
            </a:r>
            <a:r>
              <a:rPr lang="en-GB" err="1">
                <a:ea typeface="+mn-lt"/>
                <a:cs typeface="+mn-lt"/>
              </a:rPr>
              <a:t>sich</a:t>
            </a:r>
            <a:r>
              <a:rPr lang="en-GB">
                <a:ea typeface="+mn-lt"/>
                <a:cs typeface="+mn-lt"/>
              </a:rPr>
              <a:t> </a:t>
            </a:r>
            <a:r>
              <a:rPr lang="en-GB" err="1">
                <a:ea typeface="+mn-lt"/>
                <a:cs typeface="+mn-lt"/>
              </a:rPr>
              <a:t>einige</a:t>
            </a:r>
            <a:r>
              <a:rPr lang="en-GB">
                <a:ea typeface="+mn-lt"/>
                <a:cs typeface="+mn-lt"/>
              </a:rPr>
              <a:t> </a:t>
            </a:r>
            <a:r>
              <a:rPr lang="en-GB" err="1">
                <a:ea typeface="+mn-lt"/>
                <a:cs typeface="+mn-lt"/>
              </a:rPr>
              <a:t>Notizen</a:t>
            </a:r>
            <a:r>
              <a:rPr lang="en-GB">
                <a:ea typeface="+mn-lt"/>
                <a:cs typeface="+mn-lt"/>
              </a:rPr>
              <a:t> </a:t>
            </a:r>
            <a:r>
              <a:rPr lang="en-GB" err="1">
                <a:ea typeface="+mn-lt"/>
                <a:cs typeface="+mn-lt"/>
              </a:rPr>
              <a:t>über</a:t>
            </a:r>
            <a:r>
              <a:rPr lang="en-GB">
                <a:ea typeface="+mn-lt"/>
                <a:cs typeface="+mn-lt"/>
              </a:rPr>
              <a:t> </a:t>
            </a:r>
            <a:r>
              <a:rPr lang="en-GB" err="1">
                <a:ea typeface="+mn-lt"/>
                <a:cs typeface="+mn-lt"/>
              </a:rPr>
              <a:t>Ihre</a:t>
            </a:r>
            <a:r>
              <a:rPr lang="en-GB">
                <a:ea typeface="+mn-lt"/>
                <a:cs typeface="+mn-lt"/>
              </a:rPr>
              <a:t> </a:t>
            </a:r>
            <a:r>
              <a:rPr lang="en-GB" err="1">
                <a:ea typeface="+mn-lt"/>
                <a:cs typeface="+mn-lt"/>
              </a:rPr>
              <a:t>finanzielle</a:t>
            </a:r>
            <a:r>
              <a:rPr lang="en-GB">
                <a:ea typeface="+mn-lt"/>
                <a:cs typeface="+mn-lt"/>
              </a:rPr>
              <a:t> Situation und </a:t>
            </a:r>
            <a:r>
              <a:rPr lang="en-GB" err="1">
                <a:ea typeface="+mn-lt"/>
                <a:cs typeface="+mn-lt"/>
              </a:rPr>
              <a:t>Ihre</a:t>
            </a:r>
            <a:r>
              <a:rPr lang="en-GB">
                <a:ea typeface="+mn-lt"/>
                <a:cs typeface="+mn-lt"/>
              </a:rPr>
              <a:t> </a:t>
            </a:r>
            <a:r>
              <a:rPr lang="en-GB" err="1">
                <a:ea typeface="+mn-lt"/>
                <a:cs typeface="+mn-lt"/>
              </a:rPr>
              <a:t>Ziele</a:t>
            </a:r>
            <a:r>
              <a:rPr lang="en-GB">
                <a:ea typeface="+mn-lt"/>
                <a:cs typeface="+mn-lt"/>
              </a:rPr>
              <a:t> </a:t>
            </a:r>
            <a:r>
              <a:rPr lang="en-GB" err="1">
                <a:ea typeface="+mn-lt"/>
                <a:cs typeface="+mn-lt"/>
              </a:rPr>
              <a:t>machen</a:t>
            </a:r>
            <a:r>
              <a:rPr lang="en-GB">
                <a:ea typeface="+mn-lt"/>
                <a:cs typeface="+mn-lt"/>
              </a:rPr>
              <a:t>.</a:t>
            </a:r>
            <a:endParaRPr lang="en-US">
              <a:ea typeface="+mn-lt"/>
              <a:cs typeface="+mn-lt"/>
            </a:endParaRPr>
          </a:p>
          <a:p>
            <a:pPr marL="16510" indent="0"/>
            <a:endParaRPr lang="en-GB">
              <a:cs typeface="Calibri" panose="020F0502020204030204"/>
            </a:endParaRPr>
          </a:p>
          <a:p>
            <a:pPr marL="359410" indent="-342900">
              <a:buBlip>
                <a:blip r:embed="rId2"/>
              </a:buBlip>
            </a:pPr>
            <a:r>
              <a:rPr lang="en-GB">
                <a:ea typeface="+mn-lt"/>
                <a:cs typeface="+mn-lt"/>
              </a:rPr>
              <a:t>Value-Investing </a:t>
            </a:r>
            <a:r>
              <a:rPr lang="en-GB" err="1">
                <a:ea typeface="+mn-lt"/>
                <a:cs typeface="+mn-lt"/>
              </a:rPr>
              <a:t>verlangt</a:t>
            </a:r>
            <a:r>
              <a:rPr lang="en-GB">
                <a:ea typeface="+mn-lt"/>
                <a:cs typeface="+mn-lt"/>
              </a:rPr>
              <a:t> von den </a:t>
            </a:r>
            <a:r>
              <a:rPr lang="en-GB" err="1">
                <a:ea typeface="+mn-lt"/>
                <a:cs typeface="+mn-lt"/>
              </a:rPr>
              <a:t>Anlegern</a:t>
            </a:r>
            <a:r>
              <a:rPr lang="en-GB">
                <a:ea typeface="+mn-lt"/>
                <a:cs typeface="+mn-lt"/>
              </a:rPr>
              <a:t>, </a:t>
            </a:r>
            <a:r>
              <a:rPr lang="en-GB" err="1">
                <a:ea typeface="+mn-lt"/>
                <a:cs typeface="+mn-lt"/>
              </a:rPr>
              <a:t>dass</a:t>
            </a:r>
            <a:r>
              <a:rPr lang="en-GB">
                <a:ea typeface="+mn-lt"/>
                <a:cs typeface="+mn-lt"/>
              </a:rPr>
              <a:t> </a:t>
            </a:r>
            <a:r>
              <a:rPr lang="en-GB" err="1">
                <a:ea typeface="+mn-lt"/>
                <a:cs typeface="+mn-lt"/>
              </a:rPr>
              <a:t>sie</a:t>
            </a:r>
            <a:r>
              <a:rPr lang="en-GB">
                <a:ea typeface="+mn-lt"/>
                <a:cs typeface="+mn-lt"/>
              </a:rPr>
              <a:t> </a:t>
            </a:r>
            <a:r>
              <a:rPr lang="en-GB" err="1">
                <a:ea typeface="+mn-lt"/>
                <a:cs typeface="+mn-lt"/>
              </a:rPr>
              <a:t>sich</a:t>
            </a:r>
            <a:r>
              <a:rPr lang="en-GB">
                <a:ea typeface="+mn-lt"/>
                <a:cs typeface="+mn-lt"/>
              </a:rPr>
              <a:t> </a:t>
            </a:r>
            <a:r>
              <a:rPr lang="en-GB" err="1">
                <a:ea typeface="+mn-lt"/>
                <a:cs typeface="+mn-lt"/>
              </a:rPr>
              <a:t>langfristig</a:t>
            </a:r>
            <a:r>
              <a:rPr lang="en-GB">
                <a:ea typeface="+mn-lt"/>
                <a:cs typeface="+mn-lt"/>
              </a:rPr>
              <a:t> </a:t>
            </a:r>
            <a:r>
              <a:rPr lang="en-GB" err="1">
                <a:ea typeface="+mn-lt"/>
                <a:cs typeface="+mn-lt"/>
              </a:rPr>
              <a:t>engagieren</a:t>
            </a:r>
            <a:r>
              <a:rPr lang="en-GB">
                <a:ea typeface="+mn-lt"/>
                <a:cs typeface="+mn-lt"/>
              </a:rPr>
              <a:t> und </a:t>
            </a:r>
            <a:r>
              <a:rPr lang="en-GB" err="1">
                <a:ea typeface="+mn-lt"/>
                <a:cs typeface="+mn-lt"/>
              </a:rPr>
              <a:t>bei</a:t>
            </a:r>
            <a:r>
              <a:rPr lang="en-GB">
                <a:ea typeface="+mn-lt"/>
                <a:cs typeface="+mn-lt"/>
              </a:rPr>
              <a:t> der </a:t>
            </a:r>
            <a:r>
              <a:rPr lang="en-GB" err="1">
                <a:ea typeface="+mn-lt"/>
                <a:cs typeface="+mn-lt"/>
              </a:rPr>
              <a:t>Auswahl</a:t>
            </a:r>
            <a:r>
              <a:rPr lang="en-GB">
                <a:ea typeface="+mn-lt"/>
                <a:cs typeface="+mn-lt"/>
              </a:rPr>
              <a:t> der </a:t>
            </a:r>
            <a:r>
              <a:rPr lang="en-GB" err="1">
                <a:ea typeface="+mn-lt"/>
                <a:cs typeface="+mn-lt"/>
              </a:rPr>
              <a:t>Aktien</a:t>
            </a:r>
            <a:r>
              <a:rPr lang="en-GB">
                <a:ea typeface="+mn-lt"/>
                <a:cs typeface="+mn-lt"/>
              </a:rPr>
              <a:t> </a:t>
            </a:r>
            <a:r>
              <a:rPr lang="en-GB" err="1">
                <a:ea typeface="+mn-lt"/>
                <a:cs typeface="+mn-lt"/>
              </a:rPr>
              <a:t>viel</a:t>
            </a:r>
            <a:r>
              <a:rPr lang="en-GB">
                <a:ea typeface="+mn-lt"/>
                <a:cs typeface="+mn-lt"/>
              </a:rPr>
              <a:t> Mühe und Recherche </a:t>
            </a:r>
            <a:r>
              <a:rPr lang="en-GB" err="1">
                <a:ea typeface="+mn-lt"/>
                <a:cs typeface="+mn-lt"/>
              </a:rPr>
              <a:t>betreiben</a:t>
            </a:r>
            <a:r>
              <a:rPr lang="en-GB">
                <a:ea typeface="+mn-lt"/>
                <a:cs typeface="+mn-lt"/>
              </a:rPr>
              <a:t>.</a:t>
            </a:r>
          </a:p>
          <a:p>
            <a:pPr marL="16510" indent="0"/>
            <a:endParaRPr lang="en-GB">
              <a:cs typeface="Calibri"/>
            </a:endParaRPr>
          </a:p>
          <a:p>
            <a:pPr marL="359410" indent="-342900">
              <a:buBlip>
                <a:blip r:embed="rId2"/>
              </a:buBlip>
            </a:pPr>
            <a:r>
              <a:rPr lang="en-GB" err="1">
                <a:ea typeface="+mn-lt"/>
                <a:cs typeface="+mn-lt"/>
              </a:rPr>
              <a:t>Anleger</a:t>
            </a:r>
            <a:r>
              <a:rPr lang="en-GB">
                <a:ea typeface="+mn-lt"/>
                <a:cs typeface="+mn-lt"/>
              </a:rPr>
              <a:t>, die </a:t>
            </a:r>
            <a:r>
              <a:rPr lang="en-GB" err="1">
                <a:ea typeface="+mn-lt"/>
                <a:cs typeface="+mn-lt"/>
              </a:rPr>
              <a:t>Wachstumsstrategien</a:t>
            </a:r>
            <a:r>
              <a:rPr lang="en-GB">
                <a:ea typeface="+mn-lt"/>
                <a:cs typeface="+mn-lt"/>
              </a:rPr>
              <a:t> </a:t>
            </a:r>
            <a:r>
              <a:rPr lang="en-GB" err="1">
                <a:ea typeface="+mn-lt"/>
                <a:cs typeface="+mn-lt"/>
              </a:rPr>
              <a:t>verfolgen</a:t>
            </a:r>
            <a:r>
              <a:rPr lang="en-GB">
                <a:ea typeface="+mn-lt"/>
                <a:cs typeface="+mn-lt"/>
              </a:rPr>
              <a:t>, </a:t>
            </a:r>
            <a:r>
              <a:rPr lang="en-GB" err="1">
                <a:ea typeface="+mn-lt"/>
                <a:cs typeface="+mn-lt"/>
              </a:rPr>
              <a:t>sollten</a:t>
            </a:r>
            <a:r>
              <a:rPr lang="en-GB">
                <a:ea typeface="+mn-lt"/>
                <a:cs typeface="+mn-lt"/>
              </a:rPr>
              <a:t> auf </a:t>
            </a:r>
            <a:r>
              <a:rPr lang="en-GB" err="1">
                <a:ea typeface="+mn-lt"/>
                <a:cs typeface="+mn-lt"/>
              </a:rPr>
              <a:t>Führungsteams</a:t>
            </a:r>
            <a:r>
              <a:rPr lang="en-GB">
                <a:ea typeface="+mn-lt"/>
                <a:cs typeface="+mn-lt"/>
              </a:rPr>
              <a:t> und </a:t>
            </a:r>
            <a:r>
              <a:rPr lang="en-GB" err="1">
                <a:ea typeface="+mn-lt"/>
                <a:cs typeface="+mn-lt"/>
              </a:rPr>
              <a:t>Nachrichten</a:t>
            </a:r>
            <a:r>
              <a:rPr lang="en-GB">
                <a:ea typeface="+mn-lt"/>
                <a:cs typeface="+mn-lt"/>
              </a:rPr>
              <a:t> </a:t>
            </a:r>
            <a:r>
              <a:rPr lang="en-GB" err="1">
                <a:ea typeface="+mn-lt"/>
                <a:cs typeface="+mn-lt"/>
              </a:rPr>
              <a:t>über</a:t>
            </a:r>
            <a:r>
              <a:rPr lang="en-GB">
                <a:ea typeface="+mn-lt"/>
                <a:cs typeface="+mn-lt"/>
              </a:rPr>
              <a:t> die </a:t>
            </a:r>
            <a:r>
              <a:rPr lang="en-GB" err="1">
                <a:ea typeface="+mn-lt"/>
                <a:cs typeface="+mn-lt"/>
              </a:rPr>
              <a:t>Wirtschaft</a:t>
            </a:r>
            <a:r>
              <a:rPr lang="en-GB">
                <a:ea typeface="+mn-lt"/>
                <a:cs typeface="+mn-lt"/>
              </a:rPr>
              <a:t> </a:t>
            </a:r>
            <a:r>
              <a:rPr lang="en-GB" err="1">
                <a:ea typeface="+mn-lt"/>
                <a:cs typeface="+mn-lt"/>
              </a:rPr>
              <a:t>achten</a:t>
            </a:r>
            <a:r>
              <a:rPr lang="en-GB">
                <a:ea typeface="+mn-lt"/>
                <a:cs typeface="+mn-lt"/>
              </a:rPr>
              <a:t>.</a:t>
            </a:r>
          </a:p>
          <a:p>
            <a:endParaRPr lang="en-US"/>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lIns="91440" tIns="45720" rIns="91440" bIns="45720" anchor="t">
            <a:noAutofit/>
          </a:bodyPr>
          <a:lstStyle/>
          <a:p>
            <a:r>
              <a:rPr lang="en-GB" err="1">
                <a:ea typeface="+mn-lt"/>
                <a:cs typeface="+mn-lt"/>
              </a:rPr>
              <a:t>Anlagestrategien</a:t>
            </a:r>
            <a:r>
              <a:rPr lang="en-GB">
                <a:ea typeface="+mn-lt"/>
                <a:cs typeface="+mn-lt"/>
              </a:rPr>
              <a:t>, die man </a:t>
            </a:r>
            <a:r>
              <a:rPr lang="en-GB" err="1">
                <a:ea typeface="+mn-lt"/>
                <a:cs typeface="+mn-lt"/>
              </a:rPr>
              <a:t>vor</a:t>
            </a:r>
            <a:r>
              <a:rPr lang="en-GB">
                <a:ea typeface="+mn-lt"/>
                <a:cs typeface="+mn-lt"/>
              </a:rPr>
              <a:t> </a:t>
            </a:r>
            <a:r>
              <a:rPr lang="en-GB" err="1">
                <a:ea typeface="+mn-lt"/>
                <a:cs typeface="+mn-lt"/>
              </a:rPr>
              <a:t>dem</a:t>
            </a:r>
            <a:r>
              <a:rPr lang="en-GB">
                <a:ea typeface="+mn-lt"/>
                <a:cs typeface="+mn-lt"/>
              </a:rPr>
              <a:t> Handel </a:t>
            </a:r>
            <a:r>
              <a:rPr lang="en-GB" err="1">
                <a:ea typeface="+mn-lt"/>
                <a:cs typeface="+mn-lt"/>
              </a:rPr>
              <a:t>lernen</a:t>
            </a:r>
            <a:r>
              <a:rPr lang="en-GB">
                <a:ea typeface="+mn-lt"/>
                <a:cs typeface="+mn-lt"/>
              </a:rPr>
              <a:t> </a:t>
            </a:r>
            <a:r>
              <a:rPr lang="en-GB" err="1">
                <a:ea typeface="+mn-lt"/>
                <a:cs typeface="+mn-lt"/>
              </a:rPr>
              <a:t>sollte</a:t>
            </a:r>
          </a:p>
          <a:p>
            <a:endParaRPr lang="en-GB">
              <a:cs typeface="Calibri"/>
            </a:endParaRPr>
          </a:p>
        </p:txBody>
      </p:sp>
    </p:spTree>
    <p:extLst>
      <p:ext uri="{BB962C8B-B14F-4D97-AF65-F5344CB8AC3E}">
        <p14:creationId xmlns:p14="http://schemas.microsoft.com/office/powerpoint/2010/main" val="4029044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p:txBody>
          <a:bodyPr lIns="91440" tIns="45720" rIns="91440" bIns="45720" anchor="t"/>
          <a:lstStyle/>
          <a:p>
            <a:pPr marL="359410" indent="-342900">
              <a:buBlip>
                <a:blip r:embed="rId2"/>
              </a:buBlip>
            </a:pPr>
            <a:r>
              <a:rPr lang="en-GB">
                <a:ea typeface="+mn-lt"/>
                <a:cs typeface="+mn-lt"/>
              </a:rPr>
              <a:t>Momentum-</a:t>
            </a:r>
            <a:r>
              <a:rPr lang="en-GB" err="1">
                <a:ea typeface="+mn-lt"/>
                <a:cs typeface="+mn-lt"/>
              </a:rPr>
              <a:t>Investoren</a:t>
            </a:r>
            <a:r>
              <a:rPr lang="en-GB">
                <a:ea typeface="+mn-lt"/>
                <a:cs typeface="+mn-lt"/>
              </a:rPr>
              <a:t> </a:t>
            </a:r>
            <a:r>
              <a:rPr lang="en-GB" err="1">
                <a:ea typeface="+mn-lt"/>
                <a:cs typeface="+mn-lt"/>
              </a:rPr>
              <a:t>kaufen</a:t>
            </a:r>
            <a:r>
              <a:rPr lang="en-GB">
                <a:ea typeface="+mn-lt"/>
                <a:cs typeface="+mn-lt"/>
              </a:rPr>
              <a:t> </a:t>
            </a:r>
            <a:r>
              <a:rPr lang="en-GB" err="1">
                <a:ea typeface="+mn-lt"/>
                <a:cs typeface="+mn-lt"/>
              </a:rPr>
              <a:t>Aktien</a:t>
            </a:r>
            <a:r>
              <a:rPr lang="en-GB">
                <a:ea typeface="+mn-lt"/>
                <a:cs typeface="+mn-lt"/>
              </a:rPr>
              <a:t>, die </a:t>
            </a:r>
            <a:r>
              <a:rPr lang="en-GB" err="1">
                <a:ea typeface="+mn-lt"/>
                <a:cs typeface="+mn-lt"/>
              </a:rPr>
              <a:t>sich</a:t>
            </a:r>
            <a:r>
              <a:rPr lang="en-GB">
                <a:ea typeface="+mn-lt"/>
                <a:cs typeface="+mn-lt"/>
              </a:rPr>
              <a:t> in </a:t>
            </a:r>
            <a:r>
              <a:rPr lang="en-GB" err="1">
                <a:ea typeface="+mn-lt"/>
                <a:cs typeface="+mn-lt"/>
              </a:rPr>
              <a:t>einem</a:t>
            </a:r>
            <a:r>
              <a:rPr lang="en-GB">
                <a:ea typeface="+mn-lt"/>
                <a:cs typeface="+mn-lt"/>
              </a:rPr>
              <a:t> </a:t>
            </a:r>
            <a:r>
              <a:rPr lang="en-GB" err="1">
                <a:ea typeface="+mn-lt"/>
                <a:cs typeface="+mn-lt"/>
              </a:rPr>
              <a:t>Aufwärtstrend</a:t>
            </a:r>
            <a:r>
              <a:rPr lang="en-GB">
                <a:ea typeface="+mn-lt"/>
                <a:cs typeface="+mn-lt"/>
              </a:rPr>
              <a:t> </a:t>
            </a:r>
            <a:r>
              <a:rPr lang="en-GB" err="1">
                <a:ea typeface="+mn-lt"/>
                <a:cs typeface="+mn-lt"/>
              </a:rPr>
              <a:t>befinden</a:t>
            </a:r>
            <a:r>
              <a:rPr lang="en-GB">
                <a:ea typeface="+mn-lt"/>
                <a:cs typeface="+mn-lt"/>
              </a:rPr>
              <a:t>, und </a:t>
            </a:r>
            <a:r>
              <a:rPr lang="en-GB" err="1">
                <a:ea typeface="+mn-lt"/>
                <a:cs typeface="+mn-lt"/>
              </a:rPr>
              <a:t>können</a:t>
            </a:r>
            <a:r>
              <a:rPr lang="en-GB">
                <a:ea typeface="+mn-lt"/>
                <a:cs typeface="+mn-lt"/>
              </a:rPr>
              <a:t> </a:t>
            </a:r>
            <a:r>
              <a:rPr lang="en-GB" err="1">
                <a:ea typeface="+mn-lt"/>
                <a:cs typeface="+mn-lt"/>
              </a:rPr>
              <a:t>sich</a:t>
            </a:r>
            <a:r>
              <a:rPr lang="en-GB">
                <a:ea typeface="+mn-lt"/>
                <a:cs typeface="+mn-lt"/>
              </a:rPr>
              <a:t> für </a:t>
            </a:r>
            <a:r>
              <a:rPr lang="en-GB" err="1">
                <a:ea typeface="+mn-lt"/>
                <a:cs typeface="+mn-lt"/>
              </a:rPr>
              <a:t>Leerverkäufe</a:t>
            </a:r>
            <a:r>
              <a:rPr lang="en-GB">
                <a:ea typeface="+mn-lt"/>
                <a:cs typeface="+mn-lt"/>
              </a:rPr>
              <a:t> </a:t>
            </a:r>
            <a:r>
              <a:rPr lang="en-GB" err="1">
                <a:ea typeface="+mn-lt"/>
                <a:cs typeface="+mn-lt"/>
              </a:rPr>
              <a:t>dieser</a:t>
            </a:r>
            <a:r>
              <a:rPr lang="en-GB">
                <a:ea typeface="+mn-lt"/>
                <a:cs typeface="+mn-lt"/>
              </a:rPr>
              <a:t> </a:t>
            </a:r>
            <a:r>
              <a:rPr lang="en-GB" err="1">
                <a:ea typeface="+mn-lt"/>
                <a:cs typeface="+mn-lt"/>
              </a:rPr>
              <a:t>Wertpapiere</a:t>
            </a:r>
            <a:r>
              <a:rPr lang="en-GB">
                <a:ea typeface="+mn-lt"/>
                <a:cs typeface="+mn-lt"/>
              </a:rPr>
              <a:t> </a:t>
            </a:r>
            <a:r>
              <a:rPr lang="en-GB" err="1">
                <a:ea typeface="+mn-lt"/>
                <a:cs typeface="+mn-lt"/>
              </a:rPr>
              <a:t>entscheiden</a:t>
            </a:r>
            <a:r>
              <a:rPr lang="en-GB">
                <a:ea typeface="+mn-lt"/>
                <a:cs typeface="+mn-lt"/>
              </a:rPr>
              <a:t>.</a:t>
            </a:r>
            <a:endParaRPr lang="en-US">
              <a:ea typeface="+mn-lt"/>
              <a:cs typeface="+mn-lt"/>
            </a:endParaRPr>
          </a:p>
          <a:p>
            <a:pPr marL="359410" indent="-342900">
              <a:buBlip>
                <a:blip r:embed="rId2"/>
              </a:buBlip>
            </a:pPr>
            <a:endParaRPr lang="en-GB">
              <a:cs typeface="Calibri" panose="020F0502020204030204"/>
            </a:endParaRPr>
          </a:p>
          <a:p>
            <a:pPr marL="359410" indent="-342900">
              <a:buBlip>
                <a:blip r:embed="rId2"/>
              </a:buBlip>
            </a:pPr>
            <a:r>
              <a:rPr lang="en-GB">
                <a:ea typeface="+mn-lt"/>
                <a:cs typeface="+mn-lt"/>
              </a:rPr>
              <a:t>Dollar-Cost-Averaging </a:t>
            </a:r>
            <a:r>
              <a:rPr lang="en-GB" err="1">
                <a:ea typeface="+mn-lt"/>
                <a:cs typeface="+mn-lt"/>
              </a:rPr>
              <a:t>ist</a:t>
            </a:r>
            <a:r>
              <a:rPr lang="en-GB">
                <a:ea typeface="+mn-lt"/>
                <a:cs typeface="+mn-lt"/>
              </a:rPr>
              <a:t> die Praxis, </a:t>
            </a:r>
            <a:r>
              <a:rPr lang="en-GB" err="1">
                <a:ea typeface="+mn-lt"/>
                <a:cs typeface="+mn-lt"/>
              </a:rPr>
              <a:t>im</a:t>
            </a:r>
            <a:r>
              <a:rPr lang="en-GB">
                <a:ea typeface="+mn-lt"/>
                <a:cs typeface="+mn-lt"/>
              </a:rPr>
              <a:t> </a:t>
            </a:r>
            <a:r>
              <a:rPr lang="en-GB" err="1">
                <a:ea typeface="+mn-lt"/>
                <a:cs typeface="+mn-lt"/>
              </a:rPr>
              <a:t>Laufe</a:t>
            </a:r>
            <a:r>
              <a:rPr lang="en-GB">
                <a:ea typeface="+mn-lt"/>
                <a:cs typeface="+mn-lt"/>
              </a:rPr>
              <a:t> der Zeit </a:t>
            </a:r>
            <a:r>
              <a:rPr lang="en-GB" err="1">
                <a:ea typeface="+mn-lt"/>
                <a:cs typeface="+mn-lt"/>
              </a:rPr>
              <a:t>regelmäßig</a:t>
            </a:r>
            <a:r>
              <a:rPr lang="en-GB">
                <a:ea typeface="+mn-lt"/>
                <a:cs typeface="+mn-lt"/>
              </a:rPr>
              <a:t> in den Markt </a:t>
            </a:r>
            <a:r>
              <a:rPr lang="en-GB" err="1">
                <a:ea typeface="+mn-lt"/>
                <a:cs typeface="+mn-lt"/>
              </a:rPr>
              <a:t>zu</a:t>
            </a:r>
            <a:r>
              <a:rPr lang="en-GB">
                <a:ea typeface="+mn-lt"/>
                <a:cs typeface="+mn-lt"/>
              </a:rPr>
              <a:t> </a:t>
            </a:r>
            <a:r>
              <a:rPr lang="en-GB" err="1">
                <a:ea typeface="+mn-lt"/>
                <a:cs typeface="+mn-lt"/>
              </a:rPr>
              <a:t>investieren</a:t>
            </a:r>
            <a:r>
              <a:rPr lang="en-GB">
                <a:ea typeface="+mn-lt"/>
                <a:cs typeface="+mn-lt"/>
              </a:rPr>
              <a:t>.</a:t>
            </a:r>
          </a:p>
          <a:p>
            <a:endParaRPr lang="en-US"/>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lIns="91440" tIns="45720" rIns="91440" bIns="45720" anchor="t">
            <a:noAutofit/>
          </a:bodyPr>
          <a:lstStyle/>
          <a:p>
            <a:r>
              <a:rPr lang="en-GB" err="1">
                <a:ea typeface="+mn-lt"/>
                <a:cs typeface="+mn-lt"/>
              </a:rPr>
              <a:t>Anlagestrategien</a:t>
            </a:r>
            <a:r>
              <a:rPr lang="en-GB">
                <a:ea typeface="+mn-lt"/>
                <a:cs typeface="+mn-lt"/>
              </a:rPr>
              <a:t>, die man </a:t>
            </a:r>
            <a:r>
              <a:rPr lang="en-GB" err="1">
                <a:ea typeface="+mn-lt"/>
                <a:cs typeface="+mn-lt"/>
              </a:rPr>
              <a:t>vor</a:t>
            </a:r>
            <a:r>
              <a:rPr lang="en-GB">
                <a:ea typeface="+mn-lt"/>
                <a:cs typeface="+mn-lt"/>
              </a:rPr>
              <a:t> </a:t>
            </a:r>
            <a:r>
              <a:rPr lang="en-GB" err="1">
                <a:ea typeface="+mn-lt"/>
                <a:cs typeface="+mn-lt"/>
              </a:rPr>
              <a:t>dem</a:t>
            </a:r>
            <a:r>
              <a:rPr lang="en-GB">
                <a:ea typeface="+mn-lt"/>
                <a:cs typeface="+mn-lt"/>
              </a:rPr>
              <a:t> Handel </a:t>
            </a:r>
            <a:r>
              <a:rPr lang="en-GB" err="1">
                <a:ea typeface="+mn-lt"/>
                <a:cs typeface="+mn-lt"/>
              </a:rPr>
              <a:t>lernen</a:t>
            </a:r>
            <a:r>
              <a:rPr lang="en-GB">
                <a:ea typeface="+mn-lt"/>
                <a:cs typeface="+mn-lt"/>
              </a:rPr>
              <a:t> </a:t>
            </a:r>
            <a:r>
              <a:rPr lang="en-GB" err="1">
                <a:ea typeface="+mn-lt"/>
                <a:cs typeface="+mn-lt"/>
              </a:rPr>
              <a:t>sollte</a:t>
            </a:r>
          </a:p>
          <a:p>
            <a:endParaRPr lang="en-GB">
              <a:cs typeface="Calibri"/>
            </a:endParaRPr>
          </a:p>
        </p:txBody>
      </p:sp>
    </p:spTree>
    <p:extLst>
      <p:ext uri="{BB962C8B-B14F-4D97-AF65-F5344CB8AC3E}">
        <p14:creationId xmlns:p14="http://schemas.microsoft.com/office/powerpoint/2010/main" val="2636555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p:txBody>
          <a:bodyPr/>
          <a:lstStyle/>
          <a:p>
            <a:pPr marL="360000" indent="-342900">
              <a:buBlip>
                <a:blip r:embed="rId2"/>
              </a:buBlip>
            </a:pPr>
            <a:r>
              <a:rPr lang="en-GB" b="1" dirty="0" err="1">
                <a:solidFill>
                  <a:schemeClr val="accent2"/>
                </a:solidFill>
              </a:rPr>
              <a:t>Strategie</a:t>
            </a:r>
            <a:r>
              <a:rPr lang="en-GB" b="1" dirty="0">
                <a:solidFill>
                  <a:schemeClr val="accent2"/>
                </a:solidFill>
              </a:rPr>
              <a:t> 1: Value-Investing</a:t>
            </a:r>
          </a:p>
          <a:p>
            <a:endParaRPr lang="en-US" dirty="0"/>
          </a:p>
          <a:p>
            <a:pPr marL="342900" indent="-342900">
              <a:buClr>
                <a:schemeClr val="accent2"/>
              </a:buClr>
              <a:buFont typeface="Arial" panose="020B0604020202020204" pitchFamily="34" charset="0"/>
              <a:buChar char="•"/>
            </a:pPr>
            <a:r>
              <a:rPr lang="en-GB" u="sng" dirty="0">
                <a:solidFill>
                  <a:schemeClr val="accent2">
                    <a:lumMod val="75000"/>
                  </a:schemeClr>
                </a:solidFill>
                <a:latin typeface="Calibri" panose="020F0502020204030204"/>
                <a:hlinkClick r:id="rId3">
                  <a:extLst>
                    <a:ext uri="{A12FA001-AC4F-418D-AE19-62706E023703}">
                      <ahyp:hlinkClr xmlns:ahyp="http://schemas.microsoft.com/office/drawing/2018/hyperlinkcolor" val="tx"/>
                    </a:ext>
                  </a:extLst>
                </a:hlinkClick>
              </a:rPr>
              <a:t>Value-</a:t>
            </a:r>
            <a:r>
              <a:rPr lang="en-GB" u="sng" dirty="0" err="1">
                <a:solidFill>
                  <a:schemeClr val="accent2">
                    <a:lumMod val="75000"/>
                  </a:schemeClr>
                </a:solidFill>
                <a:latin typeface="Calibri" panose="020F0502020204030204"/>
                <a:hlinkClick r:id="rId3">
                  <a:extLst>
                    <a:ext uri="{A12FA001-AC4F-418D-AE19-62706E023703}">
                      <ahyp:hlinkClr xmlns:ahyp="http://schemas.microsoft.com/office/drawing/2018/hyperlinkcolor" val="tx"/>
                    </a:ext>
                  </a:extLst>
                </a:hlinkClick>
              </a:rPr>
              <a:t>Investoren</a:t>
            </a:r>
            <a:r>
              <a:rPr kumimoji="0" lang="en-GB"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rPr>
              <a:t> </a:t>
            </a:r>
            <a:r>
              <a:rPr lang="de-DE" dirty="0"/>
              <a:t>sind Schnäppchenjäger. Sie suchen nach Aktien, die sie für unterbewertet halten. Sie suchen nach Aktien, deren Preise ihrer Meinung nach den inneren Wert des Wertpapiers nicht vollständig widerspiegeln. </a:t>
            </a:r>
            <a:endParaRPr lang="en-GB" dirty="0"/>
          </a:p>
          <a:p>
            <a:pPr marL="342900" indent="-342900">
              <a:buClr>
                <a:schemeClr val="accent2"/>
              </a:buClr>
              <a:buFont typeface="Arial" panose="020B0604020202020204" pitchFamily="34" charset="0"/>
              <a:buChar char="•"/>
            </a:pPr>
            <a:r>
              <a:rPr lang="de-DE" dirty="0"/>
              <a:t>Value-</a:t>
            </a:r>
            <a:r>
              <a:rPr lang="de-DE" dirty="0" err="1"/>
              <a:t>Investing</a:t>
            </a:r>
            <a:r>
              <a:rPr lang="de-DE" dirty="0"/>
              <a:t> basiert zum Teil auf der Annahme, dass der Markt ein gewisses Maß an Irrationalität aufweist. Diese Irrationalität bietet theoretisch die Möglichkeit, eine Aktie zu einem reduzierten Preis zu erwerben und damit </a:t>
            </a:r>
            <a:r>
              <a:rPr kumimoji="0" lang="en-GB" b="0" i="0" u="sng"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Geld </a:t>
            </a:r>
            <a:r>
              <a:rPr kumimoji="0" lang="en-GB" b="0" i="0" u="sng" strike="noStrike" kern="1200" cap="none" spc="0" normalizeH="0" baseline="0" noProof="0" dirty="0" err="1">
                <a:ln>
                  <a:noFill/>
                </a:ln>
                <a:solidFill>
                  <a:schemeClr val="accent2">
                    <a:lumMod val="75000"/>
                  </a:scheme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zu</a:t>
            </a:r>
            <a:r>
              <a:rPr kumimoji="0" lang="en-GB" b="0" i="0" u="sng"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 </a:t>
            </a:r>
            <a:r>
              <a:rPr kumimoji="0" lang="en-GB" b="0" i="0" u="sng" strike="noStrike" kern="1200" cap="none" spc="0" normalizeH="0" baseline="0" noProof="0" dirty="0" err="1">
                <a:ln>
                  <a:noFill/>
                </a:ln>
                <a:solidFill>
                  <a:schemeClr val="accent2">
                    <a:lumMod val="75000"/>
                  </a:scheme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verdienen</a:t>
            </a:r>
            <a:r>
              <a:rPr lang="en-GB" dirty="0"/>
              <a:t>.</a:t>
            </a:r>
          </a:p>
          <a:p>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lIns="91440" tIns="45720" rIns="91440" bIns="45720" anchor="t">
            <a:noAutofit/>
          </a:bodyPr>
          <a:lstStyle/>
          <a:p>
            <a:r>
              <a:rPr lang="en-GB" err="1">
                <a:ea typeface="+mn-lt"/>
                <a:cs typeface="+mn-lt"/>
              </a:rPr>
              <a:t>Anlagestrategien</a:t>
            </a:r>
            <a:r>
              <a:rPr lang="en-GB">
                <a:ea typeface="+mn-lt"/>
                <a:cs typeface="+mn-lt"/>
              </a:rPr>
              <a:t>, die man </a:t>
            </a:r>
            <a:r>
              <a:rPr lang="en-GB" err="1">
                <a:ea typeface="+mn-lt"/>
                <a:cs typeface="+mn-lt"/>
              </a:rPr>
              <a:t>vor</a:t>
            </a:r>
            <a:r>
              <a:rPr lang="en-GB">
                <a:ea typeface="+mn-lt"/>
                <a:cs typeface="+mn-lt"/>
              </a:rPr>
              <a:t> </a:t>
            </a:r>
            <a:r>
              <a:rPr lang="en-GB" err="1">
                <a:ea typeface="+mn-lt"/>
                <a:cs typeface="+mn-lt"/>
              </a:rPr>
              <a:t>dem</a:t>
            </a:r>
            <a:r>
              <a:rPr lang="en-GB">
                <a:ea typeface="+mn-lt"/>
                <a:cs typeface="+mn-lt"/>
              </a:rPr>
              <a:t> Handel </a:t>
            </a:r>
            <a:r>
              <a:rPr lang="en-GB" err="1">
                <a:ea typeface="+mn-lt"/>
                <a:cs typeface="+mn-lt"/>
              </a:rPr>
              <a:t>lernen</a:t>
            </a:r>
            <a:r>
              <a:rPr lang="en-GB">
                <a:ea typeface="+mn-lt"/>
                <a:cs typeface="+mn-lt"/>
              </a:rPr>
              <a:t> </a:t>
            </a:r>
            <a:r>
              <a:rPr lang="en-GB" err="1">
                <a:ea typeface="+mn-lt"/>
                <a:cs typeface="+mn-lt"/>
              </a:rPr>
              <a:t>sollte</a:t>
            </a:r>
          </a:p>
          <a:p>
            <a:endParaRPr lang="en-GB">
              <a:cs typeface="Calibri"/>
            </a:endParaRPr>
          </a:p>
        </p:txBody>
      </p:sp>
    </p:spTree>
    <p:extLst>
      <p:ext uri="{BB962C8B-B14F-4D97-AF65-F5344CB8AC3E}">
        <p14:creationId xmlns:p14="http://schemas.microsoft.com/office/powerpoint/2010/main" val="2001877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p:txBody>
          <a:bodyPr lIns="91440" tIns="45720" rIns="91440" bIns="45720" anchor="t"/>
          <a:lstStyle/>
          <a:p>
            <a:pPr marL="359410" indent="-342900">
              <a:buBlip>
                <a:blip r:embed="rId2"/>
              </a:buBlip>
            </a:pPr>
            <a:r>
              <a:rPr lang="en-GB" b="1" dirty="0" err="1">
                <a:solidFill>
                  <a:schemeClr val="accent2"/>
                </a:solidFill>
              </a:rPr>
              <a:t>Strategie</a:t>
            </a:r>
            <a:r>
              <a:rPr lang="en-GB" b="1" dirty="0">
                <a:solidFill>
                  <a:schemeClr val="accent2"/>
                </a:solidFill>
              </a:rPr>
              <a:t> 1: Value-Investing </a:t>
            </a:r>
            <a:endParaRPr lang="en-US" dirty="0">
              <a:solidFill>
                <a:schemeClr val="accent2"/>
              </a:solidFill>
            </a:endParaRPr>
          </a:p>
          <a:p>
            <a:pPr marL="16510" indent="0"/>
            <a:endParaRPr lang="en-GB" b="1" dirty="0">
              <a:solidFill>
                <a:schemeClr val="accent2"/>
              </a:solidFill>
              <a:ea typeface="Calibri" panose="020F0502020204030204"/>
              <a:cs typeface="Calibri" panose="020F0502020204030204"/>
            </a:endParaRPr>
          </a:p>
          <a:p>
            <a:pPr marL="800100" lvl="1" indent="-342900">
              <a:spcBef>
                <a:spcPts val="1000"/>
              </a:spcBef>
              <a:buClr>
                <a:schemeClr val="accent2"/>
              </a:buClr>
              <a:buChar char="•"/>
            </a:pPr>
            <a:r>
              <a:rPr lang="de-DE" spc="0" dirty="0">
                <a:solidFill>
                  <a:srgbClr val="000000"/>
                </a:solidFill>
                <a:latin typeface="Calibri"/>
                <a:ea typeface="Calibri"/>
                <a:cs typeface="Calibri"/>
              </a:rPr>
              <a:t>Warren Buffet: Der ultimative Value-Investor</a:t>
            </a:r>
          </a:p>
          <a:p>
            <a:pPr marL="800100" lvl="1" indent="-342900">
              <a:spcBef>
                <a:spcPts val="1000"/>
              </a:spcBef>
              <a:buClr>
                <a:schemeClr val="accent2"/>
              </a:buClr>
              <a:buChar char="•"/>
            </a:pPr>
            <a:endParaRPr lang="de-DE" spc="0" dirty="0">
              <a:solidFill>
                <a:srgbClr val="000000"/>
              </a:solidFill>
              <a:latin typeface="Calibri"/>
              <a:ea typeface="Calibri"/>
              <a:cs typeface="Calibri"/>
            </a:endParaRPr>
          </a:p>
          <a:p>
            <a:pPr marL="800100" lvl="1" indent="-342900">
              <a:spcBef>
                <a:spcPts val="1000"/>
              </a:spcBef>
              <a:buClr>
                <a:schemeClr val="accent2"/>
              </a:buClr>
              <a:buChar char="•"/>
            </a:pPr>
            <a:r>
              <a:rPr lang="de-DE" spc="0" dirty="0">
                <a:solidFill>
                  <a:srgbClr val="000000"/>
                </a:solidFill>
                <a:latin typeface="Calibri"/>
                <a:ea typeface="Calibri"/>
                <a:cs typeface="Calibri"/>
              </a:rPr>
              <a:t>Tools für Wertinvestitionen</a:t>
            </a:r>
            <a:endParaRPr lang="en-US" dirty="0"/>
          </a:p>
          <a:p>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lIns="91440" tIns="45720" rIns="91440" bIns="45720" anchor="t">
            <a:noAutofit/>
          </a:bodyPr>
          <a:lstStyle/>
          <a:p>
            <a:r>
              <a:rPr lang="en-GB" err="1">
                <a:ea typeface="+mn-lt"/>
                <a:cs typeface="+mn-lt"/>
              </a:rPr>
              <a:t>Anlagestrategien</a:t>
            </a:r>
            <a:r>
              <a:rPr lang="en-GB">
                <a:ea typeface="+mn-lt"/>
                <a:cs typeface="+mn-lt"/>
              </a:rPr>
              <a:t>, die man </a:t>
            </a:r>
            <a:r>
              <a:rPr lang="en-GB" err="1">
                <a:ea typeface="+mn-lt"/>
                <a:cs typeface="+mn-lt"/>
              </a:rPr>
              <a:t>vor</a:t>
            </a:r>
            <a:r>
              <a:rPr lang="en-GB">
                <a:ea typeface="+mn-lt"/>
                <a:cs typeface="+mn-lt"/>
              </a:rPr>
              <a:t> </a:t>
            </a:r>
            <a:r>
              <a:rPr lang="en-GB" err="1">
                <a:ea typeface="+mn-lt"/>
                <a:cs typeface="+mn-lt"/>
              </a:rPr>
              <a:t>dem</a:t>
            </a:r>
            <a:r>
              <a:rPr lang="en-GB">
                <a:ea typeface="+mn-lt"/>
                <a:cs typeface="+mn-lt"/>
              </a:rPr>
              <a:t> Handel </a:t>
            </a:r>
            <a:r>
              <a:rPr lang="en-GB" err="1">
                <a:ea typeface="+mn-lt"/>
                <a:cs typeface="+mn-lt"/>
              </a:rPr>
              <a:t>lernen</a:t>
            </a:r>
            <a:r>
              <a:rPr lang="en-GB">
                <a:ea typeface="+mn-lt"/>
                <a:cs typeface="+mn-lt"/>
              </a:rPr>
              <a:t> </a:t>
            </a:r>
            <a:r>
              <a:rPr lang="en-GB" err="1">
                <a:ea typeface="+mn-lt"/>
                <a:cs typeface="+mn-lt"/>
              </a:rPr>
              <a:t>sollte</a:t>
            </a:r>
          </a:p>
          <a:p>
            <a:endParaRPr lang="en-GB">
              <a:cs typeface="Calibri"/>
            </a:endParaRPr>
          </a:p>
        </p:txBody>
      </p:sp>
    </p:spTree>
    <p:extLst>
      <p:ext uri="{BB962C8B-B14F-4D97-AF65-F5344CB8AC3E}">
        <p14:creationId xmlns:p14="http://schemas.microsoft.com/office/powerpoint/2010/main" val="150451950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p:txBody>
          <a:bodyPr/>
          <a:lstStyle/>
          <a:p>
            <a:pPr marL="360000" indent="-342900">
              <a:buBlip>
                <a:blip r:embed="rId2"/>
              </a:buBlip>
            </a:pPr>
            <a:r>
              <a:rPr lang="en-GB" b="1" dirty="0" err="1">
                <a:solidFill>
                  <a:schemeClr val="accent2"/>
                </a:solidFill>
              </a:rPr>
              <a:t>Strategie</a:t>
            </a:r>
            <a:r>
              <a:rPr lang="en-GB" b="1" dirty="0">
                <a:solidFill>
                  <a:schemeClr val="accent2"/>
                </a:solidFill>
              </a:rPr>
              <a:t> 2: </a:t>
            </a:r>
            <a:r>
              <a:rPr lang="en-GB" b="1" dirty="0" err="1">
                <a:solidFill>
                  <a:schemeClr val="accent2"/>
                </a:solidFill>
              </a:rPr>
              <a:t>Investieren</a:t>
            </a:r>
            <a:r>
              <a:rPr lang="en-GB" b="1" dirty="0">
                <a:solidFill>
                  <a:schemeClr val="accent2"/>
                </a:solidFill>
              </a:rPr>
              <a:t> in </a:t>
            </a:r>
            <a:r>
              <a:rPr lang="en-GB" b="1" dirty="0" err="1">
                <a:solidFill>
                  <a:schemeClr val="accent2"/>
                </a:solidFill>
              </a:rPr>
              <a:t>Wachstum</a:t>
            </a:r>
            <a:endParaRPr lang="en-GB" b="1" dirty="0">
              <a:solidFill>
                <a:schemeClr val="accent2"/>
              </a:solidFill>
            </a:endParaRPr>
          </a:p>
          <a:p>
            <a:pPr marL="17100" indent="0"/>
            <a:endParaRPr lang="en-GB" b="1" dirty="0">
              <a:solidFill>
                <a:schemeClr val="accent2"/>
              </a:solidFill>
            </a:endParaRPr>
          </a:p>
          <a:p>
            <a:pPr marL="342900" indent="-342900">
              <a:buClr>
                <a:schemeClr val="accent2"/>
              </a:buClr>
              <a:buFont typeface="Arial" panose="020B0604020202020204" pitchFamily="34" charset="0"/>
              <a:buChar char="•"/>
            </a:pPr>
            <a:r>
              <a:rPr lang="de-DE" dirty="0"/>
              <a:t>Wachstumsinvestoren suchen nicht nach günstigen Geschäften, sondern nach Anlagen, die ein starkes Aufwärtspotenzial in Bezug auf die künftigen Erträge von Aktien bieten. Man könnte sagen, dass ein Wachstumsinvestor oft auf der Suche nach dem "nächsten großen Ding" ist. </a:t>
            </a:r>
          </a:p>
          <a:p>
            <a:pPr marL="342900" indent="-342900">
              <a:buClr>
                <a:schemeClr val="accent2"/>
              </a:buClr>
              <a:buFont typeface="Arial" panose="020B0604020202020204" pitchFamily="34" charset="0"/>
              <a:buChar char="•"/>
            </a:pPr>
            <a:r>
              <a:rPr lang="de-DE" dirty="0"/>
              <a:t>Bei Wachstumsinvestitionen handelt es sich jedoch nicht um eine rücksichtslose, spekulative Anlage. Vielmehr geht es darum, die aktuelle Gesundheit einer Aktie sowie ihr Wachstumspotenzial zu bewerten.</a:t>
            </a:r>
            <a:endParaRPr lang="en-US" dirty="0"/>
          </a:p>
          <a:p>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lIns="91440" tIns="45720" rIns="91440" bIns="45720" anchor="t">
            <a:noAutofit/>
          </a:bodyPr>
          <a:lstStyle/>
          <a:p>
            <a:r>
              <a:rPr lang="en-GB" err="1">
                <a:ea typeface="+mn-lt"/>
                <a:cs typeface="+mn-lt"/>
              </a:rPr>
              <a:t>Anlagestrategien</a:t>
            </a:r>
            <a:r>
              <a:rPr lang="en-GB">
                <a:ea typeface="+mn-lt"/>
                <a:cs typeface="+mn-lt"/>
              </a:rPr>
              <a:t>, die man </a:t>
            </a:r>
            <a:r>
              <a:rPr lang="en-GB" err="1">
                <a:ea typeface="+mn-lt"/>
                <a:cs typeface="+mn-lt"/>
              </a:rPr>
              <a:t>vor</a:t>
            </a:r>
            <a:r>
              <a:rPr lang="en-GB">
                <a:ea typeface="+mn-lt"/>
                <a:cs typeface="+mn-lt"/>
              </a:rPr>
              <a:t> </a:t>
            </a:r>
            <a:r>
              <a:rPr lang="en-GB" err="1">
                <a:ea typeface="+mn-lt"/>
                <a:cs typeface="+mn-lt"/>
              </a:rPr>
              <a:t>dem</a:t>
            </a:r>
            <a:r>
              <a:rPr lang="en-GB">
                <a:ea typeface="+mn-lt"/>
                <a:cs typeface="+mn-lt"/>
              </a:rPr>
              <a:t> Handel </a:t>
            </a:r>
            <a:r>
              <a:rPr lang="en-GB" err="1">
                <a:ea typeface="+mn-lt"/>
                <a:cs typeface="+mn-lt"/>
              </a:rPr>
              <a:t>lernen</a:t>
            </a:r>
            <a:r>
              <a:rPr lang="en-GB">
                <a:ea typeface="+mn-lt"/>
                <a:cs typeface="+mn-lt"/>
              </a:rPr>
              <a:t> </a:t>
            </a:r>
            <a:r>
              <a:rPr lang="en-GB" err="1">
                <a:ea typeface="+mn-lt"/>
                <a:cs typeface="+mn-lt"/>
              </a:rPr>
              <a:t>sollte</a:t>
            </a:r>
          </a:p>
          <a:p>
            <a:endParaRPr lang="en-GB">
              <a:cs typeface="Calibri"/>
            </a:endParaRPr>
          </a:p>
        </p:txBody>
      </p:sp>
    </p:spTree>
    <p:extLst>
      <p:ext uri="{BB962C8B-B14F-4D97-AF65-F5344CB8AC3E}">
        <p14:creationId xmlns:p14="http://schemas.microsoft.com/office/powerpoint/2010/main" val="1869346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p:txBody>
          <a:bodyPr/>
          <a:lstStyle/>
          <a:p>
            <a:pPr marL="360000" indent="-342900">
              <a:buBlip>
                <a:blip r:embed="rId2"/>
              </a:buBlip>
            </a:pPr>
            <a:r>
              <a:rPr lang="en-GB" b="1" dirty="0" err="1">
                <a:solidFill>
                  <a:schemeClr val="accent2"/>
                </a:solidFill>
              </a:rPr>
              <a:t>Strategie</a:t>
            </a:r>
            <a:r>
              <a:rPr lang="en-GB" b="1" dirty="0">
                <a:solidFill>
                  <a:schemeClr val="accent2"/>
                </a:solidFill>
              </a:rPr>
              <a:t> 2: </a:t>
            </a:r>
            <a:r>
              <a:rPr lang="en-GB" b="1" dirty="0" err="1">
                <a:solidFill>
                  <a:schemeClr val="accent2"/>
                </a:solidFill>
              </a:rPr>
              <a:t>Investieren</a:t>
            </a:r>
            <a:r>
              <a:rPr lang="en-GB" b="1" dirty="0">
                <a:solidFill>
                  <a:schemeClr val="accent2"/>
                </a:solidFill>
              </a:rPr>
              <a:t> in </a:t>
            </a:r>
            <a:r>
              <a:rPr lang="en-GB" b="1" dirty="0" err="1">
                <a:solidFill>
                  <a:schemeClr val="accent2"/>
                </a:solidFill>
              </a:rPr>
              <a:t>Wachstum</a:t>
            </a:r>
            <a:r>
              <a:rPr lang="en-GB" b="1" dirty="0">
                <a:solidFill>
                  <a:schemeClr val="accent2"/>
                </a:solidFill>
              </a:rPr>
              <a:t> </a:t>
            </a:r>
          </a:p>
          <a:p>
            <a:pPr marL="0" indent="0">
              <a:buClr>
                <a:schemeClr val="accent2"/>
              </a:buClr>
            </a:pPr>
            <a:endParaRPr lang="en-GB" dirty="0"/>
          </a:p>
          <a:p>
            <a:pPr marL="342900" indent="-342900">
              <a:buClr>
                <a:schemeClr val="accent2"/>
              </a:buClr>
              <a:buFont typeface="Arial" panose="020B0604020202020204" pitchFamily="34" charset="0"/>
              <a:buChar char="•"/>
            </a:pPr>
            <a:r>
              <a:rPr lang="de-DE" dirty="0"/>
              <a:t>Funktionieren Wachstumsinvestitionen?</a:t>
            </a:r>
          </a:p>
          <a:p>
            <a:pPr marL="342900" indent="-342900">
              <a:buClr>
                <a:schemeClr val="accent2"/>
              </a:buClr>
              <a:buFont typeface="Arial" panose="020B0604020202020204" pitchFamily="34" charset="0"/>
              <a:buChar char="•"/>
            </a:pPr>
            <a:endParaRPr lang="de-DE" dirty="0"/>
          </a:p>
          <a:p>
            <a:pPr marL="342900" indent="-342900">
              <a:buClr>
                <a:schemeClr val="accent2"/>
              </a:buClr>
              <a:buFont typeface="Arial" panose="020B0604020202020204" pitchFamily="34" charset="0"/>
              <a:buChar char="•"/>
            </a:pPr>
            <a:r>
              <a:rPr lang="de-DE" dirty="0"/>
              <a:t>Variablen des Wachstumsinvestierens</a:t>
            </a:r>
            <a:endParaRPr lang="en-US" dirty="0"/>
          </a:p>
          <a:p>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lIns="91440" tIns="45720" rIns="91440" bIns="45720" anchor="t">
            <a:noAutofit/>
          </a:bodyPr>
          <a:lstStyle/>
          <a:p>
            <a:r>
              <a:rPr lang="en-GB" err="1">
                <a:ea typeface="+mn-lt"/>
                <a:cs typeface="+mn-lt"/>
              </a:rPr>
              <a:t>Anlagestrategien</a:t>
            </a:r>
            <a:r>
              <a:rPr lang="en-GB">
                <a:ea typeface="+mn-lt"/>
                <a:cs typeface="+mn-lt"/>
              </a:rPr>
              <a:t>, die man </a:t>
            </a:r>
            <a:r>
              <a:rPr lang="en-GB" err="1">
                <a:ea typeface="+mn-lt"/>
                <a:cs typeface="+mn-lt"/>
              </a:rPr>
              <a:t>vor</a:t>
            </a:r>
            <a:r>
              <a:rPr lang="en-GB">
                <a:ea typeface="+mn-lt"/>
                <a:cs typeface="+mn-lt"/>
              </a:rPr>
              <a:t> </a:t>
            </a:r>
            <a:r>
              <a:rPr lang="en-GB" err="1">
                <a:ea typeface="+mn-lt"/>
                <a:cs typeface="+mn-lt"/>
              </a:rPr>
              <a:t>dem</a:t>
            </a:r>
            <a:r>
              <a:rPr lang="en-GB">
                <a:ea typeface="+mn-lt"/>
                <a:cs typeface="+mn-lt"/>
              </a:rPr>
              <a:t> Handel </a:t>
            </a:r>
            <a:r>
              <a:rPr lang="en-GB" err="1">
                <a:ea typeface="+mn-lt"/>
                <a:cs typeface="+mn-lt"/>
              </a:rPr>
              <a:t>lernen</a:t>
            </a:r>
            <a:r>
              <a:rPr lang="en-GB">
                <a:ea typeface="+mn-lt"/>
                <a:cs typeface="+mn-lt"/>
              </a:rPr>
              <a:t> </a:t>
            </a:r>
            <a:r>
              <a:rPr lang="en-GB" err="1">
                <a:ea typeface="+mn-lt"/>
                <a:cs typeface="+mn-lt"/>
              </a:rPr>
              <a:t>sollte</a:t>
            </a:r>
          </a:p>
          <a:p>
            <a:endParaRPr lang="en-GB">
              <a:cs typeface="Calibri"/>
            </a:endParaRPr>
          </a:p>
        </p:txBody>
      </p:sp>
    </p:spTree>
    <p:extLst>
      <p:ext uri="{BB962C8B-B14F-4D97-AF65-F5344CB8AC3E}">
        <p14:creationId xmlns:p14="http://schemas.microsoft.com/office/powerpoint/2010/main" val="125627855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p:txBody>
          <a:bodyPr/>
          <a:lstStyle/>
          <a:p>
            <a:pPr marL="360000" indent="-342900">
              <a:buBlip>
                <a:blip r:embed="rId2"/>
              </a:buBlip>
            </a:pPr>
            <a:r>
              <a:rPr lang="en-GB" b="1" dirty="0" err="1">
                <a:solidFill>
                  <a:schemeClr val="accent2"/>
                </a:solidFill>
              </a:rPr>
              <a:t>Strategie</a:t>
            </a:r>
            <a:r>
              <a:rPr lang="en-GB" b="1" dirty="0">
                <a:solidFill>
                  <a:schemeClr val="accent2"/>
                </a:solidFill>
              </a:rPr>
              <a:t> 3: Momentum Investing</a:t>
            </a:r>
          </a:p>
          <a:p>
            <a:pPr marL="0" indent="0">
              <a:buClr>
                <a:schemeClr val="accent2"/>
              </a:buClr>
            </a:pPr>
            <a:endParaRPr lang="en-GB" dirty="0"/>
          </a:p>
          <a:p>
            <a:pPr marL="342900" indent="-342900">
              <a:buClr>
                <a:schemeClr val="accent2"/>
              </a:buClr>
              <a:buFont typeface="Arial" panose="020B0604020202020204" pitchFamily="34" charset="0"/>
              <a:buChar char="•"/>
            </a:pPr>
            <a:r>
              <a:rPr kumimoji="0" lang="en-GB" b="0" i="0" u="sng"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3"/>
              </a:rPr>
              <a:t>Momentum-</a:t>
            </a:r>
            <a:r>
              <a:rPr kumimoji="0" lang="en-GB" b="0" i="0" u="sng" strike="noStrike" kern="1200" cap="none" spc="0" normalizeH="0" baseline="0" noProof="0" dirty="0" err="1">
                <a:ln>
                  <a:noFill/>
                </a:ln>
                <a:solidFill>
                  <a:schemeClr val="accent2">
                    <a:lumMod val="75000"/>
                  </a:schemeClr>
                </a:solidFill>
                <a:effectLst/>
                <a:uLnTx/>
                <a:uFillTx/>
                <a:latin typeface="Calibri" panose="020F0502020204030204"/>
                <a:ea typeface="+mn-ea"/>
                <a:cs typeface="+mn-cs"/>
                <a:hlinkClick r:id="rId3"/>
              </a:rPr>
              <a:t>Anleger</a:t>
            </a:r>
            <a:r>
              <a:rPr kumimoji="0" lang="en-GB"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rPr>
              <a:t> </a:t>
            </a:r>
            <a:r>
              <a:rPr lang="de-DE" dirty="0"/>
              <a:t>reiten auf der Welle. Sie glauben, dass die Gewinner immer gewinnen und die Verlierer immer verlieren. </a:t>
            </a:r>
            <a:endParaRPr lang="en-GB" dirty="0"/>
          </a:p>
          <a:p>
            <a:pPr marL="342900" indent="-342900">
              <a:buClr>
                <a:schemeClr val="accent2"/>
              </a:buClr>
              <a:buFont typeface="Arial" panose="020B0604020202020204" pitchFamily="34" charset="0"/>
              <a:buChar char="•"/>
            </a:pPr>
            <a:r>
              <a:rPr lang="de-DE" dirty="0"/>
              <a:t>Sie versuchen, Aktien zu kaufen, die sich in einem Aufwärtstrend befinden. Da sie glauben, dass die Verlierer weiter fallen, können sie diese Wertpapiere </a:t>
            </a:r>
            <a:r>
              <a:rPr lang="de-DE" dirty="0">
                <a:hlinkClick r:id="rId4"/>
              </a:rPr>
              <a:t>leerverkaufen</a:t>
            </a:r>
            <a:r>
              <a:rPr lang="de-DE" dirty="0"/>
              <a:t>.</a:t>
            </a:r>
            <a:endParaRPr lang="en-US" dirty="0"/>
          </a:p>
          <a:p>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lIns="91440" tIns="45720" rIns="91440" bIns="45720" anchor="t">
            <a:noAutofit/>
          </a:bodyPr>
          <a:lstStyle/>
          <a:p>
            <a:r>
              <a:rPr lang="en-GB" err="1">
                <a:ea typeface="+mn-lt"/>
                <a:cs typeface="+mn-lt"/>
              </a:rPr>
              <a:t>Anlagestrategien</a:t>
            </a:r>
            <a:r>
              <a:rPr lang="en-GB">
                <a:ea typeface="+mn-lt"/>
                <a:cs typeface="+mn-lt"/>
              </a:rPr>
              <a:t>, die man </a:t>
            </a:r>
            <a:r>
              <a:rPr lang="en-GB" err="1">
                <a:ea typeface="+mn-lt"/>
                <a:cs typeface="+mn-lt"/>
              </a:rPr>
              <a:t>vor</a:t>
            </a:r>
            <a:r>
              <a:rPr lang="en-GB">
                <a:ea typeface="+mn-lt"/>
                <a:cs typeface="+mn-lt"/>
              </a:rPr>
              <a:t> </a:t>
            </a:r>
            <a:r>
              <a:rPr lang="en-GB" err="1">
                <a:ea typeface="+mn-lt"/>
                <a:cs typeface="+mn-lt"/>
              </a:rPr>
              <a:t>dem</a:t>
            </a:r>
            <a:r>
              <a:rPr lang="en-GB">
                <a:ea typeface="+mn-lt"/>
                <a:cs typeface="+mn-lt"/>
              </a:rPr>
              <a:t> Handel </a:t>
            </a:r>
            <a:r>
              <a:rPr lang="en-GB" err="1">
                <a:ea typeface="+mn-lt"/>
                <a:cs typeface="+mn-lt"/>
              </a:rPr>
              <a:t>lernen</a:t>
            </a:r>
            <a:r>
              <a:rPr lang="en-GB">
                <a:ea typeface="+mn-lt"/>
                <a:cs typeface="+mn-lt"/>
              </a:rPr>
              <a:t> </a:t>
            </a:r>
            <a:r>
              <a:rPr lang="en-GB" err="1">
                <a:ea typeface="+mn-lt"/>
                <a:cs typeface="+mn-lt"/>
              </a:rPr>
              <a:t>sollte</a:t>
            </a:r>
          </a:p>
          <a:p>
            <a:endParaRPr lang="en-GB">
              <a:cs typeface="Calibri"/>
            </a:endParaRPr>
          </a:p>
        </p:txBody>
      </p:sp>
    </p:spTree>
    <p:extLst>
      <p:ext uri="{BB962C8B-B14F-4D97-AF65-F5344CB8AC3E}">
        <p14:creationId xmlns:p14="http://schemas.microsoft.com/office/powerpoint/2010/main" val="2512156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p:txBody>
          <a:bodyPr lIns="91440" tIns="45720" rIns="91440" bIns="45720" anchor="t"/>
          <a:lstStyle/>
          <a:p>
            <a:pPr marL="359410" indent="-342900">
              <a:buBlip>
                <a:blip r:embed="rId2"/>
              </a:buBlip>
            </a:pPr>
            <a:r>
              <a:rPr lang="en-GB" b="1" dirty="0" err="1">
                <a:solidFill>
                  <a:schemeClr val="accent2"/>
                </a:solidFill>
              </a:rPr>
              <a:t>Strategie</a:t>
            </a:r>
            <a:r>
              <a:rPr lang="en-GB" b="1" dirty="0">
                <a:solidFill>
                  <a:schemeClr val="accent2"/>
                </a:solidFill>
              </a:rPr>
              <a:t> 3: Momentum Investing</a:t>
            </a:r>
            <a:endParaRPr lang="en-US" dirty="0">
              <a:solidFill>
                <a:schemeClr val="accent2"/>
              </a:solidFill>
            </a:endParaRPr>
          </a:p>
          <a:p>
            <a:pPr marL="0" indent="0">
              <a:buClr>
                <a:schemeClr val="accent2"/>
              </a:buClr>
            </a:pPr>
            <a:endParaRPr lang="en-GB" dirty="0"/>
          </a:p>
          <a:p>
            <a:pPr marL="342900" indent="-342900">
              <a:buClr>
                <a:schemeClr val="accent2"/>
              </a:buClr>
              <a:buFont typeface="Arial" panose="020B0604020202020204" pitchFamily="34" charset="0"/>
              <a:buChar char="•"/>
            </a:pPr>
            <a:r>
              <a:rPr lang="de-DE" dirty="0"/>
              <a:t>Leerverkäufe sind jedoch eine äußerst riskante Praxis. Dazu später mehr.</a:t>
            </a:r>
          </a:p>
          <a:p>
            <a:pPr marL="342900" indent="-342900">
              <a:buClr>
                <a:schemeClr val="accent2"/>
              </a:buClr>
              <a:buFont typeface="Arial" panose="020B0604020202020204" pitchFamily="34" charset="0"/>
              <a:buChar char="•"/>
            </a:pPr>
            <a:endParaRPr lang="de-DE" dirty="0"/>
          </a:p>
          <a:p>
            <a:pPr marL="800100" lvl="1" indent="-342900">
              <a:buClr>
                <a:schemeClr val="accent2"/>
              </a:buClr>
              <a:buFont typeface="Arial" panose="020B0604020202020204" pitchFamily="34" charset="0"/>
              <a:buChar char="•"/>
            </a:pPr>
            <a:r>
              <a:rPr lang="de-DE" sz="2400" spc="0" dirty="0">
                <a:solidFill>
                  <a:srgbClr val="000000"/>
                </a:solidFill>
                <a:latin typeface="+mn-lt"/>
              </a:rPr>
              <a:t>Funktioniert es?</a:t>
            </a:r>
          </a:p>
          <a:p>
            <a:pPr marL="800100" lvl="1" indent="-342900">
              <a:buClr>
                <a:schemeClr val="accent2"/>
              </a:buClr>
              <a:buFont typeface="Arial" panose="020B0604020202020204" pitchFamily="34" charset="0"/>
              <a:buChar char="•"/>
            </a:pPr>
            <a:endParaRPr lang="de-DE" sz="2400" spc="0" dirty="0">
              <a:solidFill>
                <a:srgbClr val="000000"/>
              </a:solidFill>
              <a:latin typeface="+mn-lt"/>
            </a:endParaRPr>
          </a:p>
          <a:p>
            <a:pPr marL="800100" lvl="1" indent="-342900">
              <a:buClr>
                <a:schemeClr val="accent2"/>
              </a:buClr>
              <a:buFont typeface="Arial" panose="020B0604020202020204" pitchFamily="34" charset="0"/>
              <a:buChar char="•"/>
            </a:pPr>
            <a:r>
              <a:rPr lang="de-DE" sz="2400" spc="0" dirty="0">
                <a:solidFill>
                  <a:srgbClr val="000000"/>
                </a:solidFill>
                <a:latin typeface="+mn-lt"/>
              </a:rPr>
              <a:t>Der Reiz des Momentum-Investierens</a:t>
            </a:r>
          </a:p>
          <a:p>
            <a:pPr marL="800100" lvl="1" indent="-342900">
              <a:buClr>
                <a:schemeClr val="accent2"/>
              </a:buClr>
              <a:buFont typeface="Arial" panose="020B0604020202020204" pitchFamily="34" charset="0"/>
              <a:buChar char="•"/>
            </a:pPr>
            <a:endParaRPr lang="de-DE" sz="2400" spc="0" dirty="0">
              <a:solidFill>
                <a:srgbClr val="000000"/>
              </a:solidFill>
              <a:latin typeface="+mn-lt"/>
            </a:endParaRPr>
          </a:p>
          <a:p>
            <a:pPr marL="800100" lvl="1" indent="-342900">
              <a:buClr>
                <a:schemeClr val="accent2"/>
              </a:buClr>
              <a:buFont typeface="Arial" panose="020B0604020202020204" pitchFamily="34" charset="0"/>
              <a:buChar char="•"/>
            </a:pPr>
            <a:r>
              <a:rPr lang="de-DE" sz="2400" spc="0" dirty="0">
                <a:solidFill>
                  <a:srgbClr val="000000"/>
                </a:solidFill>
                <a:latin typeface="+mn-lt"/>
              </a:rPr>
              <a:t>Leerverkäufe</a:t>
            </a:r>
            <a:endParaRPr lang="en-US" sz="2400" spc="0" dirty="0">
              <a:solidFill>
                <a:srgbClr val="000000"/>
              </a:solidFill>
              <a:latin typeface="+mn-lt"/>
            </a:endParaRPr>
          </a:p>
          <a:p>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lIns="91440" tIns="45720" rIns="91440" bIns="45720" anchor="t">
            <a:noAutofit/>
          </a:bodyPr>
          <a:lstStyle/>
          <a:p>
            <a:r>
              <a:rPr lang="en-GB" err="1">
                <a:ea typeface="+mn-lt"/>
                <a:cs typeface="+mn-lt"/>
              </a:rPr>
              <a:t>Anlagestrategien</a:t>
            </a:r>
            <a:r>
              <a:rPr lang="en-GB">
                <a:ea typeface="+mn-lt"/>
                <a:cs typeface="+mn-lt"/>
              </a:rPr>
              <a:t>, die man </a:t>
            </a:r>
            <a:r>
              <a:rPr lang="en-GB" err="1">
                <a:ea typeface="+mn-lt"/>
                <a:cs typeface="+mn-lt"/>
              </a:rPr>
              <a:t>vor</a:t>
            </a:r>
            <a:r>
              <a:rPr lang="en-GB">
                <a:ea typeface="+mn-lt"/>
                <a:cs typeface="+mn-lt"/>
              </a:rPr>
              <a:t> </a:t>
            </a:r>
            <a:r>
              <a:rPr lang="en-GB" err="1">
                <a:ea typeface="+mn-lt"/>
                <a:cs typeface="+mn-lt"/>
              </a:rPr>
              <a:t>dem</a:t>
            </a:r>
            <a:r>
              <a:rPr lang="en-GB">
                <a:ea typeface="+mn-lt"/>
                <a:cs typeface="+mn-lt"/>
              </a:rPr>
              <a:t> Handel </a:t>
            </a:r>
            <a:r>
              <a:rPr lang="en-GB" err="1">
                <a:ea typeface="+mn-lt"/>
                <a:cs typeface="+mn-lt"/>
              </a:rPr>
              <a:t>lernen</a:t>
            </a:r>
            <a:r>
              <a:rPr lang="en-GB">
                <a:ea typeface="+mn-lt"/>
                <a:cs typeface="+mn-lt"/>
              </a:rPr>
              <a:t> </a:t>
            </a:r>
            <a:r>
              <a:rPr lang="en-GB" err="1">
                <a:ea typeface="+mn-lt"/>
                <a:cs typeface="+mn-lt"/>
              </a:rPr>
              <a:t>sollte</a:t>
            </a:r>
          </a:p>
          <a:p>
            <a:endParaRPr lang="en-GB">
              <a:cs typeface="Calibri"/>
            </a:endParaRPr>
          </a:p>
        </p:txBody>
      </p:sp>
    </p:spTree>
    <p:extLst>
      <p:ext uri="{BB962C8B-B14F-4D97-AF65-F5344CB8AC3E}">
        <p14:creationId xmlns:p14="http://schemas.microsoft.com/office/powerpoint/2010/main" val="108109707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p:txBody>
          <a:bodyPr/>
          <a:lstStyle/>
          <a:p>
            <a:pPr marL="360000" indent="-342900">
              <a:buBlip>
                <a:blip r:embed="rId2"/>
              </a:buBlip>
            </a:pPr>
            <a:r>
              <a:rPr lang="en-GB" b="1" dirty="0" err="1">
                <a:solidFill>
                  <a:schemeClr val="accent2"/>
                </a:solidFill>
              </a:rPr>
              <a:t>Strategie</a:t>
            </a:r>
            <a:r>
              <a:rPr lang="en-GB" b="1" dirty="0">
                <a:solidFill>
                  <a:schemeClr val="accent2"/>
                </a:solidFill>
              </a:rPr>
              <a:t> 4: Dollar-Cost Averaging</a:t>
            </a:r>
          </a:p>
          <a:p>
            <a:pPr marL="0" indent="0">
              <a:buClr>
                <a:schemeClr val="accent2"/>
              </a:buClr>
            </a:pPr>
            <a:endParaRPr lang="en-GB" dirty="0"/>
          </a:p>
          <a:p>
            <a:pPr marL="342900" indent="-342900">
              <a:buClr>
                <a:schemeClr val="accent2"/>
              </a:buClr>
              <a:buFont typeface="Arial" panose="020B0604020202020204" pitchFamily="34" charset="0"/>
              <a:buChar char="•"/>
            </a:pPr>
            <a:r>
              <a:rPr kumimoji="0" lang="en-GB" b="0" i="0" u="sng"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3">
                  <a:extLst>
                    <a:ext uri="{A12FA001-AC4F-418D-AE19-62706E023703}">
                      <ahyp:hlinkClr xmlns:ahyp="http://schemas.microsoft.com/office/drawing/2018/hyperlinkcolor" val="tx"/>
                    </a:ext>
                  </a:extLst>
                </a:hlinkClick>
              </a:rPr>
              <a:t>Dollar-cost averaging</a:t>
            </a:r>
            <a:r>
              <a:rPr kumimoji="0" lang="en-GB" b="0" i="0" strike="noStrike" kern="1200" cap="none" spc="0" normalizeH="0" baseline="0" noProof="0" dirty="0">
                <a:ln>
                  <a:noFill/>
                </a:ln>
                <a:solidFill>
                  <a:schemeClr val="accent2">
                    <a:lumMod val="75000"/>
                  </a:schemeClr>
                </a:solidFill>
                <a:effectLst/>
                <a:uLnTx/>
                <a:uFillTx/>
                <a:latin typeface="Calibri" panose="020F0502020204030204"/>
                <a:ea typeface="+mn-ea"/>
                <a:cs typeface="+mn-cs"/>
              </a:rPr>
              <a:t> </a:t>
            </a:r>
            <a:r>
              <a:rPr lang="de-DE" dirty="0"/>
              <a:t>(DCA) ist die Praxis, im Laufe der Zeit regelmäßig in den Markt zu investieren, und schließt sich nicht gegenseitig mit den anderen oben beschriebenen Methoden aus. Vielmehr ist es ein Mittel, um die von Ihnen gewählte Strategie auszuführen.</a:t>
            </a:r>
          </a:p>
          <a:p>
            <a:pPr marL="342900" indent="-342900">
              <a:buClr>
                <a:schemeClr val="accent2"/>
              </a:buClr>
              <a:buFont typeface="Arial" panose="020B0604020202020204" pitchFamily="34" charset="0"/>
              <a:buChar char="•"/>
            </a:pPr>
            <a:r>
              <a:rPr lang="de-DE" dirty="0"/>
              <a:t> Mit DCA können Sie sich dafür entscheiden, jeden Monat 300 Dollar auf ein Anlagekonto einzuzahlen. Dieser disziplinierte Ansatz wird besonders leistungsfähig, wenn Sie automatisierte Funktionen nutzen, die für Sie investieren.</a:t>
            </a:r>
            <a:endParaRPr lang="en-US" dirty="0"/>
          </a:p>
          <a:p>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lIns="91440" tIns="45720" rIns="91440" bIns="45720" anchor="t">
            <a:noAutofit/>
          </a:bodyPr>
          <a:lstStyle/>
          <a:p>
            <a:r>
              <a:rPr lang="en-GB" dirty="0" err="1">
                <a:ea typeface="+mn-lt"/>
                <a:cs typeface="+mn-lt"/>
              </a:rPr>
              <a:t>Anlagestrategien</a:t>
            </a:r>
            <a:r>
              <a:rPr lang="en-GB" dirty="0">
                <a:ea typeface="+mn-lt"/>
                <a:cs typeface="+mn-lt"/>
              </a:rPr>
              <a:t>, die man </a:t>
            </a:r>
            <a:r>
              <a:rPr lang="en-GB" dirty="0" err="1">
                <a:ea typeface="+mn-lt"/>
                <a:cs typeface="+mn-lt"/>
              </a:rPr>
              <a:t>vor</a:t>
            </a:r>
            <a:r>
              <a:rPr lang="en-GB" dirty="0">
                <a:ea typeface="+mn-lt"/>
                <a:cs typeface="+mn-lt"/>
              </a:rPr>
              <a:t> </a:t>
            </a:r>
            <a:r>
              <a:rPr lang="en-GB" dirty="0" err="1">
                <a:ea typeface="+mn-lt"/>
                <a:cs typeface="+mn-lt"/>
              </a:rPr>
              <a:t>dem</a:t>
            </a:r>
            <a:r>
              <a:rPr lang="en-GB" dirty="0">
                <a:ea typeface="+mn-lt"/>
                <a:cs typeface="+mn-lt"/>
              </a:rPr>
              <a:t> Handel </a:t>
            </a:r>
            <a:r>
              <a:rPr lang="en-GB" dirty="0" err="1">
                <a:ea typeface="+mn-lt"/>
                <a:cs typeface="+mn-lt"/>
              </a:rPr>
              <a:t>lernen</a:t>
            </a:r>
            <a:r>
              <a:rPr lang="en-GB" dirty="0">
                <a:ea typeface="+mn-lt"/>
                <a:cs typeface="+mn-lt"/>
              </a:rPr>
              <a:t> </a:t>
            </a:r>
            <a:r>
              <a:rPr lang="en-GB" dirty="0" err="1">
                <a:ea typeface="+mn-lt"/>
                <a:cs typeface="+mn-lt"/>
              </a:rPr>
              <a:t>sollte</a:t>
            </a:r>
            <a:endParaRPr lang="en-GB" dirty="0">
              <a:ea typeface="+mn-lt"/>
              <a:cs typeface="+mn-lt"/>
            </a:endParaRPr>
          </a:p>
          <a:p>
            <a:endParaRPr lang="en-GB" dirty="0">
              <a:cs typeface="Calibri"/>
            </a:endParaRPr>
          </a:p>
        </p:txBody>
      </p:sp>
    </p:spTree>
    <p:extLst>
      <p:ext uri="{BB962C8B-B14F-4D97-AF65-F5344CB8AC3E}">
        <p14:creationId xmlns:p14="http://schemas.microsoft.com/office/powerpoint/2010/main" val="1072054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565257"/>
            <a:ext cx="10595237" cy="3995028"/>
          </a:xfrm>
        </p:spPr>
        <p:txBody>
          <a:bodyPr lIns="91440" tIns="45720" rIns="91440" bIns="45720" anchor="t"/>
          <a:lstStyle/>
          <a:p>
            <a:pPr marL="342900" indent="-342900">
              <a:buBlip>
                <a:blip r:embed="rId2"/>
              </a:buBlip>
            </a:pPr>
            <a:r>
              <a:rPr lang="en-GB" b="1" dirty="0" err="1">
                <a:solidFill>
                  <a:schemeClr val="tx1"/>
                </a:solidFill>
                <a:ea typeface="+mn-lt"/>
                <a:cs typeface="+mn-lt"/>
              </a:rPr>
              <a:t>Lernziel</a:t>
            </a:r>
            <a:r>
              <a:rPr lang="en-GB" b="1" dirty="0">
                <a:solidFill>
                  <a:schemeClr val="tx1"/>
                </a:solidFill>
              </a:rPr>
              <a:t>:</a:t>
            </a:r>
            <a:endParaRPr lang="en-US">
              <a:solidFill>
                <a:schemeClr val="tx1"/>
              </a:solidFill>
              <a:ea typeface="+mn-lt"/>
              <a:cs typeface="+mn-lt"/>
            </a:endParaRPr>
          </a:p>
          <a:p>
            <a:pPr marL="342900" indent="-342900">
              <a:buBlip>
                <a:blip r:embed="rId2"/>
              </a:buBlip>
            </a:pPr>
            <a:endParaRPr lang="en-GB" b="1">
              <a:solidFill>
                <a:schemeClr val="accent2"/>
              </a:solidFill>
              <a:ea typeface="+mn-lt"/>
              <a:cs typeface="+mn-lt"/>
            </a:endParaRPr>
          </a:p>
          <a:p>
            <a:pPr marL="342900" indent="-342900">
              <a:buBlip>
                <a:blip r:embed="rId2"/>
              </a:buBlip>
            </a:pPr>
            <a:r>
              <a:rPr lang="en-GB">
                <a:ea typeface="+mn-lt"/>
                <a:cs typeface="+mn-lt"/>
              </a:rPr>
              <a:t>Die </a:t>
            </a:r>
            <a:r>
              <a:rPr lang="en-GB" err="1">
                <a:ea typeface="+mn-lt"/>
                <a:cs typeface="+mn-lt"/>
              </a:rPr>
              <a:t>Lernenden</a:t>
            </a:r>
            <a:r>
              <a:rPr lang="en-GB">
                <a:ea typeface="+mn-lt"/>
                <a:cs typeface="+mn-lt"/>
              </a:rPr>
              <a:t> verstehen die Rolle </a:t>
            </a:r>
            <a:r>
              <a:rPr lang="en-GB" err="1">
                <a:ea typeface="+mn-lt"/>
                <a:cs typeface="+mn-lt"/>
              </a:rPr>
              <a:t>eines</a:t>
            </a:r>
            <a:r>
              <a:rPr lang="en-GB" dirty="0">
                <a:ea typeface="+mn-lt"/>
                <a:cs typeface="+mn-lt"/>
              </a:rPr>
              <a:t> </a:t>
            </a:r>
            <a:r>
              <a:rPr lang="en-GB" err="1">
                <a:ea typeface="+mn-lt"/>
                <a:cs typeface="+mn-lt"/>
              </a:rPr>
              <a:t>Finanzplans</a:t>
            </a:r>
            <a:r>
              <a:rPr lang="en-GB">
                <a:ea typeface="+mn-lt"/>
                <a:cs typeface="+mn-lt"/>
              </a:rPr>
              <a:t>, </a:t>
            </a:r>
            <a:r>
              <a:rPr lang="en-GB" err="1">
                <a:ea typeface="+mn-lt"/>
                <a:cs typeface="+mn-lt"/>
              </a:rPr>
              <a:t>einer</a:t>
            </a:r>
            <a:r>
              <a:rPr lang="en-GB" dirty="0">
                <a:ea typeface="+mn-lt"/>
                <a:cs typeface="+mn-lt"/>
              </a:rPr>
              <a:t> </a:t>
            </a:r>
            <a:r>
              <a:rPr lang="en-GB" err="1">
                <a:ea typeface="+mn-lt"/>
                <a:cs typeface="+mn-lt"/>
              </a:rPr>
              <a:t>Finanzstrategie</a:t>
            </a:r>
            <a:r>
              <a:rPr lang="en-GB">
                <a:ea typeface="+mn-lt"/>
                <a:cs typeface="+mn-lt"/>
              </a:rPr>
              <a:t> und die </a:t>
            </a:r>
            <a:r>
              <a:rPr lang="en-GB" err="1">
                <a:ea typeface="+mn-lt"/>
                <a:cs typeface="+mn-lt"/>
              </a:rPr>
              <a:t>Vorteile</a:t>
            </a:r>
            <a:r>
              <a:rPr lang="en-GB">
                <a:ea typeface="+mn-lt"/>
                <a:cs typeface="+mn-lt"/>
              </a:rPr>
              <a:t> der </a:t>
            </a:r>
            <a:r>
              <a:rPr lang="en-GB" err="1">
                <a:ea typeface="+mn-lt"/>
                <a:cs typeface="+mn-lt"/>
              </a:rPr>
              <a:t>Planung</a:t>
            </a:r>
            <a:r>
              <a:rPr lang="en-GB">
                <a:ea typeface="+mn-lt"/>
                <a:cs typeface="+mn-lt"/>
              </a:rPr>
              <a:t> von </a:t>
            </a:r>
            <a:r>
              <a:rPr lang="en-GB" err="1">
                <a:ea typeface="+mn-lt"/>
                <a:cs typeface="+mn-lt"/>
              </a:rPr>
              <a:t>Investitionen</a:t>
            </a:r>
            <a:r>
              <a:rPr lang="en-GB">
                <a:ea typeface="+mn-lt"/>
                <a:cs typeface="+mn-lt"/>
              </a:rPr>
              <a:t> in </a:t>
            </a:r>
            <a:r>
              <a:rPr lang="en-GB" err="1">
                <a:ea typeface="+mn-lt"/>
                <a:cs typeface="+mn-lt"/>
              </a:rPr>
              <a:t>digitale</a:t>
            </a:r>
            <a:r>
              <a:rPr lang="en-GB">
                <a:ea typeface="+mn-lt"/>
                <a:cs typeface="+mn-lt"/>
              </a:rPr>
              <a:t> Tools und </a:t>
            </a:r>
            <a:r>
              <a:rPr lang="en-GB" err="1">
                <a:ea typeface="+mn-lt"/>
                <a:cs typeface="+mn-lt"/>
              </a:rPr>
              <a:t>Möglichkeiten</a:t>
            </a:r>
            <a:r>
              <a:rPr lang="en-GB">
                <a:ea typeface="+mn-lt"/>
                <a:cs typeface="+mn-lt"/>
              </a:rPr>
              <a:t>.</a:t>
            </a:r>
          </a:p>
          <a:p>
            <a:pPr marL="342900" indent="-342900">
              <a:buBlip>
                <a:blip r:embed="rId2"/>
              </a:buBlip>
            </a:pPr>
            <a:endParaRPr lang="en-GB" dirty="0">
              <a:ea typeface="+mn-lt"/>
              <a:cs typeface="+mn-lt"/>
            </a:endParaRPr>
          </a:p>
          <a:p>
            <a:pPr marL="342900" indent="-342900">
              <a:buBlip>
                <a:blip r:embed="rId2"/>
              </a:buBlip>
            </a:pPr>
            <a:r>
              <a:rPr lang="en-GB" dirty="0">
                <a:ea typeface="+mn-lt"/>
                <a:cs typeface="+mn-lt"/>
              </a:rPr>
              <a:t>Die </a:t>
            </a:r>
            <a:r>
              <a:rPr lang="en-GB" dirty="0" err="1">
                <a:ea typeface="+mn-lt"/>
                <a:cs typeface="+mn-lt"/>
              </a:rPr>
              <a:t>Lernenden</a:t>
            </a:r>
            <a:r>
              <a:rPr lang="en-GB" dirty="0">
                <a:ea typeface="+mn-lt"/>
                <a:cs typeface="+mn-lt"/>
              </a:rPr>
              <a:t> verstehen, was </a:t>
            </a:r>
            <a:r>
              <a:rPr lang="en-GB" dirty="0" err="1">
                <a:ea typeface="+mn-lt"/>
                <a:cs typeface="+mn-lt"/>
              </a:rPr>
              <a:t>digitales</a:t>
            </a:r>
            <a:r>
              <a:rPr lang="en-GB" dirty="0">
                <a:ea typeface="+mn-lt"/>
                <a:cs typeface="+mn-lt"/>
              </a:rPr>
              <a:t> Fundraising </a:t>
            </a:r>
            <a:r>
              <a:rPr lang="en-GB" dirty="0" err="1">
                <a:ea typeface="+mn-lt"/>
                <a:cs typeface="+mn-lt"/>
              </a:rPr>
              <a:t>ist</a:t>
            </a:r>
            <a:r>
              <a:rPr lang="en-GB" dirty="0">
                <a:ea typeface="+mn-lt"/>
                <a:cs typeface="+mn-lt"/>
              </a:rPr>
              <a:t> und </a:t>
            </a:r>
            <a:r>
              <a:rPr lang="en-GB" dirty="0" err="1">
                <a:ea typeface="+mn-lt"/>
                <a:cs typeface="+mn-lt"/>
              </a:rPr>
              <a:t>wie</a:t>
            </a:r>
            <a:r>
              <a:rPr lang="en-GB" dirty="0">
                <a:ea typeface="+mn-lt"/>
                <a:cs typeface="+mn-lt"/>
              </a:rPr>
              <a:t> es </a:t>
            </a:r>
            <a:r>
              <a:rPr lang="en-GB" dirty="0" err="1">
                <a:ea typeface="+mn-lt"/>
                <a:cs typeface="+mn-lt"/>
              </a:rPr>
              <a:t>zur</a:t>
            </a:r>
            <a:r>
              <a:rPr lang="en-GB" dirty="0">
                <a:ea typeface="+mn-lt"/>
                <a:cs typeface="+mn-lt"/>
              </a:rPr>
              <a:t> </a:t>
            </a:r>
            <a:r>
              <a:rPr lang="en-GB" dirty="0" err="1">
                <a:ea typeface="+mn-lt"/>
                <a:cs typeface="+mn-lt"/>
              </a:rPr>
              <a:t>Unterstützung</a:t>
            </a:r>
            <a:r>
              <a:rPr lang="en-GB" dirty="0">
                <a:ea typeface="+mn-lt"/>
                <a:cs typeface="+mn-lt"/>
              </a:rPr>
              <a:t> von NRO-Fundraising-</a:t>
            </a:r>
            <a:r>
              <a:rPr lang="en-GB" dirty="0" err="1">
                <a:ea typeface="+mn-lt"/>
                <a:cs typeface="+mn-lt"/>
              </a:rPr>
              <a:t>Aktivitäten</a:t>
            </a:r>
            <a:r>
              <a:rPr lang="en-GB" dirty="0">
                <a:ea typeface="+mn-lt"/>
                <a:cs typeface="+mn-lt"/>
              </a:rPr>
              <a:t> </a:t>
            </a:r>
            <a:r>
              <a:rPr lang="en-GB" dirty="0" err="1">
                <a:ea typeface="+mn-lt"/>
                <a:cs typeface="+mn-lt"/>
              </a:rPr>
              <a:t>genutzt</a:t>
            </a:r>
            <a:r>
              <a:rPr lang="en-GB" dirty="0">
                <a:ea typeface="+mn-lt"/>
                <a:cs typeface="+mn-lt"/>
              </a:rPr>
              <a:t> </a:t>
            </a:r>
            <a:r>
              <a:rPr lang="en-GB" dirty="0" err="1">
                <a:ea typeface="+mn-lt"/>
                <a:cs typeface="+mn-lt"/>
              </a:rPr>
              <a:t>werden</a:t>
            </a:r>
            <a:r>
              <a:rPr lang="en-GB" dirty="0">
                <a:ea typeface="+mn-lt"/>
                <a:cs typeface="+mn-lt"/>
              </a:rPr>
              <a:t> </a:t>
            </a:r>
            <a:r>
              <a:rPr lang="en-GB" dirty="0" err="1">
                <a:ea typeface="+mn-lt"/>
                <a:cs typeface="+mn-lt"/>
              </a:rPr>
              <a:t>kann</a:t>
            </a:r>
            <a:r>
              <a:rPr lang="en-GB" dirty="0">
                <a:ea typeface="+mn-lt"/>
                <a:cs typeface="+mn-lt"/>
              </a:rPr>
              <a:t>. </a:t>
            </a:r>
          </a:p>
          <a:p>
            <a:pPr marL="342900" indent="-342900">
              <a:buBlip>
                <a:blip r:embed="rId2"/>
              </a:buBlip>
            </a:pPr>
            <a:endParaRPr lang="en-GB" dirty="0">
              <a:ea typeface="+mn-lt"/>
              <a:cs typeface="+mn-lt"/>
            </a:endParaRPr>
          </a:p>
          <a:p>
            <a:pPr marL="342900" indent="-342900">
              <a:buBlip>
                <a:blip r:embed="rId2"/>
              </a:buBlip>
            </a:pPr>
            <a:r>
              <a:rPr lang="en-GB" dirty="0">
                <a:ea typeface="+mn-lt"/>
                <a:cs typeface="+mn-lt"/>
              </a:rPr>
              <a:t>Die </a:t>
            </a:r>
            <a:r>
              <a:rPr lang="en-GB" dirty="0" err="1">
                <a:ea typeface="+mn-lt"/>
                <a:cs typeface="+mn-lt"/>
              </a:rPr>
              <a:t>Lernenden</a:t>
            </a:r>
            <a:r>
              <a:rPr lang="en-GB" dirty="0">
                <a:ea typeface="+mn-lt"/>
                <a:cs typeface="+mn-lt"/>
              </a:rPr>
              <a:t> verstehen den </a:t>
            </a:r>
            <a:r>
              <a:rPr lang="en-GB" dirty="0" err="1">
                <a:ea typeface="+mn-lt"/>
                <a:cs typeface="+mn-lt"/>
              </a:rPr>
              <a:t>Umfang</a:t>
            </a:r>
            <a:r>
              <a:rPr lang="en-GB" dirty="0">
                <a:ea typeface="+mn-lt"/>
                <a:cs typeface="+mn-lt"/>
              </a:rPr>
              <a:t> der Tools und Möglichkeiten </a:t>
            </a:r>
            <a:r>
              <a:rPr lang="en-GB" dirty="0" err="1">
                <a:ea typeface="+mn-lt"/>
                <a:cs typeface="+mn-lt"/>
              </a:rPr>
              <a:t>zur</a:t>
            </a:r>
            <a:r>
              <a:rPr lang="en-GB" dirty="0">
                <a:ea typeface="+mn-lt"/>
                <a:cs typeface="+mn-lt"/>
              </a:rPr>
              <a:t> </a:t>
            </a:r>
            <a:r>
              <a:rPr lang="en-GB" dirty="0" err="1">
                <a:ea typeface="+mn-lt"/>
                <a:cs typeface="+mn-lt"/>
              </a:rPr>
              <a:t>Gewinnung</a:t>
            </a:r>
            <a:r>
              <a:rPr lang="en-GB" dirty="0">
                <a:ea typeface="+mn-lt"/>
                <a:cs typeface="+mn-lt"/>
              </a:rPr>
              <a:t> von </a:t>
            </a:r>
            <a:r>
              <a:rPr lang="en-GB" dirty="0" err="1">
                <a:ea typeface="+mn-lt"/>
                <a:cs typeface="+mn-lt"/>
              </a:rPr>
              <a:t>finanzieller</a:t>
            </a:r>
            <a:r>
              <a:rPr lang="en-GB" dirty="0">
                <a:ea typeface="+mn-lt"/>
                <a:cs typeface="+mn-lt"/>
              </a:rPr>
              <a:t> </a:t>
            </a:r>
            <a:r>
              <a:rPr lang="en-GB" dirty="0" err="1">
                <a:ea typeface="+mn-lt"/>
                <a:cs typeface="+mn-lt"/>
              </a:rPr>
              <a:t>Unterstützung</a:t>
            </a:r>
            <a:r>
              <a:rPr lang="en-GB" dirty="0">
                <a:ea typeface="+mn-lt"/>
                <a:cs typeface="+mn-lt"/>
              </a:rPr>
              <a:t>.</a:t>
            </a:r>
          </a:p>
          <a:p>
            <a:pPr marL="342900" indent="-342900">
              <a:buClr>
                <a:schemeClr val="accent2"/>
              </a:buClr>
              <a:buFont typeface="Arial" panose="020B0604020202020204" pitchFamily="34" charset="0"/>
              <a:buChar char="•"/>
            </a:pPr>
            <a:endParaRPr lang="en-GB"/>
          </a:p>
          <a:p>
            <a:endParaRPr lang="en-US"/>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lIns="91440" tIns="45720" rIns="91440" bIns="45720" anchor="t">
            <a:noAutofit/>
          </a:bodyPr>
          <a:lstStyle/>
          <a:p>
            <a:r>
              <a:rPr lang="en-US" err="1">
                <a:ea typeface="+mn-lt"/>
                <a:cs typeface="+mn-lt"/>
              </a:rPr>
              <a:t>Unterrichts</a:t>
            </a:r>
            <a:r>
              <a:rPr lang="en-US">
                <a:ea typeface="+mn-lt"/>
                <a:cs typeface="+mn-lt"/>
              </a:rPr>
              <a:t>- &amp; </a:t>
            </a:r>
            <a:r>
              <a:rPr lang="en-US" err="1">
                <a:ea typeface="+mn-lt"/>
                <a:cs typeface="+mn-lt"/>
              </a:rPr>
              <a:t>Lernziele</a:t>
            </a:r>
            <a:endParaRPr lang="en-US" err="1"/>
          </a:p>
        </p:txBody>
      </p:sp>
    </p:spTree>
    <p:extLst>
      <p:ext uri="{BB962C8B-B14F-4D97-AF65-F5344CB8AC3E}">
        <p14:creationId xmlns:p14="http://schemas.microsoft.com/office/powerpoint/2010/main" val="1508422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p:txBody>
          <a:bodyPr lIns="91440" tIns="45720" rIns="91440" bIns="45720" anchor="t"/>
          <a:lstStyle/>
          <a:p>
            <a:pPr marL="359410" indent="-342900">
              <a:buBlip>
                <a:blip r:embed="rId2"/>
              </a:buBlip>
            </a:pPr>
            <a:r>
              <a:rPr lang="en-GB" b="1" dirty="0" err="1">
                <a:solidFill>
                  <a:schemeClr val="accent2"/>
                </a:solidFill>
              </a:rPr>
              <a:t>Strategie</a:t>
            </a:r>
            <a:r>
              <a:rPr lang="en-GB" b="1" dirty="0">
                <a:solidFill>
                  <a:schemeClr val="accent2"/>
                </a:solidFill>
              </a:rPr>
              <a:t> 4: Dollar-Cost Averaging </a:t>
            </a:r>
            <a:endParaRPr lang="en-US" dirty="0">
              <a:solidFill>
                <a:schemeClr val="accent2"/>
              </a:solidFill>
            </a:endParaRPr>
          </a:p>
          <a:p>
            <a:pPr marL="0" indent="0">
              <a:buClr>
                <a:schemeClr val="accent2"/>
              </a:buClr>
            </a:pPr>
            <a:endParaRPr lang="en-GB" dirty="0"/>
          </a:p>
          <a:p>
            <a:pPr marL="342900" indent="-342900">
              <a:buClr>
                <a:schemeClr val="accent2"/>
              </a:buClr>
              <a:buFont typeface="Arial" panose="020B0604020202020204" pitchFamily="34" charset="0"/>
              <a:buChar char="•"/>
            </a:pPr>
            <a:r>
              <a:rPr lang="de-DE" dirty="0"/>
              <a:t>Es ist leicht, sich auf einen Plan einzulassen, wenn der Prozess fast keine Überwachung erfordert.</a:t>
            </a:r>
          </a:p>
          <a:p>
            <a:pPr marL="342900" indent="-342900">
              <a:buClr>
                <a:schemeClr val="accent2"/>
              </a:buClr>
              <a:buFont typeface="Arial" panose="020B0604020202020204" pitchFamily="34" charset="0"/>
              <a:buChar char="•"/>
            </a:pPr>
            <a:endParaRPr lang="de-DE" dirty="0"/>
          </a:p>
          <a:p>
            <a:pPr marL="800100" lvl="2" indent="-342900">
              <a:spcBef>
                <a:spcPts val="1000"/>
              </a:spcBef>
              <a:buClr>
                <a:schemeClr val="accent2"/>
              </a:buClr>
              <a:buFont typeface="Arial" panose="020B0604020202020204" pitchFamily="34" charset="0"/>
              <a:buChar char="•"/>
            </a:pPr>
            <a:r>
              <a:rPr lang="de-DE" sz="2400" spc="0" dirty="0">
                <a:solidFill>
                  <a:srgbClr val="000000"/>
                </a:solidFill>
                <a:latin typeface="+mn-lt"/>
              </a:rPr>
              <a:t>Eine weise Entscheidung</a:t>
            </a:r>
            <a:endParaRPr lang="en-US" sz="2400" spc="0" dirty="0">
              <a:solidFill>
                <a:srgbClr val="000000"/>
              </a:solidFill>
              <a:latin typeface="+mn-lt"/>
            </a:endParaRPr>
          </a:p>
          <a:p>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lIns="91440" tIns="45720" rIns="91440" bIns="45720" anchor="t">
            <a:noAutofit/>
          </a:bodyPr>
          <a:lstStyle/>
          <a:p>
            <a:r>
              <a:rPr lang="en-GB" err="1">
                <a:ea typeface="+mn-lt"/>
                <a:cs typeface="+mn-lt"/>
              </a:rPr>
              <a:t>Anlagestrategien</a:t>
            </a:r>
            <a:r>
              <a:rPr lang="en-GB">
                <a:ea typeface="+mn-lt"/>
                <a:cs typeface="+mn-lt"/>
              </a:rPr>
              <a:t>, die man </a:t>
            </a:r>
            <a:r>
              <a:rPr lang="en-GB" err="1">
                <a:ea typeface="+mn-lt"/>
                <a:cs typeface="+mn-lt"/>
              </a:rPr>
              <a:t>vor</a:t>
            </a:r>
            <a:r>
              <a:rPr lang="en-GB">
                <a:ea typeface="+mn-lt"/>
                <a:cs typeface="+mn-lt"/>
              </a:rPr>
              <a:t> </a:t>
            </a:r>
            <a:r>
              <a:rPr lang="en-GB" err="1">
                <a:ea typeface="+mn-lt"/>
                <a:cs typeface="+mn-lt"/>
              </a:rPr>
              <a:t>dem</a:t>
            </a:r>
            <a:r>
              <a:rPr lang="en-GB">
                <a:ea typeface="+mn-lt"/>
                <a:cs typeface="+mn-lt"/>
              </a:rPr>
              <a:t> Handel </a:t>
            </a:r>
            <a:r>
              <a:rPr lang="en-GB" err="1">
                <a:ea typeface="+mn-lt"/>
                <a:cs typeface="+mn-lt"/>
              </a:rPr>
              <a:t>lernen</a:t>
            </a:r>
            <a:r>
              <a:rPr lang="en-GB">
                <a:ea typeface="+mn-lt"/>
                <a:cs typeface="+mn-lt"/>
              </a:rPr>
              <a:t> </a:t>
            </a:r>
            <a:r>
              <a:rPr lang="en-GB" err="1">
                <a:ea typeface="+mn-lt"/>
                <a:cs typeface="+mn-lt"/>
              </a:rPr>
              <a:t>sollte</a:t>
            </a:r>
          </a:p>
          <a:p>
            <a:endParaRPr lang="en-GB">
              <a:cs typeface="Calibri"/>
            </a:endParaRPr>
          </a:p>
        </p:txBody>
      </p:sp>
    </p:spTree>
    <p:extLst>
      <p:ext uri="{BB962C8B-B14F-4D97-AF65-F5344CB8AC3E}">
        <p14:creationId xmlns:p14="http://schemas.microsoft.com/office/powerpoint/2010/main" val="261431677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p:txBody>
          <a:bodyPr lIns="91440" tIns="45720" rIns="91440" bIns="45720" anchor="t"/>
          <a:lstStyle/>
          <a:p>
            <a:pPr marL="359410" indent="-342900">
              <a:buBlip>
                <a:blip r:embed="rId3"/>
              </a:buBlip>
            </a:pPr>
            <a:r>
              <a:rPr lang="de-DE" b="1" dirty="0">
                <a:solidFill>
                  <a:schemeClr val="accent2"/>
                </a:solidFill>
              </a:rPr>
              <a:t>Sobald Sie Ihre Strategie festgelegt haben</a:t>
            </a:r>
          </a:p>
          <a:p>
            <a:pPr marL="16510" indent="0"/>
            <a:endParaRPr lang="en-US" dirty="0">
              <a:solidFill>
                <a:schemeClr val="accent2"/>
              </a:solidFill>
            </a:endParaRPr>
          </a:p>
          <a:p>
            <a:pPr marL="342900" indent="-342900">
              <a:buClr>
                <a:schemeClr val="accent2"/>
              </a:buClr>
              <a:buFont typeface="Arial" panose="020B0604020202020204" pitchFamily="34" charset="0"/>
              <a:buChar char="•"/>
            </a:pPr>
            <a:r>
              <a:rPr lang="de-DE" dirty="0"/>
              <a:t>Berechnen Sie zunächst, wie viel Geld Sie für Ihre Investitionen benötigen. Dazu gehört, wie viel Sie anfangs einzahlen können und wie viel Sie auch in Zukunft investieren können. </a:t>
            </a:r>
          </a:p>
          <a:p>
            <a:pPr marL="342900" indent="-342900">
              <a:buClr>
                <a:schemeClr val="accent2"/>
              </a:buClr>
              <a:buFont typeface="Arial" panose="020B0604020202020204" pitchFamily="34" charset="0"/>
              <a:buChar char="•"/>
            </a:pPr>
            <a:endParaRPr lang="de-DE" dirty="0"/>
          </a:p>
          <a:p>
            <a:pPr marL="342900" indent="-342900">
              <a:buClr>
                <a:schemeClr val="accent2"/>
              </a:buClr>
              <a:buFont typeface="Arial" panose="020B0604020202020204" pitchFamily="34" charset="0"/>
              <a:buChar char="•"/>
            </a:pPr>
            <a:r>
              <a:rPr lang="de-DE" dirty="0"/>
              <a:t>Dann müssen Sie entscheiden, wie Sie am besten investieren können.</a:t>
            </a:r>
            <a:endParaRPr lang="en-US" spc="0" dirty="0">
              <a:solidFill>
                <a:srgbClr val="000000"/>
              </a:solidFill>
              <a:latin typeface="Calibri"/>
              <a:ea typeface="Calibri"/>
              <a:cs typeface="Calibri"/>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lIns="91440" tIns="45720" rIns="91440" bIns="45720" anchor="t">
            <a:noAutofit/>
          </a:bodyPr>
          <a:lstStyle/>
          <a:p>
            <a:r>
              <a:rPr lang="en-GB" err="1">
                <a:ea typeface="+mn-lt"/>
                <a:cs typeface="+mn-lt"/>
              </a:rPr>
              <a:t>Anlagestrategien</a:t>
            </a:r>
            <a:r>
              <a:rPr lang="en-GB">
                <a:ea typeface="+mn-lt"/>
                <a:cs typeface="+mn-lt"/>
              </a:rPr>
              <a:t>, die man </a:t>
            </a:r>
            <a:r>
              <a:rPr lang="en-GB" err="1">
                <a:ea typeface="+mn-lt"/>
                <a:cs typeface="+mn-lt"/>
              </a:rPr>
              <a:t>vor</a:t>
            </a:r>
            <a:r>
              <a:rPr lang="en-GB">
                <a:ea typeface="+mn-lt"/>
                <a:cs typeface="+mn-lt"/>
              </a:rPr>
              <a:t> </a:t>
            </a:r>
            <a:r>
              <a:rPr lang="en-GB" err="1">
                <a:ea typeface="+mn-lt"/>
                <a:cs typeface="+mn-lt"/>
              </a:rPr>
              <a:t>dem</a:t>
            </a:r>
            <a:r>
              <a:rPr lang="en-GB">
                <a:ea typeface="+mn-lt"/>
                <a:cs typeface="+mn-lt"/>
              </a:rPr>
              <a:t> Handel </a:t>
            </a:r>
            <a:r>
              <a:rPr lang="en-GB" err="1">
                <a:ea typeface="+mn-lt"/>
                <a:cs typeface="+mn-lt"/>
              </a:rPr>
              <a:t>lernen</a:t>
            </a:r>
            <a:r>
              <a:rPr lang="en-GB">
                <a:ea typeface="+mn-lt"/>
                <a:cs typeface="+mn-lt"/>
              </a:rPr>
              <a:t> </a:t>
            </a:r>
            <a:r>
              <a:rPr lang="en-GB" err="1">
                <a:ea typeface="+mn-lt"/>
                <a:cs typeface="+mn-lt"/>
              </a:rPr>
              <a:t>sollte</a:t>
            </a:r>
          </a:p>
          <a:p>
            <a:endParaRPr lang="en-GB">
              <a:cs typeface="Calibri"/>
            </a:endParaRPr>
          </a:p>
        </p:txBody>
      </p:sp>
    </p:spTree>
    <p:extLst>
      <p:ext uri="{BB962C8B-B14F-4D97-AF65-F5344CB8AC3E}">
        <p14:creationId xmlns:p14="http://schemas.microsoft.com/office/powerpoint/2010/main" val="99209983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p:txBody>
          <a:bodyPr/>
          <a:lstStyle/>
          <a:p>
            <a:pPr marL="360000" indent="-342900">
              <a:buBlip>
                <a:blip r:embed="rId3"/>
              </a:buBlip>
            </a:pPr>
            <a:r>
              <a:rPr lang="de-DE" b="1" dirty="0">
                <a:solidFill>
                  <a:schemeClr val="accent2"/>
                </a:solidFill>
              </a:rPr>
              <a:t>Sobald Sie Ihre Strategie festgelegt haben</a:t>
            </a:r>
          </a:p>
          <a:p>
            <a:pPr marL="17100" indent="0"/>
            <a:endParaRPr lang="en-GB" dirty="0"/>
          </a:p>
          <a:p>
            <a:pPr marL="342900" indent="-342900">
              <a:buClr>
                <a:schemeClr val="accent2"/>
              </a:buClr>
              <a:buFont typeface="Arial" panose="020B0604020202020204" pitchFamily="34" charset="0"/>
              <a:buChar char="•"/>
            </a:pPr>
            <a:r>
              <a:rPr lang="de-DE" dirty="0"/>
              <a:t>Wollen Sie einen traditionellen Finanzberater oder Makler aufsuchen, oder ist ein passiver, sorgenfreier Ansatz für Sie besser geeignet? </a:t>
            </a:r>
          </a:p>
          <a:p>
            <a:pPr marL="342900" indent="-342900">
              <a:buClr>
                <a:schemeClr val="accent2"/>
              </a:buClr>
              <a:buFont typeface="Arial" panose="020B0604020202020204" pitchFamily="34" charset="0"/>
              <a:buChar char="•"/>
            </a:pPr>
            <a:endParaRPr lang="de-DE" dirty="0"/>
          </a:p>
          <a:p>
            <a:pPr marL="342900" indent="-342900">
              <a:buClr>
                <a:schemeClr val="accent2"/>
              </a:buClr>
              <a:buFont typeface="Arial" panose="020B0604020202020204" pitchFamily="34" charset="0"/>
              <a:buChar char="•"/>
            </a:pPr>
            <a:r>
              <a:rPr lang="de-DE" dirty="0"/>
              <a:t>Wenn Sie sich für Letzteres entscheiden, sollten Sie sich bei einem </a:t>
            </a:r>
            <a:r>
              <a:rPr lang="en-GB" u="sng" dirty="0">
                <a:solidFill>
                  <a:schemeClr val="accent2">
                    <a:lumMod val="75000"/>
                  </a:schemeClr>
                </a:solidFill>
              </a:rPr>
              <a:t>R</a:t>
            </a:r>
            <a:r>
              <a:rPr lang="en-GB" u="sng" dirty="0">
                <a:solidFill>
                  <a:schemeClr val="accent2">
                    <a:lumMod val="75000"/>
                  </a:schemeClr>
                </a:solidFill>
                <a:hlinkClick r:id="rId4">
                  <a:extLst>
                    <a:ext uri="{A12FA001-AC4F-418D-AE19-62706E023703}">
                      <ahyp:hlinkClr xmlns:ahyp="http://schemas.microsoft.com/office/drawing/2018/hyperlinkcolor" val="tx"/>
                    </a:ext>
                  </a:extLst>
                </a:hlinkClick>
              </a:rPr>
              <a:t>obo-Advisor</a:t>
            </a:r>
            <a:r>
              <a:rPr lang="de-DE" dirty="0"/>
              <a:t> anmelden. Dies wird Ihnen helfen, die Kosten für Investitionen zu ermitteln, von den Verwaltungsgebühren bis zu den </a:t>
            </a:r>
            <a:r>
              <a:rPr lang="de-DE" u="sng" dirty="0">
                <a:solidFill>
                  <a:schemeClr val="accent2">
                    <a:lumMod val="75000"/>
                  </a:schemeClr>
                </a:solidFill>
                <a:hlinkClick r:id="rId5">
                  <a:extLst>
                    <a:ext uri="{A12FA001-AC4F-418D-AE19-62706E023703}">
                      <ahyp:hlinkClr xmlns:ahyp="http://schemas.microsoft.com/office/drawing/2018/hyperlinkcolor" val="tx"/>
                    </a:ext>
                  </a:extLst>
                </a:hlinkClick>
              </a:rPr>
              <a:t>Provisionen</a:t>
            </a:r>
            <a:r>
              <a:rPr lang="de-DE" dirty="0"/>
              <a:t>, die Sie Ihrem Makler oder Berater zahlen müssen.</a:t>
            </a:r>
            <a:endParaRPr lang="en-GB" dirty="0"/>
          </a:p>
          <a:p>
            <a:endParaRPr lang="en-US" dirty="0"/>
          </a:p>
          <a:p>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lIns="91440" tIns="45720" rIns="91440" bIns="45720" anchor="t">
            <a:noAutofit/>
          </a:bodyPr>
          <a:lstStyle/>
          <a:p>
            <a:r>
              <a:rPr lang="en-GB" err="1">
                <a:ea typeface="+mn-lt"/>
                <a:cs typeface="+mn-lt"/>
              </a:rPr>
              <a:t>Anlagestrategien</a:t>
            </a:r>
            <a:r>
              <a:rPr lang="en-GB">
                <a:ea typeface="+mn-lt"/>
                <a:cs typeface="+mn-lt"/>
              </a:rPr>
              <a:t>, die man </a:t>
            </a:r>
            <a:r>
              <a:rPr lang="en-GB" err="1">
                <a:ea typeface="+mn-lt"/>
                <a:cs typeface="+mn-lt"/>
              </a:rPr>
              <a:t>vor</a:t>
            </a:r>
            <a:r>
              <a:rPr lang="en-GB">
                <a:ea typeface="+mn-lt"/>
                <a:cs typeface="+mn-lt"/>
              </a:rPr>
              <a:t> </a:t>
            </a:r>
            <a:r>
              <a:rPr lang="en-GB" err="1">
                <a:ea typeface="+mn-lt"/>
                <a:cs typeface="+mn-lt"/>
              </a:rPr>
              <a:t>dem</a:t>
            </a:r>
            <a:r>
              <a:rPr lang="en-GB">
                <a:ea typeface="+mn-lt"/>
                <a:cs typeface="+mn-lt"/>
              </a:rPr>
              <a:t> Handel </a:t>
            </a:r>
            <a:r>
              <a:rPr lang="en-GB" err="1">
                <a:ea typeface="+mn-lt"/>
                <a:cs typeface="+mn-lt"/>
              </a:rPr>
              <a:t>lernen</a:t>
            </a:r>
            <a:r>
              <a:rPr lang="en-GB">
                <a:ea typeface="+mn-lt"/>
                <a:cs typeface="+mn-lt"/>
              </a:rPr>
              <a:t> </a:t>
            </a:r>
            <a:r>
              <a:rPr lang="en-GB" err="1">
                <a:ea typeface="+mn-lt"/>
                <a:cs typeface="+mn-lt"/>
              </a:rPr>
              <a:t>sollte</a:t>
            </a:r>
          </a:p>
          <a:p>
            <a:endParaRPr lang="en-GB">
              <a:cs typeface="Calibri"/>
            </a:endParaRPr>
          </a:p>
        </p:txBody>
      </p:sp>
    </p:spTree>
    <p:extLst>
      <p:ext uri="{BB962C8B-B14F-4D97-AF65-F5344CB8AC3E}">
        <p14:creationId xmlns:p14="http://schemas.microsoft.com/office/powerpoint/2010/main" val="2016782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p:txBody>
          <a:bodyPr lIns="91440" tIns="45720" rIns="91440" bIns="45720" anchor="t"/>
          <a:lstStyle/>
          <a:p>
            <a:pPr marL="359410" indent="-342900">
              <a:buClr>
                <a:schemeClr val="accent2"/>
              </a:buClr>
              <a:buFont typeface="Arial" panose="020B0604020202020204" pitchFamily="34" charset="0"/>
              <a:buChar char="•"/>
            </a:pPr>
            <a:r>
              <a:rPr lang="en-GB" err="1">
                <a:ea typeface="+mn-lt"/>
                <a:cs typeface="+mn-lt"/>
              </a:rPr>
              <a:t>Überlegen</a:t>
            </a:r>
            <a:r>
              <a:rPr lang="en-GB">
                <a:ea typeface="+mn-lt"/>
                <a:cs typeface="+mn-lt"/>
              </a:rPr>
              <a:t> Sie </a:t>
            </a:r>
            <a:r>
              <a:rPr lang="en-GB" err="1">
                <a:ea typeface="+mn-lt"/>
                <a:cs typeface="+mn-lt"/>
              </a:rPr>
              <a:t>sich</a:t>
            </a:r>
            <a:r>
              <a:rPr lang="en-GB">
                <a:ea typeface="+mn-lt"/>
                <a:cs typeface="+mn-lt"/>
              </a:rPr>
              <a:t> </a:t>
            </a:r>
            <a:r>
              <a:rPr lang="en-GB" err="1">
                <a:ea typeface="+mn-lt"/>
                <a:cs typeface="+mn-lt"/>
              </a:rPr>
              <a:t>Ihre</a:t>
            </a:r>
            <a:r>
              <a:rPr lang="en-GB">
                <a:ea typeface="+mn-lt"/>
                <a:cs typeface="+mn-lt"/>
              </a:rPr>
              <a:t> </a:t>
            </a:r>
            <a:r>
              <a:rPr lang="en-GB" err="1">
                <a:ea typeface="+mn-lt"/>
                <a:cs typeface="+mn-lt"/>
              </a:rPr>
              <a:t>Anlageformen</a:t>
            </a:r>
            <a:r>
              <a:rPr lang="en-GB">
                <a:ea typeface="+mn-lt"/>
                <a:cs typeface="+mn-lt"/>
              </a:rPr>
              <a:t>.</a:t>
            </a:r>
            <a:endParaRPr lang="en-US">
              <a:ea typeface="+mn-lt"/>
              <a:cs typeface="+mn-lt"/>
            </a:endParaRPr>
          </a:p>
          <a:p>
            <a:pPr marL="359410" indent="-342900">
              <a:buClr>
                <a:schemeClr val="accent2"/>
              </a:buClr>
              <a:buFont typeface="Arial" panose="020B0604020202020204" pitchFamily="34" charset="0"/>
              <a:buChar char="•"/>
            </a:pPr>
            <a:endParaRPr lang="en-GB">
              <a:cs typeface="Calibri" panose="020F0502020204030204"/>
            </a:endParaRPr>
          </a:p>
          <a:p>
            <a:pPr marL="359410" indent="-342900">
              <a:buClr>
                <a:schemeClr val="accent2"/>
              </a:buClr>
              <a:buFont typeface="Arial" panose="020B0604020202020204" pitchFamily="34" charset="0"/>
              <a:buChar char="•"/>
            </a:pPr>
            <a:r>
              <a:rPr lang="en-GB">
                <a:ea typeface="+mn-lt"/>
                <a:cs typeface="+mn-lt"/>
              </a:rPr>
              <a:t>Denken Sie </a:t>
            </a:r>
            <a:r>
              <a:rPr lang="en-GB" err="1">
                <a:ea typeface="+mn-lt"/>
                <a:cs typeface="+mn-lt"/>
              </a:rPr>
              <a:t>daran</a:t>
            </a:r>
            <a:r>
              <a:rPr lang="en-GB">
                <a:ea typeface="+mn-lt"/>
                <a:cs typeface="+mn-lt"/>
              </a:rPr>
              <a:t>, </a:t>
            </a:r>
            <a:r>
              <a:rPr lang="en-GB" err="1">
                <a:ea typeface="+mn-lt"/>
                <a:cs typeface="+mn-lt"/>
              </a:rPr>
              <a:t>dass</a:t>
            </a:r>
            <a:r>
              <a:rPr lang="en-GB">
                <a:ea typeface="+mn-lt"/>
                <a:cs typeface="+mn-lt"/>
              </a:rPr>
              <a:t> es </a:t>
            </a:r>
            <a:r>
              <a:rPr lang="en-GB" err="1">
                <a:ea typeface="+mn-lt"/>
                <a:cs typeface="+mn-lt"/>
              </a:rPr>
              <a:t>nicht</a:t>
            </a:r>
            <a:r>
              <a:rPr lang="en-GB">
                <a:ea typeface="+mn-lt"/>
                <a:cs typeface="+mn-lt"/>
              </a:rPr>
              <a:t> </a:t>
            </a:r>
            <a:r>
              <a:rPr lang="en-GB" err="1">
                <a:ea typeface="+mn-lt"/>
                <a:cs typeface="+mn-lt"/>
              </a:rPr>
              <a:t>sinnvoll</a:t>
            </a:r>
            <a:r>
              <a:rPr lang="en-GB">
                <a:ea typeface="+mn-lt"/>
                <a:cs typeface="+mn-lt"/>
              </a:rPr>
              <a:t> </a:t>
            </a:r>
            <a:r>
              <a:rPr lang="en-GB" err="1">
                <a:ea typeface="+mn-lt"/>
                <a:cs typeface="+mn-lt"/>
              </a:rPr>
              <a:t>ist</a:t>
            </a:r>
            <a:r>
              <a:rPr lang="en-GB">
                <a:ea typeface="+mn-lt"/>
                <a:cs typeface="+mn-lt"/>
              </a:rPr>
              <a:t>, </a:t>
            </a:r>
            <a:r>
              <a:rPr lang="en-GB" err="1">
                <a:ea typeface="+mn-lt"/>
                <a:cs typeface="+mn-lt"/>
              </a:rPr>
              <a:t>alles</a:t>
            </a:r>
            <a:r>
              <a:rPr lang="en-GB">
                <a:ea typeface="+mn-lt"/>
                <a:cs typeface="+mn-lt"/>
              </a:rPr>
              <a:t> auf </a:t>
            </a:r>
            <a:r>
              <a:rPr lang="en-GB" err="1">
                <a:ea typeface="+mn-lt"/>
                <a:cs typeface="+mn-lt"/>
              </a:rPr>
              <a:t>eine</a:t>
            </a:r>
            <a:r>
              <a:rPr lang="en-GB">
                <a:ea typeface="+mn-lt"/>
                <a:cs typeface="+mn-lt"/>
              </a:rPr>
              <a:t> Karte </a:t>
            </a:r>
            <a:r>
              <a:rPr lang="en-GB" err="1">
                <a:ea typeface="+mn-lt"/>
                <a:cs typeface="+mn-lt"/>
              </a:rPr>
              <a:t>zu</a:t>
            </a:r>
            <a:r>
              <a:rPr lang="en-GB">
                <a:ea typeface="+mn-lt"/>
                <a:cs typeface="+mn-lt"/>
              </a:rPr>
              <a:t> </a:t>
            </a:r>
            <a:r>
              <a:rPr lang="en-GB" err="1">
                <a:ea typeface="+mn-lt"/>
                <a:cs typeface="+mn-lt"/>
              </a:rPr>
              <a:t>setzen</a:t>
            </a:r>
            <a:r>
              <a:rPr lang="en-GB">
                <a:ea typeface="+mn-lt"/>
                <a:cs typeface="+mn-lt"/>
              </a:rPr>
              <a:t>. </a:t>
            </a:r>
            <a:r>
              <a:rPr lang="en-GB" err="1">
                <a:ea typeface="+mn-lt"/>
                <a:cs typeface="+mn-lt"/>
              </a:rPr>
              <a:t>Verteilen</a:t>
            </a:r>
            <a:r>
              <a:rPr lang="en-GB">
                <a:ea typeface="+mn-lt"/>
                <a:cs typeface="+mn-lt"/>
              </a:rPr>
              <a:t> Sie </a:t>
            </a:r>
            <a:r>
              <a:rPr lang="en-GB" err="1">
                <a:ea typeface="+mn-lt"/>
                <a:cs typeface="+mn-lt"/>
              </a:rPr>
              <a:t>Ihr</a:t>
            </a:r>
            <a:r>
              <a:rPr lang="en-GB">
                <a:ea typeface="+mn-lt"/>
                <a:cs typeface="+mn-lt"/>
              </a:rPr>
              <a:t> Geld auf </a:t>
            </a:r>
            <a:r>
              <a:rPr lang="en-GB" err="1">
                <a:ea typeface="+mn-lt"/>
                <a:cs typeface="+mn-lt"/>
              </a:rPr>
              <a:t>verschiedene</a:t>
            </a:r>
            <a:r>
              <a:rPr lang="en-GB">
                <a:ea typeface="+mn-lt"/>
                <a:cs typeface="+mn-lt"/>
              </a:rPr>
              <a:t> </a:t>
            </a:r>
            <a:r>
              <a:rPr lang="en-GB" err="1">
                <a:ea typeface="+mn-lt"/>
                <a:cs typeface="+mn-lt"/>
              </a:rPr>
              <a:t>Anlageformen</a:t>
            </a:r>
            <a:r>
              <a:rPr lang="en-GB">
                <a:ea typeface="+mn-lt"/>
                <a:cs typeface="+mn-lt"/>
              </a:rPr>
              <a:t>, </a:t>
            </a:r>
            <a:r>
              <a:rPr lang="en-GB" err="1">
                <a:ea typeface="+mn-lt"/>
                <a:cs typeface="+mn-lt"/>
              </a:rPr>
              <a:t>indem</a:t>
            </a:r>
            <a:r>
              <a:rPr lang="en-GB">
                <a:ea typeface="+mn-lt"/>
                <a:cs typeface="+mn-lt"/>
              </a:rPr>
              <a:t> Sie es </a:t>
            </a:r>
            <a:r>
              <a:rPr lang="en-GB" err="1">
                <a:ea typeface="+mn-lt"/>
                <a:cs typeface="+mn-lt"/>
              </a:rPr>
              <a:t>diversifizieren</a:t>
            </a:r>
            <a:r>
              <a:rPr lang="en-GB">
                <a:ea typeface="+mn-lt"/>
                <a:cs typeface="+mn-lt"/>
              </a:rPr>
              <a:t> - </a:t>
            </a:r>
            <a:r>
              <a:rPr lang="en-GB" err="1">
                <a:ea typeface="+mn-lt"/>
                <a:cs typeface="+mn-lt"/>
              </a:rPr>
              <a:t>Aktien</a:t>
            </a:r>
            <a:r>
              <a:rPr lang="en-GB">
                <a:ea typeface="+mn-lt"/>
                <a:cs typeface="+mn-lt"/>
              </a:rPr>
              <a:t>, </a:t>
            </a:r>
            <a:r>
              <a:rPr lang="en-GB" err="1">
                <a:ea typeface="+mn-lt"/>
                <a:cs typeface="+mn-lt"/>
              </a:rPr>
              <a:t>Anleihen</a:t>
            </a:r>
            <a:r>
              <a:rPr lang="en-GB">
                <a:ea typeface="+mn-lt"/>
                <a:cs typeface="+mn-lt"/>
              </a:rPr>
              <a:t>, </a:t>
            </a:r>
            <a:r>
              <a:rPr lang="en-GB" err="1">
                <a:ea typeface="+mn-lt"/>
                <a:cs typeface="+mn-lt"/>
              </a:rPr>
              <a:t>Investmentfonds</a:t>
            </a:r>
            <a:r>
              <a:rPr lang="en-GB">
                <a:ea typeface="+mn-lt"/>
                <a:cs typeface="+mn-lt"/>
              </a:rPr>
              <a:t>, ETFs.</a:t>
            </a:r>
            <a:r>
              <a:rPr lang="en-GB"/>
              <a:t> </a:t>
            </a:r>
            <a:endParaRPr lang="en-GB">
              <a:cs typeface="Calibri" panose="020F0502020204030204"/>
            </a:endParaRPr>
          </a:p>
          <a:p>
            <a:pPr marL="359410" indent="-342900">
              <a:buClr>
                <a:schemeClr val="accent2"/>
              </a:buClr>
              <a:buFont typeface="Arial" panose="020B0604020202020204" pitchFamily="34" charset="0"/>
              <a:buChar char="•"/>
            </a:pPr>
            <a:endParaRPr lang="en-GB">
              <a:cs typeface="Calibri" panose="020F0502020204030204"/>
            </a:endParaRPr>
          </a:p>
          <a:p>
            <a:pPr marL="359410" indent="-342900">
              <a:buClr>
                <a:schemeClr val="accent2"/>
              </a:buClr>
              <a:buFont typeface="Arial" panose="020B0604020202020204" pitchFamily="34" charset="0"/>
              <a:buChar char="•"/>
            </a:pPr>
            <a:r>
              <a:rPr lang="en-GB">
                <a:ea typeface="+mn-lt"/>
                <a:cs typeface="+mn-lt"/>
              </a:rPr>
              <a:t>Wenn Sie </a:t>
            </a:r>
            <a:r>
              <a:rPr lang="en-GB" err="1">
                <a:ea typeface="+mn-lt"/>
                <a:cs typeface="+mn-lt"/>
              </a:rPr>
              <a:t>ein</a:t>
            </a:r>
            <a:r>
              <a:rPr lang="en-GB">
                <a:ea typeface="+mn-lt"/>
                <a:cs typeface="+mn-lt"/>
              </a:rPr>
              <a:t> </a:t>
            </a:r>
            <a:r>
              <a:rPr lang="en-GB" err="1">
                <a:ea typeface="+mn-lt"/>
                <a:cs typeface="+mn-lt"/>
              </a:rPr>
              <a:t>soziales</a:t>
            </a:r>
            <a:r>
              <a:rPr lang="en-GB">
                <a:ea typeface="+mn-lt"/>
                <a:cs typeface="+mn-lt"/>
              </a:rPr>
              <a:t> </a:t>
            </a:r>
            <a:r>
              <a:rPr lang="en-GB" err="1">
                <a:ea typeface="+mn-lt"/>
                <a:cs typeface="+mn-lt"/>
              </a:rPr>
              <a:t>Bewusstsein</a:t>
            </a:r>
            <a:r>
              <a:rPr lang="en-GB">
                <a:ea typeface="+mn-lt"/>
                <a:cs typeface="+mn-lt"/>
              </a:rPr>
              <a:t> </a:t>
            </a:r>
            <a:r>
              <a:rPr lang="en-GB" err="1">
                <a:ea typeface="+mn-lt"/>
                <a:cs typeface="+mn-lt"/>
              </a:rPr>
              <a:t>haben</a:t>
            </a:r>
            <a:r>
              <a:rPr lang="en-GB">
                <a:ea typeface="+mn-lt"/>
                <a:cs typeface="+mn-lt"/>
              </a:rPr>
              <a:t>, </a:t>
            </a:r>
            <a:r>
              <a:rPr lang="en-GB" err="1">
                <a:ea typeface="+mn-lt"/>
                <a:cs typeface="+mn-lt"/>
              </a:rPr>
              <a:t>können</a:t>
            </a:r>
            <a:r>
              <a:rPr lang="en-GB">
                <a:ea typeface="+mn-lt"/>
                <a:cs typeface="+mn-lt"/>
              </a:rPr>
              <a:t> Sie </a:t>
            </a:r>
            <a:r>
              <a:rPr lang="en-GB" err="1">
                <a:ea typeface="+mn-lt"/>
                <a:cs typeface="+mn-lt"/>
              </a:rPr>
              <a:t>verantwortungsbewusstes</a:t>
            </a:r>
            <a:r>
              <a:rPr lang="en-GB">
                <a:ea typeface="+mn-lt"/>
                <a:cs typeface="+mn-lt"/>
              </a:rPr>
              <a:t> </a:t>
            </a:r>
            <a:r>
              <a:rPr lang="en-GB" err="1">
                <a:ea typeface="+mn-lt"/>
                <a:cs typeface="+mn-lt"/>
              </a:rPr>
              <a:t>Investieren</a:t>
            </a:r>
            <a:r>
              <a:rPr lang="en-GB">
                <a:ea typeface="+mn-lt"/>
                <a:cs typeface="+mn-lt"/>
              </a:rPr>
              <a:t> in </a:t>
            </a:r>
            <a:r>
              <a:rPr lang="en-GB" err="1">
                <a:ea typeface="+mn-lt"/>
                <a:cs typeface="+mn-lt"/>
              </a:rPr>
              <a:t>Betracht</a:t>
            </a:r>
            <a:r>
              <a:rPr lang="en-GB">
                <a:ea typeface="+mn-lt"/>
                <a:cs typeface="+mn-lt"/>
              </a:rPr>
              <a:t> </a:t>
            </a:r>
            <a:r>
              <a:rPr lang="en-GB" err="1">
                <a:ea typeface="+mn-lt"/>
                <a:cs typeface="+mn-lt"/>
              </a:rPr>
              <a:t>ziehen</a:t>
            </a:r>
            <a:r>
              <a:rPr lang="en-GB">
                <a:ea typeface="+mn-lt"/>
                <a:cs typeface="+mn-lt"/>
              </a:rPr>
              <a:t>. </a:t>
            </a:r>
            <a:r>
              <a:rPr lang="en-GB" err="1">
                <a:ea typeface="+mn-lt"/>
                <a:cs typeface="+mn-lt"/>
              </a:rPr>
              <a:t>Jetzt</a:t>
            </a:r>
            <a:r>
              <a:rPr lang="en-GB">
                <a:ea typeface="+mn-lt"/>
                <a:cs typeface="+mn-lt"/>
              </a:rPr>
              <a:t> </a:t>
            </a:r>
            <a:r>
              <a:rPr lang="en-GB" err="1">
                <a:ea typeface="+mn-lt"/>
                <a:cs typeface="+mn-lt"/>
              </a:rPr>
              <a:t>ist</a:t>
            </a:r>
            <a:r>
              <a:rPr lang="en-GB">
                <a:ea typeface="+mn-lt"/>
                <a:cs typeface="+mn-lt"/>
              </a:rPr>
              <a:t> es an der Zeit, </a:t>
            </a:r>
            <a:r>
              <a:rPr lang="en-GB" err="1">
                <a:ea typeface="+mn-lt"/>
                <a:cs typeface="+mn-lt"/>
              </a:rPr>
              <a:t>sich</a:t>
            </a:r>
            <a:r>
              <a:rPr lang="en-GB">
                <a:ea typeface="+mn-lt"/>
                <a:cs typeface="+mn-lt"/>
              </a:rPr>
              <a:t> </a:t>
            </a:r>
            <a:r>
              <a:rPr lang="en-GB" err="1">
                <a:ea typeface="+mn-lt"/>
                <a:cs typeface="+mn-lt"/>
              </a:rPr>
              <a:t>Gedanken</a:t>
            </a:r>
            <a:r>
              <a:rPr lang="en-GB">
                <a:ea typeface="+mn-lt"/>
                <a:cs typeface="+mn-lt"/>
              </a:rPr>
              <a:t> </a:t>
            </a:r>
            <a:r>
              <a:rPr lang="en-GB" err="1">
                <a:ea typeface="+mn-lt"/>
                <a:cs typeface="+mn-lt"/>
              </a:rPr>
              <a:t>darüber</a:t>
            </a:r>
            <a:r>
              <a:rPr lang="en-GB">
                <a:ea typeface="+mn-lt"/>
                <a:cs typeface="+mn-lt"/>
              </a:rPr>
              <a:t> </a:t>
            </a:r>
            <a:r>
              <a:rPr lang="en-GB" err="1">
                <a:ea typeface="+mn-lt"/>
                <a:cs typeface="+mn-lt"/>
              </a:rPr>
              <a:t>zu</a:t>
            </a:r>
            <a:r>
              <a:rPr lang="en-GB">
                <a:ea typeface="+mn-lt"/>
                <a:cs typeface="+mn-lt"/>
              </a:rPr>
              <a:t> </a:t>
            </a:r>
            <a:r>
              <a:rPr lang="en-GB" err="1">
                <a:ea typeface="+mn-lt"/>
                <a:cs typeface="+mn-lt"/>
              </a:rPr>
              <a:t>machen</a:t>
            </a:r>
            <a:r>
              <a:rPr lang="en-GB">
                <a:ea typeface="+mn-lt"/>
                <a:cs typeface="+mn-lt"/>
              </a:rPr>
              <a:t>, </a:t>
            </a:r>
            <a:r>
              <a:rPr lang="en-GB" err="1">
                <a:ea typeface="+mn-lt"/>
                <a:cs typeface="+mn-lt"/>
              </a:rPr>
              <a:t>wie</a:t>
            </a:r>
            <a:r>
              <a:rPr lang="en-GB">
                <a:ea typeface="+mn-lt"/>
                <a:cs typeface="+mn-lt"/>
              </a:rPr>
              <a:t> Sie </a:t>
            </a:r>
            <a:r>
              <a:rPr lang="en-GB" err="1">
                <a:ea typeface="+mn-lt"/>
                <a:cs typeface="+mn-lt"/>
              </a:rPr>
              <a:t>Ihr</a:t>
            </a:r>
            <a:r>
              <a:rPr lang="en-GB">
                <a:ea typeface="+mn-lt"/>
                <a:cs typeface="+mn-lt"/>
              </a:rPr>
              <a:t> </a:t>
            </a:r>
            <a:r>
              <a:rPr lang="en-GB" err="1">
                <a:ea typeface="+mn-lt"/>
                <a:cs typeface="+mn-lt"/>
              </a:rPr>
              <a:t>Anlageportfolio</a:t>
            </a:r>
            <a:r>
              <a:rPr lang="en-GB">
                <a:ea typeface="+mn-lt"/>
                <a:cs typeface="+mn-lt"/>
              </a:rPr>
              <a:t> </a:t>
            </a:r>
            <a:r>
              <a:rPr lang="en-GB" err="1">
                <a:ea typeface="+mn-lt"/>
                <a:cs typeface="+mn-lt"/>
              </a:rPr>
              <a:t>zusammenstellen</a:t>
            </a:r>
            <a:r>
              <a:rPr lang="en-GB">
                <a:ea typeface="+mn-lt"/>
                <a:cs typeface="+mn-lt"/>
              </a:rPr>
              <a:t> </a:t>
            </a:r>
            <a:r>
              <a:rPr lang="en-GB" err="1">
                <a:ea typeface="+mn-lt"/>
                <a:cs typeface="+mn-lt"/>
              </a:rPr>
              <a:t>wollen</a:t>
            </a:r>
            <a:r>
              <a:rPr lang="en-GB">
                <a:ea typeface="+mn-lt"/>
                <a:cs typeface="+mn-lt"/>
              </a:rPr>
              <a:t> und </a:t>
            </a:r>
            <a:r>
              <a:rPr lang="en-GB" err="1">
                <a:ea typeface="+mn-lt"/>
                <a:cs typeface="+mn-lt"/>
              </a:rPr>
              <a:t>wie</a:t>
            </a:r>
            <a:r>
              <a:rPr lang="en-GB">
                <a:ea typeface="+mn-lt"/>
                <a:cs typeface="+mn-lt"/>
              </a:rPr>
              <a:t> es </a:t>
            </a:r>
            <a:r>
              <a:rPr lang="en-GB" err="1">
                <a:ea typeface="+mn-lt"/>
                <a:cs typeface="+mn-lt"/>
              </a:rPr>
              <a:t>aussehen</a:t>
            </a:r>
            <a:r>
              <a:rPr lang="en-GB">
                <a:ea typeface="+mn-lt"/>
                <a:cs typeface="+mn-lt"/>
              </a:rPr>
              <a:t> </a:t>
            </a:r>
            <a:r>
              <a:rPr lang="en-GB" err="1">
                <a:ea typeface="+mn-lt"/>
                <a:cs typeface="+mn-lt"/>
              </a:rPr>
              <a:t>soll</a:t>
            </a:r>
            <a:r>
              <a:rPr lang="en-GB">
                <a:ea typeface="+mn-lt"/>
                <a:cs typeface="+mn-lt"/>
              </a:rPr>
              <a:t>.</a:t>
            </a:r>
          </a:p>
          <a:p>
            <a:endParaRPr lang="en-US"/>
          </a:p>
          <a:p>
            <a:endParaRPr lang="en-US"/>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lIns="91440" tIns="45720" rIns="91440" bIns="45720" anchor="t">
            <a:noAutofit/>
          </a:bodyPr>
          <a:lstStyle/>
          <a:p>
            <a:r>
              <a:rPr lang="en-GB" err="1">
                <a:ea typeface="+mn-lt"/>
                <a:cs typeface="+mn-lt"/>
              </a:rPr>
              <a:t>Anlagestrategien</a:t>
            </a:r>
            <a:r>
              <a:rPr lang="en-GB">
                <a:ea typeface="+mn-lt"/>
                <a:cs typeface="+mn-lt"/>
              </a:rPr>
              <a:t>, die man </a:t>
            </a:r>
            <a:r>
              <a:rPr lang="en-GB" err="1">
                <a:ea typeface="+mn-lt"/>
                <a:cs typeface="+mn-lt"/>
              </a:rPr>
              <a:t>vor</a:t>
            </a:r>
            <a:r>
              <a:rPr lang="en-GB">
                <a:ea typeface="+mn-lt"/>
                <a:cs typeface="+mn-lt"/>
              </a:rPr>
              <a:t> </a:t>
            </a:r>
            <a:r>
              <a:rPr lang="en-GB" err="1">
                <a:ea typeface="+mn-lt"/>
                <a:cs typeface="+mn-lt"/>
              </a:rPr>
              <a:t>dem</a:t>
            </a:r>
            <a:r>
              <a:rPr lang="en-GB">
                <a:ea typeface="+mn-lt"/>
                <a:cs typeface="+mn-lt"/>
              </a:rPr>
              <a:t> Handel </a:t>
            </a:r>
            <a:r>
              <a:rPr lang="en-GB" err="1">
                <a:ea typeface="+mn-lt"/>
                <a:cs typeface="+mn-lt"/>
              </a:rPr>
              <a:t>lernen</a:t>
            </a:r>
            <a:r>
              <a:rPr lang="en-GB">
                <a:ea typeface="+mn-lt"/>
                <a:cs typeface="+mn-lt"/>
              </a:rPr>
              <a:t> </a:t>
            </a:r>
            <a:r>
              <a:rPr lang="en-GB" err="1">
                <a:ea typeface="+mn-lt"/>
                <a:cs typeface="+mn-lt"/>
              </a:rPr>
              <a:t>sollte</a:t>
            </a:r>
          </a:p>
          <a:p>
            <a:endParaRPr lang="en-GB">
              <a:cs typeface="Calibri"/>
            </a:endParaRPr>
          </a:p>
        </p:txBody>
      </p:sp>
    </p:spTree>
    <p:extLst>
      <p:ext uri="{BB962C8B-B14F-4D97-AF65-F5344CB8AC3E}">
        <p14:creationId xmlns:p14="http://schemas.microsoft.com/office/powerpoint/2010/main" val="580365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635A651-24F8-6347-8235-D63CB4163581}"/>
              </a:ext>
            </a:extLst>
          </p:cNvPr>
          <p:cNvSpPr>
            <a:spLocks noGrp="1"/>
          </p:cNvSpPr>
          <p:nvPr>
            <p:ph type="body" sz="quarter" idx="13"/>
          </p:nvPr>
        </p:nvSpPr>
        <p:spPr>
          <a:xfrm>
            <a:off x="1001762" y="1524912"/>
            <a:ext cx="4676539" cy="3808175"/>
          </a:xfrm>
        </p:spPr>
        <p:txBody>
          <a:bodyPr lIns="91440" tIns="45720" rIns="91440" bIns="45720" anchor="ctr">
            <a:normAutofit/>
          </a:bodyPr>
          <a:lstStyle/>
          <a:p>
            <a:r>
              <a:rPr lang="en-US"/>
              <a:t>“</a:t>
            </a:r>
            <a:r>
              <a:rPr lang="en-US" err="1">
                <a:ea typeface="+mn-lt"/>
                <a:cs typeface="+mn-lt"/>
              </a:rPr>
              <a:t>Geben</a:t>
            </a:r>
            <a:r>
              <a:rPr lang="en-US">
                <a:ea typeface="+mn-lt"/>
                <a:cs typeface="+mn-lt"/>
              </a:rPr>
              <a:t> Sie </a:t>
            </a:r>
            <a:r>
              <a:rPr lang="en-US" err="1">
                <a:ea typeface="+mn-lt"/>
                <a:cs typeface="+mn-lt"/>
              </a:rPr>
              <a:t>niemals</a:t>
            </a:r>
            <a:r>
              <a:rPr lang="en-US">
                <a:ea typeface="+mn-lt"/>
                <a:cs typeface="+mn-lt"/>
              </a:rPr>
              <a:t> </a:t>
            </a:r>
            <a:r>
              <a:rPr lang="en-US" err="1">
                <a:ea typeface="+mn-lt"/>
                <a:cs typeface="+mn-lt"/>
              </a:rPr>
              <a:t>einen</a:t>
            </a:r>
            <a:r>
              <a:rPr lang="en-US">
                <a:ea typeface="+mn-lt"/>
                <a:cs typeface="+mn-lt"/>
              </a:rPr>
              <a:t> Traum auf, </a:t>
            </a:r>
            <a:r>
              <a:rPr lang="en-US" err="1">
                <a:ea typeface="+mn-lt"/>
                <a:cs typeface="+mn-lt"/>
              </a:rPr>
              <a:t>nur</a:t>
            </a:r>
            <a:r>
              <a:rPr lang="en-US">
                <a:ea typeface="+mn-lt"/>
                <a:cs typeface="+mn-lt"/>
              </a:rPr>
              <a:t> </a:t>
            </a:r>
            <a:r>
              <a:rPr lang="en-US" err="1">
                <a:ea typeface="+mn-lt"/>
                <a:cs typeface="+mn-lt"/>
              </a:rPr>
              <a:t>weil</a:t>
            </a:r>
            <a:r>
              <a:rPr lang="en-US">
                <a:ea typeface="+mn-lt"/>
                <a:cs typeface="+mn-lt"/>
              </a:rPr>
              <a:t> es </a:t>
            </a:r>
            <a:r>
              <a:rPr lang="en-US" err="1">
                <a:ea typeface="+mn-lt"/>
                <a:cs typeface="+mn-lt"/>
              </a:rPr>
              <a:t>zu</a:t>
            </a:r>
            <a:r>
              <a:rPr lang="en-US">
                <a:ea typeface="+mn-lt"/>
                <a:cs typeface="+mn-lt"/>
              </a:rPr>
              <a:t> </a:t>
            </a:r>
            <a:r>
              <a:rPr lang="en-US" err="1">
                <a:ea typeface="+mn-lt"/>
                <a:cs typeface="+mn-lt"/>
              </a:rPr>
              <a:t>lange</a:t>
            </a:r>
            <a:r>
              <a:rPr lang="en-US">
                <a:ea typeface="+mn-lt"/>
                <a:cs typeface="+mn-lt"/>
              </a:rPr>
              <a:t> </a:t>
            </a:r>
            <a:r>
              <a:rPr lang="en-US" err="1">
                <a:ea typeface="+mn-lt"/>
                <a:cs typeface="+mn-lt"/>
              </a:rPr>
              <a:t>dauert</a:t>
            </a:r>
            <a:r>
              <a:rPr lang="en-US">
                <a:ea typeface="+mn-lt"/>
                <a:cs typeface="+mn-lt"/>
              </a:rPr>
              <a:t>, </a:t>
            </a:r>
            <a:r>
              <a:rPr lang="en-US" err="1">
                <a:ea typeface="+mn-lt"/>
                <a:cs typeface="+mn-lt"/>
              </a:rPr>
              <a:t>ihn</a:t>
            </a:r>
            <a:r>
              <a:rPr lang="en-US">
                <a:ea typeface="+mn-lt"/>
                <a:cs typeface="+mn-lt"/>
              </a:rPr>
              <a:t> </a:t>
            </a:r>
            <a:r>
              <a:rPr lang="en-US" err="1">
                <a:ea typeface="+mn-lt"/>
                <a:cs typeface="+mn-lt"/>
              </a:rPr>
              <a:t>zu</a:t>
            </a:r>
            <a:r>
              <a:rPr lang="en-US">
                <a:ea typeface="+mn-lt"/>
                <a:cs typeface="+mn-lt"/>
              </a:rPr>
              <a:t> </a:t>
            </a:r>
            <a:r>
              <a:rPr lang="en-US" err="1">
                <a:ea typeface="+mn-lt"/>
                <a:cs typeface="+mn-lt"/>
              </a:rPr>
              <a:t>verwirklichen</a:t>
            </a:r>
            <a:r>
              <a:rPr lang="en-US">
                <a:ea typeface="+mn-lt"/>
                <a:cs typeface="+mn-lt"/>
              </a:rPr>
              <a:t>. Die Zeit </a:t>
            </a:r>
            <a:r>
              <a:rPr lang="en-US" err="1">
                <a:ea typeface="+mn-lt"/>
                <a:cs typeface="+mn-lt"/>
              </a:rPr>
              <a:t>wird</a:t>
            </a:r>
            <a:r>
              <a:rPr lang="en-US">
                <a:ea typeface="+mn-lt"/>
                <a:cs typeface="+mn-lt"/>
              </a:rPr>
              <a:t> </a:t>
            </a:r>
            <a:r>
              <a:rPr lang="en-US" err="1">
                <a:ea typeface="+mn-lt"/>
                <a:cs typeface="+mn-lt"/>
              </a:rPr>
              <a:t>sowieso</a:t>
            </a:r>
            <a:r>
              <a:rPr lang="en-US">
                <a:ea typeface="+mn-lt"/>
                <a:cs typeface="+mn-lt"/>
              </a:rPr>
              <a:t> </a:t>
            </a:r>
            <a:r>
              <a:rPr lang="en-US" err="1">
                <a:ea typeface="+mn-lt"/>
                <a:cs typeface="+mn-lt"/>
              </a:rPr>
              <a:t>vergehen</a:t>
            </a:r>
            <a:r>
              <a:rPr lang="en-US">
                <a:ea typeface="+mn-lt"/>
                <a:cs typeface="+mn-lt"/>
              </a:rPr>
              <a:t>.</a:t>
            </a:r>
            <a:r>
              <a:rPr lang="en-US"/>
              <a:t>”</a:t>
            </a:r>
          </a:p>
          <a:p>
            <a:endParaRPr lang="en-US"/>
          </a:p>
        </p:txBody>
      </p:sp>
      <p:sp>
        <p:nvSpPr>
          <p:cNvPr id="12" name="Text Placeholder 6">
            <a:extLst>
              <a:ext uri="{FF2B5EF4-FFF2-40B4-BE49-F238E27FC236}">
                <a16:creationId xmlns:a16="http://schemas.microsoft.com/office/drawing/2014/main" id="{11C90A48-BE47-6E44-8B5D-EADE2FB0D0FA}"/>
              </a:ext>
            </a:extLst>
          </p:cNvPr>
          <p:cNvSpPr txBox="1">
            <a:spLocks/>
          </p:cNvSpPr>
          <p:nvPr/>
        </p:nvSpPr>
        <p:spPr>
          <a:xfrm>
            <a:off x="1759343" y="4641330"/>
            <a:ext cx="3161377" cy="505777"/>
          </a:xfrm>
          <a:prstGeom prst="rect">
            <a:avLst/>
          </a:prstGeom>
        </p:spPr>
        <p:txBody>
          <a:bodyPr anchor="t">
            <a:normAutofit/>
          </a:bodyPr>
          <a:lstStyle>
            <a:lvl1pPr marL="0" indent="0" algn="ctr" defTabSz="2072941" rtl="0" eaLnBrk="1" latinLnBrk="0" hangingPunct="1">
              <a:lnSpc>
                <a:spcPct val="100000"/>
              </a:lnSpc>
              <a:spcBef>
                <a:spcPts val="2267"/>
              </a:spcBef>
              <a:buFont typeface="Arial" panose="020B0604020202020204" pitchFamily="34" charset="0"/>
              <a:buNone/>
              <a:defRPr sz="1900" b="0" i="1" kern="1200" baseline="0">
                <a:solidFill>
                  <a:srgbClr val="000000"/>
                </a:solidFill>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0" marR="0" lvl="0" indent="0" algn="ctr" defTabSz="2072941" rtl="0" eaLnBrk="1" fontAlgn="auto" latinLnBrk="0" hangingPunct="1">
              <a:lnSpc>
                <a:spcPct val="100000"/>
              </a:lnSpc>
              <a:spcBef>
                <a:spcPts val="2267"/>
              </a:spcBef>
              <a:spcAft>
                <a:spcPts val="0"/>
              </a:spcAft>
              <a:buClrTx/>
              <a:buSzTx/>
              <a:buFont typeface="Arial" panose="020B0604020202020204" pitchFamily="34" charset="0"/>
              <a:buNone/>
              <a:tabLst/>
              <a:defRPr/>
            </a:pPr>
            <a:r>
              <a:rPr kumimoji="0" lang="en-IE" sz="22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Earl Nightingale</a:t>
            </a:r>
            <a:endParaRPr kumimoji="0" lang="en-US" sz="2200" b="1" i="1"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7" name="Picture Placeholder 6" descr="People raising fists">
            <a:extLst>
              <a:ext uri="{FF2B5EF4-FFF2-40B4-BE49-F238E27FC236}">
                <a16:creationId xmlns:a16="http://schemas.microsoft.com/office/drawing/2014/main" id="{C5950969-FFD7-341E-E03D-ABEAB1FBE89E}"/>
              </a:ext>
            </a:extLst>
          </p:cNvPr>
          <p:cNvPicPr>
            <a:picLocks noGrp="1" noChangeAspect="1"/>
          </p:cNvPicPr>
          <p:nvPr>
            <p:ph type="pic" sz="quarter" idx="42"/>
          </p:nvPr>
        </p:nvPicPr>
        <p:blipFill>
          <a:blip r:embed="rId2">
            <a:grayscl/>
          </a:blip>
          <a:srcRect l="12874" r="12874"/>
          <a:stretch/>
        </p:blipFill>
        <p:spPr>
          <a:xfrm>
            <a:off x="6096000" y="986088"/>
            <a:ext cx="5239644" cy="4704418"/>
          </a:xfrm>
        </p:spPr>
      </p:pic>
      <p:sp>
        <p:nvSpPr>
          <p:cNvPr id="14" name="Freeform 13">
            <a:extLst>
              <a:ext uri="{FF2B5EF4-FFF2-40B4-BE49-F238E27FC236}">
                <a16:creationId xmlns:a16="http://schemas.microsoft.com/office/drawing/2014/main" id="{27ECA9A2-5365-8339-FC20-E1FF47F3778A}"/>
              </a:ext>
            </a:extLst>
          </p:cNvPr>
          <p:cNvSpPr/>
          <p:nvPr/>
        </p:nvSpPr>
        <p:spPr>
          <a:xfrm>
            <a:off x="6096000" y="986088"/>
            <a:ext cx="5239644" cy="4704418"/>
          </a:xfrm>
          <a:custGeom>
            <a:avLst/>
            <a:gdLst>
              <a:gd name="connsiteX0" fmla="*/ 0 w 5239644"/>
              <a:gd name="connsiteY0" fmla="*/ 0 h 4704418"/>
              <a:gd name="connsiteX1" fmla="*/ 4328540 w 5239644"/>
              <a:gd name="connsiteY1" fmla="*/ 0 h 4704418"/>
              <a:gd name="connsiteX2" fmla="*/ 5239644 w 5239644"/>
              <a:gd name="connsiteY2" fmla="*/ 910842 h 4704418"/>
              <a:gd name="connsiteX3" fmla="*/ 5239644 w 5239644"/>
              <a:gd name="connsiteY3" fmla="*/ 4704418 h 4704418"/>
              <a:gd name="connsiteX4" fmla="*/ 1337885 w 5239644"/>
              <a:gd name="connsiteY4" fmla="*/ 4704418 h 4704418"/>
              <a:gd name="connsiteX5" fmla="*/ 0 w 5239644"/>
              <a:gd name="connsiteY5" fmla="*/ 3366919 h 4704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39644" h="4704418">
                <a:moveTo>
                  <a:pt x="0" y="0"/>
                </a:moveTo>
                <a:lnTo>
                  <a:pt x="4328540" y="0"/>
                </a:lnTo>
                <a:cubicBezTo>
                  <a:pt x="4832048" y="0"/>
                  <a:pt x="5239644" y="407482"/>
                  <a:pt x="5239644" y="910842"/>
                </a:cubicBezTo>
                <a:lnTo>
                  <a:pt x="5239644" y="4704418"/>
                </a:lnTo>
                <a:lnTo>
                  <a:pt x="1337885" y="4704418"/>
                </a:lnTo>
                <a:cubicBezTo>
                  <a:pt x="599411" y="4704418"/>
                  <a:pt x="0" y="4105181"/>
                  <a:pt x="0" y="3366919"/>
                </a:cubicBezTo>
                <a:close/>
              </a:path>
            </a:pathLst>
          </a:custGeom>
          <a:gradFill>
            <a:gsLst>
              <a:gs pos="0">
                <a:srgbClr val="DAE0D2">
                  <a:alpha val="9000"/>
                </a:srgbClr>
              </a:gs>
              <a:gs pos="83000">
                <a:srgbClr val="AABC99">
                  <a:alpha val="48000"/>
                </a:srgbClr>
              </a:gs>
              <a:gs pos="100000">
                <a:srgbClr val="AABC99">
                  <a:alpha val="44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15" name="Group 14">
            <a:extLst>
              <a:ext uri="{FF2B5EF4-FFF2-40B4-BE49-F238E27FC236}">
                <a16:creationId xmlns:a16="http://schemas.microsoft.com/office/drawing/2014/main" id="{A282B1FC-2D33-B27C-CD28-CCF6A9FD8979}"/>
              </a:ext>
            </a:extLst>
          </p:cNvPr>
          <p:cNvGrpSpPr/>
          <p:nvPr/>
        </p:nvGrpSpPr>
        <p:grpSpPr>
          <a:xfrm>
            <a:off x="5107779" y="748833"/>
            <a:ext cx="1487826" cy="1083162"/>
            <a:chOff x="3400450" y="986392"/>
            <a:chExt cx="1487826" cy="1083162"/>
          </a:xfrm>
        </p:grpSpPr>
        <p:sp>
          <p:nvSpPr>
            <p:cNvPr id="16" name="Freeform 15">
              <a:extLst>
                <a:ext uri="{FF2B5EF4-FFF2-40B4-BE49-F238E27FC236}">
                  <a16:creationId xmlns:a16="http://schemas.microsoft.com/office/drawing/2014/main" id="{48364439-2778-C7CC-57FA-75DE95B62B99}"/>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DAE0D2"/>
            </a:solidFill>
            <a:ln w="89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17" name="Freeform 16">
              <a:extLst>
                <a:ext uri="{FF2B5EF4-FFF2-40B4-BE49-F238E27FC236}">
                  <a16:creationId xmlns:a16="http://schemas.microsoft.com/office/drawing/2014/main" id="{9D5ABC1F-1ED5-8685-E579-E8115F8A0F89}"/>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10101"/>
            </a:solidFill>
            <a:ln w="89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4143853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12"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ED5BECA-5E43-D87B-7AFF-BC6106E62819}"/>
              </a:ext>
            </a:extLst>
          </p:cNvPr>
          <p:cNvSpPr>
            <a:spLocks noGrp="1"/>
          </p:cNvSpPr>
          <p:nvPr>
            <p:ph type="body" sz="quarter" idx="18"/>
          </p:nvPr>
        </p:nvSpPr>
        <p:spPr>
          <a:xfrm>
            <a:off x="898357" y="2303617"/>
            <a:ext cx="4867011" cy="3291086"/>
          </a:xfrm>
        </p:spPr>
        <p:txBody>
          <a:bodyPr lIns="91440" tIns="45720" rIns="91440" bIns="45720" anchor="t"/>
          <a:lstStyle/>
          <a:p>
            <a:pPr marL="342900" indent="-342900">
              <a:buClr>
                <a:schemeClr val="accent2"/>
              </a:buClr>
              <a:buFont typeface="Arial" panose="020B0604020202020204" pitchFamily="34" charset="0"/>
              <a:buChar char="•"/>
            </a:pPr>
            <a:r>
              <a:rPr lang="en-GB">
                <a:ea typeface="+mn-lt"/>
                <a:cs typeface="+mn-lt"/>
              </a:rPr>
              <a:t>Kredit für </a:t>
            </a:r>
            <a:r>
              <a:rPr lang="en-GB" err="1">
                <a:ea typeface="+mn-lt"/>
                <a:cs typeface="+mn-lt"/>
              </a:rPr>
              <a:t>Ihre</a:t>
            </a:r>
            <a:r>
              <a:rPr lang="en-GB">
                <a:ea typeface="+mn-lt"/>
                <a:cs typeface="+mn-lt"/>
              </a:rPr>
              <a:t> NGO </a:t>
            </a:r>
            <a:r>
              <a:rPr lang="en-GB" err="1">
                <a:ea typeface="+mn-lt"/>
                <a:cs typeface="+mn-lt"/>
              </a:rPr>
              <a:t>aufbauen</a:t>
            </a:r>
            <a:endParaRPr lang="en-GB" err="1"/>
          </a:p>
          <a:p>
            <a:pPr marL="342900" indent="-342900">
              <a:buClr>
                <a:schemeClr val="accent2"/>
              </a:buClr>
              <a:buFont typeface="Arial" panose="020B0604020202020204" pitchFamily="34" charset="0"/>
              <a:buChar char="•"/>
            </a:pPr>
            <a:endParaRPr lang="en-GB"/>
          </a:p>
          <a:p>
            <a:pPr marL="342900" indent="-342900">
              <a:buClr>
                <a:schemeClr val="accent2"/>
              </a:buClr>
              <a:buFont typeface="Arial" panose="020B0604020202020204" pitchFamily="34" charset="0"/>
              <a:buChar char="•"/>
            </a:pPr>
            <a:r>
              <a:rPr lang="en-GB" err="1">
                <a:ea typeface="+mn-lt"/>
                <a:cs typeface="+mn-lt"/>
              </a:rPr>
              <a:t>Verwalten</a:t>
            </a:r>
            <a:r>
              <a:rPr lang="en-GB">
                <a:ea typeface="+mn-lt"/>
                <a:cs typeface="+mn-lt"/>
              </a:rPr>
              <a:t> Sie </a:t>
            </a:r>
            <a:r>
              <a:rPr lang="en-GB" err="1">
                <a:ea typeface="+mn-lt"/>
                <a:cs typeface="+mn-lt"/>
              </a:rPr>
              <a:t>ihn</a:t>
            </a:r>
            <a:r>
              <a:rPr lang="en-GB">
                <a:ea typeface="+mn-lt"/>
                <a:cs typeface="+mn-lt"/>
              </a:rPr>
              <a:t> </a:t>
            </a:r>
            <a:r>
              <a:rPr lang="en-GB" err="1">
                <a:ea typeface="+mn-lt"/>
                <a:cs typeface="+mn-lt"/>
              </a:rPr>
              <a:t>auch</a:t>
            </a:r>
            <a:r>
              <a:rPr lang="en-GB">
                <a:ea typeface="+mn-lt"/>
                <a:cs typeface="+mn-lt"/>
              </a:rPr>
              <a:t>!</a:t>
            </a:r>
          </a:p>
          <a:p>
            <a:pPr marL="342900" indent="-342900">
              <a:buClr>
                <a:schemeClr val="accent2"/>
              </a:buClr>
              <a:buFont typeface="Arial" panose="020B0604020202020204" pitchFamily="34" charset="0"/>
              <a:buChar char="•"/>
            </a:pPr>
            <a:endParaRPr lang="en-GB"/>
          </a:p>
          <a:p>
            <a:pPr marL="342900" indent="-342900">
              <a:buClr>
                <a:schemeClr val="accent2"/>
              </a:buClr>
              <a:buFont typeface="Arial" panose="020B0604020202020204" pitchFamily="34" charset="0"/>
              <a:buChar char="•"/>
            </a:pPr>
            <a:r>
              <a:rPr lang="en-GB" err="1">
                <a:ea typeface="+mn-lt"/>
                <a:cs typeface="+mn-lt"/>
              </a:rPr>
              <a:t>Vergleichen</a:t>
            </a:r>
            <a:r>
              <a:rPr lang="en-GB">
                <a:ea typeface="+mn-lt"/>
                <a:cs typeface="+mn-lt"/>
              </a:rPr>
              <a:t> Sie </a:t>
            </a:r>
            <a:r>
              <a:rPr lang="en-GB" err="1">
                <a:ea typeface="+mn-lt"/>
                <a:cs typeface="+mn-lt"/>
              </a:rPr>
              <a:t>Finanzberichte</a:t>
            </a:r>
            <a:r>
              <a:rPr lang="en-GB">
                <a:ea typeface="+mn-lt"/>
                <a:cs typeface="+mn-lt"/>
              </a:rPr>
              <a:t> </a:t>
            </a:r>
            <a:r>
              <a:rPr lang="en-GB" err="1">
                <a:ea typeface="+mn-lt"/>
                <a:cs typeface="+mn-lt"/>
              </a:rPr>
              <a:t>mit</a:t>
            </a:r>
            <a:r>
              <a:rPr lang="en-GB">
                <a:ea typeface="+mn-lt"/>
                <a:cs typeface="+mn-lt"/>
              </a:rPr>
              <a:t> </a:t>
            </a:r>
            <a:r>
              <a:rPr lang="en-GB" err="1">
                <a:ea typeface="+mn-lt"/>
                <a:cs typeface="+mn-lt"/>
              </a:rPr>
              <a:t>Ihrem</a:t>
            </a:r>
            <a:r>
              <a:rPr lang="en-GB">
                <a:ea typeface="+mn-lt"/>
                <a:cs typeface="+mn-lt"/>
              </a:rPr>
              <a:t> Budget</a:t>
            </a:r>
          </a:p>
          <a:p>
            <a:pPr marL="342900" indent="-342900">
              <a:buClr>
                <a:schemeClr val="accent2"/>
              </a:buClr>
              <a:buFont typeface="Arial" panose="020B0604020202020204" pitchFamily="34" charset="0"/>
              <a:buChar char="•"/>
            </a:pPr>
            <a:endParaRPr lang="en-GB"/>
          </a:p>
          <a:p>
            <a:endParaRPr lang="en-ZA"/>
          </a:p>
        </p:txBody>
      </p:sp>
      <p:sp>
        <p:nvSpPr>
          <p:cNvPr id="3" name="Text Placeholder 2">
            <a:extLst>
              <a:ext uri="{FF2B5EF4-FFF2-40B4-BE49-F238E27FC236}">
                <a16:creationId xmlns:a16="http://schemas.microsoft.com/office/drawing/2014/main" id="{A23A269F-8A4E-1568-38DA-B8CBC869F095}"/>
              </a:ext>
            </a:extLst>
          </p:cNvPr>
          <p:cNvSpPr>
            <a:spLocks noGrp="1"/>
          </p:cNvSpPr>
          <p:nvPr>
            <p:ph type="body" sz="quarter" idx="16"/>
          </p:nvPr>
        </p:nvSpPr>
        <p:spPr/>
        <p:txBody>
          <a:bodyPr lIns="91440" tIns="45720" rIns="91440" bIns="45720" anchor="t">
            <a:noAutofit/>
          </a:bodyPr>
          <a:lstStyle/>
          <a:p>
            <a:r>
              <a:rPr lang="en-ZA" err="1">
                <a:ea typeface="+mn-lt"/>
                <a:cs typeface="+mn-lt"/>
              </a:rPr>
              <a:t>Finanzielle</a:t>
            </a:r>
            <a:r>
              <a:rPr lang="en-ZA">
                <a:ea typeface="+mn-lt"/>
                <a:cs typeface="+mn-lt"/>
              </a:rPr>
              <a:t> Best Practices für NGOs</a:t>
            </a:r>
            <a:endParaRPr lang="en-US"/>
          </a:p>
          <a:p>
            <a:endParaRPr lang="en-ZA"/>
          </a:p>
        </p:txBody>
      </p:sp>
      <p:pic>
        <p:nvPicPr>
          <p:cNvPr id="6" name="Picture Placeholder 5" descr="Close-up of a pen writing on a chart">
            <a:hlinkClick r:id="rId3" action="ppaction://hlinkfile"/>
            <a:extLst>
              <a:ext uri="{FF2B5EF4-FFF2-40B4-BE49-F238E27FC236}">
                <a16:creationId xmlns:a16="http://schemas.microsoft.com/office/drawing/2014/main" id="{9C4A886C-0FCE-963D-9A78-24AB8526D412}"/>
              </a:ext>
            </a:extLst>
          </p:cNvPr>
          <p:cNvPicPr>
            <a:picLocks noGrp="1" noChangeAspect="1"/>
          </p:cNvPicPr>
          <p:nvPr>
            <p:ph type="pic" sz="quarter" idx="10"/>
          </p:nvPr>
        </p:nvPicPr>
        <p:blipFill>
          <a:blip r:embed="rId4">
            <a:grayscl/>
          </a:blip>
          <a:srcRect l="2080" r="2080"/>
          <a:stretch>
            <a:fillRect/>
          </a:stretch>
        </p:blipFill>
        <p:spPr/>
      </p:pic>
    </p:spTree>
    <p:extLst>
      <p:ext uri="{BB962C8B-B14F-4D97-AF65-F5344CB8AC3E}">
        <p14:creationId xmlns:p14="http://schemas.microsoft.com/office/powerpoint/2010/main" val="1104620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ED5BECA-5E43-D87B-7AFF-BC6106E62819}"/>
              </a:ext>
            </a:extLst>
          </p:cNvPr>
          <p:cNvSpPr>
            <a:spLocks noGrp="1"/>
          </p:cNvSpPr>
          <p:nvPr>
            <p:ph type="body" sz="quarter" idx="18"/>
          </p:nvPr>
        </p:nvSpPr>
        <p:spPr>
          <a:xfrm>
            <a:off x="898357" y="2319946"/>
            <a:ext cx="4867011" cy="3291086"/>
          </a:xfrm>
        </p:spPr>
        <p:txBody>
          <a:bodyPr lIns="91440" tIns="45720" rIns="91440" bIns="45720" anchor="t"/>
          <a:lstStyle/>
          <a:p>
            <a:pPr marL="342900" indent="-342900">
              <a:buClr>
                <a:schemeClr val="accent2"/>
              </a:buClr>
              <a:buFont typeface="Arial" panose="020B0604020202020204" pitchFamily="34" charset="0"/>
              <a:buChar char="•"/>
            </a:pPr>
            <a:r>
              <a:rPr lang="en-GB" err="1">
                <a:ea typeface="+mn-lt"/>
                <a:cs typeface="+mn-lt"/>
              </a:rPr>
              <a:t>Diversifizieren</a:t>
            </a:r>
            <a:r>
              <a:rPr lang="en-GB">
                <a:ea typeface="+mn-lt"/>
                <a:cs typeface="+mn-lt"/>
              </a:rPr>
              <a:t> Sie die </a:t>
            </a:r>
            <a:r>
              <a:rPr lang="en-GB" err="1">
                <a:ea typeface="+mn-lt"/>
                <a:cs typeface="+mn-lt"/>
              </a:rPr>
              <a:t>Finanzierung</a:t>
            </a:r>
            <a:r>
              <a:rPr lang="en-GB">
                <a:ea typeface="+mn-lt"/>
                <a:cs typeface="+mn-lt"/>
              </a:rPr>
              <a:t> Ihrer </a:t>
            </a:r>
            <a:r>
              <a:rPr lang="en-GB" err="1">
                <a:ea typeface="+mn-lt"/>
                <a:cs typeface="+mn-lt"/>
              </a:rPr>
              <a:t>gemeinnützigen</a:t>
            </a:r>
            <a:r>
              <a:rPr lang="en-GB">
                <a:ea typeface="+mn-lt"/>
                <a:cs typeface="+mn-lt"/>
              </a:rPr>
              <a:t> Organisation</a:t>
            </a:r>
            <a:endParaRPr lang="en-US"/>
          </a:p>
          <a:p>
            <a:pPr marL="342900" indent="-342900">
              <a:buClr>
                <a:schemeClr val="accent2"/>
              </a:buClr>
              <a:buFont typeface="Arial" panose="020B0604020202020204" pitchFamily="34" charset="0"/>
              <a:buChar char="•"/>
            </a:pPr>
            <a:r>
              <a:rPr lang="en-GB">
                <a:ea typeface="+mn-lt"/>
                <a:cs typeface="+mn-lt"/>
              </a:rPr>
              <a:t>Auf </a:t>
            </a:r>
            <a:r>
              <a:rPr lang="en-GB" err="1">
                <a:ea typeface="+mn-lt"/>
                <a:cs typeface="+mn-lt"/>
              </a:rPr>
              <a:t>bargeldlose</a:t>
            </a:r>
            <a:r>
              <a:rPr lang="en-GB">
                <a:ea typeface="+mn-lt"/>
                <a:cs typeface="+mn-lt"/>
              </a:rPr>
              <a:t> </a:t>
            </a:r>
            <a:r>
              <a:rPr lang="en-GB" err="1">
                <a:ea typeface="+mn-lt"/>
                <a:cs typeface="+mn-lt"/>
              </a:rPr>
              <a:t>Unterstützung</a:t>
            </a:r>
            <a:r>
              <a:rPr lang="en-GB">
                <a:ea typeface="+mn-lt"/>
                <a:cs typeface="+mn-lt"/>
              </a:rPr>
              <a:t> </a:t>
            </a:r>
            <a:r>
              <a:rPr lang="en-GB" err="1">
                <a:ea typeface="+mn-lt"/>
                <a:cs typeface="+mn-lt"/>
              </a:rPr>
              <a:t>vorbereitet</a:t>
            </a:r>
            <a:r>
              <a:rPr lang="en-GB">
                <a:ea typeface="+mn-lt"/>
                <a:cs typeface="+mn-lt"/>
              </a:rPr>
              <a:t> sein</a:t>
            </a:r>
          </a:p>
          <a:p>
            <a:pPr marL="342900" indent="-342900">
              <a:buClr>
                <a:schemeClr val="accent2"/>
              </a:buClr>
              <a:buFont typeface="Arial" panose="020B0604020202020204" pitchFamily="34" charset="0"/>
              <a:buChar char="•"/>
            </a:pPr>
            <a:r>
              <a:rPr lang="en-GB" err="1">
                <a:ea typeface="+mn-lt"/>
                <a:cs typeface="+mn-lt"/>
              </a:rPr>
              <a:t>Verwenden</a:t>
            </a:r>
            <a:r>
              <a:rPr lang="en-GB">
                <a:ea typeface="+mn-lt"/>
                <a:cs typeface="+mn-lt"/>
              </a:rPr>
              <a:t> Sie </a:t>
            </a:r>
            <a:r>
              <a:rPr lang="en-GB" err="1">
                <a:ea typeface="+mn-lt"/>
                <a:cs typeface="+mn-lt"/>
              </a:rPr>
              <a:t>einen</a:t>
            </a:r>
            <a:r>
              <a:rPr lang="en-GB">
                <a:ea typeface="+mn-lt"/>
                <a:cs typeface="+mn-lt"/>
              </a:rPr>
              <a:t> Fundraising-Plan</a:t>
            </a:r>
          </a:p>
          <a:p>
            <a:pPr marL="342900" indent="-342900">
              <a:buClr>
                <a:schemeClr val="accent2"/>
              </a:buClr>
              <a:buFont typeface="Arial" panose="020B0604020202020204" pitchFamily="34" charset="0"/>
              <a:buChar char="•"/>
            </a:pPr>
            <a:r>
              <a:rPr lang="en-GB" err="1">
                <a:ea typeface="+mn-lt"/>
                <a:cs typeface="+mn-lt"/>
              </a:rPr>
              <a:t>Schaffen</a:t>
            </a:r>
            <a:r>
              <a:rPr lang="en-GB">
                <a:ea typeface="+mn-lt"/>
                <a:cs typeface="+mn-lt"/>
              </a:rPr>
              <a:t> Sie </a:t>
            </a:r>
            <a:r>
              <a:rPr lang="en-GB" err="1">
                <a:ea typeface="+mn-lt"/>
                <a:cs typeface="+mn-lt"/>
              </a:rPr>
              <a:t>eine</a:t>
            </a:r>
            <a:r>
              <a:rPr lang="en-GB">
                <a:ea typeface="+mn-lt"/>
                <a:cs typeface="+mn-lt"/>
              </a:rPr>
              <a:t> Betriebsreserve</a:t>
            </a:r>
          </a:p>
        </p:txBody>
      </p:sp>
      <p:sp>
        <p:nvSpPr>
          <p:cNvPr id="3" name="Text Placeholder 2">
            <a:extLst>
              <a:ext uri="{FF2B5EF4-FFF2-40B4-BE49-F238E27FC236}">
                <a16:creationId xmlns:a16="http://schemas.microsoft.com/office/drawing/2014/main" id="{A23A269F-8A4E-1568-38DA-B8CBC869F095}"/>
              </a:ext>
            </a:extLst>
          </p:cNvPr>
          <p:cNvSpPr>
            <a:spLocks noGrp="1"/>
          </p:cNvSpPr>
          <p:nvPr>
            <p:ph type="body" sz="quarter" idx="16"/>
          </p:nvPr>
        </p:nvSpPr>
        <p:spPr/>
        <p:txBody>
          <a:bodyPr lIns="91440" tIns="45720" rIns="91440" bIns="45720" anchor="t">
            <a:noAutofit/>
          </a:bodyPr>
          <a:lstStyle/>
          <a:p>
            <a:r>
              <a:rPr lang="en-ZA" err="1">
                <a:ea typeface="+mn-lt"/>
                <a:cs typeface="+mn-lt"/>
              </a:rPr>
              <a:t>Finanzielle</a:t>
            </a:r>
            <a:r>
              <a:rPr lang="en-ZA">
                <a:ea typeface="+mn-lt"/>
                <a:cs typeface="+mn-lt"/>
              </a:rPr>
              <a:t> Best Practices für NGOs</a:t>
            </a:r>
            <a:endParaRPr lang="en-US"/>
          </a:p>
        </p:txBody>
      </p:sp>
      <p:pic>
        <p:nvPicPr>
          <p:cNvPr id="6" name="Picture Placeholder 5" descr="Close-up of a pen writing on a chart">
            <a:hlinkClick r:id="rId3" action="ppaction://hlinkfile"/>
            <a:extLst>
              <a:ext uri="{FF2B5EF4-FFF2-40B4-BE49-F238E27FC236}">
                <a16:creationId xmlns:a16="http://schemas.microsoft.com/office/drawing/2014/main" id="{9C4A886C-0FCE-963D-9A78-24AB8526D412}"/>
              </a:ext>
            </a:extLst>
          </p:cNvPr>
          <p:cNvPicPr>
            <a:picLocks noGrp="1" noChangeAspect="1"/>
          </p:cNvPicPr>
          <p:nvPr>
            <p:ph type="pic" sz="quarter" idx="10"/>
          </p:nvPr>
        </p:nvPicPr>
        <p:blipFill>
          <a:blip r:embed="rId4">
            <a:grayscl/>
          </a:blip>
          <a:srcRect l="2080" r="2080"/>
          <a:stretch>
            <a:fillRect/>
          </a:stretch>
        </p:blipFill>
        <p:spPr/>
      </p:pic>
    </p:spTree>
    <p:extLst>
      <p:ext uri="{BB962C8B-B14F-4D97-AF65-F5344CB8AC3E}">
        <p14:creationId xmlns:p14="http://schemas.microsoft.com/office/powerpoint/2010/main" val="3271289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2155370"/>
            <a:ext cx="10595237" cy="3740251"/>
          </a:xfrm>
        </p:spPr>
        <p:txBody>
          <a:bodyPr lIns="91440" tIns="45720" rIns="91440" bIns="45720" anchor="t"/>
          <a:lstStyle/>
          <a:p>
            <a:pPr marL="359410" indent="-342900">
              <a:buClr>
                <a:schemeClr val="accent2"/>
              </a:buClr>
              <a:buBlip>
                <a:blip r:embed="rId3"/>
              </a:buBlip>
            </a:pPr>
            <a:r>
              <a:rPr lang="en-GB">
                <a:ea typeface="+mn-lt"/>
                <a:cs typeface="+mn-lt"/>
              </a:rPr>
              <a:t>Einer der </a:t>
            </a:r>
            <a:r>
              <a:rPr lang="en-GB" err="1">
                <a:ea typeface="+mn-lt"/>
                <a:cs typeface="+mn-lt"/>
              </a:rPr>
              <a:t>Schlüssel</a:t>
            </a:r>
            <a:r>
              <a:rPr lang="en-GB">
                <a:ea typeface="+mn-lt"/>
                <a:cs typeface="+mn-lt"/>
              </a:rPr>
              <a:t> </a:t>
            </a:r>
            <a:r>
              <a:rPr lang="en-GB" err="1">
                <a:ea typeface="+mn-lt"/>
                <a:cs typeface="+mn-lt"/>
              </a:rPr>
              <a:t>zu</a:t>
            </a:r>
            <a:r>
              <a:rPr lang="en-GB">
                <a:ea typeface="+mn-lt"/>
                <a:cs typeface="+mn-lt"/>
              </a:rPr>
              <a:t> </a:t>
            </a:r>
            <a:r>
              <a:rPr lang="en-GB">
                <a:ea typeface="+mn-lt"/>
                <a:cs typeface="+mn-lt"/>
                <a:hlinkClick r:id="rId4"/>
              </a:rPr>
              <a:t>klugem Geldausgeben</a:t>
            </a:r>
            <a:r>
              <a:rPr lang="en-GB">
                <a:ea typeface="+mn-lt"/>
                <a:cs typeface="+mn-lt"/>
              </a:rPr>
              <a:t> </a:t>
            </a:r>
            <a:r>
              <a:rPr lang="en-GB" err="1">
                <a:ea typeface="+mn-lt"/>
                <a:cs typeface="+mn-lt"/>
              </a:rPr>
              <a:t>liegt</a:t>
            </a:r>
            <a:r>
              <a:rPr lang="en-GB">
                <a:ea typeface="+mn-lt"/>
                <a:cs typeface="+mn-lt"/>
              </a:rPr>
              <a:t> </a:t>
            </a:r>
            <a:r>
              <a:rPr lang="en-GB" err="1">
                <a:ea typeface="+mn-lt"/>
                <a:cs typeface="+mn-lt"/>
              </a:rPr>
              <a:t>darin</a:t>
            </a:r>
            <a:r>
              <a:rPr lang="en-GB">
                <a:ea typeface="+mn-lt"/>
                <a:cs typeface="+mn-lt"/>
              </a:rPr>
              <a:t>, das Geld, das Sie </a:t>
            </a:r>
            <a:r>
              <a:rPr lang="en-GB" err="1">
                <a:ea typeface="+mn-lt"/>
                <a:cs typeface="+mn-lt"/>
              </a:rPr>
              <a:t>haben</a:t>
            </a:r>
            <a:r>
              <a:rPr lang="en-GB">
                <a:ea typeface="+mn-lt"/>
                <a:cs typeface="+mn-lt"/>
              </a:rPr>
              <a:t>, so </a:t>
            </a:r>
            <a:r>
              <a:rPr lang="en-GB" err="1">
                <a:ea typeface="+mn-lt"/>
                <a:cs typeface="+mn-lt"/>
              </a:rPr>
              <a:t>zu</a:t>
            </a:r>
            <a:r>
              <a:rPr lang="en-GB">
                <a:ea typeface="+mn-lt"/>
                <a:cs typeface="+mn-lt"/>
              </a:rPr>
              <a:t> </a:t>
            </a:r>
            <a:r>
              <a:rPr lang="en-GB" err="1">
                <a:ea typeface="+mn-lt"/>
                <a:cs typeface="+mn-lt"/>
              </a:rPr>
              <a:t>behandeln</a:t>
            </a:r>
            <a:r>
              <a:rPr lang="en-GB">
                <a:ea typeface="+mn-lt"/>
                <a:cs typeface="+mn-lt"/>
              </a:rPr>
              <a:t>, </a:t>
            </a:r>
            <a:r>
              <a:rPr lang="en-GB" err="1">
                <a:ea typeface="+mn-lt"/>
                <a:cs typeface="+mn-lt"/>
              </a:rPr>
              <a:t>als</a:t>
            </a:r>
            <a:r>
              <a:rPr lang="en-GB">
                <a:ea typeface="+mn-lt"/>
                <a:cs typeface="+mn-lt"/>
              </a:rPr>
              <a:t> </a:t>
            </a:r>
            <a:r>
              <a:rPr lang="en-GB" err="1">
                <a:ea typeface="+mn-lt"/>
                <a:cs typeface="+mn-lt"/>
              </a:rPr>
              <a:t>wäre</a:t>
            </a:r>
            <a:r>
              <a:rPr lang="en-GB">
                <a:ea typeface="+mn-lt"/>
                <a:cs typeface="+mn-lt"/>
              </a:rPr>
              <a:t> es </a:t>
            </a:r>
            <a:r>
              <a:rPr lang="en-GB" err="1">
                <a:ea typeface="+mn-lt"/>
                <a:cs typeface="+mn-lt"/>
              </a:rPr>
              <a:t>Ihr</a:t>
            </a:r>
            <a:r>
              <a:rPr lang="en-GB">
                <a:ea typeface="+mn-lt"/>
                <a:cs typeface="+mn-lt"/>
              </a:rPr>
              <a:t> Geld - </a:t>
            </a:r>
            <a:r>
              <a:rPr lang="en-GB" err="1">
                <a:ea typeface="+mn-lt"/>
                <a:cs typeface="+mn-lt"/>
              </a:rPr>
              <a:t>ganz</a:t>
            </a:r>
            <a:r>
              <a:rPr lang="en-GB">
                <a:ea typeface="+mn-lt"/>
                <a:cs typeface="+mn-lt"/>
              </a:rPr>
              <a:t> </a:t>
            </a:r>
            <a:r>
              <a:rPr lang="en-GB" err="1">
                <a:ea typeface="+mn-lt"/>
                <a:cs typeface="+mn-lt"/>
              </a:rPr>
              <a:t>gleich</a:t>
            </a:r>
            <a:r>
              <a:rPr lang="en-GB">
                <a:ea typeface="+mn-lt"/>
                <a:cs typeface="+mn-lt"/>
              </a:rPr>
              <a:t>, </a:t>
            </a:r>
            <a:r>
              <a:rPr lang="en-GB" err="1">
                <a:ea typeface="+mn-lt"/>
                <a:cs typeface="+mn-lt"/>
              </a:rPr>
              <a:t>woher</a:t>
            </a:r>
            <a:r>
              <a:rPr lang="en-GB">
                <a:ea typeface="+mn-lt"/>
                <a:cs typeface="+mn-lt"/>
              </a:rPr>
              <a:t> es </a:t>
            </a:r>
            <a:r>
              <a:rPr lang="en-GB" err="1">
                <a:ea typeface="+mn-lt"/>
                <a:cs typeface="+mn-lt"/>
              </a:rPr>
              <a:t>kommt</a:t>
            </a:r>
            <a:r>
              <a:rPr lang="en-GB">
                <a:ea typeface="+mn-lt"/>
                <a:cs typeface="+mn-lt"/>
              </a:rPr>
              <a:t>. </a:t>
            </a:r>
            <a:endParaRPr lang="en-US">
              <a:ea typeface="+mn-lt"/>
              <a:cs typeface="+mn-lt"/>
            </a:endParaRPr>
          </a:p>
          <a:p>
            <a:pPr marL="359410" indent="-342900">
              <a:buClr>
                <a:schemeClr val="accent2"/>
              </a:buClr>
              <a:buBlip>
                <a:blip r:embed="rId3"/>
              </a:buBlip>
            </a:pPr>
            <a:endParaRPr lang="en-GB">
              <a:cs typeface="Calibri" panose="020F0502020204030204"/>
            </a:endParaRPr>
          </a:p>
          <a:p>
            <a:pPr marL="359410" indent="-342900">
              <a:buClr>
                <a:schemeClr val="accent2"/>
              </a:buClr>
              <a:buBlip>
                <a:blip r:embed="rId3"/>
              </a:buBlip>
            </a:pPr>
            <a:r>
              <a:rPr lang="en-GB">
                <a:ea typeface="+mn-lt"/>
                <a:cs typeface="+mn-lt"/>
              </a:rPr>
              <a:t>Bootstrapper </a:t>
            </a:r>
            <a:r>
              <a:rPr lang="en-GB" err="1">
                <a:ea typeface="+mn-lt"/>
                <a:cs typeface="+mn-lt"/>
              </a:rPr>
              <a:t>sprechen</a:t>
            </a:r>
            <a:r>
              <a:rPr lang="en-GB">
                <a:ea typeface="+mn-lt"/>
                <a:cs typeface="+mn-lt"/>
              </a:rPr>
              <a:t> oft </a:t>
            </a:r>
            <a:r>
              <a:rPr lang="en-GB" err="1">
                <a:ea typeface="+mn-lt"/>
                <a:cs typeface="+mn-lt"/>
              </a:rPr>
              <a:t>davon</a:t>
            </a:r>
            <a:r>
              <a:rPr lang="en-GB">
                <a:ea typeface="+mn-lt"/>
                <a:cs typeface="+mn-lt"/>
              </a:rPr>
              <a:t>, </a:t>
            </a:r>
            <a:r>
              <a:rPr lang="en-GB" err="1">
                <a:ea typeface="+mn-lt"/>
                <a:cs typeface="+mn-lt"/>
              </a:rPr>
              <a:t>dass</a:t>
            </a:r>
            <a:r>
              <a:rPr lang="en-GB">
                <a:ea typeface="+mn-lt"/>
                <a:cs typeface="+mn-lt"/>
              </a:rPr>
              <a:t> das </a:t>
            </a:r>
            <a:r>
              <a:rPr lang="en-GB" err="1">
                <a:ea typeface="+mn-lt"/>
                <a:cs typeface="+mn-lt"/>
              </a:rPr>
              <a:t>Ausgeben</a:t>
            </a:r>
            <a:r>
              <a:rPr lang="en-GB">
                <a:ea typeface="+mn-lt"/>
                <a:cs typeface="+mn-lt"/>
              </a:rPr>
              <a:t> des </a:t>
            </a:r>
            <a:r>
              <a:rPr lang="en-GB" err="1">
                <a:ea typeface="+mn-lt"/>
                <a:cs typeface="+mn-lt"/>
              </a:rPr>
              <a:t>eigenen</a:t>
            </a:r>
            <a:r>
              <a:rPr lang="en-GB">
                <a:ea typeface="+mn-lt"/>
                <a:cs typeface="+mn-lt"/>
              </a:rPr>
              <a:t>, hart </a:t>
            </a:r>
            <a:r>
              <a:rPr lang="en-GB" err="1">
                <a:ea typeface="+mn-lt"/>
                <a:cs typeface="+mn-lt"/>
              </a:rPr>
              <a:t>verdienten</a:t>
            </a:r>
            <a:r>
              <a:rPr lang="en-GB">
                <a:ea typeface="+mn-lt"/>
                <a:cs typeface="+mn-lt"/>
              </a:rPr>
              <a:t> </a:t>
            </a:r>
            <a:r>
              <a:rPr lang="en-GB" err="1">
                <a:ea typeface="+mn-lt"/>
                <a:cs typeface="+mn-lt"/>
              </a:rPr>
              <a:t>Geldes</a:t>
            </a:r>
            <a:r>
              <a:rPr lang="en-GB">
                <a:ea typeface="+mn-lt"/>
                <a:cs typeface="+mn-lt"/>
              </a:rPr>
              <a:t> </a:t>
            </a:r>
            <a:r>
              <a:rPr lang="en-GB" err="1">
                <a:ea typeface="+mn-lt"/>
                <a:cs typeface="+mn-lt"/>
              </a:rPr>
              <a:t>dazu</a:t>
            </a:r>
            <a:r>
              <a:rPr lang="en-GB">
                <a:ea typeface="+mn-lt"/>
                <a:cs typeface="+mn-lt"/>
              </a:rPr>
              <a:t> </a:t>
            </a:r>
            <a:r>
              <a:rPr lang="en-GB" err="1">
                <a:ea typeface="+mn-lt"/>
                <a:cs typeface="+mn-lt"/>
              </a:rPr>
              <a:t>führt</a:t>
            </a:r>
            <a:r>
              <a:rPr lang="en-GB">
                <a:ea typeface="+mn-lt"/>
                <a:cs typeface="+mn-lt"/>
              </a:rPr>
              <a:t>, </a:t>
            </a:r>
            <a:r>
              <a:rPr lang="en-GB" err="1">
                <a:ea typeface="+mn-lt"/>
                <a:cs typeface="+mn-lt"/>
              </a:rPr>
              <a:t>dass</a:t>
            </a:r>
            <a:r>
              <a:rPr lang="en-GB">
                <a:ea typeface="+mn-lt"/>
                <a:cs typeface="+mn-lt"/>
              </a:rPr>
              <a:t> man die </a:t>
            </a:r>
            <a:r>
              <a:rPr lang="en-GB" err="1">
                <a:ea typeface="+mn-lt"/>
                <a:cs typeface="+mn-lt"/>
              </a:rPr>
              <a:t>Qualität</a:t>
            </a:r>
            <a:r>
              <a:rPr lang="en-GB">
                <a:ea typeface="+mn-lt"/>
                <a:cs typeface="+mn-lt"/>
              </a:rPr>
              <a:t> </a:t>
            </a:r>
            <a:r>
              <a:rPr lang="en-GB" err="1">
                <a:ea typeface="+mn-lt"/>
                <a:cs typeface="+mn-lt"/>
              </a:rPr>
              <a:t>jeder</a:t>
            </a:r>
            <a:r>
              <a:rPr lang="en-GB">
                <a:ea typeface="+mn-lt"/>
                <a:cs typeface="+mn-lt"/>
              </a:rPr>
              <a:t> </a:t>
            </a:r>
            <a:r>
              <a:rPr lang="en-GB" err="1">
                <a:ea typeface="+mn-lt"/>
                <a:cs typeface="+mn-lt"/>
              </a:rPr>
              <a:t>Investition</a:t>
            </a:r>
            <a:r>
              <a:rPr lang="en-GB">
                <a:ea typeface="+mn-lt"/>
                <a:cs typeface="+mn-lt"/>
              </a:rPr>
              <a:t> </a:t>
            </a:r>
            <a:r>
              <a:rPr lang="en-GB" err="1">
                <a:ea typeface="+mn-lt"/>
                <a:cs typeface="+mn-lt"/>
              </a:rPr>
              <a:t>überdenkt</a:t>
            </a:r>
            <a:r>
              <a:rPr lang="en-GB">
                <a:ea typeface="+mn-lt"/>
                <a:cs typeface="+mn-lt"/>
              </a:rPr>
              <a:t>. Dies </a:t>
            </a:r>
            <a:r>
              <a:rPr lang="en-GB" err="1">
                <a:ea typeface="+mn-lt"/>
                <a:cs typeface="+mn-lt"/>
              </a:rPr>
              <a:t>ist</a:t>
            </a:r>
            <a:r>
              <a:rPr lang="en-GB">
                <a:ea typeface="+mn-lt"/>
                <a:cs typeface="+mn-lt"/>
              </a:rPr>
              <a:t> </a:t>
            </a:r>
            <a:r>
              <a:rPr lang="en-GB" err="1">
                <a:ea typeface="+mn-lt"/>
                <a:cs typeface="+mn-lt"/>
              </a:rPr>
              <a:t>eine</a:t>
            </a:r>
            <a:r>
              <a:rPr lang="en-GB">
                <a:ea typeface="+mn-lt"/>
                <a:cs typeface="+mn-lt"/>
              </a:rPr>
              <a:t> </a:t>
            </a:r>
            <a:r>
              <a:rPr lang="en-GB" err="1">
                <a:ea typeface="+mn-lt"/>
                <a:cs typeface="+mn-lt"/>
              </a:rPr>
              <a:t>gesunde</a:t>
            </a:r>
            <a:r>
              <a:rPr lang="en-GB">
                <a:ea typeface="+mn-lt"/>
                <a:cs typeface="+mn-lt"/>
              </a:rPr>
              <a:t> </a:t>
            </a:r>
            <a:r>
              <a:rPr lang="en-GB" err="1">
                <a:ea typeface="+mn-lt"/>
                <a:cs typeface="+mn-lt"/>
              </a:rPr>
              <a:t>Einstellung</a:t>
            </a:r>
            <a:r>
              <a:rPr lang="en-GB">
                <a:ea typeface="+mn-lt"/>
                <a:cs typeface="+mn-lt"/>
              </a:rPr>
              <a:t> </a:t>
            </a:r>
            <a:r>
              <a:rPr lang="en-GB" err="1">
                <a:ea typeface="+mn-lt"/>
                <a:cs typeface="+mn-lt"/>
              </a:rPr>
              <a:t>zu</a:t>
            </a:r>
            <a:r>
              <a:rPr lang="en-GB">
                <a:ea typeface="+mn-lt"/>
                <a:cs typeface="+mn-lt"/>
              </a:rPr>
              <a:t> </a:t>
            </a:r>
            <a:r>
              <a:rPr lang="en-GB" err="1">
                <a:ea typeface="+mn-lt"/>
                <a:cs typeface="+mn-lt"/>
              </a:rPr>
              <a:t>Investitionen</a:t>
            </a:r>
            <a:r>
              <a:rPr lang="en-GB">
                <a:ea typeface="+mn-lt"/>
                <a:cs typeface="+mn-lt"/>
              </a:rPr>
              <a:t>.</a:t>
            </a:r>
          </a:p>
          <a:p>
            <a:pPr marL="359410" indent="-342900">
              <a:buClr>
                <a:schemeClr val="accent2"/>
              </a:buClr>
              <a:buBlip>
                <a:blip r:embed="rId3"/>
              </a:buBlip>
            </a:pPr>
            <a:endParaRPr lang="en-GB" sz="1200" b="0" i="0" u="none" strike="noStrike" kern="1200" cap="none" spc="0" normalizeH="0" baseline="0" noProof="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359410" indent="-342900">
              <a:buClr>
                <a:schemeClr val="accent2"/>
              </a:buClr>
              <a:buBlip>
                <a:blip r:embed="rId3"/>
              </a:buBlip>
            </a:pPr>
            <a:r>
              <a:rPr lang="en-US" sz="2800">
                <a:ea typeface="+mn-lt"/>
                <a:cs typeface="+mn-lt"/>
              </a:rPr>
              <a:t>Quelle:</a:t>
            </a:r>
            <a:r>
              <a:rPr lang="en-US" sz="2800">
                <a:latin typeface="Calibri"/>
                <a:cs typeface="Calibri"/>
              </a:rPr>
              <a:t> </a:t>
            </a:r>
            <a:r>
              <a:rPr kumimoji="0" lang="en-US" b="0" i="0" u="sng" strike="noStrike" kern="1200" cap="none" spc="0" normalizeH="0" baseline="0" noProof="0">
                <a:ln>
                  <a:noFill/>
                </a:ln>
                <a:solidFill>
                  <a:schemeClr val="accent2"/>
                </a:solidFill>
                <a:effectLst/>
                <a:uLnTx/>
                <a:uFillTx/>
                <a:latin typeface="Calibri"/>
                <a:ea typeface="Times New Roman" panose="02020603050405020304" pitchFamily="18" charset="0"/>
                <a:cs typeface="Calibri"/>
                <a:hlinkClick r:id="rId5">
                  <a:extLst>
                    <a:ext uri="{A12FA001-AC4F-418D-AE19-62706E023703}">
                      <ahyp:hlinkClr xmlns:ahyp="http://schemas.microsoft.com/office/drawing/2018/hyperlinkcolor" val="tx"/>
                    </a:ext>
                  </a:extLst>
                </a:hlinkClick>
              </a:rPr>
              <a:t>How to Spend Your Startup’s Initial Investment (capterra.com)</a:t>
            </a:r>
            <a:endParaRPr lang="de-DE" b="0" i="0" u="none" strike="noStrike" kern="1200" cap="none" spc="0" normalizeH="0" baseline="0" noProof="0">
              <a:ln>
                <a:noFill/>
              </a:ln>
              <a:solidFill>
                <a:schemeClr val="accent2"/>
              </a:solidFill>
              <a:effectLst/>
              <a:uLnTx/>
              <a:uFillTx/>
              <a:latin typeface="Calibri"/>
              <a:ea typeface="Times New Roman" panose="02020603050405020304" pitchFamily="18" charset="0"/>
              <a:cs typeface="Calibri"/>
            </a:endParaRPr>
          </a:p>
          <a:p>
            <a:pPr marL="359410" indent="-342900">
              <a:buClr>
                <a:schemeClr val="accent2"/>
              </a:buClr>
              <a:buBlip>
                <a:blip r:embed="rId3"/>
              </a:buBlip>
            </a:pPr>
            <a:endParaRPr lang="en-GB">
              <a:cs typeface="Calibri" panose="020F0502020204030204"/>
            </a:endParaRPr>
          </a:p>
          <a:p>
            <a:pPr marL="16510" indent="0">
              <a:buClr>
                <a:schemeClr val="accent2"/>
              </a:buClr>
            </a:pPr>
            <a:endParaRPr lang="en-GB">
              <a:cs typeface="Calibri" panose="020F0502020204030204"/>
            </a:endParaRPr>
          </a:p>
          <a:p>
            <a:endParaRPr lang="en-US"/>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lIns="91440" tIns="45720" rIns="91440" bIns="45720" anchor="t">
            <a:noAutofit/>
          </a:bodyPr>
          <a:lstStyle/>
          <a:p>
            <a:r>
              <a:rPr lang="en-GB">
                <a:ea typeface="+mn-lt"/>
                <a:cs typeface="+mn-lt"/>
              </a:rPr>
              <a:t>Wie Sie </a:t>
            </a:r>
            <a:r>
              <a:rPr lang="en-GB" err="1">
                <a:ea typeface="+mn-lt"/>
                <a:cs typeface="+mn-lt"/>
              </a:rPr>
              <a:t>Spenden</a:t>
            </a:r>
            <a:r>
              <a:rPr lang="en-GB">
                <a:ea typeface="+mn-lt"/>
                <a:cs typeface="+mn-lt"/>
              </a:rPr>
              <a:t>/</a:t>
            </a:r>
            <a:r>
              <a:rPr lang="en-GB" err="1">
                <a:ea typeface="+mn-lt"/>
                <a:cs typeface="+mn-lt"/>
              </a:rPr>
              <a:t>Investitionen</a:t>
            </a:r>
            <a:r>
              <a:rPr lang="en-GB">
                <a:ea typeface="+mn-lt"/>
                <a:cs typeface="+mn-lt"/>
              </a:rPr>
              <a:t> in Ihrer Organisation </a:t>
            </a:r>
            <a:r>
              <a:rPr lang="en-GB" err="1">
                <a:ea typeface="+mn-lt"/>
                <a:cs typeface="+mn-lt"/>
              </a:rPr>
              <a:t>ausgeben</a:t>
            </a:r>
            <a:endParaRPr lang="en-US" err="1">
              <a:ea typeface="+mn-lt"/>
              <a:cs typeface="+mn-lt"/>
            </a:endParaRPr>
          </a:p>
        </p:txBody>
      </p:sp>
    </p:spTree>
    <p:extLst>
      <p:ext uri="{BB962C8B-B14F-4D97-AF65-F5344CB8AC3E}">
        <p14:creationId xmlns:p14="http://schemas.microsoft.com/office/powerpoint/2010/main" val="2183073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2155370"/>
            <a:ext cx="10595237" cy="3740251"/>
          </a:xfrm>
        </p:spPr>
        <p:txBody>
          <a:bodyPr lIns="91440" tIns="45720" rIns="91440" bIns="45720" anchor="t"/>
          <a:lstStyle/>
          <a:p>
            <a:pPr marL="359410" indent="-342900">
              <a:buClr>
                <a:schemeClr val="accent2"/>
              </a:buClr>
              <a:buBlip>
                <a:blip r:embed="rId3"/>
              </a:buBlip>
            </a:pPr>
            <a:r>
              <a:rPr lang="en-GB" dirty="0" err="1">
                <a:ea typeface="+mn-lt"/>
                <a:cs typeface="+mn-lt"/>
              </a:rPr>
              <a:t>Betrachten</a:t>
            </a:r>
            <a:r>
              <a:rPr lang="en-GB" dirty="0">
                <a:ea typeface="+mn-lt"/>
                <a:cs typeface="+mn-lt"/>
              </a:rPr>
              <a:t> Sie die </a:t>
            </a:r>
            <a:r>
              <a:rPr lang="en-GB" dirty="0" err="1">
                <a:ea typeface="+mn-lt"/>
                <a:cs typeface="+mn-lt"/>
              </a:rPr>
              <a:t>folgende</a:t>
            </a:r>
            <a:r>
              <a:rPr lang="en-GB" dirty="0">
                <a:ea typeface="+mn-lt"/>
                <a:cs typeface="+mn-lt"/>
              </a:rPr>
              <a:t> </a:t>
            </a:r>
            <a:r>
              <a:rPr lang="en-GB" dirty="0" err="1">
                <a:ea typeface="+mn-lt"/>
                <a:cs typeface="+mn-lt"/>
              </a:rPr>
              <a:t>Aufschlüsselung</a:t>
            </a:r>
            <a:r>
              <a:rPr lang="en-GB" dirty="0">
                <a:ea typeface="+mn-lt"/>
                <a:cs typeface="+mn-lt"/>
              </a:rPr>
              <a:t>, </a:t>
            </a:r>
            <a:r>
              <a:rPr lang="en-GB" dirty="0" err="1">
                <a:ea typeface="+mn-lt"/>
                <a:cs typeface="+mn-lt"/>
              </a:rPr>
              <a:t>wie</a:t>
            </a:r>
            <a:r>
              <a:rPr lang="en-GB" dirty="0">
                <a:ea typeface="+mn-lt"/>
                <a:cs typeface="+mn-lt"/>
              </a:rPr>
              <a:t> Sie das Geld, das Sie </a:t>
            </a:r>
            <a:r>
              <a:rPr lang="en-GB" dirty="0" err="1">
                <a:ea typeface="+mn-lt"/>
                <a:cs typeface="+mn-lt"/>
              </a:rPr>
              <a:t>haben</a:t>
            </a:r>
            <a:r>
              <a:rPr lang="en-GB" dirty="0">
                <a:ea typeface="+mn-lt"/>
                <a:cs typeface="+mn-lt"/>
              </a:rPr>
              <a:t>, </a:t>
            </a:r>
            <a:r>
              <a:rPr lang="en-GB" dirty="0" err="1">
                <a:ea typeface="+mn-lt"/>
                <a:cs typeface="+mn-lt"/>
              </a:rPr>
              <a:t>ausgeben</a:t>
            </a:r>
            <a:r>
              <a:rPr lang="en-GB" dirty="0">
                <a:ea typeface="+mn-lt"/>
                <a:cs typeface="+mn-lt"/>
              </a:rPr>
              <a:t> </a:t>
            </a:r>
            <a:r>
              <a:rPr lang="en-GB" dirty="0" err="1">
                <a:ea typeface="+mn-lt"/>
                <a:cs typeface="+mn-lt"/>
              </a:rPr>
              <a:t>können</a:t>
            </a:r>
            <a:r>
              <a:rPr lang="en-GB" dirty="0">
                <a:ea typeface="+mn-lt"/>
                <a:cs typeface="+mn-lt"/>
              </a:rPr>
              <a:t>, egal </a:t>
            </a:r>
            <a:r>
              <a:rPr lang="en-GB" dirty="0" err="1">
                <a:ea typeface="+mn-lt"/>
                <a:cs typeface="+mn-lt"/>
              </a:rPr>
              <a:t>ob</a:t>
            </a:r>
            <a:r>
              <a:rPr lang="en-GB" dirty="0">
                <a:ea typeface="+mn-lt"/>
                <a:cs typeface="+mn-lt"/>
              </a:rPr>
              <a:t> es </a:t>
            </a:r>
            <a:r>
              <a:rPr lang="en-GB" dirty="0" err="1">
                <a:ea typeface="+mn-lt"/>
                <a:cs typeface="+mn-lt"/>
              </a:rPr>
              <a:t>sich</a:t>
            </a:r>
            <a:r>
              <a:rPr lang="en-GB" dirty="0">
                <a:ea typeface="+mn-lt"/>
                <a:cs typeface="+mn-lt"/>
              </a:rPr>
              <a:t> um 1 Million </a:t>
            </a:r>
            <a:r>
              <a:rPr lang="en-GB" dirty="0" err="1">
                <a:ea typeface="+mn-lt"/>
                <a:cs typeface="+mn-lt"/>
              </a:rPr>
              <a:t>oder</a:t>
            </a:r>
            <a:r>
              <a:rPr lang="en-GB" dirty="0">
                <a:ea typeface="+mn-lt"/>
                <a:cs typeface="+mn-lt"/>
              </a:rPr>
              <a:t> 10.000 Dollar </a:t>
            </a:r>
            <a:r>
              <a:rPr lang="en-GB" dirty="0" err="1">
                <a:ea typeface="+mn-lt"/>
                <a:cs typeface="+mn-lt"/>
              </a:rPr>
              <a:t>handelt</a:t>
            </a:r>
            <a:r>
              <a:rPr lang="en-GB" dirty="0">
                <a:ea typeface="+mn-lt"/>
                <a:cs typeface="+mn-lt"/>
              </a:rPr>
              <a:t>.</a:t>
            </a:r>
            <a:endParaRPr lang="en-US" dirty="0"/>
          </a:p>
          <a:p>
            <a:pPr marL="16510" indent="0">
              <a:buClr>
                <a:schemeClr val="accent2"/>
              </a:buClr>
            </a:pPr>
            <a:endParaRPr lang="en-GB" dirty="0">
              <a:latin typeface="Calibri"/>
              <a:ea typeface="+mn-lt"/>
              <a:cs typeface="+mn-lt"/>
            </a:endParaRPr>
          </a:p>
          <a:p>
            <a:pPr marL="816610" lvl="1" indent="-342900">
              <a:spcBef>
                <a:spcPts val="1000"/>
              </a:spcBef>
              <a:buClr>
                <a:srgbClr val="0D9390"/>
              </a:buClr>
              <a:buChar char="•"/>
            </a:pPr>
            <a:r>
              <a:rPr lang="en-GB" spc="0">
                <a:solidFill>
                  <a:srgbClr val="000000"/>
                </a:solidFill>
                <a:latin typeface="Calibri"/>
                <a:ea typeface="+mn-lt"/>
                <a:cs typeface="+mn-lt"/>
              </a:rPr>
              <a:t>Bis </a:t>
            </a:r>
            <a:r>
              <a:rPr lang="en-GB" spc="0" err="1">
                <a:solidFill>
                  <a:srgbClr val="000000"/>
                </a:solidFill>
                <a:latin typeface="Calibri"/>
                <a:ea typeface="+mn-lt"/>
                <a:cs typeface="+mn-lt"/>
              </a:rPr>
              <a:t>zu</a:t>
            </a:r>
            <a:r>
              <a:rPr lang="en-GB" spc="0">
                <a:solidFill>
                  <a:srgbClr val="000000"/>
                </a:solidFill>
                <a:latin typeface="Calibri"/>
                <a:ea typeface="+mn-lt"/>
                <a:cs typeface="+mn-lt"/>
              </a:rPr>
              <a:t> 20 % für </a:t>
            </a:r>
            <a:r>
              <a:rPr lang="en-GB" spc="0" err="1">
                <a:solidFill>
                  <a:srgbClr val="000000"/>
                </a:solidFill>
                <a:latin typeface="Calibri"/>
                <a:ea typeface="+mn-lt"/>
                <a:cs typeface="+mn-lt"/>
              </a:rPr>
              <a:t>Marktforschung</a:t>
            </a:r>
            <a:endParaRPr lang="en-GB" spc="0">
              <a:solidFill>
                <a:srgbClr val="000000"/>
              </a:solidFill>
              <a:latin typeface="Calibri"/>
              <a:ea typeface="+mn-lt"/>
              <a:cs typeface="+mn-lt"/>
            </a:endParaRPr>
          </a:p>
          <a:p>
            <a:pPr marL="359410" indent="-342900">
              <a:buClr>
                <a:schemeClr val="accent2"/>
              </a:buClr>
              <a:buFont typeface="Arial" panose="020B0604020202020204" pitchFamily="34" charset="0"/>
              <a:buChar char="•"/>
            </a:pPr>
            <a:endParaRPr lang="en-GB">
              <a:ea typeface="+mn-lt"/>
              <a:cs typeface="+mn-lt"/>
            </a:endParaRPr>
          </a:p>
          <a:p>
            <a:pPr marL="816610" lvl="1" indent="-342900">
              <a:spcBef>
                <a:spcPts val="1000"/>
              </a:spcBef>
              <a:buClr>
                <a:schemeClr val="accent2"/>
              </a:buClr>
              <a:buFont typeface="Arial" panose="020B0604020202020204" pitchFamily="34" charset="0"/>
              <a:buChar char="•"/>
            </a:pPr>
            <a:r>
              <a:rPr lang="en-GB" spc="0" err="1">
                <a:solidFill>
                  <a:srgbClr val="000000"/>
                </a:solidFill>
                <a:latin typeface="Calibri"/>
                <a:ea typeface="+mn-lt"/>
                <a:cs typeface="+mn-lt"/>
              </a:rPr>
              <a:t>Mindestens</a:t>
            </a:r>
            <a:r>
              <a:rPr lang="en-GB" spc="0">
                <a:solidFill>
                  <a:srgbClr val="000000"/>
                </a:solidFill>
                <a:latin typeface="Calibri"/>
                <a:ea typeface="+mn-lt"/>
                <a:cs typeface="+mn-lt"/>
              </a:rPr>
              <a:t> 75 % für die </a:t>
            </a:r>
            <a:r>
              <a:rPr lang="en-GB" spc="0" err="1">
                <a:solidFill>
                  <a:srgbClr val="000000"/>
                </a:solidFill>
                <a:latin typeface="Calibri"/>
                <a:ea typeface="+mn-lt"/>
                <a:cs typeface="+mn-lt"/>
              </a:rPr>
              <a:t>Entwicklung</a:t>
            </a:r>
            <a:r>
              <a:rPr lang="en-GB" spc="0">
                <a:solidFill>
                  <a:srgbClr val="000000"/>
                </a:solidFill>
                <a:latin typeface="Calibri"/>
                <a:ea typeface="+mn-lt"/>
                <a:cs typeface="+mn-lt"/>
              </a:rPr>
              <a:t> des minimal </a:t>
            </a:r>
            <a:r>
              <a:rPr lang="en-GB" spc="0" err="1">
                <a:solidFill>
                  <a:srgbClr val="000000"/>
                </a:solidFill>
                <a:latin typeface="Calibri"/>
                <a:ea typeface="+mn-lt"/>
                <a:cs typeface="+mn-lt"/>
              </a:rPr>
              <a:t>lebensfähigen</a:t>
            </a:r>
            <a:r>
              <a:rPr lang="en-GB" spc="0" dirty="0">
                <a:solidFill>
                  <a:srgbClr val="000000"/>
                </a:solidFill>
                <a:latin typeface="Calibri"/>
                <a:ea typeface="+mn-lt"/>
                <a:cs typeface="+mn-lt"/>
              </a:rPr>
              <a:t> </a:t>
            </a:r>
            <a:r>
              <a:rPr lang="en-GB" spc="0" err="1">
                <a:solidFill>
                  <a:srgbClr val="000000"/>
                </a:solidFill>
                <a:latin typeface="Calibri"/>
                <a:ea typeface="+mn-lt"/>
                <a:cs typeface="+mn-lt"/>
              </a:rPr>
              <a:t>Produkts</a:t>
            </a:r>
            <a:endParaRPr lang="en-GB" spc="0">
              <a:solidFill>
                <a:srgbClr val="000000"/>
              </a:solidFill>
              <a:latin typeface="Calibri"/>
              <a:ea typeface="Calibri"/>
              <a:cs typeface="Calibri" panose="020F0502020204030204"/>
            </a:endParaRPr>
          </a:p>
          <a:p>
            <a:pPr marL="359410" indent="-342900">
              <a:buClr>
                <a:schemeClr val="accent2"/>
              </a:buClr>
              <a:buFont typeface="Arial" panose="020B0604020202020204" pitchFamily="34" charset="0"/>
              <a:buChar char="•"/>
            </a:pPr>
            <a:endParaRPr lang="en-GB">
              <a:cs typeface="Calibri" panose="020F0502020204030204"/>
            </a:endParaRPr>
          </a:p>
          <a:p>
            <a:pPr marL="816610" lvl="1" indent="-342900">
              <a:spcBef>
                <a:spcPts val="1000"/>
              </a:spcBef>
              <a:buClr>
                <a:schemeClr val="accent2"/>
              </a:buClr>
              <a:buFont typeface="Arial" panose="020B0604020202020204" pitchFamily="34" charset="0"/>
              <a:buChar char="•"/>
            </a:pPr>
            <a:r>
              <a:rPr lang="en-GB" spc="0" dirty="0">
                <a:solidFill>
                  <a:srgbClr val="000000"/>
                </a:solidFill>
                <a:latin typeface="Calibri"/>
                <a:ea typeface="+mn-lt"/>
                <a:cs typeface="+mn-lt"/>
              </a:rPr>
              <a:t>Was </a:t>
            </a:r>
            <a:r>
              <a:rPr lang="en-GB" spc="0" err="1">
                <a:solidFill>
                  <a:srgbClr val="000000"/>
                </a:solidFill>
                <a:latin typeface="Calibri"/>
                <a:ea typeface="+mn-lt"/>
                <a:cs typeface="+mn-lt"/>
              </a:rPr>
              <a:t>auch</a:t>
            </a:r>
            <a:r>
              <a:rPr lang="en-GB" spc="0" dirty="0">
                <a:solidFill>
                  <a:srgbClr val="000000"/>
                </a:solidFill>
                <a:latin typeface="Calibri"/>
                <a:ea typeface="+mn-lt"/>
                <a:cs typeface="+mn-lt"/>
              </a:rPr>
              <a:t> </a:t>
            </a:r>
            <a:r>
              <a:rPr lang="en-GB" spc="0" err="1">
                <a:solidFill>
                  <a:srgbClr val="000000"/>
                </a:solidFill>
                <a:latin typeface="Calibri"/>
                <a:ea typeface="+mn-lt"/>
                <a:cs typeface="+mn-lt"/>
              </a:rPr>
              <a:t>immer</a:t>
            </a:r>
            <a:r>
              <a:rPr lang="en-GB" spc="0" dirty="0">
                <a:solidFill>
                  <a:srgbClr val="000000"/>
                </a:solidFill>
                <a:latin typeface="Calibri"/>
                <a:ea typeface="+mn-lt"/>
                <a:cs typeface="+mn-lt"/>
              </a:rPr>
              <a:t> für den Rest der Dinge </a:t>
            </a:r>
            <a:r>
              <a:rPr lang="en-GB" spc="0" err="1">
                <a:solidFill>
                  <a:srgbClr val="000000"/>
                </a:solidFill>
                <a:latin typeface="Calibri"/>
                <a:ea typeface="+mn-lt"/>
                <a:cs typeface="+mn-lt"/>
              </a:rPr>
              <a:t>übrig</a:t>
            </a:r>
            <a:r>
              <a:rPr lang="en-GB" spc="0" dirty="0">
                <a:solidFill>
                  <a:srgbClr val="000000"/>
                </a:solidFill>
                <a:latin typeface="Calibri"/>
                <a:ea typeface="+mn-lt"/>
                <a:cs typeface="+mn-lt"/>
              </a:rPr>
              <a:t> </a:t>
            </a:r>
            <a:r>
              <a:rPr lang="en-GB" spc="0" err="1">
                <a:solidFill>
                  <a:srgbClr val="000000"/>
                </a:solidFill>
                <a:latin typeface="Calibri"/>
                <a:ea typeface="+mn-lt"/>
                <a:cs typeface="+mn-lt"/>
              </a:rPr>
              <a:t>bleibt</a:t>
            </a:r>
            <a:r>
              <a:rPr lang="en-GB" spc="0" dirty="0">
                <a:solidFill>
                  <a:srgbClr val="000000"/>
                </a:solidFill>
                <a:latin typeface="Calibri"/>
                <a:ea typeface="+mn-lt"/>
                <a:cs typeface="+mn-lt"/>
              </a:rPr>
              <a:t>, die Ihnen </a:t>
            </a:r>
            <a:r>
              <a:rPr lang="en-GB" spc="0" err="1">
                <a:solidFill>
                  <a:srgbClr val="000000"/>
                </a:solidFill>
                <a:latin typeface="Calibri"/>
                <a:ea typeface="+mn-lt"/>
                <a:cs typeface="+mn-lt"/>
              </a:rPr>
              <a:t>gerade</a:t>
            </a:r>
            <a:r>
              <a:rPr lang="en-GB" spc="0" dirty="0">
                <a:solidFill>
                  <a:srgbClr val="000000"/>
                </a:solidFill>
                <a:latin typeface="Calibri"/>
                <a:ea typeface="+mn-lt"/>
                <a:cs typeface="+mn-lt"/>
              </a:rPr>
              <a:t> </a:t>
            </a:r>
            <a:r>
              <a:rPr lang="en-GB" spc="0" err="1">
                <a:solidFill>
                  <a:srgbClr val="000000"/>
                </a:solidFill>
                <a:latin typeface="Calibri"/>
                <a:ea typeface="+mn-lt"/>
                <a:cs typeface="+mn-lt"/>
              </a:rPr>
              <a:t>wichtig</a:t>
            </a:r>
            <a:r>
              <a:rPr lang="en-GB" spc="0" dirty="0">
                <a:solidFill>
                  <a:srgbClr val="000000"/>
                </a:solidFill>
                <a:latin typeface="Calibri"/>
                <a:ea typeface="+mn-lt"/>
                <a:cs typeface="+mn-lt"/>
              </a:rPr>
              <a:t> </a:t>
            </a:r>
            <a:r>
              <a:rPr lang="en-GB" spc="0" err="1">
                <a:solidFill>
                  <a:srgbClr val="000000"/>
                </a:solidFill>
                <a:latin typeface="Calibri"/>
                <a:ea typeface="+mn-lt"/>
                <a:cs typeface="+mn-lt"/>
              </a:rPr>
              <a:t>erscheinen</a:t>
            </a:r>
            <a:endParaRPr lang="en-GB" spc="0">
              <a:solidFill>
                <a:srgbClr val="000000"/>
              </a:solidFill>
              <a:latin typeface="Calibri"/>
              <a:ea typeface="Calibri"/>
              <a:cs typeface="Calibri"/>
            </a:endParaRPr>
          </a:p>
          <a:p>
            <a:endParaRPr lang="en-US"/>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lIns="91440" tIns="45720" rIns="91440" bIns="45720" anchor="t">
            <a:noAutofit/>
          </a:bodyPr>
          <a:lstStyle/>
          <a:p>
            <a:r>
              <a:rPr lang="en-GB">
                <a:ea typeface="+mn-lt"/>
                <a:cs typeface="+mn-lt"/>
              </a:rPr>
              <a:t>Wie Sie </a:t>
            </a:r>
            <a:r>
              <a:rPr lang="en-GB" err="1">
                <a:ea typeface="+mn-lt"/>
                <a:cs typeface="+mn-lt"/>
              </a:rPr>
              <a:t>Spenden</a:t>
            </a:r>
            <a:r>
              <a:rPr lang="en-GB">
                <a:ea typeface="+mn-lt"/>
                <a:cs typeface="+mn-lt"/>
              </a:rPr>
              <a:t>/</a:t>
            </a:r>
            <a:r>
              <a:rPr lang="en-GB" err="1">
                <a:ea typeface="+mn-lt"/>
                <a:cs typeface="+mn-lt"/>
              </a:rPr>
              <a:t>Investitionen</a:t>
            </a:r>
            <a:r>
              <a:rPr lang="en-GB">
                <a:ea typeface="+mn-lt"/>
                <a:cs typeface="+mn-lt"/>
              </a:rPr>
              <a:t> in Ihrer Organisation </a:t>
            </a:r>
            <a:r>
              <a:rPr lang="en-GB" err="1">
                <a:ea typeface="+mn-lt"/>
                <a:cs typeface="+mn-lt"/>
              </a:rPr>
              <a:t>ausgeben</a:t>
            </a:r>
            <a:r>
              <a:rPr lang="en-GB">
                <a:ea typeface="+mn-lt"/>
                <a:cs typeface="+mn-lt"/>
              </a:rPr>
              <a:t> </a:t>
            </a:r>
            <a:r>
              <a:rPr lang="en-GB" err="1">
                <a:ea typeface="+mn-lt"/>
                <a:cs typeface="+mn-lt"/>
              </a:rPr>
              <a:t>können</a:t>
            </a:r>
            <a:r>
              <a:rPr lang="en-GB">
                <a:ea typeface="+mn-lt"/>
                <a:cs typeface="+mn-lt"/>
              </a:rPr>
              <a:t> (Forts.)</a:t>
            </a:r>
            <a:endParaRPr lang="en-US">
              <a:ea typeface="+mn-lt"/>
              <a:cs typeface="+mn-lt"/>
            </a:endParaRPr>
          </a:p>
        </p:txBody>
      </p:sp>
    </p:spTree>
    <p:extLst>
      <p:ext uri="{BB962C8B-B14F-4D97-AF65-F5344CB8AC3E}">
        <p14:creationId xmlns:p14="http://schemas.microsoft.com/office/powerpoint/2010/main" val="1219278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xEl>
                                              <p:pRg st="2" end="2"/>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763486"/>
            <a:ext cx="10595237" cy="4132136"/>
          </a:xfrm>
        </p:spPr>
        <p:txBody>
          <a:bodyPr lIns="91440" tIns="45720" rIns="91440" bIns="45720" anchor="t"/>
          <a:lstStyle/>
          <a:p>
            <a:pPr marL="473710" indent="-457200">
              <a:buClr>
                <a:schemeClr val="accent2"/>
              </a:buClr>
              <a:buAutoNum type="arabicPeriod"/>
            </a:pPr>
            <a:endParaRPr lang="en-GB" dirty="0">
              <a:ea typeface="+mn-lt"/>
              <a:cs typeface="+mn-lt"/>
            </a:endParaRPr>
          </a:p>
          <a:p>
            <a:pPr marL="473710" indent="-457200">
              <a:buClr>
                <a:schemeClr val="accent2"/>
              </a:buClr>
              <a:buAutoNum type="arabicPeriod"/>
            </a:pPr>
            <a:r>
              <a:rPr lang="en-GB" dirty="0">
                <a:ea typeface="+mn-lt"/>
                <a:cs typeface="+mn-lt"/>
              </a:rPr>
              <a:t>80 % des </a:t>
            </a:r>
            <a:r>
              <a:rPr lang="en-GB" dirty="0" err="1">
                <a:ea typeface="+mn-lt"/>
                <a:cs typeface="+mn-lt"/>
              </a:rPr>
              <a:t>heutigen</a:t>
            </a:r>
            <a:r>
              <a:rPr lang="en-GB" dirty="0">
                <a:ea typeface="+mn-lt"/>
                <a:cs typeface="+mn-lt"/>
              </a:rPr>
              <a:t> </a:t>
            </a:r>
            <a:r>
              <a:rPr lang="en-GB" dirty="0" err="1">
                <a:ea typeface="+mn-lt"/>
                <a:cs typeface="+mn-lt"/>
              </a:rPr>
              <a:t>Videokonsums</a:t>
            </a:r>
            <a:r>
              <a:rPr lang="en-GB" dirty="0">
                <a:ea typeface="+mn-lt"/>
                <a:cs typeface="+mn-lt"/>
              </a:rPr>
              <a:t> </a:t>
            </a:r>
            <a:r>
              <a:rPr lang="en-GB" dirty="0" err="1">
                <a:ea typeface="+mn-lt"/>
                <a:cs typeface="+mn-lt"/>
              </a:rPr>
              <a:t>ist</a:t>
            </a:r>
            <a:r>
              <a:rPr lang="en-GB" dirty="0">
                <a:ea typeface="+mn-lt"/>
                <a:cs typeface="+mn-lt"/>
              </a:rPr>
              <a:t> </a:t>
            </a:r>
            <a:r>
              <a:rPr lang="en-GB" dirty="0" err="1">
                <a:ea typeface="+mn-lt"/>
                <a:cs typeface="+mn-lt"/>
              </a:rPr>
              <a:t>videobasiert</a:t>
            </a:r>
            <a:endParaRPr lang="en-US" dirty="0">
              <a:ea typeface="Calibri"/>
              <a:cs typeface="Calibri"/>
            </a:endParaRPr>
          </a:p>
          <a:p>
            <a:pPr marL="473710" indent="-457200">
              <a:buClr>
                <a:schemeClr val="accent2"/>
              </a:buClr>
              <a:buAutoNum type="arabicPeriod"/>
            </a:pPr>
            <a:endParaRPr lang="en-GB">
              <a:ea typeface="+mn-lt"/>
              <a:cs typeface="+mn-lt"/>
            </a:endParaRPr>
          </a:p>
          <a:p>
            <a:pPr marL="473710" indent="-457200">
              <a:buClr>
                <a:schemeClr val="accent2"/>
              </a:buClr>
              <a:buFont typeface="Calibri Light" panose="020F0302020204030204"/>
              <a:buAutoNum type="arabicPeriod"/>
            </a:pPr>
            <a:r>
              <a:rPr lang="en-GB" dirty="0" err="1">
                <a:ea typeface="+mn-lt"/>
                <a:cs typeface="+mn-lt"/>
              </a:rPr>
              <a:t>Analoge</a:t>
            </a:r>
            <a:r>
              <a:rPr lang="en-GB" dirty="0">
                <a:ea typeface="+mn-lt"/>
                <a:cs typeface="+mn-lt"/>
              </a:rPr>
              <a:t> </a:t>
            </a:r>
            <a:r>
              <a:rPr lang="en-GB" dirty="0" err="1">
                <a:ea typeface="+mn-lt"/>
                <a:cs typeface="+mn-lt"/>
              </a:rPr>
              <a:t>Ansätze</a:t>
            </a:r>
            <a:r>
              <a:rPr lang="en-GB" dirty="0">
                <a:ea typeface="+mn-lt"/>
                <a:cs typeface="+mn-lt"/>
              </a:rPr>
              <a:t> für die </a:t>
            </a:r>
            <a:r>
              <a:rPr lang="en-GB" dirty="0" err="1">
                <a:ea typeface="+mn-lt"/>
                <a:cs typeface="+mn-lt"/>
              </a:rPr>
              <a:t>Werbung</a:t>
            </a:r>
            <a:r>
              <a:rPr lang="en-GB" dirty="0">
                <a:ea typeface="+mn-lt"/>
                <a:cs typeface="+mn-lt"/>
              </a:rPr>
              <a:t> und die interne Kommunikation </a:t>
            </a:r>
            <a:r>
              <a:rPr lang="en-GB" dirty="0" err="1">
                <a:ea typeface="+mn-lt"/>
                <a:cs typeface="+mn-lt"/>
              </a:rPr>
              <a:t>werden</a:t>
            </a:r>
            <a:r>
              <a:rPr lang="en-GB" dirty="0">
                <a:ea typeface="+mn-lt"/>
                <a:cs typeface="+mn-lt"/>
              </a:rPr>
              <a:t> </a:t>
            </a:r>
            <a:r>
              <a:rPr lang="en-GB" dirty="0" err="1">
                <a:ea typeface="+mn-lt"/>
                <a:cs typeface="+mn-lt"/>
              </a:rPr>
              <a:t>selten</a:t>
            </a:r>
            <a:r>
              <a:rPr lang="en-GB" dirty="0">
                <a:ea typeface="+mn-lt"/>
                <a:cs typeface="+mn-lt"/>
              </a:rPr>
              <a:t> die </a:t>
            </a:r>
            <a:r>
              <a:rPr lang="en-GB" dirty="0" err="1">
                <a:ea typeface="+mn-lt"/>
                <a:cs typeface="+mn-lt"/>
              </a:rPr>
              <a:t>Ergebnisse</a:t>
            </a:r>
            <a:r>
              <a:rPr lang="en-GB" dirty="0">
                <a:ea typeface="+mn-lt"/>
                <a:cs typeface="+mn-lt"/>
              </a:rPr>
              <a:t> </a:t>
            </a:r>
            <a:r>
              <a:rPr lang="en-GB" dirty="0" err="1">
                <a:ea typeface="+mn-lt"/>
                <a:cs typeface="+mn-lt"/>
              </a:rPr>
              <a:t>liefern</a:t>
            </a:r>
            <a:r>
              <a:rPr lang="en-GB" dirty="0">
                <a:ea typeface="+mn-lt"/>
                <a:cs typeface="+mn-lt"/>
              </a:rPr>
              <a:t>, die Sie für </a:t>
            </a:r>
            <a:r>
              <a:rPr lang="en-GB" dirty="0" err="1">
                <a:ea typeface="+mn-lt"/>
                <a:cs typeface="+mn-lt"/>
              </a:rPr>
              <a:t>Ihren</a:t>
            </a:r>
            <a:r>
              <a:rPr lang="en-GB" dirty="0">
                <a:ea typeface="+mn-lt"/>
                <a:cs typeface="+mn-lt"/>
              </a:rPr>
              <a:t> </a:t>
            </a:r>
            <a:r>
              <a:rPr lang="en-GB" dirty="0" err="1">
                <a:ea typeface="+mn-lt"/>
                <a:cs typeface="+mn-lt"/>
              </a:rPr>
              <a:t>Erfolg</a:t>
            </a:r>
            <a:r>
              <a:rPr lang="en-GB" dirty="0">
                <a:ea typeface="+mn-lt"/>
                <a:cs typeface="+mn-lt"/>
              </a:rPr>
              <a:t> </a:t>
            </a:r>
            <a:r>
              <a:rPr lang="en-GB" dirty="0" err="1">
                <a:ea typeface="+mn-lt"/>
                <a:cs typeface="+mn-lt"/>
              </a:rPr>
              <a:t>benötigen</a:t>
            </a:r>
            <a:r>
              <a:rPr lang="en-GB" dirty="0">
                <a:ea typeface="+mn-lt"/>
                <a:cs typeface="+mn-lt"/>
              </a:rPr>
              <a:t>.</a:t>
            </a:r>
          </a:p>
          <a:p>
            <a:pPr marL="473710" indent="-457200">
              <a:buClr>
                <a:schemeClr val="accent2"/>
              </a:buClr>
              <a:buAutoNum type="arabicPeriod"/>
            </a:pPr>
            <a:endParaRPr lang="en-GB">
              <a:ea typeface="+mn-lt"/>
              <a:cs typeface="+mn-lt"/>
            </a:endParaRPr>
          </a:p>
          <a:p>
            <a:pPr marL="473710" indent="-457200">
              <a:buClr>
                <a:schemeClr val="accent2"/>
              </a:buClr>
              <a:buAutoNum type="arabicPeriod"/>
            </a:pPr>
            <a:r>
              <a:rPr lang="en-GB" dirty="0">
                <a:ea typeface="+mn-lt"/>
                <a:cs typeface="+mn-lt"/>
              </a:rPr>
              <a:t>Durch </a:t>
            </a:r>
            <a:r>
              <a:rPr lang="en-GB" dirty="0" err="1">
                <a:ea typeface="+mn-lt"/>
                <a:cs typeface="+mn-lt"/>
              </a:rPr>
              <a:t>Investitionen</a:t>
            </a:r>
            <a:r>
              <a:rPr lang="en-GB" dirty="0">
                <a:ea typeface="+mn-lt"/>
                <a:cs typeface="+mn-lt"/>
              </a:rPr>
              <a:t> in </a:t>
            </a:r>
            <a:r>
              <a:rPr lang="en-GB" dirty="0" err="1">
                <a:ea typeface="+mn-lt"/>
                <a:cs typeface="+mn-lt"/>
              </a:rPr>
              <a:t>Ihre</a:t>
            </a:r>
            <a:r>
              <a:rPr lang="en-GB" dirty="0">
                <a:ea typeface="+mn-lt"/>
                <a:cs typeface="+mn-lt"/>
              </a:rPr>
              <a:t> </a:t>
            </a:r>
            <a:r>
              <a:rPr lang="en-GB" dirty="0" err="1">
                <a:ea typeface="+mn-lt"/>
                <a:cs typeface="+mn-lt"/>
              </a:rPr>
              <a:t>mobilen</a:t>
            </a:r>
            <a:r>
              <a:rPr lang="en-GB" dirty="0">
                <a:ea typeface="+mn-lt"/>
                <a:cs typeface="+mn-lt"/>
              </a:rPr>
              <a:t> </a:t>
            </a:r>
            <a:r>
              <a:rPr lang="en-GB" dirty="0" err="1">
                <a:ea typeface="+mn-lt"/>
                <a:cs typeface="+mn-lt"/>
              </a:rPr>
              <a:t>Angebote</a:t>
            </a:r>
            <a:r>
              <a:rPr lang="en-GB" dirty="0">
                <a:ea typeface="+mn-lt"/>
                <a:cs typeface="+mn-lt"/>
              </a:rPr>
              <a:t>, von </a:t>
            </a:r>
            <a:r>
              <a:rPr lang="en-GB" dirty="0" err="1">
                <a:ea typeface="+mn-lt"/>
                <a:cs typeface="+mn-lt"/>
              </a:rPr>
              <a:t>Anwendungen</a:t>
            </a:r>
            <a:r>
              <a:rPr lang="en-GB" dirty="0">
                <a:ea typeface="+mn-lt"/>
                <a:cs typeface="+mn-lt"/>
              </a:rPr>
              <a:t> bis </a:t>
            </a:r>
            <a:r>
              <a:rPr lang="en-GB" dirty="0" err="1">
                <a:ea typeface="+mn-lt"/>
                <a:cs typeface="+mn-lt"/>
              </a:rPr>
              <a:t>hin</a:t>
            </a:r>
            <a:r>
              <a:rPr lang="en-GB" dirty="0">
                <a:ea typeface="+mn-lt"/>
                <a:cs typeface="+mn-lt"/>
              </a:rPr>
              <a:t> </a:t>
            </a:r>
            <a:r>
              <a:rPr lang="en-GB" dirty="0" err="1">
                <a:ea typeface="+mn-lt"/>
                <a:cs typeface="+mn-lt"/>
              </a:rPr>
              <a:t>zu</a:t>
            </a:r>
            <a:r>
              <a:rPr lang="en-GB" dirty="0">
                <a:ea typeface="+mn-lt"/>
                <a:cs typeface="+mn-lt"/>
              </a:rPr>
              <a:t> </a:t>
            </a:r>
            <a:r>
              <a:rPr lang="en-GB" dirty="0" err="1">
                <a:ea typeface="+mn-lt"/>
                <a:cs typeface="+mn-lt"/>
              </a:rPr>
              <a:t>mobil-optimierten</a:t>
            </a:r>
            <a:r>
              <a:rPr lang="en-GB" dirty="0">
                <a:ea typeface="+mn-lt"/>
                <a:cs typeface="+mn-lt"/>
              </a:rPr>
              <a:t> Landing Pages und Social Media-</a:t>
            </a:r>
            <a:r>
              <a:rPr lang="en-GB" dirty="0" err="1">
                <a:ea typeface="+mn-lt"/>
                <a:cs typeface="+mn-lt"/>
              </a:rPr>
              <a:t>Inhalten</a:t>
            </a:r>
            <a:r>
              <a:rPr lang="en-GB" dirty="0">
                <a:ea typeface="+mn-lt"/>
                <a:cs typeface="+mn-lt"/>
              </a:rPr>
              <a:t>, </a:t>
            </a:r>
            <a:r>
              <a:rPr lang="en-GB" dirty="0" err="1">
                <a:ea typeface="+mn-lt"/>
                <a:cs typeface="+mn-lt"/>
              </a:rPr>
              <a:t>können</a:t>
            </a:r>
            <a:r>
              <a:rPr lang="en-GB" dirty="0">
                <a:ea typeface="+mn-lt"/>
                <a:cs typeface="+mn-lt"/>
              </a:rPr>
              <a:t> Sie </a:t>
            </a:r>
            <a:r>
              <a:rPr lang="en-GB" dirty="0" err="1">
                <a:ea typeface="+mn-lt"/>
                <a:cs typeface="+mn-lt"/>
              </a:rPr>
              <a:t>Ihren</a:t>
            </a:r>
            <a:r>
              <a:rPr lang="en-GB" dirty="0">
                <a:ea typeface="+mn-lt"/>
                <a:cs typeface="+mn-lt"/>
              </a:rPr>
              <a:t> </a:t>
            </a:r>
            <a:r>
              <a:rPr lang="en-GB" dirty="0" err="1">
                <a:ea typeface="+mn-lt"/>
                <a:cs typeface="+mn-lt"/>
              </a:rPr>
              <a:t>Geschäftserfolg</a:t>
            </a:r>
            <a:r>
              <a:rPr lang="en-GB" dirty="0">
                <a:ea typeface="+mn-lt"/>
                <a:cs typeface="+mn-lt"/>
              </a:rPr>
              <a:t> in </a:t>
            </a:r>
            <a:r>
              <a:rPr lang="en-GB" dirty="0" err="1">
                <a:ea typeface="+mn-lt"/>
                <a:cs typeface="+mn-lt"/>
              </a:rPr>
              <a:t>einem</a:t>
            </a:r>
            <a:r>
              <a:rPr lang="en-GB" dirty="0">
                <a:ea typeface="+mn-lt"/>
                <a:cs typeface="+mn-lt"/>
              </a:rPr>
              <a:t> </a:t>
            </a:r>
            <a:r>
              <a:rPr lang="en-GB" dirty="0" err="1">
                <a:ea typeface="+mn-lt"/>
                <a:cs typeface="+mn-lt"/>
              </a:rPr>
              <a:t>zunehmend</a:t>
            </a:r>
            <a:r>
              <a:rPr lang="en-GB" dirty="0">
                <a:ea typeface="+mn-lt"/>
                <a:cs typeface="+mn-lt"/>
              </a:rPr>
              <a:t> </a:t>
            </a:r>
            <a:r>
              <a:rPr lang="en-GB" dirty="0" err="1">
                <a:ea typeface="+mn-lt"/>
                <a:cs typeface="+mn-lt"/>
              </a:rPr>
              <a:t>digitalen</a:t>
            </a:r>
            <a:r>
              <a:rPr lang="en-GB" dirty="0">
                <a:ea typeface="+mn-lt"/>
                <a:cs typeface="+mn-lt"/>
              </a:rPr>
              <a:t> </a:t>
            </a:r>
            <a:r>
              <a:rPr lang="en-GB" dirty="0" err="1">
                <a:ea typeface="+mn-lt"/>
                <a:cs typeface="+mn-lt"/>
              </a:rPr>
              <a:t>Zeitalter</a:t>
            </a:r>
            <a:r>
              <a:rPr lang="en-GB" dirty="0">
                <a:ea typeface="+mn-lt"/>
                <a:cs typeface="+mn-lt"/>
              </a:rPr>
              <a:t> </a:t>
            </a:r>
            <a:r>
              <a:rPr lang="en-GB" dirty="0" err="1">
                <a:ea typeface="+mn-lt"/>
                <a:cs typeface="+mn-lt"/>
              </a:rPr>
              <a:t>beschleunigen</a:t>
            </a:r>
            <a:r>
              <a:rPr lang="en-GB" dirty="0">
                <a:ea typeface="+mn-lt"/>
                <a:cs typeface="+mn-lt"/>
              </a:rPr>
              <a:t>.</a:t>
            </a:r>
          </a:p>
          <a:p>
            <a:pPr marL="473710" indent="-457200">
              <a:buClr>
                <a:schemeClr val="accent2"/>
              </a:buClr>
              <a:buFont typeface="+mj-lt"/>
              <a:buAutoNum type="arabicPeriod"/>
            </a:pPr>
            <a:endParaRPr lang="en-GB">
              <a:cs typeface="Calibri"/>
            </a:endParaRPr>
          </a:p>
          <a:p>
            <a:endParaRPr lang="en-US"/>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lIns="91440" tIns="45720" rIns="91440" bIns="45720" anchor="t">
            <a:noAutofit/>
          </a:bodyPr>
          <a:lstStyle/>
          <a:p>
            <a:r>
              <a:rPr lang="en-GB" err="1">
                <a:ea typeface="+mn-lt"/>
                <a:cs typeface="+mn-lt"/>
              </a:rPr>
              <a:t>Gründe</a:t>
            </a:r>
            <a:r>
              <a:rPr lang="en-GB">
                <a:ea typeface="+mn-lt"/>
                <a:cs typeface="+mn-lt"/>
              </a:rPr>
              <a:t> für </a:t>
            </a:r>
            <a:r>
              <a:rPr lang="en-GB" err="1">
                <a:ea typeface="+mn-lt"/>
                <a:cs typeface="+mn-lt"/>
              </a:rPr>
              <a:t>eine</a:t>
            </a:r>
            <a:r>
              <a:rPr lang="en-GB">
                <a:ea typeface="+mn-lt"/>
                <a:cs typeface="+mn-lt"/>
              </a:rPr>
              <a:t> </a:t>
            </a:r>
            <a:r>
              <a:rPr lang="en-GB" err="1">
                <a:ea typeface="+mn-lt"/>
                <a:cs typeface="+mn-lt"/>
              </a:rPr>
              <a:t>Investition</a:t>
            </a:r>
            <a:r>
              <a:rPr lang="en-GB">
                <a:ea typeface="+mn-lt"/>
                <a:cs typeface="+mn-lt"/>
              </a:rPr>
              <a:t> in die </a:t>
            </a:r>
            <a:r>
              <a:rPr lang="en-GB" err="1">
                <a:ea typeface="+mn-lt"/>
                <a:cs typeface="+mn-lt"/>
              </a:rPr>
              <a:t>digitale</a:t>
            </a:r>
            <a:r>
              <a:rPr lang="en-GB">
                <a:ea typeface="+mn-lt"/>
                <a:cs typeface="+mn-lt"/>
              </a:rPr>
              <a:t> Transformation</a:t>
            </a:r>
            <a:endParaRPr lang="en-US">
              <a:ea typeface="+mn-lt"/>
              <a:cs typeface="+mn-lt"/>
            </a:endParaRPr>
          </a:p>
        </p:txBody>
      </p:sp>
    </p:spTree>
    <p:extLst>
      <p:ext uri="{BB962C8B-B14F-4D97-AF65-F5344CB8AC3E}">
        <p14:creationId xmlns:p14="http://schemas.microsoft.com/office/powerpoint/2010/main" val="628290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565257"/>
            <a:ext cx="10595237" cy="3995028"/>
          </a:xfrm>
        </p:spPr>
        <p:txBody>
          <a:bodyPr lIns="91440" tIns="45720" rIns="91440" bIns="45720" anchor="t"/>
          <a:lstStyle/>
          <a:p>
            <a:pPr marL="342900" indent="-342900">
              <a:buBlip>
                <a:blip r:embed="rId2"/>
              </a:buBlip>
            </a:pPr>
            <a:r>
              <a:rPr lang="en-GB" b="1" err="1">
                <a:solidFill>
                  <a:schemeClr val="accent2"/>
                </a:solidFill>
                <a:ea typeface="+mn-lt"/>
                <a:cs typeface="+mn-lt"/>
              </a:rPr>
              <a:t>Lernziel</a:t>
            </a:r>
            <a:r>
              <a:rPr lang="en-GB" b="1">
                <a:solidFill>
                  <a:schemeClr val="accent2"/>
                </a:solidFill>
                <a:ea typeface="+mn-lt"/>
                <a:cs typeface="+mn-lt"/>
              </a:rPr>
              <a:t> (Forts.):</a:t>
            </a:r>
          </a:p>
          <a:p>
            <a:pPr marL="0" indent="0"/>
            <a:endParaRPr lang="en-GB" b="1">
              <a:solidFill>
                <a:schemeClr val="accent2"/>
              </a:solidFill>
            </a:endParaRPr>
          </a:p>
          <a:p>
            <a:pPr marL="342900" indent="-342900">
              <a:buClr>
                <a:schemeClr val="accent2"/>
              </a:buClr>
              <a:buFont typeface="Arial" panose="020B0604020202020204" pitchFamily="34" charset="0"/>
              <a:buChar char="•"/>
            </a:pPr>
            <a:r>
              <a:rPr lang="en-GB">
                <a:ea typeface="+mn-lt"/>
                <a:cs typeface="+mn-lt"/>
              </a:rPr>
              <a:t>Die </a:t>
            </a:r>
            <a:r>
              <a:rPr lang="en-GB" err="1">
                <a:ea typeface="+mn-lt"/>
                <a:cs typeface="+mn-lt"/>
              </a:rPr>
              <a:t>Lernenden</a:t>
            </a:r>
            <a:r>
              <a:rPr lang="en-GB">
                <a:ea typeface="+mn-lt"/>
                <a:cs typeface="+mn-lt"/>
              </a:rPr>
              <a:t> </a:t>
            </a:r>
            <a:r>
              <a:rPr lang="en-GB" err="1">
                <a:ea typeface="+mn-lt"/>
                <a:cs typeface="+mn-lt"/>
              </a:rPr>
              <a:t>haben</a:t>
            </a:r>
            <a:r>
              <a:rPr lang="en-GB">
                <a:ea typeface="+mn-lt"/>
                <a:cs typeface="+mn-lt"/>
              </a:rPr>
              <a:t> </a:t>
            </a:r>
            <a:r>
              <a:rPr lang="en-GB" err="1">
                <a:ea typeface="+mn-lt"/>
                <a:cs typeface="+mn-lt"/>
              </a:rPr>
              <a:t>ein</a:t>
            </a:r>
            <a:r>
              <a:rPr lang="en-GB">
                <a:ea typeface="+mn-lt"/>
                <a:cs typeface="+mn-lt"/>
              </a:rPr>
              <a:t> </a:t>
            </a:r>
            <a:r>
              <a:rPr lang="en-GB" err="1">
                <a:ea typeface="+mn-lt"/>
                <a:cs typeface="+mn-lt"/>
              </a:rPr>
              <a:t>besseres</a:t>
            </a:r>
            <a:r>
              <a:rPr lang="en-GB">
                <a:ea typeface="+mn-lt"/>
                <a:cs typeface="+mn-lt"/>
              </a:rPr>
              <a:t> </a:t>
            </a:r>
            <a:r>
              <a:rPr lang="en-GB" err="1">
                <a:ea typeface="+mn-lt"/>
                <a:cs typeface="+mn-lt"/>
              </a:rPr>
              <a:t>Verständnis</a:t>
            </a:r>
            <a:r>
              <a:rPr lang="en-GB">
                <a:ea typeface="+mn-lt"/>
                <a:cs typeface="+mn-lt"/>
              </a:rPr>
              <a:t> für die </a:t>
            </a:r>
            <a:r>
              <a:rPr lang="en-GB" err="1">
                <a:ea typeface="+mn-lt"/>
                <a:cs typeface="+mn-lt"/>
              </a:rPr>
              <a:t>Beziehung</a:t>
            </a:r>
            <a:r>
              <a:rPr lang="en-GB">
                <a:ea typeface="+mn-lt"/>
                <a:cs typeface="+mn-lt"/>
              </a:rPr>
              <a:t> </a:t>
            </a:r>
            <a:r>
              <a:rPr lang="en-GB" err="1">
                <a:ea typeface="+mn-lt"/>
                <a:cs typeface="+mn-lt"/>
              </a:rPr>
              <a:t>zwischen</a:t>
            </a:r>
            <a:r>
              <a:rPr lang="en-GB">
                <a:ea typeface="+mn-lt"/>
                <a:cs typeface="+mn-lt"/>
              </a:rPr>
              <a:t> NGOs und </a:t>
            </a:r>
            <a:r>
              <a:rPr lang="en-GB" err="1">
                <a:ea typeface="+mn-lt"/>
                <a:cs typeface="+mn-lt"/>
              </a:rPr>
              <a:t>ihren</a:t>
            </a:r>
            <a:r>
              <a:rPr lang="en-GB">
                <a:ea typeface="+mn-lt"/>
                <a:cs typeface="+mn-lt"/>
              </a:rPr>
              <a:t> </a:t>
            </a:r>
            <a:r>
              <a:rPr lang="en-GB" err="1">
                <a:ea typeface="+mn-lt"/>
                <a:cs typeface="+mn-lt"/>
              </a:rPr>
              <a:t>Finanzierungsquellen</a:t>
            </a:r>
            <a:r>
              <a:rPr lang="en-GB">
                <a:ea typeface="+mn-lt"/>
                <a:cs typeface="+mn-lt"/>
              </a:rPr>
              <a:t>.</a:t>
            </a:r>
          </a:p>
          <a:p>
            <a:pPr marL="342900" indent="-342900">
              <a:buClr>
                <a:schemeClr val="accent2"/>
              </a:buClr>
              <a:buFont typeface="Arial" panose="020B0604020202020204" pitchFamily="34" charset="0"/>
              <a:buChar char="•"/>
            </a:pPr>
            <a:endParaRPr lang="en-GB"/>
          </a:p>
          <a:p>
            <a:pPr marL="342900" indent="-342900">
              <a:buBlip>
                <a:blip r:embed="rId2"/>
              </a:buBlip>
            </a:pPr>
            <a:r>
              <a:rPr lang="en-GB" b="1" err="1">
                <a:solidFill>
                  <a:schemeClr val="accent2"/>
                </a:solidFill>
                <a:ea typeface="+mn-lt"/>
                <a:cs typeface="+mn-lt"/>
              </a:rPr>
              <a:t>Unterrichtsziele</a:t>
            </a:r>
            <a:r>
              <a:rPr lang="en-GB" b="1">
                <a:solidFill>
                  <a:schemeClr val="accent2"/>
                </a:solidFill>
                <a:ea typeface="+mn-lt"/>
                <a:cs typeface="+mn-lt"/>
              </a:rPr>
              <a:t>:</a:t>
            </a:r>
          </a:p>
          <a:p>
            <a:pPr marL="0" lvl="0" indent="0"/>
            <a:endParaRPr lang="en-GB" b="1">
              <a:solidFill>
                <a:srgbClr val="0D9390"/>
              </a:solidFill>
              <a:cs typeface="Calibri"/>
            </a:endParaRPr>
          </a:p>
          <a:p>
            <a:pPr marL="342900" indent="-342900">
              <a:buClr>
                <a:srgbClr val="0D9390"/>
              </a:buClr>
              <a:buFont typeface="Arial" panose="020B0604020202020204" pitchFamily="34" charset="0"/>
              <a:buChar char="•"/>
            </a:pPr>
            <a:r>
              <a:rPr lang="en-GB">
                <a:ea typeface="+mn-lt"/>
                <a:cs typeface="+mn-lt"/>
              </a:rPr>
              <a:t>Die </a:t>
            </a:r>
            <a:r>
              <a:rPr lang="en-GB" err="1">
                <a:ea typeface="+mn-lt"/>
                <a:cs typeface="+mn-lt"/>
              </a:rPr>
              <a:t>Lernenden</a:t>
            </a:r>
            <a:r>
              <a:rPr lang="en-GB">
                <a:ea typeface="+mn-lt"/>
                <a:cs typeface="+mn-lt"/>
              </a:rPr>
              <a:t> </a:t>
            </a:r>
            <a:r>
              <a:rPr lang="en-GB" err="1">
                <a:ea typeface="+mn-lt"/>
                <a:cs typeface="+mn-lt"/>
              </a:rPr>
              <a:t>werden</a:t>
            </a:r>
            <a:r>
              <a:rPr lang="en-GB">
                <a:ea typeface="+mn-lt"/>
                <a:cs typeface="+mn-lt"/>
              </a:rPr>
              <a:t> </a:t>
            </a:r>
            <a:r>
              <a:rPr lang="en-GB" err="1">
                <a:ea typeface="+mn-lt"/>
                <a:cs typeface="+mn-lt"/>
              </a:rPr>
              <a:t>mit</a:t>
            </a:r>
            <a:r>
              <a:rPr lang="en-GB">
                <a:ea typeface="+mn-lt"/>
                <a:cs typeface="+mn-lt"/>
              </a:rPr>
              <a:t> den </a:t>
            </a:r>
            <a:r>
              <a:rPr lang="en-GB" err="1">
                <a:ea typeface="+mn-lt"/>
                <a:cs typeface="+mn-lt"/>
              </a:rPr>
              <a:t>grundlegenden</a:t>
            </a:r>
            <a:r>
              <a:rPr lang="en-GB">
                <a:ea typeface="+mn-lt"/>
                <a:cs typeface="+mn-lt"/>
              </a:rPr>
              <a:t> </a:t>
            </a:r>
            <a:r>
              <a:rPr lang="en-GB" err="1">
                <a:ea typeface="+mn-lt"/>
                <a:cs typeface="+mn-lt"/>
              </a:rPr>
              <a:t>Konzepten</a:t>
            </a:r>
            <a:r>
              <a:rPr lang="en-GB">
                <a:ea typeface="+mn-lt"/>
                <a:cs typeface="+mn-lt"/>
              </a:rPr>
              <a:t> der </a:t>
            </a:r>
            <a:r>
              <a:rPr lang="en-GB" err="1">
                <a:ea typeface="+mn-lt"/>
                <a:cs typeface="+mn-lt"/>
              </a:rPr>
              <a:t>Finanzplanung</a:t>
            </a:r>
            <a:r>
              <a:rPr lang="en-GB">
                <a:ea typeface="+mn-lt"/>
                <a:cs typeface="+mn-lt"/>
              </a:rPr>
              <a:t>, </a:t>
            </a:r>
            <a:r>
              <a:rPr lang="en-GB" err="1">
                <a:ea typeface="+mn-lt"/>
                <a:cs typeface="+mn-lt"/>
              </a:rPr>
              <a:t>Finanzstrategie</a:t>
            </a:r>
            <a:r>
              <a:rPr lang="en-GB">
                <a:ea typeface="+mn-lt"/>
                <a:cs typeface="+mn-lt"/>
              </a:rPr>
              <a:t> und </a:t>
            </a:r>
            <a:r>
              <a:rPr lang="en-GB" err="1">
                <a:ea typeface="+mn-lt"/>
                <a:cs typeface="+mn-lt"/>
              </a:rPr>
              <a:t>Investitionen</a:t>
            </a:r>
            <a:r>
              <a:rPr lang="en-GB">
                <a:ea typeface="+mn-lt"/>
                <a:cs typeface="+mn-lt"/>
              </a:rPr>
              <a:t> </a:t>
            </a:r>
            <a:r>
              <a:rPr lang="en-GB" err="1">
                <a:ea typeface="+mn-lt"/>
                <a:cs typeface="+mn-lt"/>
              </a:rPr>
              <a:t>vertraut</a:t>
            </a:r>
            <a:r>
              <a:rPr lang="en-GB">
                <a:ea typeface="+mn-lt"/>
                <a:cs typeface="+mn-lt"/>
              </a:rPr>
              <a:t> </a:t>
            </a:r>
            <a:r>
              <a:rPr lang="en-GB" err="1">
                <a:ea typeface="+mn-lt"/>
                <a:cs typeface="+mn-lt"/>
              </a:rPr>
              <a:t>gemacht</a:t>
            </a:r>
            <a:r>
              <a:rPr lang="en-GB">
                <a:ea typeface="+mn-lt"/>
                <a:cs typeface="+mn-lt"/>
              </a:rPr>
              <a:t>.</a:t>
            </a:r>
          </a:p>
          <a:p>
            <a:pPr marL="342900" indent="-342900">
              <a:buClr>
                <a:schemeClr val="accent2"/>
              </a:buClr>
              <a:buFont typeface="Arial" panose="020B0604020202020204" pitchFamily="34" charset="0"/>
              <a:buChar char="•"/>
            </a:pPr>
            <a:endParaRPr lang="en-GB"/>
          </a:p>
          <a:p>
            <a:pPr marL="342900" indent="-342900">
              <a:buClr>
                <a:schemeClr val="accent2"/>
              </a:buClr>
              <a:buFont typeface="Arial" panose="020B0604020202020204" pitchFamily="34" charset="0"/>
              <a:buChar char="•"/>
            </a:pPr>
            <a:endParaRPr lang="en-GB"/>
          </a:p>
          <a:p>
            <a:endParaRPr lang="en-US"/>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lIns="91440" tIns="45720" rIns="91440" bIns="45720" anchor="t">
            <a:noAutofit/>
          </a:bodyPr>
          <a:lstStyle/>
          <a:p>
            <a:r>
              <a:rPr lang="en-US" err="1">
                <a:ea typeface="+mn-lt"/>
                <a:cs typeface="+mn-lt"/>
              </a:rPr>
              <a:t>Unterrichts</a:t>
            </a:r>
            <a:r>
              <a:rPr lang="en-US">
                <a:ea typeface="+mn-lt"/>
                <a:cs typeface="+mn-lt"/>
              </a:rPr>
              <a:t>- &amp; </a:t>
            </a:r>
            <a:r>
              <a:rPr lang="en-US" err="1">
                <a:ea typeface="+mn-lt"/>
                <a:cs typeface="+mn-lt"/>
              </a:rPr>
              <a:t>Lernziele</a:t>
            </a:r>
            <a:endParaRPr lang="en-US" err="1"/>
          </a:p>
        </p:txBody>
      </p:sp>
    </p:spTree>
    <p:extLst>
      <p:ext uri="{BB962C8B-B14F-4D97-AF65-F5344CB8AC3E}">
        <p14:creationId xmlns:p14="http://schemas.microsoft.com/office/powerpoint/2010/main" val="1663249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894455"/>
            <a:ext cx="10595237" cy="4132136"/>
          </a:xfrm>
        </p:spPr>
        <p:txBody>
          <a:bodyPr lIns="91440" tIns="45720" rIns="91440" bIns="45720" anchor="t"/>
          <a:lstStyle/>
          <a:p>
            <a:pPr marL="473710" indent="-457200">
              <a:buClr>
                <a:schemeClr val="accent2"/>
              </a:buClr>
              <a:buAutoNum type="arabicPeriod" startAt="4"/>
            </a:pPr>
            <a:r>
              <a:rPr lang="en-GB" dirty="0" err="1">
                <a:ea typeface="+mn-lt"/>
                <a:cs typeface="+mn-lt"/>
              </a:rPr>
              <a:t>Wenn</a:t>
            </a:r>
            <a:r>
              <a:rPr lang="en-GB" dirty="0">
                <a:ea typeface="+mn-lt"/>
                <a:cs typeface="+mn-lt"/>
              </a:rPr>
              <a:t> Sie </a:t>
            </a:r>
            <a:r>
              <a:rPr lang="en-GB" dirty="0" err="1">
                <a:ea typeface="+mn-lt"/>
                <a:cs typeface="+mn-lt"/>
              </a:rPr>
              <a:t>sich</a:t>
            </a:r>
            <a:r>
              <a:rPr lang="en-GB" dirty="0">
                <a:ea typeface="+mn-lt"/>
                <a:cs typeface="+mn-lt"/>
              </a:rPr>
              <a:t> </a:t>
            </a:r>
            <a:r>
              <a:rPr lang="en-GB" dirty="0" err="1">
                <a:ea typeface="+mn-lt"/>
                <a:cs typeface="+mn-lt"/>
              </a:rPr>
              <a:t>nicht</a:t>
            </a:r>
            <a:r>
              <a:rPr lang="en-GB" dirty="0">
                <a:ea typeface="+mn-lt"/>
                <a:cs typeface="+mn-lt"/>
              </a:rPr>
              <a:t> auf das </a:t>
            </a:r>
            <a:r>
              <a:rPr lang="en-GB" dirty="0" err="1">
                <a:ea typeface="+mn-lt"/>
                <a:cs typeface="+mn-lt"/>
              </a:rPr>
              <a:t>digitale</a:t>
            </a:r>
            <a:r>
              <a:rPr lang="en-GB" dirty="0">
                <a:ea typeface="+mn-lt"/>
                <a:cs typeface="+mn-lt"/>
              </a:rPr>
              <a:t> </a:t>
            </a:r>
            <a:r>
              <a:rPr lang="en-GB" dirty="0" err="1">
                <a:ea typeface="+mn-lt"/>
                <a:cs typeface="+mn-lt"/>
              </a:rPr>
              <a:t>Zeitalter</a:t>
            </a:r>
            <a:r>
              <a:rPr lang="en-GB" dirty="0">
                <a:ea typeface="+mn-lt"/>
                <a:cs typeface="+mn-lt"/>
              </a:rPr>
              <a:t> und seine </a:t>
            </a:r>
            <a:r>
              <a:rPr lang="en-GB" dirty="0" err="1">
                <a:ea typeface="+mn-lt"/>
                <a:cs typeface="+mn-lt"/>
              </a:rPr>
              <a:t>Möglichkeiten</a:t>
            </a:r>
            <a:r>
              <a:rPr lang="en-GB" dirty="0">
                <a:ea typeface="+mn-lt"/>
                <a:cs typeface="+mn-lt"/>
              </a:rPr>
              <a:t> </a:t>
            </a:r>
            <a:r>
              <a:rPr lang="en-GB" dirty="0" err="1">
                <a:ea typeface="+mn-lt"/>
                <a:cs typeface="+mn-lt"/>
              </a:rPr>
              <a:t>einlassen</a:t>
            </a:r>
            <a:r>
              <a:rPr lang="en-GB" dirty="0">
                <a:ea typeface="+mn-lt"/>
                <a:cs typeface="+mn-lt"/>
              </a:rPr>
              <a:t>, </a:t>
            </a:r>
            <a:r>
              <a:rPr lang="en-GB" dirty="0" err="1">
                <a:ea typeface="+mn-lt"/>
                <a:cs typeface="+mn-lt"/>
              </a:rPr>
              <a:t>könnten</a:t>
            </a:r>
            <a:r>
              <a:rPr lang="en-GB" dirty="0">
                <a:ea typeface="+mn-lt"/>
                <a:cs typeface="+mn-lt"/>
              </a:rPr>
              <a:t> Sie den Anschluss </a:t>
            </a:r>
            <a:r>
              <a:rPr lang="en-GB" dirty="0" err="1">
                <a:ea typeface="+mn-lt"/>
                <a:cs typeface="+mn-lt"/>
              </a:rPr>
              <a:t>verlieren</a:t>
            </a:r>
            <a:r>
              <a:rPr lang="en-GB" dirty="0">
                <a:ea typeface="+mn-lt"/>
                <a:cs typeface="+mn-lt"/>
              </a:rPr>
              <a:t> und </a:t>
            </a:r>
            <a:r>
              <a:rPr lang="en-GB" dirty="0" err="1">
                <a:ea typeface="+mn-lt"/>
                <a:cs typeface="+mn-lt"/>
              </a:rPr>
              <a:t>Gefahr</a:t>
            </a:r>
            <a:r>
              <a:rPr lang="en-GB" dirty="0">
                <a:ea typeface="+mn-lt"/>
                <a:cs typeface="+mn-lt"/>
              </a:rPr>
              <a:t> </a:t>
            </a:r>
            <a:r>
              <a:rPr lang="en-GB" dirty="0" err="1">
                <a:ea typeface="+mn-lt"/>
                <a:cs typeface="+mn-lt"/>
              </a:rPr>
              <a:t>laufen</a:t>
            </a:r>
            <a:r>
              <a:rPr lang="en-GB" dirty="0">
                <a:ea typeface="+mn-lt"/>
                <a:cs typeface="+mn-lt"/>
              </a:rPr>
              <a:t>, auf </a:t>
            </a:r>
            <a:r>
              <a:rPr lang="en-GB" dirty="0" err="1">
                <a:ea typeface="+mn-lt"/>
                <a:cs typeface="+mn-lt"/>
              </a:rPr>
              <a:t>lange</a:t>
            </a:r>
            <a:r>
              <a:rPr lang="en-GB" dirty="0">
                <a:ea typeface="+mn-lt"/>
                <a:cs typeface="+mn-lt"/>
              </a:rPr>
              <a:t> Sicht </a:t>
            </a:r>
            <a:r>
              <a:rPr lang="en-GB" dirty="0" err="1">
                <a:ea typeface="+mn-lt"/>
                <a:cs typeface="+mn-lt"/>
              </a:rPr>
              <a:t>überflüssig</a:t>
            </a:r>
            <a:r>
              <a:rPr lang="en-GB" dirty="0">
                <a:ea typeface="+mn-lt"/>
                <a:cs typeface="+mn-lt"/>
              </a:rPr>
              <a:t> </a:t>
            </a:r>
            <a:r>
              <a:rPr lang="en-GB" dirty="0" err="1">
                <a:ea typeface="+mn-lt"/>
                <a:cs typeface="+mn-lt"/>
              </a:rPr>
              <a:t>zu</a:t>
            </a:r>
            <a:r>
              <a:rPr lang="en-GB" dirty="0">
                <a:ea typeface="+mn-lt"/>
                <a:cs typeface="+mn-lt"/>
              </a:rPr>
              <a:t> </a:t>
            </a:r>
            <a:r>
              <a:rPr lang="en-GB" dirty="0" err="1">
                <a:ea typeface="+mn-lt"/>
                <a:cs typeface="+mn-lt"/>
              </a:rPr>
              <a:t>werden</a:t>
            </a:r>
            <a:r>
              <a:rPr lang="en-GB" dirty="0">
                <a:ea typeface="+mn-lt"/>
                <a:cs typeface="+mn-lt"/>
              </a:rPr>
              <a:t>.</a:t>
            </a:r>
            <a:endParaRPr lang="en-US" dirty="0">
              <a:ea typeface="+mn-lt"/>
              <a:cs typeface="+mn-lt"/>
            </a:endParaRPr>
          </a:p>
          <a:p>
            <a:pPr marL="473710" indent="-457200">
              <a:buClr>
                <a:schemeClr val="accent2"/>
              </a:buClr>
              <a:buFont typeface="+mj-lt"/>
              <a:buAutoNum type="arabicPeriod" startAt="4"/>
            </a:pPr>
            <a:endParaRPr lang="en-GB" sz="1200" dirty="0">
              <a:solidFill>
                <a:srgbClr val="87A66E"/>
              </a:solidFill>
              <a:latin typeface="Calibri" panose="020F0502020204030204"/>
              <a:cs typeface="Calibri" panose="020F0502020204030204"/>
              <a:hlinkClick r:id="rId3">
                <a:extLst>
                  <a:ext uri="{A12FA001-AC4F-418D-AE19-62706E023703}">
                    <ahyp:hlinkClr xmlns:ahyp="http://schemas.microsoft.com/office/drawing/2018/hyperlinkcolor" val="tx"/>
                  </a:ext>
                </a:extLst>
              </a:hlinkClick>
            </a:endParaRPr>
          </a:p>
          <a:p>
            <a:pPr marL="16510" indent="0">
              <a:buClr>
                <a:schemeClr val="accent2"/>
              </a:buClr>
            </a:pPr>
            <a:endParaRPr lang="en-US" sz="1400" dirty="0">
              <a:latin typeface="Calibri" panose="020F0502020204030204"/>
            </a:endParaRPr>
          </a:p>
          <a:p>
            <a:pPr marL="16510" indent="0">
              <a:buClr>
                <a:schemeClr val="accent2"/>
              </a:buClr>
            </a:pPr>
            <a:endParaRPr lang="en-US" sz="1400" dirty="0">
              <a:latin typeface="Calibri" panose="020F0502020204030204"/>
            </a:endParaRPr>
          </a:p>
          <a:p>
            <a:pPr marL="16510" indent="0">
              <a:buClr>
                <a:schemeClr val="accent2"/>
              </a:buClr>
            </a:pPr>
            <a:endParaRPr lang="en-US" sz="1400" dirty="0">
              <a:latin typeface="Calibri" panose="020F0502020204030204"/>
            </a:endParaRPr>
          </a:p>
          <a:p>
            <a:pPr marL="16510" indent="0">
              <a:buClr>
                <a:schemeClr val="accent2"/>
              </a:buClr>
            </a:pPr>
            <a:endParaRPr lang="en-US" sz="1400" dirty="0">
              <a:latin typeface="Calibri" panose="020F0502020204030204"/>
            </a:endParaRPr>
          </a:p>
          <a:p>
            <a:pPr marL="16510" indent="0">
              <a:buClr>
                <a:schemeClr val="accent2"/>
              </a:buClr>
            </a:pPr>
            <a:endParaRPr lang="en-US" sz="1400" dirty="0">
              <a:latin typeface="Calibri" panose="020F0502020204030204"/>
            </a:endParaRPr>
          </a:p>
          <a:p>
            <a:pPr marL="16510" indent="0">
              <a:buClr>
                <a:schemeClr val="accent2"/>
              </a:buClr>
            </a:pPr>
            <a:endParaRPr lang="en-US" sz="1400" dirty="0">
              <a:latin typeface="Calibri" panose="020F0502020204030204"/>
            </a:endParaRPr>
          </a:p>
          <a:p>
            <a:pPr marL="16510" indent="0">
              <a:buClr>
                <a:schemeClr val="accent2"/>
              </a:buClr>
            </a:pPr>
            <a:r>
              <a:rPr lang="en-US" sz="1400" dirty="0">
                <a:latin typeface="Calibri" panose="020F0502020204030204"/>
              </a:rPr>
              <a:t>Quelle: </a:t>
            </a:r>
            <a:r>
              <a:rPr kumimoji="0" lang="en-US" sz="1400" b="0" i="0" u="none" strike="noStrike" kern="1200" cap="none" spc="0" normalizeH="0" baseline="0" noProof="0" dirty="0">
                <a:ln>
                  <a:noFill/>
                </a:ln>
                <a:solidFill>
                  <a:schemeClr val="accent2"/>
                </a:solidFill>
                <a:effectLst/>
                <a:uLnTx/>
                <a:uFillTx/>
                <a:latin typeface="Calibri" panose="020F0502020204030204"/>
                <a:hlinkClick r:id="rId3">
                  <a:extLst>
                    <a:ext uri="{A12FA001-AC4F-418D-AE19-62706E023703}">
                      <ahyp:hlinkClr xmlns:ahyp="http://schemas.microsoft.com/office/drawing/2018/hyperlinkcolor" val="tx"/>
                    </a:ext>
                  </a:extLst>
                </a:hlinkClick>
              </a:rPr>
              <a:t>10 Reasons Your Business Should Invest in Digital Transformation | Blog | Online Digital Marketing Courses (digitalmarketinginstitute.com)</a:t>
            </a:r>
            <a:endParaRPr lang="de-DE" sz="1400" b="0" i="0" u="none" strike="noStrike" kern="1200" cap="none" spc="0" normalizeH="0" baseline="0" noProof="0" dirty="0">
              <a:ln>
                <a:noFill/>
              </a:ln>
              <a:solidFill>
                <a:schemeClr val="accent2"/>
              </a:solidFill>
              <a:effectLst/>
              <a:uLnTx/>
              <a:uFillTx/>
              <a:latin typeface="Calibri" panose="020F0502020204030204"/>
              <a:cs typeface="Calibri" panose="020F0502020204030204"/>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lIns="91440" tIns="45720" rIns="91440" bIns="45720" anchor="t">
            <a:noAutofit/>
          </a:bodyPr>
          <a:lstStyle/>
          <a:p>
            <a:r>
              <a:rPr lang="en-GB" err="1">
                <a:ea typeface="+mn-lt"/>
                <a:cs typeface="+mn-lt"/>
              </a:rPr>
              <a:t>Gründe</a:t>
            </a:r>
            <a:r>
              <a:rPr lang="en-GB">
                <a:ea typeface="+mn-lt"/>
                <a:cs typeface="+mn-lt"/>
              </a:rPr>
              <a:t> für </a:t>
            </a:r>
            <a:r>
              <a:rPr lang="en-GB" err="1">
                <a:ea typeface="+mn-lt"/>
                <a:cs typeface="+mn-lt"/>
              </a:rPr>
              <a:t>Investitionen</a:t>
            </a:r>
            <a:r>
              <a:rPr lang="en-GB">
                <a:ea typeface="+mn-lt"/>
                <a:cs typeface="+mn-lt"/>
              </a:rPr>
              <a:t> in die </a:t>
            </a:r>
            <a:r>
              <a:rPr lang="en-GB" err="1">
                <a:ea typeface="+mn-lt"/>
                <a:cs typeface="+mn-lt"/>
              </a:rPr>
              <a:t>digitale</a:t>
            </a:r>
            <a:r>
              <a:rPr lang="en-GB">
                <a:ea typeface="+mn-lt"/>
                <a:cs typeface="+mn-lt"/>
              </a:rPr>
              <a:t> Transformation (Forts.)</a:t>
            </a:r>
            <a:endParaRPr lang="en-US">
              <a:ea typeface="+mn-lt"/>
              <a:cs typeface="+mn-lt"/>
            </a:endParaRPr>
          </a:p>
        </p:txBody>
      </p:sp>
    </p:spTree>
    <p:extLst>
      <p:ext uri="{BB962C8B-B14F-4D97-AF65-F5344CB8AC3E}">
        <p14:creationId xmlns:p14="http://schemas.microsoft.com/office/powerpoint/2010/main" val="2914275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763486"/>
            <a:ext cx="10595237" cy="4132136"/>
          </a:xfrm>
        </p:spPr>
        <p:txBody>
          <a:bodyPr lIns="91440" tIns="45720" rIns="91440" bIns="45720" anchor="t"/>
          <a:lstStyle/>
          <a:p>
            <a:pPr marL="473710" indent="-457200">
              <a:buClr>
                <a:schemeClr val="accent2"/>
              </a:buClr>
              <a:buBlip>
                <a:blip r:embed="rId3"/>
              </a:buBlip>
            </a:pPr>
            <a:r>
              <a:rPr lang="en-GB" err="1">
                <a:ea typeface="+mn-lt"/>
                <a:cs typeface="+mn-lt"/>
              </a:rPr>
              <a:t>Erstellen</a:t>
            </a:r>
            <a:r>
              <a:rPr lang="en-GB">
                <a:ea typeface="+mn-lt"/>
                <a:cs typeface="+mn-lt"/>
              </a:rPr>
              <a:t> Sie </a:t>
            </a:r>
            <a:r>
              <a:rPr lang="en-GB" err="1">
                <a:ea typeface="+mn-lt"/>
                <a:cs typeface="+mn-lt"/>
              </a:rPr>
              <a:t>eine</a:t>
            </a:r>
            <a:r>
              <a:rPr lang="en-GB">
                <a:ea typeface="+mn-lt"/>
                <a:cs typeface="+mn-lt"/>
              </a:rPr>
              <a:t> </a:t>
            </a:r>
            <a:r>
              <a:rPr lang="en-GB" err="1">
                <a:ea typeface="+mn-lt"/>
                <a:cs typeface="+mn-lt"/>
              </a:rPr>
              <a:t>Liste</a:t>
            </a:r>
            <a:r>
              <a:rPr lang="en-GB">
                <a:ea typeface="+mn-lt"/>
                <a:cs typeface="+mn-lt"/>
              </a:rPr>
              <a:t> </a:t>
            </a:r>
            <a:r>
              <a:rPr lang="en-GB" err="1">
                <a:ea typeface="+mn-lt"/>
                <a:cs typeface="+mn-lt"/>
              </a:rPr>
              <a:t>aller</a:t>
            </a:r>
            <a:r>
              <a:rPr lang="en-GB">
                <a:ea typeface="+mn-lt"/>
                <a:cs typeface="+mn-lt"/>
              </a:rPr>
              <a:t> </a:t>
            </a:r>
            <a:r>
              <a:rPr lang="en-GB" err="1">
                <a:ea typeface="+mn-lt"/>
                <a:cs typeface="+mn-lt"/>
              </a:rPr>
              <a:t>Einschränkungen</a:t>
            </a:r>
            <a:r>
              <a:rPr lang="en-GB">
                <a:ea typeface="+mn-lt"/>
                <a:cs typeface="+mn-lt"/>
              </a:rPr>
              <a:t>, die </a:t>
            </a:r>
            <a:r>
              <a:rPr lang="en-GB" err="1">
                <a:ea typeface="+mn-lt"/>
                <a:cs typeface="+mn-lt"/>
              </a:rPr>
              <a:t>externe</a:t>
            </a:r>
            <a:r>
              <a:rPr lang="en-GB">
                <a:ea typeface="+mn-lt"/>
                <a:cs typeface="+mn-lt"/>
              </a:rPr>
              <a:t> </a:t>
            </a:r>
            <a:r>
              <a:rPr lang="en-GB" err="1">
                <a:ea typeface="+mn-lt"/>
                <a:cs typeface="+mn-lt"/>
              </a:rPr>
              <a:t>Geldgeber</a:t>
            </a:r>
            <a:r>
              <a:rPr lang="en-GB">
                <a:ea typeface="+mn-lt"/>
                <a:cs typeface="+mn-lt"/>
              </a:rPr>
              <a:t> </a:t>
            </a:r>
            <a:r>
              <a:rPr lang="en-GB" err="1">
                <a:ea typeface="+mn-lt"/>
                <a:cs typeface="+mn-lt"/>
              </a:rPr>
              <a:t>als</a:t>
            </a:r>
            <a:r>
              <a:rPr lang="en-GB">
                <a:ea typeface="+mn-lt"/>
                <a:cs typeface="+mn-lt"/>
              </a:rPr>
              <a:t> </a:t>
            </a:r>
            <a:r>
              <a:rPr lang="en-GB" err="1">
                <a:ea typeface="+mn-lt"/>
                <a:cs typeface="+mn-lt"/>
              </a:rPr>
              <a:t>Gegenleistung</a:t>
            </a:r>
            <a:r>
              <a:rPr lang="en-GB">
                <a:ea typeface="+mn-lt"/>
                <a:cs typeface="+mn-lt"/>
              </a:rPr>
              <a:t> für die </a:t>
            </a:r>
            <a:r>
              <a:rPr lang="en-GB" err="1">
                <a:ea typeface="+mn-lt"/>
                <a:cs typeface="+mn-lt"/>
              </a:rPr>
              <a:t>Finanzierung</a:t>
            </a:r>
            <a:r>
              <a:rPr lang="en-GB">
                <a:ea typeface="+mn-lt"/>
                <a:cs typeface="+mn-lt"/>
              </a:rPr>
              <a:t> Ihrer Organisation </a:t>
            </a:r>
            <a:r>
              <a:rPr lang="en-GB" err="1">
                <a:ea typeface="+mn-lt"/>
                <a:cs typeface="+mn-lt"/>
              </a:rPr>
              <a:t>auferlegt</a:t>
            </a:r>
            <a:r>
              <a:rPr lang="en-GB">
                <a:ea typeface="+mn-lt"/>
                <a:cs typeface="+mn-lt"/>
              </a:rPr>
              <a:t> </a:t>
            </a:r>
            <a:r>
              <a:rPr lang="en-GB" err="1">
                <a:ea typeface="+mn-lt"/>
                <a:cs typeface="+mn-lt"/>
              </a:rPr>
              <a:t>haben</a:t>
            </a:r>
            <a:r>
              <a:rPr lang="en-GB">
                <a:ea typeface="+mn-lt"/>
                <a:cs typeface="+mn-lt"/>
              </a:rPr>
              <a:t>, </a:t>
            </a:r>
            <a:r>
              <a:rPr lang="en-GB" err="1">
                <a:ea typeface="+mn-lt"/>
                <a:cs typeface="+mn-lt"/>
              </a:rPr>
              <a:t>oder</a:t>
            </a:r>
            <a:r>
              <a:rPr lang="en-GB">
                <a:ea typeface="+mn-lt"/>
                <a:cs typeface="+mn-lt"/>
              </a:rPr>
              <a:t> listen Sie </a:t>
            </a:r>
            <a:r>
              <a:rPr lang="en-GB" err="1">
                <a:ea typeface="+mn-lt"/>
                <a:cs typeface="+mn-lt"/>
              </a:rPr>
              <a:t>mögliche</a:t>
            </a:r>
            <a:r>
              <a:rPr lang="en-GB">
                <a:ea typeface="+mn-lt"/>
                <a:cs typeface="+mn-lt"/>
              </a:rPr>
              <a:t> </a:t>
            </a:r>
            <a:r>
              <a:rPr lang="en-GB" err="1">
                <a:ea typeface="+mn-lt"/>
                <a:cs typeface="+mn-lt"/>
              </a:rPr>
              <a:t>Einschränkungen</a:t>
            </a:r>
            <a:r>
              <a:rPr lang="en-GB">
                <a:ea typeface="+mn-lt"/>
                <a:cs typeface="+mn-lt"/>
              </a:rPr>
              <a:t> auf, die </a:t>
            </a:r>
            <a:r>
              <a:rPr lang="en-GB" err="1">
                <a:ea typeface="+mn-lt"/>
                <a:cs typeface="+mn-lt"/>
              </a:rPr>
              <a:t>Ihre</a:t>
            </a:r>
            <a:r>
              <a:rPr lang="en-GB">
                <a:ea typeface="+mn-lt"/>
                <a:cs typeface="+mn-lt"/>
              </a:rPr>
              <a:t> </a:t>
            </a:r>
            <a:r>
              <a:rPr lang="en-GB" err="1">
                <a:ea typeface="+mn-lt"/>
                <a:cs typeface="+mn-lt"/>
              </a:rPr>
              <a:t>derzeitigen</a:t>
            </a:r>
            <a:r>
              <a:rPr lang="en-GB">
                <a:ea typeface="+mn-lt"/>
                <a:cs typeface="+mn-lt"/>
              </a:rPr>
              <a:t> </a:t>
            </a:r>
            <a:r>
              <a:rPr lang="en-GB" err="1">
                <a:ea typeface="+mn-lt"/>
                <a:cs typeface="+mn-lt"/>
              </a:rPr>
              <a:t>Geldgeber</a:t>
            </a:r>
            <a:r>
              <a:rPr lang="en-GB">
                <a:ea typeface="+mn-lt"/>
                <a:cs typeface="+mn-lt"/>
              </a:rPr>
              <a:t> </a:t>
            </a:r>
            <a:r>
              <a:rPr lang="en-GB" err="1">
                <a:ea typeface="+mn-lt"/>
                <a:cs typeface="+mn-lt"/>
              </a:rPr>
              <a:t>auferlegen</a:t>
            </a:r>
            <a:r>
              <a:rPr lang="en-GB">
                <a:ea typeface="+mn-lt"/>
                <a:cs typeface="+mn-lt"/>
              </a:rPr>
              <a:t> </a:t>
            </a:r>
            <a:r>
              <a:rPr lang="en-GB" err="1">
                <a:ea typeface="+mn-lt"/>
                <a:cs typeface="+mn-lt"/>
              </a:rPr>
              <a:t>könnten</a:t>
            </a:r>
            <a:r>
              <a:rPr lang="en-GB">
                <a:ea typeface="+mn-lt"/>
                <a:cs typeface="+mn-lt"/>
              </a:rPr>
              <a:t>.</a:t>
            </a:r>
            <a:endParaRPr lang="en-US">
              <a:ea typeface="+mn-lt"/>
              <a:cs typeface="+mn-lt"/>
            </a:endParaRPr>
          </a:p>
          <a:p>
            <a:pPr marL="16510" indent="0">
              <a:buClr>
                <a:schemeClr val="accent2"/>
              </a:buClr>
            </a:pPr>
            <a:endParaRPr lang="en-GB">
              <a:cs typeface="Calibri" panose="020F0502020204030204"/>
            </a:endParaRPr>
          </a:p>
          <a:p>
            <a:endParaRPr lang="en-US"/>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lIns="91440" tIns="45720" rIns="91440" bIns="45720" anchor="t">
            <a:noAutofit/>
          </a:bodyPr>
          <a:lstStyle/>
          <a:p>
            <a:r>
              <a:rPr lang="en-GB">
                <a:ea typeface="+mn-lt"/>
                <a:cs typeface="+mn-lt"/>
              </a:rPr>
              <a:t>Aktion</a:t>
            </a:r>
            <a:endParaRPr lang="en-US"/>
          </a:p>
        </p:txBody>
      </p:sp>
    </p:spTree>
    <p:extLst>
      <p:ext uri="{BB962C8B-B14F-4D97-AF65-F5344CB8AC3E}">
        <p14:creationId xmlns:p14="http://schemas.microsoft.com/office/powerpoint/2010/main" val="523256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763486"/>
            <a:ext cx="10595237" cy="4132136"/>
          </a:xfrm>
        </p:spPr>
        <p:txBody>
          <a:bodyPr lIns="91440" tIns="45720" rIns="91440" bIns="45720" anchor="t"/>
          <a:lstStyle/>
          <a:p>
            <a:pPr marL="342900" indent="-342900">
              <a:buBlip>
                <a:blip r:embed="rId3"/>
              </a:buBlip>
              <a:defRPr/>
            </a:pPr>
            <a:r>
              <a:rPr lang="en-GB" b="1" dirty="0">
                <a:solidFill>
                  <a:schemeClr val="accent2"/>
                </a:solidFill>
                <a:ea typeface="+mn-lt"/>
                <a:cs typeface="+mn-lt"/>
              </a:rPr>
              <a:t>Internationales Zentrum für </a:t>
            </a:r>
            <a:r>
              <a:rPr lang="en-GB" b="1" dirty="0" err="1">
                <a:solidFill>
                  <a:schemeClr val="accent2"/>
                </a:solidFill>
                <a:ea typeface="+mn-lt"/>
                <a:cs typeface="+mn-lt"/>
              </a:rPr>
              <a:t>tropische</a:t>
            </a:r>
            <a:r>
              <a:rPr lang="en-GB" b="1" dirty="0">
                <a:solidFill>
                  <a:schemeClr val="accent2"/>
                </a:solidFill>
                <a:ea typeface="+mn-lt"/>
                <a:cs typeface="+mn-lt"/>
              </a:rPr>
              <a:t> </a:t>
            </a:r>
            <a:r>
              <a:rPr lang="en-GB" b="1" dirty="0" err="1">
                <a:solidFill>
                  <a:schemeClr val="accent2"/>
                </a:solidFill>
                <a:ea typeface="+mn-lt"/>
                <a:cs typeface="+mn-lt"/>
              </a:rPr>
              <a:t>Landwirtschaft</a:t>
            </a:r>
            <a:r>
              <a:rPr kumimoji="0" lang="en-GB" b="1" i="0" u="none" strike="noStrike" kern="1200" cap="none" spc="0" normalizeH="0" baseline="0" noProof="0" dirty="0">
                <a:ln>
                  <a:noFill/>
                </a:ln>
                <a:solidFill>
                  <a:schemeClr val="accent2"/>
                </a:solidFill>
                <a:effectLst/>
                <a:uLnTx/>
                <a:uFillTx/>
                <a:ea typeface="+mn-lt"/>
                <a:cs typeface="+mn-lt"/>
              </a:rPr>
              <a:t> (CIAT):</a:t>
            </a:r>
            <a:endParaRPr lang="en-GB" dirty="0">
              <a:cs typeface="Calibri" panose="020F0502020204030204"/>
            </a:endParaRPr>
          </a:p>
          <a:p>
            <a:pPr marL="342900" indent="-342900">
              <a:buClr>
                <a:schemeClr val="accent2"/>
              </a:buClr>
              <a:buFont typeface="Arial" panose="020B0604020202020204" pitchFamily="34" charset="0"/>
              <a:buChar char="•"/>
            </a:pPr>
            <a:r>
              <a:rPr lang="en-GB" dirty="0">
                <a:ea typeface="+mn-lt"/>
                <a:cs typeface="+mn-lt"/>
              </a:rPr>
              <a:t>Das Ziel </a:t>
            </a:r>
            <a:r>
              <a:rPr lang="en-GB" dirty="0" err="1">
                <a:ea typeface="+mn-lt"/>
                <a:cs typeface="+mn-lt"/>
              </a:rPr>
              <a:t>dieser</a:t>
            </a:r>
            <a:r>
              <a:rPr lang="en-GB" dirty="0">
                <a:ea typeface="+mn-lt"/>
                <a:cs typeface="+mn-lt"/>
              </a:rPr>
              <a:t> Studie </a:t>
            </a:r>
            <a:r>
              <a:rPr lang="en-GB" dirty="0" err="1">
                <a:ea typeface="+mn-lt"/>
                <a:cs typeface="+mn-lt"/>
              </a:rPr>
              <a:t>ist</a:t>
            </a:r>
            <a:r>
              <a:rPr lang="en-GB" dirty="0">
                <a:ea typeface="+mn-lt"/>
                <a:cs typeface="+mn-lt"/>
              </a:rPr>
              <a:t>:</a:t>
            </a:r>
          </a:p>
          <a:p>
            <a:pPr marL="342900" indent="-342900">
              <a:buClr>
                <a:schemeClr val="accent2"/>
              </a:buClr>
              <a:buFont typeface="Arial" panose="020B0604020202020204" pitchFamily="34" charset="0"/>
              <a:buChar char="•"/>
            </a:pPr>
            <a:endParaRPr lang="en-GB" dirty="0"/>
          </a:p>
          <a:p>
            <a:pPr marL="800100" lvl="1" indent="-342900">
              <a:spcBef>
                <a:spcPts val="1000"/>
              </a:spcBef>
              <a:buClr>
                <a:schemeClr val="accent2"/>
              </a:buClr>
              <a:buFont typeface="Calibri" panose="020F0502020204030204" pitchFamily="34" charset="0"/>
              <a:buChar char="‒"/>
            </a:pPr>
            <a:r>
              <a:rPr lang="en-GB" spc="0" dirty="0">
                <a:solidFill>
                  <a:srgbClr val="000000"/>
                </a:solidFill>
                <a:latin typeface="Calibri" panose="020F0502020204030204"/>
                <a:ea typeface="+mn-lt"/>
                <a:cs typeface="+mn-lt"/>
              </a:rPr>
              <a:t>Die </a:t>
            </a:r>
            <a:r>
              <a:rPr lang="en-GB" spc="0" dirty="0" err="1">
                <a:solidFill>
                  <a:srgbClr val="000000"/>
                </a:solidFill>
                <a:latin typeface="Calibri"/>
                <a:ea typeface="+mn-lt"/>
                <a:cs typeface="+mn-lt"/>
              </a:rPr>
              <a:t>Auswirkungen</a:t>
            </a:r>
            <a:r>
              <a:rPr lang="en-GB" spc="0" dirty="0">
                <a:solidFill>
                  <a:srgbClr val="000000"/>
                </a:solidFill>
                <a:latin typeface="Calibri"/>
                <a:ea typeface="+mn-lt"/>
                <a:cs typeface="+mn-lt"/>
              </a:rPr>
              <a:t> der Fundraising-</a:t>
            </a:r>
            <a:r>
              <a:rPr lang="en-GB" spc="0" dirty="0" err="1">
                <a:solidFill>
                  <a:srgbClr val="000000"/>
                </a:solidFill>
                <a:latin typeface="Calibri"/>
                <a:ea typeface="+mn-lt"/>
                <a:cs typeface="+mn-lt"/>
              </a:rPr>
              <a:t>Strategie</a:t>
            </a:r>
            <a:r>
              <a:rPr lang="en-GB" spc="0" dirty="0">
                <a:solidFill>
                  <a:srgbClr val="000000"/>
                </a:solidFill>
                <a:latin typeface="Calibri"/>
                <a:ea typeface="+mn-lt"/>
                <a:cs typeface="+mn-lt"/>
              </a:rPr>
              <a:t> auf die </a:t>
            </a:r>
            <a:r>
              <a:rPr lang="en-GB" spc="0" dirty="0" err="1">
                <a:solidFill>
                  <a:srgbClr val="000000"/>
                </a:solidFill>
                <a:latin typeface="Calibri"/>
                <a:ea typeface="+mn-lt"/>
                <a:cs typeface="+mn-lt"/>
              </a:rPr>
              <a:t>finanzielle</a:t>
            </a:r>
            <a:r>
              <a:rPr lang="en-GB" spc="0" dirty="0">
                <a:solidFill>
                  <a:srgbClr val="000000"/>
                </a:solidFill>
                <a:latin typeface="Calibri"/>
                <a:ea typeface="+mn-lt"/>
                <a:cs typeface="+mn-lt"/>
              </a:rPr>
              <a:t> </a:t>
            </a:r>
            <a:r>
              <a:rPr lang="en-GB" spc="0" dirty="0" err="1">
                <a:solidFill>
                  <a:srgbClr val="000000"/>
                </a:solidFill>
                <a:latin typeface="Calibri"/>
                <a:ea typeface="+mn-lt"/>
                <a:cs typeface="+mn-lt"/>
              </a:rPr>
              <a:t>Nachhaltigkeit</a:t>
            </a:r>
            <a:r>
              <a:rPr lang="en-GB" spc="0" dirty="0">
                <a:solidFill>
                  <a:srgbClr val="000000"/>
                </a:solidFill>
                <a:latin typeface="Calibri"/>
                <a:ea typeface="+mn-lt"/>
                <a:cs typeface="+mn-lt"/>
              </a:rPr>
              <a:t> von NGOs </a:t>
            </a:r>
            <a:r>
              <a:rPr lang="en-GB" spc="0" dirty="0" err="1">
                <a:solidFill>
                  <a:srgbClr val="000000"/>
                </a:solidFill>
                <a:latin typeface="Calibri"/>
                <a:ea typeface="+mn-lt"/>
                <a:cs typeface="+mn-lt"/>
              </a:rPr>
              <a:t>wie</a:t>
            </a:r>
            <a:r>
              <a:rPr lang="en-GB" spc="0" dirty="0">
                <a:solidFill>
                  <a:srgbClr val="000000"/>
                </a:solidFill>
                <a:latin typeface="Calibri"/>
                <a:ea typeface="+mn-lt"/>
                <a:cs typeface="+mn-lt"/>
              </a:rPr>
              <a:t> </a:t>
            </a:r>
            <a:r>
              <a:rPr lang="en-GB" spc="0" dirty="0" err="1">
                <a:solidFill>
                  <a:srgbClr val="000000"/>
                </a:solidFill>
                <a:latin typeface="Calibri"/>
                <a:ea typeface="+mn-lt"/>
                <a:cs typeface="+mn-lt"/>
              </a:rPr>
              <a:t>dem</a:t>
            </a:r>
            <a:r>
              <a:rPr lang="en-GB" spc="0" dirty="0">
                <a:solidFill>
                  <a:srgbClr val="000000"/>
                </a:solidFill>
                <a:latin typeface="Calibri"/>
                <a:ea typeface="+mn-lt"/>
                <a:cs typeface="+mn-lt"/>
              </a:rPr>
              <a:t> Centro International for Tropical Agricultura </a:t>
            </a:r>
            <a:r>
              <a:rPr lang="en-GB" spc="0" dirty="0" err="1">
                <a:solidFill>
                  <a:srgbClr val="000000"/>
                </a:solidFill>
                <a:latin typeface="Calibri"/>
                <a:ea typeface="+mn-lt"/>
                <a:cs typeface="+mn-lt"/>
              </a:rPr>
              <a:t>zu</a:t>
            </a:r>
            <a:r>
              <a:rPr lang="en-GB" spc="0" dirty="0">
                <a:solidFill>
                  <a:srgbClr val="000000"/>
                </a:solidFill>
                <a:latin typeface="Calibri"/>
                <a:ea typeface="+mn-lt"/>
                <a:cs typeface="+mn-lt"/>
              </a:rPr>
              <a:t> </a:t>
            </a:r>
            <a:r>
              <a:rPr lang="en-GB" spc="0" dirty="0" err="1">
                <a:solidFill>
                  <a:srgbClr val="000000"/>
                </a:solidFill>
                <a:latin typeface="Calibri"/>
                <a:ea typeface="+mn-lt"/>
                <a:cs typeface="+mn-lt"/>
              </a:rPr>
              <a:t>ermitteln</a:t>
            </a:r>
            <a:r>
              <a:rPr lang="en-GB" spc="0" dirty="0">
                <a:solidFill>
                  <a:srgbClr val="000000"/>
                </a:solidFill>
                <a:latin typeface="Calibri"/>
                <a:ea typeface="+mn-lt"/>
                <a:cs typeface="+mn-lt"/>
              </a:rPr>
              <a:t>.</a:t>
            </a:r>
          </a:p>
          <a:p>
            <a:pPr marL="800100" lvl="1" indent="-342900">
              <a:spcBef>
                <a:spcPts val="1000"/>
              </a:spcBef>
              <a:buClr>
                <a:schemeClr val="accent2"/>
              </a:buClr>
              <a:buFont typeface="Calibri" panose="020F0502020204030204" pitchFamily="34" charset="0"/>
              <a:buChar char="‒"/>
            </a:pPr>
            <a:r>
              <a:rPr lang="en-GB" spc="0" dirty="0">
                <a:solidFill>
                  <a:schemeClr val="accent2"/>
                </a:solidFill>
                <a:ea typeface="+mn-lt"/>
                <a:cs typeface="+mn-lt"/>
                <a:hlinkClick r:id="rId4"/>
              </a:rPr>
              <a:t>http://www.ijsrp.org/research-paper-1121/ijsrp-p11922.pdf</a:t>
            </a:r>
            <a:endParaRPr lang="en-GB" spc="0" dirty="0">
              <a:solidFill>
                <a:srgbClr val="000000"/>
              </a:solidFill>
              <a:latin typeface="Calibri"/>
              <a:ea typeface="+mn-lt"/>
              <a:cs typeface="+mn-lt"/>
            </a:endParaRPr>
          </a:p>
          <a:p>
            <a:pPr marL="342900" indent="-342900">
              <a:buClr>
                <a:schemeClr val="accent2"/>
              </a:buClr>
              <a:buFont typeface="Arial" panose="020B0604020202020204" pitchFamily="34" charset="0"/>
              <a:buChar char="•"/>
            </a:pPr>
            <a:endParaRPr lang="en-GB" dirty="0"/>
          </a:p>
          <a:p>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lIns="91440" tIns="45720" rIns="91440" bIns="45720" anchor="t">
            <a:noAutofit/>
          </a:bodyPr>
          <a:lstStyle/>
          <a:p>
            <a:r>
              <a:rPr lang="en-GB" err="1">
                <a:ea typeface="+mn-lt"/>
                <a:cs typeface="+mn-lt"/>
              </a:rPr>
              <a:t>Fallstudie</a:t>
            </a:r>
            <a:endParaRPr lang="en-US" err="1"/>
          </a:p>
        </p:txBody>
      </p:sp>
    </p:spTree>
    <p:extLst>
      <p:ext uri="{BB962C8B-B14F-4D97-AF65-F5344CB8AC3E}">
        <p14:creationId xmlns:p14="http://schemas.microsoft.com/office/powerpoint/2010/main" val="2334741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763486"/>
            <a:ext cx="10595237" cy="4132136"/>
          </a:xfrm>
        </p:spPr>
        <p:txBody>
          <a:bodyPr lIns="91440" tIns="45720" rIns="91440" bIns="45720" anchor="t"/>
          <a:lstStyle/>
          <a:p>
            <a:pPr marL="342900" indent="-342900">
              <a:buBlip>
                <a:blip r:embed="rId3"/>
              </a:buBlip>
              <a:defRPr/>
            </a:pPr>
            <a:r>
              <a:rPr lang="en-GB" b="1" dirty="0">
                <a:solidFill>
                  <a:schemeClr val="accent2"/>
                </a:solidFill>
                <a:ea typeface="+mn-lt"/>
                <a:cs typeface="+mn-lt"/>
              </a:rPr>
              <a:t>Internationales Zentrum für </a:t>
            </a:r>
            <a:r>
              <a:rPr lang="en-GB" b="1" dirty="0" err="1">
                <a:solidFill>
                  <a:schemeClr val="accent2"/>
                </a:solidFill>
                <a:ea typeface="+mn-lt"/>
                <a:cs typeface="+mn-lt"/>
              </a:rPr>
              <a:t>tropische</a:t>
            </a:r>
            <a:r>
              <a:rPr lang="en-GB" b="1" dirty="0">
                <a:solidFill>
                  <a:schemeClr val="accent2"/>
                </a:solidFill>
                <a:ea typeface="+mn-lt"/>
                <a:cs typeface="+mn-lt"/>
              </a:rPr>
              <a:t> </a:t>
            </a:r>
            <a:r>
              <a:rPr lang="en-GB" b="1" dirty="0" err="1">
                <a:solidFill>
                  <a:schemeClr val="accent2"/>
                </a:solidFill>
                <a:ea typeface="+mn-lt"/>
                <a:cs typeface="+mn-lt"/>
              </a:rPr>
              <a:t>Landwirtschaft</a:t>
            </a:r>
            <a:r>
              <a:rPr lang="en-GB" b="1" dirty="0">
                <a:solidFill>
                  <a:schemeClr val="accent2"/>
                </a:solidFill>
                <a:ea typeface="+mn-lt"/>
                <a:cs typeface="+mn-lt"/>
              </a:rPr>
              <a:t> </a:t>
            </a:r>
            <a:r>
              <a:rPr kumimoji="0" lang="en-GB" b="1" i="0" u="none" strike="noStrike" kern="1200" cap="none" spc="0" normalizeH="0" baseline="0" noProof="0" dirty="0">
                <a:ln>
                  <a:noFill/>
                </a:ln>
                <a:solidFill>
                  <a:schemeClr val="accent2"/>
                </a:solidFill>
                <a:effectLst/>
                <a:uLnTx/>
                <a:uFillTx/>
                <a:ea typeface="+mn-lt"/>
                <a:cs typeface="+mn-lt"/>
              </a:rPr>
              <a:t>(CIAT):</a:t>
            </a:r>
            <a:endParaRPr lang="en-GB" dirty="0">
              <a:solidFill>
                <a:schemeClr val="accent2"/>
              </a:solidFill>
              <a:latin typeface="Calibri" panose="020F0502020204030204"/>
            </a:endParaRPr>
          </a:p>
          <a:p>
            <a:pPr marL="16510" indent="0">
              <a:buClr>
                <a:schemeClr val="accent2"/>
              </a:buClr>
            </a:pPr>
            <a:endParaRPr lang="en-GB" dirty="0">
              <a:cs typeface="Calibri" panose="020F0502020204030204"/>
            </a:endParaRPr>
          </a:p>
          <a:p>
            <a:pPr marL="342900" indent="-342900">
              <a:buClr>
                <a:schemeClr val="accent2"/>
              </a:buClr>
              <a:buFont typeface="Arial" panose="020B0604020202020204" pitchFamily="34" charset="0"/>
              <a:buChar char="•"/>
            </a:pPr>
            <a:r>
              <a:rPr lang="en-GB" dirty="0">
                <a:ea typeface="+mn-lt"/>
                <a:cs typeface="+mn-lt"/>
              </a:rPr>
              <a:t>Die </a:t>
            </a:r>
            <a:r>
              <a:rPr lang="en-GB" dirty="0" err="1">
                <a:ea typeface="+mn-lt"/>
                <a:cs typeface="+mn-lt"/>
              </a:rPr>
              <a:t>Ziele</a:t>
            </a:r>
            <a:r>
              <a:rPr lang="en-GB" dirty="0">
                <a:ea typeface="+mn-lt"/>
                <a:cs typeface="+mn-lt"/>
              </a:rPr>
              <a:t> (Forts.)</a:t>
            </a:r>
          </a:p>
          <a:p>
            <a:pPr marL="342900" indent="-342900">
              <a:buClr>
                <a:schemeClr val="accent2"/>
              </a:buClr>
              <a:buFont typeface="Calibri" panose="020F0502020204030204" pitchFamily="34" charset="0"/>
              <a:buChar char="‒"/>
            </a:pPr>
            <a:endParaRPr lang="en-GB" dirty="0"/>
          </a:p>
          <a:p>
            <a:pPr marL="800100" lvl="1" indent="-342900">
              <a:spcBef>
                <a:spcPts val="1000"/>
              </a:spcBef>
              <a:buClr>
                <a:schemeClr val="accent2"/>
              </a:buClr>
              <a:buFont typeface="Calibri" panose="020F0502020204030204" pitchFamily="34" charset="0"/>
              <a:buChar char="‒"/>
            </a:pPr>
            <a:r>
              <a:rPr lang="en-GB" spc="0" dirty="0" err="1">
                <a:solidFill>
                  <a:srgbClr val="000000"/>
                </a:solidFill>
                <a:latin typeface="Calibri"/>
                <a:ea typeface="+mn-lt"/>
                <a:cs typeface="+mn-lt"/>
              </a:rPr>
              <a:t>Untersuchung</a:t>
            </a:r>
            <a:r>
              <a:rPr lang="en-GB" spc="0" dirty="0">
                <a:solidFill>
                  <a:srgbClr val="000000"/>
                </a:solidFill>
                <a:latin typeface="Calibri"/>
                <a:ea typeface="+mn-lt"/>
                <a:cs typeface="+mn-lt"/>
              </a:rPr>
              <a:t> der </a:t>
            </a:r>
            <a:r>
              <a:rPr lang="en-GB" spc="0" dirty="0" err="1">
                <a:solidFill>
                  <a:srgbClr val="000000"/>
                </a:solidFill>
                <a:latin typeface="Calibri"/>
                <a:ea typeface="+mn-lt"/>
                <a:cs typeface="+mn-lt"/>
              </a:rPr>
              <a:t>Auswirkungen</a:t>
            </a:r>
            <a:r>
              <a:rPr lang="en-GB" spc="0" dirty="0">
                <a:solidFill>
                  <a:srgbClr val="000000"/>
                </a:solidFill>
                <a:latin typeface="Calibri"/>
                <a:ea typeface="+mn-lt"/>
                <a:cs typeface="+mn-lt"/>
              </a:rPr>
              <a:t> der </a:t>
            </a:r>
            <a:r>
              <a:rPr lang="en-GB" spc="0" dirty="0" err="1">
                <a:solidFill>
                  <a:srgbClr val="000000"/>
                </a:solidFill>
                <a:latin typeface="Calibri"/>
                <a:ea typeface="+mn-lt"/>
                <a:cs typeface="+mn-lt"/>
              </a:rPr>
              <a:t>Einkommensdiversifizierungsstrategie</a:t>
            </a:r>
            <a:r>
              <a:rPr lang="en-GB" spc="0" dirty="0">
                <a:solidFill>
                  <a:srgbClr val="000000"/>
                </a:solidFill>
                <a:latin typeface="Calibri"/>
                <a:ea typeface="+mn-lt"/>
                <a:cs typeface="+mn-lt"/>
              </a:rPr>
              <a:t> auf die </a:t>
            </a:r>
            <a:r>
              <a:rPr lang="en-GB" spc="0" dirty="0" err="1">
                <a:solidFill>
                  <a:srgbClr val="000000"/>
                </a:solidFill>
                <a:latin typeface="Calibri"/>
                <a:ea typeface="+mn-lt"/>
                <a:cs typeface="+mn-lt"/>
              </a:rPr>
              <a:t>finanzielle</a:t>
            </a:r>
            <a:r>
              <a:rPr lang="en-GB" spc="0" dirty="0">
                <a:solidFill>
                  <a:srgbClr val="000000"/>
                </a:solidFill>
                <a:latin typeface="Calibri"/>
                <a:ea typeface="+mn-lt"/>
                <a:cs typeface="+mn-lt"/>
              </a:rPr>
              <a:t> </a:t>
            </a:r>
            <a:r>
              <a:rPr lang="en-GB" spc="0" dirty="0" err="1">
                <a:solidFill>
                  <a:srgbClr val="000000"/>
                </a:solidFill>
                <a:latin typeface="Calibri"/>
                <a:ea typeface="+mn-lt"/>
                <a:cs typeface="+mn-lt"/>
              </a:rPr>
              <a:t>Nachhaltigkeit</a:t>
            </a:r>
            <a:r>
              <a:rPr lang="en-GB" spc="0" dirty="0">
                <a:solidFill>
                  <a:srgbClr val="000000"/>
                </a:solidFill>
                <a:latin typeface="Calibri"/>
                <a:ea typeface="+mn-lt"/>
                <a:cs typeface="+mn-lt"/>
              </a:rPr>
              <a:t> von NROs </a:t>
            </a:r>
            <a:r>
              <a:rPr lang="en-GB" spc="0" dirty="0" err="1">
                <a:solidFill>
                  <a:srgbClr val="000000"/>
                </a:solidFill>
                <a:latin typeface="Calibri"/>
                <a:ea typeface="+mn-lt"/>
                <a:cs typeface="+mn-lt"/>
              </a:rPr>
              <a:t>wie</a:t>
            </a:r>
            <a:r>
              <a:rPr lang="en-GB" spc="0" dirty="0">
                <a:solidFill>
                  <a:srgbClr val="000000"/>
                </a:solidFill>
                <a:latin typeface="Calibri"/>
                <a:ea typeface="+mn-lt"/>
                <a:cs typeface="+mn-lt"/>
              </a:rPr>
              <a:t> </a:t>
            </a:r>
            <a:r>
              <a:rPr lang="en-GB" spc="0" dirty="0" err="1">
                <a:solidFill>
                  <a:srgbClr val="000000"/>
                </a:solidFill>
                <a:latin typeface="Calibri"/>
                <a:ea typeface="+mn-lt"/>
                <a:cs typeface="+mn-lt"/>
              </a:rPr>
              <a:t>dem</a:t>
            </a:r>
            <a:r>
              <a:rPr lang="en-GB" spc="0" dirty="0">
                <a:solidFill>
                  <a:srgbClr val="000000"/>
                </a:solidFill>
                <a:latin typeface="Calibri"/>
                <a:ea typeface="+mn-lt"/>
                <a:cs typeface="+mn-lt"/>
              </a:rPr>
              <a:t> Centro International for Tropical Agricultura, und</a:t>
            </a:r>
            <a:endParaRPr lang="en-GB" spc="0" dirty="0">
              <a:solidFill>
                <a:srgbClr val="000000"/>
              </a:solidFill>
              <a:latin typeface="Calibri"/>
              <a:ea typeface="Calibri"/>
              <a:cs typeface="Calibri"/>
            </a:endParaRPr>
          </a:p>
          <a:p>
            <a:pPr marL="800100" lvl="1" indent="-342900">
              <a:spcBef>
                <a:spcPts val="1000"/>
              </a:spcBef>
              <a:buClr>
                <a:schemeClr val="accent2"/>
              </a:buClr>
              <a:buFont typeface="Calibri" panose="020F0502020204030204" pitchFamily="34" charset="0"/>
              <a:buChar char="‒"/>
            </a:pPr>
            <a:endParaRPr lang="en-GB" spc="0" dirty="0">
              <a:solidFill>
                <a:srgbClr val="000000"/>
              </a:solidFill>
              <a:latin typeface="Calibri"/>
              <a:ea typeface="+mn-lt"/>
              <a:cs typeface="+mn-lt"/>
            </a:endParaRPr>
          </a:p>
          <a:p>
            <a:pPr marL="800100" lvl="1" indent="-342900">
              <a:spcBef>
                <a:spcPts val="1000"/>
              </a:spcBef>
              <a:buClr>
                <a:schemeClr val="accent2"/>
              </a:buClr>
              <a:buFont typeface="Calibri" panose="020F0502020204030204" pitchFamily="34" charset="0"/>
              <a:buChar char="‒"/>
            </a:pPr>
            <a:r>
              <a:rPr lang="en-GB" spc="0" dirty="0" err="1">
                <a:solidFill>
                  <a:srgbClr val="000000"/>
                </a:solidFill>
                <a:latin typeface="Calibri"/>
                <a:ea typeface="+mn-lt"/>
                <a:cs typeface="+mn-lt"/>
              </a:rPr>
              <a:t>Ermittlung</a:t>
            </a:r>
            <a:r>
              <a:rPr lang="en-GB" spc="0" dirty="0">
                <a:solidFill>
                  <a:srgbClr val="000000"/>
                </a:solidFill>
                <a:latin typeface="Calibri"/>
                <a:ea typeface="+mn-lt"/>
                <a:cs typeface="+mn-lt"/>
              </a:rPr>
              <a:t> der </a:t>
            </a:r>
            <a:r>
              <a:rPr lang="en-GB" spc="0" dirty="0" err="1">
                <a:solidFill>
                  <a:srgbClr val="000000"/>
                </a:solidFill>
                <a:latin typeface="Calibri"/>
                <a:ea typeface="+mn-lt"/>
                <a:cs typeface="+mn-lt"/>
              </a:rPr>
              <a:t>Auswirkungen</a:t>
            </a:r>
            <a:r>
              <a:rPr lang="en-GB" spc="0" dirty="0">
                <a:solidFill>
                  <a:srgbClr val="000000"/>
                </a:solidFill>
                <a:latin typeface="Calibri"/>
                <a:ea typeface="+mn-lt"/>
                <a:cs typeface="+mn-lt"/>
              </a:rPr>
              <a:t> der </a:t>
            </a:r>
            <a:r>
              <a:rPr lang="en-GB" spc="0" dirty="0" err="1">
                <a:solidFill>
                  <a:srgbClr val="000000"/>
                </a:solidFill>
                <a:latin typeface="Calibri"/>
                <a:ea typeface="+mn-lt"/>
                <a:cs typeface="+mn-lt"/>
              </a:rPr>
              <a:t>Managementfähigkeiten</a:t>
            </a:r>
            <a:r>
              <a:rPr lang="en-GB" spc="0" dirty="0">
                <a:solidFill>
                  <a:srgbClr val="000000"/>
                </a:solidFill>
                <a:latin typeface="Calibri"/>
                <a:ea typeface="+mn-lt"/>
                <a:cs typeface="+mn-lt"/>
              </a:rPr>
              <a:t> auf die </a:t>
            </a:r>
            <a:r>
              <a:rPr lang="en-GB" spc="0" dirty="0" err="1">
                <a:solidFill>
                  <a:srgbClr val="000000"/>
                </a:solidFill>
                <a:latin typeface="Calibri"/>
                <a:ea typeface="+mn-lt"/>
                <a:cs typeface="+mn-lt"/>
              </a:rPr>
              <a:t>finanzielle</a:t>
            </a:r>
            <a:r>
              <a:rPr lang="en-GB" spc="0" dirty="0">
                <a:solidFill>
                  <a:srgbClr val="000000"/>
                </a:solidFill>
                <a:latin typeface="Calibri"/>
                <a:ea typeface="+mn-lt"/>
                <a:cs typeface="+mn-lt"/>
              </a:rPr>
              <a:t> </a:t>
            </a:r>
            <a:r>
              <a:rPr lang="en-GB" spc="0" dirty="0" err="1">
                <a:solidFill>
                  <a:srgbClr val="000000"/>
                </a:solidFill>
                <a:latin typeface="Calibri"/>
                <a:ea typeface="+mn-lt"/>
                <a:cs typeface="+mn-lt"/>
              </a:rPr>
              <a:t>Nachhaltigkeit</a:t>
            </a:r>
            <a:r>
              <a:rPr lang="en-GB" spc="0" dirty="0">
                <a:solidFill>
                  <a:srgbClr val="000000"/>
                </a:solidFill>
                <a:latin typeface="Calibri"/>
                <a:ea typeface="+mn-lt"/>
                <a:cs typeface="+mn-lt"/>
              </a:rPr>
              <a:t> von Centro International for Tropical Agricultura.</a:t>
            </a:r>
          </a:p>
          <a:p>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lIns="91440" tIns="45720" rIns="91440" bIns="45720" anchor="t">
            <a:noAutofit/>
          </a:bodyPr>
          <a:lstStyle/>
          <a:p>
            <a:r>
              <a:rPr lang="en-GB" err="1">
                <a:ea typeface="+mn-lt"/>
                <a:cs typeface="+mn-lt"/>
              </a:rPr>
              <a:t>Fallstudie</a:t>
            </a:r>
            <a:endParaRPr lang="en-US" err="1"/>
          </a:p>
        </p:txBody>
      </p:sp>
    </p:spTree>
    <p:extLst>
      <p:ext uri="{BB962C8B-B14F-4D97-AF65-F5344CB8AC3E}">
        <p14:creationId xmlns:p14="http://schemas.microsoft.com/office/powerpoint/2010/main" val="2685660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4" end="4"/>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763486"/>
            <a:ext cx="10595237" cy="4132136"/>
          </a:xfrm>
        </p:spPr>
        <p:txBody>
          <a:bodyPr lIns="91440" tIns="45720" rIns="91440" bIns="45720" anchor="t"/>
          <a:lstStyle/>
          <a:p>
            <a:pPr marL="457200" indent="-457200">
              <a:buClr>
                <a:schemeClr val="accent2"/>
              </a:buClr>
              <a:buAutoNum type="arabicPeriod"/>
              <a:defRPr/>
            </a:pPr>
            <a:r>
              <a:rPr lang="en-GB" i="1" dirty="0">
                <a:ea typeface="+mn-lt"/>
                <a:cs typeface="+mn-lt"/>
              </a:rPr>
              <a:t>Was </a:t>
            </a:r>
            <a:r>
              <a:rPr lang="en-GB" i="1" err="1">
                <a:ea typeface="+mn-lt"/>
                <a:cs typeface="+mn-lt"/>
              </a:rPr>
              <a:t>sind</a:t>
            </a:r>
            <a:r>
              <a:rPr lang="en-GB" i="1" dirty="0">
                <a:ea typeface="+mn-lt"/>
                <a:cs typeface="+mn-lt"/>
              </a:rPr>
              <a:t> die </a:t>
            </a:r>
            <a:r>
              <a:rPr lang="en-GB" i="1" err="1">
                <a:ea typeface="+mn-lt"/>
                <a:cs typeface="+mn-lt"/>
              </a:rPr>
              <a:t>Vorteile</a:t>
            </a:r>
            <a:r>
              <a:rPr lang="en-GB" i="1" dirty="0">
                <a:ea typeface="+mn-lt"/>
                <a:cs typeface="+mn-lt"/>
              </a:rPr>
              <a:t> </a:t>
            </a:r>
            <a:r>
              <a:rPr lang="en-GB" i="1" err="1">
                <a:ea typeface="+mn-lt"/>
                <a:cs typeface="+mn-lt"/>
              </a:rPr>
              <a:t>einer</a:t>
            </a:r>
            <a:r>
              <a:rPr lang="en-GB" i="1" dirty="0">
                <a:ea typeface="+mn-lt"/>
                <a:cs typeface="+mn-lt"/>
              </a:rPr>
              <a:t> </a:t>
            </a:r>
            <a:r>
              <a:rPr lang="en-GB" i="1" err="1">
                <a:ea typeface="+mn-lt"/>
                <a:cs typeface="+mn-lt"/>
              </a:rPr>
              <a:t>externen</a:t>
            </a:r>
            <a:r>
              <a:rPr lang="en-GB" i="1" dirty="0">
                <a:ea typeface="+mn-lt"/>
                <a:cs typeface="+mn-lt"/>
              </a:rPr>
              <a:t> </a:t>
            </a:r>
            <a:r>
              <a:rPr lang="en-GB" i="1" err="1">
                <a:ea typeface="+mn-lt"/>
                <a:cs typeface="+mn-lt"/>
              </a:rPr>
              <a:t>Finanzierung</a:t>
            </a:r>
            <a:r>
              <a:rPr lang="en-GB" i="1" dirty="0">
                <a:ea typeface="+mn-lt"/>
                <a:cs typeface="+mn-lt"/>
              </a:rPr>
              <a:t>?</a:t>
            </a:r>
            <a:endParaRPr lang="en-US" i="1" dirty="0">
              <a:ea typeface="+mn-lt"/>
              <a:cs typeface="+mn-lt"/>
            </a:endParaRPr>
          </a:p>
          <a:p>
            <a:pPr marL="457200" indent="-457200">
              <a:buClr>
                <a:schemeClr val="accent2"/>
              </a:buClr>
              <a:buAutoNum type="arabicPeriod"/>
              <a:defRPr/>
            </a:pPr>
            <a:endParaRPr lang="en-GB" i="1" dirty="0">
              <a:ea typeface="+mn-lt"/>
              <a:cs typeface="+mn-lt"/>
            </a:endParaRPr>
          </a:p>
          <a:p>
            <a:pPr marL="457200" indent="-457200">
              <a:buClr>
                <a:schemeClr val="accent2"/>
              </a:buClr>
              <a:buAutoNum type="arabicPeriod"/>
              <a:defRPr/>
            </a:pPr>
            <a:r>
              <a:rPr lang="en-GB" i="1" err="1">
                <a:ea typeface="+mn-lt"/>
                <a:cs typeface="+mn-lt"/>
              </a:rPr>
              <a:t>Nennen</a:t>
            </a:r>
            <a:r>
              <a:rPr lang="en-GB" i="1" dirty="0">
                <a:ea typeface="+mn-lt"/>
                <a:cs typeface="+mn-lt"/>
              </a:rPr>
              <a:t> Sie </a:t>
            </a:r>
            <a:r>
              <a:rPr lang="en-GB" i="1" err="1">
                <a:ea typeface="+mn-lt"/>
                <a:cs typeface="+mn-lt"/>
              </a:rPr>
              <a:t>ein</a:t>
            </a:r>
            <a:r>
              <a:rPr lang="en-GB" i="1" dirty="0">
                <a:ea typeface="+mn-lt"/>
                <a:cs typeface="+mn-lt"/>
              </a:rPr>
              <a:t> Risiko der </a:t>
            </a:r>
            <a:r>
              <a:rPr lang="en-GB" i="1" err="1">
                <a:ea typeface="+mn-lt"/>
                <a:cs typeface="+mn-lt"/>
              </a:rPr>
              <a:t>Eigenfinanzierung</a:t>
            </a:r>
            <a:r>
              <a:rPr lang="en-GB" i="1" dirty="0">
                <a:ea typeface="+mn-lt"/>
                <a:cs typeface="+mn-lt"/>
              </a:rPr>
              <a:t> </a:t>
            </a:r>
            <a:r>
              <a:rPr lang="en-GB" i="1" err="1">
                <a:ea typeface="+mn-lt"/>
                <a:cs typeface="+mn-lt"/>
              </a:rPr>
              <a:t>einer</a:t>
            </a:r>
            <a:r>
              <a:rPr lang="en-GB" i="1" dirty="0">
                <a:ea typeface="+mn-lt"/>
                <a:cs typeface="+mn-lt"/>
              </a:rPr>
              <a:t> NGO?</a:t>
            </a:r>
            <a:endParaRPr lang="en-US" i="1" dirty="0">
              <a:ea typeface="+mn-lt"/>
              <a:cs typeface="+mn-lt"/>
            </a:endParaRPr>
          </a:p>
          <a:p>
            <a:endParaRPr lang="en-US" i="1" dirty="0">
              <a:ea typeface="Calibri"/>
              <a:cs typeface="Calibri"/>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lIns="91440" tIns="45720" rIns="91440" bIns="45720" anchor="t">
            <a:noAutofit/>
          </a:bodyPr>
          <a:lstStyle/>
          <a:p>
            <a:r>
              <a:rPr lang="en-GB" err="1"/>
              <a:t>Fragen</a:t>
            </a:r>
            <a:endParaRPr lang="en-US" err="1"/>
          </a:p>
        </p:txBody>
      </p:sp>
    </p:spTree>
    <p:extLst>
      <p:ext uri="{BB962C8B-B14F-4D97-AF65-F5344CB8AC3E}">
        <p14:creationId xmlns:p14="http://schemas.microsoft.com/office/powerpoint/2010/main" val="632392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763486"/>
            <a:ext cx="10595237" cy="4132136"/>
          </a:xfrm>
        </p:spPr>
        <p:txBody>
          <a:bodyPr lIns="91440" tIns="45720" rIns="91440" bIns="45720" anchor="t"/>
          <a:lstStyle/>
          <a:p>
            <a:pPr marL="457200" indent="-457200">
              <a:buClr>
                <a:schemeClr val="accent2"/>
              </a:buClr>
              <a:buBlip>
                <a:blip r:embed="rId3"/>
              </a:buBlip>
              <a:defRPr/>
            </a:pPr>
            <a:r>
              <a:rPr lang="en-GB" err="1">
                <a:ea typeface="+mn-lt"/>
                <a:cs typeface="+mn-lt"/>
              </a:rPr>
              <a:t>Nennen</a:t>
            </a:r>
            <a:r>
              <a:rPr lang="en-GB">
                <a:ea typeface="+mn-lt"/>
                <a:cs typeface="+mn-lt"/>
              </a:rPr>
              <a:t> Sie </a:t>
            </a:r>
            <a:r>
              <a:rPr lang="en-GB" err="1">
                <a:ea typeface="+mn-lt"/>
                <a:cs typeface="+mn-lt"/>
              </a:rPr>
              <a:t>einen</a:t>
            </a:r>
            <a:r>
              <a:rPr lang="en-GB">
                <a:ea typeface="+mn-lt"/>
                <a:cs typeface="+mn-lt"/>
              </a:rPr>
              <a:t> </a:t>
            </a:r>
            <a:r>
              <a:rPr lang="en-GB" err="1">
                <a:ea typeface="+mn-lt"/>
                <a:cs typeface="+mn-lt"/>
              </a:rPr>
              <a:t>Unterschied</a:t>
            </a:r>
            <a:r>
              <a:rPr lang="en-GB">
                <a:ea typeface="+mn-lt"/>
                <a:cs typeface="+mn-lt"/>
              </a:rPr>
              <a:t> </a:t>
            </a:r>
            <a:r>
              <a:rPr lang="en-GB" err="1">
                <a:ea typeface="+mn-lt"/>
                <a:cs typeface="+mn-lt"/>
              </a:rPr>
              <a:t>zwischen</a:t>
            </a:r>
            <a:r>
              <a:rPr lang="en-GB">
                <a:ea typeface="+mn-lt"/>
                <a:cs typeface="+mn-lt"/>
              </a:rPr>
              <a:t> </a:t>
            </a:r>
            <a:r>
              <a:rPr lang="en-GB" err="1">
                <a:ea typeface="+mn-lt"/>
                <a:cs typeface="+mn-lt"/>
              </a:rPr>
              <a:t>einem</a:t>
            </a:r>
            <a:r>
              <a:rPr lang="en-GB">
                <a:ea typeface="+mn-lt"/>
                <a:cs typeface="+mn-lt"/>
              </a:rPr>
              <a:t> </a:t>
            </a:r>
            <a:r>
              <a:rPr lang="en-GB" err="1">
                <a:ea typeface="+mn-lt"/>
                <a:cs typeface="+mn-lt"/>
              </a:rPr>
              <a:t>Finanzplan</a:t>
            </a:r>
            <a:r>
              <a:rPr lang="en-GB">
                <a:ea typeface="+mn-lt"/>
                <a:cs typeface="+mn-lt"/>
              </a:rPr>
              <a:t> und </a:t>
            </a:r>
            <a:r>
              <a:rPr lang="en-GB" err="1">
                <a:ea typeface="+mn-lt"/>
                <a:cs typeface="+mn-lt"/>
              </a:rPr>
              <a:t>einer</a:t>
            </a:r>
            <a:r>
              <a:rPr lang="en-GB">
                <a:ea typeface="+mn-lt"/>
                <a:cs typeface="+mn-lt"/>
              </a:rPr>
              <a:t> </a:t>
            </a:r>
            <a:r>
              <a:rPr lang="en-GB" err="1">
                <a:ea typeface="+mn-lt"/>
                <a:cs typeface="+mn-lt"/>
              </a:rPr>
              <a:t>Finanzstrategie</a:t>
            </a:r>
            <a:endParaRPr lang="en-US" err="1"/>
          </a:p>
          <a:p>
            <a:pPr marL="0" marR="0" lvl="0" indent="0" algn="l" defTabSz="914400" rtl="0" eaLnBrk="1" fontAlgn="auto" latinLnBrk="0" hangingPunct="1">
              <a:lnSpc>
                <a:spcPct val="90000"/>
              </a:lnSpc>
              <a:spcBef>
                <a:spcPts val="1000"/>
              </a:spcBef>
              <a:spcAft>
                <a:spcPts val="0"/>
              </a:spcAft>
              <a:buClr>
                <a:schemeClr val="accent2"/>
              </a:buClr>
              <a:buSzTx/>
              <a:tabLst/>
              <a:defRPr/>
            </a:pPr>
            <a:endParaRPr lang="en-GB"/>
          </a:p>
          <a:p>
            <a:pPr marL="457200" indent="-457200">
              <a:buClr>
                <a:schemeClr val="accent2"/>
              </a:buClr>
              <a:buBlip>
                <a:blip r:embed="rId3"/>
              </a:buBlip>
              <a:defRPr/>
            </a:pPr>
            <a:r>
              <a:rPr lang="en-GB" err="1">
                <a:ea typeface="+mn-lt"/>
                <a:cs typeface="+mn-lt"/>
              </a:rPr>
              <a:t>Nennen</a:t>
            </a:r>
            <a:r>
              <a:rPr lang="en-GB">
                <a:ea typeface="+mn-lt"/>
                <a:cs typeface="+mn-lt"/>
              </a:rPr>
              <a:t> Sie </a:t>
            </a:r>
            <a:r>
              <a:rPr lang="en-GB" err="1">
                <a:ea typeface="+mn-lt"/>
                <a:cs typeface="+mn-lt"/>
              </a:rPr>
              <a:t>drei</a:t>
            </a:r>
            <a:r>
              <a:rPr lang="en-GB">
                <a:ea typeface="+mn-lt"/>
                <a:cs typeface="+mn-lt"/>
              </a:rPr>
              <a:t> </a:t>
            </a:r>
            <a:r>
              <a:rPr lang="en-GB" err="1">
                <a:ea typeface="+mn-lt"/>
                <a:cs typeface="+mn-lt"/>
              </a:rPr>
              <a:t>Ressourcen</a:t>
            </a:r>
            <a:r>
              <a:rPr lang="en-GB">
                <a:ea typeface="+mn-lt"/>
                <a:cs typeface="+mn-lt"/>
              </a:rPr>
              <a:t> für </a:t>
            </a:r>
            <a:r>
              <a:rPr lang="en-GB" err="1">
                <a:ea typeface="+mn-lt"/>
                <a:cs typeface="+mn-lt"/>
              </a:rPr>
              <a:t>Investitionen</a:t>
            </a:r>
            <a:endParaRPr lang="en-GB" err="1"/>
          </a:p>
          <a:p>
            <a:pPr marL="0" marR="0" lvl="0" indent="0" algn="l" defTabSz="914400" rtl="0" eaLnBrk="1" fontAlgn="auto" latinLnBrk="0" hangingPunct="1">
              <a:lnSpc>
                <a:spcPct val="90000"/>
              </a:lnSpc>
              <a:spcBef>
                <a:spcPts val="1000"/>
              </a:spcBef>
              <a:spcAft>
                <a:spcPts val="0"/>
              </a:spcAft>
              <a:buClr>
                <a:schemeClr val="accent2"/>
              </a:buClr>
              <a:buSzTx/>
              <a:tabLst/>
              <a:defRPr/>
            </a:pPr>
            <a:endParaRPr lang="en-GB"/>
          </a:p>
          <a:p>
            <a:pPr marL="457200" indent="-457200">
              <a:buClr>
                <a:schemeClr val="accent2"/>
              </a:buClr>
              <a:buBlip>
                <a:blip r:embed="rId3"/>
              </a:buBlip>
              <a:defRPr/>
            </a:pPr>
            <a:r>
              <a:rPr lang="en-GB" err="1">
                <a:ea typeface="+mn-lt"/>
                <a:cs typeface="+mn-lt"/>
              </a:rPr>
              <a:t>Nennen</a:t>
            </a:r>
            <a:r>
              <a:rPr lang="en-GB">
                <a:ea typeface="+mn-lt"/>
                <a:cs typeface="+mn-lt"/>
              </a:rPr>
              <a:t> Sie </a:t>
            </a:r>
            <a:r>
              <a:rPr lang="en-GB" err="1">
                <a:ea typeface="+mn-lt"/>
                <a:cs typeface="+mn-lt"/>
              </a:rPr>
              <a:t>drei</a:t>
            </a:r>
            <a:r>
              <a:rPr lang="en-GB">
                <a:ea typeface="+mn-lt"/>
                <a:cs typeface="+mn-lt"/>
              </a:rPr>
              <a:t> </a:t>
            </a:r>
            <a:r>
              <a:rPr lang="en-GB" err="1">
                <a:ea typeface="+mn-lt"/>
                <a:cs typeface="+mn-lt"/>
              </a:rPr>
              <a:t>digitale</a:t>
            </a:r>
            <a:r>
              <a:rPr lang="en-GB">
                <a:ea typeface="+mn-lt"/>
                <a:cs typeface="+mn-lt"/>
              </a:rPr>
              <a:t> </a:t>
            </a:r>
            <a:r>
              <a:rPr lang="en-GB" err="1">
                <a:ea typeface="+mn-lt"/>
                <a:cs typeface="+mn-lt"/>
              </a:rPr>
              <a:t>Investitionen</a:t>
            </a:r>
            <a:r>
              <a:rPr lang="en-GB">
                <a:ea typeface="+mn-lt"/>
                <a:cs typeface="+mn-lt"/>
              </a:rPr>
              <a:t>, die NGOs </a:t>
            </a:r>
            <a:r>
              <a:rPr lang="en-GB" err="1">
                <a:ea typeface="+mn-lt"/>
                <a:cs typeface="+mn-lt"/>
              </a:rPr>
              <a:t>tätigen</a:t>
            </a:r>
            <a:r>
              <a:rPr lang="en-GB">
                <a:ea typeface="+mn-lt"/>
                <a:cs typeface="+mn-lt"/>
              </a:rPr>
              <a:t> </a:t>
            </a:r>
            <a:r>
              <a:rPr lang="en-GB" err="1">
                <a:ea typeface="+mn-lt"/>
                <a:cs typeface="+mn-lt"/>
              </a:rPr>
              <a:t>könnten</a:t>
            </a:r>
            <a:r>
              <a:rPr lang="en-GB">
                <a:ea typeface="+mn-lt"/>
                <a:cs typeface="+mn-lt"/>
              </a:rPr>
              <a:t>, um </a:t>
            </a:r>
            <a:r>
              <a:rPr lang="en-GB" err="1">
                <a:ea typeface="+mn-lt"/>
                <a:cs typeface="+mn-lt"/>
              </a:rPr>
              <a:t>ihre</a:t>
            </a:r>
            <a:r>
              <a:rPr lang="en-GB">
                <a:ea typeface="+mn-lt"/>
                <a:cs typeface="+mn-lt"/>
              </a:rPr>
              <a:t> </a:t>
            </a:r>
            <a:r>
              <a:rPr lang="en-GB" err="1">
                <a:ea typeface="+mn-lt"/>
                <a:cs typeface="+mn-lt"/>
              </a:rPr>
              <a:t>digitale</a:t>
            </a:r>
            <a:r>
              <a:rPr lang="en-GB">
                <a:ea typeface="+mn-lt"/>
                <a:cs typeface="+mn-lt"/>
              </a:rPr>
              <a:t> Transformation </a:t>
            </a:r>
            <a:r>
              <a:rPr lang="en-GB" err="1">
                <a:ea typeface="+mn-lt"/>
                <a:cs typeface="+mn-lt"/>
              </a:rPr>
              <a:t>voranzutreiben</a:t>
            </a:r>
          </a:p>
          <a:p>
            <a:endParaRPr lang="en-US"/>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lIns="91440" tIns="45720" rIns="91440" bIns="45720" anchor="t">
            <a:noAutofit/>
          </a:bodyPr>
          <a:lstStyle/>
          <a:p>
            <a:r>
              <a:rPr lang="en-GB" err="1">
                <a:ea typeface="+mn-lt"/>
                <a:cs typeface="+mn-lt"/>
              </a:rPr>
              <a:t>Bewertung</a:t>
            </a:r>
            <a:endParaRPr lang="en-US" err="1"/>
          </a:p>
        </p:txBody>
      </p:sp>
    </p:spTree>
    <p:extLst>
      <p:ext uri="{BB962C8B-B14F-4D97-AF65-F5344CB8AC3E}">
        <p14:creationId xmlns:p14="http://schemas.microsoft.com/office/powerpoint/2010/main" val="467520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DFEF066-D03F-C895-ED66-132F518D2C96}"/>
              </a:ext>
            </a:extLst>
          </p:cNvPr>
          <p:cNvSpPr>
            <a:spLocks noGrp="1"/>
          </p:cNvSpPr>
          <p:nvPr>
            <p:ph type="body" sz="quarter" idx="16"/>
          </p:nvPr>
        </p:nvSpPr>
        <p:spPr/>
        <p:txBody>
          <a:bodyPr lIns="91440" tIns="45720" rIns="91440" bIns="45720" anchor="t">
            <a:norm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latin typeface="Calibri" panose="020F0502020204030204"/>
              </a:rPr>
              <a:t>Digitales</a:t>
            </a:r>
            <a:r>
              <a:rPr kumimoji="0" lang="en-US" sz="4800" b="0" i="0" u="none" strike="noStrike" kern="1200" cap="none" spc="0" normalizeH="0" baseline="0" noProof="0">
                <a:ln>
                  <a:noFill/>
                </a:ln>
                <a:solidFill>
                  <a:srgbClr val="000000"/>
                </a:solidFill>
                <a:effectLst/>
                <a:uLnTx/>
                <a:uFillTx/>
                <a:latin typeface="Calibri" panose="020F0502020204030204"/>
                <a:ea typeface="+mn-ea"/>
                <a:cs typeface="+mn-cs"/>
              </a:rPr>
              <a:t> Fundraising</a:t>
            </a:r>
          </a:p>
        </p:txBody>
      </p:sp>
      <p:sp>
        <p:nvSpPr>
          <p:cNvPr id="3" name="Text Placeholder 2">
            <a:extLst>
              <a:ext uri="{FF2B5EF4-FFF2-40B4-BE49-F238E27FC236}">
                <a16:creationId xmlns:a16="http://schemas.microsoft.com/office/drawing/2014/main" id="{B375945B-AC4F-746A-4C75-83A8018AC4A0}"/>
              </a:ext>
            </a:extLst>
          </p:cNvPr>
          <p:cNvSpPr>
            <a:spLocks noGrp="1"/>
          </p:cNvSpPr>
          <p:nvPr>
            <p:ph type="body" sz="quarter" idx="17"/>
          </p:nvPr>
        </p:nvSpPr>
        <p:spPr/>
        <p:txBody>
          <a:bodyPr/>
          <a:lstStyle/>
          <a:p>
            <a:r>
              <a:rPr lang="en-ZA"/>
              <a:t>02</a:t>
            </a:r>
          </a:p>
        </p:txBody>
      </p:sp>
    </p:spTree>
    <p:extLst>
      <p:ext uri="{BB962C8B-B14F-4D97-AF65-F5344CB8AC3E}">
        <p14:creationId xmlns:p14="http://schemas.microsoft.com/office/powerpoint/2010/main" val="399240763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763486"/>
            <a:ext cx="10595237" cy="4132136"/>
          </a:xfrm>
        </p:spPr>
        <p:txBody>
          <a:bodyPr lIns="91440" tIns="45720" rIns="91440" bIns="45720" anchor="t"/>
          <a:lstStyle/>
          <a:p>
            <a:pPr marL="457200" indent="-457200">
              <a:buBlip>
                <a:blip r:embed="rId3"/>
              </a:buBlip>
              <a:defRPr/>
            </a:pPr>
            <a:r>
              <a:rPr lang="en-GB" sz="2600">
                <a:ea typeface="+mn-lt"/>
                <a:cs typeface="+mn-lt"/>
              </a:rPr>
              <a:t>"</a:t>
            </a:r>
            <a:r>
              <a:rPr lang="en-GB" sz="2600" err="1">
                <a:ea typeface="+mn-lt"/>
                <a:cs typeface="+mn-lt"/>
              </a:rPr>
              <a:t>Digitales</a:t>
            </a:r>
            <a:r>
              <a:rPr lang="en-GB" sz="2600">
                <a:ea typeface="+mn-lt"/>
                <a:cs typeface="+mn-lt"/>
              </a:rPr>
              <a:t> Fundraising </a:t>
            </a:r>
            <a:r>
              <a:rPr lang="en-GB" sz="2600" err="1">
                <a:ea typeface="+mn-lt"/>
                <a:cs typeface="+mn-lt"/>
              </a:rPr>
              <a:t>ist</a:t>
            </a:r>
            <a:r>
              <a:rPr lang="en-GB" sz="2600">
                <a:ea typeface="+mn-lt"/>
                <a:cs typeface="+mn-lt"/>
              </a:rPr>
              <a:t> </a:t>
            </a:r>
            <a:r>
              <a:rPr lang="en-GB" sz="2600" err="1">
                <a:ea typeface="+mn-lt"/>
                <a:cs typeface="+mn-lt"/>
              </a:rPr>
              <a:t>einfach</a:t>
            </a:r>
            <a:r>
              <a:rPr lang="en-GB" sz="2600">
                <a:ea typeface="+mn-lt"/>
                <a:cs typeface="+mn-lt"/>
              </a:rPr>
              <a:t> Fundraising </a:t>
            </a:r>
            <a:r>
              <a:rPr lang="en-GB" sz="2600" err="1">
                <a:ea typeface="+mn-lt"/>
                <a:cs typeface="+mn-lt"/>
              </a:rPr>
              <a:t>unter</a:t>
            </a:r>
            <a:r>
              <a:rPr lang="en-GB" sz="2600">
                <a:ea typeface="+mn-lt"/>
                <a:cs typeface="+mn-lt"/>
              </a:rPr>
              <a:t> </a:t>
            </a:r>
            <a:r>
              <a:rPr lang="en-GB" sz="2600" err="1">
                <a:ea typeface="+mn-lt"/>
                <a:cs typeface="+mn-lt"/>
              </a:rPr>
              <a:t>Verwendung</a:t>
            </a:r>
            <a:r>
              <a:rPr lang="en-GB" sz="2600">
                <a:ea typeface="+mn-lt"/>
                <a:cs typeface="+mn-lt"/>
              </a:rPr>
              <a:t> </a:t>
            </a:r>
            <a:r>
              <a:rPr lang="en-GB" sz="2600" err="1">
                <a:ea typeface="+mn-lt"/>
                <a:cs typeface="+mn-lt"/>
              </a:rPr>
              <a:t>digitaler</a:t>
            </a:r>
            <a:r>
              <a:rPr lang="en-GB" sz="2600">
                <a:ea typeface="+mn-lt"/>
                <a:cs typeface="+mn-lt"/>
              </a:rPr>
              <a:t> Technologie, was in der Regel </a:t>
            </a:r>
            <a:r>
              <a:rPr lang="en-GB" sz="2600" err="1">
                <a:ea typeface="+mn-lt"/>
                <a:cs typeface="+mn-lt"/>
              </a:rPr>
              <a:t>bedeutet</a:t>
            </a:r>
            <a:r>
              <a:rPr kumimoji="0" lang="en-GB" sz="2600" b="0" i="0" u="none" strike="noStrike" kern="1200" cap="none" spc="0" normalizeH="0" baseline="0" noProof="0">
                <a:ln>
                  <a:noFill/>
                </a:ln>
                <a:effectLst/>
                <a:uLnTx/>
                <a:uFillTx/>
                <a:ea typeface="+mn-lt"/>
                <a:cs typeface="+mn-lt"/>
              </a:rPr>
              <a:t>, </a:t>
            </a:r>
            <a:r>
              <a:rPr lang="en-GB" sz="2600" err="1">
                <a:ea typeface="+mn-lt"/>
                <a:cs typeface="+mn-lt"/>
              </a:rPr>
              <a:t>dass</a:t>
            </a:r>
            <a:r>
              <a:rPr lang="en-GB" sz="2600">
                <a:ea typeface="+mn-lt"/>
                <a:cs typeface="+mn-lt"/>
              </a:rPr>
              <a:t> man Online-Fundraising </a:t>
            </a:r>
            <a:r>
              <a:rPr lang="en-GB" sz="2600" err="1">
                <a:ea typeface="+mn-lt"/>
                <a:cs typeface="+mn-lt"/>
              </a:rPr>
              <a:t>betreibt</a:t>
            </a:r>
            <a:r>
              <a:rPr lang="en-GB" sz="2600">
                <a:ea typeface="+mn-lt"/>
                <a:cs typeface="+mn-lt"/>
              </a:rPr>
              <a:t>."   </a:t>
            </a:r>
            <a:endParaRPr kumimoji="0" lang="en-GB" sz="2600" b="0" i="0" u="none" strike="noStrike" kern="1200" cap="none" spc="0" normalizeH="0" baseline="0" noProof="0">
              <a:ln>
                <a:noFill/>
              </a:ln>
              <a:effectLst/>
              <a:uLnTx/>
              <a:uFillTx/>
              <a:ea typeface="+mn-lt"/>
              <a:cs typeface="+mn-lt"/>
            </a:endParaRPr>
          </a:p>
          <a:p>
            <a:pPr marL="0" marR="0" lvl="0" indent="0" algn="l" defTabSz="914400" rtl="0" eaLnBrk="1" fontAlgn="auto" latinLnBrk="0" hangingPunct="1">
              <a:lnSpc>
                <a:spcPct val="90000"/>
              </a:lnSpc>
              <a:spcBef>
                <a:spcPts val="1000"/>
              </a:spcBef>
              <a:spcAft>
                <a:spcPts val="0"/>
              </a:spcAft>
              <a:buClrTx/>
              <a:buSzTx/>
              <a:tabLst/>
              <a:defRPr/>
            </a:pPr>
            <a:r>
              <a:rPr lang="en-GB" sz="2600">
                <a:latin typeface="Calibri" panose="020F0502020204030204"/>
              </a:rPr>
              <a:t>				</a:t>
            </a:r>
            <a:r>
              <a:rPr kumimoji="0" lang="en-GB" sz="2600" b="0" i="0" u="none" strike="noStrike" kern="1200" cap="none" spc="0" normalizeH="0" baseline="0" noProof="0">
                <a:ln>
                  <a:noFill/>
                </a:ln>
                <a:effectLst/>
                <a:uLnTx/>
                <a:uFillTx/>
                <a:latin typeface="Calibri" panose="020F0502020204030204"/>
                <a:ea typeface="+mn-ea"/>
                <a:cs typeface="+mn-cs"/>
              </a:rPr>
              <a:t>-National Council for Voluntary Organisations (UK)</a:t>
            </a:r>
          </a:p>
          <a:p>
            <a:pPr marL="457200" marR="0" lvl="0" indent="-457200" algn="l" defTabSz="914400" rtl="0" eaLnBrk="1" fontAlgn="auto" latinLnBrk="0" hangingPunct="1">
              <a:lnSpc>
                <a:spcPct val="90000"/>
              </a:lnSpc>
              <a:spcBef>
                <a:spcPts val="1000"/>
              </a:spcBef>
              <a:spcAft>
                <a:spcPts val="0"/>
              </a:spcAft>
              <a:buClrTx/>
              <a:buSzTx/>
              <a:buBlip>
                <a:blip r:embed="rId3"/>
              </a:buBlip>
              <a:tabLst/>
              <a:defRPr/>
            </a:pPr>
            <a:endParaRPr kumimoji="0" lang="en-GB" sz="2600" b="0" i="0" u="none" strike="noStrike" kern="1200" cap="none" spc="0" normalizeH="0" baseline="0" noProof="0">
              <a:ln>
                <a:noFill/>
              </a:ln>
              <a:effectLst/>
              <a:uLnTx/>
              <a:uFillTx/>
              <a:latin typeface="Calibri" panose="020F0502020204030204"/>
              <a:ea typeface="+mn-ea"/>
              <a:cs typeface="+mn-cs"/>
            </a:endParaRPr>
          </a:p>
          <a:p>
            <a:pPr marL="457200" indent="-457200">
              <a:buBlip>
                <a:blip r:embed="rId3"/>
              </a:buBlip>
              <a:defRPr/>
            </a:pPr>
            <a:r>
              <a:rPr lang="en-GB" sz="2600" err="1">
                <a:ea typeface="+mn-lt"/>
                <a:cs typeface="+mn-lt"/>
              </a:rPr>
              <a:t>Digitales</a:t>
            </a:r>
            <a:r>
              <a:rPr lang="en-GB" sz="2600">
                <a:ea typeface="+mn-lt"/>
                <a:cs typeface="+mn-lt"/>
              </a:rPr>
              <a:t> Fundraising </a:t>
            </a:r>
            <a:r>
              <a:rPr lang="en-GB" sz="2600" err="1">
                <a:ea typeface="+mn-lt"/>
                <a:cs typeface="+mn-lt"/>
              </a:rPr>
              <a:t>kann</a:t>
            </a:r>
            <a:r>
              <a:rPr lang="en-GB" sz="2600">
                <a:ea typeface="+mn-lt"/>
                <a:cs typeface="+mn-lt"/>
              </a:rPr>
              <a:t> </a:t>
            </a:r>
            <a:r>
              <a:rPr lang="en-GB" sz="2600" err="1">
                <a:ea typeface="+mn-lt"/>
                <a:cs typeface="+mn-lt"/>
              </a:rPr>
              <a:t>über</a:t>
            </a:r>
            <a:r>
              <a:rPr lang="en-GB" sz="2600">
                <a:ea typeface="+mn-lt"/>
                <a:cs typeface="+mn-lt"/>
              </a:rPr>
              <a:t> </a:t>
            </a:r>
            <a:r>
              <a:rPr lang="en-GB" sz="2600" err="1">
                <a:ea typeface="+mn-lt"/>
                <a:cs typeface="+mn-lt"/>
              </a:rPr>
              <a:t>eine</a:t>
            </a:r>
            <a:r>
              <a:rPr lang="en-GB" sz="2600">
                <a:ea typeface="+mn-lt"/>
                <a:cs typeface="+mn-lt"/>
              </a:rPr>
              <a:t> </a:t>
            </a:r>
            <a:r>
              <a:rPr lang="en-GB" sz="2600" err="1">
                <a:ea typeface="+mn-lt"/>
                <a:cs typeface="+mn-lt"/>
              </a:rPr>
              <a:t>Vielzahl</a:t>
            </a:r>
            <a:r>
              <a:rPr lang="en-GB" sz="2600">
                <a:ea typeface="+mn-lt"/>
                <a:cs typeface="+mn-lt"/>
              </a:rPr>
              <a:t> </a:t>
            </a:r>
            <a:r>
              <a:rPr lang="en-GB" sz="2600" err="1">
                <a:ea typeface="+mn-lt"/>
                <a:cs typeface="+mn-lt"/>
              </a:rPr>
              <a:t>verschiedener</a:t>
            </a:r>
            <a:r>
              <a:rPr lang="en-GB" sz="2600">
                <a:ea typeface="+mn-lt"/>
                <a:cs typeface="+mn-lt"/>
              </a:rPr>
              <a:t> </a:t>
            </a:r>
            <a:r>
              <a:rPr lang="en-GB" sz="2600" err="1">
                <a:ea typeface="+mn-lt"/>
                <a:cs typeface="+mn-lt"/>
              </a:rPr>
              <a:t>Quellen</a:t>
            </a:r>
            <a:r>
              <a:rPr lang="en-GB" sz="2600">
                <a:ea typeface="+mn-lt"/>
                <a:cs typeface="+mn-lt"/>
              </a:rPr>
              <a:t> </a:t>
            </a:r>
            <a:r>
              <a:rPr lang="en-GB" sz="2600" err="1">
                <a:ea typeface="+mn-lt"/>
                <a:cs typeface="+mn-lt"/>
              </a:rPr>
              <a:t>erfolgen</a:t>
            </a:r>
            <a:r>
              <a:rPr kumimoji="0" lang="en-GB" sz="2600" b="0" i="0" u="none" strike="noStrike" kern="1200" cap="none" spc="0" normalizeH="0" baseline="0" noProof="0">
                <a:ln>
                  <a:noFill/>
                </a:ln>
                <a:effectLst/>
                <a:uLnTx/>
                <a:uFillTx/>
                <a:ea typeface="+mn-lt"/>
                <a:cs typeface="+mn-lt"/>
              </a:rPr>
              <a:t>, </a:t>
            </a:r>
            <a:r>
              <a:rPr lang="en-GB" sz="2600">
                <a:ea typeface="+mn-lt"/>
                <a:cs typeface="+mn-lt"/>
              </a:rPr>
              <a:t>z. B. </a:t>
            </a:r>
            <a:r>
              <a:rPr lang="en-GB" sz="2600" err="1">
                <a:ea typeface="+mn-lt"/>
                <a:cs typeface="+mn-lt"/>
              </a:rPr>
              <a:t>über</a:t>
            </a:r>
            <a:r>
              <a:rPr lang="en-GB" sz="2600">
                <a:ea typeface="+mn-lt"/>
                <a:cs typeface="+mn-lt"/>
              </a:rPr>
              <a:t> Handy-Apps</a:t>
            </a:r>
            <a:r>
              <a:rPr kumimoji="0" lang="en-GB" sz="2600" b="0" i="0" u="none" strike="noStrike" kern="1200" cap="none" spc="0" normalizeH="0" baseline="0" noProof="0">
                <a:ln>
                  <a:noFill/>
                </a:ln>
                <a:effectLst/>
                <a:uLnTx/>
                <a:uFillTx/>
                <a:ea typeface="+mn-lt"/>
                <a:cs typeface="+mn-lt"/>
              </a:rPr>
              <a:t>, </a:t>
            </a:r>
            <a:r>
              <a:rPr lang="en-GB" sz="2600">
                <a:ea typeface="+mn-lt"/>
                <a:cs typeface="+mn-lt"/>
              </a:rPr>
              <a:t>SMS und </a:t>
            </a:r>
            <a:r>
              <a:rPr lang="en-GB" sz="2600" err="1">
                <a:ea typeface="+mn-lt"/>
                <a:cs typeface="+mn-lt"/>
              </a:rPr>
              <a:t>soziale</a:t>
            </a:r>
            <a:r>
              <a:rPr lang="en-GB" sz="2600">
                <a:ea typeface="+mn-lt"/>
                <a:cs typeface="+mn-lt"/>
              </a:rPr>
              <a:t> Medien</a:t>
            </a:r>
            <a:r>
              <a:rPr kumimoji="0" lang="en-GB" sz="2600" b="0" i="0" u="none" strike="noStrike" kern="1200" cap="none" spc="0" normalizeH="0" baseline="0" noProof="0">
                <a:ln>
                  <a:noFill/>
                </a:ln>
                <a:effectLst/>
                <a:uLnTx/>
                <a:uFillTx/>
                <a:ea typeface="+mn-lt"/>
                <a:cs typeface="+mn-lt"/>
              </a:rPr>
              <a:t>.</a:t>
            </a:r>
            <a:r>
              <a:rPr lang="en-GB" sz="2600">
                <a:ea typeface="+mn-lt"/>
                <a:cs typeface="+mn-lt"/>
              </a:rPr>
              <a:t> </a:t>
            </a:r>
            <a:endParaRPr lang="en-GB" sz="2600" b="0" i="0" u="none" strike="noStrike" kern="1200" cap="none" spc="0" normalizeH="0" baseline="0" noProof="0">
              <a:ln>
                <a:noFill/>
              </a:ln>
              <a:effectLst/>
              <a:uLnTx/>
              <a:uFillTx/>
              <a:ea typeface="+mn-lt"/>
              <a:cs typeface="+mn-lt"/>
            </a:endParaRPr>
          </a:p>
          <a:p>
            <a:pPr marL="457200" marR="0" lvl="0" indent="-457200" algn="l" defTabSz="914400" rtl="0" eaLnBrk="1" fontAlgn="auto" latinLnBrk="0" hangingPunct="1">
              <a:lnSpc>
                <a:spcPct val="90000"/>
              </a:lnSpc>
              <a:spcBef>
                <a:spcPts val="1000"/>
              </a:spcBef>
              <a:spcAft>
                <a:spcPts val="0"/>
              </a:spcAft>
              <a:buClrTx/>
              <a:buSzTx/>
              <a:buBlip>
                <a:blip r:embed="rId3"/>
              </a:buBlip>
              <a:tabLst/>
              <a:defRPr/>
            </a:pPr>
            <a:endParaRPr lang="en-GB" sz="2600">
              <a:latin typeface="Calibri" panose="020F0502020204030204"/>
            </a:endParaRPr>
          </a:p>
          <a:p>
            <a:endParaRPr lang="en-US"/>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lIns="91440" tIns="45720" rIns="91440" bIns="45720" anchor="t">
            <a:noAutofit/>
          </a:bodyPr>
          <a:lstStyle/>
          <a:p>
            <a:r>
              <a:rPr lang="en-GB">
                <a:ea typeface="+mn-lt"/>
                <a:cs typeface="+mn-lt"/>
              </a:rPr>
              <a:t>Was </a:t>
            </a:r>
            <a:r>
              <a:rPr lang="en-GB" err="1">
                <a:ea typeface="+mn-lt"/>
                <a:cs typeface="+mn-lt"/>
              </a:rPr>
              <a:t>ist</a:t>
            </a:r>
            <a:r>
              <a:rPr lang="en-GB">
                <a:ea typeface="+mn-lt"/>
                <a:cs typeface="+mn-lt"/>
              </a:rPr>
              <a:t> </a:t>
            </a:r>
            <a:r>
              <a:rPr lang="en-GB" err="1">
                <a:ea typeface="+mn-lt"/>
                <a:cs typeface="+mn-lt"/>
              </a:rPr>
              <a:t>digitales</a:t>
            </a:r>
            <a:r>
              <a:rPr lang="en-GB">
                <a:ea typeface="+mn-lt"/>
                <a:cs typeface="+mn-lt"/>
              </a:rPr>
              <a:t> Fundraising? </a:t>
            </a:r>
            <a:endParaRPr lang="en-US"/>
          </a:p>
        </p:txBody>
      </p:sp>
    </p:spTree>
    <p:extLst>
      <p:ext uri="{BB962C8B-B14F-4D97-AF65-F5344CB8AC3E}">
        <p14:creationId xmlns:p14="http://schemas.microsoft.com/office/powerpoint/2010/main" val="55396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763486"/>
            <a:ext cx="10595237" cy="4132136"/>
          </a:xfrm>
        </p:spPr>
        <p:txBody>
          <a:bodyPr lIns="91440" tIns="45720" rIns="91440" bIns="45720" anchor="t"/>
          <a:lstStyle/>
          <a:p>
            <a:pPr marL="457200" indent="-457200">
              <a:buBlip>
                <a:blip r:embed="rId3"/>
              </a:buBlip>
              <a:defRPr/>
            </a:pPr>
            <a:r>
              <a:rPr lang="en-GB" sz="2600">
                <a:ea typeface="+mn-lt"/>
                <a:cs typeface="+mn-lt"/>
              </a:rPr>
              <a:t>Zu den </a:t>
            </a:r>
            <a:r>
              <a:rPr lang="en-GB" sz="2600" err="1">
                <a:ea typeface="+mn-lt"/>
                <a:cs typeface="+mn-lt"/>
              </a:rPr>
              <a:t>anderen</a:t>
            </a:r>
            <a:r>
              <a:rPr lang="en-GB" sz="2600">
                <a:ea typeface="+mn-lt"/>
                <a:cs typeface="+mn-lt"/>
              </a:rPr>
              <a:t> </a:t>
            </a:r>
            <a:r>
              <a:rPr lang="en-GB" sz="2600" err="1">
                <a:ea typeface="+mn-lt"/>
                <a:cs typeface="+mn-lt"/>
              </a:rPr>
              <a:t>Methoden</a:t>
            </a:r>
            <a:r>
              <a:rPr lang="en-GB" sz="2600">
                <a:ea typeface="+mn-lt"/>
                <a:cs typeface="+mn-lt"/>
              </a:rPr>
              <a:t> der </a:t>
            </a:r>
            <a:r>
              <a:rPr lang="en-GB" sz="2600" err="1">
                <a:ea typeface="+mn-lt"/>
                <a:cs typeface="+mn-lt"/>
              </a:rPr>
              <a:t>digitalen</a:t>
            </a:r>
            <a:r>
              <a:rPr lang="en-GB" sz="2600">
                <a:ea typeface="+mn-lt"/>
                <a:cs typeface="+mn-lt"/>
              </a:rPr>
              <a:t> </a:t>
            </a:r>
            <a:r>
              <a:rPr lang="en-GB" sz="2600" err="1">
                <a:ea typeface="+mn-lt"/>
                <a:cs typeface="+mn-lt"/>
              </a:rPr>
              <a:t>Mittelbeschaffung</a:t>
            </a:r>
            <a:r>
              <a:rPr lang="en-GB" sz="2600">
                <a:ea typeface="+mn-lt"/>
                <a:cs typeface="+mn-lt"/>
              </a:rPr>
              <a:t> </a:t>
            </a:r>
            <a:r>
              <a:rPr lang="en-GB" sz="2600" err="1">
                <a:ea typeface="+mn-lt"/>
                <a:cs typeface="+mn-lt"/>
              </a:rPr>
              <a:t>gehören</a:t>
            </a:r>
            <a:r>
              <a:rPr lang="en-GB" sz="2600">
                <a:ea typeface="+mn-lt"/>
                <a:cs typeface="+mn-lt"/>
              </a:rPr>
              <a:t> </a:t>
            </a:r>
            <a:r>
              <a:rPr lang="en-GB" sz="2600" b="1">
                <a:solidFill>
                  <a:schemeClr val="accent2"/>
                </a:solidFill>
                <a:ea typeface="+mn-lt"/>
                <a:cs typeface="+mn-lt"/>
              </a:rPr>
              <a:t>Crowdfunding</a:t>
            </a:r>
            <a:r>
              <a:rPr kumimoji="0" lang="en-GB" sz="2600" b="1" i="0" u="none" strike="noStrike" kern="1200" cap="none" spc="0" normalizeH="0" baseline="0" noProof="0">
                <a:ln>
                  <a:noFill/>
                </a:ln>
                <a:solidFill>
                  <a:schemeClr val="accent2"/>
                </a:solidFill>
                <a:effectLst/>
                <a:uLnTx/>
                <a:uFillTx/>
                <a:ea typeface="+mn-lt"/>
                <a:cs typeface="+mn-lt"/>
              </a:rPr>
              <a:t>, </a:t>
            </a:r>
            <a:r>
              <a:rPr lang="en-GB" sz="2600" b="1">
                <a:solidFill>
                  <a:schemeClr val="accent2"/>
                </a:solidFill>
                <a:ea typeface="+mn-lt"/>
                <a:cs typeface="+mn-lt"/>
              </a:rPr>
              <a:t>Match Funding</a:t>
            </a:r>
            <a:r>
              <a:rPr kumimoji="0" lang="en-GB" sz="2600" b="1" i="0" u="none" strike="noStrike" kern="1200" cap="none" spc="0" normalizeH="0" baseline="0" noProof="0">
                <a:ln>
                  <a:noFill/>
                </a:ln>
                <a:solidFill>
                  <a:schemeClr val="accent2"/>
                </a:solidFill>
                <a:effectLst/>
                <a:uLnTx/>
                <a:uFillTx/>
                <a:ea typeface="+mn-lt"/>
                <a:cs typeface="+mn-lt"/>
              </a:rPr>
              <a:t>, </a:t>
            </a:r>
            <a:r>
              <a:rPr lang="en-GB" sz="2600" b="1" err="1">
                <a:solidFill>
                  <a:schemeClr val="accent2"/>
                </a:solidFill>
                <a:ea typeface="+mn-lt"/>
                <a:cs typeface="+mn-lt"/>
              </a:rPr>
              <a:t>Wohltätigkeitsauktionen</a:t>
            </a:r>
            <a:r>
              <a:rPr lang="en-GB" sz="2600" b="1">
                <a:solidFill>
                  <a:schemeClr val="accent2"/>
                </a:solidFill>
                <a:ea typeface="+mn-lt"/>
                <a:cs typeface="+mn-lt"/>
              </a:rPr>
              <a:t> und Online-</a:t>
            </a:r>
            <a:r>
              <a:rPr lang="en-GB" sz="2600" b="1" err="1">
                <a:solidFill>
                  <a:schemeClr val="accent2"/>
                </a:solidFill>
                <a:ea typeface="+mn-lt"/>
                <a:cs typeface="+mn-lt"/>
              </a:rPr>
              <a:t>Spenden</a:t>
            </a:r>
            <a:r>
              <a:rPr lang="en-GB" sz="2600" b="1">
                <a:solidFill>
                  <a:schemeClr val="accent2"/>
                </a:solidFill>
                <a:ea typeface="+mn-lt"/>
                <a:cs typeface="+mn-lt"/>
              </a:rPr>
              <a:t>-Websites</a:t>
            </a:r>
            <a:r>
              <a:rPr kumimoji="0" lang="en-GB" sz="2600" b="1" i="0" u="none" strike="noStrike" kern="1200" cap="none" spc="0" normalizeH="0" baseline="0" noProof="0">
                <a:ln>
                  <a:noFill/>
                </a:ln>
                <a:solidFill>
                  <a:schemeClr val="accent2"/>
                </a:solidFill>
                <a:effectLst/>
                <a:uLnTx/>
                <a:uFillTx/>
                <a:ea typeface="+mn-lt"/>
                <a:cs typeface="+mn-lt"/>
              </a:rPr>
              <a:t>.</a:t>
            </a:r>
            <a:r>
              <a:rPr lang="en-GB" sz="2600" b="1">
                <a:solidFill>
                  <a:schemeClr val="accent2"/>
                </a:solidFill>
                <a:ea typeface="+mn-lt"/>
                <a:cs typeface="+mn-lt"/>
              </a:rPr>
              <a:t> </a:t>
            </a:r>
            <a:endParaRPr kumimoji="0" lang="en-GB" sz="2600" b="1" i="0" u="none" strike="noStrike" kern="1200" cap="none" spc="0" normalizeH="0" baseline="0" noProof="0">
              <a:ln>
                <a:noFill/>
              </a:ln>
              <a:solidFill>
                <a:schemeClr val="accent2"/>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Blip>
                <a:blip r:embed="rId3"/>
              </a:buBlip>
              <a:tabLst/>
              <a:defRPr/>
            </a:pPr>
            <a:endParaRPr lang="en-GB" sz="2600">
              <a:latin typeface="Calibri" panose="020F0502020204030204"/>
            </a:endParaRPr>
          </a:p>
          <a:p>
            <a:pPr marL="342900" marR="0" lvl="0" indent="-342900" algn="l" defTabSz="914400" rtl="0" eaLnBrk="1" fontAlgn="auto" latinLnBrk="0" hangingPunct="1">
              <a:lnSpc>
                <a:spcPct val="100000"/>
              </a:lnSpc>
              <a:spcBef>
                <a:spcPts val="0"/>
              </a:spcBef>
              <a:spcAft>
                <a:spcPts val="0"/>
              </a:spcAft>
              <a:buClr>
                <a:schemeClr val="accent2"/>
              </a:buClr>
              <a:buSzTx/>
              <a:buFont typeface="Arial" panose="020B0604020202020204" pitchFamily="34" charset="0"/>
              <a:buChar char="•"/>
              <a:tabLst/>
              <a:defRPr/>
            </a:pPr>
            <a:r>
              <a:rPr kumimoji="0" lang="en-US" b="0" i="0" u="none" strike="noStrike" kern="1200" cap="none" spc="0" normalizeH="0" baseline="0" noProof="0">
                <a:ln>
                  <a:noFill/>
                </a:ln>
                <a:solidFill>
                  <a:schemeClr val="accent2">
                    <a:lumMod val="75000"/>
                  </a:scheme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Charity Digital - Topics - A beginner's guide to digital fundraising terms</a:t>
            </a:r>
            <a:endParaRPr kumimoji="0" lang="de-DE" b="0" i="0" u="none" strike="noStrike" kern="1200" cap="none" spc="0" normalizeH="0" baseline="0" noProof="0">
              <a:ln>
                <a:noFill/>
              </a:ln>
              <a:solidFill>
                <a:schemeClr val="accent2">
                  <a:lumMod val="75000"/>
                </a:schemeClr>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Blip>
                <a:blip r:embed="rId3"/>
              </a:buBlip>
              <a:tabLst/>
              <a:defRPr/>
            </a:pPr>
            <a:endParaRPr kumimoji="0" lang="en-GB" sz="2600" b="0" i="0" u="none" strike="noStrike" kern="1200" cap="none" spc="0" normalizeH="0" baseline="0" noProof="0">
              <a:ln>
                <a:noFill/>
              </a:ln>
              <a:effectLst/>
              <a:uLnTx/>
              <a:uFillTx/>
              <a:latin typeface="Calibri" panose="020F0502020204030204"/>
              <a:ea typeface="+mn-ea"/>
              <a:cs typeface="+mn-cs"/>
            </a:endParaRPr>
          </a:p>
          <a:p>
            <a:endParaRPr lang="en-US"/>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lIns="91440" tIns="45720" rIns="91440" bIns="45720" anchor="t">
            <a:noAutofit/>
          </a:bodyPr>
          <a:lstStyle/>
          <a:p>
            <a:r>
              <a:rPr lang="en-GB">
                <a:ea typeface="+mn-lt"/>
                <a:cs typeface="+mn-lt"/>
              </a:rPr>
              <a:t>Was </a:t>
            </a:r>
            <a:r>
              <a:rPr lang="en-GB" err="1">
                <a:ea typeface="+mn-lt"/>
                <a:cs typeface="+mn-lt"/>
              </a:rPr>
              <a:t>ist</a:t>
            </a:r>
            <a:r>
              <a:rPr lang="en-GB">
                <a:ea typeface="+mn-lt"/>
                <a:cs typeface="+mn-lt"/>
              </a:rPr>
              <a:t> </a:t>
            </a:r>
            <a:r>
              <a:rPr lang="en-GB" err="1">
                <a:ea typeface="+mn-lt"/>
                <a:cs typeface="+mn-lt"/>
              </a:rPr>
              <a:t>digitales</a:t>
            </a:r>
            <a:r>
              <a:rPr lang="en-GB">
                <a:ea typeface="+mn-lt"/>
                <a:cs typeface="+mn-lt"/>
              </a:rPr>
              <a:t> Fundraising? </a:t>
            </a:r>
          </a:p>
          <a:p>
            <a:endParaRPr lang="en-GB">
              <a:cs typeface="Calibri"/>
            </a:endParaRPr>
          </a:p>
        </p:txBody>
      </p:sp>
    </p:spTree>
    <p:extLst>
      <p:ext uri="{BB962C8B-B14F-4D97-AF65-F5344CB8AC3E}">
        <p14:creationId xmlns:p14="http://schemas.microsoft.com/office/powerpoint/2010/main" val="1318336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763486"/>
            <a:ext cx="10595237" cy="4132136"/>
          </a:xfrm>
        </p:spPr>
        <p:txBody>
          <a:bodyPr lIns="91440" tIns="45720" rIns="91440" bIns="45720" anchor="t"/>
          <a:lstStyle/>
          <a:p>
            <a:pPr marL="457200" indent="-457200">
              <a:buBlip>
                <a:blip r:embed="rId3"/>
              </a:buBlip>
              <a:defRPr/>
            </a:pPr>
            <a:r>
              <a:rPr lang="en-GB" sz="2600">
                <a:ea typeface="+mn-lt"/>
                <a:cs typeface="+mn-lt"/>
              </a:rPr>
              <a:t>Beim digitalen Fundraising geht es darum, alle Ihnen zur Verfügung stehenden digitalen Kanäle auf integrierte Weise zu nutzen</a:t>
            </a:r>
            <a:r>
              <a:rPr kumimoji="0" lang="en-GB" sz="2600" b="0" i="0" u="none" strike="noStrike" kern="1200" cap="none" spc="0" normalizeH="0" baseline="0" noProof="0">
                <a:ln>
                  <a:noFill/>
                </a:ln>
                <a:effectLst/>
                <a:uLnTx/>
                <a:uFillTx/>
                <a:ea typeface="+mn-lt"/>
                <a:cs typeface="+mn-lt"/>
              </a:rPr>
              <a:t>, </a:t>
            </a:r>
            <a:r>
              <a:rPr lang="en-GB" sz="2600">
                <a:ea typeface="+mn-lt"/>
                <a:cs typeface="+mn-lt"/>
              </a:rPr>
              <a:t>um Ihre Zielgruppen zu erreichen und zu erweitern</a:t>
            </a:r>
            <a:r>
              <a:rPr kumimoji="0" lang="en-GB" sz="2600" b="0" i="0" u="none" strike="noStrike" kern="1200" cap="none" spc="0" normalizeH="0" baseline="0" noProof="0">
                <a:ln>
                  <a:noFill/>
                </a:ln>
                <a:effectLst/>
                <a:uLnTx/>
                <a:uFillTx/>
                <a:ea typeface="+mn-lt"/>
                <a:cs typeface="+mn-lt"/>
              </a:rPr>
              <a:t>, </a:t>
            </a:r>
            <a:r>
              <a:rPr lang="en-GB" sz="2600">
                <a:ea typeface="+mn-lt"/>
                <a:cs typeface="+mn-lt"/>
              </a:rPr>
              <a:t>Engagement zu wecken und Ihre Spendenmöglichkeiten zu vergrößern</a:t>
            </a:r>
            <a:r>
              <a:rPr kumimoji="0" lang="en-GB" sz="2600" b="0" i="0" u="none" strike="noStrike" kern="1200" cap="none" spc="0" normalizeH="0" baseline="0" noProof="0">
                <a:ln>
                  <a:noFill/>
                </a:ln>
                <a:effectLst/>
                <a:uLnTx/>
                <a:uFillTx/>
                <a:ea typeface="+mn-lt"/>
                <a:cs typeface="+mn-lt"/>
              </a:rPr>
              <a:t>. </a:t>
            </a:r>
          </a:p>
          <a:p>
            <a:pPr marL="457200" marR="0" lvl="0" indent="-457200" algn="l" defTabSz="914400" rtl="0" eaLnBrk="1" fontAlgn="auto" latinLnBrk="0" hangingPunct="1">
              <a:lnSpc>
                <a:spcPct val="90000"/>
              </a:lnSpc>
              <a:spcBef>
                <a:spcPts val="1000"/>
              </a:spcBef>
              <a:spcAft>
                <a:spcPts val="0"/>
              </a:spcAft>
              <a:buClrTx/>
              <a:buSzTx/>
              <a:buBlip>
                <a:blip r:embed="rId3"/>
              </a:buBlip>
              <a:tabLst/>
              <a:defRPr/>
            </a:pPr>
            <a:endParaRPr lang="en-GB" sz="2600">
              <a:latin typeface="Calibri" panose="020F0502020204030204"/>
            </a:endParaRPr>
          </a:p>
          <a:p>
            <a:pPr marL="457200" indent="-457200">
              <a:buBlip>
                <a:blip r:embed="rId3"/>
              </a:buBlip>
              <a:defRPr/>
            </a:pPr>
            <a:r>
              <a:rPr lang="en-GB" sz="2600">
                <a:ea typeface="+mn-lt"/>
                <a:cs typeface="+mn-lt"/>
              </a:rPr>
              <a:t>Die Entwicklung einer digitalen Fundraising-Strategie ist besonders hilfreich, um über Ihre lokale Gemeinschaft hinauszugehen und ein breiteres Publikum zu erreichen, das an der Unterstützung Ihrer Sache interessiert ist</a:t>
            </a:r>
            <a:r>
              <a:rPr kumimoji="0" lang="en-GB" sz="2600" b="0" i="0" u="none" strike="noStrike" kern="1200" cap="none" spc="0" normalizeH="0" baseline="0" noProof="0">
                <a:ln>
                  <a:noFill/>
                </a:ln>
                <a:effectLst/>
                <a:uLnTx/>
                <a:uFillTx/>
                <a:ea typeface="+mn-lt"/>
                <a:cs typeface="+mn-lt"/>
              </a:rPr>
              <a:t>.</a:t>
            </a:r>
            <a:endParaRPr lang="en-GB" sz="2600" b="0" i="0" u="none" strike="noStrike" kern="1200" cap="none" spc="0" normalizeH="0" baseline="0" noProof="0">
              <a:ln>
                <a:noFill/>
              </a:ln>
              <a:effectLst/>
              <a:uLnTx/>
              <a:uFillTx/>
              <a:ea typeface="+mn-lt"/>
              <a:cs typeface="+mn-lt"/>
            </a:endParaRPr>
          </a:p>
          <a:p>
            <a:pPr marL="457200" marR="0" lvl="0" indent="-457200" algn="l" defTabSz="914400" rtl="0" eaLnBrk="1" fontAlgn="auto" latinLnBrk="0" hangingPunct="1">
              <a:lnSpc>
                <a:spcPct val="90000"/>
              </a:lnSpc>
              <a:spcBef>
                <a:spcPts val="1000"/>
              </a:spcBef>
              <a:spcAft>
                <a:spcPts val="0"/>
              </a:spcAft>
              <a:buClrTx/>
              <a:buSzTx/>
              <a:buBlip>
                <a:blip r:embed="rId3"/>
              </a:buBlip>
              <a:tabLst/>
              <a:defRPr/>
            </a:pPr>
            <a:endParaRPr kumimoji="0" lang="en-GB" sz="2600" b="0" i="0" u="none" strike="noStrike" kern="1200" cap="none" spc="0" normalizeH="0" baseline="0" noProof="0">
              <a:ln>
                <a:noFill/>
              </a:ln>
              <a:effectLst/>
              <a:uLnTx/>
              <a:uFillTx/>
              <a:latin typeface="Calibri" panose="020F0502020204030204"/>
              <a:ea typeface="+mn-ea"/>
              <a:cs typeface="+mn-cs"/>
            </a:endParaRPr>
          </a:p>
          <a:p>
            <a:endParaRPr lang="en-US"/>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lIns="91440" tIns="45720" rIns="91440" bIns="45720" anchor="t">
            <a:noAutofit/>
          </a:bodyPr>
          <a:lstStyle/>
          <a:p>
            <a:r>
              <a:rPr lang="en-GB" err="1">
                <a:ea typeface="+mn-lt"/>
                <a:cs typeface="+mn-lt"/>
              </a:rPr>
              <a:t>Erfolgsstrategien</a:t>
            </a:r>
            <a:r>
              <a:rPr lang="en-GB">
                <a:ea typeface="+mn-lt"/>
                <a:cs typeface="+mn-lt"/>
              </a:rPr>
              <a:t> für das </a:t>
            </a:r>
            <a:r>
              <a:rPr lang="en-GB" err="1">
                <a:ea typeface="+mn-lt"/>
                <a:cs typeface="+mn-lt"/>
              </a:rPr>
              <a:t>digitale</a:t>
            </a:r>
            <a:r>
              <a:rPr lang="en-GB">
                <a:ea typeface="+mn-lt"/>
                <a:cs typeface="+mn-lt"/>
              </a:rPr>
              <a:t> Fundraising</a:t>
            </a:r>
            <a:endParaRPr lang="en-US">
              <a:ea typeface="+mn-lt"/>
              <a:cs typeface="+mn-lt"/>
            </a:endParaRPr>
          </a:p>
        </p:txBody>
      </p:sp>
    </p:spTree>
    <p:extLst>
      <p:ext uri="{BB962C8B-B14F-4D97-AF65-F5344CB8AC3E}">
        <p14:creationId xmlns:p14="http://schemas.microsoft.com/office/powerpoint/2010/main" val="1373844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565257"/>
            <a:ext cx="10595237" cy="3995028"/>
          </a:xfrm>
        </p:spPr>
        <p:txBody>
          <a:bodyPr lIns="91440" tIns="45720" rIns="91440" bIns="45720" anchor="t"/>
          <a:lstStyle/>
          <a:p>
            <a:pPr marL="342900" indent="-342900">
              <a:buBlip>
                <a:blip r:embed="rId2"/>
              </a:buBlip>
            </a:pPr>
            <a:r>
              <a:rPr lang="en-GB" b="1" dirty="0" err="1">
                <a:solidFill>
                  <a:schemeClr val="accent2"/>
                </a:solidFill>
                <a:ea typeface="+mn-lt"/>
                <a:cs typeface="+mn-lt"/>
              </a:rPr>
              <a:t>Unterrichtsziele</a:t>
            </a:r>
            <a:r>
              <a:rPr lang="en-GB" b="1" dirty="0">
                <a:solidFill>
                  <a:schemeClr val="accent2"/>
                </a:solidFill>
                <a:ea typeface="+mn-lt"/>
                <a:cs typeface="+mn-lt"/>
              </a:rPr>
              <a:t> (Forts.):</a:t>
            </a:r>
            <a:endParaRPr lang="en-GB" dirty="0"/>
          </a:p>
          <a:p>
            <a:pPr marL="342900" indent="-342900">
              <a:buClr>
                <a:schemeClr val="accent2"/>
              </a:buClr>
              <a:buFont typeface="Arial" panose="020B0604020202020204" pitchFamily="34" charset="0"/>
              <a:buChar char="•"/>
            </a:pPr>
            <a:r>
              <a:rPr lang="en-GB" dirty="0">
                <a:ea typeface="+mn-lt"/>
                <a:cs typeface="+mn-lt"/>
              </a:rPr>
              <a:t>Die </a:t>
            </a:r>
            <a:r>
              <a:rPr lang="en-GB" dirty="0" err="1">
                <a:ea typeface="+mn-lt"/>
                <a:cs typeface="+mn-lt"/>
              </a:rPr>
              <a:t>Lernenden</a:t>
            </a:r>
            <a:r>
              <a:rPr lang="en-GB" dirty="0">
                <a:ea typeface="+mn-lt"/>
                <a:cs typeface="+mn-lt"/>
              </a:rPr>
              <a:t> </a:t>
            </a:r>
            <a:r>
              <a:rPr lang="en-GB" dirty="0" err="1">
                <a:ea typeface="+mn-lt"/>
                <a:cs typeface="+mn-lt"/>
              </a:rPr>
              <a:t>lernen</a:t>
            </a:r>
            <a:r>
              <a:rPr lang="en-GB" dirty="0">
                <a:ea typeface="+mn-lt"/>
                <a:cs typeface="+mn-lt"/>
              </a:rPr>
              <a:t> Fundraising-</a:t>
            </a:r>
            <a:r>
              <a:rPr lang="en-GB" dirty="0" err="1">
                <a:ea typeface="+mn-lt"/>
                <a:cs typeface="+mn-lt"/>
              </a:rPr>
              <a:t>Methoden</a:t>
            </a:r>
            <a:r>
              <a:rPr lang="en-GB" dirty="0">
                <a:ea typeface="+mn-lt"/>
                <a:cs typeface="+mn-lt"/>
              </a:rPr>
              <a:t>, </a:t>
            </a:r>
            <a:r>
              <a:rPr lang="en-GB" dirty="0" err="1">
                <a:ea typeface="+mn-lt"/>
                <a:cs typeface="+mn-lt"/>
              </a:rPr>
              <a:t>Strategien</a:t>
            </a:r>
            <a:r>
              <a:rPr lang="en-GB" dirty="0">
                <a:ea typeface="+mn-lt"/>
                <a:cs typeface="+mn-lt"/>
              </a:rPr>
              <a:t>, Trends und Tipps für den </a:t>
            </a:r>
            <a:r>
              <a:rPr lang="en-GB" dirty="0" err="1">
                <a:ea typeface="+mn-lt"/>
                <a:cs typeface="+mn-lt"/>
              </a:rPr>
              <a:t>Einstieg</a:t>
            </a:r>
            <a:r>
              <a:rPr lang="en-GB" dirty="0">
                <a:ea typeface="+mn-lt"/>
                <a:cs typeface="+mn-lt"/>
              </a:rPr>
              <a:t>.</a:t>
            </a:r>
          </a:p>
          <a:p>
            <a:pPr marL="342900" indent="-342900">
              <a:buClr>
                <a:schemeClr val="accent2"/>
              </a:buClr>
              <a:buFont typeface="Arial" panose="020B0604020202020204" pitchFamily="34" charset="0"/>
              <a:buChar char="•"/>
            </a:pPr>
            <a:endParaRPr lang="en-GB" dirty="0"/>
          </a:p>
          <a:p>
            <a:pPr marL="342900" indent="-342900">
              <a:buClr>
                <a:schemeClr val="accent2"/>
              </a:buClr>
              <a:buFont typeface="Arial" panose="020B0604020202020204" pitchFamily="34" charset="0"/>
              <a:buChar char="•"/>
            </a:pPr>
            <a:r>
              <a:rPr lang="en-GB" dirty="0">
                <a:ea typeface="+mn-lt"/>
                <a:cs typeface="+mn-lt"/>
              </a:rPr>
              <a:t>Die </a:t>
            </a:r>
            <a:r>
              <a:rPr lang="en-GB" dirty="0" err="1">
                <a:ea typeface="+mn-lt"/>
                <a:cs typeface="+mn-lt"/>
              </a:rPr>
              <a:t>Lernenden</a:t>
            </a:r>
            <a:r>
              <a:rPr lang="en-GB" dirty="0">
                <a:ea typeface="+mn-lt"/>
                <a:cs typeface="+mn-lt"/>
              </a:rPr>
              <a:t> </a:t>
            </a:r>
            <a:r>
              <a:rPr lang="en-GB" dirty="0" err="1">
                <a:ea typeface="+mn-lt"/>
                <a:cs typeface="+mn-lt"/>
              </a:rPr>
              <a:t>lernen</a:t>
            </a:r>
            <a:r>
              <a:rPr lang="en-GB" dirty="0">
                <a:ea typeface="+mn-lt"/>
                <a:cs typeface="+mn-lt"/>
              </a:rPr>
              <a:t>, </a:t>
            </a:r>
            <a:r>
              <a:rPr lang="en-GB" dirty="0" err="1">
                <a:ea typeface="+mn-lt"/>
                <a:cs typeface="+mn-lt"/>
              </a:rPr>
              <a:t>wie</a:t>
            </a:r>
            <a:r>
              <a:rPr lang="en-GB" dirty="0">
                <a:ea typeface="+mn-lt"/>
                <a:cs typeface="+mn-lt"/>
              </a:rPr>
              <a:t> NGOs </a:t>
            </a:r>
            <a:r>
              <a:rPr lang="en-GB" dirty="0" err="1">
                <a:ea typeface="+mn-lt"/>
                <a:cs typeface="+mn-lt"/>
              </a:rPr>
              <a:t>Finanzmittel</a:t>
            </a:r>
            <a:r>
              <a:rPr lang="en-GB" dirty="0">
                <a:ea typeface="+mn-lt"/>
                <a:cs typeface="+mn-lt"/>
              </a:rPr>
              <a:t> </a:t>
            </a:r>
            <a:r>
              <a:rPr lang="en-GB" dirty="0" err="1">
                <a:ea typeface="+mn-lt"/>
                <a:cs typeface="+mn-lt"/>
              </a:rPr>
              <a:t>suchen</a:t>
            </a:r>
            <a:r>
              <a:rPr lang="en-GB" dirty="0">
                <a:ea typeface="+mn-lt"/>
                <a:cs typeface="+mn-lt"/>
              </a:rPr>
              <a:t> und </a:t>
            </a:r>
            <a:r>
              <a:rPr lang="en-GB" dirty="0" err="1">
                <a:ea typeface="+mn-lt"/>
                <a:cs typeface="+mn-lt"/>
              </a:rPr>
              <a:t>akquirieren</a:t>
            </a:r>
            <a:r>
              <a:rPr lang="en-GB" dirty="0">
                <a:ea typeface="+mn-lt"/>
                <a:cs typeface="+mn-lt"/>
              </a:rPr>
              <a:t>.</a:t>
            </a:r>
          </a:p>
          <a:p>
            <a:pPr marL="342900" indent="-342900">
              <a:buClr>
                <a:schemeClr val="accent2"/>
              </a:buClr>
              <a:buFont typeface="Arial" panose="020B0604020202020204" pitchFamily="34" charset="0"/>
              <a:buChar char="•"/>
            </a:pPr>
            <a:endParaRPr lang="en-GB" dirty="0"/>
          </a:p>
          <a:p>
            <a:pPr marL="342900" indent="-342900">
              <a:buClr>
                <a:srgbClr val="0D9390"/>
              </a:buClr>
              <a:buFont typeface="Arial" panose="020B0604020202020204" pitchFamily="34" charset="0"/>
              <a:buChar char="•"/>
            </a:pPr>
            <a:r>
              <a:rPr lang="en-GB" dirty="0">
                <a:ea typeface="+mn-lt"/>
                <a:cs typeface="+mn-lt"/>
              </a:rPr>
              <a:t>Die </a:t>
            </a:r>
            <a:r>
              <a:rPr lang="en-GB" dirty="0" err="1">
                <a:ea typeface="+mn-lt"/>
                <a:cs typeface="+mn-lt"/>
              </a:rPr>
              <a:t>Lernenden</a:t>
            </a:r>
            <a:r>
              <a:rPr lang="en-GB" dirty="0">
                <a:ea typeface="+mn-lt"/>
                <a:cs typeface="+mn-lt"/>
              </a:rPr>
              <a:t> </a:t>
            </a:r>
            <a:r>
              <a:rPr lang="en-GB" dirty="0" err="1">
                <a:ea typeface="+mn-lt"/>
                <a:cs typeface="+mn-lt"/>
              </a:rPr>
              <a:t>lernen</a:t>
            </a:r>
            <a:r>
              <a:rPr lang="en-GB" dirty="0">
                <a:ea typeface="+mn-lt"/>
                <a:cs typeface="+mn-lt"/>
              </a:rPr>
              <a:t>, </a:t>
            </a:r>
            <a:r>
              <a:rPr lang="en-GB" dirty="0" err="1">
                <a:ea typeface="+mn-lt"/>
                <a:cs typeface="+mn-lt"/>
              </a:rPr>
              <a:t>wie</a:t>
            </a:r>
            <a:r>
              <a:rPr lang="en-GB" dirty="0">
                <a:ea typeface="+mn-lt"/>
                <a:cs typeface="+mn-lt"/>
              </a:rPr>
              <a:t> </a:t>
            </a:r>
            <a:r>
              <a:rPr lang="en-GB" dirty="0" err="1">
                <a:ea typeface="+mn-lt"/>
                <a:cs typeface="+mn-lt"/>
              </a:rPr>
              <a:t>sie</a:t>
            </a:r>
            <a:r>
              <a:rPr lang="en-GB" dirty="0">
                <a:ea typeface="+mn-lt"/>
                <a:cs typeface="+mn-lt"/>
              </a:rPr>
              <a:t> </a:t>
            </a:r>
            <a:r>
              <a:rPr lang="en-GB" dirty="0" err="1">
                <a:ea typeface="+mn-lt"/>
                <a:cs typeface="+mn-lt"/>
              </a:rPr>
              <a:t>langfristige</a:t>
            </a:r>
            <a:r>
              <a:rPr lang="en-GB" dirty="0">
                <a:ea typeface="+mn-lt"/>
                <a:cs typeface="+mn-lt"/>
              </a:rPr>
              <a:t> Spender </a:t>
            </a:r>
            <a:r>
              <a:rPr lang="en-GB" dirty="0" err="1">
                <a:ea typeface="+mn-lt"/>
                <a:cs typeface="+mn-lt"/>
              </a:rPr>
              <a:t>ansprechen</a:t>
            </a:r>
            <a:r>
              <a:rPr lang="en-GB" dirty="0">
                <a:ea typeface="+mn-lt"/>
                <a:cs typeface="+mn-lt"/>
              </a:rPr>
              <a:t> </a:t>
            </a:r>
            <a:r>
              <a:rPr lang="en-GB" dirty="0" err="1">
                <a:ea typeface="+mn-lt"/>
                <a:cs typeface="+mn-lt"/>
              </a:rPr>
              <a:t>können</a:t>
            </a:r>
            <a:r>
              <a:rPr lang="en-GB" dirty="0">
                <a:ea typeface="+mn-lt"/>
                <a:cs typeface="+mn-lt"/>
              </a:rPr>
              <a:t>. </a:t>
            </a:r>
          </a:p>
          <a:p>
            <a:pPr marL="342900" lvl="0" indent="-342900">
              <a:buClr>
                <a:srgbClr val="0D9390"/>
              </a:buClr>
              <a:buFont typeface="Arial" panose="020B0604020202020204" pitchFamily="34" charset="0"/>
              <a:buChar char="•"/>
            </a:pPr>
            <a:endParaRPr lang="en-GB" dirty="0"/>
          </a:p>
          <a:p>
            <a:pPr marL="342900" indent="-342900">
              <a:buClr>
                <a:srgbClr val="0D9390"/>
              </a:buClr>
              <a:buFont typeface="Arial" panose="020B0604020202020204" pitchFamily="34" charset="0"/>
              <a:buChar char="•"/>
            </a:pPr>
            <a:r>
              <a:rPr lang="en-GB" dirty="0">
                <a:ea typeface="+mn-lt"/>
                <a:cs typeface="+mn-lt"/>
              </a:rPr>
              <a:t>Die </a:t>
            </a:r>
            <a:r>
              <a:rPr lang="en-GB" dirty="0" err="1">
                <a:ea typeface="+mn-lt"/>
                <a:cs typeface="+mn-lt"/>
              </a:rPr>
              <a:t>Lernenden</a:t>
            </a:r>
            <a:r>
              <a:rPr lang="en-GB" dirty="0">
                <a:ea typeface="+mn-lt"/>
                <a:cs typeface="+mn-lt"/>
              </a:rPr>
              <a:t> </a:t>
            </a:r>
            <a:r>
              <a:rPr lang="en-GB" dirty="0" err="1">
                <a:ea typeface="+mn-lt"/>
                <a:cs typeface="+mn-lt"/>
              </a:rPr>
              <a:t>werden</a:t>
            </a:r>
            <a:r>
              <a:rPr lang="en-GB" dirty="0">
                <a:ea typeface="+mn-lt"/>
                <a:cs typeface="+mn-lt"/>
              </a:rPr>
              <a:t> </a:t>
            </a:r>
            <a:r>
              <a:rPr lang="en-GB" dirty="0" err="1">
                <a:ea typeface="+mn-lt"/>
                <a:cs typeface="+mn-lt"/>
              </a:rPr>
              <a:t>mit</a:t>
            </a:r>
            <a:r>
              <a:rPr lang="en-GB" dirty="0">
                <a:ea typeface="+mn-lt"/>
                <a:cs typeface="+mn-lt"/>
              </a:rPr>
              <a:t> </a:t>
            </a:r>
            <a:r>
              <a:rPr lang="en-GB" dirty="0" err="1">
                <a:ea typeface="+mn-lt"/>
                <a:cs typeface="+mn-lt"/>
              </a:rPr>
              <a:t>Finanzierungsquellen</a:t>
            </a:r>
            <a:r>
              <a:rPr lang="en-GB" dirty="0">
                <a:ea typeface="+mn-lt"/>
                <a:cs typeface="+mn-lt"/>
              </a:rPr>
              <a:t> </a:t>
            </a:r>
            <a:r>
              <a:rPr lang="en-GB" dirty="0" err="1">
                <a:ea typeface="+mn-lt"/>
                <a:cs typeface="+mn-lt"/>
              </a:rPr>
              <a:t>vertraut</a:t>
            </a:r>
            <a:r>
              <a:rPr lang="en-GB" dirty="0">
                <a:ea typeface="+mn-lt"/>
                <a:cs typeface="+mn-lt"/>
              </a:rPr>
              <a:t> </a:t>
            </a:r>
            <a:r>
              <a:rPr lang="en-GB" dirty="0" err="1">
                <a:ea typeface="+mn-lt"/>
                <a:cs typeface="+mn-lt"/>
              </a:rPr>
              <a:t>gemacht</a:t>
            </a:r>
            <a:r>
              <a:rPr lang="en-GB" dirty="0">
                <a:ea typeface="+mn-lt"/>
                <a:cs typeface="+mn-lt"/>
              </a:rPr>
              <a:t>.</a:t>
            </a:r>
          </a:p>
          <a:p>
            <a:pPr marL="342900" lvl="0" indent="-342900">
              <a:buClr>
                <a:srgbClr val="0D9390"/>
              </a:buClr>
              <a:buFont typeface="Arial" panose="020B0604020202020204" pitchFamily="34" charset="0"/>
              <a:buChar char="•"/>
            </a:pPr>
            <a:endParaRPr lang="en-GB" dirty="0"/>
          </a:p>
          <a:p>
            <a:pPr marL="342900" lvl="0" indent="-342900">
              <a:buClr>
                <a:srgbClr val="0D9390"/>
              </a:buClr>
              <a:buFont typeface="Arial" panose="020B0604020202020204" pitchFamily="34" charset="0"/>
              <a:buChar char="•"/>
            </a:pPr>
            <a:endParaRPr lang="en-GB" dirty="0"/>
          </a:p>
          <a:p>
            <a:pPr marL="342900" indent="-342900">
              <a:buClr>
                <a:schemeClr val="accent2"/>
              </a:buClr>
              <a:buFont typeface="Arial" panose="020B0604020202020204" pitchFamily="34" charset="0"/>
              <a:buChar char="•"/>
            </a:pPr>
            <a:endParaRPr lang="en-GB" dirty="0"/>
          </a:p>
          <a:p>
            <a:pPr marL="342900" indent="-342900">
              <a:buClr>
                <a:schemeClr val="accent2"/>
              </a:buClr>
              <a:buFont typeface="Arial" panose="020B0604020202020204" pitchFamily="34" charset="0"/>
              <a:buChar char="•"/>
            </a:pPr>
            <a:endParaRPr lang="en-GB" dirty="0"/>
          </a:p>
          <a:p>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lIns="91440" tIns="45720" rIns="91440" bIns="45720" anchor="t">
            <a:noAutofit/>
          </a:bodyPr>
          <a:lstStyle/>
          <a:p>
            <a:r>
              <a:rPr lang="en-US" err="1">
                <a:ea typeface="+mn-lt"/>
                <a:cs typeface="+mn-lt"/>
              </a:rPr>
              <a:t>Unterrichts</a:t>
            </a:r>
            <a:r>
              <a:rPr lang="en-US">
                <a:ea typeface="+mn-lt"/>
                <a:cs typeface="+mn-lt"/>
              </a:rPr>
              <a:t>- &amp; </a:t>
            </a:r>
            <a:r>
              <a:rPr lang="en-US" err="1">
                <a:ea typeface="+mn-lt"/>
                <a:cs typeface="+mn-lt"/>
              </a:rPr>
              <a:t>Lernziele</a:t>
            </a:r>
            <a:endParaRPr lang="en-US" err="1"/>
          </a:p>
        </p:txBody>
      </p:sp>
    </p:spTree>
    <p:extLst>
      <p:ext uri="{BB962C8B-B14F-4D97-AF65-F5344CB8AC3E}">
        <p14:creationId xmlns:p14="http://schemas.microsoft.com/office/powerpoint/2010/main" val="138514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763486"/>
            <a:ext cx="10595237" cy="4132136"/>
          </a:xfrm>
        </p:spPr>
        <p:txBody>
          <a:bodyPr lIns="91440" tIns="45720" rIns="91440" bIns="45720" anchor="t"/>
          <a:lstStyle/>
          <a:p>
            <a:pPr marL="457200" indent="-457200">
              <a:buBlip>
                <a:blip r:embed="rId3"/>
              </a:buBlip>
              <a:defRPr/>
            </a:pPr>
            <a:r>
              <a:rPr kumimoji="0" lang="en-GB" sz="2600" b="0" i="0" u="none" strike="noStrike" kern="1200" cap="none" spc="0" normalizeH="0" baseline="0" noProof="0">
                <a:ln>
                  <a:noFill/>
                </a:ln>
                <a:effectLst/>
                <a:uLnTx/>
                <a:uFillTx/>
                <a:ea typeface="+mn-lt"/>
                <a:cs typeface="+mn-lt"/>
              </a:rPr>
              <a:t>In </a:t>
            </a:r>
            <a:r>
              <a:rPr lang="en-GB" sz="2600" err="1">
                <a:ea typeface="+mn-lt"/>
                <a:cs typeface="+mn-lt"/>
              </a:rPr>
              <a:t>diesem</a:t>
            </a:r>
            <a:r>
              <a:rPr lang="en-GB" sz="2600">
                <a:ea typeface="+mn-lt"/>
                <a:cs typeface="+mn-lt"/>
              </a:rPr>
              <a:t> Video </a:t>
            </a:r>
            <a:r>
              <a:rPr lang="en-GB" sz="2600" err="1">
                <a:ea typeface="+mn-lt"/>
                <a:cs typeface="+mn-lt"/>
              </a:rPr>
              <a:t>erfahren</a:t>
            </a:r>
            <a:r>
              <a:rPr lang="en-GB" sz="2600">
                <a:ea typeface="+mn-lt"/>
                <a:cs typeface="+mn-lt"/>
              </a:rPr>
              <a:t> Sie, </a:t>
            </a:r>
            <a:r>
              <a:rPr lang="en-GB" sz="2600" err="1">
                <a:ea typeface="+mn-lt"/>
                <a:cs typeface="+mn-lt"/>
              </a:rPr>
              <a:t>wie</a:t>
            </a:r>
            <a:r>
              <a:rPr lang="en-GB" sz="2600">
                <a:ea typeface="+mn-lt"/>
                <a:cs typeface="+mn-lt"/>
              </a:rPr>
              <a:t> Sie </a:t>
            </a:r>
            <a:r>
              <a:rPr lang="en-GB" sz="2600" err="1">
                <a:ea typeface="+mn-lt"/>
                <a:cs typeface="+mn-lt"/>
              </a:rPr>
              <a:t>Ihre</a:t>
            </a:r>
            <a:r>
              <a:rPr lang="en-GB" sz="2600">
                <a:ea typeface="+mn-lt"/>
                <a:cs typeface="+mn-lt"/>
              </a:rPr>
              <a:t> Website </a:t>
            </a:r>
            <a:r>
              <a:rPr lang="en-GB" sz="2600" err="1">
                <a:ea typeface="+mn-lt"/>
                <a:cs typeface="+mn-lt"/>
              </a:rPr>
              <a:t>spendenfähig</a:t>
            </a:r>
            <a:r>
              <a:rPr lang="en-GB" sz="2600">
                <a:ea typeface="+mn-lt"/>
                <a:cs typeface="+mn-lt"/>
              </a:rPr>
              <a:t> </a:t>
            </a:r>
            <a:r>
              <a:rPr lang="en-GB" sz="2600" err="1">
                <a:ea typeface="+mn-lt"/>
                <a:cs typeface="+mn-lt"/>
              </a:rPr>
              <a:t>machen</a:t>
            </a:r>
            <a:r>
              <a:rPr kumimoji="0" lang="en-GB" sz="2600" b="0" i="0" u="none" strike="noStrike" kern="1200" cap="none" spc="0" normalizeH="0" baseline="0" noProof="0">
                <a:ln>
                  <a:noFill/>
                </a:ln>
                <a:effectLst/>
                <a:uLnTx/>
                <a:uFillTx/>
                <a:ea typeface="+mn-lt"/>
                <a:cs typeface="+mn-lt"/>
              </a:rPr>
              <a:t>, </a:t>
            </a:r>
            <a:r>
              <a:rPr lang="en-GB" sz="2600" err="1">
                <a:ea typeface="+mn-lt"/>
                <a:cs typeface="+mn-lt"/>
              </a:rPr>
              <a:t>Ihre</a:t>
            </a:r>
            <a:r>
              <a:rPr lang="en-GB" sz="2600">
                <a:ea typeface="+mn-lt"/>
                <a:cs typeface="+mn-lt"/>
              </a:rPr>
              <a:t> </a:t>
            </a:r>
            <a:r>
              <a:rPr lang="en-GB" sz="2600" err="1">
                <a:ea typeface="+mn-lt"/>
                <a:cs typeface="+mn-lt"/>
              </a:rPr>
              <a:t>Spendenseiten</a:t>
            </a:r>
            <a:r>
              <a:rPr lang="en-GB" sz="2600">
                <a:ea typeface="+mn-lt"/>
                <a:cs typeface="+mn-lt"/>
              </a:rPr>
              <a:t> </a:t>
            </a:r>
            <a:r>
              <a:rPr lang="en-GB" sz="2600" err="1">
                <a:ea typeface="+mn-lt"/>
                <a:cs typeface="+mn-lt"/>
              </a:rPr>
              <a:t>verbessern</a:t>
            </a:r>
            <a:r>
              <a:rPr kumimoji="0" lang="en-GB" sz="2600" b="0" i="0" u="none" strike="noStrike" kern="1200" cap="none" spc="0" normalizeH="0" baseline="0" noProof="0">
                <a:ln>
                  <a:noFill/>
                </a:ln>
                <a:effectLst/>
                <a:uLnTx/>
                <a:uFillTx/>
                <a:ea typeface="+mn-lt"/>
                <a:cs typeface="+mn-lt"/>
              </a:rPr>
              <a:t>, </a:t>
            </a:r>
            <a:r>
              <a:rPr lang="en-GB" sz="2600">
                <a:ea typeface="+mn-lt"/>
                <a:cs typeface="+mn-lt"/>
              </a:rPr>
              <a:t>die </a:t>
            </a:r>
            <a:r>
              <a:rPr lang="en-GB" sz="2600" err="1">
                <a:ea typeface="+mn-lt"/>
                <a:cs typeface="+mn-lt"/>
              </a:rPr>
              <a:t>richtige</a:t>
            </a:r>
            <a:r>
              <a:rPr lang="en-GB" sz="2600">
                <a:ea typeface="+mn-lt"/>
                <a:cs typeface="+mn-lt"/>
              </a:rPr>
              <a:t> </a:t>
            </a:r>
            <a:r>
              <a:rPr lang="en-GB" sz="2600" err="1">
                <a:ea typeface="+mn-lt"/>
                <a:cs typeface="+mn-lt"/>
              </a:rPr>
              <a:t>Spendenplattform</a:t>
            </a:r>
            <a:r>
              <a:rPr lang="en-GB" sz="2600">
                <a:ea typeface="+mn-lt"/>
                <a:cs typeface="+mn-lt"/>
              </a:rPr>
              <a:t> </a:t>
            </a:r>
            <a:r>
              <a:rPr lang="en-GB" sz="2600" err="1">
                <a:ea typeface="+mn-lt"/>
                <a:cs typeface="+mn-lt"/>
              </a:rPr>
              <a:t>auswählen</a:t>
            </a:r>
            <a:r>
              <a:rPr kumimoji="0" lang="en-GB" sz="2600" b="0" i="0" u="none" strike="noStrike" kern="1200" cap="none" spc="0" normalizeH="0" baseline="0" noProof="0">
                <a:ln>
                  <a:noFill/>
                </a:ln>
                <a:effectLst/>
                <a:uLnTx/>
                <a:uFillTx/>
                <a:ea typeface="+mn-lt"/>
                <a:cs typeface="+mn-lt"/>
              </a:rPr>
              <a:t>, </a:t>
            </a:r>
            <a:r>
              <a:rPr lang="en-GB" sz="2600" err="1">
                <a:ea typeface="+mn-lt"/>
                <a:cs typeface="+mn-lt"/>
              </a:rPr>
              <a:t>wirkungsvolle</a:t>
            </a:r>
            <a:r>
              <a:rPr lang="en-GB" sz="2600">
                <a:ea typeface="+mn-lt"/>
                <a:cs typeface="+mn-lt"/>
              </a:rPr>
              <a:t> E-Mail-Fundraising-Kampagnen </a:t>
            </a:r>
            <a:r>
              <a:rPr lang="en-GB" sz="2600" err="1">
                <a:ea typeface="+mn-lt"/>
                <a:cs typeface="+mn-lt"/>
              </a:rPr>
              <a:t>erstellen</a:t>
            </a:r>
            <a:r>
              <a:rPr kumimoji="0" lang="en-GB" sz="2600" b="0" i="0" u="none" strike="noStrike" kern="1200" cap="none" spc="0" normalizeH="0" baseline="0" noProof="0">
                <a:ln>
                  <a:noFill/>
                </a:ln>
                <a:effectLst/>
                <a:uLnTx/>
                <a:uFillTx/>
                <a:ea typeface="+mn-lt"/>
                <a:cs typeface="+mn-lt"/>
              </a:rPr>
              <a:t>, </a:t>
            </a:r>
            <a:r>
              <a:rPr lang="en-GB" sz="2600">
                <a:ea typeface="+mn-lt"/>
                <a:cs typeface="+mn-lt"/>
              </a:rPr>
              <a:t>für </a:t>
            </a:r>
            <a:r>
              <a:rPr lang="en-GB" sz="2600" err="1">
                <a:ea typeface="+mn-lt"/>
                <a:cs typeface="+mn-lt"/>
              </a:rPr>
              <a:t>monatliche</a:t>
            </a:r>
            <a:r>
              <a:rPr lang="en-GB" sz="2600">
                <a:ea typeface="+mn-lt"/>
                <a:cs typeface="+mn-lt"/>
              </a:rPr>
              <a:t> </a:t>
            </a:r>
            <a:r>
              <a:rPr lang="en-GB" sz="2600" err="1">
                <a:ea typeface="+mn-lt"/>
                <a:cs typeface="+mn-lt"/>
              </a:rPr>
              <a:t>Spenden</a:t>
            </a:r>
            <a:r>
              <a:rPr lang="en-GB" sz="2600">
                <a:ea typeface="+mn-lt"/>
                <a:cs typeface="+mn-lt"/>
              </a:rPr>
              <a:t> </a:t>
            </a:r>
            <a:r>
              <a:rPr lang="en-GB" sz="2600" err="1">
                <a:ea typeface="+mn-lt"/>
                <a:cs typeface="+mn-lt"/>
              </a:rPr>
              <a:t>werben</a:t>
            </a:r>
            <a:r>
              <a:rPr kumimoji="0" lang="en-GB" sz="2600" b="0" i="0" u="none" strike="noStrike" kern="1200" cap="none" spc="0" normalizeH="0" baseline="0" noProof="0">
                <a:ln>
                  <a:noFill/>
                </a:ln>
                <a:effectLst/>
                <a:uLnTx/>
                <a:uFillTx/>
                <a:ea typeface="+mn-lt"/>
                <a:cs typeface="+mn-lt"/>
              </a:rPr>
              <a:t>, </a:t>
            </a:r>
            <a:r>
              <a:rPr lang="en-GB" sz="2600">
                <a:ea typeface="+mn-lt"/>
                <a:cs typeface="+mn-lt"/>
              </a:rPr>
              <a:t>Social-Media-Techniken </a:t>
            </a:r>
            <a:r>
              <a:rPr lang="en-GB" sz="2600" err="1">
                <a:ea typeface="+mn-lt"/>
                <a:cs typeface="+mn-lt"/>
              </a:rPr>
              <a:t>einsetzen</a:t>
            </a:r>
            <a:r>
              <a:rPr kumimoji="0" lang="en-GB" sz="2600" b="0" i="0" u="none" strike="noStrike" kern="1200" cap="none" spc="0" normalizeH="0" baseline="0" noProof="0">
                <a:ln>
                  <a:noFill/>
                </a:ln>
                <a:effectLst/>
                <a:uLnTx/>
                <a:uFillTx/>
                <a:ea typeface="+mn-lt"/>
                <a:cs typeface="+mn-lt"/>
              </a:rPr>
              <a:t>, </a:t>
            </a:r>
            <a:r>
              <a:rPr lang="en-GB" sz="2600">
                <a:ea typeface="+mn-lt"/>
                <a:cs typeface="+mn-lt"/>
              </a:rPr>
              <a:t>um </a:t>
            </a:r>
            <a:r>
              <a:rPr lang="en-GB" sz="2600" err="1">
                <a:ea typeface="+mn-lt"/>
                <a:cs typeface="+mn-lt"/>
              </a:rPr>
              <a:t>Ihre</a:t>
            </a:r>
            <a:r>
              <a:rPr lang="en-GB" sz="2600">
                <a:ea typeface="+mn-lt"/>
                <a:cs typeface="+mn-lt"/>
              </a:rPr>
              <a:t> E-Mail-</a:t>
            </a:r>
            <a:r>
              <a:rPr lang="en-GB" sz="2600" err="1">
                <a:ea typeface="+mn-lt"/>
                <a:cs typeface="+mn-lt"/>
              </a:rPr>
              <a:t>Liste</a:t>
            </a:r>
            <a:r>
              <a:rPr lang="en-GB" sz="2600">
                <a:ea typeface="+mn-lt"/>
                <a:cs typeface="+mn-lt"/>
              </a:rPr>
              <a:t> </a:t>
            </a:r>
            <a:r>
              <a:rPr lang="en-GB" sz="2600" err="1">
                <a:ea typeface="+mn-lt"/>
                <a:cs typeface="+mn-lt"/>
              </a:rPr>
              <a:t>zu</a:t>
            </a:r>
            <a:r>
              <a:rPr lang="en-GB" sz="2600">
                <a:ea typeface="+mn-lt"/>
                <a:cs typeface="+mn-lt"/>
              </a:rPr>
              <a:t> </a:t>
            </a:r>
            <a:r>
              <a:rPr lang="en-GB" sz="2600" err="1">
                <a:ea typeface="+mn-lt"/>
                <a:cs typeface="+mn-lt"/>
              </a:rPr>
              <a:t>vergrößern</a:t>
            </a:r>
            <a:r>
              <a:rPr kumimoji="0" lang="en-GB" sz="2600" b="0" i="0" u="none" strike="noStrike" kern="1200" cap="none" spc="0" normalizeH="0" baseline="0" noProof="0">
                <a:ln>
                  <a:noFill/>
                </a:ln>
                <a:effectLst/>
                <a:uLnTx/>
                <a:uFillTx/>
                <a:ea typeface="+mn-lt"/>
                <a:cs typeface="+mn-lt"/>
              </a:rPr>
              <a:t>, </a:t>
            </a:r>
            <a:r>
              <a:rPr lang="en-GB" sz="2600">
                <a:ea typeface="+mn-lt"/>
                <a:cs typeface="+mn-lt"/>
              </a:rPr>
              <a:t>und </a:t>
            </a:r>
            <a:r>
              <a:rPr kumimoji="0" lang="en-GB" sz="2600" b="0" i="0" u="none" strike="noStrike" kern="1200" cap="none" spc="0" normalizeH="0" baseline="0" noProof="0">
                <a:ln>
                  <a:noFill/>
                </a:ln>
                <a:effectLst/>
                <a:uLnTx/>
                <a:uFillTx/>
                <a:ea typeface="+mn-lt"/>
                <a:cs typeface="+mn-lt"/>
              </a:rPr>
              <a:t>in </a:t>
            </a:r>
            <a:r>
              <a:rPr lang="en-GB" sz="2600" err="1">
                <a:ea typeface="+mn-lt"/>
                <a:cs typeface="+mn-lt"/>
              </a:rPr>
              <a:t>digitale</a:t>
            </a:r>
            <a:r>
              <a:rPr lang="en-GB" sz="2600">
                <a:ea typeface="+mn-lt"/>
                <a:cs typeface="+mn-lt"/>
              </a:rPr>
              <a:t> </a:t>
            </a:r>
            <a:r>
              <a:rPr lang="en-GB" sz="2600" err="1">
                <a:ea typeface="+mn-lt"/>
                <a:cs typeface="+mn-lt"/>
              </a:rPr>
              <a:t>Werbung</a:t>
            </a:r>
            <a:r>
              <a:rPr lang="en-GB" sz="2600">
                <a:ea typeface="+mn-lt"/>
                <a:cs typeface="+mn-lt"/>
              </a:rPr>
              <a:t> </a:t>
            </a:r>
            <a:r>
              <a:rPr lang="en-GB" sz="2600" err="1">
                <a:ea typeface="+mn-lt"/>
                <a:cs typeface="+mn-lt"/>
              </a:rPr>
              <a:t>investieren</a:t>
            </a:r>
            <a:r>
              <a:rPr lang="en-GB" sz="2600">
                <a:ea typeface="+mn-lt"/>
                <a:cs typeface="+mn-lt"/>
              </a:rPr>
              <a:t>, um </a:t>
            </a:r>
            <a:r>
              <a:rPr kumimoji="0" lang="en-GB" sz="2600" b="0" i="0" u="none" strike="noStrike" kern="1200" cap="none" spc="0" normalizeH="0" baseline="0" noProof="0">
                <a:ln>
                  <a:noFill/>
                </a:ln>
                <a:effectLst/>
                <a:uLnTx/>
                <a:uFillTx/>
                <a:ea typeface="+mn-lt"/>
                <a:cs typeface="+mn-lt"/>
              </a:rPr>
              <a:t>online</a:t>
            </a:r>
            <a:r>
              <a:rPr lang="en-GB" sz="2600">
                <a:ea typeface="+mn-lt"/>
                <a:cs typeface="+mn-lt"/>
              </a:rPr>
              <a:t> </a:t>
            </a:r>
            <a:r>
              <a:rPr lang="en-GB" sz="2600" err="1">
                <a:ea typeface="+mn-lt"/>
                <a:cs typeface="+mn-lt"/>
              </a:rPr>
              <a:t>Spenden</a:t>
            </a:r>
            <a:r>
              <a:rPr lang="en-GB" sz="2600">
                <a:ea typeface="+mn-lt"/>
                <a:cs typeface="+mn-lt"/>
              </a:rPr>
              <a:t> </a:t>
            </a:r>
            <a:r>
              <a:rPr lang="en-GB" sz="2600" err="1">
                <a:ea typeface="+mn-lt"/>
                <a:cs typeface="+mn-lt"/>
              </a:rPr>
              <a:t>zu</a:t>
            </a:r>
            <a:r>
              <a:rPr lang="en-GB" sz="2600">
                <a:ea typeface="+mn-lt"/>
                <a:cs typeface="+mn-lt"/>
              </a:rPr>
              <a:t> </a:t>
            </a:r>
            <a:r>
              <a:rPr lang="en-GB" sz="2600" err="1">
                <a:ea typeface="+mn-lt"/>
                <a:cs typeface="+mn-lt"/>
              </a:rPr>
              <a:t>sammeln</a:t>
            </a:r>
            <a:r>
              <a:rPr kumimoji="0" lang="en-GB" sz="2600" b="0" i="0" u="none" strike="noStrike" kern="1200" cap="none" spc="0" normalizeH="0" baseline="0" noProof="0">
                <a:ln>
                  <a:noFill/>
                </a:ln>
                <a:effectLst/>
                <a:uLnTx/>
                <a:uFillTx/>
                <a:ea typeface="+mn-lt"/>
                <a:cs typeface="+mn-lt"/>
              </a:rPr>
              <a:t>.</a:t>
            </a:r>
            <a:r>
              <a:rPr lang="en-GB" sz="2600">
                <a:ea typeface="+mn-lt"/>
                <a:cs typeface="+mn-lt"/>
              </a:rPr>
              <a:t> </a:t>
            </a:r>
            <a:endParaRPr kumimoji="0" lang="en-GB" sz="2600" b="0" i="0" u="none" strike="noStrike" kern="1200" cap="none" spc="0" normalizeH="0" baseline="0" noProof="0">
              <a:ln>
                <a:noFill/>
              </a:ln>
              <a:effectLst/>
              <a:uLnTx/>
              <a:uFillTx/>
              <a:ea typeface="+mn-lt"/>
              <a:cs typeface="+mn-lt"/>
            </a:endParaRPr>
          </a:p>
          <a:p>
            <a:pPr marL="457200" indent="-457200">
              <a:buBlip>
                <a:blip r:embed="rId3"/>
              </a:buBlip>
              <a:defRPr/>
            </a:pPr>
            <a:r>
              <a:rPr lang="en-GB" sz="2600">
                <a:ea typeface="+mn-lt"/>
                <a:cs typeface="+mn-lt"/>
              </a:rPr>
              <a:t>Sie </a:t>
            </a:r>
            <a:r>
              <a:rPr lang="en-GB" sz="2600" err="1">
                <a:ea typeface="+mn-lt"/>
                <a:cs typeface="+mn-lt"/>
              </a:rPr>
              <a:t>werden</a:t>
            </a:r>
            <a:r>
              <a:rPr lang="en-GB" sz="2600">
                <a:ea typeface="+mn-lt"/>
                <a:cs typeface="+mn-lt"/>
              </a:rPr>
              <a:t> </a:t>
            </a:r>
            <a:r>
              <a:rPr lang="en-GB" sz="2600" err="1">
                <a:ea typeface="+mn-lt"/>
                <a:cs typeface="+mn-lt"/>
              </a:rPr>
              <a:t>auch</a:t>
            </a:r>
            <a:r>
              <a:rPr lang="en-GB" sz="2600">
                <a:ea typeface="+mn-lt"/>
                <a:cs typeface="+mn-lt"/>
              </a:rPr>
              <a:t> die </a:t>
            </a:r>
            <a:r>
              <a:rPr lang="en-GB" sz="2600" err="1">
                <a:ea typeface="+mn-lt"/>
                <a:cs typeface="+mn-lt"/>
              </a:rPr>
              <a:t>organisatorische</a:t>
            </a:r>
            <a:r>
              <a:rPr lang="en-GB" sz="2600">
                <a:ea typeface="+mn-lt"/>
                <a:cs typeface="+mn-lt"/>
              </a:rPr>
              <a:t> </a:t>
            </a:r>
            <a:r>
              <a:rPr lang="en-GB" sz="2600" err="1">
                <a:ea typeface="+mn-lt"/>
                <a:cs typeface="+mn-lt"/>
              </a:rPr>
              <a:t>Bereitschaft</a:t>
            </a:r>
            <a:r>
              <a:rPr lang="en-GB" sz="2600">
                <a:ea typeface="+mn-lt"/>
                <a:cs typeface="+mn-lt"/>
              </a:rPr>
              <a:t> und </a:t>
            </a:r>
            <a:r>
              <a:rPr lang="en-GB" sz="2600" err="1">
                <a:ea typeface="+mn-lt"/>
                <a:cs typeface="+mn-lt"/>
              </a:rPr>
              <a:t>Kapazität</a:t>
            </a:r>
            <a:r>
              <a:rPr lang="en-GB" sz="2600">
                <a:ea typeface="+mn-lt"/>
                <a:cs typeface="+mn-lt"/>
              </a:rPr>
              <a:t> </a:t>
            </a:r>
            <a:r>
              <a:rPr lang="en-GB" sz="2600" err="1">
                <a:ea typeface="+mn-lt"/>
                <a:cs typeface="+mn-lt"/>
              </a:rPr>
              <a:t>als</a:t>
            </a:r>
            <a:r>
              <a:rPr lang="en-GB" sz="2600">
                <a:ea typeface="+mn-lt"/>
                <a:cs typeface="+mn-lt"/>
              </a:rPr>
              <a:t> Faktor für </a:t>
            </a:r>
            <a:r>
              <a:rPr lang="en-GB" sz="2600" err="1">
                <a:ea typeface="+mn-lt"/>
                <a:cs typeface="+mn-lt"/>
              </a:rPr>
              <a:t>Ihren</a:t>
            </a:r>
            <a:r>
              <a:rPr lang="en-GB" sz="2600">
                <a:ea typeface="+mn-lt"/>
                <a:cs typeface="+mn-lt"/>
              </a:rPr>
              <a:t> </a:t>
            </a:r>
            <a:r>
              <a:rPr lang="en-GB" sz="2600" err="1">
                <a:ea typeface="+mn-lt"/>
                <a:cs typeface="+mn-lt"/>
              </a:rPr>
              <a:t>Erfolg</a:t>
            </a:r>
            <a:r>
              <a:rPr lang="en-GB" sz="2600">
                <a:ea typeface="+mn-lt"/>
                <a:cs typeface="+mn-lt"/>
              </a:rPr>
              <a:t> </a:t>
            </a:r>
            <a:r>
              <a:rPr lang="en-GB" sz="2600" err="1">
                <a:ea typeface="+mn-lt"/>
                <a:cs typeface="+mn-lt"/>
              </a:rPr>
              <a:t>erörtern</a:t>
            </a:r>
            <a:r>
              <a:rPr kumimoji="0" lang="en-GB" sz="2600" b="0" i="0" u="none" strike="noStrike" kern="1200" cap="none" spc="0" normalizeH="0" baseline="0" noProof="0">
                <a:ln>
                  <a:noFill/>
                </a:ln>
                <a:effectLst/>
                <a:uLnTx/>
                <a:uFillTx/>
                <a:ea typeface="+mn-lt"/>
                <a:cs typeface="+mn-lt"/>
              </a:rPr>
              <a:t>.</a:t>
            </a:r>
            <a:endParaRPr lang="en-GB" sz="2600" b="0" i="0" u="none" strike="noStrike" kern="1200" cap="none" spc="0" normalizeH="0" baseline="0" noProof="0">
              <a:ln>
                <a:noFill/>
              </a:ln>
              <a:effectLst/>
              <a:uLnTx/>
              <a:uFillTx/>
              <a:ea typeface="+mn-lt"/>
              <a:cs typeface="+mn-lt"/>
            </a:endParaRPr>
          </a:p>
          <a:p>
            <a:pPr marL="457200" marR="0" lvl="0" indent="-457200" algn="l" defTabSz="914400" rtl="0" eaLnBrk="1" fontAlgn="auto" latinLnBrk="0" hangingPunct="1">
              <a:lnSpc>
                <a:spcPct val="90000"/>
              </a:lnSpc>
              <a:spcBef>
                <a:spcPts val="1000"/>
              </a:spcBef>
              <a:spcAft>
                <a:spcPts val="0"/>
              </a:spcAft>
              <a:buClrTx/>
              <a:buSzTx/>
              <a:buBlip>
                <a:blip r:embed="rId3"/>
              </a:buBlip>
              <a:tabLst/>
              <a:defRPr/>
            </a:pPr>
            <a:endParaRPr lang="en-GB" sz="2600">
              <a:latin typeface="Calibri" panose="020F0502020204030204"/>
            </a:endParaRPr>
          </a:p>
          <a:p>
            <a:pPr marL="285750" marR="0" lvl="0" indent="-285750" algn="l" defTabSz="914400" rtl="0" eaLnBrk="1" fontAlgn="base" latinLnBrk="0" hangingPunct="1">
              <a:lnSpc>
                <a:spcPct val="100000"/>
              </a:lnSpc>
              <a:spcBef>
                <a:spcPts val="0"/>
              </a:spcBef>
              <a:spcAft>
                <a:spcPts val="0"/>
              </a:spcAft>
              <a:buClr>
                <a:schemeClr val="accent2"/>
              </a:buClr>
              <a:buSzTx/>
              <a:buFont typeface="Arial" panose="020B0604020202020204" pitchFamily="34" charset="0"/>
              <a:buChar char="•"/>
              <a:tabLst/>
              <a:defRPr/>
            </a:pPr>
            <a:r>
              <a:rPr lang="en-GB" b="1">
                <a:latin typeface="Calibri"/>
                <a:cs typeface="Calibri"/>
              </a:rPr>
              <a:t>Schau</a:t>
            </a:r>
            <a:r>
              <a:rPr kumimoji="0" lang="en-GB" b="1" i="0" u="none" strike="noStrike" kern="1200" cap="none" spc="0" normalizeH="0" baseline="0" noProof="0">
                <a:ln>
                  <a:noFill/>
                </a:ln>
                <a:solidFill>
                  <a:srgbClr val="000000"/>
                </a:solidFill>
                <a:effectLst/>
                <a:uLnTx/>
                <a:uFillTx/>
                <a:latin typeface="Calibri"/>
                <a:cs typeface="Calibri"/>
              </a:rPr>
              <a:t>:</a:t>
            </a:r>
            <a:r>
              <a:rPr kumimoji="0" lang="en-GB" b="0" i="0" u="none" strike="noStrike" kern="1200" cap="none" spc="0" normalizeH="0" baseline="0" noProof="0">
                <a:ln>
                  <a:noFill/>
                </a:ln>
                <a:solidFill>
                  <a:srgbClr val="000000"/>
                </a:solidFill>
                <a:effectLst/>
                <a:uLnTx/>
                <a:uFillTx/>
                <a:latin typeface="Calibri"/>
                <a:cs typeface="Calibri"/>
              </a:rPr>
              <a:t> </a:t>
            </a:r>
            <a:r>
              <a:rPr kumimoji="0" lang="en-US" sz="1800" b="0" i="0" u="none" strike="noStrike" kern="1200" cap="none" spc="0" normalizeH="0" baseline="0" noProof="0">
                <a:ln>
                  <a:noFill/>
                </a:ln>
                <a:solidFill>
                  <a:srgbClr val="000000"/>
                </a:solidFill>
                <a:effectLst/>
                <a:uLnTx/>
                <a:uFillTx/>
                <a:latin typeface="Calibri"/>
                <a:cs typeface="Calibri"/>
              </a:rPr>
              <a:t>​</a:t>
            </a:r>
            <a:r>
              <a:rPr kumimoji="0" lang="en-GB" b="0" i="0" u="sng" strike="noStrike" kern="1200" cap="none" spc="0" normalizeH="0" baseline="0" noProof="0">
                <a:ln>
                  <a:noFill/>
                </a:ln>
                <a:solidFill>
                  <a:schemeClr val="accent2">
                    <a:lumMod val="75000"/>
                  </a:schemeClr>
                </a:solidFill>
                <a:effectLst/>
                <a:uLnTx/>
                <a:uFillTx/>
                <a:latin typeface="Calibri"/>
                <a:cs typeface="Calibri"/>
                <a:hlinkClick r:id="rId4">
                  <a:extLst>
                    <a:ext uri="{A12FA001-AC4F-418D-AE19-62706E023703}">
                      <ahyp:hlinkClr xmlns:ahyp="http://schemas.microsoft.com/office/drawing/2018/hyperlinkcolor" val="tx"/>
                    </a:ext>
                  </a:extLst>
                </a:hlinkClick>
              </a:rPr>
              <a:t>https://www.youtube.com/watch?v=18yzSK6oWxw</a:t>
            </a:r>
            <a:r>
              <a:rPr kumimoji="0" lang="en-GB" b="0" i="0" u="none" strike="noStrike" kern="1200" cap="none" spc="0" normalizeH="0" baseline="0" noProof="0">
                <a:ln>
                  <a:noFill/>
                </a:ln>
                <a:solidFill>
                  <a:schemeClr val="accent2">
                    <a:lumMod val="75000"/>
                  </a:schemeClr>
                </a:solidFill>
                <a:effectLst/>
                <a:uLnTx/>
                <a:uFillTx/>
                <a:latin typeface="Calibri"/>
                <a:cs typeface="Calibri"/>
              </a:rPr>
              <a:t> </a:t>
            </a:r>
            <a:endParaRPr kumimoji="0" lang="en-US" b="0" i="0" u="none" strike="noStrike" kern="1200" cap="none" spc="0" normalizeH="0" baseline="0" noProof="0">
              <a:ln>
                <a:noFill/>
              </a:ln>
              <a:solidFill>
                <a:schemeClr val="accent2">
                  <a:lumMod val="75000"/>
                </a:schemeClr>
              </a:solidFill>
              <a:effectLst/>
              <a:uLnTx/>
              <a:uFillTx/>
              <a:latin typeface="Calibri"/>
              <a:cs typeface="Calibri"/>
            </a:endParaRPr>
          </a:p>
          <a:p>
            <a:pPr marL="457200" marR="0" lvl="0" indent="-457200" algn="l" defTabSz="914400" rtl="0" eaLnBrk="1" fontAlgn="auto" latinLnBrk="0" hangingPunct="1">
              <a:lnSpc>
                <a:spcPct val="90000"/>
              </a:lnSpc>
              <a:spcBef>
                <a:spcPts val="1000"/>
              </a:spcBef>
              <a:spcAft>
                <a:spcPts val="0"/>
              </a:spcAft>
              <a:buClrTx/>
              <a:buSzTx/>
              <a:buBlip>
                <a:blip r:embed="rId3"/>
              </a:buBlip>
              <a:tabLst/>
              <a:defRPr/>
            </a:pPr>
            <a:endParaRPr lang="en-GB" sz="2600">
              <a:latin typeface="Calibri" panose="020F0502020204030204"/>
            </a:endParaRPr>
          </a:p>
          <a:p>
            <a:pPr marL="0" marR="0" lvl="0" indent="0" algn="l" defTabSz="914400" rtl="0" eaLnBrk="1" fontAlgn="auto" latinLnBrk="0" hangingPunct="1">
              <a:lnSpc>
                <a:spcPct val="90000"/>
              </a:lnSpc>
              <a:spcBef>
                <a:spcPts val="1000"/>
              </a:spcBef>
              <a:spcAft>
                <a:spcPts val="0"/>
              </a:spcAft>
              <a:buClrTx/>
              <a:buSzTx/>
              <a:tabLst/>
              <a:defRPr/>
            </a:pPr>
            <a:endParaRPr kumimoji="0" lang="en-GB" sz="2600" b="0" i="0" u="none" strike="noStrike" kern="1200" cap="none" spc="0" normalizeH="0" baseline="0" noProof="0">
              <a:ln>
                <a:noFill/>
              </a:ln>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Blip>
                <a:blip r:embed="rId3"/>
              </a:buBlip>
              <a:tabLst/>
              <a:defRPr/>
            </a:pPr>
            <a:endParaRPr kumimoji="0" lang="en-GB" sz="2600" b="0" i="0" u="none" strike="noStrike" kern="1200" cap="none" spc="0" normalizeH="0" baseline="0" noProof="0">
              <a:ln>
                <a:noFill/>
              </a:ln>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Blip>
                <a:blip r:embed="rId3"/>
              </a:buBlip>
              <a:tabLst/>
              <a:defRPr/>
            </a:pPr>
            <a:endParaRPr kumimoji="0" lang="en-GB" sz="2600" b="0" i="0" u="none" strike="noStrike" kern="1200" cap="none" spc="0" normalizeH="0" baseline="0" noProof="0">
              <a:ln>
                <a:noFill/>
              </a:ln>
              <a:effectLst/>
              <a:uLnTx/>
              <a:uFillTx/>
              <a:latin typeface="Calibri" panose="020F0502020204030204"/>
              <a:ea typeface="+mn-ea"/>
              <a:cs typeface="+mn-cs"/>
            </a:endParaRPr>
          </a:p>
          <a:p>
            <a:endParaRPr lang="en-US"/>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lIns="91440" tIns="45720" rIns="91440" bIns="45720" anchor="t">
            <a:noAutofit/>
          </a:bodyPr>
          <a:lstStyle/>
          <a:p>
            <a:r>
              <a:rPr lang="en-GB" err="1">
                <a:ea typeface="+mn-lt"/>
                <a:cs typeface="+mn-lt"/>
              </a:rPr>
              <a:t>Erfolgsstrategien</a:t>
            </a:r>
            <a:r>
              <a:rPr lang="en-GB">
                <a:ea typeface="+mn-lt"/>
                <a:cs typeface="+mn-lt"/>
              </a:rPr>
              <a:t> für das </a:t>
            </a:r>
            <a:r>
              <a:rPr lang="en-GB" err="1">
                <a:ea typeface="+mn-lt"/>
                <a:cs typeface="+mn-lt"/>
              </a:rPr>
              <a:t>digitale</a:t>
            </a:r>
            <a:r>
              <a:rPr lang="en-GB">
                <a:ea typeface="+mn-lt"/>
                <a:cs typeface="+mn-lt"/>
              </a:rPr>
              <a:t> Fundraising</a:t>
            </a:r>
            <a:endParaRPr lang="en-US">
              <a:ea typeface="+mn-lt"/>
              <a:cs typeface="+mn-lt"/>
            </a:endParaRPr>
          </a:p>
        </p:txBody>
      </p:sp>
    </p:spTree>
    <p:extLst>
      <p:ext uri="{BB962C8B-B14F-4D97-AF65-F5344CB8AC3E}">
        <p14:creationId xmlns:p14="http://schemas.microsoft.com/office/powerpoint/2010/main" val="3654090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E2CD277-550A-8124-C809-3EC545E01012}"/>
              </a:ext>
            </a:extLst>
          </p:cNvPr>
          <p:cNvSpPr>
            <a:spLocks noGrp="1"/>
          </p:cNvSpPr>
          <p:nvPr>
            <p:ph type="body" sz="quarter" idx="18"/>
          </p:nvPr>
        </p:nvSpPr>
        <p:spPr>
          <a:xfrm>
            <a:off x="898357" y="2319301"/>
            <a:ext cx="5763700" cy="3291086"/>
          </a:xfrm>
        </p:spPr>
        <p:txBody>
          <a:bodyPr lIns="91440" tIns="45720" rIns="91440" bIns="45720" anchor="t"/>
          <a:lstStyle/>
          <a:p>
            <a:pPr marL="285750" marR="0" lvl="0" indent="-285750" algn="l" defTabSz="914400" rtl="0" eaLnBrk="1" fontAlgn="auto" latinLnBrk="0" hangingPunct="1">
              <a:lnSpc>
                <a:spcPct val="100000"/>
              </a:lnSpc>
              <a:spcBef>
                <a:spcPts val="0"/>
              </a:spcBef>
              <a:spcAft>
                <a:spcPts val="0"/>
              </a:spcAft>
              <a:buClr>
                <a:schemeClr val="accent2"/>
              </a:buClr>
              <a:buSzTx/>
              <a:buFont typeface="Arial" panose="020B0604020202020204" pitchFamily="34" charset="0"/>
              <a:buChar char="•"/>
              <a:tabLst/>
              <a:defRPr/>
            </a:pPr>
            <a:r>
              <a:rPr kumimoji="0" lang="de-DE" b="0" i="0" u="none" strike="noStrike" kern="1200" cap="none" spc="0" normalizeH="0" baseline="0" noProof="0">
                <a:ln>
                  <a:noFill/>
                </a:ln>
                <a:solidFill>
                  <a:prstClr val="black"/>
                </a:solidFill>
                <a:effectLst/>
                <a:uLnTx/>
                <a:uFillTx/>
                <a:latin typeface="Calibri" panose="020F0502020204030204"/>
                <a:ea typeface="+mn-ea"/>
                <a:cs typeface="+mn-cs"/>
              </a:rPr>
              <a:t>Homepage/website – </a:t>
            </a:r>
            <a:r>
              <a:rPr kumimoji="0" lang="de-DE" b="0" i="0" u="none" strike="noStrike" kern="1200" cap="none" spc="0" normalizeH="0" baseline="0" noProof="0">
                <a:ln>
                  <a:noFill/>
                </a:ln>
                <a:solidFill>
                  <a:schemeClr val="accent2">
                    <a:lumMod val="75000"/>
                  </a:schemeClr>
                </a:solidFill>
                <a:effectLst/>
                <a:uLnTx/>
                <a:uFillTx/>
                <a:latin typeface="Calibri" panose="020F0502020204030204"/>
                <a:ea typeface="+mn-ea"/>
                <a:cs typeface="+mn-cs"/>
                <a:hlinkClick r:id="rId2">
                  <a:extLst>
                    <a:ext uri="{A12FA001-AC4F-418D-AE19-62706E023703}">
                      <ahyp:hlinkClr xmlns:ahyp="http://schemas.microsoft.com/office/drawing/2018/hyperlinkcolor" val="tx"/>
                    </a:ext>
                  </a:extLst>
                </a:hlinkClick>
              </a:rPr>
              <a:t>Salvation Army</a:t>
            </a:r>
            <a:endParaRPr kumimoji="0" lang="de-DE" b="0" i="0" u="none" strike="noStrike" kern="1200" cap="none" spc="0" normalizeH="0" baseline="0" noProof="0">
              <a:ln>
                <a:noFill/>
              </a:ln>
              <a:solidFill>
                <a:schemeClr val="accent2">
                  <a:lumMod val="75000"/>
                </a:schemeClr>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
                <a:schemeClr val="accent2"/>
              </a:buClr>
              <a:buSzTx/>
              <a:buFont typeface="Arial" panose="020B0604020202020204" pitchFamily="34" charset="0"/>
              <a:buChar char="•"/>
              <a:tabLst/>
              <a:defRPr/>
            </a:pPr>
            <a:endParaRPr kumimoji="0" lang="de-DE" b="0" i="0" u="none" strike="noStrike" kern="1200" cap="none" spc="0" normalizeH="0" baseline="0" noProof="0">
              <a:ln>
                <a:noFill/>
              </a:ln>
              <a:solidFill>
                <a:schemeClr val="accent2">
                  <a:lumMod val="75000"/>
                </a:schemeClr>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
                <a:schemeClr val="accent2"/>
              </a:buClr>
              <a:buSzTx/>
              <a:buFont typeface="Arial" panose="020B0604020202020204" pitchFamily="34" charset="0"/>
              <a:buChar char="•"/>
              <a:tabLst/>
              <a:defRPr/>
            </a:pPr>
            <a:r>
              <a:rPr kumimoji="0" lang="de-DE" b="0" i="0" u="none" strike="noStrike" kern="1200" cap="none" spc="0" normalizeH="0" baseline="0" noProof="0">
                <a:ln>
                  <a:noFill/>
                </a:ln>
                <a:solidFill>
                  <a:prstClr val="black"/>
                </a:solidFill>
                <a:effectLst/>
                <a:uLnTx/>
                <a:uFillTx/>
                <a:latin typeface="Calibri" panose="020F0502020204030204"/>
                <a:ea typeface="+mn-ea"/>
                <a:cs typeface="+mn-cs"/>
              </a:rPr>
              <a:t>Crowdfunding – </a:t>
            </a:r>
            <a:r>
              <a:rPr lang="de-DE">
                <a:solidFill>
                  <a:schemeClr val="accent2">
                    <a:lumMod val="75000"/>
                  </a:schemeClr>
                </a:solidFill>
                <a:latin typeface="Calibri" panose="020F0502020204030204"/>
                <a:hlinkClick r:id="rId3">
                  <a:extLst>
                    <a:ext uri="{A12FA001-AC4F-418D-AE19-62706E023703}">
                      <ahyp:hlinkClr xmlns:ahyp="http://schemas.microsoft.com/office/drawing/2018/hyperlinkcolor" val="tx"/>
                    </a:ext>
                  </a:extLst>
                </a:hlinkClick>
              </a:rPr>
              <a:t>best platforms of 2022</a:t>
            </a:r>
            <a:endParaRPr lang="de-DE">
              <a:solidFill>
                <a:schemeClr val="accent2">
                  <a:lumMod val="75000"/>
                </a:schemeClr>
              </a:solidFill>
              <a:latin typeface="Calibri" panose="020F0502020204030204"/>
            </a:endParaRPr>
          </a:p>
          <a:p>
            <a:pPr marL="285750" marR="0" lvl="0" indent="-285750" algn="l" defTabSz="914400" rtl="0" eaLnBrk="1" fontAlgn="auto" latinLnBrk="0" hangingPunct="1">
              <a:lnSpc>
                <a:spcPct val="100000"/>
              </a:lnSpc>
              <a:spcBef>
                <a:spcPts val="0"/>
              </a:spcBef>
              <a:spcAft>
                <a:spcPts val="0"/>
              </a:spcAft>
              <a:buClr>
                <a:schemeClr val="accent2"/>
              </a:buClr>
              <a:buSzTx/>
              <a:buFont typeface="Arial" panose="020B0604020202020204" pitchFamily="34" charset="0"/>
              <a:buChar char="•"/>
              <a:tabLst/>
              <a:defRPr/>
            </a:pPr>
            <a:endParaRPr lang="de-DE">
              <a:solidFill>
                <a:schemeClr val="accent2">
                  <a:lumMod val="75000"/>
                </a:schemeClr>
              </a:solidFill>
              <a:latin typeface="Calibri" panose="020F0502020204030204"/>
            </a:endParaRPr>
          </a:p>
          <a:p>
            <a:pPr marL="285750" indent="-285750">
              <a:lnSpc>
                <a:spcPct val="100000"/>
              </a:lnSpc>
              <a:spcBef>
                <a:spcPts val="0"/>
              </a:spcBef>
              <a:buClr>
                <a:schemeClr val="accent2"/>
              </a:buClr>
              <a:buFont typeface="Arial" panose="020B0604020202020204" pitchFamily="34" charset="0"/>
              <a:buChar char="•"/>
              <a:defRPr/>
            </a:pPr>
            <a:r>
              <a:rPr kumimoji="0" lang="de-DE" b="0" i="0" u="none" strike="noStrike" kern="1200" cap="none" spc="0" normalizeH="0" baseline="0" noProof="0">
                <a:ln>
                  <a:noFill/>
                </a:ln>
                <a:effectLst/>
                <a:uLnTx/>
                <a:uFillTx/>
                <a:latin typeface="Calibri" panose="020F0502020204030204"/>
                <a:ea typeface="+mn-ea"/>
                <a:cs typeface="+mn-cs"/>
              </a:rPr>
              <a:t>Online </a:t>
            </a:r>
            <a:r>
              <a:rPr kumimoji="0" lang="de-DE" b="0" i="0" u="none" strike="noStrike" kern="1200" cap="none" spc="0" normalizeH="0" baseline="0" noProof="0" err="1">
                <a:ln>
                  <a:noFill/>
                </a:ln>
                <a:effectLst/>
                <a:uLnTx/>
                <a:uFillTx/>
                <a:latin typeface="Calibri" panose="020F0502020204030204"/>
                <a:ea typeface="+mn-ea"/>
                <a:cs typeface="+mn-cs"/>
              </a:rPr>
              <a:t>fundraising</a:t>
            </a:r>
            <a:r>
              <a:rPr kumimoji="0" lang="de-DE" b="0" i="0" u="none" strike="noStrike" kern="1200" cap="none" spc="0" normalizeH="0" baseline="0" noProof="0">
                <a:ln>
                  <a:noFill/>
                </a:ln>
                <a:effectLst/>
                <a:uLnTx/>
                <a:uFillTx/>
                <a:latin typeface="Calibri" panose="020F0502020204030204"/>
                <a:ea typeface="+mn-ea"/>
                <a:cs typeface="+mn-cs"/>
              </a:rPr>
              <a:t> –</a:t>
            </a:r>
            <a:r>
              <a:rPr lang="de-DE">
                <a:latin typeface="Calibri" panose="020F0502020204030204"/>
              </a:rPr>
              <a:t> </a:t>
            </a:r>
            <a:r>
              <a:rPr lang="de-DE">
                <a:ea typeface="+mn-lt"/>
                <a:cs typeface="+mn-lt"/>
              </a:rPr>
              <a:t>nutzen Sie einen Dienst wie</a:t>
            </a:r>
            <a:r>
              <a:rPr lang="de-DE">
                <a:latin typeface="Calibri" panose="020F0502020204030204"/>
              </a:rPr>
              <a:t> </a:t>
            </a:r>
            <a:r>
              <a:rPr lang="de-DE">
                <a:solidFill>
                  <a:schemeClr val="accent2">
                    <a:lumMod val="75000"/>
                  </a:schemeClr>
                </a:solidFill>
                <a:latin typeface="Calibri" panose="020F0502020204030204"/>
                <a:hlinkClick r:id="rId4">
                  <a:extLst>
                    <a:ext uri="{A12FA001-AC4F-418D-AE19-62706E023703}">
                      <ahyp:hlinkClr xmlns:ahyp="http://schemas.microsoft.com/office/drawing/2018/hyperlinkcolor" val="tx"/>
                    </a:ext>
                  </a:extLst>
                </a:hlinkClick>
              </a:rPr>
              <a:t>JustGiving</a:t>
            </a:r>
            <a:endParaRPr lang="de-DE">
              <a:solidFill>
                <a:schemeClr val="accent2">
                  <a:lumMod val="75000"/>
                </a:schemeClr>
              </a:solidFill>
              <a:latin typeface="Calibri" panose="020F0502020204030204"/>
            </a:endParaRPr>
          </a:p>
          <a:p>
            <a:pPr marL="285750" indent="-285750">
              <a:lnSpc>
                <a:spcPct val="100000"/>
              </a:lnSpc>
              <a:spcBef>
                <a:spcPts val="0"/>
              </a:spcBef>
              <a:buClr>
                <a:schemeClr val="accent2"/>
              </a:buClr>
              <a:buFont typeface="Arial" panose="020B0604020202020204" pitchFamily="34" charset="0"/>
              <a:buChar char="•"/>
              <a:defRPr/>
            </a:pPr>
            <a:endParaRPr lang="de-DE">
              <a:solidFill>
                <a:schemeClr val="accent2">
                  <a:lumMod val="75000"/>
                </a:schemeClr>
              </a:solidFill>
              <a:latin typeface="Calibri" panose="020F0502020204030204"/>
            </a:endParaRPr>
          </a:p>
          <a:p>
            <a:pPr marL="285750" marR="0" lvl="0" indent="-285750" algn="l" defTabSz="914400" rtl="0" eaLnBrk="1" fontAlgn="auto" latinLnBrk="0" hangingPunct="1">
              <a:lnSpc>
                <a:spcPct val="100000"/>
              </a:lnSpc>
              <a:spcBef>
                <a:spcPts val="0"/>
              </a:spcBef>
              <a:spcAft>
                <a:spcPts val="0"/>
              </a:spcAft>
              <a:buClr>
                <a:schemeClr val="accent2"/>
              </a:buClr>
              <a:buSzTx/>
              <a:buFont typeface="Arial" panose="020B0604020202020204" pitchFamily="34" charset="0"/>
              <a:buChar char="•"/>
              <a:tabLst/>
              <a:defRPr/>
            </a:pPr>
            <a:r>
              <a:rPr kumimoji="0" lang="de-DE" b="0" i="0" u="none" strike="noStrike" kern="1200" cap="none" spc="0" normalizeH="0" baseline="0" noProof="0">
                <a:ln>
                  <a:noFill/>
                </a:ln>
                <a:solidFill>
                  <a:prstClr val="black"/>
                </a:solidFill>
                <a:effectLst/>
                <a:uLnTx/>
                <a:uFillTx/>
                <a:latin typeface="Calibri" panose="020F0502020204030204"/>
                <a:ea typeface="+mn-ea"/>
                <a:cs typeface="+mn-cs"/>
              </a:rPr>
              <a:t>Social media – </a:t>
            </a:r>
            <a:r>
              <a:rPr lang="de-DE">
                <a:solidFill>
                  <a:schemeClr val="accent2">
                    <a:lumMod val="75000"/>
                  </a:schemeClr>
                </a:solidFill>
                <a:latin typeface="Calibri" panose="020F0502020204030204"/>
                <a:hlinkClick r:id="rId5">
                  <a:extLst>
                    <a:ext uri="{A12FA001-AC4F-418D-AE19-62706E023703}">
                      <ahyp:hlinkClr xmlns:ahyp="http://schemas.microsoft.com/office/drawing/2018/hyperlinkcolor" val="tx"/>
                    </a:ext>
                  </a:extLst>
                </a:hlinkClick>
              </a:rPr>
              <a:t>facebook</a:t>
            </a:r>
            <a:r>
              <a:rPr kumimoji="0" lang="de-DE" b="0" i="0" u="none" strike="noStrike" kern="1200" cap="none" spc="0" normalizeH="0" baseline="0" noProof="0">
                <a:ln>
                  <a:noFill/>
                </a:ln>
                <a:solidFill>
                  <a:prstClr val="black"/>
                </a:solidFill>
                <a:effectLst/>
                <a:uLnTx/>
                <a:uFillTx/>
                <a:latin typeface="Calibri" panose="020F0502020204030204"/>
                <a:ea typeface="+mn-ea"/>
                <a:cs typeface="+mn-cs"/>
              </a:rPr>
              <a:t>, </a:t>
            </a:r>
            <a:r>
              <a:rPr lang="de-DE">
                <a:solidFill>
                  <a:schemeClr val="accent2">
                    <a:lumMod val="75000"/>
                  </a:schemeClr>
                </a:solidFill>
                <a:latin typeface="Calibri" panose="020F0502020204030204"/>
                <a:hlinkClick r:id="rId6">
                  <a:extLst>
                    <a:ext uri="{A12FA001-AC4F-418D-AE19-62706E023703}">
                      <ahyp:hlinkClr xmlns:ahyp="http://schemas.microsoft.com/office/drawing/2018/hyperlinkcolor" val="tx"/>
                    </a:ext>
                  </a:extLst>
                </a:hlinkClick>
              </a:rPr>
              <a:t>instagram</a:t>
            </a:r>
            <a:r>
              <a:rPr kumimoji="0" lang="de-DE" b="0" i="0" u="none" strike="noStrike" kern="1200" cap="none" spc="0" normalizeH="0" baseline="0" noProof="0">
                <a:ln>
                  <a:noFill/>
                </a:ln>
                <a:solidFill>
                  <a:prstClr val="black"/>
                </a:solidFill>
                <a:effectLst/>
                <a:uLnTx/>
                <a:uFillTx/>
                <a:latin typeface="Calibri" panose="020F0502020204030204"/>
                <a:ea typeface="+mn-ea"/>
                <a:cs typeface="+mn-cs"/>
              </a:rPr>
              <a:t>, etc</a:t>
            </a:r>
            <a:r>
              <a:rPr kumimoji="0" lang="de-DE" sz="3200" b="0" i="0" u="none" strike="noStrike" kern="1200" cap="none" spc="0" normalizeH="0" baseline="0" noProof="0">
                <a:ln>
                  <a:noFill/>
                </a:ln>
                <a:solidFill>
                  <a:prstClr val="black"/>
                </a:solidFill>
                <a:effectLst/>
                <a:uLnTx/>
                <a:uFillTx/>
                <a:latin typeface="Calibri" panose="020F0502020204030204"/>
                <a:ea typeface="+mn-ea"/>
                <a:cs typeface="+mn-cs"/>
              </a:rPr>
              <a:t>.</a:t>
            </a:r>
          </a:p>
          <a:p>
            <a:endParaRPr lang="en-ZA"/>
          </a:p>
        </p:txBody>
      </p:sp>
      <p:sp>
        <p:nvSpPr>
          <p:cNvPr id="3" name="Text Placeholder 2">
            <a:extLst>
              <a:ext uri="{FF2B5EF4-FFF2-40B4-BE49-F238E27FC236}">
                <a16:creationId xmlns:a16="http://schemas.microsoft.com/office/drawing/2014/main" id="{D78E1CC7-DA8B-7EF5-A29E-1EE7911BF118}"/>
              </a:ext>
            </a:extLst>
          </p:cNvPr>
          <p:cNvSpPr>
            <a:spLocks noGrp="1"/>
          </p:cNvSpPr>
          <p:nvPr>
            <p:ph type="body" sz="quarter" idx="16"/>
          </p:nvPr>
        </p:nvSpPr>
        <p:spPr/>
        <p:txBody>
          <a:bodyPr lIns="91440" tIns="45720" rIns="91440" bIns="45720" anchor="t">
            <a:noAutofit/>
          </a:bodyPr>
          <a:lstStyle/>
          <a:p>
            <a:r>
              <a:rPr lang="en-ZA" err="1">
                <a:ea typeface="+mn-lt"/>
                <a:cs typeface="+mn-lt"/>
              </a:rPr>
              <a:t>Beispiele</a:t>
            </a:r>
            <a:r>
              <a:rPr lang="en-ZA">
                <a:ea typeface="+mn-lt"/>
                <a:cs typeface="+mn-lt"/>
              </a:rPr>
              <a:t> für </a:t>
            </a:r>
            <a:r>
              <a:rPr lang="en-ZA" err="1">
                <a:ea typeface="+mn-lt"/>
                <a:cs typeface="+mn-lt"/>
              </a:rPr>
              <a:t>digitales</a:t>
            </a:r>
            <a:r>
              <a:rPr lang="en-ZA">
                <a:ea typeface="+mn-lt"/>
                <a:cs typeface="+mn-lt"/>
              </a:rPr>
              <a:t> Fundraising</a:t>
            </a:r>
            <a:endParaRPr lang="en-US">
              <a:ea typeface="+mn-lt"/>
              <a:cs typeface="+mn-lt"/>
            </a:endParaRPr>
          </a:p>
        </p:txBody>
      </p:sp>
      <p:pic>
        <p:nvPicPr>
          <p:cNvPr id="6" name="Picture Placeholder 5" descr="Several hands raised and ready to answer a question">
            <a:hlinkClick r:id="rId7"/>
            <a:extLst>
              <a:ext uri="{FF2B5EF4-FFF2-40B4-BE49-F238E27FC236}">
                <a16:creationId xmlns:a16="http://schemas.microsoft.com/office/drawing/2014/main" id="{B6D1D66A-C56F-F102-3777-3902F1DB756A}"/>
              </a:ext>
            </a:extLst>
          </p:cNvPr>
          <p:cNvPicPr>
            <a:picLocks noGrp="1" noChangeAspect="1"/>
          </p:cNvPicPr>
          <p:nvPr>
            <p:ph type="pic" sz="quarter" idx="10"/>
          </p:nvPr>
        </p:nvPicPr>
        <p:blipFill>
          <a:blip r:embed="rId8">
            <a:grayscl/>
          </a:blip>
          <a:srcRect l="6241" r="6241"/>
          <a:stretch>
            <a:fillRect/>
          </a:stretch>
        </p:blipFill>
        <p:spPr/>
      </p:pic>
    </p:spTree>
    <p:extLst>
      <p:ext uri="{BB962C8B-B14F-4D97-AF65-F5344CB8AC3E}">
        <p14:creationId xmlns:p14="http://schemas.microsoft.com/office/powerpoint/2010/main" val="1144241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E2CD277-550A-8124-C809-3EC545E01012}"/>
              </a:ext>
            </a:extLst>
          </p:cNvPr>
          <p:cNvSpPr>
            <a:spLocks noGrp="1"/>
          </p:cNvSpPr>
          <p:nvPr>
            <p:ph type="body" sz="quarter" idx="18"/>
          </p:nvPr>
        </p:nvSpPr>
        <p:spPr>
          <a:xfrm>
            <a:off x="898357" y="2319301"/>
            <a:ext cx="5763700" cy="3291086"/>
          </a:xfrm>
        </p:spPr>
        <p:txBody>
          <a:bodyPr/>
          <a:lstStyle/>
          <a:p>
            <a:pPr marL="285750" marR="0" lvl="0" indent="-285750" algn="l" defTabSz="914400" rtl="0" eaLnBrk="1" fontAlgn="auto" latinLnBrk="0" hangingPunct="1">
              <a:lnSpc>
                <a:spcPct val="100000"/>
              </a:lnSpc>
              <a:spcBef>
                <a:spcPts val="0"/>
              </a:spcBef>
              <a:spcAft>
                <a:spcPts val="0"/>
              </a:spcAft>
              <a:buClr>
                <a:schemeClr val="accent2"/>
              </a:buClr>
              <a:buSzTx/>
              <a:buFont typeface="Arial" panose="020B0604020202020204" pitchFamily="34" charset="0"/>
              <a:buChar char="•"/>
              <a:tabLst/>
              <a:defRPr/>
            </a:pPr>
            <a:r>
              <a:rPr kumimoji="0" lang="de-DE" b="0" i="0" u="none" strike="noStrike" kern="1200" cap="none" spc="0" normalizeH="0" baseline="0" noProof="0">
                <a:ln>
                  <a:noFill/>
                </a:ln>
                <a:solidFill>
                  <a:prstClr val="black"/>
                </a:solidFill>
                <a:effectLst/>
                <a:uLnTx/>
                <a:uFillTx/>
                <a:latin typeface="Calibri" panose="020F0502020204030204"/>
                <a:ea typeface="+mn-ea"/>
                <a:cs typeface="+mn-cs"/>
              </a:rPr>
              <a:t>Text donations – </a:t>
            </a:r>
            <a:r>
              <a:rPr kumimoji="0" lang="de-DE" b="0" i="0" u="none" strike="noStrike" kern="1200" cap="none" spc="0" normalizeH="0" baseline="0" noProof="0">
                <a:ln>
                  <a:noFill/>
                </a:ln>
                <a:solidFill>
                  <a:schemeClr val="accent2">
                    <a:lumMod val="75000"/>
                  </a:schemeClr>
                </a:solidFill>
                <a:effectLst/>
                <a:uLnTx/>
                <a:uFillTx/>
                <a:latin typeface="Calibri" panose="020F0502020204030204"/>
                <a:ea typeface="+mn-ea"/>
                <a:cs typeface="+mn-cs"/>
                <a:hlinkClick r:id="rId2">
                  <a:extLst>
                    <a:ext uri="{A12FA001-AC4F-418D-AE19-62706E023703}">
                      <ahyp:hlinkClr xmlns:ahyp="http://schemas.microsoft.com/office/drawing/2018/hyperlinkcolor" val="tx"/>
                    </a:ext>
                  </a:extLst>
                </a:hlinkClick>
              </a:rPr>
              <a:t>Whole Whale </a:t>
            </a:r>
            <a:r>
              <a:rPr kumimoji="0" lang="de-DE" b="0" i="0" u="none" strike="noStrike" kern="1200" cap="none" spc="0" normalizeH="0" baseline="0" noProof="0">
                <a:ln>
                  <a:noFill/>
                </a:ln>
                <a:solidFill>
                  <a:prstClr val="black"/>
                </a:solidFill>
                <a:effectLst/>
                <a:uLnTx/>
                <a:uFillTx/>
                <a:latin typeface="Calibri" panose="020F0502020204030204"/>
                <a:ea typeface="+mn-ea"/>
                <a:cs typeface="+mn-cs"/>
              </a:rPr>
              <a:t>(top in 2022)</a:t>
            </a:r>
          </a:p>
          <a:p>
            <a:pPr marL="285750" marR="0" lvl="0" indent="-285750" algn="l" defTabSz="914400" rtl="0" eaLnBrk="1" fontAlgn="auto" latinLnBrk="0" hangingPunct="1">
              <a:lnSpc>
                <a:spcPct val="100000"/>
              </a:lnSpc>
              <a:spcBef>
                <a:spcPts val="0"/>
              </a:spcBef>
              <a:spcAft>
                <a:spcPts val="0"/>
              </a:spcAft>
              <a:buClr>
                <a:schemeClr val="accent2"/>
              </a:buClr>
              <a:buSzTx/>
              <a:buFont typeface="Arial" panose="020B0604020202020204" pitchFamily="34" charset="0"/>
              <a:buChar char="•"/>
              <a:tabLst/>
              <a:defRPr/>
            </a:pPr>
            <a:endParaRPr kumimoji="0" lang="de-DE" b="0" i="0" u="none" strike="noStrike" kern="1200" cap="none" spc="0" normalizeH="0" baseline="0" noProof="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
                <a:schemeClr val="accent2"/>
              </a:buClr>
              <a:buSzTx/>
              <a:buFont typeface="Arial" panose="020B0604020202020204" pitchFamily="34" charset="0"/>
              <a:buChar char="•"/>
              <a:tabLst/>
              <a:defRPr/>
            </a:pPr>
            <a:r>
              <a:rPr kumimoji="0" lang="de-DE" b="0" i="0" u="none" strike="noStrike" kern="1200" cap="none" spc="0" normalizeH="0" baseline="0" noProof="0">
                <a:ln>
                  <a:noFill/>
                </a:ln>
                <a:solidFill>
                  <a:prstClr val="black"/>
                </a:solidFill>
                <a:effectLst/>
                <a:uLnTx/>
                <a:uFillTx/>
                <a:latin typeface="Calibri" panose="020F0502020204030204"/>
                <a:ea typeface="+mn-ea"/>
                <a:cs typeface="+mn-cs"/>
              </a:rPr>
              <a:t>Online gaming – </a:t>
            </a:r>
            <a:r>
              <a:rPr lang="de-DE">
                <a:solidFill>
                  <a:schemeClr val="accent2">
                    <a:lumMod val="75000"/>
                  </a:schemeClr>
                </a:solidFill>
                <a:latin typeface="Calibri" panose="020F0502020204030204"/>
                <a:hlinkClick r:id="rId3">
                  <a:extLst>
                    <a:ext uri="{A12FA001-AC4F-418D-AE19-62706E023703}">
                      <ahyp:hlinkClr xmlns:ahyp="http://schemas.microsoft.com/office/drawing/2018/hyperlinkcolor" val="tx"/>
                    </a:ext>
                  </a:extLst>
                </a:hlinkClick>
              </a:rPr>
              <a:t>what it‘s all about</a:t>
            </a:r>
            <a:endParaRPr lang="de-DE">
              <a:solidFill>
                <a:schemeClr val="accent2">
                  <a:lumMod val="75000"/>
                </a:schemeClr>
              </a:solidFill>
              <a:latin typeface="Calibri" panose="020F0502020204030204"/>
            </a:endParaRPr>
          </a:p>
          <a:p>
            <a:pPr marL="285750" marR="0" lvl="0" indent="-285750" algn="l" defTabSz="914400" rtl="0" eaLnBrk="1" fontAlgn="auto" latinLnBrk="0" hangingPunct="1">
              <a:lnSpc>
                <a:spcPct val="100000"/>
              </a:lnSpc>
              <a:spcBef>
                <a:spcPts val="0"/>
              </a:spcBef>
              <a:spcAft>
                <a:spcPts val="0"/>
              </a:spcAft>
              <a:buClr>
                <a:schemeClr val="accent2"/>
              </a:buClr>
              <a:buSzTx/>
              <a:buFont typeface="Arial" panose="020B0604020202020204" pitchFamily="34" charset="0"/>
              <a:buChar char="•"/>
              <a:tabLst/>
              <a:defRPr/>
            </a:pPr>
            <a:endParaRPr kumimoji="0" lang="de-DE" b="0" i="0" u="none" strike="noStrike" kern="1200" cap="none" spc="0" normalizeH="0" baseline="0" noProof="0">
              <a:ln>
                <a:noFill/>
              </a:ln>
              <a:solidFill>
                <a:prstClr val="black"/>
              </a:solidFill>
              <a:effectLst/>
              <a:uLnTx/>
              <a:uFillTx/>
              <a:latin typeface="Calibri" panose="020F0502020204030204"/>
              <a:ea typeface="+mn-ea"/>
              <a:cs typeface="+mn-cs"/>
            </a:endParaRPr>
          </a:p>
          <a:p>
            <a:pPr marL="285750" indent="-285750">
              <a:lnSpc>
                <a:spcPct val="100000"/>
              </a:lnSpc>
              <a:spcBef>
                <a:spcPts val="0"/>
              </a:spcBef>
              <a:buClr>
                <a:schemeClr val="accent2"/>
              </a:buClr>
              <a:buFont typeface="Arial" panose="020B0604020202020204" pitchFamily="34" charset="0"/>
              <a:buChar char="•"/>
              <a:defRPr/>
            </a:pPr>
            <a:r>
              <a:rPr kumimoji="0" lang="de-DE" b="0" i="0" u="none" strike="noStrike" kern="1200" cap="none" spc="0" normalizeH="0" baseline="0" noProof="0">
                <a:ln>
                  <a:noFill/>
                </a:ln>
                <a:solidFill>
                  <a:prstClr val="black"/>
                </a:solidFill>
                <a:effectLst/>
                <a:uLnTx/>
                <a:uFillTx/>
                <a:latin typeface="Calibri" panose="020F0502020204030204"/>
                <a:ea typeface="+mn-ea"/>
                <a:cs typeface="+mn-cs"/>
              </a:rPr>
              <a:t>Email – </a:t>
            </a:r>
            <a:r>
              <a:rPr lang="de-DE">
                <a:solidFill>
                  <a:schemeClr val="accent2">
                    <a:lumMod val="75000"/>
                  </a:schemeClr>
                </a:solidFill>
                <a:latin typeface="Calibri" panose="020F0502020204030204"/>
                <a:hlinkClick r:id="rId4">
                  <a:extLst>
                    <a:ext uri="{A12FA001-AC4F-418D-AE19-62706E023703}">
                      <ahyp:hlinkClr xmlns:ahyp="http://schemas.microsoft.com/office/drawing/2018/hyperlinkcolor" val="tx"/>
                    </a:ext>
                  </a:extLst>
                </a:hlinkClick>
              </a:rPr>
              <a:t>9 tips for success</a:t>
            </a:r>
            <a:endParaRPr lang="de-DE">
              <a:solidFill>
                <a:schemeClr val="accent2">
                  <a:lumMod val="75000"/>
                </a:schemeClr>
              </a:solidFill>
              <a:latin typeface="Calibri" panose="020F0502020204030204"/>
            </a:endParaRPr>
          </a:p>
          <a:p>
            <a:endParaRPr lang="en-ZA"/>
          </a:p>
        </p:txBody>
      </p:sp>
      <p:sp>
        <p:nvSpPr>
          <p:cNvPr id="3" name="Text Placeholder 2">
            <a:extLst>
              <a:ext uri="{FF2B5EF4-FFF2-40B4-BE49-F238E27FC236}">
                <a16:creationId xmlns:a16="http://schemas.microsoft.com/office/drawing/2014/main" id="{D78E1CC7-DA8B-7EF5-A29E-1EE7911BF118}"/>
              </a:ext>
            </a:extLst>
          </p:cNvPr>
          <p:cNvSpPr>
            <a:spLocks noGrp="1"/>
          </p:cNvSpPr>
          <p:nvPr>
            <p:ph type="body" sz="quarter" idx="16"/>
          </p:nvPr>
        </p:nvSpPr>
        <p:spPr/>
        <p:txBody>
          <a:bodyPr lIns="91440" tIns="45720" rIns="91440" bIns="45720" anchor="t">
            <a:noAutofit/>
          </a:bodyPr>
          <a:lstStyle/>
          <a:p>
            <a:r>
              <a:rPr lang="en-ZA" err="1">
                <a:ea typeface="+mn-lt"/>
                <a:cs typeface="+mn-lt"/>
              </a:rPr>
              <a:t>Beispiele</a:t>
            </a:r>
            <a:r>
              <a:rPr lang="en-ZA">
                <a:ea typeface="+mn-lt"/>
                <a:cs typeface="+mn-lt"/>
              </a:rPr>
              <a:t> für </a:t>
            </a:r>
            <a:r>
              <a:rPr lang="en-ZA" err="1">
                <a:ea typeface="+mn-lt"/>
                <a:cs typeface="+mn-lt"/>
              </a:rPr>
              <a:t>digitales</a:t>
            </a:r>
            <a:r>
              <a:rPr lang="en-ZA">
                <a:ea typeface="+mn-lt"/>
                <a:cs typeface="+mn-lt"/>
              </a:rPr>
              <a:t> </a:t>
            </a:r>
            <a:endParaRPr lang="en-US">
              <a:ea typeface="+mn-lt"/>
              <a:cs typeface="+mn-lt"/>
            </a:endParaRPr>
          </a:p>
          <a:p>
            <a:r>
              <a:rPr lang="en-ZA">
                <a:ea typeface="+mn-lt"/>
                <a:cs typeface="+mn-lt"/>
              </a:rPr>
              <a:t>Fundraising</a:t>
            </a:r>
            <a:endParaRPr lang="en-US">
              <a:ea typeface="+mn-lt"/>
              <a:cs typeface="+mn-lt"/>
            </a:endParaRPr>
          </a:p>
        </p:txBody>
      </p:sp>
      <p:pic>
        <p:nvPicPr>
          <p:cNvPr id="6" name="Picture Placeholder 5" descr="Several hands raised and ready to answer a question">
            <a:hlinkClick r:id="rId5"/>
            <a:extLst>
              <a:ext uri="{FF2B5EF4-FFF2-40B4-BE49-F238E27FC236}">
                <a16:creationId xmlns:a16="http://schemas.microsoft.com/office/drawing/2014/main" id="{B6D1D66A-C56F-F102-3777-3902F1DB756A}"/>
              </a:ext>
            </a:extLst>
          </p:cNvPr>
          <p:cNvPicPr>
            <a:picLocks noGrp="1" noChangeAspect="1"/>
          </p:cNvPicPr>
          <p:nvPr>
            <p:ph type="pic" sz="quarter" idx="10"/>
          </p:nvPr>
        </p:nvPicPr>
        <p:blipFill>
          <a:blip r:embed="rId6">
            <a:grayscl/>
          </a:blip>
          <a:srcRect l="6241" r="6241"/>
          <a:stretch>
            <a:fillRect/>
          </a:stretch>
        </p:blipFill>
        <p:spPr/>
      </p:pic>
    </p:spTree>
    <p:extLst>
      <p:ext uri="{BB962C8B-B14F-4D97-AF65-F5344CB8AC3E}">
        <p14:creationId xmlns:p14="http://schemas.microsoft.com/office/powerpoint/2010/main" val="2950765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2215924"/>
            <a:ext cx="10595237" cy="4132136"/>
          </a:xfrm>
        </p:spPr>
        <p:txBody>
          <a:bodyPr lIns="91440" tIns="45720" rIns="91440" bIns="45720" anchor="t"/>
          <a:lstStyle/>
          <a:p>
            <a:pPr marL="457200" indent="-457200">
              <a:buBlip>
                <a:blip r:embed="rId3"/>
              </a:buBlip>
              <a:defRPr/>
            </a:pPr>
            <a:r>
              <a:rPr lang="en-GB" sz="2600" err="1">
                <a:ea typeface="+mn-lt"/>
                <a:cs typeface="+mn-lt"/>
              </a:rPr>
              <a:t>Im</a:t>
            </a:r>
            <a:r>
              <a:rPr lang="en-GB" sz="2600">
                <a:ea typeface="+mn-lt"/>
                <a:cs typeface="+mn-lt"/>
              </a:rPr>
              <a:t> Jahr </a:t>
            </a:r>
            <a:r>
              <a:rPr kumimoji="0" lang="en-GB" sz="2600" b="0" i="0" u="none" strike="noStrike" kern="1200" cap="none" spc="0" normalizeH="0" baseline="0" noProof="0">
                <a:ln>
                  <a:noFill/>
                </a:ln>
                <a:effectLst/>
                <a:uLnTx/>
                <a:uFillTx/>
                <a:ea typeface="+mn-lt"/>
                <a:cs typeface="+mn-lt"/>
              </a:rPr>
              <a:t>2021</a:t>
            </a:r>
            <a:r>
              <a:rPr lang="en-GB" sz="2600">
                <a:ea typeface="+mn-lt"/>
                <a:cs typeface="+mn-lt"/>
              </a:rPr>
              <a:t> hat der </a:t>
            </a:r>
            <a:r>
              <a:rPr lang="en-GB" sz="2600" err="1">
                <a:ea typeface="+mn-lt"/>
                <a:cs typeface="+mn-lt"/>
              </a:rPr>
              <a:t>soziale</a:t>
            </a:r>
            <a:r>
              <a:rPr lang="en-GB" sz="2600">
                <a:ea typeface="+mn-lt"/>
                <a:cs typeface="+mn-lt"/>
              </a:rPr>
              <a:t> Sektor die Kunst der </a:t>
            </a:r>
            <a:r>
              <a:rPr lang="en-GB" sz="2600" err="1">
                <a:ea typeface="+mn-lt"/>
                <a:cs typeface="+mn-lt"/>
              </a:rPr>
              <a:t>Widerstandsfähigkeit</a:t>
            </a:r>
            <a:r>
              <a:rPr lang="en-GB" sz="2600">
                <a:ea typeface="+mn-lt"/>
                <a:cs typeface="+mn-lt"/>
              </a:rPr>
              <a:t> </a:t>
            </a:r>
            <a:r>
              <a:rPr lang="en-GB" sz="2600" err="1">
                <a:ea typeface="+mn-lt"/>
                <a:cs typeface="+mn-lt"/>
              </a:rPr>
              <a:t>gemeistert</a:t>
            </a:r>
            <a:r>
              <a:rPr lang="en-GB" sz="2600">
                <a:ea typeface="+mn-lt"/>
                <a:cs typeface="+mn-lt"/>
              </a:rPr>
              <a:t>. </a:t>
            </a:r>
            <a:r>
              <a:rPr lang="en-GB" sz="2600" err="1">
                <a:ea typeface="+mn-lt"/>
                <a:cs typeface="+mn-lt"/>
              </a:rPr>
              <a:t>Zahlreiche</a:t>
            </a:r>
            <a:r>
              <a:rPr lang="en-GB" sz="2600">
                <a:ea typeface="+mn-lt"/>
                <a:cs typeface="+mn-lt"/>
              </a:rPr>
              <a:t> </a:t>
            </a:r>
            <a:r>
              <a:rPr lang="en-GB" sz="2600" err="1">
                <a:ea typeface="+mn-lt"/>
                <a:cs typeface="+mn-lt"/>
              </a:rPr>
              <a:t>Organisationen</a:t>
            </a:r>
            <a:r>
              <a:rPr lang="en-GB" sz="2600">
                <a:ea typeface="+mn-lt"/>
                <a:cs typeface="+mn-lt"/>
              </a:rPr>
              <a:t> </a:t>
            </a:r>
            <a:r>
              <a:rPr lang="en-GB" sz="2600" err="1">
                <a:ea typeface="+mn-lt"/>
                <a:cs typeface="+mn-lt"/>
              </a:rPr>
              <a:t>haben</a:t>
            </a:r>
            <a:r>
              <a:rPr lang="en-GB" sz="2600">
                <a:ea typeface="+mn-lt"/>
                <a:cs typeface="+mn-lt"/>
              </a:rPr>
              <a:t> </a:t>
            </a:r>
            <a:r>
              <a:rPr lang="en-GB" sz="2600">
                <a:solidFill>
                  <a:schemeClr val="accent2"/>
                </a:solidFill>
                <a:ea typeface="+mn-lt"/>
                <a:cs typeface="+mn-lt"/>
                <a:hlinkClick r:id="rId4">
                  <a:extLst>
                    <a:ext uri="{A12FA001-AC4F-418D-AE19-62706E023703}">
                      <ahyp:hlinkClr xmlns:ahyp="http://schemas.microsoft.com/office/drawing/2018/hyperlinkcolor" val="tx"/>
                    </a:ext>
                  </a:extLst>
                </a:hlinkClick>
              </a:rPr>
              <a:t>Spendenerlebnisse geschaffen</a:t>
            </a:r>
            <a:r>
              <a:rPr lang="en-GB" sz="2600">
                <a:ea typeface="+mn-lt"/>
                <a:cs typeface="+mn-lt"/>
              </a:rPr>
              <a:t>, die </a:t>
            </a:r>
            <a:r>
              <a:rPr lang="en-GB" sz="2600" err="1">
                <a:ea typeface="+mn-lt"/>
                <a:cs typeface="+mn-lt"/>
              </a:rPr>
              <a:t>nicht</a:t>
            </a:r>
            <a:r>
              <a:rPr lang="en-GB" sz="2600">
                <a:ea typeface="+mn-lt"/>
                <a:cs typeface="+mn-lt"/>
              </a:rPr>
              <a:t> </a:t>
            </a:r>
            <a:r>
              <a:rPr lang="en-GB" sz="2600" err="1">
                <a:ea typeface="+mn-lt"/>
                <a:cs typeface="+mn-lt"/>
              </a:rPr>
              <a:t>nur</a:t>
            </a:r>
            <a:r>
              <a:rPr lang="en-GB" sz="2600">
                <a:ea typeface="+mn-lt"/>
                <a:cs typeface="+mn-lt"/>
              </a:rPr>
              <a:t> </a:t>
            </a:r>
            <a:r>
              <a:rPr lang="en-GB" sz="2600" err="1">
                <a:ea typeface="+mn-lt"/>
                <a:cs typeface="+mn-lt"/>
              </a:rPr>
              <a:t>eine</a:t>
            </a:r>
            <a:r>
              <a:rPr lang="en-GB" sz="2600">
                <a:ea typeface="+mn-lt"/>
                <a:cs typeface="+mn-lt"/>
              </a:rPr>
              <a:t> </a:t>
            </a:r>
            <a:r>
              <a:rPr lang="en-GB" sz="2600" err="1">
                <a:ea typeface="+mn-lt"/>
                <a:cs typeface="+mn-lt"/>
              </a:rPr>
              <a:t>mehr</a:t>
            </a:r>
            <a:r>
              <a:rPr lang="en-GB" sz="2600">
                <a:ea typeface="+mn-lt"/>
                <a:cs typeface="+mn-lt"/>
              </a:rPr>
              <a:t> </a:t>
            </a:r>
            <a:r>
              <a:rPr lang="en-GB" sz="2600" err="1">
                <a:ea typeface="+mn-lt"/>
                <a:cs typeface="+mn-lt"/>
              </a:rPr>
              <a:t>als</a:t>
            </a:r>
            <a:r>
              <a:rPr lang="en-GB" sz="2600">
                <a:ea typeface="+mn-lt"/>
                <a:cs typeface="+mn-lt"/>
              </a:rPr>
              <a:t> </a:t>
            </a:r>
            <a:r>
              <a:rPr lang="en-GB" sz="2600" err="1">
                <a:ea typeface="+mn-lt"/>
                <a:cs typeface="+mn-lt"/>
              </a:rPr>
              <a:t>ein</a:t>
            </a:r>
            <a:r>
              <a:rPr lang="en-GB" sz="2600">
                <a:ea typeface="+mn-lt"/>
                <a:cs typeface="+mn-lt"/>
              </a:rPr>
              <a:t> Jahr </a:t>
            </a:r>
            <a:r>
              <a:rPr lang="en-GB" sz="2600" err="1">
                <a:ea typeface="+mn-lt"/>
                <a:cs typeface="+mn-lt"/>
              </a:rPr>
              <a:t>andauernde</a:t>
            </a:r>
            <a:r>
              <a:rPr lang="en-GB" sz="2600">
                <a:ea typeface="+mn-lt"/>
                <a:cs typeface="+mn-lt"/>
              </a:rPr>
              <a:t> </a:t>
            </a:r>
            <a:r>
              <a:rPr lang="en-GB" sz="2600" err="1">
                <a:ea typeface="+mn-lt"/>
                <a:cs typeface="+mn-lt"/>
              </a:rPr>
              <a:t>Pandemie</a:t>
            </a:r>
            <a:r>
              <a:rPr lang="en-GB" sz="2600">
                <a:ea typeface="+mn-lt"/>
                <a:cs typeface="+mn-lt"/>
              </a:rPr>
              <a:t> </a:t>
            </a:r>
            <a:r>
              <a:rPr lang="en-GB" sz="2600" err="1">
                <a:ea typeface="+mn-lt"/>
                <a:cs typeface="+mn-lt"/>
              </a:rPr>
              <a:t>überstanden</a:t>
            </a:r>
            <a:r>
              <a:rPr kumimoji="0" lang="en-GB" sz="2600" b="0" i="0" u="none" strike="noStrike" kern="1200" cap="none" spc="0" normalizeH="0" baseline="0" noProof="0">
                <a:ln>
                  <a:noFill/>
                </a:ln>
                <a:effectLst/>
                <a:uLnTx/>
                <a:uFillTx/>
                <a:ea typeface="+mn-lt"/>
                <a:cs typeface="+mn-lt"/>
              </a:rPr>
              <a:t>, </a:t>
            </a:r>
            <a:r>
              <a:rPr lang="en-GB" sz="2600" err="1">
                <a:ea typeface="+mn-lt"/>
                <a:cs typeface="+mn-lt"/>
              </a:rPr>
              <a:t>sondern</a:t>
            </a:r>
            <a:r>
              <a:rPr lang="en-GB" sz="2600">
                <a:ea typeface="+mn-lt"/>
                <a:cs typeface="+mn-lt"/>
              </a:rPr>
              <a:t> </a:t>
            </a:r>
            <a:r>
              <a:rPr lang="en-GB" sz="2600" err="1">
                <a:ea typeface="+mn-lt"/>
                <a:cs typeface="+mn-lt"/>
              </a:rPr>
              <a:t>auch</a:t>
            </a:r>
            <a:r>
              <a:rPr lang="en-GB" sz="2600">
                <a:ea typeface="+mn-lt"/>
                <a:cs typeface="+mn-lt"/>
              </a:rPr>
              <a:t> </a:t>
            </a:r>
            <a:r>
              <a:rPr lang="en-GB" sz="2600" err="1">
                <a:ea typeface="+mn-lt"/>
                <a:cs typeface="+mn-lt"/>
              </a:rPr>
              <a:t>neue</a:t>
            </a:r>
            <a:r>
              <a:rPr lang="en-GB" sz="2600">
                <a:ea typeface="+mn-lt"/>
                <a:cs typeface="+mn-lt"/>
              </a:rPr>
              <a:t> </a:t>
            </a:r>
            <a:r>
              <a:rPr lang="en-GB" sz="2600" err="1">
                <a:ea typeface="+mn-lt"/>
                <a:cs typeface="+mn-lt"/>
              </a:rPr>
              <a:t>Maßstäbe</a:t>
            </a:r>
            <a:r>
              <a:rPr lang="en-GB" sz="2600">
                <a:ea typeface="+mn-lt"/>
                <a:cs typeface="+mn-lt"/>
              </a:rPr>
              <a:t> für </a:t>
            </a:r>
            <a:r>
              <a:rPr lang="en-GB" sz="2600" err="1">
                <a:ea typeface="+mn-lt"/>
                <a:cs typeface="+mn-lt"/>
              </a:rPr>
              <a:t>exzellentes</a:t>
            </a:r>
            <a:r>
              <a:rPr lang="en-GB" sz="2600">
                <a:ea typeface="+mn-lt"/>
                <a:cs typeface="+mn-lt"/>
              </a:rPr>
              <a:t> Fundraising </a:t>
            </a:r>
            <a:r>
              <a:rPr lang="en-GB" sz="2600" err="1">
                <a:ea typeface="+mn-lt"/>
                <a:cs typeface="+mn-lt"/>
              </a:rPr>
              <a:t>gesetzt</a:t>
            </a:r>
            <a:r>
              <a:rPr lang="en-GB" sz="2600">
                <a:ea typeface="+mn-lt"/>
                <a:cs typeface="+mn-lt"/>
              </a:rPr>
              <a:t> </a:t>
            </a:r>
            <a:r>
              <a:rPr lang="en-GB" sz="2600" err="1">
                <a:ea typeface="+mn-lt"/>
                <a:cs typeface="+mn-lt"/>
              </a:rPr>
              <a:t>haben</a:t>
            </a:r>
            <a:r>
              <a:rPr kumimoji="0" lang="en-GB" sz="2600" b="0" i="0" u="none" strike="noStrike" kern="1200" cap="none" spc="0" normalizeH="0" baseline="0" noProof="0">
                <a:ln>
                  <a:noFill/>
                </a:ln>
                <a:effectLst/>
                <a:uLnTx/>
                <a:uFillTx/>
                <a:ea typeface="+mn-lt"/>
                <a:cs typeface="+mn-lt"/>
              </a:rPr>
              <a:t>.</a:t>
            </a:r>
          </a:p>
          <a:p>
            <a:pPr marL="457200" marR="0" lvl="0" indent="-457200" algn="l" defTabSz="914400" rtl="0" eaLnBrk="1" fontAlgn="auto" latinLnBrk="0" hangingPunct="1">
              <a:lnSpc>
                <a:spcPct val="90000"/>
              </a:lnSpc>
              <a:spcBef>
                <a:spcPts val="1000"/>
              </a:spcBef>
              <a:spcAft>
                <a:spcPts val="0"/>
              </a:spcAft>
              <a:buClrTx/>
              <a:buSzTx/>
              <a:buBlip>
                <a:blip r:embed="rId3"/>
              </a:buBlip>
              <a:tabLst/>
              <a:defRPr/>
            </a:pPr>
            <a:endParaRPr lang="en-GB" sz="2600">
              <a:latin typeface="Calibri" panose="020F0502020204030204"/>
            </a:endParaRPr>
          </a:p>
          <a:p>
            <a:pPr marL="457200" marR="0" lvl="0" indent="-457200" algn="l" defTabSz="914400" rtl="0" eaLnBrk="1" fontAlgn="auto" latinLnBrk="0" hangingPunct="1">
              <a:lnSpc>
                <a:spcPct val="90000"/>
              </a:lnSpc>
              <a:spcBef>
                <a:spcPts val="1000"/>
              </a:spcBef>
              <a:spcAft>
                <a:spcPts val="0"/>
              </a:spcAft>
              <a:buClrTx/>
              <a:buSzTx/>
              <a:buBlip>
                <a:blip r:embed="rId3"/>
              </a:buBlip>
              <a:tabLst/>
              <a:defRPr/>
            </a:pPr>
            <a:r>
              <a:rPr lang="en-GB">
                <a:ea typeface="+mn-lt"/>
                <a:cs typeface="+mn-lt"/>
              </a:rPr>
              <a:t>Lesen:</a:t>
            </a:r>
            <a:r>
              <a:rPr kumimoji="0" lang="en-GB" b="0" i="0" u="none" strike="noStrike" kern="1200" cap="none" spc="0" normalizeH="0" baseline="0" noProof="0">
                <a:ln>
                  <a:noFill/>
                </a:ln>
                <a:effectLst/>
                <a:uLnTx/>
                <a:uFillTx/>
                <a:latin typeface="Calibri" panose="020F0502020204030204"/>
                <a:ea typeface="+mn-ea"/>
                <a:cs typeface="+mn-cs"/>
              </a:rPr>
              <a:t> </a:t>
            </a:r>
            <a:r>
              <a:rPr kumimoji="0" lang="en-GB" b="0" i="0" u="none" strike="noStrike" kern="1200" cap="none" spc="0" normalizeH="0" baseline="0" noProof="0">
                <a:ln>
                  <a:noFill/>
                </a:ln>
                <a:solidFill>
                  <a:schemeClr val="accent2">
                    <a:lumMod val="75000"/>
                  </a:schemeClr>
                </a:solidFill>
                <a:effectLst/>
                <a:uLnTx/>
                <a:uFillTx/>
                <a:latin typeface="Calibri" panose="020F0502020204030204"/>
                <a:ea typeface="+mn-ea"/>
                <a:cs typeface="+mn-cs"/>
                <a:hlinkClick r:id="rId5">
                  <a:extLst>
                    <a:ext uri="{A12FA001-AC4F-418D-AE19-62706E023703}">
                      <ahyp:hlinkClr xmlns:ahyp="http://schemas.microsoft.com/office/drawing/2018/hyperlinkcolor" val="tx"/>
                    </a:ext>
                  </a:extLst>
                </a:hlinkClick>
              </a:rPr>
              <a:t>https://learning.candid.org/resources/blog/five-fundraising-trends-to-capitalize-on-in-2022/</a:t>
            </a:r>
            <a:endParaRPr kumimoji="0" lang="en-GB" b="0" i="0" u="none" strike="noStrike" kern="1200" cap="none" spc="0" normalizeH="0" baseline="0" noProof="0">
              <a:ln>
                <a:noFill/>
              </a:ln>
              <a:solidFill>
                <a:schemeClr val="accent2">
                  <a:lumMod val="75000"/>
                </a:schemeClr>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tabLst/>
              <a:defRPr/>
            </a:pPr>
            <a:endParaRPr kumimoji="0" lang="en-GB" sz="2600" b="0" i="0" u="none" strike="noStrike" kern="1200" cap="none" spc="0" normalizeH="0" baseline="0" noProof="0">
              <a:ln>
                <a:noFill/>
              </a:ln>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Blip>
                <a:blip r:embed="rId3"/>
              </a:buBlip>
              <a:tabLst/>
              <a:defRPr/>
            </a:pPr>
            <a:endParaRPr kumimoji="0" lang="en-GB" sz="2600" b="0" i="0" u="none" strike="noStrike" kern="1200" cap="none" spc="0" normalizeH="0" baseline="0" noProof="0">
              <a:ln>
                <a:noFill/>
              </a:ln>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Blip>
                <a:blip r:embed="rId3"/>
              </a:buBlip>
              <a:tabLst/>
              <a:defRPr/>
            </a:pPr>
            <a:endParaRPr lang="en-GB" sz="2600">
              <a:latin typeface="Calibri" panose="020F0502020204030204"/>
            </a:endParaRPr>
          </a:p>
          <a:p>
            <a:pPr marL="0" marR="0" lvl="0" indent="0" algn="l" defTabSz="914400" rtl="0" eaLnBrk="1" fontAlgn="auto" latinLnBrk="0" hangingPunct="1">
              <a:lnSpc>
                <a:spcPct val="90000"/>
              </a:lnSpc>
              <a:spcBef>
                <a:spcPts val="1000"/>
              </a:spcBef>
              <a:spcAft>
                <a:spcPts val="0"/>
              </a:spcAft>
              <a:buClrTx/>
              <a:buSzTx/>
              <a:tabLst/>
              <a:defRPr/>
            </a:pPr>
            <a:endParaRPr kumimoji="0" lang="en-GB" sz="2600" b="0" i="0" u="none" strike="noStrike" kern="1200" cap="none" spc="0" normalizeH="0" baseline="0" noProof="0">
              <a:ln>
                <a:noFill/>
              </a:ln>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Blip>
                <a:blip r:embed="rId3"/>
              </a:buBlip>
              <a:tabLst/>
              <a:defRPr/>
            </a:pPr>
            <a:endParaRPr kumimoji="0" lang="en-GB" sz="2600" b="0" i="0" u="none" strike="noStrike" kern="1200" cap="none" spc="0" normalizeH="0" baseline="0" noProof="0">
              <a:ln>
                <a:noFill/>
              </a:ln>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Blip>
                <a:blip r:embed="rId3"/>
              </a:buBlip>
              <a:tabLst/>
              <a:defRPr/>
            </a:pPr>
            <a:endParaRPr kumimoji="0" lang="en-GB" sz="2600" b="0" i="0" u="none" strike="noStrike" kern="1200" cap="none" spc="0" normalizeH="0" baseline="0" noProof="0">
              <a:ln>
                <a:noFill/>
              </a:ln>
              <a:effectLst/>
              <a:uLnTx/>
              <a:uFillTx/>
              <a:latin typeface="Calibri" panose="020F0502020204030204"/>
              <a:ea typeface="+mn-ea"/>
              <a:cs typeface="+mn-cs"/>
            </a:endParaRPr>
          </a:p>
          <a:p>
            <a:endParaRPr lang="en-US"/>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lIns="91440" tIns="45720" rIns="91440" bIns="45720" anchor="t">
            <a:noAutofit/>
          </a:bodyPr>
          <a:lstStyle/>
          <a:p>
            <a:r>
              <a:rPr lang="en-GB" err="1">
                <a:ea typeface="+mn-lt"/>
                <a:cs typeface="+mn-lt"/>
              </a:rPr>
              <a:t>Fünf</a:t>
            </a:r>
            <a:r>
              <a:rPr lang="en-GB">
                <a:ea typeface="+mn-lt"/>
                <a:cs typeface="+mn-lt"/>
              </a:rPr>
              <a:t> Fundraising-Trends, von </a:t>
            </a:r>
            <a:r>
              <a:rPr lang="en-GB" err="1">
                <a:ea typeface="+mn-lt"/>
                <a:cs typeface="+mn-lt"/>
              </a:rPr>
              <a:t>denen</a:t>
            </a:r>
            <a:r>
              <a:rPr lang="en-GB">
                <a:ea typeface="+mn-lt"/>
                <a:cs typeface="+mn-lt"/>
              </a:rPr>
              <a:t> Sie 2022 </a:t>
            </a:r>
            <a:r>
              <a:rPr lang="en-GB" err="1">
                <a:ea typeface="+mn-lt"/>
                <a:cs typeface="+mn-lt"/>
              </a:rPr>
              <a:t>profitieren</a:t>
            </a:r>
            <a:r>
              <a:rPr lang="en-GB">
                <a:ea typeface="+mn-lt"/>
                <a:cs typeface="+mn-lt"/>
              </a:rPr>
              <a:t> </a:t>
            </a:r>
            <a:r>
              <a:rPr lang="en-GB" err="1">
                <a:ea typeface="+mn-lt"/>
                <a:cs typeface="+mn-lt"/>
              </a:rPr>
              <a:t>können</a:t>
            </a:r>
            <a:endParaRPr lang="en-US" err="1"/>
          </a:p>
        </p:txBody>
      </p:sp>
    </p:spTree>
    <p:extLst>
      <p:ext uri="{BB962C8B-B14F-4D97-AF65-F5344CB8AC3E}">
        <p14:creationId xmlns:p14="http://schemas.microsoft.com/office/powerpoint/2010/main" val="3799459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2073049"/>
            <a:ext cx="10595237" cy="4132136"/>
          </a:xfrm>
        </p:spPr>
        <p:txBody>
          <a:bodyPr lIns="91440" tIns="45720" rIns="91440" bIns="45720" anchor="t"/>
          <a:lstStyle/>
          <a:p>
            <a:pPr marL="0" marR="0" lvl="0" indent="0" fontAlgn="auto">
              <a:spcAft>
                <a:spcPts val="0"/>
              </a:spcAft>
              <a:buClrTx/>
              <a:buSzTx/>
              <a:tabLst/>
              <a:defRPr/>
            </a:pPr>
            <a:r>
              <a:rPr lang="en-GB" b="1" dirty="0">
                <a:solidFill>
                  <a:schemeClr val="accent2"/>
                </a:solidFill>
                <a:ea typeface="+mn-lt"/>
                <a:cs typeface="+mn-lt"/>
              </a:rPr>
              <a:t>1. Flexible </a:t>
            </a:r>
            <a:r>
              <a:rPr lang="en-GB" b="1" dirty="0" err="1">
                <a:solidFill>
                  <a:schemeClr val="accent2"/>
                </a:solidFill>
                <a:ea typeface="+mn-lt"/>
                <a:cs typeface="+mn-lt"/>
              </a:rPr>
              <a:t>Spendenmöglichkeiten</a:t>
            </a:r>
            <a:r>
              <a:rPr lang="en-GB" b="1" dirty="0">
                <a:solidFill>
                  <a:schemeClr val="accent2"/>
                </a:solidFill>
                <a:ea typeface="+mn-lt"/>
                <a:cs typeface="+mn-lt"/>
              </a:rPr>
              <a:t>:</a:t>
            </a:r>
          </a:p>
          <a:p>
            <a:pPr marL="457200" indent="-457200">
              <a:buFont typeface="Arial" panose="020B0604020202020204" pitchFamily="34" charset="0"/>
              <a:buChar char="•"/>
              <a:defRPr/>
            </a:pPr>
            <a:endParaRPr lang="en-GB" dirty="0">
              <a:solidFill>
                <a:schemeClr val="accent2"/>
              </a:solidFill>
              <a:latin typeface="Calibri" panose="020F0502020204030204"/>
            </a:endParaRPr>
          </a:p>
          <a:p>
            <a:pPr marL="914400" lvl="1">
              <a:spcBef>
                <a:spcPts val="1000"/>
              </a:spcBef>
              <a:buClr>
                <a:schemeClr val="accent2"/>
              </a:buClr>
              <a:buFont typeface="Arial" panose="020B0604020202020204" pitchFamily="34" charset="0"/>
              <a:buChar char="•"/>
              <a:defRPr/>
            </a:pPr>
            <a:r>
              <a:rPr lang="en-GB" spc="0" dirty="0" err="1">
                <a:solidFill>
                  <a:srgbClr val="000000"/>
                </a:solidFill>
                <a:latin typeface="Calibri"/>
                <a:ea typeface="+mn-lt"/>
                <a:cs typeface="+mn-lt"/>
              </a:rPr>
              <a:t>Daten</a:t>
            </a:r>
            <a:r>
              <a:rPr lang="en-GB" spc="0" dirty="0">
                <a:solidFill>
                  <a:srgbClr val="000000"/>
                </a:solidFill>
                <a:latin typeface="Calibri"/>
                <a:ea typeface="+mn-lt"/>
                <a:cs typeface="+mn-lt"/>
              </a:rPr>
              <a:t> </a:t>
            </a:r>
            <a:r>
              <a:rPr lang="en-GB" spc="0" dirty="0" err="1">
                <a:solidFill>
                  <a:srgbClr val="000000"/>
                </a:solidFill>
                <a:latin typeface="Calibri"/>
                <a:ea typeface="+mn-lt"/>
                <a:cs typeface="+mn-lt"/>
              </a:rPr>
              <a:t>aus</a:t>
            </a:r>
            <a:r>
              <a:rPr lang="en-GB" spc="0" dirty="0">
                <a:solidFill>
                  <a:srgbClr val="000000"/>
                </a:solidFill>
                <a:latin typeface="Calibri"/>
                <a:ea typeface="+mn-lt"/>
                <a:cs typeface="+mn-lt"/>
              </a:rPr>
              <a:t> </a:t>
            </a:r>
            <a:r>
              <a:rPr lang="en-GB" spc="0" dirty="0" err="1">
                <a:solidFill>
                  <a:srgbClr val="000000"/>
                </a:solidFill>
                <a:latin typeface="Calibri"/>
                <a:ea typeface="+mn-lt"/>
                <a:cs typeface="+mn-lt"/>
              </a:rPr>
              <a:t>dem</a:t>
            </a:r>
            <a:r>
              <a:rPr lang="en-GB" spc="0" dirty="0">
                <a:solidFill>
                  <a:srgbClr val="000000"/>
                </a:solidFill>
                <a:latin typeface="Calibri"/>
                <a:ea typeface="+mn-lt"/>
                <a:cs typeface="+mn-lt"/>
              </a:rPr>
              <a:t> </a:t>
            </a:r>
            <a:r>
              <a:rPr lang="en-GB" spc="0" dirty="0" err="1">
                <a:solidFill>
                  <a:srgbClr val="000000"/>
                </a:solidFill>
                <a:latin typeface="Calibri"/>
                <a:ea typeface="+mn-lt"/>
                <a:cs typeface="+mn-lt"/>
              </a:rPr>
              <a:t>jährlichen</a:t>
            </a:r>
            <a:r>
              <a:rPr lang="en-GB" spc="0" dirty="0">
                <a:solidFill>
                  <a:srgbClr val="000000"/>
                </a:solidFill>
                <a:latin typeface="Calibri"/>
                <a:ea typeface="+mn-lt"/>
                <a:cs typeface="+mn-lt"/>
              </a:rPr>
              <a:t> Classy-</a:t>
            </a:r>
            <a:r>
              <a:rPr lang="en-GB" spc="0" dirty="0" err="1">
                <a:solidFill>
                  <a:srgbClr val="000000"/>
                </a:solidFill>
                <a:latin typeface="Calibri"/>
                <a:ea typeface="+mn-lt"/>
                <a:cs typeface="+mn-lt"/>
              </a:rPr>
              <a:t>Bericht</a:t>
            </a:r>
            <a:r>
              <a:rPr lang="en-GB" spc="0" dirty="0">
                <a:solidFill>
                  <a:srgbClr val="000000"/>
                </a:solidFill>
                <a:latin typeface="Calibri"/>
                <a:ea typeface="+mn-lt"/>
                <a:cs typeface="+mn-lt"/>
              </a:rPr>
              <a:t> </a:t>
            </a:r>
            <a:r>
              <a:rPr lang="en-GB" spc="0" dirty="0">
                <a:solidFill>
                  <a:schemeClr val="accent2"/>
                </a:solidFill>
                <a:latin typeface="Calibri"/>
                <a:ea typeface="+mn-lt"/>
                <a:cs typeface="+mn-lt"/>
                <a:hlinkClick r:id="rId3">
                  <a:extLst>
                    <a:ext uri="{A12FA001-AC4F-418D-AE19-62706E023703}">
                      <ahyp:hlinkClr xmlns:ahyp="http://schemas.microsoft.com/office/drawing/2018/hyperlinkcolor" val="tx"/>
                    </a:ext>
                  </a:extLst>
                </a:hlinkClick>
              </a:rPr>
              <a:t>"</a:t>
            </a:r>
            <a:r>
              <a:rPr kumimoji="0" lang="en-GB" b="0" i="0" strike="noStrike" kern="1200" cap="none" spc="0" normalizeH="0" baseline="0" noProof="0" dirty="0">
                <a:ln>
                  <a:noFill/>
                </a:ln>
                <a:solidFill>
                  <a:schemeClr val="accent2"/>
                </a:solidFill>
                <a:effectLst/>
                <a:uLnTx/>
                <a:uFillTx/>
                <a:latin typeface="Calibri"/>
                <a:ea typeface="+mn-lt"/>
                <a:cs typeface="+mn-lt"/>
                <a:hlinkClick r:id="rId3">
                  <a:extLst>
                    <a:ext uri="{A12FA001-AC4F-418D-AE19-62706E023703}">
                      <ahyp:hlinkClr xmlns:ahyp="http://schemas.microsoft.com/office/drawing/2018/hyperlinkcolor" val="tx"/>
                    </a:ext>
                  </a:extLst>
                </a:hlinkClick>
              </a:rPr>
              <a:t>Why America Gives</a:t>
            </a:r>
            <a:r>
              <a:rPr lang="en-GB" spc="0" dirty="0">
                <a:solidFill>
                  <a:schemeClr val="accent2"/>
                </a:solidFill>
                <a:latin typeface="Calibri"/>
                <a:ea typeface="+mn-lt"/>
                <a:cs typeface="+mn-lt"/>
                <a:hlinkClick r:id="rId3">
                  <a:extLst>
                    <a:ext uri="{A12FA001-AC4F-418D-AE19-62706E023703}">
                      <ahyp:hlinkClr xmlns:ahyp="http://schemas.microsoft.com/office/drawing/2018/hyperlinkcolor" val="tx"/>
                    </a:ext>
                  </a:extLst>
                </a:hlinkClick>
              </a:rPr>
              <a:t>"</a:t>
            </a:r>
            <a:r>
              <a:rPr lang="en-GB" spc="0" dirty="0">
                <a:solidFill>
                  <a:srgbClr val="000000"/>
                </a:solidFill>
                <a:latin typeface="Calibri"/>
                <a:ea typeface="+mn-lt"/>
                <a:cs typeface="+mn-lt"/>
              </a:rPr>
              <a:t> </a:t>
            </a:r>
            <a:r>
              <a:rPr lang="en-GB" spc="0" dirty="0" err="1">
                <a:solidFill>
                  <a:srgbClr val="000000"/>
                </a:solidFill>
                <a:latin typeface="Calibri"/>
                <a:ea typeface="+mn-lt"/>
                <a:cs typeface="+mn-lt"/>
              </a:rPr>
              <a:t>zeigen</a:t>
            </a:r>
            <a:r>
              <a:rPr lang="en-GB" spc="0" dirty="0">
                <a:solidFill>
                  <a:srgbClr val="000000"/>
                </a:solidFill>
                <a:latin typeface="Calibri"/>
                <a:ea typeface="+mn-lt"/>
                <a:cs typeface="+mn-lt"/>
              </a:rPr>
              <a:t>, </a:t>
            </a:r>
            <a:r>
              <a:rPr lang="en-GB" spc="0" dirty="0" err="1">
                <a:solidFill>
                  <a:srgbClr val="000000"/>
                </a:solidFill>
                <a:latin typeface="Calibri"/>
                <a:ea typeface="+mn-lt"/>
                <a:cs typeface="+mn-lt"/>
              </a:rPr>
              <a:t>dass</a:t>
            </a:r>
            <a:r>
              <a:rPr lang="en-GB" spc="0" dirty="0">
                <a:solidFill>
                  <a:srgbClr val="000000"/>
                </a:solidFill>
                <a:latin typeface="Calibri"/>
                <a:ea typeface="+mn-lt"/>
                <a:cs typeface="+mn-lt"/>
              </a:rPr>
              <a:t> Spender </a:t>
            </a:r>
            <a:r>
              <a:rPr lang="en-GB" spc="0" dirty="0" err="1">
                <a:solidFill>
                  <a:srgbClr val="000000"/>
                </a:solidFill>
                <a:latin typeface="Calibri"/>
                <a:ea typeface="+mn-lt"/>
                <a:cs typeface="+mn-lt"/>
              </a:rPr>
              <a:t>nicht</a:t>
            </a:r>
            <a:r>
              <a:rPr lang="en-GB" spc="0" dirty="0">
                <a:solidFill>
                  <a:srgbClr val="000000"/>
                </a:solidFill>
                <a:latin typeface="Calibri"/>
                <a:ea typeface="+mn-lt"/>
                <a:cs typeface="+mn-lt"/>
              </a:rPr>
              <a:t> </a:t>
            </a:r>
            <a:r>
              <a:rPr lang="en-GB" spc="0" dirty="0" err="1">
                <a:solidFill>
                  <a:srgbClr val="000000"/>
                </a:solidFill>
                <a:latin typeface="Calibri"/>
                <a:ea typeface="+mn-lt"/>
                <a:cs typeface="+mn-lt"/>
              </a:rPr>
              <a:t>nur</a:t>
            </a:r>
            <a:r>
              <a:rPr lang="en-GB" spc="0" dirty="0">
                <a:solidFill>
                  <a:srgbClr val="000000"/>
                </a:solidFill>
                <a:latin typeface="Calibri"/>
                <a:ea typeface="+mn-lt"/>
                <a:cs typeface="+mn-lt"/>
              </a:rPr>
              <a:t> </a:t>
            </a:r>
            <a:r>
              <a:rPr lang="en-GB" spc="0" dirty="0" err="1">
                <a:solidFill>
                  <a:srgbClr val="000000"/>
                </a:solidFill>
                <a:latin typeface="Calibri"/>
                <a:ea typeface="+mn-lt"/>
                <a:cs typeface="+mn-lt"/>
              </a:rPr>
              <a:t>mehr</a:t>
            </a:r>
            <a:r>
              <a:rPr lang="en-GB" spc="0" dirty="0">
                <a:solidFill>
                  <a:srgbClr val="000000"/>
                </a:solidFill>
                <a:latin typeface="Calibri"/>
                <a:ea typeface="+mn-lt"/>
                <a:cs typeface="+mn-lt"/>
              </a:rPr>
              <a:t> </a:t>
            </a:r>
            <a:r>
              <a:rPr lang="en-GB" spc="0" dirty="0" err="1">
                <a:solidFill>
                  <a:srgbClr val="000000"/>
                </a:solidFill>
                <a:latin typeface="Calibri"/>
                <a:ea typeface="+mn-lt"/>
                <a:cs typeface="+mn-lt"/>
              </a:rPr>
              <a:t>Spenden</a:t>
            </a:r>
            <a:r>
              <a:rPr lang="en-GB" spc="0" dirty="0">
                <a:solidFill>
                  <a:srgbClr val="000000"/>
                </a:solidFill>
                <a:latin typeface="Calibri"/>
                <a:ea typeface="+mn-lt"/>
                <a:cs typeface="+mn-lt"/>
              </a:rPr>
              <a:t> </a:t>
            </a:r>
            <a:r>
              <a:rPr lang="en-GB" spc="0" dirty="0" err="1">
                <a:solidFill>
                  <a:srgbClr val="000000"/>
                </a:solidFill>
                <a:latin typeface="Calibri"/>
                <a:ea typeface="+mn-lt"/>
                <a:cs typeface="+mn-lt"/>
              </a:rPr>
              <a:t>über</a:t>
            </a:r>
            <a:r>
              <a:rPr lang="en-GB" spc="0" dirty="0">
                <a:solidFill>
                  <a:srgbClr val="000000"/>
                </a:solidFill>
                <a:latin typeface="Calibri"/>
                <a:ea typeface="+mn-lt"/>
                <a:cs typeface="+mn-lt"/>
              </a:rPr>
              <a:t> </a:t>
            </a:r>
            <a:r>
              <a:rPr lang="en-GB" spc="0" dirty="0" err="1">
                <a:solidFill>
                  <a:srgbClr val="000000"/>
                </a:solidFill>
                <a:latin typeface="Calibri"/>
                <a:ea typeface="+mn-lt"/>
                <a:cs typeface="+mn-lt"/>
              </a:rPr>
              <a:t>ihre</a:t>
            </a:r>
            <a:r>
              <a:rPr lang="en-GB" spc="0" dirty="0">
                <a:solidFill>
                  <a:srgbClr val="000000"/>
                </a:solidFill>
                <a:latin typeface="Calibri"/>
                <a:ea typeface="+mn-lt"/>
                <a:cs typeface="+mn-lt"/>
              </a:rPr>
              <a:t> </a:t>
            </a:r>
            <a:r>
              <a:rPr lang="en-GB" spc="0" dirty="0" err="1">
                <a:solidFill>
                  <a:srgbClr val="000000"/>
                </a:solidFill>
                <a:latin typeface="Calibri"/>
                <a:ea typeface="+mn-lt"/>
                <a:cs typeface="+mn-lt"/>
              </a:rPr>
              <a:t>mobilen</a:t>
            </a:r>
            <a:r>
              <a:rPr lang="en-GB" spc="0" dirty="0">
                <a:solidFill>
                  <a:srgbClr val="000000"/>
                </a:solidFill>
                <a:latin typeface="Calibri"/>
                <a:ea typeface="+mn-lt"/>
                <a:cs typeface="+mn-lt"/>
              </a:rPr>
              <a:t> </a:t>
            </a:r>
            <a:r>
              <a:rPr lang="en-GB" spc="0" dirty="0" err="1">
                <a:solidFill>
                  <a:srgbClr val="000000"/>
                </a:solidFill>
                <a:latin typeface="Calibri"/>
                <a:ea typeface="+mn-lt"/>
                <a:cs typeface="+mn-lt"/>
              </a:rPr>
              <a:t>Geräte</a:t>
            </a:r>
            <a:r>
              <a:rPr lang="en-GB" spc="0" dirty="0">
                <a:solidFill>
                  <a:srgbClr val="000000"/>
                </a:solidFill>
                <a:latin typeface="Calibri"/>
                <a:ea typeface="+mn-lt"/>
                <a:cs typeface="+mn-lt"/>
              </a:rPr>
              <a:t> </a:t>
            </a:r>
            <a:r>
              <a:rPr lang="en-GB" spc="0" dirty="0" err="1">
                <a:solidFill>
                  <a:srgbClr val="000000"/>
                </a:solidFill>
                <a:latin typeface="Calibri"/>
                <a:ea typeface="+mn-lt"/>
                <a:cs typeface="+mn-lt"/>
              </a:rPr>
              <a:t>beginnen</a:t>
            </a:r>
            <a:r>
              <a:rPr lang="en-GB" spc="0" dirty="0">
                <a:solidFill>
                  <a:srgbClr val="000000"/>
                </a:solidFill>
                <a:latin typeface="Calibri"/>
                <a:ea typeface="+mn-lt"/>
                <a:cs typeface="+mn-lt"/>
              </a:rPr>
              <a:t>, </a:t>
            </a:r>
            <a:r>
              <a:rPr lang="en-GB" spc="0" dirty="0" err="1">
                <a:solidFill>
                  <a:srgbClr val="000000"/>
                </a:solidFill>
                <a:latin typeface="Calibri"/>
                <a:ea typeface="+mn-lt"/>
                <a:cs typeface="+mn-lt"/>
              </a:rPr>
              <a:t>sondern</a:t>
            </a:r>
            <a:r>
              <a:rPr lang="en-GB" spc="0" dirty="0">
                <a:solidFill>
                  <a:srgbClr val="000000"/>
                </a:solidFill>
                <a:latin typeface="Calibri"/>
                <a:ea typeface="+mn-lt"/>
                <a:cs typeface="+mn-lt"/>
              </a:rPr>
              <a:t> </a:t>
            </a:r>
            <a:r>
              <a:rPr lang="en-GB" spc="0" dirty="0" err="1">
                <a:solidFill>
                  <a:srgbClr val="000000"/>
                </a:solidFill>
                <a:latin typeface="Calibri"/>
                <a:ea typeface="+mn-lt"/>
                <a:cs typeface="+mn-lt"/>
              </a:rPr>
              <a:t>auch</a:t>
            </a:r>
            <a:r>
              <a:rPr lang="en-GB" spc="0" dirty="0">
                <a:solidFill>
                  <a:srgbClr val="000000"/>
                </a:solidFill>
                <a:latin typeface="Calibri"/>
                <a:ea typeface="+mn-lt"/>
                <a:cs typeface="+mn-lt"/>
              </a:rPr>
              <a:t> </a:t>
            </a:r>
            <a:r>
              <a:rPr lang="en-GB" spc="0" dirty="0" err="1">
                <a:solidFill>
                  <a:srgbClr val="000000"/>
                </a:solidFill>
                <a:latin typeface="Calibri"/>
                <a:ea typeface="+mn-lt"/>
                <a:cs typeface="+mn-lt"/>
              </a:rPr>
              <a:t>abschließen</a:t>
            </a:r>
            <a:r>
              <a:rPr lang="en-GB" spc="0" dirty="0">
                <a:solidFill>
                  <a:srgbClr val="000000"/>
                </a:solidFill>
                <a:latin typeface="Calibri"/>
                <a:ea typeface="+mn-lt"/>
                <a:cs typeface="+mn-lt"/>
              </a:rPr>
              <a:t> </a:t>
            </a:r>
            <a:r>
              <a:rPr lang="en-GB" spc="0" dirty="0" err="1">
                <a:solidFill>
                  <a:srgbClr val="000000"/>
                </a:solidFill>
                <a:latin typeface="Calibri"/>
                <a:ea typeface="+mn-lt"/>
                <a:cs typeface="+mn-lt"/>
              </a:rPr>
              <a:t>als</a:t>
            </a:r>
            <a:r>
              <a:rPr lang="en-GB" spc="0" dirty="0">
                <a:solidFill>
                  <a:srgbClr val="000000"/>
                </a:solidFill>
                <a:latin typeface="Calibri"/>
                <a:ea typeface="+mn-lt"/>
                <a:cs typeface="+mn-lt"/>
              </a:rPr>
              <a:t> je </a:t>
            </a:r>
            <a:r>
              <a:rPr lang="en-GB" spc="0" dirty="0" err="1">
                <a:solidFill>
                  <a:srgbClr val="000000"/>
                </a:solidFill>
                <a:latin typeface="Calibri"/>
                <a:ea typeface="+mn-lt"/>
                <a:cs typeface="+mn-lt"/>
              </a:rPr>
              <a:t>zuvor</a:t>
            </a:r>
            <a:r>
              <a:rPr kumimoji="0" lang="en-GB" b="0" i="0" u="none" strike="noStrike" kern="1200" cap="none" spc="0" normalizeH="0" baseline="0" noProof="0" dirty="0">
                <a:ln>
                  <a:noFill/>
                </a:ln>
                <a:solidFill>
                  <a:srgbClr val="000000"/>
                </a:solidFill>
                <a:effectLst/>
                <a:uLnTx/>
                <a:uFillTx/>
                <a:latin typeface="Calibri"/>
                <a:ea typeface="+mn-lt"/>
                <a:cs typeface="+mn-lt"/>
              </a:rPr>
              <a:t>.</a:t>
            </a:r>
            <a:r>
              <a:rPr lang="en-GB" spc="0" dirty="0">
                <a:solidFill>
                  <a:srgbClr val="000000"/>
                </a:solidFill>
                <a:latin typeface="Calibri"/>
                <a:ea typeface="+mn-lt"/>
                <a:cs typeface="+mn-lt"/>
              </a:rPr>
              <a:t> </a:t>
            </a:r>
            <a:endParaRPr lang="en-GB" b="0" i="0" u="none" strike="noStrike" kern="1200" cap="none" spc="0" normalizeH="0" baseline="0" noProof="0" dirty="0">
              <a:ln>
                <a:noFill/>
              </a:ln>
              <a:solidFill>
                <a:srgbClr val="000000"/>
              </a:solidFill>
              <a:effectLst/>
              <a:uLnTx/>
              <a:uFillTx/>
              <a:latin typeface="Calibri"/>
              <a:ea typeface="+mn-lt"/>
              <a:cs typeface="+mn-lt"/>
            </a:endParaRPr>
          </a:p>
          <a:p>
            <a:pPr marL="914400" marR="0" lvl="1" algn="l" defTabSz="914400" rtl="0" eaLnBrk="1" fontAlgn="auto" latinLnBrk="0" hangingPunct="1">
              <a:lnSpc>
                <a:spcPct val="90000"/>
              </a:lnSpc>
              <a:spcBef>
                <a:spcPts val="1000"/>
              </a:spcBef>
              <a:spcAft>
                <a:spcPts val="0"/>
              </a:spcAft>
              <a:buClr>
                <a:schemeClr val="accent2"/>
              </a:buClr>
              <a:buSzTx/>
              <a:buFont typeface="Arial" panose="020B0604020202020204" pitchFamily="34" charset="0"/>
              <a:buChar char="•"/>
              <a:tabLst/>
              <a:defRPr/>
            </a:pPr>
            <a:endParaRPr lang="en-GB" spc="0" dirty="0">
              <a:solidFill>
                <a:srgbClr val="000000"/>
              </a:solidFill>
              <a:latin typeface="Calibri" panose="020F0502020204030204"/>
              <a:ea typeface="Calibri"/>
              <a:cs typeface="Calibri"/>
            </a:endParaRPr>
          </a:p>
          <a:p>
            <a:pPr marL="914400" lvl="1">
              <a:spcBef>
                <a:spcPts val="1000"/>
              </a:spcBef>
              <a:buClr>
                <a:schemeClr val="accent2"/>
              </a:buClr>
              <a:buFont typeface="Arial" panose="020B0604020202020204" pitchFamily="34" charset="0"/>
              <a:buChar char="•"/>
              <a:defRPr/>
            </a:pPr>
            <a:r>
              <a:rPr lang="en-GB" spc="0" dirty="0">
                <a:solidFill>
                  <a:srgbClr val="000000"/>
                </a:solidFill>
                <a:latin typeface="Calibri"/>
                <a:ea typeface="+mn-lt"/>
                <a:cs typeface="+mn-lt"/>
              </a:rPr>
              <a:t>Auch das </a:t>
            </a:r>
            <a:r>
              <a:rPr lang="en-GB" spc="0" dirty="0" err="1">
                <a:solidFill>
                  <a:srgbClr val="000000"/>
                </a:solidFill>
                <a:latin typeface="Calibri"/>
                <a:ea typeface="+mn-lt"/>
                <a:cs typeface="+mn-lt"/>
              </a:rPr>
              <a:t>Spenden</a:t>
            </a:r>
            <a:r>
              <a:rPr lang="en-GB" spc="0" dirty="0">
                <a:solidFill>
                  <a:srgbClr val="000000"/>
                </a:solidFill>
                <a:latin typeface="Calibri"/>
                <a:ea typeface="+mn-lt"/>
                <a:cs typeface="+mn-lt"/>
              </a:rPr>
              <a:t> </a:t>
            </a:r>
            <a:r>
              <a:rPr lang="en-GB" spc="0" dirty="0" err="1">
                <a:solidFill>
                  <a:srgbClr val="000000"/>
                </a:solidFill>
                <a:latin typeface="Calibri"/>
                <a:ea typeface="+mn-lt"/>
                <a:cs typeface="+mn-lt"/>
              </a:rPr>
              <a:t>über</a:t>
            </a:r>
            <a:r>
              <a:rPr lang="en-GB" spc="0" dirty="0">
                <a:solidFill>
                  <a:srgbClr val="000000"/>
                </a:solidFill>
                <a:latin typeface="Calibri"/>
                <a:ea typeface="+mn-lt"/>
                <a:cs typeface="+mn-lt"/>
              </a:rPr>
              <a:t> QR-Codes</a:t>
            </a:r>
            <a:r>
              <a:rPr kumimoji="0" lang="en-GB" b="0" i="0" u="none" strike="noStrike" kern="1200" cap="none" spc="0" normalizeH="0" baseline="0" noProof="0" dirty="0">
                <a:ln>
                  <a:noFill/>
                </a:ln>
                <a:solidFill>
                  <a:srgbClr val="000000"/>
                </a:solidFill>
                <a:effectLst/>
                <a:uLnTx/>
                <a:uFillTx/>
                <a:latin typeface="Calibri"/>
                <a:ea typeface="+mn-lt"/>
                <a:cs typeface="+mn-lt"/>
              </a:rPr>
              <a:t>, </a:t>
            </a:r>
            <a:r>
              <a:rPr lang="en-GB" spc="0" dirty="0">
                <a:solidFill>
                  <a:srgbClr val="000000"/>
                </a:solidFill>
                <a:latin typeface="Calibri"/>
                <a:ea typeface="+mn-lt"/>
                <a:cs typeface="+mn-lt"/>
              </a:rPr>
              <a:t>Smartwatches und Wearables </a:t>
            </a:r>
            <a:r>
              <a:rPr lang="en-GB" spc="0" dirty="0" err="1">
                <a:solidFill>
                  <a:srgbClr val="000000"/>
                </a:solidFill>
                <a:latin typeface="Calibri"/>
                <a:ea typeface="+mn-lt"/>
                <a:cs typeface="+mn-lt"/>
              </a:rPr>
              <a:t>stößt</a:t>
            </a:r>
            <a:r>
              <a:rPr lang="en-GB" spc="0" dirty="0">
                <a:solidFill>
                  <a:srgbClr val="000000"/>
                </a:solidFill>
                <a:latin typeface="Calibri"/>
                <a:ea typeface="+mn-lt"/>
                <a:cs typeface="+mn-lt"/>
              </a:rPr>
              <a:t> auf </a:t>
            </a:r>
            <a:r>
              <a:rPr lang="en-GB" spc="0" dirty="0" err="1">
                <a:solidFill>
                  <a:srgbClr val="000000"/>
                </a:solidFill>
                <a:latin typeface="Calibri"/>
                <a:ea typeface="+mn-lt"/>
                <a:cs typeface="+mn-lt"/>
              </a:rPr>
              <a:t>wachsende</a:t>
            </a:r>
            <a:r>
              <a:rPr lang="en-GB" spc="0" dirty="0">
                <a:solidFill>
                  <a:srgbClr val="000000"/>
                </a:solidFill>
                <a:latin typeface="Calibri"/>
                <a:ea typeface="+mn-lt"/>
                <a:cs typeface="+mn-lt"/>
              </a:rPr>
              <a:t> </a:t>
            </a:r>
            <a:r>
              <a:rPr lang="en-GB" spc="0" dirty="0" err="1">
                <a:solidFill>
                  <a:srgbClr val="000000"/>
                </a:solidFill>
                <a:latin typeface="Calibri"/>
                <a:ea typeface="+mn-lt"/>
                <a:cs typeface="+mn-lt"/>
              </a:rPr>
              <a:t>Begeisterung</a:t>
            </a:r>
            <a:r>
              <a:rPr kumimoji="0" lang="en-GB" b="0" i="0" u="none" strike="noStrike" kern="1200" cap="none" spc="0" normalizeH="0" baseline="0" noProof="0" dirty="0">
                <a:ln>
                  <a:noFill/>
                </a:ln>
                <a:solidFill>
                  <a:srgbClr val="000000"/>
                </a:solidFill>
                <a:effectLst/>
                <a:uLnTx/>
                <a:uFillTx/>
                <a:latin typeface="Calibri"/>
                <a:ea typeface="+mn-lt"/>
                <a:cs typeface="+mn-lt"/>
              </a:rPr>
              <a:t>.</a:t>
            </a:r>
            <a:endParaRPr lang="en-GB" b="0" i="0" u="none" strike="noStrike" kern="1200" cap="none" spc="0" normalizeH="0" baseline="0" noProof="0" dirty="0">
              <a:ln>
                <a:noFill/>
              </a:ln>
              <a:solidFill>
                <a:srgbClr val="000000"/>
              </a:solidFill>
              <a:effectLst/>
              <a:uLnTx/>
              <a:uFillTx/>
              <a:latin typeface="Calibri"/>
              <a:ea typeface="+mn-lt"/>
              <a:cs typeface="+mn-lt"/>
            </a:endParaRPr>
          </a:p>
          <a:p>
            <a:pPr marL="0" marR="0" lvl="0" indent="0" algn="l" defTabSz="914400" rtl="0" eaLnBrk="1" fontAlgn="auto" latinLnBrk="0" hangingPunct="1">
              <a:lnSpc>
                <a:spcPct val="90000"/>
              </a:lnSpc>
              <a:spcBef>
                <a:spcPts val="1000"/>
              </a:spcBef>
              <a:spcAft>
                <a:spcPts val="0"/>
              </a:spcAft>
              <a:buClrTx/>
              <a:buSzTx/>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Blip>
                <a:blip r:embed="rId4"/>
              </a:buBlip>
              <a:tabLst/>
              <a:defRPr/>
            </a:pPr>
            <a:endParaRPr lang="en-GB" dirty="0">
              <a:latin typeface="Calibri" panose="020F0502020204030204"/>
            </a:endParaRPr>
          </a:p>
          <a:p>
            <a:pPr marL="0" marR="0" lvl="0" indent="0" algn="l" defTabSz="914400" rtl="0" eaLnBrk="1" fontAlgn="auto" latinLnBrk="0" hangingPunct="1">
              <a:lnSpc>
                <a:spcPct val="90000"/>
              </a:lnSpc>
              <a:spcBef>
                <a:spcPts val="1000"/>
              </a:spcBef>
              <a:spcAft>
                <a:spcPts val="0"/>
              </a:spcAft>
              <a:buClrTx/>
              <a:buSzTx/>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Blip>
                <a:blip r:embed="rId4"/>
              </a:buBlip>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Blip>
                <a:blip r:embed="rId4"/>
              </a:buBlip>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endParaRPr lang="en-US" sz="2000"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lIns="91440" tIns="45720" rIns="91440" bIns="45720" anchor="t">
            <a:noAutofit/>
          </a:bodyPr>
          <a:lstStyle/>
          <a:p>
            <a:r>
              <a:rPr lang="en-GB" dirty="0" err="1">
                <a:ea typeface="+mn-lt"/>
                <a:cs typeface="+mn-lt"/>
              </a:rPr>
              <a:t>Fünf</a:t>
            </a:r>
            <a:r>
              <a:rPr lang="en-GB" dirty="0">
                <a:ea typeface="+mn-lt"/>
                <a:cs typeface="+mn-lt"/>
              </a:rPr>
              <a:t> Fundraising-Trends, von </a:t>
            </a:r>
            <a:r>
              <a:rPr lang="en-GB" dirty="0" err="1">
                <a:ea typeface="+mn-lt"/>
                <a:cs typeface="+mn-lt"/>
              </a:rPr>
              <a:t>denen</a:t>
            </a:r>
            <a:r>
              <a:rPr lang="en-GB" dirty="0">
                <a:ea typeface="+mn-lt"/>
                <a:cs typeface="+mn-lt"/>
              </a:rPr>
              <a:t> Sie 2022 </a:t>
            </a:r>
            <a:r>
              <a:rPr lang="en-GB" dirty="0" err="1">
                <a:ea typeface="+mn-lt"/>
                <a:cs typeface="+mn-lt"/>
              </a:rPr>
              <a:t>profitieren</a:t>
            </a:r>
            <a:r>
              <a:rPr lang="en-GB" dirty="0">
                <a:ea typeface="+mn-lt"/>
                <a:cs typeface="+mn-lt"/>
              </a:rPr>
              <a:t> </a:t>
            </a:r>
            <a:r>
              <a:rPr lang="en-GB" dirty="0" err="1">
                <a:ea typeface="+mn-lt"/>
                <a:cs typeface="+mn-lt"/>
              </a:rPr>
              <a:t>können</a:t>
            </a:r>
            <a:endParaRPr lang="en-GB" dirty="0">
              <a:ea typeface="+mn-lt"/>
              <a:cs typeface="+mn-lt"/>
            </a:endParaRPr>
          </a:p>
        </p:txBody>
      </p:sp>
    </p:spTree>
    <p:extLst>
      <p:ext uri="{BB962C8B-B14F-4D97-AF65-F5344CB8AC3E}">
        <p14:creationId xmlns:p14="http://schemas.microsoft.com/office/powerpoint/2010/main" val="2666633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xEl>
                                              <p:pRg st="2" end="2"/>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942080"/>
            <a:ext cx="10595237" cy="4132136"/>
          </a:xfrm>
        </p:spPr>
        <p:txBody>
          <a:bodyPr lIns="91440" tIns="45720" rIns="91440" bIns="45720" anchor="t"/>
          <a:lstStyle/>
          <a:p>
            <a:pPr marL="0" indent="0">
              <a:defRPr/>
            </a:pPr>
            <a:r>
              <a:rPr kumimoji="0" lang="en-GB" b="1" i="0" u="none" strike="noStrike" kern="1200" cap="none" spc="0" normalizeH="0" baseline="0" noProof="0" dirty="0">
                <a:ln>
                  <a:noFill/>
                </a:ln>
                <a:solidFill>
                  <a:schemeClr val="accent2"/>
                </a:solidFill>
                <a:effectLst/>
                <a:uLnTx/>
                <a:uFillTx/>
                <a:ea typeface="+mn-lt"/>
                <a:cs typeface="+mn-lt"/>
              </a:rPr>
              <a:t>1. Flexible </a:t>
            </a:r>
            <a:r>
              <a:rPr lang="en-GB" b="1" dirty="0" err="1">
                <a:solidFill>
                  <a:schemeClr val="accent2"/>
                </a:solidFill>
                <a:ea typeface="+mn-lt"/>
                <a:cs typeface="+mn-lt"/>
              </a:rPr>
              <a:t>Spendenmöglichkeiten</a:t>
            </a:r>
            <a:r>
              <a:rPr lang="en-GB" b="1" dirty="0">
                <a:solidFill>
                  <a:schemeClr val="accent2"/>
                </a:solidFill>
                <a:ea typeface="+mn-lt"/>
                <a:cs typeface="+mn-lt"/>
              </a:rPr>
              <a:t> </a:t>
            </a:r>
            <a:r>
              <a:rPr kumimoji="0" lang="en-GB" b="1" i="0" u="none" strike="noStrike" kern="1200" cap="none" spc="0" normalizeH="0" baseline="0" noProof="0" dirty="0">
                <a:ln>
                  <a:noFill/>
                </a:ln>
                <a:solidFill>
                  <a:schemeClr val="accent2"/>
                </a:solidFill>
                <a:effectLst/>
                <a:uLnTx/>
                <a:uFillTx/>
                <a:ea typeface="+mn-lt"/>
                <a:cs typeface="+mn-lt"/>
              </a:rPr>
              <a:t>(</a:t>
            </a:r>
            <a:r>
              <a:rPr lang="en-GB" b="1" dirty="0">
                <a:solidFill>
                  <a:schemeClr val="accent2"/>
                </a:solidFill>
                <a:ea typeface="+mn-lt"/>
                <a:cs typeface="+mn-lt"/>
              </a:rPr>
              <a:t>Forts.):</a:t>
            </a:r>
            <a:endParaRPr lang="en-US" b="1" dirty="0">
              <a:solidFill>
                <a:schemeClr val="accent2"/>
              </a:solidFill>
              <a:cs typeface="Calibri"/>
            </a:endParaRPr>
          </a:p>
          <a:p>
            <a:pPr marL="0" indent="0">
              <a:defRPr/>
            </a:pPr>
            <a:endParaRPr lang="en-GB" b="1" dirty="0">
              <a:solidFill>
                <a:schemeClr val="accent2"/>
              </a:solidFill>
              <a:latin typeface="Calibri" panose="020F0502020204030204"/>
            </a:endParaRPr>
          </a:p>
          <a:p>
            <a:pPr marL="457200" indent="-457200">
              <a:buClr>
                <a:schemeClr val="accent2"/>
              </a:buClr>
              <a:buFont typeface="Arial" panose="020B0604020202020204" pitchFamily="34" charset="0"/>
              <a:buChar char="•"/>
              <a:defRPr/>
            </a:pPr>
            <a:r>
              <a:rPr lang="en-GB" dirty="0">
                <a:ea typeface="+mn-lt"/>
                <a:cs typeface="+mn-lt"/>
              </a:rPr>
              <a:t>Die Spender </a:t>
            </a:r>
            <a:r>
              <a:rPr lang="en-GB" dirty="0" err="1">
                <a:ea typeface="+mn-lt"/>
                <a:cs typeface="+mn-lt"/>
              </a:rPr>
              <a:t>reagieren</a:t>
            </a:r>
            <a:r>
              <a:rPr lang="en-GB" dirty="0">
                <a:ea typeface="+mn-lt"/>
                <a:cs typeface="+mn-lt"/>
              </a:rPr>
              <a:t> gut auf </a:t>
            </a:r>
            <a:r>
              <a:rPr kumimoji="0" lang="en-GB" b="0" i="0" u="none" strike="noStrike" kern="1200" cap="none" spc="0" normalizeH="0" baseline="0" noProof="0" dirty="0">
                <a:ln>
                  <a:noFill/>
                </a:ln>
                <a:effectLst/>
                <a:uLnTx/>
                <a:uFillTx/>
                <a:ea typeface="+mn-lt"/>
                <a:cs typeface="+mn-lt"/>
              </a:rPr>
              <a:t>flexible </a:t>
            </a:r>
            <a:r>
              <a:rPr lang="en-GB" dirty="0" err="1">
                <a:ea typeface="+mn-lt"/>
                <a:cs typeface="+mn-lt"/>
              </a:rPr>
              <a:t>Spendenoptionen</a:t>
            </a:r>
            <a:r>
              <a:rPr lang="en-GB" dirty="0">
                <a:ea typeface="+mn-lt"/>
                <a:cs typeface="+mn-lt"/>
              </a:rPr>
              <a:t> </a:t>
            </a:r>
            <a:r>
              <a:rPr lang="en-GB" dirty="0" err="1">
                <a:ea typeface="+mn-lt"/>
                <a:cs typeface="+mn-lt"/>
              </a:rPr>
              <a:t>wie</a:t>
            </a:r>
            <a:r>
              <a:rPr kumimoji="0" lang="en-GB" b="0" i="0" u="none" strike="noStrike" kern="1200" cap="none" spc="0" normalizeH="0" baseline="0" noProof="0" dirty="0">
                <a:ln>
                  <a:noFill/>
                </a:ln>
                <a:effectLst/>
                <a:uLnTx/>
                <a:uFillTx/>
                <a:ea typeface="+mn-lt"/>
                <a:cs typeface="+mn-lt"/>
              </a:rPr>
              <a:t>:</a:t>
            </a:r>
            <a:endParaRPr lang="en-GB" dirty="0">
              <a:ea typeface="+mn-lt"/>
              <a:cs typeface="+mn-lt"/>
            </a:endParaRPr>
          </a:p>
          <a:p>
            <a:pPr marL="0" marR="0" lvl="0" indent="0" algn="l" defTabSz="914400" rtl="0" eaLnBrk="1" fontAlgn="auto" latinLnBrk="0" hangingPunct="1">
              <a:lnSpc>
                <a:spcPct val="90000"/>
              </a:lnSpc>
              <a:spcBef>
                <a:spcPts val="1000"/>
              </a:spcBef>
              <a:spcAft>
                <a:spcPts val="0"/>
              </a:spcAft>
              <a:buClrTx/>
              <a:buSzTx/>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Blip>
                <a:blip r:embed="rId3"/>
              </a:buBlip>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Blip>
                <a:blip r:embed="rId3"/>
              </a:buBlip>
              <a:tabLst/>
              <a:defRPr/>
            </a:pPr>
            <a:endParaRPr lang="en-GB" dirty="0">
              <a:latin typeface="Calibri" panose="020F0502020204030204"/>
            </a:endParaRPr>
          </a:p>
          <a:p>
            <a:pPr marL="0" marR="0" lvl="0" indent="0" algn="l" defTabSz="914400" rtl="0" eaLnBrk="1" fontAlgn="auto" latinLnBrk="0" hangingPunct="1">
              <a:lnSpc>
                <a:spcPct val="90000"/>
              </a:lnSpc>
              <a:spcBef>
                <a:spcPts val="1000"/>
              </a:spcBef>
              <a:spcAft>
                <a:spcPts val="0"/>
              </a:spcAft>
              <a:buClrTx/>
              <a:buSzTx/>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Blip>
                <a:blip r:embed="rId3"/>
              </a:buBlip>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Blip>
                <a:blip r:embed="rId3"/>
              </a:buBlip>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endParaRPr lang="en-US" sz="2000"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lIns="91440" tIns="45720" rIns="91440" bIns="45720" anchor="t">
            <a:noAutofit/>
          </a:bodyPr>
          <a:lstStyle/>
          <a:p>
            <a:r>
              <a:rPr lang="en-GB" err="1">
                <a:ea typeface="+mn-lt"/>
                <a:cs typeface="+mn-lt"/>
              </a:rPr>
              <a:t>Fünf</a:t>
            </a:r>
            <a:r>
              <a:rPr lang="en-GB">
                <a:ea typeface="+mn-lt"/>
                <a:cs typeface="+mn-lt"/>
              </a:rPr>
              <a:t> Fundraising-Trends, von </a:t>
            </a:r>
            <a:r>
              <a:rPr lang="en-GB" err="1">
                <a:ea typeface="+mn-lt"/>
                <a:cs typeface="+mn-lt"/>
              </a:rPr>
              <a:t>denen</a:t>
            </a:r>
            <a:r>
              <a:rPr lang="en-GB">
                <a:ea typeface="+mn-lt"/>
                <a:cs typeface="+mn-lt"/>
              </a:rPr>
              <a:t> Sie 2022 </a:t>
            </a:r>
            <a:r>
              <a:rPr lang="en-GB" err="1">
                <a:ea typeface="+mn-lt"/>
                <a:cs typeface="+mn-lt"/>
              </a:rPr>
              <a:t>profitieren</a:t>
            </a:r>
            <a:r>
              <a:rPr lang="en-GB">
                <a:ea typeface="+mn-lt"/>
                <a:cs typeface="+mn-lt"/>
              </a:rPr>
              <a:t> </a:t>
            </a:r>
            <a:r>
              <a:rPr lang="en-GB" err="1">
                <a:ea typeface="+mn-lt"/>
                <a:cs typeface="+mn-lt"/>
              </a:rPr>
              <a:t>können</a:t>
            </a:r>
          </a:p>
        </p:txBody>
      </p:sp>
      <p:graphicFrame>
        <p:nvGraphicFramePr>
          <p:cNvPr id="2" name="Diagram 1">
            <a:extLst>
              <a:ext uri="{FF2B5EF4-FFF2-40B4-BE49-F238E27FC236}">
                <a16:creationId xmlns:a16="http://schemas.microsoft.com/office/drawing/2014/main" id="{CB713E03-99C5-5173-BF1E-3DE066216E8A}"/>
              </a:ext>
            </a:extLst>
          </p:cNvPr>
          <p:cNvGraphicFramePr/>
          <p:nvPr>
            <p:extLst>
              <p:ext uri="{D42A27DB-BD31-4B8C-83A1-F6EECF244321}">
                <p14:modId xmlns:p14="http://schemas.microsoft.com/office/powerpoint/2010/main" val="3780818859"/>
              </p:ext>
            </p:extLst>
          </p:nvPr>
        </p:nvGraphicFramePr>
        <p:xfrm>
          <a:off x="1074962" y="3624942"/>
          <a:ext cx="10042072" cy="158266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4266910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graphicEl>
                                              <a:dgm id="{389584CA-8895-43EE-A5F6-45427BC29474}"/>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graphicEl>
                                              <a:dgm id="{5527BCA8-5116-4C07-87DE-5A2702452727}"/>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graphicEl>
                                              <a:dgm id="{077117AC-B612-48FB-96F6-36CEF78C4336}"/>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Sub>
          <a:bldDgm bld="one"/>
        </p:bldSub>
      </p:bldGraphic>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2055717"/>
            <a:ext cx="10595237" cy="4132136"/>
          </a:xfrm>
        </p:spPr>
        <p:txBody>
          <a:bodyPr lIns="91440" tIns="45720" rIns="91440" bIns="45720" anchor="t"/>
          <a:lstStyle/>
          <a:p>
            <a:pPr marL="0" indent="0">
              <a:defRPr/>
            </a:pPr>
            <a:r>
              <a:rPr lang="en-GB" b="1" dirty="0">
                <a:solidFill>
                  <a:schemeClr val="accent2"/>
                </a:solidFill>
                <a:ea typeface="+mn-lt"/>
                <a:cs typeface="+mn-lt"/>
              </a:rPr>
              <a:t>2. </a:t>
            </a:r>
            <a:r>
              <a:rPr lang="en-GB" b="1" dirty="0" err="1">
                <a:solidFill>
                  <a:schemeClr val="accent2"/>
                </a:solidFill>
                <a:ea typeface="+mn-lt"/>
                <a:cs typeface="+mn-lt"/>
              </a:rPr>
              <a:t>Personalisierte</a:t>
            </a:r>
            <a:r>
              <a:rPr lang="en-GB" b="1" dirty="0">
                <a:solidFill>
                  <a:schemeClr val="accent2"/>
                </a:solidFill>
                <a:ea typeface="+mn-lt"/>
                <a:cs typeface="+mn-lt"/>
              </a:rPr>
              <a:t> </a:t>
            </a:r>
            <a:r>
              <a:rPr lang="en-GB" b="1" dirty="0" err="1">
                <a:solidFill>
                  <a:schemeClr val="accent2"/>
                </a:solidFill>
                <a:ea typeface="+mn-lt"/>
                <a:cs typeface="+mn-lt"/>
              </a:rPr>
              <a:t>Spendererfahrungen</a:t>
            </a:r>
            <a:r>
              <a:rPr lang="en-GB" b="1" dirty="0">
                <a:solidFill>
                  <a:schemeClr val="accent2"/>
                </a:solidFill>
                <a:ea typeface="+mn-lt"/>
                <a:cs typeface="+mn-lt"/>
              </a:rPr>
              <a:t>:</a:t>
            </a:r>
            <a:endParaRPr lang="en-US" b="1" dirty="0">
              <a:solidFill>
                <a:schemeClr val="accent2"/>
              </a:solidFill>
            </a:endParaRPr>
          </a:p>
          <a:p>
            <a:pPr marL="457200" marR="0" lvl="0" indent="-457200" algn="l" defTabSz="914400" rtl="0" eaLnBrk="1" fontAlgn="auto" latinLnBrk="0" hangingPunct="1">
              <a:lnSpc>
                <a:spcPct val="90000"/>
              </a:lnSpc>
              <a:spcBef>
                <a:spcPts val="1000"/>
              </a:spcBef>
              <a:spcAft>
                <a:spcPts val="0"/>
              </a:spcAft>
              <a:buClrTx/>
              <a:buSzTx/>
              <a:buBlip>
                <a:blip r:embed="rId3"/>
              </a:buBlip>
              <a:tabLst/>
              <a:defRPr/>
            </a:pPr>
            <a:endParaRPr kumimoji="0" lang="en-GB" b="1" i="0" u="none" strike="noStrike" kern="1200" cap="none" spc="0" normalizeH="0" baseline="0" noProof="0" dirty="0">
              <a:ln>
                <a:noFill/>
              </a:ln>
              <a:solidFill>
                <a:schemeClr val="accent2"/>
              </a:solidFill>
              <a:effectLst/>
              <a:uLnTx/>
              <a:uFillTx/>
              <a:latin typeface="Calibri" panose="020F0502020204030204"/>
              <a:ea typeface="+mn-ea"/>
              <a:cs typeface="+mn-cs"/>
            </a:endParaRPr>
          </a:p>
          <a:p>
            <a:pPr marL="914400" lvl="1">
              <a:spcBef>
                <a:spcPts val="1000"/>
              </a:spcBef>
              <a:buClr>
                <a:schemeClr val="accent2"/>
              </a:buClr>
              <a:buFont typeface="Arial" panose="020B0604020202020204" pitchFamily="34" charset="0"/>
              <a:buChar char="•"/>
              <a:defRPr/>
            </a:pPr>
            <a:r>
              <a:rPr lang="en-GB" spc="0" dirty="0">
                <a:solidFill>
                  <a:srgbClr val="000000"/>
                </a:solidFill>
                <a:latin typeface="Calibri"/>
                <a:ea typeface="+mn-lt"/>
                <a:cs typeface="+mn-lt"/>
              </a:rPr>
              <a:t>Die </a:t>
            </a:r>
            <a:r>
              <a:rPr lang="en-GB" spc="0" dirty="0" err="1">
                <a:solidFill>
                  <a:srgbClr val="000000"/>
                </a:solidFill>
                <a:latin typeface="Calibri"/>
                <a:ea typeface="+mn-lt"/>
                <a:cs typeface="+mn-lt"/>
              </a:rPr>
              <a:t>Personalisierung</a:t>
            </a:r>
            <a:r>
              <a:rPr lang="en-GB" spc="0" dirty="0">
                <a:solidFill>
                  <a:srgbClr val="000000"/>
                </a:solidFill>
                <a:latin typeface="Calibri"/>
                <a:ea typeface="+mn-lt"/>
                <a:cs typeface="+mn-lt"/>
              </a:rPr>
              <a:t> </a:t>
            </a:r>
            <a:r>
              <a:rPr lang="en-GB" spc="0" dirty="0" err="1">
                <a:solidFill>
                  <a:srgbClr val="000000"/>
                </a:solidFill>
                <a:latin typeface="Calibri"/>
                <a:ea typeface="+mn-lt"/>
                <a:cs typeface="+mn-lt"/>
              </a:rPr>
              <a:t>ist</a:t>
            </a:r>
            <a:r>
              <a:rPr lang="en-GB" spc="0" dirty="0">
                <a:solidFill>
                  <a:srgbClr val="000000"/>
                </a:solidFill>
                <a:latin typeface="Calibri"/>
                <a:ea typeface="+mn-lt"/>
                <a:cs typeface="+mn-lt"/>
              </a:rPr>
              <a:t> </a:t>
            </a:r>
            <a:r>
              <a:rPr lang="en-GB" spc="0" dirty="0" err="1">
                <a:solidFill>
                  <a:srgbClr val="000000"/>
                </a:solidFill>
                <a:latin typeface="Calibri"/>
                <a:ea typeface="+mn-lt"/>
                <a:cs typeface="+mn-lt"/>
              </a:rPr>
              <a:t>entscheidend</a:t>
            </a:r>
            <a:r>
              <a:rPr lang="en-GB" spc="0" dirty="0">
                <a:solidFill>
                  <a:srgbClr val="000000"/>
                </a:solidFill>
                <a:latin typeface="Calibri"/>
                <a:ea typeface="+mn-lt"/>
                <a:cs typeface="+mn-lt"/>
              </a:rPr>
              <a:t> für den Aufbau von </a:t>
            </a:r>
            <a:r>
              <a:rPr lang="en-GB" spc="0" dirty="0" err="1">
                <a:solidFill>
                  <a:srgbClr val="000000"/>
                </a:solidFill>
                <a:latin typeface="Calibri"/>
                <a:ea typeface="+mn-lt"/>
                <a:cs typeface="+mn-lt"/>
              </a:rPr>
              <a:t>Beziehungen</a:t>
            </a:r>
            <a:r>
              <a:rPr lang="en-GB" spc="0" dirty="0">
                <a:solidFill>
                  <a:srgbClr val="000000"/>
                </a:solidFill>
                <a:latin typeface="Calibri"/>
                <a:ea typeface="+mn-lt"/>
                <a:cs typeface="+mn-lt"/>
              </a:rPr>
              <a:t>, die </a:t>
            </a:r>
            <a:r>
              <a:rPr lang="en-GB" spc="0" dirty="0" err="1">
                <a:solidFill>
                  <a:srgbClr val="000000"/>
                </a:solidFill>
                <a:latin typeface="Calibri"/>
                <a:ea typeface="+mn-lt"/>
                <a:cs typeface="+mn-lt"/>
              </a:rPr>
              <a:t>zu</a:t>
            </a:r>
            <a:r>
              <a:rPr lang="en-GB" spc="0" dirty="0">
                <a:solidFill>
                  <a:srgbClr val="000000"/>
                </a:solidFill>
                <a:latin typeface="Calibri"/>
                <a:ea typeface="+mn-lt"/>
                <a:cs typeface="+mn-lt"/>
              </a:rPr>
              <a:t> </a:t>
            </a:r>
            <a:r>
              <a:rPr lang="en-GB" spc="0" dirty="0" err="1">
                <a:solidFill>
                  <a:srgbClr val="000000"/>
                </a:solidFill>
                <a:latin typeface="Calibri"/>
                <a:ea typeface="+mn-lt"/>
                <a:cs typeface="+mn-lt"/>
              </a:rPr>
              <a:t>einer</a:t>
            </a:r>
            <a:r>
              <a:rPr lang="en-GB" spc="0" dirty="0">
                <a:solidFill>
                  <a:srgbClr val="000000"/>
                </a:solidFill>
                <a:latin typeface="Calibri"/>
                <a:ea typeface="+mn-lt"/>
                <a:cs typeface="+mn-lt"/>
              </a:rPr>
              <a:t> </a:t>
            </a:r>
            <a:r>
              <a:rPr lang="en-GB" spc="0" dirty="0" err="1">
                <a:solidFill>
                  <a:srgbClr val="000000"/>
                </a:solidFill>
                <a:latin typeface="Calibri"/>
                <a:ea typeface="+mn-lt"/>
                <a:cs typeface="+mn-lt"/>
              </a:rPr>
              <a:t>loyalen</a:t>
            </a:r>
            <a:r>
              <a:rPr lang="en-GB" spc="0" dirty="0">
                <a:solidFill>
                  <a:srgbClr val="000000"/>
                </a:solidFill>
                <a:latin typeface="Calibri"/>
                <a:ea typeface="+mn-lt"/>
                <a:cs typeface="+mn-lt"/>
              </a:rPr>
              <a:t> </a:t>
            </a:r>
            <a:r>
              <a:rPr lang="en-GB" spc="0" dirty="0" err="1">
                <a:solidFill>
                  <a:srgbClr val="000000"/>
                </a:solidFill>
                <a:latin typeface="Calibri"/>
                <a:ea typeface="+mn-lt"/>
                <a:cs typeface="+mn-lt"/>
              </a:rPr>
              <a:t>Spenderbasis</a:t>
            </a:r>
            <a:r>
              <a:rPr lang="en-GB" spc="0" dirty="0">
                <a:solidFill>
                  <a:srgbClr val="000000"/>
                </a:solidFill>
                <a:latin typeface="Calibri"/>
                <a:ea typeface="+mn-lt"/>
                <a:cs typeface="+mn-lt"/>
              </a:rPr>
              <a:t> </a:t>
            </a:r>
            <a:r>
              <a:rPr lang="en-GB" spc="0" dirty="0" err="1">
                <a:solidFill>
                  <a:srgbClr val="000000"/>
                </a:solidFill>
                <a:latin typeface="Calibri"/>
                <a:ea typeface="+mn-lt"/>
                <a:cs typeface="+mn-lt"/>
              </a:rPr>
              <a:t>führen</a:t>
            </a:r>
            <a:r>
              <a:rPr lang="en-GB" spc="0" dirty="0">
                <a:solidFill>
                  <a:srgbClr val="000000"/>
                </a:solidFill>
                <a:latin typeface="Calibri"/>
                <a:ea typeface="+mn-lt"/>
                <a:cs typeface="+mn-lt"/>
              </a:rPr>
              <a:t>. </a:t>
            </a:r>
          </a:p>
          <a:p>
            <a:pPr marL="457200" lvl="0" indent="-457200">
              <a:buClr>
                <a:schemeClr val="accent2"/>
              </a:buClr>
              <a:buFont typeface="Arial" panose="020B0604020202020204" pitchFamily="34" charset="0"/>
              <a:buChar char="•"/>
              <a:defRPr/>
            </a:pPr>
            <a:endParaRPr lang="en-GB" dirty="0"/>
          </a:p>
          <a:p>
            <a:pPr marL="914400" lvl="1">
              <a:spcBef>
                <a:spcPts val="1000"/>
              </a:spcBef>
              <a:buClr>
                <a:schemeClr val="accent2"/>
              </a:buClr>
              <a:buFont typeface="Arial" panose="020B0604020202020204" pitchFamily="34" charset="0"/>
              <a:buChar char="•"/>
              <a:defRPr/>
            </a:pPr>
            <a:r>
              <a:rPr lang="en-GB" spc="0" dirty="0">
                <a:solidFill>
                  <a:srgbClr val="000000"/>
                </a:solidFill>
                <a:latin typeface="Calibri"/>
                <a:ea typeface="+mn-lt"/>
                <a:cs typeface="+mn-lt"/>
              </a:rPr>
              <a:t>Die </a:t>
            </a:r>
            <a:r>
              <a:rPr lang="en-GB" spc="0" dirty="0" err="1">
                <a:solidFill>
                  <a:srgbClr val="000000"/>
                </a:solidFill>
                <a:latin typeface="Calibri"/>
                <a:ea typeface="+mn-lt"/>
                <a:cs typeface="+mn-lt"/>
              </a:rPr>
              <a:t>Interaktionen</a:t>
            </a:r>
            <a:r>
              <a:rPr lang="en-GB" spc="0" dirty="0">
                <a:solidFill>
                  <a:srgbClr val="000000"/>
                </a:solidFill>
                <a:latin typeface="Calibri"/>
                <a:ea typeface="+mn-lt"/>
                <a:cs typeface="+mn-lt"/>
              </a:rPr>
              <a:t> </a:t>
            </a:r>
            <a:r>
              <a:rPr lang="en-GB" spc="0" dirty="0" err="1">
                <a:solidFill>
                  <a:srgbClr val="000000"/>
                </a:solidFill>
                <a:latin typeface="Calibri"/>
                <a:ea typeface="+mn-lt"/>
                <a:cs typeface="+mn-lt"/>
              </a:rPr>
              <a:t>zwischen</a:t>
            </a:r>
            <a:r>
              <a:rPr lang="en-GB" spc="0" dirty="0">
                <a:solidFill>
                  <a:srgbClr val="000000"/>
                </a:solidFill>
                <a:latin typeface="Calibri"/>
                <a:ea typeface="+mn-lt"/>
                <a:cs typeface="+mn-lt"/>
              </a:rPr>
              <a:t> </a:t>
            </a:r>
            <a:r>
              <a:rPr lang="en-GB" spc="0" dirty="0" err="1">
                <a:solidFill>
                  <a:srgbClr val="000000"/>
                </a:solidFill>
                <a:latin typeface="Calibri"/>
                <a:ea typeface="+mn-lt"/>
                <a:cs typeface="+mn-lt"/>
              </a:rPr>
              <a:t>gemeinnützigen</a:t>
            </a:r>
            <a:r>
              <a:rPr lang="en-GB" spc="0" dirty="0">
                <a:solidFill>
                  <a:srgbClr val="000000"/>
                </a:solidFill>
                <a:latin typeface="Calibri"/>
                <a:ea typeface="+mn-lt"/>
                <a:cs typeface="+mn-lt"/>
              </a:rPr>
              <a:t> </a:t>
            </a:r>
            <a:r>
              <a:rPr lang="en-GB" spc="0" dirty="0" err="1">
                <a:solidFill>
                  <a:srgbClr val="000000"/>
                </a:solidFill>
                <a:latin typeface="Calibri"/>
                <a:ea typeface="+mn-lt"/>
                <a:cs typeface="+mn-lt"/>
              </a:rPr>
              <a:t>Organisationen</a:t>
            </a:r>
            <a:r>
              <a:rPr lang="en-GB" spc="0" dirty="0">
                <a:solidFill>
                  <a:srgbClr val="000000"/>
                </a:solidFill>
                <a:latin typeface="Calibri"/>
                <a:ea typeface="+mn-lt"/>
                <a:cs typeface="+mn-lt"/>
              </a:rPr>
              <a:t> und </a:t>
            </a:r>
            <a:r>
              <a:rPr lang="en-GB" spc="0" dirty="0" err="1">
                <a:solidFill>
                  <a:srgbClr val="000000"/>
                </a:solidFill>
                <a:latin typeface="Calibri"/>
                <a:ea typeface="+mn-lt"/>
                <a:cs typeface="+mn-lt"/>
              </a:rPr>
              <a:t>ihren</a:t>
            </a:r>
            <a:r>
              <a:rPr lang="en-GB" spc="0" dirty="0">
                <a:solidFill>
                  <a:srgbClr val="000000"/>
                </a:solidFill>
                <a:latin typeface="Calibri"/>
                <a:ea typeface="+mn-lt"/>
                <a:cs typeface="+mn-lt"/>
              </a:rPr>
              <a:t> </a:t>
            </a:r>
            <a:r>
              <a:rPr lang="en-GB" spc="0" dirty="0" err="1">
                <a:solidFill>
                  <a:srgbClr val="000000"/>
                </a:solidFill>
                <a:latin typeface="Calibri"/>
                <a:ea typeface="+mn-lt"/>
                <a:cs typeface="+mn-lt"/>
              </a:rPr>
              <a:t>Unterstützern</a:t>
            </a:r>
            <a:r>
              <a:rPr lang="en-GB" spc="0" dirty="0">
                <a:solidFill>
                  <a:srgbClr val="000000"/>
                </a:solidFill>
                <a:latin typeface="Calibri"/>
                <a:ea typeface="+mn-lt"/>
                <a:cs typeface="+mn-lt"/>
              </a:rPr>
              <a:t> </a:t>
            </a:r>
            <a:r>
              <a:rPr lang="en-GB" spc="0" dirty="0" err="1">
                <a:solidFill>
                  <a:srgbClr val="000000"/>
                </a:solidFill>
                <a:latin typeface="Calibri"/>
                <a:ea typeface="+mn-lt"/>
                <a:cs typeface="+mn-lt"/>
              </a:rPr>
              <a:t>müssen</a:t>
            </a:r>
            <a:r>
              <a:rPr lang="en-GB" spc="0" dirty="0">
                <a:solidFill>
                  <a:srgbClr val="000000"/>
                </a:solidFill>
                <a:latin typeface="Calibri"/>
                <a:ea typeface="+mn-lt"/>
                <a:cs typeface="+mn-lt"/>
              </a:rPr>
              <a:t> auf </a:t>
            </a:r>
            <a:r>
              <a:rPr lang="en-GB" spc="0" dirty="0" err="1">
                <a:solidFill>
                  <a:srgbClr val="000000"/>
                </a:solidFill>
                <a:latin typeface="Calibri"/>
                <a:ea typeface="+mn-lt"/>
                <a:cs typeface="+mn-lt"/>
              </a:rPr>
              <a:t>deren</a:t>
            </a:r>
            <a:r>
              <a:rPr lang="en-GB" spc="0" dirty="0">
                <a:solidFill>
                  <a:srgbClr val="000000"/>
                </a:solidFill>
                <a:latin typeface="Calibri"/>
                <a:ea typeface="+mn-lt"/>
                <a:cs typeface="+mn-lt"/>
              </a:rPr>
              <a:t> </a:t>
            </a:r>
            <a:r>
              <a:rPr lang="en-GB" spc="0" dirty="0" err="1">
                <a:solidFill>
                  <a:srgbClr val="000000"/>
                </a:solidFill>
                <a:latin typeface="Calibri"/>
                <a:ea typeface="+mn-lt"/>
                <a:cs typeface="+mn-lt"/>
              </a:rPr>
              <a:t>Lebensphase</a:t>
            </a:r>
            <a:r>
              <a:rPr lang="en-GB" spc="0" dirty="0">
                <a:solidFill>
                  <a:srgbClr val="000000"/>
                </a:solidFill>
                <a:latin typeface="Calibri"/>
                <a:ea typeface="+mn-lt"/>
                <a:cs typeface="+mn-lt"/>
              </a:rPr>
              <a:t>, </a:t>
            </a:r>
            <a:r>
              <a:rPr lang="en-GB" spc="0" dirty="0" err="1">
                <a:solidFill>
                  <a:srgbClr val="000000"/>
                </a:solidFill>
                <a:latin typeface="Calibri"/>
                <a:ea typeface="+mn-lt"/>
                <a:cs typeface="+mn-lt"/>
              </a:rPr>
              <a:t>Absichten</a:t>
            </a:r>
            <a:r>
              <a:rPr lang="en-GB" spc="0" dirty="0">
                <a:solidFill>
                  <a:srgbClr val="000000"/>
                </a:solidFill>
                <a:latin typeface="Calibri"/>
                <a:ea typeface="+mn-lt"/>
                <a:cs typeface="+mn-lt"/>
              </a:rPr>
              <a:t> und </a:t>
            </a:r>
            <a:r>
              <a:rPr lang="en-GB" spc="0" dirty="0" err="1">
                <a:solidFill>
                  <a:srgbClr val="000000"/>
                </a:solidFill>
                <a:latin typeface="Calibri"/>
                <a:ea typeface="+mn-lt"/>
                <a:cs typeface="+mn-lt"/>
              </a:rPr>
              <a:t>Kommunikationspräferenzen</a:t>
            </a:r>
            <a:r>
              <a:rPr lang="en-GB" spc="0" dirty="0">
                <a:solidFill>
                  <a:srgbClr val="000000"/>
                </a:solidFill>
                <a:latin typeface="Calibri"/>
                <a:ea typeface="+mn-lt"/>
                <a:cs typeface="+mn-lt"/>
              </a:rPr>
              <a:t> </a:t>
            </a:r>
            <a:r>
              <a:rPr lang="en-GB" spc="0" dirty="0" err="1">
                <a:solidFill>
                  <a:srgbClr val="000000"/>
                </a:solidFill>
                <a:latin typeface="Calibri"/>
                <a:ea typeface="+mn-lt"/>
                <a:cs typeface="+mn-lt"/>
              </a:rPr>
              <a:t>zugeschnitten</a:t>
            </a:r>
            <a:r>
              <a:rPr lang="en-GB" spc="0" dirty="0">
                <a:solidFill>
                  <a:srgbClr val="000000"/>
                </a:solidFill>
                <a:latin typeface="Calibri"/>
                <a:ea typeface="+mn-lt"/>
                <a:cs typeface="+mn-lt"/>
              </a:rPr>
              <a:t> sein.</a:t>
            </a:r>
          </a:p>
          <a:p>
            <a:pPr marL="0" marR="0" lvl="0" indent="0" algn="l" defTabSz="914400" rtl="0" eaLnBrk="1" fontAlgn="auto" latinLnBrk="0" hangingPunct="1">
              <a:lnSpc>
                <a:spcPct val="90000"/>
              </a:lnSpc>
              <a:spcBef>
                <a:spcPts val="1000"/>
              </a:spcBef>
              <a:spcAft>
                <a:spcPts val="0"/>
              </a:spcAft>
              <a:buClrTx/>
              <a:buSzTx/>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Blip>
                <a:blip r:embed="rId3"/>
              </a:buBlip>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Blip>
                <a:blip r:embed="rId3"/>
              </a:buBlip>
              <a:tabLst/>
              <a:defRPr/>
            </a:pPr>
            <a:endParaRPr lang="en-GB" dirty="0">
              <a:latin typeface="Calibri" panose="020F0502020204030204"/>
            </a:endParaRPr>
          </a:p>
          <a:p>
            <a:pPr marL="0" marR="0" lvl="0" indent="0" algn="l" defTabSz="914400" rtl="0" eaLnBrk="1" fontAlgn="auto" latinLnBrk="0" hangingPunct="1">
              <a:lnSpc>
                <a:spcPct val="90000"/>
              </a:lnSpc>
              <a:spcBef>
                <a:spcPts val="1000"/>
              </a:spcBef>
              <a:spcAft>
                <a:spcPts val="0"/>
              </a:spcAft>
              <a:buClrTx/>
              <a:buSzTx/>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Blip>
                <a:blip r:embed="rId3"/>
              </a:buBlip>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Blip>
                <a:blip r:embed="rId3"/>
              </a:buBlip>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endParaRPr lang="en-US" sz="2000"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lIns="91440" tIns="45720" rIns="91440" bIns="45720" anchor="t">
            <a:noAutofit/>
          </a:bodyPr>
          <a:lstStyle/>
          <a:p>
            <a:r>
              <a:rPr lang="en-GB" err="1">
                <a:ea typeface="+mn-lt"/>
                <a:cs typeface="+mn-lt"/>
              </a:rPr>
              <a:t>Fünf</a:t>
            </a:r>
            <a:r>
              <a:rPr lang="en-GB">
                <a:ea typeface="+mn-lt"/>
                <a:cs typeface="+mn-lt"/>
              </a:rPr>
              <a:t> Fundraising-Trends, von </a:t>
            </a:r>
            <a:r>
              <a:rPr lang="en-GB" err="1">
                <a:ea typeface="+mn-lt"/>
                <a:cs typeface="+mn-lt"/>
              </a:rPr>
              <a:t>denen</a:t>
            </a:r>
            <a:r>
              <a:rPr lang="en-GB">
                <a:ea typeface="+mn-lt"/>
                <a:cs typeface="+mn-lt"/>
              </a:rPr>
              <a:t> Sie 2022 </a:t>
            </a:r>
            <a:r>
              <a:rPr lang="en-GB" err="1">
                <a:ea typeface="+mn-lt"/>
                <a:cs typeface="+mn-lt"/>
              </a:rPr>
              <a:t>profitieren</a:t>
            </a:r>
            <a:r>
              <a:rPr lang="en-GB">
                <a:ea typeface="+mn-lt"/>
                <a:cs typeface="+mn-lt"/>
              </a:rPr>
              <a:t> </a:t>
            </a:r>
            <a:r>
              <a:rPr lang="en-GB" err="1">
                <a:ea typeface="+mn-lt"/>
                <a:cs typeface="+mn-lt"/>
              </a:rPr>
              <a:t>können</a:t>
            </a:r>
          </a:p>
        </p:txBody>
      </p:sp>
    </p:spTree>
    <p:extLst>
      <p:ext uri="{BB962C8B-B14F-4D97-AF65-F5344CB8AC3E}">
        <p14:creationId xmlns:p14="http://schemas.microsoft.com/office/powerpoint/2010/main" val="1943275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xEl>
                                              <p:pRg st="2" end="2"/>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430111"/>
            <a:ext cx="10595237" cy="4132136"/>
          </a:xfrm>
        </p:spPr>
        <p:txBody>
          <a:bodyPr lIns="91440" tIns="45720" rIns="91440" bIns="45720" anchor="t"/>
          <a:lstStyle/>
          <a:p>
            <a:pPr marL="0" indent="0">
              <a:defRPr/>
            </a:pPr>
            <a:endParaRPr lang="en-GB" b="1" dirty="0">
              <a:solidFill>
                <a:schemeClr val="accent2"/>
              </a:solidFill>
              <a:ea typeface="+mn-lt"/>
              <a:cs typeface="+mn-lt"/>
            </a:endParaRPr>
          </a:p>
          <a:p>
            <a:pPr marL="0" indent="0">
              <a:defRPr/>
            </a:pPr>
            <a:r>
              <a:rPr lang="en-GB" b="1" dirty="0">
                <a:solidFill>
                  <a:schemeClr val="accent2"/>
                </a:solidFill>
                <a:ea typeface="+mn-lt"/>
                <a:cs typeface="+mn-lt"/>
              </a:rPr>
              <a:t>3. </a:t>
            </a:r>
            <a:r>
              <a:rPr lang="en-GB" b="1" dirty="0" err="1">
                <a:solidFill>
                  <a:schemeClr val="accent2"/>
                </a:solidFill>
                <a:ea typeface="+mn-lt"/>
                <a:cs typeface="+mn-lt"/>
              </a:rPr>
              <a:t>Technisch</a:t>
            </a:r>
            <a:r>
              <a:rPr lang="en-GB" b="1" dirty="0">
                <a:solidFill>
                  <a:schemeClr val="accent2"/>
                </a:solidFill>
                <a:ea typeface="+mn-lt"/>
                <a:cs typeface="+mn-lt"/>
              </a:rPr>
              <a:t> </a:t>
            </a:r>
            <a:r>
              <a:rPr lang="en-GB" b="1" dirty="0" err="1">
                <a:solidFill>
                  <a:schemeClr val="accent2"/>
                </a:solidFill>
                <a:ea typeface="+mn-lt"/>
                <a:cs typeface="+mn-lt"/>
              </a:rPr>
              <a:t>orientierte</a:t>
            </a:r>
            <a:r>
              <a:rPr lang="en-GB" b="1" dirty="0">
                <a:solidFill>
                  <a:schemeClr val="accent2"/>
                </a:solidFill>
                <a:ea typeface="+mn-lt"/>
                <a:cs typeface="+mn-lt"/>
              </a:rPr>
              <a:t> </a:t>
            </a:r>
            <a:r>
              <a:rPr lang="en-GB" b="1" dirty="0" err="1">
                <a:solidFill>
                  <a:schemeClr val="accent2"/>
                </a:solidFill>
                <a:ea typeface="+mn-lt"/>
                <a:cs typeface="+mn-lt"/>
              </a:rPr>
              <a:t>Veranstaltungen</a:t>
            </a:r>
            <a:r>
              <a:rPr lang="en-GB" b="1" dirty="0">
                <a:solidFill>
                  <a:schemeClr val="accent2"/>
                </a:solidFill>
                <a:ea typeface="+mn-lt"/>
                <a:cs typeface="+mn-lt"/>
              </a:rPr>
              <a:t>:</a:t>
            </a:r>
            <a:endParaRPr lang="en-US" b="1" dirty="0">
              <a:solidFill>
                <a:schemeClr val="accent2"/>
              </a:solidFill>
              <a:ea typeface="Calibri"/>
              <a:cs typeface="Calibri"/>
            </a:endParaRPr>
          </a:p>
          <a:p>
            <a:pPr marL="914400" lvl="1">
              <a:spcBef>
                <a:spcPts val="1000"/>
              </a:spcBef>
              <a:buClr>
                <a:schemeClr val="accent2"/>
              </a:buClr>
              <a:buFont typeface="Arial" panose="020B0604020202020204" pitchFamily="34" charset="0"/>
              <a:buChar char="•"/>
              <a:defRPr/>
            </a:pPr>
            <a:endParaRPr lang="en-GB" spc="0" dirty="0">
              <a:solidFill>
                <a:srgbClr val="000000"/>
              </a:solidFill>
              <a:latin typeface="Calibri"/>
              <a:ea typeface="+mn-lt"/>
              <a:cs typeface="+mn-lt"/>
            </a:endParaRPr>
          </a:p>
          <a:p>
            <a:pPr marL="914400" lvl="1">
              <a:spcBef>
                <a:spcPts val="1000"/>
              </a:spcBef>
              <a:buClr>
                <a:schemeClr val="accent2"/>
              </a:buClr>
              <a:buFont typeface="Arial" panose="020B0604020202020204" pitchFamily="34" charset="0"/>
              <a:buChar char="•"/>
              <a:defRPr/>
            </a:pPr>
            <a:r>
              <a:rPr lang="en-GB" spc="0" dirty="0" err="1">
                <a:solidFill>
                  <a:srgbClr val="000000"/>
                </a:solidFill>
                <a:latin typeface="Calibri"/>
                <a:ea typeface="+mn-lt"/>
                <a:cs typeface="+mn-lt"/>
              </a:rPr>
              <a:t>Hybride</a:t>
            </a:r>
            <a:r>
              <a:rPr lang="en-GB" spc="0" dirty="0">
                <a:solidFill>
                  <a:srgbClr val="000000"/>
                </a:solidFill>
                <a:latin typeface="Calibri"/>
                <a:ea typeface="+mn-lt"/>
                <a:cs typeface="+mn-lt"/>
              </a:rPr>
              <a:t> </a:t>
            </a:r>
            <a:r>
              <a:rPr lang="en-GB" spc="0" dirty="0" err="1">
                <a:solidFill>
                  <a:srgbClr val="000000"/>
                </a:solidFill>
                <a:latin typeface="Calibri"/>
                <a:ea typeface="+mn-lt"/>
                <a:cs typeface="+mn-lt"/>
              </a:rPr>
              <a:t>Veranstaltungen</a:t>
            </a:r>
            <a:r>
              <a:rPr lang="en-GB" spc="0" dirty="0">
                <a:solidFill>
                  <a:srgbClr val="000000"/>
                </a:solidFill>
                <a:latin typeface="Calibri"/>
                <a:ea typeface="+mn-lt"/>
                <a:cs typeface="+mn-lt"/>
              </a:rPr>
              <a:t> </a:t>
            </a:r>
            <a:r>
              <a:rPr lang="en-GB" spc="0" dirty="0" err="1">
                <a:solidFill>
                  <a:srgbClr val="000000"/>
                </a:solidFill>
                <a:latin typeface="Calibri"/>
                <a:ea typeface="+mn-lt"/>
                <a:cs typeface="+mn-lt"/>
              </a:rPr>
              <a:t>im</a:t>
            </a:r>
            <a:r>
              <a:rPr lang="en-GB" spc="0" dirty="0">
                <a:solidFill>
                  <a:srgbClr val="000000"/>
                </a:solidFill>
                <a:latin typeface="Calibri"/>
                <a:ea typeface="+mn-lt"/>
                <a:cs typeface="+mn-lt"/>
              </a:rPr>
              <a:t> Jahr 2022 </a:t>
            </a:r>
            <a:r>
              <a:rPr lang="en-GB" spc="0" dirty="0" err="1">
                <a:solidFill>
                  <a:srgbClr val="000000"/>
                </a:solidFill>
                <a:latin typeface="Calibri"/>
                <a:ea typeface="+mn-lt"/>
                <a:cs typeface="+mn-lt"/>
              </a:rPr>
              <a:t>werden</a:t>
            </a:r>
            <a:r>
              <a:rPr lang="en-GB" spc="0" dirty="0">
                <a:solidFill>
                  <a:srgbClr val="000000"/>
                </a:solidFill>
                <a:latin typeface="Calibri"/>
                <a:ea typeface="+mn-lt"/>
                <a:cs typeface="+mn-lt"/>
              </a:rPr>
              <a:t> </a:t>
            </a:r>
            <a:r>
              <a:rPr lang="en-GB" spc="0" dirty="0" err="1">
                <a:solidFill>
                  <a:srgbClr val="000000"/>
                </a:solidFill>
                <a:latin typeface="Calibri"/>
                <a:ea typeface="+mn-lt"/>
                <a:cs typeface="+mn-lt"/>
              </a:rPr>
              <a:t>sowohl</a:t>
            </a:r>
            <a:r>
              <a:rPr lang="en-GB" spc="0" dirty="0">
                <a:solidFill>
                  <a:srgbClr val="000000"/>
                </a:solidFill>
                <a:latin typeface="Calibri"/>
                <a:ea typeface="+mn-lt"/>
                <a:cs typeface="+mn-lt"/>
              </a:rPr>
              <a:t> den </a:t>
            </a:r>
            <a:r>
              <a:rPr lang="en-GB" spc="0" dirty="0" err="1">
                <a:solidFill>
                  <a:srgbClr val="000000"/>
                </a:solidFill>
                <a:latin typeface="Calibri"/>
                <a:ea typeface="+mn-lt"/>
                <a:cs typeface="+mn-lt"/>
              </a:rPr>
              <a:t>persönlichen</a:t>
            </a:r>
            <a:r>
              <a:rPr lang="en-GB" spc="0" dirty="0">
                <a:solidFill>
                  <a:srgbClr val="000000"/>
                </a:solidFill>
                <a:latin typeface="Calibri"/>
                <a:ea typeface="+mn-lt"/>
                <a:cs typeface="+mn-lt"/>
              </a:rPr>
              <a:t> </a:t>
            </a:r>
            <a:r>
              <a:rPr lang="en-GB" spc="0" dirty="0" err="1">
                <a:solidFill>
                  <a:srgbClr val="000000"/>
                </a:solidFill>
                <a:latin typeface="Calibri"/>
                <a:ea typeface="+mn-lt"/>
                <a:cs typeface="+mn-lt"/>
              </a:rPr>
              <a:t>als</a:t>
            </a:r>
            <a:r>
              <a:rPr lang="en-GB" spc="0" dirty="0">
                <a:solidFill>
                  <a:srgbClr val="000000"/>
                </a:solidFill>
                <a:latin typeface="Calibri"/>
                <a:ea typeface="+mn-lt"/>
                <a:cs typeface="+mn-lt"/>
              </a:rPr>
              <a:t> </a:t>
            </a:r>
            <a:r>
              <a:rPr lang="en-GB" spc="0" dirty="0" err="1">
                <a:solidFill>
                  <a:srgbClr val="000000"/>
                </a:solidFill>
                <a:latin typeface="Calibri"/>
                <a:ea typeface="+mn-lt"/>
                <a:cs typeface="+mn-lt"/>
              </a:rPr>
              <a:t>auch</a:t>
            </a:r>
            <a:r>
              <a:rPr lang="en-GB" spc="0" dirty="0">
                <a:solidFill>
                  <a:srgbClr val="000000"/>
                </a:solidFill>
                <a:latin typeface="Calibri"/>
                <a:ea typeface="+mn-lt"/>
                <a:cs typeface="+mn-lt"/>
              </a:rPr>
              <a:t> den </a:t>
            </a:r>
            <a:r>
              <a:rPr lang="en-GB" spc="0" dirty="0" err="1">
                <a:solidFill>
                  <a:srgbClr val="000000"/>
                </a:solidFill>
                <a:latin typeface="Calibri"/>
                <a:ea typeface="+mn-lt"/>
                <a:cs typeface="+mn-lt"/>
              </a:rPr>
              <a:t>virtuellen</a:t>
            </a:r>
            <a:r>
              <a:rPr lang="en-GB" spc="0" dirty="0">
                <a:solidFill>
                  <a:srgbClr val="000000"/>
                </a:solidFill>
                <a:latin typeface="Calibri"/>
                <a:ea typeface="+mn-lt"/>
                <a:cs typeface="+mn-lt"/>
              </a:rPr>
              <a:t> </a:t>
            </a:r>
            <a:r>
              <a:rPr lang="en-GB" spc="0" dirty="0" err="1">
                <a:solidFill>
                  <a:srgbClr val="000000"/>
                </a:solidFill>
                <a:latin typeface="Calibri"/>
                <a:ea typeface="+mn-lt"/>
                <a:cs typeface="+mn-lt"/>
              </a:rPr>
              <a:t>Teilnehmern</a:t>
            </a:r>
            <a:r>
              <a:rPr lang="en-GB" spc="0" dirty="0">
                <a:solidFill>
                  <a:srgbClr val="000000"/>
                </a:solidFill>
                <a:latin typeface="Calibri"/>
                <a:ea typeface="+mn-lt"/>
                <a:cs typeface="+mn-lt"/>
              </a:rPr>
              <a:t> </a:t>
            </a:r>
            <a:r>
              <a:rPr lang="en-GB" spc="0" dirty="0" err="1">
                <a:solidFill>
                  <a:srgbClr val="000000"/>
                </a:solidFill>
                <a:latin typeface="Calibri"/>
                <a:ea typeface="+mn-lt"/>
                <a:cs typeface="+mn-lt"/>
              </a:rPr>
              <a:t>mit</a:t>
            </a:r>
            <a:r>
              <a:rPr lang="en-GB" spc="0" dirty="0">
                <a:solidFill>
                  <a:srgbClr val="000000"/>
                </a:solidFill>
                <a:latin typeface="Calibri"/>
                <a:ea typeface="+mn-lt"/>
                <a:cs typeface="+mn-lt"/>
              </a:rPr>
              <a:t> </a:t>
            </a:r>
            <a:r>
              <a:rPr lang="en-GB" spc="0" dirty="0" err="1">
                <a:solidFill>
                  <a:srgbClr val="000000"/>
                </a:solidFill>
                <a:latin typeface="Calibri"/>
                <a:ea typeface="+mn-lt"/>
                <a:cs typeface="+mn-lt"/>
              </a:rPr>
              <a:t>fortschrittlichen</a:t>
            </a:r>
            <a:r>
              <a:rPr lang="en-GB" spc="0" dirty="0">
                <a:solidFill>
                  <a:srgbClr val="000000"/>
                </a:solidFill>
                <a:latin typeface="Calibri"/>
                <a:ea typeface="+mn-lt"/>
                <a:cs typeface="+mn-lt"/>
              </a:rPr>
              <a:t>, </a:t>
            </a:r>
            <a:r>
              <a:rPr lang="en-GB" spc="0" dirty="0" err="1">
                <a:solidFill>
                  <a:srgbClr val="000000"/>
                </a:solidFill>
                <a:latin typeface="Calibri"/>
                <a:ea typeface="+mn-lt"/>
                <a:cs typeface="+mn-lt"/>
              </a:rPr>
              <a:t>technologiegestützten</a:t>
            </a:r>
            <a:r>
              <a:rPr lang="en-GB" spc="0" dirty="0">
                <a:solidFill>
                  <a:srgbClr val="000000"/>
                </a:solidFill>
                <a:latin typeface="Calibri"/>
                <a:ea typeface="+mn-lt"/>
                <a:cs typeface="+mn-lt"/>
              </a:rPr>
              <a:t> </a:t>
            </a:r>
            <a:r>
              <a:rPr lang="en-GB" spc="0" dirty="0" err="1">
                <a:solidFill>
                  <a:srgbClr val="000000"/>
                </a:solidFill>
                <a:latin typeface="Calibri"/>
                <a:ea typeface="+mn-lt"/>
                <a:cs typeface="+mn-lt"/>
              </a:rPr>
              <a:t>Erfahrungen</a:t>
            </a:r>
            <a:r>
              <a:rPr lang="en-GB" spc="0" dirty="0">
                <a:solidFill>
                  <a:srgbClr val="000000"/>
                </a:solidFill>
                <a:latin typeface="Calibri"/>
                <a:ea typeface="+mn-lt"/>
                <a:cs typeface="+mn-lt"/>
              </a:rPr>
              <a:t> </a:t>
            </a:r>
            <a:r>
              <a:rPr lang="en-GB" spc="0" dirty="0" err="1">
                <a:solidFill>
                  <a:srgbClr val="000000"/>
                </a:solidFill>
                <a:latin typeface="Calibri"/>
                <a:ea typeface="+mn-lt"/>
                <a:cs typeface="+mn-lt"/>
              </a:rPr>
              <a:t>zugute</a:t>
            </a:r>
            <a:r>
              <a:rPr lang="en-GB" spc="0" dirty="0">
                <a:solidFill>
                  <a:srgbClr val="000000"/>
                </a:solidFill>
                <a:latin typeface="Calibri"/>
                <a:ea typeface="+mn-lt"/>
                <a:cs typeface="+mn-lt"/>
              </a:rPr>
              <a:t> </a:t>
            </a:r>
            <a:r>
              <a:rPr lang="en-GB" spc="0" dirty="0" err="1">
                <a:solidFill>
                  <a:srgbClr val="000000"/>
                </a:solidFill>
                <a:latin typeface="Calibri"/>
                <a:ea typeface="+mn-lt"/>
                <a:cs typeface="+mn-lt"/>
              </a:rPr>
              <a:t>kommen</a:t>
            </a:r>
            <a:r>
              <a:rPr lang="en-GB" spc="0" dirty="0">
                <a:solidFill>
                  <a:srgbClr val="000000"/>
                </a:solidFill>
                <a:latin typeface="Calibri"/>
                <a:ea typeface="+mn-lt"/>
                <a:cs typeface="+mn-lt"/>
              </a:rPr>
              <a:t>, die </a:t>
            </a:r>
            <a:r>
              <a:rPr lang="en-GB" spc="0" dirty="0" err="1">
                <a:solidFill>
                  <a:srgbClr val="000000"/>
                </a:solidFill>
                <a:latin typeface="Calibri"/>
                <a:ea typeface="+mn-lt"/>
                <a:cs typeface="+mn-lt"/>
              </a:rPr>
              <a:t>sich</a:t>
            </a:r>
            <a:r>
              <a:rPr lang="en-GB" spc="0" dirty="0">
                <a:solidFill>
                  <a:srgbClr val="000000"/>
                </a:solidFill>
                <a:latin typeface="Calibri"/>
                <a:ea typeface="+mn-lt"/>
                <a:cs typeface="+mn-lt"/>
              </a:rPr>
              <a:t> an den </a:t>
            </a:r>
            <a:r>
              <a:rPr lang="en-GB" spc="0" dirty="0" err="1">
                <a:solidFill>
                  <a:srgbClr val="000000"/>
                </a:solidFill>
                <a:latin typeface="Calibri"/>
                <a:ea typeface="+mn-lt"/>
                <a:cs typeface="+mn-lt"/>
              </a:rPr>
              <a:t>zahlreichen</a:t>
            </a:r>
            <a:r>
              <a:rPr lang="en-GB" spc="0" dirty="0">
                <a:solidFill>
                  <a:srgbClr val="000000"/>
                </a:solidFill>
                <a:latin typeface="Calibri"/>
                <a:ea typeface="+mn-lt"/>
                <a:cs typeface="+mn-lt"/>
              </a:rPr>
              <a:t> </a:t>
            </a:r>
            <a:r>
              <a:rPr lang="en-GB" spc="0" dirty="0" err="1">
                <a:solidFill>
                  <a:srgbClr val="000000"/>
                </a:solidFill>
                <a:latin typeface="Calibri"/>
                <a:ea typeface="+mn-lt"/>
                <a:cs typeface="+mn-lt"/>
              </a:rPr>
              <a:t>virtuellen</a:t>
            </a:r>
            <a:r>
              <a:rPr lang="en-GB" spc="0" dirty="0">
                <a:solidFill>
                  <a:srgbClr val="000000"/>
                </a:solidFill>
                <a:latin typeface="Calibri"/>
                <a:ea typeface="+mn-lt"/>
                <a:cs typeface="+mn-lt"/>
              </a:rPr>
              <a:t> </a:t>
            </a:r>
            <a:r>
              <a:rPr lang="en-GB" spc="0" dirty="0" err="1">
                <a:solidFill>
                  <a:srgbClr val="000000"/>
                </a:solidFill>
                <a:latin typeface="Calibri"/>
                <a:ea typeface="+mn-lt"/>
                <a:cs typeface="+mn-lt"/>
              </a:rPr>
              <a:t>Veranstaltungen</a:t>
            </a:r>
            <a:r>
              <a:rPr lang="en-GB" spc="0" dirty="0">
                <a:solidFill>
                  <a:srgbClr val="000000"/>
                </a:solidFill>
                <a:latin typeface="Calibri"/>
                <a:ea typeface="+mn-lt"/>
                <a:cs typeface="+mn-lt"/>
              </a:rPr>
              <a:t> </a:t>
            </a:r>
            <a:r>
              <a:rPr lang="en-GB" spc="0" dirty="0" err="1">
                <a:solidFill>
                  <a:srgbClr val="000000"/>
                </a:solidFill>
                <a:latin typeface="Calibri"/>
                <a:ea typeface="+mn-lt"/>
                <a:cs typeface="+mn-lt"/>
              </a:rPr>
              <a:t>während</a:t>
            </a:r>
            <a:r>
              <a:rPr lang="en-GB" spc="0" dirty="0">
                <a:solidFill>
                  <a:srgbClr val="000000"/>
                </a:solidFill>
                <a:latin typeface="Calibri"/>
                <a:ea typeface="+mn-lt"/>
                <a:cs typeface="+mn-lt"/>
              </a:rPr>
              <a:t> der </a:t>
            </a:r>
            <a:r>
              <a:rPr lang="en-GB" spc="0" dirty="0" err="1">
                <a:solidFill>
                  <a:srgbClr val="000000"/>
                </a:solidFill>
                <a:latin typeface="Calibri"/>
                <a:ea typeface="+mn-lt"/>
                <a:cs typeface="+mn-lt"/>
              </a:rPr>
              <a:t>Pandemie</a:t>
            </a:r>
            <a:r>
              <a:rPr lang="en-GB" spc="0" dirty="0">
                <a:solidFill>
                  <a:srgbClr val="000000"/>
                </a:solidFill>
                <a:latin typeface="Calibri"/>
                <a:ea typeface="+mn-lt"/>
                <a:cs typeface="+mn-lt"/>
              </a:rPr>
              <a:t> </a:t>
            </a:r>
            <a:r>
              <a:rPr lang="en-GB" spc="0" dirty="0" err="1">
                <a:solidFill>
                  <a:srgbClr val="000000"/>
                </a:solidFill>
                <a:latin typeface="Calibri"/>
                <a:ea typeface="+mn-lt"/>
                <a:cs typeface="+mn-lt"/>
              </a:rPr>
              <a:t>orientieren</a:t>
            </a:r>
            <a:r>
              <a:rPr lang="en-GB" spc="0" dirty="0">
                <a:solidFill>
                  <a:srgbClr val="000000"/>
                </a:solidFill>
                <a:latin typeface="Calibri"/>
                <a:ea typeface="+mn-lt"/>
                <a:cs typeface="+mn-lt"/>
              </a:rPr>
              <a:t>.</a:t>
            </a:r>
            <a:endParaRPr lang="en-GB" dirty="0"/>
          </a:p>
          <a:p>
            <a:pPr marL="914400" lvl="1">
              <a:spcBef>
                <a:spcPts val="1000"/>
              </a:spcBef>
              <a:buClr>
                <a:schemeClr val="accent2"/>
              </a:buClr>
              <a:buFont typeface="Arial" panose="020B0604020202020204" pitchFamily="34" charset="0"/>
              <a:buChar char="•"/>
              <a:defRPr/>
            </a:pPr>
            <a:r>
              <a:rPr lang="en-GB" spc="0" dirty="0">
                <a:solidFill>
                  <a:srgbClr val="000000"/>
                </a:solidFill>
                <a:latin typeface="Calibri"/>
                <a:ea typeface="+mn-lt"/>
                <a:cs typeface="+mn-lt"/>
              </a:rPr>
              <a:t>Wenn Non-Profit-</a:t>
            </a:r>
            <a:r>
              <a:rPr lang="en-GB" spc="0" dirty="0" err="1">
                <a:solidFill>
                  <a:srgbClr val="000000"/>
                </a:solidFill>
                <a:latin typeface="Calibri"/>
                <a:ea typeface="+mn-lt"/>
                <a:cs typeface="+mn-lt"/>
              </a:rPr>
              <a:t>Organisationen</a:t>
            </a:r>
            <a:r>
              <a:rPr lang="en-GB" spc="0" dirty="0">
                <a:solidFill>
                  <a:srgbClr val="000000"/>
                </a:solidFill>
                <a:latin typeface="Calibri"/>
                <a:ea typeface="+mn-lt"/>
                <a:cs typeface="+mn-lt"/>
              </a:rPr>
              <a:t> auf </a:t>
            </a:r>
            <a:r>
              <a:rPr lang="en-GB" spc="0" dirty="0" err="1">
                <a:solidFill>
                  <a:srgbClr val="000000"/>
                </a:solidFill>
                <a:latin typeface="Calibri"/>
                <a:ea typeface="+mn-lt"/>
                <a:cs typeface="+mn-lt"/>
              </a:rPr>
              <a:t>nationaler</a:t>
            </a:r>
            <a:r>
              <a:rPr lang="en-GB" spc="0" dirty="0">
                <a:solidFill>
                  <a:srgbClr val="000000"/>
                </a:solidFill>
                <a:latin typeface="Calibri"/>
                <a:ea typeface="+mn-lt"/>
                <a:cs typeface="+mn-lt"/>
              </a:rPr>
              <a:t> Ebene </a:t>
            </a:r>
            <a:r>
              <a:rPr lang="en-GB" spc="0" dirty="0" err="1">
                <a:solidFill>
                  <a:srgbClr val="000000"/>
                </a:solidFill>
                <a:latin typeface="Calibri"/>
                <a:ea typeface="+mn-lt"/>
                <a:cs typeface="+mn-lt"/>
              </a:rPr>
              <a:t>tätig</a:t>
            </a:r>
            <a:r>
              <a:rPr lang="en-GB" spc="0" dirty="0">
                <a:solidFill>
                  <a:srgbClr val="000000"/>
                </a:solidFill>
                <a:latin typeface="Calibri"/>
                <a:ea typeface="+mn-lt"/>
                <a:cs typeface="+mn-lt"/>
              </a:rPr>
              <a:t> </a:t>
            </a:r>
            <a:r>
              <a:rPr lang="en-GB" spc="0" dirty="0" err="1">
                <a:solidFill>
                  <a:srgbClr val="000000"/>
                </a:solidFill>
                <a:latin typeface="Calibri"/>
                <a:ea typeface="+mn-lt"/>
                <a:cs typeface="+mn-lt"/>
              </a:rPr>
              <a:t>sind</a:t>
            </a:r>
            <a:r>
              <a:rPr lang="en-GB" spc="0" dirty="0">
                <a:solidFill>
                  <a:srgbClr val="000000"/>
                </a:solidFill>
                <a:latin typeface="Calibri"/>
                <a:ea typeface="+mn-lt"/>
                <a:cs typeface="+mn-lt"/>
              </a:rPr>
              <a:t>, </a:t>
            </a:r>
            <a:r>
              <a:rPr lang="en-GB" spc="0" dirty="0" err="1">
                <a:solidFill>
                  <a:srgbClr val="000000"/>
                </a:solidFill>
                <a:latin typeface="Calibri"/>
                <a:ea typeface="+mn-lt"/>
                <a:cs typeface="+mn-lt"/>
              </a:rPr>
              <a:t>ist</a:t>
            </a:r>
            <a:r>
              <a:rPr lang="en-GB" spc="0" dirty="0">
                <a:solidFill>
                  <a:srgbClr val="000000"/>
                </a:solidFill>
                <a:latin typeface="Calibri"/>
                <a:ea typeface="+mn-lt"/>
                <a:cs typeface="+mn-lt"/>
              </a:rPr>
              <a:t> Hybrid </a:t>
            </a:r>
            <a:r>
              <a:rPr lang="en-GB" spc="0" dirty="0" err="1">
                <a:solidFill>
                  <a:srgbClr val="000000"/>
                </a:solidFill>
                <a:latin typeface="Calibri"/>
                <a:ea typeface="+mn-lt"/>
                <a:cs typeface="+mn-lt"/>
              </a:rPr>
              <a:t>eine</a:t>
            </a:r>
            <a:r>
              <a:rPr lang="en-GB" spc="0" dirty="0">
                <a:solidFill>
                  <a:srgbClr val="000000"/>
                </a:solidFill>
                <a:latin typeface="Calibri"/>
                <a:ea typeface="+mn-lt"/>
                <a:cs typeface="+mn-lt"/>
              </a:rPr>
              <a:t> </a:t>
            </a:r>
            <a:r>
              <a:rPr lang="en-GB" spc="0" dirty="0" err="1">
                <a:solidFill>
                  <a:srgbClr val="000000"/>
                </a:solidFill>
                <a:latin typeface="Calibri"/>
                <a:ea typeface="+mn-lt"/>
                <a:cs typeface="+mn-lt"/>
              </a:rPr>
              <a:t>Möglichkeit</a:t>
            </a:r>
            <a:r>
              <a:rPr lang="en-GB" spc="0" dirty="0">
                <a:solidFill>
                  <a:srgbClr val="000000"/>
                </a:solidFill>
                <a:latin typeface="Calibri"/>
                <a:ea typeface="+mn-lt"/>
                <a:cs typeface="+mn-lt"/>
              </a:rPr>
              <a:t>, </a:t>
            </a:r>
            <a:r>
              <a:rPr lang="en-GB" spc="0" dirty="0" err="1">
                <a:solidFill>
                  <a:srgbClr val="000000"/>
                </a:solidFill>
                <a:latin typeface="Calibri"/>
                <a:ea typeface="+mn-lt"/>
                <a:cs typeface="+mn-lt"/>
              </a:rPr>
              <a:t>reibungslos</a:t>
            </a:r>
            <a:r>
              <a:rPr lang="en-GB" spc="0" dirty="0">
                <a:solidFill>
                  <a:srgbClr val="000000"/>
                </a:solidFill>
                <a:latin typeface="Calibri"/>
                <a:ea typeface="+mn-lt"/>
                <a:cs typeface="+mn-lt"/>
              </a:rPr>
              <a:t> </a:t>
            </a:r>
            <a:r>
              <a:rPr lang="en-GB" spc="0" dirty="0" err="1">
                <a:solidFill>
                  <a:srgbClr val="000000"/>
                </a:solidFill>
                <a:latin typeface="Calibri"/>
                <a:ea typeface="+mn-lt"/>
                <a:cs typeface="+mn-lt"/>
              </a:rPr>
              <a:t>zu</a:t>
            </a:r>
            <a:r>
              <a:rPr lang="en-GB" spc="0" dirty="0">
                <a:solidFill>
                  <a:srgbClr val="000000"/>
                </a:solidFill>
                <a:latin typeface="Calibri"/>
                <a:ea typeface="+mn-lt"/>
                <a:cs typeface="+mn-lt"/>
              </a:rPr>
              <a:t> </a:t>
            </a:r>
            <a:r>
              <a:rPr lang="en-GB" spc="0" dirty="0" err="1">
                <a:solidFill>
                  <a:srgbClr val="000000"/>
                </a:solidFill>
                <a:latin typeface="Calibri"/>
                <a:ea typeface="+mn-lt"/>
                <a:cs typeface="+mn-lt"/>
              </a:rPr>
              <a:t>arbeiten</a:t>
            </a:r>
            <a:r>
              <a:rPr lang="en-GB" spc="0" dirty="0">
                <a:solidFill>
                  <a:srgbClr val="000000"/>
                </a:solidFill>
                <a:latin typeface="Calibri"/>
                <a:ea typeface="+mn-lt"/>
                <a:cs typeface="+mn-lt"/>
              </a:rPr>
              <a:t>. Für </a:t>
            </a:r>
            <a:r>
              <a:rPr lang="en-GB" spc="0" dirty="0" err="1">
                <a:solidFill>
                  <a:srgbClr val="000000"/>
                </a:solidFill>
                <a:latin typeface="Calibri"/>
                <a:ea typeface="+mn-lt"/>
                <a:cs typeface="+mn-lt"/>
              </a:rPr>
              <a:t>lokale</a:t>
            </a:r>
            <a:r>
              <a:rPr lang="en-GB" spc="0" dirty="0">
                <a:solidFill>
                  <a:srgbClr val="000000"/>
                </a:solidFill>
                <a:latin typeface="Calibri"/>
                <a:ea typeface="+mn-lt"/>
                <a:cs typeface="+mn-lt"/>
              </a:rPr>
              <a:t> </a:t>
            </a:r>
            <a:r>
              <a:rPr lang="en-GB" spc="0" dirty="0" err="1">
                <a:solidFill>
                  <a:srgbClr val="000000"/>
                </a:solidFill>
                <a:latin typeface="Calibri"/>
                <a:ea typeface="+mn-lt"/>
                <a:cs typeface="+mn-lt"/>
              </a:rPr>
              <a:t>Organisationen</a:t>
            </a:r>
            <a:r>
              <a:rPr lang="en-GB" spc="0" dirty="0">
                <a:solidFill>
                  <a:srgbClr val="000000"/>
                </a:solidFill>
                <a:latin typeface="Calibri"/>
                <a:ea typeface="+mn-lt"/>
                <a:cs typeface="+mn-lt"/>
              </a:rPr>
              <a:t> </a:t>
            </a:r>
            <a:r>
              <a:rPr lang="en-GB" spc="0" dirty="0" err="1">
                <a:solidFill>
                  <a:srgbClr val="000000"/>
                </a:solidFill>
                <a:latin typeface="Calibri"/>
                <a:ea typeface="+mn-lt"/>
                <a:cs typeface="+mn-lt"/>
              </a:rPr>
              <a:t>können</a:t>
            </a:r>
            <a:r>
              <a:rPr lang="en-GB" spc="0" dirty="0">
                <a:solidFill>
                  <a:srgbClr val="000000"/>
                </a:solidFill>
                <a:latin typeface="Calibri"/>
                <a:ea typeface="+mn-lt"/>
                <a:cs typeface="+mn-lt"/>
              </a:rPr>
              <a:t> </a:t>
            </a:r>
            <a:r>
              <a:rPr lang="en-GB" spc="0" dirty="0" err="1">
                <a:solidFill>
                  <a:srgbClr val="000000"/>
                </a:solidFill>
                <a:latin typeface="Calibri"/>
                <a:ea typeface="+mn-lt"/>
                <a:cs typeface="+mn-lt"/>
              </a:rPr>
              <a:t>hybride</a:t>
            </a:r>
            <a:r>
              <a:rPr lang="en-GB" spc="0" dirty="0">
                <a:solidFill>
                  <a:srgbClr val="000000"/>
                </a:solidFill>
                <a:latin typeface="Calibri"/>
                <a:ea typeface="+mn-lt"/>
                <a:cs typeface="+mn-lt"/>
              </a:rPr>
              <a:t> </a:t>
            </a:r>
            <a:r>
              <a:rPr lang="en-GB" spc="0" dirty="0" err="1">
                <a:solidFill>
                  <a:srgbClr val="000000"/>
                </a:solidFill>
                <a:latin typeface="Calibri"/>
                <a:ea typeface="+mn-lt"/>
                <a:cs typeface="+mn-lt"/>
              </a:rPr>
              <a:t>Veranstaltungen</a:t>
            </a:r>
            <a:r>
              <a:rPr lang="en-GB" spc="0" dirty="0">
                <a:solidFill>
                  <a:srgbClr val="000000"/>
                </a:solidFill>
                <a:latin typeface="Calibri"/>
                <a:ea typeface="+mn-lt"/>
                <a:cs typeface="+mn-lt"/>
              </a:rPr>
              <a:t> </a:t>
            </a:r>
            <a:r>
              <a:rPr lang="en-GB" spc="0" dirty="0" err="1">
                <a:solidFill>
                  <a:srgbClr val="000000"/>
                </a:solidFill>
                <a:latin typeface="Calibri"/>
                <a:ea typeface="+mn-lt"/>
                <a:cs typeface="+mn-lt"/>
              </a:rPr>
              <a:t>neue</a:t>
            </a:r>
            <a:r>
              <a:rPr lang="en-GB" spc="0" dirty="0">
                <a:solidFill>
                  <a:srgbClr val="000000"/>
                </a:solidFill>
                <a:latin typeface="Calibri"/>
                <a:ea typeface="+mn-lt"/>
                <a:cs typeface="+mn-lt"/>
              </a:rPr>
              <a:t> Möglichkeiten </a:t>
            </a:r>
            <a:r>
              <a:rPr lang="en-GB" spc="0" dirty="0" err="1">
                <a:solidFill>
                  <a:srgbClr val="000000"/>
                </a:solidFill>
                <a:latin typeface="Calibri"/>
                <a:ea typeface="+mn-lt"/>
                <a:cs typeface="+mn-lt"/>
              </a:rPr>
              <a:t>zur</a:t>
            </a:r>
            <a:r>
              <a:rPr lang="en-GB" spc="0" dirty="0">
                <a:solidFill>
                  <a:srgbClr val="000000"/>
                </a:solidFill>
                <a:latin typeface="Calibri"/>
                <a:ea typeface="+mn-lt"/>
                <a:cs typeface="+mn-lt"/>
              </a:rPr>
              <a:t> </a:t>
            </a:r>
            <a:r>
              <a:rPr lang="en-GB" spc="0" dirty="0" err="1">
                <a:solidFill>
                  <a:srgbClr val="000000"/>
                </a:solidFill>
                <a:latin typeface="Calibri"/>
                <a:ea typeface="+mn-lt"/>
                <a:cs typeface="+mn-lt"/>
              </a:rPr>
              <a:t>Verbesserung</a:t>
            </a:r>
            <a:r>
              <a:rPr lang="en-GB" spc="0" dirty="0">
                <a:solidFill>
                  <a:srgbClr val="000000"/>
                </a:solidFill>
                <a:latin typeface="Calibri"/>
                <a:ea typeface="+mn-lt"/>
                <a:cs typeface="+mn-lt"/>
              </a:rPr>
              <a:t> der </a:t>
            </a:r>
            <a:r>
              <a:rPr lang="en-GB" spc="0" dirty="0" err="1">
                <a:solidFill>
                  <a:srgbClr val="000000"/>
                </a:solidFill>
                <a:latin typeface="Calibri"/>
                <a:ea typeface="+mn-lt"/>
                <a:cs typeface="+mn-lt"/>
              </a:rPr>
              <a:t>Spenderbeziehungen</a:t>
            </a:r>
            <a:r>
              <a:rPr lang="en-GB" spc="0" dirty="0">
                <a:solidFill>
                  <a:srgbClr val="000000"/>
                </a:solidFill>
                <a:latin typeface="Calibri"/>
                <a:ea typeface="+mn-lt"/>
                <a:cs typeface="+mn-lt"/>
              </a:rPr>
              <a:t> </a:t>
            </a:r>
            <a:r>
              <a:rPr lang="en-GB" spc="0" dirty="0" err="1">
                <a:solidFill>
                  <a:srgbClr val="000000"/>
                </a:solidFill>
                <a:latin typeface="Calibri"/>
                <a:ea typeface="+mn-lt"/>
                <a:cs typeface="+mn-lt"/>
              </a:rPr>
              <a:t>eröffnen</a:t>
            </a:r>
            <a:r>
              <a:rPr lang="en-GB" spc="0" dirty="0">
                <a:solidFill>
                  <a:srgbClr val="000000"/>
                </a:solidFill>
                <a:latin typeface="Calibri"/>
                <a:ea typeface="+mn-lt"/>
                <a:cs typeface="+mn-lt"/>
              </a:rPr>
              <a:t>. Durch </a:t>
            </a:r>
            <a:r>
              <a:rPr lang="en-GB" spc="0" dirty="0" err="1">
                <a:solidFill>
                  <a:srgbClr val="000000"/>
                </a:solidFill>
                <a:latin typeface="Calibri"/>
                <a:ea typeface="+mn-lt"/>
                <a:cs typeface="+mn-lt"/>
              </a:rPr>
              <a:t>technologiegestützte</a:t>
            </a:r>
            <a:r>
              <a:rPr lang="en-GB" spc="0" dirty="0">
                <a:solidFill>
                  <a:srgbClr val="000000"/>
                </a:solidFill>
                <a:latin typeface="Calibri"/>
                <a:ea typeface="+mn-lt"/>
                <a:cs typeface="+mn-lt"/>
              </a:rPr>
              <a:t> </a:t>
            </a:r>
            <a:r>
              <a:rPr lang="en-GB" spc="0" dirty="0" err="1">
                <a:solidFill>
                  <a:srgbClr val="000000"/>
                </a:solidFill>
                <a:latin typeface="Calibri"/>
                <a:ea typeface="+mn-lt"/>
                <a:cs typeface="+mn-lt"/>
              </a:rPr>
              <a:t>Erlebnisse</a:t>
            </a:r>
            <a:r>
              <a:rPr lang="en-GB" spc="0" dirty="0">
                <a:solidFill>
                  <a:srgbClr val="000000"/>
                </a:solidFill>
                <a:latin typeface="Calibri"/>
                <a:ea typeface="+mn-lt"/>
                <a:cs typeface="+mn-lt"/>
              </a:rPr>
              <a:t> </a:t>
            </a:r>
            <a:r>
              <a:rPr lang="en-GB" spc="0" dirty="0" err="1">
                <a:solidFill>
                  <a:srgbClr val="000000"/>
                </a:solidFill>
                <a:latin typeface="Calibri"/>
                <a:ea typeface="+mn-lt"/>
                <a:cs typeface="+mn-lt"/>
              </a:rPr>
              <a:t>werden</a:t>
            </a:r>
            <a:r>
              <a:rPr lang="en-GB" spc="0" dirty="0">
                <a:solidFill>
                  <a:srgbClr val="000000"/>
                </a:solidFill>
                <a:latin typeface="Calibri"/>
                <a:ea typeface="+mn-lt"/>
                <a:cs typeface="+mn-lt"/>
              </a:rPr>
              <a:t> </a:t>
            </a:r>
            <a:r>
              <a:rPr lang="en-GB" spc="0" dirty="0" err="1">
                <a:solidFill>
                  <a:srgbClr val="000000"/>
                </a:solidFill>
                <a:latin typeface="Calibri"/>
                <a:ea typeface="+mn-lt"/>
                <a:cs typeface="+mn-lt"/>
              </a:rPr>
              <a:t>gemeinnützige</a:t>
            </a:r>
            <a:r>
              <a:rPr lang="en-GB" spc="0" dirty="0">
                <a:solidFill>
                  <a:srgbClr val="000000"/>
                </a:solidFill>
                <a:latin typeface="Calibri"/>
                <a:ea typeface="+mn-lt"/>
                <a:cs typeface="+mn-lt"/>
              </a:rPr>
              <a:t> </a:t>
            </a:r>
            <a:r>
              <a:rPr lang="en-GB" spc="0" dirty="0" err="1">
                <a:solidFill>
                  <a:srgbClr val="000000"/>
                </a:solidFill>
                <a:latin typeface="Calibri"/>
                <a:ea typeface="+mn-lt"/>
                <a:cs typeface="+mn-lt"/>
              </a:rPr>
              <a:t>Organisationen</a:t>
            </a:r>
            <a:r>
              <a:rPr lang="en-GB" spc="0" dirty="0">
                <a:solidFill>
                  <a:srgbClr val="000000"/>
                </a:solidFill>
                <a:latin typeface="Calibri"/>
                <a:ea typeface="+mn-lt"/>
                <a:cs typeface="+mn-lt"/>
              </a:rPr>
              <a:t> </a:t>
            </a:r>
            <a:r>
              <a:rPr lang="en-GB" spc="0" dirty="0" err="1">
                <a:solidFill>
                  <a:srgbClr val="000000"/>
                </a:solidFill>
                <a:latin typeface="Calibri"/>
                <a:ea typeface="+mn-lt"/>
                <a:cs typeface="+mn-lt"/>
              </a:rPr>
              <a:t>auch</a:t>
            </a:r>
            <a:r>
              <a:rPr lang="en-GB" spc="0" dirty="0">
                <a:solidFill>
                  <a:srgbClr val="000000"/>
                </a:solidFill>
                <a:latin typeface="Calibri"/>
                <a:ea typeface="+mn-lt"/>
                <a:cs typeface="+mn-lt"/>
              </a:rPr>
              <a:t> </a:t>
            </a:r>
            <a:r>
              <a:rPr lang="en-GB" spc="0" dirty="0" err="1">
                <a:solidFill>
                  <a:srgbClr val="000000"/>
                </a:solidFill>
                <a:latin typeface="Calibri"/>
                <a:ea typeface="+mn-lt"/>
                <a:cs typeface="+mn-lt"/>
              </a:rPr>
              <a:t>weiterhin</a:t>
            </a:r>
            <a:r>
              <a:rPr lang="en-GB" spc="0" dirty="0">
                <a:solidFill>
                  <a:srgbClr val="000000"/>
                </a:solidFill>
                <a:latin typeface="Calibri"/>
                <a:ea typeface="+mn-lt"/>
                <a:cs typeface="+mn-lt"/>
              </a:rPr>
              <a:t> </a:t>
            </a:r>
            <a:r>
              <a:rPr lang="en-GB" spc="0" dirty="0" err="1">
                <a:solidFill>
                  <a:srgbClr val="000000"/>
                </a:solidFill>
                <a:latin typeface="Calibri"/>
                <a:ea typeface="+mn-lt"/>
                <a:cs typeface="+mn-lt"/>
              </a:rPr>
              <a:t>über</a:t>
            </a:r>
            <a:r>
              <a:rPr lang="en-GB" spc="0" dirty="0">
                <a:solidFill>
                  <a:srgbClr val="000000"/>
                </a:solidFill>
                <a:latin typeface="Calibri"/>
                <a:ea typeface="+mn-lt"/>
                <a:cs typeface="+mn-lt"/>
              </a:rPr>
              <a:t> </a:t>
            </a:r>
            <a:r>
              <a:rPr lang="en-GB" spc="0" dirty="0" err="1">
                <a:solidFill>
                  <a:srgbClr val="000000"/>
                </a:solidFill>
                <a:latin typeface="Calibri"/>
                <a:ea typeface="+mn-lt"/>
                <a:cs typeface="+mn-lt"/>
              </a:rPr>
              <a:t>ihre</a:t>
            </a:r>
            <a:r>
              <a:rPr lang="en-GB" spc="0" dirty="0">
                <a:solidFill>
                  <a:srgbClr val="000000"/>
                </a:solidFill>
                <a:latin typeface="Calibri"/>
                <a:ea typeface="+mn-lt"/>
                <a:cs typeface="+mn-lt"/>
              </a:rPr>
              <a:t> </a:t>
            </a:r>
            <a:r>
              <a:rPr lang="en-GB" spc="0" dirty="0" err="1">
                <a:solidFill>
                  <a:srgbClr val="000000"/>
                </a:solidFill>
                <a:latin typeface="Calibri"/>
                <a:ea typeface="+mn-lt"/>
                <a:cs typeface="+mn-lt"/>
              </a:rPr>
              <a:t>Stadtgrenzen</a:t>
            </a:r>
            <a:r>
              <a:rPr lang="en-GB" spc="0" dirty="0">
                <a:solidFill>
                  <a:srgbClr val="000000"/>
                </a:solidFill>
                <a:latin typeface="Calibri"/>
                <a:ea typeface="+mn-lt"/>
                <a:cs typeface="+mn-lt"/>
              </a:rPr>
              <a:t> </a:t>
            </a:r>
            <a:r>
              <a:rPr lang="en-GB" spc="0" dirty="0" err="1">
                <a:solidFill>
                  <a:srgbClr val="000000"/>
                </a:solidFill>
                <a:latin typeface="Calibri"/>
                <a:ea typeface="+mn-lt"/>
                <a:cs typeface="+mn-lt"/>
              </a:rPr>
              <a:t>hinaus</a:t>
            </a:r>
            <a:r>
              <a:rPr lang="en-GB" spc="0" dirty="0">
                <a:solidFill>
                  <a:srgbClr val="000000"/>
                </a:solidFill>
                <a:latin typeface="Calibri"/>
                <a:ea typeface="+mn-lt"/>
                <a:cs typeface="+mn-lt"/>
              </a:rPr>
              <a:t> </a:t>
            </a:r>
            <a:r>
              <a:rPr lang="en-GB" spc="0" dirty="0" err="1">
                <a:solidFill>
                  <a:srgbClr val="000000"/>
                </a:solidFill>
                <a:latin typeface="Calibri"/>
                <a:ea typeface="+mn-lt"/>
                <a:cs typeface="+mn-lt"/>
              </a:rPr>
              <a:t>bekannt</a:t>
            </a:r>
            <a:r>
              <a:rPr lang="en-GB" spc="0" dirty="0">
                <a:solidFill>
                  <a:srgbClr val="000000"/>
                </a:solidFill>
                <a:latin typeface="Calibri"/>
                <a:ea typeface="+mn-lt"/>
                <a:cs typeface="+mn-lt"/>
              </a:rPr>
              <a:t> </a:t>
            </a:r>
            <a:r>
              <a:rPr lang="en-GB" spc="0" dirty="0" err="1">
                <a:solidFill>
                  <a:srgbClr val="000000"/>
                </a:solidFill>
                <a:latin typeface="Calibri"/>
                <a:ea typeface="+mn-lt"/>
                <a:cs typeface="+mn-lt"/>
              </a:rPr>
              <a:t>gemacht</a:t>
            </a:r>
            <a:r>
              <a:rPr lang="en-GB" spc="0" dirty="0">
                <a:solidFill>
                  <a:srgbClr val="000000"/>
                </a:solidFill>
                <a:latin typeface="Calibri"/>
                <a:ea typeface="+mn-lt"/>
                <a:cs typeface="+mn-lt"/>
              </a:rPr>
              <a:t>.</a:t>
            </a:r>
          </a:p>
          <a:p>
            <a:pPr marL="0" marR="0" lvl="0" indent="0" algn="l" defTabSz="914400" rtl="0" eaLnBrk="1" fontAlgn="auto" latinLnBrk="0" hangingPunct="1">
              <a:lnSpc>
                <a:spcPct val="90000"/>
              </a:lnSpc>
              <a:spcBef>
                <a:spcPts val="1000"/>
              </a:spcBef>
              <a:spcAft>
                <a:spcPts val="0"/>
              </a:spcAft>
              <a:buClrTx/>
              <a:buSzTx/>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Blip>
                <a:blip r:embed="rId3"/>
              </a:buBlip>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Blip>
                <a:blip r:embed="rId3"/>
              </a:buBlip>
              <a:tabLst/>
              <a:defRPr/>
            </a:pPr>
            <a:endParaRPr lang="en-GB" dirty="0">
              <a:latin typeface="Calibri" panose="020F0502020204030204"/>
            </a:endParaRPr>
          </a:p>
          <a:p>
            <a:pPr marL="0" marR="0" lvl="0" indent="0" algn="l" defTabSz="914400" rtl="0" eaLnBrk="1" fontAlgn="auto" latinLnBrk="0" hangingPunct="1">
              <a:lnSpc>
                <a:spcPct val="90000"/>
              </a:lnSpc>
              <a:spcBef>
                <a:spcPts val="1000"/>
              </a:spcBef>
              <a:spcAft>
                <a:spcPts val="0"/>
              </a:spcAft>
              <a:buClrTx/>
              <a:buSzTx/>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Blip>
                <a:blip r:embed="rId3"/>
              </a:buBlip>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Blip>
                <a:blip r:embed="rId3"/>
              </a:buBlip>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endParaRPr lang="en-US" sz="2000"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lIns="91440" tIns="45720" rIns="91440" bIns="45720" anchor="t">
            <a:noAutofit/>
          </a:bodyPr>
          <a:lstStyle/>
          <a:p>
            <a:r>
              <a:rPr lang="en-GB" err="1">
                <a:ea typeface="+mn-lt"/>
                <a:cs typeface="+mn-lt"/>
              </a:rPr>
              <a:t>Fünf</a:t>
            </a:r>
            <a:r>
              <a:rPr lang="en-GB">
                <a:ea typeface="+mn-lt"/>
                <a:cs typeface="+mn-lt"/>
              </a:rPr>
              <a:t> Fundraising-Trends, von </a:t>
            </a:r>
            <a:r>
              <a:rPr lang="en-GB" err="1">
                <a:ea typeface="+mn-lt"/>
                <a:cs typeface="+mn-lt"/>
              </a:rPr>
              <a:t>denen</a:t>
            </a:r>
            <a:r>
              <a:rPr lang="en-GB">
                <a:ea typeface="+mn-lt"/>
                <a:cs typeface="+mn-lt"/>
              </a:rPr>
              <a:t> Sie 2022 </a:t>
            </a:r>
            <a:r>
              <a:rPr lang="en-GB" err="1">
                <a:ea typeface="+mn-lt"/>
                <a:cs typeface="+mn-lt"/>
              </a:rPr>
              <a:t>profitieren</a:t>
            </a:r>
            <a:r>
              <a:rPr lang="en-GB">
                <a:ea typeface="+mn-lt"/>
                <a:cs typeface="+mn-lt"/>
              </a:rPr>
              <a:t> </a:t>
            </a:r>
            <a:r>
              <a:rPr lang="en-GB" err="1">
                <a:ea typeface="+mn-lt"/>
                <a:cs typeface="+mn-lt"/>
              </a:rPr>
              <a:t>können</a:t>
            </a:r>
          </a:p>
        </p:txBody>
      </p:sp>
    </p:spTree>
    <p:extLst>
      <p:ext uri="{BB962C8B-B14F-4D97-AF65-F5344CB8AC3E}">
        <p14:creationId xmlns:p14="http://schemas.microsoft.com/office/powerpoint/2010/main" val="4078626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xEl>
                                              <p:pRg st="3" end="3"/>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763486"/>
            <a:ext cx="10595237" cy="4132136"/>
          </a:xfrm>
        </p:spPr>
        <p:txBody>
          <a:bodyPr lIns="91440" tIns="45720" rIns="91440" bIns="45720" anchor="t"/>
          <a:lstStyle/>
          <a:p>
            <a:pPr marL="0" indent="0">
              <a:defRPr/>
            </a:pPr>
            <a:endParaRPr lang="en-GB" b="1" dirty="0">
              <a:solidFill>
                <a:schemeClr val="accent2"/>
              </a:solidFill>
              <a:ea typeface="+mn-lt"/>
              <a:cs typeface="+mn-lt"/>
            </a:endParaRPr>
          </a:p>
          <a:p>
            <a:pPr marL="0" indent="0">
              <a:defRPr/>
            </a:pPr>
            <a:r>
              <a:rPr lang="en-GB" b="1" dirty="0">
                <a:solidFill>
                  <a:schemeClr val="accent2"/>
                </a:solidFill>
                <a:ea typeface="+mn-lt"/>
                <a:cs typeface="+mn-lt"/>
              </a:rPr>
              <a:t>4. </a:t>
            </a:r>
            <a:r>
              <a:rPr lang="en-GB" b="1" dirty="0" err="1">
                <a:solidFill>
                  <a:schemeClr val="accent2"/>
                </a:solidFill>
                <a:ea typeface="+mn-lt"/>
                <a:cs typeface="+mn-lt"/>
              </a:rPr>
              <a:t>Erweiterte</a:t>
            </a:r>
            <a:r>
              <a:rPr lang="en-GB" b="1" dirty="0">
                <a:solidFill>
                  <a:schemeClr val="accent2"/>
                </a:solidFill>
                <a:ea typeface="+mn-lt"/>
                <a:cs typeface="+mn-lt"/>
              </a:rPr>
              <a:t> </a:t>
            </a:r>
            <a:r>
              <a:rPr lang="en-GB" b="1" dirty="0" err="1">
                <a:solidFill>
                  <a:schemeClr val="accent2"/>
                </a:solidFill>
                <a:ea typeface="+mn-lt"/>
                <a:cs typeface="+mn-lt"/>
              </a:rPr>
              <a:t>wiederkehrende</a:t>
            </a:r>
            <a:r>
              <a:rPr lang="en-GB" b="1" dirty="0">
                <a:solidFill>
                  <a:schemeClr val="accent2"/>
                </a:solidFill>
                <a:ea typeface="+mn-lt"/>
                <a:cs typeface="+mn-lt"/>
              </a:rPr>
              <a:t> </a:t>
            </a:r>
            <a:r>
              <a:rPr lang="en-GB" b="1" dirty="0" err="1">
                <a:solidFill>
                  <a:schemeClr val="accent2"/>
                </a:solidFill>
                <a:ea typeface="+mn-lt"/>
                <a:cs typeface="+mn-lt"/>
              </a:rPr>
              <a:t>Spenden</a:t>
            </a:r>
            <a:r>
              <a:rPr lang="en-GB" b="1" dirty="0">
                <a:solidFill>
                  <a:schemeClr val="accent2"/>
                </a:solidFill>
                <a:ea typeface="+mn-lt"/>
                <a:cs typeface="+mn-lt"/>
              </a:rPr>
              <a:t>:</a:t>
            </a:r>
            <a:endParaRPr lang="en-US" b="1" dirty="0">
              <a:solidFill>
                <a:schemeClr val="accent2"/>
              </a:solidFill>
              <a:ea typeface="+mn-lt"/>
              <a:cs typeface="+mn-lt"/>
            </a:endParaRPr>
          </a:p>
          <a:p>
            <a:pPr marL="0" marR="0" lvl="0" indent="0" algn="l" defTabSz="914400" rtl="0" eaLnBrk="1" fontAlgn="auto" latinLnBrk="0" hangingPunct="1">
              <a:lnSpc>
                <a:spcPct val="90000"/>
              </a:lnSpc>
              <a:spcBef>
                <a:spcPts val="1000"/>
              </a:spcBef>
              <a:spcAft>
                <a:spcPts val="0"/>
              </a:spcAft>
              <a:buClrTx/>
              <a:buSzTx/>
              <a:tabLst/>
              <a:defRPr/>
            </a:pPr>
            <a:endParaRPr kumimoji="0" lang="en-GB" b="1" i="0" u="none" strike="noStrike" kern="1200" cap="none" spc="0" normalizeH="0" baseline="0" noProof="0" dirty="0">
              <a:ln>
                <a:noFill/>
              </a:ln>
              <a:solidFill>
                <a:schemeClr val="accent2"/>
              </a:solidFill>
              <a:effectLst/>
              <a:uLnTx/>
              <a:uFillTx/>
              <a:latin typeface="Calibri" panose="020F0502020204030204"/>
              <a:ea typeface="+mn-ea"/>
              <a:cs typeface="+mn-cs"/>
            </a:endParaRPr>
          </a:p>
          <a:p>
            <a:pPr marL="914400" lvl="1">
              <a:spcBef>
                <a:spcPts val="1000"/>
              </a:spcBef>
              <a:buClr>
                <a:schemeClr val="accent2"/>
              </a:buClr>
              <a:buFont typeface="Arial" panose="020B0604020202020204" pitchFamily="34" charset="0"/>
              <a:buChar char="•"/>
              <a:defRPr/>
            </a:pPr>
            <a:r>
              <a:rPr lang="en-GB" spc="0" dirty="0" err="1">
                <a:solidFill>
                  <a:srgbClr val="000000"/>
                </a:solidFill>
                <a:latin typeface="Calibri"/>
                <a:ea typeface="+mn-lt"/>
                <a:cs typeface="+mn-lt"/>
              </a:rPr>
              <a:t>Wiederkehrende</a:t>
            </a:r>
            <a:r>
              <a:rPr lang="en-GB" spc="0" dirty="0">
                <a:solidFill>
                  <a:srgbClr val="000000"/>
                </a:solidFill>
                <a:latin typeface="Calibri"/>
                <a:ea typeface="+mn-lt"/>
                <a:cs typeface="+mn-lt"/>
              </a:rPr>
              <a:t> </a:t>
            </a:r>
            <a:r>
              <a:rPr lang="en-GB" spc="0" dirty="0" err="1">
                <a:solidFill>
                  <a:srgbClr val="000000"/>
                </a:solidFill>
                <a:latin typeface="Calibri"/>
                <a:ea typeface="+mn-lt"/>
                <a:cs typeface="+mn-lt"/>
              </a:rPr>
              <a:t>Spenden</a:t>
            </a:r>
            <a:r>
              <a:rPr lang="en-GB" spc="0" dirty="0">
                <a:solidFill>
                  <a:srgbClr val="000000"/>
                </a:solidFill>
                <a:latin typeface="Calibri"/>
                <a:ea typeface="+mn-lt"/>
                <a:cs typeface="+mn-lt"/>
              </a:rPr>
              <a:t> </a:t>
            </a:r>
            <a:r>
              <a:rPr lang="en-GB" spc="0" dirty="0" err="1">
                <a:solidFill>
                  <a:srgbClr val="000000"/>
                </a:solidFill>
                <a:latin typeface="Calibri"/>
                <a:ea typeface="+mn-lt"/>
                <a:cs typeface="+mn-lt"/>
              </a:rPr>
              <a:t>sind</a:t>
            </a:r>
            <a:r>
              <a:rPr lang="en-GB" spc="0" dirty="0">
                <a:solidFill>
                  <a:srgbClr val="000000"/>
                </a:solidFill>
                <a:latin typeface="Calibri"/>
                <a:ea typeface="+mn-lt"/>
                <a:cs typeface="+mn-lt"/>
              </a:rPr>
              <a:t> </a:t>
            </a:r>
            <a:r>
              <a:rPr lang="en-GB" spc="0" dirty="0" err="1">
                <a:solidFill>
                  <a:srgbClr val="000000"/>
                </a:solidFill>
                <a:latin typeface="Calibri"/>
                <a:ea typeface="+mn-lt"/>
                <a:cs typeface="+mn-lt"/>
              </a:rPr>
              <a:t>bereits</a:t>
            </a:r>
            <a:r>
              <a:rPr lang="en-GB" spc="0" dirty="0">
                <a:solidFill>
                  <a:srgbClr val="000000"/>
                </a:solidFill>
                <a:latin typeface="Calibri"/>
                <a:ea typeface="+mn-lt"/>
                <a:cs typeface="+mn-lt"/>
              </a:rPr>
              <a:t> </a:t>
            </a:r>
            <a:r>
              <a:rPr lang="en-GB" spc="0" dirty="0" err="1">
                <a:solidFill>
                  <a:srgbClr val="000000"/>
                </a:solidFill>
                <a:latin typeface="Calibri"/>
                <a:ea typeface="+mn-lt"/>
                <a:cs typeface="+mn-lt"/>
              </a:rPr>
              <a:t>ein</a:t>
            </a:r>
            <a:r>
              <a:rPr lang="en-GB" spc="0" dirty="0">
                <a:solidFill>
                  <a:srgbClr val="000000"/>
                </a:solidFill>
                <a:latin typeface="Calibri"/>
                <a:ea typeface="+mn-lt"/>
                <a:cs typeface="+mn-lt"/>
              </a:rPr>
              <a:t> </a:t>
            </a:r>
            <a:r>
              <a:rPr lang="en-GB" spc="0" dirty="0" err="1">
                <a:solidFill>
                  <a:srgbClr val="000000"/>
                </a:solidFill>
                <a:latin typeface="Calibri"/>
                <a:ea typeface="+mn-lt"/>
                <a:cs typeface="+mn-lt"/>
              </a:rPr>
              <a:t>wertvolles</a:t>
            </a:r>
            <a:r>
              <a:rPr lang="en-GB" spc="0" dirty="0">
                <a:solidFill>
                  <a:srgbClr val="000000"/>
                </a:solidFill>
                <a:latin typeface="Calibri"/>
                <a:ea typeface="+mn-lt"/>
                <a:cs typeface="+mn-lt"/>
              </a:rPr>
              <a:t> Instrument für Non-Profit-</a:t>
            </a:r>
            <a:r>
              <a:rPr lang="en-GB" spc="0" dirty="0" err="1">
                <a:solidFill>
                  <a:srgbClr val="000000"/>
                </a:solidFill>
                <a:latin typeface="Calibri"/>
                <a:ea typeface="+mn-lt"/>
                <a:cs typeface="+mn-lt"/>
              </a:rPr>
              <a:t>Organisationen</a:t>
            </a:r>
            <a:r>
              <a:rPr lang="en-GB" spc="0" dirty="0">
                <a:solidFill>
                  <a:srgbClr val="000000"/>
                </a:solidFill>
                <a:latin typeface="Calibri"/>
                <a:ea typeface="+mn-lt"/>
                <a:cs typeface="+mn-lt"/>
              </a:rPr>
              <a:t> und </a:t>
            </a:r>
            <a:r>
              <a:rPr lang="en-GB" spc="0" dirty="0" err="1">
                <a:solidFill>
                  <a:srgbClr val="000000"/>
                </a:solidFill>
                <a:latin typeface="Calibri"/>
                <a:ea typeface="+mn-lt"/>
                <a:cs typeface="+mn-lt"/>
              </a:rPr>
              <a:t>machen</a:t>
            </a:r>
            <a:r>
              <a:rPr lang="en-GB" spc="0" dirty="0">
                <a:solidFill>
                  <a:srgbClr val="000000"/>
                </a:solidFill>
                <a:latin typeface="Calibri"/>
                <a:ea typeface="+mn-lt"/>
                <a:cs typeface="+mn-lt"/>
              </a:rPr>
              <a:t> 26 % der Online-</a:t>
            </a:r>
            <a:r>
              <a:rPr lang="en-GB" spc="0" dirty="0" err="1">
                <a:solidFill>
                  <a:srgbClr val="000000"/>
                </a:solidFill>
                <a:latin typeface="Calibri"/>
                <a:ea typeface="+mn-lt"/>
                <a:cs typeface="+mn-lt"/>
              </a:rPr>
              <a:t>Einnahmen</a:t>
            </a:r>
            <a:r>
              <a:rPr lang="en-GB" spc="0" dirty="0">
                <a:solidFill>
                  <a:srgbClr val="000000"/>
                </a:solidFill>
                <a:latin typeface="Calibri"/>
                <a:ea typeface="+mn-lt"/>
                <a:cs typeface="+mn-lt"/>
              </a:rPr>
              <a:t> von </a:t>
            </a:r>
            <a:r>
              <a:rPr lang="en-GB" spc="0" dirty="0" err="1">
                <a:solidFill>
                  <a:srgbClr val="000000"/>
                </a:solidFill>
                <a:latin typeface="Calibri"/>
                <a:ea typeface="+mn-lt"/>
                <a:cs typeface="+mn-lt"/>
              </a:rPr>
              <a:t>Organisationen</a:t>
            </a:r>
            <a:r>
              <a:rPr lang="en-GB" spc="0" dirty="0">
                <a:solidFill>
                  <a:srgbClr val="000000"/>
                </a:solidFill>
                <a:latin typeface="Calibri"/>
                <a:ea typeface="+mn-lt"/>
                <a:cs typeface="+mn-lt"/>
              </a:rPr>
              <a:t> </a:t>
            </a:r>
            <a:r>
              <a:rPr lang="en-GB" spc="0" dirty="0" err="1">
                <a:solidFill>
                  <a:srgbClr val="000000"/>
                </a:solidFill>
                <a:latin typeface="Calibri"/>
                <a:ea typeface="+mn-lt"/>
                <a:cs typeface="+mn-lt"/>
              </a:rPr>
              <a:t>aus</a:t>
            </a:r>
            <a:r>
              <a:rPr lang="en-GB" spc="0" dirty="0">
                <a:solidFill>
                  <a:srgbClr val="000000"/>
                </a:solidFill>
                <a:latin typeface="Calibri"/>
                <a:ea typeface="+mn-lt"/>
                <a:cs typeface="+mn-lt"/>
              </a:rPr>
              <a:t>, die </a:t>
            </a:r>
            <a:r>
              <a:rPr lang="en-GB" spc="0" dirty="0" err="1">
                <a:solidFill>
                  <a:srgbClr val="000000"/>
                </a:solidFill>
                <a:latin typeface="Calibri"/>
                <a:ea typeface="+mn-lt"/>
                <a:cs typeface="+mn-lt"/>
              </a:rPr>
              <a:t>mehr</a:t>
            </a:r>
            <a:r>
              <a:rPr lang="en-GB" spc="0" dirty="0">
                <a:solidFill>
                  <a:srgbClr val="000000"/>
                </a:solidFill>
                <a:latin typeface="Calibri"/>
                <a:ea typeface="+mn-lt"/>
                <a:cs typeface="+mn-lt"/>
              </a:rPr>
              <a:t> </a:t>
            </a:r>
            <a:r>
              <a:rPr lang="en-GB" spc="0" dirty="0" err="1">
                <a:solidFill>
                  <a:srgbClr val="000000"/>
                </a:solidFill>
                <a:latin typeface="Calibri"/>
                <a:ea typeface="+mn-lt"/>
                <a:cs typeface="+mn-lt"/>
              </a:rPr>
              <a:t>als</a:t>
            </a:r>
            <a:r>
              <a:rPr lang="en-GB" spc="0" dirty="0">
                <a:solidFill>
                  <a:srgbClr val="000000"/>
                </a:solidFill>
                <a:latin typeface="Calibri"/>
                <a:ea typeface="+mn-lt"/>
                <a:cs typeface="+mn-lt"/>
              </a:rPr>
              <a:t> 50 </a:t>
            </a:r>
            <a:r>
              <a:rPr lang="en-GB" spc="0" dirty="0" err="1">
                <a:solidFill>
                  <a:srgbClr val="000000"/>
                </a:solidFill>
                <a:latin typeface="Calibri"/>
                <a:ea typeface="+mn-lt"/>
                <a:cs typeface="+mn-lt"/>
              </a:rPr>
              <a:t>Millionen</a:t>
            </a:r>
            <a:r>
              <a:rPr lang="en-GB" spc="0" dirty="0">
                <a:solidFill>
                  <a:srgbClr val="000000"/>
                </a:solidFill>
                <a:latin typeface="Calibri"/>
                <a:ea typeface="+mn-lt"/>
                <a:cs typeface="+mn-lt"/>
              </a:rPr>
              <a:t> US-Dollar an </a:t>
            </a:r>
            <a:r>
              <a:rPr lang="en-GB" spc="0" dirty="0" err="1">
                <a:solidFill>
                  <a:srgbClr val="000000"/>
                </a:solidFill>
                <a:latin typeface="Calibri"/>
                <a:ea typeface="+mn-lt"/>
                <a:cs typeface="+mn-lt"/>
              </a:rPr>
              <a:t>Spendenvolumen</a:t>
            </a:r>
            <a:r>
              <a:rPr lang="en-GB" spc="0" dirty="0">
                <a:solidFill>
                  <a:srgbClr val="000000"/>
                </a:solidFill>
                <a:latin typeface="Calibri"/>
                <a:ea typeface="+mn-lt"/>
                <a:cs typeface="+mn-lt"/>
              </a:rPr>
              <a:t> auf Classy </a:t>
            </a:r>
            <a:r>
              <a:rPr lang="en-GB" spc="0" dirty="0" err="1">
                <a:solidFill>
                  <a:srgbClr val="000000"/>
                </a:solidFill>
                <a:latin typeface="Calibri"/>
                <a:ea typeface="+mn-lt"/>
                <a:cs typeface="+mn-lt"/>
              </a:rPr>
              <a:t>sammeln</a:t>
            </a:r>
            <a:r>
              <a:rPr lang="en-GB" spc="0" dirty="0">
                <a:solidFill>
                  <a:srgbClr val="000000"/>
                </a:solidFill>
                <a:latin typeface="Calibri"/>
                <a:ea typeface="+mn-lt"/>
                <a:cs typeface="+mn-lt"/>
              </a:rPr>
              <a:t>, </a:t>
            </a:r>
            <a:r>
              <a:rPr lang="en-GB" spc="0" dirty="0" err="1">
                <a:solidFill>
                  <a:srgbClr val="000000"/>
                </a:solidFill>
                <a:latin typeface="Calibri"/>
                <a:ea typeface="+mn-lt"/>
                <a:cs typeface="+mn-lt"/>
              </a:rPr>
              <a:t>wie</a:t>
            </a:r>
            <a:r>
              <a:rPr lang="en-GB" spc="0" dirty="0">
                <a:solidFill>
                  <a:srgbClr val="000000"/>
                </a:solidFill>
                <a:latin typeface="Calibri"/>
                <a:ea typeface="+mn-lt"/>
                <a:cs typeface="+mn-lt"/>
              </a:rPr>
              <a:t> in</a:t>
            </a:r>
            <a:r>
              <a:rPr lang="en-GB" spc="0" dirty="0">
                <a:solidFill>
                  <a:schemeClr val="accent2"/>
                </a:solidFill>
                <a:latin typeface="Calibri"/>
                <a:ea typeface="+mn-lt"/>
                <a:cs typeface="+mn-lt"/>
              </a:rPr>
              <a:t> </a:t>
            </a:r>
            <a:r>
              <a:rPr kumimoji="0" lang="en-GB" b="0" i="0" strike="noStrike" kern="1200" cap="none" spc="0" normalizeH="0" baseline="0" noProof="0" dirty="0">
                <a:ln>
                  <a:noFill/>
                </a:ln>
                <a:solidFill>
                  <a:schemeClr val="accent2"/>
                </a:solidFill>
                <a:effectLst/>
                <a:uLnTx/>
                <a:uFillTx/>
                <a:latin typeface="Calibri"/>
                <a:ea typeface="+mn-lt"/>
                <a:cs typeface="+mn-lt"/>
                <a:hlinkClick r:id="rId3">
                  <a:extLst>
                    <a:ext uri="{A12FA001-AC4F-418D-AE19-62706E023703}">
                      <ahyp:hlinkClr xmlns:ahyp="http://schemas.microsoft.com/office/drawing/2018/hyperlinkcolor" val="tx"/>
                    </a:ext>
                  </a:extLst>
                </a:hlinkClick>
              </a:rPr>
              <a:t>The State of Modern Philanthropy</a:t>
            </a:r>
            <a:r>
              <a:rPr lang="en-GB" spc="0" dirty="0">
                <a:solidFill>
                  <a:schemeClr val="accent2"/>
                </a:solidFill>
                <a:latin typeface="Calibri"/>
                <a:ea typeface="+mn-lt"/>
                <a:cs typeface="+mn-lt"/>
              </a:rPr>
              <a:t> </a:t>
            </a:r>
            <a:r>
              <a:rPr lang="en-GB" spc="0" dirty="0" err="1">
                <a:solidFill>
                  <a:srgbClr val="000000"/>
                </a:solidFill>
                <a:latin typeface="Calibri"/>
                <a:ea typeface="+mn-lt"/>
                <a:cs typeface="+mn-lt"/>
              </a:rPr>
              <a:t>festgestellt</a:t>
            </a:r>
            <a:r>
              <a:rPr lang="en-GB" spc="0" dirty="0">
                <a:solidFill>
                  <a:srgbClr val="000000"/>
                </a:solidFill>
                <a:latin typeface="Calibri"/>
                <a:ea typeface="+mn-lt"/>
                <a:cs typeface="+mn-lt"/>
              </a:rPr>
              <a:t> </a:t>
            </a:r>
            <a:r>
              <a:rPr lang="en-GB" spc="0" dirty="0" err="1">
                <a:solidFill>
                  <a:srgbClr val="000000"/>
                </a:solidFill>
                <a:latin typeface="Calibri"/>
                <a:ea typeface="+mn-lt"/>
                <a:cs typeface="+mn-lt"/>
              </a:rPr>
              <a:t>wurde</a:t>
            </a:r>
            <a:r>
              <a:rPr lang="en-GB" spc="0" dirty="0">
                <a:solidFill>
                  <a:srgbClr val="000000"/>
                </a:solidFill>
                <a:latin typeface="Calibri"/>
                <a:ea typeface="+mn-lt"/>
                <a:cs typeface="+mn-lt"/>
              </a:rPr>
              <a:t>. </a:t>
            </a:r>
            <a:endParaRPr lang="en-GB" dirty="0"/>
          </a:p>
          <a:p>
            <a:pPr marL="914400" lvl="1">
              <a:spcBef>
                <a:spcPts val="1000"/>
              </a:spcBef>
              <a:buClr>
                <a:schemeClr val="accent2"/>
              </a:buClr>
              <a:buFont typeface="Arial" panose="020B0604020202020204" pitchFamily="34" charset="0"/>
              <a:buChar char="•"/>
              <a:defRPr/>
            </a:pPr>
            <a:r>
              <a:rPr lang="en-GB" spc="0" dirty="0">
                <a:solidFill>
                  <a:srgbClr val="000000"/>
                </a:solidFill>
                <a:latin typeface="Calibri"/>
                <a:ea typeface="+mn-lt"/>
                <a:cs typeface="+mn-lt"/>
              </a:rPr>
              <a:t>Es </a:t>
            </a:r>
            <a:r>
              <a:rPr lang="en-GB" spc="0" dirty="0" err="1">
                <a:solidFill>
                  <a:srgbClr val="000000"/>
                </a:solidFill>
                <a:latin typeface="Calibri"/>
                <a:ea typeface="+mn-lt"/>
                <a:cs typeface="+mn-lt"/>
              </a:rPr>
              <a:t>gibt</a:t>
            </a:r>
            <a:r>
              <a:rPr lang="en-GB" spc="0" dirty="0">
                <a:solidFill>
                  <a:srgbClr val="000000"/>
                </a:solidFill>
                <a:latin typeface="Calibri"/>
                <a:ea typeface="+mn-lt"/>
                <a:cs typeface="+mn-lt"/>
              </a:rPr>
              <a:t> </a:t>
            </a:r>
            <a:r>
              <a:rPr lang="en-GB" spc="0" dirty="0" err="1">
                <a:solidFill>
                  <a:srgbClr val="000000"/>
                </a:solidFill>
                <a:latin typeface="Calibri"/>
                <a:ea typeface="+mn-lt"/>
                <a:cs typeface="+mn-lt"/>
              </a:rPr>
              <a:t>immer</a:t>
            </a:r>
            <a:r>
              <a:rPr lang="en-GB" spc="0" dirty="0">
                <a:solidFill>
                  <a:srgbClr val="000000"/>
                </a:solidFill>
                <a:latin typeface="Calibri"/>
                <a:ea typeface="+mn-lt"/>
                <a:cs typeface="+mn-lt"/>
              </a:rPr>
              <a:t> </a:t>
            </a:r>
            <a:r>
              <a:rPr lang="en-GB" spc="0" dirty="0" err="1">
                <a:solidFill>
                  <a:srgbClr val="000000"/>
                </a:solidFill>
                <a:latin typeface="Calibri"/>
                <a:ea typeface="+mn-lt"/>
                <a:cs typeface="+mn-lt"/>
              </a:rPr>
              <a:t>noch</a:t>
            </a:r>
            <a:r>
              <a:rPr lang="en-GB" spc="0" dirty="0">
                <a:solidFill>
                  <a:srgbClr val="000000"/>
                </a:solidFill>
                <a:latin typeface="Calibri"/>
                <a:ea typeface="+mn-lt"/>
                <a:cs typeface="+mn-lt"/>
              </a:rPr>
              <a:t> </a:t>
            </a:r>
            <a:r>
              <a:rPr lang="en-GB" spc="0" dirty="0" err="1">
                <a:solidFill>
                  <a:srgbClr val="000000"/>
                </a:solidFill>
                <a:latin typeface="Calibri"/>
                <a:ea typeface="+mn-lt"/>
                <a:cs typeface="+mn-lt"/>
              </a:rPr>
              <a:t>mehr</a:t>
            </a:r>
            <a:r>
              <a:rPr lang="en-GB" spc="0" dirty="0">
                <a:solidFill>
                  <a:srgbClr val="000000"/>
                </a:solidFill>
                <a:latin typeface="Calibri"/>
                <a:ea typeface="+mn-lt"/>
                <a:cs typeface="+mn-lt"/>
              </a:rPr>
              <a:t> </a:t>
            </a:r>
            <a:r>
              <a:rPr lang="en-GB" spc="0" dirty="0" err="1">
                <a:solidFill>
                  <a:srgbClr val="000000"/>
                </a:solidFill>
                <a:latin typeface="Calibri"/>
                <a:ea typeface="+mn-lt"/>
                <a:cs typeface="+mn-lt"/>
              </a:rPr>
              <a:t>als</a:t>
            </a:r>
            <a:r>
              <a:rPr lang="en-GB" spc="0" dirty="0">
                <a:solidFill>
                  <a:srgbClr val="000000"/>
                </a:solidFill>
                <a:latin typeface="Calibri"/>
                <a:ea typeface="+mn-lt"/>
                <a:cs typeface="+mn-lt"/>
              </a:rPr>
              <a:t> 400 </a:t>
            </a:r>
            <a:r>
              <a:rPr lang="en-GB" spc="0" dirty="0" err="1">
                <a:solidFill>
                  <a:srgbClr val="000000"/>
                </a:solidFill>
                <a:latin typeface="Calibri"/>
                <a:ea typeface="+mn-lt"/>
                <a:cs typeface="+mn-lt"/>
              </a:rPr>
              <a:t>Milliarden</a:t>
            </a:r>
            <a:r>
              <a:rPr lang="en-GB" spc="0" dirty="0">
                <a:solidFill>
                  <a:srgbClr val="000000"/>
                </a:solidFill>
                <a:latin typeface="Calibri"/>
                <a:ea typeface="+mn-lt"/>
                <a:cs typeface="+mn-lt"/>
              </a:rPr>
              <a:t> Dollar an Offline-</a:t>
            </a:r>
            <a:r>
              <a:rPr lang="en-GB" spc="0" dirty="0" err="1">
                <a:solidFill>
                  <a:srgbClr val="000000"/>
                </a:solidFill>
                <a:latin typeface="Calibri"/>
                <a:ea typeface="+mn-lt"/>
                <a:cs typeface="+mn-lt"/>
              </a:rPr>
              <a:t>Spenden</a:t>
            </a:r>
            <a:r>
              <a:rPr lang="en-GB" spc="0" dirty="0">
                <a:solidFill>
                  <a:srgbClr val="000000"/>
                </a:solidFill>
                <a:latin typeface="Calibri"/>
                <a:ea typeface="+mn-lt"/>
                <a:cs typeface="+mn-lt"/>
              </a:rPr>
              <a:t>, die von </a:t>
            </a:r>
            <a:r>
              <a:rPr lang="en-GB" spc="0" dirty="0" err="1">
                <a:solidFill>
                  <a:srgbClr val="000000"/>
                </a:solidFill>
                <a:latin typeface="Calibri"/>
                <a:ea typeface="+mn-lt"/>
                <a:cs typeface="+mn-lt"/>
              </a:rPr>
              <a:t>gemeinnützigen</a:t>
            </a:r>
            <a:r>
              <a:rPr lang="en-GB" spc="0" dirty="0">
                <a:solidFill>
                  <a:srgbClr val="000000"/>
                </a:solidFill>
                <a:latin typeface="Calibri"/>
                <a:ea typeface="+mn-lt"/>
                <a:cs typeface="+mn-lt"/>
              </a:rPr>
              <a:t> </a:t>
            </a:r>
            <a:r>
              <a:rPr lang="en-GB" spc="0" dirty="0" err="1">
                <a:solidFill>
                  <a:srgbClr val="000000"/>
                </a:solidFill>
                <a:latin typeface="Calibri"/>
                <a:ea typeface="+mn-lt"/>
                <a:cs typeface="+mn-lt"/>
              </a:rPr>
              <a:t>Organisationen</a:t>
            </a:r>
            <a:r>
              <a:rPr lang="en-GB" spc="0" dirty="0">
                <a:solidFill>
                  <a:srgbClr val="000000"/>
                </a:solidFill>
                <a:latin typeface="Calibri"/>
                <a:ea typeface="+mn-lt"/>
                <a:cs typeface="+mn-lt"/>
              </a:rPr>
              <a:t> </a:t>
            </a:r>
            <a:r>
              <a:rPr lang="en-GB" spc="0" dirty="0" err="1">
                <a:solidFill>
                  <a:srgbClr val="000000"/>
                </a:solidFill>
                <a:latin typeface="Calibri"/>
                <a:ea typeface="+mn-lt"/>
                <a:cs typeface="+mn-lt"/>
              </a:rPr>
              <a:t>bearbeitet</a:t>
            </a:r>
            <a:r>
              <a:rPr lang="en-GB" spc="0" dirty="0">
                <a:solidFill>
                  <a:srgbClr val="000000"/>
                </a:solidFill>
                <a:latin typeface="Calibri"/>
                <a:ea typeface="+mn-lt"/>
                <a:cs typeface="+mn-lt"/>
              </a:rPr>
              <a:t> </a:t>
            </a:r>
            <a:r>
              <a:rPr lang="en-GB" spc="0" dirty="0" err="1">
                <a:solidFill>
                  <a:srgbClr val="000000"/>
                </a:solidFill>
                <a:latin typeface="Calibri"/>
                <a:ea typeface="+mn-lt"/>
                <a:cs typeface="+mn-lt"/>
              </a:rPr>
              <a:t>werden</a:t>
            </a:r>
            <a:r>
              <a:rPr lang="en-GB" spc="0" dirty="0">
                <a:solidFill>
                  <a:srgbClr val="000000"/>
                </a:solidFill>
                <a:latin typeface="Calibri"/>
                <a:ea typeface="+mn-lt"/>
                <a:cs typeface="+mn-lt"/>
              </a:rPr>
              <a:t>, von </a:t>
            </a:r>
            <a:r>
              <a:rPr lang="en-GB" spc="0" dirty="0" err="1">
                <a:solidFill>
                  <a:srgbClr val="000000"/>
                </a:solidFill>
                <a:latin typeface="Calibri"/>
                <a:ea typeface="+mn-lt"/>
                <a:cs typeface="+mn-lt"/>
              </a:rPr>
              <a:t>denen</a:t>
            </a:r>
            <a:r>
              <a:rPr lang="en-GB" spc="0" dirty="0">
                <a:solidFill>
                  <a:srgbClr val="000000"/>
                </a:solidFill>
                <a:latin typeface="Calibri"/>
                <a:ea typeface="+mn-lt"/>
                <a:cs typeface="+mn-lt"/>
              </a:rPr>
              <a:t> </a:t>
            </a:r>
            <a:r>
              <a:rPr lang="en-GB" spc="0" dirty="0" err="1">
                <a:solidFill>
                  <a:srgbClr val="000000"/>
                </a:solidFill>
                <a:latin typeface="Calibri"/>
                <a:ea typeface="+mn-lt"/>
                <a:cs typeface="+mn-lt"/>
              </a:rPr>
              <a:t>viele</a:t>
            </a:r>
            <a:r>
              <a:rPr lang="en-GB" spc="0" dirty="0">
                <a:solidFill>
                  <a:srgbClr val="000000"/>
                </a:solidFill>
                <a:latin typeface="Calibri"/>
                <a:ea typeface="+mn-lt"/>
                <a:cs typeface="+mn-lt"/>
              </a:rPr>
              <a:t> </a:t>
            </a:r>
            <a:r>
              <a:rPr lang="en-GB" spc="0" dirty="0" err="1">
                <a:solidFill>
                  <a:srgbClr val="000000"/>
                </a:solidFill>
                <a:latin typeface="Calibri"/>
                <a:ea typeface="+mn-lt"/>
                <a:cs typeface="+mn-lt"/>
              </a:rPr>
              <a:t>durch</a:t>
            </a:r>
            <a:r>
              <a:rPr lang="en-GB" spc="0" dirty="0">
                <a:solidFill>
                  <a:srgbClr val="000000"/>
                </a:solidFill>
                <a:latin typeface="Calibri"/>
                <a:ea typeface="+mn-lt"/>
                <a:cs typeface="+mn-lt"/>
              </a:rPr>
              <a:t> </a:t>
            </a:r>
            <a:r>
              <a:rPr lang="en-GB" spc="0" dirty="0" err="1">
                <a:solidFill>
                  <a:srgbClr val="000000"/>
                </a:solidFill>
                <a:latin typeface="Calibri"/>
                <a:ea typeface="+mn-lt"/>
                <a:cs typeface="+mn-lt"/>
              </a:rPr>
              <a:t>wiederkehrende</a:t>
            </a:r>
            <a:r>
              <a:rPr lang="en-GB" spc="0" dirty="0">
                <a:solidFill>
                  <a:srgbClr val="000000"/>
                </a:solidFill>
                <a:latin typeface="Calibri"/>
                <a:ea typeface="+mn-lt"/>
                <a:cs typeface="+mn-lt"/>
              </a:rPr>
              <a:t> </a:t>
            </a:r>
            <a:r>
              <a:rPr lang="en-GB" spc="0" dirty="0" err="1">
                <a:solidFill>
                  <a:srgbClr val="000000"/>
                </a:solidFill>
                <a:latin typeface="Calibri"/>
                <a:ea typeface="+mn-lt"/>
                <a:cs typeface="+mn-lt"/>
              </a:rPr>
              <a:t>Spendenprogramme</a:t>
            </a:r>
            <a:r>
              <a:rPr lang="en-GB" spc="0" dirty="0">
                <a:solidFill>
                  <a:srgbClr val="000000"/>
                </a:solidFill>
                <a:latin typeface="Calibri"/>
                <a:ea typeface="+mn-lt"/>
                <a:cs typeface="+mn-lt"/>
              </a:rPr>
              <a:t> online </a:t>
            </a:r>
            <a:r>
              <a:rPr lang="en-GB" spc="0" dirty="0" err="1">
                <a:solidFill>
                  <a:srgbClr val="000000"/>
                </a:solidFill>
                <a:latin typeface="Calibri"/>
                <a:ea typeface="+mn-lt"/>
                <a:cs typeface="+mn-lt"/>
              </a:rPr>
              <a:t>übertragen</a:t>
            </a:r>
            <a:r>
              <a:rPr lang="en-GB" spc="0" dirty="0">
                <a:solidFill>
                  <a:srgbClr val="000000"/>
                </a:solidFill>
                <a:latin typeface="Calibri"/>
                <a:ea typeface="+mn-lt"/>
                <a:cs typeface="+mn-lt"/>
              </a:rPr>
              <a:t> </a:t>
            </a:r>
            <a:r>
              <a:rPr lang="en-GB" spc="0" dirty="0" err="1">
                <a:solidFill>
                  <a:srgbClr val="000000"/>
                </a:solidFill>
                <a:latin typeface="Calibri"/>
                <a:ea typeface="+mn-lt"/>
                <a:cs typeface="+mn-lt"/>
              </a:rPr>
              <a:t>werden</a:t>
            </a:r>
            <a:r>
              <a:rPr lang="en-GB" spc="0" dirty="0">
                <a:solidFill>
                  <a:srgbClr val="000000"/>
                </a:solidFill>
                <a:latin typeface="Calibri"/>
                <a:ea typeface="+mn-lt"/>
                <a:cs typeface="+mn-lt"/>
              </a:rPr>
              <a:t> </a:t>
            </a:r>
            <a:r>
              <a:rPr lang="en-GB" spc="0" dirty="0" err="1">
                <a:solidFill>
                  <a:srgbClr val="000000"/>
                </a:solidFill>
                <a:latin typeface="Calibri"/>
                <a:ea typeface="+mn-lt"/>
                <a:cs typeface="+mn-lt"/>
              </a:rPr>
              <a:t>könnten</a:t>
            </a:r>
            <a:r>
              <a:rPr lang="en-GB" spc="0" dirty="0">
                <a:solidFill>
                  <a:srgbClr val="000000"/>
                </a:solidFill>
                <a:latin typeface="Calibri"/>
                <a:ea typeface="+mn-lt"/>
                <a:cs typeface="+mn-lt"/>
              </a:rPr>
              <a:t>, um </a:t>
            </a:r>
            <a:r>
              <a:rPr lang="en-GB" spc="0" dirty="0" err="1">
                <a:solidFill>
                  <a:srgbClr val="000000"/>
                </a:solidFill>
                <a:latin typeface="Calibri"/>
                <a:ea typeface="+mn-lt"/>
                <a:cs typeface="+mn-lt"/>
              </a:rPr>
              <a:t>sowohl</a:t>
            </a:r>
            <a:r>
              <a:rPr lang="en-GB" spc="0" dirty="0">
                <a:solidFill>
                  <a:srgbClr val="000000"/>
                </a:solidFill>
                <a:latin typeface="Calibri"/>
                <a:ea typeface="+mn-lt"/>
                <a:cs typeface="+mn-lt"/>
              </a:rPr>
              <a:t> Zeit </a:t>
            </a:r>
            <a:r>
              <a:rPr lang="en-GB" spc="0" dirty="0" err="1">
                <a:solidFill>
                  <a:srgbClr val="000000"/>
                </a:solidFill>
                <a:latin typeface="Calibri"/>
                <a:ea typeface="+mn-lt"/>
                <a:cs typeface="+mn-lt"/>
              </a:rPr>
              <a:t>als</a:t>
            </a:r>
            <a:r>
              <a:rPr lang="en-GB" spc="0" dirty="0">
                <a:solidFill>
                  <a:srgbClr val="000000"/>
                </a:solidFill>
                <a:latin typeface="Calibri"/>
                <a:ea typeface="+mn-lt"/>
                <a:cs typeface="+mn-lt"/>
              </a:rPr>
              <a:t> </a:t>
            </a:r>
            <a:r>
              <a:rPr lang="en-GB" spc="0" dirty="0" err="1">
                <a:solidFill>
                  <a:srgbClr val="000000"/>
                </a:solidFill>
                <a:latin typeface="Calibri"/>
                <a:ea typeface="+mn-lt"/>
                <a:cs typeface="+mn-lt"/>
              </a:rPr>
              <a:t>auch</a:t>
            </a:r>
            <a:r>
              <a:rPr lang="en-GB" spc="0" dirty="0">
                <a:solidFill>
                  <a:srgbClr val="000000"/>
                </a:solidFill>
                <a:latin typeface="Calibri"/>
                <a:ea typeface="+mn-lt"/>
                <a:cs typeface="+mn-lt"/>
              </a:rPr>
              <a:t> </a:t>
            </a:r>
            <a:r>
              <a:rPr lang="en-GB" spc="0" dirty="0" err="1">
                <a:solidFill>
                  <a:srgbClr val="000000"/>
                </a:solidFill>
                <a:latin typeface="Calibri"/>
                <a:ea typeface="+mn-lt"/>
                <a:cs typeface="+mn-lt"/>
              </a:rPr>
              <a:t>Ressourcen</a:t>
            </a:r>
            <a:r>
              <a:rPr lang="en-GB" spc="0" dirty="0">
                <a:solidFill>
                  <a:srgbClr val="000000"/>
                </a:solidFill>
                <a:latin typeface="Calibri"/>
                <a:ea typeface="+mn-lt"/>
                <a:cs typeface="+mn-lt"/>
              </a:rPr>
              <a:t> </a:t>
            </a:r>
            <a:r>
              <a:rPr lang="en-GB" spc="0" dirty="0" err="1">
                <a:solidFill>
                  <a:srgbClr val="000000"/>
                </a:solidFill>
                <a:latin typeface="Calibri"/>
                <a:ea typeface="+mn-lt"/>
                <a:cs typeface="+mn-lt"/>
              </a:rPr>
              <a:t>zu</a:t>
            </a:r>
            <a:r>
              <a:rPr lang="en-GB" spc="0" dirty="0">
                <a:solidFill>
                  <a:srgbClr val="000000"/>
                </a:solidFill>
                <a:latin typeface="Calibri"/>
                <a:ea typeface="+mn-lt"/>
                <a:cs typeface="+mn-lt"/>
              </a:rPr>
              <a:t> </a:t>
            </a:r>
            <a:r>
              <a:rPr lang="en-GB" spc="0" dirty="0" err="1">
                <a:solidFill>
                  <a:srgbClr val="000000"/>
                </a:solidFill>
                <a:latin typeface="Calibri"/>
                <a:ea typeface="+mn-lt"/>
                <a:cs typeface="+mn-lt"/>
              </a:rPr>
              <a:t>sparen</a:t>
            </a:r>
            <a:r>
              <a:rPr lang="en-GB" spc="0" dirty="0">
                <a:solidFill>
                  <a:srgbClr val="000000"/>
                </a:solidFill>
                <a:latin typeface="Calibri"/>
                <a:ea typeface="+mn-lt"/>
                <a:cs typeface="+mn-lt"/>
              </a:rPr>
              <a:t>.</a:t>
            </a:r>
          </a:p>
          <a:p>
            <a:endParaRPr lang="en-US" sz="2000"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lIns="91440" tIns="45720" rIns="91440" bIns="45720" anchor="t">
            <a:noAutofit/>
          </a:bodyPr>
          <a:lstStyle/>
          <a:p>
            <a:r>
              <a:rPr lang="en-GB" err="1">
                <a:ea typeface="+mn-lt"/>
                <a:cs typeface="+mn-lt"/>
              </a:rPr>
              <a:t>Fünf</a:t>
            </a:r>
            <a:r>
              <a:rPr lang="en-GB">
                <a:ea typeface="+mn-lt"/>
                <a:cs typeface="+mn-lt"/>
              </a:rPr>
              <a:t> Fundraising-Trends, von </a:t>
            </a:r>
            <a:r>
              <a:rPr lang="en-GB" err="1">
                <a:ea typeface="+mn-lt"/>
                <a:cs typeface="+mn-lt"/>
              </a:rPr>
              <a:t>denen</a:t>
            </a:r>
            <a:r>
              <a:rPr lang="en-GB">
                <a:ea typeface="+mn-lt"/>
                <a:cs typeface="+mn-lt"/>
              </a:rPr>
              <a:t> Sie 2022 </a:t>
            </a:r>
            <a:r>
              <a:rPr lang="en-GB" err="1">
                <a:ea typeface="+mn-lt"/>
                <a:cs typeface="+mn-lt"/>
              </a:rPr>
              <a:t>profitieren</a:t>
            </a:r>
            <a:r>
              <a:rPr lang="en-GB">
                <a:ea typeface="+mn-lt"/>
                <a:cs typeface="+mn-lt"/>
              </a:rPr>
              <a:t> </a:t>
            </a:r>
            <a:r>
              <a:rPr lang="en-GB" err="1">
                <a:ea typeface="+mn-lt"/>
                <a:cs typeface="+mn-lt"/>
              </a:rPr>
              <a:t>können</a:t>
            </a:r>
          </a:p>
        </p:txBody>
      </p:sp>
    </p:spTree>
    <p:extLst>
      <p:ext uri="{BB962C8B-B14F-4D97-AF65-F5344CB8AC3E}">
        <p14:creationId xmlns:p14="http://schemas.microsoft.com/office/powerpoint/2010/main" val="1066788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xEl>
                                              <p:pRg st="3" end="3"/>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763486"/>
            <a:ext cx="10595237" cy="4132136"/>
          </a:xfrm>
        </p:spPr>
        <p:txBody>
          <a:bodyPr lIns="91440" tIns="45720" rIns="91440" bIns="45720" anchor="t"/>
          <a:lstStyle/>
          <a:p>
            <a:pPr marL="0" indent="0">
              <a:defRPr/>
            </a:pPr>
            <a:endParaRPr lang="en-GB" b="1" dirty="0">
              <a:solidFill>
                <a:schemeClr val="accent2"/>
              </a:solidFill>
              <a:ea typeface="+mn-lt"/>
              <a:cs typeface="+mn-lt"/>
            </a:endParaRPr>
          </a:p>
          <a:p>
            <a:pPr marL="0" indent="0">
              <a:defRPr/>
            </a:pPr>
            <a:r>
              <a:rPr lang="en-GB" b="1" dirty="0">
                <a:solidFill>
                  <a:schemeClr val="accent2"/>
                </a:solidFill>
                <a:ea typeface="+mn-lt"/>
                <a:cs typeface="+mn-lt"/>
              </a:rPr>
              <a:t>4. </a:t>
            </a:r>
            <a:r>
              <a:rPr lang="en-GB" b="1" dirty="0" err="1">
                <a:solidFill>
                  <a:schemeClr val="accent2"/>
                </a:solidFill>
                <a:ea typeface="+mn-lt"/>
                <a:cs typeface="+mn-lt"/>
              </a:rPr>
              <a:t>Erweiterte</a:t>
            </a:r>
            <a:r>
              <a:rPr lang="en-GB" b="1" dirty="0">
                <a:solidFill>
                  <a:schemeClr val="accent2"/>
                </a:solidFill>
                <a:ea typeface="+mn-lt"/>
                <a:cs typeface="+mn-lt"/>
              </a:rPr>
              <a:t> </a:t>
            </a:r>
            <a:r>
              <a:rPr lang="en-GB" b="1" dirty="0" err="1">
                <a:solidFill>
                  <a:schemeClr val="accent2"/>
                </a:solidFill>
                <a:ea typeface="+mn-lt"/>
                <a:cs typeface="+mn-lt"/>
              </a:rPr>
              <a:t>wiederkehrende</a:t>
            </a:r>
            <a:r>
              <a:rPr lang="en-GB" b="1" dirty="0">
                <a:solidFill>
                  <a:schemeClr val="accent2"/>
                </a:solidFill>
                <a:ea typeface="+mn-lt"/>
                <a:cs typeface="+mn-lt"/>
              </a:rPr>
              <a:t> </a:t>
            </a:r>
            <a:r>
              <a:rPr lang="en-GB" b="1" dirty="0" err="1">
                <a:solidFill>
                  <a:schemeClr val="accent2"/>
                </a:solidFill>
                <a:ea typeface="+mn-lt"/>
                <a:cs typeface="+mn-lt"/>
              </a:rPr>
              <a:t>Spenden</a:t>
            </a:r>
            <a:r>
              <a:rPr lang="en-GB" b="1" dirty="0">
                <a:solidFill>
                  <a:schemeClr val="accent2"/>
                </a:solidFill>
                <a:ea typeface="+mn-lt"/>
                <a:cs typeface="+mn-lt"/>
              </a:rPr>
              <a:t> (Forts.):</a:t>
            </a:r>
            <a:endParaRPr lang="en-US" b="1" dirty="0">
              <a:solidFill>
                <a:schemeClr val="accent2"/>
              </a:solidFill>
              <a:ea typeface="Calibri"/>
              <a:cs typeface="Calibri"/>
            </a:endParaRPr>
          </a:p>
          <a:p>
            <a:pPr marL="0" marR="0" lvl="0" indent="0" algn="l" defTabSz="914400" rtl="0" eaLnBrk="1" fontAlgn="auto" latinLnBrk="0" hangingPunct="1">
              <a:lnSpc>
                <a:spcPct val="90000"/>
              </a:lnSpc>
              <a:spcBef>
                <a:spcPts val="1000"/>
              </a:spcBef>
              <a:spcAft>
                <a:spcPts val="0"/>
              </a:spcAft>
              <a:buClrTx/>
              <a:buSzTx/>
              <a:tabLst/>
              <a:defRPr/>
            </a:pPr>
            <a:endParaRPr kumimoji="0" lang="en-GB" b="1" i="0" u="none" strike="noStrike" kern="1200" cap="none" spc="0" normalizeH="0" baseline="0" noProof="0">
              <a:ln>
                <a:noFill/>
              </a:ln>
              <a:solidFill>
                <a:schemeClr val="accent2"/>
              </a:solidFill>
              <a:effectLst/>
              <a:uLnTx/>
              <a:uFillTx/>
              <a:latin typeface="Calibri" panose="020F0502020204030204"/>
              <a:ea typeface="+mn-ea"/>
              <a:cs typeface="+mn-cs"/>
            </a:endParaRPr>
          </a:p>
          <a:p>
            <a:pPr marL="914400" lvl="1">
              <a:spcBef>
                <a:spcPts val="1000"/>
              </a:spcBef>
              <a:buClr>
                <a:schemeClr val="accent2"/>
              </a:buClr>
              <a:buFont typeface="Arial" panose="020B0604020202020204" pitchFamily="34" charset="0"/>
              <a:buChar char="•"/>
              <a:defRPr/>
            </a:pPr>
            <a:r>
              <a:rPr lang="en-GB" spc="0" dirty="0">
                <a:solidFill>
                  <a:srgbClr val="000000"/>
                </a:solidFill>
                <a:latin typeface="Calibri"/>
                <a:ea typeface="+mn-lt"/>
                <a:cs typeface="+mn-lt"/>
              </a:rPr>
              <a:t>Die Technologie </a:t>
            </a:r>
            <a:r>
              <a:rPr lang="en-GB" spc="0" err="1">
                <a:solidFill>
                  <a:srgbClr val="000000"/>
                </a:solidFill>
                <a:latin typeface="Calibri"/>
                <a:ea typeface="+mn-lt"/>
                <a:cs typeface="+mn-lt"/>
              </a:rPr>
              <a:t>ist</a:t>
            </a:r>
            <a:r>
              <a:rPr lang="en-GB" spc="0" dirty="0">
                <a:solidFill>
                  <a:srgbClr val="000000"/>
                </a:solidFill>
                <a:latin typeface="Calibri"/>
                <a:ea typeface="+mn-lt"/>
                <a:cs typeface="+mn-lt"/>
              </a:rPr>
              <a:t> </a:t>
            </a:r>
            <a:r>
              <a:rPr lang="en-GB" spc="0" err="1">
                <a:solidFill>
                  <a:srgbClr val="000000"/>
                </a:solidFill>
                <a:latin typeface="Calibri"/>
                <a:ea typeface="+mn-lt"/>
                <a:cs typeface="+mn-lt"/>
              </a:rPr>
              <a:t>einfach</a:t>
            </a:r>
            <a:r>
              <a:rPr lang="en-GB" spc="0" dirty="0">
                <a:solidFill>
                  <a:srgbClr val="000000"/>
                </a:solidFill>
                <a:latin typeface="Calibri"/>
                <a:ea typeface="+mn-lt"/>
                <a:cs typeface="+mn-lt"/>
              </a:rPr>
              <a:t>, und die </a:t>
            </a:r>
            <a:r>
              <a:rPr lang="en-GB" spc="0" err="1">
                <a:solidFill>
                  <a:srgbClr val="000000"/>
                </a:solidFill>
                <a:latin typeface="Calibri"/>
                <a:ea typeface="+mn-lt"/>
                <a:cs typeface="+mn-lt"/>
              </a:rPr>
              <a:t>Wirkung</a:t>
            </a:r>
            <a:r>
              <a:rPr lang="en-GB" spc="0" dirty="0">
                <a:solidFill>
                  <a:srgbClr val="000000"/>
                </a:solidFill>
                <a:latin typeface="Calibri"/>
                <a:ea typeface="+mn-lt"/>
                <a:cs typeface="+mn-lt"/>
              </a:rPr>
              <a:t> von </a:t>
            </a:r>
            <a:r>
              <a:rPr lang="en-GB" spc="0" err="1">
                <a:solidFill>
                  <a:srgbClr val="000000"/>
                </a:solidFill>
                <a:latin typeface="Calibri"/>
                <a:ea typeface="+mn-lt"/>
                <a:cs typeface="+mn-lt"/>
              </a:rPr>
              <a:t>nur</a:t>
            </a:r>
            <a:r>
              <a:rPr lang="en-GB" spc="0" dirty="0">
                <a:solidFill>
                  <a:srgbClr val="000000"/>
                </a:solidFill>
                <a:latin typeface="Calibri"/>
                <a:ea typeface="+mn-lt"/>
                <a:cs typeface="+mn-lt"/>
              </a:rPr>
              <a:t> </a:t>
            </a:r>
            <a:r>
              <a:rPr lang="en-GB" spc="0" err="1">
                <a:solidFill>
                  <a:srgbClr val="000000"/>
                </a:solidFill>
                <a:latin typeface="Calibri"/>
                <a:ea typeface="+mn-lt"/>
                <a:cs typeface="+mn-lt"/>
              </a:rPr>
              <a:t>einer</a:t>
            </a:r>
            <a:r>
              <a:rPr lang="en-GB" spc="0" dirty="0">
                <a:solidFill>
                  <a:srgbClr val="000000"/>
                </a:solidFill>
                <a:latin typeface="Calibri"/>
                <a:ea typeface="+mn-lt"/>
                <a:cs typeface="+mn-lt"/>
              </a:rPr>
              <a:t> </a:t>
            </a:r>
            <a:r>
              <a:rPr lang="en-GB" spc="0" err="1">
                <a:solidFill>
                  <a:srgbClr val="000000"/>
                </a:solidFill>
                <a:latin typeface="Calibri"/>
                <a:ea typeface="+mn-lt"/>
                <a:cs typeface="+mn-lt"/>
              </a:rPr>
              <a:t>Handvoll</a:t>
            </a:r>
            <a:r>
              <a:rPr lang="en-GB" spc="0" dirty="0">
                <a:solidFill>
                  <a:srgbClr val="000000"/>
                </a:solidFill>
                <a:latin typeface="Calibri"/>
                <a:ea typeface="+mn-lt"/>
                <a:cs typeface="+mn-lt"/>
              </a:rPr>
              <a:t> </a:t>
            </a:r>
            <a:r>
              <a:rPr lang="en-GB" spc="0" err="1">
                <a:solidFill>
                  <a:srgbClr val="000000"/>
                </a:solidFill>
                <a:latin typeface="Calibri"/>
                <a:ea typeface="+mn-lt"/>
                <a:cs typeface="+mn-lt"/>
              </a:rPr>
              <a:t>wiederkehrender</a:t>
            </a:r>
            <a:r>
              <a:rPr lang="en-GB" spc="0" dirty="0">
                <a:solidFill>
                  <a:srgbClr val="000000"/>
                </a:solidFill>
                <a:latin typeface="Calibri"/>
                <a:ea typeface="+mn-lt"/>
                <a:cs typeface="+mn-lt"/>
              </a:rPr>
              <a:t> </a:t>
            </a:r>
            <a:r>
              <a:rPr lang="en-GB" spc="0" err="1">
                <a:solidFill>
                  <a:srgbClr val="000000"/>
                </a:solidFill>
                <a:latin typeface="Calibri"/>
                <a:ea typeface="+mn-lt"/>
                <a:cs typeface="+mn-lt"/>
              </a:rPr>
              <a:t>Spenden</a:t>
            </a:r>
            <a:r>
              <a:rPr lang="en-GB" spc="0" dirty="0">
                <a:solidFill>
                  <a:srgbClr val="000000"/>
                </a:solidFill>
                <a:latin typeface="Calibri"/>
                <a:ea typeface="+mn-lt"/>
                <a:cs typeface="+mn-lt"/>
              </a:rPr>
              <a:t>, die online </a:t>
            </a:r>
            <a:r>
              <a:rPr lang="en-GB" spc="0" err="1">
                <a:solidFill>
                  <a:srgbClr val="000000"/>
                </a:solidFill>
                <a:latin typeface="Calibri"/>
                <a:ea typeface="+mn-lt"/>
                <a:cs typeface="+mn-lt"/>
              </a:rPr>
              <a:t>getätigt</a:t>
            </a:r>
            <a:r>
              <a:rPr lang="en-GB" spc="0" dirty="0">
                <a:solidFill>
                  <a:srgbClr val="000000"/>
                </a:solidFill>
                <a:latin typeface="Calibri"/>
                <a:ea typeface="+mn-lt"/>
                <a:cs typeface="+mn-lt"/>
              </a:rPr>
              <a:t>, </a:t>
            </a:r>
            <a:r>
              <a:rPr lang="en-GB" spc="0" err="1">
                <a:solidFill>
                  <a:srgbClr val="000000"/>
                </a:solidFill>
                <a:latin typeface="Calibri"/>
                <a:ea typeface="+mn-lt"/>
                <a:cs typeface="+mn-lt"/>
              </a:rPr>
              <a:t>verfolgt</a:t>
            </a:r>
            <a:r>
              <a:rPr lang="en-GB" spc="0" dirty="0">
                <a:solidFill>
                  <a:srgbClr val="000000"/>
                </a:solidFill>
                <a:latin typeface="Calibri"/>
                <a:ea typeface="+mn-lt"/>
                <a:cs typeface="+mn-lt"/>
              </a:rPr>
              <a:t> und </a:t>
            </a:r>
            <a:r>
              <a:rPr lang="en-GB" spc="0" err="1">
                <a:solidFill>
                  <a:srgbClr val="000000"/>
                </a:solidFill>
                <a:latin typeface="Calibri"/>
                <a:ea typeface="+mn-lt"/>
                <a:cs typeface="+mn-lt"/>
              </a:rPr>
              <a:t>gepflegt</a:t>
            </a:r>
            <a:r>
              <a:rPr lang="en-GB" spc="0" dirty="0">
                <a:solidFill>
                  <a:srgbClr val="000000"/>
                </a:solidFill>
                <a:latin typeface="Calibri"/>
                <a:ea typeface="+mn-lt"/>
                <a:cs typeface="+mn-lt"/>
              </a:rPr>
              <a:t> </a:t>
            </a:r>
            <a:r>
              <a:rPr lang="en-GB" spc="0" err="1">
                <a:solidFill>
                  <a:srgbClr val="000000"/>
                </a:solidFill>
                <a:latin typeface="Calibri"/>
                <a:ea typeface="+mn-lt"/>
                <a:cs typeface="+mn-lt"/>
              </a:rPr>
              <a:t>werden</a:t>
            </a:r>
            <a:r>
              <a:rPr lang="en-GB" spc="0" dirty="0">
                <a:solidFill>
                  <a:srgbClr val="000000"/>
                </a:solidFill>
                <a:latin typeface="Calibri"/>
                <a:ea typeface="+mn-lt"/>
                <a:cs typeface="+mn-lt"/>
              </a:rPr>
              <a:t>, </a:t>
            </a:r>
            <a:r>
              <a:rPr lang="en-GB" spc="0" err="1">
                <a:solidFill>
                  <a:srgbClr val="000000"/>
                </a:solidFill>
                <a:latin typeface="Calibri"/>
                <a:ea typeface="+mn-lt"/>
                <a:cs typeface="+mn-lt"/>
              </a:rPr>
              <a:t>kann</a:t>
            </a:r>
            <a:r>
              <a:rPr lang="en-GB" spc="0" dirty="0">
                <a:solidFill>
                  <a:srgbClr val="000000"/>
                </a:solidFill>
                <a:latin typeface="Calibri"/>
                <a:ea typeface="+mn-lt"/>
                <a:cs typeface="+mn-lt"/>
              </a:rPr>
              <a:t> </a:t>
            </a:r>
            <a:r>
              <a:rPr lang="en-GB" spc="0" err="1">
                <a:solidFill>
                  <a:srgbClr val="000000"/>
                </a:solidFill>
                <a:latin typeface="Calibri"/>
                <a:ea typeface="+mn-lt"/>
                <a:cs typeface="+mn-lt"/>
              </a:rPr>
              <a:t>ein</a:t>
            </a:r>
            <a:r>
              <a:rPr lang="en-GB" spc="0" dirty="0">
                <a:solidFill>
                  <a:srgbClr val="000000"/>
                </a:solidFill>
                <a:latin typeface="Calibri"/>
                <a:ea typeface="+mn-lt"/>
                <a:cs typeface="+mn-lt"/>
              </a:rPr>
              <a:t> </a:t>
            </a:r>
            <a:r>
              <a:rPr lang="en-GB" spc="0" err="1">
                <a:solidFill>
                  <a:srgbClr val="000000"/>
                </a:solidFill>
                <a:latin typeface="Calibri"/>
                <a:ea typeface="+mn-lt"/>
                <a:cs typeface="+mn-lt"/>
              </a:rPr>
              <a:t>nachhaltiges</a:t>
            </a:r>
            <a:r>
              <a:rPr lang="en-GB" spc="0" dirty="0">
                <a:solidFill>
                  <a:srgbClr val="000000"/>
                </a:solidFill>
                <a:latin typeface="Calibri"/>
                <a:ea typeface="+mn-lt"/>
                <a:cs typeface="+mn-lt"/>
              </a:rPr>
              <a:t> </a:t>
            </a:r>
            <a:r>
              <a:rPr lang="en-GB" spc="0" err="1">
                <a:solidFill>
                  <a:srgbClr val="000000"/>
                </a:solidFill>
                <a:latin typeface="Calibri"/>
                <a:ea typeface="+mn-lt"/>
                <a:cs typeface="+mn-lt"/>
              </a:rPr>
              <a:t>Einkommen</a:t>
            </a:r>
            <a:r>
              <a:rPr lang="en-GB" spc="0" dirty="0">
                <a:solidFill>
                  <a:srgbClr val="000000"/>
                </a:solidFill>
                <a:latin typeface="Calibri"/>
                <a:ea typeface="+mn-lt"/>
                <a:cs typeface="+mn-lt"/>
              </a:rPr>
              <a:t> für die </a:t>
            </a:r>
            <a:r>
              <a:rPr lang="en-GB" spc="0" err="1">
                <a:solidFill>
                  <a:srgbClr val="000000"/>
                </a:solidFill>
                <a:latin typeface="Calibri"/>
                <a:ea typeface="+mn-lt"/>
                <a:cs typeface="+mn-lt"/>
              </a:rPr>
              <a:t>kommenden</a:t>
            </a:r>
            <a:r>
              <a:rPr lang="en-GB" spc="0" dirty="0">
                <a:solidFill>
                  <a:srgbClr val="000000"/>
                </a:solidFill>
                <a:latin typeface="Calibri"/>
                <a:ea typeface="+mn-lt"/>
                <a:cs typeface="+mn-lt"/>
              </a:rPr>
              <a:t> Jahre </a:t>
            </a:r>
            <a:r>
              <a:rPr lang="en-GB" spc="0" err="1">
                <a:solidFill>
                  <a:srgbClr val="000000"/>
                </a:solidFill>
                <a:latin typeface="Calibri"/>
                <a:ea typeface="+mn-lt"/>
                <a:cs typeface="+mn-lt"/>
              </a:rPr>
              <a:t>bedeuten</a:t>
            </a:r>
            <a:r>
              <a:rPr lang="en-GB" spc="0" dirty="0">
                <a:solidFill>
                  <a:srgbClr val="000000"/>
                </a:solidFill>
                <a:latin typeface="Calibri"/>
                <a:ea typeface="+mn-lt"/>
                <a:cs typeface="+mn-lt"/>
              </a:rPr>
              <a:t>, </a:t>
            </a:r>
            <a:r>
              <a:rPr lang="en-GB" spc="0" err="1">
                <a:solidFill>
                  <a:srgbClr val="000000"/>
                </a:solidFill>
                <a:latin typeface="Calibri"/>
                <a:ea typeface="+mn-lt"/>
                <a:cs typeface="+mn-lt"/>
              </a:rPr>
              <a:t>ohne</a:t>
            </a:r>
            <a:r>
              <a:rPr lang="en-GB" spc="0" dirty="0">
                <a:solidFill>
                  <a:srgbClr val="000000"/>
                </a:solidFill>
                <a:latin typeface="Calibri"/>
                <a:ea typeface="+mn-lt"/>
                <a:cs typeface="+mn-lt"/>
              </a:rPr>
              <a:t> </a:t>
            </a:r>
            <a:r>
              <a:rPr lang="en-GB" spc="0" err="1">
                <a:solidFill>
                  <a:srgbClr val="000000"/>
                </a:solidFill>
                <a:latin typeface="Calibri"/>
                <a:ea typeface="+mn-lt"/>
                <a:cs typeface="+mn-lt"/>
              </a:rPr>
              <a:t>dass</a:t>
            </a:r>
            <a:r>
              <a:rPr lang="en-GB" spc="0" dirty="0">
                <a:solidFill>
                  <a:srgbClr val="000000"/>
                </a:solidFill>
                <a:latin typeface="Calibri"/>
                <a:ea typeface="+mn-lt"/>
                <a:cs typeface="+mn-lt"/>
              </a:rPr>
              <a:t> </a:t>
            </a:r>
            <a:r>
              <a:rPr lang="en-GB" spc="0" err="1">
                <a:solidFill>
                  <a:srgbClr val="000000"/>
                </a:solidFill>
                <a:latin typeface="Calibri"/>
                <a:ea typeface="+mn-lt"/>
                <a:cs typeface="+mn-lt"/>
              </a:rPr>
              <a:t>zusätzliche</a:t>
            </a:r>
            <a:r>
              <a:rPr lang="en-GB" spc="0" dirty="0">
                <a:solidFill>
                  <a:srgbClr val="000000"/>
                </a:solidFill>
                <a:latin typeface="Calibri"/>
                <a:ea typeface="+mn-lt"/>
                <a:cs typeface="+mn-lt"/>
              </a:rPr>
              <a:t> </a:t>
            </a:r>
            <a:r>
              <a:rPr lang="en-GB" spc="0" err="1">
                <a:solidFill>
                  <a:srgbClr val="000000"/>
                </a:solidFill>
                <a:latin typeface="Calibri"/>
                <a:ea typeface="+mn-lt"/>
                <a:cs typeface="+mn-lt"/>
              </a:rPr>
              <a:t>Ressourcen</a:t>
            </a:r>
            <a:r>
              <a:rPr lang="en-GB" spc="0" dirty="0">
                <a:solidFill>
                  <a:srgbClr val="000000"/>
                </a:solidFill>
                <a:latin typeface="Calibri"/>
                <a:ea typeface="+mn-lt"/>
                <a:cs typeface="+mn-lt"/>
              </a:rPr>
              <a:t> </a:t>
            </a:r>
            <a:r>
              <a:rPr lang="en-GB" spc="0" err="1">
                <a:solidFill>
                  <a:srgbClr val="000000"/>
                </a:solidFill>
                <a:latin typeface="Calibri"/>
                <a:ea typeface="+mn-lt"/>
                <a:cs typeface="+mn-lt"/>
              </a:rPr>
              <a:t>benötigt</a:t>
            </a:r>
            <a:r>
              <a:rPr lang="en-GB" spc="0" dirty="0">
                <a:solidFill>
                  <a:srgbClr val="000000"/>
                </a:solidFill>
                <a:latin typeface="Calibri"/>
                <a:ea typeface="+mn-lt"/>
                <a:cs typeface="+mn-lt"/>
              </a:rPr>
              <a:t> </a:t>
            </a:r>
            <a:r>
              <a:rPr lang="en-GB" spc="0" err="1">
                <a:solidFill>
                  <a:srgbClr val="000000"/>
                </a:solidFill>
                <a:latin typeface="Calibri"/>
                <a:ea typeface="+mn-lt"/>
                <a:cs typeface="+mn-lt"/>
              </a:rPr>
              <a:t>werden</a:t>
            </a:r>
            <a:r>
              <a:rPr lang="en-GB" spc="0" dirty="0">
                <a:solidFill>
                  <a:srgbClr val="000000"/>
                </a:solidFill>
                <a:latin typeface="Calibri"/>
                <a:ea typeface="+mn-lt"/>
                <a:cs typeface="+mn-lt"/>
              </a:rPr>
              <a:t>.</a:t>
            </a:r>
          </a:p>
          <a:p>
            <a:pPr marL="0" marR="0" lvl="0" indent="0" algn="l" defTabSz="914400" rtl="0" eaLnBrk="1" fontAlgn="auto" latinLnBrk="0" hangingPunct="1">
              <a:lnSpc>
                <a:spcPct val="90000"/>
              </a:lnSpc>
              <a:spcBef>
                <a:spcPts val="1000"/>
              </a:spcBef>
              <a:spcAft>
                <a:spcPts val="0"/>
              </a:spcAft>
              <a:buClrTx/>
              <a:buSzTx/>
              <a:tabLst/>
              <a:defRPr/>
            </a:pPr>
            <a:endParaRPr kumimoji="0" lang="en-GB" b="0" i="0" u="none" strike="noStrike" kern="1200" cap="none" spc="0" normalizeH="0" baseline="0" noProof="0">
              <a:ln>
                <a:noFill/>
              </a:ln>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Blip>
                <a:blip r:embed="rId3"/>
              </a:buBlip>
              <a:tabLst/>
              <a:defRPr/>
            </a:pPr>
            <a:endParaRPr kumimoji="0" lang="en-GB" b="0" i="0" u="none" strike="noStrike" kern="1200" cap="none" spc="0" normalizeH="0" baseline="0" noProof="0">
              <a:ln>
                <a:noFill/>
              </a:ln>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Blip>
                <a:blip r:embed="rId3"/>
              </a:buBlip>
              <a:tabLst/>
              <a:defRPr/>
            </a:pPr>
            <a:endParaRPr lang="en-GB">
              <a:latin typeface="Calibri" panose="020F0502020204030204"/>
            </a:endParaRPr>
          </a:p>
          <a:p>
            <a:pPr marL="0" marR="0" lvl="0" indent="0" algn="l" defTabSz="914400" rtl="0" eaLnBrk="1" fontAlgn="auto" latinLnBrk="0" hangingPunct="1">
              <a:lnSpc>
                <a:spcPct val="90000"/>
              </a:lnSpc>
              <a:spcBef>
                <a:spcPts val="1000"/>
              </a:spcBef>
              <a:spcAft>
                <a:spcPts val="0"/>
              </a:spcAft>
              <a:buClrTx/>
              <a:buSzTx/>
              <a:tabLst/>
              <a:defRPr/>
            </a:pPr>
            <a:endParaRPr kumimoji="0" lang="en-GB" b="0" i="0" u="none" strike="noStrike" kern="1200" cap="none" spc="0" normalizeH="0" baseline="0" noProof="0">
              <a:ln>
                <a:noFill/>
              </a:ln>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Blip>
                <a:blip r:embed="rId3"/>
              </a:buBlip>
              <a:tabLst/>
              <a:defRPr/>
            </a:pPr>
            <a:endParaRPr kumimoji="0" lang="en-GB" b="0" i="0" u="none" strike="noStrike" kern="1200" cap="none" spc="0" normalizeH="0" baseline="0" noProof="0">
              <a:ln>
                <a:noFill/>
              </a:ln>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Blip>
                <a:blip r:embed="rId3"/>
              </a:buBlip>
              <a:tabLst/>
              <a:defRPr/>
            </a:pPr>
            <a:endParaRPr kumimoji="0" lang="en-GB" b="0" i="0" u="none" strike="noStrike" kern="1200" cap="none" spc="0" normalizeH="0" baseline="0" noProof="0">
              <a:ln>
                <a:noFill/>
              </a:ln>
              <a:effectLst/>
              <a:uLnTx/>
              <a:uFillTx/>
              <a:latin typeface="Calibri" panose="020F0502020204030204"/>
              <a:ea typeface="+mn-ea"/>
              <a:cs typeface="+mn-cs"/>
            </a:endParaRPr>
          </a:p>
          <a:p>
            <a:endParaRPr lang="en-US" sz="200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lIns="91440" tIns="45720" rIns="91440" bIns="45720" anchor="t">
            <a:noAutofit/>
          </a:bodyPr>
          <a:lstStyle/>
          <a:p>
            <a:r>
              <a:rPr lang="en-GB" err="1">
                <a:ea typeface="+mn-lt"/>
                <a:cs typeface="+mn-lt"/>
              </a:rPr>
              <a:t>Fünf</a:t>
            </a:r>
            <a:r>
              <a:rPr lang="en-GB">
                <a:ea typeface="+mn-lt"/>
                <a:cs typeface="+mn-lt"/>
              </a:rPr>
              <a:t> Fundraising-Trends, von </a:t>
            </a:r>
            <a:r>
              <a:rPr lang="en-GB" err="1">
                <a:ea typeface="+mn-lt"/>
                <a:cs typeface="+mn-lt"/>
              </a:rPr>
              <a:t>denen</a:t>
            </a:r>
            <a:r>
              <a:rPr lang="en-GB">
                <a:ea typeface="+mn-lt"/>
                <a:cs typeface="+mn-lt"/>
              </a:rPr>
              <a:t> Sie 2022 </a:t>
            </a:r>
            <a:r>
              <a:rPr lang="en-GB" err="1">
                <a:ea typeface="+mn-lt"/>
                <a:cs typeface="+mn-lt"/>
              </a:rPr>
              <a:t>profitieren</a:t>
            </a:r>
            <a:r>
              <a:rPr lang="en-GB">
                <a:ea typeface="+mn-lt"/>
                <a:cs typeface="+mn-lt"/>
              </a:rPr>
              <a:t> </a:t>
            </a:r>
            <a:r>
              <a:rPr lang="en-GB" err="1">
                <a:ea typeface="+mn-lt"/>
                <a:cs typeface="+mn-lt"/>
              </a:rPr>
              <a:t>können</a:t>
            </a:r>
          </a:p>
        </p:txBody>
      </p:sp>
    </p:spTree>
    <p:extLst>
      <p:ext uri="{BB962C8B-B14F-4D97-AF65-F5344CB8AC3E}">
        <p14:creationId xmlns:p14="http://schemas.microsoft.com/office/powerpoint/2010/main" val="2539028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565257"/>
            <a:ext cx="10595237" cy="3995028"/>
          </a:xfrm>
        </p:spPr>
        <p:txBody>
          <a:bodyPr lIns="91440" tIns="45720" rIns="91440" bIns="45720" anchor="t"/>
          <a:lstStyle/>
          <a:p>
            <a:pPr marL="342900" indent="-342900">
              <a:buBlip>
                <a:blip r:embed="rId2"/>
              </a:buBlip>
            </a:pPr>
            <a:r>
              <a:rPr lang="en-GB" b="1" err="1">
                <a:solidFill>
                  <a:schemeClr val="accent2"/>
                </a:solidFill>
                <a:ea typeface="+mn-lt"/>
                <a:cs typeface="+mn-lt"/>
              </a:rPr>
              <a:t>Unterrichtsziele</a:t>
            </a:r>
            <a:r>
              <a:rPr lang="en-GB" b="1">
                <a:solidFill>
                  <a:schemeClr val="accent2"/>
                </a:solidFill>
                <a:ea typeface="+mn-lt"/>
                <a:cs typeface="+mn-lt"/>
              </a:rPr>
              <a:t> (Forts.):</a:t>
            </a:r>
            <a:endParaRPr lang="en-US" b="1">
              <a:solidFill>
                <a:schemeClr val="accent2"/>
              </a:solidFill>
              <a:ea typeface="+mn-lt"/>
              <a:cs typeface="+mn-lt"/>
            </a:endParaRPr>
          </a:p>
          <a:p>
            <a:pPr marL="0" indent="0"/>
            <a:endParaRPr lang="en-GB">
              <a:ea typeface="+mn-lt"/>
              <a:cs typeface="+mn-lt"/>
            </a:endParaRPr>
          </a:p>
          <a:p>
            <a:pPr marL="342900" indent="-342900">
              <a:buClr>
                <a:srgbClr val="0D9390"/>
              </a:buClr>
              <a:buBlip>
                <a:blip r:embed="rId2"/>
              </a:buBlip>
            </a:pPr>
            <a:r>
              <a:rPr lang="en-GB">
                <a:ea typeface="+mn-lt"/>
                <a:cs typeface="+mn-lt"/>
              </a:rPr>
              <a:t>Die </a:t>
            </a:r>
            <a:r>
              <a:rPr lang="en-GB" err="1">
                <a:ea typeface="+mn-lt"/>
                <a:cs typeface="+mn-lt"/>
              </a:rPr>
              <a:t>Lernenden</a:t>
            </a:r>
            <a:r>
              <a:rPr lang="en-GB">
                <a:ea typeface="+mn-lt"/>
                <a:cs typeface="+mn-lt"/>
              </a:rPr>
              <a:t> </a:t>
            </a:r>
            <a:r>
              <a:rPr lang="en-GB" err="1">
                <a:ea typeface="+mn-lt"/>
                <a:cs typeface="+mn-lt"/>
              </a:rPr>
              <a:t>lernen</a:t>
            </a:r>
            <a:r>
              <a:rPr lang="en-GB">
                <a:ea typeface="+mn-lt"/>
                <a:cs typeface="+mn-lt"/>
              </a:rPr>
              <a:t> die </a:t>
            </a:r>
            <a:r>
              <a:rPr lang="en-GB" err="1">
                <a:ea typeface="+mn-lt"/>
                <a:cs typeface="+mn-lt"/>
              </a:rPr>
              <a:t>Schritte</a:t>
            </a:r>
            <a:r>
              <a:rPr lang="en-GB">
                <a:ea typeface="+mn-lt"/>
                <a:cs typeface="+mn-lt"/>
              </a:rPr>
              <a:t> </a:t>
            </a:r>
            <a:r>
              <a:rPr lang="en-GB" err="1">
                <a:ea typeface="+mn-lt"/>
                <a:cs typeface="+mn-lt"/>
              </a:rPr>
              <a:t>zum</a:t>
            </a:r>
            <a:r>
              <a:rPr lang="en-GB">
                <a:ea typeface="+mn-lt"/>
                <a:cs typeface="+mn-lt"/>
              </a:rPr>
              <a:t> </a:t>
            </a:r>
            <a:r>
              <a:rPr lang="en-GB" err="1">
                <a:ea typeface="+mn-lt"/>
                <a:cs typeface="+mn-lt"/>
              </a:rPr>
              <a:t>Verfassen</a:t>
            </a:r>
            <a:r>
              <a:rPr lang="en-GB">
                <a:ea typeface="+mn-lt"/>
                <a:cs typeface="+mn-lt"/>
              </a:rPr>
              <a:t> </a:t>
            </a:r>
            <a:r>
              <a:rPr lang="en-GB" err="1">
                <a:ea typeface="+mn-lt"/>
                <a:cs typeface="+mn-lt"/>
              </a:rPr>
              <a:t>eines</a:t>
            </a:r>
            <a:r>
              <a:rPr lang="en-GB">
                <a:ea typeface="+mn-lt"/>
                <a:cs typeface="+mn-lt"/>
              </a:rPr>
              <a:t> </a:t>
            </a:r>
            <a:r>
              <a:rPr lang="en-GB" err="1">
                <a:ea typeface="+mn-lt"/>
                <a:cs typeface="+mn-lt"/>
              </a:rPr>
              <a:t>Förderantrags</a:t>
            </a:r>
            <a:r>
              <a:rPr lang="en-GB">
                <a:ea typeface="+mn-lt"/>
                <a:cs typeface="+mn-lt"/>
              </a:rPr>
              <a:t> </a:t>
            </a:r>
            <a:r>
              <a:rPr lang="en-GB" err="1">
                <a:ea typeface="+mn-lt"/>
                <a:cs typeface="+mn-lt"/>
              </a:rPr>
              <a:t>kennen</a:t>
            </a:r>
            <a:r>
              <a:rPr lang="en-GB">
                <a:ea typeface="+mn-lt"/>
                <a:cs typeface="+mn-lt"/>
              </a:rPr>
              <a:t>.</a:t>
            </a:r>
          </a:p>
          <a:p>
            <a:pPr marL="342900" indent="-342900">
              <a:buClr>
                <a:srgbClr val="0D9390"/>
              </a:buClr>
              <a:buChar char="•"/>
            </a:pPr>
            <a:endParaRPr lang="en-GB">
              <a:cs typeface="Calibri"/>
            </a:endParaRPr>
          </a:p>
          <a:p>
            <a:pPr marL="342900" indent="-342900">
              <a:buClr>
                <a:srgbClr val="0D9390"/>
              </a:buClr>
              <a:buBlip>
                <a:blip r:embed="rId2"/>
              </a:buBlip>
            </a:pPr>
            <a:r>
              <a:rPr lang="en-GB">
                <a:ea typeface="+mn-lt"/>
                <a:cs typeface="+mn-lt"/>
              </a:rPr>
              <a:t>Die </a:t>
            </a:r>
            <a:r>
              <a:rPr lang="en-GB" err="1">
                <a:ea typeface="+mn-lt"/>
                <a:cs typeface="+mn-lt"/>
              </a:rPr>
              <a:t>Lernenden</a:t>
            </a:r>
            <a:r>
              <a:rPr lang="en-GB">
                <a:ea typeface="+mn-lt"/>
                <a:cs typeface="+mn-lt"/>
              </a:rPr>
              <a:t> </a:t>
            </a:r>
            <a:r>
              <a:rPr lang="en-GB" err="1">
                <a:ea typeface="+mn-lt"/>
                <a:cs typeface="+mn-lt"/>
              </a:rPr>
              <a:t>lernen</a:t>
            </a:r>
            <a:r>
              <a:rPr lang="en-GB">
                <a:ea typeface="+mn-lt"/>
                <a:cs typeface="+mn-lt"/>
              </a:rPr>
              <a:t> den "</a:t>
            </a:r>
            <a:r>
              <a:rPr lang="en-GB" err="1">
                <a:ea typeface="+mn-lt"/>
                <a:cs typeface="+mn-lt"/>
              </a:rPr>
              <a:t>Finanzierungsmix</a:t>
            </a:r>
            <a:r>
              <a:rPr lang="en-GB">
                <a:ea typeface="+mn-lt"/>
                <a:cs typeface="+mn-lt"/>
              </a:rPr>
              <a:t>" </a:t>
            </a:r>
            <a:r>
              <a:rPr lang="en-GB" err="1">
                <a:ea typeface="+mn-lt"/>
                <a:cs typeface="+mn-lt"/>
              </a:rPr>
              <a:t>kennen</a:t>
            </a:r>
            <a:r>
              <a:rPr lang="en-GB">
                <a:ea typeface="+mn-lt"/>
                <a:cs typeface="+mn-lt"/>
              </a:rPr>
              <a:t>. </a:t>
            </a:r>
            <a:endParaRPr lang="en-GB"/>
          </a:p>
          <a:p>
            <a:pPr marL="342900" indent="-342900">
              <a:buClr>
                <a:srgbClr val="0D9390"/>
              </a:buClr>
              <a:buBlip>
                <a:blip r:embed="rId2"/>
              </a:buBlip>
            </a:pPr>
            <a:endParaRPr lang="en-GB">
              <a:ea typeface="+mn-lt"/>
              <a:cs typeface="+mn-lt"/>
            </a:endParaRPr>
          </a:p>
          <a:p>
            <a:pPr marL="342900" indent="-342900">
              <a:buClr>
                <a:srgbClr val="0D9390"/>
              </a:buClr>
              <a:buBlip>
                <a:blip r:embed="rId2"/>
              </a:buBlip>
            </a:pPr>
            <a:r>
              <a:rPr lang="en-GB">
                <a:ea typeface="+mn-lt"/>
                <a:cs typeface="+mn-lt"/>
              </a:rPr>
              <a:t>Die </a:t>
            </a:r>
            <a:r>
              <a:rPr lang="en-GB" err="1">
                <a:ea typeface="+mn-lt"/>
                <a:cs typeface="+mn-lt"/>
              </a:rPr>
              <a:t>Lernenden</a:t>
            </a:r>
            <a:r>
              <a:rPr lang="en-GB">
                <a:ea typeface="+mn-lt"/>
                <a:cs typeface="+mn-lt"/>
              </a:rPr>
              <a:t> </a:t>
            </a:r>
            <a:r>
              <a:rPr lang="en-GB" err="1">
                <a:ea typeface="+mn-lt"/>
                <a:cs typeface="+mn-lt"/>
              </a:rPr>
              <a:t>lernen</a:t>
            </a:r>
            <a:r>
              <a:rPr lang="en-GB">
                <a:ea typeface="+mn-lt"/>
                <a:cs typeface="+mn-lt"/>
              </a:rPr>
              <a:t> die </a:t>
            </a:r>
            <a:r>
              <a:rPr lang="en-GB" err="1">
                <a:ea typeface="+mn-lt"/>
                <a:cs typeface="+mn-lt"/>
              </a:rPr>
              <a:t>Grundlagen</a:t>
            </a:r>
            <a:r>
              <a:rPr lang="en-GB">
                <a:ea typeface="+mn-lt"/>
                <a:cs typeface="+mn-lt"/>
              </a:rPr>
              <a:t> von </a:t>
            </a:r>
            <a:r>
              <a:rPr lang="en-GB" err="1">
                <a:ea typeface="+mn-lt"/>
                <a:cs typeface="+mn-lt"/>
              </a:rPr>
              <a:t>Risikokapital</a:t>
            </a:r>
            <a:r>
              <a:rPr lang="en-GB">
                <a:ea typeface="+mn-lt"/>
                <a:cs typeface="+mn-lt"/>
              </a:rPr>
              <a:t> und Angel Investing </a:t>
            </a:r>
            <a:r>
              <a:rPr lang="en-GB" err="1">
                <a:ea typeface="+mn-lt"/>
                <a:cs typeface="+mn-lt"/>
              </a:rPr>
              <a:t>kennen</a:t>
            </a:r>
            <a:r>
              <a:rPr lang="en-GB">
                <a:ea typeface="+mn-lt"/>
                <a:cs typeface="+mn-lt"/>
              </a:rPr>
              <a:t> und </a:t>
            </a:r>
            <a:r>
              <a:rPr lang="en-GB" err="1">
                <a:ea typeface="+mn-lt"/>
                <a:cs typeface="+mn-lt"/>
              </a:rPr>
              <a:t>erfahren</a:t>
            </a:r>
            <a:r>
              <a:rPr lang="en-GB">
                <a:ea typeface="+mn-lt"/>
                <a:cs typeface="+mn-lt"/>
              </a:rPr>
              <a:t>, </a:t>
            </a:r>
            <a:r>
              <a:rPr lang="en-GB" err="1">
                <a:ea typeface="+mn-lt"/>
                <a:cs typeface="+mn-lt"/>
              </a:rPr>
              <a:t>wie</a:t>
            </a:r>
            <a:r>
              <a:rPr lang="en-GB">
                <a:ea typeface="+mn-lt"/>
                <a:cs typeface="+mn-lt"/>
              </a:rPr>
              <a:t> </a:t>
            </a:r>
            <a:r>
              <a:rPr lang="en-GB" err="1">
                <a:ea typeface="+mn-lt"/>
                <a:cs typeface="+mn-lt"/>
              </a:rPr>
              <a:t>diese</a:t>
            </a:r>
            <a:r>
              <a:rPr lang="en-GB">
                <a:ea typeface="+mn-lt"/>
                <a:cs typeface="+mn-lt"/>
              </a:rPr>
              <a:t> </a:t>
            </a:r>
            <a:r>
              <a:rPr lang="en-GB" err="1">
                <a:ea typeface="+mn-lt"/>
                <a:cs typeface="+mn-lt"/>
              </a:rPr>
              <a:t>Konzepte</a:t>
            </a:r>
            <a:r>
              <a:rPr lang="en-GB">
                <a:ea typeface="+mn-lt"/>
                <a:cs typeface="+mn-lt"/>
              </a:rPr>
              <a:t> NGOs </a:t>
            </a:r>
            <a:r>
              <a:rPr lang="en-GB" err="1">
                <a:ea typeface="+mn-lt"/>
                <a:cs typeface="+mn-lt"/>
              </a:rPr>
              <a:t>nutzen</a:t>
            </a:r>
            <a:r>
              <a:rPr lang="en-GB">
                <a:ea typeface="+mn-lt"/>
                <a:cs typeface="+mn-lt"/>
              </a:rPr>
              <a:t> </a:t>
            </a:r>
            <a:r>
              <a:rPr lang="en-GB" err="1">
                <a:ea typeface="+mn-lt"/>
                <a:cs typeface="+mn-lt"/>
              </a:rPr>
              <a:t>können</a:t>
            </a:r>
            <a:r>
              <a:rPr lang="en-GB">
                <a:ea typeface="+mn-lt"/>
                <a:cs typeface="+mn-lt"/>
              </a:rPr>
              <a:t>.</a:t>
            </a:r>
            <a:endParaRPr lang="en-US">
              <a:ea typeface="+mn-lt"/>
              <a:cs typeface="+mn-lt"/>
            </a:endParaRPr>
          </a:p>
          <a:p>
            <a:pPr marL="342900" indent="-342900">
              <a:buClr>
                <a:schemeClr val="accent2"/>
              </a:buClr>
              <a:buFont typeface="Arial" panose="020B0604020202020204" pitchFamily="34" charset="0"/>
              <a:buChar char="•"/>
            </a:pPr>
            <a:endParaRPr lang="en-GB"/>
          </a:p>
          <a:p>
            <a:pPr marL="342900" indent="-342900">
              <a:buClr>
                <a:schemeClr val="accent2"/>
              </a:buClr>
              <a:buFont typeface="Arial" panose="020B0604020202020204" pitchFamily="34" charset="0"/>
              <a:buChar char="•"/>
            </a:pPr>
            <a:endParaRPr lang="en-GB"/>
          </a:p>
          <a:p>
            <a:pPr marL="342900" indent="-342900">
              <a:buClr>
                <a:schemeClr val="accent2"/>
              </a:buClr>
              <a:buFont typeface="Arial" panose="020B0604020202020204" pitchFamily="34" charset="0"/>
              <a:buChar char="•"/>
            </a:pPr>
            <a:endParaRPr lang="en-GB"/>
          </a:p>
          <a:p>
            <a:endParaRPr lang="en-US"/>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lIns="91440" tIns="45720" rIns="91440" bIns="45720" anchor="t">
            <a:noAutofit/>
          </a:bodyPr>
          <a:lstStyle/>
          <a:p>
            <a:r>
              <a:rPr lang="en-US" err="1">
                <a:ea typeface="+mn-lt"/>
                <a:cs typeface="+mn-lt"/>
              </a:rPr>
              <a:t>Unterrichts</a:t>
            </a:r>
            <a:r>
              <a:rPr lang="en-US">
                <a:ea typeface="+mn-lt"/>
                <a:cs typeface="+mn-lt"/>
              </a:rPr>
              <a:t>- &amp; </a:t>
            </a:r>
            <a:r>
              <a:rPr lang="en-US" err="1">
                <a:ea typeface="+mn-lt"/>
                <a:cs typeface="+mn-lt"/>
              </a:rPr>
              <a:t>Lernziele</a:t>
            </a:r>
            <a:endParaRPr lang="en-US" err="1"/>
          </a:p>
        </p:txBody>
      </p:sp>
    </p:spTree>
    <p:extLst>
      <p:ext uri="{BB962C8B-B14F-4D97-AF65-F5344CB8AC3E}">
        <p14:creationId xmlns:p14="http://schemas.microsoft.com/office/powerpoint/2010/main" val="423537066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763486"/>
            <a:ext cx="10595237" cy="4132136"/>
          </a:xfrm>
        </p:spPr>
        <p:txBody>
          <a:bodyPr lIns="91440" tIns="45720" rIns="91440" bIns="45720" anchor="t"/>
          <a:lstStyle/>
          <a:p>
            <a:pPr marL="0" indent="0">
              <a:defRPr/>
            </a:pPr>
            <a:endParaRPr lang="en-GB" b="1" dirty="0">
              <a:solidFill>
                <a:schemeClr val="accent2"/>
              </a:solidFill>
              <a:ea typeface="+mn-lt"/>
              <a:cs typeface="+mn-lt"/>
            </a:endParaRPr>
          </a:p>
          <a:p>
            <a:pPr marL="0" indent="0">
              <a:defRPr/>
            </a:pPr>
            <a:r>
              <a:rPr lang="en-GB" b="1" dirty="0">
                <a:solidFill>
                  <a:schemeClr val="accent2"/>
                </a:solidFill>
                <a:ea typeface="+mn-lt"/>
                <a:cs typeface="+mn-lt"/>
              </a:rPr>
              <a:t>5. Gemeinschaft </a:t>
            </a:r>
            <a:r>
              <a:rPr lang="en-GB" b="1" dirty="0" err="1">
                <a:solidFill>
                  <a:schemeClr val="accent2"/>
                </a:solidFill>
                <a:ea typeface="+mn-lt"/>
                <a:cs typeface="+mn-lt"/>
              </a:rPr>
              <a:t>durch</a:t>
            </a:r>
            <a:r>
              <a:rPr lang="en-GB" b="1" dirty="0">
                <a:solidFill>
                  <a:schemeClr val="accent2"/>
                </a:solidFill>
                <a:ea typeface="+mn-lt"/>
                <a:cs typeface="+mn-lt"/>
              </a:rPr>
              <a:t> </a:t>
            </a:r>
            <a:r>
              <a:rPr lang="en-GB" b="1" dirty="0" err="1">
                <a:solidFill>
                  <a:schemeClr val="accent2"/>
                </a:solidFill>
                <a:ea typeface="+mn-lt"/>
                <a:cs typeface="+mn-lt"/>
              </a:rPr>
              <a:t>Spenden</a:t>
            </a:r>
            <a:r>
              <a:rPr lang="en-GB" b="1" dirty="0">
                <a:solidFill>
                  <a:schemeClr val="accent2"/>
                </a:solidFill>
                <a:ea typeface="+mn-lt"/>
                <a:cs typeface="+mn-lt"/>
              </a:rPr>
              <a:t> am </a:t>
            </a:r>
            <a:r>
              <a:rPr lang="en-GB" b="1" dirty="0" err="1">
                <a:solidFill>
                  <a:schemeClr val="accent2"/>
                </a:solidFill>
                <a:ea typeface="+mn-lt"/>
                <a:cs typeface="+mn-lt"/>
              </a:rPr>
              <a:t>Arbeitsplatz</a:t>
            </a:r>
            <a:r>
              <a:rPr lang="en-GB" b="1" dirty="0">
                <a:solidFill>
                  <a:schemeClr val="accent2"/>
                </a:solidFill>
                <a:ea typeface="+mn-lt"/>
                <a:cs typeface="+mn-lt"/>
              </a:rPr>
              <a:t>:</a:t>
            </a:r>
            <a:endParaRPr lang="en-US" dirty="0">
              <a:solidFill>
                <a:schemeClr val="accent2"/>
              </a:solidFill>
              <a:ea typeface="Calibri"/>
              <a:cs typeface="Calibri" panose="020F0502020204030204"/>
            </a:endParaRPr>
          </a:p>
          <a:p>
            <a:pPr marL="0" marR="0" lvl="0" indent="0" algn="l" defTabSz="914400" rtl="0" eaLnBrk="1" fontAlgn="auto" latinLnBrk="0" hangingPunct="1">
              <a:lnSpc>
                <a:spcPct val="90000"/>
              </a:lnSpc>
              <a:spcBef>
                <a:spcPts val="1000"/>
              </a:spcBef>
              <a:spcAft>
                <a:spcPts val="0"/>
              </a:spcAft>
              <a:buClrTx/>
              <a:buSzTx/>
              <a:tabLst/>
              <a:defRPr/>
            </a:pPr>
            <a:endParaRPr kumimoji="0" lang="en-GB" b="1" i="0" u="none" strike="noStrike" kern="1200" cap="none" spc="0" normalizeH="0" baseline="0" noProof="0">
              <a:ln>
                <a:noFill/>
              </a:ln>
              <a:solidFill>
                <a:schemeClr val="accent2"/>
              </a:solidFill>
              <a:effectLst/>
              <a:uLnTx/>
              <a:uFillTx/>
              <a:latin typeface="Calibri" panose="020F0502020204030204"/>
              <a:ea typeface="+mn-ea"/>
              <a:cs typeface="+mn-cs"/>
            </a:endParaRPr>
          </a:p>
          <a:p>
            <a:pPr marL="914400" lvl="1">
              <a:spcBef>
                <a:spcPts val="1000"/>
              </a:spcBef>
              <a:buClr>
                <a:schemeClr val="accent2"/>
              </a:buClr>
              <a:buFont typeface="Arial" panose="020B0604020202020204" pitchFamily="34" charset="0"/>
              <a:buChar char="•"/>
              <a:defRPr/>
            </a:pPr>
            <a:r>
              <a:rPr lang="en-GB" spc="0" dirty="0">
                <a:solidFill>
                  <a:srgbClr val="000000"/>
                </a:solidFill>
                <a:latin typeface="Calibri"/>
                <a:ea typeface="+mn-lt"/>
                <a:cs typeface="+mn-lt"/>
              </a:rPr>
              <a:t>Programme </a:t>
            </a:r>
            <a:r>
              <a:rPr lang="en-GB" spc="0" err="1">
                <a:solidFill>
                  <a:srgbClr val="000000"/>
                </a:solidFill>
                <a:latin typeface="Calibri"/>
                <a:ea typeface="+mn-lt"/>
                <a:cs typeface="+mn-lt"/>
              </a:rPr>
              <a:t>zum</a:t>
            </a:r>
            <a:r>
              <a:rPr lang="en-GB" spc="0" dirty="0">
                <a:solidFill>
                  <a:srgbClr val="000000"/>
                </a:solidFill>
                <a:latin typeface="Calibri"/>
                <a:ea typeface="+mn-lt"/>
                <a:cs typeface="+mn-lt"/>
              </a:rPr>
              <a:t> </a:t>
            </a:r>
            <a:r>
              <a:rPr lang="en-GB" spc="0" err="1">
                <a:solidFill>
                  <a:srgbClr val="000000"/>
                </a:solidFill>
                <a:latin typeface="Calibri"/>
                <a:ea typeface="+mn-lt"/>
                <a:cs typeface="+mn-lt"/>
              </a:rPr>
              <a:t>Mitarbeiterengagement</a:t>
            </a:r>
            <a:r>
              <a:rPr lang="en-GB" spc="0" dirty="0">
                <a:solidFill>
                  <a:srgbClr val="000000"/>
                </a:solidFill>
                <a:latin typeface="Calibri"/>
                <a:ea typeface="+mn-lt"/>
                <a:cs typeface="+mn-lt"/>
              </a:rPr>
              <a:t> und der </a:t>
            </a:r>
            <a:r>
              <a:rPr lang="en-GB" spc="0" err="1">
                <a:solidFill>
                  <a:srgbClr val="000000"/>
                </a:solidFill>
                <a:latin typeface="Calibri"/>
                <a:ea typeface="+mn-lt"/>
                <a:cs typeface="+mn-lt"/>
              </a:rPr>
              <a:t>verstärkte</a:t>
            </a:r>
            <a:r>
              <a:rPr lang="en-GB" spc="0" dirty="0">
                <a:solidFill>
                  <a:srgbClr val="000000"/>
                </a:solidFill>
                <a:latin typeface="Calibri"/>
                <a:ea typeface="+mn-lt"/>
                <a:cs typeface="+mn-lt"/>
              </a:rPr>
              <a:t> Wunsch, </a:t>
            </a:r>
            <a:r>
              <a:rPr lang="en-GB" spc="0" err="1">
                <a:solidFill>
                  <a:srgbClr val="000000"/>
                </a:solidFill>
                <a:latin typeface="Calibri"/>
                <a:ea typeface="+mn-lt"/>
                <a:cs typeface="+mn-lt"/>
              </a:rPr>
              <a:t>etwas</a:t>
            </a:r>
            <a:r>
              <a:rPr lang="en-GB" spc="0" dirty="0">
                <a:solidFill>
                  <a:srgbClr val="000000"/>
                </a:solidFill>
                <a:latin typeface="Calibri"/>
                <a:ea typeface="+mn-lt"/>
                <a:cs typeface="+mn-lt"/>
              </a:rPr>
              <a:t> </a:t>
            </a:r>
            <a:r>
              <a:rPr lang="en-GB" spc="0" err="1">
                <a:solidFill>
                  <a:srgbClr val="000000"/>
                </a:solidFill>
                <a:latin typeface="Calibri"/>
                <a:ea typeface="+mn-lt"/>
                <a:cs typeface="+mn-lt"/>
              </a:rPr>
              <a:t>zu</a:t>
            </a:r>
            <a:r>
              <a:rPr lang="en-GB" spc="0" dirty="0">
                <a:solidFill>
                  <a:srgbClr val="000000"/>
                </a:solidFill>
                <a:latin typeface="Calibri"/>
                <a:ea typeface="+mn-lt"/>
                <a:cs typeface="+mn-lt"/>
              </a:rPr>
              <a:t> </a:t>
            </a:r>
            <a:r>
              <a:rPr lang="en-GB" spc="0" err="1">
                <a:solidFill>
                  <a:srgbClr val="000000"/>
                </a:solidFill>
                <a:latin typeface="Calibri"/>
                <a:ea typeface="+mn-lt"/>
                <a:cs typeface="+mn-lt"/>
              </a:rPr>
              <a:t>bewirken</a:t>
            </a:r>
            <a:r>
              <a:rPr lang="en-GB" spc="0" dirty="0">
                <a:solidFill>
                  <a:srgbClr val="000000"/>
                </a:solidFill>
                <a:latin typeface="Calibri"/>
                <a:ea typeface="+mn-lt"/>
                <a:cs typeface="+mn-lt"/>
              </a:rPr>
              <a:t>, </a:t>
            </a:r>
            <a:r>
              <a:rPr lang="en-GB" spc="0" err="1">
                <a:solidFill>
                  <a:srgbClr val="000000"/>
                </a:solidFill>
                <a:latin typeface="Calibri"/>
                <a:ea typeface="+mn-lt"/>
                <a:cs typeface="+mn-lt"/>
              </a:rPr>
              <a:t>führen</a:t>
            </a:r>
            <a:r>
              <a:rPr lang="en-GB" spc="0" dirty="0">
                <a:solidFill>
                  <a:srgbClr val="000000"/>
                </a:solidFill>
                <a:latin typeface="Calibri"/>
                <a:ea typeface="+mn-lt"/>
                <a:cs typeface="+mn-lt"/>
              </a:rPr>
              <a:t> </a:t>
            </a:r>
            <a:r>
              <a:rPr lang="en-GB" spc="0" err="1">
                <a:solidFill>
                  <a:srgbClr val="000000"/>
                </a:solidFill>
                <a:latin typeface="Calibri"/>
                <a:ea typeface="+mn-lt"/>
                <a:cs typeface="+mn-lt"/>
              </a:rPr>
              <a:t>dazu</a:t>
            </a:r>
            <a:r>
              <a:rPr lang="en-GB" spc="0" dirty="0">
                <a:solidFill>
                  <a:srgbClr val="000000"/>
                </a:solidFill>
                <a:latin typeface="Calibri"/>
                <a:ea typeface="+mn-lt"/>
                <a:cs typeface="+mn-lt"/>
              </a:rPr>
              <a:t>, </a:t>
            </a:r>
            <a:r>
              <a:rPr lang="en-GB" spc="0" err="1">
                <a:solidFill>
                  <a:srgbClr val="000000"/>
                </a:solidFill>
                <a:latin typeface="Calibri"/>
                <a:ea typeface="+mn-lt"/>
                <a:cs typeface="+mn-lt"/>
              </a:rPr>
              <a:t>dass</a:t>
            </a:r>
            <a:r>
              <a:rPr lang="en-GB" spc="0" dirty="0">
                <a:solidFill>
                  <a:srgbClr val="000000"/>
                </a:solidFill>
                <a:latin typeface="Calibri"/>
                <a:ea typeface="+mn-lt"/>
                <a:cs typeface="+mn-lt"/>
              </a:rPr>
              <a:t> die Menschen </a:t>
            </a:r>
            <a:r>
              <a:rPr lang="en-GB" spc="0" err="1">
                <a:solidFill>
                  <a:srgbClr val="000000"/>
                </a:solidFill>
                <a:latin typeface="Calibri"/>
                <a:ea typeface="+mn-lt"/>
                <a:cs typeface="+mn-lt"/>
              </a:rPr>
              <a:t>mehr</a:t>
            </a:r>
            <a:r>
              <a:rPr lang="en-GB" spc="0" dirty="0">
                <a:solidFill>
                  <a:srgbClr val="000000"/>
                </a:solidFill>
                <a:latin typeface="Calibri"/>
                <a:ea typeface="+mn-lt"/>
                <a:cs typeface="+mn-lt"/>
              </a:rPr>
              <a:t> Sinn in </a:t>
            </a:r>
            <a:r>
              <a:rPr lang="en-GB" spc="0" err="1">
                <a:solidFill>
                  <a:srgbClr val="000000"/>
                </a:solidFill>
                <a:latin typeface="Calibri"/>
                <a:ea typeface="+mn-lt"/>
                <a:cs typeface="+mn-lt"/>
              </a:rPr>
              <a:t>ihrem</a:t>
            </a:r>
            <a:r>
              <a:rPr lang="en-GB" spc="0" dirty="0">
                <a:solidFill>
                  <a:srgbClr val="000000"/>
                </a:solidFill>
                <a:latin typeface="Calibri"/>
                <a:ea typeface="+mn-lt"/>
                <a:cs typeface="+mn-lt"/>
              </a:rPr>
              <a:t> </a:t>
            </a:r>
            <a:r>
              <a:rPr lang="en-GB" spc="0" err="1">
                <a:solidFill>
                  <a:srgbClr val="000000"/>
                </a:solidFill>
                <a:latin typeface="Calibri"/>
                <a:ea typeface="+mn-lt"/>
                <a:cs typeface="+mn-lt"/>
              </a:rPr>
              <a:t>Arbeitsalltag</a:t>
            </a:r>
            <a:r>
              <a:rPr lang="en-GB" spc="0" dirty="0">
                <a:solidFill>
                  <a:srgbClr val="000000"/>
                </a:solidFill>
                <a:latin typeface="Calibri"/>
                <a:ea typeface="+mn-lt"/>
                <a:cs typeface="+mn-lt"/>
              </a:rPr>
              <a:t> </a:t>
            </a:r>
            <a:r>
              <a:rPr lang="en-GB" spc="0" err="1">
                <a:solidFill>
                  <a:srgbClr val="000000"/>
                </a:solidFill>
                <a:latin typeface="Calibri"/>
                <a:ea typeface="+mn-lt"/>
                <a:cs typeface="+mn-lt"/>
              </a:rPr>
              <a:t>suchen</a:t>
            </a:r>
            <a:r>
              <a:rPr lang="en-GB" spc="0" dirty="0">
                <a:solidFill>
                  <a:srgbClr val="000000"/>
                </a:solidFill>
                <a:latin typeface="Calibri"/>
                <a:ea typeface="+mn-lt"/>
                <a:cs typeface="+mn-lt"/>
              </a:rPr>
              <a:t>. </a:t>
            </a:r>
          </a:p>
          <a:p>
            <a:pPr marL="914400" lvl="1">
              <a:spcBef>
                <a:spcPts val="1000"/>
              </a:spcBef>
              <a:buClr>
                <a:schemeClr val="accent2"/>
              </a:buClr>
              <a:buFont typeface="Arial" panose="020B0604020202020204" pitchFamily="34" charset="0"/>
              <a:buChar char="•"/>
              <a:defRPr/>
            </a:pPr>
            <a:endParaRPr lang="en-GB" spc="0" dirty="0">
              <a:solidFill>
                <a:srgbClr val="000000"/>
              </a:solidFill>
              <a:latin typeface="Calibri"/>
              <a:ea typeface="+mn-lt"/>
              <a:cs typeface="+mn-lt"/>
            </a:endParaRPr>
          </a:p>
          <a:p>
            <a:pPr marL="914400" lvl="1">
              <a:spcBef>
                <a:spcPts val="1000"/>
              </a:spcBef>
              <a:buClr>
                <a:schemeClr val="accent2"/>
              </a:buClr>
              <a:buFont typeface="Arial" panose="020B0604020202020204" pitchFamily="34" charset="0"/>
              <a:buChar char="•"/>
              <a:defRPr/>
            </a:pPr>
            <a:r>
              <a:rPr lang="en-GB" spc="0" dirty="0">
                <a:solidFill>
                  <a:srgbClr val="000000"/>
                </a:solidFill>
                <a:latin typeface="Calibri"/>
                <a:ea typeface="+mn-lt"/>
                <a:cs typeface="+mn-lt"/>
              </a:rPr>
              <a:t>Non-Profit-</a:t>
            </a:r>
            <a:r>
              <a:rPr lang="en-GB" spc="0" err="1">
                <a:solidFill>
                  <a:srgbClr val="000000"/>
                </a:solidFill>
                <a:latin typeface="Calibri"/>
                <a:ea typeface="+mn-lt"/>
                <a:cs typeface="+mn-lt"/>
              </a:rPr>
              <a:t>Organisationen</a:t>
            </a:r>
            <a:r>
              <a:rPr lang="en-GB" spc="0" dirty="0">
                <a:solidFill>
                  <a:srgbClr val="000000"/>
                </a:solidFill>
                <a:latin typeface="Calibri"/>
                <a:ea typeface="+mn-lt"/>
                <a:cs typeface="+mn-lt"/>
              </a:rPr>
              <a:t> </a:t>
            </a:r>
            <a:r>
              <a:rPr lang="en-GB" spc="0" err="1">
                <a:solidFill>
                  <a:srgbClr val="000000"/>
                </a:solidFill>
                <a:latin typeface="Calibri"/>
                <a:ea typeface="+mn-lt"/>
                <a:cs typeface="+mn-lt"/>
              </a:rPr>
              <a:t>können</a:t>
            </a:r>
            <a:r>
              <a:rPr lang="en-GB" spc="0" dirty="0">
                <a:solidFill>
                  <a:srgbClr val="000000"/>
                </a:solidFill>
                <a:latin typeface="Calibri"/>
                <a:ea typeface="+mn-lt"/>
                <a:cs typeface="+mn-lt"/>
              </a:rPr>
              <a:t> </a:t>
            </a:r>
            <a:r>
              <a:rPr lang="en-GB" spc="0" err="1">
                <a:solidFill>
                  <a:srgbClr val="000000"/>
                </a:solidFill>
                <a:latin typeface="Calibri"/>
                <a:ea typeface="+mn-lt"/>
                <a:cs typeface="+mn-lt"/>
              </a:rPr>
              <a:t>diese</a:t>
            </a:r>
            <a:r>
              <a:rPr lang="en-GB" spc="0" dirty="0">
                <a:solidFill>
                  <a:srgbClr val="000000"/>
                </a:solidFill>
                <a:latin typeface="Calibri"/>
                <a:ea typeface="+mn-lt"/>
                <a:cs typeface="+mn-lt"/>
              </a:rPr>
              <a:t> Situation </a:t>
            </a:r>
            <a:r>
              <a:rPr lang="en-GB" spc="0" err="1">
                <a:solidFill>
                  <a:srgbClr val="000000"/>
                </a:solidFill>
                <a:latin typeface="Calibri"/>
                <a:ea typeface="+mn-lt"/>
                <a:cs typeface="+mn-lt"/>
              </a:rPr>
              <a:t>nutzen</a:t>
            </a:r>
            <a:r>
              <a:rPr lang="en-GB" spc="0" dirty="0">
                <a:solidFill>
                  <a:srgbClr val="000000"/>
                </a:solidFill>
                <a:latin typeface="Calibri"/>
                <a:ea typeface="+mn-lt"/>
                <a:cs typeface="+mn-lt"/>
              </a:rPr>
              <a:t>, </a:t>
            </a:r>
            <a:r>
              <a:rPr lang="en-GB" spc="0" err="1">
                <a:solidFill>
                  <a:srgbClr val="000000"/>
                </a:solidFill>
                <a:latin typeface="Calibri"/>
                <a:ea typeface="+mn-lt"/>
                <a:cs typeface="+mn-lt"/>
              </a:rPr>
              <a:t>indem</a:t>
            </a:r>
            <a:r>
              <a:rPr lang="en-GB" spc="0" dirty="0">
                <a:solidFill>
                  <a:srgbClr val="000000"/>
                </a:solidFill>
                <a:latin typeface="Calibri"/>
                <a:ea typeface="+mn-lt"/>
                <a:cs typeface="+mn-lt"/>
              </a:rPr>
              <a:t> </a:t>
            </a:r>
            <a:r>
              <a:rPr lang="en-GB" spc="0" err="1">
                <a:solidFill>
                  <a:srgbClr val="000000"/>
                </a:solidFill>
                <a:latin typeface="Calibri"/>
                <a:ea typeface="+mn-lt"/>
                <a:cs typeface="+mn-lt"/>
              </a:rPr>
              <a:t>sie</a:t>
            </a:r>
            <a:r>
              <a:rPr lang="en-GB" spc="0" dirty="0">
                <a:solidFill>
                  <a:srgbClr val="000000"/>
                </a:solidFill>
                <a:latin typeface="Calibri"/>
                <a:ea typeface="+mn-lt"/>
                <a:cs typeface="+mn-lt"/>
              </a:rPr>
              <a:t> </a:t>
            </a:r>
            <a:r>
              <a:rPr lang="en-GB" spc="0" err="1">
                <a:solidFill>
                  <a:srgbClr val="000000"/>
                </a:solidFill>
                <a:latin typeface="Calibri"/>
                <a:ea typeface="+mn-lt"/>
                <a:cs typeface="+mn-lt"/>
              </a:rPr>
              <a:t>ihre</a:t>
            </a:r>
            <a:r>
              <a:rPr lang="en-GB" spc="0" dirty="0">
                <a:solidFill>
                  <a:srgbClr val="000000"/>
                </a:solidFill>
                <a:latin typeface="Calibri"/>
                <a:ea typeface="+mn-lt"/>
                <a:cs typeface="+mn-lt"/>
              </a:rPr>
              <a:t> </a:t>
            </a:r>
            <a:r>
              <a:rPr lang="en-GB" spc="0" err="1">
                <a:solidFill>
                  <a:srgbClr val="000000"/>
                </a:solidFill>
                <a:latin typeface="Calibri"/>
                <a:ea typeface="+mn-lt"/>
                <a:cs typeface="+mn-lt"/>
              </a:rPr>
              <a:t>Missionen</a:t>
            </a:r>
            <a:r>
              <a:rPr lang="en-GB" spc="0" dirty="0">
                <a:solidFill>
                  <a:srgbClr val="000000"/>
                </a:solidFill>
                <a:latin typeface="Calibri"/>
                <a:ea typeface="+mn-lt"/>
                <a:cs typeface="+mn-lt"/>
              </a:rPr>
              <a:t> an den </a:t>
            </a:r>
            <a:r>
              <a:rPr lang="en-GB" spc="0" err="1">
                <a:solidFill>
                  <a:srgbClr val="000000"/>
                </a:solidFill>
                <a:latin typeface="Calibri"/>
                <a:ea typeface="+mn-lt"/>
                <a:cs typeface="+mn-lt"/>
              </a:rPr>
              <a:t>Arbeitsplatz</a:t>
            </a:r>
            <a:r>
              <a:rPr lang="en-GB" spc="0" dirty="0">
                <a:solidFill>
                  <a:srgbClr val="000000"/>
                </a:solidFill>
                <a:latin typeface="Calibri"/>
                <a:ea typeface="+mn-lt"/>
                <a:cs typeface="+mn-lt"/>
              </a:rPr>
              <a:t> </a:t>
            </a:r>
            <a:r>
              <a:rPr lang="en-GB" spc="0" err="1">
                <a:solidFill>
                  <a:srgbClr val="000000"/>
                </a:solidFill>
                <a:latin typeface="Calibri"/>
                <a:ea typeface="+mn-lt"/>
                <a:cs typeface="+mn-lt"/>
              </a:rPr>
              <a:t>bringen</a:t>
            </a:r>
            <a:r>
              <a:rPr lang="en-GB" spc="0" dirty="0">
                <a:solidFill>
                  <a:srgbClr val="000000"/>
                </a:solidFill>
                <a:latin typeface="Calibri"/>
                <a:ea typeface="+mn-lt"/>
                <a:cs typeface="+mn-lt"/>
              </a:rPr>
              <a:t>, da </a:t>
            </a:r>
            <a:r>
              <a:rPr lang="en-GB" spc="0" err="1">
                <a:solidFill>
                  <a:srgbClr val="000000"/>
                </a:solidFill>
                <a:latin typeface="Calibri"/>
                <a:ea typeface="+mn-lt"/>
                <a:cs typeface="+mn-lt"/>
              </a:rPr>
              <a:t>sie</a:t>
            </a:r>
            <a:r>
              <a:rPr lang="en-GB" spc="0" dirty="0">
                <a:solidFill>
                  <a:srgbClr val="000000"/>
                </a:solidFill>
                <a:latin typeface="Calibri"/>
                <a:ea typeface="+mn-lt"/>
                <a:cs typeface="+mn-lt"/>
              </a:rPr>
              <a:t> </a:t>
            </a:r>
            <a:r>
              <a:rPr lang="en-GB" spc="0" err="1">
                <a:solidFill>
                  <a:srgbClr val="000000"/>
                </a:solidFill>
                <a:latin typeface="Calibri"/>
                <a:ea typeface="+mn-lt"/>
                <a:cs typeface="+mn-lt"/>
              </a:rPr>
              <a:t>wissen</a:t>
            </a:r>
            <a:r>
              <a:rPr lang="en-GB" spc="0" dirty="0">
                <a:solidFill>
                  <a:srgbClr val="000000"/>
                </a:solidFill>
                <a:latin typeface="Calibri"/>
                <a:ea typeface="+mn-lt"/>
                <a:cs typeface="+mn-lt"/>
              </a:rPr>
              <a:t>, </a:t>
            </a:r>
            <a:r>
              <a:rPr lang="en-GB" spc="0" err="1">
                <a:solidFill>
                  <a:srgbClr val="000000"/>
                </a:solidFill>
                <a:latin typeface="Calibri"/>
                <a:ea typeface="+mn-lt"/>
                <a:cs typeface="+mn-lt"/>
              </a:rPr>
              <a:t>dass</a:t>
            </a:r>
            <a:r>
              <a:rPr lang="en-GB" spc="0" dirty="0">
                <a:solidFill>
                  <a:srgbClr val="000000"/>
                </a:solidFill>
                <a:latin typeface="Calibri"/>
                <a:ea typeface="+mn-lt"/>
                <a:cs typeface="+mn-lt"/>
              </a:rPr>
              <a:t> Spender </a:t>
            </a:r>
            <a:r>
              <a:rPr lang="en-GB" spc="0" err="1">
                <a:solidFill>
                  <a:srgbClr val="000000"/>
                </a:solidFill>
                <a:latin typeface="Calibri"/>
                <a:ea typeface="+mn-lt"/>
                <a:cs typeface="+mn-lt"/>
              </a:rPr>
              <a:t>wahrscheinlich</a:t>
            </a:r>
            <a:r>
              <a:rPr lang="en-GB" spc="0" dirty="0">
                <a:solidFill>
                  <a:srgbClr val="000000"/>
                </a:solidFill>
                <a:latin typeface="Calibri"/>
                <a:ea typeface="+mn-lt"/>
                <a:cs typeface="+mn-lt"/>
              </a:rPr>
              <a:t> </a:t>
            </a:r>
            <a:r>
              <a:rPr lang="en-GB" spc="0" err="1">
                <a:solidFill>
                  <a:srgbClr val="000000"/>
                </a:solidFill>
                <a:latin typeface="Calibri"/>
                <a:ea typeface="+mn-lt"/>
                <a:cs typeface="+mn-lt"/>
              </a:rPr>
              <a:t>durch</a:t>
            </a:r>
            <a:r>
              <a:rPr lang="en-GB" spc="0" dirty="0">
                <a:solidFill>
                  <a:srgbClr val="000000"/>
                </a:solidFill>
                <a:latin typeface="Calibri"/>
                <a:ea typeface="+mn-lt"/>
                <a:cs typeface="+mn-lt"/>
              </a:rPr>
              <a:t> </a:t>
            </a:r>
            <a:r>
              <a:rPr lang="en-GB" spc="0" err="1">
                <a:solidFill>
                  <a:srgbClr val="000000"/>
                </a:solidFill>
                <a:latin typeface="Calibri"/>
                <a:ea typeface="+mn-lt"/>
                <a:cs typeface="+mn-lt"/>
              </a:rPr>
              <a:t>Mundpropaganda</a:t>
            </a:r>
            <a:r>
              <a:rPr lang="en-GB" spc="0" dirty="0">
                <a:solidFill>
                  <a:srgbClr val="000000"/>
                </a:solidFill>
                <a:latin typeface="Calibri"/>
                <a:ea typeface="+mn-lt"/>
                <a:cs typeface="+mn-lt"/>
              </a:rPr>
              <a:t> in </a:t>
            </a:r>
            <a:r>
              <a:rPr lang="en-GB" spc="0" err="1">
                <a:solidFill>
                  <a:srgbClr val="000000"/>
                </a:solidFill>
                <a:latin typeface="Calibri"/>
                <a:ea typeface="+mn-lt"/>
                <a:cs typeface="+mn-lt"/>
              </a:rPr>
              <a:t>ihren</a:t>
            </a:r>
            <a:r>
              <a:rPr lang="en-GB" spc="0" dirty="0">
                <a:solidFill>
                  <a:srgbClr val="000000"/>
                </a:solidFill>
                <a:latin typeface="Calibri"/>
                <a:ea typeface="+mn-lt"/>
                <a:cs typeface="+mn-lt"/>
              </a:rPr>
              <a:t> </a:t>
            </a:r>
            <a:r>
              <a:rPr lang="en-GB" spc="0" err="1">
                <a:solidFill>
                  <a:srgbClr val="000000"/>
                </a:solidFill>
                <a:latin typeface="Calibri"/>
                <a:ea typeface="+mn-lt"/>
                <a:cs typeface="+mn-lt"/>
              </a:rPr>
              <a:t>engen</a:t>
            </a:r>
            <a:r>
              <a:rPr lang="en-GB" spc="0" dirty="0">
                <a:solidFill>
                  <a:srgbClr val="000000"/>
                </a:solidFill>
                <a:latin typeface="Calibri"/>
                <a:ea typeface="+mn-lt"/>
                <a:cs typeface="+mn-lt"/>
              </a:rPr>
              <a:t> </a:t>
            </a:r>
            <a:r>
              <a:rPr lang="en-GB" spc="0" err="1">
                <a:solidFill>
                  <a:srgbClr val="000000"/>
                </a:solidFill>
                <a:latin typeface="Calibri"/>
                <a:ea typeface="+mn-lt"/>
                <a:cs typeface="+mn-lt"/>
              </a:rPr>
              <a:t>Kreisen</a:t>
            </a:r>
            <a:r>
              <a:rPr lang="en-GB" spc="0" dirty="0">
                <a:solidFill>
                  <a:srgbClr val="000000"/>
                </a:solidFill>
                <a:latin typeface="Calibri"/>
                <a:ea typeface="+mn-lt"/>
                <a:cs typeface="+mn-lt"/>
              </a:rPr>
              <a:t> von </a:t>
            </a:r>
            <a:r>
              <a:rPr lang="en-GB" spc="0" err="1">
                <a:solidFill>
                  <a:srgbClr val="000000"/>
                </a:solidFill>
                <a:latin typeface="Calibri"/>
                <a:ea typeface="+mn-lt"/>
                <a:cs typeface="+mn-lt"/>
              </a:rPr>
              <a:t>neuen</a:t>
            </a:r>
            <a:r>
              <a:rPr lang="en-GB" spc="0" dirty="0">
                <a:solidFill>
                  <a:srgbClr val="000000"/>
                </a:solidFill>
                <a:latin typeface="Calibri"/>
                <a:ea typeface="+mn-lt"/>
                <a:cs typeface="+mn-lt"/>
              </a:rPr>
              <a:t> </a:t>
            </a:r>
            <a:r>
              <a:rPr lang="en-GB" spc="0" err="1">
                <a:solidFill>
                  <a:srgbClr val="000000"/>
                </a:solidFill>
                <a:latin typeface="Calibri"/>
                <a:ea typeface="+mn-lt"/>
                <a:cs typeface="+mn-lt"/>
              </a:rPr>
              <a:t>Projekten</a:t>
            </a:r>
            <a:r>
              <a:rPr lang="en-GB" spc="0" dirty="0">
                <a:solidFill>
                  <a:srgbClr val="000000"/>
                </a:solidFill>
                <a:latin typeface="Calibri"/>
                <a:ea typeface="+mn-lt"/>
                <a:cs typeface="+mn-lt"/>
              </a:rPr>
              <a:t> </a:t>
            </a:r>
            <a:r>
              <a:rPr lang="en-GB" spc="0" err="1">
                <a:solidFill>
                  <a:srgbClr val="000000"/>
                </a:solidFill>
                <a:latin typeface="Calibri"/>
                <a:ea typeface="+mn-lt"/>
                <a:cs typeface="+mn-lt"/>
              </a:rPr>
              <a:t>erfahren</a:t>
            </a:r>
            <a:r>
              <a:rPr lang="en-GB" spc="0" dirty="0">
                <a:solidFill>
                  <a:srgbClr val="000000"/>
                </a:solidFill>
                <a:latin typeface="Calibri"/>
                <a:ea typeface="+mn-lt"/>
                <a:cs typeface="+mn-lt"/>
              </a:rPr>
              <a:t>.</a:t>
            </a:r>
          </a:p>
          <a:p>
            <a:pPr marL="0" marR="0" lvl="0" indent="0" algn="l" defTabSz="914400" rtl="0" eaLnBrk="1" fontAlgn="auto" latinLnBrk="0" hangingPunct="1">
              <a:lnSpc>
                <a:spcPct val="90000"/>
              </a:lnSpc>
              <a:spcBef>
                <a:spcPts val="1000"/>
              </a:spcBef>
              <a:spcAft>
                <a:spcPts val="0"/>
              </a:spcAft>
              <a:buClrTx/>
              <a:buSzTx/>
              <a:tabLst/>
              <a:defRPr/>
            </a:pPr>
            <a:endParaRPr kumimoji="0" lang="en-GB" b="0" i="0" u="none" strike="noStrike" kern="1200" cap="none" spc="0" normalizeH="0" baseline="0" noProof="0">
              <a:ln>
                <a:noFill/>
              </a:ln>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Blip>
                <a:blip r:embed="rId3"/>
              </a:buBlip>
              <a:tabLst/>
              <a:defRPr/>
            </a:pPr>
            <a:endParaRPr kumimoji="0" lang="en-GB" b="0" i="0" u="none" strike="noStrike" kern="1200" cap="none" spc="0" normalizeH="0" baseline="0" noProof="0">
              <a:ln>
                <a:noFill/>
              </a:ln>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Blip>
                <a:blip r:embed="rId3"/>
              </a:buBlip>
              <a:tabLst/>
              <a:defRPr/>
            </a:pPr>
            <a:endParaRPr lang="en-GB">
              <a:latin typeface="Calibri" panose="020F0502020204030204"/>
            </a:endParaRPr>
          </a:p>
          <a:p>
            <a:pPr marL="0" marR="0" lvl="0" indent="0" algn="l" defTabSz="914400" rtl="0" eaLnBrk="1" fontAlgn="auto" latinLnBrk="0" hangingPunct="1">
              <a:lnSpc>
                <a:spcPct val="90000"/>
              </a:lnSpc>
              <a:spcBef>
                <a:spcPts val="1000"/>
              </a:spcBef>
              <a:spcAft>
                <a:spcPts val="0"/>
              </a:spcAft>
              <a:buClrTx/>
              <a:buSzTx/>
              <a:tabLst/>
              <a:defRPr/>
            </a:pPr>
            <a:endParaRPr kumimoji="0" lang="en-GB" b="0" i="0" u="none" strike="noStrike" kern="1200" cap="none" spc="0" normalizeH="0" baseline="0" noProof="0">
              <a:ln>
                <a:noFill/>
              </a:ln>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Blip>
                <a:blip r:embed="rId3"/>
              </a:buBlip>
              <a:tabLst/>
              <a:defRPr/>
            </a:pPr>
            <a:endParaRPr kumimoji="0" lang="en-GB" b="0" i="0" u="none" strike="noStrike" kern="1200" cap="none" spc="0" normalizeH="0" baseline="0" noProof="0">
              <a:ln>
                <a:noFill/>
              </a:ln>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Blip>
                <a:blip r:embed="rId3"/>
              </a:buBlip>
              <a:tabLst/>
              <a:defRPr/>
            </a:pPr>
            <a:endParaRPr kumimoji="0" lang="en-GB" b="0" i="0" u="none" strike="noStrike" kern="1200" cap="none" spc="0" normalizeH="0" baseline="0" noProof="0">
              <a:ln>
                <a:noFill/>
              </a:ln>
              <a:effectLst/>
              <a:uLnTx/>
              <a:uFillTx/>
              <a:latin typeface="Calibri" panose="020F0502020204030204"/>
              <a:ea typeface="+mn-ea"/>
              <a:cs typeface="+mn-cs"/>
            </a:endParaRPr>
          </a:p>
          <a:p>
            <a:endParaRPr lang="en-US" sz="200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lIns="91440" tIns="45720" rIns="91440" bIns="45720" anchor="t">
            <a:noAutofit/>
          </a:bodyPr>
          <a:lstStyle/>
          <a:p>
            <a:r>
              <a:rPr lang="en-GB" err="1">
                <a:ea typeface="+mn-lt"/>
                <a:cs typeface="+mn-lt"/>
              </a:rPr>
              <a:t>Fünf</a:t>
            </a:r>
            <a:r>
              <a:rPr lang="en-GB">
                <a:ea typeface="+mn-lt"/>
                <a:cs typeface="+mn-lt"/>
              </a:rPr>
              <a:t> Fundraising-Trends, von </a:t>
            </a:r>
            <a:r>
              <a:rPr lang="en-GB" err="1">
                <a:ea typeface="+mn-lt"/>
                <a:cs typeface="+mn-lt"/>
              </a:rPr>
              <a:t>denen</a:t>
            </a:r>
            <a:r>
              <a:rPr lang="en-GB">
                <a:ea typeface="+mn-lt"/>
                <a:cs typeface="+mn-lt"/>
              </a:rPr>
              <a:t> Sie 2022 </a:t>
            </a:r>
            <a:r>
              <a:rPr lang="en-GB" err="1">
                <a:ea typeface="+mn-lt"/>
                <a:cs typeface="+mn-lt"/>
              </a:rPr>
              <a:t>profitieren</a:t>
            </a:r>
            <a:r>
              <a:rPr lang="en-GB">
                <a:ea typeface="+mn-lt"/>
                <a:cs typeface="+mn-lt"/>
              </a:rPr>
              <a:t> </a:t>
            </a:r>
            <a:r>
              <a:rPr lang="en-GB" err="1">
                <a:ea typeface="+mn-lt"/>
                <a:cs typeface="+mn-lt"/>
              </a:rPr>
              <a:t>können</a:t>
            </a:r>
          </a:p>
        </p:txBody>
      </p:sp>
    </p:spTree>
    <p:extLst>
      <p:ext uri="{BB962C8B-B14F-4D97-AF65-F5344CB8AC3E}">
        <p14:creationId xmlns:p14="http://schemas.microsoft.com/office/powerpoint/2010/main" val="3193577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xEl>
                                              <p:pRg st="3" end="3"/>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635A651-24F8-6347-8235-D63CB4163581}"/>
              </a:ext>
            </a:extLst>
          </p:cNvPr>
          <p:cNvSpPr>
            <a:spLocks noGrp="1"/>
          </p:cNvSpPr>
          <p:nvPr>
            <p:ph type="body" sz="quarter" idx="13"/>
          </p:nvPr>
        </p:nvSpPr>
        <p:spPr>
          <a:xfrm>
            <a:off x="1001762" y="1524912"/>
            <a:ext cx="4676539" cy="3808175"/>
          </a:xfrm>
        </p:spPr>
        <p:txBody>
          <a:bodyPr lIns="91440" tIns="45720" rIns="91440" bIns="45720" anchor="ctr">
            <a:normAutofit/>
          </a:bodyPr>
          <a:lstStyle/>
          <a:p>
            <a:r>
              <a:rPr lang="en-US">
                <a:ea typeface="+mn-lt"/>
                <a:cs typeface="+mn-lt"/>
              </a:rPr>
              <a:t>"Man tut, was man </a:t>
            </a:r>
            <a:r>
              <a:rPr lang="en-US" err="1">
                <a:ea typeface="+mn-lt"/>
                <a:cs typeface="+mn-lt"/>
              </a:rPr>
              <a:t>kann</a:t>
            </a:r>
            <a:r>
              <a:rPr lang="en-US">
                <a:ea typeface="+mn-lt"/>
                <a:cs typeface="+mn-lt"/>
              </a:rPr>
              <a:t>, so </a:t>
            </a:r>
            <a:r>
              <a:rPr lang="en-US" err="1">
                <a:ea typeface="+mn-lt"/>
                <a:cs typeface="+mn-lt"/>
              </a:rPr>
              <a:t>lange</a:t>
            </a:r>
            <a:r>
              <a:rPr lang="en-US">
                <a:ea typeface="+mn-lt"/>
                <a:cs typeface="+mn-lt"/>
              </a:rPr>
              <a:t> man </a:t>
            </a:r>
            <a:r>
              <a:rPr lang="en-US" err="1">
                <a:ea typeface="+mn-lt"/>
                <a:cs typeface="+mn-lt"/>
              </a:rPr>
              <a:t>kann</a:t>
            </a:r>
            <a:r>
              <a:rPr lang="en-US">
                <a:ea typeface="+mn-lt"/>
                <a:cs typeface="+mn-lt"/>
              </a:rPr>
              <a:t>, und </a:t>
            </a:r>
            <a:r>
              <a:rPr lang="en-US" err="1">
                <a:ea typeface="+mn-lt"/>
                <a:cs typeface="+mn-lt"/>
              </a:rPr>
              <a:t>wenn</a:t>
            </a:r>
            <a:r>
              <a:rPr lang="en-US">
                <a:ea typeface="+mn-lt"/>
                <a:cs typeface="+mn-lt"/>
              </a:rPr>
              <a:t> man es </a:t>
            </a:r>
            <a:r>
              <a:rPr lang="en-US" err="1">
                <a:ea typeface="+mn-lt"/>
                <a:cs typeface="+mn-lt"/>
              </a:rPr>
              <a:t>nicht</a:t>
            </a:r>
            <a:r>
              <a:rPr lang="en-US">
                <a:ea typeface="+mn-lt"/>
                <a:cs typeface="+mn-lt"/>
              </a:rPr>
              <a:t> </a:t>
            </a:r>
            <a:r>
              <a:rPr lang="en-US" err="1">
                <a:ea typeface="+mn-lt"/>
                <a:cs typeface="+mn-lt"/>
              </a:rPr>
              <a:t>mehr</a:t>
            </a:r>
            <a:r>
              <a:rPr lang="en-US">
                <a:ea typeface="+mn-lt"/>
                <a:cs typeface="+mn-lt"/>
              </a:rPr>
              <a:t> </a:t>
            </a:r>
            <a:r>
              <a:rPr lang="en-US" err="1">
                <a:ea typeface="+mn-lt"/>
                <a:cs typeface="+mn-lt"/>
              </a:rPr>
              <a:t>kann</a:t>
            </a:r>
            <a:r>
              <a:rPr lang="en-US">
                <a:ea typeface="+mn-lt"/>
                <a:cs typeface="+mn-lt"/>
              </a:rPr>
              <a:t>, tut man das </a:t>
            </a:r>
            <a:r>
              <a:rPr lang="en-US" err="1">
                <a:ea typeface="+mn-lt"/>
                <a:cs typeface="+mn-lt"/>
              </a:rPr>
              <a:t>Nächstbeste</a:t>
            </a:r>
            <a:r>
              <a:rPr lang="en-US">
                <a:ea typeface="+mn-lt"/>
                <a:cs typeface="+mn-lt"/>
              </a:rPr>
              <a:t>. Man </a:t>
            </a:r>
            <a:r>
              <a:rPr lang="en-US" err="1">
                <a:ea typeface="+mn-lt"/>
                <a:cs typeface="+mn-lt"/>
              </a:rPr>
              <a:t>zieht</a:t>
            </a:r>
            <a:r>
              <a:rPr lang="en-US">
                <a:ea typeface="+mn-lt"/>
                <a:cs typeface="+mn-lt"/>
              </a:rPr>
              <a:t> </a:t>
            </a:r>
            <a:r>
              <a:rPr lang="en-US" err="1">
                <a:ea typeface="+mn-lt"/>
                <a:cs typeface="+mn-lt"/>
              </a:rPr>
              <a:t>sich</a:t>
            </a:r>
            <a:r>
              <a:rPr lang="en-US">
                <a:ea typeface="+mn-lt"/>
                <a:cs typeface="+mn-lt"/>
              </a:rPr>
              <a:t> </a:t>
            </a:r>
            <a:r>
              <a:rPr lang="en-US" err="1">
                <a:ea typeface="+mn-lt"/>
                <a:cs typeface="+mn-lt"/>
              </a:rPr>
              <a:t>zurück</a:t>
            </a:r>
            <a:r>
              <a:rPr lang="en-US">
                <a:ea typeface="+mn-lt"/>
                <a:cs typeface="+mn-lt"/>
              </a:rPr>
              <a:t>, </a:t>
            </a:r>
            <a:r>
              <a:rPr lang="en-US" err="1">
                <a:ea typeface="+mn-lt"/>
                <a:cs typeface="+mn-lt"/>
              </a:rPr>
              <a:t>aber</a:t>
            </a:r>
            <a:r>
              <a:rPr lang="en-US">
                <a:ea typeface="+mn-lt"/>
                <a:cs typeface="+mn-lt"/>
              </a:rPr>
              <a:t> man </a:t>
            </a:r>
            <a:r>
              <a:rPr lang="en-US" err="1">
                <a:ea typeface="+mn-lt"/>
                <a:cs typeface="+mn-lt"/>
              </a:rPr>
              <a:t>gibt</a:t>
            </a:r>
            <a:r>
              <a:rPr lang="en-US">
                <a:ea typeface="+mn-lt"/>
                <a:cs typeface="+mn-lt"/>
              </a:rPr>
              <a:t> </a:t>
            </a:r>
            <a:r>
              <a:rPr lang="en-US" err="1">
                <a:ea typeface="+mn-lt"/>
                <a:cs typeface="+mn-lt"/>
              </a:rPr>
              <a:t>nicht</a:t>
            </a:r>
            <a:r>
              <a:rPr lang="en-US">
                <a:ea typeface="+mn-lt"/>
                <a:cs typeface="+mn-lt"/>
              </a:rPr>
              <a:t> auf."</a:t>
            </a:r>
            <a:endParaRPr lang="en-US"/>
          </a:p>
          <a:p>
            <a:endParaRPr lang="en-US"/>
          </a:p>
        </p:txBody>
      </p:sp>
      <p:sp>
        <p:nvSpPr>
          <p:cNvPr id="12" name="Text Placeholder 6">
            <a:extLst>
              <a:ext uri="{FF2B5EF4-FFF2-40B4-BE49-F238E27FC236}">
                <a16:creationId xmlns:a16="http://schemas.microsoft.com/office/drawing/2014/main" id="{11C90A48-BE47-6E44-8B5D-EADE2FB0D0FA}"/>
              </a:ext>
            </a:extLst>
          </p:cNvPr>
          <p:cNvSpPr txBox="1">
            <a:spLocks/>
          </p:cNvSpPr>
          <p:nvPr/>
        </p:nvSpPr>
        <p:spPr>
          <a:xfrm>
            <a:off x="1759343" y="4641330"/>
            <a:ext cx="3161377" cy="505777"/>
          </a:xfrm>
          <a:prstGeom prst="rect">
            <a:avLst/>
          </a:prstGeom>
        </p:spPr>
        <p:txBody>
          <a:bodyPr anchor="t">
            <a:normAutofit/>
          </a:bodyPr>
          <a:lstStyle>
            <a:lvl1pPr marL="0" indent="0" algn="ctr" defTabSz="2072941" rtl="0" eaLnBrk="1" latinLnBrk="0" hangingPunct="1">
              <a:lnSpc>
                <a:spcPct val="100000"/>
              </a:lnSpc>
              <a:spcBef>
                <a:spcPts val="2267"/>
              </a:spcBef>
              <a:buFont typeface="Arial" panose="020B0604020202020204" pitchFamily="34" charset="0"/>
              <a:buNone/>
              <a:defRPr sz="1900" b="0" i="1" kern="1200" baseline="0">
                <a:solidFill>
                  <a:srgbClr val="000000"/>
                </a:solidFill>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0" marR="0" lvl="0" indent="0" algn="ctr" defTabSz="2072941" rtl="0" eaLnBrk="1" fontAlgn="auto" latinLnBrk="0" hangingPunct="1">
              <a:lnSpc>
                <a:spcPct val="100000"/>
              </a:lnSpc>
              <a:spcBef>
                <a:spcPts val="2267"/>
              </a:spcBef>
              <a:spcAft>
                <a:spcPts val="0"/>
              </a:spcAft>
              <a:buClrTx/>
              <a:buSzTx/>
              <a:buFont typeface="Arial" panose="020B0604020202020204" pitchFamily="34" charset="0"/>
              <a:buNone/>
              <a:tabLst/>
              <a:defRPr/>
            </a:pPr>
            <a:r>
              <a:rPr kumimoji="0" lang="en-IE" sz="22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Chuck Yeager</a:t>
            </a:r>
            <a:endParaRPr kumimoji="0" lang="en-US" sz="2200" b="1" i="1"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7" name="Picture Placeholder 6" descr="Person hiking on top of a mountain">
            <a:extLst>
              <a:ext uri="{FF2B5EF4-FFF2-40B4-BE49-F238E27FC236}">
                <a16:creationId xmlns:a16="http://schemas.microsoft.com/office/drawing/2014/main" id="{C5950969-FFD7-341E-E03D-ABEAB1FBE89E}"/>
              </a:ext>
            </a:extLst>
          </p:cNvPr>
          <p:cNvPicPr>
            <a:picLocks noGrp="1" noChangeAspect="1"/>
          </p:cNvPicPr>
          <p:nvPr>
            <p:ph type="pic" sz="quarter" idx="42"/>
          </p:nvPr>
        </p:nvPicPr>
        <p:blipFill rotWithShape="1">
          <a:blip r:embed="rId2">
            <a:grayscl/>
          </a:blip>
          <a:srcRect l="26095" r="5379"/>
          <a:stretch/>
        </p:blipFill>
        <p:spPr>
          <a:xfrm>
            <a:off x="6096000" y="986088"/>
            <a:ext cx="5239644" cy="4704418"/>
          </a:xfrm>
        </p:spPr>
      </p:pic>
      <p:sp>
        <p:nvSpPr>
          <p:cNvPr id="14" name="Freeform 13">
            <a:extLst>
              <a:ext uri="{FF2B5EF4-FFF2-40B4-BE49-F238E27FC236}">
                <a16:creationId xmlns:a16="http://schemas.microsoft.com/office/drawing/2014/main" id="{27ECA9A2-5365-8339-FC20-E1FF47F3778A}"/>
              </a:ext>
            </a:extLst>
          </p:cNvPr>
          <p:cNvSpPr/>
          <p:nvPr/>
        </p:nvSpPr>
        <p:spPr>
          <a:xfrm>
            <a:off x="6096000" y="986088"/>
            <a:ext cx="5239644" cy="4704418"/>
          </a:xfrm>
          <a:custGeom>
            <a:avLst/>
            <a:gdLst>
              <a:gd name="connsiteX0" fmla="*/ 0 w 5239644"/>
              <a:gd name="connsiteY0" fmla="*/ 0 h 4704418"/>
              <a:gd name="connsiteX1" fmla="*/ 4328540 w 5239644"/>
              <a:gd name="connsiteY1" fmla="*/ 0 h 4704418"/>
              <a:gd name="connsiteX2" fmla="*/ 5239644 w 5239644"/>
              <a:gd name="connsiteY2" fmla="*/ 910842 h 4704418"/>
              <a:gd name="connsiteX3" fmla="*/ 5239644 w 5239644"/>
              <a:gd name="connsiteY3" fmla="*/ 4704418 h 4704418"/>
              <a:gd name="connsiteX4" fmla="*/ 1337885 w 5239644"/>
              <a:gd name="connsiteY4" fmla="*/ 4704418 h 4704418"/>
              <a:gd name="connsiteX5" fmla="*/ 0 w 5239644"/>
              <a:gd name="connsiteY5" fmla="*/ 3366919 h 4704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39644" h="4704418">
                <a:moveTo>
                  <a:pt x="0" y="0"/>
                </a:moveTo>
                <a:lnTo>
                  <a:pt x="4328540" y="0"/>
                </a:lnTo>
                <a:cubicBezTo>
                  <a:pt x="4832048" y="0"/>
                  <a:pt x="5239644" y="407482"/>
                  <a:pt x="5239644" y="910842"/>
                </a:cubicBezTo>
                <a:lnTo>
                  <a:pt x="5239644" y="4704418"/>
                </a:lnTo>
                <a:lnTo>
                  <a:pt x="1337885" y="4704418"/>
                </a:lnTo>
                <a:cubicBezTo>
                  <a:pt x="599411" y="4704418"/>
                  <a:pt x="0" y="4105181"/>
                  <a:pt x="0" y="3366919"/>
                </a:cubicBezTo>
                <a:close/>
              </a:path>
            </a:pathLst>
          </a:custGeom>
          <a:gradFill>
            <a:gsLst>
              <a:gs pos="0">
                <a:srgbClr val="DAE0D2">
                  <a:alpha val="9000"/>
                </a:srgbClr>
              </a:gs>
              <a:gs pos="83000">
                <a:srgbClr val="AABC99">
                  <a:alpha val="48000"/>
                </a:srgbClr>
              </a:gs>
              <a:gs pos="100000">
                <a:srgbClr val="AABC99">
                  <a:alpha val="44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15" name="Group 14">
            <a:extLst>
              <a:ext uri="{FF2B5EF4-FFF2-40B4-BE49-F238E27FC236}">
                <a16:creationId xmlns:a16="http://schemas.microsoft.com/office/drawing/2014/main" id="{A282B1FC-2D33-B27C-CD28-CCF6A9FD8979}"/>
              </a:ext>
            </a:extLst>
          </p:cNvPr>
          <p:cNvGrpSpPr/>
          <p:nvPr/>
        </p:nvGrpSpPr>
        <p:grpSpPr>
          <a:xfrm>
            <a:off x="5107779" y="748833"/>
            <a:ext cx="1487826" cy="1083162"/>
            <a:chOff x="3400450" y="986392"/>
            <a:chExt cx="1487826" cy="1083162"/>
          </a:xfrm>
        </p:grpSpPr>
        <p:sp>
          <p:nvSpPr>
            <p:cNvPr id="16" name="Freeform 15">
              <a:extLst>
                <a:ext uri="{FF2B5EF4-FFF2-40B4-BE49-F238E27FC236}">
                  <a16:creationId xmlns:a16="http://schemas.microsoft.com/office/drawing/2014/main" id="{48364439-2778-C7CC-57FA-75DE95B62B99}"/>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DAE0D2"/>
            </a:solidFill>
            <a:ln w="89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17" name="Freeform 16">
              <a:extLst>
                <a:ext uri="{FF2B5EF4-FFF2-40B4-BE49-F238E27FC236}">
                  <a16:creationId xmlns:a16="http://schemas.microsoft.com/office/drawing/2014/main" id="{9D5ABC1F-1ED5-8685-E579-E8115F8A0F89}"/>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10101"/>
            </a:solidFill>
            <a:ln w="89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3339459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12"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763486"/>
            <a:ext cx="10595237" cy="4132136"/>
          </a:xfrm>
        </p:spPr>
        <p:txBody>
          <a:bodyPr lIns="91440" tIns="45720" rIns="91440" bIns="45720" anchor="t"/>
          <a:lstStyle/>
          <a:p>
            <a:pPr marL="342900" indent="-342900">
              <a:buBlip>
                <a:blip r:embed="rId3"/>
              </a:buBlip>
              <a:defRPr/>
            </a:pPr>
            <a:r>
              <a:rPr lang="en-GB" b="1" dirty="0" err="1">
                <a:solidFill>
                  <a:schemeClr val="accent2"/>
                </a:solidFill>
                <a:ea typeface="+mn-lt"/>
                <a:cs typeface="+mn-lt"/>
              </a:rPr>
              <a:t>Warum</a:t>
            </a:r>
            <a:r>
              <a:rPr lang="en-GB" b="1" dirty="0">
                <a:solidFill>
                  <a:schemeClr val="accent2"/>
                </a:solidFill>
                <a:ea typeface="+mn-lt"/>
                <a:cs typeface="+mn-lt"/>
              </a:rPr>
              <a:t> </a:t>
            </a:r>
            <a:r>
              <a:rPr lang="en-GB" b="1" dirty="0" err="1">
                <a:solidFill>
                  <a:schemeClr val="accent2"/>
                </a:solidFill>
                <a:ea typeface="+mn-lt"/>
                <a:cs typeface="+mn-lt"/>
              </a:rPr>
              <a:t>ist</a:t>
            </a:r>
            <a:r>
              <a:rPr lang="en-GB" b="1" dirty="0">
                <a:solidFill>
                  <a:schemeClr val="accent2"/>
                </a:solidFill>
                <a:ea typeface="+mn-lt"/>
                <a:cs typeface="+mn-lt"/>
              </a:rPr>
              <a:t> </a:t>
            </a:r>
            <a:r>
              <a:rPr lang="en-GB" b="1" dirty="0" err="1">
                <a:solidFill>
                  <a:schemeClr val="accent2"/>
                </a:solidFill>
                <a:ea typeface="+mn-lt"/>
                <a:cs typeface="+mn-lt"/>
              </a:rPr>
              <a:t>digitales</a:t>
            </a:r>
            <a:r>
              <a:rPr lang="en-GB" b="1" dirty="0">
                <a:solidFill>
                  <a:schemeClr val="accent2"/>
                </a:solidFill>
                <a:ea typeface="+mn-lt"/>
                <a:cs typeface="+mn-lt"/>
              </a:rPr>
              <a:t> Fundraising für </a:t>
            </a:r>
            <a:r>
              <a:rPr lang="en-GB" b="1" dirty="0" err="1">
                <a:solidFill>
                  <a:schemeClr val="accent2"/>
                </a:solidFill>
                <a:ea typeface="+mn-lt"/>
                <a:cs typeface="+mn-lt"/>
              </a:rPr>
              <a:t>gemeinnützige</a:t>
            </a:r>
            <a:r>
              <a:rPr lang="en-GB" b="1" dirty="0">
                <a:solidFill>
                  <a:schemeClr val="accent2"/>
                </a:solidFill>
                <a:ea typeface="+mn-lt"/>
                <a:cs typeface="+mn-lt"/>
              </a:rPr>
              <a:t> </a:t>
            </a:r>
            <a:r>
              <a:rPr lang="en-GB" b="1" dirty="0" err="1">
                <a:solidFill>
                  <a:schemeClr val="accent2"/>
                </a:solidFill>
                <a:ea typeface="+mn-lt"/>
                <a:cs typeface="+mn-lt"/>
              </a:rPr>
              <a:t>Organisationen</a:t>
            </a:r>
            <a:r>
              <a:rPr lang="en-GB" b="1" dirty="0">
                <a:solidFill>
                  <a:schemeClr val="accent2"/>
                </a:solidFill>
                <a:ea typeface="+mn-lt"/>
                <a:cs typeface="+mn-lt"/>
              </a:rPr>
              <a:t> </a:t>
            </a:r>
            <a:r>
              <a:rPr lang="en-GB" b="1" dirty="0" err="1">
                <a:solidFill>
                  <a:schemeClr val="accent2"/>
                </a:solidFill>
                <a:ea typeface="+mn-lt"/>
                <a:cs typeface="+mn-lt"/>
              </a:rPr>
              <a:t>wichtig</a:t>
            </a:r>
            <a:r>
              <a:rPr kumimoji="0" lang="en-GB" b="1" i="0" u="none" strike="noStrike" kern="1200" cap="none" spc="0" normalizeH="0" baseline="0" noProof="0" dirty="0">
                <a:ln>
                  <a:noFill/>
                </a:ln>
                <a:solidFill>
                  <a:schemeClr val="accent2"/>
                </a:solidFill>
                <a:effectLst/>
                <a:uLnTx/>
                <a:uFillTx/>
                <a:ea typeface="+mn-lt"/>
                <a:cs typeface="+mn-lt"/>
              </a:rPr>
              <a:t>?</a:t>
            </a:r>
            <a:endParaRPr lang="en-GB" b="1" i="0" u="none" strike="noStrike" kern="1200" cap="none" spc="0" normalizeH="0" baseline="0" noProof="0" dirty="0">
              <a:ln>
                <a:noFill/>
              </a:ln>
              <a:solidFill>
                <a:schemeClr val="accent2"/>
              </a:solidFill>
              <a:effectLst/>
              <a:uLnTx/>
              <a:uFillTx/>
              <a:ea typeface="+mn-lt"/>
              <a:cs typeface="+mn-lt"/>
            </a:endParaRPr>
          </a:p>
          <a:p>
            <a:pPr marL="342900" marR="0" lvl="0" indent="-342900" algn="l" defTabSz="914400" rtl="0" eaLnBrk="1" fontAlgn="auto" latinLnBrk="0" hangingPunct="1">
              <a:lnSpc>
                <a:spcPct val="90000"/>
              </a:lnSpc>
              <a:spcBef>
                <a:spcPts val="1000"/>
              </a:spcBef>
              <a:spcAft>
                <a:spcPts val="0"/>
              </a:spcAft>
              <a:buClrTx/>
              <a:buSzTx/>
              <a:buBlip>
                <a:blip r:embed="rId3"/>
              </a:buBlip>
              <a:tabLst/>
              <a:defRPr/>
            </a:pPr>
            <a:endParaRPr kumimoji="0" lang="en-GB" b="1" i="0" u="none" strike="noStrike" kern="1200" cap="none" spc="0" normalizeH="0" baseline="0" noProof="0">
              <a:ln>
                <a:noFill/>
              </a:ln>
              <a:solidFill>
                <a:schemeClr val="accent2"/>
              </a:solidFill>
              <a:effectLst/>
              <a:uLnTx/>
              <a:uFillTx/>
              <a:latin typeface="Calibri" panose="020F0502020204030204"/>
              <a:ea typeface="+mn-ea"/>
              <a:cs typeface="+mn-cs"/>
            </a:endParaRPr>
          </a:p>
          <a:p>
            <a:pPr marL="800100" lvl="1" indent="-342900">
              <a:spcBef>
                <a:spcPts val="1000"/>
              </a:spcBef>
              <a:buClr>
                <a:schemeClr val="accent2"/>
              </a:buClr>
              <a:buFont typeface="Arial" panose="020B0604020202020204" pitchFamily="34" charset="0"/>
              <a:buChar char="•"/>
              <a:defRPr/>
            </a:pPr>
            <a:r>
              <a:rPr lang="en-GB" spc="0" err="1">
                <a:solidFill>
                  <a:srgbClr val="000000"/>
                </a:solidFill>
                <a:latin typeface="Calibri"/>
                <a:ea typeface="+mn-lt"/>
                <a:cs typeface="+mn-lt"/>
              </a:rPr>
              <a:t>Digitales</a:t>
            </a:r>
            <a:r>
              <a:rPr lang="en-GB" spc="0" dirty="0">
                <a:solidFill>
                  <a:srgbClr val="000000"/>
                </a:solidFill>
                <a:latin typeface="Calibri"/>
                <a:ea typeface="+mn-lt"/>
                <a:cs typeface="+mn-lt"/>
              </a:rPr>
              <a:t> Fundraising </a:t>
            </a:r>
            <a:r>
              <a:rPr lang="en-GB" spc="0" err="1">
                <a:solidFill>
                  <a:srgbClr val="000000"/>
                </a:solidFill>
                <a:latin typeface="Calibri"/>
                <a:ea typeface="+mn-lt"/>
                <a:cs typeface="+mn-lt"/>
              </a:rPr>
              <a:t>ermöglicht</a:t>
            </a:r>
            <a:r>
              <a:rPr lang="en-GB" spc="0" dirty="0">
                <a:solidFill>
                  <a:srgbClr val="000000"/>
                </a:solidFill>
                <a:latin typeface="Calibri"/>
                <a:ea typeface="+mn-lt"/>
                <a:cs typeface="+mn-lt"/>
              </a:rPr>
              <a:t> es Ihrer </a:t>
            </a:r>
            <a:r>
              <a:rPr lang="en-GB" spc="0" err="1">
                <a:solidFill>
                  <a:srgbClr val="000000"/>
                </a:solidFill>
                <a:latin typeface="Calibri"/>
                <a:ea typeface="+mn-lt"/>
                <a:cs typeface="+mn-lt"/>
              </a:rPr>
              <a:t>gemeinnützigen</a:t>
            </a:r>
            <a:r>
              <a:rPr lang="en-GB" spc="0" dirty="0">
                <a:solidFill>
                  <a:srgbClr val="000000"/>
                </a:solidFill>
                <a:latin typeface="Calibri"/>
                <a:ea typeface="+mn-lt"/>
                <a:cs typeface="+mn-lt"/>
              </a:rPr>
              <a:t> Organisation</a:t>
            </a:r>
            <a:r>
              <a:rPr kumimoji="0" lang="en-GB" b="0" i="0" u="none" strike="noStrike" kern="1200" cap="none" spc="0" normalizeH="0" baseline="0" noProof="0" dirty="0">
                <a:ln>
                  <a:noFill/>
                </a:ln>
                <a:solidFill>
                  <a:srgbClr val="000000"/>
                </a:solidFill>
                <a:effectLst/>
                <a:uLnTx/>
                <a:uFillTx/>
                <a:latin typeface="Calibri"/>
                <a:ea typeface="+mn-lt"/>
                <a:cs typeface="+mn-lt"/>
              </a:rPr>
              <a:t>, </a:t>
            </a:r>
            <a:r>
              <a:rPr lang="en-GB" spc="0" err="1">
                <a:solidFill>
                  <a:srgbClr val="000000"/>
                </a:solidFill>
                <a:latin typeface="Calibri"/>
                <a:ea typeface="+mn-lt"/>
                <a:cs typeface="+mn-lt"/>
              </a:rPr>
              <a:t>ihr</a:t>
            </a:r>
            <a:r>
              <a:rPr lang="en-GB" spc="0" dirty="0">
                <a:solidFill>
                  <a:srgbClr val="000000"/>
                </a:solidFill>
                <a:latin typeface="Calibri"/>
                <a:ea typeface="+mn-lt"/>
                <a:cs typeface="+mn-lt"/>
              </a:rPr>
              <a:t> Engagement </a:t>
            </a:r>
            <a:r>
              <a:rPr lang="en-GB" spc="0" err="1">
                <a:solidFill>
                  <a:srgbClr val="000000"/>
                </a:solidFill>
                <a:latin typeface="Calibri"/>
                <a:ea typeface="+mn-lt"/>
                <a:cs typeface="+mn-lt"/>
              </a:rPr>
              <a:t>über</a:t>
            </a:r>
            <a:r>
              <a:rPr lang="en-GB" spc="0" dirty="0">
                <a:solidFill>
                  <a:srgbClr val="000000"/>
                </a:solidFill>
                <a:latin typeface="Calibri"/>
                <a:ea typeface="+mn-lt"/>
                <a:cs typeface="+mn-lt"/>
              </a:rPr>
              <a:t> </a:t>
            </a:r>
            <a:r>
              <a:rPr lang="en-GB" spc="0" err="1">
                <a:solidFill>
                  <a:srgbClr val="000000"/>
                </a:solidFill>
                <a:latin typeface="Calibri"/>
                <a:ea typeface="+mn-lt"/>
                <a:cs typeface="+mn-lt"/>
              </a:rPr>
              <a:t>geografische</a:t>
            </a:r>
            <a:r>
              <a:rPr lang="en-GB" spc="0" dirty="0">
                <a:solidFill>
                  <a:srgbClr val="000000"/>
                </a:solidFill>
                <a:latin typeface="Calibri"/>
                <a:ea typeface="+mn-lt"/>
                <a:cs typeface="+mn-lt"/>
              </a:rPr>
              <a:t> </a:t>
            </a:r>
            <a:r>
              <a:rPr lang="en-GB" spc="0" err="1">
                <a:solidFill>
                  <a:srgbClr val="000000"/>
                </a:solidFill>
                <a:latin typeface="Calibri"/>
                <a:ea typeface="+mn-lt"/>
                <a:cs typeface="+mn-lt"/>
              </a:rPr>
              <a:t>Grenzen</a:t>
            </a:r>
            <a:r>
              <a:rPr lang="en-GB" spc="0" dirty="0">
                <a:solidFill>
                  <a:srgbClr val="000000"/>
                </a:solidFill>
                <a:latin typeface="Calibri"/>
                <a:ea typeface="+mn-lt"/>
                <a:cs typeface="+mn-lt"/>
              </a:rPr>
              <a:t> </a:t>
            </a:r>
            <a:r>
              <a:rPr lang="en-GB" spc="0" err="1">
                <a:solidFill>
                  <a:srgbClr val="000000"/>
                </a:solidFill>
                <a:latin typeface="Calibri"/>
                <a:ea typeface="+mn-lt"/>
                <a:cs typeface="+mn-lt"/>
              </a:rPr>
              <a:t>hinaus</a:t>
            </a:r>
            <a:r>
              <a:rPr lang="en-GB" spc="0" dirty="0">
                <a:solidFill>
                  <a:srgbClr val="000000"/>
                </a:solidFill>
                <a:latin typeface="Calibri"/>
                <a:ea typeface="+mn-lt"/>
                <a:cs typeface="+mn-lt"/>
              </a:rPr>
              <a:t> </a:t>
            </a:r>
            <a:r>
              <a:rPr lang="en-GB" spc="0" err="1">
                <a:solidFill>
                  <a:srgbClr val="000000"/>
                </a:solidFill>
                <a:latin typeface="Calibri"/>
                <a:ea typeface="+mn-lt"/>
                <a:cs typeface="+mn-lt"/>
              </a:rPr>
              <a:t>auszudehnen</a:t>
            </a:r>
            <a:r>
              <a:rPr kumimoji="0" lang="en-GB" b="0" i="0" u="none" strike="noStrike" kern="1200" cap="none" spc="0" normalizeH="0" baseline="0" noProof="0" dirty="0">
                <a:ln>
                  <a:noFill/>
                </a:ln>
                <a:solidFill>
                  <a:srgbClr val="000000"/>
                </a:solidFill>
                <a:effectLst/>
                <a:uLnTx/>
                <a:uFillTx/>
                <a:latin typeface="Calibri"/>
                <a:ea typeface="+mn-lt"/>
                <a:cs typeface="+mn-lt"/>
              </a:rPr>
              <a:t>, </a:t>
            </a:r>
            <a:r>
              <a:rPr lang="en-GB" spc="0" err="1">
                <a:solidFill>
                  <a:srgbClr val="000000"/>
                </a:solidFill>
                <a:latin typeface="Calibri"/>
                <a:ea typeface="+mn-lt"/>
                <a:cs typeface="+mn-lt"/>
              </a:rPr>
              <a:t>Beziehungen</a:t>
            </a:r>
            <a:r>
              <a:rPr lang="en-GB" spc="0" dirty="0">
                <a:solidFill>
                  <a:srgbClr val="000000"/>
                </a:solidFill>
                <a:latin typeface="Calibri"/>
                <a:ea typeface="+mn-lt"/>
                <a:cs typeface="+mn-lt"/>
              </a:rPr>
              <a:t> </a:t>
            </a:r>
            <a:r>
              <a:rPr lang="en-GB" spc="0" err="1">
                <a:solidFill>
                  <a:srgbClr val="000000"/>
                </a:solidFill>
                <a:latin typeface="Calibri"/>
                <a:ea typeface="+mn-lt"/>
                <a:cs typeface="+mn-lt"/>
              </a:rPr>
              <a:t>zu</a:t>
            </a:r>
            <a:r>
              <a:rPr lang="en-GB" spc="0" dirty="0">
                <a:solidFill>
                  <a:srgbClr val="000000"/>
                </a:solidFill>
                <a:latin typeface="Calibri"/>
                <a:ea typeface="+mn-lt"/>
                <a:cs typeface="+mn-lt"/>
              </a:rPr>
              <a:t> </a:t>
            </a:r>
            <a:r>
              <a:rPr lang="en-GB" spc="0" err="1">
                <a:solidFill>
                  <a:srgbClr val="000000"/>
                </a:solidFill>
                <a:latin typeface="Calibri"/>
                <a:ea typeface="+mn-lt"/>
                <a:cs typeface="+mn-lt"/>
              </a:rPr>
              <a:t>neuen</a:t>
            </a:r>
            <a:r>
              <a:rPr lang="en-GB" spc="0" dirty="0">
                <a:solidFill>
                  <a:srgbClr val="000000"/>
                </a:solidFill>
                <a:latin typeface="Calibri"/>
                <a:ea typeface="+mn-lt"/>
                <a:cs typeface="+mn-lt"/>
              </a:rPr>
              <a:t> </a:t>
            </a:r>
            <a:r>
              <a:rPr lang="en-GB" spc="0" err="1">
                <a:solidFill>
                  <a:srgbClr val="000000"/>
                </a:solidFill>
                <a:latin typeface="Calibri"/>
                <a:ea typeface="+mn-lt"/>
                <a:cs typeface="+mn-lt"/>
              </a:rPr>
              <a:t>Unterstützern</a:t>
            </a:r>
            <a:r>
              <a:rPr lang="en-GB" spc="0" dirty="0">
                <a:solidFill>
                  <a:srgbClr val="000000"/>
                </a:solidFill>
                <a:latin typeface="Calibri"/>
                <a:ea typeface="+mn-lt"/>
                <a:cs typeface="+mn-lt"/>
              </a:rPr>
              <a:t> </a:t>
            </a:r>
            <a:r>
              <a:rPr lang="en-GB" spc="0" err="1">
                <a:solidFill>
                  <a:srgbClr val="000000"/>
                </a:solidFill>
                <a:latin typeface="Calibri"/>
                <a:ea typeface="+mn-lt"/>
                <a:cs typeface="+mn-lt"/>
              </a:rPr>
              <a:t>aufzubauen</a:t>
            </a:r>
            <a:r>
              <a:rPr lang="en-GB" spc="0" dirty="0">
                <a:solidFill>
                  <a:srgbClr val="000000"/>
                </a:solidFill>
                <a:latin typeface="Calibri"/>
                <a:ea typeface="+mn-lt"/>
                <a:cs typeface="+mn-lt"/>
              </a:rPr>
              <a:t> und das </a:t>
            </a:r>
            <a:r>
              <a:rPr lang="en-GB" spc="0" err="1">
                <a:solidFill>
                  <a:srgbClr val="000000"/>
                </a:solidFill>
                <a:latin typeface="Calibri"/>
                <a:ea typeface="+mn-lt"/>
                <a:cs typeface="+mn-lt"/>
              </a:rPr>
              <a:t>Bewusstsein</a:t>
            </a:r>
            <a:r>
              <a:rPr lang="en-GB" spc="0" dirty="0">
                <a:solidFill>
                  <a:srgbClr val="000000"/>
                </a:solidFill>
                <a:latin typeface="Calibri"/>
                <a:ea typeface="+mn-lt"/>
                <a:cs typeface="+mn-lt"/>
              </a:rPr>
              <a:t> und die Mittel für </a:t>
            </a:r>
            <a:r>
              <a:rPr lang="en-GB" spc="0" err="1">
                <a:solidFill>
                  <a:srgbClr val="000000"/>
                </a:solidFill>
                <a:latin typeface="Calibri"/>
                <a:ea typeface="+mn-lt"/>
                <a:cs typeface="+mn-lt"/>
              </a:rPr>
              <a:t>Kampagnen</a:t>
            </a:r>
            <a:r>
              <a:rPr lang="en-GB" spc="0" dirty="0">
                <a:solidFill>
                  <a:srgbClr val="000000"/>
                </a:solidFill>
                <a:latin typeface="Calibri"/>
                <a:ea typeface="+mn-lt"/>
                <a:cs typeface="+mn-lt"/>
              </a:rPr>
              <a:t> </a:t>
            </a:r>
            <a:r>
              <a:rPr lang="en-GB" spc="0" err="1">
                <a:solidFill>
                  <a:srgbClr val="000000"/>
                </a:solidFill>
                <a:latin typeface="Calibri"/>
                <a:ea typeface="+mn-lt"/>
                <a:cs typeface="+mn-lt"/>
              </a:rPr>
              <a:t>zu</a:t>
            </a:r>
            <a:r>
              <a:rPr lang="en-GB" spc="0" dirty="0">
                <a:solidFill>
                  <a:srgbClr val="000000"/>
                </a:solidFill>
                <a:latin typeface="Calibri"/>
                <a:ea typeface="+mn-lt"/>
                <a:cs typeface="+mn-lt"/>
              </a:rPr>
              <a:t> </a:t>
            </a:r>
            <a:r>
              <a:rPr lang="en-GB" spc="0" err="1">
                <a:solidFill>
                  <a:srgbClr val="000000"/>
                </a:solidFill>
                <a:latin typeface="Calibri"/>
                <a:ea typeface="+mn-lt"/>
                <a:cs typeface="+mn-lt"/>
              </a:rPr>
              <a:t>erhöhen</a:t>
            </a:r>
            <a:r>
              <a:rPr kumimoji="0" lang="en-GB" b="0" i="0" u="none" strike="noStrike" kern="1200" cap="none" spc="0" normalizeH="0" baseline="0" noProof="0" dirty="0">
                <a:ln>
                  <a:noFill/>
                </a:ln>
                <a:solidFill>
                  <a:srgbClr val="000000"/>
                </a:solidFill>
                <a:effectLst/>
                <a:uLnTx/>
                <a:uFillTx/>
                <a:latin typeface="Calibri"/>
                <a:ea typeface="+mn-lt"/>
                <a:cs typeface="+mn-lt"/>
              </a:rPr>
              <a:t>.</a:t>
            </a:r>
            <a:endParaRPr lang="en-GB" dirty="0">
              <a:solidFill>
                <a:srgbClr val="000000"/>
              </a:solidFill>
              <a:latin typeface="Calibri"/>
              <a:ea typeface="+mn-lt"/>
              <a:cs typeface="+mn-lt"/>
            </a:endParaRPr>
          </a:p>
          <a:p>
            <a:pPr marL="342900" marR="0" lvl="0" indent="-342900" algn="l" defTabSz="914400" rtl="0" eaLnBrk="1" fontAlgn="auto" latinLnBrk="0" hangingPunct="1">
              <a:lnSpc>
                <a:spcPct val="90000"/>
              </a:lnSpc>
              <a:spcBef>
                <a:spcPts val="1000"/>
              </a:spcBef>
              <a:spcAft>
                <a:spcPts val="0"/>
              </a:spcAft>
              <a:buClr>
                <a:schemeClr val="accent2"/>
              </a:buClr>
              <a:buSzTx/>
              <a:buFont typeface="Arial" panose="020B0604020202020204" pitchFamily="34" charset="0"/>
              <a:buChar char="•"/>
              <a:tabLst/>
              <a:defRPr/>
            </a:pPr>
            <a:endParaRPr kumimoji="0" lang="en-GB" b="0" i="0" u="none" strike="noStrike" kern="1200" cap="none" spc="0" normalizeH="0" baseline="0" noProof="0">
              <a:ln>
                <a:noFill/>
              </a:ln>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tabLst/>
              <a:defRPr/>
            </a:pPr>
            <a:endParaRPr kumimoji="0" lang="en-GB" b="0" i="0" u="none" strike="noStrike" kern="1200" cap="none" spc="0" normalizeH="0" baseline="0" noProof="0">
              <a:ln>
                <a:noFill/>
              </a:ln>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Blip>
                <a:blip r:embed="rId3"/>
              </a:buBlip>
              <a:tabLst/>
              <a:defRPr/>
            </a:pPr>
            <a:endParaRPr kumimoji="0" lang="en-GB" b="0" i="0" u="none" strike="noStrike" kern="1200" cap="none" spc="0" normalizeH="0" baseline="0" noProof="0">
              <a:ln>
                <a:noFill/>
              </a:ln>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Blip>
                <a:blip r:embed="rId3"/>
              </a:buBlip>
              <a:tabLst/>
              <a:defRPr/>
            </a:pPr>
            <a:endParaRPr kumimoji="0" lang="en-GB" b="0" i="0" u="none" strike="noStrike" kern="1200" cap="none" spc="0" normalizeH="0" baseline="0" noProof="0">
              <a:ln>
                <a:noFill/>
              </a:ln>
              <a:effectLst/>
              <a:uLnTx/>
              <a:uFillTx/>
              <a:latin typeface="Calibri" panose="020F0502020204030204"/>
              <a:ea typeface="+mn-ea"/>
              <a:cs typeface="+mn-cs"/>
            </a:endParaRPr>
          </a:p>
          <a:p>
            <a:endParaRPr lang="en-US" sz="200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lIns="91440" tIns="45720" rIns="91440" bIns="45720" anchor="t">
            <a:noAutofit/>
          </a:bodyPr>
          <a:lstStyle/>
          <a:p>
            <a:r>
              <a:rPr lang="en-GB" err="1">
                <a:ea typeface="+mn-lt"/>
                <a:cs typeface="+mn-lt"/>
              </a:rPr>
              <a:t>Digitales</a:t>
            </a:r>
            <a:r>
              <a:rPr lang="en-GB">
                <a:ea typeface="+mn-lt"/>
                <a:cs typeface="+mn-lt"/>
              </a:rPr>
              <a:t> Fundraising: Ein </a:t>
            </a:r>
            <a:r>
              <a:rPr lang="en-GB" err="1">
                <a:ea typeface="+mn-lt"/>
                <a:cs typeface="+mn-lt"/>
              </a:rPr>
              <a:t>Crashkurs</a:t>
            </a:r>
            <a:endParaRPr lang="en-US" err="1"/>
          </a:p>
        </p:txBody>
      </p:sp>
    </p:spTree>
    <p:extLst>
      <p:ext uri="{BB962C8B-B14F-4D97-AF65-F5344CB8AC3E}">
        <p14:creationId xmlns:p14="http://schemas.microsoft.com/office/powerpoint/2010/main" val="1884752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763486"/>
            <a:ext cx="10595237" cy="4132136"/>
          </a:xfrm>
        </p:spPr>
        <p:txBody>
          <a:bodyPr lIns="91440" tIns="45720" rIns="91440" bIns="45720" anchor="t"/>
          <a:lstStyle/>
          <a:p>
            <a:pPr marL="342900" indent="-342900">
              <a:buBlip>
                <a:blip r:embed="rId3"/>
              </a:buBlip>
              <a:defRPr/>
            </a:pPr>
            <a:r>
              <a:rPr kumimoji="0" lang="en-GB" b="1" i="0" u="none" strike="noStrike" kern="1200" cap="none" spc="0" normalizeH="0" baseline="0" noProof="0">
                <a:ln>
                  <a:noFill/>
                </a:ln>
                <a:solidFill>
                  <a:schemeClr val="accent2"/>
                </a:solidFill>
                <a:effectLst/>
                <a:uLnTx/>
                <a:uFillTx/>
                <a:latin typeface="Calibri" panose="020F0502020204030204"/>
                <a:ea typeface="+mn-ea"/>
                <a:cs typeface="+mn-cs"/>
              </a:rPr>
              <a:t> </a:t>
            </a:r>
            <a:r>
              <a:rPr lang="en-GB" b="1" err="1">
                <a:solidFill>
                  <a:schemeClr val="accent2"/>
                </a:solidFill>
                <a:ea typeface="+mn-lt"/>
                <a:cs typeface="+mn-lt"/>
              </a:rPr>
              <a:t>Warum</a:t>
            </a:r>
            <a:r>
              <a:rPr lang="en-GB" b="1">
                <a:solidFill>
                  <a:schemeClr val="accent2"/>
                </a:solidFill>
                <a:ea typeface="+mn-lt"/>
                <a:cs typeface="+mn-lt"/>
              </a:rPr>
              <a:t> </a:t>
            </a:r>
            <a:r>
              <a:rPr lang="en-GB" b="1" err="1">
                <a:solidFill>
                  <a:schemeClr val="accent2"/>
                </a:solidFill>
                <a:ea typeface="+mn-lt"/>
                <a:cs typeface="+mn-lt"/>
              </a:rPr>
              <a:t>ist</a:t>
            </a:r>
            <a:r>
              <a:rPr lang="en-GB" b="1">
                <a:solidFill>
                  <a:schemeClr val="accent2"/>
                </a:solidFill>
                <a:ea typeface="+mn-lt"/>
                <a:cs typeface="+mn-lt"/>
              </a:rPr>
              <a:t> </a:t>
            </a:r>
            <a:r>
              <a:rPr lang="en-GB" b="1" err="1">
                <a:solidFill>
                  <a:schemeClr val="accent2"/>
                </a:solidFill>
                <a:ea typeface="+mn-lt"/>
                <a:cs typeface="+mn-lt"/>
              </a:rPr>
              <a:t>digitales</a:t>
            </a:r>
            <a:r>
              <a:rPr lang="en-GB" b="1">
                <a:solidFill>
                  <a:schemeClr val="accent2"/>
                </a:solidFill>
                <a:ea typeface="+mn-lt"/>
                <a:cs typeface="+mn-lt"/>
              </a:rPr>
              <a:t> Fundraising für </a:t>
            </a:r>
            <a:r>
              <a:rPr lang="en-GB" b="1" err="1">
                <a:solidFill>
                  <a:schemeClr val="accent2"/>
                </a:solidFill>
                <a:ea typeface="+mn-lt"/>
                <a:cs typeface="+mn-lt"/>
              </a:rPr>
              <a:t>gemeinnützige</a:t>
            </a:r>
            <a:r>
              <a:rPr lang="en-GB" b="1">
                <a:solidFill>
                  <a:schemeClr val="accent2"/>
                </a:solidFill>
                <a:ea typeface="+mn-lt"/>
                <a:cs typeface="+mn-lt"/>
              </a:rPr>
              <a:t> </a:t>
            </a:r>
            <a:r>
              <a:rPr lang="en-GB" b="1" err="1">
                <a:solidFill>
                  <a:schemeClr val="accent2"/>
                </a:solidFill>
                <a:ea typeface="+mn-lt"/>
                <a:cs typeface="+mn-lt"/>
              </a:rPr>
              <a:t>Organisationen</a:t>
            </a:r>
            <a:r>
              <a:rPr lang="en-GB" b="1">
                <a:solidFill>
                  <a:schemeClr val="accent2"/>
                </a:solidFill>
                <a:ea typeface="+mn-lt"/>
                <a:cs typeface="+mn-lt"/>
              </a:rPr>
              <a:t> </a:t>
            </a:r>
            <a:r>
              <a:rPr lang="en-GB" b="1" err="1">
                <a:solidFill>
                  <a:schemeClr val="accent2"/>
                </a:solidFill>
                <a:ea typeface="+mn-lt"/>
                <a:cs typeface="+mn-lt"/>
              </a:rPr>
              <a:t>wichtig</a:t>
            </a:r>
            <a:r>
              <a:rPr lang="en-GB" b="1">
                <a:solidFill>
                  <a:schemeClr val="accent2"/>
                </a:solidFill>
                <a:ea typeface="+mn-lt"/>
                <a:cs typeface="+mn-lt"/>
              </a:rPr>
              <a:t> </a:t>
            </a:r>
            <a:r>
              <a:rPr kumimoji="0" lang="en-GB" b="1" i="0" u="none" strike="noStrike" kern="1200" cap="none" spc="0" normalizeH="0" baseline="0" noProof="0">
                <a:ln>
                  <a:noFill/>
                </a:ln>
                <a:solidFill>
                  <a:schemeClr val="accent2"/>
                </a:solidFill>
                <a:effectLst/>
                <a:uLnTx/>
                <a:uFillTx/>
                <a:ea typeface="+mn-lt"/>
                <a:cs typeface="+mn-lt"/>
              </a:rPr>
              <a:t>(</a:t>
            </a:r>
            <a:r>
              <a:rPr lang="en-GB" b="1">
                <a:solidFill>
                  <a:schemeClr val="accent2"/>
                </a:solidFill>
                <a:ea typeface="+mn-lt"/>
                <a:cs typeface="+mn-lt"/>
              </a:rPr>
              <a:t>Forts</a:t>
            </a:r>
            <a:r>
              <a:rPr kumimoji="0" lang="en-GB" b="1" i="0" u="none" strike="noStrike" kern="1200" cap="none" spc="0" normalizeH="0" baseline="0" noProof="0">
                <a:ln>
                  <a:noFill/>
                </a:ln>
                <a:solidFill>
                  <a:schemeClr val="accent2"/>
                </a:solidFill>
                <a:effectLst/>
                <a:uLnTx/>
                <a:uFillTx/>
                <a:ea typeface="+mn-lt"/>
                <a:cs typeface="+mn-lt"/>
              </a:rPr>
              <a:t>.)?</a:t>
            </a:r>
            <a:endParaRPr lang="en-GB" b="1" i="0" u="none" strike="noStrike" kern="1200" cap="none" spc="0" normalizeH="0" baseline="0" noProof="0">
              <a:ln>
                <a:noFill/>
              </a:ln>
              <a:solidFill>
                <a:schemeClr val="accent2"/>
              </a:solidFill>
              <a:effectLst/>
              <a:uLnTx/>
              <a:uFillTx/>
              <a:ea typeface="+mn-lt"/>
              <a:cs typeface="+mn-lt"/>
            </a:endParaRPr>
          </a:p>
          <a:p>
            <a:pPr marL="0" marR="0" lvl="0" indent="0" algn="l" defTabSz="914400" rtl="0" eaLnBrk="1" fontAlgn="auto" latinLnBrk="0" hangingPunct="1">
              <a:lnSpc>
                <a:spcPct val="90000"/>
              </a:lnSpc>
              <a:spcBef>
                <a:spcPts val="1000"/>
              </a:spcBef>
              <a:spcAft>
                <a:spcPts val="0"/>
              </a:spcAft>
              <a:buClr>
                <a:schemeClr val="accent2"/>
              </a:buClr>
              <a:buSzTx/>
              <a:tabLst/>
              <a:defRPr/>
            </a:pPr>
            <a:endParaRPr kumimoji="0" lang="en-GB" b="0" i="0" u="none" strike="noStrike" kern="1200" cap="none" spc="0" normalizeH="0" baseline="0" noProof="0">
              <a:ln>
                <a:noFill/>
              </a:ln>
              <a:effectLst/>
              <a:uLnTx/>
              <a:uFillTx/>
              <a:latin typeface="Calibri" panose="020F0502020204030204"/>
              <a:ea typeface="+mn-ea"/>
              <a:cs typeface="+mn-cs"/>
            </a:endParaRPr>
          </a:p>
          <a:p>
            <a:pPr marL="342900" indent="-342900">
              <a:buClr>
                <a:schemeClr val="accent2"/>
              </a:buClr>
              <a:buFont typeface="Arial" panose="020B0604020202020204" pitchFamily="34" charset="0"/>
              <a:buChar char="•"/>
              <a:defRPr/>
            </a:pPr>
            <a:r>
              <a:rPr lang="en-GB">
                <a:ea typeface="+mn-lt"/>
                <a:cs typeface="+mn-lt"/>
              </a:rPr>
              <a:t>Aus Sicht Ihrer Spender </a:t>
            </a:r>
            <a:r>
              <a:rPr lang="en-GB" err="1">
                <a:ea typeface="+mn-lt"/>
                <a:cs typeface="+mn-lt"/>
              </a:rPr>
              <a:t>bietet</a:t>
            </a:r>
            <a:r>
              <a:rPr lang="en-GB">
                <a:ea typeface="+mn-lt"/>
                <a:cs typeface="+mn-lt"/>
              </a:rPr>
              <a:t> das </a:t>
            </a:r>
            <a:r>
              <a:rPr lang="en-GB" err="1">
                <a:ea typeface="+mn-lt"/>
                <a:cs typeface="+mn-lt"/>
              </a:rPr>
              <a:t>digitale</a:t>
            </a:r>
            <a:r>
              <a:rPr lang="en-GB">
                <a:ea typeface="+mn-lt"/>
                <a:cs typeface="+mn-lt"/>
              </a:rPr>
              <a:t> Fundraising </a:t>
            </a:r>
            <a:r>
              <a:rPr lang="en-GB" err="1">
                <a:ea typeface="+mn-lt"/>
                <a:cs typeface="+mn-lt"/>
              </a:rPr>
              <a:t>einzigartige</a:t>
            </a:r>
            <a:r>
              <a:rPr lang="en-GB">
                <a:ea typeface="+mn-lt"/>
                <a:cs typeface="+mn-lt"/>
              </a:rPr>
              <a:t> und </a:t>
            </a:r>
            <a:r>
              <a:rPr lang="en-GB" err="1">
                <a:ea typeface="+mn-lt"/>
                <a:cs typeface="+mn-lt"/>
              </a:rPr>
              <a:t>bequeme</a:t>
            </a:r>
            <a:r>
              <a:rPr lang="en-GB">
                <a:ea typeface="+mn-lt"/>
                <a:cs typeface="+mn-lt"/>
              </a:rPr>
              <a:t> </a:t>
            </a:r>
            <a:r>
              <a:rPr lang="en-GB" err="1">
                <a:ea typeface="+mn-lt"/>
                <a:cs typeface="+mn-lt"/>
              </a:rPr>
              <a:t>Möglichkeiten</a:t>
            </a:r>
            <a:r>
              <a:rPr lang="en-GB">
                <a:ea typeface="+mn-lt"/>
                <a:cs typeface="+mn-lt"/>
              </a:rPr>
              <a:t>, die </a:t>
            </a:r>
            <a:r>
              <a:rPr lang="en-GB" err="1">
                <a:ea typeface="+mn-lt"/>
                <a:cs typeface="+mn-lt"/>
              </a:rPr>
              <a:t>gemeinnützigen</a:t>
            </a:r>
            <a:r>
              <a:rPr lang="en-GB">
                <a:ea typeface="+mn-lt"/>
                <a:cs typeface="+mn-lt"/>
              </a:rPr>
              <a:t> </a:t>
            </a:r>
            <a:r>
              <a:rPr lang="en-GB" err="1">
                <a:ea typeface="+mn-lt"/>
                <a:cs typeface="+mn-lt"/>
              </a:rPr>
              <a:t>Aufgaben</a:t>
            </a:r>
            <a:r>
              <a:rPr lang="en-GB">
                <a:ea typeface="+mn-lt"/>
                <a:cs typeface="+mn-lt"/>
              </a:rPr>
              <a:t> </a:t>
            </a:r>
            <a:r>
              <a:rPr lang="en-GB" err="1">
                <a:ea typeface="+mn-lt"/>
                <a:cs typeface="+mn-lt"/>
              </a:rPr>
              <a:t>zu</a:t>
            </a:r>
            <a:r>
              <a:rPr lang="en-GB">
                <a:ea typeface="+mn-lt"/>
                <a:cs typeface="+mn-lt"/>
              </a:rPr>
              <a:t> </a:t>
            </a:r>
            <a:r>
              <a:rPr lang="en-GB" err="1">
                <a:ea typeface="+mn-lt"/>
                <a:cs typeface="+mn-lt"/>
              </a:rPr>
              <a:t>unterstützen</a:t>
            </a:r>
            <a:r>
              <a:rPr kumimoji="0" lang="en-GB" b="0" i="0" u="none" strike="noStrike" kern="1200" cap="none" spc="0" normalizeH="0" baseline="0" noProof="0">
                <a:ln>
                  <a:noFill/>
                </a:ln>
                <a:effectLst/>
                <a:uLnTx/>
                <a:uFillTx/>
                <a:ea typeface="+mn-lt"/>
                <a:cs typeface="+mn-lt"/>
              </a:rPr>
              <a:t>, </a:t>
            </a:r>
            <a:r>
              <a:rPr lang="en-GB">
                <a:ea typeface="+mn-lt"/>
                <a:cs typeface="+mn-lt"/>
              </a:rPr>
              <a:t>die </a:t>
            </a:r>
            <a:r>
              <a:rPr lang="en-GB" err="1">
                <a:ea typeface="+mn-lt"/>
                <a:cs typeface="+mn-lt"/>
              </a:rPr>
              <a:t>ihnen</a:t>
            </a:r>
            <a:r>
              <a:rPr lang="en-GB">
                <a:ea typeface="+mn-lt"/>
                <a:cs typeface="+mn-lt"/>
              </a:rPr>
              <a:t> am Herzen </a:t>
            </a:r>
            <a:r>
              <a:rPr lang="en-GB" err="1">
                <a:ea typeface="+mn-lt"/>
                <a:cs typeface="+mn-lt"/>
              </a:rPr>
              <a:t>liegen</a:t>
            </a:r>
            <a:r>
              <a:rPr kumimoji="0" lang="en-GB" b="0" i="0" u="none" strike="noStrike" kern="1200" cap="none" spc="0" normalizeH="0" baseline="0" noProof="0">
                <a:ln>
                  <a:noFill/>
                </a:ln>
                <a:effectLst/>
                <a:uLnTx/>
                <a:uFillTx/>
                <a:ea typeface="+mn-lt"/>
                <a:cs typeface="+mn-lt"/>
              </a:rPr>
              <a:t>. </a:t>
            </a:r>
            <a:r>
              <a:rPr lang="en-GB" err="1">
                <a:ea typeface="+mn-lt"/>
                <a:cs typeface="+mn-lt"/>
              </a:rPr>
              <a:t>Vorbei</a:t>
            </a:r>
            <a:r>
              <a:rPr lang="en-GB">
                <a:ea typeface="+mn-lt"/>
                <a:cs typeface="+mn-lt"/>
              </a:rPr>
              <a:t> </a:t>
            </a:r>
            <a:r>
              <a:rPr lang="en-GB" err="1">
                <a:ea typeface="+mn-lt"/>
                <a:cs typeface="+mn-lt"/>
              </a:rPr>
              <a:t>sind</a:t>
            </a:r>
            <a:r>
              <a:rPr lang="en-GB">
                <a:ea typeface="+mn-lt"/>
                <a:cs typeface="+mn-lt"/>
              </a:rPr>
              <a:t> die </a:t>
            </a:r>
            <a:r>
              <a:rPr lang="en-GB" err="1">
                <a:ea typeface="+mn-lt"/>
                <a:cs typeface="+mn-lt"/>
              </a:rPr>
              <a:t>Zeiten</a:t>
            </a:r>
            <a:r>
              <a:rPr lang="en-GB">
                <a:ea typeface="+mn-lt"/>
                <a:cs typeface="+mn-lt"/>
              </a:rPr>
              <a:t>, in </a:t>
            </a:r>
            <a:r>
              <a:rPr lang="en-GB" err="1">
                <a:ea typeface="+mn-lt"/>
                <a:cs typeface="+mn-lt"/>
              </a:rPr>
              <a:t>denen</a:t>
            </a:r>
            <a:r>
              <a:rPr lang="en-GB">
                <a:ea typeface="+mn-lt"/>
                <a:cs typeface="+mn-lt"/>
              </a:rPr>
              <a:t> </a:t>
            </a:r>
            <a:r>
              <a:rPr lang="en-GB" err="1">
                <a:ea typeface="+mn-lt"/>
                <a:cs typeface="+mn-lt"/>
              </a:rPr>
              <a:t>ein</a:t>
            </a:r>
            <a:r>
              <a:rPr lang="en-GB">
                <a:ea typeface="+mn-lt"/>
                <a:cs typeface="+mn-lt"/>
              </a:rPr>
              <a:t> Spender seine </a:t>
            </a:r>
            <a:r>
              <a:rPr lang="en-GB" err="1">
                <a:ea typeface="+mn-lt"/>
                <a:cs typeface="+mn-lt"/>
              </a:rPr>
              <a:t>Spenden</a:t>
            </a:r>
            <a:r>
              <a:rPr lang="en-GB">
                <a:ea typeface="+mn-lt"/>
                <a:cs typeface="+mn-lt"/>
              </a:rPr>
              <a:t> </a:t>
            </a:r>
            <a:r>
              <a:rPr lang="en-GB" err="1">
                <a:ea typeface="+mn-lt"/>
                <a:cs typeface="+mn-lt"/>
              </a:rPr>
              <a:t>nur</a:t>
            </a:r>
            <a:r>
              <a:rPr lang="en-GB">
                <a:ea typeface="+mn-lt"/>
                <a:cs typeface="+mn-lt"/>
              </a:rPr>
              <a:t> in bar </a:t>
            </a:r>
            <a:r>
              <a:rPr lang="en-GB" err="1">
                <a:ea typeface="+mn-lt"/>
                <a:cs typeface="+mn-lt"/>
              </a:rPr>
              <a:t>oder</a:t>
            </a:r>
            <a:r>
              <a:rPr lang="en-GB">
                <a:ea typeface="+mn-lt"/>
                <a:cs typeface="+mn-lt"/>
              </a:rPr>
              <a:t> per Scheck </a:t>
            </a:r>
            <a:r>
              <a:rPr lang="en-GB" err="1">
                <a:ea typeface="+mn-lt"/>
                <a:cs typeface="+mn-lt"/>
              </a:rPr>
              <a:t>überreichen</a:t>
            </a:r>
            <a:r>
              <a:rPr lang="en-GB">
                <a:ea typeface="+mn-lt"/>
                <a:cs typeface="+mn-lt"/>
              </a:rPr>
              <a:t> </a:t>
            </a:r>
            <a:r>
              <a:rPr lang="en-GB" err="1">
                <a:ea typeface="+mn-lt"/>
                <a:cs typeface="+mn-lt"/>
              </a:rPr>
              <a:t>konnte</a:t>
            </a:r>
            <a:r>
              <a:rPr kumimoji="0" lang="en-GB" b="0" i="0" u="none" strike="noStrike" kern="1200" cap="none" spc="0" normalizeH="0" baseline="0" noProof="0">
                <a:ln>
                  <a:noFill/>
                </a:ln>
                <a:effectLst/>
                <a:uLnTx/>
                <a:uFillTx/>
                <a:ea typeface="+mn-lt"/>
                <a:cs typeface="+mn-lt"/>
              </a:rPr>
              <a:t>!</a:t>
            </a:r>
            <a:endParaRPr lang="en-GB" b="0" i="0" u="none" strike="noStrike" kern="1200" cap="none" spc="0" normalizeH="0" baseline="0" noProof="0">
              <a:ln>
                <a:noFill/>
              </a:ln>
              <a:effectLst/>
              <a:uLnTx/>
              <a:uFillTx/>
              <a:ea typeface="+mn-lt"/>
              <a:cs typeface="+mn-lt"/>
            </a:endParaRPr>
          </a:p>
          <a:p>
            <a:pPr marL="342900" marR="0" lvl="0" indent="-342900" algn="l" defTabSz="914400" rtl="0" eaLnBrk="1" fontAlgn="auto" latinLnBrk="0" hangingPunct="1">
              <a:lnSpc>
                <a:spcPct val="90000"/>
              </a:lnSpc>
              <a:spcBef>
                <a:spcPts val="1000"/>
              </a:spcBef>
              <a:spcAft>
                <a:spcPts val="0"/>
              </a:spcAft>
              <a:buClr>
                <a:schemeClr val="accent2"/>
              </a:buClr>
              <a:buSzTx/>
              <a:buFont typeface="Arial" panose="020B0604020202020204" pitchFamily="34" charset="0"/>
              <a:buChar char="•"/>
              <a:tabLst/>
              <a:defRPr/>
            </a:pPr>
            <a:endParaRPr lang="en-GB">
              <a:solidFill>
                <a:prstClr val="black"/>
              </a:solidFill>
              <a:latin typeface="Calibri" panose="020F0502020204030204"/>
            </a:endParaRPr>
          </a:p>
          <a:p>
            <a:pPr marL="342900" indent="-342900">
              <a:buClr>
                <a:schemeClr val="accent2"/>
              </a:buClr>
              <a:buFont typeface="Arial" panose="020B0604020202020204" pitchFamily="34" charset="0"/>
              <a:buChar char="•"/>
              <a:defRPr/>
            </a:pPr>
            <a:r>
              <a:rPr lang="en-GB" b="1">
                <a:ea typeface="+mn-lt"/>
                <a:cs typeface="+mn-lt"/>
              </a:rPr>
              <a:t>Lesen</a:t>
            </a:r>
            <a:r>
              <a:rPr kumimoji="0" lang="en-GB" b="1" i="0" u="none" strike="noStrike" kern="1200" cap="none" spc="0" normalizeH="0" baseline="0" noProof="0">
                <a:ln>
                  <a:noFill/>
                </a:ln>
                <a:effectLst/>
                <a:uLnTx/>
                <a:uFillTx/>
                <a:ea typeface="+mn-lt"/>
                <a:cs typeface="+mn-lt"/>
              </a:rPr>
              <a:t>: </a:t>
            </a:r>
            <a:r>
              <a:rPr lang="en-GB">
                <a:latin typeface="Calibri" panose="020F0502020204030204"/>
              </a:rPr>
              <a:t> </a:t>
            </a:r>
            <a:r>
              <a:rPr kumimoji="0" lang="en-GB" b="0" i="0" u="sng" strike="noStrike" kern="1200" cap="none" spc="0" normalizeH="0" baseline="0" noProof="0">
                <a:ln>
                  <a:noFill/>
                </a:ln>
                <a:solidFill>
                  <a:schemeClr val="accent2">
                    <a:lumMod val="75000"/>
                  </a:scheme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https://cornershopcreative.com/blog/digital-fundraising/#crashcourse</a:t>
            </a:r>
            <a:r>
              <a:rPr lang="en-GB">
                <a:solidFill>
                  <a:schemeClr val="accent2">
                    <a:lumMod val="75000"/>
                  </a:schemeClr>
                </a:solidFill>
                <a:latin typeface="Calibri" panose="020F0502020204030204"/>
              </a:rPr>
              <a:t> </a:t>
            </a:r>
            <a:endParaRPr lang="en-GB" b="0" i="0" u="none" strike="noStrike" kern="1200" cap="none" spc="0" normalizeH="0" baseline="0" noProof="0">
              <a:ln>
                <a:noFill/>
              </a:ln>
              <a:solidFill>
                <a:schemeClr val="accent2">
                  <a:lumMod val="75000"/>
                </a:schemeClr>
              </a:solidFill>
              <a:effectLst/>
              <a:uLnTx/>
              <a:uFillTx/>
              <a:latin typeface="Calibri" panose="020F0502020204030204"/>
              <a:cs typeface="Calibri"/>
            </a:endParaRPr>
          </a:p>
          <a:p>
            <a:pPr marL="342900" marR="0" lvl="0" indent="-342900" algn="l" defTabSz="914400" rtl="0" eaLnBrk="1" fontAlgn="auto" latinLnBrk="0" hangingPunct="1">
              <a:lnSpc>
                <a:spcPct val="90000"/>
              </a:lnSpc>
              <a:spcBef>
                <a:spcPts val="1000"/>
              </a:spcBef>
              <a:spcAft>
                <a:spcPts val="0"/>
              </a:spcAft>
              <a:buClr>
                <a:schemeClr val="accent2"/>
              </a:buClr>
              <a:buSzTx/>
              <a:buFont typeface="Arial" panose="020B0604020202020204" pitchFamily="34" charset="0"/>
              <a:buChar char="•"/>
              <a:tabLst/>
              <a:defRPr/>
            </a:pPr>
            <a:endParaRPr kumimoji="0" lang="en-GB" b="0" i="0" u="none" strike="noStrike" kern="1200" cap="none" spc="0" normalizeH="0" baseline="0" noProof="0">
              <a:ln>
                <a:noFill/>
              </a:ln>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tabLst/>
              <a:defRPr/>
            </a:pPr>
            <a:endParaRPr kumimoji="0" lang="en-GB" b="0" i="0" u="none" strike="noStrike" kern="1200" cap="none" spc="0" normalizeH="0" baseline="0" noProof="0">
              <a:ln>
                <a:noFill/>
              </a:ln>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Blip>
                <a:blip r:embed="rId3"/>
              </a:buBlip>
              <a:tabLst/>
              <a:defRPr/>
            </a:pPr>
            <a:endParaRPr kumimoji="0" lang="en-GB" b="0" i="0" u="none" strike="noStrike" kern="1200" cap="none" spc="0" normalizeH="0" baseline="0" noProof="0">
              <a:ln>
                <a:noFill/>
              </a:ln>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Blip>
                <a:blip r:embed="rId3"/>
              </a:buBlip>
              <a:tabLst/>
              <a:defRPr/>
            </a:pPr>
            <a:endParaRPr kumimoji="0" lang="en-GB" b="0" i="0" u="none" strike="noStrike" kern="1200" cap="none" spc="0" normalizeH="0" baseline="0" noProof="0">
              <a:ln>
                <a:noFill/>
              </a:ln>
              <a:effectLst/>
              <a:uLnTx/>
              <a:uFillTx/>
              <a:latin typeface="Calibri" panose="020F0502020204030204"/>
              <a:ea typeface="+mn-ea"/>
              <a:cs typeface="+mn-cs"/>
            </a:endParaRPr>
          </a:p>
          <a:p>
            <a:endParaRPr lang="en-US" sz="200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lIns="91440" tIns="45720" rIns="91440" bIns="45720" anchor="t">
            <a:noAutofit/>
          </a:bodyPr>
          <a:lstStyle/>
          <a:p>
            <a:r>
              <a:rPr lang="en-GB" err="1">
                <a:ea typeface="+mn-lt"/>
                <a:cs typeface="+mn-lt"/>
              </a:rPr>
              <a:t>Digitales</a:t>
            </a:r>
            <a:r>
              <a:rPr lang="en-GB">
                <a:ea typeface="+mn-lt"/>
                <a:cs typeface="+mn-lt"/>
              </a:rPr>
              <a:t> Fundraising: Ein </a:t>
            </a:r>
            <a:r>
              <a:rPr lang="en-GB" err="1">
                <a:ea typeface="+mn-lt"/>
                <a:cs typeface="+mn-lt"/>
              </a:rPr>
              <a:t>Crashkurs</a:t>
            </a:r>
            <a:endParaRPr lang="en-US" err="1"/>
          </a:p>
        </p:txBody>
      </p:sp>
    </p:spTree>
    <p:extLst>
      <p:ext uri="{BB962C8B-B14F-4D97-AF65-F5344CB8AC3E}">
        <p14:creationId xmlns:p14="http://schemas.microsoft.com/office/powerpoint/2010/main" val="3902051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763486"/>
            <a:ext cx="10595237" cy="4132136"/>
          </a:xfrm>
        </p:spPr>
        <p:txBody>
          <a:bodyPr lIns="91440" tIns="45720" rIns="91440" bIns="45720" anchor="t"/>
          <a:lstStyle/>
          <a:p>
            <a:pPr marL="342900" indent="-342900">
              <a:buBlip>
                <a:blip r:embed="rId3"/>
              </a:buBlip>
              <a:defRPr/>
            </a:pPr>
            <a:r>
              <a:rPr lang="en-GB" b="1">
                <a:solidFill>
                  <a:schemeClr val="accent2"/>
                </a:solidFill>
                <a:ea typeface="+mn-lt"/>
                <a:cs typeface="+mn-lt"/>
              </a:rPr>
              <a:t>Zu </a:t>
            </a:r>
            <a:r>
              <a:rPr lang="en-GB" b="1" err="1">
                <a:solidFill>
                  <a:schemeClr val="accent2"/>
                </a:solidFill>
                <a:ea typeface="+mn-lt"/>
                <a:cs typeface="+mn-lt"/>
              </a:rPr>
              <a:t>beobachtende</a:t>
            </a:r>
            <a:r>
              <a:rPr lang="en-GB" b="1">
                <a:solidFill>
                  <a:schemeClr val="accent2"/>
                </a:solidFill>
                <a:ea typeface="+mn-lt"/>
                <a:cs typeface="+mn-lt"/>
              </a:rPr>
              <a:t> </a:t>
            </a:r>
            <a:r>
              <a:rPr kumimoji="0" lang="en-GB" b="1" i="0" u="none" strike="noStrike" kern="1200" cap="none" spc="0" normalizeH="0" baseline="0" noProof="0">
                <a:ln>
                  <a:noFill/>
                </a:ln>
                <a:solidFill>
                  <a:schemeClr val="accent2"/>
                </a:solidFill>
                <a:effectLst/>
                <a:uLnTx/>
                <a:uFillTx/>
                <a:ea typeface="+mn-lt"/>
                <a:cs typeface="+mn-lt"/>
              </a:rPr>
              <a:t>Trends </a:t>
            </a:r>
            <a:r>
              <a:rPr lang="en-GB" b="1" err="1">
                <a:solidFill>
                  <a:schemeClr val="accent2"/>
                </a:solidFill>
                <a:ea typeface="+mn-lt"/>
                <a:cs typeface="+mn-lt"/>
              </a:rPr>
              <a:t>im</a:t>
            </a:r>
            <a:r>
              <a:rPr lang="en-GB" b="1">
                <a:solidFill>
                  <a:schemeClr val="accent2"/>
                </a:solidFill>
                <a:ea typeface="+mn-lt"/>
                <a:cs typeface="+mn-lt"/>
              </a:rPr>
              <a:t> </a:t>
            </a:r>
            <a:r>
              <a:rPr lang="en-GB" b="1" err="1">
                <a:solidFill>
                  <a:schemeClr val="accent2"/>
                </a:solidFill>
                <a:ea typeface="+mn-lt"/>
                <a:cs typeface="+mn-lt"/>
              </a:rPr>
              <a:t>digitalen</a:t>
            </a:r>
            <a:r>
              <a:rPr lang="en-GB" b="1">
                <a:solidFill>
                  <a:schemeClr val="accent2"/>
                </a:solidFill>
                <a:ea typeface="+mn-lt"/>
                <a:cs typeface="+mn-lt"/>
              </a:rPr>
              <a:t> Fundraising</a:t>
            </a:r>
            <a:endParaRPr kumimoji="0" lang="en-GB" b="1" i="0" u="none" strike="noStrike" kern="1200" cap="none" spc="0" normalizeH="0" baseline="0" noProof="0">
              <a:ln>
                <a:noFill/>
              </a:ln>
              <a:solidFill>
                <a:schemeClr val="accent2"/>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tabLst/>
              <a:defRPr/>
            </a:pPr>
            <a:endParaRPr lang="en-GB" b="0" i="0" u="sng" strike="noStrike" kern="1200" cap="none" spc="0" normalizeH="0" baseline="0" noProof="0">
              <a:ln>
                <a:noFill/>
              </a:ln>
              <a:effectLst/>
              <a:uLnTx/>
              <a:uFillTx/>
              <a:latin typeface="Calibri" panose="020F0502020204030204"/>
              <a:cs typeface="Calibri"/>
            </a:endParaRPr>
          </a:p>
          <a:p>
            <a:pPr marL="342900" indent="-342900">
              <a:buClr>
                <a:schemeClr val="accent2"/>
              </a:buClr>
              <a:buFont typeface="Arial" panose="020B0604020202020204" pitchFamily="34" charset="0"/>
              <a:buChar char="•"/>
              <a:defRPr/>
            </a:pPr>
            <a:r>
              <a:rPr lang="en-GB" u="sng" err="1">
                <a:ea typeface="+mn-lt"/>
                <a:cs typeface="+mn-lt"/>
              </a:rPr>
              <a:t>Werbung</a:t>
            </a:r>
            <a:r>
              <a:rPr lang="en-GB" u="sng">
                <a:ea typeface="+mn-lt"/>
                <a:cs typeface="+mn-lt"/>
              </a:rPr>
              <a:t> in </a:t>
            </a:r>
            <a:r>
              <a:rPr lang="en-GB" u="sng" err="1">
                <a:ea typeface="+mn-lt"/>
                <a:cs typeface="+mn-lt"/>
              </a:rPr>
              <a:t>sozialen</a:t>
            </a:r>
            <a:r>
              <a:rPr lang="en-GB" u="sng">
                <a:ea typeface="+mn-lt"/>
                <a:cs typeface="+mn-lt"/>
              </a:rPr>
              <a:t> Medien:</a:t>
            </a:r>
            <a:endParaRPr lang="en-GB" b="0" i="0" u="sng" strike="noStrike" kern="1200" cap="none" spc="0" normalizeH="0" baseline="0" noProof="0">
              <a:ln>
                <a:noFill/>
              </a:ln>
              <a:effectLst/>
              <a:uLnTx/>
              <a:uFillTx/>
              <a:ea typeface="+mn-lt"/>
              <a:cs typeface="+mn-lt"/>
            </a:endParaRPr>
          </a:p>
          <a:p>
            <a:pPr marL="342900" marR="0" lvl="0" indent="-342900" algn="l" defTabSz="914400" rtl="0" eaLnBrk="1" fontAlgn="auto" latinLnBrk="0" hangingPunct="1">
              <a:lnSpc>
                <a:spcPct val="90000"/>
              </a:lnSpc>
              <a:spcBef>
                <a:spcPts val="1000"/>
              </a:spcBef>
              <a:spcAft>
                <a:spcPts val="0"/>
              </a:spcAft>
              <a:buClr>
                <a:schemeClr val="accent2"/>
              </a:buClr>
              <a:buSzTx/>
              <a:buFont typeface="Arial" panose="020B0604020202020204" pitchFamily="34" charset="0"/>
              <a:buChar char="•"/>
              <a:tabLst/>
              <a:defRPr/>
            </a:pPr>
            <a:endParaRPr kumimoji="0" lang="en-GB" b="0" i="0" u="none" strike="noStrike" kern="1200" cap="none" spc="0" normalizeH="0" baseline="0" noProof="0">
              <a:ln>
                <a:noFill/>
              </a:ln>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tabLst/>
              <a:defRPr/>
            </a:pPr>
            <a:endParaRPr kumimoji="0" lang="en-GB" b="0" i="0" u="none" strike="noStrike" kern="1200" cap="none" spc="0" normalizeH="0" baseline="0" noProof="0">
              <a:ln>
                <a:noFill/>
              </a:ln>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Blip>
                <a:blip r:embed="rId4"/>
              </a:buBlip>
              <a:tabLst/>
              <a:defRPr/>
            </a:pPr>
            <a:endParaRPr kumimoji="0" lang="en-GB" b="0" i="0" u="none" strike="noStrike" kern="1200" cap="none" spc="0" normalizeH="0" baseline="0" noProof="0">
              <a:ln>
                <a:noFill/>
              </a:ln>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Blip>
                <a:blip r:embed="rId4"/>
              </a:buBlip>
              <a:tabLst/>
              <a:defRPr/>
            </a:pPr>
            <a:endParaRPr kumimoji="0" lang="en-GB" b="0" i="0" u="none" strike="noStrike" kern="1200" cap="none" spc="0" normalizeH="0" baseline="0" noProof="0">
              <a:ln>
                <a:noFill/>
              </a:ln>
              <a:effectLst/>
              <a:uLnTx/>
              <a:uFillTx/>
              <a:latin typeface="Calibri" panose="020F0502020204030204"/>
              <a:ea typeface="+mn-ea"/>
              <a:cs typeface="+mn-cs"/>
            </a:endParaRPr>
          </a:p>
          <a:p>
            <a:endParaRPr lang="en-US" sz="200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lIns="91440" tIns="45720" rIns="91440" bIns="45720" anchor="t">
            <a:noAutofit/>
          </a:bodyPr>
          <a:lstStyle/>
          <a:p>
            <a:r>
              <a:rPr lang="en-GB" err="1">
                <a:ea typeface="+mn-lt"/>
                <a:cs typeface="+mn-lt"/>
              </a:rPr>
              <a:t>Digitales</a:t>
            </a:r>
            <a:r>
              <a:rPr lang="en-GB">
                <a:ea typeface="+mn-lt"/>
                <a:cs typeface="+mn-lt"/>
              </a:rPr>
              <a:t> Fundraising: Ein </a:t>
            </a:r>
            <a:r>
              <a:rPr lang="en-GB" err="1">
                <a:ea typeface="+mn-lt"/>
                <a:cs typeface="+mn-lt"/>
              </a:rPr>
              <a:t>Crashkurs</a:t>
            </a:r>
            <a:endParaRPr lang="en-US" err="1"/>
          </a:p>
        </p:txBody>
      </p:sp>
      <p:graphicFrame>
        <p:nvGraphicFramePr>
          <p:cNvPr id="2" name="Diagram 1">
            <a:extLst>
              <a:ext uri="{FF2B5EF4-FFF2-40B4-BE49-F238E27FC236}">
                <a16:creationId xmlns:a16="http://schemas.microsoft.com/office/drawing/2014/main" id="{9F6868F5-7C2F-5388-B8CF-249F1F3F420D}"/>
              </a:ext>
            </a:extLst>
          </p:cNvPr>
          <p:cNvGraphicFramePr/>
          <p:nvPr>
            <p:extLst>
              <p:ext uri="{D42A27DB-BD31-4B8C-83A1-F6EECF244321}">
                <p14:modId xmlns:p14="http://schemas.microsoft.com/office/powerpoint/2010/main" val="665039989"/>
              </p:ext>
            </p:extLst>
          </p:nvPr>
        </p:nvGraphicFramePr>
        <p:xfrm>
          <a:off x="2032000" y="3510643"/>
          <a:ext cx="8128000" cy="207251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88620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graphicEl>
                                              <a:dgm id="{A4246C51-F2BD-47EC-A689-144DE7A886DA}"/>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graphicEl>
                                              <a:dgm id="{8D62BDB7-4584-4537-93A0-BCFA98136EE6}"/>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graphicEl>
                                              <a:dgm id="{E3C96E50-BE4C-41C4-AC18-E4E44561ED5D}"/>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graphicEl>
                                              <a:dgm id="{A2E7BB03-D843-435E-BC9F-1A938B629C21}"/>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Graphic spid="2" grpId="0">
        <p:bldSub>
          <a:bldDgm bld="one"/>
        </p:bldSub>
      </p:bldGraphic>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763486"/>
            <a:ext cx="10595237" cy="4132136"/>
          </a:xfrm>
        </p:spPr>
        <p:txBody>
          <a:bodyPr lIns="91440" tIns="45720" rIns="91440" bIns="45720" anchor="t"/>
          <a:lstStyle/>
          <a:p>
            <a:pPr marL="342900" indent="-342900">
              <a:buBlip>
                <a:blip r:embed="rId3"/>
              </a:buBlip>
              <a:defRPr/>
            </a:pPr>
            <a:r>
              <a:rPr lang="en-GB" b="1" dirty="0">
                <a:solidFill>
                  <a:schemeClr val="accent2"/>
                </a:solidFill>
                <a:ea typeface="+mn-lt"/>
                <a:cs typeface="+mn-lt"/>
              </a:rPr>
              <a:t>Zu </a:t>
            </a:r>
            <a:r>
              <a:rPr lang="en-GB" b="1" dirty="0" err="1">
                <a:solidFill>
                  <a:schemeClr val="accent2"/>
                </a:solidFill>
                <a:ea typeface="+mn-lt"/>
                <a:cs typeface="+mn-lt"/>
              </a:rPr>
              <a:t>beobachtende</a:t>
            </a:r>
            <a:r>
              <a:rPr lang="en-GB" b="1" dirty="0">
                <a:solidFill>
                  <a:schemeClr val="accent2"/>
                </a:solidFill>
                <a:ea typeface="+mn-lt"/>
                <a:cs typeface="+mn-lt"/>
              </a:rPr>
              <a:t> </a:t>
            </a:r>
            <a:r>
              <a:rPr kumimoji="0" lang="en-GB" b="1" i="0" u="none" strike="noStrike" kern="1200" cap="none" spc="0" normalizeH="0" baseline="0" noProof="0" dirty="0">
                <a:ln>
                  <a:noFill/>
                </a:ln>
                <a:solidFill>
                  <a:schemeClr val="accent2"/>
                </a:solidFill>
                <a:effectLst/>
                <a:uLnTx/>
                <a:uFillTx/>
                <a:ea typeface="+mn-lt"/>
                <a:cs typeface="+mn-lt"/>
              </a:rPr>
              <a:t>Trends </a:t>
            </a:r>
            <a:r>
              <a:rPr lang="en-GB" b="1" dirty="0" err="1">
                <a:solidFill>
                  <a:schemeClr val="accent2"/>
                </a:solidFill>
                <a:ea typeface="+mn-lt"/>
                <a:cs typeface="+mn-lt"/>
              </a:rPr>
              <a:t>im</a:t>
            </a:r>
            <a:r>
              <a:rPr lang="en-GB" b="1" dirty="0">
                <a:solidFill>
                  <a:schemeClr val="accent2"/>
                </a:solidFill>
                <a:ea typeface="+mn-lt"/>
                <a:cs typeface="+mn-lt"/>
              </a:rPr>
              <a:t> </a:t>
            </a:r>
            <a:r>
              <a:rPr lang="en-GB" b="1" dirty="0" err="1">
                <a:solidFill>
                  <a:schemeClr val="accent2"/>
                </a:solidFill>
                <a:ea typeface="+mn-lt"/>
                <a:cs typeface="+mn-lt"/>
              </a:rPr>
              <a:t>digitalen</a:t>
            </a:r>
            <a:r>
              <a:rPr lang="en-GB" b="1" dirty="0">
                <a:solidFill>
                  <a:schemeClr val="accent2"/>
                </a:solidFill>
                <a:ea typeface="+mn-lt"/>
                <a:cs typeface="+mn-lt"/>
              </a:rPr>
              <a:t> Fundraising </a:t>
            </a:r>
            <a:r>
              <a:rPr kumimoji="0" lang="en-GB" b="1" i="0" u="none" strike="noStrike" kern="1200" cap="none" spc="0" normalizeH="0" baseline="0" noProof="0" dirty="0">
                <a:ln>
                  <a:noFill/>
                </a:ln>
                <a:solidFill>
                  <a:schemeClr val="accent2"/>
                </a:solidFill>
                <a:effectLst/>
                <a:uLnTx/>
                <a:uFillTx/>
                <a:ea typeface="+mn-lt"/>
                <a:cs typeface="+mn-lt"/>
              </a:rPr>
              <a:t>(</a:t>
            </a:r>
            <a:r>
              <a:rPr lang="en-GB" b="1" dirty="0">
                <a:solidFill>
                  <a:schemeClr val="accent2"/>
                </a:solidFill>
                <a:ea typeface="+mn-lt"/>
                <a:cs typeface="+mn-lt"/>
              </a:rPr>
              <a:t>Forts</a:t>
            </a:r>
            <a:r>
              <a:rPr kumimoji="0" lang="en-GB" b="1" i="0" u="none" strike="noStrike" kern="1200" cap="none" spc="0" normalizeH="0" baseline="0" noProof="0" dirty="0">
                <a:ln>
                  <a:noFill/>
                </a:ln>
                <a:solidFill>
                  <a:schemeClr val="accent2"/>
                </a:solidFill>
                <a:effectLst/>
                <a:uLnTx/>
                <a:uFillTx/>
                <a:ea typeface="+mn-lt"/>
                <a:cs typeface="+mn-lt"/>
              </a:rPr>
              <a:t>.)</a:t>
            </a:r>
            <a:endParaRPr lang="en-GB" b="1" i="0" u="none" strike="noStrike" kern="1200" cap="none" spc="0" normalizeH="0" baseline="0" noProof="0" dirty="0">
              <a:ln>
                <a:noFill/>
              </a:ln>
              <a:solidFill>
                <a:schemeClr val="accent2"/>
              </a:solidFill>
              <a:effectLst/>
              <a:uLnTx/>
              <a:uFillTx/>
              <a:ea typeface="+mn-lt"/>
              <a:cs typeface="+mn-lt"/>
            </a:endParaRPr>
          </a:p>
          <a:p>
            <a:pPr marL="0" marR="0" lvl="0" indent="0" algn="l" defTabSz="914400" rtl="0" eaLnBrk="1" fontAlgn="auto" latinLnBrk="0" hangingPunct="1">
              <a:lnSpc>
                <a:spcPct val="90000"/>
              </a:lnSpc>
              <a:spcBef>
                <a:spcPts val="1000"/>
              </a:spcBef>
              <a:spcAft>
                <a:spcPts val="0"/>
              </a:spcAft>
              <a:buClrTx/>
              <a:buSzTx/>
              <a:tabLst/>
              <a:defRPr/>
            </a:pPr>
            <a:endParaRPr kumimoji="0" lang="en-GB" b="0" i="0" u="none" strike="noStrike" kern="1200" cap="none" spc="0" normalizeH="0" baseline="0" noProof="0">
              <a:ln>
                <a:noFill/>
              </a:ln>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000"/>
              </a:spcBef>
              <a:spcAft>
                <a:spcPts val="0"/>
              </a:spcAft>
              <a:buClr>
                <a:schemeClr val="accent2"/>
              </a:buClr>
              <a:buSzTx/>
              <a:buFont typeface="Arial" panose="020B0604020202020204" pitchFamily="34" charset="0"/>
              <a:buChar char="•"/>
              <a:tabLst/>
              <a:defRPr/>
            </a:pPr>
            <a:r>
              <a:rPr lang="en-GB" u="sng" err="1">
                <a:latin typeface="Calibri" panose="020F0502020204030204"/>
              </a:rPr>
              <a:t>Google</a:t>
            </a:r>
            <a:r>
              <a:rPr lang="en-GB" u="sng" err="1">
                <a:ea typeface="+mn-lt"/>
                <a:cs typeface="+mn-lt"/>
              </a:rPr>
              <a:t>Zuschüsse</a:t>
            </a:r>
            <a:endParaRPr lang="en-GB" b="0" i="0" u="sng" strike="noStrike" kern="1200" cap="none" spc="0" normalizeH="0" baseline="0" noProof="0">
              <a:ln>
                <a:noFill/>
              </a:ln>
              <a:effectLst/>
              <a:uLnTx/>
              <a:uFillTx/>
              <a:ea typeface="+mn-lt"/>
              <a:cs typeface="+mn-lt"/>
            </a:endParaRPr>
          </a:p>
          <a:p>
            <a:pPr marL="342900" marR="0" lvl="0" indent="-342900" algn="l" defTabSz="914400" rtl="0" eaLnBrk="1" fontAlgn="auto" latinLnBrk="0" hangingPunct="1">
              <a:lnSpc>
                <a:spcPct val="90000"/>
              </a:lnSpc>
              <a:spcBef>
                <a:spcPts val="1000"/>
              </a:spcBef>
              <a:spcAft>
                <a:spcPts val="0"/>
              </a:spcAft>
              <a:buClr>
                <a:schemeClr val="accent2"/>
              </a:buClr>
              <a:buSzTx/>
              <a:buFont typeface="Arial" panose="020B0604020202020204" pitchFamily="34" charset="0"/>
              <a:buChar char="•"/>
              <a:tabLst/>
              <a:defRPr/>
            </a:pPr>
            <a:endParaRPr kumimoji="0" lang="en-GB" b="0" i="0" u="none" strike="noStrike" kern="1200" cap="none" spc="0" normalizeH="0" baseline="0" noProof="0">
              <a:ln>
                <a:noFill/>
              </a:ln>
              <a:effectLst/>
              <a:uLnTx/>
              <a:uFillTx/>
              <a:latin typeface="Calibri" panose="020F0502020204030204"/>
              <a:ea typeface="+mn-ea"/>
              <a:cs typeface="+mn-cs"/>
            </a:endParaRPr>
          </a:p>
          <a:p>
            <a:pPr marL="800100" lvl="1" indent="-342900">
              <a:spcBef>
                <a:spcPts val="1000"/>
              </a:spcBef>
              <a:buClr>
                <a:schemeClr val="accent2"/>
              </a:buClr>
              <a:buFont typeface="Calibri" panose="020F0502020204030204" pitchFamily="34" charset="0"/>
              <a:buChar char="‒"/>
              <a:defRPr/>
            </a:pPr>
            <a:r>
              <a:rPr lang="en-GB" spc="0">
                <a:solidFill>
                  <a:srgbClr val="000000"/>
                </a:solidFill>
                <a:latin typeface="Calibri"/>
                <a:ea typeface="+mn-lt"/>
                <a:cs typeface="+mn-lt"/>
              </a:rPr>
              <a:t>Bei </a:t>
            </a:r>
            <a:r>
              <a:rPr lang="en-GB" spc="0" err="1">
                <a:solidFill>
                  <a:srgbClr val="000000"/>
                </a:solidFill>
                <a:latin typeface="Calibri"/>
                <a:ea typeface="+mn-lt"/>
                <a:cs typeface="+mn-lt"/>
              </a:rPr>
              <a:t>jeder</a:t>
            </a:r>
            <a:r>
              <a:rPr lang="en-GB" spc="0">
                <a:solidFill>
                  <a:srgbClr val="000000"/>
                </a:solidFill>
                <a:latin typeface="Calibri"/>
                <a:ea typeface="+mn-lt"/>
                <a:cs typeface="+mn-lt"/>
              </a:rPr>
              <a:t> Google-</a:t>
            </a:r>
            <a:r>
              <a:rPr lang="en-GB" spc="0" err="1">
                <a:solidFill>
                  <a:srgbClr val="000000"/>
                </a:solidFill>
                <a:latin typeface="Calibri"/>
                <a:ea typeface="+mn-lt"/>
                <a:cs typeface="+mn-lt"/>
              </a:rPr>
              <a:t>Suche</a:t>
            </a:r>
            <a:r>
              <a:rPr lang="en-GB" spc="0" dirty="0">
                <a:solidFill>
                  <a:srgbClr val="000000"/>
                </a:solidFill>
                <a:latin typeface="Calibri"/>
                <a:ea typeface="+mn-lt"/>
                <a:cs typeface="+mn-lt"/>
              </a:rPr>
              <a:t> </a:t>
            </a:r>
            <a:r>
              <a:rPr lang="en-GB" spc="0" err="1">
                <a:solidFill>
                  <a:srgbClr val="000000"/>
                </a:solidFill>
                <a:latin typeface="Calibri"/>
                <a:ea typeface="+mn-lt"/>
                <a:cs typeface="+mn-lt"/>
              </a:rPr>
              <a:t>werden</a:t>
            </a:r>
            <a:r>
              <a:rPr lang="en-GB" spc="0">
                <a:solidFill>
                  <a:srgbClr val="000000"/>
                </a:solidFill>
                <a:latin typeface="Calibri"/>
                <a:ea typeface="+mn-lt"/>
                <a:cs typeface="+mn-lt"/>
              </a:rPr>
              <a:t> die </a:t>
            </a:r>
            <a:r>
              <a:rPr lang="en-GB" spc="0" err="1">
                <a:solidFill>
                  <a:srgbClr val="000000"/>
                </a:solidFill>
                <a:latin typeface="Calibri"/>
                <a:ea typeface="+mn-lt"/>
                <a:cs typeface="+mn-lt"/>
              </a:rPr>
              <a:t>ersten</a:t>
            </a:r>
            <a:r>
              <a:rPr lang="en-GB" spc="0" dirty="0">
                <a:solidFill>
                  <a:srgbClr val="000000"/>
                </a:solidFill>
                <a:latin typeface="Calibri"/>
                <a:ea typeface="+mn-lt"/>
                <a:cs typeface="+mn-lt"/>
              </a:rPr>
              <a:t> </a:t>
            </a:r>
            <a:r>
              <a:rPr lang="en-GB" spc="0" err="1">
                <a:solidFill>
                  <a:srgbClr val="000000"/>
                </a:solidFill>
                <a:latin typeface="Calibri"/>
                <a:ea typeface="+mn-lt"/>
                <a:cs typeface="+mn-lt"/>
              </a:rPr>
              <a:t>Ergebnisse</a:t>
            </a:r>
            <a:r>
              <a:rPr lang="en-GB" spc="0" dirty="0">
                <a:solidFill>
                  <a:srgbClr val="000000"/>
                </a:solidFill>
                <a:latin typeface="Calibri"/>
                <a:ea typeface="+mn-lt"/>
                <a:cs typeface="+mn-lt"/>
              </a:rPr>
              <a:t> </a:t>
            </a:r>
            <a:r>
              <a:rPr lang="en-GB" spc="0" err="1">
                <a:solidFill>
                  <a:srgbClr val="000000"/>
                </a:solidFill>
                <a:latin typeface="Calibri"/>
                <a:ea typeface="+mn-lt"/>
                <a:cs typeface="+mn-lt"/>
              </a:rPr>
              <a:t>als</a:t>
            </a:r>
            <a:r>
              <a:rPr lang="en-GB" spc="0" dirty="0">
                <a:solidFill>
                  <a:srgbClr val="000000"/>
                </a:solidFill>
                <a:latin typeface="Calibri"/>
                <a:ea typeface="+mn-lt"/>
                <a:cs typeface="+mn-lt"/>
              </a:rPr>
              <a:t> </a:t>
            </a:r>
            <a:r>
              <a:rPr lang="en-GB" spc="0" err="1">
                <a:solidFill>
                  <a:srgbClr val="000000"/>
                </a:solidFill>
                <a:latin typeface="Calibri"/>
                <a:ea typeface="+mn-lt"/>
                <a:cs typeface="+mn-lt"/>
              </a:rPr>
              <a:t>bezahlte</a:t>
            </a:r>
            <a:r>
              <a:rPr lang="en-GB" spc="0" dirty="0">
                <a:solidFill>
                  <a:srgbClr val="000000"/>
                </a:solidFill>
                <a:latin typeface="Calibri"/>
                <a:ea typeface="+mn-lt"/>
                <a:cs typeface="+mn-lt"/>
              </a:rPr>
              <a:t> </a:t>
            </a:r>
            <a:r>
              <a:rPr lang="en-GB" spc="0" err="1">
                <a:solidFill>
                  <a:srgbClr val="000000"/>
                </a:solidFill>
                <a:latin typeface="Calibri"/>
                <a:ea typeface="+mn-lt"/>
                <a:cs typeface="+mn-lt"/>
              </a:rPr>
              <a:t>Werbung</a:t>
            </a:r>
            <a:r>
              <a:rPr lang="en-GB" spc="0" dirty="0">
                <a:solidFill>
                  <a:srgbClr val="000000"/>
                </a:solidFill>
                <a:latin typeface="Calibri"/>
                <a:ea typeface="+mn-lt"/>
                <a:cs typeface="+mn-lt"/>
              </a:rPr>
              <a:t> </a:t>
            </a:r>
            <a:r>
              <a:rPr lang="en-GB" spc="0" err="1">
                <a:solidFill>
                  <a:srgbClr val="000000"/>
                </a:solidFill>
                <a:latin typeface="Calibri"/>
                <a:ea typeface="+mn-lt"/>
                <a:cs typeface="+mn-lt"/>
              </a:rPr>
              <a:t>angezeigt</a:t>
            </a:r>
            <a:r>
              <a:rPr kumimoji="0" lang="en-GB" b="0" i="0" u="none" strike="noStrike" kern="1200" cap="none" spc="0" normalizeH="0" baseline="0" noProof="0">
                <a:ln>
                  <a:noFill/>
                </a:ln>
                <a:solidFill>
                  <a:srgbClr val="000000"/>
                </a:solidFill>
                <a:effectLst/>
                <a:uLnTx/>
                <a:uFillTx/>
                <a:latin typeface="Calibri"/>
                <a:ea typeface="+mn-lt"/>
                <a:cs typeface="+mn-lt"/>
              </a:rPr>
              <a:t>.</a:t>
            </a:r>
            <a:r>
              <a:rPr lang="en-GB" spc="0">
                <a:solidFill>
                  <a:srgbClr val="000000"/>
                </a:solidFill>
                <a:latin typeface="Calibri"/>
                <a:ea typeface="+mn-lt"/>
                <a:cs typeface="+mn-lt"/>
              </a:rPr>
              <a:t> </a:t>
            </a:r>
            <a:endParaRPr lang="en-GB" spc="0">
              <a:solidFill>
                <a:srgbClr val="000000"/>
              </a:solidFill>
              <a:latin typeface="Calibri"/>
              <a:ea typeface="Calibri"/>
              <a:cs typeface="Calibri" panose="020F0502020204030204"/>
            </a:endParaRPr>
          </a:p>
          <a:p>
            <a:pPr marL="800100" lvl="1" indent="-342900">
              <a:spcBef>
                <a:spcPts val="1000"/>
              </a:spcBef>
              <a:buClr>
                <a:schemeClr val="accent2"/>
              </a:buClr>
              <a:buFont typeface="Calibri" panose="020F0502020204030204" pitchFamily="34" charset="0"/>
              <a:buChar char="‒"/>
              <a:defRPr/>
            </a:pPr>
            <a:endParaRPr lang="en-GB" spc="0" dirty="0">
              <a:solidFill>
                <a:srgbClr val="000000"/>
              </a:solidFill>
              <a:latin typeface="Calibri"/>
              <a:ea typeface="+mn-lt"/>
              <a:cs typeface="+mn-lt"/>
            </a:endParaRPr>
          </a:p>
          <a:p>
            <a:pPr marL="800100" lvl="1" indent="-342900">
              <a:spcBef>
                <a:spcPts val="1000"/>
              </a:spcBef>
              <a:buClr>
                <a:schemeClr val="accent2"/>
              </a:buClr>
              <a:buFont typeface="Calibri" panose="020F0502020204030204" pitchFamily="34" charset="0"/>
              <a:buChar char="‒"/>
              <a:defRPr/>
            </a:pPr>
            <a:r>
              <a:rPr lang="en-GB" spc="0">
                <a:solidFill>
                  <a:srgbClr val="000000"/>
                </a:solidFill>
                <a:latin typeface="Calibri"/>
                <a:ea typeface="+mn-lt"/>
                <a:cs typeface="+mn-lt"/>
              </a:rPr>
              <a:t>Und </a:t>
            </a:r>
            <a:r>
              <a:rPr lang="en-GB" spc="0" err="1">
                <a:solidFill>
                  <a:srgbClr val="000000"/>
                </a:solidFill>
                <a:latin typeface="Calibri"/>
                <a:ea typeface="+mn-lt"/>
                <a:cs typeface="+mn-lt"/>
              </a:rPr>
              <a:t>obwohl</a:t>
            </a:r>
            <a:r>
              <a:rPr lang="en-GB" spc="0">
                <a:solidFill>
                  <a:srgbClr val="000000"/>
                </a:solidFill>
                <a:latin typeface="Calibri"/>
                <a:ea typeface="+mn-lt"/>
                <a:cs typeface="+mn-lt"/>
              </a:rPr>
              <a:t> </a:t>
            </a:r>
            <a:r>
              <a:rPr kumimoji="0" lang="en-GB" b="0" i="0" u="none" strike="noStrike" kern="1200" cap="none" spc="0" normalizeH="0" baseline="0" noProof="0">
                <a:ln>
                  <a:noFill/>
                </a:ln>
                <a:solidFill>
                  <a:srgbClr val="000000"/>
                </a:solidFill>
                <a:effectLst/>
                <a:uLnTx/>
                <a:uFillTx/>
                <a:latin typeface="Calibri"/>
                <a:ea typeface="+mn-lt"/>
                <a:cs typeface="+mn-lt"/>
              </a:rPr>
              <a:t>Google </a:t>
            </a:r>
            <a:r>
              <a:rPr lang="en-GB" spc="0" err="1">
                <a:solidFill>
                  <a:srgbClr val="000000"/>
                </a:solidFill>
                <a:latin typeface="Calibri"/>
                <a:ea typeface="+mn-lt"/>
                <a:cs typeface="+mn-lt"/>
              </a:rPr>
              <a:t>diesen</a:t>
            </a:r>
            <a:r>
              <a:rPr lang="en-GB" spc="0">
                <a:solidFill>
                  <a:srgbClr val="000000"/>
                </a:solidFill>
                <a:latin typeface="Calibri"/>
                <a:ea typeface="+mn-lt"/>
                <a:cs typeface="+mn-lt"/>
              </a:rPr>
              <a:t> Premium-</a:t>
            </a:r>
            <a:r>
              <a:rPr lang="en-GB" spc="0" err="1">
                <a:solidFill>
                  <a:srgbClr val="000000"/>
                </a:solidFill>
                <a:latin typeface="Calibri"/>
                <a:ea typeface="+mn-lt"/>
                <a:cs typeface="+mn-lt"/>
              </a:rPr>
              <a:t>Anzeigenplatz</a:t>
            </a:r>
            <a:r>
              <a:rPr lang="en-GB" spc="0">
                <a:solidFill>
                  <a:srgbClr val="000000"/>
                </a:solidFill>
                <a:latin typeface="Calibri"/>
                <a:ea typeface="+mn-lt"/>
                <a:cs typeface="+mn-lt"/>
              </a:rPr>
              <a:t> in der Regel </a:t>
            </a:r>
            <a:r>
              <a:rPr lang="en-GB" spc="0" err="1">
                <a:solidFill>
                  <a:srgbClr val="000000"/>
                </a:solidFill>
                <a:latin typeface="Calibri"/>
                <a:ea typeface="+mn-lt"/>
                <a:cs typeface="+mn-lt"/>
              </a:rPr>
              <a:t>verkauft</a:t>
            </a:r>
            <a:r>
              <a:rPr lang="en-GB" spc="0">
                <a:solidFill>
                  <a:srgbClr val="000000"/>
                </a:solidFill>
                <a:latin typeface="Calibri"/>
                <a:ea typeface="+mn-lt"/>
                <a:cs typeface="+mn-lt"/>
              </a:rPr>
              <a:t>, </a:t>
            </a:r>
            <a:r>
              <a:rPr lang="en-GB" spc="0" err="1">
                <a:solidFill>
                  <a:srgbClr val="000000"/>
                </a:solidFill>
                <a:latin typeface="Calibri"/>
                <a:ea typeface="+mn-lt"/>
                <a:cs typeface="+mn-lt"/>
              </a:rPr>
              <a:t>ist</a:t>
            </a:r>
            <a:r>
              <a:rPr lang="en-GB" spc="0">
                <a:solidFill>
                  <a:srgbClr val="000000"/>
                </a:solidFill>
                <a:latin typeface="Calibri"/>
                <a:ea typeface="+mn-lt"/>
                <a:cs typeface="+mn-lt"/>
              </a:rPr>
              <a:t> das </a:t>
            </a:r>
            <a:r>
              <a:rPr lang="en-GB" spc="0" err="1">
                <a:solidFill>
                  <a:srgbClr val="000000"/>
                </a:solidFill>
                <a:latin typeface="Calibri"/>
                <a:ea typeface="+mn-lt"/>
                <a:cs typeface="+mn-lt"/>
              </a:rPr>
              <a:t>Unternehmen</a:t>
            </a:r>
            <a:r>
              <a:rPr lang="en-GB" spc="0" dirty="0">
                <a:solidFill>
                  <a:srgbClr val="000000"/>
                </a:solidFill>
                <a:latin typeface="Calibri"/>
                <a:ea typeface="+mn-lt"/>
                <a:cs typeface="+mn-lt"/>
              </a:rPr>
              <a:t> </a:t>
            </a:r>
            <a:r>
              <a:rPr lang="en-GB" spc="0" err="1">
                <a:solidFill>
                  <a:srgbClr val="000000"/>
                </a:solidFill>
                <a:latin typeface="Calibri"/>
                <a:ea typeface="+mn-lt"/>
                <a:cs typeface="+mn-lt"/>
              </a:rPr>
              <a:t>bereit</a:t>
            </a:r>
            <a:r>
              <a:rPr kumimoji="0" lang="en-GB" b="0" i="0" u="none" strike="noStrike" kern="1200" cap="none" spc="0" normalizeH="0" baseline="0" noProof="0">
                <a:ln>
                  <a:noFill/>
                </a:ln>
                <a:solidFill>
                  <a:srgbClr val="000000"/>
                </a:solidFill>
                <a:effectLst/>
                <a:uLnTx/>
                <a:uFillTx/>
                <a:latin typeface="Calibri"/>
                <a:ea typeface="+mn-lt"/>
                <a:cs typeface="+mn-lt"/>
              </a:rPr>
              <a:t>, </a:t>
            </a:r>
            <a:r>
              <a:rPr lang="en-GB" spc="0" err="1">
                <a:solidFill>
                  <a:srgbClr val="000000"/>
                </a:solidFill>
                <a:latin typeface="Calibri"/>
                <a:ea typeface="+mn-lt"/>
                <a:cs typeface="+mn-lt"/>
              </a:rPr>
              <a:t>erstklassigen</a:t>
            </a:r>
            <a:r>
              <a:rPr lang="en-GB" spc="0">
                <a:solidFill>
                  <a:srgbClr val="000000"/>
                </a:solidFill>
                <a:latin typeface="Calibri"/>
                <a:ea typeface="+mn-lt"/>
                <a:cs typeface="+mn-lt"/>
              </a:rPr>
              <a:t> Platz auf der </a:t>
            </a:r>
            <a:r>
              <a:rPr kumimoji="0" lang="en-GB" b="0" i="0" u="none" strike="noStrike" kern="1200" cap="none" spc="0" normalizeH="0" baseline="0" noProof="0">
                <a:ln>
                  <a:noFill/>
                </a:ln>
                <a:solidFill>
                  <a:srgbClr val="000000"/>
                </a:solidFill>
                <a:effectLst/>
                <a:uLnTx/>
                <a:uFillTx/>
                <a:latin typeface="Calibri"/>
                <a:ea typeface="+mn-lt"/>
                <a:cs typeface="+mn-lt"/>
              </a:rPr>
              <a:t>SERP (Search Engine Results Page) </a:t>
            </a:r>
            <a:r>
              <a:rPr lang="en-GB" spc="0" err="1">
                <a:solidFill>
                  <a:srgbClr val="000000"/>
                </a:solidFill>
                <a:latin typeface="Calibri"/>
                <a:ea typeface="+mn-lt"/>
                <a:cs typeface="+mn-lt"/>
              </a:rPr>
              <a:t>im</a:t>
            </a:r>
            <a:r>
              <a:rPr lang="en-GB" spc="0" dirty="0">
                <a:solidFill>
                  <a:srgbClr val="000000"/>
                </a:solidFill>
                <a:latin typeface="Calibri"/>
                <a:ea typeface="+mn-lt"/>
                <a:cs typeface="+mn-lt"/>
              </a:rPr>
              <a:t> </a:t>
            </a:r>
            <a:r>
              <a:rPr lang="en-GB" spc="0" err="1">
                <a:solidFill>
                  <a:srgbClr val="000000"/>
                </a:solidFill>
                <a:latin typeface="Calibri"/>
                <a:ea typeface="+mn-lt"/>
                <a:cs typeface="+mn-lt"/>
              </a:rPr>
              <a:t>Rahmen</a:t>
            </a:r>
            <a:r>
              <a:rPr lang="en-GB" spc="0">
                <a:solidFill>
                  <a:srgbClr val="000000"/>
                </a:solidFill>
                <a:latin typeface="Calibri"/>
                <a:ea typeface="+mn-lt"/>
                <a:cs typeface="+mn-lt"/>
              </a:rPr>
              <a:t> seines </a:t>
            </a:r>
            <a:r>
              <a:rPr lang="en-GB" spc="0" err="1">
                <a:solidFill>
                  <a:srgbClr val="000000"/>
                </a:solidFill>
                <a:latin typeface="Calibri"/>
                <a:ea typeface="+mn-lt"/>
                <a:cs typeface="+mn-lt"/>
              </a:rPr>
              <a:t>Wohltätigkeitsprogramms</a:t>
            </a:r>
            <a:r>
              <a:rPr lang="en-GB" spc="0">
                <a:solidFill>
                  <a:srgbClr val="000000"/>
                </a:solidFill>
                <a:latin typeface="Calibri"/>
                <a:ea typeface="+mn-lt"/>
                <a:cs typeface="+mn-lt"/>
              </a:rPr>
              <a:t> "</a:t>
            </a:r>
            <a:r>
              <a:rPr kumimoji="0" lang="en-GB" b="0" i="0" u="none" strike="noStrike" kern="1200" cap="none" spc="0" normalizeH="0" baseline="0" noProof="0">
                <a:ln>
                  <a:noFill/>
                </a:ln>
                <a:solidFill>
                  <a:srgbClr val="000000"/>
                </a:solidFill>
                <a:effectLst/>
                <a:uLnTx/>
                <a:uFillTx/>
                <a:latin typeface="Calibri"/>
                <a:ea typeface="+mn-lt"/>
                <a:cs typeface="+mn-lt"/>
              </a:rPr>
              <a:t>Google Grants</a:t>
            </a:r>
            <a:r>
              <a:rPr lang="en-GB" spc="0">
                <a:solidFill>
                  <a:srgbClr val="000000"/>
                </a:solidFill>
                <a:latin typeface="Calibri"/>
                <a:ea typeface="+mn-lt"/>
                <a:cs typeface="+mn-lt"/>
              </a:rPr>
              <a:t>" an </a:t>
            </a:r>
            <a:r>
              <a:rPr lang="en-GB" spc="0" err="1">
                <a:solidFill>
                  <a:srgbClr val="000000"/>
                </a:solidFill>
                <a:latin typeface="Calibri"/>
                <a:ea typeface="+mn-lt"/>
                <a:cs typeface="+mn-lt"/>
              </a:rPr>
              <a:t>gemeinnützige</a:t>
            </a:r>
            <a:r>
              <a:rPr lang="en-GB" spc="0" dirty="0">
                <a:solidFill>
                  <a:srgbClr val="000000"/>
                </a:solidFill>
                <a:latin typeface="Calibri"/>
                <a:ea typeface="+mn-lt"/>
                <a:cs typeface="+mn-lt"/>
              </a:rPr>
              <a:t> </a:t>
            </a:r>
            <a:r>
              <a:rPr lang="en-GB" spc="0" err="1">
                <a:solidFill>
                  <a:srgbClr val="000000"/>
                </a:solidFill>
                <a:latin typeface="Calibri"/>
                <a:ea typeface="+mn-lt"/>
                <a:cs typeface="+mn-lt"/>
              </a:rPr>
              <a:t>Organisationen</a:t>
            </a:r>
            <a:r>
              <a:rPr lang="en-GB" spc="0" dirty="0">
                <a:solidFill>
                  <a:srgbClr val="000000"/>
                </a:solidFill>
                <a:latin typeface="Calibri"/>
                <a:ea typeface="+mn-lt"/>
                <a:cs typeface="+mn-lt"/>
              </a:rPr>
              <a:t> </a:t>
            </a:r>
            <a:r>
              <a:rPr lang="en-GB" spc="0" err="1">
                <a:solidFill>
                  <a:srgbClr val="000000"/>
                </a:solidFill>
                <a:latin typeface="Calibri"/>
                <a:ea typeface="+mn-lt"/>
                <a:cs typeface="+mn-lt"/>
              </a:rPr>
              <a:t>zu</a:t>
            </a:r>
            <a:r>
              <a:rPr lang="en-GB" spc="0" dirty="0">
                <a:solidFill>
                  <a:srgbClr val="000000"/>
                </a:solidFill>
                <a:latin typeface="Calibri"/>
                <a:ea typeface="+mn-lt"/>
                <a:cs typeface="+mn-lt"/>
              </a:rPr>
              <a:t> </a:t>
            </a:r>
            <a:r>
              <a:rPr lang="en-GB" spc="0" err="1">
                <a:solidFill>
                  <a:srgbClr val="000000"/>
                </a:solidFill>
                <a:latin typeface="Calibri"/>
                <a:ea typeface="+mn-lt"/>
                <a:cs typeface="+mn-lt"/>
              </a:rPr>
              <a:t>vergeben</a:t>
            </a:r>
            <a:r>
              <a:rPr kumimoji="0" lang="en-GB" b="0" i="0" u="none" strike="noStrike" kern="1200" cap="none" spc="0" normalizeH="0" baseline="0" noProof="0">
                <a:ln>
                  <a:noFill/>
                </a:ln>
                <a:solidFill>
                  <a:srgbClr val="000000"/>
                </a:solidFill>
                <a:effectLst/>
                <a:uLnTx/>
                <a:uFillTx/>
                <a:latin typeface="Calibri"/>
                <a:ea typeface="+mn-lt"/>
                <a:cs typeface="+mn-lt"/>
              </a:rPr>
              <a:t>.</a:t>
            </a:r>
            <a:endParaRPr lang="en-GB">
              <a:solidFill>
                <a:srgbClr val="000000"/>
              </a:solidFill>
              <a:latin typeface="Calibri"/>
              <a:ea typeface="+mn-lt"/>
              <a:cs typeface="+mn-lt"/>
            </a:endParaRPr>
          </a:p>
          <a:p>
            <a:pPr marL="0" marR="0" lvl="0" indent="0" algn="l" defTabSz="914400" rtl="0" eaLnBrk="1" fontAlgn="auto" latinLnBrk="0" hangingPunct="1">
              <a:lnSpc>
                <a:spcPct val="90000"/>
              </a:lnSpc>
              <a:spcBef>
                <a:spcPts val="1000"/>
              </a:spcBef>
              <a:spcAft>
                <a:spcPts val="0"/>
              </a:spcAft>
              <a:buClrTx/>
              <a:buSzTx/>
              <a:tabLst/>
              <a:defRPr/>
            </a:pPr>
            <a:endParaRPr kumimoji="0" lang="en-GB" b="0" i="0" u="none" strike="noStrike" kern="1200" cap="none" spc="0" normalizeH="0" baseline="0" noProof="0">
              <a:ln>
                <a:noFill/>
              </a:ln>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Blip>
                <a:blip r:embed="rId4"/>
              </a:buBlip>
              <a:tabLst/>
              <a:defRPr/>
            </a:pPr>
            <a:endParaRPr kumimoji="0" lang="en-GB" b="0" i="0" u="none" strike="noStrike" kern="1200" cap="none" spc="0" normalizeH="0" baseline="0" noProof="0">
              <a:ln>
                <a:noFill/>
              </a:ln>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Blip>
                <a:blip r:embed="rId4"/>
              </a:buBlip>
              <a:tabLst/>
              <a:defRPr/>
            </a:pPr>
            <a:endParaRPr kumimoji="0" lang="en-GB" b="0" i="0" u="none" strike="noStrike" kern="1200" cap="none" spc="0" normalizeH="0" baseline="0" noProof="0">
              <a:ln>
                <a:noFill/>
              </a:ln>
              <a:effectLst/>
              <a:uLnTx/>
              <a:uFillTx/>
              <a:latin typeface="Calibri" panose="020F0502020204030204"/>
              <a:ea typeface="+mn-ea"/>
              <a:cs typeface="+mn-cs"/>
            </a:endParaRPr>
          </a:p>
          <a:p>
            <a:endParaRPr lang="en-US" sz="200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lIns="91440" tIns="45720" rIns="91440" bIns="45720" anchor="t">
            <a:noAutofit/>
          </a:bodyPr>
          <a:lstStyle/>
          <a:p>
            <a:r>
              <a:rPr lang="en-GB" err="1">
                <a:ea typeface="+mn-lt"/>
                <a:cs typeface="+mn-lt"/>
              </a:rPr>
              <a:t>Digitales</a:t>
            </a:r>
            <a:r>
              <a:rPr lang="en-GB">
                <a:ea typeface="+mn-lt"/>
                <a:cs typeface="+mn-lt"/>
              </a:rPr>
              <a:t> Fundraising: Ein </a:t>
            </a:r>
            <a:r>
              <a:rPr lang="en-GB" err="1">
                <a:ea typeface="+mn-lt"/>
                <a:cs typeface="+mn-lt"/>
              </a:rPr>
              <a:t>Crashkurs</a:t>
            </a:r>
            <a:endParaRPr lang="en-US" err="1"/>
          </a:p>
        </p:txBody>
      </p:sp>
    </p:spTree>
    <p:extLst>
      <p:ext uri="{BB962C8B-B14F-4D97-AF65-F5344CB8AC3E}">
        <p14:creationId xmlns:p14="http://schemas.microsoft.com/office/powerpoint/2010/main" val="3269257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4" end="4"/>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763486"/>
            <a:ext cx="10595237" cy="4132136"/>
          </a:xfrm>
        </p:spPr>
        <p:txBody>
          <a:bodyPr lIns="91440" tIns="45720" rIns="91440" bIns="45720" anchor="t"/>
          <a:lstStyle/>
          <a:p>
            <a:pPr marL="342900" indent="-342900">
              <a:buBlip>
                <a:blip r:embed="rId3"/>
              </a:buBlip>
              <a:defRPr/>
            </a:pPr>
            <a:r>
              <a:rPr kumimoji="0" lang="en-GB" b="1" i="0" u="none" strike="noStrike" kern="1200" cap="none" spc="0" normalizeH="0" baseline="0" noProof="0" dirty="0">
                <a:ln>
                  <a:noFill/>
                </a:ln>
                <a:solidFill>
                  <a:schemeClr val="accent2"/>
                </a:solidFill>
                <a:effectLst/>
                <a:uLnTx/>
                <a:uFillTx/>
                <a:latin typeface="Calibri" panose="020F0502020204030204"/>
                <a:ea typeface="+mn-ea"/>
                <a:cs typeface="+mn-cs"/>
              </a:rPr>
              <a:t> </a:t>
            </a:r>
            <a:r>
              <a:rPr lang="en-GB" b="1" dirty="0">
                <a:solidFill>
                  <a:schemeClr val="accent2"/>
                </a:solidFill>
                <a:ea typeface="+mn-lt"/>
                <a:cs typeface="+mn-lt"/>
              </a:rPr>
              <a:t>Zu </a:t>
            </a:r>
            <a:r>
              <a:rPr lang="en-GB" b="1" dirty="0" err="1">
                <a:solidFill>
                  <a:schemeClr val="accent2"/>
                </a:solidFill>
                <a:ea typeface="+mn-lt"/>
                <a:cs typeface="+mn-lt"/>
              </a:rPr>
              <a:t>beobachtende</a:t>
            </a:r>
            <a:r>
              <a:rPr lang="en-GB" b="1" dirty="0">
                <a:solidFill>
                  <a:schemeClr val="accent2"/>
                </a:solidFill>
                <a:ea typeface="+mn-lt"/>
                <a:cs typeface="+mn-lt"/>
              </a:rPr>
              <a:t> </a:t>
            </a:r>
            <a:r>
              <a:rPr kumimoji="0" lang="en-GB" b="1" i="0" u="none" strike="noStrike" kern="1200" cap="none" spc="0" normalizeH="0" baseline="0" noProof="0" dirty="0">
                <a:ln>
                  <a:noFill/>
                </a:ln>
                <a:solidFill>
                  <a:schemeClr val="accent2"/>
                </a:solidFill>
                <a:effectLst/>
                <a:uLnTx/>
                <a:uFillTx/>
                <a:ea typeface="+mn-lt"/>
                <a:cs typeface="+mn-lt"/>
              </a:rPr>
              <a:t>Trends </a:t>
            </a:r>
            <a:r>
              <a:rPr lang="en-GB" b="1" dirty="0" err="1">
                <a:solidFill>
                  <a:schemeClr val="accent2"/>
                </a:solidFill>
                <a:ea typeface="+mn-lt"/>
                <a:cs typeface="+mn-lt"/>
              </a:rPr>
              <a:t>im</a:t>
            </a:r>
            <a:r>
              <a:rPr lang="en-GB" b="1" dirty="0">
                <a:solidFill>
                  <a:schemeClr val="accent2"/>
                </a:solidFill>
                <a:ea typeface="+mn-lt"/>
                <a:cs typeface="+mn-lt"/>
              </a:rPr>
              <a:t> </a:t>
            </a:r>
            <a:r>
              <a:rPr lang="en-GB" b="1" dirty="0" err="1">
                <a:solidFill>
                  <a:schemeClr val="accent2"/>
                </a:solidFill>
                <a:ea typeface="+mn-lt"/>
                <a:cs typeface="+mn-lt"/>
              </a:rPr>
              <a:t>digitalen</a:t>
            </a:r>
            <a:r>
              <a:rPr lang="en-GB" b="1" dirty="0">
                <a:solidFill>
                  <a:schemeClr val="accent2"/>
                </a:solidFill>
                <a:ea typeface="+mn-lt"/>
                <a:cs typeface="+mn-lt"/>
              </a:rPr>
              <a:t> Fundraising </a:t>
            </a:r>
            <a:r>
              <a:rPr kumimoji="0" lang="en-GB" b="1" i="0" u="none" strike="noStrike" kern="1200" cap="none" spc="0" normalizeH="0" baseline="0" noProof="0" dirty="0">
                <a:ln>
                  <a:noFill/>
                </a:ln>
                <a:solidFill>
                  <a:schemeClr val="accent2"/>
                </a:solidFill>
                <a:effectLst/>
                <a:uLnTx/>
                <a:uFillTx/>
                <a:ea typeface="+mn-lt"/>
                <a:cs typeface="+mn-lt"/>
              </a:rPr>
              <a:t>(</a:t>
            </a:r>
            <a:r>
              <a:rPr lang="en-GB" b="1" dirty="0">
                <a:solidFill>
                  <a:schemeClr val="accent2"/>
                </a:solidFill>
                <a:ea typeface="+mn-lt"/>
                <a:cs typeface="+mn-lt"/>
              </a:rPr>
              <a:t>Forts</a:t>
            </a:r>
            <a:r>
              <a:rPr kumimoji="0" lang="en-GB" b="1" i="0" u="none" strike="noStrike" kern="1200" cap="none" spc="0" normalizeH="0" baseline="0" noProof="0" dirty="0">
                <a:ln>
                  <a:noFill/>
                </a:ln>
                <a:solidFill>
                  <a:schemeClr val="accent2"/>
                </a:solidFill>
                <a:effectLst/>
                <a:uLnTx/>
                <a:uFillTx/>
                <a:ea typeface="+mn-lt"/>
                <a:cs typeface="+mn-lt"/>
              </a:rPr>
              <a:t>.)</a:t>
            </a:r>
            <a:endParaRPr lang="en-GB" b="1" i="0" u="none" strike="noStrike" kern="1200" cap="none" spc="0" normalizeH="0" baseline="0" noProof="0" dirty="0">
              <a:ln>
                <a:noFill/>
              </a:ln>
              <a:solidFill>
                <a:schemeClr val="accent2"/>
              </a:solidFill>
              <a:effectLst/>
              <a:uLnTx/>
              <a:uFillTx/>
              <a:ea typeface="+mn-lt"/>
              <a:cs typeface="+mn-lt"/>
            </a:endParaRPr>
          </a:p>
          <a:p>
            <a:pPr marL="0" marR="0" lvl="0" indent="0" algn="l" defTabSz="914400" rtl="0" eaLnBrk="1" fontAlgn="auto" latinLnBrk="0" hangingPunct="1">
              <a:lnSpc>
                <a:spcPct val="90000"/>
              </a:lnSpc>
              <a:spcBef>
                <a:spcPts val="1000"/>
              </a:spcBef>
              <a:spcAft>
                <a:spcPts val="0"/>
              </a:spcAft>
              <a:buClrTx/>
              <a:buSzTx/>
              <a:tabLst/>
              <a:defRPr/>
            </a:pPr>
            <a:endParaRPr kumimoji="0" lang="en-GB" b="0" i="0" u="none" strike="noStrike" kern="1200" cap="none" spc="0" normalizeH="0" baseline="0" noProof="0">
              <a:ln>
                <a:noFill/>
              </a:ln>
              <a:effectLst/>
              <a:uLnTx/>
              <a:uFillTx/>
              <a:latin typeface="Calibri" panose="020F0502020204030204"/>
              <a:ea typeface="+mn-ea"/>
              <a:cs typeface="+mn-cs"/>
            </a:endParaRPr>
          </a:p>
          <a:p>
            <a:pPr marL="342900" indent="-342900">
              <a:buClr>
                <a:schemeClr val="accent2"/>
              </a:buClr>
              <a:buFont typeface="Arial" panose="020B0604020202020204" pitchFamily="34" charset="0"/>
              <a:buChar char="•"/>
              <a:defRPr/>
            </a:pPr>
            <a:r>
              <a:rPr kumimoji="0" lang="en-GB" b="0" i="0" u="sng" strike="noStrike" kern="1200" cap="none" spc="0" normalizeH="0" baseline="0" noProof="0" dirty="0">
                <a:ln>
                  <a:noFill/>
                </a:ln>
                <a:effectLst/>
                <a:uLnTx/>
                <a:uFillTx/>
                <a:ea typeface="+mn-lt"/>
                <a:cs typeface="+mn-lt"/>
              </a:rPr>
              <a:t>Crowdfunding </a:t>
            </a:r>
            <a:r>
              <a:rPr lang="en-GB" u="sng" dirty="0">
                <a:ea typeface="+mn-lt"/>
                <a:cs typeface="+mn-lt"/>
              </a:rPr>
              <a:t>für </a:t>
            </a:r>
            <a:r>
              <a:rPr lang="en-GB" u="sng" dirty="0" err="1">
                <a:ea typeface="+mn-lt"/>
                <a:cs typeface="+mn-lt"/>
              </a:rPr>
              <a:t>gemeinnützige</a:t>
            </a:r>
            <a:r>
              <a:rPr lang="en-GB" u="sng" dirty="0">
                <a:ea typeface="+mn-lt"/>
                <a:cs typeface="+mn-lt"/>
              </a:rPr>
              <a:t> </a:t>
            </a:r>
            <a:r>
              <a:rPr lang="en-GB" u="sng" dirty="0" err="1">
                <a:ea typeface="+mn-lt"/>
                <a:cs typeface="+mn-lt"/>
              </a:rPr>
              <a:t>Organisationen</a:t>
            </a:r>
            <a:endParaRPr lang="en-GB" b="0" i="0" u="sng" strike="noStrike" kern="1200" cap="none" spc="0" normalizeH="0" baseline="0" noProof="0" dirty="0">
              <a:ln>
                <a:noFill/>
              </a:ln>
              <a:effectLst/>
              <a:uLnTx/>
              <a:uFillTx/>
              <a:ea typeface="+mn-lt"/>
              <a:cs typeface="+mn-lt"/>
            </a:endParaRPr>
          </a:p>
          <a:p>
            <a:pPr marL="342900" marR="0" lvl="0" indent="-342900" algn="l" defTabSz="914400" rtl="0" eaLnBrk="1" fontAlgn="auto" latinLnBrk="0" hangingPunct="1">
              <a:lnSpc>
                <a:spcPct val="90000"/>
              </a:lnSpc>
              <a:spcBef>
                <a:spcPts val="1000"/>
              </a:spcBef>
              <a:spcAft>
                <a:spcPts val="0"/>
              </a:spcAft>
              <a:buClr>
                <a:schemeClr val="accent2"/>
              </a:buClr>
              <a:buSzTx/>
              <a:buFont typeface="Arial" panose="020B0604020202020204" pitchFamily="34" charset="0"/>
              <a:buChar char="•"/>
              <a:tabLst/>
              <a:defRPr/>
            </a:pPr>
            <a:endParaRPr kumimoji="0" lang="en-GB" b="0" i="0" u="none" strike="noStrike" kern="1200" cap="none" spc="0" normalizeH="0" baseline="0" noProof="0">
              <a:ln>
                <a:noFill/>
              </a:ln>
              <a:effectLst/>
              <a:uLnTx/>
              <a:uFillTx/>
              <a:latin typeface="Calibri" panose="020F0502020204030204"/>
              <a:ea typeface="+mn-ea"/>
              <a:cs typeface="+mn-cs"/>
            </a:endParaRPr>
          </a:p>
          <a:p>
            <a:pPr marL="1257300" lvl="2" indent="-342900">
              <a:buClr>
                <a:schemeClr val="accent2"/>
              </a:buClr>
              <a:buFont typeface="Calibri" panose="020F0502020204030204" pitchFamily="34" charset="0"/>
              <a:buChar char="‒"/>
              <a:defRPr/>
            </a:pPr>
            <a:r>
              <a:rPr lang="en-GB" spc="0" dirty="0">
                <a:solidFill>
                  <a:srgbClr val="000000"/>
                </a:solidFill>
                <a:latin typeface="Calibri"/>
                <a:ea typeface="+mn-lt"/>
                <a:cs typeface="+mn-lt"/>
              </a:rPr>
              <a:t>Crowdfunding-</a:t>
            </a:r>
            <a:r>
              <a:rPr lang="en-GB" spc="0" err="1">
                <a:solidFill>
                  <a:srgbClr val="000000"/>
                </a:solidFill>
                <a:latin typeface="Calibri"/>
                <a:ea typeface="+mn-lt"/>
                <a:cs typeface="+mn-lt"/>
              </a:rPr>
              <a:t>Kampagnen</a:t>
            </a:r>
            <a:r>
              <a:rPr lang="en-GB" spc="0" dirty="0">
                <a:solidFill>
                  <a:srgbClr val="000000"/>
                </a:solidFill>
                <a:latin typeface="Calibri"/>
                <a:ea typeface="+mn-lt"/>
                <a:cs typeface="+mn-lt"/>
              </a:rPr>
              <a:t> </a:t>
            </a:r>
            <a:r>
              <a:rPr lang="en-GB" spc="0" err="1">
                <a:solidFill>
                  <a:srgbClr val="000000"/>
                </a:solidFill>
                <a:latin typeface="Calibri"/>
                <a:ea typeface="+mn-lt"/>
                <a:cs typeface="+mn-lt"/>
              </a:rPr>
              <a:t>nutzen</a:t>
            </a:r>
            <a:r>
              <a:rPr lang="en-GB" spc="0" dirty="0">
                <a:solidFill>
                  <a:srgbClr val="000000"/>
                </a:solidFill>
                <a:latin typeface="Calibri"/>
                <a:ea typeface="+mn-lt"/>
                <a:cs typeface="+mn-lt"/>
              </a:rPr>
              <a:t> die Macht der </a:t>
            </a:r>
            <a:r>
              <a:rPr lang="en-GB" spc="0" err="1">
                <a:solidFill>
                  <a:srgbClr val="000000"/>
                </a:solidFill>
                <a:latin typeface="Calibri"/>
                <a:ea typeface="+mn-lt"/>
                <a:cs typeface="+mn-lt"/>
              </a:rPr>
              <a:t>sozialen</a:t>
            </a:r>
            <a:r>
              <a:rPr lang="en-GB" spc="0" dirty="0">
                <a:solidFill>
                  <a:srgbClr val="000000"/>
                </a:solidFill>
                <a:latin typeface="Calibri"/>
                <a:ea typeface="+mn-lt"/>
                <a:cs typeface="+mn-lt"/>
              </a:rPr>
              <a:t> Medien und des Peer-to-Peer-</a:t>
            </a:r>
            <a:r>
              <a:rPr lang="en-GB" spc="0" err="1">
                <a:solidFill>
                  <a:srgbClr val="000000"/>
                </a:solidFill>
                <a:latin typeface="Calibri"/>
                <a:ea typeface="+mn-lt"/>
                <a:cs typeface="+mn-lt"/>
              </a:rPr>
              <a:t>Austauschs</a:t>
            </a:r>
            <a:r>
              <a:rPr lang="en-GB" spc="0" dirty="0">
                <a:solidFill>
                  <a:srgbClr val="000000"/>
                </a:solidFill>
                <a:latin typeface="Calibri"/>
                <a:ea typeface="+mn-lt"/>
                <a:cs typeface="+mn-lt"/>
              </a:rPr>
              <a:t>, um </a:t>
            </a:r>
            <a:r>
              <a:rPr lang="en-GB" spc="0" err="1">
                <a:solidFill>
                  <a:srgbClr val="000000"/>
                </a:solidFill>
                <a:latin typeface="Calibri"/>
                <a:ea typeface="+mn-lt"/>
                <a:cs typeface="+mn-lt"/>
              </a:rPr>
              <a:t>eine</a:t>
            </a:r>
            <a:r>
              <a:rPr lang="en-GB" spc="0" dirty="0">
                <a:solidFill>
                  <a:srgbClr val="000000"/>
                </a:solidFill>
                <a:latin typeface="Calibri"/>
                <a:ea typeface="+mn-lt"/>
                <a:cs typeface="+mn-lt"/>
              </a:rPr>
              <a:t> </a:t>
            </a:r>
            <a:r>
              <a:rPr lang="en-GB" spc="0" err="1">
                <a:solidFill>
                  <a:srgbClr val="000000"/>
                </a:solidFill>
                <a:latin typeface="Calibri"/>
                <a:ea typeface="+mn-lt"/>
                <a:cs typeface="+mn-lt"/>
              </a:rPr>
              <a:t>große</a:t>
            </a:r>
            <a:r>
              <a:rPr lang="en-GB" spc="0" dirty="0">
                <a:solidFill>
                  <a:srgbClr val="000000"/>
                </a:solidFill>
                <a:latin typeface="Calibri"/>
                <a:ea typeface="+mn-lt"/>
                <a:cs typeface="+mn-lt"/>
              </a:rPr>
              <a:t> </a:t>
            </a:r>
            <a:r>
              <a:rPr lang="en-GB" spc="0" err="1">
                <a:solidFill>
                  <a:srgbClr val="000000"/>
                </a:solidFill>
                <a:latin typeface="Calibri"/>
                <a:ea typeface="+mn-lt"/>
                <a:cs typeface="+mn-lt"/>
              </a:rPr>
              <a:t>Anzahl</a:t>
            </a:r>
            <a:r>
              <a:rPr lang="en-GB" spc="0" dirty="0">
                <a:solidFill>
                  <a:srgbClr val="000000"/>
                </a:solidFill>
                <a:latin typeface="Calibri"/>
                <a:ea typeface="+mn-lt"/>
                <a:cs typeface="+mn-lt"/>
              </a:rPr>
              <a:t> </a:t>
            </a:r>
            <a:r>
              <a:rPr lang="en-GB" spc="0" err="1">
                <a:solidFill>
                  <a:srgbClr val="000000"/>
                </a:solidFill>
                <a:latin typeface="Calibri"/>
                <a:ea typeface="+mn-lt"/>
                <a:cs typeface="+mn-lt"/>
              </a:rPr>
              <a:t>kleinerer</a:t>
            </a:r>
            <a:r>
              <a:rPr lang="en-GB" spc="0" dirty="0">
                <a:solidFill>
                  <a:srgbClr val="000000"/>
                </a:solidFill>
                <a:latin typeface="Calibri"/>
                <a:ea typeface="+mn-lt"/>
                <a:cs typeface="+mn-lt"/>
              </a:rPr>
              <a:t> </a:t>
            </a:r>
            <a:r>
              <a:rPr lang="en-GB" spc="0" err="1">
                <a:solidFill>
                  <a:srgbClr val="000000"/>
                </a:solidFill>
                <a:latin typeface="Calibri"/>
                <a:ea typeface="+mn-lt"/>
                <a:cs typeface="+mn-lt"/>
              </a:rPr>
              <a:t>Spenden</a:t>
            </a:r>
            <a:r>
              <a:rPr lang="en-GB" spc="0" dirty="0">
                <a:solidFill>
                  <a:srgbClr val="000000"/>
                </a:solidFill>
                <a:latin typeface="Calibri"/>
                <a:ea typeface="+mn-lt"/>
                <a:cs typeface="+mn-lt"/>
              </a:rPr>
              <a:t> von </a:t>
            </a:r>
            <a:r>
              <a:rPr lang="en-GB" spc="0" err="1">
                <a:solidFill>
                  <a:srgbClr val="000000"/>
                </a:solidFill>
                <a:latin typeface="Calibri"/>
                <a:ea typeface="+mn-lt"/>
                <a:cs typeface="+mn-lt"/>
              </a:rPr>
              <a:t>einer</a:t>
            </a:r>
            <a:r>
              <a:rPr lang="en-GB" spc="0" dirty="0">
                <a:solidFill>
                  <a:srgbClr val="000000"/>
                </a:solidFill>
                <a:latin typeface="Calibri"/>
                <a:ea typeface="+mn-lt"/>
                <a:cs typeface="+mn-lt"/>
              </a:rPr>
              <a:t> </a:t>
            </a:r>
            <a:r>
              <a:rPr lang="en-GB" spc="0" err="1">
                <a:solidFill>
                  <a:srgbClr val="000000"/>
                </a:solidFill>
                <a:latin typeface="Calibri"/>
                <a:ea typeface="+mn-lt"/>
                <a:cs typeface="+mn-lt"/>
              </a:rPr>
              <a:t>Vielzahl</a:t>
            </a:r>
            <a:r>
              <a:rPr lang="en-GB" spc="0" dirty="0">
                <a:solidFill>
                  <a:srgbClr val="000000"/>
                </a:solidFill>
                <a:latin typeface="Calibri"/>
                <a:ea typeface="+mn-lt"/>
                <a:cs typeface="+mn-lt"/>
              </a:rPr>
              <a:t> von </a:t>
            </a:r>
            <a:r>
              <a:rPr lang="en-GB" spc="0" err="1">
                <a:solidFill>
                  <a:srgbClr val="000000"/>
                </a:solidFill>
                <a:latin typeface="Calibri"/>
                <a:ea typeface="+mn-lt"/>
                <a:cs typeface="+mn-lt"/>
              </a:rPr>
              <a:t>Unterstützern</a:t>
            </a:r>
            <a:r>
              <a:rPr lang="en-GB" spc="0" dirty="0">
                <a:solidFill>
                  <a:srgbClr val="000000"/>
                </a:solidFill>
                <a:latin typeface="Calibri"/>
                <a:ea typeface="+mn-lt"/>
                <a:cs typeface="+mn-lt"/>
              </a:rPr>
              <a:t> </a:t>
            </a:r>
            <a:r>
              <a:rPr lang="en-GB" spc="0" err="1">
                <a:solidFill>
                  <a:srgbClr val="000000"/>
                </a:solidFill>
                <a:latin typeface="Calibri"/>
                <a:ea typeface="+mn-lt"/>
                <a:cs typeface="+mn-lt"/>
              </a:rPr>
              <a:t>zu</a:t>
            </a:r>
            <a:r>
              <a:rPr lang="en-GB" spc="0" dirty="0">
                <a:solidFill>
                  <a:srgbClr val="000000"/>
                </a:solidFill>
                <a:latin typeface="Calibri"/>
                <a:ea typeface="+mn-lt"/>
                <a:cs typeface="+mn-lt"/>
              </a:rPr>
              <a:t> </a:t>
            </a:r>
            <a:r>
              <a:rPr lang="en-GB" spc="0" err="1">
                <a:solidFill>
                  <a:srgbClr val="000000"/>
                </a:solidFill>
                <a:latin typeface="Calibri"/>
                <a:ea typeface="+mn-lt"/>
                <a:cs typeface="+mn-lt"/>
              </a:rPr>
              <a:t>sammeln</a:t>
            </a:r>
            <a:r>
              <a:rPr kumimoji="0" lang="en-GB" b="0" i="0" u="none" strike="noStrike" kern="1200" cap="none" spc="0" normalizeH="0" baseline="0" noProof="0" dirty="0">
                <a:ln>
                  <a:noFill/>
                </a:ln>
                <a:solidFill>
                  <a:srgbClr val="000000"/>
                </a:solidFill>
                <a:effectLst/>
                <a:uLnTx/>
                <a:uFillTx/>
                <a:latin typeface="Calibri"/>
                <a:ea typeface="+mn-lt"/>
                <a:cs typeface="+mn-lt"/>
              </a:rPr>
              <a:t>.</a:t>
            </a:r>
            <a:endParaRPr lang="en-GB" spc="0" dirty="0">
              <a:solidFill>
                <a:srgbClr val="000000"/>
              </a:solidFill>
              <a:latin typeface="Calibri"/>
              <a:ea typeface="+mn-lt"/>
              <a:cs typeface="+mn-lt"/>
            </a:endParaRPr>
          </a:p>
          <a:p>
            <a:pPr marL="0" marR="0" lvl="0" indent="0" algn="l" defTabSz="914400" rtl="0" eaLnBrk="1" fontAlgn="auto" latinLnBrk="0" hangingPunct="1">
              <a:lnSpc>
                <a:spcPct val="90000"/>
              </a:lnSpc>
              <a:spcBef>
                <a:spcPts val="1000"/>
              </a:spcBef>
              <a:spcAft>
                <a:spcPts val="0"/>
              </a:spcAft>
              <a:buClrTx/>
              <a:buSzTx/>
              <a:tabLst/>
              <a:defRPr/>
            </a:pPr>
            <a:endParaRPr kumimoji="0" lang="en-GB" b="0" i="0" u="none" strike="noStrike" kern="1200" cap="none" spc="0" normalizeH="0" baseline="0" noProof="0">
              <a:ln>
                <a:noFill/>
              </a:ln>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Blip>
                <a:blip r:embed="rId4"/>
              </a:buBlip>
              <a:tabLst/>
              <a:defRPr/>
            </a:pPr>
            <a:endParaRPr kumimoji="0" lang="en-GB" b="0" i="0" u="none" strike="noStrike" kern="1200" cap="none" spc="0" normalizeH="0" baseline="0" noProof="0">
              <a:ln>
                <a:noFill/>
              </a:ln>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Blip>
                <a:blip r:embed="rId4"/>
              </a:buBlip>
              <a:tabLst/>
              <a:defRPr/>
            </a:pPr>
            <a:endParaRPr kumimoji="0" lang="en-GB" b="0" i="0" u="none" strike="noStrike" kern="1200" cap="none" spc="0" normalizeH="0" baseline="0" noProof="0">
              <a:ln>
                <a:noFill/>
              </a:ln>
              <a:effectLst/>
              <a:uLnTx/>
              <a:uFillTx/>
              <a:latin typeface="Calibri" panose="020F0502020204030204"/>
              <a:ea typeface="+mn-ea"/>
              <a:cs typeface="+mn-cs"/>
            </a:endParaRPr>
          </a:p>
          <a:p>
            <a:endParaRPr lang="en-US" sz="200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lIns="91440" tIns="45720" rIns="91440" bIns="45720" anchor="t">
            <a:noAutofit/>
          </a:bodyPr>
          <a:lstStyle/>
          <a:p>
            <a:r>
              <a:rPr lang="en-GB" err="1">
                <a:ea typeface="+mn-lt"/>
                <a:cs typeface="+mn-lt"/>
              </a:rPr>
              <a:t>Digitales</a:t>
            </a:r>
            <a:r>
              <a:rPr lang="en-GB">
                <a:ea typeface="+mn-lt"/>
                <a:cs typeface="+mn-lt"/>
              </a:rPr>
              <a:t> Fundraising: Ein </a:t>
            </a:r>
            <a:r>
              <a:rPr lang="en-GB" err="1">
                <a:ea typeface="+mn-lt"/>
                <a:cs typeface="+mn-lt"/>
              </a:rPr>
              <a:t>Crashkurs</a:t>
            </a:r>
            <a:endParaRPr lang="en-US" err="1"/>
          </a:p>
        </p:txBody>
      </p:sp>
    </p:spTree>
    <p:extLst>
      <p:ext uri="{BB962C8B-B14F-4D97-AF65-F5344CB8AC3E}">
        <p14:creationId xmlns:p14="http://schemas.microsoft.com/office/powerpoint/2010/main" val="2450016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763486"/>
            <a:ext cx="10595237" cy="4132136"/>
          </a:xfrm>
        </p:spPr>
        <p:txBody>
          <a:bodyPr lIns="91440" tIns="45720" rIns="91440" bIns="45720" anchor="t"/>
          <a:lstStyle/>
          <a:p>
            <a:pPr marL="342900" indent="-342900">
              <a:buBlip>
                <a:blip r:embed="rId3"/>
              </a:buBlip>
              <a:defRPr/>
            </a:pPr>
            <a:r>
              <a:rPr lang="en-GB" b="1" dirty="0">
                <a:solidFill>
                  <a:schemeClr val="accent2"/>
                </a:solidFill>
                <a:ea typeface="+mn-lt"/>
                <a:cs typeface="+mn-lt"/>
              </a:rPr>
              <a:t>Zu </a:t>
            </a:r>
            <a:r>
              <a:rPr lang="en-GB" b="1" dirty="0" err="1">
                <a:solidFill>
                  <a:schemeClr val="accent2"/>
                </a:solidFill>
                <a:ea typeface="+mn-lt"/>
                <a:cs typeface="+mn-lt"/>
              </a:rPr>
              <a:t>beobachtende</a:t>
            </a:r>
            <a:r>
              <a:rPr lang="en-GB" b="1" dirty="0">
                <a:solidFill>
                  <a:schemeClr val="accent2"/>
                </a:solidFill>
                <a:ea typeface="+mn-lt"/>
                <a:cs typeface="+mn-lt"/>
              </a:rPr>
              <a:t> </a:t>
            </a:r>
            <a:r>
              <a:rPr kumimoji="0" lang="en-GB" b="1" i="0" u="none" strike="noStrike" kern="1200" cap="none" spc="0" normalizeH="0" baseline="0" noProof="0" dirty="0">
                <a:ln>
                  <a:noFill/>
                </a:ln>
                <a:solidFill>
                  <a:schemeClr val="accent2"/>
                </a:solidFill>
                <a:effectLst/>
                <a:uLnTx/>
                <a:uFillTx/>
                <a:ea typeface="+mn-lt"/>
                <a:cs typeface="+mn-lt"/>
              </a:rPr>
              <a:t>Trends </a:t>
            </a:r>
            <a:r>
              <a:rPr lang="en-GB" b="1" dirty="0" err="1">
                <a:solidFill>
                  <a:schemeClr val="accent2"/>
                </a:solidFill>
                <a:ea typeface="+mn-lt"/>
                <a:cs typeface="+mn-lt"/>
              </a:rPr>
              <a:t>im</a:t>
            </a:r>
            <a:r>
              <a:rPr lang="en-GB" b="1" dirty="0">
                <a:solidFill>
                  <a:schemeClr val="accent2"/>
                </a:solidFill>
                <a:ea typeface="+mn-lt"/>
                <a:cs typeface="+mn-lt"/>
              </a:rPr>
              <a:t> </a:t>
            </a:r>
            <a:r>
              <a:rPr lang="en-GB" b="1" dirty="0" err="1">
                <a:solidFill>
                  <a:schemeClr val="accent2"/>
                </a:solidFill>
                <a:ea typeface="+mn-lt"/>
                <a:cs typeface="+mn-lt"/>
              </a:rPr>
              <a:t>digitalen</a:t>
            </a:r>
            <a:r>
              <a:rPr lang="en-GB" b="1" dirty="0">
                <a:solidFill>
                  <a:schemeClr val="accent2"/>
                </a:solidFill>
                <a:ea typeface="+mn-lt"/>
                <a:cs typeface="+mn-lt"/>
              </a:rPr>
              <a:t> Fundraising </a:t>
            </a:r>
            <a:r>
              <a:rPr kumimoji="0" lang="en-GB" b="1" i="0" u="none" strike="noStrike" kern="1200" cap="none" spc="0" normalizeH="0" baseline="0" noProof="0" dirty="0">
                <a:ln>
                  <a:noFill/>
                </a:ln>
                <a:solidFill>
                  <a:schemeClr val="accent2"/>
                </a:solidFill>
                <a:effectLst/>
                <a:uLnTx/>
                <a:uFillTx/>
                <a:ea typeface="+mn-lt"/>
                <a:cs typeface="+mn-lt"/>
              </a:rPr>
              <a:t>(</a:t>
            </a:r>
            <a:r>
              <a:rPr lang="en-GB" b="1" dirty="0">
                <a:solidFill>
                  <a:schemeClr val="accent2"/>
                </a:solidFill>
                <a:ea typeface="+mn-lt"/>
                <a:cs typeface="+mn-lt"/>
              </a:rPr>
              <a:t>Forts</a:t>
            </a:r>
            <a:r>
              <a:rPr kumimoji="0" lang="en-GB" b="1" i="0" u="none" strike="noStrike" kern="1200" cap="none" spc="0" normalizeH="0" baseline="0" noProof="0" dirty="0">
                <a:ln>
                  <a:noFill/>
                </a:ln>
                <a:solidFill>
                  <a:schemeClr val="accent2"/>
                </a:solidFill>
                <a:effectLst/>
                <a:uLnTx/>
                <a:uFillTx/>
                <a:ea typeface="+mn-lt"/>
                <a:cs typeface="+mn-lt"/>
              </a:rPr>
              <a:t>.)</a:t>
            </a:r>
            <a:endParaRPr lang="en-GB" b="1" i="0" u="none" strike="noStrike" kern="1200" cap="none" spc="0" normalizeH="0" baseline="0" noProof="0" dirty="0">
              <a:ln>
                <a:noFill/>
              </a:ln>
              <a:solidFill>
                <a:schemeClr val="accent2"/>
              </a:solidFill>
              <a:effectLst/>
              <a:uLnTx/>
              <a:uFillTx/>
              <a:ea typeface="+mn-lt"/>
              <a:cs typeface="+mn-lt"/>
            </a:endParaRPr>
          </a:p>
          <a:p>
            <a:pPr marL="0" marR="0" lvl="0" indent="0" algn="l" defTabSz="914400" rtl="0" eaLnBrk="1" fontAlgn="auto" latinLnBrk="0" hangingPunct="1">
              <a:lnSpc>
                <a:spcPct val="90000"/>
              </a:lnSpc>
              <a:spcBef>
                <a:spcPts val="1000"/>
              </a:spcBef>
              <a:spcAft>
                <a:spcPts val="0"/>
              </a:spcAft>
              <a:buClrTx/>
              <a:buSzTx/>
              <a:tabLst/>
              <a:defRPr/>
            </a:pPr>
            <a:endParaRPr kumimoji="0" lang="en-GB" b="0" i="0" u="none" strike="noStrike" kern="1200" cap="none" spc="0" normalizeH="0" baseline="0" noProof="0">
              <a:ln>
                <a:noFill/>
              </a:ln>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000"/>
              </a:spcBef>
              <a:spcAft>
                <a:spcPts val="0"/>
              </a:spcAft>
              <a:buClr>
                <a:schemeClr val="accent2"/>
              </a:buClr>
              <a:buSzTx/>
              <a:buFont typeface="Arial" panose="020B0604020202020204" pitchFamily="34" charset="0"/>
              <a:buChar char="•"/>
              <a:tabLst/>
              <a:defRPr/>
            </a:pPr>
            <a:r>
              <a:rPr lang="en-GB" u="sng" dirty="0" err="1">
                <a:ea typeface="+mn-lt"/>
                <a:cs typeface="+mn-lt"/>
              </a:rPr>
              <a:t>eCard-Kampagnen</a:t>
            </a:r>
            <a:endParaRPr lang="en-GB" b="0" i="0" u="sng" strike="noStrike" kern="1200" cap="none" spc="0" normalizeH="0" baseline="0" noProof="0" dirty="0" err="1">
              <a:ln>
                <a:noFill/>
              </a:ln>
              <a:effectLst/>
              <a:uLnTx/>
              <a:uFillTx/>
              <a:ea typeface="+mn-lt"/>
              <a:cs typeface="+mn-lt"/>
            </a:endParaRPr>
          </a:p>
          <a:p>
            <a:pPr marL="342900" marR="0" lvl="0" indent="-342900" algn="l" defTabSz="914400" rtl="0" eaLnBrk="1" fontAlgn="auto" latinLnBrk="0" hangingPunct="1">
              <a:lnSpc>
                <a:spcPct val="90000"/>
              </a:lnSpc>
              <a:spcBef>
                <a:spcPts val="1000"/>
              </a:spcBef>
              <a:spcAft>
                <a:spcPts val="0"/>
              </a:spcAft>
              <a:buClr>
                <a:schemeClr val="accent2"/>
              </a:buClr>
              <a:buSzTx/>
              <a:buFont typeface="Arial" panose="020B0604020202020204" pitchFamily="34" charset="0"/>
              <a:buChar char="•"/>
              <a:tabLst/>
              <a:defRPr/>
            </a:pPr>
            <a:endParaRPr kumimoji="0" lang="en-GB" b="0" i="0" u="none" strike="noStrike" kern="1200" cap="none" spc="0" normalizeH="0" baseline="0" noProof="0">
              <a:ln>
                <a:noFill/>
              </a:ln>
              <a:effectLst/>
              <a:uLnTx/>
              <a:uFillTx/>
              <a:latin typeface="Calibri" panose="020F0502020204030204"/>
              <a:ea typeface="+mn-ea"/>
              <a:cs typeface="+mn-cs"/>
            </a:endParaRPr>
          </a:p>
          <a:p>
            <a:pPr marL="800100" lvl="1" indent="-342900">
              <a:spcBef>
                <a:spcPts val="1000"/>
              </a:spcBef>
              <a:buClr>
                <a:schemeClr val="accent2"/>
              </a:buClr>
              <a:buFont typeface="Calibri" panose="020F0502020204030204" pitchFamily="34" charset="0"/>
              <a:buChar char="‒"/>
              <a:defRPr/>
            </a:pPr>
            <a:r>
              <a:rPr lang="en-GB" spc="0">
                <a:solidFill>
                  <a:srgbClr val="000000"/>
                </a:solidFill>
                <a:latin typeface="Calibri" panose="020F0502020204030204"/>
                <a:ea typeface="+mn-lt"/>
                <a:cs typeface="+mn-lt"/>
              </a:rPr>
              <a:t>Bei </a:t>
            </a:r>
            <a:r>
              <a:rPr lang="en-GB" spc="0" err="1">
                <a:solidFill>
                  <a:srgbClr val="000000"/>
                </a:solidFill>
                <a:latin typeface="Calibri"/>
                <a:ea typeface="+mn-lt"/>
                <a:cs typeface="+mn-lt"/>
              </a:rPr>
              <a:t>einer</a:t>
            </a:r>
            <a:r>
              <a:rPr lang="en-GB" spc="0" dirty="0">
                <a:solidFill>
                  <a:srgbClr val="000000"/>
                </a:solidFill>
                <a:latin typeface="Calibri"/>
                <a:ea typeface="+mn-lt"/>
                <a:cs typeface="+mn-lt"/>
              </a:rPr>
              <a:t> </a:t>
            </a:r>
            <a:r>
              <a:rPr lang="en-GB" spc="0" dirty="0">
                <a:solidFill>
                  <a:schemeClr val="accent2"/>
                </a:solidFill>
                <a:latin typeface="Calibri"/>
                <a:ea typeface="+mn-lt"/>
                <a:cs typeface="+mn-lt"/>
                <a:hlinkClick r:id="rId4">
                  <a:extLst>
                    <a:ext uri="{A12FA001-AC4F-418D-AE19-62706E023703}">
                      <ahyp:hlinkClr xmlns:ahyp="http://schemas.microsoft.com/office/drawing/2018/hyperlinkcolor" val="tx"/>
                    </a:ext>
                  </a:extLst>
                </a:hlinkClick>
              </a:rPr>
              <a:t>eCard-Kampagne für gemeinnützige Organisationen</a:t>
            </a:r>
            <a:r>
              <a:rPr lang="en-GB" spc="0" dirty="0">
                <a:solidFill>
                  <a:schemeClr val="accent2"/>
                </a:solidFill>
                <a:latin typeface="Calibri"/>
                <a:ea typeface="+mn-lt"/>
                <a:cs typeface="+mn-lt"/>
              </a:rPr>
              <a:t> </a:t>
            </a:r>
            <a:r>
              <a:rPr lang="en-GB" spc="0" err="1">
                <a:solidFill>
                  <a:srgbClr val="000000"/>
                </a:solidFill>
                <a:latin typeface="Calibri"/>
                <a:ea typeface="+mn-lt"/>
                <a:cs typeface="+mn-lt"/>
              </a:rPr>
              <a:t>besteht</a:t>
            </a:r>
            <a:r>
              <a:rPr lang="en-GB" spc="0">
                <a:solidFill>
                  <a:srgbClr val="000000"/>
                </a:solidFill>
                <a:latin typeface="Calibri"/>
                <a:ea typeface="+mn-lt"/>
                <a:cs typeface="+mn-lt"/>
              </a:rPr>
              <a:t> das Ziel </a:t>
            </a:r>
            <a:r>
              <a:rPr lang="en-GB" spc="0" err="1">
                <a:solidFill>
                  <a:srgbClr val="000000"/>
                </a:solidFill>
                <a:latin typeface="Calibri"/>
                <a:ea typeface="+mn-lt"/>
                <a:cs typeface="+mn-lt"/>
              </a:rPr>
              <a:t>darin</a:t>
            </a:r>
            <a:r>
              <a:rPr lang="en-GB" spc="0">
                <a:solidFill>
                  <a:srgbClr val="000000"/>
                </a:solidFill>
                <a:latin typeface="Calibri"/>
                <a:ea typeface="+mn-lt"/>
                <a:cs typeface="+mn-lt"/>
              </a:rPr>
              <a:t>, </a:t>
            </a:r>
            <a:r>
              <a:rPr lang="en-GB" spc="0" err="1">
                <a:solidFill>
                  <a:srgbClr val="000000"/>
                </a:solidFill>
                <a:latin typeface="Calibri"/>
                <a:ea typeface="+mn-lt"/>
                <a:cs typeface="+mn-lt"/>
              </a:rPr>
              <a:t>Ihren</a:t>
            </a:r>
            <a:r>
              <a:rPr lang="en-GB" spc="0" dirty="0">
                <a:solidFill>
                  <a:srgbClr val="000000"/>
                </a:solidFill>
                <a:latin typeface="Calibri"/>
                <a:ea typeface="+mn-lt"/>
                <a:cs typeface="+mn-lt"/>
              </a:rPr>
              <a:t> </a:t>
            </a:r>
            <a:r>
              <a:rPr lang="en-GB" spc="0" err="1">
                <a:solidFill>
                  <a:srgbClr val="000000"/>
                </a:solidFill>
                <a:latin typeface="Calibri"/>
                <a:ea typeface="+mn-lt"/>
                <a:cs typeface="+mn-lt"/>
              </a:rPr>
              <a:t>Unterstützern</a:t>
            </a:r>
            <a:r>
              <a:rPr lang="en-GB" spc="0">
                <a:solidFill>
                  <a:srgbClr val="000000"/>
                </a:solidFill>
                <a:latin typeface="Calibri"/>
                <a:ea typeface="+mn-lt"/>
                <a:cs typeface="+mn-lt"/>
              </a:rPr>
              <a:t> die </a:t>
            </a:r>
            <a:r>
              <a:rPr lang="en-GB" spc="0" err="1">
                <a:solidFill>
                  <a:srgbClr val="000000"/>
                </a:solidFill>
                <a:latin typeface="Calibri"/>
                <a:ea typeface="+mn-lt"/>
                <a:cs typeface="+mn-lt"/>
              </a:rPr>
              <a:t>Möglichkeit</a:t>
            </a:r>
            <a:r>
              <a:rPr lang="en-GB" spc="0" dirty="0">
                <a:solidFill>
                  <a:srgbClr val="000000"/>
                </a:solidFill>
                <a:latin typeface="Calibri"/>
                <a:ea typeface="+mn-lt"/>
                <a:cs typeface="+mn-lt"/>
              </a:rPr>
              <a:t> </a:t>
            </a:r>
            <a:r>
              <a:rPr lang="en-GB" spc="0" err="1">
                <a:solidFill>
                  <a:srgbClr val="000000"/>
                </a:solidFill>
                <a:latin typeface="Calibri"/>
                <a:ea typeface="+mn-lt"/>
                <a:cs typeface="+mn-lt"/>
              </a:rPr>
              <a:t>zu</a:t>
            </a:r>
            <a:r>
              <a:rPr lang="en-GB" spc="0" dirty="0">
                <a:solidFill>
                  <a:srgbClr val="000000"/>
                </a:solidFill>
                <a:latin typeface="Calibri"/>
                <a:ea typeface="+mn-lt"/>
                <a:cs typeface="+mn-lt"/>
              </a:rPr>
              <a:t> </a:t>
            </a:r>
            <a:r>
              <a:rPr lang="en-GB" spc="0" err="1">
                <a:solidFill>
                  <a:srgbClr val="000000"/>
                </a:solidFill>
                <a:latin typeface="Calibri"/>
                <a:ea typeface="+mn-lt"/>
                <a:cs typeface="+mn-lt"/>
              </a:rPr>
              <a:t>geben</a:t>
            </a:r>
            <a:r>
              <a:rPr kumimoji="0" lang="en-GB" b="0" i="0" u="none" strike="noStrike" kern="1200" cap="none" spc="0" normalizeH="0" baseline="0" noProof="0">
                <a:ln>
                  <a:noFill/>
                </a:ln>
                <a:solidFill>
                  <a:srgbClr val="000000"/>
                </a:solidFill>
                <a:effectLst/>
                <a:uLnTx/>
                <a:uFillTx/>
                <a:latin typeface="Calibri"/>
                <a:ea typeface="+mn-lt"/>
                <a:cs typeface="+mn-lt"/>
              </a:rPr>
              <a:t>, </a:t>
            </a:r>
            <a:r>
              <a:rPr lang="en-GB" spc="0" err="1">
                <a:solidFill>
                  <a:srgbClr val="000000"/>
                </a:solidFill>
                <a:latin typeface="Calibri"/>
                <a:ea typeface="+mn-lt"/>
                <a:cs typeface="+mn-lt"/>
              </a:rPr>
              <a:t>ihre</a:t>
            </a:r>
            <a:r>
              <a:rPr lang="en-GB" spc="0" dirty="0">
                <a:solidFill>
                  <a:srgbClr val="000000"/>
                </a:solidFill>
                <a:latin typeface="Calibri"/>
                <a:ea typeface="+mn-lt"/>
                <a:cs typeface="+mn-lt"/>
              </a:rPr>
              <a:t> </a:t>
            </a:r>
            <a:r>
              <a:rPr lang="en-GB" spc="0" err="1">
                <a:solidFill>
                  <a:srgbClr val="000000"/>
                </a:solidFill>
                <a:latin typeface="Calibri"/>
                <a:ea typeface="+mn-lt"/>
                <a:cs typeface="+mn-lt"/>
              </a:rPr>
              <a:t>Begeisterung</a:t>
            </a:r>
            <a:r>
              <a:rPr lang="en-GB" spc="0">
                <a:solidFill>
                  <a:srgbClr val="000000"/>
                </a:solidFill>
                <a:latin typeface="Calibri"/>
                <a:ea typeface="+mn-lt"/>
                <a:cs typeface="+mn-lt"/>
              </a:rPr>
              <a:t> für die Arbeit Ihrer Organisation </a:t>
            </a:r>
            <a:r>
              <a:rPr lang="en-GB" spc="0" err="1">
                <a:solidFill>
                  <a:srgbClr val="000000"/>
                </a:solidFill>
                <a:latin typeface="Calibri"/>
                <a:ea typeface="+mn-lt"/>
                <a:cs typeface="+mn-lt"/>
              </a:rPr>
              <a:t>mit</a:t>
            </a:r>
            <a:r>
              <a:rPr lang="en-GB" spc="0" dirty="0">
                <a:solidFill>
                  <a:srgbClr val="000000"/>
                </a:solidFill>
                <a:latin typeface="Calibri"/>
                <a:ea typeface="+mn-lt"/>
                <a:cs typeface="+mn-lt"/>
              </a:rPr>
              <a:t> </a:t>
            </a:r>
            <a:r>
              <a:rPr lang="en-GB" spc="0" err="1">
                <a:solidFill>
                  <a:srgbClr val="000000"/>
                </a:solidFill>
                <a:latin typeface="Calibri"/>
                <a:ea typeface="+mn-lt"/>
                <a:cs typeface="+mn-lt"/>
              </a:rPr>
              <a:t>ihren</a:t>
            </a:r>
            <a:r>
              <a:rPr lang="en-GB" spc="0" dirty="0">
                <a:solidFill>
                  <a:srgbClr val="000000"/>
                </a:solidFill>
                <a:latin typeface="Calibri"/>
                <a:ea typeface="+mn-lt"/>
                <a:cs typeface="+mn-lt"/>
              </a:rPr>
              <a:t> </a:t>
            </a:r>
            <a:r>
              <a:rPr lang="en-GB" spc="0" err="1">
                <a:solidFill>
                  <a:srgbClr val="000000"/>
                </a:solidFill>
                <a:latin typeface="Calibri"/>
                <a:ea typeface="+mn-lt"/>
                <a:cs typeface="+mn-lt"/>
              </a:rPr>
              <a:t>eigenen</a:t>
            </a:r>
            <a:r>
              <a:rPr lang="en-GB" spc="0" dirty="0">
                <a:solidFill>
                  <a:srgbClr val="000000"/>
                </a:solidFill>
                <a:latin typeface="Calibri"/>
                <a:ea typeface="+mn-lt"/>
                <a:cs typeface="+mn-lt"/>
              </a:rPr>
              <a:t> </a:t>
            </a:r>
            <a:r>
              <a:rPr lang="en-GB" spc="0" err="1">
                <a:solidFill>
                  <a:srgbClr val="000000"/>
                </a:solidFill>
                <a:latin typeface="Calibri"/>
                <a:ea typeface="+mn-lt"/>
                <a:cs typeface="+mn-lt"/>
              </a:rPr>
              <a:t>Netzwerken</a:t>
            </a:r>
            <a:r>
              <a:rPr lang="en-GB" spc="0" dirty="0">
                <a:solidFill>
                  <a:srgbClr val="000000"/>
                </a:solidFill>
                <a:latin typeface="Calibri"/>
                <a:ea typeface="+mn-lt"/>
                <a:cs typeface="+mn-lt"/>
              </a:rPr>
              <a:t> </a:t>
            </a:r>
            <a:r>
              <a:rPr lang="en-GB" spc="0" err="1">
                <a:solidFill>
                  <a:srgbClr val="000000"/>
                </a:solidFill>
                <a:latin typeface="Calibri"/>
                <a:ea typeface="+mn-lt"/>
                <a:cs typeface="+mn-lt"/>
              </a:rPr>
              <a:t>zu</a:t>
            </a:r>
            <a:r>
              <a:rPr lang="en-GB" spc="0" dirty="0">
                <a:solidFill>
                  <a:srgbClr val="000000"/>
                </a:solidFill>
                <a:latin typeface="Calibri"/>
                <a:ea typeface="+mn-lt"/>
                <a:cs typeface="+mn-lt"/>
              </a:rPr>
              <a:t> </a:t>
            </a:r>
            <a:r>
              <a:rPr lang="en-GB" spc="0" err="1">
                <a:solidFill>
                  <a:srgbClr val="000000"/>
                </a:solidFill>
                <a:latin typeface="Calibri"/>
                <a:ea typeface="+mn-lt"/>
                <a:cs typeface="+mn-lt"/>
              </a:rPr>
              <a:t>teilen</a:t>
            </a:r>
            <a:r>
              <a:rPr kumimoji="0" lang="en-GB" b="0" i="0" u="none" strike="noStrike" kern="1200" cap="none" spc="0" normalizeH="0" baseline="0" noProof="0">
                <a:ln>
                  <a:noFill/>
                </a:ln>
                <a:solidFill>
                  <a:srgbClr val="000000"/>
                </a:solidFill>
                <a:effectLst/>
                <a:uLnTx/>
                <a:uFillTx/>
                <a:latin typeface="Calibri"/>
                <a:ea typeface="+mn-lt"/>
                <a:cs typeface="+mn-lt"/>
              </a:rPr>
              <a:t>.</a:t>
            </a:r>
            <a:r>
              <a:rPr lang="en-GB" spc="0">
                <a:solidFill>
                  <a:srgbClr val="000000"/>
                </a:solidFill>
                <a:latin typeface="Calibri"/>
                <a:ea typeface="+mn-lt"/>
                <a:cs typeface="+mn-lt"/>
              </a:rPr>
              <a:t> </a:t>
            </a:r>
            <a:endParaRPr lang="en-GB" sz="1600" b="0" i="0" u="none" strike="noStrike" kern="1200" cap="none" spc="0" normalizeH="0" baseline="0" noProof="0">
              <a:ln>
                <a:noFill/>
              </a:ln>
              <a:solidFill>
                <a:srgbClr val="000000"/>
              </a:solidFill>
              <a:effectLst/>
              <a:uLnTx/>
              <a:uFillTx/>
              <a:latin typeface="Montserrat Light"/>
              <a:ea typeface="+mn-lt"/>
              <a:cs typeface="+mn-lt"/>
            </a:endParaRPr>
          </a:p>
          <a:p>
            <a:pPr marL="0" marR="0" lvl="0" indent="0" algn="l" defTabSz="914400" rtl="0" eaLnBrk="1" fontAlgn="auto" latinLnBrk="0" hangingPunct="1">
              <a:lnSpc>
                <a:spcPct val="90000"/>
              </a:lnSpc>
              <a:spcBef>
                <a:spcPts val="1000"/>
              </a:spcBef>
              <a:spcAft>
                <a:spcPts val="0"/>
              </a:spcAft>
              <a:buClrTx/>
              <a:buSzTx/>
              <a:tabLst/>
              <a:defRPr/>
            </a:pPr>
            <a:endParaRPr kumimoji="0" lang="en-GB" b="0" i="0" u="none" strike="noStrike" kern="1200" cap="none" spc="0" normalizeH="0" baseline="0" noProof="0">
              <a:ln>
                <a:noFill/>
              </a:ln>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Blip>
                <a:blip r:embed="rId5"/>
              </a:buBlip>
              <a:tabLst/>
              <a:defRPr/>
            </a:pPr>
            <a:endParaRPr kumimoji="0" lang="en-GB" b="0" i="0" u="none" strike="noStrike" kern="1200" cap="none" spc="0" normalizeH="0" baseline="0" noProof="0">
              <a:ln>
                <a:noFill/>
              </a:ln>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Blip>
                <a:blip r:embed="rId5"/>
              </a:buBlip>
              <a:tabLst/>
              <a:defRPr/>
            </a:pPr>
            <a:endParaRPr kumimoji="0" lang="en-GB" b="0" i="0" u="none" strike="noStrike" kern="1200" cap="none" spc="0" normalizeH="0" baseline="0" noProof="0">
              <a:ln>
                <a:noFill/>
              </a:ln>
              <a:effectLst/>
              <a:uLnTx/>
              <a:uFillTx/>
              <a:latin typeface="Calibri" panose="020F0502020204030204"/>
              <a:ea typeface="+mn-ea"/>
              <a:cs typeface="+mn-cs"/>
            </a:endParaRPr>
          </a:p>
          <a:p>
            <a:endParaRPr lang="en-US" sz="200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lIns="91440" tIns="45720" rIns="91440" bIns="45720" anchor="t">
            <a:noAutofit/>
          </a:bodyPr>
          <a:lstStyle/>
          <a:p>
            <a:r>
              <a:rPr lang="en-GB" err="1">
                <a:ea typeface="+mn-lt"/>
                <a:cs typeface="+mn-lt"/>
              </a:rPr>
              <a:t>Digitales</a:t>
            </a:r>
            <a:r>
              <a:rPr lang="en-GB">
                <a:ea typeface="+mn-lt"/>
                <a:cs typeface="+mn-lt"/>
              </a:rPr>
              <a:t> Fundraising: Ein </a:t>
            </a:r>
            <a:r>
              <a:rPr lang="en-GB" err="1">
                <a:ea typeface="+mn-lt"/>
                <a:cs typeface="+mn-lt"/>
              </a:rPr>
              <a:t>Crashkurs</a:t>
            </a:r>
            <a:endParaRPr lang="en-US" err="1"/>
          </a:p>
        </p:txBody>
      </p:sp>
    </p:spTree>
    <p:extLst>
      <p:ext uri="{BB962C8B-B14F-4D97-AF65-F5344CB8AC3E}">
        <p14:creationId xmlns:p14="http://schemas.microsoft.com/office/powerpoint/2010/main" val="1780831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763486"/>
            <a:ext cx="10595237" cy="4132136"/>
          </a:xfrm>
        </p:spPr>
        <p:txBody>
          <a:bodyPr/>
          <a:lstStyle/>
          <a:p>
            <a:pPr marL="342900" marR="0" lvl="0" indent="-342900" algn="l" defTabSz="914400" rtl="0" eaLnBrk="1" fontAlgn="auto" latinLnBrk="0" hangingPunct="1">
              <a:lnSpc>
                <a:spcPct val="90000"/>
              </a:lnSpc>
              <a:spcBef>
                <a:spcPts val="1000"/>
              </a:spcBef>
              <a:spcAft>
                <a:spcPts val="0"/>
              </a:spcAft>
              <a:buClrTx/>
              <a:buSzTx/>
              <a:buBlip>
                <a:blip r:embed="rId3"/>
              </a:buBlip>
              <a:tabLst/>
              <a:defRPr/>
            </a:pPr>
            <a:r>
              <a:rPr kumimoji="0" lang="en-GB" b="0" i="0" u="none" strike="noStrike" kern="1200" cap="none" spc="0" normalizeH="0" baseline="0" noProof="0" dirty="0">
                <a:ln>
                  <a:noFill/>
                </a:ln>
                <a:effectLst/>
                <a:uLnTx/>
                <a:uFillTx/>
                <a:latin typeface="Calibri" panose="020F0502020204030204"/>
                <a:ea typeface="+mn-ea"/>
                <a:cs typeface="+mn-cs"/>
              </a:rPr>
              <a:t> </a:t>
            </a:r>
            <a:r>
              <a:rPr kumimoji="0" lang="en-GB" b="1" i="0" u="none" strike="noStrike" kern="1200" cap="none" spc="0" normalizeH="0" baseline="0" noProof="0" dirty="0">
                <a:ln>
                  <a:noFill/>
                </a:ln>
                <a:solidFill>
                  <a:schemeClr val="accent2"/>
                </a:solidFill>
                <a:effectLst/>
                <a:uLnTx/>
                <a:uFillTx/>
                <a:latin typeface="Calibri" panose="020F0502020204030204"/>
                <a:ea typeface="+mn-ea"/>
                <a:cs typeface="+mn-cs"/>
              </a:rPr>
              <a:t>Google Grants </a:t>
            </a:r>
            <a:r>
              <a:rPr lang="en-GB" b="1" dirty="0" err="1">
                <a:solidFill>
                  <a:schemeClr val="accent2"/>
                </a:solidFill>
                <a:latin typeface="Calibri" panose="020F0502020204030204"/>
              </a:rPr>
              <a:t>Beispiel</a:t>
            </a:r>
            <a:endParaRPr kumimoji="0" lang="en-GB" b="1" i="0" u="none" strike="noStrike" kern="1200" cap="none" spc="0" normalizeH="0" baseline="0" noProof="0" dirty="0">
              <a:ln>
                <a:noFill/>
              </a:ln>
              <a:solidFill>
                <a:schemeClr val="accent2"/>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Blip>
                <a:blip r:embed="rId4"/>
              </a:buBlip>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Blip>
                <a:blip r:embed="rId4"/>
              </a:buBlip>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endParaRPr lang="en-US" sz="2000"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lIns="91440" tIns="45720" rIns="91440" bIns="45720" anchor="t">
            <a:noAutofit/>
          </a:bodyPr>
          <a:lstStyle/>
          <a:p>
            <a:r>
              <a:rPr lang="en-GB" err="1">
                <a:ea typeface="+mn-lt"/>
                <a:cs typeface="+mn-lt"/>
              </a:rPr>
              <a:t>Digitales</a:t>
            </a:r>
            <a:r>
              <a:rPr lang="en-GB">
                <a:ea typeface="+mn-lt"/>
                <a:cs typeface="+mn-lt"/>
              </a:rPr>
              <a:t> Fundraising: Ein </a:t>
            </a:r>
            <a:r>
              <a:rPr lang="en-GB" err="1">
                <a:ea typeface="+mn-lt"/>
                <a:cs typeface="+mn-lt"/>
              </a:rPr>
              <a:t>Crashkurs</a:t>
            </a:r>
            <a:endParaRPr lang="en-US" err="1"/>
          </a:p>
        </p:txBody>
      </p:sp>
      <p:pic>
        <p:nvPicPr>
          <p:cNvPr id="6" name="Picture 5">
            <a:extLst>
              <a:ext uri="{FF2B5EF4-FFF2-40B4-BE49-F238E27FC236}">
                <a16:creationId xmlns:a16="http://schemas.microsoft.com/office/drawing/2014/main" id="{71A91353-5D70-CA5C-0DAA-4D4C86BE210F}"/>
              </a:ext>
            </a:extLst>
          </p:cNvPr>
          <p:cNvPicPr/>
          <p:nvPr/>
        </p:nvPicPr>
        <p:blipFill rotWithShape="1">
          <a:blip r:embed="rId5"/>
          <a:srcRect l="4184" t="6437" r="3949" b="7120"/>
          <a:stretch/>
        </p:blipFill>
        <p:spPr>
          <a:xfrm>
            <a:off x="798381" y="2334985"/>
            <a:ext cx="10123714" cy="3380015"/>
          </a:xfrm>
          <a:prstGeom prst="rect">
            <a:avLst/>
          </a:prstGeom>
        </p:spPr>
      </p:pic>
    </p:spTree>
    <p:extLst>
      <p:ext uri="{BB962C8B-B14F-4D97-AF65-F5344CB8AC3E}">
        <p14:creationId xmlns:p14="http://schemas.microsoft.com/office/powerpoint/2010/main" val="3484735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763486"/>
            <a:ext cx="10595237" cy="4132136"/>
          </a:xfrm>
        </p:spPr>
        <p:txBody>
          <a:bodyPr lIns="91440" tIns="45720" rIns="91440" bIns="45720" anchor="t"/>
          <a:lstStyle/>
          <a:p>
            <a:pPr marL="342900" indent="-342900">
              <a:buBlip>
                <a:blip r:embed="rId3"/>
              </a:buBlip>
              <a:defRPr/>
            </a:pPr>
            <a:r>
              <a:rPr lang="en-GB" b="1" dirty="0" err="1">
                <a:solidFill>
                  <a:schemeClr val="accent2"/>
                </a:solidFill>
                <a:ea typeface="+mn-lt"/>
                <a:cs typeface="+mn-lt"/>
              </a:rPr>
              <a:t>Digitale</a:t>
            </a:r>
            <a:r>
              <a:rPr lang="en-GB" b="1" dirty="0">
                <a:solidFill>
                  <a:schemeClr val="accent2"/>
                </a:solidFill>
                <a:ea typeface="+mn-lt"/>
                <a:cs typeface="+mn-lt"/>
              </a:rPr>
              <a:t> Fundraising-Ideen:</a:t>
            </a:r>
            <a:endParaRPr kumimoji="0" lang="en-GB" b="1" i="0" u="none" strike="noStrike" kern="1200" cap="none" spc="0" normalizeH="0" baseline="0" noProof="0">
              <a:ln>
                <a:noFill/>
              </a:ln>
              <a:solidFill>
                <a:schemeClr val="accent2"/>
              </a:solidFill>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000"/>
              </a:spcBef>
              <a:spcAft>
                <a:spcPts val="0"/>
              </a:spcAft>
              <a:buClrTx/>
              <a:buSzTx/>
              <a:buBlip>
                <a:blip r:embed="rId3"/>
              </a:buBlip>
              <a:tabLst/>
              <a:defRPr/>
            </a:pPr>
            <a:endParaRPr lang="en-GB" b="1">
              <a:solidFill>
                <a:schemeClr val="accent2"/>
              </a:solidFill>
              <a:latin typeface="Calibri" panose="020F0502020204030204"/>
            </a:endParaRPr>
          </a:p>
          <a:p>
            <a:pPr marL="342900" indent="-342900">
              <a:buClr>
                <a:schemeClr val="accent2"/>
              </a:buClr>
              <a:buFont typeface="Arial" panose="020B0604020202020204" pitchFamily="34" charset="0"/>
              <a:buChar char="•"/>
              <a:defRPr/>
            </a:pPr>
            <a:r>
              <a:rPr lang="en-GB" u="sng" dirty="0" err="1">
                <a:ea typeface="+mn-lt"/>
                <a:cs typeface="+mn-lt"/>
              </a:rPr>
              <a:t>Aktualisieren</a:t>
            </a:r>
            <a:r>
              <a:rPr lang="en-GB" u="sng" dirty="0">
                <a:ea typeface="+mn-lt"/>
                <a:cs typeface="+mn-lt"/>
              </a:rPr>
              <a:t> Sie </a:t>
            </a:r>
            <a:r>
              <a:rPr lang="en-GB" u="sng" dirty="0" err="1">
                <a:ea typeface="+mn-lt"/>
                <a:cs typeface="+mn-lt"/>
              </a:rPr>
              <a:t>Ihre</a:t>
            </a:r>
            <a:r>
              <a:rPr kumimoji="0" lang="en-GB" i="0" u="sng" strike="noStrike" kern="1200" cap="none" spc="0" normalizeH="0" baseline="0" noProof="0" dirty="0">
                <a:ln>
                  <a:noFill/>
                </a:ln>
                <a:effectLst/>
                <a:uLnTx/>
                <a:uFillTx/>
                <a:ea typeface="+mn-lt"/>
                <a:cs typeface="+mn-lt"/>
              </a:rPr>
              <a:t> Website</a:t>
            </a:r>
            <a:endParaRPr lang="en-GB" i="0" u="sng" strike="noStrike" kern="1200" cap="none" spc="0" normalizeH="0" baseline="0" noProof="0" dirty="0">
              <a:ln>
                <a:noFill/>
              </a:ln>
              <a:effectLst/>
              <a:uLnTx/>
              <a:uFillTx/>
              <a:ea typeface="+mn-lt"/>
              <a:cs typeface="+mn-lt"/>
            </a:endParaRP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GB" u="sng">
              <a:latin typeface="Calibri" panose="020F0502020204030204"/>
            </a:endParaRPr>
          </a:p>
          <a:p>
            <a:pPr lvl="1">
              <a:spcBef>
                <a:spcPts val="1000"/>
              </a:spcBef>
              <a:buClr>
                <a:schemeClr val="accent2"/>
              </a:buClr>
              <a:buFont typeface="Arial" panose="020F0502020204030204" pitchFamily="34" charset="0"/>
              <a:buChar char="•"/>
              <a:defRPr/>
            </a:pPr>
            <a:r>
              <a:rPr lang="en-GB" spc="0">
                <a:solidFill>
                  <a:srgbClr val="000000"/>
                </a:solidFill>
                <a:latin typeface="Calibri"/>
                <a:ea typeface="+mn-lt"/>
                <a:cs typeface="+mn-lt"/>
              </a:rPr>
              <a:t>Ein </a:t>
            </a:r>
            <a:r>
              <a:rPr lang="en-GB" spc="0" err="1">
                <a:solidFill>
                  <a:srgbClr val="000000"/>
                </a:solidFill>
                <a:latin typeface="Calibri"/>
                <a:ea typeface="+mn-lt"/>
                <a:cs typeface="+mn-lt"/>
              </a:rPr>
              <a:t>ständig</a:t>
            </a:r>
            <a:r>
              <a:rPr lang="en-GB" spc="0" dirty="0">
                <a:solidFill>
                  <a:srgbClr val="000000"/>
                </a:solidFill>
                <a:latin typeface="Calibri"/>
                <a:ea typeface="+mn-lt"/>
                <a:cs typeface="+mn-lt"/>
              </a:rPr>
              <a:t> </a:t>
            </a:r>
            <a:r>
              <a:rPr lang="en-GB" spc="0" err="1">
                <a:solidFill>
                  <a:srgbClr val="000000"/>
                </a:solidFill>
                <a:latin typeface="Calibri"/>
                <a:ea typeface="+mn-lt"/>
                <a:cs typeface="+mn-lt"/>
              </a:rPr>
              <a:t>aktualisierter</a:t>
            </a:r>
            <a:r>
              <a:rPr lang="en-GB" spc="0">
                <a:solidFill>
                  <a:srgbClr val="000000"/>
                </a:solidFill>
                <a:latin typeface="Calibri"/>
                <a:ea typeface="+mn-lt"/>
                <a:cs typeface="+mn-lt"/>
              </a:rPr>
              <a:t> Blog</a:t>
            </a:r>
            <a:endParaRPr lang="en-GB" spc="0">
              <a:solidFill>
                <a:srgbClr val="000000"/>
              </a:solidFill>
              <a:latin typeface="Calibri"/>
              <a:ea typeface="Calibri"/>
              <a:cs typeface="Calibri"/>
            </a:endParaRPr>
          </a:p>
          <a:p>
            <a:pPr lvl="1">
              <a:spcBef>
                <a:spcPts val="1000"/>
              </a:spcBef>
              <a:buClr>
                <a:schemeClr val="accent2"/>
              </a:buClr>
              <a:buFont typeface="Arial" panose="020F0502020204030204" pitchFamily="34" charset="0"/>
              <a:buChar char="•"/>
              <a:defRPr/>
            </a:pPr>
            <a:endParaRPr lang="en-GB" spc="0" dirty="0">
              <a:solidFill>
                <a:srgbClr val="000000"/>
              </a:solidFill>
              <a:latin typeface="Calibri"/>
              <a:ea typeface="Calibri"/>
              <a:cs typeface="Calibri"/>
            </a:endParaRPr>
          </a:p>
          <a:p>
            <a:pPr lvl="1">
              <a:spcBef>
                <a:spcPts val="1000"/>
              </a:spcBef>
              <a:buClr>
                <a:schemeClr val="accent2"/>
              </a:buClr>
              <a:buFont typeface="Arial" panose="020F0502020204030204" pitchFamily="34" charset="0"/>
              <a:buChar char="•"/>
              <a:defRPr/>
            </a:pPr>
            <a:r>
              <a:rPr lang="en-GB" spc="0" dirty="0">
                <a:solidFill>
                  <a:srgbClr val="000000"/>
                </a:solidFill>
                <a:latin typeface="Calibri"/>
                <a:ea typeface="+mn-lt"/>
                <a:cs typeface="+mn-lt"/>
              </a:rPr>
              <a:t>Eine </a:t>
            </a:r>
            <a:r>
              <a:rPr lang="en-GB" spc="0" dirty="0" err="1">
                <a:solidFill>
                  <a:srgbClr val="000000"/>
                </a:solidFill>
                <a:latin typeface="Calibri"/>
                <a:ea typeface="+mn-lt"/>
                <a:cs typeface="+mn-lt"/>
              </a:rPr>
              <a:t>benutzerfreundliche</a:t>
            </a:r>
            <a:r>
              <a:rPr lang="en-GB" spc="0" dirty="0">
                <a:solidFill>
                  <a:srgbClr val="000000"/>
                </a:solidFill>
                <a:latin typeface="Calibri"/>
                <a:ea typeface="+mn-lt"/>
                <a:cs typeface="+mn-lt"/>
              </a:rPr>
              <a:t> </a:t>
            </a:r>
            <a:r>
              <a:rPr lang="en-GB" spc="0" dirty="0" err="1">
                <a:solidFill>
                  <a:srgbClr val="000000"/>
                </a:solidFill>
                <a:latin typeface="Calibri"/>
                <a:ea typeface="+mn-lt"/>
                <a:cs typeface="+mn-lt"/>
              </a:rPr>
              <a:t>Navigationsstruktur</a:t>
            </a:r>
            <a:endParaRPr lang="en-GB" spc="0" dirty="0">
              <a:solidFill>
                <a:srgbClr val="000000"/>
              </a:solidFill>
              <a:latin typeface="Calibri"/>
              <a:ea typeface="+mn-lt"/>
              <a:cs typeface="+mn-lt"/>
            </a:endParaRPr>
          </a:p>
          <a:p>
            <a:pPr lvl="1">
              <a:spcBef>
                <a:spcPts val="1000"/>
              </a:spcBef>
              <a:buClr>
                <a:schemeClr val="accent2"/>
              </a:buClr>
              <a:buFont typeface="Arial" panose="020F0502020204030204" pitchFamily="34" charset="0"/>
              <a:buChar char="•"/>
              <a:defRPr/>
            </a:pPr>
            <a:endParaRPr lang="en-GB" spc="0" dirty="0">
              <a:solidFill>
                <a:srgbClr val="000000"/>
              </a:solidFill>
              <a:latin typeface="Calibri"/>
              <a:ea typeface="+mn-lt"/>
              <a:cs typeface="+mn-lt"/>
            </a:endParaRPr>
          </a:p>
          <a:p>
            <a:pPr lvl="1">
              <a:spcBef>
                <a:spcPts val="1000"/>
              </a:spcBef>
              <a:buClr>
                <a:schemeClr val="accent2"/>
              </a:buClr>
              <a:buFont typeface="Arial" panose="020F0502020204030204" pitchFamily="34" charset="0"/>
              <a:buChar char="•"/>
              <a:defRPr/>
            </a:pPr>
            <a:r>
              <a:rPr lang="en-GB" spc="0" dirty="0">
                <a:solidFill>
                  <a:srgbClr val="000000"/>
                </a:solidFill>
                <a:latin typeface="Calibri"/>
                <a:ea typeface="+mn-lt"/>
                <a:cs typeface="+mn-lt"/>
              </a:rPr>
              <a:t>Ein </a:t>
            </a:r>
            <a:r>
              <a:rPr lang="en-GB" spc="0" dirty="0" err="1">
                <a:solidFill>
                  <a:srgbClr val="000000"/>
                </a:solidFill>
                <a:latin typeface="Calibri"/>
                <a:ea typeface="+mn-lt"/>
                <a:cs typeface="+mn-lt"/>
              </a:rPr>
              <a:t>visuell</a:t>
            </a:r>
            <a:r>
              <a:rPr lang="en-GB" spc="0" dirty="0">
                <a:solidFill>
                  <a:srgbClr val="000000"/>
                </a:solidFill>
                <a:latin typeface="Calibri"/>
                <a:ea typeface="+mn-lt"/>
                <a:cs typeface="+mn-lt"/>
              </a:rPr>
              <a:t> </a:t>
            </a:r>
            <a:r>
              <a:rPr lang="en-GB" spc="0" dirty="0" err="1">
                <a:solidFill>
                  <a:srgbClr val="000000"/>
                </a:solidFill>
                <a:latin typeface="Calibri"/>
                <a:ea typeface="+mn-lt"/>
                <a:cs typeface="+mn-lt"/>
              </a:rPr>
              <a:t>ansprechendes</a:t>
            </a:r>
            <a:r>
              <a:rPr lang="en-GB" spc="0" dirty="0">
                <a:solidFill>
                  <a:srgbClr val="000000"/>
                </a:solidFill>
                <a:latin typeface="Calibri"/>
                <a:ea typeface="+mn-lt"/>
                <a:cs typeface="+mn-lt"/>
              </a:rPr>
              <a:t> Design</a:t>
            </a:r>
            <a:endParaRPr lang="en-GB" spc="0" dirty="0">
              <a:solidFill>
                <a:srgbClr val="000000"/>
              </a:solidFill>
              <a:latin typeface="Calibri"/>
              <a:ea typeface="Calibri"/>
              <a:cs typeface="Calibri"/>
            </a:endParaRP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GB" u="sng">
              <a:latin typeface="Calibri" panose="020F0502020204030204"/>
            </a:endParaRP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i="0" u="sng" strike="noStrike" kern="1200" cap="none" spc="0" normalizeH="0" baseline="0" noProof="0">
              <a:ln>
                <a:noFill/>
              </a:ln>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b="1" i="0" u="none" strike="noStrike" kern="1200" cap="none" spc="0" normalizeH="0" baseline="0" noProof="0">
              <a:ln>
                <a:noFill/>
              </a:ln>
              <a:solidFill>
                <a:schemeClr val="accent2"/>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tabLst/>
              <a:defRPr/>
            </a:pPr>
            <a:endParaRPr kumimoji="0" lang="en-GB" b="0" i="0" u="none" strike="noStrike" kern="1200" cap="none" spc="0" normalizeH="0" baseline="0" noProof="0">
              <a:ln>
                <a:noFill/>
              </a:ln>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Blip>
                <a:blip r:embed="rId4"/>
              </a:buBlip>
              <a:tabLst/>
              <a:defRPr/>
            </a:pPr>
            <a:endParaRPr kumimoji="0" lang="en-GB" b="0" i="0" u="none" strike="noStrike" kern="1200" cap="none" spc="0" normalizeH="0" baseline="0" noProof="0">
              <a:ln>
                <a:noFill/>
              </a:ln>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Blip>
                <a:blip r:embed="rId4"/>
              </a:buBlip>
              <a:tabLst/>
              <a:defRPr/>
            </a:pPr>
            <a:endParaRPr kumimoji="0" lang="en-GB" b="0" i="0" u="none" strike="noStrike" kern="1200" cap="none" spc="0" normalizeH="0" baseline="0" noProof="0">
              <a:ln>
                <a:noFill/>
              </a:ln>
              <a:effectLst/>
              <a:uLnTx/>
              <a:uFillTx/>
              <a:latin typeface="Calibri" panose="020F0502020204030204"/>
              <a:ea typeface="+mn-ea"/>
              <a:cs typeface="+mn-cs"/>
            </a:endParaRPr>
          </a:p>
          <a:p>
            <a:endParaRPr lang="en-US" sz="200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lIns="91440" tIns="45720" rIns="91440" bIns="45720" anchor="t">
            <a:noAutofit/>
          </a:bodyPr>
          <a:lstStyle/>
          <a:p>
            <a:r>
              <a:rPr lang="en-GB" err="1">
                <a:ea typeface="+mn-lt"/>
                <a:cs typeface="+mn-lt"/>
              </a:rPr>
              <a:t>Digitales</a:t>
            </a:r>
            <a:r>
              <a:rPr lang="en-GB">
                <a:ea typeface="+mn-lt"/>
                <a:cs typeface="+mn-lt"/>
              </a:rPr>
              <a:t> Fundraising: Ein </a:t>
            </a:r>
            <a:r>
              <a:rPr lang="en-GB" err="1">
                <a:ea typeface="+mn-lt"/>
                <a:cs typeface="+mn-lt"/>
              </a:rPr>
              <a:t>Crashkurs</a:t>
            </a:r>
            <a:endParaRPr lang="en-US" err="1"/>
          </a:p>
        </p:txBody>
      </p:sp>
    </p:spTree>
    <p:extLst>
      <p:ext uri="{BB962C8B-B14F-4D97-AF65-F5344CB8AC3E}">
        <p14:creationId xmlns:p14="http://schemas.microsoft.com/office/powerpoint/2010/main" val="3876071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xEl>
                                              <p:pRg st="4" end="4"/>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xEl>
                                              <p:pRg st="6" end="6"/>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1" y="1587175"/>
            <a:ext cx="10595237" cy="3995028"/>
          </a:xfrm>
        </p:spPr>
        <p:txBody>
          <a:bodyPr lIns="91440" tIns="45720" rIns="91440" bIns="45720" anchor="t"/>
          <a:lstStyle/>
          <a:p>
            <a:pPr marL="342900" indent="-342900">
              <a:buBlip>
                <a:blip r:embed="rId2"/>
              </a:buBlip>
            </a:pPr>
            <a:r>
              <a:rPr lang="en-GB" b="1" err="1">
                <a:solidFill>
                  <a:schemeClr val="accent2"/>
                </a:solidFill>
                <a:ea typeface="+mn-lt"/>
                <a:cs typeface="+mn-lt"/>
              </a:rPr>
              <a:t>Lernziele</a:t>
            </a:r>
            <a:r>
              <a:rPr lang="en-GB" b="1">
                <a:solidFill>
                  <a:schemeClr val="accent2"/>
                </a:solidFill>
                <a:ea typeface="+mn-lt"/>
                <a:cs typeface="+mn-lt"/>
              </a:rPr>
              <a:t>:</a:t>
            </a:r>
          </a:p>
          <a:p>
            <a:pPr marL="342900" indent="-342900">
              <a:buBlip>
                <a:blip r:embed="rId2"/>
              </a:buBlip>
            </a:pPr>
            <a:endParaRPr lang="en-GB" b="1">
              <a:solidFill>
                <a:schemeClr val="accent2"/>
              </a:solidFill>
            </a:endParaRPr>
          </a:p>
          <a:p>
            <a:pPr marL="342900" indent="-342900">
              <a:buClr>
                <a:schemeClr val="accent2"/>
              </a:buClr>
              <a:buFont typeface="Arial" panose="020B0604020202020204" pitchFamily="34" charset="0"/>
              <a:buChar char="•"/>
            </a:pPr>
            <a:r>
              <a:rPr lang="en-GB">
                <a:ea typeface="+mn-lt"/>
                <a:cs typeface="+mn-lt"/>
              </a:rPr>
              <a:t>Die </a:t>
            </a:r>
            <a:r>
              <a:rPr lang="en-GB" err="1">
                <a:ea typeface="+mn-lt"/>
                <a:cs typeface="+mn-lt"/>
              </a:rPr>
              <a:t>Lernenden</a:t>
            </a:r>
            <a:r>
              <a:rPr lang="en-GB">
                <a:ea typeface="+mn-lt"/>
                <a:cs typeface="+mn-lt"/>
              </a:rPr>
              <a:t> </a:t>
            </a:r>
            <a:r>
              <a:rPr lang="en-GB" err="1">
                <a:ea typeface="+mn-lt"/>
                <a:cs typeface="+mn-lt"/>
              </a:rPr>
              <a:t>sind</a:t>
            </a:r>
            <a:r>
              <a:rPr lang="en-GB">
                <a:ea typeface="+mn-lt"/>
                <a:cs typeface="+mn-lt"/>
              </a:rPr>
              <a:t> in der Lage, den </a:t>
            </a:r>
            <a:r>
              <a:rPr lang="en-GB" err="1">
                <a:ea typeface="+mn-lt"/>
                <a:cs typeface="+mn-lt"/>
              </a:rPr>
              <a:t>Unterschied</a:t>
            </a:r>
            <a:r>
              <a:rPr lang="en-GB">
                <a:ea typeface="+mn-lt"/>
                <a:cs typeface="+mn-lt"/>
              </a:rPr>
              <a:t> </a:t>
            </a:r>
            <a:r>
              <a:rPr lang="en-GB" err="1">
                <a:ea typeface="+mn-lt"/>
                <a:cs typeface="+mn-lt"/>
              </a:rPr>
              <a:t>zwischen</a:t>
            </a:r>
            <a:r>
              <a:rPr lang="en-GB">
                <a:ea typeface="+mn-lt"/>
                <a:cs typeface="+mn-lt"/>
              </a:rPr>
              <a:t> </a:t>
            </a:r>
            <a:r>
              <a:rPr lang="en-GB" err="1">
                <a:ea typeface="+mn-lt"/>
                <a:cs typeface="+mn-lt"/>
              </a:rPr>
              <a:t>einem</a:t>
            </a:r>
            <a:r>
              <a:rPr lang="en-GB">
                <a:ea typeface="+mn-lt"/>
                <a:cs typeface="+mn-lt"/>
              </a:rPr>
              <a:t> </a:t>
            </a:r>
            <a:r>
              <a:rPr lang="en-GB" err="1">
                <a:ea typeface="+mn-lt"/>
                <a:cs typeface="+mn-lt"/>
              </a:rPr>
              <a:t>Finanzplan</a:t>
            </a:r>
            <a:r>
              <a:rPr lang="en-GB">
                <a:ea typeface="+mn-lt"/>
                <a:cs typeface="+mn-lt"/>
              </a:rPr>
              <a:t> und </a:t>
            </a:r>
            <a:r>
              <a:rPr lang="en-GB" err="1">
                <a:ea typeface="+mn-lt"/>
                <a:cs typeface="+mn-lt"/>
              </a:rPr>
              <a:t>einer</a:t>
            </a:r>
            <a:r>
              <a:rPr lang="en-GB">
                <a:ea typeface="+mn-lt"/>
                <a:cs typeface="+mn-lt"/>
              </a:rPr>
              <a:t> </a:t>
            </a:r>
            <a:r>
              <a:rPr lang="en-GB" err="1">
                <a:ea typeface="+mn-lt"/>
                <a:cs typeface="+mn-lt"/>
              </a:rPr>
              <a:t>Finanzstrategie</a:t>
            </a:r>
            <a:r>
              <a:rPr lang="en-GB">
                <a:ea typeface="+mn-lt"/>
                <a:cs typeface="+mn-lt"/>
              </a:rPr>
              <a:t> </a:t>
            </a:r>
            <a:r>
              <a:rPr lang="en-GB" err="1">
                <a:ea typeface="+mn-lt"/>
                <a:cs typeface="+mn-lt"/>
              </a:rPr>
              <a:t>zu</a:t>
            </a:r>
            <a:r>
              <a:rPr lang="en-GB">
                <a:ea typeface="+mn-lt"/>
                <a:cs typeface="+mn-lt"/>
              </a:rPr>
              <a:t> </a:t>
            </a:r>
            <a:r>
              <a:rPr lang="en-GB" err="1">
                <a:ea typeface="+mn-lt"/>
                <a:cs typeface="+mn-lt"/>
              </a:rPr>
              <a:t>beschreiben</a:t>
            </a:r>
            <a:r>
              <a:rPr lang="en-GB">
                <a:ea typeface="+mn-lt"/>
                <a:cs typeface="+mn-lt"/>
              </a:rPr>
              <a:t>.</a:t>
            </a:r>
          </a:p>
          <a:p>
            <a:pPr marL="342900" indent="-342900">
              <a:buClr>
                <a:schemeClr val="accent2"/>
              </a:buClr>
              <a:buFont typeface="Arial" panose="020B0604020202020204" pitchFamily="34" charset="0"/>
              <a:buChar char="•"/>
            </a:pPr>
            <a:endParaRPr lang="en-GB"/>
          </a:p>
          <a:p>
            <a:pPr marL="342900" indent="-342900">
              <a:buClr>
                <a:schemeClr val="accent2"/>
              </a:buClr>
              <a:buFont typeface="Arial" panose="020B0604020202020204" pitchFamily="34" charset="0"/>
              <a:buChar char="•"/>
            </a:pPr>
            <a:r>
              <a:rPr lang="en-GB">
                <a:ea typeface="+mn-lt"/>
                <a:cs typeface="+mn-lt"/>
              </a:rPr>
              <a:t>Die </a:t>
            </a:r>
            <a:r>
              <a:rPr lang="en-GB" err="1">
                <a:ea typeface="+mn-lt"/>
                <a:cs typeface="+mn-lt"/>
              </a:rPr>
              <a:t>Lernenden</a:t>
            </a:r>
            <a:r>
              <a:rPr lang="en-GB">
                <a:ea typeface="+mn-lt"/>
                <a:cs typeface="+mn-lt"/>
              </a:rPr>
              <a:t> </a:t>
            </a:r>
            <a:r>
              <a:rPr lang="en-GB" err="1">
                <a:ea typeface="+mn-lt"/>
                <a:cs typeface="+mn-lt"/>
              </a:rPr>
              <a:t>sind</a:t>
            </a:r>
            <a:r>
              <a:rPr lang="en-GB">
                <a:ea typeface="+mn-lt"/>
                <a:cs typeface="+mn-lt"/>
              </a:rPr>
              <a:t> </a:t>
            </a:r>
            <a:r>
              <a:rPr lang="en-GB" err="1">
                <a:ea typeface="+mn-lt"/>
                <a:cs typeface="+mn-lt"/>
              </a:rPr>
              <a:t>mit</a:t>
            </a:r>
            <a:r>
              <a:rPr lang="en-GB">
                <a:ea typeface="+mn-lt"/>
                <a:cs typeface="+mn-lt"/>
              </a:rPr>
              <a:t> den </a:t>
            </a:r>
            <a:r>
              <a:rPr lang="en-GB" err="1">
                <a:ea typeface="+mn-lt"/>
                <a:cs typeface="+mn-lt"/>
              </a:rPr>
              <a:t>grundlegenden</a:t>
            </a:r>
            <a:r>
              <a:rPr lang="en-GB">
                <a:ea typeface="+mn-lt"/>
                <a:cs typeface="+mn-lt"/>
              </a:rPr>
              <a:t> </a:t>
            </a:r>
            <a:r>
              <a:rPr lang="en-GB" err="1">
                <a:ea typeface="+mn-lt"/>
                <a:cs typeface="+mn-lt"/>
              </a:rPr>
              <a:t>Konzepten</a:t>
            </a:r>
            <a:r>
              <a:rPr lang="en-GB">
                <a:ea typeface="+mn-lt"/>
                <a:cs typeface="+mn-lt"/>
              </a:rPr>
              <a:t> </a:t>
            </a:r>
            <a:r>
              <a:rPr lang="en-GB" err="1">
                <a:ea typeface="+mn-lt"/>
                <a:cs typeface="+mn-lt"/>
              </a:rPr>
              <a:t>zur</a:t>
            </a:r>
            <a:r>
              <a:rPr lang="en-GB">
                <a:ea typeface="+mn-lt"/>
                <a:cs typeface="+mn-lt"/>
              </a:rPr>
              <a:t> </a:t>
            </a:r>
            <a:r>
              <a:rPr lang="en-GB" err="1">
                <a:ea typeface="+mn-lt"/>
                <a:cs typeface="+mn-lt"/>
              </a:rPr>
              <a:t>Steuerung</a:t>
            </a:r>
            <a:r>
              <a:rPr lang="en-GB">
                <a:ea typeface="+mn-lt"/>
                <a:cs typeface="+mn-lt"/>
              </a:rPr>
              <a:t> von </a:t>
            </a:r>
            <a:r>
              <a:rPr lang="en-GB" err="1">
                <a:ea typeface="+mn-lt"/>
                <a:cs typeface="+mn-lt"/>
              </a:rPr>
              <a:t>Investitionen</a:t>
            </a:r>
            <a:r>
              <a:rPr lang="en-GB">
                <a:ea typeface="+mn-lt"/>
                <a:cs typeface="+mn-lt"/>
              </a:rPr>
              <a:t> </a:t>
            </a:r>
            <a:r>
              <a:rPr lang="en-GB" err="1">
                <a:ea typeface="+mn-lt"/>
                <a:cs typeface="+mn-lt"/>
              </a:rPr>
              <a:t>vertraut</a:t>
            </a:r>
            <a:r>
              <a:rPr lang="en-GB">
                <a:ea typeface="+mn-lt"/>
                <a:cs typeface="+mn-lt"/>
              </a:rPr>
              <a:t>.</a:t>
            </a:r>
          </a:p>
          <a:p>
            <a:pPr marL="342900" indent="-342900">
              <a:buClr>
                <a:schemeClr val="accent2"/>
              </a:buClr>
              <a:buFont typeface="Arial" panose="020B0604020202020204" pitchFamily="34" charset="0"/>
              <a:buChar char="•"/>
            </a:pPr>
            <a:endParaRPr lang="en-GB"/>
          </a:p>
          <a:p>
            <a:pPr marL="342900" indent="-342900">
              <a:buClr>
                <a:schemeClr val="accent2"/>
              </a:buClr>
              <a:buFont typeface="Arial" panose="020B0604020202020204" pitchFamily="34" charset="0"/>
              <a:buChar char="•"/>
            </a:pPr>
            <a:r>
              <a:rPr lang="en-GB">
                <a:ea typeface="+mn-lt"/>
                <a:cs typeface="+mn-lt"/>
              </a:rPr>
              <a:t>Die </a:t>
            </a:r>
            <a:r>
              <a:rPr lang="en-GB" err="1">
                <a:ea typeface="+mn-lt"/>
                <a:cs typeface="+mn-lt"/>
              </a:rPr>
              <a:t>Lernenden</a:t>
            </a:r>
            <a:r>
              <a:rPr lang="en-GB">
                <a:ea typeface="+mn-lt"/>
                <a:cs typeface="+mn-lt"/>
              </a:rPr>
              <a:t> </a:t>
            </a:r>
            <a:r>
              <a:rPr lang="en-GB" err="1">
                <a:ea typeface="+mn-lt"/>
                <a:cs typeface="+mn-lt"/>
              </a:rPr>
              <a:t>sind</a:t>
            </a:r>
            <a:r>
              <a:rPr lang="en-GB">
                <a:ea typeface="+mn-lt"/>
                <a:cs typeface="+mn-lt"/>
              </a:rPr>
              <a:t> in der Lage, </a:t>
            </a:r>
            <a:r>
              <a:rPr lang="en-GB" err="1">
                <a:ea typeface="+mn-lt"/>
                <a:cs typeface="+mn-lt"/>
              </a:rPr>
              <a:t>über</a:t>
            </a:r>
            <a:r>
              <a:rPr lang="en-GB">
                <a:ea typeface="+mn-lt"/>
                <a:cs typeface="+mn-lt"/>
              </a:rPr>
              <a:t> den Wert von </a:t>
            </a:r>
            <a:r>
              <a:rPr lang="en-GB" err="1">
                <a:ea typeface="+mn-lt"/>
                <a:cs typeface="+mn-lt"/>
              </a:rPr>
              <a:t>Investitionen</a:t>
            </a:r>
            <a:r>
              <a:rPr lang="en-GB">
                <a:ea typeface="+mn-lt"/>
                <a:cs typeface="+mn-lt"/>
              </a:rPr>
              <a:t> in </a:t>
            </a:r>
            <a:r>
              <a:rPr lang="en-GB" err="1">
                <a:ea typeface="+mn-lt"/>
                <a:cs typeface="+mn-lt"/>
              </a:rPr>
              <a:t>digitale</a:t>
            </a:r>
            <a:r>
              <a:rPr lang="en-GB">
                <a:ea typeface="+mn-lt"/>
                <a:cs typeface="+mn-lt"/>
              </a:rPr>
              <a:t> Tools und </a:t>
            </a:r>
            <a:r>
              <a:rPr lang="en-GB" err="1">
                <a:ea typeface="+mn-lt"/>
                <a:cs typeface="+mn-lt"/>
              </a:rPr>
              <a:t>Möglichkeiten</a:t>
            </a:r>
            <a:r>
              <a:rPr lang="en-GB">
                <a:ea typeface="+mn-lt"/>
                <a:cs typeface="+mn-lt"/>
              </a:rPr>
              <a:t> </a:t>
            </a:r>
            <a:r>
              <a:rPr lang="en-GB" err="1">
                <a:ea typeface="+mn-lt"/>
                <a:cs typeface="+mn-lt"/>
              </a:rPr>
              <a:t>zu</a:t>
            </a:r>
            <a:r>
              <a:rPr lang="en-GB">
                <a:ea typeface="+mn-lt"/>
                <a:cs typeface="+mn-lt"/>
              </a:rPr>
              <a:t> </a:t>
            </a:r>
            <a:r>
              <a:rPr lang="en-GB" err="1">
                <a:ea typeface="+mn-lt"/>
                <a:cs typeface="+mn-lt"/>
              </a:rPr>
              <a:t>sprechen</a:t>
            </a:r>
            <a:r>
              <a:rPr lang="en-GB">
                <a:ea typeface="+mn-lt"/>
                <a:cs typeface="+mn-lt"/>
              </a:rPr>
              <a:t>.</a:t>
            </a:r>
          </a:p>
          <a:p>
            <a:pPr marL="342900" indent="-342900">
              <a:buFont typeface="Arial" panose="020B0604020202020204" pitchFamily="34" charset="0"/>
              <a:buChar char="•"/>
            </a:pPr>
            <a:endParaRPr lang="en-GB" b="1">
              <a:solidFill>
                <a:schemeClr val="accent2"/>
              </a:solidFill>
            </a:endParaRPr>
          </a:p>
          <a:p>
            <a:endParaRPr lang="en-US"/>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lIns="91440" tIns="45720" rIns="91440" bIns="45720" anchor="t">
            <a:noAutofit/>
          </a:bodyPr>
          <a:lstStyle/>
          <a:p>
            <a:r>
              <a:rPr lang="en-US" err="1">
                <a:ea typeface="+mn-lt"/>
                <a:cs typeface="+mn-lt"/>
              </a:rPr>
              <a:t>Unterrichts</a:t>
            </a:r>
            <a:r>
              <a:rPr lang="en-US">
                <a:ea typeface="+mn-lt"/>
                <a:cs typeface="+mn-lt"/>
              </a:rPr>
              <a:t>- &amp; </a:t>
            </a:r>
            <a:r>
              <a:rPr lang="en-US" err="1">
                <a:ea typeface="+mn-lt"/>
                <a:cs typeface="+mn-lt"/>
              </a:rPr>
              <a:t>Lernziele</a:t>
            </a:r>
            <a:endParaRPr lang="en-US" err="1"/>
          </a:p>
        </p:txBody>
      </p:sp>
    </p:spTree>
    <p:extLst>
      <p:ext uri="{BB962C8B-B14F-4D97-AF65-F5344CB8AC3E}">
        <p14:creationId xmlns:p14="http://schemas.microsoft.com/office/powerpoint/2010/main" val="2829577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763486"/>
            <a:ext cx="10595237" cy="4132136"/>
          </a:xfrm>
        </p:spPr>
        <p:txBody>
          <a:bodyPr lIns="91440" tIns="45720" rIns="91440" bIns="45720" anchor="t"/>
          <a:lstStyle/>
          <a:p>
            <a:pPr marL="342900" indent="-342900">
              <a:buBlip>
                <a:blip r:embed="rId3"/>
              </a:buBlip>
              <a:defRPr/>
            </a:pPr>
            <a:r>
              <a:rPr lang="en-GB" b="1" dirty="0" err="1">
                <a:solidFill>
                  <a:schemeClr val="accent2"/>
                </a:solidFill>
                <a:ea typeface="+mn-lt"/>
                <a:cs typeface="+mn-lt"/>
              </a:rPr>
              <a:t>Digitale</a:t>
            </a:r>
            <a:r>
              <a:rPr lang="en-GB" b="1" dirty="0">
                <a:solidFill>
                  <a:schemeClr val="accent2"/>
                </a:solidFill>
                <a:ea typeface="+mn-lt"/>
                <a:cs typeface="+mn-lt"/>
              </a:rPr>
              <a:t> Fundraising-Ideen </a:t>
            </a:r>
            <a:r>
              <a:rPr kumimoji="0" lang="en-GB" b="1" i="0" u="none" strike="noStrike" kern="1200" cap="none" spc="0" normalizeH="0" baseline="0" noProof="0" dirty="0">
                <a:ln>
                  <a:noFill/>
                </a:ln>
                <a:solidFill>
                  <a:schemeClr val="accent2"/>
                </a:solidFill>
                <a:effectLst/>
                <a:uLnTx/>
                <a:uFillTx/>
                <a:ea typeface="+mn-lt"/>
                <a:cs typeface="+mn-lt"/>
              </a:rPr>
              <a:t>(</a:t>
            </a:r>
            <a:r>
              <a:rPr lang="en-GB" b="1" dirty="0">
                <a:solidFill>
                  <a:schemeClr val="accent2"/>
                </a:solidFill>
                <a:ea typeface="+mn-lt"/>
                <a:cs typeface="+mn-lt"/>
              </a:rPr>
              <a:t>Forts</a:t>
            </a:r>
            <a:r>
              <a:rPr kumimoji="0" lang="en-GB" b="1" i="0" u="none" strike="noStrike" kern="1200" cap="none" spc="0" normalizeH="0" baseline="0" noProof="0" dirty="0">
                <a:ln>
                  <a:noFill/>
                </a:ln>
                <a:solidFill>
                  <a:schemeClr val="accent2"/>
                </a:solidFill>
                <a:effectLst/>
                <a:uLnTx/>
                <a:uFillTx/>
                <a:ea typeface="+mn-lt"/>
                <a:cs typeface="+mn-lt"/>
              </a:rPr>
              <a:t>.):</a:t>
            </a:r>
          </a:p>
          <a:p>
            <a:pPr marL="342900" marR="0" lvl="0" indent="-342900" algn="l" defTabSz="914400" rtl="0" eaLnBrk="1" fontAlgn="auto" latinLnBrk="0" hangingPunct="1">
              <a:lnSpc>
                <a:spcPct val="90000"/>
              </a:lnSpc>
              <a:spcBef>
                <a:spcPts val="1000"/>
              </a:spcBef>
              <a:spcAft>
                <a:spcPts val="0"/>
              </a:spcAft>
              <a:buClrTx/>
              <a:buSzTx/>
              <a:buBlip>
                <a:blip r:embed="rId3"/>
              </a:buBlip>
              <a:tabLst/>
              <a:defRPr/>
            </a:pPr>
            <a:endParaRPr lang="en-GB" b="1" dirty="0">
              <a:solidFill>
                <a:schemeClr val="accent2"/>
              </a:solidFill>
              <a:latin typeface="Calibri" panose="020F0502020204030204"/>
            </a:endParaRPr>
          </a:p>
          <a:p>
            <a:pPr marL="800100" lvl="1" indent="-342900">
              <a:spcBef>
                <a:spcPts val="1000"/>
              </a:spcBef>
              <a:buClr>
                <a:schemeClr val="accent2"/>
              </a:buClr>
              <a:buFont typeface="Arial" panose="020B0604020202020204" pitchFamily="34" charset="0"/>
              <a:buChar char="•"/>
              <a:defRPr/>
            </a:pPr>
            <a:r>
              <a:rPr lang="en-GB" u="sng" spc="0" dirty="0" err="1">
                <a:solidFill>
                  <a:srgbClr val="000000"/>
                </a:solidFill>
                <a:latin typeface="Calibri"/>
                <a:ea typeface="+mn-lt"/>
                <a:cs typeface="+mn-lt"/>
              </a:rPr>
              <a:t>Einen</a:t>
            </a:r>
            <a:r>
              <a:rPr lang="en-GB" u="sng" spc="0" dirty="0">
                <a:solidFill>
                  <a:srgbClr val="000000"/>
                </a:solidFill>
                <a:latin typeface="Calibri"/>
                <a:ea typeface="+mn-lt"/>
                <a:cs typeface="+mn-lt"/>
              </a:rPr>
              <a:t> </a:t>
            </a:r>
            <a:r>
              <a:rPr kumimoji="0" lang="en-GB" u="sng" strike="noStrike" kern="1200" cap="none" spc="0" normalizeH="0" baseline="0" noProof="0" dirty="0">
                <a:ln>
                  <a:noFill/>
                </a:ln>
                <a:solidFill>
                  <a:srgbClr val="000000"/>
                </a:solidFill>
                <a:effectLst/>
                <a:uLnTx/>
                <a:uFillTx/>
                <a:latin typeface="Calibri"/>
                <a:ea typeface="+mn-lt"/>
                <a:cs typeface="+mn-lt"/>
              </a:rPr>
              <a:t>Hashtag</a:t>
            </a:r>
            <a:r>
              <a:rPr lang="en-GB" u="sng" spc="0" dirty="0">
                <a:solidFill>
                  <a:srgbClr val="000000"/>
                </a:solidFill>
                <a:latin typeface="Calibri"/>
                <a:ea typeface="+mn-lt"/>
                <a:cs typeface="+mn-lt"/>
              </a:rPr>
              <a:t> </a:t>
            </a:r>
            <a:r>
              <a:rPr lang="en-GB" u="sng" spc="0" dirty="0" err="1">
                <a:solidFill>
                  <a:srgbClr val="000000"/>
                </a:solidFill>
                <a:latin typeface="Calibri"/>
                <a:ea typeface="+mn-lt"/>
                <a:cs typeface="+mn-lt"/>
              </a:rPr>
              <a:t>erstellen</a:t>
            </a:r>
            <a:r>
              <a:rPr lang="en-GB" u="sng" spc="0" dirty="0">
                <a:solidFill>
                  <a:srgbClr val="000000"/>
                </a:solidFill>
                <a:latin typeface="Calibri"/>
                <a:ea typeface="+mn-lt"/>
                <a:cs typeface="+mn-lt"/>
              </a:rPr>
              <a:t>:</a:t>
            </a:r>
            <a:endParaRPr lang="en-GB" sz="1600" u="sng" strike="noStrike" kern="1200" cap="none" spc="0" normalizeH="0" baseline="0" noProof="0" dirty="0">
              <a:ln>
                <a:noFill/>
              </a:ln>
              <a:solidFill>
                <a:srgbClr val="000000"/>
              </a:solidFill>
              <a:effectLst/>
              <a:uLnTx/>
              <a:uFillTx/>
              <a:latin typeface="Montserrat Light"/>
              <a:ea typeface="+mn-lt"/>
              <a:cs typeface="+mn-lt"/>
            </a:endParaRPr>
          </a:p>
          <a:p>
            <a:pPr marL="0" indent="0">
              <a:buClr>
                <a:srgbClr val="0D9390"/>
              </a:buClr>
              <a:defRPr/>
            </a:pPr>
            <a:endParaRPr lang="en-GB" u="sng" dirty="0">
              <a:ea typeface="+mn-lt"/>
              <a:cs typeface="+mn-lt"/>
            </a:endParaRPr>
          </a:p>
          <a:p>
            <a:pPr marL="1257300" lvl="2" indent="-342900">
              <a:buFont typeface="Arial" panose="020B0604020202020204" pitchFamily="34" charset="0"/>
              <a:buChar char="•"/>
              <a:defRPr/>
            </a:pPr>
            <a:r>
              <a:rPr lang="en-GB" spc="0" dirty="0" err="1">
                <a:solidFill>
                  <a:srgbClr val="000000"/>
                </a:solidFill>
                <a:latin typeface="Calibri"/>
                <a:ea typeface="+mn-lt"/>
                <a:cs typeface="+mn-lt"/>
              </a:rPr>
              <a:t>Einzigartig</a:t>
            </a:r>
            <a:endParaRPr lang="en-GB" u="sng" spc="0" dirty="0">
              <a:solidFill>
                <a:srgbClr val="000000"/>
              </a:solidFill>
              <a:latin typeface="Calibri"/>
              <a:ea typeface="Calibri"/>
              <a:cs typeface="Calibri" panose="020F0502020204030204"/>
            </a:endParaRPr>
          </a:p>
          <a:p>
            <a:pPr marL="342900" indent="-342900">
              <a:buFont typeface="Arial" panose="020B0604020202020204" pitchFamily="34" charset="0"/>
              <a:buChar char="•"/>
              <a:defRPr/>
            </a:pPr>
            <a:endParaRPr lang="en-GB" dirty="0"/>
          </a:p>
          <a:p>
            <a:pPr marL="1257300" lvl="2" indent="-342900">
              <a:spcBef>
                <a:spcPts val="1000"/>
              </a:spcBef>
              <a:buFont typeface="Arial" panose="020B0604020202020204" pitchFamily="34" charset="0"/>
              <a:buChar char="•"/>
              <a:defRPr/>
            </a:pPr>
            <a:r>
              <a:rPr lang="en-GB" spc="0" dirty="0" err="1">
                <a:solidFill>
                  <a:srgbClr val="000000"/>
                </a:solidFill>
                <a:latin typeface="Calibri"/>
                <a:ea typeface="+mn-lt"/>
                <a:cs typeface="+mn-lt"/>
              </a:rPr>
              <a:t>Einprägsam</a:t>
            </a:r>
            <a:endParaRPr lang="en-GB" spc="0" dirty="0">
              <a:solidFill>
                <a:srgbClr val="000000"/>
              </a:solidFill>
              <a:latin typeface="Calibri"/>
              <a:ea typeface="Calibri"/>
              <a:cs typeface="Calibri"/>
            </a:endParaRPr>
          </a:p>
          <a:p>
            <a:pPr marL="1257300" lvl="2" indent="-342900">
              <a:spcBef>
                <a:spcPts val="1000"/>
              </a:spcBef>
              <a:buFont typeface="Arial" panose="020B0604020202020204" pitchFamily="34" charset="0"/>
              <a:buChar char="•"/>
              <a:defRPr/>
            </a:pPr>
            <a:endParaRPr lang="en-GB" spc="0" dirty="0">
              <a:solidFill>
                <a:srgbClr val="000000"/>
              </a:solidFill>
              <a:latin typeface="Calibri"/>
              <a:ea typeface="Calibri"/>
              <a:cs typeface="Calibri"/>
            </a:endParaRPr>
          </a:p>
          <a:p>
            <a:pPr marL="1257300" lvl="2" indent="-342900">
              <a:spcBef>
                <a:spcPts val="1000"/>
              </a:spcBef>
              <a:buFont typeface="Arial" panose="020B0604020202020204" pitchFamily="34" charset="0"/>
              <a:buChar char="•"/>
              <a:defRPr/>
            </a:pPr>
            <a:r>
              <a:rPr lang="en-GB" spc="0" dirty="0" err="1">
                <a:solidFill>
                  <a:srgbClr val="000000"/>
                </a:solidFill>
                <a:latin typeface="Calibri"/>
                <a:ea typeface="+mn-lt"/>
                <a:cs typeface="+mn-lt"/>
              </a:rPr>
              <a:t>Benutzerfreundlichkeit</a:t>
            </a:r>
            <a:endParaRPr lang="en-GB" spc="0" dirty="0">
              <a:solidFill>
                <a:srgbClr val="000000"/>
              </a:solidFill>
              <a:latin typeface="Calibri"/>
              <a:ea typeface="Calibri"/>
              <a:cs typeface="Calibri"/>
            </a:endParaRPr>
          </a:p>
          <a:p>
            <a:pPr marL="342900" marR="0" lvl="0" indent="-342900" algn="l" defTabSz="914400" rtl="0" eaLnBrk="1" fontAlgn="auto" latinLnBrk="0" hangingPunct="1">
              <a:lnSpc>
                <a:spcPct val="90000"/>
              </a:lnSpc>
              <a:spcBef>
                <a:spcPts val="1000"/>
              </a:spcBef>
              <a:spcAft>
                <a:spcPts val="0"/>
              </a:spcAft>
              <a:buClr>
                <a:schemeClr val="accent2"/>
              </a:buClr>
              <a:buSzTx/>
              <a:buFont typeface="Calibri" panose="020F0502020204030204" pitchFamily="34" charset="0"/>
              <a:buChar char="‒"/>
              <a:tabLst/>
              <a:defRPr/>
            </a:pPr>
            <a:endParaRPr lang="en-GB" dirty="0">
              <a:latin typeface="Calibri" panose="020F0502020204030204"/>
            </a:endParaRP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GB" u="sng" dirty="0">
              <a:latin typeface="Calibri" panose="020F0502020204030204"/>
            </a:endParaRP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i="0" u="sng" strike="noStrike" kern="1200" cap="none" spc="0" normalizeH="0" baseline="0" noProof="0" dirty="0">
              <a:ln>
                <a:noFill/>
              </a:ln>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b="1" i="0" u="none" strike="noStrike" kern="1200" cap="none" spc="0" normalizeH="0" baseline="0" noProof="0" dirty="0">
              <a:ln>
                <a:noFill/>
              </a:ln>
              <a:solidFill>
                <a:schemeClr val="accent2"/>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Blip>
                <a:blip r:embed="rId4"/>
              </a:buBlip>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Blip>
                <a:blip r:embed="rId4"/>
              </a:buBlip>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endParaRPr lang="en-US" sz="2000"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lIns="91440" tIns="45720" rIns="91440" bIns="45720" anchor="t">
            <a:noAutofit/>
          </a:bodyPr>
          <a:lstStyle/>
          <a:p>
            <a:r>
              <a:rPr lang="en-GB" err="1">
                <a:ea typeface="+mn-lt"/>
                <a:cs typeface="+mn-lt"/>
              </a:rPr>
              <a:t>Digitales</a:t>
            </a:r>
            <a:r>
              <a:rPr lang="en-GB">
                <a:ea typeface="+mn-lt"/>
                <a:cs typeface="+mn-lt"/>
              </a:rPr>
              <a:t> Fundraising: Ein </a:t>
            </a:r>
            <a:r>
              <a:rPr lang="en-GB" err="1">
                <a:ea typeface="+mn-lt"/>
                <a:cs typeface="+mn-lt"/>
              </a:rPr>
              <a:t>Crashkurs</a:t>
            </a:r>
            <a:endParaRPr lang="en-US" err="1"/>
          </a:p>
        </p:txBody>
      </p:sp>
    </p:spTree>
    <p:extLst>
      <p:ext uri="{BB962C8B-B14F-4D97-AF65-F5344CB8AC3E}">
        <p14:creationId xmlns:p14="http://schemas.microsoft.com/office/powerpoint/2010/main" val="2951501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xEl>
                                              <p:pRg st="4" end="4"/>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xEl>
                                              <p:pRg st="6" end="6"/>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763486"/>
            <a:ext cx="10595237" cy="4132136"/>
          </a:xfrm>
        </p:spPr>
        <p:txBody>
          <a:bodyPr lIns="91440" tIns="45720" rIns="91440" bIns="45720" anchor="t"/>
          <a:lstStyle/>
          <a:p>
            <a:pPr marL="342900" indent="-342900">
              <a:buBlip>
                <a:blip r:embed="rId3"/>
              </a:buBlip>
              <a:defRPr/>
            </a:pPr>
            <a:r>
              <a:rPr kumimoji="0" lang="en-GB" b="0" i="0" u="none" strike="noStrike" kern="1200" cap="none" spc="0" normalizeH="0" baseline="0" noProof="0" dirty="0">
                <a:ln>
                  <a:noFill/>
                </a:ln>
                <a:effectLst/>
                <a:uLnTx/>
                <a:uFillTx/>
                <a:latin typeface="Calibri" panose="020F0502020204030204"/>
                <a:ea typeface="+mn-ea"/>
                <a:cs typeface="+mn-cs"/>
              </a:rPr>
              <a:t> </a:t>
            </a:r>
            <a:r>
              <a:rPr lang="en-GB" b="1" dirty="0" err="1">
                <a:solidFill>
                  <a:schemeClr val="accent2"/>
                </a:solidFill>
                <a:ea typeface="+mn-lt"/>
                <a:cs typeface="+mn-lt"/>
              </a:rPr>
              <a:t>Digitale</a:t>
            </a:r>
            <a:r>
              <a:rPr lang="en-GB" b="1" dirty="0">
                <a:solidFill>
                  <a:schemeClr val="accent2"/>
                </a:solidFill>
                <a:ea typeface="+mn-lt"/>
                <a:cs typeface="+mn-lt"/>
              </a:rPr>
              <a:t> Fundraising-Ideen </a:t>
            </a:r>
            <a:r>
              <a:rPr kumimoji="0" lang="en-GB" b="1" i="0" u="none" strike="noStrike" kern="1200" cap="none" spc="0" normalizeH="0" baseline="0" noProof="0" dirty="0">
                <a:ln>
                  <a:noFill/>
                </a:ln>
                <a:solidFill>
                  <a:schemeClr val="accent2"/>
                </a:solidFill>
                <a:effectLst/>
                <a:uLnTx/>
                <a:uFillTx/>
                <a:ea typeface="+mn-lt"/>
                <a:cs typeface="+mn-lt"/>
              </a:rPr>
              <a:t>(</a:t>
            </a:r>
            <a:r>
              <a:rPr lang="en-GB" b="1" dirty="0">
                <a:solidFill>
                  <a:schemeClr val="accent2"/>
                </a:solidFill>
                <a:ea typeface="+mn-lt"/>
                <a:cs typeface="+mn-lt"/>
              </a:rPr>
              <a:t>Forts.):</a:t>
            </a:r>
            <a:endParaRPr lang="en-GB" b="1" i="0" u="none" strike="noStrike" kern="1200" cap="none" spc="0" normalizeH="0" baseline="0" noProof="0">
              <a:ln>
                <a:noFill/>
              </a:ln>
              <a:solidFill>
                <a:schemeClr val="accent2"/>
              </a:solidFill>
              <a:effectLst/>
              <a:uLnTx/>
              <a:uFillTx/>
              <a:latin typeface="Calibri" panose="020F0502020204030204"/>
              <a:ea typeface="Calibri" panose="020F0502020204030204"/>
              <a:cs typeface="Calibri" panose="020F0502020204030204"/>
            </a:endParaRPr>
          </a:p>
          <a:p>
            <a:pPr marL="342900" marR="0" lvl="0" indent="-342900" algn="l" defTabSz="914400" rtl="0" eaLnBrk="1" fontAlgn="auto" latinLnBrk="0" hangingPunct="1">
              <a:lnSpc>
                <a:spcPct val="90000"/>
              </a:lnSpc>
              <a:spcBef>
                <a:spcPts val="1000"/>
              </a:spcBef>
              <a:spcAft>
                <a:spcPts val="0"/>
              </a:spcAft>
              <a:buClrTx/>
              <a:buSzTx/>
              <a:buBlip>
                <a:blip r:embed="rId3"/>
              </a:buBlip>
              <a:tabLst/>
              <a:defRPr/>
            </a:pPr>
            <a:endParaRPr lang="en-GB" b="1">
              <a:solidFill>
                <a:schemeClr val="accent2"/>
              </a:solidFill>
              <a:latin typeface="Calibri" panose="020F0502020204030204"/>
            </a:endParaRPr>
          </a:p>
          <a:p>
            <a:pPr marL="342900" indent="-342900">
              <a:buClr>
                <a:schemeClr val="accent2"/>
              </a:buClr>
              <a:buFont typeface="Arial" panose="020B0604020202020204" pitchFamily="34" charset="0"/>
              <a:buChar char="•"/>
              <a:defRPr/>
            </a:pPr>
            <a:r>
              <a:rPr kumimoji="0" lang="en-GB" i="0" u="sng" strike="noStrike" kern="1200" cap="none" spc="0" normalizeH="0" baseline="0" noProof="0" dirty="0">
                <a:ln>
                  <a:noFill/>
                </a:ln>
                <a:effectLst/>
                <a:uLnTx/>
                <a:uFillTx/>
                <a:ea typeface="+mn-lt"/>
                <a:cs typeface="+mn-lt"/>
              </a:rPr>
              <a:t>Videos </a:t>
            </a:r>
            <a:r>
              <a:rPr lang="en-GB" u="sng" dirty="0">
                <a:ea typeface="+mn-lt"/>
                <a:cs typeface="+mn-lt"/>
              </a:rPr>
              <a:t>und </a:t>
            </a:r>
            <a:r>
              <a:rPr lang="en-GB" u="sng" dirty="0" err="1">
                <a:ea typeface="+mn-lt"/>
                <a:cs typeface="+mn-lt"/>
              </a:rPr>
              <a:t>andere</a:t>
            </a:r>
            <a:r>
              <a:rPr lang="en-GB" u="sng" dirty="0">
                <a:ea typeface="+mn-lt"/>
                <a:cs typeface="+mn-lt"/>
              </a:rPr>
              <a:t> </a:t>
            </a:r>
            <a:r>
              <a:rPr lang="en-GB" u="sng" dirty="0" err="1">
                <a:ea typeface="+mn-lt"/>
                <a:cs typeface="+mn-lt"/>
              </a:rPr>
              <a:t>ansprechende</a:t>
            </a:r>
            <a:r>
              <a:rPr lang="en-GB" u="sng" dirty="0">
                <a:ea typeface="+mn-lt"/>
                <a:cs typeface="+mn-lt"/>
              </a:rPr>
              <a:t> </a:t>
            </a:r>
            <a:r>
              <a:rPr lang="en-GB" u="sng" dirty="0" err="1">
                <a:ea typeface="+mn-lt"/>
                <a:cs typeface="+mn-lt"/>
              </a:rPr>
              <a:t>Inhalte</a:t>
            </a:r>
            <a:r>
              <a:rPr lang="en-GB" u="sng" dirty="0">
                <a:ea typeface="+mn-lt"/>
                <a:cs typeface="+mn-lt"/>
              </a:rPr>
              <a:t> </a:t>
            </a:r>
            <a:r>
              <a:rPr lang="en-GB" u="sng" dirty="0" err="1">
                <a:ea typeface="+mn-lt"/>
                <a:cs typeface="+mn-lt"/>
              </a:rPr>
              <a:t>erstellen</a:t>
            </a:r>
            <a:endParaRPr lang="en-GB" i="0" u="sng" strike="noStrike" kern="1200" cap="none" spc="0" normalizeH="0" baseline="0" noProof="0">
              <a:ln>
                <a:noFill/>
              </a:ln>
              <a:effectLst/>
              <a:uLnTx/>
              <a:uFillTx/>
              <a:ea typeface="+mn-lt"/>
              <a:cs typeface="+mn-lt"/>
            </a:endParaRP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GB" u="sng">
              <a:latin typeface="Calibri" panose="020F0502020204030204"/>
            </a:endParaRPr>
          </a:p>
          <a:p>
            <a:pPr marL="800100" lvl="1" indent="-342900">
              <a:spcBef>
                <a:spcPts val="1000"/>
              </a:spcBef>
              <a:buClr>
                <a:schemeClr val="accent2"/>
              </a:buClr>
              <a:buFont typeface="Calibri" panose="020F0502020204030204" pitchFamily="34" charset="0"/>
              <a:buChar char="‒"/>
              <a:defRPr/>
            </a:pPr>
            <a:r>
              <a:rPr lang="en-GB" spc="0" dirty="0" err="1">
                <a:solidFill>
                  <a:srgbClr val="000000"/>
                </a:solidFill>
                <a:latin typeface="Calibri"/>
                <a:ea typeface="+mn-lt"/>
                <a:cs typeface="+mn-lt"/>
              </a:rPr>
              <a:t>Insgesamt</a:t>
            </a:r>
            <a:r>
              <a:rPr lang="en-GB" spc="0" dirty="0">
                <a:solidFill>
                  <a:srgbClr val="000000"/>
                </a:solidFill>
                <a:latin typeface="Calibri"/>
                <a:ea typeface="+mn-lt"/>
                <a:cs typeface="+mn-lt"/>
              </a:rPr>
              <a:t> </a:t>
            </a:r>
            <a:r>
              <a:rPr lang="en-GB" spc="0" dirty="0" err="1">
                <a:solidFill>
                  <a:srgbClr val="000000"/>
                </a:solidFill>
                <a:latin typeface="Calibri"/>
                <a:ea typeface="+mn-lt"/>
                <a:cs typeface="+mn-lt"/>
              </a:rPr>
              <a:t>geht</a:t>
            </a:r>
            <a:r>
              <a:rPr lang="en-GB" spc="0" dirty="0">
                <a:solidFill>
                  <a:srgbClr val="000000"/>
                </a:solidFill>
                <a:latin typeface="Calibri"/>
                <a:ea typeface="+mn-lt"/>
                <a:cs typeface="+mn-lt"/>
              </a:rPr>
              <a:t> es </a:t>
            </a:r>
            <a:r>
              <a:rPr lang="en-GB" spc="0" dirty="0" err="1">
                <a:solidFill>
                  <a:srgbClr val="000000"/>
                </a:solidFill>
                <a:latin typeface="Calibri"/>
                <a:ea typeface="+mn-lt"/>
                <a:cs typeface="+mn-lt"/>
              </a:rPr>
              <a:t>darum</a:t>
            </a:r>
            <a:r>
              <a:rPr lang="en-GB" spc="0" dirty="0">
                <a:solidFill>
                  <a:srgbClr val="000000"/>
                </a:solidFill>
                <a:latin typeface="Calibri"/>
                <a:ea typeface="+mn-lt"/>
                <a:cs typeface="+mn-lt"/>
              </a:rPr>
              <a:t>, die </a:t>
            </a:r>
            <a:r>
              <a:rPr lang="en-GB" spc="0" dirty="0" err="1">
                <a:solidFill>
                  <a:srgbClr val="000000"/>
                </a:solidFill>
                <a:latin typeface="Calibri"/>
                <a:ea typeface="+mn-lt"/>
                <a:cs typeface="+mn-lt"/>
              </a:rPr>
              <a:t>Wirkung</a:t>
            </a:r>
            <a:r>
              <a:rPr lang="en-GB" spc="0" dirty="0">
                <a:solidFill>
                  <a:srgbClr val="000000"/>
                </a:solidFill>
                <a:latin typeface="Calibri"/>
                <a:ea typeface="+mn-lt"/>
                <a:cs typeface="+mn-lt"/>
              </a:rPr>
              <a:t> </a:t>
            </a:r>
            <a:r>
              <a:rPr lang="en-GB" spc="0" dirty="0" err="1">
                <a:solidFill>
                  <a:srgbClr val="000000"/>
                </a:solidFill>
                <a:latin typeface="Calibri"/>
                <a:ea typeface="+mn-lt"/>
                <a:cs typeface="+mn-lt"/>
              </a:rPr>
              <a:t>dieser</a:t>
            </a:r>
            <a:r>
              <a:rPr lang="en-GB" spc="0" dirty="0">
                <a:solidFill>
                  <a:srgbClr val="000000"/>
                </a:solidFill>
                <a:latin typeface="Calibri"/>
                <a:ea typeface="+mn-lt"/>
                <a:cs typeface="+mn-lt"/>
              </a:rPr>
              <a:t> </a:t>
            </a:r>
            <a:r>
              <a:rPr lang="en-GB" spc="0" dirty="0" err="1">
                <a:solidFill>
                  <a:srgbClr val="000000"/>
                </a:solidFill>
                <a:latin typeface="Calibri"/>
                <a:ea typeface="+mn-lt"/>
                <a:cs typeface="+mn-lt"/>
              </a:rPr>
              <a:t>Spenden</a:t>
            </a:r>
            <a:r>
              <a:rPr lang="en-GB" spc="0" dirty="0">
                <a:solidFill>
                  <a:srgbClr val="000000"/>
                </a:solidFill>
                <a:latin typeface="Calibri"/>
                <a:ea typeface="+mn-lt"/>
                <a:cs typeface="+mn-lt"/>
              </a:rPr>
              <a:t> </a:t>
            </a:r>
            <a:r>
              <a:rPr lang="en-GB" spc="0" dirty="0" err="1">
                <a:solidFill>
                  <a:srgbClr val="000000"/>
                </a:solidFill>
                <a:latin typeface="Calibri"/>
                <a:ea typeface="+mn-lt"/>
                <a:cs typeface="+mn-lt"/>
              </a:rPr>
              <a:t>effektiv</a:t>
            </a:r>
            <a:r>
              <a:rPr lang="en-GB" spc="0" dirty="0">
                <a:solidFill>
                  <a:srgbClr val="000000"/>
                </a:solidFill>
                <a:latin typeface="Calibri"/>
                <a:ea typeface="+mn-lt"/>
                <a:cs typeface="+mn-lt"/>
              </a:rPr>
              <a:t> </a:t>
            </a:r>
            <a:r>
              <a:rPr lang="en-GB" spc="0" dirty="0" err="1">
                <a:solidFill>
                  <a:srgbClr val="000000"/>
                </a:solidFill>
                <a:latin typeface="Calibri"/>
                <a:ea typeface="+mn-lt"/>
                <a:cs typeface="+mn-lt"/>
              </a:rPr>
              <a:t>zu</a:t>
            </a:r>
            <a:r>
              <a:rPr lang="en-GB" spc="0" dirty="0">
                <a:solidFill>
                  <a:srgbClr val="000000"/>
                </a:solidFill>
                <a:latin typeface="Calibri"/>
                <a:ea typeface="+mn-lt"/>
                <a:cs typeface="+mn-lt"/>
              </a:rPr>
              <a:t> </a:t>
            </a:r>
            <a:r>
              <a:rPr lang="en-GB" spc="0" dirty="0" err="1">
                <a:solidFill>
                  <a:srgbClr val="000000"/>
                </a:solidFill>
                <a:latin typeface="Calibri"/>
                <a:ea typeface="+mn-lt"/>
                <a:cs typeface="+mn-lt"/>
              </a:rPr>
              <a:t>vermitteln</a:t>
            </a:r>
            <a:r>
              <a:rPr lang="en-GB" spc="0" dirty="0">
                <a:solidFill>
                  <a:srgbClr val="000000"/>
                </a:solidFill>
                <a:latin typeface="Calibri"/>
                <a:ea typeface="+mn-lt"/>
                <a:cs typeface="+mn-lt"/>
              </a:rPr>
              <a:t>, </a:t>
            </a:r>
            <a:r>
              <a:rPr lang="en-GB" spc="0" dirty="0" err="1">
                <a:solidFill>
                  <a:srgbClr val="000000"/>
                </a:solidFill>
                <a:latin typeface="Calibri"/>
                <a:ea typeface="+mn-lt"/>
                <a:cs typeface="+mn-lt"/>
              </a:rPr>
              <a:t>indem</a:t>
            </a:r>
            <a:r>
              <a:rPr lang="en-GB" spc="0" dirty="0">
                <a:solidFill>
                  <a:srgbClr val="000000"/>
                </a:solidFill>
                <a:latin typeface="Calibri"/>
                <a:ea typeface="+mn-lt"/>
                <a:cs typeface="+mn-lt"/>
              </a:rPr>
              <a:t> der Zweck Ihrer Mission </a:t>
            </a:r>
            <a:r>
              <a:rPr lang="en-GB" spc="0" dirty="0" err="1">
                <a:solidFill>
                  <a:srgbClr val="000000"/>
                </a:solidFill>
                <a:latin typeface="Calibri"/>
                <a:ea typeface="+mn-lt"/>
                <a:cs typeface="+mn-lt"/>
              </a:rPr>
              <a:t>durch</a:t>
            </a:r>
            <a:r>
              <a:rPr lang="en-GB" spc="0" dirty="0">
                <a:solidFill>
                  <a:srgbClr val="000000"/>
                </a:solidFill>
                <a:latin typeface="Calibri"/>
                <a:ea typeface="+mn-lt"/>
                <a:cs typeface="+mn-lt"/>
              </a:rPr>
              <a:t> </a:t>
            </a:r>
            <a:r>
              <a:rPr lang="en-GB" spc="0" dirty="0" err="1">
                <a:solidFill>
                  <a:srgbClr val="000000"/>
                </a:solidFill>
                <a:latin typeface="Calibri"/>
                <a:ea typeface="+mn-lt"/>
                <a:cs typeface="+mn-lt"/>
              </a:rPr>
              <a:t>Grafiken</a:t>
            </a:r>
            <a:r>
              <a:rPr lang="en-GB" spc="0" dirty="0">
                <a:solidFill>
                  <a:srgbClr val="000000"/>
                </a:solidFill>
                <a:latin typeface="Calibri"/>
                <a:ea typeface="+mn-lt"/>
                <a:cs typeface="+mn-lt"/>
              </a:rPr>
              <a:t> und Fotos </a:t>
            </a:r>
            <a:r>
              <a:rPr lang="en-GB" spc="0" dirty="0" err="1">
                <a:solidFill>
                  <a:srgbClr val="000000"/>
                </a:solidFill>
                <a:latin typeface="Calibri"/>
                <a:ea typeface="+mn-lt"/>
                <a:cs typeface="+mn-lt"/>
              </a:rPr>
              <a:t>veranschaulicht</a:t>
            </a:r>
            <a:r>
              <a:rPr lang="en-GB" spc="0" dirty="0">
                <a:solidFill>
                  <a:srgbClr val="000000"/>
                </a:solidFill>
                <a:latin typeface="Calibri"/>
                <a:ea typeface="+mn-lt"/>
                <a:cs typeface="+mn-lt"/>
              </a:rPr>
              <a:t> </a:t>
            </a:r>
            <a:r>
              <a:rPr lang="en-GB" spc="0" dirty="0" err="1">
                <a:solidFill>
                  <a:srgbClr val="000000"/>
                </a:solidFill>
                <a:latin typeface="Calibri"/>
                <a:ea typeface="+mn-lt"/>
                <a:cs typeface="+mn-lt"/>
              </a:rPr>
              <a:t>wird</a:t>
            </a:r>
            <a:r>
              <a:rPr lang="en-GB" spc="0" dirty="0">
                <a:solidFill>
                  <a:srgbClr val="000000"/>
                </a:solidFill>
                <a:latin typeface="Calibri"/>
                <a:ea typeface="+mn-lt"/>
                <a:cs typeface="+mn-lt"/>
              </a:rPr>
              <a:t>.</a:t>
            </a:r>
          </a:p>
          <a:p>
            <a:pPr marL="800100" marR="0" lvl="1"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GB" u="sng" spc="0" dirty="0">
              <a:solidFill>
                <a:srgbClr val="000000"/>
              </a:solidFill>
              <a:latin typeface="Calibri" panose="020F0502020204030204"/>
              <a:ea typeface="Calibri"/>
              <a:cs typeface="Calibri"/>
            </a:endParaRPr>
          </a:p>
          <a:p>
            <a:pPr marL="457200" marR="0" lvl="1" indent="0" algn="l" defTabSz="914400" rtl="0" eaLnBrk="1" fontAlgn="auto" latinLnBrk="0" hangingPunct="1">
              <a:lnSpc>
                <a:spcPct val="90000"/>
              </a:lnSpc>
              <a:spcBef>
                <a:spcPts val="1000"/>
              </a:spcBef>
              <a:spcAft>
                <a:spcPts val="0"/>
              </a:spcAft>
              <a:buClrTx/>
              <a:buSzTx/>
              <a:tabLst/>
              <a:defRPr/>
            </a:pPr>
            <a:endParaRPr lang="en-GB" i="0" u="sng" strike="noStrike" kern="1200" cap="none" spc="0" normalizeH="0" baseline="0" noProof="0" dirty="0">
              <a:ln>
                <a:noFill/>
              </a:ln>
              <a:solidFill>
                <a:srgbClr val="000000"/>
              </a:solidFill>
              <a:effectLst/>
              <a:uLnTx/>
              <a:uFillTx/>
              <a:latin typeface="Calibri" panose="020F0502020204030204"/>
              <a:ea typeface="Calibri"/>
              <a:cs typeface="Calibri"/>
            </a:endParaRP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b="1" i="0" u="none" strike="noStrike" kern="1200" cap="none" spc="0" normalizeH="0" baseline="0" noProof="0">
              <a:ln>
                <a:noFill/>
              </a:ln>
              <a:solidFill>
                <a:schemeClr val="accent2"/>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tabLst/>
              <a:defRPr/>
            </a:pPr>
            <a:endParaRPr kumimoji="0" lang="en-GB" b="0" i="0" u="none" strike="noStrike" kern="1200" cap="none" spc="0" normalizeH="0" baseline="0" noProof="0">
              <a:ln>
                <a:noFill/>
              </a:ln>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Blip>
                <a:blip r:embed="rId4"/>
              </a:buBlip>
              <a:tabLst/>
              <a:defRPr/>
            </a:pPr>
            <a:endParaRPr kumimoji="0" lang="en-GB" b="0" i="0" u="none" strike="noStrike" kern="1200" cap="none" spc="0" normalizeH="0" baseline="0" noProof="0">
              <a:ln>
                <a:noFill/>
              </a:ln>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Blip>
                <a:blip r:embed="rId4"/>
              </a:buBlip>
              <a:tabLst/>
              <a:defRPr/>
            </a:pPr>
            <a:endParaRPr kumimoji="0" lang="en-GB" b="0" i="0" u="none" strike="noStrike" kern="1200" cap="none" spc="0" normalizeH="0" baseline="0" noProof="0">
              <a:ln>
                <a:noFill/>
              </a:ln>
              <a:effectLst/>
              <a:uLnTx/>
              <a:uFillTx/>
              <a:latin typeface="Calibri" panose="020F0502020204030204"/>
              <a:ea typeface="+mn-ea"/>
              <a:cs typeface="+mn-cs"/>
            </a:endParaRPr>
          </a:p>
          <a:p>
            <a:endParaRPr lang="en-US" sz="200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lIns="91440" tIns="45720" rIns="91440" bIns="45720" anchor="t">
            <a:noAutofit/>
          </a:bodyPr>
          <a:lstStyle/>
          <a:p>
            <a:r>
              <a:rPr lang="en-GB" err="1">
                <a:ea typeface="+mn-lt"/>
                <a:cs typeface="+mn-lt"/>
              </a:rPr>
              <a:t>Digitales</a:t>
            </a:r>
            <a:r>
              <a:rPr lang="en-GB">
                <a:ea typeface="+mn-lt"/>
                <a:cs typeface="+mn-lt"/>
              </a:rPr>
              <a:t> Fundraising: Ein </a:t>
            </a:r>
            <a:r>
              <a:rPr lang="en-GB" err="1">
                <a:ea typeface="+mn-lt"/>
                <a:cs typeface="+mn-lt"/>
              </a:rPr>
              <a:t>Crashkurs</a:t>
            </a:r>
            <a:endParaRPr lang="en-US" err="1"/>
          </a:p>
        </p:txBody>
      </p:sp>
    </p:spTree>
    <p:extLst>
      <p:ext uri="{BB962C8B-B14F-4D97-AF65-F5344CB8AC3E}">
        <p14:creationId xmlns:p14="http://schemas.microsoft.com/office/powerpoint/2010/main" val="201749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763486"/>
            <a:ext cx="10595237" cy="4132136"/>
          </a:xfrm>
        </p:spPr>
        <p:txBody>
          <a:bodyPr lIns="91440" tIns="45720" rIns="91440" bIns="45720" anchor="t"/>
          <a:lstStyle/>
          <a:p>
            <a:pPr marL="342900" indent="-342900">
              <a:buBlip>
                <a:blip r:embed="rId3"/>
              </a:buBlip>
              <a:defRPr/>
            </a:pPr>
            <a:r>
              <a:rPr lang="en-GB" b="1" dirty="0" err="1">
                <a:solidFill>
                  <a:schemeClr val="accent2"/>
                </a:solidFill>
                <a:ea typeface="+mn-lt"/>
                <a:cs typeface="+mn-lt"/>
              </a:rPr>
              <a:t>Digitale</a:t>
            </a:r>
            <a:r>
              <a:rPr lang="en-GB" b="1" dirty="0">
                <a:solidFill>
                  <a:schemeClr val="accent2"/>
                </a:solidFill>
                <a:ea typeface="+mn-lt"/>
                <a:cs typeface="+mn-lt"/>
              </a:rPr>
              <a:t> Fundraising-Ideen </a:t>
            </a:r>
            <a:r>
              <a:rPr kumimoji="0" lang="en-GB" b="1" i="0" u="none" strike="noStrike" kern="1200" cap="none" spc="0" normalizeH="0" baseline="0" noProof="0" dirty="0">
                <a:ln>
                  <a:noFill/>
                </a:ln>
                <a:solidFill>
                  <a:schemeClr val="accent2"/>
                </a:solidFill>
                <a:effectLst/>
                <a:uLnTx/>
                <a:uFillTx/>
                <a:ea typeface="+mn-lt"/>
                <a:cs typeface="+mn-lt"/>
              </a:rPr>
              <a:t>(</a:t>
            </a:r>
            <a:r>
              <a:rPr lang="en-GB" b="1" dirty="0">
                <a:solidFill>
                  <a:schemeClr val="accent2"/>
                </a:solidFill>
                <a:ea typeface="+mn-lt"/>
                <a:cs typeface="+mn-lt"/>
              </a:rPr>
              <a:t>Forts.):</a:t>
            </a:r>
            <a:endParaRPr lang="en-US" b="1" dirty="0">
              <a:solidFill>
                <a:schemeClr val="accent2"/>
              </a:solidFill>
              <a:ea typeface="+mn-ea"/>
              <a:cs typeface="+mn-cs"/>
            </a:endParaRPr>
          </a:p>
          <a:p>
            <a:pPr marL="342900" marR="0" lvl="0" indent="-342900" algn="l" defTabSz="914400" rtl="0" eaLnBrk="1" fontAlgn="auto" latinLnBrk="0" hangingPunct="1">
              <a:lnSpc>
                <a:spcPct val="90000"/>
              </a:lnSpc>
              <a:spcBef>
                <a:spcPts val="1000"/>
              </a:spcBef>
              <a:spcAft>
                <a:spcPts val="0"/>
              </a:spcAft>
              <a:buClrTx/>
              <a:buSzTx/>
              <a:buBlip>
                <a:blip r:embed="rId3"/>
              </a:buBlip>
              <a:tabLst/>
              <a:defRPr/>
            </a:pPr>
            <a:endParaRPr lang="en-GB" b="1">
              <a:solidFill>
                <a:schemeClr val="accent2"/>
              </a:solidFill>
              <a:latin typeface="Calibri" panose="020F0502020204030204"/>
            </a:endParaRPr>
          </a:p>
          <a:p>
            <a:pPr>
              <a:buClr>
                <a:schemeClr val="accent2"/>
              </a:buClr>
              <a:buFont typeface="Arial" panose="020B0604020202020204" pitchFamily="34" charset="0"/>
              <a:buChar char="•"/>
              <a:defRPr/>
            </a:pPr>
            <a:r>
              <a:rPr lang="en-GB" u="sng" dirty="0" err="1">
                <a:ea typeface="+mn-lt"/>
                <a:cs typeface="+mn-lt"/>
              </a:rPr>
              <a:t>Segmentiertes</a:t>
            </a:r>
            <a:r>
              <a:rPr lang="en-GB" u="sng" dirty="0">
                <a:ea typeface="+mn-lt"/>
                <a:cs typeface="+mn-lt"/>
              </a:rPr>
              <a:t> E-Mail-Marketing </a:t>
            </a:r>
            <a:r>
              <a:rPr lang="en-GB" u="sng" dirty="0" err="1">
                <a:ea typeface="+mn-lt"/>
                <a:cs typeface="+mn-lt"/>
              </a:rPr>
              <a:t>ist</a:t>
            </a:r>
            <a:r>
              <a:rPr lang="en-GB" u="sng" dirty="0">
                <a:ea typeface="+mn-lt"/>
                <a:cs typeface="+mn-lt"/>
              </a:rPr>
              <a:t> </a:t>
            </a:r>
            <a:r>
              <a:rPr lang="en-GB" u="sng" dirty="0" err="1">
                <a:ea typeface="+mn-lt"/>
                <a:cs typeface="+mn-lt"/>
              </a:rPr>
              <a:t>angesagt</a:t>
            </a:r>
            <a:endParaRPr lang="en-GB" u="sng" dirty="0">
              <a:ea typeface="+mn-lt"/>
              <a:cs typeface="+mn-lt"/>
            </a:endParaRPr>
          </a:p>
          <a:p>
            <a:pPr lvl="1">
              <a:spcBef>
                <a:spcPts val="1000"/>
              </a:spcBef>
              <a:buClr>
                <a:schemeClr val="accent2"/>
              </a:buClr>
              <a:buFont typeface="Arial" panose="020B0604020202020204" pitchFamily="34" charset="0"/>
              <a:buChar char="•"/>
              <a:defRPr/>
            </a:pPr>
            <a:endParaRPr lang="en-GB" spc="0" dirty="0">
              <a:solidFill>
                <a:srgbClr val="000000"/>
              </a:solidFill>
              <a:latin typeface="Calibri"/>
              <a:ea typeface="Calibri"/>
              <a:cs typeface="Calibri"/>
            </a:endParaRPr>
          </a:p>
          <a:p>
            <a:pPr lvl="1">
              <a:spcBef>
                <a:spcPts val="1000"/>
              </a:spcBef>
              <a:buClr>
                <a:schemeClr val="accent2"/>
              </a:buClr>
              <a:buFont typeface="Arial" panose="020B0604020202020204" pitchFamily="34" charset="0"/>
              <a:buChar char="•"/>
              <a:defRPr/>
            </a:pPr>
            <a:r>
              <a:rPr lang="en-GB" b="1" spc="0" err="1">
                <a:solidFill>
                  <a:srgbClr val="000000"/>
                </a:solidFill>
                <a:latin typeface="Calibri"/>
                <a:ea typeface="+mn-lt"/>
                <a:cs typeface="+mn-lt"/>
              </a:rPr>
              <a:t>Demografische</a:t>
            </a:r>
            <a:r>
              <a:rPr lang="en-GB" b="1" spc="0">
                <a:solidFill>
                  <a:srgbClr val="000000"/>
                </a:solidFill>
                <a:latin typeface="Calibri"/>
                <a:ea typeface="+mn-lt"/>
                <a:cs typeface="+mn-lt"/>
              </a:rPr>
              <a:t> Daten:</a:t>
            </a:r>
            <a:r>
              <a:rPr lang="en-GB" spc="0" dirty="0">
                <a:solidFill>
                  <a:srgbClr val="000000"/>
                </a:solidFill>
                <a:latin typeface="Calibri"/>
                <a:ea typeface="+mn-lt"/>
                <a:cs typeface="+mn-lt"/>
              </a:rPr>
              <a:t> </a:t>
            </a:r>
            <a:r>
              <a:rPr lang="en-GB" spc="0" err="1">
                <a:solidFill>
                  <a:srgbClr val="000000"/>
                </a:solidFill>
                <a:latin typeface="Calibri"/>
                <a:ea typeface="+mn-lt"/>
                <a:cs typeface="+mn-lt"/>
              </a:rPr>
              <a:t>Standort</a:t>
            </a:r>
            <a:r>
              <a:rPr lang="en-GB" spc="0">
                <a:solidFill>
                  <a:srgbClr val="000000"/>
                </a:solidFill>
                <a:latin typeface="Calibri"/>
                <a:ea typeface="+mn-lt"/>
                <a:cs typeface="+mn-lt"/>
              </a:rPr>
              <a:t>, Alter, </a:t>
            </a:r>
            <a:r>
              <a:rPr lang="en-GB" spc="0" err="1">
                <a:solidFill>
                  <a:srgbClr val="000000"/>
                </a:solidFill>
                <a:latin typeface="Calibri"/>
                <a:ea typeface="+mn-lt"/>
                <a:cs typeface="+mn-lt"/>
              </a:rPr>
              <a:t>Geschlecht</a:t>
            </a:r>
            <a:r>
              <a:rPr lang="en-GB" spc="0">
                <a:solidFill>
                  <a:srgbClr val="000000"/>
                </a:solidFill>
                <a:latin typeface="Calibri"/>
                <a:ea typeface="+mn-lt"/>
                <a:cs typeface="+mn-lt"/>
              </a:rPr>
              <a:t>, </a:t>
            </a:r>
            <a:r>
              <a:rPr lang="en-GB" spc="0" err="1">
                <a:solidFill>
                  <a:srgbClr val="000000"/>
                </a:solidFill>
                <a:latin typeface="Calibri"/>
                <a:ea typeface="+mn-lt"/>
                <a:cs typeface="+mn-lt"/>
              </a:rPr>
              <a:t>Eltern</a:t>
            </a:r>
            <a:r>
              <a:rPr lang="en-GB" spc="0">
                <a:solidFill>
                  <a:srgbClr val="000000"/>
                </a:solidFill>
                <a:latin typeface="Calibri"/>
                <a:ea typeface="+mn-lt"/>
                <a:cs typeface="+mn-lt"/>
              </a:rPr>
              <a:t>-/</a:t>
            </a:r>
            <a:r>
              <a:rPr lang="en-GB" spc="0" err="1">
                <a:solidFill>
                  <a:srgbClr val="000000"/>
                </a:solidFill>
                <a:latin typeface="Calibri"/>
                <a:ea typeface="+mn-lt"/>
                <a:cs typeface="+mn-lt"/>
              </a:rPr>
              <a:t>Familienstand</a:t>
            </a:r>
            <a:endParaRPr lang="en-GB" spc="0" dirty="0">
              <a:solidFill>
                <a:srgbClr val="000000"/>
              </a:solidFill>
              <a:latin typeface="Calibri"/>
              <a:ea typeface="Calibri"/>
              <a:cs typeface="Calibri"/>
            </a:endParaRPr>
          </a:p>
          <a:p>
            <a:pPr lvl="1">
              <a:spcBef>
                <a:spcPts val="1000"/>
              </a:spcBef>
              <a:buClr>
                <a:schemeClr val="accent2"/>
              </a:buClr>
              <a:buFont typeface="Arial" panose="020B0604020202020204" pitchFamily="34" charset="0"/>
              <a:buChar char="•"/>
              <a:defRPr/>
            </a:pPr>
            <a:endParaRPr lang="en-GB" spc="0" dirty="0">
              <a:solidFill>
                <a:srgbClr val="000000"/>
              </a:solidFill>
              <a:latin typeface="Calibri"/>
              <a:ea typeface="+mn-lt"/>
              <a:cs typeface="+mn-lt"/>
            </a:endParaRPr>
          </a:p>
          <a:p>
            <a:pPr lvl="1">
              <a:spcBef>
                <a:spcPts val="1000"/>
              </a:spcBef>
              <a:buClr>
                <a:schemeClr val="accent2"/>
              </a:buClr>
              <a:buFont typeface="Arial" panose="020B0604020202020204" pitchFamily="34" charset="0"/>
              <a:buChar char="•"/>
              <a:defRPr/>
            </a:pPr>
            <a:r>
              <a:rPr lang="en-GB" b="1" spc="0" err="1">
                <a:solidFill>
                  <a:srgbClr val="000000"/>
                </a:solidFill>
                <a:latin typeface="Calibri"/>
                <a:ea typeface="+mn-lt"/>
                <a:cs typeface="+mn-lt"/>
              </a:rPr>
              <a:t>Spendengröße</a:t>
            </a:r>
            <a:r>
              <a:rPr lang="en-GB" b="1" spc="0" dirty="0">
                <a:solidFill>
                  <a:srgbClr val="000000"/>
                </a:solidFill>
                <a:latin typeface="Calibri"/>
                <a:ea typeface="+mn-lt"/>
                <a:cs typeface="+mn-lt"/>
              </a:rPr>
              <a:t>:</a:t>
            </a:r>
            <a:r>
              <a:rPr lang="en-GB" spc="0" dirty="0">
                <a:solidFill>
                  <a:srgbClr val="000000"/>
                </a:solidFill>
                <a:latin typeface="Calibri"/>
                <a:ea typeface="+mn-lt"/>
                <a:cs typeface="+mn-lt"/>
              </a:rPr>
              <a:t> </a:t>
            </a:r>
            <a:r>
              <a:rPr lang="en-GB" spc="0" err="1">
                <a:solidFill>
                  <a:srgbClr val="000000"/>
                </a:solidFill>
                <a:latin typeface="Calibri"/>
                <a:ea typeface="+mn-lt"/>
                <a:cs typeface="+mn-lt"/>
              </a:rPr>
              <a:t>kleine</a:t>
            </a:r>
            <a:r>
              <a:rPr lang="en-GB" spc="0" dirty="0">
                <a:solidFill>
                  <a:srgbClr val="000000"/>
                </a:solidFill>
                <a:latin typeface="Calibri"/>
                <a:ea typeface="+mn-lt"/>
                <a:cs typeface="+mn-lt"/>
              </a:rPr>
              <a:t>, </a:t>
            </a:r>
            <a:r>
              <a:rPr lang="en-GB" spc="0" err="1">
                <a:solidFill>
                  <a:srgbClr val="000000"/>
                </a:solidFill>
                <a:latin typeface="Calibri"/>
                <a:ea typeface="+mn-lt"/>
                <a:cs typeface="+mn-lt"/>
              </a:rPr>
              <a:t>mittelgroße</a:t>
            </a:r>
            <a:r>
              <a:rPr lang="en-GB" spc="0" dirty="0">
                <a:solidFill>
                  <a:srgbClr val="000000"/>
                </a:solidFill>
                <a:latin typeface="Calibri"/>
                <a:ea typeface="+mn-lt"/>
                <a:cs typeface="+mn-lt"/>
              </a:rPr>
              <a:t> </a:t>
            </a:r>
            <a:r>
              <a:rPr lang="en-GB" spc="0" err="1">
                <a:solidFill>
                  <a:srgbClr val="000000"/>
                </a:solidFill>
                <a:latin typeface="Calibri"/>
                <a:ea typeface="+mn-lt"/>
                <a:cs typeface="+mn-lt"/>
              </a:rPr>
              <a:t>oder</a:t>
            </a:r>
            <a:r>
              <a:rPr lang="en-GB" spc="0" dirty="0">
                <a:solidFill>
                  <a:srgbClr val="000000"/>
                </a:solidFill>
                <a:latin typeface="Calibri"/>
                <a:ea typeface="+mn-lt"/>
                <a:cs typeface="+mn-lt"/>
              </a:rPr>
              <a:t> </a:t>
            </a:r>
            <a:r>
              <a:rPr lang="en-GB" spc="0" err="1">
                <a:solidFill>
                  <a:srgbClr val="000000"/>
                </a:solidFill>
                <a:latin typeface="Calibri"/>
                <a:ea typeface="+mn-lt"/>
                <a:cs typeface="+mn-lt"/>
              </a:rPr>
              <a:t>große</a:t>
            </a:r>
            <a:r>
              <a:rPr lang="en-GB" spc="0" dirty="0">
                <a:solidFill>
                  <a:srgbClr val="000000"/>
                </a:solidFill>
                <a:latin typeface="Calibri"/>
                <a:ea typeface="+mn-lt"/>
                <a:cs typeface="+mn-lt"/>
              </a:rPr>
              <a:t> </a:t>
            </a:r>
            <a:r>
              <a:rPr lang="en-GB" spc="0" err="1">
                <a:solidFill>
                  <a:srgbClr val="000000"/>
                </a:solidFill>
                <a:latin typeface="Calibri"/>
                <a:ea typeface="+mn-lt"/>
                <a:cs typeface="+mn-lt"/>
              </a:rPr>
              <a:t>Spenden</a:t>
            </a:r>
            <a:endParaRPr lang="en-GB" sz="2400" spc="0">
              <a:solidFill>
                <a:srgbClr val="000000"/>
              </a:solidFill>
              <a:latin typeface="Calibri"/>
              <a:ea typeface="Calibri" panose="020F0502020204030204"/>
              <a:cs typeface="Calibri" panose="020F0502020204030204"/>
            </a:endParaRPr>
          </a:p>
          <a:p>
            <a:pPr lvl="1">
              <a:spcBef>
                <a:spcPts val="1000"/>
              </a:spcBef>
              <a:buClr>
                <a:schemeClr val="accent2"/>
              </a:buClr>
              <a:buChar char="•"/>
              <a:defRPr/>
            </a:pPr>
            <a:endParaRPr lang="en-GB" spc="0" dirty="0">
              <a:solidFill>
                <a:srgbClr val="000000"/>
              </a:solidFill>
              <a:latin typeface="Calibri"/>
              <a:ea typeface="+mn-lt"/>
              <a:cs typeface="+mn-lt"/>
            </a:endParaRPr>
          </a:p>
          <a:p>
            <a:pPr lvl="1">
              <a:spcBef>
                <a:spcPts val="1000"/>
              </a:spcBef>
              <a:buClr>
                <a:schemeClr val="accent2"/>
              </a:buClr>
              <a:buChar char="•"/>
              <a:defRPr/>
            </a:pPr>
            <a:r>
              <a:rPr lang="en-GB" b="1" spc="0" err="1">
                <a:solidFill>
                  <a:srgbClr val="000000"/>
                </a:solidFill>
                <a:latin typeface="Calibri"/>
                <a:ea typeface="+mn-lt"/>
                <a:cs typeface="+mn-lt"/>
              </a:rPr>
              <a:t>Spendertyp</a:t>
            </a:r>
            <a:r>
              <a:rPr lang="en-GB" b="1" spc="0" dirty="0">
                <a:solidFill>
                  <a:srgbClr val="000000"/>
                </a:solidFill>
                <a:latin typeface="Calibri"/>
                <a:ea typeface="+mn-lt"/>
                <a:cs typeface="+mn-lt"/>
              </a:rPr>
              <a:t>:</a:t>
            </a:r>
            <a:r>
              <a:rPr lang="en-GB" spc="0" dirty="0">
                <a:solidFill>
                  <a:srgbClr val="000000"/>
                </a:solidFill>
                <a:latin typeface="Calibri"/>
                <a:ea typeface="+mn-lt"/>
                <a:cs typeface="+mn-lt"/>
              </a:rPr>
              <a:t> Neu-, </a:t>
            </a:r>
            <a:r>
              <a:rPr lang="en-GB" spc="0" err="1">
                <a:solidFill>
                  <a:srgbClr val="000000"/>
                </a:solidFill>
                <a:latin typeface="Calibri"/>
                <a:ea typeface="+mn-lt"/>
                <a:cs typeface="+mn-lt"/>
              </a:rPr>
              <a:t>Wiederholungs</a:t>
            </a:r>
            <a:r>
              <a:rPr lang="en-GB" spc="0" dirty="0">
                <a:solidFill>
                  <a:srgbClr val="000000"/>
                </a:solidFill>
                <a:latin typeface="Calibri"/>
                <a:ea typeface="+mn-lt"/>
                <a:cs typeface="+mn-lt"/>
              </a:rPr>
              <a:t>-, </a:t>
            </a:r>
            <a:r>
              <a:rPr lang="en-GB" spc="0" err="1">
                <a:solidFill>
                  <a:srgbClr val="000000"/>
                </a:solidFill>
                <a:latin typeface="Calibri"/>
                <a:ea typeface="+mn-lt"/>
                <a:cs typeface="+mn-lt"/>
              </a:rPr>
              <a:t>wiederkehrende</a:t>
            </a:r>
            <a:r>
              <a:rPr lang="en-GB" spc="0" dirty="0">
                <a:solidFill>
                  <a:srgbClr val="000000"/>
                </a:solidFill>
                <a:latin typeface="Calibri"/>
                <a:ea typeface="+mn-lt"/>
                <a:cs typeface="+mn-lt"/>
              </a:rPr>
              <a:t> </a:t>
            </a:r>
            <a:r>
              <a:rPr lang="en-GB" spc="0" err="1">
                <a:solidFill>
                  <a:srgbClr val="000000"/>
                </a:solidFill>
                <a:latin typeface="Calibri"/>
                <a:ea typeface="+mn-lt"/>
                <a:cs typeface="+mn-lt"/>
              </a:rPr>
              <a:t>oder</a:t>
            </a:r>
            <a:r>
              <a:rPr lang="en-GB" spc="0" dirty="0">
                <a:solidFill>
                  <a:srgbClr val="000000"/>
                </a:solidFill>
                <a:latin typeface="Calibri"/>
                <a:ea typeface="+mn-lt"/>
                <a:cs typeface="+mn-lt"/>
              </a:rPr>
              <a:t> </a:t>
            </a:r>
            <a:r>
              <a:rPr lang="en-GB" spc="0" err="1">
                <a:solidFill>
                  <a:srgbClr val="000000"/>
                </a:solidFill>
                <a:latin typeface="Calibri"/>
                <a:ea typeface="+mn-lt"/>
                <a:cs typeface="+mn-lt"/>
              </a:rPr>
              <a:t>abgelaufene</a:t>
            </a:r>
            <a:r>
              <a:rPr lang="en-GB" spc="0" dirty="0">
                <a:solidFill>
                  <a:srgbClr val="000000"/>
                </a:solidFill>
                <a:latin typeface="Calibri"/>
                <a:ea typeface="+mn-lt"/>
                <a:cs typeface="+mn-lt"/>
              </a:rPr>
              <a:t> Spender</a:t>
            </a:r>
            <a:endParaRPr lang="en-GB" spc="0">
              <a:solidFill>
                <a:srgbClr val="000000"/>
              </a:solidFill>
              <a:latin typeface="Calibri"/>
              <a:ea typeface="Calibri"/>
              <a:cs typeface="Calibri" panose="020F0502020204030204"/>
            </a:endParaRP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i="0" u="sng" strike="noStrike" kern="1200" cap="none" spc="0" normalizeH="0" baseline="0" noProof="0">
              <a:ln>
                <a:noFill/>
              </a:ln>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b="1" i="0" u="none" strike="noStrike" kern="1200" cap="none" spc="0" normalizeH="0" baseline="0" noProof="0">
              <a:ln>
                <a:noFill/>
              </a:ln>
              <a:solidFill>
                <a:schemeClr val="accent2"/>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tabLst/>
              <a:defRPr/>
            </a:pPr>
            <a:endParaRPr kumimoji="0" lang="en-GB" b="0" i="0" u="none" strike="noStrike" kern="1200" cap="none" spc="0" normalizeH="0" baseline="0" noProof="0">
              <a:ln>
                <a:noFill/>
              </a:ln>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Blip>
                <a:blip r:embed="rId4"/>
              </a:buBlip>
              <a:tabLst/>
              <a:defRPr/>
            </a:pPr>
            <a:endParaRPr kumimoji="0" lang="en-GB" b="0" i="0" u="none" strike="noStrike" kern="1200" cap="none" spc="0" normalizeH="0" baseline="0" noProof="0">
              <a:ln>
                <a:noFill/>
              </a:ln>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Blip>
                <a:blip r:embed="rId4"/>
              </a:buBlip>
              <a:tabLst/>
              <a:defRPr/>
            </a:pPr>
            <a:endParaRPr kumimoji="0" lang="en-GB" b="0" i="0" u="none" strike="noStrike" kern="1200" cap="none" spc="0" normalizeH="0" baseline="0" noProof="0">
              <a:ln>
                <a:noFill/>
              </a:ln>
              <a:effectLst/>
              <a:uLnTx/>
              <a:uFillTx/>
              <a:latin typeface="Calibri" panose="020F0502020204030204"/>
              <a:ea typeface="+mn-ea"/>
              <a:cs typeface="+mn-cs"/>
            </a:endParaRPr>
          </a:p>
          <a:p>
            <a:endParaRPr lang="en-US" sz="200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lIns="91440" tIns="45720" rIns="91440" bIns="45720" anchor="t">
            <a:noAutofit/>
          </a:bodyPr>
          <a:lstStyle/>
          <a:p>
            <a:r>
              <a:rPr lang="en-GB" err="1">
                <a:ea typeface="+mn-lt"/>
                <a:cs typeface="+mn-lt"/>
              </a:rPr>
              <a:t>Digitales</a:t>
            </a:r>
            <a:r>
              <a:rPr lang="en-GB">
                <a:ea typeface="+mn-lt"/>
                <a:cs typeface="+mn-lt"/>
              </a:rPr>
              <a:t> Fundraising: Ein </a:t>
            </a:r>
            <a:r>
              <a:rPr lang="en-GB" err="1">
                <a:ea typeface="+mn-lt"/>
                <a:cs typeface="+mn-lt"/>
              </a:rPr>
              <a:t>Crashkurs</a:t>
            </a:r>
            <a:endParaRPr lang="en-US" err="1"/>
          </a:p>
        </p:txBody>
      </p:sp>
    </p:spTree>
    <p:extLst>
      <p:ext uri="{BB962C8B-B14F-4D97-AF65-F5344CB8AC3E}">
        <p14:creationId xmlns:p14="http://schemas.microsoft.com/office/powerpoint/2010/main" val="752124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4" end="4"/>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xEl>
                                              <p:pRg st="6" end="6"/>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763486"/>
            <a:ext cx="10595237" cy="4132136"/>
          </a:xfrm>
        </p:spPr>
        <p:txBody>
          <a:bodyPr lIns="91440" tIns="45720" rIns="91440" bIns="45720" anchor="t"/>
          <a:lstStyle/>
          <a:p>
            <a:pPr marL="342900" indent="-342900">
              <a:buBlip>
                <a:blip r:embed="rId3"/>
              </a:buBlip>
              <a:defRPr/>
            </a:pPr>
            <a:r>
              <a:rPr kumimoji="0" lang="en-GB" b="0" i="0" u="none" strike="noStrike" kern="1200" cap="none" spc="0" normalizeH="0" baseline="0" noProof="0" dirty="0">
                <a:ln>
                  <a:noFill/>
                </a:ln>
                <a:effectLst/>
                <a:uLnTx/>
                <a:uFillTx/>
                <a:latin typeface="Calibri" panose="020F0502020204030204"/>
                <a:ea typeface="+mn-ea"/>
                <a:cs typeface="+mn-cs"/>
              </a:rPr>
              <a:t> </a:t>
            </a:r>
            <a:r>
              <a:rPr lang="en-GB" b="1" dirty="0" err="1">
                <a:solidFill>
                  <a:schemeClr val="accent2"/>
                </a:solidFill>
                <a:ea typeface="+mn-lt"/>
                <a:cs typeface="+mn-lt"/>
              </a:rPr>
              <a:t>Digitale</a:t>
            </a:r>
            <a:r>
              <a:rPr lang="en-GB" b="1" dirty="0">
                <a:solidFill>
                  <a:schemeClr val="accent2"/>
                </a:solidFill>
                <a:ea typeface="+mn-lt"/>
                <a:cs typeface="+mn-lt"/>
              </a:rPr>
              <a:t> Fundraising-Ideen </a:t>
            </a:r>
            <a:r>
              <a:rPr kumimoji="0" lang="en-GB" b="1" i="0" u="none" strike="noStrike" kern="1200" cap="none" spc="0" normalizeH="0" baseline="0" noProof="0" dirty="0">
                <a:ln>
                  <a:noFill/>
                </a:ln>
                <a:solidFill>
                  <a:schemeClr val="accent2"/>
                </a:solidFill>
                <a:effectLst/>
                <a:uLnTx/>
                <a:uFillTx/>
                <a:ea typeface="+mn-lt"/>
                <a:cs typeface="+mn-lt"/>
              </a:rPr>
              <a:t>(</a:t>
            </a:r>
            <a:r>
              <a:rPr lang="en-GB" b="1" dirty="0">
                <a:solidFill>
                  <a:schemeClr val="accent2"/>
                </a:solidFill>
                <a:ea typeface="+mn-lt"/>
                <a:cs typeface="+mn-lt"/>
              </a:rPr>
              <a:t>Forts</a:t>
            </a:r>
            <a:r>
              <a:rPr kumimoji="0" lang="en-GB" b="1" i="0" u="none" strike="noStrike" kern="1200" cap="none" spc="0" normalizeH="0" baseline="0" noProof="0" dirty="0">
                <a:ln>
                  <a:noFill/>
                </a:ln>
                <a:solidFill>
                  <a:schemeClr val="accent2"/>
                </a:solidFill>
                <a:effectLst/>
                <a:uLnTx/>
                <a:uFillTx/>
                <a:ea typeface="+mn-lt"/>
                <a:cs typeface="+mn-lt"/>
              </a:rPr>
              <a:t>.):</a:t>
            </a:r>
            <a:endParaRPr lang="en-US" dirty="0">
              <a:solidFill>
                <a:schemeClr val="accent2"/>
              </a:solidFill>
              <a:ea typeface="+mn-lt"/>
              <a:cs typeface="+mn-lt"/>
            </a:endParaRPr>
          </a:p>
          <a:p>
            <a:pPr marL="342900" indent="-342900">
              <a:buFont typeface="Arial" panose="020B0604020202020204" pitchFamily="34" charset="0"/>
              <a:buChar char="•"/>
              <a:defRPr/>
            </a:pPr>
            <a:endParaRPr lang="en-GB" b="1">
              <a:solidFill>
                <a:schemeClr val="accent2"/>
              </a:solidFill>
              <a:ea typeface="+mn-lt"/>
              <a:cs typeface="+mn-lt"/>
            </a:endParaRPr>
          </a:p>
          <a:p>
            <a:pPr marL="342900" indent="-342900">
              <a:buFont typeface="Arial" panose="020B0604020202020204" pitchFamily="34" charset="0"/>
              <a:buChar char="•"/>
              <a:defRPr/>
            </a:pPr>
            <a:r>
              <a:rPr kumimoji="0" lang="en-GB" i="0" u="sng" strike="noStrike" kern="1200" cap="none" spc="0" normalizeH="0" baseline="0" noProof="0" dirty="0">
                <a:ln>
                  <a:noFill/>
                </a:ln>
                <a:effectLst/>
                <a:uLnTx/>
                <a:uFillTx/>
                <a:ea typeface="+mn-lt"/>
                <a:cs typeface="+mn-lt"/>
              </a:rPr>
              <a:t>Lean </a:t>
            </a:r>
            <a:r>
              <a:rPr lang="en-GB" u="sng" dirty="0">
                <a:ea typeface="+mn-lt"/>
                <a:cs typeface="+mn-lt"/>
              </a:rPr>
              <a:t>in </a:t>
            </a:r>
            <a:r>
              <a:rPr lang="en-GB" u="sng" dirty="0" err="1">
                <a:ea typeface="+mn-lt"/>
                <a:cs typeface="+mn-lt"/>
              </a:rPr>
              <a:t>segmentiertes</a:t>
            </a:r>
            <a:r>
              <a:rPr lang="en-GB" u="sng" dirty="0">
                <a:ea typeface="+mn-lt"/>
                <a:cs typeface="+mn-lt"/>
              </a:rPr>
              <a:t> E-Mail-Marketing </a:t>
            </a:r>
            <a:r>
              <a:rPr kumimoji="0" lang="en-GB" i="0" u="sng" strike="noStrike" kern="1200" cap="none" spc="0" normalizeH="0" baseline="0" noProof="0" dirty="0">
                <a:ln>
                  <a:noFill/>
                </a:ln>
                <a:effectLst/>
                <a:uLnTx/>
                <a:uFillTx/>
                <a:ea typeface="+mn-lt"/>
                <a:cs typeface="+mn-lt"/>
              </a:rPr>
              <a:t>(</a:t>
            </a:r>
            <a:r>
              <a:rPr lang="en-GB" u="sng" dirty="0">
                <a:ea typeface="+mn-lt"/>
                <a:cs typeface="+mn-lt"/>
              </a:rPr>
              <a:t>Forts</a:t>
            </a:r>
            <a:r>
              <a:rPr kumimoji="0" lang="en-GB" i="0" u="sng" strike="noStrike" kern="1200" cap="none" spc="0" normalizeH="0" baseline="0" noProof="0" dirty="0">
                <a:ln>
                  <a:noFill/>
                </a:ln>
                <a:effectLst/>
                <a:uLnTx/>
                <a:uFillTx/>
                <a:ea typeface="+mn-lt"/>
                <a:cs typeface="+mn-lt"/>
              </a:rPr>
              <a:t>.)</a:t>
            </a:r>
            <a:endParaRPr lang="en-GB" i="0" u="sng" strike="noStrike" kern="1200" cap="none" spc="0" normalizeH="0" baseline="0" noProof="0" dirty="0">
              <a:ln>
                <a:noFill/>
              </a:ln>
              <a:effectLst/>
              <a:uLnTx/>
              <a:uFillTx/>
              <a:ea typeface="+mn-lt"/>
              <a:cs typeface="+mn-lt"/>
            </a:endParaRPr>
          </a:p>
          <a:p>
            <a:pPr marL="342900" marR="0" lvl="0" indent="-342900" algn="l" defTabSz="914400" rtl="0" eaLnBrk="1" fontAlgn="auto" latinLnBrk="0" hangingPunct="1">
              <a:lnSpc>
                <a:spcPct val="90000"/>
              </a:lnSpc>
              <a:spcBef>
                <a:spcPts val="1000"/>
              </a:spcBef>
              <a:spcAft>
                <a:spcPts val="0"/>
              </a:spcAft>
              <a:buClr>
                <a:schemeClr val="accent2"/>
              </a:buClr>
              <a:buSzTx/>
              <a:buFont typeface="Arial" panose="020B0604020202020204" pitchFamily="34" charset="0"/>
              <a:buChar char="•"/>
              <a:tabLst/>
              <a:defRPr/>
            </a:pPr>
            <a:endParaRPr kumimoji="0" lang="en-GB" i="0" u="sng" strike="noStrike" kern="1200" cap="none" spc="0" normalizeH="0" baseline="0" noProof="0">
              <a:ln>
                <a:noFill/>
              </a:ln>
              <a:effectLst/>
              <a:uLnTx/>
              <a:uFillTx/>
              <a:latin typeface="Calibri" panose="020F0502020204030204"/>
              <a:ea typeface="+mn-ea"/>
              <a:cs typeface="+mn-cs"/>
            </a:endParaRPr>
          </a:p>
          <a:p>
            <a:pPr marL="800100" lvl="1" indent="-342900">
              <a:spcBef>
                <a:spcPts val="1000"/>
              </a:spcBef>
              <a:buClr>
                <a:schemeClr val="accent2"/>
              </a:buClr>
              <a:buFont typeface="Calibri" panose="020F0502020204030204" pitchFamily="34" charset="0"/>
              <a:buChar char="‒"/>
              <a:defRPr/>
            </a:pPr>
            <a:r>
              <a:rPr lang="en-GB" b="1" spc="0" dirty="0" err="1">
                <a:solidFill>
                  <a:srgbClr val="000000"/>
                </a:solidFill>
                <a:latin typeface="Calibri"/>
                <a:ea typeface="+mn-lt"/>
                <a:cs typeface="+mn-lt"/>
              </a:rPr>
              <a:t>Kommunikationspräferenz</a:t>
            </a:r>
            <a:r>
              <a:rPr lang="en-GB" b="1" spc="0" dirty="0">
                <a:solidFill>
                  <a:srgbClr val="000000"/>
                </a:solidFill>
                <a:latin typeface="Calibri"/>
                <a:ea typeface="+mn-lt"/>
                <a:cs typeface="+mn-lt"/>
              </a:rPr>
              <a:t>: </a:t>
            </a:r>
            <a:r>
              <a:rPr lang="en-GB" spc="0" dirty="0">
                <a:solidFill>
                  <a:srgbClr val="000000"/>
                </a:solidFill>
                <a:latin typeface="Calibri"/>
                <a:ea typeface="+mn-lt"/>
                <a:cs typeface="+mn-lt"/>
              </a:rPr>
              <a:t>E-Mail, SMS, </a:t>
            </a:r>
            <a:r>
              <a:rPr lang="en-GB" spc="0" dirty="0" err="1">
                <a:solidFill>
                  <a:srgbClr val="000000"/>
                </a:solidFill>
                <a:latin typeface="Calibri"/>
                <a:ea typeface="+mn-lt"/>
                <a:cs typeface="+mn-lt"/>
              </a:rPr>
              <a:t>Telefon</a:t>
            </a:r>
            <a:r>
              <a:rPr lang="en-GB" spc="0" dirty="0">
                <a:solidFill>
                  <a:srgbClr val="000000"/>
                </a:solidFill>
                <a:latin typeface="Calibri"/>
                <a:ea typeface="+mn-lt"/>
                <a:cs typeface="+mn-lt"/>
              </a:rPr>
              <a:t>, </a:t>
            </a:r>
            <a:r>
              <a:rPr lang="en-GB" spc="0" dirty="0" err="1">
                <a:solidFill>
                  <a:srgbClr val="000000"/>
                </a:solidFill>
                <a:latin typeface="Calibri"/>
                <a:ea typeface="+mn-lt"/>
                <a:cs typeface="+mn-lt"/>
              </a:rPr>
              <a:t>Direktwerbung</a:t>
            </a:r>
            <a:r>
              <a:rPr lang="en-GB" spc="0" dirty="0">
                <a:solidFill>
                  <a:srgbClr val="000000"/>
                </a:solidFill>
                <a:latin typeface="Calibri"/>
                <a:ea typeface="+mn-lt"/>
                <a:cs typeface="+mn-lt"/>
              </a:rPr>
              <a:t>+</a:t>
            </a:r>
          </a:p>
          <a:p>
            <a:pPr marL="800100" lvl="1" indent="-342900">
              <a:spcBef>
                <a:spcPts val="1000"/>
              </a:spcBef>
              <a:buClr>
                <a:schemeClr val="accent2"/>
              </a:buClr>
              <a:buFont typeface="Calibri" panose="020F0502020204030204" pitchFamily="34" charset="0"/>
              <a:buChar char="‒"/>
              <a:defRPr/>
            </a:pPr>
            <a:endParaRPr lang="en-GB" b="1" spc="0" dirty="0">
              <a:solidFill>
                <a:srgbClr val="000000"/>
              </a:solidFill>
              <a:latin typeface="Calibri"/>
              <a:ea typeface="+mn-lt"/>
              <a:cs typeface="+mn-lt"/>
            </a:endParaRPr>
          </a:p>
          <a:p>
            <a:pPr marL="800100" marR="0" lvl="1" indent="-342900" algn="l" defTabSz="914400">
              <a:lnSpc>
                <a:spcPct val="90000"/>
              </a:lnSpc>
              <a:spcBef>
                <a:spcPts val="1000"/>
              </a:spcBef>
              <a:spcAft>
                <a:spcPts val="0"/>
              </a:spcAft>
              <a:buClr>
                <a:schemeClr val="accent2"/>
              </a:buClr>
              <a:buSzTx/>
              <a:buFont typeface="Calibri" panose="020F0502020204030204" pitchFamily="34" charset="0"/>
              <a:buChar char="‒"/>
              <a:tabLst/>
              <a:defRPr/>
            </a:pPr>
            <a:r>
              <a:rPr lang="en-GB" b="1" spc="0" dirty="0" err="1">
                <a:solidFill>
                  <a:srgbClr val="000000"/>
                </a:solidFill>
                <a:latin typeface="Calibri"/>
                <a:ea typeface="+mn-lt"/>
                <a:cs typeface="+mn-lt"/>
              </a:rPr>
              <a:t>Spendenmethode</a:t>
            </a:r>
            <a:r>
              <a:rPr lang="en-GB" b="1" spc="0" dirty="0">
                <a:solidFill>
                  <a:srgbClr val="000000"/>
                </a:solidFill>
                <a:latin typeface="Calibri"/>
                <a:ea typeface="+mn-lt"/>
                <a:cs typeface="+mn-lt"/>
              </a:rPr>
              <a:t>: </a:t>
            </a:r>
            <a:r>
              <a:rPr lang="en-GB" spc="0" dirty="0" err="1">
                <a:solidFill>
                  <a:srgbClr val="000000"/>
                </a:solidFill>
                <a:latin typeface="Calibri"/>
                <a:ea typeface="+mn-lt"/>
                <a:cs typeface="+mn-lt"/>
              </a:rPr>
              <a:t>Bargeld</a:t>
            </a:r>
            <a:r>
              <a:rPr lang="en-GB" spc="0" dirty="0">
                <a:solidFill>
                  <a:srgbClr val="000000"/>
                </a:solidFill>
                <a:latin typeface="Calibri"/>
                <a:ea typeface="+mn-lt"/>
                <a:cs typeface="+mn-lt"/>
              </a:rPr>
              <a:t>, Scheck, online, </a:t>
            </a:r>
            <a:r>
              <a:rPr lang="en-GB" spc="0" dirty="0" err="1">
                <a:solidFill>
                  <a:srgbClr val="000000"/>
                </a:solidFill>
                <a:latin typeface="Calibri"/>
                <a:ea typeface="+mn-lt"/>
                <a:cs typeface="+mn-lt"/>
              </a:rPr>
              <a:t>mobil</a:t>
            </a:r>
            <a:endParaRPr lang="en-GB" spc="0" dirty="0">
              <a:solidFill>
                <a:srgbClr val="000000"/>
              </a:solidFill>
              <a:latin typeface="Calibri"/>
              <a:ea typeface="Calibri"/>
              <a:cs typeface="Calibri"/>
            </a:endParaRPr>
          </a:p>
          <a:p>
            <a:pPr marL="0" marR="0" lvl="0" indent="0" algn="l" defTabSz="914400" rtl="0" eaLnBrk="1" fontAlgn="auto" latinLnBrk="0" hangingPunct="1">
              <a:lnSpc>
                <a:spcPct val="90000"/>
              </a:lnSpc>
              <a:spcBef>
                <a:spcPts val="1000"/>
              </a:spcBef>
              <a:spcAft>
                <a:spcPts val="0"/>
              </a:spcAft>
              <a:buClrTx/>
              <a:buSzTx/>
              <a:tabLst/>
              <a:defRPr/>
            </a:pPr>
            <a:endParaRPr lang="en-GB" u="sng">
              <a:latin typeface="Calibri" panose="020F0502020204030204"/>
            </a:endParaRP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i="0" u="sng" strike="noStrike" kern="1200" cap="none" spc="0" normalizeH="0" baseline="0" noProof="0">
              <a:ln>
                <a:noFill/>
              </a:ln>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b="1" i="0" u="none" strike="noStrike" kern="1200" cap="none" spc="0" normalizeH="0" baseline="0" noProof="0">
              <a:ln>
                <a:noFill/>
              </a:ln>
              <a:solidFill>
                <a:schemeClr val="accent2"/>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tabLst/>
              <a:defRPr/>
            </a:pPr>
            <a:endParaRPr kumimoji="0" lang="en-GB" b="0" i="0" u="none" strike="noStrike" kern="1200" cap="none" spc="0" normalizeH="0" baseline="0" noProof="0">
              <a:ln>
                <a:noFill/>
              </a:ln>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Blip>
                <a:blip r:embed="rId4"/>
              </a:buBlip>
              <a:tabLst/>
              <a:defRPr/>
            </a:pPr>
            <a:endParaRPr kumimoji="0" lang="en-GB" b="0" i="0" u="none" strike="noStrike" kern="1200" cap="none" spc="0" normalizeH="0" baseline="0" noProof="0">
              <a:ln>
                <a:noFill/>
              </a:ln>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Blip>
                <a:blip r:embed="rId4"/>
              </a:buBlip>
              <a:tabLst/>
              <a:defRPr/>
            </a:pPr>
            <a:endParaRPr kumimoji="0" lang="en-GB" b="0" i="0" u="none" strike="noStrike" kern="1200" cap="none" spc="0" normalizeH="0" baseline="0" noProof="0">
              <a:ln>
                <a:noFill/>
              </a:ln>
              <a:effectLst/>
              <a:uLnTx/>
              <a:uFillTx/>
              <a:latin typeface="Calibri" panose="020F0502020204030204"/>
              <a:ea typeface="+mn-ea"/>
              <a:cs typeface="+mn-cs"/>
            </a:endParaRPr>
          </a:p>
          <a:p>
            <a:endParaRPr lang="en-US" sz="200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lIns="91440" tIns="45720" rIns="91440" bIns="45720" anchor="t">
            <a:noAutofit/>
          </a:bodyPr>
          <a:lstStyle/>
          <a:p>
            <a:r>
              <a:rPr lang="en-GB" err="1">
                <a:ea typeface="+mn-lt"/>
                <a:cs typeface="+mn-lt"/>
              </a:rPr>
              <a:t>Digitales</a:t>
            </a:r>
            <a:r>
              <a:rPr lang="en-GB">
                <a:ea typeface="+mn-lt"/>
                <a:cs typeface="+mn-lt"/>
              </a:rPr>
              <a:t> Fundraising: Ein </a:t>
            </a:r>
            <a:r>
              <a:rPr lang="en-GB" err="1">
                <a:ea typeface="+mn-lt"/>
                <a:cs typeface="+mn-lt"/>
              </a:rPr>
              <a:t>Crashkurs</a:t>
            </a:r>
            <a:endParaRPr lang="en-US" err="1"/>
          </a:p>
        </p:txBody>
      </p:sp>
    </p:spTree>
    <p:extLst>
      <p:ext uri="{BB962C8B-B14F-4D97-AF65-F5344CB8AC3E}">
        <p14:creationId xmlns:p14="http://schemas.microsoft.com/office/powerpoint/2010/main" val="1714854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4" end="4"/>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763486"/>
            <a:ext cx="10595237" cy="4132136"/>
          </a:xfrm>
        </p:spPr>
        <p:txBody>
          <a:bodyPr lIns="91440" tIns="45720" rIns="91440" bIns="45720" anchor="t"/>
          <a:lstStyle/>
          <a:p>
            <a:pPr marL="342900" indent="-342900">
              <a:buBlip>
                <a:blip r:embed="rId3"/>
              </a:buBlip>
              <a:defRPr/>
            </a:pPr>
            <a:r>
              <a:rPr kumimoji="0" lang="en-GB" b="0" i="0" u="none" strike="noStrike" kern="1200" cap="none" spc="0" normalizeH="0" baseline="0" noProof="0" dirty="0">
                <a:ln>
                  <a:noFill/>
                </a:ln>
                <a:effectLst/>
                <a:uLnTx/>
                <a:uFillTx/>
                <a:latin typeface="Calibri" panose="020F0502020204030204"/>
                <a:ea typeface="+mn-ea"/>
                <a:cs typeface="+mn-cs"/>
              </a:rPr>
              <a:t> </a:t>
            </a:r>
            <a:r>
              <a:rPr lang="en-GB" b="1" dirty="0" err="1">
                <a:solidFill>
                  <a:schemeClr val="accent2"/>
                </a:solidFill>
                <a:ea typeface="+mn-lt"/>
                <a:cs typeface="+mn-lt"/>
              </a:rPr>
              <a:t>Digitale</a:t>
            </a:r>
            <a:r>
              <a:rPr lang="en-GB" b="1" dirty="0">
                <a:solidFill>
                  <a:schemeClr val="accent2"/>
                </a:solidFill>
                <a:ea typeface="+mn-lt"/>
                <a:cs typeface="+mn-lt"/>
              </a:rPr>
              <a:t> Fundraising-Ideen </a:t>
            </a:r>
            <a:r>
              <a:rPr kumimoji="0" lang="en-GB" b="1" i="0" u="none" strike="noStrike" kern="1200" cap="none" spc="0" normalizeH="0" baseline="0" noProof="0" dirty="0">
                <a:ln>
                  <a:noFill/>
                </a:ln>
                <a:solidFill>
                  <a:schemeClr val="accent2"/>
                </a:solidFill>
                <a:effectLst/>
                <a:uLnTx/>
                <a:uFillTx/>
                <a:ea typeface="+mn-lt"/>
                <a:cs typeface="+mn-lt"/>
              </a:rPr>
              <a:t>(</a:t>
            </a:r>
            <a:r>
              <a:rPr lang="en-GB" b="1" dirty="0">
                <a:solidFill>
                  <a:schemeClr val="accent2"/>
                </a:solidFill>
                <a:ea typeface="+mn-lt"/>
                <a:cs typeface="+mn-lt"/>
              </a:rPr>
              <a:t>Forts</a:t>
            </a:r>
            <a:r>
              <a:rPr kumimoji="0" lang="en-GB" b="1" i="0" u="none" strike="noStrike" kern="1200" cap="none" spc="0" normalizeH="0" baseline="0" noProof="0" dirty="0">
                <a:ln>
                  <a:noFill/>
                </a:ln>
                <a:solidFill>
                  <a:schemeClr val="accent2"/>
                </a:solidFill>
                <a:effectLst/>
                <a:uLnTx/>
                <a:uFillTx/>
                <a:ea typeface="+mn-lt"/>
                <a:cs typeface="+mn-lt"/>
              </a:rPr>
              <a:t>.):</a:t>
            </a:r>
            <a:endParaRPr lang="en-US" dirty="0">
              <a:solidFill>
                <a:schemeClr val="accent2"/>
              </a:solidFill>
              <a:ea typeface="+mn-lt"/>
              <a:cs typeface="+mn-lt"/>
            </a:endParaRPr>
          </a:p>
          <a:p>
            <a:pPr marL="342900" indent="-342900">
              <a:buFont typeface="Arial" panose="020B0604020202020204" pitchFamily="34" charset="0"/>
              <a:buChar char="•"/>
              <a:defRPr/>
            </a:pPr>
            <a:endParaRPr lang="en-GB" b="1" dirty="0">
              <a:solidFill>
                <a:schemeClr val="accent2"/>
              </a:solidFill>
              <a:ea typeface="+mn-lt"/>
              <a:cs typeface="+mn-lt"/>
            </a:endParaRPr>
          </a:p>
          <a:p>
            <a:pPr marL="342900" indent="-342900">
              <a:buFont typeface="Arial" panose="020B0604020202020204" pitchFamily="34" charset="0"/>
              <a:buChar char="•"/>
              <a:defRPr/>
            </a:pPr>
            <a:r>
              <a:rPr kumimoji="0" lang="en-GB" i="0" u="sng" strike="noStrike" kern="1200" cap="none" spc="0" normalizeH="0" baseline="0" noProof="0" dirty="0">
                <a:ln>
                  <a:noFill/>
                </a:ln>
                <a:effectLst/>
                <a:uLnTx/>
                <a:uFillTx/>
                <a:ea typeface="+mn-lt"/>
                <a:cs typeface="+mn-lt"/>
              </a:rPr>
              <a:t>A/</a:t>
            </a:r>
            <a:r>
              <a:rPr lang="en-GB" u="sng" dirty="0">
                <a:ea typeface="+mn-lt"/>
                <a:cs typeface="+mn-lt"/>
              </a:rPr>
              <a:t>B-Test Ihrer </a:t>
            </a:r>
            <a:r>
              <a:rPr lang="en-GB" u="sng" dirty="0" err="1">
                <a:ea typeface="+mn-lt"/>
                <a:cs typeface="+mn-lt"/>
              </a:rPr>
              <a:t>Spendenseite</a:t>
            </a:r>
            <a:endParaRPr lang="en-GB" b="1" i="0" u="sng" strike="noStrike" kern="1200" cap="none" spc="0" normalizeH="0" baseline="0" noProof="0" dirty="0" err="1">
              <a:ln>
                <a:noFill/>
              </a:ln>
              <a:solidFill>
                <a:srgbClr val="0D9390"/>
              </a:solidFill>
              <a:effectLst/>
              <a:uLnTx/>
              <a:uFillTx/>
              <a:latin typeface="Calibri" panose="020F0502020204030204"/>
              <a:cs typeface="Calibri"/>
            </a:endParaRPr>
          </a:p>
          <a:p>
            <a:pPr marL="342900" marR="0" lvl="0" indent="-342900" algn="l" defTabSz="914400" rtl="0" eaLnBrk="1" fontAlgn="auto" latinLnBrk="0" hangingPunct="1">
              <a:lnSpc>
                <a:spcPct val="90000"/>
              </a:lnSpc>
              <a:spcBef>
                <a:spcPts val="1000"/>
              </a:spcBef>
              <a:spcAft>
                <a:spcPts val="0"/>
              </a:spcAft>
              <a:buClr>
                <a:schemeClr val="accent2"/>
              </a:buClr>
              <a:buSzTx/>
              <a:buFont typeface="Arial" panose="020B0604020202020204" pitchFamily="34" charset="0"/>
              <a:buChar char="•"/>
              <a:tabLst/>
              <a:defRPr/>
            </a:pPr>
            <a:endParaRPr kumimoji="0" lang="en-GB" i="0" u="sng" strike="noStrike" kern="1200" cap="none" spc="0" normalizeH="0" baseline="0" noProof="0">
              <a:ln>
                <a:noFill/>
              </a:ln>
              <a:effectLst/>
              <a:uLnTx/>
              <a:uFillTx/>
              <a:latin typeface="Calibri" panose="020F0502020204030204"/>
              <a:ea typeface="+mn-ea"/>
              <a:cs typeface="+mn-cs"/>
            </a:endParaRPr>
          </a:p>
          <a:p>
            <a:pPr marL="800100" lvl="1" indent="-342900">
              <a:spcBef>
                <a:spcPts val="1000"/>
              </a:spcBef>
              <a:buClr>
                <a:schemeClr val="accent2"/>
              </a:buClr>
              <a:buFont typeface="Calibri" panose="020F0502020204030204" pitchFamily="34" charset="0"/>
              <a:buChar char="‒"/>
              <a:defRPr/>
            </a:pPr>
            <a:r>
              <a:rPr lang="en-GB" spc="0">
                <a:solidFill>
                  <a:srgbClr val="000000"/>
                </a:solidFill>
                <a:latin typeface="Calibri"/>
                <a:ea typeface="+mn-lt"/>
                <a:cs typeface="+mn-lt"/>
              </a:rPr>
              <a:t>Der </a:t>
            </a:r>
            <a:r>
              <a:rPr lang="en-GB" spc="0" err="1">
                <a:solidFill>
                  <a:srgbClr val="000000"/>
                </a:solidFill>
                <a:latin typeface="Calibri"/>
                <a:ea typeface="+mn-lt"/>
                <a:cs typeface="+mn-lt"/>
              </a:rPr>
              <a:t>Wortlaut</a:t>
            </a:r>
            <a:r>
              <a:rPr lang="en-GB" spc="0">
                <a:solidFill>
                  <a:srgbClr val="000000"/>
                </a:solidFill>
                <a:latin typeface="Calibri"/>
                <a:ea typeface="+mn-lt"/>
                <a:cs typeface="+mn-lt"/>
              </a:rPr>
              <a:t> Ihrer </a:t>
            </a:r>
            <a:r>
              <a:rPr lang="en-GB" spc="0" err="1">
                <a:solidFill>
                  <a:srgbClr val="000000"/>
                </a:solidFill>
                <a:latin typeface="Calibri"/>
                <a:ea typeface="+mn-lt"/>
                <a:cs typeface="+mn-lt"/>
              </a:rPr>
              <a:t>Spendenaufrufe</a:t>
            </a:r>
            <a:br>
              <a:rPr lang="en-GB" spc="0" dirty="0">
                <a:latin typeface="Calibri" panose="020F0502020204030204"/>
              </a:rPr>
            </a:br>
            <a:endParaRPr lang="en-GB" spc="0">
              <a:solidFill>
                <a:srgbClr val="000000"/>
              </a:solidFill>
              <a:latin typeface="Calibri" panose="020F0502020204030204"/>
              <a:ea typeface="Calibri"/>
              <a:cs typeface="Calibri"/>
            </a:endParaRPr>
          </a:p>
          <a:p>
            <a:pPr marL="800100" lvl="1" indent="-342900">
              <a:spcBef>
                <a:spcPts val="1000"/>
              </a:spcBef>
              <a:buClr>
                <a:schemeClr val="accent2"/>
              </a:buClr>
              <a:buFont typeface="Calibri" panose="020F0502020204030204" pitchFamily="34" charset="0"/>
              <a:buChar char="‒"/>
              <a:defRPr/>
            </a:pPr>
            <a:r>
              <a:rPr lang="en-GB" spc="0" err="1">
                <a:solidFill>
                  <a:srgbClr val="000000"/>
                </a:solidFill>
                <a:latin typeface="Calibri"/>
                <a:ea typeface="+mn-lt"/>
                <a:cs typeface="+mn-lt"/>
              </a:rPr>
              <a:t>Vorgeschlagene</a:t>
            </a:r>
            <a:r>
              <a:rPr lang="en-GB" spc="0" dirty="0">
                <a:solidFill>
                  <a:srgbClr val="000000"/>
                </a:solidFill>
                <a:latin typeface="Calibri"/>
                <a:ea typeface="+mn-lt"/>
                <a:cs typeface="+mn-lt"/>
              </a:rPr>
              <a:t> </a:t>
            </a:r>
            <a:r>
              <a:rPr lang="en-GB" spc="0" err="1">
                <a:solidFill>
                  <a:srgbClr val="000000"/>
                </a:solidFill>
                <a:latin typeface="Calibri"/>
                <a:ea typeface="+mn-lt"/>
                <a:cs typeface="+mn-lt"/>
              </a:rPr>
              <a:t>Spendenbeträge</a:t>
            </a:r>
            <a:r>
              <a:rPr lang="en-GB" spc="0">
                <a:solidFill>
                  <a:srgbClr val="000000"/>
                </a:solidFill>
                <a:latin typeface="Calibri"/>
                <a:ea typeface="+mn-lt"/>
                <a:cs typeface="+mn-lt"/>
              </a:rPr>
              <a:t> (</a:t>
            </a:r>
            <a:r>
              <a:rPr lang="en-GB" spc="0" err="1">
                <a:solidFill>
                  <a:srgbClr val="000000"/>
                </a:solidFill>
                <a:latin typeface="Calibri"/>
                <a:ea typeface="+mn-lt"/>
                <a:cs typeface="+mn-lt"/>
              </a:rPr>
              <a:t>Größen</a:t>
            </a:r>
            <a:r>
              <a:rPr lang="en-GB" spc="0">
                <a:solidFill>
                  <a:srgbClr val="000000"/>
                </a:solidFill>
                <a:latin typeface="Calibri"/>
                <a:ea typeface="+mn-lt"/>
                <a:cs typeface="+mn-lt"/>
              </a:rPr>
              <a:t> und/</a:t>
            </a:r>
            <a:r>
              <a:rPr lang="en-GB" spc="0" err="1">
                <a:solidFill>
                  <a:srgbClr val="000000"/>
                </a:solidFill>
                <a:latin typeface="Calibri"/>
                <a:ea typeface="+mn-lt"/>
                <a:cs typeface="+mn-lt"/>
              </a:rPr>
              <a:t>oder</a:t>
            </a:r>
            <a:r>
              <a:rPr lang="en-GB" spc="0" dirty="0">
                <a:solidFill>
                  <a:srgbClr val="000000"/>
                </a:solidFill>
                <a:latin typeface="Calibri"/>
                <a:ea typeface="+mn-lt"/>
                <a:cs typeface="+mn-lt"/>
              </a:rPr>
              <a:t> </a:t>
            </a:r>
            <a:r>
              <a:rPr lang="en-GB" spc="0" err="1">
                <a:solidFill>
                  <a:srgbClr val="000000"/>
                </a:solidFill>
                <a:latin typeface="Calibri"/>
                <a:ea typeface="+mn-lt"/>
                <a:cs typeface="+mn-lt"/>
              </a:rPr>
              <a:t>Vorhandensein</a:t>
            </a:r>
            <a:r>
              <a:rPr lang="en-GB" spc="0">
                <a:solidFill>
                  <a:srgbClr val="000000"/>
                </a:solidFill>
                <a:latin typeface="Calibri"/>
                <a:ea typeface="+mn-lt"/>
                <a:cs typeface="+mn-lt"/>
              </a:rPr>
              <a:t>/Fehlen von </a:t>
            </a:r>
            <a:r>
              <a:rPr lang="en-GB" spc="0" err="1">
                <a:solidFill>
                  <a:srgbClr val="000000"/>
                </a:solidFill>
                <a:latin typeface="Calibri"/>
                <a:ea typeface="+mn-lt"/>
                <a:cs typeface="+mn-lt"/>
              </a:rPr>
              <a:t>Vorschlägen</a:t>
            </a:r>
            <a:r>
              <a:rPr lang="en-GB" spc="0">
                <a:solidFill>
                  <a:srgbClr val="000000"/>
                </a:solidFill>
                <a:latin typeface="Calibri"/>
                <a:ea typeface="+mn-lt"/>
                <a:cs typeface="+mn-lt"/>
              </a:rPr>
              <a:t>)</a:t>
            </a:r>
          </a:p>
          <a:p>
            <a:pPr marL="800100" lvl="1" indent="-342900">
              <a:spcBef>
                <a:spcPts val="1000"/>
              </a:spcBef>
              <a:buClr>
                <a:schemeClr val="accent2"/>
              </a:buClr>
              <a:buFont typeface="Calibri" panose="020F0502020204030204" pitchFamily="34" charset="0"/>
              <a:buChar char="‒"/>
              <a:defRPr/>
            </a:pPr>
            <a:endParaRPr lang="en-GB" spc="0" dirty="0">
              <a:solidFill>
                <a:srgbClr val="000000"/>
              </a:solidFill>
              <a:latin typeface="Calibri"/>
              <a:ea typeface="+mn-lt"/>
              <a:cs typeface="+mn-lt"/>
            </a:endParaRPr>
          </a:p>
          <a:p>
            <a:pPr marL="800100" lvl="1" indent="-342900">
              <a:spcBef>
                <a:spcPts val="1000"/>
              </a:spcBef>
              <a:buClr>
                <a:schemeClr val="accent2"/>
              </a:buClr>
              <a:buFont typeface="Calibri" panose="020F0502020204030204" pitchFamily="34" charset="0"/>
              <a:buChar char="‒"/>
              <a:defRPr/>
            </a:pPr>
            <a:r>
              <a:rPr lang="en-GB" spc="0" dirty="0">
                <a:solidFill>
                  <a:srgbClr val="000000"/>
                </a:solidFill>
                <a:latin typeface="Calibri"/>
                <a:ea typeface="+mn-lt"/>
                <a:cs typeface="+mn-lt"/>
              </a:rPr>
              <a:t>Die </a:t>
            </a:r>
            <a:r>
              <a:rPr lang="en-GB" spc="0" dirty="0" err="1">
                <a:solidFill>
                  <a:srgbClr val="000000"/>
                </a:solidFill>
                <a:latin typeface="Calibri"/>
                <a:ea typeface="+mn-lt"/>
                <a:cs typeface="+mn-lt"/>
              </a:rPr>
              <a:t>Anzahl</a:t>
            </a:r>
            <a:r>
              <a:rPr lang="en-GB" spc="0" dirty="0">
                <a:solidFill>
                  <a:srgbClr val="000000"/>
                </a:solidFill>
                <a:latin typeface="Calibri"/>
                <a:ea typeface="+mn-lt"/>
                <a:cs typeface="+mn-lt"/>
              </a:rPr>
              <a:t> der </a:t>
            </a:r>
            <a:r>
              <a:rPr lang="en-GB" spc="0" dirty="0" err="1">
                <a:solidFill>
                  <a:srgbClr val="000000"/>
                </a:solidFill>
                <a:latin typeface="Calibri"/>
                <a:ea typeface="+mn-lt"/>
                <a:cs typeface="+mn-lt"/>
              </a:rPr>
              <a:t>erforderlichen</a:t>
            </a:r>
            <a:r>
              <a:rPr lang="en-GB" spc="0" dirty="0">
                <a:solidFill>
                  <a:srgbClr val="000000"/>
                </a:solidFill>
                <a:latin typeface="Calibri"/>
                <a:ea typeface="+mn-lt"/>
                <a:cs typeface="+mn-lt"/>
              </a:rPr>
              <a:t> Felder</a:t>
            </a:r>
            <a:br>
              <a:rPr lang="en-GB" spc="0" dirty="0">
                <a:latin typeface="Calibri" panose="020F0502020204030204"/>
              </a:rPr>
            </a:br>
            <a:endParaRPr lang="en-GB" b="0" i="0" u="none" strike="noStrike" kern="1200" cap="none" spc="0" normalizeH="0" baseline="0" noProof="0">
              <a:ln>
                <a:noFill/>
              </a:ln>
              <a:solidFill>
                <a:srgbClr val="000000"/>
              </a:solidFill>
              <a:effectLst/>
              <a:uLnTx/>
              <a:uFillTx/>
              <a:latin typeface="Calibri" panose="020F0502020204030204"/>
              <a:ea typeface="Calibri"/>
              <a:cs typeface="Calibri"/>
            </a:endParaRPr>
          </a:p>
          <a:p>
            <a:pPr marL="457200" marR="0" lvl="0" indent="-457200" algn="l" defTabSz="914400" rtl="0" eaLnBrk="1" fontAlgn="auto" latinLnBrk="0" hangingPunct="1">
              <a:lnSpc>
                <a:spcPct val="90000"/>
              </a:lnSpc>
              <a:spcBef>
                <a:spcPts val="1000"/>
              </a:spcBef>
              <a:spcAft>
                <a:spcPts val="0"/>
              </a:spcAft>
              <a:buClrTx/>
              <a:buSzTx/>
              <a:buBlip>
                <a:blip r:embed="rId4"/>
              </a:buBlip>
              <a:tabLst/>
              <a:defRPr/>
            </a:pPr>
            <a:endParaRPr kumimoji="0" lang="en-GB" b="0" i="0" u="none" strike="noStrike" kern="1200" cap="none" spc="0" normalizeH="0" baseline="0" noProof="0">
              <a:ln>
                <a:noFill/>
              </a:ln>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Blip>
                <a:blip r:embed="rId4"/>
              </a:buBlip>
              <a:tabLst/>
              <a:defRPr/>
            </a:pPr>
            <a:endParaRPr kumimoji="0" lang="en-GB" b="0" i="0" u="none" strike="noStrike" kern="1200" cap="none" spc="0" normalizeH="0" baseline="0" noProof="0">
              <a:ln>
                <a:noFill/>
              </a:ln>
              <a:effectLst/>
              <a:uLnTx/>
              <a:uFillTx/>
              <a:latin typeface="Calibri" panose="020F0502020204030204"/>
              <a:ea typeface="+mn-ea"/>
              <a:cs typeface="+mn-cs"/>
            </a:endParaRPr>
          </a:p>
          <a:p>
            <a:endParaRPr lang="en-US" sz="200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lIns="91440" tIns="45720" rIns="91440" bIns="45720" anchor="t">
            <a:noAutofit/>
          </a:bodyPr>
          <a:lstStyle/>
          <a:p>
            <a:r>
              <a:rPr lang="en-GB" err="1">
                <a:ea typeface="+mn-lt"/>
                <a:cs typeface="+mn-lt"/>
              </a:rPr>
              <a:t>Digitales</a:t>
            </a:r>
            <a:r>
              <a:rPr lang="en-GB">
                <a:ea typeface="+mn-lt"/>
                <a:cs typeface="+mn-lt"/>
              </a:rPr>
              <a:t> Fundraising: Ein </a:t>
            </a:r>
            <a:r>
              <a:rPr lang="en-GB" err="1">
                <a:ea typeface="+mn-lt"/>
                <a:cs typeface="+mn-lt"/>
              </a:rPr>
              <a:t>Crashkurs</a:t>
            </a:r>
            <a:endParaRPr lang="en-US" err="1"/>
          </a:p>
        </p:txBody>
      </p:sp>
    </p:spTree>
    <p:extLst>
      <p:ext uri="{BB962C8B-B14F-4D97-AF65-F5344CB8AC3E}">
        <p14:creationId xmlns:p14="http://schemas.microsoft.com/office/powerpoint/2010/main" val="1334422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xEl>
                                              <p:pRg st="4" end="4"/>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xEl>
                                              <p:pRg st="5" end="5"/>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763486"/>
            <a:ext cx="10595237" cy="4132136"/>
          </a:xfrm>
        </p:spPr>
        <p:txBody>
          <a:bodyPr lIns="91440" tIns="45720" rIns="91440" bIns="45720" anchor="t"/>
          <a:lstStyle/>
          <a:p>
            <a:pPr marL="342900" indent="-342900">
              <a:buBlip>
                <a:blip r:embed="rId3"/>
              </a:buBlip>
              <a:defRPr/>
            </a:pPr>
            <a:r>
              <a:rPr lang="en-GB" b="1" dirty="0" err="1">
                <a:solidFill>
                  <a:schemeClr val="accent2"/>
                </a:solidFill>
                <a:ea typeface="+mn-lt"/>
                <a:cs typeface="+mn-lt"/>
              </a:rPr>
              <a:t>Digitale</a:t>
            </a:r>
            <a:r>
              <a:rPr lang="en-GB" b="1" dirty="0">
                <a:solidFill>
                  <a:schemeClr val="accent2"/>
                </a:solidFill>
                <a:ea typeface="+mn-lt"/>
                <a:cs typeface="+mn-lt"/>
              </a:rPr>
              <a:t> Fundraising-Ideen </a:t>
            </a:r>
            <a:r>
              <a:rPr kumimoji="0" lang="en-GB" b="1" i="0" u="none" strike="noStrike" kern="1200" cap="none" spc="0" normalizeH="0" baseline="0" noProof="0" dirty="0">
                <a:ln>
                  <a:noFill/>
                </a:ln>
                <a:solidFill>
                  <a:schemeClr val="accent2"/>
                </a:solidFill>
                <a:effectLst/>
                <a:uLnTx/>
                <a:uFillTx/>
                <a:ea typeface="+mn-lt"/>
                <a:cs typeface="+mn-lt"/>
              </a:rPr>
              <a:t>(</a:t>
            </a:r>
            <a:r>
              <a:rPr lang="en-GB" b="1" dirty="0">
                <a:solidFill>
                  <a:schemeClr val="accent2"/>
                </a:solidFill>
                <a:ea typeface="+mn-lt"/>
                <a:cs typeface="+mn-lt"/>
              </a:rPr>
              <a:t>Forts</a:t>
            </a:r>
            <a:r>
              <a:rPr kumimoji="0" lang="en-GB" b="1" i="0" u="none" strike="noStrike" kern="1200" cap="none" spc="0" normalizeH="0" baseline="0" noProof="0" dirty="0">
                <a:ln>
                  <a:noFill/>
                </a:ln>
                <a:solidFill>
                  <a:schemeClr val="accent2"/>
                </a:solidFill>
                <a:effectLst/>
                <a:uLnTx/>
                <a:uFillTx/>
                <a:ea typeface="+mn-lt"/>
                <a:cs typeface="+mn-lt"/>
              </a:rPr>
              <a:t>.):</a:t>
            </a:r>
            <a:endParaRPr lang="en-US" dirty="0">
              <a:solidFill>
                <a:schemeClr val="accent2"/>
              </a:solidFill>
              <a:ea typeface="+mn-lt"/>
              <a:cs typeface="+mn-lt"/>
            </a:endParaRPr>
          </a:p>
          <a:p>
            <a:pPr marL="342900" marR="0" lvl="0" indent="-342900" algn="l" defTabSz="914400">
              <a:lnSpc>
                <a:spcPct val="90000"/>
              </a:lnSpc>
              <a:spcBef>
                <a:spcPts val="1000"/>
              </a:spcBef>
              <a:spcAft>
                <a:spcPts val="0"/>
              </a:spcAft>
              <a:buClrTx/>
              <a:buSzTx/>
              <a:buBlip>
                <a:blip r:embed="rId3"/>
              </a:buBlip>
              <a:tabLst/>
              <a:defRPr/>
            </a:pPr>
            <a:endParaRPr lang="en-GB" b="1" i="0" u="none" strike="noStrike" kern="1200" cap="none" spc="0" normalizeH="0" baseline="0" noProof="0" dirty="0">
              <a:ln>
                <a:noFill/>
              </a:ln>
              <a:solidFill>
                <a:schemeClr val="accent2"/>
              </a:solidFill>
              <a:effectLst/>
              <a:uLnTx/>
              <a:uFillTx/>
              <a:latin typeface="Calibri" panose="020F0502020204030204"/>
              <a:cs typeface="Calibri"/>
            </a:endParaRPr>
          </a:p>
          <a:p>
            <a:pPr marL="342900" indent="-342900">
              <a:buClr>
                <a:schemeClr val="accent2"/>
              </a:buClr>
              <a:buFont typeface="Arial" panose="020B0604020202020204" pitchFamily="34" charset="0"/>
              <a:buChar char="•"/>
              <a:defRPr/>
            </a:pPr>
            <a:r>
              <a:rPr kumimoji="0" lang="en-GB" i="0" u="sng" strike="noStrike" kern="1200" cap="none" spc="0" normalizeH="0" baseline="0" noProof="0" dirty="0">
                <a:ln>
                  <a:noFill/>
                </a:ln>
                <a:effectLst/>
                <a:uLnTx/>
                <a:uFillTx/>
                <a:ea typeface="+mn-lt"/>
                <a:cs typeface="+mn-lt"/>
              </a:rPr>
              <a:t>A/</a:t>
            </a:r>
            <a:r>
              <a:rPr lang="en-GB" u="sng" dirty="0">
                <a:ea typeface="+mn-lt"/>
                <a:cs typeface="+mn-lt"/>
              </a:rPr>
              <a:t>B-Test Ihrer </a:t>
            </a:r>
            <a:r>
              <a:rPr lang="en-GB" u="sng" dirty="0" err="1">
                <a:ea typeface="+mn-lt"/>
                <a:cs typeface="+mn-lt"/>
              </a:rPr>
              <a:t>Spendenseite</a:t>
            </a:r>
            <a:r>
              <a:rPr lang="en-GB" u="sng" dirty="0">
                <a:ea typeface="+mn-lt"/>
                <a:cs typeface="+mn-lt"/>
              </a:rPr>
              <a:t> </a:t>
            </a:r>
            <a:r>
              <a:rPr kumimoji="0" lang="en-GB" i="0" u="sng" strike="noStrike" kern="1200" cap="none" spc="0" normalizeH="0" baseline="0" noProof="0" dirty="0">
                <a:ln>
                  <a:noFill/>
                </a:ln>
                <a:effectLst/>
                <a:uLnTx/>
                <a:uFillTx/>
                <a:ea typeface="+mn-lt"/>
                <a:cs typeface="+mn-lt"/>
              </a:rPr>
              <a:t>(</a:t>
            </a:r>
            <a:r>
              <a:rPr lang="en-GB" u="sng" dirty="0">
                <a:ea typeface="+mn-lt"/>
                <a:cs typeface="+mn-lt"/>
              </a:rPr>
              <a:t>Forts</a:t>
            </a:r>
            <a:r>
              <a:rPr kumimoji="0" lang="en-GB" i="0" u="sng" strike="noStrike" kern="1200" cap="none" spc="0" normalizeH="0" baseline="0" noProof="0" dirty="0">
                <a:ln>
                  <a:noFill/>
                </a:ln>
                <a:effectLst/>
                <a:uLnTx/>
                <a:uFillTx/>
                <a:ea typeface="+mn-lt"/>
                <a:cs typeface="+mn-lt"/>
              </a:rPr>
              <a:t>.)</a:t>
            </a:r>
            <a:endParaRPr lang="en-GB" i="0" u="sng" strike="noStrike" kern="1200" cap="none" spc="0" normalizeH="0" baseline="0" noProof="0" dirty="0">
              <a:ln>
                <a:noFill/>
              </a:ln>
              <a:effectLst/>
              <a:uLnTx/>
              <a:uFillTx/>
              <a:ea typeface="+mn-lt"/>
              <a:cs typeface="+mn-lt"/>
            </a:endParaRPr>
          </a:p>
          <a:p>
            <a:pPr marL="342900" marR="0" lvl="0" indent="-342900" algn="l" defTabSz="914400" rtl="0" eaLnBrk="1" fontAlgn="auto" latinLnBrk="0" hangingPunct="1">
              <a:lnSpc>
                <a:spcPct val="90000"/>
              </a:lnSpc>
              <a:spcBef>
                <a:spcPts val="1000"/>
              </a:spcBef>
              <a:spcAft>
                <a:spcPts val="0"/>
              </a:spcAft>
              <a:buClr>
                <a:schemeClr val="accent2"/>
              </a:buClr>
              <a:buSzTx/>
              <a:buFont typeface="Arial" panose="020B0604020202020204" pitchFamily="34" charset="0"/>
              <a:buChar char="•"/>
              <a:tabLst/>
              <a:defRPr/>
            </a:pPr>
            <a:endParaRPr kumimoji="0" lang="en-GB" i="0" u="sng" strike="noStrike" kern="1200" cap="none" spc="0" normalizeH="0" baseline="0" noProof="0" dirty="0">
              <a:ln>
                <a:noFill/>
              </a:ln>
              <a:effectLst/>
              <a:uLnTx/>
              <a:uFillTx/>
              <a:latin typeface="Calibri" panose="020F0502020204030204"/>
              <a:ea typeface="+mn-ea"/>
              <a:cs typeface="+mn-cs"/>
            </a:endParaRPr>
          </a:p>
          <a:p>
            <a:pPr marL="800100" lvl="1" indent="-342900">
              <a:spcBef>
                <a:spcPts val="1000"/>
              </a:spcBef>
              <a:buClr>
                <a:schemeClr val="accent2"/>
              </a:buClr>
              <a:buFont typeface="Calibri" panose="020F0502020204030204" pitchFamily="34" charset="0"/>
              <a:buChar char="‒"/>
              <a:defRPr/>
            </a:pPr>
            <a:r>
              <a:rPr lang="en-GB" spc="0" dirty="0" err="1">
                <a:solidFill>
                  <a:srgbClr val="000000"/>
                </a:solidFill>
                <a:latin typeface="Calibri"/>
                <a:ea typeface="+mn-lt"/>
                <a:cs typeface="+mn-lt"/>
              </a:rPr>
              <a:t>Beliebige</a:t>
            </a:r>
            <a:r>
              <a:rPr lang="en-GB" spc="0" dirty="0">
                <a:solidFill>
                  <a:srgbClr val="000000"/>
                </a:solidFill>
                <a:latin typeface="Calibri"/>
                <a:ea typeface="+mn-lt"/>
                <a:cs typeface="+mn-lt"/>
              </a:rPr>
              <a:t> </a:t>
            </a:r>
            <a:r>
              <a:rPr lang="en-GB" spc="0" dirty="0" err="1">
                <a:solidFill>
                  <a:srgbClr val="000000"/>
                </a:solidFill>
                <a:latin typeface="Calibri"/>
                <a:ea typeface="+mn-lt"/>
                <a:cs typeface="+mn-lt"/>
              </a:rPr>
              <a:t>Bilder</a:t>
            </a:r>
            <a:r>
              <a:rPr lang="en-GB" spc="0" dirty="0">
                <a:solidFill>
                  <a:srgbClr val="000000"/>
                </a:solidFill>
                <a:latin typeface="Calibri"/>
                <a:ea typeface="+mn-lt"/>
                <a:cs typeface="+mn-lt"/>
              </a:rPr>
              <a:t> </a:t>
            </a:r>
            <a:r>
              <a:rPr lang="en-GB" spc="0" dirty="0" err="1">
                <a:solidFill>
                  <a:srgbClr val="000000"/>
                </a:solidFill>
                <a:latin typeface="Calibri"/>
                <a:ea typeface="+mn-lt"/>
                <a:cs typeface="+mn-lt"/>
              </a:rPr>
              <a:t>oder</a:t>
            </a:r>
            <a:r>
              <a:rPr lang="en-GB" spc="0" dirty="0">
                <a:solidFill>
                  <a:srgbClr val="000000"/>
                </a:solidFill>
                <a:latin typeface="Calibri"/>
                <a:ea typeface="+mn-lt"/>
                <a:cs typeface="+mn-lt"/>
              </a:rPr>
              <a:t> </a:t>
            </a:r>
            <a:r>
              <a:rPr lang="en-GB" spc="0" dirty="0" err="1">
                <a:solidFill>
                  <a:srgbClr val="000000"/>
                </a:solidFill>
                <a:latin typeface="Calibri"/>
                <a:ea typeface="+mn-lt"/>
                <a:cs typeface="+mn-lt"/>
              </a:rPr>
              <a:t>visuelle</a:t>
            </a:r>
            <a:r>
              <a:rPr lang="en-GB" spc="0" dirty="0">
                <a:solidFill>
                  <a:srgbClr val="000000"/>
                </a:solidFill>
                <a:latin typeface="Calibri"/>
                <a:ea typeface="+mn-lt"/>
                <a:cs typeface="+mn-lt"/>
              </a:rPr>
              <a:t> </a:t>
            </a:r>
            <a:r>
              <a:rPr lang="en-GB" spc="0" dirty="0" err="1">
                <a:solidFill>
                  <a:srgbClr val="000000"/>
                </a:solidFill>
                <a:latin typeface="Calibri"/>
                <a:ea typeface="+mn-lt"/>
                <a:cs typeface="+mn-lt"/>
              </a:rPr>
              <a:t>Elemente</a:t>
            </a:r>
            <a:br>
              <a:rPr lang="en-GB" spc="0" dirty="0">
                <a:latin typeface="Calibri" panose="020F0502020204030204"/>
              </a:rPr>
            </a:br>
            <a:endParaRPr lang="en-GB" spc="0" dirty="0">
              <a:solidFill>
                <a:srgbClr val="000000"/>
              </a:solidFill>
              <a:latin typeface="Calibri" panose="020F0502020204030204"/>
              <a:ea typeface="Calibri"/>
              <a:cs typeface="Calibri"/>
            </a:endParaRPr>
          </a:p>
          <a:p>
            <a:pPr marL="800100" lvl="1" indent="-342900">
              <a:spcBef>
                <a:spcPts val="1000"/>
              </a:spcBef>
              <a:buClr>
                <a:schemeClr val="accent2"/>
              </a:buClr>
              <a:buFont typeface="Calibri" panose="020F0502020204030204" pitchFamily="34" charset="0"/>
              <a:buChar char="‒"/>
              <a:defRPr/>
            </a:pPr>
            <a:r>
              <a:rPr lang="en-GB" spc="0" dirty="0" err="1">
                <a:solidFill>
                  <a:srgbClr val="000000"/>
                </a:solidFill>
                <a:latin typeface="Calibri"/>
                <a:ea typeface="+mn-lt"/>
                <a:cs typeface="+mn-lt"/>
              </a:rPr>
              <a:t>Mehrstufig</a:t>
            </a:r>
            <a:r>
              <a:rPr lang="en-GB" spc="0" dirty="0">
                <a:solidFill>
                  <a:srgbClr val="000000"/>
                </a:solidFill>
                <a:latin typeface="Calibri"/>
                <a:ea typeface="+mn-lt"/>
                <a:cs typeface="+mn-lt"/>
              </a:rPr>
              <a:t> vs. </a:t>
            </a:r>
            <a:r>
              <a:rPr lang="en-GB" spc="0" dirty="0" err="1">
                <a:solidFill>
                  <a:srgbClr val="000000"/>
                </a:solidFill>
                <a:latin typeface="Calibri"/>
                <a:ea typeface="+mn-lt"/>
                <a:cs typeface="+mn-lt"/>
              </a:rPr>
              <a:t>einseitig</a:t>
            </a:r>
            <a:endParaRPr lang="en-GB" spc="0" dirty="0">
              <a:solidFill>
                <a:srgbClr val="000000"/>
              </a:solidFill>
              <a:latin typeface="Calibri"/>
              <a:ea typeface="+mn-lt"/>
              <a:cs typeface="+mn-lt"/>
            </a:endParaRPr>
          </a:p>
          <a:p>
            <a:pPr marL="0" marR="0" lvl="0" indent="0" algn="l" defTabSz="914400" rtl="0" eaLnBrk="1" fontAlgn="auto" latinLnBrk="0" hangingPunct="1">
              <a:lnSpc>
                <a:spcPct val="90000"/>
              </a:lnSpc>
              <a:spcBef>
                <a:spcPts val="1000"/>
              </a:spcBef>
              <a:spcAft>
                <a:spcPts val="0"/>
              </a:spcAft>
              <a:buClrTx/>
              <a:buSzTx/>
              <a:tabLst/>
              <a:defRPr/>
            </a:pPr>
            <a:endParaRPr lang="en-GB" u="sng" dirty="0">
              <a:latin typeface="Calibri" panose="020F0502020204030204"/>
            </a:endParaRP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i="0" u="sng" strike="noStrike" kern="1200" cap="none" spc="0" normalizeH="0" baseline="0" noProof="0" dirty="0">
              <a:ln>
                <a:noFill/>
              </a:ln>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b="1" i="0" u="none" strike="noStrike" kern="1200" cap="none" spc="0" normalizeH="0" baseline="0" noProof="0" dirty="0">
              <a:ln>
                <a:noFill/>
              </a:ln>
              <a:solidFill>
                <a:schemeClr val="accent2"/>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Blip>
                <a:blip r:embed="rId4"/>
              </a:buBlip>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Blip>
                <a:blip r:embed="rId4"/>
              </a:buBlip>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endParaRPr lang="en-US" sz="2000"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lIns="91440" tIns="45720" rIns="91440" bIns="45720" anchor="t">
            <a:noAutofit/>
          </a:bodyPr>
          <a:lstStyle/>
          <a:p>
            <a:r>
              <a:rPr lang="en-GB" err="1">
                <a:ea typeface="+mn-lt"/>
                <a:cs typeface="+mn-lt"/>
              </a:rPr>
              <a:t>Digitales</a:t>
            </a:r>
            <a:r>
              <a:rPr lang="en-GB">
                <a:ea typeface="+mn-lt"/>
                <a:cs typeface="+mn-lt"/>
              </a:rPr>
              <a:t> Fundraising: Ein </a:t>
            </a:r>
            <a:r>
              <a:rPr lang="en-GB" err="1">
                <a:ea typeface="+mn-lt"/>
                <a:cs typeface="+mn-lt"/>
              </a:rPr>
              <a:t>Crashkurs</a:t>
            </a:r>
            <a:endParaRPr lang="en-US" err="1"/>
          </a:p>
        </p:txBody>
      </p:sp>
    </p:spTree>
    <p:extLst>
      <p:ext uri="{BB962C8B-B14F-4D97-AF65-F5344CB8AC3E}">
        <p14:creationId xmlns:p14="http://schemas.microsoft.com/office/powerpoint/2010/main" val="408925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xEl>
                                              <p:pRg st="4" end="4"/>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763486"/>
            <a:ext cx="10595237" cy="4132136"/>
          </a:xfrm>
        </p:spPr>
        <p:txBody>
          <a:bodyPr lIns="91440" tIns="45720" rIns="91440" bIns="45720" anchor="t"/>
          <a:lstStyle/>
          <a:p>
            <a:pPr marL="342900" indent="-342900">
              <a:buBlip>
                <a:blip r:embed="rId3"/>
              </a:buBlip>
              <a:defRPr/>
            </a:pPr>
            <a:r>
              <a:rPr lang="en-GB" b="1" dirty="0" err="1">
                <a:solidFill>
                  <a:schemeClr val="accent2"/>
                </a:solidFill>
                <a:ea typeface="+mn-lt"/>
                <a:cs typeface="+mn-lt"/>
              </a:rPr>
              <a:t>Digitale</a:t>
            </a:r>
            <a:r>
              <a:rPr lang="en-GB" b="1" dirty="0">
                <a:solidFill>
                  <a:schemeClr val="accent2"/>
                </a:solidFill>
                <a:ea typeface="+mn-lt"/>
                <a:cs typeface="+mn-lt"/>
              </a:rPr>
              <a:t> Fundraising-Ideen </a:t>
            </a:r>
            <a:r>
              <a:rPr kumimoji="0" lang="en-GB" b="1" i="0" u="none" strike="noStrike" kern="1200" cap="none" spc="0" normalizeH="0" baseline="0" noProof="0" dirty="0">
                <a:ln>
                  <a:noFill/>
                </a:ln>
                <a:solidFill>
                  <a:schemeClr val="accent2"/>
                </a:solidFill>
                <a:effectLst/>
                <a:uLnTx/>
                <a:uFillTx/>
                <a:ea typeface="+mn-lt"/>
                <a:cs typeface="+mn-lt"/>
              </a:rPr>
              <a:t>(</a:t>
            </a:r>
            <a:r>
              <a:rPr lang="en-GB" b="1" dirty="0">
                <a:solidFill>
                  <a:schemeClr val="accent2"/>
                </a:solidFill>
                <a:ea typeface="+mn-lt"/>
                <a:cs typeface="+mn-lt"/>
              </a:rPr>
              <a:t>Forts.)</a:t>
            </a:r>
            <a:r>
              <a:rPr kumimoji="0" lang="en-GB" b="1" i="0" u="none" strike="noStrike" kern="1200" cap="none" spc="0" normalizeH="0" baseline="0" noProof="0" dirty="0">
                <a:ln>
                  <a:noFill/>
                </a:ln>
                <a:solidFill>
                  <a:schemeClr val="accent2"/>
                </a:solidFill>
                <a:effectLst/>
                <a:uLnTx/>
                <a:uFillTx/>
                <a:ea typeface="+mn-lt"/>
                <a:cs typeface="+mn-lt"/>
              </a:rPr>
              <a:t>:</a:t>
            </a:r>
            <a:endParaRPr lang="en-US" dirty="0">
              <a:solidFill>
                <a:schemeClr val="accent2"/>
              </a:solidFill>
              <a:ea typeface="+mn-lt"/>
              <a:cs typeface="+mn-lt"/>
            </a:endParaRPr>
          </a:p>
          <a:p>
            <a:pPr marL="0" marR="0" lvl="0" indent="0" algn="l" defTabSz="914400">
              <a:lnSpc>
                <a:spcPct val="90000"/>
              </a:lnSpc>
              <a:spcBef>
                <a:spcPts val="1000"/>
              </a:spcBef>
              <a:spcAft>
                <a:spcPts val="0"/>
              </a:spcAft>
              <a:buClrTx/>
              <a:buSzTx/>
              <a:tabLst/>
              <a:defRPr/>
            </a:pPr>
            <a:endParaRPr lang="en-GB" b="1" i="0" u="none" strike="noStrike" kern="1200" cap="none" spc="0" normalizeH="0" baseline="0" noProof="0" dirty="0">
              <a:ln>
                <a:noFill/>
              </a:ln>
              <a:solidFill>
                <a:schemeClr val="accent2"/>
              </a:solidFill>
              <a:effectLst/>
              <a:uLnTx/>
              <a:uFillTx/>
              <a:latin typeface="Calibri" panose="020F0502020204030204"/>
              <a:cs typeface="Calibri"/>
            </a:endParaRPr>
          </a:p>
          <a:p>
            <a:pPr marL="342900" indent="-342900">
              <a:buClr>
                <a:schemeClr val="accent2"/>
              </a:buClr>
              <a:buFont typeface="Arial" panose="020B0604020202020204" pitchFamily="34" charset="0"/>
              <a:buChar char="•"/>
              <a:defRPr/>
            </a:pPr>
            <a:r>
              <a:rPr lang="en-GB" u="sng" dirty="0" err="1">
                <a:ea typeface="+mn-lt"/>
                <a:cs typeface="+mn-lt"/>
              </a:rPr>
              <a:t>Einrichten</a:t>
            </a:r>
            <a:r>
              <a:rPr lang="en-GB" u="sng" dirty="0">
                <a:ea typeface="+mn-lt"/>
                <a:cs typeface="+mn-lt"/>
              </a:rPr>
              <a:t> </a:t>
            </a:r>
            <a:r>
              <a:rPr lang="en-GB" u="sng" dirty="0" err="1">
                <a:ea typeface="+mn-lt"/>
                <a:cs typeface="+mn-lt"/>
              </a:rPr>
              <a:t>eines</a:t>
            </a:r>
            <a:r>
              <a:rPr lang="en-GB" u="sng" dirty="0">
                <a:ea typeface="+mn-lt"/>
                <a:cs typeface="+mn-lt"/>
              </a:rPr>
              <a:t> Fundraising-</a:t>
            </a:r>
            <a:r>
              <a:rPr lang="en-GB" u="sng" dirty="0" err="1">
                <a:ea typeface="+mn-lt"/>
                <a:cs typeface="+mn-lt"/>
              </a:rPr>
              <a:t>Webshops</a:t>
            </a:r>
            <a:endParaRPr lang="en-GB" i="0" u="sng" strike="noStrike" kern="1200" cap="none" spc="0" normalizeH="0" baseline="0" noProof="0" dirty="0">
              <a:ln>
                <a:noFill/>
              </a:ln>
              <a:effectLst/>
              <a:uLnTx/>
              <a:uFillTx/>
              <a:ea typeface="+mn-lt"/>
              <a:cs typeface="+mn-lt"/>
            </a:endParaRPr>
          </a:p>
          <a:p>
            <a:pPr marL="800100" marR="0" lvl="1" indent="-342900" algn="l" defTabSz="914400" rtl="0" eaLnBrk="1" fontAlgn="auto" latinLnBrk="0" hangingPunct="1">
              <a:lnSpc>
                <a:spcPct val="90000"/>
              </a:lnSpc>
              <a:spcAft>
                <a:spcPts val="0"/>
              </a:spcAft>
              <a:buClr>
                <a:schemeClr val="accent2"/>
              </a:buClr>
              <a:buSzTx/>
              <a:buFont typeface="Arial" panose="020B0604020202020204" pitchFamily="34" charset="0"/>
              <a:buChar char="•"/>
              <a:tabLst/>
              <a:defRPr/>
            </a:pPr>
            <a:endParaRPr lang="en-GB" i="0" u="sng" strike="noStrike" kern="1200" cap="none" spc="0" normalizeH="0" baseline="0" noProof="0" dirty="0">
              <a:ln>
                <a:noFill/>
              </a:ln>
              <a:effectLst/>
              <a:uLnTx/>
              <a:uFillTx/>
              <a:latin typeface="Calibri" panose="020F0502020204030204"/>
              <a:ea typeface="Calibri"/>
              <a:cs typeface="Calibri"/>
            </a:endParaRPr>
          </a:p>
          <a:p>
            <a:pPr marL="800100" lvl="1" indent="-342900">
              <a:spcBef>
                <a:spcPts val="1000"/>
              </a:spcBef>
              <a:buClr>
                <a:schemeClr val="accent2"/>
              </a:buClr>
              <a:buFont typeface="Calibri" panose="020F0502020204030204" pitchFamily="34" charset="0"/>
              <a:buChar char="‒"/>
              <a:defRPr/>
            </a:pPr>
            <a:r>
              <a:rPr lang="en-GB" spc="0" dirty="0" err="1">
                <a:solidFill>
                  <a:srgbClr val="000000"/>
                </a:solidFill>
                <a:latin typeface="Calibri"/>
                <a:ea typeface="+mn-lt"/>
                <a:cs typeface="+mn-lt"/>
              </a:rPr>
              <a:t>Partnerschaft</a:t>
            </a:r>
            <a:r>
              <a:rPr lang="en-GB" spc="0" dirty="0">
                <a:solidFill>
                  <a:srgbClr val="000000"/>
                </a:solidFill>
                <a:latin typeface="Calibri"/>
                <a:ea typeface="+mn-lt"/>
                <a:cs typeface="+mn-lt"/>
              </a:rPr>
              <a:t> </a:t>
            </a:r>
            <a:r>
              <a:rPr lang="en-GB" spc="0" dirty="0" err="1">
                <a:solidFill>
                  <a:srgbClr val="000000"/>
                </a:solidFill>
                <a:latin typeface="Calibri"/>
                <a:ea typeface="+mn-lt"/>
                <a:cs typeface="+mn-lt"/>
              </a:rPr>
              <a:t>mit</a:t>
            </a:r>
            <a:r>
              <a:rPr lang="en-GB" spc="0" dirty="0">
                <a:solidFill>
                  <a:srgbClr val="000000"/>
                </a:solidFill>
                <a:latin typeface="Calibri"/>
                <a:ea typeface="+mn-lt"/>
                <a:cs typeface="+mn-lt"/>
              </a:rPr>
              <a:t> </a:t>
            </a:r>
            <a:r>
              <a:rPr lang="en-GB" spc="0" dirty="0" err="1">
                <a:solidFill>
                  <a:srgbClr val="000000"/>
                </a:solidFill>
                <a:latin typeface="Calibri"/>
                <a:ea typeface="+mn-lt"/>
                <a:cs typeface="+mn-lt"/>
              </a:rPr>
              <a:t>einem</a:t>
            </a:r>
            <a:r>
              <a:rPr lang="en-GB" spc="0" dirty="0">
                <a:solidFill>
                  <a:srgbClr val="000000"/>
                </a:solidFill>
                <a:latin typeface="Calibri"/>
                <a:ea typeface="+mn-lt"/>
                <a:cs typeface="+mn-lt"/>
              </a:rPr>
              <a:t> </a:t>
            </a:r>
            <a:r>
              <a:rPr lang="en-GB" spc="0" dirty="0" err="1">
                <a:solidFill>
                  <a:srgbClr val="000000"/>
                </a:solidFill>
                <a:latin typeface="Calibri"/>
                <a:ea typeface="+mn-lt"/>
                <a:cs typeface="+mn-lt"/>
              </a:rPr>
              <a:t>Unternehmen</a:t>
            </a:r>
            <a:r>
              <a:rPr lang="en-GB" spc="0" dirty="0">
                <a:solidFill>
                  <a:srgbClr val="000000"/>
                </a:solidFill>
                <a:latin typeface="Calibri"/>
                <a:ea typeface="+mn-lt"/>
                <a:cs typeface="+mn-lt"/>
              </a:rPr>
              <a:t>, das </a:t>
            </a:r>
            <a:r>
              <a:rPr lang="en-GB" spc="0" dirty="0" err="1">
                <a:solidFill>
                  <a:srgbClr val="000000"/>
                </a:solidFill>
                <a:latin typeface="Calibri"/>
                <a:ea typeface="+mn-lt"/>
                <a:cs typeface="+mn-lt"/>
              </a:rPr>
              <a:t>sich</a:t>
            </a:r>
            <a:r>
              <a:rPr lang="en-GB" spc="0" dirty="0">
                <a:solidFill>
                  <a:srgbClr val="000000"/>
                </a:solidFill>
                <a:latin typeface="Calibri"/>
                <a:ea typeface="+mn-lt"/>
                <a:cs typeface="+mn-lt"/>
              </a:rPr>
              <a:t> auf die </a:t>
            </a:r>
            <a:r>
              <a:rPr lang="en-GB" spc="0" dirty="0" err="1">
                <a:solidFill>
                  <a:srgbClr val="000000"/>
                </a:solidFill>
                <a:latin typeface="Calibri"/>
                <a:ea typeface="+mn-lt"/>
                <a:cs typeface="+mn-lt"/>
              </a:rPr>
              <a:t>Beschaffung</a:t>
            </a:r>
            <a:r>
              <a:rPr lang="en-GB" spc="0" dirty="0">
                <a:solidFill>
                  <a:srgbClr val="000000"/>
                </a:solidFill>
                <a:latin typeface="Calibri"/>
                <a:ea typeface="+mn-lt"/>
                <a:cs typeface="+mn-lt"/>
              </a:rPr>
              <a:t> von </a:t>
            </a:r>
            <a:r>
              <a:rPr lang="en-GB" spc="0" dirty="0" err="1">
                <a:solidFill>
                  <a:srgbClr val="000000"/>
                </a:solidFill>
                <a:latin typeface="Calibri"/>
                <a:ea typeface="+mn-lt"/>
                <a:cs typeface="+mn-lt"/>
              </a:rPr>
              <a:t>Produkten</a:t>
            </a:r>
            <a:r>
              <a:rPr lang="en-GB" spc="0" dirty="0">
                <a:solidFill>
                  <a:srgbClr val="000000"/>
                </a:solidFill>
                <a:latin typeface="Calibri"/>
                <a:ea typeface="+mn-lt"/>
                <a:cs typeface="+mn-lt"/>
              </a:rPr>
              <a:t> </a:t>
            </a:r>
            <a:r>
              <a:rPr lang="en-GB" spc="0" dirty="0" err="1">
                <a:solidFill>
                  <a:srgbClr val="000000"/>
                </a:solidFill>
                <a:latin typeface="Calibri"/>
                <a:ea typeface="+mn-lt"/>
                <a:cs typeface="+mn-lt"/>
              </a:rPr>
              <a:t>spezialisiert</a:t>
            </a:r>
            <a:r>
              <a:rPr lang="en-GB" spc="0" dirty="0">
                <a:solidFill>
                  <a:srgbClr val="000000"/>
                </a:solidFill>
                <a:latin typeface="Calibri"/>
                <a:ea typeface="+mn-lt"/>
                <a:cs typeface="+mn-lt"/>
              </a:rPr>
              <a:t> hat</a:t>
            </a:r>
          </a:p>
          <a:p>
            <a:pPr marL="800100" lvl="1" indent="-342900">
              <a:spcBef>
                <a:spcPts val="1000"/>
              </a:spcBef>
              <a:buClr>
                <a:schemeClr val="accent2"/>
              </a:buClr>
              <a:buFont typeface="Calibri" panose="020F0502020204030204" pitchFamily="34" charset="0"/>
              <a:buChar char="‒"/>
              <a:defRPr/>
            </a:pPr>
            <a:r>
              <a:rPr lang="en-GB" spc="0" dirty="0" err="1">
                <a:solidFill>
                  <a:srgbClr val="000000"/>
                </a:solidFill>
                <a:latin typeface="Calibri"/>
                <a:ea typeface="+mn-lt"/>
                <a:cs typeface="+mn-lt"/>
              </a:rPr>
              <a:t>Wählen</a:t>
            </a:r>
            <a:r>
              <a:rPr lang="en-GB" spc="0" dirty="0">
                <a:solidFill>
                  <a:srgbClr val="000000"/>
                </a:solidFill>
                <a:latin typeface="Calibri"/>
                <a:ea typeface="+mn-lt"/>
                <a:cs typeface="+mn-lt"/>
              </a:rPr>
              <a:t> Sie </a:t>
            </a:r>
            <a:r>
              <a:rPr lang="en-GB" spc="0" dirty="0" err="1">
                <a:solidFill>
                  <a:srgbClr val="000000"/>
                </a:solidFill>
                <a:latin typeface="Calibri"/>
                <a:ea typeface="+mn-lt"/>
                <a:cs typeface="+mn-lt"/>
              </a:rPr>
              <a:t>Produkte</a:t>
            </a:r>
            <a:r>
              <a:rPr lang="en-GB" spc="0" dirty="0">
                <a:solidFill>
                  <a:srgbClr val="000000"/>
                </a:solidFill>
                <a:latin typeface="Calibri"/>
                <a:ea typeface="+mn-lt"/>
                <a:cs typeface="+mn-lt"/>
              </a:rPr>
              <a:t> </a:t>
            </a:r>
            <a:r>
              <a:rPr lang="en-GB" spc="0" dirty="0" err="1">
                <a:solidFill>
                  <a:srgbClr val="000000"/>
                </a:solidFill>
                <a:latin typeface="Calibri"/>
                <a:ea typeface="+mn-lt"/>
                <a:cs typeface="+mn-lt"/>
              </a:rPr>
              <a:t>aus</a:t>
            </a:r>
            <a:r>
              <a:rPr lang="en-GB" spc="0" dirty="0">
                <a:solidFill>
                  <a:srgbClr val="000000"/>
                </a:solidFill>
                <a:latin typeface="Calibri"/>
                <a:ea typeface="+mn-lt"/>
                <a:cs typeface="+mn-lt"/>
              </a:rPr>
              <a:t>, von </a:t>
            </a:r>
            <a:r>
              <a:rPr lang="en-GB" spc="0" dirty="0" err="1">
                <a:solidFill>
                  <a:srgbClr val="000000"/>
                </a:solidFill>
                <a:latin typeface="Calibri"/>
                <a:ea typeface="+mn-lt"/>
                <a:cs typeface="+mn-lt"/>
              </a:rPr>
              <a:t>denen</a:t>
            </a:r>
            <a:r>
              <a:rPr lang="en-GB" spc="0" dirty="0">
                <a:solidFill>
                  <a:srgbClr val="000000"/>
                </a:solidFill>
                <a:latin typeface="Calibri"/>
                <a:ea typeface="+mn-lt"/>
                <a:cs typeface="+mn-lt"/>
              </a:rPr>
              <a:t> Sie </a:t>
            </a:r>
            <a:r>
              <a:rPr lang="en-GB" spc="0" dirty="0" err="1">
                <a:solidFill>
                  <a:srgbClr val="000000"/>
                </a:solidFill>
                <a:latin typeface="Calibri"/>
                <a:ea typeface="+mn-lt"/>
                <a:cs typeface="+mn-lt"/>
              </a:rPr>
              <a:t>wissen</a:t>
            </a:r>
            <a:r>
              <a:rPr lang="en-GB" spc="0" dirty="0">
                <a:solidFill>
                  <a:srgbClr val="000000"/>
                </a:solidFill>
                <a:latin typeface="Calibri"/>
                <a:ea typeface="+mn-lt"/>
                <a:cs typeface="+mn-lt"/>
              </a:rPr>
              <a:t>, </a:t>
            </a:r>
            <a:r>
              <a:rPr lang="en-GB" spc="0" dirty="0" err="1">
                <a:solidFill>
                  <a:srgbClr val="000000"/>
                </a:solidFill>
                <a:latin typeface="Calibri"/>
                <a:ea typeface="+mn-lt"/>
                <a:cs typeface="+mn-lt"/>
              </a:rPr>
              <a:t>dass</a:t>
            </a:r>
            <a:r>
              <a:rPr lang="en-GB" spc="0" dirty="0">
                <a:solidFill>
                  <a:srgbClr val="000000"/>
                </a:solidFill>
                <a:latin typeface="Calibri"/>
                <a:ea typeface="+mn-lt"/>
                <a:cs typeface="+mn-lt"/>
              </a:rPr>
              <a:t> </a:t>
            </a:r>
            <a:r>
              <a:rPr lang="en-GB" spc="0" dirty="0" err="1">
                <a:solidFill>
                  <a:srgbClr val="000000"/>
                </a:solidFill>
                <a:latin typeface="Calibri"/>
                <a:ea typeface="+mn-lt"/>
                <a:cs typeface="+mn-lt"/>
              </a:rPr>
              <a:t>Ihre</a:t>
            </a:r>
            <a:r>
              <a:rPr lang="en-GB" spc="0" dirty="0">
                <a:solidFill>
                  <a:srgbClr val="000000"/>
                </a:solidFill>
                <a:latin typeface="Calibri"/>
                <a:ea typeface="+mn-lt"/>
                <a:cs typeface="+mn-lt"/>
              </a:rPr>
              <a:t> </a:t>
            </a:r>
            <a:r>
              <a:rPr lang="en-GB" spc="0" dirty="0" err="1">
                <a:solidFill>
                  <a:srgbClr val="000000"/>
                </a:solidFill>
                <a:latin typeface="Calibri"/>
                <a:ea typeface="+mn-lt"/>
                <a:cs typeface="+mn-lt"/>
              </a:rPr>
              <a:t>Unterstützer</a:t>
            </a:r>
            <a:r>
              <a:rPr lang="en-GB" spc="0" dirty="0">
                <a:solidFill>
                  <a:srgbClr val="000000"/>
                </a:solidFill>
                <a:latin typeface="Calibri"/>
                <a:ea typeface="+mn-lt"/>
                <a:cs typeface="+mn-lt"/>
              </a:rPr>
              <a:t> </a:t>
            </a:r>
            <a:r>
              <a:rPr lang="en-GB" spc="0" dirty="0" err="1">
                <a:solidFill>
                  <a:srgbClr val="000000"/>
                </a:solidFill>
                <a:latin typeface="Calibri"/>
                <a:ea typeface="+mn-lt"/>
                <a:cs typeface="+mn-lt"/>
              </a:rPr>
              <a:t>sie</a:t>
            </a:r>
            <a:r>
              <a:rPr lang="en-GB" spc="0" dirty="0">
                <a:solidFill>
                  <a:srgbClr val="000000"/>
                </a:solidFill>
                <a:latin typeface="Calibri"/>
                <a:ea typeface="+mn-lt"/>
                <a:cs typeface="+mn-lt"/>
              </a:rPr>
              <a:t> </a:t>
            </a:r>
            <a:r>
              <a:rPr lang="en-GB" spc="0" dirty="0" err="1">
                <a:solidFill>
                  <a:srgbClr val="000000"/>
                </a:solidFill>
                <a:latin typeface="Calibri"/>
                <a:ea typeface="+mn-lt"/>
                <a:cs typeface="+mn-lt"/>
              </a:rPr>
              <a:t>kaufen</a:t>
            </a:r>
            <a:r>
              <a:rPr lang="en-GB" spc="0" dirty="0">
                <a:solidFill>
                  <a:srgbClr val="000000"/>
                </a:solidFill>
                <a:latin typeface="Calibri"/>
                <a:ea typeface="+mn-lt"/>
                <a:cs typeface="+mn-lt"/>
              </a:rPr>
              <a:t> </a:t>
            </a:r>
            <a:r>
              <a:rPr lang="en-GB" spc="0" dirty="0" err="1">
                <a:solidFill>
                  <a:srgbClr val="000000"/>
                </a:solidFill>
                <a:latin typeface="Calibri"/>
                <a:ea typeface="+mn-lt"/>
                <a:cs typeface="+mn-lt"/>
              </a:rPr>
              <a:t>wollen</a:t>
            </a:r>
            <a:r>
              <a:rPr lang="en-GB" spc="0" dirty="0">
                <a:solidFill>
                  <a:srgbClr val="000000"/>
                </a:solidFill>
                <a:latin typeface="Calibri"/>
                <a:ea typeface="+mn-lt"/>
                <a:cs typeface="+mn-lt"/>
              </a:rPr>
              <a:t>.</a:t>
            </a:r>
          </a:p>
          <a:p>
            <a:pPr marL="800100" lvl="1" indent="-342900">
              <a:spcBef>
                <a:spcPts val="1000"/>
              </a:spcBef>
              <a:buClr>
                <a:schemeClr val="accent2"/>
              </a:buClr>
              <a:buFont typeface="Calibri" panose="020F0502020204030204" pitchFamily="34" charset="0"/>
              <a:buChar char="‒"/>
              <a:defRPr/>
            </a:pPr>
            <a:r>
              <a:rPr lang="en-GB" spc="0" dirty="0" err="1">
                <a:solidFill>
                  <a:srgbClr val="000000"/>
                </a:solidFill>
                <a:latin typeface="Calibri"/>
                <a:ea typeface="+mn-lt"/>
                <a:cs typeface="+mn-lt"/>
              </a:rPr>
              <a:t>Fügen</a:t>
            </a:r>
            <a:r>
              <a:rPr lang="en-GB" spc="0" dirty="0">
                <a:solidFill>
                  <a:srgbClr val="000000"/>
                </a:solidFill>
                <a:latin typeface="Calibri"/>
                <a:ea typeface="+mn-lt"/>
                <a:cs typeface="+mn-lt"/>
              </a:rPr>
              <a:t> Sie </a:t>
            </a:r>
            <a:r>
              <a:rPr lang="en-GB" spc="0" dirty="0" err="1">
                <a:solidFill>
                  <a:srgbClr val="000000"/>
                </a:solidFill>
                <a:latin typeface="Calibri"/>
                <a:ea typeface="+mn-lt"/>
                <a:cs typeface="+mn-lt"/>
              </a:rPr>
              <a:t>einen</a:t>
            </a:r>
            <a:r>
              <a:rPr lang="en-GB" spc="0" dirty="0">
                <a:solidFill>
                  <a:srgbClr val="000000"/>
                </a:solidFill>
                <a:latin typeface="Calibri"/>
                <a:ea typeface="+mn-lt"/>
                <a:cs typeface="+mn-lt"/>
              </a:rPr>
              <a:t> Link </a:t>
            </a:r>
            <a:r>
              <a:rPr lang="en-GB" spc="0" dirty="0" err="1">
                <a:solidFill>
                  <a:srgbClr val="000000"/>
                </a:solidFill>
                <a:latin typeface="Calibri"/>
                <a:ea typeface="+mn-lt"/>
                <a:cs typeface="+mn-lt"/>
              </a:rPr>
              <a:t>zu</a:t>
            </a:r>
            <a:r>
              <a:rPr lang="en-GB" spc="0" dirty="0">
                <a:solidFill>
                  <a:srgbClr val="000000"/>
                </a:solidFill>
                <a:latin typeface="Calibri"/>
                <a:ea typeface="+mn-lt"/>
                <a:cs typeface="+mn-lt"/>
              </a:rPr>
              <a:t> </a:t>
            </a:r>
            <a:r>
              <a:rPr lang="en-GB" spc="0" dirty="0" err="1">
                <a:solidFill>
                  <a:srgbClr val="000000"/>
                </a:solidFill>
                <a:latin typeface="Calibri"/>
                <a:ea typeface="+mn-lt"/>
                <a:cs typeface="+mn-lt"/>
              </a:rPr>
              <a:t>Ihrem</a:t>
            </a:r>
            <a:r>
              <a:rPr lang="en-GB" spc="0" dirty="0">
                <a:solidFill>
                  <a:srgbClr val="000000"/>
                </a:solidFill>
                <a:latin typeface="Calibri"/>
                <a:ea typeface="+mn-lt"/>
                <a:cs typeface="+mn-lt"/>
              </a:rPr>
              <a:t> Shop auf Ihrer </a:t>
            </a:r>
            <a:r>
              <a:rPr lang="en-GB" spc="0" dirty="0" err="1">
                <a:solidFill>
                  <a:srgbClr val="000000"/>
                </a:solidFill>
                <a:latin typeface="Calibri"/>
                <a:ea typeface="+mn-lt"/>
                <a:cs typeface="+mn-lt"/>
              </a:rPr>
              <a:t>Spendenseite</a:t>
            </a:r>
            <a:r>
              <a:rPr lang="en-GB" spc="0" dirty="0">
                <a:solidFill>
                  <a:srgbClr val="000000"/>
                </a:solidFill>
                <a:latin typeface="Calibri"/>
                <a:ea typeface="+mn-lt"/>
                <a:cs typeface="+mn-lt"/>
              </a:rPr>
              <a:t> </a:t>
            </a:r>
            <a:r>
              <a:rPr lang="en-GB" spc="0" dirty="0" err="1">
                <a:solidFill>
                  <a:srgbClr val="000000"/>
                </a:solidFill>
                <a:latin typeface="Calibri"/>
                <a:ea typeface="+mn-lt"/>
                <a:cs typeface="+mn-lt"/>
              </a:rPr>
              <a:t>ein</a:t>
            </a:r>
            <a:endParaRPr lang="en-GB" spc="0" dirty="0">
              <a:solidFill>
                <a:srgbClr val="000000"/>
              </a:solidFill>
              <a:latin typeface="Calibri"/>
              <a:ea typeface="+mn-lt"/>
              <a:cs typeface="+mn-lt"/>
            </a:endParaRPr>
          </a:p>
          <a:p>
            <a:pPr marL="0" marR="0" lvl="0" indent="0" algn="l" defTabSz="914400" rtl="0" eaLnBrk="1" fontAlgn="auto" latinLnBrk="0" hangingPunct="1">
              <a:lnSpc>
                <a:spcPct val="90000"/>
              </a:lnSpc>
              <a:spcBef>
                <a:spcPts val="1000"/>
              </a:spcBef>
              <a:spcAft>
                <a:spcPts val="0"/>
              </a:spcAft>
              <a:buClrTx/>
              <a:buSzTx/>
              <a:tabLst/>
              <a:defRPr/>
            </a:pPr>
            <a:endParaRPr lang="en-GB" u="sng" dirty="0">
              <a:latin typeface="Calibri" panose="020F0502020204030204"/>
            </a:endParaRP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i="0" u="sng" strike="noStrike" kern="1200" cap="none" spc="0" normalizeH="0" baseline="0" noProof="0" dirty="0">
              <a:ln>
                <a:noFill/>
              </a:ln>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b="1" i="0" u="none" strike="noStrike" kern="1200" cap="none" spc="0" normalizeH="0" baseline="0" noProof="0" dirty="0">
              <a:ln>
                <a:noFill/>
              </a:ln>
              <a:solidFill>
                <a:schemeClr val="accent2"/>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Blip>
                <a:blip r:embed="rId4"/>
              </a:buBlip>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Blip>
                <a:blip r:embed="rId4"/>
              </a:buBlip>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endParaRPr lang="en-US" sz="2000"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lIns="91440" tIns="45720" rIns="91440" bIns="45720" anchor="t">
            <a:noAutofit/>
          </a:bodyPr>
          <a:lstStyle/>
          <a:p>
            <a:r>
              <a:rPr lang="en-GB" err="1">
                <a:ea typeface="+mn-lt"/>
                <a:cs typeface="+mn-lt"/>
              </a:rPr>
              <a:t>Digitales</a:t>
            </a:r>
            <a:r>
              <a:rPr lang="en-GB">
                <a:ea typeface="+mn-lt"/>
                <a:cs typeface="+mn-lt"/>
              </a:rPr>
              <a:t> Fundraising: Ein </a:t>
            </a:r>
            <a:r>
              <a:rPr lang="en-GB" err="1">
                <a:ea typeface="+mn-lt"/>
                <a:cs typeface="+mn-lt"/>
              </a:rPr>
              <a:t>Crashkurs</a:t>
            </a:r>
            <a:endParaRPr lang="en-US" err="1">
              <a:ea typeface="+mn-lt"/>
              <a:cs typeface="+mn-lt"/>
            </a:endParaRPr>
          </a:p>
        </p:txBody>
      </p:sp>
    </p:spTree>
    <p:extLst>
      <p:ext uri="{BB962C8B-B14F-4D97-AF65-F5344CB8AC3E}">
        <p14:creationId xmlns:p14="http://schemas.microsoft.com/office/powerpoint/2010/main" val="1889022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4" end="4"/>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xEl>
                                              <p:pRg st="5" end="5"/>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635A651-24F8-6347-8235-D63CB4163581}"/>
              </a:ext>
            </a:extLst>
          </p:cNvPr>
          <p:cNvSpPr>
            <a:spLocks noGrp="1"/>
          </p:cNvSpPr>
          <p:nvPr>
            <p:ph type="body" sz="quarter" idx="13"/>
          </p:nvPr>
        </p:nvSpPr>
        <p:spPr>
          <a:xfrm>
            <a:off x="1001762" y="1524912"/>
            <a:ext cx="4676539" cy="3808175"/>
          </a:xfrm>
        </p:spPr>
        <p:txBody>
          <a:bodyPr lIns="91440" tIns="45720" rIns="91440" bIns="45720" anchor="ctr">
            <a:normAutofit/>
          </a:bodyPr>
          <a:lstStyle/>
          <a:p>
            <a:r>
              <a:rPr lang="en-US">
                <a:ea typeface="+mn-lt"/>
                <a:cs typeface="+mn-lt"/>
              </a:rPr>
              <a:t>“Kein </a:t>
            </a:r>
            <a:r>
              <a:rPr lang="en-US" err="1">
                <a:ea typeface="+mn-lt"/>
                <a:cs typeface="+mn-lt"/>
              </a:rPr>
              <a:t>großer</a:t>
            </a:r>
            <a:r>
              <a:rPr lang="en-US">
                <a:ea typeface="+mn-lt"/>
                <a:cs typeface="+mn-lt"/>
              </a:rPr>
              <a:t> </a:t>
            </a:r>
            <a:r>
              <a:rPr lang="en-US" err="1">
                <a:ea typeface="+mn-lt"/>
                <a:cs typeface="+mn-lt"/>
              </a:rPr>
              <a:t>Erfolg</a:t>
            </a:r>
            <a:r>
              <a:rPr lang="en-US">
                <a:ea typeface="+mn-lt"/>
                <a:cs typeface="+mn-lt"/>
              </a:rPr>
              <a:t> - </a:t>
            </a:r>
            <a:r>
              <a:rPr lang="en-US" err="1">
                <a:ea typeface="+mn-lt"/>
                <a:cs typeface="+mn-lt"/>
              </a:rPr>
              <a:t>auch</a:t>
            </a:r>
            <a:r>
              <a:rPr lang="en-US">
                <a:ea typeface="+mn-lt"/>
                <a:cs typeface="+mn-lt"/>
              </a:rPr>
              <a:t> </a:t>
            </a:r>
            <a:r>
              <a:rPr lang="en-US" err="1">
                <a:ea typeface="+mn-lt"/>
                <a:cs typeface="+mn-lt"/>
              </a:rPr>
              <a:t>nicht</a:t>
            </a:r>
            <a:r>
              <a:rPr lang="en-US">
                <a:ea typeface="+mn-lt"/>
                <a:cs typeface="+mn-lt"/>
              </a:rPr>
              <a:t> </a:t>
            </a:r>
            <a:r>
              <a:rPr lang="en-US" err="1">
                <a:ea typeface="+mn-lt"/>
                <a:cs typeface="+mn-lt"/>
              </a:rPr>
              <a:t>bei</a:t>
            </a:r>
            <a:r>
              <a:rPr lang="en-US">
                <a:ea typeface="+mn-lt"/>
                <a:cs typeface="+mn-lt"/>
              </a:rPr>
              <a:t> </a:t>
            </a:r>
            <a:r>
              <a:rPr lang="en-US" err="1">
                <a:ea typeface="+mn-lt"/>
                <a:cs typeface="+mn-lt"/>
              </a:rPr>
              <a:t>denen</a:t>
            </a:r>
            <a:r>
              <a:rPr lang="en-US">
                <a:ea typeface="+mn-lt"/>
                <a:cs typeface="+mn-lt"/>
              </a:rPr>
              <a:t>, die es </a:t>
            </a:r>
            <a:r>
              <a:rPr lang="en-US" err="1">
                <a:ea typeface="+mn-lt"/>
                <a:cs typeface="+mn-lt"/>
              </a:rPr>
              <a:t>sich</a:t>
            </a:r>
            <a:r>
              <a:rPr lang="en-US">
                <a:ea typeface="+mn-lt"/>
                <a:cs typeface="+mn-lt"/>
              </a:rPr>
              <a:t> </a:t>
            </a:r>
            <a:r>
              <a:rPr lang="en-US" err="1">
                <a:ea typeface="+mn-lt"/>
                <a:cs typeface="+mn-lt"/>
              </a:rPr>
              <a:t>leicht</a:t>
            </a:r>
            <a:r>
              <a:rPr lang="en-US">
                <a:ea typeface="+mn-lt"/>
                <a:cs typeface="+mn-lt"/>
              </a:rPr>
              <a:t> </a:t>
            </a:r>
            <a:r>
              <a:rPr lang="en-US" err="1">
                <a:ea typeface="+mn-lt"/>
                <a:cs typeface="+mn-lt"/>
              </a:rPr>
              <a:t>gemacht</a:t>
            </a:r>
            <a:r>
              <a:rPr lang="en-US">
                <a:ea typeface="+mn-lt"/>
                <a:cs typeface="+mn-lt"/>
              </a:rPr>
              <a:t> </a:t>
            </a:r>
            <a:r>
              <a:rPr lang="en-US" err="1">
                <a:ea typeface="+mn-lt"/>
                <a:cs typeface="+mn-lt"/>
              </a:rPr>
              <a:t>haben</a:t>
            </a:r>
            <a:r>
              <a:rPr lang="en-US">
                <a:ea typeface="+mn-lt"/>
                <a:cs typeface="+mn-lt"/>
              </a:rPr>
              <a:t> - </a:t>
            </a:r>
            <a:r>
              <a:rPr lang="en-US" err="1">
                <a:ea typeface="+mn-lt"/>
                <a:cs typeface="+mn-lt"/>
              </a:rPr>
              <a:t>ist</a:t>
            </a:r>
            <a:r>
              <a:rPr lang="en-US">
                <a:ea typeface="+mn-lt"/>
                <a:cs typeface="+mn-lt"/>
              </a:rPr>
              <a:t> </a:t>
            </a:r>
            <a:r>
              <a:rPr lang="en-US" err="1">
                <a:ea typeface="+mn-lt"/>
                <a:cs typeface="+mn-lt"/>
              </a:rPr>
              <a:t>ohne</a:t>
            </a:r>
            <a:r>
              <a:rPr lang="en-US">
                <a:ea typeface="+mn-lt"/>
                <a:cs typeface="+mn-lt"/>
              </a:rPr>
              <a:t> </a:t>
            </a:r>
            <a:r>
              <a:rPr lang="en-US" err="1">
                <a:ea typeface="+mn-lt"/>
                <a:cs typeface="+mn-lt"/>
              </a:rPr>
              <a:t>harte</a:t>
            </a:r>
            <a:r>
              <a:rPr lang="en-US">
                <a:ea typeface="+mn-lt"/>
                <a:cs typeface="+mn-lt"/>
              </a:rPr>
              <a:t> Arbeit </a:t>
            </a:r>
            <a:r>
              <a:rPr lang="en-US" err="1">
                <a:ea typeface="+mn-lt"/>
                <a:cs typeface="+mn-lt"/>
              </a:rPr>
              <a:t>möglich</a:t>
            </a:r>
            <a:r>
              <a:rPr lang="en-US">
                <a:ea typeface="+mn-lt"/>
                <a:cs typeface="+mn-lt"/>
              </a:rPr>
              <a:t>.”</a:t>
            </a:r>
            <a:endParaRPr lang="en-US" i="0">
              <a:cs typeface="Calibri" panose="020F0502020204030204"/>
            </a:endParaRPr>
          </a:p>
          <a:p>
            <a:endParaRPr lang="en-US"/>
          </a:p>
        </p:txBody>
      </p:sp>
      <p:sp>
        <p:nvSpPr>
          <p:cNvPr id="12" name="Text Placeholder 6">
            <a:extLst>
              <a:ext uri="{FF2B5EF4-FFF2-40B4-BE49-F238E27FC236}">
                <a16:creationId xmlns:a16="http://schemas.microsoft.com/office/drawing/2014/main" id="{11C90A48-BE47-6E44-8B5D-EADE2FB0D0FA}"/>
              </a:ext>
            </a:extLst>
          </p:cNvPr>
          <p:cNvSpPr txBox="1">
            <a:spLocks/>
          </p:cNvSpPr>
          <p:nvPr/>
        </p:nvSpPr>
        <p:spPr>
          <a:xfrm>
            <a:off x="1759343" y="4641330"/>
            <a:ext cx="3161377" cy="505777"/>
          </a:xfrm>
          <a:prstGeom prst="rect">
            <a:avLst/>
          </a:prstGeom>
        </p:spPr>
        <p:txBody>
          <a:bodyPr anchor="t">
            <a:normAutofit/>
          </a:bodyPr>
          <a:lstStyle>
            <a:lvl1pPr marL="0" indent="0" algn="ctr" defTabSz="2072941" rtl="0" eaLnBrk="1" latinLnBrk="0" hangingPunct="1">
              <a:lnSpc>
                <a:spcPct val="100000"/>
              </a:lnSpc>
              <a:spcBef>
                <a:spcPts val="2267"/>
              </a:spcBef>
              <a:buFont typeface="Arial" panose="020B0604020202020204" pitchFamily="34" charset="0"/>
              <a:buNone/>
              <a:defRPr sz="1900" b="0" i="1" kern="1200" baseline="0">
                <a:solidFill>
                  <a:srgbClr val="000000"/>
                </a:solidFill>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0" marR="0" lvl="0" indent="0" algn="ctr" defTabSz="2072941" rtl="0" eaLnBrk="1" fontAlgn="auto" latinLnBrk="0" hangingPunct="1">
              <a:lnSpc>
                <a:spcPct val="100000"/>
              </a:lnSpc>
              <a:spcBef>
                <a:spcPts val="2267"/>
              </a:spcBef>
              <a:spcAft>
                <a:spcPts val="0"/>
              </a:spcAft>
              <a:buClrTx/>
              <a:buSzTx/>
              <a:buFont typeface="Arial" panose="020B0604020202020204" pitchFamily="34" charset="0"/>
              <a:buNone/>
              <a:tabLst/>
              <a:defRPr/>
            </a:pPr>
            <a:r>
              <a:rPr kumimoji="0" lang="en-IE" sz="22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Jonathan Sacks</a:t>
            </a:r>
            <a:endParaRPr kumimoji="0" lang="en-US" sz="2200" b="1" i="1"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7" name="Picture Placeholder 6" descr="Person working late at the office">
            <a:extLst>
              <a:ext uri="{FF2B5EF4-FFF2-40B4-BE49-F238E27FC236}">
                <a16:creationId xmlns:a16="http://schemas.microsoft.com/office/drawing/2014/main" id="{C5950969-FFD7-341E-E03D-ABEAB1FBE89E}"/>
              </a:ext>
            </a:extLst>
          </p:cNvPr>
          <p:cNvPicPr>
            <a:picLocks noGrp="1" noChangeAspect="1"/>
          </p:cNvPicPr>
          <p:nvPr>
            <p:ph type="pic" sz="quarter" idx="42"/>
          </p:nvPr>
        </p:nvPicPr>
        <p:blipFill>
          <a:blip r:embed="rId2">
            <a:grayscl/>
          </a:blip>
          <a:srcRect l="12841" r="12841"/>
          <a:stretch/>
        </p:blipFill>
        <p:spPr>
          <a:xfrm>
            <a:off x="6096000" y="986088"/>
            <a:ext cx="5239644" cy="4704418"/>
          </a:xfrm>
        </p:spPr>
      </p:pic>
      <p:sp>
        <p:nvSpPr>
          <p:cNvPr id="14" name="Freeform 13">
            <a:extLst>
              <a:ext uri="{FF2B5EF4-FFF2-40B4-BE49-F238E27FC236}">
                <a16:creationId xmlns:a16="http://schemas.microsoft.com/office/drawing/2014/main" id="{27ECA9A2-5365-8339-FC20-E1FF47F3778A}"/>
              </a:ext>
            </a:extLst>
          </p:cNvPr>
          <p:cNvSpPr/>
          <p:nvPr/>
        </p:nvSpPr>
        <p:spPr>
          <a:xfrm>
            <a:off x="6096000" y="986088"/>
            <a:ext cx="5239644" cy="4704418"/>
          </a:xfrm>
          <a:custGeom>
            <a:avLst/>
            <a:gdLst>
              <a:gd name="connsiteX0" fmla="*/ 0 w 5239644"/>
              <a:gd name="connsiteY0" fmla="*/ 0 h 4704418"/>
              <a:gd name="connsiteX1" fmla="*/ 4328540 w 5239644"/>
              <a:gd name="connsiteY1" fmla="*/ 0 h 4704418"/>
              <a:gd name="connsiteX2" fmla="*/ 5239644 w 5239644"/>
              <a:gd name="connsiteY2" fmla="*/ 910842 h 4704418"/>
              <a:gd name="connsiteX3" fmla="*/ 5239644 w 5239644"/>
              <a:gd name="connsiteY3" fmla="*/ 4704418 h 4704418"/>
              <a:gd name="connsiteX4" fmla="*/ 1337885 w 5239644"/>
              <a:gd name="connsiteY4" fmla="*/ 4704418 h 4704418"/>
              <a:gd name="connsiteX5" fmla="*/ 0 w 5239644"/>
              <a:gd name="connsiteY5" fmla="*/ 3366919 h 4704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39644" h="4704418">
                <a:moveTo>
                  <a:pt x="0" y="0"/>
                </a:moveTo>
                <a:lnTo>
                  <a:pt x="4328540" y="0"/>
                </a:lnTo>
                <a:cubicBezTo>
                  <a:pt x="4832048" y="0"/>
                  <a:pt x="5239644" y="407482"/>
                  <a:pt x="5239644" y="910842"/>
                </a:cubicBezTo>
                <a:lnTo>
                  <a:pt x="5239644" y="4704418"/>
                </a:lnTo>
                <a:lnTo>
                  <a:pt x="1337885" y="4704418"/>
                </a:lnTo>
                <a:cubicBezTo>
                  <a:pt x="599411" y="4704418"/>
                  <a:pt x="0" y="4105181"/>
                  <a:pt x="0" y="3366919"/>
                </a:cubicBezTo>
                <a:close/>
              </a:path>
            </a:pathLst>
          </a:custGeom>
          <a:gradFill>
            <a:gsLst>
              <a:gs pos="0">
                <a:srgbClr val="DAE0D2">
                  <a:alpha val="9000"/>
                </a:srgbClr>
              </a:gs>
              <a:gs pos="83000">
                <a:srgbClr val="AABC99">
                  <a:alpha val="48000"/>
                </a:srgbClr>
              </a:gs>
              <a:gs pos="100000">
                <a:srgbClr val="AABC99">
                  <a:alpha val="44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15" name="Group 14">
            <a:extLst>
              <a:ext uri="{FF2B5EF4-FFF2-40B4-BE49-F238E27FC236}">
                <a16:creationId xmlns:a16="http://schemas.microsoft.com/office/drawing/2014/main" id="{A282B1FC-2D33-B27C-CD28-CCF6A9FD8979}"/>
              </a:ext>
            </a:extLst>
          </p:cNvPr>
          <p:cNvGrpSpPr/>
          <p:nvPr/>
        </p:nvGrpSpPr>
        <p:grpSpPr>
          <a:xfrm>
            <a:off x="5107779" y="748833"/>
            <a:ext cx="1487826" cy="1083162"/>
            <a:chOff x="3400450" y="986392"/>
            <a:chExt cx="1487826" cy="1083162"/>
          </a:xfrm>
        </p:grpSpPr>
        <p:sp>
          <p:nvSpPr>
            <p:cNvPr id="16" name="Freeform 15">
              <a:extLst>
                <a:ext uri="{FF2B5EF4-FFF2-40B4-BE49-F238E27FC236}">
                  <a16:creationId xmlns:a16="http://schemas.microsoft.com/office/drawing/2014/main" id="{48364439-2778-C7CC-57FA-75DE95B62B99}"/>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DAE0D2"/>
            </a:solidFill>
            <a:ln w="89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17" name="Freeform 16">
              <a:extLst>
                <a:ext uri="{FF2B5EF4-FFF2-40B4-BE49-F238E27FC236}">
                  <a16:creationId xmlns:a16="http://schemas.microsoft.com/office/drawing/2014/main" id="{9D5ABC1F-1ED5-8685-E579-E8115F8A0F89}"/>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10101"/>
            </a:solidFill>
            <a:ln w="89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3131282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12"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763486"/>
            <a:ext cx="10595237" cy="4132136"/>
          </a:xfrm>
        </p:spPr>
        <p:txBody>
          <a:bodyPr lIns="91440" tIns="45720" rIns="91440" bIns="45720" anchor="t"/>
          <a:lstStyle/>
          <a:p>
            <a:pPr marL="342900" indent="-342900">
              <a:buClr>
                <a:schemeClr val="accent2"/>
              </a:buClr>
              <a:buBlip>
                <a:blip r:embed="rId3"/>
              </a:buBlip>
              <a:defRPr/>
            </a:pPr>
            <a:r>
              <a:rPr lang="en-GB" err="1">
                <a:ea typeface="+mn-lt"/>
                <a:cs typeface="+mn-lt"/>
              </a:rPr>
              <a:t>Digitales</a:t>
            </a:r>
            <a:r>
              <a:rPr lang="en-GB">
                <a:ea typeface="+mn-lt"/>
                <a:cs typeface="+mn-lt"/>
              </a:rPr>
              <a:t> Fundraising </a:t>
            </a:r>
            <a:r>
              <a:rPr lang="en-GB" err="1">
                <a:ea typeface="+mn-lt"/>
                <a:cs typeface="+mn-lt"/>
              </a:rPr>
              <a:t>ist</a:t>
            </a:r>
            <a:r>
              <a:rPr lang="en-GB">
                <a:ea typeface="+mn-lt"/>
                <a:cs typeface="+mn-lt"/>
              </a:rPr>
              <a:t> </a:t>
            </a:r>
            <a:r>
              <a:rPr lang="en-GB" err="1">
                <a:ea typeface="+mn-lt"/>
                <a:cs typeface="+mn-lt"/>
              </a:rPr>
              <a:t>ein</a:t>
            </a:r>
            <a:r>
              <a:rPr lang="en-GB">
                <a:ea typeface="+mn-lt"/>
                <a:cs typeface="+mn-lt"/>
              </a:rPr>
              <a:t> "</a:t>
            </a:r>
            <a:r>
              <a:rPr lang="en-GB" err="1">
                <a:ea typeface="+mn-lt"/>
                <a:cs typeface="+mn-lt"/>
              </a:rPr>
              <a:t>prozessorientierter</a:t>
            </a:r>
            <a:r>
              <a:rPr lang="en-GB">
                <a:ea typeface="+mn-lt"/>
                <a:cs typeface="+mn-lt"/>
              </a:rPr>
              <a:t>" Ansatz für die </a:t>
            </a:r>
            <a:r>
              <a:rPr lang="en-GB" err="1">
                <a:ea typeface="+mn-lt"/>
                <a:cs typeface="+mn-lt"/>
              </a:rPr>
              <a:t>Mittelbeschaffung</a:t>
            </a:r>
            <a:r>
              <a:rPr kumimoji="0" lang="en-GB" i="0" strike="noStrike" kern="1200" cap="none" spc="0" normalizeH="0" baseline="0" noProof="0">
                <a:ln>
                  <a:noFill/>
                </a:ln>
                <a:effectLst/>
                <a:uLnTx/>
                <a:uFillTx/>
                <a:ea typeface="+mn-lt"/>
                <a:cs typeface="+mn-lt"/>
              </a:rPr>
              <a:t>.</a:t>
            </a:r>
            <a:r>
              <a:rPr lang="en-GB">
                <a:ea typeface="+mn-lt"/>
                <a:cs typeface="+mn-lt"/>
              </a:rPr>
              <a:t> </a:t>
            </a:r>
            <a:endParaRPr lang="en-US">
              <a:ea typeface="+mn-lt"/>
              <a:cs typeface="+mn-lt"/>
            </a:endParaRPr>
          </a:p>
          <a:p>
            <a:pPr marL="0" indent="0">
              <a:buClr>
                <a:schemeClr val="accent2"/>
              </a:buClr>
              <a:defRPr/>
            </a:pPr>
            <a:endParaRPr lang="en-GB">
              <a:ea typeface="+mn-lt"/>
              <a:cs typeface="+mn-lt"/>
            </a:endParaRPr>
          </a:p>
          <a:p>
            <a:pPr marL="342900" indent="-342900">
              <a:buClr>
                <a:schemeClr val="accent2"/>
              </a:buClr>
              <a:buBlip>
                <a:blip r:embed="rId3"/>
              </a:buBlip>
              <a:defRPr/>
            </a:pPr>
            <a:r>
              <a:rPr lang="en-GB" err="1">
                <a:ea typeface="+mn-lt"/>
                <a:cs typeface="+mn-lt"/>
              </a:rPr>
              <a:t>Anstelle</a:t>
            </a:r>
            <a:r>
              <a:rPr lang="en-GB">
                <a:ea typeface="+mn-lt"/>
                <a:cs typeface="+mn-lt"/>
              </a:rPr>
              <a:t> des </a:t>
            </a:r>
            <a:r>
              <a:rPr lang="en-GB" err="1">
                <a:ea typeface="+mn-lt"/>
                <a:cs typeface="+mn-lt"/>
              </a:rPr>
              <a:t>projektbezogenen</a:t>
            </a:r>
            <a:r>
              <a:rPr lang="en-GB">
                <a:ea typeface="+mn-lt"/>
                <a:cs typeface="+mn-lt"/>
              </a:rPr>
              <a:t> Fundraisings </a:t>
            </a:r>
            <a:r>
              <a:rPr lang="en-GB" err="1">
                <a:ea typeface="+mn-lt"/>
                <a:cs typeface="+mn-lt"/>
              </a:rPr>
              <a:t>vergangener</a:t>
            </a:r>
            <a:r>
              <a:rPr lang="en-GB">
                <a:ea typeface="+mn-lt"/>
                <a:cs typeface="+mn-lt"/>
              </a:rPr>
              <a:t> Jahre </a:t>
            </a:r>
            <a:r>
              <a:rPr lang="en-GB" err="1">
                <a:ea typeface="+mn-lt"/>
                <a:cs typeface="+mn-lt"/>
              </a:rPr>
              <a:t>geht</a:t>
            </a:r>
            <a:r>
              <a:rPr lang="en-GB">
                <a:ea typeface="+mn-lt"/>
                <a:cs typeface="+mn-lt"/>
              </a:rPr>
              <a:t> es </a:t>
            </a:r>
            <a:r>
              <a:rPr lang="en-GB" err="1">
                <a:ea typeface="+mn-lt"/>
                <a:cs typeface="+mn-lt"/>
              </a:rPr>
              <a:t>beim</a:t>
            </a:r>
            <a:r>
              <a:rPr lang="en-GB">
                <a:ea typeface="+mn-lt"/>
                <a:cs typeface="+mn-lt"/>
              </a:rPr>
              <a:t> </a:t>
            </a:r>
            <a:r>
              <a:rPr lang="en-GB" err="1">
                <a:ea typeface="+mn-lt"/>
                <a:cs typeface="+mn-lt"/>
              </a:rPr>
              <a:t>digitalen</a:t>
            </a:r>
            <a:r>
              <a:rPr lang="en-GB">
                <a:ea typeface="+mn-lt"/>
                <a:cs typeface="+mn-lt"/>
              </a:rPr>
              <a:t> Fundraising um den Aufbau </a:t>
            </a:r>
            <a:r>
              <a:rPr lang="en-GB" err="1">
                <a:ea typeface="+mn-lt"/>
                <a:cs typeface="+mn-lt"/>
              </a:rPr>
              <a:t>einer</a:t>
            </a:r>
            <a:r>
              <a:rPr lang="en-GB">
                <a:ea typeface="+mn-lt"/>
                <a:cs typeface="+mn-lt"/>
              </a:rPr>
              <a:t> Online-Community</a:t>
            </a:r>
            <a:r>
              <a:rPr kumimoji="0" lang="en-GB" i="0" strike="noStrike" kern="1200" cap="none" spc="0" normalizeH="0" baseline="0" noProof="0">
                <a:ln>
                  <a:noFill/>
                </a:ln>
                <a:effectLst/>
                <a:uLnTx/>
                <a:uFillTx/>
                <a:ea typeface="+mn-lt"/>
                <a:cs typeface="+mn-lt"/>
              </a:rPr>
              <a:t>, </a:t>
            </a:r>
            <a:r>
              <a:rPr lang="en-GB">
                <a:ea typeface="+mn-lt"/>
                <a:cs typeface="+mn-lt"/>
              </a:rPr>
              <a:t>die </a:t>
            </a:r>
            <a:r>
              <a:rPr lang="en-GB" err="1">
                <a:ea typeface="+mn-lt"/>
                <a:cs typeface="+mn-lt"/>
              </a:rPr>
              <a:t>kontinuierlich</a:t>
            </a:r>
            <a:r>
              <a:rPr lang="en-GB">
                <a:ea typeface="+mn-lt"/>
                <a:cs typeface="+mn-lt"/>
              </a:rPr>
              <a:t> </a:t>
            </a:r>
            <a:r>
              <a:rPr lang="en-GB" err="1">
                <a:ea typeface="+mn-lt"/>
                <a:cs typeface="+mn-lt"/>
              </a:rPr>
              <a:t>Spenden</a:t>
            </a:r>
            <a:r>
              <a:rPr lang="en-GB">
                <a:ea typeface="+mn-lt"/>
                <a:cs typeface="+mn-lt"/>
              </a:rPr>
              <a:t> </a:t>
            </a:r>
            <a:r>
              <a:rPr lang="en-GB" err="1">
                <a:ea typeface="+mn-lt"/>
                <a:cs typeface="+mn-lt"/>
              </a:rPr>
              <a:t>generiert</a:t>
            </a:r>
            <a:r>
              <a:rPr kumimoji="0" lang="en-GB" i="0" strike="noStrike" kern="1200" cap="none" spc="0" normalizeH="0" baseline="0" noProof="0">
                <a:ln>
                  <a:noFill/>
                </a:ln>
                <a:effectLst/>
                <a:uLnTx/>
                <a:uFillTx/>
                <a:ea typeface="+mn-lt"/>
                <a:cs typeface="+mn-lt"/>
              </a:rPr>
              <a:t>.</a:t>
            </a:r>
            <a:endParaRPr lang="en-GB" i="0" strike="noStrike" kern="1200" cap="none" spc="0" normalizeH="0" baseline="0" noProof="0">
              <a:ln>
                <a:noFill/>
              </a:ln>
              <a:effectLst/>
              <a:uLnTx/>
              <a:uFillTx/>
              <a:ea typeface="+mn-lt"/>
              <a:cs typeface="+mn-lt"/>
            </a:endParaRPr>
          </a:p>
          <a:p>
            <a:pPr marL="0" marR="0" lvl="0" indent="0" algn="l" defTabSz="914400" rtl="0" eaLnBrk="1" fontAlgn="auto" latinLnBrk="0" hangingPunct="1">
              <a:lnSpc>
                <a:spcPct val="90000"/>
              </a:lnSpc>
              <a:spcBef>
                <a:spcPts val="1000"/>
              </a:spcBef>
              <a:spcAft>
                <a:spcPts val="0"/>
              </a:spcAft>
              <a:buClr>
                <a:schemeClr val="accent2"/>
              </a:buClr>
              <a:buSzTx/>
              <a:tabLst/>
              <a:defRPr/>
            </a:pPr>
            <a:endParaRPr kumimoji="0" lang="en-GB" i="0" strike="noStrike" kern="1200" cap="none" spc="0" normalizeH="0" baseline="0" noProof="0">
              <a:ln>
                <a:noFill/>
              </a:ln>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i="0" u="sng" strike="noStrike" kern="1200" cap="none" spc="0" normalizeH="0" baseline="0" noProof="0">
              <a:ln>
                <a:noFill/>
              </a:ln>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b="1" i="0" u="none" strike="noStrike" kern="1200" cap="none" spc="0" normalizeH="0" baseline="0" noProof="0">
              <a:ln>
                <a:noFill/>
              </a:ln>
              <a:solidFill>
                <a:schemeClr val="accent2"/>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tabLst/>
              <a:defRPr/>
            </a:pPr>
            <a:endParaRPr kumimoji="0" lang="en-GB" b="0" i="0" u="none" strike="noStrike" kern="1200" cap="none" spc="0" normalizeH="0" baseline="0" noProof="0">
              <a:ln>
                <a:noFill/>
              </a:ln>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Blip>
                <a:blip r:embed="rId4"/>
              </a:buBlip>
              <a:tabLst/>
              <a:defRPr/>
            </a:pPr>
            <a:endParaRPr kumimoji="0" lang="en-GB" b="0" i="0" u="none" strike="noStrike" kern="1200" cap="none" spc="0" normalizeH="0" baseline="0" noProof="0">
              <a:ln>
                <a:noFill/>
              </a:ln>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Blip>
                <a:blip r:embed="rId4"/>
              </a:buBlip>
              <a:tabLst/>
              <a:defRPr/>
            </a:pPr>
            <a:endParaRPr kumimoji="0" lang="en-GB" b="0" i="0" u="none" strike="noStrike" kern="1200" cap="none" spc="0" normalizeH="0" baseline="0" noProof="0">
              <a:ln>
                <a:noFill/>
              </a:ln>
              <a:effectLst/>
              <a:uLnTx/>
              <a:uFillTx/>
              <a:latin typeface="Calibri" panose="020F0502020204030204"/>
              <a:ea typeface="+mn-ea"/>
              <a:cs typeface="+mn-cs"/>
            </a:endParaRPr>
          </a:p>
          <a:p>
            <a:endParaRPr lang="en-US" sz="200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lIns="91440" tIns="45720" rIns="91440" bIns="45720" anchor="t">
            <a:noAutofit/>
          </a:bodyPr>
          <a:lstStyle/>
          <a:p>
            <a:r>
              <a:rPr lang="en-GB" err="1">
                <a:ea typeface="+mn-lt"/>
                <a:cs typeface="+mn-lt"/>
              </a:rPr>
              <a:t>Digitale</a:t>
            </a:r>
            <a:r>
              <a:rPr lang="en-GB">
                <a:ea typeface="+mn-lt"/>
                <a:cs typeface="+mn-lt"/>
              </a:rPr>
              <a:t> Fundraising-Methode</a:t>
            </a:r>
            <a:endParaRPr lang="en-US"/>
          </a:p>
        </p:txBody>
      </p:sp>
    </p:spTree>
    <p:extLst>
      <p:ext uri="{BB962C8B-B14F-4D97-AF65-F5344CB8AC3E}">
        <p14:creationId xmlns:p14="http://schemas.microsoft.com/office/powerpoint/2010/main" val="3013852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763486"/>
            <a:ext cx="10595237" cy="4132136"/>
          </a:xfrm>
        </p:spPr>
        <p:txBody>
          <a:bodyPr lIns="91440" tIns="45720" rIns="91440" bIns="45720" anchor="t"/>
          <a:lstStyle/>
          <a:p>
            <a:pPr marL="342900" indent="-342900">
              <a:buClr>
                <a:schemeClr val="accent2"/>
              </a:buClr>
              <a:buBlip>
                <a:blip r:embed="rId3"/>
              </a:buBlip>
              <a:defRPr/>
            </a:pPr>
            <a:r>
              <a:rPr lang="en-GB">
                <a:ea typeface="+mn-lt"/>
                <a:cs typeface="+mn-lt"/>
              </a:rPr>
              <a:t>Das </a:t>
            </a:r>
            <a:r>
              <a:rPr lang="en-GB" err="1">
                <a:ea typeface="+mn-lt"/>
                <a:cs typeface="+mn-lt"/>
              </a:rPr>
              <a:t>bedeutet</a:t>
            </a:r>
            <a:r>
              <a:rPr lang="en-GB">
                <a:ea typeface="+mn-lt"/>
                <a:cs typeface="+mn-lt"/>
              </a:rPr>
              <a:t>, </a:t>
            </a:r>
            <a:r>
              <a:rPr lang="en-GB" err="1">
                <a:ea typeface="+mn-lt"/>
                <a:cs typeface="+mn-lt"/>
              </a:rPr>
              <a:t>dass</a:t>
            </a:r>
            <a:r>
              <a:rPr lang="en-GB">
                <a:ea typeface="+mn-lt"/>
                <a:cs typeface="+mn-lt"/>
              </a:rPr>
              <a:t> die </a:t>
            </a:r>
            <a:r>
              <a:rPr lang="en-GB" err="1">
                <a:ea typeface="+mn-lt"/>
                <a:cs typeface="+mn-lt"/>
              </a:rPr>
              <a:t>besten</a:t>
            </a:r>
            <a:r>
              <a:rPr lang="en-GB">
                <a:ea typeface="+mn-lt"/>
                <a:cs typeface="+mn-lt"/>
              </a:rPr>
              <a:t> </a:t>
            </a:r>
            <a:r>
              <a:rPr lang="en-GB" err="1">
                <a:ea typeface="+mn-lt"/>
                <a:cs typeface="+mn-lt"/>
              </a:rPr>
              <a:t>digitalen</a:t>
            </a:r>
            <a:r>
              <a:rPr lang="en-GB">
                <a:ea typeface="+mn-lt"/>
                <a:cs typeface="+mn-lt"/>
              </a:rPr>
              <a:t> Fundraiser </a:t>
            </a:r>
            <a:r>
              <a:rPr lang="en-GB" err="1">
                <a:ea typeface="+mn-lt"/>
                <a:cs typeface="+mn-lt"/>
              </a:rPr>
              <a:t>auch</a:t>
            </a:r>
            <a:r>
              <a:rPr lang="en-GB">
                <a:ea typeface="+mn-lt"/>
                <a:cs typeface="+mn-lt"/>
              </a:rPr>
              <a:t> die </a:t>
            </a:r>
            <a:r>
              <a:rPr lang="en-GB" err="1">
                <a:ea typeface="+mn-lt"/>
                <a:cs typeface="+mn-lt"/>
              </a:rPr>
              <a:t>besten</a:t>
            </a:r>
            <a:r>
              <a:rPr lang="en-GB">
                <a:ea typeface="+mn-lt"/>
                <a:cs typeface="+mn-lt"/>
              </a:rPr>
              <a:t> </a:t>
            </a:r>
            <a:r>
              <a:rPr lang="en-GB" err="1">
                <a:ea typeface="+mn-lt"/>
                <a:cs typeface="+mn-lt"/>
              </a:rPr>
              <a:t>digitalen</a:t>
            </a:r>
            <a:r>
              <a:rPr lang="en-GB">
                <a:ea typeface="+mn-lt"/>
                <a:cs typeface="+mn-lt"/>
              </a:rPr>
              <a:t> </a:t>
            </a:r>
            <a:r>
              <a:rPr lang="en-GB" err="1">
                <a:ea typeface="+mn-lt"/>
                <a:cs typeface="+mn-lt"/>
              </a:rPr>
              <a:t>Vermarkter</a:t>
            </a:r>
            <a:r>
              <a:rPr lang="en-GB">
                <a:ea typeface="+mn-lt"/>
                <a:cs typeface="+mn-lt"/>
              </a:rPr>
              <a:t> </a:t>
            </a:r>
            <a:r>
              <a:rPr lang="en-GB" err="1">
                <a:ea typeface="+mn-lt"/>
                <a:cs typeface="+mn-lt"/>
              </a:rPr>
              <a:t>sind</a:t>
            </a:r>
            <a:r>
              <a:rPr kumimoji="0" lang="en-GB" i="0" strike="noStrike" kern="1200" cap="none" spc="0" normalizeH="0" baseline="0" noProof="0">
                <a:ln>
                  <a:noFill/>
                </a:ln>
                <a:effectLst/>
                <a:uLnTx/>
                <a:uFillTx/>
                <a:ea typeface="+mn-lt"/>
                <a:cs typeface="+mn-lt"/>
              </a:rPr>
              <a:t>. </a:t>
            </a:r>
            <a:r>
              <a:rPr lang="en-GB" err="1">
                <a:ea typeface="+mn-lt"/>
                <a:cs typeface="+mn-lt"/>
              </a:rPr>
              <a:t>Beide</a:t>
            </a:r>
            <a:r>
              <a:rPr lang="en-GB">
                <a:ea typeface="+mn-lt"/>
                <a:cs typeface="+mn-lt"/>
              </a:rPr>
              <a:t> </a:t>
            </a:r>
            <a:r>
              <a:rPr lang="en-GB" err="1">
                <a:ea typeface="+mn-lt"/>
                <a:cs typeface="+mn-lt"/>
              </a:rPr>
              <a:t>gehen</a:t>
            </a:r>
            <a:r>
              <a:rPr lang="en-GB">
                <a:ea typeface="+mn-lt"/>
                <a:cs typeface="+mn-lt"/>
              </a:rPr>
              <a:t> Hand </a:t>
            </a:r>
            <a:r>
              <a:rPr kumimoji="0" lang="en-GB" i="0" strike="noStrike" kern="1200" cap="none" spc="0" normalizeH="0" baseline="0" noProof="0">
                <a:ln>
                  <a:noFill/>
                </a:ln>
                <a:effectLst/>
                <a:uLnTx/>
                <a:uFillTx/>
                <a:ea typeface="+mn-lt"/>
                <a:cs typeface="+mn-lt"/>
              </a:rPr>
              <a:t>in </a:t>
            </a:r>
            <a:r>
              <a:rPr lang="en-GB">
                <a:ea typeface="+mn-lt"/>
                <a:cs typeface="+mn-lt"/>
              </a:rPr>
              <a:t>Hand, und die </a:t>
            </a:r>
            <a:r>
              <a:rPr lang="en-GB" err="1">
                <a:ea typeface="+mn-lt"/>
                <a:cs typeface="+mn-lt"/>
              </a:rPr>
              <a:t>Strategien</a:t>
            </a:r>
            <a:r>
              <a:rPr kumimoji="0" lang="en-GB" i="0" strike="noStrike" kern="1200" cap="none" spc="0" normalizeH="0" baseline="0" noProof="0">
                <a:ln>
                  <a:noFill/>
                </a:ln>
                <a:effectLst/>
                <a:uLnTx/>
                <a:uFillTx/>
                <a:ea typeface="+mn-lt"/>
                <a:cs typeface="+mn-lt"/>
              </a:rPr>
              <a:t>, </a:t>
            </a:r>
            <a:r>
              <a:rPr lang="en-GB">
                <a:ea typeface="+mn-lt"/>
                <a:cs typeface="+mn-lt"/>
              </a:rPr>
              <a:t>die </a:t>
            </a:r>
            <a:r>
              <a:rPr kumimoji="0" lang="en-GB" i="0" strike="noStrike" kern="1200" cap="none" spc="0" normalizeH="0" baseline="0" noProof="0">
                <a:ln>
                  <a:noFill/>
                </a:ln>
                <a:effectLst/>
                <a:uLnTx/>
                <a:uFillTx/>
                <a:ea typeface="+mn-lt"/>
                <a:cs typeface="+mn-lt"/>
              </a:rPr>
              <a:t>in </a:t>
            </a:r>
            <a:r>
              <a:rPr lang="en-GB">
                <a:ea typeface="+mn-lt"/>
                <a:cs typeface="+mn-lt"/>
              </a:rPr>
              <a:t>der Welt des </a:t>
            </a:r>
            <a:r>
              <a:rPr lang="en-GB" err="1">
                <a:ea typeface="+mn-lt"/>
                <a:cs typeface="+mn-lt"/>
              </a:rPr>
              <a:t>digitalen</a:t>
            </a:r>
            <a:r>
              <a:rPr lang="en-GB">
                <a:ea typeface="+mn-lt"/>
                <a:cs typeface="+mn-lt"/>
              </a:rPr>
              <a:t> Marketings </a:t>
            </a:r>
            <a:r>
              <a:rPr lang="en-GB" err="1">
                <a:ea typeface="+mn-lt"/>
                <a:cs typeface="+mn-lt"/>
              </a:rPr>
              <a:t>funktionieren</a:t>
            </a:r>
            <a:r>
              <a:rPr lang="en-GB">
                <a:ea typeface="+mn-lt"/>
                <a:cs typeface="+mn-lt"/>
              </a:rPr>
              <a:t>, </a:t>
            </a:r>
            <a:r>
              <a:rPr lang="en-GB" err="1">
                <a:ea typeface="+mn-lt"/>
                <a:cs typeface="+mn-lt"/>
              </a:rPr>
              <a:t>sind</a:t>
            </a:r>
            <a:r>
              <a:rPr lang="en-GB">
                <a:ea typeface="+mn-lt"/>
                <a:cs typeface="+mn-lt"/>
              </a:rPr>
              <a:t> </a:t>
            </a:r>
            <a:r>
              <a:rPr lang="en-GB" err="1">
                <a:ea typeface="+mn-lt"/>
                <a:cs typeface="+mn-lt"/>
              </a:rPr>
              <a:t>auch</a:t>
            </a:r>
            <a:r>
              <a:rPr lang="en-GB">
                <a:ea typeface="+mn-lt"/>
                <a:cs typeface="+mn-lt"/>
              </a:rPr>
              <a:t> </a:t>
            </a:r>
            <a:r>
              <a:rPr kumimoji="0" lang="en-GB" i="0" strike="noStrike" kern="1200" cap="none" spc="0" normalizeH="0" baseline="0" noProof="0">
                <a:ln>
                  <a:noFill/>
                </a:ln>
                <a:effectLst/>
                <a:uLnTx/>
                <a:uFillTx/>
                <a:ea typeface="+mn-lt"/>
                <a:cs typeface="+mn-lt"/>
              </a:rPr>
              <a:t>in </a:t>
            </a:r>
            <a:r>
              <a:rPr lang="en-GB">
                <a:ea typeface="+mn-lt"/>
                <a:cs typeface="+mn-lt"/>
              </a:rPr>
              <a:t>der Welt des </a:t>
            </a:r>
            <a:r>
              <a:rPr lang="en-GB" err="1">
                <a:ea typeface="+mn-lt"/>
                <a:cs typeface="+mn-lt"/>
              </a:rPr>
              <a:t>digitalen</a:t>
            </a:r>
            <a:r>
              <a:rPr lang="en-GB">
                <a:ea typeface="+mn-lt"/>
                <a:cs typeface="+mn-lt"/>
              </a:rPr>
              <a:t> Fundraisings </a:t>
            </a:r>
            <a:r>
              <a:rPr lang="en-GB" err="1">
                <a:ea typeface="+mn-lt"/>
                <a:cs typeface="+mn-lt"/>
              </a:rPr>
              <a:t>anwendbar</a:t>
            </a:r>
            <a:r>
              <a:rPr kumimoji="0" lang="en-GB" i="0" strike="noStrike" kern="1200" cap="none" spc="0" normalizeH="0" baseline="0" noProof="0">
                <a:ln>
                  <a:noFill/>
                </a:ln>
                <a:effectLst/>
                <a:uLnTx/>
                <a:uFillTx/>
                <a:ea typeface="+mn-lt"/>
                <a:cs typeface="+mn-lt"/>
              </a:rPr>
              <a:t>.</a:t>
            </a:r>
          </a:p>
          <a:p>
            <a:pPr marL="342900" marR="0" lvl="0" indent="-342900" algn="l" defTabSz="914400" rtl="0" eaLnBrk="1" fontAlgn="auto" latinLnBrk="0" hangingPunct="1">
              <a:lnSpc>
                <a:spcPct val="90000"/>
              </a:lnSpc>
              <a:spcBef>
                <a:spcPts val="1000"/>
              </a:spcBef>
              <a:spcAft>
                <a:spcPts val="0"/>
              </a:spcAft>
              <a:buClr>
                <a:schemeClr val="accent2"/>
              </a:buClr>
              <a:buSzTx/>
              <a:buBlip>
                <a:blip r:embed="rId3"/>
              </a:buBlip>
              <a:tabLst/>
              <a:defRPr/>
            </a:pPr>
            <a:endParaRPr lang="en-GB">
              <a:latin typeface="Calibri" panose="020F0502020204030204"/>
            </a:endParaRPr>
          </a:p>
          <a:p>
            <a:pPr marL="342900" indent="-342900">
              <a:buClr>
                <a:schemeClr val="accent2"/>
              </a:buClr>
              <a:buBlip>
                <a:blip r:embed="rId3"/>
              </a:buBlip>
              <a:defRPr/>
            </a:pPr>
            <a:r>
              <a:rPr lang="en-GB">
                <a:ea typeface="+mn-lt"/>
                <a:cs typeface="+mn-lt"/>
              </a:rPr>
              <a:t>Lesen</a:t>
            </a:r>
            <a:r>
              <a:rPr kumimoji="0" lang="en-GB" i="0" strike="noStrike" kern="1200" cap="none" spc="0" normalizeH="0" baseline="0" noProof="0">
                <a:ln>
                  <a:noFill/>
                </a:ln>
                <a:effectLst/>
                <a:uLnTx/>
                <a:uFillTx/>
                <a:ea typeface="+mn-lt"/>
                <a:cs typeface="+mn-lt"/>
              </a:rPr>
              <a:t>:</a:t>
            </a:r>
            <a:r>
              <a:rPr lang="en-GB">
                <a:latin typeface="Calibri" panose="020F0502020204030204"/>
              </a:rPr>
              <a:t> </a:t>
            </a:r>
            <a:r>
              <a:rPr kumimoji="0" lang="en-GB" i="0" strike="noStrike" kern="1200" cap="none" spc="0" normalizeH="0" baseline="0" noProof="0">
                <a:ln>
                  <a:noFill/>
                </a:ln>
                <a:solidFill>
                  <a:schemeClr val="accent2">
                    <a:lumMod val="75000"/>
                  </a:scheme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https://www.causevox.com/digital-fundraising/#digital-fundraising-method</a:t>
            </a:r>
            <a:endParaRPr kumimoji="0" lang="en-GB" i="0" strike="noStrike" kern="1200" cap="none" spc="0" normalizeH="0" baseline="0" noProof="0">
              <a:ln>
                <a:noFill/>
              </a:ln>
              <a:solidFill>
                <a:schemeClr val="accent2">
                  <a:lumMod val="75000"/>
                </a:schemeClr>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
                <a:schemeClr val="accent2"/>
              </a:buClr>
              <a:buSzTx/>
              <a:tabLst/>
              <a:defRPr/>
            </a:pPr>
            <a:endParaRPr kumimoji="0" lang="en-GB" i="0" strike="noStrike" kern="1200" cap="none" spc="0" normalizeH="0" baseline="0" noProof="0">
              <a:ln>
                <a:noFill/>
              </a:ln>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tabLst/>
              <a:defRPr/>
            </a:pPr>
            <a:endParaRPr lang="en-GB" u="sng">
              <a:latin typeface="Calibri" panose="020F0502020204030204"/>
            </a:endParaRP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i="0" u="sng" strike="noStrike" kern="1200" cap="none" spc="0" normalizeH="0" baseline="0" noProof="0">
              <a:ln>
                <a:noFill/>
              </a:ln>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b="1" i="0" u="none" strike="noStrike" kern="1200" cap="none" spc="0" normalizeH="0" baseline="0" noProof="0">
              <a:ln>
                <a:noFill/>
              </a:ln>
              <a:solidFill>
                <a:schemeClr val="accent2"/>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tabLst/>
              <a:defRPr/>
            </a:pPr>
            <a:endParaRPr kumimoji="0" lang="en-GB" b="0" i="0" u="none" strike="noStrike" kern="1200" cap="none" spc="0" normalizeH="0" baseline="0" noProof="0">
              <a:ln>
                <a:noFill/>
              </a:ln>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Blip>
                <a:blip r:embed="rId5"/>
              </a:buBlip>
              <a:tabLst/>
              <a:defRPr/>
            </a:pPr>
            <a:endParaRPr kumimoji="0" lang="en-GB" b="0" i="0" u="none" strike="noStrike" kern="1200" cap="none" spc="0" normalizeH="0" baseline="0" noProof="0">
              <a:ln>
                <a:noFill/>
              </a:ln>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Blip>
                <a:blip r:embed="rId5"/>
              </a:buBlip>
              <a:tabLst/>
              <a:defRPr/>
            </a:pPr>
            <a:endParaRPr kumimoji="0" lang="en-GB" b="0" i="0" u="none" strike="noStrike" kern="1200" cap="none" spc="0" normalizeH="0" baseline="0" noProof="0">
              <a:ln>
                <a:noFill/>
              </a:ln>
              <a:effectLst/>
              <a:uLnTx/>
              <a:uFillTx/>
              <a:latin typeface="Calibri" panose="020F0502020204030204"/>
              <a:ea typeface="+mn-ea"/>
              <a:cs typeface="+mn-cs"/>
            </a:endParaRPr>
          </a:p>
          <a:p>
            <a:endParaRPr lang="en-US" sz="200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lIns="91440" tIns="45720" rIns="91440" bIns="45720" anchor="t">
            <a:noAutofit/>
          </a:bodyPr>
          <a:lstStyle/>
          <a:p>
            <a:r>
              <a:rPr lang="en-GB" err="1">
                <a:ea typeface="+mn-lt"/>
                <a:cs typeface="+mn-lt"/>
              </a:rPr>
              <a:t>Digitale</a:t>
            </a:r>
            <a:r>
              <a:rPr lang="en-GB">
                <a:ea typeface="+mn-lt"/>
                <a:cs typeface="+mn-lt"/>
              </a:rPr>
              <a:t> Fundraising-Methode</a:t>
            </a:r>
            <a:endParaRPr lang="en-US"/>
          </a:p>
        </p:txBody>
      </p:sp>
    </p:spTree>
    <p:extLst>
      <p:ext uri="{BB962C8B-B14F-4D97-AF65-F5344CB8AC3E}">
        <p14:creationId xmlns:p14="http://schemas.microsoft.com/office/powerpoint/2010/main" val="2970844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1" y="1587175"/>
            <a:ext cx="10595237" cy="3995028"/>
          </a:xfrm>
        </p:spPr>
        <p:txBody>
          <a:bodyPr lIns="91440" tIns="45720" rIns="91440" bIns="45720" anchor="t"/>
          <a:lstStyle/>
          <a:p>
            <a:pPr marL="342900" indent="-342900">
              <a:buBlip>
                <a:blip r:embed="rId2"/>
              </a:buBlip>
            </a:pPr>
            <a:r>
              <a:rPr lang="en-GB" b="1" err="1">
                <a:solidFill>
                  <a:schemeClr val="accent2"/>
                </a:solidFill>
                <a:ea typeface="+mn-lt"/>
                <a:cs typeface="+mn-lt"/>
              </a:rPr>
              <a:t>Lernziele</a:t>
            </a:r>
            <a:r>
              <a:rPr lang="en-GB" b="1">
                <a:solidFill>
                  <a:schemeClr val="accent2"/>
                </a:solidFill>
                <a:ea typeface="+mn-lt"/>
                <a:cs typeface="+mn-lt"/>
              </a:rPr>
              <a:t> (Forts.):</a:t>
            </a:r>
            <a:endParaRPr lang="en-US" b="1">
              <a:solidFill>
                <a:schemeClr val="accent2"/>
              </a:solidFill>
              <a:ea typeface="Calibri"/>
              <a:cs typeface="Calibri" panose="020F0502020204030204"/>
            </a:endParaRPr>
          </a:p>
          <a:p>
            <a:pPr marL="342900" indent="-342900">
              <a:buChar char="•"/>
            </a:pPr>
            <a:endParaRPr lang="en-GB" b="1" dirty="0">
              <a:solidFill>
                <a:schemeClr val="accent2"/>
              </a:solidFill>
              <a:ea typeface="Calibri"/>
              <a:cs typeface="Calibri"/>
            </a:endParaRPr>
          </a:p>
          <a:p>
            <a:pPr marL="342900" indent="-342900">
              <a:buClr>
                <a:schemeClr val="accent2"/>
              </a:buClr>
              <a:buFont typeface="Arial" panose="020B0604020202020204" pitchFamily="34" charset="0"/>
              <a:buChar char="•"/>
            </a:pPr>
            <a:r>
              <a:rPr lang="en-GB">
                <a:ea typeface="+mn-lt"/>
                <a:cs typeface="+mn-lt"/>
              </a:rPr>
              <a:t>Die </a:t>
            </a:r>
            <a:r>
              <a:rPr lang="en-GB" err="1">
                <a:ea typeface="+mn-lt"/>
                <a:cs typeface="+mn-lt"/>
              </a:rPr>
              <a:t>Lernenden</a:t>
            </a:r>
            <a:r>
              <a:rPr lang="en-GB" dirty="0">
                <a:ea typeface="+mn-lt"/>
                <a:cs typeface="+mn-lt"/>
              </a:rPr>
              <a:t> </a:t>
            </a:r>
            <a:r>
              <a:rPr lang="en-GB" err="1">
                <a:ea typeface="+mn-lt"/>
                <a:cs typeface="+mn-lt"/>
              </a:rPr>
              <a:t>sind</a:t>
            </a:r>
            <a:r>
              <a:rPr lang="en-GB">
                <a:ea typeface="+mn-lt"/>
                <a:cs typeface="+mn-lt"/>
              </a:rPr>
              <a:t> in der Lage, </a:t>
            </a:r>
            <a:r>
              <a:rPr lang="en-GB" err="1">
                <a:ea typeface="+mn-lt"/>
                <a:cs typeface="+mn-lt"/>
              </a:rPr>
              <a:t>digitale</a:t>
            </a:r>
            <a:r>
              <a:rPr lang="en-GB">
                <a:ea typeface="+mn-lt"/>
                <a:cs typeface="+mn-lt"/>
              </a:rPr>
              <a:t> Fundraising-</a:t>
            </a:r>
            <a:r>
              <a:rPr lang="en-GB" err="1">
                <a:ea typeface="+mn-lt"/>
                <a:cs typeface="+mn-lt"/>
              </a:rPr>
              <a:t>Optionen</a:t>
            </a:r>
            <a:r>
              <a:rPr lang="en-GB">
                <a:ea typeface="+mn-lt"/>
                <a:cs typeface="+mn-lt"/>
              </a:rPr>
              <a:t> für den </a:t>
            </a:r>
            <a:r>
              <a:rPr lang="en-GB" err="1">
                <a:ea typeface="+mn-lt"/>
                <a:cs typeface="+mn-lt"/>
              </a:rPr>
              <a:t>Einsatz</a:t>
            </a:r>
            <a:r>
              <a:rPr lang="en-GB">
                <a:ea typeface="+mn-lt"/>
                <a:cs typeface="+mn-lt"/>
              </a:rPr>
              <a:t> in </a:t>
            </a:r>
            <a:r>
              <a:rPr lang="en-GB" err="1">
                <a:ea typeface="+mn-lt"/>
                <a:cs typeface="+mn-lt"/>
              </a:rPr>
              <a:t>ihrer</a:t>
            </a:r>
            <a:r>
              <a:rPr lang="en-GB" dirty="0">
                <a:ea typeface="+mn-lt"/>
                <a:cs typeface="+mn-lt"/>
              </a:rPr>
              <a:t> </a:t>
            </a:r>
            <a:r>
              <a:rPr lang="en-GB" err="1">
                <a:ea typeface="+mn-lt"/>
                <a:cs typeface="+mn-lt"/>
              </a:rPr>
              <a:t>eigenen</a:t>
            </a:r>
            <a:r>
              <a:rPr lang="en-GB">
                <a:ea typeface="+mn-lt"/>
                <a:cs typeface="+mn-lt"/>
              </a:rPr>
              <a:t> Organisation </a:t>
            </a:r>
            <a:r>
              <a:rPr lang="en-GB" err="1">
                <a:ea typeface="+mn-lt"/>
                <a:cs typeface="+mn-lt"/>
              </a:rPr>
              <a:t>zu</a:t>
            </a:r>
            <a:r>
              <a:rPr lang="en-GB" dirty="0">
                <a:ea typeface="+mn-lt"/>
                <a:cs typeface="+mn-lt"/>
              </a:rPr>
              <a:t> </a:t>
            </a:r>
            <a:r>
              <a:rPr lang="en-GB" err="1">
                <a:ea typeface="+mn-lt"/>
                <a:cs typeface="+mn-lt"/>
              </a:rPr>
              <a:t>bewerten</a:t>
            </a:r>
            <a:r>
              <a:rPr lang="en-GB">
                <a:ea typeface="+mn-lt"/>
                <a:cs typeface="+mn-lt"/>
              </a:rPr>
              <a:t>.</a:t>
            </a:r>
          </a:p>
          <a:p>
            <a:pPr marL="342900" indent="-342900">
              <a:buClr>
                <a:schemeClr val="accent2"/>
              </a:buClr>
              <a:buChar char="•"/>
            </a:pPr>
            <a:endParaRPr lang="en-GB" dirty="0">
              <a:ea typeface="Calibri"/>
              <a:cs typeface="Calibri"/>
            </a:endParaRPr>
          </a:p>
          <a:p>
            <a:pPr marL="342900" indent="-342900">
              <a:buClr>
                <a:schemeClr val="accent2"/>
              </a:buClr>
              <a:buFont typeface="Arial" panose="020B0604020202020204" pitchFamily="34" charset="0"/>
              <a:buChar char="•"/>
            </a:pPr>
            <a:r>
              <a:rPr lang="en-GB">
                <a:ea typeface="+mn-lt"/>
                <a:cs typeface="+mn-lt"/>
              </a:rPr>
              <a:t>Die </a:t>
            </a:r>
            <a:r>
              <a:rPr lang="en-GB" err="1">
                <a:ea typeface="+mn-lt"/>
                <a:cs typeface="+mn-lt"/>
              </a:rPr>
              <a:t>Lernenden</a:t>
            </a:r>
            <a:r>
              <a:rPr lang="en-GB" dirty="0">
                <a:ea typeface="+mn-lt"/>
                <a:cs typeface="+mn-lt"/>
              </a:rPr>
              <a:t> </a:t>
            </a:r>
            <a:r>
              <a:rPr lang="en-GB" err="1">
                <a:ea typeface="+mn-lt"/>
                <a:cs typeface="+mn-lt"/>
              </a:rPr>
              <a:t>sind</a:t>
            </a:r>
            <a:r>
              <a:rPr lang="en-GB">
                <a:ea typeface="+mn-lt"/>
                <a:cs typeface="+mn-lt"/>
              </a:rPr>
              <a:t> in der Lage, </a:t>
            </a:r>
            <a:r>
              <a:rPr lang="en-GB" err="1">
                <a:ea typeface="+mn-lt"/>
                <a:cs typeface="+mn-lt"/>
              </a:rPr>
              <a:t>erste</a:t>
            </a:r>
            <a:r>
              <a:rPr lang="en-GB" dirty="0">
                <a:ea typeface="+mn-lt"/>
                <a:cs typeface="+mn-lt"/>
              </a:rPr>
              <a:t> </a:t>
            </a:r>
            <a:r>
              <a:rPr lang="en-GB" err="1">
                <a:ea typeface="+mn-lt"/>
                <a:cs typeface="+mn-lt"/>
              </a:rPr>
              <a:t>Schritte</a:t>
            </a:r>
            <a:r>
              <a:rPr lang="en-GB" dirty="0">
                <a:ea typeface="+mn-lt"/>
                <a:cs typeface="+mn-lt"/>
              </a:rPr>
              <a:t> </a:t>
            </a:r>
            <a:r>
              <a:rPr lang="en-GB" err="1">
                <a:ea typeface="+mn-lt"/>
                <a:cs typeface="+mn-lt"/>
              </a:rPr>
              <a:t>zum</a:t>
            </a:r>
            <a:r>
              <a:rPr lang="en-GB">
                <a:ea typeface="+mn-lt"/>
                <a:cs typeface="+mn-lt"/>
              </a:rPr>
              <a:t> Start </a:t>
            </a:r>
            <a:r>
              <a:rPr lang="en-GB" err="1">
                <a:ea typeface="+mn-lt"/>
                <a:cs typeface="+mn-lt"/>
              </a:rPr>
              <a:t>einer</a:t>
            </a:r>
            <a:r>
              <a:rPr lang="en-GB" dirty="0">
                <a:ea typeface="+mn-lt"/>
                <a:cs typeface="+mn-lt"/>
              </a:rPr>
              <a:t> </a:t>
            </a:r>
            <a:r>
              <a:rPr lang="en-GB" err="1">
                <a:ea typeface="+mn-lt"/>
                <a:cs typeface="+mn-lt"/>
              </a:rPr>
              <a:t>digitalen</a:t>
            </a:r>
            <a:r>
              <a:rPr lang="en-GB" dirty="0">
                <a:ea typeface="+mn-lt"/>
                <a:cs typeface="+mn-lt"/>
              </a:rPr>
              <a:t> </a:t>
            </a:r>
            <a:r>
              <a:rPr lang="en-GB">
                <a:ea typeface="+mn-lt"/>
                <a:cs typeface="+mn-lt"/>
              </a:rPr>
              <a:t>Fundraising-</a:t>
            </a:r>
            <a:r>
              <a:rPr lang="en-GB" err="1">
                <a:ea typeface="+mn-lt"/>
                <a:cs typeface="+mn-lt"/>
              </a:rPr>
              <a:t>Kampagne</a:t>
            </a:r>
            <a:r>
              <a:rPr lang="en-GB" dirty="0">
                <a:ea typeface="+mn-lt"/>
                <a:cs typeface="+mn-lt"/>
              </a:rPr>
              <a:t> </a:t>
            </a:r>
            <a:r>
              <a:rPr lang="en-GB" err="1">
                <a:ea typeface="+mn-lt"/>
                <a:cs typeface="+mn-lt"/>
              </a:rPr>
              <a:t>zu</a:t>
            </a:r>
            <a:r>
              <a:rPr lang="en-GB" dirty="0">
                <a:ea typeface="+mn-lt"/>
                <a:cs typeface="+mn-lt"/>
              </a:rPr>
              <a:t> </a:t>
            </a:r>
            <a:r>
              <a:rPr lang="en-GB" err="1">
                <a:ea typeface="+mn-lt"/>
                <a:cs typeface="+mn-lt"/>
              </a:rPr>
              <a:t>unternehmen</a:t>
            </a:r>
            <a:r>
              <a:rPr lang="en-GB">
                <a:ea typeface="+mn-lt"/>
                <a:cs typeface="+mn-lt"/>
              </a:rPr>
              <a:t>.</a:t>
            </a:r>
          </a:p>
          <a:p>
            <a:pPr marL="342900" indent="-342900">
              <a:buClr>
                <a:schemeClr val="accent2"/>
              </a:buClr>
              <a:buFont typeface="Arial" panose="020B0604020202020204" pitchFamily="34" charset="0"/>
              <a:buChar char="•"/>
            </a:pPr>
            <a:endParaRPr lang="en-GB" dirty="0">
              <a:ea typeface="Calibri"/>
              <a:cs typeface="Calibri"/>
            </a:endParaRPr>
          </a:p>
          <a:p>
            <a:pPr marL="342900" indent="-342900">
              <a:buClr>
                <a:schemeClr val="accent2"/>
              </a:buClr>
              <a:buFont typeface="Arial" panose="020B0604020202020204" pitchFamily="34" charset="0"/>
              <a:buChar char="•"/>
            </a:pPr>
            <a:r>
              <a:rPr lang="en-GB">
                <a:ea typeface="+mn-lt"/>
                <a:cs typeface="+mn-lt"/>
              </a:rPr>
              <a:t>Die </a:t>
            </a:r>
            <a:r>
              <a:rPr lang="en-GB" err="1">
                <a:ea typeface="+mn-lt"/>
                <a:cs typeface="+mn-lt"/>
              </a:rPr>
              <a:t>Lernenden</a:t>
            </a:r>
            <a:r>
              <a:rPr lang="en-GB" dirty="0">
                <a:ea typeface="+mn-lt"/>
                <a:cs typeface="+mn-lt"/>
              </a:rPr>
              <a:t> </a:t>
            </a:r>
            <a:r>
              <a:rPr lang="en-GB" err="1">
                <a:ea typeface="+mn-lt"/>
                <a:cs typeface="+mn-lt"/>
              </a:rPr>
              <a:t>sind</a:t>
            </a:r>
            <a:r>
              <a:rPr lang="en-GB">
                <a:ea typeface="+mn-lt"/>
                <a:cs typeface="+mn-lt"/>
              </a:rPr>
              <a:t> in der Lage, neue Finanzquellen zu erschließen und </a:t>
            </a:r>
            <a:r>
              <a:rPr lang="en-GB" err="1">
                <a:ea typeface="+mn-lt"/>
                <a:cs typeface="+mn-lt"/>
              </a:rPr>
              <a:t>zu</a:t>
            </a:r>
            <a:r>
              <a:rPr lang="en-GB" dirty="0">
                <a:ea typeface="+mn-lt"/>
                <a:cs typeface="+mn-lt"/>
              </a:rPr>
              <a:t> </a:t>
            </a:r>
            <a:r>
              <a:rPr lang="en-GB" err="1">
                <a:ea typeface="+mn-lt"/>
                <a:cs typeface="+mn-lt"/>
              </a:rPr>
              <a:t>beantragen</a:t>
            </a:r>
            <a:r>
              <a:rPr lang="en-GB">
                <a:ea typeface="+mn-lt"/>
                <a:cs typeface="+mn-lt"/>
              </a:rPr>
              <a:t>.</a:t>
            </a:r>
            <a:endParaRPr lang="en-GB">
              <a:latin typeface="Calibri"/>
              <a:ea typeface="Calibri"/>
              <a:cs typeface="Calibri"/>
            </a:endParaRPr>
          </a:p>
          <a:p>
            <a:pPr marL="342900" indent="-342900">
              <a:buClr>
                <a:srgbClr val="0D9390"/>
              </a:buClr>
              <a:buFont typeface="Arial" panose="020B0604020202020204" pitchFamily="34" charset="0"/>
              <a:buChar char="•"/>
            </a:pPr>
            <a:endParaRPr lang="en-GB">
              <a:latin typeface="Calibri"/>
              <a:ea typeface="Calibri"/>
              <a:cs typeface="Calibri"/>
            </a:endParaRPr>
          </a:p>
          <a:p>
            <a:pPr marL="342900" indent="-342900">
              <a:buFont typeface="Arial" panose="020B0604020202020204" pitchFamily="34" charset="0"/>
              <a:buChar char="•"/>
            </a:pPr>
            <a:endParaRPr lang="en-GB" b="1" dirty="0">
              <a:solidFill>
                <a:srgbClr val="0D9390"/>
              </a:solidFill>
              <a:ea typeface="Calibri" panose="020F0502020204030204"/>
              <a:cs typeface="Calibri" panose="020F0502020204030204"/>
            </a:endParaRPr>
          </a:p>
          <a:p>
            <a:endParaRPr lang="en-US" dirty="0">
              <a:ea typeface="Calibri" panose="020F0502020204030204"/>
              <a:cs typeface="Calibri" panose="020F0502020204030204"/>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lIns="91440" tIns="45720" rIns="91440" bIns="45720" anchor="t">
            <a:noAutofit/>
          </a:bodyPr>
          <a:lstStyle/>
          <a:p>
            <a:r>
              <a:rPr lang="en-US" err="1">
                <a:ea typeface="+mn-lt"/>
                <a:cs typeface="+mn-lt"/>
              </a:rPr>
              <a:t>Unterrichts</a:t>
            </a:r>
            <a:r>
              <a:rPr lang="en-US">
                <a:ea typeface="+mn-lt"/>
                <a:cs typeface="+mn-lt"/>
              </a:rPr>
              <a:t>- &amp; </a:t>
            </a:r>
            <a:r>
              <a:rPr lang="en-US" err="1">
                <a:ea typeface="+mn-lt"/>
                <a:cs typeface="+mn-lt"/>
              </a:rPr>
              <a:t>Lernziele</a:t>
            </a:r>
            <a:endParaRPr lang="en-US" err="1"/>
          </a:p>
        </p:txBody>
      </p:sp>
    </p:spTree>
    <p:extLst>
      <p:ext uri="{BB962C8B-B14F-4D97-AF65-F5344CB8AC3E}">
        <p14:creationId xmlns:p14="http://schemas.microsoft.com/office/powerpoint/2010/main" val="2923252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763486"/>
            <a:ext cx="10595237" cy="4132136"/>
          </a:xfrm>
        </p:spPr>
        <p:txBody>
          <a:bodyPr lIns="91440" tIns="45720" rIns="91440" bIns="45720" anchor="t"/>
          <a:lstStyle/>
          <a:p>
            <a:pPr marL="342900" indent="-342900">
              <a:buClr>
                <a:schemeClr val="accent2"/>
              </a:buClr>
              <a:buBlip>
                <a:blip r:embed="rId3"/>
              </a:buBlip>
              <a:defRPr/>
            </a:pPr>
            <a:r>
              <a:rPr lang="en-GB" b="1" dirty="0">
                <a:solidFill>
                  <a:schemeClr val="accent2"/>
                </a:solidFill>
                <a:ea typeface="+mn-lt"/>
                <a:cs typeface="+mn-lt"/>
              </a:rPr>
              <a:t>Die </a:t>
            </a:r>
            <a:r>
              <a:rPr lang="en-GB" b="1" dirty="0" err="1">
                <a:solidFill>
                  <a:schemeClr val="accent2"/>
                </a:solidFill>
                <a:ea typeface="+mn-lt"/>
                <a:cs typeface="+mn-lt"/>
              </a:rPr>
              <a:t>Methodik</a:t>
            </a:r>
            <a:r>
              <a:rPr lang="en-GB" b="1" dirty="0">
                <a:solidFill>
                  <a:schemeClr val="accent2"/>
                </a:solidFill>
                <a:ea typeface="+mn-lt"/>
                <a:cs typeface="+mn-lt"/>
              </a:rPr>
              <a:t> für </a:t>
            </a:r>
            <a:r>
              <a:rPr lang="en-GB" b="1" dirty="0" err="1">
                <a:solidFill>
                  <a:schemeClr val="accent2"/>
                </a:solidFill>
                <a:ea typeface="+mn-lt"/>
                <a:cs typeface="+mn-lt"/>
              </a:rPr>
              <a:t>digitales</a:t>
            </a:r>
            <a:r>
              <a:rPr lang="en-GB" b="1" dirty="0">
                <a:solidFill>
                  <a:schemeClr val="accent2"/>
                </a:solidFill>
                <a:ea typeface="+mn-lt"/>
                <a:cs typeface="+mn-lt"/>
              </a:rPr>
              <a:t> </a:t>
            </a:r>
            <a:r>
              <a:rPr kumimoji="0" lang="en-GB" b="1" i="0" strike="noStrike" kern="1200" cap="none" spc="0" normalizeH="0" baseline="0" noProof="0" dirty="0">
                <a:ln>
                  <a:noFill/>
                </a:ln>
                <a:solidFill>
                  <a:schemeClr val="accent2"/>
                </a:solidFill>
                <a:effectLst/>
                <a:uLnTx/>
                <a:uFillTx/>
                <a:ea typeface="+mn-lt"/>
                <a:cs typeface="+mn-lt"/>
              </a:rPr>
              <a:t>Fundraising </a:t>
            </a:r>
            <a:r>
              <a:rPr lang="en-GB" b="1" dirty="0" err="1">
                <a:solidFill>
                  <a:schemeClr val="accent2"/>
                </a:solidFill>
                <a:ea typeface="+mn-lt"/>
                <a:cs typeface="+mn-lt"/>
              </a:rPr>
              <a:t>umfasst</a:t>
            </a:r>
            <a:r>
              <a:rPr lang="en-GB" b="1" dirty="0">
                <a:solidFill>
                  <a:schemeClr val="accent2"/>
                </a:solidFill>
                <a:ea typeface="+mn-lt"/>
                <a:cs typeface="+mn-lt"/>
              </a:rPr>
              <a:t> </a:t>
            </a:r>
            <a:r>
              <a:rPr lang="en-GB" b="1" dirty="0" err="1">
                <a:solidFill>
                  <a:schemeClr val="accent2"/>
                </a:solidFill>
                <a:ea typeface="+mn-lt"/>
                <a:cs typeface="+mn-lt"/>
              </a:rPr>
              <a:t>drei</a:t>
            </a:r>
            <a:r>
              <a:rPr lang="en-GB" b="1" dirty="0">
                <a:solidFill>
                  <a:schemeClr val="accent2"/>
                </a:solidFill>
                <a:ea typeface="+mn-lt"/>
                <a:cs typeface="+mn-lt"/>
              </a:rPr>
              <a:t> </a:t>
            </a:r>
            <a:r>
              <a:rPr lang="en-GB" b="1" dirty="0" err="1">
                <a:solidFill>
                  <a:schemeClr val="accent2"/>
                </a:solidFill>
                <a:ea typeface="+mn-lt"/>
                <a:cs typeface="+mn-lt"/>
              </a:rPr>
              <a:t>Hauptschritte</a:t>
            </a:r>
            <a:r>
              <a:rPr kumimoji="0" lang="en-GB" b="1" i="0" strike="noStrike" kern="1200" cap="none" spc="0" normalizeH="0" baseline="0" noProof="0" dirty="0">
                <a:ln>
                  <a:noFill/>
                </a:ln>
                <a:solidFill>
                  <a:schemeClr val="accent2"/>
                </a:solidFill>
                <a:effectLst/>
                <a:uLnTx/>
                <a:uFillTx/>
                <a:ea typeface="+mn-lt"/>
                <a:cs typeface="+mn-lt"/>
              </a:rPr>
              <a:t>:</a:t>
            </a:r>
            <a:r>
              <a:rPr lang="en-GB" b="1" dirty="0">
                <a:solidFill>
                  <a:schemeClr val="accent2"/>
                </a:solidFill>
                <a:ea typeface="+mn-lt"/>
                <a:cs typeface="+mn-lt"/>
              </a:rPr>
              <a:t> </a:t>
            </a:r>
            <a:endParaRPr lang="en-US" b="1" dirty="0">
              <a:solidFill>
                <a:schemeClr val="accent2"/>
              </a:solidFill>
              <a:ea typeface="+mn-lt"/>
              <a:cs typeface="+mn-lt"/>
            </a:endParaRPr>
          </a:p>
          <a:p>
            <a:pPr marL="0" marR="0" lvl="0" indent="0" algn="l" defTabSz="914400" rtl="0" eaLnBrk="1" fontAlgn="auto" latinLnBrk="0" hangingPunct="1">
              <a:lnSpc>
                <a:spcPct val="90000"/>
              </a:lnSpc>
              <a:spcBef>
                <a:spcPts val="1000"/>
              </a:spcBef>
              <a:spcAft>
                <a:spcPts val="0"/>
              </a:spcAft>
              <a:buClr>
                <a:schemeClr val="accent2"/>
              </a:buClr>
              <a:buSzTx/>
              <a:tabLst/>
              <a:defRPr/>
            </a:pPr>
            <a:endParaRPr lang="en-GB" i="0" strike="noStrike" kern="1200" cap="none" spc="0" normalizeH="0" baseline="0" noProof="0" dirty="0">
              <a:ln>
                <a:noFill/>
              </a:ln>
              <a:solidFill>
                <a:schemeClr val="accent2"/>
              </a:solidFill>
              <a:effectLst/>
              <a:uLnTx/>
              <a:uFillTx/>
              <a:latin typeface="Calibri" panose="020F0502020204030204"/>
              <a:cs typeface="Calibri"/>
            </a:endParaRPr>
          </a:p>
          <a:p>
            <a:pPr marL="457200" marR="0" lvl="0" indent="-457200" algn="l" defTabSz="914400" rtl="0" eaLnBrk="1" fontAlgn="auto" latinLnBrk="0" hangingPunct="1">
              <a:lnSpc>
                <a:spcPct val="90000"/>
              </a:lnSpc>
              <a:spcBef>
                <a:spcPts val="1000"/>
              </a:spcBef>
              <a:spcAft>
                <a:spcPts val="0"/>
              </a:spcAft>
              <a:buClr>
                <a:schemeClr val="accent2"/>
              </a:buClr>
              <a:buSzTx/>
              <a:buAutoNum type="arabicPeriod"/>
              <a:tabLst/>
              <a:defRPr/>
            </a:pPr>
            <a:r>
              <a:rPr lang="fr-FR" dirty="0" err="1">
                <a:ea typeface="+mn-lt"/>
                <a:cs typeface="+mn-lt"/>
              </a:rPr>
              <a:t>Anziehen</a:t>
            </a:r>
            <a:endParaRPr lang="fr-FR" dirty="0">
              <a:latin typeface="Calibri" panose="020F0502020204030204"/>
            </a:endParaRPr>
          </a:p>
          <a:p>
            <a:pPr marL="457200" marR="0" lvl="0" indent="-457200" algn="l" defTabSz="914400" rtl="0" eaLnBrk="1" fontAlgn="auto" latinLnBrk="0" hangingPunct="1">
              <a:lnSpc>
                <a:spcPct val="90000"/>
              </a:lnSpc>
              <a:spcBef>
                <a:spcPts val="1000"/>
              </a:spcBef>
              <a:spcAft>
                <a:spcPts val="0"/>
              </a:spcAft>
              <a:buClr>
                <a:schemeClr val="accent2"/>
              </a:buClr>
              <a:buSzTx/>
              <a:buAutoNum type="arabicPeriod"/>
              <a:tabLst/>
              <a:defRPr/>
            </a:pPr>
            <a:r>
              <a:rPr lang="fr-FR" dirty="0" err="1">
                <a:ea typeface="+mn-lt"/>
                <a:cs typeface="+mn-lt"/>
              </a:rPr>
              <a:t>Pflegen</a:t>
            </a:r>
            <a:endParaRPr lang="fr-FR" dirty="0">
              <a:latin typeface="Calibri" panose="020F0502020204030204"/>
            </a:endParaRPr>
          </a:p>
          <a:p>
            <a:pPr marL="457200" marR="0" lvl="0" indent="-457200" algn="l" defTabSz="914400" rtl="0" eaLnBrk="1" fontAlgn="auto" latinLnBrk="0" hangingPunct="1">
              <a:lnSpc>
                <a:spcPct val="90000"/>
              </a:lnSpc>
              <a:spcBef>
                <a:spcPts val="1000"/>
              </a:spcBef>
              <a:spcAft>
                <a:spcPts val="0"/>
              </a:spcAft>
              <a:buClr>
                <a:schemeClr val="accent2"/>
              </a:buClr>
              <a:buSzTx/>
              <a:buAutoNum type="arabicPeriod"/>
              <a:tabLst/>
              <a:defRPr/>
            </a:pPr>
            <a:r>
              <a:rPr lang="fr-FR" dirty="0" err="1">
                <a:ea typeface="+mn-lt"/>
                <a:cs typeface="+mn-lt"/>
              </a:rPr>
              <a:t>Konvertieren</a:t>
            </a:r>
            <a:endParaRPr lang="fr-FR" dirty="0">
              <a:ea typeface="+mn-lt"/>
              <a:cs typeface="+mn-lt"/>
            </a:endParaRPr>
          </a:p>
          <a:p>
            <a:pPr marL="457200" marR="0" lvl="0" indent="-457200" algn="l" defTabSz="914400" rtl="0" eaLnBrk="1" fontAlgn="auto" latinLnBrk="0" hangingPunct="1">
              <a:lnSpc>
                <a:spcPct val="90000"/>
              </a:lnSpc>
              <a:spcBef>
                <a:spcPts val="1000"/>
              </a:spcBef>
              <a:spcAft>
                <a:spcPts val="0"/>
              </a:spcAft>
              <a:buClr>
                <a:schemeClr val="accent2"/>
              </a:buClr>
              <a:buSzTx/>
              <a:buAutoNum type="arabicPeriod"/>
              <a:tabLst/>
              <a:defRPr/>
            </a:pPr>
            <a:r>
              <a:rPr lang="fr-FR" dirty="0" err="1">
                <a:latin typeface="Calibri" panose="020F0502020204030204"/>
                <a:ea typeface="+mn-lt"/>
                <a:cs typeface="+mn-lt"/>
              </a:rPr>
              <a:t>Wiederholen</a:t>
            </a:r>
            <a:endParaRPr lang="fr-FR" dirty="0">
              <a:latin typeface="Calibri" panose="020F0502020204030204"/>
              <a:cs typeface="Calibri" panose="020F0502020204030204"/>
            </a:endParaRPr>
          </a:p>
          <a:p>
            <a:pPr marL="0" marR="0" lvl="0" indent="0" algn="l" defTabSz="914400" rtl="0" eaLnBrk="1" fontAlgn="auto" latinLnBrk="0" hangingPunct="1">
              <a:lnSpc>
                <a:spcPct val="90000"/>
              </a:lnSpc>
              <a:spcBef>
                <a:spcPts val="1000"/>
              </a:spcBef>
              <a:spcAft>
                <a:spcPts val="0"/>
              </a:spcAft>
              <a:buClrTx/>
              <a:buSzTx/>
              <a:tabLst/>
              <a:defRPr/>
            </a:pPr>
            <a:endParaRPr lang="en-GB" u="sng" dirty="0">
              <a:latin typeface="Calibri" panose="020F0502020204030204"/>
            </a:endParaRP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i="0" u="sng" strike="noStrike" kern="1200" cap="none" spc="0" normalizeH="0" baseline="0" noProof="0" dirty="0">
              <a:ln>
                <a:noFill/>
              </a:ln>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b="1" i="0" u="none" strike="noStrike" kern="1200" cap="none" spc="0" normalizeH="0" baseline="0" noProof="0" dirty="0">
              <a:ln>
                <a:noFill/>
              </a:ln>
              <a:solidFill>
                <a:schemeClr val="accent2"/>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Blip>
                <a:blip r:embed="rId4"/>
              </a:buBlip>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Blip>
                <a:blip r:embed="rId4"/>
              </a:buBlip>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endParaRPr lang="en-US" sz="2000"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lIns="91440" tIns="45720" rIns="91440" bIns="45720" anchor="t">
            <a:noAutofit/>
          </a:bodyPr>
          <a:lstStyle/>
          <a:p>
            <a:r>
              <a:rPr lang="en-GB" err="1">
                <a:ea typeface="+mn-lt"/>
                <a:cs typeface="+mn-lt"/>
              </a:rPr>
              <a:t>Digitale</a:t>
            </a:r>
            <a:r>
              <a:rPr lang="en-GB">
                <a:ea typeface="+mn-lt"/>
                <a:cs typeface="+mn-lt"/>
              </a:rPr>
              <a:t> Fundraising-Methode</a:t>
            </a:r>
            <a:endParaRPr lang="en-US"/>
          </a:p>
        </p:txBody>
      </p:sp>
      <p:pic>
        <p:nvPicPr>
          <p:cNvPr id="2" name="Picture 1">
            <a:extLst>
              <a:ext uri="{FF2B5EF4-FFF2-40B4-BE49-F238E27FC236}">
                <a16:creationId xmlns:a16="http://schemas.microsoft.com/office/drawing/2014/main" id="{23FD002C-D8F8-92EB-C450-98D4CADE5763}"/>
              </a:ext>
            </a:extLst>
          </p:cNvPr>
          <p:cNvPicPr>
            <a:picLocks noChangeAspect="1"/>
          </p:cNvPicPr>
          <p:nvPr/>
        </p:nvPicPr>
        <p:blipFill rotWithShape="1">
          <a:blip r:embed="rId5">
            <a:grayscl/>
          </a:blip>
          <a:srcRect l="8344" t="4335" r="9113"/>
          <a:stretch/>
        </p:blipFill>
        <p:spPr>
          <a:xfrm>
            <a:off x="4908222" y="2457364"/>
            <a:ext cx="4669971" cy="3044437"/>
          </a:xfrm>
          <a:prstGeom prst="rect">
            <a:avLst/>
          </a:prstGeom>
        </p:spPr>
      </p:pic>
      <p:sp>
        <p:nvSpPr>
          <p:cNvPr id="3" name="Textfeld 2">
            <a:extLst>
              <a:ext uri="{FF2B5EF4-FFF2-40B4-BE49-F238E27FC236}">
                <a16:creationId xmlns:a16="http://schemas.microsoft.com/office/drawing/2014/main" id="{5AE29F94-1B79-7BDB-C606-D4386E530D3F}"/>
              </a:ext>
            </a:extLst>
          </p:cNvPr>
          <p:cNvSpPr txBox="1"/>
          <p:nvPr/>
        </p:nvSpPr>
        <p:spPr>
          <a:xfrm>
            <a:off x="6432222" y="2381949"/>
            <a:ext cx="603315" cy="369332"/>
          </a:xfrm>
          <a:prstGeom prst="rect">
            <a:avLst/>
          </a:prstGeom>
          <a:noFill/>
        </p:spPr>
        <p:txBody>
          <a:bodyPr wrap="square" rtlCol="0">
            <a:spAutoFit/>
          </a:bodyPr>
          <a:lstStyle/>
          <a:p>
            <a:r>
              <a:rPr lang="de-DE" dirty="0"/>
              <a:t>1</a:t>
            </a:r>
          </a:p>
        </p:txBody>
      </p:sp>
      <p:sp>
        <p:nvSpPr>
          <p:cNvPr id="7" name="Textfeld 6">
            <a:extLst>
              <a:ext uri="{FF2B5EF4-FFF2-40B4-BE49-F238E27FC236}">
                <a16:creationId xmlns:a16="http://schemas.microsoft.com/office/drawing/2014/main" id="{65537F90-0300-70AC-77FE-0CFFF6C6D469}"/>
              </a:ext>
            </a:extLst>
          </p:cNvPr>
          <p:cNvSpPr txBox="1"/>
          <p:nvPr/>
        </p:nvSpPr>
        <p:spPr>
          <a:xfrm>
            <a:off x="8316012" y="3498859"/>
            <a:ext cx="603315" cy="369332"/>
          </a:xfrm>
          <a:prstGeom prst="rect">
            <a:avLst/>
          </a:prstGeom>
          <a:noFill/>
        </p:spPr>
        <p:txBody>
          <a:bodyPr wrap="square" rtlCol="0">
            <a:spAutoFit/>
          </a:bodyPr>
          <a:lstStyle/>
          <a:p>
            <a:r>
              <a:rPr lang="de-DE" dirty="0"/>
              <a:t>2</a:t>
            </a:r>
          </a:p>
        </p:txBody>
      </p:sp>
      <p:sp>
        <p:nvSpPr>
          <p:cNvPr id="8" name="Textfeld 7">
            <a:extLst>
              <a:ext uri="{FF2B5EF4-FFF2-40B4-BE49-F238E27FC236}">
                <a16:creationId xmlns:a16="http://schemas.microsoft.com/office/drawing/2014/main" id="{36C2A5A7-F215-9562-FBD2-273AC17D6954}"/>
              </a:ext>
            </a:extLst>
          </p:cNvPr>
          <p:cNvSpPr txBox="1"/>
          <p:nvPr/>
        </p:nvSpPr>
        <p:spPr>
          <a:xfrm>
            <a:off x="6507639" y="5018145"/>
            <a:ext cx="603315" cy="369332"/>
          </a:xfrm>
          <a:prstGeom prst="rect">
            <a:avLst/>
          </a:prstGeom>
          <a:noFill/>
        </p:spPr>
        <p:txBody>
          <a:bodyPr wrap="square" rtlCol="0">
            <a:spAutoFit/>
          </a:bodyPr>
          <a:lstStyle/>
          <a:p>
            <a:r>
              <a:rPr lang="de-DE" dirty="0"/>
              <a:t>3</a:t>
            </a:r>
          </a:p>
        </p:txBody>
      </p:sp>
      <p:sp>
        <p:nvSpPr>
          <p:cNvPr id="9" name="Textfeld 8">
            <a:extLst>
              <a:ext uri="{FF2B5EF4-FFF2-40B4-BE49-F238E27FC236}">
                <a16:creationId xmlns:a16="http://schemas.microsoft.com/office/drawing/2014/main" id="{E71C4A66-D42D-D46C-2F93-7F4B46CB3FF8}"/>
              </a:ext>
            </a:extLst>
          </p:cNvPr>
          <p:cNvSpPr txBox="1"/>
          <p:nvPr/>
        </p:nvSpPr>
        <p:spPr>
          <a:xfrm>
            <a:off x="4716545" y="3623946"/>
            <a:ext cx="603315" cy="369332"/>
          </a:xfrm>
          <a:prstGeom prst="rect">
            <a:avLst/>
          </a:prstGeom>
          <a:noFill/>
        </p:spPr>
        <p:txBody>
          <a:bodyPr wrap="square" rtlCol="0">
            <a:spAutoFit/>
          </a:bodyPr>
          <a:lstStyle/>
          <a:p>
            <a:r>
              <a:rPr lang="de-DE" dirty="0"/>
              <a:t>4</a:t>
            </a:r>
          </a:p>
        </p:txBody>
      </p:sp>
    </p:spTree>
    <p:extLst>
      <p:ext uri="{BB962C8B-B14F-4D97-AF65-F5344CB8AC3E}">
        <p14:creationId xmlns:p14="http://schemas.microsoft.com/office/powerpoint/2010/main" val="2912712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763486"/>
            <a:ext cx="10595237" cy="4132136"/>
          </a:xfrm>
        </p:spPr>
        <p:txBody>
          <a:bodyPr lIns="91440" tIns="45720" rIns="91440" bIns="45720" anchor="t"/>
          <a:lstStyle/>
          <a:p>
            <a:pPr marL="342900" indent="-342900">
              <a:buClr>
                <a:schemeClr val="accent2"/>
              </a:buClr>
              <a:buBlip>
                <a:blip r:embed="rId3"/>
              </a:buBlip>
              <a:defRPr/>
            </a:pPr>
            <a:r>
              <a:rPr lang="en-GB" b="1" err="1">
                <a:solidFill>
                  <a:schemeClr val="accent2"/>
                </a:solidFill>
                <a:ea typeface="+mn-lt"/>
                <a:cs typeface="+mn-lt"/>
              </a:rPr>
              <a:t>Vorteile</a:t>
            </a:r>
            <a:r>
              <a:rPr lang="en-GB" b="1">
                <a:solidFill>
                  <a:schemeClr val="accent2"/>
                </a:solidFill>
                <a:ea typeface="+mn-lt"/>
                <a:cs typeface="+mn-lt"/>
              </a:rPr>
              <a:t> der </a:t>
            </a:r>
            <a:r>
              <a:rPr lang="en-GB" b="1" err="1">
                <a:solidFill>
                  <a:schemeClr val="accent2"/>
                </a:solidFill>
                <a:ea typeface="+mn-lt"/>
                <a:cs typeface="+mn-lt"/>
              </a:rPr>
              <a:t>digitalen</a:t>
            </a:r>
            <a:r>
              <a:rPr lang="en-GB" b="1">
                <a:solidFill>
                  <a:schemeClr val="accent2"/>
                </a:solidFill>
                <a:ea typeface="+mn-lt"/>
                <a:cs typeface="+mn-lt"/>
              </a:rPr>
              <a:t> Fundraising-</a:t>
            </a:r>
            <a:r>
              <a:rPr lang="en-GB" b="1" err="1">
                <a:solidFill>
                  <a:schemeClr val="accent2"/>
                </a:solidFill>
                <a:ea typeface="+mn-lt"/>
                <a:cs typeface="+mn-lt"/>
              </a:rPr>
              <a:t>Methodik</a:t>
            </a:r>
            <a:endParaRPr lang="en-US" b="1" err="1">
              <a:solidFill>
                <a:schemeClr val="accent2"/>
              </a:solidFill>
              <a:ea typeface="+mn-ea"/>
              <a:cs typeface="+mn-cs"/>
            </a:endParaRPr>
          </a:p>
          <a:p>
            <a:pPr marL="0" marR="0" lvl="0" indent="0" algn="l" defTabSz="914400" rtl="0" eaLnBrk="1" fontAlgn="auto" latinLnBrk="0" hangingPunct="1">
              <a:lnSpc>
                <a:spcPct val="90000"/>
              </a:lnSpc>
              <a:spcBef>
                <a:spcPts val="1000"/>
              </a:spcBef>
              <a:spcAft>
                <a:spcPts val="0"/>
              </a:spcAft>
              <a:buClrTx/>
              <a:buSzTx/>
              <a:tabLst/>
              <a:defRPr/>
            </a:pPr>
            <a:endParaRPr lang="en-GB" u="sng">
              <a:latin typeface="Calibri" panose="020F0502020204030204"/>
            </a:endParaRP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i="0" u="sng" strike="noStrike" kern="1200" cap="none" spc="0" normalizeH="0" baseline="0" noProof="0">
              <a:ln>
                <a:noFill/>
              </a:ln>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b="1" i="0" u="none" strike="noStrike" kern="1200" cap="none" spc="0" normalizeH="0" baseline="0" noProof="0">
              <a:ln>
                <a:noFill/>
              </a:ln>
              <a:solidFill>
                <a:schemeClr val="accent2"/>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tabLst/>
              <a:defRPr/>
            </a:pPr>
            <a:endParaRPr kumimoji="0" lang="en-GB" b="0" i="0" u="none" strike="noStrike" kern="1200" cap="none" spc="0" normalizeH="0" baseline="0" noProof="0">
              <a:ln>
                <a:noFill/>
              </a:ln>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Blip>
                <a:blip r:embed="rId4"/>
              </a:buBlip>
              <a:tabLst/>
              <a:defRPr/>
            </a:pPr>
            <a:endParaRPr kumimoji="0" lang="en-GB" b="0" i="0" u="none" strike="noStrike" kern="1200" cap="none" spc="0" normalizeH="0" baseline="0" noProof="0">
              <a:ln>
                <a:noFill/>
              </a:ln>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Blip>
                <a:blip r:embed="rId4"/>
              </a:buBlip>
              <a:tabLst/>
              <a:defRPr/>
            </a:pPr>
            <a:endParaRPr kumimoji="0" lang="en-GB" b="0" i="0" u="none" strike="noStrike" kern="1200" cap="none" spc="0" normalizeH="0" baseline="0" noProof="0">
              <a:ln>
                <a:noFill/>
              </a:ln>
              <a:effectLst/>
              <a:uLnTx/>
              <a:uFillTx/>
              <a:latin typeface="Calibri" panose="020F0502020204030204"/>
              <a:ea typeface="+mn-ea"/>
              <a:cs typeface="+mn-cs"/>
            </a:endParaRPr>
          </a:p>
          <a:p>
            <a:endParaRPr lang="en-US" sz="200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lIns="91440" tIns="45720" rIns="91440" bIns="45720" anchor="t">
            <a:noAutofit/>
          </a:bodyPr>
          <a:lstStyle/>
          <a:p>
            <a:r>
              <a:rPr lang="en-GB" err="1">
                <a:ea typeface="+mn-lt"/>
                <a:cs typeface="+mn-lt"/>
              </a:rPr>
              <a:t>Digitale</a:t>
            </a:r>
            <a:r>
              <a:rPr lang="en-GB">
                <a:ea typeface="+mn-lt"/>
                <a:cs typeface="+mn-lt"/>
              </a:rPr>
              <a:t> Fundraising-Methode</a:t>
            </a:r>
            <a:endParaRPr lang="en-US"/>
          </a:p>
        </p:txBody>
      </p:sp>
      <p:graphicFrame>
        <p:nvGraphicFramePr>
          <p:cNvPr id="3" name="Diagram 2">
            <a:extLst>
              <a:ext uri="{FF2B5EF4-FFF2-40B4-BE49-F238E27FC236}">
                <a16:creationId xmlns:a16="http://schemas.microsoft.com/office/drawing/2014/main" id="{90369BCF-57A2-FA61-23CA-39AA76A170D1}"/>
              </a:ext>
            </a:extLst>
          </p:cNvPr>
          <p:cNvGraphicFramePr/>
          <p:nvPr>
            <p:extLst>
              <p:ext uri="{D42A27DB-BD31-4B8C-83A1-F6EECF244321}">
                <p14:modId xmlns:p14="http://schemas.microsoft.com/office/powerpoint/2010/main" val="1350420972"/>
              </p:ext>
            </p:extLst>
          </p:nvPr>
        </p:nvGraphicFramePr>
        <p:xfrm>
          <a:off x="1000623" y="2188030"/>
          <a:ext cx="10190749" cy="298691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505027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graphicEl>
                                              <a:dgm id="{6059C0AA-521E-4F4D-9824-E3243D534222}"/>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graphicEl>
                                              <a:dgm id="{E6A2AF48-ED3A-4771-9798-67FEB4513485}"/>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graphicEl>
                                              <a:dgm id="{B704CA32-7526-40DD-8867-F19CF536ABA8}"/>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graphicEl>
                                              <a:dgm id="{513004BD-6634-453D-B12A-B17405400E25}"/>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Graphic spid="3" grpId="0">
        <p:bldSub>
          <a:bldDgm bld="one"/>
        </p:bldSub>
      </p:bldGraphic>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763486"/>
            <a:ext cx="10595237" cy="4132136"/>
          </a:xfrm>
        </p:spPr>
        <p:txBody>
          <a:bodyPr lIns="91440" tIns="45720" rIns="91440" bIns="45720" anchor="t"/>
          <a:lstStyle/>
          <a:p>
            <a:pPr marL="342900" indent="-342900">
              <a:buClr>
                <a:schemeClr val="accent2"/>
              </a:buClr>
              <a:buBlip>
                <a:blip r:embed="rId3"/>
              </a:buBlip>
              <a:defRPr/>
            </a:pPr>
            <a:r>
              <a:rPr kumimoji="0" lang="en-GB" b="0" i="0" u="none" strike="noStrike" kern="1200" cap="none" spc="0" normalizeH="0" baseline="0" noProof="0">
                <a:ln>
                  <a:noFill/>
                </a:ln>
                <a:solidFill>
                  <a:schemeClr val="tx1"/>
                </a:solidFill>
                <a:effectLst/>
                <a:uLnTx/>
                <a:uFillTx/>
                <a:ea typeface="+mn-lt"/>
                <a:cs typeface="+mn-lt"/>
                <a:hlinkClick r:id="rId4">
                  <a:extLst>
                    <a:ext uri="{A12FA001-AC4F-418D-AE19-62706E023703}">
                      <ahyp:hlinkClr xmlns:ahyp="http://schemas.microsoft.com/office/drawing/2018/hyperlinkcolor" val="tx"/>
                    </a:ext>
                  </a:extLst>
                </a:hlinkClick>
              </a:rPr>
              <a:t>Crowdfunding</a:t>
            </a:r>
            <a:r>
              <a:rPr kumimoji="0" lang="en-GB" i="0" strike="noStrike" kern="1200" cap="none" spc="0" normalizeH="0" baseline="0" noProof="0">
                <a:ln>
                  <a:noFill/>
                </a:ln>
                <a:solidFill>
                  <a:schemeClr val="tx1"/>
                </a:solidFill>
                <a:effectLst/>
                <a:uLnTx/>
                <a:uFillTx/>
                <a:ea typeface="+mn-lt"/>
                <a:cs typeface="+mn-lt"/>
              </a:rPr>
              <a:t> </a:t>
            </a:r>
            <a:r>
              <a:rPr lang="en-GB">
                <a:ea typeface="+mn-lt"/>
                <a:cs typeface="+mn-lt"/>
              </a:rPr>
              <a:t>hat </a:t>
            </a:r>
            <a:r>
              <a:rPr lang="en-GB" err="1">
                <a:ea typeface="+mn-lt"/>
                <a:cs typeface="+mn-lt"/>
              </a:rPr>
              <a:t>Unternehmern</a:t>
            </a:r>
            <a:r>
              <a:rPr lang="en-GB">
                <a:ea typeface="+mn-lt"/>
                <a:cs typeface="+mn-lt"/>
              </a:rPr>
              <a:t> die </a:t>
            </a:r>
            <a:r>
              <a:rPr lang="en-GB" err="1">
                <a:ea typeface="+mn-lt"/>
                <a:cs typeface="+mn-lt"/>
              </a:rPr>
              <a:t>Möglichkeit</a:t>
            </a:r>
            <a:r>
              <a:rPr lang="en-GB">
                <a:ea typeface="+mn-lt"/>
                <a:cs typeface="+mn-lt"/>
              </a:rPr>
              <a:t> </a:t>
            </a:r>
            <a:r>
              <a:rPr lang="en-GB" err="1">
                <a:ea typeface="+mn-lt"/>
                <a:cs typeface="+mn-lt"/>
              </a:rPr>
              <a:t>eröffnet</a:t>
            </a:r>
            <a:r>
              <a:rPr lang="en-GB">
                <a:ea typeface="+mn-lt"/>
                <a:cs typeface="+mn-lt"/>
              </a:rPr>
              <a:t>, </a:t>
            </a:r>
            <a:r>
              <a:rPr lang="en-GB" err="1">
                <a:ea typeface="+mn-lt"/>
                <a:cs typeface="+mn-lt"/>
              </a:rPr>
              <a:t>Hunderttausende</a:t>
            </a:r>
            <a:r>
              <a:rPr lang="en-GB">
                <a:ea typeface="+mn-lt"/>
                <a:cs typeface="+mn-lt"/>
              </a:rPr>
              <a:t> </a:t>
            </a:r>
            <a:r>
              <a:rPr lang="en-GB" err="1">
                <a:ea typeface="+mn-lt"/>
                <a:cs typeface="+mn-lt"/>
              </a:rPr>
              <a:t>oder</a:t>
            </a:r>
            <a:r>
              <a:rPr lang="en-GB">
                <a:ea typeface="+mn-lt"/>
                <a:cs typeface="+mn-lt"/>
              </a:rPr>
              <a:t> </a:t>
            </a:r>
            <a:r>
              <a:rPr lang="en-GB" err="1">
                <a:ea typeface="+mn-lt"/>
                <a:cs typeface="+mn-lt"/>
              </a:rPr>
              <a:t>Millionen</a:t>
            </a:r>
            <a:r>
              <a:rPr lang="en-GB">
                <a:ea typeface="+mn-lt"/>
                <a:cs typeface="+mn-lt"/>
              </a:rPr>
              <a:t> von Dollar von </a:t>
            </a:r>
            <a:r>
              <a:rPr lang="en-GB" err="1">
                <a:ea typeface="+mn-lt"/>
                <a:cs typeface="+mn-lt"/>
              </a:rPr>
              <a:t>jedem</a:t>
            </a:r>
            <a:r>
              <a:rPr lang="en-GB">
                <a:ea typeface="+mn-lt"/>
                <a:cs typeface="+mn-lt"/>
              </a:rPr>
              <a:t> </a:t>
            </a:r>
            <a:r>
              <a:rPr lang="en-GB" err="1">
                <a:ea typeface="+mn-lt"/>
                <a:cs typeface="+mn-lt"/>
              </a:rPr>
              <a:t>zu</a:t>
            </a:r>
            <a:r>
              <a:rPr lang="en-GB">
                <a:ea typeface="+mn-lt"/>
                <a:cs typeface="+mn-lt"/>
              </a:rPr>
              <a:t> </a:t>
            </a:r>
            <a:r>
              <a:rPr lang="en-GB" err="1">
                <a:ea typeface="+mn-lt"/>
                <a:cs typeface="+mn-lt"/>
              </a:rPr>
              <a:t>beschaffen</a:t>
            </a:r>
            <a:r>
              <a:rPr lang="en-GB">
                <a:ea typeface="+mn-lt"/>
                <a:cs typeface="+mn-lt"/>
              </a:rPr>
              <a:t>, der Geld </a:t>
            </a:r>
            <a:r>
              <a:rPr lang="en-GB" err="1">
                <a:ea typeface="+mn-lt"/>
                <a:cs typeface="+mn-lt"/>
              </a:rPr>
              <a:t>investieren</a:t>
            </a:r>
            <a:r>
              <a:rPr lang="en-GB">
                <a:ea typeface="+mn-lt"/>
                <a:cs typeface="+mn-lt"/>
              </a:rPr>
              <a:t> </a:t>
            </a:r>
            <a:r>
              <a:rPr lang="en-GB" err="1">
                <a:ea typeface="+mn-lt"/>
                <a:cs typeface="+mn-lt"/>
              </a:rPr>
              <a:t>kann</a:t>
            </a:r>
            <a:r>
              <a:rPr kumimoji="0" lang="en-GB" i="0" strike="noStrike" kern="1200" cap="none" spc="0" normalizeH="0" baseline="0" noProof="0">
                <a:ln>
                  <a:noFill/>
                </a:ln>
                <a:effectLst/>
                <a:uLnTx/>
                <a:uFillTx/>
                <a:ea typeface="+mn-lt"/>
                <a:cs typeface="+mn-lt"/>
              </a:rPr>
              <a:t>.</a:t>
            </a:r>
            <a:r>
              <a:rPr lang="en-GB">
                <a:ea typeface="+mn-lt"/>
                <a:cs typeface="+mn-lt"/>
              </a:rPr>
              <a:t> </a:t>
            </a:r>
            <a:r>
              <a:rPr kumimoji="0" lang="en-GB" i="0" strike="noStrike" kern="1200" cap="none" spc="0" normalizeH="0" baseline="0" noProof="0">
                <a:ln>
                  <a:noFill/>
                </a:ln>
                <a:effectLst/>
                <a:uLnTx/>
                <a:uFillTx/>
                <a:latin typeface="Calibri" panose="020F0502020204030204"/>
                <a:ea typeface="+mn-ea"/>
                <a:cs typeface="+mn-cs"/>
              </a:rPr>
              <a:t> </a:t>
            </a:r>
          </a:p>
          <a:p>
            <a:pPr marL="342900" marR="0" lvl="0" indent="-342900" algn="l" defTabSz="914400" rtl="0" eaLnBrk="1" fontAlgn="auto" latinLnBrk="0" hangingPunct="1">
              <a:lnSpc>
                <a:spcPct val="90000"/>
              </a:lnSpc>
              <a:spcBef>
                <a:spcPts val="1000"/>
              </a:spcBef>
              <a:spcAft>
                <a:spcPts val="0"/>
              </a:spcAft>
              <a:buClr>
                <a:schemeClr val="accent2"/>
              </a:buClr>
              <a:buSzTx/>
              <a:buBlip>
                <a:blip r:embed="rId3"/>
              </a:buBlip>
              <a:tabLst/>
              <a:defRPr/>
            </a:pPr>
            <a:endParaRPr lang="en-GB">
              <a:latin typeface="Calibri" panose="020F0502020204030204"/>
            </a:endParaRPr>
          </a:p>
          <a:p>
            <a:pPr marL="342900" indent="-342900">
              <a:buClr>
                <a:schemeClr val="accent2"/>
              </a:buClr>
              <a:buBlip>
                <a:blip r:embed="rId3"/>
              </a:buBlip>
              <a:defRPr/>
            </a:pPr>
            <a:r>
              <a:rPr kumimoji="0" lang="en-GB" i="0" strike="noStrike" kern="1200" cap="none" spc="0" normalizeH="0" baseline="0" noProof="0">
                <a:ln>
                  <a:noFill/>
                </a:ln>
                <a:effectLst/>
                <a:uLnTx/>
                <a:uFillTx/>
                <a:ea typeface="+mn-lt"/>
                <a:cs typeface="+mn-lt"/>
              </a:rPr>
              <a:t>Crowdfunding </a:t>
            </a:r>
            <a:r>
              <a:rPr lang="en-GB" err="1">
                <a:ea typeface="+mn-lt"/>
                <a:cs typeface="+mn-lt"/>
              </a:rPr>
              <a:t>bietet</a:t>
            </a:r>
            <a:r>
              <a:rPr lang="en-GB">
                <a:ea typeface="+mn-lt"/>
                <a:cs typeface="+mn-lt"/>
              </a:rPr>
              <a:t> </a:t>
            </a:r>
            <a:r>
              <a:rPr lang="en-GB" err="1">
                <a:ea typeface="+mn-lt"/>
                <a:cs typeface="+mn-lt"/>
              </a:rPr>
              <a:t>jedem</a:t>
            </a:r>
            <a:r>
              <a:rPr lang="en-GB">
                <a:ea typeface="+mn-lt"/>
                <a:cs typeface="+mn-lt"/>
              </a:rPr>
              <a:t>, der </a:t>
            </a:r>
            <a:r>
              <a:rPr lang="en-GB" err="1">
                <a:ea typeface="+mn-lt"/>
                <a:cs typeface="+mn-lt"/>
              </a:rPr>
              <a:t>eine</a:t>
            </a:r>
            <a:r>
              <a:rPr lang="en-GB">
                <a:ea typeface="+mn-lt"/>
                <a:cs typeface="+mn-lt"/>
              </a:rPr>
              <a:t> Idee hat, </a:t>
            </a:r>
            <a:r>
              <a:rPr lang="en-GB" err="1">
                <a:ea typeface="+mn-lt"/>
                <a:cs typeface="+mn-lt"/>
              </a:rPr>
              <a:t>ein</a:t>
            </a:r>
            <a:r>
              <a:rPr lang="en-GB">
                <a:ea typeface="+mn-lt"/>
                <a:cs typeface="+mn-lt"/>
              </a:rPr>
              <a:t> Forum, um </a:t>
            </a:r>
            <a:r>
              <a:rPr lang="en-GB" err="1">
                <a:ea typeface="+mn-lt"/>
                <a:cs typeface="+mn-lt"/>
              </a:rPr>
              <a:t>sie</a:t>
            </a:r>
            <a:r>
              <a:rPr lang="en-GB">
                <a:ea typeface="+mn-lt"/>
                <a:cs typeface="+mn-lt"/>
              </a:rPr>
              <a:t> </a:t>
            </a:r>
            <a:r>
              <a:rPr lang="en-GB" err="1">
                <a:ea typeface="+mn-lt"/>
                <a:cs typeface="+mn-lt"/>
              </a:rPr>
              <a:t>vor</a:t>
            </a:r>
            <a:r>
              <a:rPr lang="en-GB">
                <a:ea typeface="+mn-lt"/>
                <a:cs typeface="+mn-lt"/>
              </a:rPr>
              <a:t> den </a:t>
            </a:r>
            <a:r>
              <a:rPr lang="en-GB" err="1">
                <a:ea typeface="+mn-lt"/>
                <a:cs typeface="+mn-lt"/>
              </a:rPr>
              <a:t>wartenden</a:t>
            </a:r>
            <a:r>
              <a:rPr lang="en-GB">
                <a:ea typeface="+mn-lt"/>
                <a:cs typeface="+mn-lt"/>
              </a:rPr>
              <a:t> </a:t>
            </a:r>
            <a:r>
              <a:rPr lang="en-GB" err="1">
                <a:ea typeface="+mn-lt"/>
                <a:cs typeface="+mn-lt"/>
              </a:rPr>
              <a:t>Investoren</a:t>
            </a:r>
            <a:r>
              <a:rPr lang="en-GB">
                <a:ea typeface="+mn-lt"/>
                <a:cs typeface="+mn-lt"/>
              </a:rPr>
              <a:t> </a:t>
            </a:r>
            <a:r>
              <a:rPr lang="en-GB" err="1">
                <a:ea typeface="+mn-lt"/>
                <a:cs typeface="+mn-lt"/>
              </a:rPr>
              <a:t>zu</a:t>
            </a:r>
            <a:r>
              <a:rPr lang="en-GB">
                <a:ea typeface="+mn-lt"/>
                <a:cs typeface="+mn-lt"/>
              </a:rPr>
              <a:t> </a:t>
            </a:r>
            <a:r>
              <a:rPr lang="en-GB" err="1">
                <a:ea typeface="+mn-lt"/>
                <a:cs typeface="+mn-lt"/>
              </a:rPr>
              <a:t>präsentieren</a:t>
            </a:r>
            <a:r>
              <a:rPr kumimoji="0" lang="en-GB" i="0" strike="noStrike" kern="1200" cap="none" spc="0" normalizeH="0" baseline="0" noProof="0">
                <a:ln>
                  <a:noFill/>
                </a:ln>
                <a:effectLst/>
                <a:uLnTx/>
                <a:uFillTx/>
                <a:ea typeface="+mn-lt"/>
                <a:cs typeface="+mn-lt"/>
              </a:rPr>
              <a:t>.</a:t>
            </a:r>
            <a:r>
              <a:rPr lang="en-GB">
                <a:ea typeface="+mn-lt"/>
                <a:cs typeface="+mn-lt"/>
              </a:rPr>
              <a:t> </a:t>
            </a:r>
            <a:endParaRPr lang="en-GB" i="0" strike="noStrike" kern="1200" cap="none" spc="0" normalizeH="0" baseline="0" noProof="0">
              <a:ln>
                <a:noFill/>
              </a:ln>
              <a:effectLst/>
              <a:uLnTx/>
              <a:uFillTx/>
              <a:ea typeface="+mn-lt"/>
              <a:cs typeface="+mn-lt"/>
            </a:endParaRPr>
          </a:p>
          <a:p>
            <a:pPr marL="0" marR="0" lvl="0" indent="0" algn="l" defTabSz="914400" rtl="0" eaLnBrk="1" fontAlgn="auto" latinLnBrk="0" hangingPunct="1">
              <a:lnSpc>
                <a:spcPct val="90000"/>
              </a:lnSpc>
              <a:spcBef>
                <a:spcPts val="1000"/>
              </a:spcBef>
              <a:spcAft>
                <a:spcPts val="0"/>
              </a:spcAft>
              <a:buClrTx/>
              <a:buSzTx/>
              <a:tabLst/>
              <a:defRPr/>
            </a:pPr>
            <a:endParaRPr lang="en-GB" u="sng">
              <a:latin typeface="Calibri" panose="020F0502020204030204"/>
            </a:endParaRP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i="0" u="sng" strike="noStrike" kern="1200" cap="none" spc="0" normalizeH="0" baseline="0" noProof="0">
              <a:ln>
                <a:noFill/>
              </a:ln>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b="1" i="0" u="none" strike="noStrike" kern="1200" cap="none" spc="0" normalizeH="0" baseline="0" noProof="0">
              <a:ln>
                <a:noFill/>
              </a:ln>
              <a:solidFill>
                <a:schemeClr val="accent2"/>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tabLst/>
              <a:defRPr/>
            </a:pPr>
            <a:endParaRPr kumimoji="0" lang="en-GB" b="0" i="0" u="none" strike="noStrike" kern="1200" cap="none" spc="0" normalizeH="0" baseline="0" noProof="0">
              <a:ln>
                <a:noFill/>
              </a:ln>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Blip>
                <a:blip r:embed="rId5"/>
              </a:buBlip>
              <a:tabLst/>
              <a:defRPr/>
            </a:pPr>
            <a:endParaRPr kumimoji="0" lang="en-GB" b="0" i="0" u="none" strike="noStrike" kern="1200" cap="none" spc="0" normalizeH="0" baseline="0" noProof="0">
              <a:ln>
                <a:noFill/>
              </a:ln>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Blip>
                <a:blip r:embed="rId5"/>
              </a:buBlip>
              <a:tabLst/>
              <a:defRPr/>
            </a:pPr>
            <a:endParaRPr kumimoji="0" lang="en-GB" b="0" i="0" u="none" strike="noStrike" kern="1200" cap="none" spc="0" normalizeH="0" baseline="0" noProof="0">
              <a:ln>
                <a:noFill/>
              </a:ln>
              <a:effectLst/>
              <a:uLnTx/>
              <a:uFillTx/>
              <a:latin typeface="Calibri" panose="020F0502020204030204"/>
              <a:ea typeface="+mn-ea"/>
              <a:cs typeface="+mn-cs"/>
            </a:endParaRPr>
          </a:p>
          <a:p>
            <a:endParaRPr lang="en-US" sz="200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lIns="91440" tIns="45720" rIns="91440" bIns="45720" anchor="t">
            <a:noAutofit/>
          </a:bodyPr>
          <a:lstStyle/>
          <a:p>
            <a:r>
              <a:rPr lang="en-GB">
                <a:ea typeface="+mn-lt"/>
                <a:cs typeface="+mn-lt"/>
              </a:rPr>
              <a:t>Spotlight auf Crowdfunding</a:t>
            </a:r>
            <a:endParaRPr lang="en-US">
              <a:ea typeface="+mn-lt"/>
              <a:cs typeface="+mn-lt"/>
            </a:endParaRPr>
          </a:p>
        </p:txBody>
      </p:sp>
    </p:spTree>
    <p:extLst>
      <p:ext uri="{BB962C8B-B14F-4D97-AF65-F5344CB8AC3E}">
        <p14:creationId xmlns:p14="http://schemas.microsoft.com/office/powerpoint/2010/main" val="2036884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763486"/>
            <a:ext cx="10595237" cy="4132136"/>
          </a:xfrm>
        </p:spPr>
        <p:txBody>
          <a:bodyPr lIns="91440" tIns="45720" rIns="91440" bIns="45720" anchor="t"/>
          <a:lstStyle/>
          <a:p>
            <a:pPr marL="342900" indent="-342900">
              <a:buClr>
                <a:schemeClr val="accent2"/>
              </a:buClr>
              <a:buBlip>
                <a:blip r:embed="rId3"/>
              </a:buBlip>
              <a:defRPr/>
            </a:pPr>
            <a:r>
              <a:rPr lang="en-GB">
                <a:ea typeface="+mn-lt"/>
                <a:cs typeface="+mn-lt"/>
              </a:rPr>
              <a:t>Beim </a:t>
            </a:r>
            <a:r>
              <a:rPr kumimoji="0" lang="en-GB" i="0" strike="noStrike" kern="1200" cap="none" spc="0" normalizeH="0" baseline="0" noProof="0">
                <a:ln>
                  <a:noFill/>
                </a:ln>
                <a:effectLst/>
                <a:uLnTx/>
                <a:uFillTx/>
                <a:ea typeface="+mn-lt"/>
                <a:cs typeface="+mn-lt"/>
              </a:rPr>
              <a:t>Crowdfunding </a:t>
            </a:r>
            <a:r>
              <a:rPr lang="en-GB" err="1">
                <a:ea typeface="+mn-lt"/>
                <a:cs typeface="+mn-lt"/>
              </a:rPr>
              <a:t>werden</a:t>
            </a:r>
            <a:r>
              <a:rPr lang="en-GB">
                <a:ea typeface="+mn-lt"/>
                <a:cs typeface="+mn-lt"/>
              </a:rPr>
              <a:t> </a:t>
            </a:r>
            <a:r>
              <a:rPr lang="en-GB" err="1">
                <a:ea typeface="+mn-lt"/>
                <a:cs typeface="+mn-lt"/>
              </a:rPr>
              <a:t>kleine</a:t>
            </a:r>
            <a:r>
              <a:rPr lang="en-GB">
                <a:ea typeface="+mn-lt"/>
                <a:cs typeface="+mn-lt"/>
              </a:rPr>
              <a:t> </a:t>
            </a:r>
            <a:r>
              <a:rPr lang="en-GB" err="1">
                <a:ea typeface="+mn-lt"/>
                <a:cs typeface="+mn-lt"/>
              </a:rPr>
              <a:t>Kapitalbeträge</a:t>
            </a:r>
            <a:r>
              <a:rPr lang="en-GB">
                <a:ea typeface="+mn-lt"/>
                <a:cs typeface="+mn-lt"/>
              </a:rPr>
              <a:t> von </a:t>
            </a:r>
            <a:r>
              <a:rPr lang="en-GB" err="1">
                <a:ea typeface="+mn-lt"/>
                <a:cs typeface="+mn-lt"/>
              </a:rPr>
              <a:t>einer</a:t>
            </a:r>
            <a:r>
              <a:rPr lang="en-GB">
                <a:ea typeface="+mn-lt"/>
                <a:cs typeface="+mn-lt"/>
              </a:rPr>
              <a:t> </a:t>
            </a:r>
            <a:r>
              <a:rPr lang="en-GB" err="1">
                <a:ea typeface="+mn-lt"/>
                <a:cs typeface="+mn-lt"/>
              </a:rPr>
              <a:t>großen</a:t>
            </a:r>
            <a:r>
              <a:rPr lang="en-GB">
                <a:ea typeface="+mn-lt"/>
                <a:cs typeface="+mn-lt"/>
              </a:rPr>
              <a:t> Zahl von </a:t>
            </a:r>
            <a:r>
              <a:rPr lang="en-GB" err="1">
                <a:ea typeface="+mn-lt"/>
                <a:cs typeface="+mn-lt"/>
              </a:rPr>
              <a:t>Einzelpersonen</a:t>
            </a:r>
            <a:r>
              <a:rPr lang="en-GB">
                <a:ea typeface="+mn-lt"/>
                <a:cs typeface="+mn-lt"/>
              </a:rPr>
              <a:t> </a:t>
            </a:r>
            <a:r>
              <a:rPr lang="en-GB" err="1">
                <a:ea typeface="+mn-lt"/>
                <a:cs typeface="+mn-lt"/>
              </a:rPr>
              <a:t>zur</a:t>
            </a:r>
            <a:r>
              <a:rPr lang="en-GB">
                <a:ea typeface="+mn-lt"/>
                <a:cs typeface="+mn-lt"/>
              </a:rPr>
              <a:t> </a:t>
            </a:r>
            <a:r>
              <a:rPr lang="en-GB" err="1">
                <a:ea typeface="+mn-lt"/>
                <a:cs typeface="+mn-lt"/>
              </a:rPr>
              <a:t>Finanzierung</a:t>
            </a:r>
            <a:r>
              <a:rPr lang="en-GB">
                <a:ea typeface="+mn-lt"/>
                <a:cs typeface="+mn-lt"/>
              </a:rPr>
              <a:t> </a:t>
            </a:r>
            <a:r>
              <a:rPr lang="en-GB" err="1">
                <a:ea typeface="+mn-lt"/>
                <a:cs typeface="+mn-lt"/>
              </a:rPr>
              <a:t>eines</a:t>
            </a:r>
            <a:r>
              <a:rPr lang="en-GB">
                <a:ea typeface="+mn-lt"/>
                <a:cs typeface="+mn-lt"/>
              </a:rPr>
              <a:t> </a:t>
            </a:r>
            <a:r>
              <a:rPr lang="en-GB" err="1">
                <a:ea typeface="+mn-lt"/>
                <a:cs typeface="+mn-lt"/>
              </a:rPr>
              <a:t>neuen</a:t>
            </a:r>
            <a:r>
              <a:rPr lang="en-GB">
                <a:ea typeface="+mn-lt"/>
                <a:cs typeface="+mn-lt"/>
              </a:rPr>
              <a:t> </a:t>
            </a:r>
            <a:r>
              <a:rPr lang="en-GB" err="1">
                <a:ea typeface="+mn-lt"/>
                <a:cs typeface="+mn-lt"/>
              </a:rPr>
              <a:t>Geschäftsvorhabens</a:t>
            </a:r>
            <a:r>
              <a:rPr lang="en-GB">
                <a:ea typeface="+mn-lt"/>
                <a:cs typeface="+mn-lt"/>
              </a:rPr>
              <a:t> </a:t>
            </a:r>
            <a:r>
              <a:rPr lang="en-GB" err="1">
                <a:ea typeface="+mn-lt"/>
                <a:cs typeface="+mn-lt"/>
              </a:rPr>
              <a:t>eingesetzt</a:t>
            </a:r>
            <a:r>
              <a:rPr kumimoji="0" lang="en-GB" i="0" strike="noStrike" kern="1200" cap="none" spc="0" normalizeH="0" baseline="0" noProof="0">
                <a:ln>
                  <a:noFill/>
                </a:ln>
                <a:effectLst/>
                <a:uLnTx/>
                <a:uFillTx/>
                <a:ea typeface="+mn-lt"/>
                <a:cs typeface="+mn-lt"/>
              </a:rPr>
              <a:t>.</a:t>
            </a:r>
            <a:r>
              <a:rPr lang="en-GB">
                <a:ea typeface="+mn-lt"/>
                <a:cs typeface="+mn-lt"/>
              </a:rPr>
              <a:t> </a:t>
            </a:r>
            <a:endParaRPr kumimoji="0" lang="en-GB" i="0" strike="noStrike" kern="1200" cap="none" spc="0" normalizeH="0" baseline="0" noProof="0">
              <a:ln>
                <a:noFill/>
              </a:ln>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
                <a:schemeClr val="accent2"/>
              </a:buClr>
              <a:buSzTx/>
              <a:tabLst/>
              <a:defRPr/>
            </a:pPr>
            <a:endParaRPr kumimoji="0" lang="en-GB" i="0" strike="noStrike" kern="1200" cap="none" spc="0" normalizeH="0" baseline="0" noProof="0">
              <a:ln>
                <a:noFill/>
              </a:ln>
              <a:effectLst/>
              <a:uLnTx/>
              <a:uFillTx/>
              <a:latin typeface="Calibri" panose="020F0502020204030204"/>
              <a:ea typeface="+mn-ea"/>
              <a:cs typeface="+mn-cs"/>
            </a:endParaRPr>
          </a:p>
          <a:p>
            <a:pPr marL="342900" indent="-342900">
              <a:buClr>
                <a:schemeClr val="accent2"/>
              </a:buClr>
              <a:buBlip>
                <a:blip r:embed="rId3"/>
              </a:buBlip>
              <a:defRPr/>
            </a:pPr>
            <a:r>
              <a:rPr kumimoji="0" lang="en-GB" i="0" strike="noStrike" kern="1200" cap="none" spc="0" normalizeH="0" baseline="0" noProof="0">
                <a:ln>
                  <a:noFill/>
                </a:ln>
                <a:effectLst/>
                <a:uLnTx/>
                <a:uFillTx/>
                <a:ea typeface="+mn-lt"/>
                <a:cs typeface="+mn-lt"/>
              </a:rPr>
              <a:t>Crowdfunding </a:t>
            </a:r>
            <a:r>
              <a:rPr lang="en-GB" err="1">
                <a:ea typeface="+mn-lt"/>
                <a:cs typeface="+mn-lt"/>
              </a:rPr>
              <a:t>nutzt</a:t>
            </a:r>
            <a:r>
              <a:rPr lang="en-GB">
                <a:ea typeface="+mn-lt"/>
                <a:cs typeface="+mn-lt"/>
              </a:rPr>
              <a:t> die </a:t>
            </a:r>
            <a:r>
              <a:rPr lang="en-GB" err="1">
                <a:ea typeface="+mn-lt"/>
                <a:cs typeface="+mn-lt"/>
              </a:rPr>
              <a:t>leichte</a:t>
            </a:r>
            <a:r>
              <a:rPr lang="en-GB">
                <a:ea typeface="+mn-lt"/>
                <a:cs typeface="+mn-lt"/>
              </a:rPr>
              <a:t> </a:t>
            </a:r>
            <a:r>
              <a:rPr lang="en-GB" err="1">
                <a:ea typeface="+mn-lt"/>
                <a:cs typeface="+mn-lt"/>
              </a:rPr>
              <a:t>Zugänglichkeit</a:t>
            </a:r>
            <a:r>
              <a:rPr lang="en-GB">
                <a:ea typeface="+mn-lt"/>
                <a:cs typeface="+mn-lt"/>
              </a:rPr>
              <a:t> </a:t>
            </a:r>
            <a:r>
              <a:rPr lang="en-GB" err="1">
                <a:ea typeface="+mn-lt"/>
                <a:cs typeface="+mn-lt"/>
              </a:rPr>
              <a:t>riesiger</a:t>
            </a:r>
            <a:r>
              <a:rPr lang="en-GB">
                <a:ea typeface="+mn-lt"/>
                <a:cs typeface="+mn-lt"/>
              </a:rPr>
              <a:t> </a:t>
            </a:r>
            <a:r>
              <a:rPr lang="en-GB" err="1">
                <a:ea typeface="+mn-lt"/>
                <a:cs typeface="+mn-lt"/>
              </a:rPr>
              <a:t>Menschennetzwerke</a:t>
            </a:r>
            <a:r>
              <a:rPr lang="en-GB">
                <a:ea typeface="+mn-lt"/>
                <a:cs typeface="+mn-lt"/>
              </a:rPr>
              <a:t> </a:t>
            </a:r>
            <a:r>
              <a:rPr lang="en-GB" err="1">
                <a:ea typeface="+mn-lt"/>
                <a:cs typeface="+mn-lt"/>
              </a:rPr>
              <a:t>über</a:t>
            </a:r>
            <a:r>
              <a:rPr lang="en-GB">
                <a:ea typeface="+mn-lt"/>
                <a:cs typeface="+mn-lt"/>
              </a:rPr>
              <a:t> </a:t>
            </a:r>
            <a:r>
              <a:rPr lang="en-GB">
                <a:solidFill>
                  <a:schemeClr val="tx1"/>
                </a:solidFill>
                <a:ea typeface="+mn-lt"/>
                <a:cs typeface="+mn-lt"/>
                <a:hlinkClick r:id="rId4">
                  <a:extLst>
                    <a:ext uri="{A12FA001-AC4F-418D-AE19-62706E023703}">
                      <ahyp:hlinkClr xmlns:ahyp="http://schemas.microsoft.com/office/drawing/2018/hyperlinkcolor" val="tx"/>
                    </a:ext>
                  </a:extLst>
                </a:hlinkClick>
              </a:rPr>
              <a:t>soziale Medien</a:t>
            </a:r>
            <a:r>
              <a:rPr lang="en-GB">
                <a:solidFill>
                  <a:schemeClr val="tx1"/>
                </a:solidFill>
                <a:ea typeface="+mn-lt"/>
                <a:cs typeface="+mn-lt"/>
              </a:rPr>
              <a:t> </a:t>
            </a:r>
            <a:r>
              <a:rPr lang="en-GB">
                <a:ea typeface="+mn-lt"/>
                <a:cs typeface="+mn-lt"/>
              </a:rPr>
              <a:t>und Crowdfunding-Websites, um </a:t>
            </a:r>
            <a:r>
              <a:rPr lang="en-GB" err="1">
                <a:ea typeface="+mn-lt"/>
                <a:cs typeface="+mn-lt"/>
              </a:rPr>
              <a:t>Investoren</a:t>
            </a:r>
            <a:r>
              <a:rPr lang="en-GB">
                <a:ea typeface="+mn-lt"/>
                <a:cs typeface="+mn-lt"/>
              </a:rPr>
              <a:t> und </a:t>
            </a:r>
            <a:r>
              <a:rPr lang="en-GB" err="1">
                <a:ea typeface="+mn-lt"/>
                <a:cs typeface="+mn-lt"/>
              </a:rPr>
              <a:t>Unternehmer</a:t>
            </a:r>
            <a:r>
              <a:rPr lang="en-GB">
                <a:ea typeface="+mn-lt"/>
                <a:cs typeface="+mn-lt"/>
              </a:rPr>
              <a:t> </a:t>
            </a:r>
            <a:r>
              <a:rPr lang="en-GB" err="1">
                <a:ea typeface="+mn-lt"/>
                <a:cs typeface="+mn-lt"/>
              </a:rPr>
              <a:t>zusammenzubringen</a:t>
            </a:r>
            <a:r>
              <a:rPr lang="en-GB">
                <a:ea typeface="+mn-lt"/>
                <a:cs typeface="+mn-lt"/>
              </a:rPr>
              <a:t>. Dies hat das </a:t>
            </a:r>
            <a:r>
              <a:rPr lang="en-GB" err="1">
                <a:ea typeface="+mn-lt"/>
                <a:cs typeface="+mn-lt"/>
              </a:rPr>
              <a:t>Potenzial</a:t>
            </a:r>
            <a:r>
              <a:rPr kumimoji="0" lang="en-GB" i="0" strike="noStrike" kern="1200" cap="none" spc="0" normalizeH="0" baseline="0" noProof="0">
                <a:ln>
                  <a:noFill/>
                </a:ln>
                <a:effectLst/>
                <a:uLnTx/>
                <a:uFillTx/>
                <a:ea typeface="+mn-lt"/>
                <a:cs typeface="+mn-lt"/>
              </a:rPr>
              <a:t>, </a:t>
            </a:r>
            <a:r>
              <a:rPr lang="en-GB">
                <a:ea typeface="+mn-lt"/>
                <a:cs typeface="+mn-lt"/>
              </a:rPr>
              <a:t>das </a:t>
            </a:r>
            <a:r>
              <a:rPr lang="en-GB" err="1">
                <a:ea typeface="+mn-lt"/>
                <a:cs typeface="+mn-lt"/>
              </a:rPr>
              <a:t>Unternehmertum</a:t>
            </a:r>
            <a:r>
              <a:rPr lang="en-GB">
                <a:ea typeface="+mn-lt"/>
                <a:cs typeface="+mn-lt"/>
              </a:rPr>
              <a:t> </a:t>
            </a:r>
            <a:r>
              <a:rPr lang="en-GB" err="1">
                <a:ea typeface="+mn-lt"/>
                <a:cs typeface="+mn-lt"/>
              </a:rPr>
              <a:t>zu</a:t>
            </a:r>
            <a:r>
              <a:rPr lang="en-GB">
                <a:ea typeface="+mn-lt"/>
                <a:cs typeface="+mn-lt"/>
              </a:rPr>
              <a:t> </a:t>
            </a:r>
            <a:r>
              <a:rPr lang="en-GB" err="1">
                <a:ea typeface="+mn-lt"/>
                <a:cs typeface="+mn-lt"/>
              </a:rPr>
              <a:t>steigern</a:t>
            </a:r>
            <a:r>
              <a:rPr kumimoji="0" lang="en-GB" i="0" strike="noStrike" kern="1200" cap="none" spc="0" normalizeH="0" baseline="0" noProof="0">
                <a:ln>
                  <a:noFill/>
                </a:ln>
                <a:effectLst/>
                <a:uLnTx/>
                <a:uFillTx/>
                <a:ea typeface="+mn-lt"/>
                <a:cs typeface="+mn-lt"/>
              </a:rPr>
              <a:t>, </a:t>
            </a:r>
            <a:r>
              <a:rPr lang="en-GB" err="1">
                <a:ea typeface="+mn-lt"/>
                <a:cs typeface="+mn-lt"/>
              </a:rPr>
              <a:t>indem</a:t>
            </a:r>
            <a:r>
              <a:rPr lang="en-GB">
                <a:ea typeface="+mn-lt"/>
                <a:cs typeface="+mn-lt"/>
              </a:rPr>
              <a:t> der Pool von </a:t>
            </a:r>
            <a:r>
              <a:rPr lang="en-GB" err="1">
                <a:ea typeface="+mn-lt"/>
                <a:cs typeface="+mn-lt"/>
              </a:rPr>
              <a:t>Investoren</a:t>
            </a:r>
            <a:r>
              <a:rPr lang="en-GB">
                <a:ea typeface="+mn-lt"/>
                <a:cs typeface="+mn-lt"/>
              </a:rPr>
              <a:t> </a:t>
            </a:r>
            <a:r>
              <a:rPr lang="en-GB" err="1">
                <a:ea typeface="+mn-lt"/>
                <a:cs typeface="+mn-lt"/>
              </a:rPr>
              <a:t>über</a:t>
            </a:r>
            <a:r>
              <a:rPr lang="en-GB">
                <a:ea typeface="+mn-lt"/>
                <a:cs typeface="+mn-lt"/>
              </a:rPr>
              <a:t> den </a:t>
            </a:r>
            <a:r>
              <a:rPr lang="en-GB" err="1">
                <a:ea typeface="+mn-lt"/>
                <a:cs typeface="+mn-lt"/>
              </a:rPr>
              <a:t>traditionellen</a:t>
            </a:r>
            <a:r>
              <a:rPr lang="en-GB">
                <a:ea typeface="+mn-lt"/>
                <a:cs typeface="+mn-lt"/>
              </a:rPr>
              <a:t> Kreis von </a:t>
            </a:r>
            <a:r>
              <a:rPr lang="en-GB" err="1">
                <a:ea typeface="+mn-lt"/>
                <a:cs typeface="+mn-lt"/>
              </a:rPr>
              <a:t>Eigentümern</a:t>
            </a:r>
            <a:r>
              <a:rPr kumimoji="0" lang="en-GB" i="0" strike="noStrike" kern="1200" cap="none" spc="0" normalizeH="0" baseline="0" noProof="0">
                <a:ln>
                  <a:noFill/>
                </a:ln>
                <a:effectLst/>
                <a:uLnTx/>
                <a:uFillTx/>
                <a:ea typeface="+mn-lt"/>
                <a:cs typeface="+mn-lt"/>
              </a:rPr>
              <a:t>,</a:t>
            </a:r>
            <a:r>
              <a:rPr lang="en-GB">
                <a:ea typeface="+mn-lt"/>
                <a:cs typeface="+mn-lt"/>
              </a:rPr>
              <a:t> </a:t>
            </a:r>
            <a:r>
              <a:rPr lang="en-GB" err="1">
                <a:ea typeface="+mn-lt"/>
                <a:cs typeface="+mn-lt"/>
              </a:rPr>
              <a:t>Verwandten</a:t>
            </a:r>
            <a:r>
              <a:rPr lang="en-GB">
                <a:ea typeface="+mn-lt"/>
                <a:cs typeface="+mn-lt"/>
              </a:rPr>
              <a:t> und </a:t>
            </a:r>
            <a:r>
              <a:rPr lang="en-GB">
                <a:solidFill>
                  <a:schemeClr val="tx1"/>
                </a:solidFill>
                <a:ea typeface="+mn-lt"/>
                <a:cs typeface="+mn-lt"/>
                <a:hlinkClick r:id="rId5">
                  <a:extLst>
                    <a:ext uri="{A12FA001-AC4F-418D-AE19-62706E023703}">
                      <ahyp:hlinkClr xmlns:ahyp="http://schemas.microsoft.com/office/drawing/2018/hyperlinkcolor" val="tx"/>
                    </a:ext>
                  </a:extLst>
                </a:hlinkClick>
              </a:rPr>
              <a:t>Risikokapitalgebern</a:t>
            </a:r>
            <a:r>
              <a:rPr lang="en-GB">
                <a:ea typeface="+mn-lt"/>
                <a:cs typeface="+mn-lt"/>
              </a:rPr>
              <a:t> </a:t>
            </a:r>
            <a:r>
              <a:rPr lang="en-GB" err="1">
                <a:ea typeface="+mn-lt"/>
                <a:cs typeface="+mn-lt"/>
              </a:rPr>
              <a:t>hinaus</a:t>
            </a:r>
            <a:r>
              <a:rPr lang="en-GB">
                <a:ea typeface="+mn-lt"/>
                <a:cs typeface="+mn-lt"/>
              </a:rPr>
              <a:t> </a:t>
            </a:r>
            <a:r>
              <a:rPr lang="en-GB" err="1">
                <a:ea typeface="+mn-lt"/>
                <a:cs typeface="+mn-lt"/>
              </a:rPr>
              <a:t>erweitert</a:t>
            </a:r>
            <a:r>
              <a:rPr lang="en-GB">
                <a:ea typeface="+mn-lt"/>
                <a:cs typeface="+mn-lt"/>
              </a:rPr>
              <a:t> </a:t>
            </a:r>
            <a:r>
              <a:rPr lang="en-GB" err="1">
                <a:ea typeface="+mn-lt"/>
                <a:cs typeface="+mn-lt"/>
              </a:rPr>
              <a:t>wird</a:t>
            </a:r>
            <a:r>
              <a:rPr kumimoji="0" lang="en-GB" i="0" strike="noStrike" kern="1200" cap="none" spc="0" normalizeH="0" baseline="0" noProof="0">
                <a:ln>
                  <a:noFill/>
                </a:ln>
                <a:effectLst/>
                <a:uLnTx/>
                <a:uFillTx/>
                <a:ea typeface="+mn-lt"/>
                <a:cs typeface="+mn-lt"/>
              </a:rPr>
              <a:t>.</a:t>
            </a:r>
            <a:endParaRPr lang="en-GB">
              <a:ea typeface="+mn-lt"/>
              <a:cs typeface="+mn-lt"/>
            </a:endParaRPr>
          </a:p>
          <a:p>
            <a:pPr marL="342900" marR="0" lvl="0" indent="-342900" algn="l" defTabSz="914400" rtl="0" eaLnBrk="1" fontAlgn="auto" latinLnBrk="0" hangingPunct="1">
              <a:lnSpc>
                <a:spcPct val="90000"/>
              </a:lnSpc>
              <a:spcBef>
                <a:spcPts val="1000"/>
              </a:spcBef>
              <a:spcAft>
                <a:spcPts val="0"/>
              </a:spcAft>
              <a:buClr>
                <a:schemeClr val="accent2"/>
              </a:buClr>
              <a:buSzTx/>
              <a:buBlip>
                <a:blip r:embed="rId3"/>
              </a:buBlip>
              <a:tabLst/>
              <a:defRPr/>
            </a:pPr>
            <a:endParaRPr lang="en-GB" b="1" u="none">
              <a:solidFill>
                <a:srgbClr val="000000"/>
              </a:solidFill>
              <a:latin typeface="Calibri" panose="020F0502020204030204"/>
            </a:endParaRPr>
          </a:p>
          <a:p>
            <a:pPr marL="342900" indent="-342900">
              <a:buClr>
                <a:schemeClr val="accent2"/>
              </a:buClr>
              <a:buBlip>
                <a:blip r:embed="rId3"/>
              </a:buBlip>
              <a:defRPr/>
            </a:pPr>
            <a:r>
              <a:rPr lang="en-GB" b="1">
                <a:ea typeface="+mn-lt"/>
                <a:cs typeface="+mn-lt"/>
              </a:rPr>
              <a:t>LESEN SIE</a:t>
            </a:r>
            <a:r>
              <a:rPr kumimoji="0" lang="en-GB" b="0" i="0" u="none" strike="noStrike" kern="1200" cap="none" spc="0" normalizeH="0" baseline="0" noProof="0">
                <a:ln>
                  <a:noFill/>
                </a:ln>
                <a:solidFill>
                  <a:srgbClr val="000000"/>
                </a:solidFill>
                <a:effectLst/>
                <a:uLnTx/>
                <a:uFillTx/>
                <a:latin typeface="Calibri"/>
                <a:cs typeface="Calibri"/>
              </a:rPr>
              <a:t>:</a:t>
            </a:r>
            <a:r>
              <a:rPr kumimoji="0" lang="en-US" b="0" i="0" u="none" strike="noStrike" kern="1200" cap="none" spc="0" normalizeH="0" baseline="0" noProof="0">
                <a:ln>
                  <a:noFill/>
                </a:ln>
                <a:solidFill>
                  <a:srgbClr val="000000"/>
                </a:solidFill>
                <a:effectLst/>
                <a:uLnTx/>
                <a:uFillTx/>
                <a:latin typeface="Calibri"/>
                <a:cs typeface="Calibri"/>
              </a:rPr>
              <a:t>​​</a:t>
            </a:r>
            <a:r>
              <a:rPr lang="en-US">
                <a:latin typeface="Segoe UI"/>
                <a:cs typeface="Segoe UI"/>
              </a:rPr>
              <a:t> </a:t>
            </a:r>
            <a:r>
              <a:rPr kumimoji="0" lang="en-GB" b="0" i="0" u="sng" strike="noStrike" kern="1200" cap="none" spc="0" normalizeH="0" baseline="0" noProof="0">
                <a:ln>
                  <a:noFill/>
                </a:ln>
                <a:solidFill>
                  <a:schemeClr val="accent2">
                    <a:lumMod val="75000"/>
                  </a:schemeClr>
                </a:solidFill>
                <a:effectLst/>
                <a:uLnTx/>
                <a:uFillTx/>
                <a:latin typeface="Calibri"/>
                <a:cs typeface="Calibri"/>
                <a:hlinkClick r:id="rId6">
                  <a:extLst>
                    <a:ext uri="{A12FA001-AC4F-418D-AE19-62706E023703}">
                      <ahyp:hlinkClr xmlns:ahyp="http://schemas.microsoft.com/office/drawing/2018/hyperlinkcolor" val="tx"/>
                    </a:ext>
                  </a:extLst>
                </a:hlinkClick>
              </a:rPr>
              <a:t>https://www.investopedia.com/terms/c/crowdfunding.asp</a:t>
            </a:r>
            <a:r>
              <a:rPr kumimoji="0" lang="en-GB" b="0" i="0" u="none" strike="noStrike" kern="1200" cap="none" spc="0" normalizeH="0" baseline="0" noProof="0">
                <a:ln>
                  <a:noFill/>
                </a:ln>
                <a:solidFill>
                  <a:schemeClr val="accent2">
                    <a:lumMod val="75000"/>
                  </a:schemeClr>
                </a:solidFill>
                <a:effectLst/>
                <a:uLnTx/>
                <a:uFillTx/>
                <a:latin typeface="Calibri"/>
                <a:cs typeface="Calibri"/>
              </a:rPr>
              <a:t>​</a:t>
            </a:r>
            <a:endParaRPr lang="en-GB" b="0" i="0" u="none" strike="noStrike" kern="1200" cap="none" spc="0" normalizeH="0" baseline="0" noProof="0">
              <a:ln>
                <a:noFill/>
              </a:ln>
              <a:solidFill>
                <a:schemeClr val="accent2">
                  <a:lumMod val="75000"/>
                </a:schemeClr>
              </a:solidFill>
              <a:effectLst/>
              <a:uLnTx/>
              <a:uFillTx/>
              <a:latin typeface="Calibri"/>
              <a:cs typeface="Calibri"/>
            </a:endParaRPr>
          </a:p>
          <a:p>
            <a:pPr marL="342900" marR="0" lvl="0" indent="-342900" algn="l" defTabSz="914400" rtl="0" eaLnBrk="1" fontAlgn="auto" latinLnBrk="0" hangingPunct="1">
              <a:lnSpc>
                <a:spcPct val="90000"/>
              </a:lnSpc>
              <a:spcBef>
                <a:spcPts val="1000"/>
              </a:spcBef>
              <a:spcAft>
                <a:spcPts val="0"/>
              </a:spcAft>
              <a:buClr>
                <a:schemeClr val="accent2"/>
              </a:buClr>
              <a:buSzTx/>
              <a:buBlip>
                <a:blip r:embed="rId3"/>
              </a:buBlip>
              <a:tabLst/>
              <a:defRPr/>
            </a:pPr>
            <a:endParaRPr kumimoji="0" lang="en-GB" i="0" strike="noStrike" kern="1200" cap="none" spc="0" normalizeH="0" baseline="0" noProof="0">
              <a:ln>
                <a:noFill/>
              </a:ln>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tabLst/>
              <a:defRPr/>
            </a:pPr>
            <a:endParaRPr lang="en-GB" u="sng">
              <a:latin typeface="Calibri" panose="020F0502020204030204"/>
            </a:endParaRP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i="0" u="sng" strike="noStrike" kern="1200" cap="none" spc="0" normalizeH="0" baseline="0" noProof="0">
              <a:ln>
                <a:noFill/>
              </a:ln>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b="1" i="0" u="none" strike="noStrike" kern="1200" cap="none" spc="0" normalizeH="0" baseline="0" noProof="0">
              <a:ln>
                <a:noFill/>
              </a:ln>
              <a:solidFill>
                <a:schemeClr val="accent2"/>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tabLst/>
              <a:defRPr/>
            </a:pPr>
            <a:endParaRPr kumimoji="0" lang="en-GB" b="0" i="0" u="none" strike="noStrike" kern="1200" cap="none" spc="0" normalizeH="0" baseline="0" noProof="0">
              <a:ln>
                <a:noFill/>
              </a:ln>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Blip>
                <a:blip r:embed="rId7"/>
              </a:buBlip>
              <a:tabLst/>
              <a:defRPr/>
            </a:pPr>
            <a:endParaRPr kumimoji="0" lang="en-GB" b="0" i="0" u="none" strike="noStrike" kern="1200" cap="none" spc="0" normalizeH="0" baseline="0" noProof="0">
              <a:ln>
                <a:noFill/>
              </a:ln>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Blip>
                <a:blip r:embed="rId7"/>
              </a:buBlip>
              <a:tabLst/>
              <a:defRPr/>
            </a:pPr>
            <a:endParaRPr kumimoji="0" lang="en-GB" b="0" i="0" u="none" strike="noStrike" kern="1200" cap="none" spc="0" normalizeH="0" baseline="0" noProof="0">
              <a:ln>
                <a:noFill/>
              </a:ln>
              <a:effectLst/>
              <a:uLnTx/>
              <a:uFillTx/>
              <a:latin typeface="Calibri" panose="020F0502020204030204"/>
              <a:ea typeface="+mn-ea"/>
              <a:cs typeface="+mn-cs"/>
            </a:endParaRPr>
          </a:p>
          <a:p>
            <a:endParaRPr lang="en-US" sz="200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lIns="91440" tIns="45720" rIns="91440" bIns="45720" anchor="t">
            <a:noAutofit/>
          </a:bodyPr>
          <a:lstStyle/>
          <a:p>
            <a:r>
              <a:rPr lang="en-GB">
                <a:ea typeface="+mn-lt"/>
                <a:cs typeface="+mn-lt"/>
              </a:rPr>
              <a:t>Spotlight auf Crowdfunding</a:t>
            </a:r>
            <a:endParaRPr lang="en-US">
              <a:ea typeface="+mn-lt"/>
              <a:cs typeface="+mn-lt"/>
            </a:endParaRPr>
          </a:p>
        </p:txBody>
      </p:sp>
    </p:spTree>
    <p:extLst>
      <p:ext uri="{BB962C8B-B14F-4D97-AF65-F5344CB8AC3E}">
        <p14:creationId xmlns:p14="http://schemas.microsoft.com/office/powerpoint/2010/main" val="2915487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763486"/>
            <a:ext cx="10595237" cy="4132136"/>
          </a:xfrm>
        </p:spPr>
        <p:txBody>
          <a:bodyPr lIns="91440" tIns="45720" rIns="91440" bIns="45720" anchor="t"/>
          <a:lstStyle/>
          <a:p>
            <a:pPr marL="342900" indent="-342900">
              <a:buClr>
                <a:schemeClr val="accent2"/>
              </a:buClr>
              <a:buBlip>
                <a:blip r:embed="rId3"/>
              </a:buBlip>
              <a:defRPr/>
            </a:pPr>
            <a:r>
              <a:rPr lang="en-GB" err="1">
                <a:ea typeface="+mn-lt"/>
                <a:cs typeface="+mn-lt"/>
              </a:rPr>
              <a:t>Diejenigen</a:t>
            </a:r>
            <a:r>
              <a:rPr lang="en-GB">
                <a:ea typeface="+mn-lt"/>
                <a:cs typeface="+mn-lt"/>
              </a:rPr>
              <a:t>, die </a:t>
            </a:r>
            <a:r>
              <a:rPr lang="en-GB" err="1">
                <a:ea typeface="+mn-lt"/>
                <a:cs typeface="+mn-lt"/>
              </a:rPr>
              <a:t>sich</a:t>
            </a:r>
            <a:r>
              <a:rPr lang="en-GB">
                <a:ea typeface="+mn-lt"/>
                <a:cs typeface="+mn-lt"/>
              </a:rPr>
              <a:t> um </a:t>
            </a:r>
            <a:r>
              <a:rPr lang="en-GB" err="1">
                <a:ea typeface="+mn-lt"/>
                <a:cs typeface="+mn-lt"/>
              </a:rPr>
              <a:t>finanzielle</a:t>
            </a:r>
            <a:r>
              <a:rPr lang="en-GB">
                <a:ea typeface="+mn-lt"/>
                <a:cs typeface="+mn-lt"/>
              </a:rPr>
              <a:t> </a:t>
            </a:r>
            <a:r>
              <a:rPr lang="en-GB" err="1">
                <a:ea typeface="+mn-lt"/>
                <a:cs typeface="+mn-lt"/>
              </a:rPr>
              <a:t>Unterstützung</a:t>
            </a:r>
            <a:r>
              <a:rPr lang="en-GB">
                <a:ea typeface="+mn-lt"/>
                <a:cs typeface="+mn-lt"/>
              </a:rPr>
              <a:t> </a:t>
            </a:r>
            <a:r>
              <a:rPr lang="en-GB" err="1">
                <a:ea typeface="+mn-lt"/>
                <a:cs typeface="+mn-lt"/>
              </a:rPr>
              <a:t>bemühen</a:t>
            </a:r>
            <a:r>
              <a:rPr lang="en-GB">
                <a:ea typeface="+mn-lt"/>
                <a:cs typeface="+mn-lt"/>
              </a:rPr>
              <a:t>, </a:t>
            </a:r>
            <a:r>
              <a:rPr lang="en-GB" err="1">
                <a:ea typeface="+mn-lt"/>
                <a:cs typeface="+mn-lt"/>
              </a:rPr>
              <a:t>erstellen</a:t>
            </a:r>
            <a:r>
              <a:rPr lang="en-GB">
                <a:ea typeface="+mn-lt"/>
                <a:cs typeface="+mn-lt"/>
              </a:rPr>
              <a:t> </a:t>
            </a:r>
            <a:r>
              <a:rPr lang="en-GB" err="1">
                <a:ea typeface="+mn-lt"/>
                <a:cs typeface="+mn-lt"/>
              </a:rPr>
              <a:t>eine</a:t>
            </a:r>
            <a:r>
              <a:rPr lang="en-GB">
                <a:ea typeface="+mn-lt"/>
                <a:cs typeface="+mn-lt"/>
              </a:rPr>
              <a:t> </a:t>
            </a:r>
            <a:r>
              <a:rPr lang="en-GB" err="1">
                <a:ea typeface="+mn-lt"/>
                <a:cs typeface="+mn-lt"/>
              </a:rPr>
              <a:t>Kampagne</a:t>
            </a:r>
            <a:r>
              <a:rPr kumimoji="0" lang="en-GB" i="0" strike="noStrike" kern="1200" cap="none" spc="0" normalizeH="0" baseline="0" noProof="0">
                <a:ln>
                  <a:noFill/>
                </a:ln>
                <a:effectLst/>
                <a:uLnTx/>
                <a:uFillTx/>
                <a:ea typeface="+mn-lt"/>
                <a:cs typeface="+mn-lt"/>
              </a:rPr>
              <a:t>, </a:t>
            </a:r>
            <a:r>
              <a:rPr lang="en-GB">
                <a:ea typeface="+mn-lt"/>
                <a:cs typeface="+mn-lt"/>
              </a:rPr>
              <a:t>um </a:t>
            </a:r>
            <a:r>
              <a:rPr lang="en-GB" err="1">
                <a:ea typeface="+mn-lt"/>
                <a:cs typeface="+mn-lt"/>
              </a:rPr>
              <a:t>potenzielle</a:t>
            </a:r>
            <a:r>
              <a:rPr lang="en-GB">
                <a:ea typeface="+mn-lt"/>
                <a:cs typeface="+mn-lt"/>
              </a:rPr>
              <a:t> </a:t>
            </a:r>
            <a:r>
              <a:rPr lang="en-GB" err="1">
                <a:ea typeface="+mn-lt"/>
                <a:cs typeface="+mn-lt"/>
              </a:rPr>
              <a:t>Investoren</a:t>
            </a:r>
            <a:r>
              <a:rPr lang="en-GB">
                <a:ea typeface="+mn-lt"/>
                <a:cs typeface="+mn-lt"/>
              </a:rPr>
              <a:t>/Spender </a:t>
            </a:r>
            <a:r>
              <a:rPr lang="en-GB" err="1">
                <a:ea typeface="+mn-lt"/>
                <a:cs typeface="+mn-lt"/>
              </a:rPr>
              <a:t>über</a:t>
            </a:r>
            <a:r>
              <a:rPr lang="en-GB">
                <a:ea typeface="+mn-lt"/>
                <a:cs typeface="+mn-lt"/>
              </a:rPr>
              <a:t> den Zweck und den </a:t>
            </a:r>
            <a:r>
              <a:rPr lang="en-GB" err="1">
                <a:ea typeface="+mn-lt"/>
                <a:cs typeface="+mn-lt"/>
              </a:rPr>
              <a:t>Bedarf</a:t>
            </a:r>
            <a:r>
              <a:rPr lang="en-GB">
                <a:ea typeface="+mn-lt"/>
                <a:cs typeface="+mn-lt"/>
              </a:rPr>
              <a:t> an </a:t>
            </a:r>
            <a:r>
              <a:rPr lang="en-GB" err="1">
                <a:ea typeface="+mn-lt"/>
                <a:cs typeface="+mn-lt"/>
              </a:rPr>
              <a:t>Geldmitteln</a:t>
            </a:r>
            <a:r>
              <a:rPr lang="en-GB">
                <a:ea typeface="+mn-lt"/>
                <a:cs typeface="+mn-lt"/>
              </a:rPr>
              <a:t> </a:t>
            </a:r>
            <a:r>
              <a:rPr lang="en-GB" err="1">
                <a:ea typeface="+mn-lt"/>
                <a:cs typeface="+mn-lt"/>
              </a:rPr>
              <a:t>zu</a:t>
            </a:r>
            <a:r>
              <a:rPr lang="en-GB">
                <a:ea typeface="+mn-lt"/>
                <a:cs typeface="+mn-lt"/>
              </a:rPr>
              <a:t> </a:t>
            </a:r>
            <a:r>
              <a:rPr lang="en-GB" err="1">
                <a:ea typeface="+mn-lt"/>
                <a:cs typeface="+mn-lt"/>
              </a:rPr>
              <a:t>informieren</a:t>
            </a:r>
            <a:r>
              <a:rPr lang="en-GB">
                <a:ea typeface="+mn-lt"/>
                <a:cs typeface="+mn-lt"/>
              </a:rPr>
              <a:t> und um </a:t>
            </a:r>
            <a:r>
              <a:rPr lang="en-GB" err="1">
                <a:ea typeface="+mn-lt"/>
                <a:cs typeface="+mn-lt"/>
              </a:rPr>
              <a:t>diese</a:t>
            </a:r>
            <a:r>
              <a:rPr lang="en-GB">
                <a:ea typeface="+mn-lt"/>
                <a:cs typeface="+mn-lt"/>
              </a:rPr>
              <a:t> </a:t>
            </a:r>
            <a:r>
              <a:rPr lang="en-GB" err="1">
                <a:ea typeface="+mn-lt"/>
                <a:cs typeface="+mn-lt"/>
              </a:rPr>
              <a:t>zu</a:t>
            </a:r>
            <a:r>
              <a:rPr lang="en-GB">
                <a:ea typeface="+mn-lt"/>
                <a:cs typeface="+mn-lt"/>
              </a:rPr>
              <a:t> </a:t>
            </a:r>
            <a:r>
              <a:rPr lang="en-GB" err="1">
                <a:ea typeface="+mn-lt"/>
                <a:cs typeface="+mn-lt"/>
              </a:rPr>
              <a:t>erbitten</a:t>
            </a:r>
            <a:r>
              <a:rPr kumimoji="0" lang="en-GB" i="0" strike="noStrike" kern="1200" cap="none" spc="0" normalizeH="0" baseline="0" noProof="0">
                <a:ln>
                  <a:noFill/>
                </a:ln>
                <a:effectLst/>
                <a:uLnTx/>
                <a:uFillTx/>
                <a:ea typeface="+mn-lt"/>
                <a:cs typeface="+mn-lt"/>
              </a:rPr>
              <a:t>.</a:t>
            </a:r>
          </a:p>
          <a:p>
            <a:pPr marL="0" marR="0" lvl="0" indent="0" algn="l" defTabSz="914400" rtl="0" eaLnBrk="1" fontAlgn="auto" latinLnBrk="0" hangingPunct="1">
              <a:lnSpc>
                <a:spcPct val="90000"/>
              </a:lnSpc>
              <a:spcBef>
                <a:spcPts val="1000"/>
              </a:spcBef>
              <a:spcAft>
                <a:spcPts val="0"/>
              </a:spcAft>
              <a:buClr>
                <a:schemeClr val="accent2"/>
              </a:buClr>
              <a:buSzTx/>
              <a:tabLst/>
              <a:defRPr/>
            </a:pPr>
            <a:endParaRPr kumimoji="0" lang="en-GB" i="0" strike="noStrike" kern="1200" cap="none" spc="0" normalizeH="0" baseline="0" noProof="0">
              <a:ln>
                <a:noFill/>
              </a:ln>
              <a:effectLst/>
              <a:uLnTx/>
              <a:uFillTx/>
              <a:latin typeface="Calibri" panose="020F0502020204030204"/>
              <a:ea typeface="+mn-ea"/>
              <a:cs typeface="+mn-cs"/>
            </a:endParaRPr>
          </a:p>
          <a:p>
            <a:pPr marL="342900" indent="-342900">
              <a:buClr>
                <a:schemeClr val="accent2"/>
              </a:buClr>
              <a:buBlip>
                <a:blip r:embed="rId3"/>
              </a:buBlip>
              <a:defRPr/>
            </a:pPr>
            <a:r>
              <a:rPr kumimoji="0" lang="en-GB" i="0" strike="noStrike" kern="1200" cap="none" spc="0" normalizeH="0" baseline="0" noProof="0">
                <a:ln>
                  <a:noFill/>
                </a:ln>
                <a:effectLst/>
                <a:uLnTx/>
                <a:uFillTx/>
                <a:ea typeface="+mn-lt"/>
                <a:cs typeface="+mn-lt"/>
              </a:rPr>
              <a:t>Crowdfunding </a:t>
            </a:r>
            <a:r>
              <a:rPr lang="en-GB" err="1">
                <a:ea typeface="+mn-lt"/>
                <a:cs typeface="+mn-lt"/>
              </a:rPr>
              <a:t>ermöglicht</a:t>
            </a:r>
            <a:r>
              <a:rPr lang="en-GB">
                <a:ea typeface="+mn-lt"/>
                <a:cs typeface="+mn-lt"/>
              </a:rPr>
              <a:t> es </a:t>
            </a:r>
            <a:r>
              <a:rPr lang="en-GB" err="1">
                <a:ea typeface="+mn-lt"/>
                <a:cs typeface="+mn-lt"/>
              </a:rPr>
              <a:t>Investoren</a:t>
            </a:r>
            <a:r>
              <a:rPr lang="en-GB">
                <a:ea typeface="+mn-lt"/>
                <a:cs typeface="+mn-lt"/>
              </a:rPr>
              <a:t>, </a:t>
            </a:r>
            <a:r>
              <a:rPr lang="en-GB" err="1">
                <a:ea typeface="+mn-lt"/>
                <a:cs typeface="+mn-lt"/>
              </a:rPr>
              <a:t>aus</a:t>
            </a:r>
            <a:r>
              <a:rPr lang="en-GB">
                <a:ea typeface="+mn-lt"/>
                <a:cs typeface="+mn-lt"/>
              </a:rPr>
              <a:t> </a:t>
            </a:r>
            <a:r>
              <a:rPr lang="en-GB" err="1">
                <a:ea typeface="+mn-lt"/>
                <a:cs typeface="+mn-lt"/>
              </a:rPr>
              <a:t>Hunderten</a:t>
            </a:r>
            <a:r>
              <a:rPr lang="en-GB">
                <a:ea typeface="+mn-lt"/>
                <a:cs typeface="+mn-lt"/>
              </a:rPr>
              <a:t> von </a:t>
            </a:r>
            <a:r>
              <a:rPr lang="en-GB" err="1">
                <a:ea typeface="+mn-lt"/>
                <a:cs typeface="+mn-lt"/>
              </a:rPr>
              <a:t>Projekten</a:t>
            </a:r>
            <a:r>
              <a:rPr lang="en-GB">
                <a:ea typeface="+mn-lt"/>
                <a:cs typeface="+mn-lt"/>
              </a:rPr>
              <a:t> </a:t>
            </a:r>
            <a:r>
              <a:rPr lang="en-GB" err="1">
                <a:ea typeface="+mn-lt"/>
                <a:cs typeface="+mn-lt"/>
              </a:rPr>
              <a:t>auszuwählen</a:t>
            </a:r>
            <a:r>
              <a:rPr lang="en-GB">
                <a:ea typeface="+mn-lt"/>
                <a:cs typeface="+mn-lt"/>
              </a:rPr>
              <a:t> und </a:t>
            </a:r>
            <a:r>
              <a:rPr lang="en-GB" err="1">
                <a:ea typeface="+mn-lt"/>
                <a:cs typeface="+mn-lt"/>
              </a:rPr>
              <a:t>bereits</a:t>
            </a:r>
            <a:r>
              <a:rPr lang="en-GB">
                <a:ea typeface="+mn-lt"/>
                <a:cs typeface="+mn-lt"/>
              </a:rPr>
              <a:t> ab </a:t>
            </a:r>
            <a:r>
              <a:rPr kumimoji="0" lang="en-GB" i="0" strike="noStrike" kern="1200" cap="none" spc="0" normalizeH="0" baseline="0" noProof="0">
                <a:ln>
                  <a:noFill/>
                </a:ln>
                <a:effectLst/>
                <a:uLnTx/>
                <a:uFillTx/>
                <a:ea typeface="+mn-lt"/>
                <a:cs typeface="+mn-lt"/>
              </a:rPr>
              <a:t>10</a:t>
            </a:r>
            <a:r>
              <a:rPr lang="en-GB">
                <a:ea typeface="+mn-lt"/>
                <a:cs typeface="+mn-lt"/>
              </a:rPr>
              <a:t> </a:t>
            </a:r>
            <a:r>
              <a:rPr kumimoji="0" lang="en-GB" i="0" strike="noStrike" kern="1200" cap="none" spc="0" normalizeH="0" baseline="0" noProof="0">
                <a:ln>
                  <a:noFill/>
                </a:ln>
                <a:effectLst/>
                <a:uLnTx/>
                <a:uFillTx/>
                <a:ea typeface="+mn-lt"/>
                <a:cs typeface="+mn-lt"/>
              </a:rPr>
              <a:t>€</a:t>
            </a:r>
            <a:r>
              <a:rPr lang="en-GB">
                <a:ea typeface="+mn-lt"/>
                <a:cs typeface="+mn-lt"/>
              </a:rPr>
              <a:t> </a:t>
            </a:r>
            <a:r>
              <a:rPr lang="en-GB" err="1">
                <a:ea typeface="+mn-lt"/>
                <a:cs typeface="+mn-lt"/>
              </a:rPr>
              <a:t>zu</a:t>
            </a:r>
            <a:r>
              <a:rPr lang="en-GB">
                <a:ea typeface="+mn-lt"/>
                <a:cs typeface="+mn-lt"/>
              </a:rPr>
              <a:t> </a:t>
            </a:r>
            <a:r>
              <a:rPr lang="en-GB" err="1">
                <a:ea typeface="+mn-lt"/>
                <a:cs typeface="+mn-lt"/>
              </a:rPr>
              <a:t>investieren</a:t>
            </a:r>
            <a:r>
              <a:rPr kumimoji="0" lang="en-GB" i="0" strike="noStrike" kern="1200" cap="none" spc="0" normalizeH="0" baseline="0" noProof="0">
                <a:ln>
                  <a:noFill/>
                </a:ln>
                <a:effectLst/>
                <a:uLnTx/>
                <a:uFillTx/>
                <a:ea typeface="+mn-lt"/>
                <a:cs typeface="+mn-lt"/>
              </a:rPr>
              <a:t>.</a:t>
            </a:r>
            <a:r>
              <a:rPr lang="en-GB">
                <a:ea typeface="+mn-lt"/>
                <a:cs typeface="+mn-lt"/>
              </a:rPr>
              <a:t> Crowdfunding-Websites </a:t>
            </a:r>
            <a:r>
              <a:rPr lang="en-GB" err="1">
                <a:ea typeface="+mn-lt"/>
                <a:cs typeface="+mn-lt"/>
              </a:rPr>
              <a:t>generieren</a:t>
            </a:r>
            <a:r>
              <a:rPr lang="en-GB">
                <a:ea typeface="+mn-lt"/>
                <a:cs typeface="+mn-lt"/>
              </a:rPr>
              <a:t> </a:t>
            </a:r>
            <a:r>
              <a:rPr lang="en-GB" err="1">
                <a:ea typeface="+mn-lt"/>
                <a:cs typeface="+mn-lt"/>
              </a:rPr>
              <a:t>Einnahmen</a:t>
            </a:r>
            <a:r>
              <a:rPr lang="en-GB">
                <a:ea typeface="+mn-lt"/>
                <a:cs typeface="+mn-lt"/>
              </a:rPr>
              <a:t> </a:t>
            </a:r>
            <a:r>
              <a:rPr lang="en-GB" err="1">
                <a:ea typeface="+mn-lt"/>
                <a:cs typeface="+mn-lt"/>
              </a:rPr>
              <a:t>aus</a:t>
            </a:r>
            <a:r>
              <a:rPr lang="en-GB">
                <a:ea typeface="+mn-lt"/>
                <a:cs typeface="+mn-lt"/>
              </a:rPr>
              <a:t> </a:t>
            </a:r>
            <a:r>
              <a:rPr lang="en-GB" err="1">
                <a:ea typeface="+mn-lt"/>
                <a:cs typeface="+mn-lt"/>
              </a:rPr>
              <a:t>einem</a:t>
            </a:r>
            <a:r>
              <a:rPr lang="en-GB">
                <a:ea typeface="+mn-lt"/>
                <a:cs typeface="+mn-lt"/>
              </a:rPr>
              <a:t> </a:t>
            </a:r>
            <a:r>
              <a:rPr lang="en-GB" err="1">
                <a:ea typeface="+mn-lt"/>
                <a:cs typeface="+mn-lt"/>
              </a:rPr>
              <a:t>Prozentsatz</a:t>
            </a:r>
            <a:r>
              <a:rPr lang="en-GB">
                <a:ea typeface="+mn-lt"/>
                <a:cs typeface="+mn-lt"/>
              </a:rPr>
              <a:t> der </a:t>
            </a:r>
            <a:r>
              <a:rPr lang="en-GB" err="1">
                <a:ea typeface="+mn-lt"/>
                <a:cs typeface="+mn-lt"/>
              </a:rPr>
              <a:t>gesammelten</a:t>
            </a:r>
            <a:r>
              <a:rPr lang="en-GB">
                <a:ea typeface="+mn-lt"/>
                <a:cs typeface="+mn-lt"/>
              </a:rPr>
              <a:t> Gelder</a:t>
            </a:r>
            <a:r>
              <a:rPr kumimoji="0" lang="en-GB" i="0" strike="noStrike" kern="1200" cap="none" spc="0" normalizeH="0" baseline="0" noProof="0">
                <a:ln>
                  <a:noFill/>
                </a:ln>
                <a:effectLst/>
                <a:uLnTx/>
                <a:uFillTx/>
                <a:ea typeface="+mn-lt"/>
                <a:cs typeface="+mn-lt"/>
              </a:rPr>
              <a:t>.</a:t>
            </a:r>
            <a:endParaRPr lang="en-GB" i="0" strike="noStrike" kern="1200" cap="none" spc="0" normalizeH="0" baseline="0" noProof="0">
              <a:ln>
                <a:noFill/>
              </a:ln>
              <a:effectLst/>
              <a:uLnTx/>
              <a:uFillTx/>
              <a:ea typeface="+mn-lt"/>
              <a:cs typeface="+mn-lt"/>
            </a:endParaRPr>
          </a:p>
          <a:p>
            <a:pPr marL="342900" marR="0" lvl="0" indent="-342900" algn="l" defTabSz="914400" rtl="0" eaLnBrk="1" fontAlgn="auto" latinLnBrk="0" hangingPunct="1">
              <a:lnSpc>
                <a:spcPct val="90000"/>
              </a:lnSpc>
              <a:spcBef>
                <a:spcPts val="1000"/>
              </a:spcBef>
              <a:spcAft>
                <a:spcPts val="0"/>
              </a:spcAft>
              <a:buClr>
                <a:schemeClr val="accent2"/>
              </a:buClr>
              <a:buSzTx/>
              <a:buBlip>
                <a:blip r:embed="rId3"/>
              </a:buBlip>
              <a:tabLst/>
              <a:defRPr/>
            </a:pPr>
            <a:endParaRPr lang="en-GB" b="1" u="none">
              <a:solidFill>
                <a:srgbClr val="000000"/>
              </a:solidFill>
              <a:latin typeface="Calibri" panose="020F0502020204030204"/>
            </a:endParaRPr>
          </a:p>
          <a:p>
            <a:pPr marL="342900" indent="-342900">
              <a:buClr>
                <a:schemeClr val="accent2"/>
              </a:buClr>
              <a:buBlip>
                <a:blip r:embed="rId3"/>
              </a:buBlip>
              <a:defRPr/>
            </a:pPr>
            <a:r>
              <a:rPr lang="en-US" b="1">
                <a:ea typeface="+mn-lt"/>
                <a:cs typeface="+mn-lt"/>
              </a:rPr>
              <a:t>LESEN SIE</a:t>
            </a:r>
            <a:r>
              <a:rPr lang="en-US" b="1">
                <a:latin typeface="Calibri"/>
                <a:cs typeface="Calibri"/>
              </a:rPr>
              <a:t>:</a:t>
            </a:r>
            <a:r>
              <a:rPr lang="en-US">
                <a:latin typeface="Calibri"/>
                <a:cs typeface="Calibri"/>
              </a:rPr>
              <a:t> </a:t>
            </a:r>
            <a:r>
              <a:rPr kumimoji="0" lang="en-GB" b="0" i="0" u="sng" strike="noStrike" kern="1200" cap="none" spc="0" normalizeH="0" baseline="0" noProof="0">
                <a:ln>
                  <a:noFill/>
                </a:ln>
                <a:solidFill>
                  <a:schemeClr val="accent2">
                    <a:lumMod val="75000"/>
                  </a:schemeClr>
                </a:solidFill>
                <a:effectLst/>
                <a:uLnTx/>
                <a:uFillTx/>
                <a:latin typeface="Calibri"/>
                <a:cs typeface="Calibri"/>
                <a:hlinkClick r:id="rId4">
                  <a:extLst>
                    <a:ext uri="{A12FA001-AC4F-418D-AE19-62706E023703}">
                      <ahyp:hlinkClr xmlns:ahyp="http://schemas.microsoft.com/office/drawing/2018/hyperlinkcolor" val="tx"/>
                    </a:ext>
                  </a:extLst>
                </a:hlinkClick>
              </a:rPr>
              <a:t>https://ec.europa.eu/growth/access-finance-smes/guide-crowdfunding/what-crowdfunding/crowdfunding-explained_en</a:t>
            </a:r>
            <a:r>
              <a:rPr kumimoji="0" lang="en-GB" b="0" i="0" u="none" strike="noStrike" kern="1200" cap="none" spc="0" normalizeH="0" baseline="0" noProof="0">
                <a:ln>
                  <a:noFill/>
                </a:ln>
                <a:solidFill>
                  <a:schemeClr val="accent2">
                    <a:lumMod val="75000"/>
                  </a:schemeClr>
                </a:solidFill>
                <a:effectLst/>
                <a:uLnTx/>
                <a:uFillTx/>
                <a:latin typeface="Calibri"/>
                <a:cs typeface="Calibri"/>
              </a:rPr>
              <a:t> </a:t>
            </a:r>
            <a:r>
              <a:rPr kumimoji="0" lang="en-US" sz="1200" b="0" i="0" u="none" strike="noStrike" kern="1200" cap="none" spc="0" normalizeH="0" baseline="0" noProof="0">
                <a:ln>
                  <a:noFill/>
                </a:ln>
                <a:solidFill>
                  <a:schemeClr val="accent2">
                    <a:lumMod val="75000"/>
                  </a:schemeClr>
                </a:solidFill>
                <a:effectLst/>
                <a:uLnTx/>
                <a:uFillTx/>
                <a:latin typeface="Calibri"/>
                <a:cs typeface="Calibri"/>
              </a:rPr>
              <a:t>​</a:t>
            </a:r>
            <a:endParaRPr lang="en-US" sz="1200" b="0" i="0" u="none" strike="noStrike" kern="1200" cap="none" spc="0" normalizeH="0" baseline="0" noProof="0">
              <a:ln>
                <a:noFill/>
              </a:ln>
              <a:solidFill>
                <a:schemeClr val="accent2">
                  <a:lumMod val="75000"/>
                </a:schemeClr>
              </a:solidFill>
              <a:effectLst/>
              <a:uLnTx/>
              <a:uFillTx/>
              <a:latin typeface="Calibri"/>
              <a:cs typeface="Calibri"/>
            </a:endParaRPr>
          </a:p>
          <a:p>
            <a:pPr marL="342900" marR="0" lvl="0" indent="-342900" algn="l" defTabSz="914400" rtl="0" eaLnBrk="1" fontAlgn="auto" latinLnBrk="0" hangingPunct="1">
              <a:lnSpc>
                <a:spcPct val="90000"/>
              </a:lnSpc>
              <a:spcBef>
                <a:spcPts val="1000"/>
              </a:spcBef>
              <a:spcAft>
                <a:spcPts val="0"/>
              </a:spcAft>
              <a:buClr>
                <a:schemeClr val="accent2"/>
              </a:buClr>
              <a:buSzTx/>
              <a:buBlip>
                <a:blip r:embed="rId3"/>
              </a:buBlip>
              <a:tabLst/>
              <a:defRPr/>
            </a:pPr>
            <a:endParaRPr kumimoji="0" lang="en-GB" i="0" strike="noStrike" kern="1200" cap="none" spc="0" normalizeH="0" baseline="0" noProof="0">
              <a:ln>
                <a:noFill/>
              </a:ln>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000"/>
              </a:spcBef>
              <a:spcAft>
                <a:spcPts val="0"/>
              </a:spcAft>
              <a:buClr>
                <a:schemeClr val="accent2"/>
              </a:buClr>
              <a:buSzTx/>
              <a:buBlip>
                <a:blip r:embed="rId3"/>
              </a:buBlip>
              <a:tabLst/>
              <a:defRPr/>
            </a:pPr>
            <a:endParaRPr kumimoji="0" lang="en-GB" i="0" strike="noStrike" kern="1200" cap="none" spc="0" normalizeH="0" baseline="0" noProof="0">
              <a:ln>
                <a:noFill/>
              </a:ln>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tabLst/>
              <a:defRPr/>
            </a:pPr>
            <a:endParaRPr lang="en-GB" u="sng">
              <a:latin typeface="Calibri" panose="020F0502020204030204"/>
            </a:endParaRP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i="0" u="sng" strike="noStrike" kern="1200" cap="none" spc="0" normalizeH="0" baseline="0" noProof="0">
              <a:ln>
                <a:noFill/>
              </a:ln>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b="1" i="0" u="none" strike="noStrike" kern="1200" cap="none" spc="0" normalizeH="0" baseline="0" noProof="0">
              <a:ln>
                <a:noFill/>
              </a:ln>
              <a:solidFill>
                <a:schemeClr val="accent2"/>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tabLst/>
              <a:defRPr/>
            </a:pPr>
            <a:endParaRPr kumimoji="0" lang="en-GB" b="0" i="0" u="none" strike="noStrike" kern="1200" cap="none" spc="0" normalizeH="0" baseline="0" noProof="0">
              <a:ln>
                <a:noFill/>
              </a:ln>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Blip>
                <a:blip r:embed="rId5"/>
              </a:buBlip>
              <a:tabLst/>
              <a:defRPr/>
            </a:pPr>
            <a:endParaRPr kumimoji="0" lang="en-GB" b="0" i="0" u="none" strike="noStrike" kern="1200" cap="none" spc="0" normalizeH="0" baseline="0" noProof="0">
              <a:ln>
                <a:noFill/>
              </a:ln>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Blip>
                <a:blip r:embed="rId5"/>
              </a:buBlip>
              <a:tabLst/>
              <a:defRPr/>
            </a:pPr>
            <a:endParaRPr kumimoji="0" lang="en-GB" b="0" i="0" u="none" strike="noStrike" kern="1200" cap="none" spc="0" normalizeH="0" baseline="0" noProof="0">
              <a:ln>
                <a:noFill/>
              </a:ln>
              <a:effectLst/>
              <a:uLnTx/>
              <a:uFillTx/>
              <a:latin typeface="Calibri" panose="020F0502020204030204"/>
              <a:ea typeface="+mn-ea"/>
              <a:cs typeface="+mn-cs"/>
            </a:endParaRPr>
          </a:p>
          <a:p>
            <a:endParaRPr lang="en-US" sz="200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lIns="91440" tIns="45720" rIns="91440" bIns="45720" anchor="t">
            <a:noAutofit/>
          </a:bodyPr>
          <a:lstStyle/>
          <a:p>
            <a:r>
              <a:rPr lang="en-GB">
                <a:ea typeface="+mn-lt"/>
                <a:cs typeface="+mn-lt"/>
              </a:rPr>
              <a:t>Wie </a:t>
            </a:r>
            <a:r>
              <a:rPr lang="en-GB" err="1">
                <a:ea typeface="+mn-lt"/>
                <a:cs typeface="+mn-lt"/>
              </a:rPr>
              <a:t>funktioniert</a:t>
            </a:r>
            <a:r>
              <a:rPr lang="en-GB">
                <a:ea typeface="+mn-lt"/>
                <a:cs typeface="+mn-lt"/>
              </a:rPr>
              <a:t> Crowdfunding?</a:t>
            </a:r>
            <a:endParaRPr lang="en-US">
              <a:ea typeface="+mn-lt"/>
              <a:cs typeface="+mn-lt"/>
            </a:endParaRPr>
          </a:p>
        </p:txBody>
      </p:sp>
    </p:spTree>
    <p:extLst>
      <p:ext uri="{BB962C8B-B14F-4D97-AF65-F5344CB8AC3E}">
        <p14:creationId xmlns:p14="http://schemas.microsoft.com/office/powerpoint/2010/main" val="3389662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763486"/>
            <a:ext cx="10595237" cy="4132136"/>
          </a:xfrm>
        </p:spPr>
        <p:txBody>
          <a:bodyPr lIns="91440" tIns="45720" rIns="91440" bIns="45720" anchor="t"/>
          <a:lstStyle/>
          <a:p>
            <a:pPr marL="342900" marR="0" lvl="0" indent="-342900" algn="l" defTabSz="914400" rtl="0" eaLnBrk="1" fontAlgn="auto" latinLnBrk="0" hangingPunct="1">
              <a:lnSpc>
                <a:spcPct val="90000"/>
              </a:lnSpc>
              <a:spcBef>
                <a:spcPts val="1000"/>
              </a:spcBef>
              <a:spcAft>
                <a:spcPts val="0"/>
              </a:spcAft>
              <a:buClr>
                <a:schemeClr val="accent2"/>
              </a:buClr>
              <a:buSzTx/>
              <a:buBlip>
                <a:blip r:embed="rId3"/>
              </a:buBlip>
              <a:tabLst/>
              <a:defRPr/>
            </a:pPr>
            <a:r>
              <a:rPr lang="en-GB" b="1" dirty="0">
                <a:solidFill>
                  <a:schemeClr val="accent2"/>
                </a:solidFill>
                <a:ea typeface="+mn-lt"/>
                <a:cs typeface="+mn-lt"/>
              </a:rPr>
              <a:t>Peer-to-Peer-</a:t>
            </a:r>
            <a:r>
              <a:rPr lang="en-GB" b="1" dirty="0" err="1">
                <a:solidFill>
                  <a:schemeClr val="accent2"/>
                </a:solidFill>
                <a:ea typeface="+mn-lt"/>
                <a:cs typeface="+mn-lt"/>
              </a:rPr>
              <a:t>Kredite</a:t>
            </a:r>
            <a:r>
              <a:rPr kumimoji="0" lang="en-GB" b="1" i="0" strike="noStrike" kern="1200" cap="none" spc="0" normalizeH="0" baseline="0" noProof="0" dirty="0">
                <a:ln>
                  <a:noFill/>
                </a:ln>
                <a:solidFill>
                  <a:schemeClr val="accent2"/>
                </a:solidFill>
                <a:effectLst/>
                <a:uLnTx/>
                <a:uFillTx/>
                <a:latin typeface="Calibri" panose="020F0502020204030204"/>
                <a:ea typeface="+mn-ea"/>
                <a:cs typeface="+mn-cs"/>
              </a:rPr>
              <a:t>:</a:t>
            </a:r>
            <a:endParaRPr lang="en-GB" b="1" i="0" strike="noStrike" kern="1200" cap="none" spc="0" normalizeH="0" baseline="0" noProof="0" dirty="0">
              <a:ln>
                <a:noFill/>
              </a:ln>
              <a:solidFill>
                <a:schemeClr val="accent2"/>
              </a:solidFill>
              <a:effectLst/>
              <a:uLnTx/>
              <a:uFillTx/>
              <a:latin typeface="Calibri" panose="020F0502020204030204"/>
              <a:cs typeface="Calibri"/>
            </a:endParaRPr>
          </a:p>
          <a:p>
            <a:pPr marL="0" marR="0" lvl="0" indent="0" algn="l" defTabSz="914400" rtl="0" eaLnBrk="1" fontAlgn="auto" latinLnBrk="0" hangingPunct="1">
              <a:lnSpc>
                <a:spcPct val="90000"/>
              </a:lnSpc>
              <a:spcBef>
                <a:spcPts val="1000"/>
              </a:spcBef>
              <a:spcAft>
                <a:spcPts val="0"/>
              </a:spcAft>
              <a:buClr>
                <a:schemeClr val="accent2"/>
              </a:buClr>
              <a:buSzTx/>
              <a:tabLst/>
              <a:defRPr/>
            </a:pPr>
            <a:endParaRPr kumimoji="0" lang="en-GB" i="0" strike="noStrike" kern="1200" cap="none" spc="0" normalizeH="0" baseline="0" noProof="0">
              <a:ln>
                <a:noFill/>
              </a:ln>
              <a:effectLst/>
              <a:uLnTx/>
              <a:uFillTx/>
              <a:latin typeface="Calibri" panose="020F0502020204030204"/>
              <a:ea typeface="+mn-ea"/>
              <a:cs typeface="+mn-cs"/>
            </a:endParaRPr>
          </a:p>
          <a:p>
            <a:pPr marL="800100" lvl="1" indent="-342900">
              <a:buClr>
                <a:schemeClr val="accent2"/>
              </a:buClr>
              <a:buFont typeface="Arial" panose="020B0604020202020204" pitchFamily="34" charset="0"/>
              <a:buChar char="•"/>
              <a:defRPr/>
            </a:pPr>
            <a:r>
              <a:rPr lang="en-GB" dirty="0">
                <a:solidFill>
                  <a:srgbClr val="000000"/>
                </a:solidFill>
                <a:latin typeface="Calibri"/>
                <a:ea typeface="+mn-lt"/>
                <a:cs typeface="+mn-lt"/>
              </a:rPr>
              <a:t>Die Crowd </a:t>
            </a:r>
            <a:r>
              <a:rPr lang="en-GB" err="1">
                <a:solidFill>
                  <a:srgbClr val="000000"/>
                </a:solidFill>
                <a:latin typeface="Calibri"/>
                <a:ea typeface="+mn-lt"/>
                <a:cs typeface="+mn-lt"/>
              </a:rPr>
              <a:t>leiht</a:t>
            </a:r>
            <a:r>
              <a:rPr lang="en-GB" dirty="0">
                <a:solidFill>
                  <a:srgbClr val="000000"/>
                </a:solidFill>
                <a:latin typeface="Calibri"/>
                <a:ea typeface="+mn-lt"/>
                <a:cs typeface="+mn-lt"/>
              </a:rPr>
              <a:t> </a:t>
            </a:r>
            <a:r>
              <a:rPr lang="en-GB" err="1">
                <a:solidFill>
                  <a:srgbClr val="000000"/>
                </a:solidFill>
                <a:latin typeface="Calibri"/>
                <a:ea typeface="+mn-lt"/>
                <a:cs typeface="+mn-lt"/>
              </a:rPr>
              <a:t>einem</a:t>
            </a:r>
            <a:r>
              <a:rPr lang="en-GB" dirty="0">
                <a:solidFill>
                  <a:srgbClr val="000000"/>
                </a:solidFill>
                <a:latin typeface="Calibri"/>
                <a:ea typeface="+mn-lt"/>
                <a:cs typeface="+mn-lt"/>
              </a:rPr>
              <a:t> </a:t>
            </a:r>
            <a:r>
              <a:rPr lang="en-GB" err="1">
                <a:solidFill>
                  <a:srgbClr val="000000"/>
                </a:solidFill>
                <a:latin typeface="Calibri"/>
                <a:ea typeface="+mn-lt"/>
                <a:cs typeface="+mn-lt"/>
              </a:rPr>
              <a:t>Unternehmen</a:t>
            </a:r>
            <a:r>
              <a:rPr lang="en-GB" dirty="0">
                <a:solidFill>
                  <a:srgbClr val="000000"/>
                </a:solidFill>
                <a:latin typeface="Calibri"/>
                <a:ea typeface="+mn-lt"/>
                <a:cs typeface="+mn-lt"/>
              </a:rPr>
              <a:t> Geld </a:t>
            </a:r>
            <a:r>
              <a:rPr lang="en-GB" err="1">
                <a:solidFill>
                  <a:srgbClr val="000000"/>
                </a:solidFill>
                <a:latin typeface="Calibri"/>
                <a:ea typeface="+mn-lt"/>
                <a:cs typeface="+mn-lt"/>
              </a:rPr>
              <a:t>mit</a:t>
            </a:r>
            <a:r>
              <a:rPr lang="en-GB" dirty="0">
                <a:solidFill>
                  <a:srgbClr val="000000"/>
                </a:solidFill>
                <a:latin typeface="Calibri"/>
                <a:ea typeface="+mn-lt"/>
                <a:cs typeface="+mn-lt"/>
              </a:rPr>
              <a:t> der </a:t>
            </a:r>
            <a:r>
              <a:rPr lang="en-GB" err="1">
                <a:solidFill>
                  <a:srgbClr val="000000"/>
                </a:solidFill>
                <a:latin typeface="Calibri"/>
                <a:ea typeface="+mn-lt"/>
                <a:cs typeface="+mn-lt"/>
              </a:rPr>
              <a:t>Zusage</a:t>
            </a:r>
            <a:r>
              <a:rPr lang="en-GB" dirty="0">
                <a:solidFill>
                  <a:srgbClr val="000000"/>
                </a:solidFill>
                <a:latin typeface="Calibri"/>
                <a:ea typeface="+mn-lt"/>
                <a:cs typeface="+mn-lt"/>
              </a:rPr>
              <a:t>, </a:t>
            </a:r>
            <a:r>
              <a:rPr lang="en-GB" err="1">
                <a:solidFill>
                  <a:srgbClr val="000000"/>
                </a:solidFill>
                <a:latin typeface="Calibri"/>
                <a:ea typeface="+mn-lt"/>
                <a:cs typeface="+mn-lt"/>
              </a:rPr>
              <a:t>dass</a:t>
            </a:r>
            <a:r>
              <a:rPr lang="en-GB" dirty="0">
                <a:solidFill>
                  <a:srgbClr val="000000"/>
                </a:solidFill>
                <a:latin typeface="Calibri"/>
                <a:ea typeface="+mn-lt"/>
                <a:cs typeface="+mn-lt"/>
              </a:rPr>
              <a:t> das Geld </a:t>
            </a:r>
            <a:r>
              <a:rPr lang="en-GB" err="1">
                <a:solidFill>
                  <a:srgbClr val="000000"/>
                </a:solidFill>
                <a:latin typeface="Calibri"/>
                <a:ea typeface="+mn-lt"/>
                <a:cs typeface="+mn-lt"/>
              </a:rPr>
              <a:t>mit</a:t>
            </a:r>
            <a:r>
              <a:rPr lang="en-GB" dirty="0">
                <a:solidFill>
                  <a:srgbClr val="000000"/>
                </a:solidFill>
                <a:latin typeface="Calibri"/>
                <a:ea typeface="+mn-lt"/>
                <a:cs typeface="+mn-lt"/>
              </a:rPr>
              <a:t> </a:t>
            </a:r>
            <a:r>
              <a:rPr lang="en-GB" err="1">
                <a:solidFill>
                  <a:srgbClr val="000000"/>
                </a:solidFill>
                <a:latin typeface="Calibri"/>
                <a:ea typeface="+mn-lt"/>
                <a:cs typeface="+mn-lt"/>
              </a:rPr>
              <a:t>Zinsen</a:t>
            </a:r>
            <a:r>
              <a:rPr lang="en-GB" dirty="0">
                <a:solidFill>
                  <a:srgbClr val="000000"/>
                </a:solidFill>
                <a:latin typeface="Calibri"/>
                <a:ea typeface="+mn-lt"/>
                <a:cs typeface="+mn-lt"/>
              </a:rPr>
              <a:t> </a:t>
            </a:r>
            <a:r>
              <a:rPr lang="en-GB" err="1">
                <a:solidFill>
                  <a:srgbClr val="000000"/>
                </a:solidFill>
                <a:latin typeface="Calibri"/>
                <a:ea typeface="+mn-lt"/>
                <a:cs typeface="+mn-lt"/>
              </a:rPr>
              <a:t>zurückgezahlt</a:t>
            </a:r>
            <a:r>
              <a:rPr lang="en-GB" dirty="0">
                <a:solidFill>
                  <a:srgbClr val="000000"/>
                </a:solidFill>
                <a:latin typeface="Calibri"/>
                <a:ea typeface="+mn-lt"/>
                <a:cs typeface="+mn-lt"/>
              </a:rPr>
              <a:t> </a:t>
            </a:r>
            <a:r>
              <a:rPr lang="en-GB" err="1">
                <a:solidFill>
                  <a:srgbClr val="000000"/>
                </a:solidFill>
                <a:latin typeface="Calibri"/>
                <a:ea typeface="+mn-lt"/>
                <a:cs typeface="+mn-lt"/>
              </a:rPr>
              <a:t>wird</a:t>
            </a:r>
            <a:r>
              <a:rPr kumimoji="0" lang="en-GB" i="0" strike="noStrike" kern="1200" cap="none" spc="0" normalizeH="0" baseline="0" noProof="0" dirty="0">
                <a:ln>
                  <a:noFill/>
                </a:ln>
                <a:solidFill>
                  <a:srgbClr val="000000"/>
                </a:solidFill>
                <a:effectLst/>
                <a:uLnTx/>
                <a:uFillTx/>
                <a:latin typeface="Calibri"/>
                <a:ea typeface="+mn-lt"/>
                <a:cs typeface="+mn-lt"/>
              </a:rPr>
              <a:t>. </a:t>
            </a:r>
            <a:r>
              <a:rPr lang="en-GB" dirty="0">
                <a:solidFill>
                  <a:srgbClr val="000000"/>
                </a:solidFill>
                <a:latin typeface="Calibri"/>
                <a:ea typeface="+mn-lt"/>
                <a:cs typeface="+mn-lt"/>
              </a:rPr>
              <a:t>Es </a:t>
            </a:r>
            <a:r>
              <a:rPr lang="en-GB" err="1">
                <a:solidFill>
                  <a:srgbClr val="000000"/>
                </a:solidFill>
                <a:latin typeface="Calibri"/>
                <a:ea typeface="+mn-lt"/>
                <a:cs typeface="+mn-lt"/>
              </a:rPr>
              <a:t>ist</a:t>
            </a:r>
            <a:r>
              <a:rPr lang="en-GB" dirty="0">
                <a:solidFill>
                  <a:srgbClr val="000000"/>
                </a:solidFill>
                <a:latin typeface="Calibri"/>
                <a:ea typeface="+mn-lt"/>
                <a:cs typeface="+mn-lt"/>
              </a:rPr>
              <a:t> der </a:t>
            </a:r>
            <a:r>
              <a:rPr lang="en-GB" err="1">
                <a:solidFill>
                  <a:srgbClr val="000000"/>
                </a:solidFill>
                <a:latin typeface="Calibri"/>
                <a:ea typeface="+mn-lt"/>
                <a:cs typeface="+mn-lt"/>
              </a:rPr>
              <a:t>traditionellen</a:t>
            </a:r>
            <a:r>
              <a:rPr lang="en-GB" dirty="0">
                <a:solidFill>
                  <a:srgbClr val="000000"/>
                </a:solidFill>
                <a:latin typeface="Calibri"/>
                <a:ea typeface="+mn-lt"/>
                <a:cs typeface="+mn-lt"/>
              </a:rPr>
              <a:t> </a:t>
            </a:r>
            <a:r>
              <a:rPr lang="en-GB" err="1">
                <a:solidFill>
                  <a:srgbClr val="000000"/>
                </a:solidFill>
                <a:latin typeface="Calibri"/>
                <a:ea typeface="+mn-lt"/>
                <a:cs typeface="+mn-lt"/>
              </a:rPr>
              <a:t>Kreditaufnahme</a:t>
            </a:r>
            <a:r>
              <a:rPr lang="en-GB" dirty="0">
                <a:solidFill>
                  <a:srgbClr val="000000"/>
                </a:solidFill>
                <a:latin typeface="Calibri"/>
                <a:ea typeface="+mn-lt"/>
                <a:cs typeface="+mn-lt"/>
              </a:rPr>
              <a:t> </a:t>
            </a:r>
            <a:r>
              <a:rPr lang="en-GB" err="1">
                <a:solidFill>
                  <a:srgbClr val="000000"/>
                </a:solidFill>
                <a:latin typeface="Calibri"/>
                <a:ea typeface="+mn-lt"/>
                <a:cs typeface="+mn-lt"/>
              </a:rPr>
              <a:t>bei</a:t>
            </a:r>
            <a:r>
              <a:rPr lang="en-GB" dirty="0">
                <a:solidFill>
                  <a:srgbClr val="000000"/>
                </a:solidFill>
                <a:latin typeface="Calibri"/>
                <a:ea typeface="+mn-lt"/>
                <a:cs typeface="+mn-lt"/>
              </a:rPr>
              <a:t> </a:t>
            </a:r>
            <a:r>
              <a:rPr lang="en-GB" err="1">
                <a:solidFill>
                  <a:srgbClr val="000000"/>
                </a:solidFill>
                <a:latin typeface="Calibri"/>
                <a:ea typeface="+mn-lt"/>
                <a:cs typeface="+mn-lt"/>
              </a:rPr>
              <a:t>einer</a:t>
            </a:r>
            <a:r>
              <a:rPr lang="en-GB" dirty="0">
                <a:solidFill>
                  <a:srgbClr val="000000"/>
                </a:solidFill>
                <a:latin typeface="Calibri"/>
                <a:ea typeface="+mn-lt"/>
                <a:cs typeface="+mn-lt"/>
              </a:rPr>
              <a:t> Bank </a:t>
            </a:r>
            <a:r>
              <a:rPr lang="en-GB" err="1">
                <a:solidFill>
                  <a:srgbClr val="000000"/>
                </a:solidFill>
                <a:latin typeface="Calibri"/>
                <a:ea typeface="+mn-lt"/>
                <a:cs typeface="+mn-lt"/>
              </a:rPr>
              <a:t>sehr</a:t>
            </a:r>
            <a:r>
              <a:rPr lang="en-GB" dirty="0">
                <a:solidFill>
                  <a:srgbClr val="000000"/>
                </a:solidFill>
                <a:latin typeface="Calibri"/>
                <a:ea typeface="+mn-lt"/>
                <a:cs typeface="+mn-lt"/>
              </a:rPr>
              <a:t> </a:t>
            </a:r>
            <a:r>
              <a:rPr lang="en-GB" err="1">
                <a:solidFill>
                  <a:srgbClr val="000000"/>
                </a:solidFill>
                <a:latin typeface="Calibri"/>
                <a:ea typeface="+mn-lt"/>
                <a:cs typeface="+mn-lt"/>
              </a:rPr>
              <a:t>ähnlich</a:t>
            </a:r>
            <a:r>
              <a:rPr kumimoji="0" lang="en-GB" i="0" strike="noStrike" kern="1200" cap="none" spc="0" normalizeH="0" baseline="0" noProof="0" dirty="0">
                <a:ln>
                  <a:noFill/>
                </a:ln>
                <a:solidFill>
                  <a:srgbClr val="000000"/>
                </a:solidFill>
                <a:effectLst/>
                <a:uLnTx/>
                <a:uFillTx/>
                <a:latin typeface="Calibri"/>
                <a:ea typeface="+mn-lt"/>
                <a:cs typeface="+mn-lt"/>
              </a:rPr>
              <a:t>, </a:t>
            </a:r>
            <a:r>
              <a:rPr lang="en-GB" err="1">
                <a:solidFill>
                  <a:srgbClr val="000000"/>
                </a:solidFill>
                <a:latin typeface="Calibri"/>
                <a:ea typeface="+mn-lt"/>
                <a:cs typeface="+mn-lt"/>
              </a:rPr>
              <a:t>nur</a:t>
            </a:r>
            <a:r>
              <a:rPr lang="en-GB" dirty="0">
                <a:solidFill>
                  <a:srgbClr val="000000"/>
                </a:solidFill>
                <a:latin typeface="Calibri"/>
                <a:ea typeface="+mn-lt"/>
                <a:cs typeface="+mn-lt"/>
              </a:rPr>
              <a:t> </a:t>
            </a:r>
            <a:r>
              <a:rPr lang="en-GB" err="1">
                <a:solidFill>
                  <a:srgbClr val="000000"/>
                </a:solidFill>
                <a:latin typeface="Calibri"/>
                <a:ea typeface="+mn-lt"/>
                <a:cs typeface="+mn-lt"/>
              </a:rPr>
              <a:t>dass</a:t>
            </a:r>
            <a:r>
              <a:rPr lang="en-GB" dirty="0">
                <a:solidFill>
                  <a:srgbClr val="000000"/>
                </a:solidFill>
                <a:latin typeface="Calibri"/>
                <a:ea typeface="+mn-lt"/>
                <a:cs typeface="+mn-lt"/>
              </a:rPr>
              <a:t> man </a:t>
            </a:r>
            <a:r>
              <a:rPr lang="en-GB" err="1">
                <a:solidFill>
                  <a:srgbClr val="000000"/>
                </a:solidFill>
                <a:latin typeface="Calibri"/>
                <a:ea typeface="+mn-lt"/>
                <a:cs typeface="+mn-lt"/>
              </a:rPr>
              <a:t>sich</a:t>
            </a:r>
            <a:r>
              <a:rPr lang="en-GB" dirty="0">
                <a:solidFill>
                  <a:srgbClr val="000000"/>
                </a:solidFill>
                <a:latin typeface="Calibri"/>
                <a:ea typeface="+mn-lt"/>
                <a:cs typeface="+mn-lt"/>
              </a:rPr>
              <a:t> das Geld von </a:t>
            </a:r>
            <a:r>
              <a:rPr lang="en-GB" err="1">
                <a:solidFill>
                  <a:srgbClr val="000000"/>
                </a:solidFill>
                <a:latin typeface="Calibri"/>
                <a:ea typeface="+mn-lt"/>
                <a:cs typeface="+mn-lt"/>
              </a:rPr>
              <a:t>vielen</a:t>
            </a:r>
            <a:r>
              <a:rPr lang="en-GB" dirty="0">
                <a:solidFill>
                  <a:srgbClr val="000000"/>
                </a:solidFill>
                <a:latin typeface="Calibri"/>
                <a:ea typeface="+mn-lt"/>
                <a:cs typeface="+mn-lt"/>
              </a:rPr>
              <a:t> </a:t>
            </a:r>
            <a:r>
              <a:rPr lang="en-GB" err="1">
                <a:solidFill>
                  <a:srgbClr val="000000"/>
                </a:solidFill>
                <a:latin typeface="Calibri"/>
                <a:ea typeface="+mn-lt"/>
                <a:cs typeface="+mn-lt"/>
              </a:rPr>
              <a:t>Investoren</a:t>
            </a:r>
            <a:r>
              <a:rPr lang="en-GB" dirty="0">
                <a:solidFill>
                  <a:srgbClr val="000000"/>
                </a:solidFill>
                <a:latin typeface="Calibri"/>
                <a:ea typeface="+mn-lt"/>
                <a:cs typeface="+mn-lt"/>
              </a:rPr>
              <a:t> </a:t>
            </a:r>
            <a:r>
              <a:rPr lang="en-GB" err="1">
                <a:solidFill>
                  <a:srgbClr val="000000"/>
                </a:solidFill>
                <a:latin typeface="Calibri"/>
                <a:ea typeface="+mn-lt"/>
                <a:cs typeface="+mn-lt"/>
              </a:rPr>
              <a:t>leiht</a:t>
            </a:r>
            <a:r>
              <a:rPr kumimoji="0" lang="en-GB" i="0" strike="noStrike" kern="1200" cap="none" spc="0" normalizeH="0" baseline="0" noProof="0" dirty="0">
                <a:ln>
                  <a:noFill/>
                </a:ln>
                <a:solidFill>
                  <a:srgbClr val="000000"/>
                </a:solidFill>
                <a:effectLst/>
                <a:uLnTx/>
                <a:uFillTx/>
                <a:latin typeface="Calibri"/>
                <a:ea typeface="+mn-lt"/>
                <a:cs typeface="+mn-lt"/>
              </a:rPr>
              <a:t>.</a:t>
            </a:r>
            <a:r>
              <a:rPr kumimoji="0" lang="en-GB" i="0" strike="noStrike" kern="1200" cap="none" spc="0" normalizeH="0" baseline="0" noProof="0" dirty="0">
                <a:ln>
                  <a:noFill/>
                </a:ln>
                <a:solidFill>
                  <a:srgbClr val="000000"/>
                </a:solidFill>
                <a:effectLst/>
                <a:uLnTx/>
                <a:uFillTx/>
                <a:latin typeface="Calibri" panose="020F0502020204030204"/>
                <a:ea typeface="+mn-ea"/>
                <a:cs typeface="+mn-cs"/>
              </a:rPr>
              <a:t>​​</a:t>
            </a:r>
            <a:endParaRPr lang="en-GB" i="0" strike="noStrike" kern="1200" cap="none" spc="0" normalizeH="0" baseline="0" noProof="0">
              <a:ln>
                <a:noFill/>
              </a:ln>
              <a:solidFill>
                <a:srgbClr val="000000"/>
              </a:solidFill>
              <a:effectLst/>
              <a:uLnTx/>
              <a:uFillTx/>
              <a:latin typeface="Calibri" panose="020F0502020204030204"/>
              <a:ea typeface="Calibri"/>
              <a:cs typeface="Calibri"/>
            </a:endParaRPr>
          </a:p>
          <a:p>
            <a:pPr marL="342900" marR="0" lvl="0" indent="-342900" algn="l" defTabSz="914400" rtl="0" eaLnBrk="1" fontAlgn="auto" latinLnBrk="0" hangingPunct="1">
              <a:lnSpc>
                <a:spcPct val="90000"/>
              </a:lnSpc>
              <a:spcBef>
                <a:spcPts val="1000"/>
              </a:spcBef>
              <a:spcAft>
                <a:spcPts val="0"/>
              </a:spcAft>
              <a:buClr>
                <a:schemeClr val="accent2"/>
              </a:buClr>
              <a:buSzTx/>
              <a:buBlip>
                <a:blip r:embed="rId3"/>
              </a:buBlip>
              <a:tabLst/>
              <a:defRPr/>
            </a:pPr>
            <a:endParaRPr kumimoji="0" lang="en-GB" i="0" strike="noStrike" kern="1200" cap="none" spc="0" normalizeH="0" baseline="0" noProof="0">
              <a:ln>
                <a:noFill/>
              </a:ln>
              <a:effectLst/>
              <a:uLnTx/>
              <a:uFillTx/>
              <a:latin typeface="Calibri" panose="020F0502020204030204"/>
              <a:ea typeface="+mn-ea"/>
              <a:cs typeface="+mn-cs"/>
            </a:endParaRPr>
          </a:p>
          <a:p>
            <a:pPr marL="342900" indent="-342900">
              <a:buClr>
                <a:schemeClr val="accent2"/>
              </a:buClr>
              <a:buBlip>
                <a:blip r:embed="rId3"/>
              </a:buBlip>
              <a:defRPr/>
            </a:pPr>
            <a:r>
              <a:rPr lang="en-GB" b="1" dirty="0" err="1">
                <a:solidFill>
                  <a:schemeClr val="accent2"/>
                </a:solidFill>
                <a:ea typeface="+mn-lt"/>
                <a:cs typeface="+mn-lt"/>
              </a:rPr>
              <a:t>Aktien</a:t>
            </a:r>
            <a:r>
              <a:rPr lang="en-GB" b="1" dirty="0">
                <a:solidFill>
                  <a:schemeClr val="accent2"/>
                </a:solidFill>
                <a:ea typeface="+mn-lt"/>
                <a:cs typeface="+mn-lt"/>
              </a:rPr>
              <a:t>-Crowdfunding</a:t>
            </a:r>
            <a:r>
              <a:rPr lang="en-GB" b="1" dirty="0">
                <a:solidFill>
                  <a:schemeClr val="accent2"/>
                </a:solidFill>
                <a:latin typeface="Calibri" panose="020F0502020204030204"/>
              </a:rPr>
              <a:t>​​:</a:t>
            </a:r>
            <a:endParaRPr lang="en-GB" b="1" dirty="0">
              <a:solidFill>
                <a:schemeClr val="accent2"/>
              </a:solidFill>
              <a:latin typeface="Calibri" panose="020F0502020204030204"/>
              <a:cs typeface="Calibri"/>
            </a:endParaRPr>
          </a:p>
          <a:p>
            <a:pPr marL="342900" indent="-342900">
              <a:buClr>
                <a:schemeClr val="accent2"/>
              </a:buClr>
              <a:buBlip>
                <a:blip r:embed="rId3"/>
              </a:buBlip>
              <a:defRPr/>
            </a:pPr>
            <a:endParaRPr lang="en-GB" b="1">
              <a:solidFill>
                <a:schemeClr val="accent2"/>
              </a:solidFill>
              <a:ea typeface="+mn-lt"/>
              <a:cs typeface="+mn-lt"/>
            </a:endParaRPr>
          </a:p>
          <a:p>
            <a:pPr marL="800100" lvl="1" indent="-342900">
              <a:buClr>
                <a:schemeClr val="accent2"/>
              </a:buClr>
              <a:buBlip>
                <a:blip r:embed="rId3"/>
              </a:buBlip>
              <a:defRPr/>
            </a:pPr>
            <a:r>
              <a:rPr lang="en-GB" err="1">
                <a:solidFill>
                  <a:srgbClr val="000000"/>
                </a:solidFill>
                <a:latin typeface="Calibri"/>
                <a:ea typeface="+mn-lt"/>
                <a:cs typeface="+mn-lt"/>
              </a:rPr>
              <a:t>Verkauf</a:t>
            </a:r>
            <a:r>
              <a:rPr lang="en-GB" dirty="0">
                <a:solidFill>
                  <a:srgbClr val="000000"/>
                </a:solidFill>
                <a:latin typeface="Calibri"/>
                <a:ea typeface="+mn-lt"/>
                <a:cs typeface="+mn-lt"/>
              </a:rPr>
              <a:t> </a:t>
            </a:r>
            <a:r>
              <a:rPr lang="en-GB" err="1">
                <a:solidFill>
                  <a:srgbClr val="000000"/>
                </a:solidFill>
                <a:latin typeface="Calibri"/>
                <a:ea typeface="+mn-lt"/>
                <a:cs typeface="+mn-lt"/>
              </a:rPr>
              <a:t>einer</a:t>
            </a:r>
            <a:r>
              <a:rPr lang="en-GB" dirty="0">
                <a:solidFill>
                  <a:srgbClr val="000000"/>
                </a:solidFill>
                <a:latin typeface="Calibri"/>
                <a:ea typeface="+mn-lt"/>
                <a:cs typeface="+mn-lt"/>
              </a:rPr>
              <a:t> Beteiligung an </a:t>
            </a:r>
            <a:r>
              <a:rPr lang="en-GB" err="1">
                <a:solidFill>
                  <a:srgbClr val="000000"/>
                </a:solidFill>
                <a:latin typeface="Calibri"/>
                <a:ea typeface="+mn-lt"/>
                <a:cs typeface="+mn-lt"/>
              </a:rPr>
              <a:t>einem</a:t>
            </a:r>
            <a:r>
              <a:rPr lang="en-GB" dirty="0">
                <a:solidFill>
                  <a:srgbClr val="000000"/>
                </a:solidFill>
                <a:latin typeface="Calibri"/>
                <a:ea typeface="+mn-lt"/>
                <a:cs typeface="+mn-lt"/>
              </a:rPr>
              <a:t> </a:t>
            </a:r>
            <a:r>
              <a:rPr lang="en-GB" err="1">
                <a:solidFill>
                  <a:srgbClr val="000000"/>
                </a:solidFill>
                <a:latin typeface="Calibri"/>
                <a:ea typeface="+mn-lt"/>
                <a:cs typeface="+mn-lt"/>
              </a:rPr>
              <a:t>Unternehmen</a:t>
            </a:r>
            <a:r>
              <a:rPr lang="en-GB" dirty="0">
                <a:solidFill>
                  <a:srgbClr val="000000"/>
                </a:solidFill>
                <a:latin typeface="Calibri"/>
                <a:ea typeface="+mn-lt"/>
                <a:cs typeface="+mn-lt"/>
              </a:rPr>
              <a:t> an </a:t>
            </a:r>
            <a:r>
              <a:rPr lang="en-GB" err="1">
                <a:solidFill>
                  <a:srgbClr val="000000"/>
                </a:solidFill>
                <a:latin typeface="Calibri"/>
                <a:ea typeface="+mn-lt"/>
                <a:cs typeface="+mn-lt"/>
              </a:rPr>
              <a:t>eine</a:t>
            </a:r>
            <a:r>
              <a:rPr lang="en-GB" dirty="0">
                <a:solidFill>
                  <a:srgbClr val="000000"/>
                </a:solidFill>
                <a:latin typeface="Calibri"/>
                <a:ea typeface="+mn-lt"/>
                <a:cs typeface="+mn-lt"/>
              </a:rPr>
              <a:t> Reihe von </a:t>
            </a:r>
            <a:r>
              <a:rPr lang="en-GB" err="1">
                <a:solidFill>
                  <a:srgbClr val="000000"/>
                </a:solidFill>
                <a:latin typeface="Calibri"/>
                <a:ea typeface="+mn-lt"/>
                <a:cs typeface="+mn-lt"/>
              </a:rPr>
              <a:t>Investoren</a:t>
            </a:r>
            <a:r>
              <a:rPr lang="en-GB" dirty="0">
                <a:solidFill>
                  <a:srgbClr val="000000"/>
                </a:solidFill>
                <a:latin typeface="Calibri"/>
                <a:ea typeface="+mn-lt"/>
                <a:cs typeface="+mn-lt"/>
              </a:rPr>
              <a:t> </a:t>
            </a:r>
            <a:r>
              <a:rPr lang="en-GB" err="1">
                <a:solidFill>
                  <a:srgbClr val="000000"/>
                </a:solidFill>
                <a:latin typeface="Calibri"/>
                <a:ea typeface="+mn-lt"/>
                <a:cs typeface="+mn-lt"/>
              </a:rPr>
              <a:t>als</a:t>
            </a:r>
            <a:r>
              <a:rPr lang="en-GB" dirty="0">
                <a:solidFill>
                  <a:srgbClr val="000000"/>
                </a:solidFill>
                <a:latin typeface="Calibri"/>
                <a:ea typeface="+mn-lt"/>
                <a:cs typeface="+mn-lt"/>
              </a:rPr>
              <a:t> </a:t>
            </a:r>
            <a:r>
              <a:rPr lang="en-GB" err="1">
                <a:solidFill>
                  <a:srgbClr val="000000"/>
                </a:solidFill>
                <a:latin typeface="Calibri"/>
                <a:ea typeface="+mn-lt"/>
                <a:cs typeface="+mn-lt"/>
              </a:rPr>
              <a:t>Gegenleistung</a:t>
            </a:r>
            <a:r>
              <a:rPr lang="en-GB" dirty="0">
                <a:solidFill>
                  <a:srgbClr val="000000"/>
                </a:solidFill>
                <a:latin typeface="Calibri"/>
                <a:ea typeface="+mn-lt"/>
                <a:cs typeface="+mn-lt"/>
              </a:rPr>
              <a:t> für </a:t>
            </a:r>
            <a:r>
              <a:rPr lang="en-GB" err="1">
                <a:solidFill>
                  <a:srgbClr val="000000"/>
                </a:solidFill>
                <a:latin typeface="Calibri"/>
                <a:ea typeface="+mn-lt"/>
                <a:cs typeface="+mn-lt"/>
              </a:rPr>
              <a:t>eine</a:t>
            </a:r>
            <a:r>
              <a:rPr lang="en-GB" dirty="0">
                <a:solidFill>
                  <a:srgbClr val="000000"/>
                </a:solidFill>
                <a:latin typeface="Calibri"/>
                <a:ea typeface="+mn-lt"/>
                <a:cs typeface="+mn-lt"/>
              </a:rPr>
              <a:t> </a:t>
            </a:r>
            <a:r>
              <a:rPr lang="en-GB" err="1">
                <a:solidFill>
                  <a:srgbClr val="000000"/>
                </a:solidFill>
                <a:latin typeface="Calibri"/>
                <a:ea typeface="+mn-lt"/>
                <a:cs typeface="+mn-lt"/>
              </a:rPr>
              <a:t>Investition</a:t>
            </a:r>
            <a:r>
              <a:rPr kumimoji="0" lang="en-GB" i="0" strike="noStrike" kern="1200" cap="none" spc="0" normalizeH="0" baseline="0" noProof="0" dirty="0">
                <a:ln>
                  <a:noFill/>
                </a:ln>
                <a:solidFill>
                  <a:srgbClr val="000000"/>
                </a:solidFill>
                <a:effectLst/>
                <a:uLnTx/>
                <a:uFillTx/>
                <a:latin typeface="Calibri"/>
                <a:ea typeface="+mn-lt"/>
                <a:cs typeface="+mn-lt"/>
              </a:rPr>
              <a:t>.</a:t>
            </a:r>
            <a:r>
              <a:rPr lang="en-GB" dirty="0">
                <a:solidFill>
                  <a:srgbClr val="000000"/>
                </a:solidFill>
                <a:latin typeface="Calibri" panose="020F0502020204030204"/>
              </a:rPr>
              <a:t> </a:t>
            </a:r>
            <a:endParaRPr lang="en-GB" i="0" strike="noStrike" kern="1200" cap="none" spc="0" normalizeH="0" baseline="0" noProof="0">
              <a:ln>
                <a:noFill/>
              </a:ln>
              <a:solidFill>
                <a:srgbClr val="000000"/>
              </a:solidFill>
              <a:effectLst/>
              <a:uLnTx/>
              <a:uFillTx/>
              <a:latin typeface="Calibri" panose="020F0502020204030204"/>
              <a:ea typeface="Calibri"/>
              <a:cs typeface="Calibri"/>
            </a:endParaRPr>
          </a:p>
          <a:p>
            <a:pPr marL="0" marR="0" lvl="0" indent="0" algn="l" defTabSz="914400" rtl="0" eaLnBrk="1" fontAlgn="auto" latinLnBrk="0" hangingPunct="1">
              <a:lnSpc>
                <a:spcPct val="90000"/>
              </a:lnSpc>
              <a:spcBef>
                <a:spcPts val="1000"/>
              </a:spcBef>
              <a:spcAft>
                <a:spcPts val="0"/>
              </a:spcAft>
              <a:buClrTx/>
              <a:buSzTx/>
              <a:tabLst/>
              <a:defRPr/>
            </a:pPr>
            <a:endParaRPr lang="en-GB" u="sng">
              <a:latin typeface="Calibri" panose="020F0502020204030204"/>
            </a:endParaRP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i="0" u="sng" strike="noStrike" kern="1200" cap="none" spc="0" normalizeH="0" baseline="0" noProof="0">
              <a:ln>
                <a:noFill/>
              </a:ln>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b="1" i="0" u="none" strike="noStrike" kern="1200" cap="none" spc="0" normalizeH="0" baseline="0" noProof="0">
              <a:ln>
                <a:noFill/>
              </a:ln>
              <a:solidFill>
                <a:schemeClr val="accent2"/>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tabLst/>
              <a:defRPr/>
            </a:pPr>
            <a:endParaRPr kumimoji="0" lang="en-GB" b="0" i="0" u="none" strike="noStrike" kern="1200" cap="none" spc="0" normalizeH="0" baseline="0" noProof="0">
              <a:ln>
                <a:noFill/>
              </a:ln>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Blip>
                <a:blip r:embed="rId4"/>
              </a:buBlip>
              <a:tabLst/>
              <a:defRPr/>
            </a:pPr>
            <a:endParaRPr kumimoji="0" lang="en-GB" b="0" i="0" u="none" strike="noStrike" kern="1200" cap="none" spc="0" normalizeH="0" baseline="0" noProof="0">
              <a:ln>
                <a:noFill/>
              </a:ln>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Blip>
                <a:blip r:embed="rId4"/>
              </a:buBlip>
              <a:tabLst/>
              <a:defRPr/>
            </a:pPr>
            <a:endParaRPr kumimoji="0" lang="en-GB" b="0" i="0" u="none" strike="noStrike" kern="1200" cap="none" spc="0" normalizeH="0" baseline="0" noProof="0">
              <a:ln>
                <a:noFill/>
              </a:ln>
              <a:effectLst/>
              <a:uLnTx/>
              <a:uFillTx/>
              <a:latin typeface="Calibri" panose="020F0502020204030204"/>
              <a:ea typeface="+mn-ea"/>
              <a:cs typeface="+mn-cs"/>
            </a:endParaRPr>
          </a:p>
          <a:p>
            <a:endParaRPr lang="en-US" sz="200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lIns="91440" tIns="45720" rIns="91440" bIns="45720" anchor="t">
            <a:noAutofit/>
          </a:bodyPr>
          <a:lstStyle/>
          <a:p>
            <a:r>
              <a:rPr lang="en-GB" err="1">
                <a:ea typeface="+mn-lt"/>
                <a:cs typeface="+mn-lt"/>
              </a:rPr>
              <a:t>Arten</a:t>
            </a:r>
            <a:r>
              <a:rPr lang="en-GB">
                <a:ea typeface="+mn-lt"/>
                <a:cs typeface="+mn-lt"/>
              </a:rPr>
              <a:t> von Crowdfunding</a:t>
            </a:r>
            <a:endParaRPr lang="en-US">
              <a:ea typeface="+mn-lt"/>
              <a:cs typeface="+mn-lt"/>
            </a:endParaRPr>
          </a:p>
        </p:txBody>
      </p:sp>
    </p:spTree>
    <p:extLst>
      <p:ext uri="{BB962C8B-B14F-4D97-AF65-F5344CB8AC3E}">
        <p14:creationId xmlns:p14="http://schemas.microsoft.com/office/powerpoint/2010/main" val="3638356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xEl>
                                              <p:pRg st="4" end="4"/>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763486"/>
            <a:ext cx="10595237" cy="4132136"/>
          </a:xfrm>
        </p:spPr>
        <p:txBody>
          <a:bodyPr lIns="91440" tIns="45720" rIns="91440" bIns="45720" anchor="t"/>
          <a:lstStyle/>
          <a:p>
            <a:pPr marL="342900" indent="-342900">
              <a:buClr>
                <a:schemeClr val="accent2"/>
              </a:buClr>
              <a:buBlip>
                <a:blip r:embed="rId3"/>
              </a:buBlip>
              <a:defRPr/>
            </a:pPr>
            <a:r>
              <a:rPr lang="en-GB" b="1" dirty="0" err="1">
                <a:solidFill>
                  <a:schemeClr val="accent2"/>
                </a:solidFill>
                <a:ea typeface="+mn-lt"/>
                <a:cs typeface="+mn-lt"/>
              </a:rPr>
              <a:t>Aktien</a:t>
            </a:r>
            <a:r>
              <a:rPr lang="en-GB" b="1" dirty="0">
                <a:solidFill>
                  <a:schemeClr val="accent2"/>
                </a:solidFill>
                <a:ea typeface="+mn-lt"/>
                <a:cs typeface="+mn-lt"/>
              </a:rPr>
              <a:t>-Crowdfunding (Forts.)</a:t>
            </a:r>
            <a:r>
              <a:rPr lang="en-GB" b="1" dirty="0">
                <a:solidFill>
                  <a:schemeClr val="accent2"/>
                </a:solidFill>
                <a:latin typeface="Calibri" panose="020F0502020204030204"/>
              </a:rPr>
              <a:t>:</a:t>
            </a:r>
          </a:p>
          <a:p>
            <a:pPr marL="342900" marR="0" lvl="0" indent="-342900" algn="l" defTabSz="914400" rtl="0" eaLnBrk="1" fontAlgn="auto" latinLnBrk="0" hangingPunct="1">
              <a:lnSpc>
                <a:spcPct val="90000"/>
              </a:lnSpc>
              <a:spcBef>
                <a:spcPts val="1000"/>
              </a:spcBef>
              <a:spcAft>
                <a:spcPts val="0"/>
              </a:spcAft>
              <a:buClr>
                <a:schemeClr val="accent2"/>
              </a:buClr>
              <a:buSzTx/>
              <a:buBlip>
                <a:blip r:embed="rId3"/>
              </a:buBlip>
              <a:tabLst/>
              <a:defRPr/>
            </a:pPr>
            <a:endParaRPr kumimoji="0" lang="en-GB" i="0" strike="noStrike" kern="1200" cap="none" spc="0" normalizeH="0" baseline="0" noProof="0">
              <a:ln>
                <a:noFill/>
              </a:ln>
              <a:effectLst/>
              <a:uLnTx/>
              <a:uFillTx/>
              <a:latin typeface="Calibri" panose="020F0502020204030204"/>
              <a:ea typeface="+mn-ea"/>
              <a:cs typeface="+mn-cs"/>
            </a:endParaRPr>
          </a:p>
          <a:p>
            <a:pPr marL="800100" lvl="1" indent="-342900">
              <a:buClr>
                <a:schemeClr val="accent2"/>
              </a:buClr>
              <a:buFont typeface="Arial" panose="020B0604020202020204" pitchFamily="34" charset="0"/>
              <a:buChar char="•"/>
              <a:defRPr/>
            </a:pPr>
            <a:r>
              <a:rPr lang="en-GB" dirty="0">
                <a:solidFill>
                  <a:srgbClr val="000000"/>
                </a:solidFill>
                <a:latin typeface="Calibri"/>
                <a:ea typeface="+mn-lt"/>
                <a:cs typeface="+mn-lt"/>
              </a:rPr>
              <a:t>Die Idee </a:t>
            </a:r>
            <a:r>
              <a:rPr lang="en-GB" err="1">
                <a:solidFill>
                  <a:srgbClr val="000000"/>
                </a:solidFill>
                <a:latin typeface="Calibri"/>
                <a:ea typeface="+mn-lt"/>
                <a:cs typeface="+mn-lt"/>
              </a:rPr>
              <a:t>ist</a:t>
            </a:r>
            <a:r>
              <a:rPr lang="en-GB" dirty="0">
                <a:solidFill>
                  <a:srgbClr val="000000"/>
                </a:solidFill>
                <a:latin typeface="Calibri"/>
                <a:ea typeface="+mn-lt"/>
                <a:cs typeface="+mn-lt"/>
              </a:rPr>
              <a:t> </a:t>
            </a:r>
            <a:r>
              <a:rPr lang="en-GB" err="1">
                <a:solidFill>
                  <a:srgbClr val="000000"/>
                </a:solidFill>
                <a:latin typeface="Calibri"/>
                <a:ea typeface="+mn-lt"/>
                <a:cs typeface="+mn-lt"/>
              </a:rPr>
              <a:t>vergleichbar</a:t>
            </a:r>
            <a:r>
              <a:rPr lang="en-GB" dirty="0">
                <a:solidFill>
                  <a:srgbClr val="000000"/>
                </a:solidFill>
                <a:latin typeface="Calibri"/>
                <a:ea typeface="+mn-lt"/>
                <a:cs typeface="+mn-lt"/>
              </a:rPr>
              <a:t> </a:t>
            </a:r>
            <a:r>
              <a:rPr lang="en-GB" err="1">
                <a:solidFill>
                  <a:srgbClr val="000000"/>
                </a:solidFill>
                <a:latin typeface="Calibri"/>
                <a:ea typeface="+mn-lt"/>
                <a:cs typeface="+mn-lt"/>
              </a:rPr>
              <a:t>mit</a:t>
            </a:r>
            <a:r>
              <a:rPr lang="en-GB" dirty="0">
                <a:solidFill>
                  <a:srgbClr val="000000"/>
                </a:solidFill>
                <a:latin typeface="Calibri"/>
                <a:ea typeface="+mn-lt"/>
                <a:cs typeface="+mn-lt"/>
              </a:rPr>
              <a:t> </a:t>
            </a:r>
            <a:r>
              <a:rPr lang="en-GB" err="1">
                <a:solidFill>
                  <a:srgbClr val="000000"/>
                </a:solidFill>
                <a:latin typeface="Calibri"/>
                <a:ea typeface="+mn-lt"/>
                <a:cs typeface="+mn-lt"/>
              </a:rPr>
              <a:t>dem</a:t>
            </a:r>
            <a:r>
              <a:rPr lang="en-GB" dirty="0">
                <a:solidFill>
                  <a:srgbClr val="000000"/>
                </a:solidFill>
                <a:latin typeface="Calibri"/>
                <a:ea typeface="+mn-lt"/>
                <a:cs typeface="+mn-lt"/>
              </a:rPr>
              <a:t> Kauf </a:t>
            </a:r>
            <a:r>
              <a:rPr lang="en-GB" err="1">
                <a:solidFill>
                  <a:srgbClr val="000000"/>
                </a:solidFill>
                <a:latin typeface="Calibri"/>
                <a:ea typeface="+mn-lt"/>
                <a:cs typeface="+mn-lt"/>
              </a:rPr>
              <a:t>oder</a:t>
            </a:r>
            <a:r>
              <a:rPr lang="en-GB" dirty="0">
                <a:solidFill>
                  <a:srgbClr val="000000"/>
                </a:solidFill>
                <a:latin typeface="Calibri"/>
                <a:ea typeface="+mn-lt"/>
                <a:cs typeface="+mn-lt"/>
              </a:rPr>
              <a:t> </a:t>
            </a:r>
            <a:r>
              <a:rPr lang="en-GB" err="1">
                <a:solidFill>
                  <a:srgbClr val="000000"/>
                </a:solidFill>
                <a:latin typeface="Calibri"/>
                <a:ea typeface="+mn-lt"/>
                <a:cs typeface="+mn-lt"/>
              </a:rPr>
              <a:t>Verkauf</a:t>
            </a:r>
            <a:r>
              <a:rPr lang="en-GB" dirty="0">
                <a:solidFill>
                  <a:srgbClr val="000000"/>
                </a:solidFill>
                <a:latin typeface="Calibri"/>
                <a:ea typeface="+mn-lt"/>
                <a:cs typeface="+mn-lt"/>
              </a:rPr>
              <a:t> von </a:t>
            </a:r>
            <a:r>
              <a:rPr lang="en-GB" err="1">
                <a:solidFill>
                  <a:srgbClr val="000000"/>
                </a:solidFill>
                <a:latin typeface="Calibri"/>
                <a:ea typeface="+mn-lt"/>
                <a:cs typeface="+mn-lt"/>
              </a:rPr>
              <a:t>Stammaktien</a:t>
            </a:r>
            <a:r>
              <a:rPr lang="en-GB" dirty="0">
                <a:solidFill>
                  <a:srgbClr val="000000"/>
                </a:solidFill>
                <a:latin typeface="Calibri"/>
                <a:ea typeface="+mn-lt"/>
                <a:cs typeface="+mn-lt"/>
              </a:rPr>
              <a:t> an der Börse </a:t>
            </a:r>
            <a:r>
              <a:rPr lang="en-GB" err="1">
                <a:solidFill>
                  <a:srgbClr val="000000"/>
                </a:solidFill>
                <a:latin typeface="Calibri"/>
                <a:ea typeface="+mn-lt"/>
                <a:cs typeface="+mn-lt"/>
              </a:rPr>
              <a:t>oder</a:t>
            </a:r>
            <a:r>
              <a:rPr lang="en-GB" dirty="0">
                <a:solidFill>
                  <a:srgbClr val="000000"/>
                </a:solidFill>
                <a:latin typeface="Calibri"/>
                <a:ea typeface="+mn-lt"/>
                <a:cs typeface="+mn-lt"/>
              </a:rPr>
              <a:t> </a:t>
            </a:r>
            <a:r>
              <a:rPr lang="en-GB" err="1">
                <a:solidFill>
                  <a:srgbClr val="000000"/>
                </a:solidFill>
                <a:latin typeface="Calibri"/>
                <a:ea typeface="+mn-lt"/>
                <a:cs typeface="+mn-lt"/>
              </a:rPr>
              <a:t>mit</a:t>
            </a:r>
            <a:r>
              <a:rPr lang="en-GB" dirty="0">
                <a:solidFill>
                  <a:srgbClr val="000000"/>
                </a:solidFill>
                <a:latin typeface="Calibri"/>
                <a:ea typeface="+mn-lt"/>
                <a:cs typeface="+mn-lt"/>
              </a:rPr>
              <a:t> </a:t>
            </a:r>
            <a:r>
              <a:rPr lang="en-GB" err="1">
                <a:solidFill>
                  <a:srgbClr val="000000"/>
                </a:solidFill>
                <a:latin typeface="Calibri"/>
                <a:ea typeface="+mn-lt"/>
                <a:cs typeface="+mn-lt"/>
              </a:rPr>
              <a:t>Risikokapital</a:t>
            </a:r>
            <a:r>
              <a:rPr kumimoji="0" lang="en-GB" i="0" strike="noStrike" kern="1200" cap="none" spc="0" normalizeH="0" baseline="0" noProof="0" dirty="0">
                <a:ln>
                  <a:noFill/>
                </a:ln>
                <a:solidFill>
                  <a:srgbClr val="000000"/>
                </a:solidFill>
                <a:effectLst/>
                <a:uLnTx/>
                <a:uFillTx/>
                <a:latin typeface="Calibri"/>
                <a:ea typeface="+mn-lt"/>
                <a:cs typeface="+mn-lt"/>
              </a:rPr>
              <a:t>.</a:t>
            </a:r>
            <a:endParaRPr lang="en-GB" i="0" strike="noStrike" kern="1200" cap="none" spc="0" normalizeH="0" baseline="0" noProof="0" dirty="0">
              <a:ln>
                <a:noFill/>
              </a:ln>
              <a:solidFill>
                <a:srgbClr val="000000"/>
              </a:solidFill>
              <a:effectLst/>
              <a:uLnTx/>
              <a:uFillTx/>
              <a:latin typeface="Calibri"/>
              <a:ea typeface="+mn-lt"/>
              <a:cs typeface="+mn-lt"/>
            </a:endParaRPr>
          </a:p>
          <a:p>
            <a:pPr marL="342900" marR="0" lvl="0" indent="-342900" algn="l" defTabSz="914400" rtl="0" eaLnBrk="1" fontAlgn="auto" latinLnBrk="0" hangingPunct="1">
              <a:lnSpc>
                <a:spcPct val="90000"/>
              </a:lnSpc>
              <a:spcBef>
                <a:spcPts val="1000"/>
              </a:spcBef>
              <a:spcAft>
                <a:spcPts val="0"/>
              </a:spcAft>
              <a:buClr>
                <a:schemeClr val="accent2"/>
              </a:buClr>
              <a:buSzTx/>
              <a:buFont typeface="Arial" panose="020B0604020202020204" pitchFamily="34" charset="0"/>
              <a:buChar char="•"/>
              <a:tabLst/>
              <a:defRPr/>
            </a:pPr>
            <a:endParaRPr lang="en-GB">
              <a:latin typeface="Calibri" panose="020F0502020204030204"/>
            </a:endParaRPr>
          </a:p>
          <a:p>
            <a:pPr marL="342900" indent="-342900">
              <a:buClr>
                <a:schemeClr val="accent2"/>
              </a:buClr>
              <a:buBlip>
                <a:blip r:embed="rId3"/>
              </a:buBlip>
              <a:defRPr/>
            </a:pPr>
            <a:r>
              <a:rPr lang="en-GB" b="1" dirty="0" err="1">
                <a:solidFill>
                  <a:schemeClr val="accent2"/>
                </a:solidFill>
                <a:ea typeface="+mn-lt"/>
                <a:cs typeface="+mn-lt"/>
              </a:rPr>
              <a:t>Belohnungsbasiertes</a:t>
            </a:r>
            <a:r>
              <a:rPr lang="en-GB" b="1" dirty="0">
                <a:solidFill>
                  <a:schemeClr val="accent2"/>
                </a:solidFill>
                <a:ea typeface="+mn-lt"/>
                <a:cs typeface="+mn-lt"/>
              </a:rPr>
              <a:t> Crowdfunding</a:t>
            </a:r>
            <a:r>
              <a:rPr lang="en-GB" b="1" dirty="0">
                <a:solidFill>
                  <a:schemeClr val="accent2"/>
                </a:solidFill>
                <a:latin typeface="Calibri" panose="020F0502020204030204"/>
              </a:rPr>
              <a:t>​​:</a:t>
            </a:r>
            <a:endParaRPr lang="en-GB" b="1" dirty="0">
              <a:solidFill>
                <a:schemeClr val="accent2"/>
              </a:solidFill>
              <a:latin typeface="Calibri" panose="020F0502020204030204"/>
              <a:cs typeface="Calibri"/>
            </a:endParaRPr>
          </a:p>
          <a:p>
            <a:pPr marL="0" marR="0" lvl="0" indent="0" fontAlgn="auto">
              <a:spcAft>
                <a:spcPts val="0"/>
              </a:spcAft>
              <a:buClr>
                <a:schemeClr val="accent2"/>
              </a:buClr>
              <a:buSzTx/>
              <a:tabLst/>
              <a:defRPr/>
            </a:pPr>
            <a:endParaRPr lang="en-GB" b="1">
              <a:solidFill>
                <a:schemeClr val="accent2"/>
              </a:solidFill>
              <a:latin typeface="Calibri" panose="020F0502020204030204"/>
            </a:endParaRPr>
          </a:p>
          <a:p>
            <a:pPr marL="800100" lvl="1" indent="-342900">
              <a:buClr>
                <a:schemeClr val="accent2"/>
              </a:buClr>
              <a:buFont typeface="Arial" panose="020B0604020202020204" pitchFamily="34" charset="0"/>
              <a:buChar char="•"/>
              <a:defRPr/>
            </a:pPr>
            <a:r>
              <a:rPr lang="en-GB" err="1">
                <a:solidFill>
                  <a:srgbClr val="000000"/>
                </a:solidFill>
                <a:latin typeface="Calibri"/>
                <a:ea typeface="+mn-lt"/>
                <a:cs typeface="+mn-lt"/>
              </a:rPr>
              <a:t>Einzelpersonen</a:t>
            </a:r>
            <a:r>
              <a:rPr lang="en-GB" dirty="0">
                <a:solidFill>
                  <a:srgbClr val="000000"/>
                </a:solidFill>
                <a:latin typeface="Calibri"/>
                <a:ea typeface="+mn-lt"/>
                <a:cs typeface="+mn-lt"/>
              </a:rPr>
              <a:t> </a:t>
            </a:r>
            <a:r>
              <a:rPr lang="en-GB" err="1">
                <a:solidFill>
                  <a:srgbClr val="000000"/>
                </a:solidFill>
                <a:latin typeface="Calibri"/>
                <a:ea typeface="+mn-lt"/>
                <a:cs typeface="+mn-lt"/>
              </a:rPr>
              <a:t>spenden</a:t>
            </a:r>
            <a:r>
              <a:rPr lang="en-GB" dirty="0">
                <a:solidFill>
                  <a:srgbClr val="000000"/>
                </a:solidFill>
                <a:latin typeface="Calibri"/>
                <a:ea typeface="+mn-lt"/>
                <a:cs typeface="+mn-lt"/>
              </a:rPr>
              <a:t> für </a:t>
            </a:r>
            <a:r>
              <a:rPr lang="en-GB" err="1">
                <a:solidFill>
                  <a:srgbClr val="000000"/>
                </a:solidFill>
                <a:latin typeface="Calibri"/>
                <a:ea typeface="+mn-lt"/>
                <a:cs typeface="+mn-lt"/>
              </a:rPr>
              <a:t>ein</a:t>
            </a:r>
            <a:r>
              <a:rPr lang="en-GB" dirty="0">
                <a:solidFill>
                  <a:srgbClr val="000000"/>
                </a:solidFill>
                <a:latin typeface="Calibri"/>
                <a:ea typeface="+mn-lt"/>
                <a:cs typeface="+mn-lt"/>
              </a:rPr>
              <a:t> Projekt </a:t>
            </a:r>
            <a:r>
              <a:rPr lang="en-GB" err="1">
                <a:solidFill>
                  <a:srgbClr val="000000"/>
                </a:solidFill>
                <a:latin typeface="Calibri"/>
                <a:ea typeface="+mn-lt"/>
                <a:cs typeface="+mn-lt"/>
              </a:rPr>
              <a:t>oder</a:t>
            </a:r>
            <a:r>
              <a:rPr lang="en-GB" dirty="0">
                <a:solidFill>
                  <a:srgbClr val="000000"/>
                </a:solidFill>
                <a:latin typeface="Calibri"/>
                <a:ea typeface="+mn-lt"/>
                <a:cs typeface="+mn-lt"/>
              </a:rPr>
              <a:t> </a:t>
            </a:r>
            <a:r>
              <a:rPr lang="en-GB" err="1">
                <a:solidFill>
                  <a:srgbClr val="000000"/>
                </a:solidFill>
                <a:latin typeface="Calibri"/>
                <a:ea typeface="+mn-lt"/>
                <a:cs typeface="+mn-lt"/>
              </a:rPr>
              <a:t>ein</a:t>
            </a:r>
            <a:r>
              <a:rPr lang="en-GB" dirty="0">
                <a:solidFill>
                  <a:srgbClr val="000000"/>
                </a:solidFill>
                <a:latin typeface="Calibri"/>
                <a:ea typeface="+mn-lt"/>
                <a:cs typeface="+mn-lt"/>
              </a:rPr>
              <a:t> </a:t>
            </a:r>
            <a:r>
              <a:rPr lang="en-GB" err="1">
                <a:solidFill>
                  <a:srgbClr val="000000"/>
                </a:solidFill>
                <a:latin typeface="Calibri"/>
                <a:ea typeface="+mn-lt"/>
                <a:cs typeface="+mn-lt"/>
              </a:rPr>
              <a:t>Unternehmen</a:t>
            </a:r>
            <a:r>
              <a:rPr lang="en-GB" dirty="0">
                <a:solidFill>
                  <a:srgbClr val="000000"/>
                </a:solidFill>
                <a:latin typeface="Calibri"/>
                <a:ea typeface="+mn-lt"/>
                <a:cs typeface="+mn-lt"/>
              </a:rPr>
              <a:t> </a:t>
            </a:r>
            <a:r>
              <a:rPr kumimoji="0" lang="en-GB" i="0" strike="noStrike" kern="1200" cap="none" spc="0" normalizeH="0" baseline="0" noProof="0" dirty="0">
                <a:ln>
                  <a:noFill/>
                </a:ln>
                <a:solidFill>
                  <a:srgbClr val="000000"/>
                </a:solidFill>
                <a:effectLst/>
                <a:uLnTx/>
                <a:uFillTx/>
                <a:latin typeface="Calibri"/>
                <a:ea typeface="+mn-lt"/>
                <a:cs typeface="+mn-lt"/>
              </a:rPr>
              <a:t>in </a:t>
            </a:r>
            <a:r>
              <a:rPr lang="en-GB" dirty="0">
                <a:solidFill>
                  <a:srgbClr val="000000"/>
                </a:solidFill>
                <a:latin typeface="Calibri"/>
                <a:ea typeface="+mn-lt"/>
                <a:cs typeface="+mn-lt"/>
              </a:rPr>
              <a:t>der </a:t>
            </a:r>
            <a:r>
              <a:rPr lang="en-GB" err="1">
                <a:solidFill>
                  <a:srgbClr val="000000"/>
                </a:solidFill>
                <a:latin typeface="Calibri"/>
                <a:ea typeface="+mn-lt"/>
                <a:cs typeface="+mn-lt"/>
              </a:rPr>
              <a:t>Erwartung</a:t>
            </a:r>
            <a:r>
              <a:rPr lang="en-GB" dirty="0">
                <a:solidFill>
                  <a:srgbClr val="000000"/>
                </a:solidFill>
                <a:latin typeface="Calibri"/>
                <a:ea typeface="+mn-lt"/>
                <a:cs typeface="+mn-lt"/>
              </a:rPr>
              <a:t>, </a:t>
            </a:r>
            <a:r>
              <a:rPr lang="en-GB" err="1">
                <a:solidFill>
                  <a:srgbClr val="000000"/>
                </a:solidFill>
                <a:latin typeface="Calibri"/>
                <a:ea typeface="+mn-lt"/>
                <a:cs typeface="+mn-lt"/>
              </a:rPr>
              <a:t>dass</a:t>
            </a:r>
            <a:r>
              <a:rPr lang="en-GB" dirty="0">
                <a:solidFill>
                  <a:srgbClr val="000000"/>
                </a:solidFill>
                <a:latin typeface="Calibri"/>
                <a:ea typeface="+mn-lt"/>
                <a:cs typeface="+mn-lt"/>
              </a:rPr>
              <a:t> </a:t>
            </a:r>
            <a:r>
              <a:rPr lang="en-GB" err="1">
                <a:solidFill>
                  <a:srgbClr val="000000"/>
                </a:solidFill>
                <a:latin typeface="Calibri"/>
                <a:ea typeface="+mn-lt"/>
                <a:cs typeface="+mn-lt"/>
              </a:rPr>
              <a:t>sie</a:t>
            </a:r>
            <a:r>
              <a:rPr lang="en-GB" dirty="0">
                <a:solidFill>
                  <a:srgbClr val="000000"/>
                </a:solidFill>
                <a:latin typeface="Calibri"/>
                <a:ea typeface="+mn-lt"/>
                <a:cs typeface="+mn-lt"/>
              </a:rPr>
              <a:t> </a:t>
            </a:r>
            <a:r>
              <a:rPr lang="en-GB" err="1">
                <a:solidFill>
                  <a:srgbClr val="000000"/>
                </a:solidFill>
                <a:latin typeface="Calibri"/>
                <a:ea typeface="+mn-lt"/>
                <a:cs typeface="+mn-lt"/>
              </a:rPr>
              <a:t>im</a:t>
            </a:r>
            <a:r>
              <a:rPr lang="en-GB" dirty="0">
                <a:solidFill>
                  <a:srgbClr val="000000"/>
                </a:solidFill>
                <a:latin typeface="Calibri"/>
                <a:ea typeface="+mn-lt"/>
                <a:cs typeface="+mn-lt"/>
              </a:rPr>
              <a:t> </a:t>
            </a:r>
            <a:r>
              <a:rPr lang="en-GB" err="1">
                <a:solidFill>
                  <a:srgbClr val="000000"/>
                </a:solidFill>
                <a:latin typeface="Calibri"/>
                <a:ea typeface="+mn-lt"/>
                <a:cs typeface="+mn-lt"/>
              </a:rPr>
              <a:t>Gegenzug</a:t>
            </a:r>
            <a:r>
              <a:rPr lang="en-GB" dirty="0">
                <a:solidFill>
                  <a:srgbClr val="000000"/>
                </a:solidFill>
                <a:latin typeface="Calibri"/>
                <a:ea typeface="+mn-lt"/>
                <a:cs typeface="+mn-lt"/>
              </a:rPr>
              <a:t> für </a:t>
            </a:r>
            <a:r>
              <a:rPr lang="en-GB" err="1">
                <a:solidFill>
                  <a:srgbClr val="000000"/>
                </a:solidFill>
                <a:latin typeface="Calibri"/>
                <a:ea typeface="+mn-lt"/>
                <a:cs typeface="+mn-lt"/>
              </a:rPr>
              <a:t>ihren</a:t>
            </a:r>
            <a:r>
              <a:rPr lang="en-GB" dirty="0">
                <a:solidFill>
                  <a:srgbClr val="000000"/>
                </a:solidFill>
                <a:latin typeface="Calibri"/>
                <a:ea typeface="+mn-lt"/>
                <a:cs typeface="+mn-lt"/>
              </a:rPr>
              <a:t> </a:t>
            </a:r>
            <a:r>
              <a:rPr lang="en-GB" err="1">
                <a:solidFill>
                  <a:srgbClr val="000000"/>
                </a:solidFill>
                <a:latin typeface="Calibri"/>
                <a:ea typeface="+mn-lt"/>
                <a:cs typeface="+mn-lt"/>
              </a:rPr>
              <a:t>Beitrag</a:t>
            </a:r>
            <a:r>
              <a:rPr lang="en-GB" dirty="0">
                <a:solidFill>
                  <a:srgbClr val="000000"/>
                </a:solidFill>
                <a:latin typeface="Calibri"/>
                <a:ea typeface="+mn-lt"/>
                <a:cs typeface="+mn-lt"/>
              </a:rPr>
              <a:t> </a:t>
            </a:r>
            <a:r>
              <a:rPr lang="en-GB" err="1">
                <a:solidFill>
                  <a:srgbClr val="000000"/>
                </a:solidFill>
                <a:latin typeface="Calibri"/>
                <a:ea typeface="+mn-lt"/>
                <a:cs typeface="+mn-lt"/>
              </a:rPr>
              <a:t>zu</a:t>
            </a:r>
            <a:r>
              <a:rPr lang="en-GB" dirty="0">
                <a:solidFill>
                  <a:srgbClr val="000000"/>
                </a:solidFill>
                <a:latin typeface="Calibri"/>
                <a:ea typeface="+mn-lt"/>
                <a:cs typeface="+mn-lt"/>
              </a:rPr>
              <a:t> </a:t>
            </a:r>
            <a:r>
              <a:rPr lang="en-GB" err="1">
                <a:solidFill>
                  <a:srgbClr val="000000"/>
                </a:solidFill>
                <a:latin typeface="Calibri"/>
                <a:ea typeface="+mn-lt"/>
                <a:cs typeface="+mn-lt"/>
              </a:rPr>
              <a:t>einem</a:t>
            </a:r>
            <a:r>
              <a:rPr lang="en-GB" dirty="0">
                <a:solidFill>
                  <a:srgbClr val="000000"/>
                </a:solidFill>
                <a:latin typeface="Calibri"/>
                <a:ea typeface="+mn-lt"/>
                <a:cs typeface="+mn-lt"/>
              </a:rPr>
              <a:t> </a:t>
            </a:r>
            <a:r>
              <a:rPr lang="en-GB" err="1">
                <a:solidFill>
                  <a:srgbClr val="000000"/>
                </a:solidFill>
                <a:latin typeface="Calibri"/>
                <a:ea typeface="+mn-lt"/>
                <a:cs typeface="+mn-lt"/>
              </a:rPr>
              <a:t>späteren</a:t>
            </a:r>
            <a:r>
              <a:rPr lang="en-GB" dirty="0">
                <a:solidFill>
                  <a:srgbClr val="000000"/>
                </a:solidFill>
                <a:latin typeface="Calibri"/>
                <a:ea typeface="+mn-lt"/>
                <a:cs typeface="+mn-lt"/>
              </a:rPr>
              <a:t> </a:t>
            </a:r>
            <a:r>
              <a:rPr lang="en-GB" err="1">
                <a:solidFill>
                  <a:srgbClr val="000000"/>
                </a:solidFill>
                <a:latin typeface="Calibri"/>
                <a:ea typeface="+mn-lt"/>
                <a:cs typeface="+mn-lt"/>
              </a:rPr>
              <a:t>Zeitpunkt</a:t>
            </a:r>
            <a:r>
              <a:rPr lang="en-GB" dirty="0">
                <a:solidFill>
                  <a:srgbClr val="000000"/>
                </a:solidFill>
                <a:latin typeface="Calibri"/>
                <a:ea typeface="+mn-lt"/>
                <a:cs typeface="+mn-lt"/>
              </a:rPr>
              <a:t> </a:t>
            </a:r>
            <a:r>
              <a:rPr lang="en-GB" err="1">
                <a:solidFill>
                  <a:srgbClr val="000000"/>
                </a:solidFill>
                <a:latin typeface="Calibri"/>
                <a:ea typeface="+mn-lt"/>
                <a:cs typeface="+mn-lt"/>
              </a:rPr>
              <a:t>eine</a:t>
            </a:r>
            <a:r>
              <a:rPr lang="en-GB" dirty="0">
                <a:solidFill>
                  <a:srgbClr val="000000"/>
                </a:solidFill>
                <a:latin typeface="Calibri"/>
                <a:ea typeface="+mn-lt"/>
                <a:cs typeface="+mn-lt"/>
              </a:rPr>
              <a:t> </a:t>
            </a:r>
            <a:r>
              <a:rPr lang="en-GB" err="1">
                <a:solidFill>
                  <a:srgbClr val="000000"/>
                </a:solidFill>
                <a:latin typeface="Calibri"/>
                <a:ea typeface="+mn-lt"/>
                <a:cs typeface="+mn-lt"/>
              </a:rPr>
              <a:t>nicht-finanzielle</a:t>
            </a:r>
            <a:r>
              <a:rPr lang="en-GB" dirty="0">
                <a:solidFill>
                  <a:srgbClr val="000000"/>
                </a:solidFill>
                <a:latin typeface="Calibri"/>
                <a:ea typeface="+mn-lt"/>
                <a:cs typeface="+mn-lt"/>
              </a:rPr>
              <a:t> </a:t>
            </a:r>
            <a:r>
              <a:rPr lang="en-GB" err="1">
                <a:solidFill>
                  <a:srgbClr val="000000"/>
                </a:solidFill>
                <a:latin typeface="Calibri"/>
                <a:ea typeface="+mn-lt"/>
                <a:cs typeface="+mn-lt"/>
              </a:rPr>
              <a:t>Gegenleistung</a:t>
            </a:r>
            <a:r>
              <a:rPr kumimoji="0" lang="en-GB" i="0" strike="noStrike" kern="1200" cap="none" spc="0" normalizeH="0" baseline="0" noProof="0" dirty="0">
                <a:ln>
                  <a:noFill/>
                </a:ln>
                <a:solidFill>
                  <a:srgbClr val="000000"/>
                </a:solidFill>
                <a:effectLst/>
                <a:uLnTx/>
                <a:uFillTx/>
                <a:latin typeface="Calibri"/>
                <a:ea typeface="+mn-lt"/>
                <a:cs typeface="+mn-lt"/>
              </a:rPr>
              <a:t>, </a:t>
            </a:r>
            <a:r>
              <a:rPr lang="en-GB" dirty="0">
                <a:solidFill>
                  <a:srgbClr val="000000"/>
                </a:solidFill>
                <a:latin typeface="Calibri"/>
                <a:ea typeface="+mn-lt"/>
                <a:cs typeface="+mn-lt"/>
              </a:rPr>
              <a:t>z. B. Waren </a:t>
            </a:r>
            <a:r>
              <a:rPr lang="en-GB" err="1">
                <a:solidFill>
                  <a:srgbClr val="000000"/>
                </a:solidFill>
                <a:latin typeface="Calibri"/>
                <a:ea typeface="+mn-lt"/>
                <a:cs typeface="+mn-lt"/>
              </a:rPr>
              <a:t>oder</a:t>
            </a:r>
            <a:r>
              <a:rPr lang="en-GB" dirty="0">
                <a:solidFill>
                  <a:srgbClr val="000000"/>
                </a:solidFill>
                <a:latin typeface="Calibri"/>
                <a:ea typeface="+mn-lt"/>
                <a:cs typeface="+mn-lt"/>
              </a:rPr>
              <a:t> </a:t>
            </a:r>
            <a:r>
              <a:rPr lang="en-GB" err="1">
                <a:solidFill>
                  <a:srgbClr val="000000"/>
                </a:solidFill>
                <a:latin typeface="Calibri"/>
                <a:ea typeface="+mn-lt"/>
                <a:cs typeface="+mn-lt"/>
              </a:rPr>
              <a:t>Dienstleistungen</a:t>
            </a:r>
            <a:r>
              <a:rPr kumimoji="0" lang="en-GB" i="0" strike="noStrike" kern="1200" cap="none" spc="0" normalizeH="0" baseline="0" noProof="0" dirty="0">
                <a:ln>
                  <a:noFill/>
                </a:ln>
                <a:solidFill>
                  <a:srgbClr val="000000"/>
                </a:solidFill>
                <a:effectLst/>
                <a:uLnTx/>
                <a:uFillTx/>
                <a:latin typeface="Calibri"/>
                <a:ea typeface="+mn-lt"/>
                <a:cs typeface="+mn-lt"/>
              </a:rPr>
              <a:t>, </a:t>
            </a:r>
            <a:r>
              <a:rPr lang="en-GB" err="1">
                <a:solidFill>
                  <a:srgbClr val="000000"/>
                </a:solidFill>
                <a:latin typeface="Calibri"/>
                <a:ea typeface="+mn-lt"/>
                <a:cs typeface="+mn-lt"/>
              </a:rPr>
              <a:t>erhalten</a:t>
            </a:r>
            <a:r>
              <a:rPr kumimoji="0" lang="en-GB" i="0" strike="noStrike" kern="1200" cap="none" spc="0" normalizeH="0" baseline="0" noProof="0" dirty="0">
                <a:ln>
                  <a:noFill/>
                </a:ln>
                <a:solidFill>
                  <a:srgbClr val="000000"/>
                </a:solidFill>
                <a:effectLst/>
                <a:uLnTx/>
                <a:uFillTx/>
                <a:latin typeface="Calibri"/>
                <a:ea typeface="+mn-lt"/>
                <a:cs typeface="+mn-lt"/>
              </a:rPr>
              <a:t>.</a:t>
            </a:r>
            <a:endParaRPr lang="en-GB" i="0" strike="noStrike" kern="1200" cap="none" spc="0" normalizeH="0" baseline="0" noProof="0" dirty="0">
              <a:ln>
                <a:noFill/>
              </a:ln>
              <a:solidFill>
                <a:srgbClr val="000000"/>
              </a:solidFill>
              <a:effectLst/>
              <a:uLnTx/>
              <a:uFillTx/>
              <a:latin typeface="Calibri"/>
              <a:ea typeface="+mn-lt"/>
              <a:cs typeface="+mn-lt"/>
            </a:endParaRPr>
          </a:p>
          <a:p>
            <a:pPr marL="342900" marR="0" lvl="0" indent="-342900" algn="l" defTabSz="914400" rtl="0" eaLnBrk="1" fontAlgn="auto" latinLnBrk="0" hangingPunct="1">
              <a:lnSpc>
                <a:spcPct val="90000"/>
              </a:lnSpc>
              <a:spcBef>
                <a:spcPts val="1000"/>
              </a:spcBef>
              <a:spcAft>
                <a:spcPts val="0"/>
              </a:spcAft>
              <a:buClr>
                <a:schemeClr val="accent2"/>
              </a:buClr>
              <a:buSzTx/>
              <a:buFont typeface="Arial" panose="020B0604020202020204" pitchFamily="34" charset="0"/>
              <a:buChar char="•"/>
              <a:tabLst/>
              <a:defRPr/>
            </a:pPr>
            <a:endParaRPr kumimoji="0" lang="en-GB" i="0" strike="noStrike" kern="1200" cap="none" spc="0" normalizeH="0" baseline="0" noProof="0">
              <a:ln>
                <a:noFill/>
              </a:ln>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000"/>
              </a:spcBef>
              <a:spcAft>
                <a:spcPts val="0"/>
              </a:spcAft>
              <a:buClr>
                <a:schemeClr val="accent2"/>
              </a:buClr>
              <a:buSzTx/>
              <a:buBlip>
                <a:blip r:embed="rId3"/>
              </a:buBlip>
              <a:tabLst/>
              <a:defRPr/>
            </a:pPr>
            <a:endParaRPr kumimoji="0" lang="en-GB" i="0" strike="noStrike" kern="1200" cap="none" spc="0" normalizeH="0" baseline="0" noProof="0">
              <a:ln>
                <a:noFill/>
              </a:ln>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tabLst/>
              <a:defRPr/>
            </a:pPr>
            <a:endParaRPr lang="en-GB" u="sng">
              <a:latin typeface="Calibri" panose="020F0502020204030204"/>
            </a:endParaRP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i="0" u="sng" strike="noStrike" kern="1200" cap="none" spc="0" normalizeH="0" baseline="0" noProof="0">
              <a:ln>
                <a:noFill/>
              </a:ln>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b="1" i="0" u="none" strike="noStrike" kern="1200" cap="none" spc="0" normalizeH="0" baseline="0" noProof="0">
              <a:ln>
                <a:noFill/>
              </a:ln>
              <a:solidFill>
                <a:schemeClr val="accent2"/>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tabLst/>
              <a:defRPr/>
            </a:pPr>
            <a:endParaRPr kumimoji="0" lang="en-GB" b="0" i="0" u="none" strike="noStrike" kern="1200" cap="none" spc="0" normalizeH="0" baseline="0" noProof="0">
              <a:ln>
                <a:noFill/>
              </a:ln>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Blip>
                <a:blip r:embed="rId4"/>
              </a:buBlip>
              <a:tabLst/>
              <a:defRPr/>
            </a:pPr>
            <a:endParaRPr kumimoji="0" lang="en-GB" b="0" i="0" u="none" strike="noStrike" kern="1200" cap="none" spc="0" normalizeH="0" baseline="0" noProof="0">
              <a:ln>
                <a:noFill/>
              </a:ln>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Blip>
                <a:blip r:embed="rId4"/>
              </a:buBlip>
              <a:tabLst/>
              <a:defRPr/>
            </a:pPr>
            <a:endParaRPr kumimoji="0" lang="en-GB" b="0" i="0" u="none" strike="noStrike" kern="1200" cap="none" spc="0" normalizeH="0" baseline="0" noProof="0">
              <a:ln>
                <a:noFill/>
              </a:ln>
              <a:effectLst/>
              <a:uLnTx/>
              <a:uFillTx/>
              <a:latin typeface="Calibri" panose="020F0502020204030204"/>
              <a:ea typeface="+mn-ea"/>
              <a:cs typeface="+mn-cs"/>
            </a:endParaRPr>
          </a:p>
          <a:p>
            <a:endParaRPr lang="en-US" sz="200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lIns="91440" tIns="45720" rIns="91440" bIns="45720" anchor="t">
            <a:noAutofit/>
          </a:bodyPr>
          <a:lstStyle/>
          <a:p>
            <a:r>
              <a:rPr lang="en-GB" err="1">
                <a:ea typeface="+mn-lt"/>
                <a:cs typeface="+mn-lt"/>
              </a:rPr>
              <a:t>Arten</a:t>
            </a:r>
            <a:r>
              <a:rPr lang="en-GB">
                <a:ea typeface="+mn-lt"/>
                <a:cs typeface="+mn-lt"/>
              </a:rPr>
              <a:t> von Crowdfunding</a:t>
            </a:r>
            <a:endParaRPr lang="en-US">
              <a:ea typeface="+mn-lt"/>
              <a:cs typeface="+mn-lt"/>
            </a:endParaRPr>
          </a:p>
        </p:txBody>
      </p:sp>
    </p:spTree>
    <p:extLst>
      <p:ext uri="{BB962C8B-B14F-4D97-AF65-F5344CB8AC3E}">
        <p14:creationId xmlns:p14="http://schemas.microsoft.com/office/powerpoint/2010/main" val="289973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763486"/>
            <a:ext cx="10595237" cy="4132136"/>
          </a:xfrm>
        </p:spPr>
        <p:txBody>
          <a:bodyPr lIns="91440" tIns="45720" rIns="91440" bIns="45720" anchor="t"/>
          <a:lstStyle/>
          <a:p>
            <a:pPr marL="342900" indent="-342900">
              <a:buClr>
                <a:schemeClr val="accent2"/>
              </a:buClr>
              <a:buBlip>
                <a:blip r:embed="rId3"/>
              </a:buBlip>
              <a:defRPr/>
            </a:pPr>
            <a:r>
              <a:rPr lang="en-GB" b="1" dirty="0" err="1">
                <a:solidFill>
                  <a:schemeClr val="accent2"/>
                </a:solidFill>
                <a:ea typeface="+mn-lt"/>
                <a:cs typeface="+mn-lt"/>
              </a:rPr>
              <a:t>Spendenbasiertes</a:t>
            </a:r>
            <a:r>
              <a:rPr lang="en-GB" b="1" dirty="0">
                <a:solidFill>
                  <a:schemeClr val="accent2"/>
                </a:solidFill>
                <a:ea typeface="+mn-lt"/>
                <a:cs typeface="+mn-lt"/>
              </a:rPr>
              <a:t> Crowdfunding</a:t>
            </a:r>
            <a:r>
              <a:rPr lang="en-GB" b="1" dirty="0">
                <a:solidFill>
                  <a:schemeClr val="accent2"/>
                </a:solidFill>
                <a:latin typeface="Calibri" panose="020F0502020204030204"/>
              </a:rPr>
              <a:t>​​:</a:t>
            </a:r>
            <a:endParaRPr lang="en-GB" b="1" dirty="0">
              <a:solidFill>
                <a:schemeClr val="accent2"/>
              </a:solidFill>
              <a:latin typeface="Calibri" panose="020F0502020204030204"/>
              <a:cs typeface="Calibri"/>
            </a:endParaRPr>
          </a:p>
          <a:p>
            <a:pPr marL="0" marR="0" lvl="0" indent="0" algn="l" defTabSz="914400" rtl="0" eaLnBrk="1" fontAlgn="auto" latinLnBrk="0" hangingPunct="1">
              <a:lnSpc>
                <a:spcPct val="90000"/>
              </a:lnSpc>
              <a:spcBef>
                <a:spcPts val="1000"/>
              </a:spcBef>
              <a:spcAft>
                <a:spcPts val="0"/>
              </a:spcAft>
              <a:buClr>
                <a:schemeClr val="accent2"/>
              </a:buClr>
              <a:buSzTx/>
              <a:tabLst/>
              <a:defRPr/>
            </a:pPr>
            <a:endParaRPr kumimoji="0" lang="en-GB" i="0" strike="noStrike" kern="1200" cap="none" spc="0" normalizeH="0" baseline="0" noProof="0">
              <a:ln>
                <a:noFill/>
              </a:ln>
              <a:effectLst/>
              <a:uLnTx/>
              <a:uFillTx/>
              <a:latin typeface="Calibri" panose="020F0502020204030204"/>
              <a:ea typeface="+mn-ea"/>
              <a:cs typeface="+mn-cs"/>
            </a:endParaRPr>
          </a:p>
          <a:p>
            <a:pPr marL="800100" lvl="1" indent="-342900">
              <a:buClr>
                <a:schemeClr val="accent2"/>
              </a:buClr>
              <a:buFont typeface="Arial" panose="020B0604020202020204" pitchFamily="34" charset="0"/>
              <a:buChar char="•"/>
              <a:defRPr/>
            </a:pPr>
            <a:r>
              <a:rPr lang="en-GB" spc="0" err="1">
                <a:solidFill>
                  <a:srgbClr val="000000"/>
                </a:solidFill>
                <a:latin typeface="Calibri"/>
                <a:ea typeface="+mn-lt"/>
                <a:cs typeface="+mn-lt"/>
              </a:rPr>
              <a:t>Einzelpersonen</a:t>
            </a:r>
            <a:r>
              <a:rPr lang="en-GB" spc="0" dirty="0">
                <a:solidFill>
                  <a:srgbClr val="000000"/>
                </a:solidFill>
                <a:latin typeface="Calibri"/>
                <a:ea typeface="+mn-lt"/>
                <a:cs typeface="+mn-lt"/>
              </a:rPr>
              <a:t> </a:t>
            </a:r>
            <a:r>
              <a:rPr lang="en-GB" spc="0" err="1">
                <a:solidFill>
                  <a:srgbClr val="000000"/>
                </a:solidFill>
                <a:latin typeface="Calibri"/>
                <a:ea typeface="+mn-lt"/>
                <a:cs typeface="+mn-lt"/>
              </a:rPr>
              <a:t>spenden</a:t>
            </a:r>
            <a:r>
              <a:rPr lang="en-GB" spc="0" dirty="0">
                <a:solidFill>
                  <a:srgbClr val="000000"/>
                </a:solidFill>
                <a:latin typeface="Calibri"/>
                <a:ea typeface="+mn-lt"/>
                <a:cs typeface="+mn-lt"/>
              </a:rPr>
              <a:t> </a:t>
            </a:r>
            <a:r>
              <a:rPr lang="en-GB" spc="0" err="1">
                <a:solidFill>
                  <a:srgbClr val="000000"/>
                </a:solidFill>
                <a:latin typeface="Calibri"/>
                <a:ea typeface="+mn-lt"/>
                <a:cs typeface="+mn-lt"/>
              </a:rPr>
              <a:t>kleine</a:t>
            </a:r>
            <a:r>
              <a:rPr lang="en-GB" spc="0" dirty="0">
                <a:solidFill>
                  <a:srgbClr val="000000"/>
                </a:solidFill>
                <a:latin typeface="Calibri"/>
                <a:ea typeface="+mn-lt"/>
                <a:cs typeface="+mn-lt"/>
              </a:rPr>
              <a:t> </a:t>
            </a:r>
            <a:r>
              <a:rPr lang="en-GB" spc="0" err="1">
                <a:solidFill>
                  <a:srgbClr val="000000"/>
                </a:solidFill>
                <a:latin typeface="Calibri"/>
                <a:ea typeface="+mn-lt"/>
                <a:cs typeface="+mn-lt"/>
              </a:rPr>
              <a:t>Beträge</a:t>
            </a:r>
            <a:r>
              <a:rPr lang="en-GB" spc="0" dirty="0">
                <a:solidFill>
                  <a:srgbClr val="000000"/>
                </a:solidFill>
                <a:latin typeface="Calibri"/>
                <a:ea typeface="+mn-lt"/>
                <a:cs typeface="+mn-lt"/>
              </a:rPr>
              <a:t>, um das </a:t>
            </a:r>
            <a:r>
              <a:rPr lang="en-GB" spc="0" err="1">
                <a:solidFill>
                  <a:srgbClr val="000000"/>
                </a:solidFill>
                <a:latin typeface="Calibri"/>
                <a:ea typeface="+mn-lt"/>
                <a:cs typeface="+mn-lt"/>
              </a:rPr>
              <a:t>größere</a:t>
            </a:r>
            <a:r>
              <a:rPr lang="en-GB" spc="0" dirty="0">
                <a:solidFill>
                  <a:srgbClr val="000000"/>
                </a:solidFill>
                <a:latin typeface="Calibri"/>
                <a:ea typeface="+mn-lt"/>
                <a:cs typeface="+mn-lt"/>
              </a:rPr>
              <a:t> </a:t>
            </a:r>
            <a:r>
              <a:rPr lang="en-GB" spc="0" err="1">
                <a:solidFill>
                  <a:srgbClr val="000000"/>
                </a:solidFill>
                <a:latin typeface="Calibri"/>
                <a:ea typeface="+mn-lt"/>
                <a:cs typeface="+mn-lt"/>
              </a:rPr>
              <a:t>Finanzierungsziel</a:t>
            </a:r>
            <a:r>
              <a:rPr lang="en-GB" spc="0" dirty="0">
                <a:solidFill>
                  <a:srgbClr val="000000"/>
                </a:solidFill>
                <a:latin typeface="Calibri"/>
                <a:ea typeface="+mn-lt"/>
                <a:cs typeface="+mn-lt"/>
              </a:rPr>
              <a:t> </a:t>
            </a:r>
            <a:r>
              <a:rPr lang="en-GB" spc="0" err="1">
                <a:solidFill>
                  <a:srgbClr val="000000"/>
                </a:solidFill>
                <a:latin typeface="Calibri"/>
                <a:ea typeface="+mn-lt"/>
                <a:cs typeface="+mn-lt"/>
              </a:rPr>
              <a:t>eines</a:t>
            </a:r>
            <a:r>
              <a:rPr lang="en-GB" spc="0" dirty="0">
                <a:solidFill>
                  <a:srgbClr val="000000"/>
                </a:solidFill>
                <a:latin typeface="Calibri"/>
                <a:ea typeface="+mn-lt"/>
                <a:cs typeface="+mn-lt"/>
              </a:rPr>
              <a:t> </a:t>
            </a:r>
            <a:r>
              <a:rPr lang="en-GB" spc="0" err="1">
                <a:solidFill>
                  <a:srgbClr val="000000"/>
                </a:solidFill>
                <a:latin typeface="Calibri"/>
                <a:ea typeface="+mn-lt"/>
                <a:cs typeface="+mn-lt"/>
              </a:rPr>
              <a:t>bestimmten</a:t>
            </a:r>
            <a:r>
              <a:rPr lang="en-GB" spc="0" dirty="0">
                <a:solidFill>
                  <a:srgbClr val="000000"/>
                </a:solidFill>
                <a:latin typeface="Calibri"/>
                <a:ea typeface="+mn-lt"/>
                <a:cs typeface="+mn-lt"/>
              </a:rPr>
              <a:t> </a:t>
            </a:r>
            <a:r>
              <a:rPr lang="en-GB" spc="0" err="1">
                <a:solidFill>
                  <a:srgbClr val="000000"/>
                </a:solidFill>
                <a:latin typeface="Calibri"/>
                <a:ea typeface="+mn-lt"/>
                <a:cs typeface="+mn-lt"/>
              </a:rPr>
              <a:t>gemeinnützigen</a:t>
            </a:r>
            <a:r>
              <a:rPr lang="en-GB" spc="0" dirty="0">
                <a:solidFill>
                  <a:srgbClr val="000000"/>
                </a:solidFill>
                <a:latin typeface="Calibri"/>
                <a:ea typeface="+mn-lt"/>
                <a:cs typeface="+mn-lt"/>
              </a:rPr>
              <a:t> Projekts </a:t>
            </a:r>
            <a:r>
              <a:rPr lang="en-GB" spc="0" err="1">
                <a:solidFill>
                  <a:srgbClr val="000000"/>
                </a:solidFill>
                <a:latin typeface="Calibri"/>
                <a:ea typeface="+mn-lt"/>
                <a:cs typeface="+mn-lt"/>
              </a:rPr>
              <a:t>zu</a:t>
            </a:r>
            <a:r>
              <a:rPr lang="en-GB" spc="0" dirty="0">
                <a:solidFill>
                  <a:srgbClr val="000000"/>
                </a:solidFill>
                <a:latin typeface="Calibri"/>
                <a:ea typeface="+mn-lt"/>
                <a:cs typeface="+mn-lt"/>
              </a:rPr>
              <a:t> </a:t>
            </a:r>
            <a:r>
              <a:rPr lang="en-GB" spc="0" err="1">
                <a:solidFill>
                  <a:srgbClr val="000000"/>
                </a:solidFill>
                <a:latin typeface="Calibri"/>
                <a:ea typeface="+mn-lt"/>
                <a:cs typeface="+mn-lt"/>
              </a:rPr>
              <a:t>erreichen</a:t>
            </a:r>
            <a:r>
              <a:rPr lang="en-GB" spc="0" dirty="0">
                <a:solidFill>
                  <a:srgbClr val="000000"/>
                </a:solidFill>
                <a:latin typeface="Calibri"/>
                <a:ea typeface="+mn-lt"/>
                <a:cs typeface="+mn-lt"/>
              </a:rPr>
              <a:t>, </a:t>
            </a:r>
            <a:r>
              <a:rPr lang="en-GB" spc="0" err="1">
                <a:solidFill>
                  <a:srgbClr val="000000"/>
                </a:solidFill>
                <a:latin typeface="Calibri"/>
                <a:ea typeface="+mn-lt"/>
                <a:cs typeface="+mn-lt"/>
              </a:rPr>
              <a:t>ohne</a:t>
            </a:r>
            <a:r>
              <a:rPr lang="en-GB" spc="0" dirty="0">
                <a:solidFill>
                  <a:srgbClr val="000000"/>
                </a:solidFill>
                <a:latin typeface="Calibri"/>
                <a:ea typeface="+mn-lt"/>
                <a:cs typeface="+mn-lt"/>
              </a:rPr>
              <a:t> </a:t>
            </a:r>
            <a:r>
              <a:rPr lang="en-GB" spc="0" err="1">
                <a:solidFill>
                  <a:srgbClr val="000000"/>
                </a:solidFill>
                <a:latin typeface="Calibri"/>
                <a:ea typeface="+mn-lt"/>
                <a:cs typeface="+mn-lt"/>
              </a:rPr>
              <a:t>dafür</a:t>
            </a:r>
            <a:r>
              <a:rPr lang="en-GB" spc="0" dirty="0">
                <a:solidFill>
                  <a:srgbClr val="000000"/>
                </a:solidFill>
                <a:latin typeface="Calibri"/>
                <a:ea typeface="+mn-lt"/>
                <a:cs typeface="+mn-lt"/>
              </a:rPr>
              <a:t> </a:t>
            </a:r>
            <a:r>
              <a:rPr lang="en-GB" spc="0" err="1">
                <a:solidFill>
                  <a:srgbClr val="000000"/>
                </a:solidFill>
                <a:latin typeface="Calibri"/>
                <a:ea typeface="+mn-lt"/>
                <a:cs typeface="+mn-lt"/>
              </a:rPr>
              <a:t>eine</a:t>
            </a:r>
            <a:r>
              <a:rPr lang="en-GB" spc="0" dirty="0">
                <a:solidFill>
                  <a:srgbClr val="000000"/>
                </a:solidFill>
                <a:latin typeface="Calibri"/>
                <a:ea typeface="+mn-lt"/>
                <a:cs typeface="+mn-lt"/>
              </a:rPr>
              <a:t> </a:t>
            </a:r>
            <a:r>
              <a:rPr lang="en-GB" spc="0" err="1">
                <a:solidFill>
                  <a:srgbClr val="000000"/>
                </a:solidFill>
                <a:latin typeface="Calibri"/>
                <a:ea typeface="+mn-lt"/>
                <a:cs typeface="+mn-lt"/>
              </a:rPr>
              <a:t>finanzielle</a:t>
            </a:r>
            <a:r>
              <a:rPr lang="en-GB" spc="0" dirty="0">
                <a:solidFill>
                  <a:srgbClr val="000000"/>
                </a:solidFill>
                <a:latin typeface="Calibri"/>
                <a:ea typeface="+mn-lt"/>
                <a:cs typeface="+mn-lt"/>
              </a:rPr>
              <a:t> </a:t>
            </a:r>
            <a:r>
              <a:rPr lang="en-GB" spc="0" err="1">
                <a:solidFill>
                  <a:srgbClr val="000000"/>
                </a:solidFill>
                <a:latin typeface="Calibri"/>
                <a:ea typeface="+mn-lt"/>
                <a:cs typeface="+mn-lt"/>
              </a:rPr>
              <a:t>oder</a:t>
            </a:r>
            <a:r>
              <a:rPr lang="en-GB" spc="0" dirty="0">
                <a:solidFill>
                  <a:srgbClr val="000000"/>
                </a:solidFill>
                <a:latin typeface="Calibri"/>
                <a:ea typeface="+mn-lt"/>
                <a:cs typeface="+mn-lt"/>
              </a:rPr>
              <a:t> </a:t>
            </a:r>
            <a:r>
              <a:rPr lang="en-GB" spc="0" err="1">
                <a:solidFill>
                  <a:srgbClr val="000000"/>
                </a:solidFill>
                <a:latin typeface="Calibri"/>
                <a:ea typeface="+mn-lt"/>
                <a:cs typeface="+mn-lt"/>
              </a:rPr>
              <a:t>materielle</a:t>
            </a:r>
            <a:r>
              <a:rPr lang="en-GB" spc="0" dirty="0">
                <a:solidFill>
                  <a:srgbClr val="000000"/>
                </a:solidFill>
                <a:latin typeface="Calibri"/>
                <a:ea typeface="+mn-lt"/>
                <a:cs typeface="+mn-lt"/>
              </a:rPr>
              <a:t> </a:t>
            </a:r>
            <a:r>
              <a:rPr lang="en-GB" spc="0" err="1">
                <a:solidFill>
                  <a:srgbClr val="000000"/>
                </a:solidFill>
                <a:latin typeface="Calibri"/>
                <a:ea typeface="+mn-lt"/>
                <a:cs typeface="+mn-lt"/>
              </a:rPr>
              <a:t>Gegenleistung</a:t>
            </a:r>
            <a:r>
              <a:rPr lang="en-GB" spc="0" dirty="0">
                <a:solidFill>
                  <a:srgbClr val="000000"/>
                </a:solidFill>
                <a:latin typeface="Calibri"/>
                <a:ea typeface="+mn-lt"/>
                <a:cs typeface="+mn-lt"/>
              </a:rPr>
              <a:t> </a:t>
            </a:r>
            <a:r>
              <a:rPr lang="en-GB" spc="0" err="1">
                <a:solidFill>
                  <a:srgbClr val="000000"/>
                </a:solidFill>
                <a:latin typeface="Calibri"/>
                <a:ea typeface="+mn-lt"/>
                <a:cs typeface="+mn-lt"/>
              </a:rPr>
              <a:t>zu</a:t>
            </a:r>
            <a:r>
              <a:rPr lang="en-GB" spc="0" dirty="0">
                <a:solidFill>
                  <a:srgbClr val="000000"/>
                </a:solidFill>
                <a:latin typeface="Calibri"/>
                <a:ea typeface="+mn-lt"/>
                <a:cs typeface="+mn-lt"/>
              </a:rPr>
              <a:t> </a:t>
            </a:r>
            <a:r>
              <a:rPr lang="en-GB" spc="0" err="1">
                <a:solidFill>
                  <a:srgbClr val="000000"/>
                </a:solidFill>
                <a:latin typeface="Calibri"/>
                <a:ea typeface="+mn-lt"/>
                <a:cs typeface="+mn-lt"/>
              </a:rPr>
              <a:t>erhalten</a:t>
            </a:r>
            <a:r>
              <a:rPr kumimoji="0" lang="en-GB" i="0" strike="noStrike" kern="1200" cap="none" spc="0" normalizeH="0" baseline="0" noProof="0" dirty="0">
                <a:ln>
                  <a:noFill/>
                </a:ln>
                <a:solidFill>
                  <a:srgbClr val="000000"/>
                </a:solidFill>
                <a:effectLst/>
                <a:uLnTx/>
                <a:uFillTx/>
                <a:latin typeface="Calibri"/>
                <a:ea typeface="+mn-lt"/>
                <a:cs typeface="+mn-lt"/>
              </a:rPr>
              <a:t>.</a:t>
            </a:r>
            <a:endParaRPr lang="en-GB" i="0" strike="noStrike" kern="1200" cap="none" spc="0" normalizeH="0" baseline="0" noProof="0" dirty="0">
              <a:ln>
                <a:noFill/>
              </a:ln>
              <a:solidFill>
                <a:srgbClr val="000000"/>
              </a:solidFill>
              <a:effectLst/>
              <a:uLnTx/>
              <a:uFillTx/>
              <a:latin typeface="Calibri"/>
              <a:ea typeface="+mn-lt"/>
              <a:cs typeface="+mn-lt"/>
            </a:endParaRPr>
          </a:p>
          <a:p>
            <a:pPr marL="342900" marR="0" lvl="0" indent="-342900" algn="l" defTabSz="914400" rtl="0" eaLnBrk="1" fontAlgn="auto" latinLnBrk="0" hangingPunct="1">
              <a:lnSpc>
                <a:spcPct val="90000"/>
              </a:lnSpc>
              <a:spcBef>
                <a:spcPts val="1000"/>
              </a:spcBef>
              <a:spcAft>
                <a:spcPts val="0"/>
              </a:spcAft>
              <a:buClr>
                <a:schemeClr val="accent2"/>
              </a:buClr>
              <a:buSzTx/>
              <a:buFont typeface="Arial" panose="020B0604020202020204" pitchFamily="34" charset="0"/>
              <a:buChar char="•"/>
              <a:tabLst/>
              <a:defRPr/>
            </a:pPr>
            <a:endParaRPr lang="en-GB">
              <a:latin typeface="Calibri" panose="020F0502020204030204"/>
            </a:endParaRPr>
          </a:p>
          <a:p>
            <a:pPr marL="342900" marR="0" lvl="0" indent="-342900" fontAlgn="auto">
              <a:spcAft>
                <a:spcPts val="0"/>
              </a:spcAft>
              <a:buClr>
                <a:schemeClr val="accent2"/>
              </a:buClr>
              <a:buSzTx/>
              <a:buBlip>
                <a:blip r:embed="rId3"/>
              </a:buBlip>
              <a:tabLst/>
              <a:defRPr/>
            </a:pPr>
            <a:r>
              <a:rPr lang="en-GB" b="1" dirty="0" err="1">
                <a:solidFill>
                  <a:schemeClr val="accent2"/>
                </a:solidFill>
                <a:ea typeface="+mn-lt"/>
                <a:cs typeface="+mn-lt"/>
              </a:rPr>
              <a:t>Gewinnbeteiligung</a:t>
            </a:r>
            <a:r>
              <a:rPr lang="en-GB" b="1" dirty="0">
                <a:solidFill>
                  <a:schemeClr val="accent2"/>
                </a:solidFill>
                <a:ea typeface="+mn-lt"/>
                <a:cs typeface="+mn-lt"/>
              </a:rPr>
              <a:t>/</a:t>
            </a:r>
            <a:r>
              <a:rPr lang="en-GB" b="1" dirty="0" err="1">
                <a:solidFill>
                  <a:schemeClr val="accent2"/>
                </a:solidFill>
                <a:ea typeface="+mn-lt"/>
                <a:cs typeface="+mn-lt"/>
              </a:rPr>
              <a:t>Ertragsbeteiligung</a:t>
            </a:r>
            <a:r>
              <a:rPr lang="en-GB" b="1" dirty="0">
                <a:solidFill>
                  <a:schemeClr val="accent2"/>
                </a:solidFill>
                <a:latin typeface="Calibri" panose="020F0502020204030204"/>
              </a:rPr>
              <a:t>​​:</a:t>
            </a:r>
            <a:endParaRPr lang="en-GB" b="1" dirty="0">
              <a:solidFill>
                <a:schemeClr val="accent2"/>
              </a:solidFill>
              <a:latin typeface="Calibri" panose="020F0502020204030204"/>
              <a:cs typeface="Calibri"/>
            </a:endParaRPr>
          </a:p>
          <a:p>
            <a:pPr marL="0" marR="0" lvl="0" indent="0" fontAlgn="auto">
              <a:spcAft>
                <a:spcPts val="0"/>
              </a:spcAft>
              <a:buClr>
                <a:schemeClr val="accent2"/>
              </a:buClr>
              <a:buSzTx/>
              <a:tabLst/>
              <a:defRPr/>
            </a:pPr>
            <a:endParaRPr lang="en-GB" b="1">
              <a:solidFill>
                <a:schemeClr val="accent2"/>
              </a:solidFill>
              <a:latin typeface="Calibri" panose="020F0502020204030204"/>
            </a:endParaRPr>
          </a:p>
          <a:p>
            <a:pPr marL="800100" lvl="1" indent="-342900">
              <a:buClr>
                <a:schemeClr val="accent2"/>
              </a:buClr>
              <a:buFont typeface="Arial" panose="020B0604020202020204" pitchFamily="34" charset="0"/>
              <a:buChar char="•"/>
              <a:defRPr/>
            </a:pPr>
            <a:r>
              <a:rPr lang="en-GB" err="1">
                <a:solidFill>
                  <a:srgbClr val="000000"/>
                </a:solidFill>
                <a:latin typeface="Calibri"/>
                <a:ea typeface="+mn-lt"/>
                <a:cs typeface="+mn-lt"/>
              </a:rPr>
              <a:t>Unternehmen</a:t>
            </a:r>
            <a:r>
              <a:rPr lang="en-GB" dirty="0">
                <a:solidFill>
                  <a:srgbClr val="000000"/>
                </a:solidFill>
                <a:latin typeface="Calibri"/>
                <a:ea typeface="+mn-lt"/>
                <a:cs typeface="+mn-lt"/>
              </a:rPr>
              <a:t> </a:t>
            </a:r>
            <a:r>
              <a:rPr lang="en-GB" err="1">
                <a:solidFill>
                  <a:srgbClr val="000000"/>
                </a:solidFill>
                <a:latin typeface="Calibri"/>
                <a:ea typeface="+mn-lt"/>
                <a:cs typeface="+mn-lt"/>
              </a:rPr>
              <a:t>können</a:t>
            </a:r>
            <a:r>
              <a:rPr lang="en-GB" dirty="0">
                <a:solidFill>
                  <a:srgbClr val="000000"/>
                </a:solidFill>
                <a:latin typeface="Calibri"/>
                <a:ea typeface="+mn-lt"/>
                <a:cs typeface="+mn-lt"/>
              </a:rPr>
              <a:t> </a:t>
            </a:r>
            <a:r>
              <a:rPr lang="en-GB" err="1">
                <a:solidFill>
                  <a:srgbClr val="000000"/>
                </a:solidFill>
                <a:latin typeface="Calibri"/>
                <a:ea typeface="+mn-lt"/>
                <a:cs typeface="+mn-lt"/>
              </a:rPr>
              <a:t>künftige</a:t>
            </a:r>
            <a:r>
              <a:rPr lang="en-GB" dirty="0">
                <a:solidFill>
                  <a:srgbClr val="000000"/>
                </a:solidFill>
                <a:latin typeface="Calibri"/>
                <a:ea typeface="+mn-lt"/>
                <a:cs typeface="+mn-lt"/>
              </a:rPr>
              <a:t> </a:t>
            </a:r>
            <a:r>
              <a:rPr lang="en-GB" err="1">
                <a:solidFill>
                  <a:srgbClr val="000000"/>
                </a:solidFill>
                <a:latin typeface="Calibri"/>
                <a:ea typeface="+mn-lt"/>
                <a:cs typeface="+mn-lt"/>
              </a:rPr>
              <a:t>Gewinne</a:t>
            </a:r>
            <a:r>
              <a:rPr lang="en-GB" dirty="0">
                <a:solidFill>
                  <a:srgbClr val="000000"/>
                </a:solidFill>
                <a:latin typeface="Calibri"/>
                <a:ea typeface="+mn-lt"/>
                <a:cs typeface="+mn-lt"/>
              </a:rPr>
              <a:t> </a:t>
            </a:r>
            <a:r>
              <a:rPr lang="en-GB" err="1">
                <a:solidFill>
                  <a:srgbClr val="000000"/>
                </a:solidFill>
                <a:latin typeface="Calibri"/>
                <a:ea typeface="+mn-lt"/>
                <a:cs typeface="+mn-lt"/>
              </a:rPr>
              <a:t>oder</a:t>
            </a:r>
            <a:r>
              <a:rPr lang="en-GB" dirty="0">
                <a:solidFill>
                  <a:srgbClr val="000000"/>
                </a:solidFill>
                <a:latin typeface="Calibri"/>
                <a:ea typeface="+mn-lt"/>
                <a:cs typeface="+mn-lt"/>
              </a:rPr>
              <a:t> </a:t>
            </a:r>
            <a:r>
              <a:rPr lang="en-GB" err="1">
                <a:solidFill>
                  <a:srgbClr val="000000"/>
                </a:solidFill>
                <a:latin typeface="Calibri"/>
                <a:ea typeface="+mn-lt"/>
                <a:cs typeface="+mn-lt"/>
              </a:rPr>
              <a:t>Einnahmen</a:t>
            </a:r>
            <a:r>
              <a:rPr lang="en-GB" dirty="0">
                <a:solidFill>
                  <a:srgbClr val="000000"/>
                </a:solidFill>
                <a:latin typeface="Calibri"/>
                <a:ea typeface="+mn-lt"/>
                <a:cs typeface="+mn-lt"/>
              </a:rPr>
              <a:t> </a:t>
            </a:r>
            <a:r>
              <a:rPr lang="en-GB" err="1">
                <a:solidFill>
                  <a:srgbClr val="000000"/>
                </a:solidFill>
                <a:latin typeface="Calibri"/>
                <a:ea typeface="+mn-lt"/>
                <a:cs typeface="+mn-lt"/>
              </a:rPr>
              <a:t>mit</a:t>
            </a:r>
            <a:r>
              <a:rPr lang="en-GB" dirty="0">
                <a:solidFill>
                  <a:srgbClr val="000000"/>
                </a:solidFill>
                <a:latin typeface="Calibri"/>
                <a:ea typeface="+mn-lt"/>
                <a:cs typeface="+mn-lt"/>
              </a:rPr>
              <a:t> der Crowd </a:t>
            </a:r>
            <a:r>
              <a:rPr lang="en-GB" err="1">
                <a:solidFill>
                  <a:srgbClr val="000000"/>
                </a:solidFill>
                <a:latin typeface="Calibri"/>
                <a:ea typeface="+mn-lt"/>
                <a:cs typeface="+mn-lt"/>
              </a:rPr>
              <a:t>teilen</a:t>
            </a:r>
            <a:r>
              <a:rPr lang="en-GB" dirty="0">
                <a:solidFill>
                  <a:srgbClr val="000000"/>
                </a:solidFill>
                <a:latin typeface="Calibri"/>
                <a:ea typeface="+mn-lt"/>
                <a:cs typeface="+mn-lt"/>
              </a:rPr>
              <a:t>, </a:t>
            </a:r>
            <a:r>
              <a:rPr lang="en-GB" err="1">
                <a:solidFill>
                  <a:srgbClr val="000000"/>
                </a:solidFill>
                <a:latin typeface="Calibri"/>
                <a:ea typeface="+mn-lt"/>
                <a:cs typeface="+mn-lt"/>
              </a:rPr>
              <a:t>wenn</a:t>
            </a:r>
            <a:r>
              <a:rPr lang="en-GB" dirty="0">
                <a:solidFill>
                  <a:srgbClr val="000000"/>
                </a:solidFill>
                <a:latin typeface="Calibri"/>
                <a:ea typeface="+mn-lt"/>
                <a:cs typeface="+mn-lt"/>
              </a:rPr>
              <a:t> </a:t>
            </a:r>
            <a:r>
              <a:rPr lang="en-GB" err="1">
                <a:solidFill>
                  <a:srgbClr val="000000"/>
                </a:solidFill>
                <a:latin typeface="Calibri"/>
                <a:ea typeface="+mn-lt"/>
                <a:cs typeface="+mn-lt"/>
              </a:rPr>
              <a:t>sie</a:t>
            </a:r>
            <a:r>
              <a:rPr lang="en-GB" dirty="0">
                <a:solidFill>
                  <a:srgbClr val="000000"/>
                </a:solidFill>
                <a:latin typeface="Calibri"/>
                <a:ea typeface="+mn-lt"/>
                <a:cs typeface="+mn-lt"/>
              </a:rPr>
              <a:t> </a:t>
            </a:r>
            <a:r>
              <a:rPr lang="en-GB" err="1">
                <a:solidFill>
                  <a:srgbClr val="000000"/>
                </a:solidFill>
                <a:latin typeface="Calibri"/>
                <a:ea typeface="+mn-lt"/>
                <a:cs typeface="+mn-lt"/>
              </a:rPr>
              <a:t>im</a:t>
            </a:r>
            <a:r>
              <a:rPr lang="en-GB" dirty="0">
                <a:solidFill>
                  <a:srgbClr val="000000"/>
                </a:solidFill>
                <a:latin typeface="Calibri"/>
                <a:ea typeface="+mn-lt"/>
                <a:cs typeface="+mn-lt"/>
              </a:rPr>
              <a:t> </a:t>
            </a:r>
            <a:r>
              <a:rPr lang="en-GB" err="1">
                <a:solidFill>
                  <a:srgbClr val="000000"/>
                </a:solidFill>
                <a:latin typeface="Calibri"/>
                <a:ea typeface="+mn-lt"/>
                <a:cs typeface="+mn-lt"/>
              </a:rPr>
              <a:t>Gegenzug</a:t>
            </a:r>
            <a:r>
              <a:rPr lang="en-GB" dirty="0">
                <a:solidFill>
                  <a:srgbClr val="000000"/>
                </a:solidFill>
                <a:latin typeface="Calibri"/>
                <a:ea typeface="+mn-lt"/>
                <a:cs typeface="+mn-lt"/>
              </a:rPr>
              <a:t> </a:t>
            </a:r>
            <a:r>
              <a:rPr lang="en-GB" err="1">
                <a:solidFill>
                  <a:srgbClr val="000000"/>
                </a:solidFill>
                <a:latin typeface="Calibri"/>
                <a:ea typeface="+mn-lt"/>
                <a:cs typeface="+mn-lt"/>
              </a:rPr>
              <a:t>eine</a:t>
            </a:r>
            <a:r>
              <a:rPr lang="en-GB" dirty="0">
                <a:solidFill>
                  <a:srgbClr val="000000"/>
                </a:solidFill>
                <a:latin typeface="Calibri"/>
                <a:ea typeface="+mn-lt"/>
                <a:cs typeface="+mn-lt"/>
              </a:rPr>
              <a:t> </a:t>
            </a:r>
            <a:r>
              <a:rPr lang="en-GB" err="1">
                <a:solidFill>
                  <a:srgbClr val="000000"/>
                </a:solidFill>
                <a:latin typeface="Calibri"/>
                <a:ea typeface="+mn-lt"/>
                <a:cs typeface="+mn-lt"/>
              </a:rPr>
              <a:t>aktuelle</a:t>
            </a:r>
            <a:r>
              <a:rPr lang="en-GB" dirty="0">
                <a:solidFill>
                  <a:srgbClr val="000000"/>
                </a:solidFill>
                <a:latin typeface="Calibri"/>
                <a:ea typeface="+mn-lt"/>
                <a:cs typeface="+mn-lt"/>
              </a:rPr>
              <a:t> </a:t>
            </a:r>
            <a:r>
              <a:rPr lang="en-GB" err="1">
                <a:solidFill>
                  <a:srgbClr val="000000"/>
                </a:solidFill>
                <a:latin typeface="Calibri"/>
                <a:ea typeface="+mn-lt"/>
                <a:cs typeface="+mn-lt"/>
              </a:rPr>
              <a:t>Finanzierung</a:t>
            </a:r>
            <a:r>
              <a:rPr lang="en-GB" dirty="0">
                <a:solidFill>
                  <a:srgbClr val="000000"/>
                </a:solidFill>
                <a:latin typeface="Calibri"/>
                <a:ea typeface="+mn-lt"/>
                <a:cs typeface="+mn-lt"/>
              </a:rPr>
              <a:t> </a:t>
            </a:r>
            <a:r>
              <a:rPr lang="en-GB" err="1">
                <a:solidFill>
                  <a:srgbClr val="000000"/>
                </a:solidFill>
                <a:latin typeface="Calibri"/>
                <a:ea typeface="+mn-lt"/>
                <a:cs typeface="+mn-lt"/>
              </a:rPr>
              <a:t>erhalten</a:t>
            </a:r>
            <a:r>
              <a:rPr kumimoji="0" lang="en-GB" i="0" strike="noStrike" kern="1200" cap="none" spc="0" normalizeH="0" baseline="0" noProof="0" dirty="0">
                <a:ln>
                  <a:noFill/>
                </a:ln>
                <a:solidFill>
                  <a:srgbClr val="000000"/>
                </a:solidFill>
                <a:effectLst/>
                <a:uLnTx/>
                <a:uFillTx/>
                <a:latin typeface="Calibri"/>
                <a:ea typeface="+mn-lt"/>
                <a:cs typeface="+mn-lt"/>
              </a:rPr>
              <a:t>.</a:t>
            </a:r>
            <a:endParaRPr lang="en-GB" i="0" strike="noStrike" kern="1200" cap="none" spc="0" normalizeH="0" baseline="0" noProof="0" dirty="0">
              <a:ln>
                <a:noFill/>
              </a:ln>
              <a:solidFill>
                <a:srgbClr val="000000"/>
              </a:solidFill>
              <a:effectLst/>
              <a:uLnTx/>
              <a:uFillTx/>
              <a:latin typeface="Calibri"/>
              <a:ea typeface="+mn-lt"/>
              <a:cs typeface="+mn-lt"/>
            </a:endParaRPr>
          </a:p>
          <a:p>
            <a:pPr marL="342900" marR="0" lvl="0" indent="-342900" algn="l" defTabSz="914400" rtl="0" eaLnBrk="1" fontAlgn="auto" latinLnBrk="0" hangingPunct="1">
              <a:lnSpc>
                <a:spcPct val="90000"/>
              </a:lnSpc>
              <a:spcBef>
                <a:spcPts val="1000"/>
              </a:spcBef>
              <a:spcAft>
                <a:spcPts val="0"/>
              </a:spcAft>
              <a:buClr>
                <a:schemeClr val="accent2"/>
              </a:buClr>
              <a:buSzTx/>
              <a:buFont typeface="Arial" panose="020B0604020202020204" pitchFamily="34" charset="0"/>
              <a:buChar char="•"/>
              <a:tabLst/>
              <a:defRPr/>
            </a:pPr>
            <a:endParaRPr lang="en-GB" sz="2200" i="0" strike="noStrike" kern="1200" cap="none" spc="0" normalizeH="0" baseline="0" noProof="0" dirty="0">
              <a:ln>
                <a:noFill/>
              </a:ln>
              <a:effectLst/>
              <a:uLnTx/>
              <a:uFillTx/>
              <a:latin typeface="Calibri" panose="020F0502020204030204"/>
              <a:ea typeface="Calibri"/>
              <a:cs typeface="Calibri"/>
            </a:endParaRPr>
          </a:p>
          <a:p>
            <a:pPr marL="342900" marR="0" lvl="0" indent="-342900" algn="l" defTabSz="914400" rtl="0" eaLnBrk="1" fontAlgn="auto" latinLnBrk="0" hangingPunct="1">
              <a:lnSpc>
                <a:spcPct val="90000"/>
              </a:lnSpc>
              <a:spcBef>
                <a:spcPts val="1000"/>
              </a:spcBef>
              <a:spcAft>
                <a:spcPts val="0"/>
              </a:spcAft>
              <a:buClr>
                <a:schemeClr val="accent2"/>
              </a:buClr>
              <a:buSzTx/>
              <a:buBlip>
                <a:blip r:embed="rId3"/>
              </a:buBlip>
              <a:tabLst/>
              <a:defRPr/>
            </a:pPr>
            <a:endParaRPr kumimoji="0" lang="en-GB" i="0" strike="noStrike" kern="1200" cap="none" spc="0" normalizeH="0" baseline="0" noProof="0">
              <a:ln>
                <a:noFill/>
              </a:ln>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tabLst/>
              <a:defRPr/>
            </a:pPr>
            <a:endParaRPr lang="en-GB" u="sng">
              <a:latin typeface="Calibri" panose="020F0502020204030204"/>
            </a:endParaRP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i="0" u="sng" strike="noStrike" kern="1200" cap="none" spc="0" normalizeH="0" baseline="0" noProof="0">
              <a:ln>
                <a:noFill/>
              </a:ln>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b="1" i="0" u="none" strike="noStrike" kern="1200" cap="none" spc="0" normalizeH="0" baseline="0" noProof="0">
              <a:ln>
                <a:noFill/>
              </a:ln>
              <a:solidFill>
                <a:schemeClr val="accent2"/>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tabLst/>
              <a:defRPr/>
            </a:pPr>
            <a:endParaRPr kumimoji="0" lang="en-GB" b="0" i="0" u="none" strike="noStrike" kern="1200" cap="none" spc="0" normalizeH="0" baseline="0" noProof="0">
              <a:ln>
                <a:noFill/>
              </a:ln>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Blip>
                <a:blip r:embed="rId4"/>
              </a:buBlip>
              <a:tabLst/>
              <a:defRPr/>
            </a:pPr>
            <a:endParaRPr kumimoji="0" lang="en-GB" b="0" i="0" u="none" strike="noStrike" kern="1200" cap="none" spc="0" normalizeH="0" baseline="0" noProof="0">
              <a:ln>
                <a:noFill/>
              </a:ln>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Blip>
                <a:blip r:embed="rId4"/>
              </a:buBlip>
              <a:tabLst/>
              <a:defRPr/>
            </a:pPr>
            <a:endParaRPr kumimoji="0" lang="en-GB" b="0" i="0" u="none" strike="noStrike" kern="1200" cap="none" spc="0" normalizeH="0" baseline="0" noProof="0">
              <a:ln>
                <a:noFill/>
              </a:ln>
              <a:effectLst/>
              <a:uLnTx/>
              <a:uFillTx/>
              <a:latin typeface="Calibri" panose="020F0502020204030204"/>
              <a:ea typeface="+mn-ea"/>
              <a:cs typeface="+mn-cs"/>
            </a:endParaRPr>
          </a:p>
          <a:p>
            <a:endParaRPr lang="en-US" sz="200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lIns="91440" tIns="45720" rIns="91440" bIns="45720" anchor="t">
            <a:noAutofit/>
          </a:bodyPr>
          <a:lstStyle/>
          <a:p>
            <a:r>
              <a:rPr lang="en-GB" err="1">
                <a:ea typeface="+mn-lt"/>
                <a:cs typeface="+mn-lt"/>
              </a:rPr>
              <a:t>Arten</a:t>
            </a:r>
            <a:r>
              <a:rPr lang="en-GB">
                <a:ea typeface="+mn-lt"/>
                <a:cs typeface="+mn-lt"/>
              </a:rPr>
              <a:t> von Crowdfunding</a:t>
            </a:r>
            <a:endParaRPr lang="en-US">
              <a:ea typeface="+mn-lt"/>
              <a:cs typeface="+mn-lt"/>
            </a:endParaRPr>
          </a:p>
        </p:txBody>
      </p:sp>
    </p:spTree>
    <p:extLst>
      <p:ext uri="{BB962C8B-B14F-4D97-AF65-F5344CB8AC3E}">
        <p14:creationId xmlns:p14="http://schemas.microsoft.com/office/powerpoint/2010/main" val="3620787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xEl>
                                              <p:pRg st="4" end="4"/>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763486"/>
            <a:ext cx="10595237" cy="4132136"/>
          </a:xfrm>
        </p:spPr>
        <p:txBody>
          <a:bodyPr lIns="91440" tIns="45720" rIns="91440" bIns="45720" anchor="t"/>
          <a:lstStyle/>
          <a:p>
            <a:pPr marL="342900" indent="-342900">
              <a:buClr>
                <a:schemeClr val="accent2"/>
              </a:buClr>
              <a:buBlip>
                <a:blip r:embed="rId3"/>
              </a:buBlip>
              <a:defRPr/>
            </a:pPr>
            <a:r>
              <a:rPr lang="en-GB" b="1" dirty="0">
                <a:solidFill>
                  <a:schemeClr val="accent2"/>
                </a:solidFill>
                <a:ea typeface="+mn-lt"/>
                <a:cs typeface="+mn-lt"/>
              </a:rPr>
              <a:t>Crowdfunding von </a:t>
            </a:r>
            <a:r>
              <a:rPr lang="en-GB" b="1" dirty="0" err="1">
                <a:solidFill>
                  <a:schemeClr val="accent2"/>
                </a:solidFill>
                <a:ea typeface="+mn-lt"/>
                <a:cs typeface="+mn-lt"/>
              </a:rPr>
              <a:t>Schuldverschreibungen</a:t>
            </a:r>
            <a:r>
              <a:rPr lang="en-GB" b="1" dirty="0">
                <a:solidFill>
                  <a:schemeClr val="accent2"/>
                </a:solidFill>
                <a:ea typeface="+mn-lt"/>
                <a:cs typeface="+mn-lt"/>
              </a:rPr>
              <a:t>:</a:t>
            </a:r>
            <a:endParaRPr lang="en-GB" b="1" dirty="0">
              <a:solidFill>
                <a:schemeClr val="accent2"/>
              </a:solidFill>
              <a:latin typeface="Calibri" panose="020F0502020204030204"/>
            </a:endParaRPr>
          </a:p>
          <a:p>
            <a:pPr marL="0" marR="0" lvl="0" indent="0" algn="l" defTabSz="914400" rtl="0" eaLnBrk="1" fontAlgn="auto" latinLnBrk="0" hangingPunct="1">
              <a:lnSpc>
                <a:spcPct val="90000"/>
              </a:lnSpc>
              <a:spcBef>
                <a:spcPts val="1000"/>
              </a:spcBef>
              <a:spcAft>
                <a:spcPts val="0"/>
              </a:spcAft>
              <a:buClr>
                <a:schemeClr val="accent2"/>
              </a:buClr>
              <a:buSzTx/>
              <a:tabLst/>
              <a:defRPr/>
            </a:pPr>
            <a:endParaRPr kumimoji="0" lang="en-GB" i="0" strike="noStrike" kern="1200" cap="none" spc="0" normalizeH="0" baseline="0" noProof="0">
              <a:ln>
                <a:noFill/>
              </a:ln>
              <a:effectLst/>
              <a:uLnTx/>
              <a:uFillTx/>
              <a:latin typeface="Calibri" panose="020F0502020204030204"/>
              <a:ea typeface="+mn-ea"/>
              <a:cs typeface="+mn-cs"/>
            </a:endParaRPr>
          </a:p>
          <a:p>
            <a:pPr marL="800100" lvl="1" indent="-342900">
              <a:buClr>
                <a:schemeClr val="accent2"/>
              </a:buClr>
              <a:buFont typeface="Arial" panose="020B0604020202020204" pitchFamily="34" charset="0"/>
              <a:buChar char="•"/>
              <a:defRPr/>
            </a:pPr>
            <a:r>
              <a:rPr lang="en-GB" sz="2200" err="1">
                <a:solidFill>
                  <a:srgbClr val="000000"/>
                </a:solidFill>
                <a:latin typeface="Calibri"/>
                <a:ea typeface="+mn-lt"/>
                <a:cs typeface="+mn-lt"/>
              </a:rPr>
              <a:t>Einzelpersonen</a:t>
            </a:r>
            <a:r>
              <a:rPr lang="en-GB" sz="2200" dirty="0">
                <a:solidFill>
                  <a:srgbClr val="000000"/>
                </a:solidFill>
                <a:latin typeface="Calibri"/>
                <a:ea typeface="+mn-lt"/>
                <a:cs typeface="+mn-lt"/>
              </a:rPr>
              <a:t> </a:t>
            </a:r>
            <a:r>
              <a:rPr lang="en-GB" sz="2200" err="1">
                <a:solidFill>
                  <a:srgbClr val="000000"/>
                </a:solidFill>
                <a:latin typeface="Calibri"/>
                <a:ea typeface="+mn-lt"/>
                <a:cs typeface="+mn-lt"/>
              </a:rPr>
              <a:t>investieren</a:t>
            </a:r>
            <a:r>
              <a:rPr lang="en-GB" sz="2200" dirty="0">
                <a:solidFill>
                  <a:srgbClr val="000000"/>
                </a:solidFill>
                <a:latin typeface="Calibri"/>
                <a:ea typeface="+mn-lt"/>
                <a:cs typeface="+mn-lt"/>
              </a:rPr>
              <a:t> </a:t>
            </a:r>
            <a:r>
              <a:rPr kumimoji="0" lang="en-GB" sz="2200" i="0" strike="noStrike" kern="1200" cap="none" spc="0" normalizeH="0" baseline="0" noProof="0" dirty="0">
                <a:ln>
                  <a:noFill/>
                </a:ln>
                <a:solidFill>
                  <a:srgbClr val="000000"/>
                </a:solidFill>
                <a:effectLst/>
                <a:uLnTx/>
                <a:uFillTx/>
                <a:latin typeface="Calibri"/>
                <a:ea typeface="+mn-lt"/>
                <a:cs typeface="+mn-lt"/>
              </a:rPr>
              <a:t>in </a:t>
            </a:r>
            <a:r>
              <a:rPr lang="en-GB" sz="2200" err="1">
                <a:solidFill>
                  <a:srgbClr val="000000"/>
                </a:solidFill>
                <a:latin typeface="Calibri"/>
                <a:ea typeface="+mn-lt"/>
                <a:cs typeface="+mn-lt"/>
              </a:rPr>
              <a:t>einen</a:t>
            </a:r>
            <a:r>
              <a:rPr lang="en-GB" sz="2200" dirty="0">
                <a:solidFill>
                  <a:srgbClr val="000000"/>
                </a:solidFill>
                <a:latin typeface="Calibri"/>
                <a:ea typeface="+mn-lt"/>
                <a:cs typeface="+mn-lt"/>
              </a:rPr>
              <a:t> </a:t>
            </a:r>
            <a:r>
              <a:rPr lang="en-GB" sz="2200" err="1">
                <a:solidFill>
                  <a:srgbClr val="000000"/>
                </a:solidFill>
                <a:latin typeface="Calibri"/>
                <a:ea typeface="+mn-lt"/>
                <a:cs typeface="+mn-lt"/>
              </a:rPr>
              <a:t>vom</a:t>
            </a:r>
            <a:r>
              <a:rPr lang="en-GB" sz="2200" dirty="0">
                <a:solidFill>
                  <a:srgbClr val="000000"/>
                </a:solidFill>
                <a:latin typeface="Calibri"/>
                <a:ea typeface="+mn-lt"/>
                <a:cs typeface="+mn-lt"/>
              </a:rPr>
              <a:t> </a:t>
            </a:r>
            <a:r>
              <a:rPr lang="en-GB" sz="2200" err="1">
                <a:solidFill>
                  <a:srgbClr val="000000"/>
                </a:solidFill>
                <a:latin typeface="Calibri"/>
                <a:ea typeface="+mn-lt"/>
                <a:cs typeface="+mn-lt"/>
              </a:rPr>
              <a:t>Unternehmen</a:t>
            </a:r>
            <a:r>
              <a:rPr lang="en-GB" sz="2200" dirty="0">
                <a:solidFill>
                  <a:srgbClr val="000000"/>
                </a:solidFill>
                <a:latin typeface="Calibri"/>
                <a:ea typeface="+mn-lt"/>
                <a:cs typeface="+mn-lt"/>
              </a:rPr>
              <a:t> </a:t>
            </a:r>
            <a:r>
              <a:rPr lang="en-GB" sz="2200" err="1">
                <a:solidFill>
                  <a:srgbClr val="000000"/>
                </a:solidFill>
                <a:latin typeface="Calibri"/>
                <a:ea typeface="+mn-lt"/>
                <a:cs typeface="+mn-lt"/>
              </a:rPr>
              <a:t>ausgegebenen</a:t>
            </a:r>
            <a:r>
              <a:rPr lang="en-GB" sz="2200" dirty="0">
                <a:solidFill>
                  <a:srgbClr val="000000"/>
                </a:solidFill>
                <a:latin typeface="Calibri"/>
                <a:ea typeface="+mn-lt"/>
                <a:cs typeface="+mn-lt"/>
              </a:rPr>
              <a:t> </a:t>
            </a:r>
            <a:r>
              <a:rPr lang="en-GB" sz="2200" err="1">
                <a:solidFill>
                  <a:srgbClr val="000000"/>
                </a:solidFill>
                <a:latin typeface="Calibri"/>
                <a:ea typeface="+mn-lt"/>
                <a:cs typeface="+mn-lt"/>
              </a:rPr>
              <a:t>Schuldtitel</a:t>
            </a:r>
            <a:r>
              <a:rPr kumimoji="0" lang="en-GB" sz="2200" i="0" strike="noStrike" kern="1200" cap="none" spc="0" normalizeH="0" baseline="0" noProof="0" dirty="0">
                <a:ln>
                  <a:noFill/>
                </a:ln>
                <a:solidFill>
                  <a:srgbClr val="000000"/>
                </a:solidFill>
                <a:effectLst/>
                <a:uLnTx/>
                <a:uFillTx/>
                <a:latin typeface="Calibri"/>
                <a:ea typeface="+mn-lt"/>
                <a:cs typeface="+mn-lt"/>
              </a:rPr>
              <a:t>,</a:t>
            </a:r>
            <a:r>
              <a:rPr lang="en-GB" sz="2200" dirty="0">
                <a:solidFill>
                  <a:srgbClr val="000000"/>
                </a:solidFill>
                <a:latin typeface="Calibri"/>
                <a:ea typeface="+mn-lt"/>
                <a:cs typeface="+mn-lt"/>
              </a:rPr>
              <a:t> z. B. </a:t>
            </a:r>
            <a:r>
              <a:rPr lang="en-GB" sz="2200" err="1">
                <a:solidFill>
                  <a:srgbClr val="000000"/>
                </a:solidFill>
                <a:latin typeface="Calibri"/>
                <a:ea typeface="+mn-lt"/>
                <a:cs typeface="+mn-lt"/>
              </a:rPr>
              <a:t>eine</a:t>
            </a:r>
            <a:r>
              <a:rPr lang="en-GB" sz="2200" dirty="0">
                <a:solidFill>
                  <a:srgbClr val="000000"/>
                </a:solidFill>
                <a:latin typeface="Calibri"/>
                <a:ea typeface="+mn-lt"/>
                <a:cs typeface="+mn-lt"/>
              </a:rPr>
              <a:t> </a:t>
            </a:r>
            <a:r>
              <a:rPr lang="en-GB" sz="2200" err="1">
                <a:solidFill>
                  <a:srgbClr val="000000"/>
                </a:solidFill>
                <a:latin typeface="Calibri"/>
                <a:ea typeface="+mn-lt"/>
                <a:cs typeface="+mn-lt"/>
              </a:rPr>
              <a:t>Anleihe</a:t>
            </a:r>
            <a:r>
              <a:rPr kumimoji="0" lang="en-GB" sz="2200" i="0" strike="noStrike" kern="1200" cap="none" spc="0" normalizeH="0" baseline="0" noProof="0" dirty="0">
                <a:ln>
                  <a:noFill/>
                </a:ln>
                <a:solidFill>
                  <a:srgbClr val="000000"/>
                </a:solidFill>
                <a:effectLst/>
                <a:uLnTx/>
                <a:uFillTx/>
                <a:latin typeface="Calibri"/>
                <a:ea typeface="+mn-lt"/>
                <a:cs typeface="+mn-lt"/>
              </a:rPr>
              <a:t>.</a:t>
            </a:r>
            <a:endParaRPr lang="en-GB" sz="2200">
              <a:solidFill>
                <a:srgbClr val="000000"/>
              </a:solidFill>
              <a:latin typeface="Calibri"/>
              <a:ea typeface="+mn-lt"/>
              <a:cs typeface="+mn-lt"/>
            </a:endParaRPr>
          </a:p>
          <a:p>
            <a:pPr marL="342900" marR="0" lvl="0" indent="-342900" algn="l" defTabSz="914400" rtl="0" eaLnBrk="1" fontAlgn="auto" latinLnBrk="0" hangingPunct="1">
              <a:lnSpc>
                <a:spcPct val="90000"/>
              </a:lnSpc>
              <a:spcBef>
                <a:spcPts val="1000"/>
              </a:spcBef>
              <a:spcAft>
                <a:spcPts val="0"/>
              </a:spcAft>
              <a:buClr>
                <a:schemeClr val="accent2"/>
              </a:buClr>
              <a:buSzTx/>
              <a:buFont typeface="Arial" panose="020B0604020202020204" pitchFamily="34" charset="0"/>
              <a:buChar char="•"/>
              <a:tabLst/>
              <a:defRPr/>
            </a:pPr>
            <a:endParaRPr lang="en-GB" sz="2200" dirty="0">
              <a:latin typeface="Calibri" panose="020F0502020204030204"/>
              <a:ea typeface="Calibri"/>
              <a:cs typeface="Calibri"/>
            </a:endParaRPr>
          </a:p>
          <a:p>
            <a:pPr marL="342900" indent="-342900">
              <a:buClr>
                <a:schemeClr val="accent2"/>
              </a:buClr>
              <a:buBlip>
                <a:blip r:embed="rId3"/>
              </a:buBlip>
              <a:defRPr/>
            </a:pPr>
            <a:r>
              <a:rPr lang="en-GB" b="1" dirty="0" err="1">
                <a:solidFill>
                  <a:schemeClr val="accent2"/>
                </a:solidFill>
                <a:ea typeface="+mn-lt"/>
                <a:cs typeface="+mn-lt"/>
              </a:rPr>
              <a:t>Hybride</a:t>
            </a:r>
            <a:r>
              <a:rPr lang="en-GB" b="1" dirty="0">
                <a:solidFill>
                  <a:schemeClr val="accent2"/>
                </a:solidFill>
                <a:ea typeface="+mn-lt"/>
                <a:cs typeface="+mn-lt"/>
              </a:rPr>
              <a:t> Modelle</a:t>
            </a:r>
            <a:r>
              <a:rPr lang="en-GB" b="1" dirty="0">
                <a:solidFill>
                  <a:schemeClr val="accent2"/>
                </a:solidFill>
                <a:latin typeface="Calibri" panose="020F0502020204030204"/>
              </a:rPr>
              <a:t>:​​</a:t>
            </a:r>
            <a:endParaRPr lang="en-GB" b="1" dirty="0">
              <a:solidFill>
                <a:schemeClr val="accent2"/>
              </a:solidFill>
              <a:latin typeface="Calibri" panose="020F0502020204030204"/>
              <a:cs typeface="Calibri"/>
            </a:endParaRPr>
          </a:p>
          <a:p>
            <a:pPr marL="0" marR="0" lvl="0" indent="0" fontAlgn="auto">
              <a:spcAft>
                <a:spcPts val="0"/>
              </a:spcAft>
              <a:buClr>
                <a:schemeClr val="accent2"/>
              </a:buClr>
              <a:buSzTx/>
              <a:tabLst/>
              <a:defRPr/>
            </a:pPr>
            <a:endParaRPr lang="en-GB" b="1">
              <a:solidFill>
                <a:schemeClr val="accent2"/>
              </a:solidFill>
              <a:latin typeface="Calibri" panose="020F0502020204030204"/>
            </a:endParaRPr>
          </a:p>
          <a:p>
            <a:pPr marL="800100" lvl="1" indent="-342900">
              <a:buClr>
                <a:schemeClr val="accent2"/>
              </a:buClr>
              <a:buFont typeface="Arial" panose="020B0604020202020204" pitchFamily="34" charset="0"/>
              <a:buChar char="•"/>
              <a:defRPr/>
            </a:pPr>
            <a:r>
              <a:rPr lang="en-GB" err="1">
                <a:solidFill>
                  <a:srgbClr val="000000"/>
                </a:solidFill>
                <a:latin typeface="Calibri"/>
                <a:ea typeface="+mn-lt"/>
                <a:cs typeface="+mn-lt"/>
              </a:rPr>
              <a:t>Bieten</a:t>
            </a:r>
            <a:r>
              <a:rPr lang="en-GB" dirty="0">
                <a:solidFill>
                  <a:srgbClr val="000000"/>
                </a:solidFill>
                <a:latin typeface="Calibri"/>
                <a:ea typeface="+mn-lt"/>
                <a:cs typeface="+mn-lt"/>
              </a:rPr>
              <a:t> </a:t>
            </a:r>
            <a:r>
              <a:rPr lang="en-GB" err="1">
                <a:solidFill>
                  <a:srgbClr val="000000"/>
                </a:solidFill>
                <a:latin typeface="Calibri"/>
                <a:ea typeface="+mn-lt"/>
                <a:cs typeface="+mn-lt"/>
              </a:rPr>
              <a:t>Unternehmen</a:t>
            </a:r>
            <a:r>
              <a:rPr lang="en-GB" dirty="0">
                <a:solidFill>
                  <a:srgbClr val="000000"/>
                </a:solidFill>
                <a:latin typeface="Calibri"/>
                <a:ea typeface="+mn-lt"/>
                <a:cs typeface="+mn-lt"/>
              </a:rPr>
              <a:t> die </a:t>
            </a:r>
            <a:r>
              <a:rPr lang="en-GB" err="1">
                <a:solidFill>
                  <a:srgbClr val="000000"/>
                </a:solidFill>
                <a:latin typeface="Calibri"/>
                <a:ea typeface="+mn-lt"/>
                <a:cs typeface="+mn-lt"/>
              </a:rPr>
              <a:t>Möglichkeit</a:t>
            </a:r>
            <a:r>
              <a:rPr lang="en-GB" dirty="0">
                <a:solidFill>
                  <a:srgbClr val="000000"/>
                </a:solidFill>
                <a:latin typeface="Calibri"/>
                <a:ea typeface="+mn-lt"/>
                <a:cs typeface="+mn-lt"/>
              </a:rPr>
              <a:t>, </a:t>
            </a:r>
            <a:r>
              <a:rPr lang="en-GB" err="1">
                <a:solidFill>
                  <a:srgbClr val="000000"/>
                </a:solidFill>
                <a:latin typeface="Calibri"/>
                <a:ea typeface="+mn-lt"/>
                <a:cs typeface="+mn-lt"/>
              </a:rPr>
              <a:t>Elemente</a:t>
            </a:r>
            <a:r>
              <a:rPr lang="en-GB" dirty="0">
                <a:solidFill>
                  <a:srgbClr val="000000"/>
                </a:solidFill>
                <a:latin typeface="Calibri"/>
                <a:ea typeface="+mn-lt"/>
                <a:cs typeface="+mn-lt"/>
              </a:rPr>
              <a:t> von </a:t>
            </a:r>
            <a:r>
              <a:rPr lang="en-GB" err="1">
                <a:solidFill>
                  <a:srgbClr val="000000"/>
                </a:solidFill>
                <a:latin typeface="Calibri"/>
                <a:ea typeface="+mn-lt"/>
                <a:cs typeface="+mn-lt"/>
              </a:rPr>
              <a:t>mehr</a:t>
            </a:r>
            <a:r>
              <a:rPr lang="en-GB" dirty="0">
                <a:solidFill>
                  <a:srgbClr val="000000"/>
                </a:solidFill>
                <a:latin typeface="Calibri"/>
                <a:ea typeface="+mn-lt"/>
                <a:cs typeface="+mn-lt"/>
              </a:rPr>
              <a:t> </a:t>
            </a:r>
            <a:r>
              <a:rPr lang="en-GB" err="1">
                <a:solidFill>
                  <a:srgbClr val="000000"/>
                </a:solidFill>
                <a:latin typeface="Calibri"/>
                <a:ea typeface="+mn-lt"/>
                <a:cs typeface="+mn-lt"/>
              </a:rPr>
              <a:t>als</a:t>
            </a:r>
            <a:r>
              <a:rPr lang="en-GB" dirty="0">
                <a:solidFill>
                  <a:srgbClr val="000000"/>
                </a:solidFill>
                <a:latin typeface="Calibri"/>
                <a:ea typeface="+mn-lt"/>
                <a:cs typeface="+mn-lt"/>
              </a:rPr>
              <a:t> </a:t>
            </a:r>
            <a:r>
              <a:rPr lang="en-GB" err="1">
                <a:solidFill>
                  <a:srgbClr val="000000"/>
                </a:solidFill>
                <a:latin typeface="Calibri"/>
                <a:ea typeface="+mn-lt"/>
                <a:cs typeface="+mn-lt"/>
              </a:rPr>
              <a:t>einer</a:t>
            </a:r>
            <a:r>
              <a:rPr lang="en-GB" dirty="0">
                <a:solidFill>
                  <a:srgbClr val="000000"/>
                </a:solidFill>
                <a:latin typeface="Calibri"/>
                <a:ea typeface="+mn-lt"/>
                <a:cs typeface="+mn-lt"/>
              </a:rPr>
              <a:t> Crowdfunding-Art </a:t>
            </a:r>
            <a:r>
              <a:rPr lang="en-GB" err="1">
                <a:solidFill>
                  <a:srgbClr val="000000"/>
                </a:solidFill>
                <a:latin typeface="Calibri"/>
                <a:ea typeface="+mn-lt"/>
                <a:cs typeface="+mn-lt"/>
              </a:rPr>
              <a:t>zu</a:t>
            </a:r>
            <a:r>
              <a:rPr lang="en-GB" dirty="0">
                <a:solidFill>
                  <a:srgbClr val="000000"/>
                </a:solidFill>
                <a:latin typeface="Calibri"/>
                <a:ea typeface="+mn-lt"/>
                <a:cs typeface="+mn-lt"/>
              </a:rPr>
              <a:t> </a:t>
            </a:r>
            <a:r>
              <a:rPr lang="en-GB" err="1">
                <a:solidFill>
                  <a:srgbClr val="000000"/>
                </a:solidFill>
                <a:latin typeface="Calibri"/>
                <a:ea typeface="+mn-lt"/>
                <a:cs typeface="+mn-lt"/>
              </a:rPr>
              <a:t>kombinieren</a:t>
            </a:r>
            <a:r>
              <a:rPr kumimoji="0" lang="en-GB" i="0" strike="noStrike" kern="1200" cap="none" spc="0" normalizeH="0" baseline="0" noProof="0" dirty="0">
                <a:ln>
                  <a:noFill/>
                </a:ln>
                <a:solidFill>
                  <a:srgbClr val="000000"/>
                </a:solidFill>
                <a:effectLst/>
                <a:uLnTx/>
                <a:uFillTx/>
                <a:latin typeface="Calibri"/>
                <a:ea typeface="+mn-lt"/>
                <a:cs typeface="+mn-lt"/>
              </a:rPr>
              <a:t>.</a:t>
            </a:r>
            <a:endParaRPr lang="en-GB" dirty="0">
              <a:solidFill>
                <a:srgbClr val="000000"/>
              </a:solidFill>
              <a:latin typeface="Calibri"/>
              <a:ea typeface="+mn-lt"/>
              <a:cs typeface="+mn-lt"/>
            </a:endParaRPr>
          </a:p>
          <a:p>
            <a:pPr marL="342900" marR="0" lvl="0" indent="-342900" algn="l" defTabSz="914400" rtl="0" eaLnBrk="1" fontAlgn="auto" latinLnBrk="0" hangingPunct="1">
              <a:lnSpc>
                <a:spcPct val="90000"/>
              </a:lnSpc>
              <a:spcBef>
                <a:spcPts val="1000"/>
              </a:spcBef>
              <a:spcAft>
                <a:spcPts val="0"/>
              </a:spcAft>
              <a:buClr>
                <a:schemeClr val="accent2"/>
              </a:buClr>
              <a:buSzTx/>
              <a:buFont typeface="Arial" panose="020B0604020202020204" pitchFamily="34" charset="0"/>
              <a:buChar char="•"/>
              <a:tabLst/>
              <a:defRPr/>
            </a:pPr>
            <a:endParaRPr kumimoji="0" lang="en-GB" i="0" strike="noStrike" kern="1200" cap="none" spc="0" normalizeH="0" baseline="0" noProof="0">
              <a:ln>
                <a:noFill/>
              </a:ln>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000"/>
              </a:spcBef>
              <a:spcAft>
                <a:spcPts val="0"/>
              </a:spcAft>
              <a:buClr>
                <a:schemeClr val="accent2"/>
              </a:buClr>
              <a:buSzTx/>
              <a:buFont typeface="Arial" panose="020B0604020202020204" pitchFamily="34" charset="0"/>
              <a:buChar char="•"/>
              <a:tabLst/>
              <a:defRPr/>
            </a:pPr>
            <a:endParaRPr kumimoji="0" lang="en-GB" i="0" strike="noStrike" kern="1200" cap="none" spc="0" normalizeH="0" baseline="0" noProof="0">
              <a:ln>
                <a:noFill/>
              </a:ln>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000"/>
              </a:spcBef>
              <a:spcAft>
                <a:spcPts val="0"/>
              </a:spcAft>
              <a:buClr>
                <a:schemeClr val="accent2"/>
              </a:buClr>
              <a:buSzTx/>
              <a:buBlip>
                <a:blip r:embed="rId3"/>
              </a:buBlip>
              <a:tabLst/>
              <a:defRPr/>
            </a:pPr>
            <a:endParaRPr kumimoji="0" lang="en-GB" i="0" strike="noStrike" kern="1200" cap="none" spc="0" normalizeH="0" baseline="0" noProof="0">
              <a:ln>
                <a:noFill/>
              </a:ln>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tabLst/>
              <a:defRPr/>
            </a:pPr>
            <a:endParaRPr lang="en-GB" u="sng">
              <a:latin typeface="Calibri" panose="020F0502020204030204"/>
            </a:endParaRP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i="0" u="sng" strike="noStrike" kern="1200" cap="none" spc="0" normalizeH="0" baseline="0" noProof="0">
              <a:ln>
                <a:noFill/>
              </a:ln>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b="1" i="0" u="none" strike="noStrike" kern="1200" cap="none" spc="0" normalizeH="0" baseline="0" noProof="0">
              <a:ln>
                <a:noFill/>
              </a:ln>
              <a:solidFill>
                <a:schemeClr val="accent2"/>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tabLst/>
              <a:defRPr/>
            </a:pPr>
            <a:endParaRPr kumimoji="0" lang="en-GB" b="0" i="0" u="none" strike="noStrike" kern="1200" cap="none" spc="0" normalizeH="0" baseline="0" noProof="0">
              <a:ln>
                <a:noFill/>
              </a:ln>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Blip>
                <a:blip r:embed="rId4"/>
              </a:buBlip>
              <a:tabLst/>
              <a:defRPr/>
            </a:pPr>
            <a:endParaRPr kumimoji="0" lang="en-GB" b="0" i="0" u="none" strike="noStrike" kern="1200" cap="none" spc="0" normalizeH="0" baseline="0" noProof="0">
              <a:ln>
                <a:noFill/>
              </a:ln>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Blip>
                <a:blip r:embed="rId4"/>
              </a:buBlip>
              <a:tabLst/>
              <a:defRPr/>
            </a:pPr>
            <a:endParaRPr kumimoji="0" lang="en-GB" b="0" i="0" u="none" strike="noStrike" kern="1200" cap="none" spc="0" normalizeH="0" baseline="0" noProof="0">
              <a:ln>
                <a:noFill/>
              </a:ln>
              <a:effectLst/>
              <a:uLnTx/>
              <a:uFillTx/>
              <a:latin typeface="Calibri" panose="020F0502020204030204"/>
              <a:ea typeface="+mn-ea"/>
              <a:cs typeface="+mn-cs"/>
            </a:endParaRPr>
          </a:p>
          <a:p>
            <a:endParaRPr lang="en-US" sz="200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lIns="91440" tIns="45720" rIns="91440" bIns="45720" anchor="t">
            <a:noAutofit/>
          </a:bodyPr>
          <a:lstStyle/>
          <a:p>
            <a:r>
              <a:rPr lang="en-GB" err="1">
                <a:ea typeface="+mn-lt"/>
                <a:cs typeface="+mn-lt"/>
              </a:rPr>
              <a:t>Arten</a:t>
            </a:r>
            <a:r>
              <a:rPr lang="en-GB">
                <a:ea typeface="+mn-lt"/>
                <a:cs typeface="+mn-lt"/>
              </a:rPr>
              <a:t> von Crowdfunding</a:t>
            </a:r>
            <a:endParaRPr lang="en-US">
              <a:ea typeface="+mn-lt"/>
              <a:cs typeface="+mn-lt"/>
            </a:endParaRPr>
          </a:p>
        </p:txBody>
      </p:sp>
    </p:spTree>
    <p:extLst>
      <p:ext uri="{BB962C8B-B14F-4D97-AF65-F5344CB8AC3E}">
        <p14:creationId xmlns:p14="http://schemas.microsoft.com/office/powerpoint/2010/main" val="2490545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xEl>
                                              <p:pRg st="4" end="4"/>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15036" y="1483689"/>
            <a:ext cx="10595237" cy="4132136"/>
          </a:xfrm>
        </p:spPr>
        <p:txBody>
          <a:bodyPr lIns="91440" tIns="45720" rIns="91440" bIns="45720" anchor="t"/>
          <a:lstStyle/>
          <a:p>
            <a:pPr>
              <a:buBlip>
                <a:blip r:embed="rId3"/>
              </a:buBlip>
              <a:defRPr/>
            </a:pPr>
            <a:r>
              <a:rPr lang="en-GB" sz="2200" dirty="0" err="1">
                <a:ea typeface="+mn-lt"/>
                <a:cs typeface="+mn-lt"/>
              </a:rPr>
              <a:t>Effizienter</a:t>
            </a:r>
            <a:r>
              <a:rPr lang="en-GB" sz="2200" dirty="0">
                <a:ea typeface="+mn-lt"/>
                <a:cs typeface="+mn-lt"/>
              </a:rPr>
              <a:t> </a:t>
            </a:r>
            <a:r>
              <a:rPr lang="en-GB" sz="2200" dirty="0" err="1">
                <a:ea typeface="+mn-lt"/>
                <a:cs typeface="+mn-lt"/>
              </a:rPr>
              <a:t>als</a:t>
            </a:r>
            <a:r>
              <a:rPr lang="en-GB" sz="2200" dirty="0">
                <a:ea typeface="+mn-lt"/>
                <a:cs typeface="+mn-lt"/>
              </a:rPr>
              <a:t> </a:t>
            </a:r>
            <a:r>
              <a:rPr lang="en-GB" sz="2200" dirty="0" err="1">
                <a:ea typeface="+mn-lt"/>
                <a:cs typeface="+mn-lt"/>
              </a:rPr>
              <a:t>traditionelles</a:t>
            </a:r>
            <a:r>
              <a:rPr lang="en-GB" sz="2200" dirty="0">
                <a:ea typeface="+mn-lt"/>
                <a:cs typeface="+mn-lt"/>
              </a:rPr>
              <a:t> Fundraising</a:t>
            </a:r>
            <a:endParaRPr lang="en-US" sz="2200" dirty="0">
              <a:ea typeface="Calibri"/>
              <a:cs typeface="Calibri"/>
            </a:endParaRPr>
          </a:p>
          <a:p>
            <a:pPr>
              <a:buBlip>
                <a:blip r:embed="rId3"/>
              </a:buBlip>
              <a:defRPr/>
            </a:pPr>
            <a:endParaRPr lang="en-GB" sz="2200" dirty="0">
              <a:ea typeface="+mn-lt"/>
              <a:cs typeface="+mn-lt"/>
            </a:endParaRPr>
          </a:p>
          <a:p>
            <a:pPr>
              <a:buBlip>
                <a:blip r:embed="rId3"/>
              </a:buBlip>
              <a:defRPr/>
            </a:pPr>
            <a:r>
              <a:rPr lang="en-GB" sz="2200" dirty="0">
                <a:ea typeface="+mn-lt"/>
                <a:cs typeface="+mn-lt"/>
              </a:rPr>
              <a:t>Es </a:t>
            </a:r>
            <a:r>
              <a:rPr lang="en-GB" sz="2200" dirty="0" err="1">
                <a:ea typeface="+mn-lt"/>
                <a:cs typeface="+mn-lt"/>
              </a:rPr>
              <a:t>ist</a:t>
            </a:r>
            <a:r>
              <a:rPr lang="en-GB" sz="2200" dirty="0">
                <a:ea typeface="+mn-lt"/>
                <a:cs typeface="+mn-lt"/>
              </a:rPr>
              <a:t> </a:t>
            </a:r>
            <a:r>
              <a:rPr lang="en-GB" sz="2200" dirty="0" err="1">
                <a:ea typeface="+mn-lt"/>
                <a:cs typeface="+mn-lt"/>
              </a:rPr>
              <a:t>ein</a:t>
            </a:r>
            <a:r>
              <a:rPr lang="en-GB" sz="2200" dirty="0">
                <a:ea typeface="+mn-lt"/>
                <a:cs typeface="+mn-lt"/>
              </a:rPr>
              <a:t> Ort, an </a:t>
            </a:r>
            <a:r>
              <a:rPr lang="en-GB" sz="2200" dirty="0" err="1">
                <a:ea typeface="+mn-lt"/>
                <a:cs typeface="+mn-lt"/>
              </a:rPr>
              <a:t>dem</a:t>
            </a:r>
            <a:r>
              <a:rPr lang="en-GB" sz="2200" dirty="0">
                <a:ea typeface="+mn-lt"/>
                <a:cs typeface="+mn-lt"/>
              </a:rPr>
              <a:t> </a:t>
            </a:r>
            <a:r>
              <a:rPr lang="en-GB" sz="2200" dirty="0" err="1">
                <a:ea typeface="+mn-lt"/>
                <a:cs typeface="+mn-lt"/>
              </a:rPr>
              <a:t>Traktion</a:t>
            </a:r>
            <a:r>
              <a:rPr lang="en-GB" sz="2200" dirty="0">
                <a:ea typeface="+mn-lt"/>
                <a:cs typeface="+mn-lt"/>
              </a:rPr>
              <a:t>, </a:t>
            </a:r>
            <a:r>
              <a:rPr lang="en-GB" sz="2200" dirty="0" err="1">
                <a:ea typeface="+mn-lt"/>
                <a:cs typeface="+mn-lt"/>
              </a:rPr>
              <a:t>soziale</a:t>
            </a:r>
            <a:r>
              <a:rPr lang="en-GB" sz="2200" dirty="0">
                <a:ea typeface="+mn-lt"/>
                <a:cs typeface="+mn-lt"/>
              </a:rPr>
              <a:t> </a:t>
            </a:r>
            <a:r>
              <a:rPr lang="en-GB" sz="2200" dirty="0" err="1">
                <a:ea typeface="+mn-lt"/>
                <a:cs typeface="+mn-lt"/>
              </a:rPr>
              <a:t>Kontakte</a:t>
            </a:r>
            <a:r>
              <a:rPr lang="en-GB" sz="2200" dirty="0">
                <a:ea typeface="+mn-lt"/>
                <a:cs typeface="+mn-lt"/>
              </a:rPr>
              <a:t>, </a:t>
            </a:r>
            <a:r>
              <a:rPr lang="en-GB" sz="2200" dirty="0" err="1">
                <a:ea typeface="+mn-lt"/>
                <a:cs typeface="+mn-lt"/>
              </a:rPr>
              <a:t>Beweise</a:t>
            </a:r>
            <a:r>
              <a:rPr lang="en-GB" sz="2200" dirty="0">
                <a:ea typeface="+mn-lt"/>
                <a:cs typeface="+mn-lt"/>
              </a:rPr>
              <a:t> und </a:t>
            </a:r>
            <a:r>
              <a:rPr lang="en-GB" sz="2200" dirty="0" err="1">
                <a:ea typeface="+mn-lt"/>
                <a:cs typeface="+mn-lt"/>
              </a:rPr>
              <a:t>Validierung</a:t>
            </a:r>
            <a:r>
              <a:rPr lang="en-GB" sz="2200" dirty="0">
                <a:ea typeface="+mn-lt"/>
                <a:cs typeface="+mn-lt"/>
              </a:rPr>
              <a:t> </a:t>
            </a:r>
            <a:r>
              <a:rPr lang="en-GB" sz="2200" dirty="0" err="1">
                <a:ea typeface="+mn-lt"/>
                <a:cs typeface="+mn-lt"/>
              </a:rPr>
              <a:t>aufgebaut</a:t>
            </a:r>
            <a:r>
              <a:rPr lang="en-GB" sz="2200" dirty="0">
                <a:ea typeface="+mn-lt"/>
                <a:cs typeface="+mn-lt"/>
              </a:rPr>
              <a:t> </a:t>
            </a:r>
            <a:r>
              <a:rPr lang="en-GB" sz="2200" dirty="0" err="1">
                <a:ea typeface="+mn-lt"/>
                <a:cs typeface="+mn-lt"/>
              </a:rPr>
              <a:t>werden</a:t>
            </a:r>
            <a:r>
              <a:rPr lang="en-GB" sz="2200" dirty="0">
                <a:ea typeface="+mn-lt"/>
                <a:cs typeface="+mn-lt"/>
              </a:rPr>
              <a:t>.</a:t>
            </a:r>
            <a:endParaRPr lang="en-GB" sz="2200">
              <a:ea typeface="Calibri"/>
              <a:cs typeface="Calibri"/>
            </a:endParaRPr>
          </a:p>
          <a:p>
            <a:pPr>
              <a:buBlip>
                <a:blip r:embed="rId3"/>
              </a:buBlip>
              <a:defRPr/>
            </a:pPr>
            <a:endParaRPr lang="en-GB" sz="2200" dirty="0">
              <a:ea typeface="+mn-lt"/>
              <a:cs typeface="+mn-lt"/>
            </a:endParaRPr>
          </a:p>
          <a:p>
            <a:pPr>
              <a:buBlip>
                <a:blip r:embed="rId3"/>
              </a:buBlip>
              <a:defRPr/>
            </a:pPr>
            <a:r>
              <a:rPr lang="en-GB" sz="2200" dirty="0">
                <a:ea typeface="+mn-lt"/>
                <a:cs typeface="+mn-lt"/>
              </a:rPr>
              <a:t>Es </a:t>
            </a:r>
            <a:r>
              <a:rPr lang="en-GB" sz="2200" dirty="0" err="1">
                <a:ea typeface="+mn-lt"/>
                <a:cs typeface="+mn-lt"/>
              </a:rPr>
              <a:t>ist</a:t>
            </a:r>
            <a:r>
              <a:rPr lang="en-GB" sz="2200" dirty="0">
                <a:ea typeface="+mn-lt"/>
                <a:cs typeface="+mn-lt"/>
              </a:rPr>
              <a:t> </a:t>
            </a:r>
            <a:r>
              <a:rPr lang="en-GB" sz="2200" dirty="0" err="1">
                <a:ea typeface="+mn-lt"/>
                <a:cs typeface="+mn-lt"/>
              </a:rPr>
              <a:t>eine</a:t>
            </a:r>
            <a:r>
              <a:rPr lang="en-GB" sz="2200" dirty="0">
                <a:ea typeface="+mn-lt"/>
                <a:cs typeface="+mn-lt"/>
              </a:rPr>
              <a:t> </a:t>
            </a:r>
            <a:r>
              <a:rPr lang="en-GB" sz="2200" dirty="0" err="1">
                <a:ea typeface="+mn-lt"/>
                <a:cs typeface="+mn-lt"/>
              </a:rPr>
              <a:t>Gelegenheit</a:t>
            </a:r>
            <a:r>
              <a:rPr lang="en-GB" sz="2200" dirty="0">
                <a:ea typeface="+mn-lt"/>
                <a:cs typeface="+mn-lt"/>
              </a:rPr>
              <a:t> für </a:t>
            </a:r>
            <a:r>
              <a:rPr lang="en-GB" sz="2200" dirty="0" err="1">
                <a:ea typeface="+mn-lt"/>
                <a:cs typeface="+mn-lt"/>
              </a:rPr>
              <a:t>ein</a:t>
            </a:r>
            <a:r>
              <a:rPr lang="en-GB" sz="2200" dirty="0">
                <a:ea typeface="+mn-lt"/>
                <a:cs typeface="+mn-lt"/>
              </a:rPr>
              <a:t> Brainstorming </a:t>
            </a:r>
            <a:r>
              <a:rPr lang="en-GB" sz="2200" dirty="0" err="1">
                <a:ea typeface="+mn-lt"/>
                <a:cs typeface="+mn-lt"/>
              </a:rPr>
              <a:t>durch</a:t>
            </a:r>
            <a:r>
              <a:rPr lang="en-GB" sz="2200" dirty="0">
                <a:ea typeface="+mn-lt"/>
                <a:cs typeface="+mn-lt"/>
              </a:rPr>
              <a:t> die Crowd, um </a:t>
            </a:r>
            <a:r>
              <a:rPr lang="en-GB" sz="2200" dirty="0" err="1">
                <a:ea typeface="+mn-lt"/>
                <a:cs typeface="+mn-lt"/>
              </a:rPr>
              <a:t>Ihre</a:t>
            </a:r>
            <a:r>
              <a:rPr lang="en-GB" sz="2200" dirty="0">
                <a:ea typeface="+mn-lt"/>
                <a:cs typeface="+mn-lt"/>
              </a:rPr>
              <a:t> Idee </a:t>
            </a:r>
            <a:r>
              <a:rPr lang="en-GB" sz="2200" dirty="0" err="1">
                <a:ea typeface="+mn-lt"/>
                <a:cs typeface="+mn-lt"/>
              </a:rPr>
              <a:t>zu</a:t>
            </a:r>
            <a:r>
              <a:rPr lang="en-GB" sz="2200" dirty="0">
                <a:ea typeface="+mn-lt"/>
                <a:cs typeface="+mn-lt"/>
              </a:rPr>
              <a:t> </a:t>
            </a:r>
            <a:r>
              <a:rPr lang="en-GB" sz="2200" dirty="0" err="1">
                <a:ea typeface="+mn-lt"/>
                <a:cs typeface="+mn-lt"/>
              </a:rPr>
              <a:t>verfeinern</a:t>
            </a:r>
            <a:endParaRPr lang="en-GB" sz="2200" dirty="0">
              <a:ea typeface="Calibri"/>
              <a:cs typeface="Calibri"/>
            </a:endParaRPr>
          </a:p>
          <a:p>
            <a:pPr>
              <a:buBlip>
                <a:blip r:embed="rId3"/>
              </a:buBlip>
              <a:defRPr/>
            </a:pPr>
            <a:endParaRPr lang="en-GB" sz="2200" dirty="0">
              <a:ea typeface="+mn-lt"/>
              <a:cs typeface="+mn-lt"/>
            </a:endParaRPr>
          </a:p>
          <a:p>
            <a:pPr>
              <a:buBlip>
                <a:blip r:embed="rId3"/>
              </a:buBlip>
              <a:defRPr/>
            </a:pPr>
            <a:r>
              <a:rPr lang="en-GB" sz="2200" dirty="0">
                <a:ea typeface="+mn-lt"/>
                <a:cs typeface="+mn-lt"/>
              </a:rPr>
              <a:t>Sie </a:t>
            </a:r>
            <a:r>
              <a:rPr lang="en-GB" sz="2200" dirty="0" err="1">
                <a:ea typeface="+mn-lt"/>
                <a:cs typeface="+mn-lt"/>
              </a:rPr>
              <a:t>verschafft</a:t>
            </a:r>
            <a:r>
              <a:rPr lang="en-GB" sz="2200" dirty="0">
                <a:ea typeface="+mn-lt"/>
                <a:cs typeface="+mn-lt"/>
              </a:rPr>
              <a:t> Ihnen </a:t>
            </a:r>
            <a:r>
              <a:rPr lang="en-GB" sz="2200" dirty="0" err="1">
                <a:ea typeface="+mn-lt"/>
                <a:cs typeface="+mn-lt"/>
              </a:rPr>
              <a:t>frühe</a:t>
            </a:r>
            <a:r>
              <a:rPr lang="en-GB" sz="2200" dirty="0">
                <a:ea typeface="+mn-lt"/>
                <a:cs typeface="+mn-lt"/>
              </a:rPr>
              <a:t> </a:t>
            </a:r>
            <a:r>
              <a:rPr lang="en-GB" sz="2200" dirty="0" err="1">
                <a:ea typeface="+mn-lt"/>
                <a:cs typeface="+mn-lt"/>
              </a:rPr>
              <a:t>Anhänger</a:t>
            </a:r>
            <a:r>
              <a:rPr lang="en-GB" sz="2200" dirty="0">
                <a:ea typeface="+mn-lt"/>
                <a:cs typeface="+mn-lt"/>
              </a:rPr>
              <a:t> und </a:t>
            </a:r>
            <a:r>
              <a:rPr lang="en-GB" sz="2200" dirty="0" err="1">
                <a:ea typeface="+mn-lt"/>
                <a:cs typeface="+mn-lt"/>
              </a:rPr>
              <a:t>treue</a:t>
            </a:r>
            <a:r>
              <a:rPr lang="en-GB" sz="2200" dirty="0">
                <a:ea typeface="+mn-lt"/>
                <a:cs typeface="+mn-lt"/>
              </a:rPr>
              <a:t> </a:t>
            </a:r>
            <a:r>
              <a:rPr lang="en-GB" sz="2200" dirty="0" err="1">
                <a:ea typeface="+mn-lt"/>
                <a:cs typeface="+mn-lt"/>
              </a:rPr>
              <a:t>Befürworter</a:t>
            </a:r>
            <a:endParaRPr lang="en-GB" sz="2200" dirty="0">
              <a:ea typeface="Calibri"/>
              <a:cs typeface="Calibri"/>
            </a:endParaRPr>
          </a:p>
          <a:p>
            <a:pPr>
              <a:buBlip>
                <a:blip r:embed="rId3"/>
              </a:buBlip>
              <a:defRPr/>
            </a:pPr>
            <a:endParaRPr lang="en-GB" sz="2200" dirty="0">
              <a:ea typeface="+mn-lt"/>
              <a:cs typeface="+mn-lt"/>
            </a:endParaRPr>
          </a:p>
          <a:p>
            <a:pPr marL="342900" indent="-342900">
              <a:buBlip>
                <a:blip r:embed="rId3"/>
              </a:buBlip>
              <a:defRPr/>
            </a:pPr>
            <a:r>
              <a:rPr lang="en-GB" sz="2200" dirty="0">
                <a:ea typeface="+mn-lt"/>
                <a:cs typeface="+mn-lt"/>
              </a:rPr>
              <a:t>Es </a:t>
            </a:r>
            <a:r>
              <a:rPr lang="en-GB" sz="2200" dirty="0" err="1">
                <a:ea typeface="+mn-lt"/>
                <a:cs typeface="+mn-lt"/>
              </a:rPr>
              <a:t>ist</a:t>
            </a:r>
            <a:r>
              <a:rPr lang="en-GB" sz="2200" dirty="0">
                <a:ea typeface="+mn-lt"/>
                <a:cs typeface="+mn-lt"/>
              </a:rPr>
              <a:t> </a:t>
            </a:r>
            <a:r>
              <a:rPr lang="en-GB" sz="2200" dirty="0" err="1">
                <a:ea typeface="+mn-lt"/>
                <a:cs typeface="+mn-lt"/>
              </a:rPr>
              <a:t>eine</a:t>
            </a:r>
            <a:r>
              <a:rPr lang="en-GB" sz="2200" dirty="0">
                <a:ea typeface="+mn-lt"/>
                <a:cs typeface="+mn-lt"/>
              </a:rPr>
              <a:t> </a:t>
            </a:r>
            <a:r>
              <a:rPr lang="en-GB" sz="2200" dirty="0" err="1">
                <a:ea typeface="+mn-lt"/>
                <a:cs typeface="+mn-lt"/>
              </a:rPr>
              <a:t>doppelte</a:t>
            </a:r>
            <a:r>
              <a:rPr lang="en-GB" sz="2200" dirty="0">
                <a:ea typeface="+mn-lt"/>
                <a:cs typeface="+mn-lt"/>
              </a:rPr>
              <a:t> Marketing- und </a:t>
            </a:r>
            <a:r>
              <a:rPr lang="en-GB" sz="2200" dirty="0" err="1">
                <a:ea typeface="+mn-lt"/>
                <a:cs typeface="+mn-lt"/>
              </a:rPr>
              <a:t>Medienpräsenz</a:t>
            </a:r>
            <a:endParaRPr lang="en-GB" sz="2200">
              <a:ea typeface="Calibri"/>
              <a:cs typeface="Calibri"/>
            </a:endParaRPr>
          </a:p>
          <a:p>
            <a:pPr marL="0" marR="0" lvl="0" indent="0" algn="l" defTabSz="914400" rtl="0" eaLnBrk="1" fontAlgn="auto" latinLnBrk="0" hangingPunct="1">
              <a:lnSpc>
                <a:spcPct val="90000"/>
              </a:lnSpc>
              <a:spcBef>
                <a:spcPts val="1000"/>
              </a:spcBef>
              <a:spcAft>
                <a:spcPts val="0"/>
              </a:spcAft>
              <a:buClrTx/>
              <a:buSzTx/>
              <a:tabLst/>
              <a:defRPr/>
            </a:pPr>
            <a:endParaRPr lang="en-GB" sz="2200" u="sng" dirty="0">
              <a:latin typeface="Calibri" panose="020F0502020204030204"/>
              <a:ea typeface="Calibri"/>
              <a:cs typeface="Calibri"/>
            </a:endParaRP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GB" sz="2200" i="0" u="sng" strike="noStrike" kern="1200" cap="none" spc="0" normalizeH="0" baseline="0" noProof="0" dirty="0">
              <a:ln>
                <a:noFill/>
              </a:ln>
              <a:effectLst/>
              <a:uLnTx/>
              <a:uFillTx/>
              <a:latin typeface="Calibri" panose="020F0502020204030204"/>
              <a:ea typeface="Calibri"/>
              <a:cs typeface="Calibri"/>
            </a:endParaRP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GB" sz="2200" b="1" i="0" u="none" strike="noStrike" kern="1200" cap="none" spc="0" normalizeH="0" baseline="0" noProof="0" dirty="0">
              <a:ln>
                <a:noFill/>
              </a:ln>
              <a:solidFill>
                <a:schemeClr val="accent2"/>
              </a:solidFill>
              <a:effectLst/>
              <a:uLnTx/>
              <a:uFillTx/>
              <a:latin typeface="Calibri" panose="020F0502020204030204"/>
              <a:ea typeface="Calibri"/>
              <a:cs typeface="Calibri"/>
            </a:endParaRPr>
          </a:p>
          <a:p>
            <a:pPr marL="0" marR="0" lvl="0" indent="0" algn="l" defTabSz="914400" rtl="0" eaLnBrk="1" fontAlgn="auto" latinLnBrk="0" hangingPunct="1">
              <a:lnSpc>
                <a:spcPct val="90000"/>
              </a:lnSpc>
              <a:spcBef>
                <a:spcPts val="1000"/>
              </a:spcBef>
              <a:spcAft>
                <a:spcPts val="0"/>
              </a:spcAft>
              <a:buClrTx/>
              <a:buSzTx/>
              <a:tabLst/>
              <a:defRPr/>
            </a:pPr>
            <a:endParaRPr lang="en-GB" sz="2200" b="0" i="0" u="none" strike="noStrike" kern="1200" cap="none" spc="0" normalizeH="0" baseline="0" noProof="0" dirty="0">
              <a:ln>
                <a:noFill/>
              </a:ln>
              <a:effectLst/>
              <a:uLnTx/>
              <a:uFillTx/>
              <a:latin typeface="Calibri" panose="020F0502020204030204"/>
              <a:ea typeface="Calibri"/>
              <a:cs typeface="Calibri"/>
            </a:endParaRPr>
          </a:p>
          <a:p>
            <a:pPr marL="457200" marR="0" lvl="0" indent="-457200" algn="l" defTabSz="914400" rtl="0" eaLnBrk="1" fontAlgn="auto" latinLnBrk="0" hangingPunct="1">
              <a:lnSpc>
                <a:spcPct val="90000"/>
              </a:lnSpc>
              <a:spcBef>
                <a:spcPts val="1000"/>
              </a:spcBef>
              <a:spcAft>
                <a:spcPts val="0"/>
              </a:spcAft>
              <a:buClrTx/>
              <a:buSzTx/>
              <a:buBlip>
                <a:blip r:embed="rId4"/>
              </a:buBlip>
              <a:tabLst/>
              <a:defRPr/>
            </a:pPr>
            <a:endParaRPr lang="en-GB" sz="2200" b="0" i="0" u="none" strike="noStrike" kern="1200" cap="none" spc="0" normalizeH="0" baseline="0" noProof="0" dirty="0">
              <a:ln>
                <a:noFill/>
              </a:ln>
              <a:effectLst/>
              <a:uLnTx/>
              <a:uFillTx/>
              <a:latin typeface="Calibri" panose="020F0502020204030204"/>
              <a:ea typeface="Calibri"/>
              <a:cs typeface="Calibri"/>
            </a:endParaRPr>
          </a:p>
          <a:p>
            <a:pPr marL="457200" marR="0" lvl="0" indent="-457200" algn="l" defTabSz="914400" rtl="0" eaLnBrk="1" fontAlgn="auto" latinLnBrk="0" hangingPunct="1">
              <a:lnSpc>
                <a:spcPct val="90000"/>
              </a:lnSpc>
              <a:spcBef>
                <a:spcPts val="1000"/>
              </a:spcBef>
              <a:spcAft>
                <a:spcPts val="0"/>
              </a:spcAft>
              <a:buClrTx/>
              <a:buSzTx/>
              <a:buBlip>
                <a:blip r:embed="rId4"/>
              </a:buBlip>
              <a:tabLst/>
              <a:defRPr/>
            </a:pPr>
            <a:endParaRPr lang="en-GB" sz="2200" b="0" i="0" u="none" strike="noStrike" kern="1200" cap="none" spc="0" normalizeH="0" baseline="0" noProof="0" dirty="0">
              <a:ln>
                <a:noFill/>
              </a:ln>
              <a:effectLst/>
              <a:uLnTx/>
              <a:uFillTx/>
              <a:latin typeface="Calibri" panose="020F0502020204030204"/>
              <a:ea typeface="Calibri"/>
              <a:cs typeface="Calibri"/>
            </a:endParaRPr>
          </a:p>
          <a:p>
            <a:endParaRPr lang="en-US" sz="2200" dirty="0">
              <a:ea typeface="Calibri"/>
              <a:cs typeface="Calibri"/>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GB"/>
              <a:t>Crowdfunding Pros	</a:t>
            </a:r>
            <a:endParaRPr lang="en-US"/>
          </a:p>
        </p:txBody>
      </p:sp>
    </p:spTree>
    <p:extLst>
      <p:ext uri="{BB962C8B-B14F-4D97-AF65-F5344CB8AC3E}">
        <p14:creationId xmlns:p14="http://schemas.microsoft.com/office/powerpoint/2010/main" val="1196029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theme/theme1.xml><?xml version="1.0" encoding="utf-8"?>
<a:theme xmlns:a="http://schemas.openxmlformats.org/drawingml/2006/main" name="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Zugriff xmlns="3f021e36-e1b2-47ee-ab87-c0c640a25c3a">
      <UserInfo>
        <DisplayName/>
        <AccountId xsi:nil="true"/>
        <AccountType/>
      </UserInfo>
    </Zugriff>
    <lcf76f155ced4ddcb4097134ff3c332f xmlns="3f021e36-e1b2-47ee-ab87-c0c640a25c3a">
      <Terms xmlns="http://schemas.microsoft.com/office/infopath/2007/PartnerControls"/>
    </lcf76f155ced4ddcb4097134ff3c332f>
    <F_x00fc_rwen xmlns="3f021e36-e1b2-47ee-ab87-c0c640a25c3a" xsi:nil="true"/>
    <TaxCatchAll xmlns="d230023b-ce9d-4a63-83d8-55db042628b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kument" ma:contentTypeID="0x010100A566CC8E11034944AD45543EFB11E029" ma:contentTypeVersion="16" ma:contentTypeDescription="Ein neues Dokument erstellen." ma:contentTypeScope="" ma:versionID="8bf91a302e00d9af46c924d11de56972">
  <xsd:schema xmlns:xsd="http://www.w3.org/2001/XMLSchema" xmlns:xs="http://www.w3.org/2001/XMLSchema" xmlns:p="http://schemas.microsoft.com/office/2006/metadata/properties" xmlns:ns2="3f021e36-e1b2-47ee-ab87-c0c640a25c3a" xmlns:ns3="d230023b-ce9d-4a63-83d8-55db042628b5" targetNamespace="http://schemas.microsoft.com/office/2006/metadata/properties" ma:root="true" ma:fieldsID="58bc8292a9ca68985dad4992d847e6c7" ns2:_="" ns3:_="">
    <xsd:import namespace="3f021e36-e1b2-47ee-ab87-c0c640a25c3a"/>
    <xsd:import namespace="d230023b-ce9d-4a63-83d8-55db042628b5"/>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Zugriff" minOccurs="0"/>
                <xsd:element ref="ns2:F_x00fc_rwen"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f021e36-e1b2-47ee-ab87-c0c640a25c3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Zugriff" ma:index="19" nillable="true" ma:displayName="Zugriff" ma:format="Dropdown" ma:list="UserInfo" ma:SharePointGroup="0" ma:internalName="Zugriff">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F_x00fc_rwen" ma:index="20" nillable="true" ma:displayName="Für wen" ma:format="Dropdown" ma:internalName="F_x00fc_rwen">
      <xsd:simpleType>
        <xsd:restriction base="dms:Choice">
          <xsd:enumeration value="DV only"/>
          <xsd:enumeration value="Teams only - Working docs"/>
          <xsd:enumeration value="Project Partners"/>
        </xsd:restriction>
      </xsd:simpleType>
    </xsd:element>
    <xsd:element name="lcf76f155ced4ddcb4097134ff3c332f" ma:index="22" nillable="true" ma:taxonomy="true" ma:internalName="lcf76f155ced4ddcb4097134ff3c332f" ma:taxonomyFieldName="MediaServiceImageTags" ma:displayName="Bildmarkierungen" ma:readOnly="false" ma:fieldId="{5cf76f15-5ced-4ddc-b409-7134ff3c332f}" ma:taxonomyMulti="true" ma:sspId="e08f6e3d-baeb-453a-b300-1feee0f3f433"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d230023b-ce9d-4a63-83d8-55db042628b5" elementFormDefault="qualified">
    <xsd:import namespace="http://schemas.microsoft.com/office/2006/documentManagement/types"/>
    <xsd:import namespace="http://schemas.microsoft.com/office/infopath/2007/PartnerControls"/>
    <xsd:element name="SharedWithUsers" ma:index="17" nillable="true" ma:displayName="Freigegeben fü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Freigegeben für - Details" ma:internalName="SharedWithDetails" ma:readOnly="true">
      <xsd:simpleType>
        <xsd:restriction base="dms:Note">
          <xsd:maxLength value="255"/>
        </xsd:restriction>
      </xsd:simpleType>
    </xsd:element>
    <xsd:element name="TaxCatchAll" ma:index="23" nillable="true" ma:displayName="Taxonomy Catch All Column" ma:hidden="true" ma:list="{9370734a-0b18-4570-b977-b3a56e55b95a}" ma:internalName="TaxCatchAll" ma:showField="CatchAllData" ma:web="d230023b-ce9d-4a63-83d8-55db042628b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B5F09B1-2DC9-442D-8FCF-4ABEA3F11B50}">
  <ds:schemaRefs>
    <ds:schemaRef ds:uri="3f021e36-e1b2-47ee-ab87-c0c640a25c3a"/>
    <ds:schemaRef ds:uri="d230023b-ce9d-4a63-83d8-55db042628b5"/>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A01D24AD-F8BB-428D-8347-ACB91FC2B04C}">
  <ds:schemaRefs>
    <ds:schemaRef ds:uri="http://schemas.microsoft.com/sharepoint/v3/contenttype/forms"/>
  </ds:schemaRefs>
</ds:datastoreItem>
</file>

<file path=customXml/itemProps3.xml><?xml version="1.0" encoding="utf-8"?>
<ds:datastoreItem xmlns:ds="http://schemas.openxmlformats.org/officeDocument/2006/customXml" ds:itemID="{A4532377-5E50-4366-A323-9ADE73AE77BD}">
  <ds:schemaRefs>
    <ds:schemaRef ds:uri="3f021e36-e1b2-47ee-ab87-c0c640a25c3a"/>
    <ds:schemaRef ds:uri="d230023b-ce9d-4a63-83d8-55db042628b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0</TotalTime>
  <Words>11441</Words>
  <Application>Microsoft Office PowerPoint</Application>
  <PresentationFormat>Widescreen</PresentationFormat>
  <Paragraphs>1712</Paragraphs>
  <Slides>221</Slides>
  <Notes>171</Notes>
  <HiddenSlides>0</HiddenSlides>
  <MMClips>0</MMClips>
  <ScaleCrop>false</ScaleCrop>
  <HeadingPairs>
    <vt:vector size="4" baseType="variant">
      <vt:variant>
        <vt:lpstr>Theme</vt:lpstr>
      </vt:variant>
      <vt:variant>
        <vt:i4>1</vt:i4>
      </vt:variant>
      <vt:variant>
        <vt:lpstr>Slide Titles</vt:lpstr>
      </vt:variant>
      <vt:variant>
        <vt:i4>221</vt:i4>
      </vt:variant>
    </vt:vector>
  </HeadingPairs>
  <TitlesOfParts>
    <vt:vector size="222"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Keane</dc:creator>
  <cp:lastModifiedBy>Britta Aretz</cp:lastModifiedBy>
  <cp:revision>1142</cp:revision>
  <dcterms:created xsi:type="dcterms:W3CDTF">2020-10-14T13:32:04Z</dcterms:created>
  <dcterms:modified xsi:type="dcterms:W3CDTF">2023-06-12T08:56:16Z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0x010100A566CC8E11034944AD45543EFB11E029</vt:lpwstr>
  </property>
  <property fmtid="{D5CDD505-2E9C-101B-9397-08002B2CF9AE}" pid="3" name="MediaServiceImageTags">
    <vt:lpwstr/>
  </property>
</Properties>
</file>