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7"/>
  </p:notesMasterIdLst>
  <p:sldIdLst>
    <p:sldId id="4286" r:id="rId5"/>
    <p:sldId id="4570" r:id="rId6"/>
    <p:sldId id="4322" r:id="rId7"/>
    <p:sldId id="4571" r:id="rId8"/>
    <p:sldId id="4578" r:id="rId9"/>
    <p:sldId id="4577" r:id="rId10"/>
    <p:sldId id="4575" r:id="rId11"/>
    <p:sldId id="4572" r:id="rId12"/>
    <p:sldId id="4576" r:id="rId13"/>
    <p:sldId id="4580" r:id="rId14"/>
    <p:sldId id="4573" r:id="rId15"/>
    <p:sldId id="4347" r:id="rId16"/>
    <p:sldId id="4581" r:id="rId17"/>
    <p:sldId id="4582" r:id="rId18"/>
    <p:sldId id="4351" r:id="rId19"/>
    <p:sldId id="4354" r:id="rId20"/>
    <p:sldId id="4355" r:id="rId21"/>
    <p:sldId id="4356" r:id="rId22"/>
    <p:sldId id="4357" r:id="rId23"/>
    <p:sldId id="4359" r:id="rId24"/>
    <p:sldId id="4360" r:id="rId25"/>
    <p:sldId id="4361" r:id="rId26"/>
    <p:sldId id="4362" r:id="rId27"/>
    <p:sldId id="4363" r:id="rId28"/>
    <p:sldId id="4364" r:id="rId29"/>
    <p:sldId id="4365" r:id="rId30"/>
    <p:sldId id="4366" r:id="rId31"/>
    <p:sldId id="4300" r:id="rId32"/>
    <p:sldId id="4367" r:id="rId33"/>
    <p:sldId id="4368" r:id="rId34"/>
    <p:sldId id="4369" r:id="rId35"/>
    <p:sldId id="4370" r:id="rId36"/>
    <p:sldId id="4371" r:id="rId37"/>
    <p:sldId id="4372" r:id="rId38"/>
    <p:sldId id="4373" r:id="rId39"/>
    <p:sldId id="4374" r:id="rId40"/>
    <p:sldId id="4375" r:id="rId41"/>
    <p:sldId id="4376" r:id="rId42"/>
    <p:sldId id="4377" r:id="rId43"/>
    <p:sldId id="4378" r:id="rId44"/>
    <p:sldId id="4379" r:id="rId45"/>
    <p:sldId id="4380" r:id="rId46"/>
    <p:sldId id="4381" r:id="rId47"/>
    <p:sldId id="4587" r:id="rId48"/>
    <p:sldId id="4384" r:id="rId49"/>
    <p:sldId id="4386" r:id="rId50"/>
    <p:sldId id="4382" r:id="rId51"/>
    <p:sldId id="4387" r:id="rId52"/>
    <p:sldId id="4388" r:id="rId53"/>
    <p:sldId id="4389" r:id="rId54"/>
    <p:sldId id="4390" r:id="rId55"/>
    <p:sldId id="4392" r:id="rId56"/>
    <p:sldId id="4393" r:id="rId57"/>
    <p:sldId id="4394" r:id="rId58"/>
    <p:sldId id="4395" r:id="rId59"/>
    <p:sldId id="4583" r:id="rId60"/>
    <p:sldId id="4400" r:id="rId61"/>
    <p:sldId id="4401" r:id="rId62"/>
    <p:sldId id="4402" r:id="rId63"/>
    <p:sldId id="4403" r:id="rId64"/>
    <p:sldId id="4404" r:id="rId65"/>
    <p:sldId id="4405" r:id="rId66"/>
    <p:sldId id="4406" r:id="rId67"/>
    <p:sldId id="4407" r:id="rId68"/>
    <p:sldId id="4408" r:id="rId69"/>
    <p:sldId id="4409" r:id="rId70"/>
    <p:sldId id="4410" r:id="rId71"/>
    <p:sldId id="4411" r:id="rId72"/>
    <p:sldId id="4412" r:id="rId73"/>
    <p:sldId id="4413" r:id="rId74"/>
    <p:sldId id="4588" r:id="rId75"/>
    <p:sldId id="4414" r:id="rId76"/>
    <p:sldId id="4415" r:id="rId77"/>
    <p:sldId id="4416" r:id="rId78"/>
    <p:sldId id="4417" r:id="rId79"/>
    <p:sldId id="4418" r:id="rId80"/>
    <p:sldId id="4419" r:id="rId81"/>
    <p:sldId id="4420" r:id="rId82"/>
    <p:sldId id="4421" r:id="rId83"/>
    <p:sldId id="4422" r:id="rId84"/>
    <p:sldId id="4423" r:id="rId85"/>
    <p:sldId id="4424" r:id="rId86"/>
    <p:sldId id="4425" r:id="rId87"/>
    <p:sldId id="4426" r:id="rId88"/>
    <p:sldId id="4427" r:id="rId89"/>
    <p:sldId id="4428" r:id="rId90"/>
    <p:sldId id="4589" r:id="rId91"/>
    <p:sldId id="4429" r:id="rId92"/>
    <p:sldId id="4430" r:id="rId93"/>
    <p:sldId id="4431" r:id="rId94"/>
    <p:sldId id="4432" r:id="rId95"/>
    <p:sldId id="4433" r:id="rId96"/>
    <p:sldId id="4434" r:id="rId97"/>
    <p:sldId id="4436" r:id="rId98"/>
    <p:sldId id="4437" r:id="rId99"/>
    <p:sldId id="4438" r:id="rId100"/>
    <p:sldId id="4439" r:id="rId101"/>
    <p:sldId id="4440" r:id="rId102"/>
    <p:sldId id="4441" r:id="rId103"/>
    <p:sldId id="4442" r:id="rId104"/>
    <p:sldId id="4443" r:id="rId105"/>
    <p:sldId id="4590" r:id="rId106"/>
    <p:sldId id="4444" r:id="rId107"/>
    <p:sldId id="4445" r:id="rId108"/>
    <p:sldId id="4446" r:id="rId109"/>
    <p:sldId id="4447" r:id="rId110"/>
    <p:sldId id="4448" r:id="rId111"/>
    <p:sldId id="4449" r:id="rId112"/>
    <p:sldId id="4457" r:id="rId113"/>
    <p:sldId id="4584" r:id="rId114"/>
    <p:sldId id="4461" r:id="rId115"/>
    <p:sldId id="4462" r:id="rId116"/>
    <p:sldId id="4463" r:id="rId117"/>
    <p:sldId id="4464" r:id="rId118"/>
    <p:sldId id="4465" r:id="rId119"/>
    <p:sldId id="4466" r:id="rId120"/>
    <p:sldId id="4591" r:id="rId121"/>
    <p:sldId id="4467" r:id="rId122"/>
    <p:sldId id="4468" r:id="rId123"/>
    <p:sldId id="4469" r:id="rId124"/>
    <p:sldId id="4470" r:id="rId125"/>
    <p:sldId id="4471" r:id="rId126"/>
    <p:sldId id="4472" r:id="rId127"/>
    <p:sldId id="4473" r:id="rId128"/>
    <p:sldId id="4474" r:id="rId129"/>
    <p:sldId id="4475" r:id="rId130"/>
    <p:sldId id="4476" r:id="rId131"/>
    <p:sldId id="4477" r:id="rId132"/>
    <p:sldId id="4478" r:id="rId133"/>
    <p:sldId id="4479" r:id="rId134"/>
    <p:sldId id="4480" r:id="rId135"/>
    <p:sldId id="4592" r:id="rId136"/>
    <p:sldId id="4482" r:id="rId137"/>
    <p:sldId id="4483" r:id="rId138"/>
    <p:sldId id="4484" r:id="rId139"/>
    <p:sldId id="4486" r:id="rId140"/>
    <p:sldId id="4485" r:id="rId141"/>
    <p:sldId id="4487" r:id="rId142"/>
    <p:sldId id="4488" r:id="rId143"/>
    <p:sldId id="4489" r:id="rId144"/>
    <p:sldId id="4490" r:id="rId145"/>
    <p:sldId id="4491" r:id="rId146"/>
    <p:sldId id="4492" r:id="rId147"/>
    <p:sldId id="4493" r:id="rId148"/>
    <p:sldId id="4494" r:id="rId149"/>
    <p:sldId id="4495" r:id="rId150"/>
    <p:sldId id="4496" r:id="rId151"/>
    <p:sldId id="4497" r:id="rId152"/>
    <p:sldId id="4498" r:id="rId153"/>
    <p:sldId id="4499" r:id="rId154"/>
    <p:sldId id="4593" r:id="rId155"/>
    <p:sldId id="4500" r:id="rId156"/>
    <p:sldId id="4501" r:id="rId157"/>
    <p:sldId id="4502" r:id="rId158"/>
    <p:sldId id="4503" r:id="rId159"/>
    <p:sldId id="4504" r:id="rId160"/>
    <p:sldId id="4505" r:id="rId161"/>
    <p:sldId id="4506" r:id="rId162"/>
    <p:sldId id="4509" r:id="rId163"/>
    <p:sldId id="4510" r:id="rId164"/>
    <p:sldId id="4511" r:id="rId165"/>
    <p:sldId id="4512" r:id="rId166"/>
    <p:sldId id="4585" r:id="rId167"/>
    <p:sldId id="4519" r:id="rId168"/>
    <p:sldId id="4520" r:id="rId169"/>
    <p:sldId id="4521" r:id="rId170"/>
    <p:sldId id="4522" r:id="rId171"/>
    <p:sldId id="4523" r:id="rId172"/>
    <p:sldId id="4524" r:id="rId173"/>
    <p:sldId id="4525" r:id="rId174"/>
    <p:sldId id="4526" r:id="rId175"/>
    <p:sldId id="4527" r:id="rId176"/>
    <p:sldId id="4528" r:id="rId177"/>
    <p:sldId id="4529" r:id="rId178"/>
    <p:sldId id="4530" r:id="rId179"/>
    <p:sldId id="4531" r:id="rId180"/>
    <p:sldId id="4594" r:id="rId181"/>
    <p:sldId id="4532" r:id="rId182"/>
    <p:sldId id="4533" r:id="rId183"/>
    <p:sldId id="4534" r:id="rId184"/>
    <p:sldId id="4535" r:id="rId185"/>
    <p:sldId id="4536" r:id="rId186"/>
    <p:sldId id="4537" r:id="rId187"/>
    <p:sldId id="4538" r:id="rId188"/>
    <p:sldId id="4539" r:id="rId189"/>
    <p:sldId id="4540" r:id="rId190"/>
    <p:sldId id="4541" r:id="rId191"/>
    <p:sldId id="4542" r:id="rId192"/>
    <p:sldId id="4543" r:id="rId193"/>
    <p:sldId id="4544" r:id="rId194"/>
    <p:sldId id="4595" r:id="rId195"/>
    <p:sldId id="4545" r:id="rId196"/>
    <p:sldId id="4546" r:id="rId197"/>
    <p:sldId id="4547" r:id="rId198"/>
    <p:sldId id="4549" r:id="rId199"/>
    <p:sldId id="4548" r:id="rId200"/>
    <p:sldId id="4550" r:id="rId201"/>
    <p:sldId id="4551" r:id="rId202"/>
    <p:sldId id="4553" r:id="rId203"/>
    <p:sldId id="4554" r:id="rId204"/>
    <p:sldId id="4557" r:id="rId205"/>
    <p:sldId id="4558" r:id="rId206"/>
    <p:sldId id="4559" r:id="rId207"/>
    <p:sldId id="4560" r:id="rId208"/>
    <p:sldId id="4562" r:id="rId209"/>
    <p:sldId id="4561" r:id="rId210"/>
    <p:sldId id="4563" r:id="rId211"/>
    <p:sldId id="4564" r:id="rId212"/>
    <p:sldId id="4565" r:id="rId213"/>
    <p:sldId id="4566" r:id="rId214"/>
    <p:sldId id="4644" r:id="rId215"/>
    <p:sldId id="4586" r:id="rId216"/>
    <p:sldId id="4396" r:id="rId217"/>
    <p:sldId id="4398" r:id="rId218"/>
    <p:sldId id="4452" r:id="rId219"/>
    <p:sldId id="4453" r:id="rId220"/>
    <p:sldId id="4454" r:id="rId221"/>
    <p:sldId id="4455" r:id="rId222"/>
    <p:sldId id="4514" r:id="rId223"/>
    <p:sldId id="4515" r:id="rId224"/>
    <p:sldId id="4568" r:id="rId225"/>
    <p:sldId id="4263" r:id="rId2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30179743-A5C2-4B41-BB09-2B3C085FE3C7}">
          <p14:sldIdLst>
            <p14:sldId id="4286"/>
            <p14:sldId id="4570"/>
            <p14:sldId id="4322"/>
            <p14:sldId id="4571"/>
            <p14:sldId id="4578"/>
            <p14:sldId id="4577"/>
            <p14:sldId id="4575"/>
            <p14:sldId id="4572"/>
            <p14:sldId id="4576"/>
            <p14:sldId id="4580"/>
            <p14:sldId id="4573"/>
            <p14:sldId id="4347"/>
            <p14:sldId id="4581"/>
          </p14:sldIdLst>
        </p14:section>
        <p14:section name="Financial Planning &amp; Investment" id="{862D494A-9060-4707-9C1B-997036DBCA96}">
          <p14:sldIdLst>
            <p14:sldId id="4582"/>
            <p14:sldId id="4351"/>
            <p14:sldId id="4354"/>
            <p14:sldId id="4355"/>
            <p14:sldId id="4356"/>
            <p14:sldId id="4357"/>
            <p14:sldId id="4359"/>
            <p14:sldId id="4360"/>
            <p14:sldId id="4361"/>
            <p14:sldId id="4362"/>
            <p14:sldId id="4363"/>
            <p14:sldId id="4364"/>
            <p14:sldId id="4365"/>
            <p14:sldId id="4366"/>
            <p14:sldId id="4300"/>
            <p14:sldId id="4367"/>
            <p14:sldId id="4368"/>
            <p14:sldId id="4369"/>
            <p14:sldId id="4370"/>
            <p14:sldId id="4371"/>
            <p14:sldId id="4372"/>
            <p14:sldId id="4373"/>
            <p14:sldId id="4374"/>
            <p14:sldId id="4375"/>
            <p14:sldId id="4376"/>
            <p14:sldId id="4377"/>
            <p14:sldId id="4378"/>
            <p14:sldId id="4379"/>
            <p14:sldId id="4380"/>
            <p14:sldId id="4381"/>
            <p14:sldId id="4587"/>
            <p14:sldId id="4384"/>
            <p14:sldId id="4386"/>
            <p14:sldId id="4382"/>
            <p14:sldId id="4387"/>
            <p14:sldId id="4388"/>
            <p14:sldId id="4389"/>
            <p14:sldId id="4390"/>
            <p14:sldId id="4392"/>
            <p14:sldId id="4393"/>
            <p14:sldId id="4394"/>
            <p14:sldId id="4395"/>
            <p14:sldId id="4583"/>
            <p14:sldId id="4400"/>
            <p14:sldId id="4401"/>
            <p14:sldId id="4402"/>
            <p14:sldId id="4403"/>
            <p14:sldId id="4404"/>
            <p14:sldId id="4405"/>
            <p14:sldId id="4406"/>
            <p14:sldId id="4407"/>
            <p14:sldId id="4408"/>
            <p14:sldId id="4409"/>
            <p14:sldId id="4410"/>
            <p14:sldId id="4411"/>
            <p14:sldId id="4412"/>
            <p14:sldId id="4413"/>
            <p14:sldId id="4588"/>
            <p14:sldId id="4414"/>
            <p14:sldId id="4415"/>
            <p14:sldId id="4416"/>
            <p14:sldId id="4417"/>
            <p14:sldId id="4418"/>
            <p14:sldId id="4419"/>
            <p14:sldId id="4420"/>
            <p14:sldId id="4421"/>
            <p14:sldId id="4422"/>
            <p14:sldId id="4423"/>
            <p14:sldId id="4424"/>
            <p14:sldId id="4425"/>
            <p14:sldId id="4426"/>
            <p14:sldId id="4427"/>
            <p14:sldId id="4428"/>
            <p14:sldId id="4589"/>
            <p14:sldId id="4429"/>
            <p14:sldId id="4430"/>
            <p14:sldId id="4431"/>
            <p14:sldId id="4432"/>
            <p14:sldId id="4433"/>
            <p14:sldId id="4434"/>
            <p14:sldId id="4436"/>
            <p14:sldId id="4437"/>
            <p14:sldId id="4438"/>
            <p14:sldId id="4439"/>
            <p14:sldId id="4440"/>
            <p14:sldId id="4441"/>
            <p14:sldId id="4442"/>
            <p14:sldId id="4443"/>
            <p14:sldId id="4590"/>
            <p14:sldId id="4444"/>
            <p14:sldId id="4445"/>
            <p14:sldId id="4446"/>
            <p14:sldId id="4447"/>
            <p14:sldId id="4448"/>
            <p14:sldId id="4449"/>
            <p14:sldId id="4457"/>
          </p14:sldIdLst>
        </p14:section>
        <p14:section name="Attracting Support" id="{7D3C54CF-67C3-4110-8B03-BB5695D10ADA}">
          <p14:sldIdLst>
            <p14:sldId id="4584"/>
            <p14:sldId id="4461"/>
            <p14:sldId id="4462"/>
            <p14:sldId id="4463"/>
            <p14:sldId id="4464"/>
            <p14:sldId id="4465"/>
            <p14:sldId id="4466"/>
            <p14:sldId id="4591"/>
            <p14:sldId id="4467"/>
            <p14:sldId id="4468"/>
            <p14:sldId id="4469"/>
            <p14:sldId id="4470"/>
            <p14:sldId id="4471"/>
            <p14:sldId id="4472"/>
            <p14:sldId id="4473"/>
            <p14:sldId id="4474"/>
            <p14:sldId id="4475"/>
            <p14:sldId id="4476"/>
            <p14:sldId id="4477"/>
            <p14:sldId id="4478"/>
            <p14:sldId id="4479"/>
            <p14:sldId id="4480"/>
            <p14:sldId id="4592"/>
            <p14:sldId id="4482"/>
            <p14:sldId id="4483"/>
            <p14:sldId id="4484"/>
            <p14:sldId id="4486"/>
            <p14:sldId id="4485"/>
            <p14:sldId id="4487"/>
            <p14:sldId id="4488"/>
            <p14:sldId id="4489"/>
            <p14:sldId id="4490"/>
            <p14:sldId id="4491"/>
            <p14:sldId id="4492"/>
            <p14:sldId id="4493"/>
            <p14:sldId id="4494"/>
            <p14:sldId id="4495"/>
            <p14:sldId id="4496"/>
            <p14:sldId id="4497"/>
            <p14:sldId id="4498"/>
            <p14:sldId id="4499"/>
            <p14:sldId id="4593"/>
            <p14:sldId id="4500"/>
            <p14:sldId id="4501"/>
            <p14:sldId id="4502"/>
            <p14:sldId id="4503"/>
            <p14:sldId id="4504"/>
            <p14:sldId id="4505"/>
            <p14:sldId id="4506"/>
            <p14:sldId id="4509"/>
            <p14:sldId id="4510"/>
            <p14:sldId id="4511"/>
            <p14:sldId id="4512"/>
          </p14:sldIdLst>
        </p14:section>
        <p14:section name="External Funding" id="{75A81B81-9892-48F1-86DD-9957A62BEED9}">
          <p14:sldIdLst>
            <p14:sldId id="4585"/>
            <p14:sldId id="4519"/>
            <p14:sldId id="4520"/>
            <p14:sldId id="4521"/>
            <p14:sldId id="4522"/>
            <p14:sldId id="4523"/>
            <p14:sldId id="4524"/>
            <p14:sldId id="4525"/>
            <p14:sldId id="4526"/>
            <p14:sldId id="4527"/>
            <p14:sldId id="4528"/>
            <p14:sldId id="4529"/>
            <p14:sldId id="4530"/>
            <p14:sldId id="4531"/>
            <p14:sldId id="4594"/>
            <p14:sldId id="4532"/>
            <p14:sldId id="4533"/>
            <p14:sldId id="4534"/>
            <p14:sldId id="4535"/>
            <p14:sldId id="4536"/>
            <p14:sldId id="4537"/>
            <p14:sldId id="4538"/>
            <p14:sldId id="4539"/>
            <p14:sldId id="4540"/>
            <p14:sldId id="4541"/>
            <p14:sldId id="4542"/>
            <p14:sldId id="4543"/>
            <p14:sldId id="4544"/>
            <p14:sldId id="4595"/>
            <p14:sldId id="4545"/>
            <p14:sldId id="4546"/>
            <p14:sldId id="4547"/>
            <p14:sldId id="4549"/>
            <p14:sldId id="4548"/>
            <p14:sldId id="4550"/>
            <p14:sldId id="4551"/>
            <p14:sldId id="4553"/>
            <p14:sldId id="4554"/>
            <p14:sldId id="4557"/>
            <p14:sldId id="4558"/>
            <p14:sldId id="4559"/>
            <p14:sldId id="4560"/>
            <p14:sldId id="4562"/>
            <p14:sldId id="4561"/>
            <p14:sldId id="4563"/>
            <p14:sldId id="4564"/>
            <p14:sldId id="4565"/>
            <p14:sldId id="4566"/>
            <p14:sldId id="4644"/>
          </p14:sldIdLst>
        </p14:section>
        <p14:section name="References" id="{C15C9172-DC1A-4982-BA15-888AB3AF277A}">
          <p14:sldIdLst>
            <p14:sldId id="4586"/>
            <p14:sldId id="4396"/>
            <p14:sldId id="4398"/>
            <p14:sldId id="4452"/>
            <p14:sldId id="4453"/>
            <p14:sldId id="4454"/>
            <p14:sldId id="4455"/>
            <p14:sldId id="4514"/>
            <p14:sldId id="4515"/>
            <p14:sldId id="4568"/>
            <p14:sldId id="4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E8063"/>
    <a:srgbClr val="90A184"/>
    <a:srgbClr val="D0D6C5"/>
    <a:srgbClr val="AABC99"/>
    <a:srgbClr val="768869"/>
    <a:srgbClr val="62755B"/>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0E0A1-523B-4C69-A9CA-7E64071B142D}" v="1" dt="2023-05-18T13:36:07.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21"/>
    <p:restoredTop sz="86430"/>
  </p:normalViewPr>
  <p:slideViewPr>
    <p:cSldViewPr snapToGrid="0" snapToObjects="1">
      <p:cViewPr varScale="1">
        <p:scale>
          <a:sx n="69" d="100"/>
          <a:sy n="69" d="100"/>
        </p:scale>
        <p:origin x="106" y="6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viewProps" Target="view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microsoft.com/office/2016/11/relationships/changesInfo" Target="changesInfos/changesInfo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microsoft.com/office/2015/10/relationships/revisionInfo" Target="revisionInfo.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userId="PL6+ZwU1G8M6P8tXbEzsKsPMSPdetLJGv39eU+o5G/g=" providerId="None" clId="Web-{8420E0A1-523B-4C69-A9CA-7E64071B142D}"/>
    <pc:docChg chg="modSld">
      <pc:chgData name="Albie Melia" userId="PL6+ZwU1G8M6P8tXbEzsKsPMSPdetLJGv39eU+o5G/g=" providerId="None" clId="Web-{8420E0A1-523B-4C69-A9CA-7E64071B142D}" dt="2023-05-18T13:36:07.777" v="0"/>
      <pc:docMkLst>
        <pc:docMk/>
      </pc:docMkLst>
      <pc:sldChg chg="addSp">
        <pc:chgData name="Albie Melia" userId="PL6+ZwU1G8M6P8tXbEzsKsPMSPdetLJGv39eU+o5G/g=" providerId="None" clId="Web-{8420E0A1-523B-4C69-A9CA-7E64071B142D}" dt="2023-05-18T13:36:07.777" v="0"/>
        <pc:sldMkLst>
          <pc:docMk/>
          <pc:sldMk cId="2288239601" sldId="4286"/>
        </pc:sldMkLst>
        <pc:spChg chg="add">
          <ac:chgData name="Albie Melia" userId="PL6+ZwU1G8M6P8tXbEzsKsPMSPdetLJGv39eU+o5G/g=" providerId="None" clId="Web-{8420E0A1-523B-4C69-A9CA-7E64071B142D}" dt="2023-05-18T13:36:07.777" v="0"/>
          <ac:spMkLst>
            <pc:docMk/>
            <pc:sldMk cId="2288239601" sldId="4286"/>
            <ac:spMk id="3" creationId="{B039428B-7886-504D-DDC1-4C94C5A4644A}"/>
          </ac:spMkLst>
        </pc:spChg>
      </pc:sldChg>
    </pc:docChg>
  </pc:docChgLst>
</pc:chgInfo>
</file>

<file path=ppt/diagrams/_rels/data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obilecause.com/" TargetMode="External"/><Relationship Id="rId2" Type="http://schemas.openxmlformats.org/officeDocument/2006/relationships/hyperlink" Target="https://www.firstgiving.com/" TargetMode="External"/><Relationship Id="rId1" Type="http://schemas.openxmlformats.org/officeDocument/2006/relationships/hyperlink" Target="https://www.classy.org/" TargetMode="External"/><Relationship Id="rId6" Type="http://schemas.openxmlformats.org/officeDocument/2006/relationships/hyperlink" Target="http://causevox.com/" TargetMode="External"/><Relationship Id="rId5" Type="http://schemas.openxmlformats.org/officeDocument/2006/relationships/hyperlink" Target="http://crowdrise.com/" TargetMode="External"/><Relationship Id="rId4" Type="http://schemas.openxmlformats.org/officeDocument/2006/relationships/hyperlink" Target="https://go.qgiv.com/demo-request-elevation"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bloomerang.com/" TargetMode="External"/><Relationship Id="rId2" Type="http://schemas.openxmlformats.org/officeDocument/2006/relationships/hyperlink" Target="https://www.neoncrm.com/" TargetMode="External"/><Relationship Id="rId1" Type="http://schemas.openxmlformats.org/officeDocument/2006/relationships/hyperlink" Target="http://salsalabs.com/" TargetMode="External"/><Relationship Id="rId5" Type="http://schemas.openxmlformats.org/officeDocument/2006/relationships/hyperlink" Target="https://doublethedonation.com/" TargetMode="External"/><Relationship Id="rId4" Type="http://schemas.openxmlformats.org/officeDocument/2006/relationships/hyperlink" Target="https://www.everyaction.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4270-6A1A-40FF-A7A3-7C2166FDC899}" type="doc">
      <dgm:prSet loTypeId="urn:microsoft.com/office/officeart/2009/3/layout/IncreasingArrowsProcess" loCatId="process" qsTypeId="urn:microsoft.com/office/officeart/2005/8/quickstyle/simple5" qsCatId="simple" csTypeId="urn:microsoft.com/office/officeart/2005/8/colors/accent1_2" csCatId="accent1" phldr="1"/>
      <dgm:spPr/>
      <dgm:t>
        <a:bodyPr/>
        <a:lstStyle/>
        <a:p>
          <a:endParaRPr lang="en-ZA"/>
        </a:p>
      </dgm:t>
    </dgm:pt>
    <dgm:pt modelId="{86F3D10E-2CB9-4A84-B0C1-616B8AD04EE1}">
      <dgm:prSet phldrT="[Text]" custT="1"/>
      <dgm:spPr/>
      <dgm:t>
        <a:bodyPr/>
        <a:lstStyle/>
        <a:p>
          <a:r>
            <a:rPr lang="en-ZA" sz="2400" b="1" dirty="0">
              <a:effectLst>
                <a:outerShdw blurRad="38100" dist="38100" dir="2700000" algn="tl">
                  <a:srgbClr val="000000">
                    <a:alpha val="43137"/>
                  </a:srgbClr>
                </a:outerShdw>
              </a:effectLst>
            </a:rPr>
            <a:t>Mission</a:t>
          </a:r>
        </a:p>
      </dgm:t>
    </dgm:pt>
    <dgm:pt modelId="{543E6530-ED6E-4130-A44D-F005CCC70C99}" type="parTrans" cxnId="{A13169D7-B2F0-4431-9C14-DB53E514C06C}">
      <dgm:prSet/>
      <dgm:spPr/>
      <dgm:t>
        <a:bodyPr/>
        <a:lstStyle/>
        <a:p>
          <a:endParaRPr lang="en-ZA"/>
        </a:p>
      </dgm:t>
    </dgm:pt>
    <dgm:pt modelId="{27F9F84F-AC7E-41C3-A1D8-5E9442465508}" type="sibTrans" cxnId="{A13169D7-B2F0-4431-9C14-DB53E514C06C}">
      <dgm:prSet/>
      <dgm:spPr/>
      <dgm:t>
        <a:bodyPr/>
        <a:lstStyle/>
        <a:p>
          <a:endParaRPr lang="en-ZA"/>
        </a:p>
      </dgm:t>
    </dgm:pt>
    <dgm:pt modelId="{F9AA11EC-E1FF-448D-A992-2A11019A191F}">
      <dgm:prSet custT="1"/>
      <dgm:spPr/>
      <dgm:t>
        <a:bodyPr/>
        <a:lstStyle/>
        <a:p>
          <a:r>
            <a:rPr lang="en-GB" sz="2400" dirty="0"/>
            <a:t>- What do we do today?</a:t>
          </a:r>
        </a:p>
        <a:p>
          <a:r>
            <a:rPr lang="en-GB" sz="2400" dirty="0"/>
            <a:t>- Who do we serve?</a:t>
          </a:r>
        </a:p>
        <a:p>
          <a:r>
            <a:rPr lang="en-GB" sz="2400" dirty="0"/>
            <a:t>- What are we trying to accomplish?</a:t>
          </a:r>
        </a:p>
        <a:p>
          <a:r>
            <a:rPr lang="en-GB" sz="2400" dirty="0"/>
            <a:t>- What impact do we want to achieve?</a:t>
          </a:r>
          <a:endParaRPr lang="en-ZA" sz="2400" dirty="0"/>
        </a:p>
      </dgm:t>
    </dgm:pt>
    <dgm:pt modelId="{6735F17B-2034-4CDA-84B7-C2B29867DAA8}" type="parTrans" cxnId="{C4FAEE41-C038-4641-B155-1D825F4D3477}">
      <dgm:prSet/>
      <dgm:spPr/>
      <dgm:t>
        <a:bodyPr/>
        <a:lstStyle/>
        <a:p>
          <a:endParaRPr lang="en-ZA"/>
        </a:p>
      </dgm:t>
    </dgm:pt>
    <dgm:pt modelId="{588400F0-D4D6-47D1-9E94-FF5F2435B120}" type="sibTrans" cxnId="{C4FAEE41-C038-4641-B155-1D825F4D3477}">
      <dgm:prSet/>
      <dgm:spPr/>
      <dgm:t>
        <a:bodyPr/>
        <a:lstStyle/>
        <a:p>
          <a:endParaRPr lang="en-ZA"/>
        </a:p>
      </dgm:t>
    </dgm:pt>
    <dgm:pt modelId="{216A7286-C32E-4FA5-AB5C-7730C2257802}">
      <dgm:prSet custT="1"/>
      <dgm:spPr/>
      <dgm:t>
        <a:bodyPr/>
        <a:lstStyle/>
        <a:p>
          <a:r>
            <a:rPr lang="en-ZA" sz="2400" b="1">
              <a:effectLst>
                <a:outerShdw blurRad="38100" dist="38100" dir="2700000" algn="tl">
                  <a:srgbClr val="000000">
                    <a:alpha val="43137"/>
                  </a:srgbClr>
                </a:outerShdw>
              </a:effectLst>
            </a:rPr>
            <a:t>Vision</a:t>
          </a:r>
        </a:p>
      </dgm:t>
    </dgm:pt>
    <dgm:pt modelId="{018A0098-42C2-4073-ACD7-575F472E78A3}" type="parTrans" cxnId="{E85DB7F5-66D0-4216-A85E-150502682A1A}">
      <dgm:prSet/>
      <dgm:spPr/>
      <dgm:t>
        <a:bodyPr/>
        <a:lstStyle/>
        <a:p>
          <a:endParaRPr lang="en-ZA"/>
        </a:p>
      </dgm:t>
    </dgm:pt>
    <dgm:pt modelId="{78F88306-469D-4DC3-8F14-4B26A301EF8A}" type="sibTrans" cxnId="{E85DB7F5-66D0-4216-A85E-150502682A1A}">
      <dgm:prSet/>
      <dgm:spPr/>
      <dgm:t>
        <a:bodyPr/>
        <a:lstStyle/>
        <a:p>
          <a:endParaRPr lang="en-ZA"/>
        </a:p>
      </dgm:t>
    </dgm:pt>
    <dgm:pt modelId="{EE6FCB9B-A393-477C-843B-D2F6B85A64A8}">
      <dgm:prSet custT="1"/>
      <dgm:spPr/>
      <dgm:t>
        <a:bodyPr/>
        <a:lstStyle/>
        <a:p>
          <a:r>
            <a:rPr lang="en-GB" sz="2400" dirty="0"/>
            <a:t>- Where are we moving toward?</a:t>
          </a:r>
        </a:p>
        <a:p>
          <a:r>
            <a:rPr lang="en-GB" sz="2400" dirty="0"/>
            <a:t>- What do we want to achieve in the future?</a:t>
          </a:r>
        </a:p>
        <a:p>
          <a:r>
            <a:rPr lang="en-GB" sz="2400" dirty="0"/>
            <a:t>- What kind of society to do we envision?</a:t>
          </a:r>
          <a:endParaRPr lang="en-ZA" sz="2400" dirty="0"/>
        </a:p>
      </dgm:t>
    </dgm:pt>
    <dgm:pt modelId="{8B42E901-8940-4FA6-A602-DA2F21EE16EF}" type="parTrans" cxnId="{91BE6E43-86D5-4982-8715-8B4028FA6FFE}">
      <dgm:prSet/>
      <dgm:spPr/>
      <dgm:t>
        <a:bodyPr/>
        <a:lstStyle/>
        <a:p>
          <a:endParaRPr lang="en-ZA"/>
        </a:p>
      </dgm:t>
    </dgm:pt>
    <dgm:pt modelId="{7D3B0B0D-23EC-4B46-9D4B-70AD2E9AD5F4}" type="sibTrans" cxnId="{91BE6E43-86D5-4982-8715-8B4028FA6FFE}">
      <dgm:prSet/>
      <dgm:spPr/>
      <dgm:t>
        <a:bodyPr/>
        <a:lstStyle/>
        <a:p>
          <a:endParaRPr lang="en-ZA"/>
        </a:p>
      </dgm:t>
    </dgm:pt>
    <dgm:pt modelId="{64B8F94F-193B-4B93-A99E-2A6F7BCD4C56}">
      <dgm:prSet custT="1"/>
      <dgm:spPr/>
      <dgm:t>
        <a:bodyPr/>
        <a:lstStyle/>
        <a:p>
          <a:r>
            <a:rPr lang="en-ZA" sz="2400" b="1">
              <a:effectLst>
                <a:outerShdw blurRad="38100" dist="38100" dir="2700000" algn="tl">
                  <a:srgbClr val="000000">
                    <a:alpha val="43137"/>
                  </a:srgbClr>
                </a:outerShdw>
              </a:effectLst>
            </a:rPr>
            <a:t>Values</a:t>
          </a:r>
        </a:p>
      </dgm:t>
    </dgm:pt>
    <dgm:pt modelId="{85E65753-CAEA-42C8-9558-9EF6FF8219A9}" type="parTrans" cxnId="{9322DC47-92F8-459B-8B48-A17B383FCDAA}">
      <dgm:prSet/>
      <dgm:spPr/>
      <dgm:t>
        <a:bodyPr/>
        <a:lstStyle/>
        <a:p>
          <a:endParaRPr lang="en-ZA"/>
        </a:p>
      </dgm:t>
    </dgm:pt>
    <dgm:pt modelId="{7058ED01-FE8E-46B8-8BC6-17F9EE56F081}" type="sibTrans" cxnId="{9322DC47-92F8-459B-8B48-A17B383FCDAA}">
      <dgm:prSet/>
      <dgm:spPr/>
      <dgm:t>
        <a:bodyPr/>
        <a:lstStyle/>
        <a:p>
          <a:endParaRPr lang="en-ZA"/>
        </a:p>
      </dgm:t>
    </dgm:pt>
    <dgm:pt modelId="{25C4DAB3-D28B-4F92-97C2-EA55DF1A5E94}">
      <dgm:prSet custT="1"/>
      <dgm:spPr/>
      <dgm:t>
        <a:bodyPr/>
        <a:lstStyle/>
        <a:p>
          <a:r>
            <a:rPr lang="en-GB" sz="2400" dirty="0"/>
            <a:t>- What do we stand for?</a:t>
          </a:r>
        </a:p>
        <a:p>
          <a:r>
            <a:rPr lang="en-GB" sz="2400" dirty="0"/>
            <a:t>- What behaviours do we consider paramount?</a:t>
          </a:r>
        </a:p>
        <a:p>
          <a:r>
            <a:rPr lang="en-GB" sz="2400" dirty="0"/>
            <a:t>- How will we conduct our activities to achieve our mission and vision?</a:t>
          </a:r>
        </a:p>
        <a:p>
          <a:r>
            <a:rPr lang="en-GB" sz="2400" dirty="0"/>
            <a:t>- How do we treat members of our own organisation and community?</a:t>
          </a:r>
          <a:endParaRPr lang="en-ZA" sz="2400" dirty="0"/>
        </a:p>
      </dgm:t>
    </dgm:pt>
    <dgm:pt modelId="{1640DFB9-1F05-4114-879F-7AE948E8294C}" type="parTrans" cxnId="{C05029BE-11F4-4F0A-BA08-FD9962A45789}">
      <dgm:prSet/>
      <dgm:spPr/>
      <dgm:t>
        <a:bodyPr/>
        <a:lstStyle/>
        <a:p>
          <a:endParaRPr lang="en-ZA"/>
        </a:p>
      </dgm:t>
    </dgm:pt>
    <dgm:pt modelId="{7EF22CED-221D-4FE9-850C-6D96269BAAA6}" type="sibTrans" cxnId="{C05029BE-11F4-4F0A-BA08-FD9962A45789}">
      <dgm:prSet/>
      <dgm:spPr/>
      <dgm:t>
        <a:bodyPr/>
        <a:lstStyle/>
        <a:p>
          <a:endParaRPr lang="en-ZA"/>
        </a:p>
      </dgm:t>
    </dgm:pt>
    <dgm:pt modelId="{A45DCBD0-1B04-4671-BEB0-91526F530EAA}" type="pres">
      <dgm:prSet presAssocID="{9DF84270-6A1A-40FF-A7A3-7C2166FDC899}" presName="Name0" presStyleCnt="0">
        <dgm:presLayoutVars>
          <dgm:chMax val="5"/>
          <dgm:chPref val="5"/>
          <dgm:dir/>
          <dgm:animLvl val="lvl"/>
        </dgm:presLayoutVars>
      </dgm:prSet>
      <dgm:spPr/>
    </dgm:pt>
    <dgm:pt modelId="{E101CA14-C2FE-4820-9714-03AEC9B3952D}" type="pres">
      <dgm:prSet presAssocID="{86F3D10E-2CB9-4A84-B0C1-616B8AD04EE1}" presName="parentText1" presStyleLbl="node1" presStyleIdx="0" presStyleCnt="3" custScaleY="67779">
        <dgm:presLayoutVars>
          <dgm:chMax/>
          <dgm:chPref val="3"/>
          <dgm:bulletEnabled val="1"/>
        </dgm:presLayoutVars>
      </dgm:prSet>
      <dgm:spPr/>
    </dgm:pt>
    <dgm:pt modelId="{D34A1E81-BF6D-4A72-AAB0-E75DB10BC6F5}" type="pres">
      <dgm:prSet presAssocID="{86F3D10E-2CB9-4A84-B0C1-616B8AD04EE1}" presName="childText1" presStyleLbl="solidAlignAcc1" presStyleIdx="0" presStyleCnt="3" custScaleY="105186">
        <dgm:presLayoutVars>
          <dgm:chMax val="0"/>
          <dgm:chPref val="0"/>
          <dgm:bulletEnabled val="1"/>
        </dgm:presLayoutVars>
      </dgm:prSet>
      <dgm:spPr/>
    </dgm:pt>
    <dgm:pt modelId="{19303ED2-3D24-4BD0-8B38-28096987509B}" type="pres">
      <dgm:prSet presAssocID="{216A7286-C32E-4FA5-AB5C-7730C2257802}" presName="parentText2" presStyleLbl="node1" presStyleIdx="1" presStyleCnt="3" custScaleY="67779">
        <dgm:presLayoutVars>
          <dgm:chMax/>
          <dgm:chPref val="3"/>
          <dgm:bulletEnabled val="1"/>
        </dgm:presLayoutVars>
      </dgm:prSet>
      <dgm:spPr/>
    </dgm:pt>
    <dgm:pt modelId="{4F86B391-34A9-42C5-9D58-7D4E1ABD3535}" type="pres">
      <dgm:prSet presAssocID="{216A7286-C32E-4FA5-AB5C-7730C2257802}" presName="childText2" presStyleLbl="solidAlignAcc1" presStyleIdx="1" presStyleCnt="3" custScaleY="105186">
        <dgm:presLayoutVars>
          <dgm:chMax val="0"/>
          <dgm:chPref val="0"/>
          <dgm:bulletEnabled val="1"/>
        </dgm:presLayoutVars>
      </dgm:prSet>
      <dgm:spPr/>
    </dgm:pt>
    <dgm:pt modelId="{54CCFF95-B1C3-46D9-8B22-1F875B1842AD}" type="pres">
      <dgm:prSet presAssocID="{64B8F94F-193B-4B93-A99E-2A6F7BCD4C56}" presName="parentText3" presStyleLbl="node1" presStyleIdx="2" presStyleCnt="3" custScaleY="67779">
        <dgm:presLayoutVars>
          <dgm:chMax/>
          <dgm:chPref val="3"/>
          <dgm:bulletEnabled val="1"/>
        </dgm:presLayoutVars>
      </dgm:prSet>
      <dgm:spPr/>
    </dgm:pt>
    <dgm:pt modelId="{00F8621F-C139-4EB5-86E6-3EC278DF8EB4}" type="pres">
      <dgm:prSet presAssocID="{64B8F94F-193B-4B93-A99E-2A6F7BCD4C56}" presName="childText3" presStyleLbl="solidAlignAcc1" presStyleIdx="2" presStyleCnt="3" custScaleY="105186">
        <dgm:presLayoutVars>
          <dgm:chMax val="0"/>
          <dgm:chPref val="0"/>
          <dgm:bulletEnabled val="1"/>
        </dgm:presLayoutVars>
      </dgm:prSet>
      <dgm:spPr/>
    </dgm:pt>
  </dgm:ptLst>
  <dgm:cxnLst>
    <dgm:cxn modelId="{C4FAEE41-C038-4641-B155-1D825F4D3477}" srcId="{86F3D10E-2CB9-4A84-B0C1-616B8AD04EE1}" destId="{F9AA11EC-E1FF-448D-A992-2A11019A191F}" srcOrd="0" destOrd="0" parTransId="{6735F17B-2034-4CDA-84B7-C2B29867DAA8}" sibTransId="{588400F0-D4D6-47D1-9E94-FF5F2435B120}"/>
    <dgm:cxn modelId="{91BE6E43-86D5-4982-8715-8B4028FA6FFE}" srcId="{216A7286-C32E-4FA5-AB5C-7730C2257802}" destId="{EE6FCB9B-A393-477C-843B-D2F6B85A64A8}" srcOrd="0" destOrd="0" parTransId="{8B42E901-8940-4FA6-A602-DA2F21EE16EF}" sibTransId="{7D3B0B0D-23EC-4B46-9D4B-70AD2E9AD5F4}"/>
    <dgm:cxn modelId="{606E6364-B042-4121-AD49-FAD336F8CC37}" type="presOf" srcId="{216A7286-C32E-4FA5-AB5C-7730C2257802}" destId="{19303ED2-3D24-4BD0-8B38-28096987509B}" srcOrd="0" destOrd="0" presId="urn:microsoft.com/office/officeart/2009/3/layout/IncreasingArrowsProcess"/>
    <dgm:cxn modelId="{38E89764-33D9-49FD-A2F6-D690C5B9A521}" type="presOf" srcId="{F9AA11EC-E1FF-448D-A992-2A11019A191F}" destId="{D34A1E81-BF6D-4A72-AAB0-E75DB10BC6F5}" srcOrd="0" destOrd="0" presId="urn:microsoft.com/office/officeart/2009/3/layout/IncreasingArrowsProcess"/>
    <dgm:cxn modelId="{9322DC47-92F8-459B-8B48-A17B383FCDAA}" srcId="{9DF84270-6A1A-40FF-A7A3-7C2166FDC899}" destId="{64B8F94F-193B-4B93-A99E-2A6F7BCD4C56}" srcOrd="2" destOrd="0" parTransId="{85E65753-CAEA-42C8-9558-9EF6FF8219A9}" sibTransId="{7058ED01-FE8E-46B8-8BC6-17F9EE56F081}"/>
    <dgm:cxn modelId="{2E18414C-BF65-45B5-AD27-D5E5BAD1920B}" type="presOf" srcId="{25C4DAB3-D28B-4F92-97C2-EA55DF1A5E94}" destId="{00F8621F-C139-4EB5-86E6-3EC278DF8EB4}" srcOrd="0" destOrd="0" presId="urn:microsoft.com/office/officeart/2009/3/layout/IncreasingArrowsProcess"/>
    <dgm:cxn modelId="{083A4771-CFDD-48C0-B457-976F035CFCD0}" type="presOf" srcId="{9DF84270-6A1A-40FF-A7A3-7C2166FDC899}" destId="{A45DCBD0-1B04-4671-BEB0-91526F530EAA}" srcOrd="0" destOrd="0" presId="urn:microsoft.com/office/officeart/2009/3/layout/IncreasingArrowsProcess"/>
    <dgm:cxn modelId="{F3E6A885-DE6D-4CFF-AF4C-B28E621A392C}" type="presOf" srcId="{86F3D10E-2CB9-4A84-B0C1-616B8AD04EE1}" destId="{E101CA14-C2FE-4820-9714-03AEC9B3952D}" srcOrd="0" destOrd="0" presId="urn:microsoft.com/office/officeart/2009/3/layout/IncreasingArrowsProcess"/>
    <dgm:cxn modelId="{AE229486-07E0-452B-8A53-6AD2C0DF0E95}" type="presOf" srcId="{64B8F94F-193B-4B93-A99E-2A6F7BCD4C56}" destId="{54CCFF95-B1C3-46D9-8B22-1F875B1842AD}" srcOrd="0" destOrd="0" presId="urn:microsoft.com/office/officeart/2009/3/layout/IncreasingArrowsProcess"/>
    <dgm:cxn modelId="{D8E6088C-FE79-4E9F-8EFD-7F4FE0BD75EC}" type="presOf" srcId="{EE6FCB9B-A393-477C-843B-D2F6B85A64A8}" destId="{4F86B391-34A9-42C5-9D58-7D4E1ABD3535}" srcOrd="0" destOrd="0" presId="urn:microsoft.com/office/officeart/2009/3/layout/IncreasingArrowsProcess"/>
    <dgm:cxn modelId="{C05029BE-11F4-4F0A-BA08-FD9962A45789}" srcId="{64B8F94F-193B-4B93-A99E-2A6F7BCD4C56}" destId="{25C4DAB3-D28B-4F92-97C2-EA55DF1A5E94}" srcOrd="0" destOrd="0" parTransId="{1640DFB9-1F05-4114-879F-7AE948E8294C}" sibTransId="{7EF22CED-221D-4FE9-850C-6D96269BAAA6}"/>
    <dgm:cxn modelId="{A13169D7-B2F0-4431-9C14-DB53E514C06C}" srcId="{9DF84270-6A1A-40FF-A7A3-7C2166FDC899}" destId="{86F3D10E-2CB9-4A84-B0C1-616B8AD04EE1}" srcOrd="0" destOrd="0" parTransId="{543E6530-ED6E-4130-A44D-F005CCC70C99}" sibTransId="{27F9F84F-AC7E-41C3-A1D8-5E9442465508}"/>
    <dgm:cxn modelId="{E85DB7F5-66D0-4216-A85E-150502682A1A}" srcId="{9DF84270-6A1A-40FF-A7A3-7C2166FDC899}" destId="{216A7286-C32E-4FA5-AB5C-7730C2257802}" srcOrd="1" destOrd="0" parTransId="{018A0098-42C2-4073-ACD7-575F472E78A3}" sibTransId="{78F88306-469D-4DC3-8F14-4B26A301EF8A}"/>
    <dgm:cxn modelId="{00C70A31-D6C2-46EA-B090-3CD85EADD45F}" type="presParOf" srcId="{A45DCBD0-1B04-4671-BEB0-91526F530EAA}" destId="{E101CA14-C2FE-4820-9714-03AEC9B3952D}" srcOrd="0" destOrd="0" presId="urn:microsoft.com/office/officeart/2009/3/layout/IncreasingArrowsProcess"/>
    <dgm:cxn modelId="{464168E7-4121-4ACF-9334-D0710FB4D8D5}" type="presParOf" srcId="{A45DCBD0-1B04-4671-BEB0-91526F530EAA}" destId="{D34A1E81-BF6D-4A72-AAB0-E75DB10BC6F5}" srcOrd="1" destOrd="0" presId="urn:microsoft.com/office/officeart/2009/3/layout/IncreasingArrowsProcess"/>
    <dgm:cxn modelId="{38721D7F-36DA-4343-ABE8-25ABD53DBCAC}" type="presParOf" srcId="{A45DCBD0-1B04-4671-BEB0-91526F530EAA}" destId="{19303ED2-3D24-4BD0-8B38-28096987509B}" srcOrd="2" destOrd="0" presId="urn:microsoft.com/office/officeart/2009/3/layout/IncreasingArrowsProcess"/>
    <dgm:cxn modelId="{61F30C56-0D00-4552-A680-228868543DC8}" type="presParOf" srcId="{A45DCBD0-1B04-4671-BEB0-91526F530EAA}" destId="{4F86B391-34A9-42C5-9D58-7D4E1ABD3535}" srcOrd="3" destOrd="0" presId="urn:microsoft.com/office/officeart/2009/3/layout/IncreasingArrowsProcess"/>
    <dgm:cxn modelId="{AFFD2977-A4E4-4417-8F2F-31C4D430388C}" type="presParOf" srcId="{A45DCBD0-1B04-4671-BEB0-91526F530EAA}" destId="{54CCFF95-B1C3-46D9-8B22-1F875B1842AD}" srcOrd="4" destOrd="0" presId="urn:microsoft.com/office/officeart/2009/3/layout/IncreasingArrowsProcess"/>
    <dgm:cxn modelId="{5F64C064-0B91-44E2-9A08-EFA80510FD88}" type="presParOf" srcId="{A45DCBD0-1B04-4671-BEB0-91526F530EAA}" destId="{00F8621F-C139-4EB5-86E6-3EC278DF8EB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F3B0FF3F-CB01-4515-A364-D4AC7F3D17B5}">
      <dgm:prSet custT="1"/>
      <dgm:spPr/>
      <dgm:t>
        <a:bodyPr/>
        <a:lstStyle/>
        <a:p>
          <a:r>
            <a:rPr lang="en-GB" sz="2400" dirty="0">
              <a:solidFill>
                <a:srgbClr val="000000"/>
              </a:solidFill>
              <a:effectLst/>
            </a:rPr>
            <a:t>Fund Raising from Corporate under CSR</a:t>
          </a:r>
          <a:endParaRPr lang="en-ZA" sz="2400" dirty="0">
            <a:solidFill>
              <a:srgbClr val="000000"/>
            </a:solidFill>
            <a:effectLst/>
          </a:endParaRPr>
        </a:p>
      </dgm:t>
    </dgm:pt>
    <dgm:pt modelId="{AD77FB59-39DF-49FD-A5A4-3C5EEA0A4038}" type="parTrans" cxnId="{C57703CA-C27C-4D6C-9825-FE5BD9C450C5}">
      <dgm:prSet/>
      <dgm:spPr/>
      <dgm:t>
        <a:bodyPr/>
        <a:lstStyle/>
        <a:p>
          <a:endParaRPr lang="en-ZA"/>
        </a:p>
      </dgm:t>
    </dgm:pt>
    <dgm:pt modelId="{18A18C38-77AC-4201-BDA5-442A62FE6763}" type="sibTrans" cxnId="{C57703CA-C27C-4D6C-9825-FE5BD9C450C5}">
      <dgm:prSet/>
      <dgm:spPr/>
      <dgm:t>
        <a:bodyPr/>
        <a:lstStyle/>
        <a:p>
          <a:endParaRPr lang="en-ZA"/>
        </a:p>
      </dgm:t>
    </dgm:pt>
    <dgm:pt modelId="{F432F14D-6D26-4BBD-A4B0-56DCE90A31BD}">
      <dgm:prSet custT="1"/>
      <dgm:spPr/>
      <dgm:t>
        <a:bodyPr/>
        <a:lstStyle/>
        <a:p>
          <a:r>
            <a:rPr lang="en-GB" sz="2400" dirty="0">
              <a:solidFill>
                <a:srgbClr val="000000"/>
              </a:solidFill>
              <a:effectLst/>
            </a:rPr>
            <a:t>Student and Child Sponsorship programme</a:t>
          </a:r>
          <a:endParaRPr lang="en-ZA" sz="2400" dirty="0">
            <a:solidFill>
              <a:srgbClr val="000000"/>
            </a:solidFill>
            <a:effectLst/>
          </a:endParaRPr>
        </a:p>
      </dgm:t>
    </dgm:pt>
    <dgm:pt modelId="{02C3584A-BB2C-4AFC-B359-D9A99970E35D}" type="parTrans" cxnId="{3DA3EFEE-35E6-462E-B5E0-4D3447B9E4C2}">
      <dgm:prSet/>
      <dgm:spPr/>
      <dgm:t>
        <a:bodyPr/>
        <a:lstStyle/>
        <a:p>
          <a:endParaRPr lang="en-ZA"/>
        </a:p>
      </dgm:t>
    </dgm:pt>
    <dgm:pt modelId="{DFFA6523-EA56-4BB9-914A-C7A90EA629EE}" type="sibTrans" cxnId="{3DA3EFEE-35E6-462E-B5E0-4D3447B9E4C2}">
      <dgm:prSet/>
      <dgm:spPr/>
      <dgm:t>
        <a:bodyPr/>
        <a:lstStyle/>
        <a:p>
          <a:endParaRPr lang="en-ZA"/>
        </a:p>
      </dgm:t>
    </dgm:pt>
    <dgm:pt modelId="{8FDB534E-8744-4907-8EAA-18CF867FE37F}">
      <dgm:prSet custT="1"/>
      <dgm:spPr/>
      <dgm:t>
        <a:bodyPr/>
        <a:lstStyle/>
        <a:p>
          <a:r>
            <a:rPr lang="en-ZA" sz="2400" dirty="0">
              <a:solidFill>
                <a:srgbClr val="000000"/>
              </a:solidFill>
              <a:effectLst/>
            </a:rPr>
            <a:t>Placing Donation Boxes</a:t>
          </a:r>
        </a:p>
      </dgm:t>
    </dgm:pt>
    <dgm:pt modelId="{93EF9CCD-8CDE-4F3B-8CE1-E1091ED799D4}" type="parTrans" cxnId="{0697D3C1-18EA-4257-B0FE-AC3A23AC07BD}">
      <dgm:prSet/>
      <dgm:spPr/>
      <dgm:t>
        <a:bodyPr/>
        <a:lstStyle/>
        <a:p>
          <a:endParaRPr lang="en-ZA"/>
        </a:p>
      </dgm:t>
    </dgm:pt>
    <dgm:pt modelId="{CD630546-7BA6-429B-B7DB-6C60310DE758}" type="sibTrans" cxnId="{0697D3C1-18EA-4257-B0FE-AC3A23AC07BD}">
      <dgm:prSet/>
      <dgm:spPr/>
      <dgm:t>
        <a:bodyPr/>
        <a:lstStyle/>
        <a:p>
          <a:endParaRPr lang="en-ZA"/>
        </a:p>
      </dgm:t>
    </dgm:pt>
    <dgm:pt modelId="{D3D3A144-BC7D-45CB-842A-0583AED9808E}">
      <dgm:prSet custT="1"/>
      <dgm:spPr/>
      <dgm:t>
        <a:bodyPr/>
        <a:lstStyle/>
        <a:p>
          <a:r>
            <a:rPr lang="en-GB" sz="2400" dirty="0">
              <a:solidFill>
                <a:srgbClr val="000000"/>
              </a:solidFill>
              <a:effectLst/>
            </a:rPr>
            <a:t>Fund Raising using Internet Techniques </a:t>
          </a:r>
          <a:endParaRPr lang="en-ZA" sz="2400" dirty="0">
            <a:solidFill>
              <a:srgbClr val="000000"/>
            </a:solidFill>
            <a:effectLst/>
          </a:endParaRPr>
        </a:p>
      </dgm:t>
    </dgm:pt>
    <dgm:pt modelId="{9FD9A7A4-921D-42CA-A68F-D0EAC1126F8B}" type="parTrans" cxnId="{D094948D-1696-4885-966D-AC487778B659}">
      <dgm:prSet/>
      <dgm:spPr/>
      <dgm:t>
        <a:bodyPr/>
        <a:lstStyle/>
        <a:p>
          <a:endParaRPr lang="en-ZA"/>
        </a:p>
      </dgm:t>
    </dgm:pt>
    <dgm:pt modelId="{AE9120E8-6A90-43AB-B118-67C3FBE5FB6D}" type="sibTrans" cxnId="{D094948D-1696-4885-966D-AC487778B659}">
      <dgm:prSet/>
      <dgm:spPr/>
      <dgm:t>
        <a:bodyPr/>
        <a:lstStyle/>
        <a:p>
          <a:endParaRPr lang="en-ZA"/>
        </a:p>
      </dgm:t>
    </dgm:pt>
    <dgm:pt modelId="{DEF28A78-4903-4DE0-9703-37648FA84E48}">
      <dgm:prSet phldrT="[Text]" custT="1"/>
      <dgm:spPr/>
      <dgm:t>
        <a:bodyPr/>
        <a:lstStyle/>
        <a:p>
          <a:r>
            <a:rPr lang="en-ZA" sz="2400" dirty="0">
              <a:solidFill>
                <a:srgbClr val="000000"/>
              </a:solidFill>
              <a:effectLst/>
            </a:rPr>
            <a:t>Funding from Government Schemes</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5"/>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5"/>
      <dgm:spPr/>
    </dgm:pt>
    <dgm:pt modelId="{60838DFE-A322-4DC9-B89C-DAC7B09DDA59}" type="pres">
      <dgm:prSet presAssocID="{DEF28A78-4903-4DE0-9703-37648FA84E48}" presName="vert1" presStyleCnt="0"/>
      <dgm:spPr/>
    </dgm:pt>
    <dgm:pt modelId="{C358FC2F-A25E-4A02-9347-E50ACFAF99D2}" type="pres">
      <dgm:prSet presAssocID="{F3B0FF3F-CB01-4515-A364-D4AC7F3D17B5}" presName="thickLine" presStyleLbl="alignNode1" presStyleIdx="1" presStyleCnt="5"/>
      <dgm:spPr/>
    </dgm:pt>
    <dgm:pt modelId="{CF029D5A-14DB-4A07-88C8-FDDA29AFFDCE}" type="pres">
      <dgm:prSet presAssocID="{F3B0FF3F-CB01-4515-A364-D4AC7F3D17B5}" presName="horz1" presStyleCnt="0"/>
      <dgm:spPr/>
    </dgm:pt>
    <dgm:pt modelId="{4EDADE17-7B69-4124-8A18-6FAB4EE2A40C}" type="pres">
      <dgm:prSet presAssocID="{F3B0FF3F-CB01-4515-A364-D4AC7F3D17B5}" presName="tx1" presStyleLbl="revTx" presStyleIdx="1" presStyleCnt="5"/>
      <dgm:spPr/>
    </dgm:pt>
    <dgm:pt modelId="{77854905-6BB8-4EF3-AEE8-A1884B524299}" type="pres">
      <dgm:prSet presAssocID="{F3B0FF3F-CB01-4515-A364-D4AC7F3D17B5}" presName="vert1" presStyleCnt="0"/>
      <dgm:spPr/>
    </dgm:pt>
    <dgm:pt modelId="{F1DC8095-E381-4D08-A379-B49B08E6C130}" type="pres">
      <dgm:prSet presAssocID="{F432F14D-6D26-4BBD-A4B0-56DCE90A31BD}" presName="thickLine" presStyleLbl="alignNode1" presStyleIdx="2" presStyleCnt="5"/>
      <dgm:spPr/>
    </dgm:pt>
    <dgm:pt modelId="{A1FBDBE1-B2FD-4F18-B1CD-6B2E372AF7A2}" type="pres">
      <dgm:prSet presAssocID="{F432F14D-6D26-4BBD-A4B0-56DCE90A31BD}" presName="horz1" presStyleCnt="0"/>
      <dgm:spPr/>
    </dgm:pt>
    <dgm:pt modelId="{3F74B43E-956E-4C77-9DD5-C1DFBB87ECD1}" type="pres">
      <dgm:prSet presAssocID="{F432F14D-6D26-4BBD-A4B0-56DCE90A31BD}" presName="tx1" presStyleLbl="revTx" presStyleIdx="2" presStyleCnt="5"/>
      <dgm:spPr/>
    </dgm:pt>
    <dgm:pt modelId="{1CA35D8B-0EA1-4309-9CB7-093B3A3CB1FC}" type="pres">
      <dgm:prSet presAssocID="{F432F14D-6D26-4BBD-A4B0-56DCE90A31BD}" presName="vert1" presStyleCnt="0"/>
      <dgm:spPr/>
    </dgm:pt>
    <dgm:pt modelId="{EA2B8F66-BF0D-40E8-9E3C-67259DF2F3E7}" type="pres">
      <dgm:prSet presAssocID="{8FDB534E-8744-4907-8EAA-18CF867FE37F}" presName="thickLine" presStyleLbl="alignNode1" presStyleIdx="3" presStyleCnt="5"/>
      <dgm:spPr/>
    </dgm:pt>
    <dgm:pt modelId="{0811F6BF-CEA4-4CA1-A082-14AA516170CF}" type="pres">
      <dgm:prSet presAssocID="{8FDB534E-8744-4907-8EAA-18CF867FE37F}" presName="horz1" presStyleCnt="0"/>
      <dgm:spPr/>
    </dgm:pt>
    <dgm:pt modelId="{9315D5CD-B374-4394-B76A-631AE7416F35}" type="pres">
      <dgm:prSet presAssocID="{8FDB534E-8744-4907-8EAA-18CF867FE37F}" presName="tx1" presStyleLbl="revTx" presStyleIdx="3" presStyleCnt="5"/>
      <dgm:spPr/>
    </dgm:pt>
    <dgm:pt modelId="{10FD6BE8-E63F-4EC2-8CD0-558079F0D2F3}" type="pres">
      <dgm:prSet presAssocID="{8FDB534E-8744-4907-8EAA-18CF867FE37F}" presName="vert1" presStyleCnt="0"/>
      <dgm:spPr/>
    </dgm:pt>
    <dgm:pt modelId="{4D672155-4312-4CB2-AD0A-A97B0BE16705}" type="pres">
      <dgm:prSet presAssocID="{D3D3A144-BC7D-45CB-842A-0583AED9808E}" presName="thickLine" presStyleLbl="alignNode1" presStyleIdx="4" presStyleCnt="5"/>
      <dgm:spPr/>
    </dgm:pt>
    <dgm:pt modelId="{8829496F-9FC6-46B0-ADFC-70590B0B8D0F}" type="pres">
      <dgm:prSet presAssocID="{D3D3A144-BC7D-45CB-842A-0583AED9808E}" presName="horz1" presStyleCnt="0"/>
      <dgm:spPr/>
    </dgm:pt>
    <dgm:pt modelId="{B0015042-BAB1-4D0E-8409-A4A590CD605A}" type="pres">
      <dgm:prSet presAssocID="{D3D3A144-BC7D-45CB-842A-0583AED9808E}" presName="tx1" presStyleLbl="revTx" presStyleIdx="4" presStyleCnt="5"/>
      <dgm:spPr/>
    </dgm:pt>
    <dgm:pt modelId="{106CD5BF-97A3-4F91-B740-E6602C9F226F}" type="pres">
      <dgm:prSet presAssocID="{D3D3A144-BC7D-45CB-842A-0583AED9808E}" presName="vert1" presStyleCnt="0"/>
      <dgm:spPr/>
    </dgm:pt>
  </dgm:ptLst>
  <dgm:cxnLst>
    <dgm:cxn modelId="{54D6052F-2C00-47D8-B735-65E8E918D9C7}" type="presOf" srcId="{A45F34B7-DE3A-411A-9609-D0E1FA4078CE}" destId="{22849C8C-9954-4176-B85D-2A96D2CADDC0}" srcOrd="0" destOrd="0" presId="urn:microsoft.com/office/officeart/2008/layout/LinedList"/>
    <dgm:cxn modelId="{D094948D-1696-4885-966D-AC487778B659}" srcId="{A45F34B7-DE3A-411A-9609-D0E1FA4078CE}" destId="{D3D3A144-BC7D-45CB-842A-0583AED9808E}" srcOrd="4" destOrd="0" parTransId="{9FD9A7A4-921D-42CA-A68F-D0EAC1126F8B}" sibTransId="{AE9120E8-6A90-43AB-B118-67C3FBE5FB6D}"/>
    <dgm:cxn modelId="{ECF0C5A1-9E15-4B2D-8DEA-AB236E121D48}" srcId="{A45F34B7-DE3A-411A-9609-D0E1FA4078CE}" destId="{DEF28A78-4903-4DE0-9703-37648FA84E48}" srcOrd="0" destOrd="0" parTransId="{BE6CD4B0-A1F5-44E4-879A-398F91F04D84}" sibTransId="{48462111-B782-45F2-A079-81D9E22FFED8}"/>
    <dgm:cxn modelId="{3D5A11AE-010B-40D6-B33D-925B971EEDA7}" type="presOf" srcId="{8FDB534E-8744-4907-8EAA-18CF867FE37F}" destId="{9315D5CD-B374-4394-B76A-631AE7416F35}" srcOrd="0" destOrd="0" presId="urn:microsoft.com/office/officeart/2008/layout/LinedList"/>
    <dgm:cxn modelId="{0697D3C1-18EA-4257-B0FE-AC3A23AC07BD}" srcId="{A45F34B7-DE3A-411A-9609-D0E1FA4078CE}" destId="{8FDB534E-8744-4907-8EAA-18CF867FE37F}" srcOrd="3" destOrd="0" parTransId="{93EF9CCD-8CDE-4F3B-8CE1-E1091ED799D4}" sibTransId="{CD630546-7BA6-429B-B7DB-6C60310DE758}"/>
    <dgm:cxn modelId="{BB27CDC7-EAB0-4EC9-B63A-AB11D4ADC877}" type="presOf" srcId="{F432F14D-6D26-4BBD-A4B0-56DCE90A31BD}" destId="{3F74B43E-956E-4C77-9DD5-C1DFBB87ECD1}" srcOrd="0" destOrd="0" presId="urn:microsoft.com/office/officeart/2008/layout/LinedList"/>
    <dgm:cxn modelId="{C57703CA-C27C-4D6C-9825-FE5BD9C450C5}" srcId="{A45F34B7-DE3A-411A-9609-D0E1FA4078CE}" destId="{F3B0FF3F-CB01-4515-A364-D4AC7F3D17B5}" srcOrd="1" destOrd="0" parTransId="{AD77FB59-39DF-49FD-A5A4-3C5EEA0A4038}" sibTransId="{18A18C38-77AC-4201-BDA5-442A62FE6763}"/>
    <dgm:cxn modelId="{B68A19D9-BADB-4C58-ADF4-C5F802ED3573}" type="presOf" srcId="{D3D3A144-BC7D-45CB-842A-0583AED9808E}" destId="{B0015042-BAB1-4D0E-8409-A4A590CD605A}" srcOrd="0" destOrd="0" presId="urn:microsoft.com/office/officeart/2008/layout/LinedList"/>
    <dgm:cxn modelId="{3DA3EFEE-35E6-462E-B5E0-4D3447B9E4C2}" srcId="{A45F34B7-DE3A-411A-9609-D0E1FA4078CE}" destId="{F432F14D-6D26-4BBD-A4B0-56DCE90A31BD}" srcOrd="2" destOrd="0" parTransId="{02C3584A-BB2C-4AFC-B359-D9A99970E35D}" sibTransId="{DFFA6523-EA56-4BB9-914A-C7A90EA629EE}"/>
    <dgm:cxn modelId="{BC8C69F9-5EAB-4FF5-BBEF-7D105D7BF69F}" type="presOf" srcId="{F3B0FF3F-CB01-4515-A364-D4AC7F3D17B5}" destId="{4EDADE17-7B69-4124-8A18-6FAB4EE2A40C}"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63D77BC2-7544-42BB-BDA6-EF0498B38BC7}" type="presParOf" srcId="{22849C8C-9954-4176-B85D-2A96D2CADDC0}" destId="{C358FC2F-A25E-4A02-9347-E50ACFAF99D2}" srcOrd="2" destOrd="0" presId="urn:microsoft.com/office/officeart/2008/layout/LinedList"/>
    <dgm:cxn modelId="{2A92B725-BEF8-4871-9525-FF7724834CA3}" type="presParOf" srcId="{22849C8C-9954-4176-B85D-2A96D2CADDC0}" destId="{CF029D5A-14DB-4A07-88C8-FDDA29AFFDCE}" srcOrd="3" destOrd="0" presId="urn:microsoft.com/office/officeart/2008/layout/LinedList"/>
    <dgm:cxn modelId="{EF8C83F5-6B90-489F-A57B-A2DCCBAE2894}" type="presParOf" srcId="{CF029D5A-14DB-4A07-88C8-FDDA29AFFDCE}" destId="{4EDADE17-7B69-4124-8A18-6FAB4EE2A40C}" srcOrd="0" destOrd="0" presId="urn:microsoft.com/office/officeart/2008/layout/LinedList"/>
    <dgm:cxn modelId="{939D37E4-F431-4A1F-8173-A04C1EC9C784}" type="presParOf" srcId="{CF029D5A-14DB-4A07-88C8-FDDA29AFFDCE}" destId="{77854905-6BB8-4EF3-AEE8-A1884B524299}" srcOrd="1" destOrd="0" presId="urn:microsoft.com/office/officeart/2008/layout/LinedList"/>
    <dgm:cxn modelId="{8EA504C3-3816-42D3-9494-C13476B95186}" type="presParOf" srcId="{22849C8C-9954-4176-B85D-2A96D2CADDC0}" destId="{F1DC8095-E381-4D08-A379-B49B08E6C130}" srcOrd="4" destOrd="0" presId="urn:microsoft.com/office/officeart/2008/layout/LinedList"/>
    <dgm:cxn modelId="{D8349FAD-CD9D-4F15-B214-C6BC947268F2}" type="presParOf" srcId="{22849C8C-9954-4176-B85D-2A96D2CADDC0}" destId="{A1FBDBE1-B2FD-4F18-B1CD-6B2E372AF7A2}" srcOrd="5" destOrd="0" presId="urn:microsoft.com/office/officeart/2008/layout/LinedList"/>
    <dgm:cxn modelId="{2E97B17A-4EF3-4BA2-9C5A-C53ECC8C3B48}" type="presParOf" srcId="{A1FBDBE1-B2FD-4F18-B1CD-6B2E372AF7A2}" destId="{3F74B43E-956E-4C77-9DD5-C1DFBB87ECD1}" srcOrd="0" destOrd="0" presId="urn:microsoft.com/office/officeart/2008/layout/LinedList"/>
    <dgm:cxn modelId="{D8D2B8E4-A987-4164-B0F3-F2472C0103A4}" type="presParOf" srcId="{A1FBDBE1-B2FD-4F18-B1CD-6B2E372AF7A2}" destId="{1CA35D8B-0EA1-4309-9CB7-093B3A3CB1FC}" srcOrd="1" destOrd="0" presId="urn:microsoft.com/office/officeart/2008/layout/LinedList"/>
    <dgm:cxn modelId="{A91B70FE-80C8-4492-9162-11FC079C71F1}" type="presParOf" srcId="{22849C8C-9954-4176-B85D-2A96D2CADDC0}" destId="{EA2B8F66-BF0D-40E8-9E3C-67259DF2F3E7}" srcOrd="6" destOrd="0" presId="urn:microsoft.com/office/officeart/2008/layout/LinedList"/>
    <dgm:cxn modelId="{A102F0B8-E778-4499-8A33-9E80C919B2C7}" type="presParOf" srcId="{22849C8C-9954-4176-B85D-2A96D2CADDC0}" destId="{0811F6BF-CEA4-4CA1-A082-14AA516170CF}" srcOrd="7" destOrd="0" presId="urn:microsoft.com/office/officeart/2008/layout/LinedList"/>
    <dgm:cxn modelId="{5772C54D-A760-4778-A9AF-F5CDFB7DDC58}" type="presParOf" srcId="{0811F6BF-CEA4-4CA1-A082-14AA516170CF}" destId="{9315D5CD-B374-4394-B76A-631AE7416F35}" srcOrd="0" destOrd="0" presId="urn:microsoft.com/office/officeart/2008/layout/LinedList"/>
    <dgm:cxn modelId="{5BD21D03-429B-4109-B977-9DEE5F628678}" type="presParOf" srcId="{0811F6BF-CEA4-4CA1-A082-14AA516170CF}" destId="{10FD6BE8-E63F-4EC2-8CD0-558079F0D2F3}" srcOrd="1" destOrd="0" presId="urn:microsoft.com/office/officeart/2008/layout/LinedList"/>
    <dgm:cxn modelId="{E59EE4A7-B788-4512-A4F0-C76C1CEC5238}" type="presParOf" srcId="{22849C8C-9954-4176-B85D-2A96D2CADDC0}" destId="{4D672155-4312-4CB2-AD0A-A97B0BE16705}" srcOrd="8" destOrd="0" presId="urn:microsoft.com/office/officeart/2008/layout/LinedList"/>
    <dgm:cxn modelId="{D882A320-E978-4E8E-A0F4-91F127255EA2}" type="presParOf" srcId="{22849C8C-9954-4176-B85D-2A96D2CADDC0}" destId="{8829496F-9FC6-46B0-ADFC-70590B0B8D0F}" srcOrd="9" destOrd="0" presId="urn:microsoft.com/office/officeart/2008/layout/LinedList"/>
    <dgm:cxn modelId="{60B2F18A-5EA5-41FD-B765-F75C2B95C1F4}" type="presParOf" srcId="{8829496F-9FC6-46B0-ADFC-70590B0B8D0F}" destId="{B0015042-BAB1-4D0E-8409-A4A590CD605A}" srcOrd="0" destOrd="0" presId="urn:microsoft.com/office/officeart/2008/layout/LinedList"/>
    <dgm:cxn modelId="{CBB40D62-22B2-4BB2-BC91-19AD284B8FD8}" type="presParOf" srcId="{8829496F-9FC6-46B0-ADFC-70590B0B8D0F}" destId="{106CD5BF-97A3-4F91-B740-E6602C9F22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n-ZA" sz="2400" dirty="0">
              <a:solidFill>
                <a:srgbClr val="000000"/>
              </a:solidFill>
              <a:effectLst/>
            </a:rPr>
            <a:t>Online Donations through Website</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E6FE8C5E-E772-4AD0-A1FE-C2259DF26E1B}">
      <dgm:prSet custT="1"/>
      <dgm:spPr/>
      <dgm:t>
        <a:bodyPr/>
        <a:lstStyle/>
        <a:p>
          <a:r>
            <a:rPr lang="en-ZA" sz="2400" dirty="0">
              <a:solidFill>
                <a:srgbClr val="000000"/>
              </a:solidFill>
              <a:effectLst/>
            </a:rPr>
            <a:t>Create a Social Media Groups</a:t>
          </a:r>
        </a:p>
      </dgm:t>
    </dgm:pt>
    <dgm:pt modelId="{5EF4A1E6-B265-4639-A1D7-9784DBC57A77}" type="parTrans" cxnId="{451031EE-0998-4E66-8DC8-40693BF1871E}">
      <dgm:prSet/>
      <dgm:spPr/>
      <dgm:t>
        <a:bodyPr/>
        <a:lstStyle/>
        <a:p>
          <a:endParaRPr lang="en-ZA"/>
        </a:p>
      </dgm:t>
    </dgm:pt>
    <dgm:pt modelId="{EE19B784-5260-4FCB-B04B-CFD27C6471F9}" type="sibTrans" cxnId="{451031EE-0998-4E66-8DC8-40693BF1871E}">
      <dgm:prSet/>
      <dgm:spPr/>
      <dgm:t>
        <a:bodyPr/>
        <a:lstStyle/>
        <a:p>
          <a:endParaRPr lang="en-ZA"/>
        </a:p>
      </dgm:t>
    </dgm:pt>
    <dgm:pt modelId="{5BD1C5C4-B806-49A0-911F-D5B03FA5049E}">
      <dgm:prSet custT="1"/>
      <dgm:spPr/>
      <dgm:t>
        <a:bodyPr/>
        <a:lstStyle/>
        <a:p>
          <a:r>
            <a:rPr lang="en-GB" sz="2400" dirty="0">
              <a:solidFill>
                <a:srgbClr val="000000"/>
              </a:solidFill>
              <a:effectLst/>
            </a:rPr>
            <a:t>Funding Appeal on Facebook Page</a:t>
          </a:r>
          <a:endParaRPr lang="en-ZA" sz="2400" dirty="0">
            <a:solidFill>
              <a:srgbClr val="000000"/>
            </a:solidFill>
            <a:effectLst/>
          </a:endParaRPr>
        </a:p>
      </dgm:t>
    </dgm:pt>
    <dgm:pt modelId="{D6662BBB-E02C-4A69-94A1-020A296467ED}" type="parTrans" cxnId="{D85A3024-1EDB-4E07-83A5-5EBA5F337FCF}">
      <dgm:prSet/>
      <dgm:spPr/>
      <dgm:t>
        <a:bodyPr/>
        <a:lstStyle/>
        <a:p>
          <a:endParaRPr lang="en-ZA"/>
        </a:p>
      </dgm:t>
    </dgm:pt>
    <dgm:pt modelId="{9D8F354C-D2EF-43F5-89B5-3905DA3B58F7}" type="sibTrans" cxnId="{D85A3024-1EDB-4E07-83A5-5EBA5F337FCF}">
      <dgm:prSet/>
      <dgm:spPr/>
      <dgm:t>
        <a:bodyPr/>
        <a:lstStyle/>
        <a:p>
          <a:endParaRPr lang="en-ZA"/>
        </a:p>
      </dgm:t>
    </dgm:pt>
    <dgm:pt modelId="{298FFAA1-4E4D-4605-A7AC-FD70EC44A56A}">
      <dgm:prSet custT="1"/>
      <dgm:spPr/>
      <dgm:t>
        <a:bodyPr/>
        <a:lstStyle/>
        <a:p>
          <a:r>
            <a:rPr lang="en-GB" sz="2400" dirty="0">
              <a:solidFill>
                <a:srgbClr val="000000"/>
              </a:solidFill>
              <a:effectLst/>
            </a:rPr>
            <a:t>Appeals from Direct Mailing Applications</a:t>
          </a:r>
          <a:endParaRPr lang="en-ZA" sz="2400" dirty="0">
            <a:solidFill>
              <a:srgbClr val="000000"/>
            </a:solidFill>
            <a:effectLst/>
          </a:endParaRPr>
        </a:p>
      </dgm:t>
    </dgm:pt>
    <dgm:pt modelId="{C36F2430-92E3-4B58-A3C3-F42B60770E7A}" type="parTrans" cxnId="{09581328-3C93-4281-B642-018C61D82BDE}">
      <dgm:prSet/>
      <dgm:spPr/>
      <dgm:t>
        <a:bodyPr/>
        <a:lstStyle/>
        <a:p>
          <a:endParaRPr lang="en-ZA"/>
        </a:p>
      </dgm:t>
    </dgm:pt>
    <dgm:pt modelId="{9B62A2C4-B717-405C-B55E-D0139BD4FEC4}" type="sibTrans" cxnId="{09581328-3C93-4281-B642-018C61D82BDE}">
      <dgm:prSet/>
      <dgm:spPr/>
      <dgm:t>
        <a:bodyPr/>
        <a:lstStyle/>
        <a:p>
          <a:endParaRPr lang="en-ZA"/>
        </a:p>
      </dgm:t>
    </dgm:pt>
    <dgm:pt modelId="{323C9814-5BEF-4D5F-AF32-37A7DDD21BDB}">
      <dgm:prSet custT="1"/>
      <dgm:spPr/>
      <dgm:t>
        <a:bodyPr/>
        <a:lstStyle/>
        <a:p>
          <a:r>
            <a:rPr lang="en-ZA" sz="2400" dirty="0">
              <a:solidFill>
                <a:srgbClr val="000000"/>
              </a:solidFill>
              <a:effectLst/>
            </a:rPr>
            <a:t>Sending e-newsletter for Programmes and Activities</a:t>
          </a:r>
        </a:p>
      </dgm:t>
    </dgm:pt>
    <dgm:pt modelId="{FBF18518-B817-4C67-9CF5-6B6593467B1E}" type="parTrans" cxnId="{9447527D-710A-4AD9-986C-09D6E0396D52}">
      <dgm:prSet/>
      <dgm:spPr/>
      <dgm:t>
        <a:bodyPr/>
        <a:lstStyle/>
        <a:p>
          <a:endParaRPr lang="en-ZA"/>
        </a:p>
      </dgm:t>
    </dgm:pt>
    <dgm:pt modelId="{28B8D2D5-DAF1-4BF7-9959-D3FD251F63C1}" type="sibTrans" cxnId="{9447527D-710A-4AD9-986C-09D6E0396D52}">
      <dgm:prSet/>
      <dgm:spPr/>
      <dgm:t>
        <a:bodyPr/>
        <a:lstStyle/>
        <a:p>
          <a:endParaRPr lang="en-ZA"/>
        </a:p>
      </dgm:t>
    </dgm:pt>
    <dgm:pt modelId="{82B7A02B-4B8C-42F0-9C75-498840C90959}">
      <dgm:prSet custT="1"/>
      <dgm:spPr/>
      <dgm:t>
        <a:bodyPr/>
        <a:lstStyle/>
        <a:p>
          <a:r>
            <a:rPr lang="en-GB" sz="2400" dirty="0">
              <a:solidFill>
                <a:srgbClr val="000000"/>
              </a:solidFill>
              <a:effectLst/>
            </a:rPr>
            <a:t>Follow the Fundraising process of Existing NGOs </a:t>
          </a:r>
          <a:endParaRPr lang="en-ZA" sz="2400" dirty="0">
            <a:solidFill>
              <a:srgbClr val="000000"/>
            </a:solidFill>
            <a:effectLst/>
          </a:endParaRPr>
        </a:p>
      </dgm:t>
    </dgm:pt>
    <dgm:pt modelId="{86CF61B8-B163-4FA7-B035-7B263525AD5F}" type="parTrans" cxnId="{2E381877-AB65-4DBB-BBB5-F661C1213B5B}">
      <dgm:prSet/>
      <dgm:spPr/>
    </dgm:pt>
    <dgm:pt modelId="{95226937-1152-4ED2-A905-D6DCC318382A}" type="sibTrans" cxnId="{2E381877-AB65-4DBB-BBB5-F661C1213B5B}">
      <dgm:prSet/>
      <dgm:spPr/>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FB85A3B4-7D1D-4F36-A857-35D3EDB563D5}" type="pres">
      <dgm:prSet presAssocID="{E6FE8C5E-E772-4AD0-A1FE-C2259DF26E1B}" presName="thickLine" presStyleLbl="alignNode1" presStyleIdx="1" presStyleCnt="6"/>
      <dgm:spPr/>
    </dgm:pt>
    <dgm:pt modelId="{5AA9186C-424A-4B30-AA6A-04B42BB3632F}" type="pres">
      <dgm:prSet presAssocID="{E6FE8C5E-E772-4AD0-A1FE-C2259DF26E1B}" presName="horz1" presStyleCnt="0"/>
      <dgm:spPr/>
    </dgm:pt>
    <dgm:pt modelId="{B65A4F4D-1903-4168-8F1F-3B22EAB9158B}" type="pres">
      <dgm:prSet presAssocID="{E6FE8C5E-E772-4AD0-A1FE-C2259DF26E1B}" presName="tx1" presStyleLbl="revTx" presStyleIdx="1" presStyleCnt="6"/>
      <dgm:spPr/>
    </dgm:pt>
    <dgm:pt modelId="{BA9549CB-A71C-4FB0-9C75-7616831AE1BA}" type="pres">
      <dgm:prSet presAssocID="{E6FE8C5E-E772-4AD0-A1FE-C2259DF26E1B}" presName="vert1" presStyleCnt="0"/>
      <dgm:spPr/>
    </dgm:pt>
    <dgm:pt modelId="{1450A923-75F3-48D9-82BB-0B6D4B3A2F47}" type="pres">
      <dgm:prSet presAssocID="{5BD1C5C4-B806-49A0-911F-D5B03FA5049E}" presName="thickLine" presStyleLbl="alignNode1" presStyleIdx="2" presStyleCnt="6"/>
      <dgm:spPr/>
    </dgm:pt>
    <dgm:pt modelId="{391E9049-E622-49B5-8A67-7F7BB9F560FA}" type="pres">
      <dgm:prSet presAssocID="{5BD1C5C4-B806-49A0-911F-D5B03FA5049E}" presName="horz1" presStyleCnt="0"/>
      <dgm:spPr/>
    </dgm:pt>
    <dgm:pt modelId="{0265C225-1109-409B-849F-90FF3D84D0AD}" type="pres">
      <dgm:prSet presAssocID="{5BD1C5C4-B806-49A0-911F-D5B03FA5049E}" presName="tx1" presStyleLbl="revTx" presStyleIdx="2" presStyleCnt="6"/>
      <dgm:spPr/>
    </dgm:pt>
    <dgm:pt modelId="{998DDCD1-A39A-4512-BD28-AD8452D7D844}" type="pres">
      <dgm:prSet presAssocID="{5BD1C5C4-B806-49A0-911F-D5B03FA5049E}" presName="vert1" presStyleCnt="0"/>
      <dgm:spPr/>
    </dgm:pt>
    <dgm:pt modelId="{12F1EF30-BCED-4F1C-A400-7289795DB3F8}" type="pres">
      <dgm:prSet presAssocID="{298FFAA1-4E4D-4605-A7AC-FD70EC44A56A}" presName="thickLine" presStyleLbl="alignNode1" presStyleIdx="3" presStyleCnt="6"/>
      <dgm:spPr/>
    </dgm:pt>
    <dgm:pt modelId="{064A28EB-D120-4FDE-864F-A889563C1208}" type="pres">
      <dgm:prSet presAssocID="{298FFAA1-4E4D-4605-A7AC-FD70EC44A56A}" presName="horz1" presStyleCnt="0"/>
      <dgm:spPr/>
    </dgm:pt>
    <dgm:pt modelId="{FDFB6C55-6406-4C71-A1E3-FE998636D931}" type="pres">
      <dgm:prSet presAssocID="{298FFAA1-4E4D-4605-A7AC-FD70EC44A56A}" presName="tx1" presStyleLbl="revTx" presStyleIdx="3" presStyleCnt="6"/>
      <dgm:spPr/>
    </dgm:pt>
    <dgm:pt modelId="{383A6546-3CF8-4E7A-8447-9D21EF5FA04D}" type="pres">
      <dgm:prSet presAssocID="{298FFAA1-4E4D-4605-A7AC-FD70EC44A56A}" presName="vert1" presStyleCnt="0"/>
      <dgm:spPr/>
    </dgm:pt>
    <dgm:pt modelId="{A123059F-064F-4AB0-9D7C-E671D9AE0593}" type="pres">
      <dgm:prSet presAssocID="{323C9814-5BEF-4D5F-AF32-37A7DDD21BDB}" presName="thickLine" presStyleLbl="alignNode1" presStyleIdx="4" presStyleCnt="6"/>
      <dgm:spPr/>
    </dgm:pt>
    <dgm:pt modelId="{8CA785C7-BEEB-4C91-9F88-E603A45C6E63}" type="pres">
      <dgm:prSet presAssocID="{323C9814-5BEF-4D5F-AF32-37A7DDD21BDB}" presName="horz1" presStyleCnt="0"/>
      <dgm:spPr/>
    </dgm:pt>
    <dgm:pt modelId="{A8066F1B-881F-4DE5-AB53-87EB43F6BBD3}" type="pres">
      <dgm:prSet presAssocID="{323C9814-5BEF-4D5F-AF32-37A7DDD21BDB}" presName="tx1" presStyleLbl="revTx" presStyleIdx="4" presStyleCnt="6"/>
      <dgm:spPr/>
    </dgm:pt>
    <dgm:pt modelId="{EE6416C8-C481-424E-89DA-28FE3762304C}" type="pres">
      <dgm:prSet presAssocID="{323C9814-5BEF-4D5F-AF32-37A7DDD21BDB}" presName="vert1" presStyleCnt="0"/>
      <dgm:spPr/>
    </dgm:pt>
    <dgm:pt modelId="{F1769619-2BD6-4C32-8FAD-B731C2676C2E}" type="pres">
      <dgm:prSet presAssocID="{82B7A02B-4B8C-42F0-9C75-498840C90959}" presName="thickLine" presStyleLbl="alignNode1" presStyleIdx="5" presStyleCnt="6"/>
      <dgm:spPr/>
    </dgm:pt>
    <dgm:pt modelId="{E33C7E16-548D-4CA7-BA7B-EDC425FD423C}" type="pres">
      <dgm:prSet presAssocID="{82B7A02B-4B8C-42F0-9C75-498840C90959}" presName="horz1" presStyleCnt="0"/>
      <dgm:spPr/>
    </dgm:pt>
    <dgm:pt modelId="{506D5560-5D56-4B22-A50C-37286DD92852}" type="pres">
      <dgm:prSet presAssocID="{82B7A02B-4B8C-42F0-9C75-498840C90959}" presName="tx1" presStyleLbl="revTx" presStyleIdx="5" presStyleCnt="6"/>
      <dgm:spPr/>
    </dgm:pt>
    <dgm:pt modelId="{CB44CA3C-72BF-40D1-99B1-474F2EB3C813}" type="pres">
      <dgm:prSet presAssocID="{82B7A02B-4B8C-42F0-9C75-498840C90959}" presName="vert1" presStyleCnt="0"/>
      <dgm:spPr/>
    </dgm:pt>
  </dgm:ptLst>
  <dgm:cxnLst>
    <dgm:cxn modelId="{88755B14-1BB0-4B99-8352-71A96C187E35}" type="presOf" srcId="{5BD1C5C4-B806-49A0-911F-D5B03FA5049E}" destId="{0265C225-1109-409B-849F-90FF3D84D0AD}" srcOrd="0" destOrd="0" presId="urn:microsoft.com/office/officeart/2008/layout/LinedList"/>
    <dgm:cxn modelId="{D85A3024-1EDB-4E07-83A5-5EBA5F337FCF}" srcId="{A45F34B7-DE3A-411A-9609-D0E1FA4078CE}" destId="{5BD1C5C4-B806-49A0-911F-D5B03FA5049E}" srcOrd="2" destOrd="0" parTransId="{D6662BBB-E02C-4A69-94A1-020A296467ED}" sibTransId="{9D8F354C-D2EF-43F5-89B5-3905DA3B58F7}"/>
    <dgm:cxn modelId="{09581328-3C93-4281-B642-018C61D82BDE}" srcId="{A45F34B7-DE3A-411A-9609-D0E1FA4078CE}" destId="{298FFAA1-4E4D-4605-A7AC-FD70EC44A56A}" srcOrd="3" destOrd="0" parTransId="{C36F2430-92E3-4B58-A3C3-F42B60770E7A}" sibTransId="{9B62A2C4-B717-405C-B55E-D0139BD4FEC4}"/>
    <dgm:cxn modelId="{54D6052F-2C00-47D8-B735-65E8E918D9C7}" type="presOf" srcId="{A45F34B7-DE3A-411A-9609-D0E1FA4078CE}" destId="{22849C8C-9954-4176-B85D-2A96D2CADDC0}" srcOrd="0" destOrd="0" presId="urn:microsoft.com/office/officeart/2008/layout/LinedList"/>
    <dgm:cxn modelId="{9360F449-D3E2-45B0-BF74-23C2CBC6251A}" type="presOf" srcId="{E6FE8C5E-E772-4AD0-A1FE-C2259DF26E1B}" destId="{B65A4F4D-1903-4168-8F1F-3B22EAB9158B}" srcOrd="0" destOrd="0" presId="urn:microsoft.com/office/officeart/2008/layout/LinedList"/>
    <dgm:cxn modelId="{2E381877-AB65-4DBB-BBB5-F661C1213B5B}" srcId="{A45F34B7-DE3A-411A-9609-D0E1FA4078CE}" destId="{82B7A02B-4B8C-42F0-9C75-498840C90959}" srcOrd="5" destOrd="0" parTransId="{86CF61B8-B163-4FA7-B035-7B263525AD5F}" sibTransId="{95226937-1152-4ED2-A905-D6DCC318382A}"/>
    <dgm:cxn modelId="{AD1A7A5A-CF0D-41B3-BB15-DC5F00CFFB29}" type="presOf" srcId="{298FFAA1-4E4D-4605-A7AC-FD70EC44A56A}" destId="{FDFB6C55-6406-4C71-A1E3-FE998636D931}" srcOrd="0" destOrd="0" presId="urn:microsoft.com/office/officeart/2008/layout/LinedList"/>
    <dgm:cxn modelId="{9447527D-710A-4AD9-986C-09D6E0396D52}" srcId="{A45F34B7-DE3A-411A-9609-D0E1FA4078CE}" destId="{323C9814-5BEF-4D5F-AF32-37A7DDD21BDB}" srcOrd="4" destOrd="0" parTransId="{FBF18518-B817-4C67-9CF5-6B6593467B1E}" sibTransId="{28B8D2D5-DAF1-4BF7-9959-D3FD251F63C1}"/>
    <dgm:cxn modelId="{ECF0C5A1-9E15-4B2D-8DEA-AB236E121D48}" srcId="{A45F34B7-DE3A-411A-9609-D0E1FA4078CE}" destId="{DEF28A78-4903-4DE0-9703-37648FA84E48}" srcOrd="0" destOrd="0" parTransId="{BE6CD4B0-A1F5-44E4-879A-398F91F04D84}" sibTransId="{48462111-B782-45F2-A079-81D9E22FFED8}"/>
    <dgm:cxn modelId="{911078A9-AEB0-4A23-8F39-E4AA98E58185}" type="presOf" srcId="{323C9814-5BEF-4D5F-AF32-37A7DDD21BDB}" destId="{A8066F1B-881F-4DE5-AB53-87EB43F6BBD3}" srcOrd="0" destOrd="0" presId="urn:microsoft.com/office/officeart/2008/layout/LinedList"/>
    <dgm:cxn modelId="{9CD287E6-C876-4AC9-B86A-EAD911DB349A}" type="presOf" srcId="{82B7A02B-4B8C-42F0-9C75-498840C90959}" destId="{506D5560-5D56-4B22-A50C-37286DD92852}" srcOrd="0" destOrd="0" presId="urn:microsoft.com/office/officeart/2008/layout/LinedList"/>
    <dgm:cxn modelId="{451031EE-0998-4E66-8DC8-40693BF1871E}" srcId="{A45F34B7-DE3A-411A-9609-D0E1FA4078CE}" destId="{E6FE8C5E-E772-4AD0-A1FE-C2259DF26E1B}" srcOrd="1" destOrd="0" parTransId="{5EF4A1E6-B265-4639-A1D7-9784DBC57A77}" sibTransId="{EE19B784-5260-4FCB-B04B-CFD27C6471F9}"/>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23287ADF-9A33-4E6A-A417-42FFE9596B72}" type="presParOf" srcId="{22849C8C-9954-4176-B85D-2A96D2CADDC0}" destId="{FB85A3B4-7D1D-4F36-A857-35D3EDB563D5}" srcOrd="2" destOrd="0" presId="urn:microsoft.com/office/officeart/2008/layout/LinedList"/>
    <dgm:cxn modelId="{1CF9C0B7-F542-4C89-AEB5-5C67E1C21AD0}" type="presParOf" srcId="{22849C8C-9954-4176-B85D-2A96D2CADDC0}" destId="{5AA9186C-424A-4B30-AA6A-04B42BB3632F}" srcOrd="3" destOrd="0" presId="urn:microsoft.com/office/officeart/2008/layout/LinedList"/>
    <dgm:cxn modelId="{32C07F72-931B-4F62-AF85-B6696FD8805F}" type="presParOf" srcId="{5AA9186C-424A-4B30-AA6A-04B42BB3632F}" destId="{B65A4F4D-1903-4168-8F1F-3B22EAB9158B}" srcOrd="0" destOrd="0" presId="urn:microsoft.com/office/officeart/2008/layout/LinedList"/>
    <dgm:cxn modelId="{1949828C-9A62-4430-BB23-15AA6B1942E2}" type="presParOf" srcId="{5AA9186C-424A-4B30-AA6A-04B42BB3632F}" destId="{BA9549CB-A71C-4FB0-9C75-7616831AE1BA}" srcOrd="1" destOrd="0" presId="urn:microsoft.com/office/officeart/2008/layout/LinedList"/>
    <dgm:cxn modelId="{2B4C9BAC-8714-4F62-B4FE-B476B1B5A8AB}" type="presParOf" srcId="{22849C8C-9954-4176-B85D-2A96D2CADDC0}" destId="{1450A923-75F3-48D9-82BB-0B6D4B3A2F47}" srcOrd="4" destOrd="0" presId="urn:microsoft.com/office/officeart/2008/layout/LinedList"/>
    <dgm:cxn modelId="{7F74ED93-A5A3-4041-8753-B568F24AF437}" type="presParOf" srcId="{22849C8C-9954-4176-B85D-2A96D2CADDC0}" destId="{391E9049-E622-49B5-8A67-7F7BB9F560FA}" srcOrd="5" destOrd="0" presId="urn:microsoft.com/office/officeart/2008/layout/LinedList"/>
    <dgm:cxn modelId="{B783FE8F-E9B9-4A0B-9F52-1E8F910C38D2}" type="presParOf" srcId="{391E9049-E622-49B5-8A67-7F7BB9F560FA}" destId="{0265C225-1109-409B-849F-90FF3D84D0AD}" srcOrd="0" destOrd="0" presId="urn:microsoft.com/office/officeart/2008/layout/LinedList"/>
    <dgm:cxn modelId="{647CB61F-8B5C-4534-AF16-9BE08464D9DC}" type="presParOf" srcId="{391E9049-E622-49B5-8A67-7F7BB9F560FA}" destId="{998DDCD1-A39A-4512-BD28-AD8452D7D844}" srcOrd="1" destOrd="0" presId="urn:microsoft.com/office/officeart/2008/layout/LinedList"/>
    <dgm:cxn modelId="{4896CF26-D66E-4FCC-B65A-3824CA7D19E3}" type="presParOf" srcId="{22849C8C-9954-4176-B85D-2A96D2CADDC0}" destId="{12F1EF30-BCED-4F1C-A400-7289795DB3F8}" srcOrd="6" destOrd="0" presId="urn:microsoft.com/office/officeart/2008/layout/LinedList"/>
    <dgm:cxn modelId="{AD2EBD4E-D760-40B7-A2CA-721298322F47}" type="presParOf" srcId="{22849C8C-9954-4176-B85D-2A96D2CADDC0}" destId="{064A28EB-D120-4FDE-864F-A889563C1208}" srcOrd="7" destOrd="0" presId="urn:microsoft.com/office/officeart/2008/layout/LinedList"/>
    <dgm:cxn modelId="{2EFC2A34-CD50-48D6-A8CA-C4BE6C8501B0}" type="presParOf" srcId="{064A28EB-D120-4FDE-864F-A889563C1208}" destId="{FDFB6C55-6406-4C71-A1E3-FE998636D931}" srcOrd="0" destOrd="0" presId="urn:microsoft.com/office/officeart/2008/layout/LinedList"/>
    <dgm:cxn modelId="{9750B6CE-5B9C-4EAC-8ED1-FA163BA87941}" type="presParOf" srcId="{064A28EB-D120-4FDE-864F-A889563C1208}" destId="{383A6546-3CF8-4E7A-8447-9D21EF5FA04D}" srcOrd="1" destOrd="0" presId="urn:microsoft.com/office/officeart/2008/layout/LinedList"/>
    <dgm:cxn modelId="{96E6B73E-4284-4615-BD54-3B8A87C4980D}" type="presParOf" srcId="{22849C8C-9954-4176-B85D-2A96D2CADDC0}" destId="{A123059F-064F-4AB0-9D7C-E671D9AE0593}" srcOrd="8" destOrd="0" presId="urn:microsoft.com/office/officeart/2008/layout/LinedList"/>
    <dgm:cxn modelId="{7A30C31A-3BA0-49CB-93C8-07EC31558267}" type="presParOf" srcId="{22849C8C-9954-4176-B85D-2A96D2CADDC0}" destId="{8CA785C7-BEEB-4C91-9F88-E603A45C6E63}" srcOrd="9" destOrd="0" presId="urn:microsoft.com/office/officeart/2008/layout/LinedList"/>
    <dgm:cxn modelId="{32CF5B22-C784-4B68-91EA-2356F98E8DB7}" type="presParOf" srcId="{8CA785C7-BEEB-4C91-9F88-E603A45C6E63}" destId="{A8066F1B-881F-4DE5-AB53-87EB43F6BBD3}" srcOrd="0" destOrd="0" presId="urn:microsoft.com/office/officeart/2008/layout/LinedList"/>
    <dgm:cxn modelId="{FA4F4739-FA2E-4EB7-B2B7-7AFE52BB2C1C}" type="presParOf" srcId="{8CA785C7-BEEB-4C91-9F88-E603A45C6E63}" destId="{EE6416C8-C481-424E-89DA-28FE3762304C}" srcOrd="1" destOrd="0" presId="urn:microsoft.com/office/officeart/2008/layout/LinedList"/>
    <dgm:cxn modelId="{0716838F-37C8-4B7F-A057-2C5DE966CB04}" type="presParOf" srcId="{22849C8C-9954-4176-B85D-2A96D2CADDC0}" destId="{F1769619-2BD6-4C32-8FAD-B731C2676C2E}" srcOrd="10" destOrd="0" presId="urn:microsoft.com/office/officeart/2008/layout/LinedList"/>
    <dgm:cxn modelId="{0274598F-9033-492F-99F1-CB979CBD7F1F}" type="presParOf" srcId="{22849C8C-9954-4176-B85D-2A96D2CADDC0}" destId="{E33C7E16-548D-4CA7-BA7B-EDC425FD423C}" srcOrd="11" destOrd="0" presId="urn:microsoft.com/office/officeart/2008/layout/LinedList"/>
    <dgm:cxn modelId="{7012ADA0-1691-4261-AD89-DE08F20FCED6}" type="presParOf" srcId="{E33C7E16-548D-4CA7-BA7B-EDC425FD423C}" destId="{506D5560-5D56-4B22-A50C-37286DD92852}" srcOrd="0" destOrd="0" presId="urn:microsoft.com/office/officeart/2008/layout/LinedList"/>
    <dgm:cxn modelId="{330CC848-8307-4FD1-96DD-141DD8F8024C}" type="presParOf" srcId="{E33C7E16-548D-4CA7-BA7B-EDC425FD423C}" destId="{CB44CA3C-72BF-40D1-99B1-474F2EB3C8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5F34B7-DE3A-411A-9609-D0E1FA4078CE}"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ZA"/>
        </a:p>
      </dgm:t>
    </dgm:pt>
    <dgm:pt modelId="{DEF28A78-4903-4DE0-9703-37648FA84E48}">
      <dgm:prSet phldrT="[Text]" custT="1"/>
      <dgm:spPr/>
      <dgm:t>
        <a:bodyPr/>
        <a:lstStyle/>
        <a:p>
          <a:r>
            <a:rPr lang="en-ZA" sz="2400" dirty="0">
              <a:solidFill>
                <a:srgbClr val="000000"/>
              </a:solidFill>
              <a:effectLst/>
            </a:rPr>
            <a:t>Organising Awareness Events</a:t>
          </a:r>
        </a:p>
      </dgm:t>
    </dgm:pt>
    <dgm:pt modelId="{48462111-B782-45F2-A079-81D9E22FFED8}" type="sibTrans" cxnId="{ECF0C5A1-9E15-4B2D-8DEA-AB236E121D48}">
      <dgm:prSet/>
      <dgm:spPr/>
      <dgm:t>
        <a:bodyPr/>
        <a:lstStyle/>
        <a:p>
          <a:endParaRPr lang="en-ZA"/>
        </a:p>
      </dgm:t>
    </dgm:pt>
    <dgm:pt modelId="{BE6CD4B0-A1F5-44E4-879A-398F91F04D84}" type="parTrans" cxnId="{ECF0C5A1-9E15-4B2D-8DEA-AB236E121D48}">
      <dgm:prSet/>
      <dgm:spPr/>
      <dgm:t>
        <a:bodyPr/>
        <a:lstStyle/>
        <a:p>
          <a:endParaRPr lang="en-ZA"/>
        </a:p>
      </dgm:t>
    </dgm:pt>
    <dgm:pt modelId="{39337DCD-0100-4DBE-98D7-462C91008421}">
      <dgm:prSet custT="1"/>
      <dgm:spPr/>
      <dgm:t>
        <a:bodyPr/>
        <a:lstStyle/>
        <a:p>
          <a:r>
            <a:rPr lang="en-ZA" sz="2400" dirty="0">
              <a:solidFill>
                <a:srgbClr val="000000"/>
              </a:solidFill>
              <a:effectLst/>
            </a:rPr>
            <a:t>Organising Culture Events</a:t>
          </a:r>
        </a:p>
      </dgm:t>
    </dgm:pt>
    <dgm:pt modelId="{D8EDFCD0-8BFB-4CBD-B1F0-BAEB1516178D}" type="parTrans" cxnId="{1E312768-152D-4D3E-A3BF-B7B9CC512842}">
      <dgm:prSet/>
      <dgm:spPr/>
      <dgm:t>
        <a:bodyPr/>
        <a:lstStyle/>
        <a:p>
          <a:endParaRPr lang="en-ZA"/>
        </a:p>
      </dgm:t>
    </dgm:pt>
    <dgm:pt modelId="{D953C4DB-3E4A-4AD0-9CA3-CF7957487131}" type="sibTrans" cxnId="{1E312768-152D-4D3E-A3BF-B7B9CC512842}">
      <dgm:prSet/>
      <dgm:spPr/>
      <dgm:t>
        <a:bodyPr/>
        <a:lstStyle/>
        <a:p>
          <a:endParaRPr lang="en-ZA"/>
        </a:p>
      </dgm:t>
    </dgm:pt>
    <dgm:pt modelId="{94B2B8A7-E40B-4882-BBC4-3B5CCDB2924C}">
      <dgm:prSet custT="1"/>
      <dgm:spPr/>
      <dgm:t>
        <a:bodyPr/>
        <a:lstStyle/>
        <a:p>
          <a:r>
            <a:rPr lang="en-ZA" sz="2400" dirty="0">
              <a:solidFill>
                <a:srgbClr val="000000"/>
              </a:solidFill>
              <a:effectLst/>
            </a:rPr>
            <a:t>Organising Fund Raising events</a:t>
          </a:r>
        </a:p>
      </dgm:t>
    </dgm:pt>
    <dgm:pt modelId="{636C1BCF-37F8-4A03-BFDF-8944AB580DD0}" type="parTrans" cxnId="{F9641231-4CE2-4635-9B61-2555C04C15A2}">
      <dgm:prSet/>
      <dgm:spPr/>
      <dgm:t>
        <a:bodyPr/>
        <a:lstStyle/>
        <a:p>
          <a:endParaRPr lang="en-ZA"/>
        </a:p>
      </dgm:t>
    </dgm:pt>
    <dgm:pt modelId="{3410DAB5-3E28-4762-82C5-041AF36ED258}" type="sibTrans" cxnId="{F9641231-4CE2-4635-9B61-2555C04C15A2}">
      <dgm:prSet/>
      <dgm:spPr/>
      <dgm:t>
        <a:bodyPr/>
        <a:lstStyle/>
        <a:p>
          <a:endParaRPr lang="en-ZA"/>
        </a:p>
      </dgm:t>
    </dgm:pt>
    <dgm:pt modelId="{9A144C91-3CF1-4E8F-8EDB-B2B40449FC5C}">
      <dgm:prSet custT="1"/>
      <dgm:spPr/>
      <dgm:t>
        <a:bodyPr/>
        <a:lstStyle/>
        <a:p>
          <a:r>
            <a:rPr lang="en-ZA" sz="2400" dirty="0">
              <a:solidFill>
                <a:srgbClr val="000000"/>
              </a:solidFill>
              <a:effectLst/>
            </a:rPr>
            <a:t>Organising Social Campaigns</a:t>
          </a:r>
        </a:p>
      </dgm:t>
    </dgm:pt>
    <dgm:pt modelId="{97E1386C-71F9-424F-9E9F-17B6D5518B55}" type="parTrans" cxnId="{14F36A18-44A4-4BB0-8E2C-C58138107A94}">
      <dgm:prSet/>
      <dgm:spPr/>
      <dgm:t>
        <a:bodyPr/>
        <a:lstStyle/>
        <a:p>
          <a:endParaRPr lang="en-ZA"/>
        </a:p>
      </dgm:t>
    </dgm:pt>
    <dgm:pt modelId="{4B0784C9-9DFB-409C-9B2C-DB9BC45D8DEF}" type="sibTrans" cxnId="{14F36A18-44A4-4BB0-8E2C-C58138107A94}">
      <dgm:prSet/>
      <dgm:spPr/>
      <dgm:t>
        <a:bodyPr/>
        <a:lstStyle/>
        <a:p>
          <a:endParaRPr lang="en-ZA"/>
        </a:p>
      </dgm:t>
    </dgm:pt>
    <dgm:pt modelId="{7F1ED172-5927-4447-8135-F9331A44CA19}">
      <dgm:prSet custT="1"/>
      <dgm:spPr/>
      <dgm:t>
        <a:bodyPr/>
        <a:lstStyle/>
        <a:p>
          <a:r>
            <a:rPr lang="en-GB" sz="2400" dirty="0">
              <a:solidFill>
                <a:srgbClr val="000000"/>
              </a:solidFill>
              <a:effectLst/>
            </a:rPr>
            <a:t>Fund raising through trainings, conferences and seminars</a:t>
          </a:r>
          <a:endParaRPr lang="en-ZA" sz="2400" dirty="0">
            <a:solidFill>
              <a:srgbClr val="000000"/>
            </a:solidFill>
            <a:effectLst/>
          </a:endParaRPr>
        </a:p>
      </dgm:t>
    </dgm:pt>
    <dgm:pt modelId="{ECE5EB03-1F6E-48C0-99DE-A5189E39992A}" type="parTrans" cxnId="{7AF3E1ED-0917-40FD-A27C-E24934A65196}">
      <dgm:prSet/>
      <dgm:spPr/>
      <dgm:t>
        <a:bodyPr/>
        <a:lstStyle/>
        <a:p>
          <a:endParaRPr lang="en-ZA"/>
        </a:p>
      </dgm:t>
    </dgm:pt>
    <dgm:pt modelId="{23CA8F57-AE78-4A91-8A7E-7356555DC2A0}" type="sibTrans" cxnId="{7AF3E1ED-0917-40FD-A27C-E24934A65196}">
      <dgm:prSet/>
      <dgm:spPr/>
      <dgm:t>
        <a:bodyPr/>
        <a:lstStyle/>
        <a:p>
          <a:endParaRPr lang="en-ZA"/>
        </a:p>
      </dgm:t>
    </dgm:pt>
    <dgm:pt modelId="{0C6A4016-0F52-4B32-9327-93EEFC55F58F}">
      <dgm:prSet custT="1"/>
      <dgm:spPr/>
      <dgm:t>
        <a:bodyPr/>
        <a:lstStyle/>
        <a:p>
          <a:r>
            <a:rPr lang="en-ZA" sz="2400" dirty="0">
              <a:solidFill>
                <a:srgbClr val="000000"/>
              </a:solidFill>
              <a:effectLst/>
            </a:rPr>
            <a:t>Cause Related Fund Generation</a:t>
          </a:r>
        </a:p>
      </dgm:t>
    </dgm:pt>
    <dgm:pt modelId="{A24FD0A9-8C84-4EF6-8B71-5C671BE6247A}" type="parTrans" cxnId="{CA207D3A-29AF-4233-BD02-1FB91F49689C}">
      <dgm:prSet/>
      <dgm:spPr/>
      <dgm:t>
        <a:bodyPr/>
        <a:lstStyle/>
        <a:p>
          <a:endParaRPr lang="en-ZA"/>
        </a:p>
      </dgm:t>
    </dgm:pt>
    <dgm:pt modelId="{10CE68FA-9F95-466E-A49A-DA0628F1D682}" type="sibTrans" cxnId="{CA207D3A-29AF-4233-BD02-1FB91F49689C}">
      <dgm:prSet/>
      <dgm:spPr/>
      <dgm:t>
        <a:bodyPr/>
        <a:lstStyle/>
        <a:p>
          <a:endParaRPr lang="en-ZA"/>
        </a:p>
      </dgm:t>
    </dgm:pt>
    <dgm:pt modelId="{22849C8C-9954-4176-B85D-2A96D2CADDC0}" type="pres">
      <dgm:prSet presAssocID="{A45F34B7-DE3A-411A-9609-D0E1FA4078CE}" presName="vert0" presStyleCnt="0">
        <dgm:presLayoutVars>
          <dgm:dir/>
          <dgm:animOne val="branch"/>
          <dgm:animLvl val="lvl"/>
        </dgm:presLayoutVars>
      </dgm:prSet>
      <dgm:spPr/>
    </dgm:pt>
    <dgm:pt modelId="{2FEDDE95-B168-42AC-8315-89F1B358B24E}" type="pres">
      <dgm:prSet presAssocID="{DEF28A78-4903-4DE0-9703-37648FA84E48}" presName="thickLine" presStyleLbl="alignNode1" presStyleIdx="0" presStyleCnt="6"/>
      <dgm:spPr/>
    </dgm:pt>
    <dgm:pt modelId="{F2A7DB50-898E-45E6-8A38-411856A92EEF}" type="pres">
      <dgm:prSet presAssocID="{DEF28A78-4903-4DE0-9703-37648FA84E48}" presName="horz1" presStyleCnt="0"/>
      <dgm:spPr/>
    </dgm:pt>
    <dgm:pt modelId="{0187AC9C-D50E-4681-A8AB-A86D403B119A}" type="pres">
      <dgm:prSet presAssocID="{DEF28A78-4903-4DE0-9703-37648FA84E48}" presName="tx1" presStyleLbl="revTx" presStyleIdx="0" presStyleCnt="6"/>
      <dgm:spPr/>
    </dgm:pt>
    <dgm:pt modelId="{60838DFE-A322-4DC9-B89C-DAC7B09DDA59}" type="pres">
      <dgm:prSet presAssocID="{DEF28A78-4903-4DE0-9703-37648FA84E48}" presName="vert1" presStyleCnt="0"/>
      <dgm:spPr/>
    </dgm:pt>
    <dgm:pt modelId="{96FBB5B2-4DCB-4361-9622-BC7A761916F2}" type="pres">
      <dgm:prSet presAssocID="{39337DCD-0100-4DBE-98D7-462C91008421}" presName="thickLine" presStyleLbl="alignNode1" presStyleIdx="1" presStyleCnt="6"/>
      <dgm:spPr/>
    </dgm:pt>
    <dgm:pt modelId="{41544B7C-A0B3-42FB-9F82-1DEBC15AF7D6}" type="pres">
      <dgm:prSet presAssocID="{39337DCD-0100-4DBE-98D7-462C91008421}" presName="horz1" presStyleCnt="0"/>
      <dgm:spPr/>
    </dgm:pt>
    <dgm:pt modelId="{0047F559-E05B-4F01-BEEA-731A049F7651}" type="pres">
      <dgm:prSet presAssocID="{39337DCD-0100-4DBE-98D7-462C91008421}" presName="tx1" presStyleLbl="revTx" presStyleIdx="1" presStyleCnt="6"/>
      <dgm:spPr/>
    </dgm:pt>
    <dgm:pt modelId="{1FC927C9-DEB3-4BD0-8E31-FBFF545D2DE0}" type="pres">
      <dgm:prSet presAssocID="{39337DCD-0100-4DBE-98D7-462C91008421}" presName="vert1" presStyleCnt="0"/>
      <dgm:spPr/>
    </dgm:pt>
    <dgm:pt modelId="{F6D9F03F-C74B-41DA-87AA-9A1D4B68E819}" type="pres">
      <dgm:prSet presAssocID="{94B2B8A7-E40B-4882-BBC4-3B5CCDB2924C}" presName="thickLine" presStyleLbl="alignNode1" presStyleIdx="2" presStyleCnt="6"/>
      <dgm:spPr/>
    </dgm:pt>
    <dgm:pt modelId="{C9FFC642-5E88-471F-9F2C-65E11C0F9247}" type="pres">
      <dgm:prSet presAssocID="{94B2B8A7-E40B-4882-BBC4-3B5CCDB2924C}" presName="horz1" presStyleCnt="0"/>
      <dgm:spPr/>
    </dgm:pt>
    <dgm:pt modelId="{E373C6D9-8B6F-431A-9A4A-AD321114DCCC}" type="pres">
      <dgm:prSet presAssocID="{94B2B8A7-E40B-4882-BBC4-3B5CCDB2924C}" presName="tx1" presStyleLbl="revTx" presStyleIdx="2" presStyleCnt="6"/>
      <dgm:spPr/>
    </dgm:pt>
    <dgm:pt modelId="{0CE8C222-E163-496C-8E3B-F3FDA81BB2BA}" type="pres">
      <dgm:prSet presAssocID="{94B2B8A7-E40B-4882-BBC4-3B5CCDB2924C}" presName="vert1" presStyleCnt="0"/>
      <dgm:spPr/>
    </dgm:pt>
    <dgm:pt modelId="{19342C13-C386-4590-B3C8-901EF43E164C}" type="pres">
      <dgm:prSet presAssocID="{9A144C91-3CF1-4E8F-8EDB-B2B40449FC5C}" presName="thickLine" presStyleLbl="alignNode1" presStyleIdx="3" presStyleCnt="6"/>
      <dgm:spPr/>
    </dgm:pt>
    <dgm:pt modelId="{428E01C0-547F-4081-932D-7FE168C9CD4C}" type="pres">
      <dgm:prSet presAssocID="{9A144C91-3CF1-4E8F-8EDB-B2B40449FC5C}" presName="horz1" presStyleCnt="0"/>
      <dgm:spPr/>
    </dgm:pt>
    <dgm:pt modelId="{07689BBC-D4D9-4E72-BA64-30AD3CBBFD15}" type="pres">
      <dgm:prSet presAssocID="{9A144C91-3CF1-4E8F-8EDB-B2B40449FC5C}" presName="tx1" presStyleLbl="revTx" presStyleIdx="3" presStyleCnt="6"/>
      <dgm:spPr/>
    </dgm:pt>
    <dgm:pt modelId="{C2E6AAB8-2D84-4526-AC7B-DF9EA1B51C8D}" type="pres">
      <dgm:prSet presAssocID="{9A144C91-3CF1-4E8F-8EDB-B2B40449FC5C}" presName="vert1" presStyleCnt="0"/>
      <dgm:spPr/>
    </dgm:pt>
    <dgm:pt modelId="{62EA5975-2F64-46AE-9BE7-60C1FD2A5859}" type="pres">
      <dgm:prSet presAssocID="{7F1ED172-5927-4447-8135-F9331A44CA19}" presName="thickLine" presStyleLbl="alignNode1" presStyleIdx="4" presStyleCnt="6"/>
      <dgm:spPr/>
    </dgm:pt>
    <dgm:pt modelId="{54D99207-1F7B-4342-BE82-DD4B9FE06948}" type="pres">
      <dgm:prSet presAssocID="{7F1ED172-5927-4447-8135-F9331A44CA19}" presName="horz1" presStyleCnt="0"/>
      <dgm:spPr/>
    </dgm:pt>
    <dgm:pt modelId="{DBE43909-1977-45F9-8E47-B6C945B26E3F}" type="pres">
      <dgm:prSet presAssocID="{7F1ED172-5927-4447-8135-F9331A44CA19}" presName="tx1" presStyleLbl="revTx" presStyleIdx="4" presStyleCnt="6"/>
      <dgm:spPr/>
    </dgm:pt>
    <dgm:pt modelId="{0CEDF713-7ED1-4B98-A0C2-13B79DF5BB70}" type="pres">
      <dgm:prSet presAssocID="{7F1ED172-5927-4447-8135-F9331A44CA19}" presName="vert1" presStyleCnt="0"/>
      <dgm:spPr/>
    </dgm:pt>
    <dgm:pt modelId="{FBA0C7D9-AC20-4D31-8F08-73800F100218}" type="pres">
      <dgm:prSet presAssocID="{0C6A4016-0F52-4B32-9327-93EEFC55F58F}" presName="thickLine" presStyleLbl="alignNode1" presStyleIdx="5" presStyleCnt="6"/>
      <dgm:spPr/>
    </dgm:pt>
    <dgm:pt modelId="{51D7EB0E-3804-444F-A5A0-69AC75645FC5}" type="pres">
      <dgm:prSet presAssocID="{0C6A4016-0F52-4B32-9327-93EEFC55F58F}" presName="horz1" presStyleCnt="0"/>
      <dgm:spPr/>
    </dgm:pt>
    <dgm:pt modelId="{2F01D7EC-1B29-42D8-84B0-49CE84BE06FD}" type="pres">
      <dgm:prSet presAssocID="{0C6A4016-0F52-4B32-9327-93EEFC55F58F}" presName="tx1" presStyleLbl="revTx" presStyleIdx="5" presStyleCnt="6"/>
      <dgm:spPr/>
    </dgm:pt>
    <dgm:pt modelId="{299F4DDB-C66B-4414-8DCB-72CAB1A8A873}" type="pres">
      <dgm:prSet presAssocID="{0C6A4016-0F52-4B32-9327-93EEFC55F58F}" presName="vert1" presStyleCnt="0"/>
      <dgm:spPr/>
    </dgm:pt>
  </dgm:ptLst>
  <dgm:cxnLst>
    <dgm:cxn modelId="{14F36A18-44A4-4BB0-8E2C-C58138107A94}" srcId="{A45F34B7-DE3A-411A-9609-D0E1FA4078CE}" destId="{9A144C91-3CF1-4E8F-8EDB-B2B40449FC5C}" srcOrd="3" destOrd="0" parTransId="{97E1386C-71F9-424F-9E9F-17B6D5518B55}" sibTransId="{4B0784C9-9DFB-409C-9B2C-DB9BC45D8DEF}"/>
    <dgm:cxn modelId="{54D6052F-2C00-47D8-B735-65E8E918D9C7}" type="presOf" srcId="{A45F34B7-DE3A-411A-9609-D0E1FA4078CE}" destId="{22849C8C-9954-4176-B85D-2A96D2CADDC0}" srcOrd="0" destOrd="0" presId="urn:microsoft.com/office/officeart/2008/layout/LinedList"/>
    <dgm:cxn modelId="{F9641231-4CE2-4635-9B61-2555C04C15A2}" srcId="{A45F34B7-DE3A-411A-9609-D0E1FA4078CE}" destId="{94B2B8A7-E40B-4882-BBC4-3B5CCDB2924C}" srcOrd="2" destOrd="0" parTransId="{636C1BCF-37F8-4A03-BFDF-8944AB580DD0}" sibTransId="{3410DAB5-3E28-4762-82C5-041AF36ED258}"/>
    <dgm:cxn modelId="{CA207D3A-29AF-4233-BD02-1FB91F49689C}" srcId="{A45F34B7-DE3A-411A-9609-D0E1FA4078CE}" destId="{0C6A4016-0F52-4B32-9327-93EEFC55F58F}" srcOrd="5" destOrd="0" parTransId="{A24FD0A9-8C84-4EF6-8B71-5C671BE6247A}" sibTransId="{10CE68FA-9F95-466E-A49A-DA0628F1D682}"/>
    <dgm:cxn modelId="{1E312768-152D-4D3E-A3BF-B7B9CC512842}" srcId="{A45F34B7-DE3A-411A-9609-D0E1FA4078CE}" destId="{39337DCD-0100-4DBE-98D7-462C91008421}" srcOrd="1" destOrd="0" parTransId="{D8EDFCD0-8BFB-4CBD-B1F0-BAEB1516178D}" sibTransId="{D953C4DB-3E4A-4AD0-9CA3-CF7957487131}"/>
    <dgm:cxn modelId="{4F408D57-CAC4-4CAF-9D3E-A1BEE0CAA8D6}" type="presOf" srcId="{9A144C91-3CF1-4E8F-8EDB-B2B40449FC5C}" destId="{07689BBC-D4D9-4E72-BA64-30AD3CBBFD15}" srcOrd="0" destOrd="0" presId="urn:microsoft.com/office/officeart/2008/layout/LinedList"/>
    <dgm:cxn modelId="{C43DDD86-AC33-469D-BA31-443766A97DBB}" type="presOf" srcId="{0C6A4016-0F52-4B32-9327-93EEFC55F58F}" destId="{2F01D7EC-1B29-42D8-84B0-49CE84BE06FD}" srcOrd="0" destOrd="0" presId="urn:microsoft.com/office/officeart/2008/layout/LinedList"/>
    <dgm:cxn modelId="{ECF0C5A1-9E15-4B2D-8DEA-AB236E121D48}" srcId="{A45F34B7-DE3A-411A-9609-D0E1FA4078CE}" destId="{DEF28A78-4903-4DE0-9703-37648FA84E48}" srcOrd="0" destOrd="0" parTransId="{BE6CD4B0-A1F5-44E4-879A-398F91F04D84}" sibTransId="{48462111-B782-45F2-A079-81D9E22FFED8}"/>
    <dgm:cxn modelId="{B26592A4-7906-41AD-8C27-25796B082A78}" type="presOf" srcId="{39337DCD-0100-4DBE-98D7-462C91008421}" destId="{0047F559-E05B-4F01-BEEA-731A049F7651}" srcOrd="0" destOrd="0" presId="urn:microsoft.com/office/officeart/2008/layout/LinedList"/>
    <dgm:cxn modelId="{9FDFBFB5-A9C3-478E-814E-B496A76D45FF}" type="presOf" srcId="{94B2B8A7-E40B-4882-BBC4-3B5CCDB2924C}" destId="{E373C6D9-8B6F-431A-9A4A-AD321114DCCC}" srcOrd="0" destOrd="0" presId="urn:microsoft.com/office/officeart/2008/layout/LinedList"/>
    <dgm:cxn modelId="{7AF3E1ED-0917-40FD-A27C-E24934A65196}" srcId="{A45F34B7-DE3A-411A-9609-D0E1FA4078CE}" destId="{7F1ED172-5927-4447-8135-F9331A44CA19}" srcOrd="4" destOrd="0" parTransId="{ECE5EB03-1F6E-48C0-99DE-A5189E39992A}" sibTransId="{23CA8F57-AE78-4A91-8A7E-7356555DC2A0}"/>
    <dgm:cxn modelId="{9B0E28FB-DD1B-48A7-B710-6FDFEE7BA4FD}" type="presOf" srcId="{7F1ED172-5927-4447-8135-F9331A44CA19}" destId="{DBE43909-1977-45F9-8E47-B6C945B26E3F}" srcOrd="0" destOrd="0" presId="urn:microsoft.com/office/officeart/2008/layout/LinedList"/>
    <dgm:cxn modelId="{65A092FF-D99E-4F06-9067-C5A8DF44B38C}" type="presOf" srcId="{DEF28A78-4903-4DE0-9703-37648FA84E48}" destId="{0187AC9C-D50E-4681-A8AB-A86D403B119A}" srcOrd="0" destOrd="0" presId="urn:microsoft.com/office/officeart/2008/layout/LinedList"/>
    <dgm:cxn modelId="{758FF79B-84EE-4B35-9F44-53C4EE87F21F}" type="presParOf" srcId="{22849C8C-9954-4176-B85D-2A96D2CADDC0}" destId="{2FEDDE95-B168-42AC-8315-89F1B358B24E}" srcOrd="0" destOrd="0" presId="urn:microsoft.com/office/officeart/2008/layout/LinedList"/>
    <dgm:cxn modelId="{11BA31A6-BCBA-42FD-831F-C819A677F97C}" type="presParOf" srcId="{22849C8C-9954-4176-B85D-2A96D2CADDC0}" destId="{F2A7DB50-898E-45E6-8A38-411856A92EEF}" srcOrd="1" destOrd="0" presId="urn:microsoft.com/office/officeart/2008/layout/LinedList"/>
    <dgm:cxn modelId="{9E809B1F-2AAA-457E-9FEB-4634724B5C10}" type="presParOf" srcId="{F2A7DB50-898E-45E6-8A38-411856A92EEF}" destId="{0187AC9C-D50E-4681-A8AB-A86D403B119A}" srcOrd="0" destOrd="0" presId="urn:microsoft.com/office/officeart/2008/layout/LinedList"/>
    <dgm:cxn modelId="{CB1DD1C7-61E4-48D3-A63F-EAF0643FBBED}" type="presParOf" srcId="{F2A7DB50-898E-45E6-8A38-411856A92EEF}" destId="{60838DFE-A322-4DC9-B89C-DAC7B09DDA59}" srcOrd="1" destOrd="0" presId="urn:microsoft.com/office/officeart/2008/layout/LinedList"/>
    <dgm:cxn modelId="{44280B19-3A05-4156-B237-CF242C115DD5}" type="presParOf" srcId="{22849C8C-9954-4176-B85D-2A96D2CADDC0}" destId="{96FBB5B2-4DCB-4361-9622-BC7A761916F2}" srcOrd="2" destOrd="0" presId="urn:microsoft.com/office/officeart/2008/layout/LinedList"/>
    <dgm:cxn modelId="{FD9F5C3D-363A-4093-A564-64D83ADE76D6}" type="presParOf" srcId="{22849C8C-9954-4176-B85D-2A96D2CADDC0}" destId="{41544B7C-A0B3-42FB-9F82-1DEBC15AF7D6}" srcOrd="3" destOrd="0" presId="urn:microsoft.com/office/officeart/2008/layout/LinedList"/>
    <dgm:cxn modelId="{0C5030CB-DDE4-484C-8C5A-1CE53F753BCE}" type="presParOf" srcId="{41544B7C-A0B3-42FB-9F82-1DEBC15AF7D6}" destId="{0047F559-E05B-4F01-BEEA-731A049F7651}" srcOrd="0" destOrd="0" presId="urn:microsoft.com/office/officeart/2008/layout/LinedList"/>
    <dgm:cxn modelId="{D7FE8D96-6F04-4CB0-BB5B-D8E1E340C966}" type="presParOf" srcId="{41544B7C-A0B3-42FB-9F82-1DEBC15AF7D6}" destId="{1FC927C9-DEB3-4BD0-8E31-FBFF545D2DE0}" srcOrd="1" destOrd="0" presId="urn:microsoft.com/office/officeart/2008/layout/LinedList"/>
    <dgm:cxn modelId="{405504AA-7931-4F01-B71A-6D0D5C119558}" type="presParOf" srcId="{22849C8C-9954-4176-B85D-2A96D2CADDC0}" destId="{F6D9F03F-C74B-41DA-87AA-9A1D4B68E819}" srcOrd="4" destOrd="0" presId="urn:microsoft.com/office/officeart/2008/layout/LinedList"/>
    <dgm:cxn modelId="{F2ACC17A-92C6-4C2E-B448-252A83A28512}" type="presParOf" srcId="{22849C8C-9954-4176-B85D-2A96D2CADDC0}" destId="{C9FFC642-5E88-471F-9F2C-65E11C0F9247}" srcOrd="5" destOrd="0" presId="urn:microsoft.com/office/officeart/2008/layout/LinedList"/>
    <dgm:cxn modelId="{B8495833-7E02-4A34-90D5-5AFF5D6AD2A1}" type="presParOf" srcId="{C9FFC642-5E88-471F-9F2C-65E11C0F9247}" destId="{E373C6D9-8B6F-431A-9A4A-AD321114DCCC}" srcOrd="0" destOrd="0" presId="urn:microsoft.com/office/officeart/2008/layout/LinedList"/>
    <dgm:cxn modelId="{48D3C84D-15AD-4DA9-9ECD-95997197B74F}" type="presParOf" srcId="{C9FFC642-5E88-471F-9F2C-65E11C0F9247}" destId="{0CE8C222-E163-496C-8E3B-F3FDA81BB2BA}" srcOrd="1" destOrd="0" presId="urn:microsoft.com/office/officeart/2008/layout/LinedList"/>
    <dgm:cxn modelId="{6497D476-6658-4918-9A04-715594C2CD49}" type="presParOf" srcId="{22849C8C-9954-4176-B85D-2A96D2CADDC0}" destId="{19342C13-C386-4590-B3C8-901EF43E164C}" srcOrd="6" destOrd="0" presId="urn:microsoft.com/office/officeart/2008/layout/LinedList"/>
    <dgm:cxn modelId="{2B0107AB-0FA8-486F-B094-849B34DDBA27}" type="presParOf" srcId="{22849C8C-9954-4176-B85D-2A96D2CADDC0}" destId="{428E01C0-547F-4081-932D-7FE168C9CD4C}" srcOrd="7" destOrd="0" presId="urn:microsoft.com/office/officeart/2008/layout/LinedList"/>
    <dgm:cxn modelId="{EA6BC6E6-6EE1-48A1-B8F2-31502BBDA4D1}" type="presParOf" srcId="{428E01C0-547F-4081-932D-7FE168C9CD4C}" destId="{07689BBC-D4D9-4E72-BA64-30AD3CBBFD15}" srcOrd="0" destOrd="0" presId="urn:microsoft.com/office/officeart/2008/layout/LinedList"/>
    <dgm:cxn modelId="{E7815FEE-5847-4FA7-9C88-C63F5104B71F}" type="presParOf" srcId="{428E01C0-547F-4081-932D-7FE168C9CD4C}" destId="{C2E6AAB8-2D84-4526-AC7B-DF9EA1B51C8D}" srcOrd="1" destOrd="0" presId="urn:microsoft.com/office/officeart/2008/layout/LinedList"/>
    <dgm:cxn modelId="{A678D2EF-7A97-4925-B132-9F57D8E2C6D3}" type="presParOf" srcId="{22849C8C-9954-4176-B85D-2A96D2CADDC0}" destId="{62EA5975-2F64-46AE-9BE7-60C1FD2A5859}" srcOrd="8" destOrd="0" presId="urn:microsoft.com/office/officeart/2008/layout/LinedList"/>
    <dgm:cxn modelId="{BE69DA5E-3827-4464-8829-FDDF28D7BC58}" type="presParOf" srcId="{22849C8C-9954-4176-B85D-2A96D2CADDC0}" destId="{54D99207-1F7B-4342-BE82-DD4B9FE06948}" srcOrd="9" destOrd="0" presId="urn:microsoft.com/office/officeart/2008/layout/LinedList"/>
    <dgm:cxn modelId="{B6F24C43-5AD6-4202-8BA5-EC4429D6B98E}" type="presParOf" srcId="{54D99207-1F7B-4342-BE82-DD4B9FE06948}" destId="{DBE43909-1977-45F9-8E47-B6C945B26E3F}" srcOrd="0" destOrd="0" presId="urn:microsoft.com/office/officeart/2008/layout/LinedList"/>
    <dgm:cxn modelId="{7E72E7F2-9515-4A42-9EED-3B54BFEDA573}" type="presParOf" srcId="{54D99207-1F7B-4342-BE82-DD4B9FE06948}" destId="{0CEDF713-7ED1-4B98-A0C2-13B79DF5BB70}" srcOrd="1" destOrd="0" presId="urn:microsoft.com/office/officeart/2008/layout/LinedList"/>
    <dgm:cxn modelId="{8CC11C38-77B1-428A-A34F-76502D860D12}" type="presParOf" srcId="{22849C8C-9954-4176-B85D-2A96D2CADDC0}" destId="{FBA0C7D9-AC20-4D31-8F08-73800F100218}" srcOrd="10" destOrd="0" presId="urn:microsoft.com/office/officeart/2008/layout/LinedList"/>
    <dgm:cxn modelId="{5BC8B4D7-D1C4-4AA9-BFB7-D978B3A886DB}" type="presParOf" srcId="{22849C8C-9954-4176-B85D-2A96D2CADDC0}" destId="{51D7EB0E-3804-444F-A5A0-69AC75645FC5}" srcOrd="11" destOrd="0" presId="urn:microsoft.com/office/officeart/2008/layout/LinedList"/>
    <dgm:cxn modelId="{8F8D5703-08EA-4C56-9F40-6F45C9102D3D}" type="presParOf" srcId="{51D7EB0E-3804-444F-A5A0-69AC75645FC5}" destId="{2F01D7EC-1B29-42D8-84B0-49CE84BE06FD}" srcOrd="0" destOrd="0" presId="urn:microsoft.com/office/officeart/2008/layout/LinedList"/>
    <dgm:cxn modelId="{3A32B3C1-CB8A-46BD-8284-95E14FFDF316}" type="presParOf" srcId="{51D7EB0E-3804-444F-A5A0-69AC75645FC5}" destId="{299F4DDB-C66B-4414-8DCB-72CAB1A8A87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59A0D0-A4D0-40AC-855B-C5EE8C1AB68C}"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ZA"/>
        </a:p>
      </dgm:t>
    </dgm:pt>
    <dgm:pt modelId="{56A9CFFD-7B64-4686-8400-AF26EDA8AB28}">
      <dgm:prSet phldrT="[Text]" custT="1"/>
      <dgm:spPr/>
      <dgm:t>
        <a:bodyPr/>
        <a:lstStyle/>
        <a:p>
          <a:r>
            <a:rPr lang="en-ZA" sz="2400" b="0" dirty="0">
              <a:effectLst>
                <a:outerShdw blurRad="38100" dist="38100" dir="2700000" algn="tl">
                  <a:srgbClr val="000000">
                    <a:alpha val="43137"/>
                  </a:srgbClr>
                </a:outerShdw>
              </a:effectLst>
            </a:rPr>
            <a:t>International</a:t>
          </a:r>
        </a:p>
      </dgm:t>
    </dgm:pt>
    <dgm:pt modelId="{A0361B44-E7EA-47DF-82B9-3A625EF192AD}" type="parTrans" cxnId="{570FED94-921A-4B32-84A5-93004EFCF66B}">
      <dgm:prSet/>
      <dgm:spPr/>
      <dgm:t>
        <a:bodyPr/>
        <a:lstStyle/>
        <a:p>
          <a:endParaRPr lang="en-ZA"/>
        </a:p>
      </dgm:t>
    </dgm:pt>
    <dgm:pt modelId="{E134BD85-490F-463F-91CA-DA9524342974}" type="sibTrans" cxnId="{570FED94-921A-4B32-84A5-93004EFCF66B}">
      <dgm:prSet/>
      <dgm:spPr/>
      <dgm:t>
        <a:bodyPr/>
        <a:lstStyle/>
        <a:p>
          <a:endParaRPr lang="en-ZA"/>
        </a:p>
      </dgm:t>
    </dgm:pt>
    <dgm:pt modelId="{6961A819-83AD-4339-B4A5-B71D22C87C79}">
      <dgm:prSet phldrT="[Text]" custT="1"/>
      <dgm:spPr/>
      <dgm:t>
        <a:bodyPr/>
        <a:lstStyle/>
        <a:p>
          <a:r>
            <a:rPr lang="en-ZA" sz="2400" dirty="0"/>
            <a:t>Crowdfunding</a:t>
          </a:r>
        </a:p>
      </dgm:t>
    </dgm:pt>
    <dgm:pt modelId="{AEA3EB9A-0987-4FB9-A226-109C2F2D27BD}" type="parTrans" cxnId="{23014583-6ED2-4F39-B26B-7AAB166D6CC4}">
      <dgm:prSet/>
      <dgm:spPr/>
      <dgm:t>
        <a:bodyPr/>
        <a:lstStyle/>
        <a:p>
          <a:endParaRPr lang="en-ZA"/>
        </a:p>
      </dgm:t>
    </dgm:pt>
    <dgm:pt modelId="{55BBFE13-EB1E-4F38-91E6-07A61D9B969A}" type="sibTrans" cxnId="{23014583-6ED2-4F39-B26B-7AAB166D6CC4}">
      <dgm:prSet/>
      <dgm:spPr/>
      <dgm:t>
        <a:bodyPr/>
        <a:lstStyle/>
        <a:p>
          <a:endParaRPr lang="en-ZA"/>
        </a:p>
      </dgm:t>
    </dgm:pt>
    <dgm:pt modelId="{3BFE22F0-FE06-4085-8523-15CB8F66B8DD}">
      <dgm:prSet phldrT="[Text]" custT="1"/>
      <dgm:spPr/>
      <dgm:t>
        <a:bodyPr/>
        <a:lstStyle/>
        <a:p>
          <a:r>
            <a:rPr lang="en-ZA" sz="2400" b="0" dirty="0">
              <a:effectLst>
                <a:outerShdw blurRad="38100" dist="38100" dir="2700000" algn="tl">
                  <a:srgbClr val="000000">
                    <a:alpha val="43137"/>
                  </a:srgbClr>
                </a:outerShdw>
              </a:effectLst>
            </a:rPr>
            <a:t>Regional</a:t>
          </a:r>
        </a:p>
      </dgm:t>
    </dgm:pt>
    <dgm:pt modelId="{F049FF41-5394-4A15-9DAF-4D805DD76515}" type="parTrans" cxnId="{3956781B-5A26-4B11-A244-1E531967F393}">
      <dgm:prSet/>
      <dgm:spPr/>
      <dgm:t>
        <a:bodyPr/>
        <a:lstStyle/>
        <a:p>
          <a:endParaRPr lang="en-ZA"/>
        </a:p>
      </dgm:t>
    </dgm:pt>
    <dgm:pt modelId="{DB6D3BC3-93F4-4D92-8E1B-7A76845549A9}" type="sibTrans" cxnId="{3956781B-5A26-4B11-A244-1E531967F393}">
      <dgm:prSet/>
      <dgm:spPr/>
      <dgm:t>
        <a:bodyPr/>
        <a:lstStyle/>
        <a:p>
          <a:endParaRPr lang="en-ZA"/>
        </a:p>
      </dgm:t>
    </dgm:pt>
    <dgm:pt modelId="{FA5AB7A2-8344-4E56-8977-977BCCE77C26}">
      <dgm:prSet phldrT="[Text]" custT="1"/>
      <dgm:spPr/>
      <dgm:t>
        <a:bodyPr/>
        <a:lstStyle/>
        <a:p>
          <a:r>
            <a:rPr lang="en-ZA" sz="2400" dirty="0"/>
            <a:t>European Union</a:t>
          </a:r>
        </a:p>
      </dgm:t>
    </dgm:pt>
    <dgm:pt modelId="{EE18E1A5-7356-4B82-B4A9-E5F6C4747300}" type="parTrans" cxnId="{1083C7AA-FF77-4CAC-9DDA-CBC3D3D76595}">
      <dgm:prSet/>
      <dgm:spPr/>
      <dgm:t>
        <a:bodyPr/>
        <a:lstStyle/>
        <a:p>
          <a:endParaRPr lang="en-ZA"/>
        </a:p>
      </dgm:t>
    </dgm:pt>
    <dgm:pt modelId="{5F34BEA3-EBE1-46C9-9BA2-B614C1363032}" type="sibTrans" cxnId="{1083C7AA-FF77-4CAC-9DDA-CBC3D3D76595}">
      <dgm:prSet/>
      <dgm:spPr/>
      <dgm:t>
        <a:bodyPr/>
        <a:lstStyle/>
        <a:p>
          <a:endParaRPr lang="en-ZA"/>
        </a:p>
      </dgm:t>
    </dgm:pt>
    <dgm:pt modelId="{E7BB55A2-B336-4D96-8F41-54CA144F5A49}">
      <dgm:prSet phldrT="[Text]" custT="1"/>
      <dgm:spPr/>
      <dgm:t>
        <a:bodyPr/>
        <a:lstStyle/>
        <a:p>
          <a:r>
            <a:rPr lang="en-ZA" sz="2400" b="0" dirty="0">
              <a:effectLst>
                <a:outerShdw blurRad="38100" dist="38100" dir="2700000" algn="tl">
                  <a:srgbClr val="000000">
                    <a:alpha val="43137"/>
                  </a:srgbClr>
                </a:outerShdw>
              </a:effectLst>
            </a:rPr>
            <a:t>National</a:t>
          </a:r>
        </a:p>
      </dgm:t>
    </dgm:pt>
    <dgm:pt modelId="{66E91E90-6C79-415B-A4AE-902DC6E5B097}" type="parTrans" cxnId="{57CEB12A-8D6A-4CD4-BC90-B755DAC0478A}">
      <dgm:prSet/>
      <dgm:spPr/>
      <dgm:t>
        <a:bodyPr/>
        <a:lstStyle/>
        <a:p>
          <a:endParaRPr lang="en-ZA"/>
        </a:p>
      </dgm:t>
    </dgm:pt>
    <dgm:pt modelId="{8821F66E-BDBF-4C77-8DF3-44066AB8091D}" type="sibTrans" cxnId="{57CEB12A-8D6A-4CD4-BC90-B755DAC0478A}">
      <dgm:prSet/>
      <dgm:spPr/>
      <dgm:t>
        <a:bodyPr/>
        <a:lstStyle/>
        <a:p>
          <a:endParaRPr lang="en-ZA"/>
        </a:p>
      </dgm:t>
    </dgm:pt>
    <dgm:pt modelId="{446CD04D-25C7-41D2-9889-667051414F5D}">
      <dgm:prSet phldrT="[Text]" custT="1"/>
      <dgm:spPr/>
      <dgm:t>
        <a:bodyPr/>
        <a:lstStyle/>
        <a:p>
          <a:r>
            <a:rPr lang="en-ZA" sz="2400" dirty="0"/>
            <a:t>Local community funds, trusts, and grants</a:t>
          </a:r>
        </a:p>
      </dgm:t>
    </dgm:pt>
    <dgm:pt modelId="{D52AB2C0-956F-4DD2-8BE4-D6EC24B1AC8A}" type="parTrans" cxnId="{DAF9F255-586F-4F37-95E0-C458775B19A2}">
      <dgm:prSet/>
      <dgm:spPr/>
      <dgm:t>
        <a:bodyPr/>
        <a:lstStyle/>
        <a:p>
          <a:endParaRPr lang="en-ZA"/>
        </a:p>
      </dgm:t>
    </dgm:pt>
    <dgm:pt modelId="{D54EAB31-435E-4035-B643-27D99C88422D}" type="sibTrans" cxnId="{DAF9F255-586F-4F37-95E0-C458775B19A2}">
      <dgm:prSet/>
      <dgm:spPr/>
      <dgm:t>
        <a:bodyPr/>
        <a:lstStyle/>
        <a:p>
          <a:endParaRPr lang="en-ZA"/>
        </a:p>
      </dgm:t>
    </dgm:pt>
    <dgm:pt modelId="{0BB19AC7-1314-4E8B-B7CF-E6B1F8D3A460}">
      <dgm:prSet phldrT="[Text]" custT="1"/>
      <dgm:spPr/>
      <dgm:t>
        <a:bodyPr/>
        <a:lstStyle/>
        <a:p>
          <a:r>
            <a:rPr lang="en-ZA" sz="2400" dirty="0"/>
            <a:t>Cooperate funding</a:t>
          </a:r>
        </a:p>
      </dgm:t>
    </dgm:pt>
    <dgm:pt modelId="{AE79331A-AF5E-48E0-8211-587383CED826}" type="parTrans" cxnId="{3C49B22C-3431-4947-8663-C08C8D70FEB3}">
      <dgm:prSet/>
      <dgm:spPr/>
      <dgm:t>
        <a:bodyPr/>
        <a:lstStyle/>
        <a:p>
          <a:endParaRPr lang="en-ZA"/>
        </a:p>
      </dgm:t>
    </dgm:pt>
    <dgm:pt modelId="{9AAFB960-E548-4CEB-8565-9A7F15A12A9B}" type="sibTrans" cxnId="{3C49B22C-3431-4947-8663-C08C8D70FEB3}">
      <dgm:prSet/>
      <dgm:spPr/>
      <dgm:t>
        <a:bodyPr/>
        <a:lstStyle/>
        <a:p>
          <a:endParaRPr lang="en-ZA"/>
        </a:p>
      </dgm:t>
    </dgm:pt>
    <dgm:pt modelId="{B9FB4D38-7948-4C85-92AB-30BFB14B0A1F}">
      <dgm:prSet phldrT="[Text]" custT="1"/>
      <dgm:spPr/>
      <dgm:t>
        <a:bodyPr/>
        <a:lstStyle/>
        <a:p>
          <a:r>
            <a:rPr lang="en-ZA" sz="2400" dirty="0"/>
            <a:t>Research and sustainability</a:t>
          </a:r>
        </a:p>
      </dgm:t>
    </dgm:pt>
    <dgm:pt modelId="{87719FF3-7C98-48D8-AA36-50A2715B0E50}" type="parTrans" cxnId="{4AF62F4B-B177-4F4C-9F34-36926A9EF533}">
      <dgm:prSet/>
      <dgm:spPr/>
      <dgm:t>
        <a:bodyPr/>
        <a:lstStyle/>
        <a:p>
          <a:endParaRPr lang="en-ZA"/>
        </a:p>
      </dgm:t>
    </dgm:pt>
    <dgm:pt modelId="{6280B62C-77A0-4870-B34F-67C6BA516878}" type="sibTrans" cxnId="{4AF62F4B-B177-4F4C-9F34-36926A9EF533}">
      <dgm:prSet/>
      <dgm:spPr/>
      <dgm:t>
        <a:bodyPr/>
        <a:lstStyle/>
        <a:p>
          <a:endParaRPr lang="en-ZA"/>
        </a:p>
      </dgm:t>
    </dgm:pt>
    <dgm:pt modelId="{09CDBE1E-CEE5-49D9-B798-55FEC52C89F5}">
      <dgm:prSet phldrT="[Text]" custT="1"/>
      <dgm:spPr/>
      <dgm:t>
        <a:bodyPr/>
        <a:lstStyle/>
        <a:p>
          <a:r>
            <a:rPr lang="en-ZA" sz="2400" dirty="0"/>
            <a:t>Tenders and grants</a:t>
          </a:r>
        </a:p>
      </dgm:t>
    </dgm:pt>
    <dgm:pt modelId="{7A700BE8-F299-4A39-9E62-A0057A10C757}" type="parTrans" cxnId="{377B8001-833C-4682-87B6-FEE8A13BEB1E}">
      <dgm:prSet/>
      <dgm:spPr/>
      <dgm:t>
        <a:bodyPr/>
        <a:lstStyle/>
        <a:p>
          <a:endParaRPr lang="en-ZA"/>
        </a:p>
      </dgm:t>
    </dgm:pt>
    <dgm:pt modelId="{C33A5FEB-7328-42BF-9160-0CDE6E76E186}" type="sibTrans" cxnId="{377B8001-833C-4682-87B6-FEE8A13BEB1E}">
      <dgm:prSet/>
      <dgm:spPr/>
      <dgm:t>
        <a:bodyPr/>
        <a:lstStyle/>
        <a:p>
          <a:endParaRPr lang="en-ZA"/>
        </a:p>
      </dgm:t>
    </dgm:pt>
    <dgm:pt modelId="{5E145E3C-F7B6-4BF0-A665-9A7603AC6FCF}">
      <dgm:prSet phldrT="[Text]" custT="1"/>
      <dgm:spPr/>
      <dgm:t>
        <a:bodyPr/>
        <a:lstStyle/>
        <a:p>
          <a:r>
            <a:rPr lang="en-ZA" sz="2400" dirty="0"/>
            <a:t>Erasmus +</a:t>
          </a:r>
        </a:p>
      </dgm:t>
    </dgm:pt>
    <dgm:pt modelId="{67419517-040F-45B2-AE86-21947B7B22C6}" type="parTrans" cxnId="{D44399EB-B657-484C-8E72-1C53EF11EACB}">
      <dgm:prSet/>
      <dgm:spPr/>
      <dgm:t>
        <a:bodyPr/>
        <a:lstStyle/>
        <a:p>
          <a:endParaRPr lang="en-ZA"/>
        </a:p>
      </dgm:t>
    </dgm:pt>
    <dgm:pt modelId="{A94F47B5-F290-4DCF-A7B5-BEAB4BBDA230}" type="sibTrans" cxnId="{D44399EB-B657-484C-8E72-1C53EF11EACB}">
      <dgm:prSet/>
      <dgm:spPr/>
      <dgm:t>
        <a:bodyPr/>
        <a:lstStyle/>
        <a:p>
          <a:endParaRPr lang="en-ZA"/>
        </a:p>
      </dgm:t>
    </dgm:pt>
    <dgm:pt modelId="{AE186394-776C-4AD8-8666-23E7075F02EF}">
      <dgm:prSet phldrT="[Text]" custT="1"/>
      <dgm:spPr/>
      <dgm:t>
        <a:bodyPr/>
        <a:lstStyle/>
        <a:p>
          <a:r>
            <a:rPr lang="en-ZA" sz="2400" dirty="0"/>
            <a:t>Horizon 2020</a:t>
          </a:r>
        </a:p>
      </dgm:t>
    </dgm:pt>
    <dgm:pt modelId="{67BEA3C4-D0B5-4C85-9463-F2A8DC05E8D8}" type="parTrans" cxnId="{F9969F61-C787-4BF5-934F-504FD5C4468E}">
      <dgm:prSet/>
      <dgm:spPr/>
      <dgm:t>
        <a:bodyPr/>
        <a:lstStyle/>
        <a:p>
          <a:endParaRPr lang="en-ZA"/>
        </a:p>
      </dgm:t>
    </dgm:pt>
    <dgm:pt modelId="{0BF8B0FB-2D6B-49D9-883F-057F7AFA4D95}" type="sibTrans" cxnId="{F9969F61-C787-4BF5-934F-504FD5C4468E}">
      <dgm:prSet/>
      <dgm:spPr/>
      <dgm:t>
        <a:bodyPr/>
        <a:lstStyle/>
        <a:p>
          <a:endParaRPr lang="en-ZA"/>
        </a:p>
      </dgm:t>
    </dgm:pt>
    <dgm:pt modelId="{97E5E462-894D-44C3-90DF-F76F663EBFEC}">
      <dgm:prSet phldrT="[Text]" custT="1"/>
      <dgm:spPr/>
      <dgm:t>
        <a:bodyPr/>
        <a:lstStyle/>
        <a:p>
          <a:r>
            <a:rPr lang="en-ZA" sz="2400" dirty="0"/>
            <a:t>Cooperate funding</a:t>
          </a:r>
        </a:p>
      </dgm:t>
    </dgm:pt>
    <dgm:pt modelId="{294AAB2F-0B8E-4524-9FDC-C3A3D47258D4}" type="parTrans" cxnId="{E55C99B8-7EF1-4C49-B40C-7A1339DBC65B}">
      <dgm:prSet/>
      <dgm:spPr/>
      <dgm:t>
        <a:bodyPr/>
        <a:lstStyle/>
        <a:p>
          <a:endParaRPr lang="en-ZA"/>
        </a:p>
      </dgm:t>
    </dgm:pt>
    <dgm:pt modelId="{88A92CF8-0409-43A1-B76A-864931562C5B}" type="sibTrans" cxnId="{E55C99B8-7EF1-4C49-B40C-7A1339DBC65B}">
      <dgm:prSet/>
      <dgm:spPr/>
      <dgm:t>
        <a:bodyPr/>
        <a:lstStyle/>
        <a:p>
          <a:endParaRPr lang="en-ZA"/>
        </a:p>
      </dgm:t>
    </dgm:pt>
    <dgm:pt modelId="{6C9EBD57-9179-43D5-B8CA-F5B26AAF605A}" type="pres">
      <dgm:prSet presAssocID="{F259A0D0-A4D0-40AC-855B-C5EE8C1AB68C}" presName="linearFlow" presStyleCnt="0">
        <dgm:presLayoutVars>
          <dgm:dir/>
          <dgm:animLvl val="lvl"/>
          <dgm:resizeHandles val="exact"/>
        </dgm:presLayoutVars>
      </dgm:prSet>
      <dgm:spPr/>
    </dgm:pt>
    <dgm:pt modelId="{A509E49F-BAEC-4746-9450-4852274F7A03}" type="pres">
      <dgm:prSet presAssocID="{56A9CFFD-7B64-4686-8400-AF26EDA8AB28}" presName="composite" presStyleCnt="0"/>
      <dgm:spPr/>
    </dgm:pt>
    <dgm:pt modelId="{AAC9BA34-FFAD-42D5-9543-9A663CB50DBB}" type="pres">
      <dgm:prSet presAssocID="{56A9CFFD-7B64-4686-8400-AF26EDA8AB28}" presName="parTx" presStyleLbl="node1" presStyleIdx="0" presStyleCnt="3">
        <dgm:presLayoutVars>
          <dgm:chMax val="0"/>
          <dgm:chPref val="0"/>
          <dgm:bulletEnabled val="1"/>
        </dgm:presLayoutVars>
      </dgm:prSet>
      <dgm:spPr/>
    </dgm:pt>
    <dgm:pt modelId="{E4E83676-C8B7-4EC6-AAE6-CBA969592ADC}" type="pres">
      <dgm:prSet presAssocID="{56A9CFFD-7B64-4686-8400-AF26EDA8AB28}" presName="parSh" presStyleLbl="node1" presStyleIdx="0" presStyleCnt="3"/>
      <dgm:spPr/>
    </dgm:pt>
    <dgm:pt modelId="{7729360B-FDFB-481E-A543-520B70BFD210}" type="pres">
      <dgm:prSet presAssocID="{56A9CFFD-7B64-4686-8400-AF26EDA8AB28}" presName="desTx" presStyleLbl="fgAcc1" presStyleIdx="0" presStyleCnt="3" custScaleX="103641">
        <dgm:presLayoutVars>
          <dgm:bulletEnabled val="1"/>
        </dgm:presLayoutVars>
      </dgm:prSet>
      <dgm:spPr/>
    </dgm:pt>
    <dgm:pt modelId="{740BD144-6659-4897-B12B-9F57EB1BF0E1}" type="pres">
      <dgm:prSet presAssocID="{E134BD85-490F-463F-91CA-DA9524342974}" presName="sibTrans" presStyleLbl="sibTrans2D1" presStyleIdx="0" presStyleCnt="2"/>
      <dgm:spPr/>
    </dgm:pt>
    <dgm:pt modelId="{578FF1BC-F71D-42B3-B5FE-18FD7AE3B452}" type="pres">
      <dgm:prSet presAssocID="{E134BD85-490F-463F-91CA-DA9524342974}" presName="connTx" presStyleLbl="sibTrans2D1" presStyleIdx="0" presStyleCnt="2"/>
      <dgm:spPr/>
    </dgm:pt>
    <dgm:pt modelId="{0904C63D-342D-4F67-B150-EE80EBBB5E6A}" type="pres">
      <dgm:prSet presAssocID="{3BFE22F0-FE06-4085-8523-15CB8F66B8DD}" presName="composite" presStyleCnt="0"/>
      <dgm:spPr/>
    </dgm:pt>
    <dgm:pt modelId="{61D1D772-1A1E-4D04-A133-BB4F324576EB}" type="pres">
      <dgm:prSet presAssocID="{3BFE22F0-FE06-4085-8523-15CB8F66B8DD}" presName="parTx" presStyleLbl="node1" presStyleIdx="0" presStyleCnt="3">
        <dgm:presLayoutVars>
          <dgm:chMax val="0"/>
          <dgm:chPref val="0"/>
          <dgm:bulletEnabled val="1"/>
        </dgm:presLayoutVars>
      </dgm:prSet>
      <dgm:spPr/>
    </dgm:pt>
    <dgm:pt modelId="{6007F811-FAE9-441B-AB30-193E78B4364A}" type="pres">
      <dgm:prSet presAssocID="{3BFE22F0-FE06-4085-8523-15CB8F66B8DD}" presName="parSh" presStyleLbl="node1" presStyleIdx="1" presStyleCnt="3"/>
      <dgm:spPr/>
    </dgm:pt>
    <dgm:pt modelId="{2B1200DB-8001-451A-9300-064AA300C5DA}" type="pres">
      <dgm:prSet presAssocID="{3BFE22F0-FE06-4085-8523-15CB8F66B8DD}" presName="desTx" presStyleLbl="fgAcc1" presStyleIdx="1" presStyleCnt="3" custScaleX="103641">
        <dgm:presLayoutVars>
          <dgm:bulletEnabled val="1"/>
        </dgm:presLayoutVars>
      </dgm:prSet>
      <dgm:spPr/>
    </dgm:pt>
    <dgm:pt modelId="{0350F97D-DE6C-4B2A-AAE3-920EBE59C46A}" type="pres">
      <dgm:prSet presAssocID="{DB6D3BC3-93F4-4D92-8E1B-7A76845549A9}" presName="sibTrans" presStyleLbl="sibTrans2D1" presStyleIdx="1" presStyleCnt="2"/>
      <dgm:spPr/>
    </dgm:pt>
    <dgm:pt modelId="{29B0BE46-7321-402D-9A10-1CF773382910}" type="pres">
      <dgm:prSet presAssocID="{DB6D3BC3-93F4-4D92-8E1B-7A76845549A9}" presName="connTx" presStyleLbl="sibTrans2D1" presStyleIdx="1" presStyleCnt="2"/>
      <dgm:spPr/>
    </dgm:pt>
    <dgm:pt modelId="{E790FE7E-692E-4378-9953-A7C91E78A5DA}" type="pres">
      <dgm:prSet presAssocID="{E7BB55A2-B336-4D96-8F41-54CA144F5A49}" presName="composite" presStyleCnt="0"/>
      <dgm:spPr/>
    </dgm:pt>
    <dgm:pt modelId="{50B0695B-A213-4855-B212-A31136EAE148}" type="pres">
      <dgm:prSet presAssocID="{E7BB55A2-B336-4D96-8F41-54CA144F5A49}" presName="parTx" presStyleLbl="node1" presStyleIdx="1" presStyleCnt="3">
        <dgm:presLayoutVars>
          <dgm:chMax val="0"/>
          <dgm:chPref val="0"/>
          <dgm:bulletEnabled val="1"/>
        </dgm:presLayoutVars>
      </dgm:prSet>
      <dgm:spPr/>
    </dgm:pt>
    <dgm:pt modelId="{0F3FE30F-7161-4843-81B0-0A460F5B1946}" type="pres">
      <dgm:prSet presAssocID="{E7BB55A2-B336-4D96-8F41-54CA144F5A49}" presName="parSh" presStyleLbl="node1" presStyleIdx="2" presStyleCnt="3"/>
      <dgm:spPr/>
    </dgm:pt>
    <dgm:pt modelId="{2A8A09CF-AD68-4706-AFBF-AA779DA66444}" type="pres">
      <dgm:prSet presAssocID="{E7BB55A2-B336-4D96-8F41-54CA144F5A49}" presName="desTx" presStyleLbl="fgAcc1" presStyleIdx="2" presStyleCnt="3" custScaleX="103641">
        <dgm:presLayoutVars>
          <dgm:bulletEnabled val="1"/>
        </dgm:presLayoutVars>
      </dgm:prSet>
      <dgm:spPr/>
    </dgm:pt>
  </dgm:ptLst>
  <dgm:cxnLst>
    <dgm:cxn modelId="{377B8001-833C-4682-87B6-FEE8A13BEB1E}" srcId="{56A9CFFD-7B64-4686-8400-AF26EDA8AB28}" destId="{09CDBE1E-CEE5-49D9-B798-55FEC52C89F5}" srcOrd="3" destOrd="0" parTransId="{7A700BE8-F299-4A39-9E62-A0057A10C757}" sibTransId="{C33A5FEB-7328-42BF-9160-0CDE6E76E186}"/>
    <dgm:cxn modelId="{A822A302-F33F-4CB2-98FC-07A469EB0F45}" type="presOf" srcId="{E7BB55A2-B336-4D96-8F41-54CA144F5A49}" destId="{0F3FE30F-7161-4843-81B0-0A460F5B1946}" srcOrd="1" destOrd="0" presId="urn:microsoft.com/office/officeart/2005/8/layout/process3"/>
    <dgm:cxn modelId="{36C5A408-0160-4960-8BEA-1B6EF2CC1D69}" type="presOf" srcId="{E7BB55A2-B336-4D96-8F41-54CA144F5A49}" destId="{50B0695B-A213-4855-B212-A31136EAE148}" srcOrd="0" destOrd="0" presId="urn:microsoft.com/office/officeart/2005/8/layout/process3"/>
    <dgm:cxn modelId="{58309B0A-F219-4883-B97B-458DBFABC4FB}" type="presOf" srcId="{AE186394-776C-4AD8-8666-23E7075F02EF}" destId="{2B1200DB-8001-451A-9300-064AA300C5DA}" srcOrd="0" destOrd="2" presId="urn:microsoft.com/office/officeart/2005/8/layout/process3"/>
    <dgm:cxn modelId="{2E55B415-E7AE-4211-B345-DB395F2D3A2A}" type="presOf" srcId="{6961A819-83AD-4339-B4A5-B71D22C87C79}" destId="{7729360B-FDFB-481E-A543-520B70BFD210}" srcOrd="0" destOrd="0" presId="urn:microsoft.com/office/officeart/2005/8/layout/process3"/>
    <dgm:cxn modelId="{94C8461A-CC06-41FA-BD9C-1B53FBFD7EE1}" type="presOf" srcId="{DB6D3BC3-93F4-4D92-8E1B-7A76845549A9}" destId="{0350F97D-DE6C-4B2A-AAE3-920EBE59C46A}" srcOrd="0" destOrd="0" presId="urn:microsoft.com/office/officeart/2005/8/layout/process3"/>
    <dgm:cxn modelId="{3956781B-5A26-4B11-A244-1E531967F393}" srcId="{F259A0D0-A4D0-40AC-855B-C5EE8C1AB68C}" destId="{3BFE22F0-FE06-4085-8523-15CB8F66B8DD}" srcOrd="1" destOrd="0" parTransId="{F049FF41-5394-4A15-9DAF-4D805DD76515}" sibTransId="{DB6D3BC3-93F4-4D92-8E1B-7A76845549A9}"/>
    <dgm:cxn modelId="{57CEB12A-8D6A-4CD4-BC90-B755DAC0478A}" srcId="{F259A0D0-A4D0-40AC-855B-C5EE8C1AB68C}" destId="{E7BB55A2-B336-4D96-8F41-54CA144F5A49}" srcOrd="2" destOrd="0" parTransId="{66E91E90-6C79-415B-A4AE-902DC6E5B097}" sibTransId="{8821F66E-BDBF-4C77-8DF3-44066AB8091D}"/>
    <dgm:cxn modelId="{3C49B22C-3431-4947-8663-C08C8D70FEB3}" srcId="{56A9CFFD-7B64-4686-8400-AF26EDA8AB28}" destId="{0BB19AC7-1314-4E8B-B7CF-E6B1F8D3A460}" srcOrd="1" destOrd="0" parTransId="{AE79331A-AF5E-48E0-8211-587383CED826}" sibTransId="{9AAFB960-E548-4CEB-8565-9A7F15A12A9B}"/>
    <dgm:cxn modelId="{C3968A2E-FABA-4F6A-A516-86B9C0F9E8BD}" type="presOf" srcId="{3BFE22F0-FE06-4085-8523-15CB8F66B8DD}" destId="{6007F811-FAE9-441B-AB30-193E78B4364A}" srcOrd="1" destOrd="0" presId="urn:microsoft.com/office/officeart/2005/8/layout/process3"/>
    <dgm:cxn modelId="{DA03DF31-7490-4023-8D5D-0E280E9D492C}" type="presOf" srcId="{B9FB4D38-7948-4C85-92AB-30BFB14B0A1F}" destId="{7729360B-FDFB-481E-A543-520B70BFD210}" srcOrd="0" destOrd="2" presId="urn:microsoft.com/office/officeart/2005/8/layout/process3"/>
    <dgm:cxn modelId="{8A1E275C-9E0C-432B-9388-89A834BA2A5F}" type="presOf" srcId="{5E145E3C-F7B6-4BF0-A665-9A7603AC6FCF}" destId="{2B1200DB-8001-451A-9300-064AA300C5DA}" srcOrd="0" destOrd="1" presId="urn:microsoft.com/office/officeart/2005/8/layout/process3"/>
    <dgm:cxn modelId="{F9969F61-C787-4BF5-934F-504FD5C4468E}" srcId="{3BFE22F0-FE06-4085-8523-15CB8F66B8DD}" destId="{AE186394-776C-4AD8-8666-23E7075F02EF}" srcOrd="2" destOrd="0" parTransId="{67BEA3C4-D0B5-4C85-9463-F2A8DC05E8D8}" sibTransId="{0BF8B0FB-2D6B-49D9-883F-057F7AFA4D95}"/>
    <dgm:cxn modelId="{86DEEE66-B4E0-4194-ADD7-B7DF865FF2C7}" type="presOf" srcId="{0BB19AC7-1314-4E8B-B7CF-E6B1F8D3A460}" destId="{7729360B-FDFB-481E-A543-520B70BFD210}" srcOrd="0" destOrd="1" presId="urn:microsoft.com/office/officeart/2005/8/layout/process3"/>
    <dgm:cxn modelId="{4AF62F4B-B177-4F4C-9F34-36926A9EF533}" srcId="{56A9CFFD-7B64-4686-8400-AF26EDA8AB28}" destId="{B9FB4D38-7948-4C85-92AB-30BFB14B0A1F}" srcOrd="2" destOrd="0" parTransId="{87719FF3-7C98-48D8-AA36-50A2715B0E50}" sibTransId="{6280B62C-77A0-4870-B34F-67C6BA516878}"/>
    <dgm:cxn modelId="{9DB5584E-0F47-42C0-A16F-D9FEA1BB307D}" type="presOf" srcId="{97E5E462-894D-44C3-90DF-F76F663EBFEC}" destId="{2A8A09CF-AD68-4706-AFBF-AA779DA66444}" srcOrd="0" destOrd="1" presId="urn:microsoft.com/office/officeart/2005/8/layout/process3"/>
    <dgm:cxn modelId="{59F4F851-DB99-49FF-BB9B-36E17883C31B}" type="presOf" srcId="{FA5AB7A2-8344-4E56-8977-977BCCE77C26}" destId="{2B1200DB-8001-451A-9300-064AA300C5DA}" srcOrd="0" destOrd="0" presId="urn:microsoft.com/office/officeart/2005/8/layout/process3"/>
    <dgm:cxn modelId="{DAF9F255-586F-4F37-95E0-C458775B19A2}" srcId="{E7BB55A2-B336-4D96-8F41-54CA144F5A49}" destId="{446CD04D-25C7-41D2-9889-667051414F5D}" srcOrd="0" destOrd="0" parTransId="{D52AB2C0-956F-4DD2-8BE4-D6EC24B1AC8A}" sibTransId="{D54EAB31-435E-4035-B643-27D99C88422D}"/>
    <dgm:cxn modelId="{10629F81-EEA6-44AD-AA04-5FC958E52C59}" type="presOf" srcId="{E134BD85-490F-463F-91CA-DA9524342974}" destId="{740BD144-6659-4897-B12B-9F57EB1BF0E1}" srcOrd="0" destOrd="0" presId="urn:microsoft.com/office/officeart/2005/8/layout/process3"/>
    <dgm:cxn modelId="{23014583-6ED2-4F39-B26B-7AAB166D6CC4}" srcId="{56A9CFFD-7B64-4686-8400-AF26EDA8AB28}" destId="{6961A819-83AD-4339-B4A5-B71D22C87C79}" srcOrd="0" destOrd="0" parTransId="{AEA3EB9A-0987-4FB9-A226-109C2F2D27BD}" sibTransId="{55BBFE13-EB1E-4F38-91E6-07A61D9B969A}"/>
    <dgm:cxn modelId="{71CA268B-4624-4A2D-8A3D-2F3ADD8E04B8}" type="presOf" srcId="{56A9CFFD-7B64-4686-8400-AF26EDA8AB28}" destId="{AAC9BA34-FFAD-42D5-9543-9A663CB50DBB}" srcOrd="0" destOrd="0" presId="urn:microsoft.com/office/officeart/2005/8/layout/process3"/>
    <dgm:cxn modelId="{1BC22A8C-90B8-4CDB-8A65-156F7B7C7CC4}" type="presOf" srcId="{09CDBE1E-CEE5-49D9-B798-55FEC52C89F5}" destId="{7729360B-FDFB-481E-A543-520B70BFD210}" srcOrd="0" destOrd="3" presId="urn:microsoft.com/office/officeart/2005/8/layout/process3"/>
    <dgm:cxn modelId="{23C1D78E-3608-4987-8578-CE0CBEF2703B}" type="presOf" srcId="{F259A0D0-A4D0-40AC-855B-C5EE8C1AB68C}" destId="{6C9EBD57-9179-43D5-B8CA-F5B26AAF605A}" srcOrd="0" destOrd="0" presId="urn:microsoft.com/office/officeart/2005/8/layout/process3"/>
    <dgm:cxn modelId="{570FED94-921A-4B32-84A5-93004EFCF66B}" srcId="{F259A0D0-A4D0-40AC-855B-C5EE8C1AB68C}" destId="{56A9CFFD-7B64-4686-8400-AF26EDA8AB28}" srcOrd="0" destOrd="0" parTransId="{A0361B44-E7EA-47DF-82B9-3A625EF192AD}" sibTransId="{E134BD85-490F-463F-91CA-DA9524342974}"/>
    <dgm:cxn modelId="{65B383A5-97DB-4EB1-9656-DBFBD871A479}" type="presOf" srcId="{446CD04D-25C7-41D2-9889-667051414F5D}" destId="{2A8A09CF-AD68-4706-AFBF-AA779DA66444}" srcOrd="0" destOrd="0" presId="urn:microsoft.com/office/officeart/2005/8/layout/process3"/>
    <dgm:cxn modelId="{1083C7AA-FF77-4CAC-9DDA-CBC3D3D76595}" srcId="{3BFE22F0-FE06-4085-8523-15CB8F66B8DD}" destId="{FA5AB7A2-8344-4E56-8977-977BCCE77C26}" srcOrd="0" destOrd="0" parTransId="{EE18E1A5-7356-4B82-B4A9-E5F6C4747300}" sibTransId="{5F34BEA3-EBE1-46C9-9BA2-B614C1363032}"/>
    <dgm:cxn modelId="{E55C99B8-7EF1-4C49-B40C-7A1339DBC65B}" srcId="{E7BB55A2-B336-4D96-8F41-54CA144F5A49}" destId="{97E5E462-894D-44C3-90DF-F76F663EBFEC}" srcOrd="1" destOrd="0" parTransId="{294AAB2F-0B8E-4524-9FDC-C3A3D47258D4}" sibTransId="{88A92CF8-0409-43A1-B76A-864931562C5B}"/>
    <dgm:cxn modelId="{DE960BD3-906F-4A6A-B9F0-02ED548C3560}" type="presOf" srcId="{56A9CFFD-7B64-4686-8400-AF26EDA8AB28}" destId="{E4E83676-C8B7-4EC6-AAE6-CBA969592ADC}" srcOrd="1" destOrd="0" presId="urn:microsoft.com/office/officeart/2005/8/layout/process3"/>
    <dgm:cxn modelId="{DD6DE3D6-85A2-4B6F-9E80-9BF662DB24F7}" type="presOf" srcId="{3BFE22F0-FE06-4085-8523-15CB8F66B8DD}" destId="{61D1D772-1A1E-4D04-A133-BB4F324576EB}" srcOrd="0" destOrd="0" presId="urn:microsoft.com/office/officeart/2005/8/layout/process3"/>
    <dgm:cxn modelId="{0235FEDD-376E-4F6E-92C0-35CF4611F24E}" type="presOf" srcId="{DB6D3BC3-93F4-4D92-8E1B-7A76845549A9}" destId="{29B0BE46-7321-402D-9A10-1CF773382910}" srcOrd="1" destOrd="0" presId="urn:microsoft.com/office/officeart/2005/8/layout/process3"/>
    <dgm:cxn modelId="{D44399EB-B657-484C-8E72-1C53EF11EACB}" srcId="{3BFE22F0-FE06-4085-8523-15CB8F66B8DD}" destId="{5E145E3C-F7B6-4BF0-A665-9A7603AC6FCF}" srcOrd="1" destOrd="0" parTransId="{67419517-040F-45B2-AE86-21947B7B22C6}" sibTransId="{A94F47B5-F290-4DCF-A7B5-BEAB4BBDA230}"/>
    <dgm:cxn modelId="{AA93DCED-0C18-4DE5-996F-94D6056F548F}" type="presOf" srcId="{E134BD85-490F-463F-91CA-DA9524342974}" destId="{578FF1BC-F71D-42B3-B5FE-18FD7AE3B452}" srcOrd="1" destOrd="0" presId="urn:microsoft.com/office/officeart/2005/8/layout/process3"/>
    <dgm:cxn modelId="{0A7CCBA0-4202-4387-AF78-32B1BF56FDDD}" type="presParOf" srcId="{6C9EBD57-9179-43D5-B8CA-F5B26AAF605A}" destId="{A509E49F-BAEC-4746-9450-4852274F7A03}" srcOrd="0" destOrd="0" presId="urn:microsoft.com/office/officeart/2005/8/layout/process3"/>
    <dgm:cxn modelId="{6FC957D5-92EB-4482-A35D-0117C6D25CFB}" type="presParOf" srcId="{A509E49F-BAEC-4746-9450-4852274F7A03}" destId="{AAC9BA34-FFAD-42D5-9543-9A663CB50DBB}" srcOrd="0" destOrd="0" presId="urn:microsoft.com/office/officeart/2005/8/layout/process3"/>
    <dgm:cxn modelId="{6E4BA878-A6E9-458C-95FE-66480E21EA42}" type="presParOf" srcId="{A509E49F-BAEC-4746-9450-4852274F7A03}" destId="{E4E83676-C8B7-4EC6-AAE6-CBA969592ADC}" srcOrd="1" destOrd="0" presId="urn:microsoft.com/office/officeart/2005/8/layout/process3"/>
    <dgm:cxn modelId="{47D5F390-9726-4278-B10C-04A8918C10F3}" type="presParOf" srcId="{A509E49F-BAEC-4746-9450-4852274F7A03}" destId="{7729360B-FDFB-481E-A543-520B70BFD210}" srcOrd="2" destOrd="0" presId="urn:microsoft.com/office/officeart/2005/8/layout/process3"/>
    <dgm:cxn modelId="{AF2FEF87-B9EF-48A3-A4D0-4D26571F5507}" type="presParOf" srcId="{6C9EBD57-9179-43D5-B8CA-F5B26AAF605A}" destId="{740BD144-6659-4897-B12B-9F57EB1BF0E1}" srcOrd="1" destOrd="0" presId="urn:microsoft.com/office/officeart/2005/8/layout/process3"/>
    <dgm:cxn modelId="{4D1F34FC-C90B-4323-A1E8-6084C75C65C1}" type="presParOf" srcId="{740BD144-6659-4897-B12B-9F57EB1BF0E1}" destId="{578FF1BC-F71D-42B3-B5FE-18FD7AE3B452}" srcOrd="0" destOrd="0" presId="urn:microsoft.com/office/officeart/2005/8/layout/process3"/>
    <dgm:cxn modelId="{3A4B3144-8B00-4A94-92C8-6D0B9421F7DF}" type="presParOf" srcId="{6C9EBD57-9179-43D5-B8CA-F5B26AAF605A}" destId="{0904C63D-342D-4F67-B150-EE80EBBB5E6A}" srcOrd="2" destOrd="0" presId="urn:microsoft.com/office/officeart/2005/8/layout/process3"/>
    <dgm:cxn modelId="{E151B90C-2339-4E64-A5C8-604DB0636893}" type="presParOf" srcId="{0904C63D-342D-4F67-B150-EE80EBBB5E6A}" destId="{61D1D772-1A1E-4D04-A133-BB4F324576EB}" srcOrd="0" destOrd="0" presId="urn:microsoft.com/office/officeart/2005/8/layout/process3"/>
    <dgm:cxn modelId="{B88860B4-D489-4EF4-9238-8AD6DBF0223E}" type="presParOf" srcId="{0904C63D-342D-4F67-B150-EE80EBBB5E6A}" destId="{6007F811-FAE9-441B-AB30-193E78B4364A}" srcOrd="1" destOrd="0" presId="urn:microsoft.com/office/officeart/2005/8/layout/process3"/>
    <dgm:cxn modelId="{BBA5D817-7490-47B9-A492-6D1203F57621}" type="presParOf" srcId="{0904C63D-342D-4F67-B150-EE80EBBB5E6A}" destId="{2B1200DB-8001-451A-9300-064AA300C5DA}" srcOrd="2" destOrd="0" presId="urn:microsoft.com/office/officeart/2005/8/layout/process3"/>
    <dgm:cxn modelId="{A6B627DF-6140-45F3-B8FD-DBF820534A8E}" type="presParOf" srcId="{6C9EBD57-9179-43D5-B8CA-F5B26AAF605A}" destId="{0350F97D-DE6C-4B2A-AAE3-920EBE59C46A}" srcOrd="3" destOrd="0" presId="urn:microsoft.com/office/officeart/2005/8/layout/process3"/>
    <dgm:cxn modelId="{5D1F5E12-C903-4086-94CD-BEFADB95EBC6}" type="presParOf" srcId="{0350F97D-DE6C-4B2A-AAE3-920EBE59C46A}" destId="{29B0BE46-7321-402D-9A10-1CF773382910}" srcOrd="0" destOrd="0" presId="urn:microsoft.com/office/officeart/2005/8/layout/process3"/>
    <dgm:cxn modelId="{A3EF41FD-98A0-43C5-BD4C-50E5E86EC03F}" type="presParOf" srcId="{6C9EBD57-9179-43D5-B8CA-F5B26AAF605A}" destId="{E790FE7E-692E-4378-9953-A7C91E78A5DA}" srcOrd="4" destOrd="0" presId="urn:microsoft.com/office/officeart/2005/8/layout/process3"/>
    <dgm:cxn modelId="{FFBD45FB-ACB1-447C-AF19-6D24EF026A39}" type="presParOf" srcId="{E790FE7E-692E-4378-9953-A7C91E78A5DA}" destId="{50B0695B-A213-4855-B212-A31136EAE148}" srcOrd="0" destOrd="0" presId="urn:microsoft.com/office/officeart/2005/8/layout/process3"/>
    <dgm:cxn modelId="{F1822F10-9B89-4735-9389-A3CF96B9B4AD}" type="presParOf" srcId="{E790FE7E-692E-4378-9953-A7C91E78A5DA}" destId="{0F3FE30F-7161-4843-81B0-0A460F5B1946}" srcOrd="1" destOrd="0" presId="urn:microsoft.com/office/officeart/2005/8/layout/process3"/>
    <dgm:cxn modelId="{513F4D8D-5D4C-4304-ACCD-13761EBBF284}" type="presParOf" srcId="{E790FE7E-692E-4378-9953-A7C91E78A5DA}" destId="{2A8A09CF-AD68-4706-AFBF-AA779DA6644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68E614-9844-4780-8F37-26EE3C72A5B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13B1CEB-F22E-4375-9735-F19104CC3089}">
      <dgm:prSet phldrT="[Text]" custT="1"/>
      <dgm:spPr/>
      <dgm:t>
        <a:bodyPr/>
        <a:lstStyle/>
        <a:p>
          <a:r>
            <a:rPr lang="en-GB" sz="2400" dirty="0">
              <a:effectLst>
                <a:outerShdw blurRad="38100" dist="38100" dir="2700000" algn="tl">
                  <a:srgbClr val="000000">
                    <a:alpha val="43137"/>
                  </a:srgbClr>
                </a:outerShdw>
              </a:effectLst>
            </a:rPr>
            <a:t>Identify a core group (2-3 writers) for writing</a:t>
          </a:r>
          <a:endParaRPr lang="en-ZA" sz="2400" dirty="0">
            <a:effectLst>
              <a:outerShdw blurRad="38100" dist="38100" dir="2700000" algn="tl">
                <a:srgbClr val="000000">
                  <a:alpha val="43137"/>
                </a:srgbClr>
              </a:outerShdw>
            </a:effectLst>
          </a:endParaRPr>
        </a:p>
      </dgm:t>
    </dgm:pt>
    <dgm:pt modelId="{0619C806-009D-436F-9A38-FE1C261F0EFA}" type="parTrans" cxnId="{E19E6CCD-404D-4D8F-BF33-956C687CB344}">
      <dgm:prSet/>
      <dgm:spPr/>
      <dgm:t>
        <a:bodyPr/>
        <a:lstStyle/>
        <a:p>
          <a:endParaRPr lang="en-ZA"/>
        </a:p>
      </dgm:t>
    </dgm:pt>
    <dgm:pt modelId="{D062D611-A6F5-4DD0-895B-015692F4957D}" type="sibTrans" cxnId="{E19E6CCD-404D-4D8F-BF33-956C687CB344}">
      <dgm:prSet/>
      <dgm:spPr/>
      <dgm:t>
        <a:bodyPr/>
        <a:lstStyle/>
        <a:p>
          <a:endParaRPr lang="en-ZA"/>
        </a:p>
      </dgm:t>
    </dgm:pt>
    <dgm:pt modelId="{A69A19B9-4C23-42C8-B0ED-D813ADE6E33B}">
      <dgm:prSet custT="1"/>
      <dgm:spPr/>
      <dgm:t>
        <a:bodyPr/>
        <a:lstStyle/>
        <a:p>
          <a:r>
            <a:rPr lang="en-ZA" sz="2400" dirty="0">
              <a:effectLst>
                <a:outerShdw blurRad="38100" dist="38100" dir="2700000" algn="tl">
                  <a:srgbClr val="000000">
                    <a:alpha val="43137"/>
                  </a:srgbClr>
                </a:outerShdw>
              </a:effectLst>
            </a:rPr>
            <a:t>Identify the audience</a:t>
          </a:r>
        </a:p>
      </dgm:t>
    </dgm:pt>
    <dgm:pt modelId="{1B6B448F-C5ED-4364-A690-08340FA5DAAC}" type="parTrans" cxnId="{68FE121E-2164-42EB-A4D7-8D12F5D67650}">
      <dgm:prSet/>
      <dgm:spPr/>
      <dgm:t>
        <a:bodyPr/>
        <a:lstStyle/>
        <a:p>
          <a:endParaRPr lang="en-ZA"/>
        </a:p>
      </dgm:t>
    </dgm:pt>
    <dgm:pt modelId="{A10DE2EA-C8FB-4968-BF99-4943D37F5EF0}" type="sibTrans" cxnId="{68FE121E-2164-42EB-A4D7-8D12F5D67650}">
      <dgm:prSet/>
      <dgm:spPr/>
      <dgm:t>
        <a:bodyPr/>
        <a:lstStyle/>
        <a:p>
          <a:endParaRPr lang="en-ZA"/>
        </a:p>
      </dgm:t>
    </dgm:pt>
    <dgm:pt modelId="{FF584CF0-101F-4AE9-81E6-A7D91B46426B}">
      <dgm:prSet custT="1"/>
      <dgm:spPr/>
      <dgm:t>
        <a:bodyPr/>
        <a:lstStyle/>
        <a:p>
          <a:r>
            <a:rPr lang="en-ZA" sz="2400">
              <a:effectLst>
                <a:outerShdw blurRad="38100" dist="38100" dir="2700000" algn="tl">
                  <a:srgbClr val="000000">
                    <a:alpha val="43137"/>
                  </a:srgbClr>
                </a:outerShdw>
              </a:effectLst>
            </a:rPr>
            <a:t>Gather Information</a:t>
          </a:r>
        </a:p>
      </dgm:t>
    </dgm:pt>
    <dgm:pt modelId="{C9C52B6D-D529-471C-9813-92C819A24BB1}" type="parTrans" cxnId="{32345AFC-C9A2-4136-8059-6DF20B10C269}">
      <dgm:prSet/>
      <dgm:spPr/>
      <dgm:t>
        <a:bodyPr/>
        <a:lstStyle/>
        <a:p>
          <a:endParaRPr lang="en-ZA"/>
        </a:p>
      </dgm:t>
    </dgm:pt>
    <dgm:pt modelId="{805A7B29-ED95-4AFD-B2C3-86FD65AD9889}" type="sibTrans" cxnId="{32345AFC-C9A2-4136-8059-6DF20B10C269}">
      <dgm:prSet/>
      <dgm:spPr/>
      <dgm:t>
        <a:bodyPr/>
        <a:lstStyle/>
        <a:p>
          <a:endParaRPr lang="en-ZA"/>
        </a:p>
      </dgm:t>
    </dgm:pt>
    <dgm:pt modelId="{665010C5-FDA5-45CC-8B2E-109F5BCCB7D7}">
      <dgm:prSet custT="1"/>
      <dgm:spPr/>
      <dgm:t>
        <a:bodyPr/>
        <a:lstStyle/>
        <a:p>
          <a:r>
            <a:rPr lang="en-ZA" sz="2400">
              <a:effectLst>
                <a:outerShdw blurRad="38100" dist="38100" dir="2700000" algn="tl">
                  <a:srgbClr val="000000">
                    <a:alpha val="43137"/>
                  </a:srgbClr>
                </a:outerShdw>
              </a:effectLst>
            </a:rPr>
            <a:t>Make a Case</a:t>
          </a:r>
        </a:p>
      </dgm:t>
    </dgm:pt>
    <dgm:pt modelId="{9746EA75-DE0E-4C56-AE85-BADF3338CA2A}" type="parTrans" cxnId="{4BDD0645-979D-40B8-802B-B1DA4FE6926A}">
      <dgm:prSet/>
      <dgm:spPr/>
      <dgm:t>
        <a:bodyPr/>
        <a:lstStyle/>
        <a:p>
          <a:endParaRPr lang="en-ZA"/>
        </a:p>
      </dgm:t>
    </dgm:pt>
    <dgm:pt modelId="{C91758F5-DF92-46C8-8DBA-D85E62F2CDE5}" type="sibTrans" cxnId="{4BDD0645-979D-40B8-802B-B1DA4FE6926A}">
      <dgm:prSet/>
      <dgm:spPr/>
      <dgm:t>
        <a:bodyPr/>
        <a:lstStyle/>
        <a:p>
          <a:endParaRPr lang="en-ZA"/>
        </a:p>
      </dgm:t>
    </dgm:pt>
    <dgm:pt modelId="{514D1B8A-E8CB-4060-85A6-0CF358B79327}">
      <dgm:prSet custT="1"/>
      <dgm:spPr/>
      <dgm:t>
        <a:bodyPr/>
        <a:lstStyle/>
        <a:p>
          <a:r>
            <a:rPr lang="en-ZA" sz="2400">
              <a:effectLst>
                <a:outerShdw blurRad="38100" dist="38100" dir="2700000" algn="tl">
                  <a:srgbClr val="000000">
                    <a:alpha val="43137"/>
                  </a:srgbClr>
                </a:outerShdw>
              </a:effectLst>
            </a:rPr>
            <a:t>Compile all the information</a:t>
          </a:r>
        </a:p>
      </dgm:t>
    </dgm:pt>
    <dgm:pt modelId="{F9C083AB-1AEE-4B75-AA0C-21AF716FCF57}" type="parTrans" cxnId="{AC6CBE7D-4672-49A7-B95F-79CA63820C38}">
      <dgm:prSet/>
      <dgm:spPr/>
      <dgm:t>
        <a:bodyPr/>
        <a:lstStyle/>
        <a:p>
          <a:endParaRPr lang="en-ZA"/>
        </a:p>
      </dgm:t>
    </dgm:pt>
    <dgm:pt modelId="{AA483DE7-F1A2-4934-9690-EF48A6A24CD0}" type="sibTrans" cxnId="{AC6CBE7D-4672-49A7-B95F-79CA63820C38}">
      <dgm:prSet/>
      <dgm:spPr/>
      <dgm:t>
        <a:bodyPr/>
        <a:lstStyle/>
        <a:p>
          <a:endParaRPr lang="en-ZA"/>
        </a:p>
      </dgm:t>
    </dgm:pt>
    <dgm:pt modelId="{53AD77F3-FA83-4477-9791-C1D3163691CF}">
      <dgm:prSet custT="1"/>
      <dgm:spPr/>
      <dgm:t>
        <a:bodyPr/>
        <a:lstStyle/>
        <a:p>
          <a:r>
            <a:rPr lang="en-GB" sz="2400">
              <a:effectLst>
                <a:outerShdw blurRad="38100" dist="38100" dir="2700000" algn="tl">
                  <a:srgbClr val="000000">
                    <a:alpha val="43137"/>
                  </a:srgbClr>
                </a:outerShdw>
              </a:effectLst>
            </a:rPr>
            <a:t>Share the draft with your team</a:t>
          </a:r>
          <a:endParaRPr lang="en-ZA" sz="2400">
            <a:effectLst>
              <a:outerShdw blurRad="38100" dist="38100" dir="2700000" algn="tl">
                <a:srgbClr val="000000">
                  <a:alpha val="43137"/>
                </a:srgbClr>
              </a:outerShdw>
            </a:effectLst>
          </a:endParaRPr>
        </a:p>
      </dgm:t>
    </dgm:pt>
    <dgm:pt modelId="{C74E9D3A-A59D-48FA-A02A-AF085EBB4CE5}" type="parTrans" cxnId="{3D6A5327-5BA1-44BC-86F4-8D6905F46934}">
      <dgm:prSet/>
      <dgm:spPr/>
      <dgm:t>
        <a:bodyPr/>
        <a:lstStyle/>
        <a:p>
          <a:endParaRPr lang="en-ZA"/>
        </a:p>
      </dgm:t>
    </dgm:pt>
    <dgm:pt modelId="{3A1B4869-F4C3-4F84-AA77-186405CAEEF3}" type="sibTrans" cxnId="{3D6A5327-5BA1-44BC-86F4-8D6905F46934}">
      <dgm:prSet/>
      <dgm:spPr/>
      <dgm:t>
        <a:bodyPr/>
        <a:lstStyle/>
        <a:p>
          <a:endParaRPr lang="en-ZA"/>
        </a:p>
      </dgm:t>
    </dgm:pt>
    <dgm:pt modelId="{D27A2525-40B9-46CE-B3DA-A383171FC9F9}">
      <dgm:prSet custT="1"/>
      <dgm:spPr/>
      <dgm:t>
        <a:bodyPr/>
        <a:lstStyle/>
        <a:p>
          <a:r>
            <a:rPr lang="en-ZA" sz="2400">
              <a:effectLst>
                <a:outerShdw blurRad="38100" dist="38100" dir="2700000" algn="tl">
                  <a:srgbClr val="000000">
                    <a:alpha val="43137"/>
                  </a:srgbClr>
                </a:outerShdw>
              </a:effectLst>
            </a:rPr>
            <a:t>Packaging the case statement</a:t>
          </a:r>
        </a:p>
      </dgm:t>
    </dgm:pt>
    <dgm:pt modelId="{53402079-B3EB-43ED-BA25-08B5E2020271}" type="parTrans" cxnId="{281AD149-C382-4C69-9FE2-5840C5E100C2}">
      <dgm:prSet/>
      <dgm:spPr/>
      <dgm:t>
        <a:bodyPr/>
        <a:lstStyle/>
        <a:p>
          <a:endParaRPr lang="en-ZA"/>
        </a:p>
      </dgm:t>
    </dgm:pt>
    <dgm:pt modelId="{32BC81FB-AD7E-4D15-85FD-8C0AB32B3B84}" type="sibTrans" cxnId="{281AD149-C382-4C69-9FE2-5840C5E100C2}">
      <dgm:prSet/>
      <dgm:spPr/>
      <dgm:t>
        <a:bodyPr/>
        <a:lstStyle/>
        <a:p>
          <a:endParaRPr lang="en-ZA"/>
        </a:p>
      </dgm:t>
    </dgm:pt>
    <dgm:pt modelId="{77FC5628-BF53-424D-916C-B9B020901F76}">
      <dgm:prSet custT="1"/>
      <dgm:spPr/>
      <dgm:t>
        <a:bodyPr/>
        <a:lstStyle/>
        <a:p>
          <a:r>
            <a:rPr lang="en-ZA" sz="2400">
              <a:effectLst>
                <a:outerShdw blurRad="38100" dist="38100" dir="2700000" algn="tl">
                  <a:srgbClr val="000000">
                    <a:alpha val="43137"/>
                  </a:srgbClr>
                </a:outerShdw>
              </a:effectLst>
            </a:rPr>
            <a:t>Share with donors</a:t>
          </a:r>
        </a:p>
      </dgm:t>
    </dgm:pt>
    <dgm:pt modelId="{9A94CCE2-FD7B-4269-8512-9860AA7FDF2E}" type="parTrans" cxnId="{9FEBBB75-138A-4E85-91D3-1823ACD65AE0}">
      <dgm:prSet/>
      <dgm:spPr/>
      <dgm:t>
        <a:bodyPr/>
        <a:lstStyle/>
        <a:p>
          <a:endParaRPr lang="en-ZA"/>
        </a:p>
      </dgm:t>
    </dgm:pt>
    <dgm:pt modelId="{4A6B2BBA-CB6E-40E0-999F-C6D2C48D8CC1}" type="sibTrans" cxnId="{9FEBBB75-138A-4E85-91D3-1823ACD65AE0}">
      <dgm:prSet/>
      <dgm:spPr/>
      <dgm:t>
        <a:bodyPr/>
        <a:lstStyle/>
        <a:p>
          <a:endParaRPr lang="en-ZA"/>
        </a:p>
      </dgm:t>
    </dgm:pt>
    <dgm:pt modelId="{969C2E1A-F37F-480A-BEAB-0A367DF7F6C0}" type="pres">
      <dgm:prSet presAssocID="{4068E614-9844-4780-8F37-26EE3C72A5BD}" presName="diagram" presStyleCnt="0">
        <dgm:presLayoutVars>
          <dgm:dir/>
          <dgm:resizeHandles val="exact"/>
        </dgm:presLayoutVars>
      </dgm:prSet>
      <dgm:spPr/>
    </dgm:pt>
    <dgm:pt modelId="{9B890CB3-92C3-4623-AD95-5D69FE48066B}" type="pres">
      <dgm:prSet presAssocID="{313B1CEB-F22E-4375-9735-F19104CC3089}" presName="node" presStyleLbl="node1" presStyleIdx="0" presStyleCnt="8">
        <dgm:presLayoutVars>
          <dgm:bulletEnabled val="1"/>
        </dgm:presLayoutVars>
      </dgm:prSet>
      <dgm:spPr/>
    </dgm:pt>
    <dgm:pt modelId="{73861C20-ED4C-4239-83E3-5DB5A34B70B2}" type="pres">
      <dgm:prSet presAssocID="{D062D611-A6F5-4DD0-895B-015692F4957D}" presName="sibTrans" presStyleCnt="0"/>
      <dgm:spPr/>
    </dgm:pt>
    <dgm:pt modelId="{598910D5-92C3-4418-A17A-0F4E121A2B02}" type="pres">
      <dgm:prSet presAssocID="{A69A19B9-4C23-42C8-B0ED-D813ADE6E33B}" presName="node" presStyleLbl="node1" presStyleIdx="1" presStyleCnt="8">
        <dgm:presLayoutVars>
          <dgm:bulletEnabled val="1"/>
        </dgm:presLayoutVars>
      </dgm:prSet>
      <dgm:spPr/>
    </dgm:pt>
    <dgm:pt modelId="{363DD6AD-32E5-42C1-9F87-903E5C86F138}" type="pres">
      <dgm:prSet presAssocID="{A10DE2EA-C8FB-4968-BF99-4943D37F5EF0}" presName="sibTrans" presStyleCnt="0"/>
      <dgm:spPr/>
    </dgm:pt>
    <dgm:pt modelId="{8A84D2A5-E7EC-454D-92D6-60614B4E562D}" type="pres">
      <dgm:prSet presAssocID="{FF584CF0-101F-4AE9-81E6-A7D91B46426B}" presName="node" presStyleLbl="node1" presStyleIdx="2" presStyleCnt="8">
        <dgm:presLayoutVars>
          <dgm:bulletEnabled val="1"/>
        </dgm:presLayoutVars>
      </dgm:prSet>
      <dgm:spPr/>
    </dgm:pt>
    <dgm:pt modelId="{AB74C9AE-7165-4EE5-9629-07D5A4A712EE}" type="pres">
      <dgm:prSet presAssocID="{805A7B29-ED95-4AFD-B2C3-86FD65AD9889}" presName="sibTrans" presStyleCnt="0"/>
      <dgm:spPr/>
    </dgm:pt>
    <dgm:pt modelId="{2D671174-12E8-4958-A868-A44676163B47}" type="pres">
      <dgm:prSet presAssocID="{665010C5-FDA5-45CC-8B2E-109F5BCCB7D7}" presName="node" presStyleLbl="node1" presStyleIdx="3" presStyleCnt="8">
        <dgm:presLayoutVars>
          <dgm:bulletEnabled val="1"/>
        </dgm:presLayoutVars>
      </dgm:prSet>
      <dgm:spPr/>
    </dgm:pt>
    <dgm:pt modelId="{671CDFBA-C24C-4373-90C0-9352FF8B3AF5}" type="pres">
      <dgm:prSet presAssocID="{C91758F5-DF92-46C8-8DBA-D85E62F2CDE5}" presName="sibTrans" presStyleCnt="0"/>
      <dgm:spPr/>
    </dgm:pt>
    <dgm:pt modelId="{F83331B4-99F0-4BDF-A2EA-5C80E04E6D17}" type="pres">
      <dgm:prSet presAssocID="{514D1B8A-E8CB-4060-85A6-0CF358B79327}" presName="node" presStyleLbl="node1" presStyleIdx="4" presStyleCnt="8">
        <dgm:presLayoutVars>
          <dgm:bulletEnabled val="1"/>
        </dgm:presLayoutVars>
      </dgm:prSet>
      <dgm:spPr/>
    </dgm:pt>
    <dgm:pt modelId="{D1EC540F-BFD9-4DB9-8ADA-EC8F3F94A978}" type="pres">
      <dgm:prSet presAssocID="{AA483DE7-F1A2-4934-9690-EF48A6A24CD0}" presName="sibTrans" presStyleCnt="0"/>
      <dgm:spPr/>
    </dgm:pt>
    <dgm:pt modelId="{1D9096BC-91CA-4810-9C2B-E7C5BC55BB87}" type="pres">
      <dgm:prSet presAssocID="{53AD77F3-FA83-4477-9791-C1D3163691CF}" presName="node" presStyleLbl="node1" presStyleIdx="5" presStyleCnt="8">
        <dgm:presLayoutVars>
          <dgm:bulletEnabled val="1"/>
        </dgm:presLayoutVars>
      </dgm:prSet>
      <dgm:spPr/>
    </dgm:pt>
    <dgm:pt modelId="{AE43FCB1-EB85-4195-B7D2-A5F464025987}" type="pres">
      <dgm:prSet presAssocID="{3A1B4869-F4C3-4F84-AA77-186405CAEEF3}" presName="sibTrans" presStyleCnt="0"/>
      <dgm:spPr/>
    </dgm:pt>
    <dgm:pt modelId="{5D4460A3-5120-493C-A3AD-FDCDF0F46F55}" type="pres">
      <dgm:prSet presAssocID="{D27A2525-40B9-46CE-B3DA-A383171FC9F9}" presName="node" presStyleLbl="node1" presStyleIdx="6" presStyleCnt="8">
        <dgm:presLayoutVars>
          <dgm:bulletEnabled val="1"/>
        </dgm:presLayoutVars>
      </dgm:prSet>
      <dgm:spPr/>
    </dgm:pt>
    <dgm:pt modelId="{9D697650-186E-45FC-96D3-2BFDB3A1E3E5}" type="pres">
      <dgm:prSet presAssocID="{32BC81FB-AD7E-4D15-85FD-8C0AB32B3B84}" presName="sibTrans" presStyleCnt="0"/>
      <dgm:spPr/>
    </dgm:pt>
    <dgm:pt modelId="{57CBB7CE-E30A-43D0-BA42-D00A7F077DD0}" type="pres">
      <dgm:prSet presAssocID="{77FC5628-BF53-424D-916C-B9B020901F76}" presName="node" presStyleLbl="node1" presStyleIdx="7" presStyleCnt="8">
        <dgm:presLayoutVars>
          <dgm:bulletEnabled val="1"/>
        </dgm:presLayoutVars>
      </dgm:prSet>
      <dgm:spPr/>
    </dgm:pt>
  </dgm:ptLst>
  <dgm:cxnLst>
    <dgm:cxn modelId="{93AD680E-E665-4346-AB74-266289C90A97}" type="presOf" srcId="{4068E614-9844-4780-8F37-26EE3C72A5BD}" destId="{969C2E1A-F37F-480A-BEAB-0A367DF7F6C0}" srcOrd="0" destOrd="0" presId="urn:microsoft.com/office/officeart/2005/8/layout/default"/>
    <dgm:cxn modelId="{68FE121E-2164-42EB-A4D7-8D12F5D67650}" srcId="{4068E614-9844-4780-8F37-26EE3C72A5BD}" destId="{A69A19B9-4C23-42C8-B0ED-D813ADE6E33B}" srcOrd="1" destOrd="0" parTransId="{1B6B448F-C5ED-4364-A690-08340FA5DAAC}" sibTransId="{A10DE2EA-C8FB-4968-BF99-4943D37F5EF0}"/>
    <dgm:cxn modelId="{3D6A5327-5BA1-44BC-86F4-8D6905F46934}" srcId="{4068E614-9844-4780-8F37-26EE3C72A5BD}" destId="{53AD77F3-FA83-4477-9791-C1D3163691CF}" srcOrd="5" destOrd="0" parTransId="{C74E9D3A-A59D-48FA-A02A-AF085EBB4CE5}" sibTransId="{3A1B4869-F4C3-4F84-AA77-186405CAEEF3}"/>
    <dgm:cxn modelId="{6FA5302C-3FE8-4609-8537-3C44F4004A23}" type="presOf" srcId="{D27A2525-40B9-46CE-B3DA-A383171FC9F9}" destId="{5D4460A3-5120-493C-A3AD-FDCDF0F46F55}" srcOrd="0" destOrd="0" presId="urn:microsoft.com/office/officeart/2005/8/layout/default"/>
    <dgm:cxn modelId="{4BDD0645-979D-40B8-802B-B1DA4FE6926A}" srcId="{4068E614-9844-4780-8F37-26EE3C72A5BD}" destId="{665010C5-FDA5-45CC-8B2E-109F5BCCB7D7}" srcOrd="3" destOrd="0" parTransId="{9746EA75-DE0E-4C56-AE85-BADF3338CA2A}" sibTransId="{C91758F5-DF92-46C8-8DBA-D85E62F2CDE5}"/>
    <dgm:cxn modelId="{5F49CC65-6365-43A5-A3F1-81F41DAC339A}" type="presOf" srcId="{313B1CEB-F22E-4375-9735-F19104CC3089}" destId="{9B890CB3-92C3-4623-AD95-5D69FE48066B}" srcOrd="0" destOrd="0" presId="urn:microsoft.com/office/officeart/2005/8/layout/default"/>
    <dgm:cxn modelId="{281AD149-C382-4C69-9FE2-5840C5E100C2}" srcId="{4068E614-9844-4780-8F37-26EE3C72A5BD}" destId="{D27A2525-40B9-46CE-B3DA-A383171FC9F9}" srcOrd="6" destOrd="0" parTransId="{53402079-B3EB-43ED-BA25-08B5E2020271}" sibTransId="{32BC81FB-AD7E-4D15-85FD-8C0AB32B3B84}"/>
    <dgm:cxn modelId="{9FEBBB75-138A-4E85-91D3-1823ACD65AE0}" srcId="{4068E614-9844-4780-8F37-26EE3C72A5BD}" destId="{77FC5628-BF53-424D-916C-B9B020901F76}" srcOrd="7" destOrd="0" parTransId="{9A94CCE2-FD7B-4269-8512-9860AA7FDF2E}" sibTransId="{4A6B2BBA-CB6E-40E0-999F-C6D2C48D8CC1}"/>
    <dgm:cxn modelId="{78AB967B-654C-4201-96DF-914C32F6505E}" type="presOf" srcId="{A69A19B9-4C23-42C8-B0ED-D813ADE6E33B}" destId="{598910D5-92C3-4418-A17A-0F4E121A2B02}" srcOrd="0" destOrd="0" presId="urn:microsoft.com/office/officeart/2005/8/layout/default"/>
    <dgm:cxn modelId="{AC6CBE7D-4672-49A7-B95F-79CA63820C38}" srcId="{4068E614-9844-4780-8F37-26EE3C72A5BD}" destId="{514D1B8A-E8CB-4060-85A6-0CF358B79327}" srcOrd="4" destOrd="0" parTransId="{F9C083AB-1AEE-4B75-AA0C-21AF716FCF57}" sibTransId="{AA483DE7-F1A2-4934-9690-EF48A6A24CD0}"/>
    <dgm:cxn modelId="{7F515C83-328D-4B2F-8602-0AB05E2B805F}" type="presOf" srcId="{77FC5628-BF53-424D-916C-B9B020901F76}" destId="{57CBB7CE-E30A-43D0-BA42-D00A7F077DD0}" srcOrd="0" destOrd="0" presId="urn:microsoft.com/office/officeart/2005/8/layout/default"/>
    <dgm:cxn modelId="{CE2F0E8A-4B3B-48DF-9CEB-0786C337C6B9}" type="presOf" srcId="{665010C5-FDA5-45CC-8B2E-109F5BCCB7D7}" destId="{2D671174-12E8-4958-A868-A44676163B47}" srcOrd="0" destOrd="0" presId="urn:microsoft.com/office/officeart/2005/8/layout/default"/>
    <dgm:cxn modelId="{E19E6CCD-404D-4D8F-BF33-956C687CB344}" srcId="{4068E614-9844-4780-8F37-26EE3C72A5BD}" destId="{313B1CEB-F22E-4375-9735-F19104CC3089}" srcOrd="0" destOrd="0" parTransId="{0619C806-009D-436F-9A38-FE1C261F0EFA}" sibTransId="{D062D611-A6F5-4DD0-895B-015692F4957D}"/>
    <dgm:cxn modelId="{284CECE0-D715-4393-95A0-5906DC9DF979}" type="presOf" srcId="{FF584CF0-101F-4AE9-81E6-A7D91B46426B}" destId="{8A84D2A5-E7EC-454D-92D6-60614B4E562D}" srcOrd="0" destOrd="0" presId="urn:microsoft.com/office/officeart/2005/8/layout/default"/>
    <dgm:cxn modelId="{5BCE05E9-5E3F-4555-9916-A5AEF8E05FC6}" type="presOf" srcId="{514D1B8A-E8CB-4060-85A6-0CF358B79327}" destId="{F83331B4-99F0-4BDF-A2EA-5C80E04E6D17}" srcOrd="0" destOrd="0" presId="urn:microsoft.com/office/officeart/2005/8/layout/default"/>
    <dgm:cxn modelId="{32345AFC-C9A2-4136-8059-6DF20B10C269}" srcId="{4068E614-9844-4780-8F37-26EE3C72A5BD}" destId="{FF584CF0-101F-4AE9-81E6-A7D91B46426B}" srcOrd="2" destOrd="0" parTransId="{C9C52B6D-D529-471C-9813-92C819A24BB1}" sibTransId="{805A7B29-ED95-4AFD-B2C3-86FD65AD9889}"/>
    <dgm:cxn modelId="{532A7BFC-DEBA-4E1A-A404-A587A0DB0107}" type="presOf" srcId="{53AD77F3-FA83-4477-9791-C1D3163691CF}" destId="{1D9096BC-91CA-4810-9C2B-E7C5BC55BB87}" srcOrd="0" destOrd="0" presId="urn:microsoft.com/office/officeart/2005/8/layout/default"/>
    <dgm:cxn modelId="{FB1908B7-7ADA-4D7E-8A57-E06D364DD732}" type="presParOf" srcId="{969C2E1A-F37F-480A-BEAB-0A367DF7F6C0}" destId="{9B890CB3-92C3-4623-AD95-5D69FE48066B}" srcOrd="0" destOrd="0" presId="urn:microsoft.com/office/officeart/2005/8/layout/default"/>
    <dgm:cxn modelId="{2E7019D4-21F0-47FF-962B-0FFAFEEA0A62}" type="presParOf" srcId="{969C2E1A-F37F-480A-BEAB-0A367DF7F6C0}" destId="{73861C20-ED4C-4239-83E3-5DB5A34B70B2}" srcOrd="1" destOrd="0" presId="urn:microsoft.com/office/officeart/2005/8/layout/default"/>
    <dgm:cxn modelId="{42BB372F-3BB6-4F1A-A9DB-9BBE13960F86}" type="presParOf" srcId="{969C2E1A-F37F-480A-BEAB-0A367DF7F6C0}" destId="{598910D5-92C3-4418-A17A-0F4E121A2B02}" srcOrd="2" destOrd="0" presId="urn:microsoft.com/office/officeart/2005/8/layout/default"/>
    <dgm:cxn modelId="{BCEDE2AA-F9E9-41C8-B756-590ABBD7E893}" type="presParOf" srcId="{969C2E1A-F37F-480A-BEAB-0A367DF7F6C0}" destId="{363DD6AD-32E5-42C1-9F87-903E5C86F138}" srcOrd="3" destOrd="0" presId="urn:microsoft.com/office/officeart/2005/8/layout/default"/>
    <dgm:cxn modelId="{3FA275F9-BF69-4413-AF53-1347DD21E0BE}" type="presParOf" srcId="{969C2E1A-F37F-480A-BEAB-0A367DF7F6C0}" destId="{8A84D2A5-E7EC-454D-92D6-60614B4E562D}" srcOrd="4" destOrd="0" presId="urn:microsoft.com/office/officeart/2005/8/layout/default"/>
    <dgm:cxn modelId="{A4691899-0A0C-4B7E-B696-0F972A9EE279}" type="presParOf" srcId="{969C2E1A-F37F-480A-BEAB-0A367DF7F6C0}" destId="{AB74C9AE-7165-4EE5-9629-07D5A4A712EE}" srcOrd="5" destOrd="0" presId="urn:microsoft.com/office/officeart/2005/8/layout/default"/>
    <dgm:cxn modelId="{AA1D22A0-552A-42A6-85A5-1FB44BEE2382}" type="presParOf" srcId="{969C2E1A-F37F-480A-BEAB-0A367DF7F6C0}" destId="{2D671174-12E8-4958-A868-A44676163B47}" srcOrd="6" destOrd="0" presId="urn:microsoft.com/office/officeart/2005/8/layout/default"/>
    <dgm:cxn modelId="{C91E0F57-2B64-404A-82B3-32F8A65FFE44}" type="presParOf" srcId="{969C2E1A-F37F-480A-BEAB-0A367DF7F6C0}" destId="{671CDFBA-C24C-4373-90C0-9352FF8B3AF5}" srcOrd="7" destOrd="0" presId="urn:microsoft.com/office/officeart/2005/8/layout/default"/>
    <dgm:cxn modelId="{D02D3DD8-3BB6-4615-A941-9AAA9986EF6A}" type="presParOf" srcId="{969C2E1A-F37F-480A-BEAB-0A367DF7F6C0}" destId="{F83331B4-99F0-4BDF-A2EA-5C80E04E6D17}" srcOrd="8" destOrd="0" presId="urn:microsoft.com/office/officeart/2005/8/layout/default"/>
    <dgm:cxn modelId="{7496E654-E9C6-46DD-A3BF-BE7EA7CC11D1}" type="presParOf" srcId="{969C2E1A-F37F-480A-BEAB-0A367DF7F6C0}" destId="{D1EC540F-BFD9-4DB9-8ADA-EC8F3F94A978}" srcOrd="9" destOrd="0" presId="urn:microsoft.com/office/officeart/2005/8/layout/default"/>
    <dgm:cxn modelId="{DE1FFAAE-17CA-4168-83C2-CBEA72E805F8}" type="presParOf" srcId="{969C2E1A-F37F-480A-BEAB-0A367DF7F6C0}" destId="{1D9096BC-91CA-4810-9C2B-E7C5BC55BB87}" srcOrd="10" destOrd="0" presId="urn:microsoft.com/office/officeart/2005/8/layout/default"/>
    <dgm:cxn modelId="{DCFDF8B9-63F2-4412-AD33-62AEE769B867}" type="presParOf" srcId="{969C2E1A-F37F-480A-BEAB-0A367DF7F6C0}" destId="{AE43FCB1-EB85-4195-B7D2-A5F464025987}" srcOrd="11" destOrd="0" presId="urn:microsoft.com/office/officeart/2005/8/layout/default"/>
    <dgm:cxn modelId="{8BB8E105-47E6-49E3-8B51-C97D39F339C2}" type="presParOf" srcId="{969C2E1A-F37F-480A-BEAB-0A367DF7F6C0}" destId="{5D4460A3-5120-493C-A3AD-FDCDF0F46F55}" srcOrd="12" destOrd="0" presId="urn:microsoft.com/office/officeart/2005/8/layout/default"/>
    <dgm:cxn modelId="{FECB44A9-F1FF-4D52-9BDC-B6C3A06627D3}" type="presParOf" srcId="{969C2E1A-F37F-480A-BEAB-0A367DF7F6C0}" destId="{9D697650-186E-45FC-96D3-2BFDB3A1E3E5}" srcOrd="13" destOrd="0" presId="urn:microsoft.com/office/officeart/2005/8/layout/default"/>
    <dgm:cxn modelId="{BBFA6464-DB34-40B9-A54C-BCA12D14BCFA}" type="presParOf" srcId="{969C2E1A-F37F-480A-BEAB-0A367DF7F6C0}" destId="{57CBB7CE-E30A-43D0-BA42-D00A7F077DD0}"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24029DF-5052-47E0-905B-BA463EE8D908}">
      <dgm:prSet phldrT="[Text]"/>
      <dgm:spPr/>
      <dgm:t>
        <a:bodyPr/>
        <a:lstStyle/>
        <a:p>
          <a:r>
            <a:rPr lang="en-ZA" dirty="0">
              <a:effectLst>
                <a:outerShdw blurRad="38100" dist="38100" dir="2700000" algn="tl">
                  <a:srgbClr val="000000">
                    <a:alpha val="43137"/>
                  </a:srgbClr>
                </a:outerShdw>
              </a:effectLst>
            </a:rPr>
            <a:t>Organization background</a:t>
          </a:r>
        </a:p>
      </dgm:t>
    </dgm:pt>
    <dgm:pt modelId="{CE1B9663-51C3-4532-8413-5D14ABB32127}" type="parTrans" cxnId="{46B674D6-B40C-4072-AED5-A965A3058873}">
      <dgm:prSet/>
      <dgm:spPr/>
      <dgm:t>
        <a:bodyPr/>
        <a:lstStyle/>
        <a:p>
          <a:endParaRPr lang="en-ZA"/>
        </a:p>
      </dgm:t>
    </dgm:pt>
    <dgm:pt modelId="{9F038F28-766F-4030-8065-39B9D2D22D82}" type="sibTrans" cxnId="{46B674D6-B40C-4072-AED5-A965A3058873}">
      <dgm:prSet/>
      <dgm:spPr/>
      <dgm:t>
        <a:bodyPr/>
        <a:lstStyle/>
        <a:p>
          <a:endParaRPr lang="en-ZA"/>
        </a:p>
      </dgm:t>
    </dgm:pt>
    <dgm:pt modelId="{4A590C44-F55F-4E02-AC00-48671A8754D9}">
      <dgm:prSet/>
      <dgm:spPr/>
      <dgm:t>
        <a:bodyPr/>
        <a:lstStyle/>
        <a:p>
          <a:r>
            <a:rPr lang="en-ZA">
              <a:effectLst>
                <a:outerShdw blurRad="38100" dist="38100" dir="2700000" algn="tl">
                  <a:srgbClr val="000000">
                    <a:alpha val="43137"/>
                  </a:srgbClr>
                </a:outerShdw>
              </a:effectLst>
            </a:rPr>
            <a:t>Vision and mission statement</a:t>
          </a:r>
        </a:p>
      </dgm:t>
    </dgm:pt>
    <dgm:pt modelId="{77561CF1-3697-4654-9D38-4C59CCDB2D38}" type="parTrans" cxnId="{5F03B0EF-89C4-49DA-90BB-2002059C1210}">
      <dgm:prSet/>
      <dgm:spPr/>
      <dgm:t>
        <a:bodyPr/>
        <a:lstStyle/>
        <a:p>
          <a:endParaRPr lang="en-ZA"/>
        </a:p>
      </dgm:t>
    </dgm:pt>
    <dgm:pt modelId="{AFF4731B-32C1-4862-9C99-4777221D9E5B}" type="sibTrans" cxnId="{5F03B0EF-89C4-49DA-90BB-2002059C1210}">
      <dgm:prSet/>
      <dgm:spPr/>
      <dgm:t>
        <a:bodyPr/>
        <a:lstStyle/>
        <a:p>
          <a:endParaRPr lang="en-ZA"/>
        </a:p>
      </dgm:t>
    </dgm:pt>
    <dgm:pt modelId="{F33C7FC8-15E3-4F63-B3BC-F2B9A4608BCA}">
      <dgm:prSet/>
      <dgm:spPr/>
      <dgm:t>
        <a:bodyPr/>
        <a:lstStyle/>
        <a:p>
          <a:r>
            <a:rPr lang="en-ZA">
              <a:effectLst>
                <a:outerShdw blurRad="38100" dist="38100" dir="2700000" algn="tl">
                  <a:srgbClr val="000000">
                    <a:alpha val="43137"/>
                  </a:srgbClr>
                </a:outerShdw>
              </a:effectLst>
            </a:rPr>
            <a:t>Major Programs and Activities</a:t>
          </a:r>
        </a:p>
      </dgm:t>
    </dgm:pt>
    <dgm:pt modelId="{043A2227-CF05-4B9F-B23F-AB94693EB0EC}" type="parTrans" cxnId="{9E7D9EB9-7D3B-49C4-BE21-09D3EC2B7496}">
      <dgm:prSet/>
      <dgm:spPr/>
      <dgm:t>
        <a:bodyPr/>
        <a:lstStyle/>
        <a:p>
          <a:endParaRPr lang="en-ZA"/>
        </a:p>
      </dgm:t>
    </dgm:pt>
    <dgm:pt modelId="{DFC97561-FD26-43F4-A149-3EDAFED1DCCF}" type="sibTrans" cxnId="{9E7D9EB9-7D3B-49C4-BE21-09D3EC2B7496}">
      <dgm:prSet/>
      <dgm:spPr/>
      <dgm:t>
        <a:bodyPr/>
        <a:lstStyle/>
        <a:p>
          <a:endParaRPr lang="en-ZA"/>
        </a:p>
      </dgm:t>
    </dgm:pt>
    <dgm:pt modelId="{CAE2A8B7-690E-42DB-8E75-EAD066508A82}">
      <dgm:prSet/>
      <dgm:spPr/>
      <dgm:t>
        <a:bodyPr/>
        <a:lstStyle/>
        <a:p>
          <a:r>
            <a:rPr lang="en-ZA">
              <a:effectLst>
                <a:outerShdw blurRad="38100" dist="38100" dir="2700000" algn="tl">
                  <a:srgbClr val="000000">
                    <a:alpha val="43137"/>
                  </a:srgbClr>
                </a:outerShdw>
              </a:effectLst>
            </a:rPr>
            <a:t>Accomplishments</a:t>
          </a:r>
        </a:p>
      </dgm:t>
    </dgm:pt>
    <dgm:pt modelId="{F1DCF689-0C0F-444D-8EDF-34756C5DFA71}" type="parTrans" cxnId="{B90E7E1A-4C0A-42D8-82C5-365B8C0C878D}">
      <dgm:prSet/>
      <dgm:spPr/>
      <dgm:t>
        <a:bodyPr/>
        <a:lstStyle/>
        <a:p>
          <a:endParaRPr lang="en-ZA"/>
        </a:p>
      </dgm:t>
    </dgm:pt>
    <dgm:pt modelId="{2173D72F-FDF6-4400-9421-4E461C5974BA}" type="sibTrans" cxnId="{B90E7E1A-4C0A-42D8-82C5-365B8C0C878D}">
      <dgm:prSet/>
      <dgm:spPr/>
      <dgm:t>
        <a:bodyPr/>
        <a:lstStyle/>
        <a:p>
          <a:endParaRPr lang="en-ZA"/>
        </a:p>
      </dgm:t>
    </dgm:pt>
    <dgm:pt modelId="{6F90F82B-91AF-4218-A38C-F446F75D31FA}">
      <dgm:prSet/>
      <dgm:spPr/>
      <dgm:t>
        <a:bodyPr/>
        <a:lstStyle/>
        <a:p>
          <a:r>
            <a:rPr lang="en-GB">
              <a:effectLst>
                <a:outerShdw blurRad="38100" dist="38100" dir="2700000" algn="tl">
                  <a:srgbClr val="000000">
                    <a:alpha val="43137"/>
                  </a:srgbClr>
                </a:outerShdw>
              </a:effectLst>
            </a:rPr>
            <a:t>The Social Cause you need assistance for</a:t>
          </a:r>
          <a:endParaRPr lang="en-ZA">
            <a:effectLst>
              <a:outerShdw blurRad="38100" dist="38100" dir="2700000" algn="tl">
                <a:srgbClr val="000000">
                  <a:alpha val="43137"/>
                </a:srgbClr>
              </a:outerShdw>
            </a:effectLst>
          </a:endParaRPr>
        </a:p>
      </dgm:t>
    </dgm:pt>
    <dgm:pt modelId="{26060ED8-AE28-4C90-A63E-523F1B51144F}" type="parTrans" cxnId="{5A211668-D936-44D8-B34F-CEB33F22C2C0}">
      <dgm:prSet/>
      <dgm:spPr/>
      <dgm:t>
        <a:bodyPr/>
        <a:lstStyle/>
        <a:p>
          <a:endParaRPr lang="en-ZA"/>
        </a:p>
      </dgm:t>
    </dgm:pt>
    <dgm:pt modelId="{A4162E14-F1C1-4B80-A192-3D806F9E3252}" type="sibTrans" cxnId="{5A211668-D936-44D8-B34F-CEB33F22C2C0}">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27AD1A43-CC5E-404B-9CCE-BF893FA295A2}" type="pres">
      <dgm:prSet presAssocID="{E24029DF-5052-47E0-905B-BA463EE8D908}" presName="node" presStyleLbl="node1" presStyleIdx="0" presStyleCnt="5">
        <dgm:presLayoutVars>
          <dgm:bulletEnabled val="1"/>
        </dgm:presLayoutVars>
      </dgm:prSet>
      <dgm:spPr/>
    </dgm:pt>
    <dgm:pt modelId="{8E26D52F-EB2E-4163-9A85-E4A391756178}" type="pres">
      <dgm:prSet presAssocID="{9F038F28-766F-4030-8065-39B9D2D22D82}" presName="sibTrans" presStyleCnt="0"/>
      <dgm:spPr/>
    </dgm:pt>
    <dgm:pt modelId="{D2034C50-7029-40D5-9579-F7EFDED558F3}" type="pres">
      <dgm:prSet presAssocID="{4A590C44-F55F-4E02-AC00-48671A8754D9}" presName="node" presStyleLbl="node1" presStyleIdx="1" presStyleCnt="5" custLinFactNeighborX="-2021" custLinFactNeighborY="-9">
        <dgm:presLayoutVars>
          <dgm:bulletEnabled val="1"/>
        </dgm:presLayoutVars>
      </dgm:prSet>
      <dgm:spPr/>
    </dgm:pt>
    <dgm:pt modelId="{FE31635E-7E86-47F4-BCF8-ECFBBDDC9307}" type="pres">
      <dgm:prSet presAssocID="{AFF4731B-32C1-4862-9C99-4777221D9E5B}" presName="sibTrans" presStyleCnt="0"/>
      <dgm:spPr/>
    </dgm:pt>
    <dgm:pt modelId="{FABED667-3C07-469B-9302-1FFC39205D83}" type="pres">
      <dgm:prSet presAssocID="{F33C7FC8-15E3-4F63-B3BC-F2B9A4608BCA}" presName="node" presStyleLbl="node1" presStyleIdx="2" presStyleCnt="5">
        <dgm:presLayoutVars>
          <dgm:bulletEnabled val="1"/>
        </dgm:presLayoutVars>
      </dgm:prSet>
      <dgm:spPr/>
    </dgm:pt>
    <dgm:pt modelId="{A3FC2906-FCEF-4AF6-A252-531618ACEF3E}" type="pres">
      <dgm:prSet presAssocID="{DFC97561-FD26-43F4-A149-3EDAFED1DCCF}" presName="sibTrans" presStyleCnt="0"/>
      <dgm:spPr/>
    </dgm:pt>
    <dgm:pt modelId="{E8E8FBAB-2D59-434A-AD8B-6F72A20E8563}" type="pres">
      <dgm:prSet presAssocID="{CAE2A8B7-690E-42DB-8E75-EAD066508A82}" presName="node" presStyleLbl="node1" presStyleIdx="3" presStyleCnt="5">
        <dgm:presLayoutVars>
          <dgm:bulletEnabled val="1"/>
        </dgm:presLayoutVars>
      </dgm:prSet>
      <dgm:spPr/>
    </dgm:pt>
    <dgm:pt modelId="{8A0573FE-9A56-4AE4-8198-2A7739075761}" type="pres">
      <dgm:prSet presAssocID="{2173D72F-FDF6-4400-9421-4E461C5974BA}" presName="sibTrans" presStyleCnt="0"/>
      <dgm:spPr/>
    </dgm:pt>
    <dgm:pt modelId="{D4872610-42DF-46EE-8B2C-842AE25726AE}" type="pres">
      <dgm:prSet presAssocID="{6F90F82B-91AF-4218-A38C-F446F75D31FA}" presName="node" presStyleLbl="node1" presStyleIdx="4" presStyleCnt="5">
        <dgm:presLayoutVars>
          <dgm:bulletEnabled val="1"/>
        </dgm:presLayoutVars>
      </dgm:prSet>
      <dgm:spPr/>
    </dgm:pt>
  </dgm:ptLst>
  <dgm:cxnLst>
    <dgm:cxn modelId="{53F6B513-3E8F-4993-A3C2-DD2C9888FCA8}" type="presOf" srcId="{CAE2A8B7-690E-42DB-8E75-EAD066508A82}" destId="{E8E8FBAB-2D59-434A-AD8B-6F72A20E8563}" srcOrd="0" destOrd="0" presId="urn:microsoft.com/office/officeart/2005/8/layout/default"/>
    <dgm:cxn modelId="{B90E7E1A-4C0A-42D8-82C5-365B8C0C878D}" srcId="{E5DE04E4-D7C4-44F1-8F67-B3DA129AC9E1}" destId="{CAE2A8B7-690E-42DB-8E75-EAD066508A82}" srcOrd="3" destOrd="0" parTransId="{F1DCF689-0C0F-444D-8EDF-34756C5DFA71}" sibTransId="{2173D72F-FDF6-4400-9421-4E461C5974BA}"/>
    <dgm:cxn modelId="{50363566-EEAE-462F-89E2-6F92762E0C3D}" type="presOf" srcId="{F33C7FC8-15E3-4F63-B3BC-F2B9A4608BCA}" destId="{FABED667-3C07-469B-9302-1FFC39205D83}" srcOrd="0" destOrd="0" presId="urn:microsoft.com/office/officeart/2005/8/layout/default"/>
    <dgm:cxn modelId="{5A211668-D936-44D8-B34F-CEB33F22C2C0}" srcId="{E5DE04E4-D7C4-44F1-8F67-B3DA129AC9E1}" destId="{6F90F82B-91AF-4218-A38C-F446F75D31FA}" srcOrd="4" destOrd="0" parTransId="{26060ED8-AE28-4C90-A63E-523F1B51144F}" sibTransId="{A4162E14-F1C1-4B80-A192-3D806F9E3252}"/>
    <dgm:cxn modelId="{9B43E1A1-01E1-40BE-B3A9-94B29207937C}" type="presOf" srcId="{E5DE04E4-D7C4-44F1-8F67-B3DA129AC9E1}" destId="{A815B024-65E9-47D7-9A1D-CF703A5C4728}" srcOrd="0" destOrd="0" presId="urn:microsoft.com/office/officeart/2005/8/layout/default"/>
    <dgm:cxn modelId="{F7581AAE-A59C-4C85-9C59-B960CAB92914}" type="presOf" srcId="{4A590C44-F55F-4E02-AC00-48671A8754D9}" destId="{D2034C50-7029-40D5-9579-F7EFDED558F3}" srcOrd="0" destOrd="0" presId="urn:microsoft.com/office/officeart/2005/8/layout/default"/>
    <dgm:cxn modelId="{9E7D9EB9-7D3B-49C4-BE21-09D3EC2B7496}" srcId="{E5DE04E4-D7C4-44F1-8F67-B3DA129AC9E1}" destId="{F33C7FC8-15E3-4F63-B3BC-F2B9A4608BCA}" srcOrd="2" destOrd="0" parTransId="{043A2227-CF05-4B9F-B23F-AB94693EB0EC}" sibTransId="{DFC97561-FD26-43F4-A149-3EDAFED1DCCF}"/>
    <dgm:cxn modelId="{46B674D6-B40C-4072-AED5-A965A3058873}" srcId="{E5DE04E4-D7C4-44F1-8F67-B3DA129AC9E1}" destId="{E24029DF-5052-47E0-905B-BA463EE8D908}" srcOrd="0" destOrd="0" parTransId="{CE1B9663-51C3-4532-8413-5D14ABB32127}" sibTransId="{9F038F28-766F-4030-8065-39B9D2D22D82}"/>
    <dgm:cxn modelId="{486E3CE8-8948-48E1-B46E-3B63A6A1A2FB}" type="presOf" srcId="{E24029DF-5052-47E0-905B-BA463EE8D908}" destId="{27AD1A43-CC5E-404B-9CCE-BF893FA295A2}" srcOrd="0" destOrd="0" presId="urn:microsoft.com/office/officeart/2005/8/layout/default"/>
    <dgm:cxn modelId="{C6325AE8-5486-4F00-8405-084EE670F131}" type="presOf" srcId="{6F90F82B-91AF-4218-A38C-F446F75D31FA}" destId="{D4872610-42DF-46EE-8B2C-842AE25726AE}" srcOrd="0" destOrd="0" presId="urn:microsoft.com/office/officeart/2005/8/layout/default"/>
    <dgm:cxn modelId="{5F03B0EF-89C4-49DA-90BB-2002059C1210}" srcId="{E5DE04E4-D7C4-44F1-8F67-B3DA129AC9E1}" destId="{4A590C44-F55F-4E02-AC00-48671A8754D9}" srcOrd="1" destOrd="0" parTransId="{77561CF1-3697-4654-9D38-4C59CCDB2D38}" sibTransId="{AFF4731B-32C1-4862-9C99-4777221D9E5B}"/>
    <dgm:cxn modelId="{1DC80E34-4EC7-429B-B62C-E4560A783A9E}" type="presParOf" srcId="{A815B024-65E9-47D7-9A1D-CF703A5C4728}" destId="{27AD1A43-CC5E-404B-9CCE-BF893FA295A2}" srcOrd="0" destOrd="0" presId="urn:microsoft.com/office/officeart/2005/8/layout/default"/>
    <dgm:cxn modelId="{3FED3E14-5666-4AEC-942F-5DF8C8EF9FF6}" type="presParOf" srcId="{A815B024-65E9-47D7-9A1D-CF703A5C4728}" destId="{8E26D52F-EB2E-4163-9A85-E4A391756178}" srcOrd="1" destOrd="0" presId="urn:microsoft.com/office/officeart/2005/8/layout/default"/>
    <dgm:cxn modelId="{3B041E8E-5EAE-4FAD-9D7F-98CB54F4026F}" type="presParOf" srcId="{A815B024-65E9-47D7-9A1D-CF703A5C4728}" destId="{D2034C50-7029-40D5-9579-F7EFDED558F3}" srcOrd="2" destOrd="0" presId="urn:microsoft.com/office/officeart/2005/8/layout/default"/>
    <dgm:cxn modelId="{4C19A568-C609-4D29-BF55-1B96993D2DE1}" type="presParOf" srcId="{A815B024-65E9-47D7-9A1D-CF703A5C4728}" destId="{FE31635E-7E86-47F4-BCF8-ECFBBDDC9307}" srcOrd="3" destOrd="0" presId="urn:microsoft.com/office/officeart/2005/8/layout/default"/>
    <dgm:cxn modelId="{EE935DC1-DE18-4A00-B93E-D9586871A34A}" type="presParOf" srcId="{A815B024-65E9-47D7-9A1D-CF703A5C4728}" destId="{FABED667-3C07-469B-9302-1FFC39205D83}" srcOrd="4" destOrd="0" presId="urn:microsoft.com/office/officeart/2005/8/layout/default"/>
    <dgm:cxn modelId="{E5DC20D2-8A5C-4FB5-825A-59A5571B57F1}" type="presParOf" srcId="{A815B024-65E9-47D7-9A1D-CF703A5C4728}" destId="{A3FC2906-FCEF-4AF6-A252-531618ACEF3E}" srcOrd="5" destOrd="0" presId="urn:microsoft.com/office/officeart/2005/8/layout/default"/>
    <dgm:cxn modelId="{A078651F-5C08-46A0-9F71-7189C2821BF9}" type="presParOf" srcId="{A815B024-65E9-47D7-9A1D-CF703A5C4728}" destId="{E8E8FBAB-2D59-434A-AD8B-6F72A20E8563}" srcOrd="6" destOrd="0" presId="urn:microsoft.com/office/officeart/2005/8/layout/default"/>
    <dgm:cxn modelId="{B3AE22F1-C582-4B4A-9337-C10F4566E6BE}" type="presParOf" srcId="{A815B024-65E9-47D7-9A1D-CF703A5C4728}" destId="{8A0573FE-9A56-4AE4-8198-2A7739075761}" srcOrd="7" destOrd="0" presId="urn:microsoft.com/office/officeart/2005/8/layout/default"/>
    <dgm:cxn modelId="{9994EC2A-6366-4441-A3E1-B6ED3DE6906A}" type="presParOf" srcId="{A815B024-65E9-47D7-9A1D-CF703A5C4728}" destId="{D4872610-42DF-46EE-8B2C-842AE25726A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DE04E4-D7C4-44F1-8F67-B3DA129AC9E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4C7B3723-E945-4347-820E-FA3088152571}">
      <dgm:prSet custT="1"/>
      <dgm:spPr/>
      <dgm:t>
        <a:bodyPr/>
        <a:lstStyle/>
        <a:p>
          <a:r>
            <a:rPr lang="en-ZA" sz="2400" dirty="0">
              <a:effectLst>
                <a:outerShdw blurRad="38100" dist="38100" dir="2700000" algn="tl">
                  <a:srgbClr val="000000">
                    <a:alpha val="43137"/>
                  </a:srgbClr>
                </a:outerShdw>
              </a:effectLst>
            </a:rPr>
            <a:t>Funding Requirement</a:t>
          </a:r>
        </a:p>
      </dgm:t>
    </dgm:pt>
    <dgm:pt modelId="{FE9A46E6-3368-4931-8418-B9506F5ABAF5}" type="parTrans" cxnId="{DB792F13-46F7-41BC-848B-4A8796D372F8}">
      <dgm:prSet/>
      <dgm:spPr/>
      <dgm:t>
        <a:bodyPr/>
        <a:lstStyle/>
        <a:p>
          <a:endParaRPr lang="en-ZA"/>
        </a:p>
      </dgm:t>
    </dgm:pt>
    <dgm:pt modelId="{36A1E817-09BB-4C19-BE3A-8C86F30F17DA}" type="sibTrans" cxnId="{DB792F13-46F7-41BC-848B-4A8796D372F8}">
      <dgm:prSet/>
      <dgm:spPr/>
      <dgm:t>
        <a:bodyPr/>
        <a:lstStyle/>
        <a:p>
          <a:endParaRPr lang="en-ZA"/>
        </a:p>
      </dgm:t>
    </dgm:pt>
    <dgm:pt modelId="{EF1257AE-3E7E-46A1-8EAB-8985F5061947}">
      <dgm:prSet custT="1"/>
      <dgm:spPr/>
      <dgm:t>
        <a:bodyPr/>
        <a:lstStyle/>
        <a:p>
          <a:r>
            <a:rPr lang="en-ZA" sz="2400">
              <a:effectLst>
                <a:outerShdw blurRad="38100" dist="38100" dir="2700000" algn="tl">
                  <a:srgbClr val="000000">
                    <a:alpha val="43137"/>
                  </a:srgbClr>
                </a:outerShdw>
              </a:effectLst>
            </a:rPr>
            <a:t>Benefits from Partnership</a:t>
          </a:r>
        </a:p>
      </dgm:t>
    </dgm:pt>
    <dgm:pt modelId="{B11F1C0B-2780-43F8-A55C-AE4CE73B8E66}" type="parTrans" cxnId="{1CDB9C33-34B7-4924-B738-296EC1B2C086}">
      <dgm:prSet/>
      <dgm:spPr/>
      <dgm:t>
        <a:bodyPr/>
        <a:lstStyle/>
        <a:p>
          <a:endParaRPr lang="en-ZA"/>
        </a:p>
      </dgm:t>
    </dgm:pt>
    <dgm:pt modelId="{B146515C-8995-4B39-977A-C13756EE0213}" type="sibTrans" cxnId="{1CDB9C33-34B7-4924-B738-296EC1B2C086}">
      <dgm:prSet/>
      <dgm:spPr/>
      <dgm:t>
        <a:bodyPr/>
        <a:lstStyle/>
        <a:p>
          <a:endParaRPr lang="en-ZA"/>
        </a:p>
      </dgm:t>
    </dgm:pt>
    <dgm:pt modelId="{B3F9163E-9C01-4E86-A310-F104E595D468}">
      <dgm:prSet custT="1"/>
      <dgm:spPr/>
      <dgm:t>
        <a:bodyPr/>
        <a:lstStyle/>
        <a:p>
          <a:r>
            <a:rPr lang="en-ZA" sz="2400">
              <a:effectLst>
                <a:outerShdw blurRad="38100" dist="38100" dir="2700000" algn="tl">
                  <a:srgbClr val="000000">
                    <a:alpha val="43137"/>
                  </a:srgbClr>
                </a:outerShdw>
              </a:effectLst>
            </a:rPr>
            <a:t>Meaningful Impact</a:t>
          </a:r>
        </a:p>
      </dgm:t>
    </dgm:pt>
    <dgm:pt modelId="{741675F2-BB77-4941-AC6C-0970AF7D7AB6}" type="parTrans" cxnId="{83F416E4-F50C-42BE-9F7D-522C885F68B4}">
      <dgm:prSet/>
      <dgm:spPr/>
      <dgm:t>
        <a:bodyPr/>
        <a:lstStyle/>
        <a:p>
          <a:endParaRPr lang="en-ZA"/>
        </a:p>
      </dgm:t>
    </dgm:pt>
    <dgm:pt modelId="{40CA3A01-EE41-4A6E-B67C-E6477E329AB0}" type="sibTrans" cxnId="{83F416E4-F50C-42BE-9F7D-522C885F68B4}">
      <dgm:prSet/>
      <dgm:spPr/>
      <dgm:t>
        <a:bodyPr/>
        <a:lstStyle/>
        <a:p>
          <a:endParaRPr lang="en-ZA"/>
        </a:p>
      </dgm:t>
    </dgm:pt>
    <dgm:pt modelId="{4C7ADA18-4B06-4A9F-8546-7C64BA89FCE6}">
      <dgm:prSet custT="1"/>
      <dgm:spPr/>
      <dgm:t>
        <a:bodyPr/>
        <a:lstStyle/>
        <a:p>
          <a:r>
            <a:rPr lang="en-ZA" sz="2400">
              <a:effectLst>
                <a:outerShdw blurRad="38100" dist="38100" dir="2700000" algn="tl">
                  <a:srgbClr val="000000">
                    <a:alpha val="43137"/>
                  </a:srgbClr>
                </a:outerShdw>
              </a:effectLst>
            </a:rPr>
            <a:t>Ways for support</a:t>
          </a:r>
        </a:p>
      </dgm:t>
    </dgm:pt>
    <dgm:pt modelId="{087D5205-5D97-4B20-BC17-6D122BFA790B}" type="parTrans" cxnId="{FF6D3167-9AD5-4999-9CDD-E5254E5C9D92}">
      <dgm:prSet/>
      <dgm:spPr/>
      <dgm:t>
        <a:bodyPr/>
        <a:lstStyle/>
        <a:p>
          <a:endParaRPr lang="en-ZA"/>
        </a:p>
      </dgm:t>
    </dgm:pt>
    <dgm:pt modelId="{232D84E4-02C8-4853-A44B-03410CC42C61}" type="sibTrans" cxnId="{FF6D3167-9AD5-4999-9CDD-E5254E5C9D92}">
      <dgm:prSet/>
      <dgm:spPr/>
      <dgm:t>
        <a:bodyPr/>
        <a:lstStyle/>
        <a:p>
          <a:endParaRPr lang="en-ZA"/>
        </a:p>
      </dgm:t>
    </dgm:pt>
    <dgm:pt modelId="{A815B024-65E9-47D7-9A1D-CF703A5C4728}" type="pres">
      <dgm:prSet presAssocID="{E5DE04E4-D7C4-44F1-8F67-B3DA129AC9E1}" presName="diagram" presStyleCnt="0">
        <dgm:presLayoutVars>
          <dgm:dir/>
          <dgm:resizeHandles val="exact"/>
        </dgm:presLayoutVars>
      </dgm:prSet>
      <dgm:spPr/>
    </dgm:pt>
    <dgm:pt modelId="{A7B8049E-B329-4067-877B-B52D34A1B1D2}" type="pres">
      <dgm:prSet presAssocID="{4C7B3723-E945-4347-820E-FA3088152571}" presName="node" presStyleLbl="node1" presStyleIdx="0" presStyleCnt="4">
        <dgm:presLayoutVars>
          <dgm:bulletEnabled val="1"/>
        </dgm:presLayoutVars>
      </dgm:prSet>
      <dgm:spPr/>
    </dgm:pt>
    <dgm:pt modelId="{8B8B6440-9E31-4B17-89BD-0CA80062AE2A}" type="pres">
      <dgm:prSet presAssocID="{36A1E817-09BB-4C19-BE3A-8C86F30F17DA}" presName="sibTrans" presStyleCnt="0"/>
      <dgm:spPr/>
    </dgm:pt>
    <dgm:pt modelId="{DB1394C4-C0E4-4864-B753-E3837D5F2C39}" type="pres">
      <dgm:prSet presAssocID="{EF1257AE-3E7E-46A1-8EAB-8985F5061947}" presName="node" presStyleLbl="node1" presStyleIdx="1" presStyleCnt="4">
        <dgm:presLayoutVars>
          <dgm:bulletEnabled val="1"/>
        </dgm:presLayoutVars>
      </dgm:prSet>
      <dgm:spPr/>
    </dgm:pt>
    <dgm:pt modelId="{7BB1FF95-5A04-4901-808B-C34864AC1EFA}" type="pres">
      <dgm:prSet presAssocID="{B146515C-8995-4B39-977A-C13756EE0213}" presName="sibTrans" presStyleCnt="0"/>
      <dgm:spPr/>
    </dgm:pt>
    <dgm:pt modelId="{DA3923FA-3D6D-46F5-8825-1730DB6EE49F}" type="pres">
      <dgm:prSet presAssocID="{B3F9163E-9C01-4E86-A310-F104E595D468}" presName="node" presStyleLbl="node1" presStyleIdx="2" presStyleCnt="4">
        <dgm:presLayoutVars>
          <dgm:bulletEnabled val="1"/>
        </dgm:presLayoutVars>
      </dgm:prSet>
      <dgm:spPr/>
    </dgm:pt>
    <dgm:pt modelId="{C2BD9DE2-129A-492F-A514-7F33B1157608}" type="pres">
      <dgm:prSet presAssocID="{40CA3A01-EE41-4A6E-B67C-E6477E329AB0}" presName="sibTrans" presStyleCnt="0"/>
      <dgm:spPr/>
    </dgm:pt>
    <dgm:pt modelId="{AEC289CF-A0D6-4596-B716-7A25B0A60E76}" type="pres">
      <dgm:prSet presAssocID="{4C7ADA18-4B06-4A9F-8546-7C64BA89FCE6}" presName="node" presStyleLbl="node1" presStyleIdx="3" presStyleCnt="4">
        <dgm:presLayoutVars>
          <dgm:bulletEnabled val="1"/>
        </dgm:presLayoutVars>
      </dgm:prSet>
      <dgm:spPr/>
    </dgm:pt>
  </dgm:ptLst>
  <dgm:cxnLst>
    <dgm:cxn modelId="{DB792F13-46F7-41BC-848B-4A8796D372F8}" srcId="{E5DE04E4-D7C4-44F1-8F67-B3DA129AC9E1}" destId="{4C7B3723-E945-4347-820E-FA3088152571}" srcOrd="0" destOrd="0" parTransId="{FE9A46E6-3368-4931-8418-B9506F5ABAF5}" sibTransId="{36A1E817-09BB-4C19-BE3A-8C86F30F17DA}"/>
    <dgm:cxn modelId="{1CDB9C33-34B7-4924-B738-296EC1B2C086}" srcId="{E5DE04E4-D7C4-44F1-8F67-B3DA129AC9E1}" destId="{EF1257AE-3E7E-46A1-8EAB-8985F5061947}" srcOrd="1" destOrd="0" parTransId="{B11F1C0B-2780-43F8-A55C-AE4CE73B8E66}" sibTransId="{B146515C-8995-4B39-977A-C13756EE0213}"/>
    <dgm:cxn modelId="{A4FB3838-5BFA-44DB-9BB4-A608F96BA0F7}" type="presOf" srcId="{B3F9163E-9C01-4E86-A310-F104E595D468}" destId="{DA3923FA-3D6D-46F5-8825-1730DB6EE49F}" srcOrd="0" destOrd="0" presId="urn:microsoft.com/office/officeart/2005/8/layout/default"/>
    <dgm:cxn modelId="{FF6D3167-9AD5-4999-9CDD-E5254E5C9D92}" srcId="{E5DE04E4-D7C4-44F1-8F67-B3DA129AC9E1}" destId="{4C7ADA18-4B06-4A9F-8546-7C64BA89FCE6}" srcOrd="3" destOrd="0" parTransId="{087D5205-5D97-4B20-BC17-6D122BFA790B}" sibTransId="{232D84E4-02C8-4853-A44B-03410CC42C61}"/>
    <dgm:cxn modelId="{92AB0481-E95C-4644-B404-FBFDAFBA1366}" type="presOf" srcId="{4C7B3723-E945-4347-820E-FA3088152571}" destId="{A7B8049E-B329-4067-877B-B52D34A1B1D2}" srcOrd="0" destOrd="0" presId="urn:microsoft.com/office/officeart/2005/8/layout/default"/>
    <dgm:cxn modelId="{5D8CA28D-237A-4D58-ACDA-98B7C2E0702C}" type="presOf" srcId="{4C7ADA18-4B06-4A9F-8546-7C64BA89FCE6}" destId="{AEC289CF-A0D6-4596-B716-7A25B0A60E76}" srcOrd="0" destOrd="0" presId="urn:microsoft.com/office/officeart/2005/8/layout/default"/>
    <dgm:cxn modelId="{55DDC493-7897-47FB-9E93-D31761A53AA9}" type="presOf" srcId="{EF1257AE-3E7E-46A1-8EAB-8985F5061947}" destId="{DB1394C4-C0E4-4864-B753-E3837D5F2C39}" srcOrd="0" destOrd="0" presId="urn:microsoft.com/office/officeart/2005/8/layout/default"/>
    <dgm:cxn modelId="{9B43E1A1-01E1-40BE-B3A9-94B29207937C}" type="presOf" srcId="{E5DE04E4-D7C4-44F1-8F67-B3DA129AC9E1}" destId="{A815B024-65E9-47D7-9A1D-CF703A5C4728}" srcOrd="0" destOrd="0" presId="urn:microsoft.com/office/officeart/2005/8/layout/default"/>
    <dgm:cxn modelId="{83F416E4-F50C-42BE-9F7D-522C885F68B4}" srcId="{E5DE04E4-D7C4-44F1-8F67-B3DA129AC9E1}" destId="{B3F9163E-9C01-4E86-A310-F104E595D468}" srcOrd="2" destOrd="0" parTransId="{741675F2-BB77-4941-AC6C-0970AF7D7AB6}" sibTransId="{40CA3A01-EE41-4A6E-B67C-E6477E329AB0}"/>
    <dgm:cxn modelId="{CC0BCC44-E7F6-48BA-B74E-C5433D6CF266}" type="presParOf" srcId="{A815B024-65E9-47D7-9A1D-CF703A5C4728}" destId="{A7B8049E-B329-4067-877B-B52D34A1B1D2}" srcOrd="0" destOrd="0" presId="urn:microsoft.com/office/officeart/2005/8/layout/default"/>
    <dgm:cxn modelId="{16161081-D440-4699-BF05-0030C8DDDA8A}" type="presParOf" srcId="{A815B024-65E9-47D7-9A1D-CF703A5C4728}" destId="{8B8B6440-9E31-4B17-89BD-0CA80062AE2A}" srcOrd="1" destOrd="0" presId="urn:microsoft.com/office/officeart/2005/8/layout/default"/>
    <dgm:cxn modelId="{3885A811-4793-4AE2-8493-264B6F45892F}" type="presParOf" srcId="{A815B024-65E9-47D7-9A1D-CF703A5C4728}" destId="{DB1394C4-C0E4-4864-B753-E3837D5F2C39}" srcOrd="2" destOrd="0" presId="urn:microsoft.com/office/officeart/2005/8/layout/default"/>
    <dgm:cxn modelId="{1ED639FA-ECAC-45F6-B999-8F281B7F14A9}" type="presParOf" srcId="{A815B024-65E9-47D7-9A1D-CF703A5C4728}" destId="{7BB1FF95-5A04-4901-808B-C34864AC1EFA}" srcOrd="3" destOrd="0" presId="urn:microsoft.com/office/officeart/2005/8/layout/default"/>
    <dgm:cxn modelId="{85A24BC0-F0E1-4F92-AE8C-87D2F54E5D73}" type="presParOf" srcId="{A815B024-65E9-47D7-9A1D-CF703A5C4728}" destId="{DA3923FA-3D6D-46F5-8825-1730DB6EE49F}" srcOrd="4" destOrd="0" presId="urn:microsoft.com/office/officeart/2005/8/layout/default"/>
    <dgm:cxn modelId="{D76163BC-21A9-4822-AFAD-4CAD58C2DA57}" type="presParOf" srcId="{A815B024-65E9-47D7-9A1D-CF703A5C4728}" destId="{C2BD9DE2-129A-492F-A514-7F33B1157608}" srcOrd="5" destOrd="0" presId="urn:microsoft.com/office/officeart/2005/8/layout/default"/>
    <dgm:cxn modelId="{2A18D18D-E1BB-444F-925B-D0006561D90A}" type="presParOf" srcId="{A815B024-65E9-47D7-9A1D-CF703A5C4728}" destId="{AEC289CF-A0D6-4596-B716-7A25B0A60E7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42D458C-B5FD-4446-A406-DF30F7046D0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B5E4981-8694-4A17-8371-EE5909E35569}">
      <dgm:prSet phldrT="[Text]" custT="1"/>
      <dgm:spPr/>
      <dgm:t>
        <a:bodyPr/>
        <a:lstStyle/>
        <a:p>
          <a:r>
            <a:rPr lang="en-GB" sz="2400" b="1" dirty="0">
              <a:solidFill>
                <a:schemeClr val="bg1"/>
              </a:solidFill>
              <a:effectLst>
                <a:outerShdw blurRad="38100" dist="38100" dir="2700000" algn="tl">
                  <a:srgbClr val="000000">
                    <a:alpha val="43137"/>
                  </a:srgbClr>
                </a:outerShdw>
              </a:effectLst>
            </a:rPr>
            <a:t>Model 1: </a:t>
          </a:r>
          <a:r>
            <a:rPr lang="en-GB" sz="2400" dirty="0">
              <a:solidFill>
                <a:schemeClr val="bg1"/>
              </a:solidFill>
              <a:effectLst>
                <a:outerShdw blurRad="38100" dist="38100" dir="2700000" algn="tl">
                  <a:srgbClr val="000000">
                    <a:alpha val="43137"/>
                  </a:srgbClr>
                </a:outerShdw>
              </a:effectLst>
            </a:rPr>
            <a:t>Using donations to pay back investors</a:t>
          </a:r>
          <a:endParaRPr lang="en-ZA" sz="2400" dirty="0">
            <a:solidFill>
              <a:schemeClr val="bg1"/>
            </a:solidFill>
            <a:effectLst>
              <a:outerShdw blurRad="38100" dist="38100" dir="2700000" algn="tl">
                <a:srgbClr val="000000">
                  <a:alpha val="43137"/>
                </a:srgbClr>
              </a:outerShdw>
            </a:effectLst>
          </a:endParaRPr>
        </a:p>
      </dgm:t>
    </dgm:pt>
    <dgm:pt modelId="{9A8250E6-4C2A-458F-B1BE-E427998FF0E8}" type="parTrans" cxnId="{2701E2D8-CD14-4C94-A4F0-C0246F2EF7B4}">
      <dgm:prSet/>
      <dgm:spPr/>
      <dgm:t>
        <a:bodyPr/>
        <a:lstStyle/>
        <a:p>
          <a:endParaRPr lang="en-ZA"/>
        </a:p>
      </dgm:t>
    </dgm:pt>
    <dgm:pt modelId="{21495B64-1EEA-4E59-A6B4-EC8E8678ED1A}" type="sibTrans" cxnId="{2701E2D8-CD14-4C94-A4F0-C0246F2EF7B4}">
      <dgm:prSet/>
      <dgm:spPr/>
      <dgm:t>
        <a:bodyPr/>
        <a:lstStyle/>
        <a:p>
          <a:endParaRPr lang="en-ZA"/>
        </a:p>
      </dgm:t>
    </dgm:pt>
    <dgm:pt modelId="{8F1F562B-B171-40F1-BB9D-F03CE55BFF7A}">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 2: </a:t>
          </a:r>
          <a:r>
            <a:rPr lang="en-GB" sz="2400" kern="1200" dirty="0">
              <a:solidFill>
                <a:schemeClr val="bg1"/>
              </a:solidFill>
              <a:effectLst>
                <a:outerShdw blurRad="38100" dist="38100" dir="2700000" algn="tl">
                  <a:srgbClr val="000000">
                    <a:alpha val="43137"/>
                  </a:srgbClr>
                </a:outerShdw>
              </a:effectLst>
            </a:rPr>
            <a:t>Using income generated from dual-purpose assets to pay back investors</a:t>
          </a:r>
          <a:endParaRPr lang="en-ZA" sz="2400" kern="1200" dirty="0">
            <a:solidFill>
              <a:schemeClr val="bg1"/>
            </a:solidFill>
            <a:effectLst>
              <a:outerShdw blurRad="38100" dist="38100" dir="2700000" algn="tl">
                <a:srgbClr val="000000">
                  <a:alpha val="43137"/>
                </a:srgbClr>
              </a:outerShdw>
            </a:effectLst>
          </a:endParaRPr>
        </a:p>
      </dgm:t>
    </dgm:pt>
    <dgm:pt modelId="{6B3BCFE9-6575-46E8-86CF-5149C2DA6A96}" type="parTrans" cxnId="{3225B8BA-200B-4FBC-B821-3787935C4BA0}">
      <dgm:prSet/>
      <dgm:spPr/>
      <dgm:t>
        <a:bodyPr/>
        <a:lstStyle/>
        <a:p>
          <a:endParaRPr lang="en-ZA"/>
        </a:p>
      </dgm:t>
    </dgm:pt>
    <dgm:pt modelId="{AF8A18A4-5FF4-4157-9213-BE5524C157C0}" type="sibTrans" cxnId="{3225B8BA-200B-4FBC-B821-3787935C4BA0}">
      <dgm:prSet/>
      <dgm:spPr/>
      <dgm:t>
        <a:bodyPr/>
        <a:lstStyle/>
        <a:p>
          <a:endParaRPr lang="en-ZA"/>
        </a:p>
      </dgm:t>
    </dgm:pt>
    <dgm:pt modelId="{938120C2-075A-43D6-8F93-D16ACDBF18FE}">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 3:</a:t>
          </a:r>
          <a:r>
            <a:rPr lang="en-GB" sz="2400" kern="1200" dirty="0">
              <a:solidFill>
                <a:schemeClr val="bg1"/>
              </a:solidFill>
              <a:effectLst>
                <a:outerShdw blurRad="38100" dist="38100" dir="2700000" algn="tl">
                  <a:srgbClr val="000000">
                    <a:alpha val="43137"/>
                  </a:srgbClr>
                </a:outerShdw>
              </a:effectLst>
            </a:rPr>
            <a:t> Using income generated from independent social enterprises to pay back investors</a:t>
          </a:r>
          <a:endParaRPr lang="en-ZA" sz="2400" kern="1200" dirty="0">
            <a:solidFill>
              <a:schemeClr val="bg1"/>
            </a:solidFill>
            <a:effectLst>
              <a:outerShdw blurRad="38100" dist="38100" dir="2700000" algn="tl">
                <a:srgbClr val="000000">
                  <a:alpha val="43137"/>
                </a:srgbClr>
              </a:outerShdw>
            </a:effectLst>
          </a:endParaRPr>
        </a:p>
      </dgm:t>
    </dgm:pt>
    <dgm:pt modelId="{91550DA1-C6C2-476C-BF3C-8DD2D0C431C0}" type="parTrans" cxnId="{0A4BABD9-512F-4F39-88EA-A98DE4284D13}">
      <dgm:prSet/>
      <dgm:spPr/>
      <dgm:t>
        <a:bodyPr/>
        <a:lstStyle/>
        <a:p>
          <a:endParaRPr lang="en-ZA"/>
        </a:p>
      </dgm:t>
    </dgm:pt>
    <dgm:pt modelId="{8818DD6A-EB57-4B36-9D57-F2621F22EFEB}" type="sibTrans" cxnId="{0A4BABD9-512F-4F39-88EA-A98DE4284D13}">
      <dgm:prSet/>
      <dgm:spPr/>
      <dgm:t>
        <a:bodyPr/>
        <a:lstStyle/>
        <a:p>
          <a:endParaRPr lang="en-ZA"/>
        </a:p>
      </dgm:t>
    </dgm:pt>
    <dgm:pt modelId="{B2FE6C5E-4459-4721-AD51-A16AECC2A50A}" type="pres">
      <dgm:prSet presAssocID="{442D458C-B5FD-4446-A406-DF30F7046D0B}" presName="diagram" presStyleCnt="0">
        <dgm:presLayoutVars>
          <dgm:dir/>
          <dgm:resizeHandles val="exact"/>
        </dgm:presLayoutVars>
      </dgm:prSet>
      <dgm:spPr/>
    </dgm:pt>
    <dgm:pt modelId="{C03D6161-8612-44F4-B4ED-F39D14948210}" type="pres">
      <dgm:prSet presAssocID="{9B5E4981-8694-4A17-8371-EE5909E35569}" presName="node" presStyleLbl="node1" presStyleIdx="0" presStyleCnt="3">
        <dgm:presLayoutVars>
          <dgm:bulletEnabled val="1"/>
        </dgm:presLayoutVars>
      </dgm:prSet>
      <dgm:spPr/>
    </dgm:pt>
    <dgm:pt modelId="{A99A8195-FC01-41E9-ACAE-1FD3D7F9CF3A}" type="pres">
      <dgm:prSet presAssocID="{21495B64-1EEA-4E59-A6B4-EC8E8678ED1A}" presName="sibTrans" presStyleCnt="0"/>
      <dgm:spPr/>
    </dgm:pt>
    <dgm:pt modelId="{D613D23A-06B3-464E-9FB6-072874C5C273}" type="pres">
      <dgm:prSet presAssocID="{8F1F562B-B171-40F1-BB9D-F03CE55BFF7A}" presName="node" presStyleLbl="node1" presStyleIdx="1" presStyleCnt="3">
        <dgm:presLayoutVars>
          <dgm:bulletEnabled val="1"/>
        </dgm:presLayoutVars>
      </dgm:prSet>
      <dgm:spPr/>
    </dgm:pt>
    <dgm:pt modelId="{179C14B8-4E4E-465F-9E00-C51F9541BEA7}" type="pres">
      <dgm:prSet presAssocID="{AF8A18A4-5FF4-4157-9213-BE5524C157C0}" presName="sibTrans" presStyleCnt="0"/>
      <dgm:spPr/>
    </dgm:pt>
    <dgm:pt modelId="{EBB1EBE1-1015-4354-9F46-1595B769C9DE}" type="pres">
      <dgm:prSet presAssocID="{938120C2-075A-43D6-8F93-D16ACDBF18FE}" presName="node" presStyleLbl="node1" presStyleIdx="2" presStyleCnt="3">
        <dgm:presLayoutVars>
          <dgm:bulletEnabled val="1"/>
        </dgm:presLayoutVars>
      </dgm:prSet>
      <dgm:spPr/>
    </dgm:pt>
  </dgm:ptLst>
  <dgm:cxnLst>
    <dgm:cxn modelId="{5E5BDE05-0BE0-42C2-BA3A-988F27D1F161}" type="presOf" srcId="{8F1F562B-B171-40F1-BB9D-F03CE55BFF7A}" destId="{D613D23A-06B3-464E-9FB6-072874C5C273}" srcOrd="0" destOrd="0" presId="urn:microsoft.com/office/officeart/2005/8/layout/default"/>
    <dgm:cxn modelId="{2FFB4730-BEF2-44F9-B8D8-649E7EE829D7}" type="presOf" srcId="{938120C2-075A-43D6-8F93-D16ACDBF18FE}" destId="{EBB1EBE1-1015-4354-9F46-1595B769C9DE}" srcOrd="0" destOrd="0" presId="urn:microsoft.com/office/officeart/2005/8/layout/default"/>
    <dgm:cxn modelId="{CEC14445-E3CD-477E-A2AB-3B9C1AF8234C}" type="presOf" srcId="{9B5E4981-8694-4A17-8371-EE5909E35569}" destId="{C03D6161-8612-44F4-B4ED-F39D14948210}" srcOrd="0" destOrd="0" presId="urn:microsoft.com/office/officeart/2005/8/layout/default"/>
    <dgm:cxn modelId="{177339AB-9141-4571-98EC-B4689A5125C7}" type="presOf" srcId="{442D458C-B5FD-4446-A406-DF30F7046D0B}" destId="{B2FE6C5E-4459-4721-AD51-A16AECC2A50A}" srcOrd="0" destOrd="0" presId="urn:microsoft.com/office/officeart/2005/8/layout/default"/>
    <dgm:cxn modelId="{3225B8BA-200B-4FBC-B821-3787935C4BA0}" srcId="{442D458C-B5FD-4446-A406-DF30F7046D0B}" destId="{8F1F562B-B171-40F1-BB9D-F03CE55BFF7A}" srcOrd="1" destOrd="0" parTransId="{6B3BCFE9-6575-46E8-86CF-5149C2DA6A96}" sibTransId="{AF8A18A4-5FF4-4157-9213-BE5524C157C0}"/>
    <dgm:cxn modelId="{2701E2D8-CD14-4C94-A4F0-C0246F2EF7B4}" srcId="{442D458C-B5FD-4446-A406-DF30F7046D0B}" destId="{9B5E4981-8694-4A17-8371-EE5909E35569}" srcOrd="0" destOrd="0" parTransId="{9A8250E6-4C2A-458F-B1BE-E427998FF0E8}" sibTransId="{21495B64-1EEA-4E59-A6B4-EC8E8678ED1A}"/>
    <dgm:cxn modelId="{0A4BABD9-512F-4F39-88EA-A98DE4284D13}" srcId="{442D458C-B5FD-4446-A406-DF30F7046D0B}" destId="{938120C2-075A-43D6-8F93-D16ACDBF18FE}" srcOrd="2" destOrd="0" parTransId="{91550DA1-C6C2-476C-BF3C-8DD2D0C431C0}" sibTransId="{8818DD6A-EB57-4B36-9D57-F2621F22EFEB}"/>
    <dgm:cxn modelId="{704AB704-04C5-46CE-BB9A-C17DD6FBAC82}" type="presParOf" srcId="{B2FE6C5E-4459-4721-AD51-A16AECC2A50A}" destId="{C03D6161-8612-44F4-B4ED-F39D14948210}" srcOrd="0" destOrd="0" presId="urn:microsoft.com/office/officeart/2005/8/layout/default"/>
    <dgm:cxn modelId="{CEFA0B6D-F055-436C-9B73-6BA71574B4F1}" type="presParOf" srcId="{B2FE6C5E-4459-4721-AD51-A16AECC2A50A}" destId="{A99A8195-FC01-41E9-ACAE-1FD3D7F9CF3A}" srcOrd="1" destOrd="0" presId="urn:microsoft.com/office/officeart/2005/8/layout/default"/>
    <dgm:cxn modelId="{8F8E0DB1-A1AA-4D01-A6A4-3CEEA56FD29D}" type="presParOf" srcId="{B2FE6C5E-4459-4721-AD51-A16AECC2A50A}" destId="{D613D23A-06B3-464E-9FB6-072874C5C273}" srcOrd="2" destOrd="0" presId="urn:microsoft.com/office/officeart/2005/8/layout/default"/>
    <dgm:cxn modelId="{60FAD74E-1337-4017-9D1A-ADE5B492D23F}" type="presParOf" srcId="{B2FE6C5E-4459-4721-AD51-A16AECC2A50A}" destId="{179C14B8-4E4E-465F-9E00-C51F9541BEA7}" srcOrd="3" destOrd="0" presId="urn:microsoft.com/office/officeart/2005/8/layout/default"/>
    <dgm:cxn modelId="{BA4AE6F2-8563-4C0C-8557-896B2A434C50}" type="presParOf" srcId="{B2FE6C5E-4459-4721-AD51-A16AECC2A50A}" destId="{EBB1EBE1-1015-4354-9F46-1595B769C9DE}"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CF496304-7512-4DEA-A903-4ECB5E9C0542}">
      <dgm:prSet phldrT="[Text]"/>
      <dgm:spPr/>
      <dgm:t>
        <a:bodyPr/>
        <a:lstStyle/>
        <a:p>
          <a:r>
            <a:rPr lang="en-ZA" dirty="0">
              <a:effectLst>
                <a:outerShdw blurRad="38100" dist="38100" dir="2700000" algn="tl">
                  <a:srgbClr val="000000">
                    <a:alpha val="43137"/>
                  </a:srgbClr>
                </a:outerShdw>
              </a:effectLst>
            </a:rPr>
            <a:t>Have a financial plan​</a:t>
          </a:r>
        </a:p>
      </dgm:t>
    </dgm:pt>
    <dgm:pt modelId="{1B30DDD9-5C08-4769-992C-0C5C13F3F1C6}" type="parTrans" cxnId="{F8AFC915-23BB-4314-BF5E-318109583FF6}">
      <dgm:prSet/>
      <dgm:spPr/>
      <dgm:t>
        <a:bodyPr/>
        <a:lstStyle/>
        <a:p>
          <a:endParaRPr lang="en-ZA"/>
        </a:p>
      </dgm:t>
    </dgm:pt>
    <dgm:pt modelId="{50216E62-D845-4DAF-A1EA-EB4EC8A45BE9}" type="sibTrans" cxnId="{F8AFC915-23BB-4314-BF5E-318109583FF6}">
      <dgm:prSet/>
      <dgm:spPr/>
      <dgm:t>
        <a:bodyPr/>
        <a:lstStyle/>
        <a:p>
          <a:endParaRPr lang="en-ZA"/>
        </a:p>
      </dgm:t>
    </dgm:pt>
    <dgm:pt modelId="{8B80F741-5CE8-4142-B895-36FECD7568C5}">
      <dgm:prSet/>
      <dgm:spPr/>
      <dgm:t>
        <a:bodyPr/>
        <a:lstStyle/>
        <a:p>
          <a:r>
            <a:rPr lang="en-ZA" dirty="0">
              <a:effectLst>
                <a:outerShdw blurRad="38100" dist="38100" dir="2700000" algn="tl">
                  <a:srgbClr val="000000">
                    <a:alpha val="43137"/>
                  </a:srgbClr>
                </a:outerShdw>
              </a:effectLst>
            </a:rPr>
            <a:t>Make saving a priority​</a:t>
          </a:r>
        </a:p>
      </dgm:t>
    </dgm:pt>
    <dgm:pt modelId="{66834510-4BE6-400C-B04B-5E8F8F3BD9B9}" type="parTrans" cxnId="{C4F4ADD5-9F7E-44C0-BA7E-1110A9C1A085}">
      <dgm:prSet/>
      <dgm:spPr/>
      <dgm:t>
        <a:bodyPr/>
        <a:lstStyle/>
        <a:p>
          <a:endParaRPr lang="en-ZA"/>
        </a:p>
      </dgm:t>
    </dgm:pt>
    <dgm:pt modelId="{CEA15408-54F3-436A-AFB5-B4EAD41318A3}" type="sibTrans" cxnId="{C4F4ADD5-9F7E-44C0-BA7E-1110A9C1A085}">
      <dgm:prSet/>
      <dgm:spPr/>
      <dgm:t>
        <a:bodyPr/>
        <a:lstStyle/>
        <a:p>
          <a:endParaRPr lang="en-ZA"/>
        </a:p>
      </dgm:t>
    </dgm:pt>
    <dgm:pt modelId="{7E46AD0F-F797-4050-AF7A-EA8D5528C82A}">
      <dgm:prSet/>
      <dgm:spPr/>
      <dgm:t>
        <a:bodyPr/>
        <a:lstStyle/>
        <a:p>
          <a:r>
            <a:rPr lang="en-GB">
              <a:effectLst>
                <a:outerShdw blurRad="38100" dist="38100" dir="2700000" algn="tl">
                  <a:srgbClr val="000000">
                    <a:alpha val="43137"/>
                  </a:srgbClr>
                </a:outerShdw>
              </a:effectLst>
            </a:rPr>
            <a:t>Understand the power of compounding​</a:t>
          </a:r>
          <a:endParaRPr lang="en-ZA">
            <a:effectLst>
              <a:outerShdw blurRad="38100" dist="38100" dir="2700000" algn="tl">
                <a:srgbClr val="000000">
                  <a:alpha val="43137"/>
                </a:srgbClr>
              </a:outerShdw>
            </a:effectLst>
          </a:endParaRPr>
        </a:p>
      </dgm:t>
    </dgm:pt>
    <dgm:pt modelId="{D490FB87-8B6E-42D1-8E6A-48C9DA318C06}" type="parTrans" cxnId="{6F88C9F1-5EBB-4F46-8A2A-75B6F82510E3}">
      <dgm:prSet/>
      <dgm:spPr/>
      <dgm:t>
        <a:bodyPr/>
        <a:lstStyle/>
        <a:p>
          <a:endParaRPr lang="en-ZA"/>
        </a:p>
      </dgm:t>
    </dgm:pt>
    <dgm:pt modelId="{74A54757-8716-494E-B553-553F8D8734A2}" type="sibTrans" cxnId="{6F88C9F1-5EBB-4F46-8A2A-75B6F82510E3}">
      <dgm:prSet/>
      <dgm:spPr/>
      <dgm:t>
        <a:bodyPr/>
        <a:lstStyle/>
        <a:p>
          <a:endParaRPr lang="en-ZA"/>
        </a:p>
      </dgm:t>
    </dgm:pt>
    <dgm:pt modelId="{66E5AF5E-5F68-4BDE-A31A-74E2C7B4598C}">
      <dgm:prSet/>
      <dgm:spPr/>
      <dgm:t>
        <a:bodyPr/>
        <a:lstStyle/>
        <a:p>
          <a:r>
            <a:rPr lang="en-ZA">
              <a:effectLst>
                <a:outerShdw blurRad="38100" dist="38100" dir="2700000" algn="tl">
                  <a:srgbClr val="000000">
                    <a:alpha val="43137"/>
                  </a:srgbClr>
                </a:outerShdw>
              </a:effectLst>
            </a:rPr>
            <a:t>Understand risk​</a:t>
          </a:r>
        </a:p>
      </dgm:t>
    </dgm:pt>
    <dgm:pt modelId="{F57CD2E9-D24A-4A0A-ACD2-9E59FAD3154D}" type="parTrans" cxnId="{B994EFE3-3B14-47A0-B76A-9A1F9E289305}">
      <dgm:prSet/>
      <dgm:spPr/>
      <dgm:t>
        <a:bodyPr/>
        <a:lstStyle/>
        <a:p>
          <a:endParaRPr lang="en-ZA"/>
        </a:p>
      </dgm:t>
    </dgm:pt>
    <dgm:pt modelId="{E07C638A-D621-4603-BB6F-58E3423C4885}" type="sibTrans" cxnId="{B994EFE3-3B14-47A0-B76A-9A1F9E289305}">
      <dgm:prSet/>
      <dgm:spPr/>
      <dgm:t>
        <a:bodyPr/>
        <a:lstStyle/>
        <a:p>
          <a:endParaRPr lang="en-ZA"/>
        </a:p>
      </dgm:t>
    </dgm:pt>
    <dgm:pt modelId="{5C2281E4-1C12-4C59-9B1E-6153E9C1B9A4}">
      <dgm:prSet/>
      <dgm:spPr/>
      <dgm:t>
        <a:bodyPr/>
        <a:lstStyle/>
        <a:p>
          <a:r>
            <a:rPr lang="en-GB">
              <a:effectLst>
                <a:outerShdw blurRad="38100" dist="38100" dir="2700000" algn="tl">
                  <a:srgbClr val="000000">
                    <a:alpha val="43137"/>
                  </a:srgbClr>
                </a:outerShdw>
              </a:effectLst>
            </a:rPr>
            <a:t>Understand diversification and asset allocation​</a:t>
          </a:r>
          <a:endParaRPr lang="en-ZA">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A6A2B092-6D36-475E-A723-764ADE75186A}" type="pres">
      <dgm:prSet presAssocID="{CF496304-7512-4DEA-A903-4ECB5E9C0542}" presName="node" presStyleLbl="node1" presStyleIdx="0" presStyleCnt="5">
        <dgm:presLayoutVars>
          <dgm:bulletEnabled val="1"/>
        </dgm:presLayoutVars>
      </dgm:prSet>
      <dgm:spPr/>
    </dgm:pt>
    <dgm:pt modelId="{B2012681-AD61-43E3-971F-555DFD46C7BB}" type="pres">
      <dgm:prSet presAssocID="{50216E62-D845-4DAF-A1EA-EB4EC8A45BE9}" presName="sibTrans" presStyleCnt="0"/>
      <dgm:spPr/>
    </dgm:pt>
    <dgm:pt modelId="{2DB371B1-BA9A-4853-8C05-C27FE56F9D6A}" type="pres">
      <dgm:prSet presAssocID="{8B80F741-5CE8-4142-B895-36FECD7568C5}" presName="node" presStyleLbl="node1" presStyleIdx="1" presStyleCnt="5">
        <dgm:presLayoutVars>
          <dgm:bulletEnabled val="1"/>
        </dgm:presLayoutVars>
      </dgm:prSet>
      <dgm:spPr/>
    </dgm:pt>
    <dgm:pt modelId="{15A48C07-92BB-488C-9F98-449091D7CAD1}" type="pres">
      <dgm:prSet presAssocID="{CEA15408-54F3-436A-AFB5-B4EAD41318A3}" presName="sibTrans" presStyleCnt="0"/>
      <dgm:spPr/>
    </dgm:pt>
    <dgm:pt modelId="{FC3AFA28-4DA0-4369-90A5-EB4300FDEC42}" type="pres">
      <dgm:prSet presAssocID="{7E46AD0F-F797-4050-AF7A-EA8D5528C82A}" presName="node" presStyleLbl="node1" presStyleIdx="2" presStyleCnt="5">
        <dgm:presLayoutVars>
          <dgm:bulletEnabled val="1"/>
        </dgm:presLayoutVars>
      </dgm:prSet>
      <dgm:spPr/>
    </dgm:pt>
    <dgm:pt modelId="{A2991B0D-116D-48E5-8933-13945094FDB7}" type="pres">
      <dgm:prSet presAssocID="{74A54757-8716-494E-B553-553F8D8734A2}" presName="sibTrans" presStyleCnt="0"/>
      <dgm:spPr/>
    </dgm:pt>
    <dgm:pt modelId="{31F4B702-9F61-46EA-BF69-CF355441EA9E}" type="pres">
      <dgm:prSet presAssocID="{66E5AF5E-5F68-4BDE-A31A-74E2C7B4598C}" presName="node" presStyleLbl="node1" presStyleIdx="3" presStyleCnt="5">
        <dgm:presLayoutVars>
          <dgm:bulletEnabled val="1"/>
        </dgm:presLayoutVars>
      </dgm:prSet>
      <dgm:spPr/>
    </dgm:pt>
    <dgm:pt modelId="{40305B03-CCA6-40B7-8829-FDDB9ADBEB3F}" type="pres">
      <dgm:prSet presAssocID="{E07C638A-D621-4603-BB6F-58E3423C4885}" presName="sibTrans" presStyleCnt="0"/>
      <dgm:spPr/>
    </dgm:pt>
    <dgm:pt modelId="{50DFAE23-BA2F-42BD-A27C-B8015461D997}" type="pres">
      <dgm:prSet presAssocID="{5C2281E4-1C12-4C59-9B1E-6153E9C1B9A4}" presName="node" presStyleLbl="node1" presStyleIdx="4" presStyleCnt="5">
        <dgm:presLayoutVars>
          <dgm:bulletEnabled val="1"/>
        </dgm:presLayoutVars>
      </dgm:prSet>
      <dgm:spPr/>
    </dgm:pt>
  </dgm:ptLst>
  <dgm:cxnLst>
    <dgm:cxn modelId="{200AFC14-28E8-4224-9A46-9705774E488A}" type="presOf" srcId="{7E46AD0F-F797-4050-AF7A-EA8D5528C82A}" destId="{FC3AFA28-4DA0-4369-90A5-EB4300FDEC42}" srcOrd="0" destOrd="0" presId="urn:microsoft.com/office/officeart/2005/8/layout/default"/>
    <dgm:cxn modelId="{F8AFC915-23BB-4314-BF5E-318109583FF6}" srcId="{6B90D9E1-79BC-45A9-AD4A-8B95B49C5B36}" destId="{CF496304-7512-4DEA-A903-4ECB5E9C0542}" srcOrd="0" destOrd="0" parTransId="{1B30DDD9-5C08-4769-992C-0C5C13F3F1C6}" sibTransId="{50216E62-D845-4DAF-A1EA-EB4EC8A45BE9}"/>
    <dgm:cxn modelId="{1970A248-6156-474F-B3E8-2194FAB788E0}" type="presOf" srcId="{CF496304-7512-4DEA-A903-4ECB5E9C0542}" destId="{A6A2B092-6D36-475E-A723-764ADE75186A}" srcOrd="0" destOrd="0" presId="urn:microsoft.com/office/officeart/2005/8/layout/default"/>
    <dgm:cxn modelId="{9F011B7B-24A8-4DC5-BF63-7BE23264936D}" srcId="{6B90D9E1-79BC-45A9-AD4A-8B95B49C5B36}" destId="{5C2281E4-1C12-4C59-9B1E-6153E9C1B9A4}" srcOrd="4"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5B6A97AC-3104-4B42-B4E4-044277FEF9C0}" type="presOf" srcId="{66E5AF5E-5F68-4BDE-A31A-74E2C7B4598C}" destId="{31F4B702-9F61-46EA-BF69-CF355441EA9E}"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C4F4ADD5-9F7E-44C0-BA7E-1110A9C1A085}" srcId="{6B90D9E1-79BC-45A9-AD4A-8B95B49C5B36}" destId="{8B80F741-5CE8-4142-B895-36FECD7568C5}" srcOrd="1" destOrd="0" parTransId="{66834510-4BE6-400C-B04B-5E8F8F3BD9B9}" sibTransId="{CEA15408-54F3-436A-AFB5-B4EAD41318A3}"/>
    <dgm:cxn modelId="{B994EFE3-3B14-47A0-B76A-9A1F9E289305}" srcId="{6B90D9E1-79BC-45A9-AD4A-8B95B49C5B36}" destId="{66E5AF5E-5F68-4BDE-A31A-74E2C7B4598C}" srcOrd="3" destOrd="0" parTransId="{F57CD2E9-D24A-4A0A-ACD2-9E59FAD3154D}" sibTransId="{E07C638A-D621-4603-BB6F-58E3423C4885}"/>
    <dgm:cxn modelId="{6F88C9F1-5EBB-4F46-8A2A-75B6F82510E3}" srcId="{6B90D9E1-79BC-45A9-AD4A-8B95B49C5B36}" destId="{7E46AD0F-F797-4050-AF7A-EA8D5528C82A}" srcOrd="2" destOrd="0" parTransId="{D490FB87-8B6E-42D1-8E6A-48C9DA318C06}" sibTransId="{74A54757-8716-494E-B553-553F8D8734A2}"/>
    <dgm:cxn modelId="{4C22A0FE-836D-4417-BBA6-978FC43D3C1D}" type="presOf" srcId="{8B80F741-5CE8-4142-B895-36FECD7568C5}" destId="{2DB371B1-BA9A-4853-8C05-C27FE56F9D6A}" srcOrd="0" destOrd="0" presId="urn:microsoft.com/office/officeart/2005/8/layout/default"/>
    <dgm:cxn modelId="{9CD10C42-D7DC-4E90-9000-54DF80E064F9}" type="presParOf" srcId="{8A050BF7-D7BC-473F-A873-0143A0C9AD39}" destId="{A6A2B092-6D36-475E-A723-764ADE75186A}" srcOrd="0" destOrd="0" presId="urn:microsoft.com/office/officeart/2005/8/layout/default"/>
    <dgm:cxn modelId="{FDCE14A9-6307-453F-AC76-DB8428B57F93}" type="presParOf" srcId="{8A050BF7-D7BC-473F-A873-0143A0C9AD39}" destId="{B2012681-AD61-43E3-971F-555DFD46C7BB}" srcOrd="1" destOrd="0" presId="urn:microsoft.com/office/officeart/2005/8/layout/default"/>
    <dgm:cxn modelId="{510E3420-48F6-4D43-B90D-B47190186823}" type="presParOf" srcId="{8A050BF7-D7BC-473F-A873-0143A0C9AD39}" destId="{2DB371B1-BA9A-4853-8C05-C27FE56F9D6A}" srcOrd="2" destOrd="0" presId="urn:microsoft.com/office/officeart/2005/8/layout/default"/>
    <dgm:cxn modelId="{F8FA19AE-44B4-4539-9967-9C13569287EE}" type="presParOf" srcId="{8A050BF7-D7BC-473F-A873-0143A0C9AD39}" destId="{15A48C07-92BB-488C-9F98-449091D7CAD1}" srcOrd="3" destOrd="0" presId="urn:microsoft.com/office/officeart/2005/8/layout/default"/>
    <dgm:cxn modelId="{1C8441A9-7CB1-45C8-8CC1-592D52865E28}" type="presParOf" srcId="{8A050BF7-D7BC-473F-A873-0143A0C9AD39}" destId="{FC3AFA28-4DA0-4369-90A5-EB4300FDEC42}" srcOrd="4" destOrd="0" presId="urn:microsoft.com/office/officeart/2005/8/layout/default"/>
    <dgm:cxn modelId="{A1323CA0-96CA-41D0-98F6-3F32FAC9B59E}" type="presParOf" srcId="{8A050BF7-D7BC-473F-A873-0143A0C9AD39}" destId="{A2991B0D-116D-48E5-8933-13945094FDB7}" srcOrd="5" destOrd="0" presId="urn:microsoft.com/office/officeart/2005/8/layout/default"/>
    <dgm:cxn modelId="{1AF4D85C-193C-4E36-BE87-48FD81CB77F3}" type="presParOf" srcId="{8A050BF7-D7BC-473F-A873-0143A0C9AD39}" destId="{31F4B702-9F61-46EA-BF69-CF355441EA9E}" srcOrd="6" destOrd="0" presId="urn:microsoft.com/office/officeart/2005/8/layout/default"/>
    <dgm:cxn modelId="{A70E4520-6CF8-4485-8E9F-FDE07C05CD5C}" type="presParOf" srcId="{8A050BF7-D7BC-473F-A873-0143A0C9AD39}" destId="{40305B03-CCA6-40B7-8829-FDDB9ADBEB3F}" srcOrd="7" destOrd="0" presId="urn:microsoft.com/office/officeart/2005/8/layout/default"/>
    <dgm:cxn modelId="{21A19BE2-1173-431B-A300-986BE90C4E6C}" type="presParOf" srcId="{8A050BF7-D7BC-473F-A873-0143A0C9AD39}" destId="{50DFAE23-BA2F-42BD-A27C-B8015461D99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90D9E1-79BC-45A9-AD4A-8B95B49C5B3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2281E4-1C12-4C59-9B1E-6153E9C1B9A4}">
      <dgm:prSet/>
      <dgm:spPr/>
      <dgm:t>
        <a:bodyPr/>
        <a:lstStyle/>
        <a:p>
          <a:r>
            <a:rPr lang="en-ZA">
              <a:effectLst>
                <a:outerShdw blurRad="38100" dist="38100" dir="2700000" algn="tl">
                  <a:srgbClr val="000000">
                    <a:alpha val="43137"/>
                  </a:srgbClr>
                </a:outerShdw>
              </a:effectLst>
            </a:rPr>
            <a:t>Keep costs low​</a:t>
          </a:r>
          <a:endParaRPr lang="en-ZA" dirty="0">
            <a:effectLst>
              <a:outerShdw blurRad="38100" dist="38100" dir="2700000" algn="tl">
                <a:srgbClr val="000000">
                  <a:alpha val="43137"/>
                </a:srgbClr>
              </a:outerShdw>
            </a:effectLst>
          </a:endParaRPr>
        </a:p>
      </dgm:t>
    </dgm:pt>
    <dgm:pt modelId="{C19415D1-F619-49F2-AD7D-60FBEF6A69C4}" type="parTrans" cxnId="{9F011B7B-24A8-4DC5-BF63-7BE23264936D}">
      <dgm:prSet/>
      <dgm:spPr/>
      <dgm:t>
        <a:bodyPr/>
        <a:lstStyle/>
        <a:p>
          <a:endParaRPr lang="en-ZA"/>
        </a:p>
      </dgm:t>
    </dgm:pt>
    <dgm:pt modelId="{45488B18-A0FC-4295-B0D7-646A80C82775}" type="sibTrans" cxnId="{9F011B7B-24A8-4DC5-BF63-7BE23264936D}">
      <dgm:prSet/>
      <dgm:spPr/>
      <dgm:t>
        <a:bodyPr/>
        <a:lstStyle/>
        <a:p>
          <a:endParaRPr lang="en-ZA"/>
        </a:p>
      </dgm:t>
    </dgm:pt>
    <dgm:pt modelId="{E1321CAD-A13B-4B2F-B936-3CC5CDE869CF}">
      <dgm:prSet/>
      <dgm:spPr/>
      <dgm:t>
        <a:bodyPr/>
        <a:lstStyle/>
        <a:p>
          <a:r>
            <a:rPr lang="en-ZA" dirty="0">
              <a:effectLst>
                <a:outerShdw blurRad="38100" dist="38100" dir="2700000" algn="tl">
                  <a:srgbClr val="000000">
                    <a:alpha val="43137"/>
                  </a:srgbClr>
                </a:outerShdw>
              </a:effectLst>
            </a:rPr>
            <a:t>Understand classic investment strategies​</a:t>
          </a:r>
        </a:p>
      </dgm:t>
    </dgm:pt>
    <dgm:pt modelId="{B0D9DF71-D009-49B4-A98E-5A9C3E89E03F}" type="parTrans" cxnId="{B0B9E9F0-AB37-4C01-B55F-2417B715B596}">
      <dgm:prSet/>
      <dgm:spPr/>
      <dgm:t>
        <a:bodyPr/>
        <a:lstStyle/>
        <a:p>
          <a:endParaRPr lang="en-ZA"/>
        </a:p>
      </dgm:t>
    </dgm:pt>
    <dgm:pt modelId="{513F861B-3648-429A-8C4F-EA8329DB599F}" type="sibTrans" cxnId="{B0B9E9F0-AB37-4C01-B55F-2417B715B596}">
      <dgm:prSet/>
      <dgm:spPr/>
      <dgm:t>
        <a:bodyPr/>
        <a:lstStyle/>
        <a:p>
          <a:endParaRPr lang="en-ZA"/>
        </a:p>
      </dgm:t>
    </dgm:pt>
    <dgm:pt modelId="{36D8CCB0-52D4-48D2-93BB-EC9AC2E38EC5}">
      <dgm:prSet/>
      <dgm:spPr/>
      <dgm:t>
        <a:bodyPr/>
        <a:lstStyle/>
        <a:p>
          <a:r>
            <a:rPr lang="en-ZA">
              <a:effectLst>
                <a:outerShdw blurRad="38100" dist="38100" dir="2700000" algn="tl">
                  <a:srgbClr val="000000">
                    <a:alpha val="43137"/>
                  </a:srgbClr>
                </a:outerShdw>
              </a:effectLst>
            </a:rPr>
            <a:t>Be disciplined​</a:t>
          </a:r>
        </a:p>
      </dgm:t>
    </dgm:pt>
    <dgm:pt modelId="{379AED15-4C85-4A85-994D-A0371F472664}" type="parTrans" cxnId="{8BA4464A-C384-4432-BDAC-F7EB524EDD90}">
      <dgm:prSet/>
      <dgm:spPr/>
      <dgm:t>
        <a:bodyPr/>
        <a:lstStyle/>
        <a:p>
          <a:endParaRPr lang="en-ZA"/>
        </a:p>
      </dgm:t>
    </dgm:pt>
    <dgm:pt modelId="{74653315-637C-44B8-A449-CF8243A877C6}" type="sibTrans" cxnId="{8BA4464A-C384-4432-BDAC-F7EB524EDD90}">
      <dgm:prSet/>
      <dgm:spPr/>
      <dgm:t>
        <a:bodyPr/>
        <a:lstStyle/>
        <a:p>
          <a:endParaRPr lang="en-ZA"/>
        </a:p>
      </dgm:t>
    </dgm:pt>
    <dgm:pt modelId="{E95F9434-521D-4098-8A75-93FBBFE5EECE}">
      <dgm:prSet/>
      <dgm:spPr/>
      <dgm:t>
        <a:bodyPr/>
        <a:lstStyle/>
        <a:p>
          <a:r>
            <a:rPr lang="en-GB">
              <a:effectLst>
                <a:outerShdw blurRad="38100" dist="38100" dir="2700000" algn="tl">
                  <a:srgbClr val="000000">
                    <a:alpha val="43137"/>
                  </a:srgbClr>
                </a:outerShdw>
              </a:effectLst>
            </a:rPr>
            <a:t>Think like an owner or lender​</a:t>
          </a:r>
          <a:endParaRPr lang="en-ZA">
            <a:effectLst>
              <a:outerShdw blurRad="38100" dist="38100" dir="2700000" algn="tl">
                <a:srgbClr val="000000">
                  <a:alpha val="43137"/>
                </a:srgbClr>
              </a:outerShdw>
            </a:effectLst>
          </a:endParaRPr>
        </a:p>
      </dgm:t>
    </dgm:pt>
    <dgm:pt modelId="{BF111481-127C-44E3-AFB9-F5D2FBB8F1D7}" type="parTrans" cxnId="{A45C4CDD-48DD-4022-97D0-0C4907BD6200}">
      <dgm:prSet/>
      <dgm:spPr/>
      <dgm:t>
        <a:bodyPr/>
        <a:lstStyle/>
        <a:p>
          <a:endParaRPr lang="en-ZA"/>
        </a:p>
      </dgm:t>
    </dgm:pt>
    <dgm:pt modelId="{D32250D6-08FC-4C55-B630-AE756F3EDE78}" type="sibTrans" cxnId="{A45C4CDD-48DD-4022-97D0-0C4907BD6200}">
      <dgm:prSet/>
      <dgm:spPr/>
      <dgm:t>
        <a:bodyPr/>
        <a:lstStyle/>
        <a:p>
          <a:endParaRPr lang="en-ZA"/>
        </a:p>
      </dgm:t>
    </dgm:pt>
    <dgm:pt modelId="{3ACD70E5-FD5B-4771-AB28-93E18799BA76}">
      <dgm:prSet/>
      <dgm:spPr/>
      <dgm:t>
        <a:bodyPr/>
        <a:lstStyle/>
        <a:p>
          <a:r>
            <a:rPr lang="en-GB" dirty="0">
              <a:effectLst>
                <a:outerShdw blurRad="38100" dist="38100" dir="2700000" algn="tl">
                  <a:srgbClr val="000000">
                    <a:alpha val="43137"/>
                  </a:srgbClr>
                </a:outerShdw>
              </a:effectLst>
            </a:rPr>
            <a:t>If you do not understand it, do not invest in it</a:t>
          </a:r>
          <a:endParaRPr lang="en-ZA" dirty="0">
            <a:effectLst>
              <a:outerShdw blurRad="38100" dist="38100" dir="2700000" algn="tl">
                <a:srgbClr val="000000">
                  <a:alpha val="43137"/>
                </a:srgbClr>
              </a:outerShdw>
            </a:effectLst>
          </a:endParaRPr>
        </a:p>
      </dgm:t>
    </dgm:pt>
    <dgm:pt modelId="{AB14572A-8A27-4B91-9717-736E3BFFDF90}" type="parTrans" cxnId="{485A7760-555F-4A29-B6F2-C4780C533ED4}">
      <dgm:prSet/>
      <dgm:spPr/>
      <dgm:t>
        <a:bodyPr/>
        <a:lstStyle/>
        <a:p>
          <a:endParaRPr lang="en-ZA"/>
        </a:p>
      </dgm:t>
    </dgm:pt>
    <dgm:pt modelId="{9438D2DB-4300-4E72-97B9-3C309CAE3331}" type="sibTrans" cxnId="{485A7760-555F-4A29-B6F2-C4780C533ED4}">
      <dgm:prSet/>
      <dgm:spPr/>
      <dgm:t>
        <a:bodyPr/>
        <a:lstStyle/>
        <a:p>
          <a:endParaRPr lang="en-ZA"/>
        </a:p>
      </dgm:t>
    </dgm:pt>
    <dgm:pt modelId="{8A050BF7-D7BC-473F-A873-0143A0C9AD39}" type="pres">
      <dgm:prSet presAssocID="{6B90D9E1-79BC-45A9-AD4A-8B95B49C5B36}" presName="diagram" presStyleCnt="0">
        <dgm:presLayoutVars>
          <dgm:dir/>
          <dgm:resizeHandles val="exact"/>
        </dgm:presLayoutVars>
      </dgm:prSet>
      <dgm:spPr/>
    </dgm:pt>
    <dgm:pt modelId="{50DFAE23-BA2F-42BD-A27C-B8015461D997}" type="pres">
      <dgm:prSet presAssocID="{5C2281E4-1C12-4C59-9B1E-6153E9C1B9A4}" presName="node" presStyleLbl="node1" presStyleIdx="0" presStyleCnt="5">
        <dgm:presLayoutVars>
          <dgm:bulletEnabled val="1"/>
        </dgm:presLayoutVars>
      </dgm:prSet>
      <dgm:spPr/>
    </dgm:pt>
    <dgm:pt modelId="{0EB2AA1E-FA26-440F-AD1E-5B7779586B79}" type="pres">
      <dgm:prSet presAssocID="{45488B18-A0FC-4295-B0D7-646A80C82775}" presName="sibTrans" presStyleCnt="0"/>
      <dgm:spPr/>
    </dgm:pt>
    <dgm:pt modelId="{AF7530EE-1B17-45D1-8E1F-89490759E919}" type="pres">
      <dgm:prSet presAssocID="{E1321CAD-A13B-4B2F-B936-3CC5CDE869CF}" presName="node" presStyleLbl="node1" presStyleIdx="1" presStyleCnt="5">
        <dgm:presLayoutVars>
          <dgm:bulletEnabled val="1"/>
        </dgm:presLayoutVars>
      </dgm:prSet>
      <dgm:spPr/>
    </dgm:pt>
    <dgm:pt modelId="{25008156-F59F-4B51-8E1D-16FE052525E9}" type="pres">
      <dgm:prSet presAssocID="{513F861B-3648-429A-8C4F-EA8329DB599F}" presName="sibTrans" presStyleCnt="0"/>
      <dgm:spPr/>
    </dgm:pt>
    <dgm:pt modelId="{49877031-60C5-403E-9FE8-07B472F34DD0}" type="pres">
      <dgm:prSet presAssocID="{36D8CCB0-52D4-48D2-93BB-EC9AC2E38EC5}" presName="node" presStyleLbl="node1" presStyleIdx="2" presStyleCnt="5">
        <dgm:presLayoutVars>
          <dgm:bulletEnabled val="1"/>
        </dgm:presLayoutVars>
      </dgm:prSet>
      <dgm:spPr/>
    </dgm:pt>
    <dgm:pt modelId="{EF2FB4DE-6115-4C30-85E6-66A0BCE38147}" type="pres">
      <dgm:prSet presAssocID="{74653315-637C-44B8-A449-CF8243A877C6}" presName="sibTrans" presStyleCnt="0"/>
      <dgm:spPr/>
    </dgm:pt>
    <dgm:pt modelId="{8F61F95C-D1D1-4DC3-ACC8-D6B264150086}" type="pres">
      <dgm:prSet presAssocID="{E95F9434-521D-4098-8A75-93FBBFE5EECE}" presName="node" presStyleLbl="node1" presStyleIdx="3" presStyleCnt="5">
        <dgm:presLayoutVars>
          <dgm:bulletEnabled val="1"/>
        </dgm:presLayoutVars>
      </dgm:prSet>
      <dgm:spPr/>
    </dgm:pt>
    <dgm:pt modelId="{9959C050-B20E-461C-B379-15F784716101}" type="pres">
      <dgm:prSet presAssocID="{D32250D6-08FC-4C55-B630-AE756F3EDE78}" presName="sibTrans" presStyleCnt="0"/>
      <dgm:spPr/>
    </dgm:pt>
    <dgm:pt modelId="{C9E968FF-29F9-4FA8-8B06-34BA27FE29EB}" type="pres">
      <dgm:prSet presAssocID="{3ACD70E5-FD5B-4771-AB28-93E18799BA76}" presName="node" presStyleLbl="node1" presStyleIdx="4" presStyleCnt="5">
        <dgm:presLayoutVars>
          <dgm:bulletEnabled val="1"/>
        </dgm:presLayoutVars>
      </dgm:prSet>
      <dgm:spPr/>
    </dgm:pt>
  </dgm:ptLst>
  <dgm:cxnLst>
    <dgm:cxn modelId="{DF389D29-3123-4462-B0CA-B59EEDDC8DD7}" type="presOf" srcId="{E95F9434-521D-4098-8A75-93FBBFE5EECE}" destId="{8F61F95C-D1D1-4DC3-ACC8-D6B264150086}" srcOrd="0" destOrd="0" presId="urn:microsoft.com/office/officeart/2005/8/layout/default"/>
    <dgm:cxn modelId="{485A7760-555F-4A29-B6F2-C4780C533ED4}" srcId="{6B90D9E1-79BC-45A9-AD4A-8B95B49C5B36}" destId="{3ACD70E5-FD5B-4771-AB28-93E18799BA76}" srcOrd="4" destOrd="0" parTransId="{AB14572A-8A27-4B91-9717-736E3BFFDF90}" sibTransId="{9438D2DB-4300-4E72-97B9-3C309CAE3331}"/>
    <dgm:cxn modelId="{8BA4464A-C384-4432-BDAC-F7EB524EDD90}" srcId="{6B90D9E1-79BC-45A9-AD4A-8B95B49C5B36}" destId="{36D8CCB0-52D4-48D2-93BB-EC9AC2E38EC5}" srcOrd="2" destOrd="0" parTransId="{379AED15-4C85-4A85-994D-A0371F472664}" sibTransId="{74653315-637C-44B8-A449-CF8243A877C6}"/>
    <dgm:cxn modelId="{29630858-D288-41AF-8C82-692DADE3B847}" type="presOf" srcId="{36D8CCB0-52D4-48D2-93BB-EC9AC2E38EC5}" destId="{49877031-60C5-403E-9FE8-07B472F34DD0}" srcOrd="0" destOrd="0" presId="urn:microsoft.com/office/officeart/2005/8/layout/default"/>
    <dgm:cxn modelId="{9F011B7B-24A8-4DC5-BF63-7BE23264936D}" srcId="{6B90D9E1-79BC-45A9-AD4A-8B95B49C5B36}" destId="{5C2281E4-1C12-4C59-9B1E-6153E9C1B9A4}" srcOrd="0" destOrd="0" parTransId="{C19415D1-F619-49F2-AD7D-60FBEF6A69C4}" sibTransId="{45488B18-A0FC-4295-B0D7-646A80C82775}"/>
    <dgm:cxn modelId="{C673FD85-7955-4EFB-92CB-BF8603B661B9}" type="presOf" srcId="{5C2281E4-1C12-4C59-9B1E-6153E9C1B9A4}" destId="{50DFAE23-BA2F-42BD-A27C-B8015461D997}" srcOrd="0" destOrd="0" presId="urn:microsoft.com/office/officeart/2005/8/layout/default"/>
    <dgm:cxn modelId="{A5412CC5-7757-4CFA-BDDF-8A4DB627E9B6}" type="presOf" srcId="{6B90D9E1-79BC-45A9-AD4A-8B95B49C5B36}" destId="{8A050BF7-D7BC-473F-A873-0143A0C9AD39}" srcOrd="0" destOrd="0" presId="urn:microsoft.com/office/officeart/2005/8/layout/default"/>
    <dgm:cxn modelId="{A45C4CDD-48DD-4022-97D0-0C4907BD6200}" srcId="{6B90D9E1-79BC-45A9-AD4A-8B95B49C5B36}" destId="{E95F9434-521D-4098-8A75-93FBBFE5EECE}" srcOrd="3" destOrd="0" parTransId="{BF111481-127C-44E3-AFB9-F5D2FBB8F1D7}" sibTransId="{D32250D6-08FC-4C55-B630-AE756F3EDE78}"/>
    <dgm:cxn modelId="{56E5B2DD-A176-471E-B8BF-C80CBF403B0F}" type="presOf" srcId="{3ACD70E5-FD5B-4771-AB28-93E18799BA76}" destId="{C9E968FF-29F9-4FA8-8B06-34BA27FE29EB}" srcOrd="0" destOrd="0" presId="urn:microsoft.com/office/officeart/2005/8/layout/default"/>
    <dgm:cxn modelId="{533275E5-5509-4147-835E-6F0E3867F350}" type="presOf" srcId="{E1321CAD-A13B-4B2F-B936-3CC5CDE869CF}" destId="{AF7530EE-1B17-45D1-8E1F-89490759E919}" srcOrd="0" destOrd="0" presId="urn:microsoft.com/office/officeart/2005/8/layout/default"/>
    <dgm:cxn modelId="{B0B9E9F0-AB37-4C01-B55F-2417B715B596}" srcId="{6B90D9E1-79BC-45A9-AD4A-8B95B49C5B36}" destId="{E1321CAD-A13B-4B2F-B936-3CC5CDE869CF}" srcOrd="1" destOrd="0" parTransId="{B0D9DF71-D009-49B4-A98E-5A9C3E89E03F}" sibTransId="{513F861B-3648-429A-8C4F-EA8329DB599F}"/>
    <dgm:cxn modelId="{21A19BE2-1173-431B-A300-986BE90C4E6C}" type="presParOf" srcId="{8A050BF7-D7BC-473F-A873-0143A0C9AD39}" destId="{50DFAE23-BA2F-42BD-A27C-B8015461D997}" srcOrd="0" destOrd="0" presId="urn:microsoft.com/office/officeart/2005/8/layout/default"/>
    <dgm:cxn modelId="{F67098CF-E7D0-49CC-AEFC-999EB85591FB}" type="presParOf" srcId="{8A050BF7-D7BC-473F-A873-0143A0C9AD39}" destId="{0EB2AA1E-FA26-440F-AD1E-5B7779586B79}" srcOrd="1" destOrd="0" presId="urn:microsoft.com/office/officeart/2005/8/layout/default"/>
    <dgm:cxn modelId="{AC932707-B154-4D8F-BF6A-3947AE6934DF}" type="presParOf" srcId="{8A050BF7-D7BC-473F-A873-0143A0C9AD39}" destId="{AF7530EE-1B17-45D1-8E1F-89490759E919}" srcOrd="2" destOrd="0" presId="urn:microsoft.com/office/officeart/2005/8/layout/default"/>
    <dgm:cxn modelId="{415B8396-F694-4614-9D0C-B0168783C9EF}" type="presParOf" srcId="{8A050BF7-D7BC-473F-A873-0143A0C9AD39}" destId="{25008156-F59F-4B51-8E1D-16FE052525E9}" srcOrd="3" destOrd="0" presId="urn:microsoft.com/office/officeart/2005/8/layout/default"/>
    <dgm:cxn modelId="{22010DF8-3823-44E1-A4CF-36E1D0DEA1AC}" type="presParOf" srcId="{8A050BF7-D7BC-473F-A873-0143A0C9AD39}" destId="{49877031-60C5-403E-9FE8-07B472F34DD0}" srcOrd="4" destOrd="0" presId="urn:microsoft.com/office/officeart/2005/8/layout/default"/>
    <dgm:cxn modelId="{8410ABA7-0B04-4B56-B137-E7C5DCD0FB2D}" type="presParOf" srcId="{8A050BF7-D7BC-473F-A873-0143A0C9AD39}" destId="{EF2FB4DE-6115-4C30-85E6-66A0BCE38147}" srcOrd="5" destOrd="0" presId="urn:microsoft.com/office/officeart/2005/8/layout/default"/>
    <dgm:cxn modelId="{C9344C50-57AB-4487-BC7E-26C369BEF1A3}" type="presParOf" srcId="{8A050BF7-D7BC-473F-A873-0143A0C9AD39}" destId="{8F61F95C-D1D1-4DC3-ACC8-D6B264150086}" srcOrd="6" destOrd="0" presId="urn:microsoft.com/office/officeart/2005/8/layout/default"/>
    <dgm:cxn modelId="{D019D2BA-1E84-4781-8234-D328CDA4FEDC}" type="presParOf" srcId="{8A050BF7-D7BC-473F-A873-0143A0C9AD39}" destId="{9959C050-B20E-461C-B379-15F784716101}" srcOrd="7" destOrd="0" presId="urn:microsoft.com/office/officeart/2005/8/layout/default"/>
    <dgm:cxn modelId="{5DF7B537-7F53-43B1-A0C6-D32A42907C52}" type="presParOf" srcId="{8A050BF7-D7BC-473F-A873-0143A0C9AD39}" destId="{C9E968FF-29F9-4FA8-8B06-34BA27FE29E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83A916-A3FE-44DA-8EBC-9F4F1BD8735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CE37B15-41C7-4FE5-AF8C-ECEF2843FA40}">
      <dgm:prSet phldrT="[Text]"/>
      <dgm:spPr/>
      <dgm:t>
        <a:bodyPr/>
        <a:lstStyle/>
        <a:p>
          <a:r>
            <a:rPr lang="en-GB" dirty="0">
              <a:effectLst>
                <a:outerShdw blurRad="38100" dist="38100" dir="2700000" algn="tl">
                  <a:srgbClr val="000000">
                    <a:alpha val="43137"/>
                  </a:srgbClr>
                </a:outerShdw>
              </a:effectLst>
            </a:rPr>
            <a:t>Convenient digital wallets, like Google Pay and  </a:t>
          </a:r>
          <a:r>
            <a:rPr lang="en-GB" dirty="0" err="1">
              <a:effectLst>
                <a:outerShdw blurRad="38100" dist="38100" dir="2700000" algn="tl">
                  <a:srgbClr val="000000">
                    <a:alpha val="43137"/>
                  </a:srgbClr>
                </a:outerShdw>
              </a:effectLst>
            </a:rPr>
            <a:t>ApplePay</a:t>
          </a:r>
          <a:endParaRPr lang="en-ZA" dirty="0">
            <a:effectLst>
              <a:outerShdw blurRad="38100" dist="38100" dir="2700000" algn="tl">
                <a:srgbClr val="000000">
                  <a:alpha val="43137"/>
                </a:srgbClr>
              </a:outerShdw>
            </a:effectLst>
          </a:endParaRPr>
        </a:p>
      </dgm:t>
    </dgm:pt>
    <dgm:pt modelId="{ABFC0010-1603-4E17-AF76-E57F6A0A34D7}" type="parTrans" cxnId="{CEBFF580-FA8D-464B-81C1-9AA2CD173F1A}">
      <dgm:prSet/>
      <dgm:spPr/>
      <dgm:t>
        <a:bodyPr/>
        <a:lstStyle/>
        <a:p>
          <a:endParaRPr lang="en-ZA"/>
        </a:p>
      </dgm:t>
    </dgm:pt>
    <dgm:pt modelId="{968A7932-1571-46A8-88A7-D60BA9DFA04F}" type="sibTrans" cxnId="{CEBFF580-FA8D-464B-81C1-9AA2CD173F1A}">
      <dgm:prSet/>
      <dgm:spPr/>
      <dgm:t>
        <a:bodyPr/>
        <a:lstStyle/>
        <a:p>
          <a:endParaRPr lang="en-ZA"/>
        </a:p>
      </dgm:t>
    </dgm:pt>
    <dgm:pt modelId="{D46BFC3A-93F4-47B3-B49A-5810C944EABB}">
      <dgm:prSet/>
      <dgm:spPr/>
      <dgm:t>
        <a:bodyPr/>
        <a:lstStyle/>
        <a:p>
          <a:r>
            <a:rPr lang="en-ZA">
              <a:effectLst>
                <a:outerShdw blurRad="38100" dist="38100" dir="2700000" algn="tl">
                  <a:srgbClr val="000000">
                    <a:alpha val="43137"/>
                  </a:srgbClr>
                </a:outerShdw>
              </a:effectLst>
            </a:rPr>
            <a:t>Cryptocurrency donations</a:t>
          </a:r>
        </a:p>
      </dgm:t>
    </dgm:pt>
    <dgm:pt modelId="{2A18CB7E-62E1-4C27-9524-19F6CAB7D5FB}" type="parTrans" cxnId="{9E26EF49-9B1C-402C-A14C-12D385406BAD}">
      <dgm:prSet/>
      <dgm:spPr/>
      <dgm:t>
        <a:bodyPr/>
        <a:lstStyle/>
        <a:p>
          <a:endParaRPr lang="en-ZA"/>
        </a:p>
      </dgm:t>
    </dgm:pt>
    <dgm:pt modelId="{8799F2A2-741D-465D-94C2-10088E6BD0B3}" type="sibTrans" cxnId="{9E26EF49-9B1C-402C-A14C-12D385406BAD}">
      <dgm:prSet/>
      <dgm:spPr/>
      <dgm:t>
        <a:bodyPr/>
        <a:lstStyle/>
        <a:p>
          <a:endParaRPr lang="en-ZA"/>
        </a:p>
      </dgm:t>
    </dgm:pt>
    <dgm:pt modelId="{30170E26-BF3C-4616-8214-897FB1543748}">
      <dgm:prSet/>
      <dgm:spPr/>
      <dgm:t>
        <a:bodyPr/>
        <a:lstStyle/>
        <a:p>
          <a:r>
            <a:rPr lang="en-GB">
              <a:effectLst>
                <a:outerShdw blurRad="38100" dist="38100" dir="2700000" algn="tl">
                  <a:srgbClr val="000000">
                    <a:alpha val="43137"/>
                  </a:srgbClr>
                </a:outerShdw>
              </a:effectLst>
            </a:rPr>
            <a:t>Trusted payment apps, like PayPal and Venmo</a:t>
          </a:r>
          <a:endParaRPr lang="en-ZA">
            <a:effectLst>
              <a:outerShdw blurRad="38100" dist="38100" dir="2700000" algn="tl">
                <a:srgbClr val="000000">
                  <a:alpha val="43137"/>
                </a:srgbClr>
              </a:outerShdw>
            </a:effectLst>
          </a:endParaRPr>
        </a:p>
      </dgm:t>
    </dgm:pt>
    <dgm:pt modelId="{E2D343A6-FFAE-4555-A947-B1007B44185E}" type="parTrans" cxnId="{59E9CE15-9800-4DB1-B37A-2C855BB79EBD}">
      <dgm:prSet/>
      <dgm:spPr/>
      <dgm:t>
        <a:bodyPr/>
        <a:lstStyle/>
        <a:p>
          <a:endParaRPr lang="en-ZA"/>
        </a:p>
      </dgm:t>
    </dgm:pt>
    <dgm:pt modelId="{77070E31-DBF9-459F-B3EE-7889FD815087}" type="sibTrans" cxnId="{59E9CE15-9800-4DB1-B37A-2C855BB79EBD}">
      <dgm:prSet/>
      <dgm:spPr/>
      <dgm:t>
        <a:bodyPr/>
        <a:lstStyle/>
        <a:p>
          <a:endParaRPr lang="en-ZA"/>
        </a:p>
      </dgm:t>
    </dgm:pt>
    <dgm:pt modelId="{1BDE7F51-176D-4A4D-B8F2-B777BEE89D9A}" type="pres">
      <dgm:prSet presAssocID="{FF83A916-A3FE-44DA-8EBC-9F4F1BD87359}" presName="diagram" presStyleCnt="0">
        <dgm:presLayoutVars>
          <dgm:dir/>
          <dgm:resizeHandles val="exact"/>
        </dgm:presLayoutVars>
      </dgm:prSet>
      <dgm:spPr/>
    </dgm:pt>
    <dgm:pt modelId="{389584CA-8895-43EE-A5F6-45427BC29474}" type="pres">
      <dgm:prSet presAssocID="{ACE37B15-41C7-4FE5-AF8C-ECEF2843FA40}" presName="node" presStyleLbl="node1" presStyleIdx="0" presStyleCnt="3">
        <dgm:presLayoutVars>
          <dgm:bulletEnabled val="1"/>
        </dgm:presLayoutVars>
      </dgm:prSet>
      <dgm:spPr/>
    </dgm:pt>
    <dgm:pt modelId="{60384A01-CA24-446B-ADE5-EB43F514BE28}" type="pres">
      <dgm:prSet presAssocID="{968A7932-1571-46A8-88A7-D60BA9DFA04F}" presName="sibTrans" presStyleCnt="0"/>
      <dgm:spPr/>
    </dgm:pt>
    <dgm:pt modelId="{5527BCA8-5116-4C07-87DE-5A2702452727}" type="pres">
      <dgm:prSet presAssocID="{D46BFC3A-93F4-47B3-B49A-5810C944EABB}" presName="node" presStyleLbl="node1" presStyleIdx="1" presStyleCnt="3">
        <dgm:presLayoutVars>
          <dgm:bulletEnabled val="1"/>
        </dgm:presLayoutVars>
      </dgm:prSet>
      <dgm:spPr/>
    </dgm:pt>
    <dgm:pt modelId="{23092DD4-8800-4F83-A1EF-6FE2D46B5AE1}" type="pres">
      <dgm:prSet presAssocID="{8799F2A2-741D-465D-94C2-10088E6BD0B3}" presName="sibTrans" presStyleCnt="0"/>
      <dgm:spPr/>
    </dgm:pt>
    <dgm:pt modelId="{077117AC-B612-48FB-96F6-36CEF78C4336}" type="pres">
      <dgm:prSet presAssocID="{30170E26-BF3C-4616-8214-897FB1543748}" presName="node" presStyleLbl="node1" presStyleIdx="2" presStyleCnt="3">
        <dgm:presLayoutVars>
          <dgm:bulletEnabled val="1"/>
        </dgm:presLayoutVars>
      </dgm:prSet>
      <dgm:spPr/>
    </dgm:pt>
  </dgm:ptLst>
  <dgm:cxnLst>
    <dgm:cxn modelId="{C1599204-26A6-4E2F-BC2E-2050904E334F}" type="presOf" srcId="{D46BFC3A-93F4-47B3-B49A-5810C944EABB}" destId="{5527BCA8-5116-4C07-87DE-5A2702452727}" srcOrd="0" destOrd="0" presId="urn:microsoft.com/office/officeart/2005/8/layout/default"/>
    <dgm:cxn modelId="{59E9CE15-9800-4DB1-B37A-2C855BB79EBD}" srcId="{FF83A916-A3FE-44DA-8EBC-9F4F1BD87359}" destId="{30170E26-BF3C-4616-8214-897FB1543748}" srcOrd="2" destOrd="0" parTransId="{E2D343A6-FFAE-4555-A947-B1007B44185E}" sibTransId="{77070E31-DBF9-459F-B3EE-7889FD815087}"/>
    <dgm:cxn modelId="{9E26EF49-9B1C-402C-A14C-12D385406BAD}" srcId="{FF83A916-A3FE-44DA-8EBC-9F4F1BD87359}" destId="{D46BFC3A-93F4-47B3-B49A-5810C944EABB}" srcOrd="1" destOrd="0" parTransId="{2A18CB7E-62E1-4C27-9524-19F6CAB7D5FB}" sibTransId="{8799F2A2-741D-465D-94C2-10088E6BD0B3}"/>
    <dgm:cxn modelId="{4382806D-D7C6-40FD-A795-BB3A7D53C84C}" type="presOf" srcId="{30170E26-BF3C-4616-8214-897FB1543748}" destId="{077117AC-B612-48FB-96F6-36CEF78C4336}" srcOrd="0" destOrd="0" presId="urn:microsoft.com/office/officeart/2005/8/layout/default"/>
    <dgm:cxn modelId="{CEBFF580-FA8D-464B-81C1-9AA2CD173F1A}" srcId="{FF83A916-A3FE-44DA-8EBC-9F4F1BD87359}" destId="{ACE37B15-41C7-4FE5-AF8C-ECEF2843FA40}" srcOrd="0" destOrd="0" parTransId="{ABFC0010-1603-4E17-AF76-E57F6A0A34D7}" sibTransId="{968A7932-1571-46A8-88A7-D60BA9DFA04F}"/>
    <dgm:cxn modelId="{AC170787-689B-428F-A3E1-03086E0DA65F}" type="presOf" srcId="{ACE37B15-41C7-4FE5-AF8C-ECEF2843FA40}" destId="{389584CA-8895-43EE-A5F6-45427BC29474}" srcOrd="0" destOrd="0" presId="urn:microsoft.com/office/officeart/2005/8/layout/default"/>
    <dgm:cxn modelId="{88E707E1-9B79-4D48-8205-134B52B2BA8C}" type="presOf" srcId="{FF83A916-A3FE-44DA-8EBC-9F4F1BD87359}" destId="{1BDE7F51-176D-4A4D-B8F2-B777BEE89D9A}" srcOrd="0" destOrd="0" presId="urn:microsoft.com/office/officeart/2005/8/layout/default"/>
    <dgm:cxn modelId="{FD1A8656-DFB9-4BF7-B2C7-6689D5BC2A80}" type="presParOf" srcId="{1BDE7F51-176D-4A4D-B8F2-B777BEE89D9A}" destId="{389584CA-8895-43EE-A5F6-45427BC29474}" srcOrd="0" destOrd="0" presId="urn:microsoft.com/office/officeart/2005/8/layout/default"/>
    <dgm:cxn modelId="{4AA6A06A-88B0-4906-82B9-600C9A50AF65}" type="presParOf" srcId="{1BDE7F51-176D-4A4D-B8F2-B777BEE89D9A}" destId="{60384A01-CA24-446B-ADE5-EB43F514BE28}" srcOrd="1" destOrd="0" presId="urn:microsoft.com/office/officeart/2005/8/layout/default"/>
    <dgm:cxn modelId="{29BCC310-B164-4D6C-BBB6-9DD4D6BE6B16}" type="presParOf" srcId="{1BDE7F51-176D-4A4D-B8F2-B777BEE89D9A}" destId="{5527BCA8-5116-4C07-87DE-5A2702452727}" srcOrd="2" destOrd="0" presId="urn:microsoft.com/office/officeart/2005/8/layout/default"/>
    <dgm:cxn modelId="{2CC6F4F0-F1AE-4D90-B35B-D209FBB3E013}" type="presParOf" srcId="{1BDE7F51-176D-4A4D-B8F2-B777BEE89D9A}" destId="{23092DD4-8800-4F83-A1EF-6FE2D46B5AE1}" srcOrd="3" destOrd="0" presId="urn:microsoft.com/office/officeart/2005/8/layout/default"/>
    <dgm:cxn modelId="{4573DE99-25CD-4E9B-921B-AE27610C6013}" type="presParOf" srcId="{1BDE7F51-176D-4A4D-B8F2-B777BEE89D9A}" destId="{077117AC-B612-48FB-96F6-36CEF78C4336}"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D5EDFA-22C4-4DD8-ACB0-ECC4B7BD9BC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F300A3A-B44C-4316-A7F6-B8B5BEED54FB}">
      <dgm:prSet phldrT="[Text]"/>
      <dgm:spPr/>
      <dgm:t>
        <a:bodyPr/>
        <a:lstStyle/>
        <a:p>
          <a:r>
            <a:rPr lang="en-ZA" dirty="0">
              <a:solidFill>
                <a:srgbClr val="000000"/>
              </a:solidFill>
            </a:rPr>
            <a:t>Facebook</a:t>
          </a:r>
        </a:p>
      </dgm:t>
    </dgm:pt>
    <dgm:pt modelId="{5893BFA0-9132-4F32-9A37-9B5629CE5AFB}" type="parTrans" cxnId="{81A56AA6-3D60-4586-B4F0-D1C6ACB453B6}">
      <dgm:prSet/>
      <dgm:spPr/>
      <dgm:t>
        <a:bodyPr/>
        <a:lstStyle/>
        <a:p>
          <a:endParaRPr lang="en-ZA"/>
        </a:p>
      </dgm:t>
    </dgm:pt>
    <dgm:pt modelId="{C0F01A5D-C8F3-45A0-AB52-CC7E6570E152}" type="sibTrans" cxnId="{81A56AA6-3D60-4586-B4F0-D1C6ACB453B6}">
      <dgm:prSet/>
      <dgm:spPr/>
      <dgm:t>
        <a:bodyPr/>
        <a:lstStyle/>
        <a:p>
          <a:endParaRPr lang="en-ZA"/>
        </a:p>
      </dgm:t>
    </dgm:pt>
    <dgm:pt modelId="{3CAF00E6-2D65-41C8-8057-8C3B591523E2}">
      <dgm:prSet phldrT="[Text]"/>
      <dgm:spPr/>
      <dgm:t>
        <a:bodyPr/>
        <a:lstStyle/>
        <a:p>
          <a:r>
            <a:rPr lang="en-ZA" dirty="0">
              <a:solidFill>
                <a:srgbClr val="000000"/>
              </a:solidFill>
            </a:rPr>
            <a:t>Instagram</a:t>
          </a:r>
        </a:p>
      </dgm:t>
    </dgm:pt>
    <dgm:pt modelId="{FBD524A1-AFC5-4CF0-A00C-7FA9121C1C44}" type="parTrans" cxnId="{BAFAF73B-EF54-4986-9877-A65E203ADF03}">
      <dgm:prSet/>
      <dgm:spPr/>
      <dgm:t>
        <a:bodyPr/>
        <a:lstStyle/>
        <a:p>
          <a:endParaRPr lang="en-ZA"/>
        </a:p>
      </dgm:t>
    </dgm:pt>
    <dgm:pt modelId="{82392DD2-E026-4ECA-B8BA-51E386985D52}" type="sibTrans" cxnId="{BAFAF73B-EF54-4986-9877-A65E203ADF03}">
      <dgm:prSet/>
      <dgm:spPr/>
      <dgm:t>
        <a:bodyPr/>
        <a:lstStyle/>
        <a:p>
          <a:endParaRPr lang="en-ZA"/>
        </a:p>
      </dgm:t>
    </dgm:pt>
    <dgm:pt modelId="{116F7634-2D8E-4D86-B452-CBBC54DFC9A6}">
      <dgm:prSet phldrT="[Text]"/>
      <dgm:spPr/>
      <dgm:t>
        <a:bodyPr/>
        <a:lstStyle/>
        <a:p>
          <a:r>
            <a:rPr lang="en-ZA" dirty="0">
              <a:solidFill>
                <a:srgbClr val="000000"/>
              </a:solidFill>
            </a:rPr>
            <a:t>Twitter</a:t>
          </a:r>
        </a:p>
      </dgm:t>
    </dgm:pt>
    <dgm:pt modelId="{E27F4CFD-ABA2-4520-8B00-E50CB5DE01DA}" type="parTrans" cxnId="{2F007B5A-BEDC-4893-A5FC-82F6F8A9EB9F}">
      <dgm:prSet/>
      <dgm:spPr/>
      <dgm:t>
        <a:bodyPr/>
        <a:lstStyle/>
        <a:p>
          <a:endParaRPr lang="en-ZA"/>
        </a:p>
      </dgm:t>
    </dgm:pt>
    <dgm:pt modelId="{F175DC42-B076-45AF-88D4-D6A3AC0A69BC}" type="sibTrans" cxnId="{2F007B5A-BEDC-4893-A5FC-82F6F8A9EB9F}">
      <dgm:prSet/>
      <dgm:spPr/>
      <dgm:t>
        <a:bodyPr/>
        <a:lstStyle/>
        <a:p>
          <a:endParaRPr lang="en-ZA"/>
        </a:p>
      </dgm:t>
    </dgm:pt>
    <dgm:pt modelId="{65A3F8FA-8473-4D7A-8EB8-5CD6AEC0A4AB}">
      <dgm:prSet phldrT="[Text]"/>
      <dgm:spPr/>
      <dgm:t>
        <a:bodyPr/>
        <a:lstStyle/>
        <a:p>
          <a:r>
            <a:rPr lang="en-ZA" dirty="0">
              <a:solidFill>
                <a:srgbClr val="000000"/>
              </a:solidFill>
            </a:rPr>
            <a:t>TikTok</a:t>
          </a:r>
        </a:p>
      </dgm:t>
    </dgm:pt>
    <dgm:pt modelId="{FD94686F-462E-46F4-AF03-DDC0E99E6195}" type="parTrans" cxnId="{B7607A5E-7F0E-4FC7-8B60-5983B892F75C}">
      <dgm:prSet/>
      <dgm:spPr/>
      <dgm:t>
        <a:bodyPr/>
        <a:lstStyle/>
        <a:p>
          <a:endParaRPr lang="en-ZA"/>
        </a:p>
      </dgm:t>
    </dgm:pt>
    <dgm:pt modelId="{8C159CD0-732D-42B7-87DE-4F349630CEE4}" type="sibTrans" cxnId="{B7607A5E-7F0E-4FC7-8B60-5983B892F75C}">
      <dgm:prSet/>
      <dgm:spPr/>
      <dgm:t>
        <a:bodyPr/>
        <a:lstStyle/>
        <a:p>
          <a:endParaRPr lang="en-ZA"/>
        </a:p>
      </dgm:t>
    </dgm:pt>
    <dgm:pt modelId="{83FCA5D0-04BB-4930-AB9F-EDD482282607}" type="pres">
      <dgm:prSet presAssocID="{F7D5EDFA-22C4-4DD8-ACB0-ECC4B7BD9BC0}" presName="Name0" presStyleCnt="0">
        <dgm:presLayoutVars>
          <dgm:dir/>
          <dgm:resizeHandles val="exact"/>
        </dgm:presLayoutVars>
      </dgm:prSet>
      <dgm:spPr/>
    </dgm:pt>
    <dgm:pt modelId="{A4246C51-F2BD-47EC-A689-144DE7A886DA}" type="pres">
      <dgm:prSet presAssocID="{EF300A3A-B44C-4316-A7F6-B8B5BEED54FB}" presName="Name5" presStyleLbl="vennNode1" presStyleIdx="0" presStyleCnt="4">
        <dgm:presLayoutVars>
          <dgm:bulletEnabled val="1"/>
        </dgm:presLayoutVars>
      </dgm:prSet>
      <dgm:spPr/>
    </dgm:pt>
    <dgm:pt modelId="{B7723BD1-533A-4D1F-A1F3-58473D72A679}" type="pres">
      <dgm:prSet presAssocID="{C0F01A5D-C8F3-45A0-AB52-CC7E6570E152}" presName="space" presStyleCnt="0"/>
      <dgm:spPr/>
    </dgm:pt>
    <dgm:pt modelId="{8D62BDB7-4584-4537-93A0-BCFA98136EE6}" type="pres">
      <dgm:prSet presAssocID="{3CAF00E6-2D65-41C8-8057-8C3B591523E2}" presName="Name5" presStyleLbl="vennNode1" presStyleIdx="1" presStyleCnt="4">
        <dgm:presLayoutVars>
          <dgm:bulletEnabled val="1"/>
        </dgm:presLayoutVars>
      </dgm:prSet>
      <dgm:spPr/>
    </dgm:pt>
    <dgm:pt modelId="{476D6FD2-0831-4E32-A1A1-FB92A5EE9FD2}" type="pres">
      <dgm:prSet presAssocID="{82392DD2-E026-4ECA-B8BA-51E386985D52}" presName="space" presStyleCnt="0"/>
      <dgm:spPr/>
    </dgm:pt>
    <dgm:pt modelId="{E3C96E50-BE4C-41C4-AC18-E4E44561ED5D}" type="pres">
      <dgm:prSet presAssocID="{116F7634-2D8E-4D86-B452-CBBC54DFC9A6}" presName="Name5" presStyleLbl="vennNode1" presStyleIdx="2" presStyleCnt="4">
        <dgm:presLayoutVars>
          <dgm:bulletEnabled val="1"/>
        </dgm:presLayoutVars>
      </dgm:prSet>
      <dgm:spPr/>
    </dgm:pt>
    <dgm:pt modelId="{E51E1FD7-CAD7-4925-B844-2A43201C7670}" type="pres">
      <dgm:prSet presAssocID="{F175DC42-B076-45AF-88D4-D6A3AC0A69BC}" presName="space" presStyleCnt="0"/>
      <dgm:spPr/>
    </dgm:pt>
    <dgm:pt modelId="{A2E7BB03-D843-435E-BC9F-1A938B629C21}" type="pres">
      <dgm:prSet presAssocID="{65A3F8FA-8473-4D7A-8EB8-5CD6AEC0A4AB}" presName="Name5" presStyleLbl="vennNode1" presStyleIdx="3" presStyleCnt="4">
        <dgm:presLayoutVars>
          <dgm:bulletEnabled val="1"/>
        </dgm:presLayoutVars>
      </dgm:prSet>
      <dgm:spPr/>
    </dgm:pt>
  </dgm:ptLst>
  <dgm:cxnLst>
    <dgm:cxn modelId="{BAFAF73B-EF54-4986-9877-A65E203ADF03}" srcId="{F7D5EDFA-22C4-4DD8-ACB0-ECC4B7BD9BC0}" destId="{3CAF00E6-2D65-41C8-8057-8C3B591523E2}" srcOrd="1" destOrd="0" parTransId="{FBD524A1-AFC5-4CF0-A00C-7FA9121C1C44}" sibTransId="{82392DD2-E026-4ECA-B8BA-51E386985D52}"/>
    <dgm:cxn modelId="{B7607A5E-7F0E-4FC7-8B60-5983B892F75C}" srcId="{F7D5EDFA-22C4-4DD8-ACB0-ECC4B7BD9BC0}" destId="{65A3F8FA-8473-4D7A-8EB8-5CD6AEC0A4AB}" srcOrd="3" destOrd="0" parTransId="{FD94686F-462E-46F4-AF03-DDC0E99E6195}" sibTransId="{8C159CD0-732D-42B7-87DE-4F349630CEE4}"/>
    <dgm:cxn modelId="{68FBCF48-C6C0-4029-B619-210204F4ADBC}" type="presOf" srcId="{F7D5EDFA-22C4-4DD8-ACB0-ECC4B7BD9BC0}" destId="{83FCA5D0-04BB-4930-AB9F-EDD482282607}" srcOrd="0" destOrd="0" presId="urn:microsoft.com/office/officeart/2005/8/layout/venn3"/>
    <dgm:cxn modelId="{2F007B5A-BEDC-4893-A5FC-82F6F8A9EB9F}" srcId="{F7D5EDFA-22C4-4DD8-ACB0-ECC4B7BD9BC0}" destId="{116F7634-2D8E-4D86-B452-CBBC54DFC9A6}" srcOrd="2" destOrd="0" parTransId="{E27F4CFD-ABA2-4520-8B00-E50CB5DE01DA}" sibTransId="{F175DC42-B076-45AF-88D4-D6A3AC0A69BC}"/>
    <dgm:cxn modelId="{81A56AA6-3D60-4586-B4F0-D1C6ACB453B6}" srcId="{F7D5EDFA-22C4-4DD8-ACB0-ECC4B7BD9BC0}" destId="{EF300A3A-B44C-4316-A7F6-B8B5BEED54FB}" srcOrd="0" destOrd="0" parTransId="{5893BFA0-9132-4F32-9A37-9B5629CE5AFB}" sibTransId="{C0F01A5D-C8F3-45A0-AB52-CC7E6570E152}"/>
    <dgm:cxn modelId="{D1054CB5-1D5D-4ACF-A5EF-4F30FD15BA2A}" type="presOf" srcId="{65A3F8FA-8473-4D7A-8EB8-5CD6AEC0A4AB}" destId="{A2E7BB03-D843-435E-BC9F-1A938B629C21}" srcOrd="0" destOrd="0" presId="urn:microsoft.com/office/officeart/2005/8/layout/venn3"/>
    <dgm:cxn modelId="{33752EC5-90BB-4E76-9EA5-A80692A64761}" type="presOf" srcId="{EF300A3A-B44C-4316-A7F6-B8B5BEED54FB}" destId="{A4246C51-F2BD-47EC-A689-144DE7A886DA}" srcOrd="0" destOrd="0" presId="urn:microsoft.com/office/officeart/2005/8/layout/venn3"/>
    <dgm:cxn modelId="{56313ECA-54F8-414A-9A75-C6E51A756758}" type="presOf" srcId="{3CAF00E6-2D65-41C8-8057-8C3B591523E2}" destId="{8D62BDB7-4584-4537-93A0-BCFA98136EE6}" srcOrd="0" destOrd="0" presId="urn:microsoft.com/office/officeart/2005/8/layout/venn3"/>
    <dgm:cxn modelId="{9E1582FF-5EA2-49FE-98E3-4A7BF9F2980E}" type="presOf" srcId="{116F7634-2D8E-4D86-B452-CBBC54DFC9A6}" destId="{E3C96E50-BE4C-41C4-AC18-E4E44561ED5D}" srcOrd="0" destOrd="0" presId="urn:microsoft.com/office/officeart/2005/8/layout/venn3"/>
    <dgm:cxn modelId="{5C8568D1-CA75-4216-B3B4-BFEE60F24A4A}" type="presParOf" srcId="{83FCA5D0-04BB-4930-AB9F-EDD482282607}" destId="{A4246C51-F2BD-47EC-A689-144DE7A886DA}" srcOrd="0" destOrd="0" presId="urn:microsoft.com/office/officeart/2005/8/layout/venn3"/>
    <dgm:cxn modelId="{3277B81B-C896-449A-9B8F-50B65D970724}" type="presParOf" srcId="{83FCA5D0-04BB-4930-AB9F-EDD482282607}" destId="{B7723BD1-533A-4D1F-A1F3-58473D72A679}" srcOrd="1" destOrd="0" presId="urn:microsoft.com/office/officeart/2005/8/layout/venn3"/>
    <dgm:cxn modelId="{8D3EB931-B394-478E-83E3-A9A19B66E57A}" type="presParOf" srcId="{83FCA5D0-04BB-4930-AB9F-EDD482282607}" destId="{8D62BDB7-4584-4537-93A0-BCFA98136EE6}" srcOrd="2" destOrd="0" presId="urn:microsoft.com/office/officeart/2005/8/layout/venn3"/>
    <dgm:cxn modelId="{D871EF26-3CD7-4EB5-8883-30A77543B3C4}" type="presParOf" srcId="{83FCA5D0-04BB-4930-AB9F-EDD482282607}" destId="{476D6FD2-0831-4E32-A1A1-FB92A5EE9FD2}" srcOrd="3" destOrd="0" presId="urn:microsoft.com/office/officeart/2005/8/layout/venn3"/>
    <dgm:cxn modelId="{73D08D16-3275-494C-86EA-8997AA280AC0}" type="presParOf" srcId="{83FCA5D0-04BB-4930-AB9F-EDD482282607}" destId="{E3C96E50-BE4C-41C4-AC18-E4E44561ED5D}" srcOrd="4" destOrd="0" presId="urn:microsoft.com/office/officeart/2005/8/layout/venn3"/>
    <dgm:cxn modelId="{64FAA7B6-8FA4-441D-B967-48617466AE44}" type="presParOf" srcId="{83FCA5D0-04BB-4930-AB9F-EDD482282607}" destId="{E51E1FD7-CAD7-4925-B844-2A43201C7670}" srcOrd="5" destOrd="0" presId="urn:microsoft.com/office/officeart/2005/8/layout/venn3"/>
    <dgm:cxn modelId="{B0E5FDDC-50AB-4E49-8839-AEB26F1B5044}" type="presParOf" srcId="{83FCA5D0-04BB-4930-AB9F-EDD482282607}" destId="{A2E7BB03-D843-435E-BC9F-1A938B629C21}"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E44C-4067-4C6E-A05A-B9AD00BF771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5E39E50-BC1A-449F-82D6-65E519E7F787}">
      <dgm:prSet phldrT="[Text]" custT="1"/>
      <dgm:spPr/>
      <dgm:t>
        <a:bodyPr/>
        <a:lstStyle/>
        <a:p>
          <a:r>
            <a:rPr lang="en-ZA" sz="2400" dirty="0">
              <a:effectLst>
                <a:outerShdw blurRad="38100" dist="38100" dir="2700000" algn="tl">
                  <a:srgbClr val="000000">
                    <a:alpha val="43137"/>
                  </a:srgbClr>
                </a:outerShdw>
              </a:effectLst>
            </a:rPr>
            <a:t>Improve Retention</a:t>
          </a:r>
        </a:p>
      </dgm:t>
    </dgm:pt>
    <dgm:pt modelId="{27ADB720-0576-4AC6-93B2-1B6AB7410142}" type="parTrans" cxnId="{FD867AD3-21F2-4806-8657-82E69B8FEC04}">
      <dgm:prSet/>
      <dgm:spPr/>
      <dgm:t>
        <a:bodyPr/>
        <a:lstStyle/>
        <a:p>
          <a:endParaRPr lang="en-ZA"/>
        </a:p>
      </dgm:t>
    </dgm:pt>
    <dgm:pt modelId="{08C7E926-A81D-4191-95A3-C97BCF6B2ED8}" type="sibTrans" cxnId="{FD867AD3-21F2-4806-8657-82E69B8FEC04}">
      <dgm:prSet/>
      <dgm:spPr/>
      <dgm:t>
        <a:bodyPr/>
        <a:lstStyle/>
        <a:p>
          <a:endParaRPr lang="en-ZA"/>
        </a:p>
      </dgm:t>
    </dgm:pt>
    <dgm:pt modelId="{3D0BA79F-49F1-41A3-AEFF-FC8209B26A76}">
      <dgm:prSet custT="1"/>
      <dgm:spPr/>
      <dgm:t>
        <a:bodyPr/>
        <a:lstStyle/>
        <a:p>
          <a:r>
            <a:rPr lang="en-ZA" sz="2400">
              <a:effectLst>
                <a:outerShdw blurRad="38100" dist="38100" dir="2700000" algn="tl">
                  <a:srgbClr val="000000">
                    <a:alpha val="43137"/>
                  </a:srgbClr>
                </a:outerShdw>
              </a:effectLst>
            </a:rPr>
            <a:t>Reduce Workload</a:t>
          </a:r>
        </a:p>
      </dgm:t>
    </dgm:pt>
    <dgm:pt modelId="{A10F2D68-A87E-4F19-86B4-5056D2437A26}" type="parTrans" cxnId="{9B92D003-1188-4037-BD0F-3D1D175D815D}">
      <dgm:prSet/>
      <dgm:spPr/>
      <dgm:t>
        <a:bodyPr/>
        <a:lstStyle/>
        <a:p>
          <a:endParaRPr lang="en-ZA"/>
        </a:p>
      </dgm:t>
    </dgm:pt>
    <dgm:pt modelId="{C5565268-8293-4156-8826-D8AD0CD26EB5}" type="sibTrans" cxnId="{9B92D003-1188-4037-BD0F-3D1D175D815D}">
      <dgm:prSet/>
      <dgm:spPr/>
      <dgm:t>
        <a:bodyPr/>
        <a:lstStyle/>
        <a:p>
          <a:endParaRPr lang="en-ZA"/>
        </a:p>
      </dgm:t>
    </dgm:pt>
    <dgm:pt modelId="{E2578DA7-E29D-4346-95E8-E70C0AF328BD}">
      <dgm:prSet custT="1"/>
      <dgm:spPr/>
      <dgm:t>
        <a:bodyPr/>
        <a:lstStyle/>
        <a:p>
          <a:r>
            <a:rPr lang="en-ZA" sz="2400">
              <a:effectLst>
                <a:outerShdw blurRad="38100" dist="38100" dir="2700000" algn="tl">
                  <a:srgbClr val="000000">
                    <a:alpha val="43137"/>
                  </a:srgbClr>
                </a:outerShdw>
              </a:effectLst>
            </a:rPr>
            <a:t>Increase Acquisition</a:t>
          </a:r>
        </a:p>
      </dgm:t>
    </dgm:pt>
    <dgm:pt modelId="{1DC1C557-55B1-4C0E-80F6-0F8716D80CD7}" type="parTrans" cxnId="{31A4CD3A-052F-4607-9788-BEFDEC67C310}">
      <dgm:prSet/>
      <dgm:spPr/>
      <dgm:t>
        <a:bodyPr/>
        <a:lstStyle/>
        <a:p>
          <a:endParaRPr lang="en-ZA"/>
        </a:p>
      </dgm:t>
    </dgm:pt>
    <dgm:pt modelId="{0B9FDBC3-1054-44DC-87F0-7AE56388741C}" type="sibTrans" cxnId="{31A4CD3A-052F-4607-9788-BEFDEC67C310}">
      <dgm:prSet/>
      <dgm:spPr/>
      <dgm:t>
        <a:bodyPr/>
        <a:lstStyle/>
        <a:p>
          <a:endParaRPr lang="en-ZA"/>
        </a:p>
      </dgm:t>
    </dgm:pt>
    <dgm:pt modelId="{122C7A22-B961-48C0-B0BD-AE88F9F564DE}">
      <dgm:prSet custT="1"/>
      <dgm:spPr/>
      <dgm:t>
        <a:bodyPr/>
        <a:lstStyle/>
        <a:p>
          <a:r>
            <a:rPr lang="en-ZA" sz="2400" dirty="0">
              <a:effectLst>
                <a:outerShdw blurRad="38100" dist="38100" dir="2700000" algn="tl">
                  <a:srgbClr val="000000">
                    <a:alpha val="43137"/>
                  </a:srgbClr>
                </a:outerShdw>
              </a:effectLst>
            </a:rPr>
            <a:t>Enhance Adaptability</a:t>
          </a:r>
        </a:p>
      </dgm:t>
    </dgm:pt>
    <dgm:pt modelId="{14DEA2FC-763E-4824-94A6-34CB8EEC0FC2}" type="parTrans" cxnId="{E62778D9-91D6-4EBC-AE5C-8529FDB8E9FC}">
      <dgm:prSet/>
      <dgm:spPr/>
      <dgm:t>
        <a:bodyPr/>
        <a:lstStyle/>
        <a:p>
          <a:endParaRPr lang="en-ZA"/>
        </a:p>
      </dgm:t>
    </dgm:pt>
    <dgm:pt modelId="{3F30911B-CEC8-4F98-ABEA-3C3283BBBC35}" type="sibTrans" cxnId="{E62778D9-91D6-4EBC-AE5C-8529FDB8E9FC}">
      <dgm:prSet/>
      <dgm:spPr/>
      <dgm:t>
        <a:bodyPr/>
        <a:lstStyle/>
        <a:p>
          <a:endParaRPr lang="en-ZA"/>
        </a:p>
      </dgm:t>
    </dgm:pt>
    <dgm:pt modelId="{A4CEC2F9-D5F7-4DE5-B55B-ADA4E69EEDD3}" type="pres">
      <dgm:prSet presAssocID="{82CBE44C-4067-4C6E-A05A-B9AD00BF771C}" presName="diagram" presStyleCnt="0">
        <dgm:presLayoutVars>
          <dgm:dir/>
          <dgm:resizeHandles val="exact"/>
        </dgm:presLayoutVars>
      </dgm:prSet>
      <dgm:spPr/>
    </dgm:pt>
    <dgm:pt modelId="{6059C0AA-521E-4F4D-9824-E3243D534222}" type="pres">
      <dgm:prSet presAssocID="{85E39E50-BC1A-449F-82D6-65E519E7F787}" presName="node" presStyleLbl="node1" presStyleIdx="0" presStyleCnt="4">
        <dgm:presLayoutVars>
          <dgm:bulletEnabled val="1"/>
        </dgm:presLayoutVars>
      </dgm:prSet>
      <dgm:spPr/>
    </dgm:pt>
    <dgm:pt modelId="{15E966D4-CB65-4A14-BE1D-00602A7969BB}" type="pres">
      <dgm:prSet presAssocID="{08C7E926-A81D-4191-95A3-C97BCF6B2ED8}" presName="sibTrans" presStyleCnt="0"/>
      <dgm:spPr/>
    </dgm:pt>
    <dgm:pt modelId="{E6A2AF48-ED3A-4771-9798-67FEB4513485}" type="pres">
      <dgm:prSet presAssocID="{3D0BA79F-49F1-41A3-AEFF-FC8209B26A76}" presName="node" presStyleLbl="node1" presStyleIdx="1" presStyleCnt="4">
        <dgm:presLayoutVars>
          <dgm:bulletEnabled val="1"/>
        </dgm:presLayoutVars>
      </dgm:prSet>
      <dgm:spPr/>
    </dgm:pt>
    <dgm:pt modelId="{4D896099-4047-42CD-9026-3FCCE8A2C88D}" type="pres">
      <dgm:prSet presAssocID="{C5565268-8293-4156-8826-D8AD0CD26EB5}" presName="sibTrans" presStyleCnt="0"/>
      <dgm:spPr/>
    </dgm:pt>
    <dgm:pt modelId="{B704CA32-7526-40DD-8867-F19CF536ABA8}" type="pres">
      <dgm:prSet presAssocID="{E2578DA7-E29D-4346-95E8-E70C0AF328BD}" presName="node" presStyleLbl="node1" presStyleIdx="2" presStyleCnt="4">
        <dgm:presLayoutVars>
          <dgm:bulletEnabled val="1"/>
        </dgm:presLayoutVars>
      </dgm:prSet>
      <dgm:spPr/>
    </dgm:pt>
    <dgm:pt modelId="{423C31BA-001A-42CA-8B7A-4512655DA094}" type="pres">
      <dgm:prSet presAssocID="{0B9FDBC3-1054-44DC-87F0-7AE56388741C}" presName="sibTrans" presStyleCnt="0"/>
      <dgm:spPr/>
    </dgm:pt>
    <dgm:pt modelId="{513004BD-6634-453D-B12A-B17405400E25}" type="pres">
      <dgm:prSet presAssocID="{122C7A22-B961-48C0-B0BD-AE88F9F564DE}" presName="node" presStyleLbl="node1" presStyleIdx="3" presStyleCnt="4">
        <dgm:presLayoutVars>
          <dgm:bulletEnabled val="1"/>
        </dgm:presLayoutVars>
      </dgm:prSet>
      <dgm:spPr/>
    </dgm:pt>
  </dgm:ptLst>
  <dgm:cxnLst>
    <dgm:cxn modelId="{9B92D003-1188-4037-BD0F-3D1D175D815D}" srcId="{82CBE44C-4067-4C6E-A05A-B9AD00BF771C}" destId="{3D0BA79F-49F1-41A3-AEFF-FC8209B26A76}" srcOrd="1" destOrd="0" parTransId="{A10F2D68-A87E-4F19-86B4-5056D2437A26}" sibTransId="{C5565268-8293-4156-8826-D8AD0CD26EB5}"/>
    <dgm:cxn modelId="{7C02CA18-F292-4373-98C0-EA994C6E5703}" type="presOf" srcId="{85E39E50-BC1A-449F-82D6-65E519E7F787}" destId="{6059C0AA-521E-4F4D-9824-E3243D534222}" srcOrd="0" destOrd="0" presId="urn:microsoft.com/office/officeart/2005/8/layout/default"/>
    <dgm:cxn modelId="{31A4CD3A-052F-4607-9788-BEFDEC67C310}" srcId="{82CBE44C-4067-4C6E-A05A-B9AD00BF771C}" destId="{E2578DA7-E29D-4346-95E8-E70C0AF328BD}" srcOrd="2" destOrd="0" parTransId="{1DC1C557-55B1-4C0E-80F6-0F8716D80CD7}" sibTransId="{0B9FDBC3-1054-44DC-87F0-7AE56388741C}"/>
    <dgm:cxn modelId="{022EDE3E-805C-4985-88A5-CEBC198A873D}" type="presOf" srcId="{3D0BA79F-49F1-41A3-AEFF-FC8209B26A76}" destId="{E6A2AF48-ED3A-4771-9798-67FEB4513485}" srcOrd="0" destOrd="0" presId="urn:microsoft.com/office/officeart/2005/8/layout/default"/>
    <dgm:cxn modelId="{237D3C64-4A47-4977-930D-88B0586C6A8A}" type="presOf" srcId="{E2578DA7-E29D-4346-95E8-E70C0AF328BD}" destId="{B704CA32-7526-40DD-8867-F19CF536ABA8}" srcOrd="0" destOrd="0" presId="urn:microsoft.com/office/officeart/2005/8/layout/default"/>
    <dgm:cxn modelId="{946A3D44-8F00-45DA-89B8-63EB264E13CC}" type="presOf" srcId="{122C7A22-B961-48C0-B0BD-AE88F9F564DE}" destId="{513004BD-6634-453D-B12A-B17405400E25}" srcOrd="0" destOrd="0" presId="urn:microsoft.com/office/officeart/2005/8/layout/default"/>
    <dgm:cxn modelId="{FD867AD3-21F2-4806-8657-82E69B8FEC04}" srcId="{82CBE44C-4067-4C6E-A05A-B9AD00BF771C}" destId="{85E39E50-BC1A-449F-82D6-65E519E7F787}" srcOrd="0" destOrd="0" parTransId="{27ADB720-0576-4AC6-93B2-1B6AB7410142}" sibTransId="{08C7E926-A81D-4191-95A3-C97BCF6B2ED8}"/>
    <dgm:cxn modelId="{E62778D9-91D6-4EBC-AE5C-8529FDB8E9FC}" srcId="{82CBE44C-4067-4C6E-A05A-B9AD00BF771C}" destId="{122C7A22-B961-48C0-B0BD-AE88F9F564DE}" srcOrd="3" destOrd="0" parTransId="{14DEA2FC-763E-4824-94A6-34CB8EEC0FC2}" sibTransId="{3F30911B-CEC8-4F98-ABEA-3C3283BBBC35}"/>
    <dgm:cxn modelId="{67E158FF-1145-49AE-BE73-458A75BCCCF9}" type="presOf" srcId="{82CBE44C-4067-4C6E-A05A-B9AD00BF771C}" destId="{A4CEC2F9-D5F7-4DE5-B55B-ADA4E69EEDD3}" srcOrd="0" destOrd="0" presId="urn:microsoft.com/office/officeart/2005/8/layout/default"/>
    <dgm:cxn modelId="{7366E7D4-2BEC-4A4D-B9F1-4FDF8C3FE279}" type="presParOf" srcId="{A4CEC2F9-D5F7-4DE5-B55B-ADA4E69EEDD3}" destId="{6059C0AA-521E-4F4D-9824-E3243D534222}" srcOrd="0" destOrd="0" presId="urn:microsoft.com/office/officeart/2005/8/layout/default"/>
    <dgm:cxn modelId="{B8CA5802-DDE4-4494-82AA-D1EE0ECAA0C2}" type="presParOf" srcId="{A4CEC2F9-D5F7-4DE5-B55B-ADA4E69EEDD3}" destId="{15E966D4-CB65-4A14-BE1D-00602A7969BB}" srcOrd="1" destOrd="0" presId="urn:microsoft.com/office/officeart/2005/8/layout/default"/>
    <dgm:cxn modelId="{26C6D8D7-2DB1-4DE4-83E7-E0BCAD65C1E9}" type="presParOf" srcId="{A4CEC2F9-D5F7-4DE5-B55B-ADA4E69EEDD3}" destId="{E6A2AF48-ED3A-4771-9798-67FEB4513485}" srcOrd="2" destOrd="0" presId="urn:microsoft.com/office/officeart/2005/8/layout/default"/>
    <dgm:cxn modelId="{C72E7DC7-4B7B-448E-8A78-468E2D26202E}" type="presParOf" srcId="{A4CEC2F9-D5F7-4DE5-B55B-ADA4E69EEDD3}" destId="{4D896099-4047-42CD-9026-3FCCE8A2C88D}" srcOrd="3" destOrd="0" presId="urn:microsoft.com/office/officeart/2005/8/layout/default"/>
    <dgm:cxn modelId="{6DB77BA4-DB7B-44B7-B8A8-B03CFA3BD2CB}" type="presParOf" srcId="{A4CEC2F9-D5F7-4DE5-B55B-ADA4E69EEDD3}" destId="{B704CA32-7526-40DD-8867-F19CF536ABA8}" srcOrd="4" destOrd="0" presId="urn:microsoft.com/office/officeart/2005/8/layout/default"/>
    <dgm:cxn modelId="{FFA86F55-EC89-491E-9254-A0F2CD086064}" type="presParOf" srcId="{A4CEC2F9-D5F7-4DE5-B55B-ADA4E69EEDD3}" destId="{423C31BA-001A-42CA-8B7A-4512655DA094}" srcOrd="5" destOrd="0" presId="urn:microsoft.com/office/officeart/2005/8/layout/default"/>
    <dgm:cxn modelId="{D7A9B85F-0822-4A41-AA2A-C7BA191F28ED}" type="presParOf" srcId="{A4CEC2F9-D5F7-4DE5-B55B-ADA4E69EEDD3}" destId="{513004BD-6634-453D-B12A-B17405400E25}"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CF178FC-DE1D-4AAF-AFC2-5750C9777B91}">
      <dgm:prSet phldrT="[Text]" custT="1"/>
      <dgm:spPr/>
      <dgm:t>
        <a:bodyPr/>
        <a:lstStyle/>
        <a:p>
          <a:pPr>
            <a:buClrTx/>
            <a:buSzTx/>
            <a:buFont typeface="Arial" panose="020B0604020202020204" pitchFamily="34" charset="0"/>
            <a:buChar char="•"/>
          </a:pPr>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dirty="0">
            <a:effectLst>
              <a:outerShdw blurRad="38100" dist="38100" dir="2700000" algn="tl">
                <a:srgbClr val="000000">
                  <a:alpha val="43137"/>
                </a:srgbClr>
              </a:outerShdw>
            </a:effectLst>
          </a:endParaRPr>
        </a:p>
      </dgm:t>
    </dgm:pt>
    <dgm:pt modelId="{F20A05C5-2E63-46D2-B04A-4FEB3B97C0FB}" type="parTrans" cxnId="{831EA555-67EC-4214-943D-402A00ADCA4F}">
      <dgm:prSet/>
      <dgm:spPr/>
      <dgm:t>
        <a:bodyPr/>
        <a:lstStyle/>
        <a:p>
          <a:endParaRPr lang="en-ZA"/>
        </a:p>
      </dgm:t>
    </dgm:pt>
    <dgm:pt modelId="{8EEFD4FB-8C02-4651-A610-859C22EA8862}" type="sibTrans" cxnId="{831EA555-67EC-4214-943D-402A00ADCA4F}">
      <dgm:prSet/>
      <dgm:spPr/>
      <dgm:t>
        <a:bodyPr/>
        <a:lstStyle/>
        <a:p>
          <a:endParaRPr lang="en-ZA"/>
        </a:p>
      </dgm:t>
    </dgm:pt>
    <dgm:pt modelId="{3E112117-798F-4526-BF33-25EFFAE7E8B2}">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2B32DA0-16E4-4F61-9F4D-87F60F776ED5}" type="parTrans" cxnId="{748A9AC4-DEC6-4C0C-8A45-89B57ECB1C4A}">
      <dgm:prSet/>
      <dgm:spPr/>
      <dgm:t>
        <a:bodyPr/>
        <a:lstStyle/>
        <a:p>
          <a:endParaRPr lang="en-ZA"/>
        </a:p>
      </dgm:t>
    </dgm:pt>
    <dgm:pt modelId="{103151E9-775F-4376-986B-1983ABC77EA8}" type="sibTrans" cxnId="{748A9AC4-DEC6-4C0C-8A45-89B57ECB1C4A}">
      <dgm:prSet/>
      <dgm:spPr/>
      <dgm:t>
        <a:bodyPr/>
        <a:lstStyle/>
        <a:p>
          <a:endParaRPr lang="en-ZA"/>
        </a:p>
      </dgm:t>
    </dgm:pt>
    <dgm:pt modelId="{D4834567-78C8-4C93-84F1-52804A1C9A44}">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E1E63624-DF28-402C-9C19-4A662689BE50}" type="parTrans" cxnId="{8038AD43-39DF-4AA9-8949-E7CED4DF1FC2}">
      <dgm:prSet/>
      <dgm:spPr/>
      <dgm:t>
        <a:bodyPr/>
        <a:lstStyle/>
        <a:p>
          <a:endParaRPr lang="en-ZA"/>
        </a:p>
      </dgm:t>
    </dgm:pt>
    <dgm:pt modelId="{63EBB26B-6578-4126-81D1-8E0F68B835F8}" type="sibTrans" cxnId="{8038AD43-39DF-4AA9-8949-E7CED4DF1FC2}">
      <dgm:prSet/>
      <dgm:spPr/>
      <dgm:t>
        <a:bodyPr/>
        <a:lstStyle/>
        <a:p>
          <a:endParaRPr lang="en-ZA"/>
        </a:p>
      </dgm:t>
    </dgm:pt>
    <dgm:pt modelId="{AEAB3FF4-1955-4703-B01D-1EDC66AF5200}">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5B7F9AC9-D608-4CB0-990D-993CA404E327}" type="parTrans" cxnId="{671B5D18-B754-4533-95D6-B674649F943C}">
      <dgm:prSet/>
      <dgm:spPr/>
      <dgm:t>
        <a:bodyPr/>
        <a:lstStyle/>
        <a:p>
          <a:endParaRPr lang="en-ZA"/>
        </a:p>
      </dgm:t>
    </dgm:pt>
    <dgm:pt modelId="{0EC49437-81DE-43E4-97DA-275393309649}" type="sibTrans" cxnId="{671B5D18-B754-4533-95D6-B674649F943C}">
      <dgm:prSet/>
      <dgm:spPr/>
      <dgm:t>
        <a:bodyPr/>
        <a:lstStyle/>
        <a:p>
          <a:endParaRPr lang="en-ZA"/>
        </a:p>
      </dgm:t>
    </dgm:pt>
    <dgm:pt modelId="{4AC5DB9B-3461-4A06-95DA-E9BB16D5DDFE}">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1E8246EB-028E-4599-83F8-C024234181B4}" type="parTrans" cxnId="{CFECB72F-D715-490D-8D56-464A2325871E}">
      <dgm:prSet/>
      <dgm:spPr/>
      <dgm:t>
        <a:bodyPr/>
        <a:lstStyle/>
        <a:p>
          <a:endParaRPr lang="en-ZA"/>
        </a:p>
      </dgm:t>
    </dgm:pt>
    <dgm:pt modelId="{BB94F9BE-DC35-4998-8468-584BE344AF6F}" type="sibTrans" cxnId="{CFECB72F-D715-490D-8D56-464A2325871E}">
      <dgm:prSet/>
      <dgm:spPr/>
      <dgm:t>
        <a:bodyPr/>
        <a:lstStyle/>
        <a:p>
          <a:endParaRPr lang="en-ZA"/>
        </a:p>
      </dgm:t>
    </dgm:pt>
    <dgm:pt modelId="{D20AF864-CC12-416D-9825-9919E69E2EAC}">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41B46A44-115A-45C1-84B9-966FB117F780}" type="pres">
      <dgm:prSet presAssocID="{DCF178FC-DE1D-4AAF-AFC2-5750C9777B91}" presName="node" presStyleLbl="node1" presStyleIdx="0" presStyleCnt="6">
        <dgm:presLayoutVars>
          <dgm:bulletEnabled val="1"/>
        </dgm:presLayoutVars>
      </dgm:prSet>
      <dgm:spPr/>
    </dgm:pt>
    <dgm:pt modelId="{12DBCB7E-5D5F-4095-8C84-B474B28B9B2E}" type="pres">
      <dgm:prSet presAssocID="{8EEFD4FB-8C02-4651-A610-859C22EA8862}" presName="sibTrans" presStyleCnt="0"/>
      <dgm:spPr/>
    </dgm:pt>
    <dgm:pt modelId="{0358AE2C-E118-43B0-A535-19D35BA2C5CA}" type="pres">
      <dgm:prSet presAssocID="{3E112117-798F-4526-BF33-25EFFAE7E8B2}" presName="node" presStyleLbl="node1" presStyleIdx="1" presStyleCnt="6">
        <dgm:presLayoutVars>
          <dgm:bulletEnabled val="1"/>
        </dgm:presLayoutVars>
      </dgm:prSet>
      <dgm:spPr/>
    </dgm:pt>
    <dgm:pt modelId="{1DEF5185-9C55-4DF3-9A33-62B505C83B38}" type="pres">
      <dgm:prSet presAssocID="{103151E9-775F-4376-986B-1983ABC77EA8}" presName="sibTrans" presStyleCnt="0"/>
      <dgm:spPr/>
    </dgm:pt>
    <dgm:pt modelId="{A6CB702D-3F7A-48CA-926A-0B2904E47F38}" type="pres">
      <dgm:prSet presAssocID="{D4834567-78C8-4C93-84F1-52804A1C9A44}" presName="node" presStyleLbl="node1" presStyleIdx="2" presStyleCnt="6">
        <dgm:presLayoutVars>
          <dgm:bulletEnabled val="1"/>
        </dgm:presLayoutVars>
      </dgm:prSet>
      <dgm:spPr/>
    </dgm:pt>
    <dgm:pt modelId="{2FCE83AF-1CE3-492D-83F0-A234BAC0F05D}" type="pres">
      <dgm:prSet presAssocID="{63EBB26B-6578-4126-81D1-8E0F68B835F8}" presName="sibTrans" presStyleCnt="0"/>
      <dgm:spPr/>
    </dgm:pt>
    <dgm:pt modelId="{36542EBD-8805-47D7-89FB-27AC1DCDB76C}" type="pres">
      <dgm:prSet presAssocID="{AEAB3FF4-1955-4703-B01D-1EDC66AF5200}" presName="node" presStyleLbl="node1" presStyleIdx="3" presStyleCnt="6">
        <dgm:presLayoutVars>
          <dgm:bulletEnabled val="1"/>
        </dgm:presLayoutVars>
      </dgm:prSet>
      <dgm:spPr/>
    </dgm:pt>
    <dgm:pt modelId="{1E62E777-AAE3-4AF0-9081-C85C4C5E473C}" type="pres">
      <dgm:prSet presAssocID="{0EC49437-81DE-43E4-97DA-275393309649}" presName="sibTrans" presStyleCnt="0"/>
      <dgm:spPr/>
    </dgm:pt>
    <dgm:pt modelId="{B22C46C9-54C6-4720-9822-1C0CBBD13DF3}" type="pres">
      <dgm:prSet presAssocID="{4AC5DB9B-3461-4A06-95DA-E9BB16D5DDFE}" presName="node" presStyleLbl="node1" presStyleIdx="4" presStyleCnt="6">
        <dgm:presLayoutVars>
          <dgm:bulletEnabled val="1"/>
        </dgm:presLayoutVars>
      </dgm:prSet>
      <dgm:spPr/>
    </dgm:pt>
    <dgm:pt modelId="{9DFBE5CD-B376-4C88-B584-C78D1D41D653}" type="pres">
      <dgm:prSet presAssocID="{BB94F9BE-DC35-4998-8468-584BE344AF6F}" presName="sibTrans" presStyleCnt="0"/>
      <dgm:spPr/>
    </dgm:pt>
    <dgm:pt modelId="{C6EAA20B-5FBF-4689-B72B-71CCB75B4F1F}" type="pres">
      <dgm:prSet presAssocID="{D20AF864-CC12-416D-9825-9919E69E2EAC}" presName="node" presStyleLbl="node1" presStyleIdx="5" presStyleCnt="6">
        <dgm:presLayoutVars>
          <dgm:bulletEnabled val="1"/>
        </dgm:presLayoutVars>
      </dgm:prSet>
      <dgm:spPr/>
    </dgm:pt>
  </dgm:ptLst>
  <dgm:cxnLst>
    <dgm:cxn modelId="{671B5D18-B754-4533-95D6-B674649F943C}" srcId="{B6E8AE93-7551-4F93-89D9-FA34CF7D984E}" destId="{AEAB3FF4-1955-4703-B01D-1EDC66AF5200}" srcOrd="3" destOrd="0" parTransId="{5B7F9AC9-D608-4CB0-990D-993CA404E327}" sibTransId="{0EC49437-81DE-43E4-97DA-275393309649}"/>
    <dgm:cxn modelId="{CFECB72F-D715-490D-8D56-464A2325871E}" srcId="{B6E8AE93-7551-4F93-89D9-FA34CF7D984E}" destId="{4AC5DB9B-3461-4A06-95DA-E9BB16D5DDFE}" srcOrd="4" destOrd="0" parTransId="{1E8246EB-028E-4599-83F8-C024234181B4}" sibTransId="{BB94F9BE-DC35-4998-8468-584BE344AF6F}"/>
    <dgm:cxn modelId="{8038AD43-39DF-4AA9-8949-E7CED4DF1FC2}" srcId="{B6E8AE93-7551-4F93-89D9-FA34CF7D984E}" destId="{D4834567-78C8-4C93-84F1-52804A1C9A44}" srcOrd="2" destOrd="0" parTransId="{E1E63624-DF28-402C-9C19-4A662689BE50}" sibTransId="{63EBB26B-6578-4126-81D1-8E0F68B835F8}"/>
    <dgm:cxn modelId="{72702A70-DAE8-4E3F-9AEE-895F305E1506}" type="presOf" srcId="{AEAB3FF4-1955-4703-B01D-1EDC66AF5200}" destId="{36542EBD-8805-47D7-89FB-27AC1DCDB76C}" srcOrd="0" destOrd="0" presId="urn:microsoft.com/office/officeart/2005/8/layout/default"/>
    <dgm:cxn modelId="{831EA555-67EC-4214-943D-402A00ADCA4F}" srcId="{B6E8AE93-7551-4F93-89D9-FA34CF7D984E}" destId="{DCF178FC-DE1D-4AAF-AFC2-5750C9777B91}" srcOrd="0" destOrd="0" parTransId="{F20A05C5-2E63-46D2-B04A-4FEB3B97C0FB}" sibTransId="{8EEFD4FB-8C02-4651-A610-859C22EA8862}"/>
    <dgm:cxn modelId="{6D58BD82-3C2C-4829-80E5-0200EFF16920}" srcId="{B6E8AE93-7551-4F93-89D9-FA34CF7D984E}" destId="{D20AF864-CC12-416D-9825-9919E69E2EAC}" srcOrd="5" destOrd="0" parTransId="{4C032AB0-3DDC-4640-BBA5-DDE043F09BFE}" sibTransId="{2AEFCBA2-7219-471B-A678-E9C3D806C36B}"/>
    <dgm:cxn modelId="{0010B783-A537-4553-8A71-73C192FB9476}" type="presOf" srcId="{DCF178FC-DE1D-4AAF-AFC2-5750C9777B91}" destId="{41B46A44-115A-45C1-84B9-966FB117F780}" srcOrd="0" destOrd="0" presId="urn:microsoft.com/office/officeart/2005/8/layout/default"/>
    <dgm:cxn modelId="{26B8F390-E2F4-4414-9588-DCC1C4A1A38C}" type="presOf" srcId="{4AC5DB9B-3461-4A06-95DA-E9BB16D5DDFE}" destId="{B22C46C9-54C6-4720-9822-1C0CBBD13DF3}" srcOrd="0" destOrd="0" presId="urn:microsoft.com/office/officeart/2005/8/layout/default"/>
    <dgm:cxn modelId="{6A7621A8-5ED6-4281-A346-60B04DAA1F06}" type="presOf" srcId="{D4834567-78C8-4C93-84F1-52804A1C9A44}" destId="{A6CB702D-3F7A-48CA-926A-0B2904E47F38}"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748A9AC4-DEC6-4C0C-8A45-89B57ECB1C4A}" srcId="{B6E8AE93-7551-4F93-89D9-FA34CF7D984E}" destId="{3E112117-798F-4526-BF33-25EFFAE7E8B2}" srcOrd="1" destOrd="0" parTransId="{12B32DA0-16E4-4F61-9F4D-87F60F776ED5}" sibTransId="{103151E9-775F-4376-986B-1983ABC77EA8}"/>
    <dgm:cxn modelId="{566BAFF7-40FF-4A2F-A11E-9E9D41FCF1FC}" type="presOf" srcId="{3E112117-798F-4526-BF33-25EFFAE7E8B2}" destId="{0358AE2C-E118-43B0-A535-19D35BA2C5CA}" srcOrd="0" destOrd="0" presId="urn:microsoft.com/office/officeart/2005/8/layout/default"/>
    <dgm:cxn modelId="{71535BFB-FC5E-4691-A061-8330F7D94C23}" type="presOf" srcId="{B6E8AE93-7551-4F93-89D9-FA34CF7D984E}" destId="{42AFF54E-A964-4C0F-8712-CD2C515EC505}" srcOrd="0" destOrd="0" presId="urn:microsoft.com/office/officeart/2005/8/layout/default"/>
    <dgm:cxn modelId="{139CB68A-BB52-4491-AE5C-BE6131E27844}" type="presParOf" srcId="{42AFF54E-A964-4C0F-8712-CD2C515EC505}" destId="{41B46A44-115A-45C1-84B9-966FB117F780}" srcOrd="0" destOrd="0" presId="urn:microsoft.com/office/officeart/2005/8/layout/default"/>
    <dgm:cxn modelId="{B8868BB0-0A0E-4E81-8781-05235D604355}" type="presParOf" srcId="{42AFF54E-A964-4C0F-8712-CD2C515EC505}" destId="{12DBCB7E-5D5F-4095-8C84-B474B28B9B2E}" srcOrd="1" destOrd="0" presId="urn:microsoft.com/office/officeart/2005/8/layout/default"/>
    <dgm:cxn modelId="{D661A054-1B2D-42BB-9812-01F056DB656D}" type="presParOf" srcId="{42AFF54E-A964-4C0F-8712-CD2C515EC505}" destId="{0358AE2C-E118-43B0-A535-19D35BA2C5CA}" srcOrd="2" destOrd="0" presId="urn:microsoft.com/office/officeart/2005/8/layout/default"/>
    <dgm:cxn modelId="{3015A9D1-5A9D-4E5E-86F4-743B0FFDE8F0}" type="presParOf" srcId="{42AFF54E-A964-4C0F-8712-CD2C515EC505}" destId="{1DEF5185-9C55-4DF3-9A33-62B505C83B38}" srcOrd="3" destOrd="0" presId="urn:microsoft.com/office/officeart/2005/8/layout/default"/>
    <dgm:cxn modelId="{B8E88EFC-EB28-468C-B9EF-7D07AE579C57}" type="presParOf" srcId="{42AFF54E-A964-4C0F-8712-CD2C515EC505}" destId="{A6CB702D-3F7A-48CA-926A-0B2904E47F38}" srcOrd="4" destOrd="0" presId="urn:microsoft.com/office/officeart/2005/8/layout/default"/>
    <dgm:cxn modelId="{F2ACE617-8126-4F85-A956-53D90181DBEE}" type="presParOf" srcId="{42AFF54E-A964-4C0F-8712-CD2C515EC505}" destId="{2FCE83AF-1CE3-492D-83F0-A234BAC0F05D}" srcOrd="5" destOrd="0" presId="urn:microsoft.com/office/officeart/2005/8/layout/default"/>
    <dgm:cxn modelId="{D243C261-CCE2-4339-B896-617045EED5CE}" type="presParOf" srcId="{42AFF54E-A964-4C0F-8712-CD2C515EC505}" destId="{36542EBD-8805-47D7-89FB-27AC1DCDB76C}" srcOrd="6" destOrd="0" presId="urn:microsoft.com/office/officeart/2005/8/layout/default"/>
    <dgm:cxn modelId="{8D050234-5F9A-42EE-A78B-5A2004EAD686}" type="presParOf" srcId="{42AFF54E-A964-4C0F-8712-CD2C515EC505}" destId="{1E62E777-AAE3-4AF0-9081-C85C4C5E473C}" srcOrd="7" destOrd="0" presId="urn:microsoft.com/office/officeart/2005/8/layout/default"/>
    <dgm:cxn modelId="{7F8795A5-313D-40D9-8A72-693B4326233B}" type="presParOf" srcId="{42AFF54E-A964-4C0F-8712-CD2C515EC505}" destId="{B22C46C9-54C6-4720-9822-1C0CBBD13DF3}" srcOrd="8" destOrd="0" presId="urn:microsoft.com/office/officeart/2005/8/layout/default"/>
    <dgm:cxn modelId="{D8996972-AC7A-4A9A-A883-877577C80E53}" type="presParOf" srcId="{42AFF54E-A964-4C0F-8712-CD2C515EC505}" destId="{9DFBE5CD-B376-4C88-B584-C78D1D41D653}" srcOrd="9" destOrd="0" presId="urn:microsoft.com/office/officeart/2005/8/layout/default"/>
    <dgm:cxn modelId="{64ECACEF-6A65-4526-99F9-5B4E29385107}" type="presParOf" srcId="{42AFF54E-A964-4C0F-8712-CD2C515EC505}" destId="{C6EAA20B-5FBF-4689-B72B-71CCB75B4F1F}"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E8AE93-7551-4F93-89D9-FA34CF7D984E}"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20AF864-CC12-416D-9825-9919E69E2EAC}">
      <dgm:prSet custT="1"/>
      <dgm:spPr/>
      <dgm:t>
        <a:bodyPr/>
        <a:lstStyle/>
        <a:p>
          <a:r>
            <a:rPr kumimoji="0" lang="en-GB" sz="2400" b="0" i="0" u="sng"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C032AB0-3DDC-4640-BBA5-DDE043F09BFE}" type="parTrans" cxnId="{6D58BD82-3C2C-4829-80E5-0200EFF16920}">
      <dgm:prSet/>
      <dgm:spPr/>
      <dgm:t>
        <a:bodyPr/>
        <a:lstStyle/>
        <a:p>
          <a:endParaRPr lang="en-ZA"/>
        </a:p>
      </dgm:t>
    </dgm:pt>
    <dgm:pt modelId="{2AEFCBA2-7219-471B-A678-E9C3D806C36B}" type="sibTrans" cxnId="{6D58BD82-3C2C-4829-80E5-0200EFF16920}">
      <dgm:prSet/>
      <dgm:spPr/>
      <dgm:t>
        <a:bodyPr/>
        <a:lstStyle/>
        <a:p>
          <a:endParaRPr lang="en-ZA"/>
        </a:p>
      </dgm:t>
    </dgm:pt>
    <dgm:pt modelId="{9CB2459C-D613-4230-8164-E06731726D5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7BF0B995-5C2B-4E59-B39D-4DE47C947455}" type="parTrans" cxnId="{D1BE826A-E4FE-4129-ABB4-09DC62BE1880}">
      <dgm:prSet/>
      <dgm:spPr/>
      <dgm:t>
        <a:bodyPr/>
        <a:lstStyle/>
        <a:p>
          <a:endParaRPr lang="en-ZA"/>
        </a:p>
      </dgm:t>
    </dgm:pt>
    <dgm:pt modelId="{EFB4EAA8-2D2C-4D32-98CF-8CEEF784AAAF}" type="sibTrans" cxnId="{D1BE826A-E4FE-4129-ABB4-09DC62BE1880}">
      <dgm:prSet/>
      <dgm:spPr/>
      <dgm:t>
        <a:bodyPr/>
        <a:lstStyle/>
        <a:p>
          <a:endParaRPr lang="en-ZA"/>
        </a:p>
      </dgm:t>
    </dgm:pt>
    <dgm:pt modelId="{C76E95D0-8299-4E31-8D6E-10A33833B085}">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4A8AF4A0-C405-4CFD-BEA1-FBF7FBB70A25}" type="parTrans" cxnId="{8DA95AF1-5A5D-45C9-AF13-D865107AC82D}">
      <dgm:prSet/>
      <dgm:spPr/>
      <dgm:t>
        <a:bodyPr/>
        <a:lstStyle/>
        <a:p>
          <a:endParaRPr lang="en-ZA"/>
        </a:p>
      </dgm:t>
    </dgm:pt>
    <dgm:pt modelId="{B7BAB6C0-5CC8-48CC-96E9-DE8CCF603785}" type="sibTrans" cxnId="{8DA95AF1-5A5D-45C9-AF13-D865107AC82D}">
      <dgm:prSet/>
      <dgm:spPr/>
      <dgm:t>
        <a:bodyPr/>
        <a:lstStyle/>
        <a:p>
          <a:endParaRPr lang="en-ZA"/>
        </a:p>
      </dgm:t>
    </dgm:pt>
    <dgm:pt modelId="{2A4DAC16-2808-40E3-87C8-E9AE81484986}">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947DBA3A-5874-4135-AD05-E30E10B678D0}" type="parTrans" cxnId="{6ACAD4CF-CC7D-4F7E-8F54-7175E002CD5B}">
      <dgm:prSet/>
      <dgm:spPr/>
      <dgm:t>
        <a:bodyPr/>
        <a:lstStyle/>
        <a:p>
          <a:endParaRPr lang="en-ZA"/>
        </a:p>
      </dgm:t>
    </dgm:pt>
    <dgm:pt modelId="{7FF122BC-C088-4AE0-A8B0-FB53F04A65AE}" type="sibTrans" cxnId="{6ACAD4CF-CC7D-4F7E-8F54-7175E002CD5B}">
      <dgm:prSet/>
      <dgm:spPr/>
      <dgm:t>
        <a:bodyPr/>
        <a:lstStyle/>
        <a:p>
          <a:endParaRPr lang="en-ZA"/>
        </a:p>
      </dgm:t>
    </dgm:pt>
    <dgm:pt modelId="{C3DB1307-2178-4EFD-8649-259158907C72}">
      <dgm:prSet custT="1"/>
      <dgm:spPr/>
      <dgm:t>
        <a:bodyPr/>
        <a:lstStyle/>
        <a:p>
          <a:r>
            <a:rPr kumimoji="0" lang="en-GB" sz="2400" b="0" i="0" u="sng" strike="noStrike"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gm:t>
    </dgm:pt>
    <dgm:pt modelId="{019E0E52-96B2-418A-A171-0F199608966B}" type="parTrans" cxnId="{B2525991-13CC-4F96-A97A-9623E55162EB}">
      <dgm:prSet/>
      <dgm:spPr/>
      <dgm:t>
        <a:bodyPr/>
        <a:lstStyle/>
        <a:p>
          <a:endParaRPr lang="en-ZA"/>
        </a:p>
      </dgm:t>
    </dgm:pt>
    <dgm:pt modelId="{4CC893F0-06C7-4CB0-A2EF-958882E34A9A}" type="sibTrans" cxnId="{B2525991-13CC-4F96-A97A-9623E55162EB}">
      <dgm:prSet/>
      <dgm:spPr/>
      <dgm:t>
        <a:bodyPr/>
        <a:lstStyle/>
        <a:p>
          <a:endParaRPr lang="en-ZA"/>
        </a:p>
      </dgm:t>
    </dgm:pt>
    <dgm:pt modelId="{42AFF54E-A964-4C0F-8712-CD2C515EC505}" type="pres">
      <dgm:prSet presAssocID="{B6E8AE93-7551-4F93-89D9-FA34CF7D984E}" presName="diagram" presStyleCnt="0">
        <dgm:presLayoutVars>
          <dgm:dir/>
          <dgm:resizeHandles val="exact"/>
        </dgm:presLayoutVars>
      </dgm:prSet>
      <dgm:spPr/>
    </dgm:pt>
    <dgm:pt modelId="{C6EAA20B-5FBF-4689-B72B-71CCB75B4F1F}" type="pres">
      <dgm:prSet presAssocID="{D20AF864-CC12-416D-9825-9919E69E2EAC}" presName="node" presStyleLbl="node1" presStyleIdx="0" presStyleCnt="5">
        <dgm:presLayoutVars>
          <dgm:bulletEnabled val="1"/>
        </dgm:presLayoutVars>
      </dgm:prSet>
      <dgm:spPr/>
    </dgm:pt>
    <dgm:pt modelId="{7192496C-FA71-4518-A3DB-2C478BB990FA}" type="pres">
      <dgm:prSet presAssocID="{2AEFCBA2-7219-471B-A678-E9C3D806C36B}" presName="sibTrans" presStyleCnt="0"/>
      <dgm:spPr/>
    </dgm:pt>
    <dgm:pt modelId="{3B7EB71C-66D3-4003-AFDB-BA0F28B2A111}" type="pres">
      <dgm:prSet presAssocID="{9CB2459C-D613-4230-8164-E06731726D56}" presName="node" presStyleLbl="node1" presStyleIdx="1" presStyleCnt="5">
        <dgm:presLayoutVars>
          <dgm:bulletEnabled val="1"/>
        </dgm:presLayoutVars>
      </dgm:prSet>
      <dgm:spPr/>
    </dgm:pt>
    <dgm:pt modelId="{8D7A79E0-7AC2-457A-9E60-0911D86E59DB}" type="pres">
      <dgm:prSet presAssocID="{EFB4EAA8-2D2C-4D32-98CF-8CEEF784AAAF}" presName="sibTrans" presStyleCnt="0"/>
      <dgm:spPr/>
    </dgm:pt>
    <dgm:pt modelId="{185DCC05-83D4-41D2-A542-D307A069F3CB}" type="pres">
      <dgm:prSet presAssocID="{C76E95D0-8299-4E31-8D6E-10A33833B085}" presName="node" presStyleLbl="node1" presStyleIdx="2" presStyleCnt="5">
        <dgm:presLayoutVars>
          <dgm:bulletEnabled val="1"/>
        </dgm:presLayoutVars>
      </dgm:prSet>
      <dgm:spPr/>
    </dgm:pt>
    <dgm:pt modelId="{A5CF4029-B00B-4DB0-931A-F1B15FFFF013}" type="pres">
      <dgm:prSet presAssocID="{B7BAB6C0-5CC8-48CC-96E9-DE8CCF603785}" presName="sibTrans" presStyleCnt="0"/>
      <dgm:spPr/>
    </dgm:pt>
    <dgm:pt modelId="{D2E7D006-3E22-4C14-8BA6-33475B10DCC6}" type="pres">
      <dgm:prSet presAssocID="{2A4DAC16-2808-40E3-87C8-E9AE81484986}" presName="node" presStyleLbl="node1" presStyleIdx="3" presStyleCnt="5">
        <dgm:presLayoutVars>
          <dgm:bulletEnabled val="1"/>
        </dgm:presLayoutVars>
      </dgm:prSet>
      <dgm:spPr/>
    </dgm:pt>
    <dgm:pt modelId="{B5AAEDFA-B831-439F-8097-786A0A8949D7}" type="pres">
      <dgm:prSet presAssocID="{7FF122BC-C088-4AE0-A8B0-FB53F04A65AE}" presName="sibTrans" presStyleCnt="0"/>
      <dgm:spPr/>
    </dgm:pt>
    <dgm:pt modelId="{7FE32BFA-7254-45A7-9995-C42A5489F0CC}" type="pres">
      <dgm:prSet presAssocID="{C3DB1307-2178-4EFD-8649-259158907C72}" presName="node" presStyleLbl="node1" presStyleIdx="4" presStyleCnt="5">
        <dgm:presLayoutVars>
          <dgm:bulletEnabled val="1"/>
        </dgm:presLayoutVars>
      </dgm:prSet>
      <dgm:spPr/>
    </dgm:pt>
  </dgm:ptLst>
  <dgm:cxnLst>
    <dgm:cxn modelId="{1A118E5F-BC8B-4506-B90F-61B2179B0830}" type="presOf" srcId="{9CB2459C-D613-4230-8164-E06731726D56}" destId="{3B7EB71C-66D3-4003-AFDB-BA0F28B2A111}" srcOrd="0" destOrd="0" presId="urn:microsoft.com/office/officeart/2005/8/layout/default"/>
    <dgm:cxn modelId="{D1BE826A-E4FE-4129-ABB4-09DC62BE1880}" srcId="{B6E8AE93-7551-4F93-89D9-FA34CF7D984E}" destId="{9CB2459C-D613-4230-8164-E06731726D56}" srcOrd="1" destOrd="0" parTransId="{7BF0B995-5C2B-4E59-B39D-4DE47C947455}" sibTransId="{EFB4EAA8-2D2C-4D32-98CF-8CEEF784AAAF}"/>
    <dgm:cxn modelId="{C7474358-2922-43A4-96B3-1C04CC82D412}" type="presOf" srcId="{C3DB1307-2178-4EFD-8649-259158907C72}" destId="{7FE32BFA-7254-45A7-9995-C42A5489F0CC}" srcOrd="0" destOrd="0" presId="urn:microsoft.com/office/officeart/2005/8/layout/default"/>
    <dgm:cxn modelId="{6D58BD82-3C2C-4829-80E5-0200EFF16920}" srcId="{B6E8AE93-7551-4F93-89D9-FA34CF7D984E}" destId="{D20AF864-CC12-416D-9825-9919E69E2EAC}" srcOrd="0" destOrd="0" parTransId="{4C032AB0-3DDC-4640-BBA5-DDE043F09BFE}" sibTransId="{2AEFCBA2-7219-471B-A678-E9C3D806C36B}"/>
    <dgm:cxn modelId="{CA5FC182-A598-4239-BC84-60571E788077}" type="presOf" srcId="{C76E95D0-8299-4E31-8D6E-10A33833B085}" destId="{185DCC05-83D4-41D2-A542-D307A069F3CB}" srcOrd="0" destOrd="0" presId="urn:microsoft.com/office/officeart/2005/8/layout/default"/>
    <dgm:cxn modelId="{B2525991-13CC-4F96-A97A-9623E55162EB}" srcId="{B6E8AE93-7551-4F93-89D9-FA34CF7D984E}" destId="{C3DB1307-2178-4EFD-8649-259158907C72}" srcOrd="4" destOrd="0" parTransId="{019E0E52-96B2-418A-A171-0F199608966B}" sibTransId="{4CC893F0-06C7-4CB0-A2EF-958882E34A9A}"/>
    <dgm:cxn modelId="{EE9862B3-EEB4-47EB-A3B9-987198A0E073}" type="presOf" srcId="{2A4DAC16-2808-40E3-87C8-E9AE81484986}" destId="{D2E7D006-3E22-4C14-8BA6-33475B10DCC6}" srcOrd="0" destOrd="0" presId="urn:microsoft.com/office/officeart/2005/8/layout/default"/>
    <dgm:cxn modelId="{DE9C53BD-9CD5-417E-B659-1D0F338B16AF}" type="presOf" srcId="{D20AF864-CC12-416D-9825-9919E69E2EAC}" destId="{C6EAA20B-5FBF-4689-B72B-71CCB75B4F1F}" srcOrd="0" destOrd="0" presId="urn:microsoft.com/office/officeart/2005/8/layout/default"/>
    <dgm:cxn modelId="{6ACAD4CF-CC7D-4F7E-8F54-7175E002CD5B}" srcId="{B6E8AE93-7551-4F93-89D9-FA34CF7D984E}" destId="{2A4DAC16-2808-40E3-87C8-E9AE81484986}" srcOrd="3" destOrd="0" parTransId="{947DBA3A-5874-4135-AD05-E30E10B678D0}" sibTransId="{7FF122BC-C088-4AE0-A8B0-FB53F04A65AE}"/>
    <dgm:cxn modelId="{8DA95AF1-5A5D-45C9-AF13-D865107AC82D}" srcId="{B6E8AE93-7551-4F93-89D9-FA34CF7D984E}" destId="{C76E95D0-8299-4E31-8D6E-10A33833B085}" srcOrd="2" destOrd="0" parTransId="{4A8AF4A0-C405-4CFD-BEA1-FBF7FBB70A25}" sibTransId="{B7BAB6C0-5CC8-48CC-96E9-DE8CCF603785}"/>
    <dgm:cxn modelId="{71535BFB-FC5E-4691-A061-8330F7D94C23}" type="presOf" srcId="{B6E8AE93-7551-4F93-89D9-FA34CF7D984E}" destId="{42AFF54E-A964-4C0F-8712-CD2C515EC505}" srcOrd="0" destOrd="0" presId="urn:microsoft.com/office/officeart/2005/8/layout/default"/>
    <dgm:cxn modelId="{64ECACEF-6A65-4526-99F9-5B4E29385107}" type="presParOf" srcId="{42AFF54E-A964-4C0F-8712-CD2C515EC505}" destId="{C6EAA20B-5FBF-4689-B72B-71CCB75B4F1F}" srcOrd="0" destOrd="0" presId="urn:microsoft.com/office/officeart/2005/8/layout/default"/>
    <dgm:cxn modelId="{5C720A4A-CC4F-4ECC-84EC-FA44DD84D25C}" type="presParOf" srcId="{42AFF54E-A964-4C0F-8712-CD2C515EC505}" destId="{7192496C-FA71-4518-A3DB-2C478BB990FA}" srcOrd="1" destOrd="0" presId="urn:microsoft.com/office/officeart/2005/8/layout/default"/>
    <dgm:cxn modelId="{A2C8538B-DCAF-420B-81E0-56F03177FCEC}" type="presParOf" srcId="{42AFF54E-A964-4C0F-8712-CD2C515EC505}" destId="{3B7EB71C-66D3-4003-AFDB-BA0F28B2A111}" srcOrd="2" destOrd="0" presId="urn:microsoft.com/office/officeart/2005/8/layout/default"/>
    <dgm:cxn modelId="{77E339B7-F611-444A-AAC5-4E471818F119}" type="presParOf" srcId="{42AFF54E-A964-4C0F-8712-CD2C515EC505}" destId="{8D7A79E0-7AC2-457A-9E60-0911D86E59DB}" srcOrd="3" destOrd="0" presId="urn:microsoft.com/office/officeart/2005/8/layout/default"/>
    <dgm:cxn modelId="{37A4DA19-3AA7-4B65-A1AA-D41252A9DE0B}" type="presParOf" srcId="{42AFF54E-A964-4C0F-8712-CD2C515EC505}" destId="{185DCC05-83D4-41D2-A542-D307A069F3CB}" srcOrd="4" destOrd="0" presId="urn:microsoft.com/office/officeart/2005/8/layout/default"/>
    <dgm:cxn modelId="{CA2B0E26-CA90-4F71-8E4D-121FD56188E9}" type="presParOf" srcId="{42AFF54E-A964-4C0F-8712-CD2C515EC505}" destId="{A5CF4029-B00B-4DB0-931A-F1B15FFFF013}" srcOrd="5" destOrd="0" presId="urn:microsoft.com/office/officeart/2005/8/layout/default"/>
    <dgm:cxn modelId="{07EADD9E-0558-43EF-809F-ED0FE951116B}" type="presParOf" srcId="{42AFF54E-A964-4C0F-8712-CD2C515EC505}" destId="{D2E7D006-3E22-4C14-8BA6-33475B10DCC6}" srcOrd="6" destOrd="0" presId="urn:microsoft.com/office/officeart/2005/8/layout/default"/>
    <dgm:cxn modelId="{D3AD58D1-21EA-4F95-8605-8BAD0D060BE4}" type="presParOf" srcId="{42AFF54E-A964-4C0F-8712-CD2C515EC505}" destId="{B5AAEDFA-B831-439F-8097-786A0A8949D7}" srcOrd="7" destOrd="0" presId="urn:microsoft.com/office/officeart/2005/8/layout/default"/>
    <dgm:cxn modelId="{C13473BD-DBCC-4CB1-9A88-74A12FF31356}" type="presParOf" srcId="{42AFF54E-A964-4C0F-8712-CD2C515EC505}" destId="{7FE32BFA-7254-45A7-9995-C42A5489F0CC}"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A3745-7979-4426-BEA0-67F82DAC358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E5862CE6-5167-4A37-9904-5ECB143A66B3}">
      <dgm:prSet phldrT="[Text]" custT="1"/>
      <dgm:spPr/>
      <dgm:t>
        <a:bodyPr/>
        <a:lstStyle/>
        <a:p>
          <a:r>
            <a:rPr lang="en-ZA" sz="2400" b="0" dirty="0">
              <a:effectLst>
                <a:outerShdw blurRad="38100" dist="38100" dir="2700000" algn="tl">
                  <a:srgbClr val="000000">
                    <a:alpha val="43137"/>
                  </a:srgbClr>
                </a:outerShdw>
              </a:effectLst>
            </a:rPr>
            <a:t>Individual Donations</a:t>
          </a:r>
        </a:p>
      </dgm:t>
    </dgm:pt>
    <dgm:pt modelId="{E88EEE51-978D-4A40-A62E-00102873399C}" type="parTrans" cxnId="{157F47A2-3AA3-4B0D-9923-2F9F757A5C5A}">
      <dgm:prSet/>
      <dgm:spPr/>
      <dgm:t>
        <a:bodyPr/>
        <a:lstStyle/>
        <a:p>
          <a:endParaRPr lang="en-ZA"/>
        </a:p>
      </dgm:t>
    </dgm:pt>
    <dgm:pt modelId="{FE3459B9-7BC1-4F04-961D-BE336FC52B75}" type="sibTrans" cxnId="{157F47A2-3AA3-4B0D-9923-2F9F757A5C5A}">
      <dgm:prSet/>
      <dgm:spPr/>
      <dgm:t>
        <a:bodyPr/>
        <a:lstStyle/>
        <a:p>
          <a:endParaRPr lang="en-ZA"/>
        </a:p>
      </dgm:t>
    </dgm:pt>
    <dgm:pt modelId="{C7A02A06-5414-4EDC-A955-929145DCB720}">
      <dgm:prSet custT="1"/>
      <dgm:spPr/>
      <dgm: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Grants</a:t>
          </a:r>
        </a:p>
      </dgm:t>
    </dgm:pt>
    <dgm:pt modelId="{324B8E6E-1CA1-467F-A291-06EA82AD29F8}" type="parTrans" cxnId="{2ED57D9E-7DCD-4C35-9419-040AC3BC398F}">
      <dgm:prSet/>
      <dgm:spPr/>
      <dgm:t>
        <a:bodyPr/>
        <a:lstStyle/>
        <a:p>
          <a:endParaRPr lang="en-ZA"/>
        </a:p>
      </dgm:t>
    </dgm:pt>
    <dgm:pt modelId="{9D8FF2BE-2F1A-4769-A2E4-7F69DDC4467F}" type="sibTrans" cxnId="{2ED57D9E-7DCD-4C35-9419-040AC3BC398F}">
      <dgm:prSet/>
      <dgm:spPr/>
      <dgm:t>
        <a:bodyPr/>
        <a:lstStyle/>
        <a:p>
          <a:endParaRPr lang="en-ZA"/>
        </a:p>
      </dgm:t>
    </dgm:pt>
    <dgm:pt modelId="{57CCF2E6-7AEE-480F-973E-7E729AB6E8A9}">
      <dgm:prSet custT="1"/>
      <dgm:spPr/>
      <dgm: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Events</a:t>
          </a:r>
        </a:p>
      </dgm:t>
    </dgm:pt>
    <dgm:pt modelId="{47DC1F91-87F0-4C39-850E-7DC637B1B345}" type="parTrans" cxnId="{2340F5E3-D7C6-4255-8E9D-B7F214A24AF9}">
      <dgm:prSet/>
      <dgm:spPr/>
      <dgm:t>
        <a:bodyPr/>
        <a:lstStyle/>
        <a:p>
          <a:endParaRPr lang="en-ZA"/>
        </a:p>
      </dgm:t>
    </dgm:pt>
    <dgm:pt modelId="{2F5924FE-CECD-4997-A18B-54E2DC3766B1}" type="sibTrans" cxnId="{2340F5E3-D7C6-4255-8E9D-B7F214A24AF9}">
      <dgm:prSet/>
      <dgm:spPr/>
      <dgm:t>
        <a:bodyPr/>
        <a:lstStyle/>
        <a:p>
          <a:endParaRPr lang="en-ZA"/>
        </a:p>
      </dgm:t>
    </dgm:pt>
    <dgm:pt modelId="{FA4FAC4A-EB13-4703-B009-AD88B0853421}">
      <dgm:prSet phldrT="[Text]" custT="1"/>
      <dgm:spPr/>
      <dgm:t>
        <a:bodyPr/>
        <a:lstStyle/>
        <a:p>
          <a:r>
            <a:rPr lang="en-ZA" sz="2400" dirty="0"/>
            <a:t>Online Giving</a:t>
          </a:r>
        </a:p>
      </dgm:t>
    </dgm:pt>
    <dgm:pt modelId="{D595164E-F44E-4330-AEA8-47136AF87503}" type="parTrans" cxnId="{5A9140FF-FCE1-43BC-BE1A-493C2C1BAE62}">
      <dgm:prSet/>
      <dgm:spPr/>
      <dgm:t>
        <a:bodyPr/>
        <a:lstStyle/>
        <a:p>
          <a:endParaRPr lang="en-ZA"/>
        </a:p>
      </dgm:t>
    </dgm:pt>
    <dgm:pt modelId="{06912AFF-A1A0-48FD-A7A9-9FF8B9E2B3A9}" type="sibTrans" cxnId="{5A9140FF-FCE1-43BC-BE1A-493C2C1BAE62}">
      <dgm:prSet/>
      <dgm:spPr/>
      <dgm:t>
        <a:bodyPr/>
        <a:lstStyle/>
        <a:p>
          <a:endParaRPr lang="en-ZA"/>
        </a:p>
      </dgm:t>
    </dgm:pt>
    <dgm:pt modelId="{6384F0F2-F556-4806-9BB9-EF8C2317897F}">
      <dgm:prSet phldrT="[Text]" custT="1"/>
      <dgm:spPr/>
      <dgm:t>
        <a:bodyPr/>
        <a:lstStyle/>
        <a:p>
          <a:r>
            <a:rPr lang="en-ZA" sz="2400" dirty="0"/>
            <a:t>Monthly Giving</a:t>
          </a:r>
        </a:p>
      </dgm:t>
    </dgm:pt>
    <dgm:pt modelId="{C5DF6B3F-DF9C-4299-9D43-0BBA994B4284}" type="parTrans" cxnId="{A0961E4B-0107-43C4-A4D8-75D2DA384688}">
      <dgm:prSet/>
      <dgm:spPr/>
      <dgm:t>
        <a:bodyPr/>
        <a:lstStyle/>
        <a:p>
          <a:endParaRPr lang="en-ZA"/>
        </a:p>
      </dgm:t>
    </dgm:pt>
    <dgm:pt modelId="{62B9721E-4191-4B85-9897-A6C71FA5BB18}" type="sibTrans" cxnId="{A0961E4B-0107-43C4-A4D8-75D2DA384688}">
      <dgm:prSet/>
      <dgm:spPr/>
      <dgm:t>
        <a:bodyPr/>
        <a:lstStyle/>
        <a:p>
          <a:endParaRPr lang="en-ZA"/>
        </a:p>
      </dgm:t>
    </dgm:pt>
    <dgm:pt modelId="{67977531-54AB-4B1C-BB09-71F33C2C2073}">
      <dgm:prSet phldrT="[Text]" custT="1"/>
      <dgm:spPr/>
      <dgm:t>
        <a:bodyPr/>
        <a:lstStyle/>
        <a:p>
          <a:r>
            <a:rPr lang="en-ZA" sz="2400" dirty="0"/>
            <a:t>Peer-to-Peer Fundraising</a:t>
          </a:r>
        </a:p>
      </dgm:t>
    </dgm:pt>
    <dgm:pt modelId="{711DC671-D169-4BAB-ACEB-77C3EECA7628}" type="parTrans" cxnId="{53224830-6828-4F28-94D0-663787605E81}">
      <dgm:prSet/>
      <dgm:spPr/>
      <dgm:t>
        <a:bodyPr/>
        <a:lstStyle/>
        <a:p>
          <a:endParaRPr lang="en-ZA"/>
        </a:p>
      </dgm:t>
    </dgm:pt>
    <dgm:pt modelId="{E17868B6-4D17-4DAF-9846-E810F5E6625E}" type="sibTrans" cxnId="{53224830-6828-4F28-94D0-663787605E81}">
      <dgm:prSet/>
      <dgm:spPr/>
      <dgm:t>
        <a:bodyPr/>
        <a:lstStyle/>
        <a:p>
          <a:endParaRPr lang="en-ZA"/>
        </a:p>
      </dgm:t>
    </dgm:pt>
    <dgm:pt modelId="{45AC92D3-778A-4DAD-8493-77F20A88FBAD}">
      <dgm:prSet phldrT="[Text]" custT="1"/>
      <dgm:spPr/>
      <dgm:t>
        <a:bodyPr/>
        <a:lstStyle/>
        <a:p>
          <a:r>
            <a:rPr lang="en-ZA" sz="2400" dirty="0"/>
            <a:t>Major Donors</a:t>
          </a:r>
        </a:p>
      </dgm:t>
    </dgm:pt>
    <dgm:pt modelId="{6D609868-B87F-4762-80E7-36297792889B}" type="parTrans" cxnId="{B684FB2D-0E74-4C70-B69C-40DE0DAFD7AD}">
      <dgm:prSet/>
      <dgm:spPr/>
      <dgm:t>
        <a:bodyPr/>
        <a:lstStyle/>
        <a:p>
          <a:endParaRPr lang="en-ZA"/>
        </a:p>
      </dgm:t>
    </dgm:pt>
    <dgm:pt modelId="{A3107592-FDBB-4889-958A-37B6042BF4DF}" type="sibTrans" cxnId="{B684FB2D-0E74-4C70-B69C-40DE0DAFD7AD}">
      <dgm:prSet/>
      <dgm:spPr/>
      <dgm:t>
        <a:bodyPr/>
        <a:lstStyle/>
        <a:p>
          <a:endParaRPr lang="en-ZA"/>
        </a:p>
      </dgm:t>
    </dgm:pt>
    <dgm:pt modelId="{E8D00740-F0C1-4298-9238-EBD611B0CD29}">
      <dgm:prSet phldrT="[Text]" custT="1"/>
      <dgm:spPr/>
      <dgm: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Sponsorships</a:t>
          </a:r>
        </a:p>
      </dgm:t>
    </dgm:pt>
    <dgm:pt modelId="{EE472974-328B-4E90-806E-C21DFC705F1C}" type="parTrans" cxnId="{F20CD0BE-697D-41A1-9E96-592D393B2227}">
      <dgm:prSet/>
      <dgm:spPr/>
      <dgm:t>
        <a:bodyPr/>
        <a:lstStyle/>
        <a:p>
          <a:endParaRPr lang="en-ZA"/>
        </a:p>
      </dgm:t>
    </dgm:pt>
    <dgm:pt modelId="{10658D17-9709-47AB-8D70-1774F21DB564}" type="sibTrans" cxnId="{F20CD0BE-697D-41A1-9E96-592D393B2227}">
      <dgm:prSet/>
      <dgm:spPr/>
      <dgm:t>
        <a:bodyPr/>
        <a:lstStyle/>
        <a:p>
          <a:endParaRPr lang="en-ZA"/>
        </a:p>
      </dgm:t>
    </dgm:pt>
    <dgm:pt modelId="{D106C761-8488-4B51-B27A-E371064EEB0A}" type="pres">
      <dgm:prSet presAssocID="{0F9A3745-7979-4426-BEA0-67F82DAC3583}" presName="diagram" presStyleCnt="0">
        <dgm:presLayoutVars>
          <dgm:dir/>
          <dgm:resizeHandles val="exact"/>
        </dgm:presLayoutVars>
      </dgm:prSet>
      <dgm:spPr/>
    </dgm:pt>
    <dgm:pt modelId="{6608FDC7-14E1-4715-A8EC-7BBF84E29424}" type="pres">
      <dgm:prSet presAssocID="{E5862CE6-5167-4A37-9904-5ECB143A66B3}" presName="node" presStyleLbl="node1" presStyleIdx="0" presStyleCnt="4" custScaleX="101312" custScaleY="111881">
        <dgm:presLayoutVars>
          <dgm:bulletEnabled val="1"/>
        </dgm:presLayoutVars>
      </dgm:prSet>
      <dgm:spPr/>
    </dgm:pt>
    <dgm:pt modelId="{69B717BB-53F8-45DC-8787-B673D17F1312}" type="pres">
      <dgm:prSet presAssocID="{FE3459B9-7BC1-4F04-961D-BE336FC52B75}" presName="sibTrans" presStyleCnt="0"/>
      <dgm:spPr/>
    </dgm:pt>
    <dgm:pt modelId="{C1B0457E-316D-4378-BCA3-6A2D4086E0E0}" type="pres">
      <dgm:prSet presAssocID="{E8D00740-F0C1-4298-9238-EBD611B0CD29}" presName="node" presStyleLbl="node1" presStyleIdx="1" presStyleCnt="4" custScaleX="57672" custScaleY="56252">
        <dgm:presLayoutVars>
          <dgm:bulletEnabled val="1"/>
        </dgm:presLayoutVars>
      </dgm:prSet>
      <dgm:spPr/>
    </dgm:pt>
    <dgm:pt modelId="{5FCE8D3C-625A-4F1E-A03F-7E299FF08F45}" type="pres">
      <dgm:prSet presAssocID="{10658D17-9709-47AB-8D70-1774F21DB564}" presName="sibTrans" presStyleCnt="0"/>
      <dgm:spPr/>
    </dgm:pt>
    <dgm:pt modelId="{22620518-6D42-4C00-ACA6-1E6541209537}" type="pres">
      <dgm:prSet presAssocID="{C7A02A06-5414-4EDC-A955-929145DCB720}" presName="node" presStyleLbl="node1" presStyleIdx="2" presStyleCnt="4" custScaleX="53407" custScaleY="55350">
        <dgm:presLayoutVars>
          <dgm:bulletEnabled val="1"/>
        </dgm:presLayoutVars>
      </dgm:prSet>
      <dgm:spPr/>
    </dgm:pt>
    <dgm:pt modelId="{AC94CCAF-2B92-4875-8D0B-1F51C3E59254}" type="pres">
      <dgm:prSet presAssocID="{9D8FF2BE-2F1A-4769-A2E4-7F69DDC4467F}" presName="sibTrans" presStyleCnt="0"/>
      <dgm:spPr/>
    </dgm:pt>
    <dgm:pt modelId="{B6AE99D0-9381-4257-9F77-A059CFED5455}" type="pres">
      <dgm:prSet presAssocID="{57CCF2E6-7AEE-480F-973E-7E729AB6E8A9}" presName="node" presStyleLbl="node1" presStyleIdx="3" presStyleCnt="4" custScaleX="53407" custScaleY="55350">
        <dgm:presLayoutVars>
          <dgm:bulletEnabled val="1"/>
        </dgm:presLayoutVars>
      </dgm:prSet>
      <dgm:spPr/>
    </dgm:pt>
  </dgm:ptLst>
  <dgm:cxnLst>
    <dgm:cxn modelId="{67E6D20D-CAD1-4BC2-899C-B42CBDCFF8FE}" type="presOf" srcId="{67977531-54AB-4B1C-BB09-71F33C2C2073}" destId="{6608FDC7-14E1-4715-A8EC-7BBF84E29424}" srcOrd="0" destOrd="3" presId="urn:microsoft.com/office/officeart/2005/8/layout/default"/>
    <dgm:cxn modelId="{98E7261D-9BA8-48F4-8DAE-1BE2932554F8}" type="presOf" srcId="{E5862CE6-5167-4A37-9904-5ECB143A66B3}" destId="{6608FDC7-14E1-4715-A8EC-7BBF84E29424}" srcOrd="0" destOrd="0" presId="urn:microsoft.com/office/officeart/2005/8/layout/default"/>
    <dgm:cxn modelId="{B684FB2D-0E74-4C70-B69C-40DE0DAFD7AD}" srcId="{E5862CE6-5167-4A37-9904-5ECB143A66B3}" destId="{45AC92D3-778A-4DAD-8493-77F20A88FBAD}" srcOrd="3" destOrd="0" parTransId="{6D609868-B87F-4762-80E7-36297792889B}" sibTransId="{A3107592-FDBB-4889-958A-37B6042BF4DF}"/>
    <dgm:cxn modelId="{53224830-6828-4F28-94D0-663787605E81}" srcId="{E5862CE6-5167-4A37-9904-5ECB143A66B3}" destId="{67977531-54AB-4B1C-BB09-71F33C2C2073}" srcOrd="2" destOrd="0" parTransId="{711DC671-D169-4BAB-ACEB-77C3EECA7628}" sibTransId="{E17868B6-4D17-4DAF-9846-E810F5E6625E}"/>
    <dgm:cxn modelId="{E5267C3D-C334-4C83-9FB3-2F5D194661BF}" type="presOf" srcId="{6384F0F2-F556-4806-9BB9-EF8C2317897F}" destId="{6608FDC7-14E1-4715-A8EC-7BBF84E29424}" srcOrd="0" destOrd="2" presId="urn:microsoft.com/office/officeart/2005/8/layout/default"/>
    <dgm:cxn modelId="{A0961E4B-0107-43C4-A4D8-75D2DA384688}" srcId="{E5862CE6-5167-4A37-9904-5ECB143A66B3}" destId="{6384F0F2-F556-4806-9BB9-EF8C2317897F}" srcOrd="1" destOrd="0" parTransId="{C5DF6B3F-DF9C-4299-9D43-0BBA994B4284}" sibTransId="{62B9721E-4191-4B85-9897-A6C71FA5BB18}"/>
    <dgm:cxn modelId="{D659D98E-3883-48B1-88FD-72455A234A69}" type="presOf" srcId="{45AC92D3-778A-4DAD-8493-77F20A88FBAD}" destId="{6608FDC7-14E1-4715-A8EC-7BBF84E29424}" srcOrd="0" destOrd="4" presId="urn:microsoft.com/office/officeart/2005/8/layout/default"/>
    <dgm:cxn modelId="{890ECF94-B3BF-494E-B382-64791C7EBE3B}" type="presOf" srcId="{C7A02A06-5414-4EDC-A955-929145DCB720}" destId="{22620518-6D42-4C00-ACA6-1E6541209537}" srcOrd="0" destOrd="0" presId="urn:microsoft.com/office/officeart/2005/8/layout/default"/>
    <dgm:cxn modelId="{699A1699-6E95-4F39-AF39-7EF70BD33E51}" type="presOf" srcId="{0F9A3745-7979-4426-BEA0-67F82DAC3583}" destId="{D106C761-8488-4B51-B27A-E371064EEB0A}" srcOrd="0" destOrd="0" presId="urn:microsoft.com/office/officeart/2005/8/layout/default"/>
    <dgm:cxn modelId="{2ED57D9E-7DCD-4C35-9419-040AC3BC398F}" srcId="{0F9A3745-7979-4426-BEA0-67F82DAC3583}" destId="{C7A02A06-5414-4EDC-A955-929145DCB720}" srcOrd="2" destOrd="0" parTransId="{324B8E6E-1CA1-467F-A291-06EA82AD29F8}" sibTransId="{9D8FF2BE-2F1A-4769-A2E4-7F69DDC4467F}"/>
    <dgm:cxn modelId="{157F47A2-3AA3-4B0D-9923-2F9F757A5C5A}" srcId="{0F9A3745-7979-4426-BEA0-67F82DAC3583}" destId="{E5862CE6-5167-4A37-9904-5ECB143A66B3}" srcOrd="0" destOrd="0" parTransId="{E88EEE51-978D-4A40-A62E-00102873399C}" sibTransId="{FE3459B9-7BC1-4F04-961D-BE336FC52B75}"/>
    <dgm:cxn modelId="{2E7F2DB1-AB67-47A4-8846-5FDBE2571DCD}" type="presOf" srcId="{E8D00740-F0C1-4298-9238-EBD611B0CD29}" destId="{C1B0457E-316D-4378-BCA3-6A2D4086E0E0}" srcOrd="0" destOrd="0" presId="urn:microsoft.com/office/officeart/2005/8/layout/default"/>
    <dgm:cxn modelId="{F20CD0BE-697D-41A1-9E96-592D393B2227}" srcId="{0F9A3745-7979-4426-BEA0-67F82DAC3583}" destId="{E8D00740-F0C1-4298-9238-EBD611B0CD29}" srcOrd="1" destOrd="0" parTransId="{EE472974-328B-4E90-806E-C21DFC705F1C}" sibTransId="{10658D17-9709-47AB-8D70-1774F21DB564}"/>
    <dgm:cxn modelId="{8E0039C7-A208-4234-A12C-2D46E9567388}" type="presOf" srcId="{57CCF2E6-7AEE-480F-973E-7E729AB6E8A9}" destId="{B6AE99D0-9381-4257-9F77-A059CFED5455}" srcOrd="0" destOrd="0" presId="urn:microsoft.com/office/officeart/2005/8/layout/default"/>
    <dgm:cxn modelId="{BB9F7FE1-0307-45D5-AD2C-7478E3C71039}" type="presOf" srcId="{FA4FAC4A-EB13-4703-B009-AD88B0853421}" destId="{6608FDC7-14E1-4715-A8EC-7BBF84E29424}" srcOrd="0" destOrd="1" presId="urn:microsoft.com/office/officeart/2005/8/layout/default"/>
    <dgm:cxn modelId="{2340F5E3-D7C6-4255-8E9D-B7F214A24AF9}" srcId="{0F9A3745-7979-4426-BEA0-67F82DAC3583}" destId="{57CCF2E6-7AEE-480F-973E-7E729AB6E8A9}" srcOrd="3" destOrd="0" parTransId="{47DC1F91-87F0-4C39-850E-7DC637B1B345}" sibTransId="{2F5924FE-CECD-4997-A18B-54E2DC3766B1}"/>
    <dgm:cxn modelId="{5A9140FF-FCE1-43BC-BE1A-493C2C1BAE62}" srcId="{E5862CE6-5167-4A37-9904-5ECB143A66B3}" destId="{FA4FAC4A-EB13-4703-B009-AD88B0853421}" srcOrd="0" destOrd="0" parTransId="{D595164E-F44E-4330-AEA8-47136AF87503}" sibTransId="{06912AFF-A1A0-48FD-A7A9-9FF8B9E2B3A9}"/>
    <dgm:cxn modelId="{48148C08-7C39-4995-A8B3-F6FE89BDE8D4}" type="presParOf" srcId="{D106C761-8488-4B51-B27A-E371064EEB0A}" destId="{6608FDC7-14E1-4715-A8EC-7BBF84E29424}" srcOrd="0" destOrd="0" presId="urn:microsoft.com/office/officeart/2005/8/layout/default"/>
    <dgm:cxn modelId="{9D463A23-A702-483D-9964-CB502AA09190}" type="presParOf" srcId="{D106C761-8488-4B51-B27A-E371064EEB0A}" destId="{69B717BB-53F8-45DC-8787-B673D17F1312}" srcOrd="1" destOrd="0" presId="urn:microsoft.com/office/officeart/2005/8/layout/default"/>
    <dgm:cxn modelId="{82F59757-0068-4096-9407-70ADA81FCED4}" type="presParOf" srcId="{D106C761-8488-4B51-B27A-E371064EEB0A}" destId="{C1B0457E-316D-4378-BCA3-6A2D4086E0E0}" srcOrd="2" destOrd="0" presId="urn:microsoft.com/office/officeart/2005/8/layout/default"/>
    <dgm:cxn modelId="{B4D001D9-8C9D-4EAF-A8CF-F61A9492E5F4}" type="presParOf" srcId="{D106C761-8488-4B51-B27A-E371064EEB0A}" destId="{5FCE8D3C-625A-4F1E-A03F-7E299FF08F45}" srcOrd="3" destOrd="0" presId="urn:microsoft.com/office/officeart/2005/8/layout/default"/>
    <dgm:cxn modelId="{76A2A5C3-4407-464C-9864-9E4D752AAABF}" type="presParOf" srcId="{D106C761-8488-4B51-B27A-E371064EEB0A}" destId="{22620518-6D42-4C00-ACA6-1E6541209537}" srcOrd="4" destOrd="0" presId="urn:microsoft.com/office/officeart/2005/8/layout/default"/>
    <dgm:cxn modelId="{0964ECEE-8E6E-48CA-9E07-200BB19D51B1}" type="presParOf" srcId="{D106C761-8488-4B51-B27A-E371064EEB0A}" destId="{AC94CCAF-2B92-4875-8D0B-1F51C3E59254}" srcOrd="5" destOrd="0" presId="urn:microsoft.com/office/officeart/2005/8/layout/default"/>
    <dgm:cxn modelId="{120DC3AF-C3A9-4661-BA09-3AA51CE554E9}" type="presParOf" srcId="{D106C761-8488-4B51-B27A-E371064EEB0A}" destId="{B6AE99D0-9381-4257-9F77-A059CFED5455}"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1CA14-C2FE-4820-9714-03AEC9B3952D}">
      <dsp:nvSpPr>
        <dsp:cNvPr id="0" name=""/>
        <dsp:cNvSpPr/>
      </dsp:nvSpPr>
      <dsp:spPr>
        <a:xfrm>
          <a:off x="35152" y="223283"/>
          <a:ext cx="12121694"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Mission</a:t>
          </a:r>
        </a:p>
      </dsp:txBody>
      <dsp:txXfrm>
        <a:off x="35152" y="522422"/>
        <a:ext cx="11822555" cy="598279"/>
      </dsp:txXfrm>
    </dsp:sp>
    <dsp:sp modelId="{D34A1E81-BF6D-4A72-AAB0-E75DB10BC6F5}">
      <dsp:nvSpPr>
        <dsp:cNvPr id="0" name=""/>
        <dsp:cNvSpPr/>
      </dsp:nvSpPr>
      <dsp:spPr>
        <a:xfrm>
          <a:off x="35152" y="1212052"/>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What do we do today?</a:t>
          </a:r>
        </a:p>
        <a:p>
          <a:pPr marL="0" lvl="0" indent="0" algn="l" defTabSz="1066800">
            <a:lnSpc>
              <a:spcPct val="90000"/>
            </a:lnSpc>
            <a:spcBef>
              <a:spcPct val="0"/>
            </a:spcBef>
            <a:spcAft>
              <a:spcPct val="35000"/>
            </a:spcAft>
            <a:buNone/>
          </a:pPr>
          <a:r>
            <a:rPr lang="en-GB" sz="2400" kern="1200" dirty="0"/>
            <a:t>- Who do we serve?</a:t>
          </a:r>
        </a:p>
        <a:p>
          <a:pPr marL="0" lvl="0" indent="0" algn="l" defTabSz="1066800">
            <a:lnSpc>
              <a:spcPct val="90000"/>
            </a:lnSpc>
            <a:spcBef>
              <a:spcPct val="0"/>
            </a:spcBef>
            <a:spcAft>
              <a:spcPct val="35000"/>
            </a:spcAft>
            <a:buNone/>
          </a:pPr>
          <a:r>
            <a:rPr lang="en-GB" sz="2400" kern="1200" dirty="0"/>
            <a:t>- What are we trying to accomplish?</a:t>
          </a:r>
        </a:p>
        <a:p>
          <a:pPr marL="0" lvl="0" indent="0" algn="l" defTabSz="1066800">
            <a:lnSpc>
              <a:spcPct val="90000"/>
            </a:lnSpc>
            <a:spcBef>
              <a:spcPct val="0"/>
            </a:spcBef>
            <a:spcAft>
              <a:spcPct val="35000"/>
            </a:spcAft>
            <a:buNone/>
          </a:pPr>
          <a:r>
            <a:rPr lang="en-GB" sz="2400" kern="1200" dirty="0"/>
            <a:t>- What impact do we want to achieve?</a:t>
          </a:r>
          <a:endParaRPr lang="en-ZA" sz="2400" kern="1200" dirty="0"/>
        </a:p>
      </dsp:txBody>
      <dsp:txXfrm>
        <a:off x="35152" y="1212052"/>
        <a:ext cx="3733481" cy="3577136"/>
      </dsp:txXfrm>
    </dsp:sp>
    <dsp:sp modelId="{19303ED2-3D24-4BD0-8B38-28096987509B}">
      <dsp:nvSpPr>
        <dsp:cNvPr id="0" name=""/>
        <dsp:cNvSpPr/>
      </dsp:nvSpPr>
      <dsp:spPr>
        <a:xfrm>
          <a:off x="3768634" y="811743"/>
          <a:ext cx="8388212"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a:effectLst>
                <a:outerShdw blurRad="38100" dist="38100" dir="2700000" algn="tl">
                  <a:srgbClr val="000000">
                    <a:alpha val="43137"/>
                  </a:srgbClr>
                </a:outerShdw>
              </a:effectLst>
            </a:rPr>
            <a:t>Vision</a:t>
          </a:r>
        </a:p>
      </dsp:txBody>
      <dsp:txXfrm>
        <a:off x="3768634" y="1110882"/>
        <a:ext cx="8089073" cy="598279"/>
      </dsp:txXfrm>
    </dsp:sp>
    <dsp:sp modelId="{4F86B391-34A9-42C5-9D58-7D4E1ABD3535}">
      <dsp:nvSpPr>
        <dsp:cNvPr id="0" name=""/>
        <dsp:cNvSpPr/>
      </dsp:nvSpPr>
      <dsp:spPr>
        <a:xfrm>
          <a:off x="3768634" y="1800513"/>
          <a:ext cx="3733481" cy="35771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Where are we moving toward?</a:t>
          </a:r>
        </a:p>
        <a:p>
          <a:pPr marL="0" lvl="0" indent="0" algn="l" defTabSz="1066800">
            <a:lnSpc>
              <a:spcPct val="90000"/>
            </a:lnSpc>
            <a:spcBef>
              <a:spcPct val="0"/>
            </a:spcBef>
            <a:spcAft>
              <a:spcPct val="35000"/>
            </a:spcAft>
            <a:buNone/>
          </a:pPr>
          <a:r>
            <a:rPr lang="en-GB" sz="2400" kern="1200" dirty="0"/>
            <a:t>- What do we want to achieve in the future?</a:t>
          </a:r>
        </a:p>
        <a:p>
          <a:pPr marL="0" lvl="0" indent="0" algn="l" defTabSz="1066800">
            <a:lnSpc>
              <a:spcPct val="90000"/>
            </a:lnSpc>
            <a:spcBef>
              <a:spcPct val="0"/>
            </a:spcBef>
            <a:spcAft>
              <a:spcPct val="35000"/>
            </a:spcAft>
            <a:buNone/>
          </a:pPr>
          <a:r>
            <a:rPr lang="en-GB" sz="2400" kern="1200" dirty="0"/>
            <a:t>- What kind of society to do we envision?</a:t>
          </a:r>
          <a:endParaRPr lang="en-ZA" sz="2400" kern="1200" dirty="0"/>
        </a:p>
      </dsp:txBody>
      <dsp:txXfrm>
        <a:off x="3768634" y="1800513"/>
        <a:ext cx="3733481" cy="3577136"/>
      </dsp:txXfrm>
    </dsp:sp>
    <dsp:sp modelId="{54CCFF95-B1C3-46D9-8B22-1F875B1842AD}">
      <dsp:nvSpPr>
        <dsp:cNvPr id="0" name=""/>
        <dsp:cNvSpPr/>
      </dsp:nvSpPr>
      <dsp:spPr>
        <a:xfrm>
          <a:off x="7502116" y="1400203"/>
          <a:ext cx="4654730" cy="1196557"/>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4000" bIns="280254" numCol="1" spcCol="1270" anchor="ctr" anchorCtr="0">
          <a:noAutofit/>
        </a:bodyPr>
        <a:lstStyle/>
        <a:p>
          <a:pPr marL="0" lvl="0" indent="0" algn="l" defTabSz="1066800">
            <a:lnSpc>
              <a:spcPct val="90000"/>
            </a:lnSpc>
            <a:spcBef>
              <a:spcPct val="0"/>
            </a:spcBef>
            <a:spcAft>
              <a:spcPct val="35000"/>
            </a:spcAft>
            <a:buNone/>
          </a:pPr>
          <a:r>
            <a:rPr lang="en-ZA" sz="2400" b="1" kern="1200">
              <a:effectLst>
                <a:outerShdw blurRad="38100" dist="38100" dir="2700000" algn="tl">
                  <a:srgbClr val="000000">
                    <a:alpha val="43137"/>
                  </a:srgbClr>
                </a:outerShdw>
              </a:effectLst>
            </a:rPr>
            <a:t>Values</a:t>
          </a:r>
        </a:p>
      </dsp:txBody>
      <dsp:txXfrm>
        <a:off x="7502116" y="1699342"/>
        <a:ext cx="4355591" cy="598279"/>
      </dsp:txXfrm>
    </dsp:sp>
    <dsp:sp modelId="{00F8621F-C139-4EB5-86E6-3EC278DF8EB4}">
      <dsp:nvSpPr>
        <dsp:cNvPr id="0" name=""/>
        <dsp:cNvSpPr/>
      </dsp:nvSpPr>
      <dsp:spPr>
        <a:xfrm>
          <a:off x="7502116" y="2390263"/>
          <a:ext cx="3733481" cy="3524785"/>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 What do we stand for?</a:t>
          </a:r>
        </a:p>
        <a:p>
          <a:pPr marL="0" lvl="0" indent="0" algn="l" defTabSz="1066800">
            <a:lnSpc>
              <a:spcPct val="90000"/>
            </a:lnSpc>
            <a:spcBef>
              <a:spcPct val="0"/>
            </a:spcBef>
            <a:spcAft>
              <a:spcPct val="35000"/>
            </a:spcAft>
            <a:buNone/>
          </a:pPr>
          <a:r>
            <a:rPr lang="en-GB" sz="2400" kern="1200" dirty="0"/>
            <a:t>- What behaviours do we consider paramount?</a:t>
          </a:r>
        </a:p>
        <a:p>
          <a:pPr marL="0" lvl="0" indent="0" algn="l" defTabSz="1066800">
            <a:lnSpc>
              <a:spcPct val="90000"/>
            </a:lnSpc>
            <a:spcBef>
              <a:spcPct val="0"/>
            </a:spcBef>
            <a:spcAft>
              <a:spcPct val="35000"/>
            </a:spcAft>
            <a:buNone/>
          </a:pPr>
          <a:r>
            <a:rPr lang="en-GB" sz="2400" kern="1200" dirty="0"/>
            <a:t>- How will we conduct our activities to achieve our mission and vision?</a:t>
          </a:r>
        </a:p>
        <a:p>
          <a:pPr marL="0" lvl="0" indent="0" algn="l" defTabSz="1066800">
            <a:lnSpc>
              <a:spcPct val="90000"/>
            </a:lnSpc>
            <a:spcBef>
              <a:spcPct val="0"/>
            </a:spcBef>
            <a:spcAft>
              <a:spcPct val="35000"/>
            </a:spcAft>
            <a:buNone/>
          </a:pPr>
          <a:r>
            <a:rPr lang="en-GB" sz="2400" kern="1200" dirty="0"/>
            <a:t>- How do we treat members of our own organisation and community?</a:t>
          </a:r>
          <a:endParaRPr lang="en-ZA" sz="2400" kern="1200" dirty="0"/>
        </a:p>
      </dsp:txBody>
      <dsp:txXfrm>
        <a:off x="7502116" y="2390263"/>
        <a:ext cx="3733481" cy="35247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45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45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Funding from Government Schemes</a:t>
          </a:r>
        </a:p>
      </dsp:txBody>
      <dsp:txXfrm>
        <a:off x="0" y="459"/>
        <a:ext cx="10050538" cy="752140"/>
      </dsp:txXfrm>
    </dsp:sp>
    <dsp:sp modelId="{C358FC2F-A25E-4A02-9347-E50ACFAF99D2}">
      <dsp:nvSpPr>
        <dsp:cNvPr id="0" name=""/>
        <dsp:cNvSpPr/>
      </dsp:nvSpPr>
      <dsp:spPr>
        <a:xfrm>
          <a:off x="0" y="75259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DADE17-7B69-4124-8A18-6FAB4EE2A40C}">
      <dsp:nvSpPr>
        <dsp:cNvPr id="0" name=""/>
        <dsp:cNvSpPr/>
      </dsp:nvSpPr>
      <dsp:spPr>
        <a:xfrm>
          <a:off x="0" y="75259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Fund Raising from Corporate under CSR</a:t>
          </a:r>
          <a:endParaRPr lang="en-ZA" sz="2400" kern="1200" dirty="0">
            <a:solidFill>
              <a:srgbClr val="000000"/>
            </a:solidFill>
            <a:effectLst/>
          </a:endParaRPr>
        </a:p>
      </dsp:txBody>
      <dsp:txXfrm>
        <a:off x="0" y="752599"/>
        <a:ext cx="10050538" cy="752140"/>
      </dsp:txXfrm>
    </dsp:sp>
    <dsp:sp modelId="{F1DC8095-E381-4D08-A379-B49B08E6C130}">
      <dsp:nvSpPr>
        <dsp:cNvPr id="0" name=""/>
        <dsp:cNvSpPr/>
      </dsp:nvSpPr>
      <dsp:spPr>
        <a:xfrm>
          <a:off x="0" y="150473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74B43E-956E-4C77-9DD5-C1DFBB87ECD1}">
      <dsp:nvSpPr>
        <dsp:cNvPr id="0" name=""/>
        <dsp:cNvSpPr/>
      </dsp:nvSpPr>
      <dsp:spPr>
        <a:xfrm>
          <a:off x="0" y="150473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Student and Child Sponsorship programme</a:t>
          </a:r>
          <a:endParaRPr lang="en-ZA" sz="2400" kern="1200" dirty="0">
            <a:solidFill>
              <a:srgbClr val="000000"/>
            </a:solidFill>
            <a:effectLst/>
          </a:endParaRPr>
        </a:p>
      </dsp:txBody>
      <dsp:txXfrm>
        <a:off x="0" y="1504739"/>
        <a:ext cx="10050538" cy="752140"/>
      </dsp:txXfrm>
    </dsp:sp>
    <dsp:sp modelId="{EA2B8F66-BF0D-40E8-9E3C-67259DF2F3E7}">
      <dsp:nvSpPr>
        <dsp:cNvPr id="0" name=""/>
        <dsp:cNvSpPr/>
      </dsp:nvSpPr>
      <dsp:spPr>
        <a:xfrm>
          <a:off x="0" y="225687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15D5CD-B374-4394-B76A-631AE7416F35}">
      <dsp:nvSpPr>
        <dsp:cNvPr id="0" name=""/>
        <dsp:cNvSpPr/>
      </dsp:nvSpPr>
      <dsp:spPr>
        <a:xfrm>
          <a:off x="0" y="225687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Placing Donation Boxes</a:t>
          </a:r>
        </a:p>
      </dsp:txBody>
      <dsp:txXfrm>
        <a:off x="0" y="2256879"/>
        <a:ext cx="10050538" cy="752140"/>
      </dsp:txXfrm>
    </dsp:sp>
    <dsp:sp modelId="{4D672155-4312-4CB2-AD0A-A97B0BE16705}">
      <dsp:nvSpPr>
        <dsp:cNvPr id="0" name=""/>
        <dsp:cNvSpPr/>
      </dsp:nvSpPr>
      <dsp:spPr>
        <a:xfrm>
          <a:off x="0" y="300901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015042-BAB1-4D0E-8409-A4A590CD605A}">
      <dsp:nvSpPr>
        <dsp:cNvPr id="0" name=""/>
        <dsp:cNvSpPr/>
      </dsp:nvSpPr>
      <dsp:spPr>
        <a:xfrm>
          <a:off x="0" y="3009019"/>
          <a:ext cx="10050538" cy="752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Fund Raising using Internet Techniques </a:t>
          </a:r>
          <a:endParaRPr lang="en-ZA" sz="2400" kern="1200" dirty="0">
            <a:solidFill>
              <a:srgbClr val="000000"/>
            </a:solidFill>
            <a:effectLst/>
          </a:endParaRPr>
        </a:p>
      </dsp:txBody>
      <dsp:txXfrm>
        <a:off x="0" y="3009019"/>
        <a:ext cx="10050538" cy="7521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Online Donations through Website</a:t>
          </a:r>
        </a:p>
      </dsp:txBody>
      <dsp:txXfrm>
        <a:off x="0" y="1836"/>
        <a:ext cx="10050538" cy="626324"/>
      </dsp:txXfrm>
    </dsp:sp>
    <dsp:sp modelId="{FB85A3B4-7D1D-4F36-A857-35D3EDB563D5}">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5A4F4D-1903-4168-8F1F-3B22EAB9158B}">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Create a Social Media Groups</a:t>
          </a:r>
        </a:p>
      </dsp:txBody>
      <dsp:txXfrm>
        <a:off x="0" y="628160"/>
        <a:ext cx="10050538" cy="626324"/>
      </dsp:txXfrm>
    </dsp:sp>
    <dsp:sp modelId="{1450A923-75F3-48D9-82BB-0B6D4B3A2F47}">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265C225-1109-409B-849F-90FF3D84D0AD}">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Funding Appeal on Facebook Page</a:t>
          </a:r>
          <a:endParaRPr lang="en-ZA" sz="2400" kern="1200" dirty="0">
            <a:solidFill>
              <a:srgbClr val="000000"/>
            </a:solidFill>
            <a:effectLst/>
          </a:endParaRPr>
        </a:p>
      </dsp:txBody>
      <dsp:txXfrm>
        <a:off x="0" y="1254485"/>
        <a:ext cx="10050538" cy="626324"/>
      </dsp:txXfrm>
    </dsp:sp>
    <dsp:sp modelId="{12F1EF30-BCED-4F1C-A400-7289795DB3F8}">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FB6C55-6406-4C71-A1E3-FE998636D931}">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Appeals from Direct Mailing Applications</a:t>
          </a:r>
          <a:endParaRPr lang="en-ZA" sz="2400" kern="1200" dirty="0">
            <a:solidFill>
              <a:srgbClr val="000000"/>
            </a:solidFill>
            <a:effectLst/>
          </a:endParaRPr>
        </a:p>
      </dsp:txBody>
      <dsp:txXfrm>
        <a:off x="0" y="1880809"/>
        <a:ext cx="10050538" cy="626324"/>
      </dsp:txXfrm>
    </dsp:sp>
    <dsp:sp modelId="{A123059F-064F-4AB0-9D7C-E671D9AE0593}">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8066F1B-881F-4DE5-AB53-87EB43F6BBD3}">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Sending e-newsletter for Programmes and Activities</a:t>
          </a:r>
        </a:p>
      </dsp:txBody>
      <dsp:txXfrm>
        <a:off x="0" y="2507133"/>
        <a:ext cx="10050538" cy="626324"/>
      </dsp:txXfrm>
    </dsp:sp>
    <dsp:sp modelId="{F1769619-2BD6-4C32-8FAD-B731C2676C2E}">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6D5560-5D56-4B22-A50C-37286DD92852}">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Follow the Fundraising process of Existing NGOs </a:t>
          </a:r>
          <a:endParaRPr lang="en-ZA" sz="2400" kern="1200" dirty="0">
            <a:solidFill>
              <a:srgbClr val="000000"/>
            </a:solidFill>
            <a:effectLst/>
          </a:endParaRPr>
        </a:p>
      </dsp:txBody>
      <dsp:txXfrm>
        <a:off x="0" y="3133458"/>
        <a:ext cx="10050538" cy="6263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DDE95-B168-42AC-8315-89F1B358B24E}">
      <dsp:nvSpPr>
        <dsp:cNvPr id="0" name=""/>
        <dsp:cNvSpPr/>
      </dsp:nvSpPr>
      <dsp:spPr>
        <a:xfrm>
          <a:off x="0" y="1836"/>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87AC9C-D50E-4681-A8AB-A86D403B119A}">
      <dsp:nvSpPr>
        <dsp:cNvPr id="0" name=""/>
        <dsp:cNvSpPr/>
      </dsp:nvSpPr>
      <dsp:spPr>
        <a:xfrm>
          <a:off x="0" y="1836"/>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Organising Awareness Events</a:t>
          </a:r>
        </a:p>
      </dsp:txBody>
      <dsp:txXfrm>
        <a:off x="0" y="1836"/>
        <a:ext cx="10050538" cy="626324"/>
      </dsp:txXfrm>
    </dsp:sp>
    <dsp:sp modelId="{96FBB5B2-4DCB-4361-9622-BC7A761916F2}">
      <dsp:nvSpPr>
        <dsp:cNvPr id="0" name=""/>
        <dsp:cNvSpPr/>
      </dsp:nvSpPr>
      <dsp:spPr>
        <a:xfrm>
          <a:off x="0" y="628160"/>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47F559-E05B-4F01-BEEA-731A049F7651}">
      <dsp:nvSpPr>
        <dsp:cNvPr id="0" name=""/>
        <dsp:cNvSpPr/>
      </dsp:nvSpPr>
      <dsp:spPr>
        <a:xfrm>
          <a:off x="0" y="628160"/>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Organising Culture Events</a:t>
          </a:r>
        </a:p>
      </dsp:txBody>
      <dsp:txXfrm>
        <a:off x="0" y="628160"/>
        <a:ext cx="10050538" cy="626324"/>
      </dsp:txXfrm>
    </dsp:sp>
    <dsp:sp modelId="{F6D9F03F-C74B-41DA-87AA-9A1D4B68E819}">
      <dsp:nvSpPr>
        <dsp:cNvPr id="0" name=""/>
        <dsp:cNvSpPr/>
      </dsp:nvSpPr>
      <dsp:spPr>
        <a:xfrm>
          <a:off x="0" y="1254485"/>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3C6D9-8B6F-431A-9A4A-AD321114DCCC}">
      <dsp:nvSpPr>
        <dsp:cNvPr id="0" name=""/>
        <dsp:cNvSpPr/>
      </dsp:nvSpPr>
      <dsp:spPr>
        <a:xfrm>
          <a:off x="0" y="1254485"/>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Organising Fund Raising events</a:t>
          </a:r>
        </a:p>
      </dsp:txBody>
      <dsp:txXfrm>
        <a:off x="0" y="1254485"/>
        <a:ext cx="10050538" cy="626324"/>
      </dsp:txXfrm>
    </dsp:sp>
    <dsp:sp modelId="{19342C13-C386-4590-B3C8-901EF43E164C}">
      <dsp:nvSpPr>
        <dsp:cNvPr id="0" name=""/>
        <dsp:cNvSpPr/>
      </dsp:nvSpPr>
      <dsp:spPr>
        <a:xfrm>
          <a:off x="0" y="1880809"/>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689BBC-D4D9-4E72-BA64-30AD3CBBFD15}">
      <dsp:nvSpPr>
        <dsp:cNvPr id="0" name=""/>
        <dsp:cNvSpPr/>
      </dsp:nvSpPr>
      <dsp:spPr>
        <a:xfrm>
          <a:off x="0" y="1880809"/>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Organising Social Campaigns</a:t>
          </a:r>
        </a:p>
      </dsp:txBody>
      <dsp:txXfrm>
        <a:off x="0" y="1880809"/>
        <a:ext cx="10050538" cy="626324"/>
      </dsp:txXfrm>
    </dsp:sp>
    <dsp:sp modelId="{62EA5975-2F64-46AE-9BE7-60C1FD2A5859}">
      <dsp:nvSpPr>
        <dsp:cNvPr id="0" name=""/>
        <dsp:cNvSpPr/>
      </dsp:nvSpPr>
      <dsp:spPr>
        <a:xfrm>
          <a:off x="0" y="2507133"/>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E43909-1977-45F9-8E47-B6C945B26E3F}">
      <dsp:nvSpPr>
        <dsp:cNvPr id="0" name=""/>
        <dsp:cNvSpPr/>
      </dsp:nvSpPr>
      <dsp:spPr>
        <a:xfrm>
          <a:off x="0" y="2507133"/>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solidFill>
                <a:srgbClr val="000000"/>
              </a:solidFill>
              <a:effectLst/>
            </a:rPr>
            <a:t>Fund raising through trainings, conferences and seminars</a:t>
          </a:r>
          <a:endParaRPr lang="en-ZA" sz="2400" kern="1200" dirty="0">
            <a:solidFill>
              <a:srgbClr val="000000"/>
            </a:solidFill>
            <a:effectLst/>
          </a:endParaRPr>
        </a:p>
      </dsp:txBody>
      <dsp:txXfrm>
        <a:off x="0" y="2507133"/>
        <a:ext cx="10050538" cy="626324"/>
      </dsp:txXfrm>
    </dsp:sp>
    <dsp:sp modelId="{FBA0C7D9-AC20-4D31-8F08-73800F100218}">
      <dsp:nvSpPr>
        <dsp:cNvPr id="0" name=""/>
        <dsp:cNvSpPr/>
      </dsp:nvSpPr>
      <dsp:spPr>
        <a:xfrm>
          <a:off x="0" y="3133458"/>
          <a:ext cx="1005053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01D7EC-1B29-42D8-84B0-49CE84BE06FD}">
      <dsp:nvSpPr>
        <dsp:cNvPr id="0" name=""/>
        <dsp:cNvSpPr/>
      </dsp:nvSpPr>
      <dsp:spPr>
        <a:xfrm>
          <a:off x="0" y="3133458"/>
          <a:ext cx="10050538" cy="62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kern="1200" dirty="0">
              <a:solidFill>
                <a:srgbClr val="000000"/>
              </a:solidFill>
              <a:effectLst/>
            </a:rPr>
            <a:t>Cause Related Fund Generation</a:t>
          </a:r>
        </a:p>
      </dsp:txBody>
      <dsp:txXfrm>
        <a:off x="0" y="3133458"/>
        <a:ext cx="10050538" cy="6263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83676-C8B7-4EC6-AAE6-CBA969592ADC}">
      <dsp:nvSpPr>
        <dsp:cNvPr id="0" name=""/>
        <dsp:cNvSpPr/>
      </dsp:nvSpPr>
      <dsp:spPr>
        <a:xfrm>
          <a:off x="12354"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International</a:t>
          </a:r>
        </a:p>
      </dsp:txBody>
      <dsp:txXfrm>
        <a:off x="12354" y="892275"/>
        <a:ext cx="2389995" cy="601274"/>
      </dsp:txXfrm>
    </dsp:sp>
    <dsp:sp modelId="{7729360B-FDFB-481E-A543-520B70BFD210}">
      <dsp:nvSpPr>
        <dsp:cNvPr id="0" name=""/>
        <dsp:cNvSpPr/>
      </dsp:nvSpPr>
      <dsp:spPr>
        <a:xfrm>
          <a:off x="458362"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Crowdfunding</a:t>
          </a:r>
        </a:p>
        <a:p>
          <a:pPr marL="228600" lvl="1" indent="-228600" algn="l" defTabSz="1066800">
            <a:lnSpc>
              <a:spcPct val="90000"/>
            </a:lnSpc>
            <a:spcBef>
              <a:spcPct val="0"/>
            </a:spcBef>
            <a:spcAft>
              <a:spcPct val="15000"/>
            </a:spcAft>
            <a:buChar char="•"/>
          </a:pPr>
          <a:r>
            <a:rPr lang="en-ZA" sz="2400" kern="1200" dirty="0"/>
            <a:t>Cooperate funding</a:t>
          </a:r>
        </a:p>
        <a:p>
          <a:pPr marL="228600" lvl="1" indent="-228600" algn="l" defTabSz="1066800">
            <a:lnSpc>
              <a:spcPct val="90000"/>
            </a:lnSpc>
            <a:spcBef>
              <a:spcPct val="0"/>
            </a:spcBef>
            <a:spcAft>
              <a:spcPct val="15000"/>
            </a:spcAft>
            <a:buChar char="•"/>
          </a:pPr>
          <a:r>
            <a:rPr lang="en-ZA" sz="2400" kern="1200" dirty="0"/>
            <a:t>Research and sustainability</a:t>
          </a:r>
        </a:p>
        <a:p>
          <a:pPr marL="228600" lvl="1" indent="-228600" algn="l" defTabSz="1066800">
            <a:lnSpc>
              <a:spcPct val="90000"/>
            </a:lnSpc>
            <a:spcBef>
              <a:spcPct val="0"/>
            </a:spcBef>
            <a:spcAft>
              <a:spcPct val="15000"/>
            </a:spcAft>
            <a:buChar char="•"/>
          </a:pPr>
          <a:r>
            <a:rPr lang="en-ZA" sz="2400" kern="1200" dirty="0"/>
            <a:t>Tenders and grants</a:t>
          </a:r>
        </a:p>
      </dsp:txBody>
      <dsp:txXfrm>
        <a:off x="530911" y="1566099"/>
        <a:ext cx="2331917" cy="3238902"/>
      </dsp:txXfrm>
    </dsp:sp>
    <dsp:sp modelId="{740BD144-6659-4897-B12B-9F57EB1BF0E1}">
      <dsp:nvSpPr>
        <dsp:cNvPr id="0" name=""/>
        <dsp:cNvSpPr/>
      </dsp:nvSpPr>
      <dsp:spPr>
        <a:xfrm>
          <a:off x="2775542" y="895393"/>
          <a:ext cx="791167" cy="59503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2775542" y="1014401"/>
        <a:ext cx="612655" cy="357023"/>
      </dsp:txXfrm>
    </dsp:sp>
    <dsp:sp modelId="{6007F811-FAE9-441B-AB30-193E78B4364A}">
      <dsp:nvSpPr>
        <dsp:cNvPr id="0" name=""/>
        <dsp:cNvSpPr/>
      </dsp:nvSpPr>
      <dsp:spPr>
        <a:xfrm>
          <a:off x="3895119"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Regional</a:t>
          </a:r>
        </a:p>
      </dsp:txBody>
      <dsp:txXfrm>
        <a:off x="3895119" y="892275"/>
        <a:ext cx="2389995" cy="601274"/>
      </dsp:txXfrm>
    </dsp:sp>
    <dsp:sp modelId="{2B1200DB-8001-451A-9300-064AA300C5DA}">
      <dsp:nvSpPr>
        <dsp:cNvPr id="0" name=""/>
        <dsp:cNvSpPr/>
      </dsp:nvSpPr>
      <dsp:spPr>
        <a:xfrm>
          <a:off x="4341126"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European Union</a:t>
          </a:r>
        </a:p>
        <a:p>
          <a:pPr marL="228600" lvl="1" indent="-228600" algn="l" defTabSz="1066800">
            <a:lnSpc>
              <a:spcPct val="90000"/>
            </a:lnSpc>
            <a:spcBef>
              <a:spcPct val="0"/>
            </a:spcBef>
            <a:spcAft>
              <a:spcPct val="15000"/>
            </a:spcAft>
            <a:buChar char="•"/>
          </a:pPr>
          <a:r>
            <a:rPr lang="en-ZA" sz="2400" kern="1200" dirty="0"/>
            <a:t>Erasmus +</a:t>
          </a:r>
        </a:p>
        <a:p>
          <a:pPr marL="228600" lvl="1" indent="-228600" algn="l" defTabSz="1066800">
            <a:lnSpc>
              <a:spcPct val="90000"/>
            </a:lnSpc>
            <a:spcBef>
              <a:spcPct val="0"/>
            </a:spcBef>
            <a:spcAft>
              <a:spcPct val="15000"/>
            </a:spcAft>
            <a:buChar char="•"/>
          </a:pPr>
          <a:r>
            <a:rPr lang="en-ZA" sz="2400" kern="1200" dirty="0"/>
            <a:t>Horizon 2020</a:t>
          </a:r>
        </a:p>
      </dsp:txBody>
      <dsp:txXfrm>
        <a:off x="4413675" y="1566099"/>
        <a:ext cx="2331917" cy="3238902"/>
      </dsp:txXfrm>
    </dsp:sp>
    <dsp:sp modelId="{0350F97D-DE6C-4B2A-AAE3-920EBE59C46A}">
      <dsp:nvSpPr>
        <dsp:cNvPr id="0" name=""/>
        <dsp:cNvSpPr/>
      </dsp:nvSpPr>
      <dsp:spPr>
        <a:xfrm>
          <a:off x="6658307" y="895393"/>
          <a:ext cx="791167" cy="59503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ZA" sz="400" kern="1200"/>
        </a:p>
      </dsp:txBody>
      <dsp:txXfrm>
        <a:off x="6658307" y="1014401"/>
        <a:ext cx="612655" cy="357023"/>
      </dsp:txXfrm>
    </dsp:sp>
    <dsp:sp modelId="{0F3FE30F-7161-4843-81B0-0A460F5B1946}">
      <dsp:nvSpPr>
        <dsp:cNvPr id="0" name=""/>
        <dsp:cNvSpPr/>
      </dsp:nvSpPr>
      <dsp:spPr>
        <a:xfrm>
          <a:off x="7777884" y="892275"/>
          <a:ext cx="2389995" cy="9019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National</a:t>
          </a:r>
        </a:p>
      </dsp:txBody>
      <dsp:txXfrm>
        <a:off x="7777884" y="892275"/>
        <a:ext cx="2389995" cy="601274"/>
      </dsp:txXfrm>
    </dsp:sp>
    <dsp:sp modelId="{2A8A09CF-AD68-4706-AFBF-AA779DA66444}">
      <dsp:nvSpPr>
        <dsp:cNvPr id="0" name=""/>
        <dsp:cNvSpPr/>
      </dsp:nvSpPr>
      <dsp:spPr>
        <a:xfrm>
          <a:off x="8223891" y="1493550"/>
          <a:ext cx="2477015" cy="338400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a:t>Local community funds, trusts, and grants</a:t>
          </a:r>
        </a:p>
        <a:p>
          <a:pPr marL="228600" lvl="1" indent="-228600" algn="l" defTabSz="1066800">
            <a:lnSpc>
              <a:spcPct val="90000"/>
            </a:lnSpc>
            <a:spcBef>
              <a:spcPct val="0"/>
            </a:spcBef>
            <a:spcAft>
              <a:spcPct val="15000"/>
            </a:spcAft>
            <a:buChar char="•"/>
          </a:pPr>
          <a:r>
            <a:rPr lang="en-ZA" sz="2400" kern="1200" dirty="0"/>
            <a:t>Cooperate funding</a:t>
          </a:r>
        </a:p>
      </dsp:txBody>
      <dsp:txXfrm>
        <a:off x="8296440" y="1566099"/>
        <a:ext cx="2331917" cy="32389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0CB3-92C3-4623-AD95-5D69FE48066B}">
      <dsp:nvSpPr>
        <dsp:cNvPr id="0" name=""/>
        <dsp:cNvSpPr/>
      </dsp:nvSpPr>
      <dsp:spPr>
        <a:xfrm>
          <a:off x="3075"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Identify a core group (2-3 writers) for writing</a:t>
          </a:r>
          <a:endParaRPr lang="en-ZA" sz="2400" kern="1200" dirty="0">
            <a:effectLst>
              <a:outerShdw blurRad="38100" dist="38100" dir="2700000" algn="tl">
                <a:srgbClr val="000000">
                  <a:alpha val="43137"/>
                </a:srgbClr>
              </a:outerShdw>
            </a:effectLst>
          </a:endParaRPr>
        </a:p>
      </dsp:txBody>
      <dsp:txXfrm>
        <a:off x="3075" y="609852"/>
        <a:ext cx="2439594" cy="1463756"/>
      </dsp:txXfrm>
    </dsp:sp>
    <dsp:sp modelId="{598910D5-92C3-4418-A17A-0F4E121A2B02}">
      <dsp:nvSpPr>
        <dsp:cNvPr id="0" name=""/>
        <dsp:cNvSpPr/>
      </dsp:nvSpPr>
      <dsp:spPr>
        <a:xfrm>
          <a:off x="2686629"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Identify the audience</a:t>
          </a:r>
        </a:p>
      </dsp:txBody>
      <dsp:txXfrm>
        <a:off x="2686629" y="609852"/>
        <a:ext cx="2439594" cy="1463756"/>
      </dsp:txXfrm>
    </dsp:sp>
    <dsp:sp modelId="{8A84D2A5-E7EC-454D-92D6-60614B4E562D}">
      <dsp:nvSpPr>
        <dsp:cNvPr id="0" name=""/>
        <dsp:cNvSpPr/>
      </dsp:nvSpPr>
      <dsp:spPr>
        <a:xfrm>
          <a:off x="5370183"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Gather Information</a:t>
          </a:r>
        </a:p>
      </dsp:txBody>
      <dsp:txXfrm>
        <a:off x="5370183" y="609852"/>
        <a:ext cx="2439594" cy="1463756"/>
      </dsp:txXfrm>
    </dsp:sp>
    <dsp:sp modelId="{2D671174-12E8-4958-A868-A44676163B47}">
      <dsp:nvSpPr>
        <dsp:cNvPr id="0" name=""/>
        <dsp:cNvSpPr/>
      </dsp:nvSpPr>
      <dsp:spPr>
        <a:xfrm>
          <a:off x="8053737" y="609852"/>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Make a Case</a:t>
          </a:r>
        </a:p>
      </dsp:txBody>
      <dsp:txXfrm>
        <a:off x="8053737" y="609852"/>
        <a:ext cx="2439594" cy="1463756"/>
      </dsp:txXfrm>
    </dsp:sp>
    <dsp:sp modelId="{F83331B4-99F0-4BDF-A2EA-5C80E04E6D17}">
      <dsp:nvSpPr>
        <dsp:cNvPr id="0" name=""/>
        <dsp:cNvSpPr/>
      </dsp:nvSpPr>
      <dsp:spPr>
        <a:xfrm>
          <a:off x="3075"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Compile all the information</a:t>
          </a:r>
        </a:p>
      </dsp:txBody>
      <dsp:txXfrm>
        <a:off x="3075" y="2317568"/>
        <a:ext cx="2439594" cy="1463756"/>
      </dsp:txXfrm>
    </dsp:sp>
    <dsp:sp modelId="{1D9096BC-91CA-4810-9C2B-E7C5BC55BB87}">
      <dsp:nvSpPr>
        <dsp:cNvPr id="0" name=""/>
        <dsp:cNvSpPr/>
      </dsp:nvSpPr>
      <dsp:spPr>
        <a:xfrm>
          <a:off x="2686629"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Share the draft with your team</a:t>
          </a:r>
          <a:endParaRPr lang="en-ZA" sz="2400" kern="1200">
            <a:effectLst>
              <a:outerShdw blurRad="38100" dist="38100" dir="2700000" algn="tl">
                <a:srgbClr val="000000">
                  <a:alpha val="43137"/>
                </a:srgbClr>
              </a:outerShdw>
            </a:effectLst>
          </a:endParaRPr>
        </a:p>
      </dsp:txBody>
      <dsp:txXfrm>
        <a:off x="2686629" y="2317568"/>
        <a:ext cx="2439594" cy="1463756"/>
      </dsp:txXfrm>
    </dsp:sp>
    <dsp:sp modelId="{5D4460A3-5120-493C-A3AD-FDCDF0F46F55}">
      <dsp:nvSpPr>
        <dsp:cNvPr id="0" name=""/>
        <dsp:cNvSpPr/>
      </dsp:nvSpPr>
      <dsp:spPr>
        <a:xfrm>
          <a:off x="5370183"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Packaging the case statement</a:t>
          </a:r>
        </a:p>
      </dsp:txBody>
      <dsp:txXfrm>
        <a:off x="5370183" y="2317568"/>
        <a:ext cx="2439594" cy="1463756"/>
      </dsp:txXfrm>
    </dsp:sp>
    <dsp:sp modelId="{57CBB7CE-E30A-43D0-BA42-D00A7F077DD0}">
      <dsp:nvSpPr>
        <dsp:cNvPr id="0" name=""/>
        <dsp:cNvSpPr/>
      </dsp:nvSpPr>
      <dsp:spPr>
        <a:xfrm>
          <a:off x="8053737" y="2317568"/>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Share with donors</a:t>
          </a:r>
        </a:p>
      </dsp:txBody>
      <dsp:txXfrm>
        <a:off x="8053737" y="2317568"/>
        <a:ext cx="2439594" cy="1463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D1A43-CC5E-404B-9CCE-BF893FA295A2}">
      <dsp:nvSpPr>
        <dsp:cNvPr id="0" name=""/>
        <dsp:cNvSpPr/>
      </dsp:nvSpPr>
      <dsp:spPr>
        <a:xfrm>
          <a:off x="1336651"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Organization background</a:t>
          </a:r>
        </a:p>
      </dsp:txBody>
      <dsp:txXfrm>
        <a:off x="1336651" y="130"/>
        <a:ext cx="2444719" cy="1466831"/>
      </dsp:txXfrm>
    </dsp:sp>
    <dsp:sp modelId="{D2034C50-7029-40D5-9579-F7EFDED558F3}">
      <dsp:nvSpPr>
        <dsp:cNvPr id="0" name=""/>
        <dsp:cNvSpPr/>
      </dsp:nvSpPr>
      <dsp:spPr>
        <a:xfrm>
          <a:off x="3976435" y="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Vision and mission statement</a:t>
          </a:r>
        </a:p>
      </dsp:txBody>
      <dsp:txXfrm>
        <a:off x="3976435" y="0"/>
        <a:ext cx="2444719" cy="1466831"/>
      </dsp:txXfrm>
    </dsp:sp>
    <dsp:sp modelId="{FABED667-3C07-469B-9302-1FFC39205D83}">
      <dsp:nvSpPr>
        <dsp:cNvPr id="0" name=""/>
        <dsp:cNvSpPr/>
      </dsp:nvSpPr>
      <dsp:spPr>
        <a:xfrm>
          <a:off x="6715035" y="130"/>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Major Programs and Activities</a:t>
          </a:r>
        </a:p>
      </dsp:txBody>
      <dsp:txXfrm>
        <a:off x="6715035" y="130"/>
        <a:ext cx="2444719" cy="1466831"/>
      </dsp:txXfrm>
    </dsp:sp>
    <dsp:sp modelId="{E8E8FBAB-2D59-434A-AD8B-6F72A20E8563}">
      <dsp:nvSpPr>
        <dsp:cNvPr id="0" name=""/>
        <dsp:cNvSpPr/>
      </dsp:nvSpPr>
      <dsp:spPr>
        <a:xfrm>
          <a:off x="2681247"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Accomplishments</a:t>
          </a:r>
        </a:p>
      </dsp:txBody>
      <dsp:txXfrm>
        <a:off x="2681247" y="1711433"/>
        <a:ext cx="2444719" cy="1466831"/>
      </dsp:txXfrm>
    </dsp:sp>
    <dsp:sp modelId="{D4872610-42DF-46EE-8B2C-842AE25726AE}">
      <dsp:nvSpPr>
        <dsp:cNvPr id="0" name=""/>
        <dsp:cNvSpPr/>
      </dsp:nvSpPr>
      <dsp:spPr>
        <a:xfrm>
          <a:off x="5370439" y="1711433"/>
          <a:ext cx="2444719" cy="14668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The Social Cause you need assistance for</a:t>
          </a:r>
          <a:endParaRPr lang="en-ZA" sz="2400" kern="1200">
            <a:effectLst>
              <a:outerShdw blurRad="38100" dist="38100" dir="2700000" algn="tl">
                <a:srgbClr val="000000">
                  <a:alpha val="43137"/>
                </a:srgbClr>
              </a:outerShdw>
            </a:effectLst>
          </a:endParaRPr>
        </a:p>
      </dsp:txBody>
      <dsp:txXfrm>
        <a:off x="5370439" y="1711433"/>
        <a:ext cx="2444719" cy="1466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049E-B329-4067-877B-B52D34A1B1D2}">
      <dsp:nvSpPr>
        <dsp:cNvPr id="0" name=""/>
        <dsp:cNvSpPr/>
      </dsp:nvSpPr>
      <dsp:spPr>
        <a:xfrm>
          <a:off x="3075"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Funding Requirement</a:t>
          </a:r>
        </a:p>
      </dsp:txBody>
      <dsp:txXfrm>
        <a:off x="3075" y="826895"/>
        <a:ext cx="2439594" cy="1463756"/>
      </dsp:txXfrm>
    </dsp:sp>
    <dsp:sp modelId="{DB1394C4-C0E4-4864-B753-E3837D5F2C39}">
      <dsp:nvSpPr>
        <dsp:cNvPr id="0" name=""/>
        <dsp:cNvSpPr/>
      </dsp:nvSpPr>
      <dsp:spPr>
        <a:xfrm>
          <a:off x="2686629"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Benefits from Partnership</a:t>
          </a:r>
        </a:p>
      </dsp:txBody>
      <dsp:txXfrm>
        <a:off x="2686629" y="826895"/>
        <a:ext cx="2439594" cy="1463756"/>
      </dsp:txXfrm>
    </dsp:sp>
    <dsp:sp modelId="{DA3923FA-3D6D-46F5-8825-1730DB6EE49F}">
      <dsp:nvSpPr>
        <dsp:cNvPr id="0" name=""/>
        <dsp:cNvSpPr/>
      </dsp:nvSpPr>
      <dsp:spPr>
        <a:xfrm>
          <a:off x="5370183"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Meaningful Impact</a:t>
          </a:r>
        </a:p>
      </dsp:txBody>
      <dsp:txXfrm>
        <a:off x="5370183" y="826895"/>
        <a:ext cx="2439594" cy="1463756"/>
      </dsp:txXfrm>
    </dsp:sp>
    <dsp:sp modelId="{AEC289CF-A0D6-4596-B716-7A25B0A60E76}">
      <dsp:nvSpPr>
        <dsp:cNvPr id="0" name=""/>
        <dsp:cNvSpPr/>
      </dsp:nvSpPr>
      <dsp:spPr>
        <a:xfrm>
          <a:off x="8053737" y="826895"/>
          <a:ext cx="2439594" cy="1463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Ways for support</a:t>
          </a:r>
        </a:p>
      </dsp:txBody>
      <dsp:txXfrm>
        <a:off x="8053737" y="826895"/>
        <a:ext cx="2439594" cy="14637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D6161-8612-44F4-B4ED-F39D14948210}">
      <dsp:nvSpPr>
        <dsp:cNvPr id="0" name=""/>
        <dsp:cNvSpPr/>
      </dsp:nvSpPr>
      <dsp:spPr>
        <a:xfrm>
          <a:off x="0"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effectLst>
                <a:outerShdw blurRad="38100" dist="38100" dir="2700000" algn="tl">
                  <a:srgbClr val="000000">
                    <a:alpha val="43137"/>
                  </a:srgbClr>
                </a:outerShdw>
              </a:effectLst>
            </a:rPr>
            <a:t>Model 1: </a:t>
          </a:r>
          <a:r>
            <a:rPr lang="en-GB" sz="2400" kern="1200" dirty="0">
              <a:solidFill>
                <a:schemeClr val="bg1"/>
              </a:solidFill>
              <a:effectLst>
                <a:outerShdw blurRad="38100" dist="38100" dir="2700000" algn="tl">
                  <a:srgbClr val="000000">
                    <a:alpha val="43137"/>
                  </a:srgbClr>
                </a:outerShdw>
              </a:effectLst>
            </a:rPr>
            <a:t>Using donations to pay back investors</a:t>
          </a:r>
          <a:endParaRPr lang="en-ZA" sz="2400" kern="1200" dirty="0">
            <a:solidFill>
              <a:schemeClr val="bg1"/>
            </a:solidFill>
            <a:effectLst>
              <a:outerShdw blurRad="38100" dist="38100" dir="2700000" algn="tl">
                <a:srgbClr val="000000">
                  <a:alpha val="43137"/>
                </a:srgbClr>
              </a:outerShdw>
            </a:effectLst>
          </a:endParaRPr>
        </a:p>
      </dsp:txBody>
      <dsp:txXfrm>
        <a:off x="0" y="647343"/>
        <a:ext cx="3311011" cy="1986606"/>
      </dsp:txXfrm>
    </dsp:sp>
    <dsp:sp modelId="{D613D23A-06B3-464E-9FB6-072874C5C273}">
      <dsp:nvSpPr>
        <dsp:cNvPr id="0" name=""/>
        <dsp:cNvSpPr/>
      </dsp:nvSpPr>
      <dsp:spPr>
        <a:xfrm>
          <a:off x="3642112"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 2: </a:t>
          </a:r>
          <a:r>
            <a:rPr lang="en-GB" sz="2400" kern="1200" dirty="0">
              <a:solidFill>
                <a:schemeClr val="bg1"/>
              </a:solidFill>
              <a:effectLst>
                <a:outerShdw blurRad="38100" dist="38100" dir="2700000" algn="tl">
                  <a:srgbClr val="000000">
                    <a:alpha val="43137"/>
                  </a:srgbClr>
                </a:outerShdw>
              </a:effectLst>
            </a:rPr>
            <a:t>Using income generated from dual-purpose assets to pay back investors</a:t>
          </a:r>
          <a:endParaRPr lang="en-ZA" sz="2400" kern="1200" dirty="0">
            <a:solidFill>
              <a:schemeClr val="bg1"/>
            </a:solidFill>
            <a:effectLst>
              <a:outerShdw blurRad="38100" dist="38100" dir="2700000" algn="tl">
                <a:srgbClr val="000000">
                  <a:alpha val="43137"/>
                </a:srgbClr>
              </a:outerShdw>
            </a:effectLst>
          </a:endParaRPr>
        </a:p>
      </dsp:txBody>
      <dsp:txXfrm>
        <a:off x="3642112" y="647343"/>
        <a:ext cx="3311011" cy="1986606"/>
      </dsp:txXfrm>
    </dsp:sp>
    <dsp:sp modelId="{EBB1EBE1-1015-4354-9F46-1595B769C9DE}">
      <dsp:nvSpPr>
        <dsp:cNvPr id="0" name=""/>
        <dsp:cNvSpPr/>
      </dsp:nvSpPr>
      <dsp:spPr>
        <a:xfrm>
          <a:off x="7284225" y="647343"/>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Model 3:</a:t>
          </a:r>
          <a:r>
            <a:rPr lang="en-GB" sz="2400" kern="1200" dirty="0">
              <a:solidFill>
                <a:schemeClr val="bg1"/>
              </a:solidFill>
              <a:effectLst>
                <a:outerShdw blurRad="38100" dist="38100" dir="2700000" algn="tl">
                  <a:srgbClr val="000000">
                    <a:alpha val="43137"/>
                  </a:srgbClr>
                </a:outerShdw>
              </a:effectLst>
            </a:rPr>
            <a:t> Using income generated from independent social enterprises to pay back investors</a:t>
          </a:r>
          <a:endParaRPr lang="en-ZA" sz="2400" kern="1200" dirty="0">
            <a:solidFill>
              <a:schemeClr val="bg1"/>
            </a:solidFill>
            <a:effectLst>
              <a:outerShdw blurRad="38100" dist="38100" dir="2700000" algn="tl">
                <a:srgbClr val="000000">
                  <a:alpha val="43137"/>
                </a:srgbClr>
              </a:outerShdw>
            </a:effectLst>
          </a:endParaRPr>
        </a:p>
      </dsp:txBody>
      <dsp:txXfrm>
        <a:off x="7284225" y="647343"/>
        <a:ext cx="3311011" cy="198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2B092-6D36-475E-A723-764ADE75186A}">
      <dsp:nvSpPr>
        <dsp:cNvPr id="0" name=""/>
        <dsp:cNvSpPr/>
      </dsp:nvSpPr>
      <dsp:spPr>
        <a:xfrm>
          <a:off x="8665"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Have a financial plan​</a:t>
          </a:r>
        </a:p>
      </dsp:txBody>
      <dsp:txXfrm>
        <a:off x="8665" y="608"/>
        <a:ext cx="2459978" cy="1475986"/>
      </dsp:txXfrm>
    </dsp:sp>
    <dsp:sp modelId="{2DB371B1-BA9A-4853-8C05-C27FE56F9D6A}">
      <dsp:nvSpPr>
        <dsp:cNvPr id="0" name=""/>
        <dsp:cNvSpPr/>
      </dsp:nvSpPr>
      <dsp:spPr>
        <a:xfrm>
          <a:off x="2714641"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Make saving a priority​</a:t>
          </a:r>
        </a:p>
      </dsp:txBody>
      <dsp:txXfrm>
        <a:off x="2714641" y="608"/>
        <a:ext cx="2459978" cy="1475986"/>
      </dsp:txXfrm>
    </dsp:sp>
    <dsp:sp modelId="{FC3AFA28-4DA0-4369-90A5-EB4300FDEC42}">
      <dsp:nvSpPr>
        <dsp:cNvPr id="0" name=""/>
        <dsp:cNvSpPr/>
      </dsp:nvSpPr>
      <dsp:spPr>
        <a:xfrm>
          <a:off x="5420617"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Understand the power of compounding​</a:t>
          </a:r>
          <a:endParaRPr lang="en-ZA" sz="2400" kern="1200">
            <a:effectLst>
              <a:outerShdw blurRad="38100" dist="38100" dir="2700000" algn="tl">
                <a:srgbClr val="000000">
                  <a:alpha val="43137"/>
                </a:srgbClr>
              </a:outerShdw>
            </a:effectLst>
          </a:endParaRPr>
        </a:p>
      </dsp:txBody>
      <dsp:txXfrm>
        <a:off x="5420617" y="608"/>
        <a:ext cx="2459978" cy="1475986"/>
      </dsp:txXfrm>
    </dsp:sp>
    <dsp:sp modelId="{31F4B702-9F61-46EA-BF69-CF355441EA9E}">
      <dsp:nvSpPr>
        <dsp:cNvPr id="0" name=""/>
        <dsp:cNvSpPr/>
      </dsp:nvSpPr>
      <dsp:spPr>
        <a:xfrm>
          <a:off x="8126593" y="608"/>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Understand risk​</a:t>
          </a:r>
        </a:p>
      </dsp:txBody>
      <dsp:txXfrm>
        <a:off x="8126593" y="608"/>
        <a:ext cx="2459978" cy="1475986"/>
      </dsp:txXfrm>
    </dsp:sp>
    <dsp:sp modelId="{50DFAE23-BA2F-42BD-A27C-B8015461D997}">
      <dsp:nvSpPr>
        <dsp:cNvPr id="0" name=""/>
        <dsp:cNvSpPr/>
      </dsp:nvSpPr>
      <dsp:spPr>
        <a:xfrm>
          <a:off x="4067629" y="1722593"/>
          <a:ext cx="2459978" cy="14759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Understand diversification and asset allocation​</a:t>
          </a:r>
          <a:endParaRPr lang="en-ZA" sz="2400" kern="1200">
            <a:effectLst>
              <a:outerShdw blurRad="38100" dist="38100" dir="2700000" algn="tl">
                <a:srgbClr val="000000">
                  <a:alpha val="43137"/>
                </a:srgbClr>
              </a:outerShdw>
            </a:effectLst>
          </a:endParaRPr>
        </a:p>
      </dsp:txBody>
      <dsp:txXfrm>
        <a:off x="4067629" y="1722593"/>
        <a:ext cx="2459978" cy="14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AE23-BA2F-42BD-A27C-B8015461D997}">
      <dsp:nvSpPr>
        <dsp:cNvPr id="0" name=""/>
        <dsp:cNvSpPr/>
      </dsp:nvSpPr>
      <dsp:spPr>
        <a:xfrm>
          <a:off x="132026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Keep costs low​</a:t>
          </a:r>
          <a:endParaRPr lang="en-ZA" sz="2400" kern="1200" dirty="0">
            <a:effectLst>
              <a:outerShdw blurRad="38100" dist="38100" dir="2700000" algn="tl">
                <a:srgbClr val="000000">
                  <a:alpha val="43137"/>
                </a:srgbClr>
              </a:outerShdw>
            </a:effectLst>
          </a:endParaRPr>
        </a:p>
      </dsp:txBody>
      <dsp:txXfrm>
        <a:off x="1320265" y="123"/>
        <a:ext cx="2485845" cy="1491507"/>
      </dsp:txXfrm>
    </dsp:sp>
    <dsp:sp modelId="{AF7530EE-1B17-45D1-8E1F-89490759E919}">
      <dsp:nvSpPr>
        <dsp:cNvPr id="0" name=""/>
        <dsp:cNvSpPr/>
      </dsp:nvSpPr>
      <dsp:spPr>
        <a:xfrm>
          <a:off x="405469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Understand classic investment strategies​</a:t>
          </a:r>
        </a:p>
      </dsp:txBody>
      <dsp:txXfrm>
        <a:off x="4054695" y="123"/>
        <a:ext cx="2485845" cy="1491507"/>
      </dsp:txXfrm>
    </dsp:sp>
    <dsp:sp modelId="{49877031-60C5-403E-9FE8-07B472F34DD0}">
      <dsp:nvSpPr>
        <dsp:cNvPr id="0" name=""/>
        <dsp:cNvSpPr/>
      </dsp:nvSpPr>
      <dsp:spPr>
        <a:xfrm>
          <a:off x="6789125" y="123"/>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Be disciplined​</a:t>
          </a:r>
        </a:p>
      </dsp:txBody>
      <dsp:txXfrm>
        <a:off x="6789125" y="123"/>
        <a:ext cx="2485845" cy="1491507"/>
      </dsp:txXfrm>
    </dsp:sp>
    <dsp:sp modelId="{8F61F95C-D1D1-4DC3-ACC8-D6B264150086}">
      <dsp:nvSpPr>
        <dsp:cNvPr id="0" name=""/>
        <dsp:cNvSpPr/>
      </dsp:nvSpPr>
      <dsp:spPr>
        <a:xfrm>
          <a:off x="268748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Think like an owner or lender​</a:t>
          </a:r>
          <a:endParaRPr lang="en-ZA" sz="2400" kern="1200">
            <a:effectLst>
              <a:outerShdw blurRad="38100" dist="38100" dir="2700000" algn="tl">
                <a:srgbClr val="000000">
                  <a:alpha val="43137"/>
                </a:srgbClr>
              </a:outerShdw>
            </a:effectLst>
          </a:endParaRPr>
        </a:p>
      </dsp:txBody>
      <dsp:txXfrm>
        <a:off x="2687480" y="1740215"/>
        <a:ext cx="2485845" cy="1491507"/>
      </dsp:txXfrm>
    </dsp:sp>
    <dsp:sp modelId="{C9E968FF-29F9-4FA8-8B06-34BA27FE29EB}">
      <dsp:nvSpPr>
        <dsp:cNvPr id="0" name=""/>
        <dsp:cNvSpPr/>
      </dsp:nvSpPr>
      <dsp:spPr>
        <a:xfrm>
          <a:off x="5421910" y="1740215"/>
          <a:ext cx="2485845" cy="149150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If you do not understand it, do not invest in it</a:t>
          </a:r>
          <a:endParaRPr lang="en-ZA" sz="2400" kern="1200" dirty="0">
            <a:effectLst>
              <a:outerShdw blurRad="38100" dist="38100" dir="2700000" algn="tl">
                <a:srgbClr val="000000">
                  <a:alpha val="43137"/>
                </a:srgbClr>
              </a:outerShdw>
            </a:effectLst>
          </a:endParaRPr>
        </a:p>
      </dsp:txBody>
      <dsp:txXfrm>
        <a:off x="5421910" y="1740215"/>
        <a:ext cx="2485845" cy="149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584CA-8895-43EE-A5F6-45427BC29474}">
      <dsp:nvSpPr>
        <dsp:cNvPr id="0" name=""/>
        <dsp:cNvSpPr/>
      </dsp:nvSpPr>
      <dsp:spPr>
        <a:xfrm>
          <a:off x="808072"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Convenient digital wallets, like Google Pay and  </a:t>
          </a:r>
          <a:r>
            <a:rPr lang="en-GB" sz="2400" kern="1200" dirty="0" err="1">
              <a:effectLst>
                <a:outerShdw blurRad="38100" dist="38100" dir="2700000" algn="tl">
                  <a:srgbClr val="000000">
                    <a:alpha val="43137"/>
                  </a:srgbClr>
                </a:outerShdw>
              </a:effectLst>
            </a:rPr>
            <a:t>ApplePay</a:t>
          </a:r>
          <a:endParaRPr lang="en-ZA" sz="2400" kern="1200" dirty="0">
            <a:effectLst>
              <a:outerShdw blurRad="38100" dist="38100" dir="2700000" algn="tl">
                <a:srgbClr val="000000">
                  <a:alpha val="43137"/>
                </a:srgbClr>
              </a:outerShdw>
            </a:effectLst>
          </a:endParaRPr>
        </a:p>
      </dsp:txBody>
      <dsp:txXfrm>
        <a:off x="808072" y="1400"/>
        <a:ext cx="2633101" cy="1579861"/>
      </dsp:txXfrm>
    </dsp:sp>
    <dsp:sp modelId="{5527BCA8-5116-4C07-87DE-5A2702452727}">
      <dsp:nvSpPr>
        <dsp:cNvPr id="0" name=""/>
        <dsp:cNvSpPr/>
      </dsp:nvSpPr>
      <dsp:spPr>
        <a:xfrm>
          <a:off x="3704485"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Cryptocurrency donations</a:t>
          </a:r>
        </a:p>
      </dsp:txBody>
      <dsp:txXfrm>
        <a:off x="3704485" y="1400"/>
        <a:ext cx="2633101" cy="1579861"/>
      </dsp:txXfrm>
    </dsp:sp>
    <dsp:sp modelId="{077117AC-B612-48FB-96F6-36CEF78C4336}">
      <dsp:nvSpPr>
        <dsp:cNvPr id="0" name=""/>
        <dsp:cNvSpPr/>
      </dsp:nvSpPr>
      <dsp:spPr>
        <a:xfrm>
          <a:off x="6600897" y="1400"/>
          <a:ext cx="2633101" cy="1579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outerShdw blurRad="38100" dist="38100" dir="2700000" algn="tl">
                  <a:srgbClr val="000000">
                    <a:alpha val="43137"/>
                  </a:srgbClr>
                </a:outerShdw>
              </a:effectLst>
            </a:rPr>
            <a:t>Trusted payment apps, like PayPal and Venmo</a:t>
          </a:r>
          <a:endParaRPr lang="en-ZA" sz="2400" kern="1200">
            <a:effectLst>
              <a:outerShdw blurRad="38100" dist="38100" dir="2700000" algn="tl">
                <a:srgbClr val="000000">
                  <a:alpha val="43137"/>
                </a:srgbClr>
              </a:outerShdw>
            </a:effectLst>
          </a:endParaRPr>
        </a:p>
      </dsp:txBody>
      <dsp:txXfrm>
        <a:off x="6600897" y="1400"/>
        <a:ext cx="2633101" cy="1579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46C51-F2BD-47EC-A689-144DE7A886DA}">
      <dsp:nvSpPr>
        <dsp:cNvPr id="0" name=""/>
        <dsp:cNvSpPr/>
      </dsp:nvSpPr>
      <dsp:spPr>
        <a:xfrm>
          <a:off x="5421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Facebook</a:t>
          </a:r>
        </a:p>
      </dsp:txBody>
      <dsp:txXfrm>
        <a:off x="845523" y="303807"/>
        <a:ext cx="1464903" cy="1464903"/>
      </dsp:txXfrm>
    </dsp:sp>
    <dsp:sp modelId="{8D62BDB7-4584-4537-93A0-BCFA98136EE6}">
      <dsp:nvSpPr>
        <dsp:cNvPr id="0" name=""/>
        <dsp:cNvSpPr/>
      </dsp:nvSpPr>
      <dsp:spPr>
        <a:xfrm>
          <a:off x="21994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Instagram</a:t>
          </a:r>
        </a:p>
      </dsp:txBody>
      <dsp:txXfrm>
        <a:off x="2502873" y="303807"/>
        <a:ext cx="1464903" cy="1464903"/>
      </dsp:txXfrm>
    </dsp:sp>
    <dsp:sp modelId="{E3C96E50-BE4C-41C4-AC18-E4E44561ED5D}">
      <dsp:nvSpPr>
        <dsp:cNvPr id="0" name=""/>
        <dsp:cNvSpPr/>
      </dsp:nvSpPr>
      <dsp:spPr>
        <a:xfrm>
          <a:off x="385683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Twitter</a:t>
          </a:r>
        </a:p>
      </dsp:txBody>
      <dsp:txXfrm>
        <a:off x="4160223" y="303807"/>
        <a:ext cx="1464903" cy="1464903"/>
      </dsp:txXfrm>
    </dsp:sp>
    <dsp:sp modelId="{A2E7BB03-D843-435E-BC9F-1A938B629C21}">
      <dsp:nvSpPr>
        <dsp:cNvPr id="0" name=""/>
        <dsp:cNvSpPr/>
      </dsp:nvSpPr>
      <dsp:spPr>
        <a:xfrm>
          <a:off x="5514181" y="415"/>
          <a:ext cx="2071687" cy="20716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4012" tIns="30480" rIns="114012"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TikTok</a:t>
          </a:r>
        </a:p>
      </dsp:txBody>
      <dsp:txXfrm>
        <a:off x="5817573" y="303807"/>
        <a:ext cx="1464903" cy="1464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9C0AA-521E-4F4D-9824-E3243D534222}">
      <dsp:nvSpPr>
        <dsp:cNvPr id="0" name=""/>
        <dsp:cNvSpPr/>
      </dsp:nvSpPr>
      <dsp:spPr>
        <a:xfrm>
          <a:off x="2985"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Improve Retention</a:t>
          </a:r>
        </a:p>
      </dsp:txBody>
      <dsp:txXfrm>
        <a:off x="2985" y="782893"/>
        <a:ext cx="2368552" cy="1421131"/>
      </dsp:txXfrm>
    </dsp:sp>
    <dsp:sp modelId="{E6A2AF48-ED3A-4771-9798-67FEB4513485}">
      <dsp:nvSpPr>
        <dsp:cNvPr id="0" name=""/>
        <dsp:cNvSpPr/>
      </dsp:nvSpPr>
      <dsp:spPr>
        <a:xfrm>
          <a:off x="2608393"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Reduce Workload</a:t>
          </a:r>
        </a:p>
      </dsp:txBody>
      <dsp:txXfrm>
        <a:off x="2608393" y="782893"/>
        <a:ext cx="2368552" cy="1421131"/>
      </dsp:txXfrm>
    </dsp:sp>
    <dsp:sp modelId="{B704CA32-7526-40DD-8867-F19CF536ABA8}">
      <dsp:nvSpPr>
        <dsp:cNvPr id="0" name=""/>
        <dsp:cNvSpPr/>
      </dsp:nvSpPr>
      <dsp:spPr>
        <a:xfrm>
          <a:off x="5213802"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Increase Acquisition</a:t>
          </a:r>
        </a:p>
      </dsp:txBody>
      <dsp:txXfrm>
        <a:off x="5213802" y="782893"/>
        <a:ext cx="2368552" cy="1421131"/>
      </dsp:txXfrm>
    </dsp:sp>
    <dsp:sp modelId="{513004BD-6634-453D-B12A-B17405400E25}">
      <dsp:nvSpPr>
        <dsp:cNvPr id="0" name=""/>
        <dsp:cNvSpPr/>
      </dsp:nvSpPr>
      <dsp:spPr>
        <a:xfrm>
          <a:off x="7819210" y="782893"/>
          <a:ext cx="2368552" cy="14211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Enhance Adaptability</a:t>
          </a:r>
        </a:p>
      </dsp:txBody>
      <dsp:txXfrm>
        <a:off x="7819210" y="782893"/>
        <a:ext cx="2368552" cy="1421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46A44-115A-45C1-84B9-966FB117F780}">
      <dsp:nvSpPr>
        <dsp:cNvPr id="0" name=""/>
        <dsp:cNvSpPr/>
      </dsp:nvSpPr>
      <dsp:spPr>
        <a:xfrm>
          <a:off x="62598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 typeface="Arial" panose="020B0604020202020204" pitchFamily="34" charset="0"/>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Classy</a:t>
          </a:r>
          <a:endParaRPr lang="en-ZA" sz="2400" kern="1200" dirty="0">
            <a:effectLst>
              <a:outerShdw blurRad="38100" dist="38100" dir="2700000" algn="tl">
                <a:srgbClr val="000000">
                  <a:alpha val="43137"/>
                </a:srgbClr>
              </a:outerShdw>
            </a:effectLst>
          </a:endParaRPr>
        </a:p>
      </dsp:txBody>
      <dsp:txXfrm>
        <a:off x="625988" y="68"/>
        <a:ext cx="2172851" cy="1303710"/>
      </dsp:txXfrm>
    </dsp:sp>
    <dsp:sp modelId="{0358AE2C-E118-43B0-A535-19D35BA2C5CA}">
      <dsp:nvSpPr>
        <dsp:cNvPr id="0" name=""/>
        <dsp:cNvSpPr/>
      </dsp:nvSpPr>
      <dsp:spPr>
        <a:xfrm>
          <a:off x="3016124"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First Giving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68"/>
        <a:ext cx="2172851" cy="1303710"/>
      </dsp:txXfrm>
    </dsp:sp>
    <dsp:sp modelId="{A6CB702D-3F7A-48CA-926A-0B2904E47F38}">
      <dsp:nvSpPr>
        <dsp:cNvPr id="0" name=""/>
        <dsp:cNvSpPr/>
      </dsp:nvSpPr>
      <dsp:spPr>
        <a:xfrm>
          <a:off x="5406261"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Mobile Cause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68"/>
        <a:ext cx="2172851" cy="1303710"/>
      </dsp:txXfrm>
    </dsp:sp>
    <dsp:sp modelId="{36542EBD-8805-47D7-89FB-27AC1DCDB76C}">
      <dsp:nvSpPr>
        <dsp:cNvPr id="0" name=""/>
        <dsp:cNvSpPr/>
      </dsp:nvSpPr>
      <dsp:spPr>
        <a:xfrm>
          <a:off x="7796398" y="68"/>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Qgiv</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796398" y="68"/>
        <a:ext cx="2172851" cy="1303710"/>
      </dsp:txXfrm>
    </dsp:sp>
    <dsp:sp modelId="{B22C46C9-54C6-4720-9822-1C0CBBD13DF3}">
      <dsp:nvSpPr>
        <dsp:cNvPr id="0" name=""/>
        <dsp:cNvSpPr/>
      </dsp:nvSpPr>
      <dsp:spPr>
        <a:xfrm>
          <a:off x="3016124"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Crowdrise</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3016124" y="1521064"/>
        <a:ext cx="2172851" cy="1303710"/>
      </dsp:txXfrm>
    </dsp:sp>
    <dsp:sp modelId="{C6EAA20B-5FBF-4689-B72B-71CCB75B4F1F}">
      <dsp:nvSpPr>
        <dsp:cNvPr id="0" name=""/>
        <dsp:cNvSpPr/>
      </dsp:nvSpPr>
      <dsp:spPr>
        <a:xfrm>
          <a:off x="5406261" y="1521064"/>
          <a:ext cx="2172851" cy="13037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CauseVox</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6261" y="1521064"/>
        <a:ext cx="2172851" cy="13037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AA20B-5FBF-4689-B72B-71CCB75B4F1F}">
      <dsp:nvSpPr>
        <dsp:cNvPr id="0" name=""/>
        <dsp:cNvSpPr/>
      </dsp:nvSpPr>
      <dsp:spPr>
        <a:xfrm>
          <a:off x="492513"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Salsa Labs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92513" y="537"/>
        <a:ext cx="2234933" cy="1340959"/>
      </dsp:txXfrm>
    </dsp:sp>
    <dsp:sp modelId="{3B7EB71C-66D3-4003-AFDB-BA0F28B2A111}">
      <dsp:nvSpPr>
        <dsp:cNvPr id="0" name=""/>
        <dsp:cNvSpPr/>
      </dsp:nvSpPr>
      <dsp:spPr>
        <a:xfrm>
          <a:off x="2950939"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Neon </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2950939" y="537"/>
        <a:ext cx="2234933" cy="1340959"/>
      </dsp:txXfrm>
    </dsp:sp>
    <dsp:sp modelId="{185DCC05-83D4-41D2-A542-D307A069F3CB}">
      <dsp:nvSpPr>
        <dsp:cNvPr id="0" name=""/>
        <dsp:cNvSpPr/>
      </dsp:nvSpPr>
      <dsp:spPr>
        <a:xfrm>
          <a:off x="5409365"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Bloomerang</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5409365" y="537"/>
        <a:ext cx="2234933" cy="1340959"/>
      </dsp:txXfrm>
    </dsp:sp>
    <dsp:sp modelId="{D2E7D006-3E22-4C14-8BA6-33475B10DCC6}">
      <dsp:nvSpPr>
        <dsp:cNvPr id="0" name=""/>
        <dsp:cNvSpPr/>
      </dsp:nvSpPr>
      <dsp:spPr>
        <a:xfrm>
          <a:off x="7867791" y="537"/>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EveryAction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7867791" y="537"/>
        <a:ext cx="2234933" cy="1340959"/>
      </dsp:txXfrm>
    </dsp:sp>
    <dsp:sp modelId="{7FE32BFA-7254-45A7-9995-C42A5489F0CC}">
      <dsp:nvSpPr>
        <dsp:cNvPr id="0" name=""/>
        <dsp:cNvSpPr/>
      </dsp:nvSpPr>
      <dsp:spPr>
        <a:xfrm>
          <a:off x="4180152" y="1564990"/>
          <a:ext cx="2234933" cy="13409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0" lang="en-GB" sz="2400" b="0" i="0" u="sng" strike="noStrike" kern="1200" cap="none" spc="0" normalizeH="0" baseline="0" noProof="0">
              <a:ln/>
              <a:effectLst>
                <a:outerShdw blurRad="38100" dist="38100" dir="2700000" algn="tl">
                  <a:srgbClr val="000000">
                    <a:alpha val="43137"/>
                  </a:srgbClr>
                </a:outerShdw>
              </a:effectLst>
              <a:uLnTx/>
              <a:uFillTx/>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Double the Donation</a:t>
          </a:r>
          <a:endParaRPr kumimoji="0" lang="en-GB" sz="2400" b="0" i="0" u="none" strike="noStrike" kern="1200" cap="none" spc="0" normalizeH="0" baseline="0" noProof="0" dirty="0">
            <a:ln/>
            <a:effectLst>
              <a:outerShdw blurRad="38100" dist="38100" dir="2700000" algn="tl">
                <a:srgbClr val="000000">
                  <a:alpha val="43137"/>
                </a:srgbClr>
              </a:outerShdw>
            </a:effectLst>
            <a:uLnTx/>
            <a:uFillTx/>
            <a:latin typeface="Calibri" panose="020F0502020204030204"/>
            <a:ea typeface="+mn-ea"/>
            <a:cs typeface="+mn-cs"/>
          </a:endParaRPr>
        </a:p>
      </dsp:txBody>
      <dsp:txXfrm>
        <a:off x="4180152" y="1564990"/>
        <a:ext cx="2234933" cy="13409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8FDC7-14E1-4715-A8EC-7BBF84E29424}">
      <dsp:nvSpPr>
        <dsp:cNvPr id="0" name=""/>
        <dsp:cNvSpPr/>
      </dsp:nvSpPr>
      <dsp:spPr>
        <a:xfrm>
          <a:off x="2788" y="403227"/>
          <a:ext cx="3627001" cy="24032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ZA" sz="2400" b="0" kern="1200" dirty="0">
              <a:effectLst>
                <a:outerShdw blurRad="38100" dist="38100" dir="2700000" algn="tl">
                  <a:srgbClr val="000000">
                    <a:alpha val="43137"/>
                  </a:srgbClr>
                </a:outerShdw>
              </a:effectLst>
            </a:rPr>
            <a:t>Individual Donations</a:t>
          </a:r>
        </a:p>
        <a:p>
          <a:pPr marL="228600" lvl="1" indent="-228600" algn="l" defTabSz="1066800">
            <a:lnSpc>
              <a:spcPct val="90000"/>
            </a:lnSpc>
            <a:spcBef>
              <a:spcPct val="0"/>
            </a:spcBef>
            <a:spcAft>
              <a:spcPct val="15000"/>
            </a:spcAft>
            <a:buChar char="•"/>
          </a:pPr>
          <a:r>
            <a:rPr lang="en-ZA" sz="2400" kern="1200" dirty="0"/>
            <a:t>Online Giving</a:t>
          </a:r>
        </a:p>
        <a:p>
          <a:pPr marL="228600" lvl="1" indent="-228600" algn="l" defTabSz="1066800">
            <a:lnSpc>
              <a:spcPct val="90000"/>
            </a:lnSpc>
            <a:spcBef>
              <a:spcPct val="0"/>
            </a:spcBef>
            <a:spcAft>
              <a:spcPct val="15000"/>
            </a:spcAft>
            <a:buChar char="•"/>
          </a:pPr>
          <a:r>
            <a:rPr lang="en-ZA" sz="2400" kern="1200" dirty="0"/>
            <a:t>Monthly Giving</a:t>
          </a:r>
        </a:p>
        <a:p>
          <a:pPr marL="228600" lvl="1" indent="-228600" algn="l" defTabSz="1066800">
            <a:lnSpc>
              <a:spcPct val="90000"/>
            </a:lnSpc>
            <a:spcBef>
              <a:spcPct val="0"/>
            </a:spcBef>
            <a:spcAft>
              <a:spcPct val="15000"/>
            </a:spcAft>
            <a:buChar char="•"/>
          </a:pPr>
          <a:r>
            <a:rPr lang="en-ZA" sz="2400" kern="1200" dirty="0"/>
            <a:t>Peer-to-Peer Fundraising</a:t>
          </a:r>
        </a:p>
        <a:p>
          <a:pPr marL="228600" lvl="1" indent="-228600" algn="l" defTabSz="1066800">
            <a:lnSpc>
              <a:spcPct val="90000"/>
            </a:lnSpc>
            <a:spcBef>
              <a:spcPct val="0"/>
            </a:spcBef>
            <a:spcAft>
              <a:spcPct val="15000"/>
            </a:spcAft>
            <a:buChar char="•"/>
          </a:pPr>
          <a:r>
            <a:rPr lang="en-ZA" sz="2400" kern="1200" dirty="0"/>
            <a:t>Major Donors</a:t>
          </a:r>
        </a:p>
      </dsp:txBody>
      <dsp:txXfrm>
        <a:off x="2788" y="403227"/>
        <a:ext cx="3627001" cy="2403224"/>
      </dsp:txXfrm>
    </dsp:sp>
    <dsp:sp modelId="{C1B0457E-316D-4378-BCA3-6A2D4086E0E0}">
      <dsp:nvSpPr>
        <dsp:cNvPr id="0" name=""/>
        <dsp:cNvSpPr/>
      </dsp:nvSpPr>
      <dsp:spPr>
        <a:xfrm>
          <a:off x="3987792" y="1000688"/>
          <a:ext cx="2064675" cy="12083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Sponsorships</a:t>
          </a:r>
        </a:p>
      </dsp:txBody>
      <dsp:txXfrm>
        <a:off x="3987792" y="1000688"/>
        <a:ext cx="2064675" cy="1208303"/>
      </dsp:txXfrm>
    </dsp:sp>
    <dsp:sp modelId="{22620518-6D42-4C00-ACA6-1E6541209537}">
      <dsp:nvSpPr>
        <dsp:cNvPr id="0" name=""/>
        <dsp:cNvSpPr/>
      </dsp:nvSpPr>
      <dsp:spPr>
        <a:xfrm>
          <a:off x="641047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Grants</a:t>
          </a:r>
        </a:p>
      </dsp:txBody>
      <dsp:txXfrm>
        <a:off x="6410471" y="1010375"/>
        <a:ext cx="1911987" cy="1188928"/>
      </dsp:txXfrm>
    </dsp:sp>
    <dsp:sp modelId="{B6AE99D0-9381-4257-9F77-A059CFED5455}">
      <dsp:nvSpPr>
        <dsp:cNvPr id="0" name=""/>
        <dsp:cNvSpPr/>
      </dsp:nvSpPr>
      <dsp:spPr>
        <a:xfrm>
          <a:off x="8680461" y="1010375"/>
          <a:ext cx="1911987" cy="11889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0" kern="1200" dirty="0">
              <a:solidFill>
                <a:srgbClr val="FFFFFF"/>
              </a:solidFill>
              <a:effectLst>
                <a:outerShdw blurRad="38100" dist="38100" dir="2700000" algn="tl">
                  <a:srgbClr val="000000">
                    <a:alpha val="43137"/>
                  </a:srgbClr>
                </a:outerShdw>
              </a:effectLst>
              <a:latin typeface="Calibri" panose="020F0502020204030204"/>
              <a:ea typeface="+mn-ea"/>
              <a:cs typeface="+mn-cs"/>
            </a:rPr>
            <a:t>Events</a:t>
          </a:r>
        </a:p>
      </dsp:txBody>
      <dsp:txXfrm>
        <a:off x="8680461" y="1010375"/>
        <a:ext cx="1911987" cy="118892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30899812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884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5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78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584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885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56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74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274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5015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8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7873716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06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566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1094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8800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074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0987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694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562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6896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8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393712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113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8721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1908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644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88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609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692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7655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8973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16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35938790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61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098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7414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795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630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343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6249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0344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6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118773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8365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761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9352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901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8510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982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690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41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687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39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25765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0509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8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678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54046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70579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727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00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395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732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4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4411365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8675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6344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97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23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2209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609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455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156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65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259777353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1329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1316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04515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9290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73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3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1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98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12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03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390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35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58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0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10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38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9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480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712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7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236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51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2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3531372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658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27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41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99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9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9194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76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0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2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246858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0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94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46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10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7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77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40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51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90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2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385250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19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01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28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92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68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6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4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86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41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239304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3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396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209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71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3222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474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258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6670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23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170209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05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292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36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013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352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862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9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339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6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11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218893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2979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8992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4400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901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1689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43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75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45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531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1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thepowermba.com/en/blog/pros-and-cons-of-crowdfunding#:~:text=%20Negatives%20of%20Crowdfunding%20%201%2011%20Inflexible.,to%20appreciate%20the%20time%2C%20effort%2C%20and...%20More%20" TargetMode="Externa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png"/><Relationship Id="rId7" Type="http://schemas.openxmlformats.org/officeDocument/2006/relationships/diagramQuickStyle" Target="../diagrams/quickStyle7.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1.png"/><Relationship Id="rId9" Type="http://schemas.microsoft.com/office/2007/relationships/diagramDrawing" Target="../diagrams/drawing7.xml"/></Relationships>
</file>

<file path=ppt/slides/_rels/slide10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21.png"/><Relationship Id="rId7" Type="http://schemas.openxmlformats.org/officeDocument/2006/relationships/diagramLayout" Target="../diagrams/layout8.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Data" Target="../diagrams/data8.xml"/><Relationship Id="rId5" Type="http://schemas.openxmlformats.org/officeDocument/2006/relationships/image" Target="../media/image11.png"/><Relationship Id="rId10" Type="http://schemas.microsoft.com/office/2007/relationships/diagramDrawing" Target="../diagrams/drawing8.xml"/><Relationship Id="rId4" Type="http://schemas.openxmlformats.org/officeDocument/2006/relationships/hyperlink" Target="https://blog.elevationweb.org/11-awesome-fundraising-tools-for-nonprofits" TargetMode="External"/><Relationship Id="rId9" Type="http://schemas.openxmlformats.org/officeDocument/2006/relationships/diagramColors" Target="../diagrams/colors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hyperlink" Target="https://cornershopcreative.com/portfolio/disability-rights-new-york-multi-step-donation-form/"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hyperlink" Target="https://www.investopedia.com/ask/answers/13/ngos-get-funding.asp" TargetMode="External"/><Relationship Id="rId4" Type="http://schemas.openxmlformats.org/officeDocument/2006/relationships/hyperlink" Target="https://www.investopedia.com/terms/p/private-sector.asp"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hyperlink" Target="https://www.investopedia.com/terms/c/classbshares.asp" TargetMode="External"/><Relationship Id="rId4" Type="http://schemas.openxmlformats.org/officeDocument/2006/relationships/hyperlink" Target="https://www.cnbc.com/2020/02/10/the-advice-from-warren-buffett-that-inspired-bill-and-melinda-gates.html"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https://www.investopedia.com/ask/answers/13/federal-government-fund-ngos.asp#citation-5"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hyperlink" Target="https://www2.fundsforngos.org/tag/united-nations/" TargetMode="External"/><Relationship Id="rId4" Type="http://schemas.openxmlformats.org/officeDocument/2006/relationships/hyperlink" Target="https://www2.fundsforngos.org/category/bilateral-donor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hyperlink" Target="https://www.fundsforngos.org/alternative-fundraising/3-major-sources-of-funding-for-ngo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hyperlink" Target="https://www.classy.org/blog/theres-more-than-one-way-to-fund-a-nonprofit/" TargetMode="External"/></Relationships>
</file>

<file path=ppt/slides/_rels/slide1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hyperlink" Target="https://europa.eu/youreurope/business/finance-funding/getting-funding/eu-funding-programmes/index_en.htm"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8.xml"/><Relationship Id="rId4" Type="http://schemas.openxmlformats.org/officeDocument/2006/relationships/hyperlink" Target="https://ec.europa.eu/info/funding-tenders/opportunities/portal/screen/home"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c.europa.eu/regional_policy/en/funding/cohesion-fund/" TargetMode="External"/><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hyperlink" Target="https://ec.europa.eu/regional_policy/en/funding/social-fund/" TargetMode="External"/><Relationship Id="rId5" Type="http://schemas.openxmlformats.org/officeDocument/2006/relationships/hyperlink" Target="https://ec.europa.eu/regional_policy/en/funding/erdf/" TargetMode="External"/><Relationship Id="rId4" Type="http://schemas.openxmlformats.org/officeDocument/2006/relationships/hyperlink" Target="https://ec.europa.eu/regional_policy/en/funding/"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rural-development_en#eafrd" TargetMode="External"/><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hyperlink" Target="https://ec.europa.eu/regional_policy/en/atlas/managing-authorities/" TargetMode="External"/><Relationship Id="rId5" Type="http://schemas.openxmlformats.org/officeDocument/2006/relationships/image" Target="../media/image11.png"/><Relationship Id="rId4" Type="http://schemas.openxmlformats.org/officeDocument/2006/relationships/hyperlink" Target="https://ec.europa.eu/fisheries/cfp/emff_en" TargetMode="Externa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hyperlink" Target="https://charity-registration.com/trading-subsidiaries-should-a-charity-have-one/#:~:text=The%20purpose%20of%20trading%20subsidiaries%20of%20charities%20is,not%20fall%20within%20the%20objects%20of%20the%20charity."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hyperlink" Target="https://www.charity-fundraising.org.uk/tender-writing-for-charities"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hyperlink" Target="https://www.fundsforngos.org/featured-articles/how-to-write-a-case-for-support-for-your-ngo/" TargetMode="External"/></Relationships>
</file>

<file path=ppt/slides/_rels/slide15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1.png"/><Relationship Id="rId7" Type="http://schemas.openxmlformats.org/officeDocument/2006/relationships/diagramColors" Target="../diagrams/colors14.xml"/><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1.png"/><Relationship Id="rId7" Type="http://schemas.openxmlformats.org/officeDocument/2006/relationships/diagramColors" Target="../diagrams/colors15.xml"/><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5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png"/><Relationship Id="rId7" Type="http://schemas.openxmlformats.org/officeDocument/2006/relationships/diagramColors" Target="../diagrams/colors16.xml"/><Relationship Id="rId2" Type="http://schemas.openxmlformats.org/officeDocument/2006/relationships/notesSlide" Target="../notesSlides/notesSlide111.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articles.bplans.com/the-key-elements-of-the-financial-plan/#cashflow" TargetMode="External"/><Relationship Id="rId2" Type="http://schemas.openxmlformats.org/officeDocument/2006/relationships/hyperlink" Target="https://articles.bplans.com/the-key-elements-of-the-financial-plan/#profitandloss" TargetMode="Externa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hyperlink" Target="6%20Steps%20to%20Write%20a%20Comprehensive%20Financial%20Plan%20for%20Your%20Small%20Business%20(bplans.com)" TargetMode="External"/><Relationship Id="rId4" Type="http://schemas.openxmlformats.org/officeDocument/2006/relationships/hyperlink" Target="https://articles.bplans.com/the-key-elements-of-the-financial-plan/#balancesheet"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5.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oakbusinessconsultant.com/case-study-for-ngo-financial-modeling/"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hyperlink" Target="https://www.gdrc.org/ngo/funding/funding-mix.html"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articles.bplans.com/the-key-elements-of-the-financial-plan/#personnelplan" TargetMode="External"/><Relationship Id="rId2" Type="http://schemas.openxmlformats.org/officeDocument/2006/relationships/hyperlink" Target="https://articles.bplans.com/the-key-elements-of-the-financial-plan/#salesforecast" TargetMode="Externa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hyperlink" Target="6%20Steps%20to%20Write%20a%20Comprehensive%20Financial%20Plan%20for%20Your%20Small%20Business%20(bplans.com)" TargetMode="External"/><Relationship Id="rId4" Type="http://schemas.openxmlformats.org/officeDocument/2006/relationships/hyperlink" Target="https://articles.bplans.com/the-key-elements-of-the-financial-plan/#businessratios"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0.xml"/><Relationship Id="rId1" Type="http://schemas.openxmlformats.org/officeDocument/2006/relationships/slideLayout" Target="../slideLayouts/slideLayout8.xml"/><Relationship Id="rId4" Type="http://schemas.openxmlformats.org/officeDocument/2006/relationships/hyperlink" Target="https://www.investopedia.com/terms/p/privateequity.asp"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hyperlink" Target="https://www.investopedia.com/terms/v/venturecapital.as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2.xml"/><Relationship Id="rId1" Type="http://schemas.openxmlformats.org/officeDocument/2006/relationships/slideLayout" Target="../slideLayouts/slideLayout8.xml"/><Relationship Id="rId5" Type="http://schemas.openxmlformats.org/officeDocument/2006/relationships/hyperlink" Target="https://www.investopedia.com/terms/e/equity.asp" TargetMode="External"/><Relationship Id="rId4" Type="http://schemas.openxmlformats.org/officeDocument/2006/relationships/hyperlink" Target="https://www.investopedia.com/terms/c/capitalmarkets.asp"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hyperlink" Target="https://www.investopedia.com/terms/a/angelinvestor.asp" TargetMode="External"/><Relationship Id="rId4" Type="http://schemas.openxmlformats.org/officeDocument/2006/relationships/hyperlink" Target="https://www.investopedia.com/terms/h/hnwi.asp"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8.xml"/><Relationship Id="rId5" Type="http://schemas.openxmlformats.org/officeDocument/2006/relationships/hyperlink" Target="https://www.investopedia.com/terms/b/business-plan.asp" TargetMode="External"/><Relationship Id="rId4" Type="http://schemas.openxmlformats.org/officeDocument/2006/relationships/hyperlink" Target="https://www.investopedia.com/terms/e/entrepreneur.asp"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www.investopedia.com/terms/e/equity-coinvestment.asp"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8.xml"/><Relationship Id="rId5" Type="http://schemas.openxmlformats.org/officeDocument/2006/relationships/hyperlink" Target="https://www.investopedia.com/terms/b/businessmodel.asp" TargetMode="External"/><Relationship Id="rId4" Type="http://schemas.openxmlformats.org/officeDocument/2006/relationships/hyperlink" Target="https://www.investopedia.com/articles/stocks/08/due-diligence.asp"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hyperlink" Target="https://www.investopedia.com/terms/i/ipo.asp" TargetMode="External"/><Relationship Id="rId4" Type="http://schemas.openxmlformats.org/officeDocument/2006/relationships/hyperlink" Target="https://www.investopedia.com/terms/m/merger.asp"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hyperlink" Target="https://www.psi.org/wp-content/uploads/2020/05/PSI_Zurich_Report_Executive_Summary.pdf"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1.png"/><Relationship Id="rId7" Type="http://schemas.openxmlformats.org/officeDocument/2006/relationships/diagramQuickStyle" Target="../diagrams/quickStyle17.xml"/><Relationship Id="rId2" Type="http://schemas.openxmlformats.org/officeDocument/2006/relationships/notesSlide" Target="../notesSlides/notesSlide148.xml"/><Relationship Id="rId1" Type="http://schemas.openxmlformats.org/officeDocument/2006/relationships/slideLayout" Target="../slideLayouts/slideLayout8.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hyperlink" Target="file:///C:\Users\aretz\AppData\Local\Temp\MicrosoftEdgeDownloads\602799db-03fe-420a-a59d-4efb908a927b\private%20investor%20capital%20ngo%20impact%20June%202014pdf.pdf" TargetMode="External"/><Relationship Id="rId9" Type="http://schemas.microsoft.com/office/2007/relationships/diagramDrawing" Target="../diagrams/drawing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0.xml"/><Relationship Id="rId1" Type="http://schemas.openxmlformats.org/officeDocument/2006/relationships/slideLayout" Target="../slideLayouts/slideLayout8.xml"/><Relationship Id="rId4" Type="http://schemas.openxmlformats.org/officeDocument/2006/relationships/hyperlink" Target="https://hbr.org/1997/03/virtuous-capital-what-foundations-can-learn-from-venture-capitalis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8.xml"/><Relationship Id="rId4" Type="http://schemas.openxmlformats.org/officeDocument/2006/relationships/hyperlink" Target="https://home.kpmg/xx/en/home/insights/2018/09/ngos-and-impact-investing.html"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hyperlink" Target="https://www.investopedia.com/terms/s/social-impact-bond.asp#:~:text=A%20social%20impact%20bond%20%28SIB%29%20is%20a%20contract,on%20the%20part%20of%20the%20savings%20achieved%20to"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ijsrp.org/research-paper-1121/ijsrp-p11922.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batonglobal.com/post/how-to-write-mission-vision-and-values-statements-with-examples#:~:text=The%20mission%20statement%20communicates%20the,organization's%20core%20principles%20and%20ethics"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3" Type="http://schemas.openxmlformats.org/officeDocument/2006/relationships/hyperlink" Target="https://www.gdrc.org/ngo/funding/funding-mix.html" TargetMode="External"/><Relationship Id="rId2" Type="http://schemas.openxmlformats.org/officeDocument/2006/relationships/notesSlide" Target="../notesSlides/notesSlide163.xml"/><Relationship Id="rId1" Type="http://schemas.openxmlformats.org/officeDocument/2006/relationships/slideLayout" Target="../slideLayouts/slideLayout8.xml"/><Relationship Id="rId5" Type="http://schemas.openxmlformats.org/officeDocument/2006/relationships/hyperlink" Target="https://smallbusiness.chron.com/advantages-disadvantages-external-financing-10033.html" TargetMode="External"/><Relationship Id="rId4" Type="http://schemas.openxmlformats.org/officeDocument/2006/relationships/hyperlink" Target="https://www.researchgate.net/publication/259828506_Benefits_and_Risks_of_Self-Financing_of_NGOs_-_Empirical_Evidence_from_the_Czech_Republic_Slovakia_and_Austria" TargetMode="External"/></Relationships>
</file>

<file path=ppt/slides/_rels/slide214.xml.rels><?xml version="1.0" encoding="UTF-8" standalone="yes"?>
<Relationships xmlns="http://schemas.openxmlformats.org/package/2006/relationships"><Relationship Id="rId3" Type="http://schemas.openxmlformats.org/officeDocument/2006/relationships/hyperlink" Target="https://www.investopedia.com/10-investing-concepts-beginners-need-to-learn-5219500" TargetMode="External"/><Relationship Id="rId2" Type="http://schemas.openxmlformats.org/officeDocument/2006/relationships/notesSlide" Target="../notesSlides/notesSlide164.xml"/><Relationship Id="rId1" Type="http://schemas.openxmlformats.org/officeDocument/2006/relationships/slideLayout" Target="../slideLayouts/slideLayout8.xml"/><Relationship Id="rId5"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4" Type="http://schemas.openxmlformats.org/officeDocument/2006/relationships/hyperlink" Target="https://www.batonglobal.com/post/how-to-write-mission-vision-and-values-statements-with-examples"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s://blog.elevationweb.org/11-awesome-fundraising-tools-for-nonprofits" TargetMode="External"/><Relationship Id="rId2" Type="http://schemas.openxmlformats.org/officeDocument/2006/relationships/notesSlide" Target="../notesSlides/notesSlide165.xml"/><Relationship Id="rId1" Type="http://schemas.openxmlformats.org/officeDocument/2006/relationships/slideLayout" Target="../slideLayouts/slideLayout8.xml"/><Relationship Id="rId5" Type="http://schemas.openxmlformats.org/officeDocument/2006/relationships/hyperlink" Target="https://cornershopcreative.com/portfolio/disability-rights-new-york-multi-step-donation-form/" TargetMode="External"/><Relationship Id="rId4" Type="http://schemas.openxmlformats.org/officeDocument/2006/relationships/hyperlink" Target="https://cornershopcreative.com/blog/digital-fundraising/#crashcourse"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s://join.mobilize.us/blog/30-top-online-fundraising-ideas-for-2021-and-beyond" TargetMode="External"/><Relationship Id="rId2" Type="http://schemas.openxmlformats.org/officeDocument/2006/relationships/notesSlide" Target="../notesSlides/notesSlide166.xml"/><Relationship Id="rId1" Type="http://schemas.openxmlformats.org/officeDocument/2006/relationships/slideLayout" Target="../slideLayouts/slideLayout8.xml"/><Relationship Id="rId5" Type="http://schemas.openxmlformats.org/officeDocument/2006/relationships/hyperlink" Target="https://www.causevox.com/digital-fundraising/#digital-fundraising-method" TargetMode="External"/><Relationship Id="rId4" Type="http://schemas.openxmlformats.org/officeDocument/2006/relationships/hyperlink" Target="https://learning.candid.org/resources/blog/five-fundraising-trends-to-capitalize-on-in-2022/"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iraiser.com/2021/07/build-your-annual-digital-fundraising-plan-in-5-steps/" TargetMode="External"/><Relationship Id="rId2" Type="http://schemas.openxmlformats.org/officeDocument/2006/relationships/notesSlide" Target="../notesSlides/notesSlide167.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charitydigital.org.uk/topics/topics/a-beginners-guide-to-digital-fundraising-terms" TargetMode="External"/><Relationship Id="rId2" Type="http://schemas.openxmlformats.org/officeDocument/2006/relationships/notesSlide" Target="../notesSlides/notesSlide168.xml"/><Relationship Id="rId1" Type="http://schemas.openxmlformats.org/officeDocument/2006/relationships/slideLayout" Target="../slideLayouts/slideLayout8.xml"/><Relationship Id="rId6" Type="http://schemas.openxmlformats.org/officeDocument/2006/relationships/hyperlink" Target="https://oakbusinessconsultant.com/case-study-for-ngo-financial-modeling/" TargetMode="External"/><Relationship Id="rId5" Type="http://schemas.openxmlformats.org/officeDocument/2006/relationships/hyperlink" Target="https://ngosindia.com/ngo-funding/fund-raising/" TargetMode="External"/><Relationship Id="rId4" Type="http://schemas.openxmlformats.org/officeDocument/2006/relationships/hyperlink" Target="https://europa.eu/youreurope/business/finance-funding/getting-funding/eu-funding-programmes/index_en.ht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s://reliefweb.int/sites/reliefweb.int/files/resources/Bridging%20the%20Needs-Based%20Funding%20Gap.pdf" TargetMode="External"/><Relationship Id="rId2" Type="http://schemas.openxmlformats.org/officeDocument/2006/relationships/notesSlide" Target="../notesSlides/notesSlide169.xml"/><Relationship Id="rId1" Type="http://schemas.openxmlformats.org/officeDocument/2006/relationships/slideLayout" Target="../slideLayouts/slideLayout8.xml"/><Relationship Id="rId6" Type="http://schemas.openxmlformats.org/officeDocument/2006/relationships/hyperlink" Target="https://www.genevaglobal.com/blog/blog-how-to-attract-long-term-donors" TargetMode="External"/><Relationship Id="rId5" Type="http://schemas.openxmlformats.org/officeDocument/2006/relationships/hyperlink" Target="https://www.fundsforngos.org/alternative-fundraising/3-major-sources-of-funding-for-ngos/" TargetMode="External"/><Relationship Id="rId4" Type="http://schemas.openxmlformats.org/officeDocument/2006/relationships/hyperlink" Target="https://www.classy.org/blog/theres-more-than-one-way-to-fund-a-nonprofi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hyperlink" Target="https://www.investopedia.com/ask/answers/13/ngos-get-funding.asp" TargetMode="External"/><Relationship Id="rId2" Type="http://schemas.openxmlformats.org/officeDocument/2006/relationships/notesSlide" Target="../notesSlides/notesSlide170.xml"/><Relationship Id="rId1" Type="http://schemas.openxmlformats.org/officeDocument/2006/relationships/slideLayout" Target="../slideLayouts/slideLayout8.xml"/><Relationship Id="rId5" Type="http://schemas.openxmlformats.org/officeDocument/2006/relationships/hyperlink" Target="https://www.researchgate.net/publication/259828506_Benefits_and_Risks_of_Self-Financing_of_NGOs_-_Empirical_Evidence_from_the_Czech_Republic_Slovakia_and_Austria" TargetMode="External"/><Relationship Id="rId4" Type="http://schemas.openxmlformats.org/officeDocument/2006/relationships/hyperlink" Target="https://www.gdrc.org/ngo/funding/funding-mix.html"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s://www.researchgate.net/publication/259828506_Benefits_and_Risks_of_Self-Financing_of_NGOs_-_Empirical_Evidence_from_the_Czech_Republic_Slovakia_and_Austria" TargetMode="External"/><Relationship Id="rId2" Type="http://schemas.openxmlformats.org/officeDocument/2006/relationships/notesSlide" Target="../notesSlides/notesSlide171.xml"/><Relationship Id="rId1" Type="http://schemas.openxmlformats.org/officeDocument/2006/relationships/slideLayout" Target="../slideLayouts/slideLayout8.xml"/><Relationship Id="rId4" Type="http://schemas.openxmlformats.org/officeDocument/2006/relationships/hyperlink" Target="https://smallbusiness.chron.com/advantages-disadvantages-external-financing-10033.html" TargetMode="Externa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vestopedia.com/terms/i/investment.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vestopedia.com/10-investing-concepts-beginners-need-to-learn-521950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vestopedia.com/terms/i/investmentstrategy.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vestopedia.com/investing/investing-strategies/"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vestopedia.com/terms/v/value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investing/can-you-make-money-stock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vestopedia.com/terms/g/growth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terms/s/speculation.asp"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investopedia.com/terms/m/momentum_investing.asp"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hyperlink" Target="https://www.investopedia.com/terms/s/shortsale.as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vestopedia.com/terms/d/dollarcostaveraging.asp"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investopedia.com/terms/c/commission.asp" TargetMode="External"/><Relationship Id="rId4" Type="http://schemas.openxmlformats.org/officeDocument/2006/relationships/hyperlink" Target="https://www.investopedia.com/terms/r/roboadvisor-roboadviser.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6.xml.rels><?xml version="1.0" encoding="UTF-8" standalone="yes"?>
<Relationships xmlns="http://schemas.openxmlformats.org/package/2006/relationships"><Relationship Id="rId3" Type="http://schemas.openxmlformats.org/officeDocument/2006/relationships/hyperlink" Target="6%20Nonprofit%20Financial%20Best%20Practices%20-%20Nonprofit%20Hub"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blog.capterra.com/startup-investment/" TargetMode="External"/><Relationship Id="rId4" Type="http://schemas.openxmlformats.org/officeDocument/2006/relationships/hyperlink" Target="https://blog.capterra.com/startup-investment/?msclkid=9a924946c7c011ecbbd32f68a24f63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digitalmarketinginstitute.com/blog/10-reasons-your-business-should-invest-in-digital-transformation-corporate#:~:text=If%20your%20business%20is%20looking%20to%20secure%20a,colossal%20level%20of%20investment%20by%20companies%20across%20sectors.?msclkid=15acd831c7be11ecb0476f5e48ce3c4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www.ijsrp.org/research-paper-1121/ijsrp-p11922.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charitydigital.org.uk/topics/topics/a-beginners-guide-to-digital-fundraising-terms--8164#:~:text=%E2%80%9CDigital%20fundraising%20is%20simply%20fundraising%20using%20digital%20technology%2C,as%20mobile%20phones%20apps%2C%20text%2C%20and%20social%20media.?msclkid=10ae9d23c7b311ecaa0adaa05ab15e8c"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youtube.com/watch?v=18yzSK6oWxw"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investopedia.com/best-crowdfunding-platforms-5079933" TargetMode="External"/><Relationship Id="rId7" Type="http://schemas.openxmlformats.org/officeDocument/2006/relationships/hyperlink" Target="https://www.cultural-storytelling.eu/2021/10/14/456/" TargetMode="External"/><Relationship Id="rId2" Type="http://schemas.openxmlformats.org/officeDocument/2006/relationships/hyperlink" Target="https://www.salvationarmy.org/" TargetMode="External"/><Relationship Id="rId1" Type="http://schemas.openxmlformats.org/officeDocument/2006/relationships/slideLayout" Target="../slideLayouts/slideLayout11.xml"/><Relationship Id="rId6" Type="http://schemas.openxmlformats.org/officeDocument/2006/relationships/hyperlink" Target="https://www.instagram.com/" TargetMode="External"/><Relationship Id="rId5" Type="http://schemas.openxmlformats.org/officeDocument/2006/relationships/hyperlink" Target="https://www.facebook.com/" TargetMode="External"/><Relationship Id="rId4" Type="http://schemas.openxmlformats.org/officeDocument/2006/relationships/hyperlink" Target="https://www.justgiving.co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nptechforgood.com/2020/03/26/what-are-gaming-fundraisers-and-how-can-they-raise-donations-for-your-nonprofit/" TargetMode="External"/><Relationship Id="rId2" Type="http://schemas.openxmlformats.org/officeDocument/2006/relationships/hyperlink" Target="https://www.wholewhale.com/tips/fundraising-apps/" TargetMode="Externa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hyperlink" Target="https://www.cultural-storytelling.eu/2021/10/14/456/" TargetMode="External"/><Relationship Id="rId4" Type="http://schemas.openxmlformats.org/officeDocument/2006/relationships/hyperlink" Target="https://www.sendinblue.com/blog/how-to-write-a-fundraising-emai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hyperlink" Target="https://learning.candid.org/resources/blog/five-fundraising-trends-to-capitalize-on-in-2022/" TargetMode="External"/><Relationship Id="rId4" Type="http://schemas.openxmlformats.org/officeDocument/2006/relationships/hyperlink" Target="https://www.classy.org/blog/ideas-for-an-easy-donation-experienc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learn.classy.org/why-america-gives-2021?sfdc_cid=7012R0000013ggbQAA" TargetMode="External"/></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hyperlink" Target="https://learn.classy.org/the-state-of-modern-philanthropy-2021.html?sfdc_cid=7012R0000013ggvQAA"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cornershopcreative.com/blog/digital-fundraising/#crashcourse" TargetMode="Externa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cornershopcreative.com/blog/new-supporters-with-ecard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causevox.com/digital-fundraising/#digital-fundraising-metho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11.pn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1.png"/><Relationship Id="rId7" Type="http://schemas.openxmlformats.org/officeDocument/2006/relationships/diagramQuickStyle" Target="../diagrams/quickStyle6.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1.png"/><Relationship Id="rId9" Type="http://schemas.microsoft.com/office/2007/relationships/diagramDrawing" Target="../diagrams/drawing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investopedia.com/terms/c/crowdfunding.asp&#8203;"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www.investopedia.com/terms/c/crowdfunding.asp" TargetMode="External"/><Relationship Id="rId5" Type="http://schemas.openxmlformats.org/officeDocument/2006/relationships/hyperlink" Target="https://www.investopedia.com/terms/v/venturecapitalist.asp" TargetMode="External"/><Relationship Id="rId4" Type="http://schemas.openxmlformats.org/officeDocument/2006/relationships/hyperlink" Target="https://www.investopedia.com/terms/s/social-media.asp"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ec.europa.eu/growth/access-finance-smes/guide-crowdfunding/what-crowdfunding/crowdfunding-explained_e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0500" y="2234718"/>
            <a:ext cx="7815022" cy="720752"/>
          </a:xfrm>
        </p:spPr>
        <p:txBody>
          <a:bodyPr/>
          <a:lstStyle/>
          <a:p>
            <a:r>
              <a:rPr lang="en-GB" b="0" dirty="0"/>
              <a:t>Funding and Financing</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4" name="Text Placeholder 6">
            <a:extLst>
              <a:ext uri="{FF2B5EF4-FFF2-40B4-BE49-F238E27FC236}">
                <a16:creationId xmlns:a16="http://schemas.microsoft.com/office/drawing/2014/main" id="{9DF49D10-BA0E-6574-3FB5-7D9273C652C5}"/>
              </a:ext>
            </a:extLst>
          </p:cNvPr>
          <p:cNvSpPr txBox="1">
            <a:spLocks/>
          </p:cNvSpPr>
          <p:nvPr/>
        </p:nvSpPr>
        <p:spPr>
          <a:xfrm>
            <a:off x="4000500" y="3355744"/>
            <a:ext cx="7815022" cy="7207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Module 6</a:t>
            </a:r>
          </a:p>
        </p:txBody>
      </p:sp>
      <p:sp>
        <p:nvSpPr>
          <p:cNvPr id="3" name="TextBox 1">
            <a:extLst>
              <a:ext uri="{FF2B5EF4-FFF2-40B4-BE49-F238E27FC236}">
                <a16:creationId xmlns:a16="http://schemas.microsoft.com/office/drawing/2014/main" id="{B039428B-7886-504D-DDC1-4C94C5A4644A}"/>
              </a:ext>
            </a:extLst>
          </p:cNvPr>
          <p:cNvSpPr txBox="1"/>
          <p:nvPr/>
        </p:nvSpPr>
        <p:spPr>
          <a:xfrm>
            <a:off x="5086349" y="5695949"/>
            <a:ext cx="3952875" cy="9387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a:solidFill>
                  <a:schemeClr val="accent2"/>
                </a:solidFill>
              </a:rPr>
              <a:t>Learning Objectives (Cont.)​: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n-GB" dirty="0"/>
              <a:t>Learners understand the perspective of both NGOs and donors, thereby improving their ability to meet the needs of each. </a:t>
            </a:r>
          </a:p>
          <a:p>
            <a:pPr marL="342900" indent="-342900">
              <a:buFont typeface="Arial" panose="020B0604020202020204" pitchFamily="34" charset="0"/>
              <a:buChar char="•"/>
            </a:pP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15310918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932612"/>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Takes preparation</a:t>
            </a:r>
          </a:p>
          <a:p>
            <a:pPr marL="0" marR="0" lvl="0" indent="0" algn="l" defTabSz="914400" rtl="0" eaLnBrk="1" fontAlgn="auto" latinLnBrk="0" hangingPunct="1">
              <a:lnSpc>
                <a:spcPct val="90000"/>
              </a:lnSpc>
              <a:spcBef>
                <a:spcPts val="1000"/>
              </a:spcBef>
              <a:spcAft>
                <a:spcPts val="0"/>
              </a:spcAft>
              <a:buClr>
                <a:schemeClr val="accent2"/>
              </a:buClr>
              <a:buSzTx/>
              <a:tabLst/>
              <a:defRPr/>
            </a:pP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Once started, a campaign is difficult/risky to change or modify​</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Some crowdfunding types are regulate, for example, on how and how much donors donate​</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Associated accounting and administration responsibilities​</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Crowdfunding Cons	</a:t>
            </a:r>
            <a:endParaRPr lang="en-US" dirty="0"/>
          </a:p>
        </p:txBody>
      </p:sp>
    </p:spTree>
    <p:extLst>
      <p:ext uri="{BB962C8B-B14F-4D97-AF65-F5344CB8AC3E}">
        <p14:creationId xmlns:p14="http://schemas.microsoft.com/office/powerpoint/2010/main" val="2393468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Visibility that comes with a public campaign can lead to idea theft or negative feedback</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171450" marR="0" lvl="0" indent="-171450" algn="l" defTabSz="914400" rtl="0" eaLnBrk="1" fontAlgn="base" latinLnBrk="0" hangingPunct="1">
              <a:lnSpc>
                <a:spcPct val="100000"/>
              </a:lnSpc>
              <a:spcBef>
                <a:spcPts val="0"/>
              </a:spcBef>
              <a:spcAft>
                <a:spcPts val="0"/>
              </a:spcAft>
              <a:buClrTx/>
              <a:buSzTx/>
              <a:buBlip>
                <a:blip r:embed="rId4"/>
              </a:buBlip>
              <a:tabLst/>
              <a:defRPr/>
            </a:pPr>
            <a:r>
              <a:rPr kumimoji="0" lang="de-DE"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de-DE"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READ</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20 Pros and Cons of Crowdfunding (thepowermba.com)</a:t>
            </a:r>
            <a:endParaRPr kumimoji="0" lang="de-DE"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6"/>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Crowdfunding Cons (Cont.)	</a:t>
            </a:r>
            <a:endParaRPr lang="en-US" dirty="0"/>
          </a:p>
        </p:txBody>
      </p:sp>
    </p:spTree>
    <p:extLst>
      <p:ext uri="{BB962C8B-B14F-4D97-AF65-F5344CB8AC3E}">
        <p14:creationId xmlns:p14="http://schemas.microsoft.com/office/powerpoint/2010/main" val="1699552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 am not a product of my circumstances. I am a product of my decisions.”</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Stephen Covey</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An open white doo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8234" r="823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4902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There are many tools out there to support fundraising efforts, for all kinds of causes.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11 Awesome Fundraising Tools for Non-profits</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1497990151"/>
              </p:ext>
            </p:extLst>
          </p:nvPr>
        </p:nvGraphicFramePr>
        <p:xfrm>
          <a:off x="798380" y="2906486"/>
          <a:ext cx="10595238" cy="2824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0393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lang="en-GB" b="1"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1"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effectLst/>
                <a:uLnTx/>
                <a:uFillTx/>
                <a:latin typeface="Calibri" panose="020F0502020204030204"/>
                <a:ea typeface="+mn-ea"/>
                <a:cs typeface="+mn-cs"/>
              </a:rPr>
              <a:t>Reading: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Blip>
                <a:blip r:embed="rId3"/>
              </a:buBlip>
              <a:tabLst/>
              <a:defRPr/>
            </a:pPr>
            <a:endParaRPr kumimoji="0" lang="en-GB"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11 Awesome Fundraising Tools for Non-profits (Cont.)</a:t>
            </a:r>
            <a:endParaRPr lang="en-US" dirty="0"/>
          </a:p>
        </p:txBody>
      </p:sp>
      <p:graphicFrame>
        <p:nvGraphicFramePr>
          <p:cNvPr id="2" name="Diagram 1">
            <a:extLst>
              <a:ext uri="{FF2B5EF4-FFF2-40B4-BE49-F238E27FC236}">
                <a16:creationId xmlns:a16="http://schemas.microsoft.com/office/drawing/2014/main" id="{77745DCF-E1FA-2B81-E484-E00E1EA04653}"/>
              </a:ext>
            </a:extLst>
          </p:cNvPr>
          <p:cNvGraphicFramePr/>
          <p:nvPr>
            <p:extLst>
              <p:ext uri="{D42A27DB-BD31-4B8C-83A1-F6EECF244321}">
                <p14:modId xmlns:p14="http://schemas.microsoft.com/office/powerpoint/2010/main" val="3666419245"/>
              </p:ext>
            </p:extLst>
          </p:nvPr>
        </p:nvGraphicFramePr>
        <p:xfrm>
          <a:off x="798379" y="1763486"/>
          <a:ext cx="10595238" cy="29064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99259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Update your website​</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Create a hashtag​</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Create videos and other engaging content​</a:t>
            </a:r>
          </a:p>
          <a:p>
            <a:pPr marL="0" marR="0" lvl="0" indent="0" algn="l" defTabSz="914400" rtl="0" eaLnBrk="1" fontAlgn="auto" latinLnBrk="0" hangingPunct="1">
              <a:lnSpc>
                <a:spcPct val="100000"/>
              </a:lnSpc>
              <a:spcBef>
                <a:spcPts val="0"/>
              </a:spcBef>
              <a:spcAft>
                <a:spcPts val="0"/>
              </a:spcAft>
              <a:buClrTx/>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Lean into segmented email marketing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Quick Starts for Digital Fundraising</a:t>
            </a:r>
            <a:endParaRPr lang="en-US" dirty="0"/>
          </a:p>
        </p:txBody>
      </p:sp>
    </p:spTree>
    <p:extLst>
      <p:ext uri="{BB962C8B-B14F-4D97-AF65-F5344CB8AC3E}">
        <p14:creationId xmlns:p14="http://schemas.microsoft.com/office/powerpoint/2010/main" val="5619347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Select a local charity and see how you would improve their current fundraising efforts.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Activity</a:t>
            </a:r>
            <a:endParaRPr lang="en-US" dirty="0"/>
          </a:p>
        </p:txBody>
      </p:sp>
    </p:spTree>
    <p:extLst>
      <p:ext uri="{BB962C8B-B14F-4D97-AF65-F5344CB8AC3E}">
        <p14:creationId xmlns:p14="http://schemas.microsoft.com/office/powerpoint/2010/main" val="525263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Disability Rights New York: </a:t>
            </a:r>
            <a:r>
              <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ea typeface="+mn-ea"/>
                <a:cs typeface="+mn-cs"/>
              </a:rPr>
              <a:t>Disability Rights New York is a nonprofit organization based out of New York that works to provide free legal services, advocacy, resources, and other crucial support to individuals with disabilities.</a:t>
            </a: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ea typeface="+mn-ea"/>
                <a:cs typeface="+mn-cs"/>
              </a:rPr>
              <a:t>We took on a project with the DRNY team to implement a multi-step donation form on their website.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Case Study</a:t>
            </a:r>
            <a:endParaRPr lang="en-US" dirty="0"/>
          </a:p>
        </p:txBody>
      </p:sp>
    </p:spTree>
    <p:extLst>
      <p:ext uri="{BB962C8B-B14F-4D97-AF65-F5344CB8AC3E}">
        <p14:creationId xmlns:p14="http://schemas.microsoft.com/office/powerpoint/2010/main" val="3097489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Explain how digital funding differs from ‘traditional funding”</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What are the benefits of Digital Fundraising?</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Name 5 tools to assist you with digital fundraising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Questions</a:t>
            </a:r>
            <a:endParaRPr lang="en-US" dirty="0"/>
          </a:p>
        </p:txBody>
      </p:sp>
    </p:spTree>
    <p:extLst>
      <p:ext uri="{BB962C8B-B14F-4D97-AF65-F5344CB8AC3E}">
        <p14:creationId xmlns:p14="http://schemas.microsoft.com/office/powerpoint/2010/main" val="38935355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Name three benefits of digital fundraising</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Name five digital fundraising options</a:t>
            </a: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Font typeface="+mj-lt"/>
              <a:buAutoNum type="arabicPeriod"/>
              <a:tabLst/>
              <a:defRPr/>
            </a:pPr>
            <a:r>
              <a:rPr kumimoji="0" lang="en-GB" i="0" u="none" strike="noStrike" kern="1200" cap="none" spc="0" normalizeH="0" baseline="0" noProof="0" dirty="0">
                <a:ln>
                  <a:noFill/>
                </a:ln>
                <a:effectLst/>
                <a:uLnTx/>
                <a:uFillTx/>
                <a:latin typeface="Calibri" panose="020F0502020204030204"/>
                <a:ea typeface="+mn-ea"/>
                <a:cs typeface="+mn-cs"/>
              </a:rPr>
              <a:t>Name three trends in digital fundraising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Assessment</a:t>
            </a:r>
            <a:endParaRPr lang="en-US" dirty="0"/>
          </a:p>
        </p:txBody>
      </p:sp>
    </p:spTree>
    <p:extLst>
      <p:ext uri="{BB962C8B-B14F-4D97-AF65-F5344CB8AC3E}">
        <p14:creationId xmlns:p14="http://schemas.microsoft.com/office/powerpoint/2010/main" val="26003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GB" dirty="0"/>
              <a:t>Learners will be able to understand fundraising methodology, strategies, and trends.</a:t>
            </a:r>
          </a:p>
          <a:p>
            <a:pPr marL="342900" indent="-342900">
              <a:buBlip>
                <a:blip r:embed="rId2"/>
              </a:buBlip>
            </a:pPr>
            <a:endParaRPr lang="en-GB" dirty="0"/>
          </a:p>
          <a:p>
            <a:pPr marL="342900" indent="-342900">
              <a:buBlip>
                <a:blip r:embed="rId2"/>
              </a:buBlip>
            </a:pPr>
            <a:r>
              <a:rPr lang="en-GB" dirty="0"/>
              <a:t>Learners will gain the knowledge of how to seek and acquire funding as an NGO.</a:t>
            </a:r>
          </a:p>
          <a:p>
            <a:pPr marL="342900" indent="-342900">
              <a:buBlip>
                <a:blip r:embed="rId2"/>
              </a:buBlip>
            </a:pPr>
            <a:endParaRPr lang="en-GB" dirty="0"/>
          </a:p>
          <a:p>
            <a:pPr marL="342900" indent="-342900">
              <a:buBlip>
                <a:blip r:embed="rId2"/>
              </a:buBlip>
            </a:pPr>
            <a:r>
              <a:rPr lang="en-GB" dirty="0"/>
              <a:t>Learners will be able appeal to long-term donors and will be aware of other funding sources.</a:t>
            </a:r>
          </a:p>
          <a:p>
            <a:pPr marL="342900" indent="-342900">
              <a:buBlip>
                <a:blip r:embed="rId2"/>
              </a:buBlip>
            </a:pPr>
            <a:endParaRPr lang="en-GB" dirty="0"/>
          </a:p>
          <a:p>
            <a:pPr marL="0" indent="0"/>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Competences Gained </a:t>
            </a:r>
          </a:p>
          <a:p>
            <a:endParaRPr lang="en-US" dirty="0"/>
          </a:p>
        </p:txBody>
      </p:sp>
    </p:spTree>
    <p:extLst>
      <p:ext uri="{BB962C8B-B14F-4D97-AF65-F5344CB8AC3E}">
        <p14:creationId xmlns:p14="http://schemas.microsoft.com/office/powerpoint/2010/main" val="3877036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Attracting Support</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03</a:t>
            </a:r>
          </a:p>
        </p:txBody>
      </p:sp>
    </p:spTree>
    <p:extLst>
      <p:ext uri="{BB962C8B-B14F-4D97-AF65-F5344CB8AC3E}">
        <p14:creationId xmlns:p14="http://schemas.microsoft.com/office/powerpoint/2010/main" val="39766821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Funding sources include membership dues; the sale of goods and services;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private sector</a:t>
            </a:r>
            <a:r>
              <a:rPr kumimoji="0" lang="en-GB" i="0" u="none" strike="noStrike" kern="1200" cap="none" spc="0" normalizeH="0" baseline="0" noProof="0" dirty="0">
                <a:ln>
                  <a:noFill/>
                </a:ln>
                <a:effectLst/>
                <a:uLnTx/>
                <a:uFillTx/>
                <a:latin typeface="Calibri" panose="020F0502020204030204"/>
                <a:ea typeface="+mn-ea"/>
                <a:cs typeface="+mn-cs"/>
              </a:rPr>
              <a:t>, for-profit companies; philanthropic foundations; grants from local, state, and federal agencies, as well as foreign governments; and private donations.</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b="1"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https://www.investopedia.com/ask/answers/13/ngos-get-funding.asp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Do NGOs Get Funding?</a:t>
            </a:r>
            <a:endParaRPr lang="en-US" dirty="0"/>
          </a:p>
        </p:txBody>
      </p:sp>
    </p:spTree>
    <p:extLst>
      <p:ext uri="{BB962C8B-B14F-4D97-AF65-F5344CB8AC3E}">
        <p14:creationId xmlns:p14="http://schemas.microsoft.com/office/powerpoint/2010/main" val="296459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Individual private donors can comprise a significant portion of NGO funding. Some of these donations come from wealthy individuals, such as Ted Turner’s $1 billion donation to the United Nations.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lvl="0" indent="-457200">
              <a:lnSpc>
                <a:spcPct val="100000"/>
              </a:lnSpc>
              <a:spcBef>
                <a:spcPts val="0"/>
              </a:spcBef>
              <a:buClr>
                <a:srgbClr val="0D9390"/>
              </a:buClr>
              <a:buBlip>
                <a:blip r:embed="rId3"/>
              </a:buBlip>
              <a:defRPr/>
            </a:pPr>
            <a:r>
              <a:rPr lang="en-GB" dirty="0"/>
              <a:t>Another example, </a:t>
            </a:r>
            <a:r>
              <a:rPr lang="en-GB" u="sng" dirty="0">
                <a:solidFill>
                  <a:srgbClr val="0D9390">
                    <a:lumMod val="75000"/>
                  </a:srgbClr>
                </a:solidFill>
                <a:hlinkClick r:id="rId4">
                  <a:extLst>
                    <a:ext uri="{A12FA001-AC4F-418D-AE19-62706E023703}">
                      <ahyp:hlinkClr xmlns:ahyp="http://schemas.microsoft.com/office/drawing/2018/hyperlinkcolor" val="tx"/>
                    </a:ext>
                  </a:extLst>
                </a:hlinkClick>
              </a:rPr>
              <a:t>as reported by CNBC</a:t>
            </a:r>
            <a:r>
              <a:rPr lang="en-GB" dirty="0"/>
              <a:t>, would be Warren Buffett’s 2006 pledge to give 10 million Berkshire-Hathaway </a:t>
            </a:r>
            <a:r>
              <a:rPr lang="en-GB" u="sng" dirty="0">
                <a:solidFill>
                  <a:srgbClr val="0D9390">
                    <a:lumMod val="75000"/>
                  </a:srgbClr>
                </a:solidFill>
                <a:hlinkClick r:id="rId5">
                  <a:extLst>
                    <a:ext uri="{A12FA001-AC4F-418D-AE19-62706E023703}">
                      <ahyp:hlinkClr xmlns:ahyp="http://schemas.microsoft.com/office/drawing/2018/hyperlinkcolor" val="tx"/>
                    </a:ext>
                  </a:extLst>
                </a:hlinkClick>
              </a:rPr>
              <a:t>class B shares</a:t>
            </a:r>
            <a:r>
              <a:rPr lang="en-GB" sz="2600" dirty="0">
                <a:solidFill>
                  <a:prstClr val="black"/>
                </a:solidFill>
              </a:rPr>
              <a:t> </a:t>
            </a:r>
            <a:r>
              <a:rPr lang="en-GB" dirty="0"/>
              <a:t>to the Bill &amp; Melinda Gates Foundation (valued at more than $31 billion in June 2006).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Do NGOs Get Funding?</a:t>
            </a:r>
            <a:endParaRPr lang="en-US" dirty="0"/>
          </a:p>
        </p:txBody>
      </p:sp>
    </p:spTree>
    <p:extLst>
      <p:ext uri="{BB962C8B-B14F-4D97-AF65-F5344CB8AC3E}">
        <p14:creationId xmlns:p14="http://schemas.microsoft.com/office/powerpoint/2010/main" val="25318668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As of the end of 2021 Buffett had donated a total of $32.7 billion to the Gates Foundation.</a:t>
            </a:r>
            <a:r>
              <a:rPr lang="en-GB" dirty="0">
                <a:latin typeface="Calibri" panose="020F0502020204030204"/>
              </a:rPr>
              <a:t> </a:t>
            </a:r>
            <a:r>
              <a:rPr kumimoji="0" lang="en-GB" i="0" u="none" strike="noStrike" kern="1200" cap="none" spc="0" normalizeH="0" baseline="0" noProof="0" dirty="0">
                <a:ln>
                  <a:noFill/>
                </a:ln>
                <a:effectLst/>
                <a:uLnTx/>
                <a:uFillTx/>
                <a:latin typeface="Calibri" panose="020F0502020204030204"/>
                <a:ea typeface="+mn-ea"/>
                <a:cs typeface="+mn-cs"/>
              </a:rPr>
              <a:t>However, NGOs can also rely on a large number of small donations rather than a small number of large donations.</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Despite their independence from government, </a:t>
            </a:r>
            <a:r>
              <a:rPr kumimoji="0" lang="en-GB" sz="2400" b="0" i="0" u="sng"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 number of NGOs rely heavily on government funding</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Do NGOs Get Funding?</a:t>
            </a:r>
            <a:endParaRPr lang="en-US" dirty="0"/>
          </a:p>
        </p:txBody>
      </p:sp>
    </p:spTree>
    <p:extLst>
      <p:ext uri="{BB962C8B-B14F-4D97-AF65-F5344CB8AC3E}">
        <p14:creationId xmlns:p14="http://schemas.microsoft.com/office/powerpoint/2010/main" val="1896771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Some government NGO funding may be viewed as controversial, because the funding may dampen an NGOs ability to advocate politically or attempt to achieve radical goals.</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NGOs can accept donations from private individuals, for-profit companies, charitable foundations, and governments, whether local, state, federal, or even foreign.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As non-profit entities, they can also charge membership dues and sell goods and services.</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Do NGOs Get Funding?</a:t>
            </a:r>
            <a:endParaRPr lang="en-US" dirty="0"/>
          </a:p>
        </p:txBody>
      </p:sp>
    </p:spTree>
    <p:extLst>
      <p:ext uri="{BB962C8B-B14F-4D97-AF65-F5344CB8AC3E}">
        <p14:creationId xmlns:p14="http://schemas.microsoft.com/office/powerpoint/2010/main" val="3176971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Bilateral</a:t>
            </a:r>
            <a:r>
              <a:rPr kumimoji="0" lang="en-GB" i="0" u="none" strike="noStrike" kern="1200" cap="none" spc="0" normalizeH="0" baseline="0" noProof="0" dirty="0">
                <a:ln>
                  <a:noFill/>
                </a:ln>
                <a:effectLst/>
                <a:uLnTx/>
                <a:uFillTx/>
                <a:latin typeface="Calibri" panose="020F0502020204030204"/>
                <a:ea typeface="+mn-ea"/>
                <a:cs typeface="+mn-cs"/>
              </a:rPr>
              <a:t> and multilateral aid are some of the biggest sources of funding we have seen over the past fifty plus years. </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These originate either from the foreign offices of developed countries or from multilateral organizations set up by different countries such as the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United Nations</a:t>
            </a:r>
            <a:r>
              <a:rPr kumimoji="0" lang="en-GB" i="0" u="none" strike="noStrike" kern="1200" cap="none" spc="0" normalizeH="0" baseline="0" noProof="0" dirty="0">
                <a:ln>
                  <a:noFill/>
                </a:ln>
                <a:effectLst/>
                <a:uLnTx/>
                <a:uFillTx/>
                <a:latin typeface="Calibri" panose="020F0502020204030204"/>
                <a:ea typeface="+mn-ea"/>
                <a:cs typeface="+mn-cs"/>
              </a:rPr>
              <a:t>, the World Bank, the Asian Development Bank.</a:t>
            </a: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Major Sources of Funding for NGOs</a:t>
            </a:r>
            <a:endParaRPr lang="en-US" dirty="0"/>
          </a:p>
        </p:txBody>
      </p:sp>
    </p:spTree>
    <p:extLst>
      <p:ext uri="{BB962C8B-B14F-4D97-AF65-F5344CB8AC3E}">
        <p14:creationId xmlns:p14="http://schemas.microsoft.com/office/powerpoint/2010/main" val="28605277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6041571"/>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i="0" u="none" strike="noStrike" kern="1200" cap="none" spc="0" normalizeH="0" baseline="0" noProof="0" dirty="0">
                <a:ln>
                  <a:noFill/>
                </a:ln>
                <a:effectLst/>
                <a:uLnTx/>
                <a:uFillTx/>
                <a:latin typeface="Calibri" panose="020F0502020204030204"/>
                <a:ea typeface="+mn-ea"/>
                <a:cs typeface="+mn-cs"/>
              </a:rPr>
              <a:t>Other important sources of funding are the private charities/foundations/international organizations that are more privately handled and have a better focus on equipping local NGOs not just financially, but also technically.</a:t>
            </a: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endParaRPr lang="en-GB" dirty="0">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chemeClr val="accent2"/>
              </a:buClr>
              <a:buSzTx/>
              <a:buBlip>
                <a:blip r:embed="rId3"/>
              </a:buBlip>
              <a:tabLst/>
              <a:defRPr/>
            </a:pPr>
            <a:r>
              <a:rPr kumimoji="0" lang="en-GB" b="1" i="0" u="none" strike="noStrike" kern="1200" cap="none" spc="0" normalizeH="0" baseline="0" noProof="0" dirty="0">
                <a:ln>
                  <a:noFill/>
                </a:ln>
                <a:effectLst/>
                <a:uLnTx/>
                <a:uFillTx/>
                <a:latin typeface="Calibri" panose="020F0502020204030204"/>
                <a:ea typeface="+mn-ea"/>
                <a:cs typeface="+mn-cs"/>
              </a:rPr>
              <a:t>Reading:</a:t>
            </a:r>
            <a:r>
              <a:rPr kumimoji="0" lang="en-GB" i="0" u="none" strike="noStrike" kern="1200" cap="none" spc="0" normalizeH="0" baseline="0" noProof="0" dirty="0">
                <a:ln>
                  <a:noFill/>
                </a:ln>
                <a:effectLst/>
                <a:uLnTx/>
                <a:uFillTx/>
                <a:latin typeface="Calibri" panose="020F0502020204030204"/>
                <a:ea typeface="+mn-ea"/>
                <a:cs typeface="+mn-cs"/>
              </a:rPr>
              <a:t> </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https://www.fundsforngos.org/alternative-fundraising/3-major-sources-of-funding-for-ngos/</a:t>
            </a:r>
            <a:endPar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chemeClr val="accent2"/>
              </a:buClr>
              <a:buSzTx/>
              <a:tabLst/>
              <a:defRPr/>
            </a:pPr>
            <a:endParaRPr kumimoji="0" lang="en-GB" i="0" u="none" strike="noStrike" kern="1200" cap="none" spc="0" normalizeH="0" baseline="0" noProof="0" dirty="0">
              <a:ln>
                <a:noFill/>
              </a:ln>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Major Sources of Funding for NGOs</a:t>
            </a:r>
            <a:endParaRPr lang="en-US" dirty="0"/>
          </a:p>
        </p:txBody>
      </p:sp>
    </p:spTree>
    <p:extLst>
      <p:ext uri="{BB962C8B-B14F-4D97-AF65-F5344CB8AC3E}">
        <p14:creationId xmlns:p14="http://schemas.microsoft.com/office/powerpoint/2010/main" val="34035187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“Quality means doing it right when no one is looking.”</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a:t>
            </a:r>
            <a:r>
              <a:rPr kumimoji="0" lang="en-IE" sz="2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Ford</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riting on a noteboo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838356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Hone your messaging:</a:t>
            </a:r>
          </a:p>
          <a:p>
            <a:pPr marL="457200" marR="0" lvl="0" indent="-457200" algn="l" defTabSz="914400" rtl="0" eaLnBrk="1" fontAlgn="auto" latinLnBrk="0" hangingPunct="1">
              <a:lnSpc>
                <a:spcPct val="100000"/>
              </a:lnSpc>
              <a:spcBef>
                <a:spcPts val="0"/>
              </a:spcBef>
              <a:spcAft>
                <a:spcPts val="0"/>
              </a:spcAft>
              <a:buClr>
                <a:schemeClr val="accent2"/>
              </a:buClr>
              <a:buSzTx/>
              <a:buAutoNum type="arabicPeriod"/>
              <a:tabLst/>
              <a:defRPr/>
            </a:pPr>
            <a:endParaRPr kumimoji="0" lang="en-GB"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ea typeface="+mn-ea"/>
                <a:cs typeface="+mn-cs"/>
              </a:rPr>
              <a:t>The reminder here is to get really clear about why your organization exists, how it is different from its competitors, and what success looks like.</a:t>
            </a:r>
          </a:p>
          <a:p>
            <a:pPr marL="457200" indent="-457200">
              <a:lnSpc>
                <a:spcPct val="100000"/>
              </a:lnSpc>
              <a:spcBef>
                <a:spcPts val="0"/>
              </a:spcBef>
              <a:buClr>
                <a:schemeClr val="accent2"/>
              </a:buClr>
              <a:buFont typeface="+mj-lt"/>
              <a:buAutoNum type="arabicPeriod" startAt="2"/>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2"/>
              <a:defRPr/>
            </a:pPr>
            <a:r>
              <a:rPr lang="en-GB" b="1" dirty="0">
                <a:solidFill>
                  <a:schemeClr val="accent2"/>
                </a:solidFill>
                <a:latin typeface="Calibri" panose="020F0502020204030204"/>
              </a:rPr>
              <a:t>Understand your why</a:t>
            </a: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You want to raise money, but why does your organization need it? What will this donation accomplish? Being able to answer that is equally as important as it is to communicate that answer to potential donors.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1028832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2"/>
              <a:defRPr/>
            </a:pPr>
            <a:r>
              <a:rPr lang="en-GB" b="1" dirty="0">
                <a:solidFill>
                  <a:schemeClr val="accent2"/>
                </a:solidFill>
                <a:latin typeface="Calibri" panose="020F0502020204030204"/>
              </a:rPr>
              <a:t>Understand your why (cont.)</a:t>
            </a:r>
          </a:p>
          <a:p>
            <a:pPr marL="457200" indent="-457200">
              <a:lnSpc>
                <a:spcPct val="100000"/>
              </a:lnSpc>
              <a:spcBef>
                <a:spcPts val="0"/>
              </a:spcBef>
              <a:buClr>
                <a:schemeClr val="accent2"/>
              </a:buClr>
              <a:buFont typeface="+mj-lt"/>
              <a:buAutoNum type="arabicPeriod" startAt="2"/>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One question that we often field from our foundation and major donor clients is whether we know of any actionable granting opportunities.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Having opportunities at-the-ready will allow you to respond quickly to donor interests once you start your outreach.</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136537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GB" dirty="0"/>
              <a:t>Learners will be able to take initial steps to starting a digital fundraising campaign.</a:t>
            </a:r>
          </a:p>
          <a:p>
            <a:pPr marL="0" indent="0"/>
            <a:endParaRPr lang="en-GB" dirty="0"/>
          </a:p>
          <a:p>
            <a:pPr marL="342900" indent="-342900">
              <a:buBlip>
                <a:blip r:embed="rId2"/>
              </a:buBlip>
            </a:pPr>
            <a:r>
              <a:rPr lang="en-GB" dirty="0"/>
              <a:t>Learners will gain an understanding of the perspective of both NGOs and donors, thereby improving their ability to meet the needs of each. </a:t>
            </a:r>
          </a:p>
          <a:p>
            <a:pPr marL="3429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Competences Gained </a:t>
            </a:r>
          </a:p>
        </p:txBody>
      </p:sp>
    </p:spTree>
    <p:extLst>
      <p:ext uri="{BB962C8B-B14F-4D97-AF65-F5344CB8AC3E}">
        <p14:creationId xmlns:p14="http://schemas.microsoft.com/office/powerpoint/2010/main" val="17611567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3"/>
              <a:defRPr/>
            </a:pPr>
            <a:r>
              <a:rPr lang="en-GB" b="1" dirty="0">
                <a:solidFill>
                  <a:schemeClr val="accent2"/>
                </a:solidFill>
                <a:latin typeface="Calibri" panose="020F0502020204030204"/>
              </a:rPr>
              <a:t>Do your research</a:t>
            </a:r>
          </a:p>
          <a:p>
            <a:pPr marL="457200" indent="-457200">
              <a:lnSpc>
                <a:spcPct val="100000"/>
              </a:lnSpc>
              <a:spcBef>
                <a:spcPts val="0"/>
              </a:spcBef>
              <a:buClr>
                <a:schemeClr val="accent2"/>
              </a:buClr>
              <a:buFont typeface="+mj-lt"/>
              <a:buAutoNum type="arabicPeriod" startAt="3"/>
              <a:defRPr/>
            </a:pPr>
            <a:endParaRPr lang="en-GB" b="1" dirty="0">
              <a:solidFill>
                <a:schemeClr val="accent2"/>
              </a:solidFill>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Landscape studies, prospect research, and network mapping are crucial first steps in identifying your target donors.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We know that organizations want to get to the names of donors as quickly as possible but skipping these research steps can result in wasting precious time and resources on applying to funders or having meetings that are not a fit from the outset.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22803338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3"/>
              <a:defRPr/>
            </a:pPr>
            <a:r>
              <a:rPr lang="en-GB" b="1" dirty="0">
                <a:solidFill>
                  <a:schemeClr val="accent2"/>
                </a:solidFill>
                <a:latin typeface="Calibri" panose="020F0502020204030204"/>
              </a:rPr>
              <a:t>Do your research (cont.)</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I recommend investing in the tools to do this research in-house or outsourcing to a firm that can help you map the landscape.</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4"/>
              <a:defRPr/>
            </a:pPr>
            <a:r>
              <a:rPr lang="en-GB" b="1" dirty="0">
                <a:solidFill>
                  <a:schemeClr val="accent2"/>
                </a:solidFill>
                <a:latin typeface="Calibri" panose="020F0502020204030204"/>
              </a:rPr>
              <a:t>Get clear on the numbers</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All the homework you are doing is going to reveal one critical piece of information—do your funding needs align with prospective donors?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1280564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4"/>
              <a:defRPr/>
            </a:pPr>
            <a:r>
              <a:rPr lang="en-GB" b="1" dirty="0">
                <a:solidFill>
                  <a:schemeClr val="accent2"/>
                </a:solidFill>
                <a:latin typeface="Calibri" panose="020F0502020204030204"/>
              </a:rPr>
              <a:t>Get clear on the numbers (cont.)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Through your landscape study, you will likely be able to narrow those donors that align with your current levels of funding.</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mj-lt"/>
              <a:buAutoNum type="arabicPeriod" startAt="5"/>
              <a:defRPr/>
            </a:pPr>
            <a:r>
              <a:rPr lang="en-GB" b="1" dirty="0">
                <a:solidFill>
                  <a:schemeClr val="accent2"/>
                </a:solidFill>
                <a:latin typeface="Calibri" panose="020F0502020204030204"/>
              </a:rPr>
              <a:t>Make a good first impression</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Do your interests align?</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Do your values match?</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710338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5"/>
              <a:defRPr/>
            </a:pPr>
            <a:r>
              <a:rPr lang="en-GB" b="1" dirty="0">
                <a:solidFill>
                  <a:schemeClr val="accent2"/>
                </a:solidFill>
                <a:latin typeface="Calibri" panose="020F0502020204030204"/>
              </a:rPr>
              <a:t>Make a good first impression (cont.)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Do your strategic approaches fit with those of the donor?</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What is their staffing structure like?</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Who is making the decisions?</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2354555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6"/>
              <a:defRPr/>
            </a:pPr>
            <a:r>
              <a:rPr lang="en-GB" b="1" dirty="0">
                <a:solidFill>
                  <a:schemeClr val="accent2"/>
                </a:solidFill>
                <a:latin typeface="Calibri" panose="020F0502020204030204"/>
              </a:rPr>
              <a:t>Nurture the relationship</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Whether you are cultivating a relationship with a new donor, warming up an old relationship, or keeping an existing relationship steady-state, this is again an investment of time.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The fundraising wisdom that keeping a current donor happy is better than looking for new donors is true.</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3581220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22714"/>
            <a:ext cx="10595237" cy="5682342"/>
          </a:xfrm>
        </p:spPr>
        <p:txBody>
          <a:bodyPr/>
          <a:lstStyle/>
          <a:p>
            <a:pPr marL="457200" indent="-457200">
              <a:lnSpc>
                <a:spcPct val="100000"/>
              </a:lnSpc>
              <a:spcBef>
                <a:spcPts val="0"/>
              </a:spcBef>
              <a:buClr>
                <a:schemeClr val="accent2"/>
              </a:buClr>
              <a:buFont typeface="+mj-lt"/>
              <a:buAutoNum type="arabicPeriod" startAt="7"/>
              <a:defRPr/>
            </a:pPr>
            <a:r>
              <a:rPr lang="en-GB" b="1" dirty="0">
                <a:solidFill>
                  <a:schemeClr val="accent2"/>
                </a:solidFill>
                <a:latin typeface="Calibri" panose="020F0502020204030204"/>
              </a:rPr>
              <a:t>Be honest, ask for what you need</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If you are facing staffing issues, changes in leadership, or other challenges, let your donors know.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You will want to have a consistent internal message, but they will likely appreciate and respect your transparency. It is also better that they hear from you than someone else.</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How to Attract Long-Term Donors: Seven Essential Steps for Organizations Looking to Engage Donors </a:t>
            </a:r>
          </a:p>
        </p:txBody>
      </p:sp>
    </p:spTree>
    <p:extLst>
      <p:ext uri="{BB962C8B-B14F-4D97-AF65-F5344CB8AC3E}">
        <p14:creationId xmlns:p14="http://schemas.microsoft.com/office/powerpoint/2010/main" val="1605572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342900" indent="-342900">
              <a:lnSpc>
                <a:spcPct val="100000"/>
              </a:lnSpc>
              <a:spcBef>
                <a:spcPts val="0"/>
              </a:spcBef>
              <a:buClr>
                <a:schemeClr val="accent2"/>
              </a:buClr>
              <a:buBlip>
                <a:blip r:embed="rId3"/>
              </a:buBlip>
              <a:defRPr/>
            </a:pPr>
            <a:r>
              <a:rPr lang="en-GB" dirty="0">
                <a:latin typeface="Calibri" panose="020F0502020204030204"/>
              </a:rPr>
              <a:t>Fundraising is not just asking for donations. This is one aspect of nonprofit development, but the overall fundraising landscape is quite varied. </a:t>
            </a:r>
          </a:p>
          <a:p>
            <a:pPr marL="342900" indent="-342900">
              <a:lnSpc>
                <a:spcPct val="100000"/>
              </a:lnSpc>
              <a:spcBef>
                <a:spcPts val="0"/>
              </a:spcBef>
              <a:buClr>
                <a:schemeClr val="accent2"/>
              </a:buClr>
              <a:buBlip>
                <a:blip r:embed="rId3"/>
              </a:buBlip>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a:latin typeface="Calibri" panose="020F0502020204030204"/>
              </a:rPr>
              <a:t>Reading:</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https://www.classy.org/blog/theres-more-than-one-way-to-fund-a-nonprofit/</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There Is More Than One Way to Fund a Nonprofit</a:t>
            </a:r>
          </a:p>
        </p:txBody>
      </p:sp>
    </p:spTree>
    <p:extLst>
      <p:ext uri="{BB962C8B-B14F-4D97-AF65-F5344CB8AC3E}">
        <p14:creationId xmlns:p14="http://schemas.microsoft.com/office/powerpoint/2010/main" val="27409671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342900" indent="-342900">
              <a:lnSpc>
                <a:spcPct val="100000"/>
              </a:lnSpc>
              <a:spcBef>
                <a:spcPts val="0"/>
              </a:spcBef>
              <a:buClr>
                <a:schemeClr val="accent2"/>
              </a:buClr>
              <a:buBlip>
                <a:blip r:embed="rId3"/>
              </a:buBlip>
              <a:defRPr/>
            </a:pPr>
            <a:r>
              <a:rPr lang="en-GB" dirty="0">
                <a:latin typeface="Calibri" panose="020F0502020204030204"/>
              </a:rPr>
              <a:t>Non-profits can fund their work with sponsorships, grants, individual giving, events, fee-for-service, and more:</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There Is More Than One Way to Fund a Nonprofit</a:t>
            </a:r>
          </a:p>
        </p:txBody>
      </p:sp>
      <p:graphicFrame>
        <p:nvGraphicFramePr>
          <p:cNvPr id="2" name="Diagram 1">
            <a:extLst>
              <a:ext uri="{FF2B5EF4-FFF2-40B4-BE49-F238E27FC236}">
                <a16:creationId xmlns:a16="http://schemas.microsoft.com/office/drawing/2014/main" id="{5E4E591C-4383-D296-F1DD-A9BE34812118}"/>
              </a:ext>
            </a:extLst>
          </p:cNvPr>
          <p:cNvGraphicFramePr/>
          <p:nvPr>
            <p:extLst>
              <p:ext uri="{D42A27DB-BD31-4B8C-83A1-F6EECF244321}">
                <p14:modId xmlns:p14="http://schemas.microsoft.com/office/powerpoint/2010/main" val="1743134696"/>
              </p:ext>
            </p:extLst>
          </p:nvPr>
        </p:nvGraphicFramePr>
        <p:xfrm>
          <a:off x="798379" y="2575264"/>
          <a:ext cx="10595237" cy="3209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28555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Ideas for Attracting Financial Support</a:t>
            </a:r>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1637917522"/>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526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Ideas for Attracting Financial Support (Cont.)</a:t>
            </a:r>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813453391"/>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2-3 hours content (please allocated time devoted to theoretical part, exercises and individual work)</a:t>
            </a:r>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Module Duration</a:t>
            </a:r>
          </a:p>
        </p:txBody>
      </p:sp>
    </p:spTree>
    <p:extLst>
      <p:ext uri="{BB962C8B-B14F-4D97-AF65-F5344CB8AC3E}">
        <p14:creationId xmlns:p14="http://schemas.microsoft.com/office/powerpoint/2010/main" val="38680538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Ideas for Attracting Financial Support (Cont.)</a:t>
            </a:r>
          </a:p>
        </p:txBody>
      </p:sp>
      <p:graphicFrame>
        <p:nvGraphicFramePr>
          <p:cNvPr id="3" name="Diagram 2">
            <a:extLst>
              <a:ext uri="{FF2B5EF4-FFF2-40B4-BE49-F238E27FC236}">
                <a16:creationId xmlns:a16="http://schemas.microsoft.com/office/drawing/2014/main" id="{D2B04DFA-0016-3D29-846C-5A9AEB087D44}"/>
              </a:ext>
            </a:extLst>
          </p:cNvPr>
          <p:cNvGraphicFramePr/>
          <p:nvPr>
            <p:extLst>
              <p:ext uri="{D42A27DB-BD31-4B8C-83A1-F6EECF244321}">
                <p14:modId xmlns:p14="http://schemas.microsoft.com/office/powerpoint/2010/main" val="314190868"/>
              </p:ext>
            </p:extLst>
          </p:nvPr>
        </p:nvGraphicFramePr>
        <p:xfrm>
          <a:off x="798381" y="1787675"/>
          <a:ext cx="10050538" cy="3761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748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dirty="0">
                <a:latin typeface="Calibri" panose="020F0502020204030204"/>
              </a:rPr>
              <a:t>The EU has several different funding programmes that you may be able to apply for, depending on the nature of your business or project. There are two different types: </a:t>
            </a: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Direct funding</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Indirect funding</a:t>
            </a:r>
          </a:p>
          <a:p>
            <a:pPr marL="342900" indent="-342900">
              <a:lnSpc>
                <a:spcPct val="100000"/>
              </a:lnSpc>
              <a:spcBef>
                <a:spcPts val="0"/>
              </a:spcBef>
              <a:buClr>
                <a:schemeClr val="accent2"/>
              </a:buClr>
              <a:buBlip>
                <a:blip r:embed="rId3"/>
              </a:buBlip>
              <a:defRPr/>
            </a:pPr>
            <a:endParaRPr lang="en-GB" dirty="0">
              <a:latin typeface="Calibri" panose="020F0502020204030204"/>
            </a:endParaRPr>
          </a:p>
          <a:p>
            <a:pPr marL="342900" indent="-342900">
              <a:lnSpc>
                <a:spcPct val="100000"/>
              </a:lnSpc>
              <a:spcBef>
                <a:spcPts val="0"/>
              </a:spcBef>
              <a:buClr>
                <a:schemeClr val="accent2"/>
              </a:buClr>
              <a:buBlip>
                <a:blip r:embed="rId3"/>
              </a:buBlip>
              <a:defRPr/>
            </a:pPr>
            <a:r>
              <a:rPr lang="en-GB" b="1" dirty="0">
                <a:latin typeface="Calibri" panose="020F0502020204030204"/>
              </a:rPr>
              <a:t>Reading:</a:t>
            </a:r>
            <a:r>
              <a:rPr lang="en-GB" dirty="0">
                <a:latin typeface="Calibri" panose="020F0502020204030204"/>
              </a:rPr>
              <a:t> </a:t>
            </a:r>
            <a:r>
              <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lang="en-GB" dirty="0">
              <a:solidFill>
                <a:schemeClr val="accent2">
                  <a:lumMod val="75000"/>
                </a:schemeClr>
              </a:solidFill>
              <a:latin typeface="Calibri" panose="020F0502020204030204"/>
            </a:endParaRPr>
          </a:p>
          <a:p>
            <a:pPr marL="0" indent="0">
              <a:lnSpc>
                <a:spcPct val="100000"/>
              </a:lnSpc>
              <a:spcBef>
                <a:spcPts val="0"/>
              </a:spcBef>
              <a:buClr>
                <a:schemeClr val="accent2"/>
              </a:buClr>
              <a:defRPr/>
            </a:pPr>
            <a:r>
              <a:rPr lang="en-GB" dirty="0">
                <a:latin typeface="Calibri" panose="020F0502020204030204"/>
              </a:rPr>
              <a:t> </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a:t>
            </a:r>
          </a:p>
        </p:txBody>
      </p:sp>
    </p:spTree>
    <p:extLst>
      <p:ext uri="{BB962C8B-B14F-4D97-AF65-F5344CB8AC3E}">
        <p14:creationId xmlns:p14="http://schemas.microsoft.com/office/powerpoint/2010/main" val="23490042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“It’s important that leaders are consistent. You can change your mind, but change your mind against a consistent framework.”</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Battle between pawn and king">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938" r="1293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767753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dirty="0">
                <a:latin typeface="Calibri" panose="020F0502020204030204"/>
              </a:rPr>
              <a:t>The allocation of direct funding capital is managed by the European Institutions. There are two types of funding available: grants and contracts. You can apply for grants and contracts managed by the European Commission on the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Funding and Tenders portal</a:t>
            </a:r>
            <a:r>
              <a:rPr lang="en-GB" dirty="0">
                <a:latin typeface="Calibri" panose="020F0502020204030204"/>
              </a:rPr>
              <a:t>.</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Blip>
                <a:blip r:embed="rId3"/>
              </a:buBlip>
              <a:defRPr/>
            </a:pPr>
            <a:r>
              <a:rPr lang="en-GB" b="1" dirty="0">
                <a:solidFill>
                  <a:schemeClr val="accent2"/>
                </a:solidFill>
                <a:latin typeface="Calibri" panose="020F0502020204030204"/>
              </a:rPr>
              <a:t>Grants:</a:t>
            </a:r>
          </a:p>
          <a:p>
            <a:pPr marL="457200" indent="-457200">
              <a:lnSpc>
                <a:spcPct val="100000"/>
              </a:lnSpc>
              <a:spcBef>
                <a:spcPts val="0"/>
              </a:spcBef>
              <a:buClr>
                <a:schemeClr val="accent2"/>
              </a:buClr>
              <a:buFont typeface="Arial" panose="020B0604020202020204" pitchFamily="34" charset="0"/>
              <a:buChar char="•"/>
              <a:defRPr/>
            </a:pPr>
            <a:endParaRPr lang="en-GB" u="sng"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Grants are given to specific projects that relate to EU policies, usually following a public announcement known as a call for proposals.</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 – Direct Funding</a:t>
            </a:r>
          </a:p>
        </p:txBody>
      </p:sp>
    </p:spTree>
    <p:extLst>
      <p:ext uri="{BB962C8B-B14F-4D97-AF65-F5344CB8AC3E}">
        <p14:creationId xmlns:p14="http://schemas.microsoft.com/office/powerpoint/2010/main" val="36416703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b="1" dirty="0">
                <a:solidFill>
                  <a:schemeClr val="accent2"/>
                </a:solidFill>
                <a:latin typeface="Calibri" panose="020F0502020204030204"/>
              </a:rPr>
              <a:t>Who is eligible?</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dirty="0">
                <a:latin typeface="Calibri" panose="020F0502020204030204"/>
              </a:rPr>
              <a:t>You may apply for a grant if you run a business or a related organisation (business associations, business support providers, consultants, etc.) that runs projects that further the interests of the EU, or if you contribute to the implementation of an EU programme or policy.</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 – Direct Funding</a:t>
            </a:r>
          </a:p>
        </p:txBody>
      </p:sp>
    </p:spTree>
    <p:extLst>
      <p:ext uri="{BB962C8B-B14F-4D97-AF65-F5344CB8AC3E}">
        <p14:creationId xmlns:p14="http://schemas.microsoft.com/office/powerpoint/2010/main" val="100861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b="1" dirty="0">
                <a:solidFill>
                  <a:schemeClr val="accent2"/>
                </a:solidFill>
                <a:latin typeface="Calibri" panose="020F0502020204030204"/>
              </a:rPr>
              <a:t>Contracts:</a:t>
            </a:r>
          </a:p>
          <a:p>
            <a:pPr marL="457200" indent="-457200">
              <a:lnSpc>
                <a:spcPct val="100000"/>
              </a:lnSpc>
              <a:spcBef>
                <a:spcPts val="0"/>
              </a:spcBef>
              <a:buClr>
                <a:schemeClr val="accent2"/>
              </a:buClr>
              <a:buBlip>
                <a:blip r:embed="rId3"/>
              </a:buBlip>
              <a:defRPr/>
            </a:pPr>
            <a:endParaRPr lang="en-GB" b="1" dirty="0">
              <a:solidFill>
                <a:schemeClr val="accent2"/>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dirty="0">
                <a:latin typeface="Calibri" panose="020F0502020204030204"/>
              </a:rPr>
              <a:t>Contracts are issued by EU institutions to buy services, goods or works that they need for their operations – such as studies, training, conference organisation or IT equipment.</a:t>
            </a: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 – Direct Funding</a:t>
            </a:r>
          </a:p>
        </p:txBody>
      </p:sp>
    </p:spTree>
    <p:extLst>
      <p:ext uri="{BB962C8B-B14F-4D97-AF65-F5344CB8AC3E}">
        <p14:creationId xmlns:p14="http://schemas.microsoft.com/office/powerpoint/2010/main" val="4008430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Blip>
                <a:blip r:embed="rId3"/>
              </a:buBlip>
              <a:defRPr/>
            </a:pPr>
            <a:r>
              <a:rPr lang="en-GB" dirty="0">
                <a:latin typeface="Calibri" panose="020F0502020204030204"/>
              </a:rPr>
              <a:t>Indirect funding is managed by national and regional authorities and comprises nearly 80% of the EU budget, mainly through 5 big funds that come under the umbrella of the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European Structural and Investment Funds</a:t>
            </a:r>
            <a:r>
              <a:rPr lang="en-GB" dirty="0">
                <a:latin typeface="Calibri" panose="020F0502020204030204"/>
              </a:rPr>
              <a:t>.</a:t>
            </a:r>
          </a:p>
          <a:p>
            <a:pPr marL="0" indent="0">
              <a:lnSpc>
                <a:spcPct val="100000"/>
              </a:lnSpc>
              <a:spcBef>
                <a:spcPts val="0"/>
              </a:spcBef>
              <a:buClr>
                <a:schemeClr val="accent2"/>
              </a:buCl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European Regional Development Fund</a:t>
            </a:r>
            <a:r>
              <a:rPr lang="en-GB" dirty="0">
                <a:latin typeface="Calibri" panose="020F0502020204030204"/>
              </a:rPr>
              <a:t>– regional and urban development</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European Social Fund</a:t>
            </a:r>
            <a:r>
              <a:rPr lang="en-GB" dirty="0">
                <a:latin typeface="Calibri" panose="020F0502020204030204"/>
              </a:rPr>
              <a:t>– social inclusion and good governance</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dirty="0">
                <a:solidFill>
                  <a:schemeClr val="accent2">
                    <a:lumMod val="75000"/>
                  </a:schemeClr>
                </a:solidFill>
                <a:latin typeface="Calibri" panose="020F0502020204030204"/>
                <a:hlinkClick r:id="rId7">
                  <a:extLst>
                    <a:ext uri="{A12FA001-AC4F-418D-AE19-62706E023703}">
                      <ahyp:hlinkClr xmlns:ahyp="http://schemas.microsoft.com/office/drawing/2018/hyperlinkcolor" val="tx"/>
                    </a:ext>
                  </a:extLst>
                </a:hlinkClick>
              </a:rPr>
              <a:t>Cohesion Fund</a:t>
            </a:r>
            <a:r>
              <a:rPr lang="en-GB" dirty="0">
                <a:latin typeface="Calibri" panose="020F0502020204030204"/>
              </a:rPr>
              <a:t>– economic convergence by less-developed regions</a:t>
            </a:r>
          </a:p>
          <a:p>
            <a:pPr marL="457200" indent="-4572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a:p>
            <a:pPr marL="0" indent="0">
              <a:lnSpc>
                <a:spcPct val="100000"/>
              </a:lnSpc>
              <a:spcBef>
                <a:spcPts val="0"/>
              </a:spcBef>
              <a:buClr>
                <a:schemeClr val="accent2"/>
              </a:buCl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 – Indirect Funding</a:t>
            </a:r>
          </a:p>
        </p:txBody>
      </p:sp>
    </p:spTree>
    <p:extLst>
      <p:ext uri="{BB962C8B-B14F-4D97-AF65-F5344CB8AC3E}">
        <p14:creationId xmlns:p14="http://schemas.microsoft.com/office/powerpoint/2010/main" val="34609728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5"/>
            <a:ext cx="10595237" cy="5682342"/>
          </a:xfrm>
        </p:spPr>
        <p:txBody>
          <a:bodyPr/>
          <a:lstStyle/>
          <a:p>
            <a:pPr marL="457200" indent="-457200">
              <a:lnSpc>
                <a:spcPct val="100000"/>
              </a:lnSpc>
              <a:spcBef>
                <a:spcPts val="0"/>
              </a:spcBef>
              <a:buClr>
                <a:schemeClr val="accent2"/>
              </a:buClr>
              <a:buFont typeface="Arial" panose="020B0604020202020204" pitchFamily="34" charset="0"/>
              <a:buChar char="•"/>
              <a:defRPr/>
            </a:pPr>
            <a:r>
              <a:rPr lang="en-GB" u="sng" spc="0"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European Agricultural Fund for Rural Development</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European Maritime and Fisheries Fund</a:t>
            </a:r>
            <a:endParaRPr lang="en-GB" u="sng" spc="0" dirty="0">
              <a:solidFill>
                <a:schemeClr val="accent2">
                  <a:lumMod val="75000"/>
                </a:schemeClr>
              </a:solidFill>
              <a:latin typeface="Calibri" panose="020F0502020204030204"/>
            </a:endParaRPr>
          </a:p>
          <a:p>
            <a:pPr marL="457200" indent="-457200">
              <a:lnSpc>
                <a:spcPct val="100000"/>
              </a:lnSpc>
              <a:spcBef>
                <a:spcPts val="0"/>
              </a:spcBef>
              <a:buClr>
                <a:schemeClr val="accent2"/>
              </a:buClr>
              <a:buFont typeface="Arial" panose="020B0604020202020204" pitchFamily="34" charset="0"/>
              <a:buChar char="•"/>
              <a:defRPr/>
            </a:pPr>
            <a:endParaRPr lang="en-GB" u="sng" dirty="0">
              <a:solidFill>
                <a:schemeClr val="accent2">
                  <a:lumMod val="75000"/>
                </a:schemeClr>
              </a:solidFill>
              <a:latin typeface="Calibri" panose="020F0502020204030204"/>
            </a:endParaRPr>
          </a:p>
          <a:p>
            <a:pPr marL="342900" indent="-342900">
              <a:lnSpc>
                <a:spcPct val="100000"/>
              </a:lnSpc>
              <a:spcBef>
                <a:spcPts val="0"/>
              </a:spcBef>
              <a:buClr>
                <a:schemeClr val="accent2"/>
              </a:buClr>
              <a:buBlip>
                <a:blip r:embed="rId5"/>
              </a:buBlip>
              <a:defRPr/>
            </a:pPr>
            <a:r>
              <a:rPr lang="en-GB" b="1" dirty="0">
                <a:solidFill>
                  <a:schemeClr val="accent2"/>
                </a:solidFill>
                <a:latin typeface="Calibri" panose="020F0502020204030204"/>
              </a:rPr>
              <a:t>Apply for funding</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r>
              <a:rPr lang="en-GB" dirty="0">
                <a:latin typeface="Calibri" panose="020F0502020204030204"/>
              </a:rPr>
              <a:t>To access EU grants, you should apply via the relevant regional or national authorities (known as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managing authorities</a:t>
            </a:r>
            <a:r>
              <a:rPr lang="en-GB" dirty="0">
                <a:latin typeface="Calibri" panose="020F0502020204030204"/>
              </a:rPr>
              <a:t>) in the member state where you are registered.</a:t>
            </a:r>
          </a:p>
          <a:p>
            <a:pPr marL="0" indent="0">
              <a:lnSpc>
                <a:spcPct val="100000"/>
              </a:lnSpc>
              <a:spcBef>
                <a:spcPts val="0"/>
              </a:spcBef>
              <a:buClr>
                <a:schemeClr val="accent2"/>
              </a:buClr>
              <a:defRPr/>
            </a:pPr>
            <a:endParaRPr lang="en-GB" dirty="0">
              <a:latin typeface="Calibri" panose="020F0502020204030204"/>
            </a:endParaRPr>
          </a:p>
          <a:p>
            <a:pPr marL="342900" indent="-342900">
              <a:lnSpc>
                <a:spcPct val="100000"/>
              </a:lnSpc>
              <a:spcBef>
                <a:spcPts val="0"/>
              </a:spcBef>
              <a:buClr>
                <a:schemeClr val="accent2"/>
              </a:buClr>
              <a:buFont typeface="Arial" panose="020B0604020202020204" pitchFamily="34" charset="0"/>
              <a:buChar char="•"/>
              <a:defRPr/>
            </a:pP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1165168"/>
          </a:xfrm>
        </p:spPr>
        <p:txBody>
          <a:bodyPr/>
          <a:lstStyle/>
          <a:p>
            <a:r>
              <a:rPr lang="en-GB" dirty="0"/>
              <a:t>EU Funding Programmes – Indirect Funding (Cont.)</a:t>
            </a:r>
          </a:p>
        </p:txBody>
      </p:sp>
    </p:spTree>
    <p:extLst>
      <p:ext uri="{BB962C8B-B14F-4D97-AF65-F5344CB8AC3E}">
        <p14:creationId xmlns:p14="http://schemas.microsoft.com/office/powerpoint/2010/main" val="15832630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Funding Sources </a:t>
            </a:r>
          </a:p>
        </p:txBody>
      </p:sp>
      <p:graphicFrame>
        <p:nvGraphicFramePr>
          <p:cNvPr id="6" name="Diagram 5">
            <a:extLst>
              <a:ext uri="{FF2B5EF4-FFF2-40B4-BE49-F238E27FC236}">
                <a16:creationId xmlns:a16="http://schemas.microsoft.com/office/drawing/2014/main" id="{D6D9C753-4FC2-2C32-143B-FB3A0E4A4118}"/>
              </a:ext>
            </a:extLst>
          </p:cNvPr>
          <p:cNvGraphicFramePr/>
          <p:nvPr>
            <p:extLst>
              <p:ext uri="{D42A27DB-BD31-4B8C-83A1-F6EECF244321}">
                <p14:modId xmlns:p14="http://schemas.microsoft.com/office/powerpoint/2010/main" val="15868277"/>
              </p:ext>
            </p:extLst>
          </p:nvPr>
        </p:nvGraphicFramePr>
        <p:xfrm>
          <a:off x="798381" y="783176"/>
          <a:ext cx="10713262" cy="5769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67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International Funding</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Blip>
                <a:blip r:embed="rId3"/>
              </a:buBlip>
            </a:pPr>
            <a:r>
              <a:rPr lang="en-GB" sz="2400" b="1" dirty="0">
                <a:solidFill>
                  <a:schemeClr val="accent2"/>
                </a:solidFill>
              </a:rPr>
              <a:t>Crowdfunding:</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Collaborative funding </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Persons contribute to the development of the product before it is commercially available.</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Investors are essentially customers</a:t>
            </a:r>
          </a:p>
          <a:p>
            <a:pPr marL="342900" indent="-342900">
              <a:buBlip>
                <a:blip r:embed="rId3"/>
              </a:buBlip>
            </a:pPr>
            <a:endParaRPr lang="en-ZA" sz="2400" dirty="0">
              <a:solidFill>
                <a:srgbClr val="000000"/>
              </a:solidFill>
            </a:endParaRPr>
          </a:p>
        </p:txBody>
      </p:sp>
    </p:spTree>
    <p:extLst>
      <p:ext uri="{BB962C8B-B14F-4D97-AF65-F5344CB8AC3E}">
        <p14:creationId xmlns:p14="http://schemas.microsoft.com/office/powerpoint/2010/main" val="192610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r>
              <a:rPr lang="en-ZA" dirty="0"/>
              <a:t>Financial Planning &amp; Investment</a:t>
            </a:r>
          </a:p>
          <a:p>
            <a:endParaRPr lang="en-ZA" dirty="0"/>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01</a:t>
            </a:r>
          </a:p>
        </p:txBody>
      </p:sp>
    </p:spTree>
    <p:extLst>
      <p:ext uri="{BB962C8B-B14F-4D97-AF65-F5344CB8AC3E}">
        <p14:creationId xmlns:p14="http://schemas.microsoft.com/office/powerpoint/2010/main" val="35625920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International Funding</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Blip>
                <a:blip r:embed="rId3"/>
              </a:buBlip>
            </a:pPr>
            <a:r>
              <a:rPr lang="en-GB" sz="2400" b="1" dirty="0">
                <a:solidFill>
                  <a:schemeClr val="accent2"/>
                </a:solidFill>
              </a:rPr>
              <a:t>Cooperate funding:</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Pools of funds available through businesses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Normally incorporated through development funds or corporate social responsibility (CSR) strategies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Blip>
                <a:blip r:embed="rId3"/>
              </a:buBlip>
            </a:pPr>
            <a:r>
              <a:rPr lang="en-GB" sz="2400" b="1" dirty="0">
                <a:solidFill>
                  <a:schemeClr val="accent2"/>
                </a:solidFill>
              </a:rPr>
              <a:t>Research and sustainability funds</a:t>
            </a:r>
          </a:p>
          <a:p>
            <a:pPr marL="342900" indent="-342900">
              <a:buBlip>
                <a:blip r:embed="rId3"/>
              </a:buBlip>
            </a:pPr>
            <a:endParaRPr lang="en-ZA" sz="2400" dirty="0">
              <a:solidFill>
                <a:srgbClr val="000000"/>
              </a:solidFill>
            </a:endParaRPr>
          </a:p>
        </p:txBody>
      </p:sp>
    </p:spTree>
    <p:extLst>
      <p:ext uri="{BB962C8B-B14F-4D97-AF65-F5344CB8AC3E}">
        <p14:creationId xmlns:p14="http://schemas.microsoft.com/office/powerpoint/2010/main" val="23765518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Grants &amp; Donations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7656"/>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 </a:t>
            </a:r>
            <a:r>
              <a:rPr lang="en-GB" sz="2400" b="1" dirty="0">
                <a:solidFill>
                  <a:schemeClr val="accent2"/>
                </a:solidFill>
              </a:rPr>
              <a:t>grant</a:t>
            </a:r>
            <a:r>
              <a:rPr lang="en-GB" sz="2400" dirty="0">
                <a:solidFill>
                  <a:srgbClr val="000000"/>
                </a:solidFill>
              </a:rPr>
              <a:t> is an agreed amount of money given by government of other legal organisations for a specific purpose.</a:t>
            </a:r>
          </a:p>
          <a:p>
            <a:pPr>
              <a:buClr>
                <a:schemeClr val="accent2"/>
              </a:buClr>
            </a:pPr>
            <a:r>
              <a:rPr lang="en-GB" sz="2400" dirty="0">
                <a:solidFill>
                  <a:srgbClr val="000000"/>
                </a:solidFill>
              </a:rPr>
              <a:t> </a:t>
            </a:r>
          </a:p>
          <a:p>
            <a:pPr marL="342900" indent="-342900">
              <a:buClr>
                <a:schemeClr val="accent2"/>
              </a:buClr>
              <a:buBlip>
                <a:blip r:embed="rId3"/>
              </a:buBlip>
            </a:pPr>
            <a:r>
              <a:rPr lang="en-GB" sz="2400" dirty="0">
                <a:solidFill>
                  <a:srgbClr val="000000"/>
                </a:solidFill>
              </a:rPr>
              <a:t>Legal organisations include, governments, research councils, co-operations etc. </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Grants help to support, business start ups, apprentice schemes, community projects, mobility projects.</a:t>
            </a:r>
          </a:p>
        </p:txBody>
      </p:sp>
    </p:spTree>
    <p:extLst>
      <p:ext uri="{BB962C8B-B14F-4D97-AF65-F5344CB8AC3E}">
        <p14:creationId xmlns:p14="http://schemas.microsoft.com/office/powerpoint/2010/main" val="25708829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Grants &amp; Donations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1938992"/>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 </a:t>
            </a:r>
            <a:r>
              <a:rPr lang="en-GB" sz="2400" b="1" dirty="0">
                <a:solidFill>
                  <a:schemeClr val="accent2"/>
                </a:solidFill>
              </a:rPr>
              <a:t>donation</a:t>
            </a:r>
            <a:r>
              <a:rPr lang="en-GB" sz="2400" dirty="0">
                <a:solidFill>
                  <a:srgbClr val="000000"/>
                </a:solidFill>
              </a:rPr>
              <a:t> is a sum of money given to by an individual or organisation to another.</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Donations in most cases have little restrictions and legal agreements.</a:t>
            </a:r>
          </a:p>
          <a:p>
            <a:pPr marL="342900" indent="-342900">
              <a:buBlip>
                <a:blip r:embed="rId3"/>
              </a:buBlip>
            </a:pPr>
            <a:endParaRPr lang="en-ZA" sz="2400" dirty="0">
              <a:solidFill>
                <a:srgbClr val="000000"/>
              </a:solidFill>
            </a:endParaRPr>
          </a:p>
        </p:txBody>
      </p:sp>
    </p:spTree>
    <p:extLst>
      <p:ext uri="{BB962C8B-B14F-4D97-AF65-F5344CB8AC3E}">
        <p14:creationId xmlns:p14="http://schemas.microsoft.com/office/powerpoint/2010/main" val="288286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In-kind Donations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In-kind donation refers to goods or service given to support a project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Cash may or may not be involved</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Donations are equivalent to the monetary value </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b="1" dirty="0">
                <a:solidFill>
                  <a:schemeClr val="accent2"/>
                </a:solidFill>
              </a:rPr>
              <a:t>Example: </a:t>
            </a:r>
            <a:r>
              <a:rPr lang="en-GB" sz="2400" dirty="0">
                <a:solidFill>
                  <a:srgbClr val="000000"/>
                </a:solidFill>
              </a:rPr>
              <a:t>UEL gives cash in-kind in the form of administrative support at 5 hours per week to support the development of the ‘White Sands project’. </a:t>
            </a:r>
          </a:p>
        </p:txBody>
      </p:sp>
    </p:spTree>
    <p:extLst>
      <p:ext uri="{BB962C8B-B14F-4D97-AF65-F5344CB8AC3E}">
        <p14:creationId xmlns:p14="http://schemas.microsoft.com/office/powerpoint/2010/main" val="32923865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Trading Subsidiary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 trading subsidiary is a non-charitable trading company. </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Usually it is wholly owned by the charity, meaning that the charity is its sole shareholder.</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They are exempted from some TAX but not exempted from VAT.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In other words, the wholly owned trading subsidiary undertakes the commercial trading activities that do not fall within the objects of the charity. </a:t>
            </a:r>
          </a:p>
        </p:txBody>
      </p:sp>
    </p:spTree>
    <p:extLst>
      <p:ext uri="{BB962C8B-B14F-4D97-AF65-F5344CB8AC3E}">
        <p14:creationId xmlns:p14="http://schemas.microsoft.com/office/powerpoint/2010/main" val="2895216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Trading Subsidiary </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85761"/>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The subsidiary is taxable in exactly the same way as for a normal company but with careful planning can gift the majority of its profits to its parent charity and reduce its corporation tax liabilities to virtually zero.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Typically, therefore trading subsidiaries will not pay dividends.</a:t>
            </a:r>
          </a:p>
          <a:p>
            <a:pPr>
              <a:buClr>
                <a:schemeClr val="accent2"/>
              </a:buClr>
            </a:pPr>
            <a:endParaRPr lang="en-GB" sz="2400" dirty="0">
              <a:solidFill>
                <a:schemeClr val="accent2">
                  <a:lumMod val="75000"/>
                </a:schemeClr>
              </a:solidFill>
            </a:endParaRPr>
          </a:p>
          <a:p>
            <a:pPr marL="342900" indent="-342900">
              <a:buClr>
                <a:schemeClr val="accent2"/>
              </a:buClr>
              <a:buBlip>
                <a:blip r:embed="rId3"/>
              </a:buBlip>
            </a:pP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Management of a subsidiary</a:t>
            </a:r>
            <a:r>
              <a:rPr lang="en-US" sz="2600" dirty="0">
                <a:solidFill>
                  <a:srgbClr val="87A66E"/>
                </a:solidFill>
                <a:latin typeface="Calibri" panose="020F0502020204030204"/>
              </a:rPr>
              <a:t> </a:t>
            </a:r>
            <a:r>
              <a:rPr lang="en-GB" sz="2400" dirty="0">
                <a:solidFill>
                  <a:srgbClr val="000000"/>
                </a:solidFill>
              </a:rPr>
              <a:t>often requires additional resources</a:t>
            </a: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Trading Subsidiaries – should a charity have one? - Charity Registration (charity-registration.com)</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16231847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Tender</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16320"/>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The process whereby governments and financial institutions invite bids for large projects that must be submitted within a finite deadline.</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It is a vigorous process and very competitive.</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Common elements of an in-kind tender include market research, budget, Gantt chart, possible issues that may arise, project plan, ethical constraints etc.</a:t>
            </a:r>
          </a:p>
          <a:p>
            <a:pPr>
              <a:buClr>
                <a:schemeClr val="accent2"/>
              </a:buClr>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6533157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Tender</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108543"/>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Must follow a structured project management format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Be sure to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ask the right questions</a:t>
            </a:r>
            <a:r>
              <a:rPr lang="en-US" sz="2800" dirty="0">
                <a:solidFill>
                  <a:srgbClr val="87A66E"/>
                </a:solidFill>
                <a:latin typeface="Calibri" panose="020F0502020204030204"/>
              </a:rPr>
              <a:t> </a:t>
            </a:r>
            <a:r>
              <a:rPr lang="en-GB" sz="2400" dirty="0">
                <a:solidFill>
                  <a:srgbClr val="000000"/>
                </a:solidFill>
              </a:rPr>
              <a:t>at the outset</a:t>
            </a:r>
          </a:p>
          <a:p>
            <a:pPr marL="342900" indent="-342900">
              <a:buClr>
                <a:schemeClr val="accent2"/>
              </a:buClr>
              <a:buBlip>
                <a:blip r:embed="rId3"/>
              </a:buBlip>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342900" indent="-342900">
              <a:buClr>
                <a:schemeClr val="accent2"/>
              </a:buClr>
              <a:buBlip>
                <a:blip r:embed="rId3"/>
              </a:buBlip>
            </a:pP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Tender Writing for Charities - How-to Guide - Charity Fundraising (charity-fundraising.org.uk)</a:t>
            </a:r>
            <a:endParaRPr kumimoji="0" lang="de-DE"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9766658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Cash versus Surplus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46988"/>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Also referred to as the legal tender used for pay for a good or service</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A surplus is the amount of an asset or resource that exceeds the portion that is utilized.</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Cash surplus is cash that exceed the amount that was budgeted for the financial year.</a:t>
            </a: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6666371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Cash versus Surplus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2677656"/>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Cash is a liquid asset.</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Surplus can be in cash or other assets.</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b="1" dirty="0">
                <a:solidFill>
                  <a:schemeClr val="accent2"/>
                </a:solidFill>
              </a:rPr>
              <a:t>Example: </a:t>
            </a:r>
            <a:r>
              <a:rPr lang="en-GB" sz="2400" dirty="0">
                <a:solidFill>
                  <a:srgbClr val="000000"/>
                </a:solidFill>
              </a:rPr>
              <a:t>a surplus in office resources</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74981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A financial plan is an overview of your current business financials and projections for growth. </a:t>
            </a:r>
          </a:p>
          <a:p>
            <a:pPr marL="360000" indent="-342900">
              <a:buBlip>
                <a:blip r:embed="rId2"/>
              </a:buBlip>
            </a:pPr>
            <a:endParaRPr lang="en-GB" dirty="0"/>
          </a:p>
          <a:p>
            <a:pPr marL="360000" indent="-342900">
              <a:buBlip>
                <a:blip r:embed="rId2"/>
              </a:buBlip>
            </a:pPr>
            <a:r>
              <a:rPr lang="en-GB" dirty="0"/>
              <a:t>Think of any documents that represent your current monetary situation as a snapshot of the health of your business and the projections being your future expectations.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a Financial Plan?</a:t>
            </a:r>
            <a:endParaRPr lang="en-US" dirty="0"/>
          </a:p>
        </p:txBody>
      </p:sp>
    </p:spTree>
    <p:extLst>
      <p:ext uri="{BB962C8B-B14F-4D97-AF65-F5344CB8AC3E}">
        <p14:creationId xmlns:p14="http://schemas.microsoft.com/office/powerpoint/2010/main" val="34307599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Reinvesting Surplus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154984"/>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Surpluses can be used in many different ways to benefit the business:</a:t>
            </a:r>
          </a:p>
          <a:p>
            <a:pPr marL="342900" indent="-342900">
              <a:buClr>
                <a:schemeClr val="accent2"/>
              </a:buClr>
              <a:buBlip>
                <a:blip r:embed="rId3"/>
              </a:buBlip>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Annual bonus schemes for loyal employees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Community engagement projects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Pay down on debts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Expand the business model</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39677027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“The road to success is always under construction.”</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Lily Tomlin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in robotics class testing vehicle on test tra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723532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5262979"/>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As an NGO you might have developed several case studies to document your project results or while conducting research on a particular topic.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Along with show casing your organizations work, case studies can also be used to solicit funds from donors.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When case studies are used as a fund raising tool they are referred as Case for Support.</a:t>
            </a:r>
          </a:p>
          <a:p>
            <a:pPr marL="342900" indent="-342900">
              <a:buClr>
                <a:schemeClr val="accent2"/>
              </a:buClr>
              <a:buBlip>
                <a:blip r:embed="rId3"/>
              </a:buBlip>
            </a:pPr>
            <a:endPar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https://www.fundsforngos.org/featured-articles/how-to-write-a-case-for-support-for-your-ngo/</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endParaRPr lang="en-GB" sz="2400" dirty="0">
              <a:solidFill>
                <a:srgbClr val="000000"/>
              </a:solidFill>
            </a:endParaRPr>
          </a:p>
        </p:txBody>
      </p:sp>
    </p:spTree>
    <p:extLst>
      <p:ext uri="{BB962C8B-B14F-4D97-AF65-F5344CB8AC3E}">
        <p14:creationId xmlns:p14="http://schemas.microsoft.com/office/powerpoint/2010/main" val="20623509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Steps for writing a case for support:</a:t>
            </a:r>
          </a:p>
        </p:txBody>
      </p:sp>
      <p:graphicFrame>
        <p:nvGraphicFramePr>
          <p:cNvPr id="3" name="Diagram 2">
            <a:extLst>
              <a:ext uri="{FF2B5EF4-FFF2-40B4-BE49-F238E27FC236}">
                <a16:creationId xmlns:a16="http://schemas.microsoft.com/office/drawing/2014/main" id="{07F938A9-C1AF-0EA6-5988-2EAE4E9F42C7}"/>
              </a:ext>
            </a:extLst>
          </p:cNvPr>
          <p:cNvGraphicFramePr/>
          <p:nvPr>
            <p:extLst>
              <p:ext uri="{D42A27DB-BD31-4B8C-83A1-F6EECF244321}">
                <p14:modId xmlns:p14="http://schemas.microsoft.com/office/powerpoint/2010/main" val="919676736"/>
              </p:ext>
            </p:extLst>
          </p:nvPr>
        </p:nvGraphicFramePr>
        <p:xfrm>
          <a:off x="897211" y="1910442"/>
          <a:ext cx="10496407" cy="4391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7759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To write a strong case statement…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Use of Emotional Language</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Use of Accurate Data and Facts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Align your objectives with that of the donor</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Use Images and Graphical Representations</a:t>
            </a: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20291958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524315"/>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A Case for Support…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Should be attractive</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Should be donor centric</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Should clearly illustrate your funding requirements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Should showcase your accomplishments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Should convince the donors to engage with your organization</a:t>
            </a:r>
          </a:p>
          <a:p>
            <a:pPr>
              <a:buClr>
                <a:schemeClr val="accent2"/>
              </a:buClr>
            </a:pPr>
            <a:endParaRPr lang="en-GB" sz="2400" dirty="0">
              <a:solidFill>
                <a:srgbClr val="000000"/>
              </a:solidFill>
            </a:endParaRPr>
          </a:p>
        </p:txBody>
      </p:sp>
    </p:spTree>
    <p:extLst>
      <p:ext uri="{BB962C8B-B14F-4D97-AF65-F5344CB8AC3E}">
        <p14:creationId xmlns:p14="http://schemas.microsoft.com/office/powerpoint/2010/main" val="18730799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What to include in a Case for Support</a:t>
            </a: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2440155761"/>
              </p:ext>
            </p:extLst>
          </p:nvPr>
        </p:nvGraphicFramePr>
        <p:xfrm>
          <a:off x="897211" y="2514600"/>
          <a:ext cx="10496407" cy="3178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923852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61665"/>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What to include in a Case for Support (cont.)</a:t>
            </a:r>
          </a:p>
        </p:txBody>
      </p:sp>
      <p:graphicFrame>
        <p:nvGraphicFramePr>
          <p:cNvPr id="3" name="Diagram 2">
            <a:extLst>
              <a:ext uri="{FF2B5EF4-FFF2-40B4-BE49-F238E27FC236}">
                <a16:creationId xmlns:a16="http://schemas.microsoft.com/office/drawing/2014/main" id="{32C92E65-03F1-0176-41B0-DF515A8196C8}"/>
              </a:ext>
            </a:extLst>
          </p:cNvPr>
          <p:cNvGraphicFramePr/>
          <p:nvPr>
            <p:extLst>
              <p:ext uri="{D42A27DB-BD31-4B8C-83A1-F6EECF244321}">
                <p14:modId xmlns:p14="http://schemas.microsoft.com/office/powerpoint/2010/main" val="3889628048"/>
              </p:ext>
            </p:extLst>
          </p:nvPr>
        </p:nvGraphicFramePr>
        <p:xfrm>
          <a:off x="897211" y="2045535"/>
          <a:ext cx="10496407" cy="3117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704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How to Write a Case for Support for Your NGO</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85652"/>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Ideal length of a case statement</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Depending on your write up, your case statement should be between 4 to 8 pages. This being said, do not worry if you have a case statement that is longer than 8 pages. </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You should however ensure that the case statement is not less than 4 pages, as a shorter case statement will not be able to give a detailed account of your organization to the donor.</a:t>
            </a:r>
          </a:p>
          <a:p>
            <a:pPr marL="342900" indent="-342900">
              <a:buClr>
                <a:schemeClr val="accent2"/>
              </a:buClr>
              <a:buFont typeface="Arial" panose="020B0604020202020204" pitchFamily="34" charset="0"/>
              <a:buChar char="•"/>
            </a:pPr>
            <a:endParaRPr lang="en-GB" sz="2400" dirty="0">
              <a:solidFill>
                <a:schemeClr val="accent2"/>
              </a:solidFill>
            </a:endParaRPr>
          </a:p>
        </p:txBody>
      </p:sp>
    </p:spTree>
    <p:extLst>
      <p:ext uri="{BB962C8B-B14F-4D97-AF65-F5344CB8AC3E}">
        <p14:creationId xmlns:p14="http://schemas.microsoft.com/office/powerpoint/2010/main" val="37028793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Activity</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Create an outline of a Case for Support for your organisation.</a:t>
            </a:r>
          </a:p>
          <a:p>
            <a:pPr marL="342900" marR="0" lvl="0" indent="-342900" algn="l" defTabSz="914400" rtl="0" eaLnBrk="1" fontAlgn="auto" latinLnBrk="0" hangingPunct="1">
              <a:lnSpc>
                <a:spcPct val="100000"/>
              </a:lnSpc>
              <a:spcBef>
                <a:spcPts val="0"/>
              </a:spcBef>
              <a:spcAft>
                <a:spcPts val="0"/>
              </a:spcAft>
              <a:buClr>
                <a:srgbClr val="0D9390"/>
              </a:buClr>
              <a:buSzTx/>
              <a:buBlip>
                <a:blip r:embed="rId3"/>
              </a:buBlip>
              <a:tabLst/>
              <a:defRPr/>
            </a:pPr>
            <a:endPar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109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Profit and loss statement</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Cash flow statement</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Balance sheet</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n-GB" dirty="0"/>
              <a:t>Components of a Financial Plan​</a:t>
            </a:r>
          </a:p>
        </p:txBody>
      </p:sp>
      <p:pic>
        <p:nvPicPr>
          <p:cNvPr id="6" name="Picture Placeholder 5" descr="Magnifying glass showing decling performance">
            <a:hlinkClick r:id="rId5"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6">
            <a:grayscl/>
          </a:blip>
          <a:srcRect l="6305" r="6305"/>
          <a:stretch>
            <a:fillRect/>
          </a:stretch>
        </p:blipFill>
        <p:spPr/>
      </p:pic>
    </p:spTree>
    <p:extLst>
      <p:ext uri="{BB962C8B-B14F-4D97-AF65-F5344CB8AC3E}">
        <p14:creationId xmlns:p14="http://schemas.microsoft.com/office/powerpoint/2010/main" val="21334618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46864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NGO Financial Modelling: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This Case Study for NGO is about – Hub Care that is an Australian-based NGO, that provides a unique and holistic service system to Government for sharing information across Social Service ecosystems, leading to improved outcomes for citizen engagement, increased productivity, compliance for services, and improved government oversight.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298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725122"/>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NGO Financial Modelling: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https://oakbusinessconsultant.com/case-study-for-ngo-financial-modeling/</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sz="2400" b="1" dirty="0">
                <a:solidFill>
                  <a:schemeClr val="accent2"/>
                </a:solidFill>
                <a:latin typeface="Calibri" panose="020F0502020204030204"/>
              </a:rPr>
              <a:t>(cont.)</a:t>
            </a: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The company has a great contribution to their Society, so now they want extensive market research for their future social plans and for pursuing funds from the Government to initiate.</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dirty="0">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7777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Questions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64920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How is attracting funding different to crowdfunding?</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List four ways to obtain support for your organisation.</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List three examples of EU funding programmes.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b="1" dirty="0">
              <a:solidFill>
                <a:schemeClr val="accent2">
                  <a:lumMod val="75000"/>
                </a:schemeClr>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7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External Funding</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04</a:t>
            </a:r>
          </a:p>
        </p:txBody>
      </p:sp>
    </p:spTree>
    <p:extLst>
      <p:ext uri="{BB962C8B-B14F-4D97-AF65-F5344CB8AC3E}">
        <p14:creationId xmlns:p14="http://schemas.microsoft.com/office/powerpoint/2010/main" val="1697267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Introduction to 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5311198"/>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NGO budgets are often reliant on a collection of external funding sources, including grants and donations, and revenue generating activities, including investing.</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concept of a “funding mix” focuses on viewing the sources of donor funding available to NGOs as part of a continuum, which is the premise for sustained, financial stability for the NGO, its offerings, and ultimately those who benefit from them.</a:t>
            </a:r>
          </a:p>
          <a:p>
            <a:pPr marL="457200" marR="0" lvl="0" indent="-457200" fontAlgn="auto">
              <a:lnSpc>
                <a:spcPct val="90000"/>
              </a:lnSpc>
              <a:spcBef>
                <a:spcPts val="1000"/>
              </a:spcBef>
              <a:spcAft>
                <a:spcPts val="0"/>
              </a:spcAft>
              <a:buClr>
                <a:srgbClr val="0D9390"/>
              </a:buClr>
              <a:buSzTx/>
              <a:buBlip>
                <a:blip r:embed="rId3"/>
              </a:buBlip>
              <a:tabLst/>
              <a:defRPr/>
            </a:pPr>
            <a:endParaRPr lang="en-GB" sz="2400" dirty="0">
              <a:solidFill>
                <a:srgbClr val="000000"/>
              </a:solidFill>
              <a:latin typeface="Calibri" panose="020F0502020204030204"/>
            </a:endParaRPr>
          </a:p>
          <a:p>
            <a:pPr marL="457200" marR="0" lvl="0" indent="-457200" fontAlgn="auto">
              <a:lnSpc>
                <a:spcPct val="90000"/>
              </a:lnSpc>
              <a:spcBef>
                <a:spcPts val="1000"/>
              </a:spcBef>
              <a:spcAft>
                <a:spcPts val="0"/>
              </a:spcAft>
              <a:buClr>
                <a:srgbClr val="0D9390"/>
              </a:buClr>
              <a:buSzTx/>
              <a:buBlip>
                <a:blip r:embed="rId3"/>
              </a:buBlip>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154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060325"/>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 funding mix can potentially be grouped into three main sources:</a:t>
            </a:r>
          </a:p>
          <a:p>
            <a:pPr marL="457200" marR="0" lvl="0" indent="-457200" fontAlgn="auto">
              <a:lnSpc>
                <a:spcPct val="90000"/>
              </a:lnSpc>
              <a:spcBef>
                <a:spcPts val="1000"/>
              </a:spcBef>
              <a:spcAft>
                <a:spcPts val="0"/>
              </a:spcAft>
              <a:buClr>
                <a:srgbClr val="0D9390"/>
              </a:buClr>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Donor funding</a:t>
            </a:r>
          </a:p>
          <a:p>
            <a:pPr marL="457200" marR="0" lvl="0" indent="-457200" fontAlgn="auto">
              <a:lnSpc>
                <a:spcPct val="90000"/>
              </a:lnSpc>
              <a:spcBef>
                <a:spcPts val="1000"/>
              </a:spcBef>
              <a:spcAft>
                <a:spcPts val="0"/>
              </a:spcAft>
              <a:buClr>
                <a:srgbClr val="0D9390"/>
              </a:buClr>
              <a:buSzTx/>
              <a:buFont typeface="+mj-lt"/>
              <a:buAutoNum type="arabicPeriod"/>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These sources can include donations, project funding, online crowd-funding, fund-raising events etc. that are usually project-specific.</a:t>
            </a:r>
          </a:p>
          <a:p>
            <a:pPr marR="0" lvl="0" algn="l" defTabSz="914400" rtl="0" eaLnBrk="1" fontAlgn="auto" latinLnBrk="0" hangingPunct="1">
              <a:lnSpc>
                <a:spcPct val="90000"/>
              </a:lnSpc>
              <a:spcBef>
                <a:spcPts val="1000"/>
              </a:spcBef>
              <a:spcAft>
                <a:spcPts val="0"/>
              </a:spcAft>
              <a:buClrTx/>
              <a:buSzTx/>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806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4314001"/>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n-GB" sz="2400" dirty="0">
                <a:solidFill>
                  <a:srgbClr val="000000"/>
                </a:solidFill>
                <a:latin typeface="Calibri" panose="020F0502020204030204"/>
              </a:rPr>
              <a:t>T</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hree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main sources (cont.):</a:t>
            </a: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lnSpc>
                <a:spcPct val="90000"/>
              </a:lnSpc>
              <a:spcBef>
                <a:spcPts val="1000"/>
              </a:spcBef>
              <a:buClr>
                <a:srgbClr val="0D9390"/>
              </a:buClr>
              <a:buFont typeface="+mj-lt"/>
              <a:buAutoNum type="arabicPeriod" startAt="2"/>
              <a:defRPr/>
            </a:pPr>
            <a:r>
              <a:rPr lang="en-GB" sz="2400" b="1" dirty="0">
                <a:solidFill>
                  <a:schemeClr val="accent2"/>
                </a:solidFill>
                <a:latin typeface="Calibri" panose="020F0502020204030204"/>
              </a:rPr>
              <a:t>Income-generating activities</a:t>
            </a:r>
          </a:p>
          <a:p>
            <a:pPr>
              <a:lnSpc>
                <a:spcPct val="90000"/>
              </a:lnSpc>
              <a:spcBef>
                <a:spcPts val="1000"/>
              </a:spcBef>
              <a:buClr>
                <a:srgbClr val="0D9390"/>
              </a:buClr>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These sources can include membership or subscription fees, publications, sale of products, in-kind contributions, including volunteer staff time, training and consultancy etc., that are usually generic or non-project specific.</a:t>
            </a: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5968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397575" cy="3981603"/>
          </a:xfrm>
          <a:prstGeom prst="rect">
            <a:avLst/>
          </a:prstGeom>
          <a:noFill/>
        </p:spPr>
        <p:txBody>
          <a:bodyPr wrap="square" rtlCol="0">
            <a:spAutoFit/>
          </a:bodyPr>
          <a:lstStyle/>
          <a:p>
            <a:pPr marL="457200" marR="0" lvl="0" indent="-457200" fontAlgn="auto">
              <a:lnSpc>
                <a:spcPct val="90000"/>
              </a:lnSpc>
              <a:spcBef>
                <a:spcPts val="1000"/>
              </a:spcBef>
              <a:spcAft>
                <a:spcPts val="0"/>
              </a:spcAft>
              <a:buClr>
                <a:srgbClr val="0D9390"/>
              </a:buClr>
              <a:buSzTx/>
              <a:buBlip>
                <a:blip r:embed="rId3"/>
              </a:buBlip>
              <a:tabLst/>
              <a:defRPr/>
            </a:pPr>
            <a:r>
              <a:rPr lang="en-GB" sz="2400" dirty="0">
                <a:solidFill>
                  <a:srgbClr val="000000"/>
                </a:solidFill>
                <a:latin typeface="Calibri" panose="020F0502020204030204"/>
              </a:rPr>
              <a:t>T</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hree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main sources (cont.):</a:t>
            </a:r>
          </a:p>
          <a:p>
            <a:pPr marR="0" lvl="0" fontAlgn="auto">
              <a:lnSpc>
                <a:spcPct val="90000"/>
              </a:lnSpc>
              <a:spcBef>
                <a:spcPts val="1000"/>
              </a:spcBef>
              <a:spcAft>
                <a:spcPts val="0"/>
              </a:spcAft>
              <a:buClr>
                <a:srgbClr val="0D9390"/>
              </a:buClr>
              <a:buSzTx/>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fontAlgn="auto">
              <a:lnSpc>
                <a:spcPct val="90000"/>
              </a:lnSpc>
              <a:spcBef>
                <a:spcPts val="1000"/>
              </a:spcBef>
              <a:spcAft>
                <a:spcPts val="0"/>
              </a:spcAft>
              <a:buClr>
                <a:srgbClr val="0D9390"/>
              </a:buClr>
              <a:buSzTx/>
              <a:buFont typeface="+mj-lt"/>
              <a:buAutoNum type="arabicPeriod" startAt="3"/>
              <a:tabLst/>
              <a:defRPr/>
            </a:pPr>
            <a:r>
              <a:rPr lang="en-GB" sz="2400" b="1" dirty="0">
                <a:solidFill>
                  <a:schemeClr val="accent2"/>
                </a:solidFill>
                <a:latin typeface="Calibri" panose="020F0502020204030204"/>
              </a:rPr>
              <a:t>Investments</a:t>
            </a:r>
          </a:p>
          <a:p>
            <a:pPr marL="457200" marR="0" lvl="0" indent="-457200" fontAlgn="auto">
              <a:lnSpc>
                <a:spcPct val="90000"/>
              </a:lnSpc>
              <a:spcBef>
                <a:spcPts val="1000"/>
              </a:spcBef>
              <a:spcAft>
                <a:spcPts val="0"/>
              </a:spcAft>
              <a:buClr>
                <a:srgbClr val="0D9390"/>
              </a:buClr>
              <a:buSzTx/>
              <a:buFont typeface="+mj-lt"/>
              <a:buAutoNum type="arabicPeriod" startAt="3"/>
              <a:tabLst/>
              <a:defRPr/>
            </a:pPr>
            <a:endParaRPr lang="en-GB" sz="2400" b="1" dirty="0">
              <a:solidFill>
                <a:schemeClr val="accent2"/>
              </a:solidFill>
              <a:latin typeface="Calibri" panose="020F0502020204030204"/>
            </a:endParaRP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These sources can include fixed deposits, financial investments, trust funds, endowment funds that are usually generic or non-project specific.</a:t>
            </a:r>
          </a:p>
          <a:p>
            <a:pPr marL="457200" marR="0" lvl="0" indent="-457200" fontAlgn="auto">
              <a:lnSpc>
                <a:spcPct val="90000"/>
              </a:lnSpc>
              <a:spcBef>
                <a:spcPts val="1000"/>
              </a:spcBef>
              <a:spcAft>
                <a:spcPts val="0"/>
              </a:spcAft>
              <a:buClr>
                <a:srgbClr val="0D9390"/>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307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pic>
        <p:nvPicPr>
          <p:cNvPr id="5" name="Picture 4" descr="https://www.gdrc.org/ngo/funding/Image1.jpg">
            <a:extLst>
              <a:ext uri="{FF2B5EF4-FFF2-40B4-BE49-F238E27FC236}">
                <a16:creationId xmlns:a16="http://schemas.microsoft.com/office/drawing/2014/main" id="{D92F64BC-3E86-3143-53DB-AE1EB8B76DBB}"/>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0" y="1763485"/>
            <a:ext cx="10595237" cy="4135639"/>
          </a:xfrm>
          <a:prstGeom prst="rect">
            <a:avLst/>
          </a:prstGeom>
          <a:noFill/>
          <a:ln>
            <a:noFill/>
          </a:ln>
        </p:spPr>
      </p:pic>
    </p:spTree>
    <p:extLst>
      <p:ext uri="{BB962C8B-B14F-4D97-AF65-F5344CB8AC3E}">
        <p14:creationId xmlns:p14="http://schemas.microsoft.com/office/powerpoint/2010/main" val="23763184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08952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Building a fruitful and beneficial relationship between NGOs and donor agencies largely depends on each trying to understand the other's goals and objectives.</a:t>
            </a:r>
          </a:p>
        </p:txBody>
      </p:sp>
    </p:spTree>
    <p:extLst>
      <p:ext uri="{BB962C8B-B14F-4D97-AF65-F5344CB8AC3E}">
        <p14:creationId xmlns:p14="http://schemas.microsoft.com/office/powerpoint/2010/main" val="280440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0AFF-C6AD-2AE6-A36A-21916FC5129F}"/>
              </a:ext>
            </a:extLst>
          </p:cNvPr>
          <p:cNvSpPr>
            <a:spLocks noGrp="1"/>
          </p:cNvSpPr>
          <p:nvPr>
            <p:ph type="body" sz="quarter" idx="18"/>
          </p:nvPr>
        </p:nvSpPr>
        <p:spPr/>
        <p:txBody>
          <a:bodyPr/>
          <a:lstStyle/>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Sales forecast</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Personnel plan</a:t>
            </a: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20000"/>
              </a:lnSpc>
              <a:spcBef>
                <a:spcPts val="0"/>
              </a:spcBef>
              <a:spcAft>
                <a:spcPts val="0"/>
              </a:spcAft>
              <a:buClr>
                <a:schemeClr val="accent2"/>
              </a:buClr>
              <a:buSzTx/>
              <a:buFont typeface="Arial" panose="020B0604020202020204" pitchFamily="34" charset="0"/>
              <a:buChar char="•"/>
              <a:tabLst>
                <a:tab pos="457200" algn="l"/>
              </a:tabLst>
              <a:defRPr/>
            </a:pPr>
            <a:r>
              <a:rPr kumimoji="0" lang="en-US"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Business ratios and break-even analysis</a:t>
            </a:r>
            <a:endParaRPr kumimoji="0" lang="de-DE"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rgbClr val="0D9390"/>
              </a:solidFill>
              <a:effectLst/>
              <a:uLnTx/>
              <a:uFillTx/>
              <a:latin typeface="Calibri" panose="020F0502020204030204"/>
              <a:ea typeface="+mn-ea"/>
              <a:cs typeface="+mn-cs"/>
            </a:endParaRPr>
          </a:p>
          <a:p>
            <a:endParaRPr lang="en-ZA" dirty="0"/>
          </a:p>
        </p:txBody>
      </p:sp>
      <p:sp>
        <p:nvSpPr>
          <p:cNvPr id="3" name="Text Placeholder 2">
            <a:extLst>
              <a:ext uri="{FF2B5EF4-FFF2-40B4-BE49-F238E27FC236}">
                <a16:creationId xmlns:a16="http://schemas.microsoft.com/office/drawing/2014/main" id="{AAB71B34-02ED-22CF-4672-58BBE5AF15BB}"/>
              </a:ext>
            </a:extLst>
          </p:cNvPr>
          <p:cNvSpPr>
            <a:spLocks noGrp="1"/>
          </p:cNvSpPr>
          <p:nvPr>
            <p:ph type="body" sz="quarter" idx="16"/>
          </p:nvPr>
        </p:nvSpPr>
        <p:spPr/>
        <p:txBody>
          <a:bodyPr/>
          <a:lstStyle/>
          <a:p>
            <a:r>
              <a:rPr lang="en-GB" dirty="0"/>
              <a:t>Components of a Financial Plan​ (Cont.)</a:t>
            </a:r>
          </a:p>
        </p:txBody>
      </p:sp>
      <p:pic>
        <p:nvPicPr>
          <p:cNvPr id="6" name="Picture Placeholder 5" descr="Magnifying glass showing decling performance">
            <a:hlinkClick r:id="rId5" action="ppaction://hlinkfile"/>
            <a:extLst>
              <a:ext uri="{FF2B5EF4-FFF2-40B4-BE49-F238E27FC236}">
                <a16:creationId xmlns:a16="http://schemas.microsoft.com/office/drawing/2014/main" id="{9D54D606-55D0-E35E-2EBE-C459B016AD86}"/>
              </a:ext>
            </a:extLst>
          </p:cNvPr>
          <p:cNvPicPr>
            <a:picLocks noGrp="1" noChangeAspect="1"/>
          </p:cNvPicPr>
          <p:nvPr>
            <p:ph type="pic" sz="quarter" idx="10"/>
          </p:nvPr>
        </p:nvPicPr>
        <p:blipFill>
          <a:blip r:embed="rId6">
            <a:grayscl/>
          </a:blip>
          <a:srcRect l="6305" r="6305"/>
          <a:stretch>
            <a:fillRect/>
          </a:stretch>
        </p:blipFill>
        <p:spPr/>
      </p:pic>
    </p:spTree>
    <p:extLst>
      <p:ext uri="{BB962C8B-B14F-4D97-AF65-F5344CB8AC3E}">
        <p14:creationId xmlns:p14="http://schemas.microsoft.com/office/powerpoint/2010/main" val="305941550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pic>
        <p:nvPicPr>
          <p:cNvPr id="5" name="Picture 4" descr="https://www.gdrc.org/ngo/funding/Image2.jpg">
            <a:extLst>
              <a:ext uri="{FF2B5EF4-FFF2-40B4-BE49-F238E27FC236}">
                <a16:creationId xmlns:a16="http://schemas.microsoft.com/office/drawing/2014/main" id="{2568E08A-3D1C-A006-9265-E1208F2C4844}"/>
              </a:ext>
            </a:extLst>
          </p:cNvPr>
          <p:cNvPicPr/>
          <p:nvPr/>
        </p:nvPicPr>
        <p:blipFill rotWithShape="1">
          <a:blip r:embed="rId3">
            <a:grayscl/>
            <a:extLst>
              <a:ext uri="{28A0092B-C50C-407E-A947-70E740481C1C}">
                <a14:useLocalDpi xmlns:a14="http://schemas.microsoft.com/office/drawing/2010/main" val="0"/>
              </a:ext>
            </a:extLst>
          </a:blip>
          <a:srcRect r="3437" b="3574"/>
          <a:stretch/>
        </p:blipFill>
        <p:spPr bwMode="auto">
          <a:xfrm>
            <a:off x="2525979" y="1583871"/>
            <a:ext cx="7140040" cy="4376058"/>
          </a:xfrm>
          <a:prstGeom prst="rect">
            <a:avLst/>
          </a:prstGeom>
          <a:noFill/>
          <a:ln>
            <a:noFill/>
          </a:ln>
        </p:spPr>
      </p:pic>
    </p:spTree>
    <p:extLst>
      <p:ext uri="{BB962C8B-B14F-4D97-AF65-F5344CB8AC3E}">
        <p14:creationId xmlns:p14="http://schemas.microsoft.com/office/powerpoint/2010/main" val="30758220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93208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Donor-focused: </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It is important to understand that NGOs need to assist donors understand their own fund-raising challenges, and seek to fund their specific needs.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NGOs would need to go beyond a donor's funding priorities and themes and build broad partnerships with their donors.</a:t>
            </a:r>
          </a:p>
        </p:txBody>
      </p:sp>
    </p:spTree>
    <p:extLst>
      <p:ext uri="{BB962C8B-B14F-4D97-AF65-F5344CB8AC3E}">
        <p14:creationId xmlns:p14="http://schemas.microsoft.com/office/powerpoint/2010/main" val="2582641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NGO-focused:</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On the other hand, NGOs seeking funds from donors need to clarify and align/link their needs to specific donor priorities and themes, and not send out a generic fund request that is same for every donor. </a:t>
            </a:r>
          </a:p>
        </p:txBody>
      </p:sp>
    </p:spTree>
    <p:extLst>
      <p:ext uri="{BB962C8B-B14F-4D97-AF65-F5344CB8AC3E}">
        <p14:creationId xmlns:p14="http://schemas.microsoft.com/office/powerpoint/2010/main" val="7961971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process of seeking donor-based funding is a two-way street. NGOs need note that donors themselves have to raise funds from individual, corporate or public sources. </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This means that donors are accountable to such sources - any funds disbursed by donors to NGOs need to be reported and justified by them.</a:t>
            </a:r>
          </a:p>
        </p:txBody>
      </p:sp>
    </p:spTree>
    <p:extLst>
      <p:ext uri="{BB962C8B-B14F-4D97-AF65-F5344CB8AC3E}">
        <p14:creationId xmlns:p14="http://schemas.microsoft.com/office/powerpoint/2010/main" val="34798677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pic>
        <p:nvPicPr>
          <p:cNvPr id="5" name="Picture 4" descr="https://www.gdrc.org/ngo/funding/Image3.jpg">
            <a:extLst>
              <a:ext uri="{FF2B5EF4-FFF2-40B4-BE49-F238E27FC236}">
                <a16:creationId xmlns:a16="http://schemas.microsoft.com/office/drawing/2014/main" id="{3BA4D68E-E900-673B-B5AD-FB5C635D5675}"/>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12896" y="1649185"/>
            <a:ext cx="9766205" cy="4180174"/>
          </a:xfrm>
          <a:prstGeom prst="rect">
            <a:avLst/>
          </a:prstGeom>
          <a:noFill/>
          <a:ln>
            <a:noFill/>
          </a:ln>
        </p:spPr>
      </p:pic>
    </p:spTree>
    <p:extLst>
      <p:ext uri="{BB962C8B-B14F-4D97-AF65-F5344CB8AC3E}">
        <p14:creationId xmlns:p14="http://schemas.microsoft.com/office/powerpoint/2010/main" val="26678617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Long Term Financial Sustainability:</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Depending on the laws that govern NGOs of a specific country, an NGO may also look into investment opportunities that enable it to generate additional income.</a:t>
            </a:r>
          </a:p>
        </p:txBody>
      </p:sp>
    </p:spTree>
    <p:extLst>
      <p:ext uri="{BB962C8B-B14F-4D97-AF65-F5344CB8AC3E}">
        <p14:creationId xmlns:p14="http://schemas.microsoft.com/office/powerpoint/2010/main" val="3442435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NGO Funding Mix</a:t>
            </a:r>
          </a:p>
        </p:txBody>
      </p:sp>
      <p:pic>
        <p:nvPicPr>
          <p:cNvPr id="5" name="Picture 4" descr="https://www.gdrc.org/ngo/funding/Image6.jpg">
            <a:extLst>
              <a:ext uri="{FF2B5EF4-FFF2-40B4-BE49-F238E27FC236}">
                <a16:creationId xmlns:a16="http://schemas.microsoft.com/office/drawing/2014/main" id="{3803BE45-2829-A048-AB1C-5FAD4782F234}"/>
              </a:ext>
            </a:extLst>
          </p:cNvPr>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98381" y="1690688"/>
            <a:ext cx="10595237" cy="4159391"/>
          </a:xfrm>
          <a:prstGeom prst="rect">
            <a:avLst/>
          </a:prstGeom>
          <a:noFill/>
          <a:ln>
            <a:noFill/>
          </a:ln>
        </p:spPr>
      </p:pic>
    </p:spTree>
    <p:extLst>
      <p:ext uri="{BB962C8B-B14F-4D97-AF65-F5344CB8AC3E}">
        <p14:creationId xmlns:p14="http://schemas.microsoft.com/office/powerpoint/2010/main" val="28574699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“Remain a lifelong student. Don’t lose that curiosity.”</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Indra Nooyi</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lassroom of students raising their hands in front of a teach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068" r="1206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9507"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451672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What Is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73100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(VC) is a form of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private equity</a:t>
            </a:r>
            <a:r>
              <a:rPr lang="en-GB" sz="2800" dirty="0">
                <a:solidFill>
                  <a:srgbClr val="87A66E"/>
                </a:solidFill>
                <a:latin typeface="Calibri" panose="020F0502020204030204"/>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and a type of financing that investors provide to start-up companies and small businesses that are believed to have long-term growth potential.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generally comes from well-off investors, investment banks, and any other financial institutions. However, it does not always take a monetary form; it can also be provided in the form of technical or managerial expertise. </a:t>
            </a:r>
          </a:p>
        </p:txBody>
      </p:sp>
    </p:spTree>
    <p:extLst>
      <p:ext uri="{BB962C8B-B14F-4D97-AF65-F5344CB8AC3E}">
        <p14:creationId xmlns:p14="http://schemas.microsoft.com/office/powerpoint/2010/main" val="16220020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What Is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7144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is typically allocated to small companies with exceptional growth potential, or to companies that have grown quickly and appear poised to continue to expand.</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https://www.investopedia.com/terms/v/venturecapital.asp</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65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A financial plan is a snapshot of the current state of your business. The projections, inform your short and long-term financial goals and gives you a starting point for developing a strategy. ​</a:t>
            </a:r>
          </a:p>
          <a:p>
            <a:pPr marL="360000" indent="-342900">
              <a:buBlip>
                <a:blip r:embed="rId2"/>
              </a:buBlip>
            </a:pPr>
            <a:endParaRPr lang="en-GB" dirty="0"/>
          </a:p>
          <a:p>
            <a:pPr marL="360000" indent="-342900">
              <a:buBlip>
                <a:blip r:embed="rId2"/>
              </a:buBlip>
            </a:pPr>
            <a:r>
              <a:rPr lang="en-GB" dirty="0"/>
              <a:t>It helps you, as a business owner, set realistic expectations regarding the success of your business. You are less likely to be surprised by your current financial state and more prepared to manage a crisis or incredible growth, simply because you know your financials inside and out.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Why Is a Financial Plan Important?</a:t>
            </a:r>
            <a:endParaRPr lang="en-US" dirty="0"/>
          </a:p>
        </p:txBody>
      </p:sp>
    </p:spTree>
    <p:extLst>
      <p:ext uri="{BB962C8B-B14F-4D97-AF65-F5344CB8AC3E}">
        <p14:creationId xmlns:p14="http://schemas.microsoft.com/office/powerpoint/2010/main" val="34682323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What Is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50071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Though it can be risky for investors who put up funds, the potential for above-average returns is an attractive payoff.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new companies or ventures that have a limited operating history (under two years), venture capital is increasingly becoming a popular—even essential—source for raising money, especially if they lack access to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capital markets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bank loans, or other debt instruments.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main downside is that the investors usually get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equity</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in the company, and, thus, a say in company decisions.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1445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What Is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136243"/>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financing is funding provided to companies and entrepreneurs. It can be provided at different stages of their advancement, although it often involves early and seed round funding.</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funds manage pooled investments in high-growth opportunities in start-ups and other early-stage firms and are typically only open to accredited investors.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242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What Is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55016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has advanced from a niche activity at the end of the Second World War into a sophisticated industry with multiple players that play an important role in spurring innovation.</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3290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Understanding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88256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 a venture capital deal, large ownership chunks of a company are created and sold to a few investors through independent limited partnerships that are established by venture capital firms. Sometimes these partnerships consist of a pool of several similar enterprises.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2091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Understanding Venture Capital</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21496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One important difference between venture capital and other private equity deals, however, is that venture capital tends to focus on emerging companies seeking substantial funds for the first time, while private equity tends to fund larger, more established companies that are seeking an equity infusion or a chance for company founders to transfer some of their ownership stakes.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736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Angel Investors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80384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small businesses, or for up-and-coming businesses in emerging industries, venture capital is generally provided by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high net worth individuals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(HNWIs)—also often known as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angel investors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"—and venture capital firms.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National Venture Capital Association (NVCA) is an organization composed of hundreds of venture capital firms that offer to fund innovative enterprises.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918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Angel Investors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59688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Angel investors are typically a diverse group of individuals who have amassed their wealth through a variety of sources.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However, they tend to be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entrepreneurs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themselves, or executives recently retired from the business empires they have built.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Self-made investors providing venture capital typically share several key characteristics. The majority look to invest in companies that are well-managed, have a fully-developed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business plan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and are poised for substantial growth. </a:t>
            </a:r>
          </a:p>
        </p:txBody>
      </p:sp>
    </p:spTree>
    <p:extLst>
      <p:ext uri="{BB962C8B-B14F-4D97-AF65-F5344CB8AC3E}">
        <p14:creationId xmlns:p14="http://schemas.microsoft.com/office/powerpoint/2010/main" val="36125795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Angel Investors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46864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These investors are also likely to offer to fund ventures that are involved in the same or similar industries or business sectors with which they are familiar. If they have not actually worked in that field, they might have had academic training in it.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Another common occurrence among angel investors is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co-investing</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in which one angel investor funds a venture alongside a trusted friend or associate, often another angel investor.</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07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Venture Capital Process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62458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first step for any business looking for venture capital is to submit a business plan, either to a venture capital firm or to an angel investor.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If interested in the proposal, the firm or the investor must then perform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due diligence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which includes a thorough investigation of the company's</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business model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products, management, and operating history, among other things.</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Since venture capital tends to invest larger dollar amounts in fewer companies, this background research is very important. </a:t>
            </a:r>
          </a:p>
        </p:txBody>
      </p:sp>
    </p:spTree>
    <p:extLst>
      <p:ext uri="{BB962C8B-B14F-4D97-AF65-F5344CB8AC3E}">
        <p14:creationId xmlns:p14="http://schemas.microsoft.com/office/powerpoint/2010/main" val="30829393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The Venture Capital Process</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83311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Once due diligence has been completed, the firm or the investor will pledge an investment of capital in exchange for equity in the company.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These funds may be provided all at once, but more typically the capital is provided in rounds. The firm or investor then takes an active role in the funded company, advising and monitoring its progress before releasing additional funds.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investor exits the company after a period of time, typically four to six years after the initial investment, by initiating a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merger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acquisition, or</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initial public offering</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(IPO).</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44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Aside from helping you better manage your business, a thorough financial plan also makes you more attractive to investors. It makes you less of a risk and shows that you have a firm plan and track record in place to grow your business.</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Why Is a Financial Plan Important?</a:t>
            </a:r>
            <a:endParaRPr lang="en-US" dirty="0"/>
          </a:p>
        </p:txBody>
      </p:sp>
    </p:spTree>
    <p:extLst>
      <p:ext uri="{BB962C8B-B14F-4D97-AF65-F5344CB8AC3E}">
        <p14:creationId xmlns:p14="http://schemas.microsoft.com/office/powerpoint/2010/main" val="33326260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Why Venture Capital Is Important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803844"/>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External capital is often sought to spread the risk of failure. In return for taking on this risk through investment, investors are able to obtain equity and voting rights for cents on the potential dollar.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Venture capital, therefore, allows start-ups to get off the ground and founders to fulfil their vision.</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901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“Your attitude, not your aptitude, will determine your altitude.”</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Zig Ziglar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kydiver mid-ai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93208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Investments that benefit society and provide financial returns can reward both non-governmental organizations (NGOs) and investors.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NGOs’ expertise and infrastructure make them attractive for investors interested in achieving positive social or environmental impact.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733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451816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NGOs typically face four main funding challenges that prevent them from achieving maximum impact: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Shortage: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There are limited donor resources available and many NGOs are competing for these resources.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a:solidFill>
                  <a:schemeClr val="accent2"/>
                </a:solidFill>
                <a:latin typeface="Calibri" panose="020F0502020204030204"/>
              </a:rPr>
              <a:t>Accessibility: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risks involved with performance-based contracts – where a donor makes payments to an NGO only after achieving specific outcomes – can often be too high for NGOs.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729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47144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Four main funding challenges (cont.)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a:solidFill>
                  <a:schemeClr val="accent2"/>
                </a:solidFill>
                <a:latin typeface="Calibri" panose="020F0502020204030204"/>
              </a:rPr>
              <a:t>Timing: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unpredictable nature of donor resource flows can leave NGOs without the necessary resources to implement projects at the time when impact would be greatest. </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51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372512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Four main funding challenges (cont.)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lang="en-GB" sz="2400" b="1" dirty="0">
                <a:solidFill>
                  <a:schemeClr val="accent2"/>
                </a:solidFill>
                <a:latin typeface="Calibri" panose="020F0502020204030204"/>
              </a:rPr>
              <a:t>Restrictions: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Donors often require NGOs to spend according to previously-agreed upon budget lines, limiting the flexibility with which NGOs can operate to deliver optimal impact.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https://www.psi.org/wp-content/uploads/2020/05/PSI_Zurich_Report_Executive_Summary.pdf</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05964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201080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Unlike donations, private investor capital must return principle when borrowed, in addition to generating returns for investors.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While this may be obvious, it represents a fundamental shift in operations for many NGOs. </a:t>
            </a:r>
          </a:p>
        </p:txBody>
      </p:sp>
    </p:spTree>
    <p:extLst>
      <p:ext uri="{BB962C8B-B14F-4D97-AF65-F5344CB8AC3E}">
        <p14:creationId xmlns:p14="http://schemas.microsoft.com/office/powerpoint/2010/main" val="21365271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Using Private Investor Capital to Increase NGO Impact</a:t>
            </a:r>
          </a:p>
        </p:txBody>
      </p:sp>
      <p:sp>
        <p:nvSpPr>
          <p:cNvPr id="2" name="TextBox 1">
            <a:extLst>
              <a:ext uri="{FF2B5EF4-FFF2-40B4-BE49-F238E27FC236}">
                <a16:creationId xmlns:a16="http://schemas.microsoft.com/office/drawing/2014/main" id="{CDF7989A-5967-150C-B395-70EC1F2423B8}"/>
              </a:ext>
            </a:extLst>
          </p:cNvPr>
          <p:cNvSpPr txBox="1"/>
          <p:nvPr/>
        </p:nvSpPr>
        <p:spPr>
          <a:xfrm>
            <a:off x="897211" y="1583870"/>
            <a:ext cx="10496407" cy="127316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Population Services International and Zurich Insurance Company collaborated to find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potential solutions</a:t>
            </a:r>
            <a:r>
              <a:rPr lang="en-GB" sz="2800" dirty="0">
                <a:solidFill>
                  <a:srgbClr val="87A66E"/>
                </a:solidFill>
                <a:latin typeface="Calibri" panose="020F0502020204030204"/>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making this change:</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E16CB64B-29E1-FF7E-3D36-282ACB9E5142}"/>
              </a:ext>
            </a:extLst>
          </p:cNvPr>
          <p:cNvGraphicFramePr/>
          <p:nvPr>
            <p:extLst>
              <p:ext uri="{D42A27DB-BD31-4B8C-83A1-F6EECF244321}">
                <p14:modId xmlns:p14="http://schemas.microsoft.com/office/powerpoint/2010/main" val="2809451912"/>
              </p:ext>
            </p:extLst>
          </p:nvPr>
        </p:nvGraphicFramePr>
        <p:xfrm>
          <a:off x="798381" y="2481482"/>
          <a:ext cx="10595237" cy="32812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218862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Virtuous Capital: What Foundations Can Learn from Venture Capitalists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234320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Forces beyond the control of either foundations or non-profit organizations account for some of the problems.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one thing, many federal governments have scaled back funding for social services, leaving the foundations and non-profits without an ally they had come to rely on. </a:t>
            </a:r>
          </a:p>
        </p:txBody>
      </p:sp>
    </p:spTree>
    <p:extLst>
      <p:ext uri="{BB962C8B-B14F-4D97-AF65-F5344CB8AC3E}">
        <p14:creationId xmlns:p14="http://schemas.microsoft.com/office/powerpoint/2010/main" val="33605543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Virtuous Capital: What Foundations Can Learn from Venture Capitalists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2155831"/>
            <a:ext cx="10496407" cy="359688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Furthermore, many leaders of non-profits are finding that, despite their best efforts, social problems persist and may even be worsening. But part of the difficulty needs to be traced back to the relationship between the foundations and the non-profits.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https://hbr.org/1997/03/virtuous-capital-what-foundations-can-learn-from-venture-capitalists</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8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Financial Planning &amp; Investment</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algn="ctr"/>
            <a:r>
              <a:rPr lang="en-US" b="1" i="1" dirty="0">
                <a:effectLst>
                  <a:outerShdw blurRad="38100" dist="38100" dir="2700000" algn="tl">
                    <a:srgbClr val="000000">
                      <a:alpha val="43137"/>
                    </a:srgbClr>
                  </a:outerShdw>
                </a:effectLst>
              </a:rPr>
              <a:t>“Everyone can be great because everyone can serve.”</a:t>
            </a:r>
          </a:p>
          <a:p>
            <a:pPr algn="ctr"/>
            <a:r>
              <a:rPr lang="en-US" b="1" i="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Digital Fundraising</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Attracting Support</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External Funding</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References</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Outline</a:t>
            </a:r>
            <a:endParaRPr lang="en-US" dirty="0"/>
          </a:p>
        </p:txBody>
      </p:sp>
    </p:spTree>
    <p:extLst>
      <p:ext uri="{BB962C8B-B14F-4D97-AF65-F5344CB8AC3E}">
        <p14:creationId xmlns:p14="http://schemas.microsoft.com/office/powerpoint/2010/main" val="3759502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04DFD2-5BD4-248A-B645-3945A89F8BC8}"/>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n-GB" dirty="0"/>
              <a:t>A good financial strategy combines financial planning and strategic planning, promoting achievement of goals through careful, planned investment.</a:t>
            </a:r>
          </a:p>
          <a:p>
            <a:endParaRPr lang="en-GB" dirty="0"/>
          </a:p>
          <a:p>
            <a:endParaRPr lang="en-ZA" dirty="0"/>
          </a:p>
        </p:txBody>
      </p:sp>
      <p:sp>
        <p:nvSpPr>
          <p:cNvPr id="3" name="Text Placeholder 2">
            <a:extLst>
              <a:ext uri="{FF2B5EF4-FFF2-40B4-BE49-F238E27FC236}">
                <a16:creationId xmlns:a16="http://schemas.microsoft.com/office/drawing/2014/main" id="{8C94C34E-AFAC-1468-FF60-CA6516AB0123}"/>
              </a:ext>
            </a:extLst>
          </p:cNvPr>
          <p:cNvSpPr>
            <a:spLocks noGrp="1"/>
          </p:cNvSpPr>
          <p:nvPr>
            <p:ph type="body" sz="quarter" idx="16"/>
          </p:nvPr>
        </p:nvSpPr>
        <p:spPr/>
        <p:txBody>
          <a:bodyPr/>
          <a:lstStyle/>
          <a:p>
            <a:r>
              <a:rPr lang="en-GB" dirty="0"/>
              <a:t>What Is a Financial Strategy?</a:t>
            </a:r>
          </a:p>
          <a:p>
            <a:endParaRPr lang="en-ZA" dirty="0"/>
          </a:p>
        </p:txBody>
      </p:sp>
      <p:pic>
        <p:nvPicPr>
          <p:cNvPr id="6" name="Picture Placeholder 5" descr="Businesspeople in a team meeting">
            <a:hlinkClick r:id="rId2"/>
            <a:extLst>
              <a:ext uri="{FF2B5EF4-FFF2-40B4-BE49-F238E27FC236}">
                <a16:creationId xmlns:a16="http://schemas.microsoft.com/office/drawing/2014/main" id="{45F11CD7-C9E1-4653-3A78-8985156FB15C}"/>
              </a:ext>
            </a:extLst>
          </p:cNvPr>
          <p:cNvPicPr>
            <a:picLocks noGrp="1" noChangeAspect="1"/>
          </p:cNvPicPr>
          <p:nvPr>
            <p:ph type="pic" sz="quarter" idx="10"/>
          </p:nvPr>
        </p:nvPicPr>
        <p:blipFill>
          <a:blip r:embed="rId3">
            <a:grayscl/>
          </a:blip>
          <a:srcRect l="6305" r="6305"/>
          <a:stretch>
            <a:fillRect/>
          </a:stretch>
        </p:blipFill>
        <p:spPr/>
      </p:pic>
    </p:spTree>
    <p:extLst>
      <p:ext uri="{BB962C8B-B14F-4D97-AF65-F5344CB8AC3E}">
        <p14:creationId xmlns:p14="http://schemas.microsoft.com/office/powerpoint/2010/main" val="24154456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Venture Capital Ideas at Work</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5107039"/>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Questions for foundations open to financially supporting non-profits</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Will our grants give non-profits the organizational support necessary to achieve program goals?</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internal capacity do we need to build organizational strength at the non-profit?</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Is our grant portfolio too heavy on program innovation at the expense of organization building?</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6663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Venture Capital Ideas at Work</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188565"/>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Questions for foundations open to financially supporting non-profits (cont.)</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Are we close enough to non-profits to help them build organizational strength?</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Are there ways for us to experiment with some new types of grants?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Venture Capital Ideas at Work</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109843"/>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Questions for non-profit organizations pursuing funds</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Are we defining our organizational needs for funders?</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Are we selective about which foundations we want as partners?</a:t>
            </a: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Are we showing foundations a clear plan that justifies longer-term support?</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757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NGOs and Impact Investing</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51816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Several trends are disrupting the traditional funding sources relied upon by many non-governmental organizations (NGOs).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Some government donor agencies that fund NGOs have threatened to sharply cut their budgets, as in the US, where 30% cuts have been proposed, while the UK has signalled that it could start to impose tougher funding restrictions.</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Reading: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https://home.kpmg/xx/en/home/insights/2018/09/ngos-and-impact-investing.html</a:t>
            </a:r>
            <a:r>
              <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304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NGOs and Impact Investing</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46864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the same time, liquid global capital markets and a greater risk appetite among financiers has expanded the landscape for private financing flows to include social and environmental programs - for example the growth of green bonds and SDG-linked equity funds.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 relative terms, private foreign direct investment flows, remittances, and philanthropic giving far exceed the flow of official government aid to developing economies.</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929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Social Impact Bonds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92928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Social impact bonds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which ultimately are funded by an institution such as a government or international donor organization, are a popular model of payment-by-results impact investing.</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An investor, which could be an individual, trust, foundation, bank, or community development institution, provides capital to a service provider to achieve an agreed social outcome.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 many cases, the service provider is an NGO. The contract usually specifies a time limit and metrics for success. </a:t>
            </a:r>
          </a:p>
        </p:txBody>
      </p:sp>
    </p:spTree>
    <p:extLst>
      <p:ext uri="{BB962C8B-B14F-4D97-AF65-F5344CB8AC3E}">
        <p14:creationId xmlns:p14="http://schemas.microsoft.com/office/powerpoint/2010/main" val="20301479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Social Impact Bonds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389920"/>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service provider then delivers the program, and the more successful the delivery against measurable outcomes, the higher the return for the investor.</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This means that organizations and investors that are often distant from the process can have greater certainty that their funds are providing a positive outcome.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Two other parties are often involved in the process: an intermediary that structures and coordinates the relationship between the parties, and an independent third party that measures and validates the outcome.</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2819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Activity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1550168"/>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Make a list of any restrictions external funders have placed in return for funding to your organisation, or list potential restrictions your current funders may place.</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724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464640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The objective of this study is: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To establish the effect of fund-raising strategy on Financial Sustainability for NGOs like Centro International for Tropical Agricultura</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To examine the effect of income diversification strategy on financial sustainability for NGOs like Centro International for Tropical Agricultura</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12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Case Study</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385336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Blip>
                <a:blip r:embed="rId5"/>
              </a:buBlip>
              <a:tabLst/>
              <a:defRPr/>
            </a:pPr>
            <a:endParaRPr lang="en-GB" sz="2400"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sz="2400" i="0" u="sng" strike="noStrike" kern="1200" cap="none" spc="0" normalizeH="0" baseline="0" noProof="0" dirty="0">
                <a:ln>
                  <a:noFill/>
                </a:ln>
                <a:solidFill>
                  <a:srgbClr val="000000"/>
                </a:solidFill>
                <a:effectLst/>
                <a:uLnTx/>
                <a:uFillTx/>
                <a:latin typeface="Calibri" panose="020F0502020204030204"/>
                <a:ea typeface="+mn-ea"/>
                <a:cs typeface="+mn-cs"/>
              </a:rPr>
              <a:t>The objectives (cont.):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To ascertain the effect of management capability on financial Sustainability for Centro International for Tropical Agricultura</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69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74698BF-A6B9-5724-3120-A463CDBE9472}"/>
              </a:ext>
            </a:extLst>
          </p:cNvPr>
          <p:cNvGraphicFramePr/>
          <p:nvPr>
            <p:extLst>
              <p:ext uri="{D42A27DB-BD31-4B8C-83A1-F6EECF244321}">
                <p14:modId xmlns:p14="http://schemas.microsoft.com/office/powerpoint/2010/main" val="4090598721"/>
              </p:ext>
            </p:extLst>
          </p:nvPr>
        </p:nvGraphicFramePr>
        <p:xfrm>
          <a:off x="0" y="-153889"/>
          <a:ext cx="12192000"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0B8507E-1E0E-F56A-3605-3A53C73A24BE}"/>
              </a:ext>
            </a:extLst>
          </p:cNvPr>
          <p:cNvSpPr txBox="1"/>
          <p:nvPr/>
        </p:nvSpPr>
        <p:spPr>
          <a:xfrm>
            <a:off x="0" y="5984444"/>
            <a:ext cx="109074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Source:</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https://www.batonglobal.com/post/how-to-write-mission-vision-and-values-statements-with-examples#:~:text=The%20mission%20statement%20communicates%20the,organization's%20core%20principles%20and%20ethics</a:t>
            </a:r>
            <a:endParaRPr kumimoji="0" lang="de-DE" sz="1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9475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822268"/>
          </a:xfrm>
        </p:spPr>
        <p:txBody>
          <a:bodyPr/>
          <a:lstStyle/>
          <a:p>
            <a:r>
              <a:rPr lang="en-GB" dirty="0"/>
              <a:t>Questions</a:t>
            </a:r>
          </a:p>
        </p:txBody>
      </p:sp>
      <p:sp>
        <p:nvSpPr>
          <p:cNvPr id="2" name="TextBox 1">
            <a:extLst>
              <a:ext uri="{FF2B5EF4-FFF2-40B4-BE49-F238E27FC236}">
                <a16:creationId xmlns:a16="http://schemas.microsoft.com/office/drawing/2014/main" id="{CDF7989A-5967-150C-B395-70EC1F2423B8}"/>
              </a:ext>
            </a:extLst>
          </p:cNvPr>
          <p:cNvSpPr txBox="1"/>
          <p:nvPr/>
        </p:nvSpPr>
        <p:spPr>
          <a:xfrm>
            <a:off x="798381" y="1633316"/>
            <a:ext cx="10496407" cy="2267287"/>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What are the benefits of external financing?</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Name a risk of self-financing an NGO?</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6224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Individual Work</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74386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Please add the suggested practical exercise, preparation for assessment, other individual studies.</a:t>
            </a:r>
          </a:p>
          <a:p>
            <a:pPr marL="0" marR="0" lvl="0" indent="0" algn="l" defTabSz="914400" rtl="0" eaLnBrk="1" fontAlgn="auto" latinLnBrk="0" hangingPunct="1">
              <a:lnSpc>
                <a:spcPct val="90000"/>
              </a:lnSpc>
              <a:spcBef>
                <a:spcPts val="1000"/>
              </a:spcBef>
              <a:spcAft>
                <a:spcPts val="0"/>
              </a:spcAft>
              <a:buClr>
                <a:srgbClr val="0D9390"/>
              </a:buClr>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example, course work to develop and implement an Innovative project with a challenge-based approach. Innovative project is recommended to be developed and implemented together with local stakeholders to addressing the local challenges (section 2.3). After the completion of 6 modules, the TSOs leaders could pitch their Innovation projects for the stakeholders (region/ city/ industry). It will stimulate the bottom-up approach mind-set of TSOs leaders/ TOP managers/ employees and will strengthen interaction, engagement, and a positive effect on the local and regional community.</a:t>
            </a:r>
          </a:p>
          <a:p>
            <a:pPr marL="457200" marR="0" lvl="0"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References</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05</a:t>
            </a:r>
          </a:p>
        </p:txBody>
      </p:sp>
    </p:spTree>
    <p:extLst>
      <p:ext uri="{BB962C8B-B14F-4D97-AF65-F5344CB8AC3E}">
        <p14:creationId xmlns:p14="http://schemas.microsoft.com/office/powerpoint/2010/main" val="10993599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https://www.gdrc.org/ngo/funding/funding-mix.html</a:t>
            </a:r>
            <a:endParaRPr lang="en-GB" u="sng" dirty="0">
              <a:solidFill>
                <a:schemeClr val="accent2">
                  <a:lumMod val="75000"/>
                </a:schemeClr>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https://smallbusiness.chron.com/advantages-disadvantages-external-financing-10033.html</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9627844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https://www.investopedia.com/10-investing-concepts-beginners-need-to-learn-5219500</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https://www.batonglobal.com/post/how-to-write-mission-vision-and-values-statements-with-examples</a:t>
            </a: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https://digitalmarketinginstitute.com/blog/10-reasons-your-business-should-invest-in-digital-transformation-corporate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35770757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https://blog.elevationweb.org/11-awesome-fundraising-tools-for-nonprofits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https://cornershopcreative.com/portfolio/disability-rights-new-york-multi-step-donation-form/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36536883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https://join.mobilize.us/blog/30-top-online-fundraising-ideas-for-2021-and-beyond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https://www.causevox.com/digital-fundraising/#digital-fundraising-method</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5414614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https://www.youtube.com/watch?v=18yzSK6oWxw</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https://www.iraiser.com/2021/07/build-your-annual-digital-fundraising-plan-in-5-steps/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29294626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https://charitydigital.org.uk/topics/topics/a-beginners-guide-to-digital-fundraising-terms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https://europa.eu/youreurope/business/finance-funding/getting-funding/eu-funding-programmes/index_en.htm</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https://ngosindia.com/ngo-funding/fund-raising/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https://oakbusinessconsultant.com/case-study-for-ngo-financial-modeling/</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259164665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https://reliefweb.int/sites/reliefweb.int/files/resources/Bridging%20the%20Needs-Based%20Funding%20Gap.pdf</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https://www.classy.org/blog/theres-more-than-one-way-to-fund-a-nonprofit/</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https://www.fundsforngos.org/alternative-fundraising/3-major-sources-of-funding-for-ngos/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https://www.genevaglobal.com/blog/blog-how-to-attract-long-term-donors</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123989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In creating a financial plan, the process of identifying needs will shine light on opportunities for investment in digital transformation.</a:t>
            </a:r>
          </a:p>
          <a:p>
            <a:pPr marL="360000" indent="-342900">
              <a:buBlip>
                <a:blip r:embed="rId2"/>
              </a:buBlip>
            </a:pPr>
            <a:endParaRPr lang="en-GB" dirty="0"/>
          </a:p>
          <a:p>
            <a:pPr marL="360000" indent="-342900">
              <a:buBlip>
                <a:blip r:embed="rId2"/>
              </a:buBlip>
            </a:pPr>
            <a:r>
              <a:rPr lang="en-GB" dirty="0"/>
              <a:t>A financial plan containing those needs will feed into the organisation’s financial strategy, which will prioritize and apply fund sources to pursue them.</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Bringing It All Together</a:t>
            </a:r>
            <a:endParaRPr lang="en-US" dirty="0"/>
          </a:p>
        </p:txBody>
      </p:sp>
    </p:spTree>
    <p:extLst>
      <p:ext uri="{BB962C8B-B14F-4D97-AF65-F5344CB8AC3E}">
        <p14:creationId xmlns:p14="http://schemas.microsoft.com/office/powerpoint/2010/main" val="92252464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https://www.investopedia.com/ask/answers/13/ngos-get-funding.asp</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Trading Subsidiaries – should a charity have one? - Charity Registration (charity-registration.com)</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https://www.gdrc.org/ngo/funding/funding-mix.html</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239491107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https://www.researchgate.net/publication/259828506_Benefits_and_Risks_of_Self-Financing_of_NGOs_-_Empirical_Evidence_from_the_Czech_Republic_Slovakia_and_Austria</a:t>
            </a:r>
            <a:endParaRPr lang="en-GB"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https://smallbusiness.chron.com/advantages-disadvantages-external-financing-10033.html</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	</a:t>
            </a:r>
            <a:endParaRPr lang="en-US" dirty="0"/>
          </a:p>
        </p:txBody>
      </p:sp>
    </p:spTree>
    <p:extLst>
      <p:ext uri="{BB962C8B-B14F-4D97-AF65-F5344CB8AC3E}">
        <p14:creationId xmlns:p14="http://schemas.microsoft.com/office/powerpoint/2010/main" val="5005891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Investment of available funding, as described, is one way to support digital transformation. </a:t>
            </a:r>
          </a:p>
          <a:p>
            <a:pPr marL="360000" indent="-342900">
              <a:buBlip>
                <a:blip r:embed="rId2"/>
              </a:buBlip>
            </a:pPr>
            <a:endParaRPr lang="en-GB" dirty="0"/>
          </a:p>
          <a:p>
            <a:pPr marL="360000" indent="-342900">
              <a:buBlip>
                <a:blip r:embed="rId2"/>
              </a:buBlip>
            </a:pPr>
            <a:r>
              <a:rPr lang="en-GB" dirty="0"/>
              <a:t>Generating funds through other investment </a:t>
            </a:r>
            <a:r>
              <a:rPr lang="en-GB" dirty="0" err="1"/>
              <a:t>activites</a:t>
            </a:r>
            <a:r>
              <a:rPr lang="en-GB" dirty="0"/>
              <a:t> is another way to acquire funding for digital tools and resources.</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Bringing It All Together</a:t>
            </a:r>
            <a:endParaRPr lang="en-US" dirty="0"/>
          </a:p>
        </p:txBody>
      </p:sp>
    </p:spTree>
    <p:extLst>
      <p:ext uri="{BB962C8B-B14F-4D97-AF65-F5344CB8AC3E}">
        <p14:creationId xmlns:p14="http://schemas.microsoft.com/office/powerpoint/2010/main" val="130974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An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investment</a:t>
            </a:r>
            <a:r>
              <a:rPr lang="en-GB" dirty="0"/>
              <a:t> is an asset or item acquired with the goal of generating income or appreciation. </a:t>
            </a:r>
          </a:p>
          <a:p>
            <a:pPr marL="360000" indent="-342900">
              <a:buBlip>
                <a:blip r:embed="rId2"/>
              </a:buBlip>
            </a:pPr>
            <a:endParaRPr lang="en-GB" dirty="0"/>
          </a:p>
          <a:p>
            <a:pPr marL="360000" indent="-342900">
              <a:buBlip>
                <a:blip r:embed="rId2"/>
              </a:buBlip>
            </a:pPr>
            <a:r>
              <a:rPr lang="en-GB" b="1" dirty="0">
                <a:solidFill>
                  <a:schemeClr val="accent2"/>
                </a:solidFill>
              </a:rPr>
              <a:t>Appreciation</a:t>
            </a:r>
            <a:r>
              <a:rPr lang="en-GB" dirty="0"/>
              <a:t> refers to an increase in the value of an asset over time. When an individual purchases a good as an investment, the intent is not to consume the good but rather to use it in the future to create wealth.​​</a:t>
            </a:r>
          </a:p>
          <a:p>
            <a:pPr marL="360000" indent="-342900">
              <a:buBlip>
                <a:blip r:embed="rId2"/>
              </a:buBlip>
            </a:pPr>
            <a:endParaRPr lang="en-GB" dirty="0"/>
          </a:p>
          <a:p>
            <a:pPr marL="360000" indent="-342900">
              <a:buBlip>
                <a:blip r:embed="rId2"/>
              </a:buBlip>
            </a:pPr>
            <a:r>
              <a:rPr lang="en-GB" dirty="0"/>
              <a:t>An investment always concerns the outlay of some capital today—time, effort, money, or an asset—in hopes of a greater payoff in the future than what was originally put in. ​</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an Investment?</a:t>
            </a:r>
            <a:endParaRPr lang="en-US" dirty="0"/>
          </a:p>
        </p:txBody>
      </p:sp>
    </p:spTree>
    <p:extLst>
      <p:ext uri="{BB962C8B-B14F-4D97-AF65-F5344CB8AC3E}">
        <p14:creationId xmlns:p14="http://schemas.microsoft.com/office/powerpoint/2010/main" val="1023780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An investment involves putting capital to use today in order to increase its value over time.​​</a:t>
            </a:r>
          </a:p>
          <a:p>
            <a:pPr marL="360000" indent="-342900">
              <a:buBlip>
                <a:blip r:embed="rId2"/>
              </a:buBlip>
            </a:pPr>
            <a:endParaRPr lang="en-GB" dirty="0"/>
          </a:p>
          <a:p>
            <a:pPr marL="360000" indent="-342900">
              <a:buBlip>
                <a:blip r:embed="rId2"/>
              </a:buBlip>
            </a:pPr>
            <a:r>
              <a:rPr lang="en-GB" dirty="0"/>
              <a:t>An investment requires putting capital to work, in the form of time, money, effort, etc., in hopes of a greater payoff in the future than what was originally put in.​​</a:t>
            </a:r>
          </a:p>
          <a:p>
            <a:pPr marL="17100" indent="0"/>
            <a:endParaRPr lang="en-GB" dirty="0"/>
          </a:p>
          <a:p>
            <a:pPr marL="360000" indent="-342900">
              <a:buBlip>
                <a:blip r:embed="rId2"/>
              </a:buBlip>
            </a:pPr>
            <a:r>
              <a:rPr lang="en-GB" dirty="0"/>
              <a:t>An investment can refer to any medium or mechanism used for generating future income, including bonds, stocks, real estate property, or a business, among other examples.</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an Investment?</a:t>
            </a:r>
            <a:endParaRPr lang="en-US" dirty="0"/>
          </a:p>
        </p:txBody>
      </p:sp>
    </p:spTree>
    <p:extLst>
      <p:ext uri="{BB962C8B-B14F-4D97-AF65-F5344CB8AC3E}">
        <p14:creationId xmlns:p14="http://schemas.microsoft.com/office/powerpoint/2010/main" val="3470430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10 Investing Concepts Beginners Need to Learn</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2055674872"/>
              </p:ext>
            </p:extLst>
          </p:nvPr>
        </p:nvGraphicFramePr>
        <p:xfrm>
          <a:off x="798381" y="2134276"/>
          <a:ext cx="10595237" cy="3199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9E564EF-A78B-AD6A-0437-EAB4DEC901E2}"/>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563736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10 Investing Concepts Beginners Need to Learn (Cont.)</a:t>
            </a:r>
            <a:endParaRPr lang="en-US" dirty="0"/>
          </a:p>
        </p:txBody>
      </p:sp>
      <p:graphicFrame>
        <p:nvGraphicFramePr>
          <p:cNvPr id="6" name="Diagram 5">
            <a:extLst>
              <a:ext uri="{FF2B5EF4-FFF2-40B4-BE49-F238E27FC236}">
                <a16:creationId xmlns:a16="http://schemas.microsoft.com/office/drawing/2014/main" id="{B198DF70-57D0-F3AD-D533-559BEAE0F890}"/>
              </a:ext>
            </a:extLst>
          </p:cNvPr>
          <p:cNvGraphicFramePr/>
          <p:nvPr>
            <p:extLst>
              <p:ext uri="{D42A27DB-BD31-4B8C-83A1-F6EECF244321}">
                <p14:modId xmlns:p14="http://schemas.microsoft.com/office/powerpoint/2010/main" val="3474987961"/>
              </p:ext>
            </p:extLst>
          </p:nvPr>
        </p:nvGraphicFramePr>
        <p:xfrm>
          <a:off x="798381" y="2086504"/>
          <a:ext cx="10595237" cy="3231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7058B8-C73E-1E8A-DA84-DE01F8EB1FED}"/>
              </a:ext>
            </a:extLst>
          </p:cNvPr>
          <p:cNvSpPr txBox="1"/>
          <p:nvPr/>
        </p:nvSpPr>
        <p:spPr>
          <a:xfrm>
            <a:off x="798381" y="5515176"/>
            <a:ext cx="6635200" cy="307777"/>
          </a:xfrm>
          <a:prstGeom prst="rect">
            <a:avLst/>
          </a:prstGeom>
          <a:noFill/>
        </p:spPr>
        <p:txBody>
          <a:bodyPr wrap="square">
            <a:spAutoFit/>
          </a:bodyPr>
          <a:lstStyle/>
          <a:p>
            <a:r>
              <a:rPr lang="en-US" sz="1400" dirty="0">
                <a:solidFill>
                  <a:schemeClr val="accent2">
                    <a:lumMod val="75000"/>
                  </a:schemeClr>
                </a:solidFill>
                <a:hlinkClick r:id="rId8">
                  <a:extLst>
                    <a:ext uri="{A12FA001-AC4F-418D-AE19-62706E023703}">
                      <ahyp:hlinkClr xmlns:ahyp="http://schemas.microsoft.com/office/drawing/2018/hyperlinkcolor" val="tx"/>
                    </a:ext>
                  </a:extLst>
                </a:hlinkClick>
              </a:rPr>
              <a:t>10 Investing Concepts Beginners Need to Learn (investopedia.com)</a:t>
            </a:r>
            <a:endParaRPr lang="de-DE" sz="1400" dirty="0">
              <a:solidFill>
                <a:schemeClr val="accent2">
                  <a:lumMod val="75000"/>
                </a:schemeClr>
              </a:solidFill>
            </a:endParaRPr>
          </a:p>
        </p:txBody>
      </p:sp>
    </p:spTree>
    <p:extLst>
      <p:ext uri="{BB962C8B-B14F-4D97-AF65-F5344CB8AC3E}">
        <p14:creationId xmlns:p14="http://schemas.microsoft.com/office/powerpoint/2010/main" val="2048946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“Strength shows not only in the ability to persist, but in the ability to start over.”</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t>F. Scott Fitzgerald</a:t>
            </a:r>
            <a:endParaRPr lang="en-US" sz="2200" b="1" dirty="0"/>
          </a:p>
        </p:txBody>
      </p:sp>
      <p:pic>
        <p:nvPicPr>
          <p:cNvPr id="7" name="Picture Placeholder 6" descr="Person using laptop">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8" r="12878"/>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The best thing about </a:t>
            </a:r>
            <a:r>
              <a:rPr kumimoji="0" lang="en-GB"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investing strategies</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is that they are flexible. If you choose one and it does not suit your risk tolerance or schedule, you can certainly make changes. </a:t>
            </a:r>
          </a:p>
          <a:p>
            <a:pPr marL="360000" indent="-342900">
              <a:buBlip>
                <a:blip r:embed="rId2"/>
              </a:buBlip>
            </a:pPr>
            <a:endParaRPr lang="en-GB" dirty="0"/>
          </a:p>
          <a:p>
            <a:pPr marL="360000" indent="-342900">
              <a:buBlip>
                <a:blip r:embed="rId2"/>
              </a:buBlip>
            </a:pPr>
            <a:r>
              <a:rPr lang="en-GB" dirty="0"/>
              <a:t>But be forewarned: doing so can be expensive. Every purchase carries a fee. More importantly, selling assets can create a realized capital gain. These gains are taxable and therefore, expensive.</a:t>
            </a:r>
          </a:p>
          <a:p>
            <a:pPr marL="17100" indent="0"/>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323159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n-GB" dirty="0"/>
              <a:t>In this module, learners will be introduced to financial planning concepts, as well as the role of digital fundraising, and how it can be used to support NGO fundraising activities.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n-GB" dirty="0"/>
              <a:t>Additionally, learners will gain an understanding of the tools and opportunities used for attracting financial support, as well as basic investment strategies. </a:t>
            </a:r>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Blip>
                <a:blip r:embed="rId2"/>
              </a:buBlip>
              <a:tabLst/>
              <a:defRPr/>
            </a:pPr>
            <a:r>
              <a:rPr lang="en-GB" dirty="0">
                <a:latin typeface="Calibri" panose="020F0502020204030204"/>
              </a:rPr>
              <a:t>Furthermore, 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earners will be able to take initial steps to starting a digital fundraising campaign</a:t>
            </a:r>
            <a:r>
              <a:rPr lang="en-GB" dirty="0">
                <a:latin typeface="Calibri" panose="020F0502020204030204"/>
              </a:rPr>
              <a:t> and will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understand the perspective of both NGOs and donors, thereby improving their ability to meet the needs of each. </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342900" indent="-342900">
              <a:buBlip>
                <a:blip r:embed="rId2"/>
              </a:buBlip>
            </a:pPr>
            <a:endParaRPr lang="en-GB" dirty="0"/>
          </a:p>
          <a:p>
            <a:pPr marL="3429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Introduction</a:t>
            </a:r>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We look at four common investing strategies that suit most investors. By taking the time to understand the characteristics of each, you will be in a better position to choose one that is right for you over the long-term without the need to incur the expense of changing course.</a:t>
            </a:r>
          </a:p>
          <a:p>
            <a:pPr marL="360000" indent="-342900">
              <a:buBlip>
                <a:blip r:embed="rId2"/>
              </a:buBlip>
            </a:pPr>
            <a:endParaRPr lang="en-GB" dirty="0"/>
          </a:p>
          <a:p>
            <a:pPr marL="360000" indent="-342900">
              <a:buBlip>
                <a:blip r:embed="rId2"/>
              </a:buBlip>
            </a:pPr>
            <a:r>
              <a:rPr lang="en-GB" dirty="0"/>
              <a:t>Reading: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https://www.investopedia.com/investing/investing-strategies/</a:t>
            </a:r>
            <a:endParaRPr lang="en-GB" dirty="0">
              <a:solidFill>
                <a:schemeClr val="accent2">
                  <a:lumMod val="75000"/>
                </a:schemeClr>
              </a:solidFill>
            </a:endParaRPr>
          </a:p>
          <a:p>
            <a:pPr marL="17100" indent="0"/>
            <a:r>
              <a:rPr lang="en-GB" dirty="0"/>
              <a:t> </a:t>
            </a:r>
          </a:p>
          <a:p>
            <a:pPr marL="360000" indent="-342900">
              <a:buBlip>
                <a:blip r:embed="rId2"/>
              </a:buBlip>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285777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Before you figure out your strategy, take some notes about your financial situation and goals.</a:t>
            </a:r>
          </a:p>
          <a:p>
            <a:pPr marL="17100" indent="0"/>
            <a:endParaRPr lang="en-GB" dirty="0"/>
          </a:p>
          <a:p>
            <a:pPr marL="360000" indent="-342900">
              <a:buBlip>
                <a:blip r:embed="rId2"/>
              </a:buBlip>
            </a:pPr>
            <a:r>
              <a:rPr lang="en-GB" dirty="0"/>
              <a:t>Value investing requires investors to remain in it for the long-term and to apply effort and research to their stock selection.</a:t>
            </a:r>
          </a:p>
          <a:p>
            <a:pPr marL="17100" indent="0"/>
            <a:endParaRPr lang="en-GB" dirty="0"/>
          </a:p>
          <a:p>
            <a:pPr marL="360000" indent="-342900">
              <a:buBlip>
                <a:blip r:embed="rId2"/>
              </a:buBlip>
            </a:pPr>
            <a:r>
              <a:rPr lang="en-GB" dirty="0"/>
              <a:t>Investors who follow growth strategies should be watchful of executive teams and news about the economy.</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402904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dirty="0"/>
              <a:t>Momentum investors buy stocks experiencing an uptrend and may choose to short-sell those securities.</a:t>
            </a:r>
          </a:p>
          <a:p>
            <a:pPr marL="360000" indent="-342900">
              <a:buBlip>
                <a:blip r:embed="rId2"/>
              </a:buBlip>
            </a:pPr>
            <a:endParaRPr lang="en-GB" dirty="0"/>
          </a:p>
          <a:p>
            <a:pPr marL="360000" indent="-342900">
              <a:buBlip>
                <a:blip r:embed="rId2"/>
              </a:buBlip>
            </a:pPr>
            <a:r>
              <a:rPr lang="en-GB" dirty="0"/>
              <a:t>Dollar-cost averaging is the practice of making regular investments in the market over time.</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263655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1: Value Investing</a:t>
            </a:r>
          </a:p>
          <a:p>
            <a:endParaRPr lang="en-US" dirty="0"/>
          </a:p>
          <a:p>
            <a:pPr marL="342900" indent="-342900">
              <a:buClr>
                <a:schemeClr val="accent2"/>
              </a:buClr>
              <a:buFont typeface="Arial" panose="020B0604020202020204" pitchFamily="34" charset="0"/>
              <a:buChar char="•"/>
            </a:pPr>
            <a:r>
              <a:rPr kumimoji="0" lang="en-GB"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Value investors</a:t>
            </a:r>
            <a:r>
              <a:rPr kumimoji="0" lang="en-GB"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are bargain shoppers. They seek stocks they believe are undervalued. They look for stocks with prices they believe do </a:t>
            </a:r>
            <a:r>
              <a:rPr lang="en-GB" dirty="0" err="1"/>
              <a:t>nog</a:t>
            </a:r>
            <a:r>
              <a:rPr lang="en-GB" dirty="0"/>
              <a:t> fully reflect the intrinsic value of the security.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Value investing is predicated, in part, on the idea that some degree of irrationality exists in the market. This irrationality, in theory, presents opportunities to get a stock at a discounted price and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make money from it</a:t>
            </a:r>
            <a:r>
              <a:rPr lang="en-GB" dirty="0"/>
              <a:t>.</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2001877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1: Value Investing (Cont.)</a:t>
            </a:r>
          </a:p>
          <a:p>
            <a:pPr marL="17100" indent="0"/>
            <a:endParaRPr lang="en-GB" b="1" dirty="0">
              <a:solidFill>
                <a:schemeClr val="accent2"/>
              </a:solidFill>
            </a:endParaRPr>
          </a:p>
          <a:p>
            <a:pPr marL="342900" indent="-342900">
              <a:buClr>
                <a:schemeClr val="accent2"/>
              </a:buClr>
              <a:buFont typeface="Calibri" panose="020F0502020204030204" pitchFamily="34" charset="0"/>
              <a:buChar char="‒"/>
            </a:pPr>
            <a:r>
              <a:rPr lang="en-GB" dirty="0"/>
              <a:t>Warren Buffet: The Ultimate Value Investor</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Value Investing Tools</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50451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2: Growth Investing</a:t>
            </a:r>
          </a:p>
          <a:p>
            <a:pPr marL="17100" indent="0"/>
            <a:endParaRPr lang="en-GB" b="1" dirty="0">
              <a:solidFill>
                <a:schemeClr val="accent2"/>
              </a:solidFill>
            </a:endParaRPr>
          </a:p>
          <a:p>
            <a:pPr marL="342900" indent="-342900">
              <a:buClr>
                <a:schemeClr val="accent2"/>
              </a:buClr>
              <a:buFont typeface="Arial" panose="020B0604020202020204" pitchFamily="34" charset="0"/>
              <a:buChar char="•"/>
            </a:pPr>
            <a:r>
              <a:rPr lang="en-GB" dirty="0"/>
              <a:t>Rather than look for low-cost deals,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growth investors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want investments that offer strong upside potential when it comes to the future earnings of stocks. It could be said that a growth investor is often looking for the “next big thing.”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Growth investing, however, is not a reckless embrace of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speculative investing</a:t>
            </a:r>
            <a:r>
              <a:rPr lang="en-GB" dirty="0"/>
              <a:t>. Rather, it involves evaluating a stock’s current health as well as its potential to grow.</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86934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2: Growth Investing (Cont.)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Does Growth Investing Work?</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Growth Investing Variables</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256278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3: Momentum Investing</a:t>
            </a: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Momentum investors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ride the wave. They believe winners keep winning and losers keep losing.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They look to buy stocks experiencing an uptrend. Because they believe losers continue to drop, they may choose to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short-sell</a:t>
            </a:r>
            <a:r>
              <a:rPr kumimoji="0" lang="en-GB" sz="2800" b="0" i="0" strike="noStrike" kern="1200" cap="none" spc="0" normalizeH="0" baseline="0" noProof="0" dirty="0">
                <a:ln>
                  <a:noFill/>
                </a:ln>
                <a:solidFill>
                  <a:srgbClr val="87A66E"/>
                </a:solidFill>
                <a:effectLst/>
                <a:uLnTx/>
                <a:uFillTx/>
                <a:latin typeface="Calibri" panose="020F0502020204030204"/>
                <a:ea typeface="+mn-ea"/>
                <a:cs typeface="+mn-cs"/>
              </a:rPr>
              <a:t> </a:t>
            </a:r>
            <a:r>
              <a:rPr lang="en-GB" dirty="0"/>
              <a:t>those securities.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2512156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3: Momentum Investing (Cont.)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But short-selling is an exceedingly risky practice. More on that later</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n-GB" dirty="0"/>
              <a:t>Does it Work?</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The Appeal of Momentum Investing</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Shorting</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081097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4: Dollar-Cost Averaging</a:t>
            </a:r>
          </a:p>
          <a:p>
            <a:pPr marL="0" indent="0">
              <a:buClr>
                <a:schemeClr val="accent2"/>
              </a:buClr>
            </a:pPr>
            <a:endParaRPr lang="en-GB" dirty="0"/>
          </a:p>
          <a:p>
            <a:pPr marL="342900" indent="-342900">
              <a:buClr>
                <a:schemeClr val="accent2"/>
              </a:buClr>
              <a:buFont typeface="Arial" panose="020B0604020202020204" pitchFamily="34" charset="0"/>
              <a:buChar char="•"/>
            </a:pP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Dollar-cost averaging</a:t>
            </a:r>
            <a:r>
              <a:rPr kumimoji="0" lang="en-GB" b="0" i="0"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lang="en-GB" dirty="0"/>
              <a:t>(DCA) is the practice of making regular investments in the market over time and is not mutually exclusive to the other methods described above. Rather, it is a means of executing whatever strategy you chose.</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 With DCA, you may choose to put $300 in an investment account every month. This disciplined approach becomes particularly powerful when you use automated features that invest for you. </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107205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a:solidFill>
                  <a:schemeClr val="accent2"/>
                </a:solidFill>
              </a:rPr>
              <a:t>Learning Goal:</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n-GB" dirty="0"/>
              <a:t>Learners will understand the role of a financial plan, financial strategy, and benefits of planning for investment in digital tools and opportunities.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understand what digital fundraising is and how it can be used to support NGO fundraising activities.</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Learners will understand the scope of tools and opportunities for attracting financial support.</a:t>
            </a:r>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1508422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2"/>
              </a:buBlip>
            </a:pPr>
            <a:r>
              <a:rPr lang="en-GB" b="1" dirty="0">
                <a:solidFill>
                  <a:schemeClr val="accent2"/>
                </a:solidFill>
              </a:rPr>
              <a:t>Strategy 4: Dollar-Cost Averaging (Cont.)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It is easy to commit to a plan when the process requires almost no oversight.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n-GB" dirty="0"/>
              <a:t>A Wise Choice</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261431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n-GB" b="1" dirty="0">
                <a:solidFill>
                  <a:schemeClr val="accent2"/>
                </a:solidFill>
              </a:rPr>
              <a:t>Once You Have Identified Your Strategy</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First, figure out how much money you need to cover your investments. That includes how much you can deposit at first as well as how much you can continue to invest going forward.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You will then need to decide the best way for you to invest.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99209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Blip>
                <a:blip r:embed="rId3"/>
              </a:buBlip>
            </a:pPr>
            <a:r>
              <a:rPr lang="en-GB" b="1" dirty="0">
                <a:solidFill>
                  <a:schemeClr val="accent2"/>
                </a:solidFill>
              </a:rPr>
              <a:t>Once You Have Identified Your Strategy (Cont.)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Do you intend to go to a traditional financial advisor or broker, or is a passive, worry-free approach more appropriate for you?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If you choose the latter, consider signing up with a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robo-advisor</a:t>
            </a:r>
            <a:r>
              <a:rPr lang="en-GB" dirty="0"/>
              <a:t>. This will help you figure out the cost of investing from management fees to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commissions</a:t>
            </a:r>
            <a:r>
              <a:rPr lang="en-GB" dirty="0"/>
              <a:t> you will need to pay your broker or advisor.</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2016782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n-GB" dirty="0"/>
              <a:t>Consider your investment vehicles.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Remember that it does not help to keep your eggs in one basket, so make sure you spread your money around to different investment vehicles by diversifying—stocks, bonds, mutual funds, ETFs.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If you are someone who is socially conscious, you may consider responsible investing. Now is the time to figure out what you want your investment portfolio to be made of and what it will look like.</a:t>
            </a:r>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Investment Strategies to Learn Before Trading</a:t>
            </a:r>
            <a:endParaRPr lang="en-US" dirty="0"/>
          </a:p>
        </p:txBody>
      </p:sp>
    </p:spTree>
    <p:extLst>
      <p:ext uri="{BB962C8B-B14F-4D97-AF65-F5344CB8AC3E}">
        <p14:creationId xmlns:p14="http://schemas.microsoft.com/office/powerpoint/2010/main" val="580365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“Never give up on a dream just because of the time it will take to accomplish it. The time will pass anyway.”</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 Nightingale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ople raising fis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3853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03617"/>
            <a:ext cx="4867011" cy="3291086"/>
          </a:xfrm>
        </p:spPr>
        <p:txBody>
          <a:bodyPr/>
          <a:lstStyle/>
          <a:p>
            <a:pPr marL="342900" indent="-342900">
              <a:buClr>
                <a:schemeClr val="accent2"/>
              </a:buClr>
              <a:buFont typeface="Arial" panose="020B0604020202020204" pitchFamily="34" charset="0"/>
              <a:buChar char="•"/>
            </a:pPr>
            <a:r>
              <a:rPr lang="en-GB" dirty="0"/>
              <a:t>Build Credit for Your NGO</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Manage it, too!</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Compare Financial Reports to Your Budget</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en-ZA" dirty="0"/>
              <a:t>NGO Financial Best Practices</a:t>
            </a:r>
          </a:p>
          <a:p>
            <a:endParaRPr lang="en-ZA" dirty="0"/>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110462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5BECA-5E43-D87B-7AFF-BC6106E62819}"/>
              </a:ext>
            </a:extLst>
          </p:cNvPr>
          <p:cNvSpPr>
            <a:spLocks noGrp="1"/>
          </p:cNvSpPr>
          <p:nvPr>
            <p:ph type="body" sz="quarter" idx="18"/>
          </p:nvPr>
        </p:nvSpPr>
        <p:spPr>
          <a:xfrm>
            <a:off x="898357" y="2319946"/>
            <a:ext cx="4867011" cy="3291086"/>
          </a:xfrm>
        </p:spPr>
        <p:txBody>
          <a:bodyPr/>
          <a:lstStyle/>
          <a:p>
            <a:pPr marL="342900" indent="-342900">
              <a:buClr>
                <a:schemeClr val="accent2"/>
              </a:buClr>
              <a:buFont typeface="Arial" panose="020B0604020202020204" pitchFamily="34" charset="0"/>
              <a:buChar char="•"/>
            </a:pPr>
            <a:r>
              <a:rPr lang="en-GB" dirty="0"/>
              <a:t>Diversify Your Non-profit’s Funding</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Be Prepared for Non-Cash Support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Use a Fundraising Plan</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Create an Operating Reserve</a:t>
            </a:r>
          </a:p>
        </p:txBody>
      </p:sp>
      <p:sp>
        <p:nvSpPr>
          <p:cNvPr id="3" name="Text Placeholder 2">
            <a:extLst>
              <a:ext uri="{FF2B5EF4-FFF2-40B4-BE49-F238E27FC236}">
                <a16:creationId xmlns:a16="http://schemas.microsoft.com/office/drawing/2014/main" id="{A23A269F-8A4E-1568-38DA-B8CBC869F095}"/>
              </a:ext>
            </a:extLst>
          </p:cNvPr>
          <p:cNvSpPr>
            <a:spLocks noGrp="1"/>
          </p:cNvSpPr>
          <p:nvPr>
            <p:ph type="body" sz="quarter" idx="16"/>
          </p:nvPr>
        </p:nvSpPr>
        <p:spPr/>
        <p:txBody>
          <a:bodyPr/>
          <a:lstStyle/>
          <a:p>
            <a:r>
              <a:rPr lang="en-ZA" dirty="0"/>
              <a:t>NGO Financial Best Practices</a:t>
            </a:r>
          </a:p>
        </p:txBody>
      </p:sp>
      <p:pic>
        <p:nvPicPr>
          <p:cNvPr id="6" name="Picture Placeholder 5" descr="Close-up of a pen writing on a chart">
            <a:hlinkClick r:id="rId3" action="ppaction://hlinkfile"/>
            <a:extLst>
              <a:ext uri="{FF2B5EF4-FFF2-40B4-BE49-F238E27FC236}">
                <a16:creationId xmlns:a16="http://schemas.microsoft.com/office/drawing/2014/main" id="{9C4A886C-0FCE-963D-9A78-24AB8526D412}"/>
              </a:ext>
            </a:extLst>
          </p:cNvPr>
          <p:cNvPicPr>
            <a:picLocks noGrp="1" noChangeAspect="1"/>
          </p:cNvPicPr>
          <p:nvPr>
            <p:ph type="pic" sz="quarter" idx="10"/>
          </p:nvPr>
        </p:nvPicPr>
        <p:blipFill>
          <a:blip r:embed="rId4">
            <a:grayscl/>
          </a:blip>
          <a:srcRect l="2080" r="2080"/>
          <a:stretch>
            <a:fillRect/>
          </a:stretch>
        </p:blipFill>
        <p:spPr/>
      </p:pic>
    </p:spTree>
    <p:extLst>
      <p:ext uri="{BB962C8B-B14F-4D97-AF65-F5344CB8AC3E}">
        <p14:creationId xmlns:p14="http://schemas.microsoft.com/office/powerpoint/2010/main" val="3271289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en-GB" dirty="0"/>
              <a:t>One of the keys to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spending wisely</a:t>
            </a:r>
            <a:r>
              <a:rPr lang="en-GB" dirty="0"/>
              <a:t> is in treating the money you have – no matter where it came from – like it is your money. </a:t>
            </a:r>
          </a:p>
          <a:p>
            <a:pPr marL="360000" indent="-342900">
              <a:buClr>
                <a:schemeClr val="accent2"/>
              </a:buClr>
              <a:buBlip>
                <a:blip r:embed="rId3"/>
              </a:buBlip>
            </a:pPr>
            <a:endParaRPr lang="en-GB" dirty="0"/>
          </a:p>
          <a:p>
            <a:pPr marL="360000" indent="-342900">
              <a:buClr>
                <a:schemeClr val="accent2"/>
              </a:buClr>
              <a:buBlip>
                <a:blip r:embed="rId3"/>
              </a:buBlip>
            </a:pPr>
            <a:r>
              <a:rPr lang="en-GB" dirty="0"/>
              <a:t>Bootstrappers often talk about the way spending your own hard-earned cash makes you rethink the quality of every investment. This is a healthy mindset toward investment.​</a:t>
            </a:r>
          </a:p>
          <a:p>
            <a:pPr marL="360000" indent="-342900">
              <a:buClr>
                <a:schemeClr val="accent2"/>
              </a:buClr>
              <a:buBlip>
                <a:blip r:embed="rId3"/>
              </a:buBlip>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60000" indent="-342900">
              <a:buClr>
                <a:schemeClr val="accent2"/>
              </a:buClr>
              <a:buBlip>
                <a:blip r:embed="rId3"/>
              </a:buBlip>
            </a:pPr>
            <a:r>
              <a:rPr lang="en-US" dirty="0"/>
              <a:t>Source: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b="0" i="0" u="sng"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How to Spend Your Startup’s Initial Investment (capterra.com)</a:t>
            </a:r>
            <a:endParaRPr kumimoji="0" lang="de-DE" b="0" i="0" u="none" strike="noStrike" kern="1200" cap="none" spc="0" normalizeH="0" baseline="0" noProof="0" dirty="0">
              <a:ln>
                <a:noFill/>
              </a:ln>
              <a:solidFill>
                <a:schemeClr val="accent2"/>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60000" indent="-342900">
              <a:buClr>
                <a:schemeClr val="accent2"/>
              </a:buClr>
              <a:buBlip>
                <a:blip r:embed="rId3"/>
              </a:buBlip>
            </a:pPr>
            <a:endParaRPr lang="en-GB" dirty="0"/>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to Spend Donations/Investments in Your Organisation</a:t>
            </a:r>
            <a:endParaRPr lang="en-US" dirty="0"/>
          </a:p>
        </p:txBody>
      </p:sp>
    </p:spTree>
    <p:extLst>
      <p:ext uri="{BB962C8B-B14F-4D97-AF65-F5344CB8AC3E}">
        <p14:creationId xmlns:p14="http://schemas.microsoft.com/office/powerpoint/2010/main" val="2183073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55370"/>
            <a:ext cx="10595237" cy="3740251"/>
          </a:xfrm>
        </p:spPr>
        <p:txBody>
          <a:bodyPr/>
          <a:lstStyle/>
          <a:p>
            <a:pPr marL="360000" indent="-342900">
              <a:buClr>
                <a:schemeClr val="accent2"/>
              </a:buClr>
              <a:buBlip>
                <a:blip r:embed="rId3"/>
              </a:buBlip>
            </a:pPr>
            <a:r>
              <a:rPr lang="en-GB" dirty="0"/>
              <a:t>Consider the following breakdown of how to spend the money you have got, be it $1 million or $10,000:</a:t>
            </a:r>
          </a:p>
          <a:p>
            <a:pPr marL="17100" indent="0">
              <a:buClr>
                <a:schemeClr val="accent2"/>
              </a:buClr>
            </a:pPr>
            <a:endParaRPr lang="en-GB" dirty="0"/>
          </a:p>
          <a:p>
            <a:pPr marL="360000" indent="-342900">
              <a:buClr>
                <a:schemeClr val="accent2"/>
              </a:buClr>
              <a:buFont typeface="Arial" panose="020B0604020202020204" pitchFamily="34" charset="0"/>
              <a:buChar char="•"/>
            </a:pPr>
            <a:r>
              <a:rPr lang="en-GB" dirty="0"/>
              <a:t>Up to 20% on market research​</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At least 75% on building your minimum viable product</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Whatever is left over on the rest of the stuff that seems important at the time</a:t>
            </a:r>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to Spend Donations/Investments in Your Organisation (Cont.)</a:t>
            </a:r>
            <a:endParaRPr lang="en-US" dirty="0"/>
          </a:p>
        </p:txBody>
      </p:sp>
    </p:spTree>
    <p:extLst>
      <p:ext uri="{BB962C8B-B14F-4D97-AF65-F5344CB8AC3E}">
        <p14:creationId xmlns:p14="http://schemas.microsoft.com/office/powerpoint/2010/main" val="1219278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a:pPr>
            <a:r>
              <a:rPr lang="en-GB" dirty="0"/>
              <a:t>80% of today’s video consumption is video-based</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Analog approaches to promotional as well as internal communication will seldom provide the results you need for success.</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By investing in your mobile offerings, from applications to mobile-optimized landing pages and social media content, you stand to accelerate your business success in an increasingly digital age.</a:t>
            </a:r>
          </a:p>
          <a:p>
            <a:pPr marL="474300" indent="-457200">
              <a:buClr>
                <a:schemeClr val="accent2"/>
              </a:buClr>
              <a:buFont typeface="+mj-lt"/>
              <a:buAutoNum type="arabicPeriod"/>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Reasons to Invest in Digital Transformation</a:t>
            </a:r>
            <a:endParaRPr lang="en-US" dirty="0"/>
          </a:p>
        </p:txBody>
      </p:sp>
    </p:spTree>
    <p:extLst>
      <p:ext uri="{BB962C8B-B14F-4D97-AF65-F5344CB8AC3E}">
        <p14:creationId xmlns:p14="http://schemas.microsoft.com/office/powerpoint/2010/main" val="62829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a:solidFill>
                  <a:schemeClr val="accent2"/>
                </a:solidFill>
              </a:rPr>
              <a:t>Learning Goal (Cont.):</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n-GB" dirty="0"/>
              <a:t>Learners have a better understanding of the relationship between NGOs and their sources of funding.</a:t>
            </a:r>
          </a:p>
          <a:p>
            <a:pPr marL="342900" indent="-342900">
              <a:buClr>
                <a:schemeClr val="accent2"/>
              </a:buClr>
              <a:buFont typeface="Arial" panose="020B0604020202020204" pitchFamily="34" charset="0"/>
              <a:buChar char="•"/>
            </a:pPr>
            <a:endParaRPr lang="en-GB" dirty="0"/>
          </a:p>
          <a:p>
            <a:pPr marL="342900" lvl="0" indent="-342900">
              <a:buBlip>
                <a:blip r:embed="rId2"/>
              </a:buBlip>
            </a:pPr>
            <a:r>
              <a:rPr lang="en-GB" b="1" dirty="0">
                <a:solidFill>
                  <a:srgbClr val="0D9390"/>
                </a:solidFill>
              </a:rPr>
              <a:t>Instructional Objectives​:</a:t>
            </a:r>
          </a:p>
          <a:p>
            <a:pPr marL="0" lvl="0" indent="0"/>
            <a:endParaRPr lang="en-GB" b="1" dirty="0">
              <a:solidFill>
                <a:srgbClr val="0D9390"/>
              </a:solidFill>
            </a:endParaRPr>
          </a:p>
          <a:p>
            <a:pPr marL="342900" lvl="0" indent="-342900">
              <a:buClr>
                <a:srgbClr val="0D9390"/>
              </a:buClr>
              <a:buFont typeface="Arial" panose="020B0604020202020204" pitchFamily="34" charset="0"/>
              <a:buChar char="•"/>
            </a:pPr>
            <a:r>
              <a:rPr lang="en-GB" dirty="0"/>
              <a:t>Learners will be introduced to the basic concepts of financial planning, financial strategy, and investment.​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1663249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Font typeface="+mj-lt"/>
              <a:buAutoNum type="arabicPeriod" startAt="4"/>
            </a:pPr>
            <a:r>
              <a:rPr lang="en-GB" dirty="0"/>
              <a:t>If you fail to embrace the digital age and all it has to offer, you could fall behind the pack and risk becoming obsolete in the long run.</a:t>
            </a:r>
          </a:p>
          <a:p>
            <a:pPr marL="474300" indent="-457200">
              <a:buClr>
                <a:schemeClr val="accent2"/>
              </a:buClr>
              <a:buFont typeface="+mj-lt"/>
              <a:buAutoNum type="arabicPeriod" startAt="4"/>
            </a:pPr>
            <a:endParaRPr kumimoji="0" lang="en-GB" sz="1200" b="0" i="0" u="none" strike="noStrike" kern="1200" cap="none" spc="0" normalizeH="0" baseline="0" noProof="0" dirty="0">
              <a:ln>
                <a:noFill/>
              </a:ln>
              <a:solidFill>
                <a:srgbClr val="87A66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endParaRPr>
          </a:p>
          <a:p>
            <a:pPr marL="474300" indent="-457200">
              <a:buClr>
                <a:schemeClr val="accent2"/>
              </a:buClr>
              <a:buFont typeface="+mj-lt"/>
              <a:buAutoNum type="arabicPeriod" startAt="4"/>
            </a:pPr>
            <a:endParaRPr lang="en-GB" sz="1200" dirty="0">
              <a:solidFill>
                <a:srgbClr val="87A66E"/>
              </a:solidFill>
              <a:latin typeface="Calibri" panose="020F0502020204030204"/>
              <a:hlinkClick r:id="rId3">
                <a:extLst>
                  <a:ext uri="{A12FA001-AC4F-418D-AE19-62706E023703}">
                    <ahyp:hlinkClr xmlns:ahyp="http://schemas.microsoft.com/office/drawing/2018/hyperlinkcolor" val="tx"/>
                  </a:ext>
                </a:extLst>
              </a:hlinkClick>
            </a:endParaRPr>
          </a:p>
          <a:p>
            <a:pPr marL="474300" indent="-457200">
              <a:buClr>
                <a:schemeClr val="accent2"/>
              </a:buClr>
              <a:buFont typeface="Arial" panose="020B0604020202020204" pitchFamily="34" charset="0"/>
              <a:buChar char="•"/>
            </a:pPr>
            <a:r>
              <a:rPr kumimoji="0" lang="en-US"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10 Reasons Your Business Should Invest in Digital Transformation | Blog | Online Digital Marketing Courses (digitalmarketinginstitute.com)</a:t>
            </a:r>
            <a:endParaRPr kumimoji="0" lang="de-DE"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Reasons to Invest in Digital Transformation (Cont.)</a:t>
            </a:r>
            <a:endParaRPr lang="en-US" dirty="0"/>
          </a:p>
        </p:txBody>
      </p:sp>
    </p:spTree>
    <p:extLst>
      <p:ext uri="{BB962C8B-B14F-4D97-AF65-F5344CB8AC3E}">
        <p14:creationId xmlns:p14="http://schemas.microsoft.com/office/powerpoint/2010/main" val="2914275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74300" indent="-457200">
              <a:buClr>
                <a:schemeClr val="accent2"/>
              </a:buClr>
              <a:buBlip>
                <a:blip r:embed="rId3"/>
              </a:buBlip>
            </a:pPr>
            <a:r>
              <a:rPr lang="en-GB" dirty="0"/>
              <a:t>Make a list of any restrictions external funders have placed in return for funding to your organisation, or list potential restrictions your current funders may place.</a:t>
            </a:r>
          </a:p>
          <a:p>
            <a:pPr marL="17100" indent="0">
              <a:buClr>
                <a:schemeClr val="accent2"/>
              </a:buCl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Activity</a:t>
            </a:r>
            <a:endParaRPr lang="en-US" dirty="0"/>
          </a:p>
        </p:txBody>
      </p:sp>
    </p:spTree>
    <p:extLst>
      <p:ext uri="{BB962C8B-B14F-4D97-AF65-F5344CB8AC3E}">
        <p14:creationId xmlns:p14="http://schemas.microsoft.com/office/powerpoint/2010/main" val="523256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n-GB" dirty="0"/>
              <a:t>The objective of this study is: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Calibri" panose="020F0502020204030204" pitchFamily="34" charset="0"/>
              <a:buChar char="‒"/>
            </a:pPr>
            <a:r>
              <a:rPr lang="en-GB" dirty="0"/>
              <a:t>To establish the effect of fund-raising strategy on Financial Sustainability for NGOs like Centro International for Tropical Agricultura, </a:t>
            </a:r>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Case Study</a:t>
            </a:r>
            <a:endParaRPr lang="en-US" dirty="0"/>
          </a:p>
        </p:txBody>
      </p:sp>
    </p:spTree>
    <p:extLst>
      <p:ext uri="{BB962C8B-B14F-4D97-AF65-F5344CB8AC3E}">
        <p14:creationId xmlns:p14="http://schemas.microsoft.com/office/powerpoint/2010/main" val="2334741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Centro International for tropical Agricultura (CIAT): </a:t>
            </a:r>
            <a:r>
              <a:rPr kumimoji="0" lang="en-GB"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http://www.ijsrp.org/research-paper-1121/ijsrp-p11922.pdf</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17100" indent="0">
              <a:buClr>
                <a:schemeClr val="accent2"/>
              </a:buClr>
            </a:pPr>
            <a:endParaRPr lang="en-GB" dirty="0"/>
          </a:p>
          <a:p>
            <a:pPr marL="342900" indent="-342900">
              <a:buClr>
                <a:schemeClr val="accent2"/>
              </a:buClr>
              <a:buFont typeface="Arial" panose="020B0604020202020204" pitchFamily="34" charset="0"/>
              <a:buChar char="•"/>
            </a:pPr>
            <a:r>
              <a:rPr lang="en-GB" dirty="0"/>
              <a:t>The objectives (cont.)</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To examine the effect of income diversification strategy on financial sustainability for NGOs like Centro International for Tropical Agricultura, and</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To ascertain the effect of management capability on financial Sustainability for Centro International for Tropical Agricultura.</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Case Study</a:t>
            </a:r>
            <a:endParaRPr lang="en-US" dirty="0"/>
          </a:p>
        </p:txBody>
      </p:sp>
    </p:spTree>
    <p:extLst>
      <p:ext uri="{BB962C8B-B14F-4D97-AF65-F5344CB8AC3E}">
        <p14:creationId xmlns:p14="http://schemas.microsoft.com/office/powerpoint/2010/main" val="268566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n-GB" dirty="0"/>
              <a:t>What are the benefits of external financing?</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en-GB" dirty="0"/>
              <a:t>Name a risk of self-financing an NGO?</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Questions</a:t>
            </a:r>
            <a:endParaRPr lang="en-US" dirty="0"/>
          </a:p>
        </p:txBody>
      </p:sp>
    </p:spTree>
    <p:extLst>
      <p:ext uri="{BB962C8B-B14F-4D97-AF65-F5344CB8AC3E}">
        <p14:creationId xmlns:p14="http://schemas.microsoft.com/office/powerpoint/2010/main" val="632392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n-GB" dirty="0"/>
              <a:t>Name one difference between a financial plan and a financial strategy</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n-GB" dirty="0"/>
              <a:t>Name three resources for investment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lang="en-GB" dirty="0"/>
          </a:p>
          <a:p>
            <a:pPr marL="457200" marR="0" lvl="0" indent="-457200" algn="l" defTabSz="914400" rtl="0" eaLnBrk="1" fontAlgn="auto" latinLnBrk="0" hangingPunct="1">
              <a:lnSpc>
                <a:spcPct val="90000"/>
              </a:lnSpc>
              <a:spcBef>
                <a:spcPts val="1000"/>
              </a:spcBef>
              <a:spcAft>
                <a:spcPts val="0"/>
              </a:spcAft>
              <a:buClr>
                <a:schemeClr val="accent2"/>
              </a:buClr>
              <a:buSzTx/>
              <a:buBlip>
                <a:blip r:embed="rId3"/>
              </a:buBlip>
              <a:tabLst/>
              <a:defRPr/>
            </a:pPr>
            <a:r>
              <a:rPr lang="en-GB" dirty="0"/>
              <a:t>Name three digital investments NGOs could make to further their digital transformation</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Assessment	</a:t>
            </a:r>
            <a:endParaRPr lang="en-US" dirty="0"/>
          </a:p>
        </p:txBody>
      </p:sp>
    </p:spTree>
    <p:extLst>
      <p:ext uri="{BB962C8B-B14F-4D97-AF65-F5344CB8AC3E}">
        <p14:creationId xmlns:p14="http://schemas.microsoft.com/office/powerpoint/2010/main" val="467520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FEF066-D03F-C895-ED66-132F518D2C96}"/>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00000"/>
                </a:solidFill>
                <a:effectLst/>
                <a:uLnTx/>
                <a:uFillTx/>
                <a:latin typeface="Calibri" panose="020F0502020204030204"/>
                <a:ea typeface="+mn-ea"/>
                <a:cs typeface="+mn-cs"/>
              </a:rPr>
              <a:t>Digital Fundraising</a:t>
            </a:r>
          </a:p>
        </p:txBody>
      </p:sp>
      <p:sp>
        <p:nvSpPr>
          <p:cNvPr id="3" name="Text Placeholder 2">
            <a:extLst>
              <a:ext uri="{FF2B5EF4-FFF2-40B4-BE49-F238E27FC236}">
                <a16:creationId xmlns:a16="http://schemas.microsoft.com/office/drawing/2014/main" id="{B375945B-AC4F-746A-4C75-83A8018AC4A0}"/>
              </a:ext>
            </a:extLst>
          </p:cNvPr>
          <p:cNvSpPr>
            <a:spLocks noGrp="1"/>
          </p:cNvSpPr>
          <p:nvPr>
            <p:ph type="body" sz="quarter" idx="17"/>
          </p:nvPr>
        </p:nvSpPr>
        <p:spPr/>
        <p:txBody>
          <a:bodyPr/>
          <a:lstStyle/>
          <a:p>
            <a:r>
              <a:rPr lang="en-ZA" dirty="0"/>
              <a:t>02</a:t>
            </a:r>
          </a:p>
        </p:txBody>
      </p:sp>
    </p:spTree>
    <p:extLst>
      <p:ext uri="{BB962C8B-B14F-4D97-AF65-F5344CB8AC3E}">
        <p14:creationId xmlns:p14="http://schemas.microsoft.com/office/powerpoint/2010/main" val="3992407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“Digital fundraising is simply fundraising using digital technology, which usually means fundraising online.”   </a:t>
            </a:r>
          </a:p>
          <a:p>
            <a:pPr marL="0" marR="0" lvl="0" indent="0" algn="l" defTabSz="914400" rtl="0" eaLnBrk="1" fontAlgn="auto" latinLnBrk="0" hangingPunct="1">
              <a:lnSpc>
                <a:spcPct val="90000"/>
              </a:lnSpc>
              <a:spcBef>
                <a:spcPts val="1000"/>
              </a:spcBef>
              <a:spcAft>
                <a:spcPts val="0"/>
              </a:spcAft>
              <a:buClrTx/>
              <a:buSzTx/>
              <a:tabLst/>
              <a:defRPr/>
            </a:pPr>
            <a:r>
              <a:rPr lang="en-GB" sz="2600" dirty="0">
                <a:latin typeface="Calibri" panose="020F0502020204030204"/>
              </a:rPr>
              <a:t>				</a:t>
            </a:r>
            <a:r>
              <a:rPr kumimoji="0" lang="en-GB" sz="2600" b="0" i="0" u="none" strike="noStrike" kern="1200" cap="none" spc="0" normalizeH="0" baseline="0" noProof="0" dirty="0">
                <a:ln>
                  <a:noFill/>
                </a:ln>
                <a:effectLst/>
                <a:uLnTx/>
                <a:uFillTx/>
                <a:latin typeface="Calibri" panose="020F0502020204030204"/>
                <a:ea typeface="+mn-ea"/>
                <a:cs typeface="+mn-cs"/>
              </a:rPr>
              <a:t>-National Council for Voluntary Organisations (UK)</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Digital fundraising can take place over a variety of different sources, such as mobile phones apps, text, and social media.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Digital Fundraising?	</a:t>
            </a:r>
            <a:endParaRPr lang="en-US" dirty="0"/>
          </a:p>
        </p:txBody>
      </p:sp>
    </p:spTree>
    <p:extLst>
      <p:ext uri="{BB962C8B-B14F-4D97-AF65-F5344CB8AC3E}">
        <p14:creationId xmlns:p14="http://schemas.microsoft.com/office/powerpoint/2010/main" val="55396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Other methods of digital fundraising include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rPr>
              <a:t>crowdfunding</a:t>
            </a:r>
            <a:r>
              <a:rPr kumimoji="0" lang="en-GB" sz="2600" b="0" i="0" u="none" strike="noStrike" kern="1200" cap="none" spc="0" normalizeH="0" baseline="0" noProof="0" dirty="0">
                <a:ln>
                  <a:noFill/>
                </a:ln>
                <a:effectLst/>
                <a:uLnTx/>
                <a:uFillTx/>
                <a:latin typeface="Calibri" panose="020F0502020204030204"/>
                <a:ea typeface="+mn-ea"/>
                <a:cs typeface="+mn-cs"/>
              </a:rPr>
              <a:t>,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rPr>
              <a:t>match funding</a:t>
            </a:r>
            <a:r>
              <a:rPr kumimoji="0" lang="en-GB" sz="2600" b="0" i="0" u="none" strike="noStrike" kern="1200" cap="none" spc="0" normalizeH="0" baseline="0" noProof="0" dirty="0">
                <a:ln>
                  <a:noFill/>
                </a:ln>
                <a:effectLst/>
                <a:uLnTx/>
                <a:uFillTx/>
                <a:latin typeface="Calibri" panose="020F0502020204030204"/>
                <a:ea typeface="+mn-ea"/>
                <a:cs typeface="+mn-cs"/>
              </a:rPr>
              <a:t>,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rPr>
              <a:t>charity auctions</a:t>
            </a:r>
            <a:r>
              <a:rPr kumimoji="0" lang="en-GB" sz="2600" b="0" i="0" u="none" strike="noStrike" kern="1200" cap="none" spc="0" normalizeH="0" baseline="0" noProof="0" dirty="0">
                <a:ln>
                  <a:noFill/>
                </a:ln>
                <a:effectLst/>
                <a:uLnTx/>
                <a:uFillTx/>
                <a:latin typeface="Calibri" panose="020F0502020204030204"/>
                <a:ea typeface="+mn-ea"/>
                <a:cs typeface="+mn-cs"/>
              </a:rPr>
              <a:t>, and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rPr>
              <a:t>online donation </a:t>
            </a:r>
            <a:r>
              <a:rPr kumimoji="0" lang="en-GB" sz="2600" b="0" i="0" u="none" strike="noStrike" kern="1200" cap="none" spc="0" normalizeH="0" baseline="0" noProof="0" dirty="0">
                <a:ln>
                  <a:noFill/>
                </a:ln>
                <a:effectLst/>
                <a:uLnTx/>
                <a:uFillTx/>
                <a:latin typeface="Calibri" panose="020F0502020204030204"/>
                <a:ea typeface="+mn-ea"/>
                <a:cs typeface="+mn-cs"/>
              </a:rPr>
              <a:t>sites.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Charity Digital - Topics - A beginner's guide to digital fundraising terms</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Digital Fundraising?	</a:t>
            </a:r>
            <a:endParaRPr lang="en-US" dirty="0"/>
          </a:p>
        </p:txBody>
      </p:sp>
    </p:spTree>
    <p:extLst>
      <p:ext uri="{BB962C8B-B14F-4D97-AF65-F5344CB8AC3E}">
        <p14:creationId xmlns:p14="http://schemas.microsoft.com/office/powerpoint/2010/main" val="1318336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Digital fundraising is about using all the digital channels at your disposal in an integrated way to reach and expand your audiences, spark engagement, and grow your giving opportunities.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Developing a digital fundraising strategy is particularly helpful to reach beyond your local community and engage a broader audience interested in supporting your cause.</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Strategies for Success with Digital Fundraising</a:t>
            </a:r>
            <a:endParaRPr lang="en-US" dirty="0"/>
          </a:p>
        </p:txBody>
      </p:sp>
    </p:spTree>
    <p:extLst>
      <p:ext uri="{BB962C8B-B14F-4D97-AF65-F5344CB8AC3E}">
        <p14:creationId xmlns:p14="http://schemas.microsoft.com/office/powerpoint/2010/main" val="13738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lvl="0" indent="-342900">
              <a:buBlip>
                <a:blip r:embed="rId2"/>
              </a:buBlip>
            </a:pPr>
            <a:r>
              <a:rPr lang="en-GB" b="1" dirty="0">
                <a:solidFill>
                  <a:srgbClr val="0D9390"/>
                </a:solidFill>
              </a:rPr>
              <a:t>Instructional Objectives (Cont.)​: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taught fundraising methodology, strategies, trends, and tips for getting started.</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taught how NGOs seek and acquire funding.</a:t>
            </a:r>
          </a:p>
          <a:p>
            <a:pPr marL="342900" indent="-342900">
              <a:buClr>
                <a:schemeClr val="accent2"/>
              </a:buClr>
              <a:buFont typeface="Arial" panose="020B0604020202020204" pitchFamily="34" charset="0"/>
              <a:buChar char="•"/>
            </a:pPr>
            <a:endParaRPr lang="en-GB" dirty="0"/>
          </a:p>
          <a:p>
            <a:pPr marL="342900" lvl="0" indent="-342900">
              <a:buClr>
                <a:srgbClr val="0D9390"/>
              </a:buClr>
              <a:buFont typeface="Arial" panose="020B0604020202020204" pitchFamily="34" charset="0"/>
              <a:buChar char="•"/>
            </a:pPr>
            <a:r>
              <a:rPr lang="en-GB" dirty="0"/>
              <a:t>Learners will be taught how to appeal to long-term donors. </a:t>
            </a:r>
          </a:p>
          <a:p>
            <a:pPr marL="342900" lvl="0" indent="-342900">
              <a:buClr>
                <a:srgbClr val="0D9390"/>
              </a:buClr>
              <a:buFont typeface="Arial" panose="020B0604020202020204" pitchFamily="34" charset="0"/>
              <a:buChar char="•"/>
            </a:pPr>
            <a:endParaRPr lang="en-GB" dirty="0"/>
          </a:p>
          <a:p>
            <a:pPr marL="342900" lvl="0" indent="-342900">
              <a:buClr>
                <a:srgbClr val="0D9390"/>
              </a:buClr>
              <a:buFont typeface="Arial" panose="020B0604020202020204" pitchFamily="34" charset="0"/>
              <a:buChar char="•"/>
            </a:pPr>
            <a:r>
              <a:rPr lang="en-GB" dirty="0"/>
              <a:t>Learners will be introduced to funding sources.</a:t>
            </a:r>
          </a:p>
          <a:p>
            <a:pPr marL="342900" lvl="0" indent="-342900">
              <a:buClr>
                <a:srgbClr val="0D9390"/>
              </a:buClr>
              <a:buFont typeface="Arial" panose="020B0604020202020204" pitchFamily="34" charset="0"/>
              <a:buChar char="•"/>
            </a:pPr>
            <a:endParaRPr lang="en-GB" dirty="0"/>
          </a:p>
          <a:p>
            <a:pPr marL="342900" lvl="0" indent="-342900">
              <a:buClr>
                <a:srgbClr val="0D9390"/>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138514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In this video, you will learn how to make your website donor-ready, improve your donation pages, choose the right donor platform, create powerful email fundraising campaigns, promote monthly giving, use social media techniques to grow your email list, and invest in digital advertising to raise money online.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You will also discuss address organizational readiness and capacity as a factor in your success.</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285750" marR="0" lvl="0" indent="-285750" algn="l" defTabSz="914400" rtl="0" eaLnBrk="1" fontAlgn="base"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Watch</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https://www.youtube.com/watch?v=18yzSK6oWxw</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endParaRPr kumimoji="0" lang="en-US"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Strategies for Success with Digital Fundraising</a:t>
            </a:r>
            <a:endParaRPr lang="en-US" dirty="0"/>
          </a:p>
        </p:txBody>
      </p:sp>
    </p:spTree>
    <p:extLst>
      <p:ext uri="{BB962C8B-B14F-4D97-AF65-F5344CB8AC3E}">
        <p14:creationId xmlns:p14="http://schemas.microsoft.com/office/powerpoint/2010/main" val="3654090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Homepage/website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Salvation Army</a:t>
            </a: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Crowdfunding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best platforms of 2022</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Online fundraising – use a service like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JustGiving</a:t>
            </a:r>
            <a:endParaRPr lang="de-DE" dirty="0">
              <a:solidFill>
                <a:schemeClr val="accent2">
                  <a:lumMod val="75000"/>
                </a:schemeClr>
              </a:solidFill>
              <a:latin typeface="Calibri" panose="020F0502020204030204"/>
            </a:endParaRPr>
          </a:p>
          <a:p>
            <a:pPr marL="285750" indent="-285750">
              <a:lnSpc>
                <a:spcPct val="100000"/>
              </a:lnSpc>
              <a:spcBef>
                <a:spcPts val="0"/>
              </a:spcBef>
              <a:buClr>
                <a:schemeClr val="accent2"/>
              </a:buClr>
              <a:buFont typeface="Arial" panose="020B0604020202020204" pitchFamily="34" charset="0"/>
              <a:buChar char="•"/>
              <a:defRPr/>
            </a:pP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Social media – </a:t>
            </a:r>
            <a:r>
              <a:rPr lang="de-DE"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facebook</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DE" dirty="0">
                <a:solidFill>
                  <a:schemeClr val="accent2">
                    <a:lumMod val="75000"/>
                  </a:schemeClr>
                </a:solidFill>
                <a:latin typeface="Calibri" panose="020F0502020204030204"/>
                <a:hlinkClick r:id="rId6">
                  <a:extLst>
                    <a:ext uri="{A12FA001-AC4F-418D-AE19-62706E023703}">
                      <ahyp:hlinkClr xmlns:ahyp="http://schemas.microsoft.com/office/drawing/2018/hyperlinkcolor" val="tx"/>
                    </a:ext>
                  </a:extLst>
                </a:hlinkClick>
              </a:rPr>
              <a:t>instagram</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 etc</a:t>
            </a:r>
            <a:r>
              <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en-ZA" dirty="0"/>
              <a:t>Examples of Digital Fundraising</a:t>
            </a:r>
          </a:p>
        </p:txBody>
      </p:sp>
      <p:pic>
        <p:nvPicPr>
          <p:cNvPr id="6" name="Picture Placeholder 5" descr="Several hands raised and ready to answer a question">
            <a:hlinkClick r:id="rId7"/>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8">
            <a:grayscl/>
          </a:blip>
          <a:srcRect l="6241" r="6241"/>
          <a:stretch>
            <a:fillRect/>
          </a:stretch>
        </p:blipFill>
        <p:spPr/>
      </p:pic>
    </p:spTree>
    <p:extLst>
      <p:ext uri="{BB962C8B-B14F-4D97-AF65-F5344CB8AC3E}">
        <p14:creationId xmlns:p14="http://schemas.microsoft.com/office/powerpoint/2010/main" val="1144241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CD277-550A-8124-C809-3EC545E01012}"/>
              </a:ext>
            </a:extLst>
          </p:cNvPr>
          <p:cNvSpPr>
            <a:spLocks noGrp="1"/>
          </p:cNvSpPr>
          <p:nvPr>
            <p:ph type="body" sz="quarter" idx="18"/>
          </p:nvPr>
        </p:nvSpPr>
        <p:spPr>
          <a:xfrm>
            <a:off x="898357" y="2319301"/>
            <a:ext cx="5763700" cy="3291086"/>
          </a:xfrm>
        </p:spPr>
        <p: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Text donations – </a:t>
            </a:r>
            <a:r>
              <a:rPr kumimoji="0" lang="de-DE"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Whole Whale </a:t>
            </a: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(top in 2022)</a:t>
            </a: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Online gaming – </a:t>
            </a:r>
            <a:r>
              <a:rPr lang="de-DE" dirty="0">
                <a:solidFill>
                  <a:schemeClr val="accent2">
                    <a:lumMod val="75000"/>
                  </a:schemeClr>
                </a:solidFill>
                <a:latin typeface="Calibri" panose="020F0502020204030204"/>
                <a:hlinkClick r:id="rId3">
                  <a:extLst>
                    <a:ext uri="{A12FA001-AC4F-418D-AE19-62706E023703}">
                      <ahyp:hlinkClr xmlns:ahyp="http://schemas.microsoft.com/office/drawing/2018/hyperlinkcolor" val="tx"/>
                    </a:ext>
                  </a:extLst>
                </a:hlinkClick>
              </a:rPr>
              <a:t>what it‘s all about</a:t>
            </a:r>
            <a:endParaRPr lang="de-DE" dirty="0">
              <a:solidFill>
                <a:schemeClr val="accent2">
                  <a:lumMod val="75000"/>
                </a:schemeClr>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100000"/>
              </a:lnSpc>
              <a:spcBef>
                <a:spcPts val="0"/>
              </a:spcBef>
              <a:buClr>
                <a:schemeClr val="accent2"/>
              </a:buClr>
              <a:buFont typeface="Arial" panose="020B0604020202020204" pitchFamily="34" charset="0"/>
              <a:buChar char="•"/>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Email – </a:t>
            </a:r>
            <a:r>
              <a:rPr lang="de-DE"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9 tips for success</a:t>
            </a:r>
            <a:endParaRPr lang="de-DE" dirty="0">
              <a:solidFill>
                <a:schemeClr val="accent2">
                  <a:lumMod val="75000"/>
                </a:schemeClr>
              </a:solidFill>
              <a:latin typeface="Calibri" panose="020F0502020204030204"/>
            </a:endParaRPr>
          </a:p>
          <a:p>
            <a:endParaRPr lang="en-ZA" dirty="0"/>
          </a:p>
        </p:txBody>
      </p:sp>
      <p:sp>
        <p:nvSpPr>
          <p:cNvPr id="3" name="Text Placeholder 2">
            <a:extLst>
              <a:ext uri="{FF2B5EF4-FFF2-40B4-BE49-F238E27FC236}">
                <a16:creationId xmlns:a16="http://schemas.microsoft.com/office/drawing/2014/main" id="{D78E1CC7-DA8B-7EF5-A29E-1EE7911BF118}"/>
              </a:ext>
            </a:extLst>
          </p:cNvPr>
          <p:cNvSpPr>
            <a:spLocks noGrp="1"/>
          </p:cNvSpPr>
          <p:nvPr>
            <p:ph type="body" sz="quarter" idx="16"/>
          </p:nvPr>
        </p:nvSpPr>
        <p:spPr/>
        <p:txBody>
          <a:bodyPr/>
          <a:lstStyle/>
          <a:p>
            <a:r>
              <a:rPr lang="en-ZA" dirty="0"/>
              <a:t>Examples of Digital Fundraising</a:t>
            </a:r>
          </a:p>
        </p:txBody>
      </p:sp>
      <p:pic>
        <p:nvPicPr>
          <p:cNvPr id="6" name="Picture Placeholder 5" descr="Several hands raised and ready to answer a question">
            <a:hlinkClick r:id="rId5"/>
            <a:extLst>
              <a:ext uri="{FF2B5EF4-FFF2-40B4-BE49-F238E27FC236}">
                <a16:creationId xmlns:a16="http://schemas.microsoft.com/office/drawing/2014/main" id="{B6D1D66A-C56F-F102-3777-3902F1DB756A}"/>
              </a:ext>
            </a:extLst>
          </p:cNvPr>
          <p:cNvPicPr>
            <a:picLocks noGrp="1" noChangeAspect="1"/>
          </p:cNvPicPr>
          <p:nvPr>
            <p:ph type="pic" sz="quarter" idx="10"/>
          </p:nvPr>
        </p:nvPicPr>
        <p:blipFill>
          <a:blip r:embed="rId6">
            <a:grayscl/>
          </a:blip>
          <a:srcRect l="6241" r="6241"/>
          <a:stretch>
            <a:fillRect/>
          </a:stretch>
        </p:blipFill>
        <p:spPr/>
      </p:pic>
    </p:spTree>
    <p:extLst>
      <p:ext uri="{BB962C8B-B14F-4D97-AF65-F5344CB8AC3E}">
        <p14:creationId xmlns:p14="http://schemas.microsoft.com/office/powerpoint/2010/main" val="2950765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sz="2600" b="0" i="0" u="none" strike="noStrike" kern="1200" cap="none" spc="0" normalizeH="0" baseline="0" noProof="0" dirty="0">
                <a:ln>
                  <a:noFill/>
                </a:ln>
                <a:effectLst/>
                <a:uLnTx/>
                <a:uFillTx/>
                <a:latin typeface="Calibri" panose="020F0502020204030204"/>
                <a:ea typeface="+mn-ea"/>
                <a:cs typeface="+mn-cs"/>
              </a:rPr>
              <a:t>In 2021, the social sector mastered the art of resilience. We saw countless organizations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craft donation experiences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600" b="0" i="0" u="none" strike="noStrike" kern="1200" cap="none" spc="0" normalizeH="0" baseline="0" noProof="0" dirty="0">
                <a:ln>
                  <a:noFill/>
                </a:ln>
                <a:effectLst/>
                <a:uLnTx/>
                <a:uFillTx/>
                <a:latin typeface="Calibri" panose="020F0502020204030204"/>
                <a:ea typeface="+mn-ea"/>
                <a:cs typeface="+mn-cs"/>
              </a:rPr>
              <a:t>that not only sustained a year-plus pandemic but set new standards for fundraising excellence.</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Reading: </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https://learning.candid.org/resources/blog/five-fundraising-trends-to-capitalize-on-in-2022/</a:t>
            </a:r>
            <a:endPar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sz="2600"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sz="2600"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sz="2600" b="0" i="0" u="none" strike="noStrike" kern="1200" cap="none" spc="0" normalizeH="0" baseline="0" noProof="0" dirty="0">
              <a:ln>
                <a:noFill/>
              </a:ln>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3799459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Flexible giving options:</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Data from </a:t>
            </a:r>
            <a:r>
              <a:rPr kumimoji="0" lang="en-GB" b="0" i="0" u="none" strike="noStrike" kern="1200" cap="none" spc="0" normalizeH="0" baseline="0" noProof="0" dirty="0" err="1">
                <a:ln>
                  <a:noFill/>
                </a:ln>
                <a:effectLst/>
                <a:uLnTx/>
                <a:uFillTx/>
                <a:latin typeface="Calibri" panose="020F0502020204030204"/>
                <a:ea typeface="+mn-ea"/>
                <a:cs typeface="+mn-cs"/>
              </a:rPr>
              <a:t>Classy’s</a:t>
            </a:r>
            <a:r>
              <a:rPr kumimoji="0" lang="en-GB" b="0" i="0" u="none" strike="noStrike" kern="1200" cap="none" spc="0" normalizeH="0" baseline="0" noProof="0" dirty="0">
                <a:ln>
                  <a:noFill/>
                </a:ln>
                <a:effectLst/>
                <a:uLnTx/>
                <a:uFillTx/>
                <a:latin typeface="Calibri" panose="020F0502020204030204"/>
                <a:ea typeface="+mn-ea"/>
                <a:cs typeface="+mn-cs"/>
              </a:rPr>
              <a:t> annual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Why America Gives</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b="0" i="0" u="none" strike="noStrike" kern="1200" cap="none" spc="0" normalizeH="0" baseline="0" noProof="0" dirty="0">
                <a:ln>
                  <a:noFill/>
                </a:ln>
                <a:effectLst/>
                <a:uLnTx/>
                <a:uFillTx/>
                <a:latin typeface="Calibri" panose="020F0502020204030204"/>
                <a:ea typeface="+mn-ea"/>
                <a:cs typeface="+mn-cs"/>
              </a:rPr>
              <a:t>report shows that donors are not only starting but completing more donations on their mobile devices than ever before. </a:t>
            </a: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There is also growing enthusiasm around giving through QR codes, smartwatches, and wearables.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2666633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marR="0" lvl="0" indent="0" algn="l" defTabSz="914400" rtl="0" eaLnBrk="1" fontAlgn="auto" latinLnBrk="0" hangingPunct="1">
              <a:lnSpc>
                <a:spcPct val="90000"/>
              </a:lnSpc>
              <a:spcBef>
                <a:spcPts val="1000"/>
              </a:spcBef>
              <a:spcAft>
                <a:spcPts val="0"/>
              </a:spcAft>
              <a:buClrTx/>
              <a:buSzTx/>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1. Flexible giving options (Cont.):</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Donors will respond well to flexible donation options including:</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graphicFrame>
        <p:nvGraphicFramePr>
          <p:cNvPr id="2" name="Diagram 1">
            <a:extLst>
              <a:ext uri="{FF2B5EF4-FFF2-40B4-BE49-F238E27FC236}">
                <a16:creationId xmlns:a16="http://schemas.microsoft.com/office/drawing/2014/main" id="{CB713E03-99C5-5173-BF1E-3DE066216E8A}"/>
              </a:ext>
            </a:extLst>
          </p:cNvPr>
          <p:cNvGraphicFramePr/>
          <p:nvPr>
            <p:extLst>
              <p:ext uri="{D42A27DB-BD31-4B8C-83A1-F6EECF244321}">
                <p14:modId xmlns:p14="http://schemas.microsoft.com/office/powerpoint/2010/main" val="3780818859"/>
              </p:ext>
            </p:extLst>
          </p:nvPr>
        </p:nvGraphicFramePr>
        <p:xfrm>
          <a:off x="1074962" y="3624942"/>
          <a:ext cx="10042072" cy="1582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6910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2. Personalized donor experiences:</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Personalization will be critical to build relationships that result in loyal donor bases. </a:t>
            </a:r>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n-GB" dirty="0"/>
              <a:t>Non-profit interactions with supporters will need to be tailored according to their stage of life, intent, and preferences for communication.</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1943275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3. Tech-driven events:</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Hybrid events in 2022 will benefit both in-person and virtual attendees with advanced, tech-driven experiences that take lessons from the many virtual events staged during the pandemic.</a:t>
            </a:r>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n-GB" dirty="0"/>
              <a:t>If non-profits are national, hybrid is a way to stay frictionless. For local organizations, hybrid events can open new opportunities to enhance donor relations. Technology-driven experiences will continue to bring causes beyond their physical city borders.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4078626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4. Advanced recurring giving:</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Recurring giving is already a valuable tool for non-profits, accounting for 26% of online revenue for organizations that raise over $50 million in total donation volume on Classy, as noted in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The State of Modern Philanthropy</a:t>
            </a:r>
            <a:r>
              <a:rPr lang="en-GB" dirty="0"/>
              <a:t>. </a:t>
            </a:r>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n-GB" dirty="0"/>
              <a:t>There are still over $400 billion of offline donations that non-profits process, many of which could be transferred online through recurring giving programmes to save both time and resources.</a:t>
            </a: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1066788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4. Advanced recurring giving (cont.):</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The technology is simple, and the impact of just a handful of recurring donations made, tracked, and nurtured online can mean sustainable income for years ahead without requiring additional resources.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253902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2"/>
              </a:buBlip>
            </a:pPr>
            <a:r>
              <a:rPr lang="en-GB" b="1" dirty="0">
                <a:solidFill>
                  <a:schemeClr val="accent2"/>
                </a:solidFill>
              </a:rPr>
              <a:t>Instructional Objectives (Cont.)​:</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Learners will be taught steps for writing a Case for Support.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taught the “funding mix”.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taught the basics of venture capital, angel investing, and how these concepts can benefit NGOs.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4235370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0" lvl="0" indent="0">
              <a:defRPr/>
            </a:pPr>
            <a:r>
              <a:rPr lang="en-GB" b="1" dirty="0">
                <a:solidFill>
                  <a:schemeClr val="accent2"/>
                </a:solidFill>
              </a:rPr>
              <a:t>5. Community through workplace giving:</a:t>
            </a:r>
          </a:p>
          <a:p>
            <a:pPr marL="0" marR="0" lvl="0" indent="0" algn="l" defTabSz="914400" rtl="0" eaLnBrk="1" fontAlgn="auto" latinLnBrk="0" hangingPunct="1">
              <a:lnSpc>
                <a:spcPct val="90000"/>
              </a:lnSpc>
              <a:spcBef>
                <a:spcPts val="1000"/>
              </a:spcBef>
              <a:spcAft>
                <a:spcPts val="0"/>
              </a:spcAft>
              <a:buClrTx/>
              <a:buSzTx/>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lvl="0" indent="-457200">
              <a:buClr>
                <a:schemeClr val="accent2"/>
              </a:buClr>
              <a:buFont typeface="Arial" panose="020B0604020202020204" pitchFamily="34" charset="0"/>
              <a:buChar char="•"/>
              <a:defRPr/>
            </a:pPr>
            <a:r>
              <a:rPr lang="en-GB" dirty="0"/>
              <a:t>Employee engagement programmes and the heightened desire to make an impact are leading people to look for more purpose in their day to day. </a:t>
            </a:r>
          </a:p>
          <a:p>
            <a:pPr marL="457200" lvl="0" indent="-457200">
              <a:buClr>
                <a:schemeClr val="accent2"/>
              </a:buClr>
              <a:buFont typeface="Arial" panose="020B0604020202020204" pitchFamily="34" charset="0"/>
              <a:buChar char="•"/>
              <a:defRPr/>
            </a:pPr>
            <a:endParaRPr lang="en-GB" dirty="0"/>
          </a:p>
          <a:p>
            <a:pPr marL="457200" lvl="0" indent="-457200">
              <a:buClr>
                <a:schemeClr val="accent2"/>
              </a:buClr>
              <a:buFont typeface="Arial" panose="020B0604020202020204" pitchFamily="34" charset="0"/>
              <a:buChar char="•"/>
              <a:defRPr/>
            </a:pPr>
            <a:r>
              <a:rPr lang="en-GB" dirty="0"/>
              <a:t>Non-profits can meet the moment by bringing their missions to workplaces knowing that donors are likely to find out about new causes through word of mouth within their close circles.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lang="en-GB"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Five Fundraising Trends To Capitalize On In 2022</a:t>
            </a:r>
            <a:endParaRPr lang="en-US" dirty="0"/>
          </a:p>
        </p:txBody>
      </p:sp>
    </p:spTree>
    <p:extLst>
      <p:ext uri="{BB962C8B-B14F-4D97-AF65-F5344CB8AC3E}">
        <p14:creationId xmlns:p14="http://schemas.microsoft.com/office/powerpoint/2010/main" val="3193577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“You do what you can for as long as you can, and when you finally can’t, you do the next best thing. You back up but you don’t give up.”</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Chuck Yeager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hiking on top of a mountain">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rotWithShape="1">
          <a:blip r:embed="rId2">
            <a:grayscl/>
          </a:blip>
          <a:srcRect l="26095" r="537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9459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Why is digital fundraising important for non-profits?</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Digital fundraising allows your non-profit to expand your engagement beyond geographical boundaries, to build relationships with new supporters, and to raise awareness and funds for campaigns.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1884752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Why is digital fundraising important for non-profits (cont.)?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From your donors’ perspective, digital fundraising provides unique and convenient ways to support the charitable missions they care about. Gone are the days when a donor can only deliver their donations by cash or check!</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solidFill>
                <a:prstClr val="black"/>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Reading</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https://cornershopcreative.com/blog/digital-fundraising/#crashcourse</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3902051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Trends to Watch</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Social media advertising:</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graphicFrame>
        <p:nvGraphicFramePr>
          <p:cNvPr id="2" name="Diagram 1">
            <a:extLst>
              <a:ext uri="{FF2B5EF4-FFF2-40B4-BE49-F238E27FC236}">
                <a16:creationId xmlns:a16="http://schemas.microsoft.com/office/drawing/2014/main" id="{9F6868F5-7C2F-5388-B8CF-249F1F3F420D}"/>
              </a:ext>
            </a:extLst>
          </p:cNvPr>
          <p:cNvGraphicFramePr/>
          <p:nvPr>
            <p:extLst>
              <p:ext uri="{D42A27DB-BD31-4B8C-83A1-F6EECF244321}">
                <p14:modId xmlns:p14="http://schemas.microsoft.com/office/powerpoint/2010/main" val="665039989"/>
              </p:ext>
            </p:extLst>
          </p:nvPr>
        </p:nvGraphicFramePr>
        <p:xfrm>
          <a:off x="2032000" y="3510643"/>
          <a:ext cx="8128000" cy="2072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6202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Trends to Watch (Cont.)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Google Grants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Whenever you conduct a search on Google, the first several results provided are set apart as paid advertisements. </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And while Google typically sells that premium ad space, they are willing to donate prime real estate on the SERP (or Search Engine Results Page) to non-profits through their charitable program called Google Grants.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3269257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Trends to Watch (Cont.)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a:ln>
                  <a:noFill/>
                </a:ln>
                <a:effectLst/>
                <a:uLnTx/>
                <a:uFillTx/>
                <a:latin typeface="Calibri" panose="020F0502020204030204"/>
                <a:ea typeface="+mn-ea"/>
                <a:cs typeface="+mn-cs"/>
              </a:rPr>
              <a:t>Crowdfunding for Non-profits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Crowdfunding campaigns utilize the power of social media and peer-to-peer sharing to collect a large number of smaller donations from a wide range of supporters.</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2450016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Trends to Watch (Cont.)</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sng" strike="noStrike" kern="1200" cap="none" spc="0" normalizeH="0" baseline="0" noProof="0" dirty="0" err="1">
                <a:ln>
                  <a:noFill/>
                </a:ln>
                <a:effectLst/>
                <a:uLnTx/>
                <a:uFillTx/>
                <a:latin typeface="Calibri" panose="020F0502020204030204"/>
                <a:ea typeface="+mn-ea"/>
                <a:cs typeface="+mn-cs"/>
              </a:rPr>
              <a:t>eCard</a:t>
            </a:r>
            <a:r>
              <a:rPr kumimoji="0" lang="en-GB" b="0" i="0" u="sng" strike="noStrike" kern="1200" cap="none" spc="0" normalizeH="0" baseline="0" noProof="0" dirty="0">
                <a:ln>
                  <a:noFill/>
                </a:ln>
                <a:effectLst/>
                <a:uLnTx/>
                <a:uFillTx/>
                <a:latin typeface="Calibri" panose="020F0502020204030204"/>
                <a:ea typeface="+mn-ea"/>
                <a:cs typeface="+mn-cs"/>
              </a:rPr>
              <a:t> campaigns</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For a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nonprofit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eCard</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campaign</a:t>
            </a:r>
            <a:r>
              <a:rPr kumimoji="0" lang="en-GB" b="0" i="0" u="none" strike="noStrike" kern="1200" cap="none" spc="0" normalizeH="0" baseline="0" noProof="0" dirty="0">
                <a:ln>
                  <a:noFill/>
                </a:ln>
                <a:effectLst/>
                <a:uLnTx/>
                <a:uFillTx/>
                <a:latin typeface="Calibri" panose="020F0502020204030204"/>
                <a:ea typeface="+mn-ea"/>
                <a:cs typeface="+mn-cs"/>
              </a:rPr>
              <a:t>, the goal is to provide your supporters with the opportunity to share their love of your organization’s work with their own personal networks. </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1780831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Google Grants Example</a:t>
            </a: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pic>
        <p:nvPicPr>
          <p:cNvPr id="6" name="Picture 5">
            <a:extLst>
              <a:ext uri="{FF2B5EF4-FFF2-40B4-BE49-F238E27FC236}">
                <a16:creationId xmlns:a16="http://schemas.microsoft.com/office/drawing/2014/main" id="{71A91353-5D70-CA5C-0DAA-4D4C86BE210F}"/>
              </a:ext>
            </a:extLst>
          </p:cNvPr>
          <p:cNvPicPr/>
          <p:nvPr/>
        </p:nvPicPr>
        <p:blipFill rotWithShape="1">
          <a:blip r:embed="rId5"/>
          <a:srcRect l="4184" t="6437" r="3949" b="7120"/>
          <a:stretch/>
        </p:blipFill>
        <p:spPr>
          <a:xfrm>
            <a:off x="798381" y="2334985"/>
            <a:ext cx="10123714" cy="3380015"/>
          </a:xfrm>
          <a:prstGeom prst="rect">
            <a:avLst/>
          </a:prstGeom>
        </p:spPr>
      </p:pic>
    </p:spTree>
    <p:extLst>
      <p:ext uri="{BB962C8B-B14F-4D97-AF65-F5344CB8AC3E}">
        <p14:creationId xmlns:p14="http://schemas.microsoft.com/office/powerpoint/2010/main" val="3484735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Update Your Website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A consistently updated blog</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A user-friendly navigational structure</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A visually pleasing design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387607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a:solidFill>
                  <a:schemeClr val="accent2"/>
                </a:solidFill>
              </a:rPr>
              <a:t>Learning Objectives​:</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n-GB" dirty="0"/>
              <a:t>Learners will be able to describe the difference between a financial plan and financial strategy.</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familiar with basic concepts to guide investment.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able to speak to the value of investment in digital tools and opportunities.</a:t>
            </a:r>
          </a:p>
          <a:p>
            <a:pPr marL="342900" indent="-342900">
              <a:buFont typeface="Arial" panose="020B0604020202020204" pitchFamily="34" charset="0"/>
              <a:buChar char="•"/>
            </a:pP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28295777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Create a Hashtag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Unique </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Memorable</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User-friendliness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2951501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Create Videos and Other Engaging Content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Overall, the idea is to effectively convey the impact that these donations will make by demonstrating the purpose of your mission through graphics and photos.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201749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Lean into Segmented Email Marketing</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a:latin typeface="Calibri" panose="020F0502020204030204"/>
              </a:rPr>
              <a:t>Demographics:  </a:t>
            </a:r>
            <a:r>
              <a:rPr lang="en-GB" dirty="0">
                <a:latin typeface="Calibri" panose="020F0502020204030204"/>
              </a:rPr>
              <a:t>location, age, gender, parental/marital status</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a:latin typeface="Calibri" panose="020F0502020204030204"/>
              </a:rPr>
              <a:t>Donation size: </a:t>
            </a:r>
            <a:r>
              <a:rPr lang="en-GB" dirty="0">
                <a:latin typeface="Calibri" panose="020F0502020204030204"/>
              </a:rPr>
              <a:t>small, mid-sized, or major gifts</a:t>
            </a: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a:latin typeface="Calibri" panose="020F0502020204030204"/>
              </a:rPr>
              <a:t>Donor type: </a:t>
            </a:r>
            <a:r>
              <a:rPr lang="en-GB" dirty="0">
                <a:latin typeface="Calibri" panose="020F0502020204030204"/>
              </a:rPr>
              <a:t>new, repeat, recurring, or lapsed</a:t>
            </a:r>
            <a:br>
              <a:rPr lang="en-GB" dirty="0">
                <a:latin typeface="Calibri" panose="020F0502020204030204"/>
              </a:rPr>
            </a:b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752124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Lean into Segmented Email Marketing (Cont.)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a:latin typeface="Calibri" panose="020F0502020204030204"/>
              </a:rPr>
              <a:t>Communication preference:</a:t>
            </a:r>
            <a:r>
              <a:rPr lang="en-GB" dirty="0">
                <a:latin typeface="Calibri" panose="020F0502020204030204"/>
              </a:rPr>
              <a:t> email, text, phone, direct mail</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b="1" dirty="0">
                <a:latin typeface="Calibri" panose="020F0502020204030204"/>
              </a:rPr>
              <a:t>Giving method: </a:t>
            </a:r>
            <a:r>
              <a:rPr lang="en-GB" dirty="0">
                <a:latin typeface="Calibri" panose="020F0502020204030204"/>
              </a:rPr>
              <a:t>cash, check, online, mobile</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17148547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A/B Test Your Donation Page</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The wording of your fundraising ask </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Suggested donation amounts (sizes and/or presence/absence of suggestions)</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The number of required fields</a:t>
            </a:r>
            <a:br>
              <a:rPr lang="en-GB" dirty="0">
                <a:latin typeface="Calibri" panose="020F0502020204030204"/>
              </a:rPr>
            </a:b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1334422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(Cont.):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A/B Test Your Donation Page (Cont.)</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Any images or visuals</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Multistep vs. one-page</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408925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Digital Fundraising Ideas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Cont</a:t>
            </a:r>
            <a:r>
              <a:rPr lang="en-GB" b="1" dirty="0">
                <a:solidFill>
                  <a:schemeClr val="accent2"/>
                </a:solidFill>
                <a:latin typeface="Calibri" panose="020F0502020204030204"/>
              </a:rPr>
              <a:t>.)</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u="sng" strike="noStrike" kern="1200" cap="none" spc="0" normalizeH="0" baseline="0" noProof="0" dirty="0">
                <a:ln>
                  <a:noFill/>
                </a:ln>
                <a:effectLst/>
                <a:uLnTx/>
                <a:uFillTx/>
                <a:latin typeface="Calibri" panose="020F0502020204030204"/>
                <a:ea typeface="+mn-ea"/>
                <a:cs typeface="+mn-cs"/>
              </a:rPr>
              <a:t>Set Up a Fundraising Web Store</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Partner with a dedicated product fundraising company</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Select products you know your supporters will want to buy</a:t>
            </a:r>
            <a:br>
              <a:rPr lang="en-GB" dirty="0">
                <a:latin typeface="Calibri" panose="020F0502020204030204"/>
              </a:rPr>
            </a:b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Calibri" panose="020F0502020204030204" pitchFamily="34" charset="0"/>
              <a:buChar char="‒"/>
              <a:tabLst/>
              <a:defRPr/>
            </a:pPr>
            <a:r>
              <a:rPr lang="en-GB" dirty="0">
                <a:latin typeface="Calibri" panose="020F0502020204030204"/>
              </a:rPr>
              <a:t>Include a link to your store on your donation page</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A Crash Course</a:t>
            </a:r>
            <a:endParaRPr lang="en-US" dirty="0"/>
          </a:p>
        </p:txBody>
      </p:sp>
    </p:spTree>
    <p:extLst>
      <p:ext uri="{BB962C8B-B14F-4D97-AF65-F5344CB8AC3E}">
        <p14:creationId xmlns:p14="http://schemas.microsoft.com/office/powerpoint/2010/main" val="1889022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“No great achiever – even those who made it seem easy – ever succeeded without hard work”</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Jonathan Sacks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late at the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41" r="1284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1282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Digital fundraising is a “process-oriented” approach towards fundraising.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Instead of the project-style fundraising of years past, digital fundraising is about building an online community that drives donations on an ongoing basis.</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Methodology</a:t>
            </a:r>
            <a:endParaRPr lang="en-US" dirty="0"/>
          </a:p>
        </p:txBody>
      </p:sp>
    </p:spTree>
    <p:extLst>
      <p:ext uri="{BB962C8B-B14F-4D97-AF65-F5344CB8AC3E}">
        <p14:creationId xmlns:p14="http://schemas.microsoft.com/office/powerpoint/2010/main" val="30138520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This means that the best digital fundraisers are also the best digital marketers. The two go hand in hand, and the strategies that work in the digital marketing world are also applicable in the digital fundraising world.</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Reading: </a:t>
            </a:r>
            <a:r>
              <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https://www.causevox.com/digital-fundraising/#digital-fundraising-method</a:t>
            </a:r>
            <a:endParaRPr kumimoji="0" lang="en-GB" i="0"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Methodology</a:t>
            </a:r>
            <a:endParaRPr lang="en-US" dirty="0"/>
          </a:p>
        </p:txBody>
      </p:sp>
    </p:spTree>
    <p:extLst>
      <p:ext uri="{BB962C8B-B14F-4D97-AF65-F5344CB8AC3E}">
        <p14:creationId xmlns:p14="http://schemas.microsoft.com/office/powerpoint/2010/main" val="297084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87175"/>
            <a:ext cx="10595237" cy="3995028"/>
          </a:xfrm>
        </p:spPr>
        <p:txBody>
          <a:bodyPr/>
          <a:lstStyle/>
          <a:p>
            <a:pPr marL="342900" indent="-342900">
              <a:buBlip>
                <a:blip r:embed="rId2"/>
              </a:buBlip>
            </a:pPr>
            <a:r>
              <a:rPr lang="en-GB" b="1" dirty="0">
                <a:solidFill>
                  <a:schemeClr val="accent2"/>
                </a:solidFill>
              </a:rPr>
              <a:t>Learning Objectives (Cont.)​:</a:t>
            </a:r>
          </a:p>
          <a:p>
            <a:pPr marL="342900" indent="-342900">
              <a:buBlip>
                <a:blip r:embed="rId2"/>
              </a:buBlip>
            </a:pPr>
            <a:endParaRPr lang="en-GB" b="1" dirty="0">
              <a:solidFill>
                <a:schemeClr val="accent2"/>
              </a:solidFill>
            </a:endParaRPr>
          </a:p>
          <a:p>
            <a:pPr marL="342900" indent="-342900">
              <a:buClr>
                <a:schemeClr val="accent2"/>
              </a:buClr>
              <a:buFont typeface="Arial" panose="020B0604020202020204" pitchFamily="34" charset="0"/>
              <a:buChar char="•"/>
            </a:pPr>
            <a:r>
              <a:rPr lang="en-GB" dirty="0"/>
              <a:t>Learners will be able to assess digital fundraising options for use in their own organisation.</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able to take initial steps to starting a digital fundraising campaign.</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Learners will be able to seek and apply for new sources of financial support.</a:t>
            </a:r>
          </a:p>
          <a:p>
            <a:pPr marL="342900" indent="-342900">
              <a:buFont typeface="Arial" panose="020B0604020202020204" pitchFamily="34" charset="0"/>
              <a:buChar char="•"/>
            </a:pPr>
            <a:endParaRPr lang="en-GB"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p:txBody>
      </p:sp>
    </p:spTree>
    <p:extLst>
      <p:ext uri="{BB962C8B-B14F-4D97-AF65-F5344CB8AC3E}">
        <p14:creationId xmlns:p14="http://schemas.microsoft.com/office/powerpoint/2010/main" val="2923252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The Digital Fundraising Methodology contains three main steps: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Attract</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Nurture</a:t>
            </a: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lang="fr-FR" dirty="0">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lang="fr-FR" dirty="0" err="1">
                <a:latin typeface="Calibri" panose="020F0502020204030204"/>
              </a:rPr>
              <a:t>Convert</a:t>
            </a:r>
            <a:endParaRPr lang="fr-FR" dirty="0">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Methodology</a:t>
            </a:r>
            <a:endParaRPr lang="en-US" dirty="0"/>
          </a:p>
        </p:txBody>
      </p:sp>
      <p:pic>
        <p:nvPicPr>
          <p:cNvPr id="2" name="Picture 1">
            <a:extLst>
              <a:ext uri="{FF2B5EF4-FFF2-40B4-BE49-F238E27FC236}">
                <a16:creationId xmlns:a16="http://schemas.microsoft.com/office/drawing/2014/main" id="{23FD002C-D8F8-92EB-C450-98D4CADE5763}"/>
              </a:ext>
            </a:extLst>
          </p:cNvPr>
          <p:cNvPicPr>
            <a:picLocks noChangeAspect="1"/>
          </p:cNvPicPr>
          <p:nvPr/>
        </p:nvPicPr>
        <p:blipFill rotWithShape="1">
          <a:blip r:embed="rId5">
            <a:grayscl/>
          </a:blip>
          <a:srcRect l="8344" t="4335" r="9113"/>
          <a:stretch/>
        </p:blipFill>
        <p:spPr>
          <a:xfrm>
            <a:off x="6096000" y="2579913"/>
            <a:ext cx="4669971" cy="3044437"/>
          </a:xfrm>
          <a:prstGeom prst="rect">
            <a:avLst/>
          </a:prstGeom>
        </p:spPr>
      </p:pic>
    </p:spTree>
    <p:extLst>
      <p:ext uri="{BB962C8B-B14F-4D97-AF65-F5344CB8AC3E}">
        <p14:creationId xmlns:p14="http://schemas.microsoft.com/office/powerpoint/2010/main" val="2912712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Benefits of Digital Fundraising Methodology</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Digital Fundraising Methodology</a:t>
            </a:r>
            <a:endParaRPr lang="en-US" dirty="0"/>
          </a:p>
        </p:txBody>
      </p:sp>
      <p:graphicFrame>
        <p:nvGraphicFramePr>
          <p:cNvPr id="3" name="Diagram 2">
            <a:extLst>
              <a:ext uri="{FF2B5EF4-FFF2-40B4-BE49-F238E27FC236}">
                <a16:creationId xmlns:a16="http://schemas.microsoft.com/office/drawing/2014/main" id="{90369BCF-57A2-FA61-23CA-39AA76A170D1}"/>
              </a:ext>
            </a:extLst>
          </p:cNvPr>
          <p:cNvGraphicFramePr/>
          <p:nvPr>
            <p:extLst>
              <p:ext uri="{D42A27DB-BD31-4B8C-83A1-F6EECF244321}">
                <p14:modId xmlns:p14="http://schemas.microsoft.com/office/powerpoint/2010/main" val="4073215901"/>
              </p:ext>
            </p:extLst>
          </p:nvPr>
        </p:nvGraphicFramePr>
        <p:xfrm>
          <a:off x="1000623" y="2188030"/>
          <a:ext cx="10190749" cy="2986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50273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Crowdfunding</a:t>
            </a:r>
            <a:r>
              <a:rPr kumimoji="0" lang="en-GB" i="0" strike="noStrike" kern="1200" cap="none" spc="0" normalizeH="0" baseline="0" noProof="0" dirty="0">
                <a:ln>
                  <a:noFill/>
                </a:ln>
                <a:effectLst/>
                <a:uLnTx/>
                <a:uFillTx/>
                <a:latin typeface="Calibri" panose="020F0502020204030204"/>
                <a:ea typeface="+mn-ea"/>
                <a:cs typeface="+mn-cs"/>
              </a:rPr>
              <a:t> has created the opportunity for entrepreneurs to raise hundreds of thousands or millions of dollars from anyone with money to invest. </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Crowdfunding provides a forum to anyone with an idea to pitch it in front of waiting investors. </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Spotlight on Crowdfunding</a:t>
            </a:r>
            <a:endParaRPr lang="en-US" dirty="0"/>
          </a:p>
        </p:txBody>
      </p:sp>
    </p:spTree>
    <p:extLst>
      <p:ext uri="{BB962C8B-B14F-4D97-AF65-F5344CB8AC3E}">
        <p14:creationId xmlns:p14="http://schemas.microsoft.com/office/powerpoint/2010/main" val="2036884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Crowdfunding is the use of small amounts of capital from a large number of individuals to finance a new business venture. ​</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Crowdfunding makes use of the easy accessibility of vast networks of people through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social media</a:t>
            </a:r>
            <a:r>
              <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i="0" strike="noStrike" kern="1200" cap="none" spc="0" normalizeH="0" baseline="0" noProof="0" dirty="0">
                <a:ln>
                  <a:noFill/>
                </a:ln>
                <a:effectLst/>
                <a:uLnTx/>
                <a:uFillTx/>
                <a:latin typeface="Calibri" panose="020F0502020204030204"/>
                <a:ea typeface="+mn-ea"/>
                <a:cs typeface="+mn-cs"/>
              </a:rPr>
              <a:t>and crowdfunding websites to bring investors and entrepreneurs together, with the potential to increase entrepreneurship by expanding the pool of investors beyond the traditional circle of owners, relatives, and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venture capitalists</a:t>
            </a:r>
            <a:r>
              <a:rPr kumimoji="0" lang="en-GB" i="0" strike="noStrike" kern="1200" cap="none" spc="0" normalizeH="0" baseline="0" noProof="0" dirty="0">
                <a:ln>
                  <a:noFill/>
                </a:ln>
                <a:effectLst/>
                <a:uLnTx/>
                <a:uFillTx/>
                <a:latin typeface="Calibri" panose="020F0502020204030204"/>
                <a:ea typeface="+mn-ea"/>
                <a:cs typeface="+mn-cs"/>
              </a:rPr>
              <a: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READ</a:t>
            </a:r>
            <a:r>
              <a:rPr kumimoji="0" lang="en-GB"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lang="en-US" dirty="0">
                <a:latin typeface="Segoe UI" panose="020B0502040204020203" pitchFamily="34" charset="0"/>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6">
                  <a:extLst>
                    <a:ext uri="{A12FA001-AC4F-418D-AE19-62706E023703}">
                      <ahyp:hlinkClr xmlns:ahyp="http://schemas.microsoft.com/office/drawing/2018/hyperlinkcolor" val="tx"/>
                    </a:ext>
                  </a:extLst>
                </a:hlinkClick>
              </a:rPr>
              <a:t>https://www.investopedia.com/terms/c/crowdfunding.asp</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GB"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7"/>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Spotlight on Crowdfunding</a:t>
            </a:r>
            <a:endParaRPr lang="en-US" dirty="0"/>
          </a:p>
        </p:txBody>
      </p:sp>
    </p:spTree>
    <p:extLst>
      <p:ext uri="{BB962C8B-B14F-4D97-AF65-F5344CB8AC3E}">
        <p14:creationId xmlns:p14="http://schemas.microsoft.com/office/powerpoint/2010/main" val="29154873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Those seeking financial backing create a campaign to inform potential investors/donors about the purpose and need for cash, as well as to ask for it.​</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i="0" strike="noStrike" kern="1200" cap="none" spc="0" normalizeH="0" baseline="0" noProof="0" dirty="0">
                <a:ln>
                  <a:noFill/>
                </a:ln>
                <a:effectLst/>
                <a:uLnTx/>
                <a:uFillTx/>
                <a:latin typeface="Calibri" panose="020F0502020204030204"/>
                <a:ea typeface="+mn-ea"/>
                <a:cs typeface="+mn-cs"/>
              </a:rPr>
              <a:t>Crowdfunding allows investors to select from hundreds of projects and invest as little as 10€.​ Crowdfunding sites generate revenue from a percentage of the funds raised.</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lang="en-GB" b="1" u="none" dirty="0">
              <a:solidFill>
                <a:srgbClr val="000000"/>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READ</a:t>
            </a:r>
            <a:r>
              <a:rPr lang="en-US" dirty="0">
                <a:latin typeface="Calibri" panose="020F0502020204030204" pitchFamily="34" charset="0"/>
              </a:rPr>
              <a:t>:</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https://ec.europa.eu/growth/access-finance-smes/guide-crowdfunding/what-crowdfunding/crowdfunding-explained_en</a:t>
            </a:r>
            <a:r>
              <a:rPr kumimoji="0" lang="en-GB"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 </a:t>
            </a:r>
            <a:r>
              <a:rPr kumimoji="0" lang="en-US" sz="12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5"/>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How Does Crowdfunding Work?</a:t>
            </a:r>
            <a:endParaRPr lang="en-US" dirty="0"/>
          </a:p>
        </p:txBody>
      </p:sp>
    </p:spTree>
    <p:extLst>
      <p:ext uri="{BB962C8B-B14F-4D97-AF65-F5344CB8AC3E}">
        <p14:creationId xmlns:p14="http://schemas.microsoft.com/office/powerpoint/2010/main" val="33896621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r>
              <a:rPr kumimoji="0" lang="en-GB" b="1" i="0" strike="noStrike" kern="1200" cap="none" spc="0" normalizeH="0" baseline="0" noProof="0" dirty="0">
                <a:ln>
                  <a:noFill/>
                </a:ln>
                <a:solidFill>
                  <a:schemeClr val="accent2"/>
                </a:solidFill>
                <a:effectLst/>
                <a:uLnTx/>
                <a:uFillTx/>
                <a:latin typeface="Calibri" panose="020F0502020204030204"/>
                <a:ea typeface="+mn-ea"/>
                <a:cs typeface="+mn-cs"/>
              </a:rPr>
              <a:t>Peer-to-peer lending​​:</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The crowd lends money to a company with the understanding that the money will be repaid with interest. It is very similar to traditional borrowing from a bank, except that you borrow from lots of investors.​​</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indent="-342900">
              <a:buClr>
                <a:schemeClr val="accent2"/>
              </a:buClr>
              <a:buBlip>
                <a:blip r:embed="rId3"/>
              </a:buBlip>
              <a:defRPr/>
            </a:pPr>
            <a:r>
              <a:rPr lang="en-GB" b="1" dirty="0">
                <a:solidFill>
                  <a:schemeClr val="accent2"/>
                </a:solidFill>
                <a:latin typeface="Calibri" panose="020F0502020204030204"/>
              </a:rPr>
              <a:t>Equity crowdfunding​​:</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Sale of a stake in a business to a number of investors in return for investment. </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Types of Crowdfunding</a:t>
            </a:r>
            <a:endParaRPr lang="en-US" dirty="0"/>
          </a:p>
        </p:txBody>
      </p:sp>
    </p:spTree>
    <p:extLst>
      <p:ext uri="{BB962C8B-B14F-4D97-AF65-F5344CB8AC3E}">
        <p14:creationId xmlns:p14="http://schemas.microsoft.com/office/powerpoint/2010/main" val="3638356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latin typeface="Calibri" panose="020F0502020204030204"/>
              </a:rPr>
              <a:t>Equity crowdfunding​​ (cont.):</a:t>
            </a: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The idea is similar to how common stock is bought or sold on a stock exchange, or to a venture capital.​</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a:solidFill>
                  <a:schemeClr val="accent2"/>
                </a:solidFill>
                <a:latin typeface="Calibri" panose="020F0502020204030204"/>
              </a:rPr>
              <a:t>Rewards-based crowdfunding​​:</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Individuals donate to a project or business with expectations of receiving in return a non-financial reward, such as goods or services, at a later stage in exchange of their contribution.​​</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Types of Crowdfunding</a:t>
            </a:r>
            <a:endParaRPr lang="en-US" dirty="0"/>
          </a:p>
        </p:txBody>
      </p:sp>
    </p:spTree>
    <p:extLst>
      <p:ext uri="{BB962C8B-B14F-4D97-AF65-F5344CB8AC3E}">
        <p14:creationId xmlns:p14="http://schemas.microsoft.com/office/powerpoint/2010/main" val="2899734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latin typeface="Calibri" panose="020F0502020204030204"/>
              </a:rPr>
              <a:t>Donation-based crowdfunding​​:</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Individuals donate small amounts to meet the larger funding aim of a specific charitable project while receiving no financial or material return.​</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a:solidFill>
                  <a:schemeClr val="accent2"/>
                </a:solidFill>
                <a:latin typeface="Calibri" panose="020F0502020204030204"/>
              </a:rPr>
              <a:t>Profit-sharing/revenue-sharing​​:</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Businesses can share future profits or revenues with the crowd in return for funding now.​​</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Types of Crowdfunding</a:t>
            </a:r>
            <a:endParaRPr lang="en-US" dirty="0"/>
          </a:p>
        </p:txBody>
      </p:sp>
    </p:spTree>
    <p:extLst>
      <p:ext uri="{BB962C8B-B14F-4D97-AF65-F5344CB8AC3E}">
        <p14:creationId xmlns:p14="http://schemas.microsoft.com/office/powerpoint/2010/main" val="3620787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indent="-342900">
              <a:buClr>
                <a:schemeClr val="accent2"/>
              </a:buClr>
              <a:buBlip>
                <a:blip r:embed="rId3"/>
              </a:buBlip>
              <a:defRPr/>
            </a:pPr>
            <a:r>
              <a:rPr lang="en-GB" b="1" dirty="0">
                <a:solidFill>
                  <a:schemeClr val="accent2"/>
                </a:solidFill>
                <a:latin typeface="Calibri" panose="020F0502020204030204"/>
              </a:rPr>
              <a:t>Debt-securities crowdfunding​​:</a:t>
            </a:r>
          </a:p>
          <a:p>
            <a:pPr marL="0" marR="0" lvl="0" indent="0" algn="l" defTabSz="914400" rtl="0" eaLnBrk="1" fontAlgn="auto" latinLnBrk="0" hangingPunct="1">
              <a:lnSpc>
                <a:spcPct val="90000"/>
              </a:lnSpc>
              <a:spcBef>
                <a:spcPts val="1000"/>
              </a:spcBef>
              <a:spcAft>
                <a:spcPts val="0"/>
              </a:spcAft>
              <a:buClr>
                <a:schemeClr val="accent2"/>
              </a:buClr>
              <a:buSzTx/>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Individuals invest in a debt security issued by the company, such as a bond.​​</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fontAlgn="auto">
              <a:spcAft>
                <a:spcPts val="0"/>
              </a:spcAft>
              <a:buClr>
                <a:schemeClr val="accent2"/>
              </a:buClr>
              <a:buSzTx/>
              <a:buBlip>
                <a:blip r:embed="rId3"/>
              </a:buBlip>
              <a:tabLst/>
              <a:defRPr/>
            </a:pPr>
            <a:r>
              <a:rPr lang="en-GB" b="1" dirty="0">
                <a:solidFill>
                  <a:schemeClr val="accent2"/>
                </a:solidFill>
                <a:latin typeface="Calibri" panose="020F0502020204030204"/>
              </a:rPr>
              <a:t>Hybrid models:​​</a:t>
            </a:r>
          </a:p>
          <a:p>
            <a:pPr marL="0" marR="0" lvl="0" indent="0" fontAlgn="auto">
              <a:spcAft>
                <a:spcPts val="0"/>
              </a:spcAft>
              <a:buClr>
                <a:schemeClr val="accent2"/>
              </a:buClr>
              <a:buSzTx/>
              <a:tabLst/>
              <a:defRPr/>
            </a:pPr>
            <a:endParaRPr lang="en-GB" b="1" dirty="0">
              <a:solidFill>
                <a:schemeClr val="accent2"/>
              </a:solidFill>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i="0" strike="noStrike" kern="1200" cap="none" spc="0" normalizeH="0" baseline="0" noProof="0" dirty="0">
                <a:ln>
                  <a:noFill/>
                </a:ln>
                <a:effectLst/>
                <a:uLnTx/>
                <a:uFillTx/>
                <a:latin typeface="Calibri" panose="020F0502020204030204"/>
                <a:ea typeface="+mn-ea"/>
                <a:cs typeface="+mn-cs"/>
              </a:rPr>
              <a:t>Offer businesses the opportunity to combine elements of more than one crowdfunding type.​</a:t>
            </a: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chemeClr val="accent2"/>
              </a:buClr>
              <a:buSzTx/>
              <a:buBlip>
                <a:blip r:embed="rId3"/>
              </a:buBlip>
              <a:tabLst/>
              <a:defRPr/>
            </a:pPr>
            <a:endParaRPr kumimoji="0" lang="en-GB" i="0"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Types of Crowdfunding</a:t>
            </a:r>
            <a:endParaRPr lang="en-US" dirty="0"/>
          </a:p>
        </p:txBody>
      </p:sp>
    </p:spTree>
    <p:extLst>
      <p:ext uri="{BB962C8B-B14F-4D97-AF65-F5344CB8AC3E}">
        <p14:creationId xmlns:p14="http://schemas.microsoft.com/office/powerpoint/2010/main" val="2490545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63486"/>
            <a:ext cx="10595237" cy="4132136"/>
          </a:xfrm>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More efficient than traditional fundraising​</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It is a place to build traction, social, proof, and validation</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It is an opportunity for crowdsourced brainstorming to refine your idea</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It gains you early adopters and loyal advocates</a:t>
            </a:r>
          </a:p>
          <a:p>
            <a:pPr marL="0" marR="0" lvl="0" indent="0" algn="l" defTabSz="914400" rtl="0" eaLnBrk="1" fontAlgn="auto" latinLnBrk="0" hangingPunct="1">
              <a:lnSpc>
                <a:spcPct val="90000"/>
              </a:lnSpc>
              <a:spcBef>
                <a:spcPts val="1000"/>
              </a:spcBef>
              <a:spcAft>
                <a:spcPts val="0"/>
              </a:spcAft>
              <a:buClrTx/>
              <a:buSzTx/>
              <a:tabLst/>
              <a:defRPr/>
            </a:pPr>
            <a:endParaRPr lang="en-GB"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dirty="0">
                <a:latin typeface="Calibri" panose="020F0502020204030204"/>
              </a:rPr>
              <a:t>It doubles as marketing and media exposure</a:t>
            </a:r>
          </a:p>
          <a:p>
            <a:pPr marL="0" marR="0" lvl="0" indent="0" algn="l" defTabSz="914400" rtl="0" eaLnBrk="1" fontAlgn="auto" latinLnBrk="0" hangingPunct="1">
              <a:lnSpc>
                <a:spcPct val="90000"/>
              </a:lnSpc>
              <a:spcBef>
                <a:spcPts val="1000"/>
              </a:spcBef>
              <a:spcAft>
                <a:spcPts val="0"/>
              </a:spcAft>
              <a:buClrTx/>
              <a:buSzTx/>
              <a:tabLst/>
              <a:defRPr/>
            </a:pPr>
            <a:endParaRPr lang="en-GB" u="sng" dirty="0">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i="0" u="sng" strike="noStrike" kern="1200" cap="none" spc="0" normalizeH="0" baseline="0" noProof="0" dirty="0">
              <a:ln>
                <a:noFill/>
              </a:ln>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Blip>
                <a:blip r:embed="rId4"/>
              </a:buBlip>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en-US" sz="20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Crowdfunding Pros	</a:t>
            </a:r>
            <a:endParaRPr lang="en-US" dirty="0"/>
          </a:p>
        </p:txBody>
      </p:sp>
    </p:spTree>
    <p:extLst>
      <p:ext uri="{BB962C8B-B14F-4D97-AF65-F5344CB8AC3E}">
        <p14:creationId xmlns:p14="http://schemas.microsoft.com/office/powerpoint/2010/main" val="11960293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66CC8E11034944AD45543EFB11E029" ma:contentTypeVersion="16" ma:contentTypeDescription="Create a new document." ma:contentTypeScope="" ma:versionID="b3fb00cd26ecfb45f29097af7f5bdfe8">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49344de7e45c79a404669c9d25fa9ae7"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Props1.xml><?xml version="1.0" encoding="utf-8"?>
<ds:datastoreItem xmlns:ds="http://schemas.openxmlformats.org/officeDocument/2006/customXml" ds:itemID="{BAF128F0-4B6B-4481-86E2-B90346DE5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21e36-e1b2-47ee-ab87-c0c640a25c3a"/>
    <ds:schemaRef ds:uri="d230023b-ce9d-4a63-83d8-55db042628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1D24AD-F8BB-428D-8347-ACB91FC2B04C}">
  <ds:schemaRefs>
    <ds:schemaRef ds:uri="http://schemas.microsoft.com/sharepoint/v3/contenttype/forms"/>
  </ds:schemaRefs>
</ds:datastoreItem>
</file>

<file path=customXml/itemProps3.xml><?xml version="1.0" encoding="utf-8"?>
<ds:datastoreItem xmlns:ds="http://schemas.openxmlformats.org/officeDocument/2006/customXml" ds:itemID="{9B5F09B1-2DC9-442D-8FCF-4ABEA3F11B50}">
  <ds:schemaRefs>
    <ds:schemaRef ds:uri="http://schemas.microsoft.com/office/2006/metadata/properties"/>
    <ds:schemaRef ds:uri="http://schemas.microsoft.com/office/infopath/2007/PartnerControls"/>
    <ds:schemaRef ds:uri="3f021e36-e1b2-47ee-ab87-c0c640a25c3a"/>
    <ds:schemaRef ds:uri="d230023b-ce9d-4a63-83d8-55db042628b5"/>
  </ds:schemaRefs>
</ds:datastoreItem>
</file>

<file path=docProps/app.xml><?xml version="1.0" encoding="utf-8"?>
<Properties xmlns="http://schemas.openxmlformats.org/officeDocument/2006/extended-properties" xmlns:vt="http://schemas.openxmlformats.org/officeDocument/2006/docPropsVTypes">
  <TotalTime>5410</TotalTime>
  <Words>11268</Words>
  <Application>Microsoft Office PowerPoint</Application>
  <PresentationFormat>Widescreen</PresentationFormat>
  <Paragraphs>1690</Paragraphs>
  <Slides>222</Slides>
  <Notes>172</Notes>
  <HiddenSlides>0</HiddenSlides>
  <MMClips>0</MMClips>
  <ScaleCrop>false</ScaleCrop>
  <HeadingPairs>
    <vt:vector size="4" baseType="variant">
      <vt:variant>
        <vt:lpstr>Theme</vt:lpstr>
      </vt:variant>
      <vt:variant>
        <vt:i4>1</vt:i4>
      </vt:variant>
      <vt:variant>
        <vt:lpstr>Slide Titles</vt:lpstr>
      </vt:variant>
      <vt:variant>
        <vt:i4>222</vt:i4>
      </vt:variant>
    </vt:vector>
  </HeadingPairs>
  <TitlesOfParts>
    <vt:vector size="2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Albie Melia  (EU Projects &amp; Communication Specialist)</cp:lastModifiedBy>
  <cp:revision>198</cp:revision>
  <dcterms:created xsi:type="dcterms:W3CDTF">2020-10-14T13:32:04Z</dcterms:created>
  <dcterms:modified xsi:type="dcterms:W3CDTF">2023-05-18T13:36:08Z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ies>
</file>