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210_2A9C721.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222_785F49FC.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comments/modernComment_1224_A2F05CEB.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22B_EE1A046B.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omments/modernComment_125A_A9CDDF6D.xml" ContentType="application/vnd.ms-powerpoint.comment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omments/modernComment_1270_E3955D99.xml" ContentType="application/vnd.ms-powerpoint.comment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omments/modernComment_1280_2A7C6F59.xml" ContentType="application/vnd.ms-powerpoint.comments+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2" r:id="rId5"/>
  </p:sldMasterIdLst>
  <p:notesMasterIdLst>
    <p:notesMasterId r:id="rId151"/>
  </p:notesMasterIdLst>
  <p:sldIdLst>
    <p:sldId id="4286" r:id="rId6"/>
    <p:sldId id="4618" r:id="rId7"/>
    <p:sldId id="4322" r:id="rId8"/>
    <p:sldId id="4619" r:id="rId9"/>
    <p:sldId id="4620" r:id="rId10"/>
    <p:sldId id="4621" r:id="rId11"/>
    <p:sldId id="4622" r:id="rId12"/>
    <p:sldId id="4623" r:id="rId13"/>
    <p:sldId id="4351" r:id="rId14"/>
    <p:sldId id="4323" r:id="rId15"/>
    <p:sldId id="4625" r:id="rId16"/>
    <p:sldId id="4624" r:id="rId17"/>
    <p:sldId id="4626" r:id="rId18"/>
    <p:sldId id="4627" r:id="rId19"/>
    <p:sldId id="4629" r:id="rId20"/>
    <p:sldId id="4628" r:id="rId21"/>
    <p:sldId id="4631" r:id="rId22"/>
    <p:sldId id="4630" r:id="rId23"/>
    <p:sldId id="4633" r:id="rId24"/>
    <p:sldId id="4632" r:id="rId25"/>
    <p:sldId id="4634" r:id="rId26"/>
    <p:sldId id="4635" r:id="rId27"/>
    <p:sldId id="4601" r:id="rId28"/>
    <p:sldId id="4636" r:id="rId29"/>
    <p:sldId id="4637" r:id="rId30"/>
    <p:sldId id="4638" r:id="rId31"/>
    <p:sldId id="4639" r:id="rId32"/>
    <p:sldId id="4640" r:id="rId33"/>
    <p:sldId id="4641" r:id="rId34"/>
    <p:sldId id="4643" r:id="rId35"/>
    <p:sldId id="4642" r:id="rId36"/>
    <p:sldId id="4644" r:id="rId37"/>
    <p:sldId id="4646" r:id="rId38"/>
    <p:sldId id="4647" r:id="rId39"/>
    <p:sldId id="4648" r:id="rId40"/>
    <p:sldId id="4650" r:id="rId41"/>
    <p:sldId id="4756" r:id="rId42"/>
    <p:sldId id="4651" r:id="rId43"/>
    <p:sldId id="4652" r:id="rId44"/>
    <p:sldId id="4649" r:id="rId45"/>
    <p:sldId id="4654" r:id="rId46"/>
    <p:sldId id="4655" r:id="rId47"/>
    <p:sldId id="4653" r:id="rId48"/>
    <p:sldId id="4658" r:id="rId49"/>
    <p:sldId id="4656" r:id="rId50"/>
    <p:sldId id="4657" r:id="rId51"/>
    <p:sldId id="4659" r:id="rId52"/>
    <p:sldId id="4661" r:id="rId53"/>
    <p:sldId id="4662" r:id="rId54"/>
    <p:sldId id="4663" r:id="rId55"/>
    <p:sldId id="4664" r:id="rId56"/>
    <p:sldId id="4660" r:id="rId57"/>
    <p:sldId id="4665" r:id="rId58"/>
    <p:sldId id="4666" r:id="rId59"/>
    <p:sldId id="4667" r:id="rId60"/>
    <p:sldId id="4668" r:id="rId61"/>
    <p:sldId id="4669" r:id="rId62"/>
    <p:sldId id="4670" r:id="rId63"/>
    <p:sldId id="4671" r:id="rId64"/>
    <p:sldId id="4672" r:id="rId65"/>
    <p:sldId id="4673" r:id="rId66"/>
    <p:sldId id="4674" r:id="rId67"/>
    <p:sldId id="4675" r:id="rId68"/>
    <p:sldId id="4676" r:id="rId69"/>
    <p:sldId id="4757" r:id="rId70"/>
    <p:sldId id="4677" r:id="rId71"/>
    <p:sldId id="4678" r:id="rId72"/>
    <p:sldId id="4679" r:id="rId73"/>
    <p:sldId id="4680" r:id="rId74"/>
    <p:sldId id="4681" r:id="rId75"/>
    <p:sldId id="4682" r:id="rId76"/>
    <p:sldId id="4683" r:id="rId77"/>
    <p:sldId id="4684" r:id="rId78"/>
    <p:sldId id="4685" r:id="rId79"/>
    <p:sldId id="4686" r:id="rId80"/>
    <p:sldId id="4688" r:id="rId81"/>
    <p:sldId id="4687" r:id="rId82"/>
    <p:sldId id="4689" r:id="rId83"/>
    <p:sldId id="4690" r:id="rId84"/>
    <p:sldId id="4691" r:id="rId85"/>
    <p:sldId id="4692" r:id="rId86"/>
    <p:sldId id="4693" r:id="rId87"/>
    <p:sldId id="4694" r:id="rId88"/>
    <p:sldId id="4695" r:id="rId89"/>
    <p:sldId id="4696" r:id="rId90"/>
    <p:sldId id="4698" r:id="rId91"/>
    <p:sldId id="4699" r:id="rId92"/>
    <p:sldId id="4700" r:id="rId93"/>
    <p:sldId id="4701" r:id="rId94"/>
    <p:sldId id="4702" r:id="rId95"/>
    <p:sldId id="4703" r:id="rId96"/>
    <p:sldId id="4704" r:id="rId97"/>
    <p:sldId id="4705" r:id="rId98"/>
    <p:sldId id="4707" r:id="rId99"/>
    <p:sldId id="4708" r:id="rId100"/>
    <p:sldId id="4709" r:id="rId101"/>
    <p:sldId id="4710" r:id="rId102"/>
    <p:sldId id="4711" r:id="rId103"/>
    <p:sldId id="4758" r:id="rId104"/>
    <p:sldId id="4712" r:id="rId105"/>
    <p:sldId id="4713" r:id="rId106"/>
    <p:sldId id="4714" r:id="rId107"/>
    <p:sldId id="4715" r:id="rId108"/>
    <p:sldId id="4716" r:id="rId109"/>
    <p:sldId id="4717" r:id="rId110"/>
    <p:sldId id="4719" r:id="rId111"/>
    <p:sldId id="4718" r:id="rId112"/>
    <p:sldId id="4720" r:id="rId113"/>
    <p:sldId id="4721" r:id="rId114"/>
    <p:sldId id="4722" r:id="rId115"/>
    <p:sldId id="4724" r:id="rId116"/>
    <p:sldId id="4723" r:id="rId117"/>
    <p:sldId id="4726" r:id="rId118"/>
    <p:sldId id="4759" r:id="rId119"/>
    <p:sldId id="4727" r:id="rId120"/>
    <p:sldId id="4728" r:id="rId121"/>
    <p:sldId id="4729" r:id="rId122"/>
    <p:sldId id="4730" r:id="rId123"/>
    <p:sldId id="4731" r:id="rId124"/>
    <p:sldId id="4732" r:id="rId125"/>
    <p:sldId id="4733" r:id="rId126"/>
    <p:sldId id="4734" r:id="rId127"/>
    <p:sldId id="4735" r:id="rId128"/>
    <p:sldId id="4736" r:id="rId129"/>
    <p:sldId id="4738" r:id="rId130"/>
    <p:sldId id="4739" r:id="rId131"/>
    <p:sldId id="4737" r:id="rId132"/>
    <p:sldId id="4741" r:id="rId133"/>
    <p:sldId id="4760" r:id="rId134"/>
    <p:sldId id="4743" r:id="rId135"/>
    <p:sldId id="4761" r:id="rId136"/>
    <p:sldId id="4744" r:id="rId137"/>
    <p:sldId id="4745" r:id="rId138"/>
    <p:sldId id="4746" r:id="rId139"/>
    <p:sldId id="4762" r:id="rId140"/>
    <p:sldId id="4747" r:id="rId141"/>
    <p:sldId id="4748" r:id="rId142"/>
    <p:sldId id="4749" r:id="rId143"/>
    <p:sldId id="4750" r:id="rId144"/>
    <p:sldId id="4751" r:id="rId145"/>
    <p:sldId id="4752" r:id="rId146"/>
    <p:sldId id="4753" r:id="rId147"/>
    <p:sldId id="4754" r:id="rId148"/>
    <p:sldId id="4755" r:id="rId149"/>
    <p:sldId id="4263" r:id="rId1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nstructional &amp; Learning Objectives, Competencies, Module Duration" id="{CF37E681-D32E-4C45-97BD-F9F6E43AC114}">
          <p14:sldIdLst>
            <p14:sldId id="4286"/>
            <p14:sldId id="4618"/>
            <p14:sldId id="4322"/>
            <p14:sldId id="4619"/>
            <p14:sldId id="4620"/>
            <p14:sldId id="4621"/>
            <p14:sldId id="4622"/>
            <p14:sldId id="4623"/>
            <p14:sldId id="4351"/>
          </p14:sldIdLst>
        </p14:section>
        <p14:section name="The Power of Data, Why Data Skills Matter" id="{AB31846D-EB88-4B5B-80F1-72A0EB66DFBB}">
          <p14:sldIdLst>
            <p14:sldId id="4323"/>
            <p14:sldId id="4625"/>
            <p14:sldId id="4624"/>
            <p14:sldId id="4626"/>
            <p14:sldId id="4627"/>
            <p14:sldId id="4629"/>
            <p14:sldId id="4628"/>
            <p14:sldId id="4631"/>
            <p14:sldId id="4630"/>
            <p14:sldId id="4633"/>
            <p14:sldId id="4632"/>
            <p14:sldId id="4634"/>
            <p14:sldId id="4635"/>
            <p14:sldId id="4601"/>
            <p14:sldId id="4636"/>
            <p14:sldId id="4637"/>
            <p14:sldId id="4638"/>
            <p14:sldId id="4639"/>
            <p14:sldId id="4640"/>
            <p14:sldId id="4641"/>
          </p14:sldIdLst>
        </p14:section>
        <p14:section name="Data Technology" id="{0186929D-9445-4B5F-9E7E-490CFAF4415D}">
          <p14:sldIdLst>
            <p14:sldId id="4643"/>
            <p14:sldId id="4642"/>
            <p14:sldId id="4644"/>
            <p14:sldId id="4646"/>
            <p14:sldId id="4647"/>
            <p14:sldId id="4648"/>
            <p14:sldId id="4650"/>
            <p14:sldId id="4756"/>
            <p14:sldId id="4651"/>
            <p14:sldId id="4652"/>
            <p14:sldId id="4649"/>
            <p14:sldId id="4654"/>
            <p14:sldId id="4655"/>
            <p14:sldId id="4653"/>
            <p14:sldId id="4658"/>
            <p14:sldId id="4656"/>
            <p14:sldId id="4657"/>
            <p14:sldId id="4659"/>
            <p14:sldId id="4661"/>
            <p14:sldId id="4662"/>
            <p14:sldId id="4663"/>
            <p14:sldId id="4664"/>
          </p14:sldIdLst>
        </p14:section>
        <p14:section name="Data Interpretation and Use" id="{66047A34-FAAD-4333-8AF6-B3271116AC03}">
          <p14:sldIdLst>
            <p14:sldId id="4660"/>
            <p14:sldId id="4665"/>
            <p14:sldId id="4666"/>
            <p14:sldId id="4667"/>
            <p14:sldId id="4668"/>
            <p14:sldId id="4669"/>
            <p14:sldId id="4670"/>
            <p14:sldId id="4671"/>
            <p14:sldId id="4672"/>
            <p14:sldId id="4673"/>
            <p14:sldId id="4674"/>
            <p14:sldId id="4675"/>
            <p14:sldId id="4676"/>
            <p14:sldId id="4757"/>
            <p14:sldId id="4677"/>
            <p14:sldId id="4678"/>
            <p14:sldId id="4679"/>
            <p14:sldId id="4680"/>
            <p14:sldId id="4681"/>
            <p14:sldId id="4682"/>
            <p14:sldId id="4683"/>
            <p14:sldId id="4684"/>
            <p14:sldId id="4685"/>
            <p14:sldId id="4686"/>
            <p14:sldId id="4688"/>
            <p14:sldId id="4687"/>
            <p14:sldId id="4689"/>
            <p14:sldId id="4690"/>
            <p14:sldId id="4691"/>
            <p14:sldId id="4692"/>
            <p14:sldId id="4693"/>
          </p14:sldIdLst>
        </p14:section>
        <p14:section name="Working with Data" id="{FD915481-53EE-4418-BB65-17672FFAB95E}">
          <p14:sldIdLst>
            <p14:sldId id="4694"/>
            <p14:sldId id="4695"/>
            <p14:sldId id="4696"/>
            <p14:sldId id="4698"/>
            <p14:sldId id="4699"/>
            <p14:sldId id="4700"/>
            <p14:sldId id="4701"/>
            <p14:sldId id="4702"/>
            <p14:sldId id="4703"/>
            <p14:sldId id="4704"/>
            <p14:sldId id="4705"/>
            <p14:sldId id="4707"/>
            <p14:sldId id="4708"/>
            <p14:sldId id="4709"/>
            <p14:sldId id="4710"/>
            <p14:sldId id="4711"/>
            <p14:sldId id="4758"/>
            <p14:sldId id="4712"/>
            <p14:sldId id="4713"/>
            <p14:sldId id="4714"/>
            <p14:sldId id="4715"/>
            <p14:sldId id="4716"/>
          </p14:sldIdLst>
        </p14:section>
        <p14:section name="Data for Strategy" id="{D8D1D019-B959-49EE-8ADB-79A385B0B6D6}">
          <p14:sldIdLst>
            <p14:sldId id="4717"/>
            <p14:sldId id="4719"/>
            <p14:sldId id="4718"/>
            <p14:sldId id="4720"/>
            <p14:sldId id="4721"/>
            <p14:sldId id="4722"/>
            <p14:sldId id="4724"/>
            <p14:sldId id="4723"/>
            <p14:sldId id="4726"/>
            <p14:sldId id="4759"/>
            <p14:sldId id="4727"/>
            <p14:sldId id="4728"/>
            <p14:sldId id="4729"/>
            <p14:sldId id="4730"/>
            <p14:sldId id="4731"/>
            <p14:sldId id="4732"/>
            <p14:sldId id="4733"/>
            <p14:sldId id="4734"/>
            <p14:sldId id="4735"/>
            <p14:sldId id="4736"/>
            <p14:sldId id="4738"/>
            <p14:sldId id="4739"/>
            <p14:sldId id="4737"/>
            <p14:sldId id="4741"/>
            <p14:sldId id="4760"/>
            <p14:sldId id="4743"/>
            <p14:sldId id="4761"/>
            <p14:sldId id="4744"/>
            <p14:sldId id="4745"/>
            <p14:sldId id="4746"/>
            <p14:sldId id="4762"/>
            <p14:sldId id="4747"/>
            <p14:sldId id="4748"/>
          </p14:sldIdLst>
        </p14:section>
        <p14:section name="References" id="{5DABEE60-1868-4903-ADC6-4D6A7E90DFD3}">
          <p14:sldIdLst>
            <p14:sldId id="4749"/>
            <p14:sldId id="4750"/>
            <p14:sldId id="4751"/>
            <p14:sldId id="4752"/>
            <p14:sldId id="4753"/>
            <p14:sldId id="4754"/>
            <p14:sldId id="4755"/>
            <p14:sldId id="4263"/>
          </p14:sldIdLst>
        </p14:section>
      </p14:sectionLst>
    </p:ex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C799F0-806B-B886-C51B-512AF491EE66}" name="Projects Dramblys" initials="PD" userId="b4120c6014c694b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C01DF9-36AE-4673-84B9-DE568D85B76B}" v="3097" dt="2023-09-19T14:30:12.3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93191" autoAdjust="0"/>
  </p:normalViewPr>
  <p:slideViewPr>
    <p:cSldViewPr snapToGrid="0" showGuides="1">
      <p:cViewPr varScale="1">
        <p:scale>
          <a:sx n="73" d="100"/>
          <a:sy n="73" d="100"/>
        </p:scale>
        <p:origin x="912" y="58"/>
      </p:cViewPr>
      <p:guideLst>
        <p:guide orient="horz" pos="2183"/>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2.xml"/><Relationship Id="rId95" Type="http://schemas.openxmlformats.org/officeDocument/2006/relationships/slide" Target="slides/slide90.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tableStyles" Target="tableStyle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notesMaster" Target="notesMasters/notesMaster1.xml"/><Relationship Id="rId156" Type="http://schemas.microsoft.com/office/2015/10/relationships/revisionInfo" Target="revisionInfo.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microsoft.com/office/2018/10/relationships/authors" Target="authors.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viewProps" Target="viewProp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theme" Target="theme/theme1.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s>
</file>

<file path=ppt/comments/modernComment_1210_2A9C721.xml><?xml version="1.0" encoding="utf-8"?>
<p188:cmLst xmlns:a="http://schemas.openxmlformats.org/drawingml/2006/main" xmlns:r="http://schemas.openxmlformats.org/officeDocument/2006/relationships" xmlns:p188="http://schemas.microsoft.com/office/powerpoint/2018/8/main">
  <p188:cm id="{212DA567-3846-4047-9078-3CA08C61DD33}" authorId="{A2C799F0-806B-B886-C51B-512AF491EE66}" created="2022-11-15T09:45:17.246">
    <pc:sldMkLst xmlns:pc="http://schemas.microsoft.com/office/powerpoint/2013/main/command">
      <pc:docMk/>
      <pc:sldMk cId="44680993" sldId="4624"/>
    </pc:sldMkLst>
    <p188:txBody>
      <a:bodyPr/>
      <a:lstStyle/>
      <a:p>
        <a:r>
          <a:rPr lang="es-ES"/>
          <a:t>The information contained in the notes is interesting but difficult to follow as appears to be very small. Considerer add some slices to explan this concepts, if possible</a:t>
        </a:r>
      </a:p>
    </p188:txBody>
  </p188:cm>
</p188:cmLst>
</file>

<file path=ppt/comments/modernComment_1222_785F49FC.xml><?xml version="1.0" encoding="utf-8"?>
<p188:cmLst xmlns:a="http://schemas.openxmlformats.org/drawingml/2006/main" xmlns:r="http://schemas.openxmlformats.org/officeDocument/2006/relationships" xmlns:p188="http://schemas.microsoft.com/office/powerpoint/2018/8/main">
  <p188:cm id="{DEAB2F2A-C325-4358-9D4E-A36F7751B86A}" authorId="{A2C799F0-806B-B886-C51B-512AF491EE66}" created="2022-11-15T09:48:54.640">
    <pc:sldMkLst xmlns:pc="http://schemas.microsoft.com/office/powerpoint/2013/main/command">
      <pc:docMk/>
      <pc:sldMk cId="2019510780" sldId="4642"/>
    </pc:sldMkLst>
    <p188:txBody>
      <a:bodyPr/>
      <a:lstStyle/>
      <a:p>
        <a:r>
          <a:rPr lang="es-ES"/>
          <a:t>Here the same, considerer that maybe if we convert to PDF the notes will be lost</a:t>
        </a:r>
      </a:p>
    </p188:txBody>
  </p188:cm>
</p188:cmLst>
</file>

<file path=ppt/comments/modernComment_1224_A2F05CEB.xml><?xml version="1.0" encoding="utf-8"?>
<p188:cmLst xmlns:a="http://schemas.openxmlformats.org/drawingml/2006/main" xmlns:r="http://schemas.openxmlformats.org/officeDocument/2006/relationships" xmlns:p188="http://schemas.microsoft.com/office/powerpoint/2018/8/main">
  <p188:cm id="{47B4D469-9E1C-4DF6-BB38-F531E1F2945F}" authorId="{A2C799F0-806B-B886-C51B-512AF491EE66}" created="2022-11-15T09:49:44.574">
    <ac:deMkLst xmlns:ac="http://schemas.microsoft.com/office/drawing/2013/main/command">
      <pc:docMk xmlns:pc="http://schemas.microsoft.com/office/powerpoint/2013/main/command"/>
      <pc:sldMk xmlns:pc="http://schemas.microsoft.com/office/powerpoint/2013/main/command" cId="2733661419" sldId="4644"/>
      <ac:spMk id="4" creationId="{9E0FD84C-0DB0-A747-9C28-9505FE9A7E00}"/>
    </ac:deMkLst>
    <p188:txBody>
      <a:bodyPr/>
      <a:lstStyle/>
      <a:p>
        <a:r>
          <a:rPr lang="es-ES"/>
          <a:t>Are there any examples of CRM that can be highlighted? </a:t>
        </a:r>
      </a:p>
    </p188:txBody>
  </p188:cm>
</p188:cmLst>
</file>

<file path=ppt/comments/modernComment_122B_EE1A046B.xml><?xml version="1.0" encoding="utf-8"?>
<p188:cmLst xmlns:a="http://schemas.openxmlformats.org/drawingml/2006/main" xmlns:r="http://schemas.openxmlformats.org/officeDocument/2006/relationships" xmlns:p188="http://schemas.microsoft.com/office/powerpoint/2018/8/main">
  <p188:cm id="{23692C87-E77D-4B8F-9E0D-21E741988B95}" authorId="{A2C799F0-806B-B886-C51B-512AF491EE66}" created="2022-11-15T09:51:16.227">
    <pc:sldMkLst xmlns:pc="http://schemas.microsoft.com/office/powerpoint/2013/main/command">
      <pc:docMk/>
      <pc:sldMk cId="3994682475" sldId="4651"/>
    </pc:sldMkLst>
    <p188:txBody>
      <a:bodyPr/>
      <a:lstStyle/>
      <a:p>
        <a:r>
          <a:rPr lang="es-ES"/>
          <a:t>It seems that the two first links arent working anymore</a:t>
        </a:r>
      </a:p>
    </p188:txBody>
  </p188:cm>
</p188:cmLst>
</file>

<file path=ppt/comments/modernComment_125A_A9CDDF6D.xml><?xml version="1.0" encoding="utf-8"?>
<p188:cmLst xmlns:a="http://schemas.openxmlformats.org/drawingml/2006/main" xmlns:r="http://schemas.openxmlformats.org/officeDocument/2006/relationships" xmlns:p188="http://schemas.microsoft.com/office/powerpoint/2018/8/main">
  <p188:cm id="{615DDD06-8F42-408C-A048-82DDF9E400C1}" authorId="{A2C799F0-806B-B886-C51B-512AF491EE66}" created="2022-11-15T10:09:29.173">
    <pc:sldMkLst xmlns:pc="http://schemas.microsoft.com/office/powerpoint/2013/main/command">
      <pc:docMk/>
      <pc:sldMk cId="2848841581" sldId="4698"/>
    </pc:sldMkLst>
    <p188:txBody>
      <a:bodyPr/>
      <a:lstStyle/>
      <a:p>
        <a:r>
          <a:rPr lang="es-ES"/>
          <a:t>Overall, you could give more info about how to connect with people and how to keep and storage the information. 
Should an Excel document be feasible to collect the information or are any other programs that can be used to store data?</a:t>
        </a:r>
      </a:p>
    </p188:txBody>
  </p188:cm>
</p188:cmLst>
</file>

<file path=ppt/comments/modernComment_1270_E3955D99.xml><?xml version="1.0" encoding="utf-8"?>
<p188:cmLst xmlns:a="http://schemas.openxmlformats.org/drawingml/2006/main" xmlns:r="http://schemas.openxmlformats.org/officeDocument/2006/relationships" xmlns:p188="http://schemas.microsoft.com/office/powerpoint/2018/8/main">
  <p188:cm id="{C2A3BAEA-507D-47A8-83C9-E756C8301D71}" authorId="{A2C799F0-806B-B886-C51B-512AF491EE66}" created="2022-11-15T10:11:14.169">
    <ac:deMkLst xmlns:ac="http://schemas.microsoft.com/office/drawing/2013/main/command">
      <pc:docMk xmlns:pc="http://schemas.microsoft.com/office/powerpoint/2013/main/command"/>
      <pc:sldMk xmlns:pc="http://schemas.microsoft.com/office/powerpoint/2013/main/command" cId="3818216857" sldId="4720"/>
      <ac:spMk id="4" creationId="{9E0FD84C-0DB0-A747-9C28-9505FE9A7E00}"/>
    </ac:deMkLst>
    <p188:txBody>
      <a:bodyPr/>
      <a:lstStyle/>
      <a:p>
        <a:r>
          <a:rPr lang="es-ES"/>
          <a:t>Maybe provide an example, as hypothesis can be biased or not adjust to the objectives described. Therefore a handy step-by-step will be useful. </a:t>
        </a:r>
      </a:p>
    </p188:txBody>
  </p188:cm>
</p188:cmLst>
</file>

<file path=ppt/comments/modernComment_1280_2A7C6F59.xml><?xml version="1.0" encoding="utf-8"?>
<p188:cmLst xmlns:a="http://schemas.openxmlformats.org/drawingml/2006/main" xmlns:r="http://schemas.openxmlformats.org/officeDocument/2006/relationships" xmlns:p188="http://schemas.microsoft.com/office/powerpoint/2018/8/main">
  <p188:cm id="{298D0931-2D55-4D7A-A485-C66D76605FEB}" authorId="{A2C799F0-806B-B886-C51B-512AF491EE66}" created="2022-11-15T10:15:03.160">
    <ac:txMkLst xmlns:ac="http://schemas.microsoft.com/office/drawing/2013/main/command">
      <pc:docMk xmlns:pc="http://schemas.microsoft.com/office/powerpoint/2013/main/command"/>
      <pc:sldMk xmlns:pc="http://schemas.microsoft.com/office/powerpoint/2013/main/command" cId="712798041" sldId="4736"/>
      <ac:spMk id="13" creationId="{743AFC4E-C384-FF06-DF3E-7BE8C3344FDB}"/>
      <ac:txMk cp="0" len="32">
        <ac:context len="33" hash="1445690812"/>
      </ac:txMk>
    </ac:txMkLst>
    <p188:pos x="7756656" y="265224"/>
    <p188:txBody>
      <a:bodyPr/>
      <a:lstStyle/>
      <a:p>
        <a:r>
          <a:rPr lang="es-ES"/>
          <a:t>Maybe  you can add a short explanation of what BlockChain is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96333-61F0-416C-A0E0-1230C8011DF7}"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ZA"/>
        </a:p>
      </dgm:t>
    </dgm:pt>
    <dgm:pt modelId="{105DB9BB-DC58-44F8-BC00-0C8983D35F62}">
      <dgm:prSet phldrT="[Text]" custT="1"/>
      <dgm:spPr/>
      <dgm:t>
        <a:bodyPr/>
        <a:lstStyle/>
        <a:p>
          <a:r>
            <a:rPr lang="en-ZA" sz="2400" dirty="0" err="1">
              <a:effectLst>
                <a:outerShdw blurRad="38100" dist="38100" dir="2700000" algn="tl">
                  <a:srgbClr val="000000">
                    <a:alpha val="43137"/>
                  </a:srgbClr>
                </a:outerShdw>
              </a:effectLst>
            </a:rPr>
            <a:t>Datavores</a:t>
          </a:r>
          <a:endParaRPr lang="en-ZA" sz="2400" dirty="0">
            <a:effectLst>
              <a:outerShdw blurRad="38100" dist="38100" dir="2700000" algn="tl">
                <a:srgbClr val="000000">
                  <a:alpha val="43137"/>
                </a:srgbClr>
              </a:outerShdw>
            </a:effectLst>
          </a:endParaRPr>
        </a:p>
      </dgm:t>
    </dgm:pt>
    <dgm:pt modelId="{B5BE60CF-3D81-4F13-BCE5-7572894EFC20}" type="parTrans" cxnId="{2334F97A-1112-49B2-A30A-3A718CEC8B60}">
      <dgm:prSet/>
      <dgm:spPr/>
      <dgm:t>
        <a:bodyPr/>
        <a:lstStyle/>
        <a:p>
          <a:endParaRPr lang="en-ZA"/>
        </a:p>
      </dgm:t>
    </dgm:pt>
    <dgm:pt modelId="{9009D282-BD0A-47DE-8BC1-D8CF3E68AD3D}" type="sibTrans" cxnId="{2334F97A-1112-49B2-A30A-3A718CEC8B60}">
      <dgm:prSet/>
      <dgm:spPr/>
      <dgm:t>
        <a:bodyPr/>
        <a:lstStyle/>
        <a:p>
          <a:endParaRPr lang="en-ZA"/>
        </a:p>
      </dgm:t>
    </dgm:pt>
    <dgm:pt modelId="{74628715-70D9-4E5B-AAB8-7ED46AD313C4}">
      <dgm:prSet phldrT="[Text]" custT="1"/>
      <dgm:spPr/>
      <dgm:t>
        <a:bodyPr/>
        <a:lstStyle/>
        <a:p>
          <a:r>
            <a:rPr lang="es-ES" sz="2400" dirty="0">
              <a:solidFill>
                <a:srgbClr val="000000"/>
              </a:solidFill>
              <a:effectLst/>
            </a:rPr>
            <a:t>Hacen un gran uso de los datos y el análisis para tomar de decisiones.
</a:t>
          </a:r>
          <a:endParaRPr lang="en-ZA" sz="2400" dirty="0">
            <a:solidFill>
              <a:srgbClr val="000000"/>
            </a:solidFill>
            <a:effectLst/>
          </a:endParaRPr>
        </a:p>
      </dgm:t>
    </dgm:pt>
    <dgm:pt modelId="{C06EDF9D-D491-4EFD-93A3-2FB445DA8F8E}" type="parTrans" cxnId="{310B4329-0585-4EC7-8CDF-C3F048C0CCB2}">
      <dgm:prSet/>
      <dgm:spPr/>
      <dgm:t>
        <a:bodyPr/>
        <a:lstStyle/>
        <a:p>
          <a:endParaRPr lang="en-ZA"/>
        </a:p>
      </dgm:t>
    </dgm:pt>
    <dgm:pt modelId="{5F249EC5-57A8-4ED9-80B7-B5F9D0F8EC71}" type="sibTrans" cxnId="{310B4329-0585-4EC7-8CDF-C3F048C0CCB2}">
      <dgm:prSet/>
      <dgm:spPr/>
      <dgm:t>
        <a:bodyPr/>
        <a:lstStyle/>
        <a:p>
          <a:endParaRPr lang="en-ZA"/>
        </a:p>
      </dgm:t>
    </dgm:pt>
    <dgm:pt modelId="{D18B0A13-24DB-4BC8-A97A-ECA35EDD70D1}">
      <dgm:prSet custT="1"/>
      <dgm:spPr/>
      <dgm:t>
        <a:bodyPr/>
        <a:lstStyle/>
        <a:p>
          <a:r>
            <a:rPr lang="en-ZA" sz="2400" dirty="0">
              <a:effectLst>
                <a:outerShdw blurRad="38100" dist="38100" dir="2700000" algn="tl">
                  <a:srgbClr val="000000">
                    <a:alpha val="43137"/>
                  </a:srgbClr>
                </a:outerShdw>
              </a:effectLst>
            </a:rPr>
            <a:t>Data Builders</a:t>
          </a:r>
        </a:p>
      </dgm:t>
    </dgm:pt>
    <dgm:pt modelId="{163F9A7E-C3C0-4E15-97BA-44B12502494B}" type="parTrans" cxnId="{CA7F0669-EEE2-47C2-9E3F-544F7FBF8AF1}">
      <dgm:prSet/>
      <dgm:spPr/>
      <dgm:t>
        <a:bodyPr/>
        <a:lstStyle/>
        <a:p>
          <a:endParaRPr lang="en-ZA"/>
        </a:p>
      </dgm:t>
    </dgm:pt>
    <dgm:pt modelId="{04D00F56-EEB5-4436-8582-FA840AF1C59B}" type="sibTrans" cxnId="{CA7F0669-EEE2-47C2-9E3F-544F7FBF8AF1}">
      <dgm:prSet/>
      <dgm:spPr/>
      <dgm:t>
        <a:bodyPr/>
        <a:lstStyle/>
        <a:p>
          <a:endParaRPr lang="en-ZA"/>
        </a:p>
      </dgm:t>
    </dgm:pt>
    <dgm:pt modelId="{598717C7-13F4-4455-A9D7-A7ADAF20FA51}">
      <dgm:prSet custT="1"/>
      <dgm:spPr/>
      <dgm:t>
        <a:bodyPr/>
        <a:lstStyle/>
        <a:p>
          <a:r>
            <a:rPr lang="es-ES" sz="2400" dirty="0">
              <a:solidFill>
                <a:srgbClr val="000000"/>
              </a:solidFill>
              <a:effectLst/>
            </a:rPr>
            <a:t>Utilizan grandes conjuntos de datos que requieren servidores dedicados para su procesamiento.
</a:t>
          </a:r>
          <a:endParaRPr lang="en-ZA" sz="2400" dirty="0">
            <a:solidFill>
              <a:srgbClr val="000000"/>
            </a:solidFill>
            <a:effectLst/>
          </a:endParaRPr>
        </a:p>
      </dgm:t>
    </dgm:pt>
    <dgm:pt modelId="{4A9AE695-F122-4287-BB9F-BC6500228CB1}" type="parTrans" cxnId="{AAD3E4DC-1998-4E2E-93BF-9CEED76DAD2F}">
      <dgm:prSet/>
      <dgm:spPr/>
      <dgm:t>
        <a:bodyPr/>
        <a:lstStyle/>
        <a:p>
          <a:endParaRPr lang="en-ZA"/>
        </a:p>
      </dgm:t>
    </dgm:pt>
    <dgm:pt modelId="{6C29CBD6-0E17-41A2-BDB3-822359D945F9}" type="sibTrans" cxnId="{AAD3E4DC-1998-4E2E-93BF-9CEED76DAD2F}">
      <dgm:prSet/>
      <dgm:spPr/>
      <dgm:t>
        <a:bodyPr/>
        <a:lstStyle/>
        <a:p>
          <a:endParaRPr lang="en-ZA"/>
        </a:p>
      </dgm:t>
    </dgm:pt>
    <dgm:pt modelId="{7B2AF63A-9B11-4DF3-BAA7-F3A2132F63F2}">
      <dgm:prSet custT="1"/>
      <dgm:spPr/>
      <dgm:t>
        <a:bodyPr/>
        <a:lstStyle/>
        <a:p>
          <a:r>
            <a:rPr lang="en-ZA" sz="2400" dirty="0">
              <a:effectLst>
                <a:outerShdw blurRad="38100" dist="38100" dir="2700000" algn="tl">
                  <a:srgbClr val="000000">
                    <a:alpha val="43137"/>
                  </a:srgbClr>
                </a:outerShdw>
              </a:effectLst>
            </a:rPr>
            <a:t>Data Mixers</a:t>
          </a:r>
        </a:p>
      </dgm:t>
    </dgm:pt>
    <dgm:pt modelId="{53C02626-8140-403B-9DF6-D5DE44B0B7F3}" type="parTrans" cxnId="{49AB85F9-0635-44A8-A675-A1C5CDBCCC71}">
      <dgm:prSet/>
      <dgm:spPr/>
      <dgm:t>
        <a:bodyPr/>
        <a:lstStyle/>
        <a:p>
          <a:endParaRPr lang="en-ZA"/>
        </a:p>
      </dgm:t>
    </dgm:pt>
    <dgm:pt modelId="{F38FBF02-0F13-4758-AAAB-5220D0822E0D}" type="sibTrans" cxnId="{49AB85F9-0635-44A8-A675-A1C5CDBCCC71}">
      <dgm:prSet/>
      <dgm:spPr/>
      <dgm:t>
        <a:bodyPr/>
        <a:lstStyle/>
        <a:p>
          <a:endParaRPr lang="en-ZA"/>
        </a:p>
      </dgm:t>
    </dgm:pt>
    <dgm:pt modelId="{C1339724-90A4-4F2A-8882-8EFD6C62AF15}">
      <dgm:prSet custT="1"/>
      <dgm:spPr/>
      <dgm:t>
        <a:bodyPr/>
        <a:lstStyle/>
        <a:p>
          <a:r>
            <a:rPr lang="es-ES" sz="2400" dirty="0">
              <a:solidFill>
                <a:srgbClr val="000000"/>
              </a:solidFill>
              <a:effectLst/>
            </a:rPr>
            <a:t>Combinan datos de una gran variedad de fuentes. 
</a:t>
          </a:r>
          <a:endParaRPr lang="en-ZA" sz="2400" dirty="0">
            <a:solidFill>
              <a:srgbClr val="000000"/>
            </a:solidFill>
            <a:effectLst/>
          </a:endParaRPr>
        </a:p>
      </dgm:t>
    </dgm:pt>
    <dgm:pt modelId="{999B95EC-5302-4260-8084-2BED21A853BC}" type="parTrans" cxnId="{61FA4DEF-D5DC-4FBF-89B7-417DEED72EDB}">
      <dgm:prSet/>
      <dgm:spPr/>
      <dgm:t>
        <a:bodyPr/>
        <a:lstStyle/>
        <a:p>
          <a:endParaRPr lang="en-ZA"/>
        </a:p>
      </dgm:t>
    </dgm:pt>
    <dgm:pt modelId="{BE640070-4355-42FA-B993-D7121B5D9907}" type="sibTrans" cxnId="{61FA4DEF-D5DC-4FBF-89B7-417DEED72EDB}">
      <dgm:prSet/>
      <dgm:spPr/>
      <dgm:t>
        <a:bodyPr/>
        <a:lstStyle/>
        <a:p>
          <a:endParaRPr lang="en-ZA"/>
        </a:p>
      </dgm:t>
    </dgm:pt>
    <dgm:pt modelId="{56E6CA4E-B7A1-427D-9538-F6AD13D01BE2}">
      <dgm:prSet custT="1"/>
      <dgm:spPr/>
      <dgm:t>
        <a:bodyPr/>
        <a:lstStyle/>
        <a:p>
          <a:r>
            <a:rPr lang="en-ZA" sz="2400" dirty="0" err="1">
              <a:effectLst>
                <a:outerShdw blurRad="38100" dist="38100" dir="2700000" algn="tl">
                  <a:srgbClr val="000000">
                    <a:alpha val="43137"/>
                  </a:srgbClr>
                </a:outerShdw>
              </a:effectLst>
            </a:rPr>
            <a:t>Dataphobes</a:t>
          </a:r>
          <a:endParaRPr lang="en-ZA" sz="2400" dirty="0">
            <a:effectLst>
              <a:outerShdw blurRad="38100" dist="38100" dir="2700000" algn="tl">
                <a:srgbClr val="000000">
                  <a:alpha val="43137"/>
                </a:srgbClr>
              </a:outerShdw>
            </a:effectLst>
          </a:endParaRPr>
        </a:p>
      </dgm:t>
    </dgm:pt>
    <dgm:pt modelId="{1B4CFBF4-7F1B-4970-BE4F-EDF795C4E5C3}" type="parTrans" cxnId="{98079761-9A05-4AF2-AA3C-A8A669585F31}">
      <dgm:prSet/>
      <dgm:spPr/>
      <dgm:t>
        <a:bodyPr/>
        <a:lstStyle/>
        <a:p>
          <a:endParaRPr lang="en-ZA"/>
        </a:p>
      </dgm:t>
    </dgm:pt>
    <dgm:pt modelId="{34BB637E-CB68-49AD-B12B-DD3C88F6E5C4}" type="sibTrans" cxnId="{98079761-9A05-4AF2-AA3C-A8A669585F31}">
      <dgm:prSet/>
      <dgm:spPr/>
      <dgm:t>
        <a:bodyPr/>
        <a:lstStyle/>
        <a:p>
          <a:endParaRPr lang="en-ZA"/>
        </a:p>
      </dgm:t>
    </dgm:pt>
    <dgm:pt modelId="{8BBF2917-2817-4D40-B993-43B0EAAE97FB}">
      <dgm:prSet custT="1"/>
      <dgm:spPr/>
      <dgm:t>
        <a:bodyPr/>
        <a:lstStyle/>
        <a:p>
          <a:r>
            <a:rPr lang="es-ES" sz="2400" dirty="0">
              <a:solidFill>
                <a:srgbClr val="000000"/>
              </a:solidFill>
              <a:effectLst/>
            </a:rPr>
            <a:t>Trabajan con conjuntos de datos pequeños y pocas fuentes de datos, y no utilizan datos ni análisis para la toma de decisiones. 
</a:t>
          </a:r>
          <a:endParaRPr lang="en-ZA" sz="2400" dirty="0">
            <a:solidFill>
              <a:srgbClr val="000000"/>
            </a:solidFill>
            <a:effectLst/>
          </a:endParaRPr>
        </a:p>
      </dgm:t>
    </dgm:pt>
    <dgm:pt modelId="{9AB3DA9D-D1A9-4553-9D8D-7937FDA1B1C1}" type="parTrans" cxnId="{310F7641-C24A-49F8-9592-8AB75E9D4633}">
      <dgm:prSet/>
      <dgm:spPr/>
      <dgm:t>
        <a:bodyPr/>
        <a:lstStyle/>
        <a:p>
          <a:endParaRPr lang="en-ZA"/>
        </a:p>
      </dgm:t>
    </dgm:pt>
    <dgm:pt modelId="{EBF402F4-84D3-42B7-84EE-782FD092686E}" type="sibTrans" cxnId="{310F7641-C24A-49F8-9592-8AB75E9D4633}">
      <dgm:prSet/>
      <dgm:spPr/>
      <dgm:t>
        <a:bodyPr/>
        <a:lstStyle/>
        <a:p>
          <a:endParaRPr lang="en-ZA"/>
        </a:p>
      </dgm:t>
    </dgm:pt>
    <dgm:pt modelId="{88ED5BFF-AB9D-41DE-875B-7940EAA70A0C}" type="pres">
      <dgm:prSet presAssocID="{00196333-61F0-416C-A0E0-1230C8011DF7}" presName="vert0" presStyleCnt="0">
        <dgm:presLayoutVars>
          <dgm:dir/>
          <dgm:animOne val="branch"/>
          <dgm:animLvl val="lvl"/>
        </dgm:presLayoutVars>
      </dgm:prSet>
      <dgm:spPr/>
    </dgm:pt>
    <dgm:pt modelId="{DCB50194-8DFC-4E41-9E8D-D99C7BD27F60}" type="pres">
      <dgm:prSet presAssocID="{105DB9BB-DC58-44F8-BC00-0C8983D35F62}" presName="thickLine" presStyleLbl="alignNode1" presStyleIdx="0" presStyleCnt="4"/>
      <dgm:spPr/>
    </dgm:pt>
    <dgm:pt modelId="{49230091-8008-4F33-9787-FFCFC5AD148F}" type="pres">
      <dgm:prSet presAssocID="{105DB9BB-DC58-44F8-BC00-0C8983D35F62}" presName="horz1" presStyleCnt="0"/>
      <dgm:spPr/>
    </dgm:pt>
    <dgm:pt modelId="{55D264F7-8B4B-4BA4-82AF-7CC56B8BCD17}" type="pres">
      <dgm:prSet presAssocID="{105DB9BB-DC58-44F8-BC00-0C8983D35F62}" presName="tx1" presStyleLbl="revTx" presStyleIdx="0" presStyleCnt="8"/>
      <dgm:spPr/>
    </dgm:pt>
    <dgm:pt modelId="{A26A4C78-C7FD-468A-816F-30915429CB4B}" type="pres">
      <dgm:prSet presAssocID="{105DB9BB-DC58-44F8-BC00-0C8983D35F62}" presName="vert1" presStyleCnt="0"/>
      <dgm:spPr/>
    </dgm:pt>
    <dgm:pt modelId="{C42D616A-5686-44C6-BDAA-8C2BE125BF12}" type="pres">
      <dgm:prSet presAssocID="{74628715-70D9-4E5B-AAB8-7ED46AD313C4}" presName="vertSpace2a" presStyleCnt="0"/>
      <dgm:spPr/>
    </dgm:pt>
    <dgm:pt modelId="{40808D08-BAC1-49F5-A258-CDA5E200ACD0}" type="pres">
      <dgm:prSet presAssocID="{74628715-70D9-4E5B-AAB8-7ED46AD313C4}" presName="horz2" presStyleCnt="0"/>
      <dgm:spPr/>
    </dgm:pt>
    <dgm:pt modelId="{12B38966-6097-4C48-88BF-B46807AA2079}" type="pres">
      <dgm:prSet presAssocID="{74628715-70D9-4E5B-AAB8-7ED46AD313C4}" presName="horzSpace2" presStyleCnt="0"/>
      <dgm:spPr/>
    </dgm:pt>
    <dgm:pt modelId="{84F0FE91-2E71-4FBE-A1B6-FFC922BFF2AD}" type="pres">
      <dgm:prSet presAssocID="{74628715-70D9-4E5B-AAB8-7ED46AD313C4}" presName="tx2" presStyleLbl="revTx" presStyleIdx="1" presStyleCnt="8"/>
      <dgm:spPr/>
    </dgm:pt>
    <dgm:pt modelId="{17BEF433-3678-4DFF-BC3B-5652EFBEE6B2}" type="pres">
      <dgm:prSet presAssocID="{74628715-70D9-4E5B-AAB8-7ED46AD313C4}" presName="vert2" presStyleCnt="0"/>
      <dgm:spPr/>
    </dgm:pt>
    <dgm:pt modelId="{90A702D6-1ECC-4276-9E96-0215876A10C7}" type="pres">
      <dgm:prSet presAssocID="{74628715-70D9-4E5B-AAB8-7ED46AD313C4}" presName="thinLine2b" presStyleLbl="callout" presStyleIdx="0" presStyleCnt="4"/>
      <dgm:spPr/>
    </dgm:pt>
    <dgm:pt modelId="{10049918-AE53-45C8-B596-139A9DCBEE21}" type="pres">
      <dgm:prSet presAssocID="{74628715-70D9-4E5B-AAB8-7ED46AD313C4}" presName="vertSpace2b" presStyleCnt="0"/>
      <dgm:spPr/>
    </dgm:pt>
    <dgm:pt modelId="{12880CEE-6DA4-4100-8C98-74A8D305B721}" type="pres">
      <dgm:prSet presAssocID="{D18B0A13-24DB-4BC8-A97A-ECA35EDD70D1}" presName="thickLine" presStyleLbl="alignNode1" presStyleIdx="1" presStyleCnt="4"/>
      <dgm:spPr/>
    </dgm:pt>
    <dgm:pt modelId="{CBCE7354-6A5E-4818-A24B-CE2D4872C4DA}" type="pres">
      <dgm:prSet presAssocID="{D18B0A13-24DB-4BC8-A97A-ECA35EDD70D1}" presName="horz1" presStyleCnt="0"/>
      <dgm:spPr/>
    </dgm:pt>
    <dgm:pt modelId="{9E9044C4-6391-4BD9-91E8-D97D09D454AE}" type="pres">
      <dgm:prSet presAssocID="{D18B0A13-24DB-4BC8-A97A-ECA35EDD70D1}" presName="tx1" presStyleLbl="revTx" presStyleIdx="2" presStyleCnt="8"/>
      <dgm:spPr/>
    </dgm:pt>
    <dgm:pt modelId="{8B99C86C-7CFD-442F-8B04-DBE3FD9A43AC}" type="pres">
      <dgm:prSet presAssocID="{D18B0A13-24DB-4BC8-A97A-ECA35EDD70D1}" presName="vert1" presStyleCnt="0"/>
      <dgm:spPr/>
    </dgm:pt>
    <dgm:pt modelId="{4EE43B99-2BC7-488B-8ABD-66EFB999428D}" type="pres">
      <dgm:prSet presAssocID="{598717C7-13F4-4455-A9D7-A7ADAF20FA51}" presName="vertSpace2a" presStyleCnt="0"/>
      <dgm:spPr/>
    </dgm:pt>
    <dgm:pt modelId="{077A18C7-0E9C-41E3-8A62-676C6C5018B4}" type="pres">
      <dgm:prSet presAssocID="{598717C7-13F4-4455-A9D7-A7ADAF20FA51}" presName="horz2" presStyleCnt="0"/>
      <dgm:spPr/>
    </dgm:pt>
    <dgm:pt modelId="{724F8A36-7E85-4FE5-93F6-D9964A4DB348}" type="pres">
      <dgm:prSet presAssocID="{598717C7-13F4-4455-A9D7-A7ADAF20FA51}" presName="horzSpace2" presStyleCnt="0"/>
      <dgm:spPr/>
    </dgm:pt>
    <dgm:pt modelId="{247A017C-2017-4E09-922A-BCAFFE50988D}" type="pres">
      <dgm:prSet presAssocID="{598717C7-13F4-4455-A9D7-A7ADAF20FA51}" presName="tx2" presStyleLbl="revTx" presStyleIdx="3" presStyleCnt="8"/>
      <dgm:spPr/>
    </dgm:pt>
    <dgm:pt modelId="{E36C3607-8D7F-4D76-BBD2-7955421F2BA2}" type="pres">
      <dgm:prSet presAssocID="{598717C7-13F4-4455-A9D7-A7ADAF20FA51}" presName="vert2" presStyleCnt="0"/>
      <dgm:spPr/>
    </dgm:pt>
    <dgm:pt modelId="{27463DA6-7330-43A6-8665-AA1FAB70D5C5}" type="pres">
      <dgm:prSet presAssocID="{598717C7-13F4-4455-A9D7-A7ADAF20FA51}" presName="thinLine2b" presStyleLbl="callout" presStyleIdx="1" presStyleCnt="4"/>
      <dgm:spPr/>
    </dgm:pt>
    <dgm:pt modelId="{DB6DA8D9-DD62-4CFF-80E0-0F1A9A2FCFE5}" type="pres">
      <dgm:prSet presAssocID="{598717C7-13F4-4455-A9D7-A7ADAF20FA51}" presName="vertSpace2b" presStyleCnt="0"/>
      <dgm:spPr/>
    </dgm:pt>
    <dgm:pt modelId="{988EB53C-98C2-455A-918C-0AD5D7F08027}" type="pres">
      <dgm:prSet presAssocID="{7B2AF63A-9B11-4DF3-BAA7-F3A2132F63F2}" presName="thickLine" presStyleLbl="alignNode1" presStyleIdx="2" presStyleCnt="4"/>
      <dgm:spPr/>
    </dgm:pt>
    <dgm:pt modelId="{6D55AE05-7B88-43DE-A6D5-DEFD96DF9363}" type="pres">
      <dgm:prSet presAssocID="{7B2AF63A-9B11-4DF3-BAA7-F3A2132F63F2}" presName="horz1" presStyleCnt="0"/>
      <dgm:spPr/>
    </dgm:pt>
    <dgm:pt modelId="{B9E26D21-C59E-4F49-B4C1-9403B8ECC5F3}" type="pres">
      <dgm:prSet presAssocID="{7B2AF63A-9B11-4DF3-BAA7-F3A2132F63F2}" presName="tx1" presStyleLbl="revTx" presStyleIdx="4" presStyleCnt="8"/>
      <dgm:spPr/>
    </dgm:pt>
    <dgm:pt modelId="{858A7F9A-E6E0-4CD1-8507-E120F458EAFB}" type="pres">
      <dgm:prSet presAssocID="{7B2AF63A-9B11-4DF3-BAA7-F3A2132F63F2}" presName="vert1" presStyleCnt="0"/>
      <dgm:spPr/>
    </dgm:pt>
    <dgm:pt modelId="{F69EF9A3-BAFA-4B9B-ACE4-473538F5F53C}" type="pres">
      <dgm:prSet presAssocID="{C1339724-90A4-4F2A-8882-8EFD6C62AF15}" presName="vertSpace2a" presStyleCnt="0"/>
      <dgm:spPr/>
    </dgm:pt>
    <dgm:pt modelId="{3F940876-E376-4E50-80B9-03816CF3F030}" type="pres">
      <dgm:prSet presAssocID="{C1339724-90A4-4F2A-8882-8EFD6C62AF15}" presName="horz2" presStyleCnt="0"/>
      <dgm:spPr/>
    </dgm:pt>
    <dgm:pt modelId="{4BDFDA6E-1066-4C40-AC2A-0844D601C2DC}" type="pres">
      <dgm:prSet presAssocID="{C1339724-90A4-4F2A-8882-8EFD6C62AF15}" presName="horzSpace2" presStyleCnt="0"/>
      <dgm:spPr/>
    </dgm:pt>
    <dgm:pt modelId="{9800C497-D5CB-4E9E-9699-0BBBA24E067C}" type="pres">
      <dgm:prSet presAssocID="{C1339724-90A4-4F2A-8882-8EFD6C62AF15}" presName="tx2" presStyleLbl="revTx" presStyleIdx="5" presStyleCnt="8"/>
      <dgm:spPr/>
    </dgm:pt>
    <dgm:pt modelId="{B600A285-67F5-4C7F-B627-D32CFF5CCE38}" type="pres">
      <dgm:prSet presAssocID="{C1339724-90A4-4F2A-8882-8EFD6C62AF15}" presName="vert2" presStyleCnt="0"/>
      <dgm:spPr/>
    </dgm:pt>
    <dgm:pt modelId="{C2F91489-08DA-402C-98CA-8CD02F851209}" type="pres">
      <dgm:prSet presAssocID="{C1339724-90A4-4F2A-8882-8EFD6C62AF15}" presName="thinLine2b" presStyleLbl="callout" presStyleIdx="2" presStyleCnt="4"/>
      <dgm:spPr/>
    </dgm:pt>
    <dgm:pt modelId="{D5002508-7251-499A-8393-836A0A44A01C}" type="pres">
      <dgm:prSet presAssocID="{C1339724-90A4-4F2A-8882-8EFD6C62AF15}" presName="vertSpace2b" presStyleCnt="0"/>
      <dgm:spPr/>
    </dgm:pt>
    <dgm:pt modelId="{67E10E2D-676B-4C16-BDA8-4C828482022F}" type="pres">
      <dgm:prSet presAssocID="{56E6CA4E-B7A1-427D-9538-F6AD13D01BE2}" presName="thickLine" presStyleLbl="alignNode1" presStyleIdx="3" presStyleCnt="4"/>
      <dgm:spPr/>
    </dgm:pt>
    <dgm:pt modelId="{7F22C941-284A-4B2A-91AC-A047B05454AB}" type="pres">
      <dgm:prSet presAssocID="{56E6CA4E-B7A1-427D-9538-F6AD13D01BE2}" presName="horz1" presStyleCnt="0"/>
      <dgm:spPr/>
    </dgm:pt>
    <dgm:pt modelId="{F5BFD7A9-2D3F-4DE7-9554-1A14B3859C8C}" type="pres">
      <dgm:prSet presAssocID="{56E6CA4E-B7A1-427D-9538-F6AD13D01BE2}" presName="tx1" presStyleLbl="revTx" presStyleIdx="6" presStyleCnt="8"/>
      <dgm:spPr/>
    </dgm:pt>
    <dgm:pt modelId="{204EFA64-D3BA-49CF-A370-FA6DF8E004A2}" type="pres">
      <dgm:prSet presAssocID="{56E6CA4E-B7A1-427D-9538-F6AD13D01BE2}" presName="vert1" presStyleCnt="0"/>
      <dgm:spPr/>
    </dgm:pt>
    <dgm:pt modelId="{0511B1E5-6524-42D1-90A7-C5D56B328869}" type="pres">
      <dgm:prSet presAssocID="{8BBF2917-2817-4D40-B993-43B0EAAE97FB}" presName="vertSpace2a" presStyleCnt="0"/>
      <dgm:spPr/>
    </dgm:pt>
    <dgm:pt modelId="{DCBE926F-BDFF-4359-86B8-E3253EAAF0E0}" type="pres">
      <dgm:prSet presAssocID="{8BBF2917-2817-4D40-B993-43B0EAAE97FB}" presName="horz2" presStyleCnt="0"/>
      <dgm:spPr/>
    </dgm:pt>
    <dgm:pt modelId="{D9FC389F-C037-4327-B8EF-C603A734759F}" type="pres">
      <dgm:prSet presAssocID="{8BBF2917-2817-4D40-B993-43B0EAAE97FB}" presName="horzSpace2" presStyleCnt="0"/>
      <dgm:spPr/>
    </dgm:pt>
    <dgm:pt modelId="{60A93187-5423-4B44-954E-AE9CDD16407B}" type="pres">
      <dgm:prSet presAssocID="{8BBF2917-2817-4D40-B993-43B0EAAE97FB}" presName="tx2" presStyleLbl="revTx" presStyleIdx="7" presStyleCnt="8"/>
      <dgm:spPr/>
    </dgm:pt>
    <dgm:pt modelId="{3F43D261-854B-4FA4-8AD3-5E5AC8B092BE}" type="pres">
      <dgm:prSet presAssocID="{8BBF2917-2817-4D40-B993-43B0EAAE97FB}" presName="vert2" presStyleCnt="0"/>
      <dgm:spPr/>
    </dgm:pt>
    <dgm:pt modelId="{BF1B621C-1C74-476E-9ACD-0ECC3776717E}" type="pres">
      <dgm:prSet presAssocID="{8BBF2917-2817-4D40-B993-43B0EAAE97FB}" presName="thinLine2b" presStyleLbl="callout" presStyleIdx="3" presStyleCnt="4"/>
      <dgm:spPr/>
    </dgm:pt>
    <dgm:pt modelId="{11D7CCF0-E7D0-4EC2-B0BF-7EBAF8ACDA85}" type="pres">
      <dgm:prSet presAssocID="{8BBF2917-2817-4D40-B993-43B0EAAE97FB}" presName="vertSpace2b" presStyleCnt="0"/>
      <dgm:spPr/>
    </dgm:pt>
  </dgm:ptLst>
  <dgm:cxnLst>
    <dgm:cxn modelId="{B5AE8D02-03F7-4927-BBE2-5CFEC1B0157C}" type="presOf" srcId="{56E6CA4E-B7A1-427D-9538-F6AD13D01BE2}" destId="{F5BFD7A9-2D3F-4DE7-9554-1A14B3859C8C}" srcOrd="0" destOrd="0" presId="urn:microsoft.com/office/officeart/2008/layout/LinedList"/>
    <dgm:cxn modelId="{29A46812-24AB-4ED5-93EC-EB11E366726F}" type="presOf" srcId="{D18B0A13-24DB-4BC8-A97A-ECA35EDD70D1}" destId="{9E9044C4-6391-4BD9-91E8-D97D09D454AE}" srcOrd="0" destOrd="0" presId="urn:microsoft.com/office/officeart/2008/layout/LinedList"/>
    <dgm:cxn modelId="{310B4329-0585-4EC7-8CDF-C3F048C0CCB2}" srcId="{105DB9BB-DC58-44F8-BC00-0C8983D35F62}" destId="{74628715-70D9-4E5B-AAB8-7ED46AD313C4}" srcOrd="0" destOrd="0" parTransId="{C06EDF9D-D491-4EFD-93A3-2FB445DA8F8E}" sibTransId="{5F249EC5-57A8-4ED9-80B7-B5F9D0F8EC71}"/>
    <dgm:cxn modelId="{310F7641-C24A-49F8-9592-8AB75E9D4633}" srcId="{56E6CA4E-B7A1-427D-9538-F6AD13D01BE2}" destId="{8BBF2917-2817-4D40-B993-43B0EAAE97FB}" srcOrd="0" destOrd="0" parTransId="{9AB3DA9D-D1A9-4553-9D8D-7937FDA1B1C1}" sibTransId="{EBF402F4-84D3-42B7-84EE-782FD092686E}"/>
    <dgm:cxn modelId="{98079761-9A05-4AF2-AA3C-A8A669585F31}" srcId="{00196333-61F0-416C-A0E0-1230C8011DF7}" destId="{56E6CA4E-B7A1-427D-9538-F6AD13D01BE2}" srcOrd="3" destOrd="0" parTransId="{1B4CFBF4-7F1B-4970-BE4F-EDF795C4E5C3}" sibTransId="{34BB637E-CB68-49AD-B12B-DD3C88F6E5C4}"/>
    <dgm:cxn modelId="{CA7F0669-EEE2-47C2-9E3F-544F7FBF8AF1}" srcId="{00196333-61F0-416C-A0E0-1230C8011DF7}" destId="{D18B0A13-24DB-4BC8-A97A-ECA35EDD70D1}" srcOrd="1" destOrd="0" parTransId="{163F9A7E-C3C0-4E15-97BA-44B12502494B}" sibTransId="{04D00F56-EEB5-4436-8582-FA840AF1C59B}"/>
    <dgm:cxn modelId="{A993BB69-CAEC-49C0-BB49-90DCE533C2B0}" type="presOf" srcId="{C1339724-90A4-4F2A-8882-8EFD6C62AF15}" destId="{9800C497-D5CB-4E9E-9699-0BBBA24E067C}" srcOrd="0" destOrd="0" presId="urn:microsoft.com/office/officeart/2008/layout/LinedList"/>
    <dgm:cxn modelId="{89B2B44A-685E-494E-AF29-5246118B8721}" type="presOf" srcId="{7B2AF63A-9B11-4DF3-BAA7-F3A2132F63F2}" destId="{B9E26D21-C59E-4F49-B4C1-9403B8ECC5F3}" srcOrd="0" destOrd="0" presId="urn:microsoft.com/office/officeart/2008/layout/LinedList"/>
    <dgm:cxn modelId="{F2DC716B-254D-4ADB-8960-E63774B60E2A}" type="presOf" srcId="{105DB9BB-DC58-44F8-BC00-0C8983D35F62}" destId="{55D264F7-8B4B-4BA4-82AF-7CC56B8BCD17}" srcOrd="0" destOrd="0" presId="urn:microsoft.com/office/officeart/2008/layout/LinedList"/>
    <dgm:cxn modelId="{FDFE206C-6AFB-4D81-A709-5A622669E183}" type="presOf" srcId="{74628715-70D9-4E5B-AAB8-7ED46AD313C4}" destId="{84F0FE91-2E71-4FBE-A1B6-FFC922BFF2AD}" srcOrd="0" destOrd="0" presId="urn:microsoft.com/office/officeart/2008/layout/LinedList"/>
    <dgm:cxn modelId="{5F506572-755F-4076-91D4-D81D5596267D}" type="presOf" srcId="{598717C7-13F4-4455-A9D7-A7ADAF20FA51}" destId="{247A017C-2017-4E09-922A-BCAFFE50988D}" srcOrd="0" destOrd="0" presId="urn:microsoft.com/office/officeart/2008/layout/LinedList"/>
    <dgm:cxn modelId="{2334F97A-1112-49B2-A30A-3A718CEC8B60}" srcId="{00196333-61F0-416C-A0E0-1230C8011DF7}" destId="{105DB9BB-DC58-44F8-BC00-0C8983D35F62}" srcOrd="0" destOrd="0" parTransId="{B5BE60CF-3D81-4F13-BCE5-7572894EFC20}" sibTransId="{9009D282-BD0A-47DE-8BC1-D8CF3E68AD3D}"/>
    <dgm:cxn modelId="{F57E78B0-17CA-4090-8361-6D078224B97F}" type="presOf" srcId="{00196333-61F0-416C-A0E0-1230C8011DF7}" destId="{88ED5BFF-AB9D-41DE-875B-7940EAA70A0C}" srcOrd="0" destOrd="0" presId="urn:microsoft.com/office/officeart/2008/layout/LinedList"/>
    <dgm:cxn modelId="{FB3467D1-C1C2-47D4-896F-2D6CBE860831}" type="presOf" srcId="{8BBF2917-2817-4D40-B993-43B0EAAE97FB}" destId="{60A93187-5423-4B44-954E-AE9CDD16407B}" srcOrd="0" destOrd="0" presId="urn:microsoft.com/office/officeart/2008/layout/LinedList"/>
    <dgm:cxn modelId="{AAD3E4DC-1998-4E2E-93BF-9CEED76DAD2F}" srcId="{D18B0A13-24DB-4BC8-A97A-ECA35EDD70D1}" destId="{598717C7-13F4-4455-A9D7-A7ADAF20FA51}" srcOrd="0" destOrd="0" parTransId="{4A9AE695-F122-4287-BB9F-BC6500228CB1}" sibTransId="{6C29CBD6-0E17-41A2-BDB3-822359D945F9}"/>
    <dgm:cxn modelId="{61FA4DEF-D5DC-4FBF-89B7-417DEED72EDB}" srcId="{7B2AF63A-9B11-4DF3-BAA7-F3A2132F63F2}" destId="{C1339724-90A4-4F2A-8882-8EFD6C62AF15}" srcOrd="0" destOrd="0" parTransId="{999B95EC-5302-4260-8084-2BED21A853BC}" sibTransId="{BE640070-4355-42FA-B993-D7121B5D9907}"/>
    <dgm:cxn modelId="{49AB85F9-0635-44A8-A675-A1C5CDBCCC71}" srcId="{00196333-61F0-416C-A0E0-1230C8011DF7}" destId="{7B2AF63A-9B11-4DF3-BAA7-F3A2132F63F2}" srcOrd="2" destOrd="0" parTransId="{53C02626-8140-403B-9DF6-D5DE44B0B7F3}" sibTransId="{F38FBF02-0F13-4758-AAAB-5220D0822E0D}"/>
    <dgm:cxn modelId="{B728A650-3A26-4E4B-8D2C-A4F49F4A15A0}" type="presParOf" srcId="{88ED5BFF-AB9D-41DE-875B-7940EAA70A0C}" destId="{DCB50194-8DFC-4E41-9E8D-D99C7BD27F60}" srcOrd="0" destOrd="0" presId="urn:microsoft.com/office/officeart/2008/layout/LinedList"/>
    <dgm:cxn modelId="{FD777D5A-0F8F-48FB-B8AC-967405DE600B}" type="presParOf" srcId="{88ED5BFF-AB9D-41DE-875B-7940EAA70A0C}" destId="{49230091-8008-4F33-9787-FFCFC5AD148F}" srcOrd="1" destOrd="0" presId="urn:microsoft.com/office/officeart/2008/layout/LinedList"/>
    <dgm:cxn modelId="{0F52320E-CA8B-4C3B-B2AD-4B22CF58412E}" type="presParOf" srcId="{49230091-8008-4F33-9787-FFCFC5AD148F}" destId="{55D264F7-8B4B-4BA4-82AF-7CC56B8BCD17}" srcOrd="0" destOrd="0" presId="urn:microsoft.com/office/officeart/2008/layout/LinedList"/>
    <dgm:cxn modelId="{8039487D-EEFB-4754-B647-F8DB7F630B17}" type="presParOf" srcId="{49230091-8008-4F33-9787-FFCFC5AD148F}" destId="{A26A4C78-C7FD-468A-816F-30915429CB4B}" srcOrd="1" destOrd="0" presId="urn:microsoft.com/office/officeart/2008/layout/LinedList"/>
    <dgm:cxn modelId="{C6C3C69A-3596-4AD7-B433-94E13B5C2402}" type="presParOf" srcId="{A26A4C78-C7FD-468A-816F-30915429CB4B}" destId="{C42D616A-5686-44C6-BDAA-8C2BE125BF12}" srcOrd="0" destOrd="0" presId="urn:microsoft.com/office/officeart/2008/layout/LinedList"/>
    <dgm:cxn modelId="{9819D12B-5A9C-4CD0-80FD-B3ED78EB0F77}" type="presParOf" srcId="{A26A4C78-C7FD-468A-816F-30915429CB4B}" destId="{40808D08-BAC1-49F5-A258-CDA5E200ACD0}" srcOrd="1" destOrd="0" presId="urn:microsoft.com/office/officeart/2008/layout/LinedList"/>
    <dgm:cxn modelId="{D16122DA-0D29-4184-BB98-D5F1645F96E4}" type="presParOf" srcId="{40808D08-BAC1-49F5-A258-CDA5E200ACD0}" destId="{12B38966-6097-4C48-88BF-B46807AA2079}" srcOrd="0" destOrd="0" presId="urn:microsoft.com/office/officeart/2008/layout/LinedList"/>
    <dgm:cxn modelId="{8F2F2D0B-578F-4273-B54D-E3FB0B6F225C}" type="presParOf" srcId="{40808D08-BAC1-49F5-A258-CDA5E200ACD0}" destId="{84F0FE91-2E71-4FBE-A1B6-FFC922BFF2AD}" srcOrd="1" destOrd="0" presId="urn:microsoft.com/office/officeart/2008/layout/LinedList"/>
    <dgm:cxn modelId="{0EFEF537-3921-43C1-A345-05C0098126CE}" type="presParOf" srcId="{40808D08-BAC1-49F5-A258-CDA5E200ACD0}" destId="{17BEF433-3678-4DFF-BC3B-5652EFBEE6B2}" srcOrd="2" destOrd="0" presId="urn:microsoft.com/office/officeart/2008/layout/LinedList"/>
    <dgm:cxn modelId="{FCF1A6DC-A53B-4222-96C0-822B4FD37FC9}" type="presParOf" srcId="{A26A4C78-C7FD-468A-816F-30915429CB4B}" destId="{90A702D6-1ECC-4276-9E96-0215876A10C7}" srcOrd="2" destOrd="0" presId="urn:microsoft.com/office/officeart/2008/layout/LinedList"/>
    <dgm:cxn modelId="{8EBF5CCE-7DBC-4589-AB7C-2171BD8EB60C}" type="presParOf" srcId="{A26A4C78-C7FD-468A-816F-30915429CB4B}" destId="{10049918-AE53-45C8-B596-139A9DCBEE21}" srcOrd="3" destOrd="0" presId="urn:microsoft.com/office/officeart/2008/layout/LinedList"/>
    <dgm:cxn modelId="{D049DCAC-6FDE-40EA-9377-C6B534040D20}" type="presParOf" srcId="{88ED5BFF-AB9D-41DE-875B-7940EAA70A0C}" destId="{12880CEE-6DA4-4100-8C98-74A8D305B721}" srcOrd="2" destOrd="0" presId="urn:microsoft.com/office/officeart/2008/layout/LinedList"/>
    <dgm:cxn modelId="{9352DC18-8485-464F-9C62-D1E2ABB6D86D}" type="presParOf" srcId="{88ED5BFF-AB9D-41DE-875B-7940EAA70A0C}" destId="{CBCE7354-6A5E-4818-A24B-CE2D4872C4DA}" srcOrd="3" destOrd="0" presId="urn:microsoft.com/office/officeart/2008/layout/LinedList"/>
    <dgm:cxn modelId="{BFCB5F3E-B253-4BEF-8097-F4EB5A19D0DA}" type="presParOf" srcId="{CBCE7354-6A5E-4818-A24B-CE2D4872C4DA}" destId="{9E9044C4-6391-4BD9-91E8-D97D09D454AE}" srcOrd="0" destOrd="0" presId="urn:microsoft.com/office/officeart/2008/layout/LinedList"/>
    <dgm:cxn modelId="{8E4C9824-ACD9-4FAD-9DCE-C28FE47D1757}" type="presParOf" srcId="{CBCE7354-6A5E-4818-A24B-CE2D4872C4DA}" destId="{8B99C86C-7CFD-442F-8B04-DBE3FD9A43AC}" srcOrd="1" destOrd="0" presId="urn:microsoft.com/office/officeart/2008/layout/LinedList"/>
    <dgm:cxn modelId="{97585410-EA82-4B31-8B04-19DBF61C5B5E}" type="presParOf" srcId="{8B99C86C-7CFD-442F-8B04-DBE3FD9A43AC}" destId="{4EE43B99-2BC7-488B-8ABD-66EFB999428D}" srcOrd="0" destOrd="0" presId="urn:microsoft.com/office/officeart/2008/layout/LinedList"/>
    <dgm:cxn modelId="{1FB6C93A-00DB-4B7F-99C4-ED76AFD88E5A}" type="presParOf" srcId="{8B99C86C-7CFD-442F-8B04-DBE3FD9A43AC}" destId="{077A18C7-0E9C-41E3-8A62-676C6C5018B4}" srcOrd="1" destOrd="0" presId="urn:microsoft.com/office/officeart/2008/layout/LinedList"/>
    <dgm:cxn modelId="{7B73E97A-8DCE-469A-8E98-9BA435E00234}" type="presParOf" srcId="{077A18C7-0E9C-41E3-8A62-676C6C5018B4}" destId="{724F8A36-7E85-4FE5-93F6-D9964A4DB348}" srcOrd="0" destOrd="0" presId="urn:microsoft.com/office/officeart/2008/layout/LinedList"/>
    <dgm:cxn modelId="{E7A1F66F-848E-4927-9E8B-CC7B0C7E9417}" type="presParOf" srcId="{077A18C7-0E9C-41E3-8A62-676C6C5018B4}" destId="{247A017C-2017-4E09-922A-BCAFFE50988D}" srcOrd="1" destOrd="0" presId="urn:microsoft.com/office/officeart/2008/layout/LinedList"/>
    <dgm:cxn modelId="{373B866B-27F6-4157-8859-C7FE2DC4D594}" type="presParOf" srcId="{077A18C7-0E9C-41E3-8A62-676C6C5018B4}" destId="{E36C3607-8D7F-4D76-BBD2-7955421F2BA2}" srcOrd="2" destOrd="0" presId="urn:microsoft.com/office/officeart/2008/layout/LinedList"/>
    <dgm:cxn modelId="{3ACEE113-5E8F-44DB-8D3E-0FA2F95AE96D}" type="presParOf" srcId="{8B99C86C-7CFD-442F-8B04-DBE3FD9A43AC}" destId="{27463DA6-7330-43A6-8665-AA1FAB70D5C5}" srcOrd="2" destOrd="0" presId="urn:microsoft.com/office/officeart/2008/layout/LinedList"/>
    <dgm:cxn modelId="{09C3EBF5-5803-4684-9224-68C8F02D9C4A}" type="presParOf" srcId="{8B99C86C-7CFD-442F-8B04-DBE3FD9A43AC}" destId="{DB6DA8D9-DD62-4CFF-80E0-0F1A9A2FCFE5}" srcOrd="3" destOrd="0" presId="urn:microsoft.com/office/officeart/2008/layout/LinedList"/>
    <dgm:cxn modelId="{E45FB798-156D-45ED-8465-4914D2D31256}" type="presParOf" srcId="{88ED5BFF-AB9D-41DE-875B-7940EAA70A0C}" destId="{988EB53C-98C2-455A-918C-0AD5D7F08027}" srcOrd="4" destOrd="0" presId="urn:microsoft.com/office/officeart/2008/layout/LinedList"/>
    <dgm:cxn modelId="{395A4193-2E8F-4807-8CB6-48A1AAC912A4}" type="presParOf" srcId="{88ED5BFF-AB9D-41DE-875B-7940EAA70A0C}" destId="{6D55AE05-7B88-43DE-A6D5-DEFD96DF9363}" srcOrd="5" destOrd="0" presId="urn:microsoft.com/office/officeart/2008/layout/LinedList"/>
    <dgm:cxn modelId="{CACA2DE6-D338-4700-912D-373F913378FF}" type="presParOf" srcId="{6D55AE05-7B88-43DE-A6D5-DEFD96DF9363}" destId="{B9E26D21-C59E-4F49-B4C1-9403B8ECC5F3}" srcOrd="0" destOrd="0" presId="urn:microsoft.com/office/officeart/2008/layout/LinedList"/>
    <dgm:cxn modelId="{D82B017A-D531-49DD-B59F-198E44F6AB6C}" type="presParOf" srcId="{6D55AE05-7B88-43DE-A6D5-DEFD96DF9363}" destId="{858A7F9A-E6E0-4CD1-8507-E120F458EAFB}" srcOrd="1" destOrd="0" presId="urn:microsoft.com/office/officeart/2008/layout/LinedList"/>
    <dgm:cxn modelId="{FE5779B5-90DE-4FDE-B4ED-F4C9A5C5A789}" type="presParOf" srcId="{858A7F9A-E6E0-4CD1-8507-E120F458EAFB}" destId="{F69EF9A3-BAFA-4B9B-ACE4-473538F5F53C}" srcOrd="0" destOrd="0" presId="urn:microsoft.com/office/officeart/2008/layout/LinedList"/>
    <dgm:cxn modelId="{6E3F2D10-8318-4B7E-811B-487CCF10723C}" type="presParOf" srcId="{858A7F9A-E6E0-4CD1-8507-E120F458EAFB}" destId="{3F940876-E376-4E50-80B9-03816CF3F030}" srcOrd="1" destOrd="0" presId="urn:microsoft.com/office/officeart/2008/layout/LinedList"/>
    <dgm:cxn modelId="{30DDB69D-46E5-49C9-AC6B-40CAFD0127FA}" type="presParOf" srcId="{3F940876-E376-4E50-80B9-03816CF3F030}" destId="{4BDFDA6E-1066-4C40-AC2A-0844D601C2DC}" srcOrd="0" destOrd="0" presId="urn:microsoft.com/office/officeart/2008/layout/LinedList"/>
    <dgm:cxn modelId="{BD1E4229-EFC6-4211-BBD0-DB60B8F29F59}" type="presParOf" srcId="{3F940876-E376-4E50-80B9-03816CF3F030}" destId="{9800C497-D5CB-4E9E-9699-0BBBA24E067C}" srcOrd="1" destOrd="0" presId="urn:microsoft.com/office/officeart/2008/layout/LinedList"/>
    <dgm:cxn modelId="{1E010ED9-4B02-4863-BE5E-42104AF12557}" type="presParOf" srcId="{3F940876-E376-4E50-80B9-03816CF3F030}" destId="{B600A285-67F5-4C7F-B627-D32CFF5CCE38}" srcOrd="2" destOrd="0" presId="urn:microsoft.com/office/officeart/2008/layout/LinedList"/>
    <dgm:cxn modelId="{E163C151-C5A5-44D5-9A89-6788B44979B9}" type="presParOf" srcId="{858A7F9A-E6E0-4CD1-8507-E120F458EAFB}" destId="{C2F91489-08DA-402C-98CA-8CD02F851209}" srcOrd="2" destOrd="0" presId="urn:microsoft.com/office/officeart/2008/layout/LinedList"/>
    <dgm:cxn modelId="{BA520030-F879-4AF0-A365-BCB395C4AA61}" type="presParOf" srcId="{858A7F9A-E6E0-4CD1-8507-E120F458EAFB}" destId="{D5002508-7251-499A-8393-836A0A44A01C}" srcOrd="3" destOrd="0" presId="urn:microsoft.com/office/officeart/2008/layout/LinedList"/>
    <dgm:cxn modelId="{422DA5F5-643A-461A-9D79-B413A2E6F3A5}" type="presParOf" srcId="{88ED5BFF-AB9D-41DE-875B-7940EAA70A0C}" destId="{67E10E2D-676B-4C16-BDA8-4C828482022F}" srcOrd="6" destOrd="0" presId="urn:microsoft.com/office/officeart/2008/layout/LinedList"/>
    <dgm:cxn modelId="{DE6472DE-FFC4-4E1A-818A-D319872D8579}" type="presParOf" srcId="{88ED5BFF-AB9D-41DE-875B-7940EAA70A0C}" destId="{7F22C941-284A-4B2A-91AC-A047B05454AB}" srcOrd="7" destOrd="0" presId="urn:microsoft.com/office/officeart/2008/layout/LinedList"/>
    <dgm:cxn modelId="{6AFF1E11-DD32-4C8E-A983-B697F28C62BE}" type="presParOf" srcId="{7F22C941-284A-4B2A-91AC-A047B05454AB}" destId="{F5BFD7A9-2D3F-4DE7-9554-1A14B3859C8C}" srcOrd="0" destOrd="0" presId="urn:microsoft.com/office/officeart/2008/layout/LinedList"/>
    <dgm:cxn modelId="{CCA514EB-7788-4C98-8572-415AD6A60BFF}" type="presParOf" srcId="{7F22C941-284A-4B2A-91AC-A047B05454AB}" destId="{204EFA64-D3BA-49CF-A370-FA6DF8E004A2}" srcOrd="1" destOrd="0" presId="urn:microsoft.com/office/officeart/2008/layout/LinedList"/>
    <dgm:cxn modelId="{01857052-1736-44A0-A658-9389723246AB}" type="presParOf" srcId="{204EFA64-D3BA-49CF-A370-FA6DF8E004A2}" destId="{0511B1E5-6524-42D1-90A7-C5D56B328869}" srcOrd="0" destOrd="0" presId="urn:microsoft.com/office/officeart/2008/layout/LinedList"/>
    <dgm:cxn modelId="{308683CB-83AE-4D3A-99B6-2DF88E7BF139}" type="presParOf" srcId="{204EFA64-D3BA-49CF-A370-FA6DF8E004A2}" destId="{DCBE926F-BDFF-4359-86B8-E3253EAAF0E0}" srcOrd="1" destOrd="0" presId="urn:microsoft.com/office/officeart/2008/layout/LinedList"/>
    <dgm:cxn modelId="{EF0AC7BD-2B6B-4F83-B90B-1BEE00F4AEAA}" type="presParOf" srcId="{DCBE926F-BDFF-4359-86B8-E3253EAAF0E0}" destId="{D9FC389F-C037-4327-B8EF-C603A734759F}" srcOrd="0" destOrd="0" presId="urn:microsoft.com/office/officeart/2008/layout/LinedList"/>
    <dgm:cxn modelId="{51389CF9-93C8-404B-A93A-3DE4BB60B288}" type="presParOf" srcId="{DCBE926F-BDFF-4359-86B8-E3253EAAF0E0}" destId="{60A93187-5423-4B44-954E-AE9CDD16407B}" srcOrd="1" destOrd="0" presId="urn:microsoft.com/office/officeart/2008/layout/LinedList"/>
    <dgm:cxn modelId="{CE2E8126-9D6E-4157-8ED6-BC7D9C2F81FB}" type="presParOf" srcId="{DCBE926F-BDFF-4359-86B8-E3253EAAF0E0}" destId="{3F43D261-854B-4FA4-8AD3-5E5AC8B092BE}" srcOrd="2" destOrd="0" presId="urn:microsoft.com/office/officeart/2008/layout/LinedList"/>
    <dgm:cxn modelId="{942A67F7-40EC-45A3-8B2D-DABD81EBD0E0}" type="presParOf" srcId="{204EFA64-D3BA-49CF-A370-FA6DF8E004A2}" destId="{BF1B621C-1C74-476E-9ACD-0ECC3776717E}" srcOrd="2" destOrd="0" presId="urn:microsoft.com/office/officeart/2008/layout/LinedList"/>
    <dgm:cxn modelId="{7370FB59-CA9A-44AF-8ABD-E44CE7BA47A4}" type="presParOf" srcId="{204EFA64-D3BA-49CF-A370-FA6DF8E004A2}" destId="{11D7CCF0-E7D0-4EC2-B0BF-7EBAF8ACDA85}"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56002C-43B8-4E3C-A01D-950CD65166B7}"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D09819DF-9D2B-468D-98B0-3551F47C9EDC}">
      <dgm:prSet phldrT="[Text]" custT="1"/>
      <dgm:spPr/>
      <dgm:t>
        <a:bodyPr/>
        <a:lstStyle/>
        <a:p>
          <a:r>
            <a:rPr lang="es-ES" sz="2200" dirty="0">
              <a:effectLst>
                <a:outerShdw blurRad="38100" dist="38100" dir="2700000" algn="tl">
                  <a:srgbClr val="000000">
                    <a:alpha val="43137"/>
                  </a:srgbClr>
                </a:outerShdw>
              </a:effectLst>
            </a:rPr>
            <a:t>Describir la naturaleza, el alcance, el contexto y los fines del procesamiento</a:t>
          </a:r>
          <a:endParaRPr lang="en-ZA" sz="2200" dirty="0">
            <a:effectLst>
              <a:outerShdw blurRad="38100" dist="38100" dir="2700000" algn="tl">
                <a:srgbClr val="000000">
                  <a:alpha val="43137"/>
                </a:srgbClr>
              </a:outerShdw>
            </a:effectLst>
          </a:endParaRPr>
        </a:p>
      </dgm:t>
    </dgm:pt>
    <dgm:pt modelId="{51F0791A-DEFB-4AA7-8183-8BB02781A375}" type="parTrans" cxnId="{1066E7FF-C10D-4971-BA3D-D9F382F905A8}">
      <dgm:prSet/>
      <dgm:spPr/>
      <dgm:t>
        <a:bodyPr/>
        <a:lstStyle/>
        <a:p>
          <a:endParaRPr lang="en-ZA"/>
        </a:p>
      </dgm:t>
    </dgm:pt>
    <dgm:pt modelId="{C72112CA-2AEF-45C6-B57D-06BA2B3BB55F}" type="sibTrans" cxnId="{1066E7FF-C10D-4971-BA3D-D9F382F905A8}">
      <dgm:prSet/>
      <dgm:spPr/>
      <dgm:t>
        <a:bodyPr/>
        <a:lstStyle/>
        <a:p>
          <a:endParaRPr lang="en-ZA"/>
        </a:p>
      </dgm:t>
    </dgm:pt>
    <dgm:pt modelId="{BE9ECE73-C7F1-4FEE-89B9-0A057292D463}">
      <dgm:prSet custT="1"/>
      <dgm:spPr/>
      <dgm:t>
        <a:bodyPr/>
        <a:lstStyle/>
        <a:p>
          <a:r>
            <a:rPr lang="es-ES" sz="2400" dirty="0">
              <a:effectLst>
                <a:outerShdw blurRad="38100" dist="38100" dir="2700000" algn="tl">
                  <a:srgbClr val="000000">
                    <a:alpha val="43137"/>
                  </a:srgbClr>
                </a:outerShdw>
              </a:effectLst>
            </a:rPr>
            <a:t>Evaluar la necesidad, la proporcionalidad y las medidas de cumplimiento</a:t>
          </a:r>
          <a:endParaRPr lang="en-ZA" sz="2400" dirty="0">
            <a:effectLst>
              <a:outerShdw blurRad="38100" dist="38100" dir="2700000" algn="tl">
                <a:srgbClr val="000000">
                  <a:alpha val="43137"/>
                </a:srgbClr>
              </a:outerShdw>
            </a:effectLst>
          </a:endParaRPr>
        </a:p>
      </dgm:t>
    </dgm:pt>
    <dgm:pt modelId="{FCBBB996-37E3-4975-953B-C68D5C689586}" type="parTrans" cxnId="{A69CD03C-32F6-4101-90C9-AC87FC5FF1E7}">
      <dgm:prSet/>
      <dgm:spPr/>
      <dgm:t>
        <a:bodyPr/>
        <a:lstStyle/>
        <a:p>
          <a:endParaRPr lang="en-ZA"/>
        </a:p>
      </dgm:t>
    </dgm:pt>
    <dgm:pt modelId="{20CFAE82-87E7-4CEE-8426-7A2BA0FCA3BF}" type="sibTrans" cxnId="{A69CD03C-32F6-4101-90C9-AC87FC5FF1E7}">
      <dgm:prSet/>
      <dgm:spPr/>
      <dgm:t>
        <a:bodyPr/>
        <a:lstStyle/>
        <a:p>
          <a:endParaRPr lang="en-ZA"/>
        </a:p>
      </dgm:t>
    </dgm:pt>
    <dgm:pt modelId="{7BB5BD74-6F1E-4AAC-BCF5-6175A3DF7960}">
      <dgm:prSet custT="1"/>
      <dgm:spPr/>
      <dgm:t>
        <a:bodyPr/>
        <a:lstStyle/>
        <a:p>
          <a:r>
            <a:rPr lang="es-ES" sz="2400" dirty="0">
              <a:effectLst>
                <a:outerShdw blurRad="38100" dist="38100" dir="2700000" algn="tl">
                  <a:srgbClr val="000000">
                    <a:alpha val="43137"/>
                  </a:srgbClr>
                </a:outerShdw>
              </a:effectLst>
            </a:rPr>
            <a:t>Identificar y evaluar los riesgos para las personas</a:t>
          </a:r>
          <a:endParaRPr lang="en-ZA" sz="2400" dirty="0">
            <a:effectLst>
              <a:outerShdw blurRad="38100" dist="38100" dir="2700000" algn="tl">
                <a:srgbClr val="000000">
                  <a:alpha val="43137"/>
                </a:srgbClr>
              </a:outerShdw>
            </a:effectLst>
          </a:endParaRPr>
        </a:p>
      </dgm:t>
    </dgm:pt>
    <dgm:pt modelId="{43AA0902-2E8E-4ACA-971A-E9C23BAA6558}" type="parTrans" cxnId="{12D5E9FA-142E-4B7B-BF11-1D2D9C3FF2DA}">
      <dgm:prSet/>
      <dgm:spPr/>
      <dgm:t>
        <a:bodyPr/>
        <a:lstStyle/>
        <a:p>
          <a:endParaRPr lang="en-ZA"/>
        </a:p>
      </dgm:t>
    </dgm:pt>
    <dgm:pt modelId="{AC38FA90-A368-4DD9-BA13-489C3ACB1A35}" type="sibTrans" cxnId="{12D5E9FA-142E-4B7B-BF11-1D2D9C3FF2DA}">
      <dgm:prSet/>
      <dgm:spPr/>
      <dgm:t>
        <a:bodyPr/>
        <a:lstStyle/>
        <a:p>
          <a:endParaRPr lang="en-ZA"/>
        </a:p>
      </dgm:t>
    </dgm:pt>
    <dgm:pt modelId="{1A59C4B1-F4E7-4D71-B6DE-4922BDAF52A8}">
      <dgm:prSet custT="1"/>
      <dgm:spPr/>
      <dgm:t>
        <a:bodyPr/>
        <a:lstStyle/>
        <a:p>
          <a:r>
            <a:rPr lang="es-ES" sz="2400" dirty="0">
              <a:effectLst>
                <a:outerShdw blurRad="38100" dist="38100" dir="2700000" algn="tl">
                  <a:srgbClr val="000000">
                    <a:alpha val="43137"/>
                  </a:srgbClr>
                </a:outerShdw>
              </a:effectLst>
            </a:rPr>
            <a:t>Identificar cualquier medida adicional para mitigar esos riesgos</a:t>
          </a:r>
          <a:endParaRPr lang="en-ZA" sz="2400" dirty="0">
            <a:effectLst>
              <a:outerShdw blurRad="38100" dist="38100" dir="2700000" algn="tl">
                <a:srgbClr val="000000">
                  <a:alpha val="43137"/>
                </a:srgbClr>
              </a:outerShdw>
            </a:effectLst>
          </a:endParaRPr>
        </a:p>
      </dgm:t>
    </dgm:pt>
    <dgm:pt modelId="{6D60387D-BD0A-45C2-B7F6-BCC40EA80890}" type="parTrans" cxnId="{273851C1-8D27-438C-9A47-B59B7616F15F}">
      <dgm:prSet/>
      <dgm:spPr/>
      <dgm:t>
        <a:bodyPr/>
        <a:lstStyle/>
        <a:p>
          <a:endParaRPr lang="en-ZA"/>
        </a:p>
      </dgm:t>
    </dgm:pt>
    <dgm:pt modelId="{BCE48B09-B3D3-4070-9E20-BD5A353A539E}" type="sibTrans" cxnId="{273851C1-8D27-438C-9A47-B59B7616F15F}">
      <dgm:prSet/>
      <dgm:spPr/>
      <dgm:t>
        <a:bodyPr/>
        <a:lstStyle/>
        <a:p>
          <a:endParaRPr lang="en-ZA"/>
        </a:p>
      </dgm:t>
    </dgm:pt>
    <dgm:pt modelId="{77FC3E4A-1135-42B5-803B-B1608B29C9E2}" type="pres">
      <dgm:prSet presAssocID="{4C56002C-43B8-4E3C-A01D-950CD65166B7}" presName="diagram" presStyleCnt="0">
        <dgm:presLayoutVars>
          <dgm:dir/>
          <dgm:resizeHandles val="exact"/>
        </dgm:presLayoutVars>
      </dgm:prSet>
      <dgm:spPr/>
    </dgm:pt>
    <dgm:pt modelId="{FB01F2BE-574D-4558-9374-4495B0E5A04D}" type="pres">
      <dgm:prSet presAssocID="{D09819DF-9D2B-468D-98B0-3551F47C9EDC}" presName="node" presStyleLbl="node1" presStyleIdx="0" presStyleCnt="4" custScaleY="121989">
        <dgm:presLayoutVars>
          <dgm:bulletEnabled val="1"/>
        </dgm:presLayoutVars>
      </dgm:prSet>
      <dgm:spPr/>
    </dgm:pt>
    <dgm:pt modelId="{3EA9FC34-AC41-4574-AE8E-5E3DDFB58C40}" type="pres">
      <dgm:prSet presAssocID="{C72112CA-2AEF-45C6-B57D-06BA2B3BB55F}" presName="sibTrans" presStyleCnt="0"/>
      <dgm:spPr/>
    </dgm:pt>
    <dgm:pt modelId="{662805F4-09BC-4095-9D16-D5A4911BD8F8}" type="pres">
      <dgm:prSet presAssocID="{BE9ECE73-C7F1-4FEE-89B9-0A057292D463}" presName="node" presStyleLbl="node1" presStyleIdx="1" presStyleCnt="4" custScaleY="121989">
        <dgm:presLayoutVars>
          <dgm:bulletEnabled val="1"/>
        </dgm:presLayoutVars>
      </dgm:prSet>
      <dgm:spPr/>
    </dgm:pt>
    <dgm:pt modelId="{9104C868-61C2-4853-9930-EBCE28F74117}" type="pres">
      <dgm:prSet presAssocID="{20CFAE82-87E7-4CEE-8426-7A2BA0FCA3BF}" presName="sibTrans" presStyleCnt="0"/>
      <dgm:spPr/>
    </dgm:pt>
    <dgm:pt modelId="{A896728E-EA13-4952-B766-5326AABA1797}" type="pres">
      <dgm:prSet presAssocID="{7BB5BD74-6F1E-4AAC-BCF5-6175A3DF7960}" presName="node" presStyleLbl="node1" presStyleIdx="2" presStyleCnt="4" custScaleY="121989">
        <dgm:presLayoutVars>
          <dgm:bulletEnabled val="1"/>
        </dgm:presLayoutVars>
      </dgm:prSet>
      <dgm:spPr/>
    </dgm:pt>
    <dgm:pt modelId="{EAAAE866-4F6A-4B1E-8119-4E7D96AAED00}" type="pres">
      <dgm:prSet presAssocID="{AC38FA90-A368-4DD9-BA13-489C3ACB1A35}" presName="sibTrans" presStyleCnt="0"/>
      <dgm:spPr/>
    </dgm:pt>
    <dgm:pt modelId="{B2B65696-7A78-4456-9A4D-01E8388BAB00}" type="pres">
      <dgm:prSet presAssocID="{1A59C4B1-F4E7-4D71-B6DE-4922BDAF52A8}" presName="node" presStyleLbl="node1" presStyleIdx="3" presStyleCnt="4" custScaleY="121989">
        <dgm:presLayoutVars>
          <dgm:bulletEnabled val="1"/>
        </dgm:presLayoutVars>
      </dgm:prSet>
      <dgm:spPr/>
    </dgm:pt>
  </dgm:ptLst>
  <dgm:cxnLst>
    <dgm:cxn modelId="{37A0CA31-E8B2-42CA-AFFD-5AF1A978493A}" type="presOf" srcId="{4C56002C-43B8-4E3C-A01D-950CD65166B7}" destId="{77FC3E4A-1135-42B5-803B-B1608B29C9E2}" srcOrd="0" destOrd="0" presId="urn:microsoft.com/office/officeart/2005/8/layout/default"/>
    <dgm:cxn modelId="{A69CD03C-32F6-4101-90C9-AC87FC5FF1E7}" srcId="{4C56002C-43B8-4E3C-A01D-950CD65166B7}" destId="{BE9ECE73-C7F1-4FEE-89B9-0A057292D463}" srcOrd="1" destOrd="0" parTransId="{FCBBB996-37E3-4975-953B-C68D5C689586}" sibTransId="{20CFAE82-87E7-4CEE-8426-7A2BA0FCA3BF}"/>
    <dgm:cxn modelId="{B02CD56E-4FC2-4BC0-857B-45F5CADBFA91}" type="presOf" srcId="{1A59C4B1-F4E7-4D71-B6DE-4922BDAF52A8}" destId="{B2B65696-7A78-4456-9A4D-01E8388BAB00}" srcOrd="0" destOrd="0" presId="urn:microsoft.com/office/officeart/2005/8/layout/default"/>
    <dgm:cxn modelId="{8A6525AE-C423-4FC8-906A-0D9BB5911023}" type="presOf" srcId="{BE9ECE73-C7F1-4FEE-89B9-0A057292D463}" destId="{662805F4-09BC-4095-9D16-D5A4911BD8F8}" srcOrd="0" destOrd="0" presId="urn:microsoft.com/office/officeart/2005/8/layout/default"/>
    <dgm:cxn modelId="{83E2B5C0-2DA5-49C3-AE50-071B3E2CD18E}" type="presOf" srcId="{7BB5BD74-6F1E-4AAC-BCF5-6175A3DF7960}" destId="{A896728E-EA13-4952-B766-5326AABA1797}" srcOrd="0" destOrd="0" presId="urn:microsoft.com/office/officeart/2005/8/layout/default"/>
    <dgm:cxn modelId="{273851C1-8D27-438C-9A47-B59B7616F15F}" srcId="{4C56002C-43B8-4E3C-A01D-950CD65166B7}" destId="{1A59C4B1-F4E7-4D71-B6DE-4922BDAF52A8}" srcOrd="3" destOrd="0" parTransId="{6D60387D-BD0A-45C2-B7F6-BCC40EA80890}" sibTransId="{BCE48B09-B3D3-4070-9E20-BD5A353A539E}"/>
    <dgm:cxn modelId="{3EDDB8D5-9B72-4294-A6D7-88E4A0116420}" type="presOf" srcId="{D09819DF-9D2B-468D-98B0-3551F47C9EDC}" destId="{FB01F2BE-574D-4558-9374-4495B0E5A04D}" srcOrd="0" destOrd="0" presId="urn:microsoft.com/office/officeart/2005/8/layout/default"/>
    <dgm:cxn modelId="{12D5E9FA-142E-4B7B-BF11-1D2D9C3FF2DA}" srcId="{4C56002C-43B8-4E3C-A01D-950CD65166B7}" destId="{7BB5BD74-6F1E-4AAC-BCF5-6175A3DF7960}" srcOrd="2" destOrd="0" parTransId="{43AA0902-2E8E-4ACA-971A-E9C23BAA6558}" sibTransId="{AC38FA90-A368-4DD9-BA13-489C3ACB1A35}"/>
    <dgm:cxn modelId="{1066E7FF-C10D-4971-BA3D-D9F382F905A8}" srcId="{4C56002C-43B8-4E3C-A01D-950CD65166B7}" destId="{D09819DF-9D2B-468D-98B0-3551F47C9EDC}" srcOrd="0" destOrd="0" parTransId="{51F0791A-DEFB-4AA7-8183-8BB02781A375}" sibTransId="{C72112CA-2AEF-45C6-B57D-06BA2B3BB55F}"/>
    <dgm:cxn modelId="{F1D6E4EF-94FB-40E8-BE5D-94EC50932378}" type="presParOf" srcId="{77FC3E4A-1135-42B5-803B-B1608B29C9E2}" destId="{FB01F2BE-574D-4558-9374-4495B0E5A04D}" srcOrd="0" destOrd="0" presId="urn:microsoft.com/office/officeart/2005/8/layout/default"/>
    <dgm:cxn modelId="{D9038424-92DD-455E-A022-CD03899CCC5E}" type="presParOf" srcId="{77FC3E4A-1135-42B5-803B-B1608B29C9E2}" destId="{3EA9FC34-AC41-4574-AE8E-5E3DDFB58C40}" srcOrd="1" destOrd="0" presId="urn:microsoft.com/office/officeart/2005/8/layout/default"/>
    <dgm:cxn modelId="{1B7D54FB-DF86-4500-9FBC-6265AE0F9F0D}" type="presParOf" srcId="{77FC3E4A-1135-42B5-803B-B1608B29C9E2}" destId="{662805F4-09BC-4095-9D16-D5A4911BD8F8}" srcOrd="2" destOrd="0" presId="urn:microsoft.com/office/officeart/2005/8/layout/default"/>
    <dgm:cxn modelId="{D5FD4828-D851-443E-91DC-22B572D0D211}" type="presParOf" srcId="{77FC3E4A-1135-42B5-803B-B1608B29C9E2}" destId="{9104C868-61C2-4853-9930-EBCE28F74117}" srcOrd="3" destOrd="0" presId="urn:microsoft.com/office/officeart/2005/8/layout/default"/>
    <dgm:cxn modelId="{B61E099B-283F-43E0-91B9-04CCBE23A3F5}" type="presParOf" srcId="{77FC3E4A-1135-42B5-803B-B1608B29C9E2}" destId="{A896728E-EA13-4952-B766-5326AABA1797}" srcOrd="4" destOrd="0" presId="urn:microsoft.com/office/officeart/2005/8/layout/default"/>
    <dgm:cxn modelId="{8D57D076-FB77-4A6D-A723-C6998C808066}" type="presParOf" srcId="{77FC3E4A-1135-42B5-803B-B1608B29C9E2}" destId="{EAAAE866-4F6A-4B1E-8119-4E7D96AAED00}" srcOrd="5" destOrd="0" presId="urn:microsoft.com/office/officeart/2005/8/layout/default"/>
    <dgm:cxn modelId="{1CD0372C-DAE5-487A-A03C-4F1212884F0F}" type="presParOf" srcId="{77FC3E4A-1135-42B5-803B-B1608B29C9E2}" destId="{B2B65696-7A78-4456-9A4D-01E8388BAB00}"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0080F3-1E2E-49D2-A9A6-55146C358945}" type="doc">
      <dgm:prSet loTypeId="urn:microsoft.com/office/officeart/2005/8/layout/process1" loCatId="process" qsTypeId="urn:microsoft.com/office/officeart/2005/8/quickstyle/simple4" qsCatId="simple" csTypeId="urn:microsoft.com/office/officeart/2005/8/colors/accent1_2" csCatId="accent1" phldr="1"/>
      <dgm:spPr/>
    </dgm:pt>
    <dgm:pt modelId="{9FF1A6B8-0B00-4C4F-A4EB-8F0BCC53EA17}">
      <dgm:prSet phldrT="[Text]"/>
      <dgm:spPr/>
      <dgm:t>
        <a:bodyPr/>
        <a:lstStyle/>
        <a:p>
          <a:r>
            <a:rPr lang="en-ZA" dirty="0">
              <a:effectLst>
                <a:outerShdw blurRad="38100" dist="38100" dir="2700000" algn="tl">
                  <a:srgbClr val="000000">
                    <a:alpha val="43137"/>
                  </a:srgbClr>
                </a:outerShdw>
              </a:effectLst>
            </a:rPr>
            <a:t>1. Define </a:t>
          </a:r>
          <a:r>
            <a:rPr lang="en-ZA" dirty="0" err="1">
              <a:effectLst>
                <a:outerShdw blurRad="38100" dist="38100" dir="2700000" algn="tl">
                  <a:srgbClr val="000000">
                    <a:alpha val="43137"/>
                  </a:srgbClr>
                </a:outerShdw>
              </a:effectLst>
            </a:rPr>
            <a:t>tu</a:t>
          </a:r>
          <a:r>
            <a:rPr lang="en-ZA" dirty="0">
              <a:effectLst>
                <a:outerShdw blurRad="38100" dist="38100" dir="2700000" algn="tl">
                  <a:srgbClr val="000000">
                    <a:alpha val="43137"/>
                  </a:srgbClr>
                </a:outerShdw>
              </a:effectLst>
            </a:rPr>
            <a:t> </a:t>
          </a:r>
          <a:r>
            <a:rPr lang="en-ZA" dirty="0" err="1">
              <a:effectLst>
                <a:outerShdw blurRad="38100" dist="38100" dir="2700000" algn="tl">
                  <a:srgbClr val="000000">
                    <a:alpha val="43137"/>
                  </a:srgbClr>
                </a:outerShdw>
              </a:effectLst>
            </a:rPr>
            <a:t>propósito</a:t>
          </a:r>
          <a:endParaRPr lang="en-ZA" dirty="0">
            <a:effectLst>
              <a:outerShdw blurRad="38100" dist="38100" dir="2700000" algn="tl">
                <a:srgbClr val="000000">
                  <a:alpha val="43137"/>
                </a:srgbClr>
              </a:outerShdw>
            </a:effectLst>
          </a:endParaRPr>
        </a:p>
      </dgm:t>
    </dgm:pt>
    <dgm:pt modelId="{DAA20742-C458-4C56-BE04-5B70F06BBA8D}" type="parTrans" cxnId="{B7DB84D6-1D21-4EF4-83A2-3E617025E38E}">
      <dgm:prSet/>
      <dgm:spPr/>
      <dgm:t>
        <a:bodyPr/>
        <a:lstStyle/>
        <a:p>
          <a:endParaRPr lang="en-ZA"/>
        </a:p>
      </dgm:t>
    </dgm:pt>
    <dgm:pt modelId="{5FD8D1DC-51FB-4382-ADCF-3A706DD6CF5B}" type="sibTrans" cxnId="{B7DB84D6-1D21-4EF4-83A2-3E617025E38E}">
      <dgm:prSet/>
      <dgm:spPr/>
      <dgm:t>
        <a:bodyPr/>
        <a:lstStyle/>
        <a:p>
          <a:endParaRPr lang="en-ZA"/>
        </a:p>
      </dgm:t>
    </dgm:pt>
    <dgm:pt modelId="{F9CE198E-F533-434C-993E-B9681DDD7850}">
      <dgm:prSet/>
      <dgm:spPr/>
      <dgm:t>
        <a:bodyPr/>
        <a:lstStyle/>
        <a:p>
          <a:r>
            <a:rPr lang="es-ES" dirty="0">
              <a:effectLst>
                <a:outerShdw blurRad="38100" dist="38100" dir="2700000" algn="tl">
                  <a:srgbClr val="000000">
                    <a:alpha val="43137"/>
                  </a:srgbClr>
                </a:outerShdw>
              </a:effectLst>
            </a:rPr>
            <a:t>2. Sea lo más específico posible</a:t>
          </a:r>
          <a:endParaRPr lang="en-ZA" dirty="0">
            <a:effectLst>
              <a:outerShdw blurRad="38100" dist="38100" dir="2700000" algn="tl">
                <a:srgbClr val="000000">
                  <a:alpha val="43137"/>
                </a:srgbClr>
              </a:outerShdw>
            </a:effectLst>
          </a:endParaRPr>
        </a:p>
      </dgm:t>
    </dgm:pt>
    <dgm:pt modelId="{AA39C1D6-5A13-434E-B68A-D5D35879C43A}" type="parTrans" cxnId="{DAF7C082-FBA0-43A9-BFB0-2405960DC00A}">
      <dgm:prSet/>
      <dgm:spPr/>
      <dgm:t>
        <a:bodyPr/>
        <a:lstStyle/>
        <a:p>
          <a:endParaRPr lang="en-ZA"/>
        </a:p>
      </dgm:t>
    </dgm:pt>
    <dgm:pt modelId="{ED387281-1280-40AA-8B19-D7E81F3D62C0}" type="sibTrans" cxnId="{DAF7C082-FBA0-43A9-BFB0-2405960DC00A}">
      <dgm:prSet/>
      <dgm:spPr/>
      <dgm:t>
        <a:bodyPr/>
        <a:lstStyle/>
        <a:p>
          <a:endParaRPr lang="en-ZA"/>
        </a:p>
      </dgm:t>
    </dgm:pt>
    <dgm:pt modelId="{D3E6B59C-1145-4590-B2B6-6E17D74D47A5}">
      <dgm:prSet/>
      <dgm:spPr/>
      <dgm:t>
        <a:bodyPr/>
        <a:lstStyle/>
        <a:p>
          <a:r>
            <a:rPr lang="es-ES" dirty="0">
              <a:effectLst>
                <a:outerShdw blurRad="38100" dist="38100" dir="2700000" algn="tl">
                  <a:srgbClr val="000000">
                    <a:alpha val="43137"/>
                  </a:srgbClr>
                </a:outerShdw>
              </a:effectLst>
            </a:rPr>
            <a:t>3. Decida si necesita ajustar o aumentar la recopilación de datos</a:t>
          </a:r>
          <a:endParaRPr lang="en-ZA" dirty="0">
            <a:effectLst>
              <a:outerShdw blurRad="38100" dist="38100" dir="2700000" algn="tl">
                <a:srgbClr val="000000">
                  <a:alpha val="43137"/>
                </a:srgbClr>
              </a:outerShdw>
            </a:effectLst>
          </a:endParaRPr>
        </a:p>
      </dgm:t>
    </dgm:pt>
    <dgm:pt modelId="{98AFD530-2FED-4223-B4FC-5B2FDBFA51C3}" type="parTrans" cxnId="{C3B9A45A-B425-44E1-A89D-B39545F47144}">
      <dgm:prSet/>
      <dgm:spPr/>
      <dgm:t>
        <a:bodyPr/>
        <a:lstStyle/>
        <a:p>
          <a:endParaRPr lang="en-ZA"/>
        </a:p>
      </dgm:t>
    </dgm:pt>
    <dgm:pt modelId="{A5AE4FFA-E494-4026-8DB2-FF2E666503C1}" type="sibTrans" cxnId="{C3B9A45A-B425-44E1-A89D-B39545F47144}">
      <dgm:prSet/>
      <dgm:spPr/>
      <dgm:t>
        <a:bodyPr/>
        <a:lstStyle/>
        <a:p>
          <a:endParaRPr lang="en-ZA"/>
        </a:p>
      </dgm:t>
    </dgm:pt>
    <dgm:pt modelId="{63321131-7EED-4F9F-9755-E4144F83F1B9}" type="pres">
      <dgm:prSet presAssocID="{730080F3-1E2E-49D2-A9A6-55146C358945}" presName="Name0" presStyleCnt="0">
        <dgm:presLayoutVars>
          <dgm:dir/>
          <dgm:resizeHandles val="exact"/>
        </dgm:presLayoutVars>
      </dgm:prSet>
      <dgm:spPr/>
    </dgm:pt>
    <dgm:pt modelId="{7516EE60-C34A-4D09-A3A2-B7CB14577C06}" type="pres">
      <dgm:prSet presAssocID="{9FF1A6B8-0B00-4C4F-A4EB-8F0BCC53EA17}" presName="node" presStyleLbl="node1" presStyleIdx="0" presStyleCnt="3">
        <dgm:presLayoutVars>
          <dgm:bulletEnabled val="1"/>
        </dgm:presLayoutVars>
      </dgm:prSet>
      <dgm:spPr/>
    </dgm:pt>
    <dgm:pt modelId="{48B2439A-51E0-4C46-8B4E-3F658CED034A}" type="pres">
      <dgm:prSet presAssocID="{5FD8D1DC-51FB-4382-ADCF-3A706DD6CF5B}" presName="sibTrans" presStyleLbl="sibTrans2D1" presStyleIdx="0" presStyleCnt="2"/>
      <dgm:spPr/>
    </dgm:pt>
    <dgm:pt modelId="{9EC2A736-6454-48D9-8515-53FABB4E8846}" type="pres">
      <dgm:prSet presAssocID="{5FD8D1DC-51FB-4382-ADCF-3A706DD6CF5B}" presName="connectorText" presStyleLbl="sibTrans2D1" presStyleIdx="0" presStyleCnt="2"/>
      <dgm:spPr/>
    </dgm:pt>
    <dgm:pt modelId="{67E64387-A9E9-43DC-9EF3-56AD70127E5A}" type="pres">
      <dgm:prSet presAssocID="{F9CE198E-F533-434C-993E-B9681DDD7850}" presName="node" presStyleLbl="node1" presStyleIdx="1" presStyleCnt="3">
        <dgm:presLayoutVars>
          <dgm:bulletEnabled val="1"/>
        </dgm:presLayoutVars>
      </dgm:prSet>
      <dgm:spPr/>
    </dgm:pt>
    <dgm:pt modelId="{E094566B-4D87-4E1F-9326-56BCDC9886B3}" type="pres">
      <dgm:prSet presAssocID="{ED387281-1280-40AA-8B19-D7E81F3D62C0}" presName="sibTrans" presStyleLbl="sibTrans2D1" presStyleIdx="1" presStyleCnt="2"/>
      <dgm:spPr/>
    </dgm:pt>
    <dgm:pt modelId="{A7E19578-262D-4D22-8366-A2F3711323F6}" type="pres">
      <dgm:prSet presAssocID="{ED387281-1280-40AA-8B19-D7E81F3D62C0}" presName="connectorText" presStyleLbl="sibTrans2D1" presStyleIdx="1" presStyleCnt="2"/>
      <dgm:spPr/>
    </dgm:pt>
    <dgm:pt modelId="{C3E82436-2572-4E6B-95D4-0BADF4C92E71}" type="pres">
      <dgm:prSet presAssocID="{D3E6B59C-1145-4590-B2B6-6E17D74D47A5}" presName="node" presStyleLbl="node1" presStyleIdx="2" presStyleCnt="3">
        <dgm:presLayoutVars>
          <dgm:bulletEnabled val="1"/>
        </dgm:presLayoutVars>
      </dgm:prSet>
      <dgm:spPr/>
    </dgm:pt>
  </dgm:ptLst>
  <dgm:cxnLst>
    <dgm:cxn modelId="{4168E52D-4922-47CA-9E52-6A48EAF3BEB9}" type="presOf" srcId="{F9CE198E-F533-434C-993E-B9681DDD7850}" destId="{67E64387-A9E9-43DC-9EF3-56AD70127E5A}" srcOrd="0" destOrd="0" presId="urn:microsoft.com/office/officeart/2005/8/layout/process1"/>
    <dgm:cxn modelId="{8C1A6537-146A-4547-99F4-DEF94C9A3061}" type="presOf" srcId="{ED387281-1280-40AA-8B19-D7E81F3D62C0}" destId="{A7E19578-262D-4D22-8366-A2F3711323F6}" srcOrd="1" destOrd="0" presId="urn:microsoft.com/office/officeart/2005/8/layout/process1"/>
    <dgm:cxn modelId="{93C11441-C11B-46BD-BF11-962190BDEF3D}" type="presOf" srcId="{5FD8D1DC-51FB-4382-ADCF-3A706DD6CF5B}" destId="{9EC2A736-6454-48D9-8515-53FABB4E8846}" srcOrd="1" destOrd="0" presId="urn:microsoft.com/office/officeart/2005/8/layout/process1"/>
    <dgm:cxn modelId="{793F1A67-0829-4BD5-A0C8-B239AE5B19AF}" type="presOf" srcId="{D3E6B59C-1145-4590-B2B6-6E17D74D47A5}" destId="{C3E82436-2572-4E6B-95D4-0BADF4C92E71}" srcOrd="0" destOrd="0" presId="urn:microsoft.com/office/officeart/2005/8/layout/process1"/>
    <dgm:cxn modelId="{5594F651-82FD-45CF-9D14-FE27230B7605}" type="presOf" srcId="{5FD8D1DC-51FB-4382-ADCF-3A706DD6CF5B}" destId="{48B2439A-51E0-4C46-8B4E-3F658CED034A}" srcOrd="0" destOrd="0" presId="urn:microsoft.com/office/officeart/2005/8/layout/process1"/>
    <dgm:cxn modelId="{BCE95653-F6CD-4E94-861A-A95CE277A956}" type="presOf" srcId="{ED387281-1280-40AA-8B19-D7E81F3D62C0}" destId="{E094566B-4D87-4E1F-9326-56BCDC9886B3}" srcOrd="0" destOrd="0" presId="urn:microsoft.com/office/officeart/2005/8/layout/process1"/>
    <dgm:cxn modelId="{C3B9A45A-B425-44E1-A89D-B39545F47144}" srcId="{730080F3-1E2E-49D2-A9A6-55146C358945}" destId="{D3E6B59C-1145-4590-B2B6-6E17D74D47A5}" srcOrd="2" destOrd="0" parTransId="{98AFD530-2FED-4223-B4FC-5B2FDBFA51C3}" sibTransId="{A5AE4FFA-E494-4026-8DB2-FF2E666503C1}"/>
    <dgm:cxn modelId="{DAF7C082-FBA0-43A9-BFB0-2405960DC00A}" srcId="{730080F3-1E2E-49D2-A9A6-55146C358945}" destId="{F9CE198E-F533-434C-993E-B9681DDD7850}" srcOrd="1" destOrd="0" parTransId="{AA39C1D6-5A13-434E-B68A-D5D35879C43A}" sibTransId="{ED387281-1280-40AA-8B19-D7E81F3D62C0}"/>
    <dgm:cxn modelId="{C4FE7993-5957-4A3B-B22C-6D4667632F7D}" type="presOf" srcId="{730080F3-1E2E-49D2-A9A6-55146C358945}" destId="{63321131-7EED-4F9F-9755-E4144F83F1B9}" srcOrd="0" destOrd="0" presId="urn:microsoft.com/office/officeart/2005/8/layout/process1"/>
    <dgm:cxn modelId="{B7DB84D6-1D21-4EF4-83A2-3E617025E38E}" srcId="{730080F3-1E2E-49D2-A9A6-55146C358945}" destId="{9FF1A6B8-0B00-4C4F-A4EB-8F0BCC53EA17}" srcOrd="0" destOrd="0" parTransId="{DAA20742-C458-4C56-BE04-5B70F06BBA8D}" sibTransId="{5FD8D1DC-51FB-4382-ADCF-3A706DD6CF5B}"/>
    <dgm:cxn modelId="{CA6F2CEF-868D-40C4-9E0A-1C0791686DE4}" type="presOf" srcId="{9FF1A6B8-0B00-4C4F-A4EB-8F0BCC53EA17}" destId="{7516EE60-C34A-4D09-A3A2-B7CB14577C06}" srcOrd="0" destOrd="0" presId="urn:microsoft.com/office/officeart/2005/8/layout/process1"/>
    <dgm:cxn modelId="{F519A583-D430-48C8-9D2C-8FE49C5825F7}" type="presParOf" srcId="{63321131-7EED-4F9F-9755-E4144F83F1B9}" destId="{7516EE60-C34A-4D09-A3A2-B7CB14577C06}" srcOrd="0" destOrd="0" presId="urn:microsoft.com/office/officeart/2005/8/layout/process1"/>
    <dgm:cxn modelId="{A1739F8B-8F47-40FF-AFA2-1E5561A5F5A7}" type="presParOf" srcId="{63321131-7EED-4F9F-9755-E4144F83F1B9}" destId="{48B2439A-51E0-4C46-8B4E-3F658CED034A}" srcOrd="1" destOrd="0" presId="urn:microsoft.com/office/officeart/2005/8/layout/process1"/>
    <dgm:cxn modelId="{54C74530-C6A6-49B0-B74B-8E4BF1B77D4F}" type="presParOf" srcId="{48B2439A-51E0-4C46-8B4E-3F658CED034A}" destId="{9EC2A736-6454-48D9-8515-53FABB4E8846}" srcOrd="0" destOrd="0" presId="urn:microsoft.com/office/officeart/2005/8/layout/process1"/>
    <dgm:cxn modelId="{266ED574-6D10-4A3A-A5E6-A616F2539ED0}" type="presParOf" srcId="{63321131-7EED-4F9F-9755-E4144F83F1B9}" destId="{67E64387-A9E9-43DC-9EF3-56AD70127E5A}" srcOrd="2" destOrd="0" presId="urn:microsoft.com/office/officeart/2005/8/layout/process1"/>
    <dgm:cxn modelId="{B271FB18-3A85-4B3A-B23B-8A84E5D4A6D8}" type="presParOf" srcId="{63321131-7EED-4F9F-9755-E4144F83F1B9}" destId="{E094566B-4D87-4E1F-9326-56BCDC9886B3}" srcOrd="3" destOrd="0" presId="urn:microsoft.com/office/officeart/2005/8/layout/process1"/>
    <dgm:cxn modelId="{4C086DD9-9D8E-49D1-9428-E54750DA8EAF}" type="presParOf" srcId="{E094566B-4D87-4E1F-9326-56BCDC9886B3}" destId="{A7E19578-262D-4D22-8366-A2F3711323F6}" srcOrd="0" destOrd="0" presId="urn:microsoft.com/office/officeart/2005/8/layout/process1"/>
    <dgm:cxn modelId="{D5744D16-5797-4806-B993-6EB7E45A536D}" type="presParOf" srcId="{63321131-7EED-4F9F-9755-E4144F83F1B9}" destId="{C3E82436-2572-4E6B-95D4-0BADF4C92E71}"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DFDF704-DE2F-4698-9BC4-3CC946C6324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103E7D88-0C04-48C7-A1EE-0B77527072E5}">
      <dgm:prSet phldrT="[Text]" custT="1"/>
      <dgm:spPr/>
      <dgm:t>
        <a:bodyPr/>
        <a:lstStyle/>
        <a:p>
          <a:r>
            <a:rPr lang="en-ZA" sz="1800" dirty="0">
              <a:effectLst>
                <a:outerShdw blurRad="38100" dist="38100" dir="2700000" algn="tl">
                  <a:srgbClr val="000000">
                    <a:alpha val="43137"/>
                  </a:srgbClr>
                </a:outerShdw>
              </a:effectLst>
            </a:rPr>
            <a:t>1. </a:t>
          </a:r>
          <a:r>
            <a:rPr lang="en-ZA" sz="1800" dirty="0" err="1">
              <a:effectLst>
                <a:outerShdw blurRad="38100" dist="38100" dir="2700000" algn="tl">
                  <a:srgbClr val="000000">
                    <a:alpha val="43137"/>
                  </a:srgbClr>
                </a:outerShdw>
              </a:effectLst>
            </a:rPr>
            <a:t>Reformula</a:t>
          </a:r>
          <a:r>
            <a:rPr lang="en-ZA" sz="1800" dirty="0">
              <a:effectLst>
                <a:outerShdw blurRad="38100" dist="38100" dir="2700000" algn="tl">
                  <a:srgbClr val="000000">
                    <a:alpha val="43137"/>
                  </a:srgbClr>
                </a:outerShdw>
              </a:effectLst>
            </a:rPr>
            <a:t> la </a:t>
          </a:r>
          <a:r>
            <a:rPr lang="en-ZA" sz="1800" dirty="0" err="1">
              <a:effectLst>
                <a:outerShdw blurRad="38100" dist="38100" dir="2700000" algn="tl">
                  <a:srgbClr val="000000">
                    <a:alpha val="43137"/>
                  </a:srgbClr>
                </a:outerShdw>
              </a:effectLst>
            </a:rPr>
            <a:t>pregunta</a:t>
          </a:r>
          <a:r>
            <a:rPr lang="en-ZA" sz="1800" dirty="0">
              <a:effectLst>
                <a:outerShdw blurRad="38100" dist="38100" dir="2700000" algn="tl">
                  <a:srgbClr val="000000">
                    <a:alpha val="43137"/>
                  </a:srgbClr>
                </a:outerShdw>
              </a:effectLst>
            </a:rPr>
            <a:t>.</a:t>
          </a:r>
        </a:p>
      </dgm:t>
    </dgm:pt>
    <dgm:pt modelId="{2EEF8F97-2DFC-4C6A-A601-8E2E4F7C795D}" type="parTrans" cxnId="{3706446C-5BA6-4B0D-A3C7-2179E2A3E510}">
      <dgm:prSet/>
      <dgm:spPr/>
      <dgm:t>
        <a:bodyPr/>
        <a:lstStyle/>
        <a:p>
          <a:endParaRPr lang="en-ZA"/>
        </a:p>
      </dgm:t>
    </dgm:pt>
    <dgm:pt modelId="{AED2A308-8CF5-4D98-9F94-6999DFF83603}" type="sibTrans" cxnId="{3706446C-5BA6-4B0D-A3C7-2179E2A3E510}">
      <dgm:prSet/>
      <dgm:spPr/>
      <dgm:t>
        <a:bodyPr/>
        <a:lstStyle/>
        <a:p>
          <a:endParaRPr lang="en-ZA"/>
        </a:p>
      </dgm:t>
    </dgm:pt>
    <dgm:pt modelId="{DC343D53-108C-4C07-9D4A-13DDCA8074AB}">
      <dgm:prSet custT="1"/>
      <dgm:spPr/>
      <dgm:t>
        <a:bodyPr/>
        <a:lstStyle/>
        <a:p>
          <a:r>
            <a:rPr lang="es-ES" sz="1800" dirty="0">
              <a:effectLst>
                <a:outerShdw blurRad="38100" dist="38100" dir="2700000" algn="tl">
                  <a:srgbClr val="000000">
                    <a:alpha val="43137"/>
                  </a:srgbClr>
                </a:outerShdw>
              </a:effectLst>
            </a:rPr>
            <a:t>2. Considera una versión más amplia o más estrecha de la pregunta.</a:t>
          </a:r>
          <a:endParaRPr lang="en-ZA" sz="1800" dirty="0">
            <a:effectLst>
              <a:outerShdw blurRad="38100" dist="38100" dir="2700000" algn="tl">
                <a:srgbClr val="000000">
                  <a:alpha val="43137"/>
                </a:srgbClr>
              </a:outerShdw>
            </a:effectLst>
          </a:endParaRPr>
        </a:p>
      </dgm:t>
    </dgm:pt>
    <dgm:pt modelId="{5B56E3F2-AC64-4D7F-92C6-AD4563B916BB}" type="parTrans" cxnId="{7A1255CE-3DBE-4ACF-9C2C-652FF7167A32}">
      <dgm:prSet/>
      <dgm:spPr/>
      <dgm:t>
        <a:bodyPr/>
        <a:lstStyle/>
        <a:p>
          <a:endParaRPr lang="en-ZA"/>
        </a:p>
      </dgm:t>
    </dgm:pt>
    <dgm:pt modelId="{D53C20C1-3608-4564-A673-77E6C9B467D7}" type="sibTrans" cxnId="{7A1255CE-3DBE-4ACF-9C2C-652FF7167A32}">
      <dgm:prSet/>
      <dgm:spPr/>
      <dgm:t>
        <a:bodyPr/>
        <a:lstStyle/>
        <a:p>
          <a:endParaRPr lang="en-ZA"/>
        </a:p>
      </dgm:t>
    </dgm:pt>
    <dgm:pt modelId="{50420CA2-3CCB-4CE9-8E82-3F3DE34774DD}">
      <dgm:prSet custT="1"/>
      <dgm:spPr/>
      <dgm:t>
        <a:bodyPr/>
        <a:lstStyle/>
        <a:p>
          <a:r>
            <a:rPr lang="es-ES" sz="1700" dirty="0">
              <a:effectLst>
                <a:outerShdw blurRad="38100" dist="38100" dir="2700000" algn="tl">
                  <a:srgbClr val="000000">
                    <a:alpha val="43137"/>
                  </a:srgbClr>
                </a:outerShdw>
              </a:effectLst>
            </a:rPr>
            <a:t>3. Reescribe la pregunta desde la perspectiva de las diferentes partes interesadas.</a:t>
          </a:r>
          <a:endParaRPr lang="en-ZA" sz="1700" dirty="0">
            <a:effectLst>
              <a:outerShdw blurRad="38100" dist="38100" dir="2700000" algn="tl">
                <a:srgbClr val="000000">
                  <a:alpha val="43137"/>
                </a:srgbClr>
              </a:outerShdw>
            </a:effectLst>
          </a:endParaRPr>
        </a:p>
      </dgm:t>
    </dgm:pt>
    <dgm:pt modelId="{D18248B9-4A30-4CE5-A236-5A06EA71F4E4}" type="parTrans" cxnId="{DDBB3F9C-F6CC-410E-A425-9C5289EA7BA6}">
      <dgm:prSet/>
      <dgm:spPr/>
      <dgm:t>
        <a:bodyPr/>
        <a:lstStyle/>
        <a:p>
          <a:endParaRPr lang="en-ZA"/>
        </a:p>
      </dgm:t>
    </dgm:pt>
    <dgm:pt modelId="{7EF2584F-5AA7-46A8-8A97-632680931D94}" type="sibTrans" cxnId="{DDBB3F9C-F6CC-410E-A425-9C5289EA7BA6}">
      <dgm:prSet/>
      <dgm:spPr/>
      <dgm:t>
        <a:bodyPr/>
        <a:lstStyle/>
        <a:p>
          <a:endParaRPr lang="en-ZA"/>
        </a:p>
      </dgm:t>
    </dgm:pt>
    <dgm:pt modelId="{C7BC0D97-E876-4A47-A36F-E8774ADC23B7}">
      <dgm:prSet custT="1"/>
      <dgm:spPr/>
      <dgm:t>
        <a:bodyPr/>
        <a:lstStyle/>
        <a:p>
          <a:r>
            <a:rPr lang="es-ES" sz="1800" dirty="0">
              <a:effectLst>
                <a:outerShdw blurRad="38100" dist="38100" dir="2700000" algn="tl">
                  <a:srgbClr val="000000">
                    <a:alpha val="43137"/>
                  </a:srgbClr>
                </a:outerShdw>
              </a:effectLst>
            </a:rPr>
            <a:t>4. Supón que hay más de una solución posible.</a:t>
          </a:r>
          <a:endParaRPr lang="en-ZA" sz="1800" dirty="0">
            <a:effectLst>
              <a:outerShdw blurRad="38100" dist="38100" dir="2700000" algn="tl">
                <a:srgbClr val="000000">
                  <a:alpha val="43137"/>
                </a:srgbClr>
              </a:outerShdw>
            </a:effectLst>
          </a:endParaRPr>
        </a:p>
      </dgm:t>
    </dgm:pt>
    <dgm:pt modelId="{47000812-4135-4E30-8F6E-EBD13A833E9B}" type="parTrans" cxnId="{2458D74B-7F42-4AAE-93A3-1D6269A02A6A}">
      <dgm:prSet/>
      <dgm:spPr/>
      <dgm:t>
        <a:bodyPr/>
        <a:lstStyle/>
        <a:p>
          <a:endParaRPr lang="en-ZA"/>
        </a:p>
      </dgm:t>
    </dgm:pt>
    <dgm:pt modelId="{B8702C4B-E1BD-4928-A35B-1F08D6270DA2}" type="sibTrans" cxnId="{2458D74B-7F42-4AAE-93A3-1D6269A02A6A}">
      <dgm:prSet/>
      <dgm:spPr/>
      <dgm:t>
        <a:bodyPr/>
        <a:lstStyle/>
        <a:p>
          <a:endParaRPr lang="en-ZA"/>
        </a:p>
      </dgm:t>
    </dgm:pt>
    <dgm:pt modelId="{E3BBF0F9-D422-4696-8D66-FA107B2D9A8E}">
      <dgm:prSet custT="1"/>
      <dgm:spPr/>
      <dgm:t>
        <a:bodyPr/>
        <a:lstStyle/>
        <a:p>
          <a:r>
            <a:rPr lang="es-ES" sz="1800" dirty="0">
              <a:effectLst>
                <a:outerShdw blurRad="38100" dist="38100" dir="2700000" algn="tl">
                  <a:srgbClr val="000000">
                    <a:alpha val="43137"/>
                  </a:srgbClr>
                </a:outerShdw>
              </a:effectLst>
            </a:rPr>
            <a:t>5. Usa el lenguaje para enmarcar la pregunta de una manera más emocionante.</a:t>
          </a:r>
          <a:endParaRPr lang="en-ZA" sz="1800" dirty="0">
            <a:effectLst>
              <a:outerShdw blurRad="38100" dist="38100" dir="2700000" algn="tl">
                <a:srgbClr val="000000">
                  <a:alpha val="43137"/>
                </a:srgbClr>
              </a:outerShdw>
            </a:effectLst>
          </a:endParaRPr>
        </a:p>
      </dgm:t>
    </dgm:pt>
    <dgm:pt modelId="{310AA9F8-ABA2-4E14-AAA8-BE78C525F870}" type="parTrans" cxnId="{B334FB7A-2713-4891-97E5-4C88EAE01BE2}">
      <dgm:prSet/>
      <dgm:spPr/>
      <dgm:t>
        <a:bodyPr/>
        <a:lstStyle/>
        <a:p>
          <a:endParaRPr lang="en-ZA"/>
        </a:p>
      </dgm:t>
    </dgm:pt>
    <dgm:pt modelId="{B1E84436-8D0A-4226-84AC-C811F9968590}" type="sibTrans" cxnId="{B334FB7A-2713-4891-97E5-4C88EAE01BE2}">
      <dgm:prSet/>
      <dgm:spPr/>
      <dgm:t>
        <a:bodyPr/>
        <a:lstStyle/>
        <a:p>
          <a:endParaRPr lang="en-ZA"/>
        </a:p>
      </dgm:t>
    </dgm:pt>
    <dgm:pt modelId="{6CFB9749-7A13-428A-94E2-CB8187299283}">
      <dgm:prSet custT="1"/>
      <dgm:spPr/>
      <dgm:t>
        <a:bodyPr/>
        <a:lstStyle/>
        <a:p>
          <a:r>
            <a:rPr lang="es-ES" sz="1800" dirty="0">
              <a:effectLst>
                <a:outerShdw blurRad="38100" dist="38100" dir="2700000" algn="tl">
                  <a:srgbClr val="000000">
                    <a:alpha val="43137"/>
                  </a:srgbClr>
                </a:outerShdw>
              </a:effectLst>
            </a:rPr>
            <a:t>6. Invierte la pregunta y piense en lo que haría para generar un resultado opuesto.</a:t>
          </a:r>
          <a:endParaRPr lang="en-ZA" sz="1800" dirty="0">
            <a:effectLst>
              <a:outerShdw blurRad="38100" dist="38100" dir="2700000" algn="tl">
                <a:srgbClr val="000000">
                  <a:alpha val="43137"/>
                </a:srgbClr>
              </a:outerShdw>
            </a:effectLst>
          </a:endParaRPr>
        </a:p>
      </dgm:t>
    </dgm:pt>
    <dgm:pt modelId="{1071CFAB-669D-4404-8C5B-F01430A7D47C}" type="parTrans" cxnId="{373C6EF0-0378-4FC5-8E6E-18BFA3C2B834}">
      <dgm:prSet/>
      <dgm:spPr/>
      <dgm:t>
        <a:bodyPr/>
        <a:lstStyle/>
        <a:p>
          <a:endParaRPr lang="en-ZA"/>
        </a:p>
      </dgm:t>
    </dgm:pt>
    <dgm:pt modelId="{3B4BC3F6-A866-4644-82BC-099A93DFCA0F}" type="sibTrans" cxnId="{373C6EF0-0378-4FC5-8E6E-18BFA3C2B834}">
      <dgm:prSet/>
      <dgm:spPr/>
      <dgm:t>
        <a:bodyPr/>
        <a:lstStyle/>
        <a:p>
          <a:endParaRPr lang="en-ZA"/>
        </a:p>
      </dgm:t>
    </dgm:pt>
    <dgm:pt modelId="{75F6F45B-915A-47F4-9C85-A7BCF788F0DA}" type="pres">
      <dgm:prSet presAssocID="{7DFDF704-DE2F-4698-9BC4-3CC946C6324E}" presName="diagram" presStyleCnt="0">
        <dgm:presLayoutVars>
          <dgm:dir/>
          <dgm:resizeHandles val="exact"/>
        </dgm:presLayoutVars>
      </dgm:prSet>
      <dgm:spPr/>
    </dgm:pt>
    <dgm:pt modelId="{5BE19932-8067-4438-ACB8-58874A956FE8}" type="pres">
      <dgm:prSet presAssocID="{103E7D88-0C04-48C7-A1EE-0B77527072E5}" presName="node" presStyleLbl="node1" presStyleIdx="0" presStyleCnt="6">
        <dgm:presLayoutVars>
          <dgm:bulletEnabled val="1"/>
        </dgm:presLayoutVars>
      </dgm:prSet>
      <dgm:spPr/>
    </dgm:pt>
    <dgm:pt modelId="{D3302C40-A5A5-48B5-9F93-0CDA9F9A5C80}" type="pres">
      <dgm:prSet presAssocID="{AED2A308-8CF5-4D98-9F94-6999DFF83603}" presName="sibTrans" presStyleCnt="0"/>
      <dgm:spPr/>
    </dgm:pt>
    <dgm:pt modelId="{E0A6EAA3-D9F6-4150-8525-859323E9FA01}" type="pres">
      <dgm:prSet presAssocID="{DC343D53-108C-4C07-9D4A-13DDCA8074AB}" presName="node" presStyleLbl="node1" presStyleIdx="1" presStyleCnt="6">
        <dgm:presLayoutVars>
          <dgm:bulletEnabled val="1"/>
        </dgm:presLayoutVars>
      </dgm:prSet>
      <dgm:spPr/>
    </dgm:pt>
    <dgm:pt modelId="{072C3F8B-3C11-468A-9A48-DF72D541A9CD}" type="pres">
      <dgm:prSet presAssocID="{D53C20C1-3608-4564-A673-77E6C9B467D7}" presName="sibTrans" presStyleCnt="0"/>
      <dgm:spPr/>
    </dgm:pt>
    <dgm:pt modelId="{FC5996B8-A0D2-4BEA-9BAA-CC71FF8C7A9B}" type="pres">
      <dgm:prSet presAssocID="{50420CA2-3CCB-4CE9-8E82-3F3DE34774DD}" presName="node" presStyleLbl="node1" presStyleIdx="2" presStyleCnt="6">
        <dgm:presLayoutVars>
          <dgm:bulletEnabled val="1"/>
        </dgm:presLayoutVars>
      </dgm:prSet>
      <dgm:spPr/>
    </dgm:pt>
    <dgm:pt modelId="{1138F1BA-9AFF-45C4-9A96-0540AF36F495}" type="pres">
      <dgm:prSet presAssocID="{7EF2584F-5AA7-46A8-8A97-632680931D94}" presName="sibTrans" presStyleCnt="0"/>
      <dgm:spPr/>
    </dgm:pt>
    <dgm:pt modelId="{4C9F8E85-2A48-47DF-A9CF-6DABD2EE1A7C}" type="pres">
      <dgm:prSet presAssocID="{C7BC0D97-E876-4A47-A36F-E8774ADC23B7}" presName="node" presStyleLbl="node1" presStyleIdx="3" presStyleCnt="6">
        <dgm:presLayoutVars>
          <dgm:bulletEnabled val="1"/>
        </dgm:presLayoutVars>
      </dgm:prSet>
      <dgm:spPr/>
    </dgm:pt>
    <dgm:pt modelId="{F6728028-82CD-49F4-AE11-09BBDCA59FA5}" type="pres">
      <dgm:prSet presAssocID="{B8702C4B-E1BD-4928-A35B-1F08D6270DA2}" presName="sibTrans" presStyleCnt="0"/>
      <dgm:spPr/>
    </dgm:pt>
    <dgm:pt modelId="{086F071C-1E50-4F2C-8572-566F3BFA62B0}" type="pres">
      <dgm:prSet presAssocID="{E3BBF0F9-D422-4696-8D66-FA107B2D9A8E}" presName="node" presStyleLbl="node1" presStyleIdx="4" presStyleCnt="6">
        <dgm:presLayoutVars>
          <dgm:bulletEnabled val="1"/>
        </dgm:presLayoutVars>
      </dgm:prSet>
      <dgm:spPr/>
    </dgm:pt>
    <dgm:pt modelId="{00F99539-A1E9-4295-B119-560E6291B38C}" type="pres">
      <dgm:prSet presAssocID="{B1E84436-8D0A-4226-84AC-C811F9968590}" presName="sibTrans" presStyleCnt="0"/>
      <dgm:spPr/>
    </dgm:pt>
    <dgm:pt modelId="{F686311B-D1E7-4C50-BDBE-090812028122}" type="pres">
      <dgm:prSet presAssocID="{6CFB9749-7A13-428A-94E2-CB8187299283}" presName="node" presStyleLbl="node1" presStyleIdx="5" presStyleCnt="6">
        <dgm:presLayoutVars>
          <dgm:bulletEnabled val="1"/>
        </dgm:presLayoutVars>
      </dgm:prSet>
      <dgm:spPr/>
    </dgm:pt>
  </dgm:ptLst>
  <dgm:cxnLst>
    <dgm:cxn modelId="{60032400-582D-4528-B2C6-2918D66F0165}" type="presOf" srcId="{C7BC0D97-E876-4A47-A36F-E8774ADC23B7}" destId="{4C9F8E85-2A48-47DF-A9CF-6DABD2EE1A7C}" srcOrd="0" destOrd="0" presId="urn:microsoft.com/office/officeart/2005/8/layout/default"/>
    <dgm:cxn modelId="{A3973D2B-2E42-4328-B528-2B32C948EFF3}" type="presOf" srcId="{50420CA2-3CCB-4CE9-8E82-3F3DE34774DD}" destId="{FC5996B8-A0D2-4BEA-9BAA-CC71FF8C7A9B}" srcOrd="0" destOrd="0" presId="urn:microsoft.com/office/officeart/2005/8/layout/default"/>
    <dgm:cxn modelId="{2458D74B-7F42-4AAE-93A3-1D6269A02A6A}" srcId="{7DFDF704-DE2F-4698-9BC4-3CC946C6324E}" destId="{C7BC0D97-E876-4A47-A36F-E8774ADC23B7}" srcOrd="3" destOrd="0" parTransId="{47000812-4135-4E30-8F6E-EBD13A833E9B}" sibTransId="{B8702C4B-E1BD-4928-A35B-1F08D6270DA2}"/>
    <dgm:cxn modelId="{3706446C-5BA6-4B0D-A3C7-2179E2A3E510}" srcId="{7DFDF704-DE2F-4698-9BC4-3CC946C6324E}" destId="{103E7D88-0C04-48C7-A1EE-0B77527072E5}" srcOrd="0" destOrd="0" parTransId="{2EEF8F97-2DFC-4C6A-A601-8E2E4F7C795D}" sibTransId="{AED2A308-8CF5-4D98-9F94-6999DFF83603}"/>
    <dgm:cxn modelId="{AD3F2D54-4C55-40F8-958A-F12A8FF2E76F}" type="presOf" srcId="{6CFB9749-7A13-428A-94E2-CB8187299283}" destId="{F686311B-D1E7-4C50-BDBE-090812028122}" srcOrd="0" destOrd="0" presId="urn:microsoft.com/office/officeart/2005/8/layout/default"/>
    <dgm:cxn modelId="{20787957-EB1D-43E2-91D7-52C4354DCDCD}" type="presOf" srcId="{E3BBF0F9-D422-4696-8D66-FA107B2D9A8E}" destId="{086F071C-1E50-4F2C-8572-566F3BFA62B0}" srcOrd="0" destOrd="0" presId="urn:microsoft.com/office/officeart/2005/8/layout/default"/>
    <dgm:cxn modelId="{B334FB7A-2713-4891-97E5-4C88EAE01BE2}" srcId="{7DFDF704-DE2F-4698-9BC4-3CC946C6324E}" destId="{E3BBF0F9-D422-4696-8D66-FA107B2D9A8E}" srcOrd="4" destOrd="0" parTransId="{310AA9F8-ABA2-4E14-AAA8-BE78C525F870}" sibTransId="{B1E84436-8D0A-4226-84AC-C811F9968590}"/>
    <dgm:cxn modelId="{DDBB3F9C-F6CC-410E-A425-9C5289EA7BA6}" srcId="{7DFDF704-DE2F-4698-9BC4-3CC946C6324E}" destId="{50420CA2-3CCB-4CE9-8E82-3F3DE34774DD}" srcOrd="2" destOrd="0" parTransId="{D18248B9-4A30-4CE5-A236-5A06EA71F4E4}" sibTransId="{7EF2584F-5AA7-46A8-8A97-632680931D94}"/>
    <dgm:cxn modelId="{7B66F5AE-5A0B-4EF9-AF36-1B4C96C93DAE}" type="presOf" srcId="{DC343D53-108C-4C07-9D4A-13DDCA8074AB}" destId="{E0A6EAA3-D9F6-4150-8525-859323E9FA01}" srcOrd="0" destOrd="0" presId="urn:microsoft.com/office/officeart/2005/8/layout/default"/>
    <dgm:cxn modelId="{F6FF07B5-30DF-4025-9260-BCD07F46ABAB}" type="presOf" srcId="{103E7D88-0C04-48C7-A1EE-0B77527072E5}" destId="{5BE19932-8067-4438-ACB8-58874A956FE8}" srcOrd="0" destOrd="0" presId="urn:microsoft.com/office/officeart/2005/8/layout/default"/>
    <dgm:cxn modelId="{7A1255CE-3DBE-4ACF-9C2C-652FF7167A32}" srcId="{7DFDF704-DE2F-4698-9BC4-3CC946C6324E}" destId="{DC343D53-108C-4C07-9D4A-13DDCA8074AB}" srcOrd="1" destOrd="0" parTransId="{5B56E3F2-AC64-4D7F-92C6-AD4563B916BB}" sibTransId="{D53C20C1-3608-4564-A673-77E6C9B467D7}"/>
    <dgm:cxn modelId="{58BEB8D9-4F89-471F-B018-2D5D7768B406}" type="presOf" srcId="{7DFDF704-DE2F-4698-9BC4-3CC946C6324E}" destId="{75F6F45B-915A-47F4-9C85-A7BCF788F0DA}" srcOrd="0" destOrd="0" presId="urn:microsoft.com/office/officeart/2005/8/layout/default"/>
    <dgm:cxn modelId="{373C6EF0-0378-4FC5-8E6E-18BFA3C2B834}" srcId="{7DFDF704-DE2F-4698-9BC4-3CC946C6324E}" destId="{6CFB9749-7A13-428A-94E2-CB8187299283}" srcOrd="5" destOrd="0" parTransId="{1071CFAB-669D-4404-8C5B-F01430A7D47C}" sibTransId="{3B4BC3F6-A866-4644-82BC-099A93DFCA0F}"/>
    <dgm:cxn modelId="{D684CC38-C986-4986-AF06-D212FCC0490F}" type="presParOf" srcId="{75F6F45B-915A-47F4-9C85-A7BCF788F0DA}" destId="{5BE19932-8067-4438-ACB8-58874A956FE8}" srcOrd="0" destOrd="0" presId="urn:microsoft.com/office/officeart/2005/8/layout/default"/>
    <dgm:cxn modelId="{6D36F521-2F65-46C8-B8E8-AB60FF25E572}" type="presParOf" srcId="{75F6F45B-915A-47F4-9C85-A7BCF788F0DA}" destId="{D3302C40-A5A5-48B5-9F93-0CDA9F9A5C80}" srcOrd="1" destOrd="0" presId="urn:microsoft.com/office/officeart/2005/8/layout/default"/>
    <dgm:cxn modelId="{8ED7043E-D58C-420B-9A62-8F29DB91EF0B}" type="presParOf" srcId="{75F6F45B-915A-47F4-9C85-A7BCF788F0DA}" destId="{E0A6EAA3-D9F6-4150-8525-859323E9FA01}" srcOrd="2" destOrd="0" presId="urn:microsoft.com/office/officeart/2005/8/layout/default"/>
    <dgm:cxn modelId="{E0DED305-5490-4364-B2CD-BE6407BEB76F}" type="presParOf" srcId="{75F6F45B-915A-47F4-9C85-A7BCF788F0DA}" destId="{072C3F8B-3C11-468A-9A48-DF72D541A9CD}" srcOrd="3" destOrd="0" presId="urn:microsoft.com/office/officeart/2005/8/layout/default"/>
    <dgm:cxn modelId="{A31A990D-AC74-49CE-8C03-D41C79363B40}" type="presParOf" srcId="{75F6F45B-915A-47F4-9C85-A7BCF788F0DA}" destId="{FC5996B8-A0D2-4BEA-9BAA-CC71FF8C7A9B}" srcOrd="4" destOrd="0" presId="urn:microsoft.com/office/officeart/2005/8/layout/default"/>
    <dgm:cxn modelId="{CBD0527A-38E6-4B3E-A33E-EDD5906B05FE}" type="presParOf" srcId="{75F6F45B-915A-47F4-9C85-A7BCF788F0DA}" destId="{1138F1BA-9AFF-45C4-9A96-0540AF36F495}" srcOrd="5" destOrd="0" presId="urn:microsoft.com/office/officeart/2005/8/layout/default"/>
    <dgm:cxn modelId="{8588CCE3-492E-4B37-8CD9-27803A542B4D}" type="presParOf" srcId="{75F6F45B-915A-47F4-9C85-A7BCF788F0DA}" destId="{4C9F8E85-2A48-47DF-A9CF-6DABD2EE1A7C}" srcOrd="6" destOrd="0" presId="urn:microsoft.com/office/officeart/2005/8/layout/default"/>
    <dgm:cxn modelId="{553D2BD5-AAA0-49EE-9B2B-2A004FC326CD}" type="presParOf" srcId="{75F6F45B-915A-47F4-9C85-A7BCF788F0DA}" destId="{F6728028-82CD-49F4-AE11-09BBDCA59FA5}" srcOrd="7" destOrd="0" presId="urn:microsoft.com/office/officeart/2005/8/layout/default"/>
    <dgm:cxn modelId="{05F98FF9-A54D-4F99-951C-7C878261698D}" type="presParOf" srcId="{75F6F45B-915A-47F4-9C85-A7BCF788F0DA}" destId="{086F071C-1E50-4F2C-8572-566F3BFA62B0}" srcOrd="8" destOrd="0" presId="urn:microsoft.com/office/officeart/2005/8/layout/default"/>
    <dgm:cxn modelId="{DFC8119F-61A7-4847-BC1B-2083B95D4D36}" type="presParOf" srcId="{75F6F45B-915A-47F4-9C85-A7BCF788F0DA}" destId="{00F99539-A1E9-4295-B119-560E6291B38C}" srcOrd="9" destOrd="0" presId="urn:microsoft.com/office/officeart/2005/8/layout/default"/>
    <dgm:cxn modelId="{425C49E6-766B-41F6-A235-9BDF6FE6CB82}" type="presParOf" srcId="{75F6F45B-915A-47F4-9C85-A7BCF788F0DA}" destId="{F686311B-D1E7-4C50-BDBE-090812028122}"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7F0DA28-4728-4F5A-9107-96CE5365B50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01C46814-A29B-4B29-8414-06635DC40897}">
      <dgm:prSet phldrT="[Text]" custT="1"/>
      <dgm:spPr/>
      <dgm:t>
        <a:bodyPr/>
        <a:lstStyle/>
        <a:p>
          <a:r>
            <a:rPr lang="en-ZA" sz="2400" dirty="0" err="1">
              <a:effectLst>
                <a:outerShdw blurRad="38100" dist="38100" dir="2700000" algn="tl">
                  <a:srgbClr val="000000">
                    <a:alpha val="43137"/>
                  </a:srgbClr>
                </a:outerShdw>
              </a:effectLst>
            </a:rPr>
            <a:t>Asistencia</a:t>
          </a:r>
          <a:r>
            <a:rPr lang="en-ZA" sz="2400" dirty="0">
              <a:effectLst>
                <a:outerShdw blurRad="38100" dist="38100" dir="2700000" algn="tl">
                  <a:srgbClr val="000000">
                    <a:alpha val="43137"/>
                  </a:srgbClr>
                </a:outerShdw>
              </a:effectLst>
            </a:rPr>
            <a:t> </a:t>
          </a:r>
          <a:r>
            <a:rPr lang="en-ZA" sz="2400" dirty="0" err="1">
              <a:effectLst>
                <a:outerShdw blurRad="38100" dist="38100" dir="2700000" algn="tl">
                  <a:srgbClr val="000000">
                    <a:alpha val="43137"/>
                  </a:srgbClr>
                </a:outerShdw>
              </a:effectLst>
            </a:rPr>
            <a:t>remota</a:t>
          </a:r>
          <a:endParaRPr lang="en-ZA" sz="2400" dirty="0">
            <a:effectLst>
              <a:outerShdw blurRad="38100" dist="38100" dir="2700000" algn="tl">
                <a:srgbClr val="000000">
                  <a:alpha val="43137"/>
                </a:srgbClr>
              </a:outerShdw>
            </a:effectLst>
          </a:endParaRPr>
        </a:p>
      </dgm:t>
    </dgm:pt>
    <dgm:pt modelId="{D3092FCF-3F46-47BF-908C-162FE7E4585E}" type="parTrans" cxnId="{2CFBEAF8-3717-4F99-A2DD-D0EAF0977856}">
      <dgm:prSet/>
      <dgm:spPr/>
      <dgm:t>
        <a:bodyPr/>
        <a:lstStyle/>
        <a:p>
          <a:endParaRPr lang="en-ZA"/>
        </a:p>
      </dgm:t>
    </dgm:pt>
    <dgm:pt modelId="{3C8C4F06-4C70-49E8-8F7B-4F8A872E1473}" type="sibTrans" cxnId="{2CFBEAF8-3717-4F99-A2DD-D0EAF0977856}">
      <dgm:prSet/>
      <dgm:spPr/>
      <dgm:t>
        <a:bodyPr/>
        <a:lstStyle/>
        <a:p>
          <a:endParaRPr lang="en-ZA"/>
        </a:p>
      </dgm:t>
    </dgm:pt>
    <dgm:pt modelId="{5CFB52C6-BF51-4574-B923-100608572564}">
      <dgm:prSet custT="1"/>
      <dgm:spPr/>
      <dgm:t>
        <a:bodyPr/>
        <a:lstStyle/>
        <a:p>
          <a:r>
            <a:rPr lang="en-ZA" sz="2400" dirty="0" err="1">
              <a:effectLst>
                <a:outerShdw blurRad="38100" dist="38100" dir="2700000" algn="tl">
                  <a:srgbClr val="000000">
                    <a:alpha val="43137"/>
                  </a:srgbClr>
                </a:outerShdw>
              </a:effectLst>
            </a:rPr>
            <a:t>Capacitación</a:t>
          </a:r>
          <a:r>
            <a:rPr lang="en-ZA" sz="2400" dirty="0">
              <a:effectLst>
                <a:outerShdw blurRad="38100" dist="38100" dir="2700000" algn="tl">
                  <a:srgbClr val="000000">
                    <a:alpha val="43137"/>
                  </a:srgbClr>
                </a:outerShdw>
              </a:effectLst>
            </a:rPr>
            <a:t> </a:t>
          </a:r>
          <a:r>
            <a:rPr lang="en-ZA" sz="2400" dirty="0" err="1">
              <a:effectLst>
                <a:outerShdw blurRad="38100" dist="38100" dir="2700000" algn="tl">
                  <a:srgbClr val="000000">
                    <a:alpha val="43137"/>
                  </a:srgbClr>
                </a:outerShdw>
              </a:effectLst>
            </a:rPr>
            <a:t>en</a:t>
          </a:r>
          <a:r>
            <a:rPr lang="en-ZA" sz="2400" dirty="0">
              <a:effectLst>
                <a:outerShdw blurRad="38100" dist="38100" dir="2700000" algn="tl">
                  <a:srgbClr val="000000">
                    <a:alpha val="43137"/>
                  </a:srgbClr>
                </a:outerShdw>
              </a:effectLst>
            </a:rPr>
            <a:t> </a:t>
          </a:r>
          <a:r>
            <a:rPr lang="en-ZA" sz="2400" dirty="0" err="1">
              <a:effectLst>
                <a:outerShdw blurRad="38100" dist="38100" dir="2700000" algn="tl">
                  <a:srgbClr val="000000">
                    <a:alpha val="43137"/>
                  </a:srgbClr>
                </a:outerShdw>
              </a:effectLst>
            </a:rPr>
            <a:t>el</a:t>
          </a:r>
          <a:r>
            <a:rPr lang="en-ZA" sz="2400" dirty="0">
              <a:effectLst>
                <a:outerShdw blurRad="38100" dist="38100" dir="2700000" algn="tl">
                  <a:srgbClr val="000000">
                    <a:alpha val="43137"/>
                  </a:srgbClr>
                </a:outerShdw>
              </a:effectLst>
            </a:rPr>
            <a:t> </a:t>
          </a:r>
          <a:r>
            <a:rPr lang="en-ZA" sz="2400" dirty="0" err="1">
              <a:effectLst>
                <a:outerShdw blurRad="38100" dist="38100" dir="2700000" algn="tl">
                  <a:srgbClr val="000000">
                    <a:alpha val="43137"/>
                  </a:srgbClr>
                </a:outerShdw>
              </a:effectLst>
            </a:rPr>
            <a:t>trabajo</a:t>
          </a:r>
          <a:endParaRPr lang="en-ZA" sz="2400" dirty="0">
            <a:effectLst>
              <a:outerShdw blurRad="38100" dist="38100" dir="2700000" algn="tl">
                <a:srgbClr val="000000">
                  <a:alpha val="43137"/>
                </a:srgbClr>
              </a:outerShdw>
            </a:effectLst>
          </a:endParaRPr>
        </a:p>
      </dgm:t>
    </dgm:pt>
    <dgm:pt modelId="{AEDB195A-A30C-4E7A-9FCA-A28B0D4011C6}" type="parTrans" cxnId="{58CD412E-CB0A-408B-982A-364D1D57DE69}">
      <dgm:prSet/>
      <dgm:spPr/>
      <dgm:t>
        <a:bodyPr/>
        <a:lstStyle/>
        <a:p>
          <a:endParaRPr lang="en-ZA"/>
        </a:p>
      </dgm:t>
    </dgm:pt>
    <dgm:pt modelId="{CA9DC783-2198-4E80-9AA3-18FBC6F12F1B}" type="sibTrans" cxnId="{58CD412E-CB0A-408B-982A-364D1D57DE69}">
      <dgm:prSet/>
      <dgm:spPr/>
      <dgm:t>
        <a:bodyPr/>
        <a:lstStyle/>
        <a:p>
          <a:endParaRPr lang="en-ZA"/>
        </a:p>
      </dgm:t>
    </dgm:pt>
    <dgm:pt modelId="{B5886060-FCE7-4EB4-91D9-82AA7D4C1F92}">
      <dgm:prSet custT="1"/>
      <dgm:spPr/>
      <dgm:t>
        <a:bodyPr/>
        <a:lstStyle/>
        <a:p>
          <a:r>
            <a:rPr lang="en-ZA" sz="2400" dirty="0" err="1">
              <a:effectLst>
                <a:outerShdw blurRad="38100" dist="38100" dir="2700000" algn="tl">
                  <a:srgbClr val="000000">
                    <a:alpha val="43137"/>
                  </a:srgbClr>
                </a:outerShdw>
              </a:effectLst>
            </a:rPr>
            <a:t>Colaboraciones</a:t>
          </a:r>
          <a:r>
            <a:rPr lang="en-ZA" sz="2400" dirty="0">
              <a:effectLst>
                <a:outerShdw blurRad="38100" dist="38100" dir="2700000" algn="tl">
                  <a:srgbClr val="000000">
                    <a:alpha val="43137"/>
                  </a:srgbClr>
                </a:outerShdw>
              </a:effectLst>
            </a:rPr>
            <a:t> </a:t>
          </a:r>
          <a:r>
            <a:rPr lang="en-ZA" sz="2400" dirty="0" err="1">
              <a:effectLst>
                <a:outerShdw blurRad="38100" dist="38100" dir="2700000" algn="tl">
                  <a:srgbClr val="000000">
                    <a:alpha val="43137"/>
                  </a:srgbClr>
                </a:outerShdw>
              </a:effectLst>
            </a:rPr>
            <a:t>remotas</a:t>
          </a:r>
          <a:endParaRPr lang="en-ZA" sz="2400" dirty="0">
            <a:effectLst>
              <a:outerShdw blurRad="38100" dist="38100" dir="2700000" algn="tl">
                <a:srgbClr val="000000">
                  <a:alpha val="43137"/>
                </a:srgbClr>
              </a:outerShdw>
            </a:effectLst>
          </a:endParaRPr>
        </a:p>
      </dgm:t>
    </dgm:pt>
    <dgm:pt modelId="{6EFB922E-2CD0-4033-A8D6-DA6ACAD944F4}" type="parTrans" cxnId="{288244F6-A0A1-4963-8DF4-F72B4B4FE4C6}">
      <dgm:prSet/>
      <dgm:spPr/>
      <dgm:t>
        <a:bodyPr/>
        <a:lstStyle/>
        <a:p>
          <a:endParaRPr lang="en-ZA"/>
        </a:p>
      </dgm:t>
    </dgm:pt>
    <dgm:pt modelId="{00D87BA5-8FDA-4835-A0A3-E3E844B95EAB}" type="sibTrans" cxnId="{288244F6-A0A1-4963-8DF4-F72B4B4FE4C6}">
      <dgm:prSet/>
      <dgm:spPr/>
      <dgm:t>
        <a:bodyPr/>
        <a:lstStyle/>
        <a:p>
          <a:endParaRPr lang="en-ZA"/>
        </a:p>
      </dgm:t>
    </dgm:pt>
    <dgm:pt modelId="{9B3572A7-2F69-4DF2-A486-29894A9A42A6}">
      <dgm:prSet custT="1"/>
      <dgm:spPr/>
      <dgm:t>
        <a:bodyPr/>
        <a:lstStyle/>
        <a:p>
          <a:r>
            <a:rPr lang="en-ZA" sz="2400" dirty="0" err="1">
              <a:effectLst>
                <a:outerShdw blurRad="38100" dist="38100" dir="2700000" algn="tl">
                  <a:srgbClr val="000000">
                    <a:alpha val="43137"/>
                  </a:srgbClr>
                </a:outerShdw>
              </a:effectLst>
            </a:rPr>
            <a:t>Tareas</a:t>
          </a:r>
          <a:r>
            <a:rPr lang="en-ZA" sz="2400" dirty="0">
              <a:effectLst>
                <a:outerShdw blurRad="38100" dist="38100" dir="2700000" algn="tl">
                  <a:srgbClr val="000000">
                    <a:alpha val="43137"/>
                  </a:srgbClr>
                </a:outerShdw>
              </a:effectLst>
            </a:rPr>
            <a:t> </a:t>
          </a:r>
          <a:r>
            <a:rPr lang="en-ZA" sz="2400" dirty="0" err="1">
              <a:effectLst>
                <a:outerShdw blurRad="38100" dist="38100" dir="2700000" algn="tl">
                  <a:srgbClr val="000000">
                    <a:alpha val="43137"/>
                  </a:srgbClr>
                </a:outerShdw>
              </a:effectLst>
            </a:rPr>
            <a:t>asistidas</a:t>
          </a:r>
          <a:r>
            <a:rPr lang="en-ZA" sz="2400" dirty="0">
              <a:effectLst>
                <a:outerShdw blurRad="38100" dist="38100" dir="2700000" algn="tl">
                  <a:srgbClr val="000000">
                    <a:alpha val="43137"/>
                  </a:srgbClr>
                </a:outerShdw>
              </a:effectLst>
            </a:rPr>
            <a:t> </a:t>
          </a:r>
          <a:r>
            <a:rPr lang="en-ZA" sz="2400" dirty="0" err="1">
              <a:effectLst>
                <a:outerShdw blurRad="38100" dist="38100" dir="2700000" algn="tl">
                  <a:srgbClr val="000000">
                    <a:alpha val="43137"/>
                  </a:srgbClr>
                </a:outerShdw>
              </a:effectLst>
            </a:rPr>
            <a:t>por</a:t>
          </a:r>
          <a:r>
            <a:rPr lang="en-ZA" sz="2400" dirty="0">
              <a:effectLst>
                <a:outerShdw blurRad="38100" dist="38100" dir="2700000" algn="tl">
                  <a:srgbClr val="000000">
                    <a:alpha val="43137"/>
                  </a:srgbClr>
                </a:outerShdw>
              </a:effectLst>
            </a:rPr>
            <a:t> </a:t>
          </a:r>
          <a:r>
            <a:rPr lang="en-ZA" sz="2400" dirty="0" err="1">
              <a:effectLst>
                <a:outerShdw blurRad="38100" dist="38100" dir="2700000" algn="tl">
                  <a:srgbClr val="000000">
                    <a:alpha val="43137"/>
                  </a:srgbClr>
                </a:outerShdw>
              </a:effectLst>
            </a:rPr>
            <a:t>ordenador</a:t>
          </a:r>
          <a:endParaRPr lang="en-ZA" sz="2400" dirty="0">
            <a:effectLst>
              <a:outerShdw blurRad="38100" dist="38100" dir="2700000" algn="tl">
                <a:srgbClr val="000000">
                  <a:alpha val="43137"/>
                </a:srgbClr>
              </a:outerShdw>
            </a:effectLst>
          </a:endParaRPr>
        </a:p>
      </dgm:t>
    </dgm:pt>
    <dgm:pt modelId="{6243F889-3635-458C-A88B-641D091014DA}" type="parTrans" cxnId="{416AFF8C-BC10-4645-8346-88CEE224DD98}">
      <dgm:prSet/>
      <dgm:spPr/>
      <dgm:t>
        <a:bodyPr/>
        <a:lstStyle/>
        <a:p>
          <a:endParaRPr lang="en-ZA"/>
        </a:p>
      </dgm:t>
    </dgm:pt>
    <dgm:pt modelId="{8C65A83A-3120-45CB-9879-D74E08A7D2A8}" type="sibTrans" cxnId="{416AFF8C-BC10-4645-8346-88CEE224DD98}">
      <dgm:prSet/>
      <dgm:spPr/>
      <dgm:t>
        <a:bodyPr/>
        <a:lstStyle/>
        <a:p>
          <a:endParaRPr lang="en-ZA"/>
        </a:p>
      </dgm:t>
    </dgm:pt>
    <dgm:pt modelId="{FA04E90E-94D1-4735-9326-3A45C2678A81}">
      <dgm:prSet custT="1"/>
      <dgm:spPr/>
      <dgm:t>
        <a:bodyPr/>
        <a:lstStyle/>
        <a:p>
          <a:r>
            <a:rPr lang="en-ZA" sz="2400" dirty="0" err="1">
              <a:effectLst>
                <a:outerShdw blurRad="38100" dist="38100" dir="2700000" algn="tl">
                  <a:srgbClr val="000000">
                    <a:alpha val="43137"/>
                  </a:srgbClr>
                </a:outerShdw>
              </a:effectLst>
            </a:rPr>
            <a:t>Mantenimiento</a:t>
          </a:r>
          <a:r>
            <a:rPr lang="en-ZA" sz="2400" dirty="0">
              <a:effectLst>
                <a:outerShdw blurRad="38100" dist="38100" dir="2700000" algn="tl">
                  <a:srgbClr val="000000">
                    <a:alpha val="43137"/>
                  </a:srgbClr>
                </a:outerShdw>
              </a:effectLst>
            </a:rPr>
            <a:t> del </a:t>
          </a:r>
          <a:r>
            <a:rPr lang="en-ZA" sz="2400" dirty="0" err="1">
              <a:effectLst>
                <a:outerShdw blurRad="38100" dist="38100" dir="2700000" algn="tl">
                  <a:srgbClr val="000000">
                    <a:alpha val="43137"/>
                  </a:srgbClr>
                </a:outerShdw>
              </a:effectLst>
            </a:rPr>
            <a:t>producto</a:t>
          </a:r>
          <a:endParaRPr lang="en-ZA" sz="2400" dirty="0">
            <a:effectLst>
              <a:outerShdw blurRad="38100" dist="38100" dir="2700000" algn="tl">
                <a:srgbClr val="000000">
                  <a:alpha val="43137"/>
                </a:srgbClr>
              </a:outerShdw>
            </a:effectLst>
          </a:endParaRPr>
        </a:p>
      </dgm:t>
    </dgm:pt>
    <dgm:pt modelId="{541D6891-5DBC-4FB5-A392-6288EDB92D91}" type="parTrans" cxnId="{0A511244-DE9C-4297-A5A7-2FCB5E68B0D5}">
      <dgm:prSet/>
      <dgm:spPr/>
      <dgm:t>
        <a:bodyPr/>
        <a:lstStyle/>
        <a:p>
          <a:endParaRPr lang="en-ZA"/>
        </a:p>
      </dgm:t>
    </dgm:pt>
    <dgm:pt modelId="{B5BC9462-9A30-4785-B5DC-C35D1C9E8E0E}" type="sibTrans" cxnId="{0A511244-DE9C-4297-A5A7-2FCB5E68B0D5}">
      <dgm:prSet/>
      <dgm:spPr/>
      <dgm:t>
        <a:bodyPr/>
        <a:lstStyle/>
        <a:p>
          <a:endParaRPr lang="en-ZA"/>
        </a:p>
      </dgm:t>
    </dgm:pt>
    <dgm:pt modelId="{84BB1387-6D12-44B7-BBE9-92FB87AC50FC}">
      <dgm:prSet custT="1"/>
      <dgm:spPr/>
      <dgm:t>
        <a:bodyPr/>
        <a:lstStyle/>
        <a:p>
          <a:r>
            <a:rPr lang="es-ES" sz="2200" dirty="0">
              <a:effectLst>
                <a:outerShdw blurRad="38100" dist="38100" dir="2700000" algn="tl">
                  <a:srgbClr val="000000">
                    <a:alpha val="43137"/>
                  </a:srgbClr>
                </a:outerShdw>
              </a:effectLst>
            </a:rPr>
            <a:t>Intercambio de conocimientos: registro de tareas históricas para la capacitación</a:t>
          </a:r>
          <a:endParaRPr lang="en-ZA" sz="2200" dirty="0">
            <a:effectLst>
              <a:outerShdw blurRad="38100" dist="38100" dir="2700000" algn="tl">
                <a:srgbClr val="000000">
                  <a:alpha val="43137"/>
                </a:srgbClr>
              </a:outerShdw>
            </a:effectLst>
          </a:endParaRPr>
        </a:p>
      </dgm:t>
    </dgm:pt>
    <dgm:pt modelId="{8C3D4F67-C75F-4355-A238-7517610DF822}" type="parTrans" cxnId="{6C035D44-B796-4D9B-A363-762AAAE066D0}">
      <dgm:prSet/>
      <dgm:spPr/>
      <dgm:t>
        <a:bodyPr/>
        <a:lstStyle/>
        <a:p>
          <a:endParaRPr lang="en-ZA"/>
        </a:p>
      </dgm:t>
    </dgm:pt>
    <dgm:pt modelId="{68B8987D-F9A1-4D48-BE49-A60732C27BC5}" type="sibTrans" cxnId="{6C035D44-B796-4D9B-A363-762AAAE066D0}">
      <dgm:prSet/>
      <dgm:spPr/>
      <dgm:t>
        <a:bodyPr/>
        <a:lstStyle/>
        <a:p>
          <a:endParaRPr lang="en-ZA"/>
        </a:p>
      </dgm:t>
    </dgm:pt>
    <dgm:pt modelId="{CCE34423-DDCF-4ACA-A3EB-90FB31D291FC}">
      <dgm:prSet custT="1"/>
      <dgm:spPr/>
      <dgm:t>
        <a:bodyPr/>
        <a:lstStyle/>
        <a:p>
          <a:r>
            <a:rPr lang="en-ZA" sz="2400" dirty="0">
              <a:effectLst>
                <a:outerShdw blurRad="38100" dist="38100" dir="2700000" algn="tl">
                  <a:srgbClr val="000000">
                    <a:alpha val="43137"/>
                  </a:srgbClr>
                </a:outerShdw>
              </a:effectLst>
            </a:rPr>
            <a:t>Ventas – </a:t>
          </a:r>
          <a:r>
            <a:rPr lang="en-ZA" sz="2400" dirty="0" err="1">
              <a:effectLst>
                <a:outerShdw blurRad="38100" dist="38100" dir="2700000" algn="tl">
                  <a:srgbClr val="000000">
                    <a:alpha val="43137"/>
                  </a:srgbClr>
                </a:outerShdw>
              </a:effectLst>
            </a:rPr>
            <a:t>diseño</a:t>
          </a:r>
          <a:endParaRPr lang="en-ZA" sz="2400" dirty="0">
            <a:effectLst>
              <a:outerShdw blurRad="38100" dist="38100" dir="2700000" algn="tl">
                <a:srgbClr val="000000">
                  <a:alpha val="43137"/>
                </a:srgbClr>
              </a:outerShdw>
            </a:effectLst>
          </a:endParaRPr>
        </a:p>
      </dgm:t>
    </dgm:pt>
    <dgm:pt modelId="{E60A4FCC-EC2A-4D57-8E53-9609155E5B7A}" type="parTrans" cxnId="{4F7DF206-1763-40DE-A7EA-D788E101A039}">
      <dgm:prSet/>
      <dgm:spPr/>
      <dgm:t>
        <a:bodyPr/>
        <a:lstStyle/>
        <a:p>
          <a:endParaRPr lang="en-ZA"/>
        </a:p>
      </dgm:t>
    </dgm:pt>
    <dgm:pt modelId="{0F8A09B7-7D81-4D7E-99BE-3E906044C565}" type="sibTrans" cxnId="{4F7DF206-1763-40DE-A7EA-D788E101A039}">
      <dgm:prSet/>
      <dgm:spPr/>
      <dgm:t>
        <a:bodyPr/>
        <a:lstStyle/>
        <a:p>
          <a:endParaRPr lang="en-ZA"/>
        </a:p>
      </dgm:t>
    </dgm:pt>
    <dgm:pt modelId="{475BBAF3-48E0-4B79-9016-18D3BE652329}" type="pres">
      <dgm:prSet presAssocID="{87F0DA28-4728-4F5A-9107-96CE5365B509}" presName="diagram" presStyleCnt="0">
        <dgm:presLayoutVars>
          <dgm:dir/>
          <dgm:resizeHandles val="exact"/>
        </dgm:presLayoutVars>
      </dgm:prSet>
      <dgm:spPr/>
    </dgm:pt>
    <dgm:pt modelId="{19A43C6D-F989-4C5D-861E-C690513145E3}" type="pres">
      <dgm:prSet presAssocID="{01C46814-A29B-4B29-8414-06635DC40897}" presName="node" presStyleLbl="node1" presStyleIdx="0" presStyleCnt="7" custScaleX="119255" custScaleY="113537">
        <dgm:presLayoutVars>
          <dgm:bulletEnabled val="1"/>
        </dgm:presLayoutVars>
      </dgm:prSet>
      <dgm:spPr/>
    </dgm:pt>
    <dgm:pt modelId="{6E2B5388-7B0D-471E-A701-6302A6D34A53}" type="pres">
      <dgm:prSet presAssocID="{3C8C4F06-4C70-49E8-8F7B-4F8A872E1473}" presName="sibTrans" presStyleCnt="0"/>
      <dgm:spPr/>
    </dgm:pt>
    <dgm:pt modelId="{AE1D274E-7472-4404-8C97-FCC0E01DC424}" type="pres">
      <dgm:prSet presAssocID="{5CFB52C6-BF51-4574-B923-100608572564}" presName="node" presStyleLbl="node1" presStyleIdx="1" presStyleCnt="7" custScaleX="119255" custScaleY="113537">
        <dgm:presLayoutVars>
          <dgm:bulletEnabled val="1"/>
        </dgm:presLayoutVars>
      </dgm:prSet>
      <dgm:spPr/>
    </dgm:pt>
    <dgm:pt modelId="{70698B6C-1300-4F80-8774-4B260FA26AD1}" type="pres">
      <dgm:prSet presAssocID="{CA9DC783-2198-4E80-9AA3-18FBC6F12F1B}" presName="sibTrans" presStyleCnt="0"/>
      <dgm:spPr/>
    </dgm:pt>
    <dgm:pt modelId="{0F4F184D-E78E-4511-8C61-4CE42614968C}" type="pres">
      <dgm:prSet presAssocID="{B5886060-FCE7-4EB4-91D9-82AA7D4C1F92}" presName="node" presStyleLbl="node1" presStyleIdx="2" presStyleCnt="7" custScaleX="119255" custScaleY="113537">
        <dgm:presLayoutVars>
          <dgm:bulletEnabled val="1"/>
        </dgm:presLayoutVars>
      </dgm:prSet>
      <dgm:spPr/>
    </dgm:pt>
    <dgm:pt modelId="{C1D2B086-B9AD-4794-9C7E-DA8EFAC70CC0}" type="pres">
      <dgm:prSet presAssocID="{00D87BA5-8FDA-4835-A0A3-E3E844B95EAB}" presName="sibTrans" presStyleCnt="0"/>
      <dgm:spPr/>
    </dgm:pt>
    <dgm:pt modelId="{BEA81A2C-CD96-4E65-9463-A078A179EF03}" type="pres">
      <dgm:prSet presAssocID="{9B3572A7-2F69-4DF2-A486-29894A9A42A6}" presName="node" presStyleLbl="node1" presStyleIdx="3" presStyleCnt="7" custScaleX="119255" custScaleY="113537">
        <dgm:presLayoutVars>
          <dgm:bulletEnabled val="1"/>
        </dgm:presLayoutVars>
      </dgm:prSet>
      <dgm:spPr/>
    </dgm:pt>
    <dgm:pt modelId="{5EA372CB-41D5-4A0D-8617-5EEFEBA448CB}" type="pres">
      <dgm:prSet presAssocID="{8C65A83A-3120-45CB-9879-D74E08A7D2A8}" presName="sibTrans" presStyleCnt="0"/>
      <dgm:spPr/>
    </dgm:pt>
    <dgm:pt modelId="{BA517B32-0A94-44B0-ACC3-0C47903532B7}" type="pres">
      <dgm:prSet presAssocID="{FA04E90E-94D1-4735-9326-3A45C2678A81}" presName="node" presStyleLbl="node1" presStyleIdx="4" presStyleCnt="7" custScaleX="119255" custScaleY="113537">
        <dgm:presLayoutVars>
          <dgm:bulletEnabled val="1"/>
        </dgm:presLayoutVars>
      </dgm:prSet>
      <dgm:spPr/>
    </dgm:pt>
    <dgm:pt modelId="{97F0222C-5157-4AA2-8BF4-B0741C6130AC}" type="pres">
      <dgm:prSet presAssocID="{B5BC9462-9A30-4785-B5DC-C35D1C9E8E0E}" presName="sibTrans" presStyleCnt="0"/>
      <dgm:spPr/>
    </dgm:pt>
    <dgm:pt modelId="{CF3AB257-EC61-41F6-97B0-E7DBC48B7B57}" type="pres">
      <dgm:prSet presAssocID="{84BB1387-6D12-44B7-BBE9-92FB87AC50FC}" presName="node" presStyleLbl="node1" presStyleIdx="5" presStyleCnt="7" custScaleX="119255" custScaleY="113537">
        <dgm:presLayoutVars>
          <dgm:bulletEnabled val="1"/>
        </dgm:presLayoutVars>
      </dgm:prSet>
      <dgm:spPr/>
    </dgm:pt>
    <dgm:pt modelId="{3599D73E-75F3-4FC6-A6F4-9F38C9B98296}" type="pres">
      <dgm:prSet presAssocID="{68B8987D-F9A1-4D48-BE49-A60732C27BC5}" presName="sibTrans" presStyleCnt="0"/>
      <dgm:spPr/>
    </dgm:pt>
    <dgm:pt modelId="{0A396CB4-50A9-4D86-86E5-2BCCABFCBCCE}" type="pres">
      <dgm:prSet presAssocID="{CCE34423-DDCF-4ACA-A3EB-90FB31D291FC}" presName="node" presStyleLbl="node1" presStyleIdx="6" presStyleCnt="7" custScaleX="119255" custScaleY="113537">
        <dgm:presLayoutVars>
          <dgm:bulletEnabled val="1"/>
        </dgm:presLayoutVars>
      </dgm:prSet>
      <dgm:spPr/>
    </dgm:pt>
  </dgm:ptLst>
  <dgm:cxnLst>
    <dgm:cxn modelId="{4F7DF206-1763-40DE-A7EA-D788E101A039}" srcId="{87F0DA28-4728-4F5A-9107-96CE5365B509}" destId="{CCE34423-DDCF-4ACA-A3EB-90FB31D291FC}" srcOrd="6" destOrd="0" parTransId="{E60A4FCC-EC2A-4D57-8E53-9609155E5B7A}" sibTransId="{0F8A09B7-7D81-4D7E-99BE-3E906044C565}"/>
    <dgm:cxn modelId="{937EB70E-5BB4-4FA0-A26F-C28021FECB50}" type="presOf" srcId="{5CFB52C6-BF51-4574-B923-100608572564}" destId="{AE1D274E-7472-4404-8C97-FCC0E01DC424}" srcOrd="0" destOrd="0" presId="urn:microsoft.com/office/officeart/2005/8/layout/default"/>
    <dgm:cxn modelId="{56C8CD29-0D15-46EB-98AD-F4229CEC66D3}" type="presOf" srcId="{FA04E90E-94D1-4735-9326-3A45C2678A81}" destId="{BA517B32-0A94-44B0-ACC3-0C47903532B7}" srcOrd="0" destOrd="0" presId="urn:microsoft.com/office/officeart/2005/8/layout/default"/>
    <dgm:cxn modelId="{58CD412E-CB0A-408B-982A-364D1D57DE69}" srcId="{87F0DA28-4728-4F5A-9107-96CE5365B509}" destId="{5CFB52C6-BF51-4574-B923-100608572564}" srcOrd="1" destOrd="0" parTransId="{AEDB195A-A30C-4E7A-9FCA-A28B0D4011C6}" sibTransId="{CA9DC783-2198-4E80-9AA3-18FBC6F12F1B}"/>
    <dgm:cxn modelId="{19D45B37-5737-4F82-BB3A-23D069E75461}" type="presOf" srcId="{CCE34423-DDCF-4ACA-A3EB-90FB31D291FC}" destId="{0A396CB4-50A9-4D86-86E5-2BCCABFCBCCE}" srcOrd="0" destOrd="0" presId="urn:microsoft.com/office/officeart/2005/8/layout/default"/>
    <dgm:cxn modelId="{D01E3F39-6ACE-421E-A322-3444E96B95DD}" type="presOf" srcId="{01C46814-A29B-4B29-8414-06635DC40897}" destId="{19A43C6D-F989-4C5D-861E-C690513145E3}" srcOrd="0" destOrd="0" presId="urn:microsoft.com/office/officeart/2005/8/layout/default"/>
    <dgm:cxn modelId="{0A511244-DE9C-4297-A5A7-2FCB5E68B0D5}" srcId="{87F0DA28-4728-4F5A-9107-96CE5365B509}" destId="{FA04E90E-94D1-4735-9326-3A45C2678A81}" srcOrd="4" destOrd="0" parTransId="{541D6891-5DBC-4FB5-A392-6288EDB92D91}" sibTransId="{B5BC9462-9A30-4785-B5DC-C35D1C9E8E0E}"/>
    <dgm:cxn modelId="{6C035D44-B796-4D9B-A363-762AAAE066D0}" srcId="{87F0DA28-4728-4F5A-9107-96CE5365B509}" destId="{84BB1387-6D12-44B7-BBE9-92FB87AC50FC}" srcOrd="5" destOrd="0" parTransId="{8C3D4F67-C75F-4355-A238-7517610DF822}" sibTransId="{68B8987D-F9A1-4D48-BE49-A60732C27BC5}"/>
    <dgm:cxn modelId="{416AFF8C-BC10-4645-8346-88CEE224DD98}" srcId="{87F0DA28-4728-4F5A-9107-96CE5365B509}" destId="{9B3572A7-2F69-4DF2-A486-29894A9A42A6}" srcOrd="3" destOrd="0" parTransId="{6243F889-3635-458C-A88B-641D091014DA}" sibTransId="{8C65A83A-3120-45CB-9879-D74E08A7D2A8}"/>
    <dgm:cxn modelId="{9E5BF09D-C09B-4489-868A-279362439A1B}" type="presOf" srcId="{9B3572A7-2F69-4DF2-A486-29894A9A42A6}" destId="{BEA81A2C-CD96-4E65-9463-A078A179EF03}" srcOrd="0" destOrd="0" presId="urn:microsoft.com/office/officeart/2005/8/layout/default"/>
    <dgm:cxn modelId="{984EDBBF-23AB-4456-8DFC-F7014BA608C4}" type="presOf" srcId="{84BB1387-6D12-44B7-BBE9-92FB87AC50FC}" destId="{CF3AB257-EC61-41F6-97B0-E7DBC48B7B57}" srcOrd="0" destOrd="0" presId="urn:microsoft.com/office/officeart/2005/8/layout/default"/>
    <dgm:cxn modelId="{46C743C6-83C6-483E-9504-5A05515FF431}" type="presOf" srcId="{B5886060-FCE7-4EB4-91D9-82AA7D4C1F92}" destId="{0F4F184D-E78E-4511-8C61-4CE42614968C}" srcOrd="0" destOrd="0" presId="urn:microsoft.com/office/officeart/2005/8/layout/default"/>
    <dgm:cxn modelId="{5D3CFEEA-640B-49BF-92D9-B1D219B9DB80}" type="presOf" srcId="{87F0DA28-4728-4F5A-9107-96CE5365B509}" destId="{475BBAF3-48E0-4B79-9016-18D3BE652329}" srcOrd="0" destOrd="0" presId="urn:microsoft.com/office/officeart/2005/8/layout/default"/>
    <dgm:cxn modelId="{288244F6-A0A1-4963-8DF4-F72B4B4FE4C6}" srcId="{87F0DA28-4728-4F5A-9107-96CE5365B509}" destId="{B5886060-FCE7-4EB4-91D9-82AA7D4C1F92}" srcOrd="2" destOrd="0" parTransId="{6EFB922E-2CD0-4033-A8D6-DA6ACAD944F4}" sibTransId="{00D87BA5-8FDA-4835-A0A3-E3E844B95EAB}"/>
    <dgm:cxn modelId="{2CFBEAF8-3717-4F99-A2DD-D0EAF0977856}" srcId="{87F0DA28-4728-4F5A-9107-96CE5365B509}" destId="{01C46814-A29B-4B29-8414-06635DC40897}" srcOrd="0" destOrd="0" parTransId="{D3092FCF-3F46-47BF-908C-162FE7E4585E}" sibTransId="{3C8C4F06-4C70-49E8-8F7B-4F8A872E1473}"/>
    <dgm:cxn modelId="{A4F93FC8-A0F8-4F8D-A62B-9975CC3E0546}" type="presParOf" srcId="{475BBAF3-48E0-4B79-9016-18D3BE652329}" destId="{19A43C6D-F989-4C5D-861E-C690513145E3}" srcOrd="0" destOrd="0" presId="urn:microsoft.com/office/officeart/2005/8/layout/default"/>
    <dgm:cxn modelId="{137C417F-7F80-42D6-AA4E-1A4D53678580}" type="presParOf" srcId="{475BBAF3-48E0-4B79-9016-18D3BE652329}" destId="{6E2B5388-7B0D-471E-A701-6302A6D34A53}" srcOrd="1" destOrd="0" presId="urn:microsoft.com/office/officeart/2005/8/layout/default"/>
    <dgm:cxn modelId="{41C1788B-2FBA-4745-9E41-C0802C5CA578}" type="presParOf" srcId="{475BBAF3-48E0-4B79-9016-18D3BE652329}" destId="{AE1D274E-7472-4404-8C97-FCC0E01DC424}" srcOrd="2" destOrd="0" presId="urn:microsoft.com/office/officeart/2005/8/layout/default"/>
    <dgm:cxn modelId="{20E835FE-535D-4B85-9C3B-471855B202A6}" type="presParOf" srcId="{475BBAF3-48E0-4B79-9016-18D3BE652329}" destId="{70698B6C-1300-4F80-8774-4B260FA26AD1}" srcOrd="3" destOrd="0" presId="urn:microsoft.com/office/officeart/2005/8/layout/default"/>
    <dgm:cxn modelId="{9997F56B-0CD4-47D3-AFB3-FD24E99CA8DB}" type="presParOf" srcId="{475BBAF3-48E0-4B79-9016-18D3BE652329}" destId="{0F4F184D-E78E-4511-8C61-4CE42614968C}" srcOrd="4" destOrd="0" presId="urn:microsoft.com/office/officeart/2005/8/layout/default"/>
    <dgm:cxn modelId="{E38A831F-1606-476B-9A64-B2BBA35C3913}" type="presParOf" srcId="{475BBAF3-48E0-4B79-9016-18D3BE652329}" destId="{C1D2B086-B9AD-4794-9C7E-DA8EFAC70CC0}" srcOrd="5" destOrd="0" presId="urn:microsoft.com/office/officeart/2005/8/layout/default"/>
    <dgm:cxn modelId="{1D9BD1ED-5E01-4C54-B7F2-BF4FA8184C51}" type="presParOf" srcId="{475BBAF3-48E0-4B79-9016-18D3BE652329}" destId="{BEA81A2C-CD96-4E65-9463-A078A179EF03}" srcOrd="6" destOrd="0" presId="urn:microsoft.com/office/officeart/2005/8/layout/default"/>
    <dgm:cxn modelId="{184041EE-A798-4321-93FE-731B7A18C1B1}" type="presParOf" srcId="{475BBAF3-48E0-4B79-9016-18D3BE652329}" destId="{5EA372CB-41D5-4A0D-8617-5EEFEBA448CB}" srcOrd="7" destOrd="0" presId="urn:microsoft.com/office/officeart/2005/8/layout/default"/>
    <dgm:cxn modelId="{D20D71EE-DCEE-4AE6-B5B2-C206C40198D7}" type="presParOf" srcId="{475BBAF3-48E0-4B79-9016-18D3BE652329}" destId="{BA517B32-0A94-44B0-ACC3-0C47903532B7}" srcOrd="8" destOrd="0" presId="urn:microsoft.com/office/officeart/2005/8/layout/default"/>
    <dgm:cxn modelId="{05FFC1F5-D620-4780-82BF-8B1AC46116B8}" type="presParOf" srcId="{475BBAF3-48E0-4B79-9016-18D3BE652329}" destId="{97F0222C-5157-4AA2-8BF4-B0741C6130AC}" srcOrd="9" destOrd="0" presId="urn:microsoft.com/office/officeart/2005/8/layout/default"/>
    <dgm:cxn modelId="{88EBD62F-7811-435A-91DD-7BA85861948F}" type="presParOf" srcId="{475BBAF3-48E0-4B79-9016-18D3BE652329}" destId="{CF3AB257-EC61-41F6-97B0-E7DBC48B7B57}" srcOrd="10" destOrd="0" presId="urn:microsoft.com/office/officeart/2005/8/layout/default"/>
    <dgm:cxn modelId="{371C8000-9416-4B59-8489-7F3E0C2E8DCA}" type="presParOf" srcId="{475BBAF3-48E0-4B79-9016-18D3BE652329}" destId="{3599D73E-75F3-4FC6-A6F4-9F38C9B98296}" srcOrd="11" destOrd="0" presId="urn:microsoft.com/office/officeart/2005/8/layout/default"/>
    <dgm:cxn modelId="{A158244A-93D0-492A-8D00-7C2321971DCF}" type="presParOf" srcId="{475BBAF3-48E0-4B79-9016-18D3BE652329}" destId="{0A396CB4-50A9-4D86-86E5-2BCCABFCBCC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7F0DA28-4728-4F5A-9107-96CE5365B50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01C46814-A29B-4B29-8414-06635DC40897}">
      <dgm:prSet phldrT="[Text]" custT="1"/>
      <dgm:spPr/>
      <dgm:t>
        <a:bodyPr/>
        <a:lstStyle/>
        <a:p>
          <a:r>
            <a:rPr lang="en-ZA" sz="2400" dirty="0" err="1">
              <a:effectLst>
                <a:outerShdw blurRad="38100" dist="38100" dir="2700000" algn="tl">
                  <a:srgbClr val="000000">
                    <a:alpha val="43137"/>
                  </a:srgbClr>
                </a:outerShdw>
              </a:effectLst>
            </a:rPr>
            <a:t>Visitas</a:t>
          </a:r>
          <a:r>
            <a:rPr lang="en-ZA" sz="2400" dirty="0">
              <a:effectLst>
                <a:outerShdw blurRad="38100" dist="38100" dir="2700000" algn="tl">
                  <a:srgbClr val="000000">
                    <a:alpha val="43137"/>
                  </a:srgbClr>
                </a:outerShdw>
              </a:effectLst>
            </a:rPr>
            <a:t> </a:t>
          </a:r>
          <a:r>
            <a:rPr lang="en-ZA" sz="2400" dirty="0" err="1">
              <a:effectLst>
                <a:outerShdw blurRad="38100" dist="38100" dir="2700000" algn="tl">
                  <a:srgbClr val="000000">
                    <a:alpha val="43137"/>
                  </a:srgbClr>
                </a:outerShdw>
              </a:effectLst>
            </a:rPr>
            <a:t>virtuales</a:t>
          </a:r>
          <a:endParaRPr lang="en-ZA" sz="2400" dirty="0">
            <a:effectLst>
              <a:outerShdw blurRad="38100" dist="38100" dir="2700000" algn="tl">
                <a:srgbClr val="000000">
                  <a:alpha val="43137"/>
                </a:srgbClr>
              </a:outerShdw>
            </a:effectLst>
          </a:endParaRPr>
        </a:p>
      </dgm:t>
    </dgm:pt>
    <dgm:pt modelId="{D3092FCF-3F46-47BF-908C-162FE7E4585E}" type="parTrans" cxnId="{2CFBEAF8-3717-4F99-A2DD-D0EAF0977856}">
      <dgm:prSet/>
      <dgm:spPr/>
      <dgm:t>
        <a:bodyPr/>
        <a:lstStyle/>
        <a:p>
          <a:endParaRPr lang="en-ZA"/>
        </a:p>
      </dgm:t>
    </dgm:pt>
    <dgm:pt modelId="{3C8C4F06-4C70-49E8-8F7B-4F8A872E1473}" type="sibTrans" cxnId="{2CFBEAF8-3717-4F99-A2DD-D0EAF0977856}">
      <dgm:prSet/>
      <dgm:spPr/>
      <dgm:t>
        <a:bodyPr/>
        <a:lstStyle/>
        <a:p>
          <a:endParaRPr lang="en-ZA"/>
        </a:p>
      </dgm:t>
    </dgm:pt>
    <dgm:pt modelId="{3D944BC8-15FF-4D26-ADA4-789310D3CC30}">
      <dgm:prSet custT="1"/>
      <dgm:spPr/>
      <dgm:t>
        <a:bodyPr/>
        <a:lstStyle/>
        <a:p>
          <a:r>
            <a:rPr lang="es-ES" sz="2400" dirty="0">
              <a:effectLst>
                <a:outerShdw blurRad="38100" dist="38100" dir="2700000" algn="tl">
                  <a:srgbClr val="000000">
                    <a:alpha val="43137"/>
                  </a:srgbClr>
                </a:outerShdw>
              </a:effectLst>
            </a:rPr>
            <a:t>Formación desde el punto de vista</a:t>
          </a:r>
          <a:endParaRPr lang="en-ZA" sz="2400" dirty="0">
            <a:effectLst>
              <a:outerShdw blurRad="38100" dist="38100" dir="2700000" algn="tl">
                <a:srgbClr val="000000">
                  <a:alpha val="43137"/>
                </a:srgbClr>
              </a:outerShdw>
            </a:effectLst>
          </a:endParaRPr>
        </a:p>
      </dgm:t>
    </dgm:pt>
    <dgm:pt modelId="{DC1D5C1B-62FD-4121-B1D7-805B376B8046}" type="parTrans" cxnId="{134FEA94-5ACD-44EF-855C-2267D0A636D4}">
      <dgm:prSet/>
      <dgm:spPr/>
      <dgm:t>
        <a:bodyPr/>
        <a:lstStyle/>
        <a:p>
          <a:endParaRPr lang="en-ZA"/>
        </a:p>
      </dgm:t>
    </dgm:pt>
    <dgm:pt modelId="{B6426F8D-E882-4F17-B45D-B79CAE22E72D}" type="sibTrans" cxnId="{134FEA94-5ACD-44EF-855C-2267D0A636D4}">
      <dgm:prSet/>
      <dgm:spPr/>
      <dgm:t>
        <a:bodyPr/>
        <a:lstStyle/>
        <a:p>
          <a:endParaRPr lang="en-ZA"/>
        </a:p>
      </dgm:t>
    </dgm:pt>
    <dgm:pt modelId="{6A633BDA-7FB0-4D51-993B-E4E9EC4C47D8}">
      <dgm:prSet custT="1"/>
      <dgm:spPr/>
      <dgm:t>
        <a:bodyPr/>
        <a:lstStyle/>
        <a:p>
          <a:r>
            <a:rPr lang="en-ZA" sz="2400" dirty="0">
              <a:effectLst>
                <a:outerShdw blurRad="38100" dist="38100" dir="2700000" algn="tl">
                  <a:srgbClr val="000000">
                    <a:alpha val="43137"/>
                  </a:srgbClr>
                </a:outerShdw>
              </a:effectLst>
            </a:rPr>
            <a:t>Gaming (</a:t>
          </a:r>
          <a:r>
            <a:rPr lang="en-ZA" sz="2400" dirty="0" err="1">
              <a:effectLst>
                <a:outerShdw blurRad="38100" dist="38100" dir="2700000" algn="tl">
                  <a:srgbClr val="000000">
                    <a:alpha val="43137"/>
                  </a:srgbClr>
                </a:outerShdw>
              </a:effectLst>
            </a:rPr>
            <a:t>Juegos</a:t>
          </a:r>
          <a:r>
            <a:rPr lang="en-ZA" sz="2400" dirty="0">
              <a:effectLst>
                <a:outerShdw blurRad="38100" dist="38100" dir="2700000" algn="tl">
                  <a:srgbClr val="000000">
                    <a:alpha val="43137"/>
                  </a:srgbClr>
                </a:outerShdw>
              </a:effectLst>
            </a:rPr>
            <a:t>)</a:t>
          </a:r>
        </a:p>
      </dgm:t>
    </dgm:pt>
    <dgm:pt modelId="{442AC041-4253-458F-BB7C-C986E02768AB}" type="parTrans" cxnId="{99B44135-A86A-4A67-B5CD-7AAB06C367DA}">
      <dgm:prSet/>
      <dgm:spPr/>
      <dgm:t>
        <a:bodyPr/>
        <a:lstStyle/>
        <a:p>
          <a:endParaRPr lang="en-ZA"/>
        </a:p>
      </dgm:t>
    </dgm:pt>
    <dgm:pt modelId="{A89FA8AD-EA9E-4E0E-82B0-910DA5663B1B}" type="sibTrans" cxnId="{99B44135-A86A-4A67-B5CD-7AAB06C367DA}">
      <dgm:prSet/>
      <dgm:spPr/>
      <dgm:t>
        <a:bodyPr/>
        <a:lstStyle/>
        <a:p>
          <a:endParaRPr lang="en-ZA"/>
        </a:p>
      </dgm:t>
    </dgm:pt>
    <dgm:pt modelId="{475BBAF3-48E0-4B79-9016-18D3BE652329}" type="pres">
      <dgm:prSet presAssocID="{87F0DA28-4728-4F5A-9107-96CE5365B509}" presName="diagram" presStyleCnt="0">
        <dgm:presLayoutVars>
          <dgm:dir/>
          <dgm:resizeHandles val="exact"/>
        </dgm:presLayoutVars>
      </dgm:prSet>
      <dgm:spPr/>
    </dgm:pt>
    <dgm:pt modelId="{19A43C6D-F989-4C5D-861E-C690513145E3}" type="pres">
      <dgm:prSet presAssocID="{01C46814-A29B-4B29-8414-06635DC40897}" presName="node" presStyleLbl="node1" presStyleIdx="0" presStyleCnt="3" custScaleX="119255" custScaleY="100726">
        <dgm:presLayoutVars>
          <dgm:bulletEnabled val="1"/>
        </dgm:presLayoutVars>
      </dgm:prSet>
      <dgm:spPr/>
    </dgm:pt>
    <dgm:pt modelId="{6E2B5388-7B0D-471E-A701-6302A6D34A53}" type="pres">
      <dgm:prSet presAssocID="{3C8C4F06-4C70-49E8-8F7B-4F8A872E1473}" presName="sibTrans" presStyleCnt="0"/>
      <dgm:spPr/>
    </dgm:pt>
    <dgm:pt modelId="{DE2FFBA3-7223-4E3F-8FC0-499709F9B5E7}" type="pres">
      <dgm:prSet presAssocID="{3D944BC8-15FF-4D26-ADA4-789310D3CC30}" presName="node" presStyleLbl="node1" presStyleIdx="1" presStyleCnt="3">
        <dgm:presLayoutVars>
          <dgm:bulletEnabled val="1"/>
        </dgm:presLayoutVars>
      </dgm:prSet>
      <dgm:spPr/>
    </dgm:pt>
    <dgm:pt modelId="{DEEE596D-6007-482F-A1E0-88490B569D1D}" type="pres">
      <dgm:prSet presAssocID="{B6426F8D-E882-4F17-B45D-B79CAE22E72D}" presName="sibTrans" presStyleCnt="0"/>
      <dgm:spPr/>
    </dgm:pt>
    <dgm:pt modelId="{4271505F-BE80-4F3B-8FF8-ED0807DC46BA}" type="pres">
      <dgm:prSet presAssocID="{6A633BDA-7FB0-4D51-993B-E4E9EC4C47D8}" presName="node" presStyleLbl="node1" presStyleIdx="2" presStyleCnt="3">
        <dgm:presLayoutVars>
          <dgm:bulletEnabled val="1"/>
        </dgm:presLayoutVars>
      </dgm:prSet>
      <dgm:spPr/>
    </dgm:pt>
  </dgm:ptLst>
  <dgm:cxnLst>
    <dgm:cxn modelId="{99B44135-A86A-4A67-B5CD-7AAB06C367DA}" srcId="{87F0DA28-4728-4F5A-9107-96CE5365B509}" destId="{6A633BDA-7FB0-4D51-993B-E4E9EC4C47D8}" srcOrd="2" destOrd="0" parTransId="{442AC041-4253-458F-BB7C-C986E02768AB}" sibTransId="{A89FA8AD-EA9E-4E0E-82B0-910DA5663B1B}"/>
    <dgm:cxn modelId="{D01E3F39-6ACE-421E-A322-3444E96B95DD}" type="presOf" srcId="{01C46814-A29B-4B29-8414-06635DC40897}" destId="{19A43C6D-F989-4C5D-861E-C690513145E3}" srcOrd="0" destOrd="0" presId="urn:microsoft.com/office/officeart/2005/8/layout/default"/>
    <dgm:cxn modelId="{134FEA94-5ACD-44EF-855C-2267D0A636D4}" srcId="{87F0DA28-4728-4F5A-9107-96CE5365B509}" destId="{3D944BC8-15FF-4D26-ADA4-789310D3CC30}" srcOrd="1" destOrd="0" parTransId="{DC1D5C1B-62FD-4121-B1D7-805B376B8046}" sibTransId="{B6426F8D-E882-4F17-B45D-B79CAE22E72D}"/>
    <dgm:cxn modelId="{A6E8AE9E-2DAF-4CBF-AD20-942E31E1F361}" type="presOf" srcId="{6A633BDA-7FB0-4D51-993B-E4E9EC4C47D8}" destId="{4271505F-BE80-4F3B-8FF8-ED0807DC46BA}" srcOrd="0" destOrd="0" presId="urn:microsoft.com/office/officeart/2005/8/layout/default"/>
    <dgm:cxn modelId="{F61103B5-E53C-47B5-8FB3-0A7A60EC13DD}" type="presOf" srcId="{3D944BC8-15FF-4D26-ADA4-789310D3CC30}" destId="{DE2FFBA3-7223-4E3F-8FC0-499709F9B5E7}" srcOrd="0" destOrd="0" presId="urn:microsoft.com/office/officeart/2005/8/layout/default"/>
    <dgm:cxn modelId="{5D3CFEEA-640B-49BF-92D9-B1D219B9DB80}" type="presOf" srcId="{87F0DA28-4728-4F5A-9107-96CE5365B509}" destId="{475BBAF3-48E0-4B79-9016-18D3BE652329}" srcOrd="0" destOrd="0" presId="urn:microsoft.com/office/officeart/2005/8/layout/default"/>
    <dgm:cxn modelId="{2CFBEAF8-3717-4F99-A2DD-D0EAF0977856}" srcId="{87F0DA28-4728-4F5A-9107-96CE5365B509}" destId="{01C46814-A29B-4B29-8414-06635DC40897}" srcOrd="0" destOrd="0" parTransId="{D3092FCF-3F46-47BF-908C-162FE7E4585E}" sibTransId="{3C8C4F06-4C70-49E8-8F7B-4F8A872E1473}"/>
    <dgm:cxn modelId="{A4F93FC8-A0F8-4F8D-A62B-9975CC3E0546}" type="presParOf" srcId="{475BBAF3-48E0-4B79-9016-18D3BE652329}" destId="{19A43C6D-F989-4C5D-861E-C690513145E3}" srcOrd="0" destOrd="0" presId="urn:microsoft.com/office/officeart/2005/8/layout/default"/>
    <dgm:cxn modelId="{137C417F-7F80-42D6-AA4E-1A4D53678580}" type="presParOf" srcId="{475BBAF3-48E0-4B79-9016-18D3BE652329}" destId="{6E2B5388-7B0D-471E-A701-6302A6D34A53}" srcOrd="1" destOrd="0" presId="urn:microsoft.com/office/officeart/2005/8/layout/default"/>
    <dgm:cxn modelId="{924F51A1-32AB-48E3-9C3D-193B1C4EF920}" type="presParOf" srcId="{475BBAF3-48E0-4B79-9016-18D3BE652329}" destId="{DE2FFBA3-7223-4E3F-8FC0-499709F9B5E7}" srcOrd="2" destOrd="0" presId="urn:microsoft.com/office/officeart/2005/8/layout/default"/>
    <dgm:cxn modelId="{C2A81DBA-9CB4-427B-B001-4AD598B8EA69}" type="presParOf" srcId="{475BBAF3-48E0-4B79-9016-18D3BE652329}" destId="{DEEE596D-6007-482F-A1E0-88490B569D1D}" srcOrd="3" destOrd="0" presId="urn:microsoft.com/office/officeart/2005/8/layout/default"/>
    <dgm:cxn modelId="{B1B14B63-E701-40D1-AB12-DDF7CF9FBF7B}" type="presParOf" srcId="{475BBAF3-48E0-4B79-9016-18D3BE652329}" destId="{4271505F-BE80-4F3B-8FF8-ED0807DC46B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F06D97F-2BCA-4E45-9797-1E7ACD4FFDD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3D4E8577-0CEA-4F6E-A762-1BB3B0DDD8A4}">
      <dgm:prSet phldrT="[Text]"/>
      <dgm:spPr/>
      <dgm:t>
        <a:bodyPr/>
        <a:lstStyle/>
        <a:p>
          <a:r>
            <a:rPr lang="es-ES" dirty="0">
              <a:effectLst>
                <a:outerShdw blurRad="38100" dist="38100" dir="2700000" algn="tl">
                  <a:srgbClr val="000000">
                    <a:alpha val="43137"/>
                  </a:srgbClr>
                </a:outerShdw>
              </a:effectLst>
            </a:rPr>
            <a:t>¿Por qué necesitamos la Realidad Virtual? ¿La necesitamos? </a:t>
          </a:r>
          <a:endParaRPr lang="en-ZA" dirty="0">
            <a:effectLst>
              <a:outerShdw blurRad="38100" dist="38100" dir="2700000" algn="tl">
                <a:srgbClr val="000000">
                  <a:alpha val="43137"/>
                </a:srgbClr>
              </a:outerShdw>
            </a:effectLst>
          </a:endParaRPr>
        </a:p>
      </dgm:t>
    </dgm:pt>
    <dgm:pt modelId="{F061EED8-6C58-4F9A-AD3F-8D3CAA7261BE}" type="parTrans" cxnId="{A7C72B71-8B85-4739-8020-A09ACB1D760C}">
      <dgm:prSet/>
      <dgm:spPr/>
      <dgm:t>
        <a:bodyPr/>
        <a:lstStyle/>
        <a:p>
          <a:endParaRPr lang="en-ZA"/>
        </a:p>
      </dgm:t>
    </dgm:pt>
    <dgm:pt modelId="{66F00F28-F995-42F9-A188-31B0250DA6FE}" type="sibTrans" cxnId="{A7C72B71-8B85-4739-8020-A09ACB1D760C}">
      <dgm:prSet/>
      <dgm:spPr/>
      <dgm:t>
        <a:bodyPr/>
        <a:lstStyle/>
        <a:p>
          <a:endParaRPr lang="en-ZA"/>
        </a:p>
      </dgm:t>
    </dgm:pt>
    <dgm:pt modelId="{E4DB855F-0FCC-4165-8F8D-20B410287441}">
      <dgm:prSet/>
      <dgm:spPr/>
      <dgm:t>
        <a:bodyPr/>
        <a:lstStyle/>
        <a:p>
          <a:r>
            <a:rPr lang="es-ES" dirty="0">
              <a:effectLst>
                <a:outerShdw blurRad="38100" dist="38100" dir="2700000" algn="tl">
                  <a:srgbClr val="000000">
                    <a:alpha val="43137"/>
                  </a:srgbClr>
                </a:outerShdw>
              </a:effectLst>
            </a:rPr>
            <a:t>¿Qué propósito y función cumplirá? </a:t>
          </a:r>
          <a:endParaRPr lang="en-ZA" dirty="0">
            <a:effectLst>
              <a:outerShdw blurRad="38100" dist="38100" dir="2700000" algn="tl">
                <a:srgbClr val="000000">
                  <a:alpha val="43137"/>
                </a:srgbClr>
              </a:outerShdw>
            </a:effectLst>
          </a:endParaRPr>
        </a:p>
      </dgm:t>
    </dgm:pt>
    <dgm:pt modelId="{379C6C44-E71E-413D-B824-97041F23CCA9}" type="parTrans" cxnId="{6C99E182-0261-4564-A5B9-1812EEE0F8CA}">
      <dgm:prSet/>
      <dgm:spPr/>
      <dgm:t>
        <a:bodyPr/>
        <a:lstStyle/>
        <a:p>
          <a:endParaRPr lang="en-ZA"/>
        </a:p>
      </dgm:t>
    </dgm:pt>
    <dgm:pt modelId="{90644B11-8F3F-4090-8A87-43CE9FBC4315}" type="sibTrans" cxnId="{6C99E182-0261-4564-A5B9-1812EEE0F8CA}">
      <dgm:prSet/>
      <dgm:spPr/>
      <dgm:t>
        <a:bodyPr/>
        <a:lstStyle/>
        <a:p>
          <a:endParaRPr lang="en-ZA"/>
        </a:p>
      </dgm:t>
    </dgm:pt>
    <dgm:pt modelId="{5A2D7D95-8061-461A-87A2-165B11ACB049}">
      <dgm:prSet/>
      <dgm:spPr/>
      <dgm:t>
        <a:bodyPr/>
        <a:lstStyle/>
        <a:p>
          <a:r>
            <a:rPr lang="es-ES" dirty="0">
              <a:effectLst>
                <a:outerShdw blurRad="38100" dist="38100" dir="2700000" algn="tl">
                  <a:srgbClr val="000000">
                    <a:alpha val="43137"/>
                  </a:srgbClr>
                </a:outerShdw>
              </a:effectLst>
            </a:rPr>
            <a:t>¿Cómo se utilizará y gestionará la tecnología?</a:t>
          </a:r>
          <a:endParaRPr lang="en-ZA" dirty="0">
            <a:effectLst>
              <a:outerShdw blurRad="38100" dist="38100" dir="2700000" algn="tl">
                <a:srgbClr val="000000">
                  <a:alpha val="43137"/>
                </a:srgbClr>
              </a:outerShdw>
            </a:effectLst>
          </a:endParaRPr>
        </a:p>
      </dgm:t>
    </dgm:pt>
    <dgm:pt modelId="{9C3C5549-0DFD-403E-9B77-4D9D04492652}" type="parTrans" cxnId="{10BA5250-05EF-47D4-844B-C6B7B76DCC7C}">
      <dgm:prSet/>
      <dgm:spPr/>
      <dgm:t>
        <a:bodyPr/>
        <a:lstStyle/>
        <a:p>
          <a:endParaRPr lang="en-ZA"/>
        </a:p>
      </dgm:t>
    </dgm:pt>
    <dgm:pt modelId="{C15DB14C-C8C8-4A7A-874B-376451246381}" type="sibTrans" cxnId="{10BA5250-05EF-47D4-844B-C6B7B76DCC7C}">
      <dgm:prSet/>
      <dgm:spPr/>
      <dgm:t>
        <a:bodyPr/>
        <a:lstStyle/>
        <a:p>
          <a:endParaRPr lang="en-ZA"/>
        </a:p>
      </dgm:t>
    </dgm:pt>
    <dgm:pt modelId="{6D77BC6D-2266-4447-A40D-B45DA44284FD}" type="pres">
      <dgm:prSet presAssocID="{AF06D97F-2BCA-4E45-9797-1E7ACD4FFDDE}" presName="diagram" presStyleCnt="0">
        <dgm:presLayoutVars>
          <dgm:dir/>
          <dgm:resizeHandles val="exact"/>
        </dgm:presLayoutVars>
      </dgm:prSet>
      <dgm:spPr/>
    </dgm:pt>
    <dgm:pt modelId="{C191D585-F948-4F26-A7F5-EF1041DD9F3C}" type="pres">
      <dgm:prSet presAssocID="{3D4E8577-0CEA-4F6E-A762-1BB3B0DDD8A4}" presName="node" presStyleLbl="node1" presStyleIdx="0" presStyleCnt="3">
        <dgm:presLayoutVars>
          <dgm:bulletEnabled val="1"/>
        </dgm:presLayoutVars>
      </dgm:prSet>
      <dgm:spPr/>
    </dgm:pt>
    <dgm:pt modelId="{183543D3-D797-4297-BF8E-B45EFFE01657}" type="pres">
      <dgm:prSet presAssocID="{66F00F28-F995-42F9-A188-31B0250DA6FE}" presName="sibTrans" presStyleCnt="0"/>
      <dgm:spPr/>
    </dgm:pt>
    <dgm:pt modelId="{6B45D7C2-D064-461B-84CE-26CA5D7E1296}" type="pres">
      <dgm:prSet presAssocID="{E4DB855F-0FCC-4165-8F8D-20B410287441}" presName="node" presStyleLbl="node1" presStyleIdx="1" presStyleCnt="3">
        <dgm:presLayoutVars>
          <dgm:bulletEnabled val="1"/>
        </dgm:presLayoutVars>
      </dgm:prSet>
      <dgm:spPr/>
    </dgm:pt>
    <dgm:pt modelId="{CCB228D9-4F3F-4E35-BE24-1FB2897E14EB}" type="pres">
      <dgm:prSet presAssocID="{90644B11-8F3F-4090-8A87-43CE9FBC4315}" presName="sibTrans" presStyleCnt="0"/>
      <dgm:spPr/>
    </dgm:pt>
    <dgm:pt modelId="{C987D7B3-37BF-49AB-8829-06F6CB99D61F}" type="pres">
      <dgm:prSet presAssocID="{5A2D7D95-8061-461A-87A2-165B11ACB049}" presName="node" presStyleLbl="node1" presStyleIdx="2" presStyleCnt="3">
        <dgm:presLayoutVars>
          <dgm:bulletEnabled val="1"/>
        </dgm:presLayoutVars>
      </dgm:prSet>
      <dgm:spPr/>
    </dgm:pt>
  </dgm:ptLst>
  <dgm:cxnLst>
    <dgm:cxn modelId="{9DA6B426-58D3-48AB-A5CA-A2DCE43A6A7F}" type="presOf" srcId="{5A2D7D95-8061-461A-87A2-165B11ACB049}" destId="{C987D7B3-37BF-49AB-8829-06F6CB99D61F}" srcOrd="0" destOrd="0" presId="urn:microsoft.com/office/officeart/2005/8/layout/default"/>
    <dgm:cxn modelId="{10BA5250-05EF-47D4-844B-C6B7B76DCC7C}" srcId="{AF06D97F-2BCA-4E45-9797-1E7ACD4FFDDE}" destId="{5A2D7D95-8061-461A-87A2-165B11ACB049}" srcOrd="2" destOrd="0" parTransId="{9C3C5549-0DFD-403E-9B77-4D9D04492652}" sibTransId="{C15DB14C-C8C8-4A7A-874B-376451246381}"/>
    <dgm:cxn modelId="{A7C72B71-8B85-4739-8020-A09ACB1D760C}" srcId="{AF06D97F-2BCA-4E45-9797-1E7ACD4FFDDE}" destId="{3D4E8577-0CEA-4F6E-A762-1BB3B0DDD8A4}" srcOrd="0" destOrd="0" parTransId="{F061EED8-6C58-4F9A-AD3F-8D3CAA7261BE}" sibTransId="{66F00F28-F995-42F9-A188-31B0250DA6FE}"/>
    <dgm:cxn modelId="{6C99E182-0261-4564-A5B9-1812EEE0F8CA}" srcId="{AF06D97F-2BCA-4E45-9797-1E7ACD4FFDDE}" destId="{E4DB855F-0FCC-4165-8F8D-20B410287441}" srcOrd="1" destOrd="0" parTransId="{379C6C44-E71E-413D-B824-97041F23CCA9}" sibTransId="{90644B11-8F3F-4090-8A87-43CE9FBC4315}"/>
    <dgm:cxn modelId="{2A5377B3-0638-4948-8AC5-180D0529CB68}" type="presOf" srcId="{AF06D97F-2BCA-4E45-9797-1E7ACD4FFDDE}" destId="{6D77BC6D-2266-4447-A40D-B45DA44284FD}" srcOrd="0" destOrd="0" presId="urn:microsoft.com/office/officeart/2005/8/layout/default"/>
    <dgm:cxn modelId="{7F86D3B3-D039-4233-9CA6-B81B5FC50CF9}" type="presOf" srcId="{3D4E8577-0CEA-4F6E-A762-1BB3B0DDD8A4}" destId="{C191D585-F948-4F26-A7F5-EF1041DD9F3C}" srcOrd="0" destOrd="0" presId="urn:microsoft.com/office/officeart/2005/8/layout/default"/>
    <dgm:cxn modelId="{08FCBCB8-DCE6-4EA6-8511-2890C5001E44}" type="presOf" srcId="{E4DB855F-0FCC-4165-8F8D-20B410287441}" destId="{6B45D7C2-D064-461B-84CE-26CA5D7E1296}" srcOrd="0" destOrd="0" presId="urn:microsoft.com/office/officeart/2005/8/layout/default"/>
    <dgm:cxn modelId="{ED019DCC-25BE-41C4-816C-85F33AFD733E}" type="presParOf" srcId="{6D77BC6D-2266-4447-A40D-B45DA44284FD}" destId="{C191D585-F948-4F26-A7F5-EF1041DD9F3C}" srcOrd="0" destOrd="0" presId="urn:microsoft.com/office/officeart/2005/8/layout/default"/>
    <dgm:cxn modelId="{60C199E2-4B04-451E-823E-DBF09D50A98F}" type="presParOf" srcId="{6D77BC6D-2266-4447-A40D-B45DA44284FD}" destId="{183543D3-D797-4297-BF8E-B45EFFE01657}" srcOrd="1" destOrd="0" presId="urn:microsoft.com/office/officeart/2005/8/layout/default"/>
    <dgm:cxn modelId="{0B32770F-67DC-4FA3-987B-ED1D73769983}" type="presParOf" srcId="{6D77BC6D-2266-4447-A40D-B45DA44284FD}" destId="{6B45D7C2-D064-461B-84CE-26CA5D7E1296}" srcOrd="2" destOrd="0" presId="urn:microsoft.com/office/officeart/2005/8/layout/default"/>
    <dgm:cxn modelId="{CCBF9B92-E3A1-4D46-9947-54D70BC01AD8}" type="presParOf" srcId="{6D77BC6D-2266-4447-A40D-B45DA44284FD}" destId="{CCB228D9-4F3F-4E35-BE24-1FB2897E14EB}" srcOrd="3" destOrd="0" presId="urn:microsoft.com/office/officeart/2005/8/layout/default"/>
    <dgm:cxn modelId="{3BE412F2-845B-4689-95AA-81E5E845D0A4}" type="presParOf" srcId="{6D77BC6D-2266-4447-A40D-B45DA44284FD}" destId="{C987D7B3-37BF-49AB-8829-06F6CB99D61F}"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F06D97F-2BCA-4E45-9797-1E7ACD4FFDD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93E7CECB-240D-4275-8563-E9218DE01599}">
      <dgm:prSet/>
      <dgm:spPr/>
      <dgm:t>
        <a:bodyPr/>
        <a:lstStyle/>
        <a:p>
          <a:r>
            <a:rPr lang="es-ES" dirty="0">
              <a:effectLst>
                <a:outerShdw blurRad="38100" dist="38100" dir="2700000" algn="tl">
                  <a:srgbClr val="000000">
                    <a:alpha val="43137"/>
                  </a:srgbClr>
                </a:outerShdw>
              </a:effectLst>
            </a:rPr>
            <a:t>¿Cómo encajarán estos dispositivos en nuestros recursos TIC existentes y a qué costo?</a:t>
          </a:r>
          <a:endParaRPr lang="en-ZA" dirty="0">
            <a:effectLst>
              <a:outerShdw blurRad="38100" dist="38100" dir="2700000" algn="tl">
                <a:srgbClr val="000000">
                  <a:alpha val="43137"/>
                </a:srgbClr>
              </a:outerShdw>
            </a:effectLst>
          </a:endParaRPr>
        </a:p>
      </dgm:t>
    </dgm:pt>
    <dgm:pt modelId="{1960E6AC-8F51-4BA6-8EB5-66DD10D58F86}" type="parTrans" cxnId="{4096C426-3A2B-43F1-8A7E-5E4A5B2644EA}">
      <dgm:prSet/>
      <dgm:spPr/>
      <dgm:t>
        <a:bodyPr/>
        <a:lstStyle/>
        <a:p>
          <a:endParaRPr lang="en-ZA"/>
        </a:p>
      </dgm:t>
    </dgm:pt>
    <dgm:pt modelId="{E92999CA-7EBF-49F3-BBBB-A104AD8DA11A}" type="sibTrans" cxnId="{4096C426-3A2B-43F1-8A7E-5E4A5B2644EA}">
      <dgm:prSet/>
      <dgm:spPr/>
      <dgm:t>
        <a:bodyPr/>
        <a:lstStyle/>
        <a:p>
          <a:endParaRPr lang="en-ZA"/>
        </a:p>
      </dgm:t>
    </dgm:pt>
    <dgm:pt modelId="{F621ED9D-EBE8-49D4-B94A-47AEB79C7A04}">
      <dgm:prSet/>
      <dgm:spPr/>
      <dgm:t>
        <a:bodyPr/>
        <a:lstStyle/>
        <a:p>
          <a:r>
            <a:rPr lang="es-ES" dirty="0">
              <a:effectLst>
                <a:outerShdw blurRad="38100" dist="38100" dir="2700000" algn="tl">
                  <a:srgbClr val="000000">
                    <a:alpha val="43137"/>
                  </a:srgbClr>
                </a:outerShdw>
              </a:effectLst>
            </a:rPr>
            <a:t>¿Cómo capacitaremos a nuestros trabajadores para usar la realidad virtual? </a:t>
          </a:r>
          <a:endParaRPr lang="en-ZA" dirty="0">
            <a:effectLst>
              <a:outerShdw blurRad="38100" dist="38100" dir="2700000" algn="tl">
                <a:srgbClr val="000000">
                  <a:alpha val="43137"/>
                </a:srgbClr>
              </a:outerShdw>
            </a:effectLst>
          </a:endParaRPr>
        </a:p>
      </dgm:t>
    </dgm:pt>
    <dgm:pt modelId="{BE8582F3-AA07-4298-825B-7026F5AED068}" type="parTrans" cxnId="{5193604A-6084-4E3F-BCA0-3D338FA20399}">
      <dgm:prSet/>
      <dgm:spPr/>
      <dgm:t>
        <a:bodyPr/>
        <a:lstStyle/>
        <a:p>
          <a:endParaRPr lang="en-ZA"/>
        </a:p>
      </dgm:t>
    </dgm:pt>
    <dgm:pt modelId="{5EED2F00-9DDC-479E-B2F3-380F46BFD9B9}" type="sibTrans" cxnId="{5193604A-6084-4E3F-BCA0-3D338FA20399}">
      <dgm:prSet/>
      <dgm:spPr/>
      <dgm:t>
        <a:bodyPr/>
        <a:lstStyle/>
        <a:p>
          <a:endParaRPr lang="en-ZA"/>
        </a:p>
      </dgm:t>
    </dgm:pt>
    <dgm:pt modelId="{18320FA3-A1FF-4FC8-B6DA-B043FFFAD6F0}">
      <dgm:prSet/>
      <dgm:spPr/>
      <dgm:t>
        <a:bodyPr/>
        <a:lstStyle/>
        <a:p>
          <a:r>
            <a:rPr lang="es-ES" dirty="0">
              <a:effectLst>
                <a:outerShdw blurRad="38100" dist="38100" dir="2700000" algn="tl">
                  <a:srgbClr val="000000">
                    <a:alpha val="43137"/>
                  </a:srgbClr>
                </a:outerShdw>
              </a:effectLst>
            </a:rPr>
            <a:t>¿Cómo mediríamos los mejores resultados?</a:t>
          </a:r>
          <a:endParaRPr lang="en-ZA" dirty="0">
            <a:effectLst>
              <a:outerShdw blurRad="38100" dist="38100" dir="2700000" algn="tl">
                <a:srgbClr val="000000">
                  <a:alpha val="43137"/>
                </a:srgbClr>
              </a:outerShdw>
            </a:effectLst>
          </a:endParaRPr>
        </a:p>
      </dgm:t>
    </dgm:pt>
    <dgm:pt modelId="{8A32152D-29B0-4FA1-B999-1F04D31C926A}" type="parTrans" cxnId="{AB71137B-7D05-42BD-B10D-21C84424BC21}">
      <dgm:prSet/>
      <dgm:spPr/>
      <dgm:t>
        <a:bodyPr/>
        <a:lstStyle/>
        <a:p>
          <a:endParaRPr lang="en-ZA"/>
        </a:p>
      </dgm:t>
    </dgm:pt>
    <dgm:pt modelId="{08EB1F28-EE94-47DD-BB4C-D936635E5F9B}" type="sibTrans" cxnId="{AB71137B-7D05-42BD-B10D-21C84424BC21}">
      <dgm:prSet/>
      <dgm:spPr/>
      <dgm:t>
        <a:bodyPr/>
        <a:lstStyle/>
        <a:p>
          <a:endParaRPr lang="en-ZA"/>
        </a:p>
      </dgm:t>
    </dgm:pt>
    <dgm:pt modelId="{6D77BC6D-2266-4447-A40D-B45DA44284FD}" type="pres">
      <dgm:prSet presAssocID="{AF06D97F-2BCA-4E45-9797-1E7ACD4FFDDE}" presName="diagram" presStyleCnt="0">
        <dgm:presLayoutVars>
          <dgm:dir/>
          <dgm:resizeHandles val="exact"/>
        </dgm:presLayoutVars>
      </dgm:prSet>
      <dgm:spPr/>
    </dgm:pt>
    <dgm:pt modelId="{2DC94318-DD2B-4993-8CD1-90ADFDF42CF1}" type="pres">
      <dgm:prSet presAssocID="{93E7CECB-240D-4275-8563-E9218DE01599}" presName="node" presStyleLbl="node1" presStyleIdx="0" presStyleCnt="3">
        <dgm:presLayoutVars>
          <dgm:bulletEnabled val="1"/>
        </dgm:presLayoutVars>
      </dgm:prSet>
      <dgm:spPr/>
    </dgm:pt>
    <dgm:pt modelId="{F804D61E-DD20-4DDC-8AFD-2E251C54A1D3}" type="pres">
      <dgm:prSet presAssocID="{E92999CA-7EBF-49F3-BBBB-A104AD8DA11A}" presName="sibTrans" presStyleCnt="0"/>
      <dgm:spPr/>
    </dgm:pt>
    <dgm:pt modelId="{0727BFD0-C6BF-4182-9525-47651B4129C5}" type="pres">
      <dgm:prSet presAssocID="{F621ED9D-EBE8-49D4-B94A-47AEB79C7A04}" presName="node" presStyleLbl="node1" presStyleIdx="1" presStyleCnt="3">
        <dgm:presLayoutVars>
          <dgm:bulletEnabled val="1"/>
        </dgm:presLayoutVars>
      </dgm:prSet>
      <dgm:spPr/>
    </dgm:pt>
    <dgm:pt modelId="{B7CC9B72-AFE8-40D9-82F2-FFA7C45ADBA3}" type="pres">
      <dgm:prSet presAssocID="{5EED2F00-9DDC-479E-B2F3-380F46BFD9B9}" presName="sibTrans" presStyleCnt="0"/>
      <dgm:spPr/>
    </dgm:pt>
    <dgm:pt modelId="{90828DDD-7E0D-4499-B411-012A56AC74C3}" type="pres">
      <dgm:prSet presAssocID="{18320FA3-A1FF-4FC8-B6DA-B043FFFAD6F0}" presName="node" presStyleLbl="node1" presStyleIdx="2" presStyleCnt="3">
        <dgm:presLayoutVars>
          <dgm:bulletEnabled val="1"/>
        </dgm:presLayoutVars>
      </dgm:prSet>
      <dgm:spPr/>
    </dgm:pt>
  </dgm:ptLst>
  <dgm:cxnLst>
    <dgm:cxn modelId="{4096C426-3A2B-43F1-8A7E-5E4A5B2644EA}" srcId="{AF06D97F-2BCA-4E45-9797-1E7ACD4FFDDE}" destId="{93E7CECB-240D-4275-8563-E9218DE01599}" srcOrd="0" destOrd="0" parTransId="{1960E6AC-8F51-4BA6-8EB5-66DD10D58F86}" sibTransId="{E92999CA-7EBF-49F3-BBBB-A104AD8DA11A}"/>
    <dgm:cxn modelId="{C1AAD12D-F40E-4341-9823-193992D60056}" type="presOf" srcId="{93E7CECB-240D-4275-8563-E9218DE01599}" destId="{2DC94318-DD2B-4993-8CD1-90ADFDF42CF1}" srcOrd="0" destOrd="0" presId="urn:microsoft.com/office/officeart/2005/8/layout/default"/>
    <dgm:cxn modelId="{5193604A-6084-4E3F-BCA0-3D338FA20399}" srcId="{AF06D97F-2BCA-4E45-9797-1E7ACD4FFDDE}" destId="{F621ED9D-EBE8-49D4-B94A-47AEB79C7A04}" srcOrd="1" destOrd="0" parTransId="{BE8582F3-AA07-4298-825B-7026F5AED068}" sibTransId="{5EED2F00-9DDC-479E-B2F3-380F46BFD9B9}"/>
    <dgm:cxn modelId="{AB71137B-7D05-42BD-B10D-21C84424BC21}" srcId="{AF06D97F-2BCA-4E45-9797-1E7ACD4FFDDE}" destId="{18320FA3-A1FF-4FC8-B6DA-B043FFFAD6F0}" srcOrd="2" destOrd="0" parTransId="{8A32152D-29B0-4FA1-B999-1F04D31C926A}" sibTransId="{08EB1F28-EE94-47DD-BB4C-D936635E5F9B}"/>
    <dgm:cxn modelId="{62942B81-4506-411C-A233-61D2437AE632}" type="presOf" srcId="{F621ED9D-EBE8-49D4-B94A-47AEB79C7A04}" destId="{0727BFD0-C6BF-4182-9525-47651B4129C5}" srcOrd="0" destOrd="0" presId="urn:microsoft.com/office/officeart/2005/8/layout/default"/>
    <dgm:cxn modelId="{DBF870AD-895B-4D5C-8898-694E6DDD59B3}" type="presOf" srcId="{18320FA3-A1FF-4FC8-B6DA-B043FFFAD6F0}" destId="{90828DDD-7E0D-4499-B411-012A56AC74C3}" srcOrd="0" destOrd="0" presId="urn:microsoft.com/office/officeart/2005/8/layout/default"/>
    <dgm:cxn modelId="{2A5377B3-0638-4948-8AC5-180D0529CB68}" type="presOf" srcId="{AF06D97F-2BCA-4E45-9797-1E7ACD4FFDDE}" destId="{6D77BC6D-2266-4447-A40D-B45DA44284FD}" srcOrd="0" destOrd="0" presId="urn:microsoft.com/office/officeart/2005/8/layout/default"/>
    <dgm:cxn modelId="{F81BB5DA-2CC5-42A9-AED9-8D8D02C35ADD}" type="presParOf" srcId="{6D77BC6D-2266-4447-A40D-B45DA44284FD}" destId="{2DC94318-DD2B-4993-8CD1-90ADFDF42CF1}" srcOrd="0" destOrd="0" presId="urn:microsoft.com/office/officeart/2005/8/layout/default"/>
    <dgm:cxn modelId="{728A8C56-E33B-43CB-AF32-31B3125512A9}" type="presParOf" srcId="{6D77BC6D-2266-4447-A40D-B45DA44284FD}" destId="{F804D61E-DD20-4DDC-8AFD-2E251C54A1D3}" srcOrd="1" destOrd="0" presId="urn:microsoft.com/office/officeart/2005/8/layout/default"/>
    <dgm:cxn modelId="{BF120D94-847D-487C-B7B7-405BFEE0EC75}" type="presParOf" srcId="{6D77BC6D-2266-4447-A40D-B45DA44284FD}" destId="{0727BFD0-C6BF-4182-9525-47651B4129C5}" srcOrd="2" destOrd="0" presId="urn:microsoft.com/office/officeart/2005/8/layout/default"/>
    <dgm:cxn modelId="{5C5BC821-B5B1-4E24-81E3-065BFD2CB83A}" type="presParOf" srcId="{6D77BC6D-2266-4447-A40D-B45DA44284FD}" destId="{B7CC9B72-AFE8-40D9-82F2-FFA7C45ADBA3}" srcOrd="3" destOrd="0" presId="urn:microsoft.com/office/officeart/2005/8/layout/default"/>
    <dgm:cxn modelId="{59A31F3C-8316-44F1-BBD1-85E6E0F325B2}" type="presParOf" srcId="{6D77BC6D-2266-4447-A40D-B45DA44284FD}" destId="{90828DDD-7E0D-4499-B411-012A56AC74C3}"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6317E6-5EA4-405E-90D9-D4396C95CEAF}"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ZA"/>
        </a:p>
      </dgm:t>
    </dgm:pt>
    <dgm:pt modelId="{94A0770F-743B-4C1E-BC54-3BA3EFD3FBFB}">
      <dgm:prSet phldrT="[Text]" custT="1"/>
      <dgm:spPr/>
      <dgm:t>
        <a:bodyPr/>
        <a:lstStyle/>
        <a:p>
          <a:r>
            <a:rPr lang="en-ZA" sz="2400" dirty="0">
              <a:effectLst>
                <a:outerShdw blurRad="38100" dist="38100" dir="2700000" algn="tl">
                  <a:srgbClr val="000000">
                    <a:alpha val="43137"/>
                  </a:srgbClr>
                </a:outerShdw>
              </a:effectLst>
            </a:rPr>
            <a:t>CRM</a:t>
          </a:r>
        </a:p>
      </dgm:t>
    </dgm:pt>
    <dgm:pt modelId="{0F1D8C03-4526-475A-A848-89896FE34D80}" type="parTrans" cxnId="{317CF1D4-7768-48D3-A439-FD00FB8254B8}">
      <dgm:prSet/>
      <dgm:spPr/>
      <dgm:t>
        <a:bodyPr/>
        <a:lstStyle/>
        <a:p>
          <a:endParaRPr lang="en-ZA"/>
        </a:p>
      </dgm:t>
    </dgm:pt>
    <dgm:pt modelId="{05359C02-FDAC-49C4-8754-6E5937F81A0D}" type="sibTrans" cxnId="{317CF1D4-7768-48D3-A439-FD00FB8254B8}">
      <dgm:prSet/>
      <dgm:spPr/>
      <dgm:t>
        <a:bodyPr/>
        <a:lstStyle/>
        <a:p>
          <a:endParaRPr lang="en-ZA"/>
        </a:p>
      </dgm:t>
    </dgm:pt>
    <dgm:pt modelId="{DC19865A-3472-49C1-928E-383A8A200A53}">
      <dgm:prSet phldrT="[Text]" custT="1"/>
      <dgm:spPr/>
      <dgm:t>
        <a:bodyPr/>
        <a:lstStyle/>
        <a:p>
          <a:endParaRPr lang="es-ES" sz="2400" dirty="0">
            <a:effectLst>
              <a:outerShdw blurRad="38100" dist="38100" dir="2700000" algn="tl">
                <a:srgbClr val="000000">
                  <a:alpha val="43137"/>
                </a:srgbClr>
              </a:outerShdw>
            </a:effectLst>
          </a:endParaRPr>
        </a:p>
        <a:p>
          <a:r>
            <a:rPr lang="es-ES" sz="2400" dirty="0">
              <a:effectLst>
                <a:outerShdw blurRad="38100" dist="38100" dir="2700000" algn="tl">
                  <a:srgbClr val="000000">
                    <a:alpha val="43137"/>
                  </a:srgbClr>
                </a:outerShdw>
              </a:effectLst>
            </a:rPr>
            <a:t>Sitio web y analítica en RRSS 
</a:t>
          </a:r>
          <a:endParaRPr lang="en-ZA" sz="2400" dirty="0">
            <a:effectLst>
              <a:outerShdw blurRad="38100" dist="38100" dir="2700000" algn="tl">
                <a:srgbClr val="000000">
                  <a:alpha val="43137"/>
                </a:srgbClr>
              </a:outerShdw>
            </a:effectLst>
          </a:endParaRPr>
        </a:p>
      </dgm:t>
    </dgm:pt>
    <dgm:pt modelId="{1EC386A4-8E27-412C-81A3-2A23BE14E693}" type="parTrans" cxnId="{BB9BB75E-1987-4634-B3CE-B9D390B3247B}">
      <dgm:prSet/>
      <dgm:spPr/>
      <dgm:t>
        <a:bodyPr/>
        <a:lstStyle/>
        <a:p>
          <a:endParaRPr lang="en-ZA"/>
        </a:p>
      </dgm:t>
    </dgm:pt>
    <dgm:pt modelId="{14725A52-F6D5-4E8D-A990-C51FFB12CD29}" type="sibTrans" cxnId="{BB9BB75E-1987-4634-B3CE-B9D390B3247B}">
      <dgm:prSet/>
      <dgm:spPr/>
      <dgm:t>
        <a:bodyPr/>
        <a:lstStyle/>
        <a:p>
          <a:endParaRPr lang="en-ZA"/>
        </a:p>
      </dgm:t>
    </dgm:pt>
    <dgm:pt modelId="{52DB92BC-66B6-4B43-B994-603C4D275C6A}">
      <dgm:prSet custT="1"/>
      <dgm:spPr/>
      <dgm:t>
        <a:bodyPr/>
        <a:lstStyle/>
        <a:p>
          <a:r>
            <a:rPr lang="es-ES" sz="2400" dirty="0">
              <a:solidFill>
                <a:srgbClr val="000000"/>
              </a:solidFill>
              <a:effectLst/>
            </a:rPr>
            <a:t>Analiza el tráfico del sitio web y redes sociales para ver el comportamiento del usuario y evaluar si la estrategia digital actual está siendo efectiva. </a:t>
          </a:r>
          <a:endParaRPr lang="en-ZA" sz="2400" dirty="0">
            <a:solidFill>
              <a:srgbClr val="000000"/>
            </a:solidFill>
            <a:effectLst/>
          </a:endParaRPr>
        </a:p>
      </dgm:t>
    </dgm:pt>
    <dgm:pt modelId="{B1D055EA-3022-40CF-BF26-94EAE89D3C89}" type="parTrans" cxnId="{FBCEB6D2-DC01-4B04-B080-133B30FB805F}">
      <dgm:prSet/>
      <dgm:spPr/>
      <dgm:t>
        <a:bodyPr/>
        <a:lstStyle/>
        <a:p>
          <a:endParaRPr lang="en-ZA"/>
        </a:p>
      </dgm:t>
    </dgm:pt>
    <dgm:pt modelId="{CB1DB64F-61CA-4E48-BB83-F761AD1B2D66}" type="sibTrans" cxnId="{FBCEB6D2-DC01-4B04-B080-133B30FB805F}">
      <dgm:prSet/>
      <dgm:spPr/>
      <dgm:t>
        <a:bodyPr/>
        <a:lstStyle/>
        <a:p>
          <a:endParaRPr lang="en-ZA"/>
        </a:p>
      </dgm:t>
    </dgm:pt>
    <dgm:pt modelId="{6F5CA5E0-14D1-4B53-8FB8-2529DB481C84}">
      <dgm:prSet custT="1"/>
      <dgm:spPr/>
      <dgm:t>
        <a:bodyPr/>
        <a:lstStyle/>
        <a:p>
          <a:r>
            <a:rPr lang="en-ZA" sz="2400" dirty="0">
              <a:effectLst>
                <a:outerShdw blurRad="38100" dist="38100" dir="2700000" algn="tl">
                  <a:srgbClr val="000000">
                    <a:alpha val="43137"/>
                  </a:srgbClr>
                </a:outerShdw>
              </a:effectLst>
            </a:rPr>
            <a:t>Web Based VOIP</a:t>
          </a:r>
        </a:p>
      </dgm:t>
    </dgm:pt>
    <dgm:pt modelId="{E139C1CD-849A-4CAB-9BCC-EB337A9AB141}" type="parTrans" cxnId="{ECEA0120-3B41-4FF4-A350-9A4E8451F296}">
      <dgm:prSet/>
      <dgm:spPr/>
      <dgm:t>
        <a:bodyPr/>
        <a:lstStyle/>
        <a:p>
          <a:endParaRPr lang="en-ZA"/>
        </a:p>
      </dgm:t>
    </dgm:pt>
    <dgm:pt modelId="{05CA0854-A0CB-4EF4-A571-A7CE960B9D79}" type="sibTrans" cxnId="{ECEA0120-3B41-4FF4-A350-9A4E8451F296}">
      <dgm:prSet/>
      <dgm:spPr/>
      <dgm:t>
        <a:bodyPr/>
        <a:lstStyle/>
        <a:p>
          <a:endParaRPr lang="en-ZA"/>
        </a:p>
      </dgm:t>
    </dgm:pt>
    <dgm:pt modelId="{58E4369D-9AFD-4979-A8B5-A5A0F74DD5EB}">
      <dgm:prSet custT="1"/>
      <dgm:spPr/>
      <dgm:t>
        <a:bodyPr/>
        <a:lstStyle/>
        <a:p>
          <a:r>
            <a:rPr lang="es-ES" sz="2400" dirty="0">
              <a:solidFill>
                <a:srgbClr val="000000"/>
              </a:solidFill>
              <a:effectLst/>
            </a:rPr>
            <a:t>Supervisa el origen y el destino de una llamada, así como la efectividad de los comerciales para evaluar su desempeño.</a:t>
          </a:r>
          <a:endParaRPr lang="en-ZA" sz="2400" dirty="0">
            <a:solidFill>
              <a:srgbClr val="000000"/>
            </a:solidFill>
            <a:effectLst/>
          </a:endParaRPr>
        </a:p>
      </dgm:t>
    </dgm:pt>
    <dgm:pt modelId="{1C974D5D-8766-4424-A877-8B897AF2562D}" type="parTrans" cxnId="{4495AE6E-91AC-4AB3-8FBA-433C88C0509E}">
      <dgm:prSet/>
      <dgm:spPr/>
      <dgm:t>
        <a:bodyPr/>
        <a:lstStyle/>
        <a:p>
          <a:endParaRPr lang="en-ZA"/>
        </a:p>
      </dgm:t>
    </dgm:pt>
    <dgm:pt modelId="{4DBA7A67-BA9E-4629-823D-852C88B4EAEE}" type="sibTrans" cxnId="{4495AE6E-91AC-4AB3-8FBA-433C88C0509E}">
      <dgm:prSet/>
      <dgm:spPr/>
      <dgm:t>
        <a:bodyPr/>
        <a:lstStyle/>
        <a:p>
          <a:endParaRPr lang="en-ZA"/>
        </a:p>
      </dgm:t>
    </dgm:pt>
    <dgm:pt modelId="{2A910406-DEBA-4833-958D-D3E96AA5F6EF}">
      <dgm:prSet phldrT="[Text]" custT="1"/>
      <dgm:spPr/>
      <dgm:t>
        <a:bodyPr/>
        <a:lstStyle/>
        <a:p>
          <a:r>
            <a:rPr lang="es-ES" sz="2400" dirty="0">
              <a:solidFill>
                <a:srgbClr val="000000"/>
              </a:solidFill>
              <a:effectLst/>
            </a:rPr>
            <a:t>Para realizar un seguimiento del comportamiento del cliente a lo largo del ciclo de ventas, comprender las necesidades actuales y predecir las necesidades futuras.</a:t>
          </a:r>
          <a:endParaRPr lang="en-ZA" sz="2400" dirty="0">
            <a:solidFill>
              <a:srgbClr val="000000"/>
            </a:solidFill>
            <a:effectLst/>
          </a:endParaRPr>
        </a:p>
      </dgm:t>
    </dgm:pt>
    <dgm:pt modelId="{7ED260A4-3C22-417E-9331-F3287C81EACA}" type="sibTrans" cxnId="{C64D72D1-83D6-4230-9F4F-170D408832A6}">
      <dgm:prSet/>
      <dgm:spPr/>
      <dgm:t>
        <a:bodyPr/>
        <a:lstStyle/>
        <a:p>
          <a:endParaRPr lang="en-ZA"/>
        </a:p>
      </dgm:t>
    </dgm:pt>
    <dgm:pt modelId="{2C68814D-C1B1-4103-B16C-AA3F937FB76E}" type="parTrans" cxnId="{C64D72D1-83D6-4230-9F4F-170D408832A6}">
      <dgm:prSet/>
      <dgm:spPr/>
      <dgm:t>
        <a:bodyPr/>
        <a:lstStyle/>
        <a:p>
          <a:endParaRPr lang="en-ZA"/>
        </a:p>
      </dgm:t>
    </dgm:pt>
    <dgm:pt modelId="{7C08124A-5DAF-4E39-B6C4-EF8DC0D888F0}" type="pres">
      <dgm:prSet presAssocID="{606317E6-5EA4-405E-90D9-D4396C95CEAF}" presName="Name0" presStyleCnt="0">
        <dgm:presLayoutVars>
          <dgm:dir/>
          <dgm:animLvl val="lvl"/>
          <dgm:resizeHandles val="exact"/>
        </dgm:presLayoutVars>
      </dgm:prSet>
      <dgm:spPr/>
    </dgm:pt>
    <dgm:pt modelId="{50CC0CF1-3382-45C2-A38D-E3D9D08B1F88}" type="pres">
      <dgm:prSet presAssocID="{94A0770F-743B-4C1E-BC54-3BA3EFD3FBFB}" presName="composite" presStyleCnt="0"/>
      <dgm:spPr/>
    </dgm:pt>
    <dgm:pt modelId="{1B8FE036-D124-4BEA-8B0E-9489393AC1A5}" type="pres">
      <dgm:prSet presAssocID="{94A0770F-743B-4C1E-BC54-3BA3EFD3FBFB}" presName="parTx" presStyleLbl="alignNode1" presStyleIdx="0" presStyleCnt="3" custScaleY="100000">
        <dgm:presLayoutVars>
          <dgm:chMax val="0"/>
          <dgm:chPref val="0"/>
          <dgm:bulletEnabled val="1"/>
        </dgm:presLayoutVars>
      </dgm:prSet>
      <dgm:spPr/>
    </dgm:pt>
    <dgm:pt modelId="{FDF6B116-B8F9-405E-91F3-1C37C8FDDC58}" type="pres">
      <dgm:prSet presAssocID="{94A0770F-743B-4C1E-BC54-3BA3EFD3FBFB}" presName="desTx" presStyleLbl="alignAccFollowNode1" presStyleIdx="0" presStyleCnt="3" custLinFactNeighborX="-277" custLinFactNeighborY="285">
        <dgm:presLayoutVars>
          <dgm:bulletEnabled val="1"/>
        </dgm:presLayoutVars>
      </dgm:prSet>
      <dgm:spPr/>
    </dgm:pt>
    <dgm:pt modelId="{8B4703CA-C9EA-4FAA-983B-E066F15070FB}" type="pres">
      <dgm:prSet presAssocID="{05359C02-FDAC-49C4-8754-6E5937F81A0D}" presName="space" presStyleCnt="0"/>
      <dgm:spPr/>
    </dgm:pt>
    <dgm:pt modelId="{DCD63A41-91CB-4382-B6B5-7564DC7C2D7B}" type="pres">
      <dgm:prSet presAssocID="{DC19865A-3472-49C1-928E-383A8A200A53}" presName="composite" presStyleCnt="0"/>
      <dgm:spPr/>
    </dgm:pt>
    <dgm:pt modelId="{DBDAD1EF-B43E-4338-9EBE-97CD11466680}" type="pres">
      <dgm:prSet presAssocID="{DC19865A-3472-49C1-928E-383A8A200A53}" presName="parTx" presStyleLbl="alignNode1" presStyleIdx="1" presStyleCnt="3" custScaleY="100000">
        <dgm:presLayoutVars>
          <dgm:chMax val="0"/>
          <dgm:chPref val="0"/>
          <dgm:bulletEnabled val="1"/>
        </dgm:presLayoutVars>
      </dgm:prSet>
      <dgm:spPr/>
    </dgm:pt>
    <dgm:pt modelId="{08A0D6E3-A5CC-4B7C-B27C-5AC881AB6C62}" type="pres">
      <dgm:prSet presAssocID="{DC19865A-3472-49C1-928E-383A8A200A53}" presName="desTx" presStyleLbl="alignAccFollowNode1" presStyleIdx="1" presStyleCnt="3">
        <dgm:presLayoutVars>
          <dgm:bulletEnabled val="1"/>
        </dgm:presLayoutVars>
      </dgm:prSet>
      <dgm:spPr/>
    </dgm:pt>
    <dgm:pt modelId="{ABFD7ECD-5B2C-4A39-A86C-19A18A4F9ACE}" type="pres">
      <dgm:prSet presAssocID="{14725A52-F6D5-4E8D-A990-C51FFB12CD29}" presName="space" presStyleCnt="0"/>
      <dgm:spPr/>
    </dgm:pt>
    <dgm:pt modelId="{3C85550F-895B-409D-B830-2077CAF6D187}" type="pres">
      <dgm:prSet presAssocID="{6F5CA5E0-14D1-4B53-8FB8-2529DB481C84}" presName="composite" presStyleCnt="0"/>
      <dgm:spPr/>
    </dgm:pt>
    <dgm:pt modelId="{0B3689E9-981C-4773-A361-439A45678CE8}" type="pres">
      <dgm:prSet presAssocID="{6F5CA5E0-14D1-4B53-8FB8-2529DB481C84}" presName="parTx" presStyleLbl="alignNode1" presStyleIdx="2" presStyleCnt="3" custScaleY="100000">
        <dgm:presLayoutVars>
          <dgm:chMax val="0"/>
          <dgm:chPref val="0"/>
          <dgm:bulletEnabled val="1"/>
        </dgm:presLayoutVars>
      </dgm:prSet>
      <dgm:spPr/>
    </dgm:pt>
    <dgm:pt modelId="{1E82BC35-14E1-4D5C-B59B-1687821861ED}" type="pres">
      <dgm:prSet presAssocID="{6F5CA5E0-14D1-4B53-8FB8-2529DB481C84}" presName="desTx" presStyleLbl="alignAccFollowNode1" presStyleIdx="2" presStyleCnt="3">
        <dgm:presLayoutVars>
          <dgm:bulletEnabled val="1"/>
        </dgm:presLayoutVars>
      </dgm:prSet>
      <dgm:spPr/>
    </dgm:pt>
  </dgm:ptLst>
  <dgm:cxnLst>
    <dgm:cxn modelId="{2100470D-C05B-4A36-846B-BAB6F250C74F}" type="presOf" srcId="{606317E6-5EA4-405E-90D9-D4396C95CEAF}" destId="{7C08124A-5DAF-4E39-B6C4-EF8DC0D888F0}" srcOrd="0" destOrd="0" presId="urn:microsoft.com/office/officeart/2005/8/layout/hList1"/>
    <dgm:cxn modelId="{ECEA0120-3B41-4FF4-A350-9A4E8451F296}" srcId="{606317E6-5EA4-405E-90D9-D4396C95CEAF}" destId="{6F5CA5E0-14D1-4B53-8FB8-2529DB481C84}" srcOrd="2" destOrd="0" parTransId="{E139C1CD-849A-4CAB-9BCC-EB337A9AB141}" sibTransId="{05CA0854-A0CB-4EF4-A571-A7CE960B9D79}"/>
    <dgm:cxn modelId="{63A9BB2A-14E1-4144-9965-EFD669A1F8DC}" type="presOf" srcId="{6F5CA5E0-14D1-4B53-8FB8-2529DB481C84}" destId="{0B3689E9-981C-4773-A361-439A45678CE8}" srcOrd="0" destOrd="0" presId="urn:microsoft.com/office/officeart/2005/8/layout/hList1"/>
    <dgm:cxn modelId="{42F3D938-74DC-4AD7-AE66-FEB7B33D738B}" type="presOf" srcId="{DC19865A-3472-49C1-928E-383A8A200A53}" destId="{DBDAD1EF-B43E-4338-9EBE-97CD11466680}" srcOrd="0" destOrd="0" presId="urn:microsoft.com/office/officeart/2005/8/layout/hList1"/>
    <dgm:cxn modelId="{BB9BB75E-1987-4634-B3CE-B9D390B3247B}" srcId="{606317E6-5EA4-405E-90D9-D4396C95CEAF}" destId="{DC19865A-3472-49C1-928E-383A8A200A53}" srcOrd="1" destOrd="0" parTransId="{1EC386A4-8E27-412C-81A3-2A23BE14E693}" sibTransId="{14725A52-F6D5-4E8D-A990-C51FFB12CD29}"/>
    <dgm:cxn modelId="{4495AE6E-91AC-4AB3-8FBA-433C88C0509E}" srcId="{6F5CA5E0-14D1-4B53-8FB8-2529DB481C84}" destId="{58E4369D-9AFD-4979-A8B5-A5A0F74DD5EB}" srcOrd="0" destOrd="0" parTransId="{1C974D5D-8766-4424-A877-8B897AF2562D}" sibTransId="{4DBA7A67-BA9E-4629-823D-852C88B4EAEE}"/>
    <dgm:cxn modelId="{876C1170-3FF1-4038-A0BF-63F8EA2091FA}" type="presOf" srcId="{94A0770F-743B-4C1E-BC54-3BA3EFD3FBFB}" destId="{1B8FE036-D124-4BEA-8B0E-9489393AC1A5}" srcOrd="0" destOrd="0" presId="urn:microsoft.com/office/officeart/2005/8/layout/hList1"/>
    <dgm:cxn modelId="{1CFC7D76-D629-4270-A754-D070D8C7648B}" type="presOf" srcId="{2A910406-DEBA-4833-958D-D3E96AA5F6EF}" destId="{FDF6B116-B8F9-405E-91F3-1C37C8FDDC58}" srcOrd="0" destOrd="0" presId="urn:microsoft.com/office/officeart/2005/8/layout/hList1"/>
    <dgm:cxn modelId="{DE8CCBB3-E408-4A38-B794-C7FAE4991840}" type="presOf" srcId="{58E4369D-9AFD-4979-A8B5-A5A0F74DD5EB}" destId="{1E82BC35-14E1-4D5C-B59B-1687821861ED}" srcOrd="0" destOrd="0" presId="urn:microsoft.com/office/officeart/2005/8/layout/hList1"/>
    <dgm:cxn modelId="{0226C2B6-A662-4202-B2F0-3AB7ED7D522C}" type="presOf" srcId="{52DB92BC-66B6-4B43-B994-603C4D275C6A}" destId="{08A0D6E3-A5CC-4B7C-B27C-5AC881AB6C62}" srcOrd="0" destOrd="0" presId="urn:microsoft.com/office/officeart/2005/8/layout/hList1"/>
    <dgm:cxn modelId="{C64D72D1-83D6-4230-9F4F-170D408832A6}" srcId="{94A0770F-743B-4C1E-BC54-3BA3EFD3FBFB}" destId="{2A910406-DEBA-4833-958D-D3E96AA5F6EF}" srcOrd="0" destOrd="0" parTransId="{2C68814D-C1B1-4103-B16C-AA3F937FB76E}" sibTransId="{7ED260A4-3C22-417E-9331-F3287C81EACA}"/>
    <dgm:cxn modelId="{FBCEB6D2-DC01-4B04-B080-133B30FB805F}" srcId="{DC19865A-3472-49C1-928E-383A8A200A53}" destId="{52DB92BC-66B6-4B43-B994-603C4D275C6A}" srcOrd="0" destOrd="0" parTransId="{B1D055EA-3022-40CF-BF26-94EAE89D3C89}" sibTransId="{CB1DB64F-61CA-4E48-BB83-F761AD1B2D66}"/>
    <dgm:cxn modelId="{317CF1D4-7768-48D3-A439-FD00FB8254B8}" srcId="{606317E6-5EA4-405E-90D9-D4396C95CEAF}" destId="{94A0770F-743B-4C1E-BC54-3BA3EFD3FBFB}" srcOrd="0" destOrd="0" parTransId="{0F1D8C03-4526-475A-A848-89896FE34D80}" sibTransId="{05359C02-FDAC-49C4-8754-6E5937F81A0D}"/>
    <dgm:cxn modelId="{9580FB19-6399-4817-ABC4-092160769959}" type="presParOf" srcId="{7C08124A-5DAF-4E39-B6C4-EF8DC0D888F0}" destId="{50CC0CF1-3382-45C2-A38D-E3D9D08B1F88}" srcOrd="0" destOrd="0" presId="urn:microsoft.com/office/officeart/2005/8/layout/hList1"/>
    <dgm:cxn modelId="{7E4E5595-5AFF-48CB-8287-4FDF7111E24E}" type="presParOf" srcId="{50CC0CF1-3382-45C2-A38D-E3D9D08B1F88}" destId="{1B8FE036-D124-4BEA-8B0E-9489393AC1A5}" srcOrd="0" destOrd="0" presId="urn:microsoft.com/office/officeart/2005/8/layout/hList1"/>
    <dgm:cxn modelId="{12E3CF37-10A0-4474-829D-DCEF8CBA2F88}" type="presParOf" srcId="{50CC0CF1-3382-45C2-A38D-E3D9D08B1F88}" destId="{FDF6B116-B8F9-405E-91F3-1C37C8FDDC58}" srcOrd="1" destOrd="0" presId="urn:microsoft.com/office/officeart/2005/8/layout/hList1"/>
    <dgm:cxn modelId="{E994505A-A5C1-4630-923A-CE5C82AC865D}" type="presParOf" srcId="{7C08124A-5DAF-4E39-B6C4-EF8DC0D888F0}" destId="{8B4703CA-C9EA-4FAA-983B-E066F15070FB}" srcOrd="1" destOrd="0" presId="urn:microsoft.com/office/officeart/2005/8/layout/hList1"/>
    <dgm:cxn modelId="{76ED4FE9-AB91-4483-8781-9823E92AE601}" type="presParOf" srcId="{7C08124A-5DAF-4E39-B6C4-EF8DC0D888F0}" destId="{DCD63A41-91CB-4382-B6B5-7564DC7C2D7B}" srcOrd="2" destOrd="0" presId="urn:microsoft.com/office/officeart/2005/8/layout/hList1"/>
    <dgm:cxn modelId="{AB7AAB69-809C-472E-BFEF-AB5576A45BE6}" type="presParOf" srcId="{DCD63A41-91CB-4382-B6B5-7564DC7C2D7B}" destId="{DBDAD1EF-B43E-4338-9EBE-97CD11466680}" srcOrd="0" destOrd="0" presId="urn:microsoft.com/office/officeart/2005/8/layout/hList1"/>
    <dgm:cxn modelId="{0B0165C2-D916-4F19-98CB-6F3B6DC66DBD}" type="presParOf" srcId="{DCD63A41-91CB-4382-B6B5-7564DC7C2D7B}" destId="{08A0D6E3-A5CC-4B7C-B27C-5AC881AB6C62}" srcOrd="1" destOrd="0" presId="urn:microsoft.com/office/officeart/2005/8/layout/hList1"/>
    <dgm:cxn modelId="{40579703-4B39-4778-AFFF-77DB96C3D73A}" type="presParOf" srcId="{7C08124A-5DAF-4E39-B6C4-EF8DC0D888F0}" destId="{ABFD7ECD-5B2C-4A39-A86C-19A18A4F9ACE}" srcOrd="3" destOrd="0" presId="urn:microsoft.com/office/officeart/2005/8/layout/hList1"/>
    <dgm:cxn modelId="{92EE41B8-398C-4A21-B787-ECFD37DF33C7}" type="presParOf" srcId="{7C08124A-5DAF-4E39-B6C4-EF8DC0D888F0}" destId="{3C85550F-895B-409D-B830-2077CAF6D187}" srcOrd="4" destOrd="0" presId="urn:microsoft.com/office/officeart/2005/8/layout/hList1"/>
    <dgm:cxn modelId="{CE401F07-E608-4309-90D8-E1FF854AC54D}" type="presParOf" srcId="{3C85550F-895B-409D-B830-2077CAF6D187}" destId="{0B3689E9-981C-4773-A361-439A45678CE8}" srcOrd="0" destOrd="0" presId="urn:microsoft.com/office/officeart/2005/8/layout/hList1"/>
    <dgm:cxn modelId="{E833C4D6-DEFC-47F8-A743-9C3FEB6C24C8}" type="presParOf" srcId="{3C85550F-895B-409D-B830-2077CAF6D187}" destId="{1E82BC35-14E1-4D5C-B59B-1687821861E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1C6388-C7FC-4187-8AFA-E8D67D707F67}"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ZA"/>
        </a:p>
      </dgm:t>
    </dgm:pt>
    <dgm:pt modelId="{03595EFD-7CEA-461E-BC12-6A194B368C00}">
      <dgm:prSet phldrT="[Text]" custT="1"/>
      <dgm:spPr/>
      <dgm:t>
        <a:bodyPr/>
        <a:lstStyle/>
        <a:p>
          <a:endParaRPr lang="es-ES" sz="2400" b="1" dirty="0">
            <a:effectLst>
              <a:outerShdw blurRad="38100" dist="38100" dir="2700000" algn="tl">
                <a:srgbClr val="000000">
                  <a:alpha val="43137"/>
                </a:srgbClr>
              </a:outerShdw>
            </a:effectLst>
          </a:endParaRPr>
        </a:p>
        <a:p>
          <a:r>
            <a:rPr lang="es-ES" sz="2400" b="1" dirty="0">
              <a:effectLst>
                <a:outerShdw blurRad="38100" dist="38100" dir="2700000" algn="tl">
                  <a:srgbClr val="000000">
                    <a:alpha val="43137"/>
                  </a:srgbClr>
                </a:outerShdw>
              </a:effectLst>
            </a:rPr>
            <a:t>Maximice la Captura de Datos
</a:t>
          </a:r>
          <a:endParaRPr lang="en-ZA" sz="2400" b="1" dirty="0">
            <a:effectLst>
              <a:outerShdw blurRad="38100" dist="38100" dir="2700000" algn="tl">
                <a:srgbClr val="000000">
                  <a:alpha val="43137"/>
                </a:srgbClr>
              </a:outerShdw>
            </a:effectLst>
          </a:endParaRPr>
        </a:p>
      </dgm:t>
    </dgm:pt>
    <dgm:pt modelId="{22152D6C-AD90-4024-BF7B-CF44BD56A646}" type="parTrans" cxnId="{380E3D77-6DB2-4158-9DB3-E2CDB7F88939}">
      <dgm:prSet/>
      <dgm:spPr/>
      <dgm:t>
        <a:bodyPr/>
        <a:lstStyle/>
        <a:p>
          <a:endParaRPr lang="en-ZA"/>
        </a:p>
      </dgm:t>
    </dgm:pt>
    <dgm:pt modelId="{65924F63-4DED-4350-97A2-D91A93E4B28F}" type="sibTrans" cxnId="{380E3D77-6DB2-4158-9DB3-E2CDB7F88939}">
      <dgm:prSet/>
      <dgm:spPr/>
      <dgm:t>
        <a:bodyPr/>
        <a:lstStyle/>
        <a:p>
          <a:endParaRPr lang="en-ZA"/>
        </a:p>
      </dgm:t>
    </dgm:pt>
    <dgm:pt modelId="{40D933CB-DF17-443F-9C22-A8076928F615}">
      <dgm:prSet phldrT="[Text]" custT="1"/>
      <dgm:spPr/>
      <dgm:t>
        <a:bodyPr/>
        <a:lstStyle/>
        <a:p>
          <a:r>
            <a:rPr lang="es-ES" sz="1800" b="1" dirty="0">
              <a:solidFill>
                <a:srgbClr val="000000"/>
              </a:solidFill>
            </a:rPr>
            <a:t>Haz que el software CRM sea fácil de usar. </a:t>
          </a:r>
          <a:r>
            <a:rPr lang="es-ES" sz="1800" b="0" dirty="0" err="1">
              <a:solidFill>
                <a:srgbClr val="000000"/>
              </a:solidFill>
            </a:rPr>
            <a:t>Averigüa</a:t>
          </a:r>
          <a:r>
            <a:rPr lang="es-ES" sz="1800" b="0" dirty="0">
              <a:solidFill>
                <a:srgbClr val="000000"/>
              </a:solidFill>
            </a:rPr>
            <a:t> qué es lo que cada departamento necesita del CRM y personalícelo a sus necesidades. </a:t>
          </a:r>
          <a:endParaRPr lang="en-ZA" sz="1800" dirty="0">
            <a:solidFill>
              <a:srgbClr val="000000"/>
            </a:solidFill>
          </a:endParaRPr>
        </a:p>
      </dgm:t>
    </dgm:pt>
    <dgm:pt modelId="{806F29A2-F206-41C1-AD97-6FFD63EB883A}" type="parTrans" cxnId="{D8881853-3C3E-46A1-AC72-62E280DC7AFE}">
      <dgm:prSet/>
      <dgm:spPr/>
      <dgm:t>
        <a:bodyPr/>
        <a:lstStyle/>
        <a:p>
          <a:endParaRPr lang="en-ZA"/>
        </a:p>
      </dgm:t>
    </dgm:pt>
    <dgm:pt modelId="{680FF979-5E6B-49EE-89E7-4E5465A7C5A4}" type="sibTrans" cxnId="{D8881853-3C3E-46A1-AC72-62E280DC7AFE}">
      <dgm:prSet/>
      <dgm:spPr/>
      <dgm:t>
        <a:bodyPr/>
        <a:lstStyle/>
        <a:p>
          <a:endParaRPr lang="en-ZA"/>
        </a:p>
      </dgm:t>
    </dgm:pt>
    <dgm:pt modelId="{4C7E3403-79D1-494C-ADFF-40C82FCD5820}">
      <dgm:prSet custT="1"/>
      <dgm:spPr/>
      <dgm:t>
        <a:bodyPr/>
        <a:lstStyle/>
        <a:p>
          <a:r>
            <a:rPr lang="en-ZA" sz="2400" b="1" dirty="0" err="1">
              <a:effectLst>
                <a:outerShdw blurRad="38100" dist="38100" dir="2700000" algn="tl">
                  <a:srgbClr val="000000">
                    <a:alpha val="43137"/>
                  </a:srgbClr>
                </a:outerShdw>
              </a:effectLst>
            </a:rPr>
            <a:t>Garantiza</a:t>
          </a:r>
          <a:r>
            <a:rPr lang="en-ZA" sz="2400" b="1" dirty="0">
              <a:effectLst>
                <a:outerShdw blurRad="38100" dist="38100" dir="2700000" algn="tl">
                  <a:srgbClr val="000000">
                    <a:alpha val="43137"/>
                  </a:srgbClr>
                </a:outerShdw>
              </a:effectLst>
            </a:rPr>
            <a:t> la Calidad de </a:t>
          </a:r>
          <a:r>
            <a:rPr lang="en-ZA" sz="2400" b="1" dirty="0" err="1">
              <a:effectLst>
                <a:outerShdw blurRad="38100" dist="38100" dir="2700000" algn="tl">
                  <a:srgbClr val="000000">
                    <a:alpha val="43137"/>
                  </a:srgbClr>
                </a:outerShdw>
              </a:effectLst>
            </a:rPr>
            <a:t>los</a:t>
          </a:r>
          <a:r>
            <a:rPr lang="en-ZA" sz="2400" b="1" dirty="0">
              <a:effectLst>
                <a:outerShdw blurRad="38100" dist="38100" dir="2700000" algn="tl">
                  <a:srgbClr val="000000">
                    <a:alpha val="43137"/>
                  </a:srgbClr>
                </a:outerShdw>
              </a:effectLst>
            </a:rPr>
            <a:t> </a:t>
          </a:r>
          <a:r>
            <a:rPr lang="en-ZA" sz="2400" b="1" dirty="0" err="1">
              <a:effectLst>
                <a:outerShdw blurRad="38100" dist="38100" dir="2700000" algn="tl">
                  <a:srgbClr val="000000">
                    <a:alpha val="43137"/>
                  </a:srgbClr>
                </a:outerShdw>
              </a:effectLst>
            </a:rPr>
            <a:t>Datos</a:t>
          </a:r>
          <a:endParaRPr lang="en-ZA" sz="2400" b="1" dirty="0">
            <a:effectLst>
              <a:outerShdw blurRad="38100" dist="38100" dir="2700000" algn="tl">
                <a:srgbClr val="000000">
                  <a:alpha val="43137"/>
                </a:srgbClr>
              </a:outerShdw>
            </a:effectLst>
          </a:endParaRPr>
        </a:p>
      </dgm:t>
    </dgm:pt>
    <dgm:pt modelId="{8FAB2397-29BB-4A57-B507-AC10F900A7C7}" type="parTrans" cxnId="{ED804FC6-0C27-47C4-ADC8-0FAC96533CE8}">
      <dgm:prSet/>
      <dgm:spPr/>
      <dgm:t>
        <a:bodyPr/>
        <a:lstStyle/>
        <a:p>
          <a:endParaRPr lang="en-ZA"/>
        </a:p>
      </dgm:t>
    </dgm:pt>
    <dgm:pt modelId="{CE0DFC12-17D0-40C9-BAED-F4B7B186CD11}" type="sibTrans" cxnId="{ED804FC6-0C27-47C4-ADC8-0FAC96533CE8}">
      <dgm:prSet/>
      <dgm:spPr/>
      <dgm:t>
        <a:bodyPr/>
        <a:lstStyle/>
        <a:p>
          <a:endParaRPr lang="en-ZA"/>
        </a:p>
      </dgm:t>
    </dgm:pt>
    <dgm:pt modelId="{0F1B01C2-9262-4794-9136-9CF07D9FEB47}">
      <dgm:prSet custT="1"/>
      <dgm:spPr/>
      <dgm:t>
        <a:bodyPr/>
        <a:lstStyle/>
        <a:p>
          <a:endParaRPr lang="en-ZA" sz="1800" dirty="0">
            <a:solidFill>
              <a:srgbClr val="000000"/>
            </a:solidFill>
          </a:endParaRPr>
        </a:p>
      </dgm:t>
    </dgm:pt>
    <dgm:pt modelId="{FE1C3722-0A41-42C4-8680-90C9C3C09F3A}" type="parTrans" cxnId="{C66A1EB1-8149-4205-8DC9-5A46FC85EED0}">
      <dgm:prSet/>
      <dgm:spPr/>
      <dgm:t>
        <a:bodyPr/>
        <a:lstStyle/>
        <a:p>
          <a:endParaRPr lang="en-ZA"/>
        </a:p>
      </dgm:t>
    </dgm:pt>
    <dgm:pt modelId="{60B67AF3-0676-4980-9685-D1421D6B030A}" type="sibTrans" cxnId="{C66A1EB1-8149-4205-8DC9-5A46FC85EED0}">
      <dgm:prSet/>
      <dgm:spPr/>
      <dgm:t>
        <a:bodyPr/>
        <a:lstStyle/>
        <a:p>
          <a:endParaRPr lang="en-ZA"/>
        </a:p>
      </dgm:t>
    </dgm:pt>
    <dgm:pt modelId="{684EF5D5-4D2A-44B7-A629-A591A519A5A1}">
      <dgm:prSet custT="1"/>
      <dgm:spPr/>
      <dgm:t>
        <a:bodyPr/>
        <a:lstStyle/>
        <a:p>
          <a:r>
            <a:rPr lang="es-ES" sz="1800" b="1" dirty="0">
              <a:solidFill>
                <a:srgbClr val="000000"/>
              </a:solidFill>
            </a:rPr>
            <a:t>Mantenlo actualizado. </a:t>
          </a:r>
          <a:r>
            <a:rPr lang="es-ES" sz="1800" b="0" dirty="0">
              <a:solidFill>
                <a:srgbClr val="000000"/>
              </a:solidFill>
            </a:rPr>
            <a:t>Implanta un proceso coherente para actualizar y administrar los datos de los clientes.</a:t>
          </a:r>
          <a:endParaRPr lang="en-ZA" sz="1800" dirty="0">
            <a:solidFill>
              <a:srgbClr val="000000"/>
            </a:solidFill>
          </a:endParaRPr>
        </a:p>
      </dgm:t>
    </dgm:pt>
    <dgm:pt modelId="{66EE835D-4B9C-4049-92C5-D62DE2C7BF48}" type="parTrans" cxnId="{639AD006-AA3C-425A-9EFA-5433DED3140E}">
      <dgm:prSet/>
      <dgm:spPr/>
      <dgm:t>
        <a:bodyPr/>
        <a:lstStyle/>
        <a:p>
          <a:endParaRPr lang="en-ZA"/>
        </a:p>
      </dgm:t>
    </dgm:pt>
    <dgm:pt modelId="{6467B8DB-8AD3-4C5B-B078-997A426AA279}" type="sibTrans" cxnId="{639AD006-AA3C-425A-9EFA-5433DED3140E}">
      <dgm:prSet/>
      <dgm:spPr/>
      <dgm:t>
        <a:bodyPr/>
        <a:lstStyle/>
        <a:p>
          <a:endParaRPr lang="en-ZA"/>
        </a:p>
      </dgm:t>
    </dgm:pt>
    <dgm:pt modelId="{0AE45F90-707C-4505-B409-470CD6BE8FDE}">
      <dgm:prSet custT="1"/>
      <dgm:spPr/>
      <dgm:t>
        <a:bodyPr/>
        <a:lstStyle/>
        <a:p>
          <a:r>
            <a:rPr lang="en-ZA" sz="2400" b="1" dirty="0" err="1">
              <a:effectLst>
                <a:outerShdw blurRad="38100" dist="38100" dir="2700000" algn="tl">
                  <a:srgbClr val="000000">
                    <a:alpha val="43137"/>
                  </a:srgbClr>
                </a:outerShdw>
              </a:effectLst>
            </a:rPr>
            <a:t>Analiza</a:t>
          </a:r>
          <a:r>
            <a:rPr lang="en-ZA" sz="2400" b="1" dirty="0">
              <a:effectLst>
                <a:outerShdw blurRad="38100" dist="38100" dir="2700000" algn="tl">
                  <a:srgbClr val="000000">
                    <a:alpha val="43137"/>
                  </a:srgbClr>
                </a:outerShdw>
              </a:effectLst>
            </a:rPr>
            <a:t> </a:t>
          </a:r>
          <a:r>
            <a:rPr lang="en-ZA" sz="2400" b="1" dirty="0" err="1">
              <a:effectLst>
                <a:outerShdw blurRad="38100" dist="38100" dir="2700000" algn="tl">
                  <a:srgbClr val="000000">
                    <a:alpha val="43137"/>
                  </a:srgbClr>
                </a:outerShdw>
              </a:effectLst>
            </a:rPr>
            <a:t>los</a:t>
          </a:r>
          <a:r>
            <a:rPr lang="en-ZA" sz="2400" b="1" dirty="0">
              <a:effectLst>
                <a:outerShdw blurRad="38100" dist="38100" dir="2700000" algn="tl">
                  <a:srgbClr val="000000">
                    <a:alpha val="43137"/>
                  </a:srgbClr>
                </a:outerShdw>
              </a:effectLst>
            </a:rPr>
            <a:t> </a:t>
          </a:r>
          <a:r>
            <a:rPr lang="en-ZA" sz="2400" b="1" dirty="0" err="1">
              <a:effectLst>
                <a:outerShdw blurRad="38100" dist="38100" dir="2700000" algn="tl">
                  <a:srgbClr val="000000">
                    <a:alpha val="43137"/>
                  </a:srgbClr>
                </a:outerShdw>
              </a:effectLst>
            </a:rPr>
            <a:t>Datos</a:t>
          </a:r>
          <a:endParaRPr lang="en-ZA" sz="2400" b="1" dirty="0">
            <a:effectLst>
              <a:outerShdw blurRad="38100" dist="38100" dir="2700000" algn="tl">
                <a:srgbClr val="000000">
                  <a:alpha val="43137"/>
                </a:srgbClr>
              </a:outerShdw>
            </a:effectLst>
          </a:endParaRPr>
        </a:p>
      </dgm:t>
    </dgm:pt>
    <dgm:pt modelId="{1AFDA3B2-C865-4DDF-989D-F26F1B78ABAD}" type="parTrans" cxnId="{94C2E9F2-F16A-42CA-B3AF-320D0006C11A}">
      <dgm:prSet/>
      <dgm:spPr/>
      <dgm:t>
        <a:bodyPr/>
        <a:lstStyle/>
        <a:p>
          <a:endParaRPr lang="en-ZA"/>
        </a:p>
      </dgm:t>
    </dgm:pt>
    <dgm:pt modelId="{39042B5F-A47B-44B1-9F2B-487DD8A47B0A}" type="sibTrans" cxnId="{94C2E9F2-F16A-42CA-B3AF-320D0006C11A}">
      <dgm:prSet/>
      <dgm:spPr/>
      <dgm:t>
        <a:bodyPr/>
        <a:lstStyle/>
        <a:p>
          <a:endParaRPr lang="en-ZA"/>
        </a:p>
      </dgm:t>
    </dgm:pt>
    <dgm:pt modelId="{25154DC3-BC11-47EF-8EFC-FFE002CADC24}">
      <dgm:prSet custT="1"/>
      <dgm:spPr/>
      <dgm:t>
        <a:bodyPr/>
        <a:lstStyle/>
        <a:p>
          <a:r>
            <a:rPr lang="es-ES" sz="1800" b="1" dirty="0">
              <a:solidFill>
                <a:srgbClr val="000000"/>
              </a:solidFill>
            </a:rPr>
            <a:t>Define las preguntas que necesiten respuesta. </a:t>
          </a:r>
          <a:r>
            <a:rPr lang="es-ES" sz="1800" b="0" dirty="0">
              <a:solidFill>
                <a:srgbClr val="000000"/>
              </a:solidFill>
            </a:rPr>
            <a:t>Luego trabaje hacia atrás para determinar los análisis a ejecutar.</a:t>
          </a:r>
          <a:endParaRPr lang="en-ZA" sz="1800" dirty="0">
            <a:solidFill>
              <a:srgbClr val="000000"/>
            </a:solidFill>
          </a:endParaRPr>
        </a:p>
      </dgm:t>
    </dgm:pt>
    <dgm:pt modelId="{7F20482E-48B3-40C4-B1BD-A16BF87A6F7B}" type="parTrans" cxnId="{CE967366-DB70-4994-97B1-B8F3C6B31D27}">
      <dgm:prSet/>
      <dgm:spPr/>
      <dgm:t>
        <a:bodyPr/>
        <a:lstStyle/>
        <a:p>
          <a:endParaRPr lang="en-ZA"/>
        </a:p>
      </dgm:t>
    </dgm:pt>
    <dgm:pt modelId="{F0DD6AD6-2915-42D2-AE67-D5B051DDE7B1}" type="sibTrans" cxnId="{CE967366-DB70-4994-97B1-B8F3C6B31D27}">
      <dgm:prSet/>
      <dgm:spPr/>
      <dgm:t>
        <a:bodyPr/>
        <a:lstStyle/>
        <a:p>
          <a:endParaRPr lang="en-ZA"/>
        </a:p>
      </dgm:t>
    </dgm:pt>
    <dgm:pt modelId="{E2745C3D-3AFD-47CE-B667-37F2532EC4C0}">
      <dgm:prSet custT="1"/>
      <dgm:spPr/>
      <dgm:t>
        <a:bodyPr/>
        <a:lstStyle/>
        <a:p>
          <a:r>
            <a:rPr lang="es-ES" sz="1800" b="1" dirty="0">
              <a:solidFill>
                <a:srgbClr val="000000"/>
              </a:solidFill>
            </a:rPr>
            <a:t>Integra tantas fuentes de datos como sea posible. </a:t>
          </a:r>
          <a:r>
            <a:rPr lang="es-ES" sz="1800" b="0" dirty="0">
              <a:solidFill>
                <a:srgbClr val="000000"/>
              </a:solidFill>
            </a:rPr>
            <a:t>Identificando otras </a:t>
          </a:r>
          <a:r>
            <a:rPr lang="es-ES" sz="1800" b="0" dirty="0" err="1">
              <a:solidFill>
                <a:srgbClr val="000000"/>
              </a:solidFill>
            </a:rPr>
            <a:t>fientes</a:t>
          </a:r>
          <a:r>
            <a:rPr lang="es-ES" sz="1800" b="0" dirty="0">
              <a:solidFill>
                <a:srgbClr val="000000"/>
              </a:solidFill>
            </a:rPr>
            <a:t> de datos sobre el cliente, como las redes sociales.</a:t>
          </a:r>
          <a:endParaRPr lang="en-ZA" sz="1800" dirty="0">
            <a:solidFill>
              <a:srgbClr val="000000"/>
            </a:solidFill>
          </a:endParaRPr>
        </a:p>
      </dgm:t>
    </dgm:pt>
    <dgm:pt modelId="{95E8DBC3-A789-4247-BEA0-5DE82A3B21D4}" type="parTrans" cxnId="{08889822-2B37-4FE1-97BE-206AB417D9C3}">
      <dgm:prSet/>
      <dgm:spPr/>
      <dgm:t>
        <a:bodyPr/>
        <a:lstStyle/>
        <a:p>
          <a:endParaRPr lang="es-ES"/>
        </a:p>
      </dgm:t>
    </dgm:pt>
    <dgm:pt modelId="{6252269E-CF39-4569-A42E-75088E584832}" type="sibTrans" cxnId="{08889822-2B37-4FE1-97BE-206AB417D9C3}">
      <dgm:prSet/>
      <dgm:spPr/>
      <dgm:t>
        <a:bodyPr/>
        <a:lstStyle/>
        <a:p>
          <a:endParaRPr lang="es-ES"/>
        </a:p>
      </dgm:t>
    </dgm:pt>
    <dgm:pt modelId="{3B286694-DD9C-48FF-8624-6AB001D3E9FE}" type="pres">
      <dgm:prSet presAssocID="{F11C6388-C7FC-4187-8AFA-E8D67D707F67}" presName="Name0" presStyleCnt="0">
        <dgm:presLayoutVars>
          <dgm:dir/>
          <dgm:animLvl val="lvl"/>
          <dgm:resizeHandles val="exact"/>
        </dgm:presLayoutVars>
      </dgm:prSet>
      <dgm:spPr/>
    </dgm:pt>
    <dgm:pt modelId="{D35A1252-C2B2-40D5-85A8-02D7BDB9C029}" type="pres">
      <dgm:prSet presAssocID="{03595EFD-7CEA-461E-BC12-6A194B368C00}" presName="composite" presStyleCnt="0"/>
      <dgm:spPr/>
    </dgm:pt>
    <dgm:pt modelId="{F65BACE1-F1FF-41AE-92E3-BB4FA0BB262B}" type="pres">
      <dgm:prSet presAssocID="{03595EFD-7CEA-461E-BC12-6A194B368C00}" presName="parTx" presStyleLbl="node1" presStyleIdx="0" presStyleCnt="3" custLinFactNeighborX="-106" custLinFactNeighborY="1036">
        <dgm:presLayoutVars>
          <dgm:chMax val="0"/>
          <dgm:chPref val="0"/>
          <dgm:bulletEnabled val="1"/>
        </dgm:presLayoutVars>
      </dgm:prSet>
      <dgm:spPr/>
    </dgm:pt>
    <dgm:pt modelId="{BE24EFFD-7FDB-4667-BDE5-F8B9C9420A36}" type="pres">
      <dgm:prSet presAssocID="{03595EFD-7CEA-461E-BC12-6A194B368C00}" presName="desTx" presStyleLbl="revTx" presStyleIdx="0" presStyleCnt="3">
        <dgm:presLayoutVars>
          <dgm:bulletEnabled val="1"/>
        </dgm:presLayoutVars>
      </dgm:prSet>
      <dgm:spPr/>
    </dgm:pt>
    <dgm:pt modelId="{48972D8C-6E3C-44D7-9BB3-546B27D6F406}" type="pres">
      <dgm:prSet presAssocID="{65924F63-4DED-4350-97A2-D91A93E4B28F}" presName="space" presStyleCnt="0"/>
      <dgm:spPr/>
    </dgm:pt>
    <dgm:pt modelId="{A5005A47-0EA8-4396-AD15-2CDDC390D8E8}" type="pres">
      <dgm:prSet presAssocID="{4C7E3403-79D1-494C-ADFF-40C82FCD5820}" presName="composite" presStyleCnt="0"/>
      <dgm:spPr/>
    </dgm:pt>
    <dgm:pt modelId="{1403170B-10D0-4024-A68B-B80202EB6CC6}" type="pres">
      <dgm:prSet presAssocID="{4C7E3403-79D1-494C-ADFF-40C82FCD5820}" presName="parTx" presStyleLbl="node1" presStyleIdx="1" presStyleCnt="3" custScaleX="105082" custLinFactNeighborY="5624">
        <dgm:presLayoutVars>
          <dgm:chMax val="0"/>
          <dgm:chPref val="0"/>
          <dgm:bulletEnabled val="1"/>
        </dgm:presLayoutVars>
      </dgm:prSet>
      <dgm:spPr/>
    </dgm:pt>
    <dgm:pt modelId="{921737F3-1B00-40BC-8610-5B5C255313F0}" type="pres">
      <dgm:prSet presAssocID="{4C7E3403-79D1-494C-ADFF-40C82FCD5820}" presName="desTx" presStyleLbl="revTx" presStyleIdx="1" presStyleCnt="3" custLinFactNeighborY="4380">
        <dgm:presLayoutVars>
          <dgm:bulletEnabled val="1"/>
        </dgm:presLayoutVars>
      </dgm:prSet>
      <dgm:spPr/>
    </dgm:pt>
    <dgm:pt modelId="{3CB93F7B-5060-4279-B753-D1E98E262A03}" type="pres">
      <dgm:prSet presAssocID="{CE0DFC12-17D0-40C9-BAED-F4B7B186CD11}" presName="space" presStyleCnt="0"/>
      <dgm:spPr/>
    </dgm:pt>
    <dgm:pt modelId="{51F9ABD0-F62D-4E4C-96DF-65E6A3EC2B58}" type="pres">
      <dgm:prSet presAssocID="{0AE45F90-707C-4505-B409-470CD6BE8FDE}" presName="composite" presStyleCnt="0"/>
      <dgm:spPr/>
    </dgm:pt>
    <dgm:pt modelId="{EF08BAB7-719C-4AA5-A79C-D8C02D90A9E2}" type="pres">
      <dgm:prSet presAssocID="{0AE45F90-707C-4505-B409-470CD6BE8FDE}" presName="parTx" presStyleLbl="node1" presStyleIdx="2" presStyleCnt="3">
        <dgm:presLayoutVars>
          <dgm:chMax val="0"/>
          <dgm:chPref val="0"/>
          <dgm:bulletEnabled val="1"/>
        </dgm:presLayoutVars>
      </dgm:prSet>
      <dgm:spPr/>
    </dgm:pt>
    <dgm:pt modelId="{CA14E18A-2938-40C5-A68B-E7A6ABF16CBB}" type="pres">
      <dgm:prSet presAssocID="{0AE45F90-707C-4505-B409-470CD6BE8FDE}" presName="desTx" presStyleLbl="revTx" presStyleIdx="2" presStyleCnt="3">
        <dgm:presLayoutVars>
          <dgm:bulletEnabled val="1"/>
        </dgm:presLayoutVars>
      </dgm:prSet>
      <dgm:spPr/>
    </dgm:pt>
  </dgm:ptLst>
  <dgm:cxnLst>
    <dgm:cxn modelId="{639AD006-AA3C-425A-9EFA-5433DED3140E}" srcId="{4C7E3403-79D1-494C-ADFF-40C82FCD5820}" destId="{684EF5D5-4D2A-44B7-A629-A591A519A5A1}" srcOrd="2" destOrd="0" parTransId="{66EE835D-4B9C-4049-92C5-D62DE2C7BF48}" sibTransId="{6467B8DB-8AD3-4C5B-B078-997A426AA279}"/>
    <dgm:cxn modelId="{3D6BC115-0A81-4B3D-B8E8-0C3D58DD6CBF}" type="presOf" srcId="{40D933CB-DF17-443F-9C22-A8076928F615}" destId="{BE24EFFD-7FDB-4667-BDE5-F8B9C9420A36}" srcOrd="0" destOrd="0" presId="urn:microsoft.com/office/officeart/2005/8/layout/chevron1"/>
    <dgm:cxn modelId="{08889822-2B37-4FE1-97BE-206AB417D9C3}" srcId="{4C7E3403-79D1-494C-ADFF-40C82FCD5820}" destId="{E2745C3D-3AFD-47CE-B667-37F2532EC4C0}" srcOrd="0" destOrd="0" parTransId="{95E8DBC3-A789-4247-BEA0-5DE82A3B21D4}" sibTransId="{6252269E-CF39-4569-A42E-75088E584832}"/>
    <dgm:cxn modelId="{EF359242-EC00-4F83-AAE5-6AD9CD3D6581}" type="presOf" srcId="{0AE45F90-707C-4505-B409-470CD6BE8FDE}" destId="{EF08BAB7-719C-4AA5-A79C-D8C02D90A9E2}" srcOrd="0" destOrd="0" presId="urn:microsoft.com/office/officeart/2005/8/layout/chevron1"/>
    <dgm:cxn modelId="{CE967366-DB70-4994-97B1-B8F3C6B31D27}" srcId="{0AE45F90-707C-4505-B409-470CD6BE8FDE}" destId="{25154DC3-BC11-47EF-8EFC-FFE002CADC24}" srcOrd="0" destOrd="0" parTransId="{7F20482E-48B3-40C4-B1BD-A16BF87A6F7B}" sibTransId="{F0DD6AD6-2915-42D2-AE67-D5B051DDE7B1}"/>
    <dgm:cxn modelId="{D8881853-3C3E-46A1-AC72-62E280DC7AFE}" srcId="{03595EFD-7CEA-461E-BC12-6A194B368C00}" destId="{40D933CB-DF17-443F-9C22-A8076928F615}" srcOrd="0" destOrd="0" parTransId="{806F29A2-F206-41C1-AD97-6FFD63EB883A}" sibTransId="{680FF979-5E6B-49EE-89E7-4E5465A7C5A4}"/>
    <dgm:cxn modelId="{380E3D77-6DB2-4158-9DB3-E2CDB7F88939}" srcId="{F11C6388-C7FC-4187-8AFA-E8D67D707F67}" destId="{03595EFD-7CEA-461E-BC12-6A194B368C00}" srcOrd="0" destOrd="0" parTransId="{22152D6C-AD90-4024-BF7B-CF44BD56A646}" sibTransId="{65924F63-4DED-4350-97A2-D91A93E4B28F}"/>
    <dgm:cxn modelId="{DE127659-6721-4226-8C08-DC515E85B580}" type="presOf" srcId="{E2745C3D-3AFD-47CE-B667-37F2532EC4C0}" destId="{921737F3-1B00-40BC-8610-5B5C255313F0}" srcOrd="0" destOrd="0" presId="urn:microsoft.com/office/officeart/2005/8/layout/chevron1"/>
    <dgm:cxn modelId="{C5E41988-B69A-43BE-9399-7ED6E0858F5C}" type="presOf" srcId="{F11C6388-C7FC-4187-8AFA-E8D67D707F67}" destId="{3B286694-DD9C-48FF-8624-6AB001D3E9FE}" srcOrd="0" destOrd="0" presId="urn:microsoft.com/office/officeart/2005/8/layout/chevron1"/>
    <dgm:cxn modelId="{C66A1EB1-8149-4205-8DC9-5A46FC85EED0}" srcId="{4C7E3403-79D1-494C-ADFF-40C82FCD5820}" destId="{0F1B01C2-9262-4794-9136-9CF07D9FEB47}" srcOrd="1" destOrd="0" parTransId="{FE1C3722-0A41-42C4-8680-90C9C3C09F3A}" sibTransId="{60B67AF3-0676-4980-9685-D1421D6B030A}"/>
    <dgm:cxn modelId="{D3D2E1B6-A22F-4BBD-A4C4-8F19EB9EEC83}" type="presOf" srcId="{25154DC3-BC11-47EF-8EFC-FFE002CADC24}" destId="{CA14E18A-2938-40C5-A68B-E7A6ABF16CBB}" srcOrd="0" destOrd="0" presId="urn:microsoft.com/office/officeart/2005/8/layout/chevron1"/>
    <dgm:cxn modelId="{ED804FC6-0C27-47C4-ADC8-0FAC96533CE8}" srcId="{F11C6388-C7FC-4187-8AFA-E8D67D707F67}" destId="{4C7E3403-79D1-494C-ADFF-40C82FCD5820}" srcOrd="1" destOrd="0" parTransId="{8FAB2397-29BB-4A57-B507-AC10F900A7C7}" sibTransId="{CE0DFC12-17D0-40C9-BAED-F4B7B186CD11}"/>
    <dgm:cxn modelId="{273589D0-42E3-4F75-B802-85FAA773507A}" type="presOf" srcId="{4C7E3403-79D1-494C-ADFF-40C82FCD5820}" destId="{1403170B-10D0-4024-A68B-B80202EB6CC6}" srcOrd="0" destOrd="0" presId="urn:microsoft.com/office/officeart/2005/8/layout/chevron1"/>
    <dgm:cxn modelId="{D52325D1-7F09-403C-8B73-4CFEA82FEF07}" type="presOf" srcId="{0F1B01C2-9262-4794-9136-9CF07D9FEB47}" destId="{921737F3-1B00-40BC-8610-5B5C255313F0}" srcOrd="0" destOrd="1" presId="urn:microsoft.com/office/officeart/2005/8/layout/chevron1"/>
    <dgm:cxn modelId="{13FCCCD4-6DE7-4366-8829-1F9FEA7189D1}" type="presOf" srcId="{684EF5D5-4D2A-44B7-A629-A591A519A5A1}" destId="{921737F3-1B00-40BC-8610-5B5C255313F0}" srcOrd="0" destOrd="2" presId="urn:microsoft.com/office/officeart/2005/8/layout/chevron1"/>
    <dgm:cxn modelId="{94C2E9F2-F16A-42CA-B3AF-320D0006C11A}" srcId="{F11C6388-C7FC-4187-8AFA-E8D67D707F67}" destId="{0AE45F90-707C-4505-B409-470CD6BE8FDE}" srcOrd="2" destOrd="0" parTransId="{1AFDA3B2-C865-4DDF-989D-F26F1B78ABAD}" sibTransId="{39042B5F-A47B-44B1-9F2B-487DD8A47B0A}"/>
    <dgm:cxn modelId="{36F488F6-DDCE-49FB-896A-ABCF93A91685}" type="presOf" srcId="{03595EFD-7CEA-461E-BC12-6A194B368C00}" destId="{F65BACE1-F1FF-41AE-92E3-BB4FA0BB262B}" srcOrd="0" destOrd="0" presId="urn:microsoft.com/office/officeart/2005/8/layout/chevron1"/>
    <dgm:cxn modelId="{A5B71CF0-2B37-4763-8C96-6FE2CE3AF805}" type="presParOf" srcId="{3B286694-DD9C-48FF-8624-6AB001D3E9FE}" destId="{D35A1252-C2B2-40D5-85A8-02D7BDB9C029}" srcOrd="0" destOrd="0" presId="urn:microsoft.com/office/officeart/2005/8/layout/chevron1"/>
    <dgm:cxn modelId="{9653A27F-13F8-418C-8029-427E03E88F0B}" type="presParOf" srcId="{D35A1252-C2B2-40D5-85A8-02D7BDB9C029}" destId="{F65BACE1-F1FF-41AE-92E3-BB4FA0BB262B}" srcOrd="0" destOrd="0" presId="urn:microsoft.com/office/officeart/2005/8/layout/chevron1"/>
    <dgm:cxn modelId="{6EF6A373-F451-4F49-A6CF-31E0A01D01D9}" type="presParOf" srcId="{D35A1252-C2B2-40D5-85A8-02D7BDB9C029}" destId="{BE24EFFD-7FDB-4667-BDE5-F8B9C9420A36}" srcOrd="1" destOrd="0" presId="urn:microsoft.com/office/officeart/2005/8/layout/chevron1"/>
    <dgm:cxn modelId="{B9334CA4-D51B-434C-BDD6-3B36A6497DBF}" type="presParOf" srcId="{3B286694-DD9C-48FF-8624-6AB001D3E9FE}" destId="{48972D8C-6E3C-44D7-9BB3-546B27D6F406}" srcOrd="1" destOrd="0" presId="urn:microsoft.com/office/officeart/2005/8/layout/chevron1"/>
    <dgm:cxn modelId="{D4794C16-C019-4A71-B070-F63948018984}" type="presParOf" srcId="{3B286694-DD9C-48FF-8624-6AB001D3E9FE}" destId="{A5005A47-0EA8-4396-AD15-2CDDC390D8E8}" srcOrd="2" destOrd="0" presId="urn:microsoft.com/office/officeart/2005/8/layout/chevron1"/>
    <dgm:cxn modelId="{A81424E0-8F1E-4C99-B537-3C21D7B9F8C1}" type="presParOf" srcId="{A5005A47-0EA8-4396-AD15-2CDDC390D8E8}" destId="{1403170B-10D0-4024-A68B-B80202EB6CC6}" srcOrd="0" destOrd="0" presId="urn:microsoft.com/office/officeart/2005/8/layout/chevron1"/>
    <dgm:cxn modelId="{9902937A-4724-4098-8621-AAD687156680}" type="presParOf" srcId="{A5005A47-0EA8-4396-AD15-2CDDC390D8E8}" destId="{921737F3-1B00-40BC-8610-5B5C255313F0}" srcOrd="1" destOrd="0" presId="urn:microsoft.com/office/officeart/2005/8/layout/chevron1"/>
    <dgm:cxn modelId="{CE187B1D-9897-42CC-AE04-F36F01C64123}" type="presParOf" srcId="{3B286694-DD9C-48FF-8624-6AB001D3E9FE}" destId="{3CB93F7B-5060-4279-B753-D1E98E262A03}" srcOrd="3" destOrd="0" presId="urn:microsoft.com/office/officeart/2005/8/layout/chevron1"/>
    <dgm:cxn modelId="{45618AE0-F944-4819-9308-77B3176DB46C}" type="presParOf" srcId="{3B286694-DD9C-48FF-8624-6AB001D3E9FE}" destId="{51F9ABD0-F62D-4E4C-96DF-65E6A3EC2B58}" srcOrd="4" destOrd="0" presId="urn:microsoft.com/office/officeart/2005/8/layout/chevron1"/>
    <dgm:cxn modelId="{7D0C3F3E-8D30-4335-B7A3-CEFA62F6831D}" type="presParOf" srcId="{51F9ABD0-F62D-4E4C-96DF-65E6A3EC2B58}" destId="{EF08BAB7-719C-4AA5-A79C-D8C02D90A9E2}" srcOrd="0" destOrd="0" presId="urn:microsoft.com/office/officeart/2005/8/layout/chevron1"/>
    <dgm:cxn modelId="{3B8A7BF1-61AF-4FED-B5EF-39DA742469A6}" type="presParOf" srcId="{51F9ABD0-F62D-4E4C-96DF-65E6A3EC2B58}" destId="{CA14E18A-2938-40C5-A68B-E7A6ABF16CBB}"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EEE57E-C291-45E0-AA26-541DDC5EEA69}"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ZA"/>
        </a:p>
      </dgm:t>
    </dgm:pt>
    <dgm:pt modelId="{81AAC45F-5910-40EE-81B7-E1F4D7FB2A54}">
      <dgm:prSet phldrT="[Text]" custT="1"/>
      <dgm:spPr/>
      <dgm:t>
        <a:bodyPr/>
        <a:lstStyle/>
        <a:p>
          <a:r>
            <a:rPr lang="es-ES" sz="2400" dirty="0">
              <a:solidFill>
                <a:srgbClr val="000000"/>
              </a:solidFill>
            </a:rPr>
            <a:t>Administrar el flujo de llamadas
</a:t>
          </a:r>
          <a:endParaRPr lang="en-ZA" sz="2400" dirty="0">
            <a:solidFill>
              <a:srgbClr val="000000"/>
            </a:solidFill>
          </a:endParaRPr>
        </a:p>
      </dgm:t>
    </dgm:pt>
    <dgm:pt modelId="{AC067AA3-7395-4106-8406-B23AA53D4CA4}" type="parTrans" cxnId="{DCE01411-778D-481F-97A9-6FA3994441FB}">
      <dgm:prSet/>
      <dgm:spPr/>
      <dgm:t>
        <a:bodyPr/>
        <a:lstStyle/>
        <a:p>
          <a:endParaRPr lang="en-ZA"/>
        </a:p>
      </dgm:t>
    </dgm:pt>
    <dgm:pt modelId="{722E11D2-B045-416E-A7A4-CE221C0D26C2}" type="sibTrans" cxnId="{DCE01411-778D-481F-97A9-6FA3994441FB}">
      <dgm:prSet/>
      <dgm:spPr/>
      <dgm:t>
        <a:bodyPr/>
        <a:lstStyle/>
        <a:p>
          <a:endParaRPr lang="en-ZA"/>
        </a:p>
      </dgm:t>
    </dgm:pt>
    <dgm:pt modelId="{5E7EC915-8DF6-462C-87FD-AD03CEDAF120}">
      <dgm:prSet custT="1"/>
      <dgm:spPr/>
      <dgm:t>
        <a:bodyPr/>
        <a:lstStyle/>
        <a:p>
          <a:r>
            <a:rPr lang="es-ES" sz="2400" dirty="0">
              <a:solidFill>
                <a:srgbClr val="000000"/>
              </a:solidFill>
            </a:rPr>
            <a:t>Obtener información sobre los clientes 
</a:t>
          </a:r>
          <a:endParaRPr lang="en-ZA" sz="2400" dirty="0">
            <a:solidFill>
              <a:srgbClr val="000000"/>
            </a:solidFill>
          </a:endParaRPr>
        </a:p>
      </dgm:t>
    </dgm:pt>
    <dgm:pt modelId="{E64E45BC-EC13-4471-B227-A1732C17FA1E}" type="parTrans" cxnId="{4BD98DA0-A708-4CE9-B3A9-8A0F4C5BB28C}">
      <dgm:prSet/>
      <dgm:spPr/>
      <dgm:t>
        <a:bodyPr/>
        <a:lstStyle/>
        <a:p>
          <a:endParaRPr lang="en-ZA"/>
        </a:p>
      </dgm:t>
    </dgm:pt>
    <dgm:pt modelId="{B1BC33A8-A3BA-459D-9F3D-2D14D03D0CDB}" type="sibTrans" cxnId="{4BD98DA0-A708-4CE9-B3A9-8A0F4C5BB28C}">
      <dgm:prSet/>
      <dgm:spPr/>
      <dgm:t>
        <a:bodyPr/>
        <a:lstStyle/>
        <a:p>
          <a:endParaRPr lang="en-ZA"/>
        </a:p>
      </dgm:t>
    </dgm:pt>
    <dgm:pt modelId="{43D36CB4-7805-45B5-8FB2-B69989407AFA}">
      <dgm:prSet custT="1"/>
      <dgm:spPr/>
      <dgm:t>
        <a:bodyPr/>
        <a:lstStyle/>
        <a:p>
          <a:endParaRPr lang="es-ES" sz="2400" dirty="0">
            <a:solidFill>
              <a:srgbClr val="000000"/>
            </a:solidFill>
          </a:endParaRPr>
        </a:p>
        <a:p>
          <a:r>
            <a:rPr lang="es-ES" sz="2400" dirty="0">
              <a:solidFill>
                <a:srgbClr val="000000"/>
              </a:solidFill>
            </a:rPr>
            <a:t>Identificar la necesidad de formación en el quipo o implantar correcciones
</a:t>
          </a:r>
          <a:endParaRPr lang="en-ZA" sz="2400" dirty="0">
            <a:solidFill>
              <a:srgbClr val="000000"/>
            </a:solidFill>
          </a:endParaRPr>
        </a:p>
      </dgm:t>
    </dgm:pt>
    <dgm:pt modelId="{63986A54-99BD-46BE-9AF2-47180EF8F888}" type="parTrans" cxnId="{FA4B5CFD-0024-4ACD-AE77-333D59D386DB}">
      <dgm:prSet/>
      <dgm:spPr/>
      <dgm:t>
        <a:bodyPr/>
        <a:lstStyle/>
        <a:p>
          <a:endParaRPr lang="en-ZA"/>
        </a:p>
      </dgm:t>
    </dgm:pt>
    <dgm:pt modelId="{188FE612-6DBF-421B-897E-9081B991E6EF}" type="sibTrans" cxnId="{FA4B5CFD-0024-4ACD-AE77-333D59D386DB}">
      <dgm:prSet/>
      <dgm:spPr/>
      <dgm:t>
        <a:bodyPr/>
        <a:lstStyle/>
        <a:p>
          <a:endParaRPr lang="en-ZA"/>
        </a:p>
      </dgm:t>
    </dgm:pt>
    <dgm:pt modelId="{7167D6D3-3723-4F6D-BA89-64D2D4FACF2C}">
      <dgm:prSet custT="1"/>
      <dgm:spPr/>
      <dgm:t>
        <a:bodyPr/>
        <a:lstStyle/>
        <a:p>
          <a:r>
            <a:rPr lang="es-ES" sz="2400" dirty="0">
              <a:solidFill>
                <a:srgbClr val="000000"/>
              </a:solidFill>
            </a:rPr>
            <a:t>Reconocer a los empleados con mejores resultados
</a:t>
          </a:r>
          <a:endParaRPr lang="en-ZA" sz="2400" dirty="0">
            <a:solidFill>
              <a:srgbClr val="000000"/>
            </a:solidFill>
          </a:endParaRPr>
        </a:p>
      </dgm:t>
    </dgm:pt>
    <dgm:pt modelId="{9E11AE57-2EA4-40A1-B5F3-AF5F413BF18D}" type="parTrans" cxnId="{4D25FCF6-4804-4382-B798-D7B7C5EE626F}">
      <dgm:prSet/>
      <dgm:spPr/>
      <dgm:t>
        <a:bodyPr/>
        <a:lstStyle/>
        <a:p>
          <a:endParaRPr lang="en-ZA"/>
        </a:p>
      </dgm:t>
    </dgm:pt>
    <dgm:pt modelId="{97EB9398-5AD5-4459-AD8A-EB7364B97509}" type="sibTrans" cxnId="{4D25FCF6-4804-4382-B798-D7B7C5EE626F}">
      <dgm:prSet/>
      <dgm:spPr/>
      <dgm:t>
        <a:bodyPr/>
        <a:lstStyle/>
        <a:p>
          <a:endParaRPr lang="en-ZA"/>
        </a:p>
      </dgm:t>
    </dgm:pt>
    <dgm:pt modelId="{98E3CE97-D7EE-4945-AC6E-0FE01317BA0F}" type="pres">
      <dgm:prSet presAssocID="{39EEE57E-C291-45E0-AA26-541DDC5EEA69}" presName="Name0" presStyleCnt="0">
        <dgm:presLayoutVars>
          <dgm:dir/>
          <dgm:resizeHandles val="exact"/>
        </dgm:presLayoutVars>
      </dgm:prSet>
      <dgm:spPr/>
    </dgm:pt>
    <dgm:pt modelId="{4A0B53F1-7698-4E2B-9DD7-E2267AF8DE47}" type="pres">
      <dgm:prSet presAssocID="{81AAC45F-5910-40EE-81B7-E1F4D7FB2A54}" presName="Name5" presStyleLbl="vennNode1" presStyleIdx="0" presStyleCnt="4">
        <dgm:presLayoutVars>
          <dgm:bulletEnabled val="1"/>
        </dgm:presLayoutVars>
      </dgm:prSet>
      <dgm:spPr/>
    </dgm:pt>
    <dgm:pt modelId="{C08BDD5D-2E3F-42C1-8BEC-2445D3B0A33D}" type="pres">
      <dgm:prSet presAssocID="{722E11D2-B045-416E-A7A4-CE221C0D26C2}" presName="space" presStyleCnt="0"/>
      <dgm:spPr/>
    </dgm:pt>
    <dgm:pt modelId="{7EE0428B-E237-491A-95B4-BE569D51A779}" type="pres">
      <dgm:prSet presAssocID="{5E7EC915-8DF6-462C-87FD-AD03CEDAF120}" presName="Name5" presStyleLbl="vennNode1" presStyleIdx="1" presStyleCnt="4">
        <dgm:presLayoutVars>
          <dgm:bulletEnabled val="1"/>
        </dgm:presLayoutVars>
      </dgm:prSet>
      <dgm:spPr/>
    </dgm:pt>
    <dgm:pt modelId="{EB9F49DF-AF61-4065-B086-408795D75EFF}" type="pres">
      <dgm:prSet presAssocID="{B1BC33A8-A3BA-459D-9F3D-2D14D03D0CDB}" presName="space" presStyleCnt="0"/>
      <dgm:spPr/>
    </dgm:pt>
    <dgm:pt modelId="{9B2DD8FE-1DDB-462C-8737-608E21F56437}" type="pres">
      <dgm:prSet presAssocID="{43D36CB4-7805-45B5-8FB2-B69989407AFA}" presName="Name5" presStyleLbl="vennNode1" presStyleIdx="2" presStyleCnt="4">
        <dgm:presLayoutVars>
          <dgm:bulletEnabled val="1"/>
        </dgm:presLayoutVars>
      </dgm:prSet>
      <dgm:spPr/>
    </dgm:pt>
    <dgm:pt modelId="{12253391-6687-48A2-BAF2-46411A4D11DC}" type="pres">
      <dgm:prSet presAssocID="{188FE612-6DBF-421B-897E-9081B991E6EF}" presName="space" presStyleCnt="0"/>
      <dgm:spPr/>
    </dgm:pt>
    <dgm:pt modelId="{A24BBED0-BA74-49F2-9829-9D53F3D59B1E}" type="pres">
      <dgm:prSet presAssocID="{7167D6D3-3723-4F6D-BA89-64D2D4FACF2C}" presName="Name5" presStyleLbl="vennNode1" presStyleIdx="3" presStyleCnt="4">
        <dgm:presLayoutVars>
          <dgm:bulletEnabled val="1"/>
        </dgm:presLayoutVars>
      </dgm:prSet>
      <dgm:spPr/>
    </dgm:pt>
  </dgm:ptLst>
  <dgm:cxnLst>
    <dgm:cxn modelId="{DCE01411-778D-481F-97A9-6FA3994441FB}" srcId="{39EEE57E-C291-45E0-AA26-541DDC5EEA69}" destId="{81AAC45F-5910-40EE-81B7-E1F4D7FB2A54}" srcOrd="0" destOrd="0" parTransId="{AC067AA3-7395-4106-8406-B23AA53D4CA4}" sibTransId="{722E11D2-B045-416E-A7A4-CE221C0D26C2}"/>
    <dgm:cxn modelId="{8C1B4913-45D2-499F-BE05-00B6A61E801A}" type="presOf" srcId="{43D36CB4-7805-45B5-8FB2-B69989407AFA}" destId="{9B2DD8FE-1DDB-462C-8737-608E21F56437}" srcOrd="0" destOrd="0" presId="urn:microsoft.com/office/officeart/2005/8/layout/venn3"/>
    <dgm:cxn modelId="{8FE12758-8EDD-47B2-A839-7210C4346F66}" type="presOf" srcId="{7167D6D3-3723-4F6D-BA89-64D2D4FACF2C}" destId="{A24BBED0-BA74-49F2-9829-9D53F3D59B1E}" srcOrd="0" destOrd="0" presId="urn:microsoft.com/office/officeart/2005/8/layout/venn3"/>
    <dgm:cxn modelId="{4BD98DA0-A708-4CE9-B3A9-8A0F4C5BB28C}" srcId="{39EEE57E-C291-45E0-AA26-541DDC5EEA69}" destId="{5E7EC915-8DF6-462C-87FD-AD03CEDAF120}" srcOrd="1" destOrd="0" parTransId="{E64E45BC-EC13-4471-B227-A1732C17FA1E}" sibTransId="{B1BC33A8-A3BA-459D-9F3D-2D14D03D0CDB}"/>
    <dgm:cxn modelId="{6E2DCDA2-B984-4301-A054-813D34448479}" type="presOf" srcId="{39EEE57E-C291-45E0-AA26-541DDC5EEA69}" destId="{98E3CE97-D7EE-4945-AC6E-0FE01317BA0F}" srcOrd="0" destOrd="0" presId="urn:microsoft.com/office/officeart/2005/8/layout/venn3"/>
    <dgm:cxn modelId="{4FEC3EB4-31B7-450A-A7F9-240DE1441803}" type="presOf" srcId="{81AAC45F-5910-40EE-81B7-E1F4D7FB2A54}" destId="{4A0B53F1-7698-4E2B-9DD7-E2267AF8DE47}" srcOrd="0" destOrd="0" presId="urn:microsoft.com/office/officeart/2005/8/layout/venn3"/>
    <dgm:cxn modelId="{865F9ACF-71F6-4759-918A-4BE5019F01F5}" type="presOf" srcId="{5E7EC915-8DF6-462C-87FD-AD03CEDAF120}" destId="{7EE0428B-E237-491A-95B4-BE569D51A779}" srcOrd="0" destOrd="0" presId="urn:microsoft.com/office/officeart/2005/8/layout/venn3"/>
    <dgm:cxn modelId="{4D25FCF6-4804-4382-B798-D7B7C5EE626F}" srcId="{39EEE57E-C291-45E0-AA26-541DDC5EEA69}" destId="{7167D6D3-3723-4F6D-BA89-64D2D4FACF2C}" srcOrd="3" destOrd="0" parTransId="{9E11AE57-2EA4-40A1-B5F3-AF5F413BF18D}" sibTransId="{97EB9398-5AD5-4459-AD8A-EB7364B97509}"/>
    <dgm:cxn modelId="{FA4B5CFD-0024-4ACD-AE77-333D59D386DB}" srcId="{39EEE57E-C291-45E0-AA26-541DDC5EEA69}" destId="{43D36CB4-7805-45B5-8FB2-B69989407AFA}" srcOrd="2" destOrd="0" parTransId="{63986A54-99BD-46BE-9AF2-47180EF8F888}" sibTransId="{188FE612-6DBF-421B-897E-9081B991E6EF}"/>
    <dgm:cxn modelId="{08C669F8-0334-482D-9C61-CA1FEB188772}" type="presParOf" srcId="{98E3CE97-D7EE-4945-AC6E-0FE01317BA0F}" destId="{4A0B53F1-7698-4E2B-9DD7-E2267AF8DE47}" srcOrd="0" destOrd="0" presId="urn:microsoft.com/office/officeart/2005/8/layout/venn3"/>
    <dgm:cxn modelId="{43351024-8186-418C-8776-DC8ED2161377}" type="presParOf" srcId="{98E3CE97-D7EE-4945-AC6E-0FE01317BA0F}" destId="{C08BDD5D-2E3F-42C1-8BEC-2445D3B0A33D}" srcOrd="1" destOrd="0" presId="urn:microsoft.com/office/officeart/2005/8/layout/venn3"/>
    <dgm:cxn modelId="{C73212BC-7C02-4512-83CA-BCC8F4D0D688}" type="presParOf" srcId="{98E3CE97-D7EE-4945-AC6E-0FE01317BA0F}" destId="{7EE0428B-E237-491A-95B4-BE569D51A779}" srcOrd="2" destOrd="0" presId="urn:microsoft.com/office/officeart/2005/8/layout/venn3"/>
    <dgm:cxn modelId="{4A0E6C2C-5CC4-40E5-B66F-3D8CE96D42C9}" type="presParOf" srcId="{98E3CE97-D7EE-4945-AC6E-0FE01317BA0F}" destId="{EB9F49DF-AF61-4065-B086-408795D75EFF}" srcOrd="3" destOrd="0" presId="urn:microsoft.com/office/officeart/2005/8/layout/venn3"/>
    <dgm:cxn modelId="{64204E04-AD8E-4542-BB7E-7E19C9ECD606}" type="presParOf" srcId="{98E3CE97-D7EE-4945-AC6E-0FE01317BA0F}" destId="{9B2DD8FE-1DDB-462C-8737-608E21F56437}" srcOrd="4" destOrd="0" presId="urn:microsoft.com/office/officeart/2005/8/layout/venn3"/>
    <dgm:cxn modelId="{8449B712-E467-4892-8A43-04E5CD08CC2B}" type="presParOf" srcId="{98E3CE97-D7EE-4945-AC6E-0FE01317BA0F}" destId="{12253391-6687-48A2-BAF2-46411A4D11DC}" srcOrd="5" destOrd="0" presId="urn:microsoft.com/office/officeart/2005/8/layout/venn3"/>
    <dgm:cxn modelId="{028638AE-2EE5-439F-A4CD-2A98CE507B93}" type="presParOf" srcId="{98E3CE97-D7EE-4945-AC6E-0FE01317BA0F}" destId="{A24BBED0-BA74-49F2-9829-9D53F3D59B1E}"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FD1402-ACB5-4E5C-A1CC-353A45F6F782}" type="doc">
      <dgm:prSet loTypeId="urn:microsoft.com/office/officeart/2005/8/layout/hChevron3" loCatId="process" qsTypeId="urn:microsoft.com/office/officeart/2005/8/quickstyle/simple5" qsCatId="simple" csTypeId="urn:microsoft.com/office/officeart/2005/8/colors/accent1_2" csCatId="accent1" phldr="1"/>
      <dgm:spPr/>
    </dgm:pt>
    <dgm:pt modelId="{369B6172-18AE-499C-9C41-068914E3B689}">
      <dgm:prSet phldrT="[Text]" custT="1"/>
      <dgm:spPr/>
      <dgm:t>
        <a:bodyPr/>
        <a:lstStyle/>
        <a:p>
          <a:r>
            <a:rPr lang="en-ZA" sz="2000" dirty="0" err="1">
              <a:effectLst>
                <a:outerShdw blurRad="38100" dist="38100" dir="2700000" algn="tl">
                  <a:srgbClr val="000000">
                    <a:alpha val="43137"/>
                  </a:srgbClr>
                </a:outerShdw>
              </a:effectLst>
            </a:rPr>
            <a:t>Definición</a:t>
          </a:r>
          <a:r>
            <a:rPr lang="en-ZA" sz="2000" dirty="0">
              <a:effectLst>
                <a:outerShdw blurRad="38100" dist="38100" dir="2700000" algn="tl">
                  <a:srgbClr val="000000">
                    <a:alpha val="43137"/>
                  </a:srgbClr>
                </a:outerShdw>
              </a:effectLst>
            </a:rPr>
            <a:t> de </a:t>
          </a:r>
          <a:r>
            <a:rPr lang="en-ZA" sz="2000" dirty="0" err="1">
              <a:effectLst>
                <a:outerShdw blurRad="38100" dist="38100" dir="2700000" algn="tl">
                  <a:srgbClr val="000000">
                    <a:alpha val="43137"/>
                  </a:srgbClr>
                </a:outerShdw>
              </a:effectLst>
            </a:rPr>
            <a:t>Estrategia</a:t>
          </a:r>
          <a:r>
            <a:rPr lang="en-ZA" sz="2000" dirty="0">
              <a:effectLst>
                <a:outerShdw blurRad="38100" dist="38100" dir="2700000" algn="tl">
                  <a:srgbClr val="000000">
                    <a:alpha val="43137"/>
                  </a:srgbClr>
                </a:outerShdw>
              </a:effectLst>
            </a:rPr>
            <a:t>/</a:t>
          </a:r>
          <a:r>
            <a:rPr lang="en-ZA" sz="2000" dirty="0" err="1">
              <a:effectLst>
                <a:outerShdw blurRad="38100" dist="38100" dir="2700000" algn="tl">
                  <a:srgbClr val="000000">
                    <a:alpha val="43137"/>
                  </a:srgbClr>
                </a:outerShdw>
              </a:effectLst>
            </a:rPr>
            <a:t>Objetivo</a:t>
          </a:r>
          <a:r>
            <a:rPr lang="en-ZA" sz="2000" dirty="0">
              <a:effectLst>
                <a:outerShdw blurRad="38100" dist="38100" dir="2700000" algn="tl">
                  <a:srgbClr val="000000">
                    <a:alpha val="43137"/>
                  </a:srgbClr>
                </a:outerShdw>
              </a:effectLst>
            </a:rPr>
            <a:t>
</a:t>
          </a:r>
        </a:p>
      </dgm:t>
    </dgm:pt>
    <dgm:pt modelId="{B7495674-CD3B-4861-8ED4-D43F9C11183C}" type="parTrans" cxnId="{5ABD7909-D14C-4EC8-95A5-F7800A49B67D}">
      <dgm:prSet/>
      <dgm:spPr/>
      <dgm:t>
        <a:bodyPr/>
        <a:lstStyle/>
        <a:p>
          <a:endParaRPr lang="en-ZA"/>
        </a:p>
      </dgm:t>
    </dgm:pt>
    <dgm:pt modelId="{01099E03-780C-4304-BD71-719228E88838}" type="sibTrans" cxnId="{5ABD7909-D14C-4EC8-95A5-F7800A49B67D}">
      <dgm:prSet/>
      <dgm:spPr/>
      <dgm:t>
        <a:bodyPr/>
        <a:lstStyle/>
        <a:p>
          <a:endParaRPr lang="en-ZA"/>
        </a:p>
      </dgm:t>
    </dgm:pt>
    <dgm:pt modelId="{4573A221-3B73-44F7-9501-67177A62F040}">
      <dgm:prSet phldrT="[Text]" custT="1"/>
      <dgm:spPr/>
      <dgm:t>
        <a:bodyPr/>
        <a:lstStyle/>
        <a:p>
          <a:r>
            <a:rPr lang="en-ZA" sz="2000" dirty="0" err="1">
              <a:effectLst>
                <a:outerShdw blurRad="38100" dist="38100" dir="2700000" algn="tl">
                  <a:srgbClr val="000000">
                    <a:alpha val="43137"/>
                  </a:srgbClr>
                </a:outerShdw>
              </a:effectLst>
            </a:rPr>
            <a:t>Análisis</a:t>
          </a:r>
          <a:r>
            <a:rPr lang="en-ZA" sz="2000" dirty="0">
              <a:effectLst>
                <a:outerShdw blurRad="38100" dist="38100" dir="2700000" algn="tl">
                  <a:srgbClr val="000000">
                    <a:alpha val="43137"/>
                  </a:srgbClr>
                </a:outerShdw>
              </a:effectLst>
            </a:rPr>
            <a:t> de </a:t>
          </a:r>
          <a:r>
            <a:rPr lang="en-ZA" sz="2000" dirty="0" err="1">
              <a:effectLst>
                <a:outerShdw blurRad="38100" dist="38100" dir="2700000" algn="tl">
                  <a:srgbClr val="000000">
                    <a:alpha val="43137"/>
                  </a:srgbClr>
                </a:outerShdw>
              </a:effectLst>
            </a:rPr>
            <a:t>necesidades</a:t>
          </a:r>
          <a:r>
            <a:rPr lang="en-ZA" sz="2000" dirty="0">
              <a:effectLst>
                <a:outerShdw blurRad="38100" dist="38100" dir="2700000" algn="tl">
                  <a:srgbClr val="000000">
                    <a:alpha val="43137"/>
                  </a:srgbClr>
                </a:outerShdw>
              </a:effectLst>
            </a:rPr>
            <a:t>
</a:t>
          </a:r>
        </a:p>
      </dgm:t>
    </dgm:pt>
    <dgm:pt modelId="{25FFB198-8A33-4EE8-BD13-88ECE3DF08BD}" type="parTrans" cxnId="{0B91CA5E-404F-42EF-A5D1-D77C9D025BD2}">
      <dgm:prSet/>
      <dgm:spPr/>
      <dgm:t>
        <a:bodyPr/>
        <a:lstStyle/>
        <a:p>
          <a:endParaRPr lang="en-ZA"/>
        </a:p>
      </dgm:t>
    </dgm:pt>
    <dgm:pt modelId="{94B4C86F-27A3-4E2B-836A-4351573A60AA}" type="sibTrans" cxnId="{0B91CA5E-404F-42EF-A5D1-D77C9D025BD2}">
      <dgm:prSet/>
      <dgm:spPr/>
      <dgm:t>
        <a:bodyPr/>
        <a:lstStyle/>
        <a:p>
          <a:endParaRPr lang="en-ZA"/>
        </a:p>
      </dgm:t>
    </dgm:pt>
    <dgm:pt modelId="{A075BEE7-1470-412F-BDD9-61096612A4FF}">
      <dgm:prSet phldrT="[Text]" custT="1"/>
      <dgm:spPr/>
      <dgm:t>
        <a:bodyPr/>
        <a:lstStyle/>
        <a:p>
          <a:r>
            <a:rPr lang="en-ZA" sz="2000" dirty="0" err="1">
              <a:effectLst>
                <a:outerShdw blurRad="38100" dist="38100" dir="2700000" algn="tl">
                  <a:srgbClr val="000000">
                    <a:alpha val="43137"/>
                  </a:srgbClr>
                </a:outerShdw>
              </a:effectLst>
            </a:rPr>
            <a:t>Evaluación</a:t>
          </a:r>
          <a:r>
            <a:rPr lang="en-ZA" sz="2000" dirty="0">
              <a:effectLst>
                <a:outerShdw blurRad="38100" dist="38100" dir="2700000" algn="tl">
                  <a:srgbClr val="000000">
                    <a:alpha val="43137"/>
                  </a:srgbClr>
                </a:outerShdw>
              </a:effectLst>
            </a:rPr>
            <a:t> de software
</a:t>
          </a:r>
        </a:p>
      </dgm:t>
    </dgm:pt>
    <dgm:pt modelId="{7A4F6F2E-0148-40E4-8306-AFFC4D947D92}" type="parTrans" cxnId="{B07AC6CF-3B6F-4A75-AA89-9BA682F327CC}">
      <dgm:prSet/>
      <dgm:spPr/>
      <dgm:t>
        <a:bodyPr/>
        <a:lstStyle/>
        <a:p>
          <a:endParaRPr lang="en-ZA"/>
        </a:p>
      </dgm:t>
    </dgm:pt>
    <dgm:pt modelId="{F236078D-073D-4A44-B567-662454CA283C}" type="sibTrans" cxnId="{B07AC6CF-3B6F-4A75-AA89-9BA682F327CC}">
      <dgm:prSet/>
      <dgm:spPr/>
      <dgm:t>
        <a:bodyPr/>
        <a:lstStyle/>
        <a:p>
          <a:endParaRPr lang="en-ZA"/>
        </a:p>
      </dgm:t>
    </dgm:pt>
    <dgm:pt modelId="{18199202-34B1-416E-A874-653201EAFC87}">
      <dgm:prSet phldrT="[Text]" custT="1"/>
      <dgm:spPr/>
      <dgm:t>
        <a:bodyPr/>
        <a:lstStyle/>
        <a:p>
          <a:r>
            <a:rPr lang="en-ZA" sz="2000" dirty="0" err="1">
              <a:effectLst>
                <a:outerShdw blurRad="38100" dist="38100" dir="2700000" algn="tl">
                  <a:srgbClr val="000000">
                    <a:alpha val="43137"/>
                  </a:srgbClr>
                </a:outerShdw>
              </a:effectLst>
            </a:rPr>
            <a:t>Implementación</a:t>
          </a:r>
          <a:r>
            <a:rPr lang="en-ZA" sz="2000" dirty="0">
              <a:effectLst>
                <a:outerShdw blurRad="38100" dist="38100" dir="2700000" algn="tl">
                  <a:srgbClr val="000000">
                    <a:alpha val="43137"/>
                  </a:srgbClr>
                </a:outerShdw>
              </a:effectLst>
            </a:rPr>
            <a:t> y </a:t>
          </a:r>
          <a:r>
            <a:rPr lang="en-ZA" sz="2000" dirty="0" err="1">
              <a:effectLst>
                <a:outerShdw blurRad="38100" dist="38100" dir="2700000" algn="tl">
                  <a:srgbClr val="000000">
                    <a:alpha val="43137"/>
                  </a:srgbClr>
                </a:outerShdw>
              </a:effectLst>
            </a:rPr>
            <a:t>desarrollo</a:t>
          </a:r>
          <a:r>
            <a:rPr lang="en-ZA" sz="2000" dirty="0">
              <a:effectLst>
                <a:outerShdw blurRad="38100" dist="38100" dir="2700000" algn="tl">
                  <a:srgbClr val="000000">
                    <a:alpha val="43137"/>
                  </a:srgbClr>
                </a:outerShdw>
              </a:effectLst>
            </a:rPr>
            <a:t>
</a:t>
          </a:r>
        </a:p>
      </dgm:t>
    </dgm:pt>
    <dgm:pt modelId="{EF89B63C-1A5B-4A7E-A59D-A7D0870C0C45}" type="parTrans" cxnId="{69FFE2D3-8612-4766-8690-BAA2B94E2A50}">
      <dgm:prSet/>
      <dgm:spPr/>
      <dgm:t>
        <a:bodyPr/>
        <a:lstStyle/>
        <a:p>
          <a:endParaRPr lang="en-ZA"/>
        </a:p>
      </dgm:t>
    </dgm:pt>
    <dgm:pt modelId="{7898A050-ED54-4353-9803-7D5121895B23}" type="sibTrans" cxnId="{69FFE2D3-8612-4766-8690-BAA2B94E2A50}">
      <dgm:prSet/>
      <dgm:spPr/>
      <dgm:t>
        <a:bodyPr/>
        <a:lstStyle/>
        <a:p>
          <a:endParaRPr lang="en-ZA"/>
        </a:p>
      </dgm:t>
    </dgm:pt>
    <dgm:pt modelId="{A8CD54FD-1ABD-404E-925C-735F14E7B02D}" type="pres">
      <dgm:prSet presAssocID="{01FD1402-ACB5-4E5C-A1CC-353A45F6F782}" presName="Name0" presStyleCnt="0">
        <dgm:presLayoutVars>
          <dgm:dir/>
          <dgm:resizeHandles val="exact"/>
        </dgm:presLayoutVars>
      </dgm:prSet>
      <dgm:spPr/>
    </dgm:pt>
    <dgm:pt modelId="{2C5F1448-11FB-41ED-8DEC-FF12873F556D}" type="pres">
      <dgm:prSet presAssocID="{369B6172-18AE-499C-9C41-068914E3B689}" presName="parTxOnly" presStyleLbl="node1" presStyleIdx="0" presStyleCnt="4">
        <dgm:presLayoutVars>
          <dgm:bulletEnabled val="1"/>
        </dgm:presLayoutVars>
      </dgm:prSet>
      <dgm:spPr/>
    </dgm:pt>
    <dgm:pt modelId="{5DB243C3-7038-4D8A-9F2B-E13C146386F9}" type="pres">
      <dgm:prSet presAssocID="{01099E03-780C-4304-BD71-719228E88838}" presName="parSpace" presStyleCnt="0"/>
      <dgm:spPr/>
    </dgm:pt>
    <dgm:pt modelId="{96451E2A-00C5-4683-9EE6-C9E7C3B9B468}" type="pres">
      <dgm:prSet presAssocID="{4573A221-3B73-44F7-9501-67177A62F040}" presName="parTxOnly" presStyleLbl="node1" presStyleIdx="1" presStyleCnt="4">
        <dgm:presLayoutVars>
          <dgm:bulletEnabled val="1"/>
        </dgm:presLayoutVars>
      </dgm:prSet>
      <dgm:spPr/>
    </dgm:pt>
    <dgm:pt modelId="{53302EF9-E15A-4D60-BE5C-313DB7124C55}" type="pres">
      <dgm:prSet presAssocID="{94B4C86F-27A3-4E2B-836A-4351573A60AA}" presName="parSpace" presStyleCnt="0"/>
      <dgm:spPr/>
    </dgm:pt>
    <dgm:pt modelId="{BC15943C-B5AF-403F-85F9-BA617DA9F35A}" type="pres">
      <dgm:prSet presAssocID="{A075BEE7-1470-412F-BDD9-61096612A4FF}" presName="parTxOnly" presStyleLbl="node1" presStyleIdx="2" presStyleCnt="4">
        <dgm:presLayoutVars>
          <dgm:bulletEnabled val="1"/>
        </dgm:presLayoutVars>
      </dgm:prSet>
      <dgm:spPr/>
    </dgm:pt>
    <dgm:pt modelId="{57BC8E24-B6A8-4D5C-A6F5-383816836F88}" type="pres">
      <dgm:prSet presAssocID="{F236078D-073D-4A44-B567-662454CA283C}" presName="parSpace" presStyleCnt="0"/>
      <dgm:spPr/>
    </dgm:pt>
    <dgm:pt modelId="{F7CF5E9F-FF37-493C-A2ED-D6790744888E}" type="pres">
      <dgm:prSet presAssocID="{18199202-34B1-416E-A874-653201EAFC87}" presName="parTxOnly" presStyleLbl="node1" presStyleIdx="3" presStyleCnt="4">
        <dgm:presLayoutVars>
          <dgm:bulletEnabled val="1"/>
        </dgm:presLayoutVars>
      </dgm:prSet>
      <dgm:spPr/>
    </dgm:pt>
  </dgm:ptLst>
  <dgm:cxnLst>
    <dgm:cxn modelId="{5ABD7909-D14C-4EC8-95A5-F7800A49B67D}" srcId="{01FD1402-ACB5-4E5C-A1CC-353A45F6F782}" destId="{369B6172-18AE-499C-9C41-068914E3B689}" srcOrd="0" destOrd="0" parTransId="{B7495674-CD3B-4861-8ED4-D43F9C11183C}" sibTransId="{01099E03-780C-4304-BD71-719228E88838}"/>
    <dgm:cxn modelId="{28E4B33B-FF4A-4D9D-A7CD-AEADB1C8EB24}" type="presOf" srcId="{01FD1402-ACB5-4E5C-A1CC-353A45F6F782}" destId="{A8CD54FD-1ABD-404E-925C-735F14E7B02D}" srcOrd="0" destOrd="0" presId="urn:microsoft.com/office/officeart/2005/8/layout/hChevron3"/>
    <dgm:cxn modelId="{0B91CA5E-404F-42EF-A5D1-D77C9D025BD2}" srcId="{01FD1402-ACB5-4E5C-A1CC-353A45F6F782}" destId="{4573A221-3B73-44F7-9501-67177A62F040}" srcOrd="1" destOrd="0" parTransId="{25FFB198-8A33-4EE8-BD13-88ECE3DF08BD}" sibTransId="{94B4C86F-27A3-4E2B-836A-4351573A60AA}"/>
    <dgm:cxn modelId="{1A3F3CB7-25F5-45A4-829B-49818C72D0A6}" type="presOf" srcId="{369B6172-18AE-499C-9C41-068914E3B689}" destId="{2C5F1448-11FB-41ED-8DEC-FF12873F556D}" srcOrd="0" destOrd="0" presId="urn:microsoft.com/office/officeart/2005/8/layout/hChevron3"/>
    <dgm:cxn modelId="{B07AC6CF-3B6F-4A75-AA89-9BA682F327CC}" srcId="{01FD1402-ACB5-4E5C-A1CC-353A45F6F782}" destId="{A075BEE7-1470-412F-BDD9-61096612A4FF}" srcOrd="2" destOrd="0" parTransId="{7A4F6F2E-0148-40E4-8306-AFFC4D947D92}" sibTransId="{F236078D-073D-4A44-B567-662454CA283C}"/>
    <dgm:cxn modelId="{69FFE2D3-8612-4766-8690-BAA2B94E2A50}" srcId="{01FD1402-ACB5-4E5C-A1CC-353A45F6F782}" destId="{18199202-34B1-416E-A874-653201EAFC87}" srcOrd="3" destOrd="0" parTransId="{EF89B63C-1A5B-4A7E-A59D-A7D0870C0C45}" sibTransId="{7898A050-ED54-4353-9803-7D5121895B23}"/>
    <dgm:cxn modelId="{D9F8B7DA-AD9F-4EE7-86CC-3F84F51E4090}" type="presOf" srcId="{18199202-34B1-416E-A874-653201EAFC87}" destId="{F7CF5E9F-FF37-493C-A2ED-D6790744888E}" srcOrd="0" destOrd="0" presId="urn:microsoft.com/office/officeart/2005/8/layout/hChevron3"/>
    <dgm:cxn modelId="{88142AE5-7805-4127-BF74-20FBB519EE66}" type="presOf" srcId="{4573A221-3B73-44F7-9501-67177A62F040}" destId="{96451E2A-00C5-4683-9EE6-C9E7C3B9B468}" srcOrd="0" destOrd="0" presId="urn:microsoft.com/office/officeart/2005/8/layout/hChevron3"/>
    <dgm:cxn modelId="{DE8D29FB-1FEE-4FAC-8839-92EBDA502C7C}" type="presOf" srcId="{A075BEE7-1470-412F-BDD9-61096612A4FF}" destId="{BC15943C-B5AF-403F-85F9-BA617DA9F35A}" srcOrd="0" destOrd="0" presId="urn:microsoft.com/office/officeart/2005/8/layout/hChevron3"/>
    <dgm:cxn modelId="{B53C4C9D-50C6-4B42-A8FB-4AF3A0D62E6B}" type="presParOf" srcId="{A8CD54FD-1ABD-404E-925C-735F14E7B02D}" destId="{2C5F1448-11FB-41ED-8DEC-FF12873F556D}" srcOrd="0" destOrd="0" presId="urn:microsoft.com/office/officeart/2005/8/layout/hChevron3"/>
    <dgm:cxn modelId="{9D6E5692-C25B-403E-A1CA-D0D2DA55F2A6}" type="presParOf" srcId="{A8CD54FD-1ABD-404E-925C-735F14E7B02D}" destId="{5DB243C3-7038-4D8A-9F2B-E13C146386F9}" srcOrd="1" destOrd="0" presId="urn:microsoft.com/office/officeart/2005/8/layout/hChevron3"/>
    <dgm:cxn modelId="{6D454A70-822B-4E7C-A65E-80B980CFB1EB}" type="presParOf" srcId="{A8CD54FD-1ABD-404E-925C-735F14E7B02D}" destId="{96451E2A-00C5-4683-9EE6-C9E7C3B9B468}" srcOrd="2" destOrd="0" presId="urn:microsoft.com/office/officeart/2005/8/layout/hChevron3"/>
    <dgm:cxn modelId="{73BEF766-C4F9-4687-AA9F-53402BCA3DF3}" type="presParOf" srcId="{A8CD54FD-1ABD-404E-925C-735F14E7B02D}" destId="{53302EF9-E15A-4D60-BE5C-313DB7124C55}" srcOrd="3" destOrd="0" presId="urn:microsoft.com/office/officeart/2005/8/layout/hChevron3"/>
    <dgm:cxn modelId="{A5D4C6B6-8828-425F-84F5-CFD01770AFF8}" type="presParOf" srcId="{A8CD54FD-1ABD-404E-925C-735F14E7B02D}" destId="{BC15943C-B5AF-403F-85F9-BA617DA9F35A}" srcOrd="4" destOrd="0" presId="urn:microsoft.com/office/officeart/2005/8/layout/hChevron3"/>
    <dgm:cxn modelId="{F43E2EE4-26A8-4540-92A5-41119CDBC604}" type="presParOf" srcId="{A8CD54FD-1ABD-404E-925C-735F14E7B02D}" destId="{57BC8E24-B6A8-4D5C-A6F5-383816836F88}" srcOrd="5" destOrd="0" presId="urn:microsoft.com/office/officeart/2005/8/layout/hChevron3"/>
    <dgm:cxn modelId="{62F3FA41-E920-4178-9A98-5FCAC9F8C703}" type="presParOf" srcId="{A8CD54FD-1ABD-404E-925C-735F14E7B02D}" destId="{F7CF5E9F-FF37-493C-A2ED-D6790744888E}"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72C1DE-118E-490B-8F8D-76F4D3DB9D1D}"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ZA"/>
        </a:p>
      </dgm:t>
    </dgm:pt>
    <dgm:pt modelId="{79F8CEF9-6C67-4B23-BDCC-EEC033105052}">
      <dgm:prSet phldrT="[Text]" custT="1"/>
      <dgm:spPr/>
      <dgm:t>
        <a:bodyPr/>
        <a:lstStyle/>
        <a:p>
          <a:r>
            <a:rPr lang="es-ES" sz="2400" dirty="0">
              <a:solidFill>
                <a:srgbClr val="000000"/>
              </a:solidFill>
            </a:rPr>
            <a:t>Más de 4.000 ataques de virus ocurren cada día en todo el mundo. 
</a:t>
          </a:r>
          <a:endParaRPr lang="en-ZA" sz="2400" dirty="0">
            <a:solidFill>
              <a:srgbClr val="000000"/>
            </a:solidFill>
          </a:endParaRPr>
        </a:p>
      </dgm:t>
    </dgm:pt>
    <dgm:pt modelId="{F2EEA5F4-0799-4A97-83DE-931EB2D79D0F}" type="parTrans" cxnId="{D8E28AF5-2A8E-4CD2-989E-BB50284A2142}">
      <dgm:prSet/>
      <dgm:spPr/>
      <dgm:t>
        <a:bodyPr/>
        <a:lstStyle/>
        <a:p>
          <a:endParaRPr lang="en-ZA"/>
        </a:p>
      </dgm:t>
    </dgm:pt>
    <dgm:pt modelId="{B217C4A9-3B80-4CEF-B701-8F5B7DB2622E}" type="sibTrans" cxnId="{D8E28AF5-2A8E-4CD2-989E-BB50284A2142}">
      <dgm:prSet/>
      <dgm:spPr/>
      <dgm:t>
        <a:bodyPr/>
        <a:lstStyle/>
        <a:p>
          <a:endParaRPr lang="en-ZA"/>
        </a:p>
      </dgm:t>
    </dgm:pt>
    <dgm:pt modelId="{4786C160-5BD2-4A7D-B070-D67755268EB9}">
      <dgm:prSet phldrT="[Text]" custT="1"/>
      <dgm:spPr/>
      <dgm:t>
        <a:bodyPr/>
        <a:lstStyle/>
        <a:p>
          <a:endParaRPr lang="es-ES" sz="2400" dirty="0">
            <a:solidFill>
              <a:srgbClr val="000000"/>
            </a:solidFill>
          </a:endParaRPr>
        </a:p>
        <a:p>
          <a:r>
            <a:rPr lang="es-ES" sz="2400" dirty="0">
              <a:solidFill>
                <a:srgbClr val="000000"/>
              </a:solidFill>
            </a:rPr>
            <a:t>Al menos el 80% de las empresas en Europa han experimentado un incidente de ciberseguridad en 2016.
</a:t>
          </a:r>
          <a:endParaRPr lang="en-ZA" sz="2400" dirty="0">
            <a:solidFill>
              <a:srgbClr val="000000"/>
            </a:solidFill>
          </a:endParaRPr>
        </a:p>
      </dgm:t>
    </dgm:pt>
    <dgm:pt modelId="{4F335FB9-27E0-44C0-B36C-BCF99A8BE2C9}" type="parTrans" cxnId="{1FC356AF-D33C-408E-A664-DF5B57103635}">
      <dgm:prSet/>
      <dgm:spPr/>
      <dgm:t>
        <a:bodyPr/>
        <a:lstStyle/>
        <a:p>
          <a:endParaRPr lang="en-ZA"/>
        </a:p>
      </dgm:t>
    </dgm:pt>
    <dgm:pt modelId="{598740F8-26A5-4264-AF03-17AD37F93D06}" type="sibTrans" cxnId="{1FC356AF-D33C-408E-A664-DF5B57103635}">
      <dgm:prSet/>
      <dgm:spPr/>
      <dgm:t>
        <a:bodyPr/>
        <a:lstStyle/>
        <a:p>
          <a:endParaRPr lang="en-ZA"/>
        </a:p>
      </dgm:t>
    </dgm:pt>
    <dgm:pt modelId="{8D03518A-BF66-4AC7-AA2D-A285B66E8B66}">
      <dgm:prSet phldrT="[Text]" custT="1"/>
      <dgm:spPr/>
      <dgm:t>
        <a:bodyPr/>
        <a:lstStyle/>
        <a:p>
          <a:endParaRPr lang="es-ES" sz="2400" dirty="0">
            <a:solidFill>
              <a:srgbClr val="000000"/>
            </a:solidFill>
          </a:endParaRPr>
        </a:p>
        <a:p>
          <a:r>
            <a:rPr lang="es-ES" sz="2400" dirty="0">
              <a:solidFill>
                <a:srgbClr val="000000"/>
              </a:solidFill>
            </a:rPr>
            <a:t>El 60% de las pymes que fueron víctimas de ciberataques no se recuperaron y cerraron en menos de 6 meses.
</a:t>
          </a:r>
          <a:endParaRPr lang="en-ZA" sz="2400" dirty="0">
            <a:solidFill>
              <a:srgbClr val="000000"/>
            </a:solidFill>
          </a:endParaRPr>
        </a:p>
      </dgm:t>
    </dgm:pt>
    <dgm:pt modelId="{7882CF97-D1E8-4350-B388-7DA074F02B7D}" type="parTrans" cxnId="{D0B052D4-D412-4000-B70C-F5C31AC2A91D}">
      <dgm:prSet/>
      <dgm:spPr/>
      <dgm:t>
        <a:bodyPr/>
        <a:lstStyle/>
        <a:p>
          <a:endParaRPr lang="en-ZA"/>
        </a:p>
      </dgm:t>
    </dgm:pt>
    <dgm:pt modelId="{F66931A1-1586-46BF-8D8A-6A87499A3232}" type="sibTrans" cxnId="{D0B052D4-D412-4000-B70C-F5C31AC2A91D}">
      <dgm:prSet/>
      <dgm:spPr/>
      <dgm:t>
        <a:bodyPr/>
        <a:lstStyle/>
        <a:p>
          <a:endParaRPr lang="en-ZA"/>
        </a:p>
      </dgm:t>
    </dgm:pt>
    <dgm:pt modelId="{7BB8E493-7894-4B00-9962-A3B22036301B}" type="pres">
      <dgm:prSet presAssocID="{DE72C1DE-118E-490B-8F8D-76F4D3DB9D1D}" presName="Name0" presStyleCnt="0">
        <dgm:presLayoutVars>
          <dgm:dir/>
          <dgm:resizeHandles val="exact"/>
        </dgm:presLayoutVars>
      </dgm:prSet>
      <dgm:spPr/>
    </dgm:pt>
    <dgm:pt modelId="{2E4B6019-E746-408C-8ACB-50107C7584E0}" type="pres">
      <dgm:prSet presAssocID="{79F8CEF9-6C67-4B23-BDCC-EEC033105052}" presName="Name5" presStyleLbl="vennNode1" presStyleIdx="0" presStyleCnt="3">
        <dgm:presLayoutVars>
          <dgm:bulletEnabled val="1"/>
        </dgm:presLayoutVars>
      </dgm:prSet>
      <dgm:spPr/>
    </dgm:pt>
    <dgm:pt modelId="{6834C89A-F716-4B8C-967F-816FEF3CC74F}" type="pres">
      <dgm:prSet presAssocID="{B217C4A9-3B80-4CEF-B701-8F5B7DB2622E}" presName="space" presStyleCnt="0"/>
      <dgm:spPr/>
    </dgm:pt>
    <dgm:pt modelId="{1D5138B6-6D19-4475-B022-ABCB201FC3F8}" type="pres">
      <dgm:prSet presAssocID="{4786C160-5BD2-4A7D-B070-D67755268EB9}" presName="Name5" presStyleLbl="vennNode1" presStyleIdx="1" presStyleCnt="3">
        <dgm:presLayoutVars>
          <dgm:bulletEnabled val="1"/>
        </dgm:presLayoutVars>
      </dgm:prSet>
      <dgm:spPr/>
    </dgm:pt>
    <dgm:pt modelId="{9C26236D-3AE1-4F69-ACF6-9AB009C103CA}" type="pres">
      <dgm:prSet presAssocID="{598740F8-26A5-4264-AF03-17AD37F93D06}" presName="space" presStyleCnt="0"/>
      <dgm:spPr/>
    </dgm:pt>
    <dgm:pt modelId="{F6AA6628-4A8A-4CE9-BF62-6C67D795DB53}" type="pres">
      <dgm:prSet presAssocID="{8D03518A-BF66-4AC7-AA2D-A285B66E8B66}" presName="Name5" presStyleLbl="vennNode1" presStyleIdx="2" presStyleCnt="3">
        <dgm:presLayoutVars>
          <dgm:bulletEnabled val="1"/>
        </dgm:presLayoutVars>
      </dgm:prSet>
      <dgm:spPr/>
    </dgm:pt>
  </dgm:ptLst>
  <dgm:cxnLst>
    <dgm:cxn modelId="{09002705-AD11-4515-BBF8-F055C53FBBB0}" type="presOf" srcId="{8D03518A-BF66-4AC7-AA2D-A285B66E8B66}" destId="{F6AA6628-4A8A-4CE9-BF62-6C67D795DB53}" srcOrd="0" destOrd="0" presId="urn:microsoft.com/office/officeart/2005/8/layout/venn3"/>
    <dgm:cxn modelId="{3BFB270E-6C6D-4A75-AD3B-F75BF09EBDF4}" type="presOf" srcId="{DE72C1DE-118E-490B-8F8D-76F4D3DB9D1D}" destId="{7BB8E493-7894-4B00-9962-A3B22036301B}" srcOrd="0" destOrd="0" presId="urn:microsoft.com/office/officeart/2005/8/layout/venn3"/>
    <dgm:cxn modelId="{4F30932B-7765-48B7-9390-F5035D2926E8}" type="presOf" srcId="{79F8CEF9-6C67-4B23-BDCC-EEC033105052}" destId="{2E4B6019-E746-408C-8ACB-50107C7584E0}" srcOrd="0" destOrd="0" presId="urn:microsoft.com/office/officeart/2005/8/layout/venn3"/>
    <dgm:cxn modelId="{2183409A-8263-4A12-A267-502617B34A89}" type="presOf" srcId="{4786C160-5BD2-4A7D-B070-D67755268EB9}" destId="{1D5138B6-6D19-4475-B022-ABCB201FC3F8}" srcOrd="0" destOrd="0" presId="urn:microsoft.com/office/officeart/2005/8/layout/venn3"/>
    <dgm:cxn modelId="{1FC356AF-D33C-408E-A664-DF5B57103635}" srcId="{DE72C1DE-118E-490B-8F8D-76F4D3DB9D1D}" destId="{4786C160-5BD2-4A7D-B070-D67755268EB9}" srcOrd="1" destOrd="0" parTransId="{4F335FB9-27E0-44C0-B36C-BCF99A8BE2C9}" sibTransId="{598740F8-26A5-4264-AF03-17AD37F93D06}"/>
    <dgm:cxn modelId="{D0B052D4-D412-4000-B70C-F5C31AC2A91D}" srcId="{DE72C1DE-118E-490B-8F8D-76F4D3DB9D1D}" destId="{8D03518A-BF66-4AC7-AA2D-A285B66E8B66}" srcOrd="2" destOrd="0" parTransId="{7882CF97-D1E8-4350-B388-7DA074F02B7D}" sibTransId="{F66931A1-1586-46BF-8D8A-6A87499A3232}"/>
    <dgm:cxn modelId="{D8E28AF5-2A8E-4CD2-989E-BB50284A2142}" srcId="{DE72C1DE-118E-490B-8F8D-76F4D3DB9D1D}" destId="{79F8CEF9-6C67-4B23-BDCC-EEC033105052}" srcOrd="0" destOrd="0" parTransId="{F2EEA5F4-0799-4A97-83DE-931EB2D79D0F}" sibTransId="{B217C4A9-3B80-4CEF-B701-8F5B7DB2622E}"/>
    <dgm:cxn modelId="{D83CA132-2A61-4828-9C23-F67911EA9C75}" type="presParOf" srcId="{7BB8E493-7894-4B00-9962-A3B22036301B}" destId="{2E4B6019-E746-408C-8ACB-50107C7584E0}" srcOrd="0" destOrd="0" presId="urn:microsoft.com/office/officeart/2005/8/layout/venn3"/>
    <dgm:cxn modelId="{121EF22D-BD41-46C5-970D-3F77BDF2A7C4}" type="presParOf" srcId="{7BB8E493-7894-4B00-9962-A3B22036301B}" destId="{6834C89A-F716-4B8C-967F-816FEF3CC74F}" srcOrd="1" destOrd="0" presId="urn:microsoft.com/office/officeart/2005/8/layout/venn3"/>
    <dgm:cxn modelId="{C13D68FF-6774-41F7-A8D0-EF4A58FCA197}" type="presParOf" srcId="{7BB8E493-7894-4B00-9962-A3B22036301B}" destId="{1D5138B6-6D19-4475-B022-ABCB201FC3F8}" srcOrd="2" destOrd="0" presId="urn:microsoft.com/office/officeart/2005/8/layout/venn3"/>
    <dgm:cxn modelId="{263F787E-27D4-4B64-8961-7B5A3029546A}" type="presParOf" srcId="{7BB8E493-7894-4B00-9962-A3B22036301B}" destId="{9C26236D-3AE1-4F69-ACF6-9AB009C103CA}" srcOrd="3" destOrd="0" presId="urn:microsoft.com/office/officeart/2005/8/layout/venn3"/>
    <dgm:cxn modelId="{4308C519-B843-43B0-AF43-9C30A2A94067}" type="presParOf" srcId="{7BB8E493-7894-4B00-9962-A3B22036301B}" destId="{F6AA6628-4A8A-4CE9-BF62-6C67D795DB53}"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0BB0E3-5A8E-4869-8EE7-9F4B3B7A50A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D248454F-B9DC-4B83-9FD7-FF3A63B79E5C}">
      <dgm:prSet phldrT="[Text]" custT="1"/>
      <dgm:spPr/>
      <dgm:t>
        <a:bodyPr/>
        <a:lstStyle/>
        <a:p>
          <a:r>
            <a:rPr lang="en-ZA" sz="2400" b="1" dirty="0" err="1">
              <a:effectLst>
                <a:outerShdw blurRad="38100" dist="38100" dir="2700000" algn="tl">
                  <a:srgbClr val="000000">
                    <a:alpha val="43137"/>
                  </a:srgbClr>
                </a:outerShdw>
              </a:effectLst>
            </a:rPr>
            <a:t>Información</a:t>
          </a:r>
          <a:r>
            <a:rPr lang="en-ZA" sz="2400" b="1" dirty="0">
              <a:effectLst>
                <a:outerShdw blurRad="38100" dist="38100" dir="2700000" algn="tl">
                  <a:srgbClr val="000000">
                    <a:alpha val="43137"/>
                  </a:srgbClr>
                </a:outerShdw>
              </a:effectLst>
            </a:rPr>
            <a:t> </a:t>
          </a:r>
          <a:r>
            <a:rPr lang="en-ZA" sz="2400" b="1" dirty="0" err="1">
              <a:effectLst>
                <a:outerShdw blurRad="38100" dist="38100" dir="2700000" algn="tl">
                  <a:srgbClr val="000000">
                    <a:alpha val="43137"/>
                  </a:srgbClr>
                </a:outerShdw>
              </a:effectLst>
            </a:rPr>
            <a:t>financiera</a:t>
          </a:r>
          <a:endParaRPr lang="en-ZA" sz="2400" b="1" dirty="0">
            <a:effectLst>
              <a:outerShdw blurRad="38100" dist="38100" dir="2700000" algn="tl">
                <a:srgbClr val="000000">
                  <a:alpha val="43137"/>
                </a:srgbClr>
              </a:outerShdw>
            </a:effectLst>
          </a:endParaRPr>
        </a:p>
      </dgm:t>
    </dgm:pt>
    <dgm:pt modelId="{B82B22C1-6C9F-4050-847A-3A7937177367}" type="parTrans" cxnId="{8631FE5A-122A-41D9-92B5-DC3D4308EA5A}">
      <dgm:prSet/>
      <dgm:spPr/>
      <dgm:t>
        <a:bodyPr/>
        <a:lstStyle/>
        <a:p>
          <a:endParaRPr lang="en-ZA"/>
        </a:p>
      </dgm:t>
    </dgm:pt>
    <dgm:pt modelId="{9E26986A-DBF0-47FC-8D33-C886DEC966FA}" type="sibTrans" cxnId="{8631FE5A-122A-41D9-92B5-DC3D4308EA5A}">
      <dgm:prSet/>
      <dgm:spPr/>
      <dgm:t>
        <a:bodyPr/>
        <a:lstStyle/>
        <a:p>
          <a:endParaRPr lang="en-ZA"/>
        </a:p>
      </dgm:t>
    </dgm:pt>
    <dgm:pt modelId="{159B54B4-C7F7-4010-A966-FDB96C8A1E01}">
      <dgm:prSet custT="1"/>
      <dgm:spPr/>
      <dgm:t>
        <a:bodyPr/>
        <a:lstStyle/>
        <a:p>
          <a:r>
            <a:rPr lang="es-ES" sz="1800" dirty="0"/>
            <a:t>Datos de la tarjeta de crédito</a:t>
          </a:r>
          <a:endParaRPr lang="en-ZA" sz="1800" dirty="0"/>
        </a:p>
      </dgm:t>
    </dgm:pt>
    <dgm:pt modelId="{1956FDDB-0303-48A7-863C-1F74FE70687D}" type="parTrans" cxnId="{89FDDEBF-525A-4DBB-A49F-D9D6D4553DE5}">
      <dgm:prSet/>
      <dgm:spPr/>
      <dgm:t>
        <a:bodyPr/>
        <a:lstStyle/>
        <a:p>
          <a:endParaRPr lang="en-ZA"/>
        </a:p>
      </dgm:t>
    </dgm:pt>
    <dgm:pt modelId="{6B9CDDA1-0289-43C6-A7CB-3C3680E89101}" type="sibTrans" cxnId="{89FDDEBF-525A-4DBB-A49F-D9D6D4553DE5}">
      <dgm:prSet/>
      <dgm:spPr/>
      <dgm:t>
        <a:bodyPr/>
        <a:lstStyle/>
        <a:p>
          <a:endParaRPr lang="en-ZA"/>
        </a:p>
      </dgm:t>
    </dgm:pt>
    <dgm:pt modelId="{E79D748D-37F5-4F67-A2F2-DA4DCBDD3AAA}">
      <dgm:prSet custT="1"/>
      <dgm:spPr/>
      <dgm:t>
        <a:bodyPr/>
        <a:lstStyle/>
        <a:p>
          <a:r>
            <a:rPr lang="es-ES" sz="1800" dirty="0"/>
            <a:t>Datos de la cuenta
Número de cliente</a:t>
          </a:r>
          <a:endParaRPr lang="en-ZA" sz="1800" dirty="0"/>
        </a:p>
      </dgm:t>
    </dgm:pt>
    <dgm:pt modelId="{A46DFC5D-2B00-4284-99A4-6FB99CB2F169}" type="parTrans" cxnId="{20E1DAE6-4C34-4A52-B4F0-0CBB135ADBE5}">
      <dgm:prSet/>
      <dgm:spPr/>
      <dgm:t>
        <a:bodyPr/>
        <a:lstStyle/>
        <a:p>
          <a:endParaRPr lang="en-ZA"/>
        </a:p>
      </dgm:t>
    </dgm:pt>
    <dgm:pt modelId="{1C2CD055-614D-44B7-8F9E-1339CEB8AD7F}" type="sibTrans" cxnId="{20E1DAE6-4C34-4A52-B4F0-0CBB135ADBE5}">
      <dgm:prSet/>
      <dgm:spPr/>
      <dgm:t>
        <a:bodyPr/>
        <a:lstStyle/>
        <a:p>
          <a:endParaRPr lang="en-ZA"/>
        </a:p>
      </dgm:t>
    </dgm:pt>
    <dgm:pt modelId="{3577AE67-C501-4662-9FB1-A24B195DFF14}">
      <dgm:prSet custT="1"/>
      <dgm:spPr/>
      <dgm:t>
        <a:bodyPr/>
        <a:lstStyle/>
        <a:p>
          <a:r>
            <a:rPr lang="en-ZA" sz="2400" b="1" dirty="0" err="1">
              <a:effectLst>
                <a:outerShdw blurRad="38100" dist="38100" dir="2700000" algn="tl">
                  <a:srgbClr val="000000">
                    <a:alpha val="43137"/>
                  </a:srgbClr>
                </a:outerShdw>
              </a:effectLst>
            </a:rPr>
            <a:t>Información</a:t>
          </a:r>
          <a:r>
            <a:rPr lang="en-ZA" sz="2400" b="1" dirty="0">
              <a:effectLst>
                <a:outerShdw blurRad="38100" dist="38100" dir="2700000" algn="tl">
                  <a:srgbClr val="000000">
                    <a:alpha val="43137"/>
                  </a:srgbClr>
                </a:outerShdw>
              </a:effectLst>
            </a:rPr>
            <a:t> de </a:t>
          </a:r>
          <a:r>
            <a:rPr lang="en-ZA" sz="2400" b="1" dirty="0" err="1">
              <a:effectLst>
                <a:outerShdw blurRad="38100" dist="38100" dir="2700000" algn="tl">
                  <a:srgbClr val="000000">
                    <a:alpha val="43137"/>
                  </a:srgbClr>
                </a:outerShdw>
              </a:effectLst>
            </a:rPr>
            <a:t>contacto</a:t>
          </a:r>
          <a:r>
            <a:rPr lang="en-ZA" sz="2400" b="1" dirty="0">
              <a:effectLst>
                <a:outerShdw blurRad="38100" dist="38100" dir="2700000" algn="tl">
                  <a:srgbClr val="000000">
                    <a:alpha val="43137"/>
                  </a:srgbClr>
                </a:outerShdw>
              </a:effectLst>
            </a:rPr>
            <a:t> </a:t>
          </a:r>
        </a:p>
      </dgm:t>
    </dgm:pt>
    <dgm:pt modelId="{D01CAE3F-BDDF-445A-B17B-700C8C01C28B}" type="parTrans" cxnId="{7A94FB3A-27DF-4119-AC13-19F6A1FEE1FB}">
      <dgm:prSet/>
      <dgm:spPr/>
      <dgm:t>
        <a:bodyPr/>
        <a:lstStyle/>
        <a:p>
          <a:endParaRPr lang="en-ZA"/>
        </a:p>
      </dgm:t>
    </dgm:pt>
    <dgm:pt modelId="{052BAAD1-3228-409F-ACEF-D3D337050F08}" type="sibTrans" cxnId="{7A94FB3A-27DF-4119-AC13-19F6A1FEE1FB}">
      <dgm:prSet/>
      <dgm:spPr/>
      <dgm:t>
        <a:bodyPr/>
        <a:lstStyle/>
        <a:p>
          <a:endParaRPr lang="en-ZA"/>
        </a:p>
      </dgm:t>
    </dgm:pt>
    <dgm:pt modelId="{4BFA23D3-67E0-4167-86D5-007408804B0C}">
      <dgm:prSet custT="1"/>
      <dgm:spPr/>
      <dgm:t>
        <a:bodyPr/>
        <a:lstStyle/>
        <a:p>
          <a:r>
            <a:rPr lang="en-ZA" sz="1800" dirty="0" err="1"/>
            <a:t>Dirección</a:t>
          </a:r>
          <a:r>
            <a:rPr lang="en-ZA" sz="1800" dirty="0"/>
            <a:t> postal</a:t>
          </a:r>
        </a:p>
      </dgm:t>
    </dgm:pt>
    <dgm:pt modelId="{72931EB8-D76D-4F8F-A5D8-A540DCF67BFF}" type="parTrans" cxnId="{071A5617-74FB-41F5-88A5-450F2F048398}">
      <dgm:prSet/>
      <dgm:spPr/>
      <dgm:t>
        <a:bodyPr/>
        <a:lstStyle/>
        <a:p>
          <a:endParaRPr lang="en-ZA"/>
        </a:p>
      </dgm:t>
    </dgm:pt>
    <dgm:pt modelId="{42BD968E-EEA2-45A9-AE62-3500BD362033}" type="sibTrans" cxnId="{071A5617-74FB-41F5-88A5-450F2F048398}">
      <dgm:prSet/>
      <dgm:spPr/>
      <dgm:t>
        <a:bodyPr/>
        <a:lstStyle/>
        <a:p>
          <a:endParaRPr lang="en-ZA"/>
        </a:p>
      </dgm:t>
    </dgm:pt>
    <dgm:pt modelId="{8DF2024F-0644-4FD7-B8E0-E5008E2494BA}">
      <dgm:prSet custT="1"/>
      <dgm:spPr/>
      <dgm:t>
        <a:bodyPr/>
        <a:lstStyle/>
        <a:p>
          <a:r>
            <a:rPr lang="en-ZA" sz="1800" dirty="0"/>
            <a:t>Email</a:t>
          </a:r>
        </a:p>
      </dgm:t>
    </dgm:pt>
    <dgm:pt modelId="{E8E874A3-B368-4E07-8434-0EC9A789BC07}" type="parTrans" cxnId="{3F421EC4-B762-4249-A727-4D02F3A6CE9D}">
      <dgm:prSet/>
      <dgm:spPr/>
      <dgm:t>
        <a:bodyPr/>
        <a:lstStyle/>
        <a:p>
          <a:endParaRPr lang="en-ZA"/>
        </a:p>
      </dgm:t>
    </dgm:pt>
    <dgm:pt modelId="{F9BC953D-A80B-4899-BF49-CE2B88436EF2}" type="sibTrans" cxnId="{3F421EC4-B762-4249-A727-4D02F3A6CE9D}">
      <dgm:prSet/>
      <dgm:spPr/>
      <dgm:t>
        <a:bodyPr/>
        <a:lstStyle/>
        <a:p>
          <a:endParaRPr lang="en-ZA"/>
        </a:p>
      </dgm:t>
    </dgm:pt>
    <dgm:pt modelId="{04F68145-2406-47A4-9E62-59EDDDEC4D9C}">
      <dgm:prSet custT="1"/>
      <dgm:spPr/>
      <dgm:t>
        <a:bodyPr/>
        <a:lstStyle/>
        <a:p>
          <a:r>
            <a:rPr lang="en-ZA" sz="1800" dirty="0" err="1"/>
            <a:t>Número</a:t>
          </a:r>
          <a:r>
            <a:rPr lang="en-ZA" sz="1800" dirty="0"/>
            <a:t> de </a:t>
          </a:r>
          <a:r>
            <a:rPr lang="en-ZA" sz="1800" dirty="0" err="1"/>
            <a:t>teléfono</a:t>
          </a:r>
          <a:endParaRPr lang="en-ZA" sz="1800" dirty="0"/>
        </a:p>
      </dgm:t>
    </dgm:pt>
    <dgm:pt modelId="{68EDD821-04E6-4D72-938B-C2D9ADBFBA5C}" type="parTrans" cxnId="{6810976A-3F9D-40C2-BC18-1E007F55F911}">
      <dgm:prSet/>
      <dgm:spPr/>
      <dgm:t>
        <a:bodyPr/>
        <a:lstStyle/>
        <a:p>
          <a:endParaRPr lang="en-ZA"/>
        </a:p>
      </dgm:t>
    </dgm:pt>
    <dgm:pt modelId="{188614DB-7061-4921-AFF9-D75BA35FA966}" type="sibTrans" cxnId="{6810976A-3F9D-40C2-BC18-1E007F55F911}">
      <dgm:prSet/>
      <dgm:spPr/>
      <dgm:t>
        <a:bodyPr/>
        <a:lstStyle/>
        <a:p>
          <a:endParaRPr lang="en-ZA"/>
        </a:p>
      </dgm:t>
    </dgm:pt>
    <dgm:pt modelId="{BCFAF947-E560-4EAB-BB34-26480BBDC51F}">
      <dgm:prSet custT="1"/>
      <dgm:spPr/>
      <dgm:t>
        <a:bodyPr/>
        <a:lstStyle/>
        <a:p>
          <a:r>
            <a:rPr lang="en-ZA" sz="1800" dirty="0" err="1"/>
            <a:t>Dirección</a:t>
          </a:r>
          <a:r>
            <a:rPr lang="en-ZA" sz="1800" dirty="0"/>
            <a:t> IP</a:t>
          </a:r>
        </a:p>
      </dgm:t>
    </dgm:pt>
    <dgm:pt modelId="{07DA6AF9-7C95-4278-8B3C-02EC1154E6A8}" type="parTrans" cxnId="{775555B8-AB4C-45AE-BDA7-AAD680E5E4D6}">
      <dgm:prSet/>
      <dgm:spPr/>
      <dgm:t>
        <a:bodyPr/>
        <a:lstStyle/>
        <a:p>
          <a:endParaRPr lang="en-ZA"/>
        </a:p>
      </dgm:t>
    </dgm:pt>
    <dgm:pt modelId="{662E01A1-4E6E-436B-AB61-B622D29D1FF3}" type="sibTrans" cxnId="{775555B8-AB4C-45AE-BDA7-AAD680E5E4D6}">
      <dgm:prSet/>
      <dgm:spPr/>
      <dgm:t>
        <a:bodyPr/>
        <a:lstStyle/>
        <a:p>
          <a:endParaRPr lang="en-ZA"/>
        </a:p>
      </dgm:t>
    </dgm:pt>
    <dgm:pt modelId="{ACE171A2-2B15-47B5-A4A1-C80F11DDDA41}">
      <dgm:prSet custT="1"/>
      <dgm:spPr/>
      <dgm:t>
        <a:bodyPr/>
        <a:lstStyle/>
        <a:p>
          <a:r>
            <a:rPr lang="en-ZA" sz="1800" dirty="0" err="1"/>
            <a:t>Localización</a:t>
          </a:r>
          <a:r>
            <a:rPr lang="en-ZA" sz="1800" dirty="0"/>
            <a:t> (GPS)</a:t>
          </a:r>
        </a:p>
      </dgm:t>
    </dgm:pt>
    <dgm:pt modelId="{F05226DC-DC99-44F3-89E9-9CC1D648BC7A}" type="parTrans" cxnId="{58D024A0-50F1-482A-9911-C454E31139D6}">
      <dgm:prSet/>
      <dgm:spPr/>
      <dgm:t>
        <a:bodyPr/>
        <a:lstStyle/>
        <a:p>
          <a:endParaRPr lang="en-ZA"/>
        </a:p>
      </dgm:t>
    </dgm:pt>
    <dgm:pt modelId="{597379A2-E5B0-4627-8B21-84615F6B8C1A}" type="sibTrans" cxnId="{58D024A0-50F1-482A-9911-C454E31139D6}">
      <dgm:prSet/>
      <dgm:spPr/>
      <dgm:t>
        <a:bodyPr/>
        <a:lstStyle/>
        <a:p>
          <a:endParaRPr lang="en-ZA"/>
        </a:p>
      </dgm:t>
    </dgm:pt>
    <dgm:pt modelId="{F4D73F4A-BEF7-4570-8018-83B4D7E2F704}">
      <dgm:prSet custT="1"/>
      <dgm:spPr/>
      <dgm:t>
        <a:bodyPr/>
        <a:lstStyle/>
        <a:p>
          <a:r>
            <a:rPr lang="en-ZA" sz="2400" b="1" dirty="0" err="1">
              <a:effectLst>
                <a:outerShdw blurRad="38100" dist="38100" dir="2700000" algn="tl">
                  <a:srgbClr val="000000">
                    <a:alpha val="43137"/>
                  </a:srgbClr>
                </a:outerShdw>
              </a:effectLst>
            </a:rPr>
            <a:t>Otros</a:t>
          </a:r>
          <a:endParaRPr lang="en-ZA" sz="2400" b="1" dirty="0">
            <a:effectLst>
              <a:outerShdw blurRad="38100" dist="38100" dir="2700000" algn="tl">
                <a:srgbClr val="000000">
                  <a:alpha val="43137"/>
                </a:srgbClr>
              </a:outerShdw>
            </a:effectLst>
          </a:endParaRPr>
        </a:p>
      </dgm:t>
    </dgm:pt>
    <dgm:pt modelId="{6AB25CEE-0CFE-4C5C-882A-0751D5A5252F}" type="parTrans" cxnId="{EA71FF9C-E889-4762-A4CB-D9482C5046DF}">
      <dgm:prSet/>
      <dgm:spPr/>
      <dgm:t>
        <a:bodyPr/>
        <a:lstStyle/>
        <a:p>
          <a:endParaRPr lang="en-ZA"/>
        </a:p>
      </dgm:t>
    </dgm:pt>
    <dgm:pt modelId="{F2E4488F-1D0C-4714-8B22-D33B1D4639EB}" type="sibTrans" cxnId="{EA71FF9C-E889-4762-A4CB-D9482C5046DF}">
      <dgm:prSet/>
      <dgm:spPr/>
      <dgm:t>
        <a:bodyPr/>
        <a:lstStyle/>
        <a:p>
          <a:endParaRPr lang="en-ZA"/>
        </a:p>
      </dgm:t>
    </dgm:pt>
    <dgm:pt modelId="{165AB7F3-1CB9-4956-99AB-B8A088533712}">
      <dgm:prSet custT="1"/>
      <dgm:spPr/>
      <dgm:t>
        <a:bodyPr/>
        <a:lstStyle/>
        <a:p>
          <a:r>
            <a:rPr lang="en-ZA" sz="1800" dirty="0" err="1"/>
            <a:t>Registros</a:t>
          </a:r>
          <a:r>
            <a:rPr lang="en-ZA" sz="1800" dirty="0"/>
            <a:t> de </a:t>
          </a:r>
          <a:r>
            <a:rPr lang="en-ZA" sz="1800" dirty="0" err="1"/>
            <a:t>salud</a:t>
          </a:r>
          <a:endParaRPr lang="en-ZA" sz="1800" dirty="0"/>
        </a:p>
      </dgm:t>
    </dgm:pt>
    <dgm:pt modelId="{3A9AD444-1D12-4464-90EF-3D3745D50F43}" type="parTrans" cxnId="{62C0E406-4E8C-4079-8E38-D3CBD1CB2E1F}">
      <dgm:prSet/>
      <dgm:spPr/>
      <dgm:t>
        <a:bodyPr/>
        <a:lstStyle/>
        <a:p>
          <a:endParaRPr lang="en-ZA"/>
        </a:p>
      </dgm:t>
    </dgm:pt>
    <dgm:pt modelId="{F0D8F264-8D5A-4851-AD93-AE6F3FC4CFCA}" type="sibTrans" cxnId="{62C0E406-4E8C-4079-8E38-D3CBD1CB2E1F}">
      <dgm:prSet/>
      <dgm:spPr/>
      <dgm:t>
        <a:bodyPr/>
        <a:lstStyle/>
        <a:p>
          <a:endParaRPr lang="en-ZA"/>
        </a:p>
      </dgm:t>
    </dgm:pt>
    <dgm:pt modelId="{D8D261A2-5837-450F-8F83-0928505B1228}">
      <dgm:prSet custT="1"/>
      <dgm:spPr/>
      <dgm:t>
        <a:bodyPr/>
        <a:lstStyle/>
        <a:p>
          <a:r>
            <a:rPr lang="en-ZA" sz="1800" dirty="0" err="1"/>
            <a:t>Calificación</a:t>
          </a:r>
          <a:r>
            <a:rPr lang="en-ZA" sz="1800" dirty="0"/>
            <a:t> </a:t>
          </a:r>
          <a:r>
            <a:rPr lang="en-ZA" sz="1800" dirty="0" err="1"/>
            <a:t>crediticia</a:t>
          </a:r>
          <a:endParaRPr lang="en-ZA" sz="1800" dirty="0"/>
        </a:p>
      </dgm:t>
    </dgm:pt>
    <dgm:pt modelId="{F3BEE387-2895-441D-AD5F-F3FAB81A74DC}" type="parTrans" cxnId="{CA7578A9-601D-4ABC-9616-7E937C96CDDA}">
      <dgm:prSet/>
      <dgm:spPr/>
      <dgm:t>
        <a:bodyPr/>
        <a:lstStyle/>
        <a:p>
          <a:endParaRPr lang="en-ZA"/>
        </a:p>
      </dgm:t>
    </dgm:pt>
    <dgm:pt modelId="{F2FF28BF-4AD2-4270-A93A-0C84C18224E2}" type="sibTrans" cxnId="{CA7578A9-601D-4ABC-9616-7E937C96CDDA}">
      <dgm:prSet/>
      <dgm:spPr/>
      <dgm:t>
        <a:bodyPr/>
        <a:lstStyle/>
        <a:p>
          <a:endParaRPr lang="en-ZA"/>
        </a:p>
      </dgm:t>
    </dgm:pt>
    <dgm:pt modelId="{DDC5024C-FBF3-46A3-AB2D-143D429AEBAD}">
      <dgm:prSet custT="1"/>
      <dgm:spPr/>
      <dgm:t>
        <a:bodyPr/>
        <a:lstStyle/>
        <a:p>
          <a:r>
            <a:rPr lang="en-ZA" sz="1800" dirty="0" err="1"/>
            <a:t>Respuestas</a:t>
          </a:r>
          <a:r>
            <a:rPr lang="en-ZA" sz="1800" dirty="0"/>
            <a:t> de </a:t>
          </a:r>
          <a:r>
            <a:rPr lang="en-ZA" sz="1800" dirty="0" err="1"/>
            <a:t>examenes</a:t>
          </a:r>
          <a:endParaRPr lang="en-ZA" sz="1800" dirty="0"/>
        </a:p>
      </dgm:t>
    </dgm:pt>
    <dgm:pt modelId="{74664C56-8007-4DDF-BDCB-756D2C5708EF}" type="parTrans" cxnId="{DDFD81C6-8002-4A84-BDD4-B7CFA8B55484}">
      <dgm:prSet/>
      <dgm:spPr/>
      <dgm:t>
        <a:bodyPr/>
        <a:lstStyle/>
        <a:p>
          <a:endParaRPr lang="en-ZA"/>
        </a:p>
      </dgm:t>
    </dgm:pt>
    <dgm:pt modelId="{6F7A4429-8B34-4F9C-97BE-B18CC8FA4613}" type="sibTrans" cxnId="{DDFD81C6-8002-4A84-BDD4-B7CFA8B55484}">
      <dgm:prSet/>
      <dgm:spPr/>
      <dgm:t>
        <a:bodyPr/>
        <a:lstStyle/>
        <a:p>
          <a:endParaRPr lang="en-ZA"/>
        </a:p>
      </dgm:t>
    </dgm:pt>
    <dgm:pt modelId="{39B141C4-F15E-4246-8942-17D2C9E55BF3}">
      <dgm:prSet custT="1"/>
      <dgm:spPr/>
      <dgm:t>
        <a:bodyPr/>
        <a:lstStyle/>
        <a:p>
          <a:r>
            <a:rPr lang="en-ZA" sz="1800" dirty="0" err="1"/>
            <a:t>Apariencia</a:t>
          </a:r>
          <a:endParaRPr lang="en-ZA" sz="1800" dirty="0"/>
        </a:p>
      </dgm:t>
    </dgm:pt>
    <dgm:pt modelId="{31F1A3D6-EDCE-4102-910B-BAB9F768BA47}" type="parTrans" cxnId="{9EB1C4D8-D444-428A-B215-6C33936213BC}">
      <dgm:prSet/>
      <dgm:spPr/>
      <dgm:t>
        <a:bodyPr/>
        <a:lstStyle/>
        <a:p>
          <a:endParaRPr lang="en-ZA"/>
        </a:p>
      </dgm:t>
    </dgm:pt>
    <dgm:pt modelId="{EDACA788-611B-443C-8E39-0969F723B73E}" type="sibTrans" cxnId="{9EB1C4D8-D444-428A-B215-6C33936213BC}">
      <dgm:prSet/>
      <dgm:spPr/>
      <dgm:t>
        <a:bodyPr/>
        <a:lstStyle/>
        <a:p>
          <a:endParaRPr lang="en-ZA"/>
        </a:p>
      </dgm:t>
    </dgm:pt>
    <dgm:pt modelId="{603C91D1-4774-40F5-B994-49884D8FFA03}" type="pres">
      <dgm:prSet presAssocID="{1A0BB0E3-5A8E-4869-8EE7-9F4B3B7A50A9}" presName="diagram" presStyleCnt="0">
        <dgm:presLayoutVars>
          <dgm:dir/>
          <dgm:resizeHandles val="exact"/>
        </dgm:presLayoutVars>
      </dgm:prSet>
      <dgm:spPr/>
    </dgm:pt>
    <dgm:pt modelId="{80A1D0D0-5605-40C8-95E6-0D2B51EA3D50}" type="pres">
      <dgm:prSet presAssocID="{D248454F-B9DC-4B83-9FD7-FF3A63B79E5C}" presName="node" presStyleLbl="node1" presStyleIdx="0" presStyleCnt="3" custScaleY="107397" custLinFactNeighborY="-552">
        <dgm:presLayoutVars>
          <dgm:bulletEnabled val="1"/>
        </dgm:presLayoutVars>
      </dgm:prSet>
      <dgm:spPr/>
    </dgm:pt>
    <dgm:pt modelId="{98197D3C-C10B-4191-B4CE-F23B551AFBD8}" type="pres">
      <dgm:prSet presAssocID="{9E26986A-DBF0-47FC-8D33-C886DEC966FA}" presName="sibTrans" presStyleCnt="0"/>
      <dgm:spPr/>
    </dgm:pt>
    <dgm:pt modelId="{1D9027F3-EACC-4808-88D1-032D08C5C418}" type="pres">
      <dgm:prSet presAssocID="{3577AE67-C501-4662-9FB1-A24B195DFF14}" presName="node" presStyleLbl="node1" presStyleIdx="1" presStyleCnt="3" custScaleY="107397">
        <dgm:presLayoutVars>
          <dgm:bulletEnabled val="1"/>
        </dgm:presLayoutVars>
      </dgm:prSet>
      <dgm:spPr/>
    </dgm:pt>
    <dgm:pt modelId="{0B5D765D-A69A-4FCF-8BE0-7D97A821D094}" type="pres">
      <dgm:prSet presAssocID="{052BAAD1-3228-409F-ACEF-D3D337050F08}" presName="sibTrans" presStyleCnt="0"/>
      <dgm:spPr/>
    </dgm:pt>
    <dgm:pt modelId="{AA46DDE7-DF72-4215-9401-EDB00056C805}" type="pres">
      <dgm:prSet presAssocID="{F4D73F4A-BEF7-4570-8018-83B4D7E2F704}" presName="node" presStyleLbl="node1" presStyleIdx="2" presStyleCnt="3" custScaleY="107397">
        <dgm:presLayoutVars>
          <dgm:bulletEnabled val="1"/>
        </dgm:presLayoutVars>
      </dgm:prSet>
      <dgm:spPr/>
    </dgm:pt>
  </dgm:ptLst>
  <dgm:cxnLst>
    <dgm:cxn modelId="{62C0E406-4E8C-4079-8E38-D3CBD1CB2E1F}" srcId="{F4D73F4A-BEF7-4570-8018-83B4D7E2F704}" destId="{165AB7F3-1CB9-4956-99AB-B8A088533712}" srcOrd="0" destOrd="0" parTransId="{3A9AD444-1D12-4464-90EF-3D3745D50F43}" sibTransId="{F0D8F264-8D5A-4851-AD93-AE6F3FC4CFCA}"/>
    <dgm:cxn modelId="{B0CED40E-129F-4E6F-B8F3-EBC19CDB0D0F}" type="presOf" srcId="{3577AE67-C501-4662-9FB1-A24B195DFF14}" destId="{1D9027F3-EACC-4808-88D1-032D08C5C418}" srcOrd="0" destOrd="0" presId="urn:microsoft.com/office/officeart/2005/8/layout/default"/>
    <dgm:cxn modelId="{3CDAAF10-A171-4633-AEF7-51AA04FB77D2}" type="presOf" srcId="{F4D73F4A-BEF7-4570-8018-83B4D7E2F704}" destId="{AA46DDE7-DF72-4215-9401-EDB00056C805}" srcOrd="0" destOrd="0" presId="urn:microsoft.com/office/officeart/2005/8/layout/default"/>
    <dgm:cxn modelId="{071A5617-74FB-41F5-88A5-450F2F048398}" srcId="{3577AE67-C501-4662-9FB1-A24B195DFF14}" destId="{4BFA23D3-67E0-4167-86D5-007408804B0C}" srcOrd="0" destOrd="0" parTransId="{72931EB8-D76D-4F8F-A5D8-A540DCF67BFF}" sibTransId="{42BD968E-EEA2-45A9-AE62-3500BD362033}"/>
    <dgm:cxn modelId="{48BF6122-2EB7-423F-98B5-E531647DB902}" type="presOf" srcId="{159B54B4-C7F7-4010-A966-FDB96C8A1E01}" destId="{80A1D0D0-5605-40C8-95E6-0D2B51EA3D50}" srcOrd="0" destOrd="1" presId="urn:microsoft.com/office/officeart/2005/8/layout/default"/>
    <dgm:cxn modelId="{D4384824-BCDD-4767-B981-3C5DC116F137}" type="presOf" srcId="{1A0BB0E3-5A8E-4869-8EE7-9F4B3B7A50A9}" destId="{603C91D1-4774-40F5-B994-49884D8FFA03}" srcOrd="0" destOrd="0" presId="urn:microsoft.com/office/officeart/2005/8/layout/default"/>
    <dgm:cxn modelId="{07579B2A-B24E-4349-BA18-906431E56E33}" type="presOf" srcId="{ACE171A2-2B15-47B5-A4A1-C80F11DDDA41}" destId="{1D9027F3-EACC-4808-88D1-032D08C5C418}" srcOrd="0" destOrd="5" presId="urn:microsoft.com/office/officeart/2005/8/layout/default"/>
    <dgm:cxn modelId="{7A94FB3A-27DF-4119-AC13-19F6A1FEE1FB}" srcId="{1A0BB0E3-5A8E-4869-8EE7-9F4B3B7A50A9}" destId="{3577AE67-C501-4662-9FB1-A24B195DFF14}" srcOrd="1" destOrd="0" parTransId="{D01CAE3F-BDDF-445A-B17B-700C8C01C28B}" sibTransId="{052BAAD1-3228-409F-ACEF-D3D337050F08}"/>
    <dgm:cxn modelId="{8BB2043F-389F-4A05-B5B0-7CBCA9128A2D}" type="presOf" srcId="{D8D261A2-5837-450F-8F83-0928505B1228}" destId="{AA46DDE7-DF72-4215-9401-EDB00056C805}" srcOrd="0" destOrd="2" presId="urn:microsoft.com/office/officeart/2005/8/layout/default"/>
    <dgm:cxn modelId="{6810976A-3F9D-40C2-BC18-1E007F55F911}" srcId="{3577AE67-C501-4662-9FB1-A24B195DFF14}" destId="{04F68145-2406-47A4-9E62-59EDDDEC4D9C}" srcOrd="2" destOrd="0" parTransId="{68EDD821-04E6-4D72-938B-C2D9ADBFBA5C}" sibTransId="{188614DB-7061-4921-AFF9-D75BA35FA966}"/>
    <dgm:cxn modelId="{C0A5DF4F-E150-4E52-856B-4AE70D83EC8E}" type="presOf" srcId="{E79D748D-37F5-4F67-A2F2-DA4DCBDD3AAA}" destId="{80A1D0D0-5605-40C8-95E6-0D2B51EA3D50}" srcOrd="0" destOrd="2" presId="urn:microsoft.com/office/officeart/2005/8/layout/default"/>
    <dgm:cxn modelId="{8631FE5A-122A-41D9-92B5-DC3D4308EA5A}" srcId="{1A0BB0E3-5A8E-4869-8EE7-9F4B3B7A50A9}" destId="{D248454F-B9DC-4B83-9FD7-FF3A63B79E5C}" srcOrd="0" destOrd="0" parTransId="{B82B22C1-6C9F-4050-847A-3A7937177367}" sibTransId="{9E26986A-DBF0-47FC-8D33-C886DEC966FA}"/>
    <dgm:cxn modelId="{EA71FF9C-E889-4762-A4CB-D9482C5046DF}" srcId="{1A0BB0E3-5A8E-4869-8EE7-9F4B3B7A50A9}" destId="{F4D73F4A-BEF7-4570-8018-83B4D7E2F704}" srcOrd="2" destOrd="0" parTransId="{6AB25CEE-0CFE-4C5C-882A-0751D5A5252F}" sibTransId="{F2E4488F-1D0C-4714-8B22-D33B1D4639EB}"/>
    <dgm:cxn modelId="{58D024A0-50F1-482A-9911-C454E31139D6}" srcId="{3577AE67-C501-4662-9FB1-A24B195DFF14}" destId="{ACE171A2-2B15-47B5-A4A1-C80F11DDDA41}" srcOrd="4" destOrd="0" parTransId="{F05226DC-DC99-44F3-89E9-9CC1D648BC7A}" sibTransId="{597379A2-E5B0-4627-8B21-84615F6B8C1A}"/>
    <dgm:cxn modelId="{CA7578A9-601D-4ABC-9616-7E937C96CDDA}" srcId="{F4D73F4A-BEF7-4570-8018-83B4D7E2F704}" destId="{D8D261A2-5837-450F-8F83-0928505B1228}" srcOrd="1" destOrd="0" parTransId="{F3BEE387-2895-441D-AD5F-F3FAB81A74DC}" sibTransId="{F2FF28BF-4AD2-4270-A93A-0C84C18224E2}"/>
    <dgm:cxn modelId="{40C6FFAA-7814-4CBB-9AB6-A27B3EC065E3}" type="presOf" srcId="{4BFA23D3-67E0-4167-86D5-007408804B0C}" destId="{1D9027F3-EACC-4808-88D1-032D08C5C418}" srcOrd="0" destOrd="1" presId="urn:microsoft.com/office/officeart/2005/8/layout/default"/>
    <dgm:cxn modelId="{775555B8-AB4C-45AE-BDA7-AAD680E5E4D6}" srcId="{3577AE67-C501-4662-9FB1-A24B195DFF14}" destId="{BCFAF947-E560-4EAB-BB34-26480BBDC51F}" srcOrd="3" destOrd="0" parTransId="{07DA6AF9-7C95-4278-8B3C-02EC1154E6A8}" sibTransId="{662E01A1-4E6E-436B-AB61-B622D29D1FF3}"/>
    <dgm:cxn modelId="{89FDDEBF-525A-4DBB-A49F-D9D6D4553DE5}" srcId="{D248454F-B9DC-4B83-9FD7-FF3A63B79E5C}" destId="{159B54B4-C7F7-4010-A966-FDB96C8A1E01}" srcOrd="0" destOrd="0" parTransId="{1956FDDB-0303-48A7-863C-1F74FE70687D}" sibTransId="{6B9CDDA1-0289-43C6-A7CB-3C3680E89101}"/>
    <dgm:cxn modelId="{8280DCC2-67EC-4E21-908D-84C31E68B143}" type="presOf" srcId="{04F68145-2406-47A4-9E62-59EDDDEC4D9C}" destId="{1D9027F3-EACC-4808-88D1-032D08C5C418}" srcOrd="0" destOrd="3" presId="urn:microsoft.com/office/officeart/2005/8/layout/default"/>
    <dgm:cxn modelId="{3F421EC4-B762-4249-A727-4D02F3A6CE9D}" srcId="{3577AE67-C501-4662-9FB1-A24B195DFF14}" destId="{8DF2024F-0644-4FD7-B8E0-E5008E2494BA}" srcOrd="1" destOrd="0" parTransId="{E8E874A3-B368-4E07-8434-0EC9A789BC07}" sibTransId="{F9BC953D-A80B-4899-BF49-CE2B88436EF2}"/>
    <dgm:cxn modelId="{9CB4E7C4-9955-4504-93C2-74D83E71DDF0}" type="presOf" srcId="{BCFAF947-E560-4EAB-BB34-26480BBDC51F}" destId="{1D9027F3-EACC-4808-88D1-032D08C5C418}" srcOrd="0" destOrd="4" presId="urn:microsoft.com/office/officeart/2005/8/layout/default"/>
    <dgm:cxn modelId="{DDFD81C6-8002-4A84-BDD4-B7CFA8B55484}" srcId="{F4D73F4A-BEF7-4570-8018-83B4D7E2F704}" destId="{DDC5024C-FBF3-46A3-AB2D-143D429AEBAD}" srcOrd="2" destOrd="0" parTransId="{74664C56-8007-4DDF-BDCB-756D2C5708EF}" sibTransId="{6F7A4429-8B34-4F9C-97BE-B18CC8FA4613}"/>
    <dgm:cxn modelId="{D3A33ECA-A4C3-4BA3-9F67-A95715E4F098}" type="presOf" srcId="{DDC5024C-FBF3-46A3-AB2D-143D429AEBAD}" destId="{AA46DDE7-DF72-4215-9401-EDB00056C805}" srcOrd="0" destOrd="3" presId="urn:microsoft.com/office/officeart/2005/8/layout/default"/>
    <dgm:cxn modelId="{0778D8CB-8480-4D26-B598-1BA301D721BD}" type="presOf" srcId="{8DF2024F-0644-4FD7-B8E0-E5008E2494BA}" destId="{1D9027F3-EACC-4808-88D1-032D08C5C418}" srcOrd="0" destOrd="2" presId="urn:microsoft.com/office/officeart/2005/8/layout/default"/>
    <dgm:cxn modelId="{D11D82CD-67FB-4625-BD1B-772F8C69ACFC}" type="presOf" srcId="{165AB7F3-1CB9-4956-99AB-B8A088533712}" destId="{AA46DDE7-DF72-4215-9401-EDB00056C805}" srcOrd="0" destOrd="1" presId="urn:microsoft.com/office/officeart/2005/8/layout/default"/>
    <dgm:cxn modelId="{2FD9D9CD-E147-4BEC-8E16-98540F9D0154}" type="presOf" srcId="{39B141C4-F15E-4246-8942-17D2C9E55BF3}" destId="{AA46DDE7-DF72-4215-9401-EDB00056C805}" srcOrd="0" destOrd="4" presId="urn:microsoft.com/office/officeart/2005/8/layout/default"/>
    <dgm:cxn modelId="{9EB1C4D8-D444-428A-B215-6C33936213BC}" srcId="{F4D73F4A-BEF7-4570-8018-83B4D7E2F704}" destId="{39B141C4-F15E-4246-8942-17D2C9E55BF3}" srcOrd="3" destOrd="0" parTransId="{31F1A3D6-EDCE-4102-910B-BAB9F768BA47}" sibTransId="{EDACA788-611B-443C-8E39-0969F723B73E}"/>
    <dgm:cxn modelId="{20E1DAE6-4C34-4A52-B4F0-0CBB135ADBE5}" srcId="{D248454F-B9DC-4B83-9FD7-FF3A63B79E5C}" destId="{E79D748D-37F5-4F67-A2F2-DA4DCBDD3AAA}" srcOrd="1" destOrd="0" parTransId="{A46DFC5D-2B00-4284-99A4-6FB99CB2F169}" sibTransId="{1C2CD055-614D-44B7-8F9E-1339CEB8AD7F}"/>
    <dgm:cxn modelId="{9E3B16EE-4B72-4D5E-9960-7D24C7928391}" type="presOf" srcId="{D248454F-B9DC-4B83-9FD7-FF3A63B79E5C}" destId="{80A1D0D0-5605-40C8-95E6-0D2B51EA3D50}" srcOrd="0" destOrd="0" presId="urn:microsoft.com/office/officeart/2005/8/layout/default"/>
    <dgm:cxn modelId="{AEAD8855-9A1A-4D84-9C39-3D34E94A37B5}" type="presParOf" srcId="{603C91D1-4774-40F5-B994-49884D8FFA03}" destId="{80A1D0D0-5605-40C8-95E6-0D2B51EA3D50}" srcOrd="0" destOrd="0" presId="urn:microsoft.com/office/officeart/2005/8/layout/default"/>
    <dgm:cxn modelId="{0C84495F-ABC5-4E17-9FD3-DCB9E7697F75}" type="presParOf" srcId="{603C91D1-4774-40F5-B994-49884D8FFA03}" destId="{98197D3C-C10B-4191-B4CE-F23B551AFBD8}" srcOrd="1" destOrd="0" presId="urn:microsoft.com/office/officeart/2005/8/layout/default"/>
    <dgm:cxn modelId="{3E70F9A2-92C2-4A29-B1EE-08D45355A7E9}" type="presParOf" srcId="{603C91D1-4774-40F5-B994-49884D8FFA03}" destId="{1D9027F3-EACC-4808-88D1-032D08C5C418}" srcOrd="2" destOrd="0" presId="urn:microsoft.com/office/officeart/2005/8/layout/default"/>
    <dgm:cxn modelId="{DD0427E5-CE38-408D-8D93-666A7D28D024}" type="presParOf" srcId="{603C91D1-4774-40F5-B994-49884D8FFA03}" destId="{0B5D765D-A69A-4FCF-8BE0-7D97A821D094}" srcOrd="3" destOrd="0" presId="urn:microsoft.com/office/officeart/2005/8/layout/default"/>
    <dgm:cxn modelId="{189184B8-5765-4AAF-9E24-94EEF767E939}" type="presParOf" srcId="{603C91D1-4774-40F5-B994-49884D8FFA03}" destId="{AA46DDE7-DF72-4215-9401-EDB00056C805}"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6007CB-85A4-4F46-9EE7-0B47D8DB100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07279955-8929-4753-8E9D-6FC9AB031A63}">
      <dgm:prSet phldrT="[Text]" custT="1"/>
      <dgm:spPr/>
      <dgm:t>
        <a:bodyPr/>
        <a:lstStyle/>
        <a:p>
          <a:r>
            <a:rPr lang="es-ES" sz="2400" dirty="0">
              <a:effectLst>
                <a:outerShdw blurRad="38100" dist="38100" dir="2700000" algn="tl">
                  <a:srgbClr val="000000">
                    <a:alpha val="43137"/>
                  </a:srgbClr>
                </a:outerShdw>
              </a:effectLst>
            </a:rPr>
            <a:t>Maximizar el valor de la información para la organización y garantizar que la información sea confiable, segura y accesible para la toma de decisiones. </a:t>
          </a:r>
          <a:endParaRPr lang="en-ZA" sz="2400" dirty="0">
            <a:effectLst>
              <a:outerShdw blurRad="38100" dist="38100" dir="2700000" algn="tl">
                <a:srgbClr val="000000">
                  <a:alpha val="43137"/>
                </a:srgbClr>
              </a:outerShdw>
            </a:effectLst>
          </a:endParaRPr>
        </a:p>
      </dgm:t>
    </dgm:pt>
    <dgm:pt modelId="{63909FAA-7628-4439-801D-784F9FA53F47}" type="parTrans" cxnId="{6553E7A1-E7D4-4155-A002-9B030A3CCEF2}">
      <dgm:prSet/>
      <dgm:spPr/>
      <dgm:t>
        <a:bodyPr/>
        <a:lstStyle/>
        <a:p>
          <a:endParaRPr lang="en-ZA"/>
        </a:p>
      </dgm:t>
    </dgm:pt>
    <dgm:pt modelId="{C6BEAFD3-DB86-43F4-A9F9-B02693001A5B}" type="sibTrans" cxnId="{6553E7A1-E7D4-4155-A002-9B030A3CCEF2}">
      <dgm:prSet/>
      <dgm:spPr/>
      <dgm:t>
        <a:bodyPr/>
        <a:lstStyle/>
        <a:p>
          <a:endParaRPr lang="en-ZA"/>
        </a:p>
      </dgm:t>
    </dgm:pt>
    <dgm:pt modelId="{8E3AACF7-EBB7-45E9-B17C-B7FCED421F8B}">
      <dgm:prSet custT="1"/>
      <dgm:spPr/>
      <dgm:t>
        <a:bodyPr/>
        <a:lstStyle/>
        <a:p>
          <a:r>
            <a:rPr lang="es-ES" sz="2400" dirty="0">
              <a:effectLst>
                <a:outerShdw blurRad="38100" dist="38100" dir="2700000" algn="tl">
                  <a:srgbClr val="000000">
                    <a:alpha val="43137"/>
                  </a:srgbClr>
                </a:outerShdw>
              </a:effectLst>
            </a:rPr>
            <a:t>Proteger la información para que su valor para la organización no disminuya por errores tecnológicos o humanos, pérdida de acceso oportuno, uso inapropiado.</a:t>
          </a:r>
          <a:endParaRPr lang="en-ZA" sz="2400" dirty="0">
            <a:effectLst>
              <a:outerShdw blurRad="38100" dist="38100" dir="2700000" algn="tl">
                <a:srgbClr val="000000">
                  <a:alpha val="43137"/>
                </a:srgbClr>
              </a:outerShdw>
            </a:effectLst>
          </a:endParaRPr>
        </a:p>
      </dgm:t>
    </dgm:pt>
    <dgm:pt modelId="{BD2AFD01-4FA9-45EE-9695-6969421D5AA9}" type="parTrans" cxnId="{9F7E86F9-7FF1-4498-9F01-3D91D6E5D1A0}">
      <dgm:prSet/>
      <dgm:spPr/>
      <dgm:t>
        <a:bodyPr/>
        <a:lstStyle/>
        <a:p>
          <a:endParaRPr lang="en-ZA"/>
        </a:p>
      </dgm:t>
    </dgm:pt>
    <dgm:pt modelId="{88CB56AD-8E0B-4F33-A2A4-9E869CD01550}" type="sibTrans" cxnId="{9F7E86F9-7FF1-4498-9F01-3D91D6E5D1A0}">
      <dgm:prSet/>
      <dgm:spPr/>
      <dgm:t>
        <a:bodyPr/>
        <a:lstStyle/>
        <a:p>
          <a:endParaRPr lang="en-ZA"/>
        </a:p>
      </dgm:t>
    </dgm:pt>
    <dgm:pt modelId="{D8A5D8B6-3DC7-452C-A32B-85083BF8430A}" type="pres">
      <dgm:prSet presAssocID="{D16007CB-85A4-4F46-9EE7-0B47D8DB1009}" presName="diagram" presStyleCnt="0">
        <dgm:presLayoutVars>
          <dgm:dir/>
          <dgm:resizeHandles val="exact"/>
        </dgm:presLayoutVars>
      </dgm:prSet>
      <dgm:spPr/>
    </dgm:pt>
    <dgm:pt modelId="{C5218293-04D2-4DB5-A18F-25660B9E5D6A}" type="pres">
      <dgm:prSet presAssocID="{07279955-8929-4753-8E9D-6FC9AB031A63}" presName="node" presStyleLbl="node1" presStyleIdx="0" presStyleCnt="2">
        <dgm:presLayoutVars>
          <dgm:bulletEnabled val="1"/>
        </dgm:presLayoutVars>
      </dgm:prSet>
      <dgm:spPr/>
    </dgm:pt>
    <dgm:pt modelId="{4E1C7FE6-229C-4CBB-9772-0F24CD8A8DD3}" type="pres">
      <dgm:prSet presAssocID="{C6BEAFD3-DB86-43F4-A9F9-B02693001A5B}" presName="sibTrans" presStyleCnt="0"/>
      <dgm:spPr/>
    </dgm:pt>
    <dgm:pt modelId="{E62987DC-8F21-41D3-9885-2E27C23D6C08}" type="pres">
      <dgm:prSet presAssocID="{8E3AACF7-EBB7-45E9-B17C-B7FCED421F8B}" presName="node" presStyleLbl="node1" presStyleIdx="1" presStyleCnt="2">
        <dgm:presLayoutVars>
          <dgm:bulletEnabled val="1"/>
        </dgm:presLayoutVars>
      </dgm:prSet>
      <dgm:spPr/>
    </dgm:pt>
  </dgm:ptLst>
  <dgm:cxnLst>
    <dgm:cxn modelId="{995FE67C-54C5-41F5-A9EF-21CA03AA7B83}" type="presOf" srcId="{D16007CB-85A4-4F46-9EE7-0B47D8DB1009}" destId="{D8A5D8B6-3DC7-452C-A32B-85083BF8430A}" srcOrd="0" destOrd="0" presId="urn:microsoft.com/office/officeart/2005/8/layout/default"/>
    <dgm:cxn modelId="{6553E7A1-E7D4-4155-A002-9B030A3CCEF2}" srcId="{D16007CB-85A4-4F46-9EE7-0B47D8DB1009}" destId="{07279955-8929-4753-8E9D-6FC9AB031A63}" srcOrd="0" destOrd="0" parTransId="{63909FAA-7628-4439-801D-784F9FA53F47}" sibTransId="{C6BEAFD3-DB86-43F4-A9F9-B02693001A5B}"/>
    <dgm:cxn modelId="{FDE98FDE-9197-47FD-8AC8-9F300E2A3D08}" type="presOf" srcId="{8E3AACF7-EBB7-45E9-B17C-B7FCED421F8B}" destId="{E62987DC-8F21-41D3-9885-2E27C23D6C08}" srcOrd="0" destOrd="0" presId="urn:microsoft.com/office/officeart/2005/8/layout/default"/>
    <dgm:cxn modelId="{B2FFDAEC-4179-4049-B2BC-9714A36B6191}" type="presOf" srcId="{07279955-8929-4753-8E9D-6FC9AB031A63}" destId="{C5218293-04D2-4DB5-A18F-25660B9E5D6A}" srcOrd="0" destOrd="0" presId="urn:microsoft.com/office/officeart/2005/8/layout/default"/>
    <dgm:cxn modelId="{9F7E86F9-7FF1-4498-9F01-3D91D6E5D1A0}" srcId="{D16007CB-85A4-4F46-9EE7-0B47D8DB1009}" destId="{8E3AACF7-EBB7-45E9-B17C-B7FCED421F8B}" srcOrd="1" destOrd="0" parTransId="{BD2AFD01-4FA9-45EE-9695-6969421D5AA9}" sibTransId="{88CB56AD-8E0B-4F33-A2A4-9E869CD01550}"/>
    <dgm:cxn modelId="{D5D3699C-1042-4CA9-88A4-582EABFF8CC6}" type="presParOf" srcId="{D8A5D8B6-3DC7-452C-A32B-85083BF8430A}" destId="{C5218293-04D2-4DB5-A18F-25660B9E5D6A}" srcOrd="0" destOrd="0" presId="urn:microsoft.com/office/officeart/2005/8/layout/default"/>
    <dgm:cxn modelId="{875654BD-7261-4157-9720-CA4EC33F0DA3}" type="presParOf" srcId="{D8A5D8B6-3DC7-452C-A32B-85083BF8430A}" destId="{4E1C7FE6-229C-4CBB-9772-0F24CD8A8DD3}" srcOrd="1" destOrd="0" presId="urn:microsoft.com/office/officeart/2005/8/layout/default"/>
    <dgm:cxn modelId="{8C8A76F2-7002-4182-8E4F-D9379A4A2315}" type="presParOf" srcId="{D8A5D8B6-3DC7-452C-A32B-85083BF8430A}" destId="{E62987DC-8F21-41D3-9885-2E27C23D6C08}"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BD705B-E8B9-419C-A34B-D431F2B49AB9}"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ZA"/>
        </a:p>
      </dgm:t>
    </dgm:pt>
    <dgm:pt modelId="{3B87238B-DBFC-46ED-AAF1-89FF8E8C0C5C}">
      <dgm:prSet phldrT="[Text]" custT="1"/>
      <dgm:spPr/>
      <dgm:t>
        <a:bodyPr/>
        <a:lstStyle/>
        <a:p>
          <a:r>
            <a:rPr lang="en-ZA" sz="2400" b="1" dirty="0">
              <a:effectLst>
                <a:outerShdw blurRad="38100" dist="38100" dir="2700000" algn="tl">
                  <a:srgbClr val="000000">
                    <a:alpha val="43137"/>
                  </a:srgbClr>
                </a:outerShdw>
              </a:effectLst>
            </a:rPr>
            <a:t>COMPRENDE SU RIESGO </a:t>
          </a:r>
        </a:p>
      </dgm:t>
    </dgm:pt>
    <dgm:pt modelId="{30DDFD26-3C64-4FC0-8850-EC0508817BFE}" type="parTrans" cxnId="{BA2E2ADF-3061-4177-82A6-C2D50EDFA959}">
      <dgm:prSet/>
      <dgm:spPr/>
      <dgm:t>
        <a:bodyPr/>
        <a:lstStyle/>
        <a:p>
          <a:endParaRPr lang="en-ZA"/>
        </a:p>
      </dgm:t>
    </dgm:pt>
    <dgm:pt modelId="{DA5071FD-FC87-493B-AB2C-92176FA9F48D}" type="sibTrans" cxnId="{BA2E2ADF-3061-4177-82A6-C2D50EDFA959}">
      <dgm:prSet/>
      <dgm:spPr/>
      <dgm:t>
        <a:bodyPr/>
        <a:lstStyle/>
        <a:p>
          <a:endParaRPr lang="en-ZA"/>
        </a:p>
      </dgm:t>
    </dgm:pt>
    <dgm:pt modelId="{563CB1DB-BA01-4304-AD85-35832FB50FFA}">
      <dgm:prSet phldrT="[Text]" custT="1"/>
      <dgm:spPr/>
      <dgm:t>
        <a:bodyPr/>
        <a:lstStyle/>
        <a:p>
          <a:r>
            <a:rPr lang="en-ZA" sz="2400" b="1" dirty="0">
              <a:effectLst>
                <a:outerShdw blurRad="38100" dist="38100" dir="2700000" algn="tl">
                  <a:srgbClr val="000000">
                    <a:alpha val="43137"/>
                  </a:srgbClr>
                </a:outerShdw>
              </a:effectLst>
            </a:rPr>
            <a:t>MINIMIZA SU RIESGO </a:t>
          </a:r>
        </a:p>
      </dgm:t>
    </dgm:pt>
    <dgm:pt modelId="{7711316B-C70B-45DB-9F6F-12B029494494}" type="parTrans" cxnId="{F4EF52C7-37BE-41BE-81AB-27153176351C}">
      <dgm:prSet/>
      <dgm:spPr/>
      <dgm:t>
        <a:bodyPr/>
        <a:lstStyle/>
        <a:p>
          <a:endParaRPr lang="en-ZA"/>
        </a:p>
      </dgm:t>
    </dgm:pt>
    <dgm:pt modelId="{604EB582-84E4-4883-A121-B46611E91BB6}" type="sibTrans" cxnId="{F4EF52C7-37BE-41BE-81AB-27153176351C}">
      <dgm:prSet/>
      <dgm:spPr/>
      <dgm:t>
        <a:bodyPr/>
        <a:lstStyle/>
        <a:p>
          <a:endParaRPr lang="en-ZA"/>
        </a:p>
      </dgm:t>
    </dgm:pt>
    <dgm:pt modelId="{4A569F37-D189-4F3A-841C-82ACDA2A2ED3}">
      <dgm:prSet phldrT="[Text]" custT="1"/>
      <dgm:spPr/>
      <dgm:t>
        <a:bodyPr/>
        <a:lstStyle/>
        <a:p>
          <a:r>
            <a:rPr lang="es-ES" sz="2400" b="1" dirty="0">
              <a:effectLst>
                <a:outerShdw blurRad="38100" dist="38100" dir="2700000" algn="tl">
                  <a:srgbClr val="000000">
                    <a:alpha val="43137"/>
                  </a:srgbClr>
                </a:outerShdw>
              </a:effectLst>
            </a:rPr>
            <a:t>CREA UN PLAN DE RESPUESTA </a:t>
          </a:r>
          <a:endParaRPr lang="en-ZA" sz="2400" b="1" dirty="0">
            <a:effectLst>
              <a:outerShdw blurRad="38100" dist="38100" dir="2700000" algn="tl">
                <a:srgbClr val="000000">
                  <a:alpha val="43137"/>
                </a:srgbClr>
              </a:outerShdw>
            </a:effectLst>
          </a:endParaRPr>
        </a:p>
      </dgm:t>
    </dgm:pt>
    <dgm:pt modelId="{54F7E5A3-6DC3-477F-A0DE-2CF2112AD482}" type="parTrans" cxnId="{5C9BFE8B-484C-4F1A-86FD-9E5183EF02F5}">
      <dgm:prSet/>
      <dgm:spPr/>
      <dgm:t>
        <a:bodyPr/>
        <a:lstStyle/>
        <a:p>
          <a:endParaRPr lang="en-ZA"/>
        </a:p>
      </dgm:t>
    </dgm:pt>
    <dgm:pt modelId="{A3482509-F97C-4B8A-9192-F91B1889C600}" type="sibTrans" cxnId="{5C9BFE8B-484C-4F1A-86FD-9E5183EF02F5}">
      <dgm:prSet/>
      <dgm:spPr/>
      <dgm:t>
        <a:bodyPr/>
        <a:lstStyle/>
        <a:p>
          <a:endParaRPr lang="en-ZA"/>
        </a:p>
      </dgm:t>
    </dgm:pt>
    <dgm:pt modelId="{FB2C70A6-AE8C-4CD4-9754-18B1931D4B50}">
      <dgm:prSet custT="1"/>
      <dgm:spPr/>
      <dgm:t>
        <a:bodyPr/>
        <a:lstStyle/>
        <a:p>
          <a:r>
            <a:rPr lang="es-ES" sz="2000" dirty="0">
              <a:solidFill>
                <a:srgbClr val="000000"/>
              </a:solidFill>
            </a:rPr>
            <a:t>Auditar los datos y la información más valiosa; Pregunta cómo se almacena, quién tiene acceso y cómo está protegido por la tecnología y por otros procesos. </a:t>
          </a:r>
          <a:endParaRPr lang="en-ZA" sz="2000" dirty="0">
            <a:solidFill>
              <a:srgbClr val="000000"/>
            </a:solidFill>
          </a:endParaRPr>
        </a:p>
      </dgm:t>
    </dgm:pt>
    <dgm:pt modelId="{5EB4E8F4-E72B-43CA-8FFF-DE3278B921CB}" type="parTrans" cxnId="{9832E294-0FBE-49AE-A4C9-01CCA118C8E2}">
      <dgm:prSet/>
      <dgm:spPr/>
      <dgm:t>
        <a:bodyPr/>
        <a:lstStyle/>
        <a:p>
          <a:endParaRPr lang="en-ZA"/>
        </a:p>
      </dgm:t>
    </dgm:pt>
    <dgm:pt modelId="{EE474343-656A-4D91-93FA-2E320DEEE4FD}" type="sibTrans" cxnId="{9832E294-0FBE-49AE-A4C9-01CCA118C8E2}">
      <dgm:prSet/>
      <dgm:spPr/>
      <dgm:t>
        <a:bodyPr/>
        <a:lstStyle/>
        <a:p>
          <a:endParaRPr lang="en-ZA"/>
        </a:p>
      </dgm:t>
    </dgm:pt>
    <dgm:pt modelId="{93E2A558-F2FA-43F4-B968-FE601BC27C43}">
      <dgm:prSet custT="1"/>
      <dgm:spPr/>
      <dgm:t>
        <a:bodyPr/>
        <a:lstStyle/>
        <a:p>
          <a:r>
            <a:rPr lang="es-ES" sz="2000" dirty="0">
              <a:solidFill>
                <a:srgbClr val="000000"/>
              </a:solidFill>
            </a:rPr>
            <a:t>Toma medidas para mitigar los puntos débiles del sistema actual. </a:t>
          </a:r>
          <a:endParaRPr lang="en-ZA" sz="2000" dirty="0">
            <a:solidFill>
              <a:srgbClr val="000000"/>
            </a:solidFill>
          </a:endParaRPr>
        </a:p>
      </dgm:t>
    </dgm:pt>
    <dgm:pt modelId="{B1B3C4CF-E8A3-426C-8784-EC7055FD1C14}" type="parTrans" cxnId="{B11CBB97-821C-42A8-BE02-AC6CD613FFC2}">
      <dgm:prSet/>
      <dgm:spPr/>
      <dgm:t>
        <a:bodyPr/>
        <a:lstStyle/>
        <a:p>
          <a:endParaRPr lang="en-ZA"/>
        </a:p>
      </dgm:t>
    </dgm:pt>
    <dgm:pt modelId="{69DFC11D-F3F2-45E8-98FE-D1F5A304498D}" type="sibTrans" cxnId="{B11CBB97-821C-42A8-BE02-AC6CD613FFC2}">
      <dgm:prSet/>
      <dgm:spPr/>
      <dgm:t>
        <a:bodyPr/>
        <a:lstStyle/>
        <a:p>
          <a:endParaRPr lang="en-ZA"/>
        </a:p>
      </dgm:t>
    </dgm:pt>
    <dgm:pt modelId="{4C9C0053-9475-494B-B511-98640A7CB732}">
      <dgm:prSet custT="1"/>
      <dgm:spPr/>
      <dgm:t>
        <a:bodyPr/>
        <a:lstStyle/>
        <a:p>
          <a:r>
            <a:rPr lang="es-ES" sz="2000" dirty="0">
              <a:solidFill>
                <a:srgbClr val="000000"/>
              </a:solidFill>
            </a:rPr>
            <a:t>Desarrolla un plan de acción en caso de violaciones de datos.</a:t>
          </a:r>
          <a:endParaRPr lang="en-ZA" sz="2000" dirty="0">
            <a:solidFill>
              <a:srgbClr val="000000"/>
            </a:solidFill>
          </a:endParaRPr>
        </a:p>
      </dgm:t>
    </dgm:pt>
    <dgm:pt modelId="{2911CC57-D62D-441F-A834-13133DAF245F}" type="parTrans" cxnId="{09EB500C-6F6E-403A-98F6-0832D7AD7294}">
      <dgm:prSet/>
      <dgm:spPr/>
      <dgm:t>
        <a:bodyPr/>
        <a:lstStyle/>
        <a:p>
          <a:endParaRPr lang="en-ZA"/>
        </a:p>
      </dgm:t>
    </dgm:pt>
    <dgm:pt modelId="{35F0944D-33B4-4167-8367-EB7F096F2246}" type="sibTrans" cxnId="{09EB500C-6F6E-403A-98F6-0832D7AD7294}">
      <dgm:prSet/>
      <dgm:spPr/>
      <dgm:t>
        <a:bodyPr/>
        <a:lstStyle/>
        <a:p>
          <a:endParaRPr lang="en-ZA"/>
        </a:p>
      </dgm:t>
    </dgm:pt>
    <dgm:pt modelId="{5E4274F3-8417-4CA2-AD33-97F8FB91C299}">
      <dgm:prSet custT="1"/>
      <dgm:spPr/>
      <dgm:t>
        <a:bodyPr/>
        <a:lstStyle/>
        <a:p>
          <a:r>
            <a:rPr lang="en-ZA" sz="2000" b="1" dirty="0" err="1">
              <a:solidFill>
                <a:srgbClr val="000000"/>
              </a:solidFill>
            </a:rPr>
            <a:t>Debe</a:t>
          </a:r>
          <a:r>
            <a:rPr lang="en-ZA" sz="2000" b="1" dirty="0">
              <a:solidFill>
                <a:srgbClr val="000000"/>
              </a:solidFill>
            </a:rPr>
            <a:t> </a:t>
          </a:r>
          <a:r>
            <a:rPr lang="en-ZA" sz="2000" b="1" dirty="0" err="1">
              <a:solidFill>
                <a:srgbClr val="000000"/>
              </a:solidFill>
            </a:rPr>
            <a:t>incluir</a:t>
          </a:r>
          <a:r>
            <a:rPr lang="en-ZA" sz="2000" b="1" dirty="0">
              <a:solidFill>
                <a:srgbClr val="000000"/>
              </a:solidFill>
            </a:rPr>
            <a:t>: </a:t>
          </a:r>
        </a:p>
      </dgm:t>
    </dgm:pt>
    <dgm:pt modelId="{54E5BF19-E07F-43BF-92BA-52252B9266F2}" type="parTrans" cxnId="{4253BBAA-8760-45A0-84C8-C0F4B70869D8}">
      <dgm:prSet/>
      <dgm:spPr/>
      <dgm:t>
        <a:bodyPr/>
        <a:lstStyle/>
        <a:p>
          <a:endParaRPr lang="en-ZA"/>
        </a:p>
      </dgm:t>
    </dgm:pt>
    <dgm:pt modelId="{23814DB3-352C-4A8E-BD3B-5B41E47FB7A8}" type="sibTrans" cxnId="{4253BBAA-8760-45A0-84C8-C0F4B70869D8}">
      <dgm:prSet/>
      <dgm:spPr/>
      <dgm:t>
        <a:bodyPr/>
        <a:lstStyle/>
        <a:p>
          <a:endParaRPr lang="en-ZA"/>
        </a:p>
      </dgm:t>
    </dgm:pt>
    <dgm:pt modelId="{1C88FC3B-B7F7-4CEE-8612-094971441E59}">
      <dgm:prSet custT="1"/>
      <dgm:spPr/>
      <dgm:t>
        <a:bodyPr/>
        <a:lstStyle/>
        <a:p>
          <a:pPr>
            <a:buFontTx/>
            <a:buChar char="‒"/>
          </a:pPr>
          <a:r>
            <a:rPr lang="en-ZA" sz="2000" dirty="0">
              <a:solidFill>
                <a:srgbClr val="000000"/>
              </a:solidFill>
            </a:rPr>
            <a:t>Respuesta legal</a:t>
          </a:r>
        </a:p>
      </dgm:t>
    </dgm:pt>
    <dgm:pt modelId="{A734FE5B-3BBA-4510-B9AE-6072643ACB15}" type="parTrans" cxnId="{E01AAE61-461A-489E-92BE-7A938C7F0427}">
      <dgm:prSet/>
      <dgm:spPr/>
      <dgm:t>
        <a:bodyPr/>
        <a:lstStyle/>
        <a:p>
          <a:endParaRPr lang="en-ZA"/>
        </a:p>
      </dgm:t>
    </dgm:pt>
    <dgm:pt modelId="{829A2982-1000-464A-8914-0A5643E4DBC6}" type="sibTrans" cxnId="{E01AAE61-461A-489E-92BE-7A938C7F0427}">
      <dgm:prSet/>
      <dgm:spPr/>
      <dgm:t>
        <a:bodyPr/>
        <a:lstStyle/>
        <a:p>
          <a:endParaRPr lang="en-ZA"/>
        </a:p>
      </dgm:t>
    </dgm:pt>
    <dgm:pt modelId="{4C4792DE-E8B6-4BE0-BEDA-A0078FFA26A3}">
      <dgm:prSet custT="1"/>
      <dgm:spPr/>
      <dgm:t>
        <a:bodyPr/>
        <a:lstStyle/>
        <a:p>
          <a:pPr>
            <a:buFontTx/>
            <a:buChar char="‒"/>
          </a:pPr>
          <a:r>
            <a:rPr lang="en-GB" sz="2000" dirty="0" err="1">
              <a:solidFill>
                <a:srgbClr val="000000"/>
              </a:solidFill>
            </a:rPr>
            <a:t>Investigación</a:t>
          </a:r>
          <a:r>
            <a:rPr lang="en-GB" sz="2000" dirty="0">
              <a:solidFill>
                <a:srgbClr val="000000"/>
              </a:solidFill>
            </a:rPr>
            <a:t> y </a:t>
          </a:r>
          <a:r>
            <a:rPr lang="en-GB" sz="2000" dirty="0" err="1">
              <a:solidFill>
                <a:srgbClr val="000000"/>
              </a:solidFill>
            </a:rPr>
            <a:t>rectificación</a:t>
          </a:r>
          <a:r>
            <a:rPr lang="en-GB" sz="2000" dirty="0">
              <a:solidFill>
                <a:srgbClr val="000000"/>
              </a:solidFill>
            </a:rPr>
            <a:t> de la </a:t>
          </a:r>
          <a:r>
            <a:rPr lang="en-GB" sz="2000" dirty="0" err="1">
              <a:solidFill>
                <a:srgbClr val="000000"/>
              </a:solidFill>
            </a:rPr>
            <a:t>situación</a:t>
          </a:r>
          <a:r>
            <a:rPr lang="en-GB" sz="2000" dirty="0">
              <a:solidFill>
                <a:srgbClr val="000000"/>
              </a:solidFill>
            </a:rPr>
            <a:t> </a:t>
          </a:r>
          <a:endParaRPr lang="en-ZA" sz="2000" dirty="0">
            <a:solidFill>
              <a:srgbClr val="000000"/>
            </a:solidFill>
          </a:endParaRPr>
        </a:p>
      </dgm:t>
    </dgm:pt>
    <dgm:pt modelId="{732F2098-651D-4099-A181-7A2F6FC9607E}" type="parTrans" cxnId="{BDDCC630-17D6-404C-966E-11CDBE1CDC3C}">
      <dgm:prSet/>
      <dgm:spPr/>
      <dgm:t>
        <a:bodyPr/>
        <a:lstStyle/>
        <a:p>
          <a:endParaRPr lang="en-ZA"/>
        </a:p>
      </dgm:t>
    </dgm:pt>
    <dgm:pt modelId="{D79F995C-4A6D-4A45-B913-8B80B78A4AF5}" type="sibTrans" cxnId="{BDDCC630-17D6-404C-966E-11CDBE1CDC3C}">
      <dgm:prSet/>
      <dgm:spPr/>
      <dgm:t>
        <a:bodyPr/>
        <a:lstStyle/>
        <a:p>
          <a:endParaRPr lang="en-ZA"/>
        </a:p>
      </dgm:t>
    </dgm:pt>
    <dgm:pt modelId="{349B7AFD-4F2F-4E04-AF96-47485736CA57}">
      <dgm:prSet custT="1"/>
      <dgm:spPr/>
      <dgm:t>
        <a:bodyPr/>
        <a:lstStyle/>
        <a:p>
          <a:pPr>
            <a:buFontTx/>
            <a:buChar char="‒"/>
          </a:pPr>
          <a:r>
            <a:rPr lang="en-ZA" sz="2000" dirty="0" err="1">
              <a:solidFill>
                <a:srgbClr val="000000"/>
              </a:solidFill>
            </a:rPr>
            <a:t>Información</a:t>
          </a:r>
          <a:r>
            <a:rPr lang="en-ZA" sz="2000" dirty="0">
              <a:solidFill>
                <a:srgbClr val="000000"/>
              </a:solidFill>
            </a:rPr>
            <a:t> a </a:t>
          </a:r>
          <a:r>
            <a:rPr lang="en-ZA" sz="2000" dirty="0" err="1">
              <a:solidFill>
                <a:srgbClr val="000000"/>
              </a:solidFill>
            </a:rPr>
            <a:t>los</a:t>
          </a:r>
          <a:r>
            <a:rPr lang="en-ZA" sz="2000" dirty="0">
              <a:solidFill>
                <a:srgbClr val="000000"/>
              </a:solidFill>
            </a:rPr>
            <a:t> </a:t>
          </a:r>
          <a:r>
            <a:rPr lang="en-ZA" sz="2000" dirty="0" err="1">
              <a:solidFill>
                <a:srgbClr val="000000"/>
              </a:solidFill>
            </a:rPr>
            <a:t>clientes</a:t>
          </a:r>
          <a:endParaRPr lang="en-ZA" sz="2000" dirty="0">
            <a:solidFill>
              <a:srgbClr val="000000"/>
            </a:solidFill>
          </a:endParaRPr>
        </a:p>
      </dgm:t>
    </dgm:pt>
    <dgm:pt modelId="{50D00C6A-EA50-433E-83A9-91A277A962C9}" type="parTrans" cxnId="{3898F95F-F145-49E2-A76B-E9BA327916F4}">
      <dgm:prSet/>
      <dgm:spPr/>
      <dgm:t>
        <a:bodyPr/>
        <a:lstStyle/>
        <a:p>
          <a:endParaRPr lang="en-ZA"/>
        </a:p>
      </dgm:t>
    </dgm:pt>
    <dgm:pt modelId="{F956F16C-FA22-45C3-A7D4-B53DD07A3350}" type="sibTrans" cxnId="{3898F95F-F145-49E2-A76B-E9BA327916F4}">
      <dgm:prSet/>
      <dgm:spPr/>
      <dgm:t>
        <a:bodyPr/>
        <a:lstStyle/>
        <a:p>
          <a:endParaRPr lang="en-ZA"/>
        </a:p>
      </dgm:t>
    </dgm:pt>
    <dgm:pt modelId="{48E0DF8C-D9DC-45AF-95DC-DB807E5C3B97}">
      <dgm:prSet custT="1"/>
      <dgm:spPr/>
      <dgm:t>
        <a:bodyPr/>
        <a:lstStyle/>
        <a:p>
          <a:pPr>
            <a:buFontTx/>
            <a:buChar char="‒"/>
          </a:pPr>
          <a:r>
            <a:rPr lang="en-ZA" sz="2000" dirty="0">
              <a:solidFill>
                <a:srgbClr val="000000"/>
              </a:solidFill>
            </a:rPr>
            <a:t>Control de </a:t>
          </a:r>
          <a:r>
            <a:rPr lang="en-ZA" sz="2000" dirty="0" err="1">
              <a:solidFill>
                <a:srgbClr val="000000"/>
              </a:solidFill>
            </a:rPr>
            <a:t>consultas</a:t>
          </a:r>
          <a:r>
            <a:rPr lang="en-ZA" sz="2000" dirty="0">
              <a:solidFill>
                <a:srgbClr val="000000"/>
              </a:solidFill>
            </a:rPr>
            <a:t> de </a:t>
          </a:r>
          <a:r>
            <a:rPr lang="en-ZA" sz="2000" dirty="0" err="1">
              <a:solidFill>
                <a:srgbClr val="000000"/>
              </a:solidFill>
            </a:rPr>
            <a:t>medios</a:t>
          </a:r>
          <a:endParaRPr lang="en-ZA" sz="2000" dirty="0">
            <a:solidFill>
              <a:srgbClr val="000000"/>
            </a:solidFill>
          </a:endParaRPr>
        </a:p>
      </dgm:t>
    </dgm:pt>
    <dgm:pt modelId="{B044947B-E1C3-4715-9286-BBD7BC05A75B}" type="parTrans" cxnId="{3343F498-4E3E-4D8E-B0E3-2E3F8240132B}">
      <dgm:prSet/>
      <dgm:spPr/>
      <dgm:t>
        <a:bodyPr/>
        <a:lstStyle/>
        <a:p>
          <a:endParaRPr lang="en-ZA"/>
        </a:p>
      </dgm:t>
    </dgm:pt>
    <dgm:pt modelId="{0FF479EA-7521-4C48-B8FC-443DA9FC8D71}" type="sibTrans" cxnId="{3343F498-4E3E-4D8E-B0E3-2E3F8240132B}">
      <dgm:prSet/>
      <dgm:spPr/>
      <dgm:t>
        <a:bodyPr/>
        <a:lstStyle/>
        <a:p>
          <a:endParaRPr lang="en-ZA"/>
        </a:p>
      </dgm:t>
    </dgm:pt>
    <dgm:pt modelId="{DC237509-57FA-4FA6-8BC8-E1540E8E1D09}">
      <dgm:prSet custT="1"/>
      <dgm:spPr/>
      <dgm:t>
        <a:bodyPr/>
        <a:lstStyle/>
        <a:p>
          <a:endParaRPr lang="en-ZA" sz="2000" dirty="0">
            <a:solidFill>
              <a:srgbClr val="000000"/>
            </a:solidFill>
          </a:endParaRPr>
        </a:p>
      </dgm:t>
    </dgm:pt>
    <dgm:pt modelId="{E778D680-2800-4CFF-88E6-3B76DDAB44B7}" type="parTrans" cxnId="{7E40C451-EF69-4634-9A39-B512E8F643D0}">
      <dgm:prSet/>
      <dgm:spPr/>
      <dgm:t>
        <a:bodyPr/>
        <a:lstStyle/>
        <a:p>
          <a:endParaRPr lang="en-ZA"/>
        </a:p>
      </dgm:t>
    </dgm:pt>
    <dgm:pt modelId="{15D68774-9CF3-4B33-A10F-7CAFB3A915E1}" type="sibTrans" cxnId="{7E40C451-EF69-4634-9A39-B512E8F643D0}">
      <dgm:prSet/>
      <dgm:spPr/>
      <dgm:t>
        <a:bodyPr/>
        <a:lstStyle/>
        <a:p>
          <a:endParaRPr lang="en-ZA"/>
        </a:p>
      </dgm:t>
    </dgm:pt>
    <dgm:pt modelId="{2889D81C-B51E-40DA-8636-296B1FAA1B6E}">
      <dgm:prSet custT="1"/>
      <dgm:spPr/>
      <dgm:t>
        <a:bodyPr/>
        <a:lstStyle/>
        <a:p>
          <a:r>
            <a:rPr lang="es-ES" sz="2000" dirty="0">
              <a:solidFill>
                <a:srgbClr val="000000"/>
              </a:solidFill>
            </a:rPr>
            <a:t>Investiga sobre seguros de responsabilidad en medios online.</a:t>
          </a:r>
          <a:endParaRPr lang="en-ZA" sz="2000" dirty="0">
            <a:solidFill>
              <a:srgbClr val="000000"/>
            </a:solidFill>
          </a:endParaRPr>
        </a:p>
      </dgm:t>
    </dgm:pt>
    <dgm:pt modelId="{8767AAF5-09B8-4F98-9179-D3C2F466ECEF}" type="parTrans" cxnId="{00F56DBB-D8D4-4BF7-9429-3CF53D55877A}">
      <dgm:prSet/>
      <dgm:spPr/>
    </dgm:pt>
    <dgm:pt modelId="{9067DEE4-C4E9-4992-9A98-AB437C662D07}" type="sibTrans" cxnId="{00F56DBB-D8D4-4BF7-9429-3CF53D55877A}">
      <dgm:prSet/>
      <dgm:spPr/>
    </dgm:pt>
    <dgm:pt modelId="{2D7E5E7C-A82D-49F8-B262-E0B1E104B339}">
      <dgm:prSet custT="1"/>
      <dgm:spPr/>
      <dgm:t>
        <a:bodyPr/>
        <a:lstStyle/>
        <a:p>
          <a:endParaRPr lang="en-ZA" sz="2000" dirty="0">
            <a:solidFill>
              <a:srgbClr val="000000"/>
            </a:solidFill>
          </a:endParaRPr>
        </a:p>
      </dgm:t>
    </dgm:pt>
    <dgm:pt modelId="{F5EC99E4-C6D5-4247-8700-4D7CF092D4B3}" type="parTrans" cxnId="{D616ECFF-F2E8-4922-AC5F-254E99304D94}">
      <dgm:prSet/>
      <dgm:spPr/>
    </dgm:pt>
    <dgm:pt modelId="{C703F464-918E-487A-8477-8DF5FFF3A80D}" type="sibTrans" cxnId="{D616ECFF-F2E8-4922-AC5F-254E99304D94}">
      <dgm:prSet/>
      <dgm:spPr/>
    </dgm:pt>
    <dgm:pt modelId="{A149982F-985E-41EA-8D2D-F4B6903D4639}" type="pres">
      <dgm:prSet presAssocID="{53BD705B-E8B9-419C-A34B-D431F2B49AB9}" presName="Name0" presStyleCnt="0">
        <dgm:presLayoutVars>
          <dgm:dir/>
          <dgm:animLvl val="lvl"/>
          <dgm:resizeHandles val="exact"/>
        </dgm:presLayoutVars>
      </dgm:prSet>
      <dgm:spPr/>
    </dgm:pt>
    <dgm:pt modelId="{BA3C1E7C-233E-48E0-A892-EAD0E16CD2EF}" type="pres">
      <dgm:prSet presAssocID="{3B87238B-DBFC-46ED-AAF1-89FF8E8C0C5C}" presName="composite" presStyleCnt="0"/>
      <dgm:spPr/>
    </dgm:pt>
    <dgm:pt modelId="{0837807C-11B7-484B-8B63-AEB37295ACC9}" type="pres">
      <dgm:prSet presAssocID="{3B87238B-DBFC-46ED-AAF1-89FF8E8C0C5C}" presName="parTx" presStyleLbl="alignNode1" presStyleIdx="0" presStyleCnt="3" custScaleY="100000">
        <dgm:presLayoutVars>
          <dgm:chMax val="0"/>
          <dgm:chPref val="0"/>
          <dgm:bulletEnabled val="1"/>
        </dgm:presLayoutVars>
      </dgm:prSet>
      <dgm:spPr/>
    </dgm:pt>
    <dgm:pt modelId="{3841C63F-20A9-405D-8400-50EB0D0AD9C5}" type="pres">
      <dgm:prSet presAssocID="{3B87238B-DBFC-46ED-AAF1-89FF8E8C0C5C}" presName="desTx" presStyleLbl="alignAccFollowNode1" presStyleIdx="0" presStyleCnt="3">
        <dgm:presLayoutVars>
          <dgm:bulletEnabled val="1"/>
        </dgm:presLayoutVars>
      </dgm:prSet>
      <dgm:spPr/>
    </dgm:pt>
    <dgm:pt modelId="{5ADB6B12-2FD0-4E99-9225-E024149E353B}" type="pres">
      <dgm:prSet presAssocID="{DA5071FD-FC87-493B-AB2C-92176FA9F48D}" presName="space" presStyleCnt="0"/>
      <dgm:spPr/>
    </dgm:pt>
    <dgm:pt modelId="{2B6C205A-CC41-42F1-877E-6C3D25F28032}" type="pres">
      <dgm:prSet presAssocID="{563CB1DB-BA01-4304-AD85-35832FB50FFA}" presName="composite" presStyleCnt="0"/>
      <dgm:spPr/>
    </dgm:pt>
    <dgm:pt modelId="{8C45BC25-012D-40FD-8FD9-0AED65D074E5}" type="pres">
      <dgm:prSet presAssocID="{563CB1DB-BA01-4304-AD85-35832FB50FFA}" presName="parTx" presStyleLbl="alignNode1" presStyleIdx="1" presStyleCnt="3" custScaleY="100000">
        <dgm:presLayoutVars>
          <dgm:chMax val="0"/>
          <dgm:chPref val="0"/>
          <dgm:bulletEnabled val="1"/>
        </dgm:presLayoutVars>
      </dgm:prSet>
      <dgm:spPr/>
    </dgm:pt>
    <dgm:pt modelId="{5E833DA4-4005-48DE-AA75-73B330E1F2AB}" type="pres">
      <dgm:prSet presAssocID="{563CB1DB-BA01-4304-AD85-35832FB50FFA}" presName="desTx" presStyleLbl="alignAccFollowNode1" presStyleIdx="1" presStyleCnt="3">
        <dgm:presLayoutVars>
          <dgm:bulletEnabled val="1"/>
        </dgm:presLayoutVars>
      </dgm:prSet>
      <dgm:spPr/>
    </dgm:pt>
    <dgm:pt modelId="{61F18077-109D-4C90-9F42-708520972468}" type="pres">
      <dgm:prSet presAssocID="{604EB582-84E4-4883-A121-B46611E91BB6}" presName="space" presStyleCnt="0"/>
      <dgm:spPr/>
    </dgm:pt>
    <dgm:pt modelId="{EF7D54A1-2002-45AF-AF88-EAC412A3653F}" type="pres">
      <dgm:prSet presAssocID="{4A569F37-D189-4F3A-841C-82ACDA2A2ED3}" presName="composite" presStyleCnt="0"/>
      <dgm:spPr/>
    </dgm:pt>
    <dgm:pt modelId="{082AE49D-BDD0-40E8-BABD-39B645BE44F3}" type="pres">
      <dgm:prSet presAssocID="{4A569F37-D189-4F3A-841C-82ACDA2A2ED3}" presName="parTx" presStyleLbl="alignNode1" presStyleIdx="2" presStyleCnt="3" custScaleY="100000">
        <dgm:presLayoutVars>
          <dgm:chMax val="0"/>
          <dgm:chPref val="0"/>
          <dgm:bulletEnabled val="1"/>
        </dgm:presLayoutVars>
      </dgm:prSet>
      <dgm:spPr/>
    </dgm:pt>
    <dgm:pt modelId="{05D8CF74-9B28-4FE3-9E2B-A79F4ADF6B6E}" type="pres">
      <dgm:prSet presAssocID="{4A569F37-D189-4F3A-841C-82ACDA2A2ED3}" presName="desTx" presStyleLbl="alignAccFollowNode1" presStyleIdx="2" presStyleCnt="3">
        <dgm:presLayoutVars>
          <dgm:bulletEnabled val="1"/>
        </dgm:presLayoutVars>
      </dgm:prSet>
      <dgm:spPr/>
    </dgm:pt>
  </dgm:ptLst>
  <dgm:cxnLst>
    <dgm:cxn modelId="{09EB500C-6F6E-403A-98F6-0832D7AD7294}" srcId="{4A569F37-D189-4F3A-841C-82ACDA2A2ED3}" destId="{4C9C0053-9475-494B-B511-98640A7CB732}" srcOrd="0" destOrd="0" parTransId="{2911CC57-D62D-441F-A834-13133DAF245F}" sibTransId="{35F0944D-33B4-4167-8367-EB7F096F2246}"/>
    <dgm:cxn modelId="{9069D21F-19C3-4559-A6FB-C7A4E96C2935}" type="presOf" srcId="{48E0DF8C-D9DC-45AF-95DC-DB807E5C3B97}" destId="{05D8CF74-9B28-4FE3-9E2B-A79F4ADF6B6E}" srcOrd="0" destOrd="6" presId="urn:microsoft.com/office/officeart/2005/8/layout/hList1"/>
    <dgm:cxn modelId="{83164D24-B943-42B2-819B-828B229C75A8}" type="presOf" srcId="{1C88FC3B-B7F7-4CEE-8612-094971441E59}" destId="{05D8CF74-9B28-4FE3-9E2B-A79F4ADF6B6E}" srcOrd="0" destOrd="3" presId="urn:microsoft.com/office/officeart/2005/8/layout/hList1"/>
    <dgm:cxn modelId="{F0175328-5F35-4D97-8898-E33817BEEC22}" type="presOf" srcId="{3B87238B-DBFC-46ED-AAF1-89FF8E8C0C5C}" destId="{0837807C-11B7-484B-8B63-AEB37295ACC9}" srcOrd="0" destOrd="0" presId="urn:microsoft.com/office/officeart/2005/8/layout/hList1"/>
    <dgm:cxn modelId="{BDDCC630-17D6-404C-966E-11CDBE1CDC3C}" srcId="{5E4274F3-8417-4CA2-AD33-97F8FB91C299}" destId="{4C4792DE-E8B6-4BE0-BEDA-A0078FFA26A3}" srcOrd="1" destOrd="0" parTransId="{732F2098-651D-4099-A181-7A2F6FC9607E}" sibTransId="{D79F995C-4A6D-4A45-B913-8B80B78A4AF5}"/>
    <dgm:cxn modelId="{96013A3E-2E93-490A-BBAD-B17965BD7A38}" type="presOf" srcId="{5E4274F3-8417-4CA2-AD33-97F8FB91C299}" destId="{05D8CF74-9B28-4FE3-9E2B-A79F4ADF6B6E}" srcOrd="0" destOrd="2" presId="urn:microsoft.com/office/officeart/2005/8/layout/hList1"/>
    <dgm:cxn modelId="{7D2D735F-69BC-4199-B53C-9637B0C50E69}" type="presOf" srcId="{2D7E5E7C-A82D-49F8-B262-E0B1E104B339}" destId="{5E833DA4-4005-48DE-AA75-73B330E1F2AB}" srcOrd="0" destOrd="1" presId="urn:microsoft.com/office/officeart/2005/8/layout/hList1"/>
    <dgm:cxn modelId="{3898F95F-F145-49E2-A76B-E9BA327916F4}" srcId="{5E4274F3-8417-4CA2-AD33-97F8FB91C299}" destId="{349B7AFD-4F2F-4E04-AF96-47485736CA57}" srcOrd="2" destOrd="0" parTransId="{50D00C6A-EA50-433E-83A9-91A277A962C9}" sibTransId="{F956F16C-FA22-45C3-A7D4-B53DD07A3350}"/>
    <dgm:cxn modelId="{E01AAE61-461A-489E-92BE-7A938C7F0427}" srcId="{5E4274F3-8417-4CA2-AD33-97F8FB91C299}" destId="{1C88FC3B-B7F7-4CEE-8612-094971441E59}" srcOrd="0" destOrd="0" parTransId="{A734FE5B-3BBA-4510-B9AE-6072643ACB15}" sibTransId="{829A2982-1000-464A-8914-0A5643E4DBC6}"/>
    <dgm:cxn modelId="{2653554C-FFA2-4264-ABE9-0A4595CCB498}" type="presOf" srcId="{349B7AFD-4F2F-4E04-AF96-47485736CA57}" destId="{05D8CF74-9B28-4FE3-9E2B-A79F4ADF6B6E}" srcOrd="0" destOrd="5" presId="urn:microsoft.com/office/officeart/2005/8/layout/hList1"/>
    <dgm:cxn modelId="{7E40C451-EF69-4634-9A39-B512E8F643D0}" srcId="{4A569F37-D189-4F3A-841C-82ACDA2A2ED3}" destId="{DC237509-57FA-4FA6-8BC8-E1540E8E1D09}" srcOrd="1" destOrd="0" parTransId="{E778D680-2800-4CFF-88E6-3B76DDAB44B7}" sibTransId="{15D68774-9CF3-4B33-A10F-7CAFB3A915E1}"/>
    <dgm:cxn modelId="{863E407F-5938-4A19-93DF-FD4FA5452F02}" type="presOf" srcId="{563CB1DB-BA01-4304-AD85-35832FB50FFA}" destId="{8C45BC25-012D-40FD-8FD9-0AED65D074E5}" srcOrd="0" destOrd="0" presId="urn:microsoft.com/office/officeart/2005/8/layout/hList1"/>
    <dgm:cxn modelId="{5C9BFE8B-484C-4F1A-86FD-9E5183EF02F5}" srcId="{53BD705B-E8B9-419C-A34B-D431F2B49AB9}" destId="{4A569F37-D189-4F3A-841C-82ACDA2A2ED3}" srcOrd="2" destOrd="0" parTransId="{54F7E5A3-6DC3-477F-A0DE-2CF2112AD482}" sibTransId="{A3482509-F97C-4B8A-9192-F91B1889C600}"/>
    <dgm:cxn modelId="{9832E294-0FBE-49AE-A4C9-01CCA118C8E2}" srcId="{3B87238B-DBFC-46ED-AAF1-89FF8E8C0C5C}" destId="{FB2C70A6-AE8C-4CD4-9754-18B1931D4B50}" srcOrd="0" destOrd="0" parTransId="{5EB4E8F4-E72B-43CA-8FFF-DE3278B921CB}" sibTransId="{EE474343-656A-4D91-93FA-2E320DEEE4FD}"/>
    <dgm:cxn modelId="{B11CBB97-821C-42A8-BE02-AC6CD613FFC2}" srcId="{563CB1DB-BA01-4304-AD85-35832FB50FFA}" destId="{93E2A558-F2FA-43F4-B968-FE601BC27C43}" srcOrd="0" destOrd="0" parTransId="{B1B3C4CF-E8A3-426C-8784-EC7055FD1C14}" sibTransId="{69DFC11D-F3F2-45E8-98FE-D1F5A304498D}"/>
    <dgm:cxn modelId="{3343F498-4E3E-4D8E-B0E3-2E3F8240132B}" srcId="{5E4274F3-8417-4CA2-AD33-97F8FB91C299}" destId="{48E0DF8C-D9DC-45AF-95DC-DB807E5C3B97}" srcOrd="3" destOrd="0" parTransId="{B044947B-E1C3-4715-9286-BBD7BC05A75B}" sibTransId="{0FF479EA-7521-4C48-B8FC-443DA9FC8D71}"/>
    <dgm:cxn modelId="{4253BBAA-8760-45A0-84C8-C0F4B70869D8}" srcId="{4A569F37-D189-4F3A-841C-82ACDA2A2ED3}" destId="{5E4274F3-8417-4CA2-AD33-97F8FB91C299}" srcOrd="2" destOrd="0" parTransId="{54E5BF19-E07F-43BF-92BA-52252B9266F2}" sibTransId="{23814DB3-352C-4A8E-BD3B-5B41E47FB7A8}"/>
    <dgm:cxn modelId="{536CB3B6-1D63-47BE-BCAD-E15A6851BD80}" type="presOf" srcId="{2889D81C-B51E-40DA-8636-296B1FAA1B6E}" destId="{5E833DA4-4005-48DE-AA75-73B330E1F2AB}" srcOrd="0" destOrd="2" presId="urn:microsoft.com/office/officeart/2005/8/layout/hList1"/>
    <dgm:cxn modelId="{CB4456BA-8E02-498C-BE17-29A4A1F976AB}" type="presOf" srcId="{DC237509-57FA-4FA6-8BC8-E1540E8E1D09}" destId="{05D8CF74-9B28-4FE3-9E2B-A79F4ADF6B6E}" srcOrd="0" destOrd="1" presId="urn:microsoft.com/office/officeart/2005/8/layout/hList1"/>
    <dgm:cxn modelId="{00F56DBB-D8D4-4BF7-9429-3CF53D55877A}" srcId="{563CB1DB-BA01-4304-AD85-35832FB50FFA}" destId="{2889D81C-B51E-40DA-8636-296B1FAA1B6E}" srcOrd="2" destOrd="0" parTransId="{8767AAF5-09B8-4F98-9179-D3C2F466ECEF}" sibTransId="{9067DEE4-C4E9-4992-9A98-AB437C662D07}"/>
    <dgm:cxn modelId="{B7C33ABF-6FD2-46D1-AF0D-67F170A277DE}" type="presOf" srcId="{4C9C0053-9475-494B-B511-98640A7CB732}" destId="{05D8CF74-9B28-4FE3-9E2B-A79F4ADF6B6E}" srcOrd="0" destOrd="0" presId="urn:microsoft.com/office/officeart/2005/8/layout/hList1"/>
    <dgm:cxn modelId="{F4EF52C7-37BE-41BE-81AB-27153176351C}" srcId="{53BD705B-E8B9-419C-A34B-D431F2B49AB9}" destId="{563CB1DB-BA01-4304-AD85-35832FB50FFA}" srcOrd="1" destOrd="0" parTransId="{7711316B-C70B-45DB-9F6F-12B029494494}" sibTransId="{604EB582-84E4-4883-A121-B46611E91BB6}"/>
    <dgm:cxn modelId="{69990CD7-7587-4C8E-B275-A445EBFC53B8}" type="presOf" srcId="{4A569F37-D189-4F3A-841C-82ACDA2A2ED3}" destId="{082AE49D-BDD0-40E8-BABD-39B645BE44F3}" srcOrd="0" destOrd="0" presId="urn:microsoft.com/office/officeart/2005/8/layout/hList1"/>
    <dgm:cxn modelId="{BA2E2ADF-3061-4177-82A6-C2D50EDFA959}" srcId="{53BD705B-E8B9-419C-A34B-D431F2B49AB9}" destId="{3B87238B-DBFC-46ED-AAF1-89FF8E8C0C5C}" srcOrd="0" destOrd="0" parTransId="{30DDFD26-3C64-4FC0-8850-EC0508817BFE}" sibTransId="{DA5071FD-FC87-493B-AB2C-92176FA9F48D}"/>
    <dgm:cxn modelId="{E8207DE4-098A-491C-ACC1-273EBABE9996}" type="presOf" srcId="{FB2C70A6-AE8C-4CD4-9754-18B1931D4B50}" destId="{3841C63F-20A9-405D-8400-50EB0D0AD9C5}" srcOrd="0" destOrd="0" presId="urn:microsoft.com/office/officeart/2005/8/layout/hList1"/>
    <dgm:cxn modelId="{26F646EA-B056-4308-A649-A704A724A877}" type="presOf" srcId="{4C4792DE-E8B6-4BE0-BEDA-A0078FFA26A3}" destId="{05D8CF74-9B28-4FE3-9E2B-A79F4ADF6B6E}" srcOrd="0" destOrd="4" presId="urn:microsoft.com/office/officeart/2005/8/layout/hList1"/>
    <dgm:cxn modelId="{1F53AAF1-1B7D-4F3D-9EE6-0ECF17578524}" type="presOf" srcId="{93E2A558-F2FA-43F4-B968-FE601BC27C43}" destId="{5E833DA4-4005-48DE-AA75-73B330E1F2AB}" srcOrd="0" destOrd="0" presId="urn:microsoft.com/office/officeart/2005/8/layout/hList1"/>
    <dgm:cxn modelId="{A6AC93F4-9134-451C-A20A-3B843250CC43}" type="presOf" srcId="{53BD705B-E8B9-419C-A34B-D431F2B49AB9}" destId="{A149982F-985E-41EA-8D2D-F4B6903D4639}" srcOrd="0" destOrd="0" presId="urn:microsoft.com/office/officeart/2005/8/layout/hList1"/>
    <dgm:cxn modelId="{D616ECFF-F2E8-4922-AC5F-254E99304D94}" srcId="{563CB1DB-BA01-4304-AD85-35832FB50FFA}" destId="{2D7E5E7C-A82D-49F8-B262-E0B1E104B339}" srcOrd="1" destOrd="0" parTransId="{F5EC99E4-C6D5-4247-8700-4D7CF092D4B3}" sibTransId="{C703F464-918E-487A-8477-8DF5FFF3A80D}"/>
    <dgm:cxn modelId="{2AFA2265-198C-4CCE-A979-494110452DC6}" type="presParOf" srcId="{A149982F-985E-41EA-8D2D-F4B6903D4639}" destId="{BA3C1E7C-233E-48E0-A892-EAD0E16CD2EF}" srcOrd="0" destOrd="0" presId="urn:microsoft.com/office/officeart/2005/8/layout/hList1"/>
    <dgm:cxn modelId="{424BB9F2-B656-4CE7-A433-A2C51820792F}" type="presParOf" srcId="{BA3C1E7C-233E-48E0-A892-EAD0E16CD2EF}" destId="{0837807C-11B7-484B-8B63-AEB37295ACC9}" srcOrd="0" destOrd="0" presId="urn:microsoft.com/office/officeart/2005/8/layout/hList1"/>
    <dgm:cxn modelId="{478DAC87-F19F-4C76-B6A4-307026D64B66}" type="presParOf" srcId="{BA3C1E7C-233E-48E0-A892-EAD0E16CD2EF}" destId="{3841C63F-20A9-405D-8400-50EB0D0AD9C5}" srcOrd="1" destOrd="0" presId="urn:microsoft.com/office/officeart/2005/8/layout/hList1"/>
    <dgm:cxn modelId="{933F7925-7D8D-4B5B-A643-857EC1230D2D}" type="presParOf" srcId="{A149982F-985E-41EA-8D2D-F4B6903D4639}" destId="{5ADB6B12-2FD0-4E99-9225-E024149E353B}" srcOrd="1" destOrd="0" presId="urn:microsoft.com/office/officeart/2005/8/layout/hList1"/>
    <dgm:cxn modelId="{12F80A0B-70CC-45DF-97E6-F6831924048E}" type="presParOf" srcId="{A149982F-985E-41EA-8D2D-F4B6903D4639}" destId="{2B6C205A-CC41-42F1-877E-6C3D25F28032}" srcOrd="2" destOrd="0" presId="urn:microsoft.com/office/officeart/2005/8/layout/hList1"/>
    <dgm:cxn modelId="{E19556DC-2E68-4F34-AEFB-9843F2917766}" type="presParOf" srcId="{2B6C205A-CC41-42F1-877E-6C3D25F28032}" destId="{8C45BC25-012D-40FD-8FD9-0AED65D074E5}" srcOrd="0" destOrd="0" presId="urn:microsoft.com/office/officeart/2005/8/layout/hList1"/>
    <dgm:cxn modelId="{9909BC7B-7C55-4A97-A869-9A0B8F46D6F2}" type="presParOf" srcId="{2B6C205A-CC41-42F1-877E-6C3D25F28032}" destId="{5E833DA4-4005-48DE-AA75-73B330E1F2AB}" srcOrd="1" destOrd="0" presId="urn:microsoft.com/office/officeart/2005/8/layout/hList1"/>
    <dgm:cxn modelId="{1AAC37D4-209B-4436-8CF1-BFC68942131C}" type="presParOf" srcId="{A149982F-985E-41EA-8D2D-F4B6903D4639}" destId="{61F18077-109D-4C90-9F42-708520972468}" srcOrd="3" destOrd="0" presId="urn:microsoft.com/office/officeart/2005/8/layout/hList1"/>
    <dgm:cxn modelId="{528EE10F-4E51-44C5-B33A-A26B5139909D}" type="presParOf" srcId="{A149982F-985E-41EA-8D2D-F4B6903D4639}" destId="{EF7D54A1-2002-45AF-AF88-EAC412A3653F}" srcOrd="4" destOrd="0" presId="urn:microsoft.com/office/officeart/2005/8/layout/hList1"/>
    <dgm:cxn modelId="{868E9C16-5D95-4892-A167-0F72D76AA692}" type="presParOf" srcId="{EF7D54A1-2002-45AF-AF88-EAC412A3653F}" destId="{082AE49D-BDD0-40E8-BABD-39B645BE44F3}" srcOrd="0" destOrd="0" presId="urn:microsoft.com/office/officeart/2005/8/layout/hList1"/>
    <dgm:cxn modelId="{A6832673-0812-4DED-8464-ABCAC9DCED51}" type="presParOf" srcId="{EF7D54A1-2002-45AF-AF88-EAC412A3653F}" destId="{05D8CF74-9B28-4FE3-9E2B-A79F4ADF6B6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50194-8DFC-4E41-9E8D-D99C7BD27F60}">
      <dsp:nvSpPr>
        <dsp:cNvPr id="0" name=""/>
        <dsp:cNvSpPr/>
      </dsp:nvSpPr>
      <dsp:spPr>
        <a:xfrm>
          <a:off x="0" y="0"/>
          <a:ext cx="105952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5D264F7-8B4B-4BA4-82AF-7CC56B8BCD17}">
      <dsp:nvSpPr>
        <dsp:cNvPr id="0" name=""/>
        <dsp:cNvSpPr/>
      </dsp:nvSpPr>
      <dsp:spPr>
        <a:xfrm>
          <a:off x="0" y="0"/>
          <a:ext cx="2119047" cy="94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kern="1200" dirty="0" err="1">
              <a:effectLst>
                <a:outerShdw blurRad="38100" dist="38100" dir="2700000" algn="tl">
                  <a:srgbClr val="000000">
                    <a:alpha val="43137"/>
                  </a:srgbClr>
                </a:outerShdw>
              </a:effectLst>
            </a:rPr>
            <a:t>Datavores</a:t>
          </a:r>
          <a:endParaRPr lang="en-ZA" sz="2400" kern="1200" dirty="0">
            <a:effectLst>
              <a:outerShdw blurRad="38100" dist="38100" dir="2700000" algn="tl">
                <a:srgbClr val="000000">
                  <a:alpha val="43137"/>
                </a:srgbClr>
              </a:outerShdw>
            </a:effectLst>
          </a:endParaRPr>
        </a:p>
      </dsp:txBody>
      <dsp:txXfrm>
        <a:off x="0" y="0"/>
        <a:ext cx="2119047" cy="944879"/>
      </dsp:txXfrm>
    </dsp:sp>
    <dsp:sp modelId="{84F0FE91-2E71-4FBE-A1B6-FFC922BFF2AD}">
      <dsp:nvSpPr>
        <dsp:cNvPr id="0" name=""/>
        <dsp:cNvSpPr/>
      </dsp:nvSpPr>
      <dsp:spPr>
        <a:xfrm>
          <a:off x="2277975" y="42907"/>
          <a:ext cx="8317261" cy="85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dirty="0">
              <a:solidFill>
                <a:srgbClr val="000000"/>
              </a:solidFill>
              <a:effectLst/>
            </a:rPr>
            <a:t>Hacen un gran uso de los datos y el análisis para tomar de decisiones.
</a:t>
          </a:r>
          <a:endParaRPr lang="en-ZA" sz="2400" kern="1200" dirty="0">
            <a:solidFill>
              <a:srgbClr val="000000"/>
            </a:solidFill>
            <a:effectLst/>
          </a:endParaRPr>
        </a:p>
      </dsp:txBody>
      <dsp:txXfrm>
        <a:off x="2277975" y="42907"/>
        <a:ext cx="8317261" cy="858142"/>
      </dsp:txXfrm>
    </dsp:sp>
    <dsp:sp modelId="{90A702D6-1ECC-4276-9E96-0215876A10C7}">
      <dsp:nvSpPr>
        <dsp:cNvPr id="0" name=""/>
        <dsp:cNvSpPr/>
      </dsp:nvSpPr>
      <dsp:spPr>
        <a:xfrm>
          <a:off x="2119047" y="901050"/>
          <a:ext cx="847618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12880CEE-6DA4-4100-8C98-74A8D305B721}">
      <dsp:nvSpPr>
        <dsp:cNvPr id="0" name=""/>
        <dsp:cNvSpPr/>
      </dsp:nvSpPr>
      <dsp:spPr>
        <a:xfrm>
          <a:off x="0" y="944879"/>
          <a:ext cx="105952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E9044C4-6391-4BD9-91E8-D97D09D454AE}">
      <dsp:nvSpPr>
        <dsp:cNvPr id="0" name=""/>
        <dsp:cNvSpPr/>
      </dsp:nvSpPr>
      <dsp:spPr>
        <a:xfrm>
          <a:off x="0" y="944879"/>
          <a:ext cx="2119047" cy="94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Data Builders</a:t>
          </a:r>
        </a:p>
      </dsp:txBody>
      <dsp:txXfrm>
        <a:off x="0" y="944879"/>
        <a:ext cx="2119047" cy="944879"/>
      </dsp:txXfrm>
    </dsp:sp>
    <dsp:sp modelId="{247A017C-2017-4E09-922A-BCAFFE50988D}">
      <dsp:nvSpPr>
        <dsp:cNvPr id="0" name=""/>
        <dsp:cNvSpPr/>
      </dsp:nvSpPr>
      <dsp:spPr>
        <a:xfrm>
          <a:off x="2277975" y="987787"/>
          <a:ext cx="8317261" cy="85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dirty="0">
              <a:solidFill>
                <a:srgbClr val="000000"/>
              </a:solidFill>
              <a:effectLst/>
            </a:rPr>
            <a:t>Utilizan grandes conjuntos de datos que requieren servidores dedicados para su procesamiento.
</a:t>
          </a:r>
          <a:endParaRPr lang="en-ZA" sz="2400" kern="1200" dirty="0">
            <a:solidFill>
              <a:srgbClr val="000000"/>
            </a:solidFill>
            <a:effectLst/>
          </a:endParaRPr>
        </a:p>
      </dsp:txBody>
      <dsp:txXfrm>
        <a:off x="2277975" y="987787"/>
        <a:ext cx="8317261" cy="858142"/>
      </dsp:txXfrm>
    </dsp:sp>
    <dsp:sp modelId="{27463DA6-7330-43A6-8665-AA1FAB70D5C5}">
      <dsp:nvSpPr>
        <dsp:cNvPr id="0" name=""/>
        <dsp:cNvSpPr/>
      </dsp:nvSpPr>
      <dsp:spPr>
        <a:xfrm>
          <a:off x="2119047" y="1845930"/>
          <a:ext cx="847618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88EB53C-98C2-455A-918C-0AD5D7F08027}">
      <dsp:nvSpPr>
        <dsp:cNvPr id="0" name=""/>
        <dsp:cNvSpPr/>
      </dsp:nvSpPr>
      <dsp:spPr>
        <a:xfrm>
          <a:off x="0" y="1889759"/>
          <a:ext cx="105952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9E26D21-C59E-4F49-B4C1-9403B8ECC5F3}">
      <dsp:nvSpPr>
        <dsp:cNvPr id="0" name=""/>
        <dsp:cNvSpPr/>
      </dsp:nvSpPr>
      <dsp:spPr>
        <a:xfrm>
          <a:off x="0" y="1889759"/>
          <a:ext cx="2119047" cy="94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Data Mixers</a:t>
          </a:r>
        </a:p>
      </dsp:txBody>
      <dsp:txXfrm>
        <a:off x="0" y="1889759"/>
        <a:ext cx="2119047" cy="944879"/>
      </dsp:txXfrm>
    </dsp:sp>
    <dsp:sp modelId="{9800C497-D5CB-4E9E-9699-0BBBA24E067C}">
      <dsp:nvSpPr>
        <dsp:cNvPr id="0" name=""/>
        <dsp:cNvSpPr/>
      </dsp:nvSpPr>
      <dsp:spPr>
        <a:xfrm>
          <a:off x="2277975" y="1932667"/>
          <a:ext cx="8317261" cy="85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dirty="0">
              <a:solidFill>
                <a:srgbClr val="000000"/>
              </a:solidFill>
              <a:effectLst/>
            </a:rPr>
            <a:t>Combinan datos de una gran variedad de fuentes. 
</a:t>
          </a:r>
          <a:endParaRPr lang="en-ZA" sz="2400" kern="1200" dirty="0">
            <a:solidFill>
              <a:srgbClr val="000000"/>
            </a:solidFill>
            <a:effectLst/>
          </a:endParaRPr>
        </a:p>
      </dsp:txBody>
      <dsp:txXfrm>
        <a:off x="2277975" y="1932667"/>
        <a:ext cx="8317261" cy="858142"/>
      </dsp:txXfrm>
    </dsp:sp>
    <dsp:sp modelId="{C2F91489-08DA-402C-98CA-8CD02F851209}">
      <dsp:nvSpPr>
        <dsp:cNvPr id="0" name=""/>
        <dsp:cNvSpPr/>
      </dsp:nvSpPr>
      <dsp:spPr>
        <a:xfrm>
          <a:off x="2119047" y="2790810"/>
          <a:ext cx="847618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7E10E2D-676B-4C16-BDA8-4C828482022F}">
      <dsp:nvSpPr>
        <dsp:cNvPr id="0" name=""/>
        <dsp:cNvSpPr/>
      </dsp:nvSpPr>
      <dsp:spPr>
        <a:xfrm>
          <a:off x="0" y="2834639"/>
          <a:ext cx="105952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5BFD7A9-2D3F-4DE7-9554-1A14B3859C8C}">
      <dsp:nvSpPr>
        <dsp:cNvPr id="0" name=""/>
        <dsp:cNvSpPr/>
      </dsp:nvSpPr>
      <dsp:spPr>
        <a:xfrm>
          <a:off x="0" y="2834639"/>
          <a:ext cx="2119047" cy="94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kern="1200" dirty="0" err="1">
              <a:effectLst>
                <a:outerShdw blurRad="38100" dist="38100" dir="2700000" algn="tl">
                  <a:srgbClr val="000000">
                    <a:alpha val="43137"/>
                  </a:srgbClr>
                </a:outerShdw>
              </a:effectLst>
            </a:rPr>
            <a:t>Dataphobes</a:t>
          </a:r>
          <a:endParaRPr lang="en-ZA" sz="2400" kern="1200" dirty="0">
            <a:effectLst>
              <a:outerShdw blurRad="38100" dist="38100" dir="2700000" algn="tl">
                <a:srgbClr val="000000">
                  <a:alpha val="43137"/>
                </a:srgbClr>
              </a:outerShdw>
            </a:effectLst>
          </a:endParaRPr>
        </a:p>
      </dsp:txBody>
      <dsp:txXfrm>
        <a:off x="0" y="2834639"/>
        <a:ext cx="2119047" cy="944879"/>
      </dsp:txXfrm>
    </dsp:sp>
    <dsp:sp modelId="{60A93187-5423-4B44-954E-AE9CDD16407B}">
      <dsp:nvSpPr>
        <dsp:cNvPr id="0" name=""/>
        <dsp:cNvSpPr/>
      </dsp:nvSpPr>
      <dsp:spPr>
        <a:xfrm>
          <a:off x="2277975" y="2877547"/>
          <a:ext cx="8317261" cy="85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dirty="0">
              <a:solidFill>
                <a:srgbClr val="000000"/>
              </a:solidFill>
              <a:effectLst/>
            </a:rPr>
            <a:t>Trabajan con conjuntos de datos pequeños y pocas fuentes de datos, y no utilizan datos ni análisis para la toma de decisiones. 
</a:t>
          </a:r>
          <a:endParaRPr lang="en-ZA" sz="2400" kern="1200" dirty="0">
            <a:solidFill>
              <a:srgbClr val="000000"/>
            </a:solidFill>
            <a:effectLst/>
          </a:endParaRPr>
        </a:p>
      </dsp:txBody>
      <dsp:txXfrm>
        <a:off x="2277975" y="2877547"/>
        <a:ext cx="8317261" cy="858142"/>
      </dsp:txXfrm>
    </dsp:sp>
    <dsp:sp modelId="{BF1B621C-1C74-476E-9ACD-0ECC3776717E}">
      <dsp:nvSpPr>
        <dsp:cNvPr id="0" name=""/>
        <dsp:cNvSpPr/>
      </dsp:nvSpPr>
      <dsp:spPr>
        <a:xfrm>
          <a:off x="2119047" y="3735690"/>
          <a:ext cx="847618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1F2BE-574D-4558-9374-4495B0E5A04D}">
      <dsp:nvSpPr>
        <dsp:cNvPr id="0" name=""/>
        <dsp:cNvSpPr/>
      </dsp:nvSpPr>
      <dsp:spPr>
        <a:xfrm>
          <a:off x="3104" y="453449"/>
          <a:ext cx="2462564" cy="18024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effectLst>
                <a:outerShdw blurRad="38100" dist="38100" dir="2700000" algn="tl">
                  <a:srgbClr val="000000">
                    <a:alpha val="43137"/>
                  </a:srgbClr>
                </a:outerShdw>
              </a:effectLst>
            </a:rPr>
            <a:t>Describir la naturaleza, el alcance, el contexto y los fines del procesamiento</a:t>
          </a:r>
          <a:endParaRPr lang="en-ZA" sz="2200" kern="1200" dirty="0">
            <a:effectLst>
              <a:outerShdw blurRad="38100" dist="38100" dir="2700000" algn="tl">
                <a:srgbClr val="000000">
                  <a:alpha val="43137"/>
                </a:srgbClr>
              </a:outerShdw>
            </a:effectLst>
          </a:endParaRPr>
        </a:p>
      </dsp:txBody>
      <dsp:txXfrm>
        <a:off x="3104" y="453449"/>
        <a:ext cx="2462564" cy="1802434"/>
      </dsp:txXfrm>
    </dsp:sp>
    <dsp:sp modelId="{662805F4-09BC-4095-9D16-D5A4911BD8F8}">
      <dsp:nvSpPr>
        <dsp:cNvPr id="0" name=""/>
        <dsp:cNvSpPr/>
      </dsp:nvSpPr>
      <dsp:spPr>
        <a:xfrm>
          <a:off x="2711925" y="453449"/>
          <a:ext cx="2462564" cy="18024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effectLst>
                <a:outerShdw blurRad="38100" dist="38100" dir="2700000" algn="tl">
                  <a:srgbClr val="000000">
                    <a:alpha val="43137"/>
                  </a:srgbClr>
                </a:outerShdw>
              </a:effectLst>
            </a:rPr>
            <a:t>Evaluar la necesidad, la proporcionalidad y las medidas de cumplimiento</a:t>
          </a:r>
          <a:endParaRPr lang="en-ZA" sz="2400" kern="1200" dirty="0">
            <a:effectLst>
              <a:outerShdw blurRad="38100" dist="38100" dir="2700000" algn="tl">
                <a:srgbClr val="000000">
                  <a:alpha val="43137"/>
                </a:srgbClr>
              </a:outerShdw>
            </a:effectLst>
          </a:endParaRPr>
        </a:p>
      </dsp:txBody>
      <dsp:txXfrm>
        <a:off x="2711925" y="453449"/>
        <a:ext cx="2462564" cy="1802434"/>
      </dsp:txXfrm>
    </dsp:sp>
    <dsp:sp modelId="{A896728E-EA13-4952-B766-5326AABA1797}">
      <dsp:nvSpPr>
        <dsp:cNvPr id="0" name=""/>
        <dsp:cNvSpPr/>
      </dsp:nvSpPr>
      <dsp:spPr>
        <a:xfrm>
          <a:off x="5420746" y="453449"/>
          <a:ext cx="2462564" cy="18024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effectLst>
                <a:outerShdw blurRad="38100" dist="38100" dir="2700000" algn="tl">
                  <a:srgbClr val="000000">
                    <a:alpha val="43137"/>
                  </a:srgbClr>
                </a:outerShdw>
              </a:effectLst>
            </a:rPr>
            <a:t>Identificar y evaluar los riesgos para las personas</a:t>
          </a:r>
          <a:endParaRPr lang="en-ZA" sz="2400" kern="1200" dirty="0">
            <a:effectLst>
              <a:outerShdw blurRad="38100" dist="38100" dir="2700000" algn="tl">
                <a:srgbClr val="000000">
                  <a:alpha val="43137"/>
                </a:srgbClr>
              </a:outerShdw>
            </a:effectLst>
          </a:endParaRPr>
        </a:p>
      </dsp:txBody>
      <dsp:txXfrm>
        <a:off x="5420746" y="453449"/>
        <a:ext cx="2462564" cy="1802434"/>
      </dsp:txXfrm>
    </dsp:sp>
    <dsp:sp modelId="{B2B65696-7A78-4456-9A4D-01E8388BAB00}">
      <dsp:nvSpPr>
        <dsp:cNvPr id="0" name=""/>
        <dsp:cNvSpPr/>
      </dsp:nvSpPr>
      <dsp:spPr>
        <a:xfrm>
          <a:off x="8129568" y="453449"/>
          <a:ext cx="2462564" cy="18024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effectLst>
                <a:outerShdw blurRad="38100" dist="38100" dir="2700000" algn="tl">
                  <a:srgbClr val="000000">
                    <a:alpha val="43137"/>
                  </a:srgbClr>
                </a:outerShdw>
              </a:effectLst>
            </a:rPr>
            <a:t>Identificar cualquier medida adicional para mitigar esos riesgos</a:t>
          </a:r>
          <a:endParaRPr lang="en-ZA" sz="2400" kern="1200" dirty="0">
            <a:effectLst>
              <a:outerShdw blurRad="38100" dist="38100" dir="2700000" algn="tl">
                <a:srgbClr val="000000">
                  <a:alpha val="43137"/>
                </a:srgbClr>
              </a:outerShdw>
            </a:effectLst>
          </a:endParaRPr>
        </a:p>
      </dsp:txBody>
      <dsp:txXfrm>
        <a:off x="8129568" y="453449"/>
        <a:ext cx="2462564" cy="18024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6EE60-C34A-4D09-A3A2-B7CB14577C06}">
      <dsp:nvSpPr>
        <dsp:cNvPr id="0" name=""/>
        <dsp:cNvSpPr/>
      </dsp:nvSpPr>
      <dsp:spPr>
        <a:xfrm>
          <a:off x="9312" y="634039"/>
          <a:ext cx="2783319" cy="166999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1. Define </a:t>
          </a:r>
          <a:r>
            <a:rPr lang="en-ZA" sz="2400" kern="1200" dirty="0" err="1">
              <a:effectLst>
                <a:outerShdw blurRad="38100" dist="38100" dir="2700000" algn="tl">
                  <a:srgbClr val="000000">
                    <a:alpha val="43137"/>
                  </a:srgbClr>
                </a:outerShdw>
              </a:effectLst>
            </a:rPr>
            <a:t>tu</a:t>
          </a:r>
          <a:r>
            <a:rPr lang="en-ZA" sz="2400" kern="1200" dirty="0">
              <a:effectLst>
                <a:outerShdw blurRad="38100" dist="38100" dir="2700000" algn="tl">
                  <a:srgbClr val="000000">
                    <a:alpha val="43137"/>
                  </a:srgbClr>
                </a:outerShdw>
              </a:effectLst>
            </a:rPr>
            <a:t> </a:t>
          </a:r>
          <a:r>
            <a:rPr lang="en-ZA" sz="2400" kern="1200" dirty="0" err="1">
              <a:effectLst>
                <a:outerShdw blurRad="38100" dist="38100" dir="2700000" algn="tl">
                  <a:srgbClr val="000000">
                    <a:alpha val="43137"/>
                  </a:srgbClr>
                </a:outerShdw>
              </a:effectLst>
            </a:rPr>
            <a:t>propósito</a:t>
          </a:r>
          <a:endParaRPr lang="en-ZA" sz="2400" kern="1200" dirty="0">
            <a:effectLst>
              <a:outerShdw blurRad="38100" dist="38100" dir="2700000" algn="tl">
                <a:srgbClr val="000000">
                  <a:alpha val="43137"/>
                </a:srgbClr>
              </a:outerShdw>
            </a:effectLst>
          </a:endParaRPr>
        </a:p>
      </dsp:txBody>
      <dsp:txXfrm>
        <a:off x="58224" y="682951"/>
        <a:ext cx="2685495" cy="1572167"/>
      </dsp:txXfrm>
    </dsp:sp>
    <dsp:sp modelId="{48B2439A-51E0-4C46-8B4E-3F658CED034A}">
      <dsp:nvSpPr>
        <dsp:cNvPr id="0" name=""/>
        <dsp:cNvSpPr/>
      </dsp:nvSpPr>
      <dsp:spPr>
        <a:xfrm>
          <a:off x="3070963" y="1123903"/>
          <a:ext cx="590063" cy="69026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ZA" sz="1900" kern="1200"/>
        </a:p>
      </dsp:txBody>
      <dsp:txXfrm>
        <a:off x="3070963" y="1261956"/>
        <a:ext cx="413044" cy="414157"/>
      </dsp:txXfrm>
    </dsp:sp>
    <dsp:sp modelId="{67E64387-A9E9-43DC-9EF3-56AD70127E5A}">
      <dsp:nvSpPr>
        <dsp:cNvPr id="0" name=""/>
        <dsp:cNvSpPr/>
      </dsp:nvSpPr>
      <dsp:spPr>
        <a:xfrm>
          <a:off x="3905958" y="634039"/>
          <a:ext cx="2783319" cy="166999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effectLst>
                <a:outerShdw blurRad="38100" dist="38100" dir="2700000" algn="tl">
                  <a:srgbClr val="000000">
                    <a:alpha val="43137"/>
                  </a:srgbClr>
                </a:outerShdw>
              </a:effectLst>
            </a:rPr>
            <a:t>2. Sea lo más específico posible</a:t>
          </a:r>
          <a:endParaRPr lang="en-ZA" sz="2400" kern="1200" dirty="0">
            <a:effectLst>
              <a:outerShdw blurRad="38100" dist="38100" dir="2700000" algn="tl">
                <a:srgbClr val="000000">
                  <a:alpha val="43137"/>
                </a:srgbClr>
              </a:outerShdw>
            </a:effectLst>
          </a:endParaRPr>
        </a:p>
      </dsp:txBody>
      <dsp:txXfrm>
        <a:off x="3954870" y="682951"/>
        <a:ext cx="2685495" cy="1572167"/>
      </dsp:txXfrm>
    </dsp:sp>
    <dsp:sp modelId="{E094566B-4D87-4E1F-9326-56BCDC9886B3}">
      <dsp:nvSpPr>
        <dsp:cNvPr id="0" name=""/>
        <dsp:cNvSpPr/>
      </dsp:nvSpPr>
      <dsp:spPr>
        <a:xfrm>
          <a:off x="6967609" y="1123903"/>
          <a:ext cx="590063" cy="69026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ZA" sz="1900" kern="1200"/>
        </a:p>
      </dsp:txBody>
      <dsp:txXfrm>
        <a:off x="6967609" y="1261956"/>
        <a:ext cx="413044" cy="414157"/>
      </dsp:txXfrm>
    </dsp:sp>
    <dsp:sp modelId="{C3E82436-2572-4E6B-95D4-0BADF4C92E71}">
      <dsp:nvSpPr>
        <dsp:cNvPr id="0" name=""/>
        <dsp:cNvSpPr/>
      </dsp:nvSpPr>
      <dsp:spPr>
        <a:xfrm>
          <a:off x="7802605" y="634039"/>
          <a:ext cx="2783319" cy="166999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effectLst>
                <a:outerShdw blurRad="38100" dist="38100" dir="2700000" algn="tl">
                  <a:srgbClr val="000000">
                    <a:alpha val="43137"/>
                  </a:srgbClr>
                </a:outerShdw>
              </a:effectLst>
            </a:rPr>
            <a:t>3. Decida si necesita ajustar o aumentar la recopilación de datos</a:t>
          </a:r>
          <a:endParaRPr lang="en-ZA" sz="2400" kern="1200" dirty="0">
            <a:effectLst>
              <a:outerShdw blurRad="38100" dist="38100" dir="2700000" algn="tl">
                <a:srgbClr val="000000">
                  <a:alpha val="43137"/>
                </a:srgbClr>
              </a:outerShdw>
            </a:effectLst>
          </a:endParaRPr>
        </a:p>
      </dsp:txBody>
      <dsp:txXfrm>
        <a:off x="7851517" y="682951"/>
        <a:ext cx="2685495" cy="15721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19932-8067-4438-ACB8-58874A956FE8}">
      <dsp:nvSpPr>
        <dsp:cNvPr id="0" name=""/>
        <dsp:cNvSpPr/>
      </dsp:nvSpPr>
      <dsp:spPr>
        <a:xfrm>
          <a:off x="514867" y="969"/>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effectLst>
                <a:outerShdw blurRad="38100" dist="38100" dir="2700000" algn="tl">
                  <a:srgbClr val="000000">
                    <a:alpha val="43137"/>
                  </a:srgbClr>
                </a:outerShdw>
              </a:effectLst>
            </a:rPr>
            <a:t>1. </a:t>
          </a:r>
          <a:r>
            <a:rPr lang="en-ZA" sz="1800" kern="1200" dirty="0" err="1">
              <a:effectLst>
                <a:outerShdw blurRad="38100" dist="38100" dir="2700000" algn="tl">
                  <a:srgbClr val="000000">
                    <a:alpha val="43137"/>
                  </a:srgbClr>
                </a:outerShdw>
              </a:effectLst>
            </a:rPr>
            <a:t>Reformula</a:t>
          </a:r>
          <a:r>
            <a:rPr lang="en-ZA" sz="1800" kern="1200" dirty="0">
              <a:effectLst>
                <a:outerShdw blurRad="38100" dist="38100" dir="2700000" algn="tl">
                  <a:srgbClr val="000000">
                    <a:alpha val="43137"/>
                  </a:srgbClr>
                </a:outerShdw>
              </a:effectLst>
            </a:rPr>
            <a:t> la </a:t>
          </a:r>
          <a:r>
            <a:rPr lang="en-ZA" sz="1800" kern="1200" dirty="0" err="1">
              <a:effectLst>
                <a:outerShdw blurRad="38100" dist="38100" dir="2700000" algn="tl">
                  <a:srgbClr val="000000">
                    <a:alpha val="43137"/>
                  </a:srgbClr>
                </a:outerShdw>
              </a:effectLst>
            </a:rPr>
            <a:t>pregunta</a:t>
          </a:r>
          <a:r>
            <a:rPr lang="en-ZA" sz="1800" kern="1200" dirty="0">
              <a:effectLst>
                <a:outerShdw blurRad="38100" dist="38100" dir="2700000" algn="tl">
                  <a:srgbClr val="000000">
                    <a:alpha val="43137"/>
                  </a:srgbClr>
                </a:outerShdw>
              </a:effectLst>
            </a:rPr>
            <a:t>.</a:t>
          </a:r>
        </a:p>
      </dsp:txBody>
      <dsp:txXfrm>
        <a:off x="514867" y="969"/>
        <a:ext cx="2365793" cy="1419476"/>
      </dsp:txXfrm>
    </dsp:sp>
    <dsp:sp modelId="{E0A6EAA3-D9F6-4150-8525-859323E9FA01}">
      <dsp:nvSpPr>
        <dsp:cNvPr id="0" name=""/>
        <dsp:cNvSpPr/>
      </dsp:nvSpPr>
      <dsp:spPr>
        <a:xfrm>
          <a:off x="3117241" y="969"/>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effectLst>
                <a:outerShdw blurRad="38100" dist="38100" dir="2700000" algn="tl">
                  <a:srgbClr val="000000">
                    <a:alpha val="43137"/>
                  </a:srgbClr>
                </a:outerShdw>
              </a:effectLst>
            </a:rPr>
            <a:t>2. Considera una versión más amplia o más estrecha de la pregunta.</a:t>
          </a:r>
          <a:endParaRPr lang="en-ZA" sz="1800" kern="1200" dirty="0">
            <a:effectLst>
              <a:outerShdw blurRad="38100" dist="38100" dir="2700000" algn="tl">
                <a:srgbClr val="000000">
                  <a:alpha val="43137"/>
                </a:srgbClr>
              </a:outerShdw>
            </a:effectLst>
          </a:endParaRPr>
        </a:p>
      </dsp:txBody>
      <dsp:txXfrm>
        <a:off x="3117241" y="969"/>
        <a:ext cx="2365793" cy="1419476"/>
      </dsp:txXfrm>
    </dsp:sp>
    <dsp:sp modelId="{FC5996B8-A0D2-4BEA-9BAA-CC71FF8C7A9B}">
      <dsp:nvSpPr>
        <dsp:cNvPr id="0" name=""/>
        <dsp:cNvSpPr/>
      </dsp:nvSpPr>
      <dsp:spPr>
        <a:xfrm>
          <a:off x="5719614" y="969"/>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effectLst>
                <a:outerShdw blurRad="38100" dist="38100" dir="2700000" algn="tl">
                  <a:srgbClr val="000000">
                    <a:alpha val="43137"/>
                  </a:srgbClr>
                </a:outerShdw>
              </a:effectLst>
            </a:rPr>
            <a:t>3. Reescribe la pregunta desde la perspectiva de las diferentes partes interesadas.</a:t>
          </a:r>
          <a:endParaRPr lang="en-ZA" sz="1700" kern="1200" dirty="0">
            <a:effectLst>
              <a:outerShdw blurRad="38100" dist="38100" dir="2700000" algn="tl">
                <a:srgbClr val="000000">
                  <a:alpha val="43137"/>
                </a:srgbClr>
              </a:outerShdw>
            </a:effectLst>
          </a:endParaRPr>
        </a:p>
      </dsp:txBody>
      <dsp:txXfrm>
        <a:off x="5719614" y="969"/>
        <a:ext cx="2365793" cy="1419476"/>
      </dsp:txXfrm>
    </dsp:sp>
    <dsp:sp modelId="{4C9F8E85-2A48-47DF-A9CF-6DABD2EE1A7C}">
      <dsp:nvSpPr>
        <dsp:cNvPr id="0" name=""/>
        <dsp:cNvSpPr/>
      </dsp:nvSpPr>
      <dsp:spPr>
        <a:xfrm>
          <a:off x="8321987" y="969"/>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effectLst>
                <a:outerShdw blurRad="38100" dist="38100" dir="2700000" algn="tl">
                  <a:srgbClr val="000000">
                    <a:alpha val="43137"/>
                  </a:srgbClr>
                </a:outerShdw>
              </a:effectLst>
            </a:rPr>
            <a:t>4. Supón que hay más de una solución posible.</a:t>
          </a:r>
          <a:endParaRPr lang="en-ZA" sz="1800" kern="1200" dirty="0">
            <a:effectLst>
              <a:outerShdw blurRad="38100" dist="38100" dir="2700000" algn="tl">
                <a:srgbClr val="000000">
                  <a:alpha val="43137"/>
                </a:srgbClr>
              </a:outerShdw>
            </a:effectLst>
          </a:endParaRPr>
        </a:p>
      </dsp:txBody>
      <dsp:txXfrm>
        <a:off x="8321987" y="969"/>
        <a:ext cx="2365793" cy="1419476"/>
      </dsp:txXfrm>
    </dsp:sp>
    <dsp:sp modelId="{086F071C-1E50-4F2C-8572-566F3BFA62B0}">
      <dsp:nvSpPr>
        <dsp:cNvPr id="0" name=""/>
        <dsp:cNvSpPr/>
      </dsp:nvSpPr>
      <dsp:spPr>
        <a:xfrm>
          <a:off x="3117241" y="1657024"/>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effectLst>
                <a:outerShdw blurRad="38100" dist="38100" dir="2700000" algn="tl">
                  <a:srgbClr val="000000">
                    <a:alpha val="43137"/>
                  </a:srgbClr>
                </a:outerShdw>
              </a:effectLst>
            </a:rPr>
            <a:t>5. Usa el lenguaje para enmarcar la pregunta de una manera más emocionante.</a:t>
          </a:r>
          <a:endParaRPr lang="en-ZA" sz="1800" kern="1200" dirty="0">
            <a:effectLst>
              <a:outerShdw blurRad="38100" dist="38100" dir="2700000" algn="tl">
                <a:srgbClr val="000000">
                  <a:alpha val="43137"/>
                </a:srgbClr>
              </a:outerShdw>
            </a:effectLst>
          </a:endParaRPr>
        </a:p>
      </dsp:txBody>
      <dsp:txXfrm>
        <a:off x="3117241" y="1657024"/>
        <a:ext cx="2365793" cy="1419476"/>
      </dsp:txXfrm>
    </dsp:sp>
    <dsp:sp modelId="{F686311B-D1E7-4C50-BDBE-090812028122}">
      <dsp:nvSpPr>
        <dsp:cNvPr id="0" name=""/>
        <dsp:cNvSpPr/>
      </dsp:nvSpPr>
      <dsp:spPr>
        <a:xfrm>
          <a:off x="5719614" y="1657024"/>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effectLst>
                <a:outerShdw blurRad="38100" dist="38100" dir="2700000" algn="tl">
                  <a:srgbClr val="000000">
                    <a:alpha val="43137"/>
                  </a:srgbClr>
                </a:outerShdw>
              </a:effectLst>
            </a:rPr>
            <a:t>6. Invierte la pregunta y piense en lo que haría para generar un resultado opuesto.</a:t>
          </a:r>
          <a:endParaRPr lang="en-ZA" sz="1800" kern="1200" dirty="0">
            <a:effectLst>
              <a:outerShdw blurRad="38100" dist="38100" dir="2700000" algn="tl">
                <a:srgbClr val="000000">
                  <a:alpha val="43137"/>
                </a:srgbClr>
              </a:outerShdw>
            </a:effectLst>
          </a:endParaRPr>
        </a:p>
      </dsp:txBody>
      <dsp:txXfrm>
        <a:off x="5719614" y="1657024"/>
        <a:ext cx="2365793" cy="14194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43C6D-F989-4C5D-861E-C690513145E3}">
      <dsp:nvSpPr>
        <dsp:cNvPr id="0" name=""/>
        <dsp:cNvSpPr/>
      </dsp:nvSpPr>
      <dsp:spPr>
        <a:xfrm>
          <a:off x="5792" y="501806"/>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err="1">
              <a:effectLst>
                <a:outerShdw blurRad="38100" dist="38100" dir="2700000" algn="tl">
                  <a:srgbClr val="000000">
                    <a:alpha val="43137"/>
                  </a:srgbClr>
                </a:outerShdw>
              </a:effectLst>
            </a:rPr>
            <a:t>Asistencia</a:t>
          </a:r>
          <a:r>
            <a:rPr lang="en-ZA" sz="2400" kern="1200" dirty="0">
              <a:effectLst>
                <a:outerShdw blurRad="38100" dist="38100" dir="2700000" algn="tl">
                  <a:srgbClr val="000000">
                    <a:alpha val="43137"/>
                  </a:srgbClr>
                </a:outerShdw>
              </a:effectLst>
            </a:rPr>
            <a:t> </a:t>
          </a:r>
          <a:r>
            <a:rPr lang="en-ZA" sz="2400" kern="1200" dirty="0" err="1">
              <a:effectLst>
                <a:outerShdw blurRad="38100" dist="38100" dir="2700000" algn="tl">
                  <a:srgbClr val="000000">
                    <a:alpha val="43137"/>
                  </a:srgbClr>
                </a:outerShdw>
              </a:effectLst>
            </a:rPr>
            <a:t>remota</a:t>
          </a:r>
          <a:endParaRPr lang="en-ZA" sz="2400" kern="1200" dirty="0">
            <a:effectLst>
              <a:outerShdw blurRad="38100" dist="38100" dir="2700000" algn="tl">
                <a:srgbClr val="000000">
                  <a:alpha val="43137"/>
                </a:srgbClr>
              </a:outerShdw>
            </a:effectLst>
          </a:endParaRPr>
        </a:p>
      </dsp:txBody>
      <dsp:txXfrm>
        <a:off x="5792" y="501806"/>
        <a:ext cx="2563825" cy="1464537"/>
      </dsp:txXfrm>
    </dsp:sp>
    <dsp:sp modelId="{AE1D274E-7472-4404-8C97-FCC0E01DC424}">
      <dsp:nvSpPr>
        <dsp:cNvPr id="0" name=""/>
        <dsp:cNvSpPr/>
      </dsp:nvSpPr>
      <dsp:spPr>
        <a:xfrm>
          <a:off x="2784605" y="501806"/>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err="1">
              <a:effectLst>
                <a:outerShdw blurRad="38100" dist="38100" dir="2700000" algn="tl">
                  <a:srgbClr val="000000">
                    <a:alpha val="43137"/>
                  </a:srgbClr>
                </a:outerShdw>
              </a:effectLst>
            </a:rPr>
            <a:t>Capacitación</a:t>
          </a:r>
          <a:r>
            <a:rPr lang="en-ZA" sz="2400" kern="1200" dirty="0">
              <a:effectLst>
                <a:outerShdw blurRad="38100" dist="38100" dir="2700000" algn="tl">
                  <a:srgbClr val="000000">
                    <a:alpha val="43137"/>
                  </a:srgbClr>
                </a:outerShdw>
              </a:effectLst>
            </a:rPr>
            <a:t> </a:t>
          </a:r>
          <a:r>
            <a:rPr lang="en-ZA" sz="2400" kern="1200" dirty="0" err="1">
              <a:effectLst>
                <a:outerShdw blurRad="38100" dist="38100" dir="2700000" algn="tl">
                  <a:srgbClr val="000000">
                    <a:alpha val="43137"/>
                  </a:srgbClr>
                </a:outerShdw>
              </a:effectLst>
            </a:rPr>
            <a:t>en</a:t>
          </a:r>
          <a:r>
            <a:rPr lang="en-ZA" sz="2400" kern="1200" dirty="0">
              <a:effectLst>
                <a:outerShdw blurRad="38100" dist="38100" dir="2700000" algn="tl">
                  <a:srgbClr val="000000">
                    <a:alpha val="43137"/>
                  </a:srgbClr>
                </a:outerShdw>
              </a:effectLst>
            </a:rPr>
            <a:t> </a:t>
          </a:r>
          <a:r>
            <a:rPr lang="en-ZA" sz="2400" kern="1200" dirty="0" err="1">
              <a:effectLst>
                <a:outerShdw blurRad="38100" dist="38100" dir="2700000" algn="tl">
                  <a:srgbClr val="000000">
                    <a:alpha val="43137"/>
                  </a:srgbClr>
                </a:outerShdw>
              </a:effectLst>
            </a:rPr>
            <a:t>el</a:t>
          </a:r>
          <a:r>
            <a:rPr lang="en-ZA" sz="2400" kern="1200" dirty="0">
              <a:effectLst>
                <a:outerShdw blurRad="38100" dist="38100" dir="2700000" algn="tl">
                  <a:srgbClr val="000000">
                    <a:alpha val="43137"/>
                  </a:srgbClr>
                </a:outerShdw>
              </a:effectLst>
            </a:rPr>
            <a:t> </a:t>
          </a:r>
          <a:r>
            <a:rPr lang="en-ZA" sz="2400" kern="1200" dirty="0" err="1">
              <a:effectLst>
                <a:outerShdw blurRad="38100" dist="38100" dir="2700000" algn="tl">
                  <a:srgbClr val="000000">
                    <a:alpha val="43137"/>
                  </a:srgbClr>
                </a:outerShdw>
              </a:effectLst>
            </a:rPr>
            <a:t>trabajo</a:t>
          </a:r>
          <a:endParaRPr lang="en-ZA" sz="2400" kern="1200" dirty="0">
            <a:effectLst>
              <a:outerShdw blurRad="38100" dist="38100" dir="2700000" algn="tl">
                <a:srgbClr val="000000">
                  <a:alpha val="43137"/>
                </a:srgbClr>
              </a:outerShdw>
            </a:effectLst>
          </a:endParaRPr>
        </a:p>
      </dsp:txBody>
      <dsp:txXfrm>
        <a:off x="2784605" y="501806"/>
        <a:ext cx="2563825" cy="1464537"/>
      </dsp:txXfrm>
    </dsp:sp>
    <dsp:sp modelId="{0F4F184D-E78E-4511-8C61-4CE42614968C}">
      <dsp:nvSpPr>
        <dsp:cNvPr id="0" name=""/>
        <dsp:cNvSpPr/>
      </dsp:nvSpPr>
      <dsp:spPr>
        <a:xfrm>
          <a:off x="5563417" y="501806"/>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err="1">
              <a:effectLst>
                <a:outerShdw blurRad="38100" dist="38100" dir="2700000" algn="tl">
                  <a:srgbClr val="000000">
                    <a:alpha val="43137"/>
                  </a:srgbClr>
                </a:outerShdw>
              </a:effectLst>
            </a:rPr>
            <a:t>Colaboraciones</a:t>
          </a:r>
          <a:r>
            <a:rPr lang="en-ZA" sz="2400" kern="1200" dirty="0">
              <a:effectLst>
                <a:outerShdw blurRad="38100" dist="38100" dir="2700000" algn="tl">
                  <a:srgbClr val="000000">
                    <a:alpha val="43137"/>
                  </a:srgbClr>
                </a:outerShdw>
              </a:effectLst>
            </a:rPr>
            <a:t> </a:t>
          </a:r>
          <a:r>
            <a:rPr lang="en-ZA" sz="2400" kern="1200" dirty="0" err="1">
              <a:effectLst>
                <a:outerShdw blurRad="38100" dist="38100" dir="2700000" algn="tl">
                  <a:srgbClr val="000000">
                    <a:alpha val="43137"/>
                  </a:srgbClr>
                </a:outerShdw>
              </a:effectLst>
            </a:rPr>
            <a:t>remotas</a:t>
          </a:r>
          <a:endParaRPr lang="en-ZA" sz="2400" kern="1200" dirty="0">
            <a:effectLst>
              <a:outerShdw blurRad="38100" dist="38100" dir="2700000" algn="tl">
                <a:srgbClr val="000000">
                  <a:alpha val="43137"/>
                </a:srgbClr>
              </a:outerShdw>
            </a:effectLst>
          </a:endParaRPr>
        </a:p>
      </dsp:txBody>
      <dsp:txXfrm>
        <a:off x="5563417" y="501806"/>
        <a:ext cx="2563825" cy="1464537"/>
      </dsp:txXfrm>
    </dsp:sp>
    <dsp:sp modelId="{BEA81A2C-CD96-4E65-9463-A078A179EF03}">
      <dsp:nvSpPr>
        <dsp:cNvPr id="0" name=""/>
        <dsp:cNvSpPr/>
      </dsp:nvSpPr>
      <dsp:spPr>
        <a:xfrm>
          <a:off x="8342230" y="501806"/>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err="1">
              <a:effectLst>
                <a:outerShdw blurRad="38100" dist="38100" dir="2700000" algn="tl">
                  <a:srgbClr val="000000">
                    <a:alpha val="43137"/>
                  </a:srgbClr>
                </a:outerShdw>
              </a:effectLst>
            </a:rPr>
            <a:t>Tareas</a:t>
          </a:r>
          <a:r>
            <a:rPr lang="en-ZA" sz="2400" kern="1200" dirty="0">
              <a:effectLst>
                <a:outerShdw blurRad="38100" dist="38100" dir="2700000" algn="tl">
                  <a:srgbClr val="000000">
                    <a:alpha val="43137"/>
                  </a:srgbClr>
                </a:outerShdw>
              </a:effectLst>
            </a:rPr>
            <a:t> </a:t>
          </a:r>
          <a:r>
            <a:rPr lang="en-ZA" sz="2400" kern="1200" dirty="0" err="1">
              <a:effectLst>
                <a:outerShdw blurRad="38100" dist="38100" dir="2700000" algn="tl">
                  <a:srgbClr val="000000">
                    <a:alpha val="43137"/>
                  </a:srgbClr>
                </a:outerShdw>
              </a:effectLst>
            </a:rPr>
            <a:t>asistidas</a:t>
          </a:r>
          <a:r>
            <a:rPr lang="en-ZA" sz="2400" kern="1200" dirty="0">
              <a:effectLst>
                <a:outerShdw blurRad="38100" dist="38100" dir="2700000" algn="tl">
                  <a:srgbClr val="000000">
                    <a:alpha val="43137"/>
                  </a:srgbClr>
                </a:outerShdw>
              </a:effectLst>
            </a:rPr>
            <a:t> </a:t>
          </a:r>
          <a:r>
            <a:rPr lang="en-ZA" sz="2400" kern="1200" dirty="0" err="1">
              <a:effectLst>
                <a:outerShdw blurRad="38100" dist="38100" dir="2700000" algn="tl">
                  <a:srgbClr val="000000">
                    <a:alpha val="43137"/>
                  </a:srgbClr>
                </a:outerShdw>
              </a:effectLst>
            </a:rPr>
            <a:t>por</a:t>
          </a:r>
          <a:r>
            <a:rPr lang="en-ZA" sz="2400" kern="1200" dirty="0">
              <a:effectLst>
                <a:outerShdw blurRad="38100" dist="38100" dir="2700000" algn="tl">
                  <a:srgbClr val="000000">
                    <a:alpha val="43137"/>
                  </a:srgbClr>
                </a:outerShdw>
              </a:effectLst>
            </a:rPr>
            <a:t> </a:t>
          </a:r>
          <a:r>
            <a:rPr lang="en-ZA" sz="2400" kern="1200" dirty="0" err="1">
              <a:effectLst>
                <a:outerShdw blurRad="38100" dist="38100" dir="2700000" algn="tl">
                  <a:srgbClr val="000000">
                    <a:alpha val="43137"/>
                  </a:srgbClr>
                </a:outerShdw>
              </a:effectLst>
            </a:rPr>
            <a:t>ordenador</a:t>
          </a:r>
          <a:endParaRPr lang="en-ZA" sz="2400" kern="1200" dirty="0">
            <a:effectLst>
              <a:outerShdw blurRad="38100" dist="38100" dir="2700000" algn="tl">
                <a:srgbClr val="000000">
                  <a:alpha val="43137"/>
                </a:srgbClr>
              </a:outerShdw>
            </a:effectLst>
          </a:endParaRPr>
        </a:p>
      </dsp:txBody>
      <dsp:txXfrm>
        <a:off x="8342230" y="501806"/>
        <a:ext cx="2563825" cy="1464537"/>
      </dsp:txXfrm>
    </dsp:sp>
    <dsp:sp modelId="{BA517B32-0A94-44B0-ACC3-0C47903532B7}">
      <dsp:nvSpPr>
        <dsp:cNvPr id="0" name=""/>
        <dsp:cNvSpPr/>
      </dsp:nvSpPr>
      <dsp:spPr>
        <a:xfrm>
          <a:off x="1395198" y="2181331"/>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err="1">
              <a:effectLst>
                <a:outerShdw blurRad="38100" dist="38100" dir="2700000" algn="tl">
                  <a:srgbClr val="000000">
                    <a:alpha val="43137"/>
                  </a:srgbClr>
                </a:outerShdw>
              </a:effectLst>
            </a:rPr>
            <a:t>Mantenimiento</a:t>
          </a:r>
          <a:r>
            <a:rPr lang="en-ZA" sz="2400" kern="1200" dirty="0">
              <a:effectLst>
                <a:outerShdw blurRad="38100" dist="38100" dir="2700000" algn="tl">
                  <a:srgbClr val="000000">
                    <a:alpha val="43137"/>
                  </a:srgbClr>
                </a:outerShdw>
              </a:effectLst>
            </a:rPr>
            <a:t> del </a:t>
          </a:r>
          <a:r>
            <a:rPr lang="en-ZA" sz="2400" kern="1200" dirty="0" err="1">
              <a:effectLst>
                <a:outerShdw blurRad="38100" dist="38100" dir="2700000" algn="tl">
                  <a:srgbClr val="000000">
                    <a:alpha val="43137"/>
                  </a:srgbClr>
                </a:outerShdw>
              </a:effectLst>
            </a:rPr>
            <a:t>producto</a:t>
          </a:r>
          <a:endParaRPr lang="en-ZA" sz="2400" kern="1200" dirty="0">
            <a:effectLst>
              <a:outerShdw blurRad="38100" dist="38100" dir="2700000" algn="tl">
                <a:srgbClr val="000000">
                  <a:alpha val="43137"/>
                </a:srgbClr>
              </a:outerShdw>
            </a:effectLst>
          </a:endParaRPr>
        </a:p>
      </dsp:txBody>
      <dsp:txXfrm>
        <a:off x="1395198" y="2181331"/>
        <a:ext cx="2563825" cy="1464537"/>
      </dsp:txXfrm>
    </dsp:sp>
    <dsp:sp modelId="{CF3AB257-EC61-41F6-97B0-E7DBC48B7B57}">
      <dsp:nvSpPr>
        <dsp:cNvPr id="0" name=""/>
        <dsp:cNvSpPr/>
      </dsp:nvSpPr>
      <dsp:spPr>
        <a:xfrm>
          <a:off x="4174011" y="2181331"/>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effectLst>
                <a:outerShdw blurRad="38100" dist="38100" dir="2700000" algn="tl">
                  <a:srgbClr val="000000">
                    <a:alpha val="43137"/>
                  </a:srgbClr>
                </a:outerShdw>
              </a:effectLst>
            </a:rPr>
            <a:t>Intercambio de conocimientos: registro de tareas históricas para la capacitación</a:t>
          </a:r>
          <a:endParaRPr lang="en-ZA" sz="2200" kern="1200" dirty="0">
            <a:effectLst>
              <a:outerShdw blurRad="38100" dist="38100" dir="2700000" algn="tl">
                <a:srgbClr val="000000">
                  <a:alpha val="43137"/>
                </a:srgbClr>
              </a:outerShdw>
            </a:effectLst>
          </a:endParaRPr>
        </a:p>
      </dsp:txBody>
      <dsp:txXfrm>
        <a:off x="4174011" y="2181331"/>
        <a:ext cx="2563825" cy="1464537"/>
      </dsp:txXfrm>
    </dsp:sp>
    <dsp:sp modelId="{0A396CB4-50A9-4D86-86E5-2BCCABFCBCCE}">
      <dsp:nvSpPr>
        <dsp:cNvPr id="0" name=""/>
        <dsp:cNvSpPr/>
      </dsp:nvSpPr>
      <dsp:spPr>
        <a:xfrm>
          <a:off x="6952824" y="2181331"/>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Ventas – </a:t>
          </a:r>
          <a:r>
            <a:rPr lang="en-ZA" sz="2400" kern="1200" dirty="0" err="1">
              <a:effectLst>
                <a:outerShdw blurRad="38100" dist="38100" dir="2700000" algn="tl">
                  <a:srgbClr val="000000">
                    <a:alpha val="43137"/>
                  </a:srgbClr>
                </a:outerShdw>
              </a:effectLst>
            </a:rPr>
            <a:t>diseño</a:t>
          </a:r>
          <a:endParaRPr lang="en-ZA" sz="2400" kern="1200" dirty="0">
            <a:effectLst>
              <a:outerShdw blurRad="38100" dist="38100" dir="2700000" algn="tl">
                <a:srgbClr val="000000">
                  <a:alpha val="43137"/>
                </a:srgbClr>
              </a:outerShdw>
            </a:effectLst>
          </a:endParaRPr>
        </a:p>
      </dsp:txBody>
      <dsp:txXfrm>
        <a:off x="6952824" y="2181331"/>
        <a:ext cx="2563825" cy="14645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43C6D-F989-4C5D-861E-C690513145E3}">
      <dsp:nvSpPr>
        <dsp:cNvPr id="0" name=""/>
        <dsp:cNvSpPr/>
      </dsp:nvSpPr>
      <dsp:spPr>
        <a:xfrm>
          <a:off x="5915" y="1001714"/>
          <a:ext cx="3711114" cy="188070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err="1">
              <a:effectLst>
                <a:outerShdw blurRad="38100" dist="38100" dir="2700000" algn="tl">
                  <a:srgbClr val="000000">
                    <a:alpha val="43137"/>
                  </a:srgbClr>
                </a:outerShdw>
              </a:effectLst>
            </a:rPr>
            <a:t>Visitas</a:t>
          </a:r>
          <a:r>
            <a:rPr lang="en-ZA" sz="2400" kern="1200" dirty="0">
              <a:effectLst>
                <a:outerShdw blurRad="38100" dist="38100" dir="2700000" algn="tl">
                  <a:srgbClr val="000000">
                    <a:alpha val="43137"/>
                  </a:srgbClr>
                </a:outerShdw>
              </a:effectLst>
            </a:rPr>
            <a:t> </a:t>
          </a:r>
          <a:r>
            <a:rPr lang="en-ZA" sz="2400" kern="1200" dirty="0" err="1">
              <a:effectLst>
                <a:outerShdw blurRad="38100" dist="38100" dir="2700000" algn="tl">
                  <a:srgbClr val="000000">
                    <a:alpha val="43137"/>
                  </a:srgbClr>
                </a:outerShdw>
              </a:effectLst>
            </a:rPr>
            <a:t>virtuales</a:t>
          </a:r>
          <a:endParaRPr lang="en-ZA" sz="2400" kern="1200" dirty="0">
            <a:effectLst>
              <a:outerShdw blurRad="38100" dist="38100" dir="2700000" algn="tl">
                <a:srgbClr val="000000">
                  <a:alpha val="43137"/>
                </a:srgbClr>
              </a:outerShdw>
            </a:effectLst>
          </a:endParaRPr>
        </a:p>
      </dsp:txBody>
      <dsp:txXfrm>
        <a:off x="5915" y="1001714"/>
        <a:ext cx="3711114" cy="1880704"/>
      </dsp:txXfrm>
    </dsp:sp>
    <dsp:sp modelId="{DE2FFBA3-7223-4E3F-8FC0-499709F9B5E7}">
      <dsp:nvSpPr>
        <dsp:cNvPr id="0" name=""/>
        <dsp:cNvSpPr/>
      </dsp:nvSpPr>
      <dsp:spPr>
        <a:xfrm>
          <a:off x="4028221" y="1008491"/>
          <a:ext cx="3111915" cy="18671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effectLst>
                <a:outerShdw blurRad="38100" dist="38100" dir="2700000" algn="tl">
                  <a:srgbClr val="000000">
                    <a:alpha val="43137"/>
                  </a:srgbClr>
                </a:outerShdw>
              </a:effectLst>
            </a:rPr>
            <a:t>Formación desde el punto de vista</a:t>
          </a:r>
          <a:endParaRPr lang="en-ZA" sz="2400" kern="1200" dirty="0">
            <a:effectLst>
              <a:outerShdw blurRad="38100" dist="38100" dir="2700000" algn="tl">
                <a:srgbClr val="000000">
                  <a:alpha val="43137"/>
                </a:srgbClr>
              </a:outerShdw>
            </a:effectLst>
          </a:endParaRPr>
        </a:p>
      </dsp:txBody>
      <dsp:txXfrm>
        <a:off x="4028221" y="1008491"/>
        <a:ext cx="3111915" cy="1867149"/>
      </dsp:txXfrm>
    </dsp:sp>
    <dsp:sp modelId="{4271505F-BE80-4F3B-8FF8-ED0807DC46BA}">
      <dsp:nvSpPr>
        <dsp:cNvPr id="0" name=""/>
        <dsp:cNvSpPr/>
      </dsp:nvSpPr>
      <dsp:spPr>
        <a:xfrm>
          <a:off x="7451328" y="1008491"/>
          <a:ext cx="3111915" cy="18671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Gaming (</a:t>
          </a:r>
          <a:r>
            <a:rPr lang="en-ZA" sz="2400" kern="1200" dirty="0" err="1">
              <a:effectLst>
                <a:outerShdw blurRad="38100" dist="38100" dir="2700000" algn="tl">
                  <a:srgbClr val="000000">
                    <a:alpha val="43137"/>
                  </a:srgbClr>
                </a:outerShdw>
              </a:effectLst>
            </a:rPr>
            <a:t>Juegos</a:t>
          </a:r>
          <a:r>
            <a:rPr lang="en-ZA" sz="2400" kern="1200" dirty="0">
              <a:effectLst>
                <a:outerShdw blurRad="38100" dist="38100" dir="2700000" algn="tl">
                  <a:srgbClr val="000000">
                    <a:alpha val="43137"/>
                  </a:srgbClr>
                </a:outerShdw>
              </a:effectLst>
            </a:rPr>
            <a:t>)</a:t>
          </a:r>
        </a:p>
      </dsp:txBody>
      <dsp:txXfrm>
        <a:off x="7451328" y="1008491"/>
        <a:ext cx="3111915" cy="18671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1D585-F948-4F26-A7F5-EF1041DD9F3C}">
      <dsp:nvSpPr>
        <dsp:cNvPr id="0" name=""/>
        <dsp:cNvSpPr/>
      </dsp:nvSpPr>
      <dsp:spPr>
        <a:xfrm>
          <a:off x="1548819" y="301"/>
          <a:ext cx="2592492" cy="155549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effectLst>
                <a:outerShdw blurRad="38100" dist="38100" dir="2700000" algn="tl">
                  <a:srgbClr val="000000">
                    <a:alpha val="43137"/>
                  </a:srgbClr>
                </a:outerShdw>
              </a:effectLst>
            </a:rPr>
            <a:t>¿Por qué necesitamos la Realidad Virtual? ¿La necesitamos? </a:t>
          </a:r>
          <a:endParaRPr lang="en-ZA" sz="2400" kern="1200" dirty="0">
            <a:effectLst>
              <a:outerShdw blurRad="38100" dist="38100" dir="2700000" algn="tl">
                <a:srgbClr val="000000">
                  <a:alpha val="43137"/>
                </a:srgbClr>
              </a:outerShdw>
            </a:effectLst>
          </a:endParaRPr>
        </a:p>
      </dsp:txBody>
      <dsp:txXfrm>
        <a:off x="1548819" y="301"/>
        <a:ext cx="2592492" cy="1555495"/>
      </dsp:txXfrm>
    </dsp:sp>
    <dsp:sp modelId="{6B45D7C2-D064-461B-84CE-26CA5D7E1296}">
      <dsp:nvSpPr>
        <dsp:cNvPr id="0" name=""/>
        <dsp:cNvSpPr/>
      </dsp:nvSpPr>
      <dsp:spPr>
        <a:xfrm>
          <a:off x="4400562" y="301"/>
          <a:ext cx="2592492" cy="155549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effectLst>
                <a:outerShdw blurRad="38100" dist="38100" dir="2700000" algn="tl">
                  <a:srgbClr val="000000">
                    <a:alpha val="43137"/>
                  </a:srgbClr>
                </a:outerShdw>
              </a:effectLst>
            </a:rPr>
            <a:t>¿Qué propósito y función cumplirá? </a:t>
          </a:r>
          <a:endParaRPr lang="en-ZA" sz="2400" kern="1200" dirty="0">
            <a:effectLst>
              <a:outerShdw blurRad="38100" dist="38100" dir="2700000" algn="tl">
                <a:srgbClr val="000000">
                  <a:alpha val="43137"/>
                </a:srgbClr>
              </a:outerShdw>
            </a:effectLst>
          </a:endParaRPr>
        </a:p>
      </dsp:txBody>
      <dsp:txXfrm>
        <a:off x="4400562" y="301"/>
        <a:ext cx="2592492" cy="1555495"/>
      </dsp:txXfrm>
    </dsp:sp>
    <dsp:sp modelId="{C987D7B3-37BF-49AB-8829-06F6CB99D61F}">
      <dsp:nvSpPr>
        <dsp:cNvPr id="0" name=""/>
        <dsp:cNvSpPr/>
      </dsp:nvSpPr>
      <dsp:spPr>
        <a:xfrm>
          <a:off x="7252304" y="301"/>
          <a:ext cx="2592492" cy="155549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effectLst>
                <a:outerShdw blurRad="38100" dist="38100" dir="2700000" algn="tl">
                  <a:srgbClr val="000000">
                    <a:alpha val="43137"/>
                  </a:srgbClr>
                </a:outerShdw>
              </a:effectLst>
            </a:rPr>
            <a:t>¿Cómo se utilizará y gestionará la tecnología?</a:t>
          </a:r>
          <a:endParaRPr lang="en-ZA" sz="2400" kern="1200" dirty="0">
            <a:effectLst>
              <a:outerShdw blurRad="38100" dist="38100" dir="2700000" algn="tl">
                <a:srgbClr val="000000">
                  <a:alpha val="43137"/>
                </a:srgbClr>
              </a:outerShdw>
            </a:effectLst>
          </a:endParaRPr>
        </a:p>
      </dsp:txBody>
      <dsp:txXfrm>
        <a:off x="7252304" y="301"/>
        <a:ext cx="2592492" cy="15554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94318-DD2B-4993-8CD1-90ADFDF42CF1}">
      <dsp:nvSpPr>
        <dsp:cNvPr id="0" name=""/>
        <dsp:cNvSpPr/>
      </dsp:nvSpPr>
      <dsp:spPr>
        <a:xfrm>
          <a:off x="736700" y="1146"/>
          <a:ext cx="2850574" cy="17103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effectLst>
                <a:outerShdw blurRad="38100" dist="38100" dir="2700000" algn="tl">
                  <a:srgbClr val="000000">
                    <a:alpha val="43137"/>
                  </a:srgbClr>
                </a:outerShdw>
              </a:effectLst>
            </a:rPr>
            <a:t>¿Cómo encajarán estos dispositivos en nuestros recursos TIC existentes y a qué costo?</a:t>
          </a:r>
          <a:endParaRPr lang="en-ZA" sz="2200" kern="1200" dirty="0">
            <a:effectLst>
              <a:outerShdw blurRad="38100" dist="38100" dir="2700000" algn="tl">
                <a:srgbClr val="000000">
                  <a:alpha val="43137"/>
                </a:srgbClr>
              </a:outerShdw>
            </a:effectLst>
          </a:endParaRPr>
        </a:p>
      </dsp:txBody>
      <dsp:txXfrm>
        <a:off x="736700" y="1146"/>
        <a:ext cx="2850574" cy="1710344"/>
      </dsp:txXfrm>
    </dsp:sp>
    <dsp:sp modelId="{0727BFD0-C6BF-4182-9525-47651B4129C5}">
      <dsp:nvSpPr>
        <dsp:cNvPr id="0" name=""/>
        <dsp:cNvSpPr/>
      </dsp:nvSpPr>
      <dsp:spPr>
        <a:xfrm>
          <a:off x="3872331" y="1146"/>
          <a:ext cx="2850574" cy="17103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effectLst>
                <a:outerShdw blurRad="38100" dist="38100" dir="2700000" algn="tl">
                  <a:srgbClr val="000000">
                    <a:alpha val="43137"/>
                  </a:srgbClr>
                </a:outerShdw>
              </a:effectLst>
            </a:rPr>
            <a:t>¿Cómo capacitaremos a nuestros trabajadores para usar la realidad virtual? </a:t>
          </a:r>
          <a:endParaRPr lang="en-ZA" sz="2200" kern="1200" dirty="0">
            <a:effectLst>
              <a:outerShdw blurRad="38100" dist="38100" dir="2700000" algn="tl">
                <a:srgbClr val="000000">
                  <a:alpha val="43137"/>
                </a:srgbClr>
              </a:outerShdw>
            </a:effectLst>
          </a:endParaRPr>
        </a:p>
      </dsp:txBody>
      <dsp:txXfrm>
        <a:off x="3872331" y="1146"/>
        <a:ext cx="2850574" cy="1710344"/>
      </dsp:txXfrm>
    </dsp:sp>
    <dsp:sp modelId="{90828DDD-7E0D-4499-B411-012A56AC74C3}">
      <dsp:nvSpPr>
        <dsp:cNvPr id="0" name=""/>
        <dsp:cNvSpPr/>
      </dsp:nvSpPr>
      <dsp:spPr>
        <a:xfrm>
          <a:off x="7007962" y="1146"/>
          <a:ext cx="2850574" cy="17103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effectLst>
                <a:outerShdw blurRad="38100" dist="38100" dir="2700000" algn="tl">
                  <a:srgbClr val="000000">
                    <a:alpha val="43137"/>
                  </a:srgbClr>
                </a:outerShdw>
              </a:effectLst>
            </a:rPr>
            <a:t>¿Cómo mediríamos los mejores resultados?</a:t>
          </a:r>
          <a:endParaRPr lang="en-ZA" sz="2200" kern="1200" dirty="0">
            <a:effectLst>
              <a:outerShdw blurRad="38100" dist="38100" dir="2700000" algn="tl">
                <a:srgbClr val="000000">
                  <a:alpha val="43137"/>
                </a:srgbClr>
              </a:outerShdw>
            </a:effectLst>
          </a:endParaRPr>
        </a:p>
      </dsp:txBody>
      <dsp:txXfrm>
        <a:off x="7007962" y="1146"/>
        <a:ext cx="2850574" cy="1710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FE036-D124-4BEA-8B0E-9489393AC1A5}">
      <dsp:nvSpPr>
        <dsp:cNvPr id="0" name=""/>
        <dsp:cNvSpPr/>
      </dsp:nvSpPr>
      <dsp:spPr>
        <a:xfrm>
          <a:off x="8922" y="-83333"/>
          <a:ext cx="3225083" cy="89130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CRM</a:t>
          </a:r>
        </a:p>
      </dsp:txBody>
      <dsp:txXfrm>
        <a:off x="8922" y="-83333"/>
        <a:ext cx="3225083" cy="891309"/>
      </dsp:txXfrm>
    </dsp:sp>
    <dsp:sp modelId="{FDF6B116-B8F9-405E-91F3-1C37C8FDDC58}">
      <dsp:nvSpPr>
        <dsp:cNvPr id="0" name=""/>
        <dsp:cNvSpPr/>
      </dsp:nvSpPr>
      <dsp:spPr>
        <a:xfrm>
          <a:off x="0" y="807976"/>
          <a:ext cx="3225083" cy="334889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kern="1200" dirty="0">
              <a:solidFill>
                <a:srgbClr val="000000"/>
              </a:solidFill>
              <a:effectLst/>
            </a:rPr>
            <a:t>Para realizar un seguimiento del comportamiento del cliente a lo largo del ciclo de ventas, comprender las necesidades actuales y predecir las necesidades futuras.</a:t>
          </a:r>
          <a:endParaRPr lang="en-ZA" sz="2400" kern="1200" dirty="0">
            <a:solidFill>
              <a:srgbClr val="000000"/>
            </a:solidFill>
            <a:effectLst/>
          </a:endParaRPr>
        </a:p>
      </dsp:txBody>
      <dsp:txXfrm>
        <a:off x="0" y="807976"/>
        <a:ext cx="3225083" cy="3348899"/>
      </dsp:txXfrm>
    </dsp:sp>
    <dsp:sp modelId="{DBDAD1EF-B43E-4338-9EBE-97CD11466680}">
      <dsp:nvSpPr>
        <dsp:cNvPr id="0" name=""/>
        <dsp:cNvSpPr/>
      </dsp:nvSpPr>
      <dsp:spPr>
        <a:xfrm>
          <a:off x="3685076" y="-83333"/>
          <a:ext cx="3225083" cy="89130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endParaRPr lang="es-ES" sz="2400" kern="1200" dirty="0">
            <a:effectLst>
              <a:outerShdw blurRad="38100" dist="38100" dir="2700000" algn="tl">
                <a:srgbClr val="000000">
                  <a:alpha val="43137"/>
                </a:srgbClr>
              </a:outerShdw>
            </a:effectLst>
          </a:endParaRPr>
        </a:p>
        <a:p>
          <a:pPr marL="0" lvl="0" indent="0" algn="ctr" defTabSz="1066800">
            <a:lnSpc>
              <a:spcPct val="90000"/>
            </a:lnSpc>
            <a:spcBef>
              <a:spcPct val="0"/>
            </a:spcBef>
            <a:spcAft>
              <a:spcPct val="35000"/>
            </a:spcAft>
            <a:buNone/>
          </a:pPr>
          <a:r>
            <a:rPr lang="es-ES" sz="2400" kern="1200" dirty="0">
              <a:effectLst>
                <a:outerShdw blurRad="38100" dist="38100" dir="2700000" algn="tl">
                  <a:srgbClr val="000000">
                    <a:alpha val="43137"/>
                  </a:srgbClr>
                </a:outerShdw>
              </a:effectLst>
            </a:rPr>
            <a:t>Sitio web y analítica en RRSS 
</a:t>
          </a:r>
          <a:endParaRPr lang="en-ZA" sz="2400" kern="1200" dirty="0">
            <a:effectLst>
              <a:outerShdw blurRad="38100" dist="38100" dir="2700000" algn="tl">
                <a:srgbClr val="000000">
                  <a:alpha val="43137"/>
                </a:srgbClr>
              </a:outerShdw>
            </a:effectLst>
          </a:endParaRPr>
        </a:p>
      </dsp:txBody>
      <dsp:txXfrm>
        <a:off x="3685076" y="-83333"/>
        <a:ext cx="3225083" cy="891309"/>
      </dsp:txXfrm>
    </dsp:sp>
    <dsp:sp modelId="{08A0D6E3-A5CC-4B7C-B27C-5AC881AB6C62}">
      <dsp:nvSpPr>
        <dsp:cNvPr id="0" name=""/>
        <dsp:cNvSpPr/>
      </dsp:nvSpPr>
      <dsp:spPr>
        <a:xfrm>
          <a:off x="3685076" y="807976"/>
          <a:ext cx="3225083" cy="334889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kern="1200" dirty="0">
              <a:solidFill>
                <a:srgbClr val="000000"/>
              </a:solidFill>
              <a:effectLst/>
            </a:rPr>
            <a:t>Analiza el tráfico del sitio web y redes sociales para ver el comportamiento del usuario y evaluar si la estrategia digital actual está siendo efectiva. </a:t>
          </a:r>
          <a:endParaRPr lang="en-ZA" sz="2400" kern="1200" dirty="0">
            <a:solidFill>
              <a:srgbClr val="000000"/>
            </a:solidFill>
            <a:effectLst/>
          </a:endParaRPr>
        </a:p>
      </dsp:txBody>
      <dsp:txXfrm>
        <a:off x="3685076" y="807976"/>
        <a:ext cx="3225083" cy="3348899"/>
      </dsp:txXfrm>
    </dsp:sp>
    <dsp:sp modelId="{0B3689E9-981C-4773-A361-439A45678CE8}">
      <dsp:nvSpPr>
        <dsp:cNvPr id="0" name=""/>
        <dsp:cNvSpPr/>
      </dsp:nvSpPr>
      <dsp:spPr>
        <a:xfrm>
          <a:off x="7361231" y="-83333"/>
          <a:ext cx="3225083" cy="89130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Web Based VOIP</a:t>
          </a:r>
        </a:p>
      </dsp:txBody>
      <dsp:txXfrm>
        <a:off x="7361231" y="-83333"/>
        <a:ext cx="3225083" cy="891309"/>
      </dsp:txXfrm>
    </dsp:sp>
    <dsp:sp modelId="{1E82BC35-14E1-4D5C-B59B-1687821861ED}">
      <dsp:nvSpPr>
        <dsp:cNvPr id="0" name=""/>
        <dsp:cNvSpPr/>
      </dsp:nvSpPr>
      <dsp:spPr>
        <a:xfrm>
          <a:off x="7361231" y="807976"/>
          <a:ext cx="3225083" cy="334889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kern="1200" dirty="0">
              <a:solidFill>
                <a:srgbClr val="000000"/>
              </a:solidFill>
              <a:effectLst/>
            </a:rPr>
            <a:t>Supervisa el origen y el destino de una llamada, así como la efectividad de los comerciales para evaluar su desempeño.</a:t>
          </a:r>
          <a:endParaRPr lang="en-ZA" sz="2400" kern="1200" dirty="0">
            <a:solidFill>
              <a:srgbClr val="000000"/>
            </a:solidFill>
            <a:effectLst/>
          </a:endParaRPr>
        </a:p>
      </dsp:txBody>
      <dsp:txXfrm>
        <a:off x="7361231" y="807976"/>
        <a:ext cx="3225083" cy="3348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BACE1-F1FF-41AE-92E3-BB4FA0BB262B}">
      <dsp:nvSpPr>
        <dsp:cNvPr id="0" name=""/>
        <dsp:cNvSpPr/>
      </dsp:nvSpPr>
      <dsp:spPr>
        <a:xfrm>
          <a:off x="9913" y="7835"/>
          <a:ext cx="3604022" cy="75628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endParaRPr lang="es-ES" sz="2400" b="1" kern="1200" dirty="0">
            <a:effectLst>
              <a:outerShdw blurRad="38100" dist="38100" dir="2700000" algn="tl">
                <a:srgbClr val="000000">
                  <a:alpha val="43137"/>
                </a:srgbClr>
              </a:outerShdw>
            </a:effectLst>
          </a:endParaRPr>
        </a:p>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Maximice la Captura de Datos
</a:t>
          </a:r>
          <a:endParaRPr lang="en-ZA" sz="2400" b="1" kern="1200" dirty="0">
            <a:effectLst>
              <a:outerShdw blurRad="38100" dist="38100" dir="2700000" algn="tl">
                <a:srgbClr val="000000">
                  <a:alpha val="43137"/>
                </a:srgbClr>
              </a:outerShdw>
            </a:effectLst>
          </a:endParaRPr>
        </a:p>
      </dsp:txBody>
      <dsp:txXfrm>
        <a:off x="388056" y="7835"/>
        <a:ext cx="2847736" cy="756286"/>
      </dsp:txXfrm>
    </dsp:sp>
    <dsp:sp modelId="{BE24EFFD-7FDB-4667-BDE5-F8B9C9420A36}">
      <dsp:nvSpPr>
        <dsp:cNvPr id="0" name=""/>
        <dsp:cNvSpPr/>
      </dsp:nvSpPr>
      <dsp:spPr>
        <a:xfrm>
          <a:off x="13733" y="850822"/>
          <a:ext cx="2883218" cy="2971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s-ES" sz="1800" b="1" kern="1200" dirty="0">
              <a:solidFill>
                <a:srgbClr val="000000"/>
              </a:solidFill>
            </a:rPr>
            <a:t>Haz que el software CRM sea fácil de usar. </a:t>
          </a:r>
          <a:r>
            <a:rPr lang="es-ES" sz="1800" b="0" kern="1200" dirty="0" err="1">
              <a:solidFill>
                <a:srgbClr val="000000"/>
              </a:solidFill>
            </a:rPr>
            <a:t>Averigüa</a:t>
          </a:r>
          <a:r>
            <a:rPr lang="es-ES" sz="1800" b="0" kern="1200" dirty="0">
              <a:solidFill>
                <a:srgbClr val="000000"/>
              </a:solidFill>
            </a:rPr>
            <a:t> qué es lo que cada departamento necesita del CRM y personalícelo a sus necesidades. </a:t>
          </a:r>
          <a:endParaRPr lang="en-ZA" sz="1800" kern="1200" dirty="0">
            <a:solidFill>
              <a:srgbClr val="000000"/>
            </a:solidFill>
          </a:endParaRPr>
        </a:p>
      </dsp:txBody>
      <dsp:txXfrm>
        <a:off x="13733" y="850822"/>
        <a:ext cx="2883218" cy="2971029"/>
      </dsp:txXfrm>
    </dsp:sp>
    <dsp:sp modelId="{1403170B-10D0-4024-A68B-B80202EB6CC6}">
      <dsp:nvSpPr>
        <dsp:cNvPr id="0" name=""/>
        <dsp:cNvSpPr/>
      </dsp:nvSpPr>
      <dsp:spPr>
        <a:xfrm>
          <a:off x="3402178" y="-40799"/>
          <a:ext cx="3790881" cy="75628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ZA" sz="2400" b="1" kern="1200" dirty="0" err="1">
              <a:effectLst>
                <a:outerShdw blurRad="38100" dist="38100" dir="2700000" algn="tl">
                  <a:srgbClr val="000000">
                    <a:alpha val="43137"/>
                  </a:srgbClr>
                </a:outerShdw>
              </a:effectLst>
            </a:rPr>
            <a:t>Garantiza</a:t>
          </a:r>
          <a:r>
            <a:rPr lang="en-ZA" sz="2400" b="1" kern="1200" dirty="0">
              <a:effectLst>
                <a:outerShdw blurRad="38100" dist="38100" dir="2700000" algn="tl">
                  <a:srgbClr val="000000">
                    <a:alpha val="43137"/>
                  </a:srgbClr>
                </a:outerShdw>
              </a:effectLst>
            </a:rPr>
            <a:t> la Calidad de </a:t>
          </a:r>
          <a:r>
            <a:rPr lang="en-ZA" sz="2400" b="1" kern="1200" dirty="0" err="1">
              <a:effectLst>
                <a:outerShdw blurRad="38100" dist="38100" dir="2700000" algn="tl">
                  <a:srgbClr val="000000">
                    <a:alpha val="43137"/>
                  </a:srgbClr>
                </a:outerShdw>
              </a:effectLst>
            </a:rPr>
            <a:t>los</a:t>
          </a:r>
          <a:r>
            <a:rPr lang="en-ZA" sz="2400" b="1" kern="1200" dirty="0">
              <a:effectLst>
                <a:outerShdw blurRad="38100" dist="38100" dir="2700000" algn="tl">
                  <a:srgbClr val="000000">
                    <a:alpha val="43137"/>
                  </a:srgbClr>
                </a:outerShdw>
              </a:effectLst>
            </a:rPr>
            <a:t> </a:t>
          </a:r>
          <a:r>
            <a:rPr lang="en-ZA" sz="2400" b="1" kern="1200" dirty="0" err="1">
              <a:effectLst>
                <a:outerShdw blurRad="38100" dist="38100" dir="2700000" algn="tl">
                  <a:srgbClr val="000000">
                    <a:alpha val="43137"/>
                  </a:srgbClr>
                </a:outerShdw>
              </a:effectLst>
            </a:rPr>
            <a:t>Datos</a:t>
          </a:r>
          <a:endParaRPr lang="en-ZA" sz="2400" b="1" kern="1200" dirty="0">
            <a:effectLst>
              <a:outerShdw blurRad="38100" dist="38100" dir="2700000" algn="tl">
                <a:srgbClr val="000000">
                  <a:alpha val="43137"/>
                </a:srgbClr>
              </a:outerShdw>
            </a:effectLst>
          </a:endParaRPr>
        </a:p>
      </dsp:txBody>
      <dsp:txXfrm>
        <a:off x="3780321" y="-40799"/>
        <a:ext cx="3034595" cy="756286"/>
      </dsp:txXfrm>
    </dsp:sp>
    <dsp:sp modelId="{921737F3-1B00-40BC-8610-5B5C255313F0}">
      <dsp:nvSpPr>
        <dsp:cNvPr id="0" name=""/>
        <dsp:cNvSpPr/>
      </dsp:nvSpPr>
      <dsp:spPr>
        <a:xfrm>
          <a:off x="3493846" y="767489"/>
          <a:ext cx="2886036" cy="313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s-ES" sz="1800" b="1" kern="1200" dirty="0">
              <a:solidFill>
                <a:srgbClr val="000000"/>
              </a:solidFill>
            </a:rPr>
            <a:t>Integra tantas fuentes de datos como sea posible. </a:t>
          </a:r>
          <a:r>
            <a:rPr lang="es-ES" sz="1800" b="0" kern="1200" dirty="0">
              <a:solidFill>
                <a:srgbClr val="000000"/>
              </a:solidFill>
            </a:rPr>
            <a:t>Identificando otras </a:t>
          </a:r>
          <a:r>
            <a:rPr lang="es-ES" sz="1800" b="0" kern="1200" dirty="0" err="1">
              <a:solidFill>
                <a:srgbClr val="000000"/>
              </a:solidFill>
            </a:rPr>
            <a:t>fientes</a:t>
          </a:r>
          <a:r>
            <a:rPr lang="es-ES" sz="1800" b="0" kern="1200" dirty="0">
              <a:solidFill>
                <a:srgbClr val="000000"/>
              </a:solidFill>
            </a:rPr>
            <a:t> de datos sobre el cliente, como las redes sociales.</a:t>
          </a:r>
          <a:endParaRPr lang="en-ZA" sz="1800" kern="1200" dirty="0">
            <a:solidFill>
              <a:srgbClr val="000000"/>
            </a:solidFill>
          </a:endParaRPr>
        </a:p>
        <a:p>
          <a:pPr marL="171450" lvl="1" indent="-171450" algn="l" defTabSz="800100">
            <a:lnSpc>
              <a:spcPct val="90000"/>
            </a:lnSpc>
            <a:spcBef>
              <a:spcPct val="0"/>
            </a:spcBef>
            <a:spcAft>
              <a:spcPct val="15000"/>
            </a:spcAft>
            <a:buChar char="•"/>
          </a:pPr>
          <a:endParaRPr lang="en-ZA" sz="1800" kern="1200" dirty="0">
            <a:solidFill>
              <a:srgbClr val="000000"/>
            </a:solidFill>
          </a:endParaRPr>
        </a:p>
        <a:p>
          <a:pPr marL="171450" lvl="1" indent="-171450" algn="l" defTabSz="800100">
            <a:lnSpc>
              <a:spcPct val="90000"/>
            </a:lnSpc>
            <a:spcBef>
              <a:spcPct val="0"/>
            </a:spcBef>
            <a:spcAft>
              <a:spcPct val="15000"/>
            </a:spcAft>
            <a:buChar char="•"/>
          </a:pPr>
          <a:r>
            <a:rPr lang="es-ES" sz="1800" b="1" kern="1200" dirty="0">
              <a:solidFill>
                <a:srgbClr val="000000"/>
              </a:solidFill>
            </a:rPr>
            <a:t>Mantenlo actualizado. </a:t>
          </a:r>
          <a:r>
            <a:rPr lang="es-ES" sz="1800" b="0" kern="1200" dirty="0">
              <a:solidFill>
                <a:srgbClr val="000000"/>
              </a:solidFill>
            </a:rPr>
            <a:t>Implanta un proceso coherente para actualizar y administrar los datos de los clientes.</a:t>
          </a:r>
          <a:endParaRPr lang="en-ZA" sz="1800" kern="1200" dirty="0">
            <a:solidFill>
              <a:srgbClr val="000000"/>
            </a:solidFill>
          </a:endParaRPr>
        </a:p>
      </dsp:txBody>
      <dsp:txXfrm>
        <a:off x="3493846" y="767489"/>
        <a:ext cx="2886036" cy="3137695"/>
      </dsp:txXfrm>
    </dsp:sp>
    <dsp:sp modelId="{EF08BAB7-719C-4AA5-A79C-D8C02D90A9E2}">
      <dsp:nvSpPr>
        <dsp:cNvPr id="0" name=""/>
        <dsp:cNvSpPr/>
      </dsp:nvSpPr>
      <dsp:spPr>
        <a:xfrm>
          <a:off x="6977481" y="0"/>
          <a:ext cx="3604022" cy="75628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ZA" sz="2400" b="1" kern="1200" dirty="0" err="1">
              <a:effectLst>
                <a:outerShdw blurRad="38100" dist="38100" dir="2700000" algn="tl">
                  <a:srgbClr val="000000">
                    <a:alpha val="43137"/>
                  </a:srgbClr>
                </a:outerShdw>
              </a:effectLst>
            </a:rPr>
            <a:t>Analiza</a:t>
          </a:r>
          <a:r>
            <a:rPr lang="en-ZA" sz="2400" b="1" kern="1200" dirty="0">
              <a:effectLst>
                <a:outerShdw blurRad="38100" dist="38100" dir="2700000" algn="tl">
                  <a:srgbClr val="000000">
                    <a:alpha val="43137"/>
                  </a:srgbClr>
                </a:outerShdw>
              </a:effectLst>
            </a:rPr>
            <a:t> </a:t>
          </a:r>
          <a:r>
            <a:rPr lang="en-ZA" sz="2400" b="1" kern="1200" dirty="0" err="1">
              <a:effectLst>
                <a:outerShdw blurRad="38100" dist="38100" dir="2700000" algn="tl">
                  <a:srgbClr val="000000">
                    <a:alpha val="43137"/>
                  </a:srgbClr>
                </a:outerShdw>
              </a:effectLst>
            </a:rPr>
            <a:t>los</a:t>
          </a:r>
          <a:r>
            <a:rPr lang="en-ZA" sz="2400" b="1" kern="1200" dirty="0">
              <a:effectLst>
                <a:outerShdw blurRad="38100" dist="38100" dir="2700000" algn="tl">
                  <a:srgbClr val="000000">
                    <a:alpha val="43137"/>
                  </a:srgbClr>
                </a:outerShdw>
              </a:effectLst>
            </a:rPr>
            <a:t> </a:t>
          </a:r>
          <a:r>
            <a:rPr lang="en-ZA" sz="2400" b="1" kern="1200" dirty="0" err="1">
              <a:effectLst>
                <a:outerShdw blurRad="38100" dist="38100" dir="2700000" algn="tl">
                  <a:srgbClr val="000000">
                    <a:alpha val="43137"/>
                  </a:srgbClr>
                </a:outerShdw>
              </a:effectLst>
            </a:rPr>
            <a:t>Datos</a:t>
          </a:r>
          <a:endParaRPr lang="en-ZA" sz="2400" b="1" kern="1200" dirty="0">
            <a:effectLst>
              <a:outerShdw blurRad="38100" dist="38100" dir="2700000" algn="tl">
                <a:srgbClr val="000000">
                  <a:alpha val="43137"/>
                </a:srgbClr>
              </a:outerShdw>
            </a:effectLst>
          </a:endParaRPr>
        </a:p>
      </dsp:txBody>
      <dsp:txXfrm>
        <a:off x="7355624" y="0"/>
        <a:ext cx="2847736" cy="756286"/>
      </dsp:txXfrm>
    </dsp:sp>
    <dsp:sp modelId="{CA14E18A-2938-40C5-A68B-E7A6ABF16CBB}">
      <dsp:nvSpPr>
        <dsp:cNvPr id="0" name=""/>
        <dsp:cNvSpPr/>
      </dsp:nvSpPr>
      <dsp:spPr>
        <a:xfrm>
          <a:off x="6977481" y="850822"/>
          <a:ext cx="2883218" cy="2971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s-ES" sz="1800" b="1" kern="1200" dirty="0">
              <a:solidFill>
                <a:srgbClr val="000000"/>
              </a:solidFill>
            </a:rPr>
            <a:t>Define las preguntas que necesiten respuesta. </a:t>
          </a:r>
          <a:r>
            <a:rPr lang="es-ES" sz="1800" b="0" kern="1200" dirty="0">
              <a:solidFill>
                <a:srgbClr val="000000"/>
              </a:solidFill>
            </a:rPr>
            <a:t>Luego trabaje hacia atrás para determinar los análisis a ejecutar.</a:t>
          </a:r>
          <a:endParaRPr lang="en-ZA" sz="1800" kern="1200" dirty="0">
            <a:solidFill>
              <a:srgbClr val="000000"/>
            </a:solidFill>
          </a:endParaRPr>
        </a:p>
      </dsp:txBody>
      <dsp:txXfrm>
        <a:off x="6977481" y="850822"/>
        <a:ext cx="2883218" cy="2971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B53F1-7698-4E2B-9DD7-E2267AF8DE47}">
      <dsp:nvSpPr>
        <dsp:cNvPr id="0" name=""/>
        <dsp:cNvSpPr/>
      </dsp:nvSpPr>
      <dsp:spPr>
        <a:xfrm>
          <a:off x="3104" y="1152123"/>
          <a:ext cx="3114420" cy="311442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1397" tIns="30480" rIns="171397" bIns="3048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000000"/>
              </a:solidFill>
            </a:rPr>
            <a:t>Administrar el flujo de llamadas
</a:t>
          </a:r>
          <a:endParaRPr lang="en-ZA" sz="2400" kern="1200" dirty="0">
            <a:solidFill>
              <a:srgbClr val="000000"/>
            </a:solidFill>
          </a:endParaRPr>
        </a:p>
      </dsp:txBody>
      <dsp:txXfrm>
        <a:off x="459200" y="1608219"/>
        <a:ext cx="2202228" cy="2202228"/>
      </dsp:txXfrm>
    </dsp:sp>
    <dsp:sp modelId="{7EE0428B-E237-491A-95B4-BE569D51A779}">
      <dsp:nvSpPr>
        <dsp:cNvPr id="0" name=""/>
        <dsp:cNvSpPr/>
      </dsp:nvSpPr>
      <dsp:spPr>
        <a:xfrm>
          <a:off x="2494640" y="1152123"/>
          <a:ext cx="3114420" cy="311442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1397" tIns="30480" rIns="171397" bIns="3048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000000"/>
              </a:solidFill>
            </a:rPr>
            <a:t>Obtener información sobre los clientes 
</a:t>
          </a:r>
          <a:endParaRPr lang="en-ZA" sz="2400" kern="1200" dirty="0">
            <a:solidFill>
              <a:srgbClr val="000000"/>
            </a:solidFill>
          </a:endParaRPr>
        </a:p>
      </dsp:txBody>
      <dsp:txXfrm>
        <a:off x="2950736" y="1608219"/>
        <a:ext cx="2202228" cy="2202228"/>
      </dsp:txXfrm>
    </dsp:sp>
    <dsp:sp modelId="{9B2DD8FE-1DDB-462C-8737-608E21F56437}">
      <dsp:nvSpPr>
        <dsp:cNvPr id="0" name=""/>
        <dsp:cNvSpPr/>
      </dsp:nvSpPr>
      <dsp:spPr>
        <a:xfrm>
          <a:off x="4986176" y="1152123"/>
          <a:ext cx="3114420" cy="311442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1397" tIns="30480" rIns="171397" bIns="30480" numCol="1" spcCol="1270" anchor="ctr" anchorCtr="0">
          <a:noAutofit/>
        </a:bodyPr>
        <a:lstStyle/>
        <a:p>
          <a:pPr marL="0" lvl="0" indent="0" algn="ctr" defTabSz="1066800">
            <a:lnSpc>
              <a:spcPct val="90000"/>
            </a:lnSpc>
            <a:spcBef>
              <a:spcPct val="0"/>
            </a:spcBef>
            <a:spcAft>
              <a:spcPct val="35000"/>
            </a:spcAft>
            <a:buNone/>
          </a:pPr>
          <a:endParaRPr lang="es-ES" sz="2400" kern="1200" dirty="0">
            <a:solidFill>
              <a:srgbClr val="000000"/>
            </a:solidFill>
          </a:endParaRPr>
        </a:p>
        <a:p>
          <a:pPr marL="0" lvl="0" indent="0" algn="ctr" defTabSz="1066800">
            <a:lnSpc>
              <a:spcPct val="90000"/>
            </a:lnSpc>
            <a:spcBef>
              <a:spcPct val="0"/>
            </a:spcBef>
            <a:spcAft>
              <a:spcPct val="35000"/>
            </a:spcAft>
            <a:buNone/>
          </a:pPr>
          <a:r>
            <a:rPr lang="es-ES" sz="2400" kern="1200" dirty="0">
              <a:solidFill>
                <a:srgbClr val="000000"/>
              </a:solidFill>
            </a:rPr>
            <a:t>Identificar la necesidad de formación en el quipo o implantar correcciones
</a:t>
          </a:r>
          <a:endParaRPr lang="en-ZA" sz="2400" kern="1200" dirty="0">
            <a:solidFill>
              <a:srgbClr val="000000"/>
            </a:solidFill>
          </a:endParaRPr>
        </a:p>
      </dsp:txBody>
      <dsp:txXfrm>
        <a:off x="5442272" y="1608219"/>
        <a:ext cx="2202228" cy="2202228"/>
      </dsp:txXfrm>
    </dsp:sp>
    <dsp:sp modelId="{A24BBED0-BA74-49F2-9829-9D53F3D59B1E}">
      <dsp:nvSpPr>
        <dsp:cNvPr id="0" name=""/>
        <dsp:cNvSpPr/>
      </dsp:nvSpPr>
      <dsp:spPr>
        <a:xfrm>
          <a:off x="7477713" y="1152123"/>
          <a:ext cx="3114420" cy="311442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1397" tIns="30480" rIns="171397" bIns="3048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000000"/>
              </a:solidFill>
            </a:rPr>
            <a:t>Reconocer a los empleados con mejores resultados
</a:t>
          </a:r>
          <a:endParaRPr lang="en-ZA" sz="2400" kern="1200" dirty="0">
            <a:solidFill>
              <a:srgbClr val="000000"/>
            </a:solidFill>
          </a:endParaRPr>
        </a:p>
      </dsp:txBody>
      <dsp:txXfrm>
        <a:off x="7933809" y="1608219"/>
        <a:ext cx="2202228" cy="22022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F1448-11FB-41ED-8DEC-FF12873F556D}">
      <dsp:nvSpPr>
        <dsp:cNvPr id="0" name=""/>
        <dsp:cNvSpPr/>
      </dsp:nvSpPr>
      <dsp:spPr>
        <a:xfrm>
          <a:off x="3070" y="2010893"/>
          <a:ext cx="3080317" cy="1232126"/>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ZA" sz="2000" kern="1200" dirty="0" err="1">
              <a:effectLst>
                <a:outerShdw blurRad="38100" dist="38100" dir="2700000" algn="tl">
                  <a:srgbClr val="000000">
                    <a:alpha val="43137"/>
                  </a:srgbClr>
                </a:outerShdw>
              </a:effectLst>
            </a:rPr>
            <a:t>Definición</a:t>
          </a:r>
          <a:r>
            <a:rPr lang="en-ZA" sz="2000" kern="1200" dirty="0">
              <a:effectLst>
                <a:outerShdw blurRad="38100" dist="38100" dir="2700000" algn="tl">
                  <a:srgbClr val="000000">
                    <a:alpha val="43137"/>
                  </a:srgbClr>
                </a:outerShdw>
              </a:effectLst>
            </a:rPr>
            <a:t> de </a:t>
          </a:r>
          <a:r>
            <a:rPr lang="en-ZA" sz="2000" kern="1200" dirty="0" err="1">
              <a:effectLst>
                <a:outerShdw blurRad="38100" dist="38100" dir="2700000" algn="tl">
                  <a:srgbClr val="000000">
                    <a:alpha val="43137"/>
                  </a:srgbClr>
                </a:outerShdw>
              </a:effectLst>
            </a:rPr>
            <a:t>Estrategia</a:t>
          </a:r>
          <a:r>
            <a:rPr lang="en-ZA" sz="2000" kern="1200" dirty="0">
              <a:effectLst>
                <a:outerShdw blurRad="38100" dist="38100" dir="2700000" algn="tl">
                  <a:srgbClr val="000000">
                    <a:alpha val="43137"/>
                  </a:srgbClr>
                </a:outerShdw>
              </a:effectLst>
            </a:rPr>
            <a:t>/</a:t>
          </a:r>
          <a:r>
            <a:rPr lang="en-ZA" sz="2000" kern="1200" dirty="0" err="1">
              <a:effectLst>
                <a:outerShdw blurRad="38100" dist="38100" dir="2700000" algn="tl">
                  <a:srgbClr val="000000">
                    <a:alpha val="43137"/>
                  </a:srgbClr>
                </a:outerShdw>
              </a:effectLst>
            </a:rPr>
            <a:t>Objetivo</a:t>
          </a:r>
          <a:r>
            <a:rPr lang="en-ZA" sz="2000" kern="1200" dirty="0">
              <a:effectLst>
                <a:outerShdw blurRad="38100" dist="38100" dir="2700000" algn="tl">
                  <a:srgbClr val="000000">
                    <a:alpha val="43137"/>
                  </a:srgbClr>
                </a:outerShdw>
              </a:effectLst>
            </a:rPr>
            <a:t>
</a:t>
          </a:r>
        </a:p>
      </dsp:txBody>
      <dsp:txXfrm>
        <a:off x="3070" y="2010893"/>
        <a:ext cx="2772286" cy="1232126"/>
      </dsp:txXfrm>
    </dsp:sp>
    <dsp:sp modelId="{96451E2A-00C5-4683-9EE6-C9E7C3B9B468}">
      <dsp:nvSpPr>
        <dsp:cNvPr id="0" name=""/>
        <dsp:cNvSpPr/>
      </dsp:nvSpPr>
      <dsp:spPr>
        <a:xfrm>
          <a:off x="2467323" y="2010893"/>
          <a:ext cx="3080317" cy="123212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ZA" sz="2000" kern="1200" dirty="0" err="1">
              <a:effectLst>
                <a:outerShdw blurRad="38100" dist="38100" dir="2700000" algn="tl">
                  <a:srgbClr val="000000">
                    <a:alpha val="43137"/>
                  </a:srgbClr>
                </a:outerShdw>
              </a:effectLst>
            </a:rPr>
            <a:t>Análisis</a:t>
          </a:r>
          <a:r>
            <a:rPr lang="en-ZA" sz="2000" kern="1200" dirty="0">
              <a:effectLst>
                <a:outerShdw blurRad="38100" dist="38100" dir="2700000" algn="tl">
                  <a:srgbClr val="000000">
                    <a:alpha val="43137"/>
                  </a:srgbClr>
                </a:outerShdw>
              </a:effectLst>
            </a:rPr>
            <a:t> de </a:t>
          </a:r>
          <a:r>
            <a:rPr lang="en-ZA" sz="2000" kern="1200" dirty="0" err="1">
              <a:effectLst>
                <a:outerShdw blurRad="38100" dist="38100" dir="2700000" algn="tl">
                  <a:srgbClr val="000000">
                    <a:alpha val="43137"/>
                  </a:srgbClr>
                </a:outerShdw>
              </a:effectLst>
            </a:rPr>
            <a:t>necesidades</a:t>
          </a:r>
          <a:r>
            <a:rPr lang="en-ZA" sz="2000" kern="1200" dirty="0">
              <a:effectLst>
                <a:outerShdw blurRad="38100" dist="38100" dir="2700000" algn="tl">
                  <a:srgbClr val="000000">
                    <a:alpha val="43137"/>
                  </a:srgbClr>
                </a:outerShdw>
              </a:effectLst>
            </a:rPr>
            <a:t>
</a:t>
          </a:r>
        </a:p>
      </dsp:txBody>
      <dsp:txXfrm>
        <a:off x="3083386" y="2010893"/>
        <a:ext cx="1848191" cy="1232126"/>
      </dsp:txXfrm>
    </dsp:sp>
    <dsp:sp modelId="{BC15943C-B5AF-403F-85F9-BA617DA9F35A}">
      <dsp:nvSpPr>
        <dsp:cNvPr id="0" name=""/>
        <dsp:cNvSpPr/>
      </dsp:nvSpPr>
      <dsp:spPr>
        <a:xfrm>
          <a:off x="4931577" y="2010893"/>
          <a:ext cx="3080317" cy="123212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ZA" sz="2000" kern="1200" dirty="0" err="1">
              <a:effectLst>
                <a:outerShdw blurRad="38100" dist="38100" dir="2700000" algn="tl">
                  <a:srgbClr val="000000">
                    <a:alpha val="43137"/>
                  </a:srgbClr>
                </a:outerShdw>
              </a:effectLst>
            </a:rPr>
            <a:t>Evaluación</a:t>
          </a:r>
          <a:r>
            <a:rPr lang="en-ZA" sz="2000" kern="1200" dirty="0">
              <a:effectLst>
                <a:outerShdw blurRad="38100" dist="38100" dir="2700000" algn="tl">
                  <a:srgbClr val="000000">
                    <a:alpha val="43137"/>
                  </a:srgbClr>
                </a:outerShdw>
              </a:effectLst>
            </a:rPr>
            <a:t> de software
</a:t>
          </a:r>
        </a:p>
      </dsp:txBody>
      <dsp:txXfrm>
        <a:off x="5547640" y="2010893"/>
        <a:ext cx="1848191" cy="1232126"/>
      </dsp:txXfrm>
    </dsp:sp>
    <dsp:sp modelId="{F7CF5E9F-FF37-493C-A2ED-D6790744888E}">
      <dsp:nvSpPr>
        <dsp:cNvPr id="0" name=""/>
        <dsp:cNvSpPr/>
      </dsp:nvSpPr>
      <dsp:spPr>
        <a:xfrm>
          <a:off x="7395830" y="2010893"/>
          <a:ext cx="3080317" cy="123212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ZA" sz="2000" kern="1200" dirty="0" err="1">
              <a:effectLst>
                <a:outerShdw blurRad="38100" dist="38100" dir="2700000" algn="tl">
                  <a:srgbClr val="000000">
                    <a:alpha val="43137"/>
                  </a:srgbClr>
                </a:outerShdw>
              </a:effectLst>
            </a:rPr>
            <a:t>Implementación</a:t>
          </a:r>
          <a:r>
            <a:rPr lang="en-ZA" sz="2000" kern="1200" dirty="0">
              <a:effectLst>
                <a:outerShdw blurRad="38100" dist="38100" dir="2700000" algn="tl">
                  <a:srgbClr val="000000">
                    <a:alpha val="43137"/>
                  </a:srgbClr>
                </a:outerShdw>
              </a:effectLst>
            </a:rPr>
            <a:t> y </a:t>
          </a:r>
          <a:r>
            <a:rPr lang="en-ZA" sz="2000" kern="1200" dirty="0" err="1">
              <a:effectLst>
                <a:outerShdw blurRad="38100" dist="38100" dir="2700000" algn="tl">
                  <a:srgbClr val="000000">
                    <a:alpha val="43137"/>
                  </a:srgbClr>
                </a:outerShdw>
              </a:effectLst>
            </a:rPr>
            <a:t>desarrollo</a:t>
          </a:r>
          <a:r>
            <a:rPr lang="en-ZA" sz="2000" kern="1200" dirty="0">
              <a:effectLst>
                <a:outerShdw blurRad="38100" dist="38100" dir="2700000" algn="tl">
                  <a:srgbClr val="000000">
                    <a:alpha val="43137"/>
                  </a:srgbClr>
                </a:outerShdw>
              </a:effectLst>
            </a:rPr>
            <a:t>
</a:t>
          </a:r>
        </a:p>
      </dsp:txBody>
      <dsp:txXfrm>
        <a:off x="8011893" y="2010893"/>
        <a:ext cx="1848191" cy="12321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B6019-E746-408C-8ACB-50107C7584E0}">
      <dsp:nvSpPr>
        <dsp:cNvPr id="0" name=""/>
        <dsp:cNvSpPr/>
      </dsp:nvSpPr>
      <dsp:spPr>
        <a:xfrm>
          <a:off x="885695" y="673"/>
          <a:ext cx="3393786" cy="339378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86771" tIns="30480" rIns="186771" bIns="3048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000000"/>
              </a:solidFill>
            </a:rPr>
            <a:t>Más de 4.000 ataques de virus ocurren cada día en todo el mundo. 
</a:t>
          </a:r>
          <a:endParaRPr lang="en-ZA" sz="2400" kern="1200" dirty="0">
            <a:solidFill>
              <a:srgbClr val="000000"/>
            </a:solidFill>
          </a:endParaRPr>
        </a:p>
      </dsp:txBody>
      <dsp:txXfrm>
        <a:off x="1382703" y="497681"/>
        <a:ext cx="2399770" cy="2399770"/>
      </dsp:txXfrm>
    </dsp:sp>
    <dsp:sp modelId="{1D5138B6-6D19-4475-B022-ABCB201FC3F8}">
      <dsp:nvSpPr>
        <dsp:cNvPr id="0" name=""/>
        <dsp:cNvSpPr/>
      </dsp:nvSpPr>
      <dsp:spPr>
        <a:xfrm>
          <a:off x="3600725" y="673"/>
          <a:ext cx="3393786" cy="339378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86771" tIns="30480" rIns="186771" bIns="30480" numCol="1" spcCol="1270" anchor="ctr" anchorCtr="0">
          <a:noAutofit/>
        </a:bodyPr>
        <a:lstStyle/>
        <a:p>
          <a:pPr marL="0" lvl="0" indent="0" algn="ctr" defTabSz="1066800">
            <a:lnSpc>
              <a:spcPct val="90000"/>
            </a:lnSpc>
            <a:spcBef>
              <a:spcPct val="0"/>
            </a:spcBef>
            <a:spcAft>
              <a:spcPct val="35000"/>
            </a:spcAft>
            <a:buNone/>
          </a:pPr>
          <a:endParaRPr lang="es-ES" sz="2400" kern="1200" dirty="0">
            <a:solidFill>
              <a:srgbClr val="000000"/>
            </a:solidFill>
          </a:endParaRPr>
        </a:p>
        <a:p>
          <a:pPr marL="0" lvl="0" indent="0" algn="ctr" defTabSz="1066800">
            <a:lnSpc>
              <a:spcPct val="90000"/>
            </a:lnSpc>
            <a:spcBef>
              <a:spcPct val="0"/>
            </a:spcBef>
            <a:spcAft>
              <a:spcPct val="35000"/>
            </a:spcAft>
            <a:buNone/>
          </a:pPr>
          <a:r>
            <a:rPr lang="es-ES" sz="2400" kern="1200" dirty="0">
              <a:solidFill>
                <a:srgbClr val="000000"/>
              </a:solidFill>
            </a:rPr>
            <a:t>Al menos el 80% de las empresas en Europa han experimentado un incidente de ciberseguridad en 2016.
</a:t>
          </a:r>
          <a:endParaRPr lang="en-ZA" sz="2400" kern="1200" dirty="0">
            <a:solidFill>
              <a:srgbClr val="000000"/>
            </a:solidFill>
          </a:endParaRPr>
        </a:p>
      </dsp:txBody>
      <dsp:txXfrm>
        <a:off x="4097733" y="497681"/>
        <a:ext cx="2399770" cy="2399770"/>
      </dsp:txXfrm>
    </dsp:sp>
    <dsp:sp modelId="{F6AA6628-4A8A-4CE9-BF62-6C67D795DB53}">
      <dsp:nvSpPr>
        <dsp:cNvPr id="0" name=""/>
        <dsp:cNvSpPr/>
      </dsp:nvSpPr>
      <dsp:spPr>
        <a:xfrm>
          <a:off x="6315754" y="673"/>
          <a:ext cx="3393786" cy="339378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86771" tIns="30480" rIns="186771" bIns="30480" numCol="1" spcCol="1270" anchor="ctr" anchorCtr="0">
          <a:noAutofit/>
        </a:bodyPr>
        <a:lstStyle/>
        <a:p>
          <a:pPr marL="0" lvl="0" indent="0" algn="ctr" defTabSz="1066800">
            <a:lnSpc>
              <a:spcPct val="90000"/>
            </a:lnSpc>
            <a:spcBef>
              <a:spcPct val="0"/>
            </a:spcBef>
            <a:spcAft>
              <a:spcPct val="35000"/>
            </a:spcAft>
            <a:buNone/>
          </a:pPr>
          <a:endParaRPr lang="es-ES" sz="2400" kern="1200" dirty="0">
            <a:solidFill>
              <a:srgbClr val="000000"/>
            </a:solidFill>
          </a:endParaRPr>
        </a:p>
        <a:p>
          <a:pPr marL="0" lvl="0" indent="0" algn="ctr" defTabSz="1066800">
            <a:lnSpc>
              <a:spcPct val="90000"/>
            </a:lnSpc>
            <a:spcBef>
              <a:spcPct val="0"/>
            </a:spcBef>
            <a:spcAft>
              <a:spcPct val="35000"/>
            </a:spcAft>
            <a:buNone/>
          </a:pPr>
          <a:r>
            <a:rPr lang="es-ES" sz="2400" kern="1200" dirty="0">
              <a:solidFill>
                <a:srgbClr val="000000"/>
              </a:solidFill>
            </a:rPr>
            <a:t>El 60% de las pymes que fueron víctimas de ciberataques no se recuperaron y cerraron en menos de 6 meses.
</a:t>
          </a:r>
          <a:endParaRPr lang="en-ZA" sz="2400" kern="1200" dirty="0">
            <a:solidFill>
              <a:srgbClr val="000000"/>
            </a:solidFill>
          </a:endParaRPr>
        </a:p>
      </dsp:txBody>
      <dsp:txXfrm>
        <a:off x="6812762" y="497681"/>
        <a:ext cx="2399770" cy="23997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1D0D0-5605-40C8-95E6-0D2B51EA3D50}">
      <dsp:nvSpPr>
        <dsp:cNvPr id="0" name=""/>
        <dsp:cNvSpPr/>
      </dsp:nvSpPr>
      <dsp:spPr>
        <a:xfrm>
          <a:off x="0" y="508738"/>
          <a:ext cx="3311011" cy="21335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b="1" kern="1200" dirty="0" err="1">
              <a:effectLst>
                <a:outerShdw blurRad="38100" dist="38100" dir="2700000" algn="tl">
                  <a:srgbClr val="000000">
                    <a:alpha val="43137"/>
                  </a:srgbClr>
                </a:outerShdw>
              </a:effectLst>
            </a:rPr>
            <a:t>Información</a:t>
          </a:r>
          <a:r>
            <a:rPr lang="en-ZA" sz="2400" b="1" kern="1200" dirty="0">
              <a:effectLst>
                <a:outerShdw blurRad="38100" dist="38100" dir="2700000" algn="tl">
                  <a:srgbClr val="000000">
                    <a:alpha val="43137"/>
                  </a:srgbClr>
                </a:outerShdw>
              </a:effectLst>
            </a:rPr>
            <a:t> </a:t>
          </a:r>
          <a:r>
            <a:rPr lang="en-ZA" sz="2400" b="1" kern="1200" dirty="0" err="1">
              <a:effectLst>
                <a:outerShdw blurRad="38100" dist="38100" dir="2700000" algn="tl">
                  <a:srgbClr val="000000">
                    <a:alpha val="43137"/>
                  </a:srgbClr>
                </a:outerShdw>
              </a:effectLst>
            </a:rPr>
            <a:t>financiera</a:t>
          </a:r>
          <a:endParaRPr lang="en-ZA" sz="2400" b="1" kern="1200" dirty="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s-ES" sz="1800" kern="1200" dirty="0"/>
            <a:t>Datos de la tarjeta de crédito</a:t>
          </a:r>
          <a:endParaRPr lang="en-ZA" sz="1800" kern="1200" dirty="0"/>
        </a:p>
        <a:p>
          <a:pPr marL="171450" lvl="1" indent="-171450" algn="l" defTabSz="800100">
            <a:lnSpc>
              <a:spcPct val="90000"/>
            </a:lnSpc>
            <a:spcBef>
              <a:spcPct val="0"/>
            </a:spcBef>
            <a:spcAft>
              <a:spcPct val="15000"/>
            </a:spcAft>
            <a:buChar char="•"/>
          </a:pPr>
          <a:r>
            <a:rPr lang="es-ES" sz="1800" kern="1200" dirty="0"/>
            <a:t>Datos de la cuenta
Número de cliente</a:t>
          </a:r>
          <a:endParaRPr lang="en-ZA" sz="1800" kern="1200" dirty="0"/>
        </a:p>
      </dsp:txBody>
      <dsp:txXfrm>
        <a:off x="0" y="508738"/>
        <a:ext cx="3311011" cy="2133556"/>
      </dsp:txXfrm>
    </dsp:sp>
    <dsp:sp modelId="{1D9027F3-EACC-4808-88D1-032D08C5C418}">
      <dsp:nvSpPr>
        <dsp:cNvPr id="0" name=""/>
        <dsp:cNvSpPr/>
      </dsp:nvSpPr>
      <dsp:spPr>
        <a:xfrm>
          <a:off x="3642112" y="519704"/>
          <a:ext cx="3311011" cy="21335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b="1" kern="1200" dirty="0" err="1">
              <a:effectLst>
                <a:outerShdw blurRad="38100" dist="38100" dir="2700000" algn="tl">
                  <a:srgbClr val="000000">
                    <a:alpha val="43137"/>
                  </a:srgbClr>
                </a:outerShdw>
              </a:effectLst>
            </a:rPr>
            <a:t>Información</a:t>
          </a:r>
          <a:r>
            <a:rPr lang="en-ZA" sz="2400" b="1" kern="1200" dirty="0">
              <a:effectLst>
                <a:outerShdw blurRad="38100" dist="38100" dir="2700000" algn="tl">
                  <a:srgbClr val="000000">
                    <a:alpha val="43137"/>
                  </a:srgbClr>
                </a:outerShdw>
              </a:effectLst>
            </a:rPr>
            <a:t> de </a:t>
          </a:r>
          <a:r>
            <a:rPr lang="en-ZA" sz="2400" b="1" kern="1200" dirty="0" err="1">
              <a:effectLst>
                <a:outerShdw blurRad="38100" dist="38100" dir="2700000" algn="tl">
                  <a:srgbClr val="000000">
                    <a:alpha val="43137"/>
                  </a:srgbClr>
                </a:outerShdw>
              </a:effectLst>
            </a:rPr>
            <a:t>contacto</a:t>
          </a:r>
          <a:r>
            <a:rPr lang="en-ZA" sz="2400" b="1" kern="1200" dirty="0">
              <a:effectLst>
                <a:outerShdw blurRad="38100" dist="38100" dir="2700000" algn="tl">
                  <a:srgbClr val="000000">
                    <a:alpha val="43137"/>
                  </a:srgbClr>
                </a:outerShdw>
              </a:effectLst>
            </a:rPr>
            <a:t> </a:t>
          </a:r>
        </a:p>
        <a:p>
          <a:pPr marL="171450" lvl="1" indent="-171450" algn="l" defTabSz="800100">
            <a:lnSpc>
              <a:spcPct val="90000"/>
            </a:lnSpc>
            <a:spcBef>
              <a:spcPct val="0"/>
            </a:spcBef>
            <a:spcAft>
              <a:spcPct val="15000"/>
            </a:spcAft>
            <a:buChar char="•"/>
          </a:pPr>
          <a:r>
            <a:rPr lang="en-ZA" sz="1800" kern="1200" dirty="0" err="1"/>
            <a:t>Dirección</a:t>
          </a:r>
          <a:r>
            <a:rPr lang="en-ZA" sz="1800" kern="1200" dirty="0"/>
            <a:t> postal</a:t>
          </a:r>
        </a:p>
        <a:p>
          <a:pPr marL="171450" lvl="1" indent="-171450" algn="l" defTabSz="800100">
            <a:lnSpc>
              <a:spcPct val="90000"/>
            </a:lnSpc>
            <a:spcBef>
              <a:spcPct val="0"/>
            </a:spcBef>
            <a:spcAft>
              <a:spcPct val="15000"/>
            </a:spcAft>
            <a:buChar char="•"/>
          </a:pPr>
          <a:r>
            <a:rPr lang="en-ZA" sz="1800" kern="1200" dirty="0"/>
            <a:t>Email</a:t>
          </a:r>
        </a:p>
        <a:p>
          <a:pPr marL="171450" lvl="1" indent="-171450" algn="l" defTabSz="800100">
            <a:lnSpc>
              <a:spcPct val="90000"/>
            </a:lnSpc>
            <a:spcBef>
              <a:spcPct val="0"/>
            </a:spcBef>
            <a:spcAft>
              <a:spcPct val="15000"/>
            </a:spcAft>
            <a:buChar char="•"/>
          </a:pPr>
          <a:r>
            <a:rPr lang="en-ZA" sz="1800" kern="1200" dirty="0" err="1"/>
            <a:t>Número</a:t>
          </a:r>
          <a:r>
            <a:rPr lang="en-ZA" sz="1800" kern="1200" dirty="0"/>
            <a:t> de </a:t>
          </a:r>
          <a:r>
            <a:rPr lang="en-ZA" sz="1800" kern="1200" dirty="0" err="1"/>
            <a:t>teléfono</a:t>
          </a:r>
          <a:endParaRPr lang="en-ZA" sz="1800" kern="1200" dirty="0"/>
        </a:p>
        <a:p>
          <a:pPr marL="171450" lvl="1" indent="-171450" algn="l" defTabSz="800100">
            <a:lnSpc>
              <a:spcPct val="90000"/>
            </a:lnSpc>
            <a:spcBef>
              <a:spcPct val="0"/>
            </a:spcBef>
            <a:spcAft>
              <a:spcPct val="15000"/>
            </a:spcAft>
            <a:buChar char="•"/>
          </a:pPr>
          <a:r>
            <a:rPr lang="en-ZA" sz="1800" kern="1200" dirty="0" err="1"/>
            <a:t>Dirección</a:t>
          </a:r>
          <a:r>
            <a:rPr lang="en-ZA" sz="1800" kern="1200" dirty="0"/>
            <a:t> IP</a:t>
          </a:r>
        </a:p>
        <a:p>
          <a:pPr marL="171450" lvl="1" indent="-171450" algn="l" defTabSz="800100">
            <a:lnSpc>
              <a:spcPct val="90000"/>
            </a:lnSpc>
            <a:spcBef>
              <a:spcPct val="0"/>
            </a:spcBef>
            <a:spcAft>
              <a:spcPct val="15000"/>
            </a:spcAft>
            <a:buChar char="•"/>
          </a:pPr>
          <a:r>
            <a:rPr lang="en-ZA" sz="1800" kern="1200" dirty="0" err="1"/>
            <a:t>Localización</a:t>
          </a:r>
          <a:r>
            <a:rPr lang="en-ZA" sz="1800" kern="1200" dirty="0"/>
            <a:t> (GPS)</a:t>
          </a:r>
        </a:p>
      </dsp:txBody>
      <dsp:txXfrm>
        <a:off x="3642112" y="519704"/>
        <a:ext cx="3311011" cy="2133556"/>
      </dsp:txXfrm>
    </dsp:sp>
    <dsp:sp modelId="{AA46DDE7-DF72-4215-9401-EDB00056C805}">
      <dsp:nvSpPr>
        <dsp:cNvPr id="0" name=""/>
        <dsp:cNvSpPr/>
      </dsp:nvSpPr>
      <dsp:spPr>
        <a:xfrm>
          <a:off x="7284225" y="519704"/>
          <a:ext cx="3311011" cy="21335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b="1" kern="1200" dirty="0" err="1">
              <a:effectLst>
                <a:outerShdw blurRad="38100" dist="38100" dir="2700000" algn="tl">
                  <a:srgbClr val="000000">
                    <a:alpha val="43137"/>
                  </a:srgbClr>
                </a:outerShdw>
              </a:effectLst>
            </a:rPr>
            <a:t>Otros</a:t>
          </a:r>
          <a:endParaRPr lang="en-ZA" sz="2400" b="1" kern="1200" dirty="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n-ZA" sz="1800" kern="1200" dirty="0" err="1"/>
            <a:t>Registros</a:t>
          </a:r>
          <a:r>
            <a:rPr lang="en-ZA" sz="1800" kern="1200" dirty="0"/>
            <a:t> de </a:t>
          </a:r>
          <a:r>
            <a:rPr lang="en-ZA" sz="1800" kern="1200" dirty="0" err="1"/>
            <a:t>salud</a:t>
          </a:r>
          <a:endParaRPr lang="en-ZA" sz="1800" kern="1200" dirty="0"/>
        </a:p>
        <a:p>
          <a:pPr marL="171450" lvl="1" indent="-171450" algn="l" defTabSz="800100">
            <a:lnSpc>
              <a:spcPct val="90000"/>
            </a:lnSpc>
            <a:spcBef>
              <a:spcPct val="0"/>
            </a:spcBef>
            <a:spcAft>
              <a:spcPct val="15000"/>
            </a:spcAft>
            <a:buChar char="•"/>
          </a:pPr>
          <a:r>
            <a:rPr lang="en-ZA" sz="1800" kern="1200" dirty="0" err="1"/>
            <a:t>Calificación</a:t>
          </a:r>
          <a:r>
            <a:rPr lang="en-ZA" sz="1800" kern="1200" dirty="0"/>
            <a:t> </a:t>
          </a:r>
          <a:r>
            <a:rPr lang="en-ZA" sz="1800" kern="1200" dirty="0" err="1"/>
            <a:t>crediticia</a:t>
          </a:r>
          <a:endParaRPr lang="en-ZA" sz="1800" kern="1200" dirty="0"/>
        </a:p>
        <a:p>
          <a:pPr marL="171450" lvl="1" indent="-171450" algn="l" defTabSz="800100">
            <a:lnSpc>
              <a:spcPct val="90000"/>
            </a:lnSpc>
            <a:spcBef>
              <a:spcPct val="0"/>
            </a:spcBef>
            <a:spcAft>
              <a:spcPct val="15000"/>
            </a:spcAft>
            <a:buChar char="•"/>
          </a:pPr>
          <a:r>
            <a:rPr lang="en-ZA" sz="1800" kern="1200" dirty="0" err="1"/>
            <a:t>Respuestas</a:t>
          </a:r>
          <a:r>
            <a:rPr lang="en-ZA" sz="1800" kern="1200" dirty="0"/>
            <a:t> de </a:t>
          </a:r>
          <a:r>
            <a:rPr lang="en-ZA" sz="1800" kern="1200" dirty="0" err="1"/>
            <a:t>examenes</a:t>
          </a:r>
          <a:endParaRPr lang="en-ZA" sz="1800" kern="1200" dirty="0"/>
        </a:p>
        <a:p>
          <a:pPr marL="171450" lvl="1" indent="-171450" algn="l" defTabSz="800100">
            <a:lnSpc>
              <a:spcPct val="90000"/>
            </a:lnSpc>
            <a:spcBef>
              <a:spcPct val="0"/>
            </a:spcBef>
            <a:spcAft>
              <a:spcPct val="15000"/>
            </a:spcAft>
            <a:buChar char="•"/>
          </a:pPr>
          <a:r>
            <a:rPr lang="en-ZA" sz="1800" kern="1200" dirty="0" err="1"/>
            <a:t>Apariencia</a:t>
          </a:r>
          <a:endParaRPr lang="en-ZA" sz="1800" kern="1200" dirty="0"/>
        </a:p>
      </dsp:txBody>
      <dsp:txXfrm>
        <a:off x="7284225" y="519704"/>
        <a:ext cx="3311011" cy="21335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18293-04D2-4DB5-A18F-25660B9E5D6A}">
      <dsp:nvSpPr>
        <dsp:cNvPr id="0" name=""/>
        <dsp:cNvSpPr/>
      </dsp:nvSpPr>
      <dsp:spPr>
        <a:xfrm>
          <a:off x="984508" y="994"/>
          <a:ext cx="4107723" cy="2464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effectLst>
                <a:outerShdw blurRad="38100" dist="38100" dir="2700000" algn="tl">
                  <a:srgbClr val="000000">
                    <a:alpha val="43137"/>
                  </a:srgbClr>
                </a:outerShdw>
              </a:effectLst>
            </a:rPr>
            <a:t>Maximizar el valor de la información para la organización y garantizar que la información sea confiable, segura y accesible para la toma de decisiones. </a:t>
          </a:r>
          <a:endParaRPr lang="en-ZA" sz="2400" kern="1200" dirty="0">
            <a:effectLst>
              <a:outerShdw blurRad="38100" dist="38100" dir="2700000" algn="tl">
                <a:srgbClr val="000000">
                  <a:alpha val="43137"/>
                </a:srgbClr>
              </a:outerShdw>
            </a:effectLst>
          </a:endParaRPr>
        </a:p>
      </dsp:txBody>
      <dsp:txXfrm>
        <a:off x="984508" y="994"/>
        <a:ext cx="4107723" cy="2464633"/>
      </dsp:txXfrm>
    </dsp:sp>
    <dsp:sp modelId="{E62987DC-8F21-41D3-9885-2E27C23D6C08}">
      <dsp:nvSpPr>
        <dsp:cNvPr id="0" name=""/>
        <dsp:cNvSpPr/>
      </dsp:nvSpPr>
      <dsp:spPr>
        <a:xfrm>
          <a:off x="5503004" y="994"/>
          <a:ext cx="4107723" cy="2464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effectLst>
                <a:outerShdw blurRad="38100" dist="38100" dir="2700000" algn="tl">
                  <a:srgbClr val="000000">
                    <a:alpha val="43137"/>
                  </a:srgbClr>
                </a:outerShdw>
              </a:effectLst>
            </a:rPr>
            <a:t>Proteger la información para que su valor para la organización no disminuya por errores tecnológicos o humanos, pérdida de acceso oportuno, uso inapropiado.</a:t>
          </a:r>
          <a:endParaRPr lang="en-ZA" sz="2400" kern="1200" dirty="0">
            <a:effectLst>
              <a:outerShdw blurRad="38100" dist="38100" dir="2700000" algn="tl">
                <a:srgbClr val="000000">
                  <a:alpha val="43137"/>
                </a:srgbClr>
              </a:outerShdw>
            </a:effectLst>
          </a:endParaRPr>
        </a:p>
      </dsp:txBody>
      <dsp:txXfrm>
        <a:off x="5503004" y="994"/>
        <a:ext cx="4107723" cy="24646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7807C-11B7-484B-8B63-AEB37295ACC9}">
      <dsp:nvSpPr>
        <dsp:cNvPr id="0" name=""/>
        <dsp:cNvSpPr/>
      </dsp:nvSpPr>
      <dsp:spPr>
        <a:xfrm>
          <a:off x="9631" y="-129393"/>
          <a:ext cx="3481458" cy="88371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ZA" sz="2400" b="1" kern="1200" dirty="0">
              <a:effectLst>
                <a:outerShdw blurRad="38100" dist="38100" dir="2700000" algn="tl">
                  <a:srgbClr val="000000">
                    <a:alpha val="43137"/>
                  </a:srgbClr>
                </a:outerShdw>
              </a:effectLst>
            </a:rPr>
            <a:t>COMPRENDE SU RIESGO </a:t>
          </a:r>
        </a:p>
      </dsp:txBody>
      <dsp:txXfrm>
        <a:off x="9631" y="-129393"/>
        <a:ext cx="3481458" cy="883713"/>
      </dsp:txXfrm>
    </dsp:sp>
    <dsp:sp modelId="{3841C63F-20A9-405D-8400-50EB0D0AD9C5}">
      <dsp:nvSpPr>
        <dsp:cNvPr id="0" name=""/>
        <dsp:cNvSpPr/>
      </dsp:nvSpPr>
      <dsp:spPr>
        <a:xfrm>
          <a:off x="9631" y="754319"/>
          <a:ext cx="3481458" cy="391709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a:solidFill>
                <a:srgbClr val="000000"/>
              </a:solidFill>
            </a:rPr>
            <a:t>Auditar los datos y la información más valiosa; Pregunta cómo se almacena, quién tiene acceso y cómo está protegido por la tecnología y por otros procesos. </a:t>
          </a:r>
          <a:endParaRPr lang="en-ZA" sz="2000" kern="1200" dirty="0">
            <a:solidFill>
              <a:srgbClr val="000000"/>
            </a:solidFill>
          </a:endParaRPr>
        </a:p>
      </dsp:txBody>
      <dsp:txXfrm>
        <a:off x="9631" y="754319"/>
        <a:ext cx="3481458" cy="3917093"/>
      </dsp:txXfrm>
    </dsp:sp>
    <dsp:sp modelId="{8C45BC25-012D-40FD-8FD9-0AED65D074E5}">
      <dsp:nvSpPr>
        <dsp:cNvPr id="0" name=""/>
        <dsp:cNvSpPr/>
      </dsp:nvSpPr>
      <dsp:spPr>
        <a:xfrm>
          <a:off x="3978018" y="-129393"/>
          <a:ext cx="3481458" cy="88371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ZA" sz="2400" b="1" kern="1200" dirty="0">
              <a:effectLst>
                <a:outerShdw blurRad="38100" dist="38100" dir="2700000" algn="tl">
                  <a:srgbClr val="000000">
                    <a:alpha val="43137"/>
                  </a:srgbClr>
                </a:outerShdw>
              </a:effectLst>
            </a:rPr>
            <a:t>MINIMIZA SU RIESGO </a:t>
          </a:r>
        </a:p>
      </dsp:txBody>
      <dsp:txXfrm>
        <a:off x="3978018" y="-129393"/>
        <a:ext cx="3481458" cy="883713"/>
      </dsp:txXfrm>
    </dsp:sp>
    <dsp:sp modelId="{5E833DA4-4005-48DE-AA75-73B330E1F2AB}">
      <dsp:nvSpPr>
        <dsp:cNvPr id="0" name=""/>
        <dsp:cNvSpPr/>
      </dsp:nvSpPr>
      <dsp:spPr>
        <a:xfrm>
          <a:off x="3978018" y="754319"/>
          <a:ext cx="3481458" cy="391709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a:solidFill>
                <a:srgbClr val="000000"/>
              </a:solidFill>
            </a:rPr>
            <a:t>Toma medidas para mitigar los puntos débiles del sistema actual. </a:t>
          </a:r>
          <a:endParaRPr lang="en-ZA" sz="2000" kern="1200" dirty="0">
            <a:solidFill>
              <a:srgbClr val="000000"/>
            </a:solidFill>
          </a:endParaRPr>
        </a:p>
        <a:p>
          <a:pPr marL="228600" lvl="1" indent="-228600" algn="l" defTabSz="889000">
            <a:lnSpc>
              <a:spcPct val="90000"/>
            </a:lnSpc>
            <a:spcBef>
              <a:spcPct val="0"/>
            </a:spcBef>
            <a:spcAft>
              <a:spcPct val="15000"/>
            </a:spcAft>
            <a:buChar char="•"/>
          </a:pPr>
          <a:endParaRPr lang="en-ZA" sz="2000" kern="1200" dirty="0">
            <a:solidFill>
              <a:srgbClr val="000000"/>
            </a:solidFill>
          </a:endParaRPr>
        </a:p>
        <a:p>
          <a:pPr marL="228600" lvl="1" indent="-228600" algn="l" defTabSz="889000">
            <a:lnSpc>
              <a:spcPct val="90000"/>
            </a:lnSpc>
            <a:spcBef>
              <a:spcPct val="0"/>
            </a:spcBef>
            <a:spcAft>
              <a:spcPct val="15000"/>
            </a:spcAft>
            <a:buChar char="•"/>
          </a:pPr>
          <a:r>
            <a:rPr lang="es-ES" sz="2000" kern="1200" dirty="0">
              <a:solidFill>
                <a:srgbClr val="000000"/>
              </a:solidFill>
            </a:rPr>
            <a:t>Investiga sobre seguros de responsabilidad en medios online.</a:t>
          </a:r>
          <a:endParaRPr lang="en-ZA" sz="2000" kern="1200" dirty="0">
            <a:solidFill>
              <a:srgbClr val="000000"/>
            </a:solidFill>
          </a:endParaRPr>
        </a:p>
      </dsp:txBody>
      <dsp:txXfrm>
        <a:off x="3978018" y="754319"/>
        <a:ext cx="3481458" cy="3917093"/>
      </dsp:txXfrm>
    </dsp:sp>
    <dsp:sp modelId="{082AE49D-BDD0-40E8-BABD-39B645BE44F3}">
      <dsp:nvSpPr>
        <dsp:cNvPr id="0" name=""/>
        <dsp:cNvSpPr/>
      </dsp:nvSpPr>
      <dsp:spPr>
        <a:xfrm>
          <a:off x="7946405" y="-129393"/>
          <a:ext cx="3481458" cy="88371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CREA UN PLAN DE RESPUESTA </a:t>
          </a:r>
          <a:endParaRPr lang="en-ZA" sz="2400" b="1" kern="1200" dirty="0">
            <a:effectLst>
              <a:outerShdw blurRad="38100" dist="38100" dir="2700000" algn="tl">
                <a:srgbClr val="000000">
                  <a:alpha val="43137"/>
                </a:srgbClr>
              </a:outerShdw>
            </a:effectLst>
          </a:endParaRPr>
        </a:p>
      </dsp:txBody>
      <dsp:txXfrm>
        <a:off x="7946405" y="-129393"/>
        <a:ext cx="3481458" cy="883713"/>
      </dsp:txXfrm>
    </dsp:sp>
    <dsp:sp modelId="{05D8CF74-9B28-4FE3-9E2B-A79F4ADF6B6E}">
      <dsp:nvSpPr>
        <dsp:cNvPr id="0" name=""/>
        <dsp:cNvSpPr/>
      </dsp:nvSpPr>
      <dsp:spPr>
        <a:xfrm>
          <a:off x="7946405" y="754319"/>
          <a:ext cx="3481458" cy="391709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a:solidFill>
                <a:srgbClr val="000000"/>
              </a:solidFill>
            </a:rPr>
            <a:t>Desarrolla un plan de acción en caso de violaciones de datos.</a:t>
          </a:r>
          <a:endParaRPr lang="en-ZA" sz="2000" kern="1200" dirty="0">
            <a:solidFill>
              <a:srgbClr val="000000"/>
            </a:solidFill>
          </a:endParaRPr>
        </a:p>
        <a:p>
          <a:pPr marL="228600" lvl="1" indent="-228600" algn="l" defTabSz="889000">
            <a:lnSpc>
              <a:spcPct val="90000"/>
            </a:lnSpc>
            <a:spcBef>
              <a:spcPct val="0"/>
            </a:spcBef>
            <a:spcAft>
              <a:spcPct val="15000"/>
            </a:spcAft>
            <a:buChar char="•"/>
          </a:pPr>
          <a:endParaRPr lang="en-ZA" sz="2000" kern="1200" dirty="0">
            <a:solidFill>
              <a:srgbClr val="000000"/>
            </a:solidFill>
          </a:endParaRPr>
        </a:p>
        <a:p>
          <a:pPr marL="228600" lvl="1" indent="-228600" algn="l" defTabSz="889000">
            <a:lnSpc>
              <a:spcPct val="90000"/>
            </a:lnSpc>
            <a:spcBef>
              <a:spcPct val="0"/>
            </a:spcBef>
            <a:spcAft>
              <a:spcPct val="15000"/>
            </a:spcAft>
            <a:buChar char="•"/>
          </a:pPr>
          <a:r>
            <a:rPr lang="en-ZA" sz="2000" b="1" kern="1200" dirty="0" err="1">
              <a:solidFill>
                <a:srgbClr val="000000"/>
              </a:solidFill>
            </a:rPr>
            <a:t>Debe</a:t>
          </a:r>
          <a:r>
            <a:rPr lang="en-ZA" sz="2000" b="1" kern="1200" dirty="0">
              <a:solidFill>
                <a:srgbClr val="000000"/>
              </a:solidFill>
            </a:rPr>
            <a:t> </a:t>
          </a:r>
          <a:r>
            <a:rPr lang="en-ZA" sz="2000" b="1" kern="1200" dirty="0" err="1">
              <a:solidFill>
                <a:srgbClr val="000000"/>
              </a:solidFill>
            </a:rPr>
            <a:t>incluir</a:t>
          </a:r>
          <a:r>
            <a:rPr lang="en-ZA" sz="2000" b="1" kern="1200" dirty="0">
              <a:solidFill>
                <a:srgbClr val="000000"/>
              </a:solidFill>
            </a:rPr>
            <a:t>: </a:t>
          </a:r>
        </a:p>
        <a:p>
          <a:pPr marL="457200" lvl="2" indent="-228600" algn="l" defTabSz="889000">
            <a:lnSpc>
              <a:spcPct val="90000"/>
            </a:lnSpc>
            <a:spcBef>
              <a:spcPct val="0"/>
            </a:spcBef>
            <a:spcAft>
              <a:spcPct val="15000"/>
            </a:spcAft>
            <a:buFontTx/>
            <a:buChar char="‒"/>
          </a:pPr>
          <a:r>
            <a:rPr lang="en-ZA" sz="2000" kern="1200" dirty="0">
              <a:solidFill>
                <a:srgbClr val="000000"/>
              </a:solidFill>
            </a:rPr>
            <a:t>Respuesta legal</a:t>
          </a:r>
        </a:p>
        <a:p>
          <a:pPr marL="457200" lvl="2" indent="-228600" algn="l" defTabSz="889000">
            <a:lnSpc>
              <a:spcPct val="90000"/>
            </a:lnSpc>
            <a:spcBef>
              <a:spcPct val="0"/>
            </a:spcBef>
            <a:spcAft>
              <a:spcPct val="15000"/>
            </a:spcAft>
            <a:buFontTx/>
            <a:buChar char="‒"/>
          </a:pPr>
          <a:r>
            <a:rPr lang="en-GB" sz="2000" kern="1200" dirty="0" err="1">
              <a:solidFill>
                <a:srgbClr val="000000"/>
              </a:solidFill>
            </a:rPr>
            <a:t>Investigación</a:t>
          </a:r>
          <a:r>
            <a:rPr lang="en-GB" sz="2000" kern="1200" dirty="0">
              <a:solidFill>
                <a:srgbClr val="000000"/>
              </a:solidFill>
            </a:rPr>
            <a:t> y </a:t>
          </a:r>
          <a:r>
            <a:rPr lang="en-GB" sz="2000" kern="1200" dirty="0" err="1">
              <a:solidFill>
                <a:srgbClr val="000000"/>
              </a:solidFill>
            </a:rPr>
            <a:t>rectificación</a:t>
          </a:r>
          <a:r>
            <a:rPr lang="en-GB" sz="2000" kern="1200" dirty="0">
              <a:solidFill>
                <a:srgbClr val="000000"/>
              </a:solidFill>
            </a:rPr>
            <a:t> de la </a:t>
          </a:r>
          <a:r>
            <a:rPr lang="en-GB" sz="2000" kern="1200" dirty="0" err="1">
              <a:solidFill>
                <a:srgbClr val="000000"/>
              </a:solidFill>
            </a:rPr>
            <a:t>situación</a:t>
          </a:r>
          <a:r>
            <a:rPr lang="en-GB" sz="2000" kern="1200" dirty="0">
              <a:solidFill>
                <a:srgbClr val="000000"/>
              </a:solidFill>
            </a:rPr>
            <a:t> </a:t>
          </a:r>
          <a:endParaRPr lang="en-ZA" sz="2000" kern="1200" dirty="0">
            <a:solidFill>
              <a:srgbClr val="000000"/>
            </a:solidFill>
          </a:endParaRPr>
        </a:p>
        <a:p>
          <a:pPr marL="457200" lvl="2" indent="-228600" algn="l" defTabSz="889000">
            <a:lnSpc>
              <a:spcPct val="90000"/>
            </a:lnSpc>
            <a:spcBef>
              <a:spcPct val="0"/>
            </a:spcBef>
            <a:spcAft>
              <a:spcPct val="15000"/>
            </a:spcAft>
            <a:buFontTx/>
            <a:buChar char="‒"/>
          </a:pPr>
          <a:r>
            <a:rPr lang="en-ZA" sz="2000" kern="1200" dirty="0" err="1">
              <a:solidFill>
                <a:srgbClr val="000000"/>
              </a:solidFill>
            </a:rPr>
            <a:t>Información</a:t>
          </a:r>
          <a:r>
            <a:rPr lang="en-ZA" sz="2000" kern="1200" dirty="0">
              <a:solidFill>
                <a:srgbClr val="000000"/>
              </a:solidFill>
            </a:rPr>
            <a:t> a </a:t>
          </a:r>
          <a:r>
            <a:rPr lang="en-ZA" sz="2000" kern="1200" dirty="0" err="1">
              <a:solidFill>
                <a:srgbClr val="000000"/>
              </a:solidFill>
            </a:rPr>
            <a:t>los</a:t>
          </a:r>
          <a:r>
            <a:rPr lang="en-ZA" sz="2000" kern="1200" dirty="0">
              <a:solidFill>
                <a:srgbClr val="000000"/>
              </a:solidFill>
            </a:rPr>
            <a:t> </a:t>
          </a:r>
          <a:r>
            <a:rPr lang="en-ZA" sz="2000" kern="1200" dirty="0" err="1">
              <a:solidFill>
                <a:srgbClr val="000000"/>
              </a:solidFill>
            </a:rPr>
            <a:t>clientes</a:t>
          </a:r>
          <a:endParaRPr lang="en-ZA" sz="2000" kern="1200" dirty="0">
            <a:solidFill>
              <a:srgbClr val="000000"/>
            </a:solidFill>
          </a:endParaRPr>
        </a:p>
        <a:p>
          <a:pPr marL="457200" lvl="2" indent="-228600" algn="l" defTabSz="889000">
            <a:lnSpc>
              <a:spcPct val="90000"/>
            </a:lnSpc>
            <a:spcBef>
              <a:spcPct val="0"/>
            </a:spcBef>
            <a:spcAft>
              <a:spcPct val="15000"/>
            </a:spcAft>
            <a:buFontTx/>
            <a:buChar char="‒"/>
          </a:pPr>
          <a:r>
            <a:rPr lang="en-ZA" sz="2000" kern="1200" dirty="0">
              <a:solidFill>
                <a:srgbClr val="000000"/>
              </a:solidFill>
            </a:rPr>
            <a:t>Control de </a:t>
          </a:r>
          <a:r>
            <a:rPr lang="en-ZA" sz="2000" kern="1200" dirty="0" err="1">
              <a:solidFill>
                <a:srgbClr val="000000"/>
              </a:solidFill>
            </a:rPr>
            <a:t>consultas</a:t>
          </a:r>
          <a:r>
            <a:rPr lang="en-ZA" sz="2000" kern="1200" dirty="0">
              <a:solidFill>
                <a:srgbClr val="000000"/>
              </a:solidFill>
            </a:rPr>
            <a:t> de </a:t>
          </a:r>
          <a:r>
            <a:rPr lang="en-ZA" sz="2000" kern="1200" dirty="0" err="1">
              <a:solidFill>
                <a:srgbClr val="000000"/>
              </a:solidFill>
            </a:rPr>
            <a:t>medios</a:t>
          </a:r>
          <a:endParaRPr lang="en-ZA" sz="2000" kern="1200" dirty="0">
            <a:solidFill>
              <a:srgbClr val="000000"/>
            </a:solidFill>
          </a:endParaRPr>
        </a:p>
      </dsp:txBody>
      <dsp:txXfrm>
        <a:off x="7946405" y="754319"/>
        <a:ext cx="3481458" cy="391709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45C7B-4759-4F58-BF11-72C60A32B74C}" type="datetimeFigureOut">
              <a:rPr lang="en-ZA" smtClean="0"/>
              <a:t>2023/09/19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183E0-EB93-48CE-85B8-15E1C2B0F48A}" type="slidenum">
              <a:rPr lang="en-ZA" smtClean="0"/>
              <a:t>‹Nº›</a:t>
            </a:fld>
            <a:endParaRPr lang="en-ZA"/>
          </a:p>
        </p:txBody>
      </p:sp>
    </p:spTree>
    <p:extLst>
      <p:ext uri="{BB962C8B-B14F-4D97-AF65-F5344CB8AC3E}">
        <p14:creationId xmlns:p14="http://schemas.microsoft.com/office/powerpoint/2010/main" val="2158613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artner.com/itglossary/big-data/"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orbes.com/sites/gilpress/2014/09/03/12-big-data-definitions-whatsyours/#21c1558d13ae"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3646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VTS is a software company in New York City area that has an innovative platform designed to service the financial sector. The platform serves as a marketplace for banks to display and sell their properties directly to homebuyers and developers. Properties are digitally sold, all initiated by smart contracts and recorded onto a private blockchain</a:t>
            </a:r>
            <a:r>
              <a:rPr kumimoji="0" lang="en-US" sz="1056"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platform showcases preset documents and contracts for e-signature, that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minimise</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the back-and-forth follow-up, and simplifies the signing process for banks and home buyers. All documents are recorded and tracked on the blockchain. Users are able to browse profiles and connect with real estate brokers, agents, lawyers, inspectors, and other professionals directly.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Similar to some famous payment systems like PayPal the platform processes on- line payments and transactions. The payments for real estate services and property purchases are powered by smart contracts, then recorded and tracked on their blockchain.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users are also able to view up-to-date floor plans, property photos, 3D walk- throughs, digital videos and drone shots of the properties. They also receive a secure online wallet. They can store, receive or send digital payments to other users on the platform and all payments are recorded and tracked on their private blockchain. </a:t>
            </a:r>
            <a:endParaRPr kumimoji="0" lang="en-IE"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126</a:t>
            </a:fld>
            <a:endParaRPr lang="en-ZA"/>
          </a:p>
        </p:txBody>
      </p:sp>
    </p:spTree>
    <p:extLst>
      <p:ext uri="{BB962C8B-B14F-4D97-AF65-F5344CB8AC3E}">
        <p14:creationId xmlns:p14="http://schemas.microsoft.com/office/powerpoint/2010/main" val="238562188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Difference between AR and VR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Augmented reality takes our current reality and adds something to it. It does not move us elsewhere. It simply “augments” our current state of presence, often with clear visors- snapchat filters,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Pokemon</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Go, Google glasses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Virtual reality is able to transpose the user. In other words, bring us someplace else. Through closed visors or goggles, VR blocks out the room and puts our presence elsewhere – we’re talking about those boxy, closed headsets with high resolution displays, lenses and head-tracking sensors. They are designed to visually immerse the wearer in 360-degree videos and computer-generated animation with 3D audio and vibrating or rumbling accessories and controllers to enhance the effect</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IE"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76166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Difference between AR and VR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Augmented reality takes our current reality and adds something to it. It does not move us elsewhere. It simply “augments” our current state of presence, often with clear visors- snapchat filters,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Pokemon</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Go, Google glasses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Virtual reality is able to transpose the user. In other words, bring us someplace else. Through closed visors or goggles, VR blocks out the room and puts our presence elsewhere – we’re talking about those boxy, closed headsets with high resolution displays, lenses and head-tracking sensors. They are designed to visually immerse the wearer in 360-degree videos and computer-generated animation with 3D audio and vibrating or rumbling accessories and controllers to enhance the effect</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IE"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723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129</a:t>
            </a:fld>
            <a:endParaRPr lang="en-ZA"/>
          </a:p>
        </p:txBody>
      </p:sp>
    </p:spTree>
    <p:extLst>
      <p:ext uri="{BB962C8B-B14F-4D97-AF65-F5344CB8AC3E}">
        <p14:creationId xmlns:p14="http://schemas.microsoft.com/office/powerpoint/2010/main" val="393178354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24345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37717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46608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9456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91197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322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08710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54757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96182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73840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07640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978143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22247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69633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57755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219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693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792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04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55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166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688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967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229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515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2. DATA TECHNOLOGIES Data tools are complex and heterogeneous. A plan of action for how data should be handled and moved, under what system, must therefore be developed. The goal is to make all current and future data, in any form, available for any application in the organization, in order to reduce complexity and enhance ease of access and leverage use.2 2.1 ENTRY LEVEL TOOLS All businesses, no matter what size, can benefit from competent use of CRMS, website and social analytics and web-based VOIP services. Making the most of your CRM 1. Make the CRM software easy to use. Find out what each employee or department really wants and what the CRM needs to do, and customize it to fit those needs. Provide CRM training to all employees.</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2. Integrate as many data sources as possible. Companies should never think of CRM as a standalone system, integrate their CRM with other client-facing or client-informing systems, and especially social media. 3. Keep it up to date. CRM systems are only as good as the data housed in them. Have a consistent process for updating and managing customer data 4. Start analyzing! Defining the kind of conclusions that you want to get, and work backwards from the expected results to the analyses that will provide those results (or prove otherwise). Website and social analytics Google Analytics is a free web analytics service offered by Google that tracks and reports website traffic. It provides in-depth look at your website performance and integrates with all of Google’s marketing products: Google Ads, Search Console, and Data Studio. Even though “web analytics” sounds like a very small area of your digital presence, the implications of Google Analytics are in fact huge.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Analysing</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your website is the best way to give you a holistic view of the effectiveness of all the campaigns you are running to promote your product/services online. VOIP Use call tracking analytics to: • Monitor and manage call flow • Provide supervisors with real-time opportunities for immediate correction and guidance • Identify personnel and skills areas that need additional training • Recognize and promote high-performers •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peech</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analytics are gaining favor over transcripts as a performance metric due to both the delay involved in transcribing (versus call recordings) and the fact that many nuances, such as inflection, are not adequately addressed Speech analytics are gaining favor over transcripts as a performance metric due to both the delay involved in transcribing (versus call recordings) and the fact that many nuances, such as inflection, are not adequately addressed.</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703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950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989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556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3. WORKING IN THE CLOUD Whether you are using it to run applications that share photos to millions of mobile users or to support business critical operations, a cloud services platform provides rapid access to flexible and low cost IT resources. With cloud computing, you don’t need to make large upfront investments in hardware and spend a lot of time on the heavy lifting of managing that hardware. Instead, you can provision exactly the right type and size of computing resources you need to power your newest idea or operate your IT department. You can access as many resources as you need, almost instantly, and only pay for what you use. Cloud computing is based on resource pooling: companies serve a large number of customers using multitenancy systems, in which different resources are dynamically allocated and de-allocated according to demand. From the user’s end, it is not possible to know where the resource actually resides. 3.1 Benefits of working in the cloud ▪ Broad range technology frees up resources. Cloud services make it easy and fast to access a broad range technology such as compute, storage, databases, analytics, machine learning, and many other services on an as-needed basis. Helps companies focus IT resources on developing applications and transform customer experiences rather than managing infrastructure and data centers. ▪ Economical: Using the cloud allows you to trade capital expense (data centers, physical servers, etc.) for variable expense; you pay only for the service or the space you use. ▪ Accessible: The cloud allows access across a wide range of platforms and devices making resources more accessible and also more reliable. If the office network goes down, data are backed up to the cloud and still available on a tablet, for example. ▪ Scalable: The cloud’s ability to scale up or down means your company doesn’t have to hoard data or computing capacity for the rare instances where demand spikes. On-demand scalability is sometimes better expressed as elasticity. ▪ Security and risk management Setting up strategies to overcome cyber attacks, power outages or equipment failure, is difficult, and expensive. Having the data stored in cloud infrastructure will allow your organization to recover from disasters faster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36</a:t>
            </a:fld>
            <a:endParaRPr lang="en-ZA"/>
          </a:p>
        </p:txBody>
      </p:sp>
    </p:spTree>
    <p:extLst>
      <p:ext uri="{BB962C8B-B14F-4D97-AF65-F5344CB8AC3E}">
        <p14:creationId xmlns:p14="http://schemas.microsoft.com/office/powerpoint/2010/main" val="2011398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How to choose how to store your data? When it comes to storing data, there is no 'one-size-fits-all' solution. Businesses must understand the amount and type of data they have along with the motivation behind storing the information. WHO needs access to which type of information? How often and how fast do we need to access the data? • When setting up processes, identify the organization's most important data and prioritize storage management resources appropriately. email may be a company's top priority, but storing and archiving email data for one particular group, say the executives, may be more critical than other groups • "Save money by only using your fastest storage, like SSD, for data that you actively use, and utilize less expensive platforms, like the cloud, to store your archival or backup data," WHAT type of data do we need to store? • Might we need to combine different data sets in the future?</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HOW MUCH data do we have and by how much will it grow in the future? • Don't store redundant data. Many companies capture and store redundant data. This used to be a less of a problem when disk was expensive, but with capacity being more reasonably priced, the tendency is to store everything. HOW LONG do we need to store the data? • A data retention policy is a necessity for both internal data governance and legal compliance. Some of your data must be retained for many years, while other data may only be needed for days." HOW SECURE does the data need to be? What regulatory requirements need to be adhered to? • Have a disaster recovery plan. Whichever method or methods of backup you use, be sure to test them and be sure you can recover your data.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39</a:t>
            </a:fld>
            <a:endParaRPr lang="en-ZA"/>
          </a:p>
        </p:txBody>
      </p:sp>
    </p:spTree>
    <p:extLst>
      <p:ext uri="{BB962C8B-B14F-4D97-AF65-F5344CB8AC3E}">
        <p14:creationId xmlns:p14="http://schemas.microsoft.com/office/powerpoint/2010/main" val="1805740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Challenges of working in the cloud ▪ Migration. Migrating big data to the cloud presents various hurdles which require a concerted effort from managers and IT leaders. ▪ Less Direct Control over Data. Storing data remotely and using a third-party’s security and compliance protocols can be a big organizational change and may cause some discomfort. Understand and evaluate the provider’s protocols so you know what your roles and obligations are. ▪ Network dependency and latency. The availability of the data is highly reliant on network connection to the internet. The issue of latency (delays) in the cloud environment could come into play given the volume of data that’s being transferred, analyzed, and processed at any given time.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89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WHO ARE THE PRINCIPAL CLOUD PROVIDERS? There are many providers of cloud services for big data but we focus on the big three. Amazon is dominant. In a 2018 report, Synergy Research Group noted that spending on cloud infrastructure services jumped an astounding 51 percent over the prior year's quarter, noting: "AWS worldwide market share has held steady at around 33% for twelve quarters now, even as the market has almost tripled in size." 4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Datamation’s</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overview states: ▪ Amazon Web Services – With a vast tool set that continues to grow exponentially, Amazon’s capabilities are unmatched. Yet its cost structure can be confusing, and its singular focus on public cloud rather than hybrid cloud or private cloud means that interoperating with your data center isn't AWS's top priority.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Microsoft Azure – A close competitor to AWS with an exceptionally capable cloud infrastructure. If you’re an enterprise customer, Azure speaks your language – few companies have the enterprise background (and Windows support) as Microsoft. Azure knows you still run a data center, and the Azure platform works hard to interoperate with data centers; hybrid cloud is a true strength. ▪ Google Cloud – A well-funded underdog in the competition, Google entered the cloud market later and doesn't have the enterprise focus that helps draw corporate customers. But its technical expertise is profound, and its industry-leading tools in deep learning and artificial intelligence, machine learning and data analytics are significant advantages.</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42</a:t>
            </a:fld>
            <a:endParaRPr lang="en-ZA"/>
          </a:p>
        </p:txBody>
      </p:sp>
    </p:spTree>
    <p:extLst>
      <p:ext uri="{BB962C8B-B14F-4D97-AF65-F5344CB8AC3E}">
        <p14:creationId xmlns:p14="http://schemas.microsoft.com/office/powerpoint/2010/main" val="107529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816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CHOOSING THE RIGHT TECH SOLUTION A four-step model is recommended, but it will be strengthened by the involvement of the right people. WHO should form part of committee and take the decision? The ideal committee format would include. • someone very familiar with the functional requirements and mission of your organization (perhaps a teacher, administrator, instructional supervisor, or division head) • someone very familiar with current system capabilities (perhaps a technical support person) • someone who has been through a system implementation process before, ideally within the organization (perhaps a seasoned staff member) Be aware that most software related projects are not only influenced by the “objective” criteria, but by subjective factors.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 Personal preferences of project leaders, influential external advisors or company management; • Software vendors or systems integrators who are well established in the company; • Time and budget constraints in the selection process itself Understand the costs of the data infrastructure with a reference to the cost of cloud services and be able to simulate estimations. </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638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729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CHOOSING THE RIGHT TECH SOLUTION A four-step model is recommended, but it will be strengthened by the involvement of the right people. WHO should form part of committee and take the decision? The ideal committee format would include. • someone very familiar with the functional requirements and mission of your organization (perhaps a teacher, administrator, instructional supervisor, or division head) • someone very familiar with current system capabilities (perhaps a technical support person) • someone who has been through a system implementation process before, ideally within the organization (perhaps a seasoned staff member) Be aware that most software related projects are not only influenced by the “objective” criteria, but by subjective factors.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 Personal preferences of project leaders, influential external advisors or company management; • Software vendors or systems integrators who are well established in the company; • Time and budget constraints in the selection process itself Understand the costs of the data infrastructure with a reference to the cost of cloud services and be able to simulate estimations. </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554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CHOOSING THE RIGHT TECH SOLUTION A four-step model is recommended, but it will be strengthened by the involvement of the right people. WHO should form part of committee and take the decision? The ideal committee format would include. • someone very familiar with the functional requirements and mission of your organization (perhaps a teacher, administrator, instructional supervisor, or division head) • someone very familiar with current system capabilities (perhaps a technical support person) • someone who has been through a system implementation process before, ideally within the organization (perhaps a seasoned staff member) Be aware that most software related projects are not only influenced by the “objective” criteria, but by subjective factors.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 Personal preferences of project leaders, influential external advisors or company management; • Software vendors or systems integrators who are well established in the company; • Time and budget constraints in the selection process itself Understand the costs of the data infrastructure with a reference to the cost of cloud services and be able to simulate estimations. </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927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616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4756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DATA INTERPRETATION AND USE Having data is not enough. Analyzing data is not enough. It is vital to translate the insights gained from data into actions that support business growth. As with any good strategy, knowing when and how to apply it, when to change it, and how to measure its success are all critical for organizations to move from being ones that do data, to being truly data-driven. The cycle of using data is ongoing – it doesn’t just stop when the insights are presented but require in-depth discussion.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Analysing</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the data is a starting point, not an endpoint. In which chart is there a bigger difference? Data use arises from science, but it is also an art. Data is objective, but it can be presented subjectively. Given that data visualization is so important for making sense of large data and for driving decisions, it is important to understand how to go about it.</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3444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767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Which way of displaying the data is most effective? You have to think about how you communicate data for your purposes AND how to communicate it clearly so your message is understood. In this example, the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coloured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chart is the easiest to understand. What changed? The original blue chart was “decluttered” – the axis and labels were removed and the blank space reduced. Then salient details were “emphasized” – the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colours</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were added to reflect a continuum of responses and the numbers were added to show relative values.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Conclusion: Any time you use data to convey something, you are essentially telling a story. It might be in a quarterly presentation for your board, in a formal program evaluation report, in an annual report to constituents. Storytelling with data is powerful, and it comes with an ethical imperative. Data can be easily manipulated to tell a story that is not there, or to minimize a story that is. It is important to start with the data and let it tell you the story, instead of crafting your story ahead of time and only selecting the data that supports it. For example, if you present a summary of a program evaluation that only highlights the successes and aspects of your service that people liked, and does not include the components that came up short and revealed areas for improvement, you are not telling the full story</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356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152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89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Why does Privacy matter? 1. Limit on Power. Privacy is a limit on government power, as well as the power of private sector companies. The more someone knows about us, the more power they can have over us. Personal data is used to make very important decisions in our lives. Personal data can be used to affect our reputations; and it can be used to influence our decisions and shape our behavior. It can be used as a tool to exercise control over us. And in the wrong hands, personal data can be used to cause us great harm.3 2 Freedoms. Privacy is key to freedom of thought and expression and helps protect our ability to associate with other people. A key component of freedom of association is the ability to do so with privacy if one chooses. Privacy is a critical component of a democratic society. 3. Rights to a Second Chance Many people are not static; they change and grow throughout their lives. There is a great value in the ability to have a second chance, to be able to move beyond a mistake, to be able to reinvent oneself. Privacy nurtures this ability. It allows people to grow and mature without being shackled with all the foolish things they might have done in the past Data protection is different to data privacy ▪ Privacy is a complicated issue relating to rights and freedoms enshrined under law. Data protection is different to data privacy. Protection is about securing data against unauthorized access.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8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DATA COLLECTION: SOURCES OF DATA. Data can come from internal or external sources. What are the benefits of each source of data? Internal data sources, where data is created by the company, are typically easier to collect and can be more relevant for the company’s own purposes and insights.1 They’re free of cost to the company. can launch an array of big data initiatives without ever looking beyond their own walls External data is that acquired from outside the company. • Third party data – can be specific to your market or customers, but difficult to attain and/or expensive. • Open data –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ie</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government statistics, data related to social impact. Can be of great value but often requires more investment in analysis to p</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Small business owners face obstacles to investing in external data. Barriers include cost, their lack of expertise, or belief in their own market knowledge. Once they were given access to the data, most of the businesses were quick to formalize their approach to marketing planning. In this example the small businesses were able to access the external data for free. How much could they have paid for it to still be worthwhile?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rovide</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insights of relevance. • Collectively-generated data. Many more business are participating in meetups and hackathons.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http://www.aunalytics.com/understanding-analytics-part-1-top-internal-sources-of-big-data/</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https://www.conference-board.org/blog/post.cfm?post=2526</a:t>
            </a:r>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8687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Data privacy is about authorized access — who has it and who defines it. Data protection is essentially a technical issue, whereas data privacy is a legal one. ▪ Technology alone cannot ensure the privacy of personal data. Most privacy protection protocols are still vulnerable to authorized individuals who might access the data. The burden on these authorized individuals is, above all, about privacy law, not technology.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57</a:t>
            </a:fld>
            <a:endParaRPr lang="en-ZA"/>
          </a:p>
        </p:txBody>
      </p:sp>
    </p:spTree>
    <p:extLst>
      <p:ext uri="{BB962C8B-B14F-4D97-AF65-F5344CB8AC3E}">
        <p14:creationId xmlns:p14="http://schemas.microsoft.com/office/powerpoint/2010/main" val="2755653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GDPR ▪ GDPR is a regulation in EU law on data protection and privacy for all individual citizens of the European Union (EU) and the European Economic Area (EEA). It also addresses the transfer of personal data outside the EU and EEA areas.4 ▪ It’s objective is to hold companies accountable for safeguarding the personal data increasingly swept up in today’s digital world ▪ It falls to national regulators—in Britain, the Information Commissioner’s Office—to enforce the rules for companies within their jurisdiction. ▪ Penalties: Under GDPR, regulators can fine a company as much as 4% of annual sales, though most fines so far have been far smaller, typically less than $1 million.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26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GDPR ▪ GDPR is a regulation in EU law on data protection and privacy for all individual citizens of the European Union (EU) and the European Economic Area (EEA). It also addresses the transfer of personal data outside the EU and EEA areas.4 ▪ It’s objective is to hold companies accountable for safeguarding the personal data increasingly swept up in today’s digital world ▪ It falls to national regulators—in Britain, the Information Commissioner’s Office—to enforce the rules for companies within their jurisdiction. ▪ Penalties: Under GDPR, regulators can fine a company as much as 4% of annual sales, though most fines so far have been far smaller, typically less than $1 million.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8874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GDPR ▪ GDPR is a regulation in EU law on data protection and privacy for all individual citizens of the European Union (EU) and the European Economic Area (EEA). It also addresses the transfer of personal data outside the EU and EEA areas.4 ▪ It’s objective is to hold companies accountable for safeguarding the personal data increasingly swept up in today’s digital world ▪ It falls to national regulators—in Britain, the Information Commissioner’s Office—to enforce the rules for companies within their jurisdiction. ▪ Penalties: Under GDPR, regulators can fine a company as much as 4% of annual sales, though most fines so far have been far smaller, typically less than $1 million.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4514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Personal data shall be: • processed lawfully, fairly and in a transparent (‘lawfulness, fairness and transparency’); • collected for specified, explicit and legitimate purposes and not further processed in a manner that is incompatible with those purposes; (‘purpose limitation’); • adequate, relevant and limited to what is necessary in relation to the purposes for which they are processed (‘data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minimisation</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 accurate and, where necessary, kept up to date (‘accuracy’); • kept in a form which permits identification of data subjects for no longer than is necessary for the purposes for which the personal data are processed (‘storage limitation’); • processed in a manner that ensures appropriate security of the personal data, including protection against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unauthorised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or unlawful processing and against accidental loss, destruction or damage, using appropriate technical or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organisational</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measures (‘integrity and confidentiality’).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52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Personal data shall be: • processed lawfully, fairly and in a transparent (‘lawfulness, fairness and transparency’); • collected for specified, explicit and legitimate purposes and not further processed in a manner that is incompatible with those purposes; (‘purpose limitation’); • adequate, relevant and limited to what is necessary in relation to the purposes for which they are processed (‘data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minimisation</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 accurate and, where necessary, kept up to date (‘accuracy’); • kept in a form which permits identification of data subjects for no longer than is necessary for the purposes for which the personal data are processed (‘storage limitation’); • processed in a manner that ensures appropriate security of the personal data, including protection against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unauthorised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or unlawful processing and against accidental loss, destruction or damage, using appropriate technical or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organisational</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measures (‘integrity and confidentiality’).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7699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power of data is so large and can have such a big effect on our lives that we should imagine data not as Is and </a:t>
            </a:r>
            <a:r>
              <a:rPr lang="en-GB" dirty="0" err="1"/>
              <a:t>Os</a:t>
            </a:r>
            <a:r>
              <a:rPr lang="en-GB" dirty="0"/>
              <a:t> but as a digital soul. The concept of a ‘digital soul’ was described as the electronic representation of yourself. Creating a model for ownership and control of this idea is the big challenge to companies that hold data, as well as individuals and regulators Lessig’s Pathetic dot The pathetic dot theory or the New Chicago School theory was introduced by Lawrence Lessig in a 1998 article and popularized in his 1999 book, Code and Other Laws of Cyberspace. It is a socioeconomic theory of regulation.6 It discusses how lives of individuals (the pathetic dots in questions) are regulated by four forces: the law, social norms, the market, and architecture (technical infrastructure). The theory highlights how computer code is just one of the regulatory modalities that can alter behaviour, and so understanding other mechanisms such as the law, norms and ethics is vital for building technologies that do not result in unwanted behaviour. Data ethics is about going beyond the legislation and understanding how markets, norms and code interact to ensure we are ethical in our use of individual’s data. We must go beyond compliance, to using data in the best possible way for everyone involved. </a:t>
            </a: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63</a:t>
            </a:fld>
            <a:endParaRPr lang="en-ZA"/>
          </a:p>
        </p:txBody>
      </p:sp>
    </p:spTree>
    <p:extLst>
      <p:ext uri="{BB962C8B-B14F-4D97-AF65-F5344CB8AC3E}">
        <p14:creationId xmlns:p14="http://schemas.microsoft.com/office/powerpoint/2010/main" val="18387207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GDPR ▪ GDPR is a regulation in EU law on data protection and privacy for all individual citizens of the European Union (EU) and the European Economic Area (EEA). It also addresses the transfer of personal data outside the EU and EEA areas.4 ▪ It’s objective is to hold companies accountable for safeguarding the personal data increasingly swept up in today’s digital world ▪ It falls to national regulators—in Britain, the Information Commissioner’s Office—to enforce the rules for companies within their jurisdiction. ▪ Penalties: Under GDPR, regulators can fine a company as much as 4% of annual sales, though most fines so far have been far smaller, typically less than $1 million.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1755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Data breaches are serious, and customers themselves demand ever better attention to data ethics, so we need to take data governance seriously. Companies need an emergency plan, but prevention is better than cure. There is no one-size-fits-all solution.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5312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Definition: “… specification of decision rights and an accountability framework to encourage desirable behavior in the valuation, creation, storage, use, archival and deletion of information.” (Logan, 2010). In order words, it comprises a set of rules and guidance to how data or information is handled within an organization. (Quoted in Rising, Kristensen,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Tjerrild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-Hansen, 20148 ) Goals 1. maximize the value of information to the organization by ensuring that information is reliable, secure, and accessible for decision making 2. protect information so that its value to the organization is not diminished through technology or human error, loss of timely access, inappropriate use, or misadventure. Why is it information governance and not data governance? “Simply put, data refers to raw, unorganized facts. Think of data as bundles of bulk entries gathered and stored without context. Once context has been attributed to the data by stringing two or more pieces together in a meaningful way, it becomes information.”</a:t>
            </a: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68</a:t>
            </a:fld>
            <a:endParaRPr lang="en-ZA"/>
          </a:p>
        </p:txBody>
      </p:sp>
    </p:spTree>
    <p:extLst>
      <p:ext uri="{BB962C8B-B14F-4D97-AF65-F5344CB8AC3E}">
        <p14:creationId xmlns:p14="http://schemas.microsoft.com/office/powerpoint/2010/main" val="2643771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DATA COLLECTION: TYPES OF DATA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Data</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is presented as a DATA SET. A data set is a grouping of information that's related to each other. • Data sets can be Quantitative or Qualitative. The difference seems stark but there can be lots of ways to have them interact. Qualitative data may be difficult to precisely measure and analyze. The data may be in the form of descriptive words that can be examined for patterns or meaning, sometimes through the use of coding. Coding allows the researcher to categorize qualitative data to identify themes that correspond with the research questions and to perform quantitative analysis. • Data can be Discrete or Continuous. • Data can be: • Nominal: Nominal data is qualitative; there is no inherent scale or value attached to the data. • Ordinal: Data that has a natural order, like a Likert scale where 1 means “hate it!” and 5 means “love it!” Just remember that the difference between ordinals (e.g., between 1 and 2 or between 3 and 4) is not necessarily equal. Often the distance between extreme like and dislike is greater than between feeling neutral or slightly positive or negative. • Interval: Data that has a natural order and the distance between each value is equal, like temperature. • Ratio: Data that has a natural order, equal distance between values and a natural zero point.</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260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A risk assessment helps you understand the areas you need to protect, those where you could be most vulnerable and potential worst-case scenarios. Start by auditing the data and information you hold that is most valuable. Then look at how you store this data, who has access to it and how it’s protected by technology and processes, to understand where you could be most at risk. If you’re not confident carrying out a risk assessment, then you might want to consider hiring an expert to do this for you. An effective response plan should include the following elements: • Your legal response: You need to outline how you’ll handle the legal aspects of the breach, for example informing the Information Commissioner’s Office (ICO) of the issue and defending your business against any claims of negligence. • Handling media queries: Your business could be the focus of media attention following a breach, so be ready to handle all external communications about what happened and how you’re handling it. You are likely to need professional PR expertise to do this effectively. • Finding out what happened: You’ll also need to have IT forensics experts on hand to find out what caused the breach, with a view to rectifying the problem quickly and ensure it doesn’t happen again. • Informing customers: Depending on your customer-base and the scale of the breach, you could have a lot of unpleasant phone calls to make! You’ll need to be ready with a way to handle this communication efficiently.</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70</a:t>
            </a:fld>
            <a:endParaRPr lang="en-ZA"/>
          </a:p>
        </p:txBody>
      </p:sp>
    </p:spTree>
    <p:extLst>
      <p:ext uri="{BB962C8B-B14F-4D97-AF65-F5344CB8AC3E}">
        <p14:creationId xmlns:p14="http://schemas.microsoft.com/office/powerpoint/2010/main" val="4725854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3631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85994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0681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7736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0093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1262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2308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5032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91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8625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2457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302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1246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0644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7261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825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 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151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 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8515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 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2207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 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892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http://www.gartner.com/itglossary/big-data/</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https://www.forbes.com/sites/gilpress/2014/09/03/12-big-data-definitions-whatsyours/#21c1558d13ae</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8345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 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9803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9435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6656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1" i="0" u="none" strike="noStrike" kern="1200" cap="none" spc="0" normalizeH="0" baseline="0" noProof="0" dirty="0">
                <a:ln>
                  <a:noFill/>
                </a:ln>
                <a:solidFill>
                  <a:prstClr val="black"/>
                </a:solidFill>
                <a:effectLst/>
                <a:uLnTx/>
                <a:uFillTx/>
                <a:latin typeface="Calibri" panose="020F0502020204030204"/>
                <a:ea typeface="+mn-ea"/>
                <a:cs typeface="+mn-cs"/>
              </a:rPr>
              <a:t>Who should be in charge of data? </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Data work is a more skilled job than ever before.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Big data marks the shift from stocks of fixed structured data to flow of ever growing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unstructured data, and as a result, it also marks the change in labor demand from data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analyst to data scientists (Davenport, Barth &amp; Bean, 2013).3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Davenport and Patil (Davenport &amp; Patil, 2012) describe a data scientist as a hybrid of data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hacker, analyst, communicator, and trusted advisor.4 In other words, the skills are from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traditionally divergent areas now merged in a data focused profile </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94</a:t>
            </a:fld>
            <a:endParaRPr lang="en-ZA"/>
          </a:p>
        </p:txBody>
      </p:sp>
    </p:spTree>
    <p:extLst>
      <p:ext uri="{BB962C8B-B14F-4D97-AF65-F5344CB8AC3E}">
        <p14:creationId xmlns:p14="http://schemas.microsoft.com/office/powerpoint/2010/main" val="35640545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DATA SCIENCE SKILLSET In reality this is more complicated than it sounds. Some people are more data scientist than others, and it is hard to find communication and domain knowledge in analytics person. And if you’re a small company that can’t afford the role of a full time or even an external data scientist, what can you do?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https://hbr.org/2012/10/data-scientist-the-sexiest-job-of-the-21st-century</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95</a:t>
            </a:fld>
            <a:endParaRPr lang="en-ZA"/>
          </a:p>
        </p:txBody>
      </p:sp>
    </p:spTree>
    <p:extLst>
      <p:ext uri="{BB962C8B-B14F-4D97-AF65-F5344CB8AC3E}">
        <p14:creationId xmlns:p14="http://schemas.microsoft.com/office/powerpoint/2010/main" val="20417948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DATA SCIENCE SKILLSET In reality this is more complicated than it sounds. Some people are more data scientist than others, and it is hard to find communication and domain knowledge in analytics person. And if you’re a small company that can’t afford the role of a full time or even an external data scientist, what can you do?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https://hbr.org/2012/10/data-scientist-the-sexiest-job-of-the-21st-century</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96</a:t>
            </a:fld>
            <a:endParaRPr lang="en-ZA"/>
          </a:p>
        </p:txBody>
      </p:sp>
    </p:spTree>
    <p:extLst>
      <p:ext uri="{BB962C8B-B14F-4D97-AF65-F5344CB8AC3E}">
        <p14:creationId xmlns:p14="http://schemas.microsoft.com/office/powerpoint/2010/main" val="23256508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DATA SCIENCE SKILLSET In reality this is more complicated than it sounds. Some people are more data scientist than others, and it is hard to find communication and domain knowledge in analytics person. And if you’re a small company that can’t afford the role of a full time or even an external data scientist, what can you do?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https://hbr.org/2012/10/data-scientist-the-sexiest-job-of-the-21st-century</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Who should lead data strategy – IT / BUSINESS TRADE OFFS (source: Rising, Kristensen,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Tjerrild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-Hansen 2014). A survey on big data among Fortune 500 companies was conducted in 2013, which revealed that ownership for big data initiative sometimes resided within the business side and sometimes within the technology side (Bean and Kiron, 2013). Casey, Krishnamurthy &amp;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Abezgauz</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2013 present three different scenarios of working with big data and use a table created by partners of the management consulting firm formerly known as Booz &amp; Company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Firstly, they argue that while IT departments may posses the proper technical skills, they may lack the necessary business knowledge and have a tendency to focus on the perfecting the technological solution rather than providing business value.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Secondly, a business group – for instance finance or marketing - may be responsible for big data ensuring an alignment with the business strategy. However, they may not fully be able to leverage the potential in the technology, and there is the risk of silo thinking or poor architectural solutions. iii. Finally, they suggest that business and IT can collaborate in an matrix organization headed by a competent leader with knowledge within both fields. Although this has the highest potential, it is also the most challenging from an organizational view to facilitate interdisciplinary collaboration in a more complex and expensive structural setup Data lead options for a small business If you’re a small business, your options are even more limited, but you still need to put someone in charge. Option 1) look within the company to find potential candidates possessing some of the skills illustrated in figure X, and let them use their business knowledge to experiment with data using some of the freely available open source tools Option 2) look to an IT person with the data skills, and enhance their business knowledge to work with data in the business. You should also bear in mind that no matter who is put in charge, the toughest part of becoming a data driven organization is the change management: making people understand that they now need to do things differently. In many cases, you have to take the existing people and train them in new methods and new processes and new skills. In some cases, even that won’t work and you’ll need to supplement that group with new people who have grown up in a different environment or have a different way of thinking about the business.</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https://www.semanticscholar.org/paper/ADOPTION-OF-SUPPLY-CHAIN-ANALYTICS-IN-SMEs/b876d51ef281ccfb073ffb85ffa9ac0cfa532c1e</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97</a:t>
            </a:fld>
            <a:endParaRPr lang="en-ZA"/>
          </a:p>
        </p:txBody>
      </p:sp>
    </p:spTree>
    <p:extLst>
      <p:ext uri="{BB962C8B-B14F-4D97-AF65-F5344CB8AC3E}">
        <p14:creationId xmlns:p14="http://schemas.microsoft.com/office/powerpoint/2010/main" val="1599674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98</a:t>
            </a:fld>
            <a:endParaRPr lang="en-ZA"/>
          </a:p>
        </p:txBody>
      </p:sp>
    </p:spTree>
    <p:extLst>
      <p:ext uri="{BB962C8B-B14F-4D97-AF65-F5344CB8AC3E}">
        <p14:creationId xmlns:p14="http://schemas.microsoft.com/office/powerpoint/2010/main" val="21462354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1" i="0" u="none" strike="noStrike" kern="1200" cap="none" spc="0" normalizeH="0" baseline="0" noProof="0" dirty="0">
                <a:ln>
                  <a:noFill/>
                </a:ln>
                <a:solidFill>
                  <a:prstClr val="black"/>
                </a:solidFill>
                <a:effectLst/>
                <a:uLnTx/>
                <a:uFillTx/>
                <a:latin typeface="Calibri" panose="020F0502020204030204"/>
                <a:ea typeface="+mn-ea"/>
                <a:cs typeface="+mn-cs"/>
              </a:rPr>
              <a:t>ASK THE RIGHT QUESTIONS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Einstein believed the quality of the solution you generate is in direct proportion to your ability to identify the problem you hope to solve. With that in mind, he believed a key to productivity was to invest your time in defining the problem as opposed to jumping right into dreaming up solutions to it.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3604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498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9463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4690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9258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1679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9900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57311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7294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https://www.youtube.com/watch?v=QF5BOzA9FfU</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2298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Then, CARRY OUT A DATA AUDIT There is an old saying, “you can’t make a silk purse out of a sow’s ear.” This is also known as “garbage in, garbage out.” In other words, you can’t rely on poor data to make good decisions. Just as unused data is a missed opportunity, poor quality data can have huge repercussions on a business’ performance and profits. A data audit refers to the auditing of data to assess its quality or utility for a specific purpose. A data audit is one of the most effective ways to identify problem areas in your marketing, your data storage, and your overall business operations.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4289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Then, CARRY OUT A DATA AUDIT There is an old saying, “you can’t make a silk purse out of a sow’s ear.” This is also known as “garbage in, garbage out.” In other words, you can’t rely on poor data to make good decisions. Just as unused data is a missed opportunity, poor quality data can have huge repercussions on a business’ performance and profits. A data audit refers to the auditing of data to assess its quality or utility for a specific purpose. A data audit is one of the most effective ways to identify problem areas in your marketing, your data storage, and your overall business operations.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95754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Then, CARRY OUT A DATA AUDIT There is an old saying, “you can’t make a silk purse out of a sow’s ear.” This is also known as “garbage in, garbage out.” In other words, you can’t rely on poor data to make good decisions. Just as unused data is a missed opportunity, poor quality data can have huge repercussions on a business’ performance and profits. A data audit refers to the auditing of data to assess its quality or utility for a specific purpose. A data audit is one of the most effective ways to identify problem areas in your marketing, your data storage, and your overall business operations.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971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5688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Then, CARRY OUT A DATA AUDIT There is an old saying, “you can’t make a silk purse out of a sow’s ear.” This is also known as “garbage in, garbage out.” In other words, you can’t rely on poor data to make good decisions. Just as unused data is a missed opportunity, poor quality data can have huge repercussions on a business’ performance and profits. A data audit refers to the auditing of data to assess its quality or utility for a specific purpose. A data audit is one of the most effective ways to identify problem areas in your marketing, your data storage, and your overall business operations.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179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Then, CARRY OUT A DATA AUDIT There is an old saying, “you can’t make a silk purse out of a sow’s ear.” This is also known as “garbage in, garbage out.” In other words, you can’t rely on poor data to make good decisions. Just as unused data is a missed opportunity, poor quality data can have huge repercussions on a business’ performance and profits. A data audit refers to the auditing of data to assess its quality or utility for a specific purpose. A data audit is one of the most effective ways to identify problem areas in your marketing, your data storage, and your overall business operations.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98546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0060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START WITH A STORY Amazon (Source: Stanford, “Is Big Data Too Big for SMEs?”) Imagine you run a bricks and mortar bookstore. You’ve always been able to track the books being bought in your store. This is the data that is available to the physical retailers – you have stock levels and know how much of particular books are being bought when and for how much. But you don’t know by who. Unless you carry out time consuming surveys you have little information on the customer. Once retailing moved online, the amount of valuable data on customer buying behavior increased dramatically and created a new era of customer understanding. Amazon transformed the traditional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bricksand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-mortar retailer into and a data-driven ecommerce. Amazon could not only track what customers bought, but also what they showed interest in, how they navigated the webpage, how individuals reacted to promotions and similarities across different segments. Later on, Amazon developed algorithms to predict which books that are most likely for individual customers to buy next. The traditional bookstore couldn’t compete. Interpretation. Data means nothing if it can’t be understood and used. The data collection was important but it was the way that Amazon transformed the data into actionable strategies marked the difference. The utilization of Amazon’s visitor and transactional data yielded revolutionary customer insights, which was transformed into individual targeted marketing. </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577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There is no doubt that we are in the midst of an ever-quickening digital revolution and if companies want to succeed, data skills and know how have to be at the heart of that mission. But this doesn’t mean firing all your employees and installing hardcore robotics everywhere. Here we take a look at the cutting-edge technologies for data analysis: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AI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Deep Learning: Neural Networks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IoT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SME leaders need to set the example by embracing data, analytics and digital. By doing that, they will enable new ways for their employees to access, collaborate and work which break down silos and drive analytics adoption across their businesses.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They need to have the right tools in place–from easy-to-consume dashboards and self-service solutions to advanced Artificial Intelligence–that deliver intelligence at the point where decisions are being made. That ability starts new conversations and inspires actions across teams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9293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There is no doubt that we are in the midst of an ever-quickening digital revolution and if companies want to succeed, data skills and know how have to be at the heart of that mission. But this doesn’t mean firing all your employees and installing hardcore robotics everywhere. Here we take a look at the cutting-edge technologies for data analysis: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o AI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o Deep Learning: Neural Networks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o IoT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SME leaders need to set the example by embracing data, analytics and digital. By doing that, they will enable new ways for their employees to access, collaborate and work which break down silos and drive analytics adoption across their businesses.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They need to have the right tools in place–from easy-to-consume dashboards and self-service solutions to advanced Artificial Intelligence–that deliver intelligence at the point where decisions are being made. That ability starts new conversations and inspires actions across teams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3718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How simple AI has been used in Business so far: applications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Customer Service / Sales o Answering basic questions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Correct redirecting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Automated marketing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Upselling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Specialised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Issue solving is faster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Reduce time on phone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Autoresponders and contacts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Logistics – warehouse management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Detecting Fraud o Area Code Detection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Out of Habit detection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Falsifying Credentials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Facial Recognition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Security Threat analysis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 User Data Abstraction o Automate meetings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Product Failure Predictions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Website Lead success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Potential Product suggestion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Predicting Area Failures o Machinery repair cycles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Nonoptimal production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Customer Patterns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Mass Monitoring o Production Output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Worker Health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Customer Service Speed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Acquisition Rates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Finance Risks o ROI Analysis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Audience Analysis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Future Working Capital Analysis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122</a:t>
            </a:fld>
            <a:endParaRPr lang="en-ZA"/>
          </a:p>
        </p:txBody>
      </p:sp>
    </p:spTree>
    <p:extLst>
      <p:ext uri="{BB962C8B-B14F-4D97-AF65-F5344CB8AC3E}">
        <p14:creationId xmlns:p14="http://schemas.microsoft.com/office/powerpoint/2010/main" val="283770986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r>
              <a:rPr lang="en-ZA" dirty="0"/>
              <a:t>• Regulation o Built in law books </a:t>
            </a:r>
          </a:p>
          <a:p>
            <a:r>
              <a:rPr lang="en-ZA" dirty="0"/>
              <a:t>o Auto law updates </a:t>
            </a:r>
          </a:p>
          <a:p>
            <a:r>
              <a:rPr lang="en-ZA" dirty="0"/>
              <a:t>o Monitoring made easy </a:t>
            </a:r>
          </a:p>
          <a:p>
            <a:r>
              <a:rPr lang="en-ZA" dirty="0"/>
              <a:t>o Audit Compliance </a:t>
            </a:r>
          </a:p>
          <a:p>
            <a:endParaRPr lang="en-ZA" dirty="0"/>
          </a:p>
          <a:p>
            <a:r>
              <a:rPr lang="en-ZA" dirty="0"/>
              <a:t>Future Trends: </a:t>
            </a:r>
          </a:p>
          <a:p>
            <a:r>
              <a:rPr lang="en-ZA" dirty="0"/>
              <a:t>• Energy o Smart Metering </a:t>
            </a:r>
          </a:p>
          <a:p>
            <a:r>
              <a:rPr lang="en-ZA" dirty="0"/>
              <a:t>o Smart Grid </a:t>
            </a:r>
          </a:p>
          <a:p>
            <a:endParaRPr lang="en-ZA" dirty="0"/>
          </a:p>
          <a:p>
            <a:r>
              <a:rPr lang="en-ZA" dirty="0"/>
              <a:t>• Smart Agriculture o Climate conditions </a:t>
            </a:r>
          </a:p>
          <a:p>
            <a:r>
              <a:rPr lang="en-ZA" dirty="0"/>
              <a:t>o Soil health </a:t>
            </a:r>
          </a:p>
          <a:p>
            <a:r>
              <a:rPr lang="en-ZA" dirty="0"/>
              <a:t>o Plant health </a:t>
            </a:r>
          </a:p>
          <a:p>
            <a:r>
              <a:rPr lang="en-ZA" dirty="0"/>
              <a:t>o Animal Welfare </a:t>
            </a:r>
          </a:p>
          <a:p>
            <a:endParaRPr lang="en-ZA" dirty="0"/>
          </a:p>
          <a:p>
            <a:r>
              <a:rPr lang="en-ZA" dirty="0"/>
              <a:t>Benefits of AI for small business </a:t>
            </a:r>
          </a:p>
          <a:p>
            <a:r>
              <a:rPr lang="en-ZA" dirty="0"/>
              <a:t>Can demonstrate expansion areas </a:t>
            </a:r>
          </a:p>
          <a:p>
            <a:r>
              <a:rPr lang="en-ZA" dirty="0"/>
              <a:t>Customer understanding </a:t>
            </a:r>
          </a:p>
          <a:p>
            <a:r>
              <a:rPr lang="en-ZA" dirty="0"/>
              <a:t>Customer Service automation </a:t>
            </a:r>
          </a:p>
          <a:p>
            <a:r>
              <a:rPr lang="en-ZA" dirty="0"/>
              <a:t>Rapid improvement </a:t>
            </a:r>
          </a:p>
          <a:p>
            <a:r>
              <a:rPr lang="en-ZA" dirty="0"/>
              <a:t>Cheap – only needs data </a:t>
            </a:r>
          </a:p>
          <a:p>
            <a:r>
              <a:rPr lang="en-ZA" dirty="0"/>
              <a:t>Data can be sold – addendum (GDPR) </a:t>
            </a:r>
          </a:p>
          <a:p>
            <a:r>
              <a:rPr lang="en-ZA" dirty="0"/>
              <a:t>Ai RESULT DATA CAN BE SOLD </a:t>
            </a:r>
          </a:p>
          <a:p>
            <a:endParaRPr lang="en-ZA" dirty="0"/>
          </a:p>
          <a:p>
            <a:r>
              <a:rPr lang="en-ZA" dirty="0"/>
              <a:t>• Smart Supply Chains o Diagnostics – factory equipment </a:t>
            </a:r>
          </a:p>
          <a:p>
            <a:r>
              <a:rPr lang="en-ZA" dirty="0"/>
              <a:t>o JIT Ordering </a:t>
            </a:r>
          </a:p>
          <a:p>
            <a:r>
              <a:rPr lang="en-ZA" dirty="0"/>
              <a:t>o In-transit visibility </a:t>
            </a:r>
          </a:p>
          <a:p>
            <a:r>
              <a:rPr lang="en-ZA" dirty="0"/>
              <a:t>o Customer data </a:t>
            </a:r>
          </a:p>
          <a:p>
            <a:r>
              <a:rPr lang="en-ZA" dirty="0"/>
              <a:t>o Automating price plans </a:t>
            </a:r>
          </a:p>
          <a:p>
            <a:endParaRPr lang="en-ZA" dirty="0"/>
          </a:p>
          <a:p>
            <a:endParaRPr lang="en-ZA" dirty="0"/>
          </a:p>
          <a:p>
            <a:r>
              <a:rPr lang="en-ZA" dirty="0"/>
              <a:t>• Smart Transport o E-plates </a:t>
            </a:r>
          </a:p>
          <a:p>
            <a:r>
              <a:rPr lang="en-ZA" dirty="0"/>
              <a:t>o Weather monitoring </a:t>
            </a:r>
          </a:p>
          <a:p>
            <a:r>
              <a:rPr lang="en-ZA" dirty="0"/>
              <a:t>o Congestion / smart lights </a:t>
            </a:r>
          </a:p>
          <a:p>
            <a:r>
              <a:rPr lang="en-ZA" dirty="0"/>
              <a:t>o Engine health </a:t>
            </a:r>
          </a:p>
          <a:p>
            <a:r>
              <a:rPr lang="en-ZA" dirty="0"/>
              <a:t>o Driver health </a:t>
            </a:r>
          </a:p>
          <a:p>
            <a:endParaRPr lang="en-ZA" dirty="0"/>
          </a:p>
          <a:p>
            <a:endParaRPr lang="en-ZA" dirty="0"/>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123</a:t>
            </a:fld>
            <a:endParaRPr lang="en-ZA"/>
          </a:p>
        </p:txBody>
      </p:sp>
    </p:spTree>
    <p:extLst>
      <p:ext uri="{BB962C8B-B14F-4D97-AF65-F5344CB8AC3E}">
        <p14:creationId xmlns:p14="http://schemas.microsoft.com/office/powerpoint/2010/main" val="178690934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1" i="0" u="none" strike="noStrike" kern="1200" cap="none" spc="0" normalizeH="0" baseline="0" noProof="0" dirty="0">
                <a:ln>
                  <a:noFill/>
                </a:ln>
                <a:solidFill>
                  <a:prstClr val="black"/>
                </a:solidFill>
                <a:effectLst/>
                <a:uLnTx/>
                <a:uFillTx/>
                <a:latin typeface="Calibri" panose="020F0502020204030204"/>
                <a:ea typeface="+mn-ea"/>
                <a:cs typeface="+mn-cs"/>
              </a:rPr>
              <a:t>Key Benefits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Instantaneous: Blockchains built for speed can process and verify transactions more quickly than the alternative systems. This might seem counterintuitive, because the lemonade example makes it sound like everyone has to copy everything that happens to the chain. But in actuality, these transactions can get processed by computers in milliseconds 8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Transparency: Since everyone in a blockchain network has access to the ledger and the rulebook, nobody involved gets left behind. You can see who owned or paid or gave or did what, at various points in time, whenever you want or need. It’s a totally transparent system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Peer-2-Peer (P2P) Security : Communication occurs directly between peers without a central authority or middle man. Since everyone has a copy of the ledger that they use to validate the newest version, it’s a democratically secured system, too. There’s no single company or agency with extra power. Everyone is in charge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Programmable: The transactions can be programmed. Users can set up algorithms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and rules that automatically trigger transactions between nodes. </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124</a:t>
            </a:fld>
            <a:endParaRPr lang="en-ZA"/>
          </a:p>
        </p:txBody>
      </p:sp>
    </p:spTree>
    <p:extLst>
      <p:ext uri="{BB962C8B-B14F-4D97-AF65-F5344CB8AC3E}">
        <p14:creationId xmlns:p14="http://schemas.microsoft.com/office/powerpoint/2010/main" val="323327115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VTS is a software company in New York City area that has an innovative platform designed to service the financial sector. The platform serves as a marketplace for banks to display and sell their properties directly to homebuyers and developers. Properties are digitally sold, all initiated by smart contracts and recorded onto a private blockchain</a:t>
            </a:r>
            <a:r>
              <a:rPr kumimoji="0" lang="en-US" sz="1056"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platform showcases preset documents and contracts for e-signature, that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minimise</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the back-and-forth follow-up, and simplifies the signing process for banks and home buyers. All documents are recorded and tracked on the blockchain. Users are able to browse profiles and connect with real estate brokers, agents, lawyers, inspectors, and other professionals directly.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Similar to some famous payment systems like PayPal the platform processes on- line payments and transactions. The payments for real estate services and property purchases are powered by smart contracts, then recorded and tracked on their blockchain.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users are also able to view up-to-date floor plans, property photos, 3D walk- throughs, digital videos and drone shots of the properties. They also receive a secure online wallet. They can store, receive or send digital payments to other users on the platform and all payments are recorded and tracked on their private blockchain. </a:t>
            </a:r>
            <a:endParaRPr kumimoji="0" lang="en-IE"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125</a:t>
            </a:fld>
            <a:endParaRPr lang="en-ZA"/>
          </a:p>
        </p:txBody>
      </p:sp>
    </p:spTree>
    <p:extLst>
      <p:ext uri="{BB962C8B-B14F-4D97-AF65-F5344CB8AC3E}">
        <p14:creationId xmlns:p14="http://schemas.microsoft.com/office/powerpoint/2010/main" val="3886954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0D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Leader SEEDS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1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AE0D2"/>
          </a:solidFill>
          <a:ln w="24491" cap="flat">
            <a:noFill/>
            <a:prstDash val="solid"/>
            <a:miter/>
          </a:ln>
        </p:spPr>
        <p:txBody>
          <a:bodyPr wrap="square" rtlCol="0" anchor="ctr">
            <a:noAutofit/>
          </a:bodyPr>
          <a:lstStyle/>
          <a:p>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pic>
        <p:nvPicPr>
          <p:cNvPr id="44" name="Picture 43">
            <a:extLst>
              <a:ext uri="{FF2B5EF4-FFF2-40B4-BE49-F238E27FC236}">
                <a16:creationId xmlns:a16="http://schemas.microsoft.com/office/drawing/2014/main" id="{AB8B6C1E-4A8E-6298-C7AB-20B9FB1E66E9}"/>
              </a:ext>
            </a:extLst>
          </p:cNvPr>
          <p:cNvPicPr>
            <a:picLocks noChangeAspect="1"/>
          </p:cNvPicPr>
          <p:nvPr userDrawn="1"/>
        </p:nvPicPr>
        <p:blipFill rotWithShape="1">
          <a:blip r:embed="rId2"/>
          <a:srcRect l="52584" t="30583" r="10722" b="33364"/>
          <a:stretch/>
        </p:blipFill>
        <p:spPr>
          <a:xfrm>
            <a:off x="292977" y="3429000"/>
            <a:ext cx="2996920" cy="2944648"/>
          </a:xfrm>
          <a:prstGeom prst="rect">
            <a:avLst/>
          </a:prstGeom>
        </p:spPr>
      </p:pic>
    </p:spTree>
    <p:extLst>
      <p:ext uri="{BB962C8B-B14F-4D97-AF65-F5344CB8AC3E}">
        <p14:creationId xmlns:p14="http://schemas.microsoft.com/office/powerpoint/2010/main" val="237317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a:srcRect l="-18315" t="15976" r="29196" b="11083"/>
          <a:stretch/>
        </p:blipFill>
        <p:spPr>
          <a:xfrm>
            <a:off x="3752900" y="1028507"/>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201447"/>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591997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013" y="130886"/>
            <a:ext cx="3821987" cy="5978288"/>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9119231" y="1080299"/>
            <a:ext cx="2281593" cy="4048579"/>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14459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41" name="Freeform 140">
            <a:extLst>
              <a:ext uri="{FF2B5EF4-FFF2-40B4-BE49-F238E27FC236}">
                <a16:creationId xmlns:a16="http://schemas.microsoft.com/office/drawing/2014/main" id="{2EBA44FF-91D5-9C66-972E-47D379BB3EC5}"/>
              </a:ext>
            </a:extLst>
          </p:cNvPr>
          <p:cNvSpPr/>
          <p:nvPr userDrawn="1"/>
        </p:nvSpPr>
        <p:spPr>
          <a:xfrm>
            <a:off x="3929244" y="485453"/>
            <a:ext cx="8011997" cy="5260027"/>
          </a:xfrm>
          <a:custGeom>
            <a:avLst/>
            <a:gdLst>
              <a:gd name="connsiteX0" fmla="*/ 0 w 8011997"/>
              <a:gd name="connsiteY0" fmla="*/ 0 h 5260027"/>
              <a:gd name="connsiteX1" fmla="*/ 5470419 w 8011997"/>
              <a:gd name="connsiteY1" fmla="*/ 0 h 5260027"/>
              <a:gd name="connsiteX2" fmla="*/ 5494683 w 8011997"/>
              <a:gd name="connsiteY2" fmla="*/ 1082 h 5260027"/>
              <a:gd name="connsiteX3" fmla="*/ 6860542 w 8011997"/>
              <a:gd name="connsiteY3" fmla="*/ 1082 h 5260027"/>
              <a:gd name="connsiteX4" fmla="*/ 8011997 w 8011997"/>
              <a:gd name="connsiteY4" fmla="*/ 1019288 h 5260027"/>
              <a:gd name="connsiteX5" fmla="*/ 8011997 w 8011997"/>
              <a:gd name="connsiteY5" fmla="*/ 5260027 h 5260027"/>
              <a:gd name="connsiteX6" fmla="*/ 3080946 w 8011997"/>
              <a:gd name="connsiteY6" fmla="*/ 5260027 h 5260027"/>
              <a:gd name="connsiteX7" fmla="*/ 3056743 w 8011997"/>
              <a:gd name="connsiteY7" fmla="*/ 5258945 h 5260027"/>
              <a:gd name="connsiteX8" fmla="*/ 1690823 w 8011997"/>
              <a:gd name="connsiteY8" fmla="*/ 5258945 h 5260027"/>
              <a:gd name="connsiteX9" fmla="*/ 0 w 8011997"/>
              <a:gd name="connsiteY9" fmla="*/ 3763790 h 526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997" h="5260027">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228000" y="2178786"/>
            <a:ext cx="8964000" cy="144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262757" y="3684778"/>
            <a:ext cx="3195486" cy="731140"/>
          </a:xfrm>
          <a:prstGeom prst="rect">
            <a:avLst/>
          </a:prstGeom>
        </p:spPr>
        <p:txBody>
          <a:bodyPr anchor="ctr">
            <a:normAutofit/>
          </a:bodyPr>
          <a:lstStyle>
            <a:lvl1pPr marL="0" indent="0" algn="r">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262757" y="2875202"/>
            <a:ext cx="3195485" cy="837258"/>
          </a:xfrm>
          <a:prstGeom prst="rect">
            <a:avLst/>
          </a:prstGeom>
        </p:spPr>
        <p:txBody>
          <a:bodyPr anchor="ctr">
            <a:normAutofit/>
          </a:bodyPr>
          <a:lstStyle>
            <a:lvl1pPr marL="0" indent="0" algn="ctr">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456007" y="5907510"/>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37" name="Picture 136">
            <a:extLst>
              <a:ext uri="{FF2B5EF4-FFF2-40B4-BE49-F238E27FC236}">
                <a16:creationId xmlns:a16="http://schemas.microsoft.com/office/drawing/2014/main" id="{157F5430-83EA-A52A-8825-6D8CF03D3F17}"/>
              </a:ext>
            </a:extLst>
          </p:cNvPr>
          <p:cNvPicPr>
            <a:picLocks noChangeAspect="1"/>
          </p:cNvPicPr>
          <p:nvPr userDrawn="1"/>
        </p:nvPicPr>
        <p:blipFill rotWithShape="1">
          <a:blip r:embed="rId3"/>
          <a:srcRect l="52584" t="30583" r="10722" b="33364"/>
          <a:stretch/>
        </p:blipFill>
        <p:spPr>
          <a:xfrm>
            <a:off x="472216" y="485453"/>
            <a:ext cx="2996920" cy="2944648"/>
          </a:xfrm>
          <a:prstGeom prst="rect">
            <a:avLst/>
          </a:prstGeom>
        </p:spPr>
      </p:pic>
      <p:sp>
        <p:nvSpPr>
          <p:cNvPr id="144" name="Freeform 143">
            <a:extLst>
              <a:ext uri="{FF2B5EF4-FFF2-40B4-BE49-F238E27FC236}">
                <a16:creationId xmlns:a16="http://schemas.microsoft.com/office/drawing/2014/main" id="{DF9027E3-349A-F107-EB73-B10BB0BC99E7}"/>
              </a:ext>
            </a:extLst>
          </p:cNvPr>
          <p:cNvSpPr/>
          <p:nvPr userDrawn="1"/>
        </p:nvSpPr>
        <p:spPr>
          <a:xfrm>
            <a:off x="-74645" y="5349180"/>
            <a:ext cx="6101044" cy="727928"/>
          </a:xfrm>
          <a:custGeom>
            <a:avLst/>
            <a:gdLst>
              <a:gd name="connsiteX0" fmla="*/ 0 w 6101044"/>
              <a:gd name="connsiteY0" fmla="*/ 0 h 727928"/>
              <a:gd name="connsiteX1" fmla="*/ 1235526 w 6101044"/>
              <a:gd name="connsiteY1" fmla="*/ 0 h 727928"/>
              <a:gd name="connsiteX2" fmla="*/ 4471731 w 6101044"/>
              <a:gd name="connsiteY2" fmla="*/ 0 h 727928"/>
              <a:gd name="connsiteX3" fmla="*/ 5707257 w 6101044"/>
              <a:gd name="connsiteY3" fmla="*/ 0 h 727928"/>
              <a:gd name="connsiteX4" fmla="*/ 6101044 w 6101044"/>
              <a:gd name="connsiteY4" fmla="*/ 393878 h 727928"/>
              <a:gd name="connsiteX5" fmla="*/ 6101044 w 6101044"/>
              <a:gd name="connsiteY5" fmla="*/ 727928 h 727928"/>
              <a:gd name="connsiteX6" fmla="*/ 4865518 w 6101044"/>
              <a:gd name="connsiteY6" fmla="*/ 727928 h 727928"/>
              <a:gd name="connsiteX7" fmla="*/ 1235526 w 6101044"/>
              <a:gd name="connsiteY7" fmla="*/ 727928 h 727928"/>
              <a:gd name="connsiteX8" fmla="*/ 0 w 6101044"/>
              <a:gd name="connsiteY8" fmla="*/ 727928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044" h="727928">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AABC99"/>
          </a:solidFill>
          <a:ln w="24491" cap="flat">
            <a:noFill/>
            <a:prstDash val="solid"/>
            <a:miter/>
          </a:ln>
        </p:spPr>
        <p:txBody>
          <a:bodyPr wrap="square" rtlCol="0" anchor="ctr">
            <a:noAutofit/>
          </a:bodyPr>
          <a:lstStyle/>
          <a:p>
            <a:endParaRPr lang="en-US"/>
          </a:p>
        </p:txBody>
      </p:sp>
      <p:sp>
        <p:nvSpPr>
          <p:cNvPr id="145" name="Text Placeholder 23">
            <a:extLst>
              <a:ext uri="{FF2B5EF4-FFF2-40B4-BE49-F238E27FC236}">
                <a16:creationId xmlns:a16="http://schemas.microsoft.com/office/drawing/2014/main" id="{E1A45750-3D1A-AB46-DB44-8DDC0F9D8161}"/>
              </a:ext>
            </a:extLst>
          </p:cNvPr>
          <p:cNvSpPr>
            <a:spLocks noGrp="1"/>
          </p:cNvSpPr>
          <p:nvPr>
            <p:ph type="body" sz="quarter" idx="28" hasCustomPrompt="1"/>
          </p:nvPr>
        </p:nvSpPr>
        <p:spPr>
          <a:xfrm>
            <a:off x="700266" y="5330420"/>
            <a:ext cx="6101044" cy="720752"/>
          </a:xfrm>
          <a:prstGeom prst="rect">
            <a:avLst/>
          </a:prstGeom>
          <a:noFill/>
        </p:spPr>
        <p:txBody>
          <a:bodyPr anchor="ctr">
            <a:noAutofit/>
          </a:bodyPr>
          <a:lstStyle>
            <a:lvl1pPr marL="0" indent="0" algn="l">
              <a:buNone/>
              <a:defRPr sz="3200" b="0" i="0">
                <a:solidFill>
                  <a:srgbClr val="000000"/>
                </a:solidFill>
                <a:latin typeface="+mn-lt"/>
              </a:defRPr>
            </a:lvl1pPr>
          </a:lstStyle>
          <a:p>
            <a:pPr lvl="0"/>
            <a:r>
              <a:rPr lang="en-US" dirty="0" err="1"/>
              <a:t>www.leaderseeds.eu</a:t>
            </a:r>
            <a:endParaRPr lang="en-US" dirty="0"/>
          </a:p>
        </p:txBody>
      </p:sp>
    </p:spTree>
    <p:extLst>
      <p:ext uri="{BB962C8B-B14F-4D97-AF65-F5344CB8AC3E}">
        <p14:creationId xmlns:p14="http://schemas.microsoft.com/office/powerpoint/2010/main" val="3798925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3157718" y="3840873"/>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AABC9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2711688" y="3793520"/>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DAE0D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2777370" y="3859203"/>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solidFill>
              <a:srgbClr val="AABC99"/>
            </a:solid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2189283" y="2165202"/>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DAE0D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4920452" y="3793520"/>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AABC9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4984607" y="3859203"/>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4396520" y="4286903"/>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AABC99"/>
          </a:solidFill>
          <a:ln cap="flat">
            <a:solidFill>
              <a:srgbClr val="AABC99"/>
            </a:solid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5354262" y="3840873"/>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90A18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7113942" y="3793520"/>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90A18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7181152" y="3859203"/>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6593065" y="2165202"/>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90A18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7549280" y="3840873"/>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6886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9310487" y="3793520"/>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6886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9377697" y="3859203"/>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8789609" y="4286903"/>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6886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4556690" y="2687594"/>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8957417" y="2687594"/>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6760031" y="4378291"/>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1698837" y="4349867"/>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6126529" y="4315970"/>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3916280" y="2393466"/>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8242371" y="2359569"/>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5" name="Freeform 34">
            <a:extLst>
              <a:ext uri="{FF2B5EF4-FFF2-40B4-BE49-F238E27FC236}">
                <a16:creationId xmlns:a16="http://schemas.microsoft.com/office/drawing/2014/main" id="{CE42815F-D3BC-ED41-BFE5-988CDFA369C9}"/>
              </a:ext>
            </a:extLst>
          </p:cNvPr>
          <p:cNvSpPr/>
          <p:nvPr userDrawn="1"/>
        </p:nvSpPr>
        <p:spPr>
          <a:xfrm>
            <a:off x="0" y="3854733"/>
            <a:ext cx="2598525" cy="233707"/>
          </a:xfrm>
          <a:custGeom>
            <a:avLst/>
            <a:gdLst>
              <a:gd name="connsiteX0" fmla="*/ 0 w 2598525"/>
              <a:gd name="connsiteY0" fmla="*/ 0 h 233707"/>
              <a:gd name="connsiteX1" fmla="*/ 939659 w 2598525"/>
              <a:gd name="connsiteY1" fmla="*/ 0 h 233707"/>
              <a:gd name="connsiteX2" fmla="*/ 1357163 w 2598525"/>
              <a:gd name="connsiteY2" fmla="*/ 0 h 233707"/>
              <a:gd name="connsiteX3" fmla="*/ 2596999 w 2598525"/>
              <a:gd name="connsiteY3" fmla="*/ 0 h 233707"/>
              <a:gd name="connsiteX4" fmla="*/ 2564951 w 2598525"/>
              <a:gd name="connsiteY4" fmla="*/ 115336 h 233707"/>
              <a:gd name="connsiteX5" fmla="*/ 2598525 w 2598525"/>
              <a:gd name="connsiteY5" fmla="*/ 233707 h 233707"/>
              <a:gd name="connsiteX6" fmla="*/ 1359557 w 2598525"/>
              <a:gd name="connsiteY6" fmla="*/ 233707 h 233707"/>
              <a:gd name="connsiteX7" fmla="*/ 938133 w 2598525"/>
              <a:gd name="connsiteY7" fmla="*/ 233707 h 233707"/>
              <a:gd name="connsiteX8" fmla="*/ 0 w 2598525"/>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525" h="233707">
                <a:moveTo>
                  <a:pt x="0" y="0"/>
                </a:moveTo>
                <a:lnTo>
                  <a:pt x="939659" y="0"/>
                </a:lnTo>
                <a:lnTo>
                  <a:pt x="1357163" y="0"/>
                </a:lnTo>
                <a:lnTo>
                  <a:pt x="2596999" y="0"/>
                </a:lnTo>
                <a:cubicBezTo>
                  <a:pt x="2575634" y="34904"/>
                  <a:pt x="2564951" y="74361"/>
                  <a:pt x="2564951" y="115336"/>
                </a:cubicBezTo>
                <a:cubicBezTo>
                  <a:pt x="2564951" y="160863"/>
                  <a:pt x="2578686" y="198803"/>
                  <a:pt x="2598525" y="233707"/>
                </a:cubicBezTo>
                <a:lnTo>
                  <a:pt x="1359557" y="233707"/>
                </a:lnTo>
                <a:lnTo>
                  <a:pt x="938133" y="233707"/>
                </a:lnTo>
                <a:lnTo>
                  <a:pt x="0" y="233707"/>
                </a:lnTo>
                <a:close/>
              </a:path>
            </a:pathLst>
          </a:custGeom>
          <a:solidFill>
            <a:srgbClr val="DAE0D2"/>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Text Box 5">
            <a:extLst>
              <a:ext uri="{FF2B5EF4-FFF2-40B4-BE49-F238E27FC236}">
                <a16:creationId xmlns:a16="http://schemas.microsoft.com/office/drawing/2014/main" id="{454F376A-9EA5-784D-A2D9-064CBC5701D6}"/>
              </a:ext>
            </a:extLst>
          </p:cNvPr>
          <p:cNvSpPr txBox="1"/>
          <p:nvPr userDrawn="1"/>
        </p:nvSpPr>
        <p:spPr>
          <a:xfrm rot="5400000">
            <a:off x="8660155" y="3120594"/>
            <a:ext cx="6428383" cy="18719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950" b="1" spc="170" baseline="0" dirty="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dirty="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dirty="0">
              <a:solidFill>
                <a:srgbClr val="0B582E"/>
              </a:solidFill>
              <a:effectLst/>
              <a:latin typeface="+mj-lt"/>
              <a:ea typeface="Calibri" panose="020F0502020204030204" pitchFamily="34" charset="0"/>
              <a:cs typeface="Times New Roman" panose="02020603050405020304" pitchFamily="18" charset="0"/>
            </a:endParaRPr>
          </a:p>
        </p:txBody>
      </p:sp>
      <p:sp>
        <p:nvSpPr>
          <p:cNvPr id="33" name="Text Placeholder 23">
            <a:extLst>
              <a:ext uri="{FF2B5EF4-FFF2-40B4-BE49-F238E27FC236}">
                <a16:creationId xmlns:a16="http://schemas.microsoft.com/office/drawing/2014/main" id="{ACC630CD-41A9-B345-9727-D1AC3080B4EA}"/>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dirty="0"/>
              <a:t>Heading</a:t>
            </a:r>
          </a:p>
        </p:txBody>
      </p:sp>
    </p:spTree>
    <p:extLst>
      <p:ext uri="{BB962C8B-B14F-4D97-AF65-F5344CB8AC3E}">
        <p14:creationId xmlns:p14="http://schemas.microsoft.com/office/powerpoint/2010/main" val="2407534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798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0D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Leader SEEDS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051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502537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8793206" y="5832305"/>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20" name="Freeform 119">
            <a:extLst>
              <a:ext uri="{FF2B5EF4-FFF2-40B4-BE49-F238E27FC236}">
                <a16:creationId xmlns:a16="http://schemas.microsoft.com/office/drawing/2014/main" id="{35EADD95-B6A0-FB25-A1F2-1CF538D7EEFC}"/>
              </a:ext>
            </a:extLst>
          </p:cNvPr>
          <p:cNvSpPr/>
          <p:nvPr userDrawn="1"/>
        </p:nvSpPr>
        <p:spPr>
          <a:xfrm>
            <a:off x="0" y="5216283"/>
            <a:ext cx="4865518" cy="727928"/>
          </a:xfrm>
          <a:custGeom>
            <a:avLst/>
            <a:gdLst>
              <a:gd name="connsiteX0" fmla="*/ 0 w 4865518"/>
              <a:gd name="connsiteY0" fmla="*/ 0 h 727928"/>
              <a:gd name="connsiteX1" fmla="*/ 4471731 w 4865518"/>
              <a:gd name="connsiteY1" fmla="*/ 0 h 727928"/>
              <a:gd name="connsiteX2" fmla="*/ 4865518 w 4865518"/>
              <a:gd name="connsiteY2" fmla="*/ 393878 h 727928"/>
              <a:gd name="connsiteX3" fmla="*/ 4865518 w 4865518"/>
              <a:gd name="connsiteY3" fmla="*/ 727928 h 727928"/>
              <a:gd name="connsiteX4" fmla="*/ 0 w 4865518"/>
              <a:gd name="connsiteY4" fmla="*/ 727928 h 72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518" h="727928">
                <a:moveTo>
                  <a:pt x="0" y="0"/>
                </a:moveTo>
                <a:lnTo>
                  <a:pt x="4471731" y="0"/>
                </a:lnTo>
                <a:cubicBezTo>
                  <a:pt x="4688564" y="0"/>
                  <a:pt x="4865518" y="176996"/>
                  <a:pt x="4865518" y="393878"/>
                </a:cubicBezTo>
                <a:lnTo>
                  <a:pt x="4865518" y="727928"/>
                </a:lnTo>
                <a:lnTo>
                  <a:pt x="0" y="727928"/>
                </a:lnTo>
                <a:close/>
              </a:path>
            </a:pathLst>
          </a:custGeom>
          <a:solidFill>
            <a:srgbClr val="AABC99"/>
          </a:solidFill>
          <a:ln w="24491" cap="flat">
            <a:noFill/>
            <a:prstDash val="solid"/>
            <a:miter/>
          </a:ln>
        </p:spPr>
        <p:txBody>
          <a:bodyPr wrap="square" rtlCol="0" anchor="ctr">
            <a:noAutofit/>
          </a:bodyP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pic>
        <p:nvPicPr>
          <p:cNvPr id="116" name="Picture 115">
            <a:extLst>
              <a:ext uri="{FF2B5EF4-FFF2-40B4-BE49-F238E27FC236}">
                <a16:creationId xmlns:a16="http://schemas.microsoft.com/office/drawing/2014/main" id="{CB2F1FC1-2B37-38B8-18DE-201527B00BC9}"/>
              </a:ext>
            </a:extLst>
          </p:cNvPr>
          <p:cNvPicPr>
            <a:picLocks noChangeAspect="1"/>
          </p:cNvPicPr>
          <p:nvPr userDrawn="1"/>
        </p:nvPicPr>
        <p:blipFill rotWithShape="1">
          <a:blip r:embed="rId3"/>
          <a:srcRect l="52584" t="30583" r="10722" b="33364"/>
          <a:stretch/>
        </p:blipFill>
        <p:spPr>
          <a:xfrm>
            <a:off x="941978" y="1626726"/>
            <a:ext cx="2996920" cy="2944648"/>
          </a:xfrm>
          <a:prstGeom prst="rect">
            <a:avLst/>
          </a:prstGeom>
        </p:spPr>
      </p:pic>
      <p:sp>
        <p:nvSpPr>
          <p:cNvPr id="119" name="Text Placeholder 23">
            <a:extLst>
              <a:ext uri="{FF2B5EF4-FFF2-40B4-BE49-F238E27FC236}">
                <a16:creationId xmlns:a16="http://schemas.microsoft.com/office/drawing/2014/main" id="{1F295F5E-FC93-F40B-AE42-0D4441EEE694}"/>
              </a:ext>
            </a:extLst>
          </p:cNvPr>
          <p:cNvSpPr>
            <a:spLocks noGrp="1"/>
          </p:cNvSpPr>
          <p:nvPr>
            <p:ph type="body" sz="quarter" idx="27" hasCustomPrompt="1"/>
          </p:nvPr>
        </p:nvSpPr>
        <p:spPr>
          <a:xfrm>
            <a:off x="598505" y="5197523"/>
            <a:ext cx="5041923" cy="720752"/>
          </a:xfrm>
          <a:prstGeom prst="rect">
            <a:avLst/>
          </a:prstGeom>
          <a:noFill/>
        </p:spPr>
        <p:txBody>
          <a:bodyPr anchor="ctr">
            <a:noAutofit/>
          </a:bodyPr>
          <a:lstStyle>
            <a:lvl1pPr marL="0" indent="0" algn="l">
              <a:buNone/>
              <a:defRPr sz="3200" b="0" i="0">
                <a:solidFill>
                  <a:srgbClr val="000000"/>
                </a:solidFill>
                <a:latin typeface="+mn-lt"/>
              </a:defRPr>
            </a:lvl1pPr>
          </a:lstStyle>
          <a:p>
            <a:pPr lvl="0"/>
            <a:r>
              <a:rPr lang="en-US" dirty="0" err="1"/>
              <a:t>www.leaderseeds.eu</a:t>
            </a:r>
            <a:endParaRPr lang="en-US" dirty="0"/>
          </a:p>
        </p:txBody>
      </p:sp>
    </p:spTree>
    <p:extLst>
      <p:ext uri="{BB962C8B-B14F-4D97-AF65-F5344CB8AC3E}">
        <p14:creationId xmlns:p14="http://schemas.microsoft.com/office/powerpoint/2010/main" val="3718783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0D6C5"/>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922721" y="92882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758018" y="928824"/>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929559" y="1844221"/>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64856" y="1844221"/>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929559" y="2691099"/>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64856" y="2691099"/>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34740" y="358039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70037" y="358039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947274" y="4436829"/>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82571" y="4436829"/>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753180" y="4328213"/>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753180" y="348569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753180" y="2632615"/>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753180" y="1750794"/>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7BC3113-E3C6-5349-8D68-5760D4A8C23B}"/>
              </a:ext>
            </a:extLst>
          </p:cNvPr>
          <p:cNvSpPr/>
          <p:nvPr userDrawn="1"/>
        </p:nvSpPr>
        <p:spPr>
          <a:xfrm>
            <a:off x="938261" y="6028066"/>
            <a:ext cx="5784878" cy="59982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cxnSp>
        <p:nvCxnSpPr>
          <p:cNvPr id="23" name="Straight Connector 22">
            <a:extLst>
              <a:ext uri="{FF2B5EF4-FFF2-40B4-BE49-F238E27FC236}">
                <a16:creationId xmlns:a16="http://schemas.microsoft.com/office/drawing/2014/main" id="{6E784DB8-78D5-91FB-8122-F84583AC3A92}"/>
              </a:ext>
            </a:extLst>
          </p:cNvPr>
          <p:cNvCxnSpPr>
            <a:cxnSpLocks/>
          </p:cNvCxnSpPr>
          <p:nvPr userDrawn="1"/>
        </p:nvCxnSpPr>
        <p:spPr>
          <a:xfrm flipH="1">
            <a:off x="5753180" y="525646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Text Placeholder 25">
            <a:extLst>
              <a:ext uri="{FF2B5EF4-FFF2-40B4-BE49-F238E27FC236}">
                <a16:creationId xmlns:a16="http://schemas.microsoft.com/office/drawing/2014/main" id="{F6B4FF27-48CD-D36A-40E1-CB84EC992544}"/>
              </a:ext>
            </a:extLst>
          </p:cNvPr>
          <p:cNvSpPr>
            <a:spLocks noGrp="1"/>
          </p:cNvSpPr>
          <p:nvPr>
            <p:ph type="body" sz="quarter" idx="37" hasCustomPrompt="1"/>
          </p:nvPr>
        </p:nvSpPr>
        <p:spPr>
          <a:xfrm>
            <a:off x="5963584" y="533854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25" name="Text Placeholder 25">
            <a:extLst>
              <a:ext uri="{FF2B5EF4-FFF2-40B4-BE49-F238E27FC236}">
                <a16:creationId xmlns:a16="http://schemas.microsoft.com/office/drawing/2014/main" id="{559625EC-11F3-C1A4-693B-4BEFF2BDB251}"/>
              </a:ext>
            </a:extLst>
          </p:cNvPr>
          <p:cNvSpPr>
            <a:spLocks noGrp="1"/>
          </p:cNvSpPr>
          <p:nvPr>
            <p:ph type="body" sz="quarter" idx="38" hasCustomPrompt="1"/>
          </p:nvPr>
        </p:nvSpPr>
        <p:spPr>
          <a:xfrm>
            <a:off x="6798881" y="533854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656347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986088"/>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87467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502537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8793206" y="5832305"/>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20" name="Freeform 119">
            <a:extLst>
              <a:ext uri="{FF2B5EF4-FFF2-40B4-BE49-F238E27FC236}">
                <a16:creationId xmlns:a16="http://schemas.microsoft.com/office/drawing/2014/main" id="{35EADD95-B6A0-FB25-A1F2-1CF538D7EEFC}"/>
              </a:ext>
            </a:extLst>
          </p:cNvPr>
          <p:cNvSpPr/>
          <p:nvPr userDrawn="1"/>
        </p:nvSpPr>
        <p:spPr>
          <a:xfrm>
            <a:off x="0" y="5216283"/>
            <a:ext cx="4865518" cy="727928"/>
          </a:xfrm>
          <a:custGeom>
            <a:avLst/>
            <a:gdLst>
              <a:gd name="connsiteX0" fmla="*/ 0 w 4865518"/>
              <a:gd name="connsiteY0" fmla="*/ 0 h 727928"/>
              <a:gd name="connsiteX1" fmla="*/ 4471731 w 4865518"/>
              <a:gd name="connsiteY1" fmla="*/ 0 h 727928"/>
              <a:gd name="connsiteX2" fmla="*/ 4865518 w 4865518"/>
              <a:gd name="connsiteY2" fmla="*/ 393878 h 727928"/>
              <a:gd name="connsiteX3" fmla="*/ 4865518 w 4865518"/>
              <a:gd name="connsiteY3" fmla="*/ 727928 h 727928"/>
              <a:gd name="connsiteX4" fmla="*/ 0 w 4865518"/>
              <a:gd name="connsiteY4" fmla="*/ 727928 h 72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518" h="727928">
                <a:moveTo>
                  <a:pt x="0" y="0"/>
                </a:moveTo>
                <a:lnTo>
                  <a:pt x="4471731" y="0"/>
                </a:lnTo>
                <a:cubicBezTo>
                  <a:pt x="4688564" y="0"/>
                  <a:pt x="4865518" y="176996"/>
                  <a:pt x="4865518" y="393878"/>
                </a:cubicBezTo>
                <a:lnTo>
                  <a:pt x="4865518" y="727928"/>
                </a:lnTo>
                <a:lnTo>
                  <a:pt x="0" y="727928"/>
                </a:lnTo>
                <a:close/>
              </a:path>
            </a:pathLst>
          </a:custGeom>
          <a:solidFill>
            <a:srgbClr val="AABC99"/>
          </a:solidFill>
          <a:ln w="24491" cap="flat">
            <a:noFill/>
            <a:prstDash val="solid"/>
            <a:miter/>
          </a:ln>
        </p:spPr>
        <p:txBody>
          <a:bodyPr wrap="square" rtlCol="0" anchor="ctr">
            <a:noAutofit/>
          </a:bodyP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pic>
        <p:nvPicPr>
          <p:cNvPr id="116" name="Picture 115">
            <a:extLst>
              <a:ext uri="{FF2B5EF4-FFF2-40B4-BE49-F238E27FC236}">
                <a16:creationId xmlns:a16="http://schemas.microsoft.com/office/drawing/2014/main" id="{CB2F1FC1-2B37-38B8-18DE-201527B00BC9}"/>
              </a:ext>
            </a:extLst>
          </p:cNvPr>
          <p:cNvPicPr>
            <a:picLocks noChangeAspect="1"/>
          </p:cNvPicPr>
          <p:nvPr userDrawn="1"/>
        </p:nvPicPr>
        <p:blipFill rotWithShape="1">
          <a:blip r:embed="rId3"/>
          <a:srcRect l="52584" t="30583" r="10722" b="33364"/>
          <a:stretch/>
        </p:blipFill>
        <p:spPr>
          <a:xfrm>
            <a:off x="941978" y="1626726"/>
            <a:ext cx="2996920" cy="2944648"/>
          </a:xfrm>
          <a:prstGeom prst="rect">
            <a:avLst/>
          </a:prstGeom>
        </p:spPr>
      </p:pic>
      <p:sp>
        <p:nvSpPr>
          <p:cNvPr id="119" name="Text Placeholder 23">
            <a:extLst>
              <a:ext uri="{FF2B5EF4-FFF2-40B4-BE49-F238E27FC236}">
                <a16:creationId xmlns:a16="http://schemas.microsoft.com/office/drawing/2014/main" id="{1F295F5E-FC93-F40B-AE42-0D4441EEE694}"/>
              </a:ext>
            </a:extLst>
          </p:cNvPr>
          <p:cNvSpPr>
            <a:spLocks noGrp="1"/>
          </p:cNvSpPr>
          <p:nvPr>
            <p:ph type="body" sz="quarter" idx="27" hasCustomPrompt="1"/>
          </p:nvPr>
        </p:nvSpPr>
        <p:spPr>
          <a:xfrm>
            <a:off x="598505" y="5197523"/>
            <a:ext cx="5041923" cy="720752"/>
          </a:xfrm>
          <a:prstGeom prst="rect">
            <a:avLst/>
          </a:prstGeom>
          <a:noFill/>
        </p:spPr>
        <p:txBody>
          <a:bodyPr anchor="ctr">
            <a:noAutofit/>
          </a:bodyPr>
          <a:lstStyle>
            <a:lvl1pPr marL="0" indent="0" algn="l">
              <a:buNone/>
              <a:defRPr sz="3200" b="0" i="0">
                <a:solidFill>
                  <a:srgbClr val="000000"/>
                </a:solidFill>
                <a:latin typeface="+mn-lt"/>
              </a:defRPr>
            </a:lvl1pPr>
          </a:lstStyle>
          <a:p>
            <a:pPr lvl="0"/>
            <a:r>
              <a:rPr lang="en-US" dirty="0" err="1"/>
              <a:t>www.leaderseeds.eu</a:t>
            </a:r>
            <a:endParaRPr lang="en-US" dirty="0"/>
          </a:p>
        </p:txBody>
      </p:sp>
    </p:spTree>
    <p:extLst>
      <p:ext uri="{BB962C8B-B14F-4D97-AF65-F5344CB8AC3E}">
        <p14:creationId xmlns:p14="http://schemas.microsoft.com/office/powerpoint/2010/main" val="3854186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3995303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241554"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890218" y="530871"/>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890219" y="1029584"/>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145683" y="701604"/>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32086" y="405771"/>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32085" y="1684258"/>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47584" y="207221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890217" y="2454004"/>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890218" y="2952717"/>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145682" y="2624737"/>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32085" y="2328904"/>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32084" y="3607391"/>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47583" y="3995346"/>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05715" y="4317801"/>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05716" y="4816514"/>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161180" y="4488534"/>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47583" y="4192701"/>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47582" y="5471188"/>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63081" y="585914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998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096001" y="1452564"/>
            <a:ext cx="6096000" cy="4255968"/>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3694795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DAE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1900594"/>
            <a:ext cx="10595237" cy="3995028"/>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9" name="Text Box 5">
            <a:extLst>
              <a:ext uri="{FF2B5EF4-FFF2-40B4-BE49-F238E27FC236}">
                <a16:creationId xmlns:a16="http://schemas.microsoft.com/office/drawing/2014/main" id="{5CD5CEA4-6EC1-2A2C-ECAF-E26CB0218E99}"/>
              </a:ext>
            </a:extLst>
          </p:cNvPr>
          <p:cNvSpPr txBox="1"/>
          <p:nvPr userDrawn="1"/>
        </p:nvSpPr>
        <p:spPr>
          <a:xfrm>
            <a:off x="11094491" y="6277518"/>
            <a:ext cx="921179"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Leader SEEDS</a:t>
            </a:r>
          </a:p>
        </p:txBody>
      </p:sp>
      <p:cxnSp>
        <p:nvCxnSpPr>
          <p:cNvPr id="11" name="Straight Connector 10">
            <a:extLst>
              <a:ext uri="{FF2B5EF4-FFF2-40B4-BE49-F238E27FC236}">
                <a16:creationId xmlns:a16="http://schemas.microsoft.com/office/drawing/2014/main" id="{943D6864-F498-E81F-FAAF-19E6B54B1A33}"/>
              </a:ext>
            </a:extLst>
          </p:cNvPr>
          <p:cNvCxnSpPr>
            <a:cxnSpLocks/>
            <a:endCxn id="9" idx="1"/>
          </p:cNvCxnSpPr>
          <p:nvPr userDrawn="1"/>
        </p:nvCxnSpPr>
        <p:spPr>
          <a:xfrm>
            <a:off x="-6440" y="6462289"/>
            <a:ext cx="1110093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DC71FC4-7280-0842-0A96-0BDA2ADBEE2C}"/>
              </a:ext>
            </a:extLst>
          </p:cNvPr>
          <p:cNvPicPr>
            <a:picLocks noChangeAspect="1"/>
          </p:cNvPicPr>
          <p:nvPr userDrawn="1"/>
        </p:nvPicPr>
        <p:blipFill rotWithShape="1">
          <a:blip r:embed="rId2"/>
          <a:srcRect l="62665" t="45652" r="17120" b="41908"/>
          <a:stretch/>
        </p:blipFill>
        <p:spPr>
          <a:xfrm>
            <a:off x="10427999" y="6099654"/>
            <a:ext cx="600505" cy="369541"/>
          </a:xfrm>
          <a:prstGeom prst="rect">
            <a:avLst/>
          </a:prstGeom>
        </p:spPr>
      </p:pic>
      <p:sp>
        <p:nvSpPr>
          <p:cNvPr id="18" name="Freeform 17">
            <a:extLst>
              <a:ext uri="{FF2B5EF4-FFF2-40B4-BE49-F238E27FC236}">
                <a16:creationId xmlns:a16="http://schemas.microsoft.com/office/drawing/2014/main" id="{2E79D936-C34F-0B35-FC2D-3401064E92D2}"/>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31483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711240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AE0D2"/>
          </a:solidFill>
          <a:ln w="24491" cap="flat">
            <a:noFill/>
            <a:prstDash val="solid"/>
            <a:miter/>
          </a:ln>
        </p:spPr>
        <p:txBody>
          <a:bodyPr wrap="square" rtlCol="0" anchor="ctr">
            <a:noAutofit/>
          </a:bodyPr>
          <a:lstStyle/>
          <a:p>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pic>
        <p:nvPicPr>
          <p:cNvPr id="44" name="Picture 43">
            <a:extLst>
              <a:ext uri="{FF2B5EF4-FFF2-40B4-BE49-F238E27FC236}">
                <a16:creationId xmlns:a16="http://schemas.microsoft.com/office/drawing/2014/main" id="{AB8B6C1E-4A8E-6298-C7AB-20B9FB1E66E9}"/>
              </a:ext>
            </a:extLst>
          </p:cNvPr>
          <p:cNvPicPr>
            <a:picLocks noChangeAspect="1"/>
          </p:cNvPicPr>
          <p:nvPr userDrawn="1"/>
        </p:nvPicPr>
        <p:blipFill rotWithShape="1">
          <a:blip r:embed="rId2"/>
          <a:srcRect l="52584" t="30583" r="10722" b="33364"/>
          <a:stretch/>
        </p:blipFill>
        <p:spPr>
          <a:xfrm>
            <a:off x="292977" y="3429000"/>
            <a:ext cx="2996920" cy="2944648"/>
          </a:xfrm>
          <a:prstGeom prst="rect">
            <a:avLst/>
          </a:prstGeom>
        </p:spPr>
      </p:pic>
    </p:spTree>
    <p:extLst>
      <p:ext uri="{BB962C8B-B14F-4D97-AF65-F5344CB8AC3E}">
        <p14:creationId xmlns:p14="http://schemas.microsoft.com/office/powerpoint/2010/main" val="2095879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a:srcRect l="-18315" t="15976" r="29196" b="11083"/>
          <a:stretch/>
        </p:blipFill>
        <p:spPr>
          <a:xfrm>
            <a:off x="3752900" y="1028507"/>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201447"/>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26589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013" y="130886"/>
            <a:ext cx="3821987" cy="5978288"/>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9119231" y="1080299"/>
            <a:ext cx="2281593" cy="4048579"/>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2458173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41" name="Freeform 140">
            <a:extLst>
              <a:ext uri="{FF2B5EF4-FFF2-40B4-BE49-F238E27FC236}">
                <a16:creationId xmlns:a16="http://schemas.microsoft.com/office/drawing/2014/main" id="{2EBA44FF-91D5-9C66-972E-47D379BB3EC5}"/>
              </a:ext>
            </a:extLst>
          </p:cNvPr>
          <p:cNvSpPr/>
          <p:nvPr userDrawn="1"/>
        </p:nvSpPr>
        <p:spPr>
          <a:xfrm>
            <a:off x="3929244" y="485453"/>
            <a:ext cx="8011997" cy="5260027"/>
          </a:xfrm>
          <a:custGeom>
            <a:avLst/>
            <a:gdLst>
              <a:gd name="connsiteX0" fmla="*/ 0 w 8011997"/>
              <a:gd name="connsiteY0" fmla="*/ 0 h 5260027"/>
              <a:gd name="connsiteX1" fmla="*/ 5470419 w 8011997"/>
              <a:gd name="connsiteY1" fmla="*/ 0 h 5260027"/>
              <a:gd name="connsiteX2" fmla="*/ 5494683 w 8011997"/>
              <a:gd name="connsiteY2" fmla="*/ 1082 h 5260027"/>
              <a:gd name="connsiteX3" fmla="*/ 6860542 w 8011997"/>
              <a:gd name="connsiteY3" fmla="*/ 1082 h 5260027"/>
              <a:gd name="connsiteX4" fmla="*/ 8011997 w 8011997"/>
              <a:gd name="connsiteY4" fmla="*/ 1019288 h 5260027"/>
              <a:gd name="connsiteX5" fmla="*/ 8011997 w 8011997"/>
              <a:gd name="connsiteY5" fmla="*/ 5260027 h 5260027"/>
              <a:gd name="connsiteX6" fmla="*/ 3080946 w 8011997"/>
              <a:gd name="connsiteY6" fmla="*/ 5260027 h 5260027"/>
              <a:gd name="connsiteX7" fmla="*/ 3056743 w 8011997"/>
              <a:gd name="connsiteY7" fmla="*/ 5258945 h 5260027"/>
              <a:gd name="connsiteX8" fmla="*/ 1690823 w 8011997"/>
              <a:gd name="connsiteY8" fmla="*/ 5258945 h 5260027"/>
              <a:gd name="connsiteX9" fmla="*/ 0 w 8011997"/>
              <a:gd name="connsiteY9" fmla="*/ 3763790 h 526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997" h="5260027">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228000" y="2178786"/>
            <a:ext cx="8964000" cy="144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262757" y="3684778"/>
            <a:ext cx="3195486" cy="731140"/>
          </a:xfrm>
          <a:prstGeom prst="rect">
            <a:avLst/>
          </a:prstGeom>
        </p:spPr>
        <p:txBody>
          <a:bodyPr anchor="ctr">
            <a:normAutofit/>
          </a:bodyPr>
          <a:lstStyle>
            <a:lvl1pPr marL="0" indent="0" algn="r">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262757" y="2875202"/>
            <a:ext cx="3195485" cy="837258"/>
          </a:xfrm>
          <a:prstGeom prst="rect">
            <a:avLst/>
          </a:prstGeom>
        </p:spPr>
        <p:txBody>
          <a:bodyPr anchor="ctr">
            <a:normAutofit/>
          </a:bodyPr>
          <a:lstStyle>
            <a:lvl1pPr marL="0" indent="0" algn="ctr">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456007" y="5907510"/>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37" name="Picture 136">
            <a:extLst>
              <a:ext uri="{FF2B5EF4-FFF2-40B4-BE49-F238E27FC236}">
                <a16:creationId xmlns:a16="http://schemas.microsoft.com/office/drawing/2014/main" id="{157F5430-83EA-A52A-8825-6D8CF03D3F17}"/>
              </a:ext>
            </a:extLst>
          </p:cNvPr>
          <p:cNvPicPr>
            <a:picLocks noChangeAspect="1"/>
          </p:cNvPicPr>
          <p:nvPr userDrawn="1"/>
        </p:nvPicPr>
        <p:blipFill rotWithShape="1">
          <a:blip r:embed="rId3"/>
          <a:srcRect l="52584" t="30583" r="10722" b="33364"/>
          <a:stretch/>
        </p:blipFill>
        <p:spPr>
          <a:xfrm>
            <a:off x="472216" y="485453"/>
            <a:ext cx="2996920" cy="2944648"/>
          </a:xfrm>
          <a:prstGeom prst="rect">
            <a:avLst/>
          </a:prstGeom>
        </p:spPr>
      </p:pic>
      <p:sp>
        <p:nvSpPr>
          <p:cNvPr id="144" name="Freeform 143">
            <a:extLst>
              <a:ext uri="{FF2B5EF4-FFF2-40B4-BE49-F238E27FC236}">
                <a16:creationId xmlns:a16="http://schemas.microsoft.com/office/drawing/2014/main" id="{DF9027E3-349A-F107-EB73-B10BB0BC99E7}"/>
              </a:ext>
            </a:extLst>
          </p:cNvPr>
          <p:cNvSpPr/>
          <p:nvPr userDrawn="1"/>
        </p:nvSpPr>
        <p:spPr>
          <a:xfrm>
            <a:off x="-74645" y="5349180"/>
            <a:ext cx="6101044" cy="727928"/>
          </a:xfrm>
          <a:custGeom>
            <a:avLst/>
            <a:gdLst>
              <a:gd name="connsiteX0" fmla="*/ 0 w 6101044"/>
              <a:gd name="connsiteY0" fmla="*/ 0 h 727928"/>
              <a:gd name="connsiteX1" fmla="*/ 1235526 w 6101044"/>
              <a:gd name="connsiteY1" fmla="*/ 0 h 727928"/>
              <a:gd name="connsiteX2" fmla="*/ 4471731 w 6101044"/>
              <a:gd name="connsiteY2" fmla="*/ 0 h 727928"/>
              <a:gd name="connsiteX3" fmla="*/ 5707257 w 6101044"/>
              <a:gd name="connsiteY3" fmla="*/ 0 h 727928"/>
              <a:gd name="connsiteX4" fmla="*/ 6101044 w 6101044"/>
              <a:gd name="connsiteY4" fmla="*/ 393878 h 727928"/>
              <a:gd name="connsiteX5" fmla="*/ 6101044 w 6101044"/>
              <a:gd name="connsiteY5" fmla="*/ 727928 h 727928"/>
              <a:gd name="connsiteX6" fmla="*/ 4865518 w 6101044"/>
              <a:gd name="connsiteY6" fmla="*/ 727928 h 727928"/>
              <a:gd name="connsiteX7" fmla="*/ 1235526 w 6101044"/>
              <a:gd name="connsiteY7" fmla="*/ 727928 h 727928"/>
              <a:gd name="connsiteX8" fmla="*/ 0 w 6101044"/>
              <a:gd name="connsiteY8" fmla="*/ 727928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044" h="727928">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AABC99"/>
          </a:solidFill>
          <a:ln w="24491" cap="flat">
            <a:noFill/>
            <a:prstDash val="solid"/>
            <a:miter/>
          </a:ln>
        </p:spPr>
        <p:txBody>
          <a:bodyPr wrap="square" rtlCol="0" anchor="ctr">
            <a:noAutofit/>
          </a:bodyPr>
          <a:lstStyle/>
          <a:p>
            <a:endParaRPr lang="en-US"/>
          </a:p>
        </p:txBody>
      </p:sp>
      <p:sp>
        <p:nvSpPr>
          <p:cNvPr id="145" name="Text Placeholder 23">
            <a:extLst>
              <a:ext uri="{FF2B5EF4-FFF2-40B4-BE49-F238E27FC236}">
                <a16:creationId xmlns:a16="http://schemas.microsoft.com/office/drawing/2014/main" id="{E1A45750-3D1A-AB46-DB44-8DDC0F9D8161}"/>
              </a:ext>
            </a:extLst>
          </p:cNvPr>
          <p:cNvSpPr>
            <a:spLocks noGrp="1"/>
          </p:cNvSpPr>
          <p:nvPr>
            <p:ph type="body" sz="quarter" idx="28" hasCustomPrompt="1"/>
          </p:nvPr>
        </p:nvSpPr>
        <p:spPr>
          <a:xfrm>
            <a:off x="700266" y="5330420"/>
            <a:ext cx="6101044" cy="720752"/>
          </a:xfrm>
          <a:prstGeom prst="rect">
            <a:avLst/>
          </a:prstGeom>
          <a:noFill/>
        </p:spPr>
        <p:txBody>
          <a:bodyPr anchor="ctr">
            <a:noAutofit/>
          </a:bodyPr>
          <a:lstStyle>
            <a:lvl1pPr marL="0" indent="0" algn="l">
              <a:buNone/>
              <a:defRPr sz="3200" b="0" i="0">
                <a:solidFill>
                  <a:srgbClr val="000000"/>
                </a:solidFill>
                <a:latin typeface="+mn-lt"/>
              </a:defRPr>
            </a:lvl1pPr>
          </a:lstStyle>
          <a:p>
            <a:pPr lvl="0"/>
            <a:r>
              <a:rPr lang="en-US" dirty="0" err="1"/>
              <a:t>www.leaderseeds.eu</a:t>
            </a:r>
            <a:endParaRPr lang="en-US" dirty="0"/>
          </a:p>
        </p:txBody>
      </p:sp>
    </p:spTree>
    <p:extLst>
      <p:ext uri="{BB962C8B-B14F-4D97-AF65-F5344CB8AC3E}">
        <p14:creationId xmlns:p14="http://schemas.microsoft.com/office/powerpoint/2010/main" val="4092399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21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0D6C5"/>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7BC3113-E3C6-5349-8D68-5760D4A8C23B}"/>
              </a:ext>
            </a:extLst>
          </p:cNvPr>
          <p:cNvSpPr/>
          <p:nvPr userDrawn="1"/>
        </p:nvSpPr>
        <p:spPr>
          <a:xfrm>
            <a:off x="938261" y="6028066"/>
            <a:ext cx="5784878" cy="59982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51262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986088"/>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274712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155435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241554"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890218" y="530871"/>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890219" y="1029584"/>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145683" y="701604"/>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32086" y="405771"/>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32085" y="1684258"/>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47584" y="207221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890217" y="2454004"/>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890218" y="2952717"/>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145682" y="2624737"/>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32085" y="2328904"/>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32084" y="3607391"/>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47583" y="3995346"/>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05715" y="4317801"/>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05716" y="4816514"/>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161180" y="4488534"/>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47583" y="4192701"/>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47582" y="5471188"/>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63081" y="585914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96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096001" y="1452564"/>
            <a:ext cx="6096000" cy="4255968"/>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1512435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DAE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1900594"/>
            <a:ext cx="10595237" cy="3995028"/>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9" name="Text Box 5">
            <a:extLst>
              <a:ext uri="{FF2B5EF4-FFF2-40B4-BE49-F238E27FC236}">
                <a16:creationId xmlns:a16="http://schemas.microsoft.com/office/drawing/2014/main" id="{5CD5CEA4-6EC1-2A2C-ECAF-E26CB0218E99}"/>
              </a:ext>
            </a:extLst>
          </p:cNvPr>
          <p:cNvSpPr txBox="1"/>
          <p:nvPr userDrawn="1"/>
        </p:nvSpPr>
        <p:spPr>
          <a:xfrm>
            <a:off x="11094491" y="6277518"/>
            <a:ext cx="921179"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Leader SEEDS</a:t>
            </a:r>
          </a:p>
        </p:txBody>
      </p:sp>
      <p:cxnSp>
        <p:nvCxnSpPr>
          <p:cNvPr id="11" name="Straight Connector 10">
            <a:extLst>
              <a:ext uri="{FF2B5EF4-FFF2-40B4-BE49-F238E27FC236}">
                <a16:creationId xmlns:a16="http://schemas.microsoft.com/office/drawing/2014/main" id="{943D6864-F498-E81F-FAAF-19E6B54B1A33}"/>
              </a:ext>
            </a:extLst>
          </p:cNvPr>
          <p:cNvCxnSpPr>
            <a:cxnSpLocks/>
            <a:endCxn id="9" idx="1"/>
          </p:cNvCxnSpPr>
          <p:nvPr userDrawn="1"/>
        </p:nvCxnSpPr>
        <p:spPr>
          <a:xfrm>
            <a:off x="-6440" y="6462289"/>
            <a:ext cx="1110093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DC71FC4-7280-0842-0A96-0BDA2ADBEE2C}"/>
              </a:ext>
            </a:extLst>
          </p:cNvPr>
          <p:cNvPicPr>
            <a:picLocks noChangeAspect="1"/>
          </p:cNvPicPr>
          <p:nvPr userDrawn="1"/>
        </p:nvPicPr>
        <p:blipFill rotWithShape="1">
          <a:blip r:embed="rId2"/>
          <a:srcRect l="62665" t="45652" r="17120" b="41908"/>
          <a:stretch/>
        </p:blipFill>
        <p:spPr>
          <a:xfrm>
            <a:off x="10427999" y="6099654"/>
            <a:ext cx="600505" cy="369541"/>
          </a:xfrm>
          <a:prstGeom prst="rect">
            <a:avLst/>
          </a:prstGeom>
        </p:spPr>
      </p:pic>
      <p:sp>
        <p:nvSpPr>
          <p:cNvPr id="18" name="Freeform 17">
            <a:extLst>
              <a:ext uri="{FF2B5EF4-FFF2-40B4-BE49-F238E27FC236}">
                <a16:creationId xmlns:a16="http://schemas.microsoft.com/office/drawing/2014/main" id="{2E79D936-C34F-0B35-FC2D-3401064E92D2}"/>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25556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38731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11094491" y="6277518"/>
            <a:ext cx="921179"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Leader SEEDS</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6440" y="6462289"/>
            <a:ext cx="1110093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9C13CAD-A75C-0B4F-036E-26454C5BC2E8}"/>
              </a:ext>
            </a:extLst>
          </p:cNvPr>
          <p:cNvPicPr>
            <a:picLocks noChangeAspect="1"/>
          </p:cNvPicPr>
          <p:nvPr userDrawn="1"/>
        </p:nvPicPr>
        <p:blipFill rotWithShape="1">
          <a:blip r:embed="rId17"/>
          <a:srcRect l="62665" t="45652" r="17120" b="41908"/>
          <a:stretch/>
        </p:blipFill>
        <p:spPr>
          <a:xfrm>
            <a:off x="10427999" y="6099654"/>
            <a:ext cx="600505" cy="369541"/>
          </a:xfrm>
          <a:prstGeom prst="rect">
            <a:avLst/>
          </a:prstGeom>
        </p:spPr>
      </p:pic>
    </p:spTree>
    <p:extLst>
      <p:ext uri="{BB962C8B-B14F-4D97-AF65-F5344CB8AC3E}">
        <p14:creationId xmlns:p14="http://schemas.microsoft.com/office/powerpoint/2010/main" val="4185289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9" r:id="rId14"/>
    <p:sldLayoutId id="214748368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11094491" y="6277518"/>
            <a:ext cx="921179"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Leader SEEDS</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6440" y="6462289"/>
            <a:ext cx="1110093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9C13CAD-A75C-0B4F-036E-26454C5BC2E8}"/>
              </a:ext>
            </a:extLst>
          </p:cNvPr>
          <p:cNvPicPr>
            <a:picLocks noChangeAspect="1"/>
          </p:cNvPicPr>
          <p:nvPr userDrawn="1"/>
        </p:nvPicPr>
        <p:blipFill rotWithShape="1">
          <a:blip r:embed="rId16"/>
          <a:srcRect l="62665" t="45652" r="17120" b="41908"/>
          <a:stretch/>
        </p:blipFill>
        <p:spPr>
          <a:xfrm>
            <a:off x="10427999" y="6099654"/>
            <a:ext cx="600505" cy="369541"/>
          </a:xfrm>
          <a:prstGeom prst="rect">
            <a:avLst/>
          </a:prstGeom>
        </p:spPr>
      </p:pic>
    </p:spTree>
    <p:extLst>
      <p:ext uri="{BB962C8B-B14F-4D97-AF65-F5344CB8AC3E}">
        <p14:creationId xmlns:p14="http://schemas.microsoft.com/office/powerpoint/2010/main" val="136744833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9.png"/><Relationship Id="rId7" Type="http://schemas.openxmlformats.org/officeDocument/2006/relationships/diagramColors" Target="../diagrams/colors11.xml"/><Relationship Id="rId2" Type="http://schemas.openxmlformats.org/officeDocument/2006/relationships/notesSlide" Target="../notesSlides/notesSlide79.xml"/><Relationship Id="rId1" Type="http://schemas.openxmlformats.org/officeDocument/2006/relationships/slideLayout" Target="../slideLayouts/slideLayout8.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0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9.png"/><Relationship Id="rId7" Type="http://schemas.openxmlformats.org/officeDocument/2006/relationships/diagramColors" Target="../diagrams/colors12.xml"/><Relationship Id="rId2" Type="http://schemas.openxmlformats.org/officeDocument/2006/relationships/notesSlide" Target="../notesSlides/notesSlide80.xml"/><Relationship Id="rId1" Type="http://schemas.openxmlformats.org/officeDocument/2006/relationships/slideLayout" Target="../slideLayouts/slideLayout8.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0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3" Type="http://schemas.microsoft.com/office/2018/10/relationships/comments" Target="../comments/modernComment_1270_E3955D99.xml"/><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www.forbes.com/sites/gilpress/2014/09/03/12-big-data-definitions-whats-yours/#79b0a05813ae" TargetMode="External"/><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bcg.com/capabilities/big-data-advanced-analytics/transforming-business-models.aspx" TargetMode="External"/><Relationship Id="rId2" Type="http://schemas.openxmlformats.org/officeDocument/2006/relationships/notesSlide" Target="../notesSlides/notesSlide92.xml"/><Relationship Id="rId1" Type="http://schemas.openxmlformats.org/officeDocument/2006/relationships/slideLayout" Target="../slideLayouts/slideLayout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www.youtube.com/watch?v=Pdycz6jJ0Vk" TargetMode="External"/></Relationships>
</file>

<file path=ppt/slides/_rels/slide11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15.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sv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s>
</file>

<file path=ppt/slides/_rels/slide1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210_2A9C72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hyperlink" Target="https://ori.hhs.gov/education/products/n_illinois_u/datamanagement/dctopic.html" TargetMode="External"/><Relationship Id="rId4" Type="http://schemas.openxmlformats.org/officeDocument/2006/relationships/image" Target="../media/image9.png"/></Relationships>
</file>

<file path=ppt/slides/_rels/slide1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3" Type="http://schemas.microsoft.com/office/2018/10/relationships/comments" Target="../comments/modernComment_1280_2A7C6F59.xml"/><Relationship Id="rId2" Type="http://schemas.openxmlformats.org/officeDocument/2006/relationships/notesSlide" Target="../notesSlides/notesSlide98.xml"/><Relationship Id="rId1" Type="http://schemas.openxmlformats.org/officeDocument/2006/relationships/slideLayout" Target="../slideLayouts/slideLayout15.xml"/><Relationship Id="rId4" Type="http://schemas.openxmlformats.org/officeDocument/2006/relationships/hyperlink" Target="https://www.fundera.com/blog/blockchain-explained"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s://www.vts.com/" TargetMode="External"/><Relationship Id="rId2" Type="http://schemas.openxmlformats.org/officeDocument/2006/relationships/notesSlide" Target="../notesSlides/notesSlide99.xml"/><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3" Type="http://schemas.openxmlformats.org/officeDocument/2006/relationships/hyperlink" Target="https://www.vts.com/" TargetMode="External"/><Relationship Id="rId2" Type="http://schemas.openxmlformats.org/officeDocument/2006/relationships/notesSlide" Target="../notesSlides/notesSlide100.xml"/><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1.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2.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2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6.png"/><Relationship Id="rId7" Type="http://schemas.openxmlformats.org/officeDocument/2006/relationships/diagramColors" Target="../diagrams/colors15.xml"/><Relationship Id="rId2" Type="http://schemas.openxmlformats.org/officeDocument/2006/relationships/notesSlide" Target="../notesSlides/notesSlide105.xml"/><Relationship Id="rId1" Type="http://schemas.openxmlformats.org/officeDocument/2006/relationships/slideLayout" Target="../slideLayouts/slideLayout8.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32.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6.png"/><Relationship Id="rId7" Type="http://schemas.openxmlformats.org/officeDocument/2006/relationships/diagramColors" Target="../diagrams/colors16.xml"/><Relationship Id="rId2" Type="http://schemas.openxmlformats.org/officeDocument/2006/relationships/notesSlide" Target="../notesSlides/notesSlide106.xml"/><Relationship Id="rId1" Type="http://schemas.openxmlformats.org/officeDocument/2006/relationships/slideLayout" Target="../slideLayouts/slideLayout8.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7.xml"/><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8.xml"/><Relationship Id="rId1" Type="http://schemas.openxmlformats.org/officeDocument/2006/relationships/video" Target="https://www.youtube.com/embed/QphJEO9ZX6s?feature=oembed" TargetMode="External"/><Relationship Id="rId6" Type="http://schemas.openxmlformats.org/officeDocument/2006/relationships/hyperlink" Target="https://www.youtube.com/watch?v=QphJEO9ZX6s&amp;feature=emb_logo" TargetMode="External"/><Relationship Id="rId5" Type="http://schemas.openxmlformats.org/officeDocument/2006/relationships/image" Target="../media/image63.jpeg"/><Relationship Id="rId4" Type="http://schemas.openxmlformats.org/officeDocument/2006/relationships/image" Target="../media/image16.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9.xml"/><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0.xml"/><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3" Type="http://schemas.openxmlformats.org/officeDocument/2006/relationships/hyperlink" Target="https://www.forbes.com/sites/gilpress/2014/09/03/12-big-data-definitions-whats-yours/#79b0a05813ae" TargetMode="External"/><Relationship Id="rId2" Type="http://schemas.openxmlformats.org/officeDocument/2006/relationships/notesSlide" Target="../notesSlides/notesSlide112.xml"/><Relationship Id="rId1" Type="http://schemas.openxmlformats.org/officeDocument/2006/relationships/slideLayout" Target="../slideLayouts/slideLayout8.xml"/><Relationship Id="rId6" Type="http://schemas.openxmlformats.org/officeDocument/2006/relationships/hyperlink" Target="https://securitytrails.com/blog/top-10-common-network-security-threats-explained" TargetMode="External"/><Relationship Id="rId5" Type="http://schemas.openxmlformats.org/officeDocument/2006/relationships/hyperlink" Target="https://www.europeanfiles.eu/industry/education-as-a-tool-against-cybercrime" TargetMode="External"/><Relationship Id="rId4" Type="http://schemas.openxmlformats.org/officeDocument/2006/relationships/hyperlink" Target="https://ori.hhs.gov/education/products/n_illinois_u/datamanagement/dctopic.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40.xml.rels><?xml version="1.0" encoding="UTF-8" standalone="yes"?>
<Relationships xmlns="http://schemas.openxmlformats.org/package/2006/relationships"><Relationship Id="rId3" Type="http://schemas.openxmlformats.org/officeDocument/2006/relationships/hyperlink" Target="https://teachprivacy.com/10-reasons-privacy-matters/" TargetMode="External"/><Relationship Id="rId2" Type="http://schemas.openxmlformats.org/officeDocument/2006/relationships/notesSlide" Target="../notesSlides/notesSlide113.xml"/><Relationship Id="rId1" Type="http://schemas.openxmlformats.org/officeDocument/2006/relationships/slideLayout" Target="../slideLayouts/slideLayout8.xml"/><Relationship Id="rId6" Type="http://schemas.openxmlformats.org/officeDocument/2006/relationships/hyperlink" Target="https://web.stanford.edu/class/msande238/projects/2014/GainIT.pdf" TargetMode="External"/><Relationship Id="rId5" Type="http://schemas.openxmlformats.org/officeDocument/2006/relationships/hyperlink" Target="https://theodi.org/article/data-ethics-canvas/" TargetMode="External"/><Relationship Id="rId4" Type="http://schemas.openxmlformats.org/officeDocument/2006/relationships/hyperlink" Target="https://www.bpe.co.uk/services/need/data-protection-the-gdpr/brilliantly-simple-guide-to-the-gdpr/explaining-what-is-meant-by-consent/"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s://www.researchgate.net/publication/269500452_The_Information_Artifact_in_IT_Governance_Toward_a_Theory_of_Information_Governance" TargetMode="External"/><Relationship Id="rId2" Type="http://schemas.openxmlformats.org/officeDocument/2006/relationships/notesSlide" Target="../notesSlides/notesSlide114.xml"/><Relationship Id="rId1" Type="http://schemas.openxmlformats.org/officeDocument/2006/relationships/slideLayout" Target="../slideLayouts/slideLayout8.xml"/><Relationship Id="rId6" Type="http://schemas.openxmlformats.org/officeDocument/2006/relationships/hyperlink" Target="https://cyberleninka.org/article/n/696646.pdf" TargetMode="External"/><Relationship Id="rId5" Type="http://schemas.openxmlformats.org/officeDocument/2006/relationships/hyperlink" Target="https://www.dataprotection.ie/en/organisations/know-your-obligations/data-protection-impact-assessments" TargetMode="External"/><Relationship Id="rId4" Type="http://schemas.openxmlformats.org/officeDocument/2006/relationships/hyperlink" Target="https://www.theguardian.com/books/2019/oct/04/shoshana-zuboff-surveillance-capitalism-assault-human-automomy-digital-privacy" TargetMode="External"/></Relationships>
</file>

<file path=ppt/slides/_rels/slide142.xml.rels><?xml version="1.0" encoding="UTF-8" standalone="yes"?>
<Relationships xmlns="http://schemas.openxmlformats.org/package/2006/relationships"><Relationship Id="rId3" Type="http://schemas.openxmlformats.org/officeDocument/2006/relationships/hyperlink" Target="https://www.youtube.com/watch?v=2GrXTLe9ztA" TargetMode="External"/><Relationship Id="rId2" Type="http://schemas.openxmlformats.org/officeDocument/2006/relationships/notesSlide" Target="../notesSlides/notesSlide115.xml"/><Relationship Id="rId1" Type="http://schemas.openxmlformats.org/officeDocument/2006/relationships/slideLayout" Target="../slideLayouts/slideLayout8.xml"/><Relationship Id="rId5" Type="http://schemas.openxmlformats.org/officeDocument/2006/relationships/hyperlink" Target="https://www.youtube.com/watch?v=Pdycz6jJ0Vk" TargetMode="External"/><Relationship Id="rId4" Type="http://schemas.openxmlformats.org/officeDocument/2006/relationships/hyperlink" Target="https://www.informationweek.com/software/enterprise-applications/bigdata-6-real-life-business-cases/d/d-id/1320590?image_number=2&amp;piddl_msgorder=asc"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s://www.fundera.com/blog/blockchain-explained" TargetMode="External"/><Relationship Id="rId2" Type="http://schemas.openxmlformats.org/officeDocument/2006/relationships/notesSlide" Target="../notesSlides/notesSlide116.xml"/><Relationship Id="rId1" Type="http://schemas.openxmlformats.org/officeDocument/2006/relationships/slideLayout" Target="../slideLayouts/slideLayout8.xml"/><Relationship Id="rId5" Type="http://schemas.openxmlformats.org/officeDocument/2006/relationships/hyperlink" Target="https://www.youtube.com/watch?v=QphJEO9ZX6s&amp;feature=emb_logo" TargetMode="External"/><Relationship Id="rId4" Type="http://schemas.openxmlformats.org/officeDocument/2006/relationships/hyperlink" Target="https://www.vts.com/" TargetMode="External"/></Relationships>
</file>

<file path=ppt/slides/_rels/slide144.xml.rels><?xml version="1.0" encoding="UTF-8" standalone="yes"?>
<Relationships xmlns="http://schemas.openxmlformats.org/package/2006/relationships"><Relationship Id="rId3" Type="http://schemas.openxmlformats.org/officeDocument/2006/relationships/hyperlink" Target="https://www.youtube.com/watch?v=hZLBcHYrIU4" TargetMode="External"/><Relationship Id="rId2" Type="http://schemas.openxmlformats.org/officeDocument/2006/relationships/notesSlide" Target="../notesSlides/notesSlide117.xml"/><Relationship Id="rId1" Type="http://schemas.openxmlformats.org/officeDocument/2006/relationships/slideLayout" Target="../slideLayouts/slideLayout8.xml"/><Relationship Id="rId4" Type="http://schemas.openxmlformats.org/officeDocument/2006/relationships/hyperlink" Target="https://www.ted.com/talks/vidas_raudonis_why_we_should_not_be_afraid_of_industrial_revolution" TargetMode="Externa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hyperlink" Target="https://www.nesta.org.uk/report/skills-of-the-datavores-talent-and-the-data-revolutio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18/10/relationships/comments" Target="../comments/modernComment_1222_785F49FC.xml"/><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2.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18/10/relationships/comments" Target="../comments/modernComment_1224_A2F05CEB.xml"/><Relationship Id="rId7" Type="http://schemas.openxmlformats.org/officeDocument/2006/relationships/diagramColors" Target="../diagrams/colors3.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9.png"/><Relationship Id="rId7" Type="http://schemas.openxmlformats.org/officeDocument/2006/relationships/diagramQuickStyle" Target="../diagrams/quickStyle4.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0.png"/><Relationship Id="rId9" Type="http://schemas.microsoft.com/office/2007/relationships/diagramDrawing" Target="../diagrams/drawing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0.svg"/></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hyperlink" Target="https://www.thelearningnuggets.com/getfile.php/5023494.1192.wlwmmijlk7titl/Google+Workspace+Page+-+Future+of+Work+Here+Today+.mp4" TargetMode="External"/><Relationship Id="rId7" Type="http://schemas.openxmlformats.org/officeDocument/2006/relationships/hyperlink" Target="https://www.thelearningnuggets.com/getfile.php/5023495.1192.jmjl77a7auzkip/Google+Workspace+Competitive+Cost+Saings+.mp4" TargetMode="External"/><Relationship Id="rId2" Type="http://schemas.microsoft.com/office/2018/10/relationships/comments" Target="../comments/modernComment_122B_EE1A046B.xml"/><Relationship Id="rId1" Type="http://schemas.openxmlformats.org/officeDocument/2006/relationships/slideLayout" Target="../slideLayouts/slideLayout15.xml"/><Relationship Id="rId6" Type="http://schemas.openxmlformats.org/officeDocument/2006/relationships/image" Target="../media/image23.jpg"/><Relationship Id="rId5" Type="http://schemas.openxmlformats.org/officeDocument/2006/relationships/hyperlink" Target="https://www.thelearningnuggets.com/getfile.php/5023496.1192.tk7qquitskjmiq/Google+Workspace+Customer+Stories.mp4" TargetMode="Externa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hyperlink" Target="Source:%20Own%20elaboration"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www.youtube.com/watch?v=hZLBcHYrIU4"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8" Type="http://schemas.openxmlformats.org/officeDocument/2006/relationships/hyperlink" Target="https://www.europeanfiles.eu/industry/education-as-a-tool-against-cybercrime"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4.xml.rels><?xml version="1.0" encoding="UTF-8" standalone="yes"?>
<Relationships xmlns="http://schemas.openxmlformats.org/package/2006/relationships"><Relationship Id="rId2" Type="http://schemas.openxmlformats.org/officeDocument/2006/relationships/hyperlink" Target="https://securitytrails.com/blog/top-10-common-network-security-threats-explained" TargetMode="Externa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0.svg"/></Relationships>
</file>

<file path=ppt/slides/_rels/slide56.xml.rels><?xml version="1.0" encoding="UTF-8" standalone="yes"?>
<Relationships xmlns="http://schemas.openxmlformats.org/package/2006/relationships"><Relationship Id="rId3" Type="http://schemas.openxmlformats.org/officeDocument/2006/relationships/hyperlink" Target="https://teachprivacy.com/10-reasons-privacy-matters/"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42.svg"/></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9.png"/><Relationship Id="rId7" Type="http://schemas.openxmlformats.org/officeDocument/2006/relationships/diagramQuickStyle" Target="../diagrams/quickStyle7.xml"/><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0.png"/><Relationship Id="rId9" Type="http://schemas.microsoft.com/office/2007/relationships/diagramDrawing" Target="../diagrams/drawing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hyperlink" Target="https://www.bpe.co.uk/services/need/data-protection-the-gdpr/brilliantly-simple-guide-to-the-gdpr/explaining-what-is-meant-by-consent/" TargetMode="External"/><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hyperlink" Target="https://theodi.org/article/data-ethics-canvas/" TargetMode="External"/><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9.png"/><Relationship Id="rId7" Type="http://schemas.openxmlformats.org/officeDocument/2006/relationships/diagramQuickStyle" Target="../diagrams/quickStyle8.xml"/><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hyperlink" Target="https://web.stanford.edu/class/msande238/projects/2014/GainIT.pdf" TargetMode="External"/><Relationship Id="rId4" Type="http://schemas.openxmlformats.org/officeDocument/2006/relationships/image" Target="../media/image10.png"/><Relationship Id="rId9" Type="http://schemas.microsoft.com/office/2007/relationships/diagramDrawing" Target="../diagrams/drawing8.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15.xml"/><Relationship Id="rId5" Type="http://schemas.openxmlformats.org/officeDocument/2006/relationships/image" Target="../media/image46.png"/><Relationship Id="rId4" Type="http://schemas.openxmlformats.org/officeDocument/2006/relationships/hyperlink" Target="https://www.researchgate.net/publication/269500452_The_Information_Artifact_in_IT_Governance_Toward_a_Theory_of_Information_Governance"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0.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8.xml"/><Relationship Id="rId4" Type="http://schemas.openxmlformats.org/officeDocument/2006/relationships/hyperlink" Target="https://www.theguardian.com/books/2019/oct/04/shoshana-zuboff-surveillance-capitalism-assault-human-automomy-digital-privacy"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6.png"/><Relationship Id="rId7" Type="http://schemas.openxmlformats.org/officeDocument/2006/relationships/diagramColors" Target="../diagrams/colors10.xml"/><Relationship Id="rId2" Type="http://schemas.openxmlformats.org/officeDocument/2006/relationships/notesSlide" Target="../notesSlides/notesSlide62.xml"/><Relationship Id="rId1" Type="http://schemas.openxmlformats.org/officeDocument/2006/relationships/slideLayout" Target="../slideLayouts/slideLayout8.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hyperlink" Target="https://www.dataprotection.ie/en/organisations/know-your-obligations/data-protection-impact-assessments"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8.xml"/><Relationship Id="rId4" Type="http://schemas.openxmlformats.org/officeDocument/2006/relationships/hyperlink" Target="https://cyberleninka.org/article/n/696646.pdf"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5.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2" Type="http://schemas.microsoft.com/office/2018/10/relationships/comments" Target="../comments/modernComment_125A_A9CDDF6D.xml"/><Relationship Id="rId1" Type="http://schemas.openxmlformats.org/officeDocument/2006/relationships/slideLayout" Target="../slideLayouts/slideLayout15.xml"/><Relationship Id="rId5" Type="http://schemas.openxmlformats.org/officeDocument/2006/relationships/image" Target="../media/image49.png"/><Relationship Id="rId4" Type="http://schemas.openxmlformats.org/officeDocument/2006/relationships/image" Target="../media/image48.png"/></Relationships>
</file>

<file path=ppt/slides/_rels/slide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6209300" y="1781932"/>
            <a:ext cx="5278651" cy="697353"/>
          </a:xfrm>
        </p:spPr>
        <p:txBody>
          <a:bodyPr/>
          <a:lstStyle/>
          <a:p>
            <a:r>
              <a:rPr lang="es-ES" b="0" dirty="0"/>
              <a:t>Seguridad Digital y Online
</a:t>
            </a:r>
            <a:endParaRPr lang="en-IE" b="0" dirty="0"/>
          </a:p>
        </p:txBody>
      </p:sp>
      <p:sp>
        <p:nvSpPr>
          <p:cNvPr id="2" name="Text Placeholder 1">
            <a:extLst>
              <a:ext uri="{FF2B5EF4-FFF2-40B4-BE49-F238E27FC236}">
                <a16:creationId xmlns:a16="http://schemas.microsoft.com/office/drawing/2014/main" id="{34F3A7B6-F37C-9AB5-FD36-8D288888F0BB}"/>
              </a:ext>
            </a:extLst>
          </p:cNvPr>
          <p:cNvSpPr>
            <a:spLocks noGrp="1"/>
          </p:cNvSpPr>
          <p:nvPr>
            <p:ph type="body" sz="quarter" idx="27"/>
          </p:nvPr>
        </p:nvSpPr>
        <p:spPr/>
        <p:txBody>
          <a:bodyPr/>
          <a:lstStyle/>
          <a:p>
            <a:r>
              <a:rPr lang="en-US" dirty="0" err="1"/>
              <a:t>www.</a:t>
            </a:r>
            <a:r>
              <a:rPr lang="en-US" sz="3600" b="1" dirty="0" err="1"/>
              <a:t>leaderseeds</a:t>
            </a:r>
            <a:r>
              <a:rPr lang="en-US" dirty="0" err="1"/>
              <a:t>.eu</a:t>
            </a:r>
            <a:endParaRPr lang="en-US" dirty="0"/>
          </a:p>
        </p:txBody>
      </p:sp>
      <p:sp>
        <p:nvSpPr>
          <p:cNvPr id="8" name="Text Placeholder 6">
            <a:extLst>
              <a:ext uri="{FF2B5EF4-FFF2-40B4-BE49-F238E27FC236}">
                <a16:creationId xmlns:a16="http://schemas.microsoft.com/office/drawing/2014/main" id="{2DF9FCBF-6297-4CA3-FCBF-E205AE639979}"/>
              </a:ext>
            </a:extLst>
          </p:cNvPr>
          <p:cNvSpPr txBox="1">
            <a:spLocks/>
          </p:cNvSpPr>
          <p:nvPr/>
        </p:nvSpPr>
        <p:spPr>
          <a:xfrm>
            <a:off x="6209299" y="3429000"/>
            <a:ext cx="5278651"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800" b="1" kern="1200" baseline="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0" dirty="0" err="1"/>
              <a:t>Módulo</a:t>
            </a:r>
            <a:r>
              <a:rPr lang="en-IE" b="0" dirty="0"/>
              <a:t> 4</a:t>
            </a: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normAutofit fontScale="92500" lnSpcReduction="20000"/>
          </a:bodyPr>
          <a:lstStyle/>
          <a:p>
            <a:r>
              <a:rPr lang="es-ES" dirty="0"/>
              <a:t>El poder de los Datos y tus Habilidades
</a:t>
            </a:r>
            <a:endParaRPr lang="en-US" dirty="0"/>
          </a:p>
          <a:p>
            <a:r>
              <a:rPr lang="es-ES" dirty="0"/>
              <a:t>
</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s-ES" dirty="0"/>
              <a:t>Una marca líder de pañales preguntó: "¿Cuál es la característica más importante de un pañal? </a:t>
            </a:r>
          </a:p>
          <a:p>
            <a:pPr marL="0" indent="0">
              <a:buClr>
                <a:schemeClr val="accent2"/>
              </a:buClr>
            </a:pPr>
            <a:endParaRPr lang="en-GB" dirty="0"/>
          </a:p>
          <a:p>
            <a:pPr marL="342900" indent="-342900">
              <a:buClr>
                <a:schemeClr val="accent2"/>
              </a:buClr>
              <a:buFont typeface="Arial" panose="020B0604020202020204" pitchFamily="34" charset="0"/>
              <a:buChar char="•"/>
            </a:pPr>
            <a:r>
              <a:rPr lang="en-GB" dirty="0"/>
              <a:t>La </a:t>
            </a:r>
            <a:r>
              <a:rPr lang="en-GB" dirty="0" err="1"/>
              <a:t>respuesta</a:t>
            </a:r>
            <a:r>
              <a:rPr lang="en-GB" dirty="0"/>
              <a:t>: </a:t>
            </a:r>
            <a:r>
              <a:rPr lang="en-GB" dirty="0" err="1"/>
              <a:t>absorbencia</a:t>
            </a:r>
            <a:r>
              <a:rPr lang="en-GB" dirty="0"/>
              <a:t>. </a:t>
            </a:r>
          </a:p>
          <a:p>
            <a:pPr marL="342900" indent="-342900">
              <a:buClr>
                <a:schemeClr val="accent2"/>
              </a:buClr>
              <a:buFont typeface="Arial" panose="020B0604020202020204" pitchFamily="34" charset="0"/>
              <a:buChar char="•"/>
            </a:pPr>
            <a:endParaRPr lang="en-GB" dirty="0"/>
          </a:p>
          <a:p>
            <a:pPr marL="342900" indent="-342900">
              <a:buClr>
                <a:schemeClr val="accent2"/>
              </a:buClr>
              <a:buBlip>
                <a:blip r:embed="rId3"/>
              </a:buBlip>
            </a:pPr>
            <a:r>
              <a:rPr lang="es-ES" dirty="0"/>
              <a:t>Así que la compañía promocionó sus pañales con un mensaje de absorbencia. Pero, su cuota de mercado disminuyó.  </a:t>
            </a:r>
          </a:p>
          <a:p>
            <a:pPr marL="0" indent="0">
              <a:buClr>
                <a:schemeClr val="accent2"/>
              </a:buClr>
            </a:pPr>
            <a:endParaRPr lang="en-GB" dirty="0"/>
          </a:p>
          <a:p>
            <a:pPr marL="342900" indent="-342900">
              <a:buClr>
                <a:schemeClr val="accent2"/>
              </a:buClr>
              <a:buFont typeface="Arial" panose="020B0604020202020204" pitchFamily="34" charset="0"/>
              <a:buChar char="•"/>
            </a:pPr>
            <a:r>
              <a:rPr lang="en-GB" dirty="0"/>
              <a:t>¿Por </a:t>
            </a:r>
            <a:r>
              <a:rPr lang="en-GB" dirty="0" err="1"/>
              <a:t>qué</a:t>
            </a:r>
            <a:r>
              <a:rPr lang="en-GB" dirty="0"/>
              <a:t>?</a:t>
            </a:r>
            <a:endParaRPr lang="en-GB" b="1" dirty="0">
              <a:solidFill>
                <a:schemeClr val="accent2"/>
              </a:solidFill>
            </a:endParaRPr>
          </a:p>
          <a:p>
            <a:pPr marL="0" indent="0">
              <a:buClr>
                <a:schemeClr val="accent2"/>
              </a:buClr>
            </a:pPr>
            <a:endParaRPr lang="en-GB" dirty="0"/>
          </a:p>
          <a:p>
            <a:pPr marL="0" indent="0">
              <a:buClr>
                <a:schemeClr val="accent2"/>
              </a:buCl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Hacer</a:t>
            </a:r>
            <a:r>
              <a:rPr lang="en-GB" dirty="0"/>
              <a:t> las </a:t>
            </a:r>
            <a:r>
              <a:rPr lang="en-GB" dirty="0" err="1"/>
              <a:t>Preguntas</a:t>
            </a:r>
            <a:r>
              <a:rPr lang="en-GB" dirty="0"/>
              <a:t> </a:t>
            </a:r>
            <a:r>
              <a:rPr lang="en-GB" dirty="0" err="1"/>
              <a:t>Correctas</a:t>
            </a:r>
            <a:r>
              <a:rPr lang="en-GB" dirty="0"/>
              <a:t>
</a:t>
            </a:r>
          </a:p>
        </p:txBody>
      </p:sp>
    </p:spTree>
    <p:extLst>
      <p:ext uri="{BB962C8B-B14F-4D97-AF65-F5344CB8AC3E}">
        <p14:creationId xmlns:p14="http://schemas.microsoft.com/office/powerpoint/2010/main" val="33143176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s-ES" dirty="0"/>
              <a:t>Profundizar en un propósito específico lo ayudará a determinar qué datos recopila, cómo los analiza y cómo hace que los resultados sean significativos para respaldar su toma de decisiones.</a:t>
            </a:r>
            <a:endParaRPr lang="en-GB" b="1" dirty="0">
              <a:solidFill>
                <a:schemeClr val="accent2"/>
              </a:solidFill>
            </a:endParaRPr>
          </a:p>
          <a:p>
            <a:pPr marL="0" indent="0">
              <a:buClr>
                <a:schemeClr val="accent2"/>
              </a:buClr>
            </a:pPr>
            <a:endParaRPr lang="en-GB" dirty="0"/>
          </a:p>
          <a:p>
            <a:pPr marL="0" indent="0">
              <a:buClr>
                <a:schemeClr val="accent2"/>
              </a:buCl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Hacer</a:t>
            </a:r>
            <a:r>
              <a:rPr lang="en-GB" dirty="0"/>
              <a:t> las </a:t>
            </a:r>
            <a:r>
              <a:rPr lang="en-GB" dirty="0" err="1"/>
              <a:t>Preguntas</a:t>
            </a:r>
            <a:r>
              <a:rPr lang="en-GB" dirty="0"/>
              <a:t> </a:t>
            </a:r>
            <a:r>
              <a:rPr lang="en-GB" dirty="0" err="1"/>
              <a:t>Correctas</a:t>
            </a:r>
            <a:r>
              <a:rPr lang="en-GB" dirty="0"/>
              <a:t>
</a:t>
            </a:r>
          </a:p>
        </p:txBody>
      </p:sp>
      <p:graphicFrame>
        <p:nvGraphicFramePr>
          <p:cNvPr id="2" name="Diagram 1">
            <a:extLst>
              <a:ext uri="{FF2B5EF4-FFF2-40B4-BE49-F238E27FC236}">
                <a16:creationId xmlns:a16="http://schemas.microsoft.com/office/drawing/2014/main" id="{3E1C0268-8CB1-5CB4-C33B-E56523C8ABEF}"/>
              </a:ext>
            </a:extLst>
          </p:cNvPr>
          <p:cNvGraphicFramePr/>
          <p:nvPr>
            <p:extLst>
              <p:ext uri="{D42A27DB-BD31-4B8C-83A1-F6EECF244321}">
                <p14:modId xmlns:p14="http://schemas.microsoft.com/office/powerpoint/2010/main" val="1535118716"/>
              </p:ext>
            </p:extLst>
          </p:nvPr>
        </p:nvGraphicFramePr>
        <p:xfrm>
          <a:off x="798381" y="2683239"/>
          <a:ext cx="10595237" cy="29380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380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7516EE60-C34A-4D09-A3A2-B7CB14577C0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48B2439A-51E0-4C46-8B4E-3F658CED034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67E64387-A9E9-43DC-9EF3-56AD70127E5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E094566B-4D87-4E1F-9326-56BCDC9886B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C3E82436-2572-4E6B-95D4-0BADF4C92E7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s-ES" b="1" dirty="0">
                <a:solidFill>
                  <a:schemeClr val="accent2"/>
                </a:solidFill>
              </a:rPr>
              <a:t>Para definir mejor la pregunta, puede hacer un "Einstein" de acuerdo con lo siguiente:
</a:t>
            </a:r>
            <a:endParaRPr lang="en-GB" b="1" dirty="0">
              <a:solidFill>
                <a:schemeClr val="accent2"/>
              </a:solidFill>
            </a:endParaRPr>
          </a:p>
          <a:p>
            <a:pPr marL="0" indent="0">
              <a:buClr>
                <a:schemeClr val="accent2"/>
              </a:buClr>
            </a:pPr>
            <a:endParaRPr lang="en-GB" dirty="0"/>
          </a:p>
          <a:p>
            <a:pPr marL="0" indent="0">
              <a:buClr>
                <a:schemeClr val="accent2"/>
              </a:buCl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Hacer</a:t>
            </a:r>
            <a:r>
              <a:rPr lang="en-GB" dirty="0"/>
              <a:t> las </a:t>
            </a:r>
            <a:r>
              <a:rPr lang="en-GB" dirty="0" err="1"/>
              <a:t>Preguntas</a:t>
            </a:r>
            <a:r>
              <a:rPr lang="en-GB" dirty="0"/>
              <a:t> </a:t>
            </a:r>
            <a:r>
              <a:rPr lang="en-GB" dirty="0" err="1"/>
              <a:t>Correctas</a:t>
            </a:r>
            <a:r>
              <a:rPr lang="en-GB" dirty="0"/>
              <a:t>
</a:t>
            </a:r>
          </a:p>
        </p:txBody>
      </p:sp>
      <p:graphicFrame>
        <p:nvGraphicFramePr>
          <p:cNvPr id="3" name="Diagram 2">
            <a:extLst>
              <a:ext uri="{FF2B5EF4-FFF2-40B4-BE49-F238E27FC236}">
                <a16:creationId xmlns:a16="http://schemas.microsoft.com/office/drawing/2014/main" id="{8A52F568-B675-6206-F902-0BF625D3FDAB}"/>
              </a:ext>
            </a:extLst>
          </p:cNvPr>
          <p:cNvGraphicFramePr/>
          <p:nvPr>
            <p:extLst>
              <p:ext uri="{D42A27DB-BD31-4B8C-83A1-F6EECF244321}">
                <p14:modId xmlns:p14="http://schemas.microsoft.com/office/powerpoint/2010/main" val="1485048603"/>
              </p:ext>
            </p:extLst>
          </p:nvPr>
        </p:nvGraphicFramePr>
        <p:xfrm>
          <a:off x="494674" y="2818152"/>
          <a:ext cx="11202649" cy="30774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463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5BE19932-8067-4438-ACB8-58874A956FE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E0A6EAA3-D9F6-4150-8525-859323E9FA0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FC5996B8-A0D2-4BEA-9BAA-CC71FF8C7A9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4C9F8E85-2A48-47DF-A9CF-6DABD2EE1A7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086F071C-1E50-4F2C-8572-566F3BFA62B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F686311B-D1E7-4C50-BDBE-09081202812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s-ES" b="1" dirty="0">
                <a:solidFill>
                  <a:schemeClr val="accent2"/>
                </a:solidFill>
              </a:rPr>
              <a:t>Elije una de las siguientes situaciones. </a:t>
            </a: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Actividad</a:t>
            </a:r>
            <a:endParaRPr lang="en-GB" dirty="0"/>
          </a:p>
        </p:txBody>
      </p:sp>
      <p:sp>
        <p:nvSpPr>
          <p:cNvPr id="6" name="Rectangle 5">
            <a:extLst>
              <a:ext uri="{FF2B5EF4-FFF2-40B4-BE49-F238E27FC236}">
                <a16:creationId xmlns:a16="http://schemas.microsoft.com/office/drawing/2014/main" id="{26C9F476-FD27-1187-B31D-B528DF0BBCD5}"/>
              </a:ext>
            </a:extLst>
          </p:cNvPr>
          <p:cNvSpPr/>
          <p:nvPr/>
        </p:nvSpPr>
        <p:spPr>
          <a:xfrm>
            <a:off x="798381" y="2781039"/>
            <a:ext cx="4494393" cy="2677656"/>
          </a:xfrm>
          <a:prstGeom prst="rect">
            <a:avLst/>
          </a:prstGeom>
        </p:spPr>
        <p:txBody>
          <a:bodyPr wrap="square">
            <a:spAutoFit/>
          </a:bodyPr>
          <a:lstStyle/>
          <a:p>
            <a:pPr defTabSz="457200"/>
            <a:r>
              <a:rPr lang="en-US" sz="2400" b="1" dirty="0">
                <a:solidFill>
                  <a:prstClr val="black"/>
                </a:solidFill>
                <a:ea typeface="Calibri" charset="0"/>
                <a:cs typeface="Times New Roman" charset="0"/>
              </a:rPr>
              <a:t>SITUACIÓN 1: </a:t>
            </a:r>
            <a:r>
              <a:rPr lang="es-ES" sz="2400" dirty="0">
                <a:solidFill>
                  <a:prstClr val="black"/>
                </a:solidFill>
                <a:ea typeface="Calibri" charset="0"/>
                <a:cs typeface="Times New Roman" charset="0"/>
              </a:rPr>
              <a:t>Nuestra empresa ofrece dos programas de vacaciones: una estancia de una semana y una estancia de 10 días. Queremos saber si un programa es más rentable que el otro.
</a:t>
            </a:r>
            <a:endParaRPr lang="en-US" sz="1918" dirty="0">
              <a:solidFill>
                <a:prstClr val="black"/>
              </a:solidFill>
              <a:ea typeface="Calibri" charset="0"/>
              <a:cs typeface="Times New Roman" charset="0"/>
            </a:endParaRPr>
          </a:p>
        </p:txBody>
      </p:sp>
      <p:sp>
        <p:nvSpPr>
          <p:cNvPr id="7" name="Rectangle 6">
            <a:extLst>
              <a:ext uri="{FF2B5EF4-FFF2-40B4-BE49-F238E27FC236}">
                <a16:creationId xmlns:a16="http://schemas.microsoft.com/office/drawing/2014/main" id="{42AD01AC-0E27-D3E9-B92F-A8294A498144}"/>
              </a:ext>
            </a:extLst>
          </p:cNvPr>
          <p:cNvSpPr/>
          <p:nvPr/>
        </p:nvSpPr>
        <p:spPr>
          <a:xfrm>
            <a:off x="6296495" y="2781039"/>
            <a:ext cx="5097123" cy="2677656"/>
          </a:xfrm>
          <a:prstGeom prst="rect">
            <a:avLst/>
          </a:prstGeom>
        </p:spPr>
        <p:txBody>
          <a:bodyPr wrap="square">
            <a:spAutoFit/>
          </a:bodyPr>
          <a:lstStyle/>
          <a:p>
            <a:pPr defTabSz="457200"/>
            <a:r>
              <a:rPr lang="en-US" sz="2400" b="1" dirty="0">
                <a:solidFill>
                  <a:prstClr val="black"/>
                </a:solidFill>
                <a:ea typeface="Calibri" charset="0"/>
                <a:cs typeface="Times New Roman" charset="0"/>
              </a:rPr>
              <a:t>SITUACIÓN 2: </a:t>
            </a:r>
            <a:r>
              <a:rPr lang="es-ES" sz="2400" dirty="0">
                <a:solidFill>
                  <a:prstClr val="black"/>
                </a:solidFill>
                <a:ea typeface="Calibri" charset="0"/>
                <a:cs typeface="Times New Roman" charset="0"/>
              </a:rPr>
              <a:t>Estamos desarrollando el presupuesto de marketing para el próximo año y necesitamos decidir cuánto asignar a cada uno de nuestros productos. Queremos basar esto en la evidencia del éxito.
</a:t>
            </a:r>
            <a:endParaRPr lang="en-US" sz="1918" dirty="0">
              <a:solidFill>
                <a:prstClr val="black"/>
              </a:solidFill>
              <a:ea typeface="Calibri" charset="0"/>
              <a:cs typeface="Times New Roman" charset="0"/>
            </a:endParaRPr>
          </a:p>
        </p:txBody>
      </p:sp>
    </p:spTree>
    <p:extLst>
      <p:ext uri="{BB962C8B-B14F-4D97-AF65-F5344CB8AC3E}">
        <p14:creationId xmlns:p14="http://schemas.microsoft.com/office/powerpoint/2010/main" val="392302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err="1">
                <a:solidFill>
                  <a:schemeClr val="accent2"/>
                </a:solidFill>
              </a:rPr>
              <a:t>Entonces</a:t>
            </a:r>
            <a:r>
              <a:rPr lang="en-GB" b="1" dirty="0">
                <a:solidFill>
                  <a:schemeClr val="accent2"/>
                </a:solidFill>
              </a:rPr>
              <a:t>: </a:t>
            </a:r>
          </a:p>
          <a:p>
            <a:pPr marL="0" indent="0">
              <a:buClr>
                <a:schemeClr val="accent2"/>
              </a:buClr>
            </a:pPr>
            <a:endParaRPr lang="en-GB" b="1" dirty="0">
              <a:solidFill>
                <a:schemeClr val="accent2"/>
              </a:solidFill>
            </a:endParaRPr>
          </a:p>
          <a:p>
            <a:pPr marL="457200" indent="-457200">
              <a:buClr>
                <a:schemeClr val="accent2"/>
              </a:buClr>
              <a:buFont typeface="+mj-lt"/>
              <a:buAutoNum type="alphaLcParenR"/>
            </a:pPr>
            <a:r>
              <a:rPr lang="es-ES" dirty="0"/>
              <a:t>Define el propósito de resolver este problema. ¿Cómo se agrega valor al negocio?</a:t>
            </a:r>
          </a:p>
          <a:p>
            <a:pPr marL="457200" indent="-457200">
              <a:buClr>
                <a:schemeClr val="accent2"/>
              </a:buClr>
              <a:buFont typeface="+mj-lt"/>
              <a:buAutoNum type="alphaLcParenR"/>
            </a:pPr>
            <a:endParaRPr lang="es-ES" dirty="0"/>
          </a:p>
          <a:p>
            <a:pPr marL="457200" indent="-457200">
              <a:buClr>
                <a:schemeClr val="accent2"/>
              </a:buClr>
              <a:buFont typeface="+mj-lt"/>
              <a:buAutoNum type="alphaLcParenR"/>
            </a:pPr>
            <a:r>
              <a:rPr lang="es-ES" dirty="0"/>
              <a:t>Haz una lista de las preguntas que podría hacer para ayudar a obtener las respuestas que necesita para resolver el problema. </a:t>
            </a:r>
          </a:p>
          <a:p>
            <a:pPr marL="457200" indent="-457200">
              <a:buClr>
                <a:schemeClr val="accent2"/>
              </a:buClr>
              <a:buFont typeface="+mj-lt"/>
              <a:buAutoNum type="alphaLcParenR"/>
            </a:pPr>
            <a:endParaRPr lang="es-ES" dirty="0"/>
          </a:p>
          <a:p>
            <a:pPr marL="457200" indent="-457200">
              <a:buClr>
                <a:schemeClr val="accent2"/>
              </a:buClr>
              <a:buFont typeface="+mj-lt"/>
              <a:buAutoNum type="alphaLcParenR"/>
            </a:pPr>
            <a:r>
              <a:rPr lang="es-ES" dirty="0"/>
              <a:t>Aplica el enfoque "Einstein" para ayudar a encontrar la mejor manera de hacer la pregunta. </a:t>
            </a: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Actividad</a:t>
            </a:r>
            <a:endParaRPr lang="en-GB" dirty="0"/>
          </a:p>
        </p:txBody>
      </p:sp>
    </p:spTree>
    <p:extLst>
      <p:ext uri="{BB962C8B-B14F-4D97-AF65-F5344CB8AC3E}">
        <p14:creationId xmlns:p14="http://schemas.microsoft.com/office/powerpoint/2010/main" val="276884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err="1"/>
              <a:t>Datos</a:t>
            </a:r>
            <a:r>
              <a:rPr lang="en-US" dirty="0"/>
              <a:t> para la </a:t>
            </a:r>
            <a:r>
              <a:rPr lang="en-US" dirty="0" err="1"/>
              <a:t>Construcción</a:t>
            </a:r>
            <a:r>
              <a:rPr lang="en-US" dirty="0"/>
              <a:t> de </a:t>
            </a:r>
            <a:r>
              <a:rPr lang="en-US" dirty="0" err="1"/>
              <a:t>Estrategias</a:t>
            </a:r>
            <a:r>
              <a:rPr lang="en-US" dirty="0"/>
              <a:t>
</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05</a:t>
            </a:r>
          </a:p>
        </p:txBody>
      </p:sp>
    </p:spTree>
    <p:extLst>
      <p:ext uri="{BB962C8B-B14F-4D97-AF65-F5344CB8AC3E}">
        <p14:creationId xmlns:p14="http://schemas.microsoft.com/office/powerpoint/2010/main" val="23863165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1BFAF3-2D66-5F08-2F41-5F51222D4906}"/>
              </a:ext>
            </a:extLst>
          </p:cNvPr>
          <p:cNvSpPr txBox="1"/>
          <p:nvPr/>
        </p:nvSpPr>
        <p:spPr>
          <a:xfrm>
            <a:off x="1862191" y="160825"/>
            <a:ext cx="8540644" cy="1754326"/>
          </a:xfrm>
          <a:prstGeom prst="rect">
            <a:avLst/>
          </a:prstGeom>
          <a:noFill/>
        </p:spPr>
        <p:txBody>
          <a:bodyPr wrap="square">
            <a:spAutoFit/>
          </a:bodyPr>
          <a:lstStyle/>
          <a:p>
            <a:pPr algn="ctr"/>
            <a:r>
              <a:rPr lang="es-ES" sz="3600" dirty="0">
                <a:solidFill>
                  <a:prstClr val="black"/>
                </a:solidFill>
              </a:rPr>
              <a:t>CÓMO HACER QUE TU ESTRATEGIA DE DATOS SEA MÁS ESTRATÉGICA...
</a:t>
            </a:r>
            <a:endParaRPr lang="en-ZA" sz="2800" dirty="0"/>
          </a:p>
        </p:txBody>
      </p:sp>
      <p:sp>
        <p:nvSpPr>
          <p:cNvPr id="4" name="Rectangle 3">
            <a:extLst>
              <a:ext uri="{FF2B5EF4-FFF2-40B4-BE49-F238E27FC236}">
                <a16:creationId xmlns:a16="http://schemas.microsoft.com/office/drawing/2014/main" id="{7DC058C6-9919-B55E-4A99-6A3E89A83DB4}"/>
              </a:ext>
            </a:extLst>
          </p:cNvPr>
          <p:cNvSpPr/>
          <p:nvPr/>
        </p:nvSpPr>
        <p:spPr>
          <a:xfrm>
            <a:off x="283890" y="1528997"/>
            <a:ext cx="1906143" cy="3693319"/>
          </a:xfrm>
          <a:prstGeom prst="rect">
            <a:avLst/>
          </a:prstGeom>
          <a:noFill/>
          <a:ln>
            <a:solidFill>
              <a:schemeClr val="accent3">
                <a:lumMod val="50000"/>
              </a:schemeClr>
            </a:solidFill>
          </a:ln>
        </p:spPr>
        <p:txBody>
          <a:bodyPr wrap="square">
            <a:spAutoFit/>
          </a:bodyPr>
          <a:lstStyle/>
          <a:p>
            <a:pPr algn="ctr"/>
            <a:r>
              <a:rPr lang="es-ES" b="1" dirty="0">
                <a:solidFill>
                  <a:srgbClr val="000000"/>
                </a:solidFill>
                <a:ea typeface="Calibri" charset="0"/>
                <a:cs typeface="Times New Roman" charset="0"/>
              </a:rPr>
              <a:t>HAGA UN CASO DE NEGOCIO PARA LOS DATOS
</a:t>
            </a:r>
            <a:endParaRPr lang="en-US" b="1" dirty="0">
              <a:solidFill>
                <a:srgbClr val="000000"/>
              </a:solidFill>
              <a:ea typeface="Calibri" charset="0"/>
              <a:cs typeface="Times New Roman" charset="0"/>
            </a:endParaRPr>
          </a:p>
          <a:p>
            <a:pPr algn="ctr"/>
            <a:r>
              <a:rPr lang="es-ES" dirty="0">
                <a:solidFill>
                  <a:srgbClr val="000000"/>
                </a:solidFill>
                <a:ea typeface="Calibri" charset="0"/>
                <a:cs typeface="Times New Roman" charset="0"/>
              </a:rPr>
              <a:t>Revise su estrategia general: 
¿Cuáles son los principales objetivos de nuestro negocio? 
¿Cómo medirás el éxito? </a:t>
            </a:r>
            <a:endParaRPr lang="en-US" dirty="0">
              <a:solidFill>
                <a:srgbClr val="000000"/>
              </a:solidFill>
              <a:ea typeface="Calibri" charset="0"/>
              <a:cs typeface="Times New Roman" charset="0"/>
            </a:endParaRPr>
          </a:p>
        </p:txBody>
      </p:sp>
      <p:sp>
        <p:nvSpPr>
          <p:cNvPr id="5" name="Rectangle 4">
            <a:extLst>
              <a:ext uri="{FF2B5EF4-FFF2-40B4-BE49-F238E27FC236}">
                <a16:creationId xmlns:a16="http://schemas.microsoft.com/office/drawing/2014/main" id="{3848B9F6-5F33-B3BE-B929-BED4F4DBA62F}"/>
              </a:ext>
            </a:extLst>
          </p:cNvPr>
          <p:cNvSpPr/>
          <p:nvPr/>
        </p:nvSpPr>
        <p:spPr>
          <a:xfrm>
            <a:off x="5095311" y="2613561"/>
            <a:ext cx="1726169" cy="2308324"/>
          </a:xfrm>
          <a:prstGeom prst="rect">
            <a:avLst/>
          </a:prstGeom>
          <a:ln>
            <a:solidFill>
              <a:srgbClr val="085156"/>
            </a:solidFill>
          </a:ln>
        </p:spPr>
        <p:txBody>
          <a:bodyPr wrap="square">
            <a:spAutoFit/>
          </a:bodyPr>
          <a:lstStyle/>
          <a:p>
            <a:pPr algn="ctr"/>
            <a:r>
              <a:rPr lang="en-US" b="1" dirty="0">
                <a:solidFill>
                  <a:srgbClr val="000000"/>
                </a:solidFill>
                <a:ea typeface="Calibri" charset="0"/>
                <a:cs typeface="Times New Roman" charset="0"/>
              </a:rPr>
              <a:t>RECOGIDA DE DATOS
</a:t>
            </a:r>
            <a:r>
              <a:rPr lang="es-ES" dirty="0">
                <a:solidFill>
                  <a:srgbClr val="000000"/>
                </a:solidFill>
                <a:ea typeface="Calibri" charset="0"/>
                <a:cs typeface="Times New Roman" charset="0"/>
              </a:rPr>
              <a:t>¿Cómo recopilaremos los datos que necesitamos para responder a las preguntas?</a:t>
            </a:r>
            <a:endParaRPr lang="en-US" dirty="0">
              <a:solidFill>
                <a:srgbClr val="000000"/>
              </a:solidFill>
              <a:ea typeface="Calibri" charset="0"/>
              <a:cs typeface="Times New Roman" charset="0"/>
            </a:endParaRPr>
          </a:p>
        </p:txBody>
      </p:sp>
      <p:sp>
        <p:nvSpPr>
          <p:cNvPr id="6" name="Rectangle 5">
            <a:extLst>
              <a:ext uri="{FF2B5EF4-FFF2-40B4-BE49-F238E27FC236}">
                <a16:creationId xmlns:a16="http://schemas.microsoft.com/office/drawing/2014/main" id="{3F38C7B0-9F79-0EBC-E1F8-88E14606F67F}"/>
              </a:ext>
            </a:extLst>
          </p:cNvPr>
          <p:cNvSpPr/>
          <p:nvPr/>
        </p:nvSpPr>
        <p:spPr>
          <a:xfrm>
            <a:off x="2300782" y="3458175"/>
            <a:ext cx="2306513" cy="1754326"/>
          </a:xfrm>
          <a:prstGeom prst="rect">
            <a:avLst/>
          </a:prstGeom>
          <a:noFill/>
          <a:ln>
            <a:solidFill>
              <a:schemeClr val="accent3">
                <a:lumMod val="50000"/>
              </a:schemeClr>
            </a:solidFill>
          </a:ln>
        </p:spPr>
        <p:txBody>
          <a:bodyPr wrap="square">
            <a:spAutoFit/>
          </a:bodyPr>
          <a:lstStyle/>
          <a:p>
            <a:pPr algn="ctr"/>
            <a:r>
              <a:rPr lang="es-ES" b="1" dirty="0">
                <a:solidFill>
                  <a:srgbClr val="000000"/>
                </a:solidFill>
                <a:ea typeface="Calibri" charset="0"/>
                <a:cs typeface="Times New Roman" charset="0"/>
              </a:rPr>
              <a:t>ESTABLECER LAS PREGUNTAS DE DATOS
</a:t>
            </a:r>
            <a:r>
              <a:rPr lang="en-US" dirty="0">
                <a:solidFill>
                  <a:srgbClr val="000000"/>
                </a:solidFill>
                <a:ea typeface="Calibri" charset="0"/>
                <a:cs typeface="Times New Roman" charset="0"/>
              </a:rPr>
              <a:t>¿</a:t>
            </a:r>
            <a:r>
              <a:rPr lang="en-US" dirty="0" err="1">
                <a:solidFill>
                  <a:srgbClr val="000000"/>
                </a:solidFill>
                <a:ea typeface="Calibri" charset="0"/>
                <a:cs typeface="Times New Roman" charset="0"/>
              </a:rPr>
              <a:t>Qué</a:t>
            </a:r>
            <a:r>
              <a:rPr lang="en-US" dirty="0">
                <a:solidFill>
                  <a:srgbClr val="000000"/>
                </a:solidFill>
                <a:ea typeface="Calibri" charset="0"/>
                <a:cs typeface="Times New Roman" charset="0"/>
              </a:rPr>
              <a:t> </a:t>
            </a:r>
            <a:r>
              <a:rPr lang="en-US" dirty="0" err="1">
                <a:solidFill>
                  <a:srgbClr val="000000"/>
                </a:solidFill>
                <a:ea typeface="Calibri" charset="0"/>
                <a:cs typeface="Times New Roman" charset="0"/>
              </a:rPr>
              <a:t>queremos</a:t>
            </a:r>
            <a:r>
              <a:rPr lang="en-US" dirty="0">
                <a:solidFill>
                  <a:srgbClr val="000000"/>
                </a:solidFill>
                <a:ea typeface="Calibri" charset="0"/>
                <a:cs typeface="Times New Roman" charset="0"/>
              </a:rPr>
              <a:t> </a:t>
            </a:r>
            <a:r>
              <a:rPr lang="en-US" dirty="0" err="1">
                <a:solidFill>
                  <a:srgbClr val="000000"/>
                </a:solidFill>
                <a:ea typeface="Calibri" charset="0"/>
                <a:cs typeface="Times New Roman" charset="0"/>
              </a:rPr>
              <a:t>averiguar</a:t>
            </a:r>
            <a:r>
              <a:rPr lang="en-US" dirty="0">
                <a:solidFill>
                  <a:srgbClr val="000000"/>
                </a:solidFill>
                <a:ea typeface="Calibri" charset="0"/>
                <a:cs typeface="Times New Roman" charset="0"/>
              </a:rPr>
              <a:t> que </a:t>
            </a:r>
            <a:r>
              <a:rPr lang="en-US" dirty="0" err="1">
                <a:solidFill>
                  <a:srgbClr val="000000"/>
                </a:solidFill>
                <a:ea typeface="Calibri" charset="0"/>
                <a:cs typeface="Times New Roman" charset="0"/>
              </a:rPr>
              <a:t>nos</a:t>
            </a:r>
            <a:r>
              <a:rPr lang="en-US" dirty="0">
                <a:solidFill>
                  <a:srgbClr val="000000"/>
                </a:solidFill>
                <a:ea typeface="Calibri" charset="0"/>
                <a:cs typeface="Times New Roman" charset="0"/>
              </a:rPr>
              <a:t> </a:t>
            </a:r>
            <a:r>
              <a:rPr lang="en-US" dirty="0" err="1">
                <a:solidFill>
                  <a:srgbClr val="000000"/>
                </a:solidFill>
                <a:ea typeface="Calibri" charset="0"/>
                <a:cs typeface="Times New Roman" charset="0"/>
              </a:rPr>
              <a:t>ayude</a:t>
            </a:r>
            <a:r>
              <a:rPr lang="en-US" dirty="0">
                <a:solidFill>
                  <a:srgbClr val="000000"/>
                </a:solidFill>
                <a:ea typeface="Calibri" charset="0"/>
                <a:cs typeface="Times New Roman" charset="0"/>
              </a:rPr>
              <a:t> a </a:t>
            </a:r>
            <a:r>
              <a:rPr lang="en-US" dirty="0" err="1">
                <a:solidFill>
                  <a:srgbClr val="000000"/>
                </a:solidFill>
                <a:ea typeface="Calibri" charset="0"/>
                <a:cs typeface="Times New Roman" charset="0"/>
              </a:rPr>
              <a:t>crecer</a:t>
            </a:r>
            <a:r>
              <a:rPr lang="en-US" dirty="0">
                <a:solidFill>
                  <a:srgbClr val="000000"/>
                </a:solidFill>
                <a:ea typeface="Calibri" charset="0"/>
                <a:cs typeface="Times New Roman" charset="0"/>
              </a:rPr>
              <a:t>?</a:t>
            </a:r>
          </a:p>
        </p:txBody>
      </p:sp>
      <p:sp>
        <p:nvSpPr>
          <p:cNvPr id="7" name="Rectangle 6">
            <a:extLst>
              <a:ext uri="{FF2B5EF4-FFF2-40B4-BE49-F238E27FC236}">
                <a16:creationId xmlns:a16="http://schemas.microsoft.com/office/drawing/2014/main" id="{6E484E1A-F97C-631C-EA0E-38383E05CBE8}"/>
              </a:ext>
            </a:extLst>
          </p:cNvPr>
          <p:cNvSpPr/>
          <p:nvPr/>
        </p:nvSpPr>
        <p:spPr>
          <a:xfrm>
            <a:off x="6932229" y="2613561"/>
            <a:ext cx="1343955" cy="2585323"/>
          </a:xfrm>
          <a:prstGeom prst="rect">
            <a:avLst/>
          </a:prstGeom>
          <a:ln>
            <a:solidFill>
              <a:srgbClr val="085156"/>
            </a:solidFill>
          </a:ln>
        </p:spPr>
        <p:txBody>
          <a:bodyPr wrap="square">
            <a:spAutoFit/>
          </a:bodyPr>
          <a:lstStyle/>
          <a:p>
            <a:pPr algn="ctr"/>
            <a:r>
              <a:rPr lang="en-US" b="1" dirty="0">
                <a:solidFill>
                  <a:srgbClr val="000000"/>
                </a:solidFill>
                <a:ea typeface="Calibri" charset="0"/>
                <a:cs typeface="Times New Roman" charset="0"/>
              </a:rPr>
              <a:t>ALMACENAMIENTO DE DATOS
</a:t>
            </a:r>
            <a:r>
              <a:rPr lang="es-ES" dirty="0">
                <a:solidFill>
                  <a:srgbClr val="000000"/>
                </a:solidFill>
                <a:ea typeface="Calibri" charset="0"/>
                <a:cs typeface="Times New Roman" charset="0"/>
              </a:rPr>
              <a:t>¿Los datos tendrán el nivel adecuado y la facilidad de acceso?</a:t>
            </a:r>
            <a:endParaRPr lang="en-US" dirty="0">
              <a:solidFill>
                <a:srgbClr val="000000"/>
              </a:solidFill>
              <a:ea typeface="Calibri" charset="0"/>
              <a:cs typeface="Times New Roman" charset="0"/>
            </a:endParaRPr>
          </a:p>
        </p:txBody>
      </p:sp>
      <p:sp>
        <p:nvSpPr>
          <p:cNvPr id="8" name="Rectangle 7">
            <a:extLst>
              <a:ext uri="{FF2B5EF4-FFF2-40B4-BE49-F238E27FC236}">
                <a16:creationId xmlns:a16="http://schemas.microsoft.com/office/drawing/2014/main" id="{BBF8CB5F-8529-8695-85D1-FA6416670AA6}"/>
              </a:ext>
            </a:extLst>
          </p:cNvPr>
          <p:cNvSpPr/>
          <p:nvPr/>
        </p:nvSpPr>
        <p:spPr>
          <a:xfrm>
            <a:off x="2300784" y="1528997"/>
            <a:ext cx="2072433" cy="2308324"/>
          </a:xfrm>
          <a:prstGeom prst="rect">
            <a:avLst/>
          </a:prstGeom>
          <a:noFill/>
          <a:ln>
            <a:solidFill>
              <a:schemeClr val="accent3">
                <a:lumMod val="50000"/>
              </a:schemeClr>
            </a:solidFill>
          </a:ln>
        </p:spPr>
        <p:txBody>
          <a:bodyPr wrap="square">
            <a:spAutoFit/>
          </a:bodyPr>
          <a:lstStyle/>
          <a:p>
            <a:pPr algn="ctr"/>
            <a:r>
              <a:rPr lang="es-ES" b="1" dirty="0">
                <a:solidFill>
                  <a:srgbClr val="000000"/>
                </a:solidFill>
                <a:ea typeface="Calibri" charset="0"/>
                <a:cs typeface="Times New Roman" charset="0"/>
              </a:rPr>
              <a:t>REALIZAR UNA AUDITORÍA DE DATOS
</a:t>
            </a:r>
            <a:r>
              <a:rPr lang="es-ES" dirty="0">
                <a:solidFill>
                  <a:srgbClr val="000000"/>
                </a:solidFill>
                <a:ea typeface="Calibri" charset="0"/>
                <a:cs typeface="Times New Roman" charset="0"/>
              </a:rPr>
              <a:t>¿Qué datos tenemos ya y cómo los estamos utilizando?
</a:t>
            </a:r>
            <a:endParaRPr lang="en-US" dirty="0">
              <a:solidFill>
                <a:srgbClr val="000000"/>
              </a:solidFill>
              <a:ea typeface="Calibri" charset="0"/>
              <a:cs typeface="Times New Roman" charset="0"/>
            </a:endParaRPr>
          </a:p>
        </p:txBody>
      </p:sp>
      <p:sp>
        <p:nvSpPr>
          <p:cNvPr id="9" name="Rectangle 8">
            <a:extLst>
              <a:ext uri="{FF2B5EF4-FFF2-40B4-BE49-F238E27FC236}">
                <a16:creationId xmlns:a16="http://schemas.microsoft.com/office/drawing/2014/main" id="{C6ABB590-2D31-134A-9731-32B4DAD9A143}"/>
              </a:ext>
            </a:extLst>
          </p:cNvPr>
          <p:cNvSpPr/>
          <p:nvPr/>
        </p:nvSpPr>
        <p:spPr>
          <a:xfrm>
            <a:off x="8386934" y="2613561"/>
            <a:ext cx="1468899" cy="1754326"/>
          </a:xfrm>
          <a:prstGeom prst="rect">
            <a:avLst/>
          </a:prstGeom>
          <a:ln>
            <a:solidFill>
              <a:srgbClr val="085156"/>
            </a:solidFill>
          </a:ln>
        </p:spPr>
        <p:txBody>
          <a:bodyPr wrap="square">
            <a:spAutoFit/>
          </a:bodyPr>
          <a:lstStyle/>
          <a:p>
            <a:pPr algn="ctr"/>
            <a:r>
              <a:rPr lang="en-US" b="1" dirty="0">
                <a:solidFill>
                  <a:srgbClr val="000000"/>
                </a:solidFill>
                <a:ea typeface="Calibri" charset="0"/>
                <a:cs typeface="Times New Roman" charset="0"/>
              </a:rPr>
              <a:t>ANÁLISIS DE DATOS
</a:t>
            </a:r>
            <a:r>
              <a:rPr lang="es-ES" dirty="0">
                <a:solidFill>
                  <a:srgbClr val="000000"/>
                </a:solidFill>
                <a:ea typeface="Calibri" charset="0"/>
                <a:cs typeface="Times New Roman" charset="0"/>
              </a:rPr>
              <a:t>¿Qué información proporcionan los datos?</a:t>
            </a:r>
            <a:endParaRPr lang="en-US" dirty="0">
              <a:solidFill>
                <a:srgbClr val="000000"/>
              </a:solidFill>
              <a:ea typeface="Calibri" charset="0"/>
              <a:cs typeface="Times New Roman" charset="0"/>
            </a:endParaRPr>
          </a:p>
        </p:txBody>
      </p:sp>
      <p:sp>
        <p:nvSpPr>
          <p:cNvPr id="10" name="Rectangle 9">
            <a:extLst>
              <a:ext uri="{FF2B5EF4-FFF2-40B4-BE49-F238E27FC236}">
                <a16:creationId xmlns:a16="http://schemas.microsoft.com/office/drawing/2014/main" id="{4DC83F84-FE84-B542-2AD9-86654DE1E55C}"/>
              </a:ext>
            </a:extLst>
          </p:cNvPr>
          <p:cNvSpPr/>
          <p:nvPr/>
        </p:nvSpPr>
        <p:spPr>
          <a:xfrm>
            <a:off x="9966583" y="2167435"/>
            <a:ext cx="1875647" cy="2308324"/>
          </a:xfrm>
          <a:prstGeom prst="rect">
            <a:avLst/>
          </a:prstGeom>
          <a:noFill/>
          <a:ln>
            <a:solidFill>
              <a:srgbClr val="085156"/>
            </a:solidFill>
          </a:ln>
        </p:spPr>
        <p:txBody>
          <a:bodyPr wrap="square">
            <a:spAutoFit/>
          </a:bodyPr>
          <a:lstStyle/>
          <a:p>
            <a:pPr algn="ctr"/>
            <a:r>
              <a:rPr lang="es-ES" b="1" dirty="0">
                <a:solidFill>
                  <a:srgbClr val="000000"/>
                </a:solidFill>
                <a:ea typeface="Calibri" charset="0"/>
                <a:cs typeface="Times New Roman" charset="0"/>
              </a:rPr>
              <a:t>INTERPRETACIÓN Y USO DE DATOS 
</a:t>
            </a:r>
            <a:r>
              <a:rPr lang="es-ES" dirty="0">
                <a:solidFill>
                  <a:srgbClr val="000000"/>
                </a:solidFill>
                <a:ea typeface="Calibri" charset="0"/>
                <a:cs typeface="Times New Roman" charset="0"/>
              </a:rPr>
              <a:t>Compartir
Discusión
Decisión 
Implementación
Evaluación y ajuste </a:t>
            </a:r>
            <a:endParaRPr lang="en-US" dirty="0">
              <a:solidFill>
                <a:srgbClr val="000000"/>
              </a:solidFill>
              <a:ea typeface="Calibri" charset="0"/>
              <a:cs typeface="Times New Roman" charset="0"/>
            </a:endParaRPr>
          </a:p>
        </p:txBody>
      </p:sp>
      <p:grpSp>
        <p:nvGrpSpPr>
          <p:cNvPr id="22" name="Group 21">
            <a:extLst>
              <a:ext uri="{FF2B5EF4-FFF2-40B4-BE49-F238E27FC236}">
                <a16:creationId xmlns:a16="http://schemas.microsoft.com/office/drawing/2014/main" id="{679C43BD-314D-B9FD-5D6C-1FEABF53F435}"/>
              </a:ext>
            </a:extLst>
          </p:cNvPr>
          <p:cNvGrpSpPr/>
          <p:nvPr/>
        </p:nvGrpSpPr>
        <p:grpSpPr>
          <a:xfrm>
            <a:off x="4999227" y="5399189"/>
            <a:ext cx="6652024" cy="646331"/>
            <a:chOff x="4999227" y="5399189"/>
            <a:chExt cx="6652024" cy="646331"/>
          </a:xfrm>
        </p:grpSpPr>
        <p:sp>
          <p:nvSpPr>
            <p:cNvPr id="11" name="TextBox 10">
              <a:extLst>
                <a:ext uri="{FF2B5EF4-FFF2-40B4-BE49-F238E27FC236}">
                  <a16:creationId xmlns:a16="http://schemas.microsoft.com/office/drawing/2014/main" id="{9E55ECC9-F743-C8B2-EA62-C9C3AB5B90CC}"/>
                </a:ext>
              </a:extLst>
            </p:cNvPr>
            <p:cNvSpPr txBox="1"/>
            <p:nvPr/>
          </p:nvSpPr>
          <p:spPr>
            <a:xfrm>
              <a:off x="4999227" y="5399189"/>
              <a:ext cx="5468576" cy="646331"/>
            </a:xfrm>
            <a:prstGeom prst="rect">
              <a:avLst/>
            </a:prstGeom>
            <a:noFill/>
          </p:spPr>
          <p:txBody>
            <a:bodyPr wrap="square" rtlCol="0">
              <a:spAutoFit/>
            </a:bodyPr>
            <a:lstStyle/>
            <a:p>
              <a:r>
                <a:rPr lang="es-ES" b="1" dirty="0">
                  <a:solidFill>
                    <a:srgbClr val="000000"/>
                  </a:solidFill>
                </a:rPr>
                <a:t>La cadena de valor de los datos 
</a:t>
              </a:r>
              <a:endParaRPr lang="es-ES_tradnl" b="1" dirty="0">
                <a:solidFill>
                  <a:srgbClr val="000000"/>
                </a:solidFill>
              </a:endParaRPr>
            </a:p>
          </p:txBody>
        </p:sp>
        <p:cxnSp>
          <p:nvCxnSpPr>
            <p:cNvPr id="12" name="Straight Arrow Connector 11">
              <a:extLst>
                <a:ext uri="{FF2B5EF4-FFF2-40B4-BE49-F238E27FC236}">
                  <a16:creationId xmlns:a16="http://schemas.microsoft.com/office/drawing/2014/main" id="{7CAEEFF2-DAF4-4922-CE3B-BC287092DE2D}"/>
                </a:ext>
              </a:extLst>
            </p:cNvPr>
            <p:cNvCxnSpPr>
              <a:cxnSpLocks/>
            </p:cNvCxnSpPr>
            <p:nvPr/>
          </p:nvCxnSpPr>
          <p:spPr>
            <a:xfrm>
              <a:off x="5095310" y="5772541"/>
              <a:ext cx="655594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9DEB4F33-20C6-7D74-226A-FFFF641BFB5B}"/>
              </a:ext>
            </a:extLst>
          </p:cNvPr>
          <p:cNvGrpSpPr/>
          <p:nvPr/>
        </p:nvGrpSpPr>
        <p:grpSpPr>
          <a:xfrm>
            <a:off x="232219" y="5392595"/>
            <a:ext cx="6055556" cy="646331"/>
            <a:chOff x="232219" y="5392595"/>
            <a:chExt cx="6055556" cy="646331"/>
          </a:xfrm>
        </p:grpSpPr>
        <p:sp>
          <p:nvSpPr>
            <p:cNvPr id="13" name="TextBox 12">
              <a:extLst>
                <a:ext uri="{FF2B5EF4-FFF2-40B4-BE49-F238E27FC236}">
                  <a16:creationId xmlns:a16="http://schemas.microsoft.com/office/drawing/2014/main" id="{141DAE79-3089-0CE7-0DDC-5B6D4E74B9CF}"/>
                </a:ext>
              </a:extLst>
            </p:cNvPr>
            <p:cNvSpPr txBox="1"/>
            <p:nvPr/>
          </p:nvSpPr>
          <p:spPr>
            <a:xfrm>
              <a:off x="232219" y="5392595"/>
              <a:ext cx="6055556" cy="646331"/>
            </a:xfrm>
            <a:prstGeom prst="rect">
              <a:avLst/>
            </a:prstGeom>
            <a:noFill/>
          </p:spPr>
          <p:txBody>
            <a:bodyPr wrap="square" rtlCol="0">
              <a:spAutoFit/>
            </a:bodyPr>
            <a:lstStyle/>
            <a:p>
              <a:r>
                <a:rPr lang="es-ES" b="1" dirty="0">
                  <a:solidFill>
                    <a:srgbClr val="000000"/>
                  </a:solidFill>
                </a:rPr>
                <a:t>Establecer una estrategia de datos
</a:t>
              </a:r>
              <a:endParaRPr lang="es-ES_tradnl" b="1" dirty="0">
                <a:solidFill>
                  <a:srgbClr val="000000"/>
                </a:solidFill>
              </a:endParaRPr>
            </a:p>
          </p:txBody>
        </p:sp>
        <p:cxnSp>
          <p:nvCxnSpPr>
            <p:cNvPr id="14" name="Straight Arrow Connector 13">
              <a:extLst>
                <a:ext uri="{FF2B5EF4-FFF2-40B4-BE49-F238E27FC236}">
                  <a16:creationId xmlns:a16="http://schemas.microsoft.com/office/drawing/2014/main" id="{E3D04B0E-2B00-AC31-FB81-6F8ED5A0A57D}"/>
                </a:ext>
              </a:extLst>
            </p:cNvPr>
            <p:cNvCxnSpPr>
              <a:cxnSpLocks/>
            </p:cNvCxnSpPr>
            <p:nvPr/>
          </p:nvCxnSpPr>
          <p:spPr>
            <a:xfrm>
              <a:off x="283890" y="5779136"/>
              <a:ext cx="432340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165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s-ES" b="1" dirty="0">
                <a:solidFill>
                  <a:schemeClr val="accent2"/>
                </a:solidFill>
              </a:rPr>
              <a:t>Asegúrate de que dentro de los seis a nueve meses posteriores a haber comenzado un proyecto de datos, comience a mostrar beneficios para el negocio.</a:t>
            </a:r>
          </a:p>
          <a:p>
            <a:pPr marL="0" indent="0">
              <a:buClr>
                <a:schemeClr val="accent2"/>
              </a:buClr>
            </a:pPr>
            <a:endParaRPr lang="en-GB" b="1" dirty="0">
              <a:solidFill>
                <a:schemeClr val="accent2"/>
              </a:solidFill>
            </a:endParaRPr>
          </a:p>
          <a:p>
            <a:pPr marL="457200" indent="-457200">
              <a:buClr>
                <a:schemeClr val="accent2"/>
              </a:buClr>
              <a:buFont typeface="Arial" panose="020B0604020202020204" pitchFamily="34" charset="0"/>
              <a:buChar char="•"/>
            </a:pPr>
            <a:r>
              <a:rPr lang="es-ES" b="1" dirty="0"/>
              <a:t>Revisa la estrategia general del negocio.  </a:t>
            </a:r>
          </a:p>
          <a:p>
            <a:pPr marL="0" indent="0">
              <a:buClr>
                <a:schemeClr val="accent2"/>
              </a:buClr>
            </a:pPr>
            <a:endParaRPr lang="en-GB" b="1" dirty="0"/>
          </a:p>
          <a:p>
            <a:pPr marL="457200" indent="-457200">
              <a:buClr>
                <a:schemeClr val="accent2"/>
              </a:buClr>
              <a:buFont typeface="Calibri" panose="020F0502020204030204" pitchFamily="34" charset="0"/>
              <a:buChar char="‒"/>
            </a:pPr>
            <a:r>
              <a:rPr lang="es-ES" dirty="0"/>
              <a:t>Describe los objetivos que quieres alcanzar en tu negocio a corto y largo plazo. Visualiza cómo será su futuro : quiénes serán sus clientes, qué comprarán, dónde y cómo.</a:t>
            </a: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Haz un Caso de Éxito Corporativo Basado en Datos
</a:t>
            </a:r>
            <a:endParaRPr lang="en-GB" dirty="0"/>
          </a:p>
        </p:txBody>
      </p:sp>
    </p:spTree>
    <p:extLst>
      <p:ext uri="{BB962C8B-B14F-4D97-AF65-F5344CB8AC3E}">
        <p14:creationId xmlns:p14="http://schemas.microsoft.com/office/powerpoint/2010/main" val="18422466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457200" indent="-457200">
              <a:buClr>
                <a:schemeClr val="accent2"/>
              </a:buClr>
              <a:buFont typeface="Arial" panose="020B0604020202020204" pitchFamily="34" charset="0"/>
              <a:buChar char="•"/>
            </a:pPr>
            <a:r>
              <a:rPr lang="en-GB" b="1" dirty="0" err="1"/>
              <a:t>Construye</a:t>
            </a:r>
            <a:r>
              <a:rPr lang="en-GB" b="1" dirty="0"/>
              <a:t> </a:t>
            </a:r>
            <a:r>
              <a:rPr lang="en-GB" b="1" dirty="0" err="1"/>
              <a:t>una</a:t>
            </a:r>
            <a:r>
              <a:rPr lang="en-GB" b="1" dirty="0"/>
              <a:t> </a:t>
            </a:r>
            <a:r>
              <a:rPr lang="en-GB" b="1" dirty="0" err="1"/>
              <a:t>hipótesis</a:t>
            </a:r>
            <a:r>
              <a:rPr lang="en-GB" b="1" dirty="0"/>
              <a:t>. </a:t>
            </a:r>
          </a:p>
          <a:p>
            <a:pPr marL="0" indent="0">
              <a:buClr>
                <a:schemeClr val="accent2"/>
              </a:buClr>
            </a:pPr>
            <a:endParaRPr lang="en-GB" b="1" dirty="0"/>
          </a:p>
          <a:p>
            <a:pPr marL="457200" indent="-457200">
              <a:buClr>
                <a:schemeClr val="accent2"/>
              </a:buClr>
              <a:buFont typeface="Calibri" panose="020F0502020204030204" pitchFamily="34" charset="0"/>
              <a:buChar char="‒"/>
            </a:pPr>
            <a:r>
              <a:rPr lang="es-ES" dirty="0"/>
              <a:t>Desarrolla una teoría sobre cómo los datos te ayudarán a alcanzar los objetivos que buscas.  ¿Qué tipo de datos te ayudarán a llegar allí? ¿Necesita más datos, o una mejor calidad de datos, o simplemente para utilizar mejor los datos que ya tiene?</a:t>
            </a: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Haz un Caso de Éxito Corporativo Basado en Datos
</a:t>
            </a:r>
            <a:endParaRPr lang="en-GB" dirty="0"/>
          </a:p>
        </p:txBody>
      </p:sp>
    </p:spTree>
    <p:extLst>
      <p:ext uri="{BB962C8B-B14F-4D97-AF65-F5344CB8AC3E}">
        <p14:creationId xmlns:p14="http://schemas.microsoft.com/office/powerpoint/2010/main" val="3818216857"/>
      </p:ext>
    </p:extLst>
  </p:cSld>
  <p:clrMapOvr>
    <a:masterClrMapping/>
  </p:clrMapOvr>
  <p:extLst>
    <p:ext uri="{6950BFC3-D8DA-4A85-94F7-54DA5524770B}">
      <p188:commentRel xmlns:p188="http://schemas.microsoft.com/office/powerpoint/2018/8/main" r:id="rId3"/>
    </p:ext>
  </p:extLs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457200" indent="-457200">
              <a:buClr>
                <a:schemeClr val="accent2"/>
              </a:buClr>
              <a:buFont typeface="Arial" panose="020B0604020202020204" pitchFamily="34" charset="0"/>
              <a:buChar char="•"/>
            </a:pPr>
            <a:r>
              <a:rPr lang="es-ES" b="1" dirty="0"/>
              <a:t>Define el valor de negocio. </a:t>
            </a:r>
          </a:p>
          <a:p>
            <a:pPr marL="0" indent="0">
              <a:buClr>
                <a:schemeClr val="accent2"/>
              </a:buClr>
            </a:pPr>
            <a:endParaRPr lang="en-GB" b="1" dirty="0"/>
          </a:p>
          <a:p>
            <a:pPr marL="457200" indent="-457200">
              <a:buClr>
                <a:schemeClr val="accent2"/>
              </a:buClr>
              <a:buFont typeface="Calibri" panose="020F0502020204030204" pitchFamily="34" charset="0"/>
              <a:buChar char="‒"/>
            </a:pPr>
            <a:r>
              <a:rPr lang="es-ES" dirty="0"/>
              <a:t>Especifique los beneficios que espera generar por el uso de datos en relación con sus objetivos generales (por ejemplo, aumentar los ingresos, ahorrar tiempo, etc.). Comunícalo claramente y presenta el valor que creará para tu negocio en términos cuantitativos y cualitativos. </a:t>
            </a:r>
            <a:endParaRPr lang="en-GB" dirty="0">
              <a:solidFill>
                <a:schemeClr val="accent2"/>
              </a:solidFill>
            </a:endParaRP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Haz un Caso de Éxito Corporativo Basado en Datos
</a:t>
            </a:r>
            <a:endParaRPr lang="en-GB" dirty="0"/>
          </a:p>
        </p:txBody>
      </p:sp>
      <p:sp>
        <p:nvSpPr>
          <p:cNvPr id="6" name="Rectangle 5">
            <a:extLst>
              <a:ext uri="{FF2B5EF4-FFF2-40B4-BE49-F238E27FC236}">
                <a16:creationId xmlns:a16="http://schemas.microsoft.com/office/drawing/2014/main" id="{AA8CA534-461E-B4E5-94CF-BDD007305593}"/>
              </a:ext>
            </a:extLst>
          </p:cNvPr>
          <p:cNvSpPr/>
          <p:nvPr/>
        </p:nvSpPr>
        <p:spPr>
          <a:xfrm>
            <a:off x="798381" y="5587845"/>
            <a:ext cx="4953000" cy="307777"/>
          </a:xfrm>
          <a:prstGeom prst="rect">
            <a:avLst/>
          </a:prstGeom>
        </p:spPr>
        <p:txBody>
          <a:bodyPr>
            <a:spAutoFit/>
          </a:bodyPr>
          <a:lstStyle/>
          <a:p>
            <a:r>
              <a:rPr lang="en-US" sz="1400" dirty="0">
                <a:solidFill>
                  <a:srgbClr val="000000"/>
                </a:solidFill>
              </a:rPr>
              <a:t>Fuente: McKinsey  &amp; Company, 2013 (Notes below).</a:t>
            </a:r>
          </a:p>
        </p:txBody>
      </p:sp>
    </p:spTree>
    <p:extLst>
      <p:ext uri="{BB962C8B-B14F-4D97-AF65-F5344CB8AC3E}">
        <p14:creationId xmlns:p14="http://schemas.microsoft.com/office/powerpoint/2010/main" val="220199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B211FAB-6DA8-6DFD-865C-114444F138EC}"/>
              </a:ext>
            </a:extLst>
          </p:cNvPr>
          <p:cNvCxnSpPr>
            <a:cxnSpLocks/>
          </p:cNvCxnSpPr>
          <p:nvPr/>
        </p:nvCxnSpPr>
        <p:spPr>
          <a:xfrm>
            <a:off x="9319" y="3430893"/>
            <a:ext cx="12190254" cy="0"/>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5" name="Rounded Rectangle 7">
            <a:extLst>
              <a:ext uri="{FF2B5EF4-FFF2-40B4-BE49-F238E27FC236}">
                <a16:creationId xmlns:a16="http://schemas.microsoft.com/office/drawing/2014/main" id="{C2883453-1725-3DC1-DAFC-8DEFE321F5AD}"/>
              </a:ext>
            </a:extLst>
          </p:cNvPr>
          <p:cNvSpPr/>
          <p:nvPr/>
        </p:nvSpPr>
        <p:spPr>
          <a:xfrm>
            <a:off x="473072" y="3254226"/>
            <a:ext cx="1096270" cy="39890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742950"/>
            <a:r>
              <a:rPr lang="en-US" sz="1300" dirty="0">
                <a:solidFill>
                  <a:schemeClr val="tx2"/>
                </a:solidFill>
                <a:latin typeface="Calibri" panose="020F0502020204030204"/>
              </a:rPr>
              <a:t>300 BCE</a:t>
            </a:r>
          </a:p>
        </p:txBody>
      </p:sp>
      <p:cxnSp>
        <p:nvCxnSpPr>
          <p:cNvPr id="4" name="Straight Connector 3">
            <a:extLst>
              <a:ext uri="{FF2B5EF4-FFF2-40B4-BE49-F238E27FC236}">
                <a16:creationId xmlns:a16="http://schemas.microsoft.com/office/drawing/2014/main" id="{4F860A58-F6B4-7A14-C979-245B56CC4D19}"/>
              </a:ext>
            </a:extLst>
          </p:cNvPr>
          <p:cNvCxnSpPr>
            <a:cxnSpLocks/>
          </p:cNvCxnSpPr>
          <p:nvPr/>
        </p:nvCxnSpPr>
        <p:spPr>
          <a:xfrm>
            <a:off x="1039937" y="3061416"/>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45C43E2-CEFB-2566-5A4A-CD27A57D85C4}"/>
              </a:ext>
            </a:extLst>
          </p:cNvPr>
          <p:cNvCxnSpPr>
            <a:cxnSpLocks/>
          </p:cNvCxnSpPr>
          <p:nvPr/>
        </p:nvCxnSpPr>
        <p:spPr>
          <a:xfrm>
            <a:off x="3067168" y="3632540"/>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7" name="Rounded Rectangle 9">
            <a:extLst>
              <a:ext uri="{FF2B5EF4-FFF2-40B4-BE49-F238E27FC236}">
                <a16:creationId xmlns:a16="http://schemas.microsoft.com/office/drawing/2014/main" id="{C1BF665C-06ED-1F20-C017-69BD4B166EFF}"/>
              </a:ext>
            </a:extLst>
          </p:cNvPr>
          <p:cNvSpPr/>
          <p:nvPr/>
        </p:nvSpPr>
        <p:spPr>
          <a:xfrm>
            <a:off x="2674334" y="3253035"/>
            <a:ext cx="771029" cy="39890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742950"/>
            <a:r>
              <a:rPr lang="en-US" sz="1300" dirty="0">
                <a:solidFill>
                  <a:schemeClr val="tx2"/>
                </a:solidFill>
                <a:latin typeface="Calibri" panose="020F0502020204030204"/>
              </a:rPr>
              <a:t>1663</a:t>
            </a:r>
          </a:p>
        </p:txBody>
      </p:sp>
      <p:cxnSp>
        <p:nvCxnSpPr>
          <p:cNvPr id="8" name="Straight Connector 7">
            <a:extLst>
              <a:ext uri="{FF2B5EF4-FFF2-40B4-BE49-F238E27FC236}">
                <a16:creationId xmlns:a16="http://schemas.microsoft.com/office/drawing/2014/main" id="{ABE47A86-70BB-9FE6-A546-868E0F8BD0B6}"/>
              </a:ext>
            </a:extLst>
          </p:cNvPr>
          <p:cNvCxnSpPr>
            <a:cxnSpLocks/>
          </p:cNvCxnSpPr>
          <p:nvPr/>
        </p:nvCxnSpPr>
        <p:spPr>
          <a:xfrm>
            <a:off x="5155238" y="3048553"/>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9" name="Rounded Rectangle 11">
            <a:extLst>
              <a:ext uri="{FF2B5EF4-FFF2-40B4-BE49-F238E27FC236}">
                <a16:creationId xmlns:a16="http://schemas.microsoft.com/office/drawing/2014/main" id="{1BF49A4C-7ECB-E959-861F-5C42175E9A56}"/>
              </a:ext>
            </a:extLst>
          </p:cNvPr>
          <p:cNvSpPr/>
          <p:nvPr/>
        </p:nvSpPr>
        <p:spPr>
          <a:xfrm>
            <a:off x="4808291" y="3239452"/>
            <a:ext cx="771029" cy="39890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742950"/>
            <a:r>
              <a:rPr lang="en-US" sz="1300" dirty="0">
                <a:solidFill>
                  <a:schemeClr val="tx2"/>
                </a:solidFill>
                <a:latin typeface="Calibri" panose="020F0502020204030204"/>
              </a:rPr>
              <a:t>1989</a:t>
            </a:r>
          </a:p>
        </p:txBody>
      </p:sp>
      <p:cxnSp>
        <p:nvCxnSpPr>
          <p:cNvPr id="10" name="Straight Connector 9">
            <a:extLst>
              <a:ext uri="{FF2B5EF4-FFF2-40B4-BE49-F238E27FC236}">
                <a16:creationId xmlns:a16="http://schemas.microsoft.com/office/drawing/2014/main" id="{817143A7-A728-4522-0869-9AC77840EADC}"/>
              </a:ext>
            </a:extLst>
          </p:cNvPr>
          <p:cNvCxnSpPr>
            <a:cxnSpLocks/>
          </p:cNvCxnSpPr>
          <p:nvPr/>
        </p:nvCxnSpPr>
        <p:spPr>
          <a:xfrm>
            <a:off x="7125214" y="3632540"/>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1" name="Rounded Rectangle 13">
            <a:extLst>
              <a:ext uri="{FF2B5EF4-FFF2-40B4-BE49-F238E27FC236}">
                <a16:creationId xmlns:a16="http://schemas.microsoft.com/office/drawing/2014/main" id="{113FC0A5-67BD-7795-44D0-16A168562324}"/>
              </a:ext>
            </a:extLst>
          </p:cNvPr>
          <p:cNvSpPr/>
          <p:nvPr/>
        </p:nvSpPr>
        <p:spPr>
          <a:xfrm>
            <a:off x="6712773" y="3253035"/>
            <a:ext cx="771029" cy="39890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742950"/>
            <a:r>
              <a:rPr lang="en-US" sz="1300" dirty="0">
                <a:solidFill>
                  <a:schemeClr val="tx2"/>
                </a:solidFill>
                <a:latin typeface="Calibri" panose="020F0502020204030204"/>
              </a:rPr>
              <a:t>1997</a:t>
            </a:r>
          </a:p>
        </p:txBody>
      </p:sp>
      <p:cxnSp>
        <p:nvCxnSpPr>
          <p:cNvPr id="12" name="Straight Connector 11">
            <a:extLst>
              <a:ext uri="{FF2B5EF4-FFF2-40B4-BE49-F238E27FC236}">
                <a16:creationId xmlns:a16="http://schemas.microsoft.com/office/drawing/2014/main" id="{39715F02-E54F-55D4-E097-FA6426637D52}"/>
              </a:ext>
            </a:extLst>
          </p:cNvPr>
          <p:cNvCxnSpPr>
            <a:cxnSpLocks/>
          </p:cNvCxnSpPr>
          <p:nvPr/>
        </p:nvCxnSpPr>
        <p:spPr>
          <a:xfrm>
            <a:off x="9201740" y="3080501"/>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3" name="Rounded Rectangle 15">
            <a:extLst>
              <a:ext uri="{FF2B5EF4-FFF2-40B4-BE49-F238E27FC236}">
                <a16:creationId xmlns:a16="http://schemas.microsoft.com/office/drawing/2014/main" id="{E0D828B0-86E5-5C18-5853-D36E885B4624}"/>
              </a:ext>
            </a:extLst>
          </p:cNvPr>
          <p:cNvSpPr/>
          <p:nvPr/>
        </p:nvSpPr>
        <p:spPr>
          <a:xfrm>
            <a:off x="8816838" y="3253035"/>
            <a:ext cx="771029" cy="39890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742950"/>
            <a:r>
              <a:rPr lang="en-US" sz="1300" dirty="0">
                <a:solidFill>
                  <a:schemeClr val="tx2"/>
                </a:solidFill>
                <a:latin typeface="Calibri" panose="020F0502020204030204"/>
              </a:rPr>
              <a:t>2005</a:t>
            </a:r>
          </a:p>
        </p:txBody>
      </p:sp>
      <p:cxnSp>
        <p:nvCxnSpPr>
          <p:cNvPr id="14" name="Straight Connector 13">
            <a:extLst>
              <a:ext uri="{FF2B5EF4-FFF2-40B4-BE49-F238E27FC236}">
                <a16:creationId xmlns:a16="http://schemas.microsoft.com/office/drawing/2014/main" id="{80EFF27F-B516-8151-ED2E-898ED1B191B6}"/>
              </a:ext>
            </a:extLst>
          </p:cNvPr>
          <p:cNvCxnSpPr>
            <a:cxnSpLocks/>
          </p:cNvCxnSpPr>
          <p:nvPr/>
        </p:nvCxnSpPr>
        <p:spPr>
          <a:xfrm>
            <a:off x="11060715" y="3652657"/>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5" name="Rounded Rectangle 17">
            <a:extLst>
              <a:ext uri="{FF2B5EF4-FFF2-40B4-BE49-F238E27FC236}">
                <a16:creationId xmlns:a16="http://schemas.microsoft.com/office/drawing/2014/main" id="{CC4D4B11-797B-8046-0767-C8BBDA1C212F}"/>
              </a:ext>
            </a:extLst>
          </p:cNvPr>
          <p:cNvSpPr/>
          <p:nvPr/>
        </p:nvSpPr>
        <p:spPr>
          <a:xfrm>
            <a:off x="10645645" y="3253035"/>
            <a:ext cx="771029" cy="39890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742950"/>
            <a:r>
              <a:rPr lang="en-US" sz="1300" dirty="0">
                <a:solidFill>
                  <a:schemeClr val="tx2"/>
                </a:solidFill>
                <a:latin typeface="Calibri" panose="020F0502020204030204"/>
              </a:rPr>
              <a:t>2015</a:t>
            </a:r>
          </a:p>
        </p:txBody>
      </p:sp>
      <p:sp>
        <p:nvSpPr>
          <p:cNvPr id="16" name="Text Box 57">
            <a:extLst>
              <a:ext uri="{FF2B5EF4-FFF2-40B4-BE49-F238E27FC236}">
                <a16:creationId xmlns:a16="http://schemas.microsoft.com/office/drawing/2014/main" id="{059FFFC2-FBDB-AC13-46E7-33D85F003C22}"/>
              </a:ext>
            </a:extLst>
          </p:cNvPr>
          <p:cNvSpPr txBox="1"/>
          <p:nvPr/>
        </p:nvSpPr>
        <p:spPr>
          <a:xfrm>
            <a:off x="6069699" y="3842097"/>
            <a:ext cx="2439061" cy="182920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4295" tIns="37148" rIns="74295" bIns="37148" numCol="1" spcCol="0" rtlCol="0" fromWordArt="0" anchor="t" anchorCtr="0" forceAA="0" compatLnSpc="1">
            <a:prstTxWarp prst="textNoShape">
              <a:avLst/>
            </a:prstTxWarp>
            <a:noAutofit/>
          </a:bodyPr>
          <a:lstStyle/>
          <a:p>
            <a:pPr algn="ctr" defTabSz="742950"/>
            <a:r>
              <a:rPr lang="es-ES" sz="1400" dirty="0">
                <a:solidFill>
                  <a:srgbClr val="085156"/>
                </a:solidFill>
                <a:ea typeface="Calibri" charset="0"/>
                <a:cs typeface="Times New Roman" charset="0"/>
              </a:rPr>
              <a:t>El primer uso documentado del término “Big Data" apareció en un artículo de 1997 realizado por científicos de la NASA. Describieron el problema con la visualización de grandes conjuntos de datos que no caben en las memorias de discos locales como "el problema de </a:t>
            </a:r>
            <a:r>
              <a:rPr lang="es-ES" sz="1400" dirty="0" err="1">
                <a:solidFill>
                  <a:srgbClr val="085156"/>
                </a:solidFill>
                <a:ea typeface="Calibri" charset="0"/>
                <a:cs typeface="Times New Roman" charset="0"/>
              </a:rPr>
              <a:t>big</a:t>
            </a:r>
            <a:r>
              <a:rPr lang="es-ES" sz="1400" dirty="0">
                <a:solidFill>
                  <a:srgbClr val="085156"/>
                </a:solidFill>
                <a:ea typeface="Calibri" charset="0"/>
                <a:cs typeface="Times New Roman" charset="0"/>
              </a:rPr>
              <a:t> data".*
</a:t>
            </a:r>
            <a:r>
              <a:rPr lang="en-US" sz="1400" dirty="0">
                <a:solidFill>
                  <a:srgbClr val="085156"/>
                </a:solidFill>
                <a:latin typeface="Calibri" panose="020F0502020204030204"/>
                <a:ea typeface="Calibri" charset="0"/>
                <a:cs typeface="Times New Roman" charset="0"/>
              </a:rPr>
              <a:t> </a:t>
            </a:r>
          </a:p>
          <a:p>
            <a:pPr algn="ctr" defTabSz="742950"/>
            <a:r>
              <a:rPr lang="en-US" sz="1400" dirty="0">
                <a:solidFill>
                  <a:srgbClr val="085156"/>
                </a:solidFill>
                <a:latin typeface="Calibri" panose="020F0502020204030204"/>
                <a:ea typeface="Calibri" charset="0"/>
                <a:cs typeface="Times New Roman" charset="0"/>
              </a:rPr>
              <a:t> </a:t>
            </a:r>
          </a:p>
        </p:txBody>
      </p:sp>
      <p:sp>
        <p:nvSpPr>
          <p:cNvPr id="17" name="Rectangle 16">
            <a:extLst>
              <a:ext uri="{FF2B5EF4-FFF2-40B4-BE49-F238E27FC236}">
                <a16:creationId xmlns:a16="http://schemas.microsoft.com/office/drawing/2014/main" id="{42738875-0EB0-91D8-DC1E-35D9D757794E}"/>
              </a:ext>
            </a:extLst>
          </p:cNvPr>
          <p:cNvSpPr/>
          <p:nvPr/>
        </p:nvSpPr>
        <p:spPr>
          <a:xfrm>
            <a:off x="101021" y="355832"/>
            <a:ext cx="1951765" cy="2677656"/>
          </a:xfrm>
          <a:prstGeom prst="rect">
            <a:avLst/>
          </a:prstGeom>
        </p:spPr>
        <p:txBody>
          <a:bodyPr wrap="square" anchor="b">
            <a:spAutoFit/>
          </a:bodyPr>
          <a:lstStyle/>
          <a:p>
            <a:pPr algn="ctr" defTabSz="742950"/>
            <a:endParaRPr lang="es-ES" sz="1400" dirty="0">
              <a:solidFill>
                <a:srgbClr val="085156"/>
              </a:solidFill>
            </a:endParaRPr>
          </a:p>
          <a:p>
            <a:pPr algn="ctr" defTabSz="742950"/>
            <a:endParaRPr lang="es-ES" sz="1400" dirty="0">
              <a:solidFill>
                <a:srgbClr val="085156"/>
              </a:solidFill>
            </a:endParaRPr>
          </a:p>
          <a:p>
            <a:pPr algn="ctr" defTabSz="742950"/>
            <a:r>
              <a:rPr lang="es-ES" sz="1400" dirty="0">
                <a:solidFill>
                  <a:srgbClr val="085156"/>
                </a:solidFill>
              </a:rPr>
              <a:t>La Biblioteca de Alejandría es quizás </a:t>
            </a:r>
            <a:r>
              <a:rPr lang="es-ES" sz="1400" b="1" dirty="0">
                <a:solidFill>
                  <a:srgbClr val="085156"/>
                </a:solidFill>
              </a:rPr>
              <a:t>la mayor colección de datos  del mundo antiguo</a:t>
            </a:r>
            <a:r>
              <a:rPr lang="es-ES" sz="1400" dirty="0">
                <a:solidFill>
                  <a:srgbClr val="085156"/>
                </a:solidFill>
              </a:rPr>
              <a:t>, albergando hasta medio millón de pergaminos sobre todo lo que habíamos aprendido hasta ahora. 
</a:t>
            </a:r>
            <a:endParaRPr lang="en-IE" sz="1400" dirty="0">
              <a:solidFill>
                <a:srgbClr val="085156"/>
              </a:solidFill>
              <a:latin typeface="Calibri" panose="020F0502020204030204"/>
            </a:endParaRPr>
          </a:p>
        </p:txBody>
      </p:sp>
      <p:sp>
        <p:nvSpPr>
          <p:cNvPr id="18" name="Rectangle 17">
            <a:extLst>
              <a:ext uri="{FF2B5EF4-FFF2-40B4-BE49-F238E27FC236}">
                <a16:creationId xmlns:a16="http://schemas.microsoft.com/office/drawing/2014/main" id="{EFADB28E-C361-DE99-1AC6-8C1F8509A679}"/>
              </a:ext>
            </a:extLst>
          </p:cNvPr>
          <p:cNvSpPr/>
          <p:nvPr/>
        </p:nvSpPr>
        <p:spPr>
          <a:xfrm>
            <a:off x="3770724" y="210724"/>
            <a:ext cx="2852908" cy="3108543"/>
          </a:xfrm>
          <a:prstGeom prst="rect">
            <a:avLst/>
          </a:prstGeom>
        </p:spPr>
        <p:txBody>
          <a:bodyPr wrap="square" anchor="b">
            <a:spAutoFit/>
          </a:bodyPr>
          <a:lstStyle/>
          <a:p>
            <a:pPr algn="ctr" defTabSz="742950"/>
            <a:endParaRPr lang="es-ES" sz="1400" b="1" dirty="0">
              <a:solidFill>
                <a:srgbClr val="085156"/>
              </a:solidFill>
            </a:endParaRPr>
          </a:p>
          <a:p>
            <a:pPr algn="ctr" defTabSz="742950"/>
            <a:endParaRPr lang="es-ES" sz="1400" b="1" dirty="0">
              <a:solidFill>
                <a:srgbClr val="085156"/>
              </a:solidFill>
            </a:endParaRPr>
          </a:p>
          <a:p>
            <a:pPr algn="ctr" defTabSz="742950"/>
            <a:r>
              <a:rPr lang="es-ES" sz="1400" b="1" dirty="0">
                <a:solidFill>
                  <a:srgbClr val="085156"/>
                </a:solidFill>
              </a:rPr>
              <a:t>Posiblemente el primer uso del término Big Data en la forma en que se usa hoy en día. </a:t>
            </a:r>
            <a:r>
              <a:rPr lang="es-ES" sz="1400" dirty="0">
                <a:solidFill>
                  <a:srgbClr val="085156"/>
                </a:solidFill>
              </a:rPr>
              <a:t>El autor Erik Larson especuló sobre el origen del correo basura que recibe. Él escribe: "Los guardianes del Big Data dicen que lo están haciendo para el beneficio del consumidor. Pero los datos han sido utilizados para fines distintos a los originalmente previstos". 
</a:t>
            </a:r>
            <a:endParaRPr lang="en-IE" sz="1400" dirty="0">
              <a:solidFill>
                <a:srgbClr val="085156"/>
              </a:solidFill>
              <a:latin typeface="Calibri" panose="020F0502020204030204"/>
            </a:endParaRPr>
          </a:p>
        </p:txBody>
      </p:sp>
      <p:sp>
        <p:nvSpPr>
          <p:cNvPr id="19" name="Rectangle 18">
            <a:extLst>
              <a:ext uri="{FF2B5EF4-FFF2-40B4-BE49-F238E27FC236}">
                <a16:creationId xmlns:a16="http://schemas.microsoft.com/office/drawing/2014/main" id="{F5685044-A8E9-1770-CFCF-E3080B9638CC}"/>
              </a:ext>
            </a:extLst>
          </p:cNvPr>
          <p:cNvSpPr/>
          <p:nvPr/>
        </p:nvSpPr>
        <p:spPr>
          <a:xfrm>
            <a:off x="1816012" y="3873394"/>
            <a:ext cx="2606813" cy="2246769"/>
          </a:xfrm>
          <a:prstGeom prst="rect">
            <a:avLst/>
          </a:prstGeom>
        </p:spPr>
        <p:txBody>
          <a:bodyPr wrap="square">
            <a:spAutoFit/>
          </a:bodyPr>
          <a:lstStyle/>
          <a:p>
            <a:pPr algn="ctr" defTabSz="742950"/>
            <a:r>
              <a:rPr lang="es-ES" sz="1400" dirty="0">
                <a:solidFill>
                  <a:srgbClr val="085156"/>
                </a:solidFill>
              </a:rPr>
              <a:t>En Londres, John Graunt lleva a cabo </a:t>
            </a:r>
            <a:r>
              <a:rPr lang="es-ES" sz="1400" b="1" dirty="0">
                <a:solidFill>
                  <a:srgbClr val="085156"/>
                </a:solidFill>
              </a:rPr>
              <a:t>el primer experimento registrado en el análisis estadístico de datos</a:t>
            </a:r>
            <a:r>
              <a:rPr lang="es-ES" sz="1400" dirty="0">
                <a:solidFill>
                  <a:srgbClr val="085156"/>
                </a:solidFill>
              </a:rPr>
              <a:t>. Al registrar información sobre la mortalidad, teorizó que sería posible diseñar un sistema de alerta temprana para la peste bubónica que azotaba a toda Europa. 
</a:t>
            </a:r>
            <a:endParaRPr lang="en-IE" sz="1400" dirty="0">
              <a:solidFill>
                <a:srgbClr val="085156"/>
              </a:solidFill>
              <a:latin typeface="Calibri" panose="020F0502020204030204"/>
            </a:endParaRPr>
          </a:p>
        </p:txBody>
      </p:sp>
      <p:sp>
        <p:nvSpPr>
          <p:cNvPr id="20" name="Rectangle 19">
            <a:extLst>
              <a:ext uri="{FF2B5EF4-FFF2-40B4-BE49-F238E27FC236}">
                <a16:creationId xmlns:a16="http://schemas.microsoft.com/office/drawing/2014/main" id="{F57F62DE-D4AF-905D-FC6B-4D65690E9E22}"/>
              </a:ext>
            </a:extLst>
          </p:cNvPr>
          <p:cNvSpPr/>
          <p:nvPr/>
        </p:nvSpPr>
        <p:spPr>
          <a:xfrm>
            <a:off x="9835130" y="3867486"/>
            <a:ext cx="2174710" cy="2031325"/>
          </a:xfrm>
          <a:prstGeom prst="rect">
            <a:avLst/>
          </a:prstGeom>
        </p:spPr>
        <p:txBody>
          <a:bodyPr wrap="square">
            <a:spAutoFit/>
          </a:bodyPr>
          <a:lstStyle/>
          <a:p>
            <a:pPr algn="ctr" defTabSz="742950"/>
            <a:r>
              <a:rPr lang="es-ES" sz="1400" dirty="0">
                <a:solidFill>
                  <a:srgbClr val="085156"/>
                </a:solidFill>
              </a:rPr>
              <a:t>Google es la </a:t>
            </a:r>
            <a:r>
              <a:rPr lang="es-ES" sz="1400" b="1" dirty="0">
                <a:solidFill>
                  <a:srgbClr val="085156"/>
                </a:solidFill>
              </a:rPr>
              <a:t>compañía de </a:t>
            </a:r>
            <a:r>
              <a:rPr lang="es-ES" sz="1400" b="1" dirty="0" err="1">
                <a:solidFill>
                  <a:srgbClr val="085156"/>
                </a:solidFill>
              </a:rPr>
              <a:t>big</a:t>
            </a:r>
            <a:r>
              <a:rPr lang="es-ES" sz="1400" b="1" dirty="0">
                <a:solidFill>
                  <a:srgbClr val="085156"/>
                </a:solidFill>
              </a:rPr>
              <a:t> data más grande del mundo, </a:t>
            </a:r>
            <a:r>
              <a:rPr lang="es-ES" sz="1400" dirty="0">
                <a:solidFill>
                  <a:srgbClr val="085156"/>
                </a:solidFill>
              </a:rPr>
              <a:t>almacenando 10 mil millones de gigabytes de datos y procesando aproximadamente 3.5 mil millones de solicitudes todos los días.
</a:t>
            </a:r>
            <a:endParaRPr lang="en-IE" sz="1400" dirty="0">
              <a:solidFill>
                <a:srgbClr val="085156"/>
              </a:solidFill>
              <a:latin typeface="Calibri" panose="020F0502020204030204"/>
            </a:endParaRPr>
          </a:p>
        </p:txBody>
      </p:sp>
      <p:sp>
        <p:nvSpPr>
          <p:cNvPr id="21" name="Rectangle 20">
            <a:extLst>
              <a:ext uri="{FF2B5EF4-FFF2-40B4-BE49-F238E27FC236}">
                <a16:creationId xmlns:a16="http://schemas.microsoft.com/office/drawing/2014/main" id="{78B64539-25C2-DC08-2605-229907651672}"/>
              </a:ext>
            </a:extLst>
          </p:cNvPr>
          <p:cNvSpPr/>
          <p:nvPr/>
        </p:nvSpPr>
        <p:spPr>
          <a:xfrm>
            <a:off x="7882990" y="1049276"/>
            <a:ext cx="2637499" cy="2246769"/>
          </a:xfrm>
          <a:prstGeom prst="rect">
            <a:avLst/>
          </a:prstGeom>
        </p:spPr>
        <p:txBody>
          <a:bodyPr wrap="square" anchor="b">
            <a:spAutoFit/>
          </a:bodyPr>
          <a:lstStyle/>
          <a:p>
            <a:pPr algn="ctr" defTabSz="742950"/>
            <a:r>
              <a:rPr lang="es-ES" sz="1400" dirty="0">
                <a:solidFill>
                  <a:srgbClr val="085156"/>
                </a:solidFill>
              </a:rPr>
              <a:t>Los comentaristas anuncian que estamos presenciando el nacimiento de la "Web 2.0", la web generada por usuarios donde </a:t>
            </a:r>
            <a:r>
              <a:rPr lang="es-ES" sz="1400" b="1" dirty="0">
                <a:solidFill>
                  <a:srgbClr val="085156"/>
                </a:solidFill>
              </a:rPr>
              <a:t>la mayoría del contenido será proporcionado por los usuarios de los servicios, en lugar de los propios proveedores de servicios.</a:t>
            </a:r>
            <a:r>
              <a:rPr lang="es-ES" sz="1400" dirty="0">
                <a:solidFill>
                  <a:srgbClr val="085156"/>
                </a:solidFill>
              </a:rPr>
              <a:t>
</a:t>
            </a:r>
            <a:endParaRPr lang="en-IE" sz="1400" dirty="0">
              <a:solidFill>
                <a:srgbClr val="085156"/>
              </a:solidFill>
              <a:latin typeface="Calibri" panose="020F0502020204030204"/>
            </a:endParaRPr>
          </a:p>
        </p:txBody>
      </p:sp>
      <p:sp>
        <p:nvSpPr>
          <p:cNvPr id="22" name="Rectangle 21">
            <a:extLst>
              <a:ext uri="{FF2B5EF4-FFF2-40B4-BE49-F238E27FC236}">
                <a16:creationId xmlns:a16="http://schemas.microsoft.com/office/drawing/2014/main" id="{644A7ED6-933E-04C1-EB4D-BB7E81111180}"/>
              </a:ext>
            </a:extLst>
          </p:cNvPr>
          <p:cNvSpPr/>
          <p:nvPr/>
        </p:nvSpPr>
        <p:spPr>
          <a:xfrm>
            <a:off x="55170" y="6150053"/>
            <a:ext cx="12098552" cy="347729"/>
          </a:xfrm>
          <a:prstGeom prst="rect">
            <a:avLst/>
          </a:prstGeom>
        </p:spPr>
        <p:txBody>
          <a:bodyPr wrap="square">
            <a:spAutoFit/>
          </a:bodyPr>
          <a:lstStyle/>
          <a:p>
            <a:pPr algn="ctr" defTabSz="742950"/>
            <a:r>
              <a:rPr lang="en-US" sz="1400" dirty="0">
                <a:solidFill>
                  <a:srgbClr val="085156"/>
                </a:solidFill>
                <a:latin typeface="Calibri" panose="020F0502020204030204"/>
                <a:ea typeface="Times New Roman" charset="0"/>
                <a:cs typeface="Times New Roman" charset="0"/>
                <a:hlinkClick r:id="rId2">
                  <a:extLst>
                    <a:ext uri="{A12FA001-AC4F-418D-AE19-62706E023703}">
                      <ahyp:hlinkClr xmlns:ahyp="http://schemas.microsoft.com/office/drawing/2018/hyperlinkcolor" val="tx"/>
                    </a:ext>
                  </a:extLst>
                </a:hlinkClick>
              </a:rPr>
              <a:t>*https://www.forbes.com/sites/gilpress/2014/09/03/12-big-data-definitions-whats-yours/#79b0a05813ae</a:t>
            </a:r>
            <a:endParaRPr lang="en-US" sz="1400" dirty="0">
              <a:solidFill>
                <a:srgbClr val="085156"/>
              </a:solidFill>
              <a:latin typeface="Calibri" panose="020F0502020204030204"/>
              <a:ea typeface="Calibri" charset="0"/>
              <a:cs typeface="Times New Roman" charset="0"/>
            </a:endParaRPr>
          </a:p>
        </p:txBody>
      </p:sp>
      <p:sp>
        <p:nvSpPr>
          <p:cNvPr id="23" name="Text Placeholder 2">
            <a:extLst>
              <a:ext uri="{FF2B5EF4-FFF2-40B4-BE49-F238E27FC236}">
                <a16:creationId xmlns:a16="http://schemas.microsoft.com/office/drawing/2014/main" id="{FD3D562E-73D9-363C-C3D7-F4212CF989FD}"/>
              </a:ext>
            </a:extLst>
          </p:cNvPr>
          <p:cNvSpPr txBox="1">
            <a:spLocks/>
          </p:cNvSpPr>
          <p:nvPr/>
        </p:nvSpPr>
        <p:spPr>
          <a:xfrm>
            <a:off x="0" y="-1"/>
            <a:ext cx="12199573" cy="496718"/>
          </a:xfrm>
          <a:prstGeom prst="rect">
            <a:avLst/>
          </a:prstGeom>
          <a:solidFill>
            <a:schemeClr val="accent4">
              <a:lumMod val="50000"/>
            </a:schemeClr>
          </a:solidFill>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742950">
              <a:spcBef>
                <a:spcPts val="813"/>
              </a:spcBef>
              <a:buNone/>
            </a:pPr>
            <a:r>
              <a:rPr lang="es-ES_tradnl" sz="2600" dirty="0">
                <a:solidFill>
                  <a:prstClr val="white"/>
                </a:solidFill>
                <a:latin typeface="Calibri" panose="020F0502020204030204"/>
              </a:rPr>
              <a:t>UNA BREVE HISTORIA DE LOS DATOS</a:t>
            </a:r>
          </a:p>
        </p:txBody>
      </p:sp>
    </p:spTree>
    <p:extLst>
      <p:ext uri="{BB962C8B-B14F-4D97-AF65-F5344CB8AC3E}">
        <p14:creationId xmlns:p14="http://schemas.microsoft.com/office/powerpoint/2010/main" val="123429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5" grpId="0" animBg="1"/>
      <p:bldP spid="16" grpId="0"/>
      <p:bldP spid="17" grpId="0"/>
      <p:bldP spid="18" grpId="0"/>
      <p:bldP spid="19" grpId="0"/>
      <p:bldP spid="20" grpId="0"/>
      <p:bldP spid="21" grpId="0"/>
      <p:bldP spid="2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s-ES" b="1" dirty="0">
                <a:solidFill>
                  <a:schemeClr val="accent2"/>
                </a:solidFill>
              </a:rPr>
              <a:t>Comprender dónde estás, hará que sea más fácil llegar a donde vas.</a:t>
            </a:r>
          </a:p>
          <a:p>
            <a:pPr marL="0" indent="0">
              <a:buClr>
                <a:schemeClr val="accent2"/>
              </a:buClr>
            </a:pPr>
            <a:endParaRPr lang="en-GB" b="1" dirty="0">
              <a:solidFill>
                <a:schemeClr val="accent2"/>
              </a:solidFill>
            </a:endParaRPr>
          </a:p>
          <a:p>
            <a:pPr marL="457200" indent="-457200">
              <a:buClr>
                <a:schemeClr val="accent2"/>
              </a:buClr>
              <a:buFont typeface="Arial" panose="020B0604020202020204" pitchFamily="34" charset="0"/>
              <a:buChar char="•"/>
            </a:pPr>
            <a:r>
              <a:rPr lang="es-ES" b="1" dirty="0" err="1"/>
              <a:t>Averigüa</a:t>
            </a:r>
            <a:r>
              <a:rPr lang="es-ES" b="1" dirty="0"/>
              <a:t> qué datos tienes y dónde obtenerlos</a:t>
            </a:r>
          </a:p>
          <a:p>
            <a:pPr marL="457200" indent="-457200">
              <a:buClr>
                <a:schemeClr val="accent2"/>
              </a:buClr>
              <a:buFont typeface="Arial" panose="020B0604020202020204" pitchFamily="34" charset="0"/>
              <a:buChar char="•"/>
            </a:pPr>
            <a:endParaRPr lang="en-GB" b="1" dirty="0"/>
          </a:p>
          <a:p>
            <a:pPr marL="457200" indent="-457200">
              <a:buClr>
                <a:schemeClr val="accent2"/>
              </a:buClr>
              <a:buFont typeface="Calibri" panose="020F0502020204030204" pitchFamily="34" charset="0"/>
              <a:buChar char="‒"/>
            </a:pPr>
            <a:r>
              <a:rPr lang="es-ES" dirty="0"/>
              <a:t>Haz una lista de todos los diferentes tipos de activos de datos que tiene su empresa y dónde se almacenan actualmente. Los activos de datos pueden almacenarse en diferentes lugares utilizando diferentes aplicaciones o programas.</a:t>
            </a:r>
            <a:endParaRPr lang="en-GB" dirty="0">
              <a:solidFill>
                <a:schemeClr val="accent2"/>
              </a:solidFill>
            </a:endParaRP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Realiza Auditorías de Datos
</a:t>
            </a:r>
            <a:endParaRPr lang="en-GB" dirty="0"/>
          </a:p>
        </p:txBody>
      </p:sp>
    </p:spTree>
    <p:extLst>
      <p:ext uri="{BB962C8B-B14F-4D97-AF65-F5344CB8AC3E}">
        <p14:creationId xmlns:p14="http://schemas.microsoft.com/office/powerpoint/2010/main" val="35514857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457200" indent="-457200">
              <a:buClr>
                <a:schemeClr val="accent2"/>
              </a:buClr>
              <a:buFont typeface="Arial" panose="020B0604020202020204" pitchFamily="34" charset="0"/>
              <a:buChar char="•"/>
            </a:pPr>
            <a:r>
              <a:rPr lang="es-ES" b="1" dirty="0"/>
              <a:t>Entrevista a los actores clave para averiguar cómo se utilizan los datos</a:t>
            </a:r>
          </a:p>
          <a:p>
            <a:pPr marL="0" indent="0">
              <a:buClr>
                <a:schemeClr val="accent2"/>
              </a:buClr>
            </a:pPr>
            <a:endParaRPr lang="en-GB" b="1" dirty="0"/>
          </a:p>
          <a:p>
            <a:pPr marL="457200" indent="-457200">
              <a:buClr>
                <a:schemeClr val="accent2"/>
              </a:buClr>
              <a:buFont typeface="Calibri" panose="020F0502020204030204" pitchFamily="34" charset="0"/>
              <a:buChar char="‒"/>
            </a:pPr>
            <a:r>
              <a:rPr lang="es-ES" dirty="0"/>
              <a:t>Entrevista a los gerentes y al personal para averiguar qué datos tienen, cómo los usan y qué problemas enfrentan. Explore cómo los datos proporcionan o podrían proporcionar valor a su trabajo.</a:t>
            </a: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Realiza Auditorías de Datos
</a:t>
            </a:r>
            <a:endParaRPr lang="en-GB" dirty="0"/>
          </a:p>
        </p:txBody>
      </p:sp>
    </p:spTree>
    <p:extLst>
      <p:ext uri="{BB962C8B-B14F-4D97-AF65-F5344CB8AC3E}">
        <p14:creationId xmlns:p14="http://schemas.microsoft.com/office/powerpoint/2010/main" val="27602086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457200" indent="-457200">
              <a:buClr>
                <a:schemeClr val="accent2"/>
              </a:buClr>
              <a:buFont typeface="Arial" panose="020B0604020202020204" pitchFamily="34" charset="0"/>
              <a:buChar char="•"/>
            </a:pPr>
            <a:r>
              <a:rPr lang="en-GB" b="1" dirty="0" err="1"/>
              <a:t>Prioriza</a:t>
            </a:r>
            <a:r>
              <a:rPr lang="en-GB" b="1" dirty="0"/>
              <a:t> y </a:t>
            </a:r>
            <a:r>
              <a:rPr lang="en-GB" b="1" dirty="0" err="1"/>
              <a:t>organiza</a:t>
            </a:r>
            <a:endParaRPr lang="en-GB" b="1" dirty="0"/>
          </a:p>
          <a:p>
            <a:pPr marL="0" indent="0">
              <a:buClr>
                <a:schemeClr val="accent2"/>
              </a:buClr>
            </a:pPr>
            <a:endParaRPr lang="en-GB" b="1" dirty="0"/>
          </a:p>
          <a:p>
            <a:pPr marL="457200" indent="-457200">
              <a:buClr>
                <a:schemeClr val="accent2"/>
              </a:buClr>
              <a:buFont typeface="Calibri" panose="020F0502020204030204" pitchFamily="34" charset="0"/>
              <a:buChar char="‒"/>
            </a:pPr>
            <a:r>
              <a:rPr lang="es-ES" dirty="0"/>
              <a:t>Organiza todos los datos en función de su valor para el negocio: ¿qué datos generan más ganancias, por ejemplo? (Por ejemplo, una empresa basada en la web valoraría las direcciones de correo electrónico por encima de las direcciones postales).</a:t>
            </a: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Realiza Auditorías de Datos
</a:t>
            </a:r>
            <a:endParaRPr lang="en-GB" dirty="0"/>
          </a:p>
        </p:txBody>
      </p:sp>
    </p:spTree>
    <p:extLst>
      <p:ext uri="{BB962C8B-B14F-4D97-AF65-F5344CB8AC3E}">
        <p14:creationId xmlns:p14="http://schemas.microsoft.com/office/powerpoint/2010/main" val="30134049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457200" indent="-457200">
              <a:buClr>
                <a:schemeClr val="accent2"/>
              </a:buClr>
              <a:buFont typeface="Arial" panose="020B0604020202020204" pitchFamily="34" charset="0"/>
              <a:buChar char="•"/>
            </a:pPr>
            <a:r>
              <a:rPr lang="en-GB" b="1" dirty="0" err="1"/>
              <a:t>Identificar</a:t>
            </a:r>
            <a:r>
              <a:rPr lang="en-GB" b="1" dirty="0"/>
              <a:t> </a:t>
            </a:r>
            <a:r>
              <a:rPr lang="en-GB" b="1" dirty="0" err="1"/>
              <a:t>brechas</a:t>
            </a:r>
            <a:r>
              <a:rPr lang="en-GB" b="1" dirty="0"/>
              <a:t> </a:t>
            </a:r>
          </a:p>
          <a:p>
            <a:pPr marL="0" indent="0">
              <a:buClr>
                <a:schemeClr val="accent2"/>
              </a:buClr>
            </a:pPr>
            <a:endParaRPr lang="en-GB" b="1" dirty="0"/>
          </a:p>
          <a:p>
            <a:pPr marL="457200" indent="-457200">
              <a:buClr>
                <a:schemeClr val="accent2"/>
              </a:buClr>
              <a:buFont typeface="Calibri" panose="020F0502020204030204" pitchFamily="34" charset="0"/>
              <a:buChar char="‒"/>
            </a:pPr>
            <a:r>
              <a:rPr lang="es-ES" dirty="0"/>
              <a:t>Mire los datos que tiene y cómo proporcionan valor a las áreas clave de su negocio. ¿Se están desperdiciando datos valiosos? ¿Hay datos que necesita que no tiene?</a:t>
            </a: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Realiza Auditorías de Datos
</a:t>
            </a:r>
            <a:endParaRPr lang="en-GB" dirty="0"/>
          </a:p>
        </p:txBody>
      </p:sp>
      <p:sp>
        <p:nvSpPr>
          <p:cNvPr id="6" name="Rectangle 5">
            <a:extLst>
              <a:ext uri="{FF2B5EF4-FFF2-40B4-BE49-F238E27FC236}">
                <a16:creationId xmlns:a16="http://schemas.microsoft.com/office/drawing/2014/main" id="{D945D7F0-D02E-FD79-AB11-F35A407276A3}"/>
              </a:ext>
            </a:extLst>
          </p:cNvPr>
          <p:cNvSpPr/>
          <p:nvPr/>
        </p:nvSpPr>
        <p:spPr>
          <a:xfrm>
            <a:off x="1252680" y="5480516"/>
            <a:ext cx="2132315" cy="307777"/>
          </a:xfrm>
          <a:prstGeom prst="rect">
            <a:avLst/>
          </a:prstGeom>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ea typeface="Calibri" charset="0"/>
                <a:cs typeface="Times New Roman" charset="0"/>
              </a:rPr>
              <a:t>Source: Massa &amp; Company</a:t>
            </a:r>
            <a:endParaRPr kumimoji="0" lang="es-ES_tradnl" sz="1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3293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s-ES" dirty="0"/>
              <a:t>"La función del liderazgo es producir más líderes, no más seguidores".</a:t>
            </a:r>
            <a:endParaRPr lang="en-GB" dirty="0"/>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Ralph</a:t>
            </a:r>
            <a:r>
              <a:rPr kumimoji="0" lang="en-IE" sz="2200" b="1"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Nader</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Hands holding each other">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cstate="hqprint">
            <a:grayscl/>
            <a:extLst>
              <a:ext uri="{28A0092B-C50C-407E-A947-70E740481C1C}">
                <a14:useLocalDpi xmlns:a14="http://schemas.microsoft.com/office/drawing/2010/main" val="0"/>
              </a:ext>
            </a:extLst>
          </a:blip>
          <a:srcRect l="9974" r="9974"/>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3042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0647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¿Qué Queremos Decir con Crecimiento Impulsado por Datos?
</a:t>
            </a:r>
            <a:endParaRPr lang="en-GB" dirty="0"/>
          </a:p>
        </p:txBody>
      </p:sp>
      <p:grpSp>
        <p:nvGrpSpPr>
          <p:cNvPr id="11" name="Group 10">
            <a:extLst>
              <a:ext uri="{FF2B5EF4-FFF2-40B4-BE49-F238E27FC236}">
                <a16:creationId xmlns:a16="http://schemas.microsoft.com/office/drawing/2014/main" id="{9B2A0407-2CF2-9A32-C660-4D54586EA012}"/>
              </a:ext>
            </a:extLst>
          </p:cNvPr>
          <p:cNvGrpSpPr/>
          <p:nvPr/>
        </p:nvGrpSpPr>
        <p:grpSpPr>
          <a:xfrm>
            <a:off x="2486273" y="2095475"/>
            <a:ext cx="7292480" cy="2656761"/>
            <a:chOff x="2486273" y="2095475"/>
            <a:chExt cx="7292480" cy="2656761"/>
          </a:xfrm>
        </p:grpSpPr>
        <p:sp>
          <p:nvSpPr>
            <p:cNvPr id="9" name="Oval 41">
              <a:extLst>
                <a:ext uri="{FF2B5EF4-FFF2-40B4-BE49-F238E27FC236}">
                  <a16:creationId xmlns:a16="http://schemas.microsoft.com/office/drawing/2014/main" id="{16589561-275C-3F6E-A0CE-9C3CE1020DCF}"/>
                </a:ext>
              </a:extLst>
            </p:cNvPr>
            <p:cNvSpPr>
              <a:spLocks noChangeArrowheads="1"/>
            </p:cNvSpPr>
            <p:nvPr/>
          </p:nvSpPr>
          <p:spPr bwMode="auto">
            <a:xfrm>
              <a:off x="5669473" y="2095475"/>
              <a:ext cx="853052" cy="853052"/>
            </a:xfrm>
            <a:prstGeom prst="ellipse">
              <a:avLst/>
            </a:prstGeom>
            <a:solidFill>
              <a:srgbClr val="70AD47">
                <a:lumMod val="40000"/>
                <a:lumOff val="60000"/>
              </a:srgb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0" name="Text Placeholder 23">
              <a:extLst>
                <a:ext uri="{FF2B5EF4-FFF2-40B4-BE49-F238E27FC236}">
                  <a16:creationId xmlns:a16="http://schemas.microsoft.com/office/drawing/2014/main" id="{8BEEA3AD-B6C4-8CED-E4DD-DA6B27773959}"/>
                </a:ext>
              </a:extLst>
            </p:cNvPr>
            <p:cNvSpPr txBox="1">
              <a:spLocks/>
            </p:cNvSpPr>
            <p:nvPr/>
          </p:nvSpPr>
          <p:spPr>
            <a:xfrm>
              <a:off x="2486273" y="3054702"/>
              <a:ext cx="7292480" cy="1697534"/>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s-ES" sz="2400" dirty="0">
                  <a:solidFill>
                    <a:prstClr val="black"/>
                  </a:solidFill>
                </a:rPr>
                <a:t>Utilizar el análisis y la interpretación para obtener información práctica sobre el rendimiento empresarial y las oportunidades de mercado.</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0763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9139A373-0891-A3D5-9098-2C8055453564}"/>
              </a:ext>
            </a:extLst>
          </p:cNvPr>
          <p:cNvSpPr txBox="1">
            <a:spLocks/>
          </p:cNvSpPr>
          <p:nvPr/>
        </p:nvSpPr>
        <p:spPr>
          <a:xfrm>
            <a:off x="350874" y="191976"/>
            <a:ext cx="11525693"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400" dirty="0"/>
              <a:t>¿Qué Queremos Decir con Crecimiento Impulsado por Datos?</a:t>
            </a:r>
            <a:endParaRPr lang="en-GB" sz="4400" dirty="0"/>
          </a:p>
        </p:txBody>
      </p:sp>
      <p:grpSp>
        <p:nvGrpSpPr>
          <p:cNvPr id="19" name="Group 18">
            <a:extLst>
              <a:ext uri="{FF2B5EF4-FFF2-40B4-BE49-F238E27FC236}">
                <a16:creationId xmlns:a16="http://schemas.microsoft.com/office/drawing/2014/main" id="{EA75EF7E-BC1E-8B12-AF01-6E8C64D3FD38}"/>
              </a:ext>
            </a:extLst>
          </p:cNvPr>
          <p:cNvGrpSpPr/>
          <p:nvPr/>
        </p:nvGrpSpPr>
        <p:grpSpPr>
          <a:xfrm>
            <a:off x="6667559" y="1418428"/>
            <a:ext cx="4420057" cy="1753281"/>
            <a:chOff x="6667559" y="1418428"/>
            <a:chExt cx="4420057" cy="1753281"/>
          </a:xfrm>
        </p:grpSpPr>
        <p:sp>
          <p:nvSpPr>
            <p:cNvPr id="4" name="Oval 41">
              <a:extLst>
                <a:ext uri="{FF2B5EF4-FFF2-40B4-BE49-F238E27FC236}">
                  <a16:creationId xmlns:a16="http://schemas.microsoft.com/office/drawing/2014/main" id="{B78CA90C-39D0-8C7C-10C4-F365E3216EEF}"/>
                </a:ext>
              </a:extLst>
            </p:cNvPr>
            <p:cNvSpPr>
              <a:spLocks noChangeArrowheads="1"/>
            </p:cNvSpPr>
            <p:nvPr/>
          </p:nvSpPr>
          <p:spPr bwMode="auto">
            <a:xfrm>
              <a:off x="8255490" y="1418428"/>
              <a:ext cx="853052" cy="853052"/>
            </a:xfrm>
            <a:prstGeom prst="ellipse">
              <a:avLst/>
            </a:prstGeom>
            <a:solidFill>
              <a:srgbClr val="70AD47">
                <a:lumMod val="40000"/>
                <a:lumOff val="60000"/>
              </a:srgb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dirty="0">
                <a:ln>
                  <a:noFill/>
                </a:ln>
                <a:solidFill>
                  <a:prstClr val="black"/>
                </a:solidFill>
                <a:effectLst/>
                <a:uLnTx/>
                <a:uFillTx/>
                <a:latin typeface="Lucida Grande" charset="0"/>
                <a:ea typeface="ＭＳ Ｐゴシック" charset="-128"/>
                <a:cs typeface="ＭＳ Ｐゴシック" charset="-128"/>
              </a:endParaRPr>
            </a:p>
          </p:txBody>
        </p:sp>
        <p:sp>
          <p:nvSpPr>
            <p:cNvPr id="5" name="Text Placeholder 23">
              <a:extLst>
                <a:ext uri="{FF2B5EF4-FFF2-40B4-BE49-F238E27FC236}">
                  <a16:creationId xmlns:a16="http://schemas.microsoft.com/office/drawing/2014/main" id="{2C2F23FB-0FF8-7AFC-7958-ADB0EE7EB600}"/>
                </a:ext>
              </a:extLst>
            </p:cNvPr>
            <p:cNvSpPr txBox="1">
              <a:spLocks/>
            </p:cNvSpPr>
            <p:nvPr/>
          </p:nvSpPr>
          <p:spPr>
            <a:xfrm>
              <a:off x="6667559" y="2322001"/>
              <a:ext cx="4163616" cy="84970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s-ES" sz="2400" b="1" dirty="0">
                  <a:solidFill>
                    <a:prstClr val="black"/>
                  </a:solidFill>
                  <a:effectLst>
                    <a:outerShdw blurRad="38100" dist="38100" dir="2700000" algn="tl">
                      <a:srgbClr val="000000">
                        <a:alpha val="43137"/>
                      </a:srgbClr>
                    </a:outerShdw>
                  </a:effectLst>
                </a:rPr>
                <a:t>Datos para el Desarrollo de Productos</a:t>
              </a: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B08FF2B3-5D2A-C825-E959-3ACAFAF9779D}"/>
                </a:ext>
              </a:extLst>
            </p:cNvPr>
            <p:cNvCxnSpPr>
              <a:cxnSpLocks/>
            </p:cNvCxnSpPr>
            <p:nvPr/>
          </p:nvCxnSpPr>
          <p:spPr>
            <a:xfrm flipH="1">
              <a:off x="6667559" y="3171709"/>
              <a:ext cx="4420057" cy="0"/>
            </a:xfrm>
            <a:prstGeom prst="line">
              <a:avLst/>
            </a:prstGeom>
            <a:noFill/>
            <a:ln w="12700" cap="flat" cmpd="sng" algn="ctr">
              <a:solidFill>
                <a:schemeClr val="accent4"/>
              </a:solidFill>
              <a:prstDash val="solid"/>
              <a:miter lim="800000"/>
            </a:ln>
            <a:effectLst/>
          </p:spPr>
        </p:cxnSp>
      </p:grpSp>
      <p:grpSp>
        <p:nvGrpSpPr>
          <p:cNvPr id="18" name="Group 17">
            <a:extLst>
              <a:ext uri="{FF2B5EF4-FFF2-40B4-BE49-F238E27FC236}">
                <a16:creationId xmlns:a16="http://schemas.microsoft.com/office/drawing/2014/main" id="{7C487FEB-CEF0-BC58-FDBD-63602E54967E}"/>
              </a:ext>
            </a:extLst>
          </p:cNvPr>
          <p:cNvGrpSpPr/>
          <p:nvPr/>
        </p:nvGrpSpPr>
        <p:grpSpPr>
          <a:xfrm>
            <a:off x="1850680" y="1468949"/>
            <a:ext cx="3845582" cy="1702760"/>
            <a:chOff x="1850680" y="1468949"/>
            <a:chExt cx="3845582" cy="1702760"/>
          </a:xfrm>
        </p:grpSpPr>
        <p:sp>
          <p:nvSpPr>
            <p:cNvPr id="7" name="Oval 41">
              <a:extLst>
                <a:ext uri="{FF2B5EF4-FFF2-40B4-BE49-F238E27FC236}">
                  <a16:creationId xmlns:a16="http://schemas.microsoft.com/office/drawing/2014/main" id="{53D08B65-E9E0-F005-71B9-D99EC75C9EAF}"/>
                </a:ext>
              </a:extLst>
            </p:cNvPr>
            <p:cNvSpPr>
              <a:spLocks noChangeArrowheads="1"/>
            </p:cNvSpPr>
            <p:nvPr/>
          </p:nvSpPr>
          <p:spPr bwMode="auto">
            <a:xfrm>
              <a:off x="3346944" y="1468949"/>
              <a:ext cx="853052" cy="853052"/>
            </a:xfrm>
            <a:prstGeom prst="ellipse">
              <a:avLst/>
            </a:prstGeom>
            <a:solidFill>
              <a:schemeClr val="accent3">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prstClr val="black"/>
                </a:solidFill>
                <a:effectLst/>
                <a:uLnTx/>
                <a:uFillTx/>
                <a:latin typeface="Lucida Grande" charset="0"/>
                <a:ea typeface="ＭＳ Ｐゴシック" charset="-128"/>
                <a:cs typeface="ＭＳ Ｐゴシック" charset="-128"/>
              </a:endParaRPr>
            </a:p>
          </p:txBody>
        </p:sp>
        <p:sp>
          <p:nvSpPr>
            <p:cNvPr id="8" name="Text Placeholder 23">
              <a:extLst>
                <a:ext uri="{FF2B5EF4-FFF2-40B4-BE49-F238E27FC236}">
                  <a16:creationId xmlns:a16="http://schemas.microsoft.com/office/drawing/2014/main" id="{230D767C-BBF3-479C-DAFD-8C7939E4B7A7}"/>
                </a:ext>
              </a:extLst>
            </p:cNvPr>
            <p:cNvSpPr txBox="1">
              <a:spLocks/>
            </p:cNvSpPr>
            <p:nvPr/>
          </p:nvSpPr>
          <p:spPr>
            <a:xfrm>
              <a:off x="2236392" y="2289715"/>
              <a:ext cx="3074157" cy="84970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sz="2400" b="1" dirty="0" err="1">
                  <a:solidFill>
                    <a:prstClr val="black"/>
                  </a:solidFill>
                  <a:effectLst>
                    <a:outerShdw blurRad="38100" dist="38100" dir="2700000" algn="tl">
                      <a:srgbClr val="000000">
                        <a:alpha val="43137"/>
                      </a:srgbClr>
                    </a:outerShdw>
                  </a:effectLst>
                </a:rPr>
                <a:t>Datos</a:t>
              </a:r>
              <a:r>
                <a:rPr lang="en-US" sz="2400" b="1" dirty="0">
                  <a:solidFill>
                    <a:prstClr val="black"/>
                  </a:solidFill>
                  <a:effectLst>
                    <a:outerShdw blurRad="38100" dist="38100" dir="2700000" algn="tl">
                      <a:srgbClr val="000000">
                        <a:alpha val="43137"/>
                      </a:srgbClr>
                    </a:outerShdw>
                  </a:effectLst>
                </a:rPr>
                <a:t> para </a:t>
              </a:r>
              <a:r>
                <a:rPr lang="en-US" sz="2400" b="1" dirty="0" err="1">
                  <a:solidFill>
                    <a:prstClr val="black"/>
                  </a:solidFill>
                  <a:effectLst>
                    <a:outerShdw blurRad="38100" dist="38100" dir="2700000" algn="tl">
                      <a:srgbClr val="000000">
                        <a:alpha val="43137"/>
                      </a:srgbClr>
                    </a:outerShdw>
                  </a:effectLst>
                </a:rPr>
                <a:t>el</a:t>
              </a:r>
              <a:r>
                <a:rPr lang="en-US" sz="2400" b="1" dirty="0">
                  <a:solidFill>
                    <a:prstClr val="black"/>
                  </a:solidFill>
                  <a:effectLst>
                    <a:outerShdw blurRad="38100" dist="38100" dir="2700000" algn="tl">
                      <a:srgbClr val="000000">
                        <a:alpha val="43137"/>
                      </a:srgbClr>
                    </a:outerShdw>
                  </a:effectLst>
                </a:rPr>
                <a:t> </a:t>
              </a:r>
              <a:r>
                <a:rPr lang="en-US" sz="2400" b="1" dirty="0" err="1">
                  <a:solidFill>
                    <a:prstClr val="black"/>
                  </a:solidFill>
                  <a:effectLst>
                    <a:outerShdw blurRad="38100" dist="38100" dir="2700000" algn="tl">
                      <a:srgbClr val="000000">
                        <a:alpha val="43137"/>
                      </a:srgbClr>
                    </a:outerShdw>
                  </a:effectLst>
                </a:rPr>
                <a:t>Rendimiento</a:t>
              </a: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880B8584-D645-24E5-DEE5-DF41338536BA}"/>
                </a:ext>
              </a:extLst>
            </p:cNvPr>
            <p:cNvCxnSpPr>
              <a:cxnSpLocks/>
            </p:cNvCxnSpPr>
            <p:nvPr/>
          </p:nvCxnSpPr>
          <p:spPr>
            <a:xfrm flipH="1">
              <a:off x="1850680" y="3171709"/>
              <a:ext cx="3845582" cy="0"/>
            </a:xfrm>
            <a:prstGeom prst="line">
              <a:avLst/>
            </a:prstGeom>
            <a:solidFill>
              <a:schemeClr val="accent3">
                <a:lumMod val="75000"/>
              </a:schemeClr>
            </a:solidFill>
            <a:ln w="6350" cap="flat" cmpd="sng" algn="ctr">
              <a:solidFill>
                <a:schemeClr val="accent3">
                  <a:lumMod val="75000"/>
                </a:schemeClr>
              </a:solidFill>
              <a:prstDash val="solid"/>
              <a:miter lim="800000"/>
            </a:ln>
            <a:effectLst/>
          </p:spPr>
        </p:cxnSp>
      </p:grpSp>
      <p:sp>
        <p:nvSpPr>
          <p:cNvPr id="10" name="TextBox 9">
            <a:extLst>
              <a:ext uri="{FF2B5EF4-FFF2-40B4-BE49-F238E27FC236}">
                <a16:creationId xmlns:a16="http://schemas.microsoft.com/office/drawing/2014/main" id="{2AD54460-865C-EF03-2CA9-C076272D5467}"/>
              </a:ext>
            </a:extLst>
          </p:cNvPr>
          <p:cNvSpPr txBox="1"/>
          <p:nvPr/>
        </p:nvSpPr>
        <p:spPr>
          <a:xfrm>
            <a:off x="1690289" y="3475589"/>
            <a:ext cx="4452919" cy="2554545"/>
          </a:xfrm>
          <a:prstGeom prst="rect">
            <a:avLst/>
          </a:prstGeom>
          <a:noFill/>
        </p:spPr>
        <p:txBody>
          <a:bodyPr wrap="square" rtlCol="0">
            <a:spAutoFit/>
          </a:bodyPr>
          <a:lstStyle/>
          <a:p>
            <a:pPr marL="278606" lvl="0" indent="-278606" defTabSz="457200">
              <a:buFont typeface="Arial" charset="0"/>
              <a:buChar char="•"/>
              <a:defRPr/>
            </a:pPr>
            <a:r>
              <a:rPr lang="es-ES" sz="2000" kern="0" dirty="0">
                <a:solidFill>
                  <a:prstClr val="black"/>
                </a:solidFill>
              </a:rPr>
              <a:t>Se centra en la eficiencia del proceso y la ejecución de programas. 
Utiliza predominantemente datos de salida cuantitativos 
Tiene una función de MONITOREO
Responde a la pregunta "¿Estamos haciendo las cosas lo mejor que podemos?</a:t>
            </a:r>
            <a:endParaRPr kumimoji="0" lang="es-ES_tradnl" sz="2000" b="0" i="0" u="none" strike="noStrike" kern="0" cap="none" spc="0" normalizeH="0" baseline="0" noProof="0" dirty="0">
              <a:ln>
                <a:noFill/>
              </a:ln>
              <a:solidFill>
                <a:prstClr val="black"/>
              </a:solidFill>
              <a:effectLst/>
              <a:uLnTx/>
              <a:uFillTx/>
            </a:endParaRPr>
          </a:p>
        </p:txBody>
      </p:sp>
      <p:sp>
        <p:nvSpPr>
          <p:cNvPr id="11" name="TextBox 10">
            <a:extLst>
              <a:ext uri="{FF2B5EF4-FFF2-40B4-BE49-F238E27FC236}">
                <a16:creationId xmlns:a16="http://schemas.microsoft.com/office/drawing/2014/main" id="{3177CFE2-E2BD-722C-9FA5-AF4824DEF244}"/>
              </a:ext>
            </a:extLst>
          </p:cNvPr>
          <p:cNvSpPr txBox="1"/>
          <p:nvPr/>
        </p:nvSpPr>
        <p:spPr>
          <a:xfrm>
            <a:off x="6667559" y="3482417"/>
            <a:ext cx="4420056" cy="2554545"/>
          </a:xfrm>
          <a:prstGeom prst="rect">
            <a:avLst/>
          </a:prstGeom>
          <a:noFill/>
        </p:spPr>
        <p:txBody>
          <a:bodyPr wrap="square" rtlCol="0">
            <a:spAutoFit/>
          </a:bodyPr>
          <a:lstStyle/>
          <a:p>
            <a:pPr marL="278606" lvl="0" indent="-278606" defTabSz="457200">
              <a:buFont typeface="Arial" charset="0"/>
              <a:buChar char="•"/>
              <a:defRPr/>
            </a:pPr>
            <a:r>
              <a:rPr lang="es-ES" sz="2000" kern="0" dirty="0">
                <a:solidFill>
                  <a:prstClr val="black"/>
                </a:solidFill>
              </a:rPr>
              <a:t>Se centra en el diseño de productos y servicios y efectos a largo plazo 
Utiliza datos cuantitativos y cualitativos, tanto resultados como impacto. 
Tiene una función EVALUANDO 
Responde a la pregunta: "¿Estamos haciendo las cosas correctas?"</a:t>
            </a:r>
            <a:endParaRPr kumimoji="0" lang="es-ES_tradnl" sz="20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00716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Los </a:t>
            </a:r>
            <a:r>
              <a:rPr lang="en-GB" b="1" dirty="0" err="1">
                <a:solidFill>
                  <a:schemeClr val="accent2"/>
                </a:solidFill>
              </a:rPr>
              <a:t>datos</a:t>
            </a:r>
            <a:r>
              <a:rPr lang="en-GB" b="1" dirty="0">
                <a:solidFill>
                  <a:schemeClr val="accent2"/>
                </a:solidFill>
              </a:rPr>
              <a:t> </a:t>
            </a:r>
            <a:r>
              <a:rPr lang="en-GB" b="1" dirty="0" err="1">
                <a:solidFill>
                  <a:schemeClr val="accent2"/>
                </a:solidFill>
              </a:rPr>
              <a:t>pueden</a:t>
            </a:r>
            <a:r>
              <a:rPr lang="en-GB" b="1" dirty="0">
                <a:solidFill>
                  <a:schemeClr val="accent2"/>
                </a:solidFill>
              </a:rPr>
              <a:t> ser </a:t>
            </a:r>
            <a:r>
              <a:rPr lang="en-GB" b="1" dirty="0" err="1">
                <a:solidFill>
                  <a:schemeClr val="accent2"/>
                </a:solidFill>
              </a:rPr>
              <a:t>transformadores</a:t>
            </a:r>
            <a:r>
              <a:rPr lang="en-GB" b="1" dirty="0">
                <a:solidFill>
                  <a:schemeClr val="accent2"/>
                </a:solidFill>
              </a:rPr>
              <a:t>. </a:t>
            </a:r>
            <a:r>
              <a:rPr lang="es-ES" dirty="0"/>
              <a:t>Las empresas que aprovechen las oportunidades disponibles no solo obtendrán una ventaja competitiva, sino que también transformarán sus modelos de negocio e industrias al impulsar el crecimiento en nuevos sectores y nuevas formas. </a:t>
            </a:r>
          </a:p>
          <a:p>
            <a:pPr marL="0" indent="0">
              <a:buClr>
                <a:schemeClr val="accent2"/>
              </a:buClr>
            </a:pPr>
            <a:endParaRPr lang="en-GB" dirty="0"/>
          </a:p>
          <a:p>
            <a:pPr marL="342900" indent="-342900">
              <a:buClr>
                <a:schemeClr val="accent2"/>
              </a:buClr>
              <a:buFont typeface="Arial" panose="020B0604020202020204" pitchFamily="34" charset="0"/>
              <a:buChar char="•"/>
            </a:pPr>
            <a:r>
              <a:rPr lang="en-GB" dirty="0"/>
              <a:t>Boston Consulting Group</a:t>
            </a:r>
          </a:p>
          <a:p>
            <a:pPr marL="342900" indent="-342900">
              <a:buClr>
                <a:schemeClr val="accent2"/>
              </a:buClr>
              <a:buFont typeface="Arial" panose="020B0604020202020204" pitchFamily="34" charset="0"/>
              <a:buChar char="•"/>
            </a:pPr>
            <a:endParaRPr lang="en-GB" dirty="0"/>
          </a:p>
          <a:p>
            <a:pPr marL="0" indent="0">
              <a:buClr>
                <a:schemeClr val="accent2"/>
              </a:buCl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1" y="658141"/>
            <a:ext cx="10595237" cy="803654"/>
          </a:xfrm>
        </p:spPr>
        <p:txBody>
          <a:bodyPr/>
          <a:lstStyle/>
          <a:p>
            <a:r>
              <a:rPr lang="es-ES" dirty="0"/>
              <a:t>¿Qué Queremos Decir con Crecimiento Impulsado por Datos?
</a:t>
            </a:r>
            <a:endParaRPr lang="en-GB" dirty="0"/>
          </a:p>
        </p:txBody>
      </p:sp>
      <p:sp>
        <p:nvSpPr>
          <p:cNvPr id="10" name="Rectangle 9">
            <a:extLst>
              <a:ext uri="{FF2B5EF4-FFF2-40B4-BE49-F238E27FC236}">
                <a16:creationId xmlns:a16="http://schemas.microsoft.com/office/drawing/2014/main" id="{72C46E0A-B682-3416-B81F-3FEA0B937B76}"/>
              </a:ext>
            </a:extLst>
          </p:cNvPr>
          <p:cNvSpPr/>
          <p:nvPr/>
        </p:nvSpPr>
        <p:spPr>
          <a:xfrm>
            <a:off x="5879369" y="5379256"/>
            <a:ext cx="4839210"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lt-LT" dirty="0">
                <a:solidFill>
                  <a:schemeClr val="accent2">
                    <a:lumMod val="75000"/>
                  </a:schemeClr>
                </a:solidFill>
                <a:hlinkClick r:id="rId4">
                  <a:extLst>
                    <a:ext uri="{A12FA001-AC4F-418D-AE19-62706E023703}">
                      <ahyp:hlinkClr xmlns:ahyp="http://schemas.microsoft.com/office/drawing/2018/hyperlinkcolor" val="tx"/>
                    </a:ext>
                  </a:extLst>
                </a:hlinkClick>
              </a:rPr>
              <a:t>https://www.youtube.com/watch?v=Pdycz6jJ0Vk</a:t>
            </a:r>
            <a:r>
              <a:rPr lang="en-ZA" dirty="0">
                <a:solidFill>
                  <a:schemeClr val="accent2">
                    <a:lumMod val="75000"/>
                  </a:schemeClr>
                </a:solidFill>
              </a:rPr>
              <a:t> </a:t>
            </a:r>
          </a:p>
        </p:txBody>
      </p:sp>
      <p:sp>
        <p:nvSpPr>
          <p:cNvPr id="11" name="Rectangle 10">
            <a:extLst>
              <a:ext uri="{FF2B5EF4-FFF2-40B4-BE49-F238E27FC236}">
                <a16:creationId xmlns:a16="http://schemas.microsoft.com/office/drawing/2014/main" id="{6A7C402C-A050-E703-B414-EF2F25669171}"/>
              </a:ext>
            </a:extLst>
          </p:cNvPr>
          <p:cNvSpPr/>
          <p:nvPr/>
        </p:nvSpPr>
        <p:spPr>
          <a:xfrm>
            <a:off x="1690742" y="5410034"/>
            <a:ext cx="3773405" cy="307777"/>
          </a:xfrm>
          <a:prstGeom prst="rect">
            <a:avLst/>
          </a:prstGeom>
          <a:solidFill>
            <a:schemeClr val="accent2"/>
          </a:solidFill>
        </p:spPr>
        <p:txBody>
          <a:bodyPr wrap="none">
            <a:spAutoFit/>
          </a:bodyPr>
          <a:lstStyle/>
          <a:p>
            <a:r>
              <a:rPr lang="es-ES" sz="1400" dirty="0">
                <a:solidFill>
                  <a:schemeClr val="bg1"/>
                </a:solidFill>
              </a:rPr>
              <a:t>Transformación y uso de datos en realidad virtual</a:t>
            </a:r>
            <a:endParaRPr lang="lt-LT" sz="1400" dirty="0">
              <a:solidFill>
                <a:schemeClr val="bg1"/>
              </a:solidFill>
            </a:endParaRPr>
          </a:p>
        </p:txBody>
      </p:sp>
      <p:pic>
        <p:nvPicPr>
          <p:cNvPr id="12" name="Gráfico 3" descr="Cámara de vídeo con relleno sólido">
            <a:extLst>
              <a:ext uri="{FF2B5EF4-FFF2-40B4-BE49-F238E27FC236}">
                <a16:creationId xmlns:a16="http://schemas.microsoft.com/office/drawing/2014/main" id="{9E24A798-0A4A-C391-B110-A4BA71FE16D6}"/>
              </a:ext>
            </a:extLst>
          </p:cNvPr>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6404" y="5107615"/>
            <a:ext cx="749300" cy="749300"/>
          </a:xfrm>
          <a:prstGeom prst="rect">
            <a:avLst/>
          </a:prstGeom>
        </p:spPr>
      </p:pic>
      <p:sp>
        <p:nvSpPr>
          <p:cNvPr id="13" name="Rectangle 12">
            <a:extLst>
              <a:ext uri="{FF2B5EF4-FFF2-40B4-BE49-F238E27FC236}">
                <a16:creationId xmlns:a16="http://schemas.microsoft.com/office/drawing/2014/main" id="{34F4E51C-382A-163B-5066-6BE9C01615AD}"/>
              </a:ext>
            </a:extLst>
          </p:cNvPr>
          <p:cNvSpPr/>
          <p:nvPr/>
        </p:nvSpPr>
        <p:spPr>
          <a:xfrm>
            <a:off x="1167801" y="4224659"/>
            <a:ext cx="9721681" cy="307777"/>
          </a:xfrm>
          <a:prstGeom prst="rect">
            <a:avLst/>
          </a:prstGeom>
        </p:spPr>
        <p:txBody>
          <a:bodyPr wrap="square">
            <a:spAutoFit/>
          </a:bodyPr>
          <a:lstStyle/>
          <a:p>
            <a:r>
              <a:rPr lang="en-IE" sz="1400" dirty="0">
                <a:solidFill>
                  <a:srgbClr val="000000"/>
                </a:solidFill>
              </a:rPr>
              <a:t>Fuente:</a:t>
            </a:r>
            <a:r>
              <a:rPr lang="en-IE" sz="1400" dirty="0"/>
              <a:t> </a:t>
            </a:r>
            <a:r>
              <a:rPr lang="en-IE" sz="1400" dirty="0">
                <a:solidFill>
                  <a:schemeClr val="accent2">
                    <a:lumMod val="75000"/>
                  </a:schemeClr>
                </a:solidFill>
                <a:hlinkClick r:id="rId7">
                  <a:extLst>
                    <a:ext uri="{A12FA001-AC4F-418D-AE19-62706E023703}">
                      <ahyp:hlinkClr xmlns:ahyp="http://schemas.microsoft.com/office/drawing/2018/hyperlinkcolor" val="tx"/>
                    </a:ext>
                  </a:extLst>
                </a:hlinkClick>
              </a:rPr>
              <a:t>https://www.bcg.com/capabilities/big-data-advanced-analytics/transforming-business-models.aspx</a:t>
            </a:r>
            <a:endParaRPr lang="en-IE" sz="1400" dirty="0">
              <a:solidFill>
                <a:schemeClr val="accent2">
                  <a:lumMod val="75000"/>
                </a:schemeClr>
              </a:solidFill>
            </a:endParaRPr>
          </a:p>
        </p:txBody>
      </p:sp>
    </p:spTree>
    <p:extLst>
      <p:ext uri="{BB962C8B-B14F-4D97-AF65-F5344CB8AC3E}">
        <p14:creationId xmlns:p14="http://schemas.microsoft.com/office/powerpoint/2010/main" val="353941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animBg="1"/>
      <p:bldP spid="11" grpId="0" animBg="1"/>
      <p:bldP spid="13"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3A0C6742-844C-04BF-74AA-8BA75CD52D7F}"/>
              </a:ext>
            </a:extLst>
          </p:cNvPr>
          <p:cNvGrpSpPr/>
          <p:nvPr/>
        </p:nvGrpSpPr>
        <p:grpSpPr>
          <a:xfrm>
            <a:off x="4592128" y="2944655"/>
            <a:ext cx="3072612" cy="2693216"/>
            <a:chOff x="4592128" y="2944655"/>
            <a:chExt cx="3072612" cy="2693216"/>
          </a:xfrm>
        </p:grpSpPr>
        <p:sp>
          <p:nvSpPr>
            <p:cNvPr id="9" name="Oval 8">
              <a:extLst>
                <a:ext uri="{FF2B5EF4-FFF2-40B4-BE49-F238E27FC236}">
                  <a16:creationId xmlns:a16="http://schemas.microsoft.com/office/drawing/2014/main" id="{2DC6D26A-5DFB-027F-D454-FCBF922B6100}"/>
                </a:ext>
              </a:extLst>
            </p:cNvPr>
            <p:cNvSpPr/>
            <p:nvPr/>
          </p:nvSpPr>
          <p:spPr>
            <a:xfrm>
              <a:off x="4592128" y="2944655"/>
              <a:ext cx="3072612" cy="2685861"/>
            </a:xfrm>
            <a:prstGeom prst="ellipse">
              <a:avLst/>
            </a:prstGeom>
            <a:solidFill>
              <a:sysClr val="window" lastClr="FFFFFF"/>
            </a:solidFill>
            <a:ln w="28575" cap="flat" cmpd="sng" algn="ctr">
              <a:solidFill>
                <a:srgbClr val="085156"/>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7F2FBB5-A517-FC2C-0138-4C8F1A4BE4C3}"/>
                </a:ext>
              </a:extLst>
            </p:cNvPr>
            <p:cNvSpPr/>
            <p:nvPr/>
          </p:nvSpPr>
          <p:spPr>
            <a:xfrm>
              <a:off x="4812503" y="3575768"/>
              <a:ext cx="2673786" cy="2062103"/>
            </a:xfrm>
            <a:prstGeom prst="rect">
              <a:avLst/>
            </a:prstGeom>
            <a:noFill/>
          </p:spPr>
          <p:txBody>
            <a:bodyPr wrap="square">
              <a:spAutoFit/>
            </a:bodyPr>
            <a:lstStyle/>
            <a:p>
              <a:pPr algn="ctr" defTabSz="457200"/>
              <a:r>
                <a:rPr lang="en-US" sz="3200" dirty="0">
                  <a:solidFill>
                    <a:srgbClr val="085156"/>
                  </a:solidFill>
                  <a:ea typeface="Calibri" charset="0"/>
                  <a:cs typeface="Calibri" charset="0"/>
                </a:rPr>
                <a:t>5 FORMAS DE DESBLOQUEAR VALOR
</a:t>
              </a:r>
            </a:p>
          </p:txBody>
        </p:sp>
      </p:grpSp>
      <p:grpSp>
        <p:nvGrpSpPr>
          <p:cNvPr id="38" name="Group 37">
            <a:extLst>
              <a:ext uri="{FF2B5EF4-FFF2-40B4-BE49-F238E27FC236}">
                <a16:creationId xmlns:a16="http://schemas.microsoft.com/office/drawing/2014/main" id="{867FAC69-C7BE-DB49-3EB3-25F83238F35C}"/>
              </a:ext>
            </a:extLst>
          </p:cNvPr>
          <p:cNvGrpSpPr/>
          <p:nvPr/>
        </p:nvGrpSpPr>
        <p:grpSpPr>
          <a:xfrm>
            <a:off x="7109408" y="93704"/>
            <a:ext cx="5029104" cy="3618212"/>
            <a:chOff x="7109408" y="514630"/>
            <a:chExt cx="4666987" cy="3197286"/>
          </a:xfrm>
        </p:grpSpPr>
        <p:sp>
          <p:nvSpPr>
            <p:cNvPr id="5" name="Oval 4">
              <a:extLst>
                <a:ext uri="{FF2B5EF4-FFF2-40B4-BE49-F238E27FC236}">
                  <a16:creationId xmlns:a16="http://schemas.microsoft.com/office/drawing/2014/main" id="{BF3EFA92-21B6-DFDB-8274-DB2F425B4FEF}"/>
                </a:ext>
              </a:extLst>
            </p:cNvPr>
            <p:cNvSpPr/>
            <p:nvPr/>
          </p:nvSpPr>
          <p:spPr>
            <a:xfrm>
              <a:off x="8095554" y="514630"/>
              <a:ext cx="3680841" cy="2904480"/>
            </a:xfrm>
            <a:prstGeom prst="ellipse">
              <a:avLst/>
            </a:prstGeom>
            <a:solidFill>
              <a:schemeClr val="accent4">
                <a:lumMod val="75000"/>
              </a:schemeClr>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634EEB4B-47FF-5916-F963-A71F598DA9E3}"/>
                </a:ext>
              </a:extLst>
            </p:cNvPr>
            <p:cNvCxnSpPr>
              <a:cxnSpLocks/>
            </p:cNvCxnSpPr>
            <p:nvPr/>
          </p:nvCxnSpPr>
          <p:spPr>
            <a:xfrm flipV="1">
              <a:off x="7554332" y="2636745"/>
              <a:ext cx="773841" cy="652045"/>
            </a:xfrm>
            <a:prstGeom prst="line">
              <a:avLst/>
            </a:prstGeom>
            <a:noFill/>
            <a:ln w="28575" cap="flat" cmpd="sng" algn="ctr">
              <a:solidFill>
                <a:srgbClr val="085156"/>
              </a:solidFill>
              <a:prstDash val="sysDot"/>
              <a:miter lim="800000"/>
            </a:ln>
            <a:effectLst/>
          </p:spPr>
        </p:cxnSp>
        <p:sp>
          <p:nvSpPr>
            <p:cNvPr id="11" name="Oval 10">
              <a:extLst>
                <a:ext uri="{FF2B5EF4-FFF2-40B4-BE49-F238E27FC236}">
                  <a16:creationId xmlns:a16="http://schemas.microsoft.com/office/drawing/2014/main" id="{5194690D-086F-D532-D26E-AE0456622836}"/>
                </a:ext>
              </a:extLst>
            </p:cNvPr>
            <p:cNvSpPr/>
            <p:nvPr/>
          </p:nvSpPr>
          <p:spPr>
            <a:xfrm>
              <a:off x="7109408" y="3175093"/>
              <a:ext cx="572472" cy="536823"/>
            </a:xfrm>
            <a:prstGeom prst="ellipse">
              <a:avLst/>
            </a:prstGeom>
            <a:solidFill>
              <a:schemeClr val="accent3"/>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descr="Tools">
              <a:extLst>
                <a:ext uri="{FF2B5EF4-FFF2-40B4-BE49-F238E27FC236}">
                  <a16:creationId xmlns:a16="http://schemas.microsoft.com/office/drawing/2014/main" id="{716D7D5F-1215-3318-E7EF-A92A8EB6F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28196" y="3296845"/>
              <a:ext cx="322042" cy="301988"/>
            </a:xfrm>
            <a:prstGeom prst="rect">
              <a:avLst/>
            </a:prstGeom>
          </p:spPr>
        </p:pic>
        <p:sp>
          <p:nvSpPr>
            <p:cNvPr id="19" name="Rectangle 18">
              <a:extLst>
                <a:ext uri="{FF2B5EF4-FFF2-40B4-BE49-F238E27FC236}">
                  <a16:creationId xmlns:a16="http://schemas.microsoft.com/office/drawing/2014/main" id="{2EDBA3B7-1AC9-FCC0-CD13-F9A71AAF531E}"/>
                </a:ext>
              </a:extLst>
            </p:cNvPr>
            <p:cNvSpPr/>
            <p:nvPr/>
          </p:nvSpPr>
          <p:spPr>
            <a:xfrm>
              <a:off x="8142742" y="704723"/>
              <a:ext cx="3531808" cy="1958193"/>
            </a:xfrm>
            <a:prstGeom prst="rect">
              <a:avLst/>
            </a:prstGeom>
            <a:noFill/>
          </p:spPr>
          <p:txBody>
            <a:bodyPr wrap="square">
              <a:spAutoFit/>
            </a:bodyPr>
            <a:lstStyle/>
            <a:p>
              <a:pPr algn="ctr" defTabSz="457200"/>
              <a:r>
                <a:rPr lang="en-US" sz="2000" dirty="0">
                  <a:solidFill>
                    <a:prstClr val="white"/>
                  </a:solidFill>
                  <a:effectLst>
                    <a:outerShdw blurRad="38100" dist="38100" dir="2700000" algn="tl">
                      <a:srgbClr val="000000">
                        <a:alpha val="43137"/>
                      </a:srgbClr>
                    </a:outerShdw>
                  </a:effectLst>
                  <a:cs typeface="Calibri" charset="0"/>
                </a:rPr>
                <a:t>4</a:t>
              </a:r>
              <a:r>
                <a:rPr lang="es-ES" sz="2000" dirty="0">
                  <a:solidFill>
                    <a:prstClr val="white"/>
                  </a:solidFill>
                  <a:effectLst>
                    <a:outerShdw blurRad="38100" dist="38100" dir="2700000" algn="tl">
                      <a:srgbClr val="000000">
                        <a:alpha val="43137"/>
                      </a:srgbClr>
                    </a:outerShdw>
                  </a:effectLst>
                  <a:cs typeface="Calibri" charset="0"/>
                </a:rPr>
                <a:t> TRANSFORMACIÓN DEL MODELO DE NEGOCIO</a:t>
              </a:r>
              <a:endParaRPr lang="en-US" sz="1600" dirty="0">
                <a:solidFill>
                  <a:prstClr val="white"/>
                </a:solidFill>
                <a:ea typeface="Calibri" charset="0"/>
                <a:cs typeface="Calibri" charset="0"/>
              </a:endParaRPr>
            </a:p>
            <a:p>
              <a:pPr algn="ctr" defTabSz="457200"/>
              <a:r>
                <a:rPr lang="es-ES" sz="1400" dirty="0">
                  <a:solidFill>
                    <a:prstClr val="white"/>
                  </a:solidFill>
                  <a:ea typeface="Calibri" charset="0"/>
                  <a:cs typeface="Calibri" charset="0"/>
                </a:rPr>
                <a:t>¿Está cambiando el </a:t>
              </a:r>
              <a:r>
                <a:rPr lang="es-ES" sz="1400" dirty="0" err="1">
                  <a:solidFill>
                    <a:prstClr val="white"/>
                  </a:solidFill>
                  <a:ea typeface="Calibri" charset="0"/>
                  <a:cs typeface="Calibri" charset="0"/>
                </a:rPr>
                <a:t>big</a:t>
              </a:r>
              <a:r>
                <a:rPr lang="es-ES" sz="1400" dirty="0">
                  <a:solidFill>
                    <a:prstClr val="white"/>
                  </a:solidFill>
                  <a:ea typeface="Calibri" charset="0"/>
                  <a:cs typeface="Calibri" charset="0"/>
                </a:rPr>
                <a:t> data la competitividad relativa de los jugadores de nuestra industria?
Qué son las nuevas fuentes de datos
 ¿Disponible en la industria?
¿Podríamos ser más competitivos si 
Utilizamos un sistema basado en datos ?
¿Modelo de negocio?</a:t>
              </a:r>
              <a:endParaRPr lang="en-US" sz="1400" dirty="0">
                <a:solidFill>
                  <a:prstClr val="white"/>
                </a:solidFill>
                <a:ea typeface="Calibri" charset="0"/>
                <a:cs typeface="Calibri" charset="0"/>
              </a:endParaRPr>
            </a:p>
          </p:txBody>
        </p:sp>
      </p:grpSp>
      <p:grpSp>
        <p:nvGrpSpPr>
          <p:cNvPr id="39" name="Group 38">
            <a:extLst>
              <a:ext uri="{FF2B5EF4-FFF2-40B4-BE49-F238E27FC236}">
                <a16:creationId xmlns:a16="http://schemas.microsoft.com/office/drawing/2014/main" id="{ACB29CB7-0301-7FF0-D4AF-73B8C9FE407B}"/>
              </a:ext>
            </a:extLst>
          </p:cNvPr>
          <p:cNvGrpSpPr/>
          <p:nvPr/>
        </p:nvGrpSpPr>
        <p:grpSpPr>
          <a:xfrm>
            <a:off x="7217326" y="3465514"/>
            <a:ext cx="4945555" cy="2693774"/>
            <a:chOff x="7217326" y="3465514"/>
            <a:chExt cx="4945555" cy="2693774"/>
          </a:xfrm>
        </p:grpSpPr>
        <p:sp>
          <p:nvSpPr>
            <p:cNvPr id="3" name="Oval 2">
              <a:extLst>
                <a:ext uri="{FF2B5EF4-FFF2-40B4-BE49-F238E27FC236}">
                  <a16:creationId xmlns:a16="http://schemas.microsoft.com/office/drawing/2014/main" id="{2C03756F-DA77-BF92-FFA3-13205FD0A46D}"/>
                </a:ext>
              </a:extLst>
            </p:cNvPr>
            <p:cNvSpPr/>
            <p:nvPr/>
          </p:nvSpPr>
          <p:spPr>
            <a:xfrm>
              <a:off x="8268084" y="3465514"/>
              <a:ext cx="3828977" cy="2693774"/>
            </a:xfrm>
            <a:prstGeom prst="ellipse">
              <a:avLst/>
            </a:prstGeom>
            <a:solidFill>
              <a:schemeClr val="accent4"/>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B0BB2CE0-DAF3-625D-EF37-FA8F158F6426}"/>
                </a:ext>
              </a:extLst>
            </p:cNvPr>
            <p:cNvCxnSpPr>
              <a:cxnSpLocks/>
            </p:cNvCxnSpPr>
            <p:nvPr/>
          </p:nvCxnSpPr>
          <p:spPr>
            <a:xfrm flipH="1">
              <a:off x="7556169" y="4522030"/>
              <a:ext cx="740153" cy="366223"/>
            </a:xfrm>
            <a:prstGeom prst="line">
              <a:avLst/>
            </a:prstGeom>
            <a:noFill/>
            <a:ln w="28575" cap="flat" cmpd="sng" algn="ctr">
              <a:solidFill>
                <a:srgbClr val="085156"/>
              </a:solidFill>
              <a:prstDash val="sysDot"/>
              <a:miter lim="800000"/>
            </a:ln>
            <a:effectLst/>
          </p:spPr>
        </p:cxnSp>
        <p:sp>
          <p:nvSpPr>
            <p:cNvPr id="15" name="Oval 14">
              <a:extLst>
                <a:ext uri="{FF2B5EF4-FFF2-40B4-BE49-F238E27FC236}">
                  <a16:creationId xmlns:a16="http://schemas.microsoft.com/office/drawing/2014/main" id="{651970DA-1048-4732-F7A8-A13BBC5C2C46}"/>
                </a:ext>
              </a:extLst>
            </p:cNvPr>
            <p:cNvSpPr/>
            <p:nvPr/>
          </p:nvSpPr>
          <p:spPr>
            <a:xfrm>
              <a:off x="7217326" y="4694694"/>
              <a:ext cx="572472" cy="536823"/>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Graphic 15" descr="Magnifying glass">
              <a:extLst>
                <a:ext uri="{FF2B5EF4-FFF2-40B4-BE49-F238E27FC236}">
                  <a16:creationId xmlns:a16="http://schemas.microsoft.com/office/drawing/2014/main" id="{9B8DEDA5-7078-776E-1ECC-032CA6EABC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57087" y="4808455"/>
              <a:ext cx="322042" cy="301988"/>
            </a:xfrm>
            <a:prstGeom prst="rect">
              <a:avLst/>
            </a:prstGeom>
          </p:spPr>
        </p:pic>
        <p:sp>
          <p:nvSpPr>
            <p:cNvPr id="20" name="Rectangle 19">
              <a:extLst>
                <a:ext uri="{FF2B5EF4-FFF2-40B4-BE49-F238E27FC236}">
                  <a16:creationId xmlns:a16="http://schemas.microsoft.com/office/drawing/2014/main" id="{0E8A7102-4416-C1A8-1C6B-C5863D814790}"/>
                </a:ext>
              </a:extLst>
            </p:cNvPr>
            <p:cNvSpPr/>
            <p:nvPr/>
          </p:nvSpPr>
          <p:spPr>
            <a:xfrm>
              <a:off x="8202262" y="3625063"/>
              <a:ext cx="3960619" cy="2323713"/>
            </a:xfrm>
            <a:prstGeom prst="rect">
              <a:avLst/>
            </a:prstGeom>
            <a:noFill/>
          </p:spPr>
          <p:txBody>
            <a:bodyPr wrap="square">
              <a:spAutoFit/>
            </a:bodyPr>
            <a:lstStyle/>
            <a:p>
              <a:pPr algn="ctr" defTabSz="457200"/>
              <a:r>
                <a:rPr lang="en-US" sz="2000" dirty="0">
                  <a:solidFill>
                    <a:prstClr val="white"/>
                  </a:solidFill>
                  <a:effectLst>
                    <a:outerShdw blurRad="38100" dist="38100" dir="2700000" algn="tl">
                      <a:srgbClr val="000000">
                        <a:alpha val="43137"/>
                      </a:srgbClr>
                    </a:outerShdw>
                  </a:effectLst>
                  <a:cs typeface="Calibri" charset="0"/>
                </a:rPr>
                <a:t>5. </a:t>
              </a:r>
              <a:r>
                <a:rPr lang="es-ES" sz="2000" dirty="0">
                  <a:solidFill>
                    <a:prstClr val="white"/>
                  </a:solidFill>
                  <a:effectLst>
                    <a:outerShdw blurRad="38100" dist="38100" dir="2700000" algn="tl">
                      <a:srgbClr val="000000">
                        <a:alpha val="43137"/>
                      </a:srgbClr>
                    </a:outerShdw>
                  </a:effectLst>
                  <a:cs typeface="Calibri" charset="0"/>
                </a:rPr>
                <a:t>CREACIÓN DE NEGOCIOS CENTRADA EN DATOS</a:t>
              </a:r>
              <a:endParaRPr lang="en-US" sz="650" dirty="0">
                <a:solidFill>
                  <a:prstClr val="white"/>
                </a:solidFill>
                <a:ea typeface="Calibri" charset="0"/>
                <a:cs typeface="Calibri" charset="0"/>
              </a:endParaRPr>
            </a:p>
            <a:p>
              <a:pPr algn="ctr" defTabSz="457200"/>
              <a:r>
                <a:rPr lang="es-ES" sz="1500" dirty="0">
                  <a:solidFill>
                    <a:prstClr val="white"/>
                  </a:solidFill>
                  <a:ea typeface="Calibri" charset="0"/>
                  <a:cs typeface="Calibri" charset="0"/>
                </a:rPr>
                <a:t>¿Generamos grandes volúmenes de datos?
¿Podrían esos datos beneficiar a otras organizaciones, tanto dentro como fuera de la industria?
¿Podría ser utilizado por otras 
empresas sin destruir? 
¿Nuestra principal ventaja?</a:t>
              </a:r>
              <a:endParaRPr lang="en-US" sz="1500" dirty="0">
                <a:solidFill>
                  <a:prstClr val="white"/>
                </a:solidFill>
                <a:ea typeface="Calibri" charset="0"/>
                <a:cs typeface="Calibri" charset="0"/>
              </a:endParaRPr>
            </a:p>
          </p:txBody>
        </p:sp>
      </p:grpSp>
      <p:grpSp>
        <p:nvGrpSpPr>
          <p:cNvPr id="34" name="Group 33">
            <a:extLst>
              <a:ext uri="{FF2B5EF4-FFF2-40B4-BE49-F238E27FC236}">
                <a16:creationId xmlns:a16="http://schemas.microsoft.com/office/drawing/2014/main" id="{8D5791EE-B8F6-7B42-2372-7E280D50438D}"/>
              </a:ext>
            </a:extLst>
          </p:cNvPr>
          <p:cNvGrpSpPr/>
          <p:nvPr/>
        </p:nvGrpSpPr>
        <p:grpSpPr>
          <a:xfrm>
            <a:off x="105927" y="908007"/>
            <a:ext cx="5050821" cy="2832839"/>
            <a:chOff x="105927" y="908007"/>
            <a:chExt cx="5050821" cy="2832839"/>
          </a:xfrm>
        </p:grpSpPr>
        <p:sp>
          <p:nvSpPr>
            <p:cNvPr id="4" name="Oval 3">
              <a:extLst>
                <a:ext uri="{FF2B5EF4-FFF2-40B4-BE49-F238E27FC236}">
                  <a16:creationId xmlns:a16="http://schemas.microsoft.com/office/drawing/2014/main" id="{C39247CB-5EAC-F8FA-3D3E-5D96CCCF8715}"/>
                </a:ext>
              </a:extLst>
            </p:cNvPr>
            <p:cNvSpPr/>
            <p:nvPr/>
          </p:nvSpPr>
          <p:spPr>
            <a:xfrm>
              <a:off x="105927" y="908007"/>
              <a:ext cx="3896111" cy="2624696"/>
            </a:xfrm>
            <a:prstGeom prst="ellipse">
              <a:avLst/>
            </a:prstGeom>
            <a:solidFill>
              <a:schemeClr val="accent2"/>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D5B9267-8356-4D6F-0A28-A621DE458313}"/>
                </a:ext>
              </a:extLst>
            </p:cNvPr>
            <p:cNvSpPr/>
            <p:nvPr/>
          </p:nvSpPr>
          <p:spPr>
            <a:xfrm>
              <a:off x="217583" y="1364017"/>
              <a:ext cx="3815111" cy="2123658"/>
            </a:xfrm>
            <a:prstGeom prst="rect">
              <a:avLst/>
            </a:prstGeom>
            <a:noFill/>
          </p:spPr>
          <p:txBody>
            <a:bodyPr wrap="square">
              <a:spAutoFit/>
            </a:bodyPr>
            <a:lstStyle/>
            <a:p>
              <a:pPr algn="ctr" defTabSz="457200"/>
              <a:r>
                <a:rPr lang="en-US" sz="2000" dirty="0">
                  <a:solidFill>
                    <a:prstClr val="white"/>
                  </a:solidFill>
                  <a:effectLst>
                    <a:outerShdw blurRad="38100" dist="38100" dir="2700000" algn="tl">
                      <a:srgbClr val="000000">
                        <a:alpha val="43137"/>
                      </a:srgbClr>
                    </a:outerShdw>
                  </a:effectLst>
                  <a:cs typeface="Calibri" charset="0"/>
                </a:rPr>
                <a:t>2. GESTIÓN DE LA INFORMACIÓN</a:t>
              </a:r>
              <a:endParaRPr lang="en-US" sz="650" dirty="0">
                <a:solidFill>
                  <a:prstClr val="white"/>
                </a:solidFill>
                <a:ea typeface="Calibri" charset="0"/>
                <a:cs typeface="Calibri" charset="0"/>
              </a:endParaRPr>
            </a:p>
            <a:p>
              <a:pPr algn="ctr" defTabSz="457200"/>
              <a:r>
                <a:rPr lang="es-ES" sz="1600" dirty="0">
                  <a:solidFill>
                    <a:prstClr val="white"/>
                  </a:solidFill>
                  <a:ea typeface="Calibri" charset="0"/>
                  <a:cs typeface="Calibri" charset="0"/>
                </a:rPr>
                <a:t>¿Qué información en tiempo real 
Permita que los ejecutivos mejoren 
¿Decisiones que afectan el resultado final?
De todos los datos, cuánto y de qué tipo
 no se está utilizando para conducir 
¿toma de decisiones?
</a:t>
              </a:r>
              <a:endParaRPr lang="en-US" sz="1600" dirty="0">
                <a:solidFill>
                  <a:prstClr val="white"/>
                </a:solidFill>
                <a:ea typeface="Calibri" charset="0"/>
                <a:cs typeface="Calibri" charset="0"/>
              </a:endParaRPr>
            </a:p>
          </p:txBody>
        </p:sp>
        <p:cxnSp>
          <p:nvCxnSpPr>
            <p:cNvPr id="23" name="Straight Connector 22">
              <a:extLst>
                <a:ext uri="{FF2B5EF4-FFF2-40B4-BE49-F238E27FC236}">
                  <a16:creationId xmlns:a16="http://schemas.microsoft.com/office/drawing/2014/main" id="{4E079948-DD30-D126-2F13-6B186ED4B9AA}"/>
                </a:ext>
              </a:extLst>
            </p:cNvPr>
            <p:cNvCxnSpPr>
              <a:cxnSpLocks/>
            </p:cNvCxnSpPr>
            <p:nvPr/>
          </p:nvCxnSpPr>
          <p:spPr>
            <a:xfrm flipH="1" flipV="1">
              <a:off x="3913473" y="2670842"/>
              <a:ext cx="802734" cy="685692"/>
            </a:xfrm>
            <a:prstGeom prst="line">
              <a:avLst/>
            </a:prstGeom>
            <a:noFill/>
            <a:ln w="28575" cap="flat" cmpd="sng" algn="ctr">
              <a:solidFill>
                <a:srgbClr val="085156"/>
              </a:solidFill>
              <a:prstDash val="sysDot"/>
              <a:miter lim="800000"/>
            </a:ln>
            <a:effectLst/>
          </p:spPr>
        </p:cxnSp>
        <p:sp>
          <p:nvSpPr>
            <p:cNvPr id="24" name="Oval 23">
              <a:extLst>
                <a:ext uri="{FF2B5EF4-FFF2-40B4-BE49-F238E27FC236}">
                  <a16:creationId xmlns:a16="http://schemas.microsoft.com/office/drawing/2014/main" id="{570142D8-CD9B-3D1A-EE1B-D06D02210F70}"/>
                </a:ext>
              </a:extLst>
            </p:cNvPr>
            <p:cNvSpPr/>
            <p:nvPr/>
          </p:nvSpPr>
          <p:spPr>
            <a:xfrm>
              <a:off x="4584276" y="3204023"/>
              <a:ext cx="572472" cy="536823"/>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5" name="Graphic 24" descr="Document">
              <a:extLst>
                <a:ext uri="{FF2B5EF4-FFF2-40B4-BE49-F238E27FC236}">
                  <a16:creationId xmlns:a16="http://schemas.microsoft.com/office/drawing/2014/main" id="{4B230A8F-9B3C-8BAC-86CC-20F7810CA5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09490" y="3323075"/>
              <a:ext cx="322042" cy="301988"/>
            </a:xfrm>
            <a:prstGeom prst="rect">
              <a:avLst/>
            </a:prstGeom>
          </p:spPr>
        </p:pic>
      </p:grpSp>
      <p:grpSp>
        <p:nvGrpSpPr>
          <p:cNvPr id="33" name="Group 32">
            <a:extLst>
              <a:ext uri="{FF2B5EF4-FFF2-40B4-BE49-F238E27FC236}">
                <a16:creationId xmlns:a16="http://schemas.microsoft.com/office/drawing/2014/main" id="{A50FD11E-0A9C-F536-76AA-BD40036D69A3}"/>
              </a:ext>
            </a:extLst>
          </p:cNvPr>
          <p:cNvGrpSpPr/>
          <p:nvPr/>
        </p:nvGrpSpPr>
        <p:grpSpPr>
          <a:xfrm>
            <a:off x="273895" y="3666839"/>
            <a:ext cx="4783334" cy="2823309"/>
            <a:chOff x="273895" y="3666839"/>
            <a:chExt cx="4783334" cy="2823309"/>
          </a:xfrm>
        </p:grpSpPr>
        <p:grpSp>
          <p:nvGrpSpPr>
            <p:cNvPr id="32" name="Group 31">
              <a:extLst>
                <a:ext uri="{FF2B5EF4-FFF2-40B4-BE49-F238E27FC236}">
                  <a16:creationId xmlns:a16="http://schemas.microsoft.com/office/drawing/2014/main" id="{412A6B15-DF40-EC24-D2D3-9313C40AE1ED}"/>
                </a:ext>
              </a:extLst>
            </p:cNvPr>
            <p:cNvGrpSpPr/>
            <p:nvPr/>
          </p:nvGrpSpPr>
          <p:grpSpPr>
            <a:xfrm>
              <a:off x="273895" y="3666839"/>
              <a:ext cx="3854753" cy="2823309"/>
              <a:chOff x="273895" y="3666839"/>
              <a:chExt cx="3854753" cy="2823309"/>
            </a:xfrm>
          </p:grpSpPr>
          <p:sp>
            <p:nvSpPr>
              <p:cNvPr id="2" name="Oval 1">
                <a:extLst>
                  <a:ext uri="{FF2B5EF4-FFF2-40B4-BE49-F238E27FC236}">
                    <a16:creationId xmlns:a16="http://schemas.microsoft.com/office/drawing/2014/main" id="{703D9BE0-54D2-EA68-EEEE-AD751991C7A2}"/>
                  </a:ext>
                </a:extLst>
              </p:cNvPr>
              <p:cNvSpPr/>
              <p:nvPr/>
            </p:nvSpPr>
            <p:spPr>
              <a:xfrm>
                <a:off x="273895" y="3666839"/>
                <a:ext cx="3854753" cy="2601859"/>
              </a:xfrm>
              <a:prstGeom prst="ellipse">
                <a:avLst/>
              </a:prstGeom>
              <a:solidFill>
                <a:schemeClr val="accent2">
                  <a:lumMod val="75000"/>
                </a:schemeClr>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0A23EBD-6EB3-21AC-62EE-8908E3E67718}"/>
                  </a:ext>
                </a:extLst>
              </p:cNvPr>
              <p:cNvSpPr/>
              <p:nvPr/>
            </p:nvSpPr>
            <p:spPr>
              <a:xfrm>
                <a:off x="354199" y="3874047"/>
                <a:ext cx="3694144" cy="2616101"/>
              </a:xfrm>
              <a:prstGeom prst="rect">
                <a:avLst/>
              </a:prstGeom>
              <a:noFill/>
            </p:spPr>
            <p:txBody>
              <a:bodyPr wrap="square">
                <a:spAutoFit/>
              </a:bodyPr>
              <a:lstStyle/>
              <a:p>
                <a:pPr algn="ctr" defTabSz="457200"/>
                <a:r>
                  <a:rPr lang="en-US" sz="2000" dirty="0">
                    <a:solidFill>
                      <a:prstClr val="white"/>
                    </a:solidFill>
                    <a:effectLst>
                      <a:outerShdw blurRad="38100" dist="38100" dir="2700000" algn="tl">
                        <a:srgbClr val="000000">
                          <a:alpha val="43137"/>
                        </a:srgbClr>
                      </a:outerShdw>
                    </a:effectLst>
                    <a:ea typeface="Calibri" charset="0"/>
                    <a:cs typeface="Calibri" charset="0"/>
                  </a:rPr>
                  <a:t>1. ANÁLISIS DE PROCESOS</a:t>
                </a:r>
                <a:endParaRPr lang="en-US" sz="650" dirty="0">
                  <a:solidFill>
                    <a:prstClr val="white"/>
                  </a:solidFill>
                  <a:ea typeface="Calibri" charset="0"/>
                  <a:cs typeface="Calibri" charset="0"/>
                </a:endParaRPr>
              </a:p>
              <a:p>
                <a:pPr algn="ctr" defTabSz="457200"/>
                <a:r>
                  <a:rPr lang="es-ES" sz="1600" dirty="0">
                    <a:solidFill>
                      <a:prstClr val="white"/>
                    </a:solidFill>
                    <a:ea typeface="Calibri" charset="0"/>
                    <a:cs typeface="Calibri" charset="0"/>
                  </a:rPr>
                  <a:t>¿Cómo podemos integrar la analítica en los procesos cotidianos?
¿Qué procesos pueden beneficiarse del análisis automático y repetible en tiempo real?
¿Podrían nuestros sistemas back-</a:t>
                </a:r>
                <a:r>
                  <a:rPr lang="es-ES" sz="1600" dirty="0" err="1">
                    <a:solidFill>
                      <a:prstClr val="white"/>
                    </a:solidFill>
                    <a:ea typeface="Calibri" charset="0"/>
                    <a:cs typeface="Calibri" charset="0"/>
                  </a:rPr>
                  <a:t>end</a:t>
                </a:r>
                <a:r>
                  <a:rPr lang="es-ES" sz="1600" dirty="0">
                    <a:solidFill>
                      <a:prstClr val="white"/>
                    </a:solidFill>
                    <a:ea typeface="Calibri" charset="0"/>
                    <a:cs typeface="Calibri" charset="0"/>
                  </a:rPr>
                  <a:t> beneficiarse
 de análisis de datos?
</a:t>
                </a:r>
                <a:endParaRPr lang="en-US" sz="1600" dirty="0">
                  <a:solidFill>
                    <a:prstClr val="white"/>
                  </a:solidFill>
                  <a:ea typeface="Calibri" charset="0"/>
                  <a:cs typeface="Calibri" charset="0"/>
                </a:endParaRPr>
              </a:p>
            </p:txBody>
          </p:sp>
        </p:grpSp>
        <p:grpSp>
          <p:nvGrpSpPr>
            <p:cNvPr id="31" name="Group 30">
              <a:extLst>
                <a:ext uri="{FF2B5EF4-FFF2-40B4-BE49-F238E27FC236}">
                  <a16:creationId xmlns:a16="http://schemas.microsoft.com/office/drawing/2014/main" id="{A22492A5-256A-BB5B-2511-8BFC47AAC39E}"/>
                </a:ext>
              </a:extLst>
            </p:cNvPr>
            <p:cNvGrpSpPr/>
            <p:nvPr/>
          </p:nvGrpSpPr>
          <p:grpSpPr>
            <a:xfrm>
              <a:off x="4005232" y="4513590"/>
              <a:ext cx="1051997" cy="707568"/>
              <a:chOff x="4005232" y="4513590"/>
              <a:chExt cx="1051997" cy="707568"/>
            </a:xfrm>
          </p:grpSpPr>
          <p:cxnSp>
            <p:nvCxnSpPr>
              <p:cNvPr id="26" name="Straight Connector 25">
                <a:extLst>
                  <a:ext uri="{FF2B5EF4-FFF2-40B4-BE49-F238E27FC236}">
                    <a16:creationId xmlns:a16="http://schemas.microsoft.com/office/drawing/2014/main" id="{F2A9D293-A73D-BB4D-F8F4-3BDF1496EB61}"/>
                  </a:ext>
                </a:extLst>
              </p:cNvPr>
              <p:cNvCxnSpPr>
                <a:cxnSpLocks/>
              </p:cNvCxnSpPr>
              <p:nvPr/>
            </p:nvCxnSpPr>
            <p:spPr>
              <a:xfrm>
                <a:off x="4005232" y="4513590"/>
                <a:ext cx="740153" cy="366223"/>
              </a:xfrm>
              <a:prstGeom prst="line">
                <a:avLst/>
              </a:prstGeom>
              <a:noFill/>
              <a:ln w="28575" cap="flat" cmpd="sng" algn="ctr">
                <a:solidFill>
                  <a:srgbClr val="085156"/>
                </a:solidFill>
                <a:prstDash val="sysDot"/>
                <a:miter lim="800000"/>
              </a:ln>
              <a:effectLst/>
            </p:spPr>
          </p:cxnSp>
          <p:sp>
            <p:nvSpPr>
              <p:cNvPr id="27" name="Oval 26">
                <a:extLst>
                  <a:ext uri="{FF2B5EF4-FFF2-40B4-BE49-F238E27FC236}">
                    <a16:creationId xmlns:a16="http://schemas.microsoft.com/office/drawing/2014/main" id="{1090E5A9-B24E-7B28-57F4-C51B7CD0CB33}"/>
                  </a:ext>
                </a:extLst>
              </p:cNvPr>
              <p:cNvSpPr/>
              <p:nvPr/>
            </p:nvSpPr>
            <p:spPr>
              <a:xfrm>
                <a:off x="4484757" y="4684335"/>
                <a:ext cx="572472" cy="536823"/>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schemeClr val="accent2">
                      <a:lumMod val="75000"/>
                    </a:schemeClr>
                  </a:solidFill>
                  <a:effectLst/>
                  <a:uLnTx/>
                  <a:uFillTx/>
                  <a:latin typeface="Calibri" panose="020F0502020204030204"/>
                  <a:ea typeface="+mn-ea"/>
                  <a:cs typeface="+mn-cs"/>
                </a:endParaRPr>
              </a:p>
            </p:txBody>
          </p:sp>
          <p:pic>
            <p:nvPicPr>
              <p:cNvPr id="28" name="Graphic 27" descr="Single gear">
                <a:extLst>
                  <a:ext uri="{FF2B5EF4-FFF2-40B4-BE49-F238E27FC236}">
                    <a16:creationId xmlns:a16="http://schemas.microsoft.com/office/drawing/2014/main" id="{0D8D0ECE-0056-D210-2CB9-0B7995C8317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47874" y="4757010"/>
                <a:ext cx="439561" cy="412189"/>
              </a:xfrm>
              <a:prstGeom prst="rect">
                <a:avLst/>
              </a:prstGeom>
            </p:spPr>
          </p:pic>
        </p:grpSp>
      </p:grpSp>
      <p:grpSp>
        <p:nvGrpSpPr>
          <p:cNvPr id="29" name="Group 28">
            <a:extLst>
              <a:ext uri="{FF2B5EF4-FFF2-40B4-BE49-F238E27FC236}">
                <a16:creationId xmlns:a16="http://schemas.microsoft.com/office/drawing/2014/main" id="{76E23481-AB93-37B7-D0C8-BD5EA187C6B2}"/>
              </a:ext>
            </a:extLst>
          </p:cNvPr>
          <p:cNvGrpSpPr/>
          <p:nvPr/>
        </p:nvGrpSpPr>
        <p:grpSpPr>
          <a:xfrm>
            <a:off x="4002038" y="101059"/>
            <a:ext cx="4062860" cy="3147504"/>
            <a:chOff x="4002038" y="101059"/>
            <a:chExt cx="4062860" cy="3147504"/>
          </a:xfrm>
        </p:grpSpPr>
        <p:grpSp>
          <p:nvGrpSpPr>
            <p:cNvPr id="36" name="Group 35">
              <a:extLst>
                <a:ext uri="{FF2B5EF4-FFF2-40B4-BE49-F238E27FC236}">
                  <a16:creationId xmlns:a16="http://schemas.microsoft.com/office/drawing/2014/main" id="{D08EBF67-2371-26EE-0A43-E139F6CB197F}"/>
                </a:ext>
              </a:extLst>
            </p:cNvPr>
            <p:cNvGrpSpPr/>
            <p:nvPr/>
          </p:nvGrpSpPr>
          <p:grpSpPr>
            <a:xfrm>
              <a:off x="4002038" y="101059"/>
              <a:ext cx="4062860" cy="2824199"/>
              <a:chOff x="4002038" y="101059"/>
              <a:chExt cx="4062860" cy="2824199"/>
            </a:xfrm>
          </p:grpSpPr>
          <p:cxnSp>
            <p:nvCxnSpPr>
              <p:cNvPr id="8" name="Straight Connector 7">
                <a:extLst>
                  <a:ext uri="{FF2B5EF4-FFF2-40B4-BE49-F238E27FC236}">
                    <a16:creationId xmlns:a16="http://schemas.microsoft.com/office/drawing/2014/main" id="{5B9CFA39-883A-4F99-D20A-C32157FF02EA}"/>
                  </a:ext>
                </a:extLst>
              </p:cNvPr>
              <p:cNvCxnSpPr>
                <a:cxnSpLocks/>
              </p:cNvCxnSpPr>
              <p:nvPr/>
            </p:nvCxnSpPr>
            <p:spPr>
              <a:xfrm>
                <a:off x="6123605" y="1805990"/>
                <a:ext cx="0" cy="1119268"/>
              </a:xfrm>
              <a:prstGeom prst="line">
                <a:avLst/>
              </a:prstGeom>
              <a:noFill/>
              <a:ln w="28575" cap="flat" cmpd="sng" algn="ctr">
                <a:solidFill>
                  <a:srgbClr val="085156"/>
                </a:solidFill>
                <a:prstDash val="sysDot"/>
                <a:miter lim="800000"/>
              </a:ln>
              <a:effectLst/>
            </p:spPr>
          </p:cxnSp>
          <p:sp>
            <p:nvSpPr>
              <p:cNvPr id="21" name="Oval 20">
                <a:extLst>
                  <a:ext uri="{FF2B5EF4-FFF2-40B4-BE49-F238E27FC236}">
                    <a16:creationId xmlns:a16="http://schemas.microsoft.com/office/drawing/2014/main" id="{9DBD6B5B-4151-0FA0-23E2-30A162ED6477}"/>
                  </a:ext>
                </a:extLst>
              </p:cNvPr>
              <p:cNvSpPr/>
              <p:nvPr/>
            </p:nvSpPr>
            <p:spPr>
              <a:xfrm>
                <a:off x="4002038" y="101059"/>
                <a:ext cx="4062860" cy="2493920"/>
              </a:xfrm>
              <a:prstGeom prst="ellipse">
                <a:avLst/>
              </a:prstGeom>
              <a:solidFill>
                <a:schemeClr val="accent3">
                  <a:lumMod val="75000"/>
                </a:schemeClr>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F3A8EA5-1C94-AB1E-82FC-0E88C6E3278F}"/>
                  </a:ext>
                </a:extLst>
              </p:cNvPr>
              <p:cNvSpPr/>
              <p:nvPr/>
            </p:nvSpPr>
            <p:spPr>
              <a:xfrm>
                <a:off x="4113694" y="569129"/>
                <a:ext cx="3768807" cy="1785104"/>
              </a:xfrm>
              <a:prstGeom prst="rect">
                <a:avLst/>
              </a:prstGeom>
              <a:noFill/>
            </p:spPr>
            <p:txBody>
              <a:bodyPr wrap="square">
                <a:spAutoFit/>
              </a:bodyPr>
              <a:lstStyle/>
              <a:p>
                <a:pPr algn="ctr" defTabSz="457200"/>
                <a:r>
                  <a:rPr lang="en-US" sz="2000" dirty="0">
                    <a:solidFill>
                      <a:prstClr val="white"/>
                    </a:solidFill>
                    <a:effectLst>
                      <a:outerShdw blurRad="38100" dist="38100" dir="2700000" algn="tl">
                        <a:srgbClr val="000000">
                          <a:alpha val="43137"/>
                        </a:srgbClr>
                      </a:outerShdw>
                    </a:effectLst>
                    <a:cs typeface="Calibri" charset="0"/>
                  </a:rPr>
                  <a:t>3. </a:t>
                </a:r>
                <a:r>
                  <a:rPr lang="es-ES" sz="2000" dirty="0">
                    <a:solidFill>
                      <a:prstClr val="white"/>
                    </a:solidFill>
                    <a:effectLst>
                      <a:outerShdw blurRad="38100" dist="38100" dir="2700000" algn="tl">
                        <a:srgbClr val="000000">
                          <a:alpha val="43137"/>
                        </a:srgbClr>
                      </a:outerShdw>
                    </a:effectLst>
                    <a:cs typeface="Calibri" charset="0"/>
                  </a:rPr>
                  <a:t>ANÁLISIS ESTRATÉGICO PARA EL VALOR</a:t>
                </a:r>
                <a:endParaRPr lang="en-US" sz="1600" dirty="0">
                  <a:solidFill>
                    <a:prstClr val="white"/>
                  </a:solidFill>
                  <a:ea typeface="Calibri" charset="0"/>
                  <a:cs typeface="Calibri" charset="0"/>
                </a:endParaRPr>
              </a:p>
              <a:p>
                <a:pPr algn="ctr" defTabSz="457200"/>
                <a:r>
                  <a:rPr lang="es-ES" sz="1400" dirty="0">
                    <a:solidFill>
                      <a:prstClr val="white"/>
                    </a:solidFill>
                    <a:ea typeface="Calibri" charset="0"/>
                    <a:cs typeface="Calibri" charset="0"/>
                  </a:rPr>
                  <a:t>¿Qué decisiones clave generan más valor?
¿Qué nuevos datos están disponibles que no han
 ¿Se ha utilizado en estas decisiones?
Lo que las nuevas técnicas analíticas no tienen 
¿Todavía se ha aplicado plenamente?</a:t>
                </a:r>
                <a:endParaRPr lang="en-US" sz="1400" dirty="0">
                  <a:solidFill>
                    <a:prstClr val="white"/>
                  </a:solidFill>
                  <a:ea typeface="Calibri" charset="0"/>
                  <a:cs typeface="Calibri" charset="0"/>
                </a:endParaRPr>
              </a:p>
            </p:txBody>
          </p:sp>
        </p:grpSp>
        <p:grpSp>
          <p:nvGrpSpPr>
            <p:cNvPr id="35" name="Group 34">
              <a:extLst>
                <a:ext uri="{FF2B5EF4-FFF2-40B4-BE49-F238E27FC236}">
                  <a16:creationId xmlns:a16="http://schemas.microsoft.com/office/drawing/2014/main" id="{96F7644F-3449-2559-3983-E76A50AC394A}"/>
                </a:ext>
              </a:extLst>
            </p:cNvPr>
            <p:cNvGrpSpPr/>
            <p:nvPr/>
          </p:nvGrpSpPr>
          <p:grpSpPr>
            <a:xfrm>
              <a:off x="5820180" y="2711740"/>
              <a:ext cx="572472" cy="536823"/>
              <a:chOff x="5820180" y="2711740"/>
              <a:chExt cx="572472" cy="536823"/>
            </a:xfrm>
          </p:grpSpPr>
          <p:sp>
            <p:nvSpPr>
              <p:cNvPr id="13" name="Oval 12">
                <a:extLst>
                  <a:ext uri="{FF2B5EF4-FFF2-40B4-BE49-F238E27FC236}">
                    <a16:creationId xmlns:a16="http://schemas.microsoft.com/office/drawing/2014/main" id="{3DFDDD71-7CED-D088-6A6F-706AFAF41A60}"/>
                  </a:ext>
                </a:extLst>
              </p:cNvPr>
              <p:cNvSpPr/>
              <p:nvPr/>
            </p:nvSpPr>
            <p:spPr>
              <a:xfrm>
                <a:off x="5820180" y="2711740"/>
                <a:ext cx="572472" cy="536823"/>
              </a:xfrm>
              <a:prstGeom prst="ellipse">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descr="Presentation with media">
                <a:extLst>
                  <a:ext uri="{FF2B5EF4-FFF2-40B4-BE49-F238E27FC236}">
                    <a16:creationId xmlns:a16="http://schemas.microsoft.com/office/drawing/2014/main" id="{893E8A14-CA7E-8194-6471-5765837ECA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98024" y="2798868"/>
                <a:ext cx="416783" cy="390830"/>
              </a:xfrm>
              <a:prstGeom prst="rect">
                <a:avLst/>
              </a:prstGeom>
            </p:spPr>
          </p:pic>
        </p:grpSp>
      </p:grpSp>
    </p:spTree>
    <p:extLst>
      <p:ext uri="{BB962C8B-B14F-4D97-AF65-F5344CB8AC3E}">
        <p14:creationId xmlns:p14="http://schemas.microsoft.com/office/powerpoint/2010/main" val="303315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s-ES" b="1" dirty="0">
                <a:solidFill>
                  <a:schemeClr val="accent2"/>
                </a:solidFill>
              </a:rPr>
              <a:t>Caso práctico: La Escena</a:t>
            </a:r>
          </a:p>
          <a:p>
            <a:pPr marL="0" indent="0">
              <a:buClr>
                <a:schemeClr val="accent2"/>
              </a:buClr>
            </a:pPr>
            <a:endParaRPr lang="en-GB" b="1" dirty="0">
              <a:solidFill>
                <a:schemeClr val="accent2"/>
              </a:solidFill>
            </a:endParaRPr>
          </a:p>
          <a:p>
            <a:pPr marL="457200" indent="-457200">
              <a:buClr>
                <a:schemeClr val="accent2"/>
              </a:buClr>
              <a:buFont typeface="Arial" panose="020B0604020202020204" pitchFamily="34" charset="0"/>
              <a:buChar char="•"/>
            </a:pPr>
            <a:r>
              <a:rPr lang="en-GB" b="1" dirty="0"/>
              <a:t>Amazon </a:t>
            </a:r>
          </a:p>
          <a:p>
            <a:pPr marL="457200" indent="-457200">
              <a:buClr>
                <a:schemeClr val="accent2"/>
              </a:buClr>
              <a:buFont typeface="Arial" panose="020B0604020202020204" pitchFamily="34" charset="0"/>
              <a:buChar char="•"/>
            </a:pPr>
            <a:endParaRPr lang="en-GB" b="1" dirty="0"/>
          </a:p>
          <a:p>
            <a:pPr marL="457200" indent="-457200">
              <a:buClr>
                <a:schemeClr val="accent2"/>
              </a:buClr>
              <a:buFont typeface="Calibri" panose="020F0502020204030204" pitchFamily="34" charset="0"/>
              <a:buChar char="‒"/>
            </a:pPr>
            <a:r>
              <a:rPr lang="es-ES" dirty="0"/>
              <a:t>La recopilación de datos es importante, pero la forma en la que Amazon transformó los conocimientos de los clientes en un nuevo modelo de servicio personalizado es lo que realmente impulsó su crecimiento.</a:t>
            </a: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Actividad</a:t>
            </a:r>
            <a:endParaRPr lang="en-GB" dirty="0"/>
          </a:p>
        </p:txBody>
      </p:sp>
    </p:spTree>
    <p:extLst>
      <p:ext uri="{BB962C8B-B14F-4D97-AF65-F5344CB8AC3E}">
        <p14:creationId xmlns:p14="http://schemas.microsoft.com/office/powerpoint/2010/main" val="342665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4403207" cy="3995028"/>
          </a:xfrm>
        </p:spPr>
        <p:txBody>
          <a:bodyPr/>
          <a:lstStyle/>
          <a:p>
            <a:pPr marL="342900" indent="-342900">
              <a:buBlip>
                <a:blip r:embed="rId4"/>
              </a:buBlip>
            </a:pPr>
            <a:r>
              <a:rPr lang="es-ES" dirty="0"/>
              <a:t>Es el proceso de recopilación de información sobre variables de interés de manera sistemática.</a:t>
            </a:r>
          </a:p>
          <a:p>
            <a:pPr marL="0" indent="0"/>
            <a:endParaRPr lang="en-GB" dirty="0"/>
          </a:p>
          <a:p>
            <a:pPr marL="342900" indent="-342900">
              <a:buBlip>
                <a:blip r:embed="rId4"/>
              </a:buBlip>
            </a:pPr>
            <a:r>
              <a:rPr lang="es-ES" dirty="0"/>
              <a:t>¿Cuáles son las ventajas o desventajas de cada fuente de datos? </a:t>
            </a:r>
          </a:p>
          <a:p>
            <a:pPr marL="0" indent="0"/>
            <a:endParaRPr lang="en-GB" sz="1400" dirty="0">
              <a:solidFill>
                <a:prstClr val="black"/>
              </a:solidFill>
            </a:endParaRPr>
          </a:p>
          <a:p>
            <a:pPr marL="0" indent="0"/>
            <a:r>
              <a:rPr lang="en-IE" sz="1400" dirty="0">
                <a:solidFill>
                  <a:prstClr val="black"/>
                </a:solidFill>
              </a:rPr>
              <a:t>Source: </a:t>
            </a:r>
            <a:r>
              <a:rPr lang="en-IE" sz="1400" dirty="0">
                <a:solidFill>
                  <a:schemeClr val="accent2">
                    <a:lumMod val="75000"/>
                  </a:schemeClr>
                </a:solidFill>
                <a:hlinkClick r:id="rId5">
                  <a:extLst>
                    <a:ext uri="{A12FA001-AC4F-418D-AE19-62706E023703}">
                      <ahyp:hlinkClr xmlns:ahyp="http://schemas.microsoft.com/office/drawing/2018/hyperlinkcolor" val="tx"/>
                    </a:ext>
                  </a:extLst>
                </a:hlinkClick>
              </a:rPr>
              <a:t>https://ori.hhs.gov/education/products/n_illinois_u/datamanagement/dctopic.html</a:t>
            </a:r>
            <a:r>
              <a:rPr lang="en-IE" sz="1400" dirty="0">
                <a:solidFill>
                  <a:schemeClr val="accent2">
                    <a:lumMod val="75000"/>
                  </a:schemeClr>
                </a:solidFill>
              </a:rPr>
              <a:t> </a:t>
            </a:r>
          </a:p>
          <a:p>
            <a:pPr marL="342900" indent="-342900">
              <a:buBlip>
                <a:blip r:embed="rId6"/>
              </a:buBlip>
            </a:pPr>
            <a:endParaRPr lang="en-GB" dirty="0"/>
          </a:p>
          <a:p>
            <a:pPr marL="342900" indent="-342900">
              <a:buBlip>
                <a:blip r:embed="rId6"/>
              </a:buBlip>
            </a:pPr>
            <a:endParaRPr lang="en-GB" dirty="0"/>
          </a:p>
          <a:p>
            <a:pPr marL="342900" indent="-342900">
              <a:buBlip>
                <a:blip r:embed="rId6"/>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t>Recogida</a:t>
            </a:r>
            <a:r>
              <a:rPr lang="en-US" dirty="0"/>
              <a:t> de </a:t>
            </a:r>
            <a:r>
              <a:rPr lang="en-US" dirty="0" err="1"/>
              <a:t>Datos</a:t>
            </a:r>
            <a:r>
              <a:rPr lang="en-US" dirty="0"/>
              <a:t>
</a:t>
            </a:r>
          </a:p>
        </p:txBody>
      </p:sp>
      <p:grpSp>
        <p:nvGrpSpPr>
          <p:cNvPr id="2" name="Group 1">
            <a:extLst>
              <a:ext uri="{FF2B5EF4-FFF2-40B4-BE49-F238E27FC236}">
                <a16:creationId xmlns:a16="http://schemas.microsoft.com/office/drawing/2014/main" id="{3CABB70B-7B36-6076-37C8-BE6B435E9376}"/>
              </a:ext>
            </a:extLst>
          </p:cNvPr>
          <p:cNvGrpSpPr/>
          <p:nvPr/>
        </p:nvGrpSpPr>
        <p:grpSpPr>
          <a:xfrm>
            <a:off x="5482528" y="1139492"/>
            <a:ext cx="6253270" cy="4807178"/>
            <a:chOff x="3141111" y="868468"/>
            <a:chExt cx="6253270" cy="4807178"/>
          </a:xfrm>
        </p:grpSpPr>
        <p:sp>
          <p:nvSpPr>
            <p:cNvPr id="15" name="TextBox 14">
              <a:extLst>
                <a:ext uri="{FF2B5EF4-FFF2-40B4-BE49-F238E27FC236}">
                  <a16:creationId xmlns:a16="http://schemas.microsoft.com/office/drawing/2014/main" id="{A35524B8-396C-B8B4-95AE-25EBF4666904}"/>
                </a:ext>
              </a:extLst>
            </p:cNvPr>
            <p:cNvSpPr txBox="1"/>
            <p:nvPr/>
          </p:nvSpPr>
          <p:spPr>
            <a:xfrm>
              <a:off x="4437167" y="868468"/>
              <a:ext cx="3538490" cy="992579"/>
            </a:xfrm>
            <a:prstGeom prst="rect">
              <a:avLst/>
            </a:prstGeom>
            <a:noFill/>
          </p:spPr>
          <p:txBody>
            <a:bodyPr wrap="square" rtlCol="0">
              <a:spAutoFit/>
            </a:bodyPr>
            <a:lstStyle/>
            <a:p>
              <a:pPr lvl="0" algn="ctr" defTabSz="457200">
                <a:defRPr/>
              </a:pPr>
              <a:r>
                <a:rPr lang="es-ES_tradnl" sz="2925" b="1" kern="0" dirty="0">
                  <a:solidFill>
                    <a:srgbClr val="70AD47">
                      <a:lumMod val="75000"/>
                    </a:srgbClr>
                  </a:solidFill>
                </a:rPr>
                <a:t>FUENTES DE DATOS 
</a:t>
              </a:r>
              <a:endParaRPr kumimoji="0" lang="es-ES_tradnl" sz="2925" b="1" i="0" u="none" strike="noStrike" kern="0" cap="none" spc="0" normalizeH="0" baseline="0" noProof="0" dirty="0">
                <a:ln>
                  <a:noFill/>
                </a:ln>
                <a:solidFill>
                  <a:srgbClr val="70AD47">
                    <a:lumMod val="75000"/>
                  </a:srgbClr>
                </a:solidFill>
                <a:effectLst/>
                <a:uLnTx/>
                <a:uFillTx/>
              </a:endParaRPr>
            </a:p>
          </p:txBody>
        </p:sp>
        <p:sp>
          <p:nvSpPr>
            <p:cNvPr id="16" name="TextBox 15">
              <a:extLst>
                <a:ext uri="{FF2B5EF4-FFF2-40B4-BE49-F238E27FC236}">
                  <a16:creationId xmlns:a16="http://schemas.microsoft.com/office/drawing/2014/main" id="{FEDBE15A-6F49-925D-D22F-2A6AED455B21}"/>
                </a:ext>
              </a:extLst>
            </p:cNvPr>
            <p:cNvSpPr txBox="1"/>
            <p:nvPr/>
          </p:nvSpPr>
          <p:spPr>
            <a:xfrm>
              <a:off x="3141111" y="1983325"/>
              <a:ext cx="2911152" cy="442429"/>
            </a:xfrm>
            <a:prstGeom prst="rect">
              <a:avLst/>
            </a:prstGeom>
            <a:solidFill>
              <a:srgbClr val="70AD47">
                <a:lumMod val="40000"/>
                <a:lumOff val="60000"/>
              </a:srgbClr>
            </a:solidFill>
            <a:ln>
              <a:solidFill>
                <a:srgbClr val="70AD47">
                  <a:lumMod val="40000"/>
                  <a:lumOff val="60000"/>
                </a:srgbClr>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_tradnl" sz="2275" b="1" i="0" u="none" strike="noStrike" kern="0" cap="none" spc="0" normalizeH="0" baseline="0" noProof="0" dirty="0">
                  <a:ln>
                    <a:noFill/>
                  </a:ln>
                  <a:solidFill>
                    <a:prstClr val="black"/>
                  </a:solidFill>
                  <a:effectLst/>
                  <a:uLnTx/>
                  <a:uFillTx/>
                </a:rPr>
                <a:t>Interna</a:t>
              </a:r>
            </a:p>
          </p:txBody>
        </p:sp>
        <p:sp>
          <p:nvSpPr>
            <p:cNvPr id="17" name="TextBox 16">
              <a:extLst>
                <a:ext uri="{FF2B5EF4-FFF2-40B4-BE49-F238E27FC236}">
                  <a16:creationId xmlns:a16="http://schemas.microsoft.com/office/drawing/2014/main" id="{F92110A1-EC53-D704-2F19-EB54404B35D1}"/>
                </a:ext>
              </a:extLst>
            </p:cNvPr>
            <p:cNvSpPr txBox="1"/>
            <p:nvPr/>
          </p:nvSpPr>
          <p:spPr>
            <a:xfrm>
              <a:off x="6807104" y="1983325"/>
              <a:ext cx="2587277" cy="442429"/>
            </a:xfrm>
            <a:prstGeom prst="rect">
              <a:avLst/>
            </a:prstGeom>
            <a:solidFill>
              <a:srgbClr val="70AD47">
                <a:lumMod val="40000"/>
                <a:lumOff val="60000"/>
              </a:srgbClr>
            </a:solidFill>
            <a:ln>
              <a:solidFill>
                <a:srgbClr val="70AD47">
                  <a:lumMod val="40000"/>
                  <a:lumOff val="60000"/>
                </a:srgbClr>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_tradnl" sz="2275" b="1" i="0" u="none" strike="noStrike" kern="0" cap="none" spc="0" normalizeH="0" baseline="0" noProof="0" dirty="0">
                  <a:ln>
                    <a:noFill/>
                  </a:ln>
                  <a:solidFill>
                    <a:prstClr val="black"/>
                  </a:solidFill>
                  <a:effectLst/>
                  <a:uLnTx/>
                  <a:uFillTx/>
                </a:rPr>
                <a:t>Externa</a:t>
              </a:r>
            </a:p>
          </p:txBody>
        </p:sp>
        <p:sp>
          <p:nvSpPr>
            <p:cNvPr id="18" name="TextBox 17">
              <a:extLst>
                <a:ext uri="{FF2B5EF4-FFF2-40B4-BE49-F238E27FC236}">
                  <a16:creationId xmlns:a16="http://schemas.microsoft.com/office/drawing/2014/main" id="{258D993C-B76B-8A21-2ED3-9F55A0B2D7C1}"/>
                </a:ext>
              </a:extLst>
            </p:cNvPr>
            <p:cNvSpPr txBox="1"/>
            <p:nvPr/>
          </p:nvSpPr>
          <p:spPr>
            <a:xfrm>
              <a:off x="6807104" y="2582492"/>
              <a:ext cx="2587277" cy="692497"/>
            </a:xfrm>
            <a:prstGeom prst="rect">
              <a:avLst/>
            </a:prstGeom>
            <a:solidFill>
              <a:sysClr val="window" lastClr="FFFFFF"/>
            </a:solidFill>
          </p:spPr>
          <p:txBody>
            <a:bodyPr wrap="square" rtlCol="0">
              <a:spAutoFit/>
            </a:bodyPr>
            <a:lstStyle/>
            <a:p>
              <a:pPr lvl="0" algn="ctr" defTabSz="457200">
                <a:defRPr/>
              </a:pPr>
              <a:r>
                <a:rPr lang="es-ES_tradnl" sz="1950" kern="0" dirty="0">
                  <a:solidFill>
                    <a:prstClr val="black"/>
                  </a:solidFill>
                </a:rPr>
                <a:t>Datos de propiedad de terceros</a:t>
              </a:r>
              <a:endParaRPr kumimoji="0" lang="es-ES_tradnl" sz="1950" b="0" i="0" u="none" strike="noStrike" kern="0" cap="none" spc="0" normalizeH="0" baseline="0" noProof="0" dirty="0">
                <a:ln>
                  <a:noFill/>
                </a:ln>
                <a:solidFill>
                  <a:prstClr val="black"/>
                </a:solidFill>
                <a:effectLst/>
                <a:uLnTx/>
                <a:uFillTx/>
              </a:endParaRPr>
            </a:p>
          </p:txBody>
        </p:sp>
        <p:sp>
          <p:nvSpPr>
            <p:cNvPr id="19" name="Rectangle 18">
              <a:extLst>
                <a:ext uri="{FF2B5EF4-FFF2-40B4-BE49-F238E27FC236}">
                  <a16:creationId xmlns:a16="http://schemas.microsoft.com/office/drawing/2014/main" id="{8DD017E2-7577-B08C-9C94-9FF9C4961375}"/>
                </a:ext>
              </a:extLst>
            </p:cNvPr>
            <p:cNvSpPr/>
            <p:nvPr/>
          </p:nvSpPr>
          <p:spPr>
            <a:xfrm>
              <a:off x="3141112" y="2582492"/>
              <a:ext cx="3065302" cy="3093154"/>
            </a:xfrm>
            <a:prstGeom prst="rect">
              <a:avLst/>
            </a:prstGeom>
            <a:solidFill>
              <a:sysClr val="window" lastClr="FFFFFF"/>
            </a:solidFill>
          </p:spPr>
          <p:txBody>
            <a:bodyPr wrap="square">
              <a:spAutoFit/>
            </a:bodyPr>
            <a:lstStyle/>
            <a:p>
              <a:pPr marL="278606" lvl="0" indent="-278606" defTabSz="457200">
                <a:buFont typeface="Arial" charset="0"/>
                <a:buChar char="•"/>
                <a:defRPr/>
              </a:pPr>
              <a:r>
                <a:rPr lang="es-ES" sz="1950" kern="0" dirty="0">
                  <a:solidFill>
                    <a:prstClr val="black"/>
                  </a:solidFill>
                </a:rPr>
                <a:t>Datos de la empresa
Datos de los empleados 
Datos de contacto del cliente 
Datos del recorrido del cliente 
Datos de gestión de calidad 
Datos contables 
Datos de redes sociales </a:t>
              </a:r>
              <a:endParaRPr kumimoji="0" lang="en-US" sz="1950" b="0" i="0" u="none" strike="noStrike" kern="0" cap="none" spc="0" normalizeH="0" baseline="0" noProof="0" dirty="0">
                <a:ln>
                  <a:noFill/>
                </a:ln>
                <a:solidFill>
                  <a:prstClr val="black"/>
                </a:solidFill>
                <a:effectLst/>
                <a:uLnTx/>
                <a:uFillTx/>
              </a:endParaRPr>
            </a:p>
          </p:txBody>
        </p:sp>
        <p:sp>
          <p:nvSpPr>
            <p:cNvPr id="20" name="TextBox 19">
              <a:extLst>
                <a:ext uri="{FF2B5EF4-FFF2-40B4-BE49-F238E27FC236}">
                  <a16:creationId xmlns:a16="http://schemas.microsoft.com/office/drawing/2014/main" id="{AA94709D-29F9-6C9C-BEBA-B13F592920A9}"/>
                </a:ext>
              </a:extLst>
            </p:cNvPr>
            <p:cNvSpPr txBox="1"/>
            <p:nvPr/>
          </p:nvSpPr>
          <p:spPr>
            <a:xfrm>
              <a:off x="6807103" y="3482738"/>
              <a:ext cx="2587277" cy="692497"/>
            </a:xfrm>
            <a:prstGeom prst="rect">
              <a:avLst/>
            </a:prstGeom>
            <a:solidFill>
              <a:sysClr val="window" lastClr="FFFFFF"/>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s-ES_tradnl" sz="1950" kern="0" dirty="0">
                  <a:solidFill>
                    <a:prstClr val="black"/>
                  </a:solidFill>
                </a:rPr>
                <a:t>Datos abiertos (Open Data)</a:t>
              </a:r>
              <a:endParaRPr kumimoji="0" lang="es-ES_tradnl" sz="1950" b="0" i="0" u="none" strike="noStrike" kern="0" cap="none" spc="0" normalizeH="0" baseline="0" noProof="0" dirty="0">
                <a:ln>
                  <a:noFill/>
                </a:ln>
                <a:solidFill>
                  <a:prstClr val="black"/>
                </a:solidFill>
                <a:effectLst/>
                <a:uLnTx/>
                <a:uFillTx/>
              </a:endParaRPr>
            </a:p>
          </p:txBody>
        </p:sp>
        <p:sp>
          <p:nvSpPr>
            <p:cNvPr id="21" name="TextBox 20">
              <a:extLst>
                <a:ext uri="{FF2B5EF4-FFF2-40B4-BE49-F238E27FC236}">
                  <a16:creationId xmlns:a16="http://schemas.microsoft.com/office/drawing/2014/main" id="{6F87432B-4152-BBCF-DEB7-7A222F26EA43}"/>
                </a:ext>
              </a:extLst>
            </p:cNvPr>
            <p:cNvSpPr txBox="1"/>
            <p:nvPr/>
          </p:nvSpPr>
          <p:spPr>
            <a:xfrm>
              <a:off x="6807103" y="4382985"/>
              <a:ext cx="2587277" cy="992579"/>
            </a:xfrm>
            <a:prstGeom prst="rect">
              <a:avLst/>
            </a:prstGeom>
            <a:solidFill>
              <a:sysClr val="window" lastClr="FFFFFF"/>
            </a:solidFill>
          </p:spPr>
          <p:txBody>
            <a:bodyPr wrap="square" rtlCol="0">
              <a:spAutoFit/>
            </a:bodyPr>
            <a:lstStyle/>
            <a:p>
              <a:pPr lvl="0" algn="ctr" defTabSz="457200">
                <a:defRPr/>
              </a:pPr>
              <a:r>
                <a:rPr lang="es-ES_tradnl" sz="1950" kern="0" dirty="0">
                  <a:solidFill>
                    <a:prstClr val="black"/>
                  </a:solidFill>
                </a:rPr>
                <a:t>Datos generados colectivamente
</a:t>
              </a:r>
              <a:endParaRPr kumimoji="0" lang="es-ES_tradnl" sz="1950" b="0" i="0" u="none" strike="noStrike" kern="0" cap="none" spc="0" normalizeH="0" baseline="0" noProof="0" dirty="0">
                <a:ln>
                  <a:noFill/>
                </a:ln>
                <a:solidFill>
                  <a:prstClr val="black"/>
                </a:solidFill>
                <a:effectLst/>
                <a:uLnTx/>
                <a:uFillTx/>
              </a:endParaRPr>
            </a:p>
          </p:txBody>
        </p:sp>
        <p:sp>
          <p:nvSpPr>
            <p:cNvPr id="22" name="Bent-Up Arrow 15">
              <a:extLst>
                <a:ext uri="{FF2B5EF4-FFF2-40B4-BE49-F238E27FC236}">
                  <a16:creationId xmlns:a16="http://schemas.microsoft.com/office/drawing/2014/main" id="{0B69201E-A64F-400B-F00B-600A65224566}"/>
                </a:ext>
              </a:extLst>
            </p:cNvPr>
            <p:cNvSpPr/>
            <p:nvPr/>
          </p:nvSpPr>
          <p:spPr>
            <a:xfrm rot="10800000">
              <a:off x="4282703" y="1478088"/>
              <a:ext cx="1923710" cy="450123"/>
            </a:xfrm>
            <a:prstGeom prst="bentUpArrow">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Bent-Up Arrow 16">
              <a:extLst>
                <a:ext uri="{FF2B5EF4-FFF2-40B4-BE49-F238E27FC236}">
                  <a16:creationId xmlns:a16="http://schemas.microsoft.com/office/drawing/2014/main" id="{AB016139-F1B1-E88E-1D41-6F0334DCF2B3}"/>
                </a:ext>
              </a:extLst>
            </p:cNvPr>
            <p:cNvSpPr/>
            <p:nvPr/>
          </p:nvSpPr>
          <p:spPr>
            <a:xfrm rot="10800000" flipH="1">
              <a:off x="6338289" y="1478087"/>
              <a:ext cx="1762454" cy="450123"/>
            </a:xfrm>
            <a:prstGeom prst="bentUpArrow">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468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s-ES" dirty="0"/>
              <a:t>No hay duda de que estamos en medio de una revolución digital cada vez más rápida y si las empresas quieren tener éxito, entonces las habilidades de datos deben estar en el corazón de esa misión. Pero esto no significa despedir a todos sus empleados e instalar robótica hardcore en todas partes. </a:t>
            </a:r>
          </a:p>
          <a:p>
            <a:pPr marL="342900" indent="-342900">
              <a:buClr>
                <a:schemeClr val="accent2"/>
              </a:buClr>
              <a:buBlip>
                <a:blip r:embed="rId3"/>
              </a:buBlip>
            </a:pPr>
            <a:endParaRPr lang="es-ES" dirty="0"/>
          </a:p>
          <a:p>
            <a:pPr marL="342900" indent="-342900">
              <a:buClr>
                <a:schemeClr val="accent2"/>
              </a:buClr>
              <a:buBlip>
                <a:blip r:embed="rId3"/>
              </a:buBlip>
            </a:pPr>
            <a:r>
              <a:rPr lang="es-ES" dirty="0"/>
              <a:t>Los líderes de las pymes deben dar el ejemplo adoptando datos Y análisis. Al hacer eso, permitirán nuevas formas para que sus empleados accedan, colaboren y trabajen, lo que rompe los silos e impulsa la adopción de análisis en sus negocios. </a:t>
            </a: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El Futuro de los Datos
</a:t>
            </a:r>
            <a:endParaRPr lang="en-GB" dirty="0"/>
          </a:p>
        </p:txBody>
      </p:sp>
    </p:spTree>
    <p:extLst>
      <p:ext uri="{BB962C8B-B14F-4D97-AF65-F5344CB8AC3E}">
        <p14:creationId xmlns:p14="http://schemas.microsoft.com/office/powerpoint/2010/main" val="196704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s-ES" dirty="0"/>
              <a:t>Es necesario contar con las herramientas adecuadas, desde métricas fáciles de digerir y analizar hasta inteligencia artificial avanzada, que brinden luz en el momento de la toma de decisiones. </a:t>
            </a:r>
          </a:p>
          <a:p>
            <a:pPr marL="342900" indent="-342900">
              <a:buClr>
                <a:schemeClr val="accent2"/>
              </a:buClr>
              <a:buBlip>
                <a:blip r:embed="rId3"/>
              </a:buBlip>
            </a:pPr>
            <a:endParaRPr lang="es-ES" dirty="0"/>
          </a:p>
          <a:p>
            <a:pPr marL="342900" indent="-342900">
              <a:buClr>
                <a:schemeClr val="accent2"/>
              </a:buClr>
              <a:buBlip>
                <a:blip r:embed="rId3"/>
              </a:buBlip>
            </a:pPr>
            <a:r>
              <a:rPr lang="es-ES" dirty="0"/>
              <a:t>Inicia nuevas conversaciones e inspira acciones en socios y otras pymes.</a:t>
            </a: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El Futuro de los Datos
</a:t>
            </a:r>
            <a:endParaRPr lang="en-GB" dirty="0"/>
          </a:p>
        </p:txBody>
      </p:sp>
    </p:spTree>
    <p:extLst>
      <p:ext uri="{BB962C8B-B14F-4D97-AF65-F5344CB8AC3E}">
        <p14:creationId xmlns:p14="http://schemas.microsoft.com/office/powerpoint/2010/main" val="35977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D5E51-4161-2C66-22E4-3CDEB88DB2DF}"/>
              </a:ext>
            </a:extLst>
          </p:cNvPr>
          <p:cNvSpPr txBox="1">
            <a:spLocks/>
          </p:cNvSpPr>
          <p:nvPr/>
        </p:nvSpPr>
        <p:spPr>
          <a:xfrm>
            <a:off x="548992" y="999670"/>
            <a:ext cx="2121406" cy="875353"/>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IE" sz="2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Detección</a:t>
            </a:r>
            <a:r>
              <a:rPr kumimoji="0" lang="en-IE" sz="2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del </a:t>
            </a:r>
            <a:r>
              <a:rPr kumimoji="0" lang="en-IE" sz="2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Fraude</a:t>
            </a:r>
            <a:r>
              <a:rPr kumimoji="0" lang="en-IE"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p>
          <a:p>
            <a:pPr marL="0" marR="0" lvl="0" indent="0" algn="ctr" defTabSz="914400" rtl="0" eaLnBrk="1" fontAlgn="auto" latinLnBrk="0" hangingPunct="1">
              <a:lnSpc>
                <a:spcPct val="90000"/>
              </a:lnSpc>
              <a:spcBef>
                <a:spcPts val="1000"/>
              </a:spcBef>
              <a:spcAft>
                <a:spcPts val="0"/>
              </a:spcAft>
              <a:buClrTx/>
              <a:buSzTx/>
              <a:buNone/>
              <a:tabLst/>
              <a:defRPr/>
            </a:pPr>
            <a:r>
              <a:rPr kumimoji="0" lang="en-IE"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&gt;</a:t>
            </a:r>
          </a:p>
        </p:txBody>
      </p:sp>
      <p:sp>
        <p:nvSpPr>
          <p:cNvPr id="3" name="Text Placeholder 2">
            <a:extLst>
              <a:ext uri="{FF2B5EF4-FFF2-40B4-BE49-F238E27FC236}">
                <a16:creationId xmlns:a16="http://schemas.microsoft.com/office/drawing/2014/main" id="{9A634FCD-8FC6-7BC5-A3E0-A61370F9DAA7}"/>
              </a:ext>
            </a:extLst>
          </p:cNvPr>
          <p:cNvSpPr txBox="1">
            <a:spLocks/>
          </p:cNvSpPr>
          <p:nvPr/>
        </p:nvSpPr>
        <p:spPr>
          <a:xfrm>
            <a:off x="3302168" y="1807764"/>
            <a:ext cx="2510029" cy="15845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s-ES" sz="1800" dirty="0">
                <a:solidFill>
                  <a:prstClr val="black"/>
                </a:solidFill>
              </a:rPr>
              <a:t>Detección de código de área
Detección de hábitos
Falsificación de credenciales
Reconocimiento facial
Análisis de amenazas de seguridad</a:t>
            </a:r>
            <a:endParaRPr kumimoji="0" lang="en-IE" sz="146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13C0582A-EEA9-E386-6DB2-D9C289A33C42}"/>
              </a:ext>
            </a:extLst>
          </p:cNvPr>
          <p:cNvSpPr txBox="1">
            <a:spLocks/>
          </p:cNvSpPr>
          <p:nvPr/>
        </p:nvSpPr>
        <p:spPr>
          <a:xfrm>
            <a:off x="9907790" y="995630"/>
            <a:ext cx="1697079" cy="1082728"/>
          </a:xfrm>
          <a:prstGeom prst="rect">
            <a:avLst/>
          </a:prstGeom>
          <a:solidFill>
            <a:schemeClr val="accent3">
              <a:lumMod val="75000"/>
            </a:schemeClr>
          </a:solidFill>
          <a:effectLst>
            <a:outerShdw blurRad="50800" dist="38100" dir="2700000" algn="tl" rotWithShape="0">
              <a:prstClr val="black">
                <a:alpha val="40000"/>
              </a:prstClr>
            </a:outerShd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IE" sz="2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Predicción</a:t>
            </a:r>
            <a:r>
              <a:rPr kumimoji="0" lang="en-IE"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de </a:t>
            </a:r>
            <a:r>
              <a:rPr kumimoji="0" lang="en-IE" sz="2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fallos</a:t>
            </a:r>
            <a:endParaRPr kumimoji="0" lang="en-IE"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None/>
              <a:tabLst/>
              <a:defRPr/>
            </a:pPr>
            <a:r>
              <a:rPr kumimoji="0" lang="en-IE"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&lt;</a:t>
            </a:r>
          </a:p>
        </p:txBody>
      </p:sp>
      <p:sp>
        <p:nvSpPr>
          <p:cNvPr id="5" name="Text Placeholder 4">
            <a:extLst>
              <a:ext uri="{FF2B5EF4-FFF2-40B4-BE49-F238E27FC236}">
                <a16:creationId xmlns:a16="http://schemas.microsoft.com/office/drawing/2014/main" id="{309C7BA6-4B40-2082-A484-51648A9C12F7}"/>
              </a:ext>
            </a:extLst>
          </p:cNvPr>
          <p:cNvSpPr txBox="1">
            <a:spLocks/>
          </p:cNvSpPr>
          <p:nvPr/>
        </p:nvSpPr>
        <p:spPr>
          <a:xfrm>
            <a:off x="7903792" y="3058839"/>
            <a:ext cx="2222205" cy="1647467"/>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s-ES" sz="3300" dirty="0">
                <a:solidFill>
                  <a:prstClr val="black"/>
                </a:solidFill>
              </a:rPr>
              <a:t>Ciclos de reparación de maquinaria
Producción no óptima
Patrones de clientes</a:t>
            </a:r>
            <a:endParaRPr kumimoji="0" lang="en-IE" sz="3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FBF4D111-EDAC-A444-4A64-6475F93FE1A2}"/>
              </a:ext>
            </a:extLst>
          </p:cNvPr>
          <p:cNvSpPr txBox="1">
            <a:spLocks/>
          </p:cNvSpPr>
          <p:nvPr/>
        </p:nvSpPr>
        <p:spPr>
          <a:xfrm>
            <a:off x="3492838" y="4730233"/>
            <a:ext cx="2319359" cy="1132137"/>
          </a:xfrm>
          <a:prstGeom prst="rect">
            <a:avLst/>
          </a:prstGeom>
        </p:spPr>
        <p:style>
          <a:lnRef idx="0">
            <a:schemeClr val="accent3"/>
          </a:lnRef>
          <a:fillRef idx="3">
            <a:schemeClr val="accent3"/>
          </a:fillRef>
          <a:effectRef idx="3">
            <a:schemeClr val="accent3"/>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IE"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Ventas y </a:t>
            </a:r>
            <a:r>
              <a:rPr kumimoji="0" lang="en-IE" sz="2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Servicio</a:t>
            </a:r>
            <a:r>
              <a:rPr kumimoji="0" lang="en-IE" sz="22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al </a:t>
            </a:r>
            <a:r>
              <a:rPr kumimoji="0" lang="en-IE" sz="22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Cliente</a:t>
            </a:r>
            <a:endParaRPr kumimoji="0" lang="en-IE"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None/>
              <a:tabLst/>
              <a:defRPr/>
            </a:pPr>
            <a:r>
              <a:rPr kumimoji="0" lang="en-IE"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&lt;</a:t>
            </a:r>
          </a:p>
        </p:txBody>
      </p:sp>
      <p:sp>
        <p:nvSpPr>
          <p:cNvPr id="7" name="Text Placeholder 6">
            <a:extLst>
              <a:ext uri="{FF2B5EF4-FFF2-40B4-BE49-F238E27FC236}">
                <a16:creationId xmlns:a16="http://schemas.microsoft.com/office/drawing/2014/main" id="{FC607142-0E9B-7DA9-3E17-05C42BA198DF}"/>
              </a:ext>
            </a:extLst>
          </p:cNvPr>
          <p:cNvSpPr txBox="1">
            <a:spLocks/>
          </p:cNvSpPr>
          <p:nvPr/>
        </p:nvSpPr>
        <p:spPr>
          <a:xfrm>
            <a:off x="265814" y="2033844"/>
            <a:ext cx="3036354" cy="19369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s-ES" sz="1800" dirty="0">
                <a:solidFill>
                  <a:prstClr val="black"/>
                </a:solidFill>
              </a:rPr>
              <a:t>Responder preguntas básicas
Redireccionamiento correcto
Marketing automatizado
Ventas adicionales
La resolución de problemas especializados es más rápida
Reduzca el tiempo en el teléfono
</a:t>
            </a:r>
            <a:r>
              <a:rPr lang="es-ES" sz="1800" dirty="0" err="1">
                <a:solidFill>
                  <a:prstClr val="black"/>
                </a:solidFill>
              </a:rPr>
              <a:t>Autorespuesta</a:t>
            </a:r>
            <a:r>
              <a:rPr lang="es-ES" sz="1800" dirty="0">
                <a:solidFill>
                  <a:prstClr val="black"/>
                </a:solidFill>
              </a:rPr>
              <a:t> y contactos
Logística – gestión de almacenes</a:t>
            </a:r>
            <a:endParaRPr kumimoji="0" lang="en-IE" sz="121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A12FA6D0-B3A0-C7CC-8FA4-C164B7108D6D}"/>
              </a:ext>
            </a:extLst>
          </p:cNvPr>
          <p:cNvSpPr txBox="1">
            <a:spLocks/>
          </p:cNvSpPr>
          <p:nvPr/>
        </p:nvSpPr>
        <p:spPr>
          <a:xfrm>
            <a:off x="8121998" y="4730233"/>
            <a:ext cx="1665936" cy="963794"/>
          </a:xfrm>
          <a:prstGeom prst="rect">
            <a:avLst/>
          </a:prstGeom>
          <a:solidFill>
            <a:schemeClr val="accent3">
              <a:lumMod val="50000"/>
            </a:schemeClr>
          </a:solidFill>
          <a:effectLst>
            <a:outerShdw blurRad="50800" dist="38100" dir="2700000" algn="tl" rotWithShape="0">
              <a:prstClr val="black">
                <a:alpha val="40000"/>
              </a:prstClr>
            </a:outerShdw>
          </a:effectLst>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IE"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Monitoreo</a:t>
            </a:r>
            <a:r>
              <a:rPr kumimoji="0" lang="en-IE"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IE"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masivo</a:t>
            </a:r>
            <a:endParaRPr kumimoji="0" lang="en-IE"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None/>
              <a:tabLst/>
              <a:defRPr/>
            </a:pPr>
            <a:r>
              <a:rPr kumimoji="0" lang="en-IE"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&gt;</a:t>
            </a:r>
          </a:p>
        </p:txBody>
      </p:sp>
      <p:sp>
        <p:nvSpPr>
          <p:cNvPr id="9" name="Text Placeholder 8">
            <a:extLst>
              <a:ext uri="{FF2B5EF4-FFF2-40B4-BE49-F238E27FC236}">
                <a16:creationId xmlns:a16="http://schemas.microsoft.com/office/drawing/2014/main" id="{596B524C-AF20-B5B9-CE0C-C4F4CBEC7F9E}"/>
              </a:ext>
            </a:extLst>
          </p:cNvPr>
          <p:cNvSpPr txBox="1">
            <a:spLocks/>
          </p:cNvSpPr>
          <p:nvPr/>
        </p:nvSpPr>
        <p:spPr>
          <a:xfrm>
            <a:off x="9907790" y="2314590"/>
            <a:ext cx="1834642" cy="2155484"/>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s-ES" sz="3800" dirty="0">
                <a:solidFill>
                  <a:prstClr val="black"/>
                </a:solidFill>
              </a:rPr>
              <a:t>Producción
Salud de los trabajadores
Velocidad de servicio al cliente
Tasas de adquisición</a:t>
            </a:r>
            <a:endParaRPr kumimoji="0" lang="en-I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 Placeholder 9">
            <a:extLst>
              <a:ext uri="{FF2B5EF4-FFF2-40B4-BE49-F238E27FC236}">
                <a16:creationId xmlns:a16="http://schemas.microsoft.com/office/drawing/2014/main" id="{6260D97D-CA6D-81F9-5226-4E9FF486F701}"/>
              </a:ext>
            </a:extLst>
          </p:cNvPr>
          <p:cNvSpPr txBox="1">
            <a:spLocks/>
          </p:cNvSpPr>
          <p:nvPr/>
        </p:nvSpPr>
        <p:spPr>
          <a:xfrm>
            <a:off x="6059481" y="1016936"/>
            <a:ext cx="1697079" cy="1082728"/>
          </a:xfrm>
          <a:prstGeom prst="rect">
            <a:avLst/>
          </a:prstGeom>
        </p:spPr>
        <p:style>
          <a:lnRef idx="0">
            <a:schemeClr val="accent2"/>
          </a:lnRef>
          <a:fillRef idx="3">
            <a:schemeClr val="accent2"/>
          </a:fillRef>
          <a:effectRef idx="3">
            <a:schemeClr val="accent2"/>
          </a:effectRef>
          <a:fontRef idx="minor">
            <a:schemeClr val="lt1"/>
          </a:fontRef>
        </p:style>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IE" sz="2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Abstracción</a:t>
            </a:r>
            <a:r>
              <a:rPr kumimoji="0" lang="en-IE" sz="2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de </a:t>
            </a:r>
            <a:r>
              <a:rPr kumimoji="0" lang="en-IE" sz="2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datos</a:t>
            </a:r>
            <a:r>
              <a:rPr kumimoji="0" lang="en-IE" sz="2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de </a:t>
            </a:r>
            <a:r>
              <a:rPr kumimoji="0" lang="en-IE" sz="2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usuario</a:t>
            </a:r>
            <a:endParaRPr kumimoji="0" lang="en-IE" sz="2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None/>
              <a:tabLst/>
              <a:defRPr/>
            </a:pPr>
            <a:r>
              <a:rPr kumimoji="0" lang="en-IE" sz="2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 name="Text Placeholder 10">
            <a:extLst>
              <a:ext uri="{FF2B5EF4-FFF2-40B4-BE49-F238E27FC236}">
                <a16:creationId xmlns:a16="http://schemas.microsoft.com/office/drawing/2014/main" id="{5B92988F-1D67-81AE-2800-F1A01FC07C94}"/>
              </a:ext>
            </a:extLst>
          </p:cNvPr>
          <p:cNvSpPr txBox="1">
            <a:spLocks/>
          </p:cNvSpPr>
          <p:nvPr/>
        </p:nvSpPr>
        <p:spPr>
          <a:xfrm>
            <a:off x="5802640" y="2198696"/>
            <a:ext cx="2319358" cy="2533634"/>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s-ES" sz="3300" dirty="0">
                <a:solidFill>
                  <a:prstClr val="black"/>
                </a:solidFill>
              </a:rPr>
              <a:t>Automatizar reuniones
Predicciones de fallos de productos
Éxito de </a:t>
            </a:r>
            <a:r>
              <a:rPr lang="es-ES" sz="3300" dirty="0" err="1">
                <a:solidFill>
                  <a:prstClr val="black"/>
                </a:solidFill>
              </a:rPr>
              <a:t>Website</a:t>
            </a:r>
            <a:r>
              <a:rPr lang="es-ES" sz="3300" dirty="0">
                <a:solidFill>
                  <a:prstClr val="black"/>
                </a:solidFill>
              </a:rPr>
              <a:t> Lead
Sugerencia de producto potencial</a:t>
            </a:r>
            <a:endParaRPr kumimoji="0" lang="en-I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 Placeholder 3">
            <a:extLst>
              <a:ext uri="{FF2B5EF4-FFF2-40B4-BE49-F238E27FC236}">
                <a16:creationId xmlns:a16="http://schemas.microsoft.com/office/drawing/2014/main" id="{743AFC4E-C384-FF06-DF3E-7BE8C3344FDB}"/>
              </a:ext>
            </a:extLst>
          </p:cNvPr>
          <p:cNvSpPr txBox="1">
            <a:spLocks/>
          </p:cNvSpPr>
          <p:nvPr/>
        </p:nvSpPr>
        <p:spPr>
          <a:xfrm>
            <a:off x="265814" y="191976"/>
            <a:ext cx="11632019"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3600" dirty="0">
                <a:solidFill>
                  <a:srgbClr val="000000"/>
                </a:solidFill>
              </a:rPr>
              <a:t>¿Qué Queremos Decir con Crecimiento Impulsado por Datos?
 </a:t>
            </a:r>
            <a:endParaRPr lang="en-GB" sz="3600" dirty="0">
              <a:solidFill>
                <a:srgbClr val="000000"/>
              </a:solidFill>
            </a:endParaRPr>
          </a:p>
        </p:txBody>
      </p:sp>
    </p:spTree>
    <p:extLst>
      <p:ext uri="{BB962C8B-B14F-4D97-AF65-F5344CB8AC3E}">
        <p14:creationId xmlns:p14="http://schemas.microsoft.com/office/powerpoint/2010/main" val="116685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D5E51-4161-2C66-22E4-3CDEB88DB2DF}"/>
              </a:ext>
            </a:extLst>
          </p:cNvPr>
          <p:cNvSpPr txBox="1">
            <a:spLocks/>
          </p:cNvSpPr>
          <p:nvPr/>
        </p:nvSpPr>
        <p:spPr>
          <a:xfrm>
            <a:off x="810883" y="1109854"/>
            <a:ext cx="2121406" cy="875353"/>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n-IE" sz="2200" dirty="0" err="1">
                <a:solidFill>
                  <a:prstClr val="white"/>
                </a:solidFill>
              </a:rPr>
              <a:t>Regulaciones</a:t>
            </a:r>
            <a:endParaRPr lang="en-IE" sz="2200" dirty="0">
              <a:solidFill>
                <a:prstClr val="white"/>
              </a:solidFill>
            </a:endParaRPr>
          </a:p>
          <a:p>
            <a:pPr marL="0" lvl="0" indent="0" algn="ctr">
              <a:buNone/>
              <a:defRPr/>
            </a:pPr>
            <a:r>
              <a:rPr lang="en-IE" sz="2200" dirty="0">
                <a:solidFill>
                  <a:prstClr val="white"/>
                </a:solidFill>
              </a:rPr>
              <a:t>&gt;</a:t>
            </a:r>
          </a:p>
        </p:txBody>
      </p:sp>
      <p:sp>
        <p:nvSpPr>
          <p:cNvPr id="3" name="Text Placeholder 2">
            <a:extLst>
              <a:ext uri="{FF2B5EF4-FFF2-40B4-BE49-F238E27FC236}">
                <a16:creationId xmlns:a16="http://schemas.microsoft.com/office/drawing/2014/main" id="{9A634FCD-8FC6-7BC5-A3E0-A61370F9DAA7}"/>
              </a:ext>
            </a:extLst>
          </p:cNvPr>
          <p:cNvSpPr txBox="1">
            <a:spLocks/>
          </p:cNvSpPr>
          <p:nvPr/>
        </p:nvSpPr>
        <p:spPr>
          <a:xfrm>
            <a:off x="2932289" y="3112489"/>
            <a:ext cx="2121407" cy="15845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GB" sz="1800" dirty="0" err="1">
                <a:solidFill>
                  <a:prstClr val="black"/>
                </a:solidFill>
              </a:rPr>
              <a:t>Incorporar</a:t>
            </a:r>
            <a:r>
              <a:rPr lang="en-GB" sz="1800" dirty="0">
                <a:solidFill>
                  <a:prstClr val="black"/>
                </a:solidFill>
              </a:rPr>
              <a:t> </a:t>
            </a:r>
            <a:r>
              <a:rPr lang="en-GB" sz="1800" dirty="0" err="1">
                <a:solidFill>
                  <a:prstClr val="black"/>
                </a:solidFill>
              </a:rPr>
              <a:t>leyes</a:t>
            </a:r>
            <a:endParaRPr lang="en-GB" sz="1800" dirty="0">
              <a:solidFill>
                <a:prstClr val="black"/>
              </a:solidFill>
            </a:endParaRPr>
          </a:p>
          <a:p>
            <a:pPr lvl="0">
              <a:defRPr/>
            </a:pPr>
            <a:r>
              <a:rPr lang="en-GB" sz="1800" dirty="0" err="1">
                <a:solidFill>
                  <a:prstClr val="black"/>
                </a:solidFill>
              </a:rPr>
              <a:t>Actualizar</a:t>
            </a:r>
            <a:r>
              <a:rPr lang="en-GB" sz="1800" dirty="0">
                <a:solidFill>
                  <a:prstClr val="black"/>
                </a:solidFill>
              </a:rPr>
              <a:t> </a:t>
            </a:r>
            <a:r>
              <a:rPr lang="en-GB" sz="1800" dirty="0" err="1">
                <a:solidFill>
                  <a:prstClr val="black"/>
                </a:solidFill>
              </a:rPr>
              <a:t>leyes</a:t>
            </a:r>
            <a:endParaRPr lang="en-GB" sz="1800" dirty="0">
              <a:solidFill>
                <a:prstClr val="black"/>
              </a:solidFill>
            </a:endParaRPr>
          </a:p>
          <a:p>
            <a:pPr lvl="0">
              <a:defRPr/>
            </a:pPr>
            <a:r>
              <a:rPr lang="en-GB" sz="1800" dirty="0" err="1">
                <a:solidFill>
                  <a:prstClr val="black"/>
                </a:solidFill>
              </a:rPr>
              <a:t>Seguimientos</a:t>
            </a:r>
            <a:endParaRPr lang="en-GB" sz="1800" dirty="0">
              <a:solidFill>
                <a:prstClr val="black"/>
              </a:solidFill>
            </a:endParaRPr>
          </a:p>
          <a:p>
            <a:pPr lvl="0">
              <a:defRPr/>
            </a:pPr>
            <a:r>
              <a:rPr lang="en-GB" sz="1800" dirty="0" err="1">
                <a:solidFill>
                  <a:prstClr val="black"/>
                </a:solidFill>
              </a:rPr>
              <a:t>Auditar</a:t>
            </a:r>
            <a:r>
              <a:rPr lang="en-GB" sz="1800" dirty="0">
                <a:solidFill>
                  <a:prstClr val="black"/>
                </a:solidFill>
              </a:rPr>
              <a:t> </a:t>
            </a:r>
            <a:r>
              <a:rPr lang="en-GB" sz="1800" dirty="0" err="1">
                <a:solidFill>
                  <a:prstClr val="black"/>
                </a:solidFill>
              </a:rPr>
              <a:t>Avances</a:t>
            </a:r>
            <a:r>
              <a:rPr lang="en-GB" sz="1800" dirty="0">
                <a:solidFill>
                  <a:prstClr val="black"/>
                </a:solidFill>
              </a:rPr>
              <a:t> </a:t>
            </a:r>
            <a:r>
              <a:rPr lang="en-GB" sz="1800" dirty="0" err="1">
                <a:solidFill>
                  <a:prstClr val="black"/>
                </a:solidFill>
              </a:rPr>
              <a:t>constantemente</a:t>
            </a:r>
            <a:endParaRPr lang="en-GB" sz="1800" dirty="0">
              <a:solidFill>
                <a:prstClr val="black"/>
              </a:solidFill>
            </a:endParaRPr>
          </a:p>
          <a:p>
            <a:pPr lvl="0">
              <a:defRPr/>
            </a:pPr>
            <a:endParaRPr lang="en-GB" sz="1800" dirty="0">
              <a:solidFill>
                <a:prstClr val="black"/>
              </a:solidFill>
            </a:endParaRPr>
          </a:p>
        </p:txBody>
      </p:sp>
      <p:sp>
        <p:nvSpPr>
          <p:cNvPr id="4" name="Text Placeholder 3">
            <a:extLst>
              <a:ext uri="{FF2B5EF4-FFF2-40B4-BE49-F238E27FC236}">
                <a16:creationId xmlns:a16="http://schemas.microsoft.com/office/drawing/2014/main" id="{13C0582A-EEA9-E386-6DB2-D9C289A33C42}"/>
              </a:ext>
            </a:extLst>
          </p:cNvPr>
          <p:cNvSpPr txBox="1">
            <a:spLocks/>
          </p:cNvSpPr>
          <p:nvPr/>
        </p:nvSpPr>
        <p:spPr>
          <a:xfrm>
            <a:off x="9559332" y="1105814"/>
            <a:ext cx="1697079" cy="1082728"/>
          </a:xfrm>
          <a:prstGeom prst="rect">
            <a:avLst/>
          </a:prstGeom>
          <a:solidFill>
            <a:schemeClr val="accent3">
              <a:lumMod val="75000"/>
            </a:schemeClr>
          </a:solidFill>
          <a:effectLst>
            <a:outerShdw blurRad="50800" dist="38100" dir="2700000" algn="tl" rotWithShape="0">
              <a:prstClr val="black">
                <a:alpha val="40000"/>
              </a:prstClr>
            </a:outerShdw>
          </a:effectLst>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n-IE" dirty="0">
                <a:solidFill>
                  <a:prstClr val="white"/>
                </a:solidFill>
              </a:rPr>
              <a:t>Energía y </a:t>
            </a:r>
            <a:r>
              <a:rPr lang="en-IE" dirty="0" err="1">
                <a:solidFill>
                  <a:prstClr val="white"/>
                </a:solidFill>
              </a:rPr>
              <a:t>Sistemas</a:t>
            </a:r>
            <a:endParaRPr lang="en-IE" dirty="0">
              <a:solidFill>
                <a:prstClr val="white"/>
              </a:solidFill>
            </a:endParaRPr>
          </a:p>
          <a:p>
            <a:pPr marL="0" lvl="0" indent="0" algn="ctr">
              <a:buNone/>
              <a:defRPr/>
            </a:pPr>
            <a:r>
              <a:rPr lang="en-IE" dirty="0">
                <a:solidFill>
                  <a:prstClr val="white"/>
                </a:solidFill>
              </a:rPr>
              <a:t>&lt;</a:t>
            </a:r>
          </a:p>
        </p:txBody>
      </p:sp>
      <p:sp>
        <p:nvSpPr>
          <p:cNvPr id="5" name="Text Placeholder 4">
            <a:extLst>
              <a:ext uri="{FF2B5EF4-FFF2-40B4-BE49-F238E27FC236}">
                <a16:creationId xmlns:a16="http://schemas.microsoft.com/office/drawing/2014/main" id="{309C7BA6-4B40-2082-A484-51648A9C12F7}"/>
              </a:ext>
            </a:extLst>
          </p:cNvPr>
          <p:cNvSpPr txBox="1">
            <a:spLocks/>
          </p:cNvSpPr>
          <p:nvPr/>
        </p:nvSpPr>
        <p:spPr>
          <a:xfrm>
            <a:off x="7503009" y="4254229"/>
            <a:ext cx="2110018" cy="667153"/>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IE" sz="3300" dirty="0">
                <a:solidFill>
                  <a:prstClr val="black"/>
                </a:solidFill>
              </a:rPr>
              <a:t>- </a:t>
            </a:r>
            <a:r>
              <a:rPr lang="en-IE" sz="3300" dirty="0" err="1">
                <a:solidFill>
                  <a:prstClr val="black"/>
                </a:solidFill>
              </a:rPr>
              <a:t>Seguimiento</a:t>
            </a:r>
            <a:r>
              <a:rPr lang="en-IE" sz="3300" dirty="0">
                <a:solidFill>
                  <a:prstClr val="black"/>
                </a:solidFill>
              </a:rPr>
              <a:t> </a:t>
            </a:r>
            <a:r>
              <a:rPr lang="en-IE" sz="3300" dirty="0" err="1">
                <a:solidFill>
                  <a:prstClr val="black"/>
                </a:solidFill>
              </a:rPr>
              <a:t>en</a:t>
            </a:r>
            <a:r>
              <a:rPr lang="en-IE" sz="3300" dirty="0">
                <a:solidFill>
                  <a:prstClr val="black"/>
                </a:solidFill>
              </a:rPr>
              <a:t> </a:t>
            </a:r>
            <a:r>
              <a:rPr lang="en-IE" sz="3300" dirty="0" err="1">
                <a:solidFill>
                  <a:prstClr val="black"/>
                </a:solidFill>
              </a:rPr>
              <a:t>tiempo</a:t>
            </a:r>
            <a:r>
              <a:rPr lang="en-IE" sz="3300" dirty="0">
                <a:solidFill>
                  <a:prstClr val="black"/>
                </a:solidFill>
              </a:rPr>
              <a:t> real </a:t>
            </a:r>
            <a:r>
              <a:rPr lang="en-IE" sz="3300" dirty="0" err="1">
                <a:solidFill>
                  <a:prstClr val="black"/>
                </a:solidFill>
              </a:rPr>
              <a:t>automatizado</a:t>
            </a:r>
            <a:endParaRPr lang="en-IE" sz="3300" dirty="0">
              <a:solidFill>
                <a:prstClr val="black"/>
              </a:solidFill>
            </a:endParaRPr>
          </a:p>
        </p:txBody>
      </p:sp>
      <p:sp>
        <p:nvSpPr>
          <p:cNvPr id="6" name="Text Placeholder 5">
            <a:extLst>
              <a:ext uri="{FF2B5EF4-FFF2-40B4-BE49-F238E27FC236}">
                <a16:creationId xmlns:a16="http://schemas.microsoft.com/office/drawing/2014/main" id="{FBF4D111-EDAC-A444-4A64-6475F93FE1A2}"/>
              </a:ext>
            </a:extLst>
          </p:cNvPr>
          <p:cNvSpPr txBox="1">
            <a:spLocks/>
          </p:cNvSpPr>
          <p:nvPr/>
        </p:nvSpPr>
        <p:spPr>
          <a:xfrm>
            <a:off x="2932289" y="4840417"/>
            <a:ext cx="2319359" cy="963794"/>
          </a:xfrm>
          <a:prstGeom prst="rect">
            <a:avLst/>
          </a:prstGeom>
        </p:spPr>
        <p:style>
          <a:lnRef idx="0">
            <a:schemeClr val="accent3"/>
          </a:lnRef>
          <a:fillRef idx="3">
            <a:schemeClr val="accent3"/>
          </a:fillRef>
          <a:effectRef idx="3">
            <a:schemeClr val="accent3"/>
          </a:effectRef>
          <a:fontRef idx="minor">
            <a:schemeClr val="lt1"/>
          </a:fontRef>
        </p:style>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n-IE" sz="2200" dirty="0">
                <a:solidFill>
                  <a:prstClr val="white"/>
                </a:solidFill>
              </a:rPr>
              <a:t>Agricultura </a:t>
            </a:r>
            <a:r>
              <a:rPr lang="en-IE" sz="2200" dirty="0" err="1">
                <a:solidFill>
                  <a:prstClr val="white"/>
                </a:solidFill>
              </a:rPr>
              <a:t>Inteligente</a:t>
            </a:r>
            <a:endParaRPr lang="en-IE" sz="2200" dirty="0">
              <a:solidFill>
                <a:prstClr val="white"/>
              </a:solidFill>
            </a:endParaRPr>
          </a:p>
          <a:p>
            <a:pPr marL="0" lvl="0" indent="0" algn="ctr">
              <a:buNone/>
              <a:defRPr/>
            </a:pPr>
            <a:r>
              <a:rPr lang="en-IE" sz="2200" dirty="0">
                <a:solidFill>
                  <a:prstClr val="white"/>
                </a:solidFill>
              </a:rPr>
              <a:t>&lt;</a:t>
            </a:r>
          </a:p>
        </p:txBody>
      </p:sp>
      <p:sp>
        <p:nvSpPr>
          <p:cNvPr id="7" name="Text Placeholder 6">
            <a:extLst>
              <a:ext uri="{FF2B5EF4-FFF2-40B4-BE49-F238E27FC236}">
                <a16:creationId xmlns:a16="http://schemas.microsoft.com/office/drawing/2014/main" id="{FC607142-0E9B-7DA9-3E17-05C42BA198DF}"/>
              </a:ext>
            </a:extLst>
          </p:cNvPr>
          <p:cNvSpPr txBox="1">
            <a:spLocks/>
          </p:cNvSpPr>
          <p:nvPr/>
        </p:nvSpPr>
        <p:spPr>
          <a:xfrm>
            <a:off x="784485" y="2144028"/>
            <a:ext cx="2515120" cy="19369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GB" sz="1800" dirty="0">
                <a:solidFill>
                  <a:prstClr val="black"/>
                </a:solidFill>
              </a:rPr>
              <a:t>Cambio </a:t>
            </a:r>
            <a:r>
              <a:rPr lang="en-GB" sz="1800" dirty="0" err="1">
                <a:solidFill>
                  <a:prstClr val="black"/>
                </a:solidFill>
              </a:rPr>
              <a:t>climático</a:t>
            </a:r>
            <a:endParaRPr lang="en-GB" sz="1800" dirty="0">
              <a:solidFill>
                <a:prstClr val="black"/>
              </a:solidFill>
            </a:endParaRPr>
          </a:p>
          <a:p>
            <a:pPr lvl="0">
              <a:defRPr/>
            </a:pPr>
            <a:r>
              <a:rPr lang="en-GB" sz="1800" dirty="0" err="1">
                <a:solidFill>
                  <a:prstClr val="black"/>
                </a:solidFill>
              </a:rPr>
              <a:t>Preservación</a:t>
            </a:r>
            <a:r>
              <a:rPr lang="en-GB" sz="1800" dirty="0">
                <a:solidFill>
                  <a:prstClr val="black"/>
                </a:solidFill>
              </a:rPr>
              <a:t> del </a:t>
            </a:r>
            <a:r>
              <a:rPr lang="en-GB" sz="1800" dirty="0" err="1">
                <a:solidFill>
                  <a:prstClr val="black"/>
                </a:solidFill>
              </a:rPr>
              <a:t>Ecosistema</a:t>
            </a:r>
            <a:endParaRPr lang="en-GB" sz="1800" dirty="0">
              <a:solidFill>
                <a:prstClr val="black"/>
              </a:solidFill>
            </a:endParaRPr>
          </a:p>
          <a:p>
            <a:pPr lvl="0">
              <a:defRPr/>
            </a:pPr>
            <a:r>
              <a:rPr lang="en-GB" sz="1800" dirty="0">
                <a:solidFill>
                  <a:prstClr val="black"/>
                </a:solidFill>
              </a:rPr>
              <a:t>Flora y Fauna</a:t>
            </a:r>
          </a:p>
          <a:p>
            <a:pPr lvl="0">
              <a:defRPr/>
            </a:pPr>
            <a:r>
              <a:rPr lang="en-GB" sz="1800" dirty="0" err="1">
                <a:solidFill>
                  <a:prstClr val="black"/>
                </a:solidFill>
              </a:rPr>
              <a:t>Protección</a:t>
            </a:r>
            <a:r>
              <a:rPr lang="en-GB" sz="1800" dirty="0">
                <a:solidFill>
                  <a:prstClr val="black"/>
                </a:solidFill>
              </a:rPr>
              <a:t> animal</a:t>
            </a:r>
          </a:p>
        </p:txBody>
      </p:sp>
      <p:sp>
        <p:nvSpPr>
          <p:cNvPr id="8" name="Text Placeholder 7">
            <a:extLst>
              <a:ext uri="{FF2B5EF4-FFF2-40B4-BE49-F238E27FC236}">
                <a16:creationId xmlns:a16="http://schemas.microsoft.com/office/drawing/2014/main" id="{A12FA6D0-B3A0-C7CC-8FA4-C164B7108D6D}"/>
              </a:ext>
            </a:extLst>
          </p:cNvPr>
          <p:cNvSpPr txBox="1">
            <a:spLocks/>
          </p:cNvSpPr>
          <p:nvPr/>
        </p:nvSpPr>
        <p:spPr>
          <a:xfrm>
            <a:off x="7503009" y="4840417"/>
            <a:ext cx="2056323" cy="963794"/>
          </a:xfrm>
          <a:prstGeom prst="rect">
            <a:avLst/>
          </a:prstGeom>
          <a:solidFill>
            <a:schemeClr val="accent3">
              <a:lumMod val="50000"/>
            </a:schemeClr>
          </a:solidFill>
          <a:effectLst>
            <a:outerShdw blurRad="50800" dist="38100" dir="2700000" algn="tl" rotWithShape="0">
              <a:prstClr val="black">
                <a:alpha val="40000"/>
              </a:prstClr>
            </a:outerShdw>
          </a:effectLst>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n-IE" dirty="0" err="1">
                <a:solidFill>
                  <a:prstClr val="white"/>
                </a:solidFill>
              </a:rPr>
              <a:t>Transporte</a:t>
            </a:r>
            <a:r>
              <a:rPr lang="en-IE" dirty="0">
                <a:solidFill>
                  <a:prstClr val="white"/>
                </a:solidFill>
              </a:rPr>
              <a:t> </a:t>
            </a:r>
            <a:r>
              <a:rPr lang="en-IE" dirty="0" err="1">
                <a:solidFill>
                  <a:prstClr val="white"/>
                </a:solidFill>
              </a:rPr>
              <a:t>Inteligente</a:t>
            </a:r>
            <a:endParaRPr lang="en-IE" dirty="0">
              <a:solidFill>
                <a:prstClr val="white"/>
              </a:solidFill>
            </a:endParaRPr>
          </a:p>
          <a:p>
            <a:pPr marL="0" lvl="0" indent="0" algn="ctr">
              <a:buNone/>
              <a:defRPr/>
            </a:pPr>
            <a:r>
              <a:rPr lang="en-IE" dirty="0">
                <a:solidFill>
                  <a:prstClr val="white"/>
                </a:solidFill>
              </a:rPr>
              <a:t>&gt;</a:t>
            </a:r>
          </a:p>
        </p:txBody>
      </p:sp>
      <p:sp>
        <p:nvSpPr>
          <p:cNvPr id="9" name="Text Placeholder 8">
            <a:extLst>
              <a:ext uri="{FF2B5EF4-FFF2-40B4-BE49-F238E27FC236}">
                <a16:creationId xmlns:a16="http://schemas.microsoft.com/office/drawing/2014/main" id="{596B524C-AF20-B5B9-CE0C-C4F4CBEC7F9E}"/>
              </a:ext>
            </a:extLst>
          </p:cNvPr>
          <p:cNvSpPr txBox="1">
            <a:spLocks/>
          </p:cNvSpPr>
          <p:nvPr/>
        </p:nvSpPr>
        <p:spPr>
          <a:xfrm>
            <a:off x="9613027" y="2428723"/>
            <a:ext cx="2132690" cy="2073579"/>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GB" sz="3800" dirty="0" err="1">
                <a:solidFill>
                  <a:prstClr val="black"/>
                </a:solidFill>
              </a:rPr>
              <a:t>Seguimiento</a:t>
            </a:r>
            <a:r>
              <a:rPr lang="en-GB" sz="3800" dirty="0">
                <a:solidFill>
                  <a:prstClr val="black"/>
                </a:solidFill>
              </a:rPr>
              <a:t> de </a:t>
            </a:r>
            <a:r>
              <a:rPr lang="en-GB" sz="3800" dirty="0" err="1">
                <a:solidFill>
                  <a:prstClr val="black"/>
                </a:solidFill>
              </a:rPr>
              <a:t>condiciones</a:t>
            </a:r>
            <a:r>
              <a:rPr lang="en-GB" sz="3800" dirty="0">
                <a:solidFill>
                  <a:prstClr val="black"/>
                </a:solidFill>
              </a:rPr>
              <a:t> </a:t>
            </a:r>
            <a:r>
              <a:rPr lang="en-GB" sz="3800" dirty="0" err="1">
                <a:solidFill>
                  <a:prstClr val="black"/>
                </a:solidFill>
              </a:rPr>
              <a:t>climáticas</a:t>
            </a:r>
            <a:endParaRPr lang="en-GB" sz="3800" dirty="0">
              <a:solidFill>
                <a:prstClr val="black"/>
              </a:solidFill>
            </a:endParaRPr>
          </a:p>
          <a:p>
            <a:pPr lvl="0">
              <a:defRPr/>
            </a:pPr>
            <a:r>
              <a:rPr lang="en-GB" sz="3800" dirty="0" err="1">
                <a:solidFill>
                  <a:prstClr val="black"/>
                </a:solidFill>
              </a:rPr>
              <a:t>Salud</a:t>
            </a:r>
            <a:r>
              <a:rPr lang="en-GB" sz="3800" dirty="0">
                <a:solidFill>
                  <a:prstClr val="black"/>
                </a:solidFill>
              </a:rPr>
              <a:t> del conductor</a:t>
            </a:r>
          </a:p>
          <a:p>
            <a:pPr lvl="0">
              <a:defRPr/>
            </a:pPr>
            <a:r>
              <a:rPr lang="en-GB" sz="3800" dirty="0">
                <a:solidFill>
                  <a:prstClr val="black"/>
                </a:solidFill>
              </a:rPr>
              <a:t>Estado de </a:t>
            </a:r>
            <a:r>
              <a:rPr lang="en-GB" sz="3800" dirty="0" err="1">
                <a:solidFill>
                  <a:prstClr val="black"/>
                </a:solidFill>
              </a:rPr>
              <a:t>motores</a:t>
            </a:r>
            <a:endParaRPr lang="en-GB" sz="3800" dirty="0">
              <a:solidFill>
                <a:prstClr val="black"/>
              </a:solidFill>
            </a:endParaRPr>
          </a:p>
        </p:txBody>
      </p:sp>
      <p:sp>
        <p:nvSpPr>
          <p:cNvPr id="10" name="Text Placeholder 9">
            <a:extLst>
              <a:ext uri="{FF2B5EF4-FFF2-40B4-BE49-F238E27FC236}">
                <a16:creationId xmlns:a16="http://schemas.microsoft.com/office/drawing/2014/main" id="{6260D97D-CA6D-81F9-5226-4E9FF486F701}"/>
              </a:ext>
            </a:extLst>
          </p:cNvPr>
          <p:cNvSpPr txBox="1">
            <a:spLocks/>
          </p:cNvSpPr>
          <p:nvPr/>
        </p:nvSpPr>
        <p:spPr>
          <a:xfrm>
            <a:off x="5251648" y="1115986"/>
            <a:ext cx="2121406" cy="1207924"/>
          </a:xfrm>
          <a:prstGeom prst="rect">
            <a:avLst/>
          </a:prstGeom>
        </p:spPr>
        <p:style>
          <a:lnRef idx="0">
            <a:schemeClr val="accent2"/>
          </a:lnRef>
          <a:fillRef idx="3">
            <a:schemeClr val="accent2"/>
          </a:fillRef>
          <a:effectRef idx="3">
            <a:schemeClr val="accent2"/>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n-IE" sz="2200" dirty="0" err="1">
                <a:solidFill>
                  <a:prstClr val="white"/>
                </a:solidFill>
              </a:rPr>
              <a:t>Logística</a:t>
            </a:r>
            <a:r>
              <a:rPr lang="en-IE" sz="2200" dirty="0">
                <a:solidFill>
                  <a:prstClr val="white"/>
                </a:solidFill>
              </a:rPr>
              <a:t> </a:t>
            </a:r>
            <a:r>
              <a:rPr lang="en-IE" sz="2200" dirty="0" err="1">
                <a:solidFill>
                  <a:prstClr val="white"/>
                </a:solidFill>
              </a:rPr>
              <a:t>Inteligente</a:t>
            </a:r>
            <a:endParaRPr lang="en-IE" sz="2200" dirty="0">
              <a:solidFill>
                <a:prstClr val="white"/>
              </a:solidFill>
            </a:endParaRPr>
          </a:p>
          <a:p>
            <a:pPr marL="0" lvl="0" indent="0" algn="ctr">
              <a:buNone/>
              <a:defRPr/>
            </a:pPr>
            <a:r>
              <a:rPr lang="en-IE" sz="2200" dirty="0">
                <a:solidFill>
                  <a:prstClr val="white"/>
                </a:solidFill>
              </a:rPr>
              <a:t>v</a:t>
            </a:r>
          </a:p>
        </p:txBody>
      </p:sp>
      <p:sp>
        <p:nvSpPr>
          <p:cNvPr id="11" name="Text Placeholder 10">
            <a:extLst>
              <a:ext uri="{FF2B5EF4-FFF2-40B4-BE49-F238E27FC236}">
                <a16:creationId xmlns:a16="http://schemas.microsoft.com/office/drawing/2014/main" id="{5B92988F-1D67-81AE-2800-F1A01FC07C94}"/>
              </a:ext>
            </a:extLst>
          </p:cNvPr>
          <p:cNvSpPr txBox="1">
            <a:spLocks/>
          </p:cNvSpPr>
          <p:nvPr/>
        </p:nvSpPr>
        <p:spPr>
          <a:xfrm>
            <a:off x="5253292" y="2518987"/>
            <a:ext cx="2249717" cy="2533634"/>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GB" sz="3300" dirty="0">
                <a:solidFill>
                  <a:prstClr val="black"/>
                </a:solidFill>
              </a:rPr>
              <a:t>JIT </a:t>
            </a:r>
            <a:r>
              <a:rPr lang="en-GB" sz="3300" dirty="0" err="1">
                <a:solidFill>
                  <a:prstClr val="black"/>
                </a:solidFill>
              </a:rPr>
              <a:t>Pedidos</a:t>
            </a:r>
            <a:endParaRPr lang="en-GB" sz="3300" dirty="0">
              <a:solidFill>
                <a:prstClr val="black"/>
              </a:solidFill>
            </a:endParaRPr>
          </a:p>
          <a:p>
            <a:pPr lvl="0">
              <a:defRPr/>
            </a:pPr>
            <a:r>
              <a:rPr lang="en-GB" sz="3300" dirty="0" err="1">
                <a:solidFill>
                  <a:prstClr val="black"/>
                </a:solidFill>
              </a:rPr>
              <a:t>Seguimiento</a:t>
            </a:r>
            <a:r>
              <a:rPr lang="en-GB" sz="3300" dirty="0">
                <a:solidFill>
                  <a:prstClr val="black"/>
                </a:solidFill>
              </a:rPr>
              <a:t> </a:t>
            </a:r>
            <a:r>
              <a:rPr lang="en-GB" sz="3300" dirty="0" err="1">
                <a:solidFill>
                  <a:prstClr val="black"/>
                </a:solidFill>
              </a:rPr>
              <a:t>en</a:t>
            </a:r>
            <a:r>
              <a:rPr lang="en-GB" sz="3300" dirty="0">
                <a:solidFill>
                  <a:prstClr val="black"/>
                </a:solidFill>
              </a:rPr>
              <a:t> </a:t>
            </a:r>
            <a:r>
              <a:rPr lang="en-GB" sz="3300" dirty="0" err="1">
                <a:solidFill>
                  <a:prstClr val="black"/>
                </a:solidFill>
              </a:rPr>
              <a:t>tiempo</a:t>
            </a:r>
            <a:r>
              <a:rPr lang="en-GB" sz="3300" dirty="0">
                <a:solidFill>
                  <a:prstClr val="black"/>
                </a:solidFill>
              </a:rPr>
              <a:t> real</a:t>
            </a:r>
          </a:p>
          <a:p>
            <a:pPr lvl="0">
              <a:defRPr/>
            </a:pPr>
            <a:r>
              <a:rPr lang="en-GB" sz="3300" dirty="0" err="1">
                <a:solidFill>
                  <a:prstClr val="black"/>
                </a:solidFill>
              </a:rPr>
              <a:t>Tratamiento</a:t>
            </a:r>
            <a:r>
              <a:rPr lang="en-GB" sz="3300" dirty="0">
                <a:solidFill>
                  <a:prstClr val="black"/>
                </a:solidFill>
              </a:rPr>
              <a:t> de </a:t>
            </a:r>
            <a:r>
              <a:rPr lang="en-GB" sz="3300" dirty="0" err="1">
                <a:solidFill>
                  <a:prstClr val="black"/>
                </a:solidFill>
              </a:rPr>
              <a:t>datos</a:t>
            </a:r>
            <a:r>
              <a:rPr lang="en-GB" sz="3300" dirty="0">
                <a:solidFill>
                  <a:prstClr val="black"/>
                </a:solidFill>
              </a:rPr>
              <a:t> de </a:t>
            </a:r>
            <a:r>
              <a:rPr lang="en-GB" sz="3300" dirty="0" err="1">
                <a:solidFill>
                  <a:prstClr val="black"/>
                </a:solidFill>
              </a:rPr>
              <a:t>clientes</a:t>
            </a:r>
            <a:endParaRPr lang="en-GB" sz="3300" dirty="0">
              <a:solidFill>
                <a:prstClr val="black"/>
              </a:solidFill>
            </a:endParaRPr>
          </a:p>
          <a:p>
            <a:pPr lvl="0">
              <a:defRPr/>
            </a:pPr>
            <a:r>
              <a:rPr lang="en-GB" sz="3300" dirty="0" err="1">
                <a:solidFill>
                  <a:prstClr val="black"/>
                </a:solidFill>
              </a:rPr>
              <a:t>Sistemas</a:t>
            </a:r>
            <a:r>
              <a:rPr lang="en-GB" sz="3300" dirty="0">
                <a:solidFill>
                  <a:prstClr val="black"/>
                </a:solidFill>
              </a:rPr>
              <a:t> de </a:t>
            </a:r>
            <a:r>
              <a:rPr lang="en-GB" sz="3300" dirty="0" err="1">
                <a:solidFill>
                  <a:prstClr val="black"/>
                </a:solidFill>
              </a:rPr>
              <a:t>precios</a:t>
            </a:r>
            <a:r>
              <a:rPr lang="en-GB" sz="3300" dirty="0">
                <a:solidFill>
                  <a:prstClr val="black"/>
                </a:solidFill>
              </a:rPr>
              <a:t> </a:t>
            </a:r>
            <a:r>
              <a:rPr lang="en-GB" sz="3300" dirty="0" err="1">
                <a:solidFill>
                  <a:prstClr val="black"/>
                </a:solidFill>
              </a:rPr>
              <a:t>automatizados</a:t>
            </a:r>
            <a:endParaRPr lang="en-GB" sz="3300" dirty="0">
              <a:solidFill>
                <a:prstClr val="black"/>
              </a:solidFill>
            </a:endParaRPr>
          </a:p>
        </p:txBody>
      </p:sp>
      <p:sp>
        <p:nvSpPr>
          <p:cNvPr id="13" name="Text Placeholder 3">
            <a:extLst>
              <a:ext uri="{FF2B5EF4-FFF2-40B4-BE49-F238E27FC236}">
                <a16:creationId xmlns:a16="http://schemas.microsoft.com/office/drawing/2014/main" id="{743AFC4E-C384-FF06-DF3E-7BE8C3344FDB}"/>
              </a:ext>
            </a:extLst>
          </p:cNvPr>
          <p:cNvSpPr txBox="1">
            <a:spLocks/>
          </p:cNvSpPr>
          <p:nvPr/>
        </p:nvSpPr>
        <p:spPr>
          <a:xfrm>
            <a:off x="834894" y="191976"/>
            <a:ext cx="10595237"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dirty="0" err="1">
                <a:solidFill>
                  <a:srgbClr val="000000"/>
                </a:solidFill>
              </a:rPr>
              <a:t>Tendencias</a:t>
            </a:r>
            <a:r>
              <a:rPr lang="en-GB" sz="3600" dirty="0">
                <a:solidFill>
                  <a:srgbClr val="000000"/>
                </a:solidFill>
              </a:rPr>
              <a:t> y </a:t>
            </a:r>
            <a:r>
              <a:rPr lang="en-GB" sz="3600" dirty="0" err="1">
                <a:solidFill>
                  <a:srgbClr val="000000"/>
                </a:solidFill>
              </a:rPr>
              <a:t>Predicciones</a:t>
            </a:r>
            <a:r>
              <a:rPr lang="en-GB" sz="3600" dirty="0">
                <a:solidFill>
                  <a:srgbClr val="000000"/>
                </a:solidFill>
              </a:rPr>
              <a:t>: </a:t>
            </a:r>
            <a:r>
              <a:rPr lang="en-GB" sz="3600" dirty="0" err="1">
                <a:solidFill>
                  <a:srgbClr val="000000"/>
                </a:solidFill>
              </a:rPr>
              <a:t>Inteligencia</a:t>
            </a:r>
            <a:r>
              <a:rPr lang="en-GB" sz="3600" dirty="0">
                <a:solidFill>
                  <a:srgbClr val="000000"/>
                </a:solidFill>
              </a:rPr>
              <a:t> Artificial</a:t>
            </a:r>
          </a:p>
        </p:txBody>
      </p:sp>
    </p:spTree>
    <p:extLst>
      <p:ext uri="{BB962C8B-B14F-4D97-AF65-F5344CB8AC3E}">
        <p14:creationId xmlns:p14="http://schemas.microsoft.com/office/powerpoint/2010/main" val="20481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743AFC4E-C384-FF06-DF3E-7BE8C3344FDB}"/>
              </a:ext>
            </a:extLst>
          </p:cNvPr>
          <p:cNvSpPr txBox="1">
            <a:spLocks/>
          </p:cNvSpPr>
          <p:nvPr/>
        </p:nvSpPr>
        <p:spPr>
          <a:xfrm>
            <a:off x="834894" y="191976"/>
            <a:ext cx="10595237"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dirty="0" err="1">
                <a:solidFill>
                  <a:srgbClr val="000000"/>
                </a:solidFill>
              </a:rPr>
              <a:t>Beneficios</a:t>
            </a:r>
            <a:r>
              <a:rPr lang="en-GB" sz="3600" dirty="0">
                <a:solidFill>
                  <a:srgbClr val="000000"/>
                </a:solidFill>
              </a:rPr>
              <a:t> clave del Blockchain
</a:t>
            </a:r>
          </a:p>
        </p:txBody>
      </p:sp>
      <p:sp>
        <p:nvSpPr>
          <p:cNvPr id="18" name="Text Placeholder 3">
            <a:extLst>
              <a:ext uri="{FF2B5EF4-FFF2-40B4-BE49-F238E27FC236}">
                <a16:creationId xmlns:a16="http://schemas.microsoft.com/office/drawing/2014/main" id="{734FB578-9D8C-5461-E0F5-61C85901A933}"/>
              </a:ext>
            </a:extLst>
          </p:cNvPr>
          <p:cNvSpPr txBox="1">
            <a:spLocks/>
          </p:cNvSpPr>
          <p:nvPr/>
        </p:nvSpPr>
        <p:spPr>
          <a:xfrm>
            <a:off x="932461" y="3088081"/>
            <a:ext cx="3673383" cy="231346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defRPr/>
            </a:pPr>
            <a:r>
              <a:rPr lang="es-ES" sz="1800" dirty="0">
                <a:solidFill>
                  <a:prstClr val="black"/>
                </a:solidFill>
              </a:rPr>
              <a:t>Las cadenas de bloques construidas son veloces y pueden procesar y verificar transacciones más rápidamente que los sistemas alternativos. Esto puede parecer contradictorio, porque el ejemplo de la limonada hace que parezca que todos tienen que copiar todo lo que le sucede a la cadena. Pero en realidad, estas transacciones pueden ser procesadas por computadoras en </a:t>
            </a:r>
            <a:r>
              <a:rPr lang="es-ES" sz="1800" dirty="0" err="1">
                <a:solidFill>
                  <a:prstClr val="black"/>
                </a:solidFill>
              </a:rPr>
              <a:t>minisegundos</a:t>
            </a:r>
            <a:r>
              <a:rPr lang="es-ES" sz="1800" dirty="0">
                <a:solidFill>
                  <a:prstClr val="black"/>
                </a:solidFill>
              </a:rPr>
              <a:t>.
</a:t>
            </a:r>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 Placeholder 5">
            <a:extLst>
              <a:ext uri="{FF2B5EF4-FFF2-40B4-BE49-F238E27FC236}">
                <a16:creationId xmlns:a16="http://schemas.microsoft.com/office/drawing/2014/main" id="{3A481795-0A27-F91E-2D1B-C0E59998BACB}"/>
              </a:ext>
            </a:extLst>
          </p:cNvPr>
          <p:cNvSpPr txBox="1">
            <a:spLocks/>
          </p:cNvSpPr>
          <p:nvPr/>
        </p:nvSpPr>
        <p:spPr>
          <a:xfrm>
            <a:off x="4819980" y="3077011"/>
            <a:ext cx="3059693" cy="247005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defRPr/>
            </a:pPr>
            <a:r>
              <a:rPr lang="es-ES" sz="1800" dirty="0">
                <a:solidFill>
                  <a:prstClr val="black"/>
                </a:solidFill>
              </a:rPr>
              <a:t>Dado que todos en una red </a:t>
            </a:r>
            <a:r>
              <a:rPr lang="es-ES" sz="1800" dirty="0" err="1">
                <a:solidFill>
                  <a:prstClr val="black"/>
                </a:solidFill>
              </a:rPr>
              <a:t>blockchain</a:t>
            </a:r>
            <a:r>
              <a:rPr lang="es-ES" sz="1800" dirty="0">
                <a:solidFill>
                  <a:prstClr val="black"/>
                </a:solidFill>
              </a:rPr>
              <a:t> tienen acceso al libro mayor y al libro de reglas, nadie se queda atrás. </a:t>
            </a:r>
          </a:p>
          <a:p>
            <a:pPr marL="0" lvl="0" indent="0">
              <a:buNone/>
              <a:defRPr/>
            </a:pPr>
            <a:r>
              <a:rPr lang="es-ES" sz="1800" dirty="0">
                <a:solidFill>
                  <a:prstClr val="black"/>
                </a:solidFill>
              </a:rPr>
              <a:t>Puede ver quién poseía o pagó o dio o hizo qué, en varios momentos, cuando quiera o necesite. Es un sistema totalmente transparente.
</a:t>
            </a:r>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 Placeholder 7">
            <a:extLst>
              <a:ext uri="{FF2B5EF4-FFF2-40B4-BE49-F238E27FC236}">
                <a16:creationId xmlns:a16="http://schemas.microsoft.com/office/drawing/2014/main" id="{FA9C4E83-E197-9458-2B9D-6104468E2182}"/>
              </a:ext>
            </a:extLst>
          </p:cNvPr>
          <p:cNvSpPr txBox="1">
            <a:spLocks/>
          </p:cNvSpPr>
          <p:nvPr/>
        </p:nvSpPr>
        <p:spPr>
          <a:xfrm>
            <a:off x="8246383" y="3077011"/>
            <a:ext cx="3223287" cy="230820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defRPr/>
            </a:pPr>
            <a:r>
              <a:rPr lang="es-ES" sz="1800" dirty="0">
                <a:solidFill>
                  <a:prstClr val="black"/>
                </a:solidFill>
              </a:rPr>
              <a:t>La comunicación ocurre directamente entre dos sin una autoridad central o intermediario. Dado que todos tienen una copia del libro mayor que usan para validar la versión más reciente del contrato, también es un sistema democráticamente seguro. No hay una sola compañía o agencia con poder adicional. Todos están a </a:t>
            </a:r>
            <a:r>
              <a:rPr lang="es-ES" sz="1800" dirty="0" err="1">
                <a:solidFill>
                  <a:prstClr val="black"/>
                </a:solidFill>
              </a:rPr>
              <a:t>cargopor</a:t>
            </a:r>
            <a:r>
              <a:rPr lang="es-ES" sz="1800" dirty="0">
                <a:solidFill>
                  <a:prstClr val="black"/>
                </a:solidFill>
              </a:rPr>
              <a:t> igual. 
</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D319DE35-5149-D63F-9012-6C764F31F5C8}"/>
              </a:ext>
            </a:extLst>
          </p:cNvPr>
          <p:cNvGrpSpPr/>
          <p:nvPr/>
        </p:nvGrpSpPr>
        <p:grpSpPr>
          <a:xfrm>
            <a:off x="1039902" y="1364105"/>
            <a:ext cx="3223287" cy="1987482"/>
            <a:chOff x="1000363" y="1379095"/>
            <a:chExt cx="3223287" cy="1987482"/>
          </a:xfrm>
        </p:grpSpPr>
        <p:sp>
          <p:nvSpPr>
            <p:cNvPr id="14" name="Oval 41">
              <a:extLst>
                <a:ext uri="{FF2B5EF4-FFF2-40B4-BE49-F238E27FC236}">
                  <a16:creationId xmlns:a16="http://schemas.microsoft.com/office/drawing/2014/main" id="{D6F1E70D-BE99-65ED-4D39-5097F174A045}"/>
                </a:ext>
              </a:extLst>
            </p:cNvPr>
            <p:cNvSpPr>
              <a:spLocks noChangeArrowheads="1"/>
            </p:cNvSpPr>
            <p:nvPr/>
          </p:nvSpPr>
          <p:spPr bwMode="auto">
            <a:xfrm>
              <a:off x="2165716" y="1379095"/>
              <a:ext cx="942377" cy="901461"/>
            </a:xfrm>
            <a:prstGeom prst="ellipse">
              <a:avLst/>
            </a:prstGeom>
            <a:solidFill>
              <a:schemeClr val="accent3">
                <a:lumMod val="50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7" name="Text Placeholder 2">
              <a:extLst>
                <a:ext uri="{FF2B5EF4-FFF2-40B4-BE49-F238E27FC236}">
                  <a16:creationId xmlns:a16="http://schemas.microsoft.com/office/drawing/2014/main" id="{11525C0B-EBC2-2A94-9621-9B5732C2F70E}"/>
                </a:ext>
              </a:extLst>
            </p:cNvPr>
            <p:cNvSpPr txBox="1">
              <a:spLocks/>
            </p:cNvSpPr>
            <p:nvPr/>
          </p:nvSpPr>
          <p:spPr>
            <a:xfrm>
              <a:off x="1107058" y="2468650"/>
              <a:ext cx="3059693" cy="89792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gn="ctr">
                <a:buNone/>
                <a:defRPr/>
              </a:pPr>
              <a:r>
                <a:rPr lang="es-ES_tradnl" sz="2275" b="1" dirty="0">
                  <a:solidFill>
                    <a:srgbClr val="000000"/>
                  </a:solidFill>
                  <a:effectLst>
                    <a:outerShdw blurRad="38100" dist="38100" dir="2700000" algn="tl">
                      <a:srgbClr val="000000">
                        <a:alpha val="43137"/>
                      </a:srgbClr>
                    </a:outerShdw>
                  </a:effectLst>
                </a:rPr>
                <a:t>INSTANTÁNEO
</a:t>
              </a:r>
              <a:endParaRPr kumimoji="0" lang="es-ES_tradnl" sz="2275"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23" name="Straight Connector 22">
              <a:extLst>
                <a:ext uri="{FF2B5EF4-FFF2-40B4-BE49-F238E27FC236}">
                  <a16:creationId xmlns:a16="http://schemas.microsoft.com/office/drawing/2014/main" id="{C10B2093-11AC-CACE-BF65-56972AB5532B}"/>
                </a:ext>
              </a:extLst>
            </p:cNvPr>
            <p:cNvCxnSpPr/>
            <p:nvPr/>
          </p:nvCxnSpPr>
          <p:spPr>
            <a:xfrm flipH="1">
              <a:off x="1000363" y="2910406"/>
              <a:ext cx="3223287" cy="0"/>
            </a:xfrm>
            <a:prstGeom prst="line">
              <a:avLst/>
            </a:prstGeom>
            <a:solidFill>
              <a:schemeClr val="accent3">
                <a:lumMod val="50000"/>
              </a:schemeClr>
            </a:solidFill>
            <a:ln w="12700" cap="flat" cmpd="sng" algn="ctr">
              <a:solidFill>
                <a:schemeClr val="accent3">
                  <a:lumMod val="50000"/>
                </a:schemeClr>
              </a:solidFill>
              <a:prstDash val="solid"/>
              <a:miter lim="800000"/>
            </a:ln>
            <a:effectLst/>
          </p:spPr>
        </p:cxnSp>
      </p:grpSp>
      <p:grpSp>
        <p:nvGrpSpPr>
          <p:cNvPr id="28" name="Group 27">
            <a:extLst>
              <a:ext uri="{FF2B5EF4-FFF2-40B4-BE49-F238E27FC236}">
                <a16:creationId xmlns:a16="http://schemas.microsoft.com/office/drawing/2014/main" id="{8657C409-E7C7-4E77-74AB-41EFC4F77BD4}"/>
              </a:ext>
            </a:extLst>
          </p:cNvPr>
          <p:cNvGrpSpPr/>
          <p:nvPr/>
        </p:nvGrpSpPr>
        <p:grpSpPr>
          <a:xfrm>
            <a:off x="4475770" y="1364105"/>
            <a:ext cx="3223287" cy="1987482"/>
            <a:chOff x="4436231" y="1379095"/>
            <a:chExt cx="3223287" cy="1987482"/>
          </a:xfrm>
        </p:grpSpPr>
        <p:sp>
          <p:nvSpPr>
            <p:cNvPr id="15" name="Oval 41">
              <a:extLst>
                <a:ext uri="{FF2B5EF4-FFF2-40B4-BE49-F238E27FC236}">
                  <a16:creationId xmlns:a16="http://schemas.microsoft.com/office/drawing/2014/main" id="{5704812A-27FB-7C19-092A-294327720E8F}"/>
                </a:ext>
              </a:extLst>
            </p:cNvPr>
            <p:cNvSpPr>
              <a:spLocks noChangeArrowheads="1"/>
            </p:cNvSpPr>
            <p:nvPr/>
          </p:nvSpPr>
          <p:spPr bwMode="auto">
            <a:xfrm>
              <a:off x="5601585" y="1379095"/>
              <a:ext cx="942377" cy="901461"/>
            </a:xfrm>
            <a:prstGeom prst="ellipse">
              <a:avLst/>
            </a:prstGeom>
            <a:solidFill>
              <a:schemeClr val="accent3">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9" name="Text Placeholder 4">
              <a:extLst>
                <a:ext uri="{FF2B5EF4-FFF2-40B4-BE49-F238E27FC236}">
                  <a16:creationId xmlns:a16="http://schemas.microsoft.com/office/drawing/2014/main" id="{D5CDFF8F-1FE9-063F-9212-8B0FBAE3FCDD}"/>
                </a:ext>
              </a:extLst>
            </p:cNvPr>
            <p:cNvSpPr txBox="1">
              <a:spLocks/>
            </p:cNvSpPr>
            <p:nvPr/>
          </p:nvSpPr>
          <p:spPr>
            <a:xfrm>
              <a:off x="4542927" y="2468650"/>
              <a:ext cx="3059693" cy="89792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gn="ctr">
                <a:buNone/>
                <a:defRPr/>
              </a:pPr>
              <a:r>
                <a:rPr lang="es-ES_tradnl" sz="2275" b="1" dirty="0">
                  <a:solidFill>
                    <a:srgbClr val="000000"/>
                  </a:solidFill>
                  <a:effectLst>
                    <a:outerShdw blurRad="38100" dist="38100" dir="2700000" algn="tl">
                      <a:srgbClr val="000000">
                        <a:alpha val="43137"/>
                      </a:srgbClr>
                    </a:outerShdw>
                  </a:effectLst>
                </a:rPr>
                <a:t>TRANSPARENTE</a:t>
              </a:r>
              <a:endParaRPr kumimoji="0" lang="es-ES_tradnl" sz="2275"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17E9202B-650E-3C42-30D3-D9817229D150}"/>
                </a:ext>
              </a:extLst>
            </p:cNvPr>
            <p:cNvCxnSpPr/>
            <p:nvPr/>
          </p:nvCxnSpPr>
          <p:spPr>
            <a:xfrm flipH="1">
              <a:off x="4436231" y="2910406"/>
              <a:ext cx="3223287" cy="0"/>
            </a:xfrm>
            <a:prstGeom prst="line">
              <a:avLst/>
            </a:prstGeom>
            <a:solidFill>
              <a:schemeClr val="accent3">
                <a:lumMod val="75000"/>
              </a:schemeClr>
            </a:solidFill>
            <a:ln w="6350" cap="flat" cmpd="sng" algn="ctr">
              <a:solidFill>
                <a:schemeClr val="accent3">
                  <a:lumMod val="75000"/>
                </a:schemeClr>
              </a:solidFill>
              <a:prstDash val="solid"/>
              <a:miter lim="800000"/>
            </a:ln>
            <a:effectLst/>
          </p:spPr>
        </p:cxnSp>
      </p:grpSp>
      <p:grpSp>
        <p:nvGrpSpPr>
          <p:cNvPr id="29" name="Group 28">
            <a:extLst>
              <a:ext uri="{FF2B5EF4-FFF2-40B4-BE49-F238E27FC236}">
                <a16:creationId xmlns:a16="http://schemas.microsoft.com/office/drawing/2014/main" id="{E266FF6C-6DBB-5E62-1189-EE372A6F1400}"/>
              </a:ext>
            </a:extLst>
          </p:cNvPr>
          <p:cNvGrpSpPr/>
          <p:nvPr/>
        </p:nvGrpSpPr>
        <p:grpSpPr>
          <a:xfrm>
            <a:off x="8018334" y="1364105"/>
            <a:ext cx="4038978" cy="1531311"/>
            <a:chOff x="7978795" y="1379095"/>
            <a:chExt cx="4038978" cy="1531311"/>
          </a:xfrm>
        </p:grpSpPr>
        <p:sp>
          <p:nvSpPr>
            <p:cNvPr id="16" name="Oval 41">
              <a:extLst>
                <a:ext uri="{FF2B5EF4-FFF2-40B4-BE49-F238E27FC236}">
                  <a16:creationId xmlns:a16="http://schemas.microsoft.com/office/drawing/2014/main" id="{542CFB9B-E308-289B-F464-4F660E5D6E4D}"/>
                </a:ext>
              </a:extLst>
            </p:cNvPr>
            <p:cNvSpPr>
              <a:spLocks noChangeArrowheads="1"/>
            </p:cNvSpPr>
            <p:nvPr/>
          </p:nvSpPr>
          <p:spPr bwMode="auto">
            <a:xfrm>
              <a:off x="9218102" y="1379095"/>
              <a:ext cx="942377" cy="901461"/>
            </a:xfrm>
            <a:prstGeom prst="ellipse">
              <a:avLst/>
            </a:prstGeom>
            <a:solidFill>
              <a:schemeClr val="accent4">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21" name="Text Placeholder 6">
              <a:extLst>
                <a:ext uri="{FF2B5EF4-FFF2-40B4-BE49-F238E27FC236}">
                  <a16:creationId xmlns:a16="http://schemas.microsoft.com/office/drawing/2014/main" id="{F99CCC10-881C-FA87-60A1-A96BE563B096}"/>
                </a:ext>
              </a:extLst>
            </p:cNvPr>
            <p:cNvSpPr txBox="1">
              <a:spLocks/>
            </p:cNvSpPr>
            <p:nvPr/>
          </p:nvSpPr>
          <p:spPr>
            <a:xfrm>
              <a:off x="8248289" y="2468650"/>
              <a:ext cx="3769484" cy="35273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defRPr/>
              </a:pPr>
              <a:r>
                <a:rPr lang="es-ES_tradnl" sz="2194" b="1" dirty="0">
                  <a:solidFill>
                    <a:srgbClr val="000000"/>
                  </a:solidFill>
                  <a:effectLst>
                    <a:outerShdw blurRad="38100" dist="38100" dir="2700000" algn="tl">
                      <a:srgbClr val="000000">
                        <a:alpha val="43137"/>
                      </a:srgbClr>
                    </a:outerShdw>
                  </a:effectLst>
                </a:rPr>
                <a:t>SEGURIDAD PEER-2-PEER
</a:t>
              </a:r>
              <a:endParaRPr kumimoji="0" lang="es-ES_tradnl" sz="2194"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0D08C457-36FC-4CA4-8FAE-473FB2AE7985}"/>
                </a:ext>
              </a:extLst>
            </p:cNvPr>
            <p:cNvCxnSpPr>
              <a:cxnSpLocks/>
            </p:cNvCxnSpPr>
            <p:nvPr/>
          </p:nvCxnSpPr>
          <p:spPr>
            <a:xfrm flipH="1">
              <a:off x="7978795" y="2910406"/>
              <a:ext cx="3451336" cy="0"/>
            </a:xfrm>
            <a:prstGeom prst="line">
              <a:avLst/>
            </a:prstGeom>
            <a:noFill/>
            <a:ln w="6350" cap="flat" cmpd="sng" algn="ctr">
              <a:solidFill>
                <a:schemeClr val="accent3"/>
              </a:solidFill>
              <a:prstDash val="solid"/>
              <a:miter lim="800000"/>
            </a:ln>
            <a:effectLst/>
          </p:spPr>
        </p:cxnSp>
      </p:grpSp>
      <p:sp>
        <p:nvSpPr>
          <p:cNvPr id="26" name="Rectangle 25">
            <a:extLst>
              <a:ext uri="{FF2B5EF4-FFF2-40B4-BE49-F238E27FC236}">
                <a16:creationId xmlns:a16="http://schemas.microsoft.com/office/drawing/2014/main" id="{2005E7F1-7C74-EBA8-BF23-F27B2EC8BBBB}"/>
              </a:ext>
            </a:extLst>
          </p:cNvPr>
          <p:cNvSpPr/>
          <p:nvPr/>
        </p:nvSpPr>
        <p:spPr>
          <a:xfrm>
            <a:off x="3533344" y="6106688"/>
            <a:ext cx="4756430" cy="307777"/>
          </a:xfrm>
          <a:prstGeom prst="rect">
            <a:avLst/>
          </a:prstGeom>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a:ln>
                  <a:noFill/>
                </a:ln>
                <a:solidFill>
                  <a:prstClr val="black"/>
                </a:solidFill>
                <a:effectLst/>
                <a:uLnTx/>
                <a:uFillTx/>
              </a:rPr>
              <a:t>Fuente: </a:t>
            </a:r>
            <a:r>
              <a:rPr kumimoji="0" lang="en-IE" sz="1400" b="0" i="0" u="none" strike="noStrike" kern="0" cap="none" spc="0" normalizeH="0" baseline="0" noProof="0" dirty="0">
                <a:ln>
                  <a:noFill/>
                </a:ln>
                <a:solidFill>
                  <a:schemeClr val="accent2">
                    <a:lumMod val="75000"/>
                  </a:schemeClr>
                </a:solidFill>
                <a:effectLst/>
                <a:uLnTx/>
                <a:uFillTx/>
                <a:hlinkClick r:id="rId4">
                  <a:extLst>
                    <a:ext uri="{A12FA001-AC4F-418D-AE19-62706E023703}">
                      <ahyp:hlinkClr xmlns:ahyp="http://schemas.microsoft.com/office/drawing/2018/hyperlinkcolor" val="tx"/>
                    </a:ext>
                  </a:extLst>
                </a:hlinkClick>
              </a:rPr>
              <a:t>https://www.fundera.com/blog/blockchain-explained</a:t>
            </a:r>
            <a:r>
              <a:rPr kumimoji="0" lang="en-IE" sz="1400" b="0" i="0" u="none" strike="noStrike" kern="0" cap="none" spc="0" normalizeH="0" baseline="0" noProof="0" dirty="0">
                <a:ln>
                  <a:noFill/>
                </a:ln>
                <a:solidFill>
                  <a:schemeClr val="accent2">
                    <a:lumMod val="75000"/>
                  </a:schemeClr>
                </a:solidFill>
                <a:effectLst/>
                <a:uLnTx/>
                <a:uFillTx/>
              </a:rPr>
              <a:t> </a:t>
            </a:r>
          </a:p>
        </p:txBody>
      </p:sp>
    </p:spTree>
    <p:extLst>
      <p:ext uri="{BB962C8B-B14F-4D97-AF65-F5344CB8AC3E}">
        <p14:creationId xmlns:p14="http://schemas.microsoft.com/office/powerpoint/2010/main" val="71279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6" grpId="0"/>
    </p:bldLst>
  </p:timing>
  <p:extLst>
    <p:ext uri="{6950BFC3-D8DA-4A85-94F7-54DA5524770B}">
      <p188:commentRel xmlns:p188="http://schemas.microsoft.com/office/powerpoint/2018/8/main" r:id="rId3"/>
    </p:ext>
  </p:extLs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rminator 6">
            <a:extLst>
              <a:ext uri="{FF2B5EF4-FFF2-40B4-BE49-F238E27FC236}">
                <a16:creationId xmlns:a16="http://schemas.microsoft.com/office/drawing/2014/main" id="{789A1EEB-F46A-0ACA-C6CB-AA6336502349}"/>
              </a:ext>
            </a:extLst>
          </p:cNvPr>
          <p:cNvSpPr/>
          <p:nvPr/>
        </p:nvSpPr>
        <p:spPr>
          <a:xfrm>
            <a:off x="531" y="-1"/>
            <a:ext cx="12192000" cy="2423679"/>
          </a:xfrm>
          <a:prstGeom prst="flowChartTerminator">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Terminator 8">
            <a:extLst>
              <a:ext uri="{FF2B5EF4-FFF2-40B4-BE49-F238E27FC236}">
                <a16:creationId xmlns:a16="http://schemas.microsoft.com/office/drawing/2014/main" id="{26740BCE-4D2B-B147-E768-0F98700BE41A}"/>
              </a:ext>
            </a:extLst>
          </p:cNvPr>
          <p:cNvSpPr/>
          <p:nvPr/>
        </p:nvSpPr>
        <p:spPr>
          <a:xfrm>
            <a:off x="-44818" y="212028"/>
            <a:ext cx="12192000" cy="2374394"/>
          </a:xfrm>
          <a:prstGeom prst="flowChartTerminator">
            <a:avLst/>
          </a:prstGeom>
          <a:no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7EFF72CC-FA86-FE7B-80A5-81015FE47C41}"/>
              </a:ext>
            </a:extLst>
          </p:cNvPr>
          <p:cNvSpPr/>
          <p:nvPr/>
        </p:nvSpPr>
        <p:spPr>
          <a:xfrm>
            <a:off x="1" y="1111714"/>
            <a:ext cx="12192000" cy="4974293"/>
          </a:xfrm>
          <a:prstGeom prst="rect">
            <a:avLst/>
          </a:prstGeom>
          <a:solidFill>
            <a:srgbClr val="70AD47">
              <a:lumMod val="40000"/>
              <a:lumOff val="60000"/>
            </a:srgbClr>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25" b="1" i="0" u="none" strike="noStrike" kern="0" cap="none" spc="0" normalizeH="0" baseline="0" noProof="0" dirty="0">
              <a:ln>
                <a:noFill/>
              </a:ln>
              <a:solidFill>
                <a:prstClr val="white"/>
              </a:solidFill>
              <a:effectLst/>
              <a:uLnTx/>
              <a:uFillTx/>
              <a:latin typeface="Calibri" panose="020F0502020204030204"/>
              <a:ea typeface="Calibri" charset="0"/>
              <a:cs typeface="Times New Roman" charset="0"/>
            </a:endParaRPr>
          </a:p>
        </p:txBody>
      </p:sp>
      <p:sp>
        <p:nvSpPr>
          <p:cNvPr id="33" name="Oval 32">
            <a:extLst>
              <a:ext uri="{FF2B5EF4-FFF2-40B4-BE49-F238E27FC236}">
                <a16:creationId xmlns:a16="http://schemas.microsoft.com/office/drawing/2014/main" id="{DC869F28-7CED-842B-FBE5-90CF085198F2}"/>
              </a:ext>
            </a:extLst>
          </p:cNvPr>
          <p:cNvSpPr/>
          <p:nvPr/>
        </p:nvSpPr>
        <p:spPr>
          <a:xfrm>
            <a:off x="4039317" y="98376"/>
            <a:ext cx="264812" cy="252676"/>
          </a:xfrm>
          <a:prstGeom prst="ellipse">
            <a:avLst/>
          </a:prstGeom>
          <a:solidFill>
            <a:schemeClr val="accent2">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6478FE6C-192D-4A0D-D754-7EBD43EE11D3}"/>
              </a:ext>
            </a:extLst>
          </p:cNvPr>
          <p:cNvSpPr/>
          <p:nvPr/>
        </p:nvSpPr>
        <p:spPr>
          <a:xfrm>
            <a:off x="9393749" y="163058"/>
            <a:ext cx="264812" cy="252676"/>
          </a:xfrm>
          <a:prstGeom prst="ellipse">
            <a:avLst/>
          </a:prstGeom>
          <a:solidFill>
            <a:schemeClr val="accent4">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C25C45D5-3C02-B1ED-A35F-0EC196205396}"/>
              </a:ext>
            </a:extLst>
          </p:cNvPr>
          <p:cNvSpPr/>
          <p:nvPr/>
        </p:nvSpPr>
        <p:spPr>
          <a:xfrm>
            <a:off x="1302738" y="279694"/>
            <a:ext cx="264812" cy="252676"/>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Text Placeholder 74">
            <a:extLst>
              <a:ext uri="{FF2B5EF4-FFF2-40B4-BE49-F238E27FC236}">
                <a16:creationId xmlns:a16="http://schemas.microsoft.com/office/drawing/2014/main" id="{9F2B6ED9-CF87-843A-D625-072E2A200207}"/>
              </a:ext>
            </a:extLst>
          </p:cNvPr>
          <p:cNvSpPr txBox="1">
            <a:spLocks/>
          </p:cNvSpPr>
          <p:nvPr/>
        </p:nvSpPr>
        <p:spPr>
          <a:xfrm>
            <a:off x="492976" y="649559"/>
            <a:ext cx="10575344" cy="601111"/>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925" b="1" i="0" u="none" strike="noStrike" kern="1200" cap="none" spc="0" normalizeH="0" baseline="0" noProof="0" dirty="0">
                <a:ln>
                  <a:noFill/>
                </a:ln>
                <a:solidFill>
                  <a:prstClr val="black"/>
                </a:solidFill>
                <a:effectLst/>
                <a:uLnTx/>
                <a:uFillTx/>
                <a:latin typeface="Calibri Light" panose="020F0302020204030204"/>
                <a:ea typeface="+mn-ea"/>
                <a:cs typeface="+mn-cs"/>
              </a:rPr>
              <a:t>Mini Case Study 5.2.: VTS SOFTWARE, NEW YORK</a:t>
            </a:r>
          </a:p>
        </p:txBody>
      </p:sp>
      <p:sp>
        <p:nvSpPr>
          <p:cNvPr id="37" name="TextBox 36">
            <a:extLst>
              <a:ext uri="{FF2B5EF4-FFF2-40B4-BE49-F238E27FC236}">
                <a16:creationId xmlns:a16="http://schemas.microsoft.com/office/drawing/2014/main" id="{34EAA214-C0D0-04EF-3DAD-CE364A33AD20}"/>
              </a:ext>
            </a:extLst>
          </p:cNvPr>
          <p:cNvSpPr txBox="1"/>
          <p:nvPr/>
        </p:nvSpPr>
        <p:spPr>
          <a:xfrm>
            <a:off x="492711" y="1423570"/>
            <a:ext cx="11206578" cy="4974567"/>
          </a:xfrm>
          <a:prstGeom prst="rect">
            <a:avLst/>
          </a:prstGeom>
          <a:noFill/>
        </p:spPr>
        <p:txBody>
          <a:bodyPr wrap="square" rtlCol="0">
            <a:spAutoFit/>
          </a:bodyPr>
          <a:lstStyle/>
          <a:p>
            <a:pPr marL="342900" lvl="0" indent="-342900" defTabSz="457200">
              <a:buClr>
                <a:schemeClr val="accent2"/>
              </a:buClr>
              <a:buFont typeface="Arial" panose="020B0604020202020204" pitchFamily="34" charset="0"/>
              <a:buChar char="•"/>
              <a:defRPr/>
            </a:pPr>
            <a:r>
              <a:rPr lang="es-ES" sz="2400" kern="0" dirty="0">
                <a:solidFill>
                  <a:prstClr val="black"/>
                </a:solidFill>
              </a:rPr>
              <a:t>VTS es una compañía de software en el área de la ciudad de Nueva York que tiene una plataforma innovadora diseñada para servir al sector financiero. La plataforma sirve como un mercado para que los bancos muestren y vendan sus propiedades directamente a compradores y desarrolladores. Las propiedades se venden digitalmente, todas iniciadas por contratos inteligentes y registradas en una cadena de bloques privada.  
La plataforma muestra documentos y contratos preestablecidos para la firma electrónica, que minimizan el seguimiento de ida y vuelta, y simplifica el proceso de firma para bancos y compradores de viviendas. Todos los documentos se registran y rastrean en la cadena de bloques. Los usuarios pueden navegar por los perfiles y conectarse directamente con corredores de bienes raíces, agentes, abogados, inspectores y otros profesionales.   </a:t>
            </a:r>
            <a:endParaRPr kumimoji="0" lang="es-ES_tradnl" sz="1625" b="1"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dirty="0">
              <a:ln>
                <a:noFill/>
              </a:ln>
              <a:solidFill>
                <a:prstClr val="black"/>
              </a:solidFill>
              <a:effectLst/>
              <a:uLnTx/>
              <a:uFillTx/>
            </a:endParaRPr>
          </a:p>
        </p:txBody>
      </p:sp>
      <p:sp>
        <p:nvSpPr>
          <p:cNvPr id="39" name="Rectangle 38">
            <a:extLst>
              <a:ext uri="{FF2B5EF4-FFF2-40B4-BE49-F238E27FC236}">
                <a16:creationId xmlns:a16="http://schemas.microsoft.com/office/drawing/2014/main" id="{697AE8F0-EE81-10CB-BFB6-E2A392FD8D76}"/>
              </a:ext>
            </a:extLst>
          </p:cNvPr>
          <p:cNvSpPr/>
          <p:nvPr/>
        </p:nvSpPr>
        <p:spPr>
          <a:xfrm>
            <a:off x="-1" y="6208441"/>
            <a:ext cx="3357797" cy="307777"/>
          </a:xfrm>
          <a:prstGeom prst="rect">
            <a:avLst/>
          </a:prstGeom>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a:ln>
                  <a:noFill/>
                </a:ln>
                <a:solidFill>
                  <a:prstClr val="black"/>
                </a:solidFill>
                <a:effectLst/>
                <a:uLnTx/>
                <a:uFillTx/>
              </a:rPr>
              <a:t>Fuente: </a:t>
            </a:r>
            <a:r>
              <a:rPr kumimoji="0" lang="en-IE" sz="1400" b="0" i="0" u="sng" strike="noStrike" kern="0" cap="none" spc="0" normalizeH="0" baseline="0" noProof="0" dirty="0">
                <a:ln>
                  <a:noFill/>
                </a:ln>
                <a:solidFill>
                  <a:schemeClr val="accent2">
                    <a:lumMod val="75000"/>
                  </a:schemeClr>
                </a:solidFill>
                <a:effectLst/>
                <a:uLnTx/>
                <a:uFillTx/>
                <a:hlinkClick r:id="rId3">
                  <a:extLst>
                    <a:ext uri="{A12FA001-AC4F-418D-AE19-62706E023703}">
                      <ahyp:hlinkClr xmlns:ahyp="http://schemas.microsoft.com/office/drawing/2018/hyperlinkcolor" val="tx"/>
                    </a:ext>
                  </a:extLst>
                </a:hlinkClick>
              </a:rPr>
              <a:t>https://www.vts.com</a:t>
            </a:r>
            <a:endParaRPr kumimoji="0" lang="en-IE" sz="1400" b="0" i="0" u="none" strike="noStrike" kern="0" cap="none" spc="0" normalizeH="0" baseline="0" noProof="0" dirty="0">
              <a:ln>
                <a:noFill/>
              </a:ln>
              <a:solidFill>
                <a:schemeClr val="accent2">
                  <a:lumMod val="75000"/>
                </a:schemeClr>
              </a:solidFill>
              <a:effectLst/>
              <a:uLnTx/>
              <a:uFillTx/>
            </a:endParaRPr>
          </a:p>
        </p:txBody>
      </p:sp>
    </p:spTree>
    <p:extLst>
      <p:ext uri="{BB962C8B-B14F-4D97-AF65-F5344CB8AC3E}">
        <p14:creationId xmlns:p14="http://schemas.microsoft.com/office/powerpoint/2010/main" val="373554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rminator 6">
            <a:extLst>
              <a:ext uri="{FF2B5EF4-FFF2-40B4-BE49-F238E27FC236}">
                <a16:creationId xmlns:a16="http://schemas.microsoft.com/office/drawing/2014/main" id="{789A1EEB-F46A-0ACA-C6CB-AA6336502349}"/>
              </a:ext>
            </a:extLst>
          </p:cNvPr>
          <p:cNvSpPr/>
          <p:nvPr/>
        </p:nvSpPr>
        <p:spPr>
          <a:xfrm>
            <a:off x="531" y="-1"/>
            <a:ext cx="12192000" cy="2423679"/>
          </a:xfrm>
          <a:prstGeom prst="flowChartTerminator">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Terminator 8">
            <a:extLst>
              <a:ext uri="{FF2B5EF4-FFF2-40B4-BE49-F238E27FC236}">
                <a16:creationId xmlns:a16="http://schemas.microsoft.com/office/drawing/2014/main" id="{26740BCE-4D2B-B147-E768-0F98700BE41A}"/>
              </a:ext>
            </a:extLst>
          </p:cNvPr>
          <p:cNvSpPr/>
          <p:nvPr/>
        </p:nvSpPr>
        <p:spPr>
          <a:xfrm>
            <a:off x="-44818" y="212028"/>
            <a:ext cx="12192000" cy="2374394"/>
          </a:xfrm>
          <a:prstGeom prst="flowChartTerminator">
            <a:avLst/>
          </a:prstGeom>
          <a:no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7EFF72CC-FA86-FE7B-80A5-81015FE47C41}"/>
              </a:ext>
            </a:extLst>
          </p:cNvPr>
          <p:cNvSpPr/>
          <p:nvPr/>
        </p:nvSpPr>
        <p:spPr>
          <a:xfrm>
            <a:off x="1" y="1111714"/>
            <a:ext cx="12192000" cy="4974293"/>
          </a:xfrm>
          <a:prstGeom prst="rect">
            <a:avLst/>
          </a:prstGeom>
          <a:solidFill>
            <a:srgbClr val="70AD47">
              <a:lumMod val="40000"/>
              <a:lumOff val="60000"/>
            </a:srgbClr>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25" b="1" i="0" u="none" strike="noStrike" kern="0" cap="none" spc="0" normalizeH="0" baseline="0" noProof="0" dirty="0">
              <a:ln>
                <a:noFill/>
              </a:ln>
              <a:solidFill>
                <a:prstClr val="white"/>
              </a:solidFill>
              <a:effectLst/>
              <a:uLnTx/>
              <a:uFillTx/>
              <a:latin typeface="Calibri" panose="020F0502020204030204"/>
              <a:ea typeface="Calibri" charset="0"/>
              <a:cs typeface="Times New Roman" charset="0"/>
            </a:endParaRPr>
          </a:p>
        </p:txBody>
      </p:sp>
      <p:sp>
        <p:nvSpPr>
          <p:cNvPr id="33" name="Oval 32">
            <a:extLst>
              <a:ext uri="{FF2B5EF4-FFF2-40B4-BE49-F238E27FC236}">
                <a16:creationId xmlns:a16="http://schemas.microsoft.com/office/drawing/2014/main" id="{DC869F28-7CED-842B-FBE5-90CF085198F2}"/>
              </a:ext>
            </a:extLst>
          </p:cNvPr>
          <p:cNvSpPr/>
          <p:nvPr/>
        </p:nvSpPr>
        <p:spPr>
          <a:xfrm>
            <a:off x="4039317" y="98376"/>
            <a:ext cx="264812" cy="252676"/>
          </a:xfrm>
          <a:prstGeom prst="ellipse">
            <a:avLst/>
          </a:prstGeom>
          <a:solidFill>
            <a:schemeClr val="accent2">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6478FE6C-192D-4A0D-D754-7EBD43EE11D3}"/>
              </a:ext>
            </a:extLst>
          </p:cNvPr>
          <p:cNvSpPr/>
          <p:nvPr/>
        </p:nvSpPr>
        <p:spPr>
          <a:xfrm>
            <a:off x="9393749" y="163058"/>
            <a:ext cx="264812" cy="252676"/>
          </a:xfrm>
          <a:prstGeom prst="ellipse">
            <a:avLst/>
          </a:prstGeom>
          <a:solidFill>
            <a:schemeClr val="accent4">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C25C45D5-3C02-B1ED-A35F-0EC196205396}"/>
              </a:ext>
            </a:extLst>
          </p:cNvPr>
          <p:cNvSpPr/>
          <p:nvPr/>
        </p:nvSpPr>
        <p:spPr>
          <a:xfrm>
            <a:off x="1302738" y="279694"/>
            <a:ext cx="264812" cy="252676"/>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Text Placeholder 74">
            <a:extLst>
              <a:ext uri="{FF2B5EF4-FFF2-40B4-BE49-F238E27FC236}">
                <a16:creationId xmlns:a16="http://schemas.microsoft.com/office/drawing/2014/main" id="{9F2B6ED9-CF87-843A-D625-072E2A200207}"/>
              </a:ext>
            </a:extLst>
          </p:cNvPr>
          <p:cNvSpPr txBox="1">
            <a:spLocks/>
          </p:cNvSpPr>
          <p:nvPr/>
        </p:nvSpPr>
        <p:spPr>
          <a:xfrm>
            <a:off x="492976" y="649559"/>
            <a:ext cx="10575344" cy="601111"/>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925" b="1" i="0" u="none" strike="noStrike" kern="1200" cap="none" spc="0" normalizeH="0" baseline="0" noProof="0" dirty="0">
                <a:ln>
                  <a:noFill/>
                </a:ln>
                <a:solidFill>
                  <a:prstClr val="black"/>
                </a:solidFill>
                <a:effectLst/>
                <a:uLnTx/>
                <a:uFillTx/>
                <a:latin typeface="Calibri Light" panose="020F0302020204030204"/>
                <a:ea typeface="+mn-ea"/>
                <a:cs typeface="+mn-cs"/>
              </a:rPr>
              <a:t>Mini Case Study 5.2.: VTS SOFTWARE, NEW YORK</a:t>
            </a:r>
          </a:p>
        </p:txBody>
      </p:sp>
      <p:sp>
        <p:nvSpPr>
          <p:cNvPr id="38" name="TextBox 37">
            <a:extLst>
              <a:ext uri="{FF2B5EF4-FFF2-40B4-BE49-F238E27FC236}">
                <a16:creationId xmlns:a16="http://schemas.microsoft.com/office/drawing/2014/main" id="{55C3FBB0-CE4D-A9DD-3BC4-304231011476}"/>
              </a:ext>
            </a:extLst>
          </p:cNvPr>
          <p:cNvSpPr txBox="1"/>
          <p:nvPr/>
        </p:nvSpPr>
        <p:spPr>
          <a:xfrm>
            <a:off x="492975" y="1517429"/>
            <a:ext cx="11154381" cy="4485972"/>
          </a:xfrm>
          <a:prstGeom prst="rect">
            <a:avLst/>
          </a:prstGeom>
          <a:noFill/>
        </p:spPr>
        <p:txBody>
          <a:bodyPr wrap="square" rtlCol="0">
            <a:spAutoFit/>
          </a:bodyPr>
          <a:lstStyle/>
          <a:p>
            <a:pPr marL="285750" lvl="0" indent="-285750" defTabSz="457200">
              <a:buClr>
                <a:schemeClr val="accent2"/>
              </a:buClr>
              <a:buFont typeface="Arial" panose="020B0604020202020204" pitchFamily="34" charset="0"/>
              <a:buChar char="•"/>
              <a:defRPr/>
            </a:pPr>
            <a:r>
              <a:rPr lang="es-ES" sz="2400" kern="0" dirty="0">
                <a:solidFill>
                  <a:prstClr val="black"/>
                </a:solidFill>
              </a:rPr>
              <a:t>Similar a algunos sistemas de pago famosos como PayPal la plataforma procesa pagos y transacciones en línea. Los pagos por servicios inmobiliarios y compras de propiedades son impulsados por contratos inteligentes, luego registrados y rastreados en su cadena de bloques. </a:t>
            </a:r>
          </a:p>
          <a:p>
            <a:pPr marL="285750" lvl="0" indent="-285750" defTabSz="457200">
              <a:buClr>
                <a:schemeClr val="accent2"/>
              </a:buClr>
              <a:buFont typeface="Arial" panose="020B0604020202020204" pitchFamily="34" charset="0"/>
              <a:buChar char="•"/>
              <a:defRPr/>
            </a:pPr>
            <a:endParaRPr lang="es-ES" sz="2400" kern="0" dirty="0">
              <a:solidFill>
                <a:prstClr val="black"/>
              </a:solidFill>
            </a:endParaRPr>
          </a:p>
          <a:p>
            <a:pPr marL="285750" lvl="0" indent="-285750" defTabSz="457200">
              <a:buClr>
                <a:schemeClr val="accent2"/>
              </a:buClr>
              <a:buFont typeface="Arial" panose="020B0604020202020204" pitchFamily="34" charset="0"/>
              <a:buChar char="•"/>
              <a:defRPr/>
            </a:pPr>
            <a:r>
              <a:rPr lang="es-ES" sz="2400" kern="0" dirty="0">
                <a:solidFill>
                  <a:prstClr val="black"/>
                </a:solidFill>
              </a:rPr>
              <a:t>Los usuarios también pueden ver planos de planta actualizados, fotos de propiedades, recorridos en 3D, videos digitales y tomas de drones de las propiedades. También reciben una billetera en línea segura. Pueden almacenar, recibir o enviar pagos digitales a otros usuarios en la plataforma y todos los pagos se registran y rastrean en su cadena de bloques privada.</a:t>
            </a:r>
            <a:r>
              <a:rPr kumimoji="0" lang="en-IE" sz="1463" b="0" i="0" u="none" strike="noStrike" kern="0" cap="none" spc="0" normalizeH="0" baseline="0" noProof="0" dirty="0">
                <a:ln>
                  <a:noFill/>
                </a:ln>
                <a:solidFill>
                  <a:prstClr val="black"/>
                </a:solidFill>
                <a:effectLst/>
                <a:uLnTx/>
                <a:uFillTx/>
              </a:rPr>
              <a:t> </a:t>
            </a: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ES_tradnl" sz="1625"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dirty="0">
              <a:ln>
                <a:noFill/>
              </a:ln>
              <a:solidFill>
                <a:prstClr val="black"/>
              </a:solidFill>
              <a:effectLst/>
              <a:uLnTx/>
              <a:uFillTx/>
            </a:endParaRPr>
          </a:p>
        </p:txBody>
      </p:sp>
      <p:sp>
        <p:nvSpPr>
          <p:cNvPr id="12" name="Rectangle 11">
            <a:extLst>
              <a:ext uri="{FF2B5EF4-FFF2-40B4-BE49-F238E27FC236}">
                <a16:creationId xmlns:a16="http://schemas.microsoft.com/office/drawing/2014/main" id="{C83D1844-B7B8-DA71-FE01-B40DAA84BC18}"/>
              </a:ext>
            </a:extLst>
          </p:cNvPr>
          <p:cNvSpPr/>
          <p:nvPr/>
        </p:nvSpPr>
        <p:spPr>
          <a:xfrm>
            <a:off x="-1" y="6208441"/>
            <a:ext cx="3357797" cy="307777"/>
          </a:xfrm>
          <a:prstGeom prst="rect">
            <a:avLst/>
          </a:prstGeom>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a:ln>
                  <a:noFill/>
                </a:ln>
                <a:solidFill>
                  <a:prstClr val="black"/>
                </a:solidFill>
                <a:effectLst/>
                <a:uLnTx/>
                <a:uFillTx/>
              </a:rPr>
              <a:t>Source: </a:t>
            </a:r>
            <a:r>
              <a:rPr kumimoji="0" lang="en-IE" sz="1400" b="0" i="0" u="sng" strike="noStrike" kern="0" cap="none" spc="0" normalizeH="0" baseline="0" noProof="0" dirty="0">
                <a:ln>
                  <a:noFill/>
                </a:ln>
                <a:solidFill>
                  <a:schemeClr val="accent2">
                    <a:lumMod val="75000"/>
                  </a:schemeClr>
                </a:solidFill>
                <a:effectLst/>
                <a:uLnTx/>
                <a:uFillTx/>
                <a:hlinkClick r:id="rId3">
                  <a:extLst>
                    <a:ext uri="{A12FA001-AC4F-418D-AE19-62706E023703}">
                      <ahyp:hlinkClr xmlns:ahyp="http://schemas.microsoft.com/office/drawing/2018/hyperlinkcolor" val="tx"/>
                    </a:ext>
                  </a:extLst>
                </a:hlinkClick>
              </a:rPr>
              <a:t>https://www.vts.com</a:t>
            </a:r>
            <a:endParaRPr kumimoji="0" lang="en-IE" sz="1400" b="0" i="0" u="none" strike="noStrike" kern="0" cap="none" spc="0" normalizeH="0" baseline="0" noProof="0" dirty="0">
              <a:ln>
                <a:noFill/>
              </a:ln>
              <a:solidFill>
                <a:schemeClr val="accent2">
                  <a:lumMod val="75000"/>
                </a:schemeClr>
              </a:solidFill>
              <a:effectLst/>
              <a:uLnTx/>
              <a:uFillTx/>
            </a:endParaRPr>
          </a:p>
        </p:txBody>
      </p:sp>
    </p:spTree>
    <p:extLst>
      <p:ext uri="{BB962C8B-B14F-4D97-AF65-F5344CB8AC3E}">
        <p14:creationId xmlns:p14="http://schemas.microsoft.com/office/powerpoint/2010/main" val="186484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Usos</a:t>
            </a:r>
            <a:r>
              <a:rPr lang="en-GB" dirty="0"/>
              <a:t> de AR Now
</a:t>
            </a:r>
          </a:p>
        </p:txBody>
      </p:sp>
      <p:graphicFrame>
        <p:nvGraphicFramePr>
          <p:cNvPr id="6" name="Diagram 5">
            <a:extLst>
              <a:ext uri="{FF2B5EF4-FFF2-40B4-BE49-F238E27FC236}">
                <a16:creationId xmlns:a16="http://schemas.microsoft.com/office/drawing/2014/main" id="{97B64C02-EAB8-8884-D82F-5F603807D6A4}"/>
              </a:ext>
            </a:extLst>
          </p:cNvPr>
          <p:cNvGraphicFramePr/>
          <p:nvPr>
            <p:extLst>
              <p:ext uri="{D42A27DB-BD31-4B8C-83A1-F6EECF244321}">
                <p14:modId xmlns:p14="http://schemas.microsoft.com/office/powerpoint/2010/main" val="2976754161"/>
              </p:ext>
            </p:extLst>
          </p:nvPr>
        </p:nvGraphicFramePr>
        <p:xfrm>
          <a:off x="640075" y="1565257"/>
          <a:ext cx="10911849" cy="4147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956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9A43C6D-F989-4C5D-861E-C690513145E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AE1D274E-7472-4404-8C97-FCC0E01DC42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F4F184D-E78E-4511-8C61-4CE42614968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EA81A2C-CD96-4E65-9463-A078A179EF0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BA517B32-0A94-44B0-ACC3-0C47903532B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CF3AB257-EC61-41F6-97B0-E7DBC48B7B5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0A396CB4-50A9-4D86-86E5-2BCCABFCBCC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Usos</a:t>
            </a:r>
            <a:r>
              <a:rPr lang="en-GB" dirty="0"/>
              <a:t> de VR Now
</a:t>
            </a:r>
          </a:p>
        </p:txBody>
      </p:sp>
      <p:graphicFrame>
        <p:nvGraphicFramePr>
          <p:cNvPr id="6" name="Diagram 5">
            <a:extLst>
              <a:ext uri="{FF2B5EF4-FFF2-40B4-BE49-F238E27FC236}">
                <a16:creationId xmlns:a16="http://schemas.microsoft.com/office/drawing/2014/main" id="{97B64C02-EAB8-8884-D82F-5F603807D6A4}"/>
              </a:ext>
            </a:extLst>
          </p:cNvPr>
          <p:cNvGraphicFramePr/>
          <p:nvPr>
            <p:extLst>
              <p:ext uri="{D42A27DB-BD31-4B8C-83A1-F6EECF244321}">
                <p14:modId xmlns:p14="http://schemas.microsoft.com/office/powerpoint/2010/main" val="3235941858"/>
              </p:ext>
            </p:extLst>
          </p:nvPr>
        </p:nvGraphicFramePr>
        <p:xfrm>
          <a:off x="824459" y="1828799"/>
          <a:ext cx="10569159" cy="388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554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9A43C6D-F989-4C5D-861E-C690513145E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E2FFBA3-7223-4E3F-8FC0-499709F9B5E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4271505F-BE80-4F3B-8FF8-ED0807DC46B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s-ES" dirty="0"/>
              <a:t>"Identifica tus problemas, pero da tu poder y energía a las soluciones".</a:t>
            </a:r>
            <a:endParaRPr lang="en-GB" dirty="0"/>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Tony Robbin</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Industrial worker welding">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3">
            <a:grayscl/>
            <a:extLst>
              <a:ext uri="{28A0092B-C50C-407E-A947-70E740481C1C}">
                <a14:useLocalDpi xmlns:a14="http://schemas.microsoft.com/office/drawing/2010/main" val="0"/>
              </a:ext>
            </a:extLst>
          </a:blip>
          <a:srcRect l="18675" r="18675"/>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402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4230820" cy="3995028"/>
          </a:xfrm>
        </p:spPr>
        <p:txBody>
          <a:bodyPr/>
          <a:lstStyle/>
          <a:p>
            <a:pPr marL="342900" indent="-342900">
              <a:buBlip>
                <a:blip r:embed="rId3"/>
              </a:buBlip>
            </a:pPr>
            <a:r>
              <a:rPr lang="es-ES" dirty="0"/>
              <a:t>El proceso de recopilación de información sobre variables de interés de manera sistemática.</a:t>
            </a:r>
          </a:p>
          <a:p>
            <a:pPr marL="0" indent="0"/>
            <a:endParaRPr lang="en-GB" dirty="0"/>
          </a:p>
          <a:p>
            <a:pPr marL="342900" indent="-342900">
              <a:buBlip>
                <a:blip r:embed="rId3"/>
              </a:buBlip>
            </a:pPr>
            <a:r>
              <a:rPr lang="es-ES" dirty="0"/>
              <a:t>¿Cuáles son las ventajas o desventajas de cada tipología de datos? </a:t>
            </a: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t>Recogida</a:t>
            </a:r>
            <a:r>
              <a:rPr lang="en-US" dirty="0"/>
              <a:t> de </a:t>
            </a:r>
            <a:r>
              <a:rPr lang="en-US" dirty="0" err="1"/>
              <a:t>Datos</a:t>
            </a:r>
            <a:r>
              <a:rPr lang="en-US" dirty="0"/>
              <a:t>
</a:t>
            </a:r>
          </a:p>
        </p:txBody>
      </p:sp>
      <p:grpSp>
        <p:nvGrpSpPr>
          <p:cNvPr id="3" name="Group 2">
            <a:extLst>
              <a:ext uri="{FF2B5EF4-FFF2-40B4-BE49-F238E27FC236}">
                <a16:creationId xmlns:a16="http://schemas.microsoft.com/office/drawing/2014/main" id="{2433868F-90C4-790D-E542-3E6E86B19A3A}"/>
              </a:ext>
            </a:extLst>
          </p:cNvPr>
          <p:cNvGrpSpPr/>
          <p:nvPr/>
        </p:nvGrpSpPr>
        <p:grpSpPr>
          <a:xfrm>
            <a:off x="5479577" y="838375"/>
            <a:ext cx="6450904" cy="5057247"/>
            <a:chOff x="3141111" y="868468"/>
            <a:chExt cx="6450904" cy="5057247"/>
          </a:xfrm>
        </p:grpSpPr>
        <p:sp>
          <p:nvSpPr>
            <p:cNvPr id="14" name="TextBox 13">
              <a:extLst>
                <a:ext uri="{FF2B5EF4-FFF2-40B4-BE49-F238E27FC236}">
                  <a16:creationId xmlns:a16="http://schemas.microsoft.com/office/drawing/2014/main" id="{F63AAC14-2C94-FF88-A8F2-7C54B2AEDBC2}"/>
                </a:ext>
              </a:extLst>
            </p:cNvPr>
            <p:cNvSpPr txBox="1"/>
            <p:nvPr/>
          </p:nvSpPr>
          <p:spPr>
            <a:xfrm>
              <a:off x="4437167" y="868468"/>
              <a:ext cx="3538490" cy="992579"/>
            </a:xfrm>
            <a:prstGeom prst="rect">
              <a:avLst/>
            </a:prstGeom>
            <a:noFill/>
          </p:spPr>
          <p:txBody>
            <a:bodyPr wrap="square" rtlCol="0">
              <a:spAutoFit/>
            </a:bodyPr>
            <a:lstStyle/>
            <a:p>
              <a:pPr lvl="0" algn="ctr" defTabSz="457200">
                <a:defRPr/>
              </a:pPr>
              <a:r>
                <a:rPr lang="es-ES_tradnl" sz="2925" b="1" kern="0" dirty="0">
                  <a:solidFill>
                    <a:srgbClr val="70AD47">
                      <a:lumMod val="75000"/>
                    </a:srgbClr>
                  </a:solidFill>
                </a:rPr>
                <a:t>TIPOS DE DATOS 
</a:t>
              </a:r>
              <a:endParaRPr kumimoji="0" lang="es-ES_tradnl" sz="2925" b="1" i="0" u="none" strike="noStrike" kern="0" cap="none" spc="0" normalizeH="0" baseline="0" noProof="0" dirty="0">
                <a:ln>
                  <a:noFill/>
                </a:ln>
                <a:solidFill>
                  <a:srgbClr val="70AD47">
                    <a:lumMod val="75000"/>
                  </a:srgbClr>
                </a:solidFill>
                <a:effectLst/>
                <a:uLnTx/>
                <a:uFillTx/>
              </a:endParaRPr>
            </a:p>
          </p:txBody>
        </p:sp>
        <p:sp>
          <p:nvSpPr>
            <p:cNvPr id="24" name="TextBox 23">
              <a:extLst>
                <a:ext uri="{FF2B5EF4-FFF2-40B4-BE49-F238E27FC236}">
                  <a16:creationId xmlns:a16="http://schemas.microsoft.com/office/drawing/2014/main" id="{7F48B9A1-BEFA-BEAE-15FB-8EE5973E8F6E}"/>
                </a:ext>
              </a:extLst>
            </p:cNvPr>
            <p:cNvSpPr txBox="1"/>
            <p:nvPr/>
          </p:nvSpPr>
          <p:spPr>
            <a:xfrm>
              <a:off x="3141111" y="1983325"/>
              <a:ext cx="2911152" cy="442429"/>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rtlCol="0">
              <a:spAutoFit/>
            </a:bodyPr>
            <a:lstStyle/>
            <a:p>
              <a:pPr lvl="0" algn="ctr" defTabSz="457200">
                <a:defRPr/>
              </a:pPr>
              <a:r>
                <a:rPr lang="es-ES_tradnl" sz="2275" kern="0" dirty="0">
                  <a:solidFill>
                    <a:srgbClr val="000000"/>
                  </a:solidFill>
                </a:rPr>
                <a:t>Cuantitativos</a:t>
              </a:r>
              <a:endParaRPr kumimoji="0" lang="es-ES_tradnl" sz="2275"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C74E4E3C-59B7-0A17-C029-BA7E0F57FEB8}"/>
                </a:ext>
              </a:extLst>
            </p:cNvPr>
            <p:cNvSpPr txBox="1"/>
            <p:nvPr/>
          </p:nvSpPr>
          <p:spPr>
            <a:xfrm>
              <a:off x="6807104" y="1983325"/>
              <a:ext cx="2587277" cy="442429"/>
            </a:xfrm>
            <a:prstGeom prst="rect">
              <a:avLst/>
            </a:prstGeom>
            <a:solidFill>
              <a:srgbClr val="70AD47"/>
            </a:solidFill>
            <a:ln w="19050" cap="flat" cmpd="sng" algn="ctr">
              <a:solidFill>
                <a:sysClr val="window" lastClr="FFFFFF"/>
              </a:solidFill>
              <a:prstDash val="solid"/>
              <a:miter lim="800000"/>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_tradnl" sz="2275" b="0" i="0" u="none" strike="noStrike" kern="0" cap="none" spc="0" normalizeH="0" baseline="0" noProof="0" dirty="0">
                  <a:ln>
                    <a:noFill/>
                  </a:ln>
                  <a:solidFill>
                    <a:prstClr val="black"/>
                  </a:solidFill>
                  <a:effectLst/>
                  <a:uLnTx/>
                  <a:uFillTx/>
                  <a:latin typeface="Calibri" panose="020F0502020204030204"/>
                  <a:ea typeface="+mn-ea"/>
                  <a:cs typeface="+mn-cs"/>
                </a:rPr>
                <a:t>Cualitativos</a:t>
              </a:r>
            </a:p>
          </p:txBody>
        </p:sp>
        <p:sp>
          <p:nvSpPr>
            <p:cNvPr id="26" name="TextBox 25">
              <a:extLst>
                <a:ext uri="{FF2B5EF4-FFF2-40B4-BE49-F238E27FC236}">
                  <a16:creationId xmlns:a16="http://schemas.microsoft.com/office/drawing/2014/main" id="{A78419CD-36A5-DB08-B0FD-659AA6A98CF0}"/>
                </a:ext>
              </a:extLst>
            </p:cNvPr>
            <p:cNvSpPr txBox="1"/>
            <p:nvPr/>
          </p:nvSpPr>
          <p:spPr>
            <a:xfrm>
              <a:off x="6807104" y="2582492"/>
              <a:ext cx="2784911" cy="3343223"/>
            </a:xfrm>
            <a:prstGeom prst="rect">
              <a:avLst/>
            </a:prstGeom>
            <a:solidFill>
              <a:sysClr val="window" lastClr="FFFFFF"/>
            </a:solidFill>
          </p:spPr>
          <p:txBody>
            <a:bodyPr wrap="square" rtlCol="0">
              <a:spAutoFit/>
            </a:bodyPr>
            <a:lstStyle/>
            <a:p>
              <a:pPr marL="278606" lvl="0" indent="-278606" defTabSz="457200">
                <a:buFont typeface="Arial" charset="0"/>
                <a:buChar char="•"/>
                <a:defRPr/>
              </a:pPr>
              <a:r>
                <a:rPr lang="es-ES" sz="1625" kern="0" dirty="0">
                  <a:solidFill>
                    <a:prstClr val="black"/>
                  </a:solidFill>
                </a:rPr>
                <a:t>No estadístico, típicamente no estructurado o semiestructurado. 
Descriptivo y conceptual; Incluye propiedades, atributos, etiquetas y otros identificadores.
Bueno para responder preguntas "¿Por qué?" y se utiliza para teorizaciones, interpretaciones, desarrollo de hipótesis y más.</a:t>
              </a:r>
              <a:endParaRPr kumimoji="0" lang="en-US" sz="1950" b="0" i="0" u="none" strike="noStrike" kern="0" cap="none" spc="0" normalizeH="0" baseline="0" noProof="0" dirty="0">
                <a:ln>
                  <a:noFill/>
                </a:ln>
                <a:solidFill>
                  <a:prstClr val="black"/>
                </a:solidFill>
                <a:effectLst/>
                <a:uLnTx/>
                <a:uFillTx/>
              </a:endParaRPr>
            </a:p>
          </p:txBody>
        </p:sp>
        <p:sp>
          <p:nvSpPr>
            <p:cNvPr id="27" name="Rectangle 26">
              <a:extLst>
                <a:ext uri="{FF2B5EF4-FFF2-40B4-BE49-F238E27FC236}">
                  <a16:creationId xmlns:a16="http://schemas.microsoft.com/office/drawing/2014/main" id="{2CDED94F-0F7C-1E90-750B-368591B09B6C}"/>
                </a:ext>
              </a:extLst>
            </p:cNvPr>
            <p:cNvSpPr/>
            <p:nvPr/>
          </p:nvSpPr>
          <p:spPr>
            <a:xfrm>
              <a:off x="3141112" y="2582492"/>
              <a:ext cx="2911152" cy="2843086"/>
            </a:xfrm>
            <a:prstGeom prst="rect">
              <a:avLst/>
            </a:prstGeom>
            <a:solidFill>
              <a:sysClr val="window" lastClr="FFFFFF"/>
            </a:solidFill>
          </p:spPr>
          <p:txBody>
            <a:bodyPr wrap="square">
              <a:spAutoFit/>
            </a:bodyPr>
            <a:lstStyle/>
            <a:p>
              <a:pPr marL="278606" lvl="0" indent="-278606" defTabSz="457200">
                <a:buFont typeface="Arial" charset="0"/>
                <a:buChar char="•"/>
                <a:defRPr/>
              </a:pPr>
              <a:r>
                <a:rPr lang="es-ES" sz="1625" kern="0" dirty="0">
                  <a:solidFill>
                    <a:prstClr val="black"/>
                  </a:solidFill>
                </a:rPr>
                <a:t>Estadística y típicamente estructurada.</a:t>
              </a:r>
            </a:p>
            <a:p>
              <a:pPr marL="278606" lvl="0" indent="-278606" defTabSz="457200">
                <a:buFont typeface="Arial" charset="0"/>
                <a:buChar char="•"/>
                <a:defRPr/>
              </a:pPr>
              <a:endParaRPr lang="es-ES" sz="1625" kern="0" dirty="0">
                <a:solidFill>
                  <a:prstClr val="black"/>
                </a:solidFill>
              </a:endParaRPr>
            </a:p>
            <a:p>
              <a:pPr marL="278606" lvl="0" indent="-278606" defTabSz="457200">
                <a:buFont typeface="Arial" charset="0"/>
                <a:buChar char="•"/>
                <a:defRPr/>
              </a:pPr>
              <a:r>
                <a:rPr lang="es-ES" sz="1625" kern="0" dirty="0">
                  <a:solidFill>
                    <a:prstClr val="black"/>
                  </a:solidFill>
                </a:rPr>
                <a:t>Incluye números y valores que se pueden contar y medir.</a:t>
              </a:r>
            </a:p>
            <a:p>
              <a:pPr marL="278606" lvl="0" indent="-278606" defTabSz="457200">
                <a:buFont typeface="Arial" charset="0"/>
                <a:buChar char="•"/>
                <a:defRPr/>
              </a:pPr>
              <a:endParaRPr lang="es-ES" sz="1625" kern="0" dirty="0">
                <a:solidFill>
                  <a:prstClr val="black"/>
                </a:solidFill>
              </a:endParaRPr>
            </a:p>
            <a:p>
              <a:pPr marL="278606" lvl="0" indent="-278606" defTabSz="457200">
                <a:buFont typeface="Arial" charset="0"/>
                <a:buChar char="•"/>
                <a:defRPr/>
              </a:pPr>
              <a:r>
                <a:rPr lang="es-ES" sz="1625" kern="0" dirty="0">
                  <a:solidFill>
                    <a:prstClr val="black"/>
                  </a:solidFill>
                </a:rPr>
                <a:t>Bueno para responder preguntas como "cuánto" o "cuántos", y proporciona información concluyente.</a:t>
              </a:r>
              <a:endParaRPr kumimoji="0" lang="en-US" sz="1625" b="0" i="0" u="none" strike="noStrike" kern="0" cap="none" spc="0" normalizeH="0" baseline="0" noProof="0" dirty="0">
                <a:ln>
                  <a:noFill/>
                </a:ln>
                <a:solidFill>
                  <a:prstClr val="black"/>
                </a:solidFill>
                <a:effectLst/>
                <a:uLnTx/>
                <a:uFillTx/>
              </a:endParaRPr>
            </a:p>
          </p:txBody>
        </p:sp>
        <p:sp>
          <p:nvSpPr>
            <p:cNvPr id="28" name="Bent-Up Arrow 24">
              <a:extLst>
                <a:ext uri="{FF2B5EF4-FFF2-40B4-BE49-F238E27FC236}">
                  <a16:creationId xmlns:a16="http://schemas.microsoft.com/office/drawing/2014/main" id="{7F8F9F9B-2B21-EE41-018D-B861D9D1B147}"/>
                </a:ext>
              </a:extLst>
            </p:cNvPr>
            <p:cNvSpPr/>
            <p:nvPr/>
          </p:nvSpPr>
          <p:spPr>
            <a:xfrm rot="10800000">
              <a:off x="4282703" y="1478088"/>
              <a:ext cx="1923710" cy="450123"/>
            </a:xfrm>
            <a:prstGeom prst="bentUpArrow">
              <a:avLst/>
            </a:prstGeom>
            <a:solidFill>
              <a:srgbClr val="70AD47">
                <a:lumMod val="75000"/>
              </a:srgbClr>
            </a:solidFill>
            <a:ln w="12700" cap="flat" cmpd="sng" algn="ctr">
              <a:solidFill>
                <a:srgbClr val="70AD47">
                  <a:lumMod val="40000"/>
                  <a:lumOff val="6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Bent-Up Arrow 25">
              <a:extLst>
                <a:ext uri="{FF2B5EF4-FFF2-40B4-BE49-F238E27FC236}">
                  <a16:creationId xmlns:a16="http://schemas.microsoft.com/office/drawing/2014/main" id="{CB221BD4-4A58-1A9D-60E2-E1CB6F6FE217}"/>
                </a:ext>
              </a:extLst>
            </p:cNvPr>
            <p:cNvSpPr/>
            <p:nvPr/>
          </p:nvSpPr>
          <p:spPr>
            <a:xfrm rot="10800000" flipH="1">
              <a:off x="6338289" y="1478087"/>
              <a:ext cx="1762454" cy="450123"/>
            </a:xfrm>
            <a:prstGeom prst="bentUpArrow">
              <a:avLst/>
            </a:prstGeom>
            <a:solidFill>
              <a:srgbClr val="70AD47">
                <a:lumMod val="75000"/>
              </a:srgbClr>
            </a:solidFill>
            <a:ln w="12700" cap="flat" cmpd="sng" algn="ctr">
              <a:solidFill>
                <a:srgbClr val="70AD47">
                  <a:lumMod val="40000"/>
                  <a:lumOff val="6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3719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err="1">
                <a:solidFill>
                  <a:schemeClr val="accent2"/>
                </a:solidFill>
              </a:rPr>
              <a:t>Consideraciones</a:t>
            </a:r>
            <a:r>
              <a:rPr lang="en-GB" b="1" dirty="0">
                <a:solidFill>
                  <a:schemeClr val="accent2"/>
                </a:solidFill>
              </a:rPr>
              <a:t> clave</a:t>
            </a:r>
          </a:p>
          <a:p>
            <a:pPr marL="0" indent="0">
              <a:buClr>
                <a:schemeClr val="accent2"/>
              </a:buClr>
            </a:pPr>
            <a:endParaRPr lang="en-GB" b="1" dirty="0">
              <a:solidFill>
                <a:schemeClr val="accent2"/>
              </a:solidFill>
            </a:endParaRPr>
          </a:p>
          <a:p>
            <a:pPr marL="342900" indent="-342900">
              <a:buClr>
                <a:schemeClr val="accent2"/>
              </a:buClr>
              <a:buFont typeface="Arial" panose="020B0604020202020204" pitchFamily="34" charset="0"/>
              <a:buChar char="•"/>
            </a:pPr>
            <a:r>
              <a:rPr lang="es-ES" dirty="0"/>
              <a:t>Antes de adoptar una nueva tecnología como la realidad virtual, se deben considerar una serie de preguntas clave: </a:t>
            </a:r>
            <a:endParaRPr lang="en-GB" dirty="0"/>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Actividad</a:t>
            </a:r>
            <a:endParaRPr lang="en-GB" dirty="0"/>
          </a:p>
        </p:txBody>
      </p:sp>
    </p:spTree>
    <p:extLst>
      <p:ext uri="{BB962C8B-B14F-4D97-AF65-F5344CB8AC3E}">
        <p14:creationId xmlns:p14="http://schemas.microsoft.com/office/powerpoint/2010/main" val="19806572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err="1">
                <a:solidFill>
                  <a:schemeClr val="accent2"/>
                </a:solidFill>
              </a:rPr>
              <a:t>Consideraciones</a:t>
            </a:r>
            <a:r>
              <a:rPr lang="en-GB" b="1" dirty="0">
                <a:solidFill>
                  <a:schemeClr val="accent2"/>
                </a:solidFill>
              </a:rPr>
              <a:t> clave</a:t>
            </a:r>
          </a:p>
          <a:p>
            <a:pPr marL="0" indent="0">
              <a:buClr>
                <a:schemeClr val="accent2"/>
              </a:buClr>
            </a:pPr>
            <a:endParaRPr lang="en-GB" dirty="0"/>
          </a:p>
          <a:p>
            <a:pPr marL="342900" indent="-342900">
              <a:buClr>
                <a:schemeClr val="accent2"/>
              </a:buClr>
              <a:buFont typeface="Arial" panose="020B0604020202020204" pitchFamily="34" charset="0"/>
              <a:buChar char="•"/>
            </a:pPr>
            <a:r>
              <a:rPr lang="es-ES" b="1" dirty="0"/>
              <a:t>Toma unos minutos para discutir: </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Actividad</a:t>
            </a:r>
            <a:endParaRPr lang="en-GB" dirty="0"/>
          </a:p>
        </p:txBody>
      </p:sp>
      <p:graphicFrame>
        <p:nvGraphicFramePr>
          <p:cNvPr id="2" name="Diagram 1">
            <a:extLst>
              <a:ext uri="{FF2B5EF4-FFF2-40B4-BE49-F238E27FC236}">
                <a16:creationId xmlns:a16="http://schemas.microsoft.com/office/drawing/2014/main" id="{BDF12317-DB8E-A269-29A0-2F3A3BD2BBB2}"/>
              </a:ext>
            </a:extLst>
          </p:cNvPr>
          <p:cNvGraphicFramePr/>
          <p:nvPr>
            <p:extLst>
              <p:ext uri="{D42A27DB-BD31-4B8C-83A1-F6EECF244321}">
                <p14:modId xmlns:p14="http://schemas.microsoft.com/office/powerpoint/2010/main" val="4045236118"/>
              </p:ext>
            </p:extLst>
          </p:nvPr>
        </p:nvGraphicFramePr>
        <p:xfrm>
          <a:off x="-385769" y="3465513"/>
          <a:ext cx="11393617" cy="15560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937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C191D585-F948-4F26-A7F5-EF1041DD9F3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6B45D7C2-D064-461B-84CE-26CA5D7E129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C987D7B3-37BF-49AB-8829-06F6CB99D61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err="1">
                <a:solidFill>
                  <a:schemeClr val="accent2"/>
                </a:solidFill>
              </a:rPr>
              <a:t>Consideraciones</a:t>
            </a:r>
            <a:r>
              <a:rPr lang="en-GB" b="1" dirty="0">
                <a:solidFill>
                  <a:schemeClr val="accent2"/>
                </a:solidFill>
              </a:rPr>
              <a:t> clave</a:t>
            </a:r>
          </a:p>
          <a:p>
            <a:pPr marL="0" indent="0">
              <a:buClr>
                <a:schemeClr val="accent2"/>
              </a:buCl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Actividad</a:t>
            </a:r>
            <a:endParaRPr lang="en-GB" dirty="0"/>
          </a:p>
        </p:txBody>
      </p:sp>
      <p:graphicFrame>
        <p:nvGraphicFramePr>
          <p:cNvPr id="2" name="Diagram 1">
            <a:extLst>
              <a:ext uri="{FF2B5EF4-FFF2-40B4-BE49-F238E27FC236}">
                <a16:creationId xmlns:a16="http://schemas.microsoft.com/office/drawing/2014/main" id="{BDF12317-DB8E-A269-29A0-2F3A3BD2BBB2}"/>
              </a:ext>
            </a:extLst>
          </p:cNvPr>
          <p:cNvGraphicFramePr/>
          <p:nvPr>
            <p:extLst>
              <p:ext uri="{D42A27DB-BD31-4B8C-83A1-F6EECF244321}">
                <p14:modId xmlns:p14="http://schemas.microsoft.com/office/powerpoint/2010/main" val="838106115"/>
              </p:ext>
            </p:extLst>
          </p:nvPr>
        </p:nvGraphicFramePr>
        <p:xfrm>
          <a:off x="365099" y="3429000"/>
          <a:ext cx="10595237" cy="17126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850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2DC94318-DD2B-4993-8CD1-90ADFDF42CF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0727BFD0-C6BF-4182-9525-47651B4129C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90828DDD-7E0D-4499-B411-012A56AC74C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err="1">
                <a:solidFill>
                  <a:schemeClr val="accent2"/>
                </a:solidFill>
              </a:rPr>
              <a:t>Consideraciones</a:t>
            </a:r>
            <a:r>
              <a:rPr lang="en-GB" b="1" dirty="0">
                <a:solidFill>
                  <a:schemeClr val="accent2"/>
                </a:solidFill>
              </a:rPr>
              <a:t> clave</a:t>
            </a:r>
          </a:p>
          <a:p>
            <a:pPr marL="0" indent="0">
              <a:buClr>
                <a:schemeClr val="accent2"/>
              </a:buClr>
            </a:pPr>
            <a:endParaRPr lang="en-GB" b="1" dirty="0">
              <a:solidFill>
                <a:schemeClr val="accent2"/>
              </a:solidFill>
            </a:endParaRPr>
          </a:p>
          <a:p>
            <a:pPr marL="342900" indent="-342900">
              <a:buClr>
                <a:schemeClr val="accent2"/>
              </a:buClr>
              <a:buFont typeface="Arial" panose="020B0604020202020204" pitchFamily="34" charset="0"/>
              <a:buChar char="•"/>
            </a:pPr>
            <a:r>
              <a:rPr lang="es-ES" dirty="0"/>
              <a:t>Considerar estas preguntas y comprender completamente cómo se podría usar la Realidad Virtual en una institución educativa, es esencial.</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Actividad</a:t>
            </a:r>
            <a:endParaRPr lang="en-GB" dirty="0"/>
          </a:p>
        </p:txBody>
      </p:sp>
    </p:spTree>
    <p:extLst>
      <p:ext uri="{BB962C8B-B14F-4D97-AF65-F5344CB8AC3E}">
        <p14:creationId xmlns:p14="http://schemas.microsoft.com/office/powerpoint/2010/main" val="79675764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5092753" cy="3995028"/>
          </a:xfrm>
        </p:spPr>
        <p:txBody>
          <a:bodyPr/>
          <a:lstStyle/>
          <a:p>
            <a:pPr marL="342900" indent="-342900">
              <a:buClr>
                <a:schemeClr val="accent2"/>
              </a:buClr>
              <a:buBlip>
                <a:blip r:embed="rId4"/>
              </a:buBlip>
            </a:pPr>
            <a:r>
              <a:rPr lang="en-GB" b="1" dirty="0" err="1">
                <a:solidFill>
                  <a:schemeClr val="accent2"/>
                </a:solidFill>
              </a:rPr>
              <a:t>Vea</a:t>
            </a:r>
            <a:r>
              <a:rPr lang="en-GB" b="1" dirty="0">
                <a:solidFill>
                  <a:schemeClr val="accent2"/>
                </a:solidFill>
              </a:rPr>
              <a:t> </a:t>
            </a:r>
            <a:r>
              <a:rPr lang="en-GB" b="1" dirty="0" err="1">
                <a:solidFill>
                  <a:schemeClr val="accent2"/>
                </a:solidFill>
              </a:rPr>
              <a:t>este</a:t>
            </a:r>
            <a:r>
              <a:rPr lang="en-GB" b="1" dirty="0">
                <a:solidFill>
                  <a:schemeClr val="accent2"/>
                </a:solidFill>
              </a:rPr>
              <a:t> video</a:t>
            </a:r>
          </a:p>
          <a:p>
            <a:pPr marL="0" indent="0">
              <a:buClr>
                <a:schemeClr val="accent2"/>
              </a:buClr>
            </a:pPr>
            <a:endParaRPr lang="en-GB" b="1" dirty="0">
              <a:solidFill>
                <a:schemeClr val="accent2"/>
              </a:solidFill>
            </a:endParaRPr>
          </a:p>
          <a:p>
            <a:pPr marL="342900" indent="-342900">
              <a:buClr>
                <a:schemeClr val="accent2"/>
              </a:buClr>
              <a:buBlip>
                <a:blip r:embed="rId4"/>
              </a:buBlip>
            </a:pPr>
            <a:r>
              <a:rPr lang="es-ES" b="1" dirty="0">
                <a:solidFill>
                  <a:schemeClr val="accent2"/>
                </a:solidFill>
              </a:rPr>
              <a:t>Toma unos minutos para discutir: </a:t>
            </a:r>
          </a:p>
          <a:p>
            <a:pPr marL="0" indent="0">
              <a:buClr>
                <a:schemeClr val="accent2"/>
              </a:buClr>
            </a:pPr>
            <a:endParaRPr lang="en-GB" b="1" dirty="0">
              <a:solidFill>
                <a:schemeClr val="accent2"/>
              </a:solidFill>
            </a:endParaRPr>
          </a:p>
          <a:p>
            <a:pPr marL="342900" indent="-342900">
              <a:buClr>
                <a:schemeClr val="accent2"/>
              </a:buClr>
              <a:buFont typeface="Arial" panose="020B0604020202020204" pitchFamily="34" charset="0"/>
              <a:buChar char="•"/>
            </a:pPr>
            <a:r>
              <a:rPr lang="es-ES" dirty="0"/>
              <a:t>¿Cómo podría tu empresa utilizar la tecnología </a:t>
            </a:r>
            <a:r>
              <a:rPr lang="es-ES" dirty="0" err="1"/>
              <a:t>blockchain</a:t>
            </a:r>
            <a:r>
              <a:rPr lang="es-ES" dirty="0"/>
              <a:t>?</a:t>
            </a:r>
          </a:p>
          <a:p>
            <a:pPr marL="342900" indent="-342900">
              <a:buClr>
                <a:schemeClr val="accent2"/>
              </a:buClr>
              <a:buFont typeface="Arial" panose="020B0604020202020204" pitchFamily="34" charset="0"/>
              <a:buChar char="•"/>
            </a:pPr>
            <a:endParaRPr lang="es-ES" dirty="0"/>
          </a:p>
          <a:p>
            <a:pPr marL="342900" indent="-342900">
              <a:buClr>
                <a:schemeClr val="accent2"/>
              </a:buClr>
              <a:buFont typeface="Arial" panose="020B0604020202020204" pitchFamily="34" charset="0"/>
              <a:buChar char="•"/>
            </a:pPr>
            <a:r>
              <a:rPr lang="es-ES" dirty="0"/>
              <a:t>¿Qué datos necesitarías registrar en una cadena de bloques? </a:t>
            </a: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Blockchain</a:t>
            </a:r>
          </a:p>
        </p:txBody>
      </p:sp>
      <p:pic>
        <p:nvPicPr>
          <p:cNvPr id="6" name="Online Media 1" title="Blockchain Explained">
            <a:hlinkClick r:id="" action="ppaction://media"/>
            <a:extLst>
              <a:ext uri="{FF2B5EF4-FFF2-40B4-BE49-F238E27FC236}">
                <a16:creationId xmlns:a16="http://schemas.microsoft.com/office/drawing/2014/main" id="{33C6FBEE-4C46-488D-898C-F95051DA067E}"/>
              </a:ext>
            </a:extLst>
          </p:cNvPr>
          <p:cNvPicPr>
            <a:picLocks noRot="1" noChangeAspect="1"/>
          </p:cNvPicPr>
          <p:nvPr>
            <a:videoFile r:link="rId1"/>
          </p:nvPr>
        </p:nvPicPr>
        <p:blipFill>
          <a:blip r:embed="rId5"/>
          <a:stretch>
            <a:fillRect/>
          </a:stretch>
        </p:blipFill>
        <p:spPr>
          <a:xfrm>
            <a:off x="6300868" y="1900594"/>
            <a:ext cx="4953000" cy="2786063"/>
          </a:xfrm>
          <a:prstGeom prst="rect">
            <a:avLst/>
          </a:prstGeom>
        </p:spPr>
      </p:pic>
      <p:sp>
        <p:nvSpPr>
          <p:cNvPr id="7" name="Rectangle 6">
            <a:extLst>
              <a:ext uri="{FF2B5EF4-FFF2-40B4-BE49-F238E27FC236}">
                <a16:creationId xmlns:a16="http://schemas.microsoft.com/office/drawing/2014/main" id="{42D86AFB-BC04-4072-B556-1A526EAEBF7B}"/>
              </a:ext>
            </a:extLst>
          </p:cNvPr>
          <p:cNvSpPr/>
          <p:nvPr/>
        </p:nvSpPr>
        <p:spPr>
          <a:xfrm>
            <a:off x="6230993" y="4686657"/>
            <a:ext cx="5092750" cy="738664"/>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a:ln>
                  <a:noFill/>
                </a:ln>
                <a:solidFill>
                  <a:prstClr val="black"/>
                </a:solidFill>
                <a:effectLst/>
                <a:uLnTx/>
                <a:uFillTx/>
              </a:rPr>
              <a:t>Source: </a:t>
            </a:r>
            <a:r>
              <a:rPr kumimoji="0" lang="en-IE" sz="1400" b="0" i="0" u="none" strike="noStrike" kern="0" cap="none" spc="0" normalizeH="0" baseline="0" noProof="0" dirty="0">
                <a:ln>
                  <a:noFill/>
                </a:ln>
                <a:solidFill>
                  <a:schemeClr val="accent1">
                    <a:lumMod val="75000"/>
                  </a:schemeClr>
                </a:solidFill>
                <a:effectLst/>
                <a:uLnTx/>
                <a:uFillTx/>
                <a:hlinkClick r:id="rId6">
                  <a:extLst>
                    <a:ext uri="{A12FA001-AC4F-418D-AE19-62706E023703}">
                      <ahyp:hlinkClr xmlns:ahyp="http://schemas.microsoft.com/office/drawing/2018/hyperlinkcolor" val="tx"/>
                    </a:ext>
                  </a:extLst>
                </a:hlinkClick>
              </a:rPr>
              <a:t>https://www.youtube.com/watch?v=QphJEO9ZX6s&amp;feature=emb_logo</a:t>
            </a:r>
            <a:endParaRPr kumimoji="0" lang="en-IE" sz="1400" b="0" i="0" u="none" strike="noStrike" kern="0" cap="none" spc="0" normalizeH="0" baseline="0" noProof="0" dirty="0">
              <a:ln>
                <a:noFill/>
              </a:ln>
              <a:solidFill>
                <a:schemeClr val="accent1">
                  <a:lumMod val="75000"/>
                </a:schemeClr>
              </a:solidFill>
              <a:effectLst/>
              <a:uLnTx/>
              <a:uFillTx/>
            </a:endParaRPr>
          </a:p>
        </p:txBody>
      </p:sp>
    </p:spTree>
    <p:extLst>
      <p:ext uri="{BB962C8B-B14F-4D97-AF65-F5344CB8AC3E}">
        <p14:creationId xmlns:p14="http://schemas.microsoft.com/office/powerpoint/2010/main" val="270642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6"/>
                </p:tgtEl>
              </p:cMediaNode>
            </p:video>
          </p:childTnLst>
        </p:cTn>
      </p:par>
    </p:tnLst>
    <p:bldLst>
      <p:bldP spid="7"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727788" y="1565257"/>
            <a:ext cx="10665829" cy="4330365"/>
          </a:xfrm>
        </p:spPr>
        <p:txBody>
          <a:bodyPr/>
          <a:lstStyle/>
          <a:p>
            <a:pPr algn="just"/>
            <a:r>
              <a:rPr lang="en-GB" b="1" dirty="0"/>
              <a:t>CASO: ENVÍO A EMPRESAS CONTACTADAS POR CORREO ELECTRÓNICO MEDIANTE CARTAS CON CÓDIGOS DAÑINOS
</a:t>
            </a:r>
            <a:r>
              <a:rPr lang="es-ES" i="1" dirty="0"/>
              <a:t>Describe cómo evitar que una organización reciba correos electrónicos dañinos utilizando el marco de aprendizaje basado en este desafío: 
</a:t>
            </a:r>
            <a:r>
              <a:rPr lang="es-ES" b="1" dirty="0"/>
              <a:t>Participa: </a:t>
            </a:r>
            <a:r>
              <a:rPr lang="es-ES" dirty="0"/>
              <a:t>averigüe si es un caso en su organización, involucre a colegas, haga preguntas, obtenga grandes ideas y llame a la acción.</a:t>
            </a:r>
            <a:r>
              <a:rPr lang="es-ES" b="1" dirty="0"/>
              <a:t>
Investiga: </a:t>
            </a:r>
            <a:r>
              <a:rPr lang="es-ES" dirty="0"/>
              <a:t>cómo llegan estos correos electrónicos a su organización, otras preguntas orientadoras, actividades de orientación, análisis de la información obtenida, lecciones aprendida.</a:t>
            </a:r>
            <a:r>
              <a:rPr lang="es-ES" b="1" dirty="0"/>
              <a:t>
</a:t>
            </a:r>
            <a:r>
              <a:rPr lang="es-ES" b="1" dirty="0" err="1"/>
              <a:t>Actua</a:t>
            </a:r>
            <a:r>
              <a:rPr lang="es-ES" b="1" dirty="0"/>
              <a:t>: </a:t>
            </a:r>
            <a:r>
              <a:rPr lang="es-ES" dirty="0"/>
              <a:t>conceptualización y descripción de la solución, implementación y evaluación, próximos pasos para el futuro.</a:t>
            </a:r>
            <a:r>
              <a:rPr lang="es-ES" b="1" dirty="0"/>
              <a:t>
</a:t>
            </a:r>
            <a:endParaRPr lang="en-GB" dirty="0"/>
          </a:p>
        </p:txBody>
      </p:sp>
      <p:sp>
        <p:nvSpPr>
          <p:cNvPr id="3" name="Text Placeholder 2"/>
          <p:cNvSpPr>
            <a:spLocks noGrp="1"/>
          </p:cNvSpPr>
          <p:nvPr>
            <p:ph type="body" sz="quarter" idx="16"/>
          </p:nvPr>
        </p:nvSpPr>
        <p:spPr/>
        <p:txBody>
          <a:bodyPr/>
          <a:lstStyle/>
          <a:p>
            <a:r>
              <a:rPr lang="es-ES" dirty="0"/>
              <a:t>Actividad: Aprende con Retos</a:t>
            </a:r>
            <a:endParaRPr lang="en-GB" dirty="0"/>
          </a:p>
        </p:txBody>
      </p:sp>
    </p:spTree>
    <p:extLst>
      <p:ext uri="{BB962C8B-B14F-4D97-AF65-F5344CB8AC3E}">
        <p14:creationId xmlns:p14="http://schemas.microsoft.com/office/powerpoint/2010/main" val="71998115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chemeClr val="accent2"/>
              </a:buClr>
              <a:buBlip>
                <a:blip r:embed="rId3"/>
              </a:buBlip>
            </a:pPr>
            <a:r>
              <a:rPr lang="es-ES" dirty="0"/>
              <a:t>Por favor, agregue el ejercicio práctico sugerido, la preparación para la evaluación, otros estudios individuales.</a:t>
            </a:r>
          </a:p>
          <a:p>
            <a:pPr marL="0" indent="0">
              <a:buClr>
                <a:schemeClr val="accent2"/>
              </a:buClr>
            </a:pPr>
            <a:endParaRPr lang="en-GB" dirty="0"/>
          </a:p>
          <a:p>
            <a:pPr marL="342900" indent="-342900">
              <a:buClr>
                <a:schemeClr val="accent2"/>
              </a:buClr>
              <a:buBlip>
                <a:blip r:embed="rId3"/>
              </a:buBlip>
            </a:pPr>
            <a:r>
              <a:rPr lang="es-ES" dirty="0"/>
              <a:t>Por ejemplo, el trabajo del curso para desarrollar e implementar un proyecto innovador con un enfoque basado en desafíos. Se recomienda desarrollar e implementar un proyecto innovador junto con las partes interesadas locales para abordar los desafíos locales (sección 2.3). Después de completar 6 módulos, los líderes de las OTS pudieron presentar sus proyectos de innovación para las partes interesadas (región / ciudad / industria). Estimulará la mentalidad de enfoque ascendente de los líderes de las OTS/ gerentes / empleados TOP y fortalecerá la interacción, el compromiso y un efecto positivo en la comunidad local y regional.</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Trabajo</a:t>
            </a:r>
            <a:r>
              <a:rPr lang="en-GB" dirty="0"/>
              <a:t> individual
</a:t>
            </a:r>
          </a:p>
        </p:txBody>
      </p:sp>
    </p:spTree>
    <p:extLst>
      <p:ext uri="{BB962C8B-B14F-4D97-AF65-F5344CB8AC3E}">
        <p14:creationId xmlns:p14="http://schemas.microsoft.com/office/powerpoint/2010/main" val="26754720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chemeClr val="accent2"/>
              </a:buClr>
              <a:buBlip>
                <a:blip r:embed="rId3"/>
              </a:buBlip>
            </a:pPr>
            <a:r>
              <a:rPr lang="es-ES" dirty="0"/>
              <a:t>TEST / EVALUACIÓN alineado con los objetivos de aprendizaje</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Evaluación</a:t>
            </a:r>
            <a:endParaRPr lang="en-GB" dirty="0"/>
          </a:p>
        </p:txBody>
      </p:sp>
    </p:spTree>
    <p:extLst>
      <p:ext uri="{BB962C8B-B14F-4D97-AF65-F5344CB8AC3E}">
        <p14:creationId xmlns:p14="http://schemas.microsoft.com/office/powerpoint/2010/main" val="236909037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err="1"/>
              <a:t>Referencias</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06</a:t>
            </a:r>
          </a:p>
        </p:txBody>
      </p:sp>
    </p:spTree>
    <p:extLst>
      <p:ext uri="{BB962C8B-B14F-4D97-AF65-F5344CB8AC3E}">
        <p14:creationId xmlns:p14="http://schemas.microsoft.com/office/powerpoint/2010/main" val="40153130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hlinkClick r:id="rId3">
                  <a:extLst>
                    <a:ext uri="{A12FA001-AC4F-418D-AE19-62706E023703}">
                      <ahyp:hlinkClr xmlns:ahyp="http://schemas.microsoft.com/office/drawing/2018/hyperlinkcolor" val="tx"/>
                    </a:ext>
                  </a:extLst>
                </a:hlinkClick>
              </a:rPr>
              <a:t>https://www.forbes.com/sites/gilpress/2014/09/03/12-big-data-definitions-whats-yours/#79b0a05813ae</a:t>
            </a:r>
            <a:endPar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endParaRPr>
          </a:p>
          <a:p>
            <a:pPr marL="342900" indent="-342900">
              <a:buClr>
                <a:srgbClr val="000000"/>
              </a:buClr>
              <a:buFont typeface="Arial" panose="020B0604020202020204" pitchFamily="34" charset="0"/>
              <a:buChar char="•"/>
            </a:pPr>
            <a:endParaRPr lang="en-US" dirty="0">
              <a:solidFill>
                <a:schemeClr val="accent2">
                  <a:lumMod val="75000"/>
                </a:schemeClr>
              </a:solidFill>
              <a:latin typeface="Calibri" panose="020F0502020204030204"/>
              <a:ea typeface="Times New Roman" charset="0"/>
              <a:cs typeface="Times New Roman" charset="0"/>
            </a:endParaRPr>
          </a:p>
          <a:p>
            <a:pPr marL="342900" indent="-342900">
              <a:buClr>
                <a:srgbClr val="000000"/>
              </a:buClr>
              <a:buFont typeface="Arial" panose="020B0604020202020204" pitchFamily="34" charset="0"/>
              <a:buChar char="•"/>
            </a:pPr>
            <a:r>
              <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hlinkClick r:id="rId4">
                  <a:extLst>
                    <a:ext uri="{A12FA001-AC4F-418D-AE19-62706E023703}">
                      <ahyp:hlinkClr xmlns:ahyp="http://schemas.microsoft.com/office/drawing/2018/hyperlinkcolor" val="tx"/>
                    </a:ext>
                  </a:extLst>
                </a:hlinkClick>
              </a:rPr>
              <a:t>https://ori.hhs.gov/education/products/n_illinois_u/datamanagement/dctopic.html</a:t>
            </a:r>
            <a:r>
              <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rPr>
              <a:t> </a:t>
            </a:r>
            <a:endPar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endParaRPr>
          </a:p>
          <a:p>
            <a:pPr marL="342900" indent="-342900">
              <a:buClr>
                <a:srgbClr val="000000"/>
              </a:buClr>
              <a:buFont typeface="Arial" panose="020B0604020202020204" pitchFamily="34" charset="0"/>
              <a:buChar char="•"/>
            </a:pPr>
            <a:endParaRPr lang="en-US" dirty="0">
              <a:solidFill>
                <a:schemeClr val="accent2">
                  <a:lumMod val="75000"/>
                </a:schemeClr>
              </a:solidFill>
              <a:latin typeface="Calibri" panose="020F0502020204030204"/>
              <a:cs typeface="Times New Roman" charset="0"/>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https://www.europeanfiles.eu/industry/education-as-a-tool-against-cybercrime</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https://securitytrails.com/blog/top-10-common-network-security-threats-explained</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Referencias</a:t>
            </a:r>
            <a:endParaRPr lang="en-GB" dirty="0"/>
          </a:p>
        </p:txBody>
      </p:sp>
    </p:spTree>
    <p:extLst>
      <p:ext uri="{BB962C8B-B14F-4D97-AF65-F5344CB8AC3E}">
        <p14:creationId xmlns:p14="http://schemas.microsoft.com/office/powerpoint/2010/main" val="41214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4230820" cy="3995028"/>
          </a:xfrm>
        </p:spPr>
        <p:txBody>
          <a:bodyPr/>
          <a:lstStyle/>
          <a:p>
            <a:pPr marL="342900" indent="-342900">
              <a:buBlip>
                <a:blip r:embed="rId3"/>
              </a:buBlip>
            </a:pPr>
            <a:r>
              <a:rPr lang="es-ES" dirty="0"/>
              <a:t>El proceso de recopilación de información sobre variables de interés de manera sistemática.</a:t>
            </a:r>
          </a:p>
          <a:p>
            <a:pPr marL="342900" indent="-342900">
              <a:buBlip>
                <a:blip r:embed="rId3"/>
              </a:buBlip>
            </a:pPr>
            <a:endParaRPr lang="es-ES" dirty="0"/>
          </a:p>
          <a:p>
            <a:pPr marL="342900" indent="-342900">
              <a:buBlip>
                <a:blip r:embed="rId3"/>
              </a:buBlip>
            </a:pPr>
            <a:r>
              <a:rPr lang="es-ES" dirty="0"/>
              <a:t>¿Cuáles son las ventajas o desventajas de cada tipología de datos? </a:t>
            </a: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t>Recogida</a:t>
            </a:r>
            <a:r>
              <a:rPr lang="en-US" dirty="0"/>
              <a:t> de </a:t>
            </a:r>
            <a:r>
              <a:rPr lang="en-US" dirty="0" err="1"/>
              <a:t>Datos</a:t>
            </a:r>
            <a:r>
              <a:rPr lang="en-US" dirty="0"/>
              <a:t>
</a:t>
            </a:r>
          </a:p>
        </p:txBody>
      </p:sp>
      <p:grpSp>
        <p:nvGrpSpPr>
          <p:cNvPr id="2" name="Group 1">
            <a:extLst>
              <a:ext uri="{FF2B5EF4-FFF2-40B4-BE49-F238E27FC236}">
                <a16:creationId xmlns:a16="http://schemas.microsoft.com/office/drawing/2014/main" id="{39A8ED07-6F9E-1450-D897-29789FDECF3B}"/>
              </a:ext>
            </a:extLst>
          </p:cNvPr>
          <p:cNvGrpSpPr/>
          <p:nvPr/>
        </p:nvGrpSpPr>
        <p:grpSpPr>
          <a:xfrm>
            <a:off x="5426439" y="1055603"/>
            <a:ext cx="6354140" cy="5307315"/>
            <a:chOff x="3141112" y="868468"/>
            <a:chExt cx="6450903" cy="5307315"/>
          </a:xfrm>
        </p:grpSpPr>
        <p:sp>
          <p:nvSpPr>
            <p:cNvPr id="12" name="TextBox 11">
              <a:extLst>
                <a:ext uri="{FF2B5EF4-FFF2-40B4-BE49-F238E27FC236}">
                  <a16:creationId xmlns:a16="http://schemas.microsoft.com/office/drawing/2014/main" id="{17A24BB3-4F5E-E37B-E46B-AC5C0D3D4E8F}"/>
                </a:ext>
              </a:extLst>
            </p:cNvPr>
            <p:cNvSpPr txBox="1"/>
            <p:nvPr/>
          </p:nvSpPr>
          <p:spPr>
            <a:xfrm>
              <a:off x="4437167" y="868468"/>
              <a:ext cx="3538490" cy="992579"/>
            </a:xfrm>
            <a:prstGeom prst="rect">
              <a:avLst/>
            </a:prstGeom>
            <a:noFill/>
          </p:spPr>
          <p:txBody>
            <a:bodyPr wrap="square" rtlCol="0">
              <a:spAutoFit/>
            </a:bodyPr>
            <a:lstStyle/>
            <a:p>
              <a:pPr lvl="0" algn="ctr" defTabSz="457200">
                <a:defRPr/>
              </a:pPr>
              <a:r>
                <a:rPr lang="es-ES_tradnl" sz="2925" b="1" kern="0" dirty="0">
                  <a:solidFill>
                    <a:srgbClr val="70AD47">
                      <a:lumMod val="75000"/>
                    </a:srgbClr>
                  </a:solidFill>
                </a:rPr>
                <a:t>TIPOS DE DATOS 
</a:t>
              </a:r>
              <a:endParaRPr kumimoji="0" lang="es-ES_tradnl" sz="2925" b="1" i="0" u="none" strike="noStrike" kern="0" cap="none" spc="0" normalizeH="0" baseline="0" noProof="0" dirty="0">
                <a:ln>
                  <a:noFill/>
                </a:ln>
                <a:solidFill>
                  <a:srgbClr val="70AD47">
                    <a:lumMod val="75000"/>
                  </a:srgbClr>
                </a:solidFill>
                <a:effectLst/>
                <a:uLnTx/>
                <a:uFillTx/>
              </a:endParaRPr>
            </a:p>
          </p:txBody>
        </p:sp>
        <p:sp>
          <p:nvSpPr>
            <p:cNvPr id="13" name="TextBox 12">
              <a:extLst>
                <a:ext uri="{FF2B5EF4-FFF2-40B4-BE49-F238E27FC236}">
                  <a16:creationId xmlns:a16="http://schemas.microsoft.com/office/drawing/2014/main" id="{2CD71D04-8AA6-15DF-6757-1A452FD382E1}"/>
                </a:ext>
              </a:extLst>
            </p:cNvPr>
            <p:cNvSpPr txBox="1"/>
            <p:nvPr/>
          </p:nvSpPr>
          <p:spPr>
            <a:xfrm>
              <a:off x="3219552" y="1969210"/>
              <a:ext cx="2435230" cy="442429"/>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_tradnl" sz="2275" b="0" i="0" u="none" strike="noStrike" kern="0" cap="none" spc="0" normalizeH="0" baseline="0" noProof="0" dirty="0">
                  <a:ln>
                    <a:noFill/>
                  </a:ln>
                  <a:solidFill>
                    <a:prstClr val="white"/>
                  </a:solidFill>
                  <a:effectLst/>
                  <a:uLnTx/>
                  <a:uFillTx/>
                  <a:latin typeface="Calibri" panose="020F0502020204030204"/>
                  <a:ea typeface="+mn-ea"/>
                  <a:cs typeface="+mn-cs"/>
                </a:rPr>
                <a:t>Discreto</a:t>
              </a:r>
            </a:p>
          </p:txBody>
        </p:sp>
        <p:sp>
          <p:nvSpPr>
            <p:cNvPr id="15" name="TextBox 14">
              <a:extLst>
                <a:ext uri="{FF2B5EF4-FFF2-40B4-BE49-F238E27FC236}">
                  <a16:creationId xmlns:a16="http://schemas.microsoft.com/office/drawing/2014/main" id="{7805C3B1-7842-8FFA-F357-7052801156E1}"/>
                </a:ext>
              </a:extLst>
            </p:cNvPr>
            <p:cNvSpPr txBox="1"/>
            <p:nvPr/>
          </p:nvSpPr>
          <p:spPr>
            <a:xfrm>
              <a:off x="6807104" y="1983325"/>
              <a:ext cx="2216975" cy="442429"/>
            </a:xfrm>
            <a:prstGeom prst="rect">
              <a:avLst/>
            </a:prstGeom>
            <a:solidFill>
              <a:sysClr val="window" lastClr="FFFFFF"/>
            </a:solidFill>
            <a:ln w="12700" cap="flat" cmpd="sng" algn="ctr">
              <a:solidFill>
                <a:srgbClr val="70AD47"/>
              </a:solidFill>
              <a:prstDash val="solid"/>
              <a:miter lim="800000"/>
            </a:ln>
            <a:effectLst/>
          </p:spPr>
          <p:txBody>
            <a:bodyPr wrap="square" rtlCol="0">
              <a:spAutoFit/>
            </a:bodyPr>
            <a:lstStyle/>
            <a:p>
              <a:pPr lvl="0" algn="ctr" defTabSz="457200">
                <a:defRPr/>
              </a:pPr>
              <a:r>
                <a:rPr lang="es-ES_tradnl" sz="2275" kern="0" dirty="0">
                  <a:solidFill>
                    <a:prstClr val="black"/>
                  </a:solidFill>
                </a:rPr>
                <a:t>Continuo</a:t>
              </a:r>
              <a:endParaRPr kumimoji="0" lang="es-ES_tradnl" sz="2275"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881F2F2-3873-4B19-2F6A-E4FE039BA92B}"/>
                </a:ext>
              </a:extLst>
            </p:cNvPr>
            <p:cNvSpPr txBox="1"/>
            <p:nvPr/>
          </p:nvSpPr>
          <p:spPr>
            <a:xfrm>
              <a:off x="6807104" y="2582492"/>
              <a:ext cx="2784911" cy="3593291"/>
            </a:xfrm>
            <a:prstGeom prst="rect">
              <a:avLst/>
            </a:prstGeom>
            <a:solidFill>
              <a:sysClr val="window" lastClr="FFFFFF"/>
            </a:solidFill>
          </p:spPr>
          <p:txBody>
            <a:bodyPr wrap="square" rtlCol="0">
              <a:spAutoFit/>
            </a:bodyPr>
            <a:lstStyle/>
            <a:p>
              <a:pPr marL="278606" lvl="0" indent="-278606" defTabSz="457200">
                <a:buFont typeface="Arial" charset="0"/>
                <a:buChar char="•"/>
                <a:defRPr/>
              </a:pPr>
              <a:r>
                <a:rPr lang="es-ES" sz="1625" kern="0" dirty="0">
                  <a:solidFill>
                    <a:prstClr val="black"/>
                  </a:solidFill>
                </a:rPr>
                <a:t>Se puede dividir infinitamente en partes más pequeñas. 
Incluye una escala de medida que puede consistir en números distintos de números enteros, como decimales y fracciones.</a:t>
              </a:r>
            </a:p>
            <a:p>
              <a:pPr marL="278606" lvl="0" indent="-278606" defTabSz="457200">
                <a:buFont typeface="Arial" charset="0"/>
                <a:buChar char="•"/>
                <a:defRPr/>
              </a:pPr>
              <a:endParaRPr kumimoji="0" lang="en-US" sz="1625" b="0" i="0" u="none" strike="noStrike" kern="0" cap="none" spc="0" normalizeH="0" baseline="0" noProof="0" dirty="0">
                <a:ln>
                  <a:noFill/>
                </a:ln>
                <a:solidFill>
                  <a:prstClr val="black"/>
                </a:solidFill>
                <a:effectLst/>
                <a:uLnTx/>
                <a:uFillTx/>
              </a:endParaRPr>
            </a:p>
            <a:p>
              <a:pPr lvl="0" defTabSz="457200">
                <a:defRPr/>
              </a:pPr>
              <a:r>
                <a:rPr lang="es-ES" sz="1625" i="1" kern="0" dirty="0" err="1">
                  <a:solidFill>
                    <a:prstClr val="black"/>
                  </a:solidFill>
                </a:rPr>
                <a:t>Ej</a:t>
              </a:r>
              <a:r>
                <a:rPr lang="es-ES" sz="1625" i="1" kern="0" dirty="0">
                  <a:solidFill>
                    <a:prstClr val="black"/>
                  </a:solidFill>
                </a:rPr>
                <a:t>: la altura de las personas, el tiempo que lleva completar una tarea.
</a:t>
              </a:r>
              <a:endParaRPr kumimoji="0" lang="en-US" sz="1625" b="0" i="1" u="none" strike="noStrike" kern="0" cap="none" spc="0" normalizeH="0" baseline="0" noProof="0" dirty="0">
                <a:ln>
                  <a:noFill/>
                </a:ln>
                <a:solidFill>
                  <a:prstClr val="black"/>
                </a:solidFill>
                <a:effectLst/>
                <a:uLnTx/>
                <a:uFillTx/>
              </a:endParaRPr>
            </a:p>
          </p:txBody>
        </p:sp>
        <p:sp>
          <p:nvSpPr>
            <p:cNvPr id="17" name="Rectangle 16">
              <a:extLst>
                <a:ext uri="{FF2B5EF4-FFF2-40B4-BE49-F238E27FC236}">
                  <a16:creationId xmlns:a16="http://schemas.microsoft.com/office/drawing/2014/main" id="{0E8AD777-EEC6-E9B0-A352-1BA5A7D11BAB}"/>
                </a:ext>
              </a:extLst>
            </p:cNvPr>
            <p:cNvSpPr/>
            <p:nvPr/>
          </p:nvSpPr>
          <p:spPr>
            <a:xfrm>
              <a:off x="3141112" y="2582492"/>
              <a:ext cx="2911152" cy="2843086"/>
            </a:xfrm>
            <a:prstGeom prst="rect">
              <a:avLst/>
            </a:prstGeom>
            <a:solidFill>
              <a:sysClr val="window" lastClr="FFFFFF"/>
            </a:solidFill>
          </p:spPr>
          <p:txBody>
            <a:bodyPr wrap="square">
              <a:spAutoFit/>
            </a:bodyPr>
            <a:lstStyle/>
            <a:p>
              <a:pPr marL="278606" lvl="0" indent="-278606" defTabSz="457200">
                <a:buFont typeface="Arial" charset="0"/>
                <a:buChar char="•"/>
                <a:defRPr/>
              </a:pPr>
              <a:r>
                <a:rPr lang="es-ES" sz="1625" kern="0" dirty="0">
                  <a:solidFill>
                    <a:prstClr val="black"/>
                  </a:solidFill>
                </a:rPr>
                <a:t>No se puede dividir en partes más pequeñas. 
Consiste en enteros (números positivos y negativos) y es finito (alcanza un límite).</a:t>
              </a:r>
              <a:endParaRPr kumimoji="0" lang="en-US" sz="1625" b="0" i="0" u="none" strike="noStrike" kern="0" cap="none" spc="0" normalizeH="0" baseline="0" noProof="0" dirty="0">
                <a:ln>
                  <a:noFill/>
                </a:ln>
                <a:solidFill>
                  <a:prstClr val="black"/>
                </a:solidFill>
                <a:effectLst/>
                <a:uLnTx/>
                <a:uFillTx/>
              </a:endParaRP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endParaRPr kumimoji="0" lang="en-US" sz="1625" b="0" i="0" u="none" strike="noStrike" kern="0" cap="none" spc="0" normalizeH="0" baseline="0" noProof="0" dirty="0">
                <a:ln>
                  <a:noFill/>
                </a:ln>
                <a:solidFill>
                  <a:prstClr val="black"/>
                </a:solidFill>
                <a:effectLst/>
                <a:uLnTx/>
                <a:uFillTx/>
              </a:endParaRPr>
            </a:p>
            <a:p>
              <a:pPr lvl="0" defTabSz="457200">
                <a:defRPr/>
              </a:pPr>
              <a:r>
                <a:rPr lang="es-ES" sz="1625" i="1" kern="0" dirty="0">
                  <a:solidFill>
                    <a:prstClr val="black"/>
                  </a:solidFill>
                </a:rPr>
                <a:t>Por ejemplo: tráfico a su sitio web, número de estudiantes en una clase.
</a:t>
              </a:r>
              <a:endParaRPr kumimoji="0" lang="en-US" sz="1625" b="0" i="1" u="none" strike="noStrike" kern="0" cap="none" spc="0" normalizeH="0" baseline="0" noProof="0" dirty="0">
                <a:ln>
                  <a:noFill/>
                </a:ln>
                <a:solidFill>
                  <a:prstClr val="black"/>
                </a:solidFill>
                <a:effectLst/>
                <a:uLnTx/>
                <a:uFillTx/>
              </a:endParaRPr>
            </a:p>
          </p:txBody>
        </p:sp>
        <p:sp>
          <p:nvSpPr>
            <p:cNvPr id="18" name="Bent-Up Arrow 29">
              <a:extLst>
                <a:ext uri="{FF2B5EF4-FFF2-40B4-BE49-F238E27FC236}">
                  <a16:creationId xmlns:a16="http://schemas.microsoft.com/office/drawing/2014/main" id="{B2D01E24-770F-24F5-49D7-628F3F2831AE}"/>
                </a:ext>
              </a:extLst>
            </p:cNvPr>
            <p:cNvSpPr/>
            <p:nvPr/>
          </p:nvSpPr>
          <p:spPr>
            <a:xfrm rot="10800000">
              <a:off x="4282703" y="1478088"/>
              <a:ext cx="1769561" cy="450122"/>
            </a:xfrm>
            <a:prstGeom prst="bentUpArrow">
              <a:avLst/>
            </a:prstGeom>
            <a:solidFill>
              <a:srgbClr val="70AD47">
                <a:lumMod val="75000"/>
              </a:srgbClr>
            </a:solidFill>
            <a:ln w="12700" cap="flat" cmpd="sng" algn="ctr">
              <a:solidFill>
                <a:srgbClr val="70AD47">
                  <a:lumMod val="40000"/>
                  <a:lumOff val="6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Bent-Up Arrow 30">
              <a:extLst>
                <a:ext uri="{FF2B5EF4-FFF2-40B4-BE49-F238E27FC236}">
                  <a16:creationId xmlns:a16="http://schemas.microsoft.com/office/drawing/2014/main" id="{E0D75D20-18E7-FB83-CEE6-F9877E294245}"/>
                </a:ext>
              </a:extLst>
            </p:cNvPr>
            <p:cNvSpPr/>
            <p:nvPr/>
          </p:nvSpPr>
          <p:spPr>
            <a:xfrm rot="10800000" flipH="1">
              <a:off x="6338289" y="1478087"/>
              <a:ext cx="1621227" cy="450122"/>
            </a:xfrm>
            <a:prstGeom prst="bentUpArrow">
              <a:avLst/>
            </a:prstGeom>
            <a:solidFill>
              <a:srgbClr val="70AD47">
                <a:lumMod val="75000"/>
              </a:srgbClr>
            </a:solidFill>
            <a:ln w="12700" cap="flat" cmpd="sng" algn="ctr">
              <a:solidFill>
                <a:srgbClr val="70AD47">
                  <a:lumMod val="40000"/>
                  <a:lumOff val="6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6863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https://teachprivacy.com/10-reasons-privacy-matters/</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https://www.bpe.co.uk/services/need/data-protection-the-gdpr/brilliantly-simple-guide-to-the-gdpr/explaining-what-is-meant-by-consent/</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https://theodi.org/article/data-ethics-canvas/</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Logan 2010, quoted in </a:t>
            </a: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Rising, Kristensen, </a:t>
            </a:r>
            <a:r>
              <a:rPr kumimoji="0" lang="en-US" b="0" i="0" u="none" strike="noStrike" kern="1200" cap="none" spc="0" normalizeH="0" baseline="0" noProof="0" dirty="0" err="1">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Tjerrild</a:t>
            </a: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-Hansen, 2014</a:t>
            </a:r>
            <a:endParaRPr lang="en-US"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endParaRPr kumimoji="0" lang="en-US" b="0"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endParaRP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Referencias</a:t>
            </a:r>
            <a:endParaRPr lang="en-GB" dirty="0"/>
          </a:p>
        </p:txBody>
      </p:sp>
    </p:spTree>
    <p:extLst>
      <p:ext uri="{BB962C8B-B14F-4D97-AF65-F5344CB8AC3E}">
        <p14:creationId xmlns:p14="http://schemas.microsoft.com/office/powerpoint/2010/main" val="341907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kumimoji="0" lang="en-US" b="0"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rPr>
              <a:t>Overview of composition and context for the Information Governance concept </a:t>
            </a:r>
            <a:r>
              <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rPr>
              <a:t>(</a:t>
            </a:r>
            <a:r>
              <a:rPr kumimoji="0" lang="en-US" b="0" i="1" u="none" strike="noStrike" kern="1200" cap="none" spc="0" normalizeH="0" baseline="0" noProof="0" dirty="0" err="1">
                <a:ln>
                  <a:noFill/>
                </a:ln>
                <a:solidFill>
                  <a:schemeClr val="accent2">
                    <a:lumMod val="75000"/>
                  </a:schemeClr>
                </a:solidFill>
                <a:effectLst/>
                <a:uLnTx/>
                <a:uFillTx/>
                <a:latin typeface="Calibri" panose="020F0502020204030204"/>
                <a:ea typeface="Calibri" charset="0"/>
                <a:cs typeface="Calibri" charset="0"/>
                <a:hlinkClick r:id="rId3">
                  <a:extLst>
                    <a:ext uri="{A12FA001-AC4F-418D-AE19-62706E023703}">
                      <ahyp:hlinkClr xmlns:ahyp="http://schemas.microsoft.com/office/drawing/2018/hyperlinkcolor" val="tx"/>
                    </a:ext>
                  </a:extLst>
                </a:hlinkClick>
              </a:rPr>
              <a:t>Tallon</a:t>
            </a:r>
            <a:r>
              <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hlinkClick r:id="rId3">
                  <a:extLst>
                    <a:ext uri="{A12FA001-AC4F-418D-AE19-62706E023703}">
                      <ahyp:hlinkClr xmlns:ahyp="http://schemas.microsoft.com/office/drawing/2018/hyperlinkcolor" val="tx"/>
                    </a:ext>
                  </a:extLst>
                </a:hlinkClick>
              </a:rPr>
              <a:t> </a:t>
            </a:r>
            <a:r>
              <a:rPr kumimoji="0" lang="en-US" b="0" i="1" u="none" strike="noStrike" kern="1200" cap="none" spc="0" normalizeH="0" baseline="0" noProof="0" dirty="0" err="1">
                <a:ln>
                  <a:noFill/>
                </a:ln>
                <a:solidFill>
                  <a:schemeClr val="accent2">
                    <a:lumMod val="75000"/>
                  </a:schemeClr>
                </a:solidFill>
                <a:effectLst/>
                <a:uLnTx/>
                <a:uFillTx/>
                <a:latin typeface="Calibri" panose="020F0502020204030204"/>
                <a:ea typeface="Calibri" charset="0"/>
                <a:cs typeface="Calibri" charset="0"/>
                <a:hlinkClick r:id="rId3">
                  <a:extLst>
                    <a:ext uri="{A12FA001-AC4F-418D-AE19-62706E023703}">
                      <ahyp:hlinkClr xmlns:ahyp="http://schemas.microsoft.com/office/drawing/2018/hyperlinkcolor" val="tx"/>
                    </a:ext>
                  </a:extLst>
                </a:hlinkClick>
              </a:rPr>
              <a:t>etal</a:t>
            </a:r>
            <a:r>
              <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hlinkClick r:id="rId3">
                  <a:extLst>
                    <a:ext uri="{A12FA001-AC4F-418D-AE19-62706E023703}">
                      <ahyp:hlinkClr xmlns:ahyp="http://schemas.microsoft.com/office/drawing/2018/hyperlinkcolor" val="tx"/>
                    </a:ext>
                  </a:extLst>
                </a:hlinkClick>
              </a:rPr>
              <a:t>. 2013b</a:t>
            </a:r>
            <a:r>
              <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rPr>
              <a:t>)</a:t>
            </a:r>
          </a:p>
          <a:p>
            <a:pPr marL="342900" indent="-342900">
              <a:buClr>
                <a:srgbClr val="000000"/>
              </a:buClr>
              <a:buFont typeface="Arial" panose="020B0604020202020204" pitchFamily="34" charset="0"/>
              <a:buChar char="•"/>
            </a:pPr>
            <a:endParaRPr lang="en-US" i="1" dirty="0">
              <a:solidFill>
                <a:schemeClr val="accent2">
                  <a:lumMod val="75000"/>
                </a:schemeClr>
              </a:solidFill>
              <a:latin typeface="Calibri" panose="020F0502020204030204"/>
              <a:ea typeface="Calibri" charset="0"/>
              <a:cs typeface="Calibri" charset="0"/>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https://www.theguardian.com/books/2019/oct/04/shoshana-zuboff-surveillance-capitalism-assault-human-automomy-digital-privacy</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https://www.dataprotection.ie/en/organisations/know-your-obligations/data-protection-impact-assessments</a:t>
            </a:r>
            <a:endPar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kern="0"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An Overview of Big Data for Growth in SMEs</a:t>
            </a:r>
            <a:endParaRPr lang="en-IE" kern="0"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endPar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Referencias</a:t>
            </a:r>
            <a:endParaRPr lang="en-GB" dirty="0"/>
          </a:p>
        </p:txBody>
      </p:sp>
    </p:spTree>
    <p:extLst>
      <p:ext uri="{BB962C8B-B14F-4D97-AF65-F5344CB8AC3E}">
        <p14:creationId xmlns:p14="http://schemas.microsoft.com/office/powerpoint/2010/main" val="150420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rPr>
              <a:t>Connectivity to the world: </a:t>
            </a:r>
            <a:r>
              <a:rPr kumimoji="0" lang="lt-LT"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https://www.youtube.com/watch?v=2GrXTLe9ztA</a:t>
            </a:r>
            <a:endParaRPr lang="en-GB"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endParaRPr kumimoji="0" lang="en-GB"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https://www.informationweek.com/software/enterprise-applications/bigdata-6-real-life-business-cases/d/d-id/1320590?image_number=2&amp;piddl_msgorder=asc</a:t>
            </a:r>
            <a:endParaRPr lang="fr-FR"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endPar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kumimoji="0" lang="lt-LT"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https://www.youtube.com/watch?v=QF5BOzA9FfU</a:t>
            </a: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t>
            </a:r>
          </a:p>
          <a:p>
            <a:pPr marL="0" indent="0">
              <a:buClr>
                <a:srgbClr val="000000"/>
              </a:buClr>
            </a:pPr>
            <a:endParaRPr kumimoji="0" lang="lt-LT"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kumimoji="0" lang="en-GB"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Data transformation and use in VR: </a:t>
            </a:r>
            <a:r>
              <a:rPr kumimoji="0" lang="en-GB"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https://www.youtube.com/watch?v=Pdycz6jJ0Vk</a:t>
            </a:r>
            <a:r>
              <a:rPr kumimoji="0" lang="en-GB"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t>
            </a: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Referencias</a:t>
            </a:r>
            <a:endParaRPr lang="en-GB" dirty="0"/>
          </a:p>
        </p:txBody>
      </p:sp>
    </p:spTree>
    <p:extLst>
      <p:ext uri="{BB962C8B-B14F-4D97-AF65-F5344CB8AC3E}">
        <p14:creationId xmlns:p14="http://schemas.microsoft.com/office/powerpoint/2010/main" val="30568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https://www.fundera.com/blog/blockchain-explained</a:t>
            </a:r>
            <a:endPar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kumimoji="0" lang="en-GB"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kumimoji="0" lang="en-IE" b="0" i="0" u="sng" strike="noStrike" kern="0" cap="none" spc="0" normalizeH="0" baseline="0" noProof="0" dirty="0">
                <a:ln>
                  <a:noFill/>
                </a:ln>
                <a:solidFill>
                  <a:schemeClr val="accent2">
                    <a:lumMod val="75000"/>
                  </a:scheme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https://www.vts.com</a:t>
            </a:r>
            <a:endParaRPr kumimoji="0" lang="en-IE" b="0" i="0" u="sng" strike="noStrike" kern="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u="sng" kern="0"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lang="en-IE" kern="0" dirty="0">
                <a:solidFill>
                  <a:schemeClr val="accent2">
                    <a:lumMod val="75000"/>
                  </a:schemeClr>
                </a:solidFill>
                <a:latin typeface="Calibri" panose="020F0502020204030204"/>
              </a:rPr>
              <a:t>Blockchain: </a:t>
            </a:r>
            <a:r>
              <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https://www.youtube.com/watch?v=QphJEO9ZX6s&amp;feature=emb_logo</a:t>
            </a:r>
            <a:endPar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endParaRPr>
          </a:p>
          <a:p>
            <a:pPr marL="342900" indent="-342900">
              <a:buClr>
                <a:srgbClr val="000000"/>
              </a:buClr>
              <a:buFont typeface="Arial" panose="020B0604020202020204" pitchFamily="34" charset="0"/>
              <a:buChar char="•"/>
            </a:pPr>
            <a:endParaRPr lang="en-US" dirty="0">
              <a:solidFill>
                <a:schemeClr val="accent2">
                  <a:lumMod val="75000"/>
                </a:schemeClr>
              </a:solidFill>
              <a:latin typeface="Calibri" panose="020F0502020204030204"/>
              <a:cs typeface="Times New Roman" charset="0"/>
            </a:endParaRP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Referencias</a:t>
            </a:r>
            <a:endParaRPr lang="en-GB" dirty="0"/>
          </a:p>
        </p:txBody>
      </p:sp>
    </p:spTree>
    <p:extLst>
      <p:ext uri="{BB962C8B-B14F-4D97-AF65-F5344CB8AC3E}">
        <p14:creationId xmlns:p14="http://schemas.microsoft.com/office/powerpoint/2010/main" val="234862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lang="en-GB" dirty="0">
                <a:solidFill>
                  <a:schemeClr val="accent2">
                    <a:lumMod val="75000"/>
                  </a:schemeClr>
                </a:solidFill>
              </a:rPr>
              <a:t>Driving student success with Google Cloud: </a:t>
            </a:r>
            <a:r>
              <a:rPr lang="en-GB" dirty="0">
                <a:solidFill>
                  <a:schemeClr val="accent2">
                    <a:lumMod val="75000"/>
                  </a:schemeClr>
                </a:solidFill>
                <a:hlinkClick r:id="rId3">
                  <a:extLst>
                    <a:ext uri="{A12FA001-AC4F-418D-AE19-62706E023703}">
                      <ahyp:hlinkClr xmlns:ahyp="http://schemas.microsoft.com/office/drawing/2018/hyperlinkcolor" val="tx"/>
                    </a:ext>
                  </a:extLst>
                </a:hlinkClick>
              </a:rPr>
              <a:t>https://www.youtube.com/watch?v=hZLBcHYrIU4</a:t>
            </a: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r>
              <a:rPr lang="en-GB" dirty="0">
                <a:solidFill>
                  <a:schemeClr val="accent2">
                    <a:lumMod val="75000"/>
                  </a:schemeClr>
                </a:solidFill>
              </a:rPr>
              <a:t>Industrial Revolution: </a:t>
            </a:r>
            <a:r>
              <a:rPr lang="en-GB" dirty="0">
                <a:solidFill>
                  <a:schemeClr val="accent2">
                    <a:lumMod val="75000"/>
                  </a:schemeClr>
                </a:solidFill>
                <a:hlinkClick r:id="rId4">
                  <a:extLst>
                    <a:ext uri="{A12FA001-AC4F-418D-AE19-62706E023703}">
                      <ahyp:hlinkClr xmlns:ahyp="http://schemas.microsoft.com/office/drawing/2018/hyperlinkcolor" val="tx"/>
                    </a:ext>
                  </a:extLst>
                </a:hlinkClick>
              </a:rPr>
              <a:t>https://www.ted.com/talks/vidas_raudonis_why_we_should_not_be_afraid_of_industrial_revolution</a:t>
            </a: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Referencias</a:t>
            </a:r>
            <a:endParaRPr lang="en-GB" dirty="0"/>
          </a:p>
        </p:txBody>
      </p:sp>
    </p:spTree>
    <p:extLst>
      <p:ext uri="{BB962C8B-B14F-4D97-AF65-F5344CB8AC3E}">
        <p14:creationId xmlns:p14="http://schemas.microsoft.com/office/powerpoint/2010/main" val="96926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9"/>
          </p:nvPr>
        </p:nvSpPr>
        <p:spPr/>
        <p:txBody>
          <a:bodyPr/>
          <a:lstStyle/>
          <a:p>
            <a:r>
              <a:rPr lang="en-US" dirty="0"/>
              <a:t>¿</a:t>
            </a:r>
            <a:r>
              <a:rPr lang="en-US" dirty="0" err="1"/>
              <a:t>Alguna</a:t>
            </a:r>
            <a:r>
              <a:rPr lang="en-US" dirty="0"/>
              <a:t> </a:t>
            </a:r>
            <a:r>
              <a:rPr lang="en-US" dirty="0" err="1"/>
              <a:t>pregunta</a:t>
            </a:r>
            <a:r>
              <a:rPr lang="en-US" dirty="0"/>
              <a:t>?</a:t>
            </a:r>
          </a:p>
        </p:txBody>
      </p:sp>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p:txBody>
          <a:bodyPr/>
          <a:lstStyle/>
          <a:p>
            <a:r>
              <a:rPr lang="en-US" dirty="0"/>
              <a:t>¡Gracias!</a:t>
            </a:r>
          </a:p>
        </p:txBody>
      </p:sp>
      <p:sp>
        <p:nvSpPr>
          <p:cNvPr id="2" name="Text Placeholder 1">
            <a:extLst>
              <a:ext uri="{FF2B5EF4-FFF2-40B4-BE49-F238E27FC236}">
                <a16:creationId xmlns:a16="http://schemas.microsoft.com/office/drawing/2014/main" id="{00576451-99CA-2BBC-49EC-1C073AE46CE3}"/>
              </a:ext>
            </a:extLst>
          </p:cNvPr>
          <p:cNvSpPr>
            <a:spLocks noGrp="1"/>
          </p:cNvSpPr>
          <p:nvPr>
            <p:ph type="body" sz="quarter" idx="28"/>
          </p:nvPr>
        </p:nvSpPr>
        <p:spPr/>
        <p:txBody>
          <a:bodyPr/>
          <a:lstStyle/>
          <a:p>
            <a:r>
              <a:rPr lang="en-US" dirty="0" err="1"/>
              <a:t>www.</a:t>
            </a:r>
            <a:r>
              <a:rPr lang="en-US" sz="3600" b="1" dirty="0" err="1"/>
              <a:t>leaderseeds</a:t>
            </a:r>
            <a:r>
              <a:rPr lang="en-US" dirty="0" err="1"/>
              <a:t>.eu</a:t>
            </a:r>
            <a:endParaRPr lang="en-US" dirty="0"/>
          </a:p>
        </p:txBody>
      </p:sp>
    </p:spTree>
    <p:extLst>
      <p:ext uri="{BB962C8B-B14F-4D97-AF65-F5344CB8AC3E}">
        <p14:creationId xmlns:p14="http://schemas.microsoft.com/office/powerpoint/2010/main" val="416982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31F6A3-BF79-DE2A-640D-86CA0710F510}"/>
              </a:ext>
            </a:extLst>
          </p:cNvPr>
          <p:cNvSpPr>
            <a:spLocks noGrp="1"/>
          </p:cNvSpPr>
          <p:nvPr>
            <p:ph type="body" sz="quarter" idx="31"/>
          </p:nvPr>
        </p:nvSpPr>
        <p:spPr>
          <a:xfrm>
            <a:off x="1394086" y="4315970"/>
            <a:ext cx="2968052" cy="2110894"/>
          </a:xfrm>
        </p:spPr>
        <p:txBody>
          <a:bodyPr>
            <a:normAutofit fontScale="92500"/>
          </a:bodyPr>
          <a:lstStyle/>
          <a:p>
            <a:r>
              <a:rPr lang="en-ZA" sz="2200" b="1" dirty="0">
                <a:effectLst>
                  <a:outerShdw blurRad="38100" dist="38100" dir="2700000" algn="tl">
                    <a:srgbClr val="000000">
                      <a:alpha val="43137"/>
                    </a:srgbClr>
                  </a:outerShdw>
                </a:effectLst>
              </a:rPr>
              <a:t>Nominal</a:t>
            </a:r>
          </a:p>
          <a:p>
            <a:r>
              <a:rPr lang="es-ES" sz="2100" dirty="0"/>
              <a:t>Datos cualitativos sin escala o valor inherente adjunto. </a:t>
            </a:r>
            <a:endParaRPr lang="en-GB" sz="2100" dirty="0"/>
          </a:p>
          <a:p>
            <a:r>
              <a:rPr lang="en-GB" sz="2100" i="1" dirty="0" err="1"/>
              <a:t>Ejemplo</a:t>
            </a:r>
            <a:r>
              <a:rPr lang="en-GB" sz="2100" i="1" dirty="0"/>
              <a:t>: Tipo de </a:t>
            </a:r>
            <a:r>
              <a:rPr lang="en-GB" sz="2100" i="1" dirty="0" err="1"/>
              <a:t>alojamiento</a:t>
            </a:r>
            <a:r>
              <a:rPr lang="en-GB" sz="2100" i="1" dirty="0"/>
              <a:t>
</a:t>
            </a:r>
            <a:endParaRPr lang="en-ZA" sz="2100" i="1" dirty="0"/>
          </a:p>
        </p:txBody>
      </p:sp>
      <p:sp>
        <p:nvSpPr>
          <p:cNvPr id="3" name="Text Placeholder 2">
            <a:extLst>
              <a:ext uri="{FF2B5EF4-FFF2-40B4-BE49-F238E27FC236}">
                <a16:creationId xmlns:a16="http://schemas.microsoft.com/office/drawing/2014/main" id="{0062B9F0-FD93-43AC-EE2D-3E0F49176747}"/>
              </a:ext>
            </a:extLst>
          </p:cNvPr>
          <p:cNvSpPr>
            <a:spLocks noGrp="1"/>
          </p:cNvSpPr>
          <p:nvPr>
            <p:ph type="body" sz="quarter" idx="32"/>
          </p:nvPr>
        </p:nvSpPr>
        <p:spPr>
          <a:xfrm>
            <a:off x="5726354" y="4315970"/>
            <a:ext cx="3204047" cy="2110894"/>
          </a:xfrm>
        </p:spPr>
        <p:txBody>
          <a:bodyPr>
            <a:normAutofit fontScale="25000" lnSpcReduction="20000"/>
          </a:bodyPr>
          <a:lstStyle/>
          <a:p>
            <a:pPr>
              <a:lnSpc>
                <a:spcPct val="110000"/>
              </a:lnSpc>
            </a:pPr>
            <a:r>
              <a:rPr lang="en-ZA" sz="8000" b="1" dirty="0" err="1">
                <a:effectLst>
                  <a:outerShdw blurRad="38100" dist="38100" dir="2700000" algn="tl">
                    <a:srgbClr val="000000">
                      <a:alpha val="43137"/>
                    </a:srgbClr>
                  </a:outerShdw>
                </a:effectLst>
              </a:rPr>
              <a:t>Intervalo</a:t>
            </a:r>
            <a:endParaRPr lang="en-ZA" sz="8000" b="1" dirty="0">
              <a:effectLst>
                <a:outerShdw blurRad="38100" dist="38100" dir="2700000" algn="tl">
                  <a:srgbClr val="000000">
                    <a:alpha val="43137"/>
                  </a:srgbClr>
                </a:outerShdw>
              </a:effectLst>
            </a:endParaRPr>
          </a:p>
          <a:p>
            <a:pPr>
              <a:lnSpc>
                <a:spcPct val="110000"/>
              </a:lnSpc>
            </a:pPr>
            <a:r>
              <a:rPr lang="es-ES" sz="7200" dirty="0"/>
              <a:t>Datos que tienen un orden natural y la distancia entre cada valor es igual. 
</a:t>
            </a:r>
            <a:endParaRPr lang="en-GB" sz="7200" dirty="0"/>
          </a:p>
          <a:p>
            <a:r>
              <a:rPr lang="es-ES" sz="7200" i="1" dirty="0"/>
              <a:t>Ejemplo: Temperatura, tiempos de reloj o puntuaciones de CI
</a:t>
            </a:r>
            <a:endParaRPr lang="en-GB" sz="7200" i="1" dirty="0"/>
          </a:p>
        </p:txBody>
      </p:sp>
      <p:sp>
        <p:nvSpPr>
          <p:cNvPr id="4" name="Text Placeholder 3">
            <a:extLst>
              <a:ext uri="{FF2B5EF4-FFF2-40B4-BE49-F238E27FC236}">
                <a16:creationId xmlns:a16="http://schemas.microsoft.com/office/drawing/2014/main" id="{A246D591-EDAC-C35C-8767-538F0258E0B0}"/>
              </a:ext>
            </a:extLst>
          </p:cNvPr>
          <p:cNvSpPr>
            <a:spLocks noGrp="1"/>
          </p:cNvSpPr>
          <p:nvPr>
            <p:ph type="body" sz="quarter" idx="33"/>
          </p:nvPr>
        </p:nvSpPr>
        <p:spPr>
          <a:xfrm>
            <a:off x="3766378" y="1884700"/>
            <a:ext cx="2694382" cy="1697949"/>
          </a:xfrm>
        </p:spPr>
        <p:txBody>
          <a:bodyPr>
            <a:normAutofit/>
          </a:bodyPr>
          <a:lstStyle/>
          <a:p>
            <a:r>
              <a:rPr lang="en-ZA" sz="2000" b="1" dirty="0">
                <a:effectLst>
                  <a:outerShdw blurRad="38100" dist="38100" dir="2700000" algn="tl">
                    <a:srgbClr val="000000">
                      <a:alpha val="43137"/>
                    </a:srgbClr>
                  </a:outerShdw>
                </a:effectLst>
              </a:rPr>
              <a:t>Ordinal</a:t>
            </a:r>
          </a:p>
          <a:p>
            <a:r>
              <a:rPr lang="es-ES" sz="1800" dirty="0"/>
              <a:t>Datos organizados en un sistema o escala.</a:t>
            </a:r>
            <a:endParaRPr lang="en-GB" sz="1800" dirty="0"/>
          </a:p>
          <a:p>
            <a:pPr>
              <a:lnSpc>
                <a:spcPct val="80000"/>
              </a:lnSpc>
            </a:pPr>
            <a:r>
              <a:rPr lang="es-ES" sz="1800" i="1" dirty="0"/>
              <a:t>Ejemplo: Sí, tal vez, no
</a:t>
            </a:r>
            <a:endParaRPr lang="en-GB" sz="1800" i="1" dirty="0"/>
          </a:p>
        </p:txBody>
      </p:sp>
      <p:sp>
        <p:nvSpPr>
          <p:cNvPr id="5" name="Text Placeholder 4">
            <a:extLst>
              <a:ext uri="{FF2B5EF4-FFF2-40B4-BE49-F238E27FC236}">
                <a16:creationId xmlns:a16="http://schemas.microsoft.com/office/drawing/2014/main" id="{090899BE-5A4F-92ED-1725-A526135885D0}"/>
              </a:ext>
            </a:extLst>
          </p:cNvPr>
          <p:cNvSpPr>
            <a:spLocks noGrp="1"/>
          </p:cNvSpPr>
          <p:nvPr>
            <p:ph type="body" sz="quarter" idx="34"/>
          </p:nvPr>
        </p:nvSpPr>
        <p:spPr>
          <a:xfrm>
            <a:off x="7839856" y="1884700"/>
            <a:ext cx="3777521" cy="2062341"/>
          </a:xfrm>
        </p:spPr>
        <p:txBody>
          <a:bodyPr>
            <a:normAutofit fontScale="32500" lnSpcReduction="20000"/>
          </a:bodyPr>
          <a:lstStyle/>
          <a:p>
            <a:r>
              <a:rPr lang="en-ZA" sz="6200" b="1" dirty="0" err="1">
                <a:effectLst>
                  <a:outerShdw blurRad="38100" dist="38100" dir="2700000" algn="tl">
                    <a:srgbClr val="000000">
                      <a:alpha val="43137"/>
                    </a:srgbClr>
                  </a:outerShdw>
                </a:effectLst>
              </a:rPr>
              <a:t>Proporción</a:t>
            </a:r>
            <a:endParaRPr lang="en-ZA" sz="6200" b="1" dirty="0">
              <a:effectLst>
                <a:outerShdw blurRad="38100" dist="38100" dir="2700000" algn="tl">
                  <a:srgbClr val="000000">
                    <a:alpha val="43137"/>
                  </a:srgbClr>
                </a:outerShdw>
              </a:effectLst>
            </a:endParaRPr>
          </a:p>
          <a:p>
            <a:r>
              <a:rPr lang="es-ES" sz="5500" dirty="0"/>
              <a:t>Los datos que tienen un orden natural, igual distancia entre valores pero cero en las medias de la escala no existen.</a:t>
            </a:r>
            <a:endParaRPr lang="en-GB" sz="5500" dirty="0"/>
          </a:p>
          <a:p>
            <a:r>
              <a:rPr lang="en-GB" sz="5500" i="1" dirty="0" err="1"/>
              <a:t>Ejemplo</a:t>
            </a:r>
            <a:r>
              <a:rPr lang="en-GB" sz="5500" i="1" dirty="0"/>
              <a:t>: </a:t>
            </a:r>
            <a:r>
              <a:rPr lang="es-ES" sz="5500" i="1" dirty="0"/>
              <a:t>Peso, años de educación, ingresos obtenidos</a:t>
            </a:r>
            <a:endParaRPr lang="en-GB" sz="5500" i="1" dirty="0"/>
          </a:p>
        </p:txBody>
      </p:sp>
      <p:sp>
        <p:nvSpPr>
          <p:cNvPr id="6" name="Text Placeholder 5">
            <a:extLst>
              <a:ext uri="{FF2B5EF4-FFF2-40B4-BE49-F238E27FC236}">
                <a16:creationId xmlns:a16="http://schemas.microsoft.com/office/drawing/2014/main" id="{74A99C43-814F-948E-5F1D-0FA64643ED50}"/>
              </a:ext>
            </a:extLst>
          </p:cNvPr>
          <p:cNvSpPr>
            <a:spLocks noGrp="1"/>
          </p:cNvSpPr>
          <p:nvPr>
            <p:ph type="body" sz="quarter" idx="16"/>
          </p:nvPr>
        </p:nvSpPr>
        <p:spPr>
          <a:xfrm>
            <a:off x="3216628" y="204766"/>
            <a:ext cx="5758743" cy="582221"/>
          </a:xfrm>
        </p:spPr>
        <p:txBody>
          <a:bodyPr>
            <a:normAutofit fontScale="92500" lnSpcReduction="10000"/>
          </a:bodyPr>
          <a:lstStyle/>
          <a:p>
            <a:pPr algn="ctr"/>
            <a:r>
              <a:rPr lang="es-ES_tradnl" sz="3900" dirty="0"/>
              <a:t>Tipos de Datos Cuantitativos</a:t>
            </a:r>
          </a:p>
          <a:p>
            <a:endParaRPr lang="en-ZA" dirty="0"/>
          </a:p>
        </p:txBody>
      </p:sp>
    </p:spTree>
    <p:extLst>
      <p:ext uri="{BB962C8B-B14F-4D97-AF65-F5344CB8AC3E}">
        <p14:creationId xmlns:p14="http://schemas.microsoft.com/office/powerpoint/2010/main" val="139181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a:lstStyle/>
          <a:p>
            <a:pPr marL="342900" indent="-342900">
              <a:buBlip>
                <a:blip r:embed="rId3"/>
              </a:buBlip>
            </a:pPr>
            <a:r>
              <a:rPr lang="es-ES" dirty="0"/>
              <a:t>Datos de gran tamaño, generalmente en la medida en que su manipulación y gestión presentan desafíos logísticos significativos. - </a:t>
            </a:r>
            <a:r>
              <a:rPr lang="es-ES" i="1" dirty="0"/>
              <a:t>Oxford English </a:t>
            </a:r>
            <a:r>
              <a:rPr lang="es-ES" i="1" dirty="0" err="1"/>
              <a:t>Dictionary</a:t>
            </a:r>
            <a:r>
              <a:rPr lang="es-ES" i="1" dirty="0"/>
              <a:t> (Diccionario de inglés de Oxford)</a:t>
            </a:r>
            <a:r>
              <a:rPr lang="es-ES" dirty="0"/>
              <a:t>
Una nueva actitud de las empresas, organizaciones sin ánimo de lucro, agencias gubernamentales e individuos, reconocen que la combinación de datos de múltiples fuentes podría conducir a mejores decisiones. - </a:t>
            </a:r>
            <a:r>
              <a:rPr lang="es-ES" i="1" dirty="0"/>
              <a:t>Gill </a:t>
            </a:r>
            <a:r>
              <a:rPr lang="es-ES" i="1" dirty="0" err="1"/>
              <a:t>Press</a:t>
            </a:r>
            <a:r>
              <a:rPr lang="es-ES" i="1" dirty="0"/>
              <a:t> en Forbes, 2014</a:t>
            </a:r>
            <a:r>
              <a:rPr lang="es-ES" dirty="0"/>
              <a:t>
Activos de información que cuentan con un gran volumen, alta velocidad y alta variedad de datos, exigen formas rentables e innovadoras de procesamiento de la información para mejorar la comprensión y la toma de decisiones. - </a:t>
            </a:r>
            <a:r>
              <a:rPr lang="es-ES" i="1" dirty="0"/>
              <a:t>Gartner, 2014</a:t>
            </a: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t>
            </a:r>
            <a:r>
              <a:rPr lang="en-GB" dirty="0" err="1"/>
              <a:t>Qué</a:t>
            </a:r>
            <a:r>
              <a:rPr lang="en-GB" dirty="0"/>
              <a:t> es Big Data?
</a:t>
            </a:r>
          </a:p>
        </p:txBody>
      </p:sp>
    </p:spTree>
    <p:extLst>
      <p:ext uri="{BB962C8B-B14F-4D97-AF65-F5344CB8AC3E}">
        <p14:creationId xmlns:p14="http://schemas.microsoft.com/office/powerpoint/2010/main" val="2918349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067544-7072-C49B-1E1D-DF9E1DD871A8}"/>
              </a:ext>
            </a:extLst>
          </p:cNvPr>
          <p:cNvSpPr>
            <a:spLocks noGrp="1"/>
          </p:cNvSpPr>
          <p:nvPr>
            <p:ph type="body" sz="quarter" idx="18"/>
          </p:nvPr>
        </p:nvSpPr>
        <p:spPr>
          <a:xfrm>
            <a:off x="898358" y="1882894"/>
            <a:ext cx="4867011" cy="3025975"/>
          </a:xfrm>
        </p:spPr>
        <p:txBody>
          <a:bodyPr/>
          <a:lstStyle/>
          <a:p>
            <a:pPr marL="342900" indent="-342900">
              <a:buClr>
                <a:schemeClr val="accent2"/>
              </a:buClr>
              <a:buFont typeface="Arial" panose="020B0604020202020204" pitchFamily="34" charset="0"/>
              <a:buChar char="•"/>
            </a:pPr>
            <a:r>
              <a:rPr lang="es-ES" dirty="0"/>
              <a:t>Antes de comenzar, situémonos leyendo sobre el Ford Modelo T.</a:t>
            </a:r>
          </a:p>
          <a:p>
            <a:pPr marL="342900" indent="-342900">
              <a:buClr>
                <a:schemeClr val="accent2"/>
              </a:buClr>
              <a:buFont typeface="Arial" panose="020B0604020202020204" pitchFamily="34" charset="0"/>
              <a:buChar char="•"/>
            </a:pPr>
            <a:endParaRPr lang="es-ES" dirty="0"/>
          </a:p>
          <a:p>
            <a:pPr marL="342900" indent="-342900">
              <a:buClr>
                <a:schemeClr val="accent2"/>
              </a:buClr>
              <a:buFont typeface="Arial" panose="020B0604020202020204" pitchFamily="34" charset="0"/>
              <a:buChar char="•"/>
            </a:pPr>
            <a:r>
              <a:rPr lang="es-ES" dirty="0"/>
              <a:t>La lectura muestra las limitaciones de un modelo único en la era de los datos digitales.</a:t>
            </a:r>
            <a:endParaRPr lang="en-ZA" dirty="0"/>
          </a:p>
        </p:txBody>
      </p:sp>
      <p:sp>
        <p:nvSpPr>
          <p:cNvPr id="3" name="Text Placeholder 2">
            <a:extLst>
              <a:ext uri="{FF2B5EF4-FFF2-40B4-BE49-F238E27FC236}">
                <a16:creationId xmlns:a16="http://schemas.microsoft.com/office/drawing/2014/main" id="{542D0D3D-DC1A-55E0-FF42-62FF5DD30AC1}"/>
              </a:ext>
            </a:extLst>
          </p:cNvPr>
          <p:cNvSpPr>
            <a:spLocks noGrp="1"/>
          </p:cNvSpPr>
          <p:nvPr>
            <p:ph type="body" sz="quarter" idx="16"/>
          </p:nvPr>
        </p:nvSpPr>
        <p:spPr/>
        <p:txBody>
          <a:bodyPr/>
          <a:lstStyle/>
          <a:p>
            <a:r>
              <a:rPr lang="en-ZA" dirty="0"/>
              <a:t>¿</a:t>
            </a:r>
            <a:r>
              <a:rPr lang="en-ZA" dirty="0" err="1"/>
              <a:t>Qué</a:t>
            </a:r>
            <a:r>
              <a:rPr lang="en-ZA" dirty="0"/>
              <a:t> es Big Data?
</a:t>
            </a:r>
          </a:p>
        </p:txBody>
      </p:sp>
      <p:pic>
        <p:nvPicPr>
          <p:cNvPr id="6" name="Picture Placeholder 3">
            <a:extLst>
              <a:ext uri="{FF2B5EF4-FFF2-40B4-BE49-F238E27FC236}">
                <a16:creationId xmlns:a16="http://schemas.microsoft.com/office/drawing/2014/main" id="{25A0FAD6-D7FE-31CD-41F1-4902A415F910}"/>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7031" r="7031"/>
          <a:stretch>
            <a:fillRect/>
          </a:stretch>
        </p:blipFill>
        <p:spPr>
          <a:xfrm>
            <a:off x="6096000" y="1452563"/>
            <a:ext cx="6096000" cy="4256087"/>
          </a:xfrm>
          <a:prstGeom prst="rect">
            <a:avLst/>
          </a:prstGeom>
        </p:spPr>
      </p:pic>
    </p:spTree>
    <p:extLst>
      <p:ext uri="{BB962C8B-B14F-4D97-AF65-F5344CB8AC3E}">
        <p14:creationId xmlns:p14="http://schemas.microsoft.com/office/powerpoint/2010/main" val="405066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a:lstStyle/>
          <a:p>
            <a:pPr marL="342900" indent="-342900">
              <a:buBlip>
                <a:blip r:embed="rId3"/>
              </a:buBlip>
            </a:pPr>
            <a:r>
              <a:rPr lang="es-ES" dirty="0"/>
              <a:t>El Ford Modelo T fue un automóvil producido por Ford Motor Company desde el 1 de octubre de 1908 hasta el 26 de mayo de 1927. Generalmente se considera como el primer automóvil asequible, el que facilitó los viajes a la clase media estadounidense común. </a:t>
            </a:r>
          </a:p>
          <a:p>
            <a:pPr marL="342900" indent="-342900">
              <a:buBlip>
                <a:blip r:embed="rId3"/>
              </a:buBlip>
            </a:pPr>
            <a:endParaRPr lang="es-ES" dirty="0"/>
          </a:p>
          <a:p>
            <a:pPr marL="342900" indent="-342900">
              <a:buBlip>
                <a:blip r:embed="rId3"/>
              </a:buBlip>
            </a:pPr>
            <a:r>
              <a:rPr lang="es-ES" dirty="0"/>
              <a:t>La planta de Ford </a:t>
            </a:r>
            <a:r>
              <a:rPr lang="es-ES" dirty="0" err="1"/>
              <a:t>Piquette</a:t>
            </a:r>
            <a:r>
              <a:rPr lang="es-ES" dirty="0"/>
              <a:t> Avenue no pudo mantenerse al día con la demanda del Modelo T, y solo se construyeron 11 autos en ella durante el primer mes completo de producción. En 1910, después de ensamblar casi 12.000 Modelos T, Henry Ford trasladó la compañía al nuevo complejo de Highland Park. </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El Ford </a:t>
            </a:r>
            <a:r>
              <a:rPr lang="en-GB" dirty="0" err="1"/>
              <a:t>Modelo</a:t>
            </a:r>
            <a:r>
              <a:rPr lang="en-GB" dirty="0"/>
              <a:t> T
</a:t>
            </a:r>
          </a:p>
        </p:txBody>
      </p:sp>
    </p:spTree>
    <p:extLst>
      <p:ext uri="{BB962C8B-B14F-4D97-AF65-F5344CB8AC3E}">
        <p14:creationId xmlns:p14="http://schemas.microsoft.com/office/powerpoint/2010/main" val="383556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a:lstStyle/>
          <a:p>
            <a:pPr marL="342900" indent="-342900">
              <a:buBlip>
                <a:blip r:embed="rId3"/>
              </a:buBlip>
            </a:pPr>
            <a:r>
              <a:rPr lang="es-ES" dirty="0"/>
              <a:t>Durante este tiempo, el sistema de producción del Modelo T se convirtió en un ejemplo icónico de producción en línea de ensamblaje. En las décadas siguientes, también llegaría a ser visto como el ejemplo clásico de la primera generación de producción en línea de montaje. </a:t>
            </a:r>
          </a:p>
          <a:p>
            <a:pPr marL="342900" indent="-342900">
              <a:buBlip>
                <a:blip r:embed="rId3"/>
              </a:buBlip>
            </a:pPr>
            <a:endParaRPr lang="es-ES" dirty="0"/>
          </a:p>
          <a:p>
            <a:pPr marL="342900" indent="-342900">
              <a:buBlip>
                <a:blip r:embed="rId3"/>
              </a:buBlip>
            </a:pPr>
            <a:r>
              <a:rPr lang="es-ES" dirty="0"/>
              <a:t>En 1914, Ford produjo más automóviles que todos los demás fabricantes de automóviles juntos. El Modelo T fue un gran éxito comercial, y para cuando Henry hizo su automóvil número 10 millones, la mitad de todos los automóviles del mundo eran Ford. Fue tan exitoso que Ford no invirtió nada en publicidad entre 1917 y 1923. </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El Ford </a:t>
            </a:r>
            <a:r>
              <a:rPr lang="en-GB" dirty="0" err="1"/>
              <a:t>Modelo</a:t>
            </a:r>
            <a:r>
              <a:rPr lang="en-GB" dirty="0"/>
              <a:t> T
</a:t>
            </a:r>
          </a:p>
        </p:txBody>
      </p:sp>
    </p:spTree>
    <p:extLst>
      <p:ext uri="{BB962C8B-B14F-4D97-AF65-F5344CB8AC3E}">
        <p14:creationId xmlns:p14="http://schemas.microsoft.com/office/powerpoint/2010/main" val="168236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20A62-E599-889A-1CD7-493D91D148B7}"/>
              </a:ext>
            </a:extLst>
          </p:cNvPr>
          <p:cNvSpPr>
            <a:spLocks noGrp="1"/>
          </p:cNvSpPr>
          <p:nvPr>
            <p:ph type="body" sz="quarter" idx="15"/>
          </p:nvPr>
        </p:nvSpPr>
        <p:spPr/>
        <p:txBody>
          <a:bodyPr/>
          <a:lstStyle/>
          <a:p>
            <a:r>
              <a:rPr lang="en-ZA" dirty="0"/>
              <a:t>01</a:t>
            </a:r>
          </a:p>
        </p:txBody>
      </p:sp>
      <p:sp>
        <p:nvSpPr>
          <p:cNvPr id="3" name="Text Placeholder 2">
            <a:extLst>
              <a:ext uri="{FF2B5EF4-FFF2-40B4-BE49-F238E27FC236}">
                <a16:creationId xmlns:a16="http://schemas.microsoft.com/office/drawing/2014/main" id="{99D7D11C-B1BB-AA86-DF53-AE19BED43C00}"/>
              </a:ext>
            </a:extLst>
          </p:cNvPr>
          <p:cNvSpPr>
            <a:spLocks noGrp="1"/>
          </p:cNvSpPr>
          <p:nvPr>
            <p:ph type="body" sz="quarter" idx="14"/>
          </p:nvPr>
        </p:nvSpPr>
        <p:spPr/>
        <p:txBody>
          <a:bodyPr/>
          <a:lstStyle/>
          <a:p>
            <a:endParaRPr lang="es-ES" dirty="0"/>
          </a:p>
          <a:p>
            <a:r>
              <a:rPr lang="es-ES" dirty="0"/>
              <a:t>El poder de los Datos y tus Habilidades
</a:t>
            </a:r>
            <a:endParaRPr lang="en-US" dirty="0"/>
          </a:p>
        </p:txBody>
      </p:sp>
      <p:sp>
        <p:nvSpPr>
          <p:cNvPr id="4" name="Text Placeholder 3">
            <a:extLst>
              <a:ext uri="{FF2B5EF4-FFF2-40B4-BE49-F238E27FC236}">
                <a16:creationId xmlns:a16="http://schemas.microsoft.com/office/drawing/2014/main" id="{6C37075E-6964-192A-E161-6217783664C5}"/>
              </a:ext>
            </a:extLst>
          </p:cNvPr>
          <p:cNvSpPr>
            <a:spLocks noGrp="1"/>
          </p:cNvSpPr>
          <p:nvPr>
            <p:ph type="body" sz="quarter" idx="28"/>
          </p:nvPr>
        </p:nvSpPr>
        <p:spPr/>
        <p:txBody>
          <a:bodyPr/>
          <a:lstStyle/>
          <a:p>
            <a:pPr lvl="0" algn="ctr">
              <a:defRPr/>
            </a:pPr>
            <a:r>
              <a:rPr lang="es-ES" b="1" i="1" dirty="0">
                <a:effectLst>
                  <a:outerShdw blurRad="38100" dist="38100" dir="2700000" algn="tl">
                    <a:srgbClr val="000000">
                      <a:alpha val="43137"/>
                    </a:srgbClr>
                  </a:outerShdw>
                </a:effectLst>
              </a:rPr>
              <a:t>"Todos pueden ser grandes porque todos pueden servir".
</a:t>
            </a:r>
            <a:r>
              <a:rPr kumimoji="0" lang="en-US" sz="24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 Martin Luther King Jr.</a:t>
            </a:r>
          </a:p>
          <a:p>
            <a:endParaRPr lang="en-ZA" dirty="0"/>
          </a:p>
        </p:txBody>
      </p:sp>
      <p:sp>
        <p:nvSpPr>
          <p:cNvPr id="5" name="Text Placeholder 4">
            <a:extLst>
              <a:ext uri="{FF2B5EF4-FFF2-40B4-BE49-F238E27FC236}">
                <a16:creationId xmlns:a16="http://schemas.microsoft.com/office/drawing/2014/main" id="{6FB08A5A-7B6F-59EC-BACD-69BAA96B8321}"/>
              </a:ext>
            </a:extLst>
          </p:cNvPr>
          <p:cNvSpPr>
            <a:spLocks noGrp="1"/>
          </p:cNvSpPr>
          <p:nvPr>
            <p:ph type="body" sz="quarter" idx="29"/>
          </p:nvPr>
        </p:nvSpPr>
        <p:spPr/>
        <p:txBody>
          <a:bodyPr/>
          <a:lstStyle/>
          <a:p>
            <a:r>
              <a:rPr lang="en-ZA" dirty="0"/>
              <a:t>02</a:t>
            </a:r>
          </a:p>
        </p:txBody>
      </p:sp>
      <p:sp>
        <p:nvSpPr>
          <p:cNvPr id="6" name="Text Placeholder 5">
            <a:extLst>
              <a:ext uri="{FF2B5EF4-FFF2-40B4-BE49-F238E27FC236}">
                <a16:creationId xmlns:a16="http://schemas.microsoft.com/office/drawing/2014/main" id="{AF6264BF-C70E-914F-D10D-F7D2A8E5506B}"/>
              </a:ext>
            </a:extLst>
          </p:cNvPr>
          <p:cNvSpPr>
            <a:spLocks noGrp="1"/>
          </p:cNvSpPr>
          <p:nvPr>
            <p:ph type="body" sz="quarter" idx="30"/>
          </p:nvPr>
        </p:nvSpPr>
        <p:spPr/>
        <p:txBody>
          <a:bodyPr/>
          <a:lstStyle/>
          <a:p>
            <a:pPr lvl="0">
              <a:defRPr/>
            </a:pPr>
            <a:endParaRPr lang="en-US" dirty="0"/>
          </a:p>
          <a:p>
            <a:pPr lvl="0">
              <a:defRPr/>
            </a:pPr>
            <a:r>
              <a:rPr lang="en-US" dirty="0" err="1"/>
              <a:t>Tecnología</a:t>
            </a:r>
            <a:r>
              <a:rPr lang="en-US" dirty="0"/>
              <a:t> de </a:t>
            </a:r>
            <a:r>
              <a:rPr lang="en-US" dirty="0" err="1"/>
              <a:t>Datos</a:t>
            </a:r>
            <a:r>
              <a:rPr lang="en-US" dirty="0"/>
              <a:t>
</a:t>
            </a:r>
            <a:endPar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E9573EEB-CD14-A765-A25C-CE014840F40A}"/>
              </a:ext>
            </a:extLst>
          </p:cNvPr>
          <p:cNvSpPr>
            <a:spLocks noGrp="1"/>
          </p:cNvSpPr>
          <p:nvPr>
            <p:ph type="body" sz="quarter" idx="31"/>
          </p:nvPr>
        </p:nvSpPr>
        <p:spPr/>
        <p:txBody>
          <a:bodyPr/>
          <a:lstStyle/>
          <a:p>
            <a:r>
              <a:rPr lang="en-ZA" dirty="0"/>
              <a:t>03</a:t>
            </a:r>
          </a:p>
        </p:txBody>
      </p:sp>
      <p:sp>
        <p:nvSpPr>
          <p:cNvPr id="8" name="Text Placeholder 7">
            <a:extLst>
              <a:ext uri="{FF2B5EF4-FFF2-40B4-BE49-F238E27FC236}">
                <a16:creationId xmlns:a16="http://schemas.microsoft.com/office/drawing/2014/main" id="{71219252-E7F9-A877-578C-E82B765C60C0}"/>
              </a:ext>
            </a:extLst>
          </p:cNvPr>
          <p:cNvSpPr>
            <a:spLocks noGrp="1"/>
          </p:cNvSpPr>
          <p:nvPr>
            <p:ph type="body" sz="quarter" idx="32"/>
          </p:nvPr>
        </p:nvSpPr>
        <p:spPr/>
        <p:txBody>
          <a:bodyPr/>
          <a:lstStyle/>
          <a:p>
            <a:endParaRPr lang="es-ES" dirty="0"/>
          </a:p>
          <a:p>
            <a:r>
              <a:rPr lang="es-ES" dirty="0"/>
              <a:t>Gobernanza de Datos, Seguridad y Privacidad
</a:t>
            </a:r>
            <a:endParaRPr lang="en-US" dirty="0"/>
          </a:p>
        </p:txBody>
      </p:sp>
      <p:sp>
        <p:nvSpPr>
          <p:cNvPr id="9" name="Text Placeholder 8">
            <a:extLst>
              <a:ext uri="{FF2B5EF4-FFF2-40B4-BE49-F238E27FC236}">
                <a16:creationId xmlns:a16="http://schemas.microsoft.com/office/drawing/2014/main" id="{5A19F0D7-1CF4-950B-06F0-94189B068807}"/>
              </a:ext>
            </a:extLst>
          </p:cNvPr>
          <p:cNvSpPr>
            <a:spLocks noGrp="1"/>
          </p:cNvSpPr>
          <p:nvPr>
            <p:ph type="body" sz="quarter" idx="33"/>
          </p:nvPr>
        </p:nvSpPr>
        <p:spPr/>
        <p:txBody>
          <a:bodyPr/>
          <a:lstStyle/>
          <a:p>
            <a:r>
              <a:rPr lang="en-ZA" dirty="0"/>
              <a:t>04</a:t>
            </a:r>
          </a:p>
        </p:txBody>
      </p:sp>
      <p:sp>
        <p:nvSpPr>
          <p:cNvPr id="10" name="Text Placeholder 9">
            <a:extLst>
              <a:ext uri="{FF2B5EF4-FFF2-40B4-BE49-F238E27FC236}">
                <a16:creationId xmlns:a16="http://schemas.microsoft.com/office/drawing/2014/main" id="{01536359-B030-A4B6-81AA-01F068D88F6A}"/>
              </a:ext>
            </a:extLst>
          </p:cNvPr>
          <p:cNvSpPr>
            <a:spLocks noGrp="1"/>
          </p:cNvSpPr>
          <p:nvPr>
            <p:ph type="body" sz="quarter" idx="34"/>
          </p:nvPr>
        </p:nvSpPr>
        <p:spPr/>
        <p:txBody>
          <a:bodyPr/>
          <a:lstStyle/>
          <a:p>
            <a:endParaRPr lang="en-ZA" dirty="0"/>
          </a:p>
          <a:p>
            <a:r>
              <a:rPr lang="en-ZA" dirty="0" err="1"/>
              <a:t>Trabajar</a:t>
            </a:r>
            <a:r>
              <a:rPr lang="en-ZA" dirty="0"/>
              <a:t> con </a:t>
            </a:r>
            <a:r>
              <a:rPr lang="en-ZA" dirty="0" err="1"/>
              <a:t>Datos</a:t>
            </a:r>
            <a:r>
              <a:rPr lang="en-ZA" dirty="0"/>
              <a:t> 
</a:t>
            </a:r>
          </a:p>
        </p:txBody>
      </p:sp>
      <p:sp>
        <p:nvSpPr>
          <p:cNvPr id="11" name="Text Placeholder 10">
            <a:extLst>
              <a:ext uri="{FF2B5EF4-FFF2-40B4-BE49-F238E27FC236}">
                <a16:creationId xmlns:a16="http://schemas.microsoft.com/office/drawing/2014/main" id="{F99CD8FB-64EC-FB62-76A7-8187B917B99C}"/>
              </a:ext>
            </a:extLst>
          </p:cNvPr>
          <p:cNvSpPr>
            <a:spLocks noGrp="1"/>
          </p:cNvSpPr>
          <p:nvPr>
            <p:ph type="body" sz="quarter" idx="35"/>
          </p:nvPr>
        </p:nvSpPr>
        <p:spPr/>
        <p:txBody>
          <a:bodyPr/>
          <a:lstStyle/>
          <a:p>
            <a:r>
              <a:rPr lang="en-ZA" dirty="0"/>
              <a:t>05</a:t>
            </a:r>
          </a:p>
        </p:txBody>
      </p:sp>
      <p:sp>
        <p:nvSpPr>
          <p:cNvPr id="12" name="Text Placeholder 11">
            <a:extLst>
              <a:ext uri="{FF2B5EF4-FFF2-40B4-BE49-F238E27FC236}">
                <a16:creationId xmlns:a16="http://schemas.microsoft.com/office/drawing/2014/main" id="{E822F342-7AF8-1F13-9CB9-652034DF2227}"/>
              </a:ext>
            </a:extLst>
          </p:cNvPr>
          <p:cNvSpPr>
            <a:spLocks noGrp="1"/>
          </p:cNvSpPr>
          <p:nvPr>
            <p:ph type="body" sz="quarter" idx="36"/>
          </p:nvPr>
        </p:nvSpPr>
        <p:spPr/>
        <p:txBody>
          <a:bodyPr/>
          <a:lstStyle/>
          <a:p>
            <a:endParaRPr lang="en-ZA" dirty="0"/>
          </a:p>
          <a:p>
            <a:r>
              <a:rPr lang="en-ZA" dirty="0" err="1"/>
              <a:t>Datos</a:t>
            </a:r>
            <a:r>
              <a:rPr lang="en-ZA" dirty="0"/>
              <a:t> para la </a:t>
            </a:r>
            <a:r>
              <a:rPr lang="en-ZA" dirty="0" err="1"/>
              <a:t>Construcción</a:t>
            </a:r>
            <a:r>
              <a:rPr lang="en-ZA" dirty="0"/>
              <a:t> de </a:t>
            </a:r>
            <a:r>
              <a:rPr lang="en-ZA" dirty="0" err="1"/>
              <a:t>Estrategias</a:t>
            </a:r>
            <a:r>
              <a:rPr lang="en-ZA" dirty="0"/>
              <a:t>
</a:t>
            </a:r>
          </a:p>
        </p:txBody>
      </p:sp>
      <p:sp>
        <p:nvSpPr>
          <p:cNvPr id="13" name="Text Placeholder 12">
            <a:extLst>
              <a:ext uri="{FF2B5EF4-FFF2-40B4-BE49-F238E27FC236}">
                <a16:creationId xmlns:a16="http://schemas.microsoft.com/office/drawing/2014/main" id="{38A627E5-46B5-B077-1279-CCCE2E945C9A}"/>
              </a:ext>
            </a:extLst>
          </p:cNvPr>
          <p:cNvSpPr>
            <a:spLocks noGrp="1"/>
          </p:cNvSpPr>
          <p:nvPr>
            <p:ph type="body" sz="quarter" idx="27"/>
          </p:nvPr>
        </p:nvSpPr>
        <p:spPr/>
        <p:txBody>
          <a:bodyPr/>
          <a:lstStyle/>
          <a:p>
            <a:r>
              <a:rPr lang="en-GB" dirty="0" err="1"/>
              <a:t>Esquema</a:t>
            </a:r>
            <a:endParaRPr lang="en-ZA" dirty="0"/>
          </a:p>
        </p:txBody>
      </p:sp>
      <p:sp>
        <p:nvSpPr>
          <p:cNvPr id="14" name="Text Placeholder 13">
            <a:extLst>
              <a:ext uri="{FF2B5EF4-FFF2-40B4-BE49-F238E27FC236}">
                <a16:creationId xmlns:a16="http://schemas.microsoft.com/office/drawing/2014/main" id="{7B2F6E99-E6E2-9CF4-4B3D-11B5F9EC4D38}"/>
              </a:ext>
            </a:extLst>
          </p:cNvPr>
          <p:cNvSpPr>
            <a:spLocks noGrp="1"/>
          </p:cNvSpPr>
          <p:nvPr>
            <p:ph type="body" sz="quarter" idx="37"/>
          </p:nvPr>
        </p:nvSpPr>
        <p:spPr/>
        <p:txBody>
          <a:bodyPr/>
          <a:lstStyle/>
          <a:p>
            <a:r>
              <a:rPr lang="en-ZA" dirty="0"/>
              <a:t>06</a:t>
            </a:r>
          </a:p>
        </p:txBody>
      </p:sp>
      <p:sp>
        <p:nvSpPr>
          <p:cNvPr id="15" name="Text Placeholder 14">
            <a:extLst>
              <a:ext uri="{FF2B5EF4-FFF2-40B4-BE49-F238E27FC236}">
                <a16:creationId xmlns:a16="http://schemas.microsoft.com/office/drawing/2014/main" id="{2A392415-BDAA-850B-490A-AA5FA12923D9}"/>
              </a:ext>
            </a:extLst>
          </p:cNvPr>
          <p:cNvSpPr>
            <a:spLocks noGrp="1"/>
          </p:cNvSpPr>
          <p:nvPr>
            <p:ph type="body" sz="quarter" idx="38"/>
          </p:nvPr>
        </p:nvSpPr>
        <p:spPr/>
        <p:txBody>
          <a:bodyPr/>
          <a:lstStyle/>
          <a:p>
            <a:r>
              <a:rPr lang="en-GB" dirty="0" err="1"/>
              <a:t>Referencias</a:t>
            </a:r>
            <a:endParaRPr lang="en-ZA" dirty="0"/>
          </a:p>
        </p:txBody>
      </p:sp>
    </p:spTree>
    <p:extLst>
      <p:ext uri="{BB962C8B-B14F-4D97-AF65-F5344CB8AC3E}">
        <p14:creationId xmlns:p14="http://schemas.microsoft.com/office/powerpoint/2010/main" val="216385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5" grpId="0" build="p"/>
      <p:bldP spid="6" grpId="0" build="p"/>
      <p:bldP spid="7" grpId="0" build="p"/>
      <p:bldP spid="8" grpId="0" build="p"/>
      <p:bldP spid="9" grpId="0" build="p"/>
      <p:bldP spid="10" grpId="0" build="p"/>
      <p:bldP spid="11" grpId="0" build="p"/>
      <p:bldP spid="12" grpId="0" build="p"/>
      <p:bldP spid="14" grpId="0" build="p"/>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777930"/>
            <a:ext cx="10595237" cy="3995028"/>
          </a:xfrm>
        </p:spPr>
        <p:txBody>
          <a:bodyPr/>
          <a:lstStyle/>
          <a:p>
            <a:pPr marL="342900" indent="-342900">
              <a:buBlip>
                <a:blip r:embed="rId3"/>
              </a:buBlip>
            </a:pPr>
            <a:r>
              <a:rPr lang="es-ES" dirty="0"/>
              <a:t>El enfoque de Henry Ford para el diseño del Modelo T fue el de ejecutar bien y mantener la calidad constante en el tiempo; creía que el Modelo T era </a:t>
            </a:r>
            <a:r>
              <a:rPr lang="es-ES" dirty="0" err="1"/>
              <a:t>todolo</a:t>
            </a:r>
            <a:r>
              <a:rPr lang="es-ES" dirty="0"/>
              <a:t> que nadie podría necesitar en un automóvil.</a:t>
            </a:r>
          </a:p>
          <a:p>
            <a:pPr marL="342900" indent="-342900">
              <a:buBlip>
                <a:blip r:embed="rId3"/>
              </a:buBlip>
            </a:pPr>
            <a:r>
              <a:rPr lang="es-ES" dirty="0"/>
              <a:t>Como otras compañías ofrecían ventajas de comodidad y estilo a precios competitivos, el Modelo T perdió cuota de mercado. Los cambios de diseño no fueron tan pocos como el público percibió, pero la idea de un modelo clásico se mantuvo intacta. </a:t>
            </a:r>
          </a:p>
          <a:p>
            <a:pPr marL="342900" indent="-342900">
              <a:buBlip>
                <a:blip r:embed="rId3"/>
              </a:buBlip>
            </a:pPr>
            <a:endParaRPr lang="es-ES" dirty="0"/>
          </a:p>
          <a:p>
            <a:pPr marL="342900" indent="-342900">
              <a:buBlip>
                <a:blip r:embed="rId3"/>
              </a:buBlip>
            </a:pPr>
            <a:r>
              <a:rPr lang="es-ES" dirty="0"/>
              <a:t>Finalmente, el 26 de mayo de 1927, Ford Motor Company cesó la producción en Estados Unidos. </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El Ford </a:t>
            </a:r>
            <a:r>
              <a:rPr lang="en-GB" dirty="0" err="1"/>
              <a:t>Modelo</a:t>
            </a:r>
            <a:r>
              <a:rPr lang="en-GB" dirty="0"/>
              <a:t> T
</a:t>
            </a:r>
          </a:p>
        </p:txBody>
      </p:sp>
    </p:spTree>
    <p:extLst>
      <p:ext uri="{BB962C8B-B14F-4D97-AF65-F5344CB8AC3E}">
        <p14:creationId xmlns:p14="http://schemas.microsoft.com/office/powerpoint/2010/main" val="258871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a:lstStyle/>
          <a:p>
            <a:pPr marL="342900" indent="-342900">
              <a:buBlip>
                <a:blip r:embed="rId3"/>
              </a:buBlip>
            </a:pPr>
            <a:r>
              <a:rPr lang="en-GB" b="1" dirty="0" err="1">
                <a:solidFill>
                  <a:schemeClr val="accent2"/>
                </a:solidFill>
              </a:rPr>
              <a:t>Interpretación</a:t>
            </a:r>
            <a:r>
              <a:rPr lang="en-GB" b="1" dirty="0">
                <a:solidFill>
                  <a:schemeClr val="accent2"/>
                </a:solidFill>
              </a:rPr>
              <a:t>: </a:t>
            </a:r>
            <a:r>
              <a:rPr lang="es-ES" dirty="0"/>
              <a:t>Hoy en día, la idea de producir un único tipo de producto parece muy arcaica. </a:t>
            </a:r>
          </a:p>
          <a:p>
            <a:pPr marL="342900" indent="-342900">
              <a:buBlip>
                <a:blip r:embed="rId3"/>
              </a:buBlip>
            </a:pPr>
            <a:endParaRPr lang="es-ES" dirty="0"/>
          </a:p>
          <a:p>
            <a:pPr marL="342900" indent="-342900">
              <a:buBlip>
                <a:blip r:embed="rId3"/>
              </a:buBlip>
            </a:pPr>
            <a:r>
              <a:rPr lang="es-ES" dirty="0"/>
              <a:t>Ford perdió cuota de mercado cuando los consumidores pidieron diferentes tipos de automóviles con diferentes características para satisfacer sus necesidades y gustos. </a:t>
            </a:r>
          </a:p>
          <a:p>
            <a:pPr marL="342900" indent="-342900">
              <a:buBlip>
                <a:blip r:embed="rId3"/>
              </a:buBlip>
            </a:pPr>
            <a:endParaRPr lang="es-ES" dirty="0"/>
          </a:p>
          <a:p>
            <a:pPr marL="342900" indent="-342900">
              <a:buBlip>
                <a:blip r:embed="rId3"/>
              </a:buBlip>
            </a:pPr>
            <a:r>
              <a:rPr lang="es-ES" dirty="0"/>
              <a:t>Los consumidores actuales quieren servicios personalizados, y la </a:t>
            </a:r>
            <a:r>
              <a:rPr lang="es-ES" dirty="0" err="1"/>
              <a:t>rentabilidadde</a:t>
            </a:r>
            <a:r>
              <a:rPr lang="es-ES" dirty="0"/>
              <a:t> los negocios dependen de ello. </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El Ford </a:t>
            </a:r>
            <a:r>
              <a:rPr lang="en-GB" dirty="0" err="1"/>
              <a:t>Modelo</a:t>
            </a:r>
            <a:r>
              <a:rPr lang="en-GB" dirty="0"/>
              <a:t> T
</a:t>
            </a:r>
          </a:p>
        </p:txBody>
      </p:sp>
    </p:spTree>
    <p:extLst>
      <p:ext uri="{BB962C8B-B14F-4D97-AF65-F5344CB8AC3E}">
        <p14:creationId xmlns:p14="http://schemas.microsoft.com/office/powerpoint/2010/main" val="250742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a:lstStyle/>
          <a:p>
            <a:pPr marL="342900" indent="-342900">
              <a:buBlip>
                <a:blip r:embed="rId3"/>
              </a:buBlip>
            </a:pPr>
            <a:r>
              <a:rPr lang="en-GB" b="1" dirty="0" err="1">
                <a:solidFill>
                  <a:schemeClr val="accent2"/>
                </a:solidFill>
              </a:rPr>
              <a:t>Interpretación</a:t>
            </a:r>
            <a:r>
              <a:rPr lang="en-GB" b="1" dirty="0">
                <a:solidFill>
                  <a:schemeClr val="accent2"/>
                </a:solidFill>
              </a:rPr>
              <a:t>: </a:t>
            </a:r>
            <a:r>
              <a:rPr lang="es-ES" dirty="0"/>
              <a:t>Ya no nos encontramos en épocas de poder </a:t>
            </a:r>
            <a:r>
              <a:rPr lang="es-ES" dirty="0" err="1"/>
              <a:t>genralizar</a:t>
            </a:r>
            <a:r>
              <a:rPr lang="es-ES" dirty="0"/>
              <a:t> la oferta de bienes y servicios. </a:t>
            </a:r>
            <a:r>
              <a:rPr lang="es-ES" dirty="0" err="1"/>
              <a:t>Comparmos</a:t>
            </a:r>
            <a:r>
              <a:rPr lang="es-ES" dirty="0"/>
              <a:t> el Modelo T de "talla única" con el comercio minorista online de hoy, donde el conocimiento de las necesidades e intereses de los clientes es esencial para la supervivencia del negocio. </a:t>
            </a:r>
          </a:p>
          <a:p>
            <a:pPr marL="342900" indent="-342900">
              <a:buBlip>
                <a:blip r:embed="rId3"/>
              </a:buBlip>
            </a:pPr>
            <a:endParaRPr lang="es-ES" dirty="0"/>
          </a:p>
          <a:p>
            <a:pPr marL="342900" indent="-342900">
              <a:buBlip>
                <a:blip r:embed="rId3"/>
              </a:buBlip>
            </a:pPr>
            <a:r>
              <a:rPr lang="es-ES" dirty="0"/>
              <a:t>¿Cómo podemos </a:t>
            </a:r>
            <a:r>
              <a:rPr lang="es-ES"/>
              <a:t>conocer las </a:t>
            </a:r>
            <a:r>
              <a:rPr lang="es-ES" dirty="0"/>
              <a:t>necesidades e intereses y adaptar nuestro servicio para ellos? Ese es el poder de los datos.</a:t>
            </a:r>
            <a:endParaRPr lang="en-GB" dirty="0"/>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El Ford </a:t>
            </a:r>
            <a:r>
              <a:rPr lang="en-GB" dirty="0" err="1"/>
              <a:t>Modelo</a:t>
            </a:r>
            <a:r>
              <a:rPr lang="en-GB" dirty="0"/>
              <a:t> T
</a:t>
            </a:r>
          </a:p>
        </p:txBody>
      </p:sp>
    </p:spTree>
    <p:extLst>
      <p:ext uri="{BB962C8B-B14F-4D97-AF65-F5344CB8AC3E}">
        <p14:creationId xmlns:p14="http://schemas.microsoft.com/office/powerpoint/2010/main" val="139021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n-GB" dirty="0"/>
              <a:t>“</a:t>
            </a:r>
            <a:r>
              <a:rPr lang="es-ES" dirty="0"/>
              <a:t>La forma de ponerse en marcha es dejar de hablar y empezar a hacer".</a:t>
            </a:r>
            <a:endParaRPr lang="en-GB" dirty="0"/>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Walt Disney</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Car repair">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12883" r="12883"/>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5770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5297620" cy="3995028"/>
          </a:xfrm>
        </p:spPr>
        <p:txBody>
          <a:bodyPr/>
          <a:lstStyle/>
          <a:p>
            <a:pPr marL="342900" indent="-342900">
              <a:buBlip>
                <a:blip r:embed="rId3"/>
              </a:buBlip>
            </a:pPr>
            <a:r>
              <a:rPr lang="es-ES" dirty="0"/>
              <a:t>Los datos inteligentes son aquellos que tienen información veraz, bien definida y relevante con una capa adicional de interpretación. </a:t>
            </a:r>
          </a:p>
          <a:p>
            <a:pPr marL="342900" indent="-342900">
              <a:buBlip>
                <a:blip r:embed="rId3"/>
              </a:buBlip>
            </a:pPr>
            <a:r>
              <a:rPr lang="es-ES" dirty="0"/>
              <a:t>Esto permite que las decisiones se tomen más rápidamente, e incluso en algunos casos, sin intervención humana o procesamiento centralizado.</a:t>
            </a: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t>Del Big Data al Smart Data 
</a:t>
            </a:r>
            <a:endParaRPr lang="en-GB" dirty="0"/>
          </a:p>
        </p:txBody>
      </p:sp>
      <p:grpSp>
        <p:nvGrpSpPr>
          <p:cNvPr id="2" name="Group 1">
            <a:extLst>
              <a:ext uri="{FF2B5EF4-FFF2-40B4-BE49-F238E27FC236}">
                <a16:creationId xmlns:a16="http://schemas.microsoft.com/office/drawing/2014/main" id="{BC0B0B3C-DC04-8248-923A-D0E4DAA410CC}"/>
              </a:ext>
            </a:extLst>
          </p:cNvPr>
          <p:cNvGrpSpPr/>
          <p:nvPr/>
        </p:nvGrpSpPr>
        <p:grpSpPr>
          <a:xfrm>
            <a:off x="7002499" y="1967483"/>
            <a:ext cx="1608101" cy="1292662"/>
            <a:chOff x="6272607" y="1900595"/>
            <a:chExt cx="1524097" cy="1667431"/>
          </a:xfrm>
        </p:grpSpPr>
        <p:sp>
          <p:nvSpPr>
            <p:cNvPr id="10" name="TextBox 9">
              <a:extLst>
                <a:ext uri="{FF2B5EF4-FFF2-40B4-BE49-F238E27FC236}">
                  <a16:creationId xmlns:a16="http://schemas.microsoft.com/office/drawing/2014/main" id="{1D929B59-F706-B55B-001E-A5E928004A79}"/>
                </a:ext>
              </a:extLst>
            </p:cNvPr>
            <p:cNvSpPr txBox="1"/>
            <p:nvPr/>
          </p:nvSpPr>
          <p:spPr>
            <a:xfrm>
              <a:off x="6390595" y="1900595"/>
              <a:ext cx="1011108" cy="392415"/>
            </a:xfrm>
            <a:prstGeom prst="rect">
              <a:avLst/>
            </a:prstGeom>
            <a:solidFill>
              <a:sysClr val="window" lastClr="FFFFFF"/>
            </a:solidFill>
            <a:ln w="12700" cap="flat" cmpd="sng" algn="ctr">
              <a:solidFill>
                <a:srgbClr val="70AD47"/>
              </a:solidFill>
              <a:prstDash val="solid"/>
              <a:miter lim="800000"/>
            </a:ln>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rPr>
                <a:t>DATOS</a:t>
              </a:r>
            </a:p>
          </p:txBody>
        </p:sp>
        <p:sp>
          <p:nvSpPr>
            <p:cNvPr id="11" name="TextBox 10">
              <a:extLst>
                <a:ext uri="{FF2B5EF4-FFF2-40B4-BE49-F238E27FC236}">
                  <a16:creationId xmlns:a16="http://schemas.microsoft.com/office/drawing/2014/main" id="{78A0E88A-7A2B-D462-F9E4-52439F0F586B}"/>
                </a:ext>
              </a:extLst>
            </p:cNvPr>
            <p:cNvSpPr txBox="1"/>
            <p:nvPr/>
          </p:nvSpPr>
          <p:spPr>
            <a:xfrm>
              <a:off x="6272607" y="2275364"/>
              <a:ext cx="1524097" cy="1292662"/>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rtlCol="0">
              <a:spAutoFit/>
            </a:bodyPr>
            <a:lstStyle/>
            <a:p>
              <a:pPr lvl="0" defTabSz="457200">
                <a:defRPr/>
              </a:pPr>
              <a:r>
                <a:rPr lang="es-ES_tradnl" sz="1950" kern="0" dirty="0">
                  <a:solidFill>
                    <a:prstClr val="black"/>
                  </a:solidFill>
                </a:rPr>
                <a:t>Informe mensual de ventas
</a:t>
              </a:r>
              <a:endPar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2D0D83CA-C8DB-BFE2-41AB-B5536409B522}"/>
              </a:ext>
            </a:extLst>
          </p:cNvPr>
          <p:cNvGrpSpPr/>
          <p:nvPr/>
        </p:nvGrpSpPr>
        <p:grpSpPr>
          <a:xfrm>
            <a:off x="7002499" y="3465513"/>
            <a:ext cx="4341771" cy="1658551"/>
            <a:chOff x="8320625" y="1900594"/>
            <a:chExt cx="4341771" cy="1658551"/>
          </a:xfrm>
        </p:grpSpPr>
        <p:sp>
          <p:nvSpPr>
            <p:cNvPr id="12" name="TextBox 11">
              <a:extLst>
                <a:ext uri="{FF2B5EF4-FFF2-40B4-BE49-F238E27FC236}">
                  <a16:creationId xmlns:a16="http://schemas.microsoft.com/office/drawing/2014/main" id="{5B55896B-BCD5-4E35-8AF2-47BF476526ED}"/>
                </a:ext>
              </a:extLst>
            </p:cNvPr>
            <p:cNvSpPr txBox="1"/>
            <p:nvPr/>
          </p:nvSpPr>
          <p:spPr>
            <a:xfrm>
              <a:off x="8320625" y="2266483"/>
              <a:ext cx="4341771" cy="1292662"/>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rtlCol="0">
              <a:spAutoFit/>
            </a:bodyPr>
            <a:lstStyle/>
            <a:p>
              <a:pPr lvl="0" defTabSz="457200">
                <a:defRPr/>
              </a:pPr>
              <a:r>
                <a:rPr lang="es-ES" sz="1950" kern="0" dirty="0">
                  <a:solidFill>
                    <a:prstClr val="black"/>
                  </a:solidFill>
                </a:rPr>
                <a:t>Informe de ventas que sintetiza picos y valles según el día / hora, creando recomendaciones sobre cómo ajustar el personal</a:t>
              </a:r>
              <a:endPar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1B78B376-0AAD-338B-71B0-5E8125E11449}"/>
                </a:ext>
              </a:extLst>
            </p:cNvPr>
            <p:cNvSpPr txBox="1"/>
            <p:nvPr/>
          </p:nvSpPr>
          <p:spPr>
            <a:xfrm>
              <a:off x="8409677" y="1900594"/>
              <a:ext cx="1809674" cy="392415"/>
            </a:xfrm>
            <a:prstGeom prst="rect">
              <a:avLst/>
            </a:prstGeom>
            <a:solidFill>
              <a:sysClr val="window" lastClr="FFFFFF"/>
            </a:solidFill>
            <a:ln w="12700" cap="flat" cmpd="sng" algn="ctr">
              <a:solidFill>
                <a:srgbClr val="70AD47"/>
              </a:solidFill>
              <a:prstDash val="solid"/>
              <a:miter lim="800000"/>
            </a:ln>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rPr>
                <a:t>SMART DATA </a:t>
              </a:r>
            </a:p>
          </p:txBody>
        </p:sp>
      </p:grpSp>
      <p:grpSp>
        <p:nvGrpSpPr>
          <p:cNvPr id="17" name="Group 16">
            <a:extLst>
              <a:ext uri="{FF2B5EF4-FFF2-40B4-BE49-F238E27FC236}">
                <a16:creationId xmlns:a16="http://schemas.microsoft.com/office/drawing/2014/main" id="{7BE4E056-2370-B3B0-F059-2E81A56F2A88}"/>
              </a:ext>
            </a:extLst>
          </p:cNvPr>
          <p:cNvGrpSpPr/>
          <p:nvPr/>
        </p:nvGrpSpPr>
        <p:grpSpPr>
          <a:xfrm>
            <a:off x="978186" y="5267066"/>
            <a:ext cx="8240771" cy="749300"/>
            <a:chOff x="978186" y="5267066"/>
            <a:chExt cx="8240771" cy="749300"/>
          </a:xfrm>
        </p:grpSpPr>
        <p:sp>
          <p:nvSpPr>
            <p:cNvPr id="14" name="Rectangle 13">
              <a:extLst>
                <a:ext uri="{FF2B5EF4-FFF2-40B4-BE49-F238E27FC236}">
                  <a16:creationId xmlns:a16="http://schemas.microsoft.com/office/drawing/2014/main" id="{3C13319B-600E-E0EF-89EC-588FC3F306B3}"/>
                </a:ext>
              </a:extLst>
            </p:cNvPr>
            <p:cNvSpPr/>
            <p:nvPr/>
          </p:nvSpPr>
          <p:spPr>
            <a:xfrm>
              <a:off x="4252341" y="5526290"/>
              <a:ext cx="496661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lt-LT" dirty="0"/>
                <a:t>https://www.youtube.com/watch?v=cQTd3H5GyFg</a:t>
              </a:r>
            </a:p>
          </p:txBody>
        </p:sp>
        <p:sp>
          <p:nvSpPr>
            <p:cNvPr id="15" name="Rectangle 14">
              <a:extLst>
                <a:ext uri="{FF2B5EF4-FFF2-40B4-BE49-F238E27FC236}">
                  <a16:creationId xmlns:a16="http://schemas.microsoft.com/office/drawing/2014/main" id="{7117A9E4-3E37-1B31-7DEB-713D71BF5602}"/>
                </a:ext>
              </a:extLst>
            </p:cNvPr>
            <p:cNvSpPr/>
            <p:nvPr/>
          </p:nvSpPr>
          <p:spPr>
            <a:xfrm>
              <a:off x="1854891" y="5526290"/>
              <a:ext cx="2096921" cy="369332"/>
            </a:xfrm>
            <a:prstGeom prst="rect">
              <a:avLst/>
            </a:prstGeom>
            <a:solidFill>
              <a:schemeClr val="accent2"/>
            </a:solidFill>
          </p:spPr>
          <p:txBody>
            <a:bodyPr wrap="none">
              <a:spAutoFit/>
            </a:bodyPr>
            <a:lstStyle/>
            <a:p>
              <a:r>
                <a:rPr lang="es-ES" dirty="0">
                  <a:solidFill>
                    <a:schemeClr val="tx2"/>
                  </a:solidFill>
                </a:rPr>
                <a:t>Inteligencia Artificial</a:t>
              </a:r>
              <a:endParaRPr lang="lt-LT" dirty="0">
                <a:solidFill>
                  <a:schemeClr val="tx2"/>
                </a:solidFill>
              </a:endParaRPr>
            </a:p>
          </p:txBody>
        </p:sp>
        <p:pic>
          <p:nvPicPr>
            <p:cNvPr id="16" name="Gráfico 3" descr="Cámara de vídeo con relleno sólido">
              <a:extLst>
                <a:ext uri="{FF2B5EF4-FFF2-40B4-BE49-F238E27FC236}">
                  <a16:creationId xmlns:a16="http://schemas.microsoft.com/office/drawing/2014/main" id="{58EF9507-797C-6CDC-DD0E-2C283C59FB43}"/>
                </a:ext>
              </a:extLst>
            </p:cNvPr>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8186" y="5267066"/>
              <a:ext cx="749300" cy="749300"/>
            </a:xfrm>
            <a:prstGeom prst="rect">
              <a:avLst/>
            </a:prstGeom>
          </p:spPr>
        </p:pic>
      </p:grpSp>
    </p:spTree>
    <p:extLst>
      <p:ext uri="{BB962C8B-B14F-4D97-AF65-F5344CB8AC3E}">
        <p14:creationId xmlns:p14="http://schemas.microsoft.com/office/powerpoint/2010/main" val="302483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Blip>
                <a:blip r:embed="rId3"/>
              </a:buBlip>
            </a:pPr>
            <a:r>
              <a:rPr lang="es-ES" dirty="0"/>
              <a:t>En 2015, NESTA investigó las prácticas de datos de 404 empresas del Reino Unido en seis sectores.</a:t>
            </a:r>
          </a:p>
          <a:p>
            <a:pPr marL="342900" indent="-342900">
              <a:buBlip>
                <a:blip r:embed="rId3"/>
              </a:buBlip>
            </a:pPr>
            <a:endParaRPr lang="es-ES" dirty="0"/>
          </a:p>
          <a:p>
            <a:pPr marL="342900" indent="-342900">
              <a:buBlip>
                <a:blip r:embed="rId3"/>
              </a:buBlip>
            </a:pPr>
            <a:r>
              <a:rPr lang="es-ES" dirty="0"/>
              <a:t>Se encontraron cuatro tipos principales de empresas.</a:t>
            </a:r>
            <a:endParaRPr lang="en-GB" dirty="0"/>
          </a:p>
          <a:p>
            <a:pPr marL="342900" indent="-342900">
              <a:buBlip>
                <a:blip r:embed="rId3"/>
              </a:buBlip>
            </a:pPr>
            <a:endParaRPr lang="en-GB" dirty="0"/>
          </a:p>
          <a:p>
            <a:pPr marL="342900" indent="-342900">
              <a:buBlip>
                <a:blip r:embed="rId3"/>
              </a:buBlip>
            </a:pPr>
            <a:r>
              <a:rPr lang="es-ES" dirty="0"/>
              <a:t>El análisis econométrico revela que </a:t>
            </a:r>
            <a:r>
              <a:rPr lang="en-GB" b="1" dirty="0" err="1">
                <a:solidFill>
                  <a:schemeClr val="accent2"/>
                </a:solidFill>
              </a:rPr>
              <a:t>Datavores</a:t>
            </a:r>
            <a:r>
              <a:rPr lang="en-GB" dirty="0"/>
              <a:t> y </a:t>
            </a:r>
            <a:r>
              <a:rPr lang="en-GB" b="1" dirty="0">
                <a:solidFill>
                  <a:schemeClr val="accent2"/>
                </a:solidFill>
              </a:rPr>
              <a:t>Data Builders </a:t>
            </a:r>
            <a:r>
              <a:rPr lang="en-GB" dirty="0"/>
              <a:t>son hasta un 10% </a:t>
            </a:r>
            <a:r>
              <a:rPr lang="en-GB" dirty="0" err="1"/>
              <a:t>más</a:t>
            </a:r>
            <a:r>
              <a:rPr lang="en-GB" dirty="0"/>
              <a:t> </a:t>
            </a:r>
            <a:r>
              <a:rPr lang="en-GB" dirty="0" err="1"/>
              <a:t>productivos</a:t>
            </a:r>
            <a:r>
              <a:rPr lang="en-GB" dirty="0"/>
              <a:t> que </a:t>
            </a:r>
            <a:r>
              <a:rPr lang="en-GB" b="1" dirty="0" err="1">
                <a:solidFill>
                  <a:schemeClr val="accent2"/>
                </a:solidFill>
              </a:rPr>
              <a:t>Dataphobes</a:t>
            </a:r>
            <a:r>
              <a:rPr lang="en-GB" b="1" dirty="0">
                <a:solidFill>
                  <a:schemeClr val="accent2"/>
                </a:solidFill>
              </a:rPr>
              <a:t> </a:t>
            </a:r>
            <a:r>
              <a:rPr lang="es-ES" dirty="0"/>
              <a:t>en igualdad de condiciones.</a:t>
            </a: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t>
            </a:r>
            <a:r>
              <a:rPr lang="en-GB" dirty="0" err="1"/>
              <a:t>Tienes</a:t>
            </a:r>
            <a:r>
              <a:rPr lang="en-GB" dirty="0"/>
              <a:t> un </a:t>
            </a:r>
            <a:r>
              <a:rPr lang="en-GB" dirty="0" err="1"/>
              <a:t>Negocio</a:t>
            </a:r>
            <a:r>
              <a:rPr lang="en-GB" dirty="0"/>
              <a:t> </a:t>
            </a:r>
            <a:r>
              <a:rPr lang="en-GB" dirty="0" err="1"/>
              <a:t>Inteligente</a:t>
            </a:r>
            <a:r>
              <a:rPr lang="en-GB" dirty="0"/>
              <a:t>?
</a:t>
            </a:r>
          </a:p>
        </p:txBody>
      </p:sp>
    </p:spTree>
    <p:extLst>
      <p:ext uri="{BB962C8B-B14F-4D97-AF65-F5344CB8AC3E}">
        <p14:creationId xmlns:p14="http://schemas.microsoft.com/office/powerpoint/2010/main" val="901535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¿Es </a:t>
            </a:r>
            <a:r>
              <a:rPr lang="en-GB" dirty="0" err="1"/>
              <a:t>inteligente</a:t>
            </a:r>
            <a:r>
              <a:rPr lang="en-GB" dirty="0"/>
              <a:t> </a:t>
            </a:r>
            <a:r>
              <a:rPr lang="en-GB" dirty="0" err="1"/>
              <a:t>su</a:t>
            </a:r>
            <a:r>
              <a:rPr lang="en-GB" dirty="0"/>
              <a:t> </a:t>
            </a:r>
            <a:r>
              <a:rPr lang="en-GB" dirty="0" err="1"/>
              <a:t>negocio</a:t>
            </a:r>
            <a:r>
              <a:rPr lang="en-GB" dirty="0"/>
              <a:t>?
</a:t>
            </a:r>
          </a:p>
        </p:txBody>
      </p:sp>
      <p:graphicFrame>
        <p:nvGraphicFramePr>
          <p:cNvPr id="6" name="Diagram 5">
            <a:extLst>
              <a:ext uri="{FF2B5EF4-FFF2-40B4-BE49-F238E27FC236}">
                <a16:creationId xmlns:a16="http://schemas.microsoft.com/office/drawing/2014/main" id="{C485BDC9-D204-E231-1869-D1C00A0E31CA}"/>
              </a:ext>
            </a:extLst>
          </p:cNvPr>
          <p:cNvGraphicFramePr/>
          <p:nvPr>
            <p:extLst>
              <p:ext uri="{D42A27DB-BD31-4B8C-83A1-F6EECF244321}">
                <p14:modId xmlns:p14="http://schemas.microsoft.com/office/powerpoint/2010/main" val="3150071365"/>
              </p:ext>
            </p:extLst>
          </p:nvPr>
        </p:nvGraphicFramePr>
        <p:xfrm>
          <a:off x="798381" y="1844040"/>
          <a:ext cx="10595237" cy="3779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D065CC6-AB2C-1E12-374C-D9F1356C754F}"/>
              </a:ext>
            </a:extLst>
          </p:cNvPr>
          <p:cNvSpPr txBox="1"/>
          <p:nvPr/>
        </p:nvSpPr>
        <p:spPr>
          <a:xfrm>
            <a:off x="798381" y="5625046"/>
            <a:ext cx="10723058" cy="307777"/>
          </a:xfrm>
          <a:prstGeom prst="rect">
            <a:avLst/>
          </a:prstGeom>
          <a:noFill/>
        </p:spPr>
        <p:txBody>
          <a:bodyPr wrap="square">
            <a:spAutoFit/>
          </a:bodyPr>
          <a:lstStyle/>
          <a:p>
            <a:r>
              <a:rPr lang="en-IE" sz="1400" dirty="0">
                <a:solidFill>
                  <a:srgbClr val="000000"/>
                </a:solidFill>
              </a:rPr>
              <a:t>Source: </a:t>
            </a:r>
            <a:r>
              <a:rPr lang="en-IE" sz="1400" dirty="0">
                <a:solidFill>
                  <a:schemeClr val="accent2">
                    <a:lumMod val="75000"/>
                  </a:schemeClr>
                </a:solidFill>
                <a:hlinkClick r:id="rId8">
                  <a:extLst>
                    <a:ext uri="{A12FA001-AC4F-418D-AE19-62706E023703}">
                      <ahyp:hlinkClr xmlns:ahyp="http://schemas.microsoft.com/office/drawing/2018/hyperlinkcolor" val="tx"/>
                    </a:ext>
                  </a:extLst>
                </a:hlinkClick>
              </a:rPr>
              <a:t>https://www.nesta.org.uk/report/skills-of-the-datavores-talent-and-the-data-revolution/</a:t>
            </a:r>
            <a:r>
              <a:rPr lang="en-IE" sz="1400" dirty="0">
                <a:solidFill>
                  <a:schemeClr val="accent2">
                    <a:lumMod val="75000"/>
                  </a:schemeClr>
                </a:solidFill>
              </a:rPr>
              <a:t>  </a:t>
            </a:r>
          </a:p>
        </p:txBody>
      </p:sp>
    </p:spTree>
    <p:extLst>
      <p:ext uri="{BB962C8B-B14F-4D97-AF65-F5344CB8AC3E}">
        <p14:creationId xmlns:p14="http://schemas.microsoft.com/office/powerpoint/2010/main" val="30721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DCB50194-8DFC-4E41-9E8D-D99C7BD27F6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55D264F7-8B4B-4BA4-82AF-7CC56B8BCD1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12880CEE-6DA4-4100-8C98-74A8D305B72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9E9044C4-6391-4BD9-91E8-D97D09D454A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988EB53C-98C2-455A-918C-0AD5D7F08027}"/>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B9E26D21-C59E-4F49-B4C1-9403B8ECC5F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67E10E2D-676B-4C16-BDA8-4C828482022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F5BFD7A9-2D3F-4DE7-9554-1A14B3859C8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90A702D6-1ECC-4276-9E96-0215876A10C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84F0FE91-2E71-4FBE-A1B6-FFC922BFF2AD}"/>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27463DA6-7330-43A6-8665-AA1FAB70D5C5}"/>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247A017C-2017-4E09-922A-BCAFFE50988D}"/>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C2F91489-08DA-402C-98CA-8CD02F851209}"/>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graphicEl>
                                              <a:dgm id="{9800C497-D5CB-4E9E-9699-0BBBA24E067C}"/>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graphicEl>
                                              <a:dgm id="{BF1B621C-1C74-476E-9ACD-0ECC3776717E}"/>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graphicEl>
                                              <a:dgm id="{60A93187-5423-4B44-954E-AE9CDD16407B}"/>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Blip>
                <a:blip r:embed="rId3"/>
              </a:buBlip>
            </a:pPr>
            <a:r>
              <a:rPr lang="en-GB" b="1" dirty="0">
                <a:solidFill>
                  <a:schemeClr val="accent2"/>
                </a:solidFill>
              </a:rPr>
              <a:t>¿</a:t>
            </a:r>
            <a:r>
              <a:rPr lang="en-GB" b="1" dirty="0" err="1">
                <a:solidFill>
                  <a:schemeClr val="accent2"/>
                </a:solidFill>
              </a:rPr>
              <a:t>Cuántos</a:t>
            </a:r>
            <a:r>
              <a:rPr lang="en-GB" b="1" dirty="0">
                <a:solidFill>
                  <a:schemeClr val="accent2"/>
                </a:solidFill>
              </a:rPr>
              <a:t> </a:t>
            </a:r>
            <a:r>
              <a:rPr lang="en-GB" b="1" dirty="0" err="1">
                <a:solidFill>
                  <a:schemeClr val="accent2"/>
                </a:solidFill>
              </a:rPr>
              <a:t>datos</a:t>
            </a:r>
            <a:r>
              <a:rPr lang="en-GB" b="1" dirty="0">
                <a:solidFill>
                  <a:schemeClr val="accent2"/>
                </a:solidFill>
              </a:rPr>
              <a:t> </a:t>
            </a:r>
            <a:r>
              <a:rPr lang="en-GB" b="1" dirty="0" err="1">
                <a:solidFill>
                  <a:schemeClr val="accent2"/>
                </a:solidFill>
              </a:rPr>
              <a:t>generas</a:t>
            </a:r>
            <a:r>
              <a:rPr lang="en-GB" b="1" dirty="0">
                <a:solidFill>
                  <a:schemeClr val="accent2"/>
                </a:solidFill>
              </a:rPr>
              <a:t>?</a:t>
            </a:r>
          </a:p>
          <a:p>
            <a:pPr marL="0" indent="0"/>
            <a:endParaRPr lang="en-GB" dirty="0"/>
          </a:p>
          <a:p>
            <a:pPr marL="342900" indent="-342900">
              <a:buClr>
                <a:schemeClr val="accent2"/>
              </a:buClr>
              <a:buFont typeface="Arial" panose="020B0604020202020204" pitchFamily="34" charset="0"/>
              <a:buChar char="•"/>
            </a:pPr>
            <a:r>
              <a:rPr lang="es-ES" dirty="0"/>
              <a:t>Imagina el típico día desde que te despiertas hasta que te acuestas. Revisas el teléfono móvil, inicias sesión en su ordenador y sus aplicaciones, llamadas telefónicas, correos electrónicos, compras online, subes contenido a redes sociales ...</a:t>
            </a:r>
          </a:p>
          <a:p>
            <a:pPr marL="342900" indent="-342900">
              <a:buClr>
                <a:schemeClr val="accent2"/>
              </a:buClr>
              <a:buFont typeface="Arial" panose="020B0604020202020204" pitchFamily="34" charset="0"/>
              <a:buChar char="•"/>
            </a:pPr>
            <a:endParaRPr lang="es-ES" dirty="0"/>
          </a:p>
          <a:p>
            <a:pPr marL="342900" indent="-342900">
              <a:buClr>
                <a:schemeClr val="accent2"/>
              </a:buClr>
              <a:buFont typeface="Arial" panose="020B0604020202020204" pitchFamily="34" charset="0"/>
              <a:buChar char="•"/>
            </a:pPr>
            <a:r>
              <a:rPr lang="es-ES" dirty="0"/>
              <a:t>Escribe una lista de todos los tipos de datos que generas, su tipología, quién puede acceder a ellos y qué valor podrían llegar a tener. </a:t>
            </a: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Actividad</a:t>
            </a:r>
            <a:endParaRPr lang="en-GB" dirty="0"/>
          </a:p>
        </p:txBody>
      </p:sp>
    </p:spTree>
    <p:extLst>
      <p:ext uri="{BB962C8B-B14F-4D97-AF65-F5344CB8AC3E}">
        <p14:creationId xmlns:p14="http://schemas.microsoft.com/office/powerpoint/2010/main" val="45902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Blip>
                <a:blip r:embed="rId3"/>
              </a:buBlip>
            </a:pPr>
            <a:r>
              <a:rPr lang="en-GB" b="1" dirty="0">
                <a:solidFill>
                  <a:schemeClr val="accent2"/>
                </a:solidFill>
              </a:rPr>
              <a:t>¿</a:t>
            </a:r>
            <a:r>
              <a:rPr lang="en-GB" b="1" dirty="0" err="1">
                <a:solidFill>
                  <a:schemeClr val="accent2"/>
                </a:solidFill>
              </a:rPr>
              <a:t>Cuántos</a:t>
            </a:r>
            <a:r>
              <a:rPr lang="en-GB" b="1" dirty="0">
                <a:solidFill>
                  <a:schemeClr val="accent2"/>
                </a:solidFill>
              </a:rPr>
              <a:t> </a:t>
            </a:r>
            <a:r>
              <a:rPr lang="en-GB" b="1" dirty="0" err="1">
                <a:solidFill>
                  <a:schemeClr val="accent2"/>
                </a:solidFill>
              </a:rPr>
              <a:t>datos</a:t>
            </a:r>
            <a:r>
              <a:rPr lang="en-GB" b="1" dirty="0">
                <a:solidFill>
                  <a:schemeClr val="accent2"/>
                </a:solidFill>
              </a:rPr>
              <a:t> </a:t>
            </a:r>
            <a:r>
              <a:rPr lang="en-GB" b="1" dirty="0" err="1">
                <a:solidFill>
                  <a:schemeClr val="accent2"/>
                </a:solidFill>
              </a:rPr>
              <a:t>generas</a:t>
            </a:r>
            <a:r>
              <a:rPr lang="en-GB" b="1" dirty="0">
                <a:solidFill>
                  <a:schemeClr val="accent2"/>
                </a:solidFill>
              </a:rPr>
              <a:t>?</a:t>
            </a:r>
          </a:p>
          <a:p>
            <a:pPr marL="0" indent="0"/>
            <a:endParaRPr lang="en-GB" b="1" dirty="0">
              <a:solidFill>
                <a:schemeClr val="accent2"/>
              </a:solidFill>
            </a:endParaRPr>
          </a:p>
          <a:p>
            <a:pPr marL="342900" indent="-342900">
              <a:buFont typeface="Arial" panose="020B0604020202020204" pitchFamily="34" charset="0"/>
              <a:buChar char="•"/>
            </a:pPr>
            <a:r>
              <a:rPr lang="en-GB" b="1" dirty="0" err="1"/>
              <a:t>Ejemplo</a:t>
            </a:r>
            <a:r>
              <a:rPr lang="en-GB" b="1" dirty="0"/>
              <a:t>:</a:t>
            </a:r>
          </a:p>
          <a:p>
            <a:pPr marL="0" indent="0"/>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Actividad</a:t>
            </a:r>
            <a:endParaRPr lang="en-GB" dirty="0"/>
          </a:p>
        </p:txBody>
      </p:sp>
      <p:pic>
        <p:nvPicPr>
          <p:cNvPr id="3" name="Picture 2">
            <a:extLst>
              <a:ext uri="{FF2B5EF4-FFF2-40B4-BE49-F238E27FC236}">
                <a16:creationId xmlns:a16="http://schemas.microsoft.com/office/drawing/2014/main" id="{6AD3A8A0-BD38-94C5-786E-E02F3EAD2B70}"/>
              </a:ext>
            </a:extLst>
          </p:cNvPr>
          <p:cNvPicPr>
            <a:picLocks noChangeAspect="1"/>
          </p:cNvPicPr>
          <p:nvPr/>
        </p:nvPicPr>
        <p:blipFill>
          <a:blip r:embed="rId5"/>
          <a:stretch>
            <a:fillRect/>
          </a:stretch>
        </p:blipFill>
        <p:spPr>
          <a:xfrm>
            <a:off x="798380" y="3616412"/>
            <a:ext cx="10595237" cy="2310448"/>
          </a:xfrm>
          <a:prstGeom prst="rect">
            <a:avLst/>
          </a:prstGeom>
        </p:spPr>
      </p:pic>
    </p:spTree>
    <p:extLst>
      <p:ext uri="{BB962C8B-B14F-4D97-AF65-F5344CB8AC3E}">
        <p14:creationId xmlns:p14="http://schemas.microsoft.com/office/powerpoint/2010/main" val="118727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Blip>
                <a:blip r:embed="rId3"/>
              </a:buBlip>
            </a:pPr>
            <a:r>
              <a:rPr lang="en-GB" b="1" dirty="0">
                <a:solidFill>
                  <a:schemeClr val="accent2"/>
                </a:solidFill>
              </a:rPr>
              <a:t>¿</a:t>
            </a:r>
            <a:r>
              <a:rPr lang="en-GB" b="1" dirty="0" err="1">
                <a:solidFill>
                  <a:schemeClr val="accent2"/>
                </a:solidFill>
              </a:rPr>
              <a:t>Verdadero</a:t>
            </a:r>
            <a:r>
              <a:rPr lang="en-GB" b="1" dirty="0">
                <a:solidFill>
                  <a:schemeClr val="accent2"/>
                </a:solidFill>
              </a:rPr>
              <a:t> o </a:t>
            </a:r>
            <a:r>
              <a:rPr lang="en-GB" b="1" dirty="0" err="1">
                <a:solidFill>
                  <a:schemeClr val="accent2"/>
                </a:solidFill>
              </a:rPr>
              <a:t>falso</a:t>
            </a:r>
            <a:r>
              <a:rPr lang="en-GB" b="1" dirty="0">
                <a:solidFill>
                  <a:schemeClr val="accent2"/>
                </a:solidFill>
              </a:rPr>
              <a:t>?</a:t>
            </a:r>
          </a:p>
          <a:p>
            <a:pPr marL="0" indent="0"/>
            <a:endParaRPr lang="en-GB" dirty="0"/>
          </a:p>
          <a:p>
            <a:pPr marL="342900" indent="-342900">
              <a:buClr>
                <a:schemeClr val="accent2"/>
              </a:buClr>
              <a:buFont typeface="Arial" panose="020B0604020202020204" pitchFamily="34" charset="0"/>
              <a:buChar char="•"/>
            </a:pPr>
            <a:r>
              <a:rPr lang="es-ES" b="1" dirty="0"/>
              <a:t>"La evidencia es clara: las decisiones basadas en datos tienden a ser mejores decisiones. Aquellos que no acepten esta nueva realidad serán reemplazados por otros que sí lo hagan".</a:t>
            </a:r>
          </a:p>
          <a:p>
            <a:pPr marL="342900" indent="-342900">
              <a:buClr>
                <a:schemeClr val="accent2"/>
              </a:buClr>
              <a:buFont typeface="Arial" panose="020B0604020202020204" pitchFamily="34" charset="0"/>
              <a:buChar char="•"/>
            </a:pPr>
            <a:endParaRPr lang="es-ES" dirty="0"/>
          </a:p>
          <a:p>
            <a:pPr marL="342900" indent="-342900">
              <a:buClr>
                <a:schemeClr val="accent2"/>
              </a:buClr>
              <a:buFont typeface="Arial" panose="020B0604020202020204" pitchFamily="34" charset="0"/>
              <a:buChar char="•"/>
            </a:pPr>
            <a:r>
              <a:rPr lang="es-ES" dirty="0"/>
              <a:t>¿Crees que esta afirmación es verdadera o falsa? ¿Hay momentos en que un HiPPO está mejor posicionado para tomar una decisión? </a:t>
            </a: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Actividad</a:t>
            </a:r>
            <a:endParaRPr lang="en-GB" dirty="0"/>
          </a:p>
        </p:txBody>
      </p:sp>
    </p:spTree>
    <p:extLst>
      <p:ext uri="{BB962C8B-B14F-4D97-AF65-F5344CB8AC3E}">
        <p14:creationId xmlns:p14="http://schemas.microsoft.com/office/powerpoint/2010/main" val="359995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es-ES" dirty="0"/>
              <a:t>El objetivo general del curso es capacitar a los directores generales de las organizaciones del tercer sector para que sean competentes y activos en materia de datos, es decir, optimizar el uso seguro de los datos inteligentes (Smart Data) en su organización y las actividades diarias de las OTS, incluso si no tienen experiencia previa en seguridad y tecnología de datos. </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t>Introducción</a:t>
            </a:r>
            <a:endParaRPr lang="en-US" dirty="0"/>
          </a:p>
        </p:txBody>
      </p:sp>
    </p:spTree>
    <p:extLst>
      <p:ext uri="{BB962C8B-B14F-4D97-AF65-F5344CB8AC3E}">
        <p14:creationId xmlns:p14="http://schemas.microsoft.com/office/powerpoint/2010/main" val="393356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lvl="0">
              <a:defRPr/>
            </a:pPr>
            <a:r>
              <a:rPr lang="en-US" dirty="0" err="1"/>
              <a:t>Tecnología</a:t>
            </a:r>
            <a:r>
              <a:rPr lang="en-US" dirty="0"/>
              <a:t> de </a:t>
            </a:r>
            <a:r>
              <a:rPr lang="en-US" dirty="0" err="1"/>
              <a:t>Datos</a:t>
            </a:r>
            <a:r>
              <a:rPr lang="en-US" dirty="0"/>
              <a:t>
</a:t>
            </a:r>
            <a:endParaRPr kumimoji="0" lang="en-US" sz="4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672279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Herramientas de Recolección de Datos 
</a:t>
            </a:r>
            <a:endParaRPr lang="en-GB" dirty="0"/>
          </a:p>
        </p:txBody>
      </p:sp>
      <p:graphicFrame>
        <p:nvGraphicFramePr>
          <p:cNvPr id="6" name="Diagram 5">
            <a:extLst>
              <a:ext uri="{FF2B5EF4-FFF2-40B4-BE49-F238E27FC236}">
                <a16:creationId xmlns:a16="http://schemas.microsoft.com/office/drawing/2014/main" id="{F919F25A-EAAA-679C-AC01-BE2AB1ABAEDF}"/>
              </a:ext>
            </a:extLst>
          </p:cNvPr>
          <p:cNvGraphicFramePr/>
          <p:nvPr>
            <p:extLst>
              <p:ext uri="{D42A27DB-BD31-4B8C-83A1-F6EECF244321}">
                <p14:modId xmlns:p14="http://schemas.microsoft.com/office/powerpoint/2010/main" val="3624312192"/>
              </p:ext>
            </p:extLst>
          </p:nvPr>
        </p:nvGraphicFramePr>
        <p:xfrm>
          <a:off x="798381" y="1748137"/>
          <a:ext cx="10595237" cy="4073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951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B8FE036-D124-4BEA-8B0E-9489393AC1A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BDAD1EF-B43E-4338-9EBE-97CD1146668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B3689E9-981C-4773-A361-439A45678CE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FDF6B116-B8F9-405E-91F3-1C37C8FDDC5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8A0D6E3-A5CC-4B7C-B27C-5AC881AB6C6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1E82BC35-14E1-4D5C-B59B-1687821861E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Aproveche al Máximo tu CRM
</a:t>
            </a:r>
            <a:endParaRPr lang="en-GB" dirty="0"/>
          </a:p>
        </p:txBody>
      </p:sp>
      <p:graphicFrame>
        <p:nvGraphicFramePr>
          <p:cNvPr id="6" name="Diagram 5">
            <a:extLst>
              <a:ext uri="{FF2B5EF4-FFF2-40B4-BE49-F238E27FC236}">
                <a16:creationId xmlns:a16="http://schemas.microsoft.com/office/drawing/2014/main" id="{3BBFA804-B48F-7AB0-D022-54138CD623CB}"/>
              </a:ext>
            </a:extLst>
          </p:cNvPr>
          <p:cNvGraphicFramePr/>
          <p:nvPr>
            <p:extLst>
              <p:ext uri="{D42A27DB-BD31-4B8C-83A1-F6EECF244321}">
                <p14:modId xmlns:p14="http://schemas.microsoft.com/office/powerpoint/2010/main" val="4177942761"/>
              </p:ext>
            </p:extLst>
          </p:nvPr>
        </p:nvGraphicFramePr>
        <p:xfrm>
          <a:off x="798380" y="1889760"/>
          <a:ext cx="10595238" cy="3821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366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65BACE1-F1FF-41AE-92E3-BB4FA0BB262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1403170B-10D0-4024-A68B-B80202EB6CC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EF08BAB7-719C-4AA5-A79C-D8C02D90A9E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E24EFFD-7FDB-4667-BDE5-F8B9C9420A3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921737F3-1B00-40BC-8610-5B5C255313F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CA14E18A-2938-40C5-A68B-E7A6ABF16CB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135AB9-B996-61BD-C72E-89CEECE09E52}"/>
              </a:ext>
            </a:extLst>
          </p:cNvPr>
          <p:cNvSpPr txBox="1"/>
          <p:nvPr/>
        </p:nvSpPr>
        <p:spPr>
          <a:xfrm>
            <a:off x="1676400" y="165854"/>
            <a:ext cx="8458200" cy="1754326"/>
          </a:xfrm>
          <a:prstGeom prst="rect">
            <a:avLst/>
          </a:prstGeom>
          <a:noFill/>
        </p:spPr>
        <p:txBody>
          <a:bodyPr wrap="square">
            <a:spAutoFit/>
          </a:bodyPr>
          <a:lstStyle/>
          <a:p>
            <a:pPr algn="ctr"/>
            <a:r>
              <a:rPr lang="es-ES" sz="3600" dirty="0">
                <a:solidFill>
                  <a:srgbClr val="000000"/>
                </a:solidFill>
              </a:rPr>
              <a:t>Analítica de Sitios Web y Redes Sociales: Datos Valiosos y Precisos
</a:t>
            </a:r>
            <a:endParaRPr lang="en-GB" sz="3600" dirty="0">
              <a:solidFill>
                <a:srgbClr val="000000"/>
              </a:solidFill>
            </a:endParaRPr>
          </a:p>
        </p:txBody>
      </p:sp>
      <p:pic>
        <p:nvPicPr>
          <p:cNvPr id="6" name="Picture 5">
            <a:extLst>
              <a:ext uri="{FF2B5EF4-FFF2-40B4-BE49-F238E27FC236}">
                <a16:creationId xmlns:a16="http://schemas.microsoft.com/office/drawing/2014/main" id="{0D2FAE0A-8D74-F2B4-6D94-4202202392F0}"/>
              </a:ext>
            </a:extLst>
          </p:cNvPr>
          <p:cNvPicPr>
            <a:picLocks noChangeAspect="1"/>
          </p:cNvPicPr>
          <p:nvPr/>
        </p:nvPicPr>
        <p:blipFill rotWithShape="1">
          <a:blip r:embed="rId2">
            <a:extLst>
              <a:ext uri="{28A0092B-C50C-407E-A947-70E740481C1C}">
                <a14:useLocalDpi xmlns:a14="http://schemas.microsoft.com/office/drawing/2010/main" val="0"/>
              </a:ext>
            </a:extLst>
          </a:blip>
          <a:srcRect r="1660" b="1380"/>
          <a:stretch/>
        </p:blipFill>
        <p:spPr>
          <a:xfrm>
            <a:off x="487680" y="1770155"/>
            <a:ext cx="11018520" cy="4356325"/>
          </a:xfrm>
          <a:prstGeom prst="rect">
            <a:avLst/>
          </a:prstGeom>
        </p:spPr>
      </p:pic>
    </p:spTree>
    <p:extLst>
      <p:ext uri="{BB962C8B-B14F-4D97-AF65-F5344CB8AC3E}">
        <p14:creationId xmlns:p14="http://schemas.microsoft.com/office/powerpoint/2010/main" val="168684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Blip>
                <a:blip r:embed="rId3"/>
              </a:buBlip>
            </a:pPr>
            <a:r>
              <a:rPr lang="es-ES" b="1" dirty="0">
                <a:solidFill>
                  <a:schemeClr val="accent2"/>
                </a:solidFill>
              </a:rPr>
              <a:t>Utilice el análisis de seguimiento de llamadas para:</a:t>
            </a: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Análisis</a:t>
            </a:r>
            <a:r>
              <a:rPr lang="en-GB" dirty="0"/>
              <a:t> de VOIP 
</a:t>
            </a:r>
          </a:p>
        </p:txBody>
      </p:sp>
      <p:graphicFrame>
        <p:nvGraphicFramePr>
          <p:cNvPr id="2" name="Diagram 1">
            <a:extLst>
              <a:ext uri="{FF2B5EF4-FFF2-40B4-BE49-F238E27FC236}">
                <a16:creationId xmlns:a16="http://schemas.microsoft.com/office/drawing/2014/main" id="{BB48DC4F-4D66-17F6-3BEF-51744766697A}"/>
              </a:ext>
            </a:extLst>
          </p:cNvPr>
          <p:cNvGraphicFramePr/>
          <p:nvPr>
            <p:extLst>
              <p:ext uri="{D42A27DB-BD31-4B8C-83A1-F6EECF244321}">
                <p14:modId xmlns:p14="http://schemas.microsoft.com/office/powerpoint/2010/main" val="1637137119"/>
              </p:ext>
            </p:extLst>
          </p:nvPr>
        </p:nvGraphicFramePr>
        <p:xfrm>
          <a:off x="978264" y="1439333"/>
          <a:ext cx="10595238"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3173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4A0B53F1-7698-4E2B-9DD7-E2267AF8DE4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7EE0428B-E237-491A-95B4-BE569D51A77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9B2DD8FE-1DDB-462C-8737-608E21F5643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A24BBED0-BA74-49F2-9829-9D53F3D59B1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Clr>
                <a:schemeClr val="accent2"/>
              </a:buClr>
              <a:buBlip>
                <a:blip r:embed="rId3"/>
              </a:buBlip>
            </a:pPr>
            <a:r>
              <a:rPr lang="es-ES" b="1" dirty="0">
                <a:solidFill>
                  <a:schemeClr val="accent2"/>
                </a:solidFill>
              </a:rPr>
              <a:t>Utilice el análisis de voz para obtener información cualitativa sobre la satisfacción del cliente. </a:t>
            </a:r>
            <a:endParaRPr lang="en-GB" b="1" dirty="0">
              <a:solidFill>
                <a:schemeClr val="accent2"/>
              </a:solidFill>
            </a:endParaRPr>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Análisis</a:t>
            </a:r>
            <a:r>
              <a:rPr lang="en-GB" dirty="0"/>
              <a:t> de VOIP 
</a:t>
            </a:r>
          </a:p>
        </p:txBody>
      </p:sp>
    </p:spTree>
    <p:extLst>
      <p:ext uri="{BB962C8B-B14F-4D97-AF65-F5344CB8AC3E}">
        <p14:creationId xmlns:p14="http://schemas.microsoft.com/office/powerpoint/2010/main" val="4102641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380B7AC-95CC-7941-1F1E-1381A509FE32}"/>
              </a:ext>
            </a:extLst>
          </p:cNvPr>
          <p:cNvGrpSpPr/>
          <p:nvPr/>
        </p:nvGrpSpPr>
        <p:grpSpPr>
          <a:xfrm>
            <a:off x="629617" y="828859"/>
            <a:ext cx="4044786" cy="4420239"/>
            <a:chOff x="629617" y="828859"/>
            <a:chExt cx="4044786" cy="4420239"/>
          </a:xfrm>
        </p:grpSpPr>
        <p:cxnSp>
          <p:nvCxnSpPr>
            <p:cNvPr id="3" name="Straight Connector 2">
              <a:extLst>
                <a:ext uri="{FF2B5EF4-FFF2-40B4-BE49-F238E27FC236}">
                  <a16:creationId xmlns:a16="http://schemas.microsoft.com/office/drawing/2014/main" id="{0E5C300D-33F6-ECD9-AACA-D8BAF0F14790}"/>
                </a:ext>
              </a:extLst>
            </p:cNvPr>
            <p:cNvCxnSpPr>
              <a:cxnSpLocks/>
            </p:cNvCxnSpPr>
            <p:nvPr/>
          </p:nvCxnSpPr>
          <p:spPr>
            <a:xfrm rot="10800000">
              <a:off x="2436676" y="5249098"/>
              <a:ext cx="2237727" cy="0"/>
            </a:xfrm>
            <a:prstGeom prst="line">
              <a:avLst/>
            </a:prstGeom>
            <a:noFill/>
            <a:ln w="19050" cap="flat" cmpd="sng" algn="ctr">
              <a:solidFill>
                <a:schemeClr val="accent3">
                  <a:lumMod val="50000"/>
                </a:schemeClr>
              </a:solidFill>
              <a:prstDash val="sysDot"/>
              <a:miter lim="800000"/>
            </a:ln>
            <a:effectLst/>
          </p:spPr>
        </p:cxnSp>
        <p:cxnSp>
          <p:nvCxnSpPr>
            <p:cNvPr id="4" name="Straight Connector 3">
              <a:extLst>
                <a:ext uri="{FF2B5EF4-FFF2-40B4-BE49-F238E27FC236}">
                  <a16:creationId xmlns:a16="http://schemas.microsoft.com/office/drawing/2014/main" id="{C8ED34B0-2CB2-32C9-D2DB-E094DC3E9C0C}"/>
                </a:ext>
              </a:extLst>
            </p:cNvPr>
            <p:cNvCxnSpPr>
              <a:cxnSpLocks/>
            </p:cNvCxnSpPr>
            <p:nvPr/>
          </p:nvCxnSpPr>
          <p:spPr>
            <a:xfrm>
              <a:off x="2436678" y="4701536"/>
              <a:ext cx="0" cy="547562"/>
            </a:xfrm>
            <a:prstGeom prst="line">
              <a:avLst/>
            </a:prstGeom>
            <a:noFill/>
            <a:ln w="19050" cap="flat" cmpd="sng" algn="ctr">
              <a:solidFill>
                <a:schemeClr val="accent4">
                  <a:lumMod val="50000"/>
                </a:schemeClr>
              </a:solidFill>
              <a:prstDash val="sysDot"/>
              <a:miter lim="800000"/>
            </a:ln>
            <a:effectLst/>
          </p:spPr>
        </p:cxnSp>
        <p:sp>
          <p:nvSpPr>
            <p:cNvPr id="5" name="Oval 4">
              <a:extLst>
                <a:ext uri="{FF2B5EF4-FFF2-40B4-BE49-F238E27FC236}">
                  <a16:creationId xmlns:a16="http://schemas.microsoft.com/office/drawing/2014/main" id="{6BB9B4B6-EC02-188D-0162-91CB0F16F409}"/>
                </a:ext>
              </a:extLst>
            </p:cNvPr>
            <p:cNvSpPr/>
            <p:nvPr/>
          </p:nvSpPr>
          <p:spPr>
            <a:xfrm rot="10800000" flipH="1">
              <a:off x="2361417" y="4572216"/>
              <a:ext cx="150520" cy="143691"/>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171FFB8-49A2-C97C-3DD3-EF4ABE6F7045}"/>
                </a:ext>
              </a:extLst>
            </p:cNvPr>
            <p:cNvSpPr/>
            <p:nvPr/>
          </p:nvSpPr>
          <p:spPr>
            <a:xfrm>
              <a:off x="704877" y="1052967"/>
              <a:ext cx="3313079" cy="2943883"/>
            </a:xfrm>
            <a:prstGeom prst="rect">
              <a:avLst/>
            </a:prstGeom>
          </p:spPr>
          <p:txBody>
            <a:bodyPr wrap="square">
              <a:spAutoFit/>
            </a:bodyPr>
            <a:lstStyle/>
            <a:p>
              <a:pPr lvl="0" algn="ctr" defTabSz="457200">
                <a:defRPr/>
              </a:pPr>
              <a:r>
                <a:rPr lang="es-ES" sz="1544" i="1" kern="0" dirty="0">
                  <a:solidFill>
                    <a:prstClr val="black"/>
                  </a:solidFill>
                </a:rPr>
                <a:t>La computación en la nube es un modelo que permite el acceso online, a distancia y bajo demanda a un conjunto de recursos personalizables (por ejemplo, redes, servidores, almacenamiento, aplicaciones y servicios) que se pueden emplear rápidamente con un mínimo esfuerzo de administración o interacción con el proveedor de servicios.
</a:t>
              </a:r>
              <a:endParaRPr kumimoji="0" lang="en-US" sz="1544" b="0"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544" b="1" i="0" u="none" strike="noStrike" kern="0" cap="none" spc="0" normalizeH="0" baseline="0" noProof="0" dirty="0">
                  <a:ln>
                    <a:noFill/>
                  </a:ln>
                  <a:solidFill>
                    <a:prstClr val="black"/>
                  </a:solidFill>
                  <a:effectLst/>
                  <a:uLnTx/>
                  <a:uFillTx/>
                </a:rPr>
                <a:t>Mell &amp; </a:t>
              </a:r>
              <a:r>
                <a:rPr kumimoji="0" lang="en-US" sz="1544" b="1" i="0" u="none" strike="noStrike" kern="0" cap="none" spc="0" normalizeH="0" baseline="0" noProof="0" dirty="0" err="1">
                  <a:ln>
                    <a:noFill/>
                  </a:ln>
                  <a:solidFill>
                    <a:prstClr val="black"/>
                  </a:solidFill>
                  <a:effectLst/>
                  <a:uLnTx/>
                  <a:uFillTx/>
                </a:rPr>
                <a:t>Grance</a:t>
              </a:r>
              <a:r>
                <a:rPr kumimoji="0" lang="en-US" sz="1544" b="1" i="0" u="none" strike="noStrike" kern="0" cap="none" spc="0" normalizeH="0" baseline="0" noProof="0" dirty="0">
                  <a:ln>
                    <a:noFill/>
                  </a:ln>
                  <a:solidFill>
                    <a:prstClr val="black"/>
                  </a:solidFill>
                  <a:effectLst/>
                  <a:uLnTx/>
                  <a:uFillTx/>
                </a:rPr>
                <a:t>, 2011</a:t>
              </a:r>
              <a:r>
                <a:rPr lang="en-US" sz="1544" kern="0" dirty="0">
                  <a:solidFill>
                    <a:prstClr val="black"/>
                  </a:solidFill>
                </a:rPr>
                <a:t>.</a:t>
              </a:r>
              <a:endParaRPr kumimoji="0" lang="en-US" sz="1544" b="0" i="0" u="none" strike="noStrike" kern="0" cap="none" spc="0" normalizeH="0" baseline="0" noProof="0" dirty="0">
                <a:ln>
                  <a:noFill/>
                </a:ln>
                <a:solidFill>
                  <a:prstClr val="black"/>
                </a:solidFill>
                <a:effectLst/>
                <a:uLnTx/>
                <a:uFillTx/>
              </a:endParaRPr>
            </a:p>
          </p:txBody>
        </p:sp>
        <p:sp>
          <p:nvSpPr>
            <p:cNvPr id="11" name="Rectangle 10">
              <a:extLst>
                <a:ext uri="{FF2B5EF4-FFF2-40B4-BE49-F238E27FC236}">
                  <a16:creationId xmlns:a16="http://schemas.microsoft.com/office/drawing/2014/main" id="{144AE17B-59A8-C148-18B2-99651A220FC3}"/>
                </a:ext>
              </a:extLst>
            </p:cNvPr>
            <p:cNvSpPr/>
            <p:nvPr/>
          </p:nvSpPr>
          <p:spPr>
            <a:xfrm>
              <a:off x="629617" y="828859"/>
              <a:ext cx="3633715" cy="3784686"/>
            </a:xfrm>
            <a:prstGeom prst="rect">
              <a:avLst/>
            </a:prstGeom>
            <a:noFill/>
            <a:ln w="19050" cap="flat" cmpd="sng" algn="ctr">
              <a:solidFill>
                <a:schemeClr val="accent3">
                  <a:lumMod val="5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AAAC1231-8283-E077-4796-BF78BB98D243}"/>
              </a:ext>
            </a:extLst>
          </p:cNvPr>
          <p:cNvGrpSpPr/>
          <p:nvPr/>
        </p:nvGrpSpPr>
        <p:grpSpPr>
          <a:xfrm>
            <a:off x="7496922" y="1173731"/>
            <a:ext cx="3643518" cy="4855409"/>
            <a:chOff x="7496922" y="1173731"/>
            <a:chExt cx="3643518" cy="4855409"/>
          </a:xfrm>
        </p:grpSpPr>
        <p:cxnSp>
          <p:nvCxnSpPr>
            <p:cNvPr id="7" name="Straight Connector 6">
              <a:extLst>
                <a:ext uri="{FF2B5EF4-FFF2-40B4-BE49-F238E27FC236}">
                  <a16:creationId xmlns:a16="http://schemas.microsoft.com/office/drawing/2014/main" id="{A1C5D545-463E-D9CB-33D4-CE1F6135DBB6}"/>
                </a:ext>
              </a:extLst>
            </p:cNvPr>
            <p:cNvCxnSpPr>
              <a:cxnSpLocks/>
            </p:cNvCxnSpPr>
            <p:nvPr/>
          </p:nvCxnSpPr>
          <p:spPr>
            <a:xfrm>
              <a:off x="7496922" y="1173740"/>
              <a:ext cx="2203551" cy="0"/>
            </a:xfrm>
            <a:prstGeom prst="line">
              <a:avLst/>
            </a:prstGeom>
            <a:noFill/>
            <a:ln w="19050" cap="flat" cmpd="sng" algn="ctr">
              <a:solidFill>
                <a:schemeClr val="accent4">
                  <a:lumMod val="50000"/>
                </a:schemeClr>
              </a:solidFill>
              <a:prstDash val="sysDot"/>
              <a:miter lim="800000"/>
            </a:ln>
            <a:effectLst/>
          </p:spPr>
        </p:cxnSp>
        <p:cxnSp>
          <p:nvCxnSpPr>
            <p:cNvPr id="8" name="Straight Connector 7">
              <a:extLst>
                <a:ext uri="{FF2B5EF4-FFF2-40B4-BE49-F238E27FC236}">
                  <a16:creationId xmlns:a16="http://schemas.microsoft.com/office/drawing/2014/main" id="{6CB42FD2-72CA-3647-629F-44D4AC5D322B}"/>
                </a:ext>
              </a:extLst>
            </p:cNvPr>
            <p:cNvCxnSpPr>
              <a:cxnSpLocks/>
            </p:cNvCxnSpPr>
            <p:nvPr/>
          </p:nvCxnSpPr>
          <p:spPr>
            <a:xfrm flipH="1" flipV="1">
              <a:off x="9700472" y="1173731"/>
              <a:ext cx="26876" cy="2377182"/>
            </a:xfrm>
            <a:prstGeom prst="line">
              <a:avLst/>
            </a:prstGeom>
            <a:noFill/>
            <a:ln w="19050" cap="flat" cmpd="sng" algn="ctr">
              <a:solidFill>
                <a:schemeClr val="accent3">
                  <a:lumMod val="50000"/>
                </a:schemeClr>
              </a:solidFill>
              <a:prstDash val="sysDot"/>
              <a:miter lim="800000"/>
            </a:ln>
            <a:effectLst/>
          </p:spPr>
        </p:cxnSp>
        <p:sp>
          <p:nvSpPr>
            <p:cNvPr id="9" name="Oval 8">
              <a:extLst>
                <a:ext uri="{FF2B5EF4-FFF2-40B4-BE49-F238E27FC236}">
                  <a16:creationId xmlns:a16="http://schemas.microsoft.com/office/drawing/2014/main" id="{74EA28DB-12BE-AC6B-82F0-05F425DFAB2F}"/>
                </a:ext>
              </a:extLst>
            </p:cNvPr>
            <p:cNvSpPr/>
            <p:nvPr/>
          </p:nvSpPr>
          <p:spPr>
            <a:xfrm rot="10800000" flipV="1">
              <a:off x="9655323" y="3550913"/>
              <a:ext cx="150520" cy="143691"/>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322CD8B-555C-6C72-F951-4FC4EF2EF4B9}"/>
                </a:ext>
              </a:extLst>
            </p:cNvPr>
            <p:cNvSpPr/>
            <p:nvPr/>
          </p:nvSpPr>
          <p:spPr>
            <a:xfrm>
              <a:off x="8375894" y="3751707"/>
              <a:ext cx="2762874" cy="1755737"/>
            </a:xfrm>
            <a:prstGeom prst="rect">
              <a:avLst/>
            </a:prstGeom>
          </p:spPr>
          <p:txBody>
            <a:bodyPr wrap="square">
              <a:spAutoFit/>
            </a:bodyPr>
            <a:lstStyle/>
            <a:p>
              <a:pPr lvl="0" algn="ctr" defTabSz="457200">
                <a:defRPr/>
              </a:pPr>
              <a:r>
                <a:rPr lang="es-ES" sz="1544" i="1" kern="0" dirty="0">
                  <a:solidFill>
                    <a:prstClr val="black"/>
                  </a:solidFill>
                </a:rPr>
                <a:t>La computación en la nube es la entrega bajo demanda de bases de datos, almacenamiento, aplicaciones y otros recursos </a:t>
              </a:r>
              <a:r>
                <a:rPr lang="es-ES" sz="1544" i="1" kern="0" dirty="0" err="1">
                  <a:solidFill>
                    <a:prstClr val="black"/>
                  </a:solidFill>
                </a:rPr>
                <a:t>TICs</a:t>
              </a:r>
              <a:r>
                <a:rPr lang="es-ES" sz="1544" i="1" kern="0" dirty="0">
                  <a:solidFill>
                    <a:prstClr val="black"/>
                  </a:solidFill>
                </a:rPr>
                <a:t> a través de Internet.
</a:t>
              </a:r>
              <a:endParaRPr kumimoji="0" lang="en-US" sz="1544" b="0"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544" b="1" i="0" u="none" strike="noStrike" kern="0" cap="none" spc="0" normalizeH="0" baseline="0" noProof="0" dirty="0">
                  <a:ln>
                    <a:noFill/>
                  </a:ln>
                  <a:solidFill>
                    <a:prstClr val="black"/>
                  </a:solidFill>
                  <a:effectLst/>
                  <a:uLnTx/>
                  <a:uFillTx/>
                </a:rPr>
                <a:t>Amazon, 2019</a:t>
              </a:r>
            </a:p>
          </p:txBody>
        </p:sp>
        <p:sp>
          <p:nvSpPr>
            <p:cNvPr id="12" name="Rectangle 11">
              <a:extLst>
                <a:ext uri="{FF2B5EF4-FFF2-40B4-BE49-F238E27FC236}">
                  <a16:creationId xmlns:a16="http://schemas.microsoft.com/office/drawing/2014/main" id="{C0BE81FD-2516-68A6-E713-BEFDE83EE105}"/>
                </a:ext>
              </a:extLst>
            </p:cNvPr>
            <p:cNvSpPr/>
            <p:nvPr/>
          </p:nvSpPr>
          <p:spPr>
            <a:xfrm>
              <a:off x="8299090" y="3622385"/>
              <a:ext cx="2841350" cy="2406755"/>
            </a:xfrm>
            <a:prstGeom prst="rect">
              <a:avLst/>
            </a:prstGeom>
            <a:noFill/>
            <a:ln w="19050" cap="flat" cmpd="sng" algn="ctr">
              <a:solidFill>
                <a:schemeClr val="accent3">
                  <a:lumMod val="5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23940C6D-1424-FA09-3885-717F50A1D6D6}"/>
              </a:ext>
            </a:extLst>
          </p:cNvPr>
          <p:cNvGrpSpPr/>
          <p:nvPr/>
        </p:nvGrpSpPr>
        <p:grpSpPr>
          <a:xfrm>
            <a:off x="4311714" y="958543"/>
            <a:ext cx="4062510" cy="4677519"/>
            <a:chOff x="4311714" y="958543"/>
            <a:chExt cx="4062510" cy="4677519"/>
          </a:xfrm>
        </p:grpSpPr>
        <p:sp>
          <p:nvSpPr>
            <p:cNvPr id="2" name="TextBox 1">
              <a:extLst>
                <a:ext uri="{FF2B5EF4-FFF2-40B4-BE49-F238E27FC236}">
                  <a16:creationId xmlns:a16="http://schemas.microsoft.com/office/drawing/2014/main" id="{B8E1C4B4-FDB9-F5E2-ED2D-EB93F9F5BBC3}"/>
                </a:ext>
              </a:extLst>
            </p:cNvPr>
            <p:cNvSpPr txBox="1"/>
            <p:nvPr/>
          </p:nvSpPr>
          <p:spPr>
            <a:xfrm>
              <a:off x="4311714" y="958543"/>
              <a:ext cx="3803504" cy="1442703"/>
            </a:xfrm>
            <a:prstGeom prst="rect">
              <a:avLst/>
            </a:prstGeom>
            <a:noFill/>
          </p:spPr>
          <p:txBody>
            <a:bodyPr wrap="square" rtlCol="0">
              <a:spAutoFit/>
            </a:bodyPr>
            <a:lstStyle/>
            <a:p>
              <a:pPr lvl="0" algn="ctr" defTabSz="457200">
                <a:defRPr/>
              </a:pPr>
              <a:r>
                <a:rPr lang="es-ES_tradnl" sz="2925" kern="0" dirty="0">
                  <a:solidFill>
                    <a:schemeClr val="accent2"/>
                  </a:solidFill>
                </a:rPr>
                <a:t>TRABAJANDO EN 
LA NUBE
</a:t>
              </a:r>
              <a:endParaRPr kumimoji="0" lang="es-ES_tradnl" sz="2925" b="0" i="0" u="none" strike="noStrike" kern="0" cap="none" spc="0" normalizeH="0" baseline="0" noProof="0" dirty="0">
                <a:ln>
                  <a:noFill/>
                </a:ln>
                <a:solidFill>
                  <a:schemeClr val="accent2"/>
                </a:solidFill>
                <a:effectLst/>
                <a:uLnTx/>
                <a:uFillTx/>
              </a:endParaRPr>
            </a:p>
          </p:txBody>
        </p:sp>
        <p:pic>
          <p:nvPicPr>
            <p:cNvPr id="16" name="Graphic 15" descr="Cloud Computing with solid fill">
              <a:extLst>
                <a:ext uri="{FF2B5EF4-FFF2-40B4-BE49-F238E27FC236}">
                  <a16:creationId xmlns:a16="http://schemas.microsoft.com/office/drawing/2014/main" id="{0B9EBE01-8C5B-BD9B-8C3B-8837F6D031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9666" y="1976971"/>
              <a:ext cx="3624558" cy="3659091"/>
            </a:xfrm>
            <a:prstGeom prst="rect">
              <a:avLst/>
            </a:prstGeom>
          </p:spPr>
        </p:pic>
      </p:grpSp>
    </p:spTree>
    <p:extLst>
      <p:ext uri="{BB962C8B-B14F-4D97-AF65-F5344CB8AC3E}">
        <p14:creationId xmlns:p14="http://schemas.microsoft.com/office/powerpoint/2010/main" val="408093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s-ES" dirty="0"/>
              <a:t>"El secreto del éxito es hacer lo común excepcionalmente bien".
</a:t>
            </a:r>
            <a:endParaRPr lang="en-GB" dirty="0"/>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John D.</a:t>
            </a:r>
            <a:r>
              <a:rPr kumimoji="0" lang="en-IE" sz="2200" b="1"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Rockefeller Jr.</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Dart arrow in the center of dartboard">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12829" r="12829"/>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4975"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1123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A4D5FE-A537-B74F-DBCD-DE74F840FF0F}"/>
              </a:ext>
            </a:extLst>
          </p:cNvPr>
          <p:cNvSpPr txBox="1"/>
          <p:nvPr/>
        </p:nvSpPr>
        <p:spPr>
          <a:xfrm>
            <a:off x="3048000" y="150614"/>
            <a:ext cx="6096000" cy="1200329"/>
          </a:xfrm>
          <a:prstGeom prst="rect">
            <a:avLst/>
          </a:prstGeom>
          <a:noFill/>
        </p:spPr>
        <p:txBody>
          <a:bodyPr wrap="square">
            <a:spAutoFit/>
          </a:bodyPr>
          <a:lstStyle/>
          <a:p>
            <a:pPr algn="ctr"/>
            <a:r>
              <a:rPr lang="en-ZA" sz="3600" dirty="0" err="1">
                <a:solidFill>
                  <a:srgbClr val="000000"/>
                </a:solidFill>
              </a:rPr>
              <a:t>Recursos</a:t>
            </a:r>
            <a:r>
              <a:rPr lang="en-ZA" sz="3600" dirty="0">
                <a:solidFill>
                  <a:srgbClr val="000000"/>
                </a:solidFill>
              </a:rPr>
              <a:t> de Google Workspace
</a:t>
            </a:r>
          </a:p>
        </p:txBody>
      </p:sp>
      <p:grpSp>
        <p:nvGrpSpPr>
          <p:cNvPr id="11" name="Group 10">
            <a:extLst>
              <a:ext uri="{FF2B5EF4-FFF2-40B4-BE49-F238E27FC236}">
                <a16:creationId xmlns:a16="http://schemas.microsoft.com/office/drawing/2014/main" id="{813CA4CD-6292-B874-B10B-1DE92DBC62F8}"/>
              </a:ext>
            </a:extLst>
          </p:cNvPr>
          <p:cNvGrpSpPr/>
          <p:nvPr/>
        </p:nvGrpSpPr>
        <p:grpSpPr>
          <a:xfrm>
            <a:off x="449087" y="1230049"/>
            <a:ext cx="11224754" cy="4582568"/>
            <a:chOff x="828522" y="1336729"/>
            <a:chExt cx="8698935" cy="4582568"/>
          </a:xfrm>
        </p:grpSpPr>
        <p:pic>
          <p:nvPicPr>
            <p:cNvPr id="4" name="Content Placeholder 3">
              <a:hlinkClick r:id="rId3"/>
              <a:extLst>
                <a:ext uri="{FF2B5EF4-FFF2-40B4-BE49-F238E27FC236}">
                  <a16:creationId xmlns:a16="http://schemas.microsoft.com/office/drawing/2014/main" id="{A9F8E2A2-1A71-2F94-08FE-A613694535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522" y="1336729"/>
              <a:ext cx="4394566" cy="2347602"/>
            </a:xfrm>
            <a:prstGeom prst="rect">
              <a:avLst/>
            </a:prstGeom>
          </p:spPr>
        </p:pic>
        <p:sp>
          <p:nvSpPr>
            <p:cNvPr id="5" name="Rectangle 4">
              <a:extLst>
                <a:ext uri="{FF2B5EF4-FFF2-40B4-BE49-F238E27FC236}">
                  <a16:creationId xmlns:a16="http://schemas.microsoft.com/office/drawing/2014/main" id="{BB8A0F70-2859-63D4-0CC1-DD228EBEDF6E}"/>
                </a:ext>
              </a:extLst>
            </p:cNvPr>
            <p:cNvSpPr/>
            <p:nvPr/>
          </p:nvSpPr>
          <p:spPr>
            <a:xfrm>
              <a:off x="907180" y="3684331"/>
              <a:ext cx="1891960" cy="369332"/>
            </a:xfrm>
            <a:prstGeom prst="rect">
              <a:avLst/>
            </a:prstGeom>
          </p:spPr>
          <p:txBody>
            <a:bodyPr wrap="none">
              <a:spAutoFit/>
            </a:bodyPr>
            <a:lstStyle/>
            <a:p>
              <a:pPr defTabSz="457200"/>
              <a:r>
                <a:rPr lang="en-US" dirty="0" err="1">
                  <a:solidFill>
                    <a:schemeClr val="accent2">
                      <a:lumMod val="75000"/>
                    </a:schemeClr>
                  </a:solidFill>
                  <a:cs typeface="Arial" panose="020B0604020202020204" pitchFamily="34" charset="0"/>
                  <a:hlinkClick r:id="rId3">
                    <a:extLst>
                      <a:ext uri="{A12FA001-AC4F-418D-AE19-62706E023703}">
                        <ahyp:hlinkClr xmlns:ahyp="http://schemas.microsoft.com/office/drawing/2018/hyperlinkcolor" val="tx"/>
                      </a:ext>
                    </a:extLst>
                  </a:hlinkClick>
                </a:rPr>
                <a:t>Píldora</a:t>
              </a:r>
              <a:r>
                <a:rPr lang="en-US" dirty="0">
                  <a:solidFill>
                    <a:schemeClr val="accent2">
                      <a:lumMod val="75000"/>
                    </a:schemeClr>
                  </a:solidFill>
                  <a:cs typeface="Arial" panose="020B0604020202020204" pitchFamily="34" charset="0"/>
                  <a:hlinkClick r:id="rId3">
                    <a:extLst>
                      <a:ext uri="{A12FA001-AC4F-418D-AE19-62706E023703}">
                        <ahyp:hlinkClr xmlns:ahyp="http://schemas.microsoft.com/office/drawing/2018/hyperlinkcolor" val="tx"/>
                      </a:ext>
                    </a:extLst>
                  </a:hlinkClick>
                </a:rPr>
                <a:t> de </a:t>
              </a:r>
              <a:r>
                <a:rPr lang="en-US" dirty="0" err="1">
                  <a:solidFill>
                    <a:schemeClr val="accent2">
                      <a:lumMod val="75000"/>
                    </a:schemeClr>
                  </a:solidFill>
                  <a:cs typeface="Arial" panose="020B0604020202020204" pitchFamily="34" charset="0"/>
                  <a:hlinkClick r:id="rId3">
                    <a:extLst>
                      <a:ext uri="{A12FA001-AC4F-418D-AE19-62706E023703}">
                        <ahyp:hlinkClr xmlns:ahyp="http://schemas.microsoft.com/office/drawing/2018/hyperlinkcolor" val="tx"/>
                      </a:ext>
                    </a:extLst>
                  </a:hlinkClick>
                </a:rPr>
                <a:t>aprendizaje</a:t>
              </a:r>
              <a:r>
                <a:rPr lang="en-US" dirty="0">
                  <a:solidFill>
                    <a:schemeClr val="accent2">
                      <a:lumMod val="75000"/>
                    </a:schemeClr>
                  </a:solidFill>
                  <a:cs typeface="Arial" panose="020B0604020202020204" pitchFamily="34" charset="0"/>
                  <a:hlinkClick r:id="rId3">
                    <a:extLst>
                      <a:ext uri="{A12FA001-AC4F-418D-AE19-62706E023703}">
                        <ahyp:hlinkClr xmlns:ahyp="http://schemas.microsoft.com/office/drawing/2018/hyperlinkcolor" val="tx"/>
                      </a:ext>
                    </a:extLst>
                  </a:hlinkClick>
                </a:rPr>
                <a:t> 1</a:t>
              </a:r>
              <a:endParaRPr lang="lt-LT" dirty="0">
                <a:solidFill>
                  <a:schemeClr val="accent2">
                    <a:lumMod val="75000"/>
                  </a:schemeClr>
                </a:solidFill>
                <a:cs typeface="Arial" panose="020B0604020202020204" pitchFamily="34" charset="0"/>
              </a:endParaRPr>
            </a:p>
          </p:txBody>
        </p:sp>
        <p:pic>
          <p:nvPicPr>
            <p:cNvPr id="6" name="Picture 5">
              <a:hlinkClick r:id="rId5"/>
              <a:extLst>
                <a:ext uri="{FF2B5EF4-FFF2-40B4-BE49-F238E27FC236}">
                  <a16:creationId xmlns:a16="http://schemas.microsoft.com/office/drawing/2014/main" id="{3EFFE02D-2E81-2911-5EA2-8A5F905101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3990" y="1363534"/>
              <a:ext cx="4133467" cy="2297714"/>
            </a:xfrm>
            <a:prstGeom prst="rect">
              <a:avLst/>
            </a:prstGeom>
          </p:spPr>
        </p:pic>
        <p:sp>
          <p:nvSpPr>
            <p:cNvPr id="7" name="Rectangle 6">
              <a:extLst>
                <a:ext uri="{FF2B5EF4-FFF2-40B4-BE49-F238E27FC236}">
                  <a16:creationId xmlns:a16="http://schemas.microsoft.com/office/drawing/2014/main" id="{B54C7013-F358-A152-6288-6DC95AB7CCBA}"/>
                </a:ext>
              </a:extLst>
            </p:cNvPr>
            <p:cNvSpPr/>
            <p:nvPr/>
          </p:nvSpPr>
          <p:spPr>
            <a:xfrm>
              <a:off x="5384125" y="3672789"/>
              <a:ext cx="2826858" cy="369332"/>
            </a:xfrm>
            <a:prstGeom prst="rect">
              <a:avLst/>
            </a:prstGeom>
          </p:spPr>
          <p:txBody>
            <a:bodyPr wrap="square">
              <a:spAutoFit/>
            </a:bodyPr>
            <a:lstStyle/>
            <a:p>
              <a:pPr algn="just" defTabSz="457200"/>
              <a:r>
                <a:rPr lang="en-US" dirty="0" err="1">
                  <a:solidFill>
                    <a:schemeClr val="accent2">
                      <a:lumMod val="75000"/>
                    </a:schemeClr>
                  </a:solidFill>
                  <a:ea typeface="Calibri" charset="0"/>
                  <a:cs typeface="Arial" panose="020B0604020202020204" pitchFamily="34" charset="0"/>
                  <a:hlinkClick r:id="rId5">
                    <a:extLst>
                      <a:ext uri="{A12FA001-AC4F-418D-AE19-62706E023703}">
                        <ahyp:hlinkClr xmlns:ahyp="http://schemas.microsoft.com/office/drawing/2018/hyperlinkcolor" val="tx"/>
                      </a:ext>
                    </a:extLst>
                  </a:hlinkClick>
                </a:rPr>
                <a:t>Píldora</a:t>
              </a:r>
              <a:r>
                <a:rPr lang="en-US" dirty="0">
                  <a:solidFill>
                    <a:schemeClr val="accent2">
                      <a:lumMod val="75000"/>
                    </a:schemeClr>
                  </a:solidFill>
                  <a:ea typeface="Calibri" charset="0"/>
                  <a:cs typeface="Arial" panose="020B0604020202020204" pitchFamily="34" charset="0"/>
                  <a:hlinkClick r:id="rId5">
                    <a:extLst>
                      <a:ext uri="{A12FA001-AC4F-418D-AE19-62706E023703}">
                        <ahyp:hlinkClr xmlns:ahyp="http://schemas.microsoft.com/office/drawing/2018/hyperlinkcolor" val="tx"/>
                      </a:ext>
                    </a:extLst>
                  </a:hlinkClick>
                </a:rPr>
                <a:t> de </a:t>
              </a:r>
              <a:r>
                <a:rPr lang="en-US" dirty="0" err="1">
                  <a:solidFill>
                    <a:schemeClr val="accent2">
                      <a:lumMod val="75000"/>
                    </a:schemeClr>
                  </a:solidFill>
                  <a:ea typeface="Calibri" charset="0"/>
                  <a:cs typeface="Arial" panose="020B0604020202020204" pitchFamily="34" charset="0"/>
                  <a:hlinkClick r:id="rId5">
                    <a:extLst>
                      <a:ext uri="{A12FA001-AC4F-418D-AE19-62706E023703}">
                        <ahyp:hlinkClr xmlns:ahyp="http://schemas.microsoft.com/office/drawing/2018/hyperlinkcolor" val="tx"/>
                      </a:ext>
                    </a:extLst>
                  </a:hlinkClick>
                </a:rPr>
                <a:t>aprendizaje</a:t>
              </a:r>
              <a:r>
                <a:rPr lang="en-US" dirty="0">
                  <a:solidFill>
                    <a:schemeClr val="accent2">
                      <a:lumMod val="75000"/>
                    </a:schemeClr>
                  </a:solidFill>
                  <a:ea typeface="Calibri" charset="0"/>
                  <a:cs typeface="Arial" panose="020B0604020202020204" pitchFamily="34" charset="0"/>
                  <a:hlinkClick r:id="rId5">
                    <a:extLst>
                      <a:ext uri="{A12FA001-AC4F-418D-AE19-62706E023703}">
                        <ahyp:hlinkClr xmlns:ahyp="http://schemas.microsoft.com/office/drawing/2018/hyperlinkcolor" val="tx"/>
                      </a:ext>
                    </a:extLst>
                  </a:hlinkClick>
                </a:rPr>
                <a:t> 2</a:t>
              </a:r>
              <a:endParaRPr lang="en-US" dirty="0">
                <a:solidFill>
                  <a:schemeClr val="accent2">
                    <a:lumMod val="75000"/>
                  </a:schemeClr>
                </a:solidFill>
                <a:ea typeface="Calibri" charset="0"/>
                <a:cs typeface="Arial" panose="020B0604020202020204" pitchFamily="34" charset="0"/>
              </a:endParaRPr>
            </a:p>
          </p:txBody>
        </p:sp>
        <p:sp>
          <p:nvSpPr>
            <p:cNvPr id="8" name="Rectangle 7">
              <a:extLst>
                <a:ext uri="{FF2B5EF4-FFF2-40B4-BE49-F238E27FC236}">
                  <a16:creationId xmlns:a16="http://schemas.microsoft.com/office/drawing/2014/main" id="{955EE7AC-5CD9-9C83-83B9-F2A6C5F21A95}"/>
                </a:ext>
              </a:extLst>
            </p:cNvPr>
            <p:cNvSpPr/>
            <p:nvPr/>
          </p:nvSpPr>
          <p:spPr>
            <a:xfrm>
              <a:off x="907180" y="5549965"/>
              <a:ext cx="2826858" cy="369332"/>
            </a:xfrm>
            <a:prstGeom prst="rect">
              <a:avLst/>
            </a:prstGeom>
          </p:spPr>
          <p:txBody>
            <a:bodyPr wrap="square">
              <a:spAutoFit/>
            </a:bodyPr>
            <a:lstStyle/>
            <a:p>
              <a:pPr algn="just" defTabSz="457200"/>
              <a:r>
                <a:rPr lang="en-US" dirty="0" err="1">
                  <a:solidFill>
                    <a:schemeClr val="accent2">
                      <a:lumMod val="75000"/>
                    </a:schemeClr>
                  </a:solidFill>
                  <a:ea typeface="Calibri" charset="0"/>
                  <a:cs typeface="Arial" panose="020B0604020202020204" pitchFamily="34" charset="0"/>
                  <a:hlinkClick r:id="rId7">
                    <a:extLst>
                      <a:ext uri="{A12FA001-AC4F-418D-AE19-62706E023703}">
                        <ahyp:hlinkClr xmlns:ahyp="http://schemas.microsoft.com/office/drawing/2018/hyperlinkcolor" val="tx"/>
                      </a:ext>
                    </a:extLst>
                  </a:hlinkClick>
                </a:rPr>
                <a:t>Píldora</a:t>
              </a:r>
              <a:r>
                <a:rPr lang="en-US" dirty="0">
                  <a:solidFill>
                    <a:schemeClr val="accent2">
                      <a:lumMod val="75000"/>
                    </a:schemeClr>
                  </a:solidFill>
                  <a:ea typeface="Calibri" charset="0"/>
                  <a:cs typeface="Arial" panose="020B0604020202020204" pitchFamily="34" charset="0"/>
                  <a:hlinkClick r:id="rId7">
                    <a:extLst>
                      <a:ext uri="{A12FA001-AC4F-418D-AE19-62706E023703}">
                        <ahyp:hlinkClr xmlns:ahyp="http://schemas.microsoft.com/office/drawing/2018/hyperlinkcolor" val="tx"/>
                      </a:ext>
                    </a:extLst>
                  </a:hlinkClick>
                </a:rPr>
                <a:t> de </a:t>
              </a:r>
              <a:r>
                <a:rPr lang="en-US" dirty="0" err="1">
                  <a:solidFill>
                    <a:schemeClr val="accent2">
                      <a:lumMod val="75000"/>
                    </a:schemeClr>
                  </a:solidFill>
                  <a:ea typeface="Calibri" charset="0"/>
                  <a:cs typeface="Arial" panose="020B0604020202020204" pitchFamily="34" charset="0"/>
                  <a:hlinkClick r:id="rId7">
                    <a:extLst>
                      <a:ext uri="{A12FA001-AC4F-418D-AE19-62706E023703}">
                        <ahyp:hlinkClr xmlns:ahyp="http://schemas.microsoft.com/office/drawing/2018/hyperlinkcolor" val="tx"/>
                      </a:ext>
                    </a:extLst>
                  </a:hlinkClick>
                </a:rPr>
                <a:t>aprendizaje</a:t>
              </a:r>
              <a:r>
                <a:rPr lang="en-US" dirty="0">
                  <a:solidFill>
                    <a:schemeClr val="accent2">
                      <a:lumMod val="75000"/>
                    </a:schemeClr>
                  </a:solidFill>
                  <a:ea typeface="Calibri" charset="0"/>
                  <a:cs typeface="Arial" panose="020B0604020202020204" pitchFamily="34" charset="0"/>
                  <a:hlinkClick r:id="rId7">
                    <a:extLst>
                      <a:ext uri="{A12FA001-AC4F-418D-AE19-62706E023703}">
                        <ahyp:hlinkClr xmlns:ahyp="http://schemas.microsoft.com/office/drawing/2018/hyperlinkcolor" val="tx"/>
                      </a:ext>
                    </a:extLst>
                  </a:hlinkClick>
                </a:rPr>
                <a:t> 3</a:t>
              </a:r>
              <a:endParaRPr lang="en-US" dirty="0">
                <a:solidFill>
                  <a:schemeClr val="accent2">
                    <a:lumMod val="75000"/>
                  </a:schemeClr>
                </a:solidFill>
                <a:ea typeface="Calibri" charset="0"/>
                <a:cs typeface="Arial" panose="020B0604020202020204" pitchFamily="34" charset="0"/>
              </a:endParaRPr>
            </a:p>
          </p:txBody>
        </p:sp>
        <p:pic>
          <p:nvPicPr>
            <p:cNvPr id="10" name="Picture 9">
              <a:hlinkClick r:id="rId7"/>
              <a:extLst>
                <a:ext uri="{FF2B5EF4-FFF2-40B4-BE49-F238E27FC236}">
                  <a16:creationId xmlns:a16="http://schemas.microsoft.com/office/drawing/2014/main" id="{C782F28D-7B28-C064-123B-E24C7ADA0290}"/>
                </a:ext>
              </a:extLst>
            </p:cNvPr>
            <p:cNvPicPr>
              <a:picLocks noChangeAspect="1"/>
            </p:cNvPicPr>
            <p:nvPr/>
          </p:nvPicPr>
          <p:blipFill rotWithShape="1">
            <a:blip r:embed="rId8">
              <a:extLst>
                <a:ext uri="{28A0092B-C50C-407E-A947-70E740481C1C}">
                  <a14:useLocalDpi xmlns:a14="http://schemas.microsoft.com/office/drawing/2010/main" val="0"/>
                </a:ext>
              </a:extLst>
            </a:blip>
            <a:srcRect l="25488" t="32927" r="21139" b="42479"/>
            <a:stretch/>
          </p:blipFill>
          <p:spPr>
            <a:xfrm>
              <a:off x="1051053" y="4427950"/>
              <a:ext cx="1974752" cy="747727"/>
            </a:xfrm>
            <a:prstGeom prst="rect">
              <a:avLst/>
            </a:prstGeom>
            <a:ln>
              <a:noFill/>
            </a:ln>
          </p:spPr>
        </p:pic>
      </p:grpSp>
    </p:spTree>
    <p:extLst>
      <p:ext uri="{BB962C8B-B14F-4D97-AF65-F5344CB8AC3E}">
        <p14:creationId xmlns:p14="http://schemas.microsoft.com/office/powerpoint/2010/main" val="399468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EB5A0714-EC86-A806-6580-E6F11719A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843" y="224852"/>
            <a:ext cx="11722308" cy="5846164"/>
          </a:xfrm>
          <a:prstGeom prst="rect">
            <a:avLst/>
          </a:prstGeom>
        </p:spPr>
      </p:pic>
    </p:spTree>
    <p:extLst>
      <p:ext uri="{BB962C8B-B14F-4D97-AF65-F5344CB8AC3E}">
        <p14:creationId xmlns:p14="http://schemas.microsoft.com/office/powerpoint/2010/main" val="1685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en-GB" b="1" dirty="0" err="1">
                <a:solidFill>
                  <a:schemeClr val="accent2"/>
                </a:solidFill>
              </a:rPr>
              <a:t>Objetivos</a:t>
            </a:r>
            <a:r>
              <a:rPr lang="en-GB" b="1" dirty="0">
                <a:solidFill>
                  <a:schemeClr val="accent2"/>
                </a:solidFill>
              </a:rPr>
              <a:t> de </a:t>
            </a:r>
            <a:r>
              <a:rPr lang="en-GB" b="1" dirty="0" err="1">
                <a:solidFill>
                  <a:schemeClr val="accent2"/>
                </a:solidFill>
              </a:rPr>
              <a:t>Aprendizaje</a:t>
            </a:r>
            <a:r>
              <a:rPr lang="en-GB" b="1" dirty="0">
                <a:solidFill>
                  <a:schemeClr val="accent2"/>
                </a:solidFill>
              </a:rPr>
              <a:t>:</a:t>
            </a:r>
          </a:p>
          <a:p>
            <a:pPr marL="342900" indent="-342900">
              <a:buClr>
                <a:schemeClr val="accent2"/>
              </a:buClr>
              <a:buFont typeface="Arial" panose="020B0604020202020204" pitchFamily="34" charset="0"/>
              <a:buChar char="•"/>
            </a:pPr>
            <a:r>
              <a:rPr lang="es-ES" dirty="0"/>
              <a:t>Comprender la importancia y los usos del Big Data, el análisis y soluciones con datos y la ética de su uso.</a:t>
            </a:r>
          </a:p>
          <a:p>
            <a:pPr marL="0" indent="0">
              <a:buClr>
                <a:schemeClr val="accent2"/>
              </a:buClr>
            </a:pPr>
            <a:endParaRPr lang="en-GB" dirty="0"/>
          </a:p>
          <a:p>
            <a:pPr marL="342900" indent="-342900">
              <a:buClr>
                <a:schemeClr val="accent2"/>
              </a:buClr>
              <a:buFont typeface="Arial" panose="020B0604020202020204" pitchFamily="34" charset="0"/>
              <a:buChar char="•"/>
            </a:pPr>
            <a:r>
              <a:rPr lang="es-ES" dirty="0"/>
              <a:t>Los alumnos serán introducidos al papel que ejerce el Big Data, la interpretación de los datos y cómo se puede aplicar al rendimiento empresarial, y la ética de la obtención de datos.</a:t>
            </a: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Objetivos de Aprendizaje:
</a:t>
            </a:r>
            <a:endParaRPr lang="en-US" dirty="0"/>
          </a:p>
        </p:txBody>
      </p:sp>
    </p:spTree>
    <p:extLst>
      <p:ext uri="{BB962C8B-B14F-4D97-AF65-F5344CB8AC3E}">
        <p14:creationId xmlns:p14="http://schemas.microsoft.com/office/powerpoint/2010/main" val="2645181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565257"/>
            <a:ext cx="10595238" cy="3995028"/>
          </a:xfrm>
        </p:spPr>
        <p:txBody>
          <a:bodyPr/>
          <a:lstStyle/>
          <a:p>
            <a:pPr marL="342900" indent="-342900">
              <a:buBlip>
                <a:blip r:embed="rId3"/>
              </a:buBlip>
            </a:pPr>
            <a:r>
              <a:rPr lang="en-GB" b="1" dirty="0" err="1">
                <a:solidFill>
                  <a:schemeClr val="accent2"/>
                </a:solidFill>
              </a:rPr>
              <a:t>Migración</a:t>
            </a:r>
            <a:r>
              <a:rPr lang="en-GB" b="1" dirty="0">
                <a:solidFill>
                  <a:schemeClr val="accent2"/>
                </a:solidFill>
              </a:rPr>
              <a:t>: </a:t>
            </a:r>
            <a:r>
              <a:rPr lang="es-ES" dirty="0"/>
              <a:t>La migración de datos a la nube presenta obstáculos que requieren de esfuerzos organizados por parte de los líderes de organizaciones y responsables de las </a:t>
            </a:r>
            <a:r>
              <a:rPr lang="es-ES" dirty="0" err="1"/>
              <a:t>TICs</a:t>
            </a:r>
            <a:r>
              <a:rPr lang="es-ES" dirty="0"/>
              <a:t>.</a:t>
            </a:r>
          </a:p>
          <a:p>
            <a:pPr marL="0" indent="0"/>
            <a:endParaRPr lang="en-GB" dirty="0"/>
          </a:p>
          <a:p>
            <a:pPr marL="342900" indent="-342900">
              <a:buBlip>
                <a:blip r:embed="rId3"/>
              </a:buBlip>
            </a:pPr>
            <a:r>
              <a:rPr lang="es-ES" b="1" dirty="0">
                <a:solidFill>
                  <a:schemeClr val="accent2"/>
                </a:solidFill>
              </a:rPr>
              <a:t>Control menos directo sobre los datos</a:t>
            </a:r>
            <a:r>
              <a:rPr lang="en-GB" b="1" dirty="0">
                <a:solidFill>
                  <a:schemeClr val="accent2"/>
                </a:solidFill>
              </a:rPr>
              <a:t>: </a:t>
            </a:r>
            <a:r>
              <a:rPr lang="es-ES" dirty="0"/>
              <a:t>Almacenar datos de forma remota y utilizar los protocolos de seguridad de forma exhaustiva puede tener un gran impacto en el procesamiento de datos de la organización.</a:t>
            </a:r>
          </a:p>
          <a:p>
            <a:pPr marL="0" indent="0"/>
            <a:endParaRPr lang="en-GB" dirty="0"/>
          </a:p>
          <a:p>
            <a:pPr marL="342900" indent="-342900">
              <a:buBlip>
                <a:blip r:embed="rId3"/>
              </a:buBlip>
            </a:pPr>
            <a:r>
              <a:rPr lang="es-ES" b="1" dirty="0">
                <a:solidFill>
                  <a:schemeClr val="accent2"/>
                </a:solidFill>
              </a:rPr>
              <a:t>Dependencia y latencia de la red</a:t>
            </a:r>
            <a:r>
              <a:rPr lang="en-GB" b="1" dirty="0">
                <a:solidFill>
                  <a:schemeClr val="accent2"/>
                </a:solidFill>
              </a:rPr>
              <a:t>: </a:t>
            </a:r>
            <a:r>
              <a:rPr lang="es-ES" dirty="0"/>
              <a:t>La disponibilidad de datos depende en su mayoría de la conexión a Internet que disponga. </a:t>
            </a: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Desafíos de Trabajar en la Nube
</a:t>
            </a:r>
            <a:endParaRPr lang="en-GB" dirty="0"/>
          </a:p>
        </p:txBody>
      </p:sp>
    </p:spTree>
    <p:extLst>
      <p:ext uri="{BB962C8B-B14F-4D97-AF65-F5344CB8AC3E}">
        <p14:creationId xmlns:p14="http://schemas.microsoft.com/office/powerpoint/2010/main" val="60868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6A2D2A-3A27-B0DD-33AD-767CF85F5E00}"/>
              </a:ext>
            </a:extLst>
          </p:cNvPr>
          <p:cNvSpPr txBox="1"/>
          <p:nvPr/>
        </p:nvSpPr>
        <p:spPr>
          <a:xfrm>
            <a:off x="0" y="179882"/>
            <a:ext cx="12110483" cy="1200329"/>
          </a:xfrm>
          <a:prstGeom prst="rect">
            <a:avLst/>
          </a:prstGeom>
          <a:noFill/>
        </p:spPr>
        <p:txBody>
          <a:bodyPr wrap="square" rtlCol="0">
            <a:spAutoFit/>
          </a:bodyPr>
          <a:lstStyle/>
          <a:p>
            <a:pPr algn="ctr"/>
            <a:r>
              <a:rPr lang="es-ES" sz="3600" dirty="0">
                <a:solidFill>
                  <a:srgbClr val="000000"/>
                </a:solidFill>
              </a:rPr>
              <a:t>¿Quiénes son los principales proveedores de nube (Cloud)?
</a:t>
            </a:r>
            <a:endParaRPr lang="en-GB" sz="3600" dirty="0">
              <a:solidFill>
                <a:srgbClr val="000000"/>
              </a:solidFill>
            </a:endParaRPr>
          </a:p>
        </p:txBody>
      </p:sp>
      <p:pic>
        <p:nvPicPr>
          <p:cNvPr id="3" name="Picture 2">
            <a:extLst>
              <a:ext uri="{FF2B5EF4-FFF2-40B4-BE49-F238E27FC236}">
                <a16:creationId xmlns:a16="http://schemas.microsoft.com/office/drawing/2014/main" id="{9119FF3F-4252-B80F-9551-C0A15AB43D87}"/>
              </a:ext>
            </a:extLst>
          </p:cNvPr>
          <p:cNvPicPr>
            <a:picLocks noChangeAspect="1"/>
          </p:cNvPicPr>
          <p:nvPr/>
        </p:nvPicPr>
        <p:blipFill rotWithShape="1">
          <a:blip r:embed="rId2">
            <a:extLst>
              <a:ext uri="{28A0092B-C50C-407E-A947-70E740481C1C}">
                <a14:useLocalDpi xmlns:a14="http://schemas.microsoft.com/office/drawing/2010/main" val="0"/>
              </a:ext>
            </a:extLst>
          </a:blip>
          <a:srcRect t="14119"/>
          <a:stretch/>
        </p:blipFill>
        <p:spPr>
          <a:xfrm>
            <a:off x="262295" y="1147730"/>
            <a:ext cx="8791764" cy="5088820"/>
          </a:xfrm>
          <a:prstGeom prst="rect">
            <a:avLst/>
          </a:prstGeom>
        </p:spPr>
      </p:pic>
      <p:sp>
        <p:nvSpPr>
          <p:cNvPr id="4" name="TextBox 3">
            <a:extLst>
              <a:ext uri="{FF2B5EF4-FFF2-40B4-BE49-F238E27FC236}">
                <a16:creationId xmlns:a16="http://schemas.microsoft.com/office/drawing/2014/main" id="{12290B7B-E236-FA63-6514-B6296A15E385}"/>
              </a:ext>
            </a:extLst>
          </p:cNvPr>
          <p:cNvSpPr txBox="1"/>
          <p:nvPr/>
        </p:nvSpPr>
        <p:spPr>
          <a:xfrm>
            <a:off x="9376363" y="2680683"/>
            <a:ext cx="2815637" cy="1938992"/>
          </a:xfrm>
          <a:prstGeom prst="rect">
            <a:avLst/>
          </a:prstGeom>
          <a:gradFill flip="none" rotWithShape="1">
            <a:gsLst>
              <a:gs pos="0">
                <a:schemeClr val="accent3">
                  <a:lumMod val="50000"/>
                </a:schemeClr>
              </a:gs>
              <a:gs pos="50000">
                <a:schemeClr val="accent3">
                  <a:lumMod val="75000"/>
                </a:schemeClr>
              </a:gs>
              <a:gs pos="100000">
                <a:schemeClr val="accent4">
                  <a:lumMod val="75000"/>
                </a:schemeClr>
              </a:gs>
            </a:gsLst>
            <a:lin ang="10800000" scaled="1"/>
            <a:tileRect/>
          </a:gradFill>
        </p:spPr>
        <p:txBody>
          <a:bodyPr wrap="square" rtlCol="0">
            <a:spAutoFit/>
          </a:bodyPr>
          <a:lstStyle/>
          <a:p>
            <a:pPr lvl="0" defTabSz="457200">
              <a:defRPr/>
            </a:pPr>
            <a:r>
              <a:rPr lang="es-ES" sz="2400" kern="0" dirty="0">
                <a:solidFill>
                  <a:schemeClr val="bg1"/>
                </a:solidFill>
              </a:rPr>
              <a:t>Adopción de la nube pública empresarial (% de encuestados que ejecutan aplicaciones)</a:t>
            </a:r>
            <a:endParaRPr kumimoji="0" lang="en-IE" sz="24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20858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6A2D2A-3A27-B0DD-33AD-767CF85F5E00}"/>
              </a:ext>
            </a:extLst>
          </p:cNvPr>
          <p:cNvSpPr txBox="1"/>
          <p:nvPr/>
        </p:nvSpPr>
        <p:spPr>
          <a:xfrm>
            <a:off x="-74428" y="179882"/>
            <a:ext cx="12046688" cy="1200329"/>
          </a:xfrm>
          <a:prstGeom prst="rect">
            <a:avLst/>
          </a:prstGeom>
          <a:noFill/>
        </p:spPr>
        <p:txBody>
          <a:bodyPr wrap="square" rtlCol="0">
            <a:spAutoFit/>
          </a:bodyPr>
          <a:lstStyle/>
          <a:p>
            <a:pPr algn="ctr"/>
            <a:r>
              <a:rPr lang="es-ES" sz="3600" dirty="0">
                <a:solidFill>
                  <a:srgbClr val="000000"/>
                </a:solidFill>
              </a:rPr>
              <a:t>¿Quiénes son los principales proveedores de nube?
</a:t>
            </a:r>
            <a:endParaRPr lang="en-GB" sz="3600" dirty="0">
              <a:solidFill>
                <a:srgbClr val="000000"/>
              </a:solidFill>
            </a:endParaRPr>
          </a:p>
        </p:txBody>
      </p:sp>
      <p:pic>
        <p:nvPicPr>
          <p:cNvPr id="5" name="Picture 4">
            <a:extLst>
              <a:ext uri="{FF2B5EF4-FFF2-40B4-BE49-F238E27FC236}">
                <a16:creationId xmlns:a16="http://schemas.microsoft.com/office/drawing/2014/main" id="{9DD3B953-72E6-E7F0-1E9F-95F5A91EE75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3011" y="1085337"/>
            <a:ext cx="1627305" cy="1220479"/>
          </a:xfrm>
          <a:prstGeom prst="rect">
            <a:avLst/>
          </a:prstGeom>
        </p:spPr>
      </p:pic>
      <p:sp>
        <p:nvSpPr>
          <p:cNvPr id="8" name="TextBox 7">
            <a:extLst>
              <a:ext uri="{FF2B5EF4-FFF2-40B4-BE49-F238E27FC236}">
                <a16:creationId xmlns:a16="http://schemas.microsoft.com/office/drawing/2014/main" id="{51009AF1-C605-4353-E2E5-5754472E04A5}"/>
              </a:ext>
            </a:extLst>
          </p:cNvPr>
          <p:cNvSpPr txBox="1"/>
          <p:nvPr/>
        </p:nvSpPr>
        <p:spPr>
          <a:xfrm>
            <a:off x="536412" y="6165262"/>
            <a:ext cx="3757790"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_tradnl" sz="1400" b="0" i="0" u="none" strike="noStrike" kern="0" cap="none" spc="0" normalizeH="0" baseline="0" noProof="0" dirty="0" err="1">
                <a:ln>
                  <a:noFill/>
                </a:ln>
                <a:solidFill>
                  <a:prstClr val="black"/>
                </a:solidFill>
                <a:effectLst/>
                <a:uLnTx/>
                <a:uFillTx/>
              </a:rPr>
              <a:t>Source</a:t>
            </a:r>
            <a:r>
              <a:rPr kumimoji="0" lang="es-ES_tradnl" sz="1400" b="0" i="0" u="none" strike="noStrike" kern="0" cap="none" spc="0" normalizeH="0" baseline="0" noProof="0" dirty="0">
                <a:ln>
                  <a:noFill/>
                </a:ln>
                <a:solidFill>
                  <a:prstClr val="black"/>
                </a:solidFill>
                <a:effectLst/>
                <a:uLnTx/>
                <a:uFillTx/>
              </a:rPr>
              <a:t>: Harvey &amp; </a:t>
            </a:r>
            <a:r>
              <a:rPr kumimoji="0" lang="es-ES_tradnl" sz="1400" b="0" i="0" u="none" strike="noStrike" kern="0" cap="none" spc="0" normalizeH="0" baseline="0" noProof="0" dirty="0" err="1">
                <a:ln>
                  <a:noFill/>
                </a:ln>
                <a:solidFill>
                  <a:prstClr val="black"/>
                </a:solidFill>
                <a:effectLst/>
                <a:uLnTx/>
                <a:uFillTx/>
              </a:rPr>
              <a:t>Patrizio</a:t>
            </a:r>
            <a:r>
              <a:rPr kumimoji="0" lang="es-ES_tradnl" sz="1400" b="0" i="0" u="none" strike="noStrike" kern="0" cap="none" spc="0" normalizeH="0" baseline="0" noProof="0" dirty="0">
                <a:ln>
                  <a:noFill/>
                </a:ln>
                <a:solidFill>
                  <a:prstClr val="black"/>
                </a:solidFill>
                <a:effectLst/>
                <a:uLnTx/>
                <a:uFillTx/>
              </a:rPr>
              <a:t>, </a:t>
            </a:r>
            <a:r>
              <a:rPr kumimoji="0" lang="es-ES_tradnl" sz="1400" b="0" i="0" u="none" strike="noStrike" kern="0" cap="none" spc="0" normalizeH="0" baseline="0" noProof="0" dirty="0" err="1">
                <a:ln>
                  <a:noFill/>
                </a:ln>
                <a:solidFill>
                  <a:prstClr val="black"/>
                </a:solidFill>
                <a:effectLst/>
                <a:uLnTx/>
                <a:uFillTx/>
              </a:rPr>
              <a:t>Datamation</a:t>
            </a:r>
            <a:r>
              <a:rPr kumimoji="0" lang="es-ES_tradnl" sz="1400" b="0" i="0" u="none" strike="noStrike" kern="0" cap="none" spc="0" normalizeH="0" baseline="0" noProof="0" dirty="0">
                <a:ln>
                  <a:noFill/>
                </a:ln>
                <a:solidFill>
                  <a:prstClr val="black"/>
                </a:solidFill>
                <a:effectLst/>
                <a:uLnTx/>
                <a:uFillTx/>
              </a:rPr>
              <a:t>, 2019</a:t>
            </a:r>
          </a:p>
        </p:txBody>
      </p:sp>
      <p:sp>
        <p:nvSpPr>
          <p:cNvPr id="9" name="Rectangle 8">
            <a:extLst>
              <a:ext uri="{FF2B5EF4-FFF2-40B4-BE49-F238E27FC236}">
                <a16:creationId xmlns:a16="http://schemas.microsoft.com/office/drawing/2014/main" id="{9E83D9EE-DBEF-9ED6-EE65-09FDA040D07D}"/>
              </a:ext>
            </a:extLst>
          </p:cNvPr>
          <p:cNvSpPr/>
          <p:nvPr/>
        </p:nvSpPr>
        <p:spPr>
          <a:xfrm>
            <a:off x="536412" y="2415677"/>
            <a:ext cx="3455637" cy="2862322"/>
          </a:xfrm>
          <a:prstGeom prst="rect">
            <a:avLst/>
          </a:prstGeom>
        </p:spPr>
        <p:txBody>
          <a:bodyPr wrap="square">
            <a:spAutoFit/>
          </a:bodyPr>
          <a:lstStyle/>
          <a:p>
            <a:pPr marL="232172" lvl="0" indent="-232172" defTabSz="457200">
              <a:buFont typeface="Arial" charset="0"/>
              <a:buChar char="•"/>
              <a:defRPr/>
            </a:pPr>
            <a:r>
              <a:rPr lang="es-ES" sz="2000" kern="0" dirty="0">
                <a:solidFill>
                  <a:prstClr val="black"/>
                </a:solidFill>
                <a:ea typeface="Times New Roman" charset="0"/>
              </a:rPr>
              <a:t>Ofrece un gran conjunto de herramientas que sigue creciendo
Mejor capacidad para gestionar grandes conjuntos de datos y usuarios
Centrados en la nube pública en lugar de la nube híbrida o privada</a:t>
            </a:r>
            <a:endParaRPr kumimoji="0" lang="es-ES_tradnl" sz="2000" b="0" i="0" u="none" strike="noStrike" kern="0" cap="none" spc="0" normalizeH="0" baseline="0" noProof="0" dirty="0">
              <a:ln>
                <a:noFill/>
              </a:ln>
              <a:solidFill>
                <a:prstClr val="black"/>
              </a:solidFill>
              <a:effectLst/>
              <a:uLnTx/>
              <a:uFillTx/>
            </a:endParaRPr>
          </a:p>
        </p:txBody>
      </p:sp>
      <p:pic>
        <p:nvPicPr>
          <p:cNvPr id="7" name="Picture 6">
            <a:extLst>
              <a:ext uri="{FF2B5EF4-FFF2-40B4-BE49-F238E27FC236}">
                <a16:creationId xmlns:a16="http://schemas.microsoft.com/office/drawing/2014/main" id="{DC829B9F-9E18-CD22-5C4D-B3C18893ABD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1945" t="7691" r="23750" b="6871"/>
          <a:stretch/>
        </p:blipFill>
        <p:spPr>
          <a:xfrm>
            <a:off x="5602724" y="1085336"/>
            <a:ext cx="1379095" cy="1220479"/>
          </a:xfrm>
          <a:prstGeom prst="rect">
            <a:avLst/>
          </a:prstGeom>
        </p:spPr>
      </p:pic>
      <p:sp>
        <p:nvSpPr>
          <p:cNvPr id="10" name="Rectangle 9">
            <a:extLst>
              <a:ext uri="{FF2B5EF4-FFF2-40B4-BE49-F238E27FC236}">
                <a16:creationId xmlns:a16="http://schemas.microsoft.com/office/drawing/2014/main" id="{04E26385-882C-B749-16EB-28452869E6FA}"/>
              </a:ext>
            </a:extLst>
          </p:cNvPr>
          <p:cNvSpPr/>
          <p:nvPr/>
        </p:nvSpPr>
        <p:spPr>
          <a:xfrm>
            <a:off x="4761187" y="2427683"/>
            <a:ext cx="3074146" cy="3477875"/>
          </a:xfrm>
          <a:prstGeom prst="rect">
            <a:avLst/>
          </a:prstGeom>
        </p:spPr>
        <p:txBody>
          <a:bodyPr wrap="square">
            <a:spAutoFit/>
          </a:bodyPr>
          <a:lstStyle/>
          <a:p>
            <a:pPr marL="232172" lvl="0" indent="-232172" defTabSz="457200">
              <a:buFont typeface="Arial" charset="0"/>
              <a:buChar char="•"/>
              <a:defRPr/>
            </a:pPr>
            <a:r>
              <a:rPr lang="es-ES" sz="2000" kern="0" dirty="0">
                <a:solidFill>
                  <a:prstClr val="black"/>
                </a:solidFill>
              </a:rPr>
              <a:t>Requiere conocimientos técnicos</a:t>
            </a:r>
          </a:p>
          <a:p>
            <a:pPr marL="232172" lvl="0" indent="-232172" defTabSz="457200">
              <a:buFont typeface="Arial" charset="0"/>
              <a:buChar char="•"/>
              <a:defRPr/>
            </a:pPr>
            <a:endParaRPr lang="es-ES" sz="2000" kern="0" dirty="0">
              <a:solidFill>
                <a:prstClr val="black"/>
              </a:solidFill>
            </a:endParaRPr>
          </a:p>
          <a:p>
            <a:pPr marL="232172" lvl="0" indent="-232172" defTabSz="457200">
              <a:buFont typeface="Arial" charset="0"/>
              <a:buChar char="•"/>
              <a:defRPr/>
            </a:pPr>
            <a:r>
              <a:rPr lang="es-ES" sz="2000" kern="0" dirty="0">
                <a:solidFill>
                  <a:prstClr val="black"/>
                </a:solidFill>
              </a:rPr>
              <a:t>Herramienta líder en la industria de la inteligencia artificial, aprendizaje automático y análisis de datos</a:t>
            </a:r>
          </a:p>
          <a:p>
            <a:pPr marL="232172" lvl="0" indent="-232172" defTabSz="457200">
              <a:buFont typeface="Arial" charset="0"/>
              <a:buChar char="•"/>
              <a:defRPr/>
            </a:pPr>
            <a:endParaRPr lang="es-ES" sz="2000" kern="0" dirty="0">
              <a:solidFill>
                <a:prstClr val="black"/>
              </a:solidFill>
            </a:endParaRPr>
          </a:p>
          <a:p>
            <a:pPr marL="232172" lvl="0" indent="-232172" defTabSz="457200">
              <a:buFont typeface="Arial" charset="0"/>
              <a:buChar char="•"/>
              <a:defRPr/>
            </a:pPr>
            <a:r>
              <a:rPr lang="es-ES" sz="2000" kern="0" dirty="0">
                <a:solidFill>
                  <a:prstClr val="black"/>
                </a:solidFill>
              </a:rPr>
              <a:t>Carece de un fuerte enfoque empresarial</a:t>
            </a:r>
            <a:endParaRPr kumimoji="0" lang="es-ES_tradnl" sz="2000" b="0" i="0" u="none" strike="noStrike" kern="0" cap="none" spc="0" normalizeH="0" baseline="0" noProof="0" dirty="0">
              <a:ln>
                <a:noFill/>
              </a:ln>
              <a:solidFill>
                <a:prstClr val="black"/>
              </a:solidFill>
              <a:effectLst/>
              <a:uLnTx/>
              <a:uFillTx/>
            </a:endParaRPr>
          </a:p>
        </p:txBody>
      </p:sp>
      <p:pic>
        <p:nvPicPr>
          <p:cNvPr id="6" name="Picture 5">
            <a:extLst>
              <a:ext uri="{FF2B5EF4-FFF2-40B4-BE49-F238E27FC236}">
                <a16:creationId xmlns:a16="http://schemas.microsoft.com/office/drawing/2014/main" id="{61DA3DE4-0C91-6A83-7BB3-4F206BB2F2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2241" y="1321598"/>
            <a:ext cx="2487097" cy="747953"/>
          </a:xfrm>
          <a:prstGeom prst="rect">
            <a:avLst/>
          </a:prstGeom>
        </p:spPr>
      </p:pic>
      <p:sp>
        <p:nvSpPr>
          <p:cNvPr id="11" name="TextBox 10">
            <a:extLst>
              <a:ext uri="{FF2B5EF4-FFF2-40B4-BE49-F238E27FC236}">
                <a16:creationId xmlns:a16="http://schemas.microsoft.com/office/drawing/2014/main" id="{548B5A2F-3B4D-313D-903A-167A77164749}"/>
              </a:ext>
            </a:extLst>
          </p:cNvPr>
          <p:cNvSpPr txBox="1"/>
          <p:nvPr/>
        </p:nvSpPr>
        <p:spPr>
          <a:xfrm>
            <a:off x="8982240" y="2427683"/>
            <a:ext cx="2909953" cy="2554545"/>
          </a:xfrm>
          <a:prstGeom prst="rect">
            <a:avLst/>
          </a:prstGeom>
          <a:noFill/>
        </p:spPr>
        <p:txBody>
          <a:bodyPr wrap="square" rtlCol="0">
            <a:spAutoFit/>
          </a:bodyPr>
          <a:lstStyle/>
          <a:p>
            <a:pPr marL="278606" lvl="0" indent="-278606" defTabSz="457200">
              <a:buFont typeface="Arial" charset="0"/>
              <a:buChar char="•"/>
              <a:defRPr/>
            </a:pPr>
            <a:r>
              <a:rPr lang="es-ES" sz="2000" kern="0" dirty="0">
                <a:solidFill>
                  <a:prstClr val="black"/>
                </a:solidFill>
              </a:rPr>
              <a:t>Infraestructura de nube de gran solidez</a:t>
            </a:r>
          </a:p>
          <a:p>
            <a:pPr marL="278606" lvl="0" indent="-278606" defTabSz="457200">
              <a:buFont typeface="Arial" charset="0"/>
              <a:buChar char="•"/>
              <a:defRPr/>
            </a:pPr>
            <a:endParaRPr lang="es-ES" sz="2000" kern="0" dirty="0">
              <a:solidFill>
                <a:prstClr val="black"/>
              </a:solidFill>
            </a:endParaRPr>
          </a:p>
          <a:p>
            <a:pPr marL="278606" lvl="0" indent="-278606" defTabSz="457200">
              <a:buFont typeface="Arial" charset="0"/>
              <a:buChar char="•"/>
              <a:defRPr/>
            </a:pPr>
            <a:r>
              <a:rPr lang="es-ES" sz="2000" kern="0" dirty="0">
                <a:solidFill>
                  <a:prstClr val="black"/>
                </a:solidFill>
              </a:rPr>
              <a:t>Enfoque empresarial (compatible con Windows)</a:t>
            </a:r>
          </a:p>
          <a:p>
            <a:pPr marL="278606" lvl="0" indent="-278606" defTabSz="457200">
              <a:buFont typeface="Arial" charset="0"/>
              <a:buChar char="•"/>
              <a:defRPr/>
            </a:pPr>
            <a:endParaRPr lang="es-ES" sz="2000" kern="0" dirty="0">
              <a:solidFill>
                <a:prstClr val="black"/>
              </a:solidFill>
            </a:endParaRPr>
          </a:p>
          <a:p>
            <a:pPr marL="278606" lvl="0" indent="-278606" defTabSz="457200">
              <a:buFont typeface="Arial" charset="0"/>
              <a:buChar char="•"/>
              <a:defRPr/>
            </a:pPr>
            <a:r>
              <a:rPr lang="es-ES" sz="2000" kern="0" dirty="0">
                <a:solidFill>
                  <a:prstClr val="black"/>
                </a:solidFill>
              </a:rPr>
              <a:t>Nube híbrida</a:t>
            </a:r>
            <a:endParaRPr kumimoji="0" lang="es-ES_tradnl" sz="20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58502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Elegir las Soluciones Tecnológicas Adecuadas
</a:t>
            </a:r>
            <a:endParaRPr lang="en-GB" dirty="0"/>
          </a:p>
        </p:txBody>
      </p:sp>
      <p:graphicFrame>
        <p:nvGraphicFramePr>
          <p:cNvPr id="12" name="Diagram 11">
            <a:extLst>
              <a:ext uri="{FF2B5EF4-FFF2-40B4-BE49-F238E27FC236}">
                <a16:creationId xmlns:a16="http://schemas.microsoft.com/office/drawing/2014/main" id="{10784044-F173-61D6-7C1C-9E0950A57F47}"/>
              </a:ext>
            </a:extLst>
          </p:cNvPr>
          <p:cNvGraphicFramePr/>
          <p:nvPr>
            <p:extLst>
              <p:ext uri="{D42A27DB-BD31-4B8C-83A1-F6EECF244321}">
                <p14:modId xmlns:p14="http://schemas.microsoft.com/office/powerpoint/2010/main" val="3361677840"/>
              </p:ext>
            </p:extLst>
          </p:nvPr>
        </p:nvGraphicFramePr>
        <p:xfrm>
          <a:off x="856390" y="664711"/>
          <a:ext cx="10479218" cy="5253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a:extLst>
              <a:ext uri="{FF2B5EF4-FFF2-40B4-BE49-F238E27FC236}">
                <a16:creationId xmlns:a16="http://schemas.microsoft.com/office/drawing/2014/main" id="{C5C21F72-CE4F-B288-2831-81E9BAB211B7}"/>
              </a:ext>
            </a:extLst>
          </p:cNvPr>
          <p:cNvSpPr/>
          <p:nvPr/>
        </p:nvSpPr>
        <p:spPr>
          <a:xfrm>
            <a:off x="856390" y="3726521"/>
            <a:ext cx="9878518" cy="524656"/>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400" dirty="0">
                <a:solidFill>
                  <a:srgbClr val="000000"/>
                </a:solidFill>
                <a:effectLst>
                  <a:outerShdw blurRad="38100" dist="38100" dir="2700000" algn="tl">
                    <a:srgbClr val="000000">
                      <a:alpha val="43137"/>
                    </a:srgbClr>
                  </a:outerShdw>
                </a:effectLst>
              </a:rPr>
              <a:t>EQUIPO CAPACITADO INVOLUCRADO EN EL PROCESO</a:t>
            </a:r>
            <a:endParaRPr lang="en-ZA" sz="24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80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2C5F1448-11FB-41ED-8DEC-FF12873F556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96451E2A-00C5-4683-9EE6-C9E7C3B9B46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BC15943C-B5AF-403F-85F9-BA617DA9F35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dgm id="{F7CF5E9F-FF37-493C-A2ED-D6790744888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457200" indent="-457200">
              <a:buClr>
                <a:schemeClr val="accent2"/>
              </a:buClr>
              <a:buFont typeface="+mj-lt"/>
              <a:buAutoNum type="arabicPeriod"/>
            </a:pPr>
            <a:r>
              <a:rPr lang="es-ES" dirty="0"/>
              <a:t>Definir objetivos comerciales claros en la fase inicial del proceso de selección, para garantizar que el nivel de éxito o fracaso se pueda medir adecuadamente.</a:t>
            </a:r>
            <a:endParaRPr lang="en-GB" dirty="0"/>
          </a:p>
          <a:p>
            <a:pPr marL="342900" indent="-342900">
              <a:buBlip>
                <a:blip r:embed="rId3"/>
              </a:buBlip>
            </a:pPr>
            <a:endParaRPr lang="en-GB" dirty="0"/>
          </a:p>
          <a:p>
            <a:pPr marL="342900" indent="-342900">
              <a:buBlip>
                <a:blip r:embed="rId3"/>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Elegir las Soluciones Tecnológicas Adecuadas
</a:t>
            </a:r>
            <a:endParaRPr lang="en-GB" dirty="0"/>
          </a:p>
        </p:txBody>
      </p:sp>
    </p:spTree>
    <p:extLst>
      <p:ext uri="{BB962C8B-B14F-4D97-AF65-F5344CB8AC3E}">
        <p14:creationId xmlns:p14="http://schemas.microsoft.com/office/powerpoint/2010/main" val="186421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457200" indent="-457200">
              <a:buClr>
                <a:schemeClr val="accent2"/>
              </a:buClr>
              <a:buFont typeface="+mj-lt"/>
              <a:buAutoNum type="arabicPeriod" startAt="2"/>
            </a:pPr>
            <a:r>
              <a:rPr lang="es-ES" dirty="0"/>
              <a:t>Crea una lista de criterios y pondéralos según las necesidades. La lista podría incluir fuentes de datos, interfaz de usuario, desarrollo de informes y demás. Las características "imprescindibles" deben identificarse y priorizarse sobre las características “deseables" , con puntos clave de evaluación como:</a:t>
            </a:r>
          </a:p>
          <a:p>
            <a:pPr marL="457200" indent="-457200">
              <a:buClr>
                <a:schemeClr val="accent2"/>
              </a:buClr>
              <a:buFont typeface="+mj-lt"/>
              <a:buAutoNum type="arabicPeriod" startAt="2"/>
            </a:pPr>
            <a:endParaRPr lang="en-GB" dirty="0"/>
          </a:p>
          <a:p>
            <a:pPr marL="457200" indent="-457200">
              <a:buClr>
                <a:schemeClr val="accent2"/>
              </a:buClr>
              <a:buFont typeface="+mj-lt"/>
              <a:buAutoNum type="alphaLcParenR"/>
            </a:pPr>
            <a:r>
              <a:rPr lang="es-ES" dirty="0"/>
              <a:t>Capacidades de recursos humanos
Valor a largo plazo
Seguridad y cumplimiento </a:t>
            </a:r>
            <a:endParaRPr lang="en-GB" dirty="0"/>
          </a:p>
          <a:p>
            <a:pPr marL="342900" indent="-342900">
              <a:buBlip>
                <a:blip r:embed="rId3"/>
              </a:buBlip>
            </a:pPr>
            <a:endParaRPr lang="en-GB" dirty="0"/>
          </a:p>
          <a:p>
            <a:pPr marL="342900" indent="-342900">
              <a:buBlip>
                <a:blip r:embed="rId3"/>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Elegir las Soluciones Tecnológicas Adecuadas
</a:t>
            </a:r>
            <a:endParaRPr lang="en-GB" dirty="0"/>
          </a:p>
        </p:txBody>
      </p:sp>
    </p:spTree>
    <p:extLst>
      <p:ext uri="{BB962C8B-B14F-4D97-AF65-F5344CB8AC3E}">
        <p14:creationId xmlns:p14="http://schemas.microsoft.com/office/powerpoint/2010/main" val="1659848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457200" indent="-457200">
              <a:buClr>
                <a:schemeClr val="accent2"/>
              </a:buClr>
              <a:buFont typeface="+mj-lt"/>
              <a:buAutoNum type="arabicPeriod" startAt="3"/>
            </a:pPr>
            <a:r>
              <a:rPr lang="es-ES" dirty="0"/>
              <a:t>Identifique una larga lista de posibles proveedores antes de reducirlos a una lista corta de 3-5 productos para ayudar en la decisión final. </a:t>
            </a:r>
            <a:endParaRPr lang="en-GB" dirty="0"/>
          </a:p>
          <a:p>
            <a:pPr marL="342900" indent="-342900">
              <a:buBlip>
                <a:blip r:embed="rId3"/>
              </a:buBlip>
            </a:pPr>
            <a:endParaRPr lang="en-GB" dirty="0"/>
          </a:p>
          <a:p>
            <a:pPr marL="0" indent="0"/>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Elegir las Soluciones Tecnológicas Adecuadas
</a:t>
            </a:r>
            <a:endParaRPr lang="en-GB" dirty="0"/>
          </a:p>
        </p:txBody>
      </p:sp>
    </p:spTree>
    <p:extLst>
      <p:ext uri="{BB962C8B-B14F-4D97-AF65-F5344CB8AC3E}">
        <p14:creationId xmlns:p14="http://schemas.microsoft.com/office/powerpoint/2010/main" val="1999386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Clr>
                <a:schemeClr val="accent2"/>
              </a:buClr>
              <a:buBlip>
                <a:blip r:embed="rId3"/>
              </a:buBlip>
            </a:pPr>
            <a:r>
              <a:rPr lang="es-ES" dirty="0"/>
              <a:t>Una pequeña empresa de consultoría desea actualizar su sistema en la nube. </a:t>
            </a:r>
          </a:p>
          <a:p>
            <a:pPr marL="0" indent="0">
              <a:buClr>
                <a:schemeClr val="accent2"/>
              </a:buClr>
            </a:pPr>
            <a:endParaRPr lang="en-GB" dirty="0"/>
          </a:p>
          <a:p>
            <a:pPr marL="342900" indent="-342900">
              <a:buClr>
                <a:schemeClr val="accent2"/>
              </a:buClr>
              <a:buFont typeface="Arial" panose="020B0604020202020204" pitchFamily="34" charset="0"/>
              <a:buChar char="•"/>
            </a:pPr>
            <a:r>
              <a:rPr lang="es-ES" dirty="0"/>
              <a:t>Consulta los servicios online basados en la nube y justifica tu elección según las soluciones que ofrece y su precio. Consulta los principales proveedores, pero no te olvides de buscar servicios alternativos. </a:t>
            </a: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Actividad</a:t>
            </a:r>
            <a:endParaRPr lang="en-GB" dirty="0"/>
          </a:p>
        </p:txBody>
      </p:sp>
      <p:sp>
        <p:nvSpPr>
          <p:cNvPr id="6" name="Rectangle 5">
            <a:extLst>
              <a:ext uri="{FF2B5EF4-FFF2-40B4-BE49-F238E27FC236}">
                <a16:creationId xmlns:a16="http://schemas.microsoft.com/office/drawing/2014/main" id="{5A08AEE7-8E0C-7EDE-70C8-5DB948865D1A}"/>
              </a:ext>
            </a:extLst>
          </p:cNvPr>
          <p:cNvSpPr/>
          <p:nvPr/>
        </p:nvSpPr>
        <p:spPr>
          <a:xfrm>
            <a:off x="1547680" y="5091555"/>
            <a:ext cx="9750708" cy="1000274"/>
          </a:xfrm>
          <a:prstGeom prst="rect">
            <a:avLst/>
          </a:prstGeom>
        </p:spPr>
        <p:txBody>
          <a:bodyPr wrap="square">
            <a:spAutoFit/>
          </a:bodyPr>
          <a:lstStyle/>
          <a:p>
            <a:pPr defTabSz="457200"/>
            <a:endParaRPr lang="en-US" sz="2000" dirty="0">
              <a:solidFill>
                <a:schemeClr val="accent2">
                  <a:lumMod val="75000"/>
                </a:schemeClr>
              </a:solidFill>
              <a:latin typeface="Arial" panose="020B0604020202020204" pitchFamily="34" charset="0"/>
              <a:ea typeface="Times New Roman" charset="0"/>
              <a:cs typeface="Arial" panose="020B0604020202020204" pitchFamily="34" charset="0"/>
            </a:endParaRPr>
          </a:p>
          <a:p>
            <a:pPr defTabSz="457200"/>
            <a:endParaRPr lang="en-US" sz="1950" dirty="0">
              <a:solidFill>
                <a:prstClr val="black"/>
              </a:solidFill>
              <a:latin typeface="Arial" panose="020B0604020202020204" pitchFamily="34" charset="0"/>
              <a:ea typeface="Times New Roman" charset="0"/>
              <a:cs typeface="Arial" panose="020B0604020202020204" pitchFamily="34" charset="0"/>
            </a:endParaRPr>
          </a:p>
          <a:p>
            <a:pPr marL="278606" indent="-278606" defTabSz="457200">
              <a:buFont typeface="Arial" panose="020B0604020202020204" pitchFamily="34" charset="0"/>
              <a:buChar char="•"/>
            </a:pPr>
            <a:endParaRPr lang="en-US" sz="1950" dirty="0">
              <a:solidFill>
                <a:prstClr val="black"/>
              </a:solidFill>
              <a:latin typeface="Arial" panose="020B0604020202020204" pitchFamily="34" charset="0"/>
              <a:ea typeface="Calibri" charset="0"/>
              <a:cs typeface="Arial" panose="020B0604020202020204" pitchFamily="34" charset="0"/>
            </a:endParaRPr>
          </a:p>
        </p:txBody>
      </p:sp>
      <p:pic>
        <p:nvPicPr>
          <p:cNvPr id="7" name="Gráfico 3" descr="Cámara de vídeo con relleno sólido">
            <a:extLst>
              <a:ext uri="{FF2B5EF4-FFF2-40B4-BE49-F238E27FC236}">
                <a16:creationId xmlns:a16="http://schemas.microsoft.com/office/drawing/2014/main" id="{640C22B9-A846-3C4F-95C8-00D4114F134E}"/>
              </a:ext>
            </a:extLst>
          </p:cNvPr>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380" y="5200636"/>
            <a:ext cx="749300" cy="749300"/>
          </a:xfrm>
          <a:prstGeom prst="rect">
            <a:avLst/>
          </a:prstGeom>
        </p:spPr>
      </p:pic>
      <p:sp>
        <p:nvSpPr>
          <p:cNvPr id="8" name="Rectangle 7">
            <a:extLst>
              <a:ext uri="{FF2B5EF4-FFF2-40B4-BE49-F238E27FC236}">
                <a16:creationId xmlns:a16="http://schemas.microsoft.com/office/drawing/2014/main" id="{38DCFA79-BE61-8335-3480-A5C1288C68E5}"/>
              </a:ext>
            </a:extLst>
          </p:cNvPr>
          <p:cNvSpPr/>
          <p:nvPr/>
        </p:nvSpPr>
        <p:spPr>
          <a:xfrm>
            <a:off x="5721246" y="5512110"/>
            <a:ext cx="4065002"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defTabSz="457200"/>
            <a:r>
              <a:rPr lang="en-US" sz="1400" dirty="0">
                <a:solidFill>
                  <a:srgbClr val="0D9390">
                    <a:lumMod val="75000"/>
                  </a:srgb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https://www.youtube.com/watch?v=hZLBcHYrIU4</a:t>
            </a:r>
            <a:r>
              <a:rPr lang="en-US" sz="1400" dirty="0">
                <a:solidFill>
                  <a:srgbClr val="0D9390">
                    <a:lumMod val="75000"/>
                  </a:srgbClr>
                </a:solidFill>
                <a:latin typeface="Arial" panose="020B0604020202020204" pitchFamily="34" charset="0"/>
                <a:cs typeface="Arial" panose="020B0604020202020204" pitchFamily="34" charset="0"/>
              </a:rPr>
              <a:t> </a:t>
            </a:r>
          </a:p>
        </p:txBody>
      </p:sp>
      <p:sp>
        <p:nvSpPr>
          <p:cNvPr id="9" name="Rectangle 8">
            <a:extLst>
              <a:ext uri="{FF2B5EF4-FFF2-40B4-BE49-F238E27FC236}">
                <a16:creationId xmlns:a16="http://schemas.microsoft.com/office/drawing/2014/main" id="{47955D25-7D2A-AE0A-712D-6BFF0020C2FE}"/>
              </a:ext>
            </a:extLst>
          </p:cNvPr>
          <p:cNvSpPr/>
          <p:nvPr/>
        </p:nvSpPr>
        <p:spPr>
          <a:xfrm>
            <a:off x="1547680" y="5485895"/>
            <a:ext cx="4065001" cy="338554"/>
          </a:xfrm>
          <a:prstGeom prst="rect">
            <a:avLst/>
          </a:prstGeom>
          <a:solidFill>
            <a:schemeClr val="accent2"/>
          </a:solidFill>
        </p:spPr>
        <p:txBody>
          <a:bodyPr wrap="square">
            <a:spAutoFit/>
          </a:bodyPr>
          <a:lstStyle/>
          <a:p>
            <a:r>
              <a:rPr lang="en-GB" sz="1600" dirty="0">
                <a:solidFill>
                  <a:srgbClr val="000000"/>
                </a:solidFill>
                <a:ea typeface="Calibri" charset="0"/>
                <a:cs typeface="Times New Roman" charset="0"/>
              </a:rPr>
              <a:t>Driving student success with Google Cloud</a:t>
            </a:r>
            <a:r>
              <a:rPr lang="lt-LT" sz="1600" dirty="0">
                <a:solidFill>
                  <a:srgbClr val="000000"/>
                </a:solidFill>
                <a:ea typeface="Calibri" charset="0"/>
                <a:cs typeface="Times New Roman" charset="0"/>
              </a:rPr>
              <a:t> </a:t>
            </a:r>
            <a:endParaRPr lang="en-US" sz="1600" dirty="0">
              <a:solidFill>
                <a:srgbClr val="000000"/>
              </a:solidFill>
              <a:ea typeface="Calibri" charset="0"/>
              <a:cs typeface="Times New Roman" charset="0"/>
            </a:endParaRPr>
          </a:p>
        </p:txBody>
      </p:sp>
    </p:spTree>
    <p:extLst>
      <p:ext uri="{BB962C8B-B14F-4D97-AF65-F5344CB8AC3E}">
        <p14:creationId xmlns:p14="http://schemas.microsoft.com/office/powerpoint/2010/main" val="324213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s-ES" dirty="0"/>
              <a:t>Es imprescindible la traducción eficiente de los conocimientos del equipo en materia de datos en acciones que apoyen el crecimiento del negocio.</a:t>
            </a:r>
          </a:p>
          <a:p>
            <a:pPr marL="342900" indent="-342900">
              <a:buClr>
                <a:schemeClr val="accent2"/>
              </a:buClr>
              <a:buBlip>
                <a:blip r:embed="rId3"/>
              </a:buBlip>
            </a:pPr>
            <a:endParaRPr lang="es-ES" dirty="0"/>
          </a:p>
          <a:p>
            <a:pPr marL="342900" indent="-342900">
              <a:buClr>
                <a:schemeClr val="accent2"/>
              </a:buClr>
              <a:buBlip>
                <a:blip r:embed="rId3"/>
              </a:buBlip>
            </a:pPr>
            <a:r>
              <a:rPr lang="es-ES" dirty="0"/>
              <a:t>¿Qué se necesita para ser una empresa basada en datos?</a:t>
            </a: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Interpretación y Uso de Datos
</a:t>
            </a:r>
            <a:endParaRPr lang="en-GB" dirty="0"/>
          </a:p>
        </p:txBody>
      </p:sp>
      <p:sp>
        <p:nvSpPr>
          <p:cNvPr id="19" name="Rectangle 18">
            <a:extLst>
              <a:ext uri="{FF2B5EF4-FFF2-40B4-BE49-F238E27FC236}">
                <a16:creationId xmlns:a16="http://schemas.microsoft.com/office/drawing/2014/main" id="{D5D3FEB4-59EB-F420-8E2E-92F2136C023A}"/>
              </a:ext>
            </a:extLst>
          </p:cNvPr>
          <p:cNvSpPr/>
          <p:nvPr/>
        </p:nvSpPr>
        <p:spPr>
          <a:xfrm>
            <a:off x="3803494" y="5408629"/>
            <a:ext cx="7702135"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lt-LT" sz="1400" dirty="0"/>
              <a:t>https://www.ted.com/talks/vidas_raudonis_why_we_should_not_be_afraid_of_industrial_revolution</a:t>
            </a:r>
          </a:p>
        </p:txBody>
      </p:sp>
      <p:sp>
        <p:nvSpPr>
          <p:cNvPr id="20" name="Rectangle 19">
            <a:extLst>
              <a:ext uri="{FF2B5EF4-FFF2-40B4-BE49-F238E27FC236}">
                <a16:creationId xmlns:a16="http://schemas.microsoft.com/office/drawing/2014/main" id="{281E82D2-D77C-41D2-8F4C-FB051F2EB78F}"/>
              </a:ext>
            </a:extLst>
          </p:cNvPr>
          <p:cNvSpPr/>
          <p:nvPr/>
        </p:nvSpPr>
        <p:spPr>
          <a:xfrm>
            <a:off x="1753482" y="5377852"/>
            <a:ext cx="1986926" cy="338554"/>
          </a:xfrm>
          <a:prstGeom prst="rect">
            <a:avLst/>
          </a:prstGeom>
          <a:solidFill>
            <a:schemeClr val="accent2"/>
          </a:solidFill>
        </p:spPr>
        <p:txBody>
          <a:bodyPr wrap="square">
            <a:spAutoFit/>
          </a:bodyPr>
          <a:lstStyle/>
          <a:p>
            <a:pPr algn="just"/>
            <a:r>
              <a:rPr lang="lt-LT" sz="1600" dirty="0">
                <a:solidFill>
                  <a:srgbClr val="000000"/>
                </a:solidFill>
                <a:ea typeface="Calibri" charset="0"/>
                <a:cs typeface="Times New Roman" charset="0"/>
              </a:rPr>
              <a:t>Industrial revoluton</a:t>
            </a:r>
            <a:endParaRPr lang="en-ZA" sz="1600" dirty="0">
              <a:solidFill>
                <a:srgbClr val="000000"/>
              </a:solidFill>
              <a:ea typeface="Calibri" charset="0"/>
              <a:cs typeface="Times New Roman" charset="0"/>
            </a:endParaRPr>
          </a:p>
        </p:txBody>
      </p:sp>
      <p:pic>
        <p:nvPicPr>
          <p:cNvPr id="7" name="Gráfico 3" descr="Cámara de vídeo con relleno sólido">
            <a:extLst>
              <a:ext uri="{FF2B5EF4-FFF2-40B4-BE49-F238E27FC236}">
                <a16:creationId xmlns:a16="http://schemas.microsoft.com/office/drawing/2014/main" id="{48499BAA-69D6-808E-1D1A-8455F6ED61D6}"/>
              </a:ext>
            </a:extLst>
          </p:cNvPr>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1096" y="5033979"/>
            <a:ext cx="749300" cy="749300"/>
          </a:xfrm>
          <a:prstGeom prst="rect">
            <a:avLst/>
          </a:prstGeom>
        </p:spPr>
      </p:pic>
    </p:spTree>
    <p:extLst>
      <p:ext uri="{BB962C8B-B14F-4D97-AF65-F5344CB8AC3E}">
        <p14:creationId xmlns:p14="http://schemas.microsoft.com/office/powerpoint/2010/main" val="319523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Interpretación y Uso de Datos
</a:t>
            </a:r>
            <a:endParaRPr lang="en-GB" dirty="0"/>
          </a:p>
        </p:txBody>
      </p:sp>
      <p:sp>
        <p:nvSpPr>
          <p:cNvPr id="8" name="Rectangle 7">
            <a:extLst>
              <a:ext uri="{FF2B5EF4-FFF2-40B4-BE49-F238E27FC236}">
                <a16:creationId xmlns:a16="http://schemas.microsoft.com/office/drawing/2014/main" id="{3274CC7D-E4CD-76B6-9EC4-BC225D1CF0BC}"/>
              </a:ext>
            </a:extLst>
          </p:cNvPr>
          <p:cNvSpPr/>
          <p:nvPr/>
        </p:nvSpPr>
        <p:spPr>
          <a:xfrm>
            <a:off x="947115" y="3824046"/>
            <a:ext cx="2080241" cy="1443087"/>
          </a:xfrm>
          <a:prstGeom prst="rect">
            <a:avLst/>
          </a:prstGeom>
          <a:solidFill>
            <a:schemeClr val="accent4">
              <a:lumMod val="20000"/>
              <a:lumOff val="80000"/>
            </a:schemeClr>
          </a:solidFill>
        </p:spPr>
        <p:txBody>
          <a:bodyPr wrap="square">
            <a:spAutoFit/>
          </a:bodyPr>
          <a:lstStyle/>
          <a:p>
            <a:pPr algn="ctr"/>
            <a:r>
              <a:rPr lang="en-US" sz="1463" b="1" dirty="0">
                <a:ea typeface="Calibri" charset="0"/>
                <a:cs typeface="Times New Roman" charset="0"/>
              </a:rPr>
              <a:t>EVALUAR Y AJUSTAR 
</a:t>
            </a:r>
            <a:r>
              <a:rPr lang="es-ES" sz="1463" dirty="0">
                <a:ea typeface="Calibri" charset="0"/>
                <a:cs typeface="Times New Roman" charset="0"/>
              </a:rPr>
              <a:t>Si es necesario, toma medidas sobre cómo mejorar la calidad de los datos y la estrategia general de estos. </a:t>
            </a:r>
            <a:endParaRPr lang="en-US" sz="1463" dirty="0">
              <a:ea typeface="Calibri" charset="0"/>
              <a:cs typeface="Times New Roman" charset="0"/>
            </a:endParaRPr>
          </a:p>
        </p:txBody>
      </p:sp>
      <p:sp>
        <p:nvSpPr>
          <p:cNvPr id="9" name="Rectangle 8">
            <a:extLst>
              <a:ext uri="{FF2B5EF4-FFF2-40B4-BE49-F238E27FC236}">
                <a16:creationId xmlns:a16="http://schemas.microsoft.com/office/drawing/2014/main" id="{634B8517-2DBE-A0D8-082D-B03694186AD7}"/>
              </a:ext>
            </a:extLst>
          </p:cNvPr>
          <p:cNvSpPr/>
          <p:nvPr/>
        </p:nvSpPr>
        <p:spPr>
          <a:xfrm>
            <a:off x="2111734" y="2125050"/>
            <a:ext cx="2622313" cy="992836"/>
          </a:xfrm>
          <a:prstGeom prst="rect">
            <a:avLst/>
          </a:prstGeom>
          <a:solidFill>
            <a:schemeClr val="accent4">
              <a:lumMod val="20000"/>
              <a:lumOff val="80000"/>
            </a:schemeClr>
          </a:solidFill>
        </p:spPr>
        <p:txBody>
          <a:bodyPr wrap="square">
            <a:spAutoFit/>
          </a:bodyPr>
          <a:lstStyle/>
          <a:p>
            <a:pPr algn="ctr"/>
            <a:r>
              <a:rPr lang="en-US" sz="1463" b="1" dirty="0">
                <a:ea typeface="Calibri" charset="0"/>
                <a:cs typeface="Times New Roman" charset="0"/>
              </a:rPr>
              <a:t>COMPARTIR</a:t>
            </a:r>
          </a:p>
          <a:p>
            <a:pPr algn="ctr"/>
            <a:r>
              <a:rPr lang="es-ES" sz="1463" dirty="0">
                <a:ea typeface="Calibri" charset="0"/>
                <a:cs typeface="Times New Roman" charset="0"/>
              </a:rPr>
              <a:t>Presenta los datos de manera condensada a las personas necesarias.</a:t>
            </a:r>
            <a:endParaRPr lang="en-US" sz="1463" dirty="0">
              <a:ea typeface="Calibri" charset="0"/>
              <a:cs typeface="Times New Roman" charset="0"/>
            </a:endParaRPr>
          </a:p>
        </p:txBody>
      </p:sp>
      <p:sp>
        <p:nvSpPr>
          <p:cNvPr id="10" name="Rectangle 9">
            <a:extLst>
              <a:ext uri="{FF2B5EF4-FFF2-40B4-BE49-F238E27FC236}">
                <a16:creationId xmlns:a16="http://schemas.microsoft.com/office/drawing/2014/main" id="{3E82A9A7-9DC6-BE27-3E58-B56420701444}"/>
              </a:ext>
            </a:extLst>
          </p:cNvPr>
          <p:cNvSpPr/>
          <p:nvPr/>
        </p:nvSpPr>
        <p:spPr>
          <a:xfrm>
            <a:off x="6225011" y="2082003"/>
            <a:ext cx="3644248" cy="992836"/>
          </a:xfrm>
          <a:prstGeom prst="rect">
            <a:avLst/>
          </a:prstGeom>
          <a:solidFill>
            <a:schemeClr val="accent4">
              <a:lumMod val="20000"/>
              <a:lumOff val="80000"/>
            </a:schemeClr>
          </a:solidFill>
        </p:spPr>
        <p:txBody>
          <a:bodyPr wrap="square">
            <a:spAutoFit/>
          </a:bodyPr>
          <a:lstStyle/>
          <a:p>
            <a:pPr algn="ctr"/>
            <a:r>
              <a:rPr lang="en-US" sz="1463" b="1" dirty="0">
                <a:ea typeface="Calibri" charset="0"/>
                <a:cs typeface="Times New Roman" charset="0"/>
              </a:rPr>
              <a:t>DISCUTIR</a:t>
            </a:r>
          </a:p>
          <a:p>
            <a:pPr algn="ctr"/>
            <a:r>
              <a:rPr lang="es-ES" sz="1463" dirty="0">
                <a:ea typeface="Calibri" charset="0"/>
                <a:cs typeface="Times New Roman" charset="0"/>
              </a:rPr>
              <a:t>Crea conversaciones en torno a ideas para desarrollar una comprensión general del crecimiento empresarial. </a:t>
            </a:r>
            <a:endParaRPr lang="en-US" sz="1463" dirty="0">
              <a:ea typeface="Calibri" charset="0"/>
              <a:cs typeface="Times New Roman" charset="0"/>
            </a:endParaRPr>
          </a:p>
        </p:txBody>
      </p:sp>
      <p:sp>
        <p:nvSpPr>
          <p:cNvPr id="11" name="Down Arrow 31">
            <a:extLst>
              <a:ext uri="{FF2B5EF4-FFF2-40B4-BE49-F238E27FC236}">
                <a16:creationId xmlns:a16="http://schemas.microsoft.com/office/drawing/2014/main" id="{D05143BB-C3E7-2272-A4B8-33B03C24024D}"/>
              </a:ext>
            </a:extLst>
          </p:cNvPr>
          <p:cNvSpPr/>
          <p:nvPr/>
        </p:nvSpPr>
        <p:spPr>
          <a:xfrm rot="19471450">
            <a:off x="9731266" y="3193305"/>
            <a:ext cx="275983" cy="888638"/>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dirty="0"/>
          </a:p>
        </p:txBody>
      </p:sp>
      <p:sp>
        <p:nvSpPr>
          <p:cNvPr id="12" name="Down Arrow 32">
            <a:extLst>
              <a:ext uri="{FF2B5EF4-FFF2-40B4-BE49-F238E27FC236}">
                <a16:creationId xmlns:a16="http://schemas.microsoft.com/office/drawing/2014/main" id="{B0AD155C-C538-51FE-DA02-8CAB613AEBC8}"/>
              </a:ext>
            </a:extLst>
          </p:cNvPr>
          <p:cNvSpPr/>
          <p:nvPr/>
        </p:nvSpPr>
        <p:spPr>
          <a:xfrm rot="16200000">
            <a:off x="5384680" y="2086076"/>
            <a:ext cx="275982" cy="888638"/>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a:p>
        </p:txBody>
      </p:sp>
      <p:sp>
        <p:nvSpPr>
          <p:cNvPr id="13" name="Down Arrow 33">
            <a:extLst>
              <a:ext uri="{FF2B5EF4-FFF2-40B4-BE49-F238E27FC236}">
                <a16:creationId xmlns:a16="http://schemas.microsoft.com/office/drawing/2014/main" id="{684967F5-A5BA-477B-8619-A351411B6A6D}"/>
              </a:ext>
            </a:extLst>
          </p:cNvPr>
          <p:cNvSpPr/>
          <p:nvPr/>
        </p:nvSpPr>
        <p:spPr>
          <a:xfrm rot="6453058">
            <a:off x="3412840" y="4638560"/>
            <a:ext cx="275982" cy="888638"/>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dirty="0"/>
          </a:p>
        </p:txBody>
      </p:sp>
      <p:sp>
        <p:nvSpPr>
          <p:cNvPr id="14" name="Rectangle 13">
            <a:extLst>
              <a:ext uri="{FF2B5EF4-FFF2-40B4-BE49-F238E27FC236}">
                <a16:creationId xmlns:a16="http://schemas.microsoft.com/office/drawing/2014/main" id="{04E61F70-61AF-548E-15A1-30F98EBC373F}"/>
              </a:ext>
            </a:extLst>
          </p:cNvPr>
          <p:cNvSpPr/>
          <p:nvPr/>
        </p:nvSpPr>
        <p:spPr>
          <a:xfrm>
            <a:off x="9179885" y="4200410"/>
            <a:ext cx="2328660" cy="992836"/>
          </a:xfrm>
          <a:prstGeom prst="rect">
            <a:avLst/>
          </a:prstGeom>
          <a:solidFill>
            <a:schemeClr val="accent4">
              <a:lumMod val="20000"/>
              <a:lumOff val="80000"/>
            </a:schemeClr>
          </a:solidFill>
        </p:spPr>
        <p:txBody>
          <a:bodyPr wrap="square">
            <a:spAutoFit/>
          </a:bodyPr>
          <a:lstStyle/>
          <a:p>
            <a:pPr algn="ctr"/>
            <a:r>
              <a:rPr lang="en-US" sz="1463" b="1" dirty="0">
                <a:ea typeface="Calibri" charset="0"/>
                <a:cs typeface="Times New Roman" charset="0"/>
              </a:rPr>
              <a:t>DECIDIR</a:t>
            </a:r>
          </a:p>
          <a:p>
            <a:pPr algn="ctr"/>
            <a:r>
              <a:rPr lang="es-ES" sz="1463" dirty="0">
                <a:ea typeface="Calibri" charset="0"/>
                <a:cs typeface="Times New Roman" charset="0"/>
              </a:rPr>
              <a:t>Evalúa qué ideas ejecutar y las estrategias apropiadas para ello.  </a:t>
            </a:r>
            <a:endParaRPr lang="en-US" sz="1463" dirty="0">
              <a:ea typeface="Calibri" charset="0"/>
              <a:cs typeface="Times New Roman" charset="0"/>
            </a:endParaRPr>
          </a:p>
        </p:txBody>
      </p:sp>
      <p:sp>
        <p:nvSpPr>
          <p:cNvPr id="15" name="Rectangle 14">
            <a:extLst>
              <a:ext uri="{FF2B5EF4-FFF2-40B4-BE49-F238E27FC236}">
                <a16:creationId xmlns:a16="http://schemas.microsoft.com/office/drawing/2014/main" id="{5475D94B-99B6-4DE3-D9EB-4E4E64979447}"/>
              </a:ext>
            </a:extLst>
          </p:cNvPr>
          <p:cNvSpPr/>
          <p:nvPr/>
        </p:nvSpPr>
        <p:spPr>
          <a:xfrm>
            <a:off x="4495685" y="4518908"/>
            <a:ext cx="3307339" cy="992836"/>
          </a:xfrm>
          <a:prstGeom prst="rect">
            <a:avLst/>
          </a:prstGeom>
          <a:solidFill>
            <a:schemeClr val="accent4">
              <a:lumMod val="20000"/>
              <a:lumOff val="80000"/>
            </a:schemeClr>
          </a:solidFill>
        </p:spPr>
        <p:txBody>
          <a:bodyPr wrap="square">
            <a:spAutoFit/>
          </a:bodyPr>
          <a:lstStyle/>
          <a:p>
            <a:pPr algn="ctr"/>
            <a:r>
              <a:rPr lang="en-US" sz="1463" b="1" dirty="0">
                <a:ea typeface="Calibri" charset="0"/>
                <a:cs typeface="Times New Roman" charset="0"/>
              </a:rPr>
              <a:t>INSTRUMENTOS</a:t>
            </a:r>
          </a:p>
          <a:p>
            <a:pPr algn="ctr"/>
            <a:r>
              <a:rPr lang="es-ES" sz="1463" dirty="0">
                <a:ea typeface="Calibri" charset="0"/>
                <a:cs typeface="Times New Roman" charset="0"/>
              </a:rPr>
              <a:t>Actúa rápidamente para implementar las decisiones necesarias a fin de maximizar ventajas competitiva.</a:t>
            </a:r>
            <a:endParaRPr lang="en-US" sz="1463" dirty="0">
              <a:ea typeface="Calibri" charset="0"/>
              <a:cs typeface="Times New Roman" charset="0"/>
            </a:endParaRPr>
          </a:p>
        </p:txBody>
      </p:sp>
      <p:sp>
        <p:nvSpPr>
          <p:cNvPr id="16" name="Down Arrow 37">
            <a:extLst>
              <a:ext uri="{FF2B5EF4-FFF2-40B4-BE49-F238E27FC236}">
                <a16:creationId xmlns:a16="http://schemas.microsoft.com/office/drawing/2014/main" id="{C51D80A9-AF1B-8A51-89B4-B3FA8FF597F4}"/>
              </a:ext>
            </a:extLst>
          </p:cNvPr>
          <p:cNvSpPr/>
          <p:nvPr/>
        </p:nvSpPr>
        <p:spPr>
          <a:xfrm rot="5400000">
            <a:off x="8353463" y="4610936"/>
            <a:ext cx="275982" cy="888638"/>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a:p>
        </p:txBody>
      </p:sp>
      <p:sp>
        <p:nvSpPr>
          <p:cNvPr id="17" name="Down Arrow 38">
            <a:extLst>
              <a:ext uri="{FF2B5EF4-FFF2-40B4-BE49-F238E27FC236}">
                <a16:creationId xmlns:a16="http://schemas.microsoft.com/office/drawing/2014/main" id="{228A5C74-542A-AFEB-2590-28CF754D5343}"/>
              </a:ext>
            </a:extLst>
          </p:cNvPr>
          <p:cNvSpPr/>
          <p:nvPr/>
        </p:nvSpPr>
        <p:spPr>
          <a:xfrm>
            <a:off x="3267507" y="1698539"/>
            <a:ext cx="283323" cy="383464"/>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dirty="0"/>
          </a:p>
        </p:txBody>
      </p:sp>
      <p:sp>
        <p:nvSpPr>
          <p:cNvPr id="18" name="Down Arrow 36">
            <a:extLst>
              <a:ext uri="{FF2B5EF4-FFF2-40B4-BE49-F238E27FC236}">
                <a16:creationId xmlns:a16="http://schemas.microsoft.com/office/drawing/2014/main" id="{2CEBA753-E1D6-5095-C832-E580DF0B5C25}"/>
              </a:ext>
            </a:extLst>
          </p:cNvPr>
          <p:cNvSpPr/>
          <p:nvPr/>
        </p:nvSpPr>
        <p:spPr>
          <a:xfrm rot="13380975">
            <a:off x="2437977" y="2984465"/>
            <a:ext cx="318258" cy="790856"/>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dirty="0"/>
          </a:p>
        </p:txBody>
      </p:sp>
    </p:spTree>
    <p:extLst>
      <p:ext uri="{BB962C8B-B14F-4D97-AF65-F5344CB8AC3E}">
        <p14:creationId xmlns:p14="http://schemas.microsoft.com/office/powerpoint/2010/main" val="328577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662055"/>
            <a:ext cx="10595237" cy="3995028"/>
          </a:xfrm>
        </p:spPr>
        <p:txBody>
          <a:bodyPr/>
          <a:lstStyle/>
          <a:p>
            <a:pPr marL="342900" indent="-342900">
              <a:buBlip>
                <a:blip r:embed="rId2"/>
              </a:buBlip>
            </a:pPr>
            <a:r>
              <a:rPr lang="en-GB" b="1" dirty="0" err="1">
                <a:solidFill>
                  <a:schemeClr val="accent2"/>
                </a:solidFill>
              </a:rPr>
              <a:t>Objetivos</a:t>
            </a:r>
            <a:r>
              <a:rPr lang="en-GB" b="1" dirty="0">
                <a:solidFill>
                  <a:schemeClr val="accent2"/>
                </a:solidFill>
              </a:rPr>
              <a:t> de </a:t>
            </a:r>
            <a:r>
              <a:rPr lang="en-GB" b="1" dirty="0" err="1">
                <a:solidFill>
                  <a:schemeClr val="accent2"/>
                </a:solidFill>
              </a:rPr>
              <a:t>Aprendizaje</a:t>
            </a:r>
            <a:r>
              <a:rPr lang="en-GB" b="1" dirty="0">
                <a:solidFill>
                  <a:schemeClr val="accent2"/>
                </a:solidFill>
              </a:rPr>
              <a:t>: </a:t>
            </a:r>
          </a:p>
          <a:p>
            <a:pPr marL="0" indent="0"/>
            <a:endParaRPr lang="en-GB" b="1" dirty="0">
              <a:solidFill>
                <a:schemeClr val="accent2"/>
              </a:solidFill>
            </a:endParaRPr>
          </a:p>
          <a:p>
            <a:pPr marL="342900" indent="-342900">
              <a:buClr>
                <a:schemeClr val="accent2"/>
              </a:buClr>
              <a:buFont typeface="Arial" panose="020B0604020202020204" pitchFamily="34" charset="0"/>
              <a:buChar char="•"/>
            </a:pPr>
            <a:r>
              <a:rPr lang="es-ES" dirty="0"/>
              <a:t>Comprenderás el papel del Big Data y cómo se puede convertir en datos inteligentes aptos para su uso práctico. </a:t>
            </a:r>
          </a:p>
          <a:p>
            <a:pPr marL="342900" indent="-342900">
              <a:buClr>
                <a:schemeClr val="accent2"/>
              </a:buClr>
              <a:buFont typeface="Arial" panose="020B0604020202020204" pitchFamily="34" charset="0"/>
              <a:buChar char="•"/>
            </a:pPr>
            <a:endParaRPr lang="es-ES" dirty="0"/>
          </a:p>
          <a:p>
            <a:pPr marL="342900" indent="-342900">
              <a:buClr>
                <a:schemeClr val="accent2"/>
              </a:buClr>
              <a:buFont typeface="Arial" panose="020B0604020202020204" pitchFamily="34" charset="0"/>
              <a:buChar char="•"/>
            </a:pPr>
            <a:r>
              <a:rPr lang="es-ES" dirty="0"/>
              <a:t>Aprenderás a elaborar y coordinar actividades que integran la recolección y análisis de datos. </a:t>
            </a:r>
          </a:p>
          <a:p>
            <a:pPr marL="342900" indent="-342900">
              <a:buClr>
                <a:schemeClr val="accent2"/>
              </a:buClr>
              <a:buFont typeface="Arial" panose="020B0604020202020204" pitchFamily="34" charset="0"/>
              <a:buChar char="•"/>
            </a:pPr>
            <a:endParaRPr lang="es-ES" dirty="0"/>
          </a:p>
          <a:p>
            <a:pPr marL="342900" indent="-342900">
              <a:buClr>
                <a:schemeClr val="accent2"/>
              </a:buClr>
              <a:buFont typeface="Arial" panose="020B0604020202020204" pitchFamily="34" charset="0"/>
              <a:buChar char="•"/>
            </a:pPr>
            <a:r>
              <a:rPr lang="es-ES" dirty="0"/>
              <a:t>Los estudiantes comprenderán los aspectos regulatorios clave de la privacidad y el manejo de datos.</a:t>
            </a: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Objetivos de Aprendizaje:
</a:t>
            </a:r>
            <a:endParaRPr lang="en-US" dirty="0"/>
          </a:p>
        </p:txBody>
      </p:sp>
    </p:spTree>
    <p:extLst>
      <p:ext uri="{BB962C8B-B14F-4D97-AF65-F5344CB8AC3E}">
        <p14:creationId xmlns:p14="http://schemas.microsoft.com/office/powerpoint/2010/main" val="2386102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s-ES" dirty="0"/>
              <a:t>Es necesario traducir los conocimientos adquiridos con estos datos en acciones que apoyen el crecimiento del negocio.</a:t>
            </a:r>
          </a:p>
          <a:p>
            <a:pPr marL="342900" indent="-342900">
              <a:buClr>
                <a:schemeClr val="accent2"/>
              </a:buClr>
              <a:buBlip>
                <a:blip r:embed="rId3"/>
              </a:buBlip>
            </a:pPr>
            <a:endParaRPr lang="es-ES" dirty="0"/>
          </a:p>
          <a:p>
            <a:pPr marL="342900" indent="-342900">
              <a:buClr>
                <a:schemeClr val="accent2"/>
              </a:buClr>
              <a:buBlip>
                <a:blip r:embed="rId3"/>
              </a:buBlip>
            </a:pPr>
            <a:r>
              <a:rPr lang="es-ES" dirty="0"/>
              <a:t>La importancia de la visualización de datos.</a:t>
            </a: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Interpretación y Uso de Datos
</a:t>
            </a:r>
            <a:endParaRPr lang="en-GB" dirty="0"/>
          </a:p>
        </p:txBody>
      </p:sp>
    </p:spTree>
    <p:extLst>
      <p:ext uri="{BB962C8B-B14F-4D97-AF65-F5344CB8AC3E}">
        <p14:creationId xmlns:p14="http://schemas.microsoft.com/office/powerpoint/2010/main" val="14226092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err="1">
                <a:solidFill>
                  <a:schemeClr val="accent2"/>
                </a:solidFill>
              </a:rPr>
              <a:t>Pregunta</a:t>
            </a:r>
            <a:r>
              <a:rPr lang="en-GB" b="1" dirty="0">
                <a:solidFill>
                  <a:schemeClr val="accent2"/>
                </a:solidFill>
              </a:rPr>
              <a:t>:</a:t>
            </a:r>
            <a:r>
              <a:rPr lang="en-GB" dirty="0"/>
              <a:t> </a:t>
            </a:r>
            <a:r>
              <a:rPr lang="es-ES" dirty="0"/>
              <a:t> ¿Qué forma de mostrar los datos es más efectiva?
</a:t>
            </a: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171450" marR="0" lvl="0" indent="-171450" algn="l" defTabSz="4572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endParaRPr kumimoji="0" lang="en-US" sz="1138"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
                <a:schemeClr val="accent2"/>
              </a:buClr>
              <a:buSzTx/>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FUENTE: Schusterman Family Foundation, The Data Playbook.</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Interpretación y Uso de Datos
</a:t>
            </a:r>
            <a:endParaRPr lang="en-GB" dirty="0"/>
          </a:p>
        </p:txBody>
      </p:sp>
      <p:graphicFrame>
        <p:nvGraphicFramePr>
          <p:cNvPr id="7" name="Table 6">
            <a:extLst>
              <a:ext uri="{FF2B5EF4-FFF2-40B4-BE49-F238E27FC236}">
                <a16:creationId xmlns:a16="http://schemas.microsoft.com/office/drawing/2014/main" id="{DEF874D9-F9F8-13C0-3957-54D96D4EDCAA}"/>
              </a:ext>
            </a:extLst>
          </p:cNvPr>
          <p:cNvGraphicFramePr>
            <a:graphicFrameLocks noGrp="1"/>
          </p:cNvGraphicFramePr>
          <p:nvPr>
            <p:extLst>
              <p:ext uri="{D42A27DB-BD31-4B8C-83A1-F6EECF244321}">
                <p14:modId xmlns:p14="http://schemas.microsoft.com/office/powerpoint/2010/main" val="488788049"/>
              </p:ext>
            </p:extLst>
          </p:nvPr>
        </p:nvGraphicFramePr>
        <p:xfrm>
          <a:off x="4761907" y="2952427"/>
          <a:ext cx="3263896" cy="2181955"/>
        </p:xfrm>
        <a:graphic>
          <a:graphicData uri="http://schemas.openxmlformats.org/drawingml/2006/table">
            <a:tbl>
              <a:tblPr firstRow="1" bandRow="1"/>
              <a:tblGrid>
                <a:gridCol w="1631948">
                  <a:extLst>
                    <a:ext uri="{9D8B030D-6E8A-4147-A177-3AD203B41FA5}">
                      <a16:colId xmlns:a16="http://schemas.microsoft.com/office/drawing/2014/main" val="20000"/>
                    </a:ext>
                  </a:extLst>
                </a:gridCol>
                <a:gridCol w="1631948">
                  <a:extLst>
                    <a:ext uri="{9D8B030D-6E8A-4147-A177-3AD203B41FA5}">
                      <a16:colId xmlns:a16="http://schemas.microsoft.com/office/drawing/2014/main" val="20001"/>
                    </a:ext>
                  </a:extLst>
                </a:gridCol>
              </a:tblGrid>
              <a:tr h="43639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ES_tradnl" sz="1500" dirty="0" err="1"/>
                        <a:t>Category</a:t>
                      </a:r>
                      <a:endParaRPr lang="es-ES_tradnl" sz="1500" dirty="0"/>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ES_tradnl" sz="1500" dirty="0"/>
                        <a:t>No. responses</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0"/>
                  </a:ext>
                </a:extLst>
              </a:tr>
              <a:tr h="4363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4 </a:t>
                      </a:r>
                      <a:r>
                        <a:rPr lang="es-ES_tradnl" sz="1500" dirty="0" err="1"/>
                        <a:t>Very</a:t>
                      </a:r>
                      <a:r>
                        <a:rPr lang="es-ES_tradnl" sz="1500" dirty="0"/>
                        <a:t> </a:t>
                      </a:r>
                      <a:r>
                        <a:rPr lang="es-ES_tradnl" sz="1500" dirty="0" err="1"/>
                        <a:t>much</a:t>
                      </a:r>
                      <a:r>
                        <a:rPr lang="es-ES_tradnl" sz="1500" dirty="0"/>
                        <a:t> </a:t>
                      </a:r>
                    </a:p>
                  </a:txBody>
                  <a:tcPr marL="74295" marR="74295" marT="37148" marB="3714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20</a:t>
                      </a:r>
                    </a:p>
                  </a:txBody>
                  <a:tcPr marL="74295" marR="74295" marT="37148" marB="3714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1"/>
                  </a:ext>
                </a:extLst>
              </a:tr>
              <a:tr h="4363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3 </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26</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2"/>
                  </a:ext>
                </a:extLst>
              </a:tr>
              <a:tr h="4363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2</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4</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3"/>
                  </a:ext>
                </a:extLst>
              </a:tr>
              <a:tr h="4363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1 </a:t>
                      </a:r>
                      <a:r>
                        <a:rPr lang="es-ES_tradnl" sz="1500" dirty="0" err="1"/>
                        <a:t>Not</a:t>
                      </a:r>
                      <a:r>
                        <a:rPr lang="es-ES_tradnl" sz="1500" baseline="0" dirty="0"/>
                        <a:t> at </a:t>
                      </a:r>
                      <a:r>
                        <a:rPr lang="es-ES_tradnl" sz="1500" baseline="0" dirty="0" err="1"/>
                        <a:t>all</a:t>
                      </a:r>
                      <a:endParaRPr lang="es-ES_tradnl" sz="1500" dirty="0"/>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2</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4"/>
                  </a:ext>
                </a:extLst>
              </a:tr>
            </a:tbl>
          </a:graphicData>
        </a:graphic>
      </p:graphicFrame>
      <p:pic>
        <p:nvPicPr>
          <p:cNvPr id="8" name="Picture 7">
            <a:extLst>
              <a:ext uri="{FF2B5EF4-FFF2-40B4-BE49-F238E27FC236}">
                <a16:creationId xmlns:a16="http://schemas.microsoft.com/office/drawing/2014/main" id="{D196C7C4-DC51-32EB-3297-3EBCA3037B24}"/>
              </a:ext>
            </a:extLst>
          </p:cNvPr>
          <p:cNvPicPr/>
          <p:nvPr/>
        </p:nvPicPr>
        <p:blipFill rotWithShape="1">
          <a:blip r:embed="rId5"/>
          <a:srcRect l="3181" t="59707" r="3525" b="2178"/>
          <a:stretch/>
        </p:blipFill>
        <p:spPr>
          <a:xfrm>
            <a:off x="734848" y="2900848"/>
            <a:ext cx="3402768" cy="2233534"/>
          </a:xfrm>
          <a:prstGeom prst="rect">
            <a:avLst/>
          </a:prstGeom>
        </p:spPr>
      </p:pic>
      <p:pic>
        <p:nvPicPr>
          <p:cNvPr id="9" name="Picture 8">
            <a:extLst>
              <a:ext uri="{FF2B5EF4-FFF2-40B4-BE49-F238E27FC236}">
                <a16:creationId xmlns:a16="http://schemas.microsoft.com/office/drawing/2014/main" id="{FD9A17B3-7694-883E-5CF1-76BAC7415D9A}"/>
              </a:ext>
            </a:extLst>
          </p:cNvPr>
          <p:cNvPicPr/>
          <p:nvPr/>
        </p:nvPicPr>
        <p:blipFill rotWithShape="1">
          <a:blip r:embed="rId6"/>
          <a:srcRect l="4199" r="50097" b="56392"/>
          <a:stretch/>
        </p:blipFill>
        <p:spPr>
          <a:xfrm>
            <a:off x="8650094" y="2511240"/>
            <a:ext cx="2743524" cy="2623142"/>
          </a:xfrm>
          <a:prstGeom prst="rect">
            <a:avLst/>
          </a:prstGeom>
        </p:spPr>
      </p:pic>
    </p:spTree>
    <p:extLst>
      <p:ext uri="{BB962C8B-B14F-4D97-AF65-F5344CB8AC3E}">
        <p14:creationId xmlns:p14="http://schemas.microsoft.com/office/powerpoint/2010/main" val="64594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s-ES" dirty="0"/>
              <a:t>Gobernanza de Datos, Seguridad y Privacidad
</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03</a:t>
            </a:r>
          </a:p>
        </p:txBody>
      </p:sp>
    </p:spTree>
    <p:extLst>
      <p:ext uri="{BB962C8B-B14F-4D97-AF65-F5344CB8AC3E}">
        <p14:creationId xmlns:p14="http://schemas.microsoft.com/office/powerpoint/2010/main" val="710001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Seguridad</a:t>
            </a:r>
            <a:r>
              <a:rPr lang="en-GB" dirty="0"/>
              <a:t> de </a:t>
            </a:r>
            <a:r>
              <a:rPr lang="en-GB" dirty="0" err="1"/>
              <a:t>los</a:t>
            </a:r>
            <a:r>
              <a:rPr lang="en-GB" dirty="0"/>
              <a:t> </a:t>
            </a:r>
            <a:r>
              <a:rPr lang="en-GB" dirty="0" err="1"/>
              <a:t>datos</a:t>
            </a:r>
            <a:r>
              <a:rPr lang="en-GB" dirty="0"/>
              <a:t>
</a:t>
            </a:r>
          </a:p>
        </p:txBody>
      </p:sp>
      <p:graphicFrame>
        <p:nvGraphicFramePr>
          <p:cNvPr id="6" name="Diagram 5">
            <a:extLst>
              <a:ext uri="{FF2B5EF4-FFF2-40B4-BE49-F238E27FC236}">
                <a16:creationId xmlns:a16="http://schemas.microsoft.com/office/drawing/2014/main" id="{2E814ADD-804F-C698-FF0F-0B20D386B214}"/>
              </a:ext>
            </a:extLst>
          </p:cNvPr>
          <p:cNvGraphicFramePr/>
          <p:nvPr>
            <p:extLst>
              <p:ext uri="{D42A27DB-BD31-4B8C-83A1-F6EECF244321}">
                <p14:modId xmlns:p14="http://schemas.microsoft.com/office/powerpoint/2010/main" val="226426890"/>
              </p:ext>
            </p:extLst>
          </p:nvPr>
        </p:nvGraphicFramePr>
        <p:xfrm>
          <a:off x="798380" y="2056688"/>
          <a:ext cx="10595237" cy="3395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BE77025F-4020-5FEB-8941-D4EDEC4E218D}"/>
              </a:ext>
            </a:extLst>
          </p:cNvPr>
          <p:cNvSpPr txBox="1"/>
          <p:nvPr/>
        </p:nvSpPr>
        <p:spPr>
          <a:xfrm>
            <a:off x="798380" y="5635475"/>
            <a:ext cx="8555482"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https://www.europeanfiles.eu/industry/education-as-a-tool-against-cybercrime</a:t>
            </a:r>
            <a:endPar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10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E4B6019-E746-408C-8ACB-50107C7584E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1D5138B6-6D19-4475-B022-ABCB201FC3F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F6AA6628-4A8A-4CE9-BF62-6C67D795DB5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9A484B50-4BFA-72EE-7FBD-574BF4A5674B}"/>
              </a:ext>
            </a:extLst>
          </p:cNvPr>
          <p:cNvCxnSpPr/>
          <p:nvPr/>
        </p:nvCxnSpPr>
        <p:spPr>
          <a:xfrm>
            <a:off x="10885408" y="565762"/>
            <a:ext cx="1146" cy="2588797"/>
          </a:xfrm>
          <a:prstGeom prst="line">
            <a:avLst/>
          </a:prstGeom>
          <a:noFill/>
          <a:ln w="6350" cap="flat" cmpd="sng" algn="ctr">
            <a:solidFill>
              <a:srgbClr val="5B9BD5"/>
            </a:solidFill>
            <a:prstDash val="solid"/>
            <a:miter lim="800000"/>
          </a:ln>
          <a:effectLst/>
        </p:spPr>
      </p:cxnSp>
      <p:cxnSp>
        <p:nvCxnSpPr>
          <p:cNvPr id="2" name="Straight Connector 1">
            <a:extLst>
              <a:ext uri="{FF2B5EF4-FFF2-40B4-BE49-F238E27FC236}">
                <a16:creationId xmlns:a16="http://schemas.microsoft.com/office/drawing/2014/main" id="{F2E19829-3D6C-9DF6-86ED-842FDB1C328F}"/>
              </a:ext>
            </a:extLst>
          </p:cNvPr>
          <p:cNvCxnSpPr/>
          <p:nvPr/>
        </p:nvCxnSpPr>
        <p:spPr>
          <a:xfrm>
            <a:off x="8269780" y="700179"/>
            <a:ext cx="1146" cy="1908090"/>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7BB9145-EA39-1E55-2FE2-1046D2DFBDB0}"/>
              </a:ext>
            </a:extLst>
          </p:cNvPr>
          <p:cNvCxnSpPr/>
          <p:nvPr/>
        </p:nvCxnSpPr>
        <p:spPr>
          <a:xfrm>
            <a:off x="5921513" y="700179"/>
            <a:ext cx="1146" cy="1412790"/>
          </a:xfrm>
          <a:prstGeom prst="line">
            <a:avLst/>
          </a:prstGeom>
          <a:ln>
            <a:solidFill>
              <a:schemeClr val="accent3">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23" name="Group 22">
            <a:extLst>
              <a:ext uri="{FF2B5EF4-FFF2-40B4-BE49-F238E27FC236}">
                <a16:creationId xmlns:a16="http://schemas.microsoft.com/office/drawing/2014/main" id="{E85BB454-6FC2-2DBD-9DF8-DF05846298AD}"/>
              </a:ext>
            </a:extLst>
          </p:cNvPr>
          <p:cNvGrpSpPr/>
          <p:nvPr/>
        </p:nvGrpSpPr>
        <p:grpSpPr>
          <a:xfrm>
            <a:off x="0" y="-13527"/>
            <a:ext cx="12192000" cy="901931"/>
            <a:chOff x="0" y="-1416"/>
            <a:chExt cx="12192000" cy="1110069"/>
          </a:xfrm>
          <a:solidFill>
            <a:srgbClr val="70AD47">
              <a:lumMod val="75000"/>
            </a:srgbClr>
          </a:solidFill>
        </p:grpSpPr>
        <p:sp>
          <p:nvSpPr>
            <p:cNvPr id="24" name="Rectangle 23">
              <a:extLst>
                <a:ext uri="{FF2B5EF4-FFF2-40B4-BE49-F238E27FC236}">
                  <a16:creationId xmlns:a16="http://schemas.microsoft.com/office/drawing/2014/main" id="{4748F3C2-6793-E22D-BCBC-1D093AA0A0A3}"/>
                </a:ext>
              </a:extLst>
            </p:cNvPr>
            <p:cNvSpPr/>
            <p:nvPr/>
          </p:nvSpPr>
          <p:spPr>
            <a:xfrm>
              <a:off x="0" y="-1416"/>
              <a:ext cx="12192000" cy="601023"/>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5" name="Terminator 13">
              <a:extLst>
                <a:ext uri="{FF2B5EF4-FFF2-40B4-BE49-F238E27FC236}">
                  <a16:creationId xmlns:a16="http://schemas.microsoft.com/office/drawing/2014/main" id="{012EC919-1018-8E54-929E-3D9A6E3DFB90}"/>
                </a:ext>
              </a:extLst>
            </p:cNvPr>
            <p:cNvSpPr/>
            <p:nvPr/>
          </p:nvSpPr>
          <p:spPr>
            <a:xfrm>
              <a:off x="0" y="79780"/>
              <a:ext cx="12192000" cy="1028873"/>
            </a:xfrm>
            <a:prstGeom prst="flowChartTerminator">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lvl="0" algn="ctr" defTabSz="457200">
                <a:defRPr/>
              </a:pPr>
              <a:endParaRPr lang="en-US" sz="3600" b="1" kern="0" dirty="0">
                <a:solidFill>
                  <a:prstClr val="black"/>
                </a:solidFill>
                <a:effectLst>
                  <a:outerShdw blurRad="38100" dist="38100" dir="2700000" algn="tl">
                    <a:srgbClr val="000000">
                      <a:alpha val="43137"/>
                    </a:srgbClr>
                  </a:outerShdw>
                </a:effectLst>
              </a:endParaRPr>
            </a:p>
            <a:p>
              <a:pPr lvl="0" algn="ctr" defTabSz="457200">
                <a:defRPr/>
              </a:pPr>
              <a:r>
                <a:rPr lang="en-US" sz="3600" b="1" kern="0" dirty="0" err="1">
                  <a:solidFill>
                    <a:prstClr val="black"/>
                  </a:solidFill>
                  <a:effectLst>
                    <a:outerShdw blurRad="38100" dist="38100" dir="2700000" algn="tl">
                      <a:srgbClr val="000000">
                        <a:alpha val="43137"/>
                      </a:srgbClr>
                    </a:outerShdw>
                  </a:effectLst>
                </a:rPr>
                <a:t>Tipos</a:t>
              </a:r>
              <a:r>
                <a:rPr lang="en-US" sz="3600" b="1" kern="0" dirty="0">
                  <a:solidFill>
                    <a:prstClr val="black"/>
                  </a:solidFill>
                  <a:effectLst>
                    <a:outerShdw blurRad="38100" dist="38100" dir="2700000" algn="tl">
                      <a:srgbClr val="000000">
                        <a:alpha val="43137"/>
                      </a:srgbClr>
                    </a:outerShdw>
                  </a:effectLst>
                </a:rPr>
                <a:t> de </a:t>
              </a:r>
              <a:r>
                <a:rPr lang="en-US" sz="3600" b="1" kern="0" dirty="0" err="1">
                  <a:solidFill>
                    <a:prstClr val="black"/>
                  </a:solidFill>
                  <a:effectLst>
                    <a:outerShdw blurRad="38100" dist="38100" dir="2700000" algn="tl">
                      <a:srgbClr val="000000">
                        <a:alpha val="43137"/>
                      </a:srgbClr>
                    </a:outerShdw>
                  </a:effectLst>
                </a:rPr>
                <a:t>amenazas</a:t>
              </a:r>
              <a:r>
                <a:rPr lang="en-US" sz="3600" b="1" kern="0" dirty="0">
                  <a:solidFill>
                    <a:prstClr val="black"/>
                  </a:solidFill>
                  <a:effectLst>
                    <a:outerShdw blurRad="38100" dist="38100" dir="2700000" algn="tl">
                      <a:srgbClr val="000000">
                        <a:alpha val="43137"/>
                      </a:srgbClr>
                    </a:outerShdw>
                  </a:effectLst>
                </a:rPr>
                <a:t>
</a:t>
              </a:r>
              <a:endParaRPr kumimoji="0" lang="en-US" sz="36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3" name="Freeform 5">
            <a:extLst>
              <a:ext uri="{FF2B5EF4-FFF2-40B4-BE49-F238E27FC236}">
                <a16:creationId xmlns:a16="http://schemas.microsoft.com/office/drawing/2014/main" id="{E19C81F5-AC30-BCBF-1CF1-62412806E5AE}"/>
              </a:ext>
            </a:extLst>
          </p:cNvPr>
          <p:cNvSpPr>
            <a:spLocks/>
          </p:cNvSpPr>
          <p:nvPr/>
        </p:nvSpPr>
        <p:spPr bwMode="auto">
          <a:xfrm>
            <a:off x="7527576" y="2386177"/>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2">
              <a:lumMod val="75000"/>
            </a:schemeClr>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sp>
        <p:nvSpPr>
          <p:cNvPr id="4" name="Freeform 5">
            <a:extLst>
              <a:ext uri="{FF2B5EF4-FFF2-40B4-BE49-F238E27FC236}">
                <a16:creationId xmlns:a16="http://schemas.microsoft.com/office/drawing/2014/main" id="{71B88C74-CA2F-0D22-33E2-BBCCFA0782E1}"/>
              </a:ext>
            </a:extLst>
          </p:cNvPr>
          <p:cNvSpPr>
            <a:spLocks/>
          </p:cNvSpPr>
          <p:nvPr/>
        </p:nvSpPr>
        <p:spPr bwMode="auto">
          <a:xfrm>
            <a:off x="10098602" y="2872174"/>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2"/>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sp>
        <p:nvSpPr>
          <p:cNvPr id="6" name="Freeform 5">
            <a:extLst>
              <a:ext uri="{FF2B5EF4-FFF2-40B4-BE49-F238E27FC236}">
                <a16:creationId xmlns:a16="http://schemas.microsoft.com/office/drawing/2014/main" id="{72E717D0-AB47-D323-07B7-B0A68708AEA4}"/>
              </a:ext>
            </a:extLst>
          </p:cNvPr>
          <p:cNvSpPr>
            <a:spLocks/>
          </p:cNvSpPr>
          <p:nvPr/>
        </p:nvSpPr>
        <p:spPr bwMode="auto">
          <a:xfrm>
            <a:off x="5179309" y="1890877"/>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3">
              <a:lumMod val="60000"/>
              <a:lumOff val="40000"/>
            </a:schemeClr>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grpSp>
        <p:nvGrpSpPr>
          <p:cNvPr id="31" name="Group 30">
            <a:extLst>
              <a:ext uri="{FF2B5EF4-FFF2-40B4-BE49-F238E27FC236}">
                <a16:creationId xmlns:a16="http://schemas.microsoft.com/office/drawing/2014/main" id="{C3D37B97-E048-BA48-F552-24B0CBC43030}"/>
              </a:ext>
            </a:extLst>
          </p:cNvPr>
          <p:cNvGrpSpPr/>
          <p:nvPr/>
        </p:nvGrpSpPr>
        <p:grpSpPr>
          <a:xfrm>
            <a:off x="2831042" y="700179"/>
            <a:ext cx="1575903" cy="3149541"/>
            <a:chOff x="2831042" y="700179"/>
            <a:chExt cx="1575903" cy="3149541"/>
          </a:xfrm>
        </p:grpSpPr>
        <p:cxnSp>
          <p:nvCxnSpPr>
            <p:cNvPr id="7" name="Straight Connector 6">
              <a:extLst>
                <a:ext uri="{FF2B5EF4-FFF2-40B4-BE49-F238E27FC236}">
                  <a16:creationId xmlns:a16="http://schemas.microsoft.com/office/drawing/2014/main" id="{17285A55-B058-5EB2-54FB-66E85209863C}"/>
                </a:ext>
              </a:extLst>
            </p:cNvPr>
            <p:cNvCxnSpPr/>
            <p:nvPr/>
          </p:nvCxnSpPr>
          <p:spPr>
            <a:xfrm>
              <a:off x="3573246" y="700179"/>
              <a:ext cx="1146" cy="2485940"/>
            </a:xfrm>
            <a:prstGeom prst="line">
              <a:avLst/>
            </a:prstGeom>
            <a:ln/>
          </p:spPr>
          <p:style>
            <a:lnRef idx="1">
              <a:schemeClr val="accent4"/>
            </a:lnRef>
            <a:fillRef idx="0">
              <a:schemeClr val="accent4"/>
            </a:fillRef>
            <a:effectRef idx="0">
              <a:schemeClr val="accent4"/>
            </a:effectRef>
            <a:fontRef idx="minor">
              <a:schemeClr val="tx1"/>
            </a:fontRef>
          </p:style>
        </p:cxnSp>
        <p:sp>
          <p:nvSpPr>
            <p:cNvPr id="8" name="Freeform 5">
              <a:extLst>
                <a:ext uri="{FF2B5EF4-FFF2-40B4-BE49-F238E27FC236}">
                  <a16:creationId xmlns:a16="http://schemas.microsoft.com/office/drawing/2014/main" id="{95A7F87B-5703-EC55-9451-F989D99F7AF0}"/>
                </a:ext>
              </a:extLst>
            </p:cNvPr>
            <p:cNvSpPr>
              <a:spLocks/>
            </p:cNvSpPr>
            <p:nvPr/>
          </p:nvSpPr>
          <p:spPr bwMode="auto">
            <a:xfrm>
              <a:off x="2831042" y="2964027"/>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3">
                <a:lumMod val="75000"/>
              </a:schemeClr>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grpSp>
      <p:grpSp>
        <p:nvGrpSpPr>
          <p:cNvPr id="30" name="Group 29">
            <a:extLst>
              <a:ext uri="{FF2B5EF4-FFF2-40B4-BE49-F238E27FC236}">
                <a16:creationId xmlns:a16="http://schemas.microsoft.com/office/drawing/2014/main" id="{25956939-1CA7-3AD8-18DF-2DBA0B602CB6}"/>
              </a:ext>
            </a:extLst>
          </p:cNvPr>
          <p:cNvGrpSpPr/>
          <p:nvPr/>
        </p:nvGrpSpPr>
        <p:grpSpPr>
          <a:xfrm>
            <a:off x="482774" y="720817"/>
            <a:ext cx="1575903" cy="2633603"/>
            <a:chOff x="482774" y="720817"/>
            <a:chExt cx="1575903" cy="2633603"/>
          </a:xfrm>
        </p:grpSpPr>
        <p:cxnSp>
          <p:nvCxnSpPr>
            <p:cNvPr id="9" name="Straight Connector 8">
              <a:extLst>
                <a:ext uri="{FF2B5EF4-FFF2-40B4-BE49-F238E27FC236}">
                  <a16:creationId xmlns:a16="http://schemas.microsoft.com/office/drawing/2014/main" id="{9E14CB2E-9399-1A4E-9768-2D4DE479E48A}"/>
                </a:ext>
              </a:extLst>
            </p:cNvPr>
            <p:cNvCxnSpPr/>
            <p:nvPr/>
          </p:nvCxnSpPr>
          <p:spPr>
            <a:xfrm>
              <a:off x="1224979" y="720817"/>
              <a:ext cx="1146" cy="1970003"/>
            </a:xfrm>
            <a:prstGeom prst="line">
              <a:avLst/>
            </a:prstGeom>
            <a:ln w="9525">
              <a:solidFill>
                <a:srgbClr val="95D600"/>
              </a:solidFill>
            </a:ln>
          </p:spPr>
          <p:style>
            <a:lnRef idx="1">
              <a:schemeClr val="accent1"/>
            </a:lnRef>
            <a:fillRef idx="0">
              <a:schemeClr val="accent1"/>
            </a:fillRef>
            <a:effectRef idx="0">
              <a:schemeClr val="accent1"/>
            </a:effectRef>
            <a:fontRef idx="minor">
              <a:schemeClr val="tx1"/>
            </a:fontRef>
          </p:style>
        </p:cxnSp>
        <p:sp>
          <p:nvSpPr>
            <p:cNvPr id="10" name="Freeform 5">
              <a:extLst>
                <a:ext uri="{FF2B5EF4-FFF2-40B4-BE49-F238E27FC236}">
                  <a16:creationId xmlns:a16="http://schemas.microsoft.com/office/drawing/2014/main" id="{6A72F5CC-3E3A-D5EC-C3BD-CBCE6A136562}"/>
                </a:ext>
              </a:extLst>
            </p:cNvPr>
            <p:cNvSpPr>
              <a:spLocks/>
            </p:cNvSpPr>
            <p:nvPr/>
          </p:nvSpPr>
          <p:spPr bwMode="auto">
            <a:xfrm>
              <a:off x="482774" y="2468727"/>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3">
                <a:lumMod val="50000"/>
              </a:schemeClr>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grpSp>
      <p:sp>
        <p:nvSpPr>
          <p:cNvPr id="12" name="Text Placeholder 23">
            <a:extLst>
              <a:ext uri="{FF2B5EF4-FFF2-40B4-BE49-F238E27FC236}">
                <a16:creationId xmlns:a16="http://schemas.microsoft.com/office/drawing/2014/main" id="{401C31CC-CF52-2D25-3B28-A6F6340A42F0}"/>
              </a:ext>
            </a:extLst>
          </p:cNvPr>
          <p:cNvSpPr txBox="1">
            <a:spLocks/>
          </p:cNvSpPr>
          <p:nvPr/>
        </p:nvSpPr>
        <p:spPr>
          <a:xfrm>
            <a:off x="239843" y="3527010"/>
            <a:ext cx="1841452" cy="605538"/>
          </a:xfrm>
          <a:prstGeom prst="rect">
            <a:avLst/>
          </a:prstGeom>
        </p:spPr>
        <p:txBody>
          <a:bodyPr anchor="ctr">
            <a:noAutofit/>
          </a:bodyPr>
          <a:lstStyle>
            <a:lvl1pPr marL="0" indent="0" algn="ctr" defTabSz="914400" rtl="0" eaLnBrk="1" latinLnBrk="0" hangingPunct="1">
              <a:lnSpc>
                <a:spcPct val="90000"/>
              </a:lnSpc>
              <a:spcBef>
                <a:spcPts val="1000"/>
              </a:spcBef>
              <a:buFont typeface="Arial"/>
              <a:buNone/>
              <a:defRPr sz="3000" kern="1200">
                <a:solidFill>
                  <a:srgbClr val="95D60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b="1" dirty="0">
              <a:solidFill>
                <a:srgbClr val="000000"/>
              </a:solidFill>
              <a:effectLst>
                <a:outerShdw blurRad="38100" dist="38100" dir="2700000" algn="tl">
                  <a:srgbClr val="000000">
                    <a:alpha val="43137"/>
                  </a:srgbClr>
                </a:outerShdw>
              </a:effectLst>
            </a:endParaRPr>
          </a:p>
          <a:p>
            <a:r>
              <a:rPr lang="en-US" sz="2400" b="1" dirty="0">
                <a:solidFill>
                  <a:srgbClr val="000000"/>
                </a:solidFill>
                <a:effectLst>
                  <a:outerShdw blurRad="38100" dist="38100" dir="2700000" algn="tl">
                    <a:srgbClr val="000000">
                      <a:alpha val="43137"/>
                    </a:srgbClr>
                  </a:outerShdw>
                </a:effectLst>
              </a:rPr>
              <a:t>Virus y </a:t>
            </a:r>
            <a:r>
              <a:rPr lang="en-US" sz="2400" b="1" dirty="0" err="1">
                <a:solidFill>
                  <a:srgbClr val="000000"/>
                </a:solidFill>
                <a:effectLst>
                  <a:outerShdw blurRad="38100" dist="38100" dir="2700000" algn="tl">
                    <a:srgbClr val="000000">
                      <a:alpha val="43137"/>
                    </a:srgbClr>
                  </a:outerShdw>
                </a:effectLst>
              </a:rPr>
              <a:t>Gusanos</a:t>
            </a:r>
            <a:r>
              <a:rPr lang="en-US" sz="2400" b="1" dirty="0">
                <a:solidFill>
                  <a:srgbClr val="000000"/>
                </a:solidFill>
                <a:effectLst>
                  <a:outerShdw blurRad="38100" dist="38100" dir="2700000" algn="tl">
                    <a:srgbClr val="000000">
                      <a:alpha val="43137"/>
                    </a:srgbClr>
                  </a:outerShdw>
                </a:effectLst>
              </a:rPr>
              <a:t>
</a:t>
            </a:r>
          </a:p>
        </p:txBody>
      </p:sp>
      <p:sp>
        <p:nvSpPr>
          <p:cNvPr id="13" name="Text Placeholder 23">
            <a:extLst>
              <a:ext uri="{FF2B5EF4-FFF2-40B4-BE49-F238E27FC236}">
                <a16:creationId xmlns:a16="http://schemas.microsoft.com/office/drawing/2014/main" id="{461D7028-B26A-2C11-3D1C-DD31AADA401D}"/>
              </a:ext>
            </a:extLst>
          </p:cNvPr>
          <p:cNvSpPr txBox="1">
            <a:spLocks/>
          </p:cNvSpPr>
          <p:nvPr/>
        </p:nvSpPr>
        <p:spPr>
          <a:xfrm>
            <a:off x="295998" y="4201551"/>
            <a:ext cx="1841452" cy="1193698"/>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 sz="1800" dirty="0">
                <a:solidFill>
                  <a:srgbClr val="000000"/>
                </a:solidFill>
              </a:rPr>
              <a:t>Código que infecta equipos a través de fallas de seguridad y se replica a sí mismo.
</a:t>
            </a:r>
            <a:endParaRPr lang="es-ES_tradnl" sz="1800" dirty="0">
              <a:solidFill>
                <a:srgbClr val="000000"/>
              </a:solidFill>
            </a:endParaRPr>
          </a:p>
        </p:txBody>
      </p:sp>
      <p:sp>
        <p:nvSpPr>
          <p:cNvPr id="14" name="Text Placeholder 23">
            <a:extLst>
              <a:ext uri="{FF2B5EF4-FFF2-40B4-BE49-F238E27FC236}">
                <a16:creationId xmlns:a16="http://schemas.microsoft.com/office/drawing/2014/main" id="{EFA5B0DF-D700-D8B8-7969-18CCE721E902}"/>
              </a:ext>
            </a:extLst>
          </p:cNvPr>
          <p:cNvSpPr txBox="1">
            <a:spLocks/>
          </p:cNvSpPr>
          <p:nvPr/>
        </p:nvSpPr>
        <p:spPr>
          <a:xfrm>
            <a:off x="2652520" y="3933273"/>
            <a:ext cx="1841452" cy="605538"/>
          </a:xfrm>
          <a:prstGeom prst="rect">
            <a:avLst/>
          </a:prstGeom>
        </p:spPr>
        <p:txBody>
          <a:bodyPr anchor="ctr">
            <a:noAutofit/>
          </a:bodyPr>
          <a:lstStyle>
            <a:lvl1pPr marL="0" indent="0" algn="ctr" defTabSz="914400" rtl="0" eaLnBrk="1" latinLnBrk="0" hangingPunct="1">
              <a:lnSpc>
                <a:spcPct val="90000"/>
              </a:lnSpc>
              <a:spcBef>
                <a:spcPts val="1000"/>
              </a:spcBef>
              <a:buFont typeface="Arial"/>
              <a:buNone/>
              <a:defRPr sz="3000" kern="1200">
                <a:solidFill>
                  <a:srgbClr val="ED289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b="1" dirty="0">
              <a:solidFill>
                <a:srgbClr val="000000"/>
              </a:solidFill>
              <a:effectLst>
                <a:outerShdw blurRad="38100" dist="38100" dir="2700000" algn="tl">
                  <a:srgbClr val="000000">
                    <a:alpha val="43137"/>
                  </a:srgbClr>
                </a:outerShdw>
              </a:effectLst>
            </a:endParaRPr>
          </a:p>
          <a:p>
            <a:r>
              <a:rPr lang="en-US" sz="2400" b="1" dirty="0" err="1">
                <a:solidFill>
                  <a:srgbClr val="000000"/>
                </a:solidFill>
                <a:effectLst>
                  <a:outerShdw blurRad="38100" dist="38100" dir="2700000" algn="tl">
                    <a:srgbClr val="000000">
                      <a:alpha val="43137"/>
                    </a:srgbClr>
                  </a:outerShdw>
                </a:effectLst>
              </a:rPr>
              <a:t>Ataques</a:t>
            </a:r>
            <a:r>
              <a:rPr lang="en-US" sz="2400" b="1" dirty="0">
                <a:solidFill>
                  <a:srgbClr val="000000"/>
                </a:solidFill>
                <a:effectLst>
                  <a:outerShdw blurRad="38100" dist="38100" dir="2700000" algn="tl">
                    <a:srgbClr val="000000">
                      <a:alpha val="43137"/>
                    </a:srgbClr>
                  </a:outerShdw>
                </a:effectLst>
              </a:rPr>
              <a:t> de </a:t>
            </a:r>
            <a:r>
              <a:rPr lang="en-US" sz="2400" b="1" dirty="0" err="1">
                <a:solidFill>
                  <a:srgbClr val="000000"/>
                </a:solidFill>
                <a:effectLst>
                  <a:outerShdw blurRad="38100" dist="38100" dir="2700000" algn="tl">
                    <a:srgbClr val="000000">
                      <a:alpha val="43137"/>
                    </a:srgbClr>
                  </a:outerShdw>
                </a:effectLst>
              </a:rPr>
              <a:t>Acceso</a:t>
            </a:r>
            <a:r>
              <a:rPr lang="en-US" sz="2400" b="1" dirty="0">
                <a:solidFill>
                  <a:srgbClr val="000000"/>
                </a:solidFill>
                <a:effectLst>
                  <a:outerShdw blurRad="38100" dist="38100" dir="2700000" algn="tl">
                    <a:srgbClr val="000000">
                      <a:alpha val="43137"/>
                    </a:srgbClr>
                  </a:outerShdw>
                </a:effectLst>
              </a:rPr>
              <a:t>
</a:t>
            </a:r>
          </a:p>
        </p:txBody>
      </p:sp>
      <p:sp>
        <p:nvSpPr>
          <p:cNvPr id="15" name="Text Placeholder 23">
            <a:extLst>
              <a:ext uri="{FF2B5EF4-FFF2-40B4-BE49-F238E27FC236}">
                <a16:creationId xmlns:a16="http://schemas.microsoft.com/office/drawing/2014/main" id="{773BE2F4-5DC6-9C7C-1141-21542E1CBD64}"/>
              </a:ext>
            </a:extLst>
          </p:cNvPr>
          <p:cNvSpPr txBox="1">
            <a:spLocks/>
          </p:cNvSpPr>
          <p:nvPr/>
        </p:nvSpPr>
        <p:spPr>
          <a:xfrm>
            <a:off x="5022953" y="2851790"/>
            <a:ext cx="1841452" cy="60553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F15A2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38" b="1" dirty="0">
                <a:solidFill>
                  <a:srgbClr val="000000"/>
                </a:solidFill>
                <a:effectLst>
                  <a:outerShdw blurRad="38100" dist="38100" dir="2700000" algn="tl">
                    <a:srgbClr val="000000">
                      <a:alpha val="43137"/>
                    </a:srgbClr>
                  </a:outerShdw>
                </a:effectLst>
              </a:rPr>
              <a:t>Malware</a:t>
            </a:r>
          </a:p>
        </p:txBody>
      </p:sp>
      <p:sp>
        <p:nvSpPr>
          <p:cNvPr id="16" name="Text Placeholder 23">
            <a:extLst>
              <a:ext uri="{FF2B5EF4-FFF2-40B4-BE49-F238E27FC236}">
                <a16:creationId xmlns:a16="http://schemas.microsoft.com/office/drawing/2014/main" id="{E6799436-3B7D-02A0-D052-BBE60CDE5EDF}"/>
              </a:ext>
            </a:extLst>
          </p:cNvPr>
          <p:cNvSpPr txBox="1">
            <a:spLocks/>
          </p:cNvSpPr>
          <p:nvPr/>
        </p:nvSpPr>
        <p:spPr>
          <a:xfrm>
            <a:off x="5037964" y="3533467"/>
            <a:ext cx="1841452" cy="1193698"/>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s-ES_tradnl" sz="1788" dirty="0"/>
          </a:p>
        </p:txBody>
      </p:sp>
      <p:sp>
        <p:nvSpPr>
          <p:cNvPr id="17" name="Text Placeholder 23">
            <a:extLst>
              <a:ext uri="{FF2B5EF4-FFF2-40B4-BE49-F238E27FC236}">
                <a16:creationId xmlns:a16="http://schemas.microsoft.com/office/drawing/2014/main" id="{B36CC1EF-3F80-93FA-6F75-BD7E60DF7AB6}"/>
              </a:ext>
            </a:extLst>
          </p:cNvPr>
          <p:cNvSpPr txBox="1">
            <a:spLocks/>
          </p:cNvSpPr>
          <p:nvPr/>
        </p:nvSpPr>
        <p:spPr>
          <a:xfrm>
            <a:off x="7462723" y="3316789"/>
            <a:ext cx="1841452" cy="60553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FFD70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38" b="1" dirty="0" err="1">
                <a:solidFill>
                  <a:srgbClr val="000000"/>
                </a:solidFill>
                <a:effectLst>
                  <a:outerShdw blurRad="38100" dist="38100" dir="2700000" algn="tl">
                    <a:srgbClr val="000000">
                      <a:alpha val="43137"/>
                    </a:srgbClr>
                  </a:outerShdw>
                </a:effectLst>
              </a:rPr>
              <a:t>DDos</a:t>
            </a:r>
            <a:endParaRPr lang="en-US" sz="2438" b="1" dirty="0">
              <a:solidFill>
                <a:srgbClr val="000000"/>
              </a:solidFill>
              <a:effectLst>
                <a:outerShdw blurRad="38100" dist="38100" dir="2700000" algn="tl">
                  <a:srgbClr val="000000">
                    <a:alpha val="43137"/>
                  </a:srgbClr>
                </a:outerShdw>
              </a:effectLst>
            </a:endParaRPr>
          </a:p>
        </p:txBody>
      </p:sp>
      <p:sp>
        <p:nvSpPr>
          <p:cNvPr id="18" name="Text Placeholder 23">
            <a:extLst>
              <a:ext uri="{FF2B5EF4-FFF2-40B4-BE49-F238E27FC236}">
                <a16:creationId xmlns:a16="http://schemas.microsoft.com/office/drawing/2014/main" id="{109F7078-4D09-1690-8833-7982B5B09DB2}"/>
              </a:ext>
            </a:extLst>
          </p:cNvPr>
          <p:cNvSpPr txBox="1">
            <a:spLocks/>
          </p:cNvSpPr>
          <p:nvPr/>
        </p:nvSpPr>
        <p:spPr>
          <a:xfrm>
            <a:off x="9920081" y="3839443"/>
            <a:ext cx="1841452" cy="60553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B523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38" b="1" dirty="0">
                <a:solidFill>
                  <a:srgbClr val="000000"/>
                </a:solidFill>
                <a:effectLst>
                  <a:outerShdw blurRad="38100" dist="38100" dir="2700000" algn="tl">
                    <a:srgbClr val="000000">
                      <a:alpha val="43137"/>
                    </a:srgbClr>
                  </a:outerShdw>
                </a:effectLst>
              </a:rPr>
              <a:t>Hacking</a:t>
            </a:r>
          </a:p>
        </p:txBody>
      </p:sp>
      <p:sp>
        <p:nvSpPr>
          <p:cNvPr id="19" name="Text Placeholder 23">
            <a:extLst>
              <a:ext uri="{FF2B5EF4-FFF2-40B4-BE49-F238E27FC236}">
                <a16:creationId xmlns:a16="http://schemas.microsoft.com/office/drawing/2014/main" id="{D2F093A9-F7F0-2399-3F05-C592DDA02312}"/>
              </a:ext>
            </a:extLst>
          </p:cNvPr>
          <p:cNvSpPr txBox="1">
            <a:spLocks/>
          </p:cNvSpPr>
          <p:nvPr/>
        </p:nvSpPr>
        <p:spPr>
          <a:xfrm>
            <a:off x="9779930" y="4444981"/>
            <a:ext cx="2116072" cy="1193698"/>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 sz="1800" dirty="0">
                <a:solidFill>
                  <a:srgbClr val="000000"/>
                </a:solidFill>
              </a:rPr>
              <a:t>Los hackers se infiltran en las redes y ordenadores más fácilmente a medida que más datos se interconectan.
</a:t>
            </a:r>
            <a:endParaRPr lang="es-ES_tradnl" sz="1800" dirty="0">
              <a:solidFill>
                <a:srgbClr val="000000"/>
              </a:solidFill>
            </a:endParaRPr>
          </a:p>
        </p:txBody>
      </p:sp>
      <p:sp>
        <p:nvSpPr>
          <p:cNvPr id="20" name="Rectangle 19">
            <a:extLst>
              <a:ext uri="{FF2B5EF4-FFF2-40B4-BE49-F238E27FC236}">
                <a16:creationId xmlns:a16="http://schemas.microsoft.com/office/drawing/2014/main" id="{0ABD49B9-925E-0278-4A1D-52B7D5A6A748}"/>
              </a:ext>
            </a:extLst>
          </p:cNvPr>
          <p:cNvSpPr/>
          <p:nvPr/>
        </p:nvSpPr>
        <p:spPr>
          <a:xfrm>
            <a:off x="5039063" y="3513103"/>
            <a:ext cx="2051472" cy="2585323"/>
          </a:xfrm>
          <a:prstGeom prst="rect">
            <a:avLst/>
          </a:prstGeom>
        </p:spPr>
        <p:txBody>
          <a:bodyPr wrap="square">
            <a:spAutoFit/>
          </a:bodyPr>
          <a:lstStyle/>
          <a:p>
            <a:pPr algn="ctr"/>
            <a:r>
              <a:rPr lang="es-ES_tradnl" dirty="0">
                <a:solidFill>
                  <a:srgbClr val="000000"/>
                </a:solidFill>
              </a:rPr>
              <a:t>Software malintencionado diseñado para dañar, interrumpir o controlar redes, equipos o datos.
(</a:t>
            </a:r>
            <a:r>
              <a:rPr lang="es-ES_tradnl" dirty="0" err="1">
                <a:solidFill>
                  <a:srgbClr val="000000"/>
                </a:solidFill>
              </a:rPr>
              <a:t>Ransomware</a:t>
            </a:r>
            <a:r>
              <a:rPr lang="es-ES_tradnl" dirty="0">
                <a:solidFill>
                  <a:srgbClr val="000000"/>
                </a:solidFill>
              </a:rPr>
              <a:t>, spyware, adware, </a:t>
            </a:r>
            <a:r>
              <a:rPr lang="es-ES_tradnl" dirty="0" err="1">
                <a:solidFill>
                  <a:srgbClr val="000000"/>
                </a:solidFill>
              </a:rPr>
              <a:t>bots</a:t>
            </a:r>
            <a:r>
              <a:rPr lang="es-ES_tradnl" dirty="0">
                <a:solidFill>
                  <a:srgbClr val="000000"/>
                </a:solidFill>
              </a:rPr>
              <a:t>, </a:t>
            </a:r>
            <a:r>
              <a:rPr lang="es-ES_tradnl" dirty="0" err="1">
                <a:solidFill>
                  <a:srgbClr val="000000"/>
                </a:solidFill>
              </a:rPr>
              <a:t>trojans</a:t>
            </a:r>
            <a:r>
              <a:rPr lang="es-ES_tradnl" dirty="0">
                <a:solidFill>
                  <a:srgbClr val="000000"/>
                </a:solidFill>
              </a:rPr>
              <a:t>.)</a:t>
            </a:r>
          </a:p>
        </p:txBody>
      </p:sp>
      <p:sp>
        <p:nvSpPr>
          <p:cNvPr id="27" name="Text Placeholder 23">
            <a:extLst>
              <a:ext uri="{FF2B5EF4-FFF2-40B4-BE49-F238E27FC236}">
                <a16:creationId xmlns:a16="http://schemas.microsoft.com/office/drawing/2014/main" id="{10C0AB84-4309-E01F-3512-F8F018BFB25F}"/>
              </a:ext>
            </a:extLst>
          </p:cNvPr>
          <p:cNvSpPr txBox="1">
            <a:spLocks/>
          </p:cNvSpPr>
          <p:nvPr/>
        </p:nvSpPr>
        <p:spPr>
          <a:xfrm>
            <a:off x="2557350" y="4574295"/>
            <a:ext cx="2108425" cy="1546448"/>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 sz="1800" dirty="0">
                <a:solidFill>
                  <a:srgbClr val="000000"/>
                </a:solidFill>
              </a:rPr>
              <a:t>Explotación de certificados digitales y contraseñas comprometidas para acceder a redes.
</a:t>
            </a:r>
            <a:endParaRPr lang="es-ES_tradnl" sz="1800" dirty="0">
              <a:solidFill>
                <a:srgbClr val="000000"/>
              </a:solidFill>
            </a:endParaRPr>
          </a:p>
        </p:txBody>
      </p:sp>
      <p:sp>
        <p:nvSpPr>
          <p:cNvPr id="28" name="Text Placeholder 23">
            <a:extLst>
              <a:ext uri="{FF2B5EF4-FFF2-40B4-BE49-F238E27FC236}">
                <a16:creationId xmlns:a16="http://schemas.microsoft.com/office/drawing/2014/main" id="{E80FC14B-54CE-1368-2D0C-88DDBD94DEBA}"/>
              </a:ext>
            </a:extLst>
          </p:cNvPr>
          <p:cNvSpPr txBox="1">
            <a:spLocks/>
          </p:cNvSpPr>
          <p:nvPr/>
        </p:nvSpPr>
        <p:spPr>
          <a:xfrm>
            <a:off x="7248702" y="3933273"/>
            <a:ext cx="2269494" cy="2088880"/>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 sz="1800" b="1" dirty="0">
                <a:solidFill>
                  <a:srgbClr val="000000"/>
                </a:solidFill>
              </a:rPr>
              <a:t>Denegación de servicio Distribuida</a:t>
            </a:r>
            <a:r>
              <a:rPr lang="es-ES" sz="1800" dirty="0">
                <a:solidFill>
                  <a:srgbClr val="000000"/>
                </a:solidFill>
              </a:rPr>
              <a:t>: interrumpir un servicio o red al afectar a la infraestructura con una inundación de tráfico de Internet.
</a:t>
            </a:r>
            <a:endParaRPr lang="es-ES_tradnl" sz="1800" dirty="0">
              <a:solidFill>
                <a:srgbClr val="000000"/>
              </a:solidFill>
            </a:endParaRPr>
          </a:p>
        </p:txBody>
      </p:sp>
      <p:sp>
        <p:nvSpPr>
          <p:cNvPr id="32" name="Rectangle 31">
            <a:extLst>
              <a:ext uri="{FF2B5EF4-FFF2-40B4-BE49-F238E27FC236}">
                <a16:creationId xmlns:a16="http://schemas.microsoft.com/office/drawing/2014/main" id="{EE4122CB-83FD-2A42-B8B0-D7846F1729EE}"/>
              </a:ext>
            </a:extLst>
          </p:cNvPr>
          <p:cNvSpPr/>
          <p:nvPr/>
        </p:nvSpPr>
        <p:spPr>
          <a:xfrm>
            <a:off x="295998" y="6181857"/>
            <a:ext cx="7348986" cy="307777"/>
          </a:xfrm>
          <a:prstGeom prst="rect">
            <a:avLst/>
          </a:prstGeom>
        </p:spPr>
        <p:txBody>
          <a:bodyPr wrap="square">
            <a:spAutoFit/>
          </a:bodyPr>
          <a:lstStyle/>
          <a:p>
            <a:r>
              <a:rPr lang="en-IE" sz="1400" dirty="0">
                <a:solidFill>
                  <a:srgbClr val="000000"/>
                </a:solidFill>
              </a:rPr>
              <a:t>Source: </a:t>
            </a:r>
            <a:r>
              <a:rPr lang="en-IE" sz="1400" dirty="0">
                <a:solidFill>
                  <a:schemeClr val="accent2">
                    <a:lumMod val="75000"/>
                  </a:schemeClr>
                </a:solidFill>
                <a:hlinkClick r:id="rId2">
                  <a:extLst>
                    <a:ext uri="{A12FA001-AC4F-418D-AE19-62706E023703}">
                      <ahyp:hlinkClr xmlns:ahyp="http://schemas.microsoft.com/office/drawing/2018/hyperlinkcolor" val="tx"/>
                    </a:ext>
                  </a:extLst>
                </a:hlinkClick>
              </a:rPr>
              <a:t>https://securitytrails.com/blog/top-10-common-network-security-threats-explained</a:t>
            </a:r>
            <a:endParaRPr lang="en-IE" sz="1400" dirty="0">
              <a:solidFill>
                <a:schemeClr val="accent2">
                  <a:lumMod val="75000"/>
                </a:schemeClr>
              </a:solidFill>
            </a:endParaRPr>
          </a:p>
        </p:txBody>
      </p:sp>
    </p:spTree>
    <p:extLst>
      <p:ext uri="{BB962C8B-B14F-4D97-AF65-F5344CB8AC3E}">
        <p14:creationId xmlns:p14="http://schemas.microsoft.com/office/powerpoint/2010/main" val="294799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2" grpId="0"/>
      <p:bldP spid="13" grpId="0"/>
      <p:bldP spid="14" grpId="0"/>
      <p:bldP spid="15" grpId="0"/>
      <p:bldP spid="17" grpId="0"/>
      <p:bldP spid="18" grpId="0"/>
      <p:bldP spid="19" grpId="0"/>
      <p:bldP spid="20" grpId="0"/>
      <p:bldP spid="27" grpId="0"/>
      <p:bldP spid="28" grpId="0"/>
      <p:bldP spid="3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8D2B18-8D0C-5C1F-E623-24F6E370ACF5}"/>
              </a:ext>
            </a:extLst>
          </p:cNvPr>
          <p:cNvSpPr>
            <a:spLocks noGrp="1"/>
          </p:cNvSpPr>
          <p:nvPr>
            <p:ph type="body" sz="quarter" idx="31"/>
          </p:nvPr>
        </p:nvSpPr>
        <p:spPr/>
        <p:txBody>
          <a:bodyPr/>
          <a:lstStyle/>
          <a:p>
            <a:r>
              <a:rPr lang="en-ZA" dirty="0" err="1"/>
              <a:t>Daña</a:t>
            </a:r>
            <a:r>
              <a:rPr lang="en-ZA" dirty="0"/>
              <a:t> la </a:t>
            </a:r>
            <a:r>
              <a:rPr lang="en-ZA" dirty="0" err="1"/>
              <a:t>reputación</a:t>
            </a:r>
            <a:r>
              <a:rPr lang="en-ZA" dirty="0"/>
              <a:t>
</a:t>
            </a:r>
            <a:r>
              <a:rPr lang="en-ZA" dirty="0" err="1"/>
              <a:t>corporativa</a:t>
            </a:r>
            <a:endParaRPr lang="en-ZA" dirty="0"/>
          </a:p>
        </p:txBody>
      </p:sp>
      <p:sp>
        <p:nvSpPr>
          <p:cNvPr id="3" name="Text Placeholder 2">
            <a:extLst>
              <a:ext uri="{FF2B5EF4-FFF2-40B4-BE49-F238E27FC236}">
                <a16:creationId xmlns:a16="http://schemas.microsoft.com/office/drawing/2014/main" id="{BFCA595B-260F-F444-7FF0-75B167DB39F5}"/>
              </a:ext>
            </a:extLst>
          </p:cNvPr>
          <p:cNvSpPr>
            <a:spLocks noGrp="1"/>
          </p:cNvSpPr>
          <p:nvPr>
            <p:ph type="body" sz="quarter" idx="32"/>
          </p:nvPr>
        </p:nvSpPr>
        <p:spPr/>
        <p:txBody>
          <a:bodyPr/>
          <a:lstStyle/>
          <a:p>
            <a:r>
              <a:rPr lang="en-ZA" dirty="0" err="1"/>
              <a:t>Costes</a:t>
            </a:r>
            <a:r>
              <a:rPr lang="en-ZA" dirty="0"/>
              <a:t> </a:t>
            </a:r>
            <a:r>
              <a:rPr lang="en-ZA" dirty="0" err="1"/>
              <a:t>financieros</a:t>
            </a:r>
            <a:r>
              <a:rPr lang="en-ZA" dirty="0"/>
              <a:t>
</a:t>
            </a:r>
          </a:p>
        </p:txBody>
      </p:sp>
      <p:sp>
        <p:nvSpPr>
          <p:cNvPr id="4" name="Text Placeholder 3">
            <a:extLst>
              <a:ext uri="{FF2B5EF4-FFF2-40B4-BE49-F238E27FC236}">
                <a16:creationId xmlns:a16="http://schemas.microsoft.com/office/drawing/2014/main" id="{DE5FE527-CF1B-430E-10F6-5D47FE5571E7}"/>
              </a:ext>
            </a:extLst>
          </p:cNvPr>
          <p:cNvSpPr>
            <a:spLocks noGrp="1"/>
          </p:cNvSpPr>
          <p:nvPr>
            <p:ph type="body" sz="quarter" idx="33"/>
          </p:nvPr>
        </p:nvSpPr>
        <p:spPr>
          <a:xfrm>
            <a:off x="3601010" y="2393466"/>
            <a:ext cx="2568980" cy="1237497"/>
          </a:xfrm>
        </p:spPr>
        <p:txBody>
          <a:bodyPr>
            <a:noAutofit/>
          </a:bodyPr>
          <a:lstStyle/>
          <a:p>
            <a:r>
              <a:rPr lang="en-ZA" dirty="0" err="1"/>
              <a:t>Menor</a:t>
            </a:r>
            <a:r>
              <a:rPr lang="en-ZA" dirty="0"/>
              <a:t> </a:t>
            </a:r>
            <a:r>
              <a:rPr lang="en-ZA" dirty="0" err="1"/>
              <a:t>satisfacción</a:t>
            </a:r>
            <a:r>
              <a:rPr lang="en-ZA" dirty="0"/>
              <a:t> del </a:t>
            </a:r>
            <a:r>
              <a:rPr lang="en-ZA" dirty="0" err="1"/>
              <a:t>cliente</a:t>
            </a:r>
            <a:r>
              <a:rPr lang="en-ZA" dirty="0"/>
              <a:t>
</a:t>
            </a:r>
          </a:p>
        </p:txBody>
      </p:sp>
      <p:sp>
        <p:nvSpPr>
          <p:cNvPr id="5" name="Text Placeholder 4">
            <a:extLst>
              <a:ext uri="{FF2B5EF4-FFF2-40B4-BE49-F238E27FC236}">
                <a16:creationId xmlns:a16="http://schemas.microsoft.com/office/drawing/2014/main" id="{49F5D464-5891-93E5-B1DF-939A3F813144}"/>
              </a:ext>
            </a:extLst>
          </p:cNvPr>
          <p:cNvSpPr>
            <a:spLocks noGrp="1"/>
          </p:cNvSpPr>
          <p:nvPr>
            <p:ph type="body" sz="quarter" idx="34"/>
          </p:nvPr>
        </p:nvSpPr>
        <p:spPr>
          <a:xfrm>
            <a:off x="7889359" y="2359569"/>
            <a:ext cx="2606722" cy="1237497"/>
          </a:xfrm>
        </p:spPr>
        <p:txBody>
          <a:bodyPr/>
          <a:lstStyle/>
          <a:p>
            <a:r>
              <a:rPr lang="en-ZA" dirty="0" err="1"/>
              <a:t>Multas</a:t>
            </a:r>
            <a:r>
              <a:rPr lang="en-ZA" dirty="0"/>
              <a:t> y </a:t>
            </a:r>
            <a:r>
              <a:rPr lang="en-ZA" dirty="0" err="1"/>
              <a:t>sanciones</a:t>
            </a:r>
            <a:r>
              <a:rPr lang="en-ZA" dirty="0"/>
              <a:t>
</a:t>
            </a:r>
          </a:p>
        </p:txBody>
      </p:sp>
      <p:sp>
        <p:nvSpPr>
          <p:cNvPr id="6" name="Text Placeholder 5">
            <a:extLst>
              <a:ext uri="{FF2B5EF4-FFF2-40B4-BE49-F238E27FC236}">
                <a16:creationId xmlns:a16="http://schemas.microsoft.com/office/drawing/2014/main" id="{F7030426-9D95-C7B6-DEDE-2EBD111B1EC9}"/>
              </a:ext>
            </a:extLst>
          </p:cNvPr>
          <p:cNvSpPr>
            <a:spLocks noGrp="1"/>
          </p:cNvSpPr>
          <p:nvPr>
            <p:ph type="body" sz="quarter" idx="16"/>
          </p:nvPr>
        </p:nvSpPr>
        <p:spPr>
          <a:xfrm>
            <a:off x="1924493" y="189777"/>
            <a:ext cx="8080744" cy="873479"/>
          </a:xfrm>
        </p:spPr>
        <p:txBody>
          <a:bodyPr>
            <a:normAutofit/>
          </a:bodyPr>
          <a:lstStyle/>
          <a:p>
            <a:pPr algn="ctr"/>
            <a:r>
              <a:rPr lang="en-ZA" dirty="0"/>
              <a:t>¿Por </a:t>
            </a:r>
            <a:r>
              <a:rPr lang="en-ZA" dirty="0" err="1"/>
              <a:t>qué</a:t>
            </a:r>
            <a:r>
              <a:rPr lang="en-ZA" dirty="0"/>
              <a:t> es </a:t>
            </a:r>
            <a:r>
              <a:rPr lang="en-ZA" dirty="0" err="1"/>
              <a:t>importante</a:t>
            </a:r>
            <a:r>
              <a:rPr lang="en-ZA" dirty="0"/>
              <a:t> la </a:t>
            </a:r>
            <a:r>
              <a:rPr lang="en-ZA" dirty="0" err="1"/>
              <a:t>seguridad</a:t>
            </a:r>
            <a:r>
              <a:rPr lang="en-ZA" dirty="0"/>
              <a:t>?</a:t>
            </a:r>
          </a:p>
          <a:p>
            <a:endParaRPr lang="en-ZA" dirty="0"/>
          </a:p>
        </p:txBody>
      </p:sp>
      <p:sp>
        <p:nvSpPr>
          <p:cNvPr id="8" name="TextBox 7">
            <a:extLst>
              <a:ext uri="{FF2B5EF4-FFF2-40B4-BE49-F238E27FC236}">
                <a16:creationId xmlns:a16="http://schemas.microsoft.com/office/drawing/2014/main" id="{31DAB646-A4E8-9F44-8B03-D64A155389E7}"/>
              </a:ext>
            </a:extLst>
          </p:cNvPr>
          <p:cNvSpPr txBox="1"/>
          <p:nvPr/>
        </p:nvSpPr>
        <p:spPr>
          <a:xfrm>
            <a:off x="1436533" y="915934"/>
            <a:ext cx="9318933" cy="792525"/>
          </a:xfrm>
          <a:prstGeom prst="rect">
            <a:avLst/>
          </a:prstGeom>
          <a:noFill/>
        </p:spPr>
        <p:txBody>
          <a:bodyPr wrap="square">
            <a:spAutoFit/>
          </a:bodyPr>
          <a:lstStyle/>
          <a:p>
            <a:pPr lvl="0" algn="ctr" defTabSz="457200" fontAlgn="base">
              <a:defRPr/>
            </a:pPr>
            <a:r>
              <a:rPr lang="es-ES" sz="2275" dirty="0">
                <a:solidFill>
                  <a:prstClr val="black"/>
                </a:solidFill>
                <a:ea typeface="Calibri" charset="0"/>
                <a:cs typeface="Times New Roman" charset="0"/>
              </a:rPr>
              <a:t>En un ataque se accede a información confidencial o protegida sin autorización.</a:t>
            </a:r>
            <a:endParaRPr kumimoji="0" lang="en-US" sz="2275" b="0" i="0" u="none" strike="noStrike" kern="1200" cap="none" spc="0" normalizeH="0" baseline="0" noProof="0" dirty="0">
              <a:ln>
                <a:noFill/>
              </a:ln>
              <a:solidFill>
                <a:prstClr val="black"/>
              </a:solidFill>
              <a:effectLst/>
              <a:uLnTx/>
              <a:uFillTx/>
              <a:latin typeface="Calibri" panose="020F0502020204030204"/>
              <a:ea typeface="Calibri" charset="0"/>
              <a:cs typeface="Times New Roman" charset="0"/>
            </a:endParaRPr>
          </a:p>
        </p:txBody>
      </p:sp>
      <p:pic>
        <p:nvPicPr>
          <p:cNvPr id="26" name="Graphic 25" descr="Marketing with solid fill">
            <a:extLst>
              <a:ext uri="{FF2B5EF4-FFF2-40B4-BE49-F238E27FC236}">
                <a16:creationId xmlns:a16="http://schemas.microsoft.com/office/drawing/2014/main" id="{F67C9804-CC8A-54C9-28A4-766CCD5BBFF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07833" y="2427363"/>
            <a:ext cx="914400" cy="914400"/>
          </a:xfrm>
          <a:prstGeom prst="rect">
            <a:avLst/>
          </a:prstGeom>
        </p:spPr>
      </p:pic>
      <p:pic>
        <p:nvPicPr>
          <p:cNvPr id="28" name="Graphic 27" descr="Confused person with solid fill">
            <a:extLst>
              <a:ext uri="{FF2B5EF4-FFF2-40B4-BE49-F238E27FC236}">
                <a16:creationId xmlns:a16="http://schemas.microsoft.com/office/drawing/2014/main" id="{CBCB4BA3-F273-B045-11F7-41197F413E9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99868" y="4639067"/>
            <a:ext cx="955168" cy="955168"/>
          </a:xfrm>
          <a:prstGeom prst="rect">
            <a:avLst/>
          </a:prstGeom>
        </p:spPr>
      </p:pic>
      <p:pic>
        <p:nvPicPr>
          <p:cNvPr id="30" name="Graphic 29" descr="Coins with solid fill">
            <a:extLst>
              <a:ext uri="{FF2B5EF4-FFF2-40B4-BE49-F238E27FC236}">
                <a16:creationId xmlns:a16="http://schemas.microsoft.com/office/drawing/2014/main" id="{00FB3D7A-C298-4AE4-0FC2-AA3678819B02}"/>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50505" y="2392422"/>
            <a:ext cx="860078" cy="860078"/>
          </a:xfrm>
          <a:prstGeom prst="rect">
            <a:avLst/>
          </a:prstGeom>
        </p:spPr>
      </p:pic>
      <p:pic>
        <p:nvPicPr>
          <p:cNvPr id="32" name="Graphic 31" descr="Gavel with solid fill">
            <a:extLst>
              <a:ext uri="{FF2B5EF4-FFF2-40B4-BE49-F238E27FC236}">
                <a16:creationId xmlns:a16="http://schemas.microsoft.com/office/drawing/2014/main" id="{5D7CFB28-BCEF-8B8F-F62F-957C519AA52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06433" y="4639067"/>
            <a:ext cx="914400" cy="914400"/>
          </a:xfrm>
          <a:prstGeom prst="rect">
            <a:avLst/>
          </a:prstGeom>
        </p:spPr>
      </p:pic>
    </p:spTree>
    <p:extLst>
      <p:ext uri="{BB962C8B-B14F-4D97-AF65-F5344CB8AC3E}">
        <p14:creationId xmlns:p14="http://schemas.microsoft.com/office/powerpoint/2010/main" val="123831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Privacidad de datos: ¿Por qué es importante? 
</a:t>
            </a:r>
            <a:endParaRPr lang="en-GB" dirty="0"/>
          </a:p>
        </p:txBody>
      </p:sp>
      <p:sp>
        <p:nvSpPr>
          <p:cNvPr id="12" name="Text Placeholder 23">
            <a:extLst>
              <a:ext uri="{FF2B5EF4-FFF2-40B4-BE49-F238E27FC236}">
                <a16:creationId xmlns:a16="http://schemas.microsoft.com/office/drawing/2014/main" id="{8C578E6D-A870-0B2B-D704-82E19E6427FF}"/>
              </a:ext>
            </a:extLst>
          </p:cNvPr>
          <p:cNvSpPr txBox="1">
            <a:spLocks/>
          </p:cNvSpPr>
          <p:nvPr/>
        </p:nvSpPr>
        <p:spPr>
          <a:xfrm>
            <a:off x="920627" y="3830190"/>
            <a:ext cx="3243621" cy="1951716"/>
          </a:xfrm>
          <a:prstGeom prst="rect">
            <a:avLst/>
          </a:prstGeom>
        </p:spPr>
        <p:txBody>
          <a:bodyPr>
            <a:normAutofit fontScale="85000" lnSpcReduction="20000"/>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 dirty="0">
                <a:solidFill>
                  <a:srgbClr val="000000"/>
                </a:solidFill>
              </a:rPr>
              <a:t>La privacidad sirve como límite al poder del Estado, así como al de las empresas privadas. En las manos equivocadas, los datos personales pueden ser utilizados para  causar perjuicios al usuario. </a:t>
            </a:r>
            <a:endParaRPr lang="es-ES_tradnl" sz="1950" dirty="0">
              <a:solidFill>
                <a:srgbClr val="000000"/>
              </a:solidFill>
            </a:endParaRPr>
          </a:p>
        </p:txBody>
      </p:sp>
      <p:grpSp>
        <p:nvGrpSpPr>
          <p:cNvPr id="24" name="Group 23">
            <a:extLst>
              <a:ext uri="{FF2B5EF4-FFF2-40B4-BE49-F238E27FC236}">
                <a16:creationId xmlns:a16="http://schemas.microsoft.com/office/drawing/2014/main" id="{468ECB38-4E84-0447-9BEA-CB7A4F4D0966}"/>
              </a:ext>
            </a:extLst>
          </p:cNvPr>
          <p:cNvGrpSpPr/>
          <p:nvPr/>
        </p:nvGrpSpPr>
        <p:grpSpPr>
          <a:xfrm>
            <a:off x="798381" y="1783830"/>
            <a:ext cx="3417049" cy="1954427"/>
            <a:chOff x="798381" y="1783830"/>
            <a:chExt cx="3417049" cy="1954427"/>
          </a:xfrm>
        </p:grpSpPr>
        <p:sp>
          <p:nvSpPr>
            <p:cNvPr id="10" name="Oval 41">
              <a:extLst>
                <a:ext uri="{FF2B5EF4-FFF2-40B4-BE49-F238E27FC236}">
                  <a16:creationId xmlns:a16="http://schemas.microsoft.com/office/drawing/2014/main" id="{0991B796-05F2-8B8F-EAFD-A3A95AF5AAB1}"/>
                </a:ext>
              </a:extLst>
            </p:cNvPr>
            <p:cNvSpPr>
              <a:spLocks noChangeArrowheads="1"/>
            </p:cNvSpPr>
            <p:nvPr/>
          </p:nvSpPr>
          <p:spPr bwMode="auto">
            <a:xfrm>
              <a:off x="2042924" y="1783830"/>
              <a:ext cx="999026" cy="888016"/>
            </a:xfrm>
            <a:prstGeom prst="ellipse">
              <a:avLst/>
            </a:prstGeom>
            <a:solidFill>
              <a:schemeClr val="accent3">
                <a:lumMod val="50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1950">
                <a:solidFill>
                  <a:srgbClr val="000000"/>
                </a:solidFill>
                <a:ea typeface="ＭＳ Ｐゴシック" charset="-128"/>
                <a:cs typeface="ＭＳ Ｐゴシック" charset="-128"/>
              </a:endParaRPr>
            </a:p>
          </p:txBody>
        </p:sp>
        <p:sp>
          <p:nvSpPr>
            <p:cNvPr id="11" name="Text Placeholder 23">
              <a:extLst>
                <a:ext uri="{FF2B5EF4-FFF2-40B4-BE49-F238E27FC236}">
                  <a16:creationId xmlns:a16="http://schemas.microsoft.com/office/drawing/2014/main" id="{CFCA89B8-D835-0ED9-F741-04AC372A7EF1}"/>
                </a:ext>
              </a:extLst>
            </p:cNvPr>
            <p:cNvSpPr txBox="1">
              <a:spLocks/>
            </p:cNvSpPr>
            <p:nvPr/>
          </p:nvSpPr>
          <p:spPr>
            <a:xfrm>
              <a:off x="920627" y="2802558"/>
              <a:ext cx="3243621" cy="884535"/>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38" b="1" dirty="0" err="1">
                  <a:solidFill>
                    <a:srgbClr val="000000"/>
                  </a:solidFill>
                  <a:effectLst>
                    <a:outerShdw blurRad="38100" dist="38100" dir="2700000" algn="tl">
                      <a:srgbClr val="000000">
                        <a:alpha val="43137"/>
                      </a:srgbClr>
                    </a:outerShdw>
                  </a:effectLst>
                </a:rPr>
                <a:t>Límites</a:t>
              </a:r>
              <a:r>
                <a:rPr lang="en-US" sz="2438" b="1" dirty="0">
                  <a:solidFill>
                    <a:srgbClr val="000000"/>
                  </a:solidFill>
                  <a:effectLst>
                    <a:outerShdw blurRad="38100" dist="38100" dir="2700000" algn="tl">
                      <a:srgbClr val="000000">
                        <a:alpha val="43137"/>
                      </a:srgbClr>
                    </a:outerShdw>
                  </a:effectLst>
                </a:rPr>
                <a:t> de </a:t>
              </a:r>
              <a:r>
                <a:rPr lang="en-US" sz="2438" b="1" dirty="0" err="1">
                  <a:solidFill>
                    <a:srgbClr val="000000"/>
                  </a:solidFill>
                  <a:effectLst>
                    <a:outerShdw blurRad="38100" dist="38100" dir="2700000" algn="tl">
                      <a:srgbClr val="000000">
                        <a:alpha val="43137"/>
                      </a:srgbClr>
                    </a:outerShdw>
                  </a:effectLst>
                </a:rPr>
                <a:t>Potencia</a:t>
              </a:r>
              <a:endParaRPr lang="en-US" sz="2438" b="1" dirty="0">
                <a:solidFill>
                  <a:srgbClr val="000000"/>
                </a:solidFill>
                <a:effectLst>
                  <a:outerShdw blurRad="38100" dist="38100" dir="2700000" algn="tl">
                    <a:srgbClr val="000000">
                      <a:alpha val="43137"/>
                    </a:srgbClr>
                  </a:outerShdw>
                </a:effectLst>
              </a:endParaRPr>
            </a:p>
          </p:txBody>
        </p:sp>
        <p:cxnSp>
          <p:nvCxnSpPr>
            <p:cNvPr id="13" name="Straight Connector 12">
              <a:extLst>
                <a:ext uri="{FF2B5EF4-FFF2-40B4-BE49-F238E27FC236}">
                  <a16:creationId xmlns:a16="http://schemas.microsoft.com/office/drawing/2014/main" id="{83FC4206-C06A-927E-861D-746E1994E623}"/>
                </a:ext>
              </a:extLst>
            </p:cNvPr>
            <p:cNvCxnSpPr/>
            <p:nvPr/>
          </p:nvCxnSpPr>
          <p:spPr>
            <a:xfrm flipH="1">
              <a:off x="798381" y="3738257"/>
              <a:ext cx="3417049" cy="0"/>
            </a:xfrm>
            <a:prstGeom prst="line">
              <a:avLst/>
            </a:prstGeom>
            <a:ln>
              <a:solidFill>
                <a:schemeClr val="accent3">
                  <a:lumMod val="50000"/>
                </a:schemeClr>
              </a:solidFill>
            </a:ln>
          </p:spPr>
          <p:style>
            <a:lnRef idx="1">
              <a:schemeClr val="accent4"/>
            </a:lnRef>
            <a:fillRef idx="0">
              <a:schemeClr val="accent4"/>
            </a:fillRef>
            <a:effectRef idx="0">
              <a:schemeClr val="accent4"/>
            </a:effectRef>
            <a:fontRef idx="minor">
              <a:schemeClr val="tx1"/>
            </a:fontRef>
          </p:style>
        </p:cxnSp>
      </p:grpSp>
      <p:sp>
        <p:nvSpPr>
          <p:cNvPr id="16" name="Text Placeholder 23">
            <a:extLst>
              <a:ext uri="{FF2B5EF4-FFF2-40B4-BE49-F238E27FC236}">
                <a16:creationId xmlns:a16="http://schemas.microsoft.com/office/drawing/2014/main" id="{DF8DB871-0156-16E6-1450-5CB2BD647A1C}"/>
              </a:ext>
            </a:extLst>
          </p:cNvPr>
          <p:cNvSpPr txBox="1">
            <a:spLocks/>
          </p:cNvSpPr>
          <p:nvPr/>
        </p:nvSpPr>
        <p:spPr>
          <a:xfrm>
            <a:off x="4563037" y="3830190"/>
            <a:ext cx="3243621" cy="1951715"/>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 sz="2000" dirty="0">
                <a:solidFill>
                  <a:srgbClr val="000000"/>
                </a:solidFill>
              </a:rPr>
              <a:t>La privacidad es clave para la libertad de pensamiento o expresión y protege nuestra capacidad de asociarnos con otras personas. La privacidad es un componente crítico de una sociedad democrática.
</a:t>
            </a:r>
            <a:endParaRPr lang="en-US" sz="2000" dirty="0">
              <a:solidFill>
                <a:srgbClr val="000000"/>
              </a:solidFill>
            </a:endParaRPr>
          </a:p>
        </p:txBody>
      </p:sp>
      <p:grpSp>
        <p:nvGrpSpPr>
          <p:cNvPr id="25" name="Group 24">
            <a:extLst>
              <a:ext uri="{FF2B5EF4-FFF2-40B4-BE49-F238E27FC236}">
                <a16:creationId xmlns:a16="http://schemas.microsoft.com/office/drawing/2014/main" id="{0C4ED4AF-F98C-C469-62C6-7F2ABC80096A}"/>
              </a:ext>
            </a:extLst>
          </p:cNvPr>
          <p:cNvGrpSpPr/>
          <p:nvPr/>
        </p:nvGrpSpPr>
        <p:grpSpPr>
          <a:xfrm>
            <a:off x="4440789" y="1783830"/>
            <a:ext cx="3417049" cy="1954427"/>
            <a:chOff x="4440789" y="1783830"/>
            <a:chExt cx="3417049" cy="1954427"/>
          </a:xfrm>
        </p:grpSpPr>
        <p:sp>
          <p:nvSpPr>
            <p:cNvPr id="14" name="Oval 41">
              <a:extLst>
                <a:ext uri="{FF2B5EF4-FFF2-40B4-BE49-F238E27FC236}">
                  <a16:creationId xmlns:a16="http://schemas.microsoft.com/office/drawing/2014/main" id="{ECEF3EFB-CB0E-E826-1A8C-32FD51FCFFDF}"/>
                </a:ext>
              </a:extLst>
            </p:cNvPr>
            <p:cNvSpPr>
              <a:spLocks noChangeArrowheads="1"/>
            </p:cNvSpPr>
            <p:nvPr/>
          </p:nvSpPr>
          <p:spPr bwMode="auto">
            <a:xfrm>
              <a:off x="5685334" y="1783830"/>
              <a:ext cx="999026" cy="888016"/>
            </a:xfrm>
            <a:prstGeom prst="ellipse">
              <a:avLst/>
            </a:prstGeom>
            <a:solidFill>
              <a:schemeClr val="accent3">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1950">
                <a:solidFill>
                  <a:srgbClr val="000000"/>
                </a:solidFill>
                <a:ea typeface="ＭＳ Ｐゴシック" charset="-128"/>
                <a:cs typeface="ＭＳ Ｐゴシック" charset="-128"/>
              </a:endParaRPr>
            </a:p>
          </p:txBody>
        </p:sp>
        <p:sp>
          <p:nvSpPr>
            <p:cNvPr id="15" name="Text Placeholder 23">
              <a:extLst>
                <a:ext uri="{FF2B5EF4-FFF2-40B4-BE49-F238E27FC236}">
                  <a16:creationId xmlns:a16="http://schemas.microsoft.com/office/drawing/2014/main" id="{2D4B6DCC-A3ED-38A4-3CF3-33DBA5AB7460}"/>
                </a:ext>
              </a:extLst>
            </p:cNvPr>
            <p:cNvSpPr txBox="1">
              <a:spLocks/>
            </p:cNvSpPr>
            <p:nvPr/>
          </p:nvSpPr>
          <p:spPr>
            <a:xfrm>
              <a:off x="4563037" y="2802558"/>
              <a:ext cx="3243621" cy="884535"/>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38" b="1" dirty="0" err="1">
                  <a:solidFill>
                    <a:srgbClr val="000000"/>
                  </a:solidFill>
                  <a:effectLst>
                    <a:outerShdw blurRad="38100" dist="38100" dir="2700000" algn="tl">
                      <a:srgbClr val="000000">
                        <a:alpha val="43137"/>
                      </a:srgbClr>
                    </a:outerShdw>
                  </a:effectLst>
                </a:rPr>
                <a:t>Libertades</a:t>
              </a:r>
              <a:endParaRPr lang="en-US" sz="2438" b="1" dirty="0">
                <a:solidFill>
                  <a:srgbClr val="000000"/>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CC8C968D-C9A0-90B8-DDE4-FCAA08E8D059}"/>
                </a:ext>
              </a:extLst>
            </p:cNvPr>
            <p:cNvCxnSpPr/>
            <p:nvPr/>
          </p:nvCxnSpPr>
          <p:spPr>
            <a:xfrm flipH="1">
              <a:off x="4440789" y="3738257"/>
              <a:ext cx="3417049" cy="0"/>
            </a:xfrm>
            <a:prstGeom prst="line">
              <a:avLst/>
            </a:prstGeom>
            <a:ln>
              <a:solidFill>
                <a:schemeClr val="accent3">
                  <a:lumMod val="50000"/>
                </a:schemeClr>
              </a:solidFill>
            </a:ln>
          </p:spPr>
          <p:style>
            <a:lnRef idx="1">
              <a:schemeClr val="accent2"/>
            </a:lnRef>
            <a:fillRef idx="0">
              <a:schemeClr val="accent2"/>
            </a:fillRef>
            <a:effectRef idx="0">
              <a:schemeClr val="accent2"/>
            </a:effectRef>
            <a:fontRef idx="minor">
              <a:schemeClr val="tx1"/>
            </a:fontRef>
          </p:style>
        </p:cxnSp>
      </p:grpSp>
      <p:sp>
        <p:nvSpPr>
          <p:cNvPr id="20" name="Text Placeholder 23">
            <a:extLst>
              <a:ext uri="{FF2B5EF4-FFF2-40B4-BE49-F238E27FC236}">
                <a16:creationId xmlns:a16="http://schemas.microsoft.com/office/drawing/2014/main" id="{228D93E5-7CBB-AB63-DCD0-3E90062AA874}"/>
              </a:ext>
            </a:extLst>
          </p:cNvPr>
          <p:cNvSpPr txBox="1">
            <a:spLocks/>
          </p:cNvSpPr>
          <p:nvPr/>
        </p:nvSpPr>
        <p:spPr>
          <a:xfrm>
            <a:off x="8098817" y="3814078"/>
            <a:ext cx="3243621" cy="1604246"/>
          </a:xfrm>
          <a:prstGeom prst="rect">
            <a:avLst/>
          </a:prstGeom>
        </p:spPr>
        <p:txBody>
          <a:bodyPr>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 sz="2000" dirty="0">
                <a:solidFill>
                  <a:srgbClr val="000000"/>
                </a:solidFill>
              </a:rPr>
              <a:t>La privacidad nutre la capacidad de aprender de nuestros errores, de crecer y mejorar sin estar encadenados a los errores de nuestro pasado.</a:t>
            </a:r>
            <a:endParaRPr lang="en-US" sz="2000" dirty="0">
              <a:solidFill>
                <a:srgbClr val="000000"/>
              </a:solidFill>
            </a:endParaRPr>
          </a:p>
        </p:txBody>
      </p:sp>
      <p:grpSp>
        <p:nvGrpSpPr>
          <p:cNvPr id="26" name="Group 25">
            <a:extLst>
              <a:ext uri="{FF2B5EF4-FFF2-40B4-BE49-F238E27FC236}">
                <a16:creationId xmlns:a16="http://schemas.microsoft.com/office/drawing/2014/main" id="{1BBCCC1F-0A69-C01A-86B1-5AD20D458C09}"/>
              </a:ext>
            </a:extLst>
          </p:cNvPr>
          <p:cNvGrpSpPr/>
          <p:nvPr/>
        </p:nvGrpSpPr>
        <p:grpSpPr>
          <a:xfrm>
            <a:off x="7976569" y="1783830"/>
            <a:ext cx="3417049" cy="1954427"/>
            <a:chOff x="7976569" y="1783830"/>
            <a:chExt cx="3417049" cy="1954427"/>
          </a:xfrm>
        </p:grpSpPr>
        <p:sp>
          <p:nvSpPr>
            <p:cNvPr id="18" name="Oval 41">
              <a:extLst>
                <a:ext uri="{FF2B5EF4-FFF2-40B4-BE49-F238E27FC236}">
                  <a16:creationId xmlns:a16="http://schemas.microsoft.com/office/drawing/2014/main" id="{F3E37EAB-3719-D15C-3651-50E0041DFEF2}"/>
                </a:ext>
              </a:extLst>
            </p:cNvPr>
            <p:cNvSpPr>
              <a:spLocks noChangeArrowheads="1"/>
            </p:cNvSpPr>
            <p:nvPr/>
          </p:nvSpPr>
          <p:spPr bwMode="auto">
            <a:xfrm>
              <a:off x="9221114" y="1783830"/>
              <a:ext cx="999026" cy="888016"/>
            </a:xfrm>
            <a:prstGeom prst="ellipse">
              <a:avLst/>
            </a:prstGeom>
            <a:solidFill>
              <a:schemeClr val="accent4">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1950">
                <a:solidFill>
                  <a:srgbClr val="000000"/>
                </a:solidFill>
                <a:ea typeface="ＭＳ Ｐゴシック" charset="-128"/>
                <a:cs typeface="ＭＳ Ｐゴシック" charset="-128"/>
              </a:endParaRPr>
            </a:p>
          </p:txBody>
        </p:sp>
        <p:sp>
          <p:nvSpPr>
            <p:cNvPr id="19" name="Text Placeholder 23">
              <a:extLst>
                <a:ext uri="{FF2B5EF4-FFF2-40B4-BE49-F238E27FC236}">
                  <a16:creationId xmlns:a16="http://schemas.microsoft.com/office/drawing/2014/main" id="{A26B812B-28F2-F2D2-C850-8668E3128989}"/>
                </a:ext>
              </a:extLst>
            </p:cNvPr>
            <p:cNvSpPr txBox="1">
              <a:spLocks/>
            </p:cNvSpPr>
            <p:nvPr/>
          </p:nvSpPr>
          <p:spPr>
            <a:xfrm>
              <a:off x="8098817" y="2802558"/>
              <a:ext cx="3243621" cy="884535"/>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 sz="2438" b="1" dirty="0">
                  <a:solidFill>
                    <a:srgbClr val="000000"/>
                  </a:solidFill>
                  <a:effectLst>
                    <a:outerShdw blurRad="38100" dist="38100" dir="2700000" algn="tl">
                      <a:srgbClr val="000000">
                        <a:alpha val="43137"/>
                      </a:srgbClr>
                    </a:outerShdw>
                  </a:effectLst>
                </a:rPr>
                <a:t>Derecho a la Segunda Oportunidad</a:t>
              </a:r>
              <a:endParaRPr lang="en-US" sz="2438" b="1" dirty="0">
                <a:solidFill>
                  <a:srgbClr val="000000"/>
                </a:solidFill>
                <a:effectLst>
                  <a:outerShdw blurRad="38100" dist="38100" dir="2700000" algn="tl">
                    <a:srgbClr val="000000">
                      <a:alpha val="43137"/>
                    </a:srgbClr>
                  </a:outerShdw>
                </a:effectLst>
              </a:endParaRPr>
            </a:p>
          </p:txBody>
        </p:sp>
        <p:cxnSp>
          <p:nvCxnSpPr>
            <p:cNvPr id="21" name="Straight Connector 20">
              <a:extLst>
                <a:ext uri="{FF2B5EF4-FFF2-40B4-BE49-F238E27FC236}">
                  <a16:creationId xmlns:a16="http://schemas.microsoft.com/office/drawing/2014/main" id="{823ECA43-D25E-7A73-12D3-03DE67A3A642}"/>
                </a:ext>
              </a:extLst>
            </p:cNvPr>
            <p:cNvCxnSpPr/>
            <p:nvPr/>
          </p:nvCxnSpPr>
          <p:spPr>
            <a:xfrm flipH="1">
              <a:off x="7976569" y="3738257"/>
              <a:ext cx="3417049" cy="0"/>
            </a:xfrm>
            <a:prstGeom prst="line">
              <a:avLst/>
            </a:prstGeom>
            <a:ln>
              <a:solidFill>
                <a:schemeClr val="accent3">
                  <a:lumMod val="50000"/>
                </a:schemeClr>
              </a:solidFill>
            </a:ln>
          </p:spPr>
          <p:style>
            <a:lnRef idx="1">
              <a:schemeClr val="accent6"/>
            </a:lnRef>
            <a:fillRef idx="0">
              <a:schemeClr val="accent6"/>
            </a:fillRef>
            <a:effectRef idx="0">
              <a:schemeClr val="accent6"/>
            </a:effectRef>
            <a:fontRef idx="minor">
              <a:schemeClr val="tx1"/>
            </a:fontRef>
          </p:style>
        </p:cxnSp>
      </p:grpSp>
      <p:sp>
        <p:nvSpPr>
          <p:cNvPr id="23" name="TextBox 22">
            <a:extLst>
              <a:ext uri="{FF2B5EF4-FFF2-40B4-BE49-F238E27FC236}">
                <a16:creationId xmlns:a16="http://schemas.microsoft.com/office/drawing/2014/main" id="{F7645B6C-268B-085E-A234-AEE94C1CE56A}"/>
              </a:ext>
            </a:extLst>
          </p:cNvPr>
          <p:cNvSpPr txBox="1"/>
          <p:nvPr/>
        </p:nvSpPr>
        <p:spPr>
          <a:xfrm>
            <a:off x="7173390" y="5860093"/>
            <a:ext cx="6093500"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Fuente: </a:t>
            </a:r>
            <a:r>
              <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https://teachprivacy.com/10-reasons-privacy-matters/</a:t>
            </a:r>
            <a:endPar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0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0" grpId="0"/>
      <p:bldP spid="2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688938-DB47-57C2-0AF8-3E7D99320933}"/>
              </a:ext>
            </a:extLst>
          </p:cNvPr>
          <p:cNvGrpSpPr/>
          <p:nvPr/>
        </p:nvGrpSpPr>
        <p:grpSpPr>
          <a:xfrm>
            <a:off x="404734" y="1011777"/>
            <a:ext cx="4040090" cy="3652793"/>
            <a:chOff x="404734" y="1011777"/>
            <a:chExt cx="4040090" cy="3652793"/>
          </a:xfrm>
        </p:grpSpPr>
        <p:sp>
          <p:nvSpPr>
            <p:cNvPr id="8" name="Rectangle 7">
              <a:extLst>
                <a:ext uri="{FF2B5EF4-FFF2-40B4-BE49-F238E27FC236}">
                  <a16:creationId xmlns:a16="http://schemas.microsoft.com/office/drawing/2014/main" id="{70191419-2DE2-3FF6-33AE-D7D04460E730}"/>
                </a:ext>
              </a:extLst>
            </p:cNvPr>
            <p:cNvSpPr/>
            <p:nvPr/>
          </p:nvSpPr>
          <p:spPr>
            <a:xfrm>
              <a:off x="448373" y="2071552"/>
              <a:ext cx="3156405" cy="2593018"/>
            </a:xfrm>
            <a:prstGeom prst="rect">
              <a:avLst/>
            </a:prstGeom>
          </p:spPr>
          <p:txBody>
            <a:bodyPr wrap="square">
              <a:spAutoFit/>
            </a:bodyPr>
            <a:lstStyle/>
            <a:p>
              <a:pPr lvl="0" algn="ctr" defTabSz="457200">
                <a:defRPr/>
              </a:pPr>
              <a:r>
                <a:rPr lang="es-ES" sz="1625" kern="0" dirty="0">
                  <a:solidFill>
                    <a:prstClr val="black"/>
                  </a:solidFill>
                  <a:ea typeface="Calibri" charset="0"/>
                  <a:cs typeface="Calibri" charset="0"/>
                </a:rPr>
                <a:t>Se trata de proteger los datos contra el acceso no autorizado. 
</a:t>
              </a:r>
            </a:p>
            <a:p>
              <a:pPr lvl="0" algn="ctr" defTabSz="457200">
                <a:defRPr/>
              </a:pPr>
              <a:r>
                <a:rPr lang="es-ES" sz="1625" kern="0" dirty="0">
                  <a:solidFill>
                    <a:prstClr val="black"/>
                  </a:solidFill>
                  <a:ea typeface="Calibri" charset="0"/>
                  <a:cs typeface="Calibri" charset="0"/>
                </a:rPr>
                <a:t>Es un problema técnico que requiere medidas de seguridad para proteger los datos del compromiso de atacantes externos y personal internas malintencionado.
</a:t>
              </a:r>
              <a:r>
                <a:rPr kumimoji="0" lang="en-US" sz="1625" b="0" i="0" u="none" strike="noStrike" kern="0" cap="none" spc="0" normalizeH="0" baseline="0" noProof="0" dirty="0">
                  <a:ln>
                    <a:noFill/>
                  </a:ln>
                  <a:solidFill>
                    <a:prstClr val="black"/>
                  </a:solidFill>
                  <a:effectLst/>
                  <a:uLnTx/>
                  <a:uFillTx/>
                  <a:ea typeface="Calibri" charset="0"/>
                  <a:cs typeface="Calibri" charset="0"/>
                </a:rPr>
                <a:t> </a:t>
              </a:r>
              <a:endParaRPr kumimoji="0" lang="es-ES_tradnl" sz="1625" b="0" i="0" u="none" strike="noStrike" kern="0" cap="none" spc="0" normalizeH="0" baseline="0" noProof="0" dirty="0">
                <a:ln>
                  <a:noFill/>
                </a:ln>
                <a:solidFill>
                  <a:prstClr val="black"/>
                </a:solidFill>
                <a:effectLst/>
                <a:uLnTx/>
                <a:uFillTx/>
                <a:ea typeface="Calibri" charset="0"/>
                <a:cs typeface="Calibri" charset="0"/>
              </a:endParaRPr>
            </a:p>
          </p:txBody>
        </p:sp>
        <p:grpSp>
          <p:nvGrpSpPr>
            <p:cNvPr id="21" name="Group 20">
              <a:extLst>
                <a:ext uri="{FF2B5EF4-FFF2-40B4-BE49-F238E27FC236}">
                  <a16:creationId xmlns:a16="http://schemas.microsoft.com/office/drawing/2014/main" id="{1B1DDA04-83DF-5F39-5DB6-7B53CBBCAB52}"/>
                </a:ext>
              </a:extLst>
            </p:cNvPr>
            <p:cNvGrpSpPr/>
            <p:nvPr/>
          </p:nvGrpSpPr>
          <p:grpSpPr>
            <a:xfrm>
              <a:off x="404734" y="1011777"/>
              <a:ext cx="4040090" cy="3540202"/>
              <a:chOff x="404734" y="1011777"/>
              <a:chExt cx="4040090" cy="3540202"/>
            </a:xfrm>
          </p:grpSpPr>
          <p:sp>
            <p:nvSpPr>
              <p:cNvPr id="6" name="Oval 5">
                <a:extLst>
                  <a:ext uri="{FF2B5EF4-FFF2-40B4-BE49-F238E27FC236}">
                    <a16:creationId xmlns:a16="http://schemas.microsoft.com/office/drawing/2014/main" id="{1A3F1592-3C9F-A4AF-BA7C-CC7B8856FC7D}"/>
                  </a:ext>
                </a:extLst>
              </p:cNvPr>
              <p:cNvSpPr/>
              <p:nvPr/>
            </p:nvSpPr>
            <p:spPr>
              <a:xfrm>
                <a:off x="1941051" y="1795007"/>
                <a:ext cx="163645" cy="134268"/>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0300C39C-46B7-57D7-74D0-BFF60F00A9AD}"/>
                  </a:ext>
                </a:extLst>
              </p:cNvPr>
              <p:cNvGrpSpPr/>
              <p:nvPr/>
            </p:nvGrpSpPr>
            <p:grpSpPr>
              <a:xfrm>
                <a:off x="404734" y="1011777"/>
                <a:ext cx="4040090" cy="3540202"/>
                <a:chOff x="404734" y="1011777"/>
                <a:chExt cx="4040090" cy="3540202"/>
              </a:xfrm>
            </p:grpSpPr>
            <p:cxnSp>
              <p:nvCxnSpPr>
                <p:cNvPr id="4" name="Straight Connector 3">
                  <a:extLst>
                    <a:ext uri="{FF2B5EF4-FFF2-40B4-BE49-F238E27FC236}">
                      <a16:creationId xmlns:a16="http://schemas.microsoft.com/office/drawing/2014/main" id="{DB64E0F5-62F5-07E0-CDE3-FB62D0C87BFC}"/>
                    </a:ext>
                  </a:extLst>
                </p:cNvPr>
                <p:cNvCxnSpPr>
                  <a:cxnSpLocks/>
                </p:cNvCxnSpPr>
                <p:nvPr/>
              </p:nvCxnSpPr>
              <p:spPr>
                <a:xfrm flipH="1">
                  <a:off x="2011965" y="1020728"/>
                  <a:ext cx="2432859" cy="0"/>
                </a:xfrm>
                <a:prstGeom prst="line">
                  <a:avLst/>
                </a:prstGeom>
                <a:noFill/>
                <a:ln w="19050" cap="flat" cmpd="sng" algn="ctr">
                  <a:solidFill>
                    <a:schemeClr val="accent3">
                      <a:lumMod val="50000"/>
                    </a:schemeClr>
                  </a:solidFill>
                  <a:prstDash val="sysDot"/>
                  <a:miter lim="800000"/>
                </a:ln>
                <a:effectLst/>
              </p:spPr>
            </p:cxnSp>
            <p:cxnSp>
              <p:nvCxnSpPr>
                <p:cNvPr id="5" name="Straight Connector 4">
                  <a:extLst>
                    <a:ext uri="{FF2B5EF4-FFF2-40B4-BE49-F238E27FC236}">
                      <a16:creationId xmlns:a16="http://schemas.microsoft.com/office/drawing/2014/main" id="{17D3485A-B6BF-7865-1F79-942FEA665EBB}"/>
                    </a:ext>
                  </a:extLst>
                </p:cNvPr>
                <p:cNvCxnSpPr>
                  <a:cxnSpLocks/>
                </p:cNvCxnSpPr>
                <p:nvPr/>
              </p:nvCxnSpPr>
              <p:spPr>
                <a:xfrm flipV="1">
                  <a:off x="2022874" y="1011777"/>
                  <a:ext cx="0" cy="796656"/>
                </a:xfrm>
                <a:prstGeom prst="line">
                  <a:avLst/>
                </a:prstGeom>
                <a:noFill/>
                <a:ln w="19050" cap="flat" cmpd="sng" algn="ctr">
                  <a:solidFill>
                    <a:schemeClr val="accent3">
                      <a:lumMod val="50000"/>
                    </a:schemeClr>
                  </a:solidFill>
                  <a:prstDash val="sysDot"/>
                  <a:miter lim="800000"/>
                </a:ln>
                <a:effectLst/>
              </p:spPr>
            </p:cxnSp>
            <p:sp>
              <p:nvSpPr>
                <p:cNvPr id="13" name="Rectangle 12">
                  <a:extLst>
                    <a:ext uri="{FF2B5EF4-FFF2-40B4-BE49-F238E27FC236}">
                      <a16:creationId xmlns:a16="http://schemas.microsoft.com/office/drawing/2014/main" id="{2907D577-30DC-9648-531A-9309AE1FF04D}"/>
                    </a:ext>
                  </a:extLst>
                </p:cNvPr>
                <p:cNvSpPr/>
                <p:nvPr/>
              </p:nvSpPr>
              <p:spPr>
                <a:xfrm>
                  <a:off x="404734" y="1862140"/>
                  <a:ext cx="3265487" cy="2689839"/>
                </a:xfrm>
                <a:prstGeom prst="rect">
                  <a:avLst/>
                </a:prstGeom>
                <a:noFill/>
                <a:ln w="19050" cap="flat" cmpd="sng" algn="ctr">
                  <a:solidFill>
                    <a:schemeClr val="accent3">
                      <a:lumMod val="5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grpSp>
      <p:grpSp>
        <p:nvGrpSpPr>
          <p:cNvPr id="7" name="Group 6">
            <a:extLst>
              <a:ext uri="{FF2B5EF4-FFF2-40B4-BE49-F238E27FC236}">
                <a16:creationId xmlns:a16="http://schemas.microsoft.com/office/drawing/2014/main" id="{5B3A262C-80CD-EFAE-DCC3-E9A0CC641D4A}"/>
              </a:ext>
            </a:extLst>
          </p:cNvPr>
          <p:cNvGrpSpPr/>
          <p:nvPr/>
        </p:nvGrpSpPr>
        <p:grpSpPr>
          <a:xfrm>
            <a:off x="7226795" y="1759549"/>
            <a:ext cx="4405572" cy="3906853"/>
            <a:chOff x="7226795" y="1759549"/>
            <a:chExt cx="4405572" cy="3906853"/>
          </a:xfrm>
        </p:grpSpPr>
        <p:sp>
          <p:nvSpPr>
            <p:cNvPr id="12" name="Rectangle 11">
              <a:extLst>
                <a:ext uri="{FF2B5EF4-FFF2-40B4-BE49-F238E27FC236}">
                  <a16:creationId xmlns:a16="http://schemas.microsoft.com/office/drawing/2014/main" id="{00E7B5A5-F2C7-C729-1949-CB75C2F1E9CD}"/>
                </a:ext>
              </a:extLst>
            </p:cNvPr>
            <p:cNvSpPr/>
            <p:nvPr/>
          </p:nvSpPr>
          <p:spPr>
            <a:xfrm>
              <a:off x="8626749" y="2743831"/>
              <a:ext cx="3003800" cy="2843086"/>
            </a:xfrm>
            <a:prstGeom prst="rect">
              <a:avLst/>
            </a:prstGeom>
          </p:spPr>
          <p:txBody>
            <a:bodyPr wrap="square">
              <a:spAutoFit/>
            </a:bodyPr>
            <a:lstStyle/>
            <a:p>
              <a:pPr lvl="0" algn="ctr" defTabSz="457200">
                <a:defRPr/>
              </a:pPr>
              <a:r>
                <a:rPr lang="es-ES" sz="1625" kern="0" dirty="0">
                  <a:solidFill>
                    <a:prstClr val="black"/>
                  </a:solidFill>
                  <a:ea typeface="Calibri" charset="0"/>
                  <a:cs typeface="Calibri" charset="0"/>
                </a:rPr>
                <a:t>Se refiere a los derechos y libertades asegurados por ley. 
</a:t>
              </a:r>
            </a:p>
            <a:p>
              <a:pPr lvl="0" algn="ctr" defTabSz="457200">
                <a:defRPr/>
              </a:pPr>
              <a:r>
                <a:rPr lang="es-ES" sz="1625" kern="0" dirty="0">
                  <a:solidFill>
                    <a:prstClr val="black"/>
                  </a:solidFill>
                  <a:ea typeface="Calibri" charset="0"/>
                  <a:cs typeface="Calibri" charset="0"/>
                </a:rPr>
                <a:t>Es una cuestión legal que se refiere a cómo se recopilan, comparten y utilizan los datos.
</a:t>
              </a:r>
            </a:p>
            <a:p>
              <a:pPr lvl="0" algn="ctr" defTabSz="457200">
                <a:defRPr/>
              </a:pPr>
              <a:r>
                <a:rPr lang="es-ES" sz="1625" kern="0" dirty="0">
                  <a:solidFill>
                    <a:prstClr val="black"/>
                  </a:solidFill>
                  <a:ea typeface="Calibri" charset="0"/>
                  <a:cs typeface="Calibri" charset="0"/>
                </a:rPr>
                <a:t>La tecnología por sí sola no puede garantizar la privacidad de los datos personales 
</a:t>
              </a:r>
              <a:endParaRPr kumimoji="0" lang="en-US" sz="1625" b="0" i="0" u="none" strike="noStrike" kern="0" cap="none" spc="0" normalizeH="0" baseline="0" noProof="0" dirty="0">
                <a:ln>
                  <a:noFill/>
                </a:ln>
                <a:solidFill>
                  <a:prstClr val="black"/>
                </a:solidFill>
                <a:effectLst/>
                <a:uLnTx/>
                <a:uFillTx/>
                <a:ea typeface="Calibri" charset="0"/>
                <a:cs typeface="Calibri" charset="0"/>
              </a:endParaRPr>
            </a:p>
          </p:txBody>
        </p:sp>
        <p:grpSp>
          <p:nvGrpSpPr>
            <p:cNvPr id="22" name="Group 21">
              <a:extLst>
                <a:ext uri="{FF2B5EF4-FFF2-40B4-BE49-F238E27FC236}">
                  <a16:creationId xmlns:a16="http://schemas.microsoft.com/office/drawing/2014/main" id="{3EDE7713-07CF-313B-ADD5-941E40B308C2}"/>
                </a:ext>
              </a:extLst>
            </p:cNvPr>
            <p:cNvGrpSpPr/>
            <p:nvPr/>
          </p:nvGrpSpPr>
          <p:grpSpPr>
            <a:xfrm>
              <a:off x="7226795" y="1759549"/>
              <a:ext cx="4405572" cy="3906853"/>
              <a:chOff x="7226795" y="1759549"/>
              <a:chExt cx="4405572" cy="3906853"/>
            </a:xfrm>
          </p:grpSpPr>
          <p:cxnSp>
            <p:nvCxnSpPr>
              <p:cNvPr id="9" name="Straight Connector 8">
                <a:extLst>
                  <a:ext uri="{FF2B5EF4-FFF2-40B4-BE49-F238E27FC236}">
                    <a16:creationId xmlns:a16="http://schemas.microsoft.com/office/drawing/2014/main" id="{102A4925-FA7F-E4F0-1796-9B7747290AC4}"/>
                  </a:ext>
                </a:extLst>
              </p:cNvPr>
              <p:cNvCxnSpPr>
                <a:cxnSpLocks/>
              </p:cNvCxnSpPr>
              <p:nvPr/>
            </p:nvCxnSpPr>
            <p:spPr>
              <a:xfrm>
                <a:off x="7226795" y="1768499"/>
                <a:ext cx="2880167" cy="0"/>
              </a:xfrm>
              <a:prstGeom prst="line">
                <a:avLst/>
              </a:prstGeom>
              <a:noFill/>
              <a:ln w="19050" cap="flat" cmpd="sng" algn="ctr">
                <a:solidFill>
                  <a:schemeClr val="accent3">
                    <a:lumMod val="50000"/>
                  </a:schemeClr>
                </a:solidFill>
                <a:prstDash val="sysDot"/>
                <a:miter lim="800000"/>
              </a:ln>
              <a:effectLst/>
            </p:spPr>
          </p:cxnSp>
          <p:cxnSp>
            <p:nvCxnSpPr>
              <p:cNvPr id="10" name="Straight Connector 9">
                <a:extLst>
                  <a:ext uri="{FF2B5EF4-FFF2-40B4-BE49-F238E27FC236}">
                    <a16:creationId xmlns:a16="http://schemas.microsoft.com/office/drawing/2014/main" id="{6B42D5F2-28CF-9C41-EF9E-F0C4FACB99A4}"/>
                  </a:ext>
                </a:extLst>
              </p:cNvPr>
              <p:cNvCxnSpPr>
                <a:cxnSpLocks/>
              </p:cNvCxnSpPr>
              <p:nvPr/>
            </p:nvCxnSpPr>
            <p:spPr>
              <a:xfrm rot="10800000">
                <a:off x="10096050" y="1759549"/>
                <a:ext cx="0" cy="796656"/>
              </a:xfrm>
              <a:prstGeom prst="line">
                <a:avLst/>
              </a:prstGeom>
              <a:noFill/>
              <a:ln w="19050" cap="flat" cmpd="sng" algn="ctr">
                <a:solidFill>
                  <a:schemeClr val="accent3">
                    <a:lumMod val="50000"/>
                  </a:schemeClr>
                </a:solidFill>
                <a:prstDash val="sysDot"/>
                <a:miter lim="800000"/>
              </a:ln>
              <a:effectLst/>
            </p:spPr>
          </p:cxnSp>
          <p:sp>
            <p:nvSpPr>
              <p:cNvPr id="11" name="Oval 10">
                <a:extLst>
                  <a:ext uri="{FF2B5EF4-FFF2-40B4-BE49-F238E27FC236}">
                    <a16:creationId xmlns:a16="http://schemas.microsoft.com/office/drawing/2014/main" id="{7887E2DE-8ED1-674B-8B39-8CDF5723E2FC}"/>
                  </a:ext>
                </a:extLst>
              </p:cNvPr>
              <p:cNvSpPr/>
              <p:nvPr/>
            </p:nvSpPr>
            <p:spPr>
              <a:xfrm rot="10800000" flipV="1">
                <a:off x="10014230" y="2542778"/>
                <a:ext cx="163645" cy="134268"/>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2BDB098-5016-AA94-C9A2-E8EEFD2DCFC4}"/>
                  </a:ext>
                </a:extLst>
              </p:cNvPr>
              <p:cNvSpPr/>
              <p:nvPr/>
            </p:nvSpPr>
            <p:spPr>
              <a:xfrm>
                <a:off x="8543247" y="2622991"/>
                <a:ext cx="3089120" cy="3043411"/>
              </a:xfrm>
              <a:prstGeom prst="rect">
                <a:avLst/>
              </a:prstGeom>
              <a:noFill/>
              <a:ln w="19050" cap="flat" cmpd="sng" algn="ctr">
                <a:solidFill>
                  <a:schemeClr val="accent3">
                    <a:lumMod val="5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9" name="Group 18">
            <a:extLst>
              <a:ext uri="{FF2B5EF4-FFF2-40B4-BE49-F238E27FC236}">
                <a16:creationId xmlns:a16="http://schemas.microsoft.com/office/drawing/2014/main" id="{73EF5893-B6D5-99A1-A388-D937DDEF242A}"/>
              </a:ext>
            </a:extLst>
          </p:cNvPr>
          <p:cNvGrpSpPr/>
          <p:nvPr/>
        </p:nvGrpSpPr>
        <p:grpSpPr>
          <a:xfrm>
            <a:off x="4346638" y="727674"/>
            <a:ext cx="3403824" cy="3586934"/>
            <a:chOff x="4346638" y="727674"/>
            <a:chExt cx="3403824" cy="3586934"/>
          </a:xfrm>
        </p:grpSpPr>
        <p:sp>
          <p:nvSpPr>
            <p:cNvPr id="3" name="TextBox 2">
              <a:extLst>
                <a:ext uri="{FF2B5EF4-FFF2-40B4-BE49-F238E27FC236}">
                  <a16:creationId xmlns:a16="http://schemas.microsoft.com/office/drawing/2014/main" id="{626C09D1-13AE-BB97-37CD-5D594708047A}"/>
                </a:ext>
              </a:extLst>
            </p:cNvPr>
            <p:cNvSpPr txBox="1"/>
            <p:nvPr/>
          </p:nvSpPr>
          <p:spPr>
            <a:xfrm>
              <a:off x="4346638" y="727674"/>
              <a:ext cx="3403824" cy="2092881"/>
            </a:xfrm>
            <a:prstGeom prst="rect">
              <a:avLst/>
            </a:prstGeom>
            <a:noFill/>
          </p:spPr>
          <p:txBody>
            <a:bodyPr wrap="square" rtlCol="0">
              <a:spAutoFit/>
            </a:bodyPr>
            <a:lstStyle/>
            <a:p>
              <a:pPr lvl="0" algn="ctr" defTabSz="457200">
                <a:defRPr/>
              </a:pPr>
              <a:r>
                <a:rPr lang="es-ES" sz="2600" kern="0" dirty="0">
                  <a:solidFill>
                    <a:schemeClr val="accent2"/>
                  </a:solidFill>
                </a:rPr>
                <a:t>LA PROTECCIÓN DE DATOS </a:t>
              </a:r>
              <a:r>
                <a:rPr lang="es-ES" sz="2600" kern="0" dirty="0">
                  <a:solidFill>
                    <a:srgbClr val="000000"/>
                  </a:solidFill>
                </a:rPr>
                <a:t>ES DIFERENTE A </a:t>
              </a:r>
              <a:r>
                <a:rPr lang="es-ES" sz="2600" kern="0" dirty="0">
                  <a:solidFill>
                    <a:schemeClr val="accent2"/>
                  </a:solidFill>
                </a:rPr>
                <a:t>LA PRIVACIDAD DE DATOS
</a:t>
              </a:r>
              <a:endParaRPr kumimoji="0" lang="es-ES_tradnl" sz="2600" b="0" i="0" u="none" strike="noStrike" kern="0" cap="none" spc="0" normalizeH="0" baseline="0" noProof="0" dirty="0">
                <a:ln>
                  <a:noFill/>
                </a:ln>
                <a:solidFill>
                  <a:schemeClr val="accent2"/>
                </a:solidFill>
                <a:effectLst/>
                <a:uLnTx/>
                <a:uFillTx/>
              </a:endParaRPr>
            </a:p>
          </p:txBody>
        </p:sp>
        <p:pic>
          <p:nvPicPr>
            <p:cNvPr id="18" name="Graphic 17" descr="Lock with solid fill">
              <a:extLst>
                <a:ext uri="{FF2B5EF4-FFF2-40B4-BE49-F238E27FC236}">
                  <a16:creationId xmlns:a16="http://schemas.microsoft.com/office/drawing/2014/main" id="{6552A63D-3BE0-1EB1-F0A7-EA072ED66D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1414" y="2020336"/>
              <a:ext cx="2294272" cy="2294272"/>
            </a:xfrm>
            <a:prstGeom prst="rect">
              <a:avLst/>
            </a:prstGeom>
          </p:spPr>
        </p:pic>
      </p:grpSp>
    </p:spTree>
    <p:extLst>
      <p:ext uri="{BB962C8B-B14F-4D97-AF65-F5344CB8AC3E}">
        <p14:creationId xmlns:p14="http://schemas.microsoft.com/office/powerpoint/2010/main" val="348790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742939"/>
            <a:ext cx="10595237" cy="3995028"/>
          </a:xfrm>
        </p:spPr>
        <p:txBody>
          <a:bodyPr/>
          <a:lstStyle/>
          <a:p>
            <a:pPr marL="342900" indent="-342900">
              <a:buClr>
                <a:schemeClr val="accent2"/>
              </a:buClr>
              <a:buBlip>
                <a:blip r:embed="rId3"/>
              </a:buBlip>
            </a:pPr>
            <a:r>
              <a:rPr lang="es-ES" b="1" dirty="0">
                <a:solidFill>
                  <a:schemeClr val="accent2"/>
                </a:solidFill>
              </a:rPr>
              <a:t>En virtud del Reglamento General de Protección de Datos (UE) 2016/679, los datos personales serán: </a:t>
            </a:r>
          </a:p>
          <a:p>
            <a:pPr marL="0" indent="0">
              <a:buClr>
                <a:schemeClr val="accent2"/>
              </a:buClr>
            </a:pPr>
            <a:endParaRPr lang="en-GB" dirty="0"/>
          </a:p>
          <a:p>
            <a:pPr marL="342900" indent="-342900">
              <a:buClr>
                <a:schemeClr val="accent2"/>
              </a:buClr>
              <a:buFont typeface="Arial" panose="020B0604020202020204" pitchFamily="34" charset="0"/>
              <a:buChar char="•"/>
            </a:pPr>
            <a:r>
              <a:rPr lang="es-ES" dirty="0"/>
              <a:t>Procesados legalmente, de manera transparente</a:t>
            </a:r>
          </a:p>
          <a:p>
            <a:pPr marL="342900" indent="-342900">
              <a:buClr>
                <a:schemeClr val="accent2"/>
              </a:buClr>
              <a:buFont typeface="Arial" panose="020B0604020202020204" pitchFamily="34" charset="0"/>
              <a:buChar char="•"/>
            </a:pPr>
            <a:endParaRPr lang="es-ES" dirty="0"/>
          </a:p>
          <a:p>
            <a:pPr marL="342900" indent="-342900">
              <a:buClr>
                <a:schemeClr val="accent2"/>
              </a:buClr>
              <a:buFont typeface="Arial" panose="020B0604020202020204" pitchFamily="34" charset="0"/>
              <a:buChar char="•"/>
            </a:pPr>
            <a:r>
              <a:rPr lang="es-ES" dirty="0"/>
              <a:t>Recopilados para fines específicos, explícitos y legítimos, y no de manera incompatible con dichos fines</a:t>
            </a:r>
          </a:p>
          <a:p>
            <a:pPr marL="342900" indent="-342900">
              <a:buClr>
                <a:schemeClr val="accent2"/>
              </a:buClr>
              <a:buFont typeface="Arial" panose="020B0604020202020204" pitchFamily="34" charset="0"/>
              <a:buChar char="•"/>
            </a:pPr>
            <a:endParaRPr lang="es-ES" dirty="0"/>
          </a:p>
          <a:p>
            <a:pPr marL="342900" indent="-342900">
              <a:buClr>
                <a:schemeClr val="accent2"/>
              </a:buClr>
              <a:buFont typeface="Arial" panose="020B0604020202020204" pitchFamily="34" charset="0"/>
              <a:buChar char="•"/>
            </a:pPr>
            <a:r>
              <a:rPr lang="es-ES" dirty="0"/>
              <a:t>Adecuados, pertinentes y limitados a lo necesario en relación con los fines para los que se tratan</a:t>
            </a: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Privacidad de datos: Reglamento General de Protección de Datos de la UE 
</a:t>
            </a:r>
            <a:endParaRPr lang="en-GB" dirty="0"/>
          </a:p>
        </p:txBody>
      </p:sp>
    </p:spTree>
    <p:extLst>
      <p:ext uri="{BB962C8B-B14F-4D97-AF65-F5344CB8AC3E}">
        <p14:creationId xmlns:p14="http://schemas.microsoft.com/office/powerpoint/2010/main" val="3615313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2017552"/>
            <a:ext cx="10595237" cy="3995028"/>
          </a:xfrm>
        </p:spPr>
        <p:txBody>
          <a:bodyPr/>
          <a:lstStyle/>
          <a:p>
            <a:pPr marL="342900" indent="-342900">
              <a:buClr>
                <a:schemeClr val="accent2"/>
              </a:buClr>
              <a:buBlip>
                <a:blip r:embed="rId3"/>
              </a:buBlip>
            </a:pPr>
            <a:r>
              <a:rPr lang="es-ES" b="1" dirty="0">
                <a:solidFill>
                  <a:schemeClr val="accent2"/>
                </a:solidFill>
              </a:rPr>
              <a:t>En virtud del Reglamento General de Protección de Datos (UE) 2016/679, los datos personales serán: </a:t>
            </a:r>
          </a:p>
          <a:p>
            <a:pPr marL="0" indent="0">
              <a:buClr>
                <a:schemeClr val="accent2"/>
              </a:buClr>
            </a:pPr>
            <a:endParaRPr lang="en-GB" dirty="0"/>
          </a:p>
          <a:p>
            <a:pPr marL="342900" indent="-342900">
              <a:buClr>
                <a:schemeClr val="accent2"/>
              </a:buClr>
              <a:buFont typeface="Arial" panose="020B0604020202020204" pitchFamily="34" charset="0"/>
              <a:buChar char="•"/>
            </a:pPr>
            <a:r>
              <a:rPr lang="es-ES" dirty="0"/>
              <a:t>Exactos y, cuando sea necesario, actualizados</a:t>
            </a:r>
          </a:p>
          <a:p>
            <a:pPr marL="342900" indent="-342900">
              <a:buClr>
                <a:schemeClr val="accent2"/>
              </a:buClr>
              <a:buFont typeface="Arial" panose="020B0604020202020204" pitchFamily="34" charset="0"/>
              <a:buChar char="•"/>
            </a:pPr>
            <a:endParaRPr lang="es-ES" dirty="0"/>
          </a:p>
          <a:p>
            <a:pPr marL="342900" indent="-342900">
              <a:buClr>
                <a:schemeClr val="accent2"/>
              </a:buClr>
              <a:buFont typeface="Arial" panose="020B0604020202020204" pitchFamily="34" charset="0"/>
              <a:buChar char="•"/>
            </a:pPr>
            <a:r>
              <a:rPr lang="es-ES" dirty="0"/>
              <a:t>Almacenados de forma que permita la identificación de los interesados durante no más tiempo del necesario </a:t>
            </a: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Privacidad de datos: Reglamento General de Protección de Datos de la UE 
</a:t>
            </a:r>
            <a:endParaRPr lang="en-GB" dirty="0"/>
          </a:p>
        </p:txBody>
      </p:sp>
    </p:spTree>
    <p:extLst>
      <p:ext uri="{BB962C8B-B14F-4D97-AF65-F5344CB8AC3E}">
        <p14:creationId xmlns:p14="http://schemas.microsoft.com/office/powerpoint/2010/main" val="126162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en-GB" b="1" dirty="0" err="1">
                <a:solidFill>
                  <a:schemeClr val="accent2"/>
                </a:solidFill>
              </a:rPr>
              <a:t>Objetivos</a:t>
            </a:r>
            <a:r>
              <a:rPr lang="en-GB" b="1" dirty="0">
                <a:solidFill>
                  <a:schemeClr val="accent2"/>
                </a:solidFill>
              </a:rPr>
              <a:t> de </a:t>
            </a:r>
            <a:r>
              <a:rPr lang="en-GB" b="1" dirty="0" err="1">
                <a:solidFill>
                  <a:schemeClr val="accent2"/>
                </a:solidFill>
              </a:rPr>
              <a:t>Aprendizaje</a:t>
            </a:r>
            <a:r>
              <a:rPr lang="en-GB" b="1" dirty="0">
                <a:solidFill>
                  <a:schemeClr val="accent2"/>
                </a:solidFill>
              </a:rPr>
              <a:t>: </a:t>
            </a:r>
          </a:p>
          <a:p>
            <a:pPr marL="0" indent="0"/>
            <a:endParaRPr lang="en-GB" b="1" dirty="0">
              <a:solidFill>
                <a:schemeClr val="accent2"/>
              </a:solidFill>
            </a:endParaRPr>
          </a:p>
          <a:p>
            <a:pPr marL="342900" indent="-342900">
              <a:buClr>
                <a:schemeClr val="accent2"/>
              </a:buClr>
              <a:buFont typeface="Arial" panose="020B0604020202020204" pitchFamily="34" charset="0"/>
              <a:buChar char="•"/>
            </a:pPr>
            <a:r>
              <a:rPr lang="es-ES" dirty="0"/>
              <a:t>Comprenderás cómo llevar a cabo la interpretación de datos para obtener información procesable sobre el rendimiento empresarial y las oportunidades que ofrece el mercado. </a:t>
            </a:r>
          </a:p>
          <a:p>
            <a:pPr marL="342900" indent="-342900">
              <a:buClr>
                <a:schemeClr val="accent2"/>
              </a:buClr>
              <a:buFont typeface="Arial" panose="020B0604020202020204" pitchFamily="34" charset="0"/>
              <a:buChar char="•"/>
            </a:pPr>
            <a:endParaRPr lang="es-ES" dirty="0"/>
          </a:p>
          <a:p>
            <a:pPr marL="342900" indent="-342900">
              <a:buClr>
                <a:schemeClr val="accent2"/>
              </a:buClr>
              <a:buFont typeface="Arial" panose="020B0604020202020204" pitchFamily="34" charset="0"/>
              <a:buChar char="•"/>
            </a:pPr>
            <a:r>
              <a:rPr lang="es-ES" dirty="0"/>
              <a:t>Podrás elegir herramientas tecnológicas apropiadas para aplicar soluciones basadas en datos guiándote por el análisis de costo-beneficio.</a:t>
            </a: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Objetivos de Aprendizaje:
</a:t>
            </a:r>
            <a:endParaRPr lang="en-US" dirty="0"/>
          </a:p>
        </p:txBody>
      </p:sp>
    </p:spTree>
    <p:extLst>
      <p:ext uri="{BB962C8B-B14F-4D97-AF65-F5344CB8AC3E}">
        <p14:creationId xmlns:p14="http://schemas.microsoft.com/office/powerpoint/2010/main" val="2674296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2101369"/>
            <a:ext cx="10595237" cy="3995028"/>
          </a:xfrm>
        </p:spPr>
        <p:txBody>
          <a:bodyPr/>
          <a:lstStyle/>
          <a:p>
            <a:pPr marL="342900" indent="-342900">
              <a:buClr>
                <a:schemeClr val="accent2"/>
              </a:buClr>
              <a:buBlip>
                <a:blip r:embed="rId3"/>
              </a:buBlip>
            </a:pPr>
            <a:r>
              <a:rPr lang="es-ES" b="1" dirty="0">
                <a:solidFill>
                  <a:schemeClr val="accent2"/>
                </a:solidFill>
              </a:rPr>
              <a:t>En virtud del Reglamento General de Protección de Datos (UE) 2016/679, los datos personales serán: </a:t>
            </a:r>
          </a:p>
          <a:p>
            <a:pPr marL="0" indent="0">
              <a:buClr>
                <a:schemeClr val="accent2"/>
              </a:buClr>
            </a:pPr>
            <a:endParaRPr lang="en-GB" dirty="0"/>
          </a:p>
          <a:p>
            <a:pPr marL="342900" indent="-342900">
              <a:buClr>
                <a:schemeClr val="accent2"/>
              </a:buClr>
              <a:buFont typeface="Arial" panose="020B0604020202020204" pitchFamily="34" charset="0"/>
              <a:buChar char="•"/>
            </a:pPr>
            <a:r>
              <a:rPr lang="es-ES" dirty="0"/>
              <a:t>Procesados de una manera que garantice la seguridad adecuada de los datos personales, incluida la protección contra el procesamiento no autorizado o ilegal y contra la pérdida, destrucción o daño accidental, utilizando medidas técnicas apropiadas.</a:t>
            </a: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Privacidad de datos: Reglamento General de Protección de Datos de la UE 
</a:t>
            </a:r>
            <a:endParaRPr lang="en-GB" dirty="0"/>
          </a:p>
        </p:txBody>
      </p:sp>
    </p:spTree>
    <p:extLst>
      <p:ext uri="{BB962C8B-B14F-4D97-AF65-F5344CB8AC3E}">
        <p14:creationId xmlns:p14="http://schemas.microsoft.com/office/powerpoint/2010/main" val="19117769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Art. 4 (1). </a:t>
            </a:r>
            <a:r>
              <a:rPr lang="es-ES" b="1" dirty="0">
                <a:solidFill>
                  <a:schemeClr val="accent2"/>
                </a:solidFill>
              </a:rPr>
              <a:t>Los datos personales son cualquier información relacionada con una persona física identificada o identificable. </a:t>
            </a:r>
            <a:r>
              <a:rPr lang="es-ES" dirty="0"/>
              <a:t>Diferentes piezas de información, que recopiladas juntas pueden conducir a la identificación de una persona en particular, también constituyen datos personales.
</a:t>
            </a: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GDPR</a:t>
            </a:r>
          </a:p>
        </p:txBody>
      </p:sp>
      <p:graphicFrame>
        <p:nvGraphicFramePr>
          <p:cNvPr id="2" name="Diagram 1">
            <a:extLst>
              <a:ext uri="{FF2B5EF4-FFF2-40B4-BE49-F238E27FC236}">
                <a16:creationId xmlns:a16="http://schemas.microsoft.com/office/drawing/2014/main" id="{433ACE33-1ED2-6C69-1370-6E1D1D4DDB10}"/>
              </a:ext>
            </a:extLst>
          </p:cNvPr>
          <p:cNvGraphicFramePr/>
          <p:nvPr>
            <p:extLst>
              <p:ext uri="{D42A27DB-BD31-4B8C-83A1-F6EECF244321}">
                <p14:modId xmlns:p14="http://schemas.microsoft.com/office/powerpoint/2010/main" val="2137976267"/>
              </p:ext>
            </p:extLst>
          </p:nvPr>
        </p:nvGraphicFramePr>
        <p:xfrm>
          <a:off x="798381" y="3057993"/>
          <a:ext cx="10595237" cy="31729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3073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80A1D0D0-5605-40C8-95E6-0D2B51EA3D5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1D9027F3-EACC-4808-88D1-032D08C5C41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AA46DDE7-DF72-4215-9401-EDB00056C80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GDPR</a:t>
            </a:r>
          </a:p>
        </p:txBody>
      </p:sp>
      <p:sp>
        <p:nvSpPr>
          <p:cNvPr id="7" name="Rectangle 6">
            <a:extLst>
              <a:ext uri="{FF2B5EF4-FFF2-40B4-BE49-F238E27FC236}">
                <a16:creationId xmlns:a16="http://schemas.microsoft.com/office/drawing/2014/main" id="{D5F3DAF9-83D9-0C4D-15A0-73C2B550E324}"/>
              </a:ext>
            </a:extLst>
          </p:cNvPr>
          <p:cNvSpPr/>
          <p:nvPr/>
        </p:nvSpPr>
        <p:spPr>
          <a:xfrm>
            <a:off x="3984203" y="1983942"/>
            <a:ext cx="4223595" cy="4616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0" algn="ctr" defTabSz="457200">
              <a:defRPr/>
            </a:pPr>
            <a:r>
              <a:rPr lang="en-US" sz="2400" b="1" kern="0" dirty="0" err="1">
                <a:solidFill>
                  <a:prstClr val="black"/>
                </a:solidFill>
              </a:rPr>
              <a:t>En</a:t>
            </a:r>
            <a:r>
              <a:rPr lang="en-US" sz="2400" b="1" kern="0" dirty="0">
                <a:solidFill>
                  <a:prstClr val="black"/>
                </a:solidFill>
              </a:rPr>
              <a:t> </a:t>
            </a:r>
            <a:r>
              <a:rPr lang="en-US" sz="2400" b="1" kern="0" dirty="0" err="1">
                <a:solidFill>
                  <a:prstClr val="black"/>
                </a:solidFill>
              </a:rPr>
              <a:t>caso</a:t>
            </a:r>
            <a:r>
              <a:rPr lang="en-US" sz="2400" b="1" kern="0" dirty="0">
                <a:solidFill>
                  <a:prstClr val="black"/>
                </a:solidFill>
              </a:rPr>
              <a:t> de </a:t>
            </a:r>
            <a:r>
              <a:rPr lang="en-US" sz="2400" b="1" kern="0" dirty="0" err="1">
                <a:solidFill>
                  <a:prstClr val="black"/>
                </a:solidFill>
              </a:rPr>
              <a:t>incumplimiento</a:t>
            </a:r>
            <a:r>
              <a:rPr lang="en-US" sz="2400" b="1" kern="0" dirty="0">
                <a:solidFill>
                  <a:prstClr val="black"/>
                </a:solidFill>
              </a:rPr>
              <a:t>: </a:t>
            </a:r>
            <a:endParaRPr kumimoji="0" lang="es-ES_tradnl" sz="2400" b="1" i="0" u="none" strike="noStrike" kern="0" cap="none" spc="0" normalizeH="0" baseline="0" noProof="0" dirty="0">
              <a:ln>
                <a:noFill/>
              </a:ln>
              <a:solidFill>
                <a:prstClr val="black"/>
              </a:solidFill>
              <a:effectLst/>
              <a:uLnTx/>
              <a:uFillTx/>
            </a:endParaRPr>
          </a:p>
        </p:txBody>
      </p:sp>
      <p:sp>
        <p:nvSpPr>
          <p:cNvPr id="8" name="Rectangle 7">
            <a:extLst>
              <a:ext uri="{FF2B5EF4-FFF2-40B4-BE49-F238E27FC236}">
                <a16:creationId xmlns:a16="http://schemas.microsoft.com/office/drawing/2014/main" id="{B4594AF7-C698-ED7C-A052-17D40F7C9BA8}"/>
              </a:ext>
            </a:extLst>
          </p:cNvPr>
          <p:cNvSpPr/>
          <p:nvPr/>
        </p:nvSpPr>
        <p:spPr>
          <a:xfrm>
            <a:off x="7502132" y="3151982"/>
            <a:ext cx="3373929" cy="1569660"/>
          </a:xfrm>
          <a:prstGeom prst="rect">
            <a:avLst/>
          </a:prstGeom>
        </p:spPr>
        <p:txBody>
          <a:bodyPr wrap="square">
            <a:spAutoFit/>
          </a:bodyPr>
          <a:lstStyle/>
          <a:p>
            <a:pPr lvl="0" algn="ctr" defTabSz="457200">
              <a:defRPr/>
            </a:pPr>
            <a:r>
              <a:rPr lang="es-ES" sz="2400" kern="0" dirty="0">
                <a:solidFill>
                  <a:prstClr val="black"/>
                </a:solidFill>
                <a:ea typeface="Calibri" charset="0"/>
              </a:rPr>
              <a:t>Informar a todas aquellas personas afectadas si la violación de datos representa un alto riesgo.</a:t>
            </a:r>
            <a:endParaRPr kumimoji="0" lang="es-ES_tradnl" sz="2400" b="0" i="0" u="none" strike="noStrike" kern="0" cap="none" spc="0" normalizeH="0" baseline="0" noProof="0" dirty="0">
              <a:ln>
                <a:noFill/>
              </a:ln>
              <a:solidFill>
                <a:prstClr val="black"/>
              </a:solidFill>
              <a:effectLst/>
              <a:uLnTx/>
              <a:uFillTx/>
            </a:endParaRPr>
          </a:p>
        </p:txBody>
      </p:sp>
      <p:sp>
        <p:nvSpPr>
          <p:cNvPr id="9" name="Rectangle 8">
            <a:extLst>
              <a:ext uri="{FF2B5EF4-FFF2-40B4-BE49-F238E27FC236}">
                <a16:creationId xmlns:a16="http://schemas.microsoft.com/office/drawing/2014/main" id="{BDC2AB32-D3F1-EC4F-D1AF-0B33FF8651B6}"/>
              </a:ext>
            </a:extLst>
          </p:cNvPr>
          <p:cNvSpPr/>
          <p:nvPr/>
        </p:nvSpPr>
        <p:spPr>
          <a:xfrm>
            <a:off x="1383701" y="3151982"/>
            <a:ext cx="3306169" cy="2308324"/>
          </a:xfrm>
          <a:prstGeom prst="rect">
            <a:avLst/>
          </a:prstGeom>
        </p:spPr>
        <p:txBody>
          <a:bodyPr wrap="square">
            <a:spAutoFit/>
          </a:bodyPr>
          <a:lstStyle/>
          <a:p>
            <a:pPr lvl="0" algn="ctr" defTabSz="457200">
              <a:defRPr/>
            </a:pPr>
            <a:r>
              <a:rPr lang="es-ES" sz="2400" kern="0" dirty="0">
                <a:solidFill>
                  <a:prstClr val="black"/>
                </a:solidFill>
              </a:rPr>
              <a:t> Notificar a la autoridad supervisora a más tardar dentro de las 72 horas siguientes a haber tenido conocimiento de la infracción. </a:t>
            </a:r>
            <a:endParaRPr kumimoji="0" lang="es-ES_tradnl" sz="2400" b="0" i="0" u="none" strike="noStrike" kern="0" cap="none" spc="0" normalizeH="0" baseline="0" noProof="0" dirty="0">
              <a:ln>
                <a:noFill/>
              </a:ln>
              <a:solidFill>
                <a:prstClr val="black"/>
              </a:solidFill>
              <a:effectLst/>
              <a:uLnTx/>
              <a:uFillTx/>
            </a:endParaRPr>
          </a:p>
        </p:txBody>
      </p:sp>
      <p:cxnSp>
        <p:nvCxnSpPr>
          <p:cNvPr id="10" name="Straight Arrow Connector 9">
            <a:extLst>
              <a:ext uri="{FF2B5EF4-FFF2-40B4-BE49-F238E27FC236}">
                <a16:creationId xmlns:a16="http://schemas.microsoft.com/office/drawing/2014/main" id="{5B3BC944-6B5F-4045-1CB2-75CA71BD3278}"/>
              </a:ext>
            </a:extLst>
          </p:cNvPr>
          <p:cNvCxnSpPr>
            <a:cxnSpLocks/>
          </p:cNvCxnSpPr>
          <p:nvPr/>
        </p:nvCxnSpPr>
        <p:spPr>
          <a:xfrm flipH="1">
            <a:off x="3004753" y="2445607"/>
            <a:ext cx="1512284" cy="706375"/>
          </a:xfrm>
          <a:prstGeom prst="straightConnector1">
            <a:avLst/>
          </a:prstGeom>
          <a:noFill/>
          <a:ln w="38100" cap="flat" cmpd="sng" algn="ctr">
            <a:solidFill>
              <a:schemeClr val="accent3">
                <a:lumMod val="75000"/>
              </a:schemeClr>
            </a:solidFill>
            <a:prstDash val="solid"/>
            <a:miter lim="800000"/>
            <a:tailEnd type="triangle"/>
          </a:ln>
          <a:effectLst/>
        </p:spPr>
      </p:cxnSp>
      <p:cxnSp>
        <p:nvCxnSpPr>
          <p:cNvPr id="11" name="Straight Arrow Connector 10">
            <a:extLst>
              <a:ext uri="{FF2B5EF4-FFF2-40B4-BE49-F238E27FC236}">
                <a16:creationId xmlns:a16="http://schemas.microsoft.com/office/drawing/2014/main" id="{4109BB27-2988-B7B9-20B0-1B019D3EAB39}"/>
              </a:ext>
            </a:extLst>
          </p:cNvPr>
          <p:cNvCxnSpPr>
            <a:cxnSpLocks/>
          </p:cNvCxnSpPr>
          <p:nvPr/>
        </p:nvCxnSpPr>
        <p:spPr>
          <a:xfrm>
            <a:off x="7674964" y="2445607"/>
            <a:ext cx="1289154" cy="706375"/>
          </a:xfrm>
          <a:prstGeom prst="straightConnector1">
            <a:avLst/>
          </a:prstGeom>
          <a:noFill/>
          <a:ln w="38100" cap="flat" cmpd="sng" algn="ctr">
            <a:solidFill>
              <a:schemeClr val="accent3">
                <a:lumMod val="75000"/>
              </a:schemeClr>
            </a:solidFill>
            <a:prstDash val="solid"/>
            <a:miter lim="800000"/>
            <a:tailEnd type="triangle"/>
          </a:ln>
          <a:effectLst/>
        </p:spPr>
      </p:cxnSp>
    </p:spTree>
    <p:extLst>
      <p:ext uri="{BB962C8B-B14F-4D97-AF65-F5344CB8AC3E}">
        <p14:creationId xmlns:p14="http://schemas.microsoft.com/office/powerpoint/2010/main" val="43075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075728-8F32-D214-3581-8E42E659F285}"/>
              </a:ext>
            </a:extLst>
          </p:cNvPr>
          <p:cNvGrpSpPr/>
          <p:nvPr/>
        </p:nvGrpSpPr>
        <p:grpSpPr>
          <a:xfrm>
            <a:off x="0" y="0"/>
            <a:ext cx="12192557" cy="1047839"/>
            <a:chOff x="0" y="-1416"/>
            <a:chExt cx="12192686" cy="2144184"/>
          </a:xfrm>
          <a:solidFill>
            <a:srgbClr val="085156"/>
          </a:solidFill>
        </p:grpSpPr>
        <p:sp>
          <p:nvSpPr>
            <p:cNvPr id="3" name="Terminator 2">
              <a:extLst>
                <a:ext uri="{FF2B5EF4-FFF2-40B4-BE49-F238E27FC236}">
                  <a16:creationId xmlns:a16="http://schemas.microsoft.com/office/drawing/2014/main" id="{710EFDB0-F485-7494-B235-CF14729F19AE}"/>
                </a:ext>
              </a:extLst>
            </p:cNvPr>
            <p:cNvSpPr/>
            <p:nvPr/>
          </p:nvSpPr>
          <p:spPr>
            <a:xfrm>
              <a:off x="686" y="26776"/>
              <a:ext cx="12192000" cy="2115992"/>
            </a:xfrm>
            <a:prstGeom prst="flowChartTerminator">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5F7B7AC-1DDB-128F-72BD-3AD2704EE041}"/>
                </a:ext>
              </a:extLst>
            </p:cNvPr>
            <p:cNvSpPr/>
            <p:nvPr/>
          </p:nvSpPr>
          <p:spPr>
            <a:xfrm>
              <a:off x="0" y="-1416"/>
              <a:ext cx="12192000" cy="1197356"/>
            </a:xfrm>
            <a:prstGeom prst="rect">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 name="Text Placeholder 23">
            <a:extLst>
              <a:ext uri="{FF2B5EF4-FFF2-40B4-BE49-F238E27FC236}">
                <a16:creationId xmlns:a16="http://schemas.microsoft.com/office/drawing/2014/main" id="{C514CCEB-B511-F0CA-2597-58C95B7F1193}"/>
              </a:ext>
            </a:extLst>
          </p:cNvPr>
          <p:cNvSpPr txBox="1">
            <a:spLocks/>
          </p:cNvSpPr>
          <p:nvPr/>
        </p:nvSpPr>
        <p:spPr>
          <a:xfrm>
            <a:off x="1194864" y="595146"/>
            <a:ext cx="9906000" cy="566599"/>
          </a:xfrm>
          <a:prstGeom prst="rect">
            <a:avLst/>
          </a:prstGeom>
        </p:spPr>
        <p:txBody>
          <a:bodyPr>
            <a:normAutofit lnSpcReduction="10000"/>
          </a:bodyPr>
          <a:lstStyle>
            <a:lvl1pPr marL="0" indent="0" algn="ctr"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b="1" dirty="0" err="1">
                <a:solidFill>
                  <a:srgbClr val="000000"/>
                </a:solidFill>
                <a:effectLst>
                  <a:outerShdw blurRad="38100" dist="38100" dir="2700000" algn="tl">
                    <a:srgbClr val="000000">
                      <a:alpha val="43137"/>
                    </a:srgbClr>
                  </a:outerShdw>
                </a:effectLst>
              </a:rPr>
              <a:t>Ética</a:t>
            </a:r>
            <a:r>
              <a:rPr lang="en-US" b="1" dirty="0">
                <a:solidFill>
                  <a:srgbClr val="000000"/>
                </a:solidFill>
                <a:effectLst>
                  <a:outerShdw blurRad="38100" dist="38100" dir="2700000" algn="tl">
                    <a:srgbClr val="000000">
                      <a:alpha val="43137"/>
                    </a:srgbClr>
                  </a:outerShdw>
                </a:effectLst>
              </a:rPr>
              <a:t> de </a:t>
            </a:r>
            <a:r>
              <a:rPr lang="en-US" b="1" dirty="0" err="1">
                <a:solidFill>
                  <a:srgbClr val="000000"/>
                </a:solidFill>
                <a:effectLst>
                  <a:outerShdw blurRad="38100" dist="38100" dir="2700000" algn="tl">
                    <a:srgbClr val="000000">
                      <a:alpha val="43137"/>
                    </a:srgbClr>
                  </a:outerShdw>
                </a:effectLst>
              </a:rPr>
              <a:t>datos</a:t>
            </a:r>
            <a:endParaRPr kumimoji="0" lang="en-US"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626908A6-30DE-B693-0425-BDD7DED41F63}"/>
              </a:ext>
            </a:extLst>
          </p:cNvPr>
          <p:cNvGrpSpPr/>
          <p:nvPr/>
        </p:nvGrpSpPr>
        <p:grpSpPr>
          <a:xfrm>
            <a:off x="971609" y="1483989"/>
            <a:ext cx="2917761" cy="1877475"/>
            <a:chOff x="1661156" y="2158916"/>
            <a:chExt cx="2917761" cy="1877475"/>
          </a:xfrm>
        </p:grpSpPr>
        <p:cxnSp>
          <p:nvCxnSpPr>
            <p:cNvPr id="9" name="Straight Connector 8">
              <a:extLst>
                <a:ext uri="{FF2B5EF4-FFF2-40B4-BE49-F238E27FC236}">
                  <a16:creationId xmlns:a16="http://schemas.microsoft.com/office/drawing/2014/main" id="{D71410B0-EB78-C6CF-F5E9-3E91601803EE}"/>
                </a:ext>
              </a:extLst>
            </p:cNvPr>
            <p:cNvCxnSpPr/>
            <p:nvPr/>
          </p:nvCxnSpPr>
          <p:spPr>
            <a:xfrm flipH="1">
              <a:off x="1661156" y="4036391"/>
              <a:ext cx="2917761" cy="0"/>
            </a:xfrm>
            <a:prstGeom prst="line">
              <a:avLst/>
            </a:prstGeom>
            <a:noFill/>
            <a:ln w="6350" cap="flat" cmpd="sng" algn="ctr">
              <a:solidFill>
                <a:schemeClr val="accent3">
                  <a:lumMod val="50000"/>
                </a:schemeClr>
              </a:solidFill>
              <a:prstDash val="solid"/>
              <a:miter lim="800000"/>
            </a:ln>
            <a:effectLst/>
          </p:spPr>
        </p:cxnSp>
        <p:sp>
          <p:nvSpPr>
            <p:cNvPr id="5" name="Oval 41">
              <a:extLst>
                <a:ext uri="{FF2B5EF4-FFF2-40B4-BE49-F238E27FC236}">
                  <a16:creationId xmlns:a16="http://schemas.microsoft.com/office/drawing/2014/main" id="{E2F994A3-B79A-9CCE-EE1E-A2E3416E3293}"/>
                </a:ext>
              </a:extLst>
            </p:cNvPr>
            <p:cNvSpPr>
              <a:spLocks noChangeArrowheads="1"/>
            </p:cNvSpPr>
            <p:nvPr/>
          </p:nvSpPr>
          <p:spPr bwMode="auto">
            <a:xfrm>
              <a:off x="2619467" y="2158916"/>
              <a:ext cx="853052" cy="853052"/>
            </a:xfrm>
            <a:prstGeom prst="ellipse">
              <a:avLst/>
            </a:prstGeom>
            <a:solidFill>
              <a:schemeClr val="accent3">
                <a:lumMod val="50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7" name="Text Placeholder 23">
              <a:extLst>
                <a:ext uri="{FF2B5EF4-FFF2-40B4-BE49-F238E27FC236}">
                  <a16:creationId xmlns:a16="http://schemas.microsoft.com/office/drawing/2014/main" id="{F19D69F9-F48E-F0EF-C602-0734F2BFBCC0}"/>
                </a:ext>
              </a:extLst>
            </p:cNvPr>
            <p:cNvSpPr txBox="1">
              <a:spLocks/>
            </p:cNvSpPr>
            <p:nvPr/>
          </p:nvSpPr>
          <p:spPr>
            <a:xfrm>
              <a:off x="1661156" y="3137534"/>
              <a:ext cx="2769674" cy="84970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438"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Consentimiento</a:t>
              </a:r>
              <a:endParaRPr kumimoji="0" lang="en-US" sz="2438"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8" name="Text Placeholder 23">
            <a:extLst>
              <a:ext uri="{FF2B5EF4-FFF2-40B4-BE49-F238E27FC236}">
                <a16:creationId xmlns:a16="http://schemas.microsoft.com/office/drawing/2014/main" id="{06DFD4B4-75E4-BA67-E644-1BC9EFBC4E4D}"/>
              </a:ext>
            </a:extLst>
          </p:cNvPr>
          <p:cNvSpPr txBox="1">
            <a:spLocks/>
          </p:cNvSpPr>
          <p:nvPr/>
        </p:nvSpPr>
        <p:spPr>
          <a:xfrm>
            <a:off x="446567" y="3521908"/>
            <a:ext cx="3916679" cy="1684706"/>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s-ES" sz="2000" dirty="0">
                <a:solidFill>
                  <a:prstClr val="black"/>
                </a:solidFill>
              </a:rPr>
              <a:t>El consentimiento ya no es una decisión única, sino una tarea continua que debe ser monitoreada cuidadosamente. Los mecanismos para retirar el consentimiento deben ser tan fáciles como los de concederlo.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 Placeholder 23">
            <a:extLst>
              <a:ext uri="{FF2B5EF4-FFF2-40B4-BE49-F238E27FC236}">
                <a16:creationId xmlns:a16="http://schemas.microsoft.com/office/drawing/2014/main" id="{9E5B48EE-08FE-D538-46AB-3ED579A03D4E}"/>
              </a:ext>
            </a:extLst>
          </p:cNvPr>
          <p:cNvSpPr txBox="1">
            <a:spLocks/>
          </p:cNvSpPr>
          <p:nvPr/>
        </p:nvSpPr>
        <p:spPr>
          <a:xfrm>
            <a:off x="4363246" y="3496300"/>
            <a:ext cx="3412257" cy="1684706"/>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s-ES" sz="2000" dirty="0">
                <a:solidFill>
                  <a:prstClr val="black"/>
                </a:solidFill>
              </a:rPr>
              <a:t>Las prácticas éticas sólidas impiden compartir datos sin el consentimiento, pero el uso efectivo de los datos exige que se compartan. Abordar los problemas y mitigar el riesgo asociado con el intercambio de datos es vital.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17FA21A9-BC2E-B37F-0368-0B1497F8A5F6}"/>
              </a:ext>
            </a:extLst>
          </p:cNvPr>
          <p:cNvGrpSpPr/>
          <p:nvPr/>
        </p:nvGrpSpPr>
        <p:grpSpPr>
          <a:xfrm>
            <a:off x="4658642" y="1499388"/>
            <a:ext cx="2917761" cy="1877475"/>
            <a:chOff x="4666964" y="2158916"/>
            <a:chExt cx="2917761" cy="1877475"/>
          </a:xfrm>
        </p:grpSpPr>
        <p:sp>
          <p:nvSpPr>
            <p:cNvPr id="10" name="Oval 41">
              <a:extLst>
                <a:ext uri="{FF2B5EF4-FFF2-40B4-BE49-F238E27FC236}">
                  <a16:creationId xmlns:a16="http://schemas.microsoft.com/office/drawing/2014/main" id="{46751A35-1636-C43D-1775-74631C393AE7}"/>
                </a:ext>
              </a:extLst>
            </p:cNvPr>
            <p:cNvSpPr>
              <a:spLocks noChangeArrowheads="1"/>
            </p:cNvSpPr>
            <p:nvPr/>
          </p:nvSpPr>
          <p:spPr bwMode="auto">
            <a:xfrm>
              <a:off x="5729660" y="2158916"/>
              <a:ext cx="853052" cy="853052"/>
            </a:xfrm>
            <a:prstGeom prst="ellipse">
              <a:avLst/>
            </a:prstGeom>
            <a:solidFill>
              <a:schemeClr val="accent3">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1" name="Text Placeholder 23">
              <a:extLst>
                <a:ext uri="{FF2B5EF4-FFF2-40B4-BE49-F238E27FC236}">
                  <a16:creationId xmlns:a16="http://schemas.microsoft.com/office/drawing/2014/main" id="{2225C5E3-1E1A-A27D-73F0-B557131B353B}"/>
                </a:ext>
              </a:extLst>
            </p:cNvPr>
            <p:cNvSpPr txBox="1">
              <a:spLocks/>
            </p:cNvSpPr>
            <p:nvPr/>
          </p:nvSpPr>
          <p:spPr>
            <a:xfrm>
              <a:off x="4771349" y="3137534"/>
              <a:ext cx="2769674" cy="84970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sz="2438" b="1" dirty="0" err="1">
                  <a:solidFill>
                    <a:prstClr val="black"/>
                  </a:solidFill>
                  <a:effectLst>
                    <a:outerShdw blurRad="38100" dist="38100" dir="2700000" algn="tl">
                      <a:srgbClr val="000000">
                        <a:alpha val="43137"/>
                      </a:srgbClr>
                    </a:outerShdw>
                  </a:effectLst>
                </a:rPr>
                <a:t>Intercambio</a:t>
              </a:r>
              <a:r>
                <a:rPr lang="en-US" sz="2438" b="1" dirty="0">
                  <a:solidFill>
                    <a:prstClr val="black"/>
                  </a:solidFill>
                  <a:effectLst>
                    <a:outerShdw blurRad="38100" dist="38100" dir="2700000" algn="tl">
                      <a:srgbClr val="000000">
                        <a:alpha val="43137"/>
                      </a:srgbClr>
                    </a:outerShdw>
                  </a:effectLst>
                </a:rPr>
                <a:t> de </a:t>
              </a:r>
              <a:r>
                <a:rPr lang="en-US" sz="2438" b="1" dirty="0" err="1">
                  <a:solidFill>
                    <a:prstClr val="black"/>
                  </a:solidFill>
                  <a:effectLst>
                    <a:outerShdw blurRad="38100" dist="38100" dir="2700000" algn="tl">
                      <a:srgbClr val="000000">
                        <a:alpha val="43137"/>
                      </a:srgbClr>
                    </a:outerShdw>
                  </a:effectLst>
                </a:rPr>
                <a:t>Datos</a:t>
              </a:r>
              <a:endParaRPr kumimoji="0" lang="en-US" sz="2438"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2006D9B-B65B-2094-6A9B-56FE4ACC450A}"/>
                </a:ext>
              </a:extLst>
            </p:cNvPr>
            <p:cNvCxnSpPr/>
            <p:nvPr/>
          </p:nvCxnSpPr>
          <p:spPr>
            <a:xfrm flipH="1">
              <a:off x="4666964" y="4036391"/>
              <a:ext cx="2917761" cy="0"/>
            </a:xfrm>
            <a:prstGeom prst="line">
              <a:avLst/>
            </a:prstGeom>
            <a:noFill/>
            <a:ln w="6350" cap="flat" cmpd="sng" algn="ctr">
              <a:solidFill>
                <a:schemeClr val="accent3">
                  <a:lumMod val="50000"/>
                </a:schemeClr>
              </a:solidFill>
              <a:prstDash val="solid"/>
              <a:miter lim="800000"/>
            </a:ln>
            <a:effectLst/>
          </p:spPr>
        </p:cxnSp>
      </p:grpSp>
      <p:sp>
        <p:nvSpPr>
          <p:cNvPr id="16" name="Text Placeholder 23">
            <a:extLst>
              <a:ext uri="{FF2B5EF4-FFF2-40B4-BE49-F238E27FC236}">
                <a16:creationId xmlns:a16="http://schemas.microsoft.com/office/drawing/2014/main" id="{A462547C-3E03-A8C4-4C6A-A297963797D8}"/>
              </a:ext>
            </a:extLst>
          </p:cNvPr>
          <p:cNvSpPr txBox="1">
            <a:spLocks/>
          </p:cNvSpPr>
          <p:nvPr/>
        </p:nvSpPr>
        <p:spPr>
          <a:xfrm>
            <a:off x="8238187" y="3521908"/>
            <a:ext cx="3273516" cy="1491932"/>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s-ES" sz="2000" dirty="0">
                <a:solidFill>
                  <a:prstClr val="black"/>
                </a:solidFill>
              </a:rPr>
              <a:t>Los datos a menudo pueden contener sesgos ocultos, producidos por errores en un sistema informático. Esto puede crear resultados poco fiables o injustos.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ACFE2D5C-F123-8786-272D-7F5464965DA6}"/>
              </a:ext>
            </a:extLst>
          </p:cNvPr>
          <p:cNvGrpSpPr/>
          <p:nvPr/>
        </p:nvGrpSpPr>
        <p:grpSpPr>
          <a:xfrm>
            <a:off x="8281460" y="1499388"/>
            <a:ext cx="2917761" cy="1877475"/>
            <a:chOff x="7686108" y="2158916"/>
            <a:chExt cx="2917761" cy="1877475"/>
          </a:xfrm>
        </p:grpSpPr>
        <p:sp>
          <p:nvSpPr>
            <p:cNvPr id="14" name="Oval 41">
              <a:extLst>
                <a:ext uri="{FF2B5EF4-FFF2-40B4-BE49-F238E27FC236}">
                  <a16:creationId xmlns:a16="http://schemas.microsoft.com/office/drawing/2014/main" id="{14AB6DF7-359E-A336-A58A-873A395BBEAE}"/>
                </a:ext>
              </a:extLst>
            </p:cNvPr>
            <p:cNvSpPr>
              <a:spLocks noChangeArrowheads="1"/>
            </p:cNvSpPr>
            <p:nvPr/>
          </p:nvSpPr>
          <p:spPr bwMode="auto">
            <a:xfrm>
              <a:off x="8748804" y="2158916"/>
              <a:ext cx="853052" cy="853052"/>
            </a:xfrm>
            <a:prstGeom prst="ellipse">
              <a:avLst/>
            </a:prstGeom>
            <a:solidFill>
              <a:srgbClr val="70AD47">
                <a:lumMod val="60000"/>
                <a:lumOff val="40000"/>
              </a:srgb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5" name="Text Placeholder 23">
              <a:extLst>
                <a:ext uri="{FF2B5EF4-FFF2-40B4-BE49-F238E27FC236}">
                  <a16:creationId xmlns:a16="http://schemas.microsoft.com/office/drawing/2014/main" id="{B0CD13A7-90DB-216C-D8B2-2C63AC099F1D}"/>
                </a:ext>
              </a:extLst>
            </p:cNvPr>
            <p:cNvSpPr txBox="1">
              <a:spLocks/>
            </p:cNvSpPr>
            <p:nvPr/>
          </p:nvSpPr>
          <p:spPr>
            <a:xfrm>
              <a:off x="7790493" y="3137534"/>
              <a:ext cx="2769674" cy="84970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sz="2438" b="1" dirty="0" err="1">
                  <a:solidFill>
                    <a:prstClr val="black"/>
                  </a:solidFill>
                  <a:effectLst>
                    <a:outerShdw blurRad="38100" dist="38100" dir="2700000" algn="tl">
                      <a:srgbClr val="000000">
                        <a:alpha val="43137"/>
                      </a:srgbClr>
                    </a:outerShdw>
                  </a:effectLst>
                </a:rPr>
                <a:t>Sesgo</a:t>
              </a:r>
              <a:r>
                <a:rPr lang="en-US" sz="2438" b="1" dirty="0">
                  <a:solidFill>
                    <a:prstClr val="black"/>
                  </a:solidFill>
                  <a:effectLst>
                    <a:outerShdw blurRad="38100" dist="38100" dir="2700000" algn="tl">
                      <a:srgbClr val="000000">
                        <a:alpha val="43137"/>
                      </a:srgbClr>
                    </a:outerShdw>
                  </a:effectLst>
                </a:rPr>
                <a:t> </a:t>
              </a:r>
              <a:r>
                <a:rPr lang="en-US" sz="2438" b="1" dirty="0" err="1">
                  <a:solidFill>
                    <a:prstClr val="black"/>
                  </a:solidFill>
                  <a:effectLst>
                    <a:outerShdw blurRad="38100" dist="38100" dir="2700000" algn="tl">
                      <a:srgbClr val="000000">
                        <a:alpha val="43137"/>
                      </a:srgbClr>
                    </a:outerShdw>
                  </a:effectLst>
                </a:rPr>
                <a:t>Algorítmico</a:t>
              </a:r>
              <a:endParaRPr kumimoji="0" lang="en-US" sz="2438"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61CAEB63-D6D6-271E-7891-28A0360452C5}"/>
                </a:ext>
              </a:extLst>
            </p:cNvPr>
            <p:cNvCxnSpPr/>
            <p:nvPr/>
          </p:nvCxnSpPr>
          <p:spPr>
            <a:xfrm flipH="1">
              <a:off x="7686108" y="4036391"/>
              <a:ext cx="2917761" cy="0"/>
            </a:xfrm>
            <a:prstGeom prst="line">
              <a:avLst/>
            </a:prstGeom>
            <a:noFill/>
            <a:ln w="6350" cap="flat" cmpd="sng" algn="ctr">
              <a:solidFill>
                <a:schemeClr val="accent3">
                  <a:lumMod val="50000"/>
                </a:schemeClr>
              </a:solidFill>
              <a:prstDash val="solid"/>
              <a:miter lim="800000"/>
            </a:ln>
            <a:effectLst/>
          </p:spPr>
        </p:cxnSp>
      </p:grpSp>
      <p:sp>
        <p:nvSpPr>
          <p:cNvPr id="24" name="TextBox 23">
            <a:extLst>
              <a:ext uri="{FF2B5EF4-FFF2-40B4-BE49-F238E27FC236}">
                <a16:creationId xmlns:a16="http://schemas.microsoft.com/office/drawing/2014/main" id="{2503E560-0397-CDEE-964D-94282881E27F}"/>
              </a:ext>
            </a:extLst>
          </p:cNvPr>
          <p:cNvSpPr txBox="1"/>
          <p:nvPr/>
        </p:nvSpPr>
        <p:spPr>
          <a:xfrm>
            <a:off x="0" y="5902683"/>
            <a:ext cx="990600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Source</a:t>
            </a:r>
            <a:r>
              <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t>
            </a:r>
            <a:r>
              <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https://www.bpe.co.uk/services/need/data-protection-the-gdpr/brilliantly-simple-guide-to-the-gdpr/explaining-what-is-meant-by-consent/</a:t>
            </a:r>
            <a:endPar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72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2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Resultado de imagen de data canvas">
            <a:extLst>
              <a:ext uri="{FF2B5EF4-FFF2-40B4-BE49-F238E27FC236}">
                <a16:creationId xmlns:a16="http://schemas.microsoft.com/office/drawing/2014/main" id="{2C127C16-544A-BC01-8D90-2FC856FF6393}"/>
              </a:ext>
            </a:extLst>
          </p:cNvPr>
          <p:cNvPicPr>
            <a:picLocks/>
          </p:cNvPicPr>
          <p:nvPr/>
        </p:nvPicPr>
        <p:blipFill rotWithShape="1">
          <a:blip r:embed="rId2">
            <a:extLst>
              <a:ext uri="{28A0092B-C50C-407E-A947-70E740481C1C}">
                <a14:useLocalDpi xmlns:a14="http://schemas.microsoft.com/office/drawing/2010/main" val="0"/>
              </a:ext>
            </a:extLst>
          </a:blip>
          <a:srcRect t="5033" b="15462"/>
          <a:stretch/>
        </p:blipFill>
        <p:spPr bwMode="auto">
          <a:xfrm>
            <a:off x="164892" y="-56474"/>
            <a:ext cx="11857219" cy="5884284"/>
          </a:xfrm>
          <a:prstGeom prst="rect">
            <a:avLst/>
          </a:prstGeom>
          <a:noFill/>
        </p:spPr>
      </p:pic>
      <p:sp>
        <p:nvSpPr>
          <p:cNvPr id="3" name="Rectangle 2">
            <a:extLst>
              <a:ext uri="{FF2B5EF4-FFF2-40B4-BE49-F238E27FC236}">
                <a16:creationId xmlns:a16="http://schemas.microsoft.com/office/drawing/2014/main" id="{345C483B-C5A5-E2E6-E48E-734FB143BB07}"/>
              </a:ext>
            </a:extLst>
          </p:cNvPr>
          <p:cNvSpPr/>
          <p:nvPr/>
        </p:nvSpPr>
        <p:spPr>
          <a:xfrm>
            <a:off x="184742" y="6088355"/>
            <a:ext cx="7505211" cy="317459"/>
          </a:xfrm>
          <a:prstGeom prst="rect">
            <a:avLst/>
          </a:prstGeom>
          <a:solidFill>
            <a:schemeClr val="accent4"/>
          </a:solidFill>
        </p:spPr>
        <p:txBody>
          <a:bodyPr wrap="square">
            <a:spAutoFit/>
          </a:bodyPr>
          <a:lstStyle/>
          <a:p>
            <a:r>
              <a:rPr lang="en-IE" sz="1463" dirty="0" err="1">
                <a:solidFill>
                  <a:srgbClr val="000000"/>
                </a:solidFill>
              </a:rPr>
              <a:t>Descarga</a:t>
            </a:r>
            <a:r>
              <a:rPr lang="en-IE" sz="1463" dirty="0">
                <a:solidFill>
                  <a:srgbClr val="000000"/>
                </a:solidFill>
              </a:rPr>
              <a:t> y </a:t>
            </a:r>
            <a:r>
              <a:rPr lang="en-IE" sz="1463" dirty="0" err="1">
                <a:solidFill>
                  <a:srgbClr val="000000"/>
                </a:solidFill>
              </a:rPr>
              <a:t>usa</a:t>
            </a:r>
            <a:r>
              <a:rPr lang="en-IE" sz="1463" dirty="0">
                <a:solidFill>
                  <a:srgbClr val="000000"/>
                </a:solidFill>
              </a:rPr>
              <a:t> </a:t>
            </a:r>
            <a:r>
              <a:rPr lang="en-IE" sz="1463" dirty="0" err="1">
                <a:solidFill>
                  <a:srgbClr val="000000"/>
                </a:solidFill>
              </a:rPr>
              <a:t>esta</a:t>
            </a:r>
            <a:r>
              <a:rPr lang="en-IE" sz="1463" dirty="0">
                <a:solidFill>
                  <a:srgbClr val="000000"/>
                </a:solidFill>
              </a:rPr>
              <a:t> </a:t>
            </a:r>
            <a:r>
              <a:rPr lang="en-IE" sz="1463" dirty="0" err="1">
                <a:solidFill>
                  <a:srgbClr val="000000"/>
                </a:solidFill>
              </a:rPr>
              <a:t>herramienta</a:t>
            </a:r>
            <a:r>
              <a:rPr lang="en-IE" sz="1463" dirty="0">
                <a:solidFill>
                  <a:srgbClr val="000000"/>
                </a:solidFill>
              </a:rPr>
              <a:t>: </a:t>
            </a:r>
            <a:r>
              <a:rPr lang="en-IE" sz="1463" dirty="0">
                <a:solidFill>
                  <a:schemeClr val="accent2">
                    <a:lumMod val="50000"/>
                  </a:schemeClr>
                </a:solidFill>
                <a:hlinkClick r:id="rId3">
                  <a:extLst>
                    <a:ext uri="{A12FA001-AC4F-418D-AE19-62706E023703}">
                      <ahyp:hlinkClr xmlns:ahyp="http://schemas.microsoft.com/office/drawing/2018/hyperlinkcolor" val="tx"/>
                    </a:ext>
                  </a:extLst>
                </a:hlinkClick>
              </a:rPr>
              <a:t>https://theodi.org/article/data-ethics-canvas/</a:t>
            </a:r>
            <a:endParaRPr lang="en-IE" sz="1463" dirty="0">
              <a:solidFill>
                <a:schemeClr val="accent2">
                  <a:lumMod val="50000"/>
                </a:schemeClr>
              </a:solidFill>
            </a:endParaRPr>
          </a:p>
        </p:txBody>
      </p:sp>
    </p:spTree>
    <p:extLst>
      <p:ext uri="{BB962C8B-B14F-4D97-AF65-F5344CB8AC3E}">
        <p14:creationId xmlns:p14="http://schemas.microsoft.com/office/powerpoint/2010/main" val="300282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n-GB" dirty="0"/>
              <a:t>"Si </a:t>
            </a:r>
            <a:r>
              <a:rPr lang="en-GB" dirty="0" err="1"/>
              <a:t>el</a:t>
            </a:r>
            <a:r>
              <a:rPr lang="en-GB" dirty="0"/>
              <a:t> </a:t>
            </a:r>
            <a:r>
              <a:rPr lang="en-GB" dirty="0" err="1"/>
              <a:t>barco</a:t>
            </a:r>
            <a:r>
              <a:rPr lang="en-GB" dirty="0"/>
              <a:t> que </a:t>
            </a:r>
            <a:r>
              <a:rPr lang="en-GB" dirty="0" err="1"/>
              <a:t>quieres</a:t>
            </a:r>
            <a:r>
              <a:rPr lang="en-GB" dirty="0"/>
              <a:t> </a:t>
            </a:r>
            <a:r>
              <a:rPr lang="en-GB" dirty="0" err="1"/>
              <a:t>coger</a:t>
            </a:r>
            <a:r>
              <a:rPr lang="en-GB" dirty="0"/>
              <a:t> no se </a:t>
            </a:r>
            <a:r>
              <a:rPr lang="en-GB" dirty="0" err="1"/>
              <a:t>acerca</a:t>
            </a:r>
            <a:r>
              <a:rPr lang="en-GB" dirty="0"/>
              <a:t>, nada </a:t>
            </a:r>
            <a:r>
              <a:rPr lang="en-GB" dirty="0" err="1"/>
              <a:t>hacia</a:t>
            </a:r>
            <a:r>
              <a:rPr lang="en-GB" dirty="0"/>
              <a:t> </a:t>
            </a:r>
            <a:r>
              <a:rPr lang="en-GB" dirty="0" err="1"/>
              <a:t>él</a:t>
            </a:r>
            <a:r>
              <a:rPr lang="en-GB" dirty="0"/>
              <a:t>".</a:t>
            </a:r>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Jonathan Winters</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Aerial top of container ship in ocean">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13889" r="13889"/>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9340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s-ES" b="1" dirty="0"/>
              <a:t>“El conjunto de reglas sobre cómo se manejan los datos o la información dentro de una organización. Una estrategia de gobernanza de la información debe especificar los derechos de decisión sobre esta, así como un marco de rendición de cuentas que rijan el comportamiento desde la valoración hasta la creación, almacenamiento, uso, archivo y eliminación de información. </a:t>
            </a: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Gobernanza</a:t>
            </a:r>
            <a:r>
              <a:rPr lang="en-GB" dirty="0"/>
              <a:t> de la </a:t>
            </a:r>
            <a:r>
              <a:rPr lang="en-GB" dirty="0" err="1"/>
              <a:t>Información</a:t>
            </a:r>
            <a:r>
              <a:rPr lang="en-GB" dirty="0"/>
              <a:t>
</a:t>
            </a:r>
          </a:p>
        </p:txBody>
      </p:sp>
    </p:spTree>
    <p:extLst>
      <p:ext uri="{BB962C8B-B14F-4D97-AF65-F5344CB8AC3E}">
        <p14:creationId xmlns:p14="http://schemas.microsoft.com/office/powerpoint/2010/main" val="17611343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Los </a:t>
            </a:r>
            <a:r>
              <a:rPr lang="en-GB" b="1" dirty="0" err="1">
                <a:solidFill>
                  <a:schemeClr val="accent2"/>
                </a:solidFill>
              </a:rPr>
              <a:t>objetivos</a:t>
            </a:r>
            <a:r>
              <a:rPr lang="en-GB" b="1" dirty="0">
                <a:solidFill>
                  <a:schemeClr val="accent2"/>
                </a:solidFill>
              </a:rPr>
              <a:t> son: </a:t>
            </a: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Gobierno</a:t>
            </a:r>
            <a:r>
              <a:rPr lang="en-GB" dirty="0"/>
              <a:t> de la </a:t>
            </a:r>
            <a:r>
              <a:rPr lang="en-GB" dirty="0" err="1"/>
              <a:t>Información</a:t>
            </a:r>
            <a:r>
              <a:rPr lang="en-GB" dirty="0"/>
              <a:t>
</a:t>
            </a:r>
          </a:p>
        </p:txBody>
      </p:sp>
      <p:graphicFrame>
        <p:nvGraphicFramePr>
          <p:cNvPr id="6" name="Diagram 5">
            <a:extLst>
              <a:ext uri="{FF2B5EF4-FFF2-40B4-BE49-F238E27FC236}">
                <a16:creationId xmlns:a16="http://schemas.microsoft.com/office/drawing/2014/main" id="{CAB443EE-65A0-C5D2-1698-8ADECBCAAFD6}"/>
              </a:ext>
            </a:extLst>
          </p:cNvPr>
          <p:cNvGraphicFramePr/>
          <p:nvPr>
            <p:extLst>
              <p:ext uri="{D42A27DB-BD31-4B8C-83A1-F6EECF244321}">
                <p14:modId xmlns:p14="http://schemas.microsoft.com/office/powerpoint/2010/main" val="2694774582"/>
              </p:ext>
            </p:extLst>
          </p:nvPr>
        </p:nvGraphicFramePr>
        <p:xfrm>
          <a:off x="0" y="2814403"/>
          <a:ext cx="10595236" cy="24666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A0B32B92-03CA-DBA9-B3F2-567625D9BEA7}"/>
              </a:ext>
            </a:extLst>
          </p:cNvPr>
          <p:cNvSpPr txBox="1"/>
          <p:nvPr/>
        </p:nvSpPr>
        <p:spPr>
          <a:xfrm>
            <a:off x="933292" y="5495175"/>
            <a:ext cx="7476190" cy="307777"/>
          </a:xfrm>
          <a:prstGeom prst="rect">
            <a:avLst/>
          </a:prstGeom>
          <a:noFill/>
        </p:spPr>
        <p:txBody>
          <a:bodyPr wrap="square" rtlCol="0">
            <a:spAutoFit/>
          </a:bodyPr>
          <a:lstStyle/>
          <a:p>
            <a:r>
              <a:rPr lang="es-ES_tradnl" sz="1400" dirty="0">
                <a:solidFill>
                  <a:srgbClr val="000000"/>
                </a:solidFill>
              </a:rPr>
              <a:t>Fuente: </a:t>
            </a:r>
            <a:r>
              <a:rPr lang="en-US" sz="1400" dirty="0">
                <a:solidFill>
                  <a:srgbClr val="000000"/>
                </a:solidFill>
              </a:rPr>
              <a:t>Logan 2010, quoted in </a:t>
            </a:r>
            <a:r>
              <a:rPr lang="en-US" sz="1400" dirty="0">
                <a:solidFill>
                  <a:schemeClr val="accent2">
                    <a:lumMod val="75000"/>
                  </a:schemeClr>
                </a:solidFill>
                <a:hlinkClick r:id="rId10">
                  <a:extLst>
                    <a:ext uri="{A12FA001-AC4F-418D-AE19-62706E023703}">
                      <ahyp:hlinkClr xmlns:ahyp="http://schemas.microsoft.com/office/drawing/2018/hyperlinkcolor" val="tx"/>
                    </a:ext>
                  </a:extLst>
                </a:hlinkClick>
              </a:rPr>
              <a:t>Rising, </a:t>
            </a:r>
            <a:r>
              <a:rPr lang="en-US" sz="1400" dirty="0" err="1">
                <a:solidFill>
                  <a:schemeClr val="accent2">
                    <a:lumMod val="75000"/>
                  </a:schemeClr>
                </a:solidFill>
                <a:hlinkClick r:id="rId10">
                  <a:extLst>
                    <a:ext uri="{A12FA001-AC4F-418D-AE19-62706E023703}">
                      <ahyp:hlinkClr xmlns:ahyp="http://schemas.microsoft.com/office/drawing/2018/hyperlinkcolor" val="tx"/>
                    </a:ext>
                  </a:extLst>
                </a:hlinkClick>
              </a:rPr>
              <a:t>Kristensen</a:t>
            </a:r>
            <a:r>
              <a:rPr lang="en-US" sz="1400" dirty="0">
                <a:solidFill>
                  <a:schemeClr val="accent2">
                    <a:lumMod val="75000"/>
                  </a:schemeClr>
                </a:solidFill>
                <a:hlinkClick r:id="rId10">
                  <a:extLst>
                    <a:ext uri="{A12FA001-AC4F-418D-AE19-62706E023703}">
                      <ahyp:hlinkClr xmlns:ahyp="http://schemas.microsoft.com/office/drawing/2018/hyperlinkcolor" val="tx"/>
                    </a:ext>
                  </a:extLst>
                </a:hlinkClick>
              </a:rPr>
              <a:t>, </a:t>
            </a:r>
            <a:r>
              <a:rPr lang="en-US" sz="1400" dirty="0" err="1">
                <a:solidFill>
                  <a:schemeClr val="accent2">
                    <a:lumMod val="75000"/>
                  </a:schemeClr>
                </a:solidFill>
                <a:hlinkClick r:id="rId10">
                  <a:extLst>
                    <a:ext uri="{A12FA001-AC4F-418D-AE19-62706E023703}">
                      <ahyp:hlinkClr xmlns:ahyp="http://schemas.microsoft.com/office/drawing/2018/hyperlinkcolor" val="tx"/>
                    </a:ext>
                  </a:extLst>
                </a:hlinkClick>
              </a:rPr>
              <a:t>Tjerrild</a:t>
            </a:r>
            <a:r>
              <a:rPr lang="en-US" sz="1400" dirty="0">
                <a:solidFill>
                  <a:schemeClr val="accent2">
                    <a:lumMod val="75000"/>
                  </a:schemeClr>
                </a:solidFill>
                <a:hlinkClick r:id="rId10">
                  <a:extLst>
                    <a:ext uri="{A12FA001-AC4F-418D-AE19-62706E023703}">
                      <ahyp:hlinkClr xmlns:ahyp="http://schemas.microsoft.com/office/drawing/2018/hyperlinkcolor" val="tx"/>
                    </a:ext>
                  </a:extLst>
                </a:hlinkClick>
              </a:rPr>
              <a:t>-Hansen, 2014</a:t>
            </a:r>
            <a:endParaRPr lang="es-ES_tradnl" sz="1400" dirty="0">
              <a:solidFill>
                <a:schemeClr val="accent2">
                  <a:lumMod val="75000"/>
                </a:schemeClr>
              </a:solidFill>
            </a:endParaRPr>
          </a:p>
        </p:txBody>
      </p:sp>
    </p:spTree>
    <p:extLst>
      <p:ext uri="{BB962C8B-B14F-4D97-AF65-F5344CB8AC3E}">
        <p14:creationId xmlns:p14="http://schemas.microsoft.com/office/powerpoint/2010/main" val="30863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C5218293-04D2-4DB5-A18F-25660B9E5D6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E62987DC-8F21-41D3-9885-2E27C23D6C0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1896F6-1295-DFFF-C67C-8DD0C2B94A7A}"/>
              </a:ext>
            </a:extLst>
          </p:cNvPr>
          <p:cNvSpPr txBox="1"/>
          <p:nvPr/>
        </p:nvSpPr>
        <p:spPr>
          <a:xfrm>
            <a:off x="1461937" y="144621"/>
            <a:ext cx="9268125" cy="892552"/>
          </a:xfrm>
          <a:prstGeom prst="rect">
            <a:avLst/>
          </a:prstGeom>
          <a:noFill/>
        </p:spPr>
        <p:txBody>
          <a:bodyPr wrap="square" rtlCol="0">
            <a:spAutoFit/>
          </a:bodyPr>
          <a:lstStyle/>
          <a:p>
            <a:pPr lvl="0" algn="ctr" defTabSz="457200">
              <a:defRPr/>
            </a:pPr>
            <a:r>
              <a:rPr lang="es-ES" sz="2600" kern="0" dirty="0">
                <a:solidFill>
                  <a:srgbClr val="000000"/>
                </a:solidFill>
              </a:rPr>
              <a:t>Gobierno de la Información: ¿Cómo es una estrategia de gobierno de la información? </a:t>
            </a:r>
            <a:endParaRPr kumimoji="0" lang="es-ES_tradnl" sz="2600" b="0" i="0" u="none" strike="noStrike" kern="0" cap="none" spc="0" normalizeH="0" baseline="0" noProof="0" dirty="0">
              <a:ln>
                <a:noFill/>
              </a:ln>
              <a:solidFill>
                <a:srgbClr val="000000"/>
              </a:solidFill>
              <a:effectLst/>
              <a:uLnTx/>
              <a:uFillTx/>
            </a:endParaRPr>
          </a:p>
        </p:txBody>
      </p:sp>
      <p:grpSp>
        <p:nvGrpSpPr>
          <p:cNvPr id="2" name="Group 1">
            <a:extLst>
              <a:ext uri="{FF2B5EF4-FFF2-40B4-BE49-F238E27FC236}">
                <a16:creationId xmlns:a16="http://schemas.microsoft.com/office/drawing/2014/main" id="{AFF53263-742B-0D1B-D5A6-AC82AFEFA6C1}"/>
              </a:ext>
            </a:extLst>
          </p:cNvPr>
          <p:cNvGrpSpPr/>
          <p:nvPr/>
        </p:nvGrpSpPr>
        <p:grpSpPr>
          <a:xfrm>
            <a:off x="460769" y="1868211"/>
            <a:ext cx="2900809" cy="2107570"/>
            <a:chOff x="460769" y="1868211"/>
            <a:chExt cx="2900809" cy="2107570"/>
          </a:xfrm>
        </p:grpSpPr>
        <p:sp>
          <p:nvSpPr>
            <p:cNvPr id="4" name="Rectangle 3">
              <a:extLst>
                <a:ext uri="{FF2B5EF4-FFF2-40B4-BE49-F238E27FC236}">
                  <a16:creationId xmlns:a16="http://schemas.microsoft.com/office/drawing/2014/main" id="{E1B2F5C6-2A04-1027-EED2-A41703122EC3}"/>
                </a:ext>
              </a:extLst>
            </p:cNvPr>
            <p:cNvSpPr/>
            <p:nvPr/>
          </p:nvSpPr>
          <p:spPr>
            <a:xfrm>
              <a:off x="460769" y="2342876"/>
              <a:ext cx="2871237" cy="1579791"/>
            </a:xfrm>
            <a:prstGeom prst="rect">
              <a:avLst/>
            </a:prstGeom>
          </p:spPr>
          <p:txBody>
            <a:bodyPr wrap="square">
              <a:spAutoFit/>
            </a:bodyPr>
            <a:lstStyle/>
            <a:p>
              <a:pPr defTabSz="457200"/>
              <a:r>
                <a:rPr lang="es-ES" sz="1381" dirty="0">
                  <a:solidFill>
                    <a:prstClr val="black"/>
                  </a:solidFill>
                  <a:ea typeface="Calibri" charset="0"/>
                  <a:cs typeface="Calibri" charset="0"/>
                </a:rPr>
                <a:t>Organización/Estrategia de </a:t>
              </a:r>
              <a:r>
                <a:rPr lang="es-ES" sz="1381" dirty="0" err="1">
                  <a:solidFill>
                    <a:prstClr val="black"/>
                  </a:solidFill>
                  <a:ea typeface="Calibri" charset="0"/>
                  <a:cs typeface="Calibri" charset="0"/>
                </a:rPr>
                <a:t>TICs</a:t>
              </a:r>
              <a:r>
                <a:rPr lang="es-ES" sz="1381" dirty="0">
                  <a:solidFill>
                    <a:prstClr val="black"/>
                  </a:solidFill>
                  <a:ea typeface="Calibri" charset="0"/>
                  <a:cs typeface="Calibri" charset="0"/>
                </a:rPr>
                <a:t>
Organización/Estructura de </a:t>
              </a:r>
              <a:r>
                <a:rPr lang="es-ES" sz="1381" dirty="0" err="1">
                  <a:solidFill>
                    <a:prstClr val="black"/>
                  </a:solidFill>
                  <a:ea typeface="Calibri" charset="0"/>
                  <a:cs typeface="Calibri" charset="0"/>
                </a:rPr>
                <a:t>TICs</a:t>
              </a:r>
              <a:r>
                <a:rPr lang="es-ES" sz="1381" dirty="0">
                  <a:solidFill>
                    <a:prstClr val="black"/>
                  </a:solidFill>
                  <a:ea typeface="Calibri" charset="0"/>
                  <a:cs typeface="Calibri" charset="0"/>
                </a:rPr>
                <a:t>
Estandarización de </a:t>
              </a:r>
              <a:r>
                <a:rPr lang="es-ES" sz="1381" dirty="0" err="1">
                  <a:solidFill>
                    <a:prstClr val="black"/>
                  </a:solidFill>
                  <a:ea typeface="Calibri" charset="0"/>
                  <a:cs typeface="Calibri" charset="0"/>
                </a:rPr>
                <a:t>TICs</a:t>
              </a:r>
              <a:r>
                <a:rPr lang="es-ES" sz="1381" dirty="0">
                  <a:solidFill>
                    <a:prstClr val="black"/>
                  </a:solidFill>
                  <a:ea typeface="Calibri" charset="0"/>
                  <a:cs typeface="Calibri" charset="0"/>
                </a:rPr>
                <a:t>
Cultura de </a:t>
              </a:r>
              <a:r>
                <a:rPr lang="es-ES" sz="1381" dirty="0" err="1">
                  <a:solidFill>
                    <a:prstClr val="black"/>
                  </a:solidFill>
                  <a:ea typeface="Calibri" charset="0"/>
                  <a:cs typeface="Calibri" charset="0"/>
                </a:rPr>
                <a:t>TICs</a:t>
              </a:r>
              <a:r>
                <a:rPr lang="es-ES" sz="1381" dirty="0">
                  <a:solidFill>
                    <a:prstClr val="black"/>
                  </a:solidFill>
                  <a:ea typeface="Calibri" charset="0"/>
                  <a:cs typeface="Calibri" charset="0"/>
                </a:rPr>
                <a:t> (promueve el uso de </a:t>
              </a:r>
              <a:r>
                <a:rPr lang="es-ES" sz="1381" dirty="0" err="1">
                  <a:solidFill>
                    <a:prstClr val="black"/>
                  </a:solidFill>
                  <a:ea typeface="Calibri" charset="0"/>
                  <a:cs typeface="Calibri" charset="0"/>
                </a:rPr>
                <a:t>TICs</a:t>
              </a:r>
              <a:r>
                <a:rPr lang="es-ES" sz="1381" dirty="0">
                  <a:solidFill>
                    <a:prstClr val="black"/>
                  </a:solidFill>
                  <a:ea typeface="Calibri" charset="0"/>
                  <a:cs typeface="Calibri" charset="0"/>
                </a:rPr>
                <a:t>)
Regulaciones de la industria
Tasa de crecimiento de información</a:t>
              </a:r>
              <a:endParaRPr lang="en-US" sz="1381" dirty="0">
                <a:solidFill>
                  <a:prstClr val="black"/>
                </a:solidFill>
                <a:ea typeface="Calibri" charset="0"/>
                <a:cs typeface="Calibri" charset="0"/>
              </a:endParaRPr>
            </a:p>
          </p:txBody>
        </p:sp>
        <p:sp>
          <p:nvSpPr>
            <p:cNvPr id="5" name="Rectangle 4">
              <a:extLst>
                <a:ext uri="{FF2B5EF4-FFF2-40B4-BE49-F238E27FC236}">
                  <a16:creationId xmlns:a16="http://schemas.microsoft.com/office/drawing/2014/main" id="{C0E53849-6539-31BA-7111-3EC6DB273741}"/>
                </a:ext>
              </a:extLst>
            </p:cNvPr>
            <p:cNvSpPr/>
            <p:nvPr/>
          </p:nvSpPr>
          <p:spPr>
            <a:xfrm>
              <a:off x="468518" y="1868211"/>
              <a:ext cx="2893060" cy="2107570"/>
            </a:xfrm>
            <a:prstGeom prst="rect">
              <a:avLst/>
            </a:prstGeom>
            <a:noFill/>
            <a:ln w="19050" cap="flat" cmpd="sng" algn="ctr">
              <a:solidFill>
                <a:schemeClr val="accent3">
                  <a:lumMod val="75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 name="Rectangle 5">
            <a:extLst>
              <a:ext uri="{FF2B5EF4-FFF2-40B4-BE49-F238E27FC236}">
                <a16:creationId xmlns:a16="http://schemas.microsoft.com/office/drawing/2014/main" id="{DF2A2190-E074-5A83-316A-B2DB1E1C084C}"/>
              </a:ext>
            </a:extLst>
          </p:cNvPr>
          <p:cNvSpPr/>
          <p:nvPr/>
        </p:nvSpPr>
        <p:spPr>
          <a:xfrm>
            <a:off x="449706" y="1645260"/>
            <a:ext cx="2354284" cy="5675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defTabSz="457200">
              <a:defRPr/>
            </a:pPr>
            <a:r>
              <a:rPr lang="en-IE" sz="1544" kern="0" dirty="0" err="1">
                <a:solidFill>
                  <a:prstClr val="white"/>
                </a:solidFill>
                <a:ea typeface="Calibri" charset="0"/>
                <a:cs typeface="Calibri" charset="0"/>
              </a:rPr>
              <a:t>Antecedentes</a:t>
            </a:r>
            <a:r>
              <a:rPr lang="en-IE" sz="1544" kern="0" dirty="0">
                <a:solidFill>
                  <a:prstClr val="white"/>
                </a:solidFill>
                <a:ea typeface="Calibri" charset="0"/>
                <a:cs typeface="Calibri" charset="0"/>
              </a:rPr>
              <a:t> (</a:t>
            </a:r>
            <a:r>
              <a:rPr lang="en-IE" sz="1544" kern="0" dirty="0" err="1">
                <a:solidFill>
                  <a:prstClr val="white"/>
                </a:solidFill>
                <a:ea typeface="Calibri" charset="0"/>
                <a:cs typeface="Calibri" charset="0"/>
              </a:rPr>
              <a:t>Facilitadores</a:t>
            </a:r>
            <a:r>
              <a:rPr lang="en-IE" sz="1544" kern="0" dirty="0">
                <a:solidFill>
                  <a:prstClr val="white"/>
                </a:solidFill>
                <a:ea typeface="Calibri" charset="0"/>
                <a:cs typeface="Calibri" charset="0"/>
              </a:rPr>
              <a:t>)</a:t>
            </a:r>
            <a:endParaRPr kumimoji="0" lang="en-US" sz="1544" b="0" i="0" u="none" strike="noStrike" kern="0" cap="none" spc="0" normalizeH="0" baseline="0" noProof="0" dirty="0">
              <a:ln>
                <a:noFill/>
              </a:ln>
              <a:solidFill>
                <a:prstClr val="white"/>
              </a:solidFill>
              <a:effectLst/>
              <a:uLnTx/>
              <a:uFillTx/>
              <a:latin typeface="Calibri" panose="020F0502020204030204"/>
              <a:ea typeface="Calibri" charset="0"/>
              <a:cs typeface="Calibri" charset="0"/>
            </a:endParaRPr>
          </a:p>
        </p:txBody>
      </p:sp>
      <p:grpSp>
        <p:nvGrpSpPr>
          <p:cNvPr id="17" name="Group 16">
            <a:extLst>
              <a:ext uri="{FF2B5EF4-FFF2-40B4-BE49-F238E27FC236}">
                <a16:creationId xmlns:a16="http://schemas.microsoft.com/office/drawing/2014/main" id="{C8D1B4F8-F765-A88A-1DDB-A71CDF6FCC60}"/>
              </a:ext>
            </a:extLst>
          </p:cNvPr>
          <p:cNvGrpSpPr/>
          <p:nvPr/>
        </p:nvGrpSpPr>
        <p:grpSpPr>
          <a:xfrm>
            <a:off x="456270" y="4372553"/>
            <a:ext cx="2893061" cy="1600214"/>
            <a:chOff x="456270" y="4372553"/>
            <a:chExt cx="2893061" cy="1600214"/>
          </a:xfrm>
        </p:grpSpPr>
        <p:sp>
          <p:nvSpPr>
            <p:cNvPr id="7" name="Rectangle 6">
              <a:extLst>
                <a:ext uri="{FF2B5EF4-FFF2-40B4-BE49-F238E27FC236}">
                  <a16:creationId xmlns:a16="http://schemas.microsoft.com/office/drawing/2014/main" id="{D709893B-AC31-7B22-BBEA-025066D1E3EC}"/>
                </a:ext>
              </a:extLst>
            </p:cNvPr>
            <p:cNvSpPr/>
            <p:nvPr/>
          </p:nvSpPr>
          <p:spPr>
            <a:xfrm>
              <a:off x="500578" y="4817964"/>
              <a:ext cx="2641299" cy="1154803"/>
            </a:xfrm>
            <a:prstGeom prst="rect">
              <a:avLst/>
            </a:prstGeom>
          </p:spPr>
          <p:txBody>
            <a:bodyPr wrap="square">
              <a:spAutoFit/>
            </a:bodyPr>
            <a:lstStyle/>
            <a:p>
              <a:pPr defTabSz="457200"/>
              <a:r>
                <a:rPr lang="es-ES" sz="1381" dirty="0">
                  <a:solidFill>
                    <a:prstClr val="black"/>
                  </a:solidFill>
                  <a:ea typeface="Calibri" charset="0"/>
                  <a:cs typeface="Calibri" charset="0"/>
                </a:rPr>
                <a:t>Complejidad/mezcla del producto
Sistemas de </a:t>
              </a:r>
              <a:r>
                <a:rPr lang="es-ES" sz="1381" dirty="0" err="1">
                  <a:solidFill>
                    <a:prstClr val="black"/>
                  </a:solidFill>
                  <a:ea typeface="Calibri" charset="0"/>
                  <a:cs typeface="Calibri" charset="0"/>
                </a:rPr>
                <a:t>TICs</a:t>
              </a:r>
              <a:r>
                <a:rPr lang="es-ES" sz="1381" dirty="0">
                  <a:solidFill>
                    <a:prstClr val="black"/>
                  </a:solidFill>
                  <a:ea typeface="Calibri" charset="0"/>
                  <a:cs typeface="Calibri" charset="0"/>
                </a:rPr>
                <a:t> heredados
Cultura de </a:t>
              </a:r>
              <a:r>
                <a:rPr lang="es-ES" sz="1381" dirty="0" err="1">
                  <a:solidFill>
                    <a:prstClr val="black"/>
                  </a:solidFill>
                  <a:ea typeface="Calibri" charset="0"/>
                  <a:cs typeface="Calibri" charset="0"/>
                </a:rPr>
                <a:t>TICs</a:t>
              </a:r>
              <a:r>
                <a:rPr lang="es-ES" sz="1381" dirty="0">
                  <a:solidFill>
                    <a:prstClr val="black"/>
                  </a:solidFill>
                  <a:ea typeface="Calibri" charset="0"/>
                  <a:cs typeface="Calibri" charset="0"/>
                </a:rPr>
                <a:t> (mentalidad </a:t>
              </a:r>
              <a:r>
                <a:rPr lang="es-ES" sz="1381" dirty="0" err="1">
                  <a:solidFill>
                    <a:prstClr val="black"/>
                  </a:solidFill>
                  <a:ea typeface="Calibri" charset="0"/>
                  <a:cs typeface="Calibri" charset="0"/>
                </a:rPr>
                <a:t>Packrat</a:t>
              </a:r>
              <a:r>
                <a:rPr lang="es-ES" sz="1381" dirty="0">
                  <a:solidFill>
                    <a:prstClr val="black"/>
                  </a:solidFill>
                  <a:ea typeface="Calibri" charset="0"/>
                  <a:cs typeface="Calibri" charset="0"/>
                </a:rPr>
                <a:t>)
</a:t>
              </a:r>
              <a:endParaRPr lang="en-US" sz="1381" dirty="0">
                <a:solidFill>
                  <a:prstClr val="black"/>
                </a:solidFill>
                <a:ea typeface="Calibri" charset="0"/>
                <a:cs typeface="Calibri" charset="0"/>
              </a:endParaRPr>
            </a:p>
          </p:txBody>
        </p:sp>
        <p:sp>
          <p:nvSpPr>
            <p:cNvPr id="8" name="Rectangle 7">
              <a:extLst>
                <a:ext uri="{FF2B5EF4-FFF2-40B4-BE49-F238E27FC236}">
                  <a16:creationId xmlns:a16="http://schemas.microsoft.com/office/drawing/2014/main" id="{A4166AD5-E303-59E7-C1DB-53FF26A8D629}"/>
                </a:ext>
              </a:extLst>
            </p:cNvPr>
            <p:cNvSpPr/>
            <p:nvPr/>
          </p:nvSpPr>
          <p:spPr>
            <a:xfrm>
              <a:off x="456270" y="4372553"/>
              <a:ext cx="2893061" cy="1566762"/>
            </a:xfrm>
            <a:prstGeom prst="rect">
              <a:avLst/>
            </a:prstGeom>
            <a:noFill/>
            <a:ln w="19050" cap="flat" cmpd="sng" algn="ctr">
              <a:solidFill>
                <a:schemeClr val="accent3">
                  <a:lumMod val="75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9" name="Rectangle 8">
            <a:extLst>
              <a:ext uri="{FF2B5EF4-FFF2-40B4-BE49-F238E27FC236}">
                <a16:creationId xmlns:a16="http://schemas.microsoft.com/office/drawing/2014/main" id="{75CDB42D-D112-A26C-DF0D-8D41D2284D50}"/>
              </a:ext>
            </a:extLst>
          </p:cNvPr>
          <p:cNvSpPr/>
          <p:nvPr/>
        </p:nvSpPr>
        <p:spPr>
          <a:xfrm>
            <a:off x="449705" y="4128604"/>
            <a:ext cx="2432186" cy="32996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defTabSz="457200">
              <a:defRPr/>
            </a:pPr>
            <a:r>
              <a:rPr lang="en-IE" sz="1544" kern="0" dirty="0" err="1">
                <a:solidFill>
                  <a:prstClr val="white"/>
                </a:solidFill>
                <a:ea typeface="Calibri" charset="0"/>
                <a:cs typeface="Calibri" charset="0"/>
              </a:rPr>
              <a:t>Antecedentes</a:t>
            </a:r>
            <a:r>
              <a:rPr lang="en-IE" sz="1544" kern="0" dirty="0">
                <a:solidFill>
                  <a:prstClr val="white"/>
                </a:solidFill>
                <a:ea typeface="Calibri" charset="0"/>
                <a:cs typeface="Calibri" charset="0"/>
              </a:rPr>
              <a:t> (</a:t>
            </a:r>
            <a:r>
              <a:rPr lang="en-IE" sz="1544" kern="0" dirty="0" err="1">
                <a:solidFill>
                  <a:prstClr val="white"/>
                </a:solidFill>
                <a:ea typeface="Calibri" charset="0"/>
                <a:cs typeface="Calibri" charset="0"/>
              </a:rPr>
              <a:t>inhibidores</a:t>
            </a:r>
            <a:r>
              <a:rPr lang="en-IE" sz="1544" kern="0" dirty="0">
                <a:solidFill>
                  <a:prstClr val="white"/>
                </a:solidFill>
                <a:ea typeface="Calibri" charset="0"/>
                <a:cs typeface="Calibri" charset="0"/>
              </a:rPr>
              <a:t>)</a:t>
            </a:r>
            <a:endParaRPr kumimoji="0" lang="en-US" sz="1544" b="0" i="0" u="none" strike="noStrike" kern="0" cap="none" spc="0" normalizeH="0" baseline="0" noProof="0" dirty="0">
              <a:ln>
                <a:noFill/>
              </a:ln>
              <a:solidFill>
                <a:prstClr val="white"/>
              </a:solidFill>
              <a:effectLst/>
              <a:uLnTx/>
              <a:uFillTx/>
              <a:latin typeface="Calibri" panose="020F0502020204030204"/>
              <a:ea typeface="Calibri" charset="0"/>
              <a:cs typeface="Calibri" charset="0"/>
            </a:endParaRPr>
          </a:p>
        </p:txBody>
      </p:sp>
      <p:grpSp>
        <p:nvGrpSpPr>
          <p:cNvPr id="10" name="Group 9">
            <a:extLst>
              <a:ext uri="{FF2B5EF4-FFF2-40B4-BE49-F238E27FC236}">
                <a16:creationId xmlns:a16="http://schemas.microsoft.com/office/drawing/2014/main" id="{B8772629-31E5-2364-E66C-4A099EE67CB8}"/>
              </a:ext>
            </a:extLst>
          </p:cNvPr>
          <p:cNvGrpSpPr/>
          <p:nvPr/>
        </p:nvGrpSpPr>
        <p:grpSpPr>
          <a:xfrm>
            <a:off x="3129167" y="1962782"/>
            <a:ext cx="760045" cy="473161"/>
            <a:chOff x="3203455" y="1829443"/>
            <a:chExt cx="800128" cy="513720"/>
          </a:xfrm>
          <a:solidFill>
            <a:srgbClr val="ED7D31">
              <a:lumMod val="40000"/>
              <a:lumOff val="60000"/>
            </a:srgbClr>
          </a:solidFill>
        </p:grpSpPr>
        <p:sp>
          <p:nvSpPr>
            <p:cNvPr id="11" name="Right Arrow 16">
              <a:extLst>
                <a:ext uri="{FF2B5EF4-FFF2-40B4-BE49-F238E27FC236}">
                  <a16:creationId xmlns:a16="http://schemas.microsoft.com/office/drawing/2014/main" id="{49DA54AB-2EDD-75D7-0AB0-F1CC1F22778D}"/>
                </a:ext>
              </a:extLst>
            </p:cNvPr>
            <p:cNvSpPr/>
            <p:nvPr/>
          </p:nvSpPr>
          <p:spPr>
            <a:xfrm>
              <a:off x="3467021" y="1854687"/>
              <a:ext cx="536562" cy="467787"/>
            </a:xfrm>
            <a:prstGeom prst="rightArrow">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62FBD31-93A3-4D80-25D2-DCCB9D96534C}"/>
                </a:ext>
              </a:extLst>
            </p:cNvPr>
            <p:cNvSpPr/>
            <p:nvPr/>
          </p:nvSpPr>
          <p:spPr>
            <a:xfrm>
              <a:off x="3203455" y="1829443"/>
              <a:ext cx="513720" cy="513720"/>
            </a:xfrm>
            <a:prstGeom prst="ellipse">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3358AD67-C5C7-4B04-872A-F0BBDE421614}"/>
                </a:ext>
              </a:extLst>
            </p:cNvPr>
            <p:cNvPicPr>
              <a:picLocks noChangeAspect="1"/>
            </p:cNvPicPr>
            <p:nvPr/>
          </p:nvPicPr>
          <p:blipFill>
            <a:blip r:embed="rId3"/>
            <a:stretch>
              <a:fillRect/>
            </a:stretch>
          </p:blipFill>
          <p:spPr>
            <a:xfrm>
              <a:off x="3285165" y="1915889"/>
              <a:ext cx="345990" cy="345990"/>
            </a:xfrm>
            <a:prstGeom prst="rect">
              <a:avLst/>
            </a:prstGeom>
            <a:solidFill>
              <a:schemeClr val="accent3">
                <a:lumMod val="75000"/>
              </a:schemeClr>
            </a:solidFill>
          </p:spPr>
        </p:pic>
      </p:grpSp>
      <p:grpSp>
        <p:nvGrpSpPr>
          <p:cNvPr id="34" name="Group 33">
            <a:extLst>
              <a:ext uri="{FF2B5EF4-FFF2-40B4-BE49-F238E27FC236}">
                <a16:creationId xmlns:a16="http://schemas.microsoft.com/office/drawing/2014/main" id="{0840EDCC-1CF2-9638-CD8F-3801339ED16C}"/>
              </a:ext>
            </a:extLst>
          </p:cNvPr>
          <p:cNvGrpSpPr/>
          <p:nvPr/>
        </p:nvGrpSpPr>
        <p:grpSpPr>
          <a:xfrm>
            <a:off x="4479615" y="1780944"/>
            <a:ext cx="3782934" cy="4574885"/>
            <a:chOff x="4479615" y="1780944"/>
            <a:chExt cx="3346310" cy="4574885"/>
          </a:xfrm>
        </p:grpSpPr>
        <p:sp>
          <p:nvSpPr>
            <p:cNvPr id="18" name="Rectangle 17">
              <a:extLst>
                <a:ext uri="{FF2B5EF4-FFF2-40B4-BE49-F238E27FC236}">
                  <a16:creationId xmlns:a16="http://schemas.microsoft.com/office/drawing/2014/main" id="{9D792BCB-6CEB-E100-9BE4-D78BEAD24656}"/>
                </a:ext>
              </a:extLst>
            </p:cNvPr>
            <p:cNvSpPr/>
            <p:nvPr/>
          </p:nvSpPr>
          <p:spPr>
            <a:xfrm>
              <a:off x="4569189" y="2329409"/>
              <a:ext cx="3236674" cy="3704732"/>
            </a:xfrm>
            <a:prstGeom prst="rect">
              <a:avLst/>
            </a:prstGeom>
          </p:spPr>
          <p:txBody>
            <a:bodyPr wrap="square">
              <a:spAutoFit/>
            </a:bodyPr>
            <a:lstStyle/>
            <a:p>
              <a:pPr defTabSz="457200"/>
              <a:r>
                <a:rPr lang="en-US" sz="1381" b="1" dirty="0" err="1">
                  <a:solidFill>
                    <a:schemeClr val="accent3">
                      <a:lumMod val="50000"/>
                    </a:schemeClr>
                  </a:solidFill>
                  <a:ea typeface="Calibri" charset="0"/>
                  <a:cs typeface="Calibri" charset="0"/>
                </a:rPr>
                <a:t>Prácticas</a:t>
              </a:r>
              <a:r>
                <a:rPr lang="en-US" sz="1381" b="1" dirty="0">
                  <a:solidFill>
                    <a:schemeClr val="accent3">
                      <a:lumMod val="50000"/>
                    </a:schemeClr>
                  </a:solidFill>
                  <a:ea typeface="Calibri" charset="0"/>
                  <a:cs typeface="Calibri" charset="0"/>
                </a:rPr>
                <a:t> </a:t>
              </a:r>
              <a:r>
                <a:rPr lang="en-US" sz="1381" b="1" dirty="0" err="1">
                  <a:solidFill>
                    <a:schemeClr val="accent3">
                      <a:lumMod val="50000"/>
                    </a:schemeClr>
                  </a:solidFill>
                  <a:ea typeface="Calibri" charset="0"/>
                  <a:cs typeface="Calibri" charset="0"/>
                </a:rPr>
                <a:t>estructurales</a:t>
              </a:r>
              <a:r>
                <a:rPr lang="en-US" sz="1381" b="1" dirty="0">
                  <a:solidFill>
                    <a:schemeClr val="accent3">
                      <a:lumMod val="50000"/>
                    </a:schemeClr>
                  </a:solidFill>
                  <a:ea typeface="Calibri" charset="0"/>
                  <a:cs typeface="Calibri" charset="0"/>
                </a:rPr>
                <a:t>
</a:t>
              </a:r>
              <a:r>
                <a:rPr lang="en-US" sz="1381" dirty="0">
                  <a:solidFill>
                    <a:prstClr val="black"/>
                  </a:solidFill>
                  <a:ea typeface="Calibri" charset="0"/>
                  <a:cs typeface="Calibri" charset="0"/>
                </a:rPr>
                <a:t>• </a:t>
              </a:r>
              <a:r>
                <a:rPr lang="es-ES" sz="1381" dirty="0">
                  <a:solidFill>
                    <a:prstClr val="black"/>
                  </a:solidFill>
                  <a:ea typeface="Calibri" charset="0"/>
                  <a:cs typeface="Calibri" charset="0"/>
                </a:rPr>
                <a:t>Procedimientos de establecimiento de políticas
• Mecanismos de supervisión
• Responsabilidades de propiedad de los datos</a:t>
              </a:r>
              <a:endParaRPr lang="en-US" sz="650" dirty="0">
                <a:solidFill>
                  <a:srgbClr val="085156"/>
                </a:solidFill>
                <a:ea typeface="Calibri" charset="0"/>
                <a:cs typeface="Calibri" charset="0"/>
              </a:endParaRPr>
            </a:p>
            <a:p>
              <a:pPr defTabSz="457200"/>
              <a:r>
                <a:rPr lang="en-US" sz="1381" b="1" dirty="0" err="1">
                  <a:solidFill>
                    <a:schemeClr val="accent3">
                      <a:lumMod val="50000"/>
                    </a:schemeClr>
                  </a:solidFill>
                  <a:cs typeface="Calibri" charset="0"/>
                </a:rPr>
                <a:t>Prácticas</a:t>
              </a:r>
              <a:r>
                <a:rPr lang="en-US" sz="1381" b="1" dirty="0">
                  <a:solidFill>
                    <a:schemeClr val="accent3">
                      <a:lumMod val="50000"/>
                    </a:schemeClr>
                  </a:solidFill>
                  <a:cs typeface="Calibri" charset="0"/>
                </a:rPr>
                <a:t> </a:t>
              </a:r>
              <a:r>
                <a:rPr lang="en-US" sz="1381" b="1" dirty="0" err="1">
                  <a:solidFill>
                    <a:schemeClr val="accent3">
                      <a:lumMod val="50000"/>
                    </a:schemeClr>
                  </a:solidFill>
                  <a:cs typeface="Calibri" charset="0"/>
                </a:rPr>
                <a:t>procedimentales</a:t>
              </a:r>
              <a:r>
                <a:rPr lang="en-US" sz="1381" b="1" dirty="0">
                  <a:solidFill>
                    <a:schemeClr val="accent3">
                      <a:lumMod val="50000"/>
                    </a:schemeClr>
                  </a:solidFill>
                  <a:cs typeface="Calibri" charset="0"/>
                </a:rPr>
                <a:t> (</a:t>
              </a:r>
              <a:r>
                <a:rPr lang="en-US" sz="1381" b="1" dirty="0" err="1">
                  <a:solidFill>
                    <a:schemeClr val="accent3">
                      <a:lumMod val="50000"/>
                    </a:schemeClr>
                  </a:solidFill>
                  <a:cs typeface="Calibri" charset="0"/>
                </a:rPr>
                <a:t>ciclo</a:t>
              </a:r>
              <a:r>
                <a:rPr lang="en-US" sz="1381" b="1" dirty="0">
                  <a:solidFill>
                    <a:schemeClr val="accent3">
                      <a:lumMod val="50000"/>
                    </a:schemeClr>
                  </a:solidFill>
                  <a:cs typeface="Calibri" charset="0"/>
                </a:rPr>
                <a:t> de </a:t>
              </a:r>
              <a:r>
                <a:rPr lang="en-US" sz="1381" b="1" dirty="0" err="1">
                  <a:solidFill>
                    <a:schemeClr val="accent3">
                      <a:lumMod val="50000"/>
                    </a:schemeClr>
                  </a:solidFill>
                  <a:cs typeface="Calibri" charset="0"/>
                </a:rPr>
                <a:t>vida</a:t>
              </a:r>
              <a:r>
                <a:rPr lang="en-US" sz="1381" b="1" dirty="0">
                  <a:solidFill>
                    <a:schemeClr val="accent3">
                      <a:lumMod val="50000"/>
                    </a:schemeClr>
                  </a:solidFill>
                  <a:cs typeface="Calibri" charset="0"/>
                </a:rPr>
                <a:t>)
</a:t>
              </a:r>
              <a:r>
                <a:rPr lang="en-US" sz="1381" dirty="0">
                  <a:solidFill>
                    <a:prstClr val="black"/>
                  </a:solidFill>
                  <a:ea typeface="Calibri" charset="0"/>
                  <a:cs typeface="Calibri" charset="0"/>
                </a:rPr>
                <a:t>• </a:t>
              </a:r>
              <a:r>
                <a:rPr lang="es-ES" sz="1381" dirty="0">
                  <a:solidFill>
                    <a:prstClr val="black"/>
                  </a:solidFill>
                  <a:ea typeface="Calibri" charset="0"/>
                  <a:cs typeface="Calibri" charset="0"/>
                </a:rPr>
                <a:t>Aplicar retención/</a:t>
              </a:r>
              <a:r>
                <a:rPr lang="es-ES" sz="1381" dirty="0" err="1">
                  <a:solidFill>
                    <a:prstClr val="black"/>
                  </a:solidFill>
                  <a:ea typeface="Calibri" charset="0"/>
                  <a:cs typeface="Calibri" charset="0"/>
                </a:rPr>
                <a:t>archiving</a:t>
              </a:r>
              <a:r>
                <a:rPr lang="es-ES" sz="1381" dirty="0">
                  <a:solidFill>
                    <a:prstClr val="black"/>
                  </a:solidFill>
                  <a:ea typeface="Calibri" charset="0"/>
                  <a:cs typeface="Calibri" charset="0"/>
                </a:rPr>
                <a:t>
• Aplicar prácticas de </a:t>
              </a:r>
              <a:r>
                <a:rPr lang="es-ES" sz="1381" dirty="0" err="1">
                  <a:solidFill>
                    <a:prstClr val="black"/>
                  </a:solidFill>
                  <a:ea typeface="Calibri" charset="0"/>
                  <a:cs typeface="Calibri" charset="0"/>
                </a:rPr>
                <a:t>backups</a:t>
              </a:r>
              <a:r>
                <a:rPr lang="es-ES" sz="1381" dirty="0">
                  <a:solidFill>
                    <a:prstClr val="black"/>
                  </a:solidFill>
                  <a:ea typeface="Calibri" charset="0"/>
                  <a:cs typeface="Calibri" charset="0"/>
                </a:rPr>
                <a:t>
• Establecer y monitorear el acceso
• Clasificar la información por valor
• Niveles de servicio para la protección de datos
• Monitorear los costos a través de contracargos
• Migración entre niveles de almacenamiento de información</a:t>
              </a:r>
              <a:endParaRPr lang="en-US" sz="650" dirty="0">
                <a:solidFill>
                  <a:srgbClr val="085156"/>
                </a:solidFill>
                <a:ea typeface="Calibri" charset="0"/>
                <a:cs typeface="Calibri" charset="0"/>
              </a:endParaRPr>
            </a:p>
            <a:p>
              <a:pPr defTabSz="457200"/>
              <a:r>
                <a:rPr lang="en-US" sz="1381" b="1" dirty="0" err="1">
                  <a:solidFill>
                    <a:schemeClr val="accent3">
                      <a:lumMod val="50000"/>
                    </a:schemeClr>
                  </a:solidFill>
                  <a:cs typeface="Calibri" charset="0"/>
                </a:rPr>
                <a:t>Prácticas</a:t>
              </a:r>
              <a:r>
                <a:rPr lang="en-US" sz="1381" b="1" dirty="0">
                  <a:solidFill>
                    <a:schemeClr val="accent3">
                      <a:lumMod val="50000"/>
                    </a:schemeClr>
                  </a:solidFill>
                  <a:cs typeface="Calibri" charset="0"/>
                </a:rPr>
                <a:t> </a:t>
              </a:r>
              <a:r>
                <a:rPr lang="en-US" sz="1381" b="1" dirty="0" err="1">
                  <a:solidFill>
                    <a:schemeClr val="accent3">
                      <a:lumMod val="50000"/>
                    </a:schemeClr>
                  </a:solidFill>
                  <a:cs typeface="Calibri" charset="0"/>
                </a:rPr>
                <a:t>relacionales</a:t>
              </a:r>
              <a:r>
                <a:rPr lang="en-US" sz="1381" b="1" dirty="0">
                  <a:solidFill>
                    <a:schemeClr val="accent3">
                      <a:lumMod val="50000"/>
                    </a:schemeClr>
                  </a:solidFill>
                  <a:cs typeface="Calibri" charset="0"/>
                </a:rPr>
                <a:t>
</a:t>
              </a:r>
              <a:r>
                <a:rPr lang="en-US" sz="1381" dirty="0">
                  <a:solidFill>
                    <a:prstClr val="black"/>
                  </a:solidFill>
                  <a:ea typeface="Calibri" charset="0"/>
                  <a:cs typeface="Calibri" charset="0"/>
                </a:rPr>
                <a:t>• </a:t>
              </a:r>
              <a:r>
                <a:rPr lang="es-ES" sz="1381" dirty="0">
                  <a:solidFill>
                    <a:prstClr val="black"/>
                  </a:solidFill>
                  <a:ea typeface="Calibri" charset="0"/>
                  <a:cs typeface="Calibri" charset="0"/>
                </a:rPr>
                <a:t>Educación de los usuarios
• Comunicaciones/intercambio de ideas</a:t>
              </a:r>
              <a:endParaRPr lang="en-US" sz="1381" dirty="0">
                <a:solidFill>
                  <a:prstClr val="black"/>
                </a:solidFill>
                <a:ea typeface="Calibri" charset="0"/>
                <a:cs typeface="Calibri" charset="0"/>
              </a:endParaRPr>
            </a:p>
          </p:txBody>
        </p:sp>
        <p:sp>
          <p:nvSpPr>
            <p:cNvPr id="19" name="Rectangle 18">
              <a:extLst>
                <a:ext uri="{FF2B5EF4-FFF2-40B4-BE49-F238E27FC236}">
                  <a16:creationId xmlns:a16="http://schemas.microsoft.com/office/drawing/2014/main" id="{BE944DBD-2EFB-114F-4062-887D7D1BE0DA}"/>
                </a:ext>
              </a:extLst>
            </p:cNvPr>
            <p:cNvSpPr/>
            <p:nvPr/>
          </p:nvSpPr>
          <p:spPr>
            <a:xfrm>
              <a:off x="4479615" y="1780944"/>
              <a:ext cx="3346310" cy="4574885"/>
            </a:xfrm>
            <a:prstGeom prst="rect">
              <a:avLst/>
            </a:prstGeom>
            <a:noFill/>
            <a:ln w="19050" cap="flat" cmpd="sng" algn="ctr">
              <a:solidFill>
                <a:schemeClr val="accent3">
                  <a:lumMod val="60000"/>
                  <a:lumOff val="4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24C905EE-3964-2E05-09F2-3F75F3892C5B}"/>
              </a:ext>
            </a:extLst>
          </p:cNvPr>
          <p:cNvGrpSpPr/>
          <p:nvPr/>
        </p:nvGrpSpPr>
        <p:grpSpPr>
          <a:xfrm>
            <a:off x="4467876" y="1559168"/>
            <a:ext cx="2493459" cy="684308"/>
            <a:chOff x="4467876" y="1559168"/>
            <a:chExt cx="2493459" cy="684308"/>
          </a:xfrm>
        </p:grpSpPr>
        <p:sp>
          <p:nvSpPr>
            <p:cNvPr id="20" name="Rectangle 19">
              <a:extLst>
                <a:ext uri="{FF2B5EF4-FFF2-40B4-BE49-F238E27FC236}">
                  <a16:creationId xmlns:a16="http://schemas.microsoft.com/office/drawing/2014/main" id="{D9D9366B-92F0-F7B4-06BE-79AA0EDD82FB}"/>
                </a:ext>
              </a:extLst>
            </p:cNvPr>
            <p:cNvSpPr/>
            <p:nvPr/>
          </p:nvSpPr>
          <p:spPr>
            <a:xfrm>
              <a:off x="4467876" y="1559168"/>
              <a:ext cx="1627052" cy="5675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lvl="0" defTabSz="457200">
                <a:defRPr/>
              </a:pPr>
              <a:r>
                <a:rPr lang="en-IE" sz="1544" kern="0" dirty="0" err="1">
                  <a:solidFill>
                    <a:prstClr val="white"/>
                  </a:solidFill>
                  <a:ea typeface="Calibri" charset="0"/>
                  <a:cs typeface="Calibri" charset="0"/>
                </a:rPr>
                <a:t>Composición</a:t>
              </a:r>
              <a:r>
                <a:rPr lang="en-IE" sz="1544" kern="0" dirty="0">
                  <a:solidFill>
                    <a:prstClr val="white"/>
                  </a:solidFill>
                  <a:ea typeface="Calibri" charset="0"/>
                  <a:cs typeface="Calibri" charset="0"/>
                </a:rPr>
                <a:t> de
</a:t>
              </a:r>
              <a:endParaRPr kumimoji="0" lang="en-US" sz="1544" b="0" i="0" u="none" strike="noStrike" kern="0" cap="none" spc="0" normalizeH="0" baseline="0" noProof="0" dirty="0">
                <a:ln>
                  <a:noFill/>
                </a:ln>
                <a:solidFill>
                  <a:prstClr val="white"/>
                </a:solidFill>
                <a:effectLst/>
                <a:uLnTx/>
                <a:uFillTx/>
                <a:ea typeface="Calibri" charset="0"/>
                <a:cs typeface="Calibri" charset="0"/>
              </a:endParaRPr>
            </a:p>
          </p:txBody>
        </p:sp>
        <p:sp>
          <p:nvSpPr>
            <p:cNvPr id="21" name="Rectangle 20">
              <a:extLst>
                <a:ext uri="{FF2B5EF4-FFF2-40B4-BE49-F238E27FC236}">
                  <a16:creationId xmlns:a16="http://schemas.microsoft.com/office/drawing/2014/main" id="{B9F2331B-4097-6F5D-B1AB-84311BE005AC}"/>
                </a:ext>
              </a:extLst>
            </p:cNvPr>
            <p:cNvSpPr/>
            <p:nvPr/>
          </p:nvSpPr>
          <p:spPr>
            <a:xfrm>
              <a:off x="4467877" y="1913514"/>
              <a:ext cx="2493458" cy="3299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lvl="0" defTabSz="457200">
                <a:defRPr/>
              </a:pPr>
              <a:r>
                <a:rPr lang="en-IE" sz="1544" kern="0" dirty="0" err="1">
                  <a:solidFill>
                    <a:prstClr val="white"/>
                  </a:solidFill>
                  <a:ea typeface="Calibri" charset="0"/>
                  <a:cs typeface="Calibri" charset="0"/>
                </a:rPr>
                <a:t>Gobierno</a:t>
              </a:r>
              <a:r>
                <a:rPr lang="en-IE" sz="1544" kern="0" dirty="0">
                  <a:solidFill>
                    <a:prstClr val="white"/>
                  </a:solidFill>
                  <a:ea typeface="Calibri" charset="0"/>
                  <a:cs typeface="Calibri" charset="0"/>
                </a:rPr>
                <a:t> de la </a:t>
              </a:r>
              <a:r>
                <a:rPr lang="en-IE" sz="1544" kern="0" dirty="0" err="1">
                  <a:solidFill>
                    <a:prstClr val="white"/>
                  </a:solidFill>
                  <a:ea typeface="Calibri" charset="0"/>
                  <a:cs typeface="Calibri" charset="0"/>
                </a:rPr>
                <a:t>información</a:t>
              </a:r>
              <a:endParaRPr kumimoji="0" lang="en-US" sz="1544" b="0" i="0" u="none" strike="noStrike" kern="0" cap="none" spc="0" normalizeH="0" baseline="0" noProof="0" dirty="0">
                <a:ln>
                  <a:noFill/>
                </a:ln>
                <a:solidFill>
                  <a:prstClr val="white"/>
                </a:solidFill>
                <a:effectLst/>
                <a:uLnTx/>
                <a:uFillTx/>
                <a:ea typeface="Calibri" charset="0"/>
                <a:cs typeface="Calibri" charset="0"/>
              </a:endParaRPr>
            </a:p>
          </p:txBody>
        </p:sp>
      </p:grpSp>
      <p:grpSp>
        <p:nvGrpSpPr>
          <p:cNvPr id="36" name="Group 35">
            <a:extLst>
              <a:ext uri="{FF2B5EF4-FFF2-40B4-BE49-F238E27FC236}">
                <a16:creationId xmlns:a16="http://schemas.microsoft.com/office/drawing/2014/main" id="{25F66C2E-67A9-4220-32E8-37F9F9388866}"/>
              </a:ext>
            </a:extLst>
          </p:cNvPr>
          <p:cNvGrpSpPr/>
          <p:nvPr/>
        </p:nvGrpSpPr>
        <p:grpSpPr>
          <a:xfrm>
            <a:off x="8863917" y="1868211"/>
            <a:ext cx="2993303" cy="1358627"/>
            <a:chOff x="8863917" y="1855233"/>
            <a:chExt cx="2993303" cy="1370369"/>
          </a:xfrm>
        </p:grpSpPr>
        <p:sp>
          <p:nvSpPr>
            <p:cNvPr id="22" name="Rectangle 21">
              <a:extLst>
                <a:ext uri="{FF2B5EF4-FFF2-40B4-BE49-F238E27FC236}">
                  <a16:creationId xmlns:a16="http://schemas.microsoft.com/office/drawing/2014/main" id="{A9032556-E650-A326-3F8C-5F1285630647}"/>
                </a:ext>
              </a:extLst>
            </p:cNvPr>
            <p:cNvSpPr/>
            <p:nvPr/>
          </p:nvSpPr>
          <p:spPr>
            <a:xfrm>
              <a:off x="8863917" y="1855233"/>
              <a:ext cx="2142232" cy="1148974"/>
            </a:xfrm>
            <a:prstGeom prst="rect">
              <a:avLst/>
            </a:prstGeom>
            <a:solidFill>
              <a:sysClr val="window" lastClr="FFFFFF"/>
            </a:solidFill>
            <a:ln w="12700" cap="flat" cmpd="sng" algn="ctr">
              <a:solidFill>
                <a:srgbClr val="70AD47">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8F275008-E5A4-1EFD-04BD-54B25E1923AD}"/>
                </a:ext>
              </a:extLst>
            </p:cNvPr>
            <p:cNvSpPr/>
            <p:nvPr/>
          </p:nvSpPr>
          <p:spPr>
            <a:xfrm>
              <a:off x="8891285" y="2060819"/>
              <a:ext cx="2965935" cy="1164783"/>
            </a:xfrm>
            <a:prstGeom prst="rect">
              <a:avLst/>
            </a:prstGeom>
          </p:spPr>
          <p:txBody>
            <a:bodyPr wrap="square">
              <a:spAutoFit/>
            </a:bodyPr>
            <a:lstStyle/>
            <a:p>
              <a:pPr defTabSz="457200"/>
              <a:r>
                <a:rPr lang="es-ES" sz="1381" dirty="0">
                  <a:solidFill>
                    <a:prstClr val="black"/>
                  </a:solidFill>
                  <a:ea typeface="Calibri" charset="0"/>
                  <a:cs typeface="Calibri" charset="0"/>
                </a:rPr>
                <a:t>• Actuación cinematográfica –      
   Nivel intermedio
• Mitigación de riesgos
</a:t>
              </a:r>
              <a:endParaRPr lang="en-US" sz="1381" dirty="0">
                <a:solidFill>
                  <a:prstClr val="black"/>
                </a:solidFill>
                <a:ea typeface="Calibri" charset="0"/>
                <a:cs typeface="Calibri" charset="0"/>
              </a:endParaRPr>
            </a:p>
            <a:p>
              <a:pPr defTabSz="457200"/>
              <a:endParaRPr lang="en-US" sz="1381" dirty="0">
                <a:solidFill>
                  <a:prstClr val="black"/>
                </a:solidFill>
                <a:ea typeface="Calibri" charset="0"/>
                <a:cs typeface="Calibri" charset="0"/>
              </a:endParaRPr>
            </a:p>
          </p:txBody>
        </p:sp>
      </p:grpSp>
      <p:sp>
        <p:nvSpPr>
          <p:cNvPr id="25" name="Rectangle 24">
            <a:extLst>
              <a:ext uri="{FF2B5EF4-FFF2-40B4-BE49-F238E27FC236}">
                <a16:creationId xmlns:a16="http://schemas.microsoft.com/office/drawing/2014/main" id="{A2E0333E-6B36-4196-CD56-427133F68A03}"/>
              </a:ext>
            </a:extLst>
          </p:cNvPr>
          <p:cNvSpPr/>
          <p:nvPr/>
        </p:nvSpPr>
        <p:spPr>
          <a:xfrm>
            <a:off x="8844203" y="3317249"/>
            <a:ext cx="2443389" cy="1323439"/>
          </a:xfrm>
          <a:prstGeom prst="rect">
            <a:avLst/>
          </a:prstGeom>
        </p:spPr>
        <p:txBody>
          <a:bodyPr wrap="square">
            <a:spAutoFit/>
          </a:bodyPr>
          <a:lstStyle/>
          <a:p>
            <a:pPr defTabSz="457200"/>
            <a:r>
              <a:rPr lang="es-ES" sz="1600" i="1" dirty="0">
                <a:solidFill>
                  <a:prstClr val="black"/>
                </a:solidFill>
                <a:ea typeface="Calibri" charset="0"/>
                <a:cs typeface="Calibri" charset="0"/>
              </a:rPr>
              <a:t>Descripción general de la composición y el contexto del concepto de gobierno de la información </a:t>
            </a:r>
            <a:r>
              <a:rPr lang="en-US" sz="1600" i="1" dirty="0">
                <a:solidFill>
                  <a:srgbClr val="000000"/>
                </a:solidFill>
                <a:ea typeface="Calibri" charset="0"/>
                <a:cs typeface="Calibri" charset="0"/>
              </a:rPr>
              <a:t>(</a:t>
            </a:r>
            <a:r>
              <a:rPr lang="en-US" sz="1600" i="1" dirty="0" err="1">
                <a:solidFill>
                  <a:schemeClr val="accent2">
                    <a:lumMod val="75000"/>
                  </a:schemeClr>
                </a:solidFill>
                <a:ea typeface="Calibri" charset="0"/>
                <a:cs typeface="Calibri" charset="0"/>
                <a:hlinkClick r:id="rId4">
                  <a:extLst>
                    <a:ext uri="{A12FA001-AC4F-418D-AE19-62706E023703}">
                      <ahyp:hlinkClr xmlns:ahyp="http://schemas.microsoft.com/office/drawing/2018/hyperlinkcolor" val="tx"/>
                    </a:ext>
                  </a:extLst>
                </a:hlinkClick>
              </a:rPr>
              <a:t>Tallon</a:t>
            </a:r>
            <a:r>
              <a:rPr lang="en-US" sz="1600" i="1" dirty="0">
                <a:solidFill>
                  <a:schemeClr val="accent2">
                    <a:lumMod val="75000"/>
                  </a:schemeClr>
                </a:solidFill>
                <a:ea typeface="Calibri" charset="0"/>
                <a:cs typeface="Calibri" charset="0"/>
                <a:hlinkClick r:id="rId4">
                  <a:extLst>
                    <a:ext uri="{A12FA001-AC4F-418D-AE19-62706E023703}">
                      <ahyp:hlinkClr xmlns:ahyp="http://schemas.microsoft.com/office/drawing/2018/hyperlinkcolor" val="tx"/>
                    </a:ext>
                  </a:extLst>
                </a:hlinkClick>
              </a:rPr>
              <a:t> </a:t>
            </a:r>
            <a:r>
              <a:rPr lang="en-US" sz="1600" i="1" dirty="0" err="1">
                <a:solidFill>
                  <a:schemeClr val="accent2">
                    <a:lumMod val="75000"/>
                  </a:schemeClr>
                </a:solidFill>
                <a:ea typeface="Calibri" charset="0"/>
                <a:cs typeface="Calibri" charset="0"/>
                <a:hlinkClick r:id="rId4">
                  <a:extLst>
                    <a:ext uri="{A12FA001-AC4F-418D-AE19-62706E023703}">
                      <ahyp:hlinkClr xmlns:ahyp="http://schemas.microsoft.com/office/drawing/2018/hyperlinkcolor" val="tx"/>
                    </a:ext>
                  </a:extLst>
                </a:hlinkClick>
              </a:rPr>
              <a:t>etal</a:t>
            </a:r>
            <a:r>
              <a:rPr lang="en-US" sz="1600" i="1" dirty="0">
                <a:solidFill>
                  <a:schemeClr val="accent2">
                    <a:lumMod val="75000"/>
                  </a:schemeClr>
                </a:solidFill>
                <a:ea typeface="Calibri" charset="0"/>
                <a:cs typeface="Calibri" charset="0"/>
                <a:hlinkClick r:id="rId4">
                  <a:extLst>
                    <a:ext uri="{A12FA001-AC4F-418D-AE19-62706E023703}">
                      <ahyp:hlinkClr xmlns:ahyp="http://schemas.microsoft.com/office/drawing/2018/hyperlinkcolor" val="tx"/>
                    </a:ext>
                  </a:extLst>
                </a:hlinkClick>
              </a:rPr>
              <a:t>. 2013b</a:t>
            </a:r>
            <a:r>
              <a:rPr lang="en-US" sz="1600" i="1" dirty="0">
                <a:solidFill>
                  <a:srgbClr val="000000"/>
                </a:solidFill>
                <a:ea typeface="Calibri" charset="0"/>
                <a:cs typeface="Calibri" charset="0"/>
              </a:rPr>
              <a:t>)</a:t>
            </a:r>
          </a:p>
        </p:txBody>
      </p:sp>
      <p:grpSp>
        <p:nvGrpSpPr>
          <p:cNvPr id="26" name="Group 25">
            <a:extLst>
              <a:ext uri="{FF2B5EF4-FFF2-40B4-BE49-F238E27FC236}">
                <a16:creationId xmlns:a16="http://schemas.microsoft.com/office/drawing/2014/main" id="{BFDFED6C-0935-1544-E862-C13BA50BC656}"/>
              </a:ext>
            </a:extLst>
          </p:cNvPr>
          <p:cNvGrpSpPr/>
          <p:nvPr/>
        </p:nvGrpSpPr>
        <p:grpSpPr>
          <a:xfrm>
            <a:off x="7613645" y="1880374"/>
            <a:ext cx="760045" cy="473161"/>
            <a:chOff x="3203455" y="1829443"/>
            <a:chExt cx="800128" cy="513720"/>
          </a:xfrm>
          <a:solidFill>
            <a:srgbClr val="70AD47">
              <a:lumMod val="60000"/>
              <a:lumOff val="40000"/>
            </a:srgbClr>
          </a:solidFill>
        </p:grpSpPr>
        <p:sp>
          <p:nvSpPr>
            <p:cNvPr id="27" name="Right Arrow 64">
              <a:extLst>
                <a:ext uri="{FF2B5EF4-FFF2-40B4-BE49-F238E27FC236}">
                  <a16:creationId xmlns:a16="http://schemas.microsoft.com/office/drawing/2014/main" id="{D6513F3F-343A-F638-B022-1799F90D9014}"/>
                </a:ext>
              </a:extLst>
            </p:cNvPr>
            <p:cNvSpPr/>
            <p:nvPr/>
          </p:nvSpPr>
          <p:spPr>
            <a:xfrm>
              <a:off x="3467021" y="1854687"/>
              <a:ext cx="536562" cy="467787"/>
            </a:xfrm>
            <a:prstGeom prst="rightArrow">
              <a:avLst/>
            </a:pr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39D2862E-BD75-4E92-8930-3F198C27F40A}"/>
                </a:ext>
              </a:extLst>
            </p:cNvPr>
            <p:cNvSpPr/>
            <p:nvPr/>
          </p:nvSpPr>
          <p:spPr>
            <a:xfrm>
              <a:off x="3203455" y="1829443"/>
              <a:ext cx="513720" cy="513720"/>
            </a:xfrm>
            <a:prstGeom prst="ellipse">
              <a:avLst/>
            </a:pr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descr="A close up of a logo&#10;&#10;Description automatically generated">
              <a:extLst>
                <a:ext uri="{FF2B5EF4-FFF2-40B4-BE49-F238E27FC236}">
                  <a16:creationId xmlns:a16="http://schemas.microsoft.com/office/drawing/2014/main" id="{6B5246A0-AE30-4F68-A7B4-E01C16162EBA}"/>
                </a:ext>
              </a:extLst>
            </p:cNvPr>
            <p:cNvPicPr>
              <a:picLocks noChangeAspect="1"/>
            </p:cNvPicPr>
            <p:nvPr/>
          </p:nvPicPr>
          <p:blipFill>
            <a:blip r:embed="rId3"/>
            <a:stretch>
              <a:fillRect/>
            </a:stretch>
          </p:blipFill>
          <p:spPr>
            <a:xfrm>
              <a:off x="3285165" y="1915889"/>
              <a:ext cx="345990" cy="345990"/>
            </a:xfrm>
            <a:prstGeom prst="rect">
              <a:avLst/>
            </a:prstGeom>
            <a:grpFill/>
          </p:spPr>
        </p:pic>
      </p:grpSp>
      <p:sp>
        <p:nvSpPr>
          <p:cNvPr id="23" name="Rectangle 22">
            <a:extLst>
              <a:ext uri="{FF2B5EF4-FFF2-40B4-BE49-F238E27FC236}">
                <a16:creationId xmlns:a16="http://schemas.microsoft.com/office/drawing/2014/main" id="{3E0ADA11-F3FC-284A-5C99-84A5347F951E}"/>
              </a:ext>
            </a:extLst>
          </p:cNvPr>
          <p:cNvSpPr/>
          <p:nvPr/>
        </p:nvSpPr>
        <p:spPr>
          <a:xfrm>
            <a:off x="8852178" y="1645260"/>
            <a:ext cx="1729635" cy="329962"/>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E" sz="1544" b="0" i="0" u="none" strike="noStrike" kern="0" cap="none" spc="0" normalizeH="0" baseline="0" noProof="0" dirty="0" err="1">
                <a:ln>
                  <a:noFill/>
                </a:ln>
                <a:solidFill>
                  <a:prstClr val="white"/>
                </a:solidFill>
                <a:effectLst/>
                <a:uLnTx/>
                <a:uFillTx/>
                <a:latin typeface="Calibri" panose="020F0502020204030204"/>
                <a:ea typeface="Calibri" charset="0"/>
                <a:cs typeface="Calibri" charset="0"/>
              </a:rPr>
              <a:t>Consecuencias</a:t>
            </a:r>
            <a:endParaRPr kumimoji="0" lang="en-US" sz="1544" b="0" i="0" u="none" strike="noStrike" kern="0" cap="none" spc="0" normalizeH="0" baseline="0" noProof="0" dirty="0">
              <a:ln>
                <a:noFill/>
              </a:ln>
              <a:solidFill>
                <a:prstClr val="white"/>
              </a:solidFill>
              <a:effectLst/>
              <a:uLnTx/>
              <a:uFillTx/>
              <a:latin typeface="Calibri" panose="020F0502020204030204"/>
              <a:ea typeface="Calibri" charset="0"/>
              <a:cs typeface="Calibri" charset="0"/>
            </a:endParaRPr>
          </a:p>
        </p:txBody>
      </p:sp>
      <p:grpSp>
        <p:nvGrpSpPr>
          <p:cNvPr id="30" name="Group 29">
            <a:extLst>
              <a:ext uri="{FF2B5EF4-FFF2-40B4-BE49-F238E27FC236}">
                <a16:creationId xmlns:a16="http://schemas.microsoft.com/office/drawing/2014/main" id="{37085E5C-2FE5-A7C4-1FF9-BDFD48EB9F3A}"/>
              </a:ext>
            </a:extLst>
          </p:cNvPr>
          <p:cNvGrpSpPr/>
          <p:nvPr/>
        </p:nvGrpSpPr>
        <p:grpSpPr>
          <a:xfrm>
            <a:off x="7621356" y="2376786"/>
            <a:ext cx="771783" cy="473161"/>
            <a:chOff x="3217576" y="4079857"/>
            <a:chExt cx="812485" cy="513720"/>
          </a:xfrm>
          <a:solidFill>
            <a:srgbClr val="70AD47">
              <a:lumMod val="60000"/>
              <a:lumOff val="40000"/>
            </a:srgbClr>
          </a:solidFill>
        </p:grpSpPr>
        <p:sp>
          <p:nvSpPr>
            <p:cNvPr id="31" name="Right Arrow 68">
              <a:extLst>
                <a:ext uri="{FF2B5EF4-FFF2-40B4-BE49-F238E27FC236}">
                  <a16:creationId xmlns:a16="http://schemas.microsoft.com/office/drawing/2014/main" id="{FE9AC560-B198-78F0-7E37-3689DB8A7A74}"/>
                </a:ext>
              </a:extLst>
            </p:cNvPr>
            <p:cNvSpPr/>
            <p:nvPr/>
          </p:nvSpPr>
          <p:spPr>
            <a:xfrm>
              <a:off x="3390429" y="4105101"/>
              <a:ext cx="639632" cy="467787"/>
            </a:xfrm>
            <a:prstGeom prst="rightArrow">
              <a:avLst/>
            </a:pr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35D9A9BD-4A2C-1C97-0055-7EC20F312AB2}"/>
                </a:ext>
              </a:extLst>
            </p:cNvPr>
            <p:cNvSpPr/>
            <p:nvPr/>
          </p:nvSpPr>
          <p:spPr>
            <a:xfrm>
              <a:off x="3217576" y="4079857"/>
              <a:ext cx="513720" cy="513720"/>
            </a:xfrm>
            <a:prstGeom prst="ellipse">
              <a:avLst/>
            </a:pr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descr="A close up of a logo&#10;&#10;Description automatically generated">
              <a:extLst>
                <a:ext uri="{FF2B5EF4-FFF2-40B4-BE49-F238E27FC236}">
                  <a16:creationId xmlns:a16="http://schemas.microsoft.com/office/drawing/2014/main" id="{C00ABA23-4596-74D8-5F7B-AC59ADACBEAF}"/>
                </a:ext>
              </a:extLst>
            </p:cNvPr>
            <p:cNvPicPr>
              <a:picLocks noChangeAspect="1"/>
            </p:cNvPicPr>
            <p:nvPr/>
          </p:nvPicPr>
          <p:blipFill>
            <a:blip r:embed="rId5"/>
            <a:stretch>
              <a:fillRect/>
            </a:stretch>
          </p:blipFill>
          <p:spPr>
            <a:xfrm>
              <a:off x="3290372" y="4274688"/>
              <a:ext cx="345990" cy="105625"/>
            </a:xfrm>
            <a:prstGeom prst="rect">
              <a:avLst/>
            </a:prstGeom>
            <a:grpFill/>
          </p:spPr>
        </p:pic>
      </p:grpSp>
      <p:grpSp>
        <p:nvGrpSpPr>
          <p:cNvPr id="35" name="Group 34">
            <a:extLst>
              <a:ext uri="{FF2B5EF4-FFF2-40B4-BE49-F238E27FC236}">
                <a16:creationId xmlns:a16="http://schemas.microsoft.com/office/drawing/2014/main" id="{AD9A639D-F9DE-63EE-912D-33772904E22F}"/>
              </a:ext>
            </a:extLst>
          </p:cNvPr>
          <p:cNvGrpSpPr/>
          <p:nvPr/>
        </p:nvGrpSpPr>
        <p:grpSpPr>
          <a:xfrm>
            <a:off x="3141877" y="4451804"/>
            <a:ext cx="771783" cy="473161"/>
            <a:chOff x="3141877" y="4451804"/>
            <a:chExt cx="771783" cy="473161"/>
          </a:xfrm>
        </p:grpSpPr>
        <p:grpSp>
          <p:nvGrpSpPr>
            <p:cNvPr id="14" name="Group 13">
              <a:extLst>
                <a:ext uri="{FF2B5EF4-FFF2-40B4-BE49-F238E27FC236}">
                  <a16:creationId xmlns:a16="http://schemas.microsoft.com/office/drawing/2014/main" id="{B824ADA1-0F0D-8C2F-78B5-38503B6A8B0C}"/>
                </a:ext>
              </a:extLst>
            </p:cNvPr>
            <p:cNvGrpSpPr/>
            <p:nvPr/>
          </p:nvGrpSpPr>
          <p:grpSpPr>
            <a:xfrm>
              <a:off x="3141877" y="4451804"/>
              <a:ext cx="771783" cy="473161"/>
              <a:chOff x="3217576" y="4079857"/>
              <a:chExt cx="812485" cy="513720"/>
            </a:xfrm>
            <a:solidFill>
              <a:srgbClr val="ED7D31">
                <a:lumMod val="40000"/>
                <a:lumOff val="60000"/>
              </a:srgbClr>
            </a:solidFill>
          </p:grpSpPr>
          <p:sp>
            <p:nvSpPr>
              <p:cNvPr id="15" name="Right Arrow 20">
                <a:extLst>
                  <a:ext uri="{FF2B5EF4-FFF2-40B4-BE49-F238E27FC236}">
                    <a16:creationId xmlns:a16="http://schemas.microsoft.com/office/drawing/2014/main" id="{6D44B301-0B83-F35A-2B88-87AA351D5B88}"/>
                  </a:ext>
                </a:extLst>
              </p:cNvPr>
              <p:cNvSpPr/>
              <p:nvPr/>
            </p:nvSpPr>
            <p:spPr>
              <a:xfrm>
                <a:off x="3390429" y="4105101"/>
                <a:ext cx="639632" cy="467787"/>
              </a:xfrm>
              <a:prstGeom prst="rightArrow">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ED8F6E46-F7EB-CEED-D52B-264FAC4DC858}"/>
                  </a:ext>
                </a:extLst>
              </p:cNvPr>
              <p:cNvSpPr/>
              <p:nvPr/>
            </p:nvSpPr>
            <p:spPr>
              <a:xfrm>
                <a:off x="3217576" y="4079857"/>
                <a:ext cx="513720" cy="513720"/>
              </a:xfrm>
              <a:prstGeom prst="ellipse">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id="{FE6608E9-360D-B9F6-012F-96CCCE73C91D}"/>
                </a:ext>
              </a:extLst>
            </p:cNvPr>
            <p:cNvSpPr/>
            <p:nvPr/>
          </p:nvSpPr>
          <p:spPr>
            <a:xfrm>
              <a:off x="3238357" y="4645944"/>
              <a:ext cx="265510" cy="72352"/>
            </a:xfrm>
            <a:prstGeom prst="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359983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25" grpId="0"/>
      <p:bldP spid="2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D751EB-AC80-2EDE-1E10-A9999440C305}"/>
              </a:ext>
            </a:extLst>
          </p:cNvPr>
          <p:cNvSpPr txBox="1"/>
          <p:nvPr/>
        </p:nvSpPr>
        <p:spPr>
          <a:xfrm>
            <a:off x="1607694" y="155992"/>
            <a:ext cx="9470037" cy="1754326"/>
          </a:xfrm>
          <a:prstGeom prst="rect">
            <a:avLst/>
          </a:prstGeom>
          <a:noFill/>
        </p:spPr>
        <p:txBody>
          <a:bodyPr wrap="square">
            <a:spAutoFit/>
          </a:bodyPr>
          <a:lstStyle/>
          <a:p>
            <a:pPr lvl="0" algn="ctr" defTabSz="457200">
              <a:defRPr/>
            </a:pPr>
            <a:r>
              <a:rPr lang="es-ES" sz="3600" dirty="0">
                <a:solidFill>
                  <a:prstClr val="black"/>
                </a:solidFill>
              </a:rPr>
              <a:t>Gobernanza de la Información: Creación de una Estrategia de Gobernanza de la Información
</a:t>
            </a:r>
            <a:endParaRPr kumimoji="0" lang="es-ES_tradnl"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5466BB63-8DC3-82C1-6154-B7E39A54D933}"/>
              </a:ext>
            </a:extLst>
          </p:cNvPr>
          <p:cNvGrpSpPr/>
          <p:nvPr/>
        </p:nvGrpSpPr>
        <p:grpSpPr>
          <a:xfrm>
            <a:off x="1109458" y="1640580"/>
            <a:ext cx="10279843" cy="1788420"/>
            <a:chOff x="1109458" y="1640580"/>
            <a:chExt cx="10279843" cy="1788420"/>
          </a:xfrm>
        </p:grpSpPr>
        <p:sp>
          <p:nvSpPr>
            <p:cNvPr id="4" name="Rounded Rectangle 19">
              <a:extLst>
                <a:ext uri="{FF2B5EF4-FFF2-40B4-BE49-F238E27FC236}">
                  <a16:creationId xmlns:a16="http://schemas.microsoft.com/office/drawing/2014/main" id="{71D91450-875F-1DD5-CBBE-ADCDF3C617D4}"/>
                </a:ext>
              </a:extLst>
            </p:cNvPr>
            <p:cNvSpPr/>
            <p:nvPr/>
          </p:nvSpPr>
          <p:spPr>
            <a:xfrm>
              <a:off x="1116237" y="1640580"/>
              <a:ext cx="10273064" cy="1788420"/>
            </a:xfrm>
            <a:prstGeom prst="roundRect">
              <a:avLst/>
            </a:prstGeom>
            <a:solidFill>
              <a:schemeClr val="accent3">
                <a:lumMod val="75000"/>
              </a:schemeClr>
            </a:solidFill>
            <a:ln w="12700" cap="flat" cmpd="sng" algn="ctr">
              <a:noFill/>
              <a:prstDash val="solid"/>
              <a:miter lim="800000"/>
            </a:ln>
            <a:effectLst/>
          </p:spPr>
          <p:txBody>
            <a:bodyPr rtlCol="0" anchor="t"/>
            <a:lstStyle/>
            <a:p>
              <a:pPr lvl="0" algn="ctr" defTabSz="457200" fontAlgn="t">
                <a:defRPr/>
              </a:pPr>
              <a:r>
                <a:rPr lang="en-US" sz="2000" b="1" kern="0" dirty="0">
                  <a:solidFill>
                    <a:prstClr val="white"/>
                  </a:solidFill>
                  <a:effectLst>
                    <a:outerShdw blurRad="38100" dist="38100" dir="2700000" algn="tl">
                      <a:srgbClr val="000000">
                        <a:alpha val="43137"/>
                      </a:srgbClr>
                    </a:outerShdw>
                  </a:effectLst>
                </a:rPr>
                <a:t>LIDERAZGO SÉNIOR</a:t>
              </a:r>
              <a:endPar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232172" marR="0" lvl="0" indent="-232172" algn="ctr" defTabSz="457200" eaLnBrk="1" fontAlgn="t" latinLnBrk="0" hangingPunct="1">
                <a:lnSpc>
                  <a:spcPct val="100000"/>
                </a:lnSpc>
                <a:spcBef>
                  <a:spcPts val="0"/>
                </a:spcBef>
                <a:spcAft>
                  <a:spcPts val="0"/>
                </a:spcAft>
                <a:buClrTx/>
                <a:buSzTx/>
                <a:buFont typeface="Arial" panose="020B0604020202020204" pitchFamily="34" charset="0"/>
                <a:buChar char="•"/>
                <a:tabLst/>
                <a:defRPr/>
              </a:pPr>
              <a:endParaRPr kumimoji="0" lang="en-IE" sz="1463" b="1" i="0" u="none" strike="noStrike" kern="0" cap="none" spc="0" normalizeH="0" baseline="0" noProof="0" dirty="0">
                <a:ln>
                  <a:noFill/>
                </a:ln>
                <a:solidFill>
                  <a:prstClr val="white"/>
                </a:solidFill>
                <a:effectLst/>
                <a:uLnTx/>
                <a:uFillTx/>
                <a:latin typeface="Calibri" panose="020F0502020204030204"/>
                <a:ea typeface="+mn-ea"/>
                <a:cs typeface="+mn-cs"/>
              </a:endParaRPr>
            </a:p>
            <a:p>
              <a:pPr marL="232172" lvl="0" indent="-232172" algn="ctr" defTabSz="457200" fontAlgn="t">
                <a:buFont typeface="Arial" panose="020B0604020202020204" pitchFamily="34" charset="0"/>
                <a:buChar char="•"/>
                <a:defRPr/>
              </a:pPr>
              <a:r>
                <a:rPr lang="es-ES" kern="0" dirty="0">
                  <a:solidFill>
                    <a:prstClr val="white"/>
                  </a:solidFill>
                </a:rPr>
                <a:t>Desarrolla una estrategia clara </a:t>
              </a:r>
              <a:r>
                <a:rPr lang="es-ES" kern="0" dirty="0" err="1">
                  <a:solidFill>
                    <a:prstClr val="white"/>
                  </a:solidFill>
                </a:rPr>
                <a:t>ydéjala</a:t>
              </a:r>
              <a:r>
                <a:rPr lang="es-ES" kern="0" dirty="0">
                  <a:solidFill>
                    <a:prstClr val="white"/>
                  </a:solidFill>
                </a:rPr>
                <a:t> por escrito para que se comparta con todo el personal.
 Debe basarse en una evaluación de riesgos de seguridad y una política de ética de datos. 
Ofrece orientación sobre protección de datos y ética para poder implementar políticas correctamente.</a:t>
              </a:r>
              <a:endParaRPr kumimoji="0" lang="en-IE"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82CD1860-E4BC-A20D-96F2-4E4A68D672E9}"/>
                </a:ext>
              </a:extLst>
            </p:cNvPr>
            <p:cNvCxnSpPr/>
            <p:nvPr/>
          </p:nvCxnSpPr>
          <p:spPr>
            <a:xfrm>
              <a:off x="1109458" y="2132308"/>
              <a:ext cx="10273064" cy="0"/>
            </a:xfrm>
            <a:prstGeom prst="line">
              <a:avLst/>
            </a:prstGeom>
            <a:noFill/>
            <a:ln w="19050" cap="flat" cmpd="sng" algn="ctr">
              <a:solidFill>
                <a:sysClr val="window" lastClr="FFFFFF"/>
              </a:solidFill>
              <a:prstDash val="sysDot"/>
              <a:miter lim="800000"/>
            </a:ln>
            <a:effectLst/>
          </p:spPr>
        </p:cxnSp>
      </p:grpSp>
      <p:grpSp>
        <p:nvGrpSpPr>
          <p:cNvPr id="17" name="Group 16">
            <a:extLst>
              <a:ext uri="{FF2B5EF4-FFF2-40B4-BE49-F238E27FC236}">
                <a16:creationId xmlns:a16="http://schemas.microsoft.com/office/drawing/2014/main" id="{E6E077D1-AB85-5A45-EE6F-B0BD96651532}"/>
              </a:ext>
            </a:extLst>
          </p:cNvPr>
          <p:cNvGrpSpPr/>
          <p:nvPr/>
        </p:nvGrpSpPr>
        <p:grpSpPr>
          <a:xfrm>
            <a:off x="721401" y="3507184"/>
            <a:ext cx="5485662" cy="2470393"/>
            <a:chOff x="721401" y="3507184"/>
            <a:chExt cx="5485662" cy="2470393"/>
          </a:xfrm>
        </p:grpSpPr>
        <p:sp>
          <p:nvSpPr>
            <p:cNvPr id="5" name="Rounded Rectangle 20">
              <a:extLst>
                <a:ext uri="{FF2B5EF4-FFF2-40B4-BE49-F238E27FC236}">
                  <a16:creationId xmlns:a16="http://schemas.microsoft.com/office/drawing/2014/main" id="{8FC8826A-F450-2CC3-D6B5-E826FE0548DA}"/>
                </a:ext>
              </a:extLst>
            </p:cNvPr>
            <p:cNvSpPr/>
            <p:nvPr/>
          </p:nvSpPr>
          <p:spPr>
            <a:xfrm>
              <a:off x="1109456" y="3507184"/>
              <a:ext cx="5097607" cy="2470393"/>
            </a:xfrm>
            <a:prstGeom prst="roundRect">
              <a:avLst/>
            </a:prstGeom>
            <a:solidFill>
              <a:schemeClr val="accent4">
                <a:lumMod val="75000"/>
              </a:schemeClr>
            </a:solidFill>
            <a:ln w="12700" cap="flat" cmpd="sng" algn="ctr">
              <a:noFill/>
              <a:prstDash val="solid"/>
              <a:miter lim="800000"/>
            </a:ln>
            <a:effectLst/>
          </p:spPr>
          <p:txBody>
            <a:bodyPr rtlCol="0" anchor="t"/>
            <a:lstStyle/>
            <a:p>
              <a:pPr lvl="0" algn="ctr" defTabSz="457200" fontAlgn="t">
                <a:defRPr/>
              </a:pPr>
              <a:r>
                <a:rPr lang="en-US" sz="2000" b="1" kern="0" dirty="0">
                  <a:solidFill>
                    <a:prstClr val="white"/>
                  </a:solidFill>
                  <a:effectLst>
                    <a:outerShdw blurRad="38100" dist="38100" dir="2700000" algn="tl">
                      <a:srgbClr val="000000">
                        <a:alpha val="43137"/>
                      </a:srgbClr>
                    </a:outerShdw>
                  </a:effectLst>
                </a:rPr>
                <a:t>LÍDER DE DATOS
</a:t>
              </a:r>
              <a:endParaRPr kumimoji="0" lang="en-IE"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1FCD3EF7-737F-1750-8380-8B92E8F6507C}"/>
                </a:ext>
              </a:extLst>
            </p:cNvPr>
            <p:cNvCxnSpPr>
              <a:cxnSpLocks/>
            </p:cNvCxnSpPr>
            <p:nvPr/>
          </p:nvCxnSpPr>
          <p:spPr>
            <a:xfrm>
              <a:off x="721401" y="4035616"/>
              <a:ext cx="5485662" cy="0"/>
            </a:xfrm>
            <a:prstGeom prst="line">
              <a:avLst/>
            </a:prstGeom>
            <a:noFill/>
            <a:ln w="19050" cap="flat" cmpd="sng" algn="ctr">
              <a:solidFill>
                <a:sysClr val="window" lastClr="FFFFFF"/>
              </a:solidFill>
              <a:prstDash val="sysDot"/>
              <a:miter lim="800000"/>
            </a:ln>
            <a:effectLst/>
          </p:spPr>
        </p:cxnSp>
        <p:sp>
          <p:nvSpPr>
            <p:cNvPr id="9" name="Rectangle 8">
              <a:extLst>
                <a:ext uri="{FF2B5EF4-FFF2-40B4-BE49-F238E27FC236}">
                  <a16:creationId xmlns:a16="http://schemas.microsoft.com/office/drawing/2014/main" id="{916997D9-EDB4-66DE-0843-2D8180ED0045}"/>
                </a:ext>
              </a:extLst>
            </p:cNvPr>
            <p:cNvSpPr/>
            <p:nvPr/>
          </p:nvSpPr>
          <p:spPr>
            <a:xfrm>
              <a:off x="1115257" y="4145302"/>
              <a:ext cx="4927406" cy="1754326"/>
            </a:xfrm>
            <a:prstGeom prst="rect">
              <a:avLst/>
            </a:prstGeom>
          </p:spPr>
          <p:txBody>
            <a:bodyPr wrap="square">
              <a:spAutoFit/>
            </a:bodyPr>
            <a:lstStyle/>
            <a:p>
              <a:pPr marL="232172" lvl="0" indent="-232172" defTabSz="457200" fontAlgn="t">
                <a:buFont typeface="Arial" panose="020B0604020202020204" pitchFamily="34" charset="0"/>
                <a:buChar char="•"/>
                <a:defRPr/>
              </a:pPr>
              <a:r>
                <a:rPr lang="es-ES" kern="0" dirty="0">
                  <a:solidFill>
                    <a:prstClr val="white"/>
                  </a:solidFill>
                </a:rPr>
                <a:t>Prueba tus medidas de seguridad con frecuencia de acuerdo a un calendario preestablecido
Prepárate para posibles ataques de </a:t>
              </a:r>
              <a:r>
                <a:rPr lang="es-ES" kern="0" dirty="0" err="1">
                  <a:solidFill>
                    <a:prstClr val="white"/>
                  </a:solidFill>
                </a:rPr>
                <a:t>ransomware</a:t>
              </a:r>
              <a:r>
                <a:rPr lang="es-ES" kern="0" dirty="0">
                  <a:solidFill>
                    <a:prstClr val="white"/>
                  </a:solidFill>
                </a:rPr>
                <a:t> con una política para guiar la respuesta a posibles ataques.</a:t>
              </a:r>
              <a:endParaRPr kumimoji="0" lang="en-IE" b="0" i="0" u="none" strike="noStrike" kern="0" cap="none" spc="0" normalizeH="0" baseline="0" noProof="0" dirty="0">
                <a:ln>
                  <a:noFill/>
                </a:ln>
                <a:solidFill>
                  <a:prstClr val="white"/>
                </a:solidFill>
                <a:effectLst/>
                <a:uLnTx/>
                <a:uFillTx/>
              </a:endParaRPr>
            </a:p>
          </p:txBody>
        </p:sp>
      </p:grpSp>
      <p:grpSp>
        <p:nvGrpSpPr>
          <p:cNvPr id="18" name="Group 17">
            <a:extLst>
              <a:ext uri="{FF2B5EF4-FFF2-40B4-BE49-F238E27FC236}">
                <a16:creationId xmlns:a16="http://schemas.microsoft.com/office/drawing/2014/main" id="{EEB28484-1942-C228-342E-DBFB258AF0BE}"/>
              </a:ext>
            </a:extLst>
          </p:cNvPr>
          <p:cNvGrpSpPr/>
          <p:nvPr/>
        </p:nvGrpSpPr>
        <p:grpSpPr>
          <a:xfrm>
            <a:off x="6324986" y="3507183"/>
            <a:ext cx="5485662" cy="2989228"/>
            <a:chOff x="6324986" y="3507183"/>
            <a:chExt cx="5485662" cy="2989228"/>
          </a:xfrm>
        </p:grpSpPr>
        <p:sp>
          <p:nvSpPr>
            <p:cNvPr id="6" name="Rounded Rectangle 22">
              <a:extLst>
                <a:ext uri="{FF2B5EF4-FFF2-40B4-BE49-F238E27FC236}">
                  <a16:creationId xmlns:a16="http://schemas.microsoft.com/office/drawing/2014/main" id="{A7B11749-EF5C-E355-B245-4711B368E784}"/>
                </a:ext>
              </a:extLst>
            </p:cNvPr>
            <p:cNvSpPr/>
            <p:nvPr/>
          </p:nvSpPr>
          <p:spPr>
            <a:xfrm>
              <a:off x="6324986" y="3507183"/>
              <a:ext cx="5392093" cy="2957408"/>
            </a:xfrm>
            <a:prstGeom prst="roundRect">
              <a:avLst/>
            </a:prstGeom>
            <a:solidFill>
              <a:schemeClr val="accent3">
                <a:lumMod val="50000"/>
              </a:schemeClr>
            </a:solidFill>
            <a:ln w="12700" cap="flat" cmpd="sng" algn="ctr">
              <a:noFill/>
              <a:prstDash val="solid"/>
              <a:miter lim="800000"/>
            </a:ln>
            <a:effectLst/>
          </p:spPr>
          <p:txBody>
            <a:bodyPr rtlCol="0" anchor="t"/>
            <a:lstStyle/>
            <a:p>
              <a:pPr lvl="0" algn="ctr" defTabSz="457200" fontAlgn="t">
                <a:defRPr/>
              </a:pPr>
              <a:r>
                <a:rPr lang="en-US" sz="2000" b="1" kern="0" dirty="0">
                  <a:solidFill>
                    <a:schemeClr val="bg1"/>
                  </a:solidFill>
                  <a:effectLst>
                    <a:outerShdw blurRad="38100" dist="38100" dir="2700000" algn="tl">
                      <a:srgbClr val="000000">
                        <a:alpha val="43137"/>
                      </a:srgbClr>
                    </a:outerShdw>
                  </a:effectLst>
                </a:rPr>
                <a:t>TRABAJADOR TICs
</a:t>
              </a:r>
              <a:endParaRPr kumimoji="0" lang="en-IE" sz="1463"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BF25109-6034-D09B-254A-DAD409EE89AC}"/>
                </a:ext>
              </a:extLst>
            </p:cNvPr>
            <p:cNvSpPr/>
            <p:nvPr/>
          </p:nvSpPr>
          <p:spPr>
            <a:xfrm>
              <a:off x="6372992" y="4188087"/>
              <a:ext cx="5248394" cy="2308324"/>
            </a:xfrm>
            <a:prstGeom prst="rect">
              <a:avLst/>
            </a:prstGeom>
          </p:spPr>
          <p:txBody>
            <a:bodyPr wrap="square">
              <a:spAutoFit/>
            </a:bodyPr>
            <a:lstStyle/>
            <a:p>
              <a:pPr marL="232172" lvl="0" indent="-232172" defTabSz="457200" fontAlgn="t">
                <a:buFont typeface="Arial" panose="020B0604020202020204" pitchFamily="34" charset="0"/>
                <a:buChar char="•"/>
                <a:defRPr/>
              </a:pPr>
              <a:r>
                <a:rPr lang="es-ES" kern="0" dirty="0">
                  <a:solidFill>
                    <a:schemeClr val="bg1"/>
                  </a:solidFill>
                </a:rPr>
                <a:t>Mantén tus sistemas y software actualizados y desecha los equipos viejos. 
Establece una política de copias de seguridad, incluyendo la frecuencia con la que se harán y el lugar donde se almacenarán.
Asegúrate de que tu personal usa contraseñas seguras.  
Utiliza un firewall como medida de protección.</a:t>
              </a:r>
              <a:endParaRPr kumimoji="0" lang="en-IE" b="0" i="0" u="none" strike="noStrike" kern="0" cap="none" spc="0" normalizeH="0" baseline="0" noProof="0" dirty="0">
                <a:ln>
                  <a:noFill/>
                </a:ln>
                <a:solidFill>
                  <a:schemeClr val="bg1"/>
                </a:solidFill>
                <a:effectLst/>
                <a:uLnTx/>
                <a:uFillTx/>
              </a:endParaRPr>
            </a:p>
          </p:txBody>
        </p:sp>
        <p:cxnSp>
          <p:nvCxnSpPr>
            <p:cNvPr id="16" name="Straight Connector 15">
              <a:extLst>
                <a:ext uri="{FF2B5EF4-FFF2-40B4-BE49-F238E27FC236}">
                  <a16:creationId xmlns:a16="http://schemas.microsoft.com/office/drawing/2014/main" id="{2CCEC6EE-D7A2-9217-CBC3-239F7DEE6A73}"/>
                </a:ext>
              </a:extLst>
            </p:cNvPr>
            <p:cNvCxnSpPr>
              <a:cxnSpLocks/>
            </p:cNvCxnSpPr>
            <p:nvPr/>
          </p:nvCxnSpPr>
          <p:spPr>
            <a:xfrm>
              <a:off x="6324986" y="4035616"/>
              <a:ext cx="5485662" cy="0"/>
            </a:xfrm>
            <a:prstGeom prst="line">
              <a:avLst/>
            </a:prstGeom>
            <a:noFill/>
            <a:ln w="19050" cap="flat" cmpd="sng" algn="ctr">
              <a:solidFill>
                <a:sysClr val="window" lastClr="FFFFFF"/>
              </a:solidFill>
              <a:prstDash val="sysDot"/>
              <a:miter lim="800000"/>
            </a:ln>
            <a:effectLst/>
          </p:spPr>
        </p:cxnSp>
      </p:grpSp>
    </p:spTree>
    <p:extLst>
      <p:ext uri="{BB962C8B-B14F-4D97-AF65-F5344CB8AC3E}">
        <p14:creationId xmlns:p14="http://schemas.microsoft.com/office/powerpoint/2010/main" val="306666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es-ES" dirty="0"/>
              <a:t>Comprenderás el papel emergente del Big Data y cómo se pueden convertir en datos inteligentes (Smart Data). </a:t>
            </a:r>
          </a:p>
          <a:p>
            <a:pPr marL="342900" indent="-342900">
              <a:buBlip>
                <a:blip r:embed="rId2"/>
              </a:buBlip>
            </a:pPr>
            <a:endParaRPr lang="es-ES" dirty="0"/>
          </a:p>
          <a:p>
            <a:pPr marL="342900" indent="-342900">
              <a:buBlip>
                <a:blip r:embed="rId2"/>
              </a:buBlip>
            </a:pPr>
            <a:r>
              <a:rPr lang="es-ES" dirty="0"/>
              <a:t>Aprenderás a planificar y coordinar actividades de recolección y análisis de datos. </a:t>
            </a:r>
          </a:p>
          <a:p>
            <a:pPr marL="342900" indent="-342900">
              <a:buBlip>
                <a:blip r:embed="rId2"/>
              </a:buBlip>
            </a:pPr>
            <a:endParaRPr lang="es-ES" dirty="0"/>
          </a:p>
          <a:p>
            <a:pPr marL="342900" indent="-342900">
              <a:buBlip>
                <a:blip r:embed="rId2"/>
              </a:buBlip>
            </a:pPr>
            <a:r>
              <a:rPr lang="es-ES" dirty="0"/>
              <a:t>Conocerás cómo interpretar los datos para obtener información sobre el rendimiento empresarial y las oportunidades de mercado. </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t>Competencias</a:t>
            </a:r>
            <a:r>
              <a:rPr lang="en-US" dirty="0"/>
              <a:t> </a:t>
            </a:r>
            <a:r>
              <a:rPr lang="en-US" dirty="0" err="1"/>
              <a:t>Adquiridas</a:t>
            </a:r>
            <a:r>
              <a:rPr lang="en-US" dirty="0"/>
              <a:t>
</a:t>
            </a:r>
          </a:p>
        </p:txBody>
      </p:sp>
    </p:spTree>
    <p:extLst>
      <p:ext uri="{BB962C8B-B14F-4D97-AF65-F5344CB8AC3E}">
        <p14:creationId xmlns:p14="http://schemas.microsoft.com/office/powerpoint/2010/main" val="381126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D751EB-AC80-2EDE-1E10-A9999440C305}"/>
              </a:ext>
            </a:extLst>
          </p:cNvPr>
          <p:cNvSpPr txBox="1"/>
          <p:nvPr/>
        </p:nvSpPr>
        <p:spPr>
          <a:xfrm>
            <a:off x="1217950" y="104932"/>
            <a:ext cx="9470037" cy="1754326"/>
          </a:xfrm>
          <a:prstGeom prst="rect">
            <a:avLst/>
          </a:prstGeom>
          <a:noFill/>
        </p:spPr>
        <p:txBody>
          <a:bodyPr wrap="square">
            <a:spAutoFit/>
          </a:bodyPr>
          <a:lstStyle/>
          <a:p>
            <a:pPr lvl="0" algn="ctr" defTabSz="457200">
              <a:defRPr/>
            </a:pPr>
            <a:r>
              <a:rPr lang="es-ES" sz="3600" dirty="0">
                <a:solidFill>
                  <a:prstClr val="black"/>
                </a:solidFill>
              </a:rPr>
              <a:t>Gobernanza de la Información: Evaluación de Riesgos
</a:t>
            </a:r>
            <a:endParaRPr lang="en-GB" sz="3600" dirty="0">
              <a:solidFill>
                <a:prstClr val="black"/>
              </a:solidFill>
            </a:endParaRPr>
          </a:p>
        </p:txBody>
      </p:sp>
      <p:graphicFrame>
        <p:nvGraphicFramePr>
          <p:cNvPr id="2" name="Diagram 1">
            <a:extLst>
              <a:ext uri="{FF2B5EF4-FFF2-40B4-BE49-F238E27FC236}">
                <a16:creationId xmlns:a16="http://schemas.microsoft.com/office/drawing/2014/main" id="{15E0DBC6-D842-FDF5-879D-4D70234BBA10}"/>
              </a:ext>
            </a:extLst>
          </p:cNvPr>
          <p:cNvGraphicFramePr/>
          <p:nvPr>
            <p:extLst>
              <p:ext uri="{D42A27DB-BD31-4B8C-83A1-F6EECF244321}">
                <p14:modId xmlns:p14="http://schemas.microsoft.com/office/powerpoint/2010/main" val="1761384861"/>
              </p:ext>
            </p:extLst>
          </p:nvPr>
        </p:nvGraphicFramePr>
        <p:xfrm>
          <a:off x="377252" y="1454046"/>
          <a:ext cx="11437495" cy="4542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583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0837807C-11B7-484B-8B63-AEB37295ACC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8C45BC25-012D-40FD-8FD9-0AED65D074E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082AE49D-BDD0-40E8-BABD-39B645BE44F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3841C63F-20A9-405D-8400-50EB0D0AD9C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5E833DA4-4005-48DE-AA75-73B330E1F2A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05D8CF74-9B28-4FE3-9E2B-A79F4ADF6B6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s-ES" b="1" dirty="0">
                <a:solidFill>
                  <a:schemeClr val="accent2"/>
                </a:solidFill>
              </a:rPr>
              <a:t>Principios para crear un código de ética de datos:</a:t>
            </a:r>
          </a:p>
          <a:p>
            <a:pPr marL="0" indent="0">
              <a:buClr>
                <a:schemeClr val="accent2"/>
              </a:buClr>
            </a:pPr>
            <a:endParaRPr lang="en-GB" b="1" dirty="0">
              <a:solidFill>
                <a:schemeClr val="accent2"/>
              </a:solidFill>
            </a:endParaRPr>
          </a:p>
          <a:p>
            <a:pPr marL="457200" indent="-457200">
              <a:buClr>
                <a:schemeClr val="accent2"/>
              </a:buClr>
              <a:buFont typeface="+mj-lt"/>
              <a:buAutoNum type="arabicPeriod"/>
            </a:pPr>
            <a:r>
              <a:rPr lang="es-ES" b="1" dirty="0"/>
              <a:t>La máxima prioridad es proteger a las personas detrás de los datos:</a:t>
            </a:r>
          </a:p>
          <a:p>
            <a:pPr marL="0" indent="0">
              <a:buClr>
                <a:schemeClr val="accent2"/>
              </a:buClr>
            </a:pPr>
            <a:endParaRPr lang="en-GB" b="1" dirty="0"/>
          </a:p>
          <a:p>
            <a:pPr marL="342900" indent="-342900">
              <a:buClr>
                <a:schemeClr val="accent2"/>
              </a:buClr>
              <a:buFont typeface="Arial" panose="020B0604020202020204" pitchFamily="34" charset="0"/>
              <a:buChar char="•"/>
            </a:pPr>
            <a:r>
              <a:rPr lang="es-ES" dirty="0"/>
              <a:t>Cuando los conocimientos derivados de datos puedan afectar la condición humana, el daño potencial a los individuos y las comunidades debe ser la consideración primordial. Los grandes datos pueden ofrecer información convincente sobre las poblaciones, pero esas mismas ideas pueden usarse para limitar injustamente las posibilidades de un individuo.</a:t>
            </a: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Gobernanza</a:t>
            </a:r>
            <a:r>
              <a:rPr lang="en-GB" dirty="0"/>
              <a:t> de la </a:t>
            </a:r>
            <a:r>
              <a:rPr lang="en-GB" dirty="0" err="1"/>
              <a:t>Información</a:t>
            </a:r>
            <a:r>
              <a:rPr lang="en-GB" dirty="0"/>
              <a:t>
</a:t>
            </a:r>
          </a:p>
        </p:txBody>
      </p:sp>
    </p:spTree>
    <p:extLst>
      <p:ext uri="{BB962C8B-B14F-4D97-AF65-F5344CB8AC3E}">
        <p14:creationId xmlns:p14="http://schemas.microsoft.com/office/powerpoint/2010/main" val="4196589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s-ES" b="1" dirty="0">
                <a:solidFill>
                  <a:schemeClr val="accent2"/>
                </a:solidFill>
              </a:rPr>
              <a:t>Principios para crear un código de ética de datos:</a:t>
            </a:r>
          </a:p>
          <a:p>
            <a:pPr marL="0" indent="0">
              <a:buClr>
                <a:schemeClr val="accent2"/>
              </a:buClr>
            </a:pPr>
            <a:endParaRPr lang="en-GB" b="1" dirty="0">
              <a:solidFill>
                <a:schemeClr val="accent2"/>
              </a:solidFill>
            </a:endParaRPr>
          </a:p>
          <a:p>
            <a:pPr marL="457200" indent="-457200">
              <a:buClr>
                <a:schemeClr val="accent2"/>
              </a:buClr>
              <a:buFont typeface="+mj-lt"/>
              <a:buAutoNum type="arabicPeriod" startAt="2"/>
            </a:pPr>
            <a:r>
              <a:rPr lang="es-ES" b="1" dirty="0"/>
              <a:t>Tener en cuenta los usos posteriores de los conjuntos de datos</a:t>
            </a:r>
          </a:p>
          <a:p>
            <a:pPr marL="457200" indent="-457200">
              <a:buClr>
                <a:schemeClr val="accent2"/>
              </a:buClr>
              <a:buFont typeface="+mj-lt"/>
              <a:buAutoNum type="arabicPeriod" startAt="2"/>
            </a:pPr>
            <a:endParaRPr lang="en-GB" b="1" dirty="0"/>
          </a:p>
          <a:p>
            <a:pPr marL="457200" indent="-457200">
              <a:buClr>
                <a:schemeClr val="accent2"/>
              </a:buClr>
              <a:buFont typeface="Arial" panose="020B0604020202020204" pitchFamily="34" charset="0"/>
              <a:buChar char="•"/>
            </a:pPr>
            <a:r>
              <a:rPr lang="es-ES" dirty="0"/>
              <a:t>Los profesionales de datos deben esforzarse por utilizar los datos de manera que sean consistentes con las intenciones y la comprensión de la parte reveladora. Muchas regulaciones rigen los conjuntos de datos clasificándolos como: </a:t>
            </a:r>
            <a:r>
              <a:rPr lang="en-GB" dirty="0"/>
              <a:t> “</a:t>
            </a:r>
            <a:r>
              <a:rPr lang="en-GB" dirty="0" err="1">
                <a:solidFill>
                  <a:schemeClr val="accent2"/>
                </a:solidFill>
              </a:rPr>
              <a:t>público</a:t>
            </a:r>
            <a:r>
              <a:rPr lang="en-GB" dirty="0">
                <a:solidFill>
                  <a:schemeClr val="accent2"/>
                </a:solidFill>
              </a:rPr>
              <a:t>", "privado"</a:t>
            </a:r>
            <a:r>
              <a:rPr lang="en-GB" dirty="0"/>
              <a:t> o </a:t>
            </a:r>
            <a:r>
              <a:rPr lang="en-GB" dirty="0">
                <a:solidFill>
                  <a:schemeClr val="accent2"/>
                </a:solidFill>
              </a:rPr>
              <a:t>"</a:t>
            </a:r>
            <a:r>
              <a:rPr lang="en-GB" dirty="0" err="1">
                <a:solidFill>
                  <a:schemeClr val="accent2"/>
                </a:solidFill>
              </a:rPr>
              <a:t>propietario</a:t>
            </a:r>
            <a:r>
              <a:rPr lang="en-GB" dirty="0">
                <a:solidFill>
                  <a:schemeClr val="accent2"/>
                </a:solidFill>
              </a:rPr>
              <a:t>"</a:t>
            </a:r>
            <a:r>
              <a:rPr lang="en-GB" dirty="0"/>
              <a:t>,” </a:t>
            </a:r>
            <a:r>
              <a:rPr lang="en-GB" dirty="0" err="1"/>
              <a:t>por</a:t>
            </a:r>
            <a:r>
              <a:rPr lang="en-GB" dirty="0"/>
              <a:t> </a:t>
            </a:r>
            <a:r>
              <a:rPr lang="en-GB" dirty="0" err="1"/>
              <a:t>ejemplo</a:t>
            </a:r>
            <a:r>
              <a:rPr lang="en-GB" dirty="0"/>
              <a:t>. </a:t>
            </a: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Gobernanza</a:t>
            </a:r>
            <a:r>
              <a:rPr lang="en-GB" dirty="0"/>
              <a:t> de la </a:t>
            </a:r>
            <a:r>
              <a:rPr lang="en-GB" dirty="0" err="1"/>
              <a:t>Información</a:t>
            </a:r>
            <a:r>
              <a:rPr lang="en-GB" dirty="0"/>
              <a:t>
</a:t>
            </a:r>
          </a:p>
        </p:txBody>
      </p:sp>
    </p:spTree>
    <p:extLst>
      <p:ext uri="{BB962C8B-B14F-4D97-AF65-F5344CB8AC3E}">
        <p14:creationId xmlns:p14="http://schemas.microsoft.com/office/powerpoint/2010/main" val="164467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s-ES" b="1" dirty="0">
                <a:solidFill>
                  <a:schemeClr val="accent2"/>
                </a:solidFill>
              </a:rPr>
              <a:t>Principios para crear un código de ética de datos:</a:t>
            </a:r>
          </a:p>
          <a:p>
            <a:pPr marL="0" indent="0">
              <a:buClr>
                <a:schemeClr val="accent2"/>
              </a:buClr>
            </a:pPr>
            <a:endParaRPr lang="en-GB" b="1" dirty="0">
              <a:solidFill>
                <a:schemeClr val="accent2"/>
              </a:solidFill>
            </a:endParaRPr>
          </a:p>
          <a:p>
            <a:pPr marL="457200" indent="-457200">
              <a:buClr>
                <a:schemeClr val="accent2"/>
              </a:buClr>
              <a:buFont typeface="+mj-lt"/>
              <a:buAutoNum type="arabicPeriod" startAt="2"/>
            </a:pPr>
            <a:r>
              <a:rPr lang="es-ES" b="1" dirty="0"/>
              <a:t>Tener en cuenta los usos posteriores de los conjuntos de datos</a:t>
            </a:r>
          </a:p>
          <a:p>
            <a:pPr marL="457200" indent="-457200">
              <a:buClr>
                <a:schemeClr val="accent2"/>
              </a:buClr>
              <a:buFont typeface="+mj-lt"/>
              <a:buAutoNum type="arabicPeriod" startAt="2"/>
            </a:pPr>
            <a:endParaRPr lang="en-GB" b="1" dirty="0"/>
          </a:p>
          <a:p>
            <a:pPr marL="457200" indent="-457200">
              <a:buClr>
                <a:schemeClr val="accent2"/>
              </a:buClr>
              <a:buFont typeface="Arial" panose="020B0604020202020204" pitchFamily="34" charset="0"/>
              <a:buChar char="•"/>
            </a:pPr>
            <a:r>
              <a:rPr lang="es-ES" dirty="0"/>
              <a:t>Pero lo que se hace con los conjuntos de datos es, en última instancia, más importante para los usuarios que el tipo de datos o el contexto en el que se recopilan. 
El uso correlativo de datos reutilizados en la investigación y la industria representa la mayor promesa y el mayor riesgo para el campo del análisis de datos.</a:t>
            </a: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Gobernanza</a:t>
            </a:r>
            <a:r>
              <a:rPr lang="en-GB" dirty="0"/>
              <a:t> de la </a:t>
            </a:r>
            <a:r>
              <a:rPr lang="en-GB" dirty="0" err="1"/>
              <a:t>Información</a:t>
            </a:r>
            <a:r>
              <a:rPr lang="en-GB" dirty="0"/>
              <a:t>
</a:t>
            </a:r>
          </a:p>
        </p:txBody>
      </p:sp>
    </p:spTree>
    <p:extLst>
      <p:ext uri="{BB962C8B-B14F-4D97-AF65-F5344CB8AC3E}">
        <p14:creationId xmlns:p14="http://schemas.microsoft.com/office/powerpoint/2010/main" val="21439533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780475" cy="3995028"/>
          </a:xfrm>
        </p:spPr>
        <p:txBody>
          <a:bodyPr/>
          <a:lstStyle/>
          <a:p>
            <a:pPr marL="342900" indent="-342900">
              <a:buClr>
                <a:schemeClr val="accent2"/>
              </a:buClr>
              <a:buBlip>
                <a:blip r:embed="rId3"/>
              </a:buBlip>
            </a:pPr>
            <a:r>
              <a:rPr lang="es-ES" b="1" dirty="0">
                <a:solidFill>
                  <a:schemeClr val="accent2"/>
                </a:solidFill>
              </a:rPr>
              <a:t>Principios para crear un código de ética de datos:</a:t>
            </a:r>
          </a:p>
          <a:p>
            <a:pPr marL="0" indent="0">
              <a:buClr>
                <a:schemeClr val="accent2"/>
              </a:buClr>
            </a:pPr>
            <a:endParaRPr lang="en-GB" b="1" dirty="0">
              <a:solidFill>
                <a:schemeClr val="accent2"/>
              </a:solidFill>
            </a:endParaRPr>
          </a:p>
          <a:p>
            <a:pPr marL="457200" indent="-457200">
              <a:buClr>
                <a:schemeClr val="accent2"/>
              </a:buClr>
              <a:buFont typeface="+mj-lt"/>
              <a:buAutoNum type="arabicPeriod" startAt="3"/>
            </a:pPr>
            <a:r>
              <a:rPr lang="es-ES" b="1" dirty="0"/>
              <a:t>Las consecuencias de utilizar datos y herramientas analíticas están hoy en día determinadas por la forma en que se han utilizado en el pasado. </a:t>
            </a:r>
          </a:p>
          <a:p>
            <a:pPr marL="0" indent="0">
              <a:buClr>
                <a:schemeClr val="accent2"/>
              </a:buClr>
            </a:pPr>
            <a:endParaRPr lang="en-GB" b="1" dirty="0"/>
          </a:p>
          <a:p>
            <a:pPr marL="0" indent="0">
              <a:buClr>
                <a:schemeClr val="accent2"/>
              </a:buClr>
            </a:pPr>
            <a:r>
              <a:rPr lang="es-ES" dirty="0"/>
              <a:t>No existen los datos en bruto. Todos los conjuntos de datos y las herramientas analíticas que los acompañan llevan consigo un historial de toma de decisiones humanas. En la medida de lo posible, el historial debe ser auditable. Esto debe incluir mecanismos para rastrear el contexto de la recopilación, los métodos de consentimiento, las cadenas de responsabilidad y las evaluaciones de la calidad y precisión de los datos.
</a:t>
            </a: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Gobernanza</a:t>
            </a:r>
            <a:r>
              <a:rPr lang="en-GB" dirty="0"/>
              <a:t> de la </a:t>
            </a:r>
            <a:r>
              <a:rPr lang="en-GB" dirty="0" err="1"/>
              <a:t>Información</a:t>
            </a:r>
            <a:r>
              <a:rPr lang="en-GB" dirty="0"/>
              <a:t>
</a:t>
            </a:r>
          </a:p>
        </p:txBody>
      </p:sp>
    </p:spTree>
    <p:extLst>
      <p:ext uri="{BB962C8B-B14F-4D97-AF65-F5344CB8AC3E}">
        <p14:creationId xmlns:p14="http://schemas.microsoft.com/office/powerpoint/2010/main" val="26132400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s-ES" b="1" dirty="0">
                <a:solidFill>
                  <a:schemeClr val="accent2"/>
                </a:solidFill>
              </a:rPr>
              <a:t>Principios para crear un código de ética de datos:</a:t>
            </a:r>
          </a:p>
          <a:p>
            <a:pPr marL="0" indent="0">
              <a:buClr>
                <a:schemeClr val="accent2"/>
              </a:buClr>
            </a:pPr>
            <a:endParaRPr lang="en-GB" b="1" dirty="0">
              <a:solidFill>
                <a:schemeClr val="accent2"/>
              </a:solidFill>
            </a:endParaRPr>
          </a:p>
          <a:p>
            <a:pPr marL="457200" indent="-457200">
              <a:buClr>
                <a:schemeClr val="accent2"/>
              </a:buClr>
              <a:buFont typeface="+mj-lt"/>
              <a:buAutoNum type="arabicPeriod" startAt="4"/>
            </a:pPr>
            <a:r>
              <a:rPr lang="es-ES" b="1" dirty="0"/>
              <a:t>Trate de hacer coincidir las políticas de privacidad y seguridad con las expectativas de privacidad y seguridad. </a:t>
            </a:r>
          </a:p>
          <a:p>
            <a:pPr marL="457200" indent="-457200">
              <a:buClr>
                <a:schemeClr val="accent2"/>
              </a:buClr>
              <a:buFont typeface="+mj-lt"/>
              <a:buAutoNum type="arabicPeriod" startAt="4"/>
            </a:pPr>
            <a:endParaRPr lang="en-GB" b="1" dirty="0"/>
          </a:p>
          <a:p>
            <a:pPr marL="457200" indent="-457200">
              <a:buClr>
                <a:schemeClr val="accent2"/>
              </a:buClr>
              <a:buFont typeface="Arial" panose="020B0604020202020204" pitchFamily="34" charset="0"/>
              <a:buChar char="•"/>
            </a:pPr>
            <a:r>
              <a:rPr lang="es-ES" dirty="0"/>
              <a:t>Los interesados tienen una gama de expectativas sobre la privacidad y seguridad de sus datos. Estas expectativas a menudo dependen del contexto. Los diseñadores y profesionales de datos deben dar las debidas consideraciones a esas expectativas y alinear las expectativas con ellas, tanto como sea posible.</a:t>
            </a: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Gobernanza</a:t>
            </a:r>
            <a:r>
              <a:rPr lang="en-GB" dirty="0"/>
              <a:t> de la </a:t>
            </a:r>
            <a:r>
              <a:rPr lang="en-GB" dirty="0" err="1"/>
              <a:t>Información</a:t>
            </a:r>
            <a:r>
              <a:rPr lang="en-GB" dirty="0"/>
              <a:t>
</a:t>
            </a:r>
          </a:p>
        </p:txBody>
      </p:sp>
    </p:spTree>
    <p:extLst>
      <p:ext uri="{BB962C8B-B14F-4D97-AF65-F5344CB8AC3E}">
        <p14:creationId xmlns:p14="http://schemas.microsoft.com/office/powerpoint/2010/main" val="308220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741106"/>
            <a:ext cx="10595237" cy="3995028"/>
          </a:xfrm>
        </p:spPr>
        <p:txBody>
          <a:bodyPr/>
          <a:lstStyle/>
          <a:p>
            <a:pPr marL="342900" indent="-342900">
              <a:buClr>
                <a:schemeClr val="accent2"/>
              </a:buClr>
              <a:buBlip>
                <a:blip r:embed="rId3"/>
              </a:buBlip>
            </a:pPr>
            <a:r>
              <a:rPr lang="es-ES" b="1" dirty="0">
                <a:solidFill>
                  <a:schemeClr val="accent2"/>
                </a:solidFill>
              </a:rPr>
              <a:t>Principios para crear un código de ética de datos:</a:t>
            </a:r>
          </a:p>
          <a:p>
            <a:pPr marL="0" indent="0">
              <a:buClr>
                <a:schemeClr val="accent2"/>
              </a:buClr>
            </a:pPr>
            <a:endParaRPr lang="en-GB" b="1" dirty="0">
              <a:solidFill>
                <a:schemeClr val="accent2"/>
              </a:solidFill>
            </a:endParaRPr>
          </a:p>
          <a:p>
            <a:pPr marL="457200" indent="-457200">
              <a:buClr>
                <a:schemeClr val="accent2"/>
              </a:buClr>
              <a:buFont typeface="+mj-lt"/>
              <a:buAutoNum type="arabicPeriod" startAt="5"/>
            </a:pPr>
            <a:r>
              <a:rPr lang="es-ES" b="1" dirty="0"/>
              <a:t>Prima la ley, pero entiende que esta es a menudo un estándar mínimo. </a:t>
            </a:r>
          </a:p>
          <a:p>
            <a:pPr marL="457200" indent="-457200">
              <a:buClr>
                <a:schemeClr val="accent2"/>
              </a:buClr>
              <a:buFont typeface="+mj-lt"/>
              <a:buAutoNum type="arabicPeriod" startAt="5"/>
            </a:pPr>
            <a:endParaRPr lang="en-GB" b="1" dirty="0"/>
          </a:p>
          <a:p>
            <a:pPr marL="457200" indent="-457200">
              <a:buClr>
                <a:schemeClr val="accent2"/>
              </a:buClr>
              <a:buFont typeface="Arial" panose="020B0604020202020204" pitchFamily="34" charset="0"/>
              <a:buChar char="•"/>
            </a:pPr>
            <a:r>
              <a:rPr lang="es-ES" dirty="0"/>
              <a:t>Las transformaciones digitales han sido un largo camino evolutivo para las empresas y los gobiernos. Sin embargo, debido a que las leyes no han logrado mantenerse al día con el ritmo de la innovación y el cambio digital, las regulaciones existentes pueden estar mal calibradas frente a los riesgos actuales. En este contexto, cumplimiento es igual a complacencia. Los líderes deben definir sus propios marcos de cumplimiento para superar los requisitos estipulados por ley.</a:t>
            </a: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Gobernanza</a:t>
            </a:r>
            <a:r>
              <a:rPr lang="en-GB" dirty="0"/>
              <a:t> de la </a:t>
            </a:r>
            <a:r>
              <a:rPr lang="en-GB" dirty="0" err="1"/>
              <a:t>Información</a:t>
            </a:r>
            <a:r>
              <a:rPr lang="en-GB" dirty="0"/>
              <a:t>
</a:t>
            </a:r>
          </a:p>
        </p:txBody>
      </p:sp>
    </p:spTree>
    <p:extLst>
      <p:ext uri="{BB962C8B-B14F-4D97-AF65-F5344CB8AC3E}">
        <p14:creationId xmlns:p14="http://schemas.microsoft.com/office/powerpoint/2010/main" val="24773624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s-ES" b="1" dirty="0">
                <a:solidFill>
                  <a:schemeClr val="accent2"/>
                </a:solidFill>
              </a:rPr>
              <a:t>Principios para crear un código de ética de datos:</a:t>
            </a:r>
          </a:p>
          <a:p>
            <a:pPr marL="0" indent="0">
              <a:buClr>
                <a:schemeClr val="accent2"/>
              </a:buClr>
            </a:pPr>
            <a:endParaRPr lang="en-GB" b="1" dirty="0">
              <a:solidFill>
                <a:schemeClr val="accent2"/>
              </a:solidFill>
            </a:endParaRPr>
          </a:p>
          <a:p>
            <a:pPr marL="457200" indent="-457200">
              <a:buClr>
                <a:schemeClr val="accent2"/>
              </a:buClr>
              <a:buFont typeface="+mj-lt"/>
              <a:buAutoNum type="arabicPeriod" startAt="6"/>
            </a:pPr>
            <a:r>
              <a:rPr lang="es-ES" b="1" dirty="0"/>
              <a:t>Tenga cuidado de recopilar datos solo por el hecho de tener más datos </a:t>
            </a:r>
          </a:p>
          <a:p>
            <a:pPr marL="457200" indent="-457200">
              <a:buClr>
                <a:schemeClr val="accent2"/>
              </a:buClr>
              <a:buFont typeface="+mj-lt"/>
              <a:buAutoNum type="arabicPeriod" startAt="6"/>
            </a:pPr>
            <a:endParaRPr lang="en-GB" b="1" dirty="0"/>
          </a:p>
          <a:p>
            <a:pPr marL="457200" indent="-457200">
              <a:buClr>
                <a:schemeClr val="accent2"/>
              </a:buClr>
              <a:buFont typeface="Arial" panose="020B0604020202020204" pitchFamily="34" charset="0"/>
              <a:buChar char="•"/>
            </a:pPr>
            <a:r>
              <a:rPr lang="es-ES" dirty="0"/>
              <a:t>El poder y peligro del análisis de datos es que los datos recopilados hoy serán útiles para fines infinitos en el futuro. Considera cuidadosamente el proceso de recolección de datos para un mejor análisis y menor riesgo.</a:t>
            </a: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Gobernanza</a:t>
            </a:r>
            <a:r>
              <a:rPr lang="en-GB" dirty="0"/>
              <a:t> de la </a:t>
            </a:r>
            <a:r>
              <a:rPr lang="en-GB" dirty="0" err="1"/>
              <a:t>Información</a:t>
            </a:r>
            <a:r>
              <a:rPr lang="en-GB" dirty="0"/>
              <a:t>
</a:t>
            </a:r>
          </a:p>
        </p:txBody>
      </p:sp>
    </p:spTree>
    <p:extLst>
      <p:ext uri="{BB962C8B-B14F-4D97-AF65-F5344CB8AC3E}">
        <p14:creationId xmlns:p14="http://schemas.microsoft.com/office/powerpoint/2010/main" val="33016802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err="1">
                <a:solidFill>
                  <a:schemeClr val="accent2"/>
                </a:solidFill>
              </a:rPr>
              <a:t>Pregunta</a:t>
            </a:r>
            <a:r>
              <a:rPr lang="en-GB" b="1" dirty="0">
                <a:solidFill>
                  <a:schemeClr val="accent2"/>
                </a:solidFill>
              </a:rPr>
              <a:t> de </a:t>
            </a:r>
            <a:r>
              <a:rPr lang="en-GB" b="1" dirty="0" err="1">
                <a:solidFill>
                  <a:schemeClr val="accent2"/>
                </a:solidFill>
              </a:rPr>
              <a:t>Discusión</a:t>
            </a:r>
            <a:r>
              <a:rPr lang="en-GB" b="1" dirty="0">
                <a:solidFill>
                  <a:schemeClr val="accent2"/>
                </a:solidFill>
              </a:rPr>
              <a:t> </a:t>
            </a:r>
          </a:p>
          <a:p>
            <a:pPr marL="0" indent="0">
              <a:buClr>
                <a:schemeClr val="accent2"/>
              </a:buClr>
            </a:pPr>
            <a:endParaRPr lang="en-GB" b="1" dirty="0">
              <a:solidFill>
                <a:schemeClr val="accent2"/>
              </a:solidFill>
            </a:endParaRPr>
          </a:p>
          <a:p>
            <a:pPr marL="457200" indent="-457200">
              <a:buClr>
                <a:schemeClr val="accent2"/>
              </a:buClr>
              <a:buFont typeface="Arial" panose="020B0604020202020204" pitchFamily="34" charset="0"/>
              <a:buChar char="•"/>
            </a:pPr>
            <a:r>
              <a:rPr lang="es-ES" i="1" dirty="0"/>
              <a:t>El capitalismo de vigilancia reclama unilateralmente la experiencia humana como materia prima gratuita para su traducción en datos de comportamiento. Aunque algunos de estos datos se aplican a la mejora del servicio, el resto se declara como un excedente de comportamiento patentado, alimentado a la inteligencia de la máquina y fabricado en productos de predicción. 
Estos productos de predicción se negocian en mercados de futuros de comportamiento. Los capitalistas de vigilancia se han enriquecido inmensamente con estas operaciones comerciales.</a:t>
            </a:r>
            <a:r>
              <a:rPr lang="en-GB" i="1" dirty="0"/>
              <a:t>		</a:t>
            </a:r>
          </a:p>
          <a:p>
            <a:pPr marL="0" indent="0" algn="r">
              <a:buClr>
                <a:schemeClr val="accent2"/>
              </a:buClr>
            </a:pPr>
            <a:r>
              <a:rPr lang="en-GB" i="1" dirty="0"/>
              <a:t>- </a:t>
            </a:r>
            <a:r>
              <a:rPr lang="en-GB" dirty="0"/>
              <a:t>Shoshana </a:t>
            </a:r>
            <a:r>
              <a:rPr lang="en-GB" dirty="0" err="1"/>
              <a:t>Zuboff</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Actividad</a:t>
            </a:r>
            <a:endParaRPr lang="en-GB" dirty="0"/>
          </a:p>
        </p:txBody>
      </p:sp>
    </p:spTree>
    <p:extLst>
      <p:ext uri="{BB962C8B-B14F-4D97-AF65-F5344CB8AC3E}">
        <p14:creationId xmlns:p14="http://schemas.microsoft.com/office/powerpoint/2010/main" val="45350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err="1">
                <a:solidFill>
                  <a:schemeClr val="accent2"/>
                </a:solidFill>
              </a:rPr>
              <a:t>Pregunta</a:t>
            </a:r>
            <a:r>
              <a:rPr lang="en-GB" b="1" dirty="0">
                <a:solidFill>
                  <a:schemeClr val="accent2"/>
                </a:solidFill>
              </a:rPr>
              <a:t> de </a:t>
            </a:r>
            <a:r>
              <a:rPr lang="en-GB" b="1" dirty="0" err="1">
                <a:solidFill>
                  <a:schemeClr val="accent2"/>
                </a:solidFill>
              </a:rPr>
              <a:t>discusión</a:t>
            </a:r>
            <a:endParaRPr lang="en-GB" b="1" dirty="0">
              <a:solidFill>
                <a:schemeClr val="accent2"/>
              </a:solidFill>
            </a:endParaRPr>
          </a:p>
          <a:p>
            <a:pPr marL="0" indent="0">
              <a:buClr>
                <a:schemeClr val="accent2"/>
              </a:buClr>
            </a:pPr>
            <a:endParaRPr lang="en-GB" b="1" dirty="0">
              <a:solidFill>
                <a:schemeClr val="accent2"/>
              </a:solidFill>
            </a:endParaRPr>
          </a:p>
          <a:p>
            <a:pPr marL="457200" indent="-457200">
              <a:buClr>
                <a:schemeClr val="accent2"/>
              </a:buClr>
              <a:buFont typeface="Arial" panose="020B0604020202020204" pitchFamily="34" charset="0"/>
              <a:buChar char="•"/>
            </a:pPr>
            <a:r>
              <a:rPr lang="es-ES" dirty="0"/>
              <a:t>El trabajo de </a:t>
            </a:r>
            <a:r>
              <a:rPr lang="es-ES" dirty="0" err="1"/>
              <a:t>Shosana</a:t>
            </a:r>
            <a:r>
              <a:rPr lang="es-ES" dirty="0"/>
              <a:t> </a:t>
            </a:r>
            <a:r>
              <a:rPr lang="es-ES" dirty="0" err="1"/>
              <a:t>Zuboff</a:t>
            </a:r>
            <a:r>
              <a:rPr lang="es-ES" dirty="0"/>
              <a:t>, una distinguida académica estadounidense, se ha convertido en un marco principal para comprender los grandes datos y el campo más amplio de la vigilancia comercial. Ella argumenta que ni la privacidad ni las leyes antimonopolio proporcionan una protección adecuada contra las prácticas sin precedentes del capitalismo de vigilancia.</a:t>
            </a: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Actividad</a:t>
            </a:r>
            <a:endParaRPr lang="en-GB" dirty="0"/>
          </a:p>
        </p:txBody>
      </p:sp>
    </p:spTree>
    <p:extLst>
      <p:ext uri="{BB962C8B-B14F-4D97-AF65-F5344CB8AC3E}">
        <p14:creationId xmlns:p14="http://schemas.microsoft.com/office/powerpoint/2010/main" val="3202279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es-ES" dirty="0"/>
              <a:t>Determinarás las herramientas tecnológicas más adecuadas para dar soluciones de datos basadas en el análisis de costo-beneficio. </a:t>
            </a:r>
          </a:p>
          <a:p>
            <a:pPr marL="342900" indent="-342900">
              <a:buBlip>
                <a:blip r:embed="rId2"/>
              </a:buBlip>
            </a:pPr>
            <a:endParaRPr lang="es-ES" dirty="0"/>
          </a:p>
          <a:p>
            <a:pPr marL="342900" indent="-342900">
              <a:buBlip>
                <a:blip r:embed="rId2"/>
              </a:buBlip>
            </a:pPr>
            <a:r>
              <a:rPr lang="es-ES" dirty="0"/>
              <a:t>Comprenderás los aspectos regulatorios y éticos clave de la privacidad y el manejo de datos. </a:t>
            </a: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t>Competencias</a:t>
            </a:r>
            <a:r>
              <a:rPr lang="en-US" dirty="0"/>
              <a:t> </a:t>
            </a:r>
            <a:r>
              <a:rPr lang="en-US" dirty="0" err="1"/>
              <a:t>Adquiridas</a:t>
            </a:r>
            <a:r>
              <a:rPr lang="en-US" dirty="0"/>
              <a:t>
</a:t>
            </a:r>
          </a:p>
        </p:txBody>
      </p:sp>
    </p:spTree>
    <p:extLst>
      <p:ext uri="{BB962C8B-B14F-4D97-AF65-F5344CB8AC3E}">
        <p14:creationId xmlns:p14="http://schemas.microsoft.com/office/powerpoint/2010/main" val="20698788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err="1">
                <a:solidFill>
                  <a:schemeClr val="accent2"/>
                </a:solidFill>
              </a:rPr>
              <a:t>Pregunta</a:t>
            </a:r>
            <a:r>
              <a:rPr lang="en-GB" b="1" dirty="0">
                <a:solidFill>
                  <a:schemeClr val="accent2"/>
                </a:solidFill>
              </a:rPr>
              <a:t> de </a:t>
            </a:r>
            <a:r>
              <a:rPr lang="en-GB" b="1" dirty="0" err="1">
                <a:solidFill>
                  <a:schemeClr val="accent2"/>
                </a:solidFill>
              </a:rPr>
              <a:t>discusión</a:t>
            </a:r>
            <a:endParaRPr lang="en-GB" b="1" dirty="0">
              <a:solidFill>
                <a:schemeClr val="accent2"/>
              </a:solidFill>
            </a:endParaRPr>
          </a:p>
          <a:p>
            <a:pPr marL="0" indent="0">
              <a:buClr>
                <a:schemeClr val="accent2"/>
              </a:buClr>
            </a:pPr>
            <a:endParaRPr lang="en-GB" b="1" dirty="0">
              <a:solidFill>
                <a:schemeClr val="accent2"/>
              </a:solidFill>
            </a:endParaRPr>
          </a:p>
          <a:p>
            <a:pPr marL="457200" indent="-457200">
              <a:buClr>
                <a:schemeClr val="accent2"/>
              </a:buClr>
              <a:buFont typeface="Arial" panose="020B0604020202020204" pitchFamily="34" charset="0"/>
              <a:buChar char="•"/>
            </a:pPr>
            <a:r>
              <a:rPr lang="es-ES" b="1" dirty="0"/>
              <a:t>¿Cree que las prácticas corporativas amenazan la autonomía individual y la democracia? ¿Dónde cree que recae la responsabilidad de proteger los derechos individuales: en las empresas o en los gobiernos? 		</a:t>
            </a: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Actividad</a:t>
            </a:r>
            <a:endParaRPr lang="en-GB" dirty="0"/>
          </a:p>
        </p:txBody>
      </p:sp>
      <p:sp>
        <p:nvSpPr>
          <p:cNvPr id="8" name="Rectangle 7">
            <a:extLst>
              <a:ext uri="{FF2B5EF4-FFF2-40B4-BE49-F238E27FC236}">
                <a16:creationId xmlns:a16="http://schemas.microsoft.com/office/drawing/2014/main" id="{14AB223B-30BF-D7B0-AFE1-3C2D39AD7542}"/>
              </a:ext>
            </a:extLst>
          </p:cNvPr>
          <p:cNvSpPr/>
          <p:nvPr/>
        </p:nvSpPr>
        <p:spPr>
          <a:xfrm>
            <a:off x="798381" y="5462343"/>
            <a:ext cx="10833986" cy="307777"/>
          </a:xfrm>
          <a:prstGeom prst="rect">
            <a:avLst/>
          </a:prstGeom>
        </p:spPr>
        <p:txBody>
          <a:bodyPr wrap="square">
            <a:spAutoFit/>
          </a:bodyPr>
          <a:lstStyle/>
          <a:p>
            <a:r>
              <a:rPr lang="en-IE" sz="1400" dirty="0">
                <a:solidFill>
                  <a:srgbClr val="000000"/>
                </a:solidFill>
              </a:rPr>
              <a:t>Source: </a:t>
            </a:r>
            <a:r>
              <a:rPr lang="en-IE" sz="1400" dirty="0">
                <a:solidFill>
                  <a:schemeClr val="accent2">
                    <a:lumMod val="75000"/>
                  </a:schemeClr>
                </a:solidFill>
                <a:hlinkClick r:id="rId4">
                  <a:extLst>
                    <a:ext uri="{A12FA001-AC4F-418D-AE19-62706E023703}">
                      <ahyp:hlinkClr xmlns:ahyp="http://schemas.microsoft.com/office/drawing/2018/hyperlinkcolor" val="tx"/>
                    </a:ext>
                  </a:extLst>
                </a:hlinkClick>
              </a:rPr>
              <a:t>https://www.theguardian.com/books/2019/oct/04/shoshana-zuboff-surveillance-capitalism-assault-human-automomy-digital-privacy</a:t>
            </a:r>
            <a:endParaRPr lang="en-IE" sz="1400" dirty="0">
              <a:solidFill>
                <a:schemeClr val="accent2">
                  <a:lumMod val="75000"/>
                </a:schemeClr>
              </a:solidFill>
            </a:endParaRPr>
          </a:p>
        </p:txBody>
      </p:sp>
    </p:spTree>
    <p:extLst>
      <p:ext uri="{BB962C8B-B14F-4D97-AF65-F5344CB8AC3E}">
        <p14:creationId xmlns:p14="http://schemas.microsoft.com/office/powerpoint/2010/main" val="103243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s-ES" b="1" dirty="0">
                <a:solidFill>
                  <a:schemeClr val="accent2"/>
                </a:solidFill>
              </a:rPr>
              <a:t>Llevar a cabo una evaluación de impacto de la protección de datos (EIPD) </a:t>
            </a:r>
          </a:p>
          <a:p>
            <a:pPr marL="0" indent="0">
              <a:buClr>
                <a:schemeClr val="accent2"/>
              </a:buClr>
            </a:pPr>
            <a:endParaRPr lang="en-GB" b="1" dirty="0">
              <a:solidFill>
                <a:schemeClr val="accent2"/>
              </a:solidFill>
            </a:endParaRPr>
          </a:p>
          <a:p>
            <a:pPr marL="457200" indent="-457200">
              <a:buClr>
                <a:schemeClr val="accent2"/>
              </a:buClr>
              <a:buFont typeface="Arial" panose="020B0604020202020204" pitchFamily="34" charset="0"/>
              <a:buChar char="•"/>
            </a:pPr>
            <a:r>
              <a:rPr lang="es-ES" dirty="0"/>
              <a:t>DPIA es un proceso para ayudar a identificar y minimizar riesgos de protección de datos en un proyecto. Debe hacer una DPIA para aquellos procesos que puedan resultar en un alto riesgo para la privacidad de las personas. Esto incluye algunos tipos específicos de datos. Puede usar nuestras listas de verificación.
También es una buena práctica hacer una EIPD para cualquier otro proyecto importante que requiera el procesamiento de datos personales.		</a:t>
            </a: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Actividad</a:t>
            </a:r>
            <a:endParaRPr lang="en-GB" dirty="0"/>
          </a:p>
        </p:txBody>
      </p:sp>
    </p:spTree>
    <p:extLst>
      <p:ext uri="{BB962C8B-B14F-4D97-AF65-F5344CB8AC3E}">
        <p14:creationId xmlns:p14="http://schemas.microsoft.com/office/powerpoint/2010/main" val="22520125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s-ES" b="1" dirty="0">
                <a:solidFill>
                  <a:schemeClr val="accent2"/>
                </a:solidFill>
              </a:rPr>
              <a:t>Llevar a cabo una Evaluación de Impacto de Protección de Datos (EIPD)</a:t>
            </a:r>
          </a:p>
          <a:p>
            <a:pPr marL="0" indent="0">
              <a:buClr>
                <a:schemeClr val="accent2"/>
              </a:buClr>
            </a:pPr>
            <a:endParaRPr lang="en-GB" b="1" dirty="0">
              <a:solidFill>
                <a:schemeClr val="accent2"/>
              </a:solidFill>
            </a:endParaRPr>
          </a:p>
          <a:p>
            <a:pPr marL="457200" indent="-457200">
              <a:buClr>
                <a:schemeClr val="accent2"/>
              </a:buClr>
              <a:buFont typeface="Arial" panose="020B0604020202020204" pitchFamily="34" charset="0"/>
              <a:buChar char="•"/>
            </a:pPr>
            <a:r>
              <a:rPr lang="es-ES" dirty="0"/>
              <a:t>Cree una plantilla de EIPD para un proyecto de su elección. Debe hacer lo siguiente:
</a:t>
            </a:r>
            <a:endParaRPr lang="en-GB" i="1"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Actividad</a:t>
            </a:r>
            <a:endParaRPr lang="en-GB" dirty="0"/>
          </a:p>
        </p:txBody>
      </p:sp>
      <p:graphicFrame>
        <p:nvGraphicFramePr>
          <p:cNvPr id="2" name="Diagram 1">
            <a:extLst>
              <a:ext uri="{FF2B5EF4-FFF2-40B4-BE49-F238E27FC236}">
                <a16:creationId xmlns:a16="http://schemas.microsoft.com/office/drawing/2014/main" id="{E8408CDB-A830-5F58-D174-E7A8D85E94A4}"/>
              </a:ext>
            </a:extLst>
          </p:cNvPr>
          <p:cNvGraphicFramePr/>
          <p:nvPr>
            <p:extLst>
              <p:ext uri="{D42A27DB-BD31-4B8C-83A1-F6EECF244321}">
                <p14:modId xmlns:p14="http://schemas.microsoft.com/office/powerpoint/2010/main" val="700651442"/>
              </p:ext>
            </p:extLst>
          </p:nvPr>
        </p:nvGraphicFramePr>
        <p:xfrm>
          <a:off x="798381" y="3186288"/>
          <a:ext cx="10595237" cy="2709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id="{E32A9A4E-6334-C32A-8922-15DBF9A7F63B}"/>
              </a:ext>
            </a:extLst>
          </p:cNvPr>
          <p:cNvSpPr/>
          <p:nvPr/>
        </p:nvSpPr>
        <p:spPr>
          <a:xfrm>
            <a:off x="798381" y="5587845"/>
            <a:ext cx="9499862" cy="307777"/>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a:ln>
                  <a:noFill/>
                </a:ln>
                <a:solidFill>
                  <a:prstClr val="black"/>
                </a:solidFill>
                <a:effectLst/>
                <a:uLnTx/>
                <a:uFillTx/>
              </a:rPr>
              <a:t>Source: </a:t>
            </a:r>
            <a:r>
              <a:rPr kumimoji="0" lang="en-IE" sz="1400" b="0" i="0" u="none" strike="noStrike" kern="0" cap="none" spc="0" normalizeH="0" baseline="0" noProof="0" dirty="0">
                <a:ln>
                  <a:noFill/>
                </a:ln>
                <a:solidFill>
                  <a:schemeClr val="accent2">
                    <a:lumMod val="75000"/>
                  </a:schemeClr>
                </a:solidFill>
                <a:effectLst/>
                <a:uLnTx/>
                <a:uFillTx/>
                <a:hlinkClick r:id="rId9">
                  <a:extLst>
                    <a:ext uri="{A12FA001-AC4F-418D-AE19-62706E023703}">
                      <ahyp:hlinkClr xmlns:ahyp="http://schemas.microsoft.com/office/drawing/2018/hyperlinkcolor" val="tx"/>
                    </a:ext>
                  </a:extLst>
                </a:hlinkClick>
              </a:rPr>
              <a:t>https://www.dataprotection.ie/en/organisations/know-your-obligations/data-protection-impact-assessments</a:t>
            </a:r>
            <a:endParaRPr kumimoji="0" lang="en-IE" sz="1400" b="0" i="0" u="none" strike="noStrike" kern="0" cap="none" spc="0" normalizeH="0" baseline="0" noProof="0" dirty="0">
              <a:ln>
                <a:noFill/>
              </a:ln>
              <a:solidFill>
                <a:schemeClr val="accent2">
                  <a:lumMod val="75000"/>
                </a:schemeClr>
              </a:solidFill>
              <a:effectLst/>
              <a:uLnTx/>
              <a:uFillTx/>
            </a:endParaRPr>
          </a:p>
        </p:txBody>
      </p:sp>
    </p:spTree>
    <p:extLst>
      <p:ext uri="{BB962C8B-B14F-4D97-AF65-F5344CB8AC3E}">
        <p14:creationId xmlns:p14="http://schemas.microsoft.com/office/powerpoint/2010/main" val="67160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FB01F2BE-574D-4558-9374-4495B0E5A04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662805F4-09BC-4095-9D16-D5A4911BD8F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A896728E-EA13-4952-B766-5326AABA179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B2B65696-7A78-4456-9A4D-01E8388BAB0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err="1"/>
              <a:t>Trabajar</a:t>
            </a:r>
            <a:r>
              <a:rPr lang="en-US" dirty="0"/>
              <a:t> con </a:t>
            </a:r>
            <a:r>
              <a:rPr lang="en-US" dirty="0" err="1"/>
              <a:t>Datos</a:t>
            </a:r>
            <a:r>
              <a:rPr lang="en-US" dirty="0"/>
              <a:t>
</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23496092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s-ES" dirty="0"/>
              <a:t>La importancia de Big Data no gira en torno a la cantidad de datos que tiene una empresa, sino a cómo una empresa utiliza estos datos recopilados. </a:t>
            </a:r>
          </a:p>
          <a:p>
            <a:pPr marL="342900" indent="-342900">
              <a:buClr>
                <a:schemeClr val="accent2"/>
              </a:buClr>
              <a:buBlip>
                <a:blip r:embed="rId3"/>
              </a:buBlip>
            </a:pPr>
            <a:endParaRPr lang="es-ES" dirty="0"/>
          </a:p>
          <a:p>
            <a:pPr marL="342900" indent="-342900">
              <a:buClr>
                <a:schemeClr val="accent2"/>
              </a:buClr>
              <a:buBlip>
                <a:blip r:embed="rId3"/>
              </a:buBlip>
            </a:pPr>
            <a:r>
              <a:rPr lang="es-ES" dirty="0"/>
              <a:t>Ser capaz de analizar y predecir el comportamiento del mercado y del cliente con Big Data es un nuevo cambio de paradigma para las pymes. Cuando se implementa correctamente, puede generar mayor flexibilidad, productividad, capacidad de respuesta, anticipación y precisión al satisfacer las necesidades del cliente y la toma de mejores decisiones.</a:t>
            </a: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Beneficios de los Datos para Empresas
</a:t>
            </a:r>
            <a:endParaRPr lang="en-GB" dirty="0"/>
          </a:p>
        </p:txBody>
      </p:sp>
      <p:sp>
        <p:nvSpPr>
          <p:cNvPr id="6" name="Rectangle 5">
            <a:extLst>
              <a:ext uri="{FF2B5EF4-FFF2-40B4-BE49-F238E27FC236}">
                <a16:creationId xmlns:a16="http://schemas.microsoft.com/office/drawing/2014/main" id="{0E898E31-B3BC-67F7-68CC-9173E704C9EE}"/>
              </a:ext>
            </a:extLst>
          </p:cNvPr>
          <p:cNvSpPr/>
          <p:nvPr/>
        </p:nvSpPr>
        <p:spPr>
          <a:xfrm>
            <a:off x="798381" y="5557068"/>
            <a:ext cx="4653838" cy="338554"/>
          </a:xfrm>
          <a:prstGeom prst="rect">
            <a:avLst/>
          </a:prstGeom>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a:ln>
                  <a:noFill/>
                </a:ln>
                <a:solidFill>
                  <a:prstClr val="black"/>
                </a:solidFill>
                <a:effectLst/>
                <a:uLnTx/>
                <a:uFillTx/>
              </a:rPr>
              <a:t>Fuente: </a:t>
            </a:r>
            <a:r>
              <a:rPr kumimoji="0" lang="en-IE" sz="1600" b="0" i="0" u="none" strike="noStrike" kern="0" cap="none" spc="0" normalizeH="0" baseline="0" noProof="0" dirty="0">
                <a:ln>
                  <a:noFill/>
                </a:ln>
                <a:solidFill>
                  <a:schemeClr val="accent2">
                    <a:lumMod val="75000"/>
                  </a:schemeClr>
                </a:solidFill>
                <a:effectLst/>
                <a:uLnTx/>
                <a:uFillTx/>
                <a:hlinkClick r:id="rId4">
                  <a:extLst>
                    <a:ext uri="{A12FA001-AC4F-418D-AE19-62706E023703}">
                      <ahyp:hlinkClr xmlns:ahyp="http://schemas.microsoft.com/office/drawing/2018/hyperlinkcolor" val="tx"/>
                    </a:ext>
                  </a:extLst>
                </a:hlinkClick>
              </a:rPr>
              <a:t>An Overview of Big Data for Growth in SMEs  </a:t>
            </a:r>
            <a:endParaRPr kumimoji="0" lang="en-IE" sz="1600" b="0" i="0" u="none" strike="noStrike" kern="0" cap="none" spc="0" normalizeH="0" baseline="0" noProof="0" dirty="0">
              <a:ln>
                <a:noFill/>
              </a:ln>
              <a:solidFill>
                <a:schemeClr val="accent2">
                  <a:lumMod val="75000"/>
                </a:schemeClr>
              </a:solidFill>
              <a:effectLst/>
              <a:uLnTx/>
              <a:uFillTx/>
            </a:endParaRPr>
          </a:p>
        </p:txBody>
      </p:sp>
    </p:spTree>
    <p:extLst>
      <p:ext uri="{BB962C8B-B14F-4D97-AF65-F5344CB8AC3E}">
        <p14:creationId xmlns:p14="http://schemas.microsoft.com/office/powerpoint/2010/main" val="242215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Beneficios de los datos para empresas
</a:t>
            </a:r>
            <a:endParaRPr lang="en-GB" dirty="0"/>
          </a:p>
        </p:txBody>
      </p:sp>
      <p:sp>
        <p:nvSpPr>
          <p:cNvPr id="7" name="Rectangle 6">
            <a:extLst>
              <a:ext uri="{FF2B5EF4-FFF2-40B4-BE49-F238E27FC236}">
                <a16:creationId xmlns:a16="http://schemas.microsoft.com/office/drawing/2014/main" id="{E005E4E5-2CE3-B9BA-AE02-46D24C87385C}"/>
              </a:ext>
            </a:extLst>
          </p:cNvPr>
          <p:cNvSpPr/>
          <p:nvPr/>
        </p:nvSpPr>
        <p:spPr>
          <a:xfrm>
            <a:off x="6238246" y="1819945"/>
            <a:ext cx="3328117" cy="3046988"/>
          </a:xfrm>
          <a:prstGeom prst="rect">
            <a:avLst/>
          </a:prstGeom>
          <a:solidFill>
            <a:sysClr val="window" lastClr="FFFFFF"/>
          </a:solidFill>
          <a:ln w="12700" cap="flat" cmpd="sng" algn="ctr">
            <a:solidFill>
              <a:srgbClr val="70AD47"/>
            </a:solidFill>
            <a:prstDash val="solid"/>
            <a:miter lim="800000"/>
          </a:ln>
          <a:effectLst/>
        </p:spPr>
        <p:txBody>
          <a:bodyPr wrap="square">
            <a:spAutoFit/>
          </a:bodyPr>
          <a:lstStyle/>
          <a:p>
            <a:pPr algn="ctr" defTabSz="457200"/>
            <a:r>
              <a:rPr lang="es-ES_tradnl" sz="2400" b="1" kern="0" dirty="0">
                <a:solidFill>
                  <a:prstClr val="black"/>
                </a:solidFill>
                <a:effectLst>
                  <a:outerShdw blurRad="38100" dist="38100" dir="2700000" algn="tl">
                    <a:srgbClr val="000000">
                      <a:alpha val="43137"/>
                    </a:srgbClr>
                  </a:outerShdw>
                </a:effectLst>
              </a:rPr>
              <a:t>Innovación de productos
</a:t>
            </a:r>
            <a:endParaRPr lang="es-ES_tradnl" sz="2400" b="1" kern="0" dirty="0">
              <a:solidFill>
                <a:prstClr val="black"/>
              </a:solidFill>
              <a:effectLst>
                <a:outerShdw blurRad="38100" dist="38100" dir="2700000" algn="tl">
                  <a:srgbClr val="000000">
                    <a:alpha val="43137"/>
                  </a:srgbClr>
                </a:outerShdw>
              </a:effectLst>
              <a:latin typeface="Calibri" panose="020F0502020204030204"/>
            </a:endParaRPr>
          </a:p>
          <a:p>
            <a:pPr lvl="0" algn="ctr" defTabSz="457200">
              <a:defRPr/>
            </a:pPr>
            <a:r>
              <a:rPr lang="es-ES" sz="2400" kern="0" dirty="0">
                <a:solidFill>
                  <a:prstClr val="black"/>
                </a:solidFill>
              </a:rPr>
              <a:t>Perspectivas del mercado
Nuevos productos
Retroalimentación en tiempo real
Maximice los beneficios</a:t>
            </a:r>
            <a:endParaRPr kumimoji="0" lang="es-ES_tradnl" sz="2275"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F7CF105-3B41-544B-1917-E12CA52936F8}"/>
              </a:ext>
            </a:extLst>
          </p:cNvPr>
          <p:cNvSpPr/>
          <p:nvPr/>
        </p:nvSpPr>
        <p:spPr>
          <a:xfrm>
            <a:off x="2179527" y="1819945"/>
            <a:ext cx="3773619" cy="3046988"/>
          </a:xfrm>
          <a:prstGeom prst="rect">
            <a:avLst/>
          </a:prstGeom>
          <a:solidFill>
            <a:sysClr val="window" lastClr="FFFFFF"/>
          </a:solidFill>
          <a:ln w="12700" cap="flat" cmpd="sng" algn="ctr">
            <a:solidFill>
              <a:schemeClr val="accent3">
                <a:lumMod val="50000"/>
              </a:schemeClr>
            </a:solidFill>
            <a:prstDash val="solid"/>
            <a:miter lim="800000"/>
          </a:ln>
          <a:effectLst/>
        </p:spPr>
        <p:txBody>
          <a:bodyPr wrap="square">
            <a:spAutoFit/>
          </a:bodyPr>
          <a:lstStyle/>
          <a:p>
            <a:pPr lvl="0" algn="ctr" defTabSz="457200">
              <a:defRPr/>
            </a:pPr>
            <a:r>
              <a:rPr lang="es-ES_tradnl" sz="2400" b="1" kern="0" dirty="0">
                <a:solidFill>
                  <a:prstClr val="black"/>
                </a:solidFill>
                <a:effectLst>
                  <a:outerShdw blurRad="38100" dist="38100" dir="2700000" algn="tl">
                    <a:srgbClr val="000000">
                      <a:alpha val="43137"/>
                    </a:srgbClr>
                  </a:outerShdw>
                </a:effectLst>
              </a:rPr>
              <a:t>Mejoras en los procesos
</a:t>
            </a:r>
            <a:endParaRPr kumimoji="0" lang="es-ES_tradnl" sz="24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pPr lvl="0" algn="ctr" defTabSz="457200">
              <a:defRPr/>
            </a:pPr>
            <a:r>
              <a:rPr lang="es-ES" sz="2400" kern="0" dirty="0">
                <a:solidFill>
                  <a:prstClr val="black"/>
                </a:solidFill>
              </a:rPr>
              <a:t>Reducción de tiempo 
Ahorro de costes
Calidad mejorada 
Gestionar la reputación online
Satisfacción del cliente</a:t>
            </a:r>
            <a:endParaRPr kumimoji="0" lang="es-ES_tradnl"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E09BFE4-44F4-B0D9-9CE3-D0704492807B}"/>
              </a:ext>
            </a:extLst>
          </p:cNvPr>
          <p:cNvSpPr/>
          <p:nvPr/>
        </p:nvSpPr>
        <p:spPr>
          <a:xfrm>
            <a:off x="4066337" y="5519481"/>
            <a:ext cx="4343818" cy="338554"/>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lt-LT" sz="1600" dirty="0"/>
              <a:t>https://www.youtube.com/watch?v=2GrXTLe9ztA</a:t>
            </a:r>
          </a:p>
        </p:txBody>
      </p:sp>
      <p:sp>
        <p:nvSpPr>
          <p:cNvPr id="13" name="Rectangle 12">
            <a:extLst>
              <a:ext uri="{FF2B5EF4-FFF2-40B4-BE49-F238E27FC236}">
                <a16:creationId xmlns:a16="http://schemas.microsoft.com/office/drawing/2014/main" id="{68F3689B-0057-B20F-8473-BE136FAFC8AC}"/>
              </a:ext>
            </a:extLst>
          </p:cNvPr>
          <p:cNvSpPr/>
          <p:nvPr/>
        </p:nvSpPr>
        <p:spPr>
          <a:xfrm>
            <a:off x="1594602" y="5519481"/>
            <a:ext cx="2520818" cy="338554"/>
          </a:xfrm>
          <a:prstGeom prst="rect">
            <a:avLst/>
          </a:prstGeom>
          <a:solidFill>
            <a:schemeClr val="accent2"/>
          </a:solidFill>
        </p:spPr>
        <p:txBody>
          <a:bodyPr wrap="none">
            <a:spAutoFit/>
          </a:bodyPr>
          <a:lstStyle/>
          <a:p>
            <a:r>
              <a:rPr lang="es-ES" sz="1600" dirty="0">
                <a:solidFill>
                  <a:schemeClr val="bg1"/>
                </a:solidFill>
              </a:rPr>
              <a:t>Conectividad para el mundo</a:t>
            </a:r>
            <a:endParaRPr lang="lt-LT" sz="1600" dirty="0">
              <a:solidFill>
                <a:schemeClr val="bg1"/>
              </a:solidFill>
            </a:endParaRPr>
          </a:p>
        </p:txBody>
      </p:sp>
      <p:pic>
        <p:nvPicPr>
          <p:cNvPr id="14" name="Gráfico 3" descr="Cámara de vídeo con relleno sólido">
            <a:extLst>
              <a:ext uri="{FF2B5EF4-FFF2-40B4-BE49-F238E27FC236}">
                <a16:creationId xmlns:a16="http://schemas.microsoft.com/office/drawing/2014/main" id="{8D099487-F410-FCD6-9FFB-43E8A4819B24}"/>
              </a:ext>
            </a:extLst>
          </p:cNvPr>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381" y="5165766"/>
            <a:ext cx="749300" cy="749300"/>
          </a:xfrm>
          <a:prstGeom prst="rect">
            <a:avLst/>
          </a:prstGeom>
        </p:spPr>
      </p:pic>
    </p:spTree>
    <p:extLst>
      <p:ext uri="{BB962C8B-B14F-4D97-AF65-F5344CB8AC3E}">
        <p14:creationId xmlns:p14="http://schemas.microsoft.com/office/powerpoint/2010/main" val="96808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671A9C-B52F-8083-DF95-CE7204A53396}"/>
              </a:ext>
            </a:extLst>
          </p:cNvPr>
          <p:cNvSpPr txBox="1"/>
          <p:nvPr/>
        </p:nvSpPr>
        <p:spPr>
          <a:xfrm>
            <a:off x="1458418" y="145039"/>
            <a:ext cx="9275164" cy="1754326"/>
          </a:xfrm>
          <a:prstGeom prst="rect">
            <a:avLst/>
          </a:prstGeom>
          <a:noFill/>
        </p:spPr>
        <p:txBody>
          <a:bodyPr wrap="square">
            <a:spAutoFit/>
          </a:bodyPr>
          <a:lstStyle/>
          <a:p>
            <a:pPr algn="ctr"/>
            <a:r>
              <a:rPr lang="es-ES" sz="3600" dirty="0">
                <a:solidFill>
                  <a:prstClr val="black"/>
                </a:solidFill>
                <a:latin typeface="Calibri" panose="020F0502020204030204" pitchFamily="34" charset="0"/>
                <a:ea typeface="+mj-ea"/>
                <a:cs typeface="Calibri" panose="020F0502020204030204" pitchFamily="34" charset="0"/>
              </a:rPr>
              <a:t>Trabajo Digital en Equipos</a:t>
            </a:r>
          </a:p>
          <a:p>
            <a:pPr algn="ctr"/>
            <a:r>
              <a:rPr lang="es-ES" sz="3600" dirty="0">
                <a:solidFill>
                  <a:prstClr val="black"/>
                </a:solidFill>
                <a:latin typeface="Calibri" panose="020F0502020204030204" pitchFamily="34" charset="0"/>
                <a:ea typeface="+mj-ea"/>
                <a:cs typeface="Calibri" panose="020F0502020204030204" pitchFamily="34" charset="0"/>
              </a:rPr>
              <a:t>(Píldora de Aprendizaje)
</a:t>
            </a:r>
            <a:endParaRPr lang="en-ZA" sz="2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AFF4413-DE0D-B273-22C3-35520217AC88}"/>
              </a:ext>
            </a:extLst>
          </p:cNvPr>
          <p:cNvPicPr>
            <a:picLocks noChangeAspect="1"/>
          </p:cNvPicPr>
          <p:nvPr/>
        </p:nvPicPr>
        <p:blipFill rotWithShape="1">
          <a:blip r:embed="rId3"/>
          <a:srcRect l="34084" t="27275" r="38801" b="48776"/>
          <a:stretch/>
        </p:blipFill>
        <p:spPr>
          <a:xfrm>
            <a:off x="1307209" y="1686395"/>
            <a:ext cx="4401088" cy="2186467"/>
          </a:xfrm>
          <a:prstGeom prst="rect">
            <a:avLst/>
          </a:prstGeom>
        </p:spPr>
      </p:pic>
      <p:pic>
        <p:nvPicPr>
          <p:cNvPr id="5" name="Picture 4">
            <a:extLst>
              <a:ext uri="{FF2B5EF4-FFF2-40B4-BE49-F238E27FC236}">
                <a16:creationId xmlns:a16="http://schemas.microsoft.com/office/drawing/2014/main" id="{716BCA94-F5A5-2801-436B-9F75654D9F12}"/>
              </a:ext>
            </a:extLst>
          </p:cNvPr>
          <p:cNvPicPr>
            <a:picLocks noChangeAspect="1"/>
          </p:cNvPicPr>
          <p:nvPr/>
        </p:nvPicPr>
        <p:blipFill rotWithShape="1">
          <a:blip r:embed="rId4"/>
          <a:srcRect t="17163" r="2665" b="21500"/>
          <a:stretch/>
        </p:blipFill>
        <p:spPr>
          <a:xfrm>
            <a:off x="6560695" y="3457316"/>
            <a:ext cx="4846842" cy="1112715"/>
          </a:xfrm>
          <a:prstGeom prst="rect">
            <a:avLst/>
          </a:prstGeom>
        </p:spPr>
      </p:pic>
      <p:pic>
        <p:nvPicPr>
          <p:cNvPr id="6" name="Picture 5">
            <a:extLst>
              <a:ext uri="{FF2B5EF4-FFF2-40B4-BE49-F238E27FC236}">
                <a16:creationId xmlns:a16="http://schemas.microsoft.com/office/drawing/2014/main" id="{86653EFB-AD43-6D12-1A38-A22C79D9418A}"/>
              </a:ext>
            </a:extLst>
          </p:cNvPr>
          <p:cNvPicPr>
            <a:picLocks noChangeAspect="1"/>
          </p:cNvPicPr>
          <p:nvPr/>
        </p:nvPicPr>
        <p:blipFill rotWithShape="1">
          <a:blip r:embed="rId5"/>
          <a:srcRect l="2502" r="13893" b="6045"/>
          <a:stretch/>
        </p:blipFill>
        <p:spPr>
          <a:xfrm>
            <a:off x="1745229" y="4533648"/>
            <a:ext cx="3886077" cy="1836424"/>
          </a:xfrm>
          <a:prstGeom prst="rect">
            <a:avLst/>
          </a:prstGeom>
        </p:spPr>
      </p:pic>
      <p:sp>
        <p:nvSpPr>
          <p:cNvPr id="7" name="Rectangle 6">
            <a:extLst>
              <a:ext uri="{FF2B5EF4-FFF2-40B4-BE49-F238E27FC236}">
                <a16:creationId xmlns:a16="http://schemas.microsoft.com/office/drawing/2014/main" id="{DEEB0D50-E40E-3317-41E2-3910AC92312D}"/>
              </a:ext>
            </a:extLst>
          </p:cNvPr>
          <p:cNvSpPr/>
          <p:nvPr/>
        </p:nvSpPr>
        <p:spPr>
          <a:xfrm>
            <a:off x="6228764" y="2410297"/>
            <a:ext cx="3120854"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S" dirty="0">
                <a:solidFill>
                  <a:srgbClr val="000000"/>
                </a:solidFill>
              </a:rPr>
              <a:t>Paso 1: Conectar a las personas
</a:t>
            </a:r>
            <a:endParaRPr lang="lt-LT" dirty="0">
              <a:solidFill>
                <a:srgbClr val="000000"/>
              </a:solidFill>
            </a:endParaRPr>
          </a:p>
        </p:txBody>
      </p:sp>
      <p:sp>
        <p:nvSpPr>
          <p:cNvPr id="8" name="Rectangle 7">
            <a:extLst>
              <a:ext uri="{FF2B5EF4-FFF2-40B4-BE49-F238E27FC236}">
                <a16:creationId xmlns:a16="http://schemas.microsoft.com/office/drawing/2014/main" id="{4424C9AF-8B11-4443-008B-0623D5A3A686}"/>
              </a:ext>
            </a:extLst>
          </p:cNvPr>
          <p:cNvSpPr/>
          <p:nvPr/>
        </p:nvSpPr>
        <p:spPr>
          <a:xfrm>
            <a:off x="1307209" y="3931079"/>
            <a:ext cx="5040428"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dirty="0">
                <a:solidFill>
                  <a:srgbClr val="000000"/>
                </a:solidFill>
              </a:rPr>
              <a:t>Paso 2: Aprende a trabajar correctamente con datos </a:t>
            </a:r>
            <a:endParaRPr lang="lt-LT" dirty="0">
              <a:solidFill>
                <a:srgbClr val="000000"/>
              </a:solidFill>
            </a:endParaRPr>
          </a:p>
        </p:txBody>
      </p:sp>
      <p:sp>
        <p:nvSpPr>
          <p:cNvPr id="9" name="Rectangle 8">
            <a:extLst>
              <a:ext uri="{FF2B5EF4-FFF2-40B4-BE49-F238E27FC236}">
                <a16:creationId xmlns:a16="http://schemas.microsoft.com/office/drawing/2014/main" id="{AA6B1499-9FE8-1BE3-97B1-F7FB0D0885E2}"/>
              </a:ext>
            </a:extLst>
          </p:cNvPr>
          <p:cNvSpPr/>
          <p:nvPr/>
        </p:nvSpPr>
        <p:spPr>
          <a:xfrm>
            <a:off x="6228764" y="5128695"/>
            <a:ext cx="5209760"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S" dirty="0">
                <a:solidFill>
                  <a:srgbClr val="000000"/>
                </a:solidFill>
              </a:rPr>
              <a:t>Paso 3: Seleccione la infraestructura digital adecuada 
para trabajar con datos</a:t>
            </a:r>
            <a:endParaRPr lang="lt-LT" dirty="0">
              <a:solidFill>
                <a:srgbClr val="000000"/>
              </a:solidFill>
            </a:endParaRPr>
          </a:p>
        </p:txBody>
      </p:sp>
    </p:spTree>
    <p:extLst>
      <p:ext uri="{BB962C8B-B14F-4D97-AF65-F5344CB8AC3E}">
        <p14:creationId xmlns:p14="http://schemas.microsoft.com/office/powerpoint/2010/main" val="284884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extLst>
    <p:ext uri="{6950BFC3-D8DA-4A85-94F7-54DA5524770B}">
      <p188:commentRel xmlns:p188="http://schemas.microsoft.com/office/powerpoint/2018/8/main" r:id="rId2"/>
    </p:ext>
  </p:extLs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2017552"/>
            <a:ext cx="10595237" cy="3995028"/>
          </a:xfrm>
        </p:spPr>
        <p:txBody>
          <a:bodyPr/>
          <a:lstStyle/>
          <a:p>
            <a:pPr marL="342900" indent="-342900">
              <a:buClr>
                <a:schemeClr val="accent2"/>
              </a:buClr>
              <a:buBlip>
                <a:blip r:embed="rId3"/>
              </a:buBlip>
            </a:pPr>
            <a:r>
              <a:rPr lang="es-ES" b="1" dirty="0">
                <a:solidFill>
                  <a:schemeClr val="accent2"/>
                </a:solidFill>
              </a:rPr>
              <a:t>Reducir el tiempo hasta llegar al Consumidor Final</a:t>
            </a:r>
          </a:p>
          <a:p>
            <a:pPr marL="342900" indent="-342900">
              <a:buClr>
                <a:schemeClr val="accent2"/>
              </a:buClr>
              <a:buBlip>
                <a:blip r:embed="rId3"/>
              </a:buBlip>
            </a:pPr>
            <a:r>
              <a:rPr lang="es-ES" dirty="0"/>
              <a:t>La introducción de nuevos productos o servicios implica muchas etapas. Una gran compañía farmacéutica redujo el tiempo que llevaba ejecutar ensayos clínicos hasta en un 98% al trasladar su trabajo a un entorno alimentado por datos en la nube. </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Cuatro Formas en que las Empresas Utilizan los Datos para Crecer
</a:t>
            </a:r>
            <a:endParaRPr lang="en-GB" dirty="0"/>
          </a:p>
        </p:txBody>
      </p:sp>
    </p:spTree>
    <p:extLst>
      <p:ext uri="{BB962C8B-B14F-4D97-AF65-F5344CB8AC3E}">
        <p14:creationId xmlns:p14="http://schemas.microsoft.com/office/powerpoint/2010/main" val="25997459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2101369"/>
            <a:ext cx="10595237" cy="3995028"/>
          </a:xfrm>
        </p:spPr>
        <p:txBody>
          <a:bodyPr/>
          <a:lstStyle/>
          <a:p>
            <a:pPr marL="342900" indent="-342900">
              <a:buClr>
                <a:schemeClr val="accent2"/>
              </a:buClr>
              <a:buBlip>
                <a:blip r:embed="rId3"/>
              </a:buBlip>
            </a:pPr>
            <a:r>
              <a:rPr lang="es-ES" b="1" dirty="0">
                <a:solidFill>
                  <a:schemeClr val="accent2"/>
                </a:solidFill>
              </a:rPr>
              <a:t>Reducir el tiempo de comercialización</a:t>
            </a:r>
          </a:p>
          <a:p>
            <a:pPr marL="0" indent="0">
              <a:buClr>
                <a:schemeClr val="accent2"/>
              </a:buClr>
            </a:pPr>
            <a:endParaRPr lang="en-GB" dirty="0"/>
          </a:p>
          <a:p>
            <a:pPr marL="342900" indent="-342900">
              <a:buClr>
                <a:schemeClr val="accent2"/>
              </a:buClr>
              <a:buFont typeface="Arial" panose="020B0604020202020204" pitchFamily="34" charset="0"/>
              <a:buChar char="•"/>
            </a:pPr>
            <a:r>
              <a:rPr lang="es-ES" dirty="0"/>
              <a:t>Antes, los científicos usaban un entorno colaborativo donde se necesitaban hasta 60 horas para ejecutar cientos de trabajos. Ahora que cada científico tiene un ámbito de actuación designado, se pueden procesar 2.000 trabajos en 1,2 horas sin impactar a otros miembros del equipo.</a:t>
            </a: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Cuatro Formas en que las Empresas Utilizan los Datos para Crecer
</a:t>
            </a:r>
            <a:endParaRPr lang="en-GB" dirty="0"/>
          </a:p>
        </p:txBody>
      </p:sp>
    </p:spTree>
    <p:extLst>
      <p:ext uri="{BB962C8B-B14F-4D97-AF65-F5344CB8AC3E}">
        <p14:creationId xmlns:p14="http://schemas.microsoft.com/office/powerpoint/2010/main" val="22319992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s-ES" b="1" dirty="0">
                <a:solidFill>
                  <a:schemeClr val="accent2"/>
                </a:solidFill>
              </a:rPr>
              <a:t>Mejora el rendimiento financiero 
</a:t>
            </a:r>
            <a:r>
              <a:rPr lang="es-ES" dirty="0"/>
              <a:t>Los departamentos financieros de las empresas están yendo más allá de los informes periódicos, utilizando Big Data para reducir riesgos y costos, identificar oportunidades y mejorar la precisión de sus pronósticos. Como es más fácil retener a un cliente existente que adquirir uno nuevo, es común analizar el historial de pagos de los clientes para identificar a aquellos con mayor riesgo de dejar de usar un servicio, antes de que lo hagan. </a:t>
            </a:r>
          </a:p>
          <a:p>
            <a:pPr marL="342900" indent="-342900">
              <a:buClr>
                <a:schemeClr val="accent2"/>
              </a:buClr>
              <a:buBlip>
                <a:blip r:embed="rId3"/>
              </a:buBlip>
            </a:pPr>
            <a:endParaRPr lang="es-ES" dirty="0"/>
          </a:p>
          <a:p>
            <a:pPr marL="342900" indent="-342900">
              <a:buClr>
                <a:schemeClr val="accent2"/>
              </a:buClr>
              <a:buBlip>
                <a:blip r:embed="rId3"/>
              </a:buBlip>
            </a:pPr>
            <a:r>
              <a:rPr lang="es-ES" dirty="0"/>
              <a:t>Al predecir el riesgo, la empresa puede mejorar el servicio para el cliente a este cliente, reemplazando los correos electrónicos con llamadas, por ejemplo.</a:t>
            </a: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Cuatro Formas en que las Empresas Utilizan los Datos para Crecer
</a:t>
            </a:r>
            <a:endParaRPr lang="en-GB" dirty="0"/>
          </a:p>
        </p:txBody>
      </p:sp>
    </p:spTree>
    <p:extLst>
      <p:ext uri="{BB962C8B-B14F-4D97-AF65-F5344CB8AC3E}">
        <p14:creationId xmlns:p14="http://schemas.microsoft.com/office/powerpoint/2010/main" val="36398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3"/>
              </a:buBlip>
            </a:pPr>
            <a:r>
              <a:rPr lang="es-ES" dirty="0"/>
              <a:t>2-3 horas de contenido (tiempo asignado a la parte teórica, ejercicios y trabajo individual)</a:t>
            </a: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err="1"/>
              <a:t>Duración</a:t>
            </a:r>
            <a:r>
              <a:rPr lang="en-US" dirty="0"/>
              <a:t> del </a:t>
            </a:r>
            <a:r>
              <a:rPr lang="en-US" dirty="0" err="1"/>
              <a:t>módulo</a:t>
            </a:r>
            <a:r>
              <a:rPr lang="en-US" dirty="0"/>
              <a:t>
</a:t>
            </a:r>
          </a:p>
        </p:txBody>
      </p:sp>
    </p:spTree>
    <p:extLst>
      <p:ext uri="{BB962C8B-B14F-4D97-AF65-F5344CB8AC3E}">
        <p14:creationId xmlns:p14="http://schemas.microsoft.com/office/powerpoint/2010/main" val="38680538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2101369"/>
            <a:ext cx="10595237" cy="3995028"/>
          </a:xfrm>
        </p:spPr>
        <p:txBody>
          <a:bodyPr/>
          <a:lstStyle/>
          <a:p>
            <a:pPr marL="342900" indent="-342900">
              <a:buClr>
                <a:schemeClr val="accent2"/>
              </a:buClr>
              <a:buBlip>
                <a:blip r:embed="rId3"/>
              </a:buBlip>
            </a:pPr>
            <a:r>
              <a:rPr lang="es-ES" b="1" dirty="0">
                <a:solidFill>
                  <a:schemeClr val="accent2"/>
                </a:solidFill>
              </a:rPr>
              <a:t>Optimiza el personal y la cadena de suministro </a:t>
            </a:r>
          </a:p>
          <a:p>
            <a:pPr marL="0" indent="0">
              <a:buClr>
                <a:schemeClr val="accent2"/>
              </a:buClr>
            </a:pPr>
            <a:endParaRPr lang="en-GB" dirty="0"/>
          </a:p>
          <a:p>
            <a:pPr marL="342900" indent="-342900">
              <a:buClr>
                <a:schemeClr val="accent2"/>
              </a:buClr>
              <a:buFont typeface="Arial" panose="020B0604020202020204" pitchFamily="34" charset="0"/>
              <a:buChar char="•"/>
            </a:pPr>
            <a:r>
              <a:rPr lang="es-ES" dirty="0"/>
              <a:t>El clima tiene un enorme impacto económico a nivel macro, pero también afecta a empresas de todos los tamaños debido a su impacto impredecible en la demanda de ciertos productos y servicios. </a:t>
            </a:r>
          </a:p>
          <a:p>
            <a:pPr marL="342900" indent="-342900">
              <a:buClr>
                <a:schemeClr val="accent2"/>
              </a:buClr>
              <a:buFont typeface="Arial" panose="020B0604020202020204" pitchFamily="34" charset="0"/>
              <a:buChar char="•"/>
            </a:pPr>
            <a:endParaRPr lang="es-ES" dirty="0"/>
          </a:p>
          <a:p>
            <a:pPr marL="342900" indent="-342900">
              <a:buClr>
                <a:schemeClr val="accent2"/>
              </a:buClr>
              <a:buFont typeface="Arial" panose="020B0604020202020204" pitchFamily="34" charset="0"/>
              <a:buChar char="•"/>
            </a:pPr>
            <a:r>
              <a:rPr lang="es-ES" dirty="0"/>
              <a:t>Las empresas que relacionan los puntos de datos sobre las condiciones climáticas con los datos de ventas y servicio al cliente están mejor posicionadas para ajustar las estrategias de personal y cadena de suministro con anticipación. </a:t>
            </a: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s-ES" dirty="0"/>
              <a:t>Cuatro Formas en que las Empresas Utilizan los Datos para Crecer
</a:t>
            </a:r>
            <a:endParaRPr lang="en-GB" dirty="0"/>
          </a:p>
        </p:txBody>
      </p:sp>
    </p:spTree>
    <p:extLst>
      <p:ext uri="{BB962C8B-B14F-4D97-AF65-F5344CB8AC3E}">
        <p14:creationId xmlns:p14="http://schemas.microsoft.com/office/powerpoint/2010/main" val="10881767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36799"/>
            <a:ext cx="10595237" cy="3995028"/>
          </a:xfrm>
        </p:spPr>
        <p:txBody>
          <a:bodyPr/>
          <a:lstStyle/>
          <a:p>
            <a:pPr marL="342900" indent="-342900">
              <a:buClr>
                <a:schemeClr val="accent2"/>
              </a:buClr>
              <a:buBlip>
                <a:blip r:embed="rId3"/>
              </a:buBlip>
            </a:pPr>
            <a:r>
              <a:rPr lang="es-ES" b="1" dirty="0">
                <a:solidFill>
                  <a:schemeClr val="accent2"/>
                </a:solidFill>
              </a:rPr>
              <a:t>Minimice las fallas de equipos y activos</a:t>
            </a:r>
          </a:p>
          <a:p>
            <a:pPr marL="0" indent="0">
              <a:buClr>
                <a:schemeClr val="accent2"/>
              </a:buClr>
            </a:pPr>
            <a:endParaRPr lang="en-GB" dirty="0"/>
          </a:p>
          <a:p>
            <a:pPr marL="342900" indent="-342900">
              <a:buClr>
                <a:schemeClr val="accent2"/>
              </a:buClr>
              <a:buFont typeface="Arial" panose="020B0604020202020204" pitchFamily="34" charset="0"/>
              <a:buChar char="•"/>
            </a:pPr>
            <a:r>
              <a:rPr lang="es-ES" dirty="0"/>
              <a:t>Los sensores se pueden integrar en casi todo, lo que permite a las empresas utilizar los datos para determinar cuándo se requiere mantenimiento. Idealmente, cuando ha surgido un problema, las empresas quieren entender el problema, qué lo causó y cómo se puede resolver, preferiblemente antes de que se envíe un profesional de mantenimiento o equipo.</a:t>
            </a:r>
          </a:p>
          <a:p>
            <a:pPr marL="342900" indent="-342900">
              <a:buClr>
                <a:schemeClr val="accent2"/>
              </a:buClr>
              <a:buFont typeface="Arial" panose="020B0604020202020204" pitchFamily="34" charset="0"/>
              <a:buChar char="•"/>
            </a:pPr>
            <a:endParaRPr lang="es-ES" dirty="0"/>
          </a:p>
          <a:p>
            <a:pPr marL="342900" indent="-342900">
              <a:buClr>
                <a:schemeClr val="accent2"/>
              </a:buClr>
              <a:buFont typeface="Arial" panose="020B0604020202020204" pitchFamily="34" charset="0"/>
              <a:buChar char="•"/>
            </a:pPr>
            <a:r>
              <a:rPr lang="es-ES" dirty="0"/>
              <a:t>Las empresas que recopilan más información pueden permitir un mantenimiento más proactivo, ahorrar valiosas horas de personal y mejorar la satisfacción del cliente. </a:t>
            </a: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1" y="624346"/>
            <a:ext cx="10595237" cy="803654"/>
          </a:xfrm>
        </p:spPr>
        <p:txBody>
          <a:bodyPr/>
          <a:lstStyle/>
          <a:p>
            <a:r>
              <a:rPr lang="es-ES" dirty="0"/>
              <a:t>Cuatro Formas en que las Empresas Utilizan los Datos para Crecer
</a:t>
            </a:r>
            <a:endParaRPr lang="en-GB" dirty="0"/>
          </a:p>
        </p:txBody>
      </p:sp>
    </p:spTree>
    <p:extLst>
      <p:ext uri="{BB962C8B-B14F-4D97-AF65-F5344CB8AC3E}">
        <p14:creationId xmlns:p14="http://schemas.microsoft.com/office/powerpoint/2010/main" val="14979597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904706" y="1741105"/>
            <a:ext cx="10595237" cy="3995028"/>
          </a:xfrm>
        </p:spPr>
        <p:txBody>
          <a:bodyPr/>
          <a:lstStyle/>
          <a:p>
            <a:pPr marL="342900" indent="-342900">
              <a:buClr>
                <a:schemeClr val="accent2"/>
              </a:buClr>
              <a:buBlip>
                <a:blip r:embed="rId3"/>
              </a:buBlip>
            </a:pPr>
            <a:r>
              <a:rPr lang="es-ES" b="1" dirty="0">
                <a:solidFill>
                  <a:schemeClr val="accent2"/>
                </a:solidFill>
              </a:rPr>
              <a:t>¿Qué significa estar impulsado por datos?</a:t>
            </a: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s-ES" dirty="0"/>
              <a:t>Seleccione una industria y lleva a cabo una investigación para encontrar dos formas en que las empresas de ese sector han utilizado los datos para impulsar el crecimiento de su negocio. </a:t>
            </a: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Actividad</a:t>
            </a:r>
            <a:endParaRPr lang="en-GB" dirty="0"/>
          </a:p>
        </p:txBody>
      </p:sp>
      <p:sp>
        <p:nvSpPr>
          <p:cNvPr id="6" name="TextBox 5">
            <a:extLst>
              <a:ext uri="{FF2B5EF4-FFF2-40B4-BE49-F238E27FC236}">
                <a16:creationId xmlns:a16="http://schemas.microsoft.com/office/drawing/2014/main" id="{8A024465-A7F8-BD90-FE6B-E84315E62968}"/>
              </a:ext>
            </a:extLst>
          </p:cNvPr>
          <p:cNvSpPr txBox="1"/>
          <p:nvPr/>
        </p:nvSpPr>
        <p:spPr>
          <a:xfrm>
            <a:off x="1243376" y="2500653"/>
            <a:ext cx="2663968" cy="2246769"/>
          </a:xfrm>
          <a:prstGeom prst="rect">
            <a:avLst/>
          </a:prstGeom>
        </p:spPr>
        <p:style>
          <a:lnRef idx="0">
            <a:schemeClr val="accent1"/>
          </a:lnRef>
          <a:fillRef idx="3">
            <a:schemeClr val="accent1"/>
          </a:fillRef>
          <a:effectRef idx="3">
            <a:schemeClr val="accent1"/>
          </a:effectRef>
          <a:fontRef idx="minor">
            <a:schemeClr val="lt1"/>
          </a:fontRef>
        </p:style>
        <p:txBody>
          <a:bodyPr wrap="square" numCol="1" rtlCol="0">
            <a:spAutoFit/>
          </a:bodyPr>
          <a:lstStyle/>
          <a:p>
            <a:r>
              <a:rPr lang="es-ES" sz="2000" dirty="0">
                <a:solidFill>
                  <a:schemeClr val="bg1"/>
                </a:solidFill>
              </a:rPr>
              <a:t>Servicios financieros
Venta al por menor
Alimentos y bebidas
Fabricación
Atención sanitaria
Turismo
Transporte</a:t>
            </a:r>
            <a:endParaRPr lang="en-US" sz="2000" dirty="0">
              <a:solidFill>
                <a:schemeClr val="bg1"/>
              </a:solidFill>
            </a:endParaRPr>
          </a:p>
        </p:txBody>
      </p:sp>
    </p:spTree>
    <p:extLst>
      <p:ext uri="{BB962C8B-B14F-4D97-AF65-F5344CB8AC3E}">
        <p14:creationId xmlns:p14="http://schemas.microsoft.com/office/powerpoint/2010/main" val="110881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s-ES" b="1" dirty="0">
                <a:solidFill>
                  <a:schemeClr val="accent2"/>
                </a:solidFill>
              </a:rPr>
              <a:t>¿Qué significa estar impulsado por datos?</a:t>
            </a:r>
          </a:p>
          <a:p>
            <a:pPr marL="0" indent="0">
              <a:buClr>
                <a:schemeClr val="accent2"/>
              </a:buClr>
            </a:pPr>
            <a:endParaRPr lang="en-GB" dirty="0"/>
          </a:p>
          <a:p>
            <a:pPr marL="457200" indent="-457200">
              <a:buClr>
                <a:schemeClr val="accent2"/>
              </a:buClr>
              <a:buFont typeface="+mj-lt"/>
              <a:buAutoNum type="arabicPeriod"/>
            </a:pPr>
            <a:r>
              <a:rPr lang="en-GB" dirty="0"/>
              <a:t>¿</a:t>
            </a:r>
            <a:r>
              <a:rPr lang="en-GB" dirty="0" err="1"/>
              <a:t>Qué</a:t>
            </a:r>
            <a:r>
              <a:rPr lang="en-GB" dirty="0"/>
              <a:t> </a:t>
            </a:r>
            <a:r>
              <a:rPr lang="en-GB" dirty="0" err="1"/>
              <a:t>hicieron</a:t>
            </a:r>
            <a:r>
              <a:rPr lang="en-GB" dirty="0"/>
              <a:t>? </a:t>
            </a:r>
          </a:p>
          <a:p>
            <a:pPr marL="457200" indent="-457200">
              <a:buClr>
                <a:schemeClr val="accent2"/>
              </a:buClr>
              <a:buFont typeface="+mj-lt"/>
              <a:buAutoNum type="arabicPeriod"/>
            </a:pPr>
            <a:endParaRPr lang="en-GB" dirty="0"/>
          </a:p>
          <a:p>
            <a:pPr marL="457200" indent="-457200">
              <a:buClr>
                <a:schemeClr val="accent2"/>
              </a:buClr>
              <a:buFont typeface="+mj-lt"/>
              <a:buAutoNum type="arabicPeriod"/>
            </a:pPr>
            <a:r>
              <a:rPr lang="es-ES" dirty="0"/>
              <a:t>¿Cómo afectó el uso de datos a sus procesos internos o a la innovación de productos? </a:t>
            </a:r>
          </a:p>
          <a:p>
            <a:pPr marL="457200" indent="-457200">
              <a:buClr>
                <a:schemeClr val="accent2"/>
              </a:buClr>
              <a:buFont typeface="+mj-lt"/>
              <a:buAutoNum type="arabicPeriod"/>
            </a:pPr>
            <a:endParaRPr lang="en-GB" dirty="0"/>
          </a:p>
          <a:p>
            <a:pPr marL="457200" indent="-457200">
              <a:buClr>
                <a:schemeClr val="accent2"/>
              </a:buClr>
              <a:buFont typeface="+mj-lt"/>
              <a:buAutoNum type="arabicPeriod"/>
            </a:pPr>
            <a:r>
              <a:rPr lang="es-ES" dirty="0"/>
              <a:t>¿Cuáles fueron los beneficios tangibles en la rentabilidad? </a:t>
            </a: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err="1"/>
              <a:t>Actividad</a:t>
            </a:r>
            <a:endParaRPr lang="en-GB" dirty="0"/>
          </a:p>
        </p:txBody>
      </p:sp>
    </p:spTree>
    <p:extLst>
      <p:ext uri="{BB962C8B-B14F-4D97-AF65-F5344CB8AC3E}">
        <p14:creationId xmlns:p14="http://schemas.microsoft.com/office/powerpoint/2010/main" val="42399170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20B4A94-92B4-A1FB-DA2E-7638D330BE69}"/>
              </a:ext>
            </a:extLst>
          </p:cNvPr>
          <p:cNvGrpSpPr/>
          <p:nvPr/>
        </p:nvGrpSpPr>
        <p:grpSpPr>
          <a:xfrm>
            <a:off x="1755815" y="4420543"/>
            <a:ext cx="8828409" cy="1485034"/>
            <a:chOff x="829702" y="5041513"/>
            <a:chExt cx="4617176" cy="776659"/>
          </a:xfrm>
        </p:grpSpPr>
        <p:grpSp>
          <p:nvGrpSpPr>
            <p:cNvPr id="3" name="Group 2">
              <a:extLst>
                <a:ext uri="{FF2B5EF4-FFF2-40B4-BE49-F238E27FC236}">
                  <a16:creationId xmlns:a16="http://schemas.microsoft.com/office/drawing/2014/main" id="{F4153F57-77E7-F6C9-6C95-492AAAFE17E3}"/>
                </a:ext>
              </a:extLst>
            </p:cNvPr>
            <p:cNvGrpSpPr/>
            <p:nvPr/>
          </p:nvGrpSpPr>
          <p:grpSpPr>
            <a:xfrm>
              <a:off x="2240386" y="5176740"/>
              <a:ext cx="1596810" cy="641432"/>
              <a:chOff x="2240386" y="5176740"/>
              <a:chExt cx="1596810" cy="641432"/>
            </a:xfrm>
          </p:grpSpPr>
          <p:sp>
            <p:nvSpPr>
              <p:cNvPr id="7" name="Freeform 40">
                <a:extLst>
                  <a:ext uri="{FF2B5EF4-FFF2-40B4-BE49-F238E27FC236}">
                    <a16:creationId xmlns:a16="http://schemas.microsoft.com/office/drawing/2014/main" id="{5C995CF1-4A33-AF88-1452-E50EC377C7C4}"/>
                  </a:ext>
                </a:extLst>
              </p:cNvPr>
              <p:cNvSpPr/>
              <p:nvPr/>
            </p:nvSpPr>
            <p:spPr>
              <a:xfrm>
                <a:off x="2240386" y="5176741"/>
                <a:ext cx="1583791" cy="641431"/>
              </a:xfrm>
              <a:custGeom>
                <a:avLst/>
                <a:gdLst>
                  <a:gd name="connsiteX0" fmla="*/ 450310 w 1583791"/>
                  <a:gd name="connsiteY0" fmla="*/ 0 h 641431"/>
                  <a:gd name="connsiteX1" fmla="*/ 1133482 w 1583791"/>
                  <a:gd name="connsiteY1" fmla="*/ 0 h 641431"/>
                  <a:gd name="connsiteX2" fmla="*/ 1583791 w 1583791"/>
                  <a:gd name="connsiteY2" fmla="*/ 641431 h 641431"/>
                  <a:gd name="connsiteX3" fmla="*/ 0 w 1583791"/>
                  <a:gd name="connsiteY3" fmla="*/ 641431 h 641431"/>
                </a:gdLst>
                <a:ahLst/>
                <a:cxnLst>
                  <a:cxn ang="0">
                    <a:pos x="connsiteX0" y="connsiteY0"/>
                  </a:cxn>
                  <a:cxn ang="0">
                    <a:pos x="connsiteX1" y="connsiteY1"/>
                  </a:cxn>
                  <a:cxn ang="0">
                    <a:pos x="connsiteX2" y="connsiteY2"/>
                  </a:cxn>
                  <a:cxn ang="0">
                    <a:pos x="connsiteX3" y="connsiteY3"/>
                  </a:cxn>
                </a:cxnLst>
                <a:rect l="l" t="t" r="r" b="b"/>
                <a:pathLst>
                  <a:path w="1583791" h="641431">
                    <a:moveTo>
                      <a:pt x="450310" y="0"/>
                    </a:moveTo>
                    <a:lnTo>
                      <a:pt x="1133482" y="0"/>
                    </a:lnTo>
                    <a:lnTo>
                      <a:pt x="1583791" y="641431"/>
                    </a:lnTo>
                    <a:lnTo>
                      <a:pt x="0" y="641431"/>
                    </a:lnTo>
                    <a:close/>
                  </a:path>
                </a:pathLst>
              </a:custGeom>
              <a:solidFill>
                <a:srgbClr val="085156">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8" name="Freeform 41">
                <a:extLst>
                  <a:ext uri="{FF2B5EF4-FFF2-40B4-BE49-F238E27FC236}">
                    <a16:creationId xmlns:a16="http://schemas.microsoft.com/office/drawing/2014/main" id="{693F031A-2FD5-7651-9AA4-67F40C3DD4E1}"/>
                  </a:ext>
                </a:extLst>
              </p:cNvPr>
              <p:cNvSpPr/>
              <p:nvPr/>
            </p:nvSpPr>
            <p:spPr>
              <a:xfrm>
                <a:off x="3068933" y="5176740"/>
                <a:ext cx="768263" cy="641431"/>
              </a:xfrm>
              <a:custGeom>
                <a:avLst/>
                <a:gdLst>
                  <a:gd name="connsiteX0" fmla="*/ 0 w 768263"/>
                  <a:gd name="connsiteY0" fmla="*/ 0 h 641431"/>
                  <a:gd name="connsiteX1" fmla="*/ 317954 w 768263"/>
                  <a:gd name="connsiteY1" fmla="*/ 0 h 641431"/>
                  <a:gd name="connsiteX2" fmla="*/ 768263 w 768263"/>
                  <a:gd name="connsiteY2" fmla="*/ 641431 h 641431"/>
                  <a:gd name="connsiteX3" fmla="*/ 0 w 768263"/>
                  <a:gd name="connsiteY3" fmla="*/ 641431 h 641431"/>
                </a:gdLst>
                <a:ahLst/>
                <a:cxnLst>
                  <a:cxn ang="0">
                    <a:pos x="connsiteX0" y="connsiteY0"/>
                  </a:cxn>
                  <a:cxn ang="0">
                    <a:pos x="connsiteX1" y="connsiteY1"/>
                  </a:cxn>
                  <a:cxn ang="0">
                    <a:pos x="connsiteX2" y="connsiteY2"/>
                  </a:cxn>
                  <a:cxn ang="0">
                    <a:pos x="connsiteX3" y="connsiteY3"/>
                  </a:cxn>
                </a:cxnLst>
                <a:rect l="l" t="t" r="r" b="b"/>
                <a:pathLst>
                  <a:path w="768263" h="641431">
                    <a:moveTo>
                      <a:pt x="0" y="0"/>
                    </a:moveTo>
                    <a:lnTo>
                      <a:pt x="317954" y="0"/>
                    </a:lnTo>
                    <a:lnTo>
                      <a:pt x="768263" y="641431"/>
                    </a:lnTo>
                    <a:lnTo>
                      <a:pt x="0" y="641431"/>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nvGrpSpPr>
            <p:cNvPr id="4" name="Group 3">
              <a:extLst>
                <a:ext uri="{FF2B5EF4-FFF2-40B4-BE49-F238E27FC236}">
                  <a16:creationId xmlns:a16="http://schemas.microsoft.com/office/drawing/2014/main" id="{92D04F89-5EE5-7422-9605-E53583A1BC1D}"/>
                </a:ext>
              </a:extLst>
            </p:cNvPr>
            <p:cNvGrpSpPr/>
            <p:nvPr/>
          </p:nvGrpSpPr>
          <p:grpSpPr>
            <a:xfrm rot="21333180">
              <a:off x="829702" y="5041513"/>
              <a:ext cx="4617176" cy="176915"/>
              <a:chOff x="837996" y="4460459"/>
              <a:chExt cx="4617176" cy="176915"/>
            </a:xfrm>
          </p:grpSpPr>
          <p:sp>
            <p:nvSpPr>
              <p:cNvPr id="5" name="Rectangle 4">
                <a:extLst>
                  <a:ext uri="{FF2B5EF4-FFF2-40B4-BE49-F238E27FC236}">
                    <a16:creationId xmlns:a16="http://schemas.microsoft.com/office/drawing/2014/main" id="{BDE27207-6717-F85F-F184-25DE57708BDF}"/>
                  </a:ext>
                </a:extLst>
              </p:cNvPr>
              <p:cNvSpPr/>
              <p:nvPr/>
            </p:nvSpPr>
            <p:spPr>
              <a:xfrm>
                <a:off x="837996" y="4460460"/>
                <a:ext cx="4617176" cy="176914"/>
              </a:xfrm>
              <a:prstGeom prst="rect">
                <a:avLst/>
              </a:prstGeom>
              <a:solidFill>
                <a:srgbClr val="085156">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dirty="0"/>
                  <a:t>``</a:t>
                </a:r>
              </a:p>
            </p:txBody>
          </p:sp>
          <p:sp>
            <p:nvSpPr>
              <p:cNvPr id="6" name="Rectangle 5">
                <a:extLst>
                  <a:ext uri="{FF2B5EF4-FFF2-40B4-BE49-F238E27FC236}">
                    <a16:creationId xmlns:a16="http://schemas.microsoft.com/office/drawing/2014/main" id="{02B3F689-77F9-C081-2193-8EF8EFEBC04C}"/>
                  </a:ext>
                </a:extLst>
              </p:cNvPr>
              <p:cNvSpPr/>
              <p:nvPr/>
            </p:nvSpPr>
            <p:spPr>
              <a:xfrm>
                <a:off x="3068932" y="4460459"/>
                <a:ext cx="2386239" cy="176914"/>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grpSp>
      </p:grpSp>
      <p:grpSp>
        <p:nvGrpSpPr>
          <p:cNvPr id="22" name="Group 21">
            <a:extLst>
              <a:ext uri="{FF2B5EF4-FFF2-40B4-BE49-F238E27FC236}">
                <a16:creationId xmlns:a16="http://schemas.microsoft.com/office/drawing/2014/main" id="{7389A249-7837-000E-4CFC-74FB80D32C81}"/>
              </a:ext>
            </a:extLst>
          </p:cNvPr>
          <p:cNvGrpSpPr/>
          <p:nvPr/>
        </p:nvGrpSpPr>
        <p:grpSpPr>
          <a:xfrm>
            <a:off x="7797599" y="1498695"/>
            <a:ext cx="2874974" cy="2874974"/>
            <a:chOff x="7797599" y="1498695"/>
            <a:chExt cx="2874974" cy="2874974"/>
          </a:xfrm>
        </p:grpSpPr>
        <p:sp>
          <p:nvSpPr>
            <p:cNvPr id="14" name="Oval 13">
              <a:extLst>
                <a:ext uri="{FF2B5EF4-FFF2-40B4-BE49-F238E27FC236}">
                  <a16:creationId xmlns:a16="http://schemas.microsoft.com/office/drawing/2014/main" id="{9E76262A-00EF-959F-0683-B2E27556C9F1}"/>
                </a:ext>
              </a:extLst>
            </p:cNvPr>
            <p:cNvSpPr/>
            <p:nvPr/>
          </p:nvSpPr>
          <p:spPr>
            <a:xfrm>
              <a:off x="7797599" y="1498695"/>
              <a:ext cx="2874974" cy="2874974"/>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63"/>
            </a:p>
          </p:txBody>
        </p:sp>
        <p:sp>
          <p:nvSpPr>
            <p:cNvPr id="16" name="Rectangle 15">
              <a:extLst>
                <a:ext uri="{FF2B5EF4-FFF2-40B4-BE49-F238E27FC236}">
                  <a16:creationId xmlns:a16="http://schemas.microsoft.com/office/drawing/2014/main" id="{658474E6-D543-DDD2-CA42-F7C2AD844884}"/>
                </a:ext>
              </a:extLst>
            </p:cNvPr>
            <p:cNvSpPr/>
            <p:nvPr/>
          </p:nvSpPr>
          <p:spPr>
            <a:xfrm>
              <a:off x="7921256" y="1936238"/>
              <a:ext cx="2662792" cy="2343590"/>
            </a:xfrm>
            <a:prstGeom prst="rect">
              <a:avLst/>
            </a:prstGeom>
          </p:spPr>
          <p:txBody>
            <a:bodyPr wrap="square">
              <a:spAutoFit/>
            </a:bodyPr>
            <a:lstStyle/>
            <a:p>
              <a:pPr algn="ctr"/>
              <a:r>
                <a:rPr lang="es-ES" sz="1463" dirty="0">
                  <a:solidFill>
                    <a:srgbClr val="000000"/>
                  </a:solidFill>
                </a:rPr>
                <a:t>A medida que avanza el movimiento de Big Data, el papel de los expertos en dominios cambiará. Serán valorados no por sus respuestas al estilo HiPPO, sino porque saben qué preguntas hacer. 
</a:t>
              </a:r>
              <a:endParaRPr lang="en-US" sz="1463" dirty="0">
                <a:solidFill>
                  <a:srgbClr val="000000"/>
                </a:solidFill>
              </a:endParaRPr>
            </a:p>
            <a:p>
              <a:pPr algn="ctr"/>
              <a:r>
                <a:rPr lang="en-US" sz="1463" b="1" dirty="0">
                  <a:solidFill>
                    <a:srgbClr val="000000"/>
                  </a:solidFill>
                </a:rPr>
                <a:t>McAfee &amp; Brynjolfsson</a:t>
              </a:r>
            </a:p>
            <a:p>
              <a:pPr algn="ctr"/>
              <a:r>
                <a:rPr lang="es-ES_tradnl" sz="1463" dirty="0">
                  <a:solidFill>
                    <a:srgbClr val="000000"/>
                  </a:solidFill>
                </a:rPr>
                <a:t>	</a:t>
              </a:r>
              <a:endParaRPr lang="en-US" sz="1463" dirty="0">
                <a:solidFill>
                  <a:srgbClr val="000000"/>
                </a:solidFill>
              </a:endParaRPr>
            </a:p>
          </p:txBody>
        </p:sp>
      </p:grpSp>
      <p:grpSp>
        <p:nvGrpSpPr>
          <p:cNvPr id="21" name="Group 20">
            <a:extLst>
              <a:ext uri="{FF2B5EF4-FFF2-40B4-BE49-F238E27FC236}">
                <a16:creationId xmlns:a16="http://schemas.microsoft.com/office/drawing/2014/main" id="{04F10269-0685-3A3E-9D87-FF162148DA1B}"/>
              </a:ext>
            </a:extLst>
          </p:cNvPr>
          <p:cNvGrpSpPr/>
          <p:nvPr/>
        </p:nvGrpSpPr>
        <p:grpSpPr>
          <a:xfrm>
            <a:off x="1592452" y="1374230"/>
            <a:ext cx="3456626" cy="3476941"/>
            <a:chOff x="1592452" y="1936238"/>
            <a:chExt cx="2874974" cy="3032482"/>
          </a:xfrm>
        </p:grpSpPr>
        <p:sp>
          <p:nvSpPr>
            <p:cNvPr id="10" name="Oval 9">
              <a:extLst>
                <a:ext uri="{FF2B5EF4-FFF2-40B4-BE49-F238E27FC236}">
                  <a16:creationId xmlns:a16="http://schemas.microsoft.com/office/drawing/2014/main" id="{9ED21964-793B-4B04-F4BC-F9495634E537}"/>
                </a:ext>
              </a:extLst>
            </p:cNvPr>
            <p:cNvSpPr/>
            <p:nvPr/>
          </p:nvSpPr>
          <p:spPr>
            <a:xfrm>
              <a:off x="1592452" y="1936238"/>
              <a:ext cx="2874974" cy="2874974"/>
            </a:xfrm>
            <a:prstGeom prst="ellipse">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12" name="Rectangle 11">
              <a:extLst>
                <a:ext uri="{FF2B5EF4-FFF2-40B4-BE49-F238E27FC236}">
                  <a16:creationId xmlns:a16="http://schemas.microsoft.com/office/drawing/2014/main" id="{ACF38AC9-939B-05D5-D18E-EDFB9B652D33}"/>
                </a:ext>
              </a:extLst>
            </p:cNvPr>
            <p:cNvSpPr/>
            <p:nvPr/>
          </p:nvSpPr>
          <p:spPr>
            <a:xfrm>
              <a:off x="1831529" y="2423133"/>
              <a:ext cx="2513913" cy="2545587"/>
            </a:xfrm>
            <a:prstGeom prst="rect">
              <a:avLst/>
            </a:prstGeom>
          </p:spPr>
          <p:txBody>
            <a:bodyPr wrap="square">
              <a:spAutoFit/>
            </a:bodyPr>
            <a:lstStyle/>
            <a:p>
              <a:pPr algn="ctr"/>
              <a:r>
                <a:rPr lang="es-ES" sz="1463" dirty="0">
                  <a:solidFill>
                    <a:schemeClr val="bg1"/>
                  </a:solidFill>
                </a:rPr>
                <a:t>Un científico de datos es un híbrido de hacker de datos, analista, comunicador y asesor. En otras palabras, las habilidades provienen de áreas tradicionalmente divergentes que ahora se fusionan en un perfil centrado en los datos.
</a:t>
              </a:r>
              <a:endParaRPr lang="en-US" sz="1300" dirty="0">
                <a:solidFill>
                  <a:schemeClr val="bg1"/>
                </a:solidFill>
              </a:endParaRPr>
            </a:p>
            <a:p>
              <a:pPr algn="ctr"/>
              <a:r>
                <a:rPr lang="es-ES_tradnl" sz="1300" b="1" dirty="0">
                  <a:solidFill>
                    <a:schemeClr val="bg1"/>
                  </a:solidFill>
                </a:rPr>
                <a:t>Davenport &amp; </a:t>
              </a:r>
              <a:r>
                <a:rPr lang="es-ES_tradnl" sz="1300" b="1" dirty="0" err="1">
                  <a:solidFill>
                    <a:schemeClr val="bg1"/>
                  </a:solidFill>
                </a:rPr>
                <a:t>Patil</a:t>
              </a:r>
              <a:r>
                <a:rPr lang="es-ES_tradnl" sz="1300" b="1" dirty="0">
                  <a:solidFill>
                    <a:schemeClr val="bg1"/>
                  </a:solidFill>
                </a:rPr>
                <a:t> </a:t>
              </a:r>
            </a:p>
            <a:p>
              <a:pPr algn="ctr"/>
              <a:br>
                <a:rPr lang="en-US" sz="1950" dirty="0">
                  <a:solidFill>
                    <a:schemeClr val="bg1"/>
                  </a:solidFill>
                </a:rPr>
              </a:br>
              <a:endParaRPr lang="en-US" sz="1950" dirty="0">
                <a:solidFill>
                  <a:schemeClr val="bg1"/>
                </a:solidFill>
              </a:endParaRPr>
            </a:p>
            <a:p>
              <a:r>
                <a:rPr lang="es-ES_tradnl" sz="1463" dirty="0">
                  <a:solidFill>
                    <a:schemeClr val="bg1"/>
                  </a:solidFill>
                </a:rPr>
                <a:t>			</a:t>
              </a:r>
              <a:endParaRPr lang="en-US" sz="1138" dirty="0">
                <a:solidFill>
                  <a:schemeClr val="bg1"/>
                </a:solidFill>
              </a:endParaRPr>
            </a:p>
          </p:txBody>
        </p:sp>
      </p:grpSp>
      <p:sp>
        <p:nvSpPr>
          <p:cNvPr id="20" name="TextBox 19">
            <a:extLst>
              <a:ext uri="{FF2B5EF4-FFF2-40B4-BE49-F238E27FC236}">
                <a16:creationId xmlns:a16="http://schemas.microsoft.com/office/drawing/2014/main" id="{98E58228-30CF-E839-4EF4-84425E14ACB1}"/>
              </a:ext>
            </a:extLst>
          </p:cNvPr>
          <p:cNvSpPr txBox="1"/>
          <p:nvPr/>
        </p:nvSpPr>
        <p:spPr>
          <a:xfrm>
            <a:off x="3085763" y="173901"/>
            <a:ext cx="6093500" cy="1200329"/>
          </a:xfrm>
          <a:prstGeom prst="rect">
            <a:avLst/>
          </a:prstGeom>
          <a:noFill/>
        </p:spPr>
        <p:txBody>
          <a:bodyPr wrap="square">
            <a:spAutoFit/>
          </a:bodyPr>
          <a:lstStyle/>
          <a:p>
            <a:pPr algn="ctr"/>
            <a:r>
              <a:rPr lang="es-ES" sz="3600" dirty="0">
                <a:solidFill>
                  <a:prstClr val="black"/>
                </a:solidFill>
              </a:rPr>
              <a:t>Elegir un líder de datos
</a:t>
            </a:r>
            <a:endParaRPr lang="en-ZA" dirty="0"/>
          </a:p>
        </p:txBody>
      </p:sp>
    </p:spTree>
    <p:extLst>
      <p:ext uri="{BB962C8B-B14F-4D97-AF65-F5344CB8AC3E}">
        <p14:creationId xmlns:p14="http://schemas.microsoft.com/office/powerpoint/2010/main" val="29097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8E58228-30CF-E839-4EF4-84425E14ACB1}"/>
              </a:ext>
            </a:extLst>
          </p:cNvPr>
          <p:cNvSpPr txBox="1"/>
          <p:nvPr/>
        </p:nvSpPr>
        <p:spPr>
          <a:xfrm>
            <a:off x="988828" y="173901"/>
            <a:ext cx="9643730" cy="1200329"/>
          </a:xfrm>
          <a:prstGeom prst="rect">
            <a:avLst/>
          </a:prstGeom>
          <a:noFill/>
        </p:spPr>
        <p:txBody>
          <a:bodyPr wrap="square">
            <a:spAutoFit/>
          </a:bodyPr>
          <a:lstStyle/>
          <a:p>
            <a:pPr algn="ctr"/>
            <a:r>
              <a:rPr lang="es-ES" sz="3600" dirty="0">
                <a:solidFill>
                  <a:prstClr val="black"/>
                </a:solidFill>
              </a:rPr>
              <a:t>El conjunto de habilidades de ciencia de datos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40EFE4DA-37D8-750E-A1D6-1B220DB07CC2}"/>
              </a:ext>
            </a:extLst>
          </p:cNvPr>
          <p:cNvGrpSpPr/>
          <p:nvPr/>
        </p:nvGrpSpPr>
        <p:grpSpPr>
          <a:xfrm>
            <a:off x="3413622" y="1254329"/>
            <a:ext cx="5910260" cy="5056530"/>
            <a:chOff x="3758396" y="1284309"/>
            <a:chExt cx="4924646" cy="4667710"/>
          </a:xfrm>
        </p:grpSpPr>
        <p:sp>
          <p:nvSpPr>
            <p:cNvPr id="34" name="Freeform 44">
              <a:extLst>
                <a:ext uri="{FF2B5EF4-FFF2-40B4-BE49-F238E27FC236}">
                  <a16:creationId xmlns:a16="http://schemas.microsoft.com/office/drawing/2014/main" id="{EAC07191-6C26-DAD9-DBFE-256C96798AB0}"/>
                </a:ext>
              </a:extLst>
            </p:cNvPr>
            <p:cNvSpPr/>
            <p:nvPr/>
          </p:nvSpPr>
          <p:spPr>
            <a:xfrm>
              <a:off x="5777535" y="1690681"/>
              <a:ext cx="886366" cy="1411705"/>
            </a:xfrm>
            <a:custGeom>
              <a:avLst/>
              <a:gdLst>
                <a:gd name="connsiteX0" fmla="*/ 538043 w 1090912"/>
                <a:gd name="connsiteY0" fmla="*/ 0 h 1737483"/>
                <a:gd name="connsiteX1" fmla="*/ 572721 w 1090912"/>
                <a:gd name="connsiteY1" fmla="*/ 31518 h 1737483"/>
                <a:gd name="connsiteX2" fmla="*/ 1090912 w 1090912"/>
                <a:gd name="connsiteY2" fmla="*/ 1282542 h 1737483"/>
                <a:gd name="connsiteX3" fmla="*/ 1054968 w 1090912"/>
                <a:gd name="connsiteY3" fmla="*/ 1639100 h 1737483"/>
                <a:gd name="connsiteX4" fmla="*/ 1029672 w 1090912"/>
                <a:gd name="connsiteY4" fmla="*/ 1737483 h 1737483"/>
                <a:gd name="connsiteX5" fmla="*/ 902014 w 1090912"/>
                <a:gd name="connsiteY5" fmla="*/ 1704659 h 1737483"/>
                <a:gd name="connsiteX6" fmla="*/ 545456 w 1090912"/>
                <a:gd name="connsiteY6" fmla="*/ 1668715 h 1737483"/>
                <a:gd name="connsiteX7" fmla="*/ 188898 w 1090912"/>
                <a:gd name="connsiteY7" fmla="*/ 1704659 h 1737483"/>
                <a:gd name="connsiteX8" fmla="*/ 64491 w 1090912"/>
                <a:gd name="connsiteY8" fmla="*/ 1736647 h 1737483"/>
                <a:gd name="connsiteX9" fmla="*/ 35944 w 1090912"/>
                <a:gd name="connsiteY9" fmla="*/ 1625624 h 1737483"/>
                <a:gd name="connsiteX10" fmla="*/ 0 w 1090912"/>
                <a:gd name="connsiteY10" fmla="*/ 1269066 h 1737483"/>
                <a:gd name="connsiteX11" fmla="*/ 518191 w 1090912"/>
                <a:gd name="connsiteY11" fmla="*/ 18042 h 1737483"/>
                <a:gd name="connsiteX12" fmla="*/ 538043 w 1090912"/>
                <a:gd name="connsiteY12" fmla="*/ 0 h 17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0912" h="1737483">
                  <a:moveTo>
                    <a:pt x="538043" y="0"/>
                  </a:moveTo>
                  <a:lnTo>
                    <a:pt x="572721" y="31518"/>
                  </a:lnTo>
                  <a:cubicBezTo>
                    <a:pt x="892886" y="351683"/>
                    <a:pt x="1090912" y="793987"/>
                    <a:pt x="1090912" y="1282542"/>
                  </a:cubicBezTo>
                  <a:cubicBezTo>
                    <a:pt x="1090912" y="1404681"/>
                    <a:pt x="1078536" y="1523929"/>
                    <a:pt x="1054968" y="1639100"/>
                  </a:cubicBezTo>
                  <a:lnTo>
                    <a:pt x="1029672" y="1737483"/>
                  </a:lnTo>
                  <a:lnTo>
                    <a:pt x="902014" y="1704659"/>
                  </a:lnTo>
                  <a:cubicBezTo>
                    <a:pt x="786843" y="1681092"/>
                    <a:pt x="667595" y="1668715"/>
                    <a:pt x="545456" y="1668715"/>
                  </a:cubicBezTo>
                  <a:cubicBezTo>
                    <a:pt x="423317" y="1668715"/>
                    <a:pt x="304069" y="1681092"/>
                    <a:pt x="188898" y="1704659"/>
                  </a:cubicBezTo>
                  <a:lnTo>
                    <a:pt x="64491" y="1736647"/>
                  </a:lnTo>
                  <a:lnTo>
                    <a:pt x="35944" y="1625624"/>
                  </a:lnTo>
                  <a:cubicBezTo>
                    <a:pt x="12377" y="1510453"/>
                    <a:pt x="0" y="1391205"/>
                    <a:pt x="0" y="1269066"/>
                  </a:cubicBezTo>
                  <a:cubicBezTo>
                    <a:pt x="0" y="780511"/>
                    <a:pt x="198026" y="338207"/>
                    <a:pt x="518191" y="18042"/>
                  </a:cubicBezTo>
                  <a:lnTo>
                    <a:pt x="538043" y="0"/>
                  </a:ln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63"/>
            </a:p>
          </p:txBody>
        </p:sp>
        <p:sp>
          <p:nvSpPr>
            <p:cNvPr id="35" name="Freeform 43">
              <a:extLst>
                <a:ext uri="{FF2B5EF4-FFF2-40B4-BE49-F238E27FC236}">
                  <a16:creationId xmlns:a16="http://schemas.microsoft.com/office/drawing/2014/main" id="{057A8BAA-D2FC-652B-27FE-436879376B4A}"/>
                </a:ext>
              </a:extLst>
            </p:cNvPr>
            <p:cNvSpPr/>
            <p:nvPr/>
          </p:nvSpPr>
          <p:spPr>
            <a:xfrm>
              <a:off x="4832989" y="3101706"/>
              <a:ext cx="1393753" cy="1068527"/>
            </a:xfrm>
            <a:custGeom>
              <a:avLst/>
              <a:gdLst>
                <a:gd name="connsiteX0" fmla="*/ 1227009 w 1715388"/>
                <a:gd name="connsiteY0" fmla="*/ 0 h 1315110"/>
                <a:gd name="connsiteX1" fmla="*/ 1242058 w 1715388"/>
                <a:gd name="connsiteY1" fmla="*/ 58529 h 1315110"/>
                <a:gd name="connsiteX2" fmla="*/ 1680709 w 1715388"/>
                <a:gd name="connsiteY2" fmla="*/ 783443 h 1315110"/>
                <a:gd name="connsiteX3" fmla="*/ 1715388 w 1715388"/>
                <a:gd name="connsiteY3" fmla="*/ 814961 h 1315110"/>
                <a:gd name="connsiteX4" fmla="*/ 1609600 w 1715388"/>
                <a:gd name="connsiteY4" fmla="*/ 911107 h 1315110"/>
                <a:gd name="connsiteX5" fmla="*/ 484215 w 1715388"/>
                <a:gd name="connsiteY5" fmla="*/ 1315110 h 1315110"/>
                <a:gd name="connsiteX6" fmla="*/ 127657 w 1715388"/>
                <a:gd name="connsiteY6" fmla="*/ 1279166 h 1315110"/>
                <a:gd name="connsiteX7" fmla="*/ 0 w 1715388"/>
                <a:gd name="connsiteY7" fmla="*/ 1246342 h 1315110"/>
                <a:gd name="connsiteX8" fmla="*/ 18299 w 1715388"/>
                <a:gd name="connsiteY8" fmla="*/ 1175173 h 1315110"/>
                <a:gd name="connsiteX9" fmla="*/ 1181864 w 1715388"/>
                <a:gd name="connsiteY9" fmla="*/ 11608 h 1315110"/>
                <a:gd name="connsiteX10" fmla="*/ 1227009 w 1715388"/>
                <a:gd name="connsiteY10" fmla="*/ 0 h 13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5388" h="1315110">
                  <a:moveTo>
                    <a:pt x="1227009" y="0"/>
                  </a:moveTo>
                  <a:lnTo>
                    <a:pt x="1242058" y="58529"/>
                  </a:lnTo>
                  <a:cubicBezTo>
                    <a:pt x="1328214" y="335526"/>
                    <a:pt x="1480606" y="583340"/>
                    <a:pt x="1680709" y="783443"/>
                  </a:cubicBezTo>
                  <a:lnTo>
                    <a:pt x="1715388" y="814961"/>
                  </a:lnTo>
                  <a:lnTo>
                    <a:pt x="1609600" y="911107"/>
                  </a:lnTo>
                  <a:cubicBezTo>
                    <a:pt x="1303775" y="1163496"/>
                    <a:pt x="911701" y="1315110"/>
                    <a:pt x="484215" y="1315110"/>
                  </a:cubicBezTo>
                  <a:cubicBezTo>
                    <a:pt x="362076" y="1315110"/>
                    <a:pt x="242828" y="1302733"/>
                    <a:pt x="127657" y="1279166"/>
                  </a:cubicBezTo>
                  <a:lnTo>
                    <a:pt x="0" y="1246342"/>
                  </a:lnTo>
                  <a:lnTo>
                    <a:pt x="18299" y="1175173"/>
                  </a:lnTo>
                  <a:cubicBezTo>
                    <a:pt x="190610" y="621179"/>
                    <a:pt x="627870" y="183919"/>
                    <a:pt x="1181864" y="11608"/>
                  </a:cubicBezTo>
                  <a:lnTo>
                    <a:pt x="1227009" y="0"/>
                  </a:ln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63"/>
            </a:p>
          </p:txBody>
        </p:sp>
        <p:sp>
          <p:nvSpPr>
            <p:cNvPr id="36" name="Freeform 42">
              <a:extLst>
                <a:ext uri="{FF2B5EF4-FFF2-40B4-BE49-F238E27FC236}">
                  <a16:creationId xmlns:a16="http://schemas.microsoft.com/office/drawing/2014/main" id="{F74EA788-183F-723F-2D32-213B55271830}"/>
                </a:ext>
              </a:extLst>
            </p:cNvPr>
            <p:cNvSpPr/>
            <p:nvPr/>
          </p:nvSpPr>
          <p:spPr>
            <a:xfrm>
              <a:off x="6226742" y="3102385"/>
              <a:ext cx="1379064" cy="1056898"/>
            </a:xfrm>
            <a:custGeom>
              <a:avLst/>
              <a:gdLst>
                <a:gd name="connsiteX0" fmla="*/ 476802 w 1697310"/>
                <a:gd name="connsiteY0" fmla="*/ 0 h 1300798"/>
                <a:gd name="connsiteX1" fmla="*/ 518696 w 1697310"/>
                <a:gd name="connsiteY1" fmla="*/ 10772 h 1300798"/>
                <a:gd name="connsiteX2" fmla="*/ 1682261 w 1697310"/>
                <a:gd name="connsiteY2" fmla="*/ 1174337 h 1300798"/>
                <a:gd name="connsiteX3" fmla="*/ 1697310 w 1697310"/>
                <a:gd name="connsiteY3" fmla="*/ 1232866 h 1300798"/>
                <a:gd name="connsiteX4" fmla="*/ 1572903 w 1697310"/>
                <a:gd name="connsiteY4" fmla="*/ 1264854 h 1300798"/>
                <a:gd name="connsiteX5" fmla="*/ 1216345 w 1697310"/>
                <a:gd name="connsiteY5" fmla="*/ 1300798 h 1300798"/>
                <a:gd name="connsiteX6" fmla="*/ 90960 w 1697310"/>
                <a:gd name="connsiteY6" fmla="*/ 896795 h 1300798"/>
                <a:gd name="connsiteX7" fmla="*/ 0 w 1697310"/>
                <a:gd name="connsiteY7" fmla="*/ 814125 h 1300798"/>
                <a:gd name="connsiteX8" fmla="*/ 19851 w 1697310"/>
                <a:gd name="connsiteY8" fmla="*/ 796083 h 1300798"/>
                <a:gd name="connsiteX9" fmla="*/ 458502 w 1697310"/>
                <a:gd name="connsiteY9" fmla="*/ 71169 h 1300798"/>
                <a:gd name="connsiteX10" fmla="*/ 476802 w 1697310"/>
                <a:gd name="connsiteY10" fmla="*/ 0 h 130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7310" h="1300798">
                  <a:moveTo>
                    <a:pt x="476802" y="0"/>
                  </a:moveTo>
                  <a:lnTo>
                    <a:pt x="518696" y="10772"/>
                  </a:lnTo>
                  <a:cubicBezTo>
                    <a:pt x="1072690" y="183083"/>
                    <a:pt x="1509951" y="620343"/>
                    <a:pt x="1682261" y="1174337"/>
                  </a:cubicBezTo>
                  <a:lnTo>
                    <a:pt x="1697310" y="1232866"/>
                  </a:lnTo>
                  <a:lnTo>
                    <a:pt x="1572903" y="1264854"/>
                  </a:lnTo>
                  <a:cubicBezTo>
                    <a:pt x="1457732" y="1288421"/>
                    <a:pt x="1338484" y="1300798"/>
                    <a:pt x="1216345" y="1300798"/>
                  </a:cubicBezTo>
                  <a:cubicBezTo>
                    <a:pt x="788859" y="1300798"/>
                    <a:pt x="396785" y="1149184"/>
                    <a:pt x="90960" y="896795"/>
                  </a:cubicBezTo>
                  <a:lnTo>
                    <a:pt x="0" y="814125"/>
                  </a:lnTo>
                  <a:lnTo>
                    <a:pt x="19851" y="796083"/>
                  </a:lnTo>
                  <a:cubicBezTo>
                    <a:pt x="219954" y="595980"/>
                    <a:pt x="372347" y="348166"/>
                    <a:pt x="458502" y="71169"/>
                  </a:cubicBezTo>
                  <a:lnTo>
                    <a:pt x="476802" y="0"/>
                  </a:ln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37" name="Freeform 41">
              <a:extLst>
                <a:ext uri="{FF2B5EF4-FFF2-40B4-BE49-F238E27FC236}">
                  <a16:creationId xmlns:a16="http://schemas.microsoft.com/office/drawing/2014/main" id="{76A4FF36-CF9E-A94E-125B-A31CFD1A5895}"/>
                </a:ext>
              </a:extLst>
            </p:cNvPr>
            <p:cNvSpPr/>
            <p:nvPr/>
          </p:nvSpPr>
          <p:spPr>
            <a:xfrm>
              <a:off x="6245228" y="1284309"/>
              <a:ext cx="2437814" cy="2819780"/>
            </a:xfrm>
            <a:custGeom>
              <a:avLst/>
              <a:gdLst>
                <a:gd name="connsiteX0" fmla="*/ 1231172 w 3000387"/>
                <a:gd name="connsiteY0" fmla="*/ 0 h 3470498"/>
                <a:gd name="connsiteX1" fmla="*/ 3000387 w 3000387"/>
                <a:gd name="connsiteY1" fmla="*/ 1769215 h 3470498"/>
                <a:gd name="connsiteX2" fmla="*/ 1757282 w 3000387"/>
                <a:gd name="connsiteY2" fmla="*/ 3458890 h 3470498"/>
                <a:gd name="connsiteX3" fmla="*/ 1712137 w 3000387"/>
                <a:gd name="connsiteY3" fmla="*/ 3470498 h 3470498"/>
                <a:gd name="connsiteX4" fmla="*/ 1697088 w 3000387"/>
                <a:gd name="connsiteY4" fmla="*/ 3411969 h 3470498"/>
                <a:gd name="connsiteX5" fmla="*/ 533523 w 3000387"/>
                <a:gd name="connsiteY5" fmla="*/ 2248404 h 3470498"/>
                <a:gd name="connsiteX6" fmla="*/ 491629 w 3000387"/>
                <a:gd name="connsiteY6" fmla="*/ 2237632 h 3470498"/>
                <a:gd name="connsiteX7" fmla="*/ 516925 w 3000387"/>
                <a:gd name="connsiteY7" fmla="*/ 2139249 h 3470498"/>
                <a:gd name="connsiteX8" fmla="*/ 552869 w 3000387"/>
                <a:gd name="connsiteY8" fmla="*/ 1782691 h 3470498"/>
                <a:gd name="connsiteX9" fmla="*/ 34678 w 3000387"/>
                <a:gd name="connsiteY9" fmla="*/ 531667 h 3470498"/>
                <a:gd name="connsiteX10" fmla="*/ 0 w 3000387"/>
                <a:gd name="connsiteY10" fmla="*/ 500149 h 3470498"/>
                <a:gd name="connsiteX11" fmla="*/ 105787 w 3000387"/>
                <a:gd name="connsiteY11" fmla="*/ 404003 h 3470498"/>
                <a:gd name="connsiteX12" fmla="*/ 1231172 w 3000387"/>
                <a:gd name="connsiteY12" fmla="*/ 0 h 347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00387" h="3470498">
                  <a:moveTo>
                    <a:pt x="1231172" y="0"/>
                  </a:moveTo>
                  <a:cubicBezTo>
                    <a:pt x="2208282" y="0"/>
                    <a:pt x="3000387" y="792105"/>
                    <a:pt x="3000387" y="1769215"/>
                  </a:cubicBezTo>
                  <a:cubicBezTo>
                    <a:pt x="3000387" y="2563117"/>
                    <a:pt x="2477474" y="3234887"/>
                    <a:pt x="1757282" y="3458890"/>
                  </a:cubicBezTo>
                  <a:lnTo>
                    <a:pt x="1712137" y="3470498"/>
                  </a:lnTo>
                  <a:lnTo>
                    <a:pt x="1697088" y="3411969"/>
                  </a:lnTo>
                  <a:cubicBezTo>
                    <a:pt x="1524778" y="2857975"/>
                    <a:pt x="1087517" y="2420715"/>
                    <a:pt x="533523" y="2248404"/>
                  </a:cubicBezTo>
                  <a:lnTo>
                    <a:pt x="491629" y="2237632"/>
                  </a:lnTo>
                  <a:lnTo>
                    <a:pt x="516925" y="2139249"/>
                  </a:lnTo>
                  <a:cubicBezTo>
                    <a:pt x="540493" y="2024078"/>
                    <a:pt x="552869" y="1904830"/>
                    <a:pt x="552869" y="1782691"/>
                  </a:cubicBezTo>
                  <a:cubicBezTo>
                    <a:pt x="552869" y="1294136"/>
                    <a:pt x="354843" y="851832"/>
                    <a:pt x="34678" y="531667"/>
                  </a:cubicBezTo>
                  <a:lnTo>
                    <a:pt x="0" y="500149"/>
                  </a:lnTo>
                  <a:lnTo>
                    <a:pt x="105787" y="404003"/>
                  </a:lnTo>
                  <a:cubicBezTo>
                    <a:pt x="411612" y="151614"/>
                    <a:pt x="803686" y="0"/>
                    <a:pt x="1231172"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63"/>
            </a:p>
          </p:txBody>
        </p:sp>
        <p:sp>
          <p:nvSpPr>
            <p:cNvPr id="38" name="Freeform 40">
              <a:extLst>
                <a:ext uri="{FF2B5EF4-FFF2-40B4-BE49-F238E27FC236}">
                  <a16:creationId xmlns:a16="http://schemas.microsoft.com/office/drawing/2014/main" id="{DE96D0A6-1270-2DF1-7CF4-73106B71CA4D}"/>
                </a:ext>
              </a:extLst>
            </p:cNvPr>
            <p:cNvSpPr/>
            <p:nvPr/>
          </p:nvSpPr>
          <p:spPr>
            <a:xfrm>
              <a:off x="3758396" y="1295258"/>
              <a:ext cx="2425768" cy="2819100"/>
            </a:xfrm>
            <a:custGeom>
              <a:avLst/>
              <a:gdLst>
                <a:gd name="connsiteX0" fmla="*/ 1769215 w 2985561"/>
                <a:gd name="connsiteY0" fmla="*/ 0 h 3469662"/>
                <a:gd name="connsiteX1" fmla="*/ 2894600 w 2985561"/>
                <a:gd name="connsiteY1" fmla="*/ 404003 h 3469662"/>
                <a:gd name="connsiteX2" fmla="*/ 2985561 w 2985561"/>
                <a:gd name="connsiteY2" fmla="*/ 486673 h 3469662"/>
                <a:gd name="connsiteX3" fmla="*/ 2965709 w 2985561"/>
                <a:gd name="connsiteY3" fmla="*/ 504715 h 3469662"/>
                <a:gd name="connsiteX4" fmla="*/ 2447518 w 2985561"/>
                <a:gd name="connsiteY4" fmla="*/ 1755739 h 3469662"/>
                <a:gd name="connsiteX5" fmla="*/ 2483462 w 2985561"/>
                <a:gd name="connsiteY5" fmla="*/ 2112297 h 3469662"/>
                <a:gd name="connsiteX6" fmla="*/ 2512009 w 2985561"/>
                <a:gd name="connsiteY6" fmla="*/ 2223320 h 3469662"/>
                <a:gd name="connsiteX7" fmla="*/ 2466864 w 2985561"/>
                <a:gd name="connsiteY7" fmla="*/ 2234928 h 3469662"/>
                <a:gd name="connsiteX8" fmla="*/ 1303299 w 2985561"/>
                <a:gd name="connsiteY8" fmla="*/ 3398493 h 3469662"/>
                <a:gd name="connsiteX9" fmla="*/ 1285000 w 2985561"/>
                <a:gd name="connsiteY9" fmla="*/ 3469662 h 3469662"/>
                <a:gd name="connsiteX10" fmla="*/ 1243105 w 2985561"/>
                <a:gd name="connsiteY10" fmla="*/ 3458890 h 3469662"/>
                <a:gd name="connsiteX11" fmla="*/ 0 w 2985561"/>
                <a:gd name="connsiteY11" fmla="*/ 1769215 h 3469662"/>
                <a:gd name="connsiteX12" fmla="*/ 1769215 w 2985561"/>
                <a:gd name="connsiteY12" fmla="*/ 0 h 346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5561" h="3469662">
                  <a:moveTo>
                    <a:pt x="1769215" y="0"/>
                  </a:moveTo>
                  <a:cubicBezTo>
                    <a:pt x="2196701" y="0"/>
                    <a:pt x="2588775" y="151614"/>
                    <a:pt x="2894600" y="404003"/>
                  </a:cubicBezTo>
                  <a:lnTo>
                    <a:pt x="2985561" y="486673"/>
                  </a:lnTo>
                  <a:lnTo>
                    <a:pt x="2965709" y="504715"/>
                  </a:lnTo>
                  <a:cubicBezTo>
                    <a:pt x="2645544" y="824880"/>
                    <a:pt x="2447518" y="1267184"/>
                    <a:pt x="2447518" y="1755739"/>
                  </a:cubicBezTo>
                  <a:cubicBezTo>
                    <a:pt x="2447518" y="1877878"/>
                    <a:pt x="2459895" y="1997126"/>
                    <a:pt x="2483462" y="2112297"/>
                  </a:cubicBezTo>
                  <a:lnTo>
                    <a:pt x="2512009" y="2223320"/>
                  </a:lnTo>
                  <a:lnTo>
                    <a:pt x="2466864" y="2234928"/>
                  </a:lnTo>
                  <a:cubicBezTo>
                    <a:pt x="1912870" y="2407239"/>
                    <a:pt x="1475610" y="2844499"/>
                    <a:pt x="1303299" y="3398493"/>
                  </a:cubicBezTo>
                  <a:lnTo>
                    <a:pt x="1285000" y="3469662"/>
                  </a:lnTo>
                  <a:lnTo>
                    <a:pt x="1243105" y="3458890"/>
                  </a:lnTo>
                  <a:cubicBezTo>
                    <a:pt x="522913" y="3234887"/>
                    <a:pt x="0" y="2563117"/>
                    <a:pt x="0" y="1769215"/>
                  </a:cubicBezTo>
                  <a:cubicBezTo>
                    <a:pt x="0" y="792105"/>
                    <a:pt x="792105" y="0"/>
                    <a:pt x="1769215" y="0"/>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63"/>
            </a:p>
          </p:txBody>
        </p:sp>
        <p:sp>
          <p:nvSpPr>
            <p:cNvPr id="39" name="Freeform 39">
              <a:extLst>
                <a:ext uri="{FF2B5EF4-FFF2-40B4-BE49-F238E27FC236}">
                  <a16:creationId xmlns:a16="http://schemas.microsoft.com/office/drawing/2014/main" id="{B4D6302E-18F3-0648-13D4-51779BF0592A}"/>
                </a:ext>
              </a:extLst>
            </p:cNvPr>
            <p:cNvSpPr/>
            <p:nvPr/>
          </p:nvSpPr>
          <p:spPr>
            <a:xfrm>
              <a:off x="5829935" y="3046512"/>
              <a:ext cx="784210" cy="717351"/>
            </a:xfrm>
            <a:custGeom>
              <a:avLst/>
              <a:gdLst>
                <a:gd name="connsiteX0" fmla="*/ 480965 w 965181"/>
                <a:gd name="connsiteY0" fmla="*/ 0 h 882893"/>
                <a:gd name="connsiteX1" fmla="*/ 837523 w 965181"/>
                <a:gd name="connsiteY1" fmla="*/ 35944 h 882893"/>
                <a:gd name="connsiteX2" fmla="*/ 965181 w 965181"/>
                <a:gd name="connsiteY2" fmla="*/ 68768 h 882893"/>
                <a:gd name="connsiteX3" fmla="*/ 946881 w 965181"/>
                <a:gd name="connsiteY3" fmla="*/ 139937 h 882893"/>
                <a:gd name="connsiteX4" fmla="*/ 508230 w 965181"/>
                <a:gd name="connsiteY4" fmla="*/ 864851 h 882893"/>
                <a:gd name="connsiteX5" fmla="*/ 488379 w 965181"/>
                <a:gd name="connsiteY5" fmla="*/ 882893 h 882893"/>
                <a:gd name="connsiteX6" fmla="*/ 453700 w 965181"/>
                <a:gd name="connsiteY6" fmla="*/ 851375 h 882893"/>
                <a:gd name="connsiteX7" fmla="*/ 15049 w 965181"/>
                <a:gd name="connsiteY7" fmla="*/ 126461 h 882893"/>
                <a:gd name="connsiteX8" fmla="*/ 0 w 965181"/>
                <a:gd name="connsiteY8" fmla="*/ 67932 h 882893"/>
                <a:gd name="connsiteX9" fmla="*/ 124407 w 965181"/>
                <a:gd name="connsiteY9" fmla="*/ 35944 h 882893"/>
                <a:gd name="connsiteX10" fmla="*/ 480965 w 965181"/>
                <a:gd name="connsiteY10" fmla="*/ 0 h 88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181" h="882893">
                  <a:moveTo>
                    <a:pt x="480965" y="0"/>
                  </a:moveTo>
                  <a:cubicBezTo>
                    <a:pt x="603104" y="0"/>
                    <a:pt x="722352" y="12377"/>
                    <a:pt x="837523" y="35944"/>
                  </a:cubicBezTo>
                  <a:lnTo>
                    <a:pt x="965181" y="68768"/>
                  </a:lnTo>
                  <a:lnTo>
                    <a:pt x="946881" y="139937"/>
                  </a:lnTo>
                  <a:cubicBezTo>
                    <a:pt x="860726" y="416934"/>
                    <a:pt x="708333" y="664748"/>
                    <a:pt x="508230" y="864851"/>
                  </a:cubicBezTo>
                  <a:lnTo>
                    <a:pt x="488379" y="882893"/>
                  </a:lnTo>
                  <a:lnTo>
                    <a:pt x="453700" y="851375"/>
                  </a:lnTo>
                  <a:cubicBezTo>
                    <a:pt x="253597" y="651272"/>
                    <a:pt x="101205" y="403458"/>
                    <a:pt x="15049" y="126461"/>
                  </a:cubicBezTo>
                  <a:lnTo>
                    <a:pt x="0" y="67932"/>
                  </a:lnTo>
                  <a:lnTo>
                    <a:pt x="124407" y="35944"/>
                  </a:lnTo>
                  <a:cubicBezTo>
                    <a:pt x="239578" y="12377"/>
                    <a:pt x="358826" y="0"/>
                    <a:pt x="480965" y="0"/>
                  </a:cubicBez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463"/>
            </a:p>
          </p:txBody>
        </p:sp>
        <p:sp>
          <p:nvSpPr>
            <p:cNvPr id="40" name="Freeform 38">
              <a:extLst>
                <a:ext uri="{FF2B5EF4-FFF2-40B4-BE49-F238E27FC236}">
                  <a16:creationId xmlns:a16="http://schemas.microsoft.com/office/drawing/2014/main" id="{2D0BC562-D40D-7960-D001-C9CF23C4AC7C}"/>
                </a:ext>
              </a:extLst>
            </p:cNvPr>
            <p:cNvSpPr/>
            <p:nvPr/>
          </p:nvSpPr>
          <p:spPr>
            <a:xfrm>
              <a:off x="4783231" y="3794395"/>
              <a:ext cx="2874974" cy="2157624"/>
            </a:xfrm>
            <a:custGeom>
              <a:avLst/>
              <a:gdLst>
                <a:gd name="connsiteX0" fmla="*/ 1776629 w 3538430"/>
                <a:gd name="connsiteY0" fmla="*/ 0 h 2655537"/>
                <a:gd name="connsiteX1" fmla="*/ 1867589 w 3538430"/>
                <a:gd name="connsiteY1" fmla="*/ 82670 h 2655537"/>
                <a:gd name="connsiteX2" fmla="*/ 2992974 w 3538430"/>
                <a:gd name="connsiteY2" fmla="*/ 486673 h 2655537"/>
                <a:gd name="connsiteX3" fmla="*/ 3349532 w 3538430"/>
                <a:gd name="connsiteY3" fmla="*/ 450729 h 2655537"/>
                <a:gd name="connsiteX4" fmla="*/ 3473939 w 3538430"/>
                <a:gd name="connsiteY4" fmla="*/ 418741 h 2655537"/>
                <a:gd name="connsiteX5" fmla="*/ 3502486 w 3538430"/>
                <a:gd name="connsiteY5" fmla="*/ 529764 h 2655537"/>
                <a:gd name="connsiteX6" fmla="*/ 3538430 w 3538430"/>
                <a:gd name="connsiteY6" fmla="*/ 886322 h 2655537"/>
                <a:gd name="connsiteX7" fmla="*/ 1769215 w 3538430"/>
                <a:gd name="connsiteY7" fmla="*/ 2655537 h 2655537"/>
                <a:gd name="connsiteX8" fmla="*/ 0 w 3538430"/>
                <a:gd name="connsiteY8" fmla="*/ 886322 h 2655537"/>
                <a:gd name="connsiteX9" fmla="*/ 35944 w 3538430"/>
                <a:gd name="connsiteY9" fmla="*/ 529764 h 2655537"/>
                <a:gd name="connsiteX10" fmla="*/ 61241 w 3538430"/>
                <a:gd name="connsiteY10" fmla="*/ 431381 h 2655537"/>
                <a:gd name="connsiteX11" fmla="*/ 188898 w 3538430"/>
                <a:gd name="connsiteY11" fmla="*/ 464205 h 2655537"/>
                <a:gd name="connsiteX12" fmla="*/ 545456 w 3538430"/>
                <a:gd name="connsiteY12" fmla="*/ 500149 h 2655537"/>
                <a:gd name="connsiteX13" fmla="*/ 1670841 w 3538430"/>
                <a:gd name="connsiteY13" fmla="*/ 96146 h 2655537"/>
                <a:gd name="connsiteX14" fmla="*/ 1776629 w 3538430"/>
                <a:gd name="connsiteY14" fmla="*/ 0 h 265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8430" h="2655537">
                  <a:moveTo>
                    <a:pt x="1776629" y="0"/>
                  </a:moveTo>
                  <a:lnTo>
                    <a:pt x="1867589" y="82670"/>
                  </a:lnTo>
                  <a:cubicBezTo>
                    <a:pt x="2173414" y="335059"/>
                    <a:pt x="2565488" y="486673"/>
                    <a:pt x="2992974" y="486673"/>
                  </a:cubicBezTo>
                  <a:cubicBezTo>
                    <a:pt x="3115113" y="486673"/>
                    <a:pt x="3234361" y="474296"/>
                    <a:pt x="3349532" y="450729"/>
                  </a:cubicBezTo>
                  <a:lnTo>
                    <a:pt x="3473939" y="418741"/>
                  </a:lnTo>
                  <a:lnTo>
                    <a:pt x="3502486" y="529764"/>
                  </a:lnTo>
                  <a:cubicBezTo>
                    <a:pt x="3526053" y="644935"/>
                    <a:pt x="3538430" y="764183"/>
                    <a:pt x="3538430" y="886322"/>
                  </a:cubicBezTo>
                  <a:cubicBezTo>
                    <a:pt x="3538430" y="1863432"/>
                    <a:pt x="2746325" y="2655537"/>
                    <a:pt x="1769215" y="2655537"/>
                  </a:cubicBezTo>
                  <a:cubicBezTo>
                    <a:pt x="792105" y="2655537"/>
                    <a:pt x="0" y="1863432"/>
                    <a:pt x="0" y="886322"/>
                  </a:cubicBezTo>
                  <a:cubicBezTo>
                    <a:pt x="0" y="764183"/>
                    <a:pt x="12377" y="644935"/>
                    <a:pt x="35944" y="529764"/>
                  </a:cubicBezTo>
                  <a:lnTo>
                    <a:pt x="61241" y="431381"/>
                  </a:lnTo>
                  <a:lnTo>
                    <a:pt x="188898" y="464205"/>
                  </a:lnTo>
                  <a:cubicBezTo>
                    <a:pt x="304069" y="487772"/>
                    <a:pt x="423317" y="500149"/>
                    <a:pt x="545456" y="500149"/>
                  </a:cubicBezTo>
                  <a:cubicBezTo>
                    <a:pt x="972942" y="500149"/>
                    <a:pt x="1365016" y="348535"/>
                    <a:pt x="1670841" y="96146"/>
                  </a:cubicBezTo>
                  <a:lnTo>
                    <a:pt x="1776629" y="0"/>
                  </a:ln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41" name="Rectangle 40">
              <a:extLst>
                <a:ext uri="{FF2B5EF4-FFF2-40B4-BE49-F238E27FC236}">
                  <a16:creationId xmlns:a16="http://schemas.microsoft.com/office/drawing/2014/main" id="{18888BD9-C2F6-2199-E05D-4712A708BA48}"/>
                </a:ext>
              </a:extLst>
            </p:cNvPr>
            <p:cNvSpPr/>
            <p:nvPr/>
          </p:nvSpPr>
          <p:spPr>
            <a:xfrm>
              <a:off x="3840745" y="2140755"/>
              <a:ext cx="1962991" cy="1470271"/>
            </a:xfrm>
            <a:prstGeom prst="rect">
              <a:avLst/>
            </a:prstGeom>
          </p:spPr>
          <p:txBody>
            <a:bodyPr wrap="square">
              <a:spAutoFit/>
            </a:bodyPr>
            <a:lstStyle/>
            <a:p>
              <a:pPr lvl="0" algn="ctr"/>
              <a:r>
                <a:rPr lang="es-ES" sz="1950" dirty="0">
                  <a:solidFill>
                    <a:schemeClr val="bg1"/>
                  </a:solidFill>
                  <a:effectLst>
                    <a:outerShdw blurRad="38100" dist="38100" dir="2700000" algn="tl">
                      <a:srgbClr val="000000">
                        <a:alpha val="43137"/>
                      </a:srgbClr>
                    </a:outerShdw>
                  </a:effectLst>
                </a:rPr>
                <a:t>PROGRAMACIÓN INFORMÁTICA Y HABILIDADES DE BASES DE DATOS
</a:t>
              </a:r>
              <a:endParaRPr lang="es-ES_tradnl" sz="1950" dirty="0">
                <a:solidFill>
                  <a:schemeClr val="bg1"/>
                </a:solidFill>
                <a:effectLst>
                  <a:outerShdw blurRad="38100" dist="38100" dir="2700000" algn="tl">
                    <a:srgbClr val="000000">
                      <a:alpha val="43137"/>
                    </a:srgbClr>
                  </a:outerShdw>
                </a:effectLst>
              </a:endParaRPr>
            </a:p>
          </p:txBody>
        </p:sp>
        <p:sp>
          <p:nvSpPr>
            <p:cNvPr id="42" name="Rectangle 41">
              <a:extLst>
                <a:ext uri="{FF2B5EF4-FFF2-40B4-BE49-F238E27FC236}">
                  <a16:creationId xmlns:a16="http://schemas.microsoft.com/office/drawing/2014/main" id="{7DAF2360-30D8-7E7A-5BCB-9632FB9A057A}"/>
                </a:ext>
              </a:extLst>
            </p:cNvPr>
            <p:cNvSpPr/>
            <p:nvPr/>
          </p:nvSpPr>
          <p:spPr>
            <a:xfrm>
              <a:off x="6690100" y="2185348"/>
              <a:ext cx="1922411" cy="1193263"/>
            </a:xfrm>
            <a:prstGeom prst="rect">
              <a:avLst/>
            </a:prstGeom>
          </p:spPr>
          <p:txBody>
            <a:bodyPr wrap="square">
              <a:spAutoFit/>
            </a:bodyPr>
            <a:lstStyle/>
            <a:p>
              <a:pPr lvl="0" algn="ctr"/>
              <a:r>
                <a:rPr lang="es-ES" sz="1950" dirty="0">
                  <a:solidFill>
                    <a:schemeClr val="bg1"/>
                  </a:solidFill>
                  <a:effectLst>
                    <a:outerShdw blurRad="38100" dist="38100" dir="2700000" algn="tl">
                      <a:srgbClr val="000000">
                        <a:alpha val="43137"/>
                      </a:srgbClr>
                    </a:outerShdw>
                  </a:effectLst>
                </a:rPr>
                <a:t>CONOCIMIENTOS DE MATEMÁTICAS Y ESTADÍSTICA
</a:t>
              </a:r>
              <a:endParaRPr lang="es-ES_tradnl" sz="1950" dirty="0">
                <a:solidFill>
                  <a:schemeClr val="bg1"/>
                </a:solidFill>
                <a:effectLst>
                  <a:outerShdw blurRad="38100" dist="38100" dir="2700000" algn="tl">
                    <a:srgbClr val="000000">
                      <a:alpha val="43137"/>
                    </a:srgbClr>
                  </a:outerShdw>
                </a:effectLst>
              </a:endParaRPr>
            </a:p>
          </p:txBody>
        </p:sp>
        <p:sp>
          <p:nvSpPr>
            <p:cNvPr id="43" name="Rectangle 42">
              <a:extLst>
                <a:ext uri="{FF2B5EF4-FFF2-40B4-BE49-F238E27FC236}">
                  <a16:creationId xmlns:a16="http://schemas.microsoft.com/office/drawing/2014/main" id="{14A58271-06EE-5788-820D-D345279FC5C6}"/>
                </a:ext>
              </a:extLst>
            </p:cNvPr>
            <p:cNvSpPr/>
            <p:nvPr/>
          </p:nvSpPr>
          <p:spPr>
            <a:xfrm>
              <a:off x="5493870" y="4505423"/>
              <a:ext cx="1502716" cy="916255"/>
            </a:xfrm>
            <a:prstGeom prst="rect">
              <a:avLst/>
            </a:prstGeom>
          </p:spPr>
          <p:txBody>
            <a:bodyPr wrap="square">
              <a:spAutoFit/>
            </a:bodyPr>
            <a:lstStyle/>
            <a:p>
              <a:pPr lvl="0" algn="ctr"/>
              <a:r>
                <a:rPr lang="es-ES_tradnl" sz="1950" dirty="0">
                  <a:solidFill>
                    <a:schemeClr val="bg1"/>
                  </a:solidFill>
                  <a:effectLst>
                    <a:outerShdw blurRad="38100" dist="38100" dir="2700000" algn="tl">
                      <a:srgbClr val="000000">
                        <a:alpha val="43137"/>
                      </a:srgbClr>
                    </a:outerShdw>
                  </a:effectLst>
                </a:rPr>
                <a:t>EXPERIENCIA EN EL DOMINIO
</a:t>
              </a:r>
            </a:p>
          </p:txBody>
        </p:sp>
        <p:sp>
          <p:nvSpPr>
            <p:cNvPr id="44" name="TextBox 43">
              <a:extLst>
                <a:ext uri="{FF2B5EF4-FFF2-40B4-BE49-F238E27FC236}">
                  <a16:creationId xmlns:a16="http://schemas.microsoft.com/office/drawing/2014/main" id="{6F538605-DBE2-BB01-D537-7FE47677EE00}"/>
                </a:ext>
              </a:extLst>
            </p:cNvPr>
            <p:cNvSpPr txBox="1"/>
            <p:nvPr/>
          </p:nvSpPr>
          <p:spPr>
            <a:xfrm>
              <a:off x="6338228" y="3578902"/>
              <a:ext cx="1080276" cy="596632"/>
            </a:xfrm>
            <a:prstGeom prst="rect">
              <a:avLst/>
            </a:prstGeom>
            <a:noFill/>
          </p:spPr>
          <p:txBody>
            <a:bodyPr wrap="square" rtlCol="0">
              <a:spAutoFit/>
            </a:bodyPr>
            <a:lstStyle/>
            <a:p>
              <a:pPr algn="ctr"/>
              <a:r>
                <a:rPr lang="es-ES_tradnl" sz="1200" b="1" dirty="0">
                  <a:solidFill>
                    <a:schemeClr val="bg1"/>
                  </a:solidFill>
                  <a:effectLst>
                    <a:outerShdw blurRad="38100" dist="38100" dir="2700000" algn="tl">
                      <a:srgbClr val="000000">
                        <a:alpha val="43137"/>
                      </a:srgbClr>
                    </a:outerShdw>
                  </a:effectLst>
                </a:rPr>
                <a:t>INVESTIGACIÓN TRADICIONAL 
</a:t>
              </a:r>
            </a:p>
          </p:txBody>
        </p:sp>
        <p:sp>
          <p:nvSpPr>
            <p:cNvPr id="45" name="TextBox 44">
              <a:extLst>
                <a:ext uri="{FF2B5EF4-FFF2-40B4-BE49-F238E27FC236}">
                  <a16:creationId xmlns:a16="http://schemas.microsoft.com/office/drawing/2014/main" id="{19645F63-B788-9BBB-464F-F34D92A704F7}"/>
                </a:ext>
              </a:extLst>
            </p:cNvPr>
            <p:cNvSpPr txBox="1"/>
            <p:nvPr/>
          </p:nvSpPr>
          <p:spPr>
            <a:xfrm>
              <a:off x="5045736" y="3636256"/>
              <a:ext cx="944166" cy="284111"/>
            </a:xfrm>
            <a:prstGeom prst="rect">
              <a:avLst/>
            </a:prstGeom>
            <a:noFill/>
          </p:spPr>
          <p:txBody>
            <a:bodyPr wrap="square" rtlCol="0">
              <a:spAutoFit/>
            </a:bodyPr>
            <a:lstStyle/>
            <a:p>
              <a:pPr algn="ctr"/>
              <a:r>
                <a:rPr lang="es-ES_tradnl" sz="1400" b="1" dirty="0">
                  <a:solidFill>
                    <a:schemeClr val="bg1"/>
                  </a:solidFill>
                  <a:effectLst>
                    <a:outerShdw blurRad="38100" dist="38100" dir="2700000" algn="tl">
                      <a:srgbClr val="000000">
                        <a:alpha val="43137"/>
                      </a:srgbClr>
                    </a:outerShdw>
                  </a:effectLst>
                </a:rPr>
                <a:t>HACKING!</a:t>
              </a:r>
            </a:p>
          </p:txBody>
        </p:sp>
        <p:sp>
          <p:nvSpPr>
            <p:cNvPr id="46" name="TextBox 45">
              <a:extLst>
                <a:ext uri="{FF2B5EF4-FFF2-40B4-BE49-F238E27FC236}">
                  <a16:creationId xmlns:a16="http://schemas.microsoft.com/office/drawing/2014/main" id="{F744C1ED-23B0-F9F8-29A6-E0C1D5427D18}"/>
                </a:ext>
              </a:extLst>
            </p:cNvPr>
            <p:cNvSpPr txBox="1"/>
            <p:nvPr/>
          </p:nvSpPr>
          <p:spPr>
            <a:xfrm>
              <a:off x="5775940" y="2311802"/>
              <a:ext cx="944166" cy="653453"/>
            </a:xfrm>
            <a:prstGeom prst="rect">
              <a:avLst/>
            </a:prstGeom>
            <a:noFill/>
          </p:spPr>
          <p:txBody>
            <a:bodyPr wrap="square" rtlCol="0">
              <a:spAutoFit/>
            </a:bodyPr>
            <a:lstStyle/>
            <a:p>
              <a:pPr algn="ctr"/>
              <a:r>
                <a:rPr lang="es-ES_tradnl" sz="1200" b="1" dirty="0">
                  <a:solidFill>
                    <a:schemeClr val="bg1"/>
                  </a:solidFill>
                  <a:effectLst>
                    <a:outerShdw blurRad="38100" dist="38100" dir="2700000" algn="tl">
                      <a:srgbClr val="000000">
                        <a:alpha val="43137"/>
                      </a:srgbClr>
                    </a:outerShdw>
                  </a:effectLst>
                </a:rPr>
                <a:t>¡APRENDIZAJE AUTOMÁTICO!</a:t>
              </a:r>
              <a:r>
                <a:rPr lang="es-ES_tradnl" sz="1400" b="1" dirty="0">
                  <a:solidFill>
                    <a:schemeClr val="bg1"/>
                  </a:solidFill>
                  <a:effectLst>
                    <a:outerShdw blurRad="38100" dist="38100" dir="2700000" algn="tl">
                      <a:srgbClr val="000000">
                        <a:alpha val="43137"/>
                      </a:srgbClr>
                    </a:outerShdw>
                  </a:effectLst>
                </a:rPr>
                <a:t>
</a:t>
              </a:r>
            </a:p>
          </p:txBody>
        </p:sp>
        <p:sp>
          <p:nvSpPr>
            <p:cNvPr id="47" name="TextBox 46">
              <a:extLst>
                <a:ext uri="{FF2B5EF4-FFF2-40B4-BE49-F238E27FC236}">
                  <a16:creationId xmlns:a16="http://schemas.microsoft.com/office/drawing/2014/main" id="{729794E2-696D-0515-8F82-840DE2A5454A}"/>
                </a:ext>
              </a:extLst>
            </p:cNvPr>
            <p:cNvSpPr txBox="1"/>
            <p:nvPr/>
          </p:nvSpPr>
          <p:spPr>
            <a:xfrm>
              <a:off x="5748635" y="3065076"/>
              <a:ext cx="944166" cy="681865"/>
            </a:xfrm>
            <a:prstGeom prst="rect">
              <a:avLst/>
            </a:prstGeom>
            <a:noFill/>
          </p:spPr>
          <p:txBody>
            <a:bodyPr wrap="square" rtlCol="0">
              <a:spAutoFit/>
            </a:bodyPr>
            <a:lstStyle/>
            <a:p>
              <a:pPr algn="ctr"/>
              <a:r>
                <a:rPr lang="es-ES_tradnl" sz="1400" b="1" dirty="0">
                  <a:solidFill>
                    <a:srgbClr val="000000"/>
                  </a:solidFill>
                  <a:effectLst>
                    <a:outerShdw blurRad="38100" dist="38100" dir="2700000" algn="tl">
                      <a:srgbClr val="000000">
                        <a:alpha val="43137"/>
                      </a:srgbClr>
                    </a:outerShdw>
                  </a:effectLst>
                </a:rPr>
                <a:t>CIENCIA DE DATOS
</a:t>
              </a:r>
            </a:p>
          </p:txBody>
        </p:sp>
      </p:grpSp>
      <p:sp>
        <p:nvSpPr>
          <p:cNvPr id="48" name="TextBox 47">
            <a:extLst>
              <a:ext uri="{FF2B5EF4-FFF2-40B4-BE49-F238E27FC236}">
                <a16:creationId xmlns:a16="http://schemas.microsoft.com/office/drawing/2014/main" id="{B4A4368E-1EFD-642A-FBB0-67E3DA8F6382}"/>
              </a:ext>
            </a:extLst>
          </p:cNvPr>
          <p:cNvSpPr txBox="1"/>
          <p:nvPr/>
        </p:nvSpPr>
        <p:spPr>
          <a:xfrm>
            <a:off x="70280" y="6189672"/>
            <a:ext cx="4381799"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_tradnl" sz="1400" b="0" i="1" u="none" strike="noStrike" kern="0" cap="none" spc="0" normalizeH="0" baseline="0" noProof="0" dirty="0" err="1">
                <a:ln>
                  <a:noFill/>
                </a:ln>
                <a:solidFill>
                  <a:prstClr val="black"/>
                </a:solidFill>
                <a:effectLst/>
                <a:uLnTx/>
                <a:uFillTx/>
              </a:rPr>
              <a:t>Adapted</a:t>
            </a:r>
            <a:r>
              <a:rPr kumimoji="0" lang="es-ES_tradnl" sz="1400" b="0" i="1" u="none" strike="noStrike" kern="0" cap="none" spc="0" normalizeH="0" baseline="0" noProof="0" dirty="0">
                <a:ln>
                  <a:noFill/>
                </a:ln>
                <a:solidFill>
                  <a:prstClr val="black"/>
                </a:solidFill>
                <a:effectLst/>
                <a:uLnTx/>
                <a:uFillTx/>
              </a:rPr>
              <a:t> </a:t>
            </a:r>
            <a:r>
              <a:rPr kumimoji="0" lang="es-ES_tradnl" sz="1400" b="0" i="1" u="none" strike="noStrike" kern="0" cap="none" spc="0" normalizeH="0" baseline="0" noProof="0" dirty="0" err="1">
                <a:ln>
                  <a:noFill/>
                </a:ln>
                <a:solidFill>
                  <a:prstClr val="black"/>
                </a:solidFill>
                <a:effectLst/>
                <a:uLnTx/>
                <a:uFillTx/>
              </a:rPr>
              <a:t>from</a:t>
            </a:r>
            <a:r>
              <a:rPr kumimoji="0" lang="es-ES_tradnl" sz="1400" b="0" i="1" u="none" strike="noStrike" kern="0" cap="none" spc="0" normalizeH="0" baseline="0" noProof="0" dirty="0">
                <a:ln>
                  <a:noFill/>
                </a:ln>
                <a:solidFill>
                  <a:prstClr val="black"/>
                </a:solidFill>
                <a:effectLst/>
                <a:uLnTx/>
                <a:uFillTx/>
              </a:rPr>
              <a:t> John Hopkins Data </a:t>
            </a:r>
            <a:r>
              <a:rPr kumimoji="0" lang="es-ES_tradnl" sz="1400" b="0" i="1" u="none" strike="noStrike" kern="0" cap="none" spc="0" normalizeH="0" baseline="0" noProof="0" dirty="0" err="1">
                <a:ln>
                  <a:noFill/>
                </a:ln>
                <a:solidFill>
                  <a:prstClr val="black"/>
                </a:solidFill>
                <a:effectLst/>
                <a:uLnTx/>
                <a:uFillTx/>
              </a:rPr>
              <a:t>Science</a:t>
            </a:r>
            <a:r>
              <a:rPr kumimoji="0" lang="es-ES_tradnl" sz="1400" b="0" i="1" u="none" strike="noStrike" kern="0" cap="none" spc="0" normalizeH="0" baseline="0" noProof="0" dirty="0">
                <a:ln>
                  <a:noFill/>
                </a:ln>
                <a:solidFill>
                  <a:prstClr val="black"/>
                </a:solidFill>
                <a:effectLst/>
                <a:uLnTx/>
                <a:uFillTx/>
              </a:rPr>
              <a:t> </a:t>
            </a:r>
            <a:r>
              <a:rPr kumimoji="0" lang="es-ES_tradnl" sz="1400" b="0" i="1" u="none" strike="noStrike" kern="0" cap="none" spc="0" normalizeH="0" baseline="0" noProof="0" dirty="0" err="1">
                <a:ln>
                  <a:noFill/>
                </a:ln>
                <a:solidFill>
                  <a:prstClr val="black"/>
                </a:solidFill>
                <a:effectLst/>
                <a:uLnTx/>
                <a:uFillTx/>
              </a:rPr>
              <a:t>Toolkit</a:t>
            </a:r>
            <a:endParaRPr kumimoji="0" lang="es-ES_tradnl" sz="1400" b="0" i="1"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6063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8E58228-30CF-E839-4EF4-84425E14ACB1}"/>
              </a:ext>
            </a:extLst>
          </p:cNvPr>
          <p:cNvSpPr txBox="1"/>
          <p:nvPr/>
        </p:nvSpPr>
        <p:spPr>
          <a:xfrm>
            <a:off x="485166" y="69671"/>
            <a:ext cx="11221666" cy="1200329"/>
          </a:xfrm>
          <a:prstGeom prst="rect">
            <a:avLst/>
          </a:prstGeom>
          <a:noFill/>
        </p:spPr>
        <p:txBody>
          <a:bodyPr wrap="square">
            <a:spAutoFit/>
          </a:bodyPr>
          <a:lstStyle/>
          <a:p>
            <a:pPr algn="ctr"/>
            <a:r>
              <a:rPr lang="es-ES" sz="3600" dirty="0">
                <a:solidFill>
                  <a:prstClr val="black"/>
                </a:solidFill>
              </a:rPr>
              <a:t>¿Quién debe liderar la estrategia de datos? </a:t>
            </a:r>
          </a:p>
          <a:p>
            <a:pPr algn="ctr"/>
            <a:r>
              <a:rPr lang="es-ES" sz="3600" dirty="0">
                <a:solidFill>
                  <a:prstClr val="black"/>
                </a:solidFill>
              </a:rPr>
              <a:t>Negocios – Compensaciones de las </a:t>
            </a:r>
            <a:r>
              <a:rPr lang="es-ES" sz="3600" dirty="0" err="1">
                <a:solidFill>
                  <a:prstClr val="black"/>
                </a:solidFill>
              </a:rPr>
              <a:t>TICs</a:t>
            </a: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B4A4368E-1EFD-642A-FBB0-67E3DA8F6382}"/>
              </a:ext>
            </a:extLst>
          </p:cNvPr>
          <p:cNvSpPr txBox="1"/>
          <p:nvPr/>
        </p:nvSpPr>
        <p:spPr>
          <a:xfrm>
            <a:off x="70280" y="6189672"/>
            <a:ext cx="4381799"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_tradnl" sz="1400" b="0" i="1" u="none" strike="noStrike" kern="0" cap="none" spc="0" normalizeH="0" baseline="0" noProof="0" dirty="0">
                <a:ln>
                  <a:noFill/>
                </a:ln>
                <a:solidFill>
                  <a:prstClr val="black"/>
                </a:solidFill>
                <a:effectLst/>
                <a:uLnTx/>
                <a:uFillTx/>
              </a:rPr>
              <a:t>Adaptado</a:t>
            </a:r>
            <a:r>
              <a:rPr kumimoji="0" lang="es-ES_tradnl" sz="1400" b="0" i="1" u="none" strike="noStrike" kern="0" cap="none" spc="0" normalizeH="0" noProof="0" dirty="0">
                <a:ln>
                  <a:noFill/>
                </a:ln>
                <a:solidFill>
                  <a:prstClr val="black"/>
                </a:solidFill>
                <a:effectLst/>
                <a:uLnTx/>
                <a:uFillTx/>
              </a:rPr>
              <a:t> de </a:t>
            </a:r>
            <a:r>
              <a:rPr kumimoji="0" lang="es-ES_tradnl" sz="1400" b="0" i="1" u="none" strike="noStrike" kern="0" cap="none" spc="0" normalizeH="0" baseline="0" noProof="0" dirty="0">
                <a:ln>
                  <a:noFill/>
                </a:ln>
                <a:solidFill>
                  <a:prstClr val="black"/>
                </a:solidFill>
                <a:effectLst/>
                <a:uLnTx/>
                <a:uFillTx/>
              </a:rPr>
              <a:t>John Hopkins Data </a:t>
            </a:r>
            <a:r>
              <a:rPr kumimoji="0" lang="es-ES_tradnl" sz="1400" b="0" i="1" u="none" strike="noStrike" kern="0" cap="none" spc="0" normalizeH="0" baseline="0" noProof="0" dirty="0" err="1">
                <a:ln>
                  <a:noFill/>
                </a:ln>
                <a:solidFill>
                  <a:prstClr val="black"/>
                </a:solidFill>
                <a:effectLst/>
                <a:uLnTx/>
                <a:uFillTx/>
              </a:rPr>
              <a:t>Science</a:t>
            </a:r>
            <a:r>
              <a:rPr kumimoji="0" lang="es-ES_tradnl" sz="1400" b="0" i="1" u="none" strike="noStrike" kern="0" cap="none" spc="0" normalizeH="0" baseline="0" noProof="0" dirty="0">
                <a:ln>
                  <a:noFill/>
                </a:ln>
                <a:solidFill>
                  <a:prstClr val="black"/>
                </a:solidFill>
                <a:effectLst/>
                <a:uLnTx/>
                <a:uFillTx/>
              </a:rPr>
              <a:t> </a:t>
            </a:r>
            <a:r>
              <a:rPr kumimoji="0" lang="es-ES_tradnl" sz="1400" b="0" i="1" u="none" strike="noStrike" kern="0" cap="none" spc="0" normalizeH="0" baseline="0" noProof="0" dirty="0" err="1">
                <a:ln>
                  <a:noFill/>
                </a:ln>
                <a:solidFill>
                  <a:prstClr val="black"/>
                </a:solidFill>
                <a:effectLst/>
                <a:uLnTx/>
                <a:uFillTx/>
              </a:rPr>
              <a:t>Toolkit</a:t>
            </a:r>
            <a:endParaRPr kumimoji="0" lang="es-ES_tradnl" sz="1400" b="0" i="1" u="none" strike="noStrike" kern="0" cap="none" spc="0" normalizeH="0" baseline="0" noProof="0" dirty="0">
              <a:ln>
                <a:noFill/>
              </a:ln>
              <a:solidFill>
                <a:prstClr val="black"/>
              </a:solidFill>
              <a:effectLst/>
              <a:uLnTx/>
              <a:uFillTx/>
            </a:endParaRPr>
          </a:p>
        </p:txBody>
      </p:sp>
      <p:grpSp>
        <p:nvGrpSpPr>
          <p:cNvPr id="5" name="Group 4">
            <a:extLst>
              <a:ext uri="{FF2B5EF4-FFF2-40B4-BE49-F238E27FC236}">
                <a16:creationId xmlns:a16="http://schemas.microsoft.com/office/drawing/2014/main" id="{C56B6AEB-5997-43D9-DE9B-C69F3581DD01}"/>
              </a:ext>
            </a:extLst>
          </p:cNvPr>
          <p:cNvGrpSpPr/>
          <p:nvPr/>
        </p:nvGrpSpPr>
        <p:grpSpPr>
          <a:xfrm>
            <a:off x="6299574" y="1658890"/>
            <a:ext cx="5428217" cy="1646304"/>
            <a:chOff x="6299574" y="1658890"/>
            <a:chExt cx="5428217" cy="1646304"/>
          </a:xfrm>
        </p:grpSpPr>
        <p:sp>
          <p:nvSpPr>
            <p:cNvPr id="21" name="TextBox 20">
              <a:extLst>
                <a:ext uri="{FF2B5EF4-FFF2-40B4-BE49-F238E27FC236}">
                  <a16:creationId xmlns:a16="http://schemas.microsoft.com/office/drawing/2014/main" id="{3B7C238A-1FB6-7ECB-D069-D4C5D94018EE}"/>
                </a:ext>
              </a:extLst>
            </p:cNvPr>
            <p:cNvSpPr txBox="1"/>
            <p:nvPr/>
          </p:nvSpPr>
          <p:spPr>
            <a:xfrm>
              <a:off x="6299574" y="1658890"/>
              <a:ext cx="4284958"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S_tradnl" sz="2400" b="1" dirty="0">
                  <a:solidFill>
                    <a:schemeClr val="bg1"/>
                  </a:solidFill>
                  <a:effectLst>
                    <a:outerShdw blurRad="38100" dist="38100" dir="2700000" algn="tl">
                      <a:srgbClr val="000000">
                        <a:alpha val="43137"/>
                      </a:srgbClr>
                    </a:outerShdw>
                  </a:effectLst>
                </a:rPr>
                <a:t>Conocimiento del dominio
</a:t>
              </a:r>
            </a:p>
          </p:txBody>
        </p:sp>
        <p:sp>
          <p:nvSpPr>
            <p:cNvPr id="22" name="TextBox 21">
              <a:extLst>
                <a:ext uri="{FF2B5EF4-FFF2-40B4-BE49-F238E27FC236}">
                  <a16:creationId xmlns:a16="http://schemas.microsoft.com/office/drawing/2014/main" id="{8E53006F-EBC3-F784-C31C-27FEE6407FAA}"/>
                </a:ext>
              </a:extLst>
            </p:cNvPr>
            <p:cNvSpPr txBox="1"/>
            <p:nvPr/>
          </p:nvSpPr>
          <p:spPr>
            <a:xfrm>
              <a:off x="6299574" y="2104865"/>
              <a:ext cx="5428217" cy="1200329"/>
            </a:xfrm>
            <a:prstGeom prst="rect">
              <a:avLst/>
            </a:prstGeom>
            <a:solidFill>
              <a:schemeClr val="bg1"/>
            </a:solidFill>
          </p:spPr>
          <p:txBody>
            <a:bodyPr wrap="square" rtlCol="0">
              <a:spAutoFit/>
            </a:bodyPr>
            <a:lstStyle/>
            <a:p>
              <a:pPr marL="278606" indent="-278606">
                <a:buFont typeface="Arial" charset="0"/>
                <a:buChar char="•"/>
              </a:pPr>
              <a:r>
                <a:rPr lang="es-ES" dirty="0">
                  <a:solidFill>
                    <a:srgbClr val="000000"/>
                  </a:solidFill>
                </a:rPr>
                <a:t>Comprende la función de los datos dentro del negocio / industria
Puede hacer las preguntas correctas  
Desafiará los datos y cuestionará el contexto</a:t>
              </a:r>
              <a:endParaRPr lang="es-ES_tradnl" b="1" dirty="0">
                <a:solidFill>
                  <a:srgbClr val="000000"/>
                </a:solidFill>
              </a:endParaRPr>
            </a:p>
          </p:txBody>
        </p:sp>
      </p:grpSp>
      <p:grpSp>
        <p:nvGrpSpPr>
          <p:cNvPr id="3" name="Group 2">
            <a:extLst>
              <a:ext uri="{FF2B5EF4-FFF2-40B4-BE49-F238E27FC236}">
                <a16:creationId xmlns:a16="http://schemas.microsoft.com/office/drawing/2014/main" id="{A9B36767-67C5-EC4A-FA91-5FAB4AB896EC}"/>
              </a:ext>
            </a:extLst>
          </p:cNvPr>
          <p:cNvGrpSpPr/>
          <p:nvPr/>
        </p:nvGrpSpPr>
        <p:grpSpPr>
          <a:xfrm>
            <a:off x="485168" y="1679748"/>
            <a:ext cx="4821348" cy="2203453"/>
            <a:chOff x="485168" y="1679748"/>
            <a:chExt cx="4821348" cy="2203453"/>
          </a:xfrm>
        </p:grpSpPr>
        <p:sp>
          <p:nvSpPr>
            <p:cNvPr id="19" name="TextBox 18">
              <a:extLst>
                <a:ext uri="{FF2B5EF4-FFF2-40B4-BE49-F238E27FC236}">
                  <a16:creationId xmlns:a16="http://schemas.microsoft.com/office/drawing/2014/main" id="{A95C5A9B-9803-C2A1-126E-EAE304F9C6F6}"/>
                </a:ext>
              </a:extLst>
            </p:cNvPr>
            <p:cNvSpPr txBox="1"/>
            <p:nvPr/>
          </p:nvSpPr>
          <p:spPr>
            <a:xfrm>
              <a:off x="485168" y="1679748"/>
              <a:ext cx="4821348"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_tradnl" sz="2400" b="1" dirty="0">
                  <a:solidFill>
                    <a:schemeClr val="bg1"/>
                  </a:solidFill>
                  <a:effectLst>
                    <a:outerShdw blurRad="38100" dist="38100" dir="2700000" algn="tl">
                      <a:srgbClr val="000000">
                        <a:alpha val="43137"/>
                      </a:srgbClr>
                    </a:outerShdw>
                  </a:effectLst>
                </a:rPr>
                <a:t>Habilidades de datos
</a:t>
              </a:r>
            </a:p>
          </p:txBody>
        </p:sp>
        <p:sp>
          <p:nvSpPr>
            <p:cNvPr id="23" name="Rectangle 22">
              <a:extLst>
                <a:ext uri="{FF2B5EF4-FFF2-40B4-BE49-F238E27FC236}">
                  <a16:creationId xmlns:a16="http://schemas.microsoft.com/office/drawing/2014/main" id="{E7F90BBF-7E14-651B-4B96-082B1E06C143}"/>
                </a:ext>
              </a:extLst>
            </p:cNvPr>
            <p:cNvSpPr/>
            <p:nvPr/>
          </p:nvSpPr>
          <p:spPr>
            <a:xfrm>
              <a:off x="485168" y="2128875"/>
              <a:ext cx="4821348" cy="1754326"/>
            </a:xfrm>
            <a:prstGeom prst="rect">
              <a:avLst/>
            </a:prstGeom>
            <a:solidFill>
              <a:schemeClr val="bg1"/>
            </a:solidFill>
          </p:spPr>
          <p:txBody>
            <a:bodyPr wrap="square">
              <a:spAutoFit/>
            </a:bodyPr>
            <a:lstStyle/>
            <a:p>
              <a:pPr marL="278606" indent="-278606">
                <a:buFont typeface="Arial" charset="0"/>
                <a:buChar char="•"/>
              </a:pPr>
              <a:r>
                <a:rPr lang="es-ES" dirty="0">
                  <a:solidFill>
                    <a:srgbClr val="000000"/>
                  </a:solidFill>
                </a:rPr>
                <a:t>Experiencia trabajando con conjuntos de datos grandes y desordenados  
Disfruta explorando datos y encontrando significado en los números 
Conocimientos de programación.
</a:t>
              </a:r>
              <a:endParaRPr lang="en-US" dirty="0">
                <a:solidFill>
                  <a:srgbClr val="000000"/>
                </a:solidFill>
              </a:endParaRPr>
            </a:p>
          </p:txBody>
        </p:sp>
      </p:grpSp>
      <p:grpSp>
        <p:nvGrpSpPr>
          <p:cNvPr id="4" name="Group 3">
            <a:extLst>
              <a:ext uri="{FF2B5EF4-FFF2-40B4-BE49-F238E27FC236}">
                <a16:creationId xmlns:a16="http://schemas.microsoft.com/office/drawing/2014/main" id="{0C5146DA-CF36-34B2-63F9-A18B188F5DB9}"/>
              </a:ext>
            </a:extLst>
          </p:cNvPr>
          <p:cNvGrpSpPr/>
          <p:nvPr/>
        </p:nvGrpSpPr>
        <p:grpSpPr>
          <a:xfrm>
            <a:off x="485166" y="3644617"/>
            <a:ext cx="4832463" cy="2394855"/>
            <a:chOff x="485166" y="3644617"/>
            <a:chExt cx="4832463" cy="2394855"/>
          </a:xfrm>
        </p:grpSpPr>
        <p:sp>
          <p:nvSpPr>
            <p:cNvPr id="24" name="TextBox 23">
              <a:extLst>
                <a:ext uri="{FF2B5EF4-FFF2-40B4-BE49-F238E27FC236}">
                  <a16:creationId xmlns:a16="http://schemas.microsoft.com/office/drawing/2014/main" id="{2CD3BF90-6B98-7BC3-B5E2-BFB847B6241A}"/>
                </a:ext>
              </a:extLst>
            </p:cNvPr>
            <p:cNvSpPr txBox="1"/>
            <p:nvPr/>
          </p:nvSpPr>
          <p:spPr>
            <a:xfrm>
              <a:off x="496281" y="3644617"/>
              <a:ext cx="4821348"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sz="2400" b="1" dirty="0">
                  <a:solidFill>
                    <a:schemeClr val="bg1"/>
                  </a:solidFill>
                  <a:effectLst>
                    <a:outerShdw blurRad="38100" dist="38100" dir="2700000" algn="tl">
                      <a:srgbClr val="000000">
                        <a:alpha val="43137"/>
                      </a:srgbClr>
                    </a:outerShdw>
                  </a:effectLst>
                </a:rPr>
                <a:t>Departamento de TICs a cargo
</a:t>
              </a:r>
              <a:endParaRPr lang="es-ES_tradnl" sz="2400" b="1" dirty="0">
                <a:solidFill>
                  <a:schemeClr val="bg1"/>
                </a:solidFill>
                <a:effectLst>
                  <a:outerShdw blurRad="38100" dist="38100" dir="2700000" algn="tl">
                    <a:srgbClr val="000000">
                      <a:alpha val="43137"/>
                    </a:srgbClr>
                  </a:outerShdw>
                </a:effectLst>
              </a:endParaRPr>
            </a:p>
          </p:txBody>
        </p:sp>
        <p:sp>
          <p:nvSpPr>
            <p:cNvPr id="25" name="Rectangle 24">
              <a:extLst>
                <a:ext uri="{FF2B5EF4-FFF2-40B4-BE49-F238E27FC236}">
                  <a16:creationId xmlns:a16="http://schemas.microsoft.com/office/drawing/2014/main" id="{0742F475-9A93-5389-BE19-AD2D1F7BF709}"/>
                </a:ext>
              </a:extLst>
            </p:cNvPr>
            <p:cNvSpPr/>
            <p:nvPr/>
          </p:nvSpPr>
          <p:spPr>
            <a:xfrm>
              <a:off x="485166" y="4285146"/>
              <a:ext cx="4832461" cy="1754326"/>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s-ES" dirty="0">
                  <a:solidFill>
                    <a:srgbClr val="000000"/>
                  </a:solidFill>
                </a:rPr>
                <a:t>Poseen las habilidades técnicas adecuadas, pero pueden carecer del conocimiento comercial necesario y tienen una tendencia a centrarse en el perfeccionamiento de la solución tecnológica en lugar de proporcionar valor comercial. </a:t>
              </a:r>
              <a:endParaRPr lang="en-US" dirty="0">
                <a:solidFill>
                  <a:srgbClr val="000000"/>
                </a:solidFill>
              </a:endParaRPr>
            </a:p>
          </p:txBody>
        </p:sp>
      </p:grpSp>
      <p:grpSp>
        <p:nvGrpSpPr>
          <p:cNvPr id="6" name="Group 5">
            <a:extLst>
              <a:ext uri="{FF2B5EF4-FFF2-40B4-BE49-F238E27FC236}">
                <a16:creationId xmlns:a16="http://schemas.microsoft.com/office/drawing/2014/main" id="{A6830B78-6788-77C5-30E7-79C1727CBEA5}"/>
              </a:ext>
            </a:extLst>
          </p:cNvPr>
          <p:cNvGrpSpPr/>
          <p:nvPr/>
        </p:nvGrpSpPr>
        <p:grpSpPr>
          <a:xfrm>
            <a:off x="6299574" y="3644617"/>
            <a:ext cx="5480285" cy="2030853"/>
            <a:chOff x="6299574" y="3644617"/>
            <a:chExt cx="5480285" cy="2030853"/>
          </a:xfrm>
        </p:grpSpPr>
        <p:sp>
          <p:nvSpPr>
            <p:cNvPr id="26" name="TextBox 25">
              <a:extLst>
                <a:ext uri="{FF2B5EF4-FFF2-40B4-BE49-F238E27FC236}">
                  <a16:creationId xmlns:a16="http://schemas.microsoft.com/office/drawing/2014/main" id="{5B36FEA8-0ABE-4391-AC54-9F59CC05F833}"/>
                </a:ext>
              </a:extLst>
            </p:cNvPr>
            <p:cNvSpPr txBox="1"/>
            <p:nvPr/>
          </p:nvSpPr>
          <p:spPr>
            <a:xfrm>
              <a:off x="6351642" y="4198142"/>
              <a:ext cx="5428217" cy="147732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s-ES" dirty="0">
                  <a:solidFill>
                    <a:srgbClr val="000000"/>
                  </a:solidFill>
                </a:rPr>
                <a:t>Asegura la alineación con la estrategia de negocio, pero es posible que no pueda aprovechar completamente el potencial de la tecnología, y existe el riesgo de pensar en silos o soluciones arquitectónicas deficientes. </a:t>
              </a:r>
              <a:endParaRPr lang="es-ES_tradnl" b="1" dirty="0">
                <a:solidFill>
                  <a:srgbClr val="000000"/>
                </a:solidFill>
              </a:endParaRPr>
            </a:p>
          </p:txBody>
        </p:sp>
        <p:sp>
          <p:nvSpPr>
            <p:cNvPr id="27" name="TextBox 26">
              <a:extLst>
                <a:ext uri="{FF2B5EF4-FFF2-40B4-BE49-F238E27FC236}">
                  <a16:creationId xmlns:a16="http://schemas.microsoft.com/office/drawing/2014/main" id="{A59EE9BD-25D2-D0AB-F9EB-B263BD808236}"/>
                </a:ext>
              </a:extLst>
            </p:cNvPr>
            <p:cNvSpPr txBox="1"/>
            <p:nvPr/>
          </p:nvSpPr>
          <p:spPr>
            <a:xfrm>
              <a:off x="6299574" y="3644617"/>
              <a:ext cx="5428217" cy="461665"/>
            </a:xfrm>
            <a:prstGeom prst="rect">
              <a:avLst/>
            </a:prstGeom>
            <a:solidFill>
              <a:schemeClr val="accent3">
                <a:lumMod val="50000"/>
              </a:schemeClr>
            </a:solidFill>
            <a:effectLst>
              <a:outerShdw blurRad="50800" dist="38100" dir="18900000" algn="b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ES_tradnl" sz="2400" b="1" dirty="0">
                  <a:solidFill>
                    <a:schemeClr val="bg1"/>
                  </a:solidFill>
                  <a:effectLst>
                    <a:outerShdw blurRad="38100" dist="38100" dir="2700000" algn="tl">
                      <a:srgbClr val="000000">
                        <a:alpha val="43137"/>
                      </a:srgbClr>
                    </a:outerShdw>
                  </a:effectLst>
                </a:rPr>
                <a:t>Un Departamento de Negocios a Cargo</a:t>
              </a:r>
            </a:p>
          </p:txBody>
        </p:sp>
      </p:grpSp>
    </p:spTree>
    <p:extLst>
      <p:ext uri="{BB962C8B-B14F-4D97-AF65-F5344CB8AC3E}">
        <p14:creationId xmlns:p14="http://schemas.microsoft.com/office/powerpoint/2010/main" val="93750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8E58228-30CF-E839-4EF4-84425E14ACB1}"/>
              </a:ext>
            </a:extLst>
          </p:cNvPr>
          <p:cNvSpPr txBox="1"/>
          <p:nvPr/>
        </p:nvSpPr>
        <p:spPr>
          <a:xfrm>
            <a:off x="292822" y="116520"/>
            <a:ext cx="11062750" cy="1200329"/>
          </a:xfrm>
          <a:prstGeom prst="rect">
            <a:avLst/>
          </a:prstGeom>
          <a:noFill/>
        </p:spPr>
        <p:txBody>
          <a:bodyPr wrap="square">
            <a:spAutoFit/>
          </a:bodyPr>
          <a:lstStyle/>
          <a:p>
            <a:pPr algn="ctr"/>
            <a:r>
              <a:rPr lang="es-ES" sz="3600" dirty="0">
                <a:solidFill>
                  <a:prstClr val="black"/>
                </a:solidFill>
              </a:rPr>
              <a:t>¿Quién debe liderar la estrategia de datos? </a:t>
            </a:r>
          </a:p>
          <a:p>
            <a:pPr algn="ctr"/>
            <a:r>
              <a:rPr lang="es-ES" sz="3600" dirty="0">
                <a:solidFill>
                  <a:prstClr val="black"/>
                </a:solidFill>
              </a:rPr>
              <a:t>Negocios – Compensaciones de las </a:t>
            </a:r>
            <a:r>
              <a:rPr lang="es-ES" sz="3600" dirty="0" err="1">
                <a:solidFill>
                  <a:prstClr val="black"/>
                </a:solidFill>
              </a:rPr>
              <a:t>TICs</a:t>
            </a: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4D55AC7B-F86A-AFF0-7DAD-51396D37FB19}"/>
              </a:ext>
            </a:extLst>
          </p:cNvPr>
          <p:cNvSpPr txBox="1"/>
          <p:nvPr/>
        </p:nvSpPr>
        <p:spPr>
          <a:xfrm>
            <a:off x="140127" y="6129235"/>
            <a:ext cx="2663205" cy="317459"/>
          </a:xfrm>
          <a:prstGeom prst="rect">
            <a:avLst/>
          </a:prstGeom>
          <a:noFill/>
        </p:spPr>
        <p:txBody>
          <a:bodyPr wrap="square" rtlCol="0">
            <a:spAutoFit/>
          </a:bodyPr>
          <a:lstStyle/>
          <a:p>
            <a:r>
              <a:rPr lang="es-ES_tradnl" sz="1400" i="1" dirty="0" err="1">
                <a:solidFill>
                  <a:srgbClr val="000000"/>
                </a:solidFill>
              </a:rPr>
              <a:t>Adapted</a:t>
            </a:r>
            <a:r>
              <a:rPr lang="es-ES_tradnl" sz="1400" i="1" dirty="0">
                <a:solidFill>
                  <a:srgbClr val="000000"/>
                </a:solidFill>
              </a:rPr>
              <a:t> </a:t>
            </a:r>
            <a:r>
              <a:rPr lang="es-ES_tradnl" sz="1400" i="1" dirty="0" err="1">
                <a:solidFill>
                  <a:srgbClr val="000000"/>
                </a:solidFill>
              </a:rPr>
              <a:t>from</a:t>
            </a:r>
            <a:r>
              <a:rPr lang="es-ES_tradnl" sz="1400" i="1" dirty="0">
                <a:solidFill>
                  <a:srgbClr val="000000"/>
                </a:solidFill>
              </a:rPr>
              <a:t> </a:t>
            </a:r>
            <a:r>
              <a:rPr lang="en-US" sz="1400" i="1" dirty="0">
                <a:solidFill>
                  <a:srgbClr val="000000"/>
                </a:solidFill>
              </a:rPr>
              <a:t>Booz &amp; Company </a:t>
            </a:r>
            <a:endParaRPr lang="es-ES_tradnl" sz="1400" i="1" dirty="0">
              <a:solidFill>
                <a:srgbClr val="000000"/>
              </a:solidFill>
            </a:endParaRPr>
          </a:p>
        </p:txBody>
      </p:sp>
      <p:sp>
        <p:nvSpPr>
          <p:cNvPr id="2" name="Rectangle 1">
            <a:extLst>
              <a:ext uri="{FF2B5EF4-FFF2-40B4-BE49-F238E27FC236}">
                <a16:creationId xmlns:a16="http://schemas.microsoft.com/office/drawing/2014/main" id="{45EDD7FE-7806-A683-7603-7DB7B584861D}"/>
              </a:ext>
            </a:extLst>
          </p:cNvPr>
          <p:cNvSpPr/>
          <p:nvPr/>
        </p:nvSpPr>
        <p:spPr>
          <a:xfrm>
            <a:off x="4089416" y="1431535"/>
            <a:ext cx="3339312" cy="189237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dirty="0"/>
              <a:t>Escenario 2
Un grupo empresarial (marketing o finanzas) es responsable del desarrollo de las capacidades de datos. 
</a:t>
            </a:r>
            <a:r>
              <a:rPr lang="es-ES" dirty="0" err="1"/>
              <a:t>TICs</a:t>
            </a:r>
            <a:r>
              <a:rPr lang="es-ES" dirty="0"/>
              <a:t> toma pedidos </a:t>
            </a:r>
            <a:endParaRPr lang="en-GB" dirty="0"/>
          </a:p>
        </p:txBody>
      </p:sp>
      <p:sp>
        <p:nvSpPr>
          <p:cNvPr id="28" name="Rectangle 27">
            <a:extLst>
              <a:ext uri="{FF2B5EF4-FFF2-40B4-BE49-F238E27FC236}">
                <a16:creationId xmlns:a16="http://schemas.microsoft.com/office/drawing/2014/main" id="{67E0677F-8959-9488-65EA-8AEB0AC86864}"/>
              </a:ext>
            </a:extLst>
          </p:cNvPr>
          <p:cNvSpPr/>
          <p:nvPr/>
        </p:nvSpPr>
        <p:spPr>
          <a:xfrm>
            <a:off x="7428728" y="1431535"/>
            <a:ext cx="3339312" cy="189237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1600" dirty="0"/>
              <a:t>Escenario 3
Un grupo mixto, encabezado por un líder senior que representa tanto al negocio como a TI, es responsable de desarrollar capacidades de datos a través de una estrategia de datos coherente.</a:t>
            </a:r>
            <a:endParaRPr lang="en-GB" sz="1600" dirty="0"/>
          </a:p>
        </p:txBody>
      </p:sp>
      <p:sp>
        <p:nvSpPr>
          <p:cNvPr id="29" name="Rectangle 28">
            <a:extLst>
              <a:ext uri="{FF2B5EF4-FFF2-40B4-BE49-F238E27FC236}">
                <a16:creationId xmlns:a16="http://schemas.microsoft.com/office/drawing/2014/main" id="{735DEEEB-5B3F-50EE-BA23-BFE5FFC2715C}"/>
              </a:ext>
            </a:extLst>
          </p:cNvPr>
          <p:cNvSpPr/>
          <p:nvPr/>
        </p:nvSpPr>
        <p:spPr>
          <a:xfrm>
            <a:off x="7428727" y="3323913"/>
            <a:ext cx="3339312" cy="190453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Escenario 1
El departamento de </a:t>
            </a:r>
            <a:r>
              <a:rPr lang="es-ES" dirty="0" err="1"/>
              <a:t>TICs</a:t>
            </a:r>
            <a:r>
              <a:rPr lang="es-ES" dirty="0"/>
              <a:t> es responsable de crear y administrar las capacidades de datos.</a:t>
            </a:r>
            <a:endParaRPr lang="en-GB" dirty="0"/>
          </a:p>
        </p:txBody>
      </p:sp>
      <p:sp>
        <p:nvSpPr>
          <p:cNvPr id="7" name="TextBox 6">
            <a:extLst>
              <a:ext uri="{FF2B5EF4-FFF2-40B4-BE49-F238E27FC236}">
                <a16:creationId xmlns:a16="http://schemas.microsoft.com/office/drawing/2014/main" id="{8AA3CEAA-9950-1CCB-D2FC-1C1969398635}"/>
              </a:ext>
            </a:extLst>
          </p:cNvPr>
          <p:cNvSpPr txBox="1"/>
          <p:nvPr/>
        </p:nvSpPr>
        <p:spPr>
          <a:xfrm>
            <a:off x="4296943" y="3373589"/>
            <a:ext cx="3131784" cy="923330"/>
          </a:xfrm>
          <a:prstGeom prst="rect">
            <a:avLst/>
          </a:prstGeom>
          <a:noFill/>
        </p:spPr>
        <p:txBody>
          <a:bodyPr wrap="square" rtlCol="0">
            <a:spAutoFit/>
          </a:bodyPr>
          <a:lstStyle/>
          <a:p>
            <a:pPr algn="ctr"/>
            <a:r>
              <a:rPr lang="es-ES" dirty="0"/>
              <a:t>La compañía no tiene ni un propietario claro de datos y análisis ni una estrategia.</a:t>
            </a:r>
            <a:endParaRPr lang="en-GB" dirty="0"/>
          </a:p>
        </p:txBody>
      </p:sp>
      <p:grpSp>
        <p:nvGrpSpPr>
          <p:cNvPr id="12" name="Group 11">
            <a:extLst>
              <a:ext uri="{FF2B5EF4-FFF2-40B4-BE49-F238E27FC236}">
                <a16:creationId xmlns:a16="http://schemas.microsoft.com/office/drawing/2014/main" id="{9768ACBB-5DE9-68B4-C506-3043059219B2}"/>
              </a:ext>
            </a:extLst>
          </p:cNvPr>
          <p:cNvGrpSpPr/>
          <p:nvPr/>
        </p:nvGrpSpPr>
        <p:grpSpPr>
          <a:xfrm>
            <a:off x="1496986" y="1909841"/>
            <a:ext cx="2498426" cy="646331"/>
            <a:chOff x="1496986" y="1909841"/>
            <a:chExt cx="2498426" cy="646331"/>
          </a:xfrm>
        </p:grpSpPr>
        <p:sp>
          <p:nvSpPr>
            <p:cNvPr id="30" name="TextBox 29">
              <a:extLst>
                <a:ext uri="{FF2B5EF4-FFF2-40B4-BE49-F238E27FC236}">
                  <a16:creationId xmlns:a16="http://schemas.microsoft.com/office/drawing/2014/main" id="{DAD5FACD-B12E-E041-29DD-0AF28F7C099D}"/>
                </a:ext>
              </a:extLst>
            </p:cNvPr>
            <p:cNvSpPr txBox="1"/>
            <p:nvPr/>
          </p:nvSpPr>
          <p:spPr>
            <a:xfrm>
              <a:off x="1769205" y="1909841"/>
              <a:ext cx="2226207" cy="646331"/>
            </a:xfrm>
            <a:prstGeom prst="rect">
              <a:avLst/>
            </a:prstGeom>
            <a:noFill/>
          </p:spPr>
          <p:txBody>
            <a:bodyPr wrap="square" rtlCol="0">
              <a:spAutoFit/>
            </a:bodyPr>
            <a:lstStyle/>
            <a:p>
              <a:pPr algn="ctr"/>
              <a:r>
                <a:rPr lang="es-ES" b="1" dirty="0">
                  <a:effectLst>
                    <a:outerShdw blurRad="38100" dist="38100" dir="2700000" algn="tl">
                      <a:srgbClr val="000000">
                        <a:alpha val="43137"/>
                      </a:srgbClr>
                    </a:outerShdw>
                  </a:effectLst>
                </a:rPr>
                <a:t>Grado de propiedad del negocio</a:t>
              </a:r>
              <a:endParaRPr lang="en-GB" b="1" dirty="0">
                <a:effectLst>
                  <a:outerShdw blurRad="38100" dist="38100" dir="2700000" algn="tl">
                    <a:srgbClr val="000000">
                      <a:alpha val="43137"/>
                    </a:srgbClr>
                  </a:outerShdw>
                </a:effectLst>
              </a:endParaRPr>
            </a:p>
          </p:txBody>
        </p:sp>
        <p:sp>
          <p:nvSpPr>
            <p:cNvPr id="9" name="Arrow: Down 8">
              <a:extLst>
                <a:ext uri="{FF2B5EF4-FFF2-40B4-BE49-F238E27FC236}">
                  <a16:creationId xmlns:a16="http://schemas.microsoft.com/office/drawing/2014/main" id="{7272E934-FA75-2D76-3048-036F1E77C946}"/>
                </a:ext>
              </a:extLst>
            </p:cNvPr>
            <p:cNvSpPr/>
            <p:nvPr/>
          </p:nvSpPr>
          <p:spPr>
            <a:xfrm flipV="1">
              <a:off x="1496986" y="1909841"/>
              <a:ext cx="272219" cy="549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3" name="Group 12">
            <a:extLst>
              <a:ext uri="{FF2B5EF4-FFF2-40B4-BE49-F238E27FC236}">
                <a16:creationId xmlns:a16="http://schemas.microsoft.com/office/drawing/2014/main" id="{052B3B07-96A4-CB15-86D6-186216F92ADF}"/>
              </a:ext>
            </a:extLst>
          </p:cNvPr>
          <p:cNvGrpSpPr/>
          <p:nvPr/>
        </p:nvGrpSpPr>
        <p:grpSpPr>
          <a:xfrm>
            <a:off x="8001302" y="5482904"/>
            <a:ext cx="2362317" cy="646331"/>
            <a:chOff x="8160790" y="5482904"/>
            <a:chExt cx="2362317" cy="646331"/>
          </a:xfrm>
        </p:grpSpPr>
        <p:sp>
          <p:nvSpPr>
            <p:cNvPr id="31" name="TextBox 30">
              <a:extLst>
                <a:ext uri="{FF2B5EF4-FFF2-40B4-BE49-F238E27FC236}">
                  <a16:creationId xmlns:a16="http://schemas.microsoft.com/office/drawing/2014/main" id="{AB4ECF4C-0D0F-D233-FC2C-F0A4C3F24944}"/>
                </a:ext>
              </a:extLst>
            </p:cNvPr>
            <p:cNvSpPr txBox="1"/>
            <p:nvPr/>
          </p:nvSpPr>
          <p:spPr>
            <a:xfrm>
              <a:off x="8296900" y="5482904"/>
              <a:ext cx="2226207" cy="646331"/>
            </a:xfrm>
            <a:prstGeom prst="rect">
              <a:avLst/>
            </a:prstGeom>
            <a:noFill/>
          </p:spPr>
          <p:txBody>
            <a:bodyPr wrap="square" rtlCol="0">
              <a:spAutoFit/>
            </a:bodyPr>
            <a:lstStyle/>
            <a:p>
              <a:pPr algn="ctr"/>
              <a:r>
                <a:rPr lang="es-ES" b="1" dirty="0">
                  <a:solidFill>
                    <a:schemeClr val="accent1">
                      <a:lumMod val="75000"/>
                    </a:schemeClr>
                  </a:solidFill>
                  <a:effectLst>
                    <a:outerShdw blurRad="38100" dist="38100" dir="2700000" algn="tl">
                      <a:srgbClr val="000000">
                        <a:alpha val="43137"/>
                      </a:srgbClr>
                    </a:outerShdw>
                  </a:effectLst>
                </a:rPr>
                <a:t>Grado de propiedad de </a:t>
              </a:r>
              <a:r>
                <a:rPr lang="es-ES" b="1" dirty="0" err="1">
                  <a:solidFill>
                    <a:schemeClr val="accent1">
                      <a:lumMod val="75000"/>
                    </a:schemeClr>
                  </a:solidFill>
                  <a:effectLst>
                    <a:outerShdw blurRad="38100" dist="38100" dir="2700000" algn="tl">
                      <a:srgbClr val="000000">
                        <a:alpha val="43137"/>
                      </a:srgbClr>
                    </a:outerShdw>
                  </a:effectLst>
                </a:rPr>
                <a:t>TICs</a:t>
              </a:r>
              <a:endParaRPr lang="en-GB" b="1" dirty="0">
                <a:solidFill>
                  <a:schemeClr val="accent1">
                    <a:lumMod val="75000"/>
                  </a:schemeClr>
                </a:solidFill>
                <a:effectLst>
                  <a:outerShdw blurRad="38100" dist="38100" dir="2700000" algn="tl">
                    <a:srgbClr val="000000">
                      <a:alpha val="43137"/>
                    </a:srgbClr>
                  </a:outerShdw>
                </a:effectLst>
              </a:endParaRPr>
            </a:p>
          </p:txBody>
        </p:sp>
        <p:sp>
          <p:nvSpPr>
            <p:cNvPr id="32" name="Arrow: Down 31">
              <a:extLst>
                <a:ext uri="{FF2B5EF4-FFF2-40B4-BE49-F238E27FC236}">
                  <a16:creationId xmlns:a16="http://schemas.microsoft.com/office/drawing/2014/main" id="{9195A4F4-5C77-6362-F25D-8EAFDCE9180A}"/>
                </a:ext>
              </a:extLst>
            </p:cNvPr>
            <p:cNvSpPr/>
            <p:nvPr/>
          </p:nvSpPr>
          <p:spPr>
            <a:xfrm rot="10800000" flipV="1">
              <a:off x="8160790" y="5531282"/>
              <a:ext cx="272219" cy="549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210287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P spid="28" grpId="0" animBg="1"/>
      <p:bldP spid="29" grpId="0" animBg="1"/>
      <p:bldP spid="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8E58228-30CF-E839-4EF4-84425E14ACB1}"/>
              </a:ext>
            </a:extLst>
          </p:cNvPr>
          <p:cNvSpPr txBox="1"/>
          <p:nvPr/>
        </p:nvSpPr>
        <p:spPr>
          <a:xfrm>
            <a:off x="292821" y="116520"/>
            <a:ext cx="10892629" cy="1200329"/>
          </a:xfrm>
          <a:prstGeom prst="rect">
            <a:avLst/>
          </a:prstGeom>
          <a:noFill/>
        </p:spPr>
        <p:txBody>
          <a:bodyPr wrap="square">
            <a:spAutoFit/>
          </a:bodyPr>
          <a:lstStyle/>
          <a:p>
            <a:r>
              <a:rPr lang="es-ES" sz="3600" dirty="0">
                <a:solidFill>
                  <a:prstClr val="black"/>
                </a:solidFill>
              </a:rPr>
              <a:t>Opciones de liderazgo de datos para pequeñas empresas
</a:t>
            </a:r>
            <a:endParaRPr lang="en-GB" sz="3600" dirty="0">
              <a:solidFill>
                <a:prstClr val="black"/>
              </a:solidFill>
            </a:endParaRPr>
          </a:p>
        </p:txBody>
      </p:sp>
      <p:grpSp>
        <p:nvGrpSpPr>
          <p:cNvPr id="3" name="Group 2">
            <a:extLst>
              <a:ext uri="{FF2B5EF4-FFF2-40B4-BE49-F238E27FC236}">
                <a16:creationId xmlns:a16="http://schemas.microsoft.com/office/drawing/2014/main" id="{70B077D4-2DE7-844D-E841-0B0029CF2C70}"/>
              </a:ext>
            </a:extLst>
          </p:cNvPr>
          <p:cNvGrpSpPr/>
          <p:nvPr/>
        </p:nvGrpSpPr>
        <p:grpSpPr>
          <a:xfrm>
            <a:off x="292822" y="1182576"/>
            <a:ext cx="11606356" cy="5445235"/>
            <a:chOff x="308953" y="1054099"/>
            <a:chExt cx="9379761" cy="4983127"/>
          </a:xfrm>
        </p:grpSpPr>
        <p:grpSp>
          <p:nvGrpSpPr>
            <p:cNvPr id="14" name="Group 13">
              <a:extLst>
                <a:ext uri="{FF2B5EF4-FFF2-40B4-BE49-F238E27FC236}">
                  <a16:creationId xmlns:a16="http://schemas.microsoft.com/office/drawing/2014/main" id="{2EED0230-B498-F2F2-157C-062066A8CEDF}"/>
                </a:ext>
              </a:extLst>
            </p:cNvPr>
            <p:cNvGrpSpPr/>
            <p:nvPr/>
          </p:nvGrpSpPr>
          <p:grpSpPr>
            <a:xfrm rot="17100713" flipH="1">
              <a:off x="2422943" y="3534142"/>
              <a:ext cx="836054" cy="506526"/>
              <a:chOff x="8577718" y="1590078"/>
              <a:chExt cx="1028989" cy="623416"/>
            </a:xfrm>
            <a:solidFill>
              <a:schemeClr val="accent2">
                <a:lumMod val="60000"/>
                <a:lumOff val="40000"/>
              </a:schemeClr>
            </a:solidFill>
          </p:grpSpPr>
          <p:cxnSp>
            <p:nvCxnSpPr>
              <p:cNvPr id="15" name="Straight Connector 14">
                <a:extLst>
                  <a:ext uri="{FF2B5EF4-FFF2-40B4-BE49-F238E27FC236}">
                    <a16:creationId xmlns:a16="http://schemas.microsoft.com/office/drawing/2014/main" id="{AC355C54-4E4E-132F-28C1-F9F602D81DE2}"/>
                  </a:ext>
                </a:extLst>
              </p:cNvPr>
              <p:cNvCxnSpPr>
                <a:cxnSpLocks/>
              </p:cNvCxnSpPr>
              <p:nvPr/>
            </p:nvCxnSpPr>
            <p:spPr>
              <a:xfrm flipV="1">
                <a:off x="8577718" y="1752622"/>
                <a:ext cx="812179" cy="460872"/>
              </a:xfrm>
              <a:prstGeom prst="line">
                <a:avLst/>
              </a:prstGeom>
              <a:grpFill/>
              <a:ln>
                <a:solidFill>
                  <a:srgbClr val="08515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2648C41-1401-0750-4293-B89E09AF741A}"/>
                  </a:ext>
                </a:extLst>
              </p:cNvPr>
              <p:cNvSpPr/>
              <p:nvPr/>
            </p:nvSpPr>
            <p:spPr>
              <a:xfrm>
                <a:off x="9356186" y="1590078"/>
                <a:ext cx="250521" cy="250521"/>
              </a:xfrm>
              <a:prstGeom prst="ellipse">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nvGrpSpPr>
            <p:cNvPr id="18" name="Group 17">
              <a:extLst>
                <a:ext uri="{FF2B5EF4-FFF2-40B4-BE49-F238E27FC236}">
                  <a16:creationId xmlns:a16="http://schemas.microsoft.com/office/drawing/2014/main" id="{46F332E9-7731-7EE8-BDED-0FF5E09A34FD}"/>
                </a:ext>
              </a:extLst>
            </p:cNvPr>
            <p:cNvGrpSpPr/>
            <p:nvPr/>
          </p:nvGrpSpPr>
          <p:grpSpPr>
            <a:xfrm rot="3305250">
              <a:off x="6260586" y="4380418"/>
              <a:ext cx="836054" cy="506526"/>
              <a:chOff x="7743720" y="4497494"/>
              <a:chExt cx="1028989" cy="623416"/>
            </a:xfrm>
            <a:solidFill>
              <a:schemeClr val="accent6">
                <a:lumMod val="40000"/>
                <a:lumOff val="60000"/>
              </a:schemeClr>
            </a:solidFill>
          </p:grpSpPr>
          <p:cxnSp>
            <p:nvCxnSpPr>
              <p:cNvPr id="19" name="Straight Connector 18">
                <a:extLst>
                  <a:ext uri="{FF2B5EF4-FFF2-40B4-BE49-F238E27FC236}">
                    <a16:creationId xmlns:a16="http://schemas.microsoft.com/office/drawing/2014/main" id="{A2292AFD-CE4E-650C-823B-5B775FDF92F6}"/>
                  </a:ext>
                </a:extLst>
              </p:cNvPr>
              <p:cNvCxnSpPr>
                <a:cxnSpLocks/>
              </p:cNvCxnSpPr>
              <p:nvPr/>
            </p:nvCxnSpPr>
            <p:spPr>
              <a:xfrm flipV="1">
                <a:off x="7743720" y="4660038"/>
                <a:ext cx="812179" cy="460872"/>
              </a:xfrm>
              <a:prstGeom prst="line">
                <a:avLst/>
              </a:prstGeom>
              <a:grpFill/>
              <a:ln>
                <a:solidFill>
                  <a:srgbClr val="085156"/>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F462F8D-28AC-760D-E9A3-6CFAB526A9B2}"/>
                  </a:ext>
                </a:extLst>
              </p:cNvPr>
              <p:cNvSpPr/>
              <p:nvPr/>
            </p:nvSpPr>
            <p:spPr>
              <a:xfrm>
                <a:off x="8522188" y="4497494"/>
                <a:ext cx="250521" cy="250521"/>
              </a:xfrm>
              <a:prstGeom prst="ellipse">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nvGrpSpPr>
            <p:cNvPr id="22" name="Group 21">
              <a:extLst>
                <a:ext uri="{FF2B5EF4-FFF2-40B4-BE49-F238E27FC236}">
                  <a16:creationId xmlns:a16="http://schemas.microsoft.com/office/drawing/2014/main" id="{9E9B4EFB-ACC5-6E44-EF30-A5F7011A85D8}"/>
                </a:ext>
              </a:extLst>
            </p:cNvPr>
            <p:cNvGrpSpPr/>
            <p:nvPr/>
          </p:nvGrpSpPr>
          <p:grpSpPr>
            <a:xfrm rot="1748887">
              <a:off x="7054255" y="2172359"/>
              <a:ext cx="836054" cy="506526"/>
              <a:chOff x="8577718" y="1590078"/>
              <a:chExt cx="1028989" cy="623416"/>
            </a:xfrm>
            <a:solidFill>
              <a:schemeClr val="accent4">
                <a:lumMod val="40000"/>
                <a:lumOff val="60000"/>
              </a:schemeClr>
            </a:solidFill>
          </p:grpSpPr>
          <p:cxnSp>
            <p:nvCxnSpPr>
              <p:cNvPr id="23" name="Straight Connector 22">
                <a:extLst>
                  <a:ext uri="{FF2B5EF4-FFF2-40B4-BE49-F238E27FC236}">
                    <a16:creationId xmlns:a16="http://schemas.microsoft.com/office/drawing/2014/main" id="{5C548E80-D58F-2A7C-55A3-4678204B01C4}"/>
                  </a:ext>
                </a:extLst>
              </p:cNvPr>
              <p:cNvCxnSpPr>
                <a:cxnSpLocks/>
              </p:cNvCxnSpPr>
              <p:nvPr/>
            </p:nvCxnSpPr>
            <p:spPr>
              <a:xfrm flipV="1">
                <a:off x="8577718" y="1752622"/>
                <a:ext cx="812179" cy="460872"/>
              </a:xfrm>
              <a:prstGeom prst="line">
                <a:avLst/>
              </a:prstGeom>
              <a:grpFill/>
              <a:ln>
                <a:solidFill>
                  <a:srgbClr val="085156"/>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98545D3-76B3-9C28-8E38-8D7B2201F5F3}"/>
                  </a:ext>
                </a:extLst>
              </p:cNvPr>
              <p:cNvSpPr/>
              <p:nvPr/>
            </p:nvSpPr>
            <p:spPr>
              <a:xfrm>
                <a:off x="9356186" y="1590078"/>
                <a:ext cx="250521" cy="250521"/>
              </a:xfrm>
              <a:prstGeom prst="ellipse">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sp>
          <p:nvSpPr>
            <p:cNvPr id="25" name="Rectangle 24">
              <a:extLst>
                <a:ext uri="{FF2B5EF4-FFF2-40B4-BE49-F238E27FC236}">
                  <a16:creationId xmlns:a16="http://schemas.microsoft.com/office/drawing/2014/main" id="{AB5B2CD0-1389-514F-1148-07BAD01FEB2B}"/>
                </a:ext>
              </a:extLst>
            </p:cNvPr>
            <p:cNvSpPr/>
            <p:nvPr/>
          </p:nvSpPr>
          <p:spPr>
            <a:xfrm>
              <a:off x="7127455" y="4464798"/>
              <a:ext cx="2388041" cy="1351955"/>
            </a:xfrm>
            <a:prstGeom prst="rect">
              <a:avLst/>
            </a:prstGeom>
          </p:spPr>
          <p:txBody>
            <a:bodyPr wrap="square">
              <a:spAutoFit/>
            </a:bodyPr>
            <a:lstStyle/>
            <a:p>
              <a:r>
                <a:rPr lang="es-ES" dirty="0">
                  <a:solidFill>
                    <a:srgbClr val="000000"/>
                  </a:solidFill>
                  <a:latin typeface="Helvetica" charset="0"/>
                  <a:ea typeface="Calibri" charset="0"/>
                  <a:cs typeface="Times New Roman" charset="0"/>
                </a:rPr>
                <a:t>Comprende los impulsores del éxito empresarial y puede interpretar los datos dentro del contexto.
</a:t>
              </a:r>
              <a:endParaRPr lang="en-US" sz="3200" dirty="0">
                <a:solidFill>
                  <a:srgbClr val="000000"/>
                </a:solidFill>
                <a:latin typeface="Times New Roman" charset="0"/>
                <a:ea typeface="Calibri" charset="0"/>
                <a:cs typeface="Times New Roman" charset="0"/>
              </a:endParaRPr>
            </a:p>
          </p:txBody>
        </p:sp>
        <p:sp>
          <p:nvSpPr>
            <p:cNvPr id="26" name="Freeform 23">
              <a:extLst>
                <a:ext uri="{FF2B5EF4-FFF2-40B4-BE49-F238E27FC236}">
                  <a16:creationId xmlns:a16="http://schemas.microsoft.com/office/drawing/2014/main" id="{70345ADA-25EF-B443-7243-49D800D9EDBC}"/>
                </a:ext>
              </a:extLst>
            </p:cNvPr>
            <p:cNvSpPr/>
            <p:nvPr/>
          </p:nvSpPr>
          <p:spPr>
            <a:xfrm>
              <a:off x="4534618" y="1456946"/>
              <a:ext cx="836765" cy="1332706"/>
            </a:xfrm>
            <a:custGeom>
              <a:avLst/>
              <a:gdLst>
                <a:gd name="connsiteX0" fmla="*/ 538043 w 1090912"/>
                <a:gd name="connsiteY0" fmla="*/ 0 h 1737483"/>
                <a:gd name="connsiteX1" fmla="*/ 572721 w 1090912"/>
                <a:gd name="connsiteY1" fmla="*/ 31518 h 1737483"/>
                <a:gd name="connsiteX2" fmla="*/ 1090912 w 1090912"/>
                <a:gd name="connsiteY2" fmla="*/ 1282542 h 1737483"/>
                <a:gd name="connsiteX3" fmla="*/ 1054968 w 1090912"/>
                <a:gd name="connsiteY3" fmla="*/ 1639100 h 1737483"/>
                <a:gd name="connsiteX4" fmla="*/ 1029672 w 1090912"/>
                <a:gd name="connsiteY4" fmla="*/ 1737483 h 1737483"/>
                <a:gd name="connsiteX5" fmla="*/ 902014 w 1090912"/>
                <a:gd name="connsiteY5" fmla="*/ 1704659 h 1737483"/>
                <a:gd name="connsiteX6" fmla="*/ 545456 w 1090912"/>
                <a:gd name="connsiteY6" fmla="*/ 1668715 h 1737483"/>
                <a:gd name="connsiteX7" fmla="*/ 188898 w 1090912"/>
                <a:gd name="connsiteY7" fmla="*/ 1704659 h 1737483"/>
                <a:gd name="connsiteX8" fmla="*/ 64491 w 1090912"/>
                <a:gd name="connsiteY8" fmla="*/ 1736647 h 1737483"/>
                <a:gd name="connsiteX9" fmla="*/ 35944 w 1090912"/>
                <a:gd name="connsiteY9" fmla="*/ 1625624 h 1737483"/>
                <a:gd name="connsiteX10" fmla="*/ 0 w 1090912"/>
                <a:gd name="connsiteY10" fmla="*/ 1269066 h 1737483"/>
                <a:gd name="connsiteX11" fmla="*/ 518191 w 1090912"/>
                <a:gd name="connsiteY11" fmla="*/ 18042 h 1737483"/>
                <a:gd name="connsiteX12" fmla="*/ 538043 w 1090912"/>
                <a:gd name="connsiteY12" fmla="*/ 0 h 17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0912" h="1737483">
                  <a:moveTo>
                    <a:pt x="538043" y="0"/>
                  </a:moveTo>
                  <a:lnTo>
                    <a:pt x="572721" y="31518"/>
                  </a:lnTo>
                  <a:cubicBezTo>
                    <a:pt x="892886" y="351683"/>
                    <a:pt x="1090912" y="793987"/>
                    <a:pt x="1090912" y="1282542"/>
                  </a:cubicBezTo>
                  <a:cubicBezTo>
                    <a:pt x="1090912" y="1404681"/>
                    <a:pt x="1078536" y="1523929"/>
                    <a:pt x="1054968" y="1639100"/>
                  </a:cubicBezTo>
                  <a:lnTo>
                    <a:pt x="1029672" y="1737483"/>
                  </a:lnTo>
                  <a:lnTo>
                    <a:pt x="902014" y="1704659"/>
                  </a:lnTo>
                  <a:cubicBezTo>
                    <a:pt x="786843" y="1681092"/>
                    <a:pt x="667595" y="1668715"/>
                    <a:pt x="545456" y="1668715"/>
                  </a:cubicBezTo>
                  <a:cubicBezTo>
                    <a:pt x="423317" y="1668715"/>
                    <a:pt x="304069" y="1681092"/>
                    <a:pt x="188898" y="1704659"/>
                  </a:cubicBezTo>
                  <a:lnTo>
                    <a:pt x="64491" y="1736647"/>
                  </a:lnTo>
                  <a:lnTo>
                    <a:pt x="35944" y="1625624"/>
                  </a:lnTo>
                  <a:cubicBezTo>
                    <a:pt x="12377" y="1510453"/>
                    <a:pt x="0" y="1391205"/>
                    <a:pt x="0" y="1269066"/>
                  </a:cubicBezTo>
                  <a:cubicBezTo>
                    <a:pt x="0" y="780511"/>
                    <a:pt x="198026" y="338207"/>
                    <a:pt x="518191" y="18042"/>
                  </a:cubicBezTo>
                  <a:lnTo>
                    <a:pt x="538043" y="0"/>
                  </a:ln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63"/>
            </a:p>
          </p:txBody>
        </p:sp>
        <p:sp>
          <p:nvSpPr>
            <p:cNvPr id="27" name="Freeform 24">
              <a:extLst>
                <a:ext uri="{FF2B5EF4-FFF2-40B4-BE49-F238E27FC236}">
                  <a16:creationId xmlns:a16="http://schemas.microsoft.com/office/drawing/2014/main" id="{16BC2511-DD9B-74FA-6C6B-7639D745026B}"/>
                </a:ext>
              </a:extLst>
            </p:cNvPr>
            <p:cNvSpPr/>
            <p:nvPr/>
          </p:nvSpPr>
          <p:spPr>
            <a:xfrm>
              <a:off x="3642929" y="2789009"/>
              <a:ext cx="1315758" cy="1008732"/>
            </a:xfrm>
            <a:custGeom>
              <a:avLst/>
              <a:gdLst>
                <a:gd name="connsiteX0" fmla="*/ 1227009 w 1715388"/>
                <a:gd name="connsiteY0" fmla="*/ 0 h 1315110"/>
                <a:gd name="connsiteX1" fmla="*/ 1242058 w 1715388"/>
                <a:gd name="connsiteY1" fmla="*/ 58529 h 1315110"/>
                <a:gd name="connsiteX2" fmla="*/ 1680709 w 1715388"/>
                <a:gd name="connsiteY2" fmla="*/ 783443 h 1315110"/>
                <a:gd name="connsiteX3" fmla="*/ 1715388 w 1715388"/>
                <a:gd name="connsiteY3" fmla="*/ 814961 h 1315110"/>
                <a:gd name="connsiteX4" fmla="*/ 1609600 w 1715388"/>
                <a:gd name="connsiteY4" fmla="*/ 911107 h 1315110"/>
                <a:gd name="connsiteX5" fmla="*/ 484215 w 1715388"/>
                <a:gd name="connsiteY5" fmla="*/ 1315110 h 1315110"/>
                <a:gd name="connsiteX6" fmla="*/ 127657 w 1715388"/>
                <a:gd name="connsiteY6" fmla="*/ 1279166 h 1315110"/>
                <a:gd name="connsiteX7" fmla="*/ 0 w 1715388"/>
                <a:gd name="connsiteY7" fmla="*/ 1246342 h 1315110"/>
                <a:gd name="connsiteX8" fmla="*/ 18299 w 1715388"/>
                <a:gd name="connsiteY8" fmla="*/ 1175173 h 1315110"/>
                <a:gd name="connsiteX9" fmla="*/ 1181864 w 1715388"/>
                <a:gd name="connsiteY9" fmla="*/ 11608 h 1315110"/>
                <a:gd name="connsiteX10" fmla="*/ 1227009 w 1715388"/>
                <a:gd name="connsiteY10" fmla="*/ 0 h 13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5388" h="1315110">
                  <a:moveTo>
                    <a:pt x="1227009" y="0"/>
                  </a:moveTo>
                  <a:lnTo>
                    <a:pt x="1242058" y="58529"/>
                  </a:lnTo>
                  <a:cubicBezTo>
                    <a:pt x="1328214" y="335526"/>
                    <a:pt x="1480606" y="583340"/>
                    <a:pt x="1680709" y="783443"/>
                  </a:cubicBezTo>
                  <a:lnTo>
                    <a:pt x="1715388" y="814961"/>
                  </a:lnTo>
                  <a:lnTo>
                    <a:pt x="1609600" y="911107"/>
                  </a:lnTo>
                  <a:cubicBezTo>
                    <a:pt x="1303775" y="1163496"/>
                    <a:pt x="911701" y="1315110"/>
                    <a:pt x="484215" y="1315110"/>
                  </a:cubicBezTo>
                  <a:cubicBezTo>
                    <a:pt x="362076" y="1315110"/>
                    <a:pt x="242828" y="1302733"/>
                    <a:pt x="127657" y="1279166"/>
                  </a:cubicBezTo>
                  <a:lnTo>
                    <a:pt x="0" y="1246342"/>
                  </a:lnTo>
                  <a:lnTo>
                    <a:pt x="18299" y="1175173"/>
                  </a:lnTo>
                  <a:cubicBezTo>
                    <a:pt x="190610" y="621179"/>
                    <a:pt x="627870" y="183919"/>
                    <a:pt x="1181864" y="11608"/>
                  </a:cubicBezTo>
                  <a:lnTo>
                    <a:pt x="1227009" y="0"/>
                  </a:ln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63"/>
            </a:p>
          </p:txBody>
        </p:sp>
        <p:sp>
          <p:nvSpPr>
            <p:cNvPr id="33" name="Freeform 25">
              <a:extLst>
                <a:ext uri="{FF2B5EF4-FFF2-40B4-BE49-F238E27FC236}">
                  <a16:creationId xmlns:a16="http://schemas.microsoft.com/office/drawing/2014/main" id="{C97F2675-BF44-231E-07FF-11B1B6BCC51A}"/>
                </a:ext>
              </a:extLst>
            </p:cNvPr>
            <p:cNvSpPr/>
            <p:nvPr/>
          </p:nvSpPr>
          <p:spPr>
            <a:xfrm>
              <a:off x="4958686" y="2789651"/>
              <a:ext cx="1301892" cy="997754"/>
            </a:xfrm>
            <a:custGeom>
              <a:avLst/>
              <a:gdLst>
                <a:gd name="connsiteX0" fmla="*/ 476802 w 1697310"/>
                <a:gd name="connsiteY0" fmla="*/ 0 h 1300798"/>
                <a:gd name="connsiteX1" fmla="*/ 518696 w 1697310"/>
                <a:gd name="connsiteY1" fmla="*/ 10772 h 1300798"/>
                <a:gd name="connsiteX2" fmla="*/ 1682261 w 1697310"/>
                <a:gd name="connsiteY2" fmla="*/ 1174337 h 1300798"/>
                <a:gd name="connsiteX3" fmla="*/ 1697310 w 1697310"/>
                <a:gd name="connsiteY3" fmla="*/ 1232866 h 1300798"/>
                <a:gd name="connsiteX4" fmla="*/ 1572903 w 1697310"/>
                <a:gd name="connsiteY4" fmla="*/ 1264854 h 1300798"/>
                <a:gd name="connsiteX5" fmla="*/ 1216345 w 1697310"/>
                <a:gd name="connsiteY5" fmla="*/ 1300798 h 1300798"/>
                <a:gd name="connsiteX6" fmla="*/ 90960 w 1697310"/>
                <a:gd name="connsiteY6" fmla="*/ 896795 h 1300798"/>
                <a:gd name="connsiteX7" fmla="*/ 0 w 1697310"/>
                <a:gd name="connsiteY7" fmla="*/ 814125 h 1300798"/>
                <a:gd name="connsiteX8" fmla="*/ 19851 w 1697310"/>
                <a:gd name="connsiteY8" fmla="*/ 796083 h 1300798"/>
                <a:gd name="connsiteX9" fmla="*/ 458502 w 1697310"/>
                <a:gd name="connsiteY9" fmla="*/ 71169 h 1300798"/>
                <a:gd name="connsiteX10" fmla="*/ 476802 w 1697310"/>
                <a:gd name="connsiteY10" fmla="*/ 0 h 130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7310" h="1300798">
                  <a:moveTo>
                    <a:pt x="476802" y="0"/>
                  </a:moveTo>
                  <a:lnTo>
                    <a:pt x="518696" y="10772"/>
                  </a:lnTo>
                  <a:cubicBezTo>
                    <a:pt x="1072690" y="183083"/>
                    <a:pt x="1509951" y="620343"/>
                    <a:pt x="1682261" y="1174337"/>
                  </a:cubicBezTo>
                  <a:lnTo>
                    <a:pt x="1697310" y="1232866"/>
                  </a:lnTo>
                  <a:lnTo>
                    <a:pt x="1572903" y="1264854"/>
                  </a:lnTo>
                  <a:cubicBezTo>
                    <a:pt x="1457732" y="1288421"/>
                    <a:pt x="1338484" y="1300798"/>
                    <a:pt x="1216345" y="1300798"/>
                  </a:cubicBezTo>
                  <a:cubicBezTo>
                    <a:pt x="788859" y="1300798"/>
                    <a:pt x="396785" y="1149184"/>
                    <a:pt x="90960" y="896795"/>
                  </a:cubicBezTo>
                  <a:lnTo>
                    <a:pt x="0" y="814125"/>
                  </a:lnTo>
                  <a:lnTo>
                    <a:pt x="19851" y="796083"/>
                  </a:lnTo>
                  <a:cubicBezTo>
                    <a:pt x="219954" y="595980"/>
                    <a:pt x="372347" y="348166"/>
                    <a:pt x="458502" y="71169"/>
                  </a:cubicBezTo>
                  <a:lnTo>
                    <a:pt x="476802" y="0"/>
                  </a:ln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34" name="Freeform 26">
              <a:extLst>
                <a:ext uri="{FF2B5EF4-FFF2-40B4-BE49-F238E27FC236}">
                  <a16:creationId xmlns:a16="http://schemas.microsoft.com/office/drawing/2014/main" id="{54C6FDE9-D9AA-A747-CAEA-EFAAB778BC75}"/>
                </a:ext>
              </a:extLst>
            </p:cNvPr>
            <p:cNvSpPr/>
            <p:nvPr/>
          </p:nvSpPr>
          <p:spPr>
            <a:xfrm>
              <a:off x="4976139" y="1054099"/>
              <a:ext cx="2301394" cy="2661985"/>
            </a:xfrm>
            <a:custGeom>
              <a:avLst/>
              <a:gdLst>
                <a:gd name="connsiteX0" fmla="*/ 1231172 w 3000387"/>
                <a:gd name="connsiteY0" fmla="*/ 0 h 3470498"/>
                <a:gd name="connsiteX1" fmla="*/ 3000387 w 3000387"/>
                <a:gd name="connsiteY1" fmla="*/ 1769215 h 3470498"/>
                <a:gd name="connsiteX2" fmla="*/ 1757282 w 3000387"/>
                <a:gd name="connsiteY2" fmla="*/ 3458890 h 3470498"/>
                <a:gd name="connsiteX3" fmla="*/ 1712137 w 3000387"/>
                <a:gd name="connsiteY3" fmla="*/ 3470498 h 3470498"/>
                <a:gd name="connsiteX4" fmla="*/ 1697088 w 3000387"/>
                <a:gd name="connsiteY4" fmla="*/ 3411969 h 3470498"/>
                <a:gd name="connsiteX5" fmla="*/ 533523 w 3000387"/>
                <a:gd name="connsiteY5" fmla="*/ 2248404 h 3470498"/>
                <a:gd name="connsiteX6" fmla="*/ 491629 w 3000387"/>
                <a:gd name="connsiteY6" fmla="*/ 2237632 h 3470498"/>
                <a:gd name="connsiteX7" fmla="*/ 516925 w 3000387"/>
                <a:gd name="connsiteY7" fmla="*/ 2139249 h 3470498"/>
                <a:gd name="connsiteX8" fmla="*/ 552869 w 3000387"/>
                <a:gd name="connsiteY8" fmla="*/ 1782691 h 3470498"/>
                <a:gd name="connsiteX9" fmla="*/ 34678 w 3000387"/>
                <a:gd name="connsiteY9" fmla="*/ 531667 h 3470498"/>
                <a:gd name="connsiteX10" fmla="*/ 0 w 3000387"/>
                <a:gd name="connsiteY10" fmla="*/ 500149 h 3470498"/>
                <a:gd name="connsiteX11" fmla="*/ 105787 w 3000387"/>
                <a:gd name="connsiteY11" fmla="*/ 404003 h 3470498"/>
                <a:gd name="connsiteX12" fmla="*/ 1231172 w 3000387"/>
                <a:gd name="connsiteY12" fmla="*/ 0 h 347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00387" h="3470498">
                  <a:moveTo>
                    <a:pt x="1231172" y="0"/>
                  </a:moveTo>
                  <a:cubicBezTo>
                    <a:pt x="2208282" y="0"/>
                    <a:pt x="3000387" y="792105"/>
                    <a:pt x="3000387" y="1769215"/>
                  </a:cubicBezTo>
                  <a:cubicBezTo>
                    <a:pt x="3000387" y="2563117"/>
                    <a:pt x="2477474" y="3234887"/>
                    <a:pt x="1757282" y="3458890"/>
                  </a:cubicBezTo>
                  <a:lnTo>
                    <a:pt x="1712137" y="3470498"/>
                  </a:lnTo>
                  <a:lnTo>
                    <a:pt x="1697088" y="3411969"/>
                  </a:lnTo>
                  <a:cubicBezTo>
                    <a:pt x="1524778" y="2857975"/>
                    <a:pt x="1087517" y="2420715"/>
                    <a:pt x="533523" y="2248404"/>
                  </a:cubicBezTo>
                  <a:lnTo>
                    <a:pt x="491629" y="2237632"/>
                  </a:lnTo>
                  <a:lnTo>
                    <a:pt x="516925" y="2139249"/>
                  </a:lnTo>
                  <a:cubicBezTo>
                    <a:pt x="540493" y="2024078"/>
                    <a:pt x="552869" y="1904830"/>
                    <a:pt x="552869" y="1782691"/>
                  </a:cubicBezTo>
                  <a:cubicBezTo>
                    <a:pt x="552869" y="1294136"/>
                    <a:pt x="354843" y="851832"/>
                    <a:pt x="34678" y="531667"/>
                  </a:cubicBezTo>
                  <a:lnTo>
                    <a:pt x="0" y="500149"/>
                  </a:lnTo>
                  <a:lnTo>
                    <a:pt x="105787" y="404003"/>
                  </a:lnTo>
                  <a:cubicBezTo>
                    <a:pt x="411612" y="151614"/>
                    <a:pt x="803686" y="0"/>
                    <a:pt x="1231172"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63"/>
            </a:p>
          </p:txBody>
        </p:sp>
        <p:sp>
          <p:nvSpPr>
            <p:cNvPr id="35" name="Freeform 27">
              <a:extLst>
                <a:ext uri="{FF2B5EF4-FFF2-40B4-BE49-F238E27FC236}">
                  <a16:creationId xmlns:a16="http://schemas.microsoft.com/office/drawing/2014/main" id="{454BDE80-4A8F-D322-E6F2-268084A792D9}"/>
                </a:ext>
              </a:extLst>
            </p:cNvPr>
            <p:cNvSpPr/>
            <p:nvPr/>
          </p:nvSpPr>
          <p:spPr>
            <a:xfrm>
              <a:off x="2628470" y="1064435"/>
              <a:ext cx="2290022" cy="2661343"/>
            </a:xfrm>
            <a:custGeom>
              <a:avLst/>
              <a:gdLst>
                <a:gd name="connsiteX0" fmla="*/ 1769215 w 2985561"/>
                <a:gd name="connsiteY0" fmla="*/ 0 h 3469662"/>
                <a:gd name="connsiteX1" fmla="*/ 2894600 w 2985561"/>
                <a:gd name="connsiteY1" fmla="*/ 404003 h 3469662"/>
                <a:gd name="connsiteX2" fmla="*/ 2985561 w 2985561"/>
                <a:gd name="connsiteY2" fmla="*/ 486673 h 3469662"/>
                <a:gd name="connsiteX3" fmla="*/ 2965709 w 2985561"/>
                <a:gd name="connsiteY3" fmla="*/ 504715 h 3469662"/>
                <a:gd name="connsiteX4" fmla="*/ 2447518 w 2985561"/>
                <a:gd name="connsiteY4" fmla="*/ 1755739 h 3469662"/>
                <a:gd name="connsiteX5" fmla="*/ 2483462 w 2985561"/>
                <a:gd name="connsiteY5" fmla="*/ 2112297 h 3469662"/>
                <a:gd name="connsiteX6" fmla="*/ 2512009 w 2985561"/>
                <a:gd name="connsiteY6" fmla="*/ 2223320 h 3469662"/>
                <a:gd name="connsiteX7" fmla="*/ 2466864 w 2985561"/>
                <a:gd name="connsiteY7" fmla="*/ 2234928 h 3469662"/>
                <a:gd name="connsiteX8" fmla="*/ 1303299 w 2985561"/>
                <a:gd name="connsiteY8" fmla="*/ 3398493 h 3469662"/>
                <a:gd name="connsiteX9" fmla="*/ 1285000 w 2985561"/>
                <a:gd name="connsiteY9" fmla="*/ 3469662 h 3469662"/>
                <a:gd name="connsiteX10" fmla="*/ 1243105 w 2985561"/>
                <a:gd name="connsiteY10" fmla="*/ 3458890 h 3469662"/>
                <a:gd name="connsiteX11" fmla="*/ 0 w 2985561"/>
                <a:gd name="connsiteY11" fmla="*/ 1769215 h 3469662"/>
                <a:gd name="connsiteX12" fmla="*/ 1769215 w 2985561"/>
                <a:gd name="connsiteY12" fmla="*/ 0 h 346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5561" h="3469662">
                  <a:moveTo>
                    <a:pt x="1769215" y="0"/>
                  </a:moveTo>
                  <a:cubicBezTo>
                    <a:pt x="2196701" y="0"/>
                    <a:pt x="2588775" y="151614"/>
                    <a:pt x="2894600" y="404003"/>
                  </a:cubicBezTo>
                  <a:lnTo>
                    <a:pt x="2985561" y="486673"/>
                  </a:lnTo>
                  <a:lnTo>
                    <a:pt x="2965709" y="504715"/>
                  </a:lnTo>
                  <a:cubicBezTo>
                    <a:pt x="2645544" y="824880"/>
                    <a:pt x="2447518" y="1267184"/>
                    <a:pt x="2447518" y="1755739"/>
                  </a:cubicBezTo>
                  <a:cubicBezTo>
                    <a:pt x="2447518" y="1877878"/>
                    <a:pt x="2459895" y="1997126"/>
                    <a:pt x="2483462" y="2112297"/>
                  </a:cubicBezTo>
                  <a:lnTo>
                    <a:pt x="2512009" y="2223320"/>
                  </a:lnTo>
                  <a:lnTo>
                    <a:pt x="2466864" y="2234928"/>
                  </a:lnTo>
                  <a:cubicBezTo>
                    <a:pt x="1912870" y="2407239"/>
                    <a:pt x="1475610" y="2844499"/>
                    <a:pt x="1303299" y="3398493"/>
                  </a:cubicBezTo>
                  <a:lnTo>
                    <a:pt x="1285000" y="3469662"/>
                  </a:lnTo>
                  <a:lnTo>
                    <a:pt x="1243105" y="3458890"/>
                  </a:lnTo>
                  <a:cubicBezTo>
                    <a:pt x="522913" y="3234887"/>
                    <a:pt x="0" y="2563117"/>
                    <a:pt x="0" y="1769215"/>
                  </a:cubicBezTo>
                  <a:cubicBezTo>
                    <a:pt x="0" y="792105"/>
                    <a:pt x="792105" y="0"/>
                    <a:pt x="1769215" y="0"/>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63"/>
            </a:p>
          </p:txBody>
        </p:sp>
        <p:sp>
          <p:nvSpPr>
            <p:cNvPr id="36" name="Freeform 28">
              <a:extLst>
                <a:ext uri="{FF2B5EF4-FFF2-40B4-BE49-F238E27FC236}">
                  <a16:creationId xmlns:a16="http://schemas.microsoft.com/office/drawing/2014/main" id="{87E1E40E-7AFA-E2A1-83BB-30B837932233}"/>
                </a:ext>
              </a:extLst>
            </p:cNvPr>
            <p:cNvSpPr/>
            <p:nvPr/>
          </p:nvSpPr>
          <p:spPr>
            <a:xfrm>
              <a:off x="4584086" y="2736904"/>
              <a:ext cx="740325" cy="677207"/>
            </a:xfrm>
            <a:custGeom>
              <a:avLst/>
              <a:gdLst>
                <a:gd name="connsiteX0" fmla="*/ 480965 w 965181"/>
                <a:gd name="connsiteY0" fmla="*/ 0 h 882893"/>
                <a:gd name="connsiteX1" fmla="*/ 837523 w 965181"/>
                <a:gd name="connsiteY1" fmla="*/ 35944 h 882893"/>
                <a:gd name="connsiteX2" fmla="*/ 965181 w 965181"/>
                <a:gd name="connsiteY2" fmla="*/ 68768 h 882893"/>
                <a:gd name="connsiteX3" fmla="*/ 946881 w 965181"/>
                <a:gd name="connsiteY3" fmla="*/ 139937 h 882893"/>
                <a:gd name="connsiteX4" fmla="*/ 508230 w 965181"/>
                <a:gd name="connsiteY4" fmla="*/ 864851 h 882893"/>
                <a:gd name="connsiteX5" fmla="*/ 488379 w 965181"/>
                <a:gd name="connsiteY5" fmla="*/ 882893 h 882893"/>
                <a:gd name="connsiteX6" fmla="*/ 453700 w 965181"/>
                <a:gd name="connsiteY6" fmla="*/ 851375 h 882893"/>
                <a:gd name="connsiteX7" fmla="*/ 15049 w 965181"/>
                <a:gd name="connsiteY7" fmla="*/ 126461 h 882893"/>
                <a:gd name="connsiteX8" fmla="*/ 0 w 965181"/>
                <a:gd name="connsiteY8" fmla="*/ 67932 h 882893"/>
                <a:gd name="connsiteX9" fmla="*/ 124407 w 965181"/>
                <a:gd name="connsiteY9" fmla="*/ 35944 h 882893"/>
                <a:gd name="connsiteX10" fmla="*/ 480965 w 965181"/>
                <a:gd name="connsiteY10" fmla="*/ 0 h 88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181" h="882893">
                  <a:moveTo>
                    <a:pt x="480965" y="0"/>
                  </a:moveTo>
                  <a:cubicBezTo>
                    <a:pt x="603104" y="0"/>
                    <a:pt x="722352" y="12377"/>
                    <a:pt x="837523" y="35944"/>
                  </a:cubicBezTo>
                  <a:lnTo>
                    <a:pt x="965181" y="68768"/>
                  </a:lnTo>
                  <a:lnTo>
                    <a:pt x="946881" y="139937"/>
                  </a:lnTo>
                  <a:cubicBezTo>
                    <a:pt x="860726" y="416934"/>
                    <a:pt x="708333" y="664748"/>
                    <a:pt x="508230" y="864851"/>
                  </a:cubicBezTo>
                  <a:lnTo>
                    <a:pt x="488379" y="882893"/>
                  </a:lnTo>
                  <a:lnTo>
                    <a:pt x="453700" y="851375"/>
                  </a:lnTo>
                  <a:cubicBezTo>
                    <a:pt x="253597" y="651272"/>
                    <a:pt x="101205" y="403458"/>
                    <a:pt x="15049" y="126461"/>
                  </a:cubicBezTo>
                  <a:lnTo>
                    <a:pt x="0" y="67932"/>
                  </a:lnTo>
                  <a:lnTo>
                    <a:pt x="124407" y="35944"/>
                  </a:lnTo>
                  <a:cubicBezTo>
                    <a:pt x="239578" y="12377"/>
                    <a:pt x="358826" y="0"/>
                    <a:pt x="480965" y="0"/>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63"/>
            </a:p>
          </p:txBody>
        </p:sp>
        <p:sp>
          <p:nvSpPr>
            <p:cNvPr id="37" name="Freeform 29">
              <a:extLst>
                <a:ext uri="{FF2B5EF4-FFF2-40B4-BE49-F238E27FC236}">
                  <a16:creationId xmlns:a16="http://schemas.microsoft.com/office/drawing/2014/main" id="{D8A4205F-A3D7-CC71-8D25-6A8C0CAF8CBB}"/>
                </a:ext>
              </a:extLst>
            </p:cNvPr>
            <p:cNvSpPr/>
            <p:nvPr/>
          </p:nvSpPr>
          <p:spPr>
            <a:xfrm>
              <a:off x="3595955" y="3442936"/>
              <a:ext cx="2714090" cy="2036883"/>
            </a:xfrm>
            <a:custGeom>
              <a:avLst/>
              <a:gdLst>
                <a:gd name="connsiteX0" fmla="*/ 1776629 w 3538430"/>
                <a:gd name="connsiteY0" fmla="*/ 0 h 2655537"/>
                <a:gd name="connsiteX1" fmla="*/ 1867589 w 3538430"/>
                <a:gd name="connsiteY1" fmla="*/ 82670 h 2655537"/>
                <a:gd name="connsiteX2" fmla="*/ 2992974 w 3538430"/>
                <a:gd name="connsiteY2" fmla="*/ 486673 h 2655537"/>
                <a:gd name="connsiteX3" fmla="*/ 3349532 w 3538430"/>
                <a:gd name="connsiteY3" fmla="*/ 450729 h 2655537"/>
                <a:gd name="connsiteX4" fmla="*/ 3473939 w 3538430"/>
                <a:gd name="connsiteY4" fmla="*/ 418741 h 2655537"/>
                <a:gd name="connsiteX5" fmla="*/ 3502486 w 3538430"/>
                <a:gd name="connsiteY5" fmla="*/ 529764 h 2655537"/>
                <a:gd name="connsiteX6" fmla="*/ 3538430 w 3538430"/>
                <a:gd name="connsiteY6" fmla="*/ 886322 h 2655537"/>
                <a:gd name="connsiteX7" fmla="*/ 1769215 w 3538430"/>
                <a:gd name="connsiteY7" fmla="*/ 2655537 h 2655537"/>
                <a:gd name="connsiteX8" fmla="*/ 0 w 3538430"/>
                <a:gd name="connsiteY8" fmla="*/ 886322 h 2655537"/>
                <a:gd name="connsiteX9" fmla="*/ 35944 w 3538430"/>
                <a:gd name="connsiteY9" fmla="*/ 529764 h 2655537"/>
                <a:gd name="connsiteX10" fmla="*/ 61241 w 3538430"/>
                <a:gd name="connsiteY10" fmla="*/ 431381 h 2655537"/>
                <a:gd name="connsiteX11" fmla="*/ 188898 w 3538430"/>
                <a:gd name="connsiteY11" fmla="*/ 464205 h 2655537"/>
                <a:gd name="connsiteX12" fmla="*/ 545456 w 3538430"/>
                <a:gd name="connsiteY12" fmla="*/ 500149 h 2655537"/>
                <a:gd name="connsiteX13" fmla="*/ 1670841 w 3538430"/>
                <a:gd name="connsiteY13" fmla="*/ 96146 h 2655537"/>
                <a:gd name="connsiteX14" fmla="*/ 1776629 w 3538430"/>
                <a:gd name="connsiteY14" fmla="*/ 0 h 265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8430" h="2655537">
                  <a:moveTo>
                    <a:pt x="1776629" y="0"/>
                  </a:moveTo>
                  <a:lnTo>
                    <a:pt x="1867589" y="82670"/>
                  </a:lnTo>
                  <a:cubicBezTo>
                    <a:pt x="2173414" y="335059"/>
                    <a:pt x="2565488" y="486673"/>
                    <a:pt x="2992974" y="486673"/>
                  </a:cubicBezTo>
                  <a:cubicBezTo>
                    <a:pt x="3115113" y="486673"/>
                    <a:pt x="3234361" y="474296"/>
                    <a:pt x="3349532" y="450729"/>
                  </a:cubicBezTo>
                  <a:lnTo>
                    <a:pt x="3473939" y="418741"/>
                  </a:lnTo>
                  <a:lnTo>
                    <a:pt x="3502486" y="529764"/>
                  </a:lnTo>
                  <a:cubicBezTo>
                    <a:pt x="3526053" y="644935"/>
                    <a:pt x="3538430" y="764183"/>
                    <a:pt x="3538430" y="886322"/>
                  </a:cubicBezTo>
                  <a:cubicBezTo>
                    <a:pt x="3538430" y="1863432"/>
                    <a:pt x="2746325" y="2655537"/>
                    <a:pt x="1769215" y="2655537"/>
                  </a:cubicBezTo>
                  <a:cubicBezTo>
                    <a:pt x="792105" y="2655537"/>
                    <a:pt x="0" y="1863432"/>
                    <a:pt x="0" y="886322"/>
                  </a:cubicBezTo>
                  <a:cubicBezTo>
                    <a:pt x="0" y="764183"/>
                    <a:pt x="12377" y="644935"/>
                    <a:pt x="35944" y="529764"/>
                  </a:cubicBezTo>
                  <a:lnTo>
                    <a:pt x="61241" y="431381"/>
                  </a:lnTo>
                  <a:lnTo>
                    <a:pt x="188898" y="464205"/>
                  </a:lnTo>
                  <a:cubicBezTo>
                    <a:pt x="304069" y="487772"/>
                    <a:pt x="423317" y="500149"/>
                    <a:pt x="545456" y="500149"/>
                  </a:cubicBezTo>
                  <a:cubicBezTo>
                    <a:pt x="972942" y="500149"/>
                    <a:pt x="1365016" y="348535"/>
                    <a:pt x="1670841" y="96146"/>
                  </a:cubicBezTo>
                  <a:lnTo>
                    <a:pt x="1776629" y="0"/>
                  </a:ln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38" name="Rectangle 37">
              <a:extLst>
                <a:ext uri="{FF2B5EF4-FFF2-40B4-BE49-F238E27FC236}">
                  <a16:creationId xmlns:a16="http://schemas.microsoft.com/office/drawing/2014/main" id="{4A03DED6-3C17-4AAE-CA96-B88A0D2CE6B4}"/>
                </a:ext>
              </a:extLst>
            </p:cNvPr>
            <p:cNvSpPr/>
            <p:nvPr/>
          </p:nvSpPr>
          <p:spPr>
            <a:xfrm>
              <a:off x="2981461" y="2027030"/>
              <a:ext cx="1481222" cy="929469"/>
            </a:xfrm>
            <a:prstGeom prst="rect">
              <a:avLst/>
            </a:prstGeom>
          </p:spPr>
          <p:txBody>
            <a:bodyPr wrap="square">
              <a:spAutoFit/>
            </a:bodyPr>
            <a:lstStyle/>
            <a:p>
              <a:pPr lvl="0" algn="ctr"/>
              <a:r>
                <a:rPr lang="es-ES_tradnl" sz="2000" dirty="0">
                  <a:solidFill>
                    <a:schemeClr val="bg1"/>
                  </a:solidFill>
                  <a:effectLst>
                    <a:outerShdw blurRad="38100" dist="38100" dir="2700000" algn="tl">
                      <a:srgbClr val="000000">
                        <a:alpha val="43137"/>
                      </a:srgbClr>
                    </a:outerShdw>
                  </a:effectLst>
                </a:rPr>
                <a:t>MENTALIDAD DE DATOS
</a:t>
              </a:r>
            </a:p>
          </p:txBody>
        </p:sp>
        <p:sp>
          <p:nvSpPr>
            <p:cNvPr id="39" name="Rectangle 38">
              <a:extLst>
                <a:ext uri="{FF2B5EF4-FFF2-40B4-BE49-F238E27FC236}">
                  <a16:creationId xmlns:a16="http://schemas.microsoft.com/office/drawing/2014/main" id="{9B8A4E85-14F9-8A13-CD78-22B21FB6076B}"/>
                </a:ext>
              </a:extLst>
            </p:cNvPr>
            <p:cNvSpPr/>
            <p:nvPr/>
          </p:nvSpPr>
          <p:spPr>
            <a:xfrm>
              <a:off x="5339368" y="1897784"/>
              <a:ext cx="1938163" cy="1211126"/>
            </a:xfrm>
            <a:prstGeom prst="rect">
              <a:avLst/>
            </a:prstGeom>
          </p:spPr>
          <p:txBody>
            <a:bodyPr wrap="square">
              <a:spAutoFit/>
            </a:bodyPr>
            <a:lstStyle/>
            <a:p>
              <a:pPr lvl="0" algn="ctr"/>
              <a:r>
                <a:rPr lang="es-ES" sz="2000" dirty="0">
                  <a:solidFill>
                    <a:schemeClr val="bg1"/>
                  </a:solidFill>
                  <a:effectLst>
                    <a:outerShdw blurRad="38100" dist="38100" dir="2700000" algn="tl">
                      <a:srgbClr val="000000">
                        <a:alpha val="43137"/>
                      </a:srgbClr>
                    </a:outerShdw>
                  </a:effectLst>
                </a:rPr>
                <a:t>HABILIDADES DE FACILITACIÓN Y COMUNICACIÓN
</a:t>
              </a:r>
              <a:endParaRPr lang="es-ES_tradnl" sz="2000" dirty="0">
                <a:solidFill>
                  <a:schemeClr val="bg1"/>
                </a:solidFill>
                <a:effectLst>
                  <a:outerShdw blurRad="38100" dist="38100" dir="2700000" algn="tl">
                    <a:srgbClr val="000000">
                      <a:alpha val="43137"/>
                    </a:srgbClr>
                  </a:outerShdw>
                </a:effectLst>
              </a:endParaRPr>
            </a:p>
          </p:txBody>
        </p:sp>
        <p:sp>
          <p:nvSpPr>
            <p:cNvPr id="40" name="Rectangle 39">
              <a:extLst>
                <a:ext uri="{FF2B5EF4-FFF2-40B4-BE49-F238E27FC236}">
                  <a16:creationId xmlns:a16="http://schemas.microsoft.com/office/drawing/2014/main" id="{1DB92D03-C96F-B206-7A44-5EE383500C54}"/>
                </a:ext>
              </a:extLst>
            </p:cNvPr>
            <p:cNvSpPr/>
            <p:nvPr/>
          </p:nvSpPr>
          <p:spPr>
            <a:xfrm>
              <a:off x="4256680" y="4074193"/>
              <a:ext cx="1588225" cy="929469"/>
            </a:xfrm>
            <a:prstGeom prst="rect">
              <a:avLst/>
            </a:prstGeom>
          </p:spPr>
          <p:txBody>
            <a:bodyPr wrap="square">
              <a:spAutoFit/>
            </a:bodyPr>
            <a:lstStyle/>
            <a:p>
              <a:pPr lvl="0" algn="ctr"/>
              <a:r>
                <a:rPr lang="es-ES_tradnl" sz="2000" dirty="0">
                  <a:solidFill>
                    <a:schemeClr val="bg1"/>
                  </a:solidFill>
                  <a:effectLst>
                    <a:outerShdw blurRad="38100" dist="38100" dir="2700000" algn="tl">
                      <a:srgbClr val="000000">
                        <a:alpha val="43137"/>
                      </a:srgbClr>
                    </a:outerShdw>
                  </a:effectLst>
                </a:rPr>
                <a:t>CONOCIMIENTO DEL NEGOCIO
</a:t>
              </a:r>
            </a:p>
          </p:txBody>
        </p:sp>
        <p:sp>
          <p:nvSpPr>
            <p:cNvPr id="41" name="TextBox 40">
              <a:extLst>
                <a:ext uri="{FF2B5EF4-FFF2-40B4-BE49-F238E27FC236}">
                  <a16:creationId xmlns:a16="http://schemas.microsoft.com/office/drawing/2014/main" id="{2114758C-8097-9E83-6728-C730900EE655}"/>
                </a:ext>
              </a:extLst>
            </p:cNvPr>
            <p:cNvSpPr txBox="1"/>
            <p:nvPr/>
          </p:nvSpPr>
          <p:spPr>
            <a:xfrm>
              <a:off x="4507335" y="2754429"/>
              <a:ext cx="891330" cy="725502"/>
            </a:xfrm>
            <a:prstGeom prst="rect">
              <a:avLst/>
            </a:prstGeom>
            <a:noFill/>
          </p:spPr>
          <p:txBody>
            <a:bodyPr wrap="square" rtlCol="0">
              <a:spAutoFit/>
            </a:bodyPr>
            <a:lstStyle/>
            <a:p>
              <a:pPr algn="ctr"/>
              <a:r>
                <a:rPr lang="es-ES" sz="1138" b="1" dirty="0">
                  <a:solidFill>
                    <a:srgbClr val="000000"/>
                  </a:solidFill>
                  <a:effectLst>
                    <a:outerShdw blurRad="38100" dist="38100" dir="2700000" algn="tl">
                      <a:srgbClr val="000000">
                        <a:alpha val="43137"/>
                      </a:srgbClr>
                    </a:outerShdw>
                  </a:effectLst>
                </a:rPr>
                <a:t>LÍDER DE DATOS PARA PYMES
</a:t>
              </a:r>
              <a:endParaRPr lang="es-ES_tradnl" sz="1138" b="1" dirty="0">
                <a:solidFill>
                  <a:srgbClr val="000000"/>
                </a:solidFill>
                <a:effectLst>
                  <a:outerShdw blurRad="38100" dist="38100" dir="2700000" algn="tl">
                    <a:srgbClr val="000000">
                      <a:alpha val="43137"/>
                    </a:srgbClr>
                  </a:outerShdw>
                </a:effectLst>
              </a:endParaRPr>
            </a:p>
          </p:txBody>
        </p:sp>
        <p:sp>
          <p:nvSpPr>
            <p:cNvPr id="42" name="Rectangle 41">
              <a:extLst>
                <a:ext uri="{FF2B5EF4-FFF2-40B4-BE49-F238E27FC236}">
                  <a16:creationId xmlns:a16="http://schemas.microsoft.com/office/drawing/2014/main" id="{39D78D37-55BD-3E16-BB04-45B44BD277EC}"/>
                </a:ext>
              </a:extLst>
            </p:cNvPr>
            <p:cNvSpPr/>
            <p:nvPr/>
          </p:nvSpPr>
          <p:spPr>
            <a:xfrm>
              <a:off x="308953" y="4178289"/>
              <a:ext cx="2178164" cy="1858937"/>
            </a:xfrm>
            <a:prstGeom prst="rect">
              <a:avLst/>
            </a:prstGeom>
          </p:spPr>
          <p:txBody>
            <a:bodyPr wrap="square">
              <a:spAutoFit/>
            </a:bodyPr>
            <a:lstStyle/>
            <a:p>
              <a:pPr algn="r"/>
              <a:r>
                <a:rPr lang="es-ES" dirty="0">
                  <a:solidFill>
                    <a:srgbClr val="000000"/>
                  </a:solidFill>
                  <a:latin typeface="Helvetica" charset="0"/>
                  <a:ea typeface="Calibri" charset="0"/>
                  <a:cs typeface="Times New Roman" charset="0"/>
                </a:rPr>
                <a:t>Tiene o puede desarrollar habilidades para explorar datos y usar la tecnología para dar sentido a los números.
</a:t>
              </a:r>
              <a:endParaRPr lang="en-US" dirty="0">
                <a:solidFill>
                  <a:srgbClr val="000000"/>
                </a:solidFill>
                <a:latin typeface="Calibri" charset="0"/>
                <a:ea typeface="Calibri" charset="0"/>
                <a:cs typeface="Times New Roman" charset="0"/>
              </a:endParaRPr>
            </a:p>
          </p:txBody>
        </p:sp>
        <p:sp>
          <p:nvSpPr>
            <p:cNvPr id="43" name="Rectangle 42">
              <a:extLst>
                <a:ext uri="{FF2B5EF4-FFF2-40B4-BE49-F238E27FC236}">
                  <a16:creationId xmlns:a16="http://schemas.microsoft.com/office/drawing/2014/main" id="{8B11AAA1-96FD-C4D2-503B-49FAC282C395}"/>
                </a:ext>
              </a:extLst>
            </p:cNvPr>
            <p:cNvSpPr/>
            <p:nvPr/>
          </p:nvSpPr>
          <p:spPr>
            <a:xfrm>
              <a:off x="7946162" y="1554257"/>
              <a:ext cx="1742552" cy="2619412"/>
            </a:xfrm>
            <a:prstGeom prst="rect">
              <a:avLst/>
            </a:prstGeom>
          </p:spPr>
          <p:txBody>
            <a:bodyPr wrap="square">
              <a:spAutoFit/>
            </a:bodyPr>
            <a:lstStyle/>
            <a:p>
              <a:r>
                <a:rPr lang="es-ES" dirty="0">
                  <a:solidFill>
                    <a:srgbClr val="000000"/>
                  </a:solidFill>
                  <a:latin typeface="Helvetica" charset="0"/>
                  <a:ea typeface="Calibri" charset="0"/>
                  <a:cs typeface="Times New Roman" charset="0"/>
                </a:rPr>
                <a:t>Puede trabajar con otros para definir necesidades, traducir y visualizar los resultados y elaborar los mensajes correctos con sus datos.
</a:t>
              </a:r>
              <a:endParaRPr lang="en-US" dirty="0">
                <a:solidFill>
                  <a:srgbClr val="000000"/>
                </a:solidFill>
                <a:latin typeface="Times New Roman" charset="0"/>
                <a:ea typeface="Calibri" charset="0"/>
                <a:cs typeface="Times New Roman" charset="0"/>
              </a:endParaRPr>
            </a:p>
          </p:txBody>
        </p:sp>
      </p:grpSp>
    </p:spTree>
    <p:extLst>
      <p:ext uri="{BB962C8B-B14F-4D97-AF65-F5344CB8AC3E}">
        <p14:creationId xmlns:p14="http://schemas.microsoft.com/office/powerpoint/2010/main" val="24399114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s-ES" dirty="0"/>
              <a:t>"Ten el final en mente y todos los días asegúrate de que estás trabajando para lograrlo".</a:t>
            </a:r>
            <a:endParaRPr lang="en-GB" dirty="0"/>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Ryan Allis</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Roadway headed towards an interesting rock formation">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12829" r="12829"/>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6810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theme/theme1.xml><?xml version="1.0" encoding="utf-8"?>
<a:theme xmlns:a="http://schemas.openxmlformats.org/drawingml/2006/main" name="1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808601c-4998-4b83-acc3-0d414a60c10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102B72D97329AC47B9F1224E8EA631C0" ma:contentTypeVersion="12" ma:contentTypeDescription="Crear nuevo documento." ma:contentTypeScope="" ma:versionID="86f84f6a9ad1f061d218b6229322949c">
  <xsd:schema xmlns:xsd="http://www.w3.org/2001/XMLSchema" xmlns:xs="http://www.w3.org/2001/XMLSchema" xmlns:p="http://schemas.microsoft.com/office/2006/metadata/properties" xmlns:ns3="8808601c-4998-4b83-acc3-0d414a60c10a" xmlns:ns4="caa2c6fe-48da-4a92-bc4a-181fd236eb01" targetNamespace="http://schemas.microsoft.com/office/2006/metadata/properties" ma:root="true" ma:fieldsID="06102ebffdfa76ff0e19e9f21b69d4a4" ns3:_="" ns4:_="">
    <xsd:import namespace="8808601c-4998-4b83-acc3-0d414a60c10a"/>
    <xsd:import namespace="caa2c6fe-48da-4a92-bc4a-181fd236eb0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08601c-4998-4b83-acc3-0d414a60c1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a2c6fe-48da-4a92-bc4a-181fd236eb01"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SharingHintHash" ma:index="14"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25B719-15BD-4F1F-83D2-1926EBFD1CBD}">
  <ds:schemaRefs>
    <ds:schemaRef ds:uri="http://schemas.microsoft.com/sharepoint/v3/contenttype/forms"/>
  </ds:schemaRefs>
</ds:datastoreItem>
</file>

<file path=customXml/itemProps2.xml><?xml version="1.0" encoding="utf-8"?>
<ds:datastoreItem xmlns:ds="http://schemas.openxmlformats.org/officeDocument/2006/customXml" ds:itemID="{53AE8E56-3D52-4DED-96C2-CDCE13AA6C8F}">
  <ds:schemaRefs>
    <ds:schemaRef ds:uri="http://schemas.microsoft.com/office/2006/documentManagement/types"/>
    <ds:schemaRef ds:uri="http://www.w3.org/XML/1998/namespace"/>
    <ds:schemaRef ds:uri="http://purl.org/dc/terms/"/>
    <ds:schemaRef ds:uri="caa2c6fe-48da-4a92-bc4a-181fd236eb01"/>
    <ds:schemaRef ds:uri="http://schemas.microsoft.com/office/2006/metadata/properties"/>
    <ds:schemaRef ds:uri="http://purl.org/dc/dcmitype/"/>
    <ds:schemaRef ds:uri="http://schemas.openxmlformats.org/package/2006/metadata/core-properties"/>
    <ds:schemaRef ds:uri="http://schemas.microsoft.com/office/infopath/2007/PartnerControls"/>
    <ds:schemaRef ds:uri="8808601c-4998-4b83-acc3-0d414a60c10a"/>
    <ds:schemaRef ds:uri="http://purl.org/dc/elements/1.1/"/>
  </ds:schemaRefs>
</ds:datastoreItem>
</file>

<file path=customXml/itemProps3.xml><?xml version="1.0" encoding="utf-8"?>
<ds:datastoreItem xmlns:ds="http://schemas.openxmlformats.org/officeDocument/2006/customXml" ds:itemID="{494B3A7D-B6C7-412E-A2BA-BBC56CA116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08601c-4998-4b83-acc3-0d414a60c10a"/>
    <ds:schemaRef ds:uri="caa2c6fe-48da-4a92-bc4a-181fd236eb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3218</TotalTime>
  <Words>19120</Words>
  <Application>Microsoft Office PowerPoint</Application>
  <PresentationFormat>Panorámica</PresentationFormat>
  <Paragraphs>1245</Paragraphs>
  <Slides>145</Slides>
  <Notes>118</Notes>
  <HiddenSlides>0</HiddenSlides>
  <MMClips>1</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145</vt:i4>
      </vt:variant>
    </vt:vector>
  </HeadingPairs>
  <TitlesOfParts>
    <vt:vector size="155" baseType="lpstr">
      <vt:lpstr>Arial</vt:lpstr>
      <vt:lpstr>Calibri</vt:lpstr>
      <vt:lpstr>Calibri Light</vt:lpstr>
      <vt:lpstr>Helvetica</vt:lpstr>
      <vt:lpstr>Lucida Grande</vt:lpstr>
      <vt:lpstr>Montserrat</vt:lpstr>
      <vt:lpstr>Montserrat Light</vt:lpstr>
      <vt:lpstr>Times New Roman</vt:lpstr>
      <vt:lpstr>1_Office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savanah scharneck</dc:creator>
  <cp:lastModifiedBy>DRAMBLYS (G02550697)</cp:lastModifiedBy>
  <cp:revision>27</cp:revision>
  <dcterms:created xsi:type="dcterms:W3CDTF">2022-07-23T10:56:03Z</dcterms:created>
  <dcterms:modified xsi:type="dcterms:W3CDTF">2023-09-19T14:33:36Z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0x010100102B72D97329AC47B9F1224E8EA631C0</vt:lpwstr>
  </property>
</Properties>
</file>