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210_2A9C721.xml" ContentType="application/vnd.ms-powerpoint.comments+xml"/>
  <Override PartName="/ppt/comments/modernComment_1222_785F49FC.xml" ContentType="application/vnd.ms-powerpoint.comments+xml"/>
  <Override PartName="/ppt/comments/modernComment_1224_A2F05CEB.xml" ContentType="application/vnd.ms-powerpoint.comments+xml"/>
  <Override PartName="/ppt/comments/modernComment_122B_EE1A046B.xml" ContentType="application/vnd.ms-powerpoint.comments+xml"/>
  <Override PartName="/ppt/comments/modernComment_125A_A9CDDF6D.xml" ContentType="application/vnd.ms-powerpoint.comments+xml"/>
  <Override PartName="/ppt/comments/modernComment_1270_E3955D99.xml" ContentType="application/vnd.ms-powerpoint.comments+xml"/>
  <Override PartName="/ppt/comments/modernComment_1280_2A7C6F59.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Lst>
  <p:notesMasterIdLst>
    <p:notesMasterId r:id="rId151"/>
  </p:notesMasterIdLst>
  <p:sldIdLst>
    <p:sldId id="4286" r:id="rId6"/>
    <p:sldId id="4618" r:id="rId7"/>
    <p:sldId id="4322" r:id="rId8"/>
    <p:sldId id="4619" r:id="rId9"/>
    <p:sldId id="4620" r:id="rId10"/>
    <p:sldId id="4621" r:id="rId11"/>
    <p:sldId id="4622" r:id="rId12"/>
    <p:sldId id="4623" r:id="rId13"/>
    <p:sldId id="4351" r:id="rId14"/>
    <p:sldId id="4323" r:id="rId15"/>
    <p:sldId id="4625" r:id="rId16"/>
    <p:sldId id="4624" r:id="rId17"/>
    <p:sldId id="4626" r:id="rId18"/>
    <p:sldId id="4627" r:id="rId19"/>
    <p:sldId id="4629" r:id="rId20"/>
    <p:sldId id="4628" r:id="rId21"/>
    <p:sldId id="4631" r:id="rId22"/>
    <p:sldId id="4630" r:id="rId23"/>
    <p:sldId id="4633" r:id="rId24"/>
    <p:sldId id="4632" r:id="rId25"/>
    <p:sldId id="4634" r:id="rId26"/>
    <p:sldId id="4635" r:id="rId27"/>
    <p:sldId id="4601" r:id="rId28"/>
    <p:sldId id="4636" r:id="rId29"/>
    <p:sldId id="4637" r:id="rId30"/>
    <p:sldId id="4638" r:id="rId31"/>
    <p:sldId id="4639" r:id="rId32"/>
    <p:sldId id="4640" r:id="rId33"/>
    <p:sldId id="4641" r:id="rId34"/>
    <p:sldId id="4643" r:id="rId35"/>
    <p:sldId id="4642" r:id="rId36"/>
    <p:sldId id="4644" r:id="rId37"/>
    <p:sldId id="4646" r:id="rId38"/>
    <p:sldId id="4647" r:id="rId39"/>
    <p:sldId id="4648" r:id="rId40"/>
    <p:sldId id="4650" r:id="rId41"/>
    <p:sldId id="4756" r:id="rId42"/>
    <p:sldId id="4651" r:id="rId43"/>
    <p:sldId id="4652" r:id="rId44"/>
    <p:sldId id="4649" r:id="rId45"/>
    <p:sldId id="4654" r:id="rId46"/>
    <p:sldId id="4655" r:id="rId47"/>
    <p:sldId id="4653" r:id="rId48"/>
    <p:sldId id="4658" r:id="rId49"/>
    <p:sldId id="4656" r:id="rId50"/>
    <p:sldId id="4657" r:id="rId51"/>
    <p:sldId id="4659" r:id="rId52"/>
    <p:sldId id="4661" r:id="rId53"/>
    <p:sldId id="4662" r:id="rId54"/>
    <p:sldId id="4663" r:id="rId55"/>
    <p:sldId id="4664" r:id="rId56"/>
    <p:sldId id="4660" r:id="rId57"/>
    <p:sldId id="4665" r:id="rId58"/>
    <p:sldId id="4666" r:id="rId59"/>
    <p:sldId id="4667" r:id="rId60"/>
    <p:sldId id="4668" r:id="rId61"/>
    <p:sldId id="4669" r:id="rId62"/>
    <p:sldId id="4670" r:id="rId63"/>
    <p:sldId id="4671" r:id="rId64"/>
    <p:sldId id="4672" r:id="rId65"/>
    <p:sldId id="4673" r:id="rId66"/>
    <p:sldId id="4674" r:id="rId67"/>
    <p:sldId id="4675" r:id="rId68"/>
    <p:sldId id="4676" r:id="rId69"/>
    <p:sldId id="4757" r:id="rId70"/>
    <p:sldId id="4677" r:id="rId71"/>
    <p:sldId id="4678" r:id="rId72"/>
    <p:sldId id="4679" r:id="rId73"/>
    <p:sldId id="4680" r:id="rId74"/>
    <p:sldId id="4681" r:id="rId75"/>
    <p:sldId id="4682" r:id="rId76"/>
    <p:sldId id="4683" r:id="rId77"/>
    <p:sldId id="4684" r:id="rId78"/>
    <p:sldId id="4685" r:id="rId79"/>
    <p:sldId id="4686" r:id="rId80"/>
    <p:sldId id="4688" r:id="rId81"/>
    <p:sldId id="4687" r:id="rId82"/>
    <p:sldId id="4689" r:id="rId83"/>
    <p:sldId id="4690" r:id="rId84"/>
    <p:sldId id="4691" r:id="rId85"/>
    <p:sldId id="4692" r:id="rId86"/>
    <p:sldId id="4693" r:id="rId87"/>
    <p:sldId id="4694" r:id="rId88"/>
    <p:sldId id="4695" r:id="rId89"/>
    <p:sldId id="4696" r:id="rId90"/>
    <p:sldId id="4698" r:id="rId91"/>
    <p:sldId id="4699" r:id="rId92"/>
    <p:sldId id="4700" r:id="rId93"/>
    <p:sldId id="4701" r:id="rId94"/>
    <p:sldId id="4702" r:id="rId95"/>
    <p:sldId id="4703" r:id="rId96"/>
    <p:sldId id="4704" r:id="rId97"/>
    <p:sldId id="4705" r:id="rId98"/>
    <p:sldId id="4707" r:id="rId99"/>
    <p:sldId id="4708" r:id="rId100"/>
    <p:sldId id="4709" r:id="rId101"/>
    <p:sldId id="4710" r:id="rId102"/>
    <p:sldId id="4711" r:id="rId103"/>
    <p:sldId id="4758" r:id="rId104"/>
    <p:sldId id="4712" r:id="rId105"/>
    <p:sldId id="4713" r:id="rId106"/>
    <p:sldId id="4714" r:id="rId107"/>
    <p:sldId id="4715" r:id="rId108"/>
    <p:sldId id="4716" r:id="rId109"/>
    <p:sldId id="4717" r:id="rId110"/>
    <p:sldId id="4719" r:id="rId111"/>
    <p:sldId id="4718" r:id="rId112"/>
    <p:sldId id="4720" r:id="rId113"/>
    <p:sldId id="4721" r:id="rId114"/>
    <p:sldId id="4722" r:id="rId115"/>
    <p:sldId id="4724" r:id="rId116"/>
    <p:sldId id="4723" r:id="rId117"/>
    <p:sldId id="4726" r:id="rId118"/>
    <p:sldId id="4759" r:id="rId119"/>
    <p:sldId id="4727" r:id="rId120"/>
    <p:sldId id="4728" r:id="rId121"/>
    <p:sldId id="4729" r:id="rId122"/>
    <p:sldId id="4730" r:id="rId123"/>
    <p:sldId id="4731" r:id="rId124"/>
    <p:sldId id="4732" r:id="rId125"/>
    <p:sldId id="4733" r:id="rId126"/>
    <p:sldId id="4734" r:id="rId127"/>
    <p:sldId id="4735" r:id="rId128"/>
    <p:sldId id="4736" r:id="rId129"/>
    <p:sldId id="4738" r:id="rId130"/>
    <p:sldId id="4739" r:id="rId131"/>
    <p:sldId id="4737" r:id="rId132"/>
    <p:sldId id="4741" r:id="rId133"/>
    <p:sldId id="4760" r:id="rId134"/>
    <p:sldId id="4743" r:id="rId135"/>
    <p:sldId id="4761" r:id="rId136"/>
    <p:sldId id="4744" r:id="rId137"/>
    <p:sldId id="4745" r:id="rId138"/>
    <p:sldId id="4746" r:id="rId139"/>
    <p:sldId id="4762" r:id="rId140"/>
    <p:sldId id="4747" r:id="rId141"/>
    <p:sldId id="4748" r:id="rId142"/>
    <p:sldId id="4749" r:id="rId143"/>
    <p:sldId id="4750" r:id="rId144"/>
    <p:sldId id="4751" r:id="rId145"/>
    <p:sldId id="4752" r:id="rId146"/>
    <p:sldId id="4753" r:id="rId147"/>
    <p:sldId id="4754" r:id="rId148"/>
    <p:sldId id="4755" r:id="rId149"/>
    <p:sldId id="4263" r:id="rId1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nstructional &amp; Learning Objectives, Competencies, Module Duration" id="{CF37E681-D32E-4C45-97BD-F9F6E43AC114}">
          <p14:sldIdLst>
            <p14:sldId id="4286"/>
            <p14:sldId id="4618"/>
            <p14:sldId id="4322"/>
            <p14:sldId id="4619"/>
            <p14:sldId id="4620"/>
            <p14:sldId id="4621"/>
            <p14:sldId id="4622"/>
            <p14:sldId id="4623"/>
            <p14:sldId id="4351"/>
          </p14:sldIdLst>
        </p14:section>
        <p14:section name="The Power of Data, Why Data Skills Matter" id="{AB31846D-EB88-4B5B-80F1-72A0EB66DFBB}">
          <p14:sldIdLst>
            <p14:sldId id="4323"/>
            <p14:sldId id="4625"/>
            <p14:sldId id="4624"/>
            <p14:sldId id="4626"/>
            <p14:sldId id="4627"/>
            <p14:sldId id="4629"/>
            <p14:sldId id="4628"/>
            <p14:sldId id="4631"/>
            <p14:sldId id="4630"/>
            <p14:sldId id="4633"/>
            <p14:sldId id="4632"/>
            <p14:sldId id="4634"/>
            <p14:sldId id="4635"/>
            <p14:sldId id="4601"/>
            <p14:sldId id="4636"/>
            <p14:sldId id="4637"/>
            <p14:sldId id="4638"/>
            <p14:sldId id="4639"/>
            <p14:sldId id="4640"/>
            <p14:sldId id="4641"/>
          </p14:sldIdLst>
        </p14:section>
        <p14:section name="Data Technology" id="{0186929D-9445-4B5F-9E7E-490CFAF4415D}">
          <p14:sldIdLst>
            <p14:sldId id="4643"/>
            <p14:sldId id="4642"/>
            <p14:sldId id="4644"/>
            <p14:sldId id="4646"/>
            <p14:sldId id="4647"/>
            <p14:sldId id="4648"/>
            <p14:sldId id="4650"/>
            <p14:sldId id="4756"/>
            <p14:sldId id="4651"/>
            <p14:sldId id="4652"/>
            <p14:sldId id="4649"/>
            <p14:sldId id="4654"/>
            <p14:sldId id="4655"/>
            <p14:sldId id="4653"/>
            <p14:sldId id="4658"/>
            <p14:sldId id="4656"/>
            <p14:sldId id="4657"/>
            <p14:sldId id="4659"/>
            <p14:sldId id="4661"/>
            <p14:sldId id="4662"/>
            <p14:sldId id="4663"/>
            <p14:sldId id="4664"/>
          </p14:sldIdLst>
        </p14:section>
        <p14:section name="Data Interpretation and Use" id="{66047A34-FAAD-4333-8AF6-B3271116AC03}">
          <p14:sldIdLst>
            <p14:sldId id="4660"/>
            <p14:sldId id="4665"/>
            <p14:sldId id="4666"/>
            <p14:sldId id="4667"/>
            <p14:sldId id="4668"/>
            <p14:sldId id="4669"/>
            <p14:sldId id="4670"/>
            <p14:sldId id="4671"/>
            <p14:sldId id="4672"/>
            <p14:sldId id="4673"/>
            <p14:sldId id="4674"/>
            <p14:sldId id="4675"/>
            <p14:sldId id="4676"/>
            <p14:sldId id="4757"/>
            <p14:sldId id="4677"/>
            <p14:sldId id="4678"/>
            <p14:sldId id="4679"/>
            <p14:sldId id="4680"/>
            <p14:sldId id="4681"/>
            <p14:sldId id="4682"/>
            <p14:sldId id="4683"/>
            <p14:sldId id="4684"/>
            <p14:sldId id="4685"/>
            <p14:sldId id="4686"/>
            <p14:sldId id="4688"/>
            <p14:sldId id="4687"/>
            <p14:sldId id="4689"/>
            <p14:sldId id="4690"/>
            <p14:sldId id="4691"/>
            <p14:sldId id="4692"/>
            <p14:sldId id="4693"/>
          </p14:sldIdLst>
        </p14:section>
        <p14:section name="Working with Data" id="{FD915481-53EE-4418-BB65-17672FFAB95E}">
          <p14:sldIdLst>
            <p14:sldId id="4694"/>
            <p14:sldId id="4695"/>
            <p14:sldId id="4696"/>
            <p14:sldId id="4698"/>
            <p14:sldId id="4699"/>
            <p14:sldId id="4700"/>
            <p14:sldId id="4701"/>
            <p14:sldId id="4702"/>
            <p14:sldId id="4703"/>
            <p14:sldId id="4704"/>
            <p14:sldId id="4705"/>
            <p14:sldId id="4707"/>
            <p14:sldId id="4708"/>
            <p14:sldId id="4709"/>
            <p14:sldId id="4710"/>
            <p14:sldId id="4711"/>
            <p14:sldId id="4758"/>
            <p14:sldId id="4712"/>
            <p14:sldId id="4713"/>
            <p14:sldId id="4714"/>
            <p14:sldId id="4715"/>
            <p14:sldId id="4716"/>
          </p14:sldIdLst>
        </p14:section>
        <p14:section name="Data for Strategy" id="{D8D1D019-B959-49EE-8ADB-79A385B0B6D6}">
          <p14:sldIdLst>
            <p14:sldId id="4717"/>
            <p14:sldId id="4719"/>
            <p14:sldId id="4718"/>
            <p14:sldId id="4720"/>
            <p14:sldId id="4721"/>
            <p14:sldId id="4722"/>
            <p14:sldId id="4724"/>
            <p14:sldId id="4723"/>
            <p14:sldId id="4726"/>
            <p14:sldId id="4759"/>
            <p14:sldId id="4727"/>
            <p14:sldId id="4728"/>
            <p14:sldId id="4729"/>
            <p14:sldId id="4730"/>
            <p14:sldId id="4731"/>
            <p14:sldId id="4732"/>
            <p14:sldId id="4733"/>
            <p14:sldId id="4734"/>
            <p14:sldId id="4735"/>
            <p14:sldId id="4736"/>
            <p14:sldId id="4738"/>
            <p14:sldId id="4739"/>
            <p14:sldId id="4737"/>
            <p14:sldId id="4741"/>
            <p14:sldId id="4760"/>
            <p14:sldId id="4743"/>
            <p14:sldId id="4761"/>
            <p14:sldId id="4744"/>
            <p14:sldId id="4745"/>
            <p14:sldId id="4746"/>
            <p14:sldId id="4762"/>
            <p14:sldId id="4747"/>
            <p14:sldId id="4748"/>
          </p14:sldIdLst>
        </p14:section>
        <p14:section name="References" id="{5DABEE60-1868-4903-ADC6-4D6A7E90DFD3}">
          <p14:sldIdLst>
            <p14:sldId id="4749"/>
            <p14:sldId id="4750"/>
            <p14:sldId id="4751"/>
            <p14:sldId id="4752"/>
            <p14:sldId id="4753"/>
            <p14:sldId id="4754"/>
            <p14:sldId id="4755"/>
            <p14:sldId id="4263"/>
          </p14:sldIdLst>
        </p14:section>
      </p14:sectionLst>
    </p:ex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C799F0-806B-B886-C51B-512AF491EE66}" name="Projects Dramblys" initials="PD" userId="b4120c6014c694b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191" autoAdjust="0"/>
  </p:normalViewPr>
  <p:slideViewPr>
    <p:cSldViewPr snapToGrid="0" showGuides="1">
      <p:cViewPr varScale="1">
        <p:scale>
          <a:sx n="82" d="100"/>
          <a:sy n="82" d="100"/>
        </p:scale>
        <p:origin x="720" y="48"/>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5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notesMaster" Target="notesMasters/notesMaster1.xml"/><Relationship Id="rId15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s>
</file>

<file path=ppt/comments/modernComment_1210_2A9C721.xml><?xml version="1.0" encoding="utf-8"?>
<p188:cmLst xmlns:a="http://schemas.openxmlformats.org/drawingml/2006/main" xmlns:r="http://schemas.openxmlformats.org/officeDocument/2006/relationships" xmlns:p188="http://schemas.microsoft.com/office/powerpoint/2018/8/main">
  <p188:cm id="{212DA567-3846-4047-9078-3CA08C61DD33}" authorId="{A2C799F0-806B-B886-C51B-512AF491EE66}" created="2022-11-15T09:45:17.246">
    <pc:sldMkLst xmlns:pc="http://schemas.microsoft.com/office/powerpoint/2013/main/command">
      <pc:docMk/>
      <pc:sldMk cId="44680993" sldId="4624"/>
    </pc:sldMkLst>
    <p188:txBody>
      <a:bodyPr/>
      <a:lstStyle/>
      <a:p>
        <a:r>
          <a:rPr lang="es-ES"/>
          <a:t>The information contained in the notes is interesting but difficult to follow as appears to be very small. Considerer add some slices to explan this concepts, if possible</a:t>
        </a:r>
      </a:p>
    </p188:txBody>
  </p188:cm>
</p188:cmLst>
</file>

<file path=ppt/comments/modernComment_1222_785F49FC.xml><?xml version="1.0" encoding="utf-8"?>
<p188:cmLst xmlns:a="http://schemas.openxmlformats.org/drawingml/2006/main" xmlns:r="http://schemas.openxmlformats.org/officeDocument/2006/relationships" xmlns:p188="http://schemas.microsoft.com/office/powerpoint/2018/8/main">
  <p188:cm id="{DEAB2F2A-C325-4358-9D4E-A36F7751B86A}" authorId="{A2C799F0-806B-B886-C51B-512AF491EE66}" created="2022-11-15T09:48:54.640">
    <pc:sldMkLst xmlns:pc="http://schemas.microsoft.com/office/powerpoint/2013/main/command">
      <pc:docMk/>
      <pc:sldMk cId="2019510780" sldId="4642"/>
    </pc:sldMkLst>
    <p188:txBody>
      <a:bodyPr/>
      <a:lstStyle/>
      <a:p>
        <a:r>
          <a:rPr lang="es-ES"/>
          <a:t>Here the same, considerer that maybe if we convert to PDF the notes will be lost</a:t>
        </a:r>
      </a:p>
    </p188:txBody>
  </p188:cm>
</p188:cmLst>
</file>

<file path=ppt/comments/modernComment_1224_A2F05CEB.xml><?xml version="1.0" encoding="utf-8"?>
<p188:cmLst xmlns:a="http://schemas.openxmlformats.org/drawingml/2006/main" xmlns:r="http://schemas.openxmlformats.org/officeDocument/2006/relationships" xmlns:p188="http://schemas.microsoft.com/office/powerpoint/2018/8/main">
  <p188:cm id="{47B4D469-9E1C-4DF6-BB38-F531E1F2945F}" authorId="{A2C799F0-806B-B886-C51B-512AF491EE66}" created="2022-11-15T09:49:44.574">
    <ac:deMkLst xmlns:ac="http://schemas.microsoft.com/office/drawing/2013/main/command">
      <pc:docMk xmlns:pc="http://schemas.microsoft.com/office/powerpoint/2013/main/command"/>
      <pc:sldMk xmlns:pc="http://schemas.microsoft.com/office/powerpoint/2013/main/command" cId="2733661419" sldId="4644"/>
      <ac:spMk id="4" creationId="{9E0FD84C-0DB0-A747-9C28-9505FE9A7E00}"/>
    </ac:deMkLst>
    <p188:txBody>
      <a:bodyPr/>
      <a:lstStyle/>
      <a:p>
        <a:r>
          <a:rPr lang="es-ES"/>
          <a:t>Are there any examples of CRM that can be highlighted? </a:t>
        </a:r>
      </a:p>
    </p188:txBody>
  </p188:cm>
</p188:cmLst>
</file>

<file path=ppt/comments/modernComment_122B_EE1A046B.xml><?xml version="1.0" encoding="utf-8"?>
<p188:cmLst xmlns:a="http://schemas.openxmlformats.org/drawingml/2006/main" xmlns:r="http://schemas.openxmlformats.org/officeDocument/2006/relationships" xmlns:p188="http://schemas.microsoft.com/office/powerpoint/2018/8/main">
  <p188:cm id="{23692C87-E77D-4B8F-9E0D-21E741988B95}" authorId="{A2C799F0-806B-B886-C51B-512AF491EE66}" created="2022-11-15T09:51:16.227">
    <pc:sldMkLst xmlns:pc="http://schemas.microsoft.com/office/powerpoint/2013/main/command">
      <pc:docMk/>
      <pc:sldMk cId="3994682475" sldId="4651"/>
    </pc:sldMkLst>
    <p188:txBody>
      <a:bodyPr/>
      <a:lstStyle/>
      <a:p>
        <a:r>
          <a:rPr lang="es-ES"/>
          <a:t>It seems that the two first links arent working anymore</a:t>
        </a:r>
      </a:p>
    </p188:txBody>
  </p188:cm>
</p188:cmLst>
</file>

<file path=ppt/comments/modernComment_125A_A9CDDF6D.xml><?xml version="1.0" encoding="utf-8"?>
<p188:cmLst xmlns:a="http://schemas.openxmlformats.org/drawingml/2006/main" xmlns:r="http://schemas.openxmlformats.org/officeDocument/2006/relationships" xmlns:p188="http://schemas.microsoft.com/office/powerpoint/2018/8/main">
  <p188:cm id="{615DDD06-8F42-408C-A048-82DDF9E400C1}" authorId="{A2C799F0-806B-B886-C51B-512AF491EE66}" created="2022-11-15T10:09:29.173">
    <pc:sldMkLst xmlns:pc="http://schemas.microsoft.com/office/powerpoint/2013/main/command">
      <pc:docMk/>
      <pc:sldMk cId="2848841581" sldId="4698"/>
    </pc:sldMkLst>
    <p188:txBody>
      <a:bodyPr/>
      <a:lstStyle/>
      <a:p>
        <a:r>
          <a:rPr lang="es-ES"/>
          <a:t>Overall, you could give more info about how to connect with people and how to keep and storage the information. 
Should an Excel document be feasible to collect the information or are any other programs that can be used to store data?</a:t>
        </a:r>
      </a:p>
    </p188:txBody>
  </p188:cm>
</p188:cmLst>
</file>

<file path=ppt/comments/modernComment_1270_E3955D99.xml><?xml version="1.0" encoding="utf-8"?>
<p188:cmLst xmlns:a="http://schemas.openxmlformats.org/drawingml/2006/main" xmlns:r="http://schemas.openxmlformats.org/officeDocument/2006/relationships" xmlns:p188="http://schemas.microsoft.com/office/powerpoint/2018/8/main">
  <p188:cm id="{C2A3BAEA-507D-47A8-83C9-E756C8301D71}" authorId="{A2C799F0-806B-B886-C51B-512AF491EE66}" created="2022-11-15T10:11:14.169">
    <ac:deMkLst xmlns:ac="http://schemas.microsoft.com/office/drawing/2013/main/command">
      <pc:docMk xmlns:pc="http://schemas.microsoft.com/office/powerpoint/2013/main/command"/>
      <pc:sldMk xmlns:pc="http://schemas.microsoft.com/office/powerpoint/2013/main/command" cId="3818216857" sldId="4720"/>
      <ac:spMk id="4" creationId="{9E0FD84C-0DB0-A747-9C28-9505FE9A7E00}"/>
    </ac:deMkLst>
    <p188:txBody>
      <a:bodyPr/>
      <a:lstStyle/>
      <a:p>
        <a:r>
          <a:rPr lang="es-ES"/>
          <a:t>Maybe provide an example, as hypothesis can be biased or not adjust to the objectives described. Therefore a handy step-by-step will be useful. </a:t>
        </a:r>
      </a:p>
    </p188:txBody>
  </p188:cm>
</p188:cmLst>
</file>

<file path=ppt/comments/modernComment_1280_2A7C6F59.xml><?xml version="1.0" encoding="utf-8"?>
<p188:cmLst xmlns:a="http://schemas.openxmlformats.org/drawingml/2006/main" xmlns:r="http://schemas.openxmlformats.org/officeDocument/2006/relationships" xmlns:p188="http://schemas.microsoft.com/office/powerpoint/2018/8/main">
  <p188:cm id="{298D0931-2D55-4D7A-A485-C66D76605FEB}" authorId="{A2C799F0-806B-B886-C51B-512AF491EE66}" created="2022-11-15T10:15:03.160">
    <ac:txMkLst xmlns:ac="http://schemas.microsoft.com/office/drawing/2013/main/command">
      <pc:docMk xmlns:pc="http://schemas.microsoft.com/office/powerpoint/2013/main/command"/>
      <pc:sldMk xmlns:pc="http://schemas.microsoft.com/office/powerpoint/2013/main/command" cId="712798041" sldId="4736"/>
      <ac:spMk id="13" creationId="{743AFC4E-C384-FF06-DF3E-7BE8C3344FDB}"/>
      <ac:txMk cp="16" len="10">
        <ac:context len="27" hash="3394145065"/>
      </ac:txMk>
    </ac:txMkLst>
    <p188:pos x="7756656" y="265224"/>
    <p188:txBody>
      <a:bodyPr/>
      <a:lstStyle/>
      <a:p>
        <a:r>
          <a:rPr lang="es-ES"/>
          <a:t>Maybe  you can add a short explanation of what BlockChain is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96333-61F0-416C-A0E0-1230C8011DF7}"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ZA"/>
        </a:p>
      </dgm:t>
    </dgm:pt>
    <dgm:pt modelId="{105DB9BB-DC58-44F8-BC00-0C8983D35F62}">
      <dgm:prSet phldrT="[Text]" custT="1"/>
      <dgm:spPr/>
      <dgm:t>
        <a:bodyPr/>
        <a:lstStyle/>
        <a:p>
          <a:r>
            <a:rPr lang="lt-LT" sz="2400" dirty="0" smtClean="0">
              <a:effectLst>
                <a:outerShdw blurRad="38100" dist="38100" dir="2700000" algn="tl">
                  <a:srgbClr val="000000">
                    <a:alpha val="43137"/>
                  </a:srgbClr>
                </a:outerShdw>
              </a:effectLst>
            </a:rPr>
            <a:t>Duomenų </a:t>
          </a:r>
          <a:r>
            <a:rPr lang="lt-LT" sz="2400" dirty="0" err="1" smtClean="0">
              <a:effectLst>
                <a:outerShdw blurRad="38100" dist="38100" dir="2700000" algn="tl">
                  <a:srgbClr val="000000">
                    <a:alpha val="43137"/>
                  </a:srgbClr>
                </a:outerShdw>
              </a:effectLst>
            </a:rPr>
            <a:t>įveiklintojai</a:t>
          </a:r>
          <a:endParaRPr lang="en-ZA" sz="2400" dirty="0">
            <a:effectLst>
              <a:outerShdw blurRad="38100" dist="38100" dir="2700000" algn="tl">
                <a:srgbClr val="000000">
                  <a:alpha val="43137"/>
                </a:srgbClr>
              </a:outerShdw>
            </a:effectLst>
          </a:endParaRPr>
        </a:p>
      </dgm:t>
    </dgm:pt>
    <dgm:pt modelId="{B5BE60CF-3D81-4F13-BCE5-7572894EFC20}" type="parTrans" cxnId="{2334F97A-1112-49B2-A30A-3A718CEC8B60}">
      <dgm:prSet/>
      <dgm:spPr/>
      <dgm:t>
        <a:bodyPr/>
        <a:lstStyle/>
        <a:p>
          <a:endParaRPr lang="en-ZA"/>
        </a:p>
      </dgm:t>
    </dgm:pt>
    <dgm:pt modelId="{9009D282-BD0A-47DE-8BC1-D8CF3E68AD3D}" type="sibTrans" cxnId="{2334F97A-1112-49B2-A30A-3A718CEC8B60}">
      <dgm:prSet/>
      <dgm:spPr/>
      <dgm:t>
        <a:bodyPr/>
        <a:lstStyle/>
        <a:p>
          <a:endParaRPr lang="en-ZA"/>
        </a:p>
      </dgm:t>
    </dgm:pt>
    <dgm:pt modelId="{74628715-70D9-4E5B-AAB8-7ED46AD313C4}">
      <dgm:prSet phldrT="[Text]" custT="1"/>
      <dgm:spPr/>
      <dgm:t>
        <a:bodyPr/>
        <a:lstStyle/>
        <a:p>
          <a:r>
            <a:rPr lang="en-US" sz="2400" dirty="0" err="1" smtClean="0">
              <a:solidFill>
                <a:srgbClr val="000000"/>
              </a:solidFill>
              <a:effectLst/>
            </a:rPr>
            <a:t>Priimdami</a:t>
          </a:r>
          <a:r>
            <a:rPr lang="en-US" sz="2400" dirty="0" smtClean="0">
              <a:solidFill>
                <a:srgbClr val="000000"/>
              </a:solidFill>
              <a:effectLst/>
            </a:rPr>
            <a:t> </a:t>
          </a:r>
          <a:r>
            <a:rPr lang="en-US" sz="2400" dirty="0" err="1" smtClean="0">
              <a:solidFill>
                <a:srgbClr val="000000"/>
              </a:solidFill>
              <a:effectLst/>
            </a:rPr>
            <a:t>sprendimus</a:t>
          </a:r>
          <a:r>
            <a:rPr lang="en-US" sz="2400" dirty="0" smtClean="0">
              <a:solidFill>
                <a:srgbClr val="000000"/>
              </a:solidFill>
              <a:effectLst/>
            </a:rPr>
            <a:t>, </a:t>
          </a:r>
          <a:r>
            <a:rPr lang="en-US" sz="2400" dirty="0" err="1" smtClean="0">
              <a:solidFill>
                <a:srgbClr val="000000"/>
              </a:solidFill>
              <a:effectLst/>
            </a:rPr>
            <a:t>aktyviai</a:t>
          </a:r>
          <a:r>
            <a:rPr lang="en-US" sz="2400" dirty="0" smtClean="0">
              <a:solidFill>
                <a:srgbClr val="000000"/>
              </a:solidFill>
              <a:effectLst/>
            </a:rPr>
            <a:t> </a:t>
          </a:r>
          <a:r>
            <a:rPr lang="en-US" sz="2400" dirty="0" err="1" smtClean="0">
              <a:solidFill>
                <a:srgbClr val="000000"/>
              </a:solidFill>
              <a:effectLst/>
            </a:rPr>
            <a:t>naudokite</a:t>
          </a:r>
          <a:r>
            <a:rPr lang="en-US" sz="2400" dirty="0" smtClean="0">
              <a:solidFill>
                <a:srgbClr val="000000"/>
              </a:solidFill>
              <a:effectLst/>
            </a:rPr>
            <a:t> </a:t>
          </a:r>
          <a:r>
            <a:rPr lang="en-US" sz="2400" dirty="0" err="1" smtClean="0">
              <a:solidFill>
                <a:srgbClr val="000000"/>
              </a:solidFill>
              <a:effectLst/>
            </a:rPr>
            <a:t>duomenis</a:t>
          </a:r>
          <a:r>
            <a:rPr lang="en-US" sz="2400" dirty="0" smtClean="0">
              <a:solidFill>
                <a:srgbClr val="000000"/>
              </a:solidFill>
              <a:effectLst/>
            </a:rPr>
            <a:t> ir </a:t>
          </a:r>
          <a:r>
            <a:rPr lang="en-US" sz="2400" dirty="0" err="1" smtClean="0">
              <a:solidFill>
                <a:srgbClr val="000000"/>
              </a:solidFill>
              <a:effectLst/>
            </a:rPr>
            <a:t>analizę</a:t>
          </a:r>
          <a:r>
            <a:rPr lang="en-US" sz="2400" dirty="0" smtClean="0">
              <a:solidFill>
                <a:srgbClr val="000000"/>
              </a:solidFill>
              <a:effectLst/>
            </a:rPr>
            <a:t>.</a:t>
          </a:r>
          <a:endParaRPr lang="en-ZA" sz="2400" dirty="0">
            <a:solidFill>
              <a:srgbClr val="000000"/>
            </a:solidFill>
            <a:effectLst/>
          </a:endParaRPr>
        </a:p>
      </dgm:t>
    </dgm:pt>
    <dgm:pt modelId="{C06EDF9D-D491-4EFD-93A3-2FB445DA8F8E}" type="parTrans" cxnId="{310B4329-0585-4EC7-8CDF-C3F048C0CCB2}">
      <dgm:prSet/>
      <dgm:spPr/>
      <dgm:t>
        <a:bodyPr/>
        <a:lstStyle/>
        <a:p>
          <a:endParaRPr lang="en-ZA"/>
        </a:p>
      </dgm:t>
    </dgm:pt>
    <dgm:pt modelId="{5F249EC5-57A8-4ED9-80B7-B5F9D0F8EC71}" type="sibTrans" cxnId="{310B4329-0585-4EC7-8CDF-C3F048C0CCB2}">
      <dgm:prSet/>
      <dgm:spPr/>
      <dgm:t>
        <a:bodyPr/>
        <a:lstStyle/>
        <a:p>
          <a:endParaRPr lang="en-ZA"/>
        </a:p>
      </dgm:t>
    </dgm:pt>
    <dgm:pt modelId="{D18B0A13-24DB-4BC8-A97A-ECA35EDD70D1}">
      <dgm:prSet custT="1"/>
      <dgm:spPr/>
      <dgm:t>
        <a:bodyPr/>
        <a:lstStyle/>
        <a:p>
          <a:r>
            <a:rPr lang="en-ZA" sz="2400" dirty="0" smtClean="0">
              <a:effectLst>
                <a:outerShdw blurRad="38100" dist="38100" dir="2700000" algn="tl">
                  <a:srgbClr val="000000">
                    <a:alpha val="43137"/>
                  </a:srgbClr>
                </a:outerShdw>
              </a:effectLst>
            </a:rPr>
            <a:t>D</a:t>
          </a:r>
          <a:r>
            <a:rPr lang="lt-LT" sz="2400" dirty="0" err="1" smtClean="0">
              <a:effectLst>
                <a:outerShdw blurRad="38100" dist="38100" dir="2700000" algn="tl">
                  <a:srgbClr val="000000">
                    <a:alpha val="43137"/>
                  </a:srgbClr>
                </a:outerShdw>
              </a:effectLst>
            </a:rPr>
            <a:t>uomenų</a:t>
          </a:r>
          <a:r>
            <a:rPr lang="lt-LT" sz="2400" dirty="0" smtClean="0">
              <a:effectLst>
                <a:outerShdw blurRad="38100" dist="38100" dir="2700000" algn="tl">
                  <a:srgbClr val="000000">
                    <a:alpha val="43137"/>
                  </a:srgbClr>
                </a:outerShdw>
              </a:effectLst>
            </a:rPr>
            <a:t> kūrėjai</a:t>
          </a:r>
          <a:endParaRPr lang="en-ZA" sz="2400" dirty="0">
            <a:effectLst>
              <a:outerShdw blurRad="38100" dist="38100" dir="2700000" algn="tl">
                <a:srgbClr val="000000">
                  <a:alpha val="43137"/>
                </a:srgbClr>
              </a:outerShdw>
            </a:effectLst>
          </a:endParaRPr>
        </a:p>
      </dgm:t>
    </dgm:pt>
    <dgm:pt modelId="{163F9A7E-C3C0-4E15-97BA-44B12502494B}" type="parTrans" cxnId="{CA7F0669-EEE2-47C2-9E3F-544F7FBF8AF1}">
      <dgm:prSet/>
      <dgm:spPr/>
      <dgm:t>
        <a:bodyPr/>
        <a:lstStyle/>
        <a:p>
          <a:endParaRPr lang="en-ZA"/>
        </a:p>
      </dgm:t>
    </dgm:pt>
    <dgm:pt modelId="{04D00F56-EEB5-4436-8582-FA840AF1C59B}" type="sibTrans" cxnId="{CA7F0669-EEE2-47C2-9E3F-544F7FBF8AF1}">
      <dgm:prSet/>
      <dgm:spPr/>
      <dgm:t>
        <a:bodyPr/>
        <a:lstStyle/>
        <a:p>
          <a:endParaRPr lang="en-ZA"/>
        </a:p>
      </dgm:t>
    </dgm:pt>
    <dgm:pt modelId="{598717C7-13F4-4455-A9D7-A7ADAF20FA51}">
      <dgm:prSet custT="1"/>
      <dgm:spPr/>
      <dgm:t>
        <a:bodyPr/>
        <a:lstStyle/>
        <a:p>
          <a:r>
            <a:rPr lang="lt-LT" sz="2400" dirty="0" smtClean="0">
              <a:solidFill>
                <a:srgbClr val="000000"/>
              </a:solidFill>
              <a:effectLst/>
            </a:rPr>
            <a:t>Naudokite didelius duomenų rinkinius, kuriems lygiagrečiam apdorojimui reikalingi dedikuoti serveriai.</a:t>
          </a:r>
          <a:endParaRPr lang="en-ZA" sz="2400" dirty="0">
            <a:solidFill>
              <a:srgbClr val="000000"/>
            </a:solidFill>
            <a:effectLst/>
          </a:endParaRPr>
        </a:p>
      </dgm:t>
    </dgm:pt>
    <dgm:pt modelId="{4A9AE695-F122-4287-BB9F-BC6500228CB1}" type="parTrans" cxnId="{AAD3E4DC-1998-4E2E-93BF-9CEED76DAD2F}">
      <dgm:prSet/>
      <dgm:spPr/>
      <dgm:t>
        <a:bodyPr/>
        <a:lstStyle/>
        <a:p>
          <a:endParaRPr lang="en-ZA"/>
        </a:p>
      </dgm:t>
    </dgm:pt>
    <dgm:pt modelId="{6C29CBD6-0E17-41A2-BDB3-822359D945F9}" type="sibTrans" cxnId="{AAD3E4DC-1998-4E2E-93BF-9CEED76DAD2F}">
      <dgm:prSet/>
      <dgm:spPr/>
      <dgm:t>
        <a:bodyPr/>
        <a:lstStyle/>
        <a:p>
          <a:endParaRPr lang="en-ZA"/>
        </a:p>
      </dgm:t>
    </dgm:pt>
    <dgm:pt modelId="{7B2AF63A-9B11-4DF3-BAA7-F3A2132F63F2}">
      <dgm:prSet custT="1"/>
      <dgm:spPr/>
      <dgm:t>
        <a:bodyPr/>
        <a:lstStyle/>
        <a:p>
          <a:r>
            <a:rPr lang="en-ZA" sz="2400" dirty="0" smtClean="0">
              <a:effectLst>
                <a:outerShdw blurRad="38100" dist="38100" dir="2700000" algn="tl">
                  <a:srgbClr val="000000">
                    <a:alpha val="43137"/>
                  </a:srgbClr>
                </a:outerShdw>
              </a:effectLst>
            </a:rPr>
            <a:t>D</a:t>
          </a:r>
          <a:r>
            <a:rPr lang="lt-LT" sz="2400" dirty="0" err="1" smtClean="0">
              <a:effectLst>
                <a:outerShdw blurRad="38100" dist="38100" dir="2700000" algn="tl">
                  <a:srgbClr val="000000">
                    <a:alpha val="43137"/>
                  </a:srgbClr>
                </a:outerShdw>
              </a:effectLst>
            </a:rPr>
            <a:t>uomenų</a:t>
          </a:r>
          <a:r>
            <a:rPr lang="lt-LT" sz="2400" dirty="0" smtClean="0">
              <a:effectLst>
                <a:outerShdw blurRad="38100" dist="38100" dir="2700000" algn="tl">
                  <a:srgbClr val="000000">
                    <a:alpha val="43137"/>
                  </a:srgbClr>
                </a:outerShdw>
              </a:effectLst>
            </a:rPr>
            <a:t> „</a:t>
          </a:r>
          <a:r>
            <a:rPr lang="lt-LT" sz="2400" dirty="0" err="1" smtClean="0">
              <a:effectLst>
                <a:outerShdw blurRad="38100" dist="38100" dir="2700000" algn="tl">
                  <a:srgbClr val="000000">
                    <a:alpha val="43137"/>
                  </a:srgbClr>
                </a:outerShdw>
              </a:effectLst>
            </a:rPr>
            <a:t>miksuotojai</a:t>
          </a:r>
          <a:r>
            <a:rPr lang="lt-LT" sz="2400" dirty="0" smtClean="0">
              <a:effectLst>
                <a:outerShdw blurRad="38100" dist="38100" dir="2700000" algn="tl">
                  <a:srgbClr val="000000">
                    <a:alpha val="43137"/>
                  </a:srgbClr>
                </a:outerShdw>
              </a:effectLst>
            </a:rPr>
            <a:t>“</a:t>
          </a:r>
          <a:endParaRPr lang="en-ZA" sz="2400" dirty="0">
            <a:effectLst>
              <a:outerShdw blurRad="38100" dist="38100" dir="2700000" algn="tl">
                <a:srgbClr val="000000">
                  <a:alpha val="43137"/>
                </a:srgbClr>
              </a:outerShdw>
            </a:effectLst>
          </a:endParaRPr>
        </a:p>
      </dgm:t>
    </dgm:pt>
    <dgm:pt modelId="{53C02626-8140-403B-9DF6-D5DE44B0B7F3}" type="parTrans" cxnId="{49AB85F9-0635-44A8-A675-A1C5CDBCCC71}">
      <dgm:prSet/>
      <dgm:spPr/>
      <dgm:t>
        <a:bodyPr/>
        <a:lstStyle/>
        <a:p>
          <a:endParaRPr lang="en-ZA"/>
        </a:p>
      </dgm:t>
    </dgm:pt>
    <dgm:pt modelId="{F38FBF02-0F13-4758-AAAB-5220D0822E0D}" type="sibTrans" cxnId="{49AB85F9-0635-44A8-A675-A1C5CDBCCC71}">
      <dgm:prSet/>
      <dgm:spPr/>
      <dgm:t>
        <a:bodyPr/>
        <a:lstStyle/>
        <a:p>
          <a:endParaRPr lang="en-ZA"/>
        </a:p>
      </dgm:t>
    </dgm:pt>
    <dgm:pt modelId="{C1339724-90A4-4F2A-8882-8EFD6C62AF15}">
      <dgm:prSet custT="1"/>
      <dgm:spPr/>
      <dgm:t>
        <a:bodyPr/>
        <a:lstStyle/>
        <a:p>
          <a:r>
            <a:rPr lang="lt-LT" sz="2400" dirty="0" smtClean="0">
              <a:solidFill>
                <a:srgbClr val="000000"/>
              </a:solidFill>
              <a:effectLst/>
            </a:rPr>
            <a:t>Sujunkite duomenis iš įvairių šaltinių.</a:t>
          </a:r>
          <a:endParaRPr lang="en-ZA" sz="2400" dirty="0">
            <a:solidFill>
              <a:srgbClr val="000000"/>
            </a:solidFill>
            <a:effectLst/>
          </a:endParaRPr>
        </a:p>
      </dgm:t>
    </dgm:pt>
    <dgm:pt modelId="{999B95EC-5302-4260-8084-2BED21A853BC}" type="parTrans" cxnId="{61FA4DEF-D5DC-4FBF-89B7-417DEED72EDB}">
      <dgm:prSet/>
      <dgm:spPr/>
      <dgm:t>
        <a:bodyPr/>
        <a:lstStyle/>
        <a:p>
          <a:endParaRPr lang="en-ZA"/>
        </a:p>
      </dgm:t>
    </dgm:pt>
    <dgm:pt modelId="{BE640070-4355-42FA-B993-D7121B5D9907}" type="sibTrans" cxnId="{61FA4DEF-D5DC-4FBF-89B7-417DEED72EDB}">
      <dgm:prSet/>
      <dgm:spPr/>
      <dgm:t>
        <a:bodyPr/>
        <a:lstStyle/>
        <a:p>
          <a:endParaRPr lang="en-ZA"/>
        </a:p>
      </dgm:t>
    </dgm:pt>
    <dgm:pt modelId="{56E6CA4E-B7A1-427D-9538-F6AD13D01BE2}">
      <dgm:prSet custT="1"/>
      <dgm:spPr/>
      <dgm:t>
        <a:bodyPr/>
        <a:lstStyle/>
        <a:p>
          <a:r>
            <a:rPr lang="en-ZA" sz="2400" dirty="0" smtClean="0">
              <a:effectLst>
                <a:outerShdw blurRad="38100" dist="38100" dir="2700000" algn="tl">
                  <a:srgbClr val="000000">
                    <a:alpha val="43137"/>
                  </a:srgbClr>
                </a:outerShdw>
              </a:effectLst>
            </a:rPr>
            <a:t>D</a:t>
          </a:r>
          <a:r>
            <a:rPr lang="lt-LT" sz="2400" dirty="0" err="1" smtClean="0">
              <a:effectLst>
                <a:outerShdw blurRad="38100" dist="38100" dir="2700000" algn="tl">
                  <a:srgbClr val="000000">
                    <a:alpha val="43137"/>
                  </a:srgbClr>
                </a:outerShdw>
              </a:effectLst>
            </a:rPr>
            <a:t>uomenų</a:t>
          </a:r>
          <a:r>
            <a:rPr lang="lt-LT" sz="2400" dirty="0" smtClean="0">
              <a:effectLst>
                <a:outerShdw blurRad="38100" dist="38100" dir="2700000" algn="tl">
                  <a:srgbClr val="000000">
                    <a:alpha val="43137"/>
                  </a:srgbClr>
                </a:outerShdw>
              </a:effectLst>
            </a:rPr>
            <a:t> </a:t>
          </a:r>
          <a:r>
            <a:rPr lang="lt-LT" sz="2400" dirty="0" err="1" smtClean="0">
              <a:effectLst>
                <a:outerShdw blurRad="38100" dist="38100" dir="2700000" algn="tl">
                  <a:srgbClr val="000000">
                    <a:alpha val="43137"/>
                  </a:srgbClr>
                </a:outerShdw>
              </a:effectLst>
            </a:rPr>
            <a:t>fobai</a:t>
          </a:r>
          <a:endParaRPr lang="en-ZA" sz="2400" dirty="0">
            <a:effectLst>
              <a:outerShdw blurRad="38100" dist="38100" dir="2700000" algn="tl">
                <a:srgbClr val="000000">
                  <a:alpha val="43137"/>
                </a:srgbClr>
              </a:outerShdw>
            </a:effectLst>
          </a:endParaRPr>
        </a:p>
      </dgm:t>
    </dgm:pt>
    <dgm:pt modelId="{1B4CFBF4-7F1B-4970-BE4F-EDF795C4E5C3}" type="parTrans" cxnId="{98079761-9A05-4AF2-AA3C-A8A669585F31}">
      <dgm:prSet/>
      <dgm:spPr/>
      <dgm:t>
        <a:bodyPr/>
        <a:lstStyle/>
        <a:p>
          <a:endParaRPr lang="en-ZA"/>
        </a:p>
      </dgm:t>
    </dgm:pt>
    <dgm:pt modelId="{34BB637E-CB68-49AD-B12B-DD3C88F6E5C4}" type="sibTrans" cxnId="{98079761-9A05-4AF2-AA3C-A8A669585F31}">
      <dgm:prSet/>
      <dgm:spPr/>
      <dgm:t>
        <a:bodyPr/>
        <a:lstStyle/>
        <a:p>
          <a:endParaRPr lang="en-ZA"/>
        </a:p>
      </dgm:t>
    </dgm:pt>
    <dgm:pt modelId="{8BBF2917-2817-4D40-B993-43B0EAAE97FB}">
      <dgm:prSet custT="1"/>
      <dgm:spPr/>
      <dgm:t>
        <a:bodyPr/>
        <a:lstStyle/>
        <a:p>
          <a:r>
            <a:rPr lang="lt-LT" sz="2400" dirty="0" smtClean="0">
              <a:solidFill>
                <a:srgbClr val="000000"/>
              </a:solidFill>
              <a:effectLst/>
            </a:rPr>
            <a:t>Dirbkite su mažais duomenų rinkiniais ir keliais duomenų šaltiniais ir nenaudokite duomenų ar analizės priimdami sprendimus.</a:t>
          </a:r>
          <a:endParaRPr lang="en-ZA" sz="2400" dirty="0">
            <a:solidFill>
              <a:srgbClr val="000000"/>
            </a:solidFill>
            <a:effectLst/>
          </a:endParaRPr>
        </a:p>
      </dgm:t>
    </dgm:pt>
    <dgm:pt modelId="{9AB3DA9D-D1A9-4553-9D8D-7937FDA1B1C1}" type="parTrans" cxnId="{310F7641-C24A-49F8-9592-8AB75E9D4633}">
      <dgm:prSet/>
      <dgm:spPr/>
      <dgm:t>
        <a:bodyPr/>
        <a:lstStyle/>
        <a:p>
          <a:endParaRPr lang="en-ZA"/>
        </a:p>
      </dgm:t>
    </dgm:pt>
    <dgm:pt modelId="{EBF402F4-84D3-42B7-84EE-782FD092686E}" type="sibTrans" cxnId="{310F7641-C24A-49F8-9592-8AB75E9D4633}">
      <dgm:prSet/>
      <dgm:spPr/>
      <dgm:t>
        <a:bodyPr/>
        <a:lstStyle/>
        <a:p>
          <a:endParaRPr lang="en-ZA"/>
        </a:p>
      </dgm:t>
    </dgm:pt>
    <dgm:pt modelId="{88ED5BFF-AB9D-41DE-875B-7940EAA70A0C}" type="pres">
      <dgm:prSet presAssocID="{00196333-61F0-416C-A0E0-1230C8011DF7}" presName="vert0" presStyleCnt="0">
        <dgm:presLayoutVars>
          <dgm:dir/>
          <dgm:animOne val="branch"/>
          <dgm:animLvl val="lvl"/>
        </dgm:presLayoutVars>
      </dgm:prSet>
      <dgm:spPr/>
      <dgm:t>
        <a:bodyPr/>
        <a:lstStyle/>
        <a:p>
          <a:endParaRPr lang="en-US"/>
        </a:p>
      </dgm:t>
    </dgm:pt>
    <dgm:pt modelId="{DCB50194-8DFC-4E41-9E8D-D99C7BD27F60}" type="pres">
      <dgm:prSet presAssocID="{105DB9BB-DC58-44F8-BC00-0C8983D35F62}" presName="thickLine" presStyleLbl="alignNode1" presStyleIdx="0" presStyleCnt="4"/>
      <dgm:spPr/>
    </dgm:pt>
    <dgm:pt modelId="{49230091-8008-4F33-9787-FFCFC5AD148F}" type="pres">
      <dgm:prSet presAssocID="{105DB9BB-DC58-44F8-BC00-0C8983D35F62}" presName="horz1" presStyleCnt="0"/>
      <dgm:spPr/>
    </dgm:pt>
    <dgm:pt modelId="{55D264F7-8B4B-4BA4-82AF-7CC56B8BCD17}" type="pres">
      <dgm:prSet presAssocID="{105DB9BB-DC58-44F8-BC00-0C8983D35F62}" presName="tx1" presStyleLbl="revTx" presStyleIdx="0" presStyleCnt="8"/>
      <dgm:spPr/>
      <dgm:t>
        <a:bodyPr/>
        <a:lstStyle/>
        <a:p>
          <a:endParaRPr lang="en-US"/>
        </a:p>
      </dgm:t>
    </dgm:pt>
    <dgm:pt modelId="{A26A4C78-C7FD-468A-816F-30915429CB4B}" type="pres">
      <dgm:prSet presAssocID="{105DB9BB-DC58-44F8-BC00-0C8983D35F62}" presName="vert1" presStyleCnt="0"/>
      <dgm:spPr/>
    </dgm:pt>
    <dgm:pt modelId="{C42D616A-5686-44C6-BDAA-8C2BE125BF12}" type="pres">
      <dgm:prSet presAssocID="{74628715-70D9-4E5B-AAB8-7ED46AD313C4}" presName="vertSpace2a" presStyleCnt="0"/>
      <dgm:spPr/>
    </dgm:pt>
    <dgm:pt modelId="{40808D08-BAC1-49F5-A258-CDA5E200ACD0}" type="pres">
      <dgm:prSet presAssocID="{74628715-70D9-4E5B-AAB8-7ED46AD313C4}" presName="horz2" presStyleCnt="0"/>
      <dgm:spPr/>
    </dgm:pt>
    <dgm:pt modelId="{12B38966-6097-4C48-88BF-B46807AA2079}" type="pres">
      <dgm:prSet presAssocID="{74628715-70D9-4E5B-AAB8-7ED46AD313C4}" presName="horzSpace2" presStyleCnt="0"/>
      <dgm:spPr/>
    </dgm:pt>
    <dgm:pt modelId="{84F0FE91-2E71-4FBE-A1B6-FFC922BFF2AD}" type="pres">
      <dgm:prSet presAssocID="{74628715-70D9-4E5B-AAB8-7ED46AD313C4}" presName="tx2" presStyleLbl="revTx" presStyleIdx="1" presStyleCnt="8"/>
      <dgm:spPr/>
      <dgm:t>
        <a:bodyPr/>
        <a:lstStyle/>
        <a:p>
          <a:endParaRPr lang="en-US"/>
        </a:p>
      </dgm:t>
    </dgm:pt>
    <dgm:pt modelId="{17BEF433-3678-4DFF-BC3B-5652EFBEE6B2}" type="pres">
      <dgm:prSet presAssocID="{74628715-70D9-4E5B-AAB8-7ED46AD313C4}" presName="vert2" presStyleCnt="0"/>
      <dgm:spPr/>
    </dgm:pt>
    <dgm:pt modelId="{90A702D6-1ECC-4276-9E96-0215876A10C7}" type="pres">
      <dgm:prSet presAssocID="{74628715-70D9-4E5B-AAB8-7ED46AD313C4}" presName="thinLine2b" presStyleLbl="callout" presStyleIdx="0" presStyleCnt="4"/>
      <dgm:spPr/>
    </dgm:pt>
    <dgm:pt modelId="{10049918-AE53-45C8-B596-139A9DCBEE21}" type="pres">
      <dgm:prSet presAssocID="{74628715-70D9-4E5B-AAB8-7ED46AD313C4}" presName="vertSpace2b" presStyleCnt="0"/>
      <dgm:spPr/>
    </dgm:pt>
    <dgm:pt modelId="{12880CEE-6DA4-4100-8C98-74A8D305B721}" type="pres">
      <dgm:prSet presAssocID="{D18B0A13-24DB-4BC8-A97A-ECA35EDD70D1}" presName="thickLine" presStyleLbl="alignNode1" presStyleIdx="1" presStyleCnt="4"/>
      <dgm:spPr/>
    </dgm:pt>
    <dgm:pt modelId="{CBCE7354-6A5E-4818-A24B-CE2D4872C4DA}" type="pres">
      <dgm:prSet presAssocID="{D18B0A13-24DB-4BC8-A97A-ECA35EDD70D1}" presName="horz1" presStyleCnt="0"/>
      <dgm:spPr/>
    </dgm:pt>
    <dgm:pt modelId="{9E9044C4-6391-4BD9-91E8-D97D09D454AE}" type="pres">
      <dgm:prSet presAssocID="{D18B0A13-24DB-4BC8-A97A-ECA35EDD70D1}" presName="tx1" presStyleLbl="revTx" presStyleIdx="2" presStyleCnt="8"/>
      <dgm:spPr/>
      <dgm:t>
        <a:bodyPr/>
        <a:lstStyle/>
        <a:p>
          <a:endParaRPr lang="en-US"/>
        </a:p>
      </dgm:t>
    </dgm:pt>
    <dgm:pt modelId="{8B99C86C-7CFD-442F-8B04-DBE3FD9A43AC}" type="pres">
      <dgm:prSet presAssocID="{D18B0A13-24DB-4BC8-A97A-ECA35EDD70D1}" presName="vert1" presStyleCnt="0"/>
      <dgm:spPr/>
    </dgm:pt>
    <dgm:pt modelId="{4EE43B99-2BC7-488B-8ABD-66EFB999428D}" type="pres">
      <dgm:prSet presAssocID="{598717C7-13F4-4455-A9D7-A7ADAF20FA51}" presName="vertSpace2a" presStyleCnt="0"/>
      <dgm:spPr/>
    </dgm:pt>
    <dgm:pt modelId="{077A18C7-0E9C-41E3-8A62-676C6C5018B4}" type="pres">
      <dgm:prSet presAssocID="{598717C7-13F4-4455-A9D7-A7ADAF20FA51}" presName="horz2" presStyleCnt="0"/>
      <dgm:spPr/>
    </dgm:pt>
    <dgm:pt modelId="{724F8A36-7E85-4FE5-93F6-D9964A4DB348}" type="pres">
      <dgm:prSet presAssocID="{598717C7-13F4-4455-A9D7-A7ADAF20FA51}" presName="horzSpace2" presStyleCnt="0"/>
      <dgm:spPr/>
    </dgm:pt>
    <dgm:pt modelId="{247A017C-2017-4E09-922A-BCAFFE50988D}" type="pres">
      <dgm:prSet presAssocID="{598717C7-13F4-4455-A9D7-A7ADAF20FA51}" presName="tx2" presStyleLbl="revTx" presStyleIdx="3" presStyleCnt="8"/>
      <dgm:spPr/>
      <dgm:t>
        <a:bodyPr/>
        <a:lstStyle/>
        <a:p>
          <a:endParaRPr lang="en-US"/>
        </a:p>
      </dgm:t>
    </dgm:pt>
    <dgm:pt modelId="{E36C3607-8D7F-4D76-BBD2-7955421F2BA2}" type="pres">
      <dgm:prSet presAssocID="{598717C7-13F4-4455-A9D7-A7ADAF20FA51}" presName="vert2" presStyleCnt="0"/>
      <dgm:spPr/>
    </dgm:pt>
    <dgm:pt modelId="{27463DA6-7330-43A6-8665-AA1FAB70D5C5}" type="pres">
      <dgm:prSet presAssocID="{598717C7-13F4-4455-A9D7-A7ADAF20FA51}" presName="thinLine2b" presStyleLbl="callout" presStyleIdx="1" presStyleCnt="4"/>
      <dgm:spPr/>
    </dgm:pt>
    <dgm:pt modelId="{DB6DA8D9-DD62-4CFF-80E0-0F1A9A2FCFE5}" type="pres">
      <dgm:prSet presAssocID="{598717C7-13F4-4455-A9D7-A7ADAF20FA51}" presName="vertSpace2b" presStyleCnt="0"/>
      <dgm:spPr/>
    </dgm:pt>
    <dgm:pt modelId="{988EB53C-98C2-455A-918C-0AD5D7F08027}" type="pres">
      <dgm:prSet presAssocID="{7B2AF63A-9B11-4DF3-BAA7-F3A2132F63F2}" presName="thickLine" presStyleLbl="alignNode1" presStyleIdx="2" presStyleCnt="4"/>
      <dgm:spPr/>
    </dgm:pt>
    <dgm:pt modelId="{6D55AE05-7B88-43DE-A6D5-DEFD96DF9363}" type="pres">
      <dgm:prSet presAssocID="{7B2AF63A-9B11-4DF3-BAA7-F3A2132F63F2}" presName="horz1" presStyleCnt="0"/>
      <dgm:spPr/>
    </dgm:pt>
    <dgm:pt modelId="{B9E26D21-C59E-4F49-B4C1-9403B8ECC5F3}" type="pres">
      <dgm:prSet presAssocID="{7B2AF63A-9B11-4DF3-BAA7-F3A2132F63F2}" presName="tx1" presStyleLbl="revTx" presStyleIdx="4" presStyleCnt="8"/>
      <dgm:spPr/>
      <dgm:t>
        <a:bodyPr/>
        <a:lstStyle/>
        <a:p>
          <a:endParaRPr lang="en-US"/>
        </a:p>
      </dgm:t>
    </dgm:pt>
    <dgm:pt modelId="{858A7F9A-E6E0-4CD1-8507-E120F458EAFB}" type="pres">
      <dgm:prSet presAssocID="{7B2AF63A-9B11-4DF3-BAA7-F3A2132F63F2}" presName="vert1" presStyleCnt="0"/>
      <dgm:spPr/>
    </dgm:pt>
    <dgm:pt modelId="{F69EF9A3-BAFA-4B9B-ACE4-473538F5F53C}" type="pres">
      <dgm:prSet presAssocID="{C1339724-90A4-4F2A-8882-8EFD6C62AF15}" presName="vertSpace2a" presStyleCnt="0"/>
      <dgm:spPr/>
    </dgm:pt>
    <dgm:pt modelId="{3F940876-E376-4E50-80B9-03816CF3F030}" type="pres">
      <dgm:prSet presAssocID="{C1339724-90A4-4F2A-8882-8EFD6C62AF15}" presName="horz2" presStyleCnt="0"/>
      <dgm:spPr/>
    </dgm:pt>
    <dgm:pt modelId="{4BDFDA6E-1066-4C40-AC2A-0844D601C2DC}" type="pres">
      <dgm:prSet presAssocID="{C1339724-90A4-4F2A-8882-8EFD6C62AF15}" presName="horzSpace2" presStyleCnt="0"/>
      <dgm:spPr/>
    </dgm:pt>
    <dgm:pt modelId="{9800C497-D5CB-4E9E-9699-0BBBA24E067C}" type="pres">
      <dgm:prSet presAssocID="{C1339724-90A4-4F2A-8882-8EFD6C62AF15}" presName="tx2" presStyleLbl="revTx" presStyleIdx="5" presStyleCnt="8"/>
      <dgm:spPr/>
      <dgm:t>
        <a:bodyPr/>
        <a:lstStyle/>
        <a:p>
          <a:endParaRPr lang="en-US"/>
        </a:p>
      </dgm:t>
    </dgm:pt>
    <dgm:pt modelId="{B600A285-67F5-4C7F-B627-D32CFF5CCE38}" type="pres">
      <dgm:prSet presAssocID="{C1339724-90A4-4F2A-8882-8EFD6C62AF15}" presName="vert2" presStyleCnt="0"/>
      <dgm:spPr/>
    </dgm:pt>
    <dgm:pt modelId="{C2F91489-08DA-402C-98CA-8CD02F851209}" type="pres">
      <dgm:prSet presAssocID="{C1339724-90A4-4F2A-8882-8EFD6C62AF15}" presName="thinLine2b" presStyleLbl="callout" presStyleIdx="2" presStyleCnt="4"/>
      <dgm:spPr/>
    </dgm:pt>
    <dgm:pt modelId="{D5002508-7251-499A-8393-836A0A44A01C}" type="pres">
      <dgm:prSet presAssocID="{C1339724-90A4-4F2A-8882-8EFD6C62AF15}" presName="vertSpace2b" presStyleCnt="0"/>
      <dgm:spPr/>
    </dgm:pt>
    <dgm:pt modelId="{67E10E2D-676B-4C16-BDA8-4C828482022F}" type="pres">
      <dgm:prSet presAssocID="{56E6CA4E-B7A1-427D-9538-F6AD13D01BE2}" presName="thickLine" presStyleLbl="alignNode1" presStyleIdx="3" presStyleCnt="4"/>
      <dgm:spPr/>
    </dgm:pt>
    <dgm:pt modelId="{7F22C941-284A-4B2A-91AC-A047B05454AB}" type="pres">
      <dgm:prSet presAssocID="{56E6CA4E-B7A1-427D-9538-F6AD13D01BE2}" presName="horz1" presStyleCnt="0"/>
      <dgm:spPr/>
    </dgm:pt>
    <dgm:pt modelId="{F5BFD7A9-2D3F-4DE7-9554-1A14B3859C8C}" type="pres">
      <dgm:prSet presAssocID="{56E6CA4E-B7A1-427D-9538-F6AD13D01BE2}" presName="tx1" presStyleLbl="revTx" presStyleIdx="6" presStyleCnt="8"/>
      <dgm:spPr/>
      <dgm:t>
        <a:bodyPr/>
        <a:lstStyle/>
        <a:p>
          <a:endParaRPr lang="en-US"/>
        </a:p>
      </dgm:t>
    </dgm:pt>
    <dgm:pt modelId="{204EFA64-D3BA-49CF-A370-FA6DF8E004A2}" type="pres">
      <dgm:prSet presAssocID="{56E6CA4E-B7A1-427D-9538-F6AD13D01BE2}" presName="vert1" presStyleCnt="0"/>
      <dgm:spPr/>
    </dgm:pt>
    <dgm:pt modelId="{0511B1E5-6524-42D1-90A7-C5D56B328869}" type="pres">
      <dgm:prSet presAssocID="{8BBF2917-2817-4D40-B993-43B0EAAE97FB}" presName="vertSpace2a" presStyleCnt="0"/>
      <dgm:spPr/>
    </dgm:pt>
    <dgm:pt modelId="{DCBE926F-BDFF-4359-86B8-E3253EAAF0E0}" type="pres">
      <dgm:prSet presAssocID="{8BBF2917-2817-4D40-B993-43B0EAAE97FB}" presName="horz2" presStyleCnt="0"/>
      <dgm:spPr/>
    </dgm:pt>
    <dgm:pt modelId="{D9FC389F-C037-4327-B8EF-C603A734759F}" type="pres">
      <dgm:prSet presAssocID="{8BBF2917-2817-4D40-B993-43B0EAAE97FB}" presName="horzSpace2" presStyleCnt="0"/>
      <dgm:spPr/>
    </dgm:pt>
    <dgm:pt modelId="{60A93187-5423-4B44-954E-AE9CDD16407B}" type="pres">
      <dgm:prSet presAssocID="{8BBF2917-2817-4D40-B993-43B0EAAE97FB}" presName="tx2" presStyleLbl="revTx" presStyleIdx="7" presStyleCnt="8" custScaleX="103075"/>
      <dgm:spPr/>
      <dgm:t>
        <a:bodyPr/>
        <a:lstStyle/>
        <a:p>
          <a:endParaRPr lang="en-US"/>
        </a:p>
      </dgm:t>
    </dgm:pt>
    <dgm:pt modelId="{3F43D261-854B-4FA4-8AD3-5E5AC8B092BE}" type="pres">
      <dgm:prSet presAssocID="{8BBF2917-2817-4D40-B993-43B0EAAE97FB}" presName="vert2" presStyleCnt="0"/>
      <dgm:spPr/>
    </dgm:pt>
    <dgm:pt modelId="{BF1B621C-1C74-476E-9ACD-0ECC3776717E}" type="pres">
      <dgm:prSet presAssocID="{8BBF2917-2817-4D40-B993-43B0EAAE97FB}" presName="thinLine2b" presStyleLbl="callout" presStyleIdx="3" presStyleCnt="4"/>
      <dgm:spPr/>
    </dgm:pt>
    <dgm:pt modelId="{11D7CCF0-E7D0-4EC2-B0BF-7EBAF8ACDA85}" type="pres">
      <dgm:prSet presAssocID="{8BBF2917-2817-4D40-B993-43B0EAAE97FB}" presName="vertSpace2b" presStyleCnt="0"/>
      <dgm:spPr/>
    </dgm:pt>
  </dgm:ptLst>
  <dgm:cxnLst>
    <dgm:cxn modelId="{A993BB69-CAEC-49C0-BB49-90DCE533C2B0}" type="presOf" srcId="{C1339724-90A4-4F2A-8882-8EFD6C62AF15}" destId="{9800C497-D5CB-4E9E-9699-0BBBA24E067C}" srcOrd="0" destOrd="0" presId="urn:microsoft.com/office/officeart/2008/layout/LinedList"/>
    <dgm:cxn modelId="{310F7641-C24A-49F8-9592-8AB75E9D4633}" srcId="{56E6CA4E-B7A1-427D-9538-F6AD13D01BE2}" destId="{8BBF2917-2817-4D40-B993-43B0EAAE97FB}" srcOrd="0" destOrd="0" parTransId="{9AB3DA9D-D1A9-4553-9D8D-7937FDA1B1C1}" sibTransId="{EBF402F4-84D3-42B7-84EE-782FD092686E}"/>
    <dgm:cxn modelId="{98079761-9A05-4AF2-AA3C-A8A669585F31}" srcId="{00196333-61F0-416C-A0E0-1230C8011DF7}" destId="{56E6CA4E-B7A1-427D-9538-F6AD13D01BE2}" srcOrd="3" destOrd="0" parTransId="{1B4CFBF4-7F1B-4970-BE4F-EDF795C4E5C3}" sibTransId="{34BB637E-CB68-49AD-B12B-DD3C88F6E5C4}"/>
    <dgm:cxn modelId="{2334F97A-1112-49B2-A30A-3A718CEC8B60}" srcId="{00196333-61F0-416C-A0E0-1230C8011DF7}" destId="{105DB9BB-DC58-44F8-BC00-0C8983D35F62}" srcOrd="0" destOrd="0" parTransId="{B5BE60CF-3D81-4F13-BCE5-7572894EFC20}" sibTransId="{9009D282-BD0A-47DE-8BC1-D8CF3E68AD3D}"/>
    <dgm:cxn modelId="{FDFE206C-6AFB-4D81-A709-5A622669E183}" type="presOf" srcId="{74628715-70D9-4E5B-AAB8-7ED46AD313C4}" destId="{84F0FE91-2E71-4FBE-A1B6-FFC922BFF2AD}" srcOrd="0" destOrd="0" presId="urn:microsoft.com/office/officeart/2008/layout/LinedList"/>
    <dgm:cxn modelId="{CA7F0669-EEE2-47C2-9E3F-544F7FBF8AF1}" srcId="{00196333-61F0-416C-A0E0-1230C8011DF7}" destId="{D18B0A13-24DB-4BC8-A97A-ECA35EDD70D1}" srcOrd="1" destOrd="0" parTransId="{163F9A7E-C3C0-4E15-97BA-44B12502494B}" sibTransId="{04D00F56-EEB5-4436-8582-FA840AF1C59B}"/>
    <dgm:cxn modelId="{89B2B44A-685E-494E-AF29-5246118B8721}" type="presOf" srcId="{7B2AF63A-9B11-4DF3-BAA7-F3A2132F63F2}" destId="{B9E26D21-C59E-4F49-B4C1-9403B8ECC5F3}" srcOrd="0" destOrd="0" presId="urn:microsoft.com/office/officeart/2008/layout/LinedList"/>
    <dgm:cxn modelId="{FB3467D1-C1C2-47D4-896F-2D6CBE860831}" type="presOf" srcId="{8BBF2917-2817-4D40-B993-43B0EAAE97FB}" destId="{60A93187-5423-4B44-954E-AE9CDD16407B}" srcOrd="0" destOrd="0" presId="urn:microsoft.com/office/officeart/2008/layout/LinedList"/>
    <dgm:cxn modelId="{F57E78B0-17CA-4090-8361-6D078224B97F}" type="presOf" srcId="{00196333-61F0-416C-A0E0-1230C8011DF7}" destId="{88ED5BFF-AB9D-41DE-875B-7940EAA70A0C}" srcOrd="0" destOrd="0" presId="urn:microsoft.com/office/officeart/2008/layout/LinedList"/>
    <dgm:cxn modelId="{B5AE8D02-03F7-4927-BBE2-5CFEC1B0157C}" type="presOf" srcId="{56E6CA4E-B7A1-427D-9538-F6AD13D01BE2}" destId="{F5BFD7A9-2D3F-4DE7-9554-1A14B3859C8C}" srcOrd="0" destOrd="0" presId="urn:microsoft.com/office/officeart/2008/layout/LinedList"/>
    <dgm:cxn modelId="{310B4329-0585-4EC7-8CDF-C3F048C0CCB2}" srcId="{105DB9BB-DC58-44F8-BC00-0C8983D35F62}" destId="{74628715-70D9-4E5B-AAB8-7ED46AD313C4}" srcOrd="0" destOrd="0" parTransId="{C06EDF9D-D491-4EFD-93A3-2FB445DA8F8E}" sibTransId="{5F249EC5-57A8-4ED9-80B7-B5F9D0F8EC71}"/>
    <dgm:cxn modelId="{29A46812-24AB-4ED5-93EC-EB11E366726F}" type="presOf" srcId="{D18B0A13-24DB-4BC8-A97A-ECA35EDD70D1}" destId="{9E9044C4-6391-4BD9-91E8-D97D09D454AE}" srcOrd="0" destOrd="0" presId="urn:microsoft.com/office/officeart/2008/layout/LinedList"/>
    <dgm:cxn modelId="{5F506572-755F-4076-91D4-D81D5596267D}" type="presOf" srcId="{598717C7-13F4-4455-A9D7-A7ADAF20FA51}" destId="{247A017C-2017-4E09-922A-BCAFFE50988D}" srcOrd="0" destOrd="0" presId="urn:microsoft.com/office/officeart/2008/layout/LinedList"/>
    <dgm:cxn modelId="{61FA4DEF-D5DC-4FBF-89B7-417DEED72EDB}" srcId="{7B2AF63A-9B11-4DF3-BAA7-F3A2132F63F2}" destId="{C1339724-90A4-4F2A-8882-8EFD6C62AF15}" srcOrd="0" destOrd="0" parTransId="{999B95EC-5302-4260-8084-2BED21A853BC}" sibTransId="{BE640070-4355-42FA-B993-D7121B5D9907}"/>
    <dgm:cxn modelId="{49AB85F9-0635-44A8-A675-A1C5CDBCCC71}" srcId="{00196333-61F0-416C-A0E0-1230C8011DF7}" destId="{7B2AF63A-9B11-4DF3-BAA7-F3A2132F63F2}" srcOrd="2" destOrd="0" parTransId="{53C02626-8140-403B-9DF6-D5DE44B0B7F3}" sibTransId="{F38FBF02-0F13-4758-AAAB-5220D0822E0D}"/>
    <dgm:cxn modelId="{F2DC716B-254D-4ADB-8960-E63774B60E2A}" type="presOf" srcId="{105DB9BB-DC58-44F8-BC00-0C8983D35F62}" destId="{55D264F7-8B4B-4BA4-82AF-7CC56B8BCD17}" srcOrd="0" destOrd="0" presId="urn:microsoft.com/office/officeart/2008/layout/LinedList"/>
    <dgm:cxn modelId="{AAD3E4DC-1998-4E2E-93BF-9CEED76DAD2F}" srcId="{D18B0A13-24DB-4BC8-A97A-ECA35EDD70D1}" destId="{598717C7-13F4-4455-A9D7-A7ADAF20FA51}" srcOrd="0" destOrd="0" parTransId="{4A9AE695-F122-4287-BB9F-BC6500228CB1}" sibTransId="{6C29CBD6-0E17-41A2-BDB3-822359D945F9}"/>
    <dgm:cxn modelId="{B728A650-3A26-4E4B-8D2C-A4F49F4A15A0}" type="presParOf" srcId="{88ED5BFF-AB9D-41DE-875B-7940EAA70A0C}" destId="{DCB50194-8DFC-4E41-9E8D-D99C7BD27F60}" srcOrd="0" destOrd="0" presId="urn:microsoft.com/office/officeart/2008/layout/LinedList"/>
    <dgm:cxn modelId="{FD777D5A-0F8F-48FB-B8AC-967405DE600B}" type="presParOf" srcId="{88ED5BFF-AB9D-41DE-875B-7940EAA70A0C}" destId="{49230091-8008-4F33-9787-FFCFC5AD148F}" srcOrd="1" destOrd="0" presId="urn:microsoft.com/office/officeart/2008/layout/LinedList"/>
    <dgm:cxn modelId="{0F52320E-CA8B-4C3B-B2AD-4B22CF58412E}" type="presParOf" srcId="{49230091-8008-4F33-9787-FFCFC5AD148F}" destId="{55D264F7-8B4B-4BA4-82AF-7CC56B8BCD17}" srcOrd="0" destOrd="0" presId="urn:microsoft.com/office/officeart/2008/layout/LinedList"/>
    <dgm:cxn modelId="{8039487D-EEFB-4754-B647-F8DB7F630B17}" type="presParOf" srcId="{49230091-8008-4F33-9787-FFCFC5AD148F}" destId="{A26A4C78-C7FD-468A-816F-30915429CB4B}" srcOrd="1" destOrd="0" presId="urn:microsoft.com/office/officeart/2008/layout/LinedList"/>
    <dgm:cxn modelId="{C6C3C69A-3596-4AD7-B433-94E13B5C2402}" type="presParOf" srcId="{A26A4C78-C7FD-468A-816F-30915429CB4B}" destId="{C42D616A-5686-44C6-BDAA-8C2BE125BF12}" srcOrd="0" destOrd="0" presId="urn:microsoft.com/office/officeart/2008/layout/LinedList"/>
    <dgm:cxn modelId="{9819D12B-5A9C-4CD0-80FD-B3ED78EB0F77}" type="presParOf" srcId="{A26A4C78-C7FD-468A-816F-30915429CB4B}" destId="{40808D08-BAC1-49F5-A258-CDA5E200ACD0}" srcOrd="1" destOrd="0" presId="urn:microsoft.com/office/officeart/2008/layout/LinedList"/>
    <dgm:cxn modelId="{D16122DA-0D29-4184-BB98-D5F1645F96E4}" type="presParOf" srcId="{40808D08-BAC1-49F5-A258-CDA5E200ACD0}" destId="{12B38966-6097-4C48-88BF-B46807AA2079}" srcOrd="0" destOrd="0" presId="urn:microsoft.com/office/officeart/2008/layout/LinedList"/>
    <dgm:cxn modelId="{8F2F2D0B-578F-4273-B54D-E3FB0B6F225C}" type="presParOf" srcId="{40808D08-BAC1-49F5-A258-CDA5E200ACD0}" destId="{84F0FE91-2E71-4FBE-A1B6-FFC922BFF2AD}" srcOrd="1" destOrd="0" presId="urn:microsoft.com/office/officeart/2008/layout/LinedList"/>
    <dgm:cxn modelId="{0EFEF537-3921-43C1-A345-05C0098126CE}" type="presParOf" srcId="{40808D08-BAC1-49F5-A258-CDA5E200ACD0}" destId="{17BEF433-3678-4DFF-BC3B-5652EFBEE6B2}" srcOrd="2" destOrd="0" presId="urn:microsoft.com/office/officeart/2008/layout/LinedList"/>
    <dgm:cxn modelId="{FCF1A6DC-A53B-4222-96C0-822B4FD37FC9}" type="presParOf" srcId="{A26A4C78-C7FD-468A-816F-30915429CB4B}" destId="{90A702D6-1ECC-4276-9E96-0215876A10C7}" srcOrd="2" destOrd="0" presId="urn:microsoft.com/office/officeart/2008/layout/LinedList"/>
    <dgm:cxn modelId="{8EBF5CCE-7DBC-4589-AB7C-2171BD8EB60C}" type="presParOf" srcId="{A26A4C78-C7FD-468A-816F-30915429CB4B}" destId="{10049918-AE53-45C8-B596-139A9DCBEE21}" srcOrd="3" destOrd="0" presId="urn:microsoft.com/office/officeart/2008/layout/LinedList"/>
    <dgm:cxn modelId="{D049DCAC-6FDE-40EA-9377-C6B534040D20}" type="presParOf" srcId="{88ED5BFF-AB9D-41DE-875B-7940EAA70A0C}" destId="{12880CEE-6DA4-4100-8C98-74A8D305B721}" srcOrd="2" destOrd="0" presId="urn:microsoft.com/office/officeart/2008/layout/LinedList"/>
    <dgm:cxn modelId="{9352DC18-8485-464F-9C62-D1E2ABB6D86D}" type="presParOf" srcId="{88ED5BFF-AB9D-41DE-875B-7940EAA70A0C}" destId="{CBCE7354-6A5E-4818-A24B-CE2D4872C4DA}" srcOrd="3" destOrd="0" presId="urn:microsoft.com/office/officeart/2008/layout/LinedList"/>
    <dgm:cxn modelId="{BFCB5F3E-B253-4BEF-8097-F4EB5A19D0DA}" type="presParOf" srcId="{CBCE7354-6A5E-4818-A24B-CE2D4872C4DA}" destId="{9E9044C4-6391-4BD9-91E8-D97D09D454AE}" srcOrd="0" destOrd="0" presId="urn:microsoft.com/office/officeart/2008/layout/LinedList"/>
    <dgm:cxn modelId="{8E4C9824-ACD9-4FAD-9DCE-C28FE47D1757}" type="presParOf" srcId="{CBCE7354-6A5E-4818-A24B-CE2D4872C4DA}" destId="{8B99C86C-7CFD-442F-8B04-DBE3FD9A43AC}" srcOrd="1" destOrd="0" presId="urn:microsoft.com/office/officeart/2008/layout/LinedList"/>
    <dgm:cxn modelId="{97585410-EA82-4B31-8B04-19DBF61C5B5E}" type="presParOf" srcId="{8B99C86C-7CFD-442F-8B04-DBE3FD9A43AC}" destId="{4EE43B99-2BC7-488B-8ABD-66EFB999428D}" srcOrd="0" destOrd="0" presId="urn:microsoft.com/office/officeart/2008/layout/LinedList"/>
    <dgm:cxn modelId="{1FB6C93A-00DB-4B7F-99C4-ED76AFD88E5A}" type="presParOf" srcId="{8B99C86C-7CFD-442F-8B04-DBE3FD9A43AC}" destId="{077A18C7-0E9C-41E3-8A62-676C6C5018B4}" srcOrd="1" destOrd="0" presId="urn:microsoft.com/office/officeart/2008/layout/LinedList"/>
    <dgm:cxn modelId="{7B73E97A-8DCE-469A-8E98-9BA435E00234}" type="presParOf" srcId="{077A18C7-0E9C-41E3-8A62-676C6C5018B4}" destId="{724F8A36-7E85-4FE5-93F6-D9964A4DB348}" srcOrd="0" destOrd="0" presId="urn:microsoft.com/office/officeart/2008/layout/LinedList"/>
    <dgm:cxn modelId="{E7A1F66F-848E-4927-9E8B-CC7B0C7E9417}" type="presParOf" srcId="{077A18C7-0E9C-41E3-8A62-676C6C5018B4}" destId="{247A017C-2017-4E09-922A-BCAFFE50988D}" srcOrd="1" destOrd="0" presId="urn:microsoft.com/office/officeart/2008/layout/LinedList"/>
    <dgm:cxn modelId="{373B866B-27F6-4157-8859-C7FE2DC4D594}" type="presParOf" srcId="{077A18C7-0E9C-41E3-8A62-676C6C5018B4}" destId="{E36C3607-8D7F-4D76-BBD2-7955421F2BA2}" srcOrd="2" destOrd="0" presId="urn:microsoft.com/office/officeart/2008/layout/LinedList"/>
    <dgm:cxn modelId="{3ACEE113-5E8F-44DB-8D3E-0FA2F95AE96D}" type="presParOf" srcId="{8B99C86C-7CFD-442F-8B04-DBE3FD9A43AC}" destId="{27463DA6-7330-43A6-8665-AA1FAB70D5C5}" srcOrd="2" destOrd="0" presId="urn:microsoft.com/office/officeart/2008/layout/LinedList"/>
    <dgm:cxn modelId="{09C3EBF5-5803-4684-9224-68C8F02D9C4A}" type="presParOf" srcId="{8B99C86C-7CFD-442F-8B04-DBE3FD9A43AC}" destId="{DB6DA8D9-DD62-4CFF-80E0-0F1A9A2FCFE5}" srcOrd="3" destOrd="0" presId="urn:microsoft.com/office/officeart/2008/layout/LinedList"/>
    <dgm:cxn modelId="{E45FB798-156D-45ED-8465-4914D2D31256}" type="presParOf" srcId="{88ED5BFF-AB9D-41DE-875B-7940EAA70A0C}" destId="{988EB53C-98C2-455A-918C-0AD5D7F08027}" srcOrd="4" destOrd="0" presId="urn:microsoft.com/office/officeart/2008/layout/LinedList"/>
    <dgm:cxn modelId="{395A4193-2E8F-4807-8CB6-48A1AAC912A4}" type="presParOf" srcId="{88ED5BFF-AB9D-41DE-875B-7940EAA70A0C}" destId="{6D55AE05-7B88-43DE-A6D5-DEFD96DF9363}" srcOrd="5" destOrd="0" presId="urn:microsoft.com/office/officeart/2008/layout/LinedList"/>
    <dgm:cxn modelId="{CACA2DE6-D338-4700-912D-373F913378FF}" type="presParOf" srcId="{6D55AE05-7B88-43DE-A6D5-DEFD96DF9363}" destId="{B9E26D21-C59E-4F49-B4C1-9403B8ECC5F3}" srcOrd="0" destOrd="0" presId="urn:microsoft.com/office/officeart/2008/layout/LinedList"/>
    <dgm:cxn modelId="{D82B017A-D531-49DD-B59F-198E44F6AB6C}" type="presParOf" srcId="{6D55AE05-7B88-43DE-A6D5-DEFD96DF9363}" destId="{858A7F9A-E6E0-4CD1-8507-E120F458EAFB}" srcOrd="1" destOrd="0" presId="urn:microsoft.com/office/officeart/2008/layout/LinedList"/>
    <dgm:cxn modelId="{FE5779B5-90DE-4FDE-B4ED-F4C9A5C5A789}" type="presParOf" srcId="{858A7F9A-E6E0-4CD1-8507-E120F458EAFB}" destId="{F69EF9A3-BAFA-4B9B-ACE4-473538F5F53C}" srcOrd="0" destOrd="0" presId="urn:microsoft.com/office/officeart/2008/layout/LinedList"/>
    <dgm:cxn modelId="{6E3F2D10-8318-4B7E-811B-487CCF10723C}" type="presParOf" srcId="{858A7F9A-E6E0-4CD1-8507-E120F458EAFB}" destId="{3F940876-E376-4E50-80B9-03816CF3F030}" srcOrd="1" destOrd="0" presId="urn:microsoft.com/office/officeart/2008/layout/LinedList"/>
    <dgm:cxn modelId="{30DDB69D-46E5-49C9-AC6B-40CAFD0127FA}" type="presParOf" srcId="{3F940876-E376-4E50-80B9-03816CF3F030}" destId="{4BDFDA6E-1066-4C40-AC2A-0844D601C2DC}" srcOrd="0" destOrd="0" presId="urn:microsoft.com/office/officeart/2008/layout/LinedList"/>
    <dgm:cxn modelId="{BD1E4229-EFC6-4211-BBD0-DB60B8F29F59}" type="presParOf" srcId="{3F940876-E376-4E50-80B9-03816CF3F030}" destId="{9800C497-D5CB-4E9E-9699-0BBBA24E067C}" srcOrd="1" destOrd="0" presId="urn:microsoft.com/office/officeart/2008/layout/LinedList"/>
    <dgm:cxn modelId="{1E010ED9-4B02-4863-BE5E-42104AF12557}" type="presParOf" srcId="{3F940876-E376-4E50-80B9-03816CF3F030}" destId="{B600A285-67F5-4C7F-B627-D32CFF5CCE38}" srcOrd="2" destOrd="0" presId="urn:microsoft.com/office/officeart/2008/layout/LinedList"/>
    <dgm:cxn modelId="{E163C151-C5A5-44D5-9A89-6788B44979B9}" type="presParOf" srcId="{858A7F9A-E6E0-4CD1-8507-E120F458EAFB}" destId="{C2F91489-08DA-402C-98CA-8CD02F851209}" srcOrd="2" destOrd="0" presId="urn:microsoft.com/office/officeart/2008/layout/LinedList"/>
    <dgm:cxn modelId="{BA520030-F879-4AF0-A365-BCB395C4AA61}" type="presParOf" srcId="{858A7F9A-E6E0-4CD1-8507-E120F458EAFB}" destId="{D5002508-7251-499A-8393-836A0A44A01C}" srcOrd="3" destOrd="0" presId="urn:microsoft.com/office/officeart/2008/layout/LinedList"/>
    <dgm:cxn modelId="{422DA5F5-643A-461A-9D79-B413A2E6F3A5}" type="presParOf" srcId="{88ED5BFF-AB9D-41DE-875B-7940EAA70A0C}" destId="{67E10E2D-676B-4C16-BDA8-4C828482022F}" srcOrd="6" destOrd="0" presId="urn:microsoft.com/office/officeart/2008/layout/LinedList"/>
    <dgm:cxn modelId="{DE6472DE-FFC4-4E1A-818A-D319872D8579}" type="presParOf" srcId="{88ED5BFF-AB9D-41DE-875B-7940EAA70A0C}" destId="{7F22C941-284A-4B2A-91AC-A047B05454AB}" srcOrd="7" destOrd="0" presId="urn:microsoft.com/office/officeart/2008/layout/LinedList"/>
    <dgm:cxn modelId="{6AFF1E11-DD32-4C8E-A983-B697F28C62BE}" type="presParOf" srcId="{7F22C941-284A-4B2A-91AC-A047B05454AB}" destId="{F5BFD7A9-2D3F-4DE7-9554-1A14B3859C8C}" srcOrd="0" destOrd="0" presId="urn:microsoft.com/office/officeart/2008/layout/LinedList"/>
    <dgm:cxn modelId="{CCA514EB-7788-4C98-8572-415AD6A60BFF}" type="presParOf" srcId="{7F22C941-284A-4B2A-91AC-A047B05454AB}" destId="{204EFA64-D3BA-49CF-A370-FA6DF8E004A2}" srcOrd="1" destOrd="0" presId="urn:microsoft.com/office/officeart/2008/layout/LinedList"/>
    <dgm:cxn modelId="{01857052-1736-44A0-A658-9389723246AB}" type="presParOf" srcId="{204EFA64-D3BA-49CF-A370-FA6DF8E004A2}" destId="{0511B1E5-6524-42D1-90A7-C5D56B328869}" srcOrd="0" destOrd="0" presId="urn:microsoft.com/office/officeart/2008/layout/LinedList"/>
    <dgm:cxn modelId="{308683CB-83AE-4D3A-99B6-2DF88E7BF139}" type="presParOf" srcId="{204EFA64-D3BA-49CF-A370-FA6DF8E004A2}" destId="{DCBE926F-BDFF-4359-86B8-E3253EAAF0E0}" srcOrd="1" destOrd="0" presId="urn:microsoft.com/office/officeart/2008/layout/LinedList"/>
    <dgm:cxn modelId="{EF0AC7BD-2B6B-4F83-B90B-1BEE00F4AEAA}" type="presParOf" srcId="{DCBE926F-BDFF-4359-86B8-E3253EAAF0E0}" destId="{D9FC389F-C037-4327-B8EF-C603A734759F}" srcOrd="0" destOrd="0" presId="urn:microsoft.com/office/officeart/2008/layout/LinedList"/>
    <dgm:cxn modelId="{51389CF9-93C8-404B-A93A-3DE4BB60B288}" type="presParOf" srcId="{DCBE926F-BDFF-4359-86B8-E3253EAAF0E0}" destId="{60A93187-5423-4B44-954E-AE9CDD16407B}" srcOrd="1" destOrd="0" presId="urn:microsoft.com/office/officeart/2008/layout/LinedList"/>
    <dgm:cxn modelId="{CE2E8126-9D6E-4157-8ED6-BC7D9C2F81FB}" type="presParOf" srcId="{DCBE926F-BDFF-4359-86B8-E3253EAAF0E0}" destId="{3F43D261-854B-4FA4-8AD3-5E5AC8B092BE}" srcOrd="2" destOrd="0" presId="urn:microsoft.com/office/officeart/2008/layout/LinedList"/>
    <dgm:cxn modelId="{942A67F7-40EC-45A3-8B2D-DABD81EBD0E0}" type="presParOf" srcId="{204EFA64-D3BA-49CF-A370-FA6DF8E004A2}" destId="{BF1B621C-1C74-476E-9ACD-0ECC3776717E}" srcOrd="2" destOrd="0" presId="urn:microsoft.com/office/officeart/2008/layout/LinedList"/>
    <dgm:cxn modelId="{7370FB59-CA9A-44AF-8ABD-E44CE7BA47A4}" type="presParOf" srcId="{204EFA64-D3BA-49CF-A370-FA6DF8E004A2}" destId="{11D7CCF0-E7D0-4EC2-B0BF-7EBAF8ACDA8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56002C-43B8-4E3C-A01D-950CD65166B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D09819DF-9D2B-468D-98B0-3551F47C9EDC}">
      <dgm:prSet phldrT="[Text]" custT="1"/>
      <dgm:spPr/>
      <dgm:t>
        <a:bodyPr/>
        <a:lstStyle/>
        <a:p>
          <a:r>
            <a:rPr lang="lt-LT" sz="2400" dirty="0" smtClean="0">
              <a:effectLst>
                <a:outerShdw blurRad="38100" dist="38100" dir="2700000" algn="tl">
                  <a:srgbClr val="000000">
                    <a:alpha val="43137"/>
                  </a:srgbClr>
                </a:outerShdw>
              </a:effectLst>
            </a:rPr>
            <a:t>Apibūdinkite duomenų tvarkymo pobūdį, apimtį, kontekstą ir tikslus</a:t>
          </a:r>
          <a:endParaRPr lang="en-ZA" sz="2400" dirty="0">
            <a:effectLst>
              <a:outerShdw blurRad="38100" dist="38100" dir="2700000" algn="tl">
                <a:srgbClr val="000000">
                  <a:alpha val="43137"/>
                </a:srgbClr>
              </a:outerShdw>
            </a:effectLst>
          </a:endParaRPr>
        </a:p>
      </dgm:t>
    </dgm:pt>
    <dgm:pt modelId="{51F0791A-DEFB-4AA7-8183-8BB02781A375}" type="parTrans" cxnId="{1066E7FF-C10D-4971-BA3D-D9F382F905A8}">
      <dgm:prSet/>
      <dgm:spPr/>
      <dgm:t>
        <a:bodyPr/>
        <a:lstStyle/>
        <a:p>
          <a:endParaRPr lang="en-ZA"/>
        </a:p>
      </dgm:t>
    </dgm:pt>
    <dgm:pt modelId="{C72112CA-2AEF-45C6-B57D-06BA2B3BB55F}" type="sibTrans" cxnId="{1066E7FF-C10D-4971-BA3D-D9F382F905A8}">
      <dgm:prSet/>
      <dgm:spPr/>
      <dgm:t>
        <a:bodyPr/>
        <a:lstStyle/>
        <a:p>
          <a:endParaRPr lang="en-ZA"/>
        </a:p>
      </dgm:t>
    </dgm:pt>
    <dgm:pt modelId="{BE9ECE73-C7F1-4FEE-89B9-0A057292D463}">
      <dgm:prSet custT="1"/>
      <dgm:spPr/>
      <dgm:t>
        <a:bodyPr/>
        <a:lstStyle/>
        <a:p>
          <a:r>
            <a:rPr lang="pt-BR" sz="2400" dirty="0" smtClean="0">
              <a:effectLst>
                <a:outerShdw blurRad="38100" dist="38100" dir="2700000" algn="tl">
                  <a:srgbClr val="000000">
                    <a:alpha val="43137"/>
                  </a:srgbClr>
                </a:outerShdw>
              </a:effectLst>
            </a:rPr>
            <a:t>Įvertinti būtinumo, proporcingumo ir atitikties priemones</a:t>
          </a:r>
          <a:endParaRPr lang="en-ZA" sz="2400" dirty="0">
            <a:effectLst>
              <a:outerShdw blurRad="38100" dist="38100" dir="2700000" algn="tl">
                <a:srgbClr val="000000">
                  <a:alpha val="43137"/>
                </a:srgbClr>
              </a:outerShdw>
            </a:effectLst>
          </a:endParaRPr>
        </a:p>
      </dgm:t>
    </dgm:pt>
    <dgm:pt modelId="{FCBBB996-37E3-4975-953B-C68D5C689586}" type="parTrans" cxnId="{A69CD03C-32F6-4101-90C9-AC87FC5FF1E7}">
      <dgm:prSet/>
      <dgm:spPr/>
      <dgm:t>
        <a:bodyPr/>
        <a:lstStyle/>
        <a:p>
          <a:endParaRPr lang="en-ZA"/>
        </a:p>
      </dgm:t>
    </dgm:pt>
    <dgm:pt modelId="{20CFAE82-87E7-4CEE-8426-7A2BA0FCA3BF}" type="sibTrans" cxnId="{A69CD03C-32F6-4101-90C9-AC87FC5FF1E7}">
      <dgm:prSet/>
      <dgm:spPr/>
      <dgm:t>
        <a:bodyPr/>
        <a:lstStyle/>
        <a:p>
          <a:endParaRPr lang="en-ZA"/>
        </a:p>
      </dgm:t>
    </dgm:pt>
    <dgm:pt modelId="{7BB5BD74-6F1E-4AAC-BCF5-6175A3DF7960}">
      <dgm:prSet custT="1"/>
      <dgm:spPr/>
      <dgm:t>
        <a:bodyPr/>
        <a:lstStyle/>
        <a:p>
          <a:r>
            <a:rPr lang="en-US" sz="2400" dirty="0" err="1" smtClean="0">
              <a:effectLst>
                <a:outerShdw blurRad="38100" dist="38100" dir="2700000" algn="tl">
                  <a:srgbClr val="000000">
                    <a:alpha val="43137"/>
                  </a:srgbClr>
                </a:outerShdw>
              </a:effectLst>
            </a:rPr>
            <a:t>Nustatyti</a:t>
          </a:r>
          <a:r>
            <a:rPr lang="en-US" sz="2400" dirty="0" smtClean="0">
              <a:effectLst>
                <a:outerShdw blurRad="38100" dist="38100" dir="2700000" algn="tl">
                  <a:srgbClr val="000000">
                    <a:alpha val="43137"/>
                  </a:srgbClr>
                </a:outerShdw>
              </a:effectLst>
            </a:rPr>
            <a:t> ir </a:t>
          </a:r>
          <a:r>
            <a:rPr lang="en-US" sz="2400" dirty="0" err="1" smtClean="0">
              <a:effectLst>
                <a:outerShdw blurRad="38100" dist="38100" dir="2700000" algn="tl">
                  <a:srgbClr val="000000">
                    <a:alpha val="43137"/>
                  </a:srgbClr>
                </a:outerShdw>
              </a:effectLst>
            </a:rPr>
            <a:t>įvertinti</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riziką</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asmenims</a:t>
          </a:r>
          <a:endParaRPr lang="en-ZA" sz="2400" dirty="0">
            <a:effectLst>
              <a:outerShdw blurRad="38100" dist="38100" dir="2700000" algn="tl">
                <a:srgbClr val="000000">
                  <a:alpha val="43137"/>
                </a:srgbClr>
              </a:outerShdw>
            </a:effectLst>
          </a:endParaRPr>
        </a:p>
      </dgm:t>
    </dgm:pt>
    <dgm:pt modelId="{43AA0902-2E8E-4ACA-971A-E9C23BAA6558}" type="parTrans" cxnId="{12D5E9FA-142E-4B7B-BF11-1D2D9C3FF2DA}">
      <dgm:prSet/>
      <dgm:spPr/>
      <dgm:t>
        <a:bodyPr/>
        <a:lstStyle/>
        <a:p>
          <a:endParaRPr lang="en-ZA"/>
        </a:p>
      </dgm:t>
    </dgm:pt>
    <dgm:pt modelId="{AC38FA90-A368-4DD9-BA13-489C3ACB1A35}" type="sibTrans" cxnId="{12D5E9FA-142E-4B7B-BF11-1D2D9C3FF2DA}">
      <dgm:prSet/>
      <dgm:spPr/>
      <dgm:t>
        <a:bodyPr/>
        <a:lstStyle/>
        <a:p>
          <a:endParaRPr lang="en-ZA"/>
        </a:p>
      </dgm:t>
    </dgm:pt>
    <dgm:pt modelId="{1A59C4B1-F4E7-4D71-B6DE-4922BDAF52A8}">
      <dgm:prSet custT="1"/>
      <dgm:spPr/>
      <dgm:t>
        <a:bodyPr/>
        <a:lstStyle/>
        <a:p>
          <a:r>
            <a:rPr lang="en-US" sz="2400" dirty="0" err="1" smtClean="0">
              <a:effectLst>
                <a:outerShdw blurRad="38100" dist="38100" dir="2700000" algn="tl">
                  <a:srgbClr val="000000">
                    <a:alpha val="43137"/>
                  </a:srgbClr>
                </a:outerShdw>
              </a:effectLst>
            </a:rPr>
            <a:t>Nustatykite</a:t>
          </a:r>
          <a:r>
            <a:rPr lang="en-US" sz="2400" dirty="0" smtClean="0">
              <a:effectLst>
                <a:outerShdw blurRad="38100" dist="38100" dir="2700000" algn="tl">
                  <a:srgbClr val="000000">
                    <a:alpha val="43137"/>
                  </a:srgbClr>
                </a:outerShdw>
              </a:effectLst>
            </a:rPr>
            <a:t> bet </a:t>
          </a:r>
          <a:r>
            <a:rPr lang="en-US" sz="2400" dirty="0" err="1" smtClean="0">
              <a:effectLst>
                <a:outerShdw blurRad="38100" dist="38100" dir="2700000" algn="tl">
                  <a:srgbClr val="000000">
                    <a:alpha val="43137"/>
                  </a:srgbClr>
                </a:outerShdw>
              </a:effectLst>
            </a:rPr>
            <a:t>kokias</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papildomas</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priemones</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šiai</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rizikai</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sumažinti</a:t>
          </a:r>
          <a:endParaRPr lang="en-ZA" sz="2400" dirty="0">
            <a:effectLst>
              <a:outerShdw blurRad="38100" dist="38100" dir="2700000" algn="tl">
                <a:srgbClr val="000000">
                  <a:alpha val="43137"/>
                </a:srgbClr>
              </a:outerShdw>
            </a:effectLst>
          </a:endParaRPr>
        </a:p>
      </dgm:t>
    </dgm:pt>
    <dgm:pt modelId="{6D60387D-BD0A-45C2-B7F6-BCC40EA80890}" type="parTrans" cxnId="{273851C1-8D27-438C-9A47-B59B7616F15F}">
      <dgm:prSet/>
      <dgm:spPr/>
      <dgm:t>
        <a:bodyPr/>
        <a:lstStyle/>
        <a:p>
          <a:endParaRPr lang="en-ZA"/>
        </a:p>
      </dgm:t>
    </dgm:pt>
    <dgm:pt modelId="{BCE48B09-B3D3-4070-9E20-BD5A353A539E}" type="sibTrans" cxnId="{273851C1-8D27-438C-9A47-B59B7616F15F}">
      <dgm:prSet/>
      <dgm:spPr/>
      <dgm:t>
        <a:bodyPr/>
        <a:lstStyle/>
        <a:p>
          <a:endParaRPr lang="en-ZA"/>
        </a:p>
      </dgm:t>
    </dgm:pt>
    <dgm:pt modelId="{77FC3E4A-1135-42B5-803B-B1608B29C9E2}" type="pres">
      <dgm:prSet presAssocID="{4C56002C-43B8-4E3C-A01D-950CD65166B7}" presName="diagram" presStyleCnt="0">
        <dgm:presLayoutVars>
          <dgm:dir/>
          <dgm:resizeHandles val="exact"/>
        </dgm:presLayoutVars>
      </dgm:prSet>
      <dgm:spPr/>
      <dgm:t>
        <a:bodyPr/>
        <a:lstStyle/>
        <a:p>
          <a:endParaRPr lang="en-US"/>
        </a:p>
      </dgm:t>
    </dgm:pt>
    <dgm:pt modelId="{FB01F2BE-574D-4558-9374-4495B0E5A04D}" type="pres">
      <dgm:prSet presAssocID="{D09819DF-9D2B-468D-98B0-3551F47C9EDC}" presName="node" presStyleLbl="node1" presStyleIdx="0" presStyleCnt="4" custScaleY="121989">
        <dgm:presLayoutVars>
          <dgm:bulletEnabled val="1"/>
        </dgm:presLayoutVars>
      </dgm:prSet>
      <dgm:spPr/>
      <dgm:t>
        <a:bodyPr/>
        <a:lstStyle/>
        <a:p>
          <a:endParaRPr lang="en-US"/>
        </a:p>
      </dgm:t>
    </dgm:pt>
    <dgm:pt modelId="{3EA9FC34-AC41-4574-AE8E-5E3DDFB58C40}" type="pres">
      <dgm:prSet presAssocID="{C72112CA-2AEF-45C6-B57D-06BA2B3BB55F}" presName="sibTrans" presStyleCnt="0"/>
      <dgm:spPr/>
    </dgm:pt>
    <dgm:pt modelId="{662805F4-09BC-4095-9D16-D5A4911BD8F8}" type="pres">
      <dgm:prSet presAssocID="{BE9ECE73-C7F1-4FEE-89B9-0A057292D463}" presName="node" presStyleLbl="node1" presStyleIdx="1" presStyleCnt="4" custScaleY="121989">
        <dgm:presLayoutVars>
          <dgm:bulletEnabled val="1"/>
        </dgm:presLayoutVars>
      </dgm:prSet>
      <dgm:spPr/>
      <dgm:t>
        <a:bodyPr/>
        <a:lstStyle/>
        <a:p>
          <a:endParaRPr lang="en-US"/>
        </a:p>
      </dgm:t>
    </dgm:pt>
    <dgm:pt modelId="{9104C868-61C2-4853-9930-EBCE28F74117}" type="pres">
      <dgm:prSet presAssocID="{20CFAE82-87E7-4CEE-8426-7A2BA0FCA3BF}" presName="sibTrans" presStyleCnt="0"/>
      <dgm:spPr/>
    </dgm:pt>
    <dgm:pt modelId="{A896728E-EA13-4952-B766-5326AABA1797}" type="pres">
      <dgm:prSet presAssocID="{7BB5BD74-6F1E-4AAC-BCF5-6175A3DF7960}" presName="node" presStyleLbl="node1" presStyleIdx="2" presStyleCnt="4" custScaleY="121989">
        <dgm:presLayoutVars>
          <dgm:bulletEnabled val="1"/>
        </dgm:presLayoutVars>
      </dgm:prSet>
      <dgm:spPr/>
      <dgm:t>
        <a:bodyPr/>
        <a:lstStyle/>
        <a:p>
          <a:endParaRPr lang="en-US"/>
        </a:p>
      </dgm:t>
    </dgm:pt>
    <dgm:pt modelId="{EAAAE866-4F6A-4B1E-8119-4E7D96AAED00}" type="pres">
      <dgm:prSet presAssocID="{AC38FA90-A368-4DD9-BA13-489C3ACB1A35}" presName="sibTrans" presStyleCnt="0"/>
      <dgm:spPr/>
    </dgm:pt>
    <dgm:pt modelId="{B2B65696-7A78-4456-9A4D-01E8388BAB00}" type="pres">
      <dgm:prSet presAssocID="{1A59C4B1-F4E7-4D71-B6DE-4922BDAF52A8}" presName="node" presStyleLbl="node1" presStyleIdx="3" presStyleCnt="4" custScaleY="121989">
        <dgm:presLayoutVars>
          <dgm:bulletEnabled val="1"/>
        </dgm:presLayoutVars>
      </dgm:prSet>
      <dgm:spPr/>
      <dgm:t>
        <a:bodyPr/>
        <a:lstStyle/>
        <a:p>
          <a:endParaRPr lang="en-US"/>
        </a:p>
      </dgm:t>
    </dgm:pt>
  </dgm:ptLst>
  <dgm:cxnLst>
    <dgm:cxn modelId="{A69CD03C-32F6-4101-90C9-AC87FC5FF1E7}" srcId="{4C56002C-43B8-4E3C-A01D-950CD65166B7}" destId="{BE9ECE73-C7F1-4FEE-89B9-0A057292D463}" srcOrd="1" destOrd="0" parTransId="{FCBBB996-37E3-4975-953B-C68D5C689586}" sibTransId="{20CFAE82-87E7-4CEE-8426-7A2BA0FCA3BF}"/>
    <dgm:cxn modelId="{B02CD56E-4FC2-4BC0-857B-45F5CADBFA91}" type="presOf" srcId="{1A59C4B1-F4E7-4D71-B6DE-4922BDAF52A8}" destId="{B2B65696-7A78-4456-9A4D-01E8388BAB00}" srcOrd="0" destOrd="0" presId="urn:microsoft.com/office/officeart/2005/8/layout/default"/>
    <dgm:cxn modelId="{12D5E9FA-142E-4B7B-BF11-1D2D9C3FF2DA}" srcId="{4C56002C-43B8-4E3C-A01D-950CD65166B7}" destId="{7BB5BD74-6F1E-4AAC-BCF5-6175A3DF7960}" srcOrd="2" destOrd="0" parTransId="{43AA0902-2E8E-4ACA-971A-E9C23BAA6558}" sibTransId="{AC38FA90-A368-4DD9-BA13-489C3ACB1A35}"/>
    <dgm:cxn modelId="{83E2B5C0-2DA5-49C3-AE50-071B3E2CD18E}" type="presOf" srcId="{7BB5BD74-6F1E-4AAC-BCF5-6175A3DF7960}" destId="{A896728E-EA13-4952-B766-5326AABA1797}" srcOrd="0" destOrd="0" presId="urn:microsoft.com/office/officeart/2005/8/layout/default"/>
    <dgm:cxn modelId="{37A0CA31-E8B2-42CA-AFFD-5AF1A978493A}" type="presOf" srcId="{4C56002C-43B8-4E3C-A01D-950CD65166B7}" destId="{77FC3E4A-1135-42B5-803B-B1608B29C9E2}" srcOrd="0" destOrd="0" presId="urn:microsoft.com/office/officeart/2005/8/layout/default"/>
    <dgm:cxn modelId="{273851C1-8D27-438C-9A47-B59B7616F15F}" srcId="{4C56002C-43B8-4E3C-A01D-950CD65166B7}" destId="{1A59C4B1-F4E7-4D71-B6DE-4922BDAF52A8}" srcOrd="3" destOrd="0" parTransId="{6D60387D-BD0A-45C2-B7F6-BCC40EA80890}" sibTransId="{BCE48B09-B3D3-4070-9E20-BD5A353A539E}"/>
    <dgm:cxn modelId="{8A6525AE-C423-4FC8-906A-0D9BB5911023}" type="presOf" srcId="{BE9ECE73-C7F1-4FEE-89B9-0A057292D463}" destId="{662805F4-09BC-4095-9D16-D5A4911BD8F8}" srcOrd="0" destOrd="0" presId="urn:microsoft.com/office/officeart/2005/8/layout/default"/>
    <dgm:cxn modelId="{3EDDB8D5-9B72-4294-A6D7-88E4A0116420}" type="presOf" srcId="{D09819DF-9D2B-468D-98B0-3551F47C9EDC}" destId="{FB01F2BE-574D-4558-9374-4495B0E5A04D}" srcOrd="0" destOrd="0" presId="urn:microsoft.com/office/officeart/2005/8/layout/default"/>
    <dgm:cxn modelId="{1066E7FF-C10D-4971-BA3D-D9F382F905A8}" srcId="{4C56002C-43B8-4E3C-A01D-950CD65166B7}" destId="{D09819DF-9D2B-468D-98B0-3551F47C9EDC}" srcOrd="0" destOrd="0" parTransId="{51F0791A-DEFB-4AA7-8183-8BB02781A375}" sibTransId="{C72112CA-2AEF-45C6-B57D-06BA2B3BB55F}"/>
    <dgm:cxn modelId="{F1D6E4EF-94FB-40E8-BE5D-94EC50932378}" type="presParOf" srcId="{77FC3E4A-1135-42B5-803B-B1608B29C9E2}" destId="{FB01F2BE-574D-4558-9374-4495B0E5A04D}" srcOrd="0" destOrd="0" presId="urn:microsoft.com/office/officeart/2005/8/layout/default"/>
    <dgm:cxn modelId="{D9038424-92DD-455E-A022-CD03899CCC5E}" type="presParOf" srcId="{77FC3E4A-1135-42B5-803B-B1608B29C9E2}" destId="{3EA9FC34-AC41-4574-AE8E-5E3DDFB58C40}" srcOrd="1" destOrd="0" presId="urn:microsoft.com/office/officeart/2005/8/layout/default"/>
    <dgm:cxn modelId="{1B7D54FB-DF86-4500-9FBC-6265AE0F9F0D}" type="presParOf" srcId="{77FC3E4A-1135-42B5-803B-B1608B29C9E2}" destId="{662805F4-09BC-4095-9D16-D5A4911BD8F8}" srcOrd="2" destOrd="0" presId="urn:microsoft.com/office/officeart/2005/8/layout/default"/>
    <dgm:cxn modelId="{D5FD4828-D851-443E-91DC-22B572D0D211}" type="presParOf" srcId="{77FC3E4A-1135-42B5-803B-B1608B29C9E2}" destId="{9104C868-61C2-4853-9930-EBCE28F74117}" srcOrd="3" destOrd="0" presId="urn:microsoft.com/office/officeart/2005/8/layout/default"/>
    <dgm:cxn modelId="{B61E099B-283F-43E0-91B9-04CCBE23A3F5}" type="presParOf" srcId="{77FC3E4A-1135-42B5-803B-B1608B29C9E2}" destId="{A896728E-EA13-4952-B766-5326AABA1797}" srcOrd="4" destOrd="0" presId="urn:microsoft.com/office/officeart/2005/8/layout/default"/>
    <dgm:cxn modelId="{8D57D076-FB77-4A6D-A723-C6998C808066}" type="presParOf" srcId="{77FC3E4A-1135-42B5-803B-B1608B29C9E2}" destId="{EAAAE866-4F6A-4B1E-8119-4E7D96AAED00}" srcOrd="5" destOrd="0" presId="urn:microsoft.com/office/officeart/2005/8/layout/default"/>
    <dgm:cxn modelId="{1CD0372C-DAE5-487A-A03C-4F1212884F0F}" type="presParOf" srcId="{77FC3E4A-1135-42B5-803B-B1608B29C9E2}" destId="{B2B65696-7A78-4456-9A4D-01E8388BAB0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0080F3-1E2E-49D2-A9A6-55146C358945}" type="doc">
      <dgm:prSet loTypeId="urn:microsoft.com/office/officeart/2005/8/layout/process1" loCatId="process" qsTypeId="urn:microsoft.com/office/officeart/2005/8/quickstyle/simple4" qsCatId="simple" csTypeId="urn:microsoft.com/office/officeart/2005/8/colors/accent1_2" csCatId="accent1" phldr="1"/>
      <dgm:spPr/>
    </dgm:pt>
    <dgm:pt modelId="{9FF1A6B8-0B00-4C4F-A4EB-8F0BCC53EA17}">
      <dgm:prSet phldrT="[Text]"/>
      <dgm:spPr/>
      <dgm:t>
        <a:bodyPr/>
        <a:lstStyle/>
        <a:p>
          <a:r>
            <a:rPr lang="en-ZA" dirty="0">
              <a:effectLst>
                <a:outerShdw blurRad="38100" dist="38100" dir="2700000" algn="tl">
                  <a:srgbClr val="000000">
                    <a:alpha val="43137"/>
                  </a:srgbClr>
                </a:outerShdw>
              </a:effectLst>
            </a:rPr>
            <a:t>1. </a:t>
          </a:r>
          <a:r>
            <a:rPr lang="lt-LT" dirty="0" smtClean="0">
              <a:effectLst>
                <a:outerShdw blurRad="38100" dist="38100" dir="2700000" algn="tl">
                  <a:srgbClr val="000000">
                    <a:alpha val="43137"/>
                  </a:srgbClr>
                </a:outerShdw>
              </a:effectLst>
            </a:rPr>
            <a:t>Apibrėžkite savo tikslą</a:t>
          </a:r>
          <a:endParaRPr lang="en-ZA" dirty="0">
            <a:effectLst>
              <a:outerShdw blurRad="38100" dist="38100" dir="2700000" algn="tl">
                <a:srgbClr val="000000">
                  <a:alpha val="43137"/>
                </a:srgbClr>
              </a:outerShdw>
            </a:effectLst>
          </a:endParaRPr>
        </a:p>
      </dgm:t>
    </dgm:pt>
    <dgm:pt modelId="{DAA20742-C458-4C56-BE04-5B70F06BBA8D}" type="parTrans" cxnId="{B7DB84D6-1D21-4EF4-83A2-3E617025E38E}">
      <dgm:prSet/>
      <dgm:spPr/>
      <dgm:t>
        <a:bodyPr/>
        <a:lstStyle/>
        <a:p>
          <a:endParaRPr lang="en-ZA"/>
        </a:p>
      </dgm:t>
    </dgm:pt>
    <dgm:pt modelId="{5FD8D1DC-51FB-4382-ADCF-3A706DD6CF5B}" type="sibTrans" cxnId="{B7DB84D6-1D21-4EF4-83A2-3E617025E38E}">
      <dgm:prSet/>
      <dgm:spPr/>
      <dgm:t>
        <a:bodyPr/>
        <a:lstStyle/>
        <a:p>
          <a:endParaRPr lang="en-ZA"/>
        </a:p>
      </dgm:t>
    </dgm:pt>
    <dgm:pt modelId="{F9CE198E-F533-434C-993E-B9681DDD7850}">
      <dgm:prSet/>
      <dgm:spPr/>
      <dgm:t>
        <a:bodyPr/>
        <a:lstStyle/>
        <a:p>
          <a:r>
            <a:rPr lang="en-GB" dirty="0">
              <a:effectLst>
                <a:outerShdw blurRad="38100" dist="38100" dir="2700000" algn="tl">
                  <a:srgbClr val="000000">
                    <a:alpha val="43137"/>
                  </a:srgbClr>
                </a:outerShdw>
              </a:effectLst>
            </a:rPr>
            <a:t>2. </a:t>
          </a:r>
          <a:r>
            <a:rPr lang="en-US" dirty="0" err="1" smtClean="0">
              <a:effectLst>
                <a:outerShdw blurRad="38100" dist="38100" dir="2700000" algn="tl">
                  <a:srgbClr val="000000">
                    <a:alpha val="43137"/>
                  </a:srgbClr>
                </a:outerShdw>
              </a:effectLst>
            </a:rPr>
            <a:t>Būkite</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kuo</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konkretesni</a:t>
          </a:r>
          <a:endParaRPr lang="en-ZA" dirty="0">
            <a:effectLst>
              <a:outerShdw blurRad="38100" dist="38100" dir="2700000" algn="tl">
                <a:srgbClr val="000000">
                  <a:alpha val="43137"/>
                </a:srgbClr>
              </a:outerShdw>
            </a:effectLst>
          </a:endParaRPr>
        </a:p>
      </dgm:t>
    </dgm:pt>
    <dgm:pt modelId="{AA39C1D6-5A13-434E-B68A-D5D35879C43A}" type="parTrans" cxnId="{DAF7C082-FBA0-43A9-BFB0-2405960DC00A}">
      <dgm:prSet/>
      <dgm:spPr/>
      <dgm:t>
        <a:bodyPr/>
        <a:lstStyle/>
        <a:p>
          <a:endParaRPr lang="en-ZA"/>
        </a:p>
      </dgm:t>
    </dgm:pt>
    <dgm:pt modelId="{ED387281-1280-40AA-8B19-D7E81F3D62C0}" type="sibTrans" cxnId="{DAF7C082-FBA0-43A9-BFB0-2405960DC00A}">
      <dgm:prSet/>
      <dgm:spPr/>
      <dgm:t>
        <a:bodyPr/>
        <a:lstStyle/>
        <a:p>
          <a:endParaRPr lang="en-ZA"/>
        </a:p>
      </dgm:t>
    </dgm:pt>
    <dgm:pt modelId="{D3E6B59C-1145-4590-B2B6-6E17D74D47A5}">
      <dgm:prSet/>
      <dgm:spPr/>
      <dgm:t>
        <a:bodyPr/>
        <a:lstStyle/>
        <a:p>
          <a:r>
            <a:rPr lang="en-GB" dirty="0">
              <a:effectLst>
                <a:outerShdw blurRad="38100" dist="38100" dir="2700000" algn="tl">
                  <a:srgbClr val="000000">
                    <a:alpha val="43137"/>
                  </a:srgbClr>
                </a:outerShdw>
              </a:effectLst>
            </a:rPr>
            <a:t>3. </a:t>
          </a:r>
          <a:r>
            <a:rPr lang="lt-LT" dirty="0" smtClean="0">
              <a:effectLst>
                <a:outerShdw blurRad="38100" dist="38100" dir="2700000" algn="tl">
                  <a:srgbClr val="000000">
                    <a:alpha val="43137"/>
                  </a:srgbClr>
                </a:outerShdw>
              </a:effectLst>
            </a:rPr>
            <a:t>Nuspręskite, ar reikia koreguoti ar padidinti duomenų rinkimą</a:t>
          </a:r>
          <a:endParaRPr lang="en-ZA" dirty="0">
            <a:effectLst>
              <a:outerShdw blurRad="38100" dist="38100" dir="2700000" algn="tl">
                <a:srgbClr val="000000">
                  <a:alpha val="43137"/>
                </a:srgbClr>
              </a:outerShdw>
            </a:effectLst>
          </a:endParaRPr>
        </a:p>
      </dgm:t>
    </dgm:pt>
    <dgm:pt modelId="{98AFD530-2FED-4223-B4FC-5B2FDBFA51C3}" type="parTrans" cxnId="{C3B9A45A-B425-44E1-A89D-B39545F47144}">
      <dgm:prSet/>
      <dgm:spPr/>
      <dgm:t>
        <a:bodyPr/>
        <a:lstStyle/>
        <a:p>
          <a:endParaRPr lang="en-ZA"/>
        </a:p>
      </dgm:t>
    </dgm:pt>
    <dgm:pt modelId="{A5AE4FFA-E494-4026-8DB2-FF2E666503C1}" type="sibTrans" cxnId="{C3B9A45A-B425-44E1-A89D-B39545F47144}">
      <dgm:prSet/>
      <dgm:spPr/>
      <dgm:t>
        <a:bodyPr/>
        <a:lstStyle/>
        <a:p>
          <a:endParaRPr lang="en-ZA"/>
        </a:p>
      </dgm:t>
    </dgm:pt>
    <dgm:pt modelId="{63321131-7EED-4F9F-9755-E4144F83F1B9}" type="pres">
      <dgm:prSet presAssocID="{730080F3-1E2E-49D2-A9A6-55146C358945}" presName="Name0" presStyleCnt="0">
        <dgm:presLayoutVars>
          <dgm:dir/>
          <dgm:resizeHandles val="exact"/>
        </dgm:presLayoutVars>
      </dgm:prSet>
      <dgm:spPr/>
    </dgm:pt>
    <dgm:pt modelId="{7516EE60-C34A-4D09-A3A2-B7CB14577C06}" type="pres">
      <dgm:prSet presAssocID="{9FF1A6B8-0B00-4C4F-A4EB-8F0BCC53EA17}" presName="node" presStyleLbl="node1" presStyleIdx="0" presStyleCnt="3">
        <dgm:presLayoutVars>
          <dgm:bulletEnabled val="1"/>
        </dgm:presLayoutVars>
      </dgm:prSet>
      <dgm:spPr/>
      <dgm:t>
        <a:bodyPr/>
        <a:lstStyle/>
        <a:p>
          <a:endParaRPr lang="en-US"/>
        </a:p>
      </dgm:t>
    </dgm:pt>
    <dgm:pt modelId="{48B2439A-51E0-4C46-8B4E-3F658CED034A}" type="pres">
      <dgm:prSet presAssocID="{5FD8D1DC-51FB-4382-ADCF-3A706DD6CF5B}" presName="sibTrans" presStyleLbl="sibTrans2D1" presStyleIdx="0" presStyleCnt="2"/>
      <dgm:spPr/>
      <dgm:t>
        <a:bodyPr/>
        <a:lstStyle/>
        <a:p>
          <a:endParaRPr lang="en-US"/>
        </a:p>
      </dgm:t>
    </dgm:pt>
    <dgm:pt modelId="{9EC2A736-6454-48D9-8515-53FABB4E8846}" type="pres">
      <dgm:prSet presAssocID="{5FD8D1DC-51FB-4382-ADCF-3A706DD6CF5B}" presName="connectorText" presStyleLbl="sibTrans2D1" presStyleIdx="0" presStyleCnt="2"/>
      <dgm:spPr/>
      <dgm:t>
        <a:bodyPr/>
        <a:lstStyle/>
        <a:p>
          <a:endParaRPr lang="en-US"/>
        </a:p>
      </dgm:t>
    </dgm:pt>
    <dgm:pt modelId="{67E64387-A9E9-43DC-9EF3-56AD70127E5A}" type="pres">
      <dgm:prSet presAssocID="{F9CE198E-F533-434C-993E-B9681DDD7850}" presName="node" presStyleLbl="node1" presStyleIdx="1" presStyleCnt="3">
        <dgm:presLayoutVars>
          <dgm:bulletEnabled val="1"/>
        </dgm:presLayoutVars>
      </dgm:prSet>
      <dgm:spPr/>
      <dgm:t>
        <a:bodyPr/>
        <a:lstStyle/>
        <a:p>
          <a:endParaRPr lang="en-US"/>
        </a:p>
      </dgm:t>
    </dgm:pt>
    <dgm:pt modelId="{E094566B-4D87-4E1F-9326-56BCDC9886B3}" type="pres">
      <dgm:prSet presAssocID="{ED387281-1280-40AA-8B19-D7E81F3D62C0}" presName="sibTrans" presStyleLbl="sibTrans2D1" presStyleIdx="1" presStyleCnt="2"/>
      <dgm:spPr/>
      <dgm:t>
        <a:bodyPr/>
        <a:lstStyle/>
        <a:p>
          <a:endParaRPr lang="en-US"/>
        </a:p>
      </dgm:t>
    </dgm:pt>
    <dgm:pt modelId="{A7E19578-262D-4D22-8366-A2F3711323F6}" type="pres">
      <dgm:prSet presAssocID="{ED387281-1280-40AA-8B19-D7E81F3D62C0}" presName="connectorText" presStyleLbl="sibTrans2D1" presStyleIdx="1" presStyleCnt="2"/>
      <dgm:spPr/>
      <dgm:t>
        <a:bodyPr/>
        <a:lstStyle/>
        <a:p>
          <a:endParaRPr lang="en-US"/>
        </a:p>
      </dgm:t>
    </dgm:pt>
    <dgm:pt modelId="{C3E82436-2572-4E6B-95D4-0BADF4C92E71}" type="pres">
      <dgm:prSet presAssocID="{D3E6B59C-1145-4590-B2B6-6E17D74D47A5}" presName="node" presStyleLbl="node1" presStyleIdx="2" presStyleCnt="3">
        <dgm:presLayoutVars>
          <dgm:bulletEnabled val="1"/>
        </dgm:presLayoutVars>
      </dgm:prSet>
      <dgm:spPr/>
      <dgm:t>
        <a:bodyPr/>
        <a:lstStyle/>
        <a:p>
          <a:endParaRPr lang="en-US"/>
        </a:p>
      </dgm:t>
    </dgm:pt>
  </dgm:ptLst>
  <dgm:cxnLst>
    <dgm:cxn modelId="{C4FE7993-5957-4A3B-B22C-6D4667632F7D}" type="presOf" srcId="{730080F3-1E2E-49D2-A9A6-55146C358945}" destId="{63321131-7EED-4F9F-9755-E4144F83F1B9}" srcOrd="0" destOrd="0" presId="urn:microsoft.com/office/officeart/2005/8/layout/process1"/>
    <dgm:cxn modelId="{8C1A6537-146A-4547-99F4-DEF94C9A3061}" type="presOf" srcId="{ED387281-1280-40AA-8B19-D7E81F3D62C0}" destId="{A7E19578-262D-4D22-8366-A2F3711323F6}" srcOrd="1" destOrd="0" presId="urn:microsoft.com/office/officeart/2005/8/layout/process1"/>
    <dgm:cxn modelId="{4168E52D-4922-47CA-9E52-6A48EAF3BEB9}" type="presOf" srcId="{F9CE198E-F533-434C-993E-B9681DDD7850}" destId="{67E64387-A9E9-43DC-9EF3-56AD70127E5A}" srcOrd="0" destOrd="0" presId="urn:microsoft.com/office/officeart/2005/8/layout/process1"/>
    <dgm:cxn modelId="{93C11441-C11B-46BD-BF11-962190BDEF3D}" type="presOf" srcId="{5FD8D1DC-51FB-4382-ADCF-3A706DD6CF5B}" destId="{9EC2A736-6454-48D9-8515-53FABB4E8846}" srcOrd="1" destOrd="0" presId="urn:microsoft.com/office/officeart/2005/8/layout/process1"/>
    <dgm:cxn modelId="{BCE95653-F6CD-4E94-861A-A95CE277A956}" type="presOf" srcId="{ED387281-1280-40AA-8B19-D7E81F3D62C0}" destId="{E094566B-4D87-4E1F-9326-56BCDC9886B3}" srcOrd="0" destOrd="0" presId="urn:microsoft.com/office/officeart/2005/8/layout/process1"/>
    <dgm:cxn modelId="{5594F651-82FD-45CF-9D14-FE27230B7605}" type="presOf" srcId="{5FD8D1DC-51FB-4382-ADCF-3A706DD6CF5B}" destId="{48B2439A-51E0-4C46-8B4E-3F658CED034A}" srcOrd="0" destOrd="0" presId="urn:microsoft.com/office/officeart/2005/8/layout/process1"/>
    <dgm:cxn modelId="{B7DB84D6-1D21-4EF4-83A2-3E617025E38E}" srcId="{730080F3-1E2E-49D2-A9A6-55146C358945}" destId="{9FF1A6B8-0B00-4C4F-A4EB-8F0BCC53EA17}" srcOrd="0" destOrd="0" parTransId="{DAA20742-C458-4C56-BE04-5B70F06BBA8D}" sibTransId="{5FD8D1DC-51FB-4382-ADCF-3A706DD6CF5B}"/>
    <dgm:cxn modelId="{DAF7C082-FBA0-43A9-BFB0-2405960DC00A}" srcId="{730080F3-1E2E-49D2-A9A6-55146C358945}" destId="{F9CE198E-F533-434C-993E-B9681DDD7850}" srcOrd="1" destOrd="0" parTransId="{AA39C1D6-5A13-434E-B68A-D5D35879C43A}" sibTransId="{ED387281-1280-40AA-8B19-D7E81F3D62C0}"/>
    <dgm:cxn modelId="{CA6F2CEF-868D-40C4-9E0A-1C0791686DE4}" type="presOf" srcId="{9FF1A6B8-0B00-4C4F-A4EB-8F0BCC53EA17}" destId="{7516EE60-C34A-4D09-A3A2-B7CB14577C06}" srcOrd="0" destOrd="0" presId="urn:microsoft.com/office/officeart/2005/8/layout/process1"/>
    <dgm:cxn modelId="{C3B9A45A-B425-44E1-A89D-B39545F47144}" srcId="{730080F3-1E2E-49D2-A9A6-55146C358945}" destId="{D3E6B59C-1145-4590-B2B6-6E17D74D47A5}" srcOrd="2" destOrd="0" parTransId="{98AFD530-2FED-4223-B4FC-5B2FDBFA51C3}" sibTransId="{A5AE4FFA-E494-4026-8DB2-FF2E666503C1}"/>
    <dgm:cxn modelId="{793F1A67-0829-4BD5-A0C8-B239AE5B19AF}" type="presOf" srcId="{D3E6B59C-1145-4590-B2B6-6E17D74D47A5}" destId="{C3E82436-2572-4E6B-95D4-0BADF4C92E71}" srcOrd="0" destOrd="0" presId="urn:microsoft.com/office/officeart/2005/8/layout/process1"/>
    <dgm:cxn modelId="{F519A583-D430-48C8-9D2C-8FE49C5825F7}" type="presParOf" srcId="{63321131-7EED-4F9F-9755-E4144F83F1B9}" destId="{7516EE60-C34A-4D09-A3A2-B7CB14577C06}" srcOrd="0" destOrd="0" presId="urn:microsoft.com/office/officeart/2005/8/layout/process1"/>
    <dgm:cxn modelId="{A1739F8B-8F47-40FF-AFA2-1E5561A5F5A7}" type="presParOf" srcId="{63321131-7EED-4F9F-9755-E4144F83F1B9}" destId="{48B2439A-51E0-4C46-8B4E-3F658CED034A}" srcOrd="1" destOrd="0" presId="urn:microsoft.com/office/officeart/2005/8/layout/process1"/>
    <dgm:cxn modelId="{54C74530-C6A6-49B0-B74B-8E4BF1B77D4F}" type="presParOf" srcId="{48B2439A-51E0-4C46-8B4E-3F658CED034A}" destId="{9EC2A736-6454-48D9-8515-53FABB4E8846}" srcOrd="0" destOrd="0" presId="urn:microsoft.com/office/officeart/2005/8/layout/process1"/>
    <dgm:cxn modelId="{266ED574-6D10-4A3A-A5E6-A616F2539ED0}" type="presParOf" srcId="{63321131-7EED-4F9F-9755-E4144F83F1B9}" destId="{67E64387-A9E9-43DC-9EF3-56AD70127E5A}" srcOrd="2" destOrd="0" presId="urn:microsoft.com/office/officeart/2005/8/layout/process1"/>
    <dgm:cxn modelId="{B271FB18-3A85-4B3A-B23B-8A84E5D4A6D8}" type="presParOf" srcId="{63321131-7EED-4F9F-9755-E4144F83F1B9}" destId="{E094566B-4D87-4E1F-9326-56BCDC9886B3}" srcOrd="3" destOrd="0" presId="urn:microsoft.com/office/officeart/2005/8/layout/process1"/>
    <dgm:cxn modelId="{4C086DD9-9D8E-49D1-9428-E54750DA8EAF}" type="presParOf" srcId="{E094566B-4D87-4E1F-9326-56BCDC9886B3}" destId="{A7E19578-262D-4D22-8366-A2F3711323F6}" srcOrd="0" destOrd="0" presId="urn:microsoft.com/office/officeart/2005/8/layout/process1"/>
    <dgm:cxn modelId="{D5744D16-5797-4806-B993-6EB7E45A536D}" type="presParOf" srcId="{63321131-7EED-4F9F-9755-E4144F83F1B9}" destId="{C3E82436-2572-4E6B-95D4-0BADF4C92E71}"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FDF704-DE2F-4698-9BC4-3CC946C6324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103E7D88-0C04-48C7-A1EE-0B77527072E5}">
      <dgm:prSet phldrT="[Text]" custT="1"/>
      <dgm:spPr/>
      <dgm:t>
        <a:bodyPr/>
        <a:lstStyle/>
        <a:p>
          <a:r>
            <a:rPr lang="en-ZA" sz="1800" dirty="0">
              <a:effectLst>
                <a:outerShdw blurRad="38100" dist="38100" dir="2700000" algn="tl">
                  <a:srgbClr val="000000">
                    <a:alpha val="43137"/>
                  </a:srgbClr>
                </a:outerShdw>
              </a:effectLst>
            </a:rPr>
            <a:t>1. </a:t>
          </a:r>
          <a:r>
            <a:rPr lang="lt-LT" sz="1800" dirty="0" smtClean="0">
              <a:effectLst>
                <a:outerShdw blurRad="38100" dist="38100" dir="2700000" algn="tl">
                  <a:srgbClr val="000000">
                    <a:alpha val="43137"/>
                  </a:srgbClr>
                </a:outerShdw>
              </a:effectLst>
            </a:rPr>
            <a:t>Perfrazuokite klausimą</a:t>
          </a:r>
          <a:endParaRPr lang="en-ZA" sz="1800" dirty="0">
            <a:effectLst>
              <a:outerShdw blurRad="38100" dist="38100" dir="2700000" algn="tl">
                <a:srgbClr val="000000">
                  <a:alpha val="43137"/>
                </a:srgbClr>
              </a:outerShdw>
            </a:effectLst>
          </a:endParaRPr>
        </a:p>
      </dgm:t>
    </dgm:pt>
    <dgm:pt modelId="{2EEF8F97-2DFC-4C6A-A601-8E2E4F7C795D}" type="parTrans" cxnId="{3706446C-5BA6-4B0D-A3C7-2179E2A3E510}">
      <dgm:prSet/>
      <dgm:spPr/>
      <dgm:t>
        <a:bodyPr/>
        <a:lstStyle/>
        <a:p>
          <a:endParaRPr lang="en-ZA"/>
        </a:p>
      </dgm:t>
    </dgm:pt>
    <dgm:pt modelId="{AED2A308-8CF5-4D98-9F94-6999DFF83603}" type="sibTrans" cxnId="{3706446C-5BA6-4B0D-A3C7-2179E2A3E510}">
      <dgm:prSet/>
      <dgm:spPr/>
      <dgm:t>
        <a:bodyPr/>
        <a:lstStyle/>
        <a:p>
          <a:endParaRPr lang="en-ZA"/>
        </a:p>
      </dgm:t>
    </dgm:pt>
    <dgm:pt modelId="{DC343D53-108C-4C07-9D4A-13DDCA8074AB}">
      <dgm:prSet custT="1"/>
      <dgm:spPr/>
      <dgm:t>
        <a:bodyPr/>
        <a:lstStyle/>
        <a:p>
          <a:r>
            <a:rPr lang="en-GB" sz="1800" dirty="0">
              <a:effectLst>
                <a:outerShdw blurRad="38100" dist="38100" dir="2700000" algn="tl">
                  <a:srgbClr val="000000">
                    <a:alpha val="43137"/>
                  </a:srgbClr>
                </a:outerShdw>
              </a:effectLst>
            </a:rPr>
            <a:t>2. </a:t>
          </a:r>
          <a:r>
            <a:rPr lang="en-US" sz="1800" dirty="0" err="1" smtClean="0">
              <a:effectLst>
                <a:outerShdw blurRad="38100" dist="38100" dir="2700000" algn="tl">
                  <a:srgbClr val="000000">
                    <a:alpha val="43137"/>
                  </a:srgbClr>
                </a:outerShdw>
              </a:effectLst>
            </a:rPr>
            <a:t>Apsvarstykite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platesnę</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ar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siauresnę</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klausimo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versiją</a:t>
          </a:r>
          <a:endParaRPr lang="en-ZA" sz="1800" dirty="0">
            <a:effectLst>
              <a:outerShdw blurRad="38100" dist="38100" dir="2700000" algn="tl">
                <a:srgbClr val="000000">
                  <a:alpha val="43137"/>
                </a:srgbClr>
              </a:outerShdw>
            </a:effectLst>
          </a:endParaRPr>
        </a:p>
      </dgm:t>
    </dgm:pt>
    <dgm:pt modelId="{5B56E3F2-AC64-4D7F-92C6-AD4563B916BB}" type="parTrans" cxnId="{7A1255CE-3DBE-4ACF-9C2C-652FF7167A32}">
      <dgm:prSet/>
      <dgm:spPr/>
      <dgm:t>
        <a:bodyPr/>
        <a:lstStyle/>
        <a:p>
          <a:endParaRPr lang="en-ZA"/>
        </a:p>
      </dgm:t>
    </dgm:pt>
    <dgm:pt modelId="{D53C20C1-3608-4564-A673-77E6C9B467D7}" type="sibTrans" cxnId="{7A1255CE-3DBE-4ACF-9C2C-652FF7167A32}">
      <dgm:prSet/>
      <dgm:spPr/>
      <dgm:t>
        <a:bodyPr/>
        <a:lstStyle/>
        <a:p>
          <a:endParaRPr lang="en-ZA"/>
        </a:p>
      </dgm:t>
    </dgm:pt>
    <dgm:pt modelId="{50420CA2-3CCB-4CE9-8E82-3F3DE34774DD}">
      <dgm:prSet custT="1"/>
      <dgm:spPr/>
      <dgm:t>
        <a:bodyPr/>
        <a:lstStyle/>
        <a:p>
          <a:r>
            <a:rPr lang="en-GB" sz="1800" dirty="0">
              <a:effectLst>
                <a:outerShdw blurRad="38100" dist="38100" dir="2700000" algn="tl">
                  <a:srgbClr val="000000">
                    <a:alpha val="43137"/>
                  </a:srgbClr>
                </a:outerShdw>
              </a:effectLst>
            </a:rPr>
            <a:t>3. </a:t>
          </a:r>
          <a:r>
            <a:rPr lang="lt-LT" sz="1800" dirty="0" smtClean="0">
              <a:effectLst>
                <a:outerShdw blurRad="38100" dist="38100" dir="2700000" algn="tl">
                  <a:srgbClr val="000000">
                    <a:alpha val="43137"/>
                  </a:srgbClr>
                </a:outerShdw>
              </a:effectLst>
            </a:rPr>
            <a:t>Perrašykite savo klausimo teiginį iš skirtingų suinteresuotųjų šalių perspektyvos</a:t>
          </a:r>
          <a:endParaRPr lang="en-ZA" sz="1800" dirty="0">
            <a:effectLst>
              <a:outerShdw blurRad="38100" dist="38100" dir="2700000" algn="tl">
                <a:srgbClr val="000000">
                  <a:alpha val="43137"/>
                </a:srgbClr>
              </a:outerShdw>
            </a:effectLst>
          </a:endParaRPr>
        </a:p>
      </dgm:t>
    </dgm:pt>
    <dgm:pt modelId="{D18248B9-4A30-4CE5-A236-5A06EA71F4E4}" type="parTrans" cxnId="{DDBB3F9C-F6CC-410E-A425-9C5289EA7BA6}">
      <dgm:prSet/>
      <dgm:spPr/>
      <dgm:t>
        <a:bodyPr/>
        <a:lstStyle/>
        <a:p>
          <a:endParaRPr lang="en-ZA"/>
        </a:p>
      </dgm:t>
    </dgm:pt>
    <dgm:pt modelId="{7EF2584F-5AA7-46A8-8A97-632680931D94}" type="sibTrans" cxnId="{DDBB3F9C-F6CC-410E-A425-9C5289EA7BA6}">
      <dgm:prSet/>
      <dgm:spPr/>
      <dgm:t>
        <a:bodyPr/>
        <a:lstStyle/>
        <a:p>
          <a:endParaRPr lang="en-ZA"/>
        </a:p>
      </dgm:t>
    </dgm:pt>
    <dgm:pt modelId="{C7BC0D97-E876-4A47-A36F-E8774ADC23B7}">
      <dgm:prSet custT="1"/>
      <dgm:spPr/>
      <dgm:t>
        <a:bodyPr/>
        <a:lstStyle/>
        <a:p>
          <a:r>
            <a:rPr lang="en-GB" sz="1800" dirty="0">
              <a:effectLst>
                <a:outerShdw blurRad="38100" dist="38100" dir="2700000" algn="tl">
                  <a:srgbClr val="000000">
                    <a:alpha val="43137"/>
                  </a:srgbClr>
                </a:outerShdw>
              </a:effectLst>
            </a:rPr>
            <a:t>4. </a:t>
          </a:r>
          <a:r>
            <a:rPr lang="en-US" sz="1800" dirty="0" err="1" smtClean="0">
              <a:effectLst>
                <a:outerShdw blurRad="38100" dist="38100" dir="2700000" algn="tl">
                  <a:srgbClr val="000000">
                    <a:alpha val="43137"/>
                  </a:srgbClr>
                </a:outerShdw>
              </a:effectLst>
            </a:rPr>
            <a:t>Tarkime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kad</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yra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daugiau</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nei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vienas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galimas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sprendimas</a:t>
          </a:r>
          <a:endParaRPr lang="en-ZA" sz="1800" dirty="0">
            <a:effectLst>
              <a:outerShdw blurRad="38100" dist="38100" dir="2700000" algn="tl">
                <a:srgbClr val="000000">
                  <a:alpha val="43137"/>
                </a:srgbClr>
              </a:outerShdw>
            </a:effectLst>
          </a:endParaRPr>
        </a:p>
      </dgm:t>
    </dgm:pt>
    <dgm:pt modelId="{47000812-4135-4E30-8F6E-EBD13A833E9B}" type="parTrans" cxnId="{2458D74B-7F42-4AAE-93A3-1D6269A02A6A}">
      <dgm:prSet/>
      <dgm:spPr/>
      <dgm:t>
        <a:bodyPr/>
        <a:lstStyle/>
        <a:p>
          <a:endParaRPr lang="en-ZA"/>
        </a:p>
      </dgm:t>
    </dgm:pt>
    <dgm:pt modelId="{B8702C4B-E1BD-4928-A35B-1F08D6270DA2}" type="sibTrans" cxnId="{2458D74B-7F42-4AAE-93A3-1D6269A02A6A}">
      <dgm:prSet/>
      <dgm:spPr/>
      <dgm:t>
        <a:bodyPr/>
        <a:lstStyle/>
        <a:p>
          <a:endParaRPr lang="en-ZA"/>
        </a:p>
      </dgm:t>
    </dgm:pt>
    <dgm:pt modelId="{E3BBF0F9-D422-4696-8D66-FA107B2D9A8E}">
      <dgm:prSet custT="1"/>
      <dgm:spPr/>
      <dgm:t>
        <a:bodyPr/>
        <a:lstStyle/>
        <a:p>
          <a:r>
            <a:rPr lang="en-GB" sz="1800" dirty="0">
              <a:effectLst>
                <a:outerShdw blurRad="38100" dist="38100" dir="2700000" algn="tl">
                  <a:srgbClr val="000000">
                    <a:alpha val="43137"/>
                  </a:srgbClr>
                </a:outerShdw>
              </a:effectLst>
            </a:rPr>
            <a:t>5. </a:t>
          </a:r>
          <a:r>
            <a:rPr lang="lt-LT" sz="1800" dirty="0" smtClean="0">
              <a:effectLst>
                <a:outerShdw blurRad="38100" dist="38100" dir="2700000" algn="tl">
                  <a:srgbClr val="000000">
                    <a:alpha val="43137"/>
                  </a:srgbClr>
                </a:outerShdw>
              </a:effectLst>
            </a:rPr>
            <a:t>Naudokite kalbą, kad suformuluotumėte klausimą įdomiau</a:t>
          </a:r>
          <a:endParaRPr lang="en-ZA" sz="1800" dirty="0">
            <a:effectLst>
              <a:outerShdw blurRad="38100" dist="38100" dir="2700000" algn="tl">
                <a:srgbClr val="000000">
                  <a:alpha val="43137"/>
                </a:srgbClr>
              </a:outerShdw>
            </a:effectLst>
          </a:endParaRPr>
        </a:p>
      </dgm:t>
    </dgm:pt>
    <dgm:pt modelId="{310AA9F8-ABA2-4E14-AAA8-BE78C525F870}" type="parTrans" cxnId="{B334FB7A-2713-4891-97E5-4C88EAE01BE2}">
      <dgm:prSet/>
      <dgm:spPr/>
      <dgm:t>
        <a:bodyPr/>
        <a:lstStyle/>
        <a:p>
          <a:endParaRPr lang="en-ZA"/>
        </a:p>
      </dgm:t>
    </dgm:pt>
    <dgm:pt modelId="{B1E84436-8D0A-4226-84AC-C811F9968590}" type="sibTrans" cxnId="{B334FB7A-2713-4891-97E5-4C88EAE01BE2}">
      <dgm:prSet/>
      <dgm:spPr/>
      <dgm:t>
        <a:bodyPr/>
        <a:lstStyle/>
        <a:p>
          <a:endParaRPr lang="en-ZA"/>
        </a:p>
      </dgm:t>
    </dgm:pt>
    <dgm:pt modelId="{6CFB9749-7A13-428A-94E2-CB8187299283}">
      <dgm:prSet custT="1"/>
      <dgm:spPr/>
      <dgm:t>
        <a:bodyPr/>
        <a:lstStyle/>
        <a:p>
          <a:r>
            <a:rPr lang="en-GB" sz="1800" dirty="0">
              <a:effectLst>
                <a:outerShdw blurRad="38100" dist="38100" dir="2700000" algn="tl">
                  <a:srgbClr val="000000">
                    <a:alpha val="43137"/>
                  </a:srgbClr>
                </a:outerShdw>
              </a:effectLst>
            </a:rPr>
            <a:t>6. </a:t>
          </a:r>
          <a:r>
            <a:rPr lang="lt-LT" sz="1800" dirty="0" smtClean="0">
              <a:effectLst>
                <a:outerShdw blurRad="38100" dist="38100" dir="2700000" algn="tl">
                  <a:srgbClr val="000000">
                    <a:alpha val="43137"/>
                  </a:srgbClr>
                </a:outerShdw>
              </a:effectLst>
            </a:rPr>
            <a:t>Apverskite klausimą ir pagalvokite, ką darytumėte, kad gautumėte priešingą rezultatą</a:t>
          </a:r>
          <a:endParaRPr lang="en-ZA" sz="1800" dirty="0">
            <a:effectLst>
              <a:outerShdw blurRad="38100" dist="38100" dir="2700000" algn="tl">
                <a:srgbClr val="000000">
                  <a:alpha val="43137"/>
                </a:srgbClr>
              </a:outerShdw>
            </a:effectLst>
          </a:endParaRPr>
        </a:p>
      </dgm:t>
    </dgm:pt>
    <dgm:pt modelId="{1071CFAB-669D-4404-8C5B-F01430A7D47C}" type="parTrans" cxnId="{373C6EF0-0378-4FC5-8E6E-18BFA3C2B834}">
      <dgm:prSet/>
      <dgm:spPr/>
      <dgm:t>
        <a:bodyPr/>
        <a:lstStyle/>
        <a:p>
          <a:endParaRPr lang="en-ZA"/>
        </a:p>
      </dgm:t>
    </dgm:pt>
    <dgm:pt modelId="{3B4BC3F6-A866-4644-82BC-099A93DFCA0F}" type="sibTrans" cxnId="{373C6EF0-0378-4FC5-8E6E-18BFA3C2B834}">
      <dgm:prSet/>
      <dgm:spPr/>
      <dgm:t>
        <a:bodyPr/>
        <a:lstStyle/>
        <a:p>
          <a:endParaRPr lang="en-ZA"/>
        </a:p>
      </dgm:t>
    </dgm:pt>
    <dgm:pt modelId="{75F6F45B-915A-47F4-9C85-A7BCF788F0DA}" type="pres">
      <dgm:prSet presAssocID="{7DFDF704-DE2F-4698-9BC4-3CC946C6324E}" presName="diagram" presStyleCnt="0">
        <dgm:presLayoutVars>
          <dgm:dir/>
          <dgm:resizeHandles val="exact"/>
        </dgm:presLayoutVars>
      </dgm:prSet>
      <dgm:spPr/>
      <dgm:t>
        <a:bodyPr/>
        <a:lstStyle/>
        <a:p>
          <a:endParaRPr lang="en-US"/>
        </a:p>
      </dgm:t>
    </dgm:pt>
    <dgm:pt modelId="{5BE19932-8067-4438-ACB8-58874A956FE8}" type="pres">
      <dgm:prSet presAssocID="{103E7D88-0C04-48C7-A1EE-0B77527072E5}" presName="node" presStyleLbl="node1" presStyleIdx="0" presStyleCnt="6">
        <dgm:presLayoutVars>
          <dgm:bulletEnabled val="1"/>
        </dgm:presLayoutVars>
      </dgm:prSet>
      <dgm:spPr/>
      <dgm:t>
        <a:bodyPr/>
        <a:lstStyle/>
        <a:p>
          <a:endParaRPr lang="en-US"/>
        </a:p>
      </dgm:t>
    </dgm:pt>
    <dgm:pt modelId="{D3302C40-A5A5-48B5-9F93-0CDA9F9A5C80}" type="pres">
      <dgm:prSet presAssocID="{AED2A308-8CF5-4D98-9F94-6999DFF83603}" presName="sibTrans" presStyleCnt="0"/>
      <dgm:spPr/>
    </dgm:pt>
    <dgm:pt modelId="{E0A6EAA3-D9F6-4150-8525-859323E9FA01}" type="pres">
      <dgm:prSet presAssocID="{DC343D53-108C-4C07-9D4A-13DDCA8074AB}" presName="node" presStyleLbl="node1" presStyleIdx="1" presStyleCnt="6">
        <dgm:presLayoutVars>
          <dgm:bulletEnabled val="1"/>
        </dgm:presLayoutVars>
      </dgm:prSet>
      <dgm:spPr/>
      <dgm:t>
        <a:bodyPr/>
        <a:lstStyle/>
        <a:p>
          <a:endParaRPr lang="en-US"/>
        </a:p>
      </dgm:t>
    </dgm:pt>
    <dgm:pt modelId="{072C3F8B-3C11-468A-9A48-DF72D541A9CD}" type="pres">
      <dgm:prSet presAssocID="{D53C20C1-3608-4564-A673-77E6C9B467D7}" presName="sibTrans" presStyleCnt="0"/>
      <dgm:spPr/>
    </dgm:pt>
    <dgm:pt modelId="{FC5996B8-A0D2-4BEA-9BAA-CC71FF8C7A9B}" type="pres">
      <dgm:prSet presAssocID="{50420CA2-3CCB-4CE9-8E82-3F3DE34774DD}" presName="node" presStyleLbl="node1" presStyleIdx="2" presStyleCnt="6">
        <dgm:presLayoutVars>
          <dgm:bulletEnabled val="1"/>
        </dgm:presLayoutVars>
      </dgm:prSet>
      <dgm:spPr/>
      <dgm:t>
        <a:bodyPr/>
        <a:lstStyle/>
        <a:p>
          <a:endParaRPr lang="en-US"/>
        </a:p>
      </dgm:t>
    </dgm:pt>
    <dgm:pt modelId="{1138F1BA-9AFF-45C4-9A96-0540AF36F495}" type="pres">
      <dgm:prSet presAssocID="{7EF2584F-5AA7-46A8-8A97-632680931D94}" presName="sibTrans" presStyleCnt="0"/>
      <dgm:spPr/>
    </dgm:pt>
    <dgm:pt modelId="{4C9F8E85-2A48-47DF-A9CF-6DABD2EE1A7C}" type="pres">
      <dgm:prSet presAssocID="{C7BC0D97-E876-4A47-A36F-E8774ADC23B7}" presName="node" presStyleLbl="node1" presStyleIdx="3" presStyleCnt="6">
        <dgm:presLayoutVars>
          <dgm:bulletEnabled val="1"/>
        </dgm:presLayoutVars>
      </dgm:prSet>
      <dgm:spPr/>
      <dgm:t>
        <a:bodyPr/>
        <a:lstStyle/>
        <a:p>
          <a:endParaRPr lang="en-US"/>
        </a:p>
      </dgm:t>
    </dgm:pt>
    <dgm:pt modelId="{F6728028-82CD-49F4-AE11-09BBDCA59FA5}" type="pres">
      <dgm:prSet presAssocID="{B8702C4B-E1BD-4928-A35B-1F08D6270DA2}" presName="sibTrans" presStyleCnt="0"/>
      <dgm:spPr/>
    </dgm:pt>
    <dgm:pt modelId="{086F071C-1E50-4F2C-8572-566F3BFA62B0}" type="pres">
      <dgm:prSet presAssocID="{E3BBF0F9-D422-4696-8D66-FA107B2D9A8E}" presName="node" presStyleLbl="node1" presStyleIdx="4" presStyleCnt="6">
        <dgm:presLayoutVars>
          <dgm:bulletEnabled val="1"/>
        </dgm:presLayoutVars>
      </dgm:prSet>
      <dgm:spPr/>
      <dgm:t>
        <a:bodyPr/>
        <a:lstStyle/>
        <a:p>
          <a:endParaRPr lang="en-US"/>
        </a:p>
      </dgm:t>
    </dgm:pt>
    <dgm:pt modelId="{00F99539-A1E9-4295-B119-560E6291B38C}" type="pres">
      <dgm:prSet presAssocID="{B1E84436-8D0A-4226-84AC-C811F9968590}" presName="sibTrans" presStyleCnt="0"/>
      <dgm:spPr/>
    </dgm:pt>
    <dgm:pt modelId="{F686311B-D1E7-4C50-BDBE-090812028122}" type="pres">
      <dgm:prSet presAssocID="{6CFB9749-7A13-428A-94E2-CB8187299283}" presName="node" presStyleLbl="node1" presStyleIdx="5" presStyleCnt="6">
        <dgm:presLayoutVars>
          <dgm:bulletEnabled val="1"/>
        </dgm:presLayoutVars>
      </dgm:prSet>
      <dgm:spPr/>
      <dgm:t>
        <a:bodyPr/>
        <a:lstStyle/>
        <a:p>
          <a:endParaRPr lang="en-US"/>
        </a:p>
      </dgm:t>
    </dgm:pt>
  </dgm:ptLst>
  <dgm:cxnLst>
    <dgm:cxn modelId="{2458D74B-7F42-4AAE-93A3-1D6269A02A6A}" srcId="{7DFDF704-DE2F-4698-9BC4-3CC946C6324E}" destId="{C7BC0D97-E876-4A47-A36F-E8774ADC23B7}" srcOrd="3" destOrd="0" parTransId="{47000812-4135-4E30-8F6E-EBD13A833E9B}" sibTransId="{B8702C4B-E1BD-4928-A35B-1F08D6270DA2}"/>
    <dgm:cxn modelId="{7B66F5AE-5A0B-4EF9-AF36-1B4C96C93DAE}" type="presOf" srcId="{DC343D53-108C-4C07-9D4A-13DDCA8074AB}" destId="{E0A6EAA3-D9F6-4150-8525-859323E9FA01}" srcOrd="0" destOrd="0" presId="urn:microsoft.com/office/officeart/2005/8/layout/default"/>
    <dgm:cxn modelId="{AD3F2D54-4C55-40F8-958A-F12A8FF2E76F}" type="presOf" srcId="{6CFB9749-7A13-428A-94E2-CB8187299283}" destId="{F686311B-D1E7-4C50-BDBE-090812028122}" srcOrd="0" destOrd="0" presId="urn:microsoft.com/office/officeart/2005/8/layout/default"/>
    <dgm:cxn modelId="{20787957-EB1D-43E2-91D7-52C4354DCDCD}" type="presOf" srcId="{E3BBF0F9-D422-4696-8D66-FA107B2D9A8E}" destId="{086F071C-1E50-4F2C-8572-566F3BFA62B0}" srcOrd="0" destOrd="0" presId="urn:microsoft.com/office/officeart/2005/8/layout/default"/>
    <dgm:cxn modelId="{3706446C-5BA6-4B0D-A3C7-2179E2A3E510}" srcId="{7DFDF704-DE2F-4698-9BC4-3CC946C6324E}" destId="{103E7D88-0C04-48C7-A1EE-0B77527072E5}" srcOrd="0" destOrd="0" parTransId="{2EEF8F97-2DFC-4C6A-A601-8E2E4F7C795D}" sibTransId="{AED2A308-8CF5-4D98-9F94-6999DFF83603}"/>
    <dgm:cxn modelId="{B334FB7A-2713-4891-97E5-4C88EAE01BE2}" srcId="{7DFDF704-DE2F-4698-9BC4-3CC946C6324E}" destId="{E3BBF0F9-D422-4696-8D66-FA107B2D9A8E}" srcOrd="4" destOrd="0" parTransId="{310AA9F8-ABA2-4E14-AAA8-BE78C525F870}" sibTransId="{B1E84436-8D0A-4226-84AC-C811F9968590}"/>
    <dgm:cxn modelId="{60032400-582D-4528-B2C6-2918D66F0165}" type="presOf" srcId="{C7BC0D97-E876-4A47-A36F-E8774ADC23B7}" destId="{4C9F8E85-2A48-47DF-A9CF-6DABD2EE1A7C}" srcOrd="0" destOrd="0" presId="urn:microsoft.com/office/officeart/2005/8/layout/default"/>
    <dgm:cxn modelId="{58BEB8D9-4F89-471F-B018-2D5D7768B406}" type="presOf" srcId="{7DFDF704-DE2F-4698-9BC4-3CC946C6324E}" destId="{75F6F45B-915A-47F4-9C85-A7BCF788F0DA}" srcOrd="0" destOrd="0" presId="urn:microsoft.com/office/officeart/2005/8/layout/default"/>
    <dgm:cxn modelId="{7A1255CE-3DBE-4ACF-9C2C-652FF7167A32}" srcId="{7DFDF704-DE2F-4698-9BC4-3CC946C6324E}" destId="{DC343D53-108C-4C07-9D4A-13DDCA8074AB}" srcOrd="1" destOrd="0" parTransId="{5B56E3F2-AC64-4D7F-92C6-AD4563B916BB}" sibTransId="{D53C20C1-3608-4564-A673-77E6C9B467D7}"/>
    <dgm:cxn modelId="{373C6EF0-0378-4FC5-8E6E-18BFA3C2B834}" srcId="{7DFDF704-DE2F-4698-9BC4-3CC946C6324E}" destId="{6CFB9749-7A13-428A-94E2-CB8187299283}" srcOrd="5" destOrd="0" parTransId="{1071CFAB-669D-4404-8C5B-F01430A7D47C}" sibTransId="{3B4BC3F6-A866-4644-82BC-099A93DFCA0F}"/>
    <dgm:cxn modelId="{F6FF07B5-30DF-4025-9260-BCD07F46ABAB}" type="presOf" srcId="{103E7D88-0C04-48C7-A1EE-0B77527072E5}" destId="{5BE19932-8067-4438-ACB8-58874A956FE8}" srcOrd="0" destOrd="0" presId="urn:microsoft.com/office/officeart/2005/8/layout/default"/>
    <dgm:cxn modelId="{A3973D2B-2E42-4328-B528-2B32C948EFF3}" type="presOf" srcId="{50420CA2-3CCB-4CE9-8E82-3F3DE34774DD}" destId="{FC5996B8-A0D2-4BEA-9BAA-CC71FF8C7A9B}" srcOrd="0" destOrd="0" presId="urn:microsoft.com/office/officeart/2005/8/layout/default"/>
    <dgm:cxn modelId="{DDBB3F9C-F6CC-410E-A425-9C5289EA7BA6}" srcId="{7DFDF704-DE2F-4698-9BC4-3CC946C6324E}" destId="{50420CA2-3CCB-4CE9-8E82-3F3DE34774DD}" srcOrd="2" destOrd="0" parTransId="{D18248B9-4A30-4CE5-A236-5A06EA71F4E4}" sibTransId="{7EF2584F-5AA7-46A8-8A97-632680931D94}"/>
    <dgm:cxn modelId="{D684CC38-C986-4986-AF06-D212FCC0490F}" type="presParOf" srcId="{75F6F45B-915A-47F4-9C85-A7BCF788F0DA}" destId="{5BE19932-8067-4438-ACB8-58874A956FE8}" srcOrd="0" destOrd="0" presId="urn:microsoft.com/office/officeart/2005/8/layout/default"/>
    <dgm:cxn modelId="{6D36F521-2F65-46C8-B8E8-AB60FF25E572}" type="presParOf" srcId="{75F6F45B-915A-47F4-9C85-A7BCF788F0DA}" destId="{D3302C40-A5A5-48B5-9F93-0CDA9F9A5C80}" srcOrd="1" destOrd="0" presId="urn:microsoft.com/office/officeart/2005/8/layout/default"/>
    <dgm:cxn modelId="{8ED7043E-D58C-420B-9A62-8F29DB91EF0B}" type="presParOf" srcId="{75F6F45B-915A-47F4-9C85-A7BCF788F0DA}" destId="{E0A6EAA3-D9F6-4150-8525-859323E9FA01}" srcOrd="2" destOrd="0" presId="urn:microsoft.com/office/officeart/2005/8/layout/default"/>
    <dgm:cxn modelId="{E0DED305-5490-4364-B2CD-BE6407BEB76F}" type="presParOf" srcId="{75F6F45B-915A-47F4-9C85-A7BCF788F0DA}" destId="{072C3F8B-3C11-468A-9A48-DF72D541A9CD}" srcOrd="3" destOrd="0" presId="urn:microsoft.com/office/officeart/2005/8/layout/default"/>
    <dgm:cxn modelId="{A31A990D-AC74-49CE-8C03-D41C79363B40}" type="presParOf" srcId="{75F6F45B-915A-47F4-9C85-A7BCF788F0DA}" destId="{FC5996B8-A0D2-4BEA-9BAA-CC71FF8C7A9B}" srcOrd="4" destOrd="0" presId="urn:microsoft.com/office/officeart/2005/8/layout/default"/>
    <dgm:cxn modelId="{CBD0527A-38E6-4B3E-A33E-EDD5906B05FE}" type="presParOf" srcId="{75F6F45B-915A-47F4-9C85-A7BCF788F0DA}" destId="{1138F1BA-9AFF-45C4-9A96-0540AF36F495}" srcOrd="5" destOrd="0" presId="urn:microsoft.com/office/officeart/2005/8/layout/default"/>
    <dgm:cxn modelId="{8588CCE3-492E-4B37-8CD9-27803A542B4D}" type="presParOf" srcId="{75F6F45B-915A-47F4-9C85-A7BCF788F0DA}" destId="{4C9F8E85-2A48-47DF-A9CF-6DABD2EE1A7C}" srcOrd="6" destOrd="0" presId="urn:microsoft.com/office/officeart/2005/8/layout/default"/>
    <dgm:cxn modelId="{553D2BD5-AAA0-49EE-9B2B-2A004FC326CD}" type="presParOf" srcId="{75F6F45B-915A-47F4-9C85-A7BCF788F0DA}" destId="{F6728028-82CD-49F4-AE11-09BBDCA59FA5}" srcOrd="7" destOrd="0" presId="urn:microsoft.com/office/officeart/2005/8/layout/default"/>
    <dgm:cxn modelId="{05F98FF9-A54D-4F99-951C-7C878261698D}" type="presParOf" srcId="{75F6F45B-915A-47F4-9C85-A7BCF788F0DA}" destId="{086F071C-1E50-4F2C-8572-566F3BFA62B0}" srcOrd="8" destOrd="0" presId="urn:microsoft.com/office/officeart/2005/8/layout/default"/>
    <dgm:cxn modelId="{DFC8119F-61A7-4847-BC1B-2083B95D4D36}" type="presParOf" srcId="{75F6F45B-915A-47F4-9C85-A7BCF788F0DA}" destId="{00F99539-A1E9-4295-B119-560E6291B38C}" srcOrd="9" destOrd="0" presId="urn:microsoft.com/office/officeart/2005/8/layout/default"/>
    <dgm:cxn modelId="{425C49E6-766B-41F6-A235-9BDF6FE6CB82}" type="presParOf" srcId="{75F6F45B-915A-47F4-9C85-A7BCF788F0DA}" destId="{F686311B-D1E7-4C50-BDBE-09081202812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F0DA28-4728-4F5A-9107-96CE5365B50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01C46814-A29B-4B29-8414-06635DC40897}">
      <dgm:prSet phldrT="[Text]" custT="1"/>
      <dgm:spPr/>
      <dgm:t>
        <a:bodyPr/>
        <a:lstStyle/>
        <a:p>
          <a:r>
            <a:rPr lang="lt-LT" sz="2400" dirty="0" smtClean="0">
              <a:effectLst>
                <a:outerShdw blurRad="38100" dist="38100" dir="2700000" algn="tl">
                  <a:srgbClr val="000000">
                    <a:alpha val="43137"/>
                  </a:srgbClr>
                </a:outerShdw>
              </a:effectLst>
            </a:rPr>
            <a:t>Nuotolinis asistentas</a:t>
          </a:r>
          <a:endParaRPr lang="en-ZA" sz="2400" dirty="0">
            <a:effectLst>
              <a:outerShdw blurRad="38100" dist="38100" dir="2700000" algn="tl">
                <a:srgbClr val="000000">
                  <a:alpha val="43137"/>
                </a:srgbClr>
              </a:outerShdw>
            </a:effectLst>
          </a:endParaRPr>
        </a:p>
      </dgm:t>
    </dgm:pt>
    <dgm:pt modelId="{D3092FCF-3F46-47BF-908C-162FE7E4585E}" type="parTrans" cxnId="{2CFBEAF8-3717-4F99-A2DD-D0EAF0977856}">
      <dgm:prSet/>
      <dgm:spPr/>
      <dgm:t>
        <a:bodyPr/>
        <a:lstStyle/>
        <a:p>
          <a:endParaRPr lang="en-ZA"/>
        </a:p>
      </dgm:t>
    </dgm:pt>
    <dgm:pt modelId="{3C8C4F06-4C70-49E8-8F7B-4F8A872E1473}" type="sibTrans" cxnId="{2CFBEAF8-3717-4F99-A2DD-D0EAF0977856}">
      <dgm:prSet/>
      <dgm:spPr/>
      <dgm:t>
        <a:bodyPr/>
        <a:lstStyle/>
        <a:p>
          <a:endParaRPr lang="en-ZA"/>
        </a:p>
      </dgm:t>
    </dgm:pt>
    <dgm:pt modelId="{5CFB52C6-BF51-4574-B923-100608572564}">
      <dgm:prSet custT="1"/>
      <dgm:spPr/>
      <dgm:t>
        <a:bodyPr/>
        <a:lstStyle/>
        <a:p>
          <a:r>
            <a:rPr lang="lt-LT" sz="2400" dirty="0" smtClean="0">
              <a:effectLst>
                <a:outerShdw blurRad="38100" dist="38100" dir="2700000" algn="tl">
                  <a:srgbClr val="000000">
                    <a:alpha val="43137"/>
                  </a:srgbClr>
                </a:outerShdw>
              </a:effectLst>
            </a:rPr>
            <a:t>Darbo mokymai</a:t>
          </a:r>
          <a:endParaRPr lang="en-ZA" sz="2400" dirty="0">
            <a:effectLst>
              <a:outerShdw blurRad="38100" dist="38100" dir="2700000" algn="tl">
                <a:srgbClr val="000000">
                  <a:alpha val="43137"/>
                </a:srgbClr>
              </a:outerShdw>
            </a:effectLst>
          </a:endParaRPr>
        </a:p>
      </dgm:t>
    </dgm:pt>
    <dgm:pt modelId="{AEDB195A-A30C-4E7A-9FCA-A28B0D4011C6}" type="parTrans" cxnId="{58CD412E-CB0A-408B-982A-364D1D57DE69}">
      <dgm:prSet/>
      <dgm:spPr/>
      <dgm:t>
        <a:bodyPr/>
        <a:lstStyle/>
        <a:p>
          <a:endParaRPr lang="en-ZA"/>
        </a:p>
      </dgm:t>
    </dgm:pt>
    <dgm:pt modelId="{CA9DC783-2198-4E80-9AA3-18FBC6F12F1B}" type="sibTrans" cxnId="{58CD412E-CB0A-408B-982A-364D1D57DE69}">
      <dgm:prSet/>
      <dgm:spPr/>
      <dgm:t>
        <a:bodyPr/>
        <a:lstStyle/>
        <a:p>
          <a:endParaRPr lang="en-ZA"/>
        </a:p>
      </dgm:t>
    </dgm:pt>
    <dgm:pt modelId="{B5886060-FCE7-4EB4-91D9-82AA7D4C1F92}">
      <dgm:prSet custT="1"/>
      <dgm:spPr/>
      <dgm:t>
        <a:bodyPr/>
        <a:lstStyle/>
        <a:p>
          <a:r>
            <a:rPr lang="lt-LT" sz="2400" dirty="0" smtClean="0">
              <a:effectLst>
                <a:outerShdw blurRad="38100" dist="38100" dir="2700000" algn="tl">
                  <a:srgbClr val="000000">
                    <a:alpha val="43137"/>
                  </a:srgbClr>
                </a:outerShdw>
              </a:effectLst>
            </a:rPr>
            <a:t>Nuotolinis bendradarbiavimas</a:t>
          </a:r>
          <a:endParaRPr lang="en-ZA" sz="2400" dirty="0">
            <a:effectLst>
              <a:outerShdw blurRad="38100" dist="38100" dir="2700000" algn="tl">
                <a:srgbClr val="000000">
                  <a:alpha val="43137"/>
                </a:srgbClr>
              </a:outerShdw>
            </a:effectLst>
          </a:endParaRPr>
        </a:p>
      </dgm:t>
    </dgm:pt>
    <dgm:pt modelId="{6EFB922E-2CD0-4033-A8D6-DA6ACAD944F4}" type="parTrans" cxnId="{288244F6-A0A1-4963-8DF4-F72B4B4FE4C6}">
      <dgm:prSet/>
      <dgm:spPr/>
      <dgm:t>
        <a:bodyPr/>
        <a:lstStyle/>
        <a:p>
          <a:endParaRPr lang="en-ZA"/>
        </a:p>
      </dgm:t>
    </dgm:pt>
    <dgm:pt modelId="{00D87BA5-8FDA-4835-A0A3-E3E844B95EAB}" type="sibTrans" cxnId="{288244F6-A0A1-4963-8DF4-F72B4B4FE4C6}">
      <dgm:prSet/>
      <dgm:spPr/>
      <dgm:t>
        <a:bodyPr/>
        <a:lstStyle/>
        <a:p>
          <a:endParaRPr lang="en-ZA"/>
        </a:p>
      </dgm:t>
    </dgm:pt>
    <dgm:pt modelId="{9B3572A7-2F69-4DF2-A486-29894A9A42A6}">
      <dgm:prSet custT="1"/>
      <dgm:spPr/>
      <dgm:t>
        <a:bodyPr/>
        <a:lstStyle/>
        <a:p>
          <a:r>
            <a:rPr lang="lt-LT" sz="2400" dirty="0" smtClean="0">
              <a:effectLst>
                <a:outerShdw blurRad="38100" dist="38100" dir="2700000" algn="tl">
                  <a:srgbClr val="000000">
                    <a:alpha val="43137"/>
                  </a:srgbClr>
                </a:outerShdw>
              </a:effectLst>
            </a:rPr>
            <a:t>Kompiuterinės užduotys</a:t>
          </a:r>
          <a:endParaRPr lang="en-ZA" sz="2400" dirty="0">
            <a:effectLst>
              <a:outerShdw blurRad="38100" dist="38100" dir="2700000" algn="tl">
                <a:srgbClr val="000000">
                  <a:alpha val="43137"/>
                </a:srgbClr>
              </a:outerShdw>
            </a:effectLst>
          </a:endParaRPr>
        </a:p>
      </dgm:t>
    </dgm:pt>
    <dgm:pt modelId="{6243F889-3635-458C-A88B-641D091014DA}" type="parTrans" cxnId="{416AFF8C-BC10-4645-8346-88CEE224DD98}">
      <dgm:prSet/>
      <dgm:spPr/>
      <dgm:t>
        <a:bodyPr/>
        <a:lstStyle/>
        <a:p>
          <a:endParaRPr lang="en-ZA"/>
        </a:p>
      </dgm:t>
    </dgm:pt>
    <dgm:pt modelId="{8C65A83A-3120-45CB-9879-D74E08A7D2A8}" type="sibTrans" cxnId="{416AFF8C-BC10-4645-8346-88CEE224DD98}">
      <dgm:prSet/>
      <dgm:spPr/>
      <dgm:t>
        <a:bodyPr/>
        <a:lstStyle/>
        <a:p>
          <a:endParaRPr lang="en-ZA"/>
        </a:p>
      </dgm:t>
    </dgm:pt>
    <dgm:pt modelId="{FA04E90E-94D1-4735-9326-3A45C2678A81}">
      <dgm:prSet custT="1"/>
      <dgm:spPr/>
      <dgm:t>
        <a:bodyPr/>
        <a:lstStyle/>
        <a:p>
          <a:r>
            <a:rPr lang="en-US" sz="2400" dirty="0" err="1" smtClean="0">
              <a:effectLst>
                <a:outerShdw blurRad="38100" dist="38100" dir="2700000" algn="tl">
                  <a:srgbClr val="000000">
                    <a:alpha val="43137"/>
                  </a:srgbClr>
                </a:outerShdw>
              </a:effectLst>
            </a:rPr>
            <a:t>Produkto</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priežiūra</a:t>
          </a:r>
          <a:endParaRPr lang="en-ZA" sz="2400" dirty="0">
            <a:effectLst>
              <a:outerShdw blurRad="38100" dist="38100" dir="2700000" algn="tl">
                <a:srgbClr val="000000">
                  <a:alpha val="43137"/>
                </a:srgbClr>
              </a:outerShdw>
            </a:effectLst>
          </a:endParaRPr>
        </a:p>
      </dgm:t>
    </dgm:pt>
    <dgm:pt modelId="{541D6891-5DBC-4FB5-A392-6288EDB92D91}" type="parTrans" cxnId="{0A511244-DE9C-4297-A5A7-2FCB5E68B0D5}">
      <dgm:prSet/>
      <dgm:spPr/>
      <dgm:t>
        <a:bodyPr/>
        <a:lstStyle/>
        <a:p>
          <a:endParaRPr lang="en-ZA"/>
        </a:p>
      </dgm:t>
    </dgm:pt>
    <dgm:pt modelId="{B5BC9462-9A30-4785-B5DC-C35D1C9E8E0E}" type="sibTrans" cxnId="{0A511244-DE9C-4297-A5A7-2FCB5E68B0D5}">
      <dgm:prSet/>
      <dgm:spPr/>
      <dgm:t>
        <a:bodyPr/>
        <a:lstStyle/>
        <a:p>
          <a:endParaRPr lang="en-ZA"/>
        </a:p>
      </dgm:t>
    </dgm:pt>
    <dgm:pt modelId="{84BB1387-6D12-44B7-BBE9-92FB87AC50FC}">
      <dgm:prSet custT="1"/>
      <dgm:spPr/>
      <dgm:t>
        <a:bodyPr/>
        <a:lstStyle/>
        <a:p>
          <a:r>
            <a:rPr lang="lt-LT" sz="2400" dirty="0" smtClean="0">
              <a:effectLst>
                <a:outerShdw blurRad="38100" dist="38100" dir="2700000" algn="tl">
                  <a:srgbClr val="000000">
                    <a:alpha val="43137"/>
                  </a:srgbClr>
                </a:outerShdw>
              </a:effectLst>
            </a:rPr>
            <a:t>Dalijimasis žiniomis – istorinės užduoties įrašymas mokymui</a:t>
          </a:r>
          <a:endParaRPr lang="en-ZA" sz="2400" dirty="0">
            <a:effectLst>
              <a:outerShdw blurRad="38100" dist="38100" dir="2700000" algn="tl">
                <a:srgbClr val="000000">
                  <a:alpha val="43137"/>
                </a:srgbClr>
              </a:outerShdw>
            </a:effectLst>
          </a:endParaRPr>
        </a:p>
      </dgm:t>
    </dgm:pt>
    <dgm:pt modelId="{8C3D4F67-C75F-4355-A238-7517610DF822}" type="parTrans" cxnId="{6C035D44-B796-4D9B-A363-762AAAE066D0}">
      <dgm:prSet/>
      <dgm:spPr/>
      <dgm:t>
        <a:bodyPr/>
        <a:lstStyle/>
        <a:p>
          <a:endParaRPr lang="en-ZA"/>
        </a:p>
      </dgm:t>
    </dgm:pt>
    <dgm:pt modelId="{68B8987D-F9A1-4D48-BE49-A60732C27BC5}" type="sibTrans" cxnId="{6C035D44-B796-4D9B-A363-762AAAE066D0}">
      <dgm:prSet/>
      <dgm:spPr/>
      <dgm:t>
        <a:bodyPr/>
        <a:lstStyle/>
        <a:p>
          <a:endParaRPr lang="en-ZA"/>
        </a:p>
      </dgm:t>
    </dgm:pt>
    <dgm:pt modelId="{CCE34423-DDCF-4ACA-A3EB-90FB31D291FC}">
      <dgm:prSet custT="1"/>
      <dgm:spPr/>
      <dgm:t>
        <a:bodyPr/>
        <a:lstStyle/>
        <a:p>
          <a:r>
            <a:rPr lang="lt-LT" sz="2400" dirty="0" smtClean="0">
              <a:effectLst>
                <a:outerShdw blurRad="38100" dist="38100" dir="2700000" algn="tl">
                  <a:srgbClr val="000000">
                    <a:alpha val="43137"/>
                  </a:srgbClr>
                </a:outerShdw>
              </a:effectLst>
            </a:rPr>
            <a:t>Pardavimai-dizainas</a:t>
          </a:r>
          <a:endParaRPr lang="en-ZA" sz="2400" dirty="0">
            <a:effectLst>
              <a:outerShdw blurRad="38100" dist="38100" dir="2700000" algn="tl">
                <a:srgbClr val="000000">
                  <a:alpha val="43137"/>
                </a:srgbClr>
              </a:outerShdw>
            </a:effectLst>
          </a:endParaRPr>
        </a:p>
      </dgm:t>
    </dgm:pt>
    <dgm:pt modelId="{E60A4FCC-EC2A-4D57-8E53-9609155E5B7A}" type="parTrans" cxnId="{4F7DF206-1763-40DE-A7EA-D788E101A039}">
      <dgm:prSet/>
      <dgm:spPr/>
      <dgm:t>
        <a:bodyPr/>
        <a:lstStyle/>
        <a:p>
          <a:endParaRPr lang="en-ZA"/>
        </a:p>
      </dgm:t>
    </dgm:pt>
    <dgm:pt modelId="{0F8A09B7-7D81-4D7E-99BE-3E906044C565}" type="sibTrans" cxnId="{4F7DF206-1763-40DE-A7EA-D788E101A039}">
      <dgm:prSet/>
      <dgm:spPr/>
      <dgm:t>
        <a:bodyPr/>
        <a:lstStyle/>
        <a:p>
          <a:endParaRPr lang="en-ZA"/>
        </a:p>
      </dgm:t>
    </dgm:pt>
    <dgm:pt modelId="{475BBAF3-48E0-4B79-9016-18D3BE652329}" type="pres">
      <dgm:prSet presAssocID="{87F0DA28-4728-4F5A-9107-96CE5365B509}" presName="diagram" presStyleCnt="0">
        <dgm:presLayoutVars>
          <dgm:dir/>
          <dgm:resizeHandles val="exact"/>
        </dgm:presLayoutVars>
      </dgm:prSet>
      <dgm:spPr/>
      <dgm:t>
        <a:bodyPr/>
        <a:lstStyle/>
        <a:p>
          <a:endParaRPr lang="en-US"/>
        </a:p>
      </dgm:t>
    </dgm:pt>
    <dgm:pt modelId="{19A43C6D-F989-4C5D-861E-C690513145E3}" type="pres">
      <dgm:prSet presAssocID="{01C46814-A29B-4B29-8414-06635DC40897}" presName="node" presStyleLbl="node1" presStyleIdx="0" presStyleCnt="7" custScaleX="119255" custScaleY="113537">
        <dgm:presLayoutVars>
          <dgm:bulletEnabled val="1"/>
        </dgm:presLayoutVars>
      </dgm:prSet>
      <dgm:spPr/>
      <dgm:t>
        <a:bodyPr/>
        <a:lstStyle/>
        <a:p>
          <a:endParaRPr lang="en-US"/>
        </a:p>
      </dgm:t>
    </dgm:pt>
    <dgm:pt modelId="{6E2B5388-7B0D-471E-A701-6302A6D34A53}" type="pres">
      <dgm:prSet presAssocID="{3C8C4F06-4C70-49E8-8F7B-4F8A872E1473}" presName="sibTrans" presStyleCnt="0"/>
      <dgm:spPr/>
    </dgm:pt>
    <dgm:pt modelId="{AE1D274E-7472-4404-8C97-FCC0E01DC424}" type="pres">
      <dgm:prSet presAssocID="{5CFB52C6-BF51-4574-B923-100608572564}" presName="node" presStyleLbl="node1" presStyleIdx="1" presStyleCnt="7" custScaleX="119255" custScaleY="113537">
        <dgm:presLayoutVars>
          <dgm:bulletEnabled val="1"/>
        </dgm:presLayoutVars>
      </dgm:prSet>
      <dgm:spPr/>
      <dgm:t>
        <a:bodyPr/>
        <a:lstStyle/>
        <a:p>
          <a:endParaRPr lang="en-US"/>
        </a:p>
      </dgm:t>
    </dgm:pt>
    <dgm:pt modelId="{70698B6C-1300-4F80-8774-4B260FA26AD1}" type="pres">
      <dgm:prSet presAssocID="{CA9DC783-2198-4E80-9AA3-18FBC6F12F1B}" presName="sibTrans" presStyleCnt="0"/>
      <dgm:spPr/>
    </dgm:pt>
    <dgm:pt modelId="{0F4F184D-E78E-4511-8C61-4CE42614968C}" type="pres">
      <dgm:prSet presAssocID="{B5886060-FCE7-4EB4-91D9-82AA7D4C1F92}" presName="node" presStyleLbl="node1" presStyleIdx="2" presStyleCnt="7" custScaleX="119255" custScaleY="113537">
        <dgm:presLayoutVars>
          <dgm:bulletEnabled val="1"/>
        </dgm:presLayoutVars>
      </dgm:prSet>
      <dgm:spPr/>
      <dgm:t>
        <a:bodyPr/>
        <a:lstStyle/>
        <a:p>
          <a:endParaRPr lang="en-US"/>
        </a:p>
      </dgm:t>
    </dgm:pt>
    <dgm:pt modelId="{C1D2B086-B9AD-4794-9C7E-DA8EFAC70CC0}" type="pres">
      <dgm:prSet presAssocID="{00D87BA5-8FDA-4835-A0A3-E3E844B95EAB}" presName="sibTrans" presStyleCnt="0"/>
      <dgm:spPr/>
    </dgm:pt>
    <dgm:pt modelId="{BEA81A2C-CD96-4E65-9463-A078A179EF03}" type="pres">
      <dgm:prSet presAssocID="{9B3572A7-2F69-4DF2-A486-29894A9A42A6}" presName="node" presStyleLbl="node1" presStyleIdx="3" presStyleCnt="7" custScaleX="119255" custScaleY="113537">
        <dgm:presLayoutVars>
          <dgm:bulletEnabled val="1"/>
        </dgm:presLayoutVars>
      </dgm:prSet>
      <dgm:spPr/>
      <dgm:t>
        <a:bodyPr/>
        <a:lstStyle/>
        <a:p>
          <a:endParaRPr lang="en-US"/>
        </a:p>
      </dgm:t>
    </dgm:pt>
    <dgm:pt modelId="{5EA372CB-41D5-4A0D-8617-5EEFEBA448CB}" type="pres">
      <dgm:prSet presAssocID="{8C65A83A-3120-45CB-9879-D74E08A7D2A8}" presName="sibTrans" presStyleCnt="0"/>
      <dgm:spPr/>
    </dgm:pt>
    <dgm:pt modelId="{BA517B32-0A94-44B0-ACC3-0C47903532B7}" type="pres">
      <dgm:prSet presAssocID="{FA04E90E-94D1-4735-9326-3A45C2678A81}" presName="node" presStyleLbl="node1" presStyleIdx="4" presStyleCnt="7" custScaleX="119255" custScaleY="113537">
        <dgm:presLayoutVars>
          <dgm:bulletEnabled val="1"/>
        </dgm:presLayoutVars>
      </dgm:prSet>
      <dgm:spPr/>
      <dgm:t>
        <a:bodyPr/>
        <a:lstStyle/>
        <a:p>
          <a:endParaRPr lang="en-US"/>
        </a:p>
      </dgm:t>
    </dgm:pt>
    <dgm:pt modelId="{97F0222C-5157-4AA2-8BF4-B0741C6130AC}" type="pres">
      <dgm:prSet presAssocID="{B5BC9462-9A30-4785-B5DC-C35D1C9E8E0E}" presName="sibTrans" presStyleCnt="0"/>
      <dgm:spPr/>
    </dgm:pt>
    <dgm:pt modelId="{CF3AB257-EC61-41F6-97B0-E7DBC48B7B57}" type="pres">
      <dgm:prSet presAssocID="{84BB1387-6D12-44B7-BBE9-92FB87AC50FC}" presName="node" presStyleLbl="node1" presStyleIdx="5" presStyleCnt="7" custScaleX="119255" custScaleY="113537">
        <dgm:presLayoutVars>
          <dgm:bulletEnabled val="1"/>
        </dgm:presLayoutVars>
      </dgm:prSet>
      <dgm:spPr/>
      <dgm:t>
        <a:bodyPr/>
        <a:lstStyle/>
        <a:p>
          <a:endParaRPr lang="en-US"/>
        </a:p>
      </dgm:t>
    </dgm:pt>
    <dgm:pt modelId="{3599D73E-75F3-4FC6-A6F4-9F38C9B98296}" type="pres">
      <dgm:prSet presAssocID="{68B8987D-F9A1-4D48-BE49-A60732C27BC5}" presName="sibTrans" presStyleCnt="0"/>
      <dgm:spPr/>
    </dgm:pt>
    <dgm:pt modelId="{0A396CB4-50A9-4D86-86E5-2BCCABFCBCCE}" type="pres">
      <dgm:prSet presAssocID="{CCE34423-DDCF-4ACA-A3EB-90FB31D291FC}" presName="node" presStyleLbl="node1" presStyleIdx="6" presStyleCnt="7" custScaleX="119255" custScaleY="113537">
        <dgm:presLayoutVars>
          <dgm:bulletEnabled val="1"/>
        </dgm:presLayoutVars>
      </dgm:prSet>
      <dgm:spPr/>
      <dgm:t>
        <a:bodyPr/>
        <a:lstStyle/>
        <a:p>
          <a:endParaRPr lang="en-US"/>
        </a:p>
      </dgm:t>
    </dgm:pt>
  </dgm:ptLst>
  <dgm:cxnLst>
    <dgm:cxn modelId="{56C8CD29-0D15-46EB-98AD-F4229CEC66D3}" type="presOf" srcId="{FA04E90E-94D1-4735-9326-3A45C2678A81}" destId="{BA517B32-0A94-44B0-ACC3-0C47903532B7}" srcOrd="0" destOrd="0" presId="urn:microsoft.com/office/officeart/2005/8/layout/default"/>
    <dgm:cxn modelId="{2CFBEAF8-3717-4F99-A2DD-D0EAF0977856}" srcId="{87F0DA28-4728-4F5A-9107-96CE5365B509}" destId="{01C46814-A29B-4B29-8414-06635DC40897}" srcOrd="0" destOrd="0" parTransId="{D3092FCF-3F46-47BF-908C-162FE7E4585E}" sibTransId="{3C8C4F06-4C70-49E8-8F7B-4F8A872E1473}"/>
    <dgm:cxn modelId="{19D45B37-5737-4F82-BB3A-23D069E75461}" type="presOf" srcId="{CCE34423-DDCF-4ACA-A3EB-90FB31D291FC}" destId="{0A396CB4-50A9-4D86-86E5-2BCCABFCBCCE}" srcOrd="0" destOrd="0" presId="urn:microsoft.com/office/officeart/2005/8/layout/default"/>
    <dgm:cxn modelId="{416AFF8C-BC10-4645-8346-88CEE224DD98}" srcId="{87F0DA28-4728-4F5A-9107-96CE5365B509}" destId="{9B3572A7-2F69-4DF2-A486-29894A9A42A6}" srcOrd="3" destOrd="0" parTransId="{6243F889-3635-458C-A88B-641D091014DA}" sibTransId="{8C65A83A-3120-45CB-9879-D74E08A7D2A8}"/>
    <dgm:cxn modelId="{937EB70E-5BB4-4FA0-A26F-C28021FECB50}" type="presOf" srcId="{5CFB52C6-BF51-4574-B923-100608572564}" destId="{AE1D274E-7472-4404-8C97-FCC0E01DC424}" srcOrd="0" destOrd="0" presId="urn:microsoft.com/office/officeart/2005/8/layout/default"/>
    <dgm:cxn modelId="{288244F6-A0A1-4963-8DF4-F72B4B4FE4C6}" srcId="{87F0DA28-4728-4F5A-9107-96CE5365B509}" destId="{B5886060-FCE7-4EB4-91D9-82AA7D4C1F92}" srcOrd="2" destOrd="0" parTransId="{6EFB922E-2CD0-4033-A8D6-DA6ACAD944F4}" sibTransId="{00D87BA5-8FDA-4835-A0A3-E3E844B95EAB}"/>
    <dgm:cxn modelId="{984EDBBF-23AB-4456-8DFC-F7014BA608C4}" type="presOf" srcId="{84BB1387-6D12-44B7-BBE9-92FB87AC50FC}" destId="{CF3AB257-EC61-41F6-97B0-E7DBC48B7B57}" srcOrd="0" destOrd="0" presId="urn:microsoft.com/office/officeart/2005/8/layout/default"/>
    <dgm:cxn modelId="{0A511244-DE9C-4297-A5A7-2FCB5E68B0D5}" srcId="{87F0DA28-4728-4F5A-9107-96CE5365B509}" destId="{FA04E90E-94D1-4735-9326-3A45C2678A81}" srcOrd="4" destOrd="0" parTransId="{541D6891-5DBC-4FB5-A392-6288EDB92D91}" sibTransId="{B5BC9462-9A30-4785-B5DC-C35D1C9E8E0E}"/>
    <dgm:cxn modelId="{6C035D44-B796-4D9B-A363-762AAAE066D0}" srcId="{87F0DA28-4728-4F5A-9107-96CE5365B509}" destId="{84BB1387-6D12-44B7-BBE9-92FB87AC50FC}" srcOrd="5" destOrd="0" parTransId="{8C3D4F67-C75F-4355-A238-7517610DF822}" sibTransId="{68B8987D-F9A1-4D48-BE49-A60732C27BC5}"/>
    <dgm:cxn modelId="{D01E3F39-6ACE-421E-A322-3444E96B95DD}" type="presOf" srcId="{01C46814-A29B-4B29-8414-06635DC40897}" destId="{19A43C6D-F989-4C5D-861E-C690513145E3}" srcOrd="0" destOrd="0" presId="urn:microsoft.com/office/officeart/2005/8/layout/default"/>
    <dgm:cxn modelId="{9E5BF09D-C09B-4489-868A-279362439A1B}" type="presOf" srcId="{9B3572A7-2F69-4DF2-A486-29894A9A42A6}" destId="{BEA81A2C-CD96-4E65-9463-A078A179EF03}" srcOrd="0" destOrd="0" presId="urn:microsoft.com/office/officeart/2005/8/layout/default"/>
    <dgm:cxn modelId="{58CD412E-CB0A-408B-982A-364D1D57DE69}" srcId="{87F0DA28-4728-4F5A-9107-96CE5365B509}" destId="{5CFB52C6-BF51-4574-B923-100608572564}" srcOrd="1" destOrd="0" parTransId="{AEDB195A-A30C-4E7A-9FCA-A28B0D4011C6}" sibTransId="{CA9DC783-2198-4E80-9AA3-18FBC6F12F1B}"/>
    <dgm:cxn modelId="{4F7DF206-1763-40DE-A7EA-D788E101A039}" srcId="{87F0DA28-4728-4F5A-9107-96CE5365B509}" destId="{CCE34423-DDCF-4ACA-A3EB-90FB31D291FC}" srcOrd="6" destOrd="0" parTransId="{E60A4FCC-EC2A-4D57-8E53-9609155E5B7A}" sibTransId="{0F8A09B7-7D81-4D7E-99BE-3E906044C565}"/>
    <dgm:cxn modelId="{5D3CFEEA-640B-49BF-92D9-B1D219B9DB80}" type="presOf" srcId="{87F0DA28-4728-4F5A-9107-96CE5365B509}" destId="{475BBAF3-48E0-4B79-9016-18D3BE652329}" srcOrd="0" destOrd="0" presId="urn:microsoft.com/office/officeart/2005/8/layout/default"/>
    <dgm:cxn modelId="{46C743C6-83C6-483E-9504-5A05515FF431}" type="presOf" srcId="{B5886060-FCE7-4EB4-91D9-82AA7D4C1F92}" destId="{0F4F184D-E78E-4511-8C61-4CE42614968C}" srcOrd="0" destOrd="0" presId="urn:microsoft.com/office/officeart/2005/8/layout/default"/>
    <dgm:cxn modelId="{A4F93FC8-A0F8-4F8D-A62B-9975CC3E0546}" type="presParOf" srcId="{475BBAF3-48E0-4B79-9016-18D3BE652329}" destId="{19A43C6D-F989-4C5D-861E-C690513145E3}" srcOrd="0" destOrd="0" presId="urn:microsoft.com/office/officeart/2005/8/layout/default"/>
    <dgm:cxn modelId="{137C417F-7F80-42D6-AA4E-1A4D53678580}" type="presParOf" srcId="{475BBAF3-48E0-4B79-9016-18D3BE652329}" destId="{6E2B5388-7B0D-471E-A701-6302A6D34A53}" srcOrd="1" destOrd="0" presId="urn:microsoft.com/office/officeart/2005/8/layout/default"/>
    <dgm:cxn modelId="{41C1788B-2FBA-4745-9E41-C0802C5CA578}" type="presParOf" srcId="{475BBAF3-48E0-4B79-9016-18D3BE652329}" destId="{AE1D274E-7472-4404-8C97-FCC0E01DC424}" srcOrd="2" destOrd="0" presId="urn:microsoft.com/office/officeart/2005/8/layout/default"/>
    <dgm:cxn modelId="{20E835FE-535D-4B85-9C3B-471855B202A6}" type="presParOf" srcId="{475BBAF3-48E0-4B79-9016-18D3BE652329}" destId="{70698B6C-1300-4F80-8774-4B260FA26AD1}" srcOrd="3" destOrd="0" presId="urn:microsoft.com/office/officeart/2005/8/layout/default"/>
    <dgm:cxn modelId="{9997F56B-0CD4-47D3-AFB3-FD24E99CA8DB}" type="presParOf" srcId="{475BBAF3-48E0-4B79-9016-18D3BE652329}" destId="{0F4F184D-E78E-4511-8C61-4CE42614968C}" srcOrd="4" destOrd="0" presId="urn:microsoft.com/office/officeart/2005/8/layout/default"/>
    <dgm:cxn modelId="{E38A831F-1606-476B-9A64-B2BBA35C3913}" type="presParOf" srcId="{475BBAF3-48E0-4B79-9016-18D3BE652329}" destId="{C1D2B086-B9AD-4794-9C7E-DA8EFAC70CC0}" srcOrd="5" destOrd="0" presId="urn:microsoft.com/office/officeart/2005/8/layout/default"/>
    <dgm:cxn modelId="{1D9BD1ED-5E01-4C54-B7F2-BF4FA8184C51}" type="presParOf" srcId="{475BBAF3-48E0-4B79-9016-18D3BE652329}" destId="{BEA81A2C-CD96-4E65-9463-A078A179EF03}" srcOrd="6" destOrd="0" presId="urn:microsoft.com/office/officeart/2005/8/layout/default"/>
    <dgm:cxn modelId="{184041EE-A798-4321-93FE-731B7A18C1B1}" type="presParOf" srcId="{475BBAF3-48E0-4B79-9016-18D3BE652329}" destId="{5EA372CB-41D5-4A0D-8617-5EEFEBA448CB}" srcOrd="7" destOrd="0" presId="urn:microsoft.com/office/officeart/2005/8/layout/default"/>
    <dgm:cxn modelId="{D20D71EE-DCEE-4AE6-B5B2-C206C40198D7}" type="presParOf" srcId="{475BBAF3-48E0-4B79-9016-18D3BE652329}" destId="{BA517B32-0A94-44B0-ACC3-0C47903532B7}" srcOrd="8" destOrd="0" presId="urn:microsoft.com/office/officeart/2005/8/layout/default"/>
    <dgm:cxn modelId="{05FFC1F5-D620-4780-82BF-8B1AC46116B8}" type="presParOf" srcId="{475BBAF3-48E0-4B79-9016-18D3BE652329}" destId="{97F0222C-5157-4AA2-8BF4-B0741C6130AC}" srcOrd="9" destOrd="0" presId="urn:microsoft.com/office/officeart/2005/8/layout/default"/>
    <dgm:cxn modelId="{88EBD62F-7811-435A-91DD-7BA85861948F}" type="presParOf" srcId="{475BBAF3-48E0-4B79-9016-18D3BE652329}" destId="{CF3AB257-EC61-41F6-97B0-E7DBC48B7B57}" srcOrd="10" destOrd="0" presId="urn:microsoft.com/office/officeart/2005/8/layout/default"/>
    <dgm:cxn modelId="{371C8000-9416-4B59-8489-7F3E0C2E8DCA}" type="presParOf" srcId="{475BBAF3-48E0-4B79-9016-18D3BE652329}" destId="{3599D73E-75F3-4FC6-A6F4-9F38C9B98296}" srcOrd="11" destOrd="0" presId="urn:microsoft.com/office/officeart/2005/8/layout/default"/>
    <dgm:cxn modelId="{A158244A-93D0-492A-8D00-7C2321971DCF}" type="presParOf" srcId="{475BBAF3-48E0-4B79-9016-18D3BE652329}" destId="{0A396CB4-50A9-4D86-86E5-2BCCABFCBCC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F0DA28-4728-4F5A-9107-96CE5365B50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01C46814-A29B-4B29-8414-06635DC40897}">
      <dgm:prSet phldrT="[Text]" custT="1"/>
      <dgm:spPr/>
      <dgm:t>
        <a:bodyPr/>
        <a:lstStyle/>
        <a:p>
          <a:r>
            <a:rPr lang="lt-LT" sz="2400" dirty="0" smtClean="0">
              <a:effectLst>
                <a:outerShdw blurRad="38100" dist="38100" dir="2700000" algn="tl">
                  <a:srgbClr val="000000">
                    <a:alpha val="43137"/>
                  </a:srgbClr>
                </a:outerShdw>
              </a:effectLst>
            </a:rPr>
            <a:t>Virtualus turas</a:t>
          </a:r>
          <a:endParaRPr lang="en-ZA" sz="2400" dirty="0">
            <a:effectLst>
              <a:outerShdw blurRad="38100" dist="38100" dir="2700000" algn="tl">
                <a:srgbClr val="000000">
                  <a:alpha val="43137"/>
                </a:srgbClr>
              </a:outerShdw>
            </a:effectLst>
          </a:endParaRPr>
        </a:p>
      </dgm:t>
    </dgm:pt>
    <dgm:pt modelId="{D3092FCF-3F46-47BF-908C-162FE7E4585E}" type="parTrans" cxnId="{2CFBEAF8-3717-4F99-A2DD-D0EAF0977856}">
      <dgm:prSet/>
      <dgm:spPr/>
      <dgm:t>
        <a:bodyPr/>
        <a:lstStyle/>
        <a:p>
          <a:endParaRPr lang="en-ZA"/>
        </a:p>
      </dgm:t>
    </dgm:pt>
    <dgm:pt modelId="{3C8C4F06-4C70-49E8-8F7B-4F8A872E1473}" type="sibTrans" cxnId="{2CFBEAF8-3717-4F99-A2DD-D0EAF0977856}">
      <dgm:prSet/>
      <dgm:spPr/>
      <dgm:t>
        <a:bodyPr/>
        <a:lstStyle/>
        <a:p>
          <a:endParaRPr lang="en-ZA"/>
        </a:p>
      </dgm:t>
    </dgm:pt>
    <dgm:pt modelId="{3D944BC8-15FF-4D26-ADA4-789310D3CC30}">
      <dgm:prSet custT="1"/>
      <dgm:spPr/>
      <dgm:t>
        <a:bodyPr/>
        <a:lstStyle/>
        <a:p>
          <a:r>
            <a:rPr lang="lt-LT" sz="2400" dirty="0" err="1" smtClean="0">
              <a:effectLst>
                <a:outerShdw blurRad="38100" dist="38100" dir="2700000" algn="tl">
                  <a:srgbClr val="000000">
                    <a:alpha val="43137"/>
                  </a:srgbClr>
                </a:outerShdw>
              </a:effectLst>
            </a:rPr>
            <a:t>Mokykites</a:t>
          </a:r>
          <a:r>
            <a:rPr lang="lt-LT" sz="2400" dirty="0" smtClean="0">
              <a:effectLst>
                <a:outerShdw blurRad="38100" dist="38100" dir="2700000" algn="tl">
                  <a:srgbClr val="000000">
                    <a:alpha val="43137"/>
                  </a:srgbClr>
                </a:outerShdw>
              </a:effectLst>
            </a:rPr>
            <a:t> virtualiai</a:t>
          </a:r>
          <a:endParaRPr lang="en-ZA" sz="2400" dirty="0">
            <a:effectLst>
              <a:outerShdw blurRad="38100" dist="38100" dir="2700000" algn="tl">
                <a:srgbClr val="000000">
                  <a:alpha val="43137"/>
                </a:srgbClr>
              </a:outerShdw>
            </a:effectLst>
          </a:endParaRPr>
        </a:p>
      </dgm:t>
    </dgm:pt>
    <dgm:pt modelId="{DC1D5C1B-62FD-4121-B1D7-805B376B8046}" type="parTrans" cxnId="{134FEA94-5ACD-44EF-855C-2267D0A636D4}">
      <dgm:prSet/>
      <dgm:spPr/>
      <dgm:t>
        <a:bodyPr/>
        <a:lstStyle/>
        <a:p>
          <a:endParaRPr lang="en-ZA"/>
        </a:p>
      </dgm:t>
    </dgm:pt>
    <dgm:pt modelId="{B6426F8D-E882-4F17-B45D-B79CAE22E72D}" type="sibTrans" cxnId="{134FEA94-5ACD-44EF-855C-2267D0A636D4}">
      <dgm:prSet/>
      <dgm:spPr/>
      <dgm:t>
        <a:bodyPr/>
        <a:lstStyle/>
        <a:p>
          <a:endParaRPr lang="en-ZA"/>
        </a:p>
      </dgm:t>
    </dgm:pt>
    <dgm:pt modelId="{6A633BDA-7FB0-4D51-993B-E4E9EC4C47D8}">
      <dgm:prSet custT="1"/>
      <dgm:spPr/>
      <dgm:t>
        <a:bodyPr/>
        <a:lstStyle/>
        <a:p>
          <a:r>
            <a:rPr lang="lt-LT" sz="2400" dirty="0" smtClean="0">
              <a:effectLst>
                <a:outerShdw blurRad="38100" dist="38100" dir="2700000" algn="tl">
                  <a:srgbClr val="000000">
                    <a:alpha val="43137"/>
                  </a:srgbClr>
                </a:outerShdw>
              </a:effectLst>
            </a:rPr>
            <a:t>žaiskite</a:t>
          </a:r>
          <a:endParaRPr lang="en-ZA" sz="2400" dirty="0">
            <a:effectLst>
              <a:outerShdw blurRad="38100" dist="38100" dir="2700000" algn="tl">
                <a:srgbClr val="000000">
                  <a:alpha val="43137"/>
                </a:srgbClr>
              </a:outerShdw>
            </a:effectLst>
          </a:endParaRPr>
        </a:p>
      </dgm:t>
    </dgm:pt>
    <dgm:pt modelId="{442AC041-4253-458F-BB7C-C986E02768AB}" type="parTrans" cxnId="{99B44135-A86A-4A67-B5CD-7AAB06C367DA}">
      <dgm:prSet/>
      <dgm:spPr/>
      <dgm:t>
        <a:bodyPr/>
        <a:lstStyle/>
        <a:p>
          <a:endParaRPr lang="en-ZA"/>
        </a:p>
      </dgm:t>
    </dgm:pt>
    <dgm:pt modelId="{A89FA8AD-EA9E-4E0E-82B0-910DA5663B1B}" type="sibTrans" cxnId="{99B44135-A86A-4A67-B5CD-7AAB06C367DA}">
      <dgm:prSet/>
      <dgm:spPr/>
      <dgm:t>
        <a:bodyPr/>
        <a:lstStyle/>
        <a:p>
          <a:endParaRPr lang="en-ZA"/>
        </a:p>
      </dgm:t>
    </dgm:pt>
    <dgm:pt modelId="{475BBAF3-48E0-4B79-9016-18D3BE652329}" type="pres">
      <dgm:prSet presAssocID="{87F0DA28-4728-4F5A-9107-96CE5365B509}" presName="diagram" presStyleCnt="0">
        <dgm:presLayoutVars>
          <dgm:dir/>
          <dgm:resizeHandles val="exact"/>
        </dgm:presLayoutVars>
      </dgm:prSet>
      <dgm:spPr/>
      <dgm:t>
        <a:bodyPr/>
        <a:lstStyle/>
        <a:p>
          <a:endParaRPr lang="en-US"/>
        </a:p>
      </dgm:t>
    </dgm:pt>
    <dgm:pt modelId="{19A43C6D-F989-4C5D-861E-C690513145E3}" type="pres">
      <dgm:prSet presAssocID="{01C46814-A29B-4B29-8414-06635DC40897}" presName="node" presStyleLbl="node1" presStyleIdx="0" presStyleCnt="3" custScaleX="119255" custScaleY="100726">
        <dgm:presLayoutVars>
          <dgm:bulletEnabled val="1"/>
        </dgm:presLayoutVars>
      </dgm:prSet>
      <dgm:spPr/>
      <dgm:t>
        <a:bodyPr/>
        <a:lstStyle/>
        <a:p>
          <a:endParaRPr lang="en-US"/>
        </a:p>
      </dgm:t>
    </dgm:pt>
    <dgm:pt modelId="{6E2B5388-7B0D-471E-A701-6302A6D34A53}" type="pres">
      <dgm:prSet presAssocID="{3C8C4F06-4C70-49E8-8F7B-4F8A872E1473}" presName="sibTrans" presStyleCnt="0"/>
      <dgm:spPr/>
    </dgm:pt>
    <dgm:pt modelId="{DE2FFBA3-7223-4E3F-8FC0-499709F9B5E7}" type="pres">
      <dgm:prSet presAssocID="{3D944BC8-15FF-4D26-ADA4-789310D3CC30}" presName="node" presStyleLbl="node1" presStyleIdx="1" presStyleCnt="3">
        <dgm:presLayoutVars>
          <dgm:bulletEnabled val="1"/>
        </dgm:presLayoutVars>
      </dgm:prSet>
      <dgm:spPr/>
      <dgm:t>
        <a:bodyPr/>
        <a:lstStyle/>
        <a:p>
          <a:endParaRPr lang="en-US"/>
        </a:p>
      </dgm:t>
    </dgm:pt>
    <dgm:pt modelId="{DEEE596D-6007-482F-A1E0-88490B569D1D}" type="pres">
      <dgm:prSet presAssocID="{B6426F8D-E882-4F17-B45D-B79CAE22E72D}" presName="sibTrans" presStyleCnt="0"/>
      <dgm:spPr/>
    </dgm:pt>
    <dgm:pt modelId="{4271505F-BE80-4F3B-8FF8-ED0807DC46BA}" type="pres">
      <dgm:prSet presAssocID="{6A633BDA-7FB0-4D51-993B-E4E9EC4C47D8}" presName="node" presStyleLbl="node1" presStyleIdx="2" presStyleCnt="3">
        <dgm:presLayoutVars>
          <dgm:bulletEnabled val="1"/>
        </dgm:presLayoutVars>
      </dgm:prSet>
      <dgm:spPr/>
      <dgm:t>
        <a:bodyPr/>
        <a:lstStyle/>
        <a:p>
          <a:endParaRPr lang="en-US"/>
        </a:p>
      </dgm:t>
    </dgm:pt>
  </dgm:ptLst>
  <dgm:cxnLst>
    <dgm:cxn modelId="{F61103B5-E53C-47B5-8FB3-0A7A60EC13DD}" type="presOf" srcId="{3D944BC8-15FF-4D26-ADA4-789310D3CC30}" destId="{DE2FFBA3-7223-4E3F-8FC0-499709F9B5E7}" srcOrd="0" destOrd="0" presId="urn:microsoft.com/office/officeart/2005/8/layout/default"/>
    <dgm:cxn modelId="{5D3CFEEA-640B-49BF-92D9-B1D219B9DB80}" type="presOf" srcId="{87F0DA28-4728-4F5A-9107-96CE5365B509}" destId="{475BBAF3-48E0-4B79-9016-18D3BE652329}" srcOrd="0" destOrd="0" presId="urn:microsoft.com/office/officeart/2005/8/layout/default"/>
    <dgm:cxn modelId="{99B44135-A86A-4A67-B5CD-7AAB06C367DA}" srcId="{87F0DA28-4728-4F5A-9107-96CE5365B509}" destId="{6A633BDA-7FB0-4D51-993B-E4E9EC4C47D8}" srcOrd="2" destOrd="0" parTransId="{442AC041-4253-458F-BB7C-C986E02768AB}" sibTransId="{A89FA8AD-EA9E-4E0E-82B0-910DA5663B1B}"/>
    <dgm:cxn modelId="{D01E3F39-6ACE-421E-A322-3444E96B95DD}" type="presOf" srcId="{01C46814-A29B-4B29-8414-06635DC40897}" destId="{19A43C6D-F989-4C5D-861E-C690513145E3}" srcOrd="0" destOrd="0" presId="urn:microsoft.com/office/officeart/2005/8/layout/default"/>
    <dgm:cxn modelId="{A6E8AE9E-2DAF-4CBF-AD20-942E31E1F361}" type="presOf" srcId="{6A633BDA-7FB0-4D51-993B-E4E9EC4C47D8}" destId="{4271505F-BE80-4F3B-8FF8-ED0807DC46BA}" srcOrd="0" destOrd="0" presId="urn:microsoft.com/office/officeart/2005/8/layout/default"/>
    <dgm:cxn modelId="{2CFBEAF8-3717-4F99-A2DD-D0EAF0977856}" srcId="{87F0DA28-4728-4F5A-9107-96CE5365B509}" destId="{01C46814-A29B-4B29-8414-06635DC40897}" srcOrd="0" destOrd="0" parTransId="{D3092FCF-3F46-47BF-908C-162FE7E4585E}" sibTransId="{3C8C4F06-4C70-49E8-8F7B-4F8A872E1473}"/>
    <dgm:cxn modelId="{134FEA94-5ACD-44EF-855C-2267D0A636D4}" srcId="{87F0DA28-4728-4F5A-9107-96CE5365B509}" destId="{3D944BC8-15FF-4D26-ADA4-789310D3CC30}" srcOrd="1" destOrd="0" parTransId="{DC1D5C1B-62FD-4121-B1D7-805B376B8046}" sibTransId="{B6426F8D-E882-4F17-B45D-B79CAE22E72D}"/>
    <dgm:cxn modelId="{A4F93FC8-A0F8-4F8D-A62B-9975CC3E0546}" type="presParOf" srcId="{475BBAF3-48E0-4B79-9016-18D3BE652329}" destId="{19A43C6D-F989-4C5D-861E-C690513145E3}" srcOrd="0" destOrd="0" presId="urn:microsoft.com/office/officeart/2005/8/layout/default"/>
    <dgm:cxn modelId="{137C417F-7F80-42D6-AA4E-1A4D53678580}" type="presParOf" srcId="{475BBAF3-48E0-4B79-9016-18D3BE652329}" destId="{6E2B5388-7B0D-471E-A701-6302A6D34A53}" srcOrd="1" destOrd="0" presId="urn:microsoft.com/office/officeart/2005/8/layout/default"/>
    <dgm:cxn modelId="{924F51A1-32AB-48E3-9C3D-193B1C4EF920}" type="presParOf" srcId="{475BBAF3-48E0-4B79-9016-18D3BE652329}" destId="{DE2FFBA3-7223-4E3F-8FC0-499709F9B5E7}" srcOrd="2" destOrd="0" presId="urn:microsoft.com/office/officeart/2005/8/layout/default"/>
    <dgm:cxn modelId="{C2A81DBA-9CB4-427B-B001-4AD598B8EA69}" type="presParOf" srcId="{475BBAF3-48E0-4B79-9016-18D3BE652329}" destId="{DEEE596D-6007-482F-A1E0-88490B569D1D}" srcOrd="3" destOrd="0" presId="urn:microsoft.com/office/officeart/2005/8/layout/default"/>
    <dgm:cxn modelId="{B1B14B63-E701-40D1-AB12-DDF7CF9FBF7B}" type="presParOf" srcId="{475BBAF3-48E0-4B79-9016-18D3BE652329}" destId="{4271505F-BE80-4F3B-8FF8-ED0807DC46B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06D97F-2BCA-4E45-9797-1E7ACD4FFDD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3D4E8577-0CEA-4F6E-A762-1BB3B0DDD8A4}">
      <dgm:prSet phldrT="[Text]"/>
      <dgm:spPr/>
      <dgm:t>
        <a:bodyPr/>
        <a:lstStyle/>
        <a:p>
          <a:r>
            <a:rPr lang="lt-LT" dirty="0" smtClean="0">
              <a:effectLst>
                <a:outerShdw blurRad="38100" dist="38100" dir="2700000" algn="tl">
                  <a:srgbClr val="000000">
                    <a:alpha val="43137"/>
                  </a:srgbClr>
                </a:outerShdw>
              </a:effectLst>
            </a:rPr>
            <a:t>Kodėl mums reikia virtualios realybės? Ar mums to reikia?</a:t>
          </a:r>
          <a:endParaRPr lang="en-ZA" dirty="0">
            <a:effectLst>
              <a:outerShdw blurRad="38100" dist="38100" dir="2700000" algn="tl">
                <a:srgbClr val="000000">
                  <a:alpha val="43137"/>
                </a:srgbClr>
              </a:outerShdw>
            </a:effectLst>
          </a:endParaRPr>
        </a:p>
      </dgm:t>
    </dgm:pt>
    <dgm:pt modelId="{F061EED8-6C58-4F9A-AD3F-8D3CAA7261BE}" type="parTrans" cxnId="{A7C72B71-8B85-4739-8020-A09ACB1D760C}">
      <dgm:prSet/>
      <dgm:spPr/>
      <dgm:t>
        <a:bodyPr/>
        <a:lstStyle/>
        <a:p>
          <a:endParaRPr lang="en-ZA"/>
        </a:p>
      </dgm:t>
    </dgm:pt>
    <dgm:pt modelId="{66F00F28-F995-42F9-A188-31B0250DA6FE}" type="sibTrans" cxnId="{A7C72B71-8B85-4739-8020-A09ACB1D760C}">
      <dgm:prSet/>
      <dgm:spPr/>
      <dgm:t>
        <a:bodyPr/>
        <a:lstStyle/>
        <a:p>
          <a:endParaRPr lang="en-ZA"/>
        </a:p>
      </dgm:t>
    </dgm:pt>
    <dgm:pt modelId="{E4DB855F-0FCC-4165-8F8D-20B410287441}">
      <dgm:prSet/>
      <dgm:spPr/>
      <dgm:t>
        <a:bodyPr/>
        <a:lstStyle/>
        <a:p>
          <a:r>
            <a:rPr lang="en-US" dirty="0" err="1" smtClean="0">
              <a:effectLst>
                <a:outerShdw blurRad="38100" dist="38100" dir="2700000" algn="tl">
                  <a:srgbClr val="000000">
                    <a:alpha val="43137"/>
                  </a:srgbClr>
                </a:outerShdw>
              </a:effectLst>
            </a:rPr>
            <a:t>Kokią</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paskirtį</a:t>
          </a:r>
          <a:r>
            <a:rPr lang="en-US" dirty="0" smtClean="0">
              <a:effectLst>
                <a:outerShdw blurRad="38100" dist="38100" dir="2700000" algn="tl">
                  <a:srgbClr val="000000">
                    <a:alpha val="43137"/>
                  </a:srgbClr>
                </a:outerShdw>
              </a:effectLst>
            </a:rPr>
            <a:t> ir </a:t>
          </a:r>
          <a:r>
            <a:rPr lang="en-US" dirty="0" err="1" smtClean="0">
              <a:effectLst>
                <a:outerShdw blurRad="38100" dist="38100" dir="2700000" algn="tl">
                  <a:srgbClr val="000000">
                    <a:alpha val="43137"/>
                  </a:srgbClr>
                </a:outerShdw>
              </a:effectLst>
            </a:rPr>
            <a:t>funkciją</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jis</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atliks</a:t>
          </a:r>
          <a:r>
            <a:rPr lang="en-US" dirty="0" smtClean="0">
              <a:effectLst>
                <a:outerShdw blurRad="38100" dist="38100" dir="2700000" algn="tl">
                  <a:srgbClr val="000000">
                    <a:alpha val="43137"/>
                  </a:srgbClr>
                </a:outerShdw>
              </a:effectLst>
            </a:rPr>
            <a:t>?</a:t>
          </a:r>
          <a:endParaRPr lang="en-ZA" dirty="0">
            <a:effectLst>
              <a:outerShdw blurRad="38100" dist="38100" dir="2700000" algn="tl">
                <a:srgbClr val="000000">
                  <a:alpha val="43137"/>
                </a:srgbClr>
              </a:outerShdw>
            </a:effectLst>
          </a:endParaRPr>
        </a:p>
      </dgm:t>
    </dgm:pt>
    <dgm:pt modelId="{379C6C44-E71E-413D-B824-97041F23CCA9}" type="parTrans" cxnId="{6C99E182-0261-4564-A5B9-1812EEE0F8CA}">
      <dgm:prSet/>
      <dgm:spPr/>
      <dgm:t>
        <a:bodyPr/>
        <a:lstStyle/>
        <a:p>
          <a:endParaRPr lang="en-ZA"/>
        </a:p>
      </dgm:t>
    </dgm:pt>
    <dgm:pt modelId="{90644B11-8F3F-4090-8A87-43CE9FBC4315}" type="sibTrans" cxnId="{6C99E182-0261-4564-A5B9-1812EEE0F8CA}">
      <dgm:prSet/>
      <dgm:spPr/>
      <dgm:t>
        <a:bodyPr/>
        <a:lstStyle/>
        <a:p>
          <a:endParaRPr lang="en-ZA"/>
        </a:p>
      </dgm:t>
    </dgm:pt>
    <dgm:pt modelId="{5A2D7D95-8061-461A-87A2-165B11ACB049}">
      <dgm:prSet/>
      <dgm:spPr/>
      <dgm:t>
        <a:bodyPr/>
        <a:lstStyle/>
        <a:p>
          <a:r>
            <a:rPr lang="en-US" dirty="0" err="1" smtClean="0">
              <a:effectLst>
                <a:outerShdw blurRad="38100" dist="38100" dir="2700000" algn="tl">
                  <a:srgbClr val="000000">
                    <a:alpha val="43137"/>
                  </a:srgbClr>
                </a:outerShdw>
              </a:effectLst>
            </a:rPr>
            <a:t>Kaip</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technologija</a:t>
          </a:r>
          <a:r>
            <a:rPr lang="en-US" dirty="0" smtClean="0">
              <a:effectLst>
                <a:outerShdw blurRad="38100" dist="38100" dir="2700000" algn="tl">
                  <a:srgbClr val="000000">
                    <a:alpha val="43137"/>
                  </a:srgbClr>
                </a:outerShdw>
              </a:effectLst>
            </a:rPr>
            <a:t> bus </a:t>
          </a:r>
          <a:r>
            <a:rPr lang="en-US" dirty="0" err="1" smtClean="0">
              <a:effectLst>
                <a:outerShdw blurRad="38100" dist="38100" dir="2700000" algn="tl">
                  <a:srgbClr val="000000">
                    <a:alpha val="43137"/>
                  </a:srgbClr>
                </a:outerShdw>
              </a:effectLst>
            </a:rPr>
            <a:t>naudojama</a:t>
          </a:r>
          <a:r>
            <a:rPr lang="en-US" dirty="0" smtClean="0">
              <a:effectLst>
                <a:outerShdw blurRad="38100" dist="38100" dir="2700000" algn="tl">
                  <a:srgbClr val="000000">
                    <a:alpha val="43137"/>
                  </a:srgbClr>
                </a:outerShdw>
              </a:effectLst>
            </a:rPr>
            <a:t> ir </a:t>
          </a:r>
          <a:r>
            <a:rPr lang="en-US" dirty="0" err="1" smtClean="0">
              <a:effectLst>
                <a:outerShdw blurRad="38100" dist="38100" dir="2700000" algn="tl">
                  <a:srgbClr val="000000">
                    <a:alpha val="43137"/>
                  </a:srgbClr>
                </a:outerShdw>
              </a:effectLst>
            </a:rPr>
            <a:t>valdoma</a:t>
          </a:r>
          <a:r>
            <a:rPr lang="en-US" dirty="0" smtClean="0">
              <a:effectLst>
                <a:outerShdw blurRad="38100" dist="38100" dir="2700000" algn="tl">
                  <a:srgbClr val="000000">
                    <a:alpha val="43137"/>
                  </a:srgbClr>
                </a:outerShdw>
              </a:effectLst>
            </a:rPr>
            <a:t>?</a:t>
          </a:r>
          <a:endParaRPr lang="en-ZA" dirty="0">
            <a:effectLst>
              <a:outerShdw blurRad="38100" dist="38100" dir="2700000" algn="tl">
                <a:srgbClr val="000000">
                  <a:alpha val="43137"/>
                </a:srgbClr>
              </a:outerShdw>
            </a:effectLst>
          </a:endParaRPr>
        </a:p>
      </dgm:t>
    </dgm:pt>
    <dgm:pt modelId="{9C3C5549-0DFD-403E-9B77-4D9D04492652}" type="parTrans" cxnId="{10BA5250-05EF-47D4-844B-C6B7B76DCC7C}">
      <dgm:prSet/>
      <dgm:spPr/>
      <dgm:t>
        <a:bodyPr/>
        <a:lstStyle/>
        <a:p>
          <a:endParaRPr lang="en-ZA"/>
        </a:p>
      </dgm:t>
    </dgm:pt>
    <dgm:pt modelId="{C15DB14C-C8C8-4A7A-874B-376451246381}" type="sibTrans" cxnId="{10BA5250-05EF-47D4-844B-C6B7B76DCC7C}">
      <dgm:prSet/>
      <dgm:spPr/>
      <dgm:t>
        <a:bodyPr/>
        <a:lstStyle/>
        <a:p>
          <a:endParaRPr lang="en-ZA"/>
        </a:p>
      </dgm:t>
    </dgm:pt>
    <dgm:pt modelId="{6D77BC6D-2266-4447-A40D-B45DA44284FD}" type="pres">
      <dgm:prSet presAssocID="{AF06D97F-2BCA-4E45-9797-1E7ACD4FFDDE}" presName="diagram" presStyleCnt="0">
        <dgm:presLayoutVars>
          <dgm:dir/>
          <dgm:resizeHandles val="exact"/>
        </dgm:presLayoutVars>
      </dgm:prSet>
      <dgm:spPr/>
      <dgm:t>
        <a:bodyPr/>
        <a:lstStyle/>
        <a:p>
          <a:endParaRPr lang="en-US"/>
        </a:p>
      </dgm:t>
    </dgm:pt>
    <dgm:pt modelId="{C191D585-F948-4F26-A7F5-EF1041DD9F3C}" type="pres">
      <dgm:prSet presAssocID="{3D4E8577-0CEA-4F6E-A762-1BB3B0DDD8A4}" presName="node" presStyleLbl="node1" presStyleIdx="0" presStyleCnt="3">
        <dgm:presLayoutVars>
          <dgm:bulletEnabled val="1"/>
        </dgm:presLayoutVars>
      </dgm:prSet>
      <dgm:spPr/>
      <dgm:t>
        <a:bodyPr/>
        <a:lstStyle/>
        <a:p>
          <a:endParaRPr lang="en-US"/>
        </a:p>
      </dgm:t>
    </dgm:pt>
    <dgm:pt modelId="{183543D3-D797-4297-BF8E-B45EFFE01657}" type="pres">
      <dgm:prSet presAssocID="{66F00F28-F995-42F9-A188-31B0250DA6FE}" presName="sibTrans" presStyleCnt="0"/>
      <dgm:spPr/>
    </dgm:pt>
    <dgm:pt modelId="{6B45D7C2-D064-461B-84CE-26CA5D7E1296}" type="pres">
      <dgm:prSet presAssocID="{E4DB855F-0FCC-4165-8F8D-20B410287441}" presName="node" presStyleLbl="node1" presStyleIdx="1" presStyleCnt="3">
        <dgm:presLayoutVars>
          <dgm:bulletEnabled val="1"/>
        </dgm:presLayoutVars>
      </dgm:prSet>
      <dgm:spPr/>
      <dgm:t>
        <a:bodyPr/>
        <a:lstStyle/>
        <a:p>
          <a:endParaRPr lang="en-US"/>
        </a:p>
      </dgm:t>
    </dgm:pt>
    <dgm:pt modelId="{CCB228D9-4F3F-4E35-BE24-1FB2897E14EB}" type="pres">
      <dgm:prSet presAssocID="{90644B11-8F3F-4090-8A87-43CE9FBC4315}" presName="sibTrans" presStyleCnt="0"/>
      <dgm:spPr/>
    </dgm:pt>
    <dgm:pt modelId="{C987D7B3-37BF-49AB-8829-06F6CB99D61F}" type="pres">
      <dgm:prSet presAssocID="{5A2D7D95-8061-461A-87A2-165B11ACB049}" presName="node" presStyleLbl="node1" presStyleIdx="2" presStyleCnt="3">
        <dgm:presLayoutVars>
          <dgm:bulletEnabled val="1"/>
        </dgm:presLayoutVars>
      </dgm:prSet>
      <dgm:spPr/>
      <dgm:t>
        <a:bodyPr/>
        <a:lstStyle/>
        <a:p>
          <a:endParaRPr lang="en-US"/>
        </a:p>
      </dgm:t>
    </dgm:pt>
  </dgm:ptLst>
  <dgm:cxnLst>
    <dgm:cxn modelId="{9DA6B426-58D3-48AB-A5CA-A2DCE43A6A7F}" type="presOf" srcId="{5A2D7D95-8061-461A-87A2-165B11ACB049}" destId="{C987D7B3-37BF-49AB-8829-06F6CB99D61F}" srcOrd="0" destOrd="0" presId="urn:microsoft.com/office/officeart/2005/8/layout/default"/>
    <dgm:cxn modelId="{6C99E182-0261-4564-A5B9-1812EEE0F8CA}" srcId="{AF06D97F-2BCA-4E45-9797-1E7ACD4FFDDE}" destId="{E4DB855F-0FCC-4165-8F8D-20B410287441}" srcOrd="1" destOrd="0" parTransId="{379C6C44-E71E-413D-B824-97041F23CCA9}" sibTransId="{90644B11-8F3F-4090-8A87-43CE9FBC4315}"/>
    <dgm:cxn modelId="{2A5377B3-0638-4948-8AC5-180D0529CB68}" type="presOf" srcId="{AF06D97F-2BCA-4E45-9797-1E7ACD4FFDDE}" destId="{6D77BC6D-2266-4447-A40D-B45DA44284FD}" srcOrd="0" destOrd="0" presId="urn:microsoft.com/office/officeart/2005/8/layout/default"/>
    <dgm:cxn modelId="{A7C72B71-8B85-4739-8020-A09ACB1D760C}" srcId="{AF06D97F-2BCA-4E45-9797-1E7ACD4FFDDE}" destId="{3D4E8577-0CEA-4F6E-A762-1BB3B0DDD8A4}" srcOrd="0" destOrd="0" parTransId="{F061EED8-6C58-4F9A-AD3F-8D3CAA7261BE}" sibTransId="{66F00F28-F995-42F9-A188-31B0250DA6FE}"/>
    <dgm:cxn modelId="{7F86D3B3-D039-4233-9CA6-B81B5FC50CF9}" type="presOf" srcId="{3D4E8577-0CEA-4F6E-A762-1BB3B0DDD8A4}" destId="{C191D585-F948-4F26-A7F5-EF1041DD9F3C}" srcOrd="0" destOrd="0" presId="urn:microsoft.com/office/officeart/2005/8/layout/default"/>
    <dgm:cxn modelId="{10BA5250-05EF-47D4-844B-C6B7B76DCC7C}" srcId="{AF06D97F-2BCA-4E45-9797-1E7ACD4FFDDE}" destId="{5A2D7D95-8061-461A-87A2-165B11ACB049}" srcOrd="2" destOrd="0" parTransId="{9C3C5549-0DFD-403E-9B77-4D9D04492652}" sibTransId="{C15DB14C-C8C8-4A7A-874B-376451246381}"/>
    <dgm:cxn modelId="{08FCBCB8-DCE6-4EA6-8511-2890C5001E44}" type="presOf" srcId="{E4DB855F-0FCC-4165-8F8D-20B410287441}" destId="{6B45D7C2-D064-461B-84CE-26CA5D7E1296}" srcOrd="0" destOrd="0" presId="urn:microsoft.com/office/officeart/2005/8/layout/default"/>
    <dgm:cxn modelId="{ED019DCC-25BE-41C4-816C-85F33AFD733E}" type="presParOf" srcId="{6D77BC6D-2266-4447-A40D-B45DA44284FD}" destId="{C191D585-F948-4F26-A7F5-EF1041DD9F3C}" srcOrd="0" destOrd="0" presId="urn:microsoft.com/office/officeart/2005/8/layout/default"/>
    <dgm:cxn modelId="{60C199E2-4B04-451E-823E-DBF09D50A98F}" type="presParOf" srcId="{6D77BC6D-2266-4447-A40D-B45DA44284FD}" destId="{183543D3-D797-4297-BF8E-B45EFFE01657}" srcOrd="1" destOrd="0" presId="urn:microsoft.com/office/officeart/2005/8/layout/default"/>
    <dgm:cxn modelId="{0B32770F-67DC-4FA3-987B-ED1D73769983}" type="presParOf" srcId="{6D77BC6D-2266-4447-A40D-B45DA44284FD}" destId="{6B45D7C2-D064-461B-84CE-26CA5D7E1296}" srcOrd="2" destOrd="0" presId="urn:microsoft.com/office/officeart/2005/8/layout/default"/>
    <dgm:cxn modelId="{CCBF9B92-E3A1-4D46-9947-54D70BC01AD8}" type="presParOf" srcId="{6D77BC6D-2266-4447-A40D-B45DA44284FD}" destId="{CCB228D9-4F3F-4E35-BE24-1FB2897E14EB}" srcOrd="3" destOrd="0" presId="urn:microsoft.com/office/officeart/2005/8/layout/default"/>
    <dgm:cxn modelId="{3BE412F2-845B-4689-95AA-81E5E845D0A4}" type="presParOf" srcId="{6D77BC6D-2266-4447-A40D-B45DA44284FD}" destId="{C987D7B3-37BF-49AB-8829-06F6CB99D61F}"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F06D97F-2BCA-4E45-9797-1E7ACD4FFDD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93E7CECB-240D-4275-8563-E9218DE01599}">
      <dgm:prSet/>
      <dgm:spPr/>
      <dgm:t>
        <a:bodyPr/>
        <a:lstStyle/>
        <a:p>
          <a:r>
            <a:rPr lang="en-US" dirty="0" err="1" smtClean="0">
              <a:effectLst>
                <a:outerShdw blurRad="38100" dist="38100" dir="2700000" algn="tl">
                  <a:srgbClr val="000000">
                    <a:alpha val="43137"/>
                  </a:srgbClr>
                </a:outerShdw>
              </a:effectLst>
            </a:rPr>
            <a:t>Kaip</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šie</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įrenginiai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tilps</a:t>
          </a:r>
          <a:r>
            <a:rPr lang="en-US" dirty="0" smtClean="0">
              <a:effectLst>
                <a:outerShdw blurRad="38100" dist="38100" dir="2700000" algn="tl">
                  <a:srgbClr val="000000">
                    <a:alpha val="43137"/>
                  </a:srgbClr>
                </a:outerShdw>
              </a:effectLst>
            </a:rPr>
            <a:t> į </a:t>
          </a:r>
          <a:r>
            <a:rPr lang="en-US" dirty="0" err="1" smtClean="0">
              <a:effectLst>
                <a:outerShdw blurRad="38100" dist="38100" dir="2700000" algn="tl">
                  <a:srgbClr val="000000">
                    <a:alpha val="43137"/>
                  </a:srgbClr>
                </a:outerShdw>
              </a:effectLst>
            </a:rPr>
            <a:t>esamus</a:t>
          </a:r>
          <a:r>
            <a:rPr lang="en-US" dirty="0" smtClean="0">
              <a:effectLst>
                <a:outerShdw blurRad="38100" dist="38100" dir="2700000" algn="tl">
                  <a:srgbClr val="000000">
                    <a:alpha val="43137"/>
                  </a:srgbClr>
                </a:outerShdw>
              </a:effectLst>
            </a:rPr>
            <a:t> IRT </a:t>
          </a:r>
          <a:r>
            <a:rPr lang="en-US" dirty="0" err="1" smtClean="0">
              <a:effectLst>
                <a:outerShdw blurRad="38100" dist="38100" dir="2700000" algn="tl">
                  <a:srgbClr val="000000">
                    <a:alpha val="43137"/>
                  </a:srgbClr>
                </a:outerShdw>
              </a:effectLst>
            </a:rPr>
            <a:t>išteklius</a:t>
          </a:r>
          <a:r>
            <a:rPr lang="en-US" dirty="0" smtClean="0">
              <a:effectLst>
                <a:outerShdw blurRad="38100" dist="38100" dir="2700000" algn="tl">
                  <a:srgbClr val="000000">
                    <a:alpha val="43137"/>
                  </a:srgbClr>
                </a:outerShdw>
              </a:effectLst>
            </a:rPr>
            <a:t> ir </a:t>
          </a:r>
          <a:r>
            <a:rPr lang="en-US" dirty="0" err="1" smtClean="0">
              <a:effectLst>
                <a:outerShdw blurRad="38100" dist="38100" dir="2700000" algn="tl">
                  <a:srgbClr val="000000">
                    <a:alpha val="43137"/>
                  </a:srgbClr>
                </a:outerShdw>
              </a:effectLst>
            </a:rPr>
            <a:t>kokia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kaina</a:t>
          </a:r>
          <a:r>
            <a:rPr lang="en-US" dirty="0" smtClean="0">
              <a:effectLst>
                <a:outerShdw blurRad="38100" dist="38100" dir="2700000" algn="tl">
                  <a:srgbClr val="000000">
                    <a:alpha val="43137"/>
                  </a:srgbClr>
                </a:outerShdw>
              </a:effectLst>
            </a:rPr>
            <a:t>?</a:t>
          </a:r>
          <a:endParaRPr lang="en-ZA" dirty="0">
            <a:effectLst>
              <a:outerShdw blurRad="38100" dist="38100" dir="2700000" algn="tl">
                <a:srgbClr val="000000">
                  <a:alpha val="43137"/>
                </a:srgbClr>
              </a:outerShdw>
            </a:effectLst>
          </a:endParaRPr>
        </a:p>
      </dgm:t>
    </dgm:pt>
    <dgm:pt modelId="{1960E6AC-8F51-4BA6-8EB5-66DD10D58F86}" type="parTrans" cxnId="{4096C426-3A2B-43F1-8A7E-5E4A5B2644EA}">
      <dgm:prSet/>
      <dgm:spPr/>
      <dgm:t>
        <a:bodyPr/>
        <a:lstStyle/>
        <a:p>
          <a:endParaRPr lang="en-ZA"/>
        </a:p>
      </dgm:t>
    </dgm:pt>
    <dgm:pt modelId="{E92999CA-7EBF-49F3-BBBB-A104AD8DA11A}" type="sibTrans" cxnId="{4096C426-3A2B-43F1-8A7E-5E4A5B2644EA}">
      <dgm:prSet/>
      <dgm:spPr/>
      <dgm:t>
        <a:bodyPr/>
        <a:lstStyle/>
        <a:p>
          <a:endParaRPr lang="en-ZA"/>
        </a:p>
      </dgm:t>
    </dgm:pt>
    <dgm:pt modelId="{F621ED9D-EBE8-49D4-B94A-47AEB79C7A04}">
      <dgm:prSet/>
      <dgm:spPr/>
      <dgm:t>
        <a:bodyPr/>
        <a:lstStyle/>
        <a:p>
          <a:r>
            <a:rPr lang="en-US" dirty="0" err="1" smtClean="0">
              <a:effectLst>
                <a:outerShdw blurRad="38100" dist="38100" dir="2700000" algn="tl">
                  <a:srgbClr val="000000">
                    <a:alpha val="43137"/>
                  </a:srgbClr>
                </a:outerShdw>
              </a:effectLst>
            </a:rPr>
            <a:t>Kaip</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apmokysime</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savo</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darbuotojus</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naudotis</a:t>
          </a:r>
          <a:r>
            <a:rPr lang="en-US" dirty="0" smtClean="0">
              <a:effectLst>
                <a:outerShdw blurRad="38100" dist="38100" dir="2700000" algn="tl">
                  <a:srgbClr val="000000">
                    <a:alpha val="43137"/>
                  </a:srgbClr>
                </a:outerShdw>
              </a:effectLst>
            </a:rPr>
            <a:t> VR?</a:t>
          </a:r>
          <a:endParaRPr lang="en-ZA" dirty="0">
            <a:effectLst>
              <a:outerShdw blurRad="38100" dist="38100" dir="2700000" algn="tl">
                <a:srgbClr val="000000">
                  <a:alpha val="43137"/>
                </a:srgbClr>
              </a:outerShdw>
            </a:effectLst>
          </a:endParaRPr>
        </a:p>
      </dgm:t>
    </dgm:pt>
    <dgm:pt modelId="{BE8582F3-AA07-4298-825B-7026F5AED068}" type="parTrans" cxnId="{5193604A-6084-4E3F-BCA0-3D338FA20399}">
      <dgm:prSet/>
      <dgm:spPr/>
      <dgm:t>
        <a:bodyPr/>
        <a:lstStyle/>
        <a:p>
          <a:endParaRPr lang="en-ZA"/>
        </a:p>
      </dgm:t>
    </dgm:pt>
    <dgm:pt modelId="{5EED2F00-9DDC-479E-B2F3-380F46BFD9B9}" type="sibTrans" cxnId="{5193604A-6084-4E3F-BCA0-3D338FA20399}">
      <dgm:prSet/>
      <dgm:spPr/>
      <dgm:t>
        <a:bodyPr/>
        <a:lstStyle/>
        <a:p>
          <a:endParaRPr lang="en-ZA"/>
        </a:p>
      </dgm:t>
    </dgm:pt>
    <dgm:pt modelId="{18320FA3-A1FF-4FC8-B6DA-B043FFFAD6F0}">
      <dgm:prSet/>
      <dgm:spPr/>
      <dgm:t>
        <a:bodyPr/>
        <a:lstStyle/>
        <a:p>
          <a:r>
            <a:rPr lang="en-US" dirty="0" err="1" smtClean="0">
              <a:effectLst>
                <a:outerShdw blurRad="38100" dist="38100" dir="2700000" algn="tl">
                  <a:srgbClr val="000000">
                    <a:alpha val="43137"/>
                  </a:srgbClr>
                </a:outerShdw>
              </a:effectLst>
            </a:rPr>
            <a:t>Kaip</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įvertintume</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geresnius</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rezultatus</a:t>
          </a:r>
          <a:r>
            <a:rPr lang="en-US" dirty="0" smtClean="0">
              <a:effectLst>
                <a:outerShdw blurRad="38100" dist="38100" dir="2700000" algn="tl">
                  <a:srgbClr val="000000">
                    <a:alpha val="43137"/>
                  </a:srgbClr>
                </a:outerShdw>
              </a:effectLst>
            </a:rPr>
            <a:t>?</a:t>
          </a:r>
          <a:endParaRPr lang="en-ZA" dirty="0">
            <a:effectLst>
              <a:outerShdw blurRad="38100" dist="38100" dir="2700000" algn="tl">
                <a:srgbClr val="000000">
                  <a:alpha val="43137"/>
                </a:srgbClr>
              </a:outerShdw>
            </a:effectLst>
          </a:endParaRPr>
        </a:p>
      </dgm:t>
    </dgm:pt>
    <dgm:pt modelId="{8A32152D-29B0-4FA1-B999-1F04D31C926A}" type="parTrans" cxnId="{AB71137B-7D05-42BD-B10D-21C84424BC21}">
      <dgm:prSet/>
      <dgm:spPr/>
      <dgm:t>
        <a:bodyPr/>
        <a:lstStyle/>
        <a:p>
          <a:endParaRPr lang="en-ZA"/>
        </a:p>
      </dgm:t>
    </dgm:pt>
    <dgm:pt modelId="{08EB1F28-EE94-47DD-BB4C-D936635E5F9B}" type="sibTrans" cxnId="{AB71137B-7D05-42BD-B10D-21C84424BC21}">
      <dgm:prSet/>
      <dgm:spPr/>
      <dgm:t>
        <a:bodyPr/>
        <a:lstStyle/>
        <a:p>
          <a:endParaRPr lang="en-ZA"/>
        </a:p>
      </dgm:t>
    </dgm:pt>
    <dgm:pt modelId="{6D77BC6D-2266-4447-A40D-B45DA44284FD}" type="pres">
      <dgm:prSet presAssocID="{AF06D97F-2BCA-4E45-9797-1E7ACD4FFDDE}" presName="diagram" presStyleCnt="0">
        <dgm:presLayoutVars>
          <dgm:dir/>
          <dgm:resizeHandles val="exact"/>
        </dgm:presLayoutVars>
      </dgm:prSet>
      <dgm:spPr/>
      <dgm:t>
        <a:bodyPr/>
        <a:lstStyle/>
        <a:p>
          <a:endParaRPr lang="en-US"/>
        </a:p>
      </dgm:t>
    </dgm:pt>
    <dgm:pt modelId="{2DC94318-DD2B-4993-8CD1-90ADFDF42CF1}" type="pres">
      <dgm:prSet presAssocID="{93E7CECB-240D-4275-8563-E9218DE01599}" presName="node" presStyleLbl="node1" presStyleIdx="0" presStyleCnt="3">
        <dgm:presLayoutVars>
          <dgm:bulletEnabled val="1"/>
        </dgm:presLayoutVars>
      </dgm:prSet>
      <dgm:spPr/>
      <dgm:t>
        <a:bodyPr/>
        <a:lstStyle/>
        <a:p>
          <a:endParaRPr lang="en-US"/>
        </a:p>
      </dgm:t>
    </dgm:pt>
    <dgm:pt modelId="{F804D61E-DD20-4DDC-8AFD-2E251C54A1D3}" type="pres">
      <dgm:prSet presAssocID="{E92999CA-7EBF-49F3-BBBB-A104AD8DA11A}" presName="sibTrans" presStyleCnt="0"/>
      <dgm:spPr/>
    </dgm:pt>
    <dgm:pt modelId="{0727BFD0-C6BF-4182-9525-47651B4129C5}" type="pres">
      <dgm:prSet presAssocID="{F621ED9D-EBE8-49D4-B94A-47AEB79C7A04}" presName="node" presStyleLbl="node1" presStyleIdx="1" presStyleCnt="3">
        <dgm:presLayoutVars>
          <dgm:bulletEnabled val="1"/>
        </dgm:presLayoutVars>
      </dgm:prSet>
      <dgm:spPr/>
      <dgm:t>
        <a:bodyPr/>
        <a:lstStyle/>
        <a:p>
          <a:endParaRPr lang="en-US"/>
        </a:p>
      </dgm:t>
    </dgm:pt>
    <dgm:pt modelId="{B7CC9B72-AFE8-40D9-82F2-FFA7C45ADBA3}" type="pres">
      <dgm:prSet presAssocID="{5EED2F00-9DDC-479E-B2F3-380F46BFD9B9}" presName="sibTrans" presStyleCnt="0"/>
      <dgm:spPr/>
    </dgm:pt>
    <dgm:pt modelId="{90828DDD-7E0D-4499-B411-012A56AC74C3}" type="pres">
      <dgm:prSet presAssocID="{18320FA3-A1FF-4FC8-B6DA-B043FFFAD6F0}" presName="node" presStyleLbl="node1" presStyleIdx="2" presStyleCnt="3">
        <dgm:presLayoutVars>
          <dgm:bulletEnabled val="1"/>
        </dgm:presLayoutVars>
      </dgm:prSet>
      <dgm:spPr/>
      <dgm:t>
        <a:bodyPr/>
        <a:lstStyle/>
        <a:p>
          <a:endParaRPr lang="en-US"/>
        </a:p>
      </dgm:t>
    </dgm:pt>
  </dgm:ptLst>
  <dgm:cxnLst>
    <dgm:cxn modelId="{C1AAD12D-F40E-4341-9823-193992D60056}" type="presOf" srcId="{93E7CECB-240D-4275-8563-E9218DE01599}" destId="{2DC94318-DD2B-4993-8CD1-90ADFDF42CF1}" srcOrd="0" destOrd="0" presId="urn:microsoft.com/office/officeart/2005/8/layout/default"/>
    <dgm:cxn modelId="{5193604A-6084-4E3F-BCA0-3D338FA20399}" srcId="{AF06D97F-2BCA-4E45-9797-1E7ACD4FFDDE}" destId="{F621ED9D-EBE8-49D4-B94A-47AEB79C7A04}" srcOrd="1" destOrd="0" parTransId="{BE8582F3-AA07-4298-825B-7026F5AED068}" sibTransId="{5EED2F00-9DDC-479E-B2F3-380F46BFD9B9}"/>
    <dgm:cxn modelId="{AB71137B-7D05-42BD-B10D-21C84424BC21}" srcId="{AF06D97F-2BCA-4E45-9797-1E7ACD4FFDDE}" destId="{18320FA3-A1FF-4FC8-B6DA-B043FFFAD6F0}" srcOrd="2" destOrd="0" parTransId="{8A32152D-29B0-4FA1-B999-1F04D31C926A}" sibTransId="{08EB1F28-EE94-47DD-BB4C-D936635E5F9B}"/>
    <dgm:cxn modelId="{62942B81-4506-411C-A233-61D2437AE632}" type="presOf" srcId="{F621ED9D-EBE8-49D4-B94A-47AEB79C7A04}" destId="{0727BFD0-C6BF-4182-9525-47651B4129C5}" srcOrd="0" destOrd="0" presId="urn:microsoft.com/office/officeart/2005/8/layout/default"/>
    <dgm:cxn modelId="{2A5377B3-0638-4948-8AC5-180D0529CB68}" type="presOf" srcId="{AF06D97F-2BCA-4E45-9797-1E7ACD4FFDDE}" destId="{6D77BC6D-2266-4447-A40D-B45DA44284FD}" srcOrd="0" destOrd="0" presId="urn:microsoft.com/office/officeart/2005/8/layout/default"/>
    <dgm:cxn modelId="{4096C426-3A2B-43F1-8A7E-5E4A5B2644EA}" srcId="{AF06D97F-2BCA-4E45-9797-1E7ACD4FFDDE}" destId="{93E7CECB-240D-4275-8563-E9218DE01599}" srcOrd="0" destOrd="0" parTransId="{1960E6AC-8F51-4BA6-8EB5-66DD10D58F86}" sibTransId="{E92999CA-7EBF-49F3-BBBB-A104AD8DA11A}"/>
    <dgm:cxn modelId="{DBF870AD-895B-4D5C-8898-694E6DDD59B3}" type="presOf" srcId="{18320FA3-A1FF-4FC8-B6DA-B043FFFAD6F0}" destId="{90828DDD-7E0D-4499-B411-012A56AC74C3}" srcOrd="0" destOrd="0" presId="urn:microsoft.com/office/officeart/2005/8/layout/default"/>
    <dgm:cxn modelId="{F81BB5DA-2CC5-42A9-AED9-8D8D02C35ADD}" type="presParOf" srcId="{6D77BC6D-2266-4447-A40D-B45DA44284FD}" destId="{2DC94318-DD2B-4993-8CD1-90ADFDF42CF1}" srcOrd="0" destOrd="0" presId="urn:microsoft.com/office/officeart/2005/8/layout/default"/>
    <dgm:cxn modelId="{728A8C56-E33B-43CB-AF32-31B3125512A9}" type="presParOf" srcId="{6D77BC6D-2266-4447-A40D-B45DA44284FD}" destId="{F804D61E-DD20-4DDC-8AFD-2E251C54A1D3}" srcOrd="1" destOrd="0" presId="urn:microsoft.com/office/officeart/2005/8/layout/default"/>
    <dgm:cxn modelId="{BF120D94-847D-487C-B7B7-405BFEE0EC75}" type="presParOf" srcId="{6D77BC6D-2266-4447-A40D-B45DA44284FD}" destId="{0727BFD0-C6BF-4182-9525-47651B4129C5}" srcOrd="2" destOrd="0" presId="urn:microsoft.com/office/officeart/2005/8/layout/default"/>
    <dgm:cxn modelId="{5C5BC821-B5B1-4E24-81E3-065BFD2CB83A}" type="presParOf" srcId="{6D77BC6D-2266-4447-A40D-B45DA44284FD}" destId="{B7CC9B72-AFE8-40D9-82F2-FFA7C45ADBA3}" srcOrd="3" destOrd="0" presId="urn:microsoft.com/office/officeart/2005/8/layout/default"/>
    <dgm:cxn modelId="{59A31F3C-8316-44F1-BBD1-85E6E0F325B2}" type="presParOf" srcId="{6D77BC6D-2266-4447-A40D-B45DA44284FD}" destId="{90828DDD-7E0D-4499-B411-012A56AC74C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317E6-5EA4-405E-90D9-D4396C95CEAF}"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ZA"/>
        </a:p>
      </dgm:t>
    </dgm:pt>
    <dgm:pt modelId="{94A0770F-743B-4C1E-BC54-3BA3EFD3FBFB}">
      <dgm:prSet phldrT="[Text]" custT="1"/>
      <dgm:spPr/>
      <dgm:t>
        <a:bodyPr/>
        <a:lstStyle/>
        <a:p>
          <a:r>
            <a:rPr lang="en-ZA" sz="2400" dirty="0">
              <a:effectLst>
                <a:outerShdw blurRad="38100" dist="38100" dir="2700000" algn="tl">
                  <a:srgbClr val="000000">
                    <a:alpha val="43137"/>
                  </a:srgbClr>
                </a:outerShdw>
              </a:effectLst>
            </a:rPr>
            <a:t>CRM</a:t>
          </a:r>
        </a:p>
      </dgm:t>
    </dgm:pt>
    <dgm:pt modelId="{0F1D8C03-4526-475A-A848-89896FE34D80}" type="parTrans" cxnId="{317CF1D4-7768-48D3-A439-FD00FB8254B8}">
      <dgm:prSet/>
      <dgm:spPr/>
      <dgm:t>
        <a:bodyPr/>
        <a:lstStyle/>
        <a:p>
          <a:endParaRPr lang="en-ZA"/>
        </a:p>
      </dgm:t>
    </dgm:pt>
    <dgm:pt modelId="{05359C02-FDAC-49C4-8754-6E5937F81A0D}" type="sibTrans" cxnId="{317CF1D4-7768-48D3-A439-FD00FB8254B8}">
      <dgm:prSet/>
      <dgm:spPr/>
      <dgm:t>
        <a:bodyPr/>
        <a:lstStyle/>
        <a:p>
          <a:endParaRPr lang="en-ZA"/>
        </a:p>
      </dgm:t>
    </dgm:pt>
    <dgm:pt modelId="{2A910406-DEBA-4833-958D-D3E96AA5F6EF}">
      <dgm:prSet phldrT="[Text]" custT="1"/>
      <dgm:spPr/>
      <dgm:t>
        <a:bodyPr/>
        <a:lstStyle/>
        <a:p>
          <a:r>
            <a:rPr lang="lt-LT" sz="2200" dirty="0" smtClean="0">
              <a:solidFill>
                <a:srgbClr val="000000"/>
              </a:solidFill>
              <a:effectLst/>
            </a:rPr>
            <a:t>Stebėkite klientų elgesį per visą pardavimo ciklą, kad suprastumėte dabartinius poreikius ir nuspėtumėte būsimus poreikius</a:t>
          </a:r>
          <a:endParaRPr lang="en-ZA" sz="2200" dirty="0">
            <a:solidFill>
              <a:srgbClr val="000000"/>
            </a:solidFill>
            <a:effectLst/>
          </a:endParaRPr>
        </a:p>
      </dgm:t>
    </dgm:pt>
    <dgm:pt modelId="{2C68814D-C1B1-4103-B16C-AA3F937FB76E}" type="parTrans" cxnId="{C64D72D1-83D6-4230-9F4F-170D408832A6}">
      <dgm:prSet/>
      <dgm:spPr/>
      <dgm:t>
        <a:bodyPr/>
        <a:lstStyle/>
        <a:p>
          <a:endParaRPr lang="en-ZA"/>
        </a:p>
      </dgm:t>
    </dgm:pt>
    <dgm:pt modelId="{7ED260A4-3C22-417E-9331-F3287C81EACA}" type="sibTrans" cxnId="{C64D72D1-83D6-4230-9F4F-170D408832A6}">
      <dgm:prSet/>
      <dgm:spPr/>
      <dgm:t>
        <a:bodyPr/>
        <a:lstStyle/>
        <a:p>
          <a:endParaRPr lang="en-ZA"/>
        </a:p>
      </dgm:t>
    </dgm:pt>
    <dgm:pt modelId="{DC19865A-3472-49C1-928E-383A8A200A53}">
      <dgm:prSet phldrT="[Text]" custT="1"/>
      <dgm:spPr/>
      <dgm:t>
        <a:bodyPr/>
        <a:lstStyle/>
        <a:p>
          <a:r>
            <a:rPr lang="lt-LT" sz="2400" dirty="0" smtClean="0">
              <a:effectLst>
                <a:outerShdw blurRad="38100" dist="38100" dir="2700000" algn="tl">
                  <a:srgbClr val="000000">
                    <a:alpha val="43137"/>
                  </a:srgbClr>
                </a:outerShdw>
              </a:effectLst>
            </a:rPr>
            <a:t>Tinklapių ir socialinė analizė</a:t>
          </a:r>
          <a:endParaRPr lang="en-ZA" sz="2400" dirty="0">
            <a:effectLst>
              <a:outerShdw blurRad="38100" dist="38100" dir="2700000" algn="tl">
                <a:srgbClr val="000000">
                  <a:alpha val="43137"/>
                </a:srgbClr>
              </a:outerShdw>
            </a:effectLst>
          </a:endParaRPr>
        </a:p>
      </dgm:t>
    </dgm:pt>
    <dgm:pt modelId="{1EC386A4-8E27-412C-81A3-2A23BE14E693}" type="parTrans" cxnId="{BB9BB75E-1987-4634-B3CE-B9D390B3247B}">
      <dgm:prSet/>
      <dgm:spPr/>
      <dgm:t>
        <a:bodyPr/>
        <a:lstStyle/>
        <a:p>
          <a:endParaRPr lang="en-ZA"/>
        </a:p>
      </dgm:t>
    </dgm:pt>
    <dgm:pt modelId="{14725A52-F6D5-4E8D-A990-C51FFB12CD29}" type="sibTrans" cxnId="{BB9BB75E-1987-4634-B3CE-B9D390B3247B}">
      <dgm:prSet/>
      <dgm:spPr/>
      <dgm:t>
        <a:bodyPr/>
        <a:lstStyle/>
        <a:p>
          <a:endParaRPr lang="en-ZA"/>
        </a:p>
      </dgm:t>
    </dgm:pt>
    <dgm:pt modelId="{52DB92BC-66B6-4B43-B994-603C4D275C6A}">
      <dgm:prSet custT="1"/>
      <dgm:spPr/>
      <dgm:t>
        <a:bodyPr/>
        <a:lstStyle/>
        <a:p>
          <a:r>
            <a:rPr lang="lt-LT" sz="2200" dirty="0" smtClean="0">
              <a:solidFill>
                <a:srgbClr val="000000"/>
              </a:solidFill>
              <a:effectLst/>
            </a:rPr>
            <a:t>Išanalizuokite svetainės ir socialinės žiniasklaidos srautą bei vartotojų elgesį, kad įvertintumėte savo skaitmeninės strategijos efektyvumą ir gautumėte rinkos įžvalgų</a:t>
          </a:r>
          <a:r>
            <a:rPr lang="en-GB" sz="2200" dirty="0" smtClean="0">
              <a:solidFill>
                <a:srgbClr val="000000"/>
              </a:solidFill>
              <a:effectLst/>
            </a:rPr>
            <a:t>.</a:t>
          </a:r>
          <a:endParaRPr lang="en-ZA" sz="2200" dirty="0">
            <a:solidFill>
              <a:srgbClr val="000000"/>
            </a:solidFill>
            <a:effectLst/>
          </a:endParaRPr>
        </a:p>
      </dgm:t>
    </dgm:pt>
    <dgm:pt modelId="{B1D055EA-3022-40CF-BF26-94EAE89D3C89}" type="parTrans" cxnId="{FBCEB6D2-DC01-4B04-B080-133B30FB805F}">
      <dgm:prSet/>
      <dgm:spPr/>
      <dgm:t>
        <a:bodyPr/>
        <a:lstStyle/>
        <a:p>
          <a:endParaRPr lang="en-ZA"/>
        </a:p>
      </dgm:t>
    </dgm:pt>
    <dgm:pt modelId="{CB1DB64F-61CA-4E48-BB83-F761AD1B2D66}" type="sibTrans" cxnId="{FBCEB6D2-DC01-4B04-B080-133B30FB805F}">
      <dgm:prSet/>
      <dgm:spPr/>
      <dgm:t>
        <a:bodyPr/>
        <a:lstStyle/>
        <a:p>
          <a:endParaRPr lang="en-ZA"/>
        </a:p>
      </dgm:t>
    </dgm:pt>
    <dgm:pt modelId="{6F5CA5E0-14D1-4B53-8FB8-2529DB481C84}">
      <dgm:prSet custT="1"/>
      <dgm:spPr/>
      <dgm:t>
        <a:bodyPr/>
        <a:lstStyle/>
        <a:p>
          <a:r>
            <a:rPr lang="lt-LT" sz="2400" dirty="0" smtClean="0">
              <a:effectLst>
                <a:outerShdw blurRad="38100" dist="38100" dir="2700000" algn="tl">
                  <a:srgbClr val="000000">
                    <a:alpha val="43137"/>
                  </a:srgbClr>
                </a:outerShdw>
              </a:effectLst>
            </a:rPr>
            <a:t>Internetu paremtas </a:t>
          </a:r>
          <a:r>
            <a:rPr lang="en-ZA" sz="2400" dirty="0" smtClean="0">
              <a:effectLst>
                <a:outerShdw blurRad="38100" dist="38100" dir="2700000" algn="tl">
                  <a:srgbClr val="000000">
                    <a:alpha val="43137"/>
                  </a:srgbClr>
                </a:outerShdw>
              </a:effectLst>
            </a:rPr>
            <a:t>VOIP</a:t>
          </a:r>
          <a:endParaRPr lang="en-ZA" sz="2400" dirty="0">
            <a:effectLst>
              <a:outerShdw blurRad="38100" dist="38100" dir="2700000" algn="tl">
                <a:srgbClr val="000000">
                  <a:alpha val="43137"/>
                </a:srgbClr>
              </a:outerShdw>
            </a:effectLst>
          </a:endParaRPr>
        </a:p>
      </dgm:t>
    </dgm:pt>
    <dgm:pt modelId="{E139C1CD-849A-4CAB-9BCC-EB337A9AB141}" type="parTrans" cxnId="{ECEA0120-3B41-4FF4-A350-9A4E8451F296}">
      <dgm:prSet/>
      <dgm:spPr/>
      <dgm:t>
        <a:bodyPr/>
        <a:lstStyle/>
        <a:p>
          <a:endParaRPr lang="en-ZA"/>
        </a:p>
      </dgm:t>
    </dgm:pt>
    <dgm:pt modelId="{05CA0854-A0CB-4EF4-A571-A7CE960B9D79}" type="sibTrans" cxnId="{ECEA0120-3B41-4FF4-A350-9A4E8451F296}">
      <dgm:prSet/>
      <dgm:spPr/>
      <dgm:t>
        <a:bodyPr/>
        <a:lstStyle/>
        <a:p>
          <a:endParaRPr lang="en-ZA"/>
        </a:p>
      </dgm:t>
    </dgm:pt>
    <dgm:pt modelId="{58E4369D-9AFD-4979-A8B5-A5A0F74DD5EB}">
      <dgm:prSet custT="1"/>
      <dgm:spPr/>
      <dgm:t>
        <a:bodyPr/>
        <a:lstStyle/>
        <a:p>
          <a:r>
            <a:rPr lang="lt-LT" sz="2200" dirty="0" smtClean="0">
              <a:solidFill>
                <a:srgbClr val="000000"/>
              </a:solidFill>
              <a:effectLst/>
            </a:rPr>
            <a:t>Stebėkite skambučio šaltinį ir paskirties vietą, taip pat skambučių agento veiklą, kad įvertintumėte platų produktų ir paslaugų asortimentą</a:t>
          </a:r>
          <a:endParaRPr lang="en-ZA" sz="2200" dirty="0">
            <a:solidFill>
              <a:srgbClr val="000000"/>
            </a:solidFill>
            <a:effectLst/>
          </a:endParaRPr>
        </a:p>
      </dgm:t>
    </dgm:pt>
    <dgm:pt modelId="{1C974D5D-8766-4424-A877-8B897AF2562D}" type="parTrans" cxnId="{4495AE6E-91AC-4AB3-8FBA-433C88C0509E}">
      <dgm:prSet/>
      <dgm:spPr/>
      <dgm:t>
        <a:bodyPr/>
        <a:lstStyle/>
        <a:p>
          <a:endParaRPr lang="en-ZA"/>
        </a:p>
      </dgm:t>
    </dgm:pt>
    <dgm:pt modelId="{4DBA7A67-BA9E-4629-823D-852C88B4EAEE}" type="sibTrans" cxnId="{4495AE6E-91AC-4AB3-8FBA-433C88C0509E}">
      <dgm:prSet/>
      <dgm:spPr/>
      <dgm:t>
        <a:bodyPr/>
        <a:lstStyle/>
        <a:p>
          <a:endParaRPr lang="en-ZA"/>
        </a:p>
      </dgm:t>
    </dgm:pt>
    <dgm:pt modelId="{7C08124A-5DAF-4E39-B6C4-EF8DC0D888F0}" type="pres">
      <dgm:prSet presAssocID="{606317E6-5EA4-405E-90D9-D4396C95CEAF}" presName="Name0" presStyleCnt="0">
        <dgm:presLayoutVars>
          <dgm:dir/>
          <dgm:animLvl val="lvl"/>
          <dgm:resizeHandles val="exact"/>
        </dgm:presLayoutVars>
      </dgm:prSet>
      <dgm:spPr/>
      <dgm:t>
        <a:bodyPr/>
        <a:lstStyle/>
        <a:p>
          <a:endParaRPr lang="en-US"/>
        </a:p>
      </dgm:t>
    </dgm:pt>
    <dgm:pt modelId="{50CC0CF1-3382-45C2-A38D-E3D9D08B1F88}" type="pres">
      <dgm:prSet presAssocID="{94A0770F-743B-4C1E-BC54-3BA3EFD3FBFB}" presName="composite" presStyleCnt="0"/>
      <dgm:spPr/>
    </dgm:pt>
    <dgm:pt modelId="{1B8FE036-D124-4BEA-8B0E-9489393AC1A5}" type="pres">
      <dgm:prSet presAssocID="{94A0770F-743B-4C1E-BC54-3BA3EFD3FBFB}" presName="parTx" presStyleLbl="alignNode1" presStyleIdx="0" presStyleCnt="3" custScaleY="100000">
        <dgm:presLayoutVars>
          <dgm:chMax val="0"/>
          <dgm:chPref val="0"/>
          <dgm:bulletEnabled val="1"/>
        </dgm:presLayoutVars>
      </dgm:prSet>
      <dgm:spPr/>
      <dgm:t>
        <a:bodyPr/>
        <a:lstStyle/>
        <a:p>
          <a:endParaRPr lang="en-US"/>
        </a:p>
      </dgm:t>
    </dgm:pt>
    <dgm:pt modelId="{FDF6B116-B8F9-405E-91F3-1C37C8FDDC58}" type="pres">
      <dgm:prSet presAssocID="{94A0770F-743B-4C1E-BC54-3BA3EFD3FBFB}" presName="desTx" presStyleLbl="alignAccFollowNode1" presStyleIdx="0" presStyleCnt="3">
        <dgm:presLayoutVars>
          <dgm:bulletEnabled val="1"/>
        </dgm:presLayoutVars>
      </dgm:prSet>
      <dgm:spPr/>
      <dgm:t>
        <a:bodyPr/>
        <a:lstStyle/>
        <a:p>
          <a:endParaRPr lang="en-US"/>
        </a:p>
      </dgm:t>
    </dgm:pt>
    <dgm:pt modelId="{8B4703CA-C9EA-4FAA-983B-E066F15070FB}" type="pres">
      <dgm:prSet presAssocID="{05359C02-FDAC-49C4-8754-6E5937F81A0D}" presName="space" presStyleCnt="0"/>
      <dgm:spPr/>
    </dgm:pt>
    <dgm:pt modelId="{DCD63A41-91CB-4382-B6B5-7564DC7C2D7B}" type="pres">
      <dgm:prSet presAssocID="{DC19865A-3472-49C1-928E-383A8A200A53}" presName="composite" presStyleCnt="0"/>
      <dgm:spPr/>
    </dgm:pt>
    <dgm:pt modelId="{DBDAD1EF-B43E-4338-9EBE-97CD11466680}" type="pres">
      <dgm:prSet presAssocID="{DC19865A-3472-49C1-928E-383A8A200A53}" presName="parTx" presStyleLbl="alignNode1" presStyleIdx="1" presStyleCnt="3" custScaleY="100000">
        <dgm:presLayoutVars>
          <dgm:chMax val="0"/>
          <dgm:chPref val="0"/>
          <dgm:bulletEnabled val="1"/>
        </dgm:presLayoutVars>
      </dgm:prSet>
      <dgm:spPr/>
      <dgm:t>
        <a:bodyPr/>
        <a:lstStyle/>
        <a:p>
          <a:endParaRPr lang="en-US"/>
        </a:p>
      </dgm:t>
    </dgm:pt>
    <dgm:pt modelId="{08A0D6E3-A5CC-4B7C-B27C-5AC881AB6C62}" type="pres">
      <dgm:prSet presAssocID="{DC19865A-3472-49C1-928E-383A8A200A53}" presName="desTx" presStyleLbl="alignAccFollowNode1" presStyleIdx="1" presStyleCnt="3">
        <dgm:presLayoutVars>
          <dgm:bulletEnabled val="1"/>
        </dgm:presLayoutVars>
      </dgm:prSet>
      <dgm:spPr/>
      <dgm:t>
        <a:bodyPr/>
        <a:lstStyle/>
        <a:p>
          <a:endParaRPr lang="en-US"/>
        </a:p>
      </dgm:t>
    </dgm:pt>
    <dgm:pt modelId="{ABFD7ECD-5B2C-4A39-A86C-19A18A4F9ACE}" type="pres">
      <dgm:prSet presAssocID="{14725A52-F6D5-4E8D-A990-C51FFB12CD29}" presName="space" presStyleCnt="0"/>
      <dgm:spPr/>
    </dgm:pt>
    <dgm:pt modelId="{3C85550F-895B-409D-B830-2077CAF6D187}" type="pres">
      <dgm:prSet presAssocID="{6F5CA5E0-14D1-4B53-8FB8-2529DB481C84}" presName="composite" presStyleCnt="0"/>
      <dgm:spPr/>
    </dgm:pt>
    <dgm:pt modelId="{0B3689E9-981C-4773-A361-439A45678CE8}" type="pres">
      <dgm:prSet presAssocID="{6F5CA5E0-14D1-4B53-8FB8-2529DB481C84}" presName="parTx" presStyleLbl="alignNode1" presStyleIdx="2" presStyleCnt="3" custScaleY="100000">
        <dgm:presLayoutVars>
          <dgm:chMax val="0"/>
          <dgm:chPref val="0"/>
          <dgm:bulletEnabled val="1"/>
        </dgm:presLayoutVars>
      </dgm:prSet>
      <dgm:spPr/>
      <dgm:t>
        <a:bodyPr/>
        <a:lstStyle/>
        <a:p>
          <a:endParaRPr lang="en-US"/>
        </a:p>
      </dgm:t>
    </dgm:pt>
    <dgm:pt modelId="{1E82BC35-14E1-4D5C-B59B-1687821861ED}" type="pres">
      <dgm:prSet presAssocID="{6F5CA5E0-14D1-4B53-8FB8-2529DB481C84}" presName="desTx" presStyleLbl="alignAccFollowNode1" presStyleIdx="2" presStyleCnt="3">
        <dgm:presLayoutVars>
          <dgm:bulletEnabled val="1"/>
        </dgm:presLayoutVars>
      </dgm:prSet>
      <dgm:spPr/>
      <dgm:t>
        <a:bodyPr/>
        <a:lstStyle/>
        <a:p>
          <a:endParaRPr lang="en-US"/>
        </a:p>
      </dgm:t>
    </dgm:pt>
  </dgm:ptLst>
  <dgm:cxnLst>
    <dgm:cxn modelId="{1CFC7D76-D629-4270-A754-D070D8C7648B}" type="presOf" srcId="{2A910406-DEBA-4833-958D-D3E96AA5F6EF}" destId="{FDF6B116-B8F9-405E-91F3-1C37C8FDDC58}" srcOrd="0" destOrd="0" presId="urn:microsoft.com/office/officeart/2005/8/layout/hList1"/>
    <dgm:cxn modelId="{4495AE6E-91AC-4AB3-8FBA-433C88C0509E}" srcId="{6F5CA5E0-14D1-4B53-8FB8-2529DB481C84}" destId="{58E4369D-9AFD-4979-A8B5-A5A0F74DD5EB}" srcOrd="0" destOrd="0" parTransId="{1C974D5D-8766-4424-A877-8B897AF2562D}" sibTransId="{4DBA7A67-BA9E-4629-823D-852C88B4EAEE}"/>
    <dgm:cxn modelId="{876C1170-3FF1-4038-A0BF-63F8EA2091FA}" type="presOf" srcId="{94A0770F-743B-4C1E-BC54-3BA3EFD3FBFB}" destId="{1B8FE036-D124-4BEA-8B0E-9489393AC1A5}" srcOrd="0" destOrd="0" presId="urn:microsoft.com/office/officeart/2005/8/layout/hList1"/>
    <dgm:cxn modelId="{63A9BB2A-14E1-4144-9965-EFD669A1F8DC}" type="presOf" srcId="{6F5CA5E0-14D1-4B53-8FB8-2529DB481C84}" destId="{0B3689E9-981C-4773-A361-439A45678CE8}" srcOrd="0" destOrd="0" presId="urn:microsoft.com/office/officeart/2005/8/layout/hList1"/>
    <dgm:cxn modelId="{BB9BB75E-1987-4634-B3CE-B9D390B3247B}" srcId="{606317E6-5EA4-405E-90D9-D4396C95CEAF}" destId="{DC19865A-3472-49C1-928E-383A8A200A53}" srcOrd="1" destOrd="0" parTransId="{1EC386A4-8E27-412C-81A3-2A23BE14E693}" sibTransId="{14725A52-F6D5-4E8D-A990-C51FFB12CD29}"/>
    <dgm:cxn modelId="{ECEA0120-3B41-4FF4-A350-9A4E8451F296}" srcId="{606317E6-5EA4-405E-90D9-D4396C95CEAF}" destId="{6F5CA5E0-14D1-4B53-8FB8-2529DB481C84}" srcOrd="2" destOrd="0" parTransId="{E139C1CD-849A-4CAB-9BCC-EB337A9AB141}" sibTransId="{05CA0854-A0CB-4EF4-A571-A7CE960B9D79}"/>
    <dgm:cxn modelId="{317CF1D4-7768-48D3-A439-FD00FB8254B8}" srcId="{606317E6-5EA4-405E-90D9-D4396C95CEAF}" destId="{94A0770F-743B-4C1E-BC54-3BA3EFD3FBFB}" srcOrd="0" destOrd="0" parTransId="{0F1D8C03-4526-475A-A848-89896FE34D80}" sibTransId="{05359C02-FDAC-49C4-8754-6E5937F81A0D}"/>
    <dgm:cxn modelId="{C64D72D1-83D6-4230-9F4F-170D408832A6}" srcId="{94A0770F-743B-4C1E-BC54-3BA3EFD3FBFB}" destId="{2A910406-DEBA-4833-958D-D3E96AA5F6EF}" srcOrd="0" destOrd="0" parTransId="{2C68814D-C1B1-4103-B16C-AA3F937FB76E}" sibTransId="{7ED260A4-3C22-417E-9331-F3287C81EACA}"/>
    <dgm:cxn modelId="{42F3D938-74DC-4AD7-AE66-FEB7B33D738B}" type="presOf" srcId="{DC19865A-3472-49C1-928E-383A8A200A53}" destId="{DBDAD1EF-B43E-4338-9EBE-97CD11466680}" srcOrd="0" destOrd="0" presId="urn:microsoft.com/office/officeart/2005/8/layout/hList1"/>
    <dgm:cxn modelId="{FBCEB6D2-DC01-4B04-B080-133B30FB805F}" srcId="{DC19865A-3472-49C1-928E-383A8A200A53}" destId="{52DB92BC-66B6-4B43-B994-603C4D275C6A}" srcOrd="0" destOrd="0" parTransId="{B1D055EA-3022-40CF-BF26-94EAE89D3C89}" sibTransId="{CB1DB64F-61CA-4E48-BB83-F761AD1B2D66}"/>
    <dgm:cxn modelId="{0226C2B6-A662-4202-B2F0-3AB7ED7D522C}" type="presOf" srcId="{52DB92BC-66B6-4B43-B994-603C4D275C6A}" destId="{08A0D6E3-A5CC-4B7C-B27C-5AC881AB6C62}" srcOrd="0" destOrd="0" presId="urn:microsoft.com/office/officeart/2005/8/layout/hList1"/>
    <dgm:cxn modelId="{DE8CCBB3-E408-4A38-B794-C7FAE4991840}" type="presOf" srcId="{58E4369D-9AFD-4979-A8B5-A5A0F74DD5EB}" destId="{1E82BC35-14E1-4D5C-B59B-1687821861ED}" srcOrd="0" destOrd="0" presId="urn:microsoft.com/office/officeart/2005/8/layout/hList1"/>
    <dgm:cxn modelId="{2100470D-C05B-4A36-846B-BAB6F250C74F}" type="presOf" srcId="{606317E6-5EA4-405E-90D9-D4396C95CEAF}" destId="{7C08124A-5DAF-4E39-B6C4-EF8DC0D888F0}" srcOrd="0" destOrd="0" presId="urn:microsoft.com/office/officeart/2005/8/layout/hList1"/>
    <dgm:cxn modelId="{9580FB19-6399-4817-ABC4-092160769959}" type="presParOf" srcId="{7C08124A-5DAF-4E39-B6C4-EF8DC0D888F0}" destId="{50CC0CF1-3382-45C2-A38D-E3D9D08B1F88}" srcOrd="0" destOrd="0" presId="urn:microsoft.com/office/officeart/2005/8/layout/hList1"/>
    <dgm:cxn modelId="{7E4E5595-5AFF-48CB-8287-4FDF7111E24E}" type="presParOf" srcId="{50CC0CF1-3382-45C2-A38D-E3D9D08B1F88}" destId="{1B8FE036-D124-4BEA-8B0E-9489393AC1A5}" srcOrd="0" destOrd="0" presId="urn:microsoft.com/office/officeart/2005/8/layout/hList1"/>
    <dgm:cxn modelId="{12E3CF37-10A0-4474-829D-DCEF8CBA2F88}" type="presParOf" srcId="{50CC0CF1-3382-45C2-A38D-E3D9D08B1F88}" destId="{FDF6B116-B8F9-405E-91F3-1C37C8FDDC58}" srcOrd="1" destOrd="0" presId="urn:microsoft.com/office/officeart/2005/8/layout/hList1"/>
    <dgm:cxn modelId="{E994505A-A5C1-4630-923A-CE5C82AC865D}" type="presParOf" srcId="{7C08124A-5DAF-4E39-B6C4-EF8DC0D888F0}" destId="{8B4703CA-C9EA-4FAA-983B-E066F15070FB}" srcOrd="1" destOrd="0" presId="urn:microsoft.com/office/officeart/2005/8/layout/hList1"/>
    <dgm:cxn modelId="{76ED4FE9-AB91-4483-8781-9823E92AE601}" type="presParOf" srcId="{7C08124A-5DAF-4E39-B6C4-EF8DC0D888F0}" destId="{DCD63A41-91CB-4382-B6B5-7564DC7C2D7B}" srcOrd="2" destOrd="0" presId="urn:microsoft.com/office/officeart/2005/8/layout/hList1"/>
    <dgm:cxn modelId="{AB7AAB69-809C-472E-BFEF-AB5576A45BE6}" type="presParOf" srcId="{DCD63A41-91CB-4382-B6B5-7564DC7C2D7B}" destId="{DBDAD1EF-B43E-4338-9EBE-97CD11466680}" srcOrd="0" destOrd="0" presId="urn:microsoft.com/office/officeart/2005/8/layout/hList1"/>
    <dgm:cxn modelId="{0B0165C2-D916-4F19-98CB-6F3B6DC66DBD}" type="presParOf" srcId="{DCD63A41-91CB-4382-B6B5-7564DC7C2D7B}" destId="{08A0D6E3-A5CC-4B7C-B27C-5AC881AB6C62}" srcOrd="1" destOrd="0" presId="urn:microsoft.com/office/officeart/2005/8/layout/hList1"/>
    <dgm:cxn modelId="{40579703-4B39-4778-AFFF-77DB96C3D73A}" type="presParOf" srcId="{7C08124A-5DAF-4E39-B6C4-EF8DC0D888F0}" destId="{ABFD7ECD-5B2C-4A39-A86C-19A18A4F9ACE}" srcOrd="3" destOrd="0" presId="urn:microsoft.com/office/officeart/2005/8/layout/hList1"/>
    <dgm:cxn modelId="{92EE41B8-398C-4A21-B787-ECFD37DF33C7}" type="presParOf" srcId="{7C08124A-5DAF-4E39-B6C4-EF8DC0D888F0}" destId="{3C85550F-895B-409D-B830-2077CAF6D187}" srcOrd="4" destOrd="0" presId="urn:microsoft.com/office/officeart/2005/8/layout/hList1"/>
    <dgm:cxn modelId="{CE401F07-E608-4309-90D8-E1FF854AC54D}" type="presParOf" srcId="{3C85550F-895B-409D-B830-2077CAF6D187}" destId="{0B3689E9-981C-4773-A361-439A45678CE8}" srcOrd="0" destOrd="0" presId="urn:microsoft.com/office/officeart/2005/8/layout/hList1"/>
    <dgm:cxn modelId="{E833C4D6-DEFC-47F8-A743-9C3FEB6C24C8}" type="presParOf" srcId="{3C85550F-895B-409D-B830-2077CAF6D187}" destId="{1E82BC35-14E1-4D5C-B59B-1687821861E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C6388-C7FC-4187-8AFA-E8D67D707F67}"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ZA"/>
        </a:p>
      </dgm:t>
    </dgm:pt>
    <dgm:pt modelId="{03595EFD-7CEA-461E-BC12-6A194B368C00}">
      <dgm:prSet phldrT="[Text]" custT="1"/>
      <dgm:spPr/>
      <dgm:t>
        <a:bodyPr/>
        <a:lstStyle/>
        <a:p>
          <a:r>
            <a:rPr lang="lt-LT" sz="2000" b="1" dirty="0" smtClean="0">
              <a:effectLst>
                <a:outerShdw blurRad="38100" dist="38100" dir="2700000" algn="tl">
                  <a:srgbClr val="000000">
                    <a:alpha val="43137"/>
                  </a:srgbClr>
                </a:outerShdw>
              </a:effectLst>
            </a:rPr>
            <a:t>Maksimaliai padidinkite duomenų fiksavimą</a:t>
          </a:r>
          <a:endParaRPr lang="en-ZA" sz="2000" b="1" dirty="0">
            <a:effectLst>
              <a:outerShdw blurRad="38100" dist="38100" dir="2700000" algn="tl">
                <a:srgbClr val="000000">
                  <a:alpha val="43137"/>
                </a:srgbClr>
              </a:outerShdw>
            </a:effectLst>
          </a:endParaRPr>
        </a:p>
      </dgm:t>
    </dgm:pt>
    <dgm:pt modelId="{22152D6C-AD90-4024-BF7B-CF44BD56A646}" type="parTrans" cxnId="{380E3D77-6DB2-4158-9DB3-E2CDB7F88939}">
      <dgm:prSet/>
      <dgm:spPr/>
      <dgm:t>
        <a:bodyPr/>
        <a:lstStyle/>
        <a:p>
          <a:endParaRPr lang="en-ZA" sz="2000"/>
        </a:p>
      </dgm:t>
    </dgm:pt>
    <dgm:pt modelId="{65924F63-4DED-4350-97A2-D91A93E4B28F}" type="sibTrans" cxnId="{380E3D77-6DB2-4158-9DB3-E2CDB7F88939}">
      <dgm:prSet/>
      <dgm:spPr/>
      <dgm:t>
        <a:bodyPr/>
        <a:lstStyle/>
        <a:p>
          <a:endParaRPr lang="en-ZA" sz="2000"/>
        </a:p>
      </dgm:t>
    </dgm:pt>
    <dgm:pt modelId="{40D933CB-DF17-443F-9C22-A8076928F615}">
      <dgm:prSet phldrT="[Text]" custT="1"/>
      <dgm:spPr/>
      <dgm:t>
        <a:bodyPr/>
        <a:lstStyle/>
        <a:p>
          <a:r>
            <a:rPr lang="lt-LT" sz="2000" b="1" dirty="0" smtClean="0">
              <a:solidFill>
                <a:srgbClr val="000000"/>
              </a:solidFill>
            </a:rPr>
            <a:t>Padarykite CRM programinę įrangą lengvai naudojamą. </a:t>
          </a:r>
          <a:r>
            <a:rPr lang="lt-LT" sz="2000" b="0" dirty="0" smtClean="0">
              <a:solidFill>
                <a:srgbClr val="000000"/>
              </a:solidFill>
            </a:rPr>
            <a:t>Sužinokite, ko kiekvienas skyrius iš tikrųjų nori, kad CRM darytų, ir pritaikykite jį tinkinti.</a:t>
          </a:r>
          <a:endParaRPr lang="en-ZA" sz="2000" b="0" dirty="0">
            <a:solidFill>
              <a:srgbClr val="000000"/>
            </a:solidFill>
          </a:endParaRPr>
        </a:p>
      </dgm:t>
    </dgm:pt>
    <dgm:pt modelId="{806F29A2-F206-41C1-AD97-6FFD63EB883A}" type="parTrans" cxnId="{D8881853-3C3E-46A1-AC72-62E280DC7AFE}">
      <dgm:prSet/>
      <dgm:spPr/>
      <dgm:t>
        <a:bodyPr/>
        <a:lstStyle/>
        <a:p>
          <a:endParaRPr lang="en-ZA" sz="2000"/>
        </a:p>
      </dgm:t>
    </dgm:pt>
    <dgm:pt modelId="{680FF979-5E6B-49EE-89E7-4E5465A7C5A4}" type="sibTrans" cxnId="{D8881853-3C3E-46A1-AC72-62E280DC7AFE}">
      <dgm:prSet/>
      <dgm:spPr/>
      <dgm:t>
        <a:bodyPr/>
        <a:lstStyle/>
        <a:p>
          <a:endParaRPr lang="en-ZA" sz="2000"/>
        </a:p>
      </dgm:t>
    </dgm:pt>
    <dgm:pt modelId="{4C7E3403-79D1-494C-ADFF-40C82FCD5820}">
      <dgm:prSet custT="1"/>
      <dgm:spPr/>
      <dgm:t>
        <a:bodyPr/>
        <a:lstStyle/>
        <a:p>
          <a:r>
            <a:rPr lang="lt-LT" sz="2000" b="1" dirty="0" smtClean="0">
              <a:effectLst>
                <a:outerShdw blurRad="38100" dist="38100" dir="2700000" algn="tl">
                  <a:srgbClr val="000000">
                    <a:alpha val="43137"/>
                  </a:srgbClr>
                </a:outerShdw>
              </a:effectLst>
            </a:rPr>
            <a:t>Užtikrinkite duomenų kokybę</a:t>
          </a:r>
          <a:endParaRPr lang="en-ZA" sz="2000" b="1" dirty="0">
            <a:effectLst>
              <a:outerShdw blurRad="38100" dist="38100" dir="2700000" algn="tl">
                <a:srgbClr val="000000">
                  <a:alpha val="43137"/>
                </a:srgbClr>
              </a:outerShdw>
            </a:effectLst>
          </a:endParaRPr>
        </a:p>
      </dgm:t>
    </dgm:pt>
    <dgm:pt modelId="{8FAB2397-29BB-4A57-B507-AC10F900A7C7}" type="parTrans" cxnId="{ED804FC6-0C27-47C4-ADC8-0FAC96533CE8}">
      <dgm:prSet/>
      <dgm:spPr/>
      <dgm:t>
        <a:bodyPr/>
        <a:lstStyle/>
        <a:p>
          <a:endParaRPr lang="en-ZA" sz="2000"/>
        </a:p>
      </dgm:t>
    </dgm:pt>
    <dgm:pt modelId="{CE0DFC12-17D0-40C9-BAED-F4B7B186CD11}" type="sibTrans" cxnId="{ED804FC6-0C27-47C4-ADC8-0FAC96533CE8}">
      <dgm:prSet/>
      <dgm:spPr/>
      <dgm:t>
        <a:bodyPr/>
        <a:lstStyle/>
        <a:p>
          <a:endParaRPr lang="en-ZA" sz="2000"/>
        </a:p>
      </dgm:t>
    </dgm:pt>
    <dgm:pt modelId="{4F5815D4-C648-425B-9615-FE87F483969E}">
      <dgm:prSet custT="1"/>
      <dgm:spPr/>
      <dgm:t>
        <a:bodyPr/>
        <a:lstStyle/>
        <a:p>
          <a:r>
            <a:rPr lang="lt-LT" sz="2000" b="1" dirty="0" smtClean="0">
              <a:solidFill>
                <a:srgbClr val="000000"/>
              </a:solidFill>
            </a:rPr>
            <a:t>Integruokite kuo daugiau duomenų šaltinių. </a:t>
          </a:r>
          <a:r>
            <a:rPr lang="lt-LT" sz="2000" b="0" dirty="0" smtClean="0">
              <a:solidFill>
                <a:srgbClr val="000000"/>
              </a:solidFill>
            </a:rPr>
            <a:t>Nustatykite kitas klientams skirtas sistemas, kurias galima analizuoti, ypač socialinę žiniasklaidą.</a:t>
          </a:r>
          <a:r>
            <a:rPr lang="lt-LT" sz="2000" b="1" dirty="0" smtClean="0">
              <a:solidFill>
                <a:srgbClr val="000000"/>
              </a:solidFill>
            </a:rPr>
            <a:t>
Atnaujinkite. </a:t>
          </a:r>
          <a:r>
            <a:rPr lang="lt-LT" sz="2000" b="0" dirty="0" smtClean="0">
              <a:solidFill>
                <a:srgbClr val="000000"/>
              </a:solidFill>
            </a:rPr>
            <a:t>Turėkite nuoseklų klientų duomenų atnaujinimo ir tvarkymo procesą</a:t>
          </a:r>
          <a:endParaRPr lang="en-ZA" sz="2000" b="0" dirty="0">
            <a:solidFill>
              <a:srgbClr val="000000"/>
            </a:solidFill>
          </a:endParaRPr>
        </a:p>
      </dgm:t>
    </dgm:pt>
    <dgm:pt modelId="{9A0857EF-81F0-4DAA-BB51-B1E01F164331}" type="parTrans" cxnId="{F0BFE713-F870-4CA6-B365-E7636AC76106}">
      <dgm:prSet/>
      <dgm:spPr/>
      <dgm:t>
        <a:bodyPr/>
        <a:lstStyle/>
        <a:p>
          <a:endParaRPr lang="en-ZA" sz="2000"/>
        </a:p>
      </dgm:t>
    </dgm:pt>
    <dgm:pt modelId="{9E88AD0D-BBBA-4826-B302-B46E8D306315}" type="sibTrans" cxnId="{F0BFE713-F870-4CA6-B365-E7636AC76106}">
      <dgm:prSet/>
      <dgm:spPr/>
      <dgm:t>
        <a:bodyPr/>
        <a:lstStyle/>
        <a:p>
          <a:endParaRPr lang="en-ZA" sz="2000"/>
        </a:p>
      </dgm:t>
    </dgm:pt>
    <dgm:pt modelId="{0AE45F90-707C-4505-B409-470CD6BE8FDE}">
      <dgm:prSet custT="1"/>
      <dgm:spPr/>
      <dgm:t>
        <a:bodyPr/>
        <a:lstStyle/>
        <a:p>
          <a:r>
            <a:rPr lang="en-US" sz="2000" b="1" dirty="0" err="1" smtClean="0">
              <a:effectLst>
                <a:outerShdw blurRad="38100" dist="38100" dir="2700000" algn="tl">
                  <a:srgbClr val="000000">
                    <a:alpha val="43137"/>
                  </a:srgbClr>
                </a:outerShdw>
              </a:effectLst>
            </a:rPr>
            <a:t>Išanalizuokite</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duomenis</a:t>
          </a:r>
          <a:endParaRPr lang="en-ZA" sz="2000" b="1" dirty="0">
            <a:effectLst>
              <a:outerShdw blurRad="38100" dist="38100" dir="2700000" algn="tl">
                <a:srgbClr val="000000">
                  <a:alpha val="43137"/>
                </a:srgbClr>
              </a:outerShdw>
            </a:effectLst>
          </a:endParaRPr>
        </a:p>
      </dgm:t>
    </dgm:pt>
    <dgm:pt modelId="{1AFDA3B2-C865-4DDF-989D-F26F1B78ABAD}" type="parTrans" cxnId="{94C2E9F2-F16A-42CA-B3AF-320D0006C11A}">
      <dgm:prSet/>
      <dgm:spPr/>
      <dgm:t>
        <a:bodyPr/>
        <a:lstStyle/>
        <a:p>
          <a:endParaRPr lang="en-ZA" sz="2000"/>
        </a:p>
      </dgm:t>
    </dgm:pt>
    <dgm:pt modelId="{39042B5F-A47B-44B1-9F2B-487DD8A47B0A}" type="sibTrans" cxnId="{94C2E9F2-F16A-42CA-B3AF-320D0006C11A}">
      <dgm:prSet/>
      <dgm:spPr/>
      <dgm:t>
        <a:bodyPr/>
        <a:lstStyle/>
        <a:p>
          <a:endParaRPr lang="en-ZA" sz="2000"/>
        </a:p>
      </dgm:t>
    </dgm:pt>
    <dgm:pt modelId="{25154DC3-BC11-47EF-8EFC-FFE002CADC24}">
      <dgm:prSet custT="1"/>
      <dgm:spPr/>
      <dgm:t>
        <a:bodyPr/>
        <a:lstStyle/>
        <a:p>
          <a:r>
            <a:rPr lang="lt-LT" sz="2000" b="1" dirty="0" smtClean="0">
              <a:solidFill>
                <a:srgbClr val="000000"/>
              </a:solidFill>
            </a:rPr>
            <a:t>Apibrėžkite klausimus, į kuriuos norite gauti atsakymus. </a:t>
          </a:r>
          <a:r>
            <a:rPr lang="lt-LT" sz="2000" b="0" dirty="0" smtClean="0">
              <a:solidFill>
                <a:srgbClr val="000000"/>
              </a:solidFill>
            </a:rPr>
            <a:t>Tada dirbkite atgal, kad nustatytumėte tinkamas analizes.</a:t>
          </a:r>
          <a:endParaRPr lang="en-ZA" sz="2000" b="0" dirty="0">
            <a:solidFill>
              <a:srgbClr val="000000"/>
            </a:solidFill>
          </a:endParaRPr>
        </a:p>
      </dgm:t>
    </dgm:pt>
    <dgm:pt modelId="{7F20482E-48B3-40C4-B1BD-A16BF87A6F7B}" type="parTrans" cxnId="{CE967366-DB70-4994-97B1-B8F3C6B31D27}">
      <dgm:prSet/>
      <dgm:spPr/>
      <dgm:t>
        <a:bodyPr/>
        <a:lstStyle/>
        <a:p>
          <a:endParaRPr lang="en-ZA" sz="2000"/>
        </a:p>
      </dgm:t>
    </dgm:pt>
    <dgm:pt modelId="{F0DD6AD6-2915-42D2-AE67-D5B051DDE7B1}" type="sibTrans" cxnId="{CE967366-DB70-4994-97B1-B8F3C6B31D27}">
      <dgm:prSet/>
      <dgm:spPr/>
      <dgm:t>
        <a:bodyPr/>
        <a:lstStyle/>
        <a:p>
          <a:endParaRPr lang="en-ZA" sz="2000"/>
        </a:p>
      </dgm:t>
    </dgm:pt>
    <dgm:pt modelId="{3B286694-DD9C-48FF-8624-6AB001D3E9FE}" type="pres">
      <dgm:prSet presAssocID="{F11C6388-C7FC-4187-8AFA-E8D67D707F67}" presName="Name0" presStyleCnt="0">
        <dgm:presLayoutVars>
          <dgm:dir/>
          <dgm:animLvl val="lvl"/>
          <dgm:resizeHandles val="exact"/>
        </dgm:presLayoutVars>
      </dgm:prSet>
      <dgm:spPr/>
      <dgm:t>
        <a:bodyPr/>
        <a:lstStyle/>
        <a:p>
          <a:endParaRPr lang="en-US"/>
        </a:p>
      </dgm:t>
    </dgm:pt>
    <dgm:pt modelId="{D35A1252-C2B2-40D5-85A8-02D7BDB9C029}" type="pres">
      <dgm:prSet presAssocID="{03595EFD-7CEA-461E-BC12-6A194B368C00}" presName="composite" presStyleCnt="0"/>
      <dgm:spPr/>
    </dgm:pt>
    <dgm:pt modelId="{F65BACE1-F1FF-41AE-92E3-BB4FA0BB262B}" type="pres">
      <dgm:prSet presAssocID="{03595EFD-7CEA-461E-BC12-6A194B368C00}" presName="parTx" presStyleLbl="node1" presStyleIdx="0" presStyleCnt="3">
        <dgm:presLayoutVars>
          <dgm:chMax val="0"/>
          <dgm:chPref val="0"/>
          <dgm:bulletEnabled val="1"/>
        </dgm:presLayoutVars>
      </dgm:prSet>
      <dgm:spPr/>
      <dgm:t>
        <a:bodyPr/>
        <a:lstStyle/>
        <a:p>
          <a:endParaRPr lang="en-US"/>
        </a:p>
      </dgm:t>
    </dgm:pt>
    <dgm:pt modelId="{BE24EFFD-7FDB-4667-BDE5-F8B9C9420A36}" type="pres">
      <dgm:prSet presAssocID="{03595EFD-7CEA-461E-BC12-6A194B368C00}" presName="desTx" presStyleLbl="revTx" presStyleIdx="0" presStyleCnt="3">
        <dgm:presLayoutVars>
          <dgm:bulletEnabled val="1"/>
        </dgm:presLayoutVars>
      </dgm:prSet>
      <dgm:spPr/>
      <dgm:t>
        <a:bodyPr/>
        <a:lstStyle/>
        <a:p>
          <a:endParaRPr lang="en-US"/>
        </a:p>
      </dgm:t>
    </dgm:pt>
    <dgm:pt modelId="{48972D8C-6E3C-44D7-9BB3-546B27D6F406}" type="pres">
      <dgm:prSet presAssocID="{65924F63-4DED-4350-97A2-D91A93E4B28F}" presName="space" presStyleCnt="0"/>
      <dgm:spPr/>
    </dgm:pt>
    <dgm:pt modelId="{A5005A47-0EA8-4396-AD15-2CDDC390D8E8}" type="pres">
      <dgm:prSet presAssocID="{4C7E3403-79D1-494C-ADFF-40C82FCD5820}" presName="composite" presStyleCnt="0"/>
      <dgm:spPr/>
    </dgm:pt>
    <dgm:pt modelId="{1403170B-10D0-4024-A68B-B80202EB6CC6}" type="pres">
      <dgm:prSet presAssocID="{4C7E3403-79D1-494C-ADFF-40C82FCD5820}" presName="parTx" presStyleLbl="node1" presStyleIdx="1" presStyleCnt="3">
        <dgm:presLayoutVars>
          <dgm:chMax val="0"/>
          <dgm:chPref val="0"/>
          <dgm:bulletEnabled val="1"/>
        </dgm:presLayoutVars>
      </dgm:prSet>
      <dgm:spPr/>
      <dgm:t>
        <a:bodyPr/>
        <a:lstStyle/>
        <a:p>
          <a:endParaRPr lang="en-US"/>
        </a:p>
      </dgm:t>
    </dgm:pt>
    <dgm:pt modelId="{921737F3-1B00-40BC-8610-5B5C255313F0}" type="pres">
      <dgm:prSet presAssocID="{4C7E3403-79D1-494C-ADFF-40C82FCD5820}" presName="desTx" presStyleLbl="revTx" presStyleIdx="1" presStyleCnt="3">
        <dgm:presLayoutVars>
          <dgm:bulletEnabled val="1"/>
        </dgm:presLayoutVars>
      </dgm:prSet>
      <dgm:spPr/>
      <dgm:t>
        <a:bodyPr/>
        <a:lstStyle/>
        <a:p>
          <a:endParaRPr lang="en-US"/>
        </a:p>
      </dgm:t>
    </dgm:pt>
    <dgm:pt modelId="{3CB93F7B-5060-4279-B753-D1E98E262A03}" type="pres">
      <dgm:prSet presAssocID="{CE0DFC12-17D0-40C9-BAED-F4B7B186CD11}" presName="space" presStyleCnt="0"/>
      <dgm:spPr/>
    </dgm:pt>
    <dgm:pt modelId="{51F9ABD0-F62D-4E4C-96DF-65E6A3EC2B58}" type="pres">
      <dgm:prSet presAssocID="{0AE45F90-707C-4505-B409-470CD6BE8FDE}" presName="composite" presStyleCnt="0"/>
      <dgm:spPr/>
    </dgm:pt>
    <dgm:pt modelId="{EF08BAB7-719C-4AA5-A79C-D8C02D90A9E2}" type="pres">
      <dgm:prSet presAssocID="{0AE45F90-707C-4505-B409-470CD6BE8FDE}" presName="parTx" presStyleLbl="node1" presStyleIdx="2" presStyleCnt="3">
        <dgm:presLayoutVars>
          <dgm:chMax val="0"/>
          <dgm:chPref val="0"/>
          <dgm:bulletEnabled val="1"/>
        </dgm:presLayoutVars>
      </dgm:prSet>
      <dgm:spPr/>
      <dgm:t>
        <a:bodyPr/>
        <a:lstStyle/>
        <a:p>
          <a:endParaRPr lang="en-US"/>
        </a:p>
      </dgm:t>
    </dgm:pt>
    <dgm:pt modelId="{CA14E18A-2938-40C5-A68B-E7A6ABF16CBB}" type="pres">
      <dgm:prSet presAssocID="{0AE45F90-707C-4505-B409-470CD6BE8FDE}" presName="desTx" presStyleLbl="revTx" presStyleIdx="2" presStyleCnt="3">
        <dgm:presLayoutVars>
          <dgm:bulletEnabled val="1"/>
        </dgm:presLayoutVars>
      </dgm:prSet>
      <dgm:spPr/>
      <dgm:t>
        <a:bodyPr/>
        <a:lstStyle/>
        <a:p>
          <a:endParaRPr lang="en-US"/>
        </a:p>
      </dgm:t>
    </dgm:pt>
  </dgm:ptLst>
  <dgm:cxnLst>
    <dgm:cxn modelId="{D3D2E1B6-A22F-4BBD-A4C4-8F19EB9EEC83}" type="presOf" srcId="{25154DC3-BC11-47EF-8EFC-FFE002CADC24}" destId="{CA14E18A-2938-40C5-A68B-E7A6ABF16CBB}" srcOrd="0" destOrd="0" presId="urn:microsoft.com/office/officeart/2005/8/layout/chevron1"/>
    <dgm:cxn modelId="{36F488F6-DDCE-49FB-896A-ABCF93A91685}" type="presOf" srcId="{03595EFD-7CEA-461E-BC12-6A194B368C00}" destId="{F65BACE1-F1FF-41AE-92E3-BB4FA0BB262B}" srcOrd="0" destOrd="0" presId="urn:microsoft.com/office/officeart/2005/8/layout/chevron1"/>
    <dgm:cxn modelId="{3D6BC115-0A81-4B3D-B8E8-0C3D58DD6CBF}" type="presOf" srcId="{40D933CB-DF17-443F-9C22-A8076928F615}" destId="{BE24EFFD-7FDB-4667-BDE5-F8B9C9420A36}" srcOrd="0" destOrd="0" presId="urn:microsoft.com/office/officeart/2005/8/layout/chevron1"/>
    <dgm:cxn modelId="{273589D0-42E3-4F75-B802-85FAA773507A}" type="presOf" srcId="{4C7E3403-79D1-494C-ADFF-40C82FCD5820}" destId="{1403170B-10D0-4024-A68B-B80202EB6CC6}" srcOrd="0" destOrd="0" presId="urn:microsoft.com/office/officeart/2005/8/layout/chevron1"/>
    <dgm:cxn modelId="{EF359242-EC00-4F83-AAE5-6AD9CD3D6581}" type="presOf" srcId="{0AE45F90-707C-4505-B409-470CD6BE8FDE}" destId="{EF08BAB7-719C-4AA5-A79C-D8C02D90A9E2}" srcOrd="0" destOrd="0" presId="urn:microsoft.com/office/officeart/2005/8/layout/chevron1"/>
    <dgm:cxn modelId="{D8881853-3C3E-46A1-AC72-62E280DC7AFE}" srcId="{03595EFD-7CEA-461E-BC12-6A194B368C00}" destId="{40D933CB-DF17-443F-9C22-A8076928F615}" srcOrd="0" destOrd="0" parTransId="{806F29A2-F206-41C1-AD97-6FFD63EB883A}" sibTransId="{680FF979-5E6B-49EE-89E7-4E5465A7C5A4}"/>
    <dgm:cxn modelId="{94C2E9F2-F16A-42CA-B3AF-320D0006C11A}" srcId="{F11C6388-C7FC-4187-8AFA-E8D67D707F67}" destId="{0AE45F90-707C-4505-B409-470CD6BE8FDE}" srcOrd="2" destOrd="0" parTransId="{1AFDA3B2-C865-4DDF-989D-F26F1B78ABAD}" sibTransId="{39042B5F-A47B-44B1-9F2B-487DD8A47B0A}"/>
    <dgm:cxn modelId="{0DF1C472-B121-4EE9-A337-51D8F22127AC}" type="presOf" srcId="{4F5815D4-C648-425B-9615-FE87F483969E}" destId="{921737F3-1B00-40BC-8610-5B5C255313F0}" srcOrd="0" destOrd="0" presId="urn:microsoft.com/office/officeart/2005/8/layout/chevron1"/>
    <dgm:cxn modelId="{C5E41988-B69A-43BE-9399-7ED6E0858F5C}" type="presOf" srcId="{F11C6388-C7FC-4187-8AFA-E8D67D707F67}" destId="{3B286694-DD9C-48FF-8624-6AB001D3E9FE}" srcOrd="0" destOrd="0" presId="urn:microsoft.com/office/officeart/2005/8/layout/chevron1"/>
    <dgm:cxn modelId="{CE967366-DB70-4994-97B1-B8F3C6B31D27}" srcId="{0AE45F90-707C-4505-B409-470CD6BE8FDE}" destId="{25154DC3-BC11-47EF-8EFC-FFE002CADC24}" srcOrd="0" destOrd="0" parTransId="{7F20482E-48B3-40C4-B1BD-A16BF87A6F7B}" sibTransId="{F0DD6AD6-2915-42D2-AE67-D5B051DDE7B1}"/>
    <dgm:cxn modelId="{ED804FC6-0C27-47C4-ADC8-0FAC96533CE8}" srcId="{F11C6388-C7FC-4187-8AFA-E8D67D707F67}" destId="{4C7E3403-79D1-494C-ADFF-40C82FCD5820}" srcOrd="1" destOrd="0" parTransId="{8FAB2397-29BB-4A57-B507-AC10F900A7C7}" sibTransId="{CE0DFC12-17D0-40C9-BAED-F4B7B186CD11}"/>
    <dgm:cxn modelId="{F0BFE713-F870-4CA6-B365-E7636AC76106}" srcId="{4C7E3403-79D1-494C-ADFF-40C82FCD5820}" destId="{4F5815D4-C648-425B-9615-FE87F483969E}" srcOrd="0" destOrd="0" parTransId="{9A0857EF-81F0-4DAA-BB51-B1E01F164331}" sibTransId="{9E88AD0D-BBBA-4826-B302-B46E8D306315}"/>
    <dgm:cxn modelId="{380E3D77-6DB2-4158-9DB3-E2CDB7F88939}" srcId="{F11C6388-C7FC-4187-8AFA-E8D67D707F67}" destId="{03595EFD-7CEA-461E-BC12-6A194B368C00}" srcOrd="0" destOrd="0" parTransId="{22152D6C-AD90-4024-BF7B-CF44BD56A646}" sibTransId="{65924F63-4DED-4350-97A2-D91A93E4B28F}"/>
    <dgm:cxn modelId="{A5B71CF0-2B37-4763-8C96-6FE2CE3AF805}" type="presParOf" srcId="{3B286694-DD9C-48FF-8624-6AB001D3E9FE}" destId="{D35A1252-C2B2-40D5-85A8-02D7BDB9C029}" srcOrd="0" destOrd="0" presId="urn:microsoft.com/office/officeart/2005/8/layout/chevron1"/>
    <dgm:cxn modelId="{9653A27F-13F8-418C-8029-427E03E88F0B}" type="presParOf" srcId="{D35A1252-C2B2-40D5-85A8-02D7BDB9C029}" destId="{F65BACE1-F1FF-41AE-92E3-BB4FA0BB262B}" srcOrd="0" destOrd="0" presId="urn:microsoft.com/office/officeart/2005/8/layout/chevron1"/>
    <dgm:cxn modelId="{6EF6A373-F451-4F49-A6CF-31E0A01D01D9}" type="presParOf" srcId="{D35A1252-C2B2-40D5-85A8-02D7BDB9C029}" destId="{BE24EFFD-7FDB-4667-BDE5-F8B9C9420A36}" srcOrd="1" destOrd="0" presId="urn:microsoft.com/office/officeart/2005/8/layout/chevron1"/>
    <dgm:cxn modelId="{B9334CA4-D51B-434C-BDD6-3B36A6497DBF}" type="presParOf" srcId="{3B286694-DD9C-48FF-8624-6AB001D3E9FE}" destId="{48972D8C-6E3C-44D7-9BB3-546B27D6F406}" srcOrd="1" destOrd="0" presId="urn:microsoft.com/office/officeart/2005/8/layout/chevron1"/>
    <dgm:cxn modelId="{D4794C16-C019-4A71-B070-F63948018984}" type="presParOf" srcId="{3B286694-DD9C-48FF-8624-6AB001D3E9FE}" destId="{A5005A47-0EA8-4396-AD15-2CDDC390D8E8}" srcOrd="2" destOrd="0" presId="urn:microsoft.com/office/officeart/2005/8/layout/chevron1"/>
    <dgm:cxn modelId="{A81424E0-8F1E-4C99-B537-3C21D7B9F8C1}" type="presParOf" srcId="{A5005A47-0EA8-4396-AD15-2CDDC390D8E8}" destId="{1403170B-10D0-4024-A68B-B80202EB6CC6}" srcOrd="0" destOrd="0" presId="urn:microsoft.com/office/officeart/2005/8/layout/chevron1"/>
    <dgm:cxn modelId="{9902937A-4724-4098-8621-AAD687156680}" type="presParOf" srcId="{A5005A47-0EA8-4396-AD15-2CDDC390D8E8}" destId="{921737F3-1B00-40BC-8610-5B5C255313F0}" srcOrd="1" destOrd="0" presId="urn:microsoft.com/office/officeart/2005/8/layout/chevron1"/>
    <dgm:cxn modelId="{CE187B1D-9897-42CC-AE04-F36F01C64123}" type="presParOf" srcId="{3B286694-DD9C-48FF-8624-6AB001D3E9FE}" destId="{3CB93F7B-5060-4279-B753-D1E98E262A03}" srcOrd="3" destOrd="0" presId="urn:microsoft.com/office/officeart/2005/8/layout/chevron1"/>
    <dgm:cxn modelId="{45618AE0-F944-4819-9308-77B3176DB46C}" type="presParOf" srcId="{3B286694-DD9C-48FF-8624-6AB001D3E9FE}" destId="{51F9ABD0-F62D-4E4C-96DF-65E6A3EC2B58}" srcOrd="4" destOrd="0" presId="urn:microsoft.com/office/officeart/2005/8/layout/chevron1"/>
    <dgm:cxn modelId="{7D0C3F3E-8D30-4335-B7A3-CEFA62F6831D}" type="presParOf" srcId="{51F9ABD0-F62D-4E4C-96DF-65E6A3EC2B58}" destId="{EF08BAB7-719C-4AA5-A79C-D8C02D90A9E2}" srcOrd="0" destOrd="0" presId="urn:microsoft.com/office/officeart/2005/8/layout/chevron1"/>
    <dgm:cxn modelId="{3B8A7BF1-61AF-4FED-B5EF-39DA742469A6}" type="presParOf" srcId="{51F9ABD0-F62D-4E4C-96DF-65E6A3EC2B58}" destId="{CA14E18A-2938-40C5-A68B-E7A6ABF16CBB}"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EEE57E-C291-45E0-AA26-541DDC5EEA69}"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ZA"/>
        </a:p>
      </dgm:t>
    </dgm:pt>
    <dgm:pt modelId="{81AAC45F-5910-40EE-81B7-E1F4D7FB2A54}">
      <dgm:prSet phldrT="[Text]" custT="1"/>
      <dgm:spPr/>
      <dgm:t>
        <a:bodyPr/>
        <a:lstStyle/>
        <a:p>
          <a:r>
            <a:rPr lang="lt-LT" sz="2400" dirty="0" smtClean="0">
              <a:solidFill>
                <a:srgbClr val="000000"/>
              </a:solidFill>
            </a:rPr>
            <a:t>Valdykite skambučių kiekį</a:t>
          </a:r>
          <a:endParaRPr lang="en-ZA" sz="2400" dirty="0">
            <a:solidFill>
              <a:srgbClr val="000000"/>
            </a:solidFill>
          </a:endParaRPr>
        </a:p>
      </dgm:t>
    </dgm:pt>
    <dgm:pt modelId="{AC067AA3-7395-4106-8406-B23AA53D4CA4}" type="parTrans" cxnId="{DCE01411-778D-481F-97A9-6FA3994441FB}">
      <dgm:prSet/>
      <dgm:spPr/>
      <dgm:t>
        <a:bodyPr/>
        <a:lstStyle/>
        <a:p>
          <a:endParaRPr lang="en-ZA"/>
        </a:p>
      </dgm:t>
    </dgm:pt>
    <dgm:pt modelId="{722E11D2-B045-416E-A7A4-CE221C0D26C2}" type="sibTrans" cxnId="{DCE01411-778D-481F-97A9-6FA3994441FB}">
      <dgm:prSet/>
      <dgm:spPr/>
      <dgm:t>
        <a:bodyPr/>
        <a:lstStyle/>
        <a:p>
          <a:endParaRPr lang="en-ZA"/>
        </a:p>
      </dgm:t>
    </dgm:pt>
    <dgm:pt modelId="{5E7EC915-8DF6-462C-87FD-AD03CEDAF120}">
      <dgm:prSet custT="1"/>
      <dgm:spPr/>
      <dgm:t>
        <a:bodyPr/>
        <a:lstStyle/>
        <a:p>
          <a:r>
            <a:rPr lang="lt-LT" sz="2400" dirty="0" smtClean="0">
              <a:solidFill>
                <a:srgbClr val="000000"/>
              </a:solidFill>
            </a:rPr>
            <a:t>Gaukite klientų įžvalgų</a:t>
          </a:r>
          <a:endParaRPr lang="en-ZA" sz="2400" dirty="0">
            <a:solidFill>
              <a:srgbClr val="000000"/>
            </a:solidFill>
          </a:endParaRPr>
        </a:p>
      </dgm:t>
    </dgm:pt>
    <dgm:pt modelId="{E64E45BC-EC13-4471-B227-A1732C17FA1E}" type="parTrans" cxnId="{4BD98DA0-A708-4CE9-B3A9-8A0F4C5BB28C}">
      <dgm:prSet/>
      <dgm:spPr/>
      <dgm:t>
        <a:bodyPr/>
        <a:lstStyle/>
        <a:p>
          <a:endParaRPr lang="en-ZA"/>
        </a:p>
      </dgm:t>
    </dgm:pt>
    <dgm:pt modelId="{B1BC33A8-A3BA-459D-9F3D-2D14D03D0CDB}" type="sibTrans" cxnId="{4BD98DA0-A708-4CE9-B3A9-8A0F4C5BB28C}">
      <dgm:prSet/>
      <dgm:spPr/>
      <dgm:t>
        <a:bodyPr/>
        <a:lstStyle/>
        <a:p>
          <a:endParaRPr lang="en-ZA"/>
        </a:p>
      </dgm:t>
    </dgm:pt>
    <dgm:pt modelId="{43D36CB4-7805-45B5-8FB2-B69989407AFA}">
      <dgm:prSet custT="1"/>
      <dgm:spPr/>
      <dgm:t>
        <a:bodyPr/>
        <a:lstStyle/>
        <a:p>
          <a:r>
            <a:rPr lang="lt-LT" sz="2400" dirty="0" smtClean="0">
              <a:solidFill>
                <a:srgbClr val="000000"/>
              </a:solidFill>
            </a:rPr>
            <a:t>Nustatykite korekcijos galimybes ir (arba) įgūdžių lavinimo poreikį</a:t>
          </a:r>
          <a:endParaRPr lang="en-ZA" sz="2400" dirty="0">
            <a:solidFill>
              <a:srgbClr val="000000"/>
            </a:solidFill>
          </a:endParaRPr>
        </a:p>
      </dgm:t>
    </dgm:pt>
    <dgm:pt modelId="{63986A54-99BD-46BE-9AF2-47180EF8F888}" type="parTrans" cxnId="{FA4B5CFD-0024-4ACD-AE77-333D59D386DB}">
      <dgm:prSet/>
      <dgm:spPr/>
      <dgm:t>
        <a:bodyPr/>
        <a:lstStyle/>
        <a:p>
          <a:endParaRPr lang="en-ZA"/>
        </a:p>
      </dgm:t>
    </dgm:pt>
    <dgm:pt modelId="{188FE612-6DBF-421B-897E-9081B991E6EF}" type="sibTrans" cxnId="{FA4B5CFD-0024-4ACD-AE77-333D59D386DB}">
      <dgm:prSet/>
      <dgm:spPr/>
      <dgm:t>
        <a:bodyPr/>
        <a:lstStyle/>
        <a:p>
          <a:endParaRPr lang="en-ZA"/>
        </a:p>
      </dgm:t>
    </dgm:pt>
    <dgm:pt modelId="{7167D6D3-3723-4F6D-BA89-64D2D4FACF2C}">
      <dgm:prSet custT="1"/>
      <dgm:spPr/>
      <dgm:t>
        <a:bodyPr/>
        <a:lstStyle/>
        <a:p>
          <a:r>
            <a:rPr lang="lt-LT" sz="2400" dirty="0" smtClean="0">
              <a:solidFill>
                <a:srgbClr val="000000"/>
              </a:solidFill>
            </a:rPr>
            <a:t>Pripažinkite geriausius vykdytojus</a:t>
          </a:r>
          <a:endParaRPr lang="en-ZA" sz="2400" dirty="0">
            <a:solidFill>
              <a:srgbClr val="000000"/>
            </a:solidFill>
          </a:endParaRPr>
        </a:p>
      </dgm:t>
    </dgm:pt>
    <dgm:pt modelId="{9E11AE57-2EA4-40A1-B5F3-AF5F413BF18D}" type="parTrans" cxnId="{4D25FCF6-4804-4382-B798-D7B7C5EE626F}">
      <dgm:prSet/>
      <dgm:spPr/>
      <dgm:t>
        <a:bodyPr/>
        <a:lstStyle/>
        <a:p>
          <a:endParaRPr lang="en-ZA"/>
        </a:p>
      </dgm:t>
    </dgm:pt>
    <dgm:pt modelId="{97EB9398-5AD5-4459-AD8A-EB7364B97509}" type="sibTrans" cxnId="{4D25FCF6-4804-4382-B798-D7B7C5EE626F}">
      <dgm:prSet/>
      <dgm:spPr/>
      <dgm:t>
        <a:bodyPr/>
        <a:lstStyle/>
        <a:p>
          <a:endParaRPr lang="en-ZA"/>
        </a:p>
      </dgm:t>
    </dgm:pt>
    <dgm:pt modelId="{98E3CE97-D7EE-4945-AC6E-0FE01317BA0F}" type="pres">
      <dgm:prSet presAssocID="{39EEE57E-C291-45E0-AA26-541DDC5EEA69}" presName="Name0" presStyleCnt="0">
        <dgm:presLayoutVars>
          <dgm:dir/>
          <dgm:resizeHandles val="exact"/>
        </dgm:presLayoutVars>
      </dgm:prSet>
      <dgm:spPr/>
      <dgm:t>
        <a:bodyPr/>
        <a:lstStyle/>
        <a:p>
          <a:endParaRPr lang="en-US"/>
        </a:p>
      </dgm:t>
    </dgm:pt>
    <dgm:pt modelId="{4A0B53F1-7698-4E2B-9DD7-E2267AF8DE47}" type="pres">
      <dgm:prSet presAssocID="{81AAC45F-5910-40EE-81B7-E1F4D7FB2A54}" presName="Name5" presStyleLbl="vennNode1" presStyleIdx="0" presStyleCnt="4">
        <dgm:presLayoutVars>
          <dgm:bulletEnabled val="1"/>
        </dgm:presLayoutVars>
      </dgm:prSet>
      <dgm:spPr/>
      <dgm:t>
        <a:bodyPr/>
        <a:lstStyle/>
        <a:p>
          <a:endParaRPr lang="en-US"/>
        </a:p>
      </dgm:t>
    </dgm:pt>
    <dgm:pt modelId="{C08BDD5D-2E3F-42C1-8BEC-2445D3B0A33D}" type="pres">
      <dgm:prSet presAssocID="{722E11D2-B045-416E-A7A4-CE221C0D26C2}" presName="space" presStyleCnt="0"/>
      <dgm:spPr/>
    </dgm:pt>
    <dgm:pt modelId="{7EE0428B-E237-491A-95B4-BE569D51A779}" type="pres">
      <dgm:prSet presAssocID="{5E7EC915-8DF6-462C-87FD-AD03CEDAF120}" presName="Name5" presStyleLbl="vennNode1" presStyleIdx="1" presStyleCnt="4">
        <dgm:presLayoutVars>
          <dgm:bulletEnabled val="1"/>
        </dgm:presLayoutVars>
      </dgm:prSet>
      <dgm:spPr/>
      <dgm:t>
        <a:bodyPr/>
        <a:lstStyle/>
        <a:p>
          <a:endParaRPr lang="en-US"/>
        </a:p>
      </dgm:t>
    </dgm:pt>
    <dgm:pt modelId="{EB9F49DF-AF61-4065-B086-408795D75EFF}" type="pres">
      <dgm:prSet presAssocID="{B1BC33A8-A3BA-459D-9F3D-2D14D03D0CDB}" presName="space" presStyleCnt="0"/>
      <dgm:spPr/>
    </dgm:pt>
    <dgm:pt modelId="{9B2DD8FE-1DDB-462C-8737-608E21F56437}" type="pres">
      <dgm:prSet presAssocID="{43D36CB4-7805-45B5-8FB2-B69989407AFA}" presName="Name5" presStyleLbl="vennNode1" presStyleIdx="2" presStyleCnt="4">
        <dgm:presLayoutVars>
          <dgm:bulletEnabled val="1"/>
        </dgm:presLayoutVars>
      </dgm:prSet>
      <dgm:spPr/>
      <dgm:t>
        <a:bodyPr/>
        <a:lstStyle/>
        <a:p>
          <a:endParaRPr lang="en-US"/>
        </a:p>
      </dgm:t>
    </dgm:pt>
    <dgm:pt modelId="{12253391-6687-48A2-BAF2-46411A4D11DC}" type="pres">
      <dgm:prSet presAssocID="{188FE612-6DBF-421B-897E-9081B991E6EF}" presName="space" presStyleCnt="0"/>
      <dgm:spPr/>
    </dgm:pt>
    <dgm:pt modelId="{A24BBED0-BA74-49F2-9829-9D53F3D59B1E}" type="pres">
      <dgm:prSet presAssocID="{7167D6D3-3723-4F6D-BA89-64D2D4FACF2C}" presName="Name5" presStyleLbl="vennNode1" presStyleIdx="3" presStyleCnt="4">
        <dgm:presLayoutVars>
          <dgm:bulletEnabled val="1"/>
        </dgm:presLayoutVars>
      </dgm:prSet>
      <dgm:spPr/>
      <dgm:t>
        <a:bodyPr/>
        <a:lstStyle/>
        <a:p>
          <a:endParaRPr lang="en-US"/>
        </a:p>
      </dgm:t>
    </dgm:pt>
  </dgm:ptLst>
  <dgm:cxnLst>
    <dgm:cxn modelId="{4BD98DA0-A708-4CE9-B3A9-8A0F4C5BB28C}" srcId="{39EEE57E-C291-45E0-AA26-541DDC5EEA69}" destId="{5E7EC915-8DF6-462C-87FD-AD03CEDAF120}" srcOrd="1" destOrd="0" parTransId="{E64E45BC-EC13-4471-B227-A1732C17FA1E}" sibTransId="{B1BC33A8-A3BA-459D-9F3D-2D14D03D0CDB}"/>
    <dgm:cxn modelId="{4D25FCF6-4804-4382-B798-D7B7C5EE626F}" srcId="{39EEE57E-C291-45E0-AA26-541DDC5EEA69}" destId="{7167D6D3-3723-4F6D-BA89-64D2D4FACF2C}" srcOrd="3" destOrd="0" parTransId="{9E11AE57-2EA4-40A1-B5F3-AF5F413BF18D}" sibTransId="{97EB9398-5AD5-4459-AD8A-EB7364B97509}"/>
    <dgm:cxn modelId="{4FEC3EB4-31B7-450A-A7F9-240DE1441803}" type="presOf" srcId="{81AAC45F-5910-40EE-81B7-E1F4D7FB2A54}" destId="{4A0B53F1-7698-4E2B-9DD7-E2267AF8DE47}" srcOrd="0" destOrd="0" presId="urn:microsoft.com/office/officeart/2005/8/layout/venn3"/>
    <dgm:cxn modelId="{8C1B4913-45D2-499F-BE05-00B6A61E801A}" type="presOf" srcId="{43D36CB4-7805-45B5-8FB2-B69989407AFA}" destId="{9B2DD8FE-1DDB-462C-8737-608E21F56437}" srcOrd="0" destOrd="0" presId="urn:microsoft.com/office/officeart/2005/8/layout/venn3"/>
    <dgm:cxn modelId="{865F9ACF-71F6-4759-918A-4BE5019F01F5}" type="presOf" srcId="{5E7EC915-8DF6-462C-87FD-AD03CEDAF120}" destId="{7EE0428B-E237-491A-95B4-BE569D51A779}" srcOrd="0" destOrd="0" presId="urn:microsoft.com/office/officeart/2005/8/layout/venn3"/>
    <dgm:cxn modelId="{6E2DCDA2-B984-4301-A054-813D34448479}" type="presOf" srcId="{39EEE57E-C291-45E0-AA26-541DDC5EEA69}" destId="{98E3CE97-D7EE-4945-AC6E-0FE01317BA0F}" srcOrd="0" destOrd="0" presId="urn:microsoft.com/office/officeart/2005/8/layout/venn3"/>
    <dgm:cxn modelId="{8FE12758-8EDD-47B2-A839-7210C4346F66}" type="presOf" srcId="{7167D6D3-3723-4F6D-BA89-64D2D4FACF2C}" destId="{A24BBED0-BA74-49F2-9829-9D53F3D59B1E}" srcOrd="0" destOrd="0" presId="urn:microsoft.com/office/officeart/2005/8/layout/venn3"/>
    <dgm:cxn modelId="{FA4B5CFD-0024-4ACD-AE77-333D59D386DB}" srcId="{39EEE57E-C291-45E0-AA26-541DDC5EEA69}" destId="{43D36CB4-7805-45B5-8FB2-B69989407AFA}" srcOrd="2" destOrd="0" parTransId="{63986A54-99BD-46BE-9AF2-47180EF8F888}" sibTransId="{188FE612-6DBF-421B-897E-9081B991E6EF}"/>
    <dgm:cxn modelId="{DCE01411-778D-481F-97A9-6FA3994441FB}" srcId="{39EEE57E-C291-45E0-AA26-541DDC5EEA69}" destId="{81AAC45F-5910-40EE-81B7-E1F4D7FB2A54}" srcOrd="0" destOrd="0" parTransId="{AC067AA3-7395-4106-8406-B23AA53D4CA4}" sibTransId="{722E11D2-B045-416E-A7A4-CE221C0D26C2}"/>
    <dgm:cxn modelId="{08C669F8-0334-482D-9C61-CA1FEB188772}" type="presParOf" srcId="{98E3CE97-D7EE-4945-AC6E-0FE01317BA0F}" destId="{4A0B53F1-7698-4E2B-9DD7-E2267AF8DE47}" srcOrd="0" destOrd="0" presId="urn:microsoft.com/office/officeart/2005/8/layout/venn3"/>
    <dgm:cxn modelId="{43351024-8186-418C-8776-DC8ED2161377}" type="presParOf" srcId="{98E3CE97-D7EE-4945-AC6E-0FE01317BA0F}" destId="{C08BDD5D-2E3F-42C1-8BEC-2445D3B0A33D}" srcOrd="1" destOrd="0" presId="urn:microsoft.com/office/officeart/2005/8/layout/venn3"/>
    <dgm:cxn modelId="{C73212BC-7C02-4512-83CA-BCC8F4D0D688}" type="presParOf" srcId="{98E3CE97-D7EE-4945-AC6E-0FE01317BA0F}" destId="{7EE0428B-E237-491A-95B4-BE569D51A779}" srcOrd="2" destOrd="0" presId="urn:microsoft.com/office/officeart/2005/8/layout/venn3"/>
    <dgm:cxn modelId="{4A0E6C2C-5CC4-40E5-B66F-3D8CE96D42C9}" type="presParOf" srcId="{98E3CE97-D7EE-4945-AC6E-0FE01317BA0F}" destId="{EB9F49DF-AF61-4065-B086-408795D75EFF}" srcOrd="3" destOrd="0" presId="urn:microsoft.com/office/officeart/2005/8/layout/venn3"/>
    <dgm:cxn modelId="{64204E04-AD8E-4542-BB7E-7E19C9ECD606}" type="presParOf" srcId="{98E3CE97-D7EE-4945-AC6E-0FE01317BA0F}" destId="{9B2DD8FE-1DDB-462C-8737-608E21F56437}" srcOrd="4" destOrd="0" presId="urn:microsoft.com/office/officeart/2005/8/layout/venn3"/>
    <dgm:cxn modelId="{8449B712-E467-4892-8A43-04E5CD08CC2B}" type="presParOf" srcId="{98E3CE97-D7EE-4945-AC6E-0FE01317BA0F}" destId="{12253391-6687-48A2-BAF2-46411A4D11DC}" srcOrd="5" destOrd="0" presId="urn:microsoft.com/office/officeart/2005/8/layout/venn3"/>
    <dgm:cxn modelId="{028638AE-2EE5-439F-A4CD-2A98CE507B93}" type="presParOf" srcId="{98E3CE97-D7EE-4945-AC6E-0FE01317BA0F}" destId="{A24BBED0-BA74-49F2-9829-9D53F3D59B1E}"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FD1402-ACB5-4E5C-A1CC-353A45F6F782}" type="doc">
      <dgm:prSet loTypeId="urn:microsoft.com/office/officeart/2005/8/layout/hChevron3" loCatId="process" qsTypeId="urn:microsoft.com/office/officeart/2005/8/quickstyle/simple5" qsCatId="simple" csTypeId="urn:microsoft.com/office/officeart/2005/8/colors/accent1_2" csCatId="accent1" phldr="1"/>
      <dgm:spPr/>
    </dgm:pt>
    <dgm:pt modelId="{369B6172-18AE-499C-9C41-068914E3B689}">
      <dgm:prSet phldrT="[Text]" custT="1"/>
      <dgm:spPr/>
      <dgm:t>
        <a:bodyPr/>
        <a:lstStyle/>
        <a:p>
          <a:r>
            <a:rPr lang="lt-LT" sz="2000" dirty="0" smtClean="0">
              <a:effectLst>
                <a:outerShdw blurRad="38100" dist="38100" dir="2700000" algn="tl">
                  <a:srgbClr val="000000">
                    <a:alpha val="43137"/>
                  </a:srgbClr>
                </a:outerShdw>
              </a:effectLst>
            </a:rPr>
            <a:t>Strategija/Tikslo apibrėžimas</a:t>
          </a:r>
          <a:endParaRPr lang="en-ZA" sz="2000" dirty="0">
            <a:effectLst>
              <a:outerShdw blurRad="38100" dist="38100" dir="2700000" algn="tl">
                <a:srgbClr val="000000">
                  <a:alpha val="43137"/>
                </a:srgbClr>
              </a:outerShdw>
            </a:effectLst>
          </a:endParaRPr>
        </a:p>
      </dgm:t>
    </dgm:pt>
    <dgm:pt modelId="{B7495674-CD3B-4861-8ED4-D43F9C11183C}" type="parTrans" cxnId="{5ABD7909-D14C-4EC8-95A5-F7800A49B67D}">
      <dgm:prSet/>
      <dgm:spPr/>
      <dgm:t>
        <a:bodyPr/>
        <a:lstStyle/>
        <a:p>
          <a:endParaRPr lang="en-ZA"/>
        </a:p>
      </dgm:t>
    </dgm:pt>
    <dgm:pt modelId="{01099E03-780C-4304-BD71-719228E88838}" type="sibTrans" cxnId="{5ABD7909-D14C-4EC8-95A5-F7800A49B67D}">
      <dgm:prSet/>
      <dgm:spPr/>
      <dgm:t>
        <a:bodyPr/>
        <a:lstStyle/>
        <a:p>
          <a:endParaRPr lang="en-ZA"/>
        </a:p>
      </dgm:t>
    </dgm:pt>
    <dgm:pt modelId="{4573A221-3B73-44F7-9501-67177A62F040}">
      <dgm:prSet phldrT="[Text]" custT="1"/>
      <dgm:spPr/>
      <dgm:t>
        <a:bodyPr/>
        <a:lstStyle/>
        <a:p>
          <a:r>
            <a:rPr lang="lt-LT" sz="2000" dirty="0" smtClean="0">
              <a:effectLst>
                <a:outerShdw blurRad="38100" dist="38100" dir="2700000" algn="tl">
                  <a:srgbClr val="000000">
                    <a:alpha val="43137"/>
                  </a:srgbClr>
                </a:outerShdw>
              </a:effectLst>
            </a:rPr>
            <a:t>Reikalavimų analizė</a:t>
          </a:r>
          <a:endParaRPr lang="en-ZA" sz="2000" dirty="0">
            <a:effectLst>
              <a:outerShdw blurRad="38100" dist="38100" dir="2700000" algn="tl">
                <a:srgbClr val="000000">
                  <a:alpha val="43137"/>
                </a:srgbClr>
              </a:outerShdw>
            </a:effectLst>
          </a:endParaRPr>
        </a:p>
      </dgm:t>
    </dgm:pt>
    <dgm:pt modelId="{25FFB198-8A33-4EE8-BD13-88ECE3DF08BD}" type="parTrans" cxnId="{0B91CA5E-404F-42EF-A5D1-D77C9D025BD2}">
      <dgm:prSet/>
      <dgm:spPr/>
      <dgm:t>
        <a:bodyPr/>
        <a:lstStyle/>
        <a:p>
          <a:endParaRPr lang="en-ZA"/>
        </a:p>
      </dgm:t>
    </dgm:pt>
    <dgm:pt modelId="{94B4C86F-27A3-4E2B-836A-4351573A60AA}" type="sibTrans" cxnId="{0B91CA5E-404F-42EF-A5D1-D77C9D025BD2}">
      <dgm:prSet/>
      <dgm:spPr/>
      <dgm:t>
        <a:bodyPr/>
        <a:lstStyle/>
        <a:p>
          <a:endParaRPr lang="en-ZA"/>
        </a:p>
      </dgm:t>
    </dgm:pt>
    <dgm:pt modelId="{A075BEE7-1470-412F-BDD9-61096612A4FF}">
      <dgm:prSet phldrT="[Text]" custT="1"/>
      <dgm:spPr/>
      <dgm:t>
        <a:bodyPr/>
        <a:lstStyle/>
        <a:p>
          <a:r>
            <a:rPr lang="lt-LT" sz="2000" dirty="0" smtClean="0">
              <a:effectLst>
                <a:outerShdw blurRad="38100" dist="38100" dir="2700000" algn="tl">
                  <a:srgbClr val="000000">
                    <a:alpha val="43137"/>
                  </a:srgbClr>
                </a:outerShdw>
              </a:effectLst>
            </a:rPr>
            <a:t>Programinės įrangos įvertinimas</a:t>
          </a:r>
          <a:endParaRPr lang="en-ZA" sz="2000" dirty="0">
            <a:effectLst>
              <a:outerShdw blurRad="38100" dist="38100" dir="2700000" algn="tl">
                <a:srgbClr val="000000">
                  <a:alpha val="43137"/>
                </a:srgbClr>
              </a:outerShdw>
            </a:effectLst>
          </a:endParaRPr>
        </a:p>
      </dgm:t>
    </dgm:pt>
    <dgm:pt modelId="{7A4F6F2E-0148-40E4-8306-AFFC4D947D92}" type="parTrans" cxnId="{B07AC6CF-3B6F-4A75-AA89-9BA682F327CC}">
      <dgm:prSet/>
      <dgm:spPr/>
      <dgm:t>
        <a:bodyPr/>
        <a:lstStyle/>
        <a:p>
          <a:endParaRPr lang="en-ZA"/>
        </a:p>
      </dgm:t>
    </dgm:pt>
    <dgm:pt modelId="{F236078D-073D-4A44-B567-662454CA283C}" type="sibTrans" cxnId="{B07AC6CF-3B6F-4A75-AA89-9BA682F327CC}">
      <dgm:prSet/>
      <dgm:spPr/>
      <dgm:t>
        <a:bodyPr/>
        <a:lstStyle/>
        <a:p>
          <a:endParaRPr lang="en-ZA"/>
        </a:p>
      </dgm:t>
    </dgm:pt>
    <dgm:pt modelId="{18199202-34B1-416E-A874-653201EAFC87}">
      <dgm:prSet phldrT="[Text]" custT="1"/>
      <dgm:spPr/>
      <dgm:t>
        <a:bodyPr/>
        <a:lstStyle/>
        <a:p>
          <a:r>
            <a:rPr lang="en-US" sz="2000" dirty="0" err="1" smtClean="0">
              <a:effectLst>
                <a:outerShdw blurRad="38100" dist="38100" dir="2700000" algn="tl">
                  <a:srgbClr val="000000">
                    <a:alpha val="43137"/>
                  </a:srgbClr>
                </a:outerShdw>
              </a:effectLst>
            </a:rPr>
            <a:t>Diegimas</a:t>
          </a:r>
          <a:r>
            <a:rPr lang="en-US" sz="2000" dirty="0" smtClean="0">
              <a:effectLst>
                <a:outerShdw blurRad="38100" dist="38100" dir="2700000" algn="tl">
                  <a:srgbClr val="000000">
                    <a:alpha val="43137"/>
                  </a:srgbClr>
                </a:outerShdw>
              </a:effectLst>
            </a:rPr>
            <a:t> ir </a:t>
          </a:r>
          <a:r>
            <a:rPr lang="en-US" sz="2000" dirty="0" err="1" smtClean="0">
              <a:effectLst>
                <a:outerShdw blurRad="38100" dist="38100" dir="2700000" algn="tl">
                  <a:srgbClr val="000000">
                    <a:alpha val="43137"/>
                  </a:srgbClr>
                </a:outerShdw>
              </a:effectLst>
            </a:rPr>
            <a:t>diegimas</a:t>
          </a:r>
          <a:endParaRPr lang="en-ZA" sz="2000" dirty="0">
            <a:effectLst>
              <a:outerShdw blurRad="38100" dist="38100" dir="2700000" algn="tl">
                <a:srgbClr val="000000">
                  <a:alpha val="43137"/>
                </a:srgbClr>
              </a:outerShdw>
            </a:effectLst>
          </a:endParaRPr>
        </a:p>
      </dgm:t>
    </dgm:pt>
    <dgm:pt modelId="{EF89B63C-1A5B-4A7E-A59D-A7D0870C0C45}" type="parTrans" cxnId="{69FFE2D3-8612-4766-8690-BAA2B94E2A50}">
      <dgm:prSet/>
      <dgm:spPr/>
      <dgm:t>
        <a:bodyPr/>
        <a:lstStyle/>
        <a:p>
          <a:endParaRPr lang="en-ZA"/>
        </a:p>
      </dgm:t>
    </dgm:pt>
    <dgm:pt modelId="{7898A050-ED54-4353-9803-7D5121895B23}" type="sibTrans" cxnId="{69FFE2D3-8612-4766-8690-BAA2B94E2A50}">
      <dgm:prSet/>
      <dgm:spPr/>
      <dgm:t>
        <a:bodyPr/>
        <a:lstStyle/>
        <a:p>
          <a:endParaRPr lang="en-ZA"/>
        </a:p>
      </dgm:t>
    </dgm:pt>
    <dgm:pt modelId="{A8CD54FD-1ABD-404E-925C-735F14E7B02D}" type="pres">
      <dgm:prSet presAssocID="{01FD1402-ACB5-4E5C-A1CC-353A45F6F782}" presName="Name0" presStyleCnt="0">
        <dgm:presLayoutVars>
          <dgm:dir/>
          <dgm:resizeHandles val="exact"/>
        </dgm:presLayoutVars>
      </dgm:prSet>
      <dgm:spPr/>
    </dgm:pt>
    <dgm:pt modelId="{2C5F1448-11FB-41ED-8DEC-FF12873F556D}" type="pres">
      <dgm:prSet presAssocID="{369B6172-18AE-499C-9C41-068914E3B689}" presName="parTxOnly" presStyleLbl="node1" presStyleIdx="0" presStyleCnt="4">
        <dgm:presLayoutVars>
          <dgm:bulletEnabled val="1"/>
        </dgm:presLayoutVars>
      </dgm:prSet>
      <dgm:spPr/>
      <dgm:t>
        <a:bodyPr/>
        <a:lstStyle/>
        <a:p>
          <a:endParaRPr lang="en-US"/>
        </a:p>
      </dgm:t>
    </dgm:pt>
    <dgm:pt modelId="{5DB243C3-7038-4D8A-9F2B-E13C146386F9}" type="pres">
      <dgm:prSet presAssocID="{01099E03-780C-4304-BD71-719228E88838}" presName="parSpace" presStyleCnt="0"/>
      <dgm:spPr/>
    </dgm:pt>
    <dgm:pt modelId="{96451E2A-00C5-4683-9EE6-C9E7C3B9B468}" type="pres">
      <dgm:prSet presAssocID="{4573A221-3B73-44F7-9501-67177A62F040}" presName="parTxOnly" presStyleLbl="node1" presStyleIdx="1" presStyleCnt="4">
        <dgm:presLayoutVars>
          <dgm:bulletEnabled val="1"/>
        </dgm:presLayoutVars>
      </dgm:prSet>
      <dgm:spPr/>
      <dgm:t>
        <a:bodyPr/>
        <a:lstStyle/>
        <a:p>
          <a:endParaRPr lang="en-US"/>
        </a:p>
      </dgm:t>
    </dgm:pt>
    <dgm:pt modelId="{53302EF9-E15A-4D60-BE5C-313DB7124C55}" type="pres">
      <dgm:prSet presAssocID="{94B4C86F-27A3-4E2B-836A-4351573A60AA}" presName="parSpace" presStyleCnt="0"/>
      <dgm:spPr/>
    </dgm:pt>
    <dgm:pt modelId="{BC15943C-B5AF-403F-85F9-BA617DA9F35A}" type="pres">
      <dgm:prSet presAssocID="{A075BEE7-1470-412F-BDD9-61096612A4FF}" presName="parTxOnly" presStyleLbl="node1" presStyleIdx="2" presStyleCnt="4">
        <dgm:presLayoutVars>
          <dgm:bulletEnabled val="1"/>
        </dgm:presLayoutVars>
      </dgm:prSet>
      <dgm:spPr/>
      <dgm:t>
        <a:bodyPr/>
        <a:lstStyle/>
        <a:p>
          <a:endParaRPr lang="en-US"/>
        </a:p>
      </dgm:t>
    </dgm:pt>
    <dgm:pt modelId="{57BC8E24-B6A8-4D5C-A6F5-383816836F88}" type="pres">
      <dgm:prSet presAssocID="{F236078D-073D-4A44-B567-662454CA283C}" presName="parSpace" presStyleCnt="0"/>
      <dgm:spPr/>
    </dgm:pt>
    <dgm:pt modelId="{F7CF5E9F-FF37-493C-A2ED-D6790744888E}" type="pres">
      <dgm:prSet presAssocID="{18199202-34B1-416E-A874-653201EAFC87}" presName="parTxOnly" presStyleLbl="node1" presStyleIdx="3" presStyleCnt="4">
        <dgm:presLayoutVars>
          <dgm:bulletEnabled val="1"/>
        </dgm:presLayoutVars>
      </dgm:prSet>
      <dgm:spPr/>
      <dgm:t>
        <a:bodyPr/>
        <a:lstStyle/>
        <a:p>
          <a:endParaRPr lang="en-US"/>
        </a:p>
      </dgm:t>
    </dgm:pt>
  </dgm:ptLst>
  <dgm:cxnLst>
    <dgm:cxn modelId="{B07AC6CF-3B6F-4A75-AA89-9BA682F327CC}" srcId="{01FD1402-ACB5-4E5C-A1CC-353A45F6F782}" destId="{A075BEE7-1470-412F-BDD9-61096612A4FF}" srcOrd="2" destOrd="0" parTransId="{7A4F6F2E-0148-40E4-8306-AFFC4D947D92}" sibTransId="{F236078D-073D-4A44-B567-662454CA283C}"/>
    <dgm:cxn modelId="{0B91CA5E-404F-42EF-A5D1-D77C9D025BD2}" srcId="{01FD1402-ACB5-4E5C-A1CC-353A45F6F782}" destId="{4573A221-3B73-44F7-9501-67177A62F040}" srcOrd="1" destOrd="0" parTransId="{25FFB198-8A33-4EE8-BD13-88ECE3DF08BD}" sibTransId="{94B4C86F-27A3-4E2B-836A-4351573A60AA}"/>
    <dgm:cxn modelId="{D9F8B7DA-AD9F-4EE7-86CC-3F84F51E4090}" type="presOf" srcId="{18199202-34B1-416E-A874-653201EAFC87}" destId="{F7CF5E9F-FF37-493C-A2ED-D6790744888E}" srcOrd="0" destOrd="0" presId="urn:microsoft.com/office/officeart/2005/8/layout/hChevron3"/>
    <dgm:cxn modelId="{5ABD7909-D14C-4EC8-95A5-F7800A49B67D}" srcId="{01FD1402-ACB5-4E5C-A1CC-353A45F6F782}" destId="{369B6172-18AE-499C-9C41-068914E3B689}" srcOrd="0" destOrd="0" parTransId="{B7495674-CD3B-4861-8ED4-D43F9C11183C}" sibTransId="{01099E03-780C-4304-BD71-719228E88838}"/>
    <dgm:cxn modelId="{1A3F3CB7-25F5-45A4-829B-49818C72D0A6}" type="presOf" srcId="{369B6172-18AE-499C-9C41-068914E3B689}" destId="{2C5F1448-11FB-41ED-8DEC-FF12873F556D}" srcOrd="0" destOrd="0" presId="urn:microsoft.com/office/officeart/2005/8/layout/hChevron3"/>
    <dgm:cxn modelId="{69FFE2D3-8612-4766-8690-BAA2B94E2A50}" srcId="{01FD1402-ACB5-4E5C-A1CC-353A45F6F782}" destId="{18199202-34B1-416E-A874-653201EAFC87}" srcOrd="3" destOrd="0" parTransId="{EF89B63C-1A5B-4A7E-A59D-A7D0870C0C45}" sibTransId="{7898A050-ED54-4353-9803-7D5121895B23}"/>
    <dgm:cxn modelId="{DE8D29FB-1FEE-4FAC-8839-92EBDA502C7C}" type="presOf" srcId="{A075BEE7-1470-412F-BDD9-61096612A4FF}" destId="{BC15943C-B5AF-403F-85F9-BA617DA9F35A}" srcOrd="0" destOrd="0" presId="urn:microsoft.com/office/officeart/2005/8/layout/hChevron3"/>
    <dgm:cxn modelId="{28E4B33B-FF4A-4D9D-A7CD-AEADB1C8EB24}" type="presOf" srcId="{01FD1402-ACB5-4E5C-A1CC-353A45F6F782}" destId="{A8CD54FD-1ABD-404E-925C-735F14E7B02D}" srcOrd="0" destOrd="0" presId="urn:microsoft.com/office/officeart/2005/8/layout/hChevron3"/>
    <dgm:cxn modelId="{88142AE5-7805-4127-BF74-20FBB519EE66}" type="presOf" srcId="{4573A221-3B73-44F7-9501-67177A62F040}" destId="{96451E2A-00C5-4683-9EE6-C9E7C3B9B468}" srcOrd="0" destOrd="0" presId="urn:microsoft.com/office/officeart/2005/8/layout/hChevron3"/>
    <dgm:cxn modelId="{B53C4C9D-50C6-4B42-A8FB-4AF3A0D62E6B}" type="presParOf" srcId="{A8CD54FD-1ABD-404E-925C-735F14E7B02D}" destId="{2C5F1448-11FB-41ED-8DEC-FF12873F556D}" srcOrd="0" destOrd="0" presId="urn:microsoft.com/office/officeart/2005/8/layout/hChevron3"/>
    <dgm:cxn modelId="{9D6E5692-C25B-403E-A1CA-D0D2DA55F2A6}" type="presParOf" srcId="{A8CD54FD-1ABD-404E-925C-735F14E7B02D}" destId="{5DB243C3-7038-4D8A-9F2B-E13C146386F9}" srcOrd="1" destOrd="0" presId="urn:microsoft.com/office/officeart/2005/8/layout/hChevron3"/>
    <dgm:cxn modelId="{6D454A70-822B-4E7C-A65E-80B980CFB1EB}" type="presParOf" srcId="{A8CD54FD-1ABD-404E-925C-735F14E7B02D}" destId="{96451E2A-00C5-4683-9EE6-C9E7C3B9B468}" srcOrd="2" destOrd="0" presId="urn:microsoft.com/office/officeart/2005/8/layout/hChevron3"/>
    <dgm:cxn modelId="{73BEF766-C4F9-4687-AA9F-53402BCA3DF3}" type="presParOf" srcId="{A8CD54FD-1ABD-404E-925C-735F14E7B02D}" destId="{53302EF9-E15A-4D60-BE5C-313DB7124C55}" srcOrd="3" destOrd="0" presId="urn:microsoft.com/office/officeart/2005/8/layout/hChevron3"/>
    <dgm:cxn modelId="{A5D4C6B6-8828-425F-84F5-CFD01770AFF8}" type="presParOf" srcId="{A8CD54FD-1ABD-404E-925C-735F14E7B02D}" destId="{BC15943C-B5AF-403F-85F9-BA617DA9F35A}" srcOrd="4" destOrd="0" presId="urn:microsoft.com/office/officeart/2005/8/layout/hChevron3"/>
    <dgm:cxn modelId="{F43E2EE4-26A8-4540-92A5-41119CDBC604}" type="presParOf" srcId="{A8CD54FD-1ABD-404E-925C-735F14E7B02D}" destId="{57BC8E24-B6A8-4D5C-A6F5-383816836F88}" srcOrd="5" destOrd="0" presId="urn:microsoft.com/office/officeart/2005/8/layout/hChevron3"/>
    <dgm:cxn modelId="{62F3FA41-E920-4178-9A98-5FCAC9F8C703}" type="presParOf" srcId="{A8CD54FD-1ABD-404E-925C-735F14E7B02D}" destId="{F7CF5E9F-FF37-493C-A2ED-D6790744888E}"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72C1DE-118E-490B-8F8D-76F4D3DB9D1D}"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ZA"/>
        </a:p>
      </dgm:t>
    </dgm:pt>
    <dgm:pt modelId="{79F8CEF9-6C67-4B23-BDCC-EEC033105052}">
      <dgm:prSet phldrT="[Text]" custT="1"/>
      <dgm:spPr/>
      <dgm:t>
        <a:bodyPr/>
        <a:lstStyle/>
        <a:p>
          <a:r>
            <a:rPr lang="lt-LT" sz="2400" dirty="0" smtClean="0">
              <a:solidFill>
                <a:srgbClr val="000000"/>
              </a:solidFill>
            </a:rPr>
            <a:t>Kasdien visame pasaulyje įvyksta daugiau nei 4000 išpirkos reikalaujančių programų atakų.</a:t>
          </a:r>
          <a:r>
            <a:rPr lang="en-GB" sz="2400" dirty="0" smtClean="0">
              <a:solidFill>
                <a:srgbClr val="000000"/>
              </a:solidFill>
            </a:rPr>
            <a:t> </a:t>
          </a:r>
          <a:endParaRPr lang="en-ZA" sz="2400" dirty="0">
            <a:solidFill>
              <a:srgbClr val="000000"/>
            </a:solidFill>
          </a:endParaRPr>
        </a:p>
      </dgm:t>
    </dgm:pt>
    <dgm:pt modelId="{F2EEA5F4-0799-4A97-83DE-931EB2D79D0F}" type="parTrans" cxnId="{D8E28AF5-2A8E-4CD2-989E-BB50284A2142}">
      <dgm:prSet/>
      <dgm:spPr/>
      <dgm:t>
        <a:bodyPr/>
        <a:lstStyle/>
        <a:p>
          <a:endParaRPr lang="en-ZA"/>
        </a:p>
      </dgm:t>
    </dgm:pt>
    <dgm:pt modelId="{B217C4A9-3B80-4CEF-B701-8F5B7DB2622E}" type="sibTrans" cxnId="{D8E28AF5-2A8E-4CD2-989E-BB50284A2142}">
      <dgm:prSet/>
      <dgm:spPr/>
      <dgm:t>
        <a:bodyPr/>
        <a:lstStyle/>
        <a:p>
          <a:endParaRPr lang="en-ZA"/>
        </a:p>
      </dgm:t>
    </dgm:pt>
    <dgm:pt modelId="{4786C160-5BD2-4A7D-B070-D67755268EB9}">
      <dgm:prSet phldrT="[Text]" custT="1"/>
      <dgm:spPr/>
      <dgm:t>
        <a:bodyPr/>
        <a:lstStyle/>
        <a:p>
          <a:r>
            <a:rPr lang="lt-LT" sz="2400" dirty="0" smtClean="0">
              <a:solidFill>
                <a:srgbClr val="000000"/>
              </a:solidFill>
            </a:rPr>
            <a:t>Bent 80% įmonių Europoje 2016 metais patyrė bent vieną kibernetinio saugumo incidentą.</a:t>
          </a:r>
          <a:endParaRPr lang="en-ZA" sz="2400" dirty="0">
            <a:solidFill>
              <a:srgbClr val="000000"/>
            </a:solidFill>
          </a:endParaRPr>
        </a:p>
      </dgm:t>
    </dgm:pt>
    <dgm:pt modelId="{4F335FB9-27E0-44C0-B36C-BCF99A8BE2C9}" type="parTrans" cxnId="{1FC356AF-D33C-408E-A664-DF5B57103635}">
      <dgm:prSet/>
      <dgm:spPr/>
      <dgm:t>
        <a:bodyPr/>
        <a:lstStyle/>
        <a:p>
          <a:endParaRPr lang="en-ZA"/>
        </a:p>
      </dgm:t>
    </dgm:pt>
    <dgm:pt modelId="{598740F8-26A5-4264-AF03-17AD37F93D06}" type="sibTrans" cxnId="{1FC356AF-D33C-408E-A664-DF5B57103635}">
      <dgm:prSet/>
      <dgm:spPr/>
      <dgm:t>
        <a:bodyPr/>
        <a:lstStyle/>
        <a:p>
          <a:endParaRPr lang="en-ZA"/>
        </a:p>
      </dgm:t>
    </dgm:pt>
    <dgm:pt modelId="{8D03518A-BF66-4AC7-AA2D-A285B66E8B66}">
      <dgm:prSet phldrT="[Text]" custT="1"/>
      <dgm:spPr/>
      <dgm:t>
        <a:bodyPr/>
        <a:lstStyle/>
        <a:p>
          <a:r>
            <a:rPr lang="en-GB" sz="2400" dirty="0" smtClean="0">
              <a:solidFill>
                <a:srgbClr val="000000"/>
              </a:solidFill>
            </a:rPr>
            <a:t>60% of SMEs that were victims of cyber attacks did not recover and shut down within 6 months.</a:t>
          </a:r>
          <a:endParaRPr lang="en-ZA" sz="2400" dirty="0">
            <a:solidFill>
              <a:srgbClr val="000000"/>
            </a:solidFill>
          </a:endParaRPr>
        </a:p>
      </dgm:t>
    </dgm:pt>
    <dgm:pt modelId="{7882CF97-D1E8-4350-B388-7DA074F02B7D}" type="parTrans" cxnId="{D0B052D4-D412-4000-B70C-F5C31AC2A91D}">
      <dgm:prSet/>
      <dgm:spPr/>
      <dgm:t>
        <a:bodyPr/>
        <a:lstStyle/>
        <a:p>
          <a:endParaRPr lang="en-ZA"/>
        </a:p>
      </dgm:t>
    </dgm:pt>
    <dgm:pt modelId="{F66931A1-1586-46BF-8D8A-6A87499A3232}" type="sibTrans" cxnId="{D0B052D4-D412-4000-B70C-F5C31AC2A91D}">
      <dgm:prSet/>
      <dgm:spPr/>
      <dgm:t>
        <a:bodyPr/>
        <a:lstStyle/>
        <a:p>
          <a:endParaRPr lang="en-ZA"/>
        </a:p>
      </dgm:t>
    </dgm:pt>
    <dgm:pt modelId="{7BB8E493-7894-4B00-9962-A3B22036301B}" type="pres">
      <dgm:prSet presAssocID="{DE72C1DE-118E-490B-8F8D-76F4D3DB9D1D}" presName="Name0" presStyleCnt="0">
        <dgm:presLayoutVars>
          <dgm:dir/>
          <dgm:resizeHandles val="exact"/>
        </dgm:presLayoutVars>
      </dgm:prSet>
      <dgm:spPr/>
      <dgm:t>
        <a:bodyPr/>
        <a:lstStyle/>
        <a:p>
          <a:endParaRPr lang="en-US"/>
        </a:p>
      </dgm:t>
    </dgm:pt>
    <dgm:pt modelId="{2E4B6019-E746-408C-8ACB-50107C7584E0}" type="pres">
      <dgm:prSet presAssocID="{79F8CEF9-6C67-4B23-BDCC-EEC033105052}" presName="Name5" presStyleLbl="vennNode1" presStyleIdx="0" presStyleCnt="3">
        <dgm:presLayoutVars>
          <dgm:bulletEnabled val="1"/>
        </dgm:presLayoutVars>
      </dgm:prSet>
      <dgm:spPr/>
      <dgm:t>
        <a:bodyPr/>
        <a:lstStyle/>
        <a:p>
          <a:endParaRPr lang="en-US"/>
        </a:p>
      </dgm:t>
    </dgm:pt>
    <dgm:pt modelId="{6834C89A-F716-4B8C-967F-816FEF3CC74F}" type="pres">
      <dgm:prSet presAssocID="{B217C4A9-3B80-4CEF-B701-8F5B7DB2622E}" presName="space" presStyleCnt="0"/>
      <dgm:spPr/>
    </dgm:pt>
    <dgm:pt modelId="{1D5138B6-6D19-4475-B022-ABCB201FC3F8}" type="pres">
      <dgm:prSet presAssocID="{4786C160-5BD2-4A7D-B070-D67755268EB9}" presName="Name5" presStyleLbl="vennNode1" presStyleIdx="1" presStyleCnt="3">
        <dgm:presLayoutVars>
          <dgm:bulletEnabled val="1"/>
        </dgm:presLayoutVars>
      </dgm:prSet>
      <dgm:spPr/>
      <dgm:t>
        <a:bodyPr/>
        <a:lstStyle/>
        <a:p>
          <a:endParaRPr lang="en-US"/>
        </a:p>
      </dgm:t>
    </dgm:pt>
    <dgm:pt modelId="{9C26236D-3AE1-4F69-ACF6-9AB009C103CA}" type="pres">
      <dgm:prSet presAssocID="{598740F8-26A5-4264-AF03-17AD37F93D06}" presName="space" presStyleCnt="0"/>
      <dgm:spPr/>
    </dgm:pt>
    <dgm:pt modelId="{F6AA6628-4A8A-4CE9-BF62-6C67D795DB53}" type="pres">
      <dgm:prSet presAssocID="{8D03518A-BF66-4AC7-AA2D-A285B66E8B66}" presName="Name5" presStyleLbl="vennNode1" presStyleIdx="2" presStyleCnt="3">
        <dgm:presLayoutVars>
          <dgm:bulletEnabled val="1"/>
        </dgm:presLayoutVars>
      </dgm:prSet>
      <dgm:spPr/>
      <dgm:t>
        <a:bodyPr/>
        <a:lstStyle/>
        <a:p>
          <a:endParaRPr lang="en-US"/>
        </a:p>
      </dgm:t>
    </dgm:pt>
  </dgm:ptLst>
  <dgm:cxnLst>
    <dgm:cxn modelId="{4F30932B-7765-48B7-9390-F5035D2926E8}" type="presOf" srcId="{79F8CEF9-6C67-4B23-BDCC-EEC033105052}" destId="{2E4B6019-E746-408C-8ACB-50107C7584E0}" srcOrd="0" destOrd="0" presId="urn:microsoft.com/office/officeart/2005/8/layout/venn3"/>
    <dgm:cxn modelId="{D0B052D4-D412-4000-B70C-F5C31AC2A91D}" srcId="{DE72C1DE-118E-490B-8F8D-76F4D3DB9D1D}" destId="{8D03518A-BF66-4AC7-AA2D-A285B66E8B66}" srcOrd="2" destOrd="0" parTransId="{7882CF97-D1E8-4350-B388-7DA074F02B7D}" sibTransId="{F66931A1-1586-46BF-8D8A-6A87499A3232}"/>
    <dgm:cxn modelId="{D8E28AF5-2A8E-4CD2-989E-BB50284A2142}" srcId="{DE72C1DE-118E-490B-8F8D-76F4D3DB9D1D}" destId="{79F8CEF9-6C67-4B23-BDCC-EEC033105052}" srcOrd="0" destOrd="0" parTransId="{F2EEA5F4-0799-4A97-83DE-931EB2D79D0F}" sibTransId="{B217C4A9-3B80-4CEF-B701-8F5B7DB2622E}"/>
    <dgm:cxn modelId="{09002705-AD11-4515-BBF8-F055C53FBBB0}" type="presOf" srcId="{8D03518A-BF66-4AC7-AA2D-A285B66E8B66}" destId="{F6AA6628-4A8A-4CE9-BF62-6C67D795DB53}" srcOrd="0" destOrd="0" presId="urn:microsoft.com/office/officeart/2005/8/layout/venn3"/>
    <dgm:cxn modelId="{1FC356AF-D33C-408E-A664-DF5B57103635}" srcId="{DE72C1DE-118E-490B-8F8D-76F4D3DB9D1D}" destId="{4786C160-5BD2-4A7D-B070-D67755268EB9}" srcOrd="1" destOrd="0" parTransId="{4F335FB9-27E0-44C0-B36C-BCF99A8BE2C9}" sibTransId="{598740F8-26A5-4264-AF03-17AD37F93D06}"/>
    <dgm:cxn modelId="{3BFB270E-6C6D-4A75-AD3B-F75BF09EBDF4}" type="presOf" srcId="{DE72C1DE-118E-490B-8F8D-76F4D3DB9D1D}" destId="{7BB8E493-7894-4B00-9962-A3B22036301B}" srcOrd="0" destOrd="0" presId="urn:microsoft.com/office/officeart/2005/8/layout/venn3"/>
    <dgm:cxn modelId="{2183409A-8263-4A12-A267-502617B34A89}" type="presOf" srcId="{4786C160-5BD2-4A7D-B070-D67755268EB9}" destId="{1D5138B6-6D19-4475-B022-ABCB201FC3F8}" srcOrd="0" destOrd="0" presId="urn:microsoft.com/office/officeart/2005/8/layout/venn3"/>
    <dgm:cxn modelId="{D83CA132-2A61-4828-9C23-F67911EA9C75}" type="presParOf" srcId="{7BB8E493-7894-4B00-9962-A3B22036301B}" destId="{2E4B6019-E746-408C-8ACB-50107C7584E0}" srcOrd="0" destOrd="0" presId="urn:microsoft.com/office/officeart/2005/8/layout/venn3"/>
    <dgm:cxn modelId="{121EF22D-BD41-46C5-970D-3F77BDF2A7C4}" type="presParOf" srcId="{7BB8E493-7894-4B00-9962-A3B22036301B}" destId="{6834C89A-F716-4B8C-967F-816FEF3CC74F}" srcOrd="1" destOrd="0" presId="urn:microsoft.com/office/officeart/2005/8/layout/venn3"/>
    <dgm:cxn modelId="{C13D68FF-6774-41F7-A8D0-EF4A58FCA197}" type="presParOf" srcId="{7BB8E493-7894-4B00-9962-A3B22036301B}" destId="{1D5138B6-6D19-4475-B022-ABCB201FC3F8}" srcOrd="2" destOrd="0" presId="urn:microsoft.com/office/officeart/2005/8/layout/venn3"/>
    <dgm:cxn modelId="{263F787E-27D4-4B64-8961-7B5A3029546A}" type="presParOf" srcId="{7BB8E493-7894-4B00-9962-A3B22036301B}" destId="{9C26236D-3AE1-4F69-ACF6-9AB009C103CA}" srcOrd="3" destOrd="0" presId="urn:microsoft.com/office/officeart/2005/8/layout/venn3"/>
    <dgm:cxn modelId="{4308C519-B843-43B0-AF43-9C30A2A94067}" type="presParOf" srcId="{7BB8E493-7894-4B00-9962-A3B22036301B}" destId="{F6AA6628-4A8A-4CE9-BF62-6C67D795DB53}"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0BB0E3-5A8E-4869-8EE7-9F4B3B7A50A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D248454F-B9DC-4B83-9FD7-FF3A63B79E5C}">
      <dgm:prSet phldrT="[Text]" custT="1"/>
      <dgm:spPr/>
      <dgm:t>
        <a:bodyPr/>
        <a:lstStyle/>
        <a:p>
          <a:r>
            <a:rPr lang="en-ZA" sz="2400" b="1" dirty="0" err="1" smtClean="0">
              <a:effectLst>
                <a:outerShdw blurRad="38100" dist="38100" dir="2700000" algn="tl">
                  <a:srgbClr val="000000">
                    <a:alpha val="43137"/>
                  </a:srgbClr>
                </a:outerShdw>
              </a:effectLst>
            </a:rPr>
            <a:t>Finan</a:t>
          </a:r>
          <a:r>
            <a:rPr lang="lt-LT" sz="2400" b="1" dirty="0" err="1" smtClean="0">
              <a:effectLst>
                <a:outerShdw blurRad="38100" dist="38100" dir="2700000" algn="tl">
                  <a:srgbClr val="000000">
                    <a:alpha val="43137"/>
                  </a:srgbClr>
                </a:outerShdw>
              </a:effectLst>
            </a:rPr>
            <a:t>sinė</a:t>
          </a:r>
          <a:r>
            <a:rPr lang="lt-LT" sz="2400" b="1" dirty="0" smtClean="0">
              <a:effectLst>
                <a:outerShdw blurRad="38100" dist="38100" dir="2700000" algn="tl">
                  <a:srgbClr val="000000">
                    <a:alpha val="43137"/>
                  </a:srgbClr>
                </a:outerShdw>
              </a:effectLst>
            </a:rPr>
            <a:t> informacija</a:t>
          </a:r>
          <a:endParaRPr lang="en-ZA" sz="2400" b="1" dirty="0">
            <a:effectLst>
              <a:outerShdw blurRad="38100" dist="38100" dir="2700000" algn="tl">
                <a:srgbClr val="000000">
                  <a:alpha val="43137"/>
                </a:srgbClr>
              </a:outerShdw>
            </a:effectLst>
          </a:endParaRPr>
        </a:p>
      </dgm:t>
    </dgm:pt>
    <dgm:pt modelId="{B82B22C1-6C9F-4050-847A-3A7937177367}" type="parTrans" cxnId="{8631FE5A-122A-41D9-92B5-DC3D4308EA5A}">
      <dgm:prSet/>
      <dgm:spPr/>
      <dgm:t>
        <a:bodyPr/>
        <a:lstStyle/>
        <a:p>
          <a:endParaRPr lang="en-ZA"/>
        </a:p>
      </dgm:t>
    </dgm:pt>
    <dgm:pt modelId="{9E26986A-DBF0-47FC-8D33-C886DEC966FA}" type="sibTrans" cxnId="{8631FE5A-122A-41D9-92B5-DC3D4308EA5A}">
      <dgm:prSet/>
      <dgm:spPr/>
      <dgm:t>
        <a:bodyPr/>
        <a:lstStyle/>
        <a:p>
          <a:endParaRPr lang="en-ZA"/>
        </a:p>
      </dgm:t>
    </dgm:pt>
    <dgm:pt modelId="{159B54B4-C7F7-4010-A966-FDB96C8A1E01}">
      <dgm:prSet custT="1"/>
      <dgm:spPr/>
      <dgm:t>
        <a:bodyPr/>
        <a:lstStyle/>
        <a:p>
          <a:r>
            <a:rPr lang="lt-LT" sz="1800" dirty="0" smtClean="0"/>
            <a:t>Kreditinė kortelė
Paskyros duomenys
Kliento numeris</a:t>
          </a:r>
          <a:endParaRPr lang="en-ZA" sz="1800" dirty="0"/>
        </a:p>
      </dgm:t>
    </dgm:pt>
    <dgm:pt modelId="{1956FDDB-0303-48A7-863C-1F74FE70687D}" type="parTrans" cxnId="{89FDDEBF-525A-4DBB-A49F-D9D6D4553DE5}">
      <dgm:prSet/>
      <dgm:spPr/>
      <dgm:t>
        <a:bodyPr/>
        <a:lstStyle/>
        <a:p>
          <a:endParaRPr lang="en-ZA"/>
        </a:p>
      </dgm:t>
    </dgm:pt>
    <dgm:pt modelId="{6B9CDDA1-0289-43C6-A7CB-3C3680E89101}" type="sibTrans" cxnId="{89FDDEBF-525A-4DBB-A49F-D9D6D4553DE5}">
      <dgm:prSet/>
      <dgm:spPr/>
      <dgm:t>
        <a:bodyPr/>
        <a:lstStyle/>
        <a:p>
          <a:endParaRPr lang="en-ZA"/>
        </a:p>
      </dgm:t>
    </dgm:pt>
    <dgm:pt modelId="{3577AE67-C501-4662-9FB1-A24B195DFF14}">
      <dgm:prSet custT="1"/>
      <dgm:spPr/>
      <dgm:t>
        <a:bodyPr/>
        <a:lstStyle/>
        <a:p>
          <a:r>
            <a:rPr lang="lt-LT" sz="2400" b="1" dirty="0" smtClean="0">
              <a:effectLst>
                <a:outerShdw blurRad="38100" dist="38100" dir="2700000" algn="tl">
                  <a:srgbClr val="000000">
                    <a:alpha val="43137"/>
                  </a:srgbClr>
                </a:outerShdw>
              </a:effectLst>
            </a:rPr>
            <a:t>Kontaktinė informacija</a:t>
          </a:r>
          <a:endParaRPr lang="en-ZA" sz="2400" b="1" dirty="0">
            <a:effectLst>
              <a:outerShdw blurRad="38100" dist="38100" dir="2700000" algn="tl">
                <a:srgbClr val="000000">
                  <a:alpha val="43137"/>
                </a:srgbClr>
              </a:outerShdw>
            </a:effectLst>
          </a:endParaRPr>
        </a:p>
      </dgm:t>
    </dgm:pt>
    <dgm:pt modelId="{D01CAE3F-BDDF-445A-B17B-700C8C01C28B}" type="parTrans" cxnId="{7A94FB3A-27DF-4119-AC13-19F6A1FEE1FB}">
      <dgm:prSet/>
      <dgm:spPr/>
      <dgm:t>
        <a:bodyPr/>
        <a:lstStyle/>
        <a:p>
          <a:endParaRPr lang="en-ZA"/>
        </a:p>
      </dgm:t>
    </dgm:pt>
    <dgm:pt modelId="{052BAAD1-3228-409F-ACEF-D3D337050F08}" type="sibTrans" cxnId="{7A94FB3A-27DF-4119-AC13-19F6A1FEE1FB}">
      <dgm:prSet/>
      <dgm:spPr/>
      <dgm:t>
        <a:bodyPr/>
        <a:lstStyle/>
        <a:p>
          <a:endParaRPr lang="en-ZA"/>
        </a:p>
      </dgm:t>
    </dgm:pt>
    <dgm:pt modelId="{4BFA23D3-67E0-4167-86D5-007408804B0C}">
      <dgm:prSet custT="1"/>
      <dgm:spPr/>
      <dgm:t>
        <a:bodyPr/>
        <a:lstStyle/>
        <a:p>
          <a:r>
            <a:rPr lang="lt-LT" sz="1800" dirty="0" smtClean="0"/>
            <a:t>Namų adresas
Elektroninio pašto adresas
Telefono numeris
IP adresas
Vietos duomenys (GPS)</a:t>
          </a:r>
          <a:endParaRPr lang="en-ZA" sz="1800" dirty="0"/>
        </a:p>
      </dgm:t>
    </dgm:pt>
    <dgm:pt modelId="{72931EB8-D76D-4F8F-A5D8-A540DCF67BFF}" type="parTrans" cxnId="{071A5617-74FB-41F5-88A5-450F2F048398}">
      <dgm:prSet/>
      <dgm:spPr/>
      <dgm:t>
        <a:bodyPr/>
        <a:lstStyle/>
        <a:p>
          <a:endParaRPr lang="en-ZA"/>
        </a:p>
      </dgm:t>
    </dgm:pt>
    <dgm:pt modelId="{42BD968E-EEA2-45A9-AE62-3500BD362033}" type="sibTrans" cxnId="{071A5617-74FB-41F5-88A5-450F2F048398}">
      <dgm:prSet/>
      <dgm:spPr/>
      <dgm:t>
        <a:bodyPr/>
        <a:lstStyle/>
        <a:p>
          <a:endParaRPr lang="en-ZA"/>
        </a:p>
      </dgm:t>
    </dgm:pt>
    <dgm:pt modelId="{F4D73F4A-BEF7-4570-8018-83B4D7E2F704}">
      <dgm:prSet custT="1"/>
      <dgm:spPr/>
      <dgm:t>
        <a:bodyPr/>
        <a:lstStyle/>
        <a:p>
          <a:r>
            <a:rPr lang="lt-LT" sz="2400" b="1" dirty="0" smtClean="0">
              <a:effectLst>
                <a:outerShdw blurRad="38100" dist="38100" dir="2700000" algn="tl">
                  <a:srgbClr val="000000">
                    <a:alpha val="43137"/>
                  </a:srgbClr>
                </a:outerShdw>
              </a:effectLst>
            </a:rPr>
            <a:t>Kita</a:t>
          </a:r>
          <a:endParaRPr lang="en-ZA" sz="2400" b="1" dirty="0">
            <a:effectLst>
              <a:outerShdw blurRad="38100" dist="38100" dir="2700000" algn="tl">
                <a:srgbClr val="000000">
                  <a:alpha val="43137"/>
                </a:srgbClr>
              </a:outerShdw>
            </a:effectLst>
          </a:endParaRPr>
        </a:p>
      </dgm:t>
    </dgm:pt>
    <dgm:pt modelId="{6AB25CEE-0CFE-4C5C-882A-0751D5A5252F}" type="parTrans" cxnId="{EA71FF9C-E889-4762-A4CB-D9482C5046DF}">
      <dgm:prSet/>
      <dgm:spPr/>
      <dgm:t>
        <a:bodyPr/>
        <a:lstStyle/>
        <a:p>
          <a:endParaRPr lang="en-ZA"/>
        </a:p>
      </dgm:t>
    </dgm:pt>
    <dgm:pt modelId="{F2E4488F-1D0C-4714-8B22-D33B1D4639EB}" type="sibTrans" cxnId="{EA71FF9C-E889-4762-A4CB-D9482C5046DF}">
      <dgm:prSet/>
      <dgm:spPr/>
      <dgm:t>
        <a:bodyPr/>
        <a:lstStyle/>
        <a:p>
          <a:endParaRPr lang="en-ZA"/>
        </a:p>
      </dgm:t>
    </dgm:pt>
    <dgm:pt modelId="{165AB7F3-1CB9-4956-99AB-B8A088533712}">
      <dgm:prSet custT="1"/>
      <dgm:spPr/>
      <dgm:t>
        <a:bodyPr/>
        <a:lstStyle/>
        <a:p>
          <a:r>
            <a:rPr lang="en-US" sz="1800" dirty="0" err="1" smtClean="0"/>
            <a:t>Sveikatos</a:t>
          </a:r>
          <a:r>
            <a:rPr lang="en-US" sz="1800" dirty="0" smtClean="0"/>
            <a:t> </a:t>
          </a:r>
          <a:r>
            <a:rPr lang="en-US" sz="1800" dirty="0" err="1" smtClean="0"/>
            <a:t>įrašai</a:t>
          </a:r>
          <a:r>
            <a:rPr lang="en-US" sz="1800" dirty="0" smtClean="0"/>
            <a:t>
</a:t>
          </a:r>
          <a:r>
            <a:rPr lang="en-US" sz="1800" dirty="0" err="1" smtClean="0"/>
            <a:t>Kredito</a:t>
          </a:r>
          <a:r>
            <a:rPr lang="en-US" sz="1800" dirty="0" smtClean="0"/>
            <a:t> </a:t>
          </a:r>
          <a:r>
            <a:rPr lang="en-US" sz="1800" dirty="0" err="1" smtClean="0"/>
            <a:t>balo</a:t>
          </a:r>
          <a:r>
            <a:rPr lang="en-US" sz="1800" dirty="0" smtClean="0"/>
            <a:t> </a:t>
          </a:r>
          <a:r>
            <a:rPr lang="en-US" sz="1800" dirty="0" err="1" smtClean="0"/>
            <a:t>reitingas</a:t>
          </a:r>
          <a:r>
            <a:rPr lang="en-US" sz="1800" dirty="0" smtClean="0"/>
            <a:t>
</a:t>
          </a:r>
          <a:r>
            <a:rPr lang="en-US" sz="1800" dirty="0" err="1" smtClean="0"/>
            <a:t>Egzamino</a:t>
          </a:r>
          <a:r>
            <a:rPr lang="en-US" sz="1800" dirty="0" smtClean="0"/>
            <a:t> </a:t>
          </a:r>
          <a:r>
            <a:rPr lang="en-US" sz="1800" dirty="0" err="1" smtClean="0"/>
            <a:t>atsakymai</a:t>
          </a:r>
          <a:r>
            <a:rPr lang="en-US" sz="1800" dirty="0" smtClean="0"/>
            <a:t>
</a:t>
          </a:r>
          <a:r>
            <a:rPr lang="en-US" sz="1800" dirty="0" err="1" smtClean="0"/>
            <a:t>Išvaizda</a:t>
          </a:r>
          <a:endParaRPr lang="en-ZA" sz="1800" dirty="0"/>
        </a:p>
      </dgm:t>
    </dgm:pt>
    <dgm:pt modelId="{3A9AD444-1D12-4464-90EF-3D3745D50F43}" type="parTrans" cxnId="{62C0E406-4E8C-4079-8E38-D3CBD1CB2E1F}">
      <dgm:prSet/>
      <dgm:spPr/>
      <dgm:t>
        <a:bodyPr/>
        <a:lstStyle/>
        <a:p>
          <a:endParaRPr lang="en-ZA"/>
        </a:p>
      </dgm:t>
    </dgm:pt>
    <dgm:pt modelId="{F0D8F264-8D5A-4851-AD93-AE6F3FC4CFCA}" type="sibTrans" cxnId="{62C0E406-4E8C-4079-8E38-D3CBD1CB2E1F}">
      <dgm:prSet/>
      <dgm:spPr/>
      <dgm:t>
        <a:bodyPr/>
        <a:lstStyle/>
        <a:p>
          <a:endParaRPr lang="en-ZA"/>
        </a:p>
      </dgm:t>
    </dgm:pt>
    <dgm:pt modelId="{603C91D1-4774-40F5-B994-49884D8FFA03}" type="pres">
      <dgm:prSet presAssocID="{1A0BB0E3-5A8E-4869-8EE7-9F4B3B7A50A9}" presName="diagram" presStyleCnt="0">
        <dgm:presLayoutVars>
          <dgm:dir/>
          <dgm:resizeHandles val="exact"/>
        </dgm:presLayoutVars>
      </dgm:prSet>
      <dgm:spPr/>
      <dgm:t>
        <a:bodyPr/>
        <a:lstStyle/>
        <a:p>
          <a:endParaRPr lang="en-US"/>
        </a:p>
      </dgm:t>
    </dgm:pt>
    <dgm:pt modelId="{80A1D0D0-5605-40C8-95E6-0D2B51EA3D50}" type="pres">
      <dgm:prSet presAssocID="{D248454F-B9DC-4B83-9FD7-FF3A63B79E5C}" presName="node" presStyleLbl="node1" presStyleIdx="0" presStyleCnt="3" custScaleY="107397" custLinFactNeighborY="-552">
        <dgm:presLayoutVars>
          <dgm:bulletEnabled val="1"/>
        </dgm:presLayoutVars>
      </dgm:prSet>
      <dgm:spPr/>
      <dgm:t>
        <a:bodyPr/>
        <a:lstStyle/>
        <a:p>
          <a:endParaRPr lang="en-US"/>
        </a:p>
      </dgm:t>
    </dgm:pt>
    <dgm:pt modelId="{98197D3C-C10B-4191-B4CE-F23B551AFBD8}" type="pres">
      <dgm:prSet presAssocID="{9E26986A-DBF0-47FC-8D33-C886DEC966FA}" presName="sibTrans" presStyleCnt="0"/>
      <dgm:spPr/>
    </dgm:pt>
    <dgm:pt modelId="{1D9027F3-EACC-4808-88D1-032D08C5C418}" type="pres">
      <dgm:prSet presAssocID="{3577AE67-C501-4662-9FB1-A24B195DFF14}" presName="node" presStyleLbl="node1" presStyleIdx="1" presStyleCnt="3" custScaleY="107397">
        <dgm:presLayoutVars>
          <dgm:bulletEnabled val="1"/>
        </dgm:presLayoutVars>
      </dgm:prSet>
      <dgm:spPr/>
      <dgm:t>
        <a:bodyPr/>
        <a:lstStyle/>
        <a:p>
          <a:endParaRPr lang="en-US"/>
        </a:p>
      </dgm:t>
    </dgm:pt>
    <dgm:pt modelId="{0B5D765D-A69A-4FCF-8BE0-7D97A821D094}" type="pres">
      <dgm:prSet presAssocID="{052BAAD1-3228-409F-ACEF-D3D337050F08}" presName="sibTrans" presStyleCnt="0"/>
      <dgm:spPr/>
    </dgm:pt>
    <dgm:pt modelId="{AA46DDE7-DF72-4215-9401-EDB00056C805}" type="pres">
      <dgm:prSet presAssocID="{F4D73F4A-BEF7-4570-8018-83B4D7E2F704}" presName="node" presStyleLbl="node1" presStyleIdx="2" presStyleCnt="3" custScaleY="107397">
        <dgm:presLayoutVars>
          <dgm:bulletEnabled val="1"/>
        </dgm:presLayoutVars>
      </dgm:prSet>
      <dgm:spPr/>
      <dgm:t>
        <a:bodyPr/>
        <a:lstStyle/>
        <a:p>
          <a:endParaRPr lang="en-US"/>
        </a:p>
      </dgm:t>
    </dgm:pt>
  </dgm:ptLst>
  <dgm:cxnLst>
    <dgm:cxn modelId="{89FDDEBF-525A-4DBB-A49F-D9D6D4553DE5}" srcId="{D248454F-B9DC-4B83-9FD7-FF3A63B79E5C}" destId="{159B54B4-C7F7-4010-A966-FDB96C8A1E01}" srcOrd="0" destOrd="0" parTransId="{1956FDDB-0303-48A7-863C-1F74FE70687D}" sibTransId="{6B9CDDA1-0289-43C6-A7CB-3C3680E89101}"/>
    <dgm:cxn modelId="{62C0E406-4E8C-4079-8E38-D3CBD1CB2E1F}" srcId="{F4D73F4A-BEF7-4570-8018-83B4D7E2F704}" destId="{165AB7F3-1CB9-4956-99AB-B8A088533712}" srcOrd="0" destOrd="0" parTransId="{3A9AD444-1D12-4464-90EF-3D3745D50F43}" sibTransId="{F0D8F264-8D5A-4851-AD93-AE6F3FC4CFCA}"/>
    <dgm:cxn modelId="{3CDAAF10-A171-4633-AEF7-51AA04FB77D2}" type="presOf" srcId="{F4D73F4A-BEF7-4570-8018-83B4D7E2F704}" destId="{AA46DDE7-DF72-4215-9401-EDB00056C805}" srcOrd="0" destOrd="0" presId="urn:microsoft.com/office/officeart/2005/8/layout/default"/>
    <dgm:cxn modelId="{40C6FFAA-7814-4CBB-9AB6-A27B3EC065E3}" type="presOf" srcId="{4BFA23D3-67E0-4167-86D5-007408804B0C}" destId="{1D9027F3-EACC-4808-88D1-032D08C5C418}" srcOrd="0" destOrd="1" presId="urn:microsoft.com/office/officeart/2005/8/layout/default"/>
    <dgm:cxn modelId="{7A94FB3A-27DF-4119-AC13-19F6A1FEE1FB}" srcId="{1A0BB0E3-5A8E-4869-8EE7-9F4B3B7A50A9}" destId="{3577AE67-C501-4662-9FB1-A24B195DFF14}" srcOrd="1" destOrd="0" parTransId="{D01CAE3F-BDDF-445A-B17B-700C8C01C28B}" sibTransId="{052BAAD1-3228-409F-ACEF-D3D337050F08}"/>
    <dgm:cxn modelId="{48BF6122-2EB7-423F-98B5-E531647DB902}" type="presOf" srcId="{159B54B4-C7F7-4010-A966-FDB96C8A1E01}" destId="{80A1D0D0-5605-40C8-95E6-0D2B51EA3D50}" srcOrd="0" destOrd="1" presId="urn:microsoft.com/office/officeart/2005/8/layout/default"/>
    <dgm:cxn modelId="{B0CED40E-129F-4E6F-B8F3-EBC19CDB0D0F}" type="presOf" srcId="{3577AE67-C501-4662-9FB1-A24B195DFF14}" destId="{1D9027F3-EACC-4808-88D1-032D08C5C418}" srcOrd="0" destOrd="0" presId="urn:microsoft.com/office/officeart/2005/8/layout/default"/>
    <dgm:cxn modelId="{8631FE5A-122A-41D9-92B5-DC3D4308EA5A}" srcId="{1A0BB0E3-5A8E-4869-8EE7-9F4B3B7A50A9}" destId="{D248454F-B9DC-4B83-9FD7-FF3A63B79E5C}" srcOrd="0" destOrd="0" parTransId="{B82B22C1-6C9F-4050-847A-3A7937177367}" sibTransId="{9E26986A-DBF0-47FC-8D33-C886DEC966FA}"/>
    <dgm:cxn modelId="{D11D82CD-67FB-4625-BD1B-772F8C69ACFC}" type="presOf" srcId="{165AB7F3-1CB9-4956-99AB-B8A088533712}" destId="{AA46DDE7-DF72-4215-9401-EDB00056C805}" srcOrd="0" destOrd="1" presId="urn:microsoft.com/office/officeart/2005/8/layout/default"/>
    <dgm:cxn modelId="{071A5617-74FB-41F5-88A5-450F2F048398}" srcId="{3577AE67-C501-4662-9FB1-A24B195DFF14}" destId="{4BFA23D3-67E0-4167-86D5-007408804B0C}" srcOrd="0" destOrd="0" parTransId="{72931EB8-D76D-4F8F-A5D8-A540DCF67BFF}" sibTransId="{42BD968E-EEA2-45A9-AE62-3500BD362033}"/>
    <dgm:cxn modelId="{D4384824-BCDD-4767-B981-3C5DC116F137}" type="presOf" srcId="{1A0BB0E3-5A8E-4869-8EE7-9F4B3B7A50A9}" destId="{603C91D1-4774-40F5-B994-49884D8FFA03}" srcOrd="0" destOrd="0" presId="urn:microsoft.com/office/officeart/2005/8/layout/default"/>
    <dgm:cxn modelId="{9E3B16EE-4B72-4D5E-9960-7D24C7928391}" type="presOf" srcId="{D248454F-B9DC-4B83-9FD7-FF3A63B79E5C}" destId="{80A1D0D0-5605-40C8-95E6-0D2B51EA3D50}" srcOrd="0" destOrd="0" presId="urn:microsoft.com/office/officeart/2005/8/layout/default"/>
    <dgm:cxn modelId="{EA71FF9C-E889-4762-A4CB-D9482C5046DF}" srcId="{1A0BB0E3-5A8E-4869-8EE7-9F4B3B7A50A9}" destId="{F4D73F4A-BEF7-4570-8018-83B4D7E2F704}" srcOrd="2" destOrd="0" parTransId="{6AB25CEE-0CFE-4C5C-882A-0751D5A5252F}" sibTransId="{F2E4488F-1D0C-4714-8B22-D33B1D4639EB}"/>
    <dgm:cxn modelId="{AEAD8855-9A1A-4D84-9C39-3D34E94A37B5}" type="presParOf" srcId="{603C91D1-4774-40F5-B994-49884D8FFA03}" destId="{80A1D0D0-5605-40C8-95E6-0D2B51EA3D50}" srcOrd="0" destOrd="0" presId="urn:microsoft.com/office/officeart/2005/8/layout/default"/>
    <dgm:cxn modelId="{0C84495F-ABC5-4E17-9FD3-DCB9E7697F75}" type="presParOf" srcId="{603C91D1-4774-40F5-B994-49884D8FFA03}" destId="{98197D3C-C10B-4191-B4CE-F23B551AFBD8}" srcOrd="1" destOrd="0" presId="urn:microsoft.com/office/officeart/2005/8/layout/default"/>
    <dgm:cxn modelId="{3E70F9A2-92C2-4A29-B1EE-08D45355A7E9}" type="presParOf" srcId="{603C91D1-4774-40F5-B994-49884D8FFA03}" destId="{1D9027F3-EACC-4808-88D1-032D08C5C418}" srcOrd="2" destOrd="0" presId="urn:microsoft.com/office/officeart/2005/8/layout/default"/>
    <dgm:cxn modelId="{DD0427E5-CE38-408D-8D93-666A7D28D024}" type="presParOf" srcId="{603C91D1-4774-40F5-B994-49884D8FFA03}" destId="{0B5D765D-A69A-4FCF-8BE0-7D97A821D094}" srcOrd="3" destOrd="0" presId="urn:microsoft.com/office/officeart/2005/8/layout/default"/>
    <dgm:cxn modelId="{189184B8-5765-4AAF-9E24-94EEF767E939}" type="presParOf" srcId="{603C91D1-4774-40F5-B994-49884D8FFA03}" destId="{AA46DDE7-DF72-4215-9401-EDB00056C805}"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6007CB-85A4-4F46-9EE7-0B47D8DB100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07279955-8929-4753-8E9D-6FC9AB031A63}">
      <dgm:prSet phldrT="[Text]" custT="1"/>
      <dgm:spPr/>
      <dgm:t>
        <a:bodyPr/>
        <a:lstStyle/>
        <a:p>
          <a:r>
            <a:rPr lang="lt-LT" sz="2400" dirty="0" smtClean="0">
              <a:effectLst>
                <a:outerShdw blurRad="38100" dist="38100" dir="2700000" algn="tl">
                  <a:srgbClr val="000000">
                    <a:alpha val="43137"/>
                  </a:srgbClr>
                </a:outerShdw>
              </a:effectLst>
            </a:rPr>
            <a:t>Padidinkite informacijos vertę organizacijai užtikrindami, kad informacija būtų patikima, saugi ir prieinama priimant sprendimus</a:t>
          </a:r>
          <a:endParaRPr lang="en-ZA" sz="2400" dirty="0">
            <a:effectLst>
              <a:outerShdw blurRad="38100" dist="38100" dir="2700000" algn="tl">
                <a:srgbClr val="000000">
                  <a:alpha val="43137"/>
                </a:srgbClr>
              </a:outerShdw>
            </a:effectLst>
          </a:endParaRPr>
        </a:p>
      </dgm:t>
    </dgm:pt>
    <dgm:pt modelId="{63909FAA-7628-4439-801D-784F9FA53F47}" type="parTrans" cxnId="{6553E7A1-E7D4-4155-A002-9B030A3CCEF2}">
      <dgm:prSet/>
      <dgm:spPr/>
      <dgm:t>
        <a:bodyPr/>
        <a:lstStyle/>
        <a:p>
          <a:endParaRPr lang="en-ZA"/>
        </a:p>
      </dgm:t>
    </dgm:pt>
    <dgm:pt modelId="{C6BEAFD3-DB86-43F4-A9F9-B02693001A5B}" type="sibTrans" cxnId="{6553E7A1-E7D4-4155-A002-9B030A3CCEF2}">
      <dgm:prSet/>
      <dgm:spPr/>
      <dgm:t>
        <a:bodyPr/>
        <a:lstStyle/>
        <a:p>
          <a:endParaRPr lang="en-ZA"/>
        </a:p>
      </dgm:t>
    </dgm:pt>
    <dgm:pt modelId="{8E3AACF7-EBB7-45E9-B17C-B7FCED421F8B}">
      <dgm:prSet custT="1"/>
      <dgm:spPr/>
      <dgm:t>
        <a:bodyPr/>
        <a:lstStyle/>
        <a:p>
          <a:r>
            <a:rPr lang="lt-LT" sz="2400" dirty="0" smtClean="0">
              <a:effectLst>
                <a:outerShdw blurRad="38100" dist="38100" dir="2700000" algn="tl">
                  <a:srgbClr val="000000">
                    <a:alpha val="43137"/>
                  </a:srgbClr>
                </a:outerShdw>
              </a:effectLst>
            </a:rPr>
            <a:t>Apsaugokite informaciją, kad jos vertė organizacijai nesumažėtų dėl technologijos ar žmogaus klaidos, laiku netekus prieigos, netinkamo naudojimo ar nelaimingų atsitikimų</a:t>
          </a:r>
          <a:r>
            <a:rPr lang="en-GB" sz="2400" dirty="0" smtClean="0">
              <a:effectLst>
                <a:outerShdw blurRad="38100" dist="38100" dir="2700000" algn="tl">
                  <a:srgbClr val="000000">
                    <a:alpha val="43137"/>
                  </a:srgbClr>
                </a:outerShdw>
              </a:effectLst>
            </a:rPr>
            <a:t>.</a:t>
          </a:r>
          <a:endParaRPr lang="en-ZA" sz="2400" dirty="0">
            <a:effectLst>
              <a:outerShdw blurRad="38100" dist="38100" dir="2700000" algn="tl">
                <a:srgbClr val="000000">
                  <a:alpha val="43137"/>
                </a:srgbClr>
              </a:outerShdw>
            </a:effectLst>
          </a:endParaRPr>
        </a:p>
      </dgm:t>
    </dgm:pt>
    <dgm:pt modelId="{BD2AFD01-4FA9-45EE-9695-6969421D5AA9}" type="parTrans" cxnId="{9F7E86F9-7FF1-4498-9F01-3D91D6E5D1A0}">
      <dgm:prSet/>
      <dgm:spPr/>
      <dgm:t>
        <a:bodyPr/>
        <a:lstStyle/>
        <a:p>
          <a:endParaRPr lang="en-ZA"/>
        </a:p>
      </dgm:t>
    </dgm:pt>
    <dgm:pt modelId="{88CB56AD-8E0B-4F33-A2A4-9E869CD01550}" type="sibTrans" cxnId="{9F7E86F9-7FF1-4498-9F01-3D91D6E5D1A0}">
      <dgm:prSet/>
      <dgm:spPr/>
      <dgm:t>
        <a:bodyPr/>
        <a:lstStyle/>
        <a:p>
          <a:endParaRPr lang="en-ZA"/>
        </a:p>
      </dgm:t>
    </dgm:pt>
    <dgm:pt modelId="{D8A5D8B6-3DC7-452C-A32B-85083BF8430A}" type="pres">
      <dgm:prSet presAssocID="{D16007CB-85A4-4F46-9EE7-0B47D8DB1009}" presName="diagram" presStyleCnt="0">
        <dgm:presLayoutVars>
          <dgm:dir/>
          <dgm:resizeHandles val="exact"/>
        </dgm:presLayoutVars>
      </dgm:prSet>
      <dgm:spPr/>
      <dgm:t>
        <a:bodyPr/>
        <a:lstStyle/>
        <a:p>
          <a:endParaRPr lang="en-US"/>
        </a:p>
      </dgm:t>
    </dgm:pt>
    <dgm:pt modelId="{C5218293-04D2-4DB5-A18F-25660B9E5D6A}" type="pres">
      <dgm:prSet presAssocID="{07279955-8929-4753-8E9D-6FC9AB031A63}" presName="node" presStyleLbl="node1" presStyleIdx="0" presStyleCnt="2">
        <dgm:presLayoutVars>
          <dgm:bulletEnabled val="1"/>
        </dgm:presLayoutVars>
      </dgm:prSet>
      <dgm:spPr/>
      <dgm:t>
        <a:bodyPr/>
        <a:lstStyle/>
        <a:p>
          <a:endParaRPr lang="en-US"/>
        </a:p>
      </dgm:t>
    </dgm:pt>
    <dgm:pt modelId="{4E1C7FE6-229C-4CBB-9772-0F24CD8A8DD3}" type="pres">
      <dgm:prSet presAssocID="{C6BEAFD3-DB86-43F4-A9F9-B02693001A5B}" presName="sibTrans" presStyleCnt="0"/>
      <dgm:spPr/>
    </dgm:pt>
    <dgm:pt modelId="{E62987DC-8F21-41D3-9885-2E27C23D6C08}" type="pres">
      <dgm:prSet presAssocID="{8E3AACF7-EBB7-45E9-B17C-B7FCED421F8B}" presName="node" presStyleLbl="node1" presStyleIdx="1" presStyleCnt="2">
        <dgm:presLayoutVars>
          <dgm:bulletEnabled val="1"/>
        </dgm:presLayoutVars>
      </dgm:prSet>
      <dgm:spPr/>
      <dgm:t>
        <a:bodyPr/>
        <a:lstStyle/>
        <a:p>
          <a:endParaRPr lang="en-US"/>
        </a:p>
      </dgm:t>
    </dgm:pt>
  </dgm:ptLst>
  <dgm:cxnLst>
    <dgm:cxn modelId="{995FE67C-54C5-41F5-A9EF-21CA03AA7B83}" type="presOf" srcId="{D16007CB-85A4-4F46-9EE7-0B47D8DB1009}" destId="{D8A5D8B6-3DC7-452C-A32B-85083BF8430A}" srcOrd="0" destOrd="0" presId="urn:microsoft.com/office/officeart/2005/8/layout/default"/>
    <dgm:cxn modelId="{FDE98FDE-9197-47FD-8AC8-9F300E2A3D08}" type="presOf" srcId="{8E3AACF7-EBB7-45E9-B17C-B7FCED421F8B}" destId="{E62987DC-8F21-41D3-9885-2E27C23D6C08}" srcOrd="0" destOrd="0" presId="urn:microsoft.com/office/officeart/2005/8/layout/default"/>
    <dgm:cxn modelId="{6553E7A1-E7D4-4155-A002-9B030A3CCEF2}" srcId="{D16007CB-85A4-4F46-9EE7-0B47D8DB1009}" destId="{07279955-8929-4753-8E9D-6FC9AB031A63}" srcOrd="0" destOrd="0" parTransId="{63909FAA-7628-4439-801D-784F9FA53F47}" sibTransId="{C6BEAFD3-DB86-43F4-A9F9-B02693001A5B}"/>
    <dgm:cxn modelId="{B2FFDAEC-4179-4049-B2BC-9714A36B6191}" type="presOf" srcId="{07279955-8929-4753-8E9D-6FC9AB031A63}" destId="{C5218293-04D2-4DB5-A18F-25660B9E5D6A}" srcOrd="0" destOrd="0" presId="urn:microsoft.com/office/officeart/2005/8/layout/default"/>
    <dgm:cxn modelId="{9F7E86F9-7FF1-4498-9F01-3D91D6E5D1A0}" srcId="{D16007CB-85A4-4F46-9EE7-0B47D8DB1009}" destId="{8E3AACF7-EBB7-45E9-B17C-B7FCED421F8B}" srcOrd="1" destOrd="0" parTransId="{BD2AFD01-4FA9-45EE-9695-6969421D5AA9}" sibTransId="{88CB56AD-8E0B-4F33-A2A4-9E869CD01550}"/>
    <dgm:cxn modelId="{D5D3699C-1042-4CA9-88A4-582EABFF8CC6}" type="presParOf" srcId="{D8A5D8B6-3DC7-452C-A32B-85083BF8430A}" destId="{C5218293-04D2-4DB5-A18F-25660B9E5D6A}" srcOrd="0" destOrd="0" presId="urn:microsoft.com/office/officeart/2005/8/layout/default"/>
    <dgm:cxn modelId="{875654BD-7261-4157-9720-CA4EC33F0DA3}" type="presParOf" srcId="{D8A5D8B6-3DC7-452C-A32B-85083BF8430A}" destId="{4E1C7FE6-229C-4CBB-9772-0F24CD8A8DD3}" srcOrd="1" destOrd="0" presId="urn:microsoft.com/office/officeart/2005/8/layout/default"/>
    <dgm:cxn modelId="{8C8A76F2-7002-4182-8E4F-D9379A4A2315}" type="presParOf" srcId="{D8A5D8B6-3DC7-452C-A32B-85083BF8430A}" destId="{E62987DC-8F21-41D3-9885-2E27C23D6C08}"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BD705B-E8B9-419C-A34B-D431F2B49AB9}"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ZA"/>
        </a:p>
      </dgm:t>
    </dgm:pt>
    <dgm:pt modelId="{3B87238B-DBFC-46ED-AAF1-89FF8E8C0C5C}">
      <dgm:prSet phldrT="[Text]" custT="1"/>
      <dgm:spPr/>
      <dgm:t>
        <a:bodyPr/>
        <a:lstStyle/>
        <a:p>
          <a:r>
            <a:rPr lang="lt-LT" sz="2400" b="1" dirty="0" smtClean="0">
              <a:effectLst>
                <a:outerShdw blurRad="38100" dist="38100" dir="2700000" algn="tl">
                  <a:srgbClr val="000000">
                    <a:alpha val="43137"/>
                  </a:srgbClr>
                </a:outerShdw>
              </a:effectLst>
            </a:rPr>
            <a:t>SAVO RIZIKOS ĮVERTINIMAS</a:t>
          </a:r>
          <a:endParaRPr lang="en-ZA" sz="2400" b="1" dirty="0">
            <a:effectLst>
              <a:outerShdw blurRad="38100" dist="38100" dir="2700000" algn="tl">
                <a:srgbClr val="000000">
                  <a:alpha val="43137"/>
                </a:srgbClr>
              </a:outerShdw>
            </a:effectLst>
          </a:endParaRPr>
        </a:p>
      </dgm:t>
    </dgm:pt>
    <dgm:pt modelId="{30DDFD26-3C64-4FC0-8850-EC0508817BFE}" type="parTrans" cxnId="{BA2E2ADF-3061-4177-82A6-C2D50EDFA959}">
      <dgm:prSet/>
      <dgm:spPr/>
      <dgm:t>
        <a:bodyPr/>
        <a:lstStyle/>
        <a:p>
          <a:endParaRPr lang="en-ZA"/>
        </a:p>
      </dgm:t>
    </dgm:pt>
    <dgm:pt modelId="{DA5071FD-FC87-493B-AB2C-92176FA9F48D}" type="sibTrans" cxnId="{BA2E2ADF-3061-4177-82A6-C2D50EDFA959}">
      <dgm:prSet/>
      <dgm:spPr/>
      <dgm:t>
        <a:bodyPr/>
        <a:lstStyle/>
        <a:p>
          <a:endParaRPr lang="en-ZA"/>
        </a:p>
      </dgm:t>
    </dgm:pt>
    <dgm:pt modelId="{563CB1DB-BA01-4304-AD85-35832FB50FFA}">
      <dgm:prSet phldrT="[Text]" custT="1"/>
      <dgm:spPr/>
      <dgm:t>
        <a:bodyPr/>
        <a:lstStyle/>
        <a:p>
          <a:r>
            <a:rPr lang="lt-LT" sz="2400" b="1" dirty="0" smtClean="0">
              <a:effectLst>
                <a:outerShdw blurRad="38100" dist="38100" dir="2700000" algn="tl">
                  <a:srgbClr val="000000">
                    <a:alpha val="43137"/>
                  </a:srgbClr>
                </a:outerShdw>
              </a:effectLst>
            </a:rPr>
            <a:t>RIZIKOS MINIMIZAVIMAS</a:t>
          </a:r>
          <a:endParaRPr lang="en-ZA" sz="2400" b="1" dirty="0">
            <a:effectLst>
              <a:outerShdw blurRad="38100" dist="38100" dir="2700000" algn="tl">
                <a:srgbClr val="000000">
                  <a:alpha val="43137"/>
                </a:srgbClr>
              </a:outerShdw>
            </a:effectLst>
          </a:endParaRPr>
        </a:p>
      </dgm:t>
    </dgm:pt>
    <dgm:pt modelId="{7711316B-C70B-45DB-9F6F-12B029494494}" type="parTrans" cxnId="{F4EF52C7-37BE-41BE-81AB-27153176351C}">
      <dgm:prSet/>
      <dgm:spPr/>
      <dgm:t>
        <a:bodyPr/>
        <a:lstStyle/>
        <a:p>
          <a:endParaRPr lang="en-ZA"/>
        </a:p>
      </dgm:t>
    </dgm:pt>
    <dgm:pt modelId="{604EB582-84E4-4883-A121-B46611E91BB6}" type="sibTrans" cxnId="{F4EF52C7-37BE-41BE-81AB-27153176351C}">
      <dgm:prSet/>
      <dgm:spPr/>
      <dgm:t>
        <a:bodyPr/>
        <a:lstStyle/>
        <a:p>
          <a:endParaRPr lang="en-ZA"/>
        </a:p>
      </dgm:t>
    </dgm:pt>
    <dgm:pt modelId="{4A569F37-D189-4F3A-841C-82ACDA2A2ED3}">
      <dgm:prSet phldrT="[Text]" custT="1"/>
      <dgm:spPr/>
      <dgm:t>
        <a:bodyPr/>
        <a:lstStyle/>
        <a:p>
          <a:r>
            <a:rPr lang="lt-LT" sz="2400" b="1" dirty="0" smtClean="0">
              <a:effectLst>
                <a:outerShdw blurRad="38100" dist="38100" dir="2700000" algn="tl">
                  <a:srgbClr val="000000">
                    <a:alpha val="43137"/>
                  </a:srgbClr>
                </a:outerShdw>
              </a:effectLst>
            </a:rPr>
            <a:t>SUKURTI ATSAKO PLANĄ</a:t>
          </a:r>
          <a:endParaRPr lang="en-ZA" sz="2400" b="1" dirty="0">
            <a:effectLst>
              <a:outerShdw blurRad="38100" dist="38100" dir="2700000" algn="tl">
                <a:srgbClr val="000000">
                  <a:alpha val="43137"/>
                </a:srgbClr>
              </a:outerShdw>
            </a:effectLst>
          </a:endParaRPr>
        </a:p>
      </dgm:t>
    </dgm:pt>
    <dgm:pt modelId="{54F7E5A3-6DC3-477F-A0DE-2CF2112AD482}" type="parTrans" cxnId="{5C9BFE8B-484C-4F1A-86FD-9E5183EF02F5}">
      <dgm:prSet/>
      <dgm:spPr/>
      <dgm:t>
        <a:bodyPr/>
        <a:lstStyle/>
        <a:p>
          <a:endParaRPr lang="en-ZA"/>
        </a:p>
      </dgm:t>
    </dgm:pt>
    <dgm:pt modelId="{A3482509-F97C-4B8A-9192-F91B1889C600}" type="sibTrans" cxnId="{5C9BFE8B-484C-4F1A-86FD-9E5183EF02F5}">
      <dgm:prSet/>
      <dgm:spPr/>
      <dgm:t>
        <a:bodyPr/>
        <a:lstStyle/>
        <a:p>
          <a:endParaRPr lang="en-ZA"/>
        </a:p>
      </dgm:t>
    </dgm:pt>
    <dgm:pt modelId="{FB2C70A6-AE8C-4CD4-9754-18B1931D4B50}">
      <dgm:prSet custT="1"/>
      <dgm:spPr/>
      <dgm:t>
        <a:bodyPr/>
        <a:lstStyle/>
        <a:p>
          <a:r>
            <a:rPr lang="en-US" sz="2000" dirty="0" err="1" smtClean="0">
              <a:solidFill>
                <a:srgbClr val="000000"/>
              </a:solidFill>
            </a:rPr>
            <a:t>Audituoti</a:t>
          </a:r>
          <a:r>
            <a:rPr lang="en-US" sz="2000" dirty="0" smtClean="0">
              <a:solidFill>
                <a:srgbClr val="000000"/>
              </a:solidFill>
            </a:rPr>
            <a:t> </a:t>
          </a:r>
          <a:r>
            <a:rPr lang="en-US" sz="2000" dirty="0" err="1" smtClean="0">
              <a:solidFill>
                <a:srgbClr val="000000"/>
              </a:solidFill>
            </a:rPr>
            <a:t>duomenis</a:t>
          </a:r>
          <a:r>
            <a:rPr lang="en-US" sz="2000" dirty="0" smtClean="0">
              <a:solidFill>
                <a:srgbClr val="000000"/>
              </a:solidFill>
            </a:rPr>
            <a:t> ir </a:t>
          </a:r>
          <a:r>
            <a:rPr lang="en-US" sz="2000" dirty="0" err="1" smtClean="0">
              <a:solidFill>
                <a:srgbClr val="000000"/>
              </a:solidFill>
            </a:rPr>
            <a:t>informaciją</a:t>
          </a:r>
          <a:r>
            <a:rPr lang="en-US" sz="2000" dirty="0" smtClean="0">
              <a:solidFill>
                <a:srgbClr val="000000"/>
              </a:solidFill>
            </a:rPr>
            <a:t>, </a:t>
          </a:r>
          <a:r>
            <a:rPr lang="en-US" sz="2000" dirty="0" err="1" smtClean="0">
              <a:solidFill>
                <a:srgbClr val="000000"/>
              </a:solidFill>
            </a:rPr>
            <a:t>kuri</a:t>
          </a:r>
          <a:r>
            <a:rPr lang="en-US" sz="2000" dirty="0" smtClean="0">
              <a:solidFill>
                <a:srgbClr val="000000"/>
              </a:solidFill>
            </a:rPr>
            <a:t> </a:t>
          </a:r>
          <a:r>
            <a:rPr lang="en-US" sz="2000" dirty="0" err="1" smtClean="0">
              <a:solidFill>
                <a:srgbClr val="000000"/>
              </a:solidFill>
            </a:rPr>
            <a:t>yra</a:t>
          </a:r>
          <a:r>
            <a:rPr lang="en-US" sz="2000" dirty="0" smtClean="0">
              <a:solidFill>
                <a:srgbClr val="000000"/>
              </a:solidFill>
            </a:rPr>
            <a:t> </a:t>
          </a:r>
          <a:r>
            <a:rPr lang="en-US" sz="2000" dirty="0" err="1" smtClean="0">
              <a:solidFill>
                <a:srgbClr val="000000"/>
              </a:solidFill>
            </a:rPr>
            <a:t>vertingiausia</a:t>
          </a:r>
          <a:r>
            <a:rPr lang="en-US" sz="2000" dirty="0" smtClean="0">
              <a:solidFill>
                <a:srgbClr val="000000"/>
              </a:solidFill>
            </a:rPr>
            <a:t>; </a:t>
          </a:r>
          <a:r>
            <a:rPr lang="en-US" sz="2000" dirty="0" err="1" smtClean="0">
              <a:solidFill>
                <a:srgbClr val="000000"/>
              </a:solidFill>
            </a:rPr>
            <a:t>paklauskite</a:t>
          </a:r>
          <a:r>
            <a:rPr lang="en-US" sz="2000" dirty="0" smtClean="0">
              <a:solidFill>
                <a:srgbClr val="000000"/>
              </a:solidFill>
            </a:rPr>
            <a:t>, </a:t>
          </a:r>
          <a:r>
            <a:rPr lang="en-US" sz="2000" dirty="0" err="1" smtClean="0">
              <a:solidFill>
                <a:srgbClr val="000000"/>
              </a:solidFill>
            </a:rPr>
            <a:t>kaip</a:t>
          </a:r>
          <a:r>
            <a:rPr lang="en-US" sz="2000" dirty="0" smtClean="0">
              <a:solidFill>
                <a:srgbClr val="000000"/>
              </a:solidFill>
            </a:rPr>
            <a:t> </a:t>
          </a:r>
          <a:r>
            <a:rPr lang="en-US" sz="2000" dirty="0" err="1" smtClean="0">
              <a:solidFill>
                <a:srgbClr val="000000"/>
              </a:solidFill>
            </a:rPr>
            <a:t>jis</a:t>
          </a:r>
          <a:r>
            <a:rPr lang="en-US" sz="2000" dirty="0" smtClean="0">
              <a:solidFill>
                <a:srgbClr val="000000"/>
              </a:solidFill>
            </a:rPr>
            <a:t> </a:t>
          </a:r>
          <a:r>
            <a:rPr lang="en-US" sz="2000" dirty="0" err="1" smtClean="0">
              <a:solidFill>
                <a:srgbClr val="000000"/>
              </a:solidFill>
            </a:rPr>
            <a:t>saugomas</a:t>
          </a:r>
          <a:r>
            <a:rPr lang="en-US" sz="2000" dirty="0" smtClean="0">
              <a:solidFill>
                <a:srgbClr val="000000"/>
              </a:solidFill>
            </a:rPr>
            <a:t>, </a:t>
          </a:r>
          <a:r>
            <a:rPr lang="en-US" sz="2000" dirty="0" err="1" smtClean="0">
              <a:solidFill>
                <a:srgbClr val="000000"/>
              </a:solidFill>
            </a:rPr>
            <a:t>kas</a:t>
          </a:r>
          <a:r>
            <a:rPr lang="en-US" sz="2000" dirty="0" smtClean="0">
              <a:solidFill>
                <a:srgbClr val="000000"/>
              </a:solidFill>
            </a:rPr>
            <a:t> </a:t>
          </a:r>
          <a:r>
            <a:rPr lang="en-US" sz="2000" dirty="0" err="1" smtClean="0">
              <a:solidFill>
                <a:srgbClr val="000000"/>
              </a:solidFill>
            </a:rPr>
            <a:t>turi</a:t>
          </a:r>
          <a:r>
            <a:rPr lang="en-US" sz="2000" dirty="0" smtClean="0">
              <a:solidFill>
                <a:srgbClr val="000000"/>
              </a:solidFill>
            </a:rPr>
            <a:t> </a:t>
          </a:r>
          <a:r>
            <a:rPr lang="en-US" sz="2000" dirty="0" err="1" smtClean="0">
              <a:solidFill>
                <a:srgbClr val="000000"/>
              </a:solidFill>
            </a:rPr>
            <a:t>prieigą</a:t>
          </a:r>
          <a:r>
            <a:rPr lang="en-US" sz="2000" dirty="0" smtClean="0">
              <a:solidFill>
                <a:srgbClr val="000000"/>
              </a:solidFill>
            </a:rPr>
            <a:t> ir </a:t>
          </a:r>
          <a:r>
            <a:rPr lang="en-US" sz="2000" dirty="0" err="1" smtClean="0">
              <a:solidFill>
                <a:srgbClr val="000000"/>
              </a:solidFill>
            </a:rPr>
            <a:t>kaip</a:t>
          </a:r>
          <a:r>
            <a:rPr lang="en-US" sz="2000" dirty="0" smtClean="0">
              <a:solidFill>
                <a:srgbClr val="000000"/>
              </a:solidFill>
            </a:rPr>
            <a:t> </a:t>
          </a:r>
          <a:r>
            <a:rPr lang="en-US" sz="2000" dirty="0" err="1" smtClean="0">
              <a:solidFill>
                <a:srgbClr val="000000"/>
              </a:solidFill>
            </a:rPr>
            <a:t>jį</a:t>
          </a:r>
          <a:r>
            <a:rPr lang="en-US" sz="2000" dirty="0" smtClean="0">
              <a:solidFill>
                <a:srgbClr val="000000"/>
              </a:solidFill>
            </a:rPr>
            <a:t> </a:t>
          </a:r>
          <a:r>
            <a:rPr lang="en-US" sz="2000" dirty="0" err="1" smtClean="0">
              <a:solidFill>
                <a:srgbClr val="000000"/>
              </a:solidFill>
            </a:rPr>
            <a:t>apsaugo</a:t>
          </a:r>
          <a:r>
            <a:rPr lang="en-US" sz="2000" dirty="0" smtClean="0">
              <a:solidFill>
                <a:srgbClr val="000000"/>
              </a:solidFill>
            </a:rPr>
            <a:t> </a:t>
          </a:r>
          <a:r>
            <a:rPr lang="en-US" sz="2000" dirty="0" err="1" smtClean="0">
              <a:solidFill>
                <a:srgbClr val="000000"/>
              </a:solidFill>
            </a:rPr>
            <a:t>tiek</a:t>
          </a:r>
          <a:r>
            <a:rPr lang="en-US" sz="2000" dirty="0" smtClean="0">
              <a:solidFill>
                <a:srgbClr val="000000"/>
              </a:solidFill>
            </a:rPr>
            <a:t> </a:t>
          </a:r>
          <a:r>
            <a:rPr lang="en-US" sz="2000" dirty="0" err="1" smtClean="0">
              <a:solidFill>
                <a:srgbClr val="000000"/>
              </a:solidFill>
            </a:rPr>
            <a:t>technologijos</a:t>
          </a:r>
          <a:r>
            <a:rPr lang="en-US" sz="2000" dirty="0" smtClean="0">
              <a:solidFill>
                <a:srgbClr val="000000"/>
              </a:solidFill>
            </a:rPr>
            <a:t>, </a:t>
          </a:r>
          <a:r>
            <a:rPr lang="en-US" sz="2000" dirty="0" err="1" smtClean="0">
              <a:solidFill>
                <a:srgbClr val="000000"/>
              </a:solidFill>
            </a:rPr>
            <a:t>tiek</a:t>
          </a:r>
          <a:r>
            <a:rPr lang="en-US" sz="2000" dirty="0" smtClean="0">
              <a:solidFill>
                <a:srgbClr val="000000"/>
              </a:solidFill>
            </a:rPr>
            <a:t> </a:t>
          </a:r>
          <a:r>
            <a:rPr lang="en-US" sz="2000" dirty="0" err="1" smtClean="0">
              <a:solidFill>
                <a:srgbClr val="000000"/>
              </a:solidFill>
            </a:rPr>
            <a:t>procesai</a:t>
          </a:r>
          <a:r>
            <a:rPr lang="en-US" sz="2000" dirty="0" smtClean="0">
              <a:solidFill>
                <a:srgbClr val="000000"/>
              </a:solidFill>
            </a:rPr>
            <a:t>.</a:t>
          </a:r>
          <a:endParaRPr lang="en-ZA" sz="2000" dirty="0">
            <a:solidFill>
              <a:srgbClr val="000000"/>
            </a:solidFill>
          </a:endParaRPr>
        </a:p>
      </dgm:t>
    </dgm:pt>
    <dgm:pt modelId="{5EB4E8F4-E72B-43CA-8FFF-DE3278B921CB}" type="parTrans" cxnId="{9832E294-0FBE-49AE-A4C9-01CCA118C8E2}">
      <dgm:prSet/>
      <dgm:spPr/>
      <dgm:t>
        <a:bodyPr/>
        <a:lstStyle/>
        <a:p>
          <a:endParaRPr lang="en-ZA"/>
        </a:p>
      </dgm:t>
    </dgm:pt>
    <dgm:pt modelId="{EE474343-656A-4D91-93FA-2E320DEEE4FD}" type="sibTrans" cxnId="{9832E294-0FBE-49AE-A4C9-01CCA118C8E2}">
      <dgm:prSet/>
      <dgm:spPr/>
      <dgm:t>
        <a:bodyPr/>
        <a:lstStyle/>
        <a:p>
          <a:endParaRPr lang="en-ZA"/>
        </a:p>
      </dgm:t>
    </dgm:pt>
    <dgm:pt modelId="{93E2A558-F2FA-43F4-B968-FE601BC27C43}">
      <dgm:prSet custT="1"/>
      <dgm:spPr/>
      <dgm:t>
        <a:bodyPr/>
        <a:lstStyle/>
        <a:p>
          <a:r>
            <a:rPr lang="lt-LT" sz="2000" dirty="0" smtClean="0">
              <a:solidFill>
                <a:srgbClr val="000000"/>
              </a:solidFill>
            </a:rPr>
            <a:t>Imkitės veiksmų, kad sumažintumėte dabartinės sistemos silpnąsias vietas.</a:t>
          </a:r>
          <a:endParaRPr lang="en-ZA" sz="2000" dirty="0">
            <a:solidFill>
              <a:srgbClr val="000000"/>
            </a:solidFill>
          </a:endParaRPr>
        </a:p>
      </dgm:t>
    </dgm:pt>
    <dgm:pt modelId="{B1B3C4CF-E8A3-426C-8784-EC7055FD1C14}" type="parTrans" cxnId="{B11CBB97-821C-42A8-BE02-AC6CD613FFC2}">
      <dgm:prSet/>
      <dgm:spPr/>
      <dgm:t>
        <a:bodyPr/>
        <a:lstStyle/>
        <a:p>
          <a:endParaRPr lang="en-ZA"/>
        </a:p>
      </dgm:t>
    </dgm:pt>
    <dgm:pt modelId="{69DFC11D-F3F2-45E8-98FE-D1F5A304498D}" type="sibTrans" cxnId="{B11CBB97-821C-42A8-BE02-AC6CD613FFC2}">
      <dgm:prSet/>
      <dgm:spPr/>
      <dgm:t>
        <a:bodyPr/>
        <a:lstStyle/>
        <a:p>
          <a:endParaRPr lang="en-ZA"/>
        </a:p>
      </dgm:t>
    </dgm:pt>
    <dgm:pt modelId="{4C9C0053-9475-494B-B511-98640A7CB732}">
      <dgm:prSet custT="1"/>
      <dgm:spPr/>
      <dgm:t>
        <a:bodyPr/>
        <a:lstStyle/>
        <a:p>
          <a:r>
            <a:rPr lang="lt-LT" sz="2000" dirty="0" smtClean="0">
              <a:solidFill>
                <a:srgbClr val="000000"/>
              </a:solidFill>
            </a:rPr>
            <a:t>Sukurkite veiksmų planą duomenų pažeidimo ar incidento atveju.</a:t>
          </a:r>
          <a:endParaRPr lang="en-ZA" sz="2000" dirty="0">
            <a:solidFill>
              <a:srgbClr val="000000"/>
            </a:solidFill>
          </a:endParaRPr>
        </a:p>
      </dgm:t>
    </dgm:pt>
    <dgm:pt modelId="{2911CC57-D62D-441F-A834-13133DAF245F}" type="parTrans" cxnId="{09EB500C-6F6E-403A-98F6-0832D7AD7294}">
      <dgm:prSet/>
      <dgm:spPr/>
      <dgm:t>
        <a:bodyPr/>
        <a:lstStyle/>
        <a:p>
          <a:endParaRPr lang="en-ZA"/>
        </a:p>
      </dgm:t>
    </dgm:pt>
    <dgm:pt modelId="{35F0944D-33B4-4167-8367-EB7F096F2246}" type="sibTrans" cxnId="{09EB500C-6F6E-403A-98F6-0832D7AD7294}">
      <dgm:prSet/>
      <dgm:spPr/>
      <dgm:t>
        <a:bodyPr/>
        <a:lstStyle/>
        <a:p>
          <a:endParaRPr lang="en-ZA"/>
        </a:p>
      </dgm:t>
    </dgm:pt>
    <dgm:pt modelId="{1535F5FE-65A8-43AD-A355-21BD3298BB5E}">
      <dgm:prSet custT="1"/>
      <dgm:spPr/>
      <dgm:t>
        <a:bodyPr/>
        <a:lstStyle/>
        <a:p>
          <a:r>
            <a:rPr lang="lt-LT" sz="2000" dirty="0" smtClean="0">
              <a:solidFill>
                <a:srgbClr val="000000"/>
              </a:solidFill>
            </a:rPr>
            <a:t>Jei reikia, ištirkite kibernetinį draudimą.</a:t>
          </a:r>
          <a:endParaRPr lang="en-ZA" sz="2000" dirty="0">
            <a:solidFill>
              <a:srgbClr val="000000"/>
            </a:solidFill>
          </a:endParaRPr>
        </a:p>
      </dgm:t>
    </dgm:pt>
    <dgm:pt modelId="{E8BFCF85-8B0D-41D0-A725-A6083AA2BF53}" type="parTrans" cxnId="{026DC344-97EA-42ED-9581-358393E33740}">
      <dgm:prSet/>
      <dgm:spPr/>
    </dgm:pt>
    <dgm:pt modelId="{864ECA99-C4D7-4B29-9495-C80DB3614F85}" type="sibTrans" cxnId="{026DC344-97EA-42ED-9581-358393E33740}">
      <dgm:prSet/>
      <dgm:spPr/>
    </dgm:pt>
    <dgm:pt modelId="{056849BC-7A54-41AC-A7CC-8E020D492C95}">
      <dgm:prSet custT="1"/>
      <dgm:spPr/>
      <dgm:t>
        <a:bodyPr/>
        <a:lstStyle/>
        <a:p>
          <a:r>
            <a:rPr lang="lt-LT" sz="2000" dirty="0" smtClean="0">
              <a:solidFill>
                <a:srgbClr val="000000"/>
              </a:solidFill>
            </a:rPr>
            <a:t>Jame turėtų būti:</a:t>
          </a:r>
          <a:br>
            <a:rPr lang="lt-LT" sz="2000" dirty="0" smtClean="0">
              <a:solidFill>
                <a:srgbClr val="000000"/>
              </a:solidFill>
            </a:rPr>
          </a:br>
          <a:r>
            <a:rPr lang="lt-LT" sz="2000" dirty="0" smtClean="0">
              <a:solidFill>
                <a:srgbClr val="000000"/>
              </a:solidFill>
            </a:rPr>
            <a:t>- Teisinis atsakymas</a:t>
          </a:r>
          <a:br>
            <a:rPr lang="lt-LT" sz="2000" dirty="0" smtClean="0">
              <a:solidFill>
                <a:srgbClr val="000000"/>
              </a:solidFill>
            </a:rPr>
          </a:br>
          <a:r>
            <a:rPr lang="lt-LT" sz="2000" dirty="0" smtClean="0">
              <a:solidFill>
                <a:srgbClr val="000000"/>
              </a:solidFill>
            </a:rPr>
            <a:t>- Situacijos tyrimas ir taisymas</a:t>
          </a:r>
          <a:br>
            <a:rPr lang="lt-LT" sz="2000" dirty="0" smtClean="0">
              <a:solidFill>
                <a:srgbClr val="000000"/>
              </a:solidFill>
            </a:rPr>
          </a:br>
          <a:r>
            <a:rPr lang="lt-LT" sz="2000" dirty="0" smtClean="0">
              <a:solidFill>
                <a:srgbClr val="000000"/>
              </a:solidFill>
            </a:rPr>
            <a:t>- Klientų informavimas</a:t>
          </a:r>
          <a:br>
            <a:rPr lang="lt-LT" sz="2000" dirty="0" smtClean="0">
              <a:solidFill>
                <a:srgbClr val="000000"/>
              </a:solidFill>
            </a:rPr>
          </a:br>
          <a:r>
            <a:rPr lang="lt-LT" sz="2000" dirty="0" smtClean="0">
              <a:solidFill>
                <a:srgbClr val="000000"/>
              </a:solidFill>
            </a:rPr>
            <a:t>- Žiniasklaidos užklausų tvarkymas</a:t>
          </a:r>
          <a:endParaRPr lang="lt-LT" sz="2000" dirty="0">
            <a:solidFill>
              <a:srgbClr val="000000"/>
            </a:solidFill>
          </a:endParaRPr>
        </a:p>
      </dgm:t>
    </dgm:pt>
    <dgm:pt modelId="{422A38B4-6333-40A4-BA43-134D20E03F75}" type="parTrans" cxnId="{E3408B12-9E44-4410-81C8-13CE5F0AD07A}">
      <dgm:prSet/>
      <dgm:spPr/>
      <dgm:t>
        <a:bodyPr/>
        <a:lstStyle/>
        <a:p>
          <a:endParaRPr lang="en-US"/>
        </a:p>
      </dgm:t>
    </dgm:pt>
    <dgm:pt modelId="{265FBBE2-91F5-43F5-9547-E99FC27713B9}" type="sibTrans" cxnId="{E3408B12-9E44-4410-81C8-13CE5F0AD07A}">
      <dgm:prSet/>
      <dgm:spPr/>
      <dgm:t>
        <a:bodyPr/>
        <a:lstStyle/>
        <a:p>
          <a:endParaRPr lang="en-US"/>
        </a:p>
      </dgm:t>
    </dgm:pt>
    <dgm:pt modelId="{A149982F-985E-41EA-8D2D-F4B6903D4639}" type="pres">
      <dgm:prSet presAssocID="{53BD705B-E8B9-419C-A34B-D431F2B49AB9}" presName="Name0" presStyleCnt="0">
        <dgm:presLayoutVars>
          <dgm:dir/>
          <dgm:animLvl val="lvl"/>
          <dgm:resizeHandles val="exact"/>
        </dgm:presLayoutVars>
      </dgm:prSet>
      <dgm:spPr/>
      <dgm:t>
        <a:bodyPr/>
        <a:lstStyle/>
        <a:p>
          <a:endParaRPr lang="en-US"/>
        </a:p>
      </dgm:t>
    </dgm:pt>
    <dgm:pt modelId="{BA3C1E7C-233E-48E0-A892-EAD0E16CD2EF}" type="pres">
      <dgm:prSet presAssocID="{3B87238B-DBFC-46ED-AAF1-89FF8E8C0C5C}" presName="composite" presStyleCnt="0"/>
      <dgm:spPr/>
    </dgm:pt>
    <dgm:pt modelId="{0837807C-11B7-484B-8B63-AEB37295ACC9}" type="pres">
      <dgm:prSet presAssocID="{3B87238B-DBFC-46ED-AAF1-89FF8E8C0C5C}" presName="parTx" presStyleLbl="alignNode1" presStyleIdx="0" presStyleCnt="3" custScaleY="100000">
        <dgm:presLayoutVars>
          <dgm:chMax val="0"/>
          <dgm:chPref val="0"/>
          <dgm:bulletEnabled val="1"/>
        </dgm:presLayoutVars>
      </dgm:prSet>
      <dgm:spPr/>
      <dgm:t>
        <a:bodyPr/>
        <a:lstStyle/>
        <a:p>
          <a:endParaRPr lang="en-US"/>
        </a:p>
      </dgm:t>
    </dgm:pt>
    <dgm:pt modelId="{3841C63F-20A9-405D-8400-50EB0D0AD9C5}" type="pres">
      <dgm:prSet presAssocID="{3B87238B-DBFC-46ED-AAF1-89FF8E8C0C5C}" presName="desTx" presStyleLbl="alignAccFollowNode1" presStyleIdx="0" presStyleCnt="3">
        <dgm:presLayoutVars>
          <dgm:bulletEnabled val="1"/>
        </dgm:presLayoutVars>
      </dgm:prSet>
      <dgm:spPr/>
      <dgm:t>
        <a:bodyPr/>
        <a:lstStyle/>
        <a:p>
          <a:endParaRPr lang="en-US"/>
        </a:p>
      </dgm:t>
    </dgm:pt>
    <dgm:pt modelId="{5ADB6B12-2FD0-4E99-9225-E024149E353B}" type="pres">
      <dgm:prSet presAssocID="{DA5071FD-FC87-493B-AB2C-92176FA9F48D}" presName="space" presStyleCnt="0"/>
      <dgm:spPr/>
    </dgm:pt>
    <dgm:pt modelId="{2B6C205A-CC41-42F1-877E-6C3D25F28032}" type="pres">
      <dgm:prSet presAssocID="{563CB1DB-BA01-4304-AD85-35832FB50FFA}" presName="composite" presStyleCnt="0"/>
      <dgm:spPr/>
    </dgm:pt>
    <dgm:pt modelId="{8C45BC25-012D-40FD-8FD9-0AED65D074E5}" type="pres">
      <dgm:prSet presAssocID="{563CB1DB-BA01-4304-AD85-35832FB50FFA}" presName="parTx" presStyleLbl="alignNode1" presStyleIdx="1" presStyleCnt="3" custScaleY="100000">
        <dgm:presLayoutVars>
          <dgm:chMax val="0"/>
          <dgm:chPref val="0"/>
          <dgm:bulletEnabled val="1"/>
        </dgm:presLayoutVars>
      </dgm:prSet>
      <dgm:spPr/>
      <dgm:t>
        <a:bodyPr/>
        <a:lstStyle/>
        <a:p>
          <a:endParaRPr lang="en-US"/>
        </a:p>
      </dgm:t>
    </dgm:pt>
    <dgm:pt modelId="{5E833DA4-4005-48DE-AA75-73B330E1F2AB}" type="pres">
      <dgm:prSet presAssocID="{563CB1DB-BA01-4304-AD85-35832FB50FFA}" presName="desTx" presStyleLbl="alignAccFollowNode1" presStyleIdx="1" presStyleCnt="3">
        <dgm:presLayoutVars>
          <dgm:bulletEnabled val="1"/>
        </dgm:presLayoutVars>
      </dgm:prSet>
      <dgm:spPr/>
      <dgm:t>
        <a:bodyPr/>
        <a:lstStyle/>
        <a:p>
          <a:endParaRPr lang="en-US"/>
        </a:p>
      </dgm:t>
    </dgm:pt>
    <dgm:pt modelId="{61F18077-109D-4C90-9F42-708520972468}" type="pres">
      <dgm:prSet presAssocID="{604EB582-84E4-4883-A121-B46611E91BB6}" presName="space" presStyleCnt="0"/>
      <dgm:spPr/>
    </dgm:pt>
    <dgm:pt modelId="{EF7D54A1-2002-45AF-AF88-EAC412A3653F}" type="pres">
      <dgm:prSet presAssocID="{4A569F37-D189-4F3A-841C-82ACDA2A2ED3}" presName="composite" presStyleCnt="0"/>
      <dgm:spPr/>
    </dgm:pt>
    <dgm:pt modelId="{082AE49D-BDD0-40E8-BABD-39B645BE44F3}" type="pres">
      <dgm:prSet presAssocID="{4A569F37-D189-4F3A-841C-82ACDA2A2ED3}" presName="parTx" presStyleLbl="alignNode1" presStyleIdx="2" presStyleCnt="3" custScaleY="100000">
        <dgm:presLayoutVars>
          <dgm:chMax val="0"/>
          <dgm:chPref val="0"/>
          <dgm:bulletEnabled val="1"/>
        </dgm:presLayoutVars>
      </dgm:prSet>
      <dgm:spPr/>
      <dgm:t>
        <a:bodyPr/>
        <a:lstStyle/>
        <a:p>
          <a:endParaRPr lang="en-US"/>
        </a:p>
      </dgm:t>
    </dgm:pt>
    <dgm:pt modelId="{05D8CF74-9B28-4FE3-9E2B-A79F4ADF6B6E}" type="pres">
      <dgm:prSet presAssocID="{4A569F37-D189-4F3A-841C-82ACDA2A2ED3}" presName="desTx" presStyleLbl="alignAccFollowNode1" presStyleIdx="2" presStyleCnt="3">
        <dgm:presLayoutVars>
          <dgm:bulletEnabled val="1"/>
        </dgm:presLayoutVars>
      </dgm:prSet>
      <dgm:spPr/>
      <dgm:t>
        <a:bodyPr/>
        <a:lstStyle/>
        <a:p>
          <a:endParaRPr lang="en-US"/>
        </a:p>
      </dgm:t>
    </dgm:pt>
  </dgm:ptLst>
  <dgm:cxnLst>
    <dgm:cxn modelId="{1383F56B-FA7D-42CB-8327-3415B693BFCB}" type="presOf" srcId="{056849BC-7A54-41AC-A7CC-8E020D492C95}" destId="{05D8CF74-9B28-4FE3-9E2B-A79F4ADF6B6E}" srcOrd="0" destOrd="1" presId="urn:microsoft.com/office/officeart/2005/8/layout/hList1"/>
    <dgm:cxn modelId="{026DC344-97EA-42ED-9581-358393E33740}" srcId="{563CB1DB-BA01-4304-AD85-35832FB50FFA}" destId="{1535F5FE-65A8-43AD-A355-21BD3298BB5E}" srcOrd="1" destOrd="0" parTransId="{E8BFCF85-8B0D-41D0-A725-A6083AA2BF53}" sibTransId="{864ECA99-C4D7-4B29-9495-C80DB3614F85}"/>
    <dgm:cxn modelId="{BA2E2ADF-3061-4177-82A6-C2D50EDFA959}" srcId="{53BD705B-E8B9-419C-A34B-D431F2B49AB9}" destId="{3B87238B-DBFC-46ED-AAF1-89FF8E8C0C5C}" srcOrd="0" destOrd="0" parTransId="{30DDFD26-3C64-4FC0-8850-EC0508817BFE}" sibTransId="{DA5071FD-FC87-493B-AB2C-92176FA9F48D}"/>
    <dgm:cxn modelId="{E3408B12-9E44-4410-81C8-13CE5F0AD07A}" srcId="{4A569F37-D189-4F3A-841C-82ACDA2A2ED3}" destId="{056849BC-7A54-41AC-A7CC-8E020D492C95}" srcOrd="1" destOrd="0" parTransId="{422A38B4-6333-40A4-BA43-134D20E03F75}" sibTransId="{265FBBE2-91F5-43F5-9547-E99FC27713B9}"/>
    <dgm:cxn modelId="{1F53AAF1-1B7D-4F3D-9EE6-0ECF17578524}" type="presOf" srcId="{93E2A558-F2FA-43F4-B968-FE601BC27C43}" destId="{5E833DA4-4005-48DE-AA75-73B330E1F2AB}" srcOrd="0" destOrd="0" presId="urn:microsoft.com/office/officeart/2005/8/layout/hList1"/>
    <dgm:cxn modelId="{B7C33ABF-6FD2-46D1-AF0D-67F170A277DE}" type="presOf" srcId="{4C9C0053-9475-494B-B511-98640A7CB732}" destId="{05D8CF74-9B28-4FE3-9E2B-A79F4ADF6B6E}" srcOrd="0" destOrd="0" presId="urn:microsoft.com/office/officeart/2005/8/layout/hList1"/>
    <dgm:cxn modelId="{A6AC93F4-9134-451C-A20A-3B843250CC43}" type="presOf" srcId="{53BD705B-E8B9-419C-A34B-D431F2B49AB9}" destId="{A149982F-985E-41EA-8D2D-F4B6903D4639}" srcOrd="0" destOrd="0" presId="urn:microsoft.com/office/officeart/2005/8/layout/hList1"/>
    <dgm:cxn modelId="{3C278209-D5A7-4C7A-BACB-D81A02E0B68A}" type="presOf" srcId="{1535F5FE-65A8-43AD-A355-21BD3298BB5E}" destId="{5E833DA4-4005-48DE-AA75-73B330E1F2AB}" srcOrd="0" destOrd="1" presId="urn:microsoft.com/office/officeart/2005/8/layout/hList1"/>
    <dgm:cxn modelId="{69990CD7-7587-4C8E-B275-A445EBFC53B8}" type="presOf" srcId="{4A569F37-D189-4F3A-841C-82ACDA2A2ED3}" destId="{082AE49D-BDD0-40E8-BABD-39B645BE44F3}" srcOrd="0" destOrd="0" presId="urn:microsoft.com/office/officeart/2005/8/layout/hList1"/>
    <dgm:cxn modelId="{09EB500C-6F6E-403A-98F6-0832D7AD7294}" srcId="{4A569F37-D189-4F3A-841C-82ACDA2A2ED3}" destId="{4C9C0053-9475-494B-B511-98640A7CB732}" srcOrd="0" destOrd="0" parTransId="{2911CC57-D62D-441F-A834-13133DAF245F}" sibTransId="{35F0944D-33B4-4167-8367-EB7F096F2246}"/>
    <dgm:cxn modelId="{E8207DE4-098A-491C-ACC1-273EBABE9996}" type="presOf" srcId="{FB2C70A6-AE8C-4CD4-9754-18B1931D4B50}" destId="{3841C63F-20A9-405D-8400-50EB0D0AD9C5}" srcOrd="0" destOrd="0" presId="urn:microsoft.com/office/officeart/2005/8/layout/hList1"/>
    <dgm:cxn modelId="{863E407F-5938-4A19-93DF-FD4FA5452F02}" type="presOf" srcId="{563CB1DB-BA01-4304-AD85-35832FB50FFA}" destId="{8C45BC25-012D-40FD-8FD9-0AED65D074E5}" srcOrd="0" destOrd="0" presId="urn:microsoft.com/office/officeart/2005/8/layout/hList1"/>
    <dgm:cxn modelId="{B11CBB97-821C-42A8-BE02-AC6CD613FFC2}" srcId="{563CB1DB-BA01-4304-AD85-35832FB50FFA}" destId="{93E2A558-F2FA-43F4-B968-FE601BC27C43}" srcOrd="0" destOrd="0" parTransId="{B1B3C4CF-E8A3-426C-8784-EC7055FD1C14}" sibTransId="{69DFC11D-F3F2-45E8-98FE-D1F5A304498D}"/>
    <dgm:cxn modelId="{5C9BFE8B-484C-4F1A-86FD-9E5183EF02F5}" srcId="{53BD705B-E8B9-419C-A34B-D431F2B49AB9}" destId="{4A569F37-D189-4F3A-841C-82ACDA2A2ED3}" srcOrd="2" destOrd="0" parTransId="{54F7E5A3-6DC3-477F-A0DE-2CF2112AD482}" sibTransId="{A3482509-F97C-4B8A-9192-F91B1889C600}"/>
    <dgm:cxn modelId="{F0175328-5F35-4D97-8898-E33817BEEC22}" type="presOf" srcId="{3B87238B-DBFC-46ED-AAF1-89FF8E8C0C5C}" destId="{0837807C-11B7-484B-8B63-AEB37295ACC9}" srcOrd="0" destOrd="0" presId="urn:microsoft.com/office/officeart/2005/8/layout/hList1"/>
    <dgm:cxn modelId="{F4EF52C7-37BE-41BE-81AB-27153176351C}" srcId="{53BD705B-E8B9-419C-A34B-D431F2B49AB9}" destId="{563CB1DB-BA01-4304-AD85-35832FB50FFA}" srcOrd="1" destOrd="0" parTransId="{7711316B-C70B-45DB-9F6F-12B029494494}" sibTransId="{604EB582-84E4-4883-A121-B46611E91BB6}"/>
    <dgm:cxn modelId="{9832E294-0FBE-49AE-A4C9-01CCA118C8E2}" srcId="{3B87238B-DBFC-46ED-AAF1-89FF8E8C0C5C}" destId="{FB2C70A6-AE8C-4CD4-9754-18B1931D4B50}" srcOrd="0" destOrd="0" parTransId="{5EB4E8F4-E72B-43CA-8FFF-DE3278B921CB}" sibTransId="{EE474343-656A-4D91-93FA-2E320DEEE4FD}"/>
    <dgm:cxn modelId="{2AFA2265-198C-4CCE-A979-494110452DC6}" type="presParOf" srcId="{A149982F-985E-41EA-8D2D-F4B6903D4639}" destId="{BA3C1E7C-233E-48E0-A892-EAD0E16CD2EF}" srcOrd="0" destOrd="0" presId="urn:microsoft.com/office/officeart/2005/8/layout/hList1"/>
    <dgm:cxn modelId="{424BB9F2-B656-4CE7-A433-A2C51820792F}" type="presParOf" srcId="{BA3C1E7C-233E-48E0-A892-EAD0E16CD2EF}" destId="{0837807C-11B7-484B-8B63-AEB37295ACC9}" srcOrd="0" destOrd="0" presId="urn:microsoft.com/office/officeart/2005/8/layout/hList1"/>
    <dgm:cxn modelId="{478DAC87-F19F-4C76-B6A4-307026D64B66}" type="presParOf" srcId="{BA3C1E7C-233E-48E0-A892-EAD0E16CD2EF}" destId="{3841C63F-20A9-405D-8400-50EB0D0AD9C5}" srcOrd="1" destOrd="0" presId="urn:microsoft.com/office/officeart/2005/8/layout/hList1"/>
    <dgm:cxn modelId="{933F7925-7D8D-4B5B-A643-857EC1230D2D}" type="presParOf" srcId="{A149982F-985E-41EA-8D2D-F4B6903D4639}" destId="{5ADB6B12-2FD0-4E99-9225-E024149E353B}" srcOrd="1" destOrd="0" presId="urn:microsoft.com/office/officeart/2005/8/layout/hList1"/>
    <dgm:cxn modelId="{12F80A0B-70CC-45DF-97E6-F6831924048E}" type="presParOf" srcId="{A149982F-985E-41EA-8D2D-F4B6903D4639}" destId="{2B6C205A-CC41-42F1-877E-6C3D25F28032}" srcOrd="2" destOrd="0" presId="urn:microsoft.com/office/officeart/2005/8/layout/hList1"/>
    <dgm:cxn modelId="{E19556DC-2E68-4F34-AEFB-9843F2917766}" type="presParOf" srcId="{2B6C205A-CC41-42F1-877E-6C3D25F28032}" destId="{8C45BC25-012D-40FD-8FD9-0AED65D074E5}" srcOrd="0" destOrd="0" presId="urn:microsoft.com/office/officeart/2005/8/layout/hList1"/>
    <dgm:cxn modelId="{9909BC7B-7C55-4A97-A869-9A0B8F46D6F2}" type="presParOf" srcId="{2B6C205A-CC41-42F1-877E-6C3D25F28032}" destId="{5E833DA4-4005-48DE-AA75-73B330E1F2AB}" srcOrd="1" destOrd="0" presId="urn:microsoft.com/office/officeart/2005/8/layout/hList1"/>
    <dgm:cxn modelId="{1AAC37D4-209B-4436-8CF1-BFC68942131C}" type="presParOf" srcId="{A149982F-985E-41EA-8D2D-F4B6903D4639}" destId="{61F18077-109D-4C90-9F42-708520972468}" srcOrd="3" destOrd="0" presId="urn:microsoft.com/office/officeart/2005/8/layout/hList1"/>
    <dgm:cxn modelId="{528EE10F-4E51-44C5-B33A-A26B5139909D}" type="presParOf" srcId="{A149982F-985E-41EA-8D2D-F4B6903D4639}" destId="{EF7D54A1-2002-45AF-AF88-EAC412A3653F}" srcOrd="4" destOrd="0" presId="urn:microsoft.com/office/officeart/2005/8/layout/hList1"/>
    <dgm:cxn modelId="{868E9C16-5D95-4892-A167-0F72D76AA692}" type="presParOf" srcId="{EF7D54A1-2002-45AF-AF88-EAC412A3653F}" destId="{082AE49D-BDD0-40E8-BABD-39B645BE44F3}" srcOrd="0" destOrd="0" presId="urn:microsoft.com/office/officeart/2005/8/layout/hList1"/>
    <dgm:cxn modelId="{A6832673-0812-4DED-8464-ABCAC9DCED51}" type="presParOf" srcId="{EF7D54A1-2002-45AF-AF88-EAC412A3653F}" destId="{05D8CF74-9B28-4FE3-9E2B-A79F4ADF6B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50194-8DFC-4E41-9E8D-D99C7BD27F60}">
      <dsp:nvSpPr>
        <dsp:cNvPr id="0" name=""/>
        <dsp:cNvSpPr/>
      </dsp:nvSpPr>
      <dsp:spPr>
        <a:xfrm>
          <a:off x="0" y="0"/>
          <a:ext cx="10595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5D264F7-8B4B-4BA4-82AF-7CC56B8BCD17}">
      <dsp:nvSpPr>
        <dsp:cNvPr id="0" name=""/>
        <dsp:cNvSpPr/>
      </dsp:nvSpPr>
      <dsp:spPr>
        <a:xfrm>
          <a:off x="0" y="0"/>
          <a:ext cx="2119047" cy="94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lt-LT" sz="2400" kern="1200" dirty="0" smtClean="0">
              <a:effectLst>
                <a:outerShdw blurRad="38100" dist="38100" dir="2700000" algn="tl">
                  <a:srgbClr val="000000">
                    <a:alpha val="43137"/>
                  </a:srgbClr>
                </a:outerShdw>
              </a:effectLst>
            </a:rPr>
            <a:t>Duomenų </a:t>
          </a:r>
          <a:r>
            <a:rPr lang="lt-LT" sz="2400" kern="1200" dirty="0" err="1" smtClean="0">
              <a:effectLst>
                <a:outerShdw blurRad="38100" dist="38100" dir="2700000" algn="tl">
                  <a:srgbClr val="000000">
                    <a:alpha val="43137"/>
                  </a:srgbClr>
                </a:outerShdw>
              </a:effectLst>
            </a:rPr>
            <a:t>įveiklintojai</a:t>
          </a:r>
          <a:endParaRPr lang="en-ZA" sz="2400" kern="1200" dirty="0">
            <a:effectLst>
              <a:outerShdw blurRad="38100" dist="38100" dir="2700000" algn="tl">
                <a:srgbClr val="000000">
                  <a:alpha val="43137"/>
                </a:srgbClr>
              </a:outerShdw>
            </a:effectLst>
          </a:endParaRPr>
        </a:p>
      </dsp:txBody>
      <dsp:txXfrm>
        <a:off x="0" y="0"/>
        <a:ext cx="2119047" cy="944879"/>
      </dsp:txXfrm>
    </dsp:sp>
    <dsp:sp modelId="{84F0FE91-2E71-4FBE-A1B6-FFC922BFF2AD}">
      <dsp:nvSpPr>
        <dsp:cNvPr id="0" name=""/>
        <dsp:cNvSpPr/>
      </dsp:nvSpPr>
      <dsp:spPr>
        <a:xfrm>
          <a:off x="2277975" y="42907"/>
          <a:ext cx="8317261" cy="8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err="1" smtClean="0">
              <a:solidFill>
                <a:srgbClr val="000000"/>
              </a:solidFill>
              <a:effectLst/>
            </a:rPr>
            <a:t>Priimdami</a:t>
          </a:r>
          <a:r>
            <a:rPr lang="en-US" sz="2400" kern="1200" dirty="0" smtClean="0">
              <a:solidFill>
                <a:srgbClr val="000000"/>
              </a:solidFill>
              <a:effectLst/>
            </a:rPr>
            <a:t> </a:t>
          </a:r>
          <a:r>
            <a:rPr lang="en-US" sz="2400" kern="1200" dirty="0" err="1" smtClean="0">
              <a:solidFill>
                <a:srgbClr val="000000"/>
              </a:solidFill>
              <a:effectLst/>
            </a:rPr>
            <a:t>sprendimus</a:t>
          </a:r>
          <a:r>
            <a:rPr lang="en-US" sz="2400" kern="1200" dirty="0" smtClean="0">
              <a:solidFill>
                <a:srgbClr val="000000"/>
              </a:solidFill>
              <a:effectLst/>
            </a:rPr>
            <a:t>, </a:t>
          </a:r>
          <a:r>
            <a:rPr lang="en-US" sz="2400" kern="1200" dirty="0" err="1" smtClean="0">
              <a:solidFill>
                <a:srgbClr val="000000"/>
              </a:solidFill>
              <a:effectLst/>
            </a:rPr>
            <a:t>aktyviai</a:t>
          </a:r>
          <a:r>
            <a:rPr lang="en-US" sz="2400" kern="1200" dirty="0" smtClean="0">
              <a:solidFill>
                <a:srgbClr val="000000"/>
              </a:solidFill>
              <a:effectLst/>
            </a:rPr>
            <a:t> </a:t>
          </a:r>
          <a:r>
            <a:rPr lang="en-US" sz="2400" kern="1200" dirty="0" err="1" smtClean="0">
              <a:solidFill>
                <a:srgbClr val="000000"/>
              </a:solidFill>
              <a:effectLst/>
            </a:rPr>
            <a:t>naudokite</a:t>
          </a:r>
          <a:r>
            <a:rPr lang="en-US" sz="2400" kern="1200" dirty="0" smtClean="0">
              <a:solidFill>
                <a:srgbClr val="000000"/>
              </a:solidFill>
              <a:effectLst/>
            </a:rPr>
            <a:t> </a:t>
          </a:r>
          <a:r>
            <a:rPr lang="en-US" sz="2400" kern="1200" dirty="0" err="1" smtClean="0">
              <a:solidFill>
                <a:srgbClr val="000000"/>
              </a:solidFill>
              <a:effectLst/>
            </a:rPr>
            <a:t>duomenis</a:t>
          </a:r>
          <a:r>
            <a:rPr lang="en-US" sz="2400" kern="1200" dirty="0" smtClean="0">
              <a:solidFill>
                <a:srgbClr val="000000"/>
              </a:solidFill>
              <a:effectLst/>
            </a:rPr>
            <a:t> ir </a:t>
          </a:r>
          <a:r>
            <a:rPr lang="en-US" sz="2400" kern="1200" dirty="0" err="1" smtClean="0">
              <a:solidFill>
                <a:srgbClr val="000000"/>
              </a:solidFill>
              <a:effectLst/>
            </a:rPr>
            <a:t>analizę</a:t>
          </a:r>
          <a:r>
            <a:rPr lang="en-US" sz="2400" kern="1200" dirty="0" smtClean="0">
              <a:solidFill>
                <a:srgbClr val="000000"/>
              </a:solidFill>
              <a:effectLst/>
            </a:rPr>
            <a:t>.</a:t>
          </a:r>
          <a:endParaRPr lang="en-ZA" sz="2400" kern="1200" dirty="0">
            <a:solidFill>
              <a:srgbClr val="000000"/>
            </a:solidFill>
            <a:effectLst/>
          </a:endParaRPr>
        </a:p>
      </dsp:txBody>
      <dsp:txXfrm>
        <a:off x="2277975" y="42907"/>
        <a:ext cx="8317261" cy="858142"/>
      </dsp:txXfrm>
    </dsp:sp>
    <dsp:sp modelId="{90A702D6-1ECC-4276-9E96-0215876A10C7}">
      <dsp:nvSpPr>
        <dsp:cNvPr id="0" name=""/>
        <dsp:cNvSpPr/>
      </dsp:nvSpPr>
      <dsp:spPr>
        <a:xfrm>
          <a:off x="2119047" y="901050"/>
          <a:ext cx="84761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2880CEE-6DA4-4100-8C98-74A8D305B721}">
      <dsp:nvSpPr>
        <dsp:cNvPr id="0" name=""/>
        <dsp:cNvSpPr/>
      </dsp:nvSpPr>
      <dsp:spPr>
        <a:xfrm>
          <a:off x="0" y="944879"/>
          <a:ext cx="10595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9044C4-6391-4BD9-91E8-D97D09D454AE}">
      <dsp:nvSpPr>
        <dsp:cNvPr id="0" name=""/>
        <dsp:cNvSpPr/>
      </dsp:nvSpPr>
      <dsp:spPr>
        <a:xfrm>
          <a:off x="0" y="944879"/>
          <a:ext cx="2119047" cy="94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ZA" sz="2400" kern="1200" dirty="0" smtClean="0">
              <a:effectLst>
                <a:outerShdw blurRad="38100" dist="38100" dir="2700000" algn="tl">
                  <a:srgbClr val="000000">
                    <a:alpha val="43137"/>
                  </a:srgbClr>
                </a:outerShdw>
              </a:effectLst>
            </a:rPr>
            <a:t>D</a:t>
          </a:r>
          <a:r>
            <a:rPr lang="lt-LT" sz="2400" kern="1200" dirty="0" err="1" smtClean="0">
              <a:effectLst>
                <a:outerShdw blurRad="38100" dist="38100" dir="2700000" algn="tl">
                  <a:srgbClr val="000000">
                    <a:alpha val="43137"/>
                  </a:srgbClr>
                </a:outerShdw>
              </a:effectLst>
            </a:rPr>
            <a:t>uomenų</a:t>
          </a:r>
          <a:r>
            <a:rPr lang="lt-LT" sz="2400" kern="1200" dirty="0" smtClean="0">
              <a:effectLst>
                <a:outerShdw blurRad="38100" dist="38100" dir="2700000" algn="tl">
                  <a:srgbClr val="000000">
                    <a:alpha val="43137"/>
                  </a:srgbClr>
                </a:outerShdw>
              </a:effectLst>
            </a:rPr>
            <a:t> kūrėjai</a:t>
          </a:r>
          <a:endParaRPr lang="en-ZA" sz="2400" kern="1200" dirty="0">
            <a:effectLst>
              <a:outerShdw blurRad="38100" dist="38100" dir="2700000" algn="tl">
                <a:srgbClr val="000000">
                  <a:alpha val="43137"/>
                </a:srgbClr>
              </a:outerShdw>
            </a:effectLst>
          </a:endParaRPr>
        </a:p>
      </dsp:txBody>
      <dsp:txXfrm>
        <a:off x="0" y="944879"/>
        <a:ext cx="2119047" cy="944879"/>
      </dsp:txXfrm>
    </dsp:sp>
    <dsp:sp modelId="{247A017C-2017-4E09-922A-BCAFFE50988D}">
      <dsp:nvSpPr>
        <dsp:cNvPr id="0" name=""/>
        <dsp:cNvSpPr/>
      </dsp:nvSpPr>
      <dsp:spPr>
        <a:xfrm>
          <a:off x="2277975" y="987787"/>
          <a:ext cx="8317261" cy="8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lt-LT" sz="2400" kern="1200" dirty="0" smtClean="0">
              <a:solidFill>
                <a:srgbClr val="000000"/>
              </a:solidFill>
              <a:effectLst/>
            </a:rPr>
            <a:t>Naudokite didelius duomenų rinkinius, kuriems lygiagrečiam apdorojimui reikalingi dedikuoti serveriai.</a:t>
          </a:r>
          <a:endParaRPr lang="en-ZA" sz="2400" kern="1200" dirty="0">
            <a:solidFill>
              <a:srgbClr val="000000"/>
            </a:solidFill>
            <a:effectLst/>
          </a:endParaRPr>
        </a:p>
      </dsp:txBody>
      <dsp:txXfrm>
        <a:off x="2277975" y="987787"/>
        <a:ext cx="8317261" cy="858142"/>
      </dsp:txXfrm>
    </dsp:sp>
    <dsp:sp modelId="{27463DA6-7330-43A6-8665-AA1FAB70D5C5}">
      <dsp:nvSpPr>
        <dsp:cNvPr id="0" name=""/>
        <dsp:cNvSpPr/>
      </dsp:nvSpPr>
      <dsp:spPr>
        <a:xfrm>
          <a:off x="2119047" y="1845930"/>
          <a:ext cx="84761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88EB53C-98C2-455A-918C-0AD5D7F08027}">
      <dsp:nvSpPr>
        <dsp:cNvPr id="0" name=""/>
        <dsp:cNvSpPr/>
      </dsp:nvSpPr>
      <dsp:spPr>
        <a:xfrm>
          <a:off x="0" y="1889759"/>
          <a:ext cx="10595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E26D21-C59E-4F49-B4C1-9403B8ECC5F3}">
      <dsp:nvSpPr>
        <dsp:cNvPr id="0" name=""/>
        <dsp:cNvSpPr/>
      </dsp:nvSpPr>
      <dsp:spPr>
        <a:xfrm>
          <a:off x="0" y="1889759"/>
          <a:ext cx="2119047" cy="94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ZA" sz="2400" kern="1200" dirty="0" smtClean="0">
              <a:effectLst>
                <a:outerShdw blurRad="38100" dist="38100" dir="2700000" algn="tl">
                  <a:srgbClr val="000000">
                    <a:alpha val="43137"/>
                  </a:srgbClr>
                </a:outerShdw>
              </a:effectLst>
            </a:rPr>
            <a:t>D</a:t>
          </a:r>
          <a:r>
            <a:rPr lang="lt-LT" sz="2400" kern="1200" dirty="0" err="1" smtClean="0">
              <a:effectLst>
                <a:outerShdw blurRad="38100" dist="38100" dir="2700000" algn="tl">
                  <a:srgbClr val="000000">
                    <a:alpha val="43137"/>
                  </a:srgbClr>
                </a:outerShdw>
              </a:effectLst>
            </a:rPr>
            <a:t>uomenų</a:t>
          </a:r>
          <a:r>
            <a:rPr lang="lt-LT" sz="2400" kern="1200" dirty="0" smtClean="0">
              <a:effectLst>
                <a:outerShdw blurRad="38100" dist="38100" dir="2700000" algn="tl">
                  <a:srgbClr val="000000">
                    <a:alpha val="43137"/>
                  </a:srgbClr>
                </a:outerShdw>
              </a:effectLst>
            </a:rPr>
            <a:t> „</a:t>
          </a:r>
          <a:r>
            <a:rPr lang="lt-LT" sz="2400" kern="1200" dirty="0" err="1" smtClean="0">
              <a:effectLst>
                <a:outerShdw blurRad="38100" dist="38100" dir="2700000" algn="tl">
                  <a:srgbClr val="000000">
                    <a:alpha val="43137"/>
                  </a:srgbClr>
                </a:outerShdw>
              </a:effectLst>
            </a:rPr>
            <a:t>miksuotojai</a:t>
          </a:r>
          <a:r>
            <a:rPr lang="lt-LT" sz="2400" kern="1200" dirty="0" smtClean="0">
              <a:effectLst>
                <a:outerShdw blurRad="38100" dist="38100" dir="2700000" algn="tl">
                  <a:srgbClr val="000000">
                    <a:alpha val="43137"/>
                  </a:srgbClr>
                </a:outerShdw>
              </a:effectLst>
            </a:rPr>
            <a:t>“</a:t>
          </a:r>
          <a:endParaRPr lang="en-ZA" sz="2400" kern="1200" dirty="0">
            <a:effectLst>
              <a:outerShdw blurRad="38100" dist="38100" dir="2700000" algn="tl">
                <a:srgbClr val="000000">
                  <a:alpha val="43137"/>
                </a:srgbClr>
              </a:outerShdw>
            </a:effectLst>
          </a:endParaRPr>
        </a:p>
      </dsp:txBody>
      <dsp:txXfrm>
        <a:off x="0" y="1889759"/>
        <a:ext cx="2119047" cy="944879"/>
      </dsp:txXfrm>
    </dsp:sp>
    <dsp:sp modelId="{9800C497-D5CB-4E9E-9699-0BBBA24E067C}">
      <dsp:nvSpPr>
        <dsp:cNvPr id="0" name=""/>
        <dsp:cNvSpPr/>
      </dsp:nvSpPr>
      <dsp:spPr>
        <a:xfrm>
          <a:off x="2277975" y="1932667"/>
          <a:ext cx="8317261" cy="8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lt-LT" sz="2400" kern="1200" dirty="0" smtClean="0">
              <a:solidFill>
                <a:srgbClr val="000000"/>
              </a:solidFill>
              <a:effectLst/>
            </a:rPr>
            <a:t>Sujunkite duomenis iš įvairių šaltinių.</a:t>
          </a:r>
          <a:endParaRPr lang="en-ZA" sz="2400" kern="1200" dirty="0">
            <a:solidFill>
              <a:srgbClr val="000000"/>
            </a:solidFill>
            <a:effectLst/>
          </a:endParaRPr>
        </a:p>
      </dsp:txBody>
      <dsp:txXfrm>
        <a:off x="2277975" y="1932667"/>
        <a:ext cx="8317261" cy="858142"/>
      </dsp:txXfrm>
    </dsp:sp>
    <dsp:sp modelId="{C2F91489-08DA-402C-98CA-8CD02F851209}">
      <dsp:nvSpPr>
        <dsp:cNvPr id="0" name=""/>
        <dsp:cNvSpPr/>
      </dsp:nvSpPr>
      <dsp:spPr>
        <a:xfrm>
          <a:off x="2119047" y="2790810"/>
          <a:ext cx="84761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7E10E2D-676B-4C16-BDA8-4C828482022F}">
      <dsp:nvSpPr>
        <dsp:cNvPr id="0" name=""/>
        <dsp:cNvSpPr/>
      </dsp:nvSpPr>
      <dsp:spPr>
        <a:xfrm>
          <a:off x="0" y="2834639"/>
          <a:ext cx="10595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5BFD7A9-2D3F-4DE7-9554-1A14B3859C8C}">
      <dsp:nvSpPr>
        <dsp:cNvPr id="0" name=""/>
        <dsp:cNvSpPr/>
      </dsp:nvSpPr>
      <dsp:spPr>
        <a:xfrm>
          <a:off x="0" y="2834639"/>
          <a:ext cx="2067312" cy="94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ZA" sz="2400" kern="1200" dirty="0" smtClean="0">
              <a:effectLst>
                <a:outerShdw blurRad="38100" dist="38100" dir="2700000" algn="tl">
                  <a:srgbClr val="000000">
                    <a:alpha val="43137"/>
                  </a:srgbClr>
                </a:outerShdw>
              </a:effectLst>
            </a:rPr>
            <a:t>D</a:t>
          </a:r>
          <a:r>
            <a:rPr lang="lt-LT" sz="2400" kern="1200" dirty="0" err="1" smtClean="0">
              <a:effectLst>
                <a:outerShdw blurRad="38100" dist="38100" dir="2700000" algn="tl">
                  <a:srgbClr val="000000">
                    <a:alpha val="43137"/>
                  </a:srgbClr>
                </a:outerShdw>
              </a:effectLst>
            </a:rPr>
            <a:t>uomenų</a:t>
          </a:r>
          <a:r>
            <a:rPr lang="lt-LT" sz="2400" kern="1200" dirty="0" smtClean="0">
              <a:effectLst>
                <a:outerShdw blurRad="38100" dist="38100" dir="2700000" algn="tl">
                  <a:srgbClr val="000000">
                    <a:alpha val="43137"/>
                  </a:srgbClr>
                </a:outerShdw>
              </a:effectLst>
            </a:rPr>
            <a:t> </a:t>
          </a:r>
          <a:r>
            <a:rPr lang="lt-LT" sz="2400" kern="1200" dirty="0" err="1" smtClean="0">
              <a:effectLst>
                <a:outerShdw blurRad="38100" dist="38100" dir="2700000" algn="tl">
                  <a:srgbClr val="000000">
                    <a:alpha val="43137"/>
                  </a:srgbClr>
                </a:outerShdw>
              </a:effectLst>
            </a:rPr>
            <a:t>fobai</a:t>
          </a:r>
          <a:endParaRPr lang="en-ZA" sz="2400" kern="1200" dirty="0">
            <a:effectLst>
              <a:outerShdw blurRad="38100" dist="38100" dir="2700000" algn="tl">
                <a:srgbClr val="000000">
                  <a:alpha val="43137"/>
                </a:srgbClr>
              </a:outerShdw>
            </a:effectLst>
          </a:endParaRPr>
        </a:p>
      </dsp:txBody>
      <dsp:txXfrm>
        <a:off x="0" y="2834639"/>
        <a:ext cx="2067312" cy="944879"/>
      </dsp:txXfrm>
    </dsp:sp>
    <dsp:sp modelId="{60A93187-5423-4B44-954E-AE9CDD16407B}">
      <dsp:nvSpPr>
        <dsp:cNvPr id="0" name=""/>
        <dsp:cNvSpPr/>
      </dsp:nvSpPr>
      <dsp:spPr>
        <a:xfrm>
          <a:off x="2222361" y="2877547"/>
          <a:ext cx="8363714" cy="8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lt-LT" sz="2400" kern="1200" dirty="0" smtClean="0">
              <a:solidFill>
                <a:srgbClr val="000000"/>
              </a:solidFill>
              <a:effectLst/>
            </a:rPr>
            <a:t>Dirbkite su mažais duomenų rinkiniais ir keliais duomenų šaltiniais ir nenaudokite duomenų ar analizės priimdami sprendimus.</a:t>
          </a:r>
          <a:endParaRPr lang="en-ZA" sz="2400" kern="1200" dirty="0">
            <a:solidFill>
              <a:srgbClr val="000000"/>
            </a:solidFill>
            <a:effectLst/>
          </a:endParaRPr>
        </a:p>
      </dsp:txBody>
      <dsp:txXfrm>
        <a:off x="2222361" y="2877547"/>
        <a:ext cx="8363714" cy="858142"/>
      </dsp:txXfrm>
    </dsp:sp>
    <dsp:sp modelId="{BF1B621C-1C74-476E-9ACD-0ECC3776717E}">
      <dsp:nvSpPr>
        <dsp:cNvPr id="0" name=""/>
        <dsp:cNvSpPr/>
      </dsp:nvSpPr>
      <dsp:spPr>
        <a:xfrm>
          <a:off x="2067312" y="3735690"/>
          <a:ext cx="82692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F2BE-574D-4558-9374-4495B0E5A04D}">
      <dsp:nvSpPr>
        <dsp:cNvPr id="0" name=""/>
        <dsp:cNvSpPr/>
      </dsp:nvSpPr>
      <dsp:spPr>
        <a:xfrm>
          <a:off x="3104" y="453449"/>
          <a:ext cx="2462564" cy="18024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effectLst>
                <a:outerShdw blurRad="38100" dist="38100" dir="2700000" algn="tl">
                  <a:srgbClr val="000000">
                    <a:alpha val="43137"/>
                  </a:srgbClr>
                </a:outerShdw>
              </a:effectLst>
            </a:rPr>
            <a:t>Apibūdinkite duomenų tvarkymo pobūdį, apimtį, kontekstą ir tikslus</a:t>
          </a:r>
          <a:endParaRPr lang="en-ZA" sz="2400" kern="1200" dirty="0">
            <a:effectLst>
              <a:outerShdw blurRad="38100" dist="38100" dir="2700000" algn="tl">
                <a:srgbClr val="000000">
                  <a:alpha val="43137"/>
                </a:srgbClr>
              </a:outerShdw>
            </a:effectLst>
          </a:endParaRPr>
        </a:p>
      </dsp:txBody>
      <dsp:txXfrm>
        <a:off x="3104" y="453449"/>
        <a:ext cx="2462564" cy="1802434"/>
      </dsp:txXfrm>
    </dsp:sp>
    <dsp:sp modelId="{662805F4-09BC-4095-9D16-D5A4911BD8F8}">
      <dsp:nvSpPr>
        <dsp:cNvPr id="0" name=""/>
        <dsp:cNvSpPr/>
      </dsp:nvSpPr>
      <dsp:spPr>
        <a:xfrm>
          <a:off x="2711925" y="453449"/>
          <a:ext cx="2462564" cy="18024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kern="1200" dirty="0" smtClean="0">
              <a:effectLst>
                <a:outerShdw blurRad="38100" dist="38100" dir="2700000" algn="tl">
                  <a:srgbClr val="000000">
                    <a:alpha val="43137"/>
                  </a:srgbClr>
                </a:outerShdw>
              </a:effectLst>
            </a:rPr>
            <a:t>Įvertinti būtinumo, proporcingumo ir atitikties priemones</a:t>
          </a:r>
          <a:endParaRPr lang="en-ZA" sz="2400" kern="1200" dirty="0">
            <a:effectLst>
              <a:outerShdw blurRad="38100" dist="38100" dir="2700000" algn="tl">
                <a:srgbClr val="000000">
                  <a:alpha val="43137"/>
                </a:srgbClr>
              </a:outerShdw>
            </a:effectLst>
          </a:endParaRPr>
        </a:p>
      </dsp:txBody>
      <dsp:txXfrm>
        <a:off x="2711925" y="453449"/>
        <a:ext cx="2462564" cy="1802434"/>
      </dsp:txXfrm>
    </dsp:sp>
    <dsp:sp modelId="{A896728E-EA13-4952-B766-5326AABA1797}">
      <dsp:nvSpPr>
        <dsp:cNvPr id="0" name=""/>
        <dsp:cNvSpPr/>
      </dsp:nvSpPr>
      <dsp:spPr>
        <a:xfrm>
          <a:off x="5420746" y="453449"/>
          <a:ext cx="2462564" cy="18024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effectLst>
                <a:outerShdw blurRad="38100" dist="38100" dir="2700000" algn="tl">
                  <a:srgbClr val="000000">
                    <a:alpha val="43137"/>
                  </a:srgbClr>
                </a:outerShdw>
              </a:effectLst>
            </a:rPr>
            <a:t>Nustatyti</a:t>
          </a:r>
          <a:r>
            <a:rPr lang="en-US" sz="2400" kern="1200" dirty="0" smtClean="0">
              <a:effectLst>
                <a:outerShdw blurRad="38100" dist="38100" dir="2700000" algn="tl">
                  <a:srgbClr val="000000">
                    <a:alpha val="43137"/>
                  </a:srgbClr>
                </a:outerShdw>
              </a:effectLst>
            </a:rPr>
            <a:t> ir </a:t>
          </a:r>
          <a:r>
            <a:rPr lang="en-US" sz="2400" kern="1200" dirty="0" err="1" smtClean="0">
              <a:effectLst>
                <a:outerShdw blurRad="38100" dist="38100" dir="2700000" algn="tl">
                  <a:srgbClr val="000000">
                    <a:alpha val="43137"/>
                  </a:srgbClr>
                </a:outerShdw>
              </a:effectLst>
            </a:rPr>
            <a:t>įvertinti</a:t>
          </a:r>
          <a:r>
            <a:rPr lang="en-US" sz="2400" kern="1200" dirty="0" smtClean="0">
              <a:effectLst>
                <a:outerShdw blurRad="38100" dist="38100" dir="2700000" algn="tl">
                  <a:srgbClr val="000000">
                    <a:alpha val="43137"/>
                  </a:srgbClr>
                </a:outerShdw>
              </a:effectLst>
            </a:rPr>
            <a:t> </a:t>
          </a:r>
          <a:r>
            <a:rPr lang="en-US" sz="2400" kern="1200" dirty="0" err="1" smtClean="0">
              <a:effectLst>
                <a:outerShdw blurRad="38100" dist="38100" dir="2700000" algn="tl">
                  <a:srgbClr val="000000">
                    <a:alpha val="43137"/>
                  </a:srgbClr>
                </a:outerShdw>
              </a:effectLst>
            </a:rPr>
            <a:t>riziką</a:t>
          </a:r>
          <a:r>
            <a:rPr lang="en-US" sz="2400" kern="1200" dirty="0" smtClean="0">
              <a:effectLst>
                <a:outerShdw blurRad="38100" dist="38100" dir="2700000" algn="tl">
                  <a:srgbClr val="000000">
                    <a:alpha val="43137"/>
                  </a:srgbClr>
                </a:outerShdw>
              </a:effectLst>
            </a:rPr>
            <a:t> </a:t>
          </a:r>
          <a:r>
            <a:rPr lang="en-US" sz="2400" kern="1200" dirty="0" err="1" smtClean="0">
              <a:effectLst>
                <a:outerShdw blurRad="38100" dist="38100" dir="2700000" algn="tl">
                  <a:srgbClr val="000000">
                    <a:alpha val="43137"/>
                  </a:srgbClr>
                </a:outerShdw>
              </a:effectLst>
            </a:rPr>
            <a:t>asmenims</a:t>
          </a:r>
          <a:endParaRPr lang="en-ZA" sz="2400" kern="1200" dirty="0">
            <a:effectLst>
              <a:outerShdw blurRad="38100" dist="38100" dir="2700000" algn="tl">
                <a:srgbClr val="000000">
                  <a:alpha val="43137"/>
                </a:srgbClr>
              </a:outerShdw>
            </a:effectLst>
          </a:endParaRPr>
        </a:p>
      </dsp:txBody>
      <dsp:txXfrm>
        <a:off x="5420746" y="453449"/>
        <a:ext cx="2462564" cy="1802434"/>
      </dsp:txXfrm>
    </dsp:sp>
    <dsp:sp modelId="{B2B65696-7A78-4456-9A4D-01E8388BAB00}">
      <dsp:nvSpPr>
        <dsp:cNvPr id="0" name=""/>
        <dsp:cNvSpPr/>
      </dsp:nvSpPr>
      <dsp:spPr>
        <a:xfrm>
          <a:off x="8129568" y="453449"/>
          <a:ext cx="2462564" cy="18024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effectLst>
                <a:outerShdw blurRad="38100" dist="38100" dir="2700000" algn="tl">
                  <a:srgbClr val="000000">
                    <a:alpha val="43137"/>
                  </a:srgbClr>
                </a:outerShdw>
              </a:effectLst>
            </a:rPr>
            <a:t>Nustatykite</a:t>
          </a:r>
          <a:r>
            <a:rPr lang="en-US" sz="2400" kern="1200" dirty="0" smtClean="0">
              <a:effectLst>
                <a:outerShdw blurRad="38100" dist="38100" dir="2700000" algn="tl">
                  <a:srgbClr val="000000">
                    <a:alpha val="43137"/>
                  </a:srgbClr>
                </a:outerShdw>
              </a:effectLst>
            </a:rPr>
            <a:t> bet </a:t>
          </a:r>
          <a:r>
            <a:rPr lang="en-US" sz="2400" kern="1200" dirty="0" err="1" smtClean="0">
              <a:effectLst>
                <a:outerShdw blurRad="38100" dist="38100" dir="2700000" algn="tl">
                  <a:srgbClr val="000000">
                    <a:alpha val="43137"/>
                  </a:srgbClr>
                </a:outerShdw>
              </a:effectLst>
            </a:rPr>
            <a:t>kokias</a:t>
          </a:r>
          <a:r>
            <a:rPr lang="en-US" sz="2400" kern="1200" dirty="0" smtClean="0">
              <a:effectLst>
                <a:outerShdw blurRad="38100" dist="38100" dir="2700000" algn="tl">
                  <a:srgbClr val="000000">
                    <a:alpha val="43137"/>
                  </a:srgbClr>
                </a:outerShdw>
              </a:effectLst>
            </a:rPr>
            <a:t> </a:t>
          </a:r>
          <a:r>
            <a:rPr lang="en-US" sz="2400" kern="1200" dirty="0" err="1" smtClean="0">
              <a:effectLst>
                <a:outerShdw blurRad="38100" dist="38100" dir="2700000" algn="tl">
                  <a:srgbClr val="000000">
                    <a:alpha val="43137"/>
                  </a:srgbClr>
                </a:outerShdw>
              </a:effectLst>
            </a:rPr>
            <a:t>papildomas</a:t>
          </a:r>
          <a:r>
            <a:rPr lang="en-US" sz="2400" kern="1200" dirty="0" smtClean="0">
              <a:effectLst>
                <a:outerShdw blurRad="38100" dist="38100" dir="2700000" algn="tl">
                  <a:srgbClr val="000000">
                    <a:alpha val="43137"/>
                  </a:srgbClr>
                </a:outerShdw>
              </a:effectLst>
            </a:rPr>
            <a:t> </a:t>
          </a:r>
          <a:r>
            <a:rPr lang="en-US" sz="2400" kern="1200" dirty="0" err="1" smtClean="0">
              <a:effectLst>
                <a:outerShdw blurRad="38100" dist="38100" dir="2700000" algn="tl">
                  <a:srgbClr val="000000">
                    <a:alpha val="43137"/>
                  </a:srgbClr>
                </a:outerShdw>
              </a:effectLst>
            </a:rPr>
            <a:t>priemones</a:t>
          </a:r>
          <a:r>
            <a:rPr lang="en-US" sz="2400" kern="1200" dirty="0" smtClean="0">
              <a:effectLst>
                <a:outerShdw blurRad="38100" dist="38100" dir="2700000" algn="tl">
                  <a:srgbClr val="000000">
                    <a:alpha val="43137"/>
                  </a:srgbClr>
                </a:outerShdw>
              </a:effectLst>
            </a:rPr>
            <a:t> </a:t>
          </a:r>
          <a:r>
            <a:rPr lang="en-US" sz="2400" kern="1200" dirty="0" err="1" smtClean="0">
              <a:effectLst>
                <a:outerShdw blurRad="38100" dist="38100" dir="2700000" algn="tl">
                  <a:srgbClr val="000000">
                    <a:alpha val="43137"/>
                  </a:srgbClr>
                </a:outerShdw>
              </a:effectLst>
            </a:rPr>
            <a:t>šiai</a:t>
          </a:r>
          <a:r>
            <a:rPr lang="en-US" sz="2400" kern="1200" dirty="0" smtClean="0">
              <a:effectLst>
                <a:outerShdw blurRad="38100" dist="38100" dir="2700000" algn="tl">
                  <a:srgbClr val="000000">
                    <a:alpha val="43137"/>
                  </a:srgbClr>
                </a:outerShdw>
              </a:effectLst>
            </a:rPr>
            <a:t> </a:t>
          </a:r>
          <a:r>
            <a:rPr lang="en-US" sz="2400" kern="1200" dirty="0" err="1" smtClean="0">
              <a:effectLst>
                <a:outerShdw blurRad="38100" dist="38100" dir="2700000" algn="tl">
                  <a:srgbClr val="000000">
                    <a:alpha val="43137"/>
                  </a:srgbClr>
                </a:outerShdw>
              </a:effectLst>
            </a:rPr>
            <a:t>rizikai</a:t>
          </a:r>
          <a:r>
            <a:rPr lang="en-US" sz="2400" kern="1200" dirty="0" smtClean="0">
              <a:effectLst>
                <a:outerShdw blurRad="38100" dist="38100" dir="2700000" algn="tl">
                  <a:srgbClr val="000000">
                    <a:alpha val="43137"/>
                  </a:srgbClr>
                </a:outerShdw>
              </a:effectLst>
            </a:rPr>
            <a:t> </a:t>
          </a:r>
          <a:r>
            <a:rPr lang="en-US" sz="2400" kern="1200" dirty="0" err="1" smtClean="0">
              <a:effectLst>
                <a:outerShdw blurRad="38100" dist="38100" dir="2700000" algn="tl">
                  <a:srgbClr val="000000">
                    <a:alpha val="43137"/>
                  </a:srgbClr>
                </a:outerShdw>
              </a:effectLst>
            </a:rPr>
            <a:t>sumažinti</a:t>
          </a:r>
          <a:endParaRPr lang="en-ZA" sz="2400" kern="1200" dirty="0">
            <a:effectLst>
              <a:outerShdw blurRad="38100" dist="38100" dir="2700000" algn="tl">
                <a:srgbClr val="000000">
                  <a:alpha val="43137"/>
                </a:srgbClr>
              </a:outerShdw>
            </a:effectLst>
          </a:endParaRPr>
        </a:p>
      </dsp:txBody>
      <dsp:txXfrm>
        <a:off x="8129568" y="453449"/>
        <a:ext cx="2462564" cy="18024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6EE60-C34A-4D09-A3A2-B7CB14577C06}">
      <dsp:nvSpPr>
        <dsp:cNvPr id="0" name=""/>
        <dsp:cNvSpPr/>
      </dsp:nvSpPr>
      <dsp:spPr>
        <a:xfrm>
          <a:off x="9312" y="634039"/>
          <a:ext cx="2783319" cy="16699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kern="1200" dirty="0">
              <a:effectLst>
                <a:outerShdw blurRad="38100" dist="38100" dir="2700000" algn="tl">
                  <a:srgbClr val="000000">
                    <a:alpha val="43137"/>
                  </a:srgbClr>
                </a:outerShdw>
              </a:effectLst>
            </a:rPr>
            <a:t>1. </a:t>
          </a:r>
          <a:r>
            <a:rPr lang="lt-LT" sz="2400" kern="1200" dirty="0" smtClean="0">
              <a:effectLst>
                <a:outerShdw blurRad="38100" dist="38100" dir="2700000" algn="tl">
                  <a:srgbClr val="000000">
                    <a:alpha val="43137"/>
                  </a:srgbClr>
                </a:outerShdw>
              </a:effectLst>
            </a:rPr>
            <a:t>Apibrėžkite savo tikslą</a:t>
          </a:r>
          <a:endParaRPr lang="en-ZA" sz="2400" kern="1200" dirty="0">
            <a:effectLst>
              <a:outerShdw blurRad="38100" dist="38100" dir="2700000" algn="tl">
                <a:srgbClr val="000000">
                  <a:alpha val="43137"/>
                </a:srgbClr>
              </a:outerShdw>
            </a:effectLst>
          </a:endParaRPr>
        </a:p>
      </dsp:txBody>
      <dsp:txXfrm>
        <a:off x="58224" y="682951"/>
        <a:ext cx="2685495" cy="1572167"/>
      </dsp:txXfrm>
    </dsp:sp>
    <dsp:sp modelId="{48B2439A-51E0-4C46-8B4E-3F658CED034A}">
      <dsp:nvSpPr>
        <dsp:cNvPr id="0" name=""/>
        <dsp:cNvSpPr/>
      </dsp:nvSpPr>
      <dsp:spPr>
        <a:xfrm>
          <a:off x="3070963" y="1123903"/>
          <a:ext cx="590063" cy="69026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a:off x="3070963" y="1261956"/>
        <a:ext cx="413044" cy="414157"/>
      </dsp:txXfrm>
    </dsp:sp>
    <dsp:sp modelId="{67E64387-A9E9-43DC-9EF3-56AD70127E5A}">
      <dsp:nvSpPr>
        <dsp:cNvPr id="0" name=""/>
        <dsp:cNvSpPr/>
      </dsp:nvSpPr>
      <dsp:spPr>
        <a:xfrm>
          <a:off x="3905958" y="634039"/>
          <a:ext cx="2783319" cy="16699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effectLst>
                <a:outerShdw blurRad="38100" dist="38100" dir="2700000" algn="tl">
                  <a:srgbClr val="000000">
                    <a:alpha val="43137"/>
                  </a:srgbClr>
                </a:outerShdw>
              </a:effectLst>
            </a:rPr>
            <a:t>2. </a:t>
          </a:r>
          <a:r>
            <a:rPr lang="en-US" sz="2400" kern="1200" dirty="0" err="1" smtClean="0">
              <a:effectLst>
                <a:outerShdw blurRad="38100" dist="38100" dir="2700000" algn="tl">
                  <a:srgbClr val="000000">
                    <a:alpha val="43137"/>
                  </a:srgbClr>
                </a:outerShdw>
              </a:effectLst>
            </a:rPr>
            <a:t>Būkite</a:t>
          </a:r>
          <a:r>
            <a:rPr lang="en-US" sz="2400" kern="1200" dirty="0" smtClean="0">
              <a:effectLst>
                <a:outerShdw blurRad="38100" dist="38100" dir="2700000" algn="tl">
                  <a:srgbClr val="000000">
                    <a:alpha val="43137"/>
                  </a:srgbClr>
                </a:outerShdw>
              </a:effectLst>
            </a:rPr>
            <a:t> </a:t>
          </a:r>
          <a:r>
            <a:rPr lang="en-US" sz="2400" kern="1200" dirty="0" err="1" smtClean="0">
              <a:effectLst>
                <a:outerShdw blurRad="38100" dist="38100" dir="2700000" algn="tl">
                  <a:srgbClr val="000000">
                    <a:alpha val="43137"/>
                  </a:srgbClr>
                </a:outerShdw>
              </a:effectLst>
            </a:rPr>
            <a:t>kuo</a:t>
          </a:r>
          <a:r>
            <a:rPr lang="en-US" sz="2400" kern="1200" dirty="0" smtClean="0">
              <a:effectLst>
                <a:outerShdw blurRad="38100" dist="38100" dir="2700000" algn="tl">
                  <a:srgbClr val="000000">
                    <a:alpha val="43137"/>
                  </a:srgbClr>
                </a:outerShdw>
              </a:effectLst>
            </a:rPr>
            <a:t> </a:t>
          </a:r>
          <a:r>
            <a:rPr lang="en-US" sz="2400" kern="1200" dirty="0" err="1" smtClean="0">
              <a:effectLst>
                <a:outerShdw blurRad="38100" dist="38100" dir="2700000" algn="tl">
                  <a:srgbClr val="000000">
                    <a:alpha val="43137"/>
                  </a:srgbClr>
                </a:outerShdw>
              </a:effectLst>
            </a:rPr>
            <a:t>konkretesni</a:t>
          </a:r>
          <a:endParaRPr lang="en-ZA" sz="2400" kern="1200" dirty="0">
            <a:effectLst>
              <a:outerShdw blurRad="38100" dist="38100" dir="2700000" algn="tl">
                <a:srgbClr val="000000">
                  <a:alpha val="43137"/>
                </a:srgbClr>
              </a:outerShdw>
            </a:effectLst>
          </a:endParaRPr>
        </a:p>
      </dsp:txBody>
      <dsp:txXfrm>
        <a:off x="3954870" y="682951"/>
        <a:ext cx="2685495" cy="1572167"/>
      </dsp:txXfrm>
    </dsp:sp>
    <dsp:sp modelId="{E094566B-4D87-4E1F-9326-56BCDC9886B3}">
      <dsp:nvSpPr>
        <dsp:cNvPr id="0" name=""/>
        <dsp:cNvSpPr/>
      </dsp:nvSpPr>
      <dsp:spPr>
        <a:xfrm>
          <a:off x="6967609" y="1123903"/>
          <a:ext cx="590063" cy="69026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a:off x="6967609" y="1261956"/>
        <a:ext cx="413044" cy="414157"/>
      </dsp:txXfrm>
    </dsp:sp>
    <dsp:sp modelId="{C3E82436-2572-4E6B-95D4-0BADF4C92E71}">
      <dsp:nvSpPr>
        <dsp:cNvPr id="0" name=""/>
        <dsp:cNvSpPr/>
      </dsp:nvSpPr>
      <dsp:spPr>
        <a:xfrm>
          <a:off x="7802605" y="634039"/>
          <a:ext cx="2783319" cy="16699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effectLst>
                <a:outerShdw blurRad="38100" dist="38100" dir="2700000" algn="tl">
                  <a:srgbClr val="000000">
                    <a:alpha val="43137"/>
                  </a:srgbClr>
                </a:outerShdw>
              </a:effectLst>
            </a:rPr>
            <a:t>3. </a:t>
          </a:r>
          <a:r>
            <a:rPr lang="lt-LT" sz="2400" kern="1200" dirty="0" smtClean="0">
              <a:effectLst>
                <a:outerShdw blurRad="38100" dist="38100" dir="2700000" algn="tl">
                  <a:srgbClr val="000000">
                    <a:alpha val="43137"/>
                  </a:srgbClr>
                </a:outerShdw>
              </a:effectLst>
            </a:rPr>
            <a:t>Nuspręskite, ar reikia koreguoti ar padidinti duomenų rinkimą</a:t>
          </a:r>
          <a:endParaRPr lang="en-ZA" sz="2400" kern="1200" dirty="0">
            <a:effectLst>
              <a:outerShdw blurRad="38100" dist="38100" dir="2700000" algn="tl">
                <a:srgbClr val="000000">
                  <a:alpha val="43137"/>
                </a:srgbClr>
              </a:outerShdw>
            </a:effectLst>
          </a:endParaRPr>
        </a:p>
      </dsp:txBody>
      <dsp:txXfrm>
        <a:off x="7851517" y="682951"/>
        <a:ext cx="2685495" cy="15721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19932-8067-4438-ACB8-58874A956FE8}">
      <dsp:nvSpPr>
        <dsp:cNvPr id="0" name=""/>
        <dsp:cNvSpPr/>
      </dsp:nvSpPr>
      <dsp:spPr>
        <a:xfrm>
          <a:off x="514867"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effectLst>
                <a:outerShdw blurRad="38100" dist="38100" dir="2700000" algn="tl">
                  <a:srgbClr val="000000">
                    <a:alpha val="43137"/>
                  </a:srgbClr>
                </a:outerShdw>
              </a:effectLst>
            </a:rPr>
            <a:t>1. </a:t>
          </a:r>
          <a:r>
            <a:rPr lang="lt-LT" sz="1800" kern="1200" dirty="0" smtClean="0">
              <a:effectLst>
                <a:outerShdw blurRad="38100" dist="38100" dir="2700000" algn="tl">
                  <a:srgbClr val="000000">
                    <a:alpha val="43137"/>
                  </a:srgbClr>
                </a:outerShdw>
              </a:effectLst>
            </a:rPr>
            <a:t>Perfrazuokite klausimą</a:t>
          </a:r>
          <a:endParaRPr lang="en-ZA" sz="1800" kern="1200" dirty="0">
            <a:effectLst>
              <a:outerShdw blurRad="38100" dist="38100" dir="2700000" algn="tl">
                <a:srgbClr val="000000">
                  <a:alpha val="43137"/>
                </a:srgbClr>
              </a:outerShdw>
            </a:effectLst>
          </a:endParaRPr>
        </a:p>
      </dsp:txBody>
      <dsp:txXfrm>
        <a:off x="514867" y="969"/>
        <a:ext cx="2365793" cy="1419476"/>
      </dsp:txXfrm>
    </dsp:sp>
    <dsp:sp modelId="{E0A6EAA3-D9F6-4150-8525-859323E9FA01}">
      <dsp:nvSpPr>
        <dsp:cNvPr id="0" name=""/>
        <dsp:cNvSpPr/>
      </dsp:nvSpPr>
      <dsp:spPr>
        <a:xfrm>
          <a:off x="3117241"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effectLst>
                <a:outerShdw blurRad="38100" dist="38100" dir="2700000" algn="tl">
                  <a:srgbClr val="000000">
                    <a:alpha val="43137"/>
                  </a:srgbClr>
                </a:outerShdw>
              </a:effectLst>
            </a:rPr>
            <a:t>2. </a:t>
          </a:r>
          <a:r>
            <a:rPr lang="en-US" sz="1800" kern="1200" dirty="0" err="1" smtClean="0">
              <a:effectLst>
                <a:outerShdw blurRad="38100" dist="38100" dir="2700000" algn="tl">
                  <a:srgbClr val="000000">
                    <a:alpha val="43137"/>
                  </a:srgbClr>
                </a:outerShdw>
              </a:effectLst>
            </a:rPr>
            <a:t>Apsvarstykite</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platesnę</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ar</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siauresnę</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klausimo</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versiją</a:t>
          </a:r>
          <a:endParaRPr lang="en-ZA" sz="1800" kern="1200" dirty="0">
            <a:effectLst>
              <a:outerShdw blurRad="38100" dist="38100" dir="2700000" algn="tl">
                <a:srgbClr val="000000">
                  <a:alpha val="43137"/>
                </a:srgbClr>
              </a:outerShdw>
            </a:effectLst>
          </a:endParaRPr>
        </a:p>
      </dsp:txBody>
      <dsp:txXfrm>
        <a:off x="3117241" y="969"/>
        <a:ext cx="2365793" cy="1419476"/>
      </dsp:txXfrm>
    </dsp:sp>
    <dsp:sp modelId="{FC5996B8-A0D2-4BEA-9BAA-CC71FF8C7A9B}">
      <dsp:nvSpPr>
        <dsp:cNvPr id="0" name=""/>
        <dsp:cNvSpPr/>
      </dsp:nvSpPr>
      <dsp:spPr>
        <a:xfrm>
          <a:off x="5719614"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effectLst>
                <a:outerShdw blurRad="38100" dist="38100" dir="2700000" algn="tl">
                  <a:srgbClr val="000000">
                    <a:alpha val="43137"/>
                  </a:srgbClr>
                </a:outerShdw>
              </a:effectLst>
            </a:rPr>
            <a:t>3. </a:t>
          </a:r>
          <a:r>
            <a:rPr lang="lt-LT" sz="1800" kern="1200" dirty="0" smtClean="0">
              <a:effectLst>
                <a:outerShdw blurRad="38100" dist="38100" dir="2700000" algn="tl">
                  <a:srgbClr val="000000">
                    <a:alpha val="43137"/>
                  </a:srgbClr>
                </a:outerShdw>
              </a:effectLst>
            </a:rPr>
            <a:t>Perrašykite savo klausimo teiginį iš skirtingų suinteresuotųjų šalių perspektyvos</a:t>
          </a:r>
          <a:endParaRPr lang="en-ZA" sz="1800" kern="1200" dirty="0">
            <a:effectLst>
              <a:outerShdw blurRad="38100" dist="38100" dir="2700000" algn="tl">
                <a:srgbClr val="000000">
                  <a:alpha val="43137"/>
                </a:srgbClr>
              </a:outerShdw>
            </a:effectLst>
          </a:endParaRPr>
        </a:p>
      </dsp:txBody>
      <dsp:txXfrm>
        <a:off x="5719614" y="969"/>
        <a:ext cx="2365793" cy="1419476"/>
      </dsp:txXfrm>
    </dsp:sp>
    <dsp:sp modelId="{4C9F8E85-2A48-47DF-A9CF-6DABD2EE1A7C}">
      <dsp:nvSpPr>
        <dsp:cNvPr id="0" name=""/>
        <dsp:cNvSpPr/>
      </dsp:nvSpPr>
      <dsp:spPr>
        <a:xfrm>
          <a:off x="8321987"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effectLst>
                <a:outerShdw blurRad="38100" dist="38100" dir="2700000" algn="tl">
                  <a:srgbClr val="000000">
                    <a:alpha val="43137"/>
                  </a:srgbClr>
                </a:outerShdw>
              </a:effectLst>
            </a:rPr>
            <a:t>4. </a:t>
          </a:r>
          <a:r>
            <a:rPr lang="en-US" sz="1800" kern="1200" dirty="0" err="1" smtClean="0">
              <a:effectLst>
                <a:outerShdw blurRad="38100" dist="38100" dir="2700000" algn="tl">
                  <a:srgbClr val="000000">
                    <a:alpha val="43137"/>
                  </a:srgbClr>
                </a:outerShdw>
              </a:effectLst>
            </a:rPr>
            <a:t>Tarkime</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kad</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yra</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daugiau</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nei</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vienas</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galimas</a:t>
          </a:r>
          <a:r>
            <a:rPr lang="en-US" sz="1800" kern="1200" dirty="0" smtClean="0">
              <a:effectLst>
                <a:outerShdw blurRad="38100" dist="38100" dir="2700000" algn="tl">
                  <a:srgbClr val="000000">
                    <a:alpha val="43137"/>
                  </a:srgbClr>
                </a:outerShdw>
              </a:effectLst>
            </a:rPr>
            <a:t> </a:t>
          </a:r>
          <a:r>
            <a:rPr lang="en-US" sz="1800" kern="1200" dirty="0" err="1" smtClean="0">
              <a:effectLst>
                <a:outerShdw blurRad="38100" dist="38100" dir="2700000" algn="tl">
                  <a:srgbClr val="000000">
                    <a:alpha val="43137"/>
                  </a:srgbClr>
                </a:outerShdw>
              </a:effectLst>
            </a:rPr>
            <a:t>sprendimas</a:t>
          </a:r>
          <a:endParaRPr lang="en-ZA" sz="1800" kern="1200" dirty="0">
            <a:effectLst>
              <a:outerShdw blurRad="38100" dist="38100" dir="2700000" algn="tl">
                <a:srgbClr val="000000">
                  <a:alpha val="43137"/>
                </a:srgbClr>
              </a:outerShdw>
            </a:effectLst>
          </a:endParaRPr>
        </a:p>
      </dsp:txBody>
      <dsp:txXfrm>
        <a:off x="8321987" y="969"/>
        <a:ext cx="2365793" cy="1419476"/>
      </dsp:txXfrm>
    </dsp:sp>
    <dsp:sp modelId="{086F071C-1E50-4F2C-8572-566F3BFA62B0}">
      <dsp:nvSpPr>
        <dsp:cNvPr id="0" name=""/>
        <dsp:cNvSpPr/>
      </dsp:nvSpPr>
      <dsp:spPr>
        <a:xfrm>
          <a:off x="3117241" y="1657024"/>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effectLst>
                <a:outerShdw blurRad="38100" dist="38100" dir="2700000" algn="tl">
                  <a:srgbClr val="000000">
                    <a:alpha val="43137"/>
                  </a:srgbClr>
                </a:outerShdw>
              </a:effectLst>
            </a:rPr>
            <a:t>5. </a:t>
          </a:r>
          <a:r>
            <a:rPr lang="lt-LT" sz="1800" kern="1200" dirty="0" smtClean="0">
              <a:effectLst>
                <a:outerShdw blurRad="38100" dist="38100" dir="2700000" algn="tl">
                  <a:srgbClr val="000000">
                    <a:alpha val="43137"/>
                  </a:srgbClr>
                </a:outerShdw>
              </a:effectLst>
            </a:rPr>
            <a:t>Naudokite kalbą, kad suformuluotumėte klausimą įdomiau</a:t>
          </a:r>
          <a:endParaRPr lang="en-ZA" sz="1800" kern="1200" dirty="0">
            <a:effectLst>
              <a:outerShdw blurRad="38100" dist="38100" dir="2700000" algn="tl">
                <a:srgbClr val="000000">
                  <a:alpha val="43137"/>
                </a:srgbClr>
              </a:outerShdw>
            </a:effectLst>
          </a:endParaRPr>
        </a:p>
      </dsp:txBody>
      <dsp:txXfrm>
        <a:off x="3117241" y="1657024"/>
        <a:ext cx="2365793" cy="1419476"/>
      </dsp:txXfrm>
    </dsp:sp>
    <dsp:sp modelId="{F686311B-D1E7-4C50-BDBE-090812028122}">
      <dsp:nvSpPr>
        <dsp:cNvPr id="0" name=""/>
        <dsp:cNvSpPr/>
      </dsp:nvSpPr>
      <dsp:spPr>
        <a:xfrm>
          <a:off x="5719614" y="1657024"/>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effectLst>
                <a:outerShdw blurRad="38100" dist="38100" dir="2700000" algn="tl">
                  <a:srgbClr val="000000">
                    <a:alpha val="43137"/>
                  </a:srgbClr>
                </a:outerShdw>
              </a:effectLst>
            </a:rPr>
            <a:t>6. </a:t>
          </a:r>
          <a:r>
            <a:rPr lang="lt-LT" sz="1800" kern="1200" dirty="0" smtClean="0">
              <a:effectLst>
                <a:outerShdw blurRad="38100" dist="38100" dir="2700000" algn="tl">
                  <a:srgbClr val="000000">
                    <a:alpha val="43137"/>
                  </a:srgbClr>
                </a:outerShdw>
              </a:effectLst>
            </a:rPr>
            <a:t>Apverskite klausimą ir pagalvokite, ką darytumėte, kad gautumėte priešingą rezultatą</a:t>
          </a:r>
          <a:endParaRPr lang="en-ZA" sz="1800" kern="1200" dirty="0">
            <a:effectLst>
              <a:outerShdw blurRad="38100" dist="38100" dir="2700000" algn="tl">
                <a:srgbClr val="000000">
                  <a:alpha val="43137"/>
                </a:srgbClr>
              </a:outerShdw>
            </a:effectLst>
          </a:endParaRPr>
        </a:p>
      </dsp:txBody>
      <dsp:txXfrm>
        <a:off x="5719614" y="1657024"/>
        <a:ext cx="2365793" cy="14194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43C6D-F989-4C5D-861E-C690513145E3}">
      <dsp:nvSpPr>
        <dsp:cNvPr id="0" name=""/>
        <dsp:cNvSpPr/>
      </dsp:nvSpPr>
      <dsp:spPr>
        <a:xfrm>
          <a:off x="5792" y="501806"/>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effectLst>
                <a:outerShdw blurRad="38100" dist="38100" dir="2700000" algn="tl">
                  <a:srgbClr val="000000">
                    <a:alpha val="43137"/>
                  </a:srgbClr>
                </a:outerShdw>
              </a:effectLst>
            </a:rPr>
            <a:t>Nuotolinis asistentas</a:t>
          </a:r>
          <a:endParaRPr lang="en-ZA" sz="2400" kern="1200" dirty="0">
            <a:effectLst>
              <a:outerShdw blurRad="38100" dist="38100" dir="2700000" algn="tl">
                <a:srgbClr val="000000">
                  <a:alpha val="43137"/>
                </a:srgbClr>
              </a:outerShdw>
            </a:effectLst>
          </a:endParaRPr>
        </a:p>
      </dsp:txBody>
      <dsp:txXfrm>
        <a:off x="5792" y="501806"/>
        <a:ext cx="2563825" cy="1464537"/>
      </dsp:txXfrm>
    </dsp:sp>
    <dsp:sp modelId="{AE1D274E-7472-4404-8C97-FCC0E01DC424}">
      <dsp:nvSpPr>
        <dsp:cNvPr id="0" name=""/>
        <dsp:cNvSpPr/>
      </dsp:nvSpPr>
      <dsp:spPr>
        <a:xfrm>
          <a:off x="2784605" y="501806"/>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effectLst>
                <a:outerShdw blurRad="38100" dist="38100" dir="2700000" algn="tl">
                  <a:srgbClr val="000000">
                    <a:alpha val="43137"/>
                  </a:srgbClr>
                </a:outerShdw>
              </a:effectLst>
            </a:rPr>
            <a:t>Darbo mokymai</a:t>
          </a:r>
          <a:endParaRPr lang="en-ZA" sz="2400" kern="1200" dirty="0">
            <a:effectLst>
              <a:outerShdw blurRad="38100" dist="38100" dir="2700000" algn="tl">
                <a:srgbClr val="000000">
                  <a:alpha val="43137"/>
                </a:srgbClr>
              </a:outerShdw>
            </a:effectLst>
          </a:endParaRPr>
        </a:p>
      </dsp:txBody>
      <dsp:txXfrm>
        <a:off x="2784605" y="501806"/>
        <a:ext cx="2563825" cy="1464537"/>
      </dsp:txXfrm>
    </dsp:sp>
    <dsp:sp modelId="{0F4F184D-E78E-4511-8C61-4CE42614968C}">
      <dsp:nvSpPr>
        <dsp:cNvPr id="0" name=""/>
        <dsp:cNvSpPr/>
      </dsp:nvSpPr>
      <dsp:spPr>
        <a:xfrm>
          <a:off x="5563417" y="501806"/>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effectLst>
                <a:outerShdw blurRad="38100" dist="38100" dir="2700000" algn="tl">
                  <a:srgbClr val="000000">
                    <a:alpha val="43137"/>
                  </a:srgbClr>
                </a:outerShdw>
              </a:effectLst>
            </a:rPr>
            <a:t>Nuotolinis bendradarbiavimas</a:t>
          </a:r>
          <a:endParaRPr lang="en-ZA" sz="2400" kern="1200" dirty="0">
            <a:effectLst>
              <a:outerShdw blurRad="38100" dist="38100" dir="2700000" algn="tl">
                <a:srgbClr val="000000">
                  <a:alpha val="43137"/>
                </a:srgbClr>
              </a:outerShdw>
            </a:effectLst>
          </a:endParaRPr>
        </a:p>
      </dsp:txBody>
      <dsp:txXfrm>
        <a:off x="5563417" y="501806"/>
        <a:ext cx="2563825" cy="1464537"/>
      </dsp:txXfrm>
    </dsp:sp>
    <dsp:sp modelId="{BEA81A2C-CD96-4E65-9463-A078A179EF03}">
      <dsp:nvSpPr>
        <dsp:cNvPr id="0" name=""/>
        <dsp:cNvSpPr/>
      </dsp:nvSpPr>
      <dsp:spPr>
        <a:xfrm>
          <a:off x="8342230" y="501806"/>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effectLst>
                <a:outerShdw blurRad="38100" dist="38100" dir="2700000" algn="tl">
                  <a:srgbClr val="000000">
                    <a:alpha val="43137"/>
                  </a:srgbClr>
                </a:outerShdw>
              </a:effectLst>
            </a:rPr>
            <a:t>Kompiuterinės užduotys</a:t>
          </a:r>
          <a:endParaRPr lang="en-ZA" sz="2400" kern="1200" dirty="0">
            <a:effectLst>
              <a:outerShdw blurRad="38100" dist="38100" dir="2700000" algn="tl">
                <a:srgbClr val="000000">
                  <a:alpha val="43137"/>
                </a:srgbClr>
              </a:outerShdw>
            </a:effectLst>
          </a:endParaRPr>
        </a:p>
      </dsp:txBody>
      <dsp:txXfrm>
        <a:off x="8342230" y="501806"/>
        <a:ext cx="2563825" cy="1464537"/>
      </dsp:txXfrm>
    </dsp:sp>
    <dsp:sp modelId="{BA517B32-0A94-44B0-ACC3-0C47903532B7}">
      <dsp:nvSpPr>
        <dsp:cNvPr id="0" name=""/>
        <dsp:cNvSpPr/>
      </dsp:nvSpPr>
      <dsp:spPr>
        <a:xfrm>
          <a:off x="1395198" y="2181331"/>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effectLst>
                <a:outerShdw blurRad="38100" dist="38100" dir="2700000" algn="tl">
                  <a:srgbClr val="000000">
                    <a:alpha val="43137"/>
                  </a:srgbClr>
                </a:outerShdw>
              </a:effectLst>
            </a:rPr>
            <a:t>Produkto</a:t>
          </a:r>
          <a:r>
            <a:rPr lang="en-US" sz="2400" kern="1200" dirty="0" smtClean="0">
              <a:effectLst>
                <a:outerShdw blurRad="38100" dist="38100" dir="2700000" algn="tl">
                  <a:srgbClr val="000000">
                    <a:alpha val="43137"/>
                  </a:srgbClr>
                </a:outerShdw>
              </a:effectLst>
            </a:rPr>
            <a:t> </a:t>
          </a:r>
          <a:r>
            <a:rPr lang="en-US" sz="2400" kern="1200" dirty="0" err="1" smtClean="0">
              <a:effectLst>
                <a:outerShdw blurRad="38100" dist="38100" dir="2700000" algn="tl">
                  <a:srgbClr val="000000">
                    <a:alpha val="43137"/>
                  </a:srgbClr>
                </a:outerShdw>
              </a:effectLst>
            </a:rPr>
            <a:t>priežiūra</a:t>
          </a:r>
          <a:endParaRPr lang="en-ZA" sz="2400" kern="1200" dirty="0">
            <a:effectLst>
              <a:outerShdw blurRad="38100" dist="38100" dir="2700000" algn="tl">
                <a:srgbClr val="000000">
                  <a:alpha val="43137"/>
                </a:srgbClr>
              </a:outerShdw>
            </a:effectLst>
          </a:endParaRPr>
        </a:p>
      </dsp:txBody>
      <dsp:txXfrm>
        <a:off x="1395198" y="2181331"/>
        <a:ext cx="2563825" cy="1464537"/>
      </dsp:txXfrm>
    </dsp:sp>
    <dsp:sp modelId="{CF3AB257-EC61-41F6-97B0-E7DBC48B7B57}">
      <dsp:nvSpPr>
        <dsp:cNvPr id="0" name=""/>
        <dsp:cNvSpPr/>
      </dsp:nvSpPr>
      <dsp:spPr>
        <a:xfrm>
          <a:off x="4174011" y="2181331"/>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effectLst>
                <a:outerShdw blurRad="38100" dist="38100" dir="2700000" algn="tl">
                  <a:srgbClr val="000000">
                    <a:alpha val="43137"/>
                  </a:srgbClr>
                </a:outerShdw>
              </a:effectLst>
            </a:rPr>
            <a:t>Dalijimasis žiniomis – istorinės užduoties įrašymas mokymui</a:t>
          </a:r>
          <a:endParaRPr lang="en-ZA" sz="2400" kern="1200" dirty="0">
            <a:effectLst>
              <a:outerShdw blurRad="38100" dist="38100" dir="2700000" algn="tl">
                <a:srgbClr val="000000">
                  <a:alpha val="43137"/>
                </a:srgbClr>
              </a:outerShdw>
            </a:effectLst>
          </a:endParaRPr>
        </a:p>
      </dsp:txBody>
      <dsp:txXfrm>
        <a:off x="4174011" y="2181331"/>
        <a:ext cx="2563825" cy="1464537"/>
      </dsp:txXfrm>
    </dsp:sp>
    <dsp:sp modelId="{0A396CB4-50A9-4D86-86E5-2BCCABFCBCCE}">
      <dsp:nvSpPr>
        <dsp:cNvPr id="0" name=""/>
        <dsp:cNvSpPr/>
      </dsp:nvSpPr>
      <dsp:spPr>
        <a:xfrm>
          <a:off x="6952824" y="2181331"/>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effectLst>
                <a:outerShdw blurRad="38100" dist="38100" dir="2700000" algn="tl">
                  <a:srgbClr val="000000">
                    <a:alpha val="43137"/>
                  </a:srgbClr>
                </a:outerShdw>
              </a:effectLst>
            </a:rPr>
            <a:t>Pardavimai-dizainas</a:t>
          </a:r>
          <a:endParaRPr lang="en-ZA" sz="2400" kern="1200" dirty="0">
            <a:effectLst>
              <a:outerShdw blurRad="38100" dist="38100" dir="2700000" algn="tl">
                <a:srgbClr val="000000">
                  <a:alpha val="43137"/>
                </a:srgbClr>
              </a:outerShdw>
            </a:effectLst>
          </a:endParaRPr>
        </a:p>
      </dsp:txBody>
      <dsp:txXfrm>
        <a:off x="6952824" y="2181331"/>
        <a:ext cx="2563825" cy="14645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43C6D-F989-4C5D-861E-C690513145E3}">
      <dsp:nvSpPr>
        <dsp:cNvPr id="0" name=""/>
        <dsp:cNvSpPr/>
      </dsp:nvSpPr>
      <dsp:spPr>
        <a:xfrm>
          <a:off x="5915" y="1001714"/>
          <a:ext cx="3711114" cy="188070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effectLst>
                <a:outerShdw blurRad="38100" dist="38100" dir="2700000" algn="tl">
                  <a:srgbClr val="000000">
                    <a:alpha val="43137"/>
                  </a:srgbClr>
                </a:outerShdw>
              </a:effectLst>
            </a:rPr>
            <a:t>Virtualus turas</a:t>
          </a:r>
          <a:endParaRPr lang="en-ZA" sz="2400" kern="1200" dirty="0">
            <a:effectLst>
              <a:outerShdw blurRad="38100" dist="38100" dir="2700000" algn="tl">
                <a:srgbClr val="000000">
                  <a:alpha val="43137"/>
                </a:srgbClr>
              </a:outerShdw>
            </a:effectLst>
          </a:endParaRPr>
        </a:p>
      </dsp:txBody>
      <dsp:txXfrm>
        <a:off x="5915" y="1001714"/>
        <a:ext cx="3711114" cy="1880704"/>
      </dsp:txXfrm>
    </dsp:sp>
    <dsp:sp modelId="{DE2FFBA3-7223-4E3F-8FC0-499709F9B5E7}">
      <dsp:nvSpPr>
        <dsp:cNvPr id="0" name=""/>
        <dsp:cNvSpPr/>
      </dsp:nvSpPr>
      <dsp:spPr>
        <a:xfrm>
          <a:off x="4028221" y="1008491"/>
          <a:ext cx="3111915" cy="18671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err="1" smtClean="0">
              <a:effectLst>
                <a:outerShdw blurRad="38100" dist="38100" dir="2700000" algn="tl">
                  <a:srgbClr val="000000">
                    <a:alpha val="43137"/>
                  </a:srgbClr>
                </a:outerShdw>
              </a:effectLst>
            </a:rPr>
            <a:t>Mokykites</a:t>
          </a:r>
          <a:r>
            <a:rPr lang="lt-LT" sz="2400" kern="1200" dirty="0" smtClean="0">
              <a:effectLst>
                <a:outerShdw blurRad="38100" dist="38100" dir="2700000" algn="tl">
                  <a:srgbClr val="000000">
                    <a:alpha val="43137"/>
                  </a:srgbClr>
                </a:outerShdw>
              </a:effectLst>
            </a:rPr>
            <a:t> virtualiai</a:t>
          </a:r>
          <a:endParaRPr lang="en-ZA" sz="2400" kern="1200" dirty="0">
            <a:effectLst>
              <a:outerShdw blurRad="38100" dist="38100" dir="2700000" algn="tl">
                <a:srgbClr val="000000">
                  <a:alpha val="43137"/>
                </a:srgbClr>
              </a:outerShdw>
            </a:effectLst>
          </a:endParaRPr>
        </a:p>
      </dsp:txBody>
      <dsp:txXfrm>
        <a:off x="4028221" y="1008491"/>
        <a:ext cx="3111915" cy="1867149"/>
      </dsp:txXfrm>
    </dsp:sp>
    <dsp:sp modelId="{4271505F-BE80-4F3B-8FF8-ED0807DC46BA}">
      <dsp:nvSpPr>
        <dsp:cNvPr id="0" name=""/>
        <dsp:cNvSpPr/>
      </dsp:nvSpPr>
      <dsp:spPr>
        <a:xfrm>
          <a:off x="7451328" y="1008491"/>
          <a:ext cx="3111915" cy="18671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effectLst>
                <a:outerShdw blurRad="38100" dist="38100" dir="2700000" algn="tl">
                  <a:srgbClr val="000000">
                    <a:alpha val="43137"/>
                  </a:srgbClr>
                </a:outerShdw>
              </a:effectLst>
            </a:rPr>
            <a:t>žaiskite</a:t>
          </a:r>
          <a:endParaRPr lang="en-ZA" sz="2400" kern="1200" dirty="0">
            <a:effectLst>
              <a:outerShdw blurRad="38100" dist="38100" dir="2700000" algn="tl">
                <a:srgbClr val="000000">
                  <a:alpha val="43137"/>
                </a:srgbClr>
              </a:outerShdw>
            </a:effectLst>
          </a:endParaRPr>
        </a:p>
      </dsp:txBody>
      <dsp:txXfrm>
        <a:off x="7451328" y="1008491"/>
        <a:ext cx="3111915" cy="18671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1D585-F948-4F26-A7F5-EF1041DD9F3C}">
      <dsp:nvSpPr>
        <dsp:cNvPr id="0" name=""/>
        <dsp:cNvSpPr/>
      </dsp:nvSpPr>
      <dsp:spPr>
        <a:xfrm>
          <a:off x="1548819" y="301"/>
          <a:ext cx="2592492" cy="155549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effectLst>
                <a:outerShdw blurRad="38100" dist="38100" dir="2700000" algn="tl">
                  <a:srgbClr val="000000">
                    <a:alpha val="43137"/>
                  </a:srgbClr>
                </a:outerShdw>
              </a:effectLst>
            </a:rPr>
            <a:t>Kodėl mums reikia virtualios realybės? Ar mums to reikia?</a:t>
          </a:r>
          <a:endParaRPr lang="en-ZA" sz="2400" kern="1200" dirty="0">
            <a:effectLst>
              <a:outerShdw blurRad="38100" dist="38100" dir="2700000" algn="tl">
                <a:srgbClr val="000000">
                  <a:alpha val="43137"/>
                </a:srgbClr>
              </a:outerShdw>
            </a:effectLst>
          </a:endParaRPr>
        </a:p>
      </dsp:txBody>
      <dsp:txXfrm>
        <a:off x="1548819" y="301"/>
        <a:ext cx="2592492" cy="1555495"/>
      </dsp:txXfrm>
    </dsp:sp>
    <dsp:sp modelId="{6B45D7C2-D064-461B-84CE-26CA5D7E1296}">
      <dsp:nvSpPr>
        <dsp:cNvPr id="0" name=""/>
        <dsp:cNvSpPr/>
      </dsp:nvSpPr>
      <dsp:spPr>
        <a:xfrm>
          <a:off x="4400562" y="301"/>
          <a:ext cx="2592492" cy="155549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effectLst>
                <a:outerShdw blurRad="38100" dist="38100" dir="2700000" algn="tl">
                  <a:srgbClr val="000000">
                    <a:alpha val="43137"/>
                  </a:srgbClr>
                </a:outerShdw>
              </a:effectLst>
            </a:rPr>
            <a:t>Kokią</a:t>
          </a:r>
          <a:r>
            <a:rPr lang="en-US" sz="2400" kern="1200" dirty="0" smtClean="0">
              <a:effectLst>
                <a:outerShdw blurRad="38100" dist="38100" dir="2700000" algn="tl">
                  <a:srgbClr val="000000">
                    <a:alpha val="43137"/>
                  </a:srgbClr>
                </a:outerShdw>
              </a:effectLst>
            </a:rPr>
            <a:t> </a:t>
          </a:r>
          <a:r>
            <a:rPr lang="en-US" sz="2400" kern="1200" dirty="0" err="1" smtClean="0">
              <a:effectLst>
                <a:outerShdw blurRad="38100" dist="38100" dir="2700000" algn="tl">
                  <a:srgbClr val="000000">
                    <a:alpha val="43137"/>
                  </a:srgbClr>
                </a:outerShdw>
              </a:effectLst>
            </a:rPr>
            <a:t>paskirtį</a:t>
          </a:r>
          <a:r>
            <a:rPr lang="en-US" sz="2400" kern="1200" dirty="0" smtClean="0">
              <a:effectLst>
                <a:outerShdw blurRad="38100" dist="38100" dir="2700000" algn="tl">
                  <a:srgbClr val="000000">
                    <a:alpha val="43137"/>
                  </a:srgbClr>
                </a:outerShdw>
              </a:effectLst>
            </a:rPr>
            <a:t> ir </a:t>
          </a:r>
          <a:r>
            <a:rPr lang="en-US" sz="2400" kern="1200" dirty="0" err="1" smtClean="0">
              <a:effectLst>
                <a:outerShdw blurRad="38100" dist="38100" dir="2700000" algn="tl">
                  <a:srgbClr val="000000">
                    <a:alpha val="43137"/>
                  </a:srgbClr>
                </a:outerShdw>
              </a:effectLst>
            </a:rPr>
            <a:t>funkciją</a:t>
          </a:r>
          <a:r>
            <a:rPr lang="en-US" sz="2400" kern="1200" dirty="0" smtClean="0">
              <a:effectLst>
                <a:outerShdw blurRad="38100" dist="38100" dir="2700000" algn="tl">
                  <a:srgbClr val="000000">
                    <a:alpha val="43137"/>
                  </a:srgbClr>
                </a:outerShdw>
              </a:effectLst>
            </a:rPr>
            <a:t> </a:t>
          </a:r>
          <a:r>
            <a:rPr lang="en-US" sz="2400" kern="1200" dirty="0" err="1" smtClean="0">
              <a:effectLst>
                <a:outerShdw blurRad="38100" dist="38100" dir="2700000" algn="tl">
                  <a:srgbClr val="000000">
                    <a:alpha val="43137"/>
                  </a:srgbClr>
                </a:outerShdw>
              </a:effectLst>
            </a:rPr>
            <a:t>jis</a:t>
          </a:r>
          <a:r>
            <a:rPr lang="en-US" sz="2400" kern="1200" dirty="0" smtClean="0">
              <a:effectLst>
                <a:outerShdw blurRad="38100" dist="38100" dir="2700000" algn="tl">
                  <a:srgbClr val="000000">
                    <a:alpha val="43137"/>
                  </a:srgbClr>
                </a:outerShdw>
              </a:effectLst>
            </a:rPr>
            <a:t> </a:t>
          </a:r>
          <a:r>
            <a:rPr lang="en-US" sz="2400" kern="1200" dirty="0" err="1" smtClean="0">
              <a:effectLst>
                <a:outerShdw blurRad="38100" dist="38100" dir="2700000" algn="tl">
                  <a:srgbClr val="000000">
                    <a:alpha val="43137"/>
                  </a:srgbClr>
                </a:outerShdw>
              </a:effectLst>
            </a:rPr>
            <a:t>atliks</a:t>
          </a:r>
          <a:r>
            <a:rPr lang="en-US" sz="2400" kern="1200" dirty="0" smtClean="0">
              <a:effectLst>
                <a:outerShdw blurRad="38100" dist="38100" dir="2700000" algn="tl">
                  <a:srgbClr val="000000">
                    <a:alpha val="43137"/>
                  </a:srgbClr>
                </a:outerShdw>
              </a:effectLst>
            </a:rPr>
            <a:t>?</a:t>
          </a:r>
          <a:endParaRPr lang="en-ZA" sz="2400" kern="1200" dirty="0">
            <a:effectLst>
              <a:outerShdw blurRad="38100" dist="38100" dir="2700000" algn="tl">
                <a:srgbClr val="000000">
                  <a:alpha val="43137"/>
                </a:srgbClr>
              </a:outerShdw>
            </a:effectLst>
          </a:endParaRPr>
        </a:p>
      </dsp:txBody>
      <dsp:txXfrm>
        <a:off x="4400562" y="301"/>
        <a:ext cx="2592492" cy="1555495"/>
      </dsp:txXfrm>
    </dsp:sp>
    <dsp:sp modelId="{C987D7B3-37BF-49AB-8829-06F6CB99D61F}">
      <dsp:nvSpPr>
        <dsp:cNvPr id="0" name=""/>
        <dsp:cNvSpPr/>
      </dsp:nvSpPr>
      <dsp:spPr>
        <a:xfrm>
          <a:off x="7252304" y="301"/>
          <a:ext cx="2592492" cy="155549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effectLst>
                <a:outerShdw blurRad="38100" dist="38100" dir="2700000" algn="tl">
                  <a:srgbClr val="000000">
                    <a:alpha val="43137"/>
                  </a:srgbClr>
                </a:outerShdw>
              </a:effectLst>
            </a:rPr>
            <a:t>Kaip</a:t>
          </a:r>
          <a:r>
            <a:rPr lang="en-US" sz="2400" kern="1200" dirty="0" smtClean="0">
              <a:effectLst>
                <a:outerShdw blurRad="38100" dist="38100" dir="2700000" algn="tl">
                  <a:srgbClr val="000000">
                    <a:alpha val="43137"/>
                  </a:srgbClr>
                </a:outerShdw>
              </a:effectLst>
            </a:rPr>
            <a:t> </a:t>
          </a:r>
          <a:r>
            <a:rPr lang="en-US" sz="2400" kern="1200" dirty="0" err="1" smtClean="0">
              <a:effectLst>
                <a:outerShdw blurRad="38100" dist="38100" dir="2700000" algn="tl">
                  <a:srgbClr val="000000">
                    <a:alpha val="43137"/>
                  </a:srgbClr>
                </a:outerShdw>
              </a:effectLst>
            </a:rPr>
            <a:t>technologija</a:t>
          </a:r>
          <a:r>
            <a:rPr lang="en-US" sz="2400" kern="1200" dirty="0" smtClean="0">
              <a:effectLst>
                <a:outerShdw blurRad="38100" dist="38100" dir="2700000" algn="tl">
                  <a:srgbClr val="000000">
                    <a:alpha val="43137"/>
                  </a:srgbClr>
                </a:outerShdw>
              </a:effectLst>
            </a:rPr>
            <a:t> bus </a:t>
          </a:r>
          <a:r>
            <a:rPr lang="en-US" sz="2400" kern="1200" dirty="0" err="1" smtClean="0">
              <a:effectLst>
                <a:outerShdw blurRad="38100" dist="38100" dir="2700000" algn="tl">
                  <a:srgbClr val="000000">
                    <a:alpha val="43137"/>
                  </a:srgbClr>
                </a:outerShdw>
              </a:effectLst>
            </a:rPr>
            <a:t>naudojama</a:t>
          </a:r>
          <a:r>
            <a:rPr lang="en-US" sz="2400" kern="1200" dirty="0" smtClean="0">
              <a:effectLst>
                <a:outerShdw blurRad="38100" dist="38100" dir="2700000" algn="tl">
                  <a:srgbClr val="000000">
                    <a:alpha val="43137"/>
                  </a:srgbClr>
                </a:outerShdw>
              </a:effectLst>
            </a:rPr>
            <a:t> ir </a:t>
          </a:r>
          <a:r>
            <a:rPr lang="en-US" sz="2400" kern="1200" dirty="0" err="1" smtClean="0">
              <a:effectLst>
                <a:outerShdw blurRad="38100" dist="38100" dir="2700000" algn="tl">
                  <a:srgbClr val="000000">
                    <a:alpha val="43137"/>
                  </a:srgbClr>
                </a:outerShdw>
              </a:effectLst>
            </a:rPr>
            <a:t>valdoma</a:t>
          </a:r>
          <a:r>
            <a:rPr lang="en-US" sz="2400" kern="1200" dirty="0" smtClean="0">
              <a:effectLst>
                <a:outerShdw blurRad="38100" dist="38100" dir="2700000" algn="tl">
                  <a:srgbClr val="000000">
                    <a:alpha val="43137"/>
                  </a:srgbClr>
                </a:outerShdw>
              </a:effectLst>
            </a:rPr>
            <a:t>?</a:t>
          </a:r>
          <a:endParaRPr lang="en-ZA" sz="2400" kern="1200" dirty="0">
            <a:effectLst>
              <a:outerShdw blurRad="38100" dist="38100" dir="2700000" algn="tl">
                <a:srgbClr val="000000">
                  <a:alpha val="43137"/>
                </a:srgbClr>
              </a:outerShdw>
            </a:effectLst>
          </a:endParaRPr>
        </a:p>
      </dsp:txBody>
      <dsp:txXfrm>
        <a:off x="7252304" y="301"/>
        <a:ext cx="2592492" cy="15554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94318-DD2B-4993-8CD1-90ADFDF42CF1}">
      <dsp:nvSpPr>
        <dsp:cNvPr id="0" name=""/>
        <dsp:cNvSpPr/>
      </dsp:nvSpPr>
      <dsp:spPr>
        <a:xfrm>
          <a:off x="736700" y="1146"/>
          <a:ext cx="2850574" cy="17103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smtClean="0">
              <a:effectLst>
                <a:outerShdw blurRad="38100" dist="38100" dir="2700000" algn="tl">
                  <a:srgbClr val="000000">
                    <a:alpha val="43137"/>
                  </a:srgbClr>
                </a:outerShdw>
              </a:effectLst>
            </a:rPr>
            <a:t>Kaip</a:t>
          </a:r>
          <a:r>
            <a:rPr lang="en-US" sz="2600" kern="1200" dirty="0" smtClean="0">
              <a:effectLst>
                <a:outerShdw blurRad="38100" dist="38100" dir="2700000" algn="tl">
                  <a:srgbClr val="000000">
                    <a:alpha val="43137"/>
                  </a:srgbClr>
                </a:outerShdw>
              </a:effectLst>
            </a:rPr>
            <a:t> </a:t>
          </a:r>
          <a:r>
            <a:rPr lang="en-US" sz="2600" kern="1200" dirty="0" err="1" smtClean="0">
              <a:effectLst>
                <a:outerShdw blurRad="38100" dist="38100" dir="2700000" algn="tl">
                  <a:srgbClr val="000000">
                    <a:alpha val="43137"/>
                  </a:srgbClr>
                </a:outerShdw>
              </a:effectLst>
            </a:rPr>
            <a:t>šie</a:t>
          </a:r>
          <a:r>
            <a:rPr lang="en-US" sz="2600" kern="1200" dirty="0" smtClean="0">
              <a:effectLst>
                <a:outerShdw blurRad="38100" dist="38100" dir="2700000" algn="tl">
                  <a:srgbClr val="000000">
                    <a:alpha val="43137"/>
                  </a:srgbClr>
                </a:outerShdw>
              </a:effectLst>
            </a:rPr>
            <a:t> </a:t>
          </a:r>
          <a:r>
            <a:rPr lang="en-US" sz="2600" kern="1200" dirty="0" err="1" smtClean="0">
              <a:effectLst>
                <a:outerShdw blurRad="38100" dist="38100" dir="2700000" algn="tl">
                  <a:srgbClr val="000000">
                    <a:alpha val="43137"/>
                  </a:srgbClr>
                </a:outerShdw>
              </a:effectLst>
            </a:rPr>
            <a:t>įrenginiai</a:t>
          </a:r>
          <a:r>
            <a:rPr lang="en-US" sz="2600" kern="1200" dirty="0" smtClean="0">
              <a:effectLst>
                <a:outerShdw blurRad="38100" dist="38100" dir="2700000" algn="tl">
                  <a:srgbClr val="000000">
                    <a:alpha val="43137"/>
                  </a:srgbClr>
                </a:outerShdw>
              </a:effectLst>
            </a:rPr>
            <a:t> </a:t>
          </a:r>
          <a:r>
            <a:rPr lang="en-US" sz="2600" kern="1200" dirty="0" err="1" smtClean="0">
              <a:effectLst>
                <a:outerShdw blurRad="38100" dist="38100" dir="2700000" algn="tl">
                  <a:srgbClr val="000000">
                    <a:alpha val="43137"/>
                  </a:srgbClr>
                </a:outerShdw>
              </a:effectLst>
            </a:rPr>
            <a:t>tilps</a:t>
          </a:r>
          <a:r>
            <a:rPr lang="en-US" sz="2600" kern="1200" dirty="0" smtClean="0">
              <a:effectLst>
                <a:outerShdw blurRad="38100" dist="38100" dir="2700000" algn="tl">
                  <a:srgbClr val="000000">
                    <a:alpha val="43137"/>
                  </a:srgbClr>
                </a:outerShdw>
              </a:effectLst>
            </a:rPr>
            <a:t> į </a:t>
          </a:r>
          <a:r>
            <a:rPr lang="en-US" sz="2600" kern="1200" dirty="0" err="1" smtClean="0">
              <a:effectLst>
                <a:outerShdw blurRad="38100" dist="38100" dir="2700000" algn="tl">
                  <a:srgbClr val="000000">
                    <a:alpha val="43137"/>
                  </a:srgbClr>
                </a:outerShdw>
              </a:effectLst>
            </a:rPr>
            <a:t>esamus</a:t>
          </a:r>
          <a:r>
            <a:rPr lang="en-US" sz="2600" kern="1200" dirty="0" smtClean="0">
              <a:effectLst>
                <a:outerShdw blurRad="38100" dist="38100" dir="2700000" algn="tl">
                  <a:srgbClr val="000000">
                    <a:alpha val="43137"/>
                  </a:srgbClr>
                </a:outerShdw>
              </a:effectLst>
            </a:rPr>
            <a:t> IRT </a:t>
          </a:r>
          <a:r>
            <a:rPr lang="en-US" sz="2600" kern="1200" dirty="0" err="1" smtClean="0">
              <a:effectLst>
                <a:outerShdw blurRad="38100" dist="38100" dir="2700000" algn="tl">
                  <a:srgbClr val="000000">
                    <a:alpha val="43137"/>
                  </a:srgbClr>
                </a:outerShdw>
              </a:effectLst>
            </a:rPr>
            <a:t>išteklius</a:t>
          </a:r>
          <a:r>
            <a:rPr lang="en-US" sz="2600" kern="1200" dirty="0" smtClean="0">
              <a:effectLst>
                <a:outerShdw blurRad="38100" dist="38100" dir="2700000" algn="tl">
                  <a:srgbClr val="000000">
                    <a:alpha val="43137"/>
                  </a:srgbClr>
                </a:outerShdw>
              </a:effectLst>
            </a:rPr>
            <a:t> ir </a:t>
          </a:r>
          <a:r>
            <a:rPr lang="en-US" sz="2600" kern="1200" dirty="0" err="1" smtClean="0">
              <a:effectLst>
                <a:outerShdw blurRad="38100" dist="38100" dir="2700000" algn="tl">
                  <a:srgbClr val="000000">
                    <a:alpha val="43137"/>
                  </a:srgbClr>
                </a:outerShdw>
              </a:effectLst>
            </a:rPr>
            <a:t>kokia</a:t>
          </a:r>
          <a:r>
            <a:rPr lang="en-US" sz="2600" kern="1200" dirty="0" smtClean="0">
              <a:effectLst>
                <a:outerShdw blurRad="38100" dist="38100" dir="2700000" algn="tl">
                  <a:srgbClr val="000000">
                    <a:alpha val="43137"/>
                  </a:srgbClr>
                </a:outerShdw>
              </a:effectLst>
            </a:rPr>
            <a:t> </a:t>
          </a:r>
          <a:r>
            <a:rPr lang="en-US" sz="2600" kern="1200" dirty="0" err="1" smtClean="0">
              <a:effectLst>
                <a:outerShdw blurRad="38100" dist="38100" dir="2700000" algn="tl">
                  <a:srgbClr val="000000">
                    <a:alpha val="43137"/>
                  </a:srgbClr>
                </a:outerShdw>
              </a:effectLst>
            </a:rPr>
            <a:t>kaina</a:t>
          </a:r>
          <a:r>
            <a:rPr lang="en-US" sz="2600" kern="1200" dirty="0" smtClean="0">
              <a:effectLst>
                <a:outerShdw blurRad="38100" dist="38100" dir="2700000" algn="tl">
                  <a:srgbClr val="000000">
                    <a:alpha val="43137"/>
                  </a:srgbClr>
                </a:outerShdw>
              </a:effectLst>
            </a:rPr>
            <a:t>?</a:t>
          </a:r>
          <a:endParaRPr lang="en-ZA" sz="2600" kern="1200" dirty="0">
            <a:effectLst>
              <a:outerShdw blurRad="38100" dist="38100" dir="2700000" algn="tl">
                <a:srgbClr val="000000">
                  <a:alpha val="43137"/>
                </a:srgbClr>
              </a:outerShdw>
            </a:effectLst>
          </a:endParaRPr>
        </a:p>
      </dsp:txBody>
      <dsp:txXfrm>
        <a:off x="736700" y="1146"/>
        <a:ext cx="2850574" cy="1710344"/>
      </dsp:txXfrm>
    </dsp:sp>
    <dsp:sp modelId="{0727BFD0-C6BF-4182-9525-47651B4129C5}">
      <dsp:nvSpPr>
        <dsp:cNvPr id="0" name=""/>
        <dsp:cNvSpPr/>
      </dsp:nvSpPr>
      <dsp:spPr>
        <a:xfrm>
          <a:off x="3872331" y="1146"/>
          <a:ext cx="2850574" cy="17103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smtClean="0">
              <a:effectLst>
                <a:outerShdw blurRad="38100" dist="38100" dir="2700000" algn="tl">
                  <a:srgbClr val="000000">
                    <a:alpha val="43137"/>
                  </a:srgbClr>
                </a:outerShdw>
              </a:effectLst>
            </a:rPr>
            <a:t>Kaip</a:t>
          </a:r>
          <a:r>
            <a:rPr lang="en-US" sz="2600" kern="1200" dirty="0" smtClean="0">
              <a:effectLst>
                <a:outerShdw blurRad="38100" dist="38100" dir="2700000" algn="tl">
                  <a:srgbClr val="000000">
                    <a:alpha val="43137"/>
                  </a:srgbClr>
                </a:outerShdw>
              </a:effectLst>
            </a:rPr>
            <a:t> </a:t>
          </a:r>
          <a:r>
            <a:rPr lang="en-US" sz="2600" kern="1200" dirty="0" err="1" smtClean="0">
              <a:effectLst>
                <a:outerShdw blurRad="38100" dist="38100" dir="2700000" algn="tl">
                  <a:srgbClr val="000000">
                    <a:alpha val="43137"/>
                  </a:srgbClr>
                </a:outerShdw>
              </a:effectLst>
            </a:rPr>
            <a:t>apmokysime</a:t>
          </a:r>
          <a:r>
            <a:rPr lang="en-US" sz="2600" kern="1200" dirty="0" smtClean="0">
              <a:effectLst>
                <a:outerShdw blurRad="38100" dist="38100" dir="2700000" algn="tl">
                  <a:srgbClr val="000000">
                    <a:alpha val="43137"/>
                  </a:srgbClr>
                </a:outerShdw>
              </a:effectLst>
            </a:rPr>
            <a:t> </a:t>
          </a:r>
          <a:r>
            <a:rPr lang="en-US" sz="2600" kern="1200" dirty="0" err="1" smtClean="0">
              <a:effectLst>
                <a:outerShdw blurRad="38100" dist="38100" dir="2700000" algn="tl">
                  <a:srgbClr val="000000">
                    <a:alpha val="43137"/>
                  </a:srgbClr>
                </a:outerShdw>
              </a:effectLst>
            </a:rPr>
            <a:t>savo</a:t>
          </a:r>
          <a:r>
            <a:rPr lang="en-US" sz="2600" kern="1200" dirty="0" smtClean="0">
              <a:effectLst>
                <a:outerShdw blurRad="38100" dist="38100" dir="2700000" algn="tl">
                  <a:srgbClr val="000000">
                    <a:alpha val="43137"/>
                  </a:srgbClr>
                </a:outerShdw>
              </a:effectLst>
            </a:rPr>
            <a:t> </a:t>
          </a:r>
          <a:r>
            <a:rPr lang="en-US" sz="2600" kern="1200" dirty="0" err="1" smtClean="0">
              <a:effectLst>
                <a:outerShdw blurRad="38100" dist="38100" dir="2700000" algn="tl">
                  <a:srgbClr val="000000">
                    <a:alpha val="43137"/>
                  </a:srgbClr>
                </a:outerShdw>
              </a:effectLst>
            </a:rPr>
            <a:t>darbuotojus</a:t>
          </a:r>
          <a:r>
            <a:rPr lang="en-US" sz="2600" kern="1200" dirty="0" smtClean="0">
              <a:effectLst>
                <a:outerShdw blurRad="38100" dist="38100" dir="2700000" algn="tl">
                  <a:srgbClr val="000000">
                    <a:alpha val="43137"/>
                  </a:srgbClr>
                </a:outerShdw>
              </a:effectLst>
            </a:rPr>
            <a:t> </a:t>
          </a:r>
          <a:r>
            <a:rPr lang="en-US" sz="2600" kern="1200" dirty="0" err="1" smtClean="0">
              <a:effectLst>
                <a:outerShdw blurRad="38100" dist="38100" dir="2700000" algn="tl">
                  <a:srgbClr val="000000">
                    <a:alpha val="43137"/>
                  </a:srgbClr>
                </a:outerShdw>
              </a:effectLst>
            </a:rPr>
            <a:t>naudotis</a:t>
          </a:r>
          <a:r>
            <a:rPr lang="en-US" sz="2600" kern="1200" dirty="0" smtClean="0">
              <a:effectLst>
                <a:outerShdw blurRad="38100" dist="38100" dir="2700000" algn="tl">
                  <a:srgbClr val="000000">
                    <a:alpha val="43137"/>
                  </a:srgbClr>
                </a:outerShdw>
              </a:effectLst>
            </a:rPr>
            <a:t> VR?</a:t>
          </a:r>
          <a:endParaRPr lang="en-ZA" sz="2600" kern="1200" dirty="0">
            <a:effectLst>
              <a:outerShdw blurRad="38100" dist="38100" dir="2700000" algn="tl">
                <a:srgbClr val="000000">
                  <a:alpha val="43137"/>
                </a:srgbClr>
              </a:outerShdw>
            </a:effectLst>
          </a:endParaRPr>
        </a:p>
      </dsp:txBody>
      <dsp:txXfrm>
        <a:off x="3872331" y="1146"/>
        <a:ext cx="2850574" cy="1710344"/>
      </dsp:txXfrm>
    </dsp:sp>
    <dsp:sp modelId="{90828DDD-7E0D-4499-B411-012A56AC74C3}">
      <dsp:nvSpPr>
        <dsp:cNvPr id="0" name=""/>
        <dsp:cNvSpPr/>
      </dsp:nvSpPr>
      <dsp:spPr>
        <a:xfrm>
          <a:off x="7007962" y="1146"/>
          <a:ext cx="2850574" cy="17103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smtClean="0">
              <a:effectLst>
                <a:outerShdw blurRad="38100" dist="38100" dir="2700000" algn="tl">
                  <a:srgbClr val="000000">
                    <a:alpha val="43137"/>
                  </a:srgbClr>
                </a:outerShdw>
              </a:effectLst>
            </a:rPr>
            <a:t>Kaip</a:t>
          </a:r>
          <a:r>
            <a:rPr lang="en-US" sz="2600" kern="1200" dirty="0" smtClean="0">
              <a:effectLst>
                <a:outerShdw blurRad="38100" dist="38100" dir="2700000" algn="tl">
                  <a:srgbClr val="000000">
                    <a:alpha val="43137"/>
                  </a:srgbClr>
                </a:outerShdw>
              </a:effectLst>
            </a:rPr>
            <a:t> </a:t>
          </a:r>
          <a:r>
            <a:rPr lang="en-US" sz="2600" kern="1200" dirty="0" err="1" smtClean="0">
              <a:effectLst>
                <a:outerShdw blurRad="38100" dist="38100" dir="2700000" algn="tl">
                  <a:srgbClr val="000000">
                    <a:alpha val="43137"/>
                  </a:srgbClr>
                </a:outerShdw>
              </a:effectLst>
            </a:rPr>
            <a:t>įvertintume</a:t>
          </a:r>
          <a:r>
            <a:rPr lang="en-US" sz="2600" kern="1200" dirty="0" smtClean="0">
              <a:effectLst>
                <a:outerShdw blurRad="38100" dist="38100" dir="2700000" algn="tl">
                  <a:srgbClr val="000000">
                    <a:alpha val="43137"/>
                  </a:srgbClr>
                </a:outerShdw>
              </a:effectLst>
            </a:rPr>
            <a:t> </a:t>
          </a:r>
          <a:r>
            <a:rPr lang="en-US" sz="2600" kern="1200" dirty="0" err="1" smtClean="0">
              <a:effectLst>
                <a:outerShdw blurRad="38100" dist="38100" dir="2700000" algn="tl">
                  <a:srgbClr val="000000">
                    <a:alpha val="43137"/>
                  </a:srgbClr>
                </a:outerShdw>
              </a:effectLst>
            </a:rPr>
            <a:t>geresnius</a:t>
          </a:r>
          <a:r>
            <a:rPr lang="en-US" sz="2600" kern="1200" dirty="0" smtClean="0">
              <a:effectLst>
                <a:outerShdw blurRad="38100" dist="38100" dir="2700000" algn="tl">
                  <a:srgbClr val="000000">
                    <a:alpha val="43137"/>
                  </a:srgbClr>
                </a:outerShdw>
              </a:effectLst>
            </a:rPr>
            <a:t> </a:t>
          </a:r>
          <a:r>
            <a:rPr lang="en-US" sz="2600" kern="1200" dirty="0" err="1" smtClean="0">
              <a:effectLst>
                <a:outerShdw blurRad="38100" dist="38100" dir="2700000" algn="tl">
                  <a:srgbClr val="000000">
                    <a:alpha val="43137"/>
                  </a:srgbClr>
                </a:outerShdw>
              </a:effectLst>
            </a:rPr>
            <a:t>rezultatus</a:t>
          </a:r>
          <a:r>
            <a:rPr lang="en-US" sz="2600" kern="1200" dirty="0" smtClean="0">
              <a:effectLst>
                <a:outerShdw blurRad="38100" dist="38100" dir="2700000" algn="tl">
                  <a:srgbClr val="000000">
                    <a:alpha val="43137"/>
                  </a:srgbClr>
                </a:outerShdw>
              </a:effectLst>
            </a:rPr>
            <a:t>?</a:t>
          </a:r>
          <a:endParaRPr lang="en-ZA" sz="2600" kern="1200" dirty="0">
            <a:effectLst>
              <a:outerShdw blurRad="38100" dist="38100" dir="2700000" algn="tl">
                <a:srgbClr val="000000">
                  <a:alpha val="43137"/>
                </a:srgbClr>
              </a:outerShdw>
            </a:effectLst>
          </a:endParaRPr>
        </a:p>
      </dsp:txBody>
      <dsp:txXfrm>
        <a:off x="7007962" y="1146"/>
        <a:ext cx="2850574" cy="1710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FE036-D124-4BEA-8B0E-9489393AC1A5}">
      <dsp:nvSpPr>
        <dsp:cNvPr id="0" name=""/>
        <dsp:cNvSpPr/>
      </dsp:nvSpPr>
      <dsp:spPr>
        <a:xfrm>
          <a:off x="3311" y="4309"/>
          <a:ext cx="3228236" cy="9792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ZA" sz="2400" kern="1200" dirty="0">
              <a:effectLst>
                <a:outerShdw blurRad="38100" dist="38100" dir="2700000" algn="tl">
                  <a:srgbClr val="000000">
                    <a:alpha val="43137"/>
                  </a:srgbClr>
                </a:outerShdw>
              </a:effectLst>
            </a:rPr>
            <a:t>CRM</a:t>
          </a:r>
        </a:p>
      </dsp:txBody>
      <dsp:txXfrm>
        <a:off x="3311" y="4309"/>
        <a:ext cx="3228236" cy="979200"/>
      </dsp:txXfrm>
    </dsp:sp>
    <dsp:sp modelId="{FDF6B116-B8F9-405E-91F3-1C37C8FDDC58}">
      <dsp:nvSpPr>
        <dsp:cNvPr id="0" name=""/>
        <dsp:cNvSpPr/>
      </dsp:nvSpPr>
      <dsp:spPr>
        <a:xfrm>
          <a:off x="3311" y="983509"/>
          <a:ext cx="3228236" cy="3085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lt-LT" sz="2200" kern="1200" dirty="0" smtClean="0">
              <a:solidFill>
                <a:srgbClr val="000000"/>
              </a:solidFill>
              <a:effectLst/>
            </a:rPr>
            <a:t>Stebėkite klientų elgesį per visą pardavimo ciklą, kad suprastumėte dabartinius poreikius ir nuspėtumėte būsimus poreikius</a:t>
          </a:r>
          <a:endParaRPr lang="en-ZA" sz="2200" kern="1200" dirty="0">
            <a:solidFill>
              <a:srgbClr val="000000"/>
            </a:solidFill>
            <a:effectLst/>
          </a:endParaRPr>
        </a:p>
      </dsp:txBody>
      <dsp:txXfrm>
        <a:off x="3311" y="983509"/>
        <a:ext cx="3228236" cy="3085723"/>
      </dsp:txXfrm>
    </dsp:sp>
    <dsp:sp modelId="{DBDAD1EF-B43E-4338-9EBE-97CD11466680}">
      <dsp:nvSpPr>
        <dsp:cNvPr id="0" name=""/>
        <dsp:cNvSpPr/>
      </dsp:nvSpPr>
      <dsp:spPr>
        <a:xfrm>
          <a:off x="3683500" y="4309"/>
          <a:ext cx="3228236" cy="9792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lt-LT" sz="2400" kern="1200" dirty="0" smtClean="0">
              <a:effectLst>
                <a:outerShdw blurRad="38100" dist="38100" dir="2700000" algn="tl">
                  <a:srgbClr val="000000">
                    <a:alpha val="43137"/>
                  </a:srgbClr>
                </a:outerShdw>
              </a:effectLst>
            </a:rPr>
            <a:t>Tinklapių ir socialinė analizė</a:t>
          </a:r>
          <a:endParaRPr lang="en-ZA" sz="2400" kern="1200" dirty="0">
            <a:effectLst>
              <a:outerShdw blurRad="38100" dist="38100" dir="2700000" algn="tl">
                <a:srgbClr val="000000">
                  <a:alpha val="43137"/>
                </a:srgbClr>
              </a:outerShdw>
            </a:effectLst>
          </a:endParaRPr>
        </a:p>
      </dsp:txBody>
      <dsp:txXfrm>
        <a:off x="3683500" y="4309"/>
        <a:ext cx="3228236" cy="979200"/>
      </dsp:txXfrm>
    </dsp:sp>
    <dsp:sp modelId="{08A0D6E3-A5CC-4B7C-B27C-5AC881AB6C62}">
      <dsp:nvSpPr>
        <dsp:cNvPr id="0" name=""/>
        <dsp:cNvSpPr/>
      </dsp:nvSpPr>
      <dsp:spPr>
        <a:xfrm>
          <a:off x="3683500" y="983509"/>
          <a:ext cx="3228236" cy="3085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lt-LT" sz="2200" kern="1200" dirty="0" smtClean="0">
              <a:solidFill>
                <a:srgbClr val="000000"/>
              </a:solidFill>
              <a:effectLst/>
            </a:rPr>
            <a:t>Išanalizuokite svetainės ir socialinės žiniasklaidos srautą bei vartotojų elgesį, kad įvertintumėte savo skaitmeninės strategijos efektyvumą ir gautumėte rinkos įžvalgų</a:t>
          </a:r>
          <a:r>
            <a:rPr lang="en-GB" sz="2200" kern="1200" dirty="0" smtClean="0">
              <a:solidFill>
                <a:srgbClr val="000000"/>
              </a:solidFill>
              <a:effectLst/>
            </a:rPr>
            <a:t>.</a:t>
          </a:r>
          <a:endParaRPr lang="en-ZA" sz="2200" kern="1200" dirty="0">
            <a:solidFill>
              <a:srgbClr val="000000"/>
            </a:solidFill>
            <a:effectLst/>
          </a:endParaRPr>
        </a:p>
      </dsp:txBody>
      <dsp:txXfrm>
        <a:off x="3683500" y="983509"/>
        <a:ext cx="3228236" cy="3085723"/>
      </dsp:txXfrm>
    </dsp:sp>
    <dsp:sp modelId="{0B3689E9-981C-4773-A361-439A45678CE8}">
      <dsp:nvSpPr>
        <dsp:cNvPr id="0" name=""/>
        <dsp:cNvSpPr/>
      </dsp:nvSpPr>
      <dsp:spPr>
        <a:xfrm>
          <a:off x="7363689" y="4309"/>
          <a:ext cx="3228236" cy="9792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lt-LT" sz="2400" kern="1200" dirty="0" smtClean="0">
              <a:effectLst>
                <a:outerShdw blurRad="38100" dist="38100" dir="2700000" algn="tl">
                  <a:srgbClr val="000000">
                    <a:alpha val="43137"/>
                  </a:srgbClr>
                </a:outerShdw>
              </a:effectLst>
            </a:rPr>
            <a:t>Internetu paremtas </a:t>
          </a:r>
          <a:r>
            <a:rPr lang="en-ZA" sz="2400" kern="1200" dirty="0" smtClean="0">
              <a:effectLst>
                <a:outerShdw blurRad="38100" dist="38100" dir="2700000" algn="tl">
                  <a:srgbClr val="000000">
                    <a:alpha val="43137"/>
                  </a:srgbClr>
                </a:outerShdw>
              </a:effectLst>
            </a:rPr>
            <a:t>VOIP</a:t>
          </a:r>
          <a:endParaRPr lang="en-ZA" sz="2400" kern="1200" dirty="0">
            <a:effectLst>
              <a:outerShdw blurRad="38100" dist="38100" dir="2700000" algn="tl">
                <a:srgbClr val="000000">
                  <a:alpha val="43137"/>
                </a:srgbClr>
              </a:outerShdw>
            </a:effectLst>
          </a:endParaRPr>
        </a:p>
      </dsp:txBody>
      <dsp:txXfrm>
        <a:off x="7363689" y="4309"/>
        <a:ext cx="3228236" cy="979200"/>
      </dsp:txXfrm>
    </dsp:sp>
    <dsp:sp modelId="{1E82BC35-14E1-4D5C-B59B-1687821861ED}">
      <dsp:nvSpPr>
        <dsp:cNvPr id="0" name=""/>
        <dsp:cNvSpPr/>
      </dsp:nvSpPr>
      <dsp:spPr>
        <a:xfrm>
          <a:off x="7363689" y="983509"/>
          <a:ext cx="3228236" cy="3085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lt-LT" sz="2200" kern="1200" dirty="0" smtClean="0">
              <a:solidFill>
                <a:srgbClr val="000000"/>
              </a:solidFill>
              <a:effectLst/>
            </a:rPr>
            <a:t>Stebėkite skambučio šaltinį ir paskirties vietą, taip pat skambučių agento veiklą, kad įvertintumėte platų produktų ir paslaugų asortimentą</a:t>
          </a:r>
          <a:endParaRPr lang="en-ZA" sz="2200" kern="1200" dirty="0">
            <a:solidFill>
              <a:srgbClr val="000000"/>
            </a:solidFill>
            <a:effectLst/>
          </a:endParaRPr>
        </a:p>
      </dsp:txBody>
      <dsp:txXfrm>
        <a:off x="7363689" y="983509"/>
        <a:ext cx="3228236" cy="3085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BACE1-F1FF-41AE-92E3-BB4FA0BB262B}">
      <dsp:nvSpPr>
        <dsp:cNvPr id="0" name=""/>
        <dsp:cNvSpPr/>
      </dsp:nvSpPr>
      <dsp:spPr>
        <a:xfrm>
          <a:off x="9057" y="0"/>
          <a:ext cx="3669566" cy="64476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lt-LT" sz="2000" b="1" kern="1200" dirty="0" smtClean="0">
              <a:effectLst>
                <a:outerShdw blurRad="38100" dist="38100" dir="2700000" algn="tl">
                  <a:srgbClr val="000000">
                    <a:alpha val="43137"/>
                  </a:srgbClr>
                </a:outerShdw>
              </a:effectLst>
            </a:rPr>
            <a:t>Maksimaliai padidinkite duomenų fiksavimą</a:t>
          </a:r>
          <a:endParaRPr lang="en-ZA" sz="2000" b="1" kern="1200" dirty="0">
            <a:effectLst>
              <a:outerShdw blurRad="38100" dist="38100" dir="2700000" algn="tl">
                <a:srgbClr val="000000">
                  <a:alpha val="43137"/>
                </a:srgbClr>
              </a:outerShdw>
            </a:effectLst>
          </a:endParaRPr>
        </a:p>
      </dsp:txBody>
      <dsp:txXfrm>
        <a:off x="331442" y="0"/>
        <a:ext cx="3024797" cy="644769"/>
      </dsp:txXfrm>
    </dsp:sp>
    <dsp:sp modelId="{BE24EFFD-7FDB-4667-BDE5-F8B9C9420A36}">
      <dsp:nvSpPr>
        <dsp:cNvPr id="0" name=""/>
        <dsp:cNvSpPr/>
      </dsp:nvSpPr>
      <dsp:spPr>
        <a:xfrm>
          <a:off x="9057" y="725365"/>
          <a:ext cx="2935653" cy="309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lt-LT" sz="2000" b="1" kern="1200" dirty="0" smtClean="0">
              <a:solidFill>
                <a:srgbClr val="000000"/>
              </a:solidFill>
            </a:rPr>
            <a:t>Padarykite CRM programinę įrangą lengvai naudojamą. </a:t>
          </a:r>
          <a:r>
            <a:rPr lang="lt-LT" sz="2000" b="0" kern="1200" dirty="0" smtClean="0">
              <a:solidFill>
                <a:srgbClr val="000000"/>
              </a:solidFill>
            </a:rPr>
            <a:t>Sužinokite, ko kiekvienas skyrius iš tikrųjų nori, kad CRM darytų, ir pritaikykite jį tinkinti.</a:t>
          </a:r>
          <a:endParaRPr lang="en-ZA" sz="2000" b="0" kern="1200" dirty="0">
            <a:solidFill>
              <a:srgbClr val="000000"/>
            </a:solidFill>
          </a:endParaRPr>
        </a:p>
      </dsp:txBody>
      <dsp:txXfrm>
        <a:off x="9057" y="725365"/>
        <a:ext cx="2935653" cy="3096486"/>
      </dsp:txXfrm>
    </dsp:sp>
    <dsp:sp modelId="{1403170B-10D0-4024-A68B-B80202EB6CC6}">
      <dsp:nvSpPr>
        <dsp:cNvPr id="0" name=""/>
        <dsp:cNvSpPr/>
      </dsp:nvSpPr>
      <dsp:spPr>
        <a:xfrm>
          <a:off x="3462835" y="0"/>
          <a:ext cx="3669566" cy="64476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lt-LT" sz="2000" b="1" kern="1200" dirty="0" smtClean="0">
              <a:effectLst>
                <a:outerShdw blurRad="38100" dist="38100" dir="2700000" algn="tl">
                  <a:srgbClr val="000000">
                    <a:alpha val="43137"/>
                  </a:srgbClr>
                </a:outerShdw>
              </a:effectLst>
            </a:rPr>
            <a:t>Užtikrinkite duomenų kokybę</a:t>
          </a:r>
          <a:endParaRPr lang="en-ZA" sz="2000" b="1" kern="1200" dirty="0">
            <a:effectLst>
              <a:outerShdw blurRad="38100" dist="38100" dir="2700000" algn="tl">
                <a:srgbClr val="000000">
                  <a:alpha val="43137"/>
                </a:srgbClr>
              </a:outerShdw>
            </a:effectLst>
          </a:endParaRPr>
        </a:p>
      </dsp:txBody>
      <dsp:txXfrm>
        <a:off x="3785220" y="0"/>
        <a:ext cx="3024797" cy="644769"/>
      </dsp:txXfrm>
    </dsp:sp>
    <dsp:sp modelId="{921737F3-1B00-40BC-8610-5B5C255313F0}">
      <dsp:nvSpPr>
        <dsp:cNvPr id="0" name=""/>
        <dsp:cNvSpPr/>
      </dsp:nvSpPr>
      <dsp:spPr>
        <a:xfrm>
          <a:off x="3462835" y="725365"/>
          <a:ext cx="2935653" cy="309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lt-LT" sz="2000" b="1" kern="1200" dirty="0" smtClean="0">
              <a:solidFill>
                <a:srgbClr val="000000"/>
              </a:solidFill>
            </a:rPr>
            <a:t>Integruokite kuo daugiau duomenų šaltinių. </a:t>
          </a:r>
          <a:r>
            <a:rPr lang="lt-LT" sz="2000" b="0" kern="1200" dirty="0" smtClean="0">
              <a:solidFill>
                <a:srgbClr val="000000"/>
              </a:solidFill>
            </a:rPr>
            <a:t>Nustatykite kitas klientams skirtas sistemas, kurias galima analizuoti, ypač socialinę žiniasklaidą.</a:t>
          </a:r>
          <a:r>
            <a:rPr lang="lt-LT" sz="2000" b="1" kern="1200" dirty="0" smtClean="0">
              <a:solidFill>
                <a:srgbClr val="000000"/>
              </a:solidFill>
            </a:rPr>
            <a:t>
Atnaujinkite. </a:t>
          </a:r>
          <a:r>
            <a:rPr lang="lt-LT" sz="2000" b="0" kern="1200" dirty="0" smtClean="0">
              <a:solidFill>
                <a:srgbClr val="000000"/>
              </a:solidFill>
            </a:rPr>
            <a:t>Turėkite nuoseklų klientų duomenų atnaujinimo ir tvarkymo procesą</a:t>
          </a:r>
          <a:endParaRPr lang="en-ZA" sz="2000" b="0" kern="1200" dirty="0">
            <a:solidFill>
              <a:srgbClr val="000000"/>
            </a:solidFill>
          </a:endParaRPr>
        </a:p>
      </dsp:txBody>
      <dsp:txXfrm>
        <a:off x="3462835" y="725365"/>
        <a:ext cx="2935653" cy="3096486"/>
      </dsp:txXfrm>
    </dsp:sp>
    <dsp:sp modelId="{EF08BAB7-719C-4AA5-A79C-D8C02D90A9E2}">
      <dsp:nvSpPr>
        <dsp:cNvPr id="0" name=""/>
        <dsp:cNvSpPr/>
      </dsp:nvSpPr>
      <dsp:spPr>
        <a:xfrm>
          <a:off x="6916613" y="0"/>
          <a:ext cx="3669566" cy="64476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err="1" smtClean="0">
              <a:effectLst>
                <a:outerShdw blurRad="38100" dist="38100" dir="2700000" algn="tl">
                  <a:srgbClr val="000000">
                    <a:alpha val="43137"/>
                  </a:srgbClr>
                </a:outerShdw>
              </a:effectLst>
            </a:rPr>
            <a:t>Išanalizuokite</a:t>
          </a:r>
          <a:r>
            <a:rPr lang="en-US" sz="2000" b="1" kern="1200" dirty="0" smtClean="0">
              <a:effectLst>
                <a:outerShdw blurRad="38100" dist="38100" dir="2700000" algn="tl">
                  <a:srgbClr val="000000">
                    <a:alpha val="43137"/>
                  </a:srgbClr>
                </a:outerShdw>
              </a:effectLst>
            </a:rPr>
            <a:t> </a:t>
          </a:r>
          <a:r>
            <a:rPr lang="en-US" sz="2000" b="1" kern="1200" dirty="0" err="1" smtClean="0">
              <a:effectLst>
                <a:outerShdw blurRad="38100" dist="38100" dir="2700000" algn="tl">
                  <a:srgbClr val="000000">
                    <a:alpha val="43137"/>
                  </a:srgbClr>
                </a:outerShdw>
              </a:effectLst>
            </a:rPr>
            <a:t>duomenis</a:t>
          </a:r>
          <a:endParaRPr lang="en-ZA" sz="2000" b="1" kern="1200" dirty="0">
            <a:effectLst>
              <a:outerShdw blurRad="38100" dist="38100" dir="2700000" algn="tl">
                <a:srgbClr val="000000">
                  <a:alpha val="43137"/>
                </a:srgbClr>
              </a:outerShdw>
            </a:effectLst>
          </a:endParaRPr>
        </a:p>
      </dsp:txBody>
      <dsp:txXfrm>
        <a:off x="7238998" y="0"/>
        <a:ext cx="3024797" cy="644769"/>
      </dsp:txXfrm>
    </dsp:sp>
    <dsp:sp modelId="{CA14E18A-2938-40C5-A68B-E7A6ABF16CBB}">
      <dsp:nvSpPr>
        <dsp:cNvPr id="0" name=""/>
        <dsp:cNvSpPr/>
      </dsp:nvSpPr>
      <dsp:spPr>
        <a:xfrm>
          <a:off x="6916613" y="725365"/>
          <a:ext cx="2935653" cy="309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lt-LT" sz="2000" b="1" kern="1200" dirty="0" smtClean="0">
              <a:solidFill>
                <a:srgbClr val="000000"/>
              </a:solidFill>
            </a:rPr>
            <a:t>Apibrėžkite klausimus, į kuriuos norite gauti atsakymus. </a:t>
          </a:r>
          <a:r>
            <a:rPr lang="lt-LT" sz="2000" b="0" kern="1200" dirty="0" smtClean="0">
              <a:solidFill>
                <a:srgbClr val="000000"/>
              </a:solidFill>
            </a:rPr>
            <a:t>Tada dirbkite atgal, kad nustatytumėte tinkamas analizes.</a:t>
          </a:r>
          <a:endParaRPr lang="en-ZA" sz="2000" b="0" kern="1200" dirty="0">
            <a:solidFill>
              <a:srgbClr val="000000"/>
            </a:solidFill>
          </a:endParaRPr>
        </a:p>
      </dsp:txBody>
      <dsp:txXfrm>
        <a:off x="6916613" y="725365"/>
        <a:ext cx="2935653" cy="3096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B53F1-7698-4E2B-9DD7-E2267AF8DE47}">
      <dsp:nvSpPr>
        <dsp:cNvPr id="0" name=""/>
        <dsp:cNvSpPr/>
      </dsp:nvSpPr>
      <dsp:spPr>
        <a:xfrm>
          <a:off x="3104"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lvl="0" algn="ctr" defTabSz="1066800">
            <a:lnSpc>
              <a:spcPct val="90000"/>
            </a:lnSpc>
            <a:spcBef>
              <a:spcPct val="0"/>
            </a:spcBef>
            <a:spcAft>
              <a:spcPct val="35000"/>
            </a:spcAft>
          </a:pPr>
          <a:r>
            <a:rPr lang="lt-LT" sz="2400" kern="1200" dirty="0" smtClean="0">
              <a:solidFill>
                <a:srgbClr val="000000"/>
              </a:solidFill>
            </a:rPr>
            <a:t>Valdykite skambučių kiekį</a:t>
          </a:r>
          <a:endParaRPr lang="en-ZA" sz="2400" kern="1200" dirty="0">
            <a:solidFill>
              <a:srgbClr val="000000"/>
            </a:solidFill>
          </a:endParaRPr>
        </a:p>
      </dsp:txBody>
      <dsp:txXfrm>
        <a:off x="459200" y="1608219"/>
        <a:ext cx="2202228" cy="2202228"/>
      </dsp:txXfrm>
    </dsp:sp>
    <dsp:sp modelId="{7EE0428B-E237-491A-95B4-BE569D51A779}">
      <dsp:nvSpPr>
        <dsp:cNvPr id="0" name=""/>
        <dsp:cNvSpPr/>
      </dsp:nvSpPr>
      <dsp:spPr>
        <a:xfrm>
          <a:off x="2494640"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lvl="0" algn="ctr" defTabSz="1066800">
            <a:lnSpc>
              <a:spcPct val="90000"/>
            </a:lnSpc>
            <a:spcBef>
              <a:spcPct val="0"/>
            </a:spcBef>
            <a:spcAft>
              <a:spcPct val="35000"/>
            </a:spcAft>
          </a:pPr>
          <a:r>
            <a:rPr lang="lt-LT" sz="2400" kern="1200" dirty="0" smtClean="0">
              <a:solidFill>
                <a:srgbClr val="000000"/>
              </a:solidFill>
            </a:rPr>
            <a:t>Gaukite klientų įžvalgų</a:t>
          </a:r>
          <a:endParaRPr lang="en-ZA" sz="2400" kern="1200" dirty="0">
            <a:solidFill>
              <a:srgbClr val="000000"/>
            </a:solidFill>
          </a:endParaRPr>
        </a:p>
      </dsp:txBody>
      <dsp:txXfrm>
        <a:off x="2950736" y="1608219"/>
        <a:ext cx="2202228" cy="2202228"/>
      </dsp:txXfrm>
    </dsp:sp>
    <dsp:sp modelId="{9B2DD8FE-1DDB-462C-8737-608E21F56437}">
      <dsp:nvSpPr>
        <dsp:cNvPr id="0" name=""/>
        <dsp:cNvSpPr/>
      </dsp:nvSpPr>
      <dsp:spPr>
        <a:xfrm>
          <a:off x="4986176"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lvl="0" algn="ctr" defTabSz="1066800">
            <a:lnSpc>
              <a:spcPct val="90000"/>
            </a:lnSpc>
            <a:spcBef>
              <a:spcPct val="0"/>
            </a:spcBef>
            <a:spcAft>
              <a:spcPct val="35000"/>
            </a:spcAft>
          </a:pPr>
          <a:r>
            <a:rPr lang="lt-LT" sz="2400" kern="1200" dirty="0" smtClean="0">
              <a:solidFill>
                <a:srgbClr val="000000"/>
              </a:solidFill>
            </a:rPr>
            <a:t>Nustatykite korekcijos galimybes ir (arba) įgūdžių lavinimo poreikį</a:t>
          </a:r>
          <a:endParaRPr lang="en-ZA" sz="2400" kern="1200" dirty="0">
            <a:solidFill>
              <a:srgbClr val="000000"/>
            </a:solidFill>
          </a:endParaRPr>
        </a:p>
      </dsp:txBody>
      <dsp:txXfrm>
        <a:off x="5442272" y="1608219"/>
        <a:ext cx="2202228" cy="2202228"/>
      </dsp:txXfrm>
    </dsp:sp>
    <dsp:sp modelId="{A24BBED0-BA74-49F2-9829-9D53F3D59B1E}">
      <dsp:nvSpPr>
        <dsp:cNvPr id="0" name=""/>
        <dsp:cNvSpPr/>
      </dsp:nvSpPr>
      <dsp:spPr>
        <a:xfrm>
          <a:off x="7477713"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lvl="0" algn="ctr" defTabSz="1066800">
            <a:lnSpc>
              <a:spcPct val="90000"/>
            </a:lnSpc>
            <a:spcBef>
              <a:spcPct val="0"/>
            </a:spcBef>
            <a:spcAft>
              <a:spcPct val="35000"/>
            </a:spcAft>
          </a:pPr>
          <a:r>
            <a:rPr lang="lt-LT" sz="2400" kern="1200" dirty="0" smtClean="0">
              <a:solidFill>
                <a:srgbClr val="000000"/>
              </a:solidFill>
            </a:rPr>
            <a:t>Pripažinkite geriausius vykdytojus</a:t>
          </a:r>
          <a:endParaRPr lang="en-ZA" sz="2400" kern="1200" dirty="0">
            <a:solidFill>
              <a:srgbClr val="000000"/>
            </a:solidFill>
          </a:endParaRPr>
        </a:p>
      </dsp:txBody>
      <dsp:txXfrm>
        <a:off x="7933809" y="1608219"/>
        <a:ext cx="2202228" cy="2202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F1448-11FB-41ED-8DEC-FF12873F556D}">
      <dsp:nvSpPr>
        <dsp:cNvPr id="0" name=""/>
        <dsp:cNvSpPr/>
      </dsp:nvSpPr>
      <dsp:spPr>
        <a:xfrm>
          <a:off x="3070" y="2010893"/>
          <a:ext cx="3080317" cy="1232126"/>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lt-LT" sz="2000" kern="1200" dirty="0" smtClean="0">
              <a:effectLst>
                <a:outerShdw blurRad="38100" dist="38100" dir="2700000" algn="tl">
                  <a:srgbClr val="000000">
                    <a:alpha val="43137"/>
                  </a:srgbClr>
                </a:outerShdw>
              </a:effectLst>
            </a:rPr>
            <a:t>Strategija/Tikslo apibrėžimas</a:t>
          </a:r>
          <a:endParaRPr lang="en-ZA" sz="2000" kern="1200" dirty="0">
            <a:effectLst>
              <a:outerShdw blurRad="38100" dist="38100" dir="2700000" algn="tl">
                <a:srgbClr val="000000">
                  <a:alpha val="43137"/>
                </a:srgbClr>
              </a:outerShdw>
            </a:effectLst>
          </a:endParaRPr>
        </a:p>
      </dsp:txBody>
      <dsp:txXfrm>
        <a:off x="3070" y="2010893"/>
        <a:ext cx="2772286" cy="1232126"/>
      </dsp:txXfrm>
    </dsp:sp>
    <dsp:sp modelId="{96451E2A-00C5-4683-9EE6-C9E7C3B9B468}">
      <dsp:nvSpPr>
        <dsp:cNvPr id="0" name=""/>
        <dsp:cNvSpPr/>
      </dsp:nvSpPr>
      <dsp:spPr>
        <a:xfrm>
          <a:off x="2467323" y="2010893"/>
          <a:ext cx="3080317" cy="123212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lt-LT" sz="2000" kern="1200" dirty="0" smtClean="0">
              <a:effectLst>
                <a:outerShdw blurRad="38100" dist="38100" dir="2700000" algn="tl">
                  <a:srgbClr val="000000">
                    <a:alpha val="43137"/>
                  </a:srgbClr>
                </a:outerShdw>
              </a:effectLst>
            </a:rPr>
            <a:t>Reikalavimų analizė</a:t>
          </a:r>
          <a:endParaRPr lang="en-ZA" sz="2000" kern="1200" dirty="0">
            <a:effectLst>
              <a:outerShdw blurRad="38100" dist="38100" dir="2700000" algn="tl">
                <a:srgbClr val="000000">
                  <a:alpha val="43137"/>
                </a:srgbClr>
              </a:outerShdw>
            </a:effectLst>
          </a:endParaRPr>
        </a:p>
      </dsp:txBody>
      <dsp:txXfrm>
        <a:off x="3083386" y="2010893"/>
        <a:ext cx="1848191" cy="1232126"/>
      </dsp:txXfrm>
    </dsp:sp>
    <dsp:sp modelId="{BC15943C-B5AF-403F-85F9-BA617DA9F35A}">
      <dsp:nvSpPr>
        <dsp:cNvPr id="0" name=""/>
        <dsp:cNvSpPr/>
      </dsp:nvSpPr>
      <dsp:spPr>
        <a:xfrm>
          <a:off x="4931577" y="2010893"/>
          <a:ext cx="3080317" cy="123212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lt-LT" sz="2000" kern="1200" dirty="0" smtClean="0">
              <a:effectLst>
                <a:outerShdw blurRad="38100" dist="38100" dir="2700000" algn="tl">
                  <a:srgbClr val="000000">
                    <a:alpha val="43137"/>
                  </a:srgbClr>
                </a:outerShdw>
              </a:effectLst>
            </a:rPr>
            <a:t>Programinės įrangos įvertinimas</a:t>
          </a:r>
          <a:endParaRPr lang="en-ZA" sz="2000" kern="1200" dirty="0">
            <a:effectLst>
              <a:outerShdw blurRad="38100" dist="38100" dir="2700000" algn="tl">
                <a:srgbClr val="000000">
                  <a:alpha val="43137"/>
                </a:srgbClr>
              </a:outerShdw>
            </a:effectLst>
          </a:endParaRPr>
        </a:p>
      </dsp:txBody>
      <dsp:txXfrm>
        <a:off x="5547640" y="2010893"/>
        <a:ext cx="1848191" cy="1232126"/>
      </dsp:txXfrm>
    </dsp:sp>
    <dsp:sp modelId="{F7CF5E9F-FF37-493C-A2ED-D6790744888E}">
      <dsp:nvSpPr>
        <dsp:cNvPr id="0" name=""/>
        <dsp:cNvSpPr/>
      </dsp:nvSpPr>
      <dsp:spPr>
        <a:xfrm>
          <a:off x="7395830" y="2010893"/>
          <a:ext cx="3080317" cy="123212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err="1" smtClean="0">
              <a:effectLst>
                <a:outerShdw blurRad="38100" dist="38100" dir="2700000" algn="tl">
                  <a:srgbClr val="000000">
                    <a:alpha val="43137"/>
                  </a:srgbClr>
                </a:outerShdw>
              </a:effectLst>
            </a:rPr>
            <a:t>Diegimas</a:t>
          </a:r>
          <a:r>
            <a:rPr lang="en-US" sz="2000" kern="1200" dirty="0" smtClean="0">
              <a:effectLst>
                <a:outerShdw blurRad="38100" dist="38100" dir="2700000" algn="tl">
                  <a:srgbClr val="000000">
                    <a:alpha val="43137"/>
                  </a:srgbClr>
                </a:outerShdw>
              </a:effectLst>
            </a:rPr>
            <a:t> ir </a:t>
          </a:r>
          <a:r>
            <a:rPr lang="en-US" sz="2000" kern="1200" dirty="0" err="1" smtClean="0">
              <a:effectLst>
                <a:outerShdw blurRad="38100" dist="38100" dir="2700000" algn="tl">
                  <a:srgbClr val="000000">
                    <a:alpha val="43137"/>
                  </a:srgbClr>
                </a:outerShdw>
              </a:effectLst>
            </a:rPr>
            <a:t>diegimas</a:t>
          </a:r>
          <a:endParaRPr lang="en-ZA" sz="2000" kern="1200" dirty="0">
            <a:effectLst>
              <a:outerShdw blurRad="38100" dist="38100" dir="2700000" algn="tl">
                <a:srgbClr val="000000">
                  <a:alpha val="43137"/>
                </a:srgbClr>
              </a:outerShdw>
            </a:effectLst>
          </a:endParaRPr>
        </a:p>
      </dsp:txBody>
      <dsp:txXfrm>
        <a:off x="8011893" y="2010893"/>
        <a:ext cx="1848191" cy="12321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B6019-E746-408C-8ACB-50107C7584E0}">
      <dsp:nvSpPr>
        <dsp:cNvPr id="0" name=""/>
        <dsp:cNvSpPr/>
      </dsp:nvSpPr>
      <dsp:spPr>
        <a:xfrm>
          <a:off x="885695" y="673"/>
          <a:ext cx="3393786" cy="339378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6771" tIns="30480" rIns="186771" bIns="30480" numCol="1" spcCol="1270" anchor="ctr" anchorCtr="0">
          <a:noAutofit/>
        </a:bodyPr>
        <a:lstStyle/>
        <a:p>
          <a:pPr lvl="0" algn="ctr" defTabSz="1066800">
            <a:lnSpc>
              <a:spcPct val="90000"/>
            </a:lnSpc>
            <a:spcBef>
              <a:spcPct val="0"/>
            </a:spcBef>
            <a:spcAft>
              <a:spcPct val="35000"/>
            </a:spcAft>
          </a:pPr>
          <a:r>
            <a:rPr lang="lt-LT" sz="2400" kern="1200" dirty="0" smtClean="0">
              <a:solidFill>
                <a:srgbClr val="000000"/>
              </a:solidFill>
            </a:rPr>
            <a:t>Kasdien visame pasaulyje įvyksta daugiau nei 4000 išpirkos reikalaujančių programų atakų.</a:t>
          </a:r>
          <a:r>
            <a:rPr lang="en-GB" sz="2400" kern="1200" dirty="0" smtClean="0">
              <a:solidFill>
                <a:srgbClr val="000000"/>
              </a:solidFill>
            </a:rPr>
            <a:t> </a:t>
          </a:r>
          <a:endParaRPr lang="en-ZA" sz="2400" kern="1200" dirty="0">
            <a:solidFill>
              <a:srgbClr val="000000"/>
            </a:solidFill>
          </a:endParaRPr>
        </a:p>
      </dsp:txBody>
      <dsp:txXfrm>
        <a:off x="1382703" y="497681"/>
        <a:ext cx="2399770" cy="2399770"/>
      </dsp:txXfrm>
    </dsp:sp>
    <dsp:sp modelId="{1D5138B6-6D19-4475-B022-ABCB201FC3F8}">
      <dsp:nvSpPr>
        <dsp:cNvPr id="0" name=""/>
        <dsp:cNvSpPr/>
      </dsp:nvSpPr>
      <dsp:spPr>
        <a:xfrm>
          <a:off x="3600725" y="673"/>
          <a:ext cx="3393786" cy="339378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6771" tIns="30480" rIns="186771" bIns="30480" numCol="1" spcCol="1270" anchor="ctr" anchorCtr="0">
          <a:noAutofit/>
        </a:bodyPr>
        <a:lstStyle/>
        <a:p>
          <a:pPr lvl="0" algn="ctr" defTabSz="1066800">
            <a:lnSpc>
              <a:spcPct val="90000"/>
            </a:lnSpc>
            <a:spcBef>
              <a:spcPct val="0"/>
            </a:spcBef>
            <a:spcAft>
              <a:spcPct val="35000"/>
            </a:spcAft>
          </a:pPr>
          <a:r>
            <a:rPr lang="lt-LT" sz="2400" kern="1200" dirty="0" smtClean="0">
              <a:solidFill>
                <a:srgbClr val="000000"/>
              </a:solidFill>
            </a:rPr>
            <a:t>Bent 80% įmonių Europoje 2016 metais patyrė bent vieną kibernetinio saugumo incidentą.</a:t>
          </a:r>
          <a:endParaRPr lang="en-ZA" sz="2400" kern="1200" dirty="0">
            <a:solidFill>
              <a:srgbClr val="000000"/>
            </a:solidFill>
          </a:endParaRPr>
        </a:p>
      </dsp:txBody>
      <dsp:txXfrm>
        <a:off x="4097733" y="497681"/>
        <a:ext cx="2399770" cy="2399770"/>
      </dsp:txXfrm>
    </dsp:sp>
    <dsp:sp modelId="{F6AA6628-4A8A-4CE9-BF62-6C67D795DB53}">
      <dsp:nvSpPr>
        <dsp:cNvPr id="0" name=""/>
        <dsp:cNvSpPr/>
      </dsp:nvSpPr>
      <dsp:spPr>
        <a:xfrm>
          <a:off x="6315754" y="673"/>
          <a:ext cx="3393786" cy="339378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6771" tIns="30480" rIns="186771" bIns="30480" numCol="1" spcCol="1270" anchor="ctr" anchorCtr="0">
          <a:noAutofit/>
        </a:bodyPr>
        <a:lstStyle/>
        <a:p>
          <a:pPr lvl="0" algn="ctr" defTabSz="1066800">
            <a:lnSpc>
              <a:spcPct val="90000"/>
            </a:lnSpc>
            <a:spcBef>
              <a:spcPct val="0"/>
            </a:spcBef>
            <a:spcAft>
              <a:spcPct val="35000"/>
            </a:spcAft>
          </a:pPr>
          <a:r>
            <a:rPr lang="en-GB" sz="2400" kern="1200" dirty="0" smtClean="0">
              <a:solidFill>
                <a:srgbClr val="000000"/>
              </a:solidFill>
            </a:rPr>
            <a:t>60% of SMEs that were victims of cyber attacks did not recover and shut down within 6 months.</a:t>
          </a:r>
          <a:endParaRPr lang="en-ZA" sz="2400" kern="1200" dirty="0">
            <a:solidFill>
              <a:srgbClr val="000000"/>
            </a:solidFill>
          </a:endParaRPr>
        </a:p>
      </dsp:txBody>
      <dsp:txXfrm>
        <a:off x="6812762" y="497681"/>
        <a:ext cx="2399770" cy="23997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D0D0-5605-40C8-95E6-0D2B51EA3D50}">
      <dsp:nvSpPr>
        <dsp:cNvPr id="0" name=""/>
        <dsp:cNvSpPr/>
      </dsp:nvSpPr>
      <dsp:spPr>
        <a:xfrm>
          <a:off x="0" y="508738"/>
          <a:ext cx="3311011" cy="21335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ZA" sz="2400" b="1" kern="1200" dirty="0" err="1" smtClean="0">
              <a:effectLst>
                <a:outerShdw blurRad="38100" dist="38100" dir="2700000" algn="tl">
                  <a:srgbClr val="000000">
                    <a:alpha val="43137"/>
                  </a:srgbClr>
                </a:outerShdw>
              </a:effectLst>
            </a:rPr>
            <a:t>Finan</a:t>
          </a:r>
          <a:r>
            <a:rPr lang="lt-LT" sz="2400" b="1" kern="1200" dirty="0" err="1" smtClean="0">
              <a:effectLst>
                <a:outerShdw blurRad="38100" dist="38100" dir="2700000" algn="tl">
                  <a:srgbClr val="000000">
                    <a:alpha val="43137"/>
                  </a:srgbClr>
                </a:outerShdw>
              </a:effectLst>
            </a:rPr>
            <a:t>sinė</a:t>
          </a:r>
          <a:r>
            <a:rPr lang="lt-LT" sz="2400" b="1" kern="1200" dirty="0" smtClean="0">
              <a:effectLst>
                <a:outerShdw blurRad="38100" dist="38100" dir="2700000" algn="tl">
                  <a:srgbClr val="000000">
                    <a:alpha val="43137"/>
                  </a:srgbClr>
                </a:outerShdw>
              </a:effectLst>
            </a:rPr>
            <a:t> informacija</a:t>
          </a:r>
          <a:endParaRPr lang="en-ZA" sz="24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lt-LT" sz="1800" kern="1200" dirty="0" smtClean="0"/>
            <a:t>Kreditinė kortelė
Paskyros duomenys
Kliento numeris</a:t>
          </a:r>
          <a:endParaRPr lang="en-ZA" sz="1800" kern="1200" dirty="0"/>
        </a:p>
      </dsp:txBody>
      <dsp:txXfrm>
        <a:off x="0" y="508738"/>
        <a:ext cx="3311011" cy="2133556"/>
      </dsp:txXfrm>
    </dsp:sp>
    <dsp:sp modelId="{1D9027F3-EACC-4808-88D1-032D08C5C418}">
      <dsp:nvSpPr>
        <dsp:cNvPr id="0" name=""/>
        <dsp:cNvSpPr/>
      </dsp:nvSpPr>
      <dsp:spPr>
        <a:xfrm>
          <a:off x="3642112" y="519704"/>
          <a:ext cx="3311011" cy="21335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lt-LT" sz="2400" b="1" kern="1200" dirty="0" smtClean="0">
              <a:effectLst>
                <a:outerShdw blurRad="38100" dist="38100" dir="2700000" algn="tl">
                  <a:srgbClr val="000000">
                    <a:alpha val="43137"/>
                  </a:srgbClr>
                </a:outerShdw>
              </a:effectLst>
            </a:rPr>
            <a:t>Kontaktinė informacija</a:t>
          </a:r>
          <a:endParaRPr lang="en-ZA" sz="24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lt-LT" sz="1800" kern="1200" dirty="0" smtClean="0"/>
            <a:t>Namų adresas
Elektroninio pašto adresas
Telefono numeris
IP adresas
Vietos duomenys (GPS)</a:t>
          </a:r>
          <a:endParaRPr lang="en-ZA" sz="1800" kern="1200" dirty="0"/>
        </a:p>
      </dsp:txBody>
      <dsp:txXfrm>
        <a:off x="3642112" y="519704"/>
        <a:ext cx="3311011" cy="2133556"/>
      </dsp:txXfrm>
    </dsp:sp>
    <dsp:sp modelId="{AA46DDE7-DF72-4215-9401-EDB00056C805}">
      <dsp:nvSpPr>
        <dsp:cNvPr id="0" name=""/>
        <dsp:cNvSpPr/>
      </dsp:nvSpPr>
      <dsp:spPr>
        <a:xfrm>
          <a:off x="7284225" y="519704"/>
          <a:ext cx="3311011" cy="21335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lt-LT" sz="2400" b="1" kern="1200" dirty="0" smtClean="0">
              <a:effectLst>
                <a:outerShdw blurRad="38100" dist="38100" dir="2700000" algn="tl">
                  <a:srgbClr val="000000">
                    <a:alpha val="43137"/>
                  </a:srgbClr>
                </a:outerShdw>
              </a:effectLst>
            </a:rPr>
            <a:t>Kita</a:t>
          </a:r>
          <a:endParaRPr lang="en-ZA" sz="24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US" sz="1800" kern="1200" dirty="0" err="1" smtClean="0"/>
            <a:t>Sveikatos</a:t>
          </a:r>
          <a:r>
            <a:rPr lang="en-US" sz="1800" kern="1200" dirty="0" smtClean="0"/>
            <a:t> </a:t>
          </a:r>
          <a:r>
            <a:rPr lang="en-US" sz="1800" kern="1200" dirty="0" err="1" smtClean="0"/>
            <a:t>įrašai</a:t>
          </a:r>
          <a:r>
            <a:rPr lang="en-US" sz="1800" kern="1200" dirty="0" smtClean="0"/>
            <a:t>
</a:t>
          </a:r>
          <a:r>
            <a:rPr lang="en-US" sz="1800" kern="1200" dirty="0" err="1" smtClean="0"/>
            <a:t>Kredito</a:t>
          </a:r>
          <a:r>
            <a:rPr lang="en-US" sz="1800" kern="1200" dirty="0" smtClean="0"/>
            <a:t> </a:t>
          </a:r>
          <a:r>
            <a:rPr lang="en-US" sz="1800" kern="1200" dirty="0" err="1" smtClean="0"/>
            <a:t>balo</a:t>
          </a:r>
          <a:r>
            <a:rPr lang="en-US" sz="1800" kern="1200" dirty="0" smtClean="0"/>
            <a:t> </a:t>
          </a:r>
          <a:r>
            <a:rPr lang="en-US" sz="1800" kern="1200" dirty="0" err="1" smtClean="0"/>
            <a:t>reitingas</a:t>
          </a:r>
          <a:r>
            <a:rPr lang="en-US" sz="1800" kern="1200" dirty="0" smtClean="0"/>
            <a:t>
</a:t>
          </a:r>
          <a:r>
            <a:rPr lang="en-US" sz="1800" kern="1200" dirty="0" err="1" smtClean="0"/>
            <a:t>Egzamino</a:t>
          </a:r>
          <a:r>
            <a:rPr lang="en-US" sz="1800" kern="1200" dirty="0" smtClean="0"/>
            <a:t> </a:t>
          </a:r>
          <a:r>
            <a:rPr lang="en-US" sz="1800" kern="1200" dirty="0" err="1" smtClean="0"/>
            <a:t>atsakymai</a:t>
          </a:r>
          <a:r>
            <a:rPr lang="en-US" sz="1800" kern="1200" dirty="0" smtClean="0"/>
            <a:t>
</a:t>
          </a:r>
          <a:r>
            <a:rPr lang="en-US" sz="1800" kern="1200" dirty="0" err="1" smtClean="0"/>
            <a:t>Išvaizda</a:t>
          </a:r>
          <a:endParaRPr lang="en-ZA" sz="1800" kern="1200" dirty="0"/>
        </a:p>
      </dsp:txBody>
      <dsp:txXfrm>
        <a:off x="7284225" y="519704"/>
        <a:ext cx="3311011" cy="21335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18293-04D2-4DB5-A18F-25660B9E5D6A}">
      <dsp:nvSpPr>
        <dsp:cNvPr id="0" name=""/>
        <dsp:cNvSpPr/>
      </dsp:nvSpPr>
      <dsp:spPr>
        <a:xfrm>
          <a:off x="984508" y="994"/>
          <a:ext cx="4107723" cy="2464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effectLst>
                <a:outerShdw blurRad="38100" dist="38100" dir="2700000" algn="tl">
                  <a:srgbClr val="000000">
                    <a:alpha val="43137"/>
                  </a:srgbClr>
                </a:outerShdw>
              </a:effectLst>
            </a:rPr>
            <a:t>Padidinkite informacijos vertę organizacijai užtikrindami, kad informacija būtų patikima, saugi ir prieinama priimant sprendimus</a:t>
          </a:r>
          <a:endParaRPr lang="en-ZA" sz="2400" kern="1200" dirty="0">
            <a:effectLst>
              <a:outerShdw blurRad="38100" dist="38100" dir="2700000" algn="tl">
                <a:srgbClr val="000000">
                  <a:alpha val="43137"/>
                </a:srgbClr>
              </a:outerShdw>
            </a:effectLst>
          </a:endParaRPr>
        </a:p>
      </dsp:txBody>
      <dsp:txXfrm>
        <a:off x="984508" y="994"/>
        <a:ext cx="4107723" cy="2464633"/>
      </dsp:txXfrm>
    </dsp:sp>
    <dsp:sp modelId="{E62987DC-8F21-41D3-9885-2E27C23D6C08}">
      <dsp:nvSpPr>
        <dsp:cNvPr id="0" name=""/>
        <dsp:cNvSpPr/>
      </dsp:nvSpPr>
      <dsp:spPr>
        <a:xfrm>
          <a:off x="5503004" y="994"/>
          <a:ext cx="4107723" cy="2464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effectLst>
                <a:outerShdw blurRad="38100" dist="38100" dir="2700000" algn="tl">
                  <a:srgbClr val="000000">
                    <a:alpha val="43137"/>
                  </a:srgbClr>
                </a:outerShdw>
              </a:effectLst>
            </a:rPr>
            <a:t>Apsaugokite informaciją, kad jos vertė organizacijai nesumažėtų dėl technologijos ar žmogaus klaidos, laiku netekus prieigos, netinkamo naudojimo ar nelaimingų atsitikimų</a:t>
          </a:r>
          <a:r>
            <a:rPr lang="en-GB" sz="2400" kern="1200" dirty="0" smtClean="0">
              <a:effectLst>
                <a:outerShdw blurRad="38100" dist="38100" dir="2700000" algn="tl">
                  <a:srgbClr val="000000">
                    <a:alpha val="43137"/>
                  </a:srgbClr>
                </a:outerShdw>
              </a:effectLst>
            </a:rPr>
            <a:t>.</a:t>
          </a:r>
          <a:endParaRPr lang="en-ZA" sz="2400" kern="1200" dirty="0">
            <a:effectLst>
              <a:outerShdw blurRad="38100" dist="38100" dir="2700000" algn="tl">
                <a:srgbClr val="000000">
                  <a:alpha val="43137"/>
                </a:srgbClr>
              </a:outerShdw>
            </a:effectLst>
          </a:endParaRPr>
        </a:p>
      </dsp:txBody>
      <dsp:txXfrm>
        <a:off x="5503004" y="994"/>
        <a:ext cx="4107723" cy="24646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7807C-11B7-484B-8B63-AEB37295ACC9}">
      <dsp:nvSpPr>
        <dsp:cNvPr id="0" name=""/>
        <dsp:cNvSpPr/>
      </dsp:nvSpPr>
      <dsp:spPr>
        <a:xfrm>
          <a:off x="3574" y="12818"/>
          <a:ext cx="3484861" cy="13939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lt-LT" sz="2400" b="1" kern="1200" dirty="0" smtClean="0">
              <a:effectLst>
                <a:outerShdw blurRad="38100" dist="38100" dir="2700000" algn="tl">
                  <a:srgbClr val="000000">
                    <a:alpha val="43137"/>
                  </a:srgbClr>
                </a:outerShdw>
              </a:effectLst>
            </a:rPr>
            <a:t>SAVO RIZIKOS ĮVERTINIMAS</a:t>
          </a:r>
          <a:endParaRPr lang="en-ZA" sz="2400" b="1" kern="1200" dirty="0">
            <a:effectLst>
              <a:outerShdw blurRad="38100" dist="38100" dir="2700000" algn="tl">
                <a:srgbClr val="000000">
                  <a:alpha val="43137"/>
                </a:srgbClr>
              </a:outerShdw>
            </a:effectLst>
          </a:endParaRPr>
        </a:p>
      </dsp:txBody>
      <dsp:txXfrm>
        <a:off x="3574" y="12818"/>
        <a:ext cx="3484861" cy="1393944"/>
      </dsp:txXfrm>
    </dsp:sp>
    <dsp:sp modelId="{3841C63F-20A9-405D-8400-50EB0D0AD9C5}">
      <dsp:nvSpPr>
        <dsp:cNvPr id="0" name=""/>
        <dsp:cNvSpPr/>
      </dsp:nvSpPr>
      <dsp:spPr>
        <a:xfrm>
          <a:off x="3574" y="1406763"/>
          <a:ext cx="3484861" cy="312243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solidFill>
                <a:srgbClr val="000000"/>
              </a:solidFill>
            </a:rPr>
            <a:t>Audituoti</a:t>
          </a:r>
          <a:r>
            <a:rPr lang="en-US" sz="2000" kern="1200" dirty="0" smtClean="0">
              <a:solidFill>
                <a:srgbClr val="000000"/>
              </a:solidFill>
            </a:rPr>
            <a:t> </a:t>
          </a:r>
          <a:r>
            <a:rPr lang="en-US" sz="2000" kern="1200" dirty="0" err="1" smtClean="0">
              <a:solidFill>
                <a:srgbClr val="000000"/>
              </a:solidFill>
            </a:rPr>
            <a:t>duomenis</a:t>
          </a:r>
          <a:r>
            <a:rPr lang="en-US" sz="2000" kern="1200" dirty="0" smtClean="0">
              <a:solidFill>
                <a:srgbClr val="000000"/>
              </a:solidFill>
            </a:rPr>
            <a:t> ir </a:t>
          </a:r>
          <a:r>
            <a:rPr lang="en-US" sz="2000" kern="1200" dirty="0" err="1" smtClean="0">
              <a:solidFill>
                <a:srgbClr val="000000"/>
              </a:solidFill>
            </a:rPr>
            <a:t>informaciją</a:t>
          </a:r>
          <a:r>
            <a:rPr lang="en-US" sz="2000" kern="1200" dirty="0" smtClean="0">
              <a:solidFill>
                <a:srgbClr val="000000"/>
              </a:solidFill>
            </a:rPr>
            <a:t>, </a:t>
          </a:r>
          <a:r>
            <a:rPr lang="en-US" sz="2000" kern="1200" dirty="0" err="1" smtClean="0">
              <a:solidFill>
                <a:srgbClr val="000000"/>
              </a:solidFill>
            </a:rPr>
            <a:t>kuri</a:t>
          </a:r>
          <a:r>
            <a:rPr lang="en-US" sz="2000" kern="1200" dirty="0" smtClean="0">
              <a:solidFill>
                <a:srgbClr val="000000"/>
              </a:solidFill>
            </a:rPr>
            <a:t> </a:t>
          </a:r>
          <a:r>
            <a:rPr lang="en-US" sz="2000" kern="1200" dirty="0" err="1" smtClean="0">
              <a:solidFill>
                <a:srgbClr val="000000"/>
              </a:solidFill>
            </a:rPr>
            <a:t>yra</a:t>
          </a:r>
          <a:r>
            <a:rPr lang="en-US" sz="2000" kern="1200" dirty="0" smtClean="0">
              <a:solidFill>
                <a:srgbClr val="000000"/>
              </a:solidFill>
            </a:rPr>
            <a:t> </a:t>
          </a:r>
          <a:r>
            <a:rPr lang="en-US" sz="2000" kern="1200" dirty="0" err="1" smtClean="0">
              <a:solidFill>
                <a:srgbClr val="000000"/>
              </a:solidFill>
            </a:rPr>
            <a:t>vertingiausia</a:t>
          </a:r>
          <a:r>
            <a:rPr lang="en-US" sz="2000" kern="1200" dirty="0" smtClean="0">
              <a:solidFill>
                <a:srgbClr val="000000"/>
              </a:solidFill>
            </a:rPr>
            <a:t>; </a:t>
          </a:r>
          <a:r>
            <a:rPr lang="en-US" sz="2000" kern="1200" dirty="0" err="1" smtClean="0">
              <a:solidFill>
                <a:srgbClr val="000000"/>
              </a:solidFill>
            </a:rPr>
            <a:t>paklauskite</a:t>
          </a:r>
          <a:r>
            <a:rPr lang="en-US" sz="2000" kern="1200" dirty="0" smtClean="0">
              <a:solidFill>
                <a:srgbClr val="000000"/>
              </a:solidFill>
            </a:rPr>
            <a:t>, </a:t>
          </a:r>
          <a:r>
            <a:rPr lang="en-US" sz="2000" kern="1200" dirty="0" err="1" smtClean="0">
              <a:solidFill>
                <a:srgbClr val="000000"/>
              </a:solidFill>
            </a:rPr>
            <a:t>kaip</a:t>
          </a:r>
          <a:r>
            <a:rPr lang="en-US" sz="2000" kern="1200" dirty="0" smtClean="0">
              <a:solidFill>
                <a:srgbClr val="000000"/>
              </a:solidFill>
            </a:rPr>
            <a:t> </a:t>
          </a:r>
          <a:r>
            <a:rPr lang="en-US" sz="2000" kern="1200" dirty="0" err="1" smtClean="0">
              <a:solidFill>
                <a:srgbClr val="000000"/>
              </a:solidFill>
            </a:rPr>
            <a:t>jis</a:t>
          </a:r>
          <a:r>
            <a:rPr lang="en-US" sz="2000" kern="1200" dirty="0" smtClean="0">
              <a:solidFill>
                <a:srgbClr val="000000"/>
              </a:solidFill>
            </a:rPr>
            <a:t> </a:t>
          </a:r>
          <a:r>
            <a:rPr lang="en-US" sz="2000" kern="1200" dirty="0" err="1" smtClean="0">
              <a:solidFill>
                <a:srgbClr val="000000"/>
              </a:solidFill>
            </a:rPr>
            <a:t>saugomas</a:t>
          </a:r>
          <a:r>
            <a:rPr lang="en-US" sz="2000" kern="1200" dirty="0" smtClean="0">
              <a:solidFill>
                <a:srgbClr val="000000"/>
              </a:solidFill>
            </a:rPr>
            <a:t>, </a:t>
          </a:r>
          <a:r>
            <a:rPr lang="en-US" sz="2000" kern="1200" dirty="0" err="1" smtClean="0">
              <a:solidFill>
                <a:srgbClr val="000000"/>
              </a:solidFill>
            </a:rPr>
            <a:t>kas</a:t>
          </a:r>
          <a:r>
            <a:rPr lang="en-US" sz="2000" kern="1200" dirty="0" smtClean="0">
              <a:solidFill>
                <a:srgbClr val="000000"/>
              </a:solidFill>
            </a:rPr>
            <a:t> </a:t>
          </a:r>
          <a:r>
            <a:rPr lang="en-US" sz="2000" kern="1200" dirty="0" err="1" smtClean="0">
              <a:solidFill>
                <a:srgbClr val="000000"/>
              </a:solidFill>
            </a:rPr>
            <a:t>turi</a:t>
          </a:r>
          <a:r>
            <a:rPr lang="en-US" sz="2000" kern="1200" dirty="0" smtClean="0">
              <a:solidFill>
                <a:srgbClr val="000000"/>
              </a:solidFill>
            </a:rPr>
            <a:t> </a:t>
          </a:r>
          <a:r>
            <a:rPr lang="en-US" sz="2000" kern="1200" dirty="0" err="1" smtClean="0">
              <a:solidFill>
                <a:srgbClr val="000000"/>
              </a:solidFill>
            </a:rPr>
            <a:t>prieigą</a:t>
          </a:r>
          <a:r>
            <a:rPr lang="en-US" sz="2000" kern="1200" dirty="0" smtClean="0">
              <a:solidFill>
                <a:srgbClr val="000000"/>
              </a:solidFill>
            </a:rPr>
            <a:t> ir </a:t>
          </a:r>
          <a:r>
            <a:rPr lang="en-US" sz="2000" kern="1200" dirty="0" err="1" smtClean="0">
              <a:solidFill>
                <a:srgbClr val="000000"/>
              </a:solidFill>
            </a:rPr>
            <a:t>kaip</a:t>
          </a:r>
          <a:r>
            <a:rPr lang="en-US" sz="2000" kern="1200" dirty="0" smtClean="0">
              <a:solidFill>
                <a:srgbClr val="000000"/>
              </a:solidFill>
            </a:rPr>
            <a:t> </a:t>
          </a:r>
          <a:r>
            <a:rPr lang="en-US" sz="2000" kern="1200" dirty="0" err="1" smtClean="0">
              <a:solidFill>
                <a:srgbClr val="000000"/>
              </a:solidFill>
            </a:rPr>
            <a:t>jį</a:t>
          </a:r>
          <a:r>
            <a:rPr lang="en-US" sz="2000" kern="1200" dirty="0" smtClean="0">
              <a:solidFill>
                <a:srgbClr val="000000"/>
              </a:solidFill>
            </a:rPr>
            <a:t> </a:t>
          </a:r>
          <a:r>
            <a:rPr lang="en-US" sz="2000" kern="1200" dirty="0" err="1" smtClean="0">
              <a:solidFill>
                <a:srgbClr val="000000"/>
              </a:solidFill>
            </a:rPr>
            <a:t>apsaugo</a:t>
          </a:r>
          <a:r>
            <a:rPr lang="en-US" sz="2000" kern="1200" dirty="0" smtClean="0">
              <a:solidFill>
                <a:srgbClr val="000000"/>
              </a:solidFill>
            </a:rPr>
            <a:t> </a:t>
          </a:r>
          <a:r>
            <a:rPr lang="en-US" sz="2000" kern="1200" dirty="0" err="1" smtClean="0">
              <a:solidFill>
                <a:srgbClr val="000000"/>
              </a:solidFill>
            </a:rPr>
            <a:t>tiek</a:t>
          </a:r>
          <a:r>
            <a:rPr lang="en-US" sz="2000" kern="1200" dirty="0" smtClean="0">
              <a:solidFill>
                <a:srgbClr val="000000"/>
              </a:solidFill>
            </a:rPr>
            <a:t> </a:t>
          </a:r>
          <a:r>
            <a:rPr lang="en-US" sz="2000" kern="1200" dirty="0" err="1" smtClean="0">
              <a:solidFill>
                <a:srgbClr val="000000"/>
              </a:solidFill>
            </a:rPr>
            <a:t>technologijos</a:t>
          </a:r>
          <a:r>
            <a:rPr lang="en-US" sz="2000" kern="1200" dirty="0" smtClean="0">
              <a:solidFill>
                <a:srgbClr val="000000"/>
              </a:solidFill>
            </a:rPr>
            <a:t>, </a:t>
          </a:r>
          <a:r>
            <a:rPr lang="en-US" sz="2000" kern="1200" dirty="0" err="1" smtClean="0">
              <a:solidFill>
                <a:srgbClr val="000000"/>
              </a:solidFill>
            </a:rPr>
            <a:t>tiek</a:t>
          </a:r>
          <a:r>
            <a:rPr lang="en-US" sz="2000" kern="1200" dirty="0" smtClean="0">
              <a:solidFill>
                <a:srgbClr val="000000"/>
              </a:solidFill>
            </a:rPr>
            <a:t> </a:t>
          </a:r>
          <a:r>
            <a:rPr lang="en-US" sz="2000" kern="1200" dirty="0" err="1" smtClean="0">
              <a:solidFill>
                <a:srgbClr val="000000"/>
              </a:solidFill>
            </a:rPr>
            <a:t>procesai</a:t>
          </a:r>
          <a:r>
            <a:rPr lang="en-US" sz="2000" kern="1200" dirty="0" smtClean="0">
              <a:solidFill>
                <a:srgbClr val="000000"/>
              </a:solidFill>
            </a:rPr>
            <a:t>.</a:t>
          </a:r>
          <a:endParaRPr lang="en-ZA" sz="2000" kern="1200" dirty="0">
            <a:solidFill>
              <a:srgbClr val="000000"/>
            </a:solidFill>
          </a:endParaRPr>
        </a:p>
      </dsp:txBody>
      <dsp:txXfrm>
        <a:off x="3574" y="1406763"/>
        <a:ext cx="3484861" cy="3122437"/>
      </dsp:txXfrm>
    </dsp:sp>
    <dsp:sp modelId="{8C45BC25-012D-40FD-8FD9-0AED65D074E5}">
      <dsp:nvSpPr>
        <dsp:cNvPr id="0" name=""/>
        <dsp:cNvSpPr/>
      </dsp:nvSpPr>
      <dsp:spPr>
        <a:xfrm>
          <a:off x="3976316" y="12818"/>
          <a:ext cx="3484861" cy="13939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lt-LT" sz="2400" b="1" kern="1200" dirty="0" smtClean="0">
              <a:effectLst>
                <a:outerShdw blurRad="38100" dist="38100" dir="2700000" algn="tl">
                  <a:srgbClr val="000000">
                    <a:alpha val="43137"/>
                  </a:srgbClr>
                </a:outerShdw>
              </a:effectLst>
            </a:rPr>
            <a:t>RIZIKOS MINIMIZAVIMAS</a:t>
          </a:r>
          <a:endParaRPr lang="en-ZA" sz="2400" b="1" kern="1200" dirty="0">
            <a:effectLst>
              <a:outerShdw blurRad="38100" dist="38100" dir="2700000" algn="tl">
                <a:srgbClr val="000000">
                  <a:alpha val="43137"/>
                </a:srgbClr>
              </a:outerShdw>
            </a:effectLst>
          </a:endParaRPr>
        </a:p>
      </dsp:txBody>
      <dsp:txXfrm>
        <a:off x="3976316" y="12818"/>
        <a:ext cx="3484861" cy="1393944"/>
      </dsp:txXfrm>
    </dsp:sp>
    <dsp:sp modelId="{5E833DA4-4005-48DE-AA75-73B330E1F2AB}">
      <dsp:nvSpPr>
        <dsp:cNvPr id="0" name=""/>
        <dsp:cNvSpPr/>
      </dsp:nvSpPr>
      <dsp:spPr>
        <a:xfrm>
          <a:off x="3976316" y="1406763"/>
          <a:ext cx="3484861" cy="312243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lt-LT" sz="2000" kern="1200" dirty="0" smtClean="0">
              <a:solidFill>
                <a:srgbClr val="000000"/>
              </a:solidFill>
            </a:rPr>
            <a:t>Imkitės veiksmų, kad sumažintumėte dabartinės sistemos silpnąsias vietas.</a:t>
          </a:r>
          <a:endParaRPr lang="en-ZA" sz="2000" kern="1200" dirty="0">
            <a:solidFill>
              <a:srgbClr val="000000"/>
            </a:solidFill>
          </a:endParaRPr>
        </a:p>
        <a:p>
          <a:pPr marL="228600" lvl="1" indent="-228600" algn="l" defTabSz="889000">
            <a:lnSpc>
              <a:spcPct val="90000"/>
            </a:lnSpc>
            <a:spcBef>
              <a:spcPct val="0"/>
            </a:spcBef>
            <a:spcAft>
              <a:spcPct val="15000"/>
            </a:spcAft>
            <a:buChar char="••"/>
          </a:pPr>
          <a:r>
            <a:rPr lang="lt-LT" sz="2000" kern="1200" dirty="0" smtClean="0">
              <a:solidFill>
                <a:srgbClr val="000000"/>
              </a:solidFill>
            </a:rPr>
            <a:t>Jei reikia, ištirkite kibernetinį draudimą.</a:t>
          </a:r>
          <a:endParaRPr lang="en-ZA" sz="2000" kern="1200" dirty="0">
            <a:solidFill>
              <a:srgbClr val="000000"/>
            </a:solidFill>
          </a:endParaRPr>
        </a:p>
      </dsp:txBody>
      <dsp:txXfrm>
        <a:off x="3976316" y="1406763"/>
        <a:ext cx="3484861" cy="3122437"/>
      </dsp:txXfrm>
    </dsp:sp>
    <dsp:sp modelId="{082AE49D-BDD0-40E8-BABD-39B645BE44F3}">
      <dsp:nvSpPr>
        <dsp:cNvPr id="0" name=""/>
        <dsp:cNvSpPr/>
      </dsp:nvSpPr>
      <dsp:spPr>
        <a:xfrm>
          <a:off x="7949059" y="12818"/>
          <a:ext cx="3484861" cy="13939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lt-LT" sz="2400" b="1" kern="1200" dirty="0" smtClean="0">
              <a:effectLst>
                <a:outerShdw blurRad="38100" dist="38100" dir="2700000" algn="tl">
                  <a:srgbClr val="000000">
                    <a:alpha val="43137"/>
                  </a:srgbClr>
                </a:outerShdw>
              </a:effectLst>
            </a:rPr>
            <a:t>SUKURTI ATSAKO PLANĄ</a:t>
          </a:r>
          <a:endParaRPr lang="en-ZA" sz="2400" b="1" kern="1200" dirty="0">
            <a:effectLst>
              <a:outerShdw blurRad="38100" dist="38100" dir="2700000" algn="tl">
                <a:srgbClr val="000000">
                  <a:alpha val="43137"/>
                </a:srgbClr>
              </a:outerShdw>
            </a:effectLst>
          </a:endParaRPr>
        </a:p>
      </dsp:txBody>
      <dsp:txXfrm>
        <a:off x="7949059" y="12818"/>
        <a:ext cx="3484861" cy="1393944"/>
      </dsp:txXfrm>
    </dsp:sp>
    <dsp:sp modelId="{05D8CF74-9B28-4FE3-9E2B-A79F4ADF6B6E}">
      <dsp:nvSpPr>
        <dsp:cNvPr id="0" name=""/>
        <dsp:cNvSpPr/>
      </dsp:nvSpPr>
      <dsp:spPr>
        <a:xfrm>
          <a:off x="7949059" y="1406763"/>
          <a:ext cx="3484861" cy="312243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lt-LT" sz="2000" kern="1200" dirty="0" smtClean="0">
              <a:solidFill>
                <a:srgbClr val="000000"/>
              </a:solidFill>
            </a:rPr>
            <a:t>Sukurkite veiksmų planą duomenų pažeidimo ar incidento atveju.</a:t>
          </a:r>
          <a:endParaRPr lang="en-ZA" sz="2000" kern="1200" dirty="0">
            <a:solidFill>
              <a:srgbClr val="000000"/>
            </a:solidFill>
          </a:endParaRPr>
        </a:p>
        <a:p>
          <a:pPr marL="228600" lvl="1" indent="-228600" algn="l" defTabSz="889000">
            <a:lnSpc>
              <a:spcPct val="90000"/>
            </a:lnSpc>
            <a:spcBef>
              <a:spcPct val="0"/>
            </a:spcBef>
            <a:spcAft>
              <a:spcPct val="15000"/>
            </a:spcAft>
            <a:buChar char="••"/>
          </a:pPr>
          <a:r>
            <a:rPr lang="lt-LT" sz="2000" kern="1200" dirty="0" smtClean="0">
              <a:solidFill>
                <a:srgbClr val="000000"/>
              </a:solidFill>
            </a:rPr>
            <a:t>Jame turėtų būti:</a:t>
          </a:r>
          <a:br>
            <a:rPr lang="lt-LT" sz="2000" kern="1200" dirty="0" smtClean="0">
              <a:solidFill>
                <a:srgbClr val="000000"/>
              </a:solidFill>
            </a:rPr>
          </a:br>
          <a:r>
            <a:rPr lang="lt-LT" sz="2000" kern="1200" dirty="0" smtClean="0">
              <a:solidFill>
                <a:srgbClr val="000000"/>
              </a:solidFill>
            </a:rPr>
            <a:t>- Teisinis atsakymas</a:t>
          </a:r>
          <a:br>
            <a:rPr lang="lt-LT" sz="2000" kern="1200" dirty="0" smtClean="0">
              <a:solidFill>
                <a:srgbClr val="000000"/>
              </a:solidFill>
            </a:rPr>
          </a:br>
          <a:r>
            <a:rPr lang="lt-LT" sz="2000" kern="1200" dirty="0" smtClean="0">
              <a:solidFill>
                <a:srgbClr val="000000"/>
              </a:solidFill>
            </a:rPr>
            <a:t>- Situacijos tyrimas ir taisymas</a:t>
          </a:r>
          <a:br>
            <a:rPr lang="lt-LT" sz="2000" kern="1200" dirty="0" smtClean="0">
              <a:solidFill>
                <a:srgbClr val="000000"/>
              </a:solidFill>
            </a:rPr>
          </a:br>
          <a:r>
            <a:rPr lang="lt-LT" sz="2000" kern="1200" dirty="0" smtClean="0">
              <a:solidFill>
                <a:srgbClr val="000000"/>
              </a:solidFill>
            </a:rPr>
            <a:t>- Klientų informavimas</a:t>
          </a:r>
          <a:br>
            <a:rPr lang="lt-LT" sz="2000" kern="1200" dirty="0" smtClean="0">
              <a:solidFill>
                <a:srgbClr val="000000"/>
              </a:solidFill>
            </a:rPr>
          </a:br>
          <a:r>
            <a:rPr lang="lt-LT" sz="2000" kern="1200" dirty="0" smtClean="0">
              <a:solidFill>
                <a:srgbClr val="000000"/>
              </a:solidFill>
            </a:rPr>
            <a:t>- Žiniasklaidos užklausų tvarkymas</a:t>
          </a:r>
          <a:endParaRPr lang="lt-LT" sz="2000" kern="1200" dirty="0">
            <a:solidFill>
              <a:srgbClr val="000000"/>
            </a:solidFill>
          </a:endParaRPr>
        </a:p>
      </dsp:txBody>
      <dsp:txXfrm>
        <a:off x="7949059" y="1406763"/>
        <a:ext cx="3484861" cy="312243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45C7B-4759-4F58-BF11-72C60A32B74C}" type="datetimeFigureOut">
              <a:rPr lang="en-ZA" smtClean="0"/>
              <a:t>2023/02/26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183E0-EB93-48CE-85B8-15E1C2B0F48A}" type="slidenum">
              <a:rPr lang="en-ZA" smtClean="0"/>
              <a:t>‹#›</a:t>
            </a:fld>
            <a:endParaRPr lang="en-ZA"/>
          </a:p>
        </p:txBody>
      </p:sp>
    </p:spTree>
    <p:extLst>
      <p:ext uri="{BB962C8B-B14F-4D97-AF65-F5344CB8AC3E}">
        <p14:creationId xmlns:p14="http://schemas.microsoft.com/office/powerpoint/2010/main" val="215861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artner.com/itglossary/big-data/"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orbes.com/sites/gilpress/2014/09/03/12-big-data-definitions-whatsyours/#21c1558d13ae"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3646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1" i="0" u="none" strike="noStrike" kern="1200" cap="none" spc="0" normalizeH="0" baseline="0" noProof="0" dirty="0">
                <a:ln>
                  <a:noFill/>
                </a:ln>
                <a:solidFill>
                  <a:prstClr val="black"/>
                </a:solidFill>
                <a:effectLst/>
                <a:uLnTx/>
                <a:uFillTx/>
                <a:latin typeface="Calibri" panose="020F0502020204030204"/>
                <a:ea typeface="+mn-ea"/>
                <a:cs typeface="+mn-cs"/>
              </a:rPr>
              <a:t>Key Benefits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Instantaneous: Blockchains built for speed can process and verify transactions more quickly than the alternative systems. This might seem counterintuitive, because the lemonade example makes it sound like everyone has to copy everything that happens to the chain. But in actuality, these transactions can get processed by computers in milliseconds 8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Transparency: Since everyone in a blockchain network has access to the ledger and the rulebook, nobody involved gets left behind. You can see who owned or paid or gave or did what, at various points in time, whenever you want or need. It’s a totally transparent system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Peer-2-Peer (P2P) Security : Communication occurs directly between peers without a central authority or middle man. Since everyone has a copy of the ledger that they use to validate the newest version, it’s a democratically secured system, too. There’s no single company or agency with extra power. Everyone is in charge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Programmable: The transactions can be programmed. Users can set up algorithms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and rules that automatically trigger transactions between nodes.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124</a:t>
            </a:fld>
            <a:endParaRPr lang="en-ZA"/>
          </a:p>
        </p:txBody>
      </p:sp>
    </p:spTree>
    <p:extLst>
      <p:ext uri="{BB962C8B-B14F-4D97-AF65-F5344CB8AC3E}">
        <p14:creationId xmlns:p14="http://schemas.microsoft.com/office/powerpoint/2010/main" val="32332711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VTS is a software company in New York City area that has an innovative platform designed to service the financial sector. The platform serves as a marketplace for banks to display and sell their properties directly to homebuyers and developers. Properties are digitally sold, all initiated by smart contracts and recorded onto a private blockchain</a:t>
            </a:r>
            <a:r>
              <a:rPr kumimoji="0" lang="en-US" sz="1056"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platform showcases preset documents and contracts for e-signature, that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minimise</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the back-and-forth follow-up, and simplifies the signing process for banks and home buyers. All documents are recorded and tracked on the blockchain. Users are able to browse profiles and connect with real estate brokers, agents, lawyers, inspectors, and other professionals directly.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Similar to some famous payment systems like PayPal the platform processes on- line payments and transactions. The payments for real estate services and property purchases are powered by smart contracts, then recorded and tracked on their blockchain.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users are also able to view up-to-date floor plans, property photos, 3D walk- throughs, digital videos and drone shots of the properties. They also receive a secure online wallet. They can store, receive or send digital payments to other users on the platform and all payments are recorded and tracked on their private blockchain. </a:t>
            </a:r>
            <a:endParaRPr kumimoji="0" lang="en-IE"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125</a:t>
            </a:fld>
            <a:endParaRPr lang="en-ZA"/>
          </a:p>
        </p:txBody>
      </p:sp>
    </p:spTree>
    <p:extLst>
      <p:ext uri="{BB962C8B-B14F-4D97-AF65-F5344CB8AC3E}">
        <p14:creationId xmlns:p14="http://schemas.microsoft.com/office/powerpoint/2010/main" val="38869543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VTS is a software company in New York City area that has an innovative platform designed to service the financial sector. The platform serves as a marketplace for banks to display and sell their properties directly to homebuyers and developers. Properties are digitally sold, all initiated by smart contracts and recorded onto a private blockchain</a:t>
            </a:r>
            <a:r>
              <a:rPr kumimoji="0" lang="en-US" sz="1056"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platform showcases preset documents and contracts for e-signature, that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minimise</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the back-and-forth follow-up, and simplifies the signing process for banks and home buyers. All documents are recorded and tracked on the blockchain. Users are able to browse profiles and connect with real estate brokers, agents, lawyers, inspectors, and other professionals directly.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Similar to some famous payment systems like PayPal the platform processes on- line payments and transactions. The payments for real estate services and property purchases are powered by smart contracts, then recorded and tracked on their blockchain.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users are also able to view up-to-date floor plans, property photos, 3D walk- throughs, digital videos and drone shots of the properties. They also receive a secure online wallet. They can store, receive or send digital payments to other users on the platform and all payments are recorded and tracked on their private blockchain. </a:t>
            </a:r>
            <a:endParaRPr kumimoji="0" lang="en-IE"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126</a:t>
            </a:fld>
            <a:endParaRPr lang="en-ZA"/>
          </a:p>
        </p:txBody>
      </p:sp>
    </p:spTree>
    <p:extLst>
      <p:ext uri="{BB962C8B-B14F-4D97-AF65-F5344CB8AC3E}">
        <p14:creationId xmlns:p14="http://schemas.microsoft.com/office/powerpoint/2010/main" val="23856218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Difference between AR and VR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Augmented reality takes our current reality and adds something to it. It does not move us elsewhere. It simply “augments” our current state of presence, often with clear visors- snapchat filters,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Pokemon</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Go, Google glasses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Virtual reality is able to transpose the user. In other words, bring us someplace else. Through closed visors or goggles, VR blocks out the room and puts our presence elsewhere – we’re talking about those boxy, closed headsets with high resolution displays, lenses and head-tracking sensors. They are designed to visually immerse the wearer in 360-degree videos and computer-generated animation with 3D audio and vibrating or rumbling accessories and controllers to enhance the effect</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IE"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7616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Difference between AR and VR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Augmented reality takes our current reality and adds something to it. It does not move us elsewhere. It simply “augments” our current state of presence, often with clear visors- snapchat filters,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Pokemon</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Go, Google glasses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Virtual reality is able to transpose the user. In other words, bring us someplace else. Through closed visors or goggles, VR blocks out the room and puts our presence elsewhere – we’re talking about those boxy, closed headsets with high resolution displays, lenses and head-tracking sensors. They are designed to visually immerse the wearer in 360-degree videos and computer-generated animation with 3D audio and vibrating or rumbling accessories and controllers to enhance the effect</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IE"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723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129</a:t>
            </a:fld>
            <a:endParaRPr lang="en-ZA"/>
          </a:p>
        </p:txBody>
      </p:sp>
    </p:spTree>
    <p:extLst>
      <p:ext uri="{BB962C8B-B14F-4D97-AF65-F5344CB8AC3E}">
        <p14:creationId xmlns:p14="http://schemas.microsoft.com/office/powerpoint/2010/main" val="39317835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24345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3771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4660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94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0871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91197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32274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5475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96182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73840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07640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78143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22247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69633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577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69355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219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792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04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55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166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688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967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22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515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2. DATA TECHNOLOGIES Data tools are complex and heterogeneous. A plan of action for how data should be handled and moved, under what system, must therefore be developed. The goal is to make all current and future data, in any form, available for any application in the organization, in order to reduce complexity and enhance ease of access and leverage use.2 2.1 ENTRY LEVEL TOOLS All businesses, no matter what size, can benefit from competent use of CRMS, website and social analytics and web-based VOIP services. Making the most of your CRM 1. Make the CRM software easy to use. Find out what each employee or department really wants and what the CRM needs to do, and customize it to fit those needs. Provide CRM training to all employees.</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2. Integrate as many data sources as possible. Companies should never think of CRM as a standalone system, integrate their CRM with other client-facing or client-informing systems, and especially social media. 3. Keep it up to date. CRM systems are only as good as the data housed in them. Have a consistent process for updating and managing customer data 4. Start analyzing! Defining the kind of conclusions that you want to get, and work backwards from the expected results to the analyses that will provide those results (or prove otherwise). Website and social analytics Google Analytics is a free web analytics service offered by Google that tracks and reports website traffic. It provides in-depth look at your website performance and integrates with all of Google’s marketing products: Google Ads, Search Console, and Data Studio. Even though “web analytics” sounds like a very small area of your digital presence, the implications of Google Analytics are in fact huge.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Analysing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your website is the best way to give you a holistic view of the effectiveness of all the campaigns you are running to promote your product/services online. VOIP Use call tracking analytics to: • Monitor and manage call flow • Provide supervisors with real-time opportunities for immediate correction and guidance • Identify personnel and skills areas that need additional training • Recognize and promote high-performers •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peech</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analytics are gaining favor over transcripts as a performance metric due to both the delay involved in transcribing (versus call recordings) and the fact that many nuances, such as inflection, are not adequately addressed Speech analytics are gaining favor over transcripts as a performance metric due to both the delay involved in transcribing (versus call recordings) and the fact that many nuances, such as inflection, are not adequately addressed.</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703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950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989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556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3. WORKING IN THE CLOUD Whether you are using it to run applications that share photos to millions of mobile users or to support business critical operations, a cloud services platform provides rapid access to flexible and low cost IT resources. With cloud computing, you don’t need to make large upfront investments in hardware and spend a lot of time on the heavy lifting of managing that hardware. Instead, you can provision exactly the right type and size of computing resources you need to power your newest idea or operate your IT department. You can access as many resources as you need, almost instantly, and only pay for what you use. Cloud computing is based on resource pooling: companies serve a large number of customers using multitenancy systems, in which different resources are dynamically allocated and de-allocated according to demand. From the user’s end, it is not possible to know where the resource actually resides. 3.1 Benefits of working in the cloud ▪ Broad range technology frees up resources. Cloud services make it easy and fast to access a broad range technology such as compute, storage, databases, analytics, machine learning, and many other services on an as-needed basis. Helps companies focus IT resources on developing applications and transform customer experiences rather than managing infrastructure and data centers. ▪ Economical: Using the cloud allows you to trade capital expense (data centers, physical servers, etc.) for variable expense; you pay only for the service or the space you use. ▪ Accessible: The cloud allows access across a wide range of platforms and devices making resources more accessible and also more reliable. If the office network goes down, data are backed up to the cloud and still available on a tablet, for example. ▪ Scalable: The cloud’s ability to scale up or down means your company doesn’t have to hoard data or computing capacity for the rare instances where demand spikes. On-demand scalability is sometimes better expressed as elasticity. ▪ Security and risk management Setting up strategies to overcome cyber attacks, power outages or equipment failure, is difficult, and expensive. Having the data stored in cloud infrastructure will allow your organization to recover from disasters faster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36</a:t>
            </a:fld>
            <a:endParaRPr lang="en-ZA"/>
          </a:p>
        </p:txBody>
      </p:sp>
    </p:spTree>
    <p:extLst>
      <p:ext uri="{BB962C8B-B14F-4D97-AF65-F5344CB8AC3E}">
        <p14:creationId xmlns:p14="http://schemas.microsoft.com/office/powerpoint/2010/main" val="2011398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How to choose how to store your data? When it comes to storing data, there is no 'one-size-fits-all' solution. Businesses must understand the amount and type of data they have along with the motivation behind storing the information. WHO needs access to which type of information? How often and how fast do we need to access the data? • When setting up processes, identify the organization's most important data and prioritize storage management resources appropriately. email may be a company's top priority, but storing and archiving email data for one particular group, say the executives, may be more critical than other groups • "Save money by only using your fastest storage, like SSD, for data that you actively use, and utilize less expensive platforms, like the cloud, to store your archival or backup data," WHAT type of data do we need to store? • Might we need to combine different data sets in the future?</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HOW MUCH data do we have and by how much will it grow in the future? • Don't store redundant data. Many companies capture and store redundant data. This used to be a less of a problem when disk was expensive, but with capacity being more reasonably priced, the tendency is to store everything. HOW LONG do we need to store the data? • A data retention policy is a necessity for both internal data governance and legal compliance. Some of your data must be retained for many years, while other data may only be needed for days." HOW SECURE does the data need to be? What regulatory requirements need to be adhered to? • Have a disaster recovery plan. Whichever method or methods of backup you use, be sure to test them and be sure you can recover your data.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39</a:t>
            </a:fld>
            <a:endParaRPr lang="en-ZA"/>
          </a:p>
        </p:txBody>
      </p:sp>
    </p:spTree>
    <p:extLst>
      <p:ext uri="{BB962C8B-B14F-4D97-AF65-F5344CB8AC3E}">
        <p14:creationId xmlns:p14="http://schemas.microsoft.com/office/powerpoint/2010/main" val="1805740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Challenges of working in the cloud ▪ Migration. Migrating big data to the cloud presents various hurdles which require a concerted effort from managers and IT leaders. ▪ Less Direct Control over Data. Storing data remotely and using a third-party’s security and compliance protocols can be a big organizational change and may cause some discomfort. Understand and evaluate the provider’s protocols so you know what your roles and obligations are. ▪ Network dependency and latency. The availability of the data is highly reliant on network connection to the internet. The issue of latency (delays) in the cloud environment could come into play given the volume of data that’s being transferred, analyzed, and processed at any given time.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89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WHO ARE THE PRINCIPAL CLOUD PROVIDERS? There are many providers of cloud services for big data but we focus on the big three. Amazon is dominant. In a 2018 report, Synergy Research Group noted that spending on cloud infrastructure services jumped an astounding 51 percent over the prior year's quarter, noting: "AWS worldwide market share has held steady at around 33% for twelve quarters now, even as the market has almost tripled in size." 4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Datamation’s</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overview states: ▪ Amazon Web Services – With a vast tool set that continues to grow exponentially, Amazon’s capabilities are unmatched. Yet its cost structure can be confusing, and its singular focus on public cloud rather than hybrid cloud or private cloud means that interoperating with your data center isn't AWS's top priority.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Microsoft Azure – A close competitor to AWS with an exceptionally capable cloud infrastructure. If you’re an enterprise customer, Azure speaks your language – few companies have the enterprise background (and Windows support) as Microsoft. Azure knows you still run a data center, and the Azure platform works hard to interoperate with data centers; hybrid cloud is a true strength. ▪ Google Cloud – A well-funded underdog in the competition, Google entered the cloud market later and doesn't have the enterprise focus that helps draw corporate customers. But its technical expertise is profound, and its industry-leading tools in deep learning and artificial intelligence, machine learning and data analytics are significant advantages.</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42</a:t>
            </a:fld>
            <a:endParaRPr lang="en-ZA"/>
          </a:p>
        </p:txBody>
      </p:sp>
    </p:spTree>
    <p:extLst>
      <p:ext uri="{BB962C8B-B14F-4D97-AF65-F5344CB8AC3E}">
        <p14:creationId xmlns:p14="http://schemas.microsoft.com/office/powerpoint/2010/main" val="107529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816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CHOOSING THE RIGHT TECH SOLUTION A four-step model is recommended, but it will be strengthened by the involvement of the right people. WHO should form part of committee and take the decision? The ideal committee format would include. • someone very familiar with the functional requirements and mission of your organization (perhaps a teacher, administrator, instructional supervisor, or division head) • someone very familiar with current system capabilities (perhaps a technical support person) • someone who has been through a system implementation process before, ideally within the organization (perhaps a seasoned staff member) Be aware that most software related projects are not only influenced by the “objective” criteria, but by subjective factors.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Personal preferences of project leaders, influential external advisors or company management; • Software vendors or systems integrators who are well established in the company; • Time and budget constraints in the selection process itself Understand the costs of the data infrastructure with a reference to the cost of cloud services and be able to simulate estimations.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63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729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CHOOSING THE RIGHT TECH SOLUTION A four-step model is recommended, but it will be strengthened by the involvement of the right people. WHO should form part of committee and take the decision? The ideal committee format would include. • someone very familiar with the functional requirements and mission of your organization (perhaps a teacher, administrator, instructional supervisor, or division head) • someone very familiar with current system capabilities (perhaps a technical support person) • someone who has been through a system implementation process before, ideally within the organization (perhaps a seasoned staff member) Be aware that most software related projects are not only influenced by the “objective” criteria, but by subjective factors.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Personal preferences of project leaders, influential external advisors or company management; • Software vendors or systems integrators who are well established in the company; • Time and budget constraints in the selection process itself Understand the costs of the data infrastructure with a reference to the cost of cloud services and be able to simulate estimations.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554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CHOOSING THE RIGHT TECH SOLUTION A four-step model is recommended, but it will be strengthened by the involvement of the right people. WHO should form part of committee and take the decision? The ideal committee format would include. • someone very familiar with the functional requirements and mission of your organization (perhaps a teacher, administrator, instructional supervisor, or division head) • someone very familiar with current system capabilities (perhaps a technical support person) • someone who has been through a system implementation process before, ideally within the organization (perhaps a seasoned staff member) Be aware that most software related projects are not only influenced by the “objective” criteria, but by subjective factors.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Personal preferences of project leaders, influential external advisors or company management; • Software vendors or systems integrators who are well established in the company; • Time and budget constraints in the selection process itself Understand the costs of the data infrastructure with a reference to the cost of cloud services and be able to simulate estimations.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927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616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475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DATA INTERPRETATION AND USE Having data is not enough. Analyzing data is not enough. It is vital to translate the insights gained from data into actions that support business growth. As with any good strategy, knowing when and how to apply it, when to change it, and how to measure its success are all critical for organizations to move from being ones that do data, to being truly data-driven. The cycle of using data is ongoing – it doesn’t just stop when the insights are presented but require in-depth discussion.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Analysing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the data is a starting point, not an endpoint. In which chart is there a bigger difference? Data use arises from science, but it is also an art. Data is objective, but it can be presented subjectively. Given that data visualization is so important for making sense of large data and for driving decisions, it is important to understand how to go about it.</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344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767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Which way of displaying the data is most effective? You have to think about how you communicate data for your purposes AND how to communicate it clearly so your message is understood. In this example, the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coloured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chart is the easiest to understand. What changed? The original blue chart was “decluttered” – the axis and labels were removed and the blank space reduced. Then salient details were “emphasized” – the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colours</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were added to reflect a continuum of responses and the numbers were added to show relative values.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Conclusion: Any time you use data to convey something, you are essentially telling a story. It might be in a quarterly presentation for your board, in a formal program evaluation report, in an annual report to constituents. Storytelling with data is powerful, and it comes with an ethical imperative. Data can be easily manipulated to tell a story that is not there, or to minimize a story that is. It is important to start with the data and let it tell you the story, instead of crafting your story ahead of time and only selecting the data that supports it. For example, if you present a summary of a program evaluation that only highlights the successes and aspects of your service that people liked, and does not include the components that came up short and revealed areas for improvement, you are not telling the full story</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356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152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89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Why does Privacy matter? 1. Limit on Power. Privacy is a limit on government power, as well as the power of private sector companies. The more someone knows about us, the more power they can have over us. Personal data is used to make very important decisions in our lives. Personal data can be used to affect our reputations; and it can be used to influence our decisions and shape our behavior. It can be used as a tool to exercise control over us. And in the wrong hands, personal data can be used to cause us great harm.3 2 Freedoms. Privacy is key to freedom of thought and expression and helps protect our ability to associate with other people. A key component of freedom of association is the ability to do so with privacy if one chooses. Privacy is a critical component of a democratic society. 3. Rights to a Second Chance Many people are not static; they change and grow throughout their lives. There is a great value in the ability to have a second chance, to be able to move beyond a mistake, to be able to reinvent oneself. Privacy nurtures this ability. It allows people to grow and mature without being shackled with all the foolish things they might have done in the past Data protection is different to data privacy ▪ Privacy is a complicated issue relating to rights and freedoms enshrined under law. Data protection is different to data privacy. Protection is about securing data against unauthorized access.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COLLECTION: SOURCES OF DATA. Data can come from internal or external sources. What are the benefits of each source of data? Internal data sources, where data is created by the company, are typically easier to collect and can be more relevant for the company’s own purposes and insights.1 They’re free of cost to the company. can launch an array of big data initiatives without ever looking beyond their own walls External data is that acquired from outside the company. • Third party data – can be specific to your market or customers, but difficult to attain and/or expensive. • Open data –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ie</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government statistics, data related to social impact. Can be of great value but often requires more investment in analysis to p</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Small business owners face obstacles to investing in external data. Barriers include cost, their lack of expertise, or belief in their own market knowledge. Once they were given access to the data, most of the businesses were quick to formalize their approach to marketing planning. In this example the small businesses were able to access the external data for free. How much could they have paid for it to still be worthwhile?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rovide</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insights of relevance. • Collectively-generated data. Many more business are participating in meetups and hackathons.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http://www.aunalytics.com/understanding-analytics-part-1-top-internal-sources-of-big-data/</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https://www.conference-board.org/blog/post.cfm?post=2526</a:t>
            </a:r>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868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privacy is about authorized access — who has it and who defines it. Data protection is essentially a technical issue, whereas data privacy is a legal one. ▪ Technology alone cannot ensure the privacy of personal data. Most privacy protection protocols are still vulnerable to authorized individuals who might access the data. The burden on these authorized individuals is, above all, about privacy law, not technology.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57</a:t>
            </a:fld>
            <a:endParaRPr lang="en-ZA"/>
          </a:p>
        </p:txBody>
      </p:sp>
    </p:spTree>
    <p:extLst>
      <p:ext uri="{BB962C8B-B14F-4D97-AF65-F5344CB8AC3E}">
        <p14:creationId xmlns:p14="http://schemas.microsoft.com/office/powerpoint/2010/main" val="2755653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GDPR ▪ GDPR is a regulation in EU law on data protection and privacy for all individual citizens of the European Union (EU) and the European Economic Area (EEA). It also addresses the transfer of personal data outside the EU and EEA areas.4 ▪ It’s objective is to hold companies accountable for safeguarding the personal data increasingly swept up in today’s digital world ▪ It falls to national regulators—in Britain, the Information Commissioner’s Office—to enforce the rules for companies within their jurisdiction. ▪ Penalties: Under GDPR, regulators can fine a company as much as 4% of annual sales, though most fines so far have been far smaller, typically less than $1 million.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2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GDPR ▪ GDPR is a regulation in EU law on data protection and privacy for all individual citizens of the European Union (EU) and the European Economic Area (EEA). It also addresses the transfer of personal data outside the EU and EEA areas.4 ▪ It’s objective is to hold companies accountable for safeguarding the personal data increasingly swept up in today’s digital world ▪ It falls to national regulators—in Britain, the Information Commissioner’s Office—to enforce the rules for companies within their jurisdiction. ▪ Penalties: Under GDPR, regulators can fine a company as much as 4% of annual sales, though most fines so far have been far smaller, typically less than $1 million.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887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GDPR ▪ GDPR is a regulation in EU law on data protection and privacy for all individual citizens of the European Union (EU) and the European Economic Area (EEA). It also addresses the transfer of personal data outside the EU and EEA areas.4 ▪ It’s objective is to hold companies accountable for safeguarding the personal data increasingly swept up in today’s digital world ▪ It falls to national regulators—in Britain, the Information Commissioner’s Office—to enforce the rules for companies within their jurisdiction. ▪ Penalties: Under GDPR, regulators can fine a company as much as 4% of annual sales, though most fines so far have been far smaller, typically less than $1 million.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4514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Personal data shall be: • processed lawfully, fairly and in a transparent (‘lawfulness, fairness and transparency’); • collected for specified, explicit and legitimate purposes and not further processed in a manner that is incompatible with those purposes; (‘purpose limitation’); • adequate, relevant and limited to what is necessary in relation to the purposes for which they are processed (‘data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minimisation</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accurate and, where necessary, kept up to date (‘accuracy’); • kept in a form which permits identification of data subjects for no longer than is necessary for the purposes for which the personal data are processed (‘storage limitation’); • processed in a manner that ensures appropriate security of the personal data, including protection against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unauthorised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or unlawful processing and against accidental loss, destruction or damage, using appropriate technical or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organisational</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measures (‘integrity and confidentiality’).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5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Personal data shall be: • processed lawfully, fairly and in a transparent (‘lawfulness, fairness and transparency’); • collected for specified, explicit and legitimate purposes and not further processed in a manner that is incompatible with those purposes; (‘purpose limitation’); • adequate, relevant and limited to what is necessary in relation to the purposes for which they are processed (‘data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minimisation</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accurate and, where necessary, kept up to date (‘accuracy’); • kept in a form which permits identification of data subjects for no longer than is necessary for the purposes for which the personal data are processed (‘storage limitation’); • processed in a manner that ensures appropriate security of the personal data, including protection against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unauthorised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or unlawful processing and against accidental loss, destruction or damage, using appropriate technical or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organisational</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measures (‘integrity and confidentiality’).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769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power of data is so large and can have such a big effect on our lives that we should imagine data not as Is and </a:t>
            </a:r>
            <a:r>
              <a:rPr lang="en-GB" dirty="0" err="1"/>
              <a:t>Os</a:t>
            </a:r>
            <a:r>
              <a:rPr lang="en-GB" dirty="0"/>
              <a:t> but as a digital soul. The concept of a ‘digital soul’ was described as the electronic representation of yourself. Creating a model for ownership and control of this idea is the big challenge to companies that hold data, as well as individuals and regulators Lessig’s Pathetic dot The pathetic dot theory or the New Chicago School theory was introduced by Lawrence Lessig in a 1998 article and popularized in his 1999 book, Code and Other Laws of Cyberspace. It is a socioeconomic theory of regulation.6 It discusses how lives of individuals (the pathetic dots in questions) are regulated by four forces: the law, social norms, the market, and architecture (technical infrastructure). The theory highlights how computer code is just one of the regulatory modalities that can alter behaviour, and so understanding other mechanisms such as the law, norms and ethics is vital for building technologies that do not result in unwanted behaviour. Data ethics is about going beyond the legislation and understanding how markets, norms and code interact to ensure we are ethical in our use of individual’s data. We must go beyond compliance, to using data in the best possible way for everyone involved. </a:t>
            </a: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63</a:t>
            </a:fld>
            <a:endParaRPr lang="en-ZA"/>
          </a:p>
        </p:txBody>
      </p:sp>
    </p:spTree>
    <p:extLst>
      <p:ext uri="{BB962C8B-B14F-4D97-AF65-F5344CB8AC3E}">
        <p14:creationId xmlns:p14="http://schemas.microsoft.com/office/powerpoint/2010/main" val="1838720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3D183E0-EB93-48CE-85B8-15E1C2B0F48A}" type="slidenum">
              <a:rPr lang="en-ZA" smtClean="0"/>
              <a:t>65</a:t>
            </a:fld>
            <a:endParaRPr lang="en-ZA"/>
          </a:p>
        </p:txBody>
      </p:sp>
    </p:spTree>
    <p:extLst>
      <p:ext uri="{BB962C8B-B14F-4D97-AF65-F5344CB8AC3E}">
        <p14:creationId xmlns:p14="http://schemas.microsoft.com/office/powerpoint/2010/main" val="40007649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GDPR ▪ GDPR is a regulation in EU law on data protection and privacy for all individual citizens of the European Union (EU) and the European Economic Area (EEA). It also addresses the transfer of personal data outside the EU and EEA areas.4 ▪ It’s objective is to hold companies accountable for safeguarding the personal data increasingly swept up in today’s digital world ▪ It falls to national regulators—in Britain, the Information Commissioner’s Office—to enforce the rules for companies within their jurisdiction. ▪ Penalties: Under GDPR, regulators can fine a company as much as 4% of annual sales, though most fines so far have been far smaller, typically less than $1 million.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1755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breaches are serious, and customers themselves demand ever better attention to data ethics, so we need to take data governance seriously. Companies need an emergency plan, but prevention is better than cure. There is no one-size-fits-all solution.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53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COLLECTION: TYPES OF DATA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Data</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is presented as a DATA SET. A data set is a grouping of information that's related to each other. • Data sets can be Quantitative or Qualitative. The difference seems stark but there can be lots of ways to have them interact. Qualitative data may be difficult to precisely measure and analyze. The data may be in the form of descriptive words that can be examined for patterns or meaning, sometimes through the use of coding. Coding allows the researcher to categorize qualitative data to identify themes that correspond with the research questions and to perform quantitative analysis. • Data can be Discrete or Continuous. • Data can be: • Nominal: Nominal data is qualitative; there is no inherent scale or value attached to the data. • Ordinal: Data that has a natural order, like a Likert scale where 1 means “hate it!” and 5 means “love it!” Just remember that the difference between ordinals (e.g., between 1 and 2 or between 3 and 4) is not necessarily equal. Often the distance between extreme like and dislike is greater than between feeling neutral or slightly positive or negative. • Interval: Data that has a natural order and the distance between each value is equal, like temperature. • Ratio: Data that has a natural order, equal distance between values and a natural zero point.</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26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Definition: “… specification of decision rights and an accountability framework to encourage desirable behavior in the valuation, creation, storage, use, archival and deletion of information.” (Logan, 2010). In order words, it comprises a set of rules and guidance to how data or information is handled within an organization. (Quoted in Rising, Kristensen,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Tjerrild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-Hansen, 20148 ) Goals 1. maximize the value of information to the organization by ensuring that information is reliable, secure, and accessible for decision making 2. protect information so that its value to the organization is not diminished through technology or human error, loss of timely access, inappropriate use, or misadventure. Why is it information governance and not data governance? “Simply put, data refers to raw, unorganized facts. Think of data as bundles of bulk entries gathered and stored without context. Once context has been attributed to the data by stringing two or more pieces together in a meaningful way, it becomes information.”</a:t>
            </a: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68</a:t>
            </a:fld>
            <a:endParaRPr lang="en-ZA"/>
          </a:p>
        </p:txBody>
      </p:sp>
    </p:spTree>
    <p:extLst>
      <p:ext uri="{BB962C8B-B14F-4D97-AF65-F5344CB8AC3E}">
        <p14:creationId xmlns:p14="http://schemas.microsoft.com/office/powerpoint/2010/main" val="26437715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A risk assessment helps you understand the areas you need to protect, those where you could be most vulnerable and potential worst-case scenarios. Start by auditing the data and information you hold that is most valuable. Then look at how you store this data, who has access to it and how it’s protected by technology and processes, to understand where you could be most at risk. If you’re not confident carrying out a risk assessment, then you might want to consider hiring an expert to do this for you. An effective response plan should include the following elements: • Your legal response: You need to outline how you’ll handle the legal aspects of the breach, for example informing the Information Commissioner’s Office (ICO) of the issue and defending your business against any claims of negligence. • Handling media queries: Your business could be the focus of media attention following a breach, so be ready to handle all external communications about what happened and how you’re handling it. You are likely to need professional PR expertise to do this effectively. • Finding out what happened: You’ll also need to have IT forensics experts on hand to find out what caused the breach, with a view to rectifying the problem quickly and ensure it doesn’t happen again. • Informing customers: Depending on your customer-base and the scale of the breach, you could have a lot of unpleasant phone calls to make! You’ll need to be ready with a way to handle this communication efficiently.</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70</a:t>
            </a:fld>
            <a:endParaRPr lang="en-ZA"/>
          </a:p>
        </p:txBody>
      </p:sp>
    </p:spTree>
    <p:extLst>
      <p:ext uri="{BB962C8B-B14F-4D97-AF65-F5344CB8AC3E}">
        <p14:creationId xmlns:p14="http://schemas.microsoft.com/office/powerpoint/2010/main" val="4725854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3631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5994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0681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7736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0093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1262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2308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50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8625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9121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2457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302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1246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0644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7261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825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151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8515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Šaltinis</a:t>
            </a:r>
            <a:r>
              <a:rPr lang="fr-FR" dirty="0" smtClean="0"/>
              <a:t>: </a:t>
            </a:r>
            <a:r>
              <a:rPr lang="fr-FR" dirty="0"/>
              <a:t>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22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http://www.gartner.com/itglossary/big-data/</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https://www.forbes.com/sites/gilpress/2014/09/03/12-big-data-definitions-whatsyours/#21c1558d13ae</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8345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8929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9803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9435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6656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1" i="0" u="none" strike="noStrike" kern="1200" cap="none" spc="0" normalizeH="0" baseline="0" noProof="0" dirty="0">
                <a:ln>
                  <a:noFill/>
                </a:ln>
                <a:solidFill>
                  <a:prstClr val="black"/>
                </a:solidFill>
                <a:effectLst/>
                <a:uLnTx/>
                <a:uFillTx/>
                <a:latin typeface="Calibri" panose="020F0502020204030204"/>
                <a:ea typeface="+mn-ea"/>
                <a:cs typeface="+mn-cs"/>
              </a:rPr>
              <a:t>Who should be in charge of data? </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work is a more skilled job than ever before.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Big data marks the shift from stocks of fixed structured data to flow of ever growing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unstructured data, and as a result, it also marks the change in labor demand from data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analyst to data scientists (Davenport, Barth &amp; Bean, 2013).3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Davenport and Patil (Davenport &amp; Patil, 2012) describe a data scientist as a hybrid of data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hacker, analyst, communicator, and trusted advisor.4 In other words, the skills are from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traditionally divergent areas now merged in a data focused profile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94</a:t>
            </a:fld>
            <a:endParaRPr lang="en-ZA"/>
          </a:p>
        </p:txBody>
      </p:sp>
    </p:spTree>
    <p:extLst>
      <p:ext uri="{BB962C8B-B14F-4D97-AF65-F5344CB8AC3E}">
        <p14:creationId xmlns:p14="http://schemas.microsoft.com/office/powerpoint/2010/main" val="35640545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DATA SCIENCE SKILLSET In reality this is more complicated than it sounds. Some people are more data scientist than others, and it is hard to find communication and domain knowledge in analytics person. And if you’re a small company that can’t afford the role of a full time or even an external data scientist, what can you do?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https://hbr.org/2012/10/data-scientist-the-sexiest-job-of-the-21st-century</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95</a:t>
            </a:fld>
            <a:endParaRPr lang="en-ZA"/>
          </a:p>
        </p:txBody>
      </p:sp>
    </p:spTree>
    <p:extLst>
      <p:ext uri="{BB962C8B-B14F-4D97-AF65-F5344CB8AC3E}">
        <p14:creationId xmlns:p14="http://schemas.microsoft.com/office/powerpoint/2010/main" val="20417948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DATA SCIENCE SKILLSET In reality this is more complicated than it sounds. Some people are more data scientist than others, and it is hard to find communication and domain knowledge in analytics person. And if you’re a small company that can’t afford the role of a full time or even an external data scientist, what can you do?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https://hbr.org/2012/10/data-scientist-the-sexiest-job-of-the-21st-century</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96</a:t>
            </a:fld>
            <a:endParaRPr lang="en-ZA"/>
          </a:p>
        </p:txBody>
      </p:sp>
    </p:spTree>
    <p:extLst>
      <p:ext uri="{BB962C8B-B14F-4D97-AF65-F5344CB8AC3E}">
        <p14:creationId xmlns:p14="http://schemas.microsoft.com/office/powerpoint/2010/main" val="23256508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DATA SCIENCE SKILLSET In reality this is more complicated than it sounds. Some people are more data scientist than others, and it is hard to find communication and domain knowledge in analytics person. And if you’re a small company that can’t afford the role of a full time or even an external data scientist, what can you do?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https://hbr.org/2012/10/data-scientist-the-sexiest-job-of-the-21st-century</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Who should lead data strategy – IT / BUSINESS TRADE OFFS (source: Rising, Kristensen,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Tjerrild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-Hansen 2014). A survey on big data among Fortune 500 companies was conducted in 2013, which revealed that ownership for big data initiative sometimes resided within the business side and sometimes within the technology side (Bean and Kiron, 2013). Casey, Krishnamurthy &amp;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Abezgauz</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2013 present three different scenarios of working with big data and use a table created by partners of the management consulting firm formerly known as Booz &amp; Company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Firstly, they argue that while IT departments may posses the proper technical skills, they may lack the necessary business knowledge and have a tendency to focus on the perfecting the technological solution rather than providing business value.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Secondly, a business group – for instance finance or marketing - may be responsible for big data ensuring an alignment with the business strategy. However, they may not fully be able to leverage the potential in the technology, and there is the risk of silo thinking or poor architectural solutions. iii. Finally, they suggest that business and IT can collaborate in an matrix organization headed by a competent leader with knowledge within both fields. Although this has the highest potential, it is also the most challenging from an organizational view to facilitate interdisciplinary collaboration in a more complex and expensive structural setup Data lead options for a small business If you’re a small business, your options are even more limited, but you still need to put someone in charge. Option 1) look within the company to find potential candidates possessing some of the skills illustrated in figure X, and let them use their business knowledge to experiment with data using some of the freely available open source tools Option 2) look to an IT person with the data skills, and enhance their business knowledge to work with data in the business. You should also bear in mind that no matter who is put in charge, the toughest part of becoming a data driven organization is the change management: making people understand that they now need to do things differently. In many cases, you have to take the existing people and train them in new methods and new processes and new skills. In some cases, even that won’t work and you’ll need to supplement that group with new people who have grown up in a different environment or have a different way of thinking about the business.</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https://www.semanticscholar.org/paper/ADOPTION-OF-SUPPLY-CHAIN-ANALYTICS-IN-SMEs/b876d51ef281ccfb073ffb85ffa9ac0cfa532c1e</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97</a:t>
            </a:fld>
            <a:endParaRPr lang="en-ZA"/>
          </a:p>
        </p:txBody>
      </p:sp>
    </p:spTree>
    <p:extLst>
      <p:ext uri="{BB962C8B-B14F-4D97-AF65-F5344CB8AC3E}">
        <p14:creationId xmlns:p14="http://schemas.microsoft.com/office/powerpoint/2010/main" val="1599674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98</a:t>
            </a:fld>
            <a:endParaRPr lang="en-ZA"/>
          </a:p>
        </p:txBody>
      </p:sp>
    </p:spTree>
    <p:extLst>
      <p:ext uri="{BB962C8B-B14F-4D97-AF65-F5344CB8AC3E}">
        <p14:creationId xmlns:p14="http://schemas.microsoft.com/office/powerpoint/2010/main" val="21462354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1" i="0" u="none" strike="noStrike" kern="1200" cap="none" spc="0" normalizeH="0" baseline="0" noProof="0" dirty="0">
                <a:ln>
                  <a:noFill/>
                </a:ln>
                <a:solidFill>
                  <a:prstClr val="black"/>
                </a:solidFill>
                <a:effectLst/>
                <a:uLnTx/>
                <a:uFillTx/>
                <a:latin typeface="Calibri" panose="020F0502020204030204"/>
                <a:ea typeface="+mn-ea"/>
                <a:cs typeface="+mn-cs"/>
              </a:rPr>
              <a:t>ASK THE RIGHT QUESTIONS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Einstein believed the quality of the solution you generate is in direct proportion to your ability to identify the problem you hope to solve. With that in mind, he believed a key to productivity was to invest your time in defining the problem as opposed to jumping right into dreaming up solutions to it.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360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9463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4989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4690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9258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1679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9900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3D183E0-EB93-48CE-85B8-15E1C2B0F48A}" type="slidenum">
              <a:rPr lang="en-ZA" smtClean="0"/>
              <a:t>106</a:t>
            </a:fld>
            <a:endParaRPr lang="en-ZA"/>
          </a:p>
        </p:txBody>
      </p:sp>
    </p:spTree>
    <p:extLst>
      <p:ext uri="{BB962C8B-B14F-4D97-AF65-F5344CB8AC3E}">
        <p14:creationId xmlns:p14="http://schemas.microsoft.com/office/powerpoint/2010/main" val="42371714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5731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7294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https://www.youtube.com/watch?v=QF5BOzA9FfU</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2298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428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5688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9575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9713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179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9854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0060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START WITH A STORY Amazon (Source: Stanford, “Is Big Data Too Big for SMEs?”) Imagine you run a bricks and mortar bookstore. You’ve always been able to track the books being bought in your store. This is the data that is available to the physical retailers – you have stock levels and know how much of particular books are being bought when and for how much. But you don’t know by who. Unless you carry out time consuming surveys you have little information on the customer. Once retailing moved online, the amount of valuable data on customer buying behavior increased dramatically and created a new era of customer understanding. Amazon transformed the traditional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bricksand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-mortar retailer into and a data-driven ecommerce. Amazon could not only track what customers bought, but also what they showed interest in, how they navigated the webpage, how individuals reacted to promotions and similarities across different segments. Later on, Amazon developed algorithms to predict which books that are most likely for individual customers to buy next. The traditional bookstore couldn’t compete. Interpretation. Data means nothing if it can’t be understood and used. The data collection was important but it was the way that Amazon transformed the data into actionable strategies marked the difference. The utilization of Amazon’s visitor and transactional data yielded revolutionary customer insights, which was transformed into individual targeted marketing.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577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There is no doubt that we are in the midst of an ever-quickening digital revolution and if companies want to succeed, data skills and know how have to be at the heart of that mission. But this doesn’t mean firing all your employees and installing hardcore robotics everywhere. Here we take a look at the cutting-edge technologies for data analysis: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AI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Deep Learning: Neural Networks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IoT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SME leaders need to set the example by embracing data, analytics and digital. By doing that, they will enable new ways for their employees to access, collaborate and work which break down silos and drive analytics adoption across their businesses.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They need to have the right tools in place–from easy-to-consume dashboards and self-service solutions to advanced Artificial Intelligence–that deliver intelligence at the point where decisions are being made. That ability starts new conversations and inspires actions across teams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9293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There is no doubt that we are in the midst of an ever-quickening digital revolution and if companies want to succeed, data skills and know how have to be at the heart of that mission. But this doesn’t mean firing all your employees and installing hardcore robotics everywhere. Here we take a look at the cutting-edge technologies for data analysis: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o AI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o Deep Learning: Neural Networks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o IoT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SME leaders need to set the example by embracing data, analytics and digital. By doing that, they will enable new ways for their employees to access, collaborate and work which break down silos and drive analytics adoption across their businesses.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They need to have the right tools in place–from easy-to-consume dashboards and self-service solutions to advanced Artificial Intelligence–that deliver intelligence at the point where decisions are being made. That ability starts new conversations and inspires actions across teams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3718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How simple AI has been used in Business so far: applications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Customer Service / Sales o Answering basic questions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Correct redirecting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Automated marketing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Upselling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Specialised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Issue solving is faster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Reduce time on phone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Autoresponders and contacts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Logistics – warehouse management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Detecting Fraud o Area Code Detection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Out of Habit detection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Falsifying Credentials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Facial Recognition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Security Threat analysis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 User Data Abstraction o Automate meetings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Product Failure Predictions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Website Lead success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Potential Product suggestion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Predicting Area Failures o Machinery repair cycles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Nonoptimal production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Customer Patterns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Mass Monitoring o Production Output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Worker Health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Customer Service Speed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Acquisition Rates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Finance Risks o ROI Analysis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Audience Analysis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Future Working Capital Analysis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122</a:t>
            </a:fld>
            <a:endParaRPr lang="en-ZA"/>
          </a:p>
        </p:txBody>
      </p:sp>
    </p:spTree>
    <p:extLst>
      <p:ext uri="{BB962C8B-B14F-4D97-AF65-F5344CB8AC3E}">
        <p14:creationId xmlns:p14="http://schemas.microsoft.com/office/powerpoint/2010/main" val="28377098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r>
              <a:rPr lang="en-ZA" dirty="0"/>
              <a:t>• Regulation o Built in law books </a:t>
            </a:r>
          </a:p>
          <a:p>
            <a:r>
              <a:rPr lang="en-ZA" dirty="0"/>
              <a:t>o Auto law updates </a:t>
            </a:r>
          </a:p>
          <a:p>
            <a:r>
              <a:rPr lang="en-ZA" dirty="0"/>
              <a:t>o Monitoring made easy </a:t>
            </a:r>
          </a:p>
          <a:p>
            <a:r>
              <a:rPr lang="en-ZA" dirty="0"/>
              <a:t>o Audit Compliance </a:t>
            </a:r>
          </a:p>
          <a:p>
            <a:endParaRPr lang="en-ZA" dirty="0"/>
          </a:p>
          <a:p>
            <a:r>
              <a:rPr lang="en-ZA" dirty="0"/>
              <a:t>Future Trends: </a:t>
            </a:r>
          </a:p>
          <a:p>
            <a:r>
              <a:rPr lang="en-ZA" dirty="0"/>
              <a:t>• Energy o Smart Metering </a:t>
            </a:r>
          </a:p>
          <a:p>
            <a:r>
              <a:rPr lang="en-ZA" dirty="0"/>
              <a:t>o Smart Grid </a:t>
            </a:r>
          </a:p>
          <a:p>
            <a:endParaRPr lang="en-ZA" dirty="0"/>
          </a:p>
          <a:p>
            <a:r>
              <a:rPr lang="en-ZA" dirty="0"/>
              <a:t>• Smart Agriculture o Climate conditions </a:t>
            </a:r>
          </a:p>
          <a:p>
            <a:r>
              <a:rPr lang="en-ZA" dirty="0"/>
              <a:t>o Soil health </a:t>
            </a:r>
          </a:p>
          <a:p>
            <a:r>
              <a:rPr lang="en-ZA" dirty="0"/>
              <a:t>o Plant health </a:t>
            </a:r>
          </a:p>
          <a:p>
            <a:r>
              <a:rPr lang="en-ZA" dirty="0"/>
              <a:t>o Animal Welfare </a:t>
            </a:r>
          </a:p>
          <a:p>
            <a:endParaRPr lang="en-ZA" dirty="0"/>
          </a:p>
          <a:p>
            <a:r>
              <a:rPr lang="en-ZA" dirty="0"/>
              <a:t>Benefits of AI for small business </a:t>
            </a:r>
          </a:p>
          <a:p>
            <a:r>
              <a:rPr lang="en-ZA" dirty="0"/>
              <a:t>Can demonstrate expansion areas </a:t>
            </a:r>
          </a:p>
          <a:p>
            <a:r>
              <a:rPr lang="en-ZA" dirty="0"/>
              <a:t>Customer understanding </a:t>
            </a:r>
          </a:p>
          <a:p>
            <a:r>
              <a:rPr lang="en-ZA" dirty="0"/>
              <a:t>Customer Service automation </a:t>
            </a:r>
          </a:p>
          <a:p>
            <a:r>
              <a:rPr lang="en-ZA" dirty="0"/>
              <a:t>Rapid improvement </a:t>
            </a:r>
          </a:p>
          <a:p>
            <a:r>
              <a:rPr lang="en-ZA" dirty="0"/>
              <a:t>Cheap – only needs data </a:t>
            </a:r>
          </a:p>
          <a:p>
            <a:r>
              <a:rPr lang="en-ZA" dirty="0"/>
              <a:t>Data can be sold – addendum (GDPR) </a:t>
            </a:r>
          </a:p>
          <a:p>
            <a:r>
              <a:rPr lang="en-ZA" dirty="0"/>
              <a:t>Ai RESULT DATA CAN BE SOLD </a:t>
            </a:r>
          </a:p>
          <a:p>
            <a:endParaRPr lang="en-ZA" dirty="0"/>
          </a:p>
          <a:p>
            <a:r>
              <a:rPr lang="en-ZA" dirty="0"/>
              <a:t>• Smart Supply Chains o Diagnostics – factory equipment </a:t>
            </a:r>
          </a:p>
          <a:p>
            <a:r>
              <a:rPr lang="en-ZA" dirty="0"/>
              <a:t>o JIT Ordering </a:t>
            </a:r>
          </a:p>
          <a:p>
            <a:r>
              <a:rPr lang="en-ZA" dirty="0"/>
              <a:t>o In-transit visibility </a:t>
            </a:r>
          </a:p>
          <a:p>
            <a:r>
              <a:rPr lang="en-ZA" dirty="0"/>
              <a:t>o Customer data </a:t>
            </a:r>
          </a:p>
          <a:p>
            <a:r>
              <a:rPr lang="en-ZA" dirty="0"/>
              <a:t>o Automating price plans </a:t>
            </a:r>
          </a:p>
          <a:p>
            <a:endParaRPr lang="en-ZA" dirty="0"/>
          </a:p>
          <a:p>
            <a:endParaRPr lang="en-ZA" dirty="0"/>
          </a:p>
          <a:p>
            <a:r>
              <a:rPr lang="en-ZA" dirty="0"/>
              <a:t>• Smart Transport o E-plates </a:t>
            </a:r>
          </a:p>
          <a:p>
            <a:r>
              <a:rPr lang="en-ZA" dirty="0"/>
              <a:t>o Weather monitoring </a:t>
            </a:r>
          </a:p>
          <a:p>
            <a:r>
              <a:rPr lang="en-ZA" dirty="0"/>
              <a:t>o Congestion / smart lights </a:t>
            </a:r>
          </a:p>
          <a:p>
            <a:r>
              <a:rPr lang="en-ZA" dirty="0"/>
              <a:t>o Engine health </a:t>
            </a:r>
          </a:p>
          <a:p>
            <a:r>
              <a:rPr lang="en-ZA" dirty="0"/>
              <a:t>o Driver health </a:t>
            </a:r>
          </a:p>
          <a:p>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123</a:t>
            </a:fld>
            <a:endParaRPr lang="en-ZA"/>
          </a:p>
        </p:txBody>
      </p:sp>
    </p:spTree>
    <p:extLst>
      <p:ext uri="{BB962C8B-B14F-4D97-AF65-F5344CB8AC3E}">
        <p14:creationId xmlns:p14="http://schemas.microsoft.com/office/powerpoint/2010/main" val="1786909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0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Leader SEEDS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1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AE0D2"/>
          </a:solidFill>
          <a:ln w="24491"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pic>
        <p:nvPicPr>
          <p:cNvPr id="44" name="Picture 43">
            <a:extLst>
              <a:ext uri="{FF2B5EF4-FFF2-40B4-BE49-F238E27FC236}">
                <a16:creationId xmlns:a16="http://schemas.microsoft.com/office/drawing/2014/main" id="{AB8B6C1E-4A8E-6298-C7AB-20B9FB1E66E9}"/>
              </a:ext>
            </a:extLst>
          </p:cNvPr>
          <p:cNvPicPr>
            <a:picLocks noChangeAspect="1"/>
          </p:cNvPicPr>
          <p:nvPr userDrawn="1"/>
        </p:nvPicPr>
        <p:blipFill rotWithShape="1">
          <a:blip r:embed="rId2"/>
          <a:srcRect l="52584" t="30583" r="10722" b="33364"/>
          <a:stretch/>
        </p:blipFill>
        <p:spPr>
          <a:xfrm>
            <a:off x="292977" y="3429000"/>
            <a:ext cx="2996920" cy="2944648"/>
          </a:xfrm>
          <a:prstGeom prst="rect">
            <a:avLst/>
          </a:prstGeom>
        </p:spPr>
      </p:pic>
    </p:spTree>
    <p:extLst>
      <p:ext uri="{BB962C8B-B14F-4D97-AF65-F5344CB8AC3E}">
        <p14:creationId xmlns:p14="http://schemas.microsoft.com/office/powerpoint/2010/main" val="237317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028507"/>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201447"/>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59199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013" y="130886"/>
            <a:ext cx="3821987" cy="5978288"/>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9119231" y="1080299"/>
            <a:ext cx="2281593" cy="4048579"/>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14459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41" name="Freeform 140">
            <a:extLst>
              <a:ext uri="{FF2B5EF4-FFF2-40B4-BE49-F238E27FC236}">
                <a16:creationId xmlns:a16="http://schemas.microsoft.com/office/drawing/2014/main" id="{2EBA44FF-91D5-9C66-972E-47D379BB3EC5}"/>
              </a:ext>
            </a:extLst>
          </p:cNvPr>
          <p:cNvSpPr/>
          <p:nvPr userDrawn="1"/>
        </p:nvSpPr>
        <p:spPr>
          <a:xfrm>
            <a:off x="3929244" y="485453"/>
            <a:ext cx="8011997" cy="5260027"/>
          </a:xfrm>
          <a:custGeom>
            <a:avLst/>
            <a:gdLst>
              <a:gd name="connsiteX0" fmla="*/ 0 w 8011997"/>
              <a:gd name="connsiteY0" fmla="*/ 0 h 5260027"/>
              <a:gd name="connsiteX1" fmla="*/ 5470419 w 8011997"/>
              <a:gd name="connsiteY1" fmla="*/ 0 h 5260027"/>
              <a:gd name="connsiteX2" fmla="*/ 5494683 w 8011997"/>
              <a:gd name="connsiteY2" fmla="*/ 1082 h 5260027"/>
              <a:gd name="connsiteX3" fmla="*/ 6860542 w 8011997"/>
              <a:gd name="connsiteY3" fmla="*/ 1082 h 5260027"/>
              <a:gd name="connsiteX4" fmla="*/ 8011997 w 8011997"/>
              <a:gd name="connsiteY4" fmla="*/ 1019288 h 5260027"/>
              <a:gd name="connsiteX5" fmla="*/ 8011997 w 8011997"/>
              <a:gd name="connsiteY5" fmla="*/ 5260027 h 5260027"/>
              <a:gd name="connsiteX6" fmla="*/ 3080946 w 8011997"/>
              <a:gd name="connsiteY6" fmla="*/ 5260027 h 5260027"/>
              <a:gd name="connsiteX7" fmla="*/ 3056743 w 8011997"/>
              <a:gd name="connsiteY7" fmla="*/ 5258945 h 5260027"/>
              <a:gd name="connsiteX8" fmla="*/ 1690823 w 8011997"/>
              <a:gd name="connsiteY8" fmla="*/ 5258945 h 5260027"/>
              <a:gd name="connsiteX9" fmla="*/ 0 w 8011997"/>
              <a:gd name="connsiteY9" fmla="*/ 3763790 h 526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997" h="526002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228000" y="2178786"/>
            <a:ext cx="8964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262757" y="3684778"/>
            <a:ext cx="3195486" cy="731140"/>
          </a:xfrm>
          <a:prstGeom prst="rect">
            <a:avLst/>
          </a:prstGeom>
        </p:spPr>
        <p:txBody>
          <a:bodyPr anchor="ctr">
            <a:normAutofit/>
          </a:bodyPr>
          <a:lstStyle>
            <a:lvl1pPr marL="0" indent="0" algn="r">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262757" y="2875202"/>
            <a:ext cx="3195485" cy="837258"/>
          </a:xfrm>
          <a:prstGeom prst="rect">
            <a:avLst/>
          </a:prstGeom>
        </p:spPr>
        <p:txBody>
          <a:bodyPr anchor="ctr">
            <a:normAutofit/>
          </a:bodyPr>
          <a:lstStyle>
            <a:lvl1pPr marL="0" indent="0" algn="ctr">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456007" y="5907510"/>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37" name="Picture 136">
            <a:extLst>
              <a:ext uri="{FF2B5EF4-FFF2-40B4-BE49-F238E27FC236}">
                <a16:creationId xmlns:a16="http://schemas.microsoft.com/office/drawing/2014/main" id="{157F5430-83EA-A52A-8825-6D8CF03D3F17}"/>
              </a:ext>
            </a:extLst>
          </p:cNvPr>
          <p:cNvPicPr>
            <a:picLocks noChangeAspect="1"/>
          </p:cNvPicPr>
          <p:nvPr userDrawn="1"/>
        </p:nvPicPr>
        <p:blipFill rotWithShape="1">
          <a:blip r:embed="rId3"/>
          <a:srcRect l="52584" t="30583" r="10722" b="33364"/>
          <a:stretch/>
        </p:blipFill>
        <p:spPr>
          <a:xfrm>
            <a:off x="472216" y="485453"/>
            <a:ext cx="2996920" cy="2944648"/>
          </a:xfrm>
          <a:prstGeom prst="rect">
            <a:avLst/>
          </a:prstGeom>
        </p:spPr>
      </p:pic>
      <p:sp>
        <p:nvSpPr>
          <p:cNvPr id="144" name="Freeform 143">
            <a:extLst>
              <a:ext uri="{FF2B5EF4-FFF2-40B4-BE49-F238E27FC236}">
                <a16:creationId xmlns:a16="http://schemas.microsoft.com/office/drawing/2014/main" id="{DF9027E3-349A-F107-EB73-B10BB0BC99E7}"/>
              </a:ext>
            </a:extLst>
          </p:cNvPr>
          <p:cNvSpPr/>
          <p:nvPr userDrawn="1"/>
        </p:nvSpPr>
        <p:spPr>
          <a:xfrm>
            <a:off x="-74645" y="5349180"/>
            <a:ext cx="6101044" cy="727928"/>
          </a:xfrm>
          <a:custGeom>
            <a:avLst/>
            <a:gdLst>
              <a:gd name="connsiteX0" fmla="*/ 0 w 6101044"/>
              <a:gd name="connsiteY0" fmla="*/ 0 h 727928"/>
              <a:gd name="connsiteX1" fmla="*/ 1235526 w 6101044"/>
              <a:gd name="connsiteY1" fmla="*/ 0 h 727928"/>
              <a:gd name="connsiteX2" fmla="*/ 4471731 w 6101044"/>
              <a:gd name="connsiteY2" fmla="*/ 0 h 727928"/>
              <a:gd name="connsiteX3" fmla="*/ 5707257 w 6101044"/>
              <a:gd name="connsiteY3" fmla="*/ 0 h 727928"/>
              <a:gd name="connsiteX4" fmla="*/ 6101044 w 6101044"/>
              <a:gd name="connsiteY4" fmla="*/ 393878 h 727928"/>
              <a:gd name="connsiteX5" fmla="*/ 6101044 w 6101044"/>
              <a:gd name="connsiteY5" fmla="*/ 727928 h 727928"/>
              <a:gd name="connsiteX6" fmla="*/ 4865518 w 6101044"/>
              <a:gd name="connsiteY6" fmla="*/ 727928 h 727928"/>
              <a:gd name="connsiteX7" fmla="*/ 1235526 w 6101044"/>
              <a:gd name="connsiteY7" fmla="*/ 727928 h 727928"/>
              <a:gd name="connsiteX8" fmla="*/ 0 w 6101044"/>
              <a:gd name="connsiteY8" fmla="*/ 727928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044" h="727928">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45" name="Text Placeholder 23">
            <a:extLst>
              <a:ext uri="{FF2B5EF4-FFF2-40B4-BE49-F238E27FC236}">
                <a16:creationId xmlns:a16="http://schemas.microsoft.com/office/drawing/2014/main" id="{E1A45750-3D1A-AB46-DB44-8DDC0F9D8161}"/>
              </a:ext>
            </a:extLst>
          </p:cNvPr>
          <p:cNvSpPr>
            <a:spLocks noGrp="1"/>
          </p:cNvSpPr>
          <p:nvPr>
            <p:ph type="body" sz="quarter" idx="28" hasCustomPrompt="1"/>
          </p:nvPr>
        </p:nvSpPr>
        <p:spPr>
          <a:xfrm>
            <a:off x="700266" y="5330420"/>
            <a:ext cx="6101044"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798925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3157718" y="3840873"/>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AABC9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2711688" y="3793520"/>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DAE0D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2777370" y="3859203"/>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solidFill>
              <a:srgbClr val="AABC99"/>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2189283" y="2165202"/>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DAE0D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4920452" y="3793520"/>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AABC9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4984607" y="3859203"/>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4396520" y="4286903"/>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AABC99"/>
          </a:solidFill>
          <a:ln cap="flat">
            <a:solidFill>
              <a:srgbClr val="AABC99"/>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5354262" y="3840873"/>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0A18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7113942" y="3793520"/>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90A18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7181152" y="3859203"/>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6593065" y="2165202"/>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90A18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7549280" y="3840873"/>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6886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9310487" y="3793520"/>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6886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9377697" y="3859203"/>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8789609" y="4286903"/>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6886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4556690" y="2687594"/>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8957417" y="2687594"/>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6760031" y="4378291"/>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1698837" y="4349867"/>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6126529" y="4315970"/>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3916280" y="2393466"/>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8242371" y="2359569"/>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5" name="Freeform 34">
            <a:extLst>
              <a:ext uri="{FF2B5EF4-FFF2-40B4-BE49-F238E27FC236}">
                <a16:creationId xmlns:a16="http://schemas.microsoft.com/office/drawing/2014/main" id="{CE42815F-D3BC-ED41-BFE5-988CDFA369C9}"/>
              </a:ext>
            </a:extLst>
          </p:cNvPr>
          <p:cNvSpPr/>
          <p:nvPr userDrawn="1"/>
        </p:nvSpPr>
        <p:spPr>
          <a:xfrm>
            <a:off x="0" y="3854733"/>
            <a:ext cx="2598525" cy="233707"/>
          </a:xfrm>
          <a:custGeom>
            <a:avLst/>
            <a:gdLst>
              <a:gd name="connsiteX0" fmla="*/ 0 w 2598525"/>
              <a:gd name="connsiteY0" fmla="*/ 0 h 233707"/>
              <a:gd name="connsiteX1" fmla="*/ 939659 w 2598525"/>
              <a:gd name="connsiteY1" fmla="*/ 0 h 233707"/>
              <a:gd name="connsiteX2" fmla="*/ 1357163 w 2598525"/>
              <a:gd name="connsiteY2" fmla="*/ 0 h 233707"/>
              <a:gd name="connsiteX3" fmla="*/ 2596999 w 2598525"/>
              <a:gd name="connsiteY3" fmla="*/ 0 h 233707"/>
              <a:gd name="connsiteX4" fmla="*/ 2564951 w 2598525"/>
              <a:gd name="connsiteY4" fmla="*/ 115336 h 233707"/>
              <a:gd name="connsiteX5" fmla="*/ 2598525 w 2598525"/>
              <a:gd name="connsiteY5" fmla="*/ 233707 h 233707"/>
              <a:gd name="connsiteX6" fmla="*/ 1359557 w 2598525"/>
              <a:gd name="connsiteY6" fmla="*/ 233707 h 233707"/>
              <a:gd name="connsiteX7" fmla="*/ 938133 w 2598525"/>
              <a:gd name="connsiteY7" fmla="*/ 233707 h 233707"/>
              <a:gd name="connsiteX8" fmla="*/ 0 w 2598525"/>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525" h="233707">
                <a:moveTo>
                  <a:pt x="0" y="0"/>
                </a:moveTo>
                <a:lnTo>
                  <a:pt x="939659" y="0"/>
                </a:lnTo>
                <a:lnTo>
                  <a:pt x="1357163" y="0"/>
                </a:lnTo>
                <a:lnTo>
                  <a:pt x="2596999" y="0"/>
                </a:lnTo>
                <a:cubicBezTo>
                  <a:pt x="2575634" y="34904"/>
                  <a:pt x="2564951" y="74361"/>
                  <a:pt x="2564951" y="115336"/>
                </a:cubicBezTo>
                <a:cubicBezTo>
                  <a:pt x="2564951" y="160863"/>
                  <a:pt x="2578686" y="198803"/>
                  <a:pt x="2598525" y="233707"/>
                </a:cubicBezTo>
                <a:lnTo>
                  <a:pt x="1359557" y="233707"/>
                </a:lnTo>
                <a:lnTo>
                  <a:pt x="938133" y="233707"/>
                </a:lnTo>
                <a:lnTo>
                  <a:pt x="0" y="233707"/>
                </a:lnTo>
                <a:close/>
              </a:path>
            </a:pathLst>
          </a:custGeom>
          <a:solidFill>
            <a:srgbClr val="DAE0D2"/>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Text Box 5">
            <a:extLst>
              <a:ext uri="{FF2B5EF4-FFF2-40B4-BE49-F238E27FC236}">
                <a16:creationId xmlns:a16="http://schemas.microsoft.com/office/drawing/2014/main" id="{454F376A-9EA5-784D-A2D9-064CBC5701D6}"/>
              </a:ext>
            </a:extLst>
          </p:cNvPr>
          <p:cNvSpPr txBox="1"/>
          <p:nvPr userDrawn="1"/>
        </p:nvSpPr>
        <p:spPr>
          <a:xfrm rot="5400000">
            <a:off x="8660155" y="3120594"/>
            <a:ext cx="6428383" cy="18719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950" b="1" spc="170" baseline="0" dirty="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dirty="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dirty="0">
              <a:solidFill>
                <a:srgbClr val="0B582E"/>
              </a:solidFill>
              <a:effectLst/>
              <a:latin typeface="+mj-lt"/>
              <a:ea typeface="Calibri" panose="020F0502020204030204" pitchFamily="34" charset="0"/>
              <a:cs typeface="Times New Roman" panose="02020603050405020304" pitchFamily="18" charset="0"/>
            </a:endParaRPr>
          </a:p>
        </p:txBody>
      </p:sp>
      <p:sp>
        <p:nvSpPr>
          <p:cNvPr id="33" name="Text Placeholder 23">
            <a:extLst>
              <a:ext uri="{FF2B5EF4-FFF2-40B4-BE49-F238E27FC236}">
                <a16:creationId xmlns:a16="http://schemas.microsoft.com/office/drawing/2014/main" id="{ACC630CD-41A9-B345-9727-D1AC3080B4EA}"/>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dirty="0"/>
              <a:t>Heading</a:t>
            </a:r>
          </a:p>
        </p:txBody>
      </p:sp>
    </p:spTree>
    <p:extLst>
      <p:ext uri="{BB962C8B-B14F-4D97-AF65-F5344CB8AC3E}">
        <p14:creationId xmlns:p14="http://schemas.microsoft.com/office/powerpoint/2010/main" val="2407534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79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0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Leader SEEDS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05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502537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8793206" y="5832305"/>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20" name="Freeform 119">
            <a:extLst>
              <a:ext uri="{FF2B5EF4-FFF2-40B4-BE49-F238E27FC236}">
                <a16:creationId xmlns:a16="http://schemas.microsoft.com/office/drawing/2014/main" id="{35EADD95-B6A0-FB25-A1F2-1CF538D7EEFC}"/>
              </a:ext>
            </a:extLst>
          </p:cNvPr>
          <p:cNvSpPr/>
          <p:nvPr userDrawn="1"/>
        </p:nvSpPr>
        <p:spPr>
          <a:xfrm>
            <a:off x="0" y="5216283"/>
            <a:ext cx="4865518" cy="727928"/>
          </a:xfrm>
          <a:custGeom>
            <a:avLst/>
            <a:gdLst>
              <a:gd name="connsiteX0" fmla="*/ 0 w 4865518"/>
              <a:gd name="connsiteY0" fmla="*/ 0 h 727928"/>
              <a:gd name="connsiteX1" fmla="*/ 4471731 w 4865518"/>
              <a:gd name="connsiteY1" fmla="*/ 0 h 727928"/>
              <a:gd name="connsiteX2" fmla="*/ 4865518 w 4865518"/>
              <a:gd name="connsiteY2" fmla="*/ 393878 h 727928"/>
              <a:gd name="connsiteX3" fmla="*/ 4865518 w 4865518"/>
              <a:gd name="connsiteY3" fmla="*/ 727928 h 727928"/>
              <a:gd name="connsiteX4" fmla="*/ 0 w 4865518"/>
              <a:gd name="connsiteY4" fmla="*/ 727928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518" h="727928">
                <a:moveTo>
                  <a:pt x="0" y="0"/>
                </a:moveTo>
                <a:lnTo>
                  <a:pt x="4471731" y="0"/>
                </a:lnTo>
                <a:cubicBezTo>
                  <a:pt x="4688564" y="0"/>
                  <a:pt x="4865518" y="176996"/>
                  <a:pt x="4865518" y="393878"/>
                </a:cubicBezTo>
                <a:lnTo>
                  <a:pt x="4865518"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pic>
        <p:nvPicPr>
          <p:cNvPr id="116" name="Picture 115">
            <a:extLst>
              <a:ext uri="{FF2B5EF4-FFF2-40B4-BE49-F238E27FC236}">
                <a16:creationId xmlns:a16="http://schemas.microsoft.com/office/drawing/2014/main" id="{CB2F1FC1-2B37-38B8-18DE-201527B00BC9}"/>
              </a:ext>
            </a:extLst>
          </p:cNvPr>
          <p:cNvPicPr>
            <a:picLocks noChangeAspect="1"/>
          </p:cNvPicPr>
          <p:nvPr userDrawn="1"/>
        </p:nvPicPr>
        <p:blipFill rotWithShape="1">
          <a:blip r:embed="rId3"/>
          <a:srcRect l="52584" t="30583" r="10722" b="33364"/>
          <a:stretch/>
        </p:blipFill>
        <p:spPr>
          <a:xfrm>
            <a:off x="941978" y="1626726"/>
            <a:ext cx="2996920" cy="2944648"/>
          </a:xfrm>
          <a:prstGeom prst="rect">
            <a:avLst/>
          </a:prstGeom>
        </p:spPr>
      </p:pic>
      <p:sp>
        <p:nvSpPr>
          <p:cNvPr id="119" name="Text Placeholder 23">
            <a:extLst>
              <a:ext uri="{FF2B5EF4-FFF2-40B4-BE49-F238E27FC236}">
                <a16:creationId xmlns:a16="http://schemas.microsoft.com/office/drawing/2014/main" id="{1F295F5E-FC93-F40B-AE42-0D4441EEE694}"/>
              </a:ext>
            </a:extLst>
          </p:cNvPr>
          <p:cNvSpPr>
            <a:spLocks noGrp="1"/>
          </p:cNvSpPr>
          <p:nvPr>
            <p:ph type="body" sz="quarter" idx="27" hasCustomPrompt="1"/>
          </p:nvPr>
        </p:nvSpPr>
        <p:spPr>
          <a:xfrm>
            <a:off x="598505" y="5197523"/>
            <a:ext cx="5041923"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718783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0D6C5"/>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922721" y="92882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758018" y="928824"/>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929559" y="184422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64856" y="184422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929559" y="2691099"/>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64856" y="2691099"/>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34740" y="358039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70037" y="358039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947274" y="4436829"/>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82571" y="4436829"/>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753180" y="4328213"/>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753180" y="348569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753180" y="2632615"/>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753180" y="1750794"/>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7BC3113-E3C6-5349-8D68-5760D4A8C23B}"/>
              </a:ext>
            </a:extLst>
          </p:cNvPr>
          <p:cNvSpPr/>
          <p:nvPr userDrawn="1"/>
        </p:nvSpPr>
        <p:spPr>
          <a:xfrm>
            <a:off x="938261" y="6028066"/>
            <a:ext cx="5784878" cy="59982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cxnSp>
        <p:nvCxnSpPr>
          <p:cNvPr id="23" name="Straight Connector 22">
            <a:extLst>
              <a:ext uri="{FF2B5EF4-FFF2-40B4-BE49-F238E27FC236}">
                <a16:creationId xmlns:a16="http://schemas.microsoft.com/office/drawing/2014/main" id="{6E784DB8-78D5-91FB-8122-F84583AC3A92}"/>
              </a:ext>
            </a:extLst>
          </p:cNvPr>
          <p:cNvCxnSpPr>
            <a:cxnSpLocks/>
          </p:cNvCxnSpPr>
          <p:nvPr userDrawn="1"/>
        </p:nvCxnSpPr>
        <p:spPr>
          <a:xfrm flipH="1">
            <a:off x="5753180" y="525646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Text Placeholder 25">
            <a:extLst>
              <a:ext uri="{FF2B5EF4-FFF2-40B4-BE49-F238E27FC236}">
                <a16:creationId xmlns:a16="http://schemas.microsoft.com/office/drawing/2014/main" id="{F6B4FF27-48CD-D36A-40E1-CB84EC992544}"/>
              </a:ext>
            </a:extLst>
          </p:cNvPr>
          <p:cNvSpPr>
            <a:spLocks noGrp="1"/>
          </p:cNvSpPr>
          <p:nvPr>
            <p:ph type="body" sz="quarter" idx="37" hasCustomPrompt="1"/>
          </p:nvPr>
        </p:nvSpPr>
        <p:spPr>
          <a:xfrm>
            <a:off x="5963584" y="533854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25" name="Text Placeholder 25">
            <a:extLst>
              <a:ext uri="{FF2B5EF4-FFF2-40B4-BE49-F238E27FC236}">
                <a16:creationId xmlns:a16="http://schemas.microsoft.com/office/drawing/2014/main" id="{559625EC-11F3-C1A4-693B-4BEFF2BDB251}"/>
              </a:ext>
            </a:extLst>
          </p:cNvPr>
          <p:cNvSpPr>
            <a:spLocks noGrp="1"/>
          </p:cNvSpPr>
          <p:nvPr>
            <p:ph type="body" sz="quarter" idx="38" hasCustomPrompt="1"/>
          </p:nvPr>
        </p:nvSpPr>
        <p:spPr>
          <a:xfrm>
            <a:off x="6798881" y="533854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656347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986088"/>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87467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502537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8793206" y="5832305"/>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20" name="Freeform 119">
            <a:extLst>
              <a:ext uri="{FF2B5EF4-FFF2-40B4-BE49-F238E27FC236}">
                <a16:creationId xmlns:a16="http://schemas.microsoft.com/office/drawing/2014/main" id="{35EADD95-B6A0-FB25-A1F2-1CF538D7EEFC}"/>
              </a:ext>
            </a:extLst>
          </p:cNvPr>
          <p:cNvSpPr/>
          <p:nvPr userDrawn="1"/>
        </p:nvSpPr>
        <p:spPr>
          <a:xfrm>
            <a:off x="0" y="5216283"/>
            <a:ext cx="4865518" cy="727928"/>
          </a:xfrm>
          <a:custGeom>
            <a:avLst/>
            <a:gdLst>
              <a:gd name="connsiteX0" fmla="*/ 0 w 4865518"/>
              <a:gd name="connsiteY0" fmla="*/ 0 h 727928"/>
              <a:gd name="connsiteX1" fmla="*/ 4471731 w 4865518"/>
              <a:gd name="connsiteY1" fmla="*/ 0 h 727928"/>
              <a:gd name="connsiteX2" fmla="*/ 4865518 w 4865518"/>
              <a:gd name="connsiteY2" fmla="*/ 393878 h 727928"/>
              <a:gd name="connsiteX3" fmla="*/ 4865518 w 4865518"/>
              <a:gd name="connsiteY3" fmla="*/ 727928 h 727928"/>
              <a:gd name="connsiteX4" fmla="*/ 0 w 4865518"/>
              <a:gd name="connsiteY4" fmla="*/ 727928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518" h="727928">
                <a:moveTo>
                  <a:pt x="0" y="0"/>
                </a:moveTo>
                <a:lnTo>
                  <a:pt x="4471731" y="0"/>
                </a:lnTo>
                <a:cubicBezTo>
                  <a:pt x="4688564" y="0"/>
                  <a:pt x="4865518" y="176996"/>
                  <a:pt x="4865518" y="393878"/>
                </a:cubicBezTo>
                <a:lnTo>
                  <a:pt x="4865518"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pic>
        <p:nvPicPr>
          <p:cNvPr id="116" name="Picture 115">
            <a:extLst>
              <a:ext uri="{FF2B5EF4-FFF2-40B4-BE49-F238E27FC236}">
                <a16:creationId xmlns:a16="http://schemas.microsoft.com/office/drawing/2014/main" id="{CB2F1FC1-2B37-38B8-18DE-201527B00BC9}"/>
              </a:ext>
            </a:extLst>
          </p:cNvPr>
          <p:cNvPicPr>
            <a:picLocks noChangeAspect="1"/>
          </p:cNvPicPr>
          <p:nvPr userDrawn="1"/>
        </p:nvPicPr>
        <p:blipFill rotWithShape="1">
          <a:blip r:embed="rId3"/>
          <a:srcRect l="52584" t="30583" r="10722" b="33364"/>
          <a:stretch/>
        </p:blipFill>
        <p:spPr>
          <a:xfrm>
            <a:off x="941978" y="1626726"/>
            <a:ext cx="2996920" cy="2944648"/>
          </a:xfrm>
          <a:prstGeom prst="rect">
            <a:avLst/>
          </a:prstGeom>
        </p:spPr>
      </p:pic>
      <p:sp>
        <p:nvSpPr>
          <p:cNvPr id="119" name="Text Placeholder 23">
            <a:extLst>
              <a:ext uri="{FF2B5EF4-FFF2-40B4-BE49-F238E27FC236}">
                <a16:creationId xmlns:a16="http://schemas.microsoft.com/office/drawing/2014/main" id="{1F295F5E-FC93-F40B-AE42-0D4441EEE694}"/>
              </a:ext>
            </a:extLst>
          </p:cNvPr>
          <p:cNvSpPr>
            <a:spLocks noGrp="1"/>
          </p:cNvSpPr>
          <p:nvPr>
            <p:ph type="body" sz="quarter" idx="27" hasCustomPrompt="1"/>
          </p:nvPr>
        </p:nvSpPr>
        <p:spPr>
          <a:xfrm>
            <a:off x="598505" y="5197523"/>
            <a:ext cx="5041923"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854186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3995303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241554"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890218" y="53087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890219" y="102958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145683" y="70160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32086" y="405771"/>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32085" y="168425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47584" y="207221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890217" y="2454004"/>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890218" y="2952717"/>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145682" y="2624737"/>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32085" y="2328904"/>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32084" y="3607391"/>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47583" y="3995346"/>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05715" y="431780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05716" y="481651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161180" y="448853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47583" y="4192701"/>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47582" y="547118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63081" y="585914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998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096001" y="1452564"/>
            <a:ext cx="6096000" cy="4255968"/>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694795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DAE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1900594"/>
            <a:ext cx="10595237" cy="399502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9" name="Text Box 5">
            <a:extLst>
              <a:ext uri="{FF2B5EF4-FFF2-40B4-BE49-F238E27FC236}">
                <a16:creationId xmlns:a16="http://schemas.microsoft.com/office/drawing/2014/main" id="{5CD5CEA4-6EC1-2A2C-ECAF-E26CB0218E99}"/>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11" name="Straight Connector 10">
            <a:extLst>
              <a:ext uri="{FF2B5EF4-FFF2-40B4-BE49-F238E27FC236}">
                <a16:creationId xmlns:a16="http://schemas.microsoft.com/office/drawing/2014/main" id="{943D6864-F498-E81F-FAAF-19E6B54B1A33}"/>
              </a:ext>
            </a:extLst>
          </p:cNvPr>
          <p:cNvCxnSpPr>
            <a:cxnSpLocks/>
            <a:endCxn id="9"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DC71FC4-7280-0842-0A96-0BDA2ADBEE2C}"/>
              </a:ext>
            </a:extLst>
          </p:cNvPr>
          <p:cNvPicPr>
            <a:picLocks noChangeAspect="1"/>
          </p:cNvPicPr>
          <p:nvPr userDrawn="1"/>
        </p:nvPicPr>
        <p:blipFill rotWithShape="1">
          <a:blip r:embed="rId2"/>
          <a:srcRect l="62665" t="45652" r="17120" b="41908"/>
          <a:stretch/>
        </p:blipFill>
        <p:spPr>
          <a:xfrm>
            <a:off x="10427999" y="6099654"/>
            <a:ext cx="600505" cy="369541"/>
          </a:xfrm>
          <a:prstGeom prst="rect">
            <a:avLst/>
          </a:prstGeom>
        </p:spPr>
      </p:pic>
      <p:sp>
        <p:nvSpPr>
          <p:cNvPr id="18" name="Freeform 17">
            <a:extLst>
              <a:ext uri="{FF2B5EF4-FFF2-40B4-BE49-F238E27FC236}">
                <a16:creationId xmlns:a16="http://schemas.microsoft.com/office/drawing/2014/main" id="{2E79D936-C34F-0B35-FC2D-3401064E92D2}"/>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31483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711240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AE0D2"/>
          </a:solidFill>
          <a:ln w="24491"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pic>
        <p:nvPicPr>
          <p:cNvPr id="44" name="Picture 43">
            <a:extLst>
              <a:ext uri="{FF2B5EF4-FFF2-40B4-BE49-F238E27FC236}">
                <a16:creationId xmlns:a16="http://schemas.microsoft.com/office/drawing/2014/main" id="{AB8B6C1E-4A8E-6298-C7AB-20B9FB1E66E9}"/>
              </a:ext>
            </a:extLst>
          </p:cNvPr>
          <p:cNvPicPr>
            <a:picLocks noChangeAspect="1"/>
          </p:cNvPicPr>
          <p:nvPr userDrawn="1"/>
        </p:nvPicPr>
        <p:blipFill rotWithShape="1">
          <a:blip r:embed="rId2"/>
          <a:srcRect l="52584" t="30583" r="10722" b="33364"/>
          <a:stretch/>
        </p:blipFill>
        <p:spPr>
          <a:xfrm>
            <a:off x="292977" y="3429000"/>
            <a:ext cx="2996920" cy="2944648"/>
          </a:xfrm>
          <a:prstGeom prst="rect">
            <a:avLst/>
          </a:prstGeom>
        </p:spPr>
      </p:pic>
    </p:spTree>
    <p:extLst>
      <p:ext uri="{BB962C8B-B14F-4D97-AF65-F5344CB8AC3E}">
        <p14:creationId xmlns:p14="http://schemas.microsoft.com/office/powerpoint/2010/main" val="2095879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028507"/>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201447"/>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26589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013" y="130886"/>
            <a:ext cx="3821987" cy="5978288"/>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9119231" y="1080299"/>
            <a:ext cx="2281593" cy="4048579"/>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458173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41" name="Freeform 140">
            <a:extLst>
              <a:ext uri="{FF2B5EF4-FFF2-40B4-BE49-F238E27FC236}">
                <a16:creationId xmlns:a16="http://schemas.microsoft.com/office/drawing/2014/main" id="{2EBA44FF-91D5-9C66-972E-47D379BB3EC5}"/>
              </a:ext>
            </a:extLst>
          </p:cNvPr>
          <p:cNvSpPr/>
          <p:nvPr userDrawn="1"/>
        </p:nvSpPr>
        <p:spPr>
          <a:xfrm>
            <a:off x="3929244" y="485453"/>
            <a:ext cx="8011997" cy="5260027"/>
          </a:xfrm>
          <a:custGeom>
            <a:avLst/>
            <a:gdLst>
              <a:gd name="connsiteX0" fmla="*/ 0 w 8011997"/>
              <a:gd name="connsiteY0" fmla="*/ 0 h 5260027"/>
              <a:gd name="connsiteX1" fmla="*/ 5470419 w 8011997"/>
              <a:gd name="connsiteY1" fmla="*/ 0 h 5260027"/>
              <a:gd name="connsiteX2" fmla="*/ 5494683 w 8011997"/>
              <a:gd name="connsiteY2" fmla="*/ 1082 h 5260027"/>
              <a:gd name="connsiteX3" fmla="*/ 6860542 w 8011997"/>
              <a:gd name="connsiteY3" fmla="*/ 1082 h 5260027"/>
              <a:gd name="connsiteX4" fmla="*/ 8011997 w 8011997"/>
              <a:gd name="connsiteY4" fmla="*/ 1019288 h 5260027"/>
              <a:gd name="connsiteX5" fmla="*/ 8011997 w 8011997"/>
              <a:gd name="connsiteY5" fmla="*/ 5260027 h 5260027"/>
              <a:gd name="connsiteX6" fmla="*/ 3080946 w 8011997"/>
              <a:gd name="connsiteY6" fmla="*/ 5260027 h 5260027"/>
              <a:gd name="connsiteX7" fmla="*/ 3056743 w 8011997"/>
              <a:gd name="connsiteY7" fmla="*/ 5258945 h 5260027"/>
              <a:gd name="connsiteX8" fmla="*/ 1690823 w 8011997"/>
              <a:gd name="connsiteY8" fmla="*/ 5258945 h 5260027"/>
              <a:gd name="connsiteX9" fmla="*/ 0 w 8011997"/>
              <a:gd name="connsiteY9" fmla="*/ 3763790 h 526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997" h="526002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228000" y="2178786"/>
            <a:ext cx="8964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262757" y="3684778"/>
            <a:ext cx="3195486" cy="731140"/>
          </a:xfrm>
          <a:prstGeom prst="rect">
            <a:avLst/>
          </a:prstGeom>
        </p:spPr>
        <p:txBody>
          <a:bodyPr anchor="ctr">
            <a:normAutofit/>
          </a:bodyPr>
          <a:lstStyle>
            <a:lvl1pPr marL="0" indent="0" algn="r">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262757" y="2875202"/>
            <a:ext cx="3195485" cy="837258"/>
          </a:xfrm>
          <a:prstGeom prst="rect">
            <a:avLst/>
          </a:prstGeom>
        </p:spPr>
        <p:txBody>
          <a:bodyPr anchor="ctr">
            <a:normAutofit/>
          </a:bodyPr>
          <a:lstStyle>
            <a:lvl1pPr marL="0" indent="0" algn="ctr">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456007" y="5907510"/>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37" name="Picture 136">
            <a:extLst>
              <a:ext uri="{FF2B5EF4-FFF2-40B4-BE49-F238E27FC236}">
                <a16:creationId xmlns:a16="http://schemas.microsoft.com/office/drawing/2014/main" id="{157F5430-83EA-A52A-8825-6D8CF03D3F17}"/>
              </a:ext>
            </a:extLst>
          </p:cNvPr>
          <p:cNvPicPr>
            <a:picLocks noChangeAspect="1"/>
          </p:cNvPicPr>
          <p:nvPr userDrawn="1"/>
        </p:nvPicPr>
        <p:blipFill rotWithShape="1">
          <a:blip r:embed="rId3"/>
          <a:srcRect l="52584" t="30583" r="10722" b="33364"/>
          <a:stretch/>
        </p:blipFill>
        <p:spPr>
          <a:xfrm>
            <a:off x="472216" y="485453"/>
            <a:ext cx="2996920" cy="2944648"/>
          </a:xfrm>
          <a:prstGeom prst="rect">
            <a:avLst/>
          </a:prstGeom>
        </p:spPr>
      </p:pic>
      <p:sp>
        <p:nvSpPr>
          <p:cNvPr id="144" name="Freeform 143">
            <a:extLst>
              <a:ext uri="{FF2B5EF4-FFF2-40B4-BE49-F238E27FC236}">
                <a16:creationId xmlns:a16="http://schemas.microsoft.com/office/drawing/2014/main" id="{DF9027E3-349A-F107-EB73-B10BB0BC99E7}"/>
              </a:ext>
            </a:extLst>
          </p:cNvPr>
          <p:cNvSpPr/>
          <p:nvPr userDrawn="1"/>
        </p:nvSpPr>
        <p:spPr>
          <a:xfrm>
            <a:off x="-74645" y="5349180"/>
            <a:ext cx="6101044" cy="727928"/>
          </a:xfrm>
          <a:custGeom>
            <a:avLst/>
            <a:gdLst>
              <a:gd name="connsiteX0" fmla="*/ 0 w 6101044"/>
              <a:gd name="connsiteY0" fmla="*/ 0 h 727928"/>
              <a:gd name="connsiteX1" fmla="*/ 1235526 w 6101044"/>
              <a:gd name="connsiteY1" fmla="*/ 0 h 727928"/>
              <a:gd name="connsiteX2" fmla="*/ 4471731 w 6101044"/>
              <a:gd name="connsiteY2" fmla="*/ 0 h 727928"/>
              <a:gd name="connsiteX3" fmla="*/ 5707257 w 6101044"/>
              <a:gd name="connsiteY3" fmla="*/ 0 h 727928"/>
              <a:gd name="connsiteX4" fmla="*/ 6101044 w 6101044"/>
              <a:gd name="connsiteY4" fmla="*/ 393878 h 727928"/>
              <a:gd name="connsiteX5" fmla="*/ 6101044 w 6101044"/>
              <a:gd name="connsiteY5" fmla="*/ 727928 h 727928"/>
              <a:gd name="connsiteX6" fmla="*/ 4865518 w 6101044"/>
              <a:gd name="connsiteY6" fmla="*/ 727928 h 727928"/>
              <a:gd name="connsiteX7" fmla="*/ 1235526 w 6101044"/>
              <a:gd name="connsiteY7" fmla="*/ 727928 h 727928"/>
              <a:gd name="connsiteX8" fmla="*/ 0 w 6101044"/>
              <a:gd name="connsiteY8" fmla="*/ 727928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044" h="727928">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45" name="Text Placeholder 23">
            <a:extLst>
              <a:ext uri="{FF2B5EF4-FFF2-40B4-BE49-F238E27FC236}">
                <a16:creationId xmlns:a16="http://schemas.microsoft.com/office/drawing/2014/main" id="{E1A45750-3D1A-AB46-DB44-8DDC0F9D8161}"/>
              </a:ext>
            </a:extLst>
          </p:cNvPr>
          <p:cNvSpPr>
            <a:spLocks noGrp="1"/>
          </p:cNvSpPr>
          <p:nvPr>
            <p:ph type="body" sz="quarter" idx="28" hasCustomPrompt="1"/>
          </p:nvPr>
        </p:nvSpPr>
        <p:spPr>
          <a:xfrm>
            <a:off x="700266" y="5330420"/>
            <a:ext cx="6101044"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4092399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21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0D6C5"/>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7BC3113-E3C6-5349-8D68-5760D4A8C23B}"/>
              </a:ext>
            </a:extLst>
          </p:cNvPr>
          <p:cNvSpPr/>
          <p:nvPr userDrawn="1"/>
        </p:nvSpPr>
        <p:spPr>
          <a:xfrm>
            <a:off x="938261" y="6028066"/>
            <a:ext cx="5784878" cy="59982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51262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986088"/>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274712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155435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241554"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890218" y="53087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890219" y="102958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145683" y="70160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32086" y="405771"/>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32085" y="168425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47584" y="207221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890217" y="2454004"/>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890218" y="2952717"/>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145682" y="2624737"/>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32085" y="2328904"/>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32084" y="3607391"/>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47583" y="3995346"/>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05715" y="431780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05716" y="481651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161180" y="448853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47583" y="4192701"/>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47582" y="547118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63081" y="585914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96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096001" y="1452564"/>
            <a:ext cx="6096000" cy="4255968"/>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51243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DAE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1900594"/>
            <a:ext cx="10595237" cy="399502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9" name="Text Box 5">
            <a:extLst>
              <a:ext uri="{FF2B5EF4-FFF2-40B4-BE49-F238E27FC236}">
                <a16:creationId xmlns:a16="http://schemas.microsoft.com/office/drawing/2014/main" id="{5CD5CEA4-6EC1-2A2C-ECAF-E26CB0218E99}"/>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11" name="Straight Connector 10">
            <a:extLst>
              <a:ext uri="{FF2B5EF4-FFF2-40B4-BE49-F238E27FC236}">
                <a16:creationId xmlns:a16="http://schemas.microsoft.com/office/drawing/2014/main" id="{943D6864-F498-E81F-FAAF-19E6B54B1A33}"/>
              </a:ext>
            </a:extLst>
          </p:cNvPr>
          <p:cNvCxnSpPr>
            <a:cxnSpLocks/>
            <a:endCxn id="9"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DC71FC4-7280-0842-0A96-0BDA2ADBEE2C}"/>
              </a:ext>
            </a:extLst>
          </p:cNvPr>
          <p:cNvPicPr>
            <a:picLocks noChangeAspect="1"/>
          </p:cNvPicPr>
          <p:nvPr userDrawn="1"/>
        </p:nvPicPr>
        <p:blipFill rotWithShape="1">
          <a:blip r:embed="rId2"/>
          <a:srcRect l="62665" t="45652" r="17120" b="41908"/>
          <a:stretch/>
        </p:blipFill>
        <p:spPr>
          <a:xfrm>
            <a:off x="10427999" y="6099654"/>
            <a:ext cx="600505" cy="369541"/>
          </a:xfrm>
          <a:prstGeom prst="rect">
            <a:avLst/>
          </a:prstGeom>
        </p:spPr>
      </p:pic>
      <p:sp>
        <p:nvSpPr>
          <p:cNvPr id="18" name="Freeform 17">
            <a:extLst>
              <a:ext uri="{FF2B5EF4-FFF2-40B4-BE49-F238E27FC236}">
                <a16:creationId xmlns:a16="http://schemas.microsoft.com/office/drawing/2014/main" id="{2E79D936-C34F-0B35-FC2D-3401064E92D2}"/>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25556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38731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C13CAD-A75C-0B4F-036E-26454C5BC2E8}"/>
              </a:ext>
            </a:extLst>
          </p:cNvPr>
          <p:cNvPicPr>
            <a:picLocks noChangeAspect="1"/>
          </p:cNvPicPr>
          <p:nvPr userDrawn="1"/>
        </p:nvPicPr>
        <p:blipFill rotWithShape="1">
          <a:blip r:embed="rId17"/>
          <a:srcRect l="62665" t="45652" r="17120" b="41908"/>
          <a:stretch/>
        </p:blipFill>
        <p:spPr>
          <a:xfrm>
            <a:off x="10427999" y="6099654"/>
            <a:ext cx="600505" cy="369541"/>
          </a:xfrm>
          <a:prstGeom prst="rect">
            <a:avLst/>
          </a:prstGeom>
        </p:spPr>
      </p:pic>
    </p:spTree>
    <p:extLst>
      <p:ext uri="{BB962C8B-B14F-4D97-AF65-F5344CB8AC3E}">
        <p14:creationId xmlns:p14="http://schemas.microsoft.com/office/powerpoint/2010/main" val="4185289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9" r:id="rId14"/>
    <p:sldLayoutId id="21474836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C13CAD-A75C-0B4F-036E-26454C5BC2E8}"/>
              </a:ext>
            </a:extLst>
          </p:cNvPr>
          <p:cNvPicPr>
            <a:picLocks noChangeAspect="1"/>
          </p:cNvPicPr>
          <p:nvPr userDrawn="1"/>
        </p:nvPicPr>
        <p:blipFill rotWithShape="1">
          <a:blip r:embed="rId16"/>
          <a:srcRect l="62665" t="45652" r="17120" b="41908"/>
          <a:stretch/>
        </p:blipFill>
        <p:spPr>
          <a:xfrm>
            <a:off x="10427999" y="6099654"/>
            <a:ext cx="600505" cy="369541"/>
          </a:xfrm>
          <a:prstGeom prst="rect">
            <a:avLst/>
          </a:prstGeom>
        </p:spPr>
      </p:pic>
    </p:spTree>
    <p:extLst>
      <p:ext uri="{BB962C8B-B14F-4D97-AF65-F5344CB8AC3E}">
        <p14:creationId xmlns:p14="http://schemas.microsoft.com/office/powerpoint/2010/main" val="136744833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9.png"/><Relationship Id="rId7" Type="http://schemas.openxmlformats.org/officeDocument/2006/relationships/diagramColors" Target="../diagrams/colors11.xml"/><Relationship Id="rId2" Type="http://schemas.openxmlformats.org/officeDocument/2006/relationships/notesSlide" Target="../notesSlides/notesSlide80.xml"/><Relationship Id="rId1" Type="http://schemas.openxmlformats.org/officeDocument/2006/relationships/slideLayout" Target="../slideLayouts/slideLayout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0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9.png"/><Relationship Id="rId7" Type="http://schemas.openxmlformats.org/officeDocument/2006/relationships/diagramColors" Target="../diagrams/colors12.xml"/><Relationship Id="rId2" Type="http://schemas.openxmlformats.org/officeDocument/2006/relationships/notesSlide" Target="../notesSlides/notesSlide81.xml"/><Relationship Id="rId1" Type="http://schemas.openxmlformats.org/officeDocument/2006/relationships/slideLayout" Target="../slideLayouts/slideLayout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0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3" Type="http://schemas.microsoft.com/office/2018/10/relationships/comments" Target="../comments/modernComment_1270_E3955D99.xml"/><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forbes.com/sites/gilpress/2014/09/03/12-big-data-definitions-whats-yours/#79b0a05813ae" TargetMode="Externa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bcg.com/capabilities/big-data-advanced-analytics/transforming-business-models.aspx" TargetMode="External"/><Relationship Id="rId2" Type="http://schemas.openxmlformats.org/officeDocument/2006/relationships/notesSlide" Target="../notesSlides/notesSlide94.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youtube.com/watch?v=Pdycz6jJ0Vk" TargetMode="External"/></Relationships>
</file>

<file path=ppt/slides/_rels/slide1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45.png"/><Relationship Id="rId1" Type="http://schemas.openxmlformats.org/officeDocument/2006/relationships/slideLayout" Target="../slideLayouts/slideLayout15.xml"/><Relationship Id="rId6" Type="http://schemas.openxmlformats.org/officeDocument/2006/relationships/image" Target="../media/image47.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image" Target="../media/image59.svg"/></Relationships>
</file>

<file path=ppt/slides/_rels/slide1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microsoft.com/office/2018/10/relationships/comments" Target="../comments/modernComment_1210_2A9C721.xml"/><Relationship Id="rId5" Type="http://schemas.openxmlformats.org/officeDocument/2006/relationships/image" Target="../media/image10.png"/><Relationship Id="rId4" Type="http://schemas.openxmlformats.org/officeDocument/2006/relationships/hyperlink" Target="https://ori.hhs.gov/education/products/n_illinois_u/datamanagement/dctopic.html" TargetMode="External"/></Relationships>
</file>

<file path=ppt/slides/_rels/slide1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3" Type="http://schemas.openxmlformats.org/officeDocument/2006/relationships/hyperlink" Target="https://www.fundera.com/blog/blockchain-explained" TargetMode="External"/><Relationship Id="rId2" Type="http://schemas.openxmlformats.org/officeDocument/2006/relationships/notesSlide" Target="../notesSlides/notesSlide100.xml"/><Relationship Id="rId1" Type="http://schemas.openxmlformats.org/officeDocument/2006/relationships/slideLayout" Target="../slideLayouts/slideLayout15.xml"/><Relationship Id="rId4" Type="http://schemas.microsoft.com/office/2018/10/relationships/comments" Target="../comments/modernComment_1280_2A7C6F59.xml"/></Relationships>
</file>

<file path=ppt/slides/_rels/slide125.xml.rels><?xml version="1.0" encoding="UTF-8" standalone="yes"?>
<Relationships xmlns="http://schemas.openxmlformats.org/package/2006/relationships"><Relationship Id="rId3" Type="http://schemas.openxmlformats.org/officeDocument/2006/relationships/hyperlink" Target="https://www.vts.com/" TargetMode="External"/><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3" Type="http://schemas.openxmlformats.org/officeDocument/2006/relationships/hyperlink" Target="https://www.vts.com/" TargetMode="External"/><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3.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4.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2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5.png"/><Relationship Id="rId7" Type="http://schemas.openxmlformats.org/officeDocument/2006/relationships/diagramColors" Target="../diagrams/colors15.xml"/><Relationship Id="rId2" Type="http://schemas.openxmlformats.org/officeDocument/2006/relationships/notesSlide" Target="../notesSlides/notesSlide107.xml"/><Relationship Id="rId1" Type="http://schemas.openxmlformats.org/officeDocument/2006/relationships/slideLayout" Target="../slideLayouts/slideLayout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3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5.png"/><Relationship Id="rId7" Type="http://schemas.openxmlformats.org/officeDocument/2006/relationships/diagramColors" Target="../diagrams/colors16.xml"/><Relationship Id="rId2" Type="http://schemas.openxmlformats.org/officeDocument/2006/relationships/notesSlide" Target="../notesSlides/notesSlide108.xml"/><Relationship Id="rId1" Type="http://schemas.openxmlformats.org/officeDocument/2006/relationships/slideLayout" Target="../slideLayouts/slideLayout8.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8.xml"/><Relationship Id="rId1" Type="http://schemas.openxmlformats.org/officeDocument/2006/relationships/video" Target="https://www.youtube.com/embed/QphJEO9ZX6s?feature=oembed" TargetMode="External"/><Relationship Id="rId6" Type="http://schemas.openxmlformats.org/officeDocument/2006/relationships/hyperlink" Target="https://www.youtube.com/watch?v=QphJEO9ZX6s&amp;feature=emb_logo" TargetMode="External"/><Relationship Id="rId5" Type="http://schemas.openxmlformats.org/officeDocument/2006/relationships/image" Target="../media/image51.jpeg"/><Relationship Id="rId4" Type="http://schemas.openxmlformats.org/officeDocument/2006/relationships/image" Target="../media/image15.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1.xml"/><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3" Type="http://schemas.openxmlformats.org/officeDocument/2006/relationships/hyperlink" Target="https://www.forbes.com/sites/gilpress/2014/09/03/12-big-data-definitions-whats-yours/#79b0a05813ae" TargetMode="External"/><Relationship Id="rId2" Type="http://schemas.openxmlformats.org/officeDocument/2006/relationships/notesSlide" Target="../notesSlides/notesSlide114.xml"/><Relationship Id="rId1" Type="http://schemas.openxmlformats.org/officeDocument/2006/relationships/slideLayout" Target="../slideLayouts/slideLayout8.xml"/><Relationship Id="rId6" Type="http://schemas.openxmlformats.org/officeDocument/2006/relationships/hyperlink" Target="https://securitytrails.com/blog/top-10-common-network-security-threats-explained" TargetMode="External"/><Relationship Id="rId5" Type="http://schemas.openxmlformats.org/officeDocument/2006/relationships/hyperlink" Target="https://www.europeanfiles.eu/industry/education-as-a-tool-against-cybercrime" TargetMode="External"/><Relationship Id="rId4" Type="http://schemas.openxmlformats.org/officeDocument/2006/relationships/hyperlink" Target="https://ori.hhs.gov/education/products/n_illinois_u/datamanagement/dctopic.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3" Type="http://schemas.openxmlformats.org/officeDocument/2006/relationships/hyperlink" Target="https://teachprivacy.com/10-reasons-privacy-matters/" TargetMode="External"/><Relationship Id="rId2" Type="http://schemas.openxmlformats.org/officeDocument/2006/relationships/notesSlide" Target="../notesSlides/notesSlide115.xml"/><Relationship Id="rId1" Type="http://schemas.openxmlformats.org/officeDocument/2006/relationships/slideLayout" Target="../slideLayouts/slideLayout8.xml"/><Relationship Id="rId6" Type="http://schemas.openxmlformats.org/officeDocument/2006/relationships/hyperlink" Target="https://web.stanford.edu/class/msande238/projects/2014/GainIT.pdf" TargetMode="External"/><Relationship Id="rId5" Type="http://schemas.openxmlformats.org/officeDocument/2006/relationships/hyperlink" Target="https://theodi.org/article/data-ethics-canvas/" TargetMode="External"/><Relationship Id="rId4" Type="http://schemas.openxmlformats.org/officeDocument/2006/relationships/hyperlink" Target="https://www.bpe.co.uk/services/need/data-protection-the-gdpr/brilliantly-simple-guide-to-the-gdpr/explaining-what-is-meant-by-consent/"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www.researchgate.net/publication/269500452_The_Information_Artifact_in_IT_Governance_Toward_a_Theory_of_Information_Governance" TargetMode="External"/><Relationship Id="rId2" Type="http://schemas.openxmlformats.org/officeDocument/2006/relationships/notesSlide" Target="../notesSlides/notesSlide116.xml"/><Relationship Id="rId1" Type="http://schemas.openxmlformats.org/officeDocument/2006/relationships/slideLayout" Target="../slideLayouts/slideLayout8.xml"/><Relationship Id="rId5" Type="http://schemas.openxmlformats.org/officeDocument/2006/relationships/hyperlink" Target="https://www.dataprotection.ie/en/organisations/know-your-obligations/data-protection-impact-assessments" TargetMode="External"/><Relationship Id="rId4" Type="http://schemas.openxmlformats.org/officeDocument/2006/relationships/hyperlink" Target="https://www.theguardian.com/books/2019/oct/04/shoshana-zuboff-surveillance-capitalism-assault-human-automomy-digital-privacy"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s://www.youtube.com/watch?v=2GrXTLe9ztA" TargetMode="External"/><Relationship Id="rId2" Type="http://schemas.openxmlformats.org/officeDocument/2006/relationships/notesSlide" Target="../notesSlides/notesSlide117.xml"/><Relationship Id="rId1" Type="http://schemas.openxmlformats.org/officeDocument/2006/relationships/slideLayout" Target="../slideLayouts/slideLayout8.xml"/><Relationship Id="rId5" Type="http://schemas.openxmlformats.org/officeDocument/2006/relationships/hyperlink" Target="https://www.youtube.com/watch?v=Pdycz6jJ0Vk" TargetMode="External"/><Relationship Id="rId4" Type="http://schemas.openxmlformats.org/officeDocument/2006/relationships/hyperlink" Target="https://www.informationweek.com/software/enterprise-applications/bigdata-6-real-life-business-cases/d/d-id/1320590?image_number=2&amp;piddl_msgorder=asc"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www.fundera.com/blog/blockchain-explained" TargetMode="External"/><Relationship Id="rId2" Type="http://schemas.openxmlformats.org/officeDocument/2006/relationships/notesSlide" Target="../notesSlides/notesSlide118.xml"/><Relationship Id="rId1" Type="http://schemas.openxmlformats.org/officeDocument/2006/relationships/slideLayout" Target="../slideLayouts/slideLayout8.xml"/><Relationship Id="rId5" Type="http://schemas.openxmlformats.org/officeDocument/2006/relationships/hyperlink" Target="https://www.youtube.com/watch?v=QphJEO9ZX6s&amp;feature=emb_logo" TargetMode="External"/><Relationship Id="rId4" Type="http://schemas.openxmlformats.org/officeDocument/2006/relationships/hyperlink" Target="https://www.vts.com/"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s://www.youtube.com/watch?v=hZLBcHYrIU4" TargetMode="External"/><Relationship Id="rId2" Type="http://schemas.openxmlformats.org/officeDocument/2006/relationships/notesSlide" Target="../notesSlides/notesSlide119.xml"/><Relationship Id="rId1" Type="http://schemas.openxmlformats.org/officeDocument/2006/relationships/slideLayout" Target="../slideLayouts/slideLayout8.xml"/><Relationship Id="rId4" Type="http://schemas.openxmlformats.org/officeDocument/2006/relationships/hyperlink" Target="https://www.ted.com/talks/vidas_raudonis_why_we_should_not_be_afraid_of_industrial_revolution" TargetMode="Externa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hyperlink" Target="https://www.nesta.org.uk/report/skills-of-the-datavores-talent-and-the-data-revolutio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microsoft.com/office/2018/10/relationships/comments" Target="../comments/modernComment_1222_785F49FC.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8" Type="http://schemas.microsoft.com/office/2018/10/relationships/comments" Target="../comments/modernComment_1224_A2F05CEB.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9.png"/><Relationship Id="rId7" Type="http://schemas.openxmlformats.org/officeDocument/2006/relationships/diagramQuickStyle" Target="../diagrams/quickStyle4.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0.png"/><Relationship Id="rId9" Type="http://schemas.microsoft.com/office/2007/relationships/diagramDrawing" Target="../diagrams/drawing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microsoft.com/office/2018/10/relationships/comments" Target="../comments/modernComment_122B_EE1A046B.xml"/><Relationship Id="rId3" Type="http://schemas.openxmlformats.org/officeDocument/2006/relationships/image" Target="../media/image20.jpg"/><Relationship Id="rId7" Type="http://schemas.openxmlformats.org/officeDocument/2006/relationships/image" Target="../media/image22.jpg"/><Relationship Id="rId2" Type="http://schemas.openxmlformats.org/officeDocument/2006/relationships/hyperlink" Target="https://www.thelearningnuggets.com/getfile.php/5023494.1192.wlwmmijlk7titl/Google+Workspace+Page+-+Future+of+Work+Here+Today+.mp4" TargetMode="External"/><Relationship Id="rId1" Type="http://schemas.openxmlformats.org/officeDocument/2006/relationships/slideLayout" Target="../slideLayouts/slideLayout15.xml"/><Relationship Id="rId6" Type="http://schemas.openxmlformats.org/officeDocument/2006/relationships/hyperlink" Target="https://www.thelearningnuggets.com/getfile.php/5023495.1192.jmjl77a7auzkip/Google+Workspace+Competitive+Cost+Saings+.mp4" TargetMode="External"/><Relationship Id="rId5" Type="http://schemas.openxmlformats.org/officeDocument/2006/relationships/image" Target="../media/image21.jpg"/><Relationship Id="rId4" Type="http://schemas.openxmlformats.org/officeDocument/2006/relationships/hyperlink" Target="https://www.thelearningnuggets.com/getfile.php/5023496.1192.tk7qquitskjmiq/Google+Workspace+Customer+Stories.mp4"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Source:%20Own%20elaboration"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youtube.com/watch?v=hZLBcHYrIU4"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8" Type="http://schemas.openxmlformats.org/officeDocument/2006/relationships/hyperlink" Target="https://www.europeanfiles.eu/industry/education-as-a-tool-against-cybercrime"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2" Type="http://schemas.openxmlformats.org/officeDocument/2006/relationships/hyperlink" Target="https://securitytrails.com/blog/top-10-common-network-security-threats-explained" TargetMode="Externa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6.svg"/><Relationship Id="rId4" Type="http://schemas.openxmlformats.org/officeDocument/2006/relationships/image" Target="../media/image32.png"/><Relationship Id="rId9" Type="http://schemas.openxmlformats.org/officeDocument/2006/relationships/image" Target="../media/image40.svg"/></Relationships>
</file>

<file path=ppt/slides/_rels/slide56.xml.rels><?xml version="1.0" encoding="UTF-8" standalone="yes"?>
<Relationships xmlns="http://schemas.openxmlformats.org/package/2006/relationships"><Relationship Id="rId3" Type="http://schemas.openxmlformats.org/officeDocument/2006/relationships/hyperlink" Target="https://teachprivacy.com/10-reasons-privacy-matters/"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42.sv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9.png"/><Relationship Id="rId7" Type="http://schemas.openxmlformats.org/officeDocument/2006/relationships/diagramQuickStyle" Target="../diagrams/quickStyle7.xml"/><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0.png"/><Relationship Id="rId9" Type="http://schemas.microsoft.com/office/2007/relationships/diagramDrawing" Target="../diagrams/drawing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hyperlink" Target="https://www.bpe.co.uk/services/need/data-protection-the-gdpr/brilliantly-simple-guide-to-the-gdpr/explaining-what-is-meant-by-consent/" TargetMode="External"/><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s://theodi.org/article/data-ethics-canvas/" TargetMode="External"/><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9.png"/><Relationship Id="rId7" Type="http://schemas.openxmlformats.org/officeDocument/2006/relationships/diagramQuickStyle" Target="../diagrams/quickStyle8.xml"/><Relationship Id="rId2" Type="http://schemas.openxmlformats.org/officeDocument/2006/relationships/notesSlide" Target="../notesSlides/notesSlide49.xml"/><Relationship Id="rId1" Type="http://schemas.openxmlformats.org/officeDocument/2006/relationships/slideLayout" Target="../slideLayouts/slideLayout8.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hyperlink" Target="https://web.stanford.edu/class/msande238/projects/2014/GainIT.pdf" TargetMode="External"/><Relationship Id="rId4" Type="http://schemas.openxmlformats.org/officeDocument/2006/relationships/image" Target="../media/image10.png"/><Relationship Id="rId9" Type="http://schemas.microsoft.com/office/2007/relationships/diagramDrawing" Target="../diagrams/drawing8.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1.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8.xml"/><Relationship Id="rId4" Type="http://schemas.openxmlformats.org/officeDocument/2006/relationships/hyperlink" Target="https://www.theguardian.com/books/2019/oct/04/shoshana-zuboff-surveillance-capitalism-assault-human-automomy-digital-privacy"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5.png"/><Relationship Id="rId7" Type="http://schemas.openxmlformats.org/officeDocument/2006/relationships/diagramColors" Target="../diagrams/colors10.xml"/><Relationship Id="rId2" Type="http://schemas.openxmlformats.org/officeDocument/2006/relationships/notesSlide" Target="../notesSlides/notesSlide63.xml"/><Relationship Id="rId1" Type="http://schemas.openxmlformats.org/officeDocument/2006/relationships/slideLayout" Target="../slideLayouts/slideLayout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hyperlink" Target="https://www.dataprotection.ie/en/organisations/know-your-obligations/data-protection-impact-assessments"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8.xml"/><Relationship Id="rId4" Type="http://schemas.openxmlformats.org/officeDocument/2006/relationships/hyperlink" Target="https://cyberleninka.org/article/n/696646.pdf"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 Id="rId5" Type="http://schemas.microsoft.com/office/2018/10/relationships/comments" Target="../comments/modernComment_125A_A9CDDF6D.xml"/><Relationship Id="rId4" Type="http://schemas.openxmlformats.org/officeDocument/2006/relationships/image" Target="../media/image42.png"/></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778478" y="1781932"/>
            <a:ext cx="6709474" cy="697353"/>
          </a:xfrm>
        </p:spPr>
        <p:txBody>
          <a:bodyPr/>
          <a:lstStyle/>
          <a:p>
            <a:r>
              <a:rPr lang="en-IE" b="0"/>
              <a:t>Skaitmeninis</a:t>
            </a:r>
            <a:r>
              <a:rPr lang="en-IE" b="0" dirty="0"/>
              <a:t> ir </a:t>
            </a:r>
            <a:r>
              <a:rPr lang="en-IE" b="0" dirty="0" err="1"/>
              <a:t>internetinis</a:t>
            </a:r>
            <a:r>
              <a:rPr lang="en-IE" b="0" dirty="0"/>
              <a:t> </a:t>
            </a:r>
            <a:r>
              <a:rPr lang="en-IE" b="0" dirty="0" err="1"/>
              <a:t>saugumas</a:t>
            </a:r>
            <a:endParaRPr lang="en-IE" b="0" dirty="0"/>
          </a:p>
        </p:txBody>
      </p:sp>
      <p:sp>
        <p:nvSpPr>
          <p:cNvPr id="2" name="Text Placeholder 1">
            <a:extLst>
              <a:ext uri="{FF2B5EF4-FFF2-40B4-BE49-F238E27FC236}">
                <a16:creationId xmlns:a16="http://schemas.microsoft.com/office/drawing/2014/main" id="{34F3A7B6-F37C-9AB5-FD36-8D288888F0BB}"/>
              </a:ext>
            </a:extLst>
          </p:cNvPr>
          <p:cNvSpPr>
            <a:spLocks noGrp="1"/>
          </p:cNvSpPr>
          <p:nvPr>
            <p:ph type="body" sz="quarter" idx="27"/>
          </p:nvPr>
        </p:nvSpPr>
        <p:spPr/>
        <p:txBody>
          <a:bodyPr/>
          <a:lstStyle/>
          <a:p>
            <a:r>
              <a:rPr lang="en-US" dirty="0" err="1"/>
              <a:t>www.</a:t>
            </a:r>
            <a:r>
              <a:rPr lang="en-US" sz="3600" b="1" dirty="0" err="1"/>
              <a:t>leaderseeds</a:t>
            </a:r>
            <a:r>
              <a:rPr lang="en-US" dirty="0" err="1"/>
              <a:t>.eu</a:t>
            </a:r>
            <a:endParaRPr lang="en-US" dirty="0"/>
          </a:p>
        </p:txBody>
      </p:sp>
      <p:sp>
        <p:nvSpPr>
          <p:cNvPr id="8" name="Text Placeholder 6">
            <a:extLst>
              <a:ext uri="{FF2B5EF4-FFF2-40B4-BE49-F238E27FC236}">
                <a16:creationId xmlns:a16="http://schemas.microsoft.com/office/drawing/2014/main" id="{2DF9FCBF-6297-4CA3-FCBF-E205AE639979}"/>
              </a:ext>
            </a:extLst>
          </p:cNvPr>
          <p:cNvSpPr txBox="1">
            <a:spLocks/>
          </p:cNvSpPr>
          <p:nvPr/>
        </p:nvSpPr>
        <p:spPr>
          <a:xfrm>
            <a:off x="6209299" y="3429000"/>
            <a:ext cx="5278651"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baseline="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0" dirty="0" err="1" smtClean="0"/>
              <a:t>Modulis</a:t>
            </a:r>
            <a:r>
              <a:rPr lang="en-IE" b="0" dirty="0" smtClean="0"/>
              <a:t> </a:t>
            </a:r>
            <a:r>
              <a:rPr lang="en-IE" b="0" dirty="0"/>
              <a:t>4</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4861249" y="2930184"/>
            <a:ext cx="6913984" cy="3066422"/>
          </a:xfrm>
        </p:spPr>
        <p:txBody>
          <a:bodyPr/>
          <a:lstStyle/>
          <a:p>
            <a:r>
              <a:rPr lang="lt-LT" dirty="0"/>
              <a:t>Duomenų galia, kodėl svarbūs duomenų įgūdžiai</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dirty="0"/>
              <a:t>Pirmaujantis vystyklų prekės ženklas paklausė: „Kokia yra svarbiausia sauskelnių savybė</a:t>
            </a:r>
            <a:r>
              <a:rPr lang="lt-LT" dirty="0" smtClean="0"/>
              <a:t>?</a:t>
            </a:r>
          </a:p>
          <a:p>
            <a:pPr marL="342900" indent="-342900">
              <a:buClr>
                <a:schemeClr val="accent2"/>
              </a:buClr>
              <a:buBlip>
                <a:blip r:embed="rId3"/>
              </a:buBlip>
            </a:pPr>
            <a:r>
              <a:rPr lang="lt-LT" dirty="0" smtClean="0"/>
              <a:t>Atsakymas</a:t>
            </a:r>
            <a:r>
              <a:rPr lang="lt-LT" dirty="0"/>
              <a:t>: </a:t>
            </a:r>
            <a:r>
              <a:rPr lang="lt-LT" dirty="0" err="1"/>
              <a:t>sugeriamumas</a:t>
            </a:r>
            <a:r>
              <a:rPr lang="lt-LT" dirty="0" smtClean="0"/>
              <a:t>.</a:t>
            </a:r>
          </a:p>
          <a:p>
            <a:pPr marL="342900" indent="-342900">
              <a:buClr>
                <a:schemeClr val="accent2"/>
              </a:buClr>
              <a:buBlip>
                <a:blip r:embed="rId3"/>
              </a:buBlip>
            </a:pPr>
            <a:r>
              <a:rPr lang="lt-LT" dirty="0" smtClean="0"/>
              <a:t>Taigi </a:t>
            </a:r>
            <a:r>
              <a:rPr lang="lt-LT" dirty="0"/>
              <a:t>įmonė reklamavo savo vystyklus su </a:t>
            </a:r>
            <a:r>
              <a:rPr lang="lt-LT" dirty="0" err="1"/>
              <a:t>sugeriamumo</a:t>
            </a:r>
            <a:r>
              <a:rPr lang="lt-LT" dirty="0"/>
              <a:t> žinute. Tačiau jų rinkos dalis sumažėjo</a:t>
            </a:r>
            <a:r>
              <a:rPr lang="lt-LT" dirty="0" smtClean="0"/>
              <a:t>.</a:t>
            </a:r>
          </a:p>
          <a:p>
            <a:pPr marL="342900" indent="-342900">
              <a:buClr>
                <a:schemeClr val="accent2"/>
              </a:buClr>
              <a:buBlip>
                <a:blip r:embed="rId3"/>
              </a:buBlip>
            </a:pPr>
            <a:r>
              <a:rPr lang="lt-LT" dirty="0" smtClean="0"/>
              <a:t>Kodėl</a:t>
            </a:r>
            <a:r>
              <a:rPr lang="lt-LT" dirty="0"/>
              <a:t>?</a:t>
            </a:r>
            <a:endParaRPr lang="en-GB" b="1" dirty="0">
              <a:solidFill>
                <a:schemeClr val="accent2"/>
              </a:solidFill>
            </a:endParaRPr>
          </a:p>
          <a:p>
            <a:pPr marL="0" indent="0">
              <a:buClr>
                <a:schemeClr val="accent2"/>
              </a:buClr>
            </a:pPr>
            <a:endParaRPr lang="en-GB" dirty="0"/>
          </a:p>
          <a:p>
            <a:pPr marL="0" indent="0">
              <a:buClr>
                <a:schemeClr val="accent2"/>
              </a:buCl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Teisingų klausimų uždavimas</a:t>
            </a:r>
            <a:endParaRPr lang="en-GB" dirty="0"/>
          </a:p>
        </p:txBody>
      </p:sp>
    </p:spTree>
    <p:extLst>
      <p:ext uri="{BB962C8B-B14F-4D97-AF65-F5344CB8AC3E}">
        <p14:creationId xmlns:p14="http://schemas.microsoft.com/office/powerpoint/2010/main" val="331431761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1087630" y="1303435"/>
            <a:ext cx="10595237" cy="3995028"/>
          </a:xfrm>
        </p:spPr>
        <p:txBody>
          <a:bodyPr/>
          <a:lstStyle/>
          <a:p>
            <a:pPr marL="342900" indent="-342900">
              <a:buClr>
                <a:schemeClr val="accent2"/>
              </a:buClr>
              <a:buBlip>
                <a:blip r:embed="rId3"/>
              </a:buBlip>
            </a:pPr>
            <a:r>
              <a:rPr lang="lt-LT" dirty="0"/>
              <a:t>Išsamiau iki konkretaus tikslo padėsite nustatyti, kokius duomenis renkate, kaip juos analizuojate ir kaip padarysite rezultatus reikšmingus, kad padėtumėte priimti </a:t>
            </a:r>
            <a:r>
              <a:rPr lang="lt-LT" dirty="0" smtClean="0"/>
              <a:t>sprendimus</a:t>
            </a:r>
            <a:r>
              <a:rPr lang="en-GB" dirty="0" smtClean="0"/>
              <a:t>.</a:t>
            </a:r>
            <a:endParaRPr lang="en-GB" dirty="0"/>
          </a:p>
          <a:p>
            <a:pPr marL="0" indent="0">
              <a:buClr>
                <a:schemeClr val="accent2"/>
              </a:buClr>
            </a:pPr>
            <a:endParaRPr lang="en-GB" b="1" dirty="0">
              <a:solidFill>
                <a:schemeClr val="accent2"/>
              </a:solidFill>
            </a:endParaRPr>
          </a:p>
          <a:p>
            <a:pPr marL="0" indent="0">
              <a:buClr>
                <a:schemeClr val="accent2"/>
              </a:buClr>
            </a:pPr>
            <a:endParaRPr lang="en-GB" dirty="0"/>
          </a:p>
          <a:p>
            <a:pPr marL="0" indent="0">
              <a:buClr>
                <a:schemeClr val="accent2"/>
              </a:buCl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Teisingų klausimų uždavimas</a:t>
            </a:r>
            <a:endParaRPr lang="en-GB" dirty="0"/>
          </a:p>
        </p:txBody>
      </p:sp>
      <p:graphicFrame>
        <p:nvGraphicFramePr>
          <p:cNvPr id="2" name="Diagram 1">
            <a:extLst>
              <a:ext uri="{FF2B5EF4-FFF2-40B4-BE49-F238E27FC236}">
                <a16:creationId xmlns:a16="http://schemas.microsoft.com/office/drawing/2014/main" id="{3E1C0268-8CB1-5CB4-C33B-E56523C8ABEF}"/>
              </a:ext>
            </a:extLst>
          </p:cNvPr>
          <p:cNvGraphicFramePr/>
          <p:nvPr>
            <p:extLst>
              <p:ext uri="{D42A27DB-BD31-4B8C-83A1-F6EECF244321}">
                <p14:modId xmlns:p14="http://schemas.microsoft.com/office/powerpoint/2010/main" val="3328352092"/>
              </p:ext>
            </p:extLst>
          </p:nvPr>
        </p:nvGraphicFramePr>
        <p:xfrm>
          <a:off x="798381" y="2282023"/>
          <a:ext cx="10595237" cy="29380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380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7516EE60-C34A-4D09-A3A2-B7CB14577C0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48B2439A-51E0-4C46-8B4E-3F658CED034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67E64387-A9E9-43DC-9EF3-56AD70127E5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dgm id="{E094566B-4D87-4E1F-9326-56BCDC9886B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C3E82436-2572-4E6B-95D4-0BADF4C92E7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2" grpId="0">
        <p:bldSub>
          <a:bldDgm bld="one"/>
        </p:bldSub>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Norėdami geriau apibrėžti klausimą, galite atlikti „Einšteiną“ taip, kaip nurodyta </a:t>
            </a:r>
            <a:r>
              <a:rPr lang="lt-LT" b="1" dirty="0" smtClean="0">
                <a:solidFill>
                  <a:schemeClr val="accent2"/>
                </a:solidFill>
              </a:rPr>
              <a:t>toliau:</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Teisingų klausimų uždavimas</a:t>
            </a:r>
            <a:endParaRPr lang="en-GB" dirty="0"/>
          </a:p>
        </p:txBody>
      </p:sp>
      <p:graphicFrame>
        <p:nvGraphicFramePr>
          <p:cNvPr id="3" name="Diagram 2">
            <a:extLst>
              <a:ext uri="{FF2B5EF4-FFF2-40B4-BE49-F238E27FC236}">
                <a16:creationId xmlns:a16="http://schemas.microsoft.com/office/drawing/2014/main" id="{8A52F568-B675-6206-F902-0BF625D3FDAB}"/>
              </a:ext>
            </a:extLst>
          </p:cNvPr>
          <p:cNvGraphicFramePr/>
          <p:nvPr>
            <p:extLst>
              <p:ext uri="{D42A27DB-BD31-4B8C-83A1-F6EECF244321}">
                <p14:modId xmlns:p14="http://schemas.microsoft.com/office/powerpoint/2010/main" val="3690694967"/>
              </p:ext>
            </p:extLst>
          </p:nvPr>
        </p:nvGraphicFramePr>
        <p:xfrm>
          <a:off x="494674" y="2818152"/>
          <a:ext cx="11202649" cy="3077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463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5BE19932-8067-4438-ACB8-58874A956FE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E0A6EAA3-D9F6-4150-8525-859323E9FA0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C5996B8-A0D2-4BEA-9BAA-CC71FF8C7A9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4C9F8E85-2A48-47DF-A9CF-6DABD2EE1A7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086F071C-1E50-4F2C-8572-566F3BFA62B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F686311B-D1E7-4C50-BDBE-09081202812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3" grpId="0">
        <p:bldSub>
          <a:bldDgm bld="one"/>
        </p:bldSub>
      </p:bldGraphic>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Pasirinkite vieną iš toliau pateiktų situacijų.</a:t>
            </a: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sp>
        <p:nvSpPr>
          <p:cNvPr id="6" name="Rectangle 5">
            <a:extLst>
              <a:ext uri="{FF2B5EF4-FFF2-40B4-BE49-F238E27FC236}">
                <a16:creationId xmlns:a16="http://schemas.microsoft.com/office/drawing/2014/main" id="{26C9F476-FD27-1187-B31D-B528DF0BBCD5}"/>
              </a:ext>
            </a:extLst>
          </p:cNvPr>
          <p:cNvSpPr/>
          <p:nvPr/>
        </p:nvSpPr>
        <p:spPr>
          <a:xfrm>
            <a:off x="798381" y="2781039"/>
            <a:ext cx="4494393" cy="2308324"/>
          </a:xfrm>
          <a:prstGeom prst="rect">
            <a:avLst/>
          </a:prstGeom>
        </p:spPr>
        <p:txBody>
          <a:bodyPr wrap="square">
            <a:spAutoFit/>
          </a:bodyPr>
          <a:lstStyle/>
          <a:p>
            <a:pPr defTabSz="457200"/>
            <a:r>
              <a:rPr lang="lt-LT" sz="2400" b="1" dirty="0">
                <a:solidFill>
                  <a:prstClr val="black"/>
                </a:solidFill>
                <a:ea typeface="Calibri" charset="0"/>
                <a:cs typeface="Times New Roman" charset="0"/>
              </a:rPr>
              <a:t>SITUACIJA: </a:t>
            </a:r>
            <a:r>
              <a:rPr lang="lt-LT" sz="2400" dirty="0">
                <a:solidFill>
                  <a:prstClr val="black"/>
                </a:solidFill>
                <a:ea typeface="Calibri" charset="0"/>
                <a:cs typeface="Times New Roman" charset="0"/>
              </a:rPr>
              <a:t>Mūsų įmonė siūlo dviejų atostogų programas – vienos savaitės ir 10 dienų viešnagės. Norime išsiaiškinti, ar viena programa yra pelningesnė už kitą.</a:t>
            </a:r>
            <a:endParaRPr lang="en-US" sz="1918" dirty="0">
              <a:solidFill>
                <a:prstClr val="black"/>
              </a:solidFill>
              <a:ea typeface="Calibri" charset="0"/>
              <a:cs typeface="Times New Roman" charset="0"/>
            </a:endParaRPr>
          </a:p>
        </p:txBody>
      </p:sp>
      <p:sp>
        <p:nvSpPr>
          <p:cNvPr id="7" name="Rectangle 6">
            <a:extLst>
              <a:ext uri="{FF2B5EF4-FFF2-40B4-BE49-F238E27FC236}">
                <a16:creationId xmlns:a16="http://schemas.microsoft.com/office/drawing/2014/main" id="{42AD01AC-0E27-D3E9-B92F-A8294A498144}"/>
              </a:ext>
            </a:extLst>
          </p:cNvPr>
          <p:cNvSpPr/>
          <p:nvPr/>
        </p:nvSpPr>
        <p:spPr>
          <a:xfrm>
            <a:off x="6296495" y="2781039"/>
            <a:ext cx="5097123" cy="1569660"/>
          </a:xfrm>
          <a:prstGeom prst="rect">
            <a:avLst/>
          </a:prstGeom>
        </p:spPr>
        <p:txBody>
          <a:bodyPr wrap="square">
            <a:spAutoFit/>
          </a:bodyPr>
          <a:lstStyle/>
          <a:p>
            <a:pPr defTabSz="457200"/>
            <a:r>
              <a:rPr lang="lt-LT" sz="2400" b="1" dirty="0">
                <a:solidFill>
                  <a:prstClr val="black"/>
                </a:solidFill>
                <a:ea typeface="Calibri" charset="0"/>
                <a:cs typeface="Times New Roman" charset="0"/>
              </a:rPr>
              <a:t>SITUACIJA: </a:t>
            </a:r>
            <a:r>
              <a:rPr lang="lt-LT" sz="2400" dirty="0">
                <a:solidFill>
                  <a:prstClr val="black"/>
                </a:solidFill>
                <a:ea typeface="Calibri" charset="0"/>
                <a:cs typeface="Times New Roman" charset="0"/>
              </a:rPr>
              <a:t>Rengiame kitų metų rinkodaros biudžetą ir turime nuspręsti, kiek skirti kiekvienam savo produktui. Norime tai pagrįsti sėkmės </a:t>
            </a:r>
            <a:r>
              <a:rPr lang="lt-LT" sz="2400" dirty="0" err="1">
                <a:solidFill>
                  <a:prstClr val="black"/>
                </a:solidFill>
                <a:ea typeface="Calibri" charset="0"/>
                <a:cs typeface="Times New Roman" charset="0"/>
              </a:rPr>
              <a:t>įrodymais</a:t>
            </a:r>
            <a:r>
              <a:rPr lang="lt-LT" sz="2400" dirty="0">
                <a:solidFill>
                  <a:prstClr val="black"/>
                </a:solidFill>
                <a:ea typeface="Calibri" charset="0"/>
                <a:cs typeface="Times New Roman" charset="0"/>
              </a:rPr>
              <a:t>.</a:t>
            </a:r>
            <a:endParaRPr lang="en-US" sz="1918" dirty="0">
              <a:solidFill>
                <a:prstClr val="black"/>
              </a:solidFill>
              <a:ea typeface="Calibri" charset="0"/>
              <a:cs typeface="Times New Roman" charset="0"/>
            </a:endParaRPr>
          </a:p>
        </p:txBody>
      </p:sp>
    </p:spTree>
    <p:extLst>
      <p:ext uri="{BB962C8B-B14F-4D97-AF65-F5344CB8AC3E}">
        <p14:creationId xmlns:p14="http://schemas.microsoft.com/office/powerpoint/2010/main" val="392302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Tada</a:t>
            </a:r>
            <a:r>
              <a:rPr lang="lt-LT" b="1" dirty="0" smtClean="0">
                <a:solidFill>
                  <a:schemeClr val="accent2"/>
                </a:solidFill>
              </a:rPr>
              <a:t>:</a:t>
            </a:r>
          </a:p>
          <a:p>
            <a:pPr marL="457200" indent="-457200">
              <a:buClr>
                <a:schemeClr val="accent2"/>
              </a:buClr>
              <a:buFont typeface="+mj-lt"/>
              <a:buAutoNum type="alphaLcParenR"/>
            </a:pPr>
            <a:r>
              <a:rPr lang="lt-LT" dirty="0" smtClean="0"/>
              <a:t>Apibrėžkite </a:t>
            </a:r>
            <a:r>
              <a:rPr lang="lt-LT" dirty="0"/>
              <a:t>šios problemos sprendimo tikslą. Kaip tai sukuria pridėtinę vertę verslui</a:t>
            </a:r>
            <a:r>
              <a:rPr lang="lt-LT" dirty="0" smtClean="0"/>
              <a:t>?</a:t>
            </a:r>
          </a:p>
          <a:p>
            <a:pPr marL="457200" indent="-457200">
              <a:buClr>
                <a:schemeClr val="accent2"/>
              </a:buClr>
              <a:buFont typeface="+mj-lt"/>
              <a:buAutoNum type="alphaLcParenR"/>
            </a:pPr>
            <a:r>
              <a:rPr lang="lt-LT" dirty="0" smtClean="0"/>
              <a:t>Išvardykite </a:t>
            </a:r>
            <a:r>
              <a:rPr lang="lt-LT" dirty="0"/>
              <a:t>klausimus, kuriuos galėtumėte užduoti, kad gautumėte atsakymus, kurių reikia norint išspręsti problemą</a:t>
            </a:r>
            <a:r>
              <a:rPr lang="lt-LT" dirty="0" smtClean="0"/>
              <a:t>.</a:t>
            </a:r>
          </a:p>
          <a:p>
            <a:pPr marL="457200" indent="-457200">
              <a:buClr>
                <a:schemeClr val="accent2"/>
              </a:buClr>
              <a:buFont typeface="+mj-lt"/>
              <a:buAutoNum type="alphaLcParenR"/>
            </a:pPr>
            <a:r>
              <a:rPr lang="lt-LT" dirty="0" smtClean="0"/>
              <a:t>Taikykite </a:t>
            </a:r>
            <a:r>
              <a:rPr lang="lt-LT" dirty="0"/>
              <a:t>„</a:t>
            </a:r>
            <a:r>
              <a:rPr lang="lt-LT" dirty="0" err="1"/>
              <a:t>Einsten</a:t>
            </a:r>
            <a:r>
              <a:rPr lang="lt-LT" dirty="0"/>
              <a:t>“ metodą, kad padėtumėte rasti geriausią klausimą užduoti.</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spTree>
    <p:extLst>
      <p:ext uri="{BB962C8B-B14F-4D97-AF65-F5344CB8AC3E}">
        <p14:creationId xmlns:p14="http://schemas.microsoft.com/office/powerpoint/2010/main" val="276884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err="1"/>
              <a:t>Duomenys</a:t>
            </a:r>
            <a:r>
              <a:rPr lang="en-US" dirty="0"/>
              <a:t> </a:t>
            </a:r>
            <a:r>
              <a:rPr lang="en-US" dirty="0" err="1"/>
              <a:t>strategijai</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23863165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BFAF3-2D66-5F08-2F41-5F51222D4906}"/>
              </a:ext>
            </a:extLst>
          </p:cNvPr>
          <p:cNvSpPr txBox="1"/>
          <p:nvPr/>
        </p:nvSpPr>
        <p:spPr>
          <a:xfrm>
            <a:off x="1862191" y="160825"/>
            <a:ext cx="8540644" cy="1200329"/>
          </a:xfrm>
          <a:prstGeom prst="rect">
            <a:avLst/>
          </a:prstGeom>
          <a:noFill/>
        </p:spPr>
        <p:txBody>
          <a:bodyPr wrap="square">
            <a:spAutoFit/>
          </a:bodyPr>
          <a:lstStyle/>
          <a:p>
            <a:pPr algn="ctr"/>
            <a:r>
              <a:rPr lang="en-US" sz="3600" dirty="0">
                <a:solidFill>
                  <a:prstClr val="black"/>
                </a:solidFill>
              </a:rPr>
              <a:t>KAIP PADARYTI DUOMENŲ STRATEGIJĄ STRATEGIŠKĘ...</a:t>
            </a:r>
            <a:endParaRPr lang="en-ZA" sz="2800" dirty="0"/>
          </a:p>
        </p:txBody>
      </p:sp>
      <p:sp>
        <p:nvSpPr>
          <p:cNvPr id="4" name="Rectangle 3">
            <a:extLst>
              <a:ext uri="{FF2B5EF4-FFF2-40B4-BE49-F238E27FC236}">
                <a16:creationId xmlns:a16="http://schemas.microsoft.com/office/drawing/2014/main" id="{7DC058C6-9919-B55E-4A99-6A3E89A83DB4}"/>
              </a:ext>
            </a:extLst>
          </p:cNvPr>
          <p:cNvSpPr/>
          <p:nvPr/>
        </p:nvSpPr>
        <p:spPr>
          <a:xfrm>
            <a:off x="283890" y="1528997"/>
            <a:ext cx="1906143" cy="2862322"/>
          </a:xfrm>
          <a:prstGeom prst="rect">
            <a:avLst/>
          </a:prstGeom>
          <a:noFill/>
          <a:ln>
            <a:solidFill>
              <a:schemeClr val="accent3">
                <a:lumMod val="50000"/>
              </a:schemeClr>
            </a:solidFill>
          </a:ln>
        </p:spPr>
        <p:txBody>
          <a:bodyPr wrap="square">
            <a:spAutoFit/>
          </a:bodyPr>
          <a:lstStyle/>
          <a:p>
            <a:pPr algn="ctr"/>
            <a:r>
              <a:rPr lang="lt-LT" b="1" dirty="0">
                <a:solidFill>
                  <a:srgbClr val="000000"/>
                </a:solidFill>
                <a:ea typeface="Calibri" charset="0"/>
                <a:cs typeface="Times New Roman" charset="0"/>
              </a:rPr>
              <a:t>PREIKŠKITE VERSLO ATVEJĄ DĖL </a:t>
            </a:r>
            <a:r>
              <a:rPr lang="lt-LT" b="1" dirty="0" smtClean="0">
                <a:solidFill>
                  <a:srgbClr val="000000"/>
                </a:solidFill>
                <a:ea typeface="Calibri" charset="0"/>
                <a:cs typeface="Times New Roman" charset="0"/>
              </a:rPr>
              <a:t>DUOMENŲ</a:t>
            </a:r>
          </a:p>
          <a:p>
            <a:pPr algn="ctr"/>
            <a:r>
              <a:rPr lang="lt-LT" dirty="0" smtClean="0">
                <a:solidFill>
                  <a:srgbClr val="000000"/>
                </a:solidFill>
                <a:ea typeface="Calibri" charset="0"/>
                <a:cs typeface="Times New Roman" charset="0"/>
              </a:rPr>
              <a:t>Peržiūrėkite </a:t>
            </a:r>
            <a:r>
              <a:rPr lang="lt-LT" dirty="0">
                <a:solidFill>
                  <a:srgbClr val="000000"/>
                </a:solidFill>
                <a:ea typeface="Calibri" charset="0"/>
                <a:cs typeface="Times New Roman" charset="0"/>
              </a:rPr>
              <a:t>savo bendrą strategiją</a:t>
            </a:r>
            <a:r>
              <a:rPr lang="lt-LT" dirty="0" smtClean="0">
                <a:solidFill>
                  <a:srgbClr val="000000"/>
                </a:solidFill>
                <a:ea typeface="Calibri" charset="0"/>
                <a:cs typeface="Times New Roman" charset="0"/>
              </a:rPr>
              <a:t>:</a:t>
            </a:r>
          </a:p>
          <a:p>
            <a:pPr algn="ctr"/>
            <a:r>
              <a:rPr lang="lt-LT" dirty="0" smtClean="0">
                <a:solidFill>
                  <a:srgbClr val="000000"/>
                </a:solidFill>
                <a:ea typeface="Calibri" charset="0"/>
                <a:cs typeface="Times New Roman" charset="0"/>
              </a:rPr>
              <a:t>Kokie </a:t>
            </a:r>
            <a:r>
              <a:rPr lang="lt-LT" dirty="0">
                <a:solidFill>
                  <a:srgbClr val="000000"/>
                </a:solidFill>
                <a:ea typeface="Calibri" charset="0"/>
                <a:cs typeface="Times New Roman" charset="0"/>
              </a:rPr>
              <a:t>pagrindiniai mūsų verslo tikslai</a:t>
            </a:r>
            <a:r>
              <a:rPr lang="lt-LT" dirty="0" smtClean="0">
                <a:solidFill>
                  <a:srgbClr val="000000"/>
                </a:solidFill>
                <a:ea typeface="Calibri" charset="0"/>
                <a:cs typeface="Times New Roman" charset="0"/>
              </a:rPr>
              <a:t>?</a:t>
            </a:r>
          </a:p>
          <a:p>
            <a:pPr algn="ctr"/>
            <a:r>
              <a:rPr lang="lt-LT" dirty="0" smtClean="0">
                <a:solidFill>
                  <a:srgbClr val="000000"/>
                </a:solidFill>
                <a:ea typeface="Calibri" charset="0"/>
                <a:cs typeface="Times New Roman" charset="0"/>
              </a:rPr>
              <a:t>Kaip </a:t>
            </a:r>
            <a:r>
              <a:rPr lang="lt-LT" dirty="0">
                <a:solidFill>
                  <a:srgbClr val="000000"/>
                </a:solidFill>
                <a:ea typeface="Calibri" charset="0"/>
                <a:cs typeface="Times New Roman" charset="0"/>
              </a:rPr>
              <a:t>išmatuosite sėkmę?</a:t>
            </a:r>
            <a:endParaRPr lang="en-US" dirty="0">
              <a:solidFill>
                <a:srgbClr val="000000"/>
              </a:solidFill>
              <a:ea typeface="Calibri" charset="0"/>
              <a:cs typeface="Times New Roman" charset="0"/>
            </a:endParaRPr>
          </a:p>
        </p:txBody>
      </p:sp>
      <p:sp>
        <p:nvSpPr>
          <p:cNvPr id="5" name="Rectangle 4">
            <a:extLst>
              <a:ext uri="{FF2B5EF4-FFF2-40B4-BE49-F238E27FC236}">
                <a16:creationId xmlns:a16="http://schemas.microsoft.com/office/drawing/2014/main" id="{3848B9F6-5F33-B3BE-B929-BED4F4DBA62F}"/>
              </a:ext>
            </a:extLst>
          </p:cNvPr>
          <p:cNvSpPr/>
          <p:nvPr/>
        </p:nvSpPr>
        <p:spPr>
          <a:xfrm>
            <a:off x="5095311" y="2613561"/>
            <a:ext cx="1726169" cy="2031325"/>
          </a:xfrm>
          <a:prstGeom prst="rect">
            <a:avLst/>
          </a:prstGeom>
          <a:ln>
            <a:solidFill>
              <a:srgbClr val="085156"/>
            </a:solidFill>
          </a:ln>
        </p:spPr>
        <p:txBody>
          <a:bodyPr wrap="square">
            <a:spAutoFit/>
          </a:bodyPr>
          <a:lstStyle/>
          <a:p>
            <a:pPr algn="ctr"/>
            <a:r>
              <a:rPr lang="lt-LT" b="1" dirty="0">
                <a:solidFill>
                  <a:srgbClr val="000000"/>
                </a:solidFill>
                <a:ea typeface="Calibri" charset="0"/>
                <a:cs typeface="Times New Roman" charset="0"/>
              </a:rPr>
              <a:t>DUOMENŲ </a:t>
            </a:r>
            <a:r>
              <a:rPr lang="lt-LT" b="1" dirty="0" smtClean="0">
                <a:solidFill>
                  <a:srgbClr val="000000"/>
                </a:solidFill>
                <a:ea typeface="Calibri" charset="0"/>
                <a:cs typeface="Times New Roman" charset="0"/>
              </a:rPr>
              <a:t>RINKIMAS</a:t>
            </a:r>
          </a:p>
          <a:p>
            <a:pPr algn="ctr"/>
            <a:r>
              <a:rPr lang="lt-LT" dirty="0" smtClean="0">
                <a:solidFill>
                  <a:srgbClr val="000000"/>
                </a:solidFill>
                <a:ea typeface="Calibri" charset="0"/>
                <a:cs typeface="Times New Roman" charset="0"/>
              </a:rPr>
              <a:t>Kaip </a:t>
            </a:r>
            <a:r>
              <a:rPr lang="lt-LT" dirty="0">
                <a:solidFill>
                  <a:srgbClr val="000000"/>
                </a:solidFill>
                <a:ea typeface="Calibri" charset="0"/>
                <a:cs typeface="Times New Roman" charset="0"/>
              </a:rPr>
              <a:t>rinksime duomenis, kurių mums reikia norint atsakyti į klausimus?</a:t>
            </a:r>
            <a:endParaRPr lang="en-US" dirty="0">
              <a:solidFill>
                <a:srgbClr val="000000"/>
              </a:solidFill>
              <a:ea typeface="Calibri" charset="0"/>
              <a:cs typeface="Times New Roman" charset="0"/>
            </a:endParaRPr>
          </a:p>
        </p:txBody>
      </p:sp>
      <p:sp>
        <p:nvSpPr>
          <p:cNvPr id="6" name="Rectangle 5">
            <a:extLst>
              <a:ext uri="{FF2B5EF4-FFF2-40B4-BE49-F238E27FC236}">
                <a16:creationId xmlns:a16="http://schemas.microsoft.com/office/drawing/2014/main" id="{3F38C7B0-9F79-0EBC-E1F8-88E14606F67F}"/>
              </a:ext>
            </a:extLst>
          </p:cNvPr>
          <p:cNvSpPr/>
          <p:nvPr/>
        </p:nvSpPr>
        <p:spPr>
          <a:xfrm>
            <a:off x="2300782" y="3366434"/>
            <a:ext cx="2306513" cy="1754326"/>
          </a:xfrm>
          <a:prstGeom prst="rect">
            <a:avLst/>
          </a:prstGeom>
          <a:noFill/>
          <a:ln>
            <a:solidFill>
              <a:schemeClr val="accent3">
                <a:lumMod val="50000"/>
              </a:schemeClr>
            </a:solidFill>
          </a:ln>
        </p:spPr>
        <p:txBody>
          <a:bodyPr wrap="square">
            <a:spAutoFit/>
          </a:bodyPr>
          <a:lstStyle/>
          <a:p>
            <a:pPr algn="ctr"/>
            <a:r>
              <a:rPr lang="lt-LT" b="1" dirty="0">
                <a:solidFill>
                  <a:srgbClr val="000000"/>
                </a:solidFill>
                <a:ea typeface="Calibri" charset="0"/>
                <a:cs typeface="Times New Roman" charset="0"/>
              </a:rPr>
              <a:t>NUSTATYKITE DUOMENŲ </a:t>
            </a:r>
            <a:r>
              <a:rPr lang="lt-LT" b="1" dirty="0" smtClean="0">
                <a:solidFill>
                  <a:srgbClr val="000000"/>
                </a:solidFill>
                <a:ea typeface="Calibri" charset="0"/>
                <a:cs typeface="Times New Roman" charset="0"/>
              </a:rPr>
              <a:t>KLAUSIMUS</a:t>
            </a:r>
          </a:p>
          <a:p>
            <a:pPr algn="ctr"/>
            <a:r>
              <a:rPr lang="lt-LT" dirty="0" smtClean="0">
                <a:solidFill>
                  <a:srgbClr val="000000"/>
                </a:solidFill>
                <a:ea typeface="Calibri" charset="0"/>
                <a:cs typeface="Times New Roman" charset="0"/>
              </a:rPr>
              <a:t>Ką </a:t>
            </a:r>
            <a:r>
              <a:rPr lang="lt-LT" dirty="0">
                <a:solidFill>
                  <a:srgbClr val="000000"/>
                </a:solidFill>
                <a:ea typeface="Calibri" charset="0"/>
                <a:cs typeface="Times New Roman" charset="0"/>
              </a:rPr>
              <a:t>norime sužinoti, kas padėtų mums augti?</a:t>
            </a:r>
            <a:endParaRPr lang="en-US" dirty="0">
              <a:solidFill>
                <a:srgbClr val="000000"/>
              </a:solidFill>
              <a:ea typeface="Calibri" charset="0"/>
              <a:cs typeface="Times New Roman" charset="0"/>
            </a:endParaRPr>
          </a:p>
        </p:txBody>
      </p:sp>
      <p:sp>
        <p:nvSpPr>
          <p:cNvPr id="7" name="Rectangle 6">
            <a:extLst>
              <a:ext uri="{FF2B5EF4-FFF2-40B4-BE49-F238E27FC236}">
                <a16:creationId xmlns:a16="http://schemas.microsoft.com/office/drawing/2014/main" id="{6E484E1A-F97C-631C-EA0E-38383E05CBE8}"/>
              </a:ext>
            </a:extLst>
          </p:cNvPr>
          <p:cNvSpPr/>
          <p:nvPr/>
        </p:nvSpPr>
        <p:spPr>
          <a:xfrm>
            <a:off x="6932229" y="2613561"/>
            <a:ext cx="1343955" cy="2308324"/>
          </a:xfrm>
          <a:prstGeom prst="rect">
            <a:avLst/>
          </a:prstGeom>
          <a:ln>
            <a:solidFill>
              <a:srgbClr val="085156"/>
            </a:solidFill>
          </a:ln>
        </p:spPr>
        <p:txBody>
          <a:bodyPr wrap="square">
            <a:spAutoFit/>
          </a:bodyPr>
          <a:lstStyle/>
          <a:p>
            <a:pPr algn="ctr"/>
            <a:r>
              <a:rPr lang="en-US" b="1" dirty="0">
                <a:solidFill>
                  <a:srgbClr val="000000"/>
                </a:solidFill>
                <a:ea typeface="Calibri" charset="0"/>
                <a:cs typeface="Times New Roman" charset="0"/>
              </a:rPr>
              <a:t>DUOMENŲ </a:t>
            </a:r>
            <a:r>
              <a:rPr lang="en-US" b="1" dirty="0" smtClean="0">
                <a:solidFill>
                  <a:srgbClr val="000000"/>
                </a:solidFill>
                <a:ea typeface="Calibri" charset="0"/>
                <a:cs typeface="Times New Roman" charset="0"/>
              </a:rPr>
              <a:t>SAUGYKLA</a:t>
            </a:r>
            <a:endParaRPr lang="lt-LT" b="1" dirty="0" smtClean="0">
              <a:solidFill>
                <a:srgbClr val="000000"/>
              </a:solidFill>
              <a:ea typeface="Calibri" charset="0"/>
              <a:cs typeface="Times New Roman" charset="0"/>
            </a:endParaRPr>
          </a:p>
          <a:p>
            <a:pPr algn="ctr"/>
            <a:r>
              <a:rPr lang="en-US" dirty="0" err="1" smtClean="0">
                <a:solidFill>
                  <a:srgbClr val="000000"/>
                </a:solidFill>
                <a:ea typeface="Calibri" charset="0"/>
                <a:cs typeface="Times New Roman" charset="0"/>
              </a:rPr>
              <a:t>Ar</a:t>
            </a:r>
            <a:r>
              <a:rPr lang="en-US" dirty="0" smtClean="0">
                <a:solidFill>
                  <a:srgbClr val="000000"/>
                </a:solidFill>
                <a:ea typeface="Calibri" charset="0"/>
                <a:cs typeface="Times New Roman" charset="0"/>
              </a:rPr>
              <a:t> </a:t>
            </a:r>
            <a:r>
              <a:rPr lang="en-US" dirty="0" err="1">
                <a:solidFill>
                  <a:srgbClr val="000000"/>
                </a:solidFill>
                <a:ea typeface="Calibri" charset="0"/>
                <a:cs typeface="Times New Roman" charset="0"/>
              </a:rPr>
              <a:t>duomenys</a:t>
            </a:r>
            <a:r>
              <a:rPr lang="en-US" dirty="0">
                <a:solidFill>
                  <a:srgbClr val="000000"/>
                </a:solidFill>
                <a:ea typeface="Calibri" charset="0"/>
                <a:cs typeface="Times New Roman" charset="0"/>
              </a:rPr>
              <a:t> bus </a:t>
            </a:r>
            <a:r>
              <a:rPr lang="en-US" dirty="0" err="1">
                <a:solidFill>
                  <a:srgbClr val="000000"/>
                </a:solidFill>
                <a:ea typeface="Calibri" charset="0"/>
                <a:cs typeface="Times New Roman" charset="0"/>
              </a:rPr>
              <a:t>tinkamo</a:t>
            </a:r>
            <a:r>
              <a:rPr lang="en-US" dirty="0">
                <a:solidFill>
                  <a:srgbClr val="000000"/>
                </a:solidFill>
                <a:ea typeface="Calibri" charset="0"/>
                <a:cs typeface="Times New Roman" charset="0"/>
              </a:rPr>
              <a:t> </a:t>
            </a:r>
            <a:r>
              <a:rPr lang="en-US" dirty="0" err="1">
                <a:solidFill>
                  <a:srgbClr val="000000"/>
                </a:solidFill>
                <a:ea typeface="Calibri" charset="0"/>
                <a:cs typeface="Times New Roman" charset="0"/>
              </a:rPr>
              <a:t>lygio</a:t>
            </a:r>
            <a:r>
              <a:rPr lang="en-US" dirty="0">
                <a:solidFill>
                  <a:srgbClr val="000000"/>
                </a:solidFill>
                <a:ea typeface="Calibri" charset="0"/>
                <a:cs typeface="Times New Roman" charset="0"/>
              </a:rPr>
              <a:t> ir </a:t>
            </a:r>
            <a:r>
              <a:rPr lang="en-US" dirty="0" err="1">
                <a:solidFill>
                  <a:srgbClr val="000000"/>
                </a:solidFill>
                <a:ea typeface="Calibri" charset="0"/>
                <a:cs typeface="Times New Roman" charset="0"/>
              </a:rPr>
              <a:t>lengvai</a:t>
            </a:r>
            <a:r>
              <a:rPr lang="en-US" dirty="0">
                <a:solidFill>
                  <a:srgbClr val="000000"/>
                </a:solidFill>
                <a:ea typeface="Calibri" charset="0"/>
                <a:cs typeface="Times New Roman" charset="0"/>
              </a:rPr>
              <a:t> </a:t>
            </a:r>
            <a:r>
              <a:rPr lang="en-US" dirty="0" err="1">
                <a:solidFill>
                  <a:srgbClr val="000000"/>
                </a:solidFill>
                <a:ea typeface="Calibri" charset="0"/>
                <a:cs typeface="Times New Roman" charset="0"/>
              </a:rPr>
              <a:t>pasiekiami</a:t>
            </a:r>
            <a:r>
              <a:rPr lang="en-US" dirty="0">
                <a:solidFill>
                  <a:srgbClr val="000000"/>
                </a:solidFill>
                <a:ea typeface="Calibri" charset="0"/>
                <a:cs typeface="Times New Roman" charset="0"/>
              </a:rPr>
              <a:t>?</a:t>
            </a:r>
            <a:endParaRPr lang="en-US" dirty="0">
              <a:solidFill>
                <a:srgbClr val="000000"/>
              </a:solidFill>
              <a:ea typeface="Calibri" charset="0"/>
              <a:cs typeface="Times New Roman" charset="0"/>
            </a:endParaRPr>
          </a:p>
        </p:txBody>
      </p:sp>
      <p:sp>
        <p:nvSpPr>
          <p:cNvPr id="8" name="Rectangle 7">
            <a:extLst>
              <a:ext uri="{FF2B5EF4-FFF2-40B4-BE49-F238E27FC236}">
                <a16:creationId xmlns:a16="http://schemas.microsoft.com/office/drawing/2014/main" id="{BBF8CB5F-8529-8695-85D1-FA6416670AA6}"/>
              </a:ext>
            </a:extLst>
          </p:cNvPr>
          <p:cNvSpPr/>
          <p:nvPr/>
        </p:nvSpPr>
        <p:spPr>
          <a:xfrm>
            <a:off x="2300783" y="1528997"/>
            <a:ext cx="1918429" cy="1754326"/>
          </a:xfrm>
          <a:prstGeom prst="rect">
            <a:avLst/>
          </a:prstGeom>
          <a:noFill/>
          <a:ln>
            <a:solidFill>
              <a:schemeClr val="accent3">
                <a:lumMod val="50000"/>
              </a:schemeClr>
            </a:solidFill>
          </a:ln>
        </p:spPr>
        <p:txBody>
          <a:bodyPr wrap="square">
            <a:spAutoFit/>
          </a:bodyPr>
          <a:lstStyle/>
          <a:p>
            <a:pPr algn="ctr"/>
            <a:r>
              <a:rPr lang="pt-BR" b="1" dirty="0">
                <a:solidFill>
                  <a:srgbClr val="000000"/>
                </a:solidFill>
                <a:ea typeface="Calibri" charset="0"/>
                <a:cs typeface="Times New Roman" charset="0"/>
              </a:rPr>
              <a:t>ATLIKITE DUOMENŲ </a:t>
            </a:r>
            <a:r>
              <a:rPr lang="pt-BR" b="1" dirty="0" smtClean="0">
                <a:solidFill>
                  <a:srgbClr val="000000"/>
                </a:solidFill>
                <a:ea typeface="Calibri" charset="0"/>
                <a:cs typeface="Times New Roman" charset="0"/>
              </a:rPr>
              <a:t>AUDITĄ</a:t>
            </a:r>
            <a:endParaRPr lang="lt-LT" b="1" dirty="0" smtClean="0">
              <a:solidFill>
                <a:srgbClr val="000000"/>
              </a:solidFill>
              <a:ea typeface="Calibri" charset="0"/>
              <a:cs typeface="Times New Roman" charset="0"/>
            </a:endParaRPr>
          </a:p>
          <a:p>
            <a:pPr algn="ctr"/>
            <a:r>
              <a:rPr lang="pt-BR" b="1" dirty="0" smtClean="0">
                <a:solidFill>
                  <a:srgbClr val="000000"/>
                </a:solidFill>
                <a:ea typeface="Calibri" charset="0"/>
                <a:cs typeface="Times New Roman" charset="0"/>
              </a:rPr>
              <a:t>Kokius duomenis jau turime ir kaip juos naudojame?</a:t>
            </a:r>
            <a:endParaRPr lang="en-US" dirty="0">
              <a:solidFill>
                <a:srgbClr val="000000"/>
              </a:solidFill>
              <a:ea typeface="Calibri" charset="0"/>
              <a:cs typeface="Times New Roman" charset="0"/>
            </a:endParaRPr>
          </a:p>
        </p:txBody>
      </p:sp>
      <p:sp>
        <p:nvSpPr>
          <p:cNvPr id="9" name="Rectangle 8">
            <a:extLst>
              <a:ext uri="{FF2B5EF4-FFF2-40B4-BE49-F238E27FC236}">
                <a16:creationId xmlns:a16="http://schemas.microsoft.com/office/drawing/2014/main" id="{C6ABB590-2D31-134A-9731-32B4DAD9A143}"/>
              </a:ext>
            </a:extLst>
          </p:cNvPr>
          <p:cNvSpPr/>
          <p:nvPr/>
        </p:nvSpPr>
        <p:spPr>
          <a:xfrm>
            <a:off x="8386934" y="2613561"/>
            <a:ext cx="1468899" cy="1754326"/>
          </a:xfrm>
          <a:prstGeom prst="rect">
            <a:avLst/>
          </a:prstGeom>
          <a:ln>
            <a:solidFill>
              <a:srgbClr val="085156"/>
            </a:solidFill>
          </a:ln>
        </p:spPr>
        <p:txBody>
          <a:bodyPr wrap="square">
            <a:spAutoFit/>
          </a:bodyPr>
          <a:lstStyle/>
          <a:p>
            <a:pPr algn="ctr"/>
            <a:r>
              <a:rPr lang="en-US" b="1" dirty="0">
                <a:solidFill>
                  <a:srgbClr val="000000"/>
                </a:solidFill>
                <a:ea typeface="Calibri" charset="0"/>
                <a:cs typeface="Times New Roman" charset="0"/>
              </a:rPr>
              <a:t>DUOMENŲ </a:t>
            </a:r>
            <a:r>
              <a:rPr lang="en-US" b="1" dirty="0" smtClean="0">
                <a:solidFill>
                  <a:srgbClr val="000000"/>
                </a:solidFill>
                <a:ea typeface="Calibri" charset="0"/>
                <a:cs typeface="Times New Roman" charset="0"/>
              </a:rPr>
              <a:t>ANALIZĖ</a:t>
            </a:r>
            <a:endParaRPr lang="lt-LT" b="1" dirty="0" smtClean="0">
              <a:solidFill>
                <a:srgbClr val="000000"/>
              </a:solidFill>
              <a:ea typeface="Calibri" charset="0"/>
              <a:cs typeface="Times New Roman" charset="0"/>
            </a:endParaRPr>
          </a:p>
          <a:p>
            <a:pPr algn="ctr"/>
            <a:r>
              <a:rPr lang="en-US" dirty="0" err="1" smtClean="0">
                <a:solidFill>
                  <a:srgbClr val="000000"/>
                </a:solidFill>
                <a:ea typeface="Calibri" charset="0"/>
                <a:cs typeface="Times New Roman" charset="0"/>
              </a:rPr>
              <a:t>Kokias</a:t>
            </a:r>
            <a:r>
              <a:rPr lang="en-US" dirty="0" smtClean="0">
                <a:solidFill>
                  <a:srgbClr val="000000"/>
                </a:solidFill>
                <a:ea typeface="Calibri" charset="0"/>
                <a:cs typeface="Times New Roman" charset="0"/>
              </a:rPr>
              <a:t> </a:t>
            </a:r>
            <a:r>
              <a:rPr lang="en-US" dirty="0" err="1">
                <a:solidFill>
                  <a:srgbClr val="000000"/>
                </a:solidFill>
                <a:ea typeface="Calibri" charset="0"/>
                <a:cs typeface="Times New Roman" charset="0"/>
              </a:rPr>
              <a:t>įžvalgas</a:t>
            </a:r>
            <a:r>
              <a:rPr lang="en-US" dirty="0">
                <a:solidFill>
                  <a:srgbClr val="000000"/>
                </a:solidFill>
                <a:ea typeface="Calibri" charset="0"/>
                <a:cs typeface="Times New Roman" charset="0"/>
              </a:rPr>
              <a:t> </a:t>
            </a:r>
            <a:r>
              <a:rPr lang="en-US" dirty="0" err="1">
                <a:solidFill>
                  <a:srgbClr val="000000"/>
                </a:solidFill>
                <a:ea typeface="Calibri" charset="0"/>
                <a:cs typeface="Times New Roman" charset="0"/>
              </a:rPr>
              <a:t>pateikia</a:t>
            </a:r>
            <a:r>
              <a:rPr lang="en-US" dirty="0">
                <a:solidFill>
                  <a:srgbClr val="000000"/>
                </a:solidFill>
                <a:ea typeface="Calibri" charset="0"/>
                <a:cs typeface="Times New Roman" charset="0"/>
              </a:rPr>
              <a:t> </a:t>
            </a:r>
            <a:r>
              <a:rPr lang="en-US" dirty="0" err="1">
                <a:solidFill>
                  <a:srgbClr val="000000"/>
                </a:solidFill>
                <a:ea typeface="Calibri" charset="0"/>
                <a:cs typeface="Times New Roman" charset="0"/>
              </a:rPr>
              <a:t>duomenys</a:t>
            </a:r>
            <a:r>
              <a:rPr lang="en-US" dirty="0">
                <a:solidFill>
                  <a:srgbClr val="000000"/>
                </a:solidFill>
                <a:ea typeface="Calibri" charset="0"/>
                <a:cs typeface="Times New Roman" charset="0"/>
              </a:rPr>
              <a:t>?</a:t>
            </a:r>
            <a:endParaRPr lang="en-US" dirty="0">
              <a:solidFill>
                <a:srgbClr val="000000"/>
              </a:solidFill>
              <a:ea typeface="Calibri" charset="0"/>
              <a:cs typeface="Times New Roman" charset="0"/>
            </a:endParaRPr>
          </a:p>
        </p:txBody>
      </p:sp>
      <p:sp>
        <p:nvSpPr>
          <p:cNvPr id="10" name="Rectangle 9">
            <a:extLst>
              <a:ext uri="{FF2B5EF4-FFF2-40B4-BE49-F238E27FC236}">
                <a16:creationId xmlns:a16="http://schemas.microsoft.com/office/drawing/2014/main" id="{4DC83F84-FE84-B542-2AD9-86654DE1E55C}"/>
              </a:ext>
            </a:extLst>
          </p:cNvPr>
          <p:cNvSpPr/>
          <p:nvPr/>
        </p:nvSpPr>
        <p:spPr>
          <a:xfrm>
            <a:off x="9966583" y="2358620"/>
            <a:ext cx="1875647" cy="2585323"/>
          </a:xfrm>
          <a:prstGeom prst="rect">
            <a:avLst/>
          </a:prstGeom>
          <a:noFill/>
          <a:ln>
            <a:solidFill>
              <a:srgbClr val="085156"/>
            </a:solidFill>
          </a:ln>
        </p:spPr>
        <p:txBody>
          <a:bodyPr wrap="square">
            <a:spAutoFit/>
          </a:bodyPr>
          <a:lstStyle/>
          <a:p>
            <a:pPr algn="ctr"/>
            <a:r>
              <a:rPr lang="en-US" b="1" dirty="0">
                <a:solidFill>
                  <a:srgbClr val="000000"/>
                </a:solidFill>
                <a:ea typeface="Calibri" charset="0"/>
                <a:cs typeface="Times New Roman" charset="0"/>
              </a:rPr>
              <a:t>DUOMENŲ AIŠKINIMAS IR </a:t>
            </a:r>
            <a:r>
              <a:rPr lang="en-US" b="1" dirty="0" smtClean="0">
                <a:solidFill>
                  <a:srgbClr val="000000"/>
                </a:solidFill>
                <a:ea typeface="Calibri" charset="0"/>
                <a:cs typeface="Times New Roman" charset="0"/>
              </a:rPr>
              <a:t>NAUDOJIMAS</a:t>
            </a:r>
            <a:endParaRPr lang="lt-LT" b="1" dirty="0" smtClean="0">
              <a:solidFill>
                <a:srgbClr val="000000"/>
              </a:solidFill>
              <a:ea typeface="Calibri" charset="0"/>
              <a:cs typeface="Times New Roman" charset="0"/>
            </a:endParaRPr>
          </a:p>
          <a:p>
            <a:pPr algn="ctr"/>
            <a:r>
              <a:rPr lang="en-US" dirty="0" err="1" smtClean="0">
                <a:solidFill>
                  <a:srgbClr val="000000"/>
                </a:solidFill>
                <a:ea typeface="Calibri" charset="0"/>
                <a:cs typeface="Times New Roman" charset="0"/>
              </a:rPr>
              <a:t>Dalijimasis</a:t>
            </a:r>
            <a:endParaRPr lang="lt-LT" dirty="0" smtClean="0">
              <a:solidFill>
                <a:srgbClr val="000000"/>
              </a:solidFill>
              <a:ea typeface="Calibri" charset="0"/>
              <a:cs typeface="Times New Roman" charset="0"/>
            </a:endParaRPr>
          </a:p>
          <a:p>
            <a:pPr algn="ctr"/>
            <a:r>
              <a:rPr lang="en-US" dirty="0" err="1" smtClean="0">
                <a:solidFill>
                  <a:srgbClr val="000000"/>
                </a:solidFill>
                <a:ea typeface="Calibri" charset="0"/>
                <a:cs typeface="Times New Roman" charset="0"/>
              </a:rPr>
              <a:t>Diskusija</a:t>
            </a:r>
            <a:endParaRPr lang="lt-LT" dirty="0" smtClean="0">
              <a:solidFill>
                <a:srgbClr val="000000"/>
              </a:solidFill>
              <a:ea typeface="Calibri" charset="0"/>
              <a:cs typeface="Times New Roman" charset="0"/>
            </a:endParaRPr>
          </a:p>
          <a:p>
            <a:pPr algn="ctr"/>
            <a:r>
              <a:rPr lang="en-US" dirty="0" err="1" smtClean="0">
                <a:solidFill>
                  <a:srgbClr val="000000"/>
                </a:solidFill>
                <a:ea typeface="Calibri" charset="0"/>
                <a:cs typeface="Times New Roman" charset="0"/>
              </a:rPr>
              <a:t>Sprendimas</a:t>
            </a:r>
            <a:endParaRPr lang="lt-LT" dirty="0" smtClean="0">
              <a:solidFill>
                <a:srgbClr val="000000"/>
              </a:solidFill>
              <a:ea typeface="Calibri" charset="0"/>
              <a:cs typeface="Times New Roman" charset="0"/>
            </a:endParaRPr>
          </a:p>
          <a:p>
            <a:pPr algn="ctr"/>
            <a:r>
              <a:rPr lang="en-US" dirty="0" err="1" smtClean="0">
                <a:solidFill>
                  <a:srgbClr val="000000"/>
                </a:solidFill>
                <a:ea typeface="Calibri" charset="0"/>
                <a:cs typeface="Times New Roman" charset="0"/>
              </a:rPr>
              <a:t>Įgyvendinimas</a:t>
            </a:r>
            <a:endParaRPr lang="lt-LT" dirty="0" smtClean="0">
              <a:solidFill>
                <a:srgbClr val="000000"/>
              </a:solidFill>
              <a:ea typeface="Calibri" charset="0"/>
              <a:cs typeface="Times New Roman" charset="0"/>
            </a:endParaRPr>
          </a:p>
          <a:p>
            <a:pPr algn="ctr"/>
            <a:r>
              <a:rPr lang="en-US" dirty="0" err="1" smtClean="0">
                <a:solidFill>
                  <a:srgbClr val="000000"/>
                </a:solidFill>
                <a:ea typeface="Calibri" charset="0"/>
                <a:cs typeface="Times New Roman" charset="0"/>
              </a:rPr>
              <a:t>Įvertinimas</a:t>
            </a:r>
            <a:r>
              <a:rPr lang="en-US" dirty="0" smtClean="0">
                <a:solidFill>
                  <a:srgbClr val="000000"/>
                </a:solidFill>
                <a:ea typeface="Calibri" charset="0"/>
                <a:cs typeface="Times New Roman" charset="0"/>
              </a:rPr>
              <a:t> </a:t>
            </a:r>
            <a:r>
              <a:rPr lang="en-US" dirty="0">
                <a:solidFill>
                  <a:srgbClr val="000000"/>
                </a:solidFill>
                <a:ea typeface="Calibri" charset="0"/>
                <a:cs typeface="Times New Roman" charset="0"/>
              </a:rPr>
              <a:t>ir </a:t>
            </a:r>
            <a:r>
              <a:rPr lang="en-US" dirty="0" err="1">
                <a:solidFill>
                  <a:srgbClr val="000000"/>
                </a:solidFill>
                <a:ea typeface="Calibri" charset="0"/>
                <a:cs typeface="Times New Roman" charset="0"/>
              </a:rPr>
              <a:t>koregavimas</a:t>
            </a:r>
            <a:endParaRPr lang="en-US" dirty="0">
              <a:solidFill>
                <a:srgbClr val="000000"/>
              </a:solidFill>
              <a:ea typeface="Calibri" charset="0"/>
              <a:cs typeface="Times New Roman" charset="0"/>
            </a:endParaRPr>
          </a:p>
        </p:txBody>
      </p:sp>
      <p:grpSp>
        <p:nvGrpSpPr>
          <p:cNvPr id="22" name="Group 21">
            <a:extLst>
              <a:ext uri="{FF2B5EF4-FFF2-40B4-BE49-F238E27FC236}">
                <a16:creationId xmlns:a16="http://schemas.microsoft.com/office/drawing/2014/main" id="{679C43BD-314D-B9FD-5D6C-1FEABF53F435}"/>
              </a:ext>
            </a:extLst>
          </p:cNvPr>
          <p:cNvGrpSpPr/>
          <p:nvPr/>
        </p:nvGrpSpPr>
        <p:grpSpPr>
          <a:xfrm>
            <a:off x="4999227" y="5399189"/>
            <a:ext cx="6652024" cy="379946"/>
            <a:chOff x="4999227" y="5399189"/>
            <a:chExt cx="6652024" cy="379946"/>
          </a:xfrm>
        </p:grpSpPr>
        <p:sp>
          <p:nvSpPr>
            <p:cNvPr id="11" name="TextBox 10">
              <a:extLst>
                <a:ext uri="{FF2B5EF4-FFF2-40B4-BE49-F238E27FC236}">
                  <a16:creationId xmlns:a16="http://schemas.microsoft.com/office/drawing/2014/main" id="{9E55ECC9-F743-C8B2-EA62-C9C3AB5B90CC}"/>
                </a:ext>
              </a:extLst>
            </p:cNvPr>
            <p:cNvSpPr txBox="1"/>
            <p:nvPr/>
          </p:nvSpPr>
          <p:spPr>
            <a:xfrm>
              <a:off x="4999227" y="5399189"/>
              <a:ext cx="5468576" cy="379946"/>
            </a:xfrm>
            <a:prstGeom prst="rect">
              <a:avLst/>
            </a:prstGeom>
            <a:noFill/>
          </p:spPr>
          <p:txBody>
            <a:bodyPr wrap="square" rtlCol="0">
              <a:spAutoFit/>
            </a:bodyPr>
            <a:lstStyle/>
            <a:p>
              <a:r>
                <a:rPr lang="lt-LT" b="1" dirty="0">
                  <a:solidFill>
                    <a:srgbClr val="000000"/>
                  </a:solidFill>
                </a:rPr>
                <a:t>Duomenų vertės grandinė</a:t>
              </a:r>
              <a:endParaRPr lang="es-ES_tradnl" b="1" dirty="0">
                <a:solidFill>
                  <a:srgbClr val="000000"/>
                </a:solidFill>
              </a:endParaRPr>
            </a:p>
          </p:txBody>
        </p:sp>
        <p:cxnSp>
          <p:nvCxnSpPr>
            <p:cNvPr id="12" name="Straight Arrow Connector 11">
              <a:extLst>
                <a:ext uri="{FF2B5EF4-FFF2-40B4-BE49-F238E27FC236}">
                  <a16:creationId xmlns:a16="http://schemas.microsoft.com/office/drawing/2014/main" id="{7CAEEFF2-DAF4-4922-CE3B-BC287092DE2D}"/>
                </a:ext>
              </a:extLst>
            </p:cNvPr>
            <p:cNvCxnSpPr>
              <a:cxnSpLocks/>
            </p:cNvCxnSpPr>
            <p:nvPr/>
          </p:nvCxnSpPr>
          <p:spPr>
            <a:xfrm>
              <a:off x="5095310" y="5772541"/>
              <a:ext cx="655594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DEB4F33-20C6-7D74-226A-FFFF641BFB5B}"/>
              </a:ext>
            </a:extLst>
          </p:cNvPr>
          <p:cNvGrpSpPr/>
          <p:nvPr/>
        </p:nvGrpSpPr>
        <p:grpSpPr>
          <a:xfrm>
            <a:off x="232219" y="5392595"/>
            <a:ext cx="6055556" cy="386541"/>
            <a:chOff x="232219" y="5392595"/>
            <a:chExt cx="6055556" cy="386541"/>
          </a:xfrm>
        </p:grpSpPr>
        <p:sp>
          <p:nvSpPr>
            <p:cNvPr id="13" name="TextBox 12">
              <a:extLst>
                <a:ext uri="{FF2B5EF4-FFF2-40B4-BE49-F238E27FC236}">
                  <a16:creationId xmlns:a16="http://schemas.microsoft.com/office/drawing/2014/main" id="{141DAE79-3089-0CE7-0DDC-5B6D4E74B9CF}"/>
                </a:ext>
              </a:extLst>
            </p:cNvPr>
            <p:cNvSpPr txBox="1"/>
            <p:nvPr/>
          </p:nvSpPr>
          <p:spPr>
            <a:xfrm>
              <a:off x="232219" y="5392595"/>
              <a:ext cx="6055556" cy="379946"/>
            </a:xfrm>
            <a:prstGeom prst="rect">
              <a:avLst/>
            </a:prstGeom>
            <a:noFill/>
          </p:spPr>
          <p:txBody>
            <a:bodyPr wrap="square" rtlCol="0">
              <a:spAutoFit/>
            </a:bodyPr>
            <a:lstStyle/>
            <a:p>
              <a:r>
                <a:rPr lang="lt-LT" b="1" dirty="0">
                  <a:solidFill>
                    <a:srgbClr val="000000"/>
                  </a:solidFill>
                </a:rPr>
                <a:t>Duomenų strategijos nustatymas</a:t>
              </a:r>
              <a:endParaRPr lang="es-ES_tradnl" b="1" dirty="0">
                <a:solidFill>
                  <a:srgbClr val="000000"/>
                </a:solidFill>
              </a:endParaRPr>
            </a:p>
          </p:txBody>
        </p:sp>
        <p:cxnSp>
          <p:nvCxnSpPr>
            <p:cNvPr id="14" name="Straight Arrow Connector 13">
              <a:extLst>
                <a:ext uri="{FF2B5EF4-FFF2-40B4-BE49-F238E27FC236}">
                  <a16:creationId xmlns:a16="http://schemas.microsoft.com/office/drawing/2014/main" id="{E3D04B0E-2B00-AC31-FB81-6F8ED5A0A57D}"/>
                </a:ext>
              </a:extLst>
            </p:cNvPr>
            <p:cNvCxnSpPr>
              <a:cxnSpLocks/>
            </p:cNvCxnSpPr>
            <p:nvPr/>
          </p:nvCxnSpPr>
          <p:spPr>
            <a:xfrm>
              <a:off x="283890" y="5779136"/>
              <a:ext cx="43234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165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Įsitikinkite, kad per šešis ar devynis mėnesius nuo duomenų projekto pradžios pradėsite rodyti naudą verslui</a:t>
            </a:r>
            <a:r>
              <a:rPr lang="lt-LT" b="1" dirty="0" smtClean="0">
                <a:solidFill>
                  <a:schemeClr val="accent2"/>
                </a:solidFill>
              </a:rPr>
              <a:t>.</a:t>
            </a:r>
          </a:p>
          <a:p>
            <a:pPr marL="342900" indent="-342900">
              <a:buClr>
                <a:schemeClr val="accent2"/>
              </a:buClr>
              <a:buBlip>
                <a:blip r:embed="rId3"/>
              </a:buBlip>
            </a:pPr>
            <a:r>
              <a:rPr lang="lt-LT" dirty="0" smtClean="0"/>
              <a:t>Peržiūrėkite </a:t>
            </a:r>
            <a:r>
              <a:rPr lang="lt-LT" dirty="0"/>
              <a:t>bendrą verslo strategiją</a:t>
            </a:r>
            <a:r>
              <a:rPr lang="lt-LT" dirty="0" smtClean="0"/>
              <a:t>.</a:t>
            </a:r>
          </a:p>
          <a:p>
            <a:pPr marL="342900" indent="-342900">
              <a:buClr>
                <a:schemeClr val="accent2"/>
              </a:buClr>
              <a:buBlip>
                <a:blip r:embed="rId3"/>
              </a:buBlip>
            </a:pPr>
            <a:r>
              <a:rPr lang="lt-LT" dirty="0" smtClean="0"/>
              <a:t>Nurodykite </a:t>
            </a:r>
            <a:r>
              <a:rPr lang="lt-LT" dirty="0"/>
              <a:t>tikslus, kuriuos norite pasiekti savo versle trumpuoju ir ilgalaikiu laikotarpiu. Įsivaizduokite, kaip atrodo jūsų būsimas verslas – kas bus jūsų klientai, ką jie pirks, kur ir kaip?</a:t>
            </a:r>
            <a:endParaRPr lang="en-GB" dirty="0"/>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Sukurkite</a:t>
            </a:r>
            <a:r>
              <a:rPr lang="en-GB" dirty="0"/>
              <a:t> </a:t>
            </a:r>
            <a:r>
              <a:rPr lang="en-GB" dirty="0" err="1"/>
              <a:t>verslo</a:t>
            </a:r>
            <a:r>
              <a:rPr lang="en-GB" dirty="0"/>
              <a:t> </a:t>
            </a:r>
            <a:r>
              <a:rPr lang="en-GB" dirty="0" err="1"/>
              <a:t>pavyzdį</a:t>
            </a:r>
            <a:r>
              <a:rPr lang="en-GB" dirty="0"/>
              <a:t> </a:t>
            </a:r>
            <a:r>
              <a:rPr lang="en-GB" dirty="0" err="1"/>
              <a:t>duomenims</a:t>
            </a:r>
            <a:endParaRPr lang="en-GB" dirty="0"/>
          </a:p>
        </p:txBody>
      </p:sp>
    </p:spTree>
    <p:extLst>
      <p:ext uri="{BB962C8B-B14F-4D97-AF65-F5344CB8AC3E}">
        <p14:creationId xmlns:p14="http://schemas.microsoft.com/office/powerpoint/2010/main" val="184224664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lt-LT" b="1" dirty="0"/>
              <a:t>Sukurkite hipotezę</a:t>
            </a:r>
            <a:r>
              <a:rPr lang="lt-LT" b="1" dirty="0" smtClean="0"/>
              <a:t>.</a:t>
            </a:r>
          </a:p>
          <a:p>
            <a:pPr marL="457200" indent="-457200">
              <a:buClr>
                <a:schemeClr val="accent2"/>
              </a:buClr>
              <a:buFont typeface="Arial" panose="020B0604020202020204" pitchFamily="34" charset="0"/>
              <a:buChar char="•"/>
            </a:pPr>
            <a:r>
              <a:rPr lang="lt-LT" dirty="0" smtClean="0"/>
              <a:t>Sukurkite teoriją apie tai, kaip duomenys padės pasiekti jūsų siekiamus tikslus. Kokie duomenys padės jums ten patekti? Ar jums reikia daugiau duomenų, geresnės duomenų kokybės, ar tiesiog norint geriau panaudoti jau turimus duomenis?</a:t>
            </a:r>
            <a:endParaRPr lang="en-GB" dirty="0" smtClean="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Sukurkite</a:t>
            </a:r>
            <a:r>
              <a:rPr lang="en-GB" dirty="0"/>
              <a:t> </a:t>
            </a:r>
            <a:r>
              <a:rPr lang="en-GB" dirty="0" err="1"/>
              <a:t>verslo</a:t>
            </a:r>
            <a:r>
              <a:rPr lang="en-GB" dirty="0"/>
              <a:t> </a:t>
            </a:r>
            <a:r>
              <a:rPr lang="en-GB" dirty="0" err="1"/>
              <a:t>pavyzdį</a:t>
            </a:r>
            <a:r>
              <a:rPr lang="en-GB" dirty="0"/>
              <a:t> </a:t>
            </a:r>
            <a:r>
              <a:rPr lang="en-GB" dirty="0" err="1"/>
              <a:t>duomenims</a:t>
            </a:r>
            <a:endParaRPr lang="en-GB" dirty="0"/>
          </a:p>
        </p:txBody>
      </p:sp>
    </p:spTree>
    <p:extLst>
      <p:ext uri="{BB962C8B-B14F-4D97-AF65-F5344CB8AC3E}">
        <p14:creationId xmlns:p14="http://schemas.microsoft.com/office/powerpoint/2010/main" val="3818216857"/>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3"/>
    </p:ext>
  </p:extLs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lt-LT" b="1" dirty="0"/>
              <a:t>Apibrėžkite verslo vertę</a:t>
            </a:r>
            <a:r>
              <a:rPr lang="lt-LT" b="1" dirty="0" smtClean="0"/>
              <a:t>.</a:t>
            </a:r>
          </a:p>
          <a:p>
            <a:pPr marL="457200" indent="-457200">
              <a:buClr>
                <a:schemeClr val="accent2"/>
              </a:buClr>
              <a:buFont typeface="Arial" panose="020B0604020202020204" pitchFamily="34" charset="0"/>
              <a:buChar char="•"/>
            </a:pPr>
            <a:r>
              <a:rPr lang="lt-LT" dirty="0" smtClean="0"/>
              <a:t>Nurodykite </a:t>
            </a:r>
            <a:r>
              <a:rPr lang="lt-LT" dirty="0"/>
              <a:t>naudą, kurią tikitės gauti naudodami duomenis, palyginti su bendraisiais tikslais (pvz., padidinti pajamas, taupyti laiką ir pan.). Aiškiai praneškite apie tai ir pateikite vertę, kurią jis sukurs jūsų verslui kiekybine ir kokybine prasme.</a:t>
            </a: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Sukurkite</a:t>
            </a:r>
            <a:r>
              <a:rPr lang="en-GB" dirty="0"/>
              <a:t> </a:t>
            </a:r>
            <a:r>
              <a:rPr lang="en-GB" dirty="0" err="1"/>
              <a:t>verslo</a:t>
            </a:r>
            <a:r>
              <a:rPr lang="en-GB" dirty="0"/>
              <a:t> </a:t>
            </a:r>
            <a:r>
              <a:rPr lang="en-GB" dirty="0" err="1"/>
              <a:t>pavyzdį</a:t>
            </a:r>
            <a:r>
              <a:rPr lang="en-GB" dirty="0"/>
              <a:t> </a:t>
            </a:r>
            <a:r>
              <a:rPr lang="en-GB" dirty="0" err="1"/>
              <a:t>duomenims</a:t>
            </a:r>
            <a:endParaRPr lang="en-GB" dirty="0"/>
          </a:p>
        </p:txBody>
      </p:sp>
      <p:sp>
        <p:nvSpPr>
          <p:cNvPr id="6" name="Rectangle 5">
            <a:extLst>
              <a:ext uri="{FF2B5EF4-FFF2-40B4-BE49-F238E27FC236}">
                <a16:creationId xmlns:a16="http://schemas.microsoft.com/office/drawing/2014/main" id="{AA8CA534-461E-B4E5-94CF-BDD007305593}"/>
              </a:ext>
            </a:extLst>
          </p:cNvPr>
          <p:cNvSpPr/>
          <p:nvPr/>
        </p:nvSpPr>
        <p:spPr>
          <a:xfrm>
            <a:off x="798381" y="5587845"/>
            <a:ext cx="4953000" cy="307777"/>
          </a:xfrm>
          <a:prstGeom prst="rect">
            <a:avLst/>
          </a:prstGeom>
        </p:spPr>
        <p:txBody>
          <a:bodyPr>
            <a:spAutoFit/>
          </a:bodyPr>
          <a:lstStyle/>
          <a:p>
            <a:r>
              <a:rPr lang="lt-LT" sz="1400" dirty="0" smtClean="0">
                <a:solidFill>
                  <a:srgbClr val="000000"/>
                </a:solidFill>
              </a:rPr>
              <a:t>Šaltinis</a:t>
            </a:r>
            <a:r>
              <a:rPr lang="en-US" sz="1400" dirty="0" smtClean="0">
                <a:solidFill>
                  <a:srgbClr val="000000"/>
                </a:solidFill>
              </a:rPr>
              <a:t>: </a:t>
            </a:r>
            <a:r>
              <a:rPr lang="en-US" sz="1400" dirty="0">
                <a:solidFill>
                  <a:srgbClr val="000000"/>
                </a:solidFill>
              </a:rPr>
              <a:t>McKinsey  &amp; Company, 2013 (Notes below).</a:t>
            </a:r>
          </a:p>
        </p:txBody>
      </p:sp>
    </p:spTree>
    <p:extLst>
      <p:ext uri="{BB962C8B-B14F-4D97-AF65-F5344CB8AC3E}">
        <p14:creationId xmlns:p14="http://schemas.microsoft.com/office/powerpoint/2010/main" val="220199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B211FAB-6DA8-6DFD-865C-114444F138EC}"/>
              </a:ext>
            </a:extLst>
          </p:cNvPr>
          <p:cNvCxnSpPr>
            <a:cxnSpLocks/>
          </p:cNvCxnSpPr>
          <p:nvPr/>
        </p:nvCxnSpPr>
        <p:spPr>
          <a:xfrm>
            <a:off x="9319" y="3430893"/>
            <a:ext cx="12190254" cy="0"/>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5" name="Rounded Rectangle 7">
            <a:extLst>
              <a:ext uri="{FF2B5EF4-FFF2-40B4-BE49-F238E27FC236}">
                <a16:creationId xmlns:a16="http://schemas.microsoft.com/office/drawing/2014/main" id="{C2883453-1725-3DC1-DAFC-8DEFE321F5AD}"/>
              </a:ext>
            </a:extLst>
          </p:cNvPr>
          <p:cNvSpPr/>
          <p:nvPr/>
        </p:nvSpPr>
        <p:spPr>
          <a:xfrm>
            <a:off x="473072" y="3254226"/>
            <a:ext cx="1096270" cy="3989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742950"/>
            <a:r>
              <a:rPr lang="en-US" sz="1300" dirty="0">
                <a:solidFill>
                  <a:schemeClr val="tx2"/>
                </a:solidFill>
                <a:latin typeface="Calibri" panose="020F0502020204030204"/>
              </a:rPr>
              <a:t>300 </a:t>
            </a:r>
            <a:r>
              <a:rPr lang="lt-LT" sz="1300" dirty="0" smtClean="0">
                <a:solidFill>
                  <a:schemeClr val="tx2"/>
                </a:solidFill>
                <a:latin typeface="Calibri" panose="020F0502020204030204"/>
              </a:rPr>
              <a:t>m. per. </a:t>
            </a:r>
            <a:r>
              <a:rPr lang="lt-LT" sz="1300" dirty="0" smtClean="0">
                <a:solidFill>
                  <a:schemeClr val="tx2"/>
                </a:solidFill>
                <a:latin typeface="Calibri" panose="020F0502020204030204"/>
              </a:rPr>
              <a:t>Kr. </a:t>
            </a:r>
            <a:endParaRPr lang="en-US" sz="1300" dirty="0">
              <a:solidFill>
                <a:schemeClr val="tx2"/>
              </a:solidFill>
              <a:latin typeface="Calibri" panose="020F0502020204030204"/>
            </a:endParaRPr>
          </a:p>
        </p:txBody>
      </p:sp>
      <p:cxnSp>
        <p:nvCxnSpPr>
          <p:cNvPr id="4" name="Straight Connector 3">
            <a:extLst>
              <a:ext uri="{FF2B5EF4-FFF2-40B4-BE49-F238E27FC236}">
                <a16:creationId xmlns:a16="http://schemas.microsoft.com/office/drawing/2014/main" id="{4F860A58-F6B4-7A14-C979-245B56CC4D19}"/>
              </a:ext>
            </a:extLst>
          </p:cNvPr>
          <p:cNvCxnSpPr>
            <a:cxnSpLocks/>
          </p:cNvCxnSpPr>
          <p:nvPr/>
        </p:nvCxnSpPr>
        <p:spPr>
          <a:xfrm>
            <a:off x="1039937" y="3061416"/>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45C43E2-CEFB-2566-5A4A-CD27A57D85C4}"/>
              </a:ext>
            </a:extLst>
          </p:cNvPr>
          <p:cNvCxnSpPr>
            <a:cxnSpLocks/>
          </p:cNvCxnSpPr>
          <p:nvPr/>
        </p:nvCxnSpPr>
        <p:spPr>
          <a:xfrm>
            <a:off x="3067168" y="3632540"/>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7" name="Rounded Rectangle 9">
            <a:extLst>
              <a:ext uri="{FF2B5EF4-FFF2-40B4-BE49-F238E27FC236}">
                <a16:creationId xmlns:a16="http://schemas.microsoft.com/office/drawing/2014/main" id="{C1BF665C-06ED-1F20-C017-69BD4B166EFF}"/>
              </a:ext>
            </a:extLst>
          </p:cNvPr>
          <p:cNvSpPr/>
          <p:nvPr/>
        </p:nvSpPr>
        <p:spPr>
          <a:xfrm>
            <a:off x="2674334" y="3253035"/>
            <a:ext cx="771029" cy="39890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42950"/>
            <a:r>
              <a:rPr lang="en-US" sz="1300" dirty="0">
                <a:solidFill>
                  <a:schemeClr val="tx2"/>
                </a:solidFill>
                <a:latin typeface="Calibri" panose="020F0502020204030204"/>
              </a:rPr>
              <a:t>1663</a:t>
            </a:r>
          </a:p>
        </p:txBody>
      </p:sp>
      <p:cxnSp>
        <p:nvCxnSpPr>
          <p:cNvPr id="8" name="Straight Connector 7">
            <a:extLst>
              <a:ext uri="{FF2B5EF4-FFF2-40B4-BE49-F238E27FC236}">
                <a16:creationId xmlns:a16="http://schemas.microsoft.com/office/drawing/2014/main" id="{ABE47A86-70BB-9FE6-A546-868E0F8BD0B6}"/>
              </a:ext>
            </a:extLst>
          </p:cNvPr>
          <p:cNvCxnSpPr>
            <a:cxnSpLocks/>
          </p:cNvCxnSpPr>
          <p:nvPr/>
        </p:nvCxnSpPr>
        <p:spPr>
          <a:xfrm>
            <a:off x="5155238" y="3048553"/>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9" name="Rounded Rectangle 11">
            <a:extLst>
              <a:ext uri="{FF2B5EF4-FFF2-40B4-BE49-F238E27FC236}">
                <a16:creationId xmlns:a16="http://schemas.microsoft.com/office/drawing/2014/main" id="{1BF49A4C-7ECB-E959-861F-5C42175E9A56}"/>
              </a:ext>
            </a:extLst>
          </p:cNvPr>
          <p:cNvSpPr/>
          <p:nvPr/>
        </p:nvSpPr>
        <p:spPr>
          <a:xfrm>
            <a:off x="4808291" y="3239452"/>
            <a:ext cx="771029" cy="3989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742950"/>
            <a:r>
              <a:rPr lang="en-US" sz="1300" dirty="0">
                <a:solidFill>
                  <a:schemeClr val="tx2"/>
                </a:solidFill>
                <a:latin typeface="Calibri" panose="020F0502020204030204"/>
              </a:rPr>
              <a:t>1989</a:t>
            </a:r>
          </a:p>
        </p:txBody>
      </p:sp>
      <p:cxnSp>
        <p:nvCxnSpPr>
          <p:cNvPr id="10" name="Straight Connector 9">
            <a:extLst>
              <a:ext uri="{FF2B5EF4-FFF2-40B4-BE49-F238E27FC236}">
                <a16:creationId xmlns:a16="http://schemas.microsoft.com/office/drawing/2014/main" id="{817143A7-A728-4522-0869-9AC77840EADC}"/>
              </a:ext>
            </a:extLst>
          </p:cNvPr>
          <p:cNvCxnSpPr>
            <a:cxnSpLocks/>
          </p:cNvCxnSpPr>
          <p:nvPr/>
        </p:nvCxnSpPr>
        <p:spPr>
          <a:xfrm>
            <a:off x="7125214" y="3632540"/>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1" name="Rounded Rectangle 13">
            <a:extLst>
              <a:ext uri="{FF2B5EF4-FFF2-40B4-BE49-F238E27FC236}">
                <a16:creationId xmlns:a16="http://schemas.microsoft.com/office/drawing/2014/main" id="{113FC0A5-67BD-7795-44D0-16A168562324}"/>
              </a:ext>
            </a:extLst>
          </p:cNvPr>
          <p:cNvSpPr/>
          <p:nvPr/>
        </p:nvSpPr>
        <p:spPr>
          <a:xfrm>
            <a:off x="6712773" y="3253035"/>
            <a:ext cx="771029" cy="39890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42950"/>
            <a:r>
              <a:rPr lang="en-US" sz="1300" dirty="0">
                <a:solidFill>
                  <a:schemeClr val="tx2"/>
                </a:solidFill>
                <a:latin typeface="Calibri" panose="020F0502020204030204"/>
              </a:rPr>
              <a:t>1997</a:t>
            </a:r>
          </a:p>
        </p:txBody>
      </p:sp>
      <p:cxnSp>
        <p:nvCxnSpPr>
          <p:cNvPr id="12" name="Straight Connector 11">
            <a:extLst>
              <a:ext uri="{FF2B5EF4-FFF2-40B4-BE49-F238E27FC236}">
                <a16:creationId xmlns:a16="http://schemas.microsoft.com/office/drawing/2014/main" id="{39715F02-E54F-55D4-E097-FA6426637D52}"/>
              </a:ext>
            </a:extLst>
          </p:cNvPr>
          <p:cNvCxnSpPr>
            <a:cxnSpLocks/>
          </p:cNvCxnSpPr>
          <p:nvPr/>
        </p:nvCxnSpPr>
        <p:spPr>
          <a:xfrm>
            <a:off x="9201740" y="3080501"/>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3" name="Rounded Rectangle 15">
            <a:extLst>
              <a:ext uri="{FF2B5EF4-FFF2-40B4-BE49-F238E27FC236}">
                <a16:creationId xmlns:a16="http://schemas.microsoft.com/office/drawing/2014/main" id="{E0D828B0-86E5-5C18-5853-D36E885B4624}"/>
              </a:ext>
            </a:extLst>
          </p:cNvPr>
          <p:cNvSpPr/>
          <p:nvPr/>
        </p:nvSpPr>
        <p:spPr>
          <a:xfrm>
            <a:off x="8816838" y="3253035"/>
            <a:ext cx="771029" cy="3989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742950"/>
            <a:r>
              <a:rPr lang="en-US" sz="1300" dirty="0">
                <a:solidFill>
                  <a:schemeClr val="tx2"/>
                </a:solidFill>
                <a:latin typeface="Calibri" panose="020F0502020204030204"/>
              </a:rPr>
              <a:t>2005</a:t>
            </a:r>
          </a:p>
        </p:txBody>
      </p:sp>
      <p:cxnSp>
        <p:nvCxnSpPr>
          <p:cNvPr id="14" name="Straight Connector 13">
            <a:extLst>
              <a:ext uri="{FF2B5EF4-FFF2-40B4-BE49-F238E27FC236}">
                <a16:creationId xmlns:a16="http://schemas.microsoft.com/office/drawing/2014/main" id="{80EFF27F-B516-8151-ED2E-898ED1B191B6}"/>
              </a:ext>
            </a:extLst>
          </p:cNvPr>
          <p:cNvCxnSpPr>
            <a:cxnSpLocks/>
          </p:cNvCxnSpPr>
          <p:nvPr/>
        </p:nvCxnSpPr>
        <p:spPr>
          <a:xfrm>
            <a:off x="11060715" y="3652657"/>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5" name="Rounded Rectangle 17">
            <a:extLst>
              <a:ext uri="{FF2B5EF4-FFF2-40B4-BE49-F238E27FC236}">
                <a16:creationId xmlns:a16="http://schemas.microsoft.com/office/drawing/2014/main" id="{CC4D4B11-797B-8046-0767-C8BBDA1C212F}"/>
              </a:ext>
            </a:extLst>
          </p:cNvPr>
          <p:cNvSpPr/>
          <p:nvPr/>
        </p:nvSpPr>
        <p:spPr>
          <a:xfrm>
            <a:off x="10645645" y="3253035"/>
            <a:ext cx="771029" cy="39890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42950"/>
            <a:r>
              <a:rPr lang="en-US" sz="1300" dirty="0">
                <a:solidFill>
                  <a:schemeClr val="tx2"/>
                </a:solidFill>
                <a:latin typeface="Calibri" panose="020F0502020204030204"/>
              </a:rPr>
              <a:t>2015</a:t>
            </a:r>
          </a:p>
        </p:txBody>
      </p:sp>
      <p:sp>
        <p:nvSpPr>
          <p:cNvPr id="16" name="Text Box 57">
            <a:extLst>
              <a:ext uri="{FF2B5EF4-FFF2-40B4-BE49-F238E27FC236}">
                <a16:creationId xmlns:a16="http://schemas.microsoft.com/office/drawing/2014/main" id="{059FFFC2-FBDB-AC13-46E7-33D85F003C22}"/>
              </a:ext>
            </a:extLst>
          </p:cNvPr>
          <p:cNvSpPr txBox="1"/>
          <p:nvPr/>
        </p:nvSpPr>
        <p:spPr>
          <a:xfrm>
            <a:off x="6069699" y="3842096"/>
            <a:ext cx="2626432" cy="210049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295" tIns="37148" rIns="74295" bIns="37148" numCol="1" spcCol="0" rtlCol="0" fromWordArt="0" anchor="t" anchorCtr="0" forceAA="0" compatLnSpc="1">
            <a:prstTxWarp prst="textNoShape">
              <a:avLst/>
            </a:prstTxWarp>
            <a:noAutofit/>
          </a:bodyPr>
          <a:lstStyle/>
          <a:p>
            <a:pPr algn="ctr" defTabSz="742950"/>
            <a:r>
              <a:rPr lang="lt-LT" sz="1400" dirty="0">
                <a:solidFill>
                  <a:srgbClr val="085156"/>
                </a:solidFill>
                <a:ea typeface="Calibri" charset="0"/>
                <a:cs typeface="Times New Roman" charset="0"/>
              </a:rPr>
              <a:t>Pirmą kartą dokumentais pagrįstą terminą „didieji duomenys“ vartojo NASA mokslininkai 1997 m. Jie apibūdino didelių duomenų rinkinių, kurie netelpa į vietines disko atmintis, vizualizavimo problemą kaip „didžiųjų duomenų problemą“.*</a:t>
            </a:r>
            <a:endParaRPr lang="en-US" sz="1400" dirty="0">
              <a:solidFill>
                <a:srgbClr val="085156"/>
              </a:solidFill>
              <a:latin typeface="Calibri" panose="020F0502020204030204"/>
              <a:ea typeface="Calibri" charset="0"/>
              <a:cs typeface="Times New Roman" charset="0"/>
            </a:endParaRPr>
          </a:p>
          <a:p>
            <a:pPr algn="ctr" defTabSz="742950"/>
            <a:r>
              <a:rPr lang="en-US" sz="1400" dirty="0">
                <a:solidFill>
                  <a:srgbClr val="085156"/>
                </a:solidFill>
                <a:latin typeface="Calibri" panose="020F0502020204030204"/>
                <a:ea typeface="Calibri" charset="0"/>
                <a:cs typeface="Times New Roman" charset="0"/>
              </a:rPr>
              <a:t> </a:t>
            </a:r>
          </a:p>
          <a:p>
            <a:pPr algn="ctr" defTabSz="742950"/>
            <a:r>
              <a:rPr lang="en-US" sz="1400" dirty="0">
                <a:solidFill>
                  <a:srgbClr val="085156"/>
                </a:solidFill>
                <a:latin typeface="Calibri" panose="020F0502020204030204"/>
                <a:ea typeface="Calibri" charset="0"/>
                <a:cs typeface="Times New Roman" charset="0"/>
              </a:rPr>
              <a:t> </a:t>
            </a:r>
          </a:p>
        </p:txBody>
      </p:sp>
      <p:sp>
        <p:nvSpPr>
          <p:cNvPr id="17" name="Rectangle 16">
            <a:extLst>
              <a:ext uri="{FF2B5EF4-FFF2-40B4-BE49-F238E27FC236}">
                <a16:creationId xmlns:a16="http://schemas.microsoft.com/office/drawing/2014/main" id="{42738875-0EB0-91D8-DC1E-35D9D757794E}"/>
              </a:ext>
            </a:extLst>
          </p:cNvPr>
          <p:cNvSpPr/>
          <p:nvPr/>
        </p:nvSpPr>
        <p:spPr>
          <a:xfrm>
            <a:off x="101021" y="1648493"/>
            <a:ext cx="2371591" cy="1384995"/>
          </a:xfrm>
          <a:prstGeom prst="rect">
            <a:avLst/>
          </a:prstGeom>
        </p:spPr>
        <p:txBody>
          <a:bodyPr wrap="square" anchor="b">
            <a:spAutoFit/>
          </a:bodyPr>
          <a:lstStyle/>
          <a:p>
            <a:pPr algn="ctr" defTabSz="742950"/>
            <a:r>
              <a:rPr lang="lt-LT" sz="1400" b="1" dirty="0">
                <a:solidFill>
                  <a:srgbClr val="085156"/>
                </a:solidFill>
              </a:rPr>
              <a:t>Aleksandrijos biblioteka </a:t>
            </a:r>
            <a:r>
              <a:rPr lang="lt-LT" sz="1400" dirty="0">
                <a:solidFill>
                  <a:srgbClr val="085156"/>
                </a:solidFill>
              </a:rPr>
              <a:t>yra bene didžiausia duomenų kolekcija senovės pasaulyje, talpinanti iki pusės milijono ritinių ir apimanti viską, ką iki šiol </a:t>
            </a:r>
            <a:r>
              <a:rPr lang="lt-LT" sz="1400" dirty="0" smtClean="0">
                <a:solidFill>
                  <a:srgbClr val="085156"/>
                </a:solidFill>
              </a:rPr>
              <a:t>sužinojome</a:t>
            </a:r>
            <a:r>
              <a:rPr lang="en-IE" sz="1400" dirty="0" smtClean="0">
                <a:solidFill>
                  <a:srgbClr val="085156"/>
                </a:solidFill>
                <a:latin typeface="Calibri" panose="020F0502020204030204"/>
              </a:rPr>
              <a:t>. </a:t>
            </a:r>
            <a:endParaRPr lang="en-IE" sz="1400" dirty="0">
              <a:solidFill>
                <a:srgbClr val="085156"/>
              </a:solidFill>
              <a:latin typeface="Calibri" panose="020F0502020204030204"/>
            </a:endParaRPr>
          </a:p>
        </p:txBody>
      </p:sp>
      <p:sp>
        <p:nvSpPr>
          <p:cNvPr id="18" name="Rectangle 17">
            <a:extLst>
              <a:ext uri="{FF2B5EF4-FFF2-40B4-BE49-F238E27FC236}">
                <a16:creationId xmlns:a16="http://schemas.microsoft.com/office/drawing/2014/main" id="{EFADB28E-C361-DE99-1AC6-8C1F8509A679}"/>
              </a:ext>
            </a:extLst>
          </p:cNvPr>
          <p:cNvSpPr/>
          <p:nvPr/>
        </p:nvSpPr>
        <p:spPr>
          <a:xfrm>
            <a:off x="3445363" y="1061189"/>
            <a:ext cx="3125866" cy="2031325"/>
          </a:xfrm>
          <a:prstGeom prst="rect">
            <a:avLst/>
          </a:prstGeom>
        </p:spPr>
        <p:txBody>
          <a:bodyPr wrap="square" anchor="b">
            <a:spAutoFit/>
          </a:bodyPr>
          <a:lstStyle/>
          <a:p>
            <a:pPr algn="ctr" defTabSz="742950"/>
            <a:r>
              <a:rPr lang="lt-LT" sz="1400" b="1" dirty="0">
                <a:solidFill>
                  <a:srgbClr val="085156"/>
                </a:solidFill>
              </a:rPr>
              <a:t>Galbūt pirmasis termino „Big Data“ vartojimas taip, kaip jis vartojamas šiandien. </a:t>
            </a:r>
            <a:endParaRPr lang="lt-LT" sz="1400" b="1" dirty="0" smtClean="0">
              <a:solidFill>
                <a:srgbClr val="085156"/>
              </a:solidFill>
            </a:endParaRPr>
          </a:p>
          <a:p>
            <a:pPr algn="ctr" defTabSz="742950"/>
            <a:r>
              <a:rPr lang="lt-LT" sz="1400" dirty="0" smtClean="0">
                <a:solidFill>
                  <a:srgbClr val="085156"/>
                </a:solidFill>
              </a:rPr>
              <a:t>Autorius </a:t>
            </a:r>
            <a:r>
              <a:rPr lang="lt-LT" sz="1400" dirty="0">
                <a:solidFill>
                  <a:srgbClr val="085156"/>
                </a:solidFill>
              </a:rPr>
              <a:t>Erikas </a:t>
            </a:r>
            <a:r>
              <a:rPr lang="lt-LT" sz="1400" dirty="0" err="1">
                <a:solidFill>
                  <a:srgbClr val="085156"/>
                </a:solidFill>
              </a:rPr>
              <a:t>Larsonas</a:t>
            </a:r>
            <a:r>
              <a:rPr lang="lt-LT" sz="1400" dirty="0">
                <a:solidFill>
                  <a:srgbClr val="085156"/>
                </a:solidFill>
              </a:rPr>
              <a:t> spėliojo apie gaunamo nepageidaujamo pašto kilmę. Jis rašo: „Didžiųjų duomenų saugotojai sako, kad tai daro vartotojų labui. Tačiau duomenys gali būti naudojami kitiems iš pradžių numatytiems </a:t>
            </a:r>
            <a:r>
              <a:rPr lang="lt-LT" sz="1400" dirty="0" smtClean="0">
                <a:solidFill>
                  <a:srgbClr val="085156"/>
                </a:solidFill>
              </a:rPr>
              <a:t>tikslams“.</a:t>
            </a:r>
            <a:r>
              <a:rPr lang="en-IE" sz="1400" dirty="0" smtClean="0">
                <a:solidFill>
                  <a:srgbClr val="085156"/>
                </a:solidFill>
                <a:latin typeface="Calibri" panose="020F0502020204030204"/>
              </a:rPr>
              <a:t> </a:t>
            </a:r>
            <a:endParaRPr lang="en-IE" sz="1400" dirty="0">
              <a:solidFill>
                <a:srgbClr val="085156"/>
              </a:solidFill>
              <a:latin typeface="Calibri" panose="020F0502020204030204"/>
            </a:endParaRPr>
          </a:p>
        </p:txBody>
      </p:sp>
      <p:sp>
        <p:nvSpPr>
          <p:cNvPr id="19" name="Rectangle 18">
            <a:extLst>
              <a:ext uri="{FF2B5EF4-FFF2-40B4-BE49-F238E27FC236}">
                <a16:creationId xmlns:a16="http://schemas.microsoft.com/office/drawing/2014/main" id="{F5685044-A8E9-1770-CFCF-E3080B9638CC}"/>
              </a:ext>
            </a:extLst>
          </p:cNvPr>
          <p:cNvSpPr/>
          <p:nvPr/>
        </p:nvSpPr>
        <p:spPr>
          <a:xfrm>
            <a:off x="1816012" y="3873394"/>
            <a:ext cx="2606813" cy="2051599"/>
          </a:xfrm>
          <a:prstGeom prst="rect">
            <a:avLst/>
          </a:prstGeom>
        </p:spPr>
        <p:txBody>
          <a:bodyPr wrap="square">
            <a:spAutoFit/>
          </a:bodyPr>
          <a:lstStyle/>
          <a:p>
            <a:pPr algn="ctr" defTabSz="742950"/>
            <a:r>
              <a:rPr lang="lt-LT" sz="1400" dirty="0">
                <a:solidFill>
                  <a:srgbClr val="085156"/>
                </a:solidFill>
              </a:rPr>
              <a:t>Londone </a:t>
            </a:r>
            <a:r>
              <a:rPr lang="lt-LT" sz="1400" dirty="0" err="1">
                <a:solidFill>
                  <a:srgbClr val="085156"/>
                </a:solidFill>
              </a:rPr>
              <a:t>Johnas</a:t>
            </a:r>
            <a:r>
              <a:rPr lang="lt-LT" sz="1400" dirty="0">
                <a:solidFill>
                  <a:srgbClr val="085156"/>
                </a:solidFill>
              </a:rPr>
              <a:t> </a:t>
            </a:r>
            <a:r>
              <a:rPr lang="lt-LT" sz="1400" dirty="0" err="1">
                <a:solidFill>
                  <a:srgbClr val="085156"/>
                </a:solidFill>
              </a:rPr>
              <a:t>Grauntas</a:t>
            </a:r>
            <a:r>
              <a:rPr lang="lt-LT" sz="1400" dirty="0">
                <a:solidFill>
                  <a:srgbClr val="085156"/>
                </a:solidFill>
              </a:rPr>
              <a:t> </a:t>
            </a:r>
            <a:r>
              <a:rPr lang="lt-LT" sz="1400" b="1" dirty="0">
                <a:solidFill>
                  <a:srgbClr val="085156"/>
                </a:solidFill>
              </a:rPr>
              <a:t>atlieka pirmąjį užregistruotą statistinių duomenų analizės eksperimentą</a:t>
            </a:r>
            <a:r>
              <a:rPr lang="lt-LT" sz="1400" dirty="0">
                <a:solidFill>
                  <a:srgbClr val="085156"/>
                </a:solidFill>
              </a:rPr>
              <a:t>. Registruodamas informaciją apie mirtingumą, jis iškėlė teoriją, kad gali sukurti išankstinio perspėjimo apie Europą niokojantį </a:t>
            </a:r>
            <a:r>
              <a:rPr lang="lt-LT" sz="1400" dirty="0" err="1">
                <a:solidFill>
                  <a:srgbClr val="085156"/>
                </a:solidFill>
              </a:rPr>
              <a:t>buboninį</a:t>
            </a:r>
            <a:r>
              <a:rPr lang="lt-LT" sz="1400" dirty="0">
                <a:solidFill>
                  <a:srgbClr val="085156"/>
                </a:solidFill>
              </a:rPr>
              <a:t> marą sistemą.</a:t>
            </a:r>
            <a:r>
              <a:rPr lang="en-IE" sz="1400" dirty="0" smtClean="0">
                <a:solidFill>
                  <a:srgbClr val="085156"/>
                </a:solidFill>
                <a:latin typeface="Calibri" panose="020F0502020204030204"/>
              </a:rPr>
              <a:t>.</a:t>
            </a:r>
            <a:endParaRPr lang="en-IE" sz="1400" dirty="0">
              <a:solidFill>
                <a:srgbClr val="085156"/>
              </a:solidFill>
              <a:latin typeface="Calibri" panose="020F0502020204030204"/>
            </a:endParaRPr>
          </a:p>
        </p:txBody>
      </p:sp>
      <p:sp>
        <p:nvSpPr>
          <p:cNvPr id="20" name="Rectangle 19">
            <a:extLst>
              <a:ext uri="{FF2B5EF4-FFF2-40B4-BE49-F238E27FC236}">
                <a16:creationId xmlns:a16="http://schemas.microsoft.com/office/drawing/2014/main" id="{F57F62DE-D4AF-905D-FC6B-4D65690E9E22}"/>
              </a:ext>
            </a:extLst>
          </p:cNvPr>
          <p:cNvSpPr/>
          <p:nvPr/>
        </p:nvSpPr>
        <p:spPr>
          <a:xfrm>
            <a:off x="9881118" y="3867486"/>
            <a:ext cx="2128721" cy="1600438"/>
          </a:xfrm>
          <a:prstGeom prst="rect">
            <a:avLst/>
          </a:prstGeom>
        </p:spPr>
        <p:txBody>
          <a:bodyPr wrap="square">
            <a:spAutoFit/>
          </a:bodyPr>
          <a:lstStyle/>
          <a:p>
            <a:pPr algn="ctr" defTabSz="742950"/>
            <a:r>
              <a:rPr lang="lt-LT" sz="1400" dirty="0">
                <a:solidFill>
                  <a:srgbClr val="085156"/>
                </a:solidFill>
              </a:rPr>
              <a:t>„Google“ yra didžiausia didžiųjų duomenų įmonė pasaulyje, kuri saugo 10 milijardų </a:t>
            </a:r>
            <a:r>
              <a:rPr lang="lt-LT" sz="1400" dirty="0" err="1">
                <a:solidFill>
                  <a:srgbClr val="085156"/>
                </a:solidFill>
              </a:rPr>
              <a:t>gigabaitų</a:t>
            </a:r>
            <a:r>
              <a:rPr lang="lt-LT" sz="1400" dirty="0">
                <a:solidFill>
                  <a:srgbClr val="085156"/>
                </a:solidFill>
              </a:rPr>
              <a:t> duomenų ir kasdien apdoroja maždaug 3,5 milijardo užklausų.</a:t>
            </a:r>
            <a:endParaRPr lang="en-IE" sz="1400" dirty="0">
              <a:solidFill>
                <a:srgbClr val="085156"/>
              </a:solidFill>
              <a:latin typeface="Calibri" panose="020F0502020204030204"/>
            </a:endParaRPr>
          </a:p>
        </p:txBody>
      </p:sp>
      <p:sp>
        <p:nvSpPr>
          <p:cNvPr id="21" name="Rectangle 20">
            <a:extLst>
              <a:ext uri="{FF2B5EF4-FFF2-40B4-BE49-F238E27FC236}">
                <a16:creationId xmlns:a16="http://schemas.microsoft.com/office/drawing/2014/main" id="{78B64539-25C2-DC08-2605-229907651672}"/>
              </a:ext>
            </a:extLst>
          </p:cNvPr>
          <p:cNvSpPr/>
          <p:nvPr/>
        </p:nvSpPr>
        <p:spPr>
          <a:xfrm>
            <a:off x="8130866" y="764301"/>
            <a:ext cx="2025241" cy="2295008"/>
          </a:xfrm>
          <a:prstGeom prst="rect">
            <a:avLst/>
          </a:prstGeom>
        </p:spPr>
        <p:txBody>
          <a:bodyPr wrap="square" anchor="b">
            <a:spAutoFit/>
          </a:bodyPr>
          <a:lstStyle/>
          <a:p>
            <a:pPr algn="ctr" defTabSz="742950"/>
            <a:r>
              <a:rPr lang="en-IE" sz="1400" dirty="0">
                <a:solidFill>
                  <a:srgbClr val="085156"/>
                </a:solidFill>
                <a:latin typeface="Calibri" panose="020F0502020204030204"/>
              </a:rPr>
              <a:t>Commentators announce that we are witnessing the birth of “Web 2.0” – the user-generated web where the </a:t>
            </a:r>
            <a:r>
              <a:rPr lang="en-IE" sz="1400" b="1" dirty="0">
                <a:solidFill>
                  <a:srgbClr val="085156"/>
                </a:solidFill>
                <a:latin typeface="Calibri" panose="020F0502020204030204"/>
              </a:rPr>
              <a:t>majority of content will be provided by users of services, rather than the service </a:t>
            </a:r>
            <a:r>
              <a:rPr lang="en-IE" sz="1400" dirty="0">
                <a:solidFill>
                  <a:srgbClr val="085156"/>
                </a:solidFill>
                <a:latin typeface="Calibri" panose="020F0502020204030204"/>
              </a:rPr>
              <a:t>providers themselves</a:t>
            </a:r>
          </a:p>
        </p:txBody>
      </p:sp>
      <p:sp>
        <p:nvSpPr>
          <p:cNvPr id="22" name="Rectangle 21">
            <a:extLst>
              <a:ext uri="{FF2B5EF4-FFF2-40B4-BE49-F238E27FC236}">
                <a16:creationId xmlns:a16="http://schemas.microsoft.com/office/drawing/2014/main" id="{644A7ED6-933E-04C1-EB4D-BB7E81111180}"/>
              </a:ext>
            </a:extLst>
          </p:cNvPr>
          <p:cNvSpPr/>
          <p:nvPr/>
        </p:nvSpPr>
        <p:spPr>
          <a:xfrm>
            <a:off x="55170" y="6150053"/>
            <a:ext cx="12098552" cy="347729"/>
          </a:xfrm>
          <a:prstGeom prst="rect">
            <a:avLst/>
          </a:prstGeom>
        </p:spPr>
        <p:txBody>
          <a:bodyPr wrap="square">
            <a:spAutoFit/>
          </a:bodyPr>
          <a:lstStyle/>
          <a:p>
            <a:pPr algn="ctr" defTabSz="742950"/>
            <a:r>
              <a:rPr lang="en-US" sz="1400" dirty="0">
                <a:solidFill>
                  <a:srgbClr val="085156"/>
                </a:solidFill>
                <a:latin typeface="Calibri" panose="020F0502020204030204"/>
                <a:ea typeface="Times New Roman" charset="0"/>
                <a:cs typeface="Times New Roman" charset="0"/>
                <a:hlinkClick r:id="rId2">
                  <a:extLst>
                    <a:ext uri="{A12FA001-AC4F-418D-AE19-62706E023703}">
                      <ahyp:hlinkClr xmlns:ahyp="http://schemas.microsoft.com/office/drawing/2018/hyperlinkcolor" xmlns="" val="tx"/>
                    </a:ext>
                  </a:extLst>
                </a:hlinkClick>
              </a:rPr>
              <a:t>*https://www.forbes.com/sites/gilpress/2014/09/03/12-big-data-definitions-whats-yours/#79b0a05813ae</a:t>
            </a:r>
            <a:endParaRPr lang="en-US" sz="1400" dirty="0">
              <a:solidFill>
                <a:srgbClr val="085156"/>
              </a:solidFill>
              <a:latin typeface="Calibri" panose="020F0502020204030204"/>
              <a:ea typeface="Calibri" charset="0"/>
              <a:cs typeface="Times New Roman" charset="0"/>
            </a:endParaRPr>
          </a:p>
        </p:txBody>
      </p:sp>
      <p:sp>
        <p:nvSpPr>
          <p:cNvPr id="23" name="Text Placeholder 2">
            <a:extLst>
              <a:ext uri="{FF2B5EF4-FFF2-40B4-BE49-F238E27FC236}">
                <a16:creationId xmlns:a16="http://schemas.microsoft.com/office/drawing/2014/main" id="{FD3D562E-73D9-363C-C3D7-F4212CF989FD}"/>
              </a:ext>
            </a:extLst>
          </p:cNvPr>
          <p:cNvSpPr txBox="1">
            <a:spLocks/>
          </p:cNvSpPr>
          <p:nvPr/>
        </p:nvSpPr>
        <p:spPr>
          <a:xfrm>
            <a:off x="0" y="-1"/>
            <a:ext cx="12199573" cy="496718"/>
          </a:xfrm>
          <a:prstGeom prst="rect">
            <a:avLst/>
          </a:prstGeom>
          <a:solidFill>
            <a:schemeClr val="accent4">
              <a:lumMod val="50000"/>
            </a:schemeClr>
          </a:solid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742950">
              <a:spcBef>
                <a:spcPts val="813"/>
              </a:spcBef>
              <a:buNone/>
            </a:pPr>
            <a:r>
              <a:rPr lang="es-ES_tradnl" sz="2600" dirty="0" err="1" smtClean="0">
                <a:solidFill>
                  <a:prstClr val="white"/>
                </a:solidFill>
                <a:latin typeface="Calibri" panose="020F0502020204030204"/>
              </a:rPr>
              <a:t>Trumpa</a:t>
            </a:r>
            <a:r>
              <a:rPr lang="es-ES_tradnl" sz="2600" dirty="0" smtClean="0">
                <a:solidFill>
                  <a:prstClr val="white"/>
                </a:solidFill>
                <a:latin typeface="Calibri" panose="020F0502020204030204"/>
              </a:rPr>
              <a:t> </a:t>
            </a:r>
            <a:r>
              <a:rPr lang="es-ES_tradnl" sz="2600" dirty="0" err="1" smtClean="0">
                <a:solidFill>
                  <a:prstClr val="white"/>
                </a:solidFill>
                <a:latin typeface="Calibri" panose="020F0502020204030204"/>
              </a:rPr>
              <a:t>duomen</a:t>
            </a:r>
            <a:r>
              <a:rPr lang="lt-LT" sz="2600" dirty="0" smtClean="0">
                <a:solidFill>
                  <a:prstClr val="white"/>
                </a:solidFill>
                <a:latin typeface="Calibri" panose="020F0502020204030204"/>
              </a:rPr>
              <a:t>ų kilmės istorija</a:t>
            </a:r>
            <a:endParaRPr lang="es-ES_tradnl" sz="2600" dirty="0">
              <a:solidFill>
                <a:prstClr val="white"/>
              </a:solidFill>
              <a:latin typeface="Calibri" panose="020F0502020204030204"/>
            </a:endParaRPr>
          </a:p>
        </p:txBody>
      </p:sp>
    </p:spTree>
    <p:extLst>
      <p:ext uri="{BB962C8B-B14F-4D97-AF65-F5344CB8AC3E}">
        <p14:creationId xmlns:p14="http://schemas.microsoft.com/office/powerpoint/2010/main" val="123429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16" grpId="0"/>
      <p:bldP spid="17" grpId="0"/>
      <p:bldP spid="18" grpId="0"/>
      <p:bldP spid="19" grpId="0"/>
      <p:bldP spid="20" grpId="0"/>
      <p:bldP spid="21" grpId="0"/>
      <p:bldP spid="2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Suprasdami, kur esate, bus lengviau patekti ten, kur einate</a:t>
            </a:r>
            <a:r>
              <a:rPr lang="lt-LT" b="1" dirty="0" smtClean="0">
                <a:solidFill>
                  <a:schemeClr val="accent2"/>
                </a:solidFill>
              </a:rPr>
              <a:t>.</a:t>
            </a:r>
          </a:p>
          <a:p>
            <a:pPr marL="342900" indent="-342900">
              <a:buClr>
                <a:schemeClr val="accent2"/>
              </a:buClr>
              <a:buBlip>
                <a:blip r:embed="rId3"/>
              </a:buBlip>
            </a:pPr>
            <a:r>
              <a:rPr lang="lt-LT" dirty="0" smtClean="0"/>
              <a:t>Sužinokite</a:t>
            </a:r>
            <a:r>
              <a:rPr lang="lt-LT" dirty="0"/>
              <a:t>, kokius duomenis turite ir kur jie </a:t>
            </a:r>
            <a:r>
              <a:rPr lang="lt-LT" dirty="0" smtClean="0"/>
              <a:t>yra</a:t>
            </a:r>
          </a:p>
          <a:p>
            <a:pPr marL="342900" indent="-342900">
              <a:buClr>
                <a:schemeClr val="accent2"/>
              </a:buClr>
              <a:buBlip>
                <a:blip r:embed="rId3"/>
              </a:buBlip>
            </a:pPr>
            <a:r>
              <a:rPr lang="lt-LT" dirty="0" smtClean="0"/>
              <a:t>Sudarykite </a:t>
            </a:r>
            <a:r>
              <a:rPr lang="lt-LT" dirty="0"/>
              <a:t>visų skirtingų jūsų įmonės turimų duomenų išteklių ir kur jie šiuo metu saugomi / pasiekiami, sąrašą. Duomenų ištekliai gali būti saugomi skirtingose vietose naudojant skirtingas programas ar programas.</a:t>
            </a:r>
            <a:endParaRPr lang="en-GB" dirty="0"/>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Atlikite duomenų auditą</a:t>
            </a:r>
            <a:endParaRPr lang="en-GB" dirty="0"/>
          </a:p>
        </p:txBody>
      </p:sp>
    </p:spTree>
    <p:extLst>
      <p:ext uri="{BB962C8B-B14F-4D97-AF65-F5344CB8AC3E}">
        <p14:creationId xmlns:p14="http://schemas.microsoft.com/office/powerpoint/2010/main" val="355148579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lt-LT" b="1" dirty="0"/>
              <a:t>Apklauskite pagrindinius žaidėjus, kad sužinotumėte, kaip naudojami </a:t>
            </a:r>
            <a:r>
              <a:rPr lang="lt-LT" b="1" dirty="0" smtClean="0"/>
              <a:t>duomenys</a:t>
            </a:r>
          </a:p>
          <a:p>
            <a:pPr marL="457200" indent="-457200">
              <a:buClr>
                <a:schemeClr val="accent2"/>
              </a:buClr>
              <a:buFont typeface="Arial" panose="020B0604020202020204" pitchFamily="34" charset="0"/>
              <a:buChar char="•"/>
            </a:pPr>
            <a:r>
              <a:rPr lang="lt-LT" dirty="0" smtClean="0"/>
              <a:t>Apklauskite </a:t>
            </a:r>
            <a:r>
              <a:rPr lang="lt-LT" dirty="0"/>
              <a:t>vadovus ir darbuotojus, kad sužinotumėte, kokius duomenis jie turi, kaip juos naudoja ir su kokiomis problemomis susiduria. Ištirkite, kaip duomenys suteikia ar gali suteikti vertės jų darbui.</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Atlikite duomenų auditą</a:t>
            </a:r>
            <a:endParaRPr lang="en-GB" dirty="0"/>
          </a:p>
        </p:txBody>
      </p:sp>
    </p:spTree>
    <p:extLst>
      <p:ext uri="{BB962C8B-B14F-4D97-AF65-F5344CB8AC3E}">
        <p14:creationId xmlns:p14="http://schemas.microsoft.com/office/powerpoint/2010/main" val="276020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lt-LT" b="1" dirty="0"/>
              <a:t>Suteikite pirmenybę ir </a:t>
            </a:r>
            <a:r>
              <a:rPr lang="lt-LT" b="1" dirty="0" smtClean="0"/>
              <a:t>organizuokite</a:t>
            </a:r>
          </a:p>
          <a:p>
            <a:pPr marL="457200" indent="-457200">
              <a:buClr>
                <a:schemeClr val="accent2"/>
              </a:buClr>
              <a:buFont typeface="Arial" panose="020B0604020202020204" pitchFamily="34" charset="0"/>
              <a:buChar char="•"/>
            </a:pPr>
            <a:r>
              <a:rPr lang="lt-LT" dirty="0" smtClean="0"/>
              <a:t>Tvarkykite </a:t>
            </a:r>
            <a:r>
              <a:rPr lang="lt-LT" dirty="0"/>
              <a:t>visus duomenis pagal jų vertę jūsų verslui: pavyzdžiui, kurie duomenys atneša daugiausiai pelno? (Pvz., </a:t>
            </a:r>
            <a:r>
              <a:rPr lang="lt-LT" dirty="0" err="1"/>
              <a:t>žiniatinklio</a:t>
            </a:r>
            <a:r>
              <a:rPr lang="lt-LT" dirty="0"/>
              <a:t> įmonė el. pašto adresus vertina aukščiau nei pašto adresus).</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Atlikite duomenų auditą</a:t>
            </a:r>
            <a:endParaRPr lang="en-GB" dirty="0"/>
          </a:p>
        </p:txBody>
      </p:sp>
    </p:spTree>
    <p:extLst>
      <p:ext uri="{BB962C8B-B14F-4D97-AF65-F5344CB8AC3E}">
        <p14:creationId xmlns:p14="http://schemas.microsoft.com/office/powerpoint/2010/main" val="30134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lt-LT" b="1" dirty="0"/>
              <a:t>Nustatykite </a:t>
            </a:r>
            <a:r>
              <a:rPr lang="lt-LT" b="1" dirty="0" smtClean="0"/>
              <a:t>spragas</a:t>
            </a:r>
          </a:p>
          <a:p>
            <a:pPr marL="457200" indent="-457200">
              <a:buClr>
                <a:schemeClr val="accent2"/>
              </a:buClr>
              <a:buFont typeface="Arial" panose="020B0604020202020204" pitchFamily="34" charset="0"/>
              <a:buChar char="•"/>
            </a:pPr>
            <a:endParaRPr lang="lt-LT" b="1" dirty="0"/>
          </a:p>
          <a:p>
            <a:pPr marL="457200" indent="-457200">
              <a:buClr>
                <a:schemeClr val="accent2"/>
              </a:buClr>
              <a:buFont typeface="Arial" panose="020B0604020202020204" pitchFamily="34" charset="0"/>
              <a:buChar char="•"/>
            </a:pPr>
            <a:r>
              <a:rPr lang="lt-LT" dirty="0" smtClean="0"/>
              <a:t>Pažiūrėkite</a:t>
            </a:r>
            <a:r>
              <a:rPr lang="lt-LT" dirty="0"/>
              <a:t>, kokius duomenis turite ir kaip jie teikia vertę pagrindinėms jūsų verslo sritims. Ar iššvaistomi vertingi duomenys? Ar yra jums reikalingų duomenų, kurių neturite?</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Atlikite duomenų auditą</a:t>
            </a:r>
            <a:endParaRPr lang="en-GB" dirty="0"/>
          </a:p>
        </p:txBody>
      </p:sp>
      <p:sp>
        <p:nvSpPr>
          <p:cNvPr id="6" name="Rectangle 5">
            <a:extLst>
              <a:ext uri="{FF2B5EF4-FFF2-40B4-BE49-F238E27FC236}">
                <a16:creationId xmlns:a16="http://schemas.microsoft.com/office/drawing/2014/main" id="{D945D7F0-D02E-FD79-AB11-F35A407276A3}"/>
              </a:ext>
            </a:extLst>
          </p:cNvPr>
          <p:cNvSpPr/>
          <p:nvPr/>
        </p:nvSpPr>
        <p:spPr>
          <a:xfrm>
            <a:off x="1252680" y="5480516"/>
            <a:ext cx="2153154" cy="307777"/>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lt-LT" sz="1400" kern="0" dirty="0" smtClean="0">
                <a:solidFill>
                  <a:prstClr val="black"/>
                </a:solidFill>
                <a:ea typeface="Calibri" charset="0"/>
                <a:cs typeface="Times New Roman" charset="0"/>
              </a:rPr>
              <a:t>Šaltinis</a:t>
            </a:r>
            <a:r>
              <a:rPr kumimoji="0" lang="en-US" sz="1400" b="0" i="0" u="none" strike="noStrike" kern="0" cap="none" spc="0" normalizeH="0" baseline="0" noProof="0" dirty="0" smtClean="0">
                <a:ln>
                  <a:noFill/>
                </a:ln>
                <a:solidFill>
                  <a:prstClr val="black"/>
                </a:solidFill>
                <a:effectLst/>
                <a:uLnTx/>
                <a:uFillTx/>
                <a:ea typeface="Calibri" charset="0"/>
                <a:cs typeface="Times New Roman" charset="0"/>
              </a:rPr>
              <a:t>: </a:t>
            </a:r>
            <a:r>
              <a:rPr kumimoji="0" lang="en-US" sz="1400" b="0" i="0" u="none" strike="noStrike" kern="0" cap="none" spc="0" normalizeH="0" baseline="0" noProof="0" dirty="0">
                <a:ln>
                  <a:noFill/>
                </a:ln>
                <a:solidFill>
                  <a:prstClr val="black"/>
                </a:solidFill>
                <a:effectLst/>
                <a:uLnTx/>
                <a:uFillTx/>
                <a:ea typeface="Calibri" charset="0"/>
                <a:cs typeface="Times New Roman" charset="0"/>
              </a:rPr>
              <a:t>Massa &amp; Company</a:t>
            </a:r>
            <a:endParaRPr kumimoji="0" lang="es-ES_tradnl"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3293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n-GB" dirty="0" smtClean="0"/>
              <a:t>“</a:t>
            </a:r>
            <a:r>
              <a:rPr lang="lt-LT" dirty="0"/>
              <a:t>Lyderystės funkcija yra sukurti daugiau lyderių, o ne daugiau pasekėjų</a:t>
            </a:r>
            <a:r>
              <a:rPr lang="en-GB" dirty="0" smtClean="0"/>
              <a:t>.”</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Ralph</a:t>
            </a:r>
            <a:r>
              <a:rPr kumimoji="0" lang="en-IE" sz="22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Nader</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Hands holding each other">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cstate="hqprint">
            <a:grayscl/>
            <a:extLst>
              <a:ext uri="{28A0092B-C50C-407E-A947-70E740481C1C}">
                <a14:useLocalDpi xmlns:a14="http://schemas.microsoft.com/office/drawing/2010/main" val="0"/>
              </a:ext>
            </a:extLst>
          </a:blip>
          <a:srcRect l="9974" r="9974"/>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3042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0647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pt-BR" dirty="0"/>
              <a:t>Ką reiškia duomenimis pagrįstas augimas</a:t>
            </a:r>
            <a:r>
              <a:rPr lang="en-GB" dirty="0" smtClean="0"/>
              <a:t>?</a:t>
            </a:r>
            <a:endParaRPr lang="en-GB" dirty="0"/>
          </a:p>
        </p:txBody>
      </p:sp>
      <p:grpSp>
        <p:nvGrpSpPr>
          <p:cNvPr id="11" name="Group 10">
            <a:extLst>
              <a:ext uri="{FF2B5EF4-FFF2-40B4-BE49-F238E27FC236}">
                <a16:creationId xmlns:a16="http://schemas.microsoft.com/office/drawing/2014/main" id="{9B2A0407-2CF2-9A32-C660-4D54586EA012}"/>
              </a:ext>
            </a:extLst>
          </p:cNvPr>
          <p:cNvGrpSpPr/>
          <p:nvPr/>
        </p:nvGrpSpPr>
        <p:grpSpPr>
          <a:xfrm>
            <a:off x="2486273" y="2095475"/>
            <a:ext cx="7292480" cy="2656761"/>
            <a:chOff x="2486273" y="2095475"/>
            <a:chExt cx="7292480" cy="2656761"/>
          </a:xfrm>
        </p:grpSpPr>
        <p:sp>
          <p:nvSpPr>
            <p:cNvPr id="9" name="Oval 41">
              <a:extLst>
                <a:ext uri="{FF2B5EF4-FFF2-40B4-BE49-F238E27FC236}">
                  <a16:creationId xmlns:a16="http://schemas.microsoft.com/office/drawing/2014/main" id="{16589561-275C-3F6E-A0CE-9C3CE1020DCF}"/>
                </a:ext>
              </a:extLst>
            </p:cNvPr>
            <p:cNvSpPr>
              <a:spLocks noChangeArrowheads="1"/>
            </p:cNvSpPr>
            <p:nvPr/>
          </p:nvSpPr>
          <p:spPr bwMode="auto">
            <a:xfrm>
              <a:off x="5669473" y="2095475"/>
              <a:ext cx="853052" cy="853052"/>
            </a:xfrm>
            <a:prstGeom prst="ellipse">
              <a:avLst/>
            </a:prstGeom>
            <a:solidFill>
              <a:srgbClr val="70AD47">
                <a:lumMod val="40000"/>
                <a:lumOff val="60000"/>
              </a:srgb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0" name="Text Placeholder 23">
              <a:extLst>
                <a:ext uri="{FF2B5EF4-FFF2-40B4-BE49-F238E27FC236}">
                  <a16:creationId xmlns:a16="http://schemas.microsoft.com/office/drawing/2014/main" id="{8BEEA3AD-B6C4-8CED-E4DD-DA6B27773959}"/>
                </a:ext>
              </a:extLst>
            </p:cNvPr>
            <p:cNvSpPr txBox="1">
              <a:spLocks/>
            </p:cNvSpPr>
            <p:nvPr/>
          </p:nvSpPr>
          <p:spPr>
            <a:xfrm>
              <a:off x="2486273" y="3054702"/>
              <a:ext cx="7292480" cy="1697534"/>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lt-LT" sz="2400" dirty="0">
                  <a:solidFill>
                    <a:prstClr val="black"/>
                  </a:solidFill>
                </a:rPr>
                <a:t>Duomenų analizės ir interpretavimo naudojimas siekiant gauti realių įžvalgų apie verslo rezultatus ir rinkos galimybes</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0763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9139A373-0891-A3D5-9098-2C8055453564}"/>
              </a:ext>
            </a:extLst>
          </p:cNvPr>
          <p:cNvSpPr txBox="1">
            <a:spLocks/>
          </p:cNvSpPr>
          <p:nvPr/>
        </p:nvSpPr>
        <p:spPr>
          <a:xfrm>
            <a:off x="834894" y="191976"/>
            <a:ext cx="10595237"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3600" dirty="0"/>
              <a:t>Ką reiškia duomenimis pagrįstas augimas</a:t>
            </a:r>
            <a:r>
              <a:rPr lang="en-GB" sz="3600" dirty="0" smtClean="0">
                <a:solidFill>
                  <a:srgbClr val="000000"/>
                </a:solidFill>
              </a:rPr>
              <a:t>?</a:t>
            </a:r>
            <a:endParaRPr lang="en-GB" sz="3600" dirty="0">
              <a:solidFill>
                <a:srgbClr val="000000"/>
              </a:solidFill>
            </a:endParaRPr>
          </a:p>
        </p:txBody>
      </p:sp>
      <p:grpSp>
        <p:nvGrpSpPr>
          <p:cNvPr id="19" name="Group 18">
            <a:extLst>
              <a:ext uri="{FF2B5EF4-FFF2-40B4-BE49-F238E27FC236}">
                <a16:creationId xmlns:a16="http://schemas.microsoft.com/office/drawing/2014/main" id="{EA75EF7E-BC1E-8B12-AF01-6E8C64D3FD38}"/>
              </a:ext>
            </a:extLst>
          </p:cNvPr>
          <p:cNvGrpSpPr/>
          <p:nvPr/>
        </p:nvGrpSpPr>
        <p:grpSpPr>
          <a:xfrm>
            <a:off x="6667559" y="1418428"/>
            <a:ext cx="4420057" cy="1753281"/>
            <a:chOff x="6667559" y="1418428"/>
            <a:chExt cx="4420057" cy="1753281"/>
          </a:xfrm>
        </p:grpSpPr>
        <p:sp>
          <p:nvSpPr>
            <p:cNvPr id="4" name="Oval 41">
              <a:extLst>
                <a:ext uri="{FF2B5EF4-FFF2-40B4-BE49-F238E27FC236}">
                  <a16:creationId xmlns:a16="http://schemas.microsoft.com/office/drawing/2014/main" id="{B78CA90C-39D0-8C7C-10C4-F365E3216EEF}"/>
                </a:ext>
              </a:extLst>
            </p:cNvPr>
            <p:cNvSpPr>
              <a:spLocks noChangeArrowheads="1"/>
            </p:cNvSpPr>
            <p:nvPr/>
          </p:nvSpPr>
          <p:spPr bwMode="auto">
            <a:xfrm>
              <a:off x="8255490" y="1418428"/>
              <a:ext cx="853052" cy="853052"/>
            </a:xfrm>
            <a:prstGeom prst="ellipse">
              <a:avLst/>
            </a:prstGeom>
            <a:solidFill>
              <a:srgbClr val="70AD47">
                <a:lumMod val="40000"/>
                <a:lumOff val="60000"/>
              </a:srgb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dirty="0">
                <a:ln>
                  <a:noFill/>
                </a:ln>
                <a:solidFill>
                  <a:prstClr val="black"/>
                </a:solidFill>
                <a:effectLst/>
                <a:uLnTx/>
                <a:uFillTx/>
                <a:latin typeface="Lucida Grande" charset="0"/>
                <a:ea typeface="ＭＳ Ｐゴシック" charset="-128"/>
                <a:cs typeface="ＭＳ Ｐゴシック" charset="-128"/>
              </a:endParaRPr>
            </a:p>
          </p:txBody>
        </p:sp>
        <p:sp>
          <p:nvSpPr>
            <p:cNvPr id="5" name="Text Placeholder 23">
              <a:extLst>
                <a:ext uri="{FF2B5EF4-FFF2-40B4-BE49-F238E27FC236}">
                  <a16:creationId xmlns:a16="http://schemas.microsoft.com/office/drawing/2014/main" id="{2C2F23FB-0FF8-7AFC-7958-ADB0EE7EB600}"/>
                </a:ext>
              </a:extLst>
            </p:cNvPr>
            <p:cNvSpPr txBox="1">
              <a:spLocks/>
            </p:cNvSpPr>
            <p:nvPr/>
          </p:nvSpPr>
          <p:spPr>
            <a:xfrm>
              <a:off x="6667559" y="2322001"/>
              <a:ext cx="4163616"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lt-LT"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Duomenys produkto kūrimui</a:t>
              </a: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B08FF2B3-5D2A-C825-E959-3ACAFAF9779D}"/>
                </a:ext>
              </a:extLst>
            </p:cNvPr>
            <p:cNvCxnSpPr>
              <a:cxnSpLocks/>
            </p:cNvCxnSpPr>
            <p:nvPr/>
          </p:nvCxnSpPr>
          <p:spPr>
            <a:xfrm flipH="1">
              <a:off x="6667559" y="3171709"/>
              <a:ext cx="4420057" cy="0"/>
            </a:xfrm>
            <a:prstGeom prst="line">
              <a:avLst/>
            </a:prstGeom>
            <a:noFill/>
            <a:ln w="12700" cap="flat" cmpd="sng" algn="ctr">
              <a:solidFill>
                <a:schemeClr val="accent4"/>
              </a:solidFill>
              <a:prstDash val="solid"/>
              <a:miter lim="800000"/>
            </a:ln>
            <a:effectLst/>
          </p:spPr>
        </p:cxnSp>
      </p:grpSp>
      <p:grpSp>
        <p:nvGrpSpPr>
          <p:cNvPr id="18" name="Group 17">
            <a:extLst>
              <a:ext uri="{FF2B5EF4-FFF2-40B4-BE49-F238E27FC236}">
                <a16:creationId xmlns:a16="http://schemas.microsoft.com/office/drawing/2014/main" id="{7C487FEB-CEF0-BC58-FDBD-63602E54967E}"/>
              </a:ext>
            </a:extLst>
          </p:cNvPr>
          <p:cNvGrpSpPr/>
          <p:nvPr/>
        </p:nvGrpSpPr>
        <p:grpSpPr>
          <a:xfrm>
            <a:off x="1850680" y="1468949"/>
            <a:ext cx="3845582" cy="1702760"/>
            <a:chOff x="1850680" y="1468949"/>
            <a:chExt cx="3845582" cy="1702760"/>
          </a:xfrm>
        </p:grpSpPr>
        <p:sp>
          <p:nvSpPr>
            <p:cNvPr id="7" name="Oval 41">
              <a:extLst>
                <a:ext uri="{FF2B5EF4-FFF2-40B4-BE49-F238E27FC236}">
                  <a16:creationId xmlns:a16="http://schemas.microsoft.com/office/drawing/2014/main" id="{53D08B65-E9E0-F005-71B9-D99EC75C9EAF}"/>
                </a:ext>
              </a:extLst>
            </p:cNvPr>
            <p:cNvSpPr>
              <a:spLocks noChangeArrowheads="1"/>
            </p:cNvSpPr>
            <p:nvPr/>
          </p:nvSpPr>
          <p:spPr bwMode="auto">
            <a:xfrm>
              <a:off x="3346944" y="1468949"/>
              <a:ext cx="853052" cy="853052"/>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prstClr val="black"/>
                </a:solidFill>
                <a:effectLst/>
                <a:uLnTx/>
                <a:uFillTx/>
                <a:latin typeface="Lucida Grande" charset="0"/>
                <a:ea typeface="ＭＳ Ｐゴシック" charset="-128"/>
                <a:cs typeface="ＭＳ Ｐゴシック" charset="-128"/>
              </a:endParaRPr>
            </a:p>
          </p:txBody>
        </p:sp>
        <p:sp>
          <p:nvSpPr>
            <p:cNvPr id="8" name="Text Placeholder 23">
              <a:extLst>
                <a:ext uri="{FF2B5EF4-FFF2-40B4-BE49-F238E27FC236}">
                  <a16:creationId xmlns:a16="http://schemas.microsoft.com/office/drawing/2014/main" id="{230D767C-BBF3-479C-DAFD-8C7939E4B7A7}"/>
                </a:ext>
              </a:extLst>
            </p:cNvPr>
            <p:cNvSpPr txBox="1">
              <a:spLocks/>
            </p:cNvSpPr>
            <p:nvPr/>
          </p:nvSpPr>
          <p:spPr>
            <a:xfrm>
              <a:off x="2236392" y="2289715"/>
              <a:ext cx="3074157"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lt-LT"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Duomenys našumui</a:t>
              </a: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880B8584-D645-24E5-DEE5-DF41338536BA}"/>
                </a:ext>
              </a:extLst>
            </p:cNvPr>
            <p:cNvCxnSpPr>
              <a:cxnSpLocks/>
            </p:cNvCxnSpPr>
            <p:nvPr/>
          </p:nvCxnSpPr>
          <p:spPr>
            <a:xfrm flipH="1">
              <a:off x="1850680" y="3171709"/>
              <a:ext cx="3845582" cy="0"/>
            </a:xfrm>
            <a:prstGeom prst="line">
              <a:avLst/>
            </a:prstGeom>
            <a:solidFill>
              <a:schemeClr val="accent3">
                <a:lumMod val="75000"/>
              </a:schemeClr>
            </a:solidFill>
            <a:ln w="6350" cap="flat" cmpd="sng" algn="ctr">
              <a:solidFill>
                <a:schemeClr val="accent3">
                  <a:lumMod val="75000"/>
                </a:schemeClr>
              </a:solidFill>
              <a:prstDash val="solid"/>
              <a:miter lim="800000"/>
            </a:ln>
            <a:effectLst/>
          </p:spPr>
        </p:cxnSp>
      </p:grpSp>
      <p:sp>
        <p:nvSpPr>
          <p:cNvPr id="10" name="TextBox 9">
            <a:extLst>
              <a:ext uri="{FF2B5EF4-FFF2-40B4-BE49-F238E27FC236}">
                <a16:creationId xmlns:a16="http://schemas.microsoft.com/office/drawing/2014/main" id="{2AD54460-865C-EF03-2CA9-C076272D5467}"/>
              </a:ext>
            </a:extLst>
          </p:cNvPr>
          <p:cNvSpPr txBox="1"/>
          <p:nvPr/>
        </p:nvSpPr>
        <p:spPr>
          <a:xfrm>
            <a:off x="1690289" y="3475589"/>
            <a:ext cx="4452919" cy="2554545"/>
          </a:xfrm>
          <a:prstGeom prst="rect">
            <a:avLst/>
          </a:prstGeom>
          <a:noFill/>
        </p:spPr>
        <p:txBody>
          <a:bodyPr wrap="square" rtlCol="0">
            <a:spAutoFit/>
          </a:bodyPr>
          <a:lstStyle/>
          <a:p>
            <a:pPr marL="278606" lvl="0" indent="-278606" defTabSz="457200">
              <a:buFont typeface="Arial" charset="0"/>
              <a:buChar char="•"/>
              <a:defRPr/>
            </a:pPr>
            <a:r>
              <a:rPr lang="lt-LT" sz="2000" kern="0" dirty="0">
                <a:solidFill>
                  <a:prstClr val="black"/>
                </a:solidFill>
              </a:rPr>
              <a:t>Didžiausias dėmesys skiriamas proceso efektyvumui ir programos </a:t>
            </a:r>
            <a:r>
              <a:rPr lang="lt-LT" sz="2000" kern="0" dirty="0" smtClean="0">
                <a:solidFill>
                  <a:prstClr val="black"/>
                </a:solidFill>
              </a:rPr>
              <a:t>vykdymui</a:t>
            </a:r>
          </a:p>
          <a:p>
            <a:pPr marL="278606" lvl="0" indent="-278606" defTabSz="457200">
              <a:buFont typeface="Arial" charset="0"/>
              <a:buChar char="•"/>
              <a:defRPr/>
            </a:pPr>
            <a:r>
              <a:rPr lang="lt-LT" sz="2000" kern="0" dirty="0" smtClean="0">
                <a:solidFill>
                  <a:prstClr val="black"/>
                </a:solidFill>
              </a:rPr>
              <a:t>Naudoja </a:t>
            </a:r>
            <a:r>
              <a:rPr lang="lt-LT" sz="2000" kern="0" dirty="0">
                <a:solidFill>
                  <a:prstClr val="black"/>
                </a:solidFill>
              </a:rPr>
              <a:t>daugiausia kiekybinius išvesties </a:t>
            </a:r>
            <a:r>
              <a:rPr lang="lt-LT" sz="2000" kern="0" dirty="0" smtClean="0">
                <a:solidFill>
                  <a:prstClr val="black"/>
                </a:solidFill>
              </a:rPr>
              <a:t>duomenis</a:t>
            </a:r>
          </a:p>
          <a:p>
            <a:pPr marL="278606" lvl="0" indent="-278606" defTabSz="457200">
              <a:buFont typeface="Arial" charset="0"/>
              <a:buChar char="•"/>
              <a:defRPr/>
            </a:pPr>
            <a:r>
              <a:rPr lang="lt-LT" sz="2000" kern="0" dirty="0" smtClean="0">
                <a:solidFill>
                  <a:prstClr val="black"/>
                </a:solidFill>
              </a:rPr>
              <a:t>Turi </a:t>
            </a:r>
            <a:r>
              <a:rPr lang="lt-LT" sz="2000" kern="0" dirty="0">
                <a:solidFill>
                  <a:prstClr val="black"/>
                </a:solidFill>
              </a:rPr>
              <a:t>STEBĖJIMO </a:t>
            </a:r>
            <a:r>
              <a:rPr lang="lt-LT" sz="2000" kern="0" dirty="0" smtClean="0">
                <a:solidFill>
                  <a:prstClr val="black"/>
                </a:solidFill>
              </a:rPr>
              <a:t>funkciją</a:t>
            </a:r>
          </a:p>
          <a:p>
            <a:pPr marL="278606" lvl="0" indent="-278606" defTabSz="457200">
              <a:buFont typeface="Arial" charset="0"/>
              <a:buChar char="•"/>
              <a:defRPr/>
            </a:pPr>
            <a:r>
              <a:rPr lang="lt-LT" sz="2000" kern="0" dirty="0" smtClean="0">
                <a:solidFill>
                  <a:prstClr val="black"/>
                </a:solidFill>
              </a:rPr>
              <a:t>Atsako </a:t>
            </a:r>
            <a:r>
              <a:rPr lang="lt-LT" sz="2000" kern="0" dirty="0">
                <a:solidFill>
                  <a:prstClr val="black"/>
                </a:solidFill>
              </a:rPr>
              <a:t>į klausimą „Ar mes darome viską pagal savo galimybes?</a:t>
            </a:r>
            <a:endParaRPr kumimoji="0" lang="es-ES_tradnl" sz="2000" b="0" i="0" u="none" strike="noStrike" kern="0" cap="none" spc="0" normalizeH="0" baseline="0" noProof="0" dirty="0">
              <a:ln>
                <a:noFill/>
              </a:ln>
              <a:solidFill>
                <a:prstClr val="black"/>
              </a:solidFill>
              <a:effectLst/>
              <a:uLnTx/>
              <a:uFillTx/>
            </a:endParaRPr>
          </a:p>
        </p:txBody>
      </p:sp>
      <p:sp>
        <p:nvSpPr>
          <p:cNvPr id="11" name="TextBox 10">
            <a:extLst>
              <a:ext uri="{FF2B5EF4-FFF2-40B4-BE49-F238E27FC236}">
                <a16:creationId xmlns:a16="http://schemas.microsoft.com/office/drawing/2014/main" id="{3177CFE2-E2BD-722C-9FA5-AF4824DEF244}"/>
              </a:ext>
            </a:extLst>
          </p:cNvPr>
          <p:cNvSpPr txBox="1"/>
          <p:nvPr/>
        </p:nvSpPr>
        <p:spPr>
          <a:xfrm>
            <a:off x="6667560" y="3374695"/>
            <a:ext cx="4420056" cy="2862322"/>
          </a:xfrm>
          <a:prstGeom prst="rect">
            <a:avLst/>
          </a:prstGeom>
          <a:noFill/>
        </p:spPr>
        <p:txBody>
          <a:bodyPr wrap="square" rtlCol="0">
            <a:spAutoFit/>
          </a:bodyPr>
          <a:lstStyle/>
          <a:p>
            <a:pPr marL="278606" lvl="0" indent="-278606" defTabSz="457200">
              <a:buFont typeface="Arial" charset="0"/>
              <a:buChar char="•"/>
              <a:defRPr/>
            </a:pPr>
            <a:r>
              <a:rPr lang="lt-LT" sz="2000" kern="0" dirty="0">
                <a:solidFill>
                  <a:prstClr val="black"/>
                </a:solidFill>
              </a:rPr>
              <a:t>Didžiausias dėmesys skiriamas produktų ir paslaugų dizainui bei ilgalaikiam </a:t>
            </a:r>
            <a:r>
              <a:rPr lang="lt-LT" sz="2000" kern="0" dirty="0" smtClean="0">
                <a:solidFill>
                  <a:prstClr val="black"/>
                </a:solidFill>
              </a:rPr>
              <a:t>poveikiui</a:t>
            </a:r>
          </a:p>
          <a:p>
            <a:pPr marL="278606" lvl="0" indent="-278606" defTabSz="457200">
              <a:buFont typeface="Arial" charset="0"/>
              <a:buChar char="•"/>
              <a:defRPr/>
            </a:pPr>
            <a:r>
              <a:rPr lang="lt-LT" sz="2000" kern="0" dirty="0" smtClean="0">
                <a:solidFill>
                  <a:prstClr val="black"/>
                </a:solidFill>
              </a:rPr>
              <a:t>Naudoja </a:t>
            </a:r>
            <a:r>
              <a:rPr lang="lt-LT" sz="2000" kern="0" dirty="0">
                <a:solidFill>
                  <a:prstClr val="black"/>
                </a:solidFill>
              </a:rPr>
              <a:t>tiek kiekybinius, tiek kokybinius duomenis, tiek rezultatus, tiek </a:t>
            </a:r>
            <a:r>
              <a:rPr lang="lt-LT" sz="2000" kern="0" dirty="0" smtClean="0">
                <a:solidFill>
                  <a:prstClr val="black"/>
                </a:solidFill>
              </a:rPr>
              <a:t>poveikį</a:t>
            </a:r>
          </a:p>
          <a:p>
            <a:pPr marL="278606" lvl="0" indent="-278606" defTabSz="457200">
              <a:buFont typeface="Arial" charset="0"/>
              <a:buChar char="•"/>
              <a:defRPr/>
            </a:pPr>
            <a:r>
              <a:rPr lang="lt-LT" sz="2000" kern="0" dirty="0" smtClean="0">
                <a:solidFill>
                  <a:prstClr val="black"/>
                </a:solidFill>
              </a:rPr>
              <a:t>Turi </a:t>
            </a:r>
            <a:r>
              <a:rPr lang="lt-LT" sz="2000" kern="0" dirty="0">
                <a:solidFill>
                  <a:prstClr val="black"/>
                </a:solidFill>
              </a:rPr>
              <a:t>VERTINIMO </a:t>
            </a:r>
            <a:r>
              <a:rPr lang="lt-LT" sz="2000" kern="0" dirty="0" smtClean="0">
                <a:solidFill>
                  <a:prstClr val="black"/>
                </a:solidFill>
              </a:rPr>
              <a:t>funkciją</a:t>
            </a:r>
          </a:p>
          <a:p>
            <a:pPr marL="278606" lvl="0" indent="-278606" defTabSz="457200">
              <a:buFont typeface="Arial" charset="0"/>
              <a:buChar char="•"/>
              <a:defRPr/>
            </a:pPr>
            <a:r>
              <a:rPr lang="lt-LT" sz="2000" kern="0" dirty="0" smtClean="0">
                <a:solidFill>
                  <a:prstClr val="black"/>
                </a:solidFill>
              </a:rPr>
              <a:t>Atsako </a:t>
            </a:r>
            <a:r>
              <a:rPr lang="lt-LT" sz="2000" kern="0" dirty="0">
                <a:solidFill>
                  <a:prstClr val="black"/>
                </a:solidFill>
              </a:rPr>
              <a:t>į klausimą: „Ar mes darome teisingus dalykus?</a:t>
            </a:r>
            <a:endParaRPr kumimoji="0" lang="es-ES_tradnl" sz="2000" b="0" i="0" u="none" strike="noStrike" kern="0" cap="none" spc="0" normalizeH="0" baseline="0" noProof="0" dirty="0">
              <a:ln>
                <a:noFill/>
              </a:ln>
              <a:solidFill>
                <a:prstClr val="black"/>
              </a:solidFill>
              <a:effectLst/>
              <a:uLnTx/>
              <a:uFillTx/>
            </a:endParaRPr>
          </a:p>
        </p:txBody>
      </p:sp>
      <p:sp>
        <p:nvSpPr>
          <p:cNvPr id="2" name="Rectangle 1"/>
          <p:cNvSpPr>
            <a:spLocks noChangeArrowheads="1"/>
          </p:cNvSpPr>
          <p:nvPr/>
        </p:nvSpPr>
        <p:spPr bwMode="auto">
          <a:xfrm>
            <a:off x="152401" y="44678"/>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900" b="0" i="0" u="none" strike="noStrike" cap="none" normalizeH="0" baseline="0" smtClean="0">
                <a:ln>
                  <a:noFill/>
                </a:ln>
                <a:solidFill>
                  <a:srgbClr val="5F6368"/>
                </a:solidFill>
                <a:effectLst/>
                <a:latin typeface="Arial" panose="020B0604020202020204" pitchFamily="34" charset="0"/>
              </a:rPr>
              <a:t>225 / 5,000</a:t>
            </a:r>
            <a:endParaRPr kumimoji="0" lang="lt-LT" altLang="lt-LT"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2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200" b="1" i="0" u="none" strike="noStrike" cap="none" normalizeH="0" baseline="0" smtClean="0">
                <a:ln>
                  <a:noFill/>
                </a:ln>
                <a:solidFill>
                  <a:schemeClr val="tx1"/>
                </a:solidFill>
                <a:effectLst/>
                <a:latin typeface="Arial" panose="020B0604020202020204" pitchFamily="34" charset="0"/>
              </a:rPr>
              <a:t>Translation results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9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900" b="1" i="0" u="none" strike="noStrike" cap="none" normalizeH="0" baseline="0" smtClean="0">
                <a:ln>
                  <a:noFill/>
                </a:ln>
                <a:solidFill>
                  <a:schemeClr val="tx1"/>
                </a:solidFill>
                <a:effectLst/>
                <a:latin typeface="Arial" panose="020B0604020202020204" pitchFamily="34" charset="0"/>
              </a:rPr>
              <a:t>Translation result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800" b="0" i="0" u="none" strike="noStrike" cap="none" normalizeH="0" baseline="0" smtClean="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152401" y="44678"/>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13" name="Rectangle 3"/>
          <p:cNvSpPr>
            <a:spLocks noChangeArrowheads="1"/>
          </p:cNvSpPr>
          <p:nvPr/>
        </p:nvSpPr>
        <p:spPr bwMode="auto">
          <a:xfrm>
            <a:off x="152401" y="44678"/>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300" b="0" i="0" u="none" strike="noStrike" cap="none" normalizeH="0" baseline="0" smtClean="0">
                <a:ln>
                  <a:noFill/>
                </a:ln>
                <a:solidFill>
                  <a:srgbClr val="000000"/>
                </a:solidFill>
                <a:effectLst/>
                <a:latin typeface="Arial" panose="020B0604020202020204" pitchFamily="34" charset="0"/>
              </a:rPr>
              <a:t>Didžiausias dėmesys skiriamas produktų ir paslaugų dizainui bei ilgalaikiam poveikiui Naudoja tiek kiekybinius, tiek kokybinius duomenis, tiek rezultatus, tiek poveikį Turi VERTINIMO funkciją Atsako į klausimą: „Ar mes darome teisingus dalykus?</a:t>
            </a:r>
            <a:endParaRPr kumimoji="0" lang="lt-LT" altLang="lt-LT"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71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dirty="0">
                <a:solidFill>
                  <a:schemeClr val="accent2"/>
                </a:solidFill>
              </a:rPr>
              <a:t>Duomenys gali būti transformuojantys. Įmonės, kurios pasinaudos visomis turimomis galimybėmis, ne tik įgis konkurencinį pranašumą, bet ir pakeis savo verslo modelius ir pramonės šakas, skatindamos augimą naujuose sektoriuose ir naujais būdais</a:t>
            </a:r>
            <a:r>
              <a:rPr lang="lt-LT" dirty="0" smtClean="0">
                <a:solidFill>
                  <a:schemeClr val="accent2"/>
                </a:solidFill>
              </a:rPr>
              <a:t>.</a:t>
            </a:r>
          </a:p>
          <a:p>
            <a:pPr marL="342900" indent="-342900">
              <a:buClr>
                <a:schemeClr val="accent2"/>
              </a:buClr>
              <a:buBlip>
                <a:blip r:embed="rId3"/>
              </a:buBlip>
            </a:pPr>
            <a:endParaRPr lang="lt-LT" b="1" dirty="0">
              <a:solidFill>
                <a:schemeClr val="accent2"/>
              </a:solidFill>
            </a:endParaRPr>
          </a:p>
          <a:p>
            <a:pPr marL="342900" indent="-342900">
              <a:buClr>
                <a:schemeClr val="accent2"/>
              </a:buClr>
              <a:buBlip>
                <a:blip r:embed="rId3"/>
              </a:buBlip>
            </a:pPr>
            <a:r>
              <a:rPr lang="lt-LT" dirty="0" smtClean="0"/>
              <a:t>Bostono </a:t>
            </a:r>
            <a:r>
              <a:rPr lang="lt-LT" dirty="0"/>
              <a:t>konsultacinė grupė</a:t>
            </a:r>
            <a:endParaRPr lang="en-GB" dirty="0"/>
          </a:p>
          <a:p>
            <a:pPr marL="0" indent="0">
              <a:buClr>
                <a:schemeClr val="accent2"/>
              </a:buCl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pt-BR" dirty="0"/>
              <a:t>Ką reiškia duomenimis pagrįstas augimas</a:t>
            </a:r>
            <a:r>
              <a:rPr lang="en-GB" dirty="0" smtClean="0"/>
              <a:t>?</a:t>
            </a:r>
            <a:endParaRPr lang="en-GB" dirty="0"/>
          </a:p>
        </p:txBody>
      </p:sp>
      <p:sp>
        <p:nvSpPr>
          <p:cNvPr id="10" name="Rectangle 9">
            <a:extLst>
              <a:ext uri="{FF2B5EF4-FFF2-40B4-BE49-F238E27FC236}">
                <a16:creationId xmlns:a16="http://schemas.microsoft.com/office/drawing/2014/main" id="{72C46E0A-B682-3416-B81F-3FEA0B937B76}"/>
              </a:ext>
            </a:extLst>
          </p:cNvPr>
          <p:cNvSpPr/>
          <p:nvPr/>
        </p:nvSpPr>
        <p:spPr>
          <a:xfrm>
            <a:off x="5198886" y="5408619"/>
            <a:ext cx="4839210"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lt-LT" dirty="0">
                <a:solidFill>
                  <a:schemeClr val="accent2">
                    <a:lumMod val="75000"/>
                  </a:schemeClr>
                </a:solidFill>
                <a:hlinkClick r:id="rId4">
                  <a:extLst>
                    <a:ext uri="{A12FA001-AC4F-418D-AE19-62706E023703}">
                      <ahyp:hlinkClr xmlns:ahyp="http://schemas.microsoft.com/office/drawing/2018/hyperlinkcolor" xmlns="" val="tx"/>
                    </a:ext>
                  </a:extLst>
                </a:hlinkClick>
              </a:rPr>
              <a:t>https://www.youtube.com/watch?v=Pdycz6jJ0Vk</a:t>
            </a:r>
            <a:r>
              <a:rPr lang="en-ZA" dirty="0">
                <a:solidFill>
                  <a:schemeClr val="accent2">
                    <a:lumMod val="75000"/>
                  </a:schemeClr>
                </a:solidFill>
              </a:rPr>
              <a:t> </a:t>
            </a:r>
          </a:p>
        </p:txBody>
      </p:sp>
      <p:sp>
        <p:nvSpPr>
          <p:cNvPr id="11" name="Rectangle 10">
            <a:extLst>
              <a:ext uri="{FF2B5EF4-FFF2-40B4-BE49-F238E27FC236}">
                <a16:creationId xmlns:a16="http://schemas.microsoft.com/office/drawing/2014/main" id="{6A7C402C-A050-E703-B414-EF2F25669171}"/>
              </a:ext>
            </a:extLst>
          </p:cNvPr>
          <p:cNvSpPr/>
          <p:nvPr/>
        </p:nvSpPr>
        <p:spPr>
          <a:xfrm>
            <a:off x="1690742" y="5410034"/>
            <a:ext cx="3383106" cy="369332"/>
          </a:xfrm>
          <a:prstGeom prst="rect">
            <a:avLst/>
          </a:prstGeom>
          <a:solidFill>
            <a:schemeClr val="accent2"/>
          </a:solidFill>
        </p:spPr>
        <p:txBody>
          <a:bodyPr wrap="none">
            <a:spAutoFit/>
          </a:bodyPr>
          <a:lstStyle/>
          <a:p>
            <a:r>
              <a:rPr lang="en-ZA" dirty="0">
                <a:solidFill>
                  <a:schemeClr val="bg1"/>
                </a:solidFill>
              </a:rPr>
              <a:t>D</a:t>
            </a:r>
            <a:r>
              <a:rPr lang="lt-LT" dirty="0">
                <a:solidFill>
                  <a:schemeClr val="bg1"/>
                </a:solidFill>
              </a:rPr>
              <a:t>ata transformation and use in VR</a:t>
            </a:r>
          </a:p>
        </p:txBody>
      </p:sp>
      <p:pic>
        <p:nvPicPr>
          <p:cNvPr id="12" name="Gráfico 3" descr="Cámara de vídeo con relleno sólido">
            <a:extLst>
              <a:ext uri="{FF2B5EF4-FFF2-40B4-BE49-F238E27FC236}">
                <a16:creationId xmlns:a16="http://schemas.microsoft.com/office/drawing/2014/main" id="{9E24A798-0A4A-C391-B110-A4BA71FE16D6}"/>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16404" y="5107615"/>
            <a:ext cx="749300" cy="749300"/>
          </a:xfrm>
          <a:prstGeom prst="rect">
            <a:avLst/>
          </a:prstGeom>
        </p:spPr>
      </p:pic>
      <p:sp>
        <p:nvSpPr>
          <p:cNvPr id="13" name="Rectangle 12">
            <a:extLst>
              <a:ext uri="{FF2B5EF4-FFF2-40B4-BE49-F238E27FC236}">
                <a16:creationId xmlns:a16="http://schemas.microsoft.com/office/drawing/2014/main" id="{34F4E51C-382A-163B-5066-6BE9C01615AD}"/>
              </a:ext>
            </a:extLst>
          </p:cNvPr>
          <p:cNvSpPr/>
          <p:nvPr/>
        </p:nvSpPr>
        <p:spPr>
          <a:xfrm>
            <a:off x="1167801" y="4224659"/>
            <a:ext cx="9721681" cy="307777"/>
          </a:xfrm>
          <a:prstGeom prst="rect">
            <a:avLst/>
          </a:prstGeom>
        </p:spPr>
        <p:txBody>
          <a:bodyPr wrap="square">
            <a:spAutoFit/>
          </a:bodyPr>
          <a:lstStyle/>
          <a:p>
            <a:r>
              <a:rPr lang="lt-LT" sz="1400" dirty="0" smtClean="0">
                <a:solidFill>
                  <a:srgbClr val="000000"/>
                </a:solidFill>
              </a:rPr>
              <a:t>Šaltinis</a:t>
            </a:r>
            <a:r>
              <a:rPr lang="en-IE" sz="1400" dirty="0" smtClean="0">
                <a:solidFill>
                  <a:srgbClr val="000000"/>
                </a:solidFill>
              </a:rPr>
              <a:t>:</a:t>
            </a:r>
            <a:r>
              <a:rPr lang="en-IE" sz="1400" dirty="0" smtClean="0"/>
              <a:t> </a:t>
            </a:r>
            <a:r>
              <a:rPr lang="en-IE" sz="1400" dirty="0">
                <a:solidFill>
                  <a:schemeClr val="accent2">
                    <a:lumMod val="75000"/>
                  </a:schemeClr>
                </a:solidFill>
                <a:hlinkClick r:id="rId7">
                  <a:extLst>
                    <a:ext uri="{A12FA001-AC4F-418D-AE19-62706E023703}">
                      <ahyp:hlinkClr xmlns:ahyp="http://schemas.microsoft.com/office/drawing/2018/hyperlinkcolor" xmlns="" val="tx"/>
                    </a:ext>
                  </a:extLst>
                </a:hlinkClick>
              </a:rPr>
              <a:t>https://www.bcg.com/capabilities/big-data-advanced-analytics/transforming-business-models.aspx</a:t>
            </a:r>
            <a:endParaRPr lang="en-IE" sz="1400" dirty="0">
              <a:solidFill>
                <a:schemeClr val="accent2">
                  <a:lumMod val="75000"/>
                </a:schemeClr>
              </a:solidFill>
            </a:endParaRPr>
          </a:p>
        </p:txBody>
      </p:sp>
    </p:spTree>
    <p:extLst>
      <p:ext uri="{BB962C8B-B14F-4D97-AF65-F5344CB8AC3E}">
        <p14:creationId xmlns:p14="http://schemas.microsoft.com/office/powerpoint/2010/main" val="353941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3A0C6742-844C-04BF-74AA-8BA75CD52D7F}"/>
              </a:ext>
            </a:extLst>
          </p:cNvPr>
          <p:cNvGrpSpPr/>
          <p:nvPr/>
        </p:nvGrpSpPr>
        <p:grpSpPr>
          <a:xfrm>
            <a:off x="4592128" y="2944655"/>
            <a:ext cx="3072612" cy="2685861"/>
            <a:chOff x="4592128" y="2944655"/>
            <a:chExt cx="3072612" cy="2685861"/>
          </a:xfrm>
        </p:grpSpPr>
        <p:sp>
          <p:nvSpPr>
            <p:cNvPr id="9" name="Oval 8">
              <a:extLst>
                <a:ext uri="{FF2B5EF4-FFF2-40B4-BE49-F238E27FC236}">
                  <a16:creationId xmlns:a16="http://schemas.microsoft.com/office/drawing/2014/main" id="{2DC6D26A-5DFB-027F-D454-FCBF922B6100}"/>
                </a:ext>
              </a:extLst>
            </p:cNvPr>
            <p:cNvSpPr/>
            <p:nvPr/>
          </p:nvSpPr>
          <p:spPr>
            <a:xfrm>
              <a:off x="4592128" y="2944655"/>
              <a:ext cx="3072612" cy="2685861"/>
            </a:xfrm>
            <a:prstGeom prst="ellipse">
              <a:avLst/>
            </a:prstGeom>
            <a:solidFill>
              <a:sysClr val="window" lastClr="FFFFFF"/>
            </a:solidFill>
            <a:ln w="28575" cap="flat" cmpd="sng" algn="ctr">
              <a:solidFill>
                <a:srgbClr val="085156"/>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7F2FBB5-A517-FC2C-0138-4C8F1A4BE4C3}"/>
                </a:ext>
              </a:extLst>
            </p:cNvPr>
            <p:cNvSpPr/>
            <p:nvPr/>
          </p:nvSpPr>
          <p:spPr>
            <a:xfrm>
              <a:off x="4811535" y="3479001"/>
              <a:ext cx="2624140" cy="1754326"/>
            </a:xfrm>
            <a:prstGeom prst="rect">
              <a:avLst/>
            </a:prstGeom>
            <a:noFill/>
          </p:spPr>
          <p:txBody>
            <a:bodyPr wrap="square">
              <a:spAutoFit/>
            </a:bodyPr>
            <a:lstStyle/>
            <a:p>
              <a:pPr algn="ctr" defTabSz="457200"/>
              <a:r>
                <a:rPr lang="en-US" sz="3600" dirty="0">
                  <a:solidFill>
                    <a:srgbClr val="085156"/>
                  </a:solidFill>
                  <a:ea typeface="Calibri" charset="0"/>
                  <a:cs typeface="Calibri" charset="0"/>
                </a:rPr>
                <a:t>5 VERTĖS ATRAKINTI BŪDAI</a:t>
              </a:r>
              <a:endParaRPr lang="en-US" sz="3600" dirty="0">
                <a:solidFill>
                  <a:srgbClr val="085156"/>
                </a:solidFill>
                <a:ea typeface="Calibri" charset="0"/>
                <a:cs typeface="Calibri" charset="0"/>
              </a:endParaRPr>
            </a:p>
          </p:txBody>
        </p:sp>
      </p:grpSp>
      <p:grpSp>
        <p:nvGrpSpPr>
          <p:cNvPr id="38" name="Group 37">
            <a:extLst>
              <a:ext uri="{FF2B5EF4-FFF2-40B4-BE49-F238E27FC236}">
                <a16:creationId xmlns:a16="http://schemas.microsoft.com/office/drawing/2014/main" id="{867FAC69-C7BE-DB49-3EB3-25F83238F35C}"/>
              </a:ext>
            </a:extLst>
          </p:cNvPr>
          <p:cNvGrpSpPr/>
          <p:nvPr/>
        </p:nvGrpSpPr>
        <p:grpSpPr>
          <a:xfrm>
            <a:off x="7109408" y="514630"/>
            <a:ext cx="4666987" cy="3197286"/>
            <a:chOff x="7109408" y="514630"/>
            <a:chExt cx="4666987" cy="3197286"/>
          </a:xfrm>
        </p:grpSpPr>
        <p:sp>
          <p:nvSpPr>
            <p:cNvPr id="5" name="Oval 4">
              <a:extLst>
                <a:ext uri="{FF2B5EF4-FFF2-40B4-BE49-F238E27FC236}">
                  <a16:creationId xmlns:a16="http://schemas.microsoft.com/office/drawing/2014/main" id="{BF3EFA92-21B6-DFDB-8274-DB2F425B4FEF}"/>
                </a:ext>
              </a:extLst>
            </p:cNvPr>
            <p:cNvSpPr/>
            <p:nvPr/>
          </p:nvSpPr>
          <p:spPr>
            <a:xfrm>
              <a:off x="8095554" y="514630"/>
              <a:ext cx="3680841" cy="2904480"/>
            </a:xfrm>
            <a:prstGeom prst="ellipse">
              <a:avLst/>
            </a:prstGeom>
            <a:solidFill>
              <a:schemeClr val="accent4">
                <a:lumMod val="75000"/>
              </a:schemeClr>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634EEB4B-47FF-5916-F963-A71F598DA9E3}"/>
                </a:ext>
              </a:extLst>
            </p:cNvPr>
            <p:cNvCxnSpPr>
              <a:cxnSpLocks/>
            </p:cNvCxnSpPr>
            <p:nvPr/>
          </p:nvCxnSpPr>
          <p:spPr>
            <a:xfrm flipV="1">
              <a:off x="7554332" y="2636745"/>
              <a:ext cx="773841" cy="652045"/>
            </a:xfrm>
            <a:prstGeom prst="line">
              <a:avLst/>
            </a:prstGeom>
            <a:noFill/>
            <a:ln w="28575" cap="flat" cmpd="sng" algn="ctr">
              <a:solidFill>
                <a:srgbClr val="085156"/>
              </a:solidFill>
              <a:prstDash val="sysDot"/>
              <a:miter lim="800000"/>
            </a:ln>
            <a:effectLst/>
          </p:spPr>
        </p:cxnSp>
        <p:sp>
          <p:nvSpPr>
            <p:cNvPr id="11" name="Oval 10">
              <a:extLst>
                <a:ext uri="{FF2B5EF4-FFF2-40B4-BE49-F238E27FC236}">
                  <a16:creationId xmlns:a16="http://schemas.microsoft.com/office/drawing/2014/main" id="{5194690D-086F-D532-D26E-AE0456622836}"/>
                </a:ext>
              </a:extLst>
            </p:cNvPr>
            <p:cNvSpPr/>
            <p:nvPr/>
          </p:nvSpPr>
          <p:spPr>
            <a:xfrm>
              <a:off x="7109408" y="3175093"/>
              <a:ext cx="572472" cy="536823"/>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Tools">
              <a:extLst>
                <a:ext uri="{FF2B5EF4-FFF2-40B4-BE49-F238E27FC236}">
                  <a16:creationId xmlns:a16="http://schemas.microsoft.com/office/drawing/2014/main" id="{716D7D5F-1215-3318-E7EF-A92A8EB6F54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228196" y="3296845"/>
              <a:ext cx="322042" cy="301988"/>
            </a:xfrm>
            <a:prstGeom prst="rect">
              <a:avLst/>
            </a:prstGeom>
          </p:spPr>
        </p:pic>
        <p:sp>
          <p:nvSpPr>
            <p:cNvPr id="19" name="Rectangle 18">
              <a:extLst>
                <a:ext uri="{FF2B5EF4-FFF2-40B4-BE49-F238E27FC236}">
                  <a16:creationId xmlns:a16="http://schemas.microsoft.com/office/drawing/2014/main" id="{2EDBA3B7-1AC9-FCC0-CD13-F9A71AAF531E}"/>
                </a:ext>
              </a:extLst>
            </p:cNvPr>
            <p:cNvSpPr/>
            <p:nvPr/>
          </p:nvSpPr>
          <p:spPr>
            <a:xfrm>
              <a:off x="8368323" y="908007"/>
              <a:ext cx="3273582" cy="2308324"/>
            </a:xfrm>
            <a:prstGeom prst="rect">
              <a:avLst/>
            </a:prstGeom>
            <a:noFill/>
          </p:spPr>
          <p:txBody>
            <a:bodyPr wrap="square">
              <a:spAutoFit/>
            </a:bodyPr>
            <a:lstStyle/>
            <a:p>
              <a:pPr algn="ctr" defTabSz="457200"/>
              <a:r>
                <a:rPr lang="lt-LT" sz="1600" dirty="0">
                  <a:solidFill>
                    <a:prstClr val="white"/>
                  </a:solidFill>
                  <a:effectLst>
                    <a:outerShdw blurRad="38100" dist="38100" dir="2700000" algn="tl">
                      <a:srgbClr val="000000">
                        <a:alpha val="43137"/>
                      </a:srgbClr>
                    </a:outerShdw>
                  </a:effectLst>
                  <a:cs typeface="Calibri" charset="0"/>
                </a:rPr>
                <a:t>4. VERSLO </a:t>
              </a:r>
              <a:r>
                <a:rPr lang="lt-LT" sz="1600" dirty="0" smtClean="0">
                  <a:solidFill>
                    <a:prstClr val="white"/>
                  </a:solidFill>
                  <a:effectLst>
                    <a:outerShdw blurRad="38100" dist="38100" dir="2700000" algn="tl">
                      <a:srgbClr val="000000">
                        <a:alpha val="43137"/>
                      </a:srgbClr>
                    </a:outerShdw>
                  </a:effectLst>
                  <a:cs typeface="Calibri" charset="0"/>
                </a:rPr>
                <a:t>MODELISTRANSFORMACIJA Ar </a:t>
              </a:r>
              <a:r>
                <a:rPr lang="lt-LT" sz="1600" dirty="0">
                  <a:solidFill>
                    <a:prstClr val="white"/>
                  </a:solidFill>
                  <a:effectLst>
                    <a:outerShdw blurRad="38100" dist="38100" dir="2700000" algn="tl">
                      <a:srgbClr val="000000">
                        <a:alpha val="43137"/>
                      </a:srgbClr>
                    </a:outerShdw>
                  </a:effectLst>
                  <a:cs typeface="Calibri" charset="0"/>
                </a:rPr>
                <a:t>dideli duomenys keičia santykinį mūsų pramonės žaidėjų konkurencingumą</a:t>
              </a:r>
              <a:r>
                <a:rPr lang="lt-LT" sz="1600" dirty="0" smtClean="0">
                  <a:solidFill>
                    <a:prstClr val="white"/>
                  </a:solidFill>
                  <a:effectLst>
                    <a:outerShdw blurRad="38100" dist="38100" dir="2700000" algn="tl">
                      <a:srgbClr val="000000">
                        <a:alpha val="43137"/>
                      </a:srgbClr>
                    </a:outerShdw>
                  </a:effectLst>
                  <a:cs typeface="Calibri" charset="0"/>
                </a:rPr>
                <a:t>? Kokie </a:t>
              </a:r>
              <a:r>
                <a:rPr lang="lt-LT" sz="1600" dirty="0">
                  <a:solidFill>
                    <a:prstClr val="white"/>
                  </a:solidFill>
                  <a:effectLst>
                    <a:outerShdw blurRad="38100" dist="38100" dir="2700000" algn="tl">
                      <a:srgbClr val="000000">
                        <a:alpha val="43137"/>
                      </a:srgbClr>
                    </a:outerShdw>
                  </a:effectLst>
                  <a:cs typeface="Calibri" charset="0"/>
                </a:rPr>
                <a:t>nauji duomenų šaltiniai  prieinama pramonėje</a:t>
              </a:r>
              <a:r>
                <a:rPr lang="lt-LT" sz="1600" dirty="0" smtClean="0">
                  <a:solidFill>
                    <a:prstClr val="white"/>
                  </a:solidFill>
                  <a:effectLst>
                    <a:outerShdw blurRad="38100" dist="38100" dir="2700000" algn="tl">
                      <a:srgbClr val="000000">
                        <a:alpha val="43137"/>
                      </a:srgbClr>
                    </a:outerShdw>
                  </a:effectLst>
                  <a:cs typeface="Calibri" charset="0"/>
                </a:rPr>
                <a:t>? Ar </a:t>
              </a:r>
              <a:r>
                <a:rPr lang="lt-LT" sz="1600" dirty="0">
                  <a:solidFill>
                    <a:prstClr val="white"/>
                  </a:solidFill>
                  <a:effectLst>
                    <a:outerShdw blurRad="38100" dist="38100" dir="2700000" algn="tl">
                      <a:srgbClr val="000000">
                        <a:alpha val="43137"/>
                      </a:srgbClr>
                    </a:outerShdw>
                  </a:effectLst>
                  <a:cs typeface="Calibri" charset="0"/>
                </a:rPr>
                <a:t>galėtume būti konkurencingesni, </a:t>
              </a:r>
              <a:r>
                <a:rPr lang="lt-LT" sz="1600" dirty="0" smtClean="0">
                  <a:solidFill>
                    <a:prstClr val="white"/>
                  </a:solidFill>
                  <a:effectLst>
                    <a:outerShdw blurRad="38100" dist="38100" dir="2700000" algn="tl">
                      <a:srgbClr val="000000">
                        <a:alpha val="43137"/>
                      </a:srgbClr>
                    </a:outerShdw>
                  </a:effectLst>
                  <a:cs typeface="Calibri" charset="0"/>
                </a:rPr>
                <a:t>jei naudojome </a:t>
              </a:r>
              <a:r>
                <a:rPr lang="lt-LT" sz="1600" dirty="0">
                  <a:solidFill>
                    <a:prstClr val="white"/>
                  </a:solidFill>
                  <a:effectLst>
                    <a:outerShdw blurRad="38100" dist="38100" dir="2700000" algn="tl">
                      <a:srgbClr val="000000">
                        <a:alpha val="43137"/>
                      </a:srgbClr>
                    </a:outerShdw>
                  </a:effectLst>
                  <a:cs typeface="Calibri" charset="0"/>
                </a:rPr>
                <a:t>duomenimis </a:t>
              </a:r>
              <a:r>
                <a:rPr lang="lt-LT" sz="1600" dirty="0" smtClean="0">
                  <a:solidFill>
                    <a:prstClr val="white"/>
                  </a:solidFill>
                  <a:effectLst>
                    <a:outerShdw blurRad="38100" dist="38100" dir="2700000" algn="tl">
                      <a:srgbClr val="000000">
                        <a:alpha val="43137"/>
                      </a:srgbClr>
                    </a:outerShdw>
                  </a:effectLst>
                  <a:cs typeface="Calibri" charset="0"/>
                </a:rPr>
                <a:t>pagrįstą verslo </a:t>
              </a:r>
              <a:r>
                <a:rPr lang="lt-LT" sz="1600" dirty="0">
                  <a:solidFill>
                    <a:prstClr val="white"/>
                  </a:solidFill>
                  <a:effectLst>
                    <a:outerShdw blurRad="38100" dist="38100" dir="2700000" algn="tl">
                      <a:srgbClr val="000000">
                        <a:alpha val="43137"/>
                      </a:srgbClr>
                    </a:outerShdw>
                  </a:effectLst>
                  <a:cs typeface="Calibri" charset="0"/>
                </a:rPr>
                <a:t>modelis?</a:t>
              </a:r>
              <a:endParaRPr lang="en-US" sz="1600" dirty="0">
                <a:solidFill>
                  <a:prstClr val="white"/>
                </a:solidFill>
                <a:ea typeface="Calibri" charset="0"/>
                <a:cs typeface="Calibri" charset="0"/>
              </a:endParaRPr>
            </a:p>
          </p:txBody>
        </p:sp>
      </p:grpSp>
      <p:grpSp>
        <p:nvGrpSpPr>
          <p:cNvPr id="39" name="Group 38">
            <a:extLst>
              <a:ext uri="{FF2B5EF4-FFF2-40B4-BE49-F238E27FC236}">
                <a16:creationId xmlns:a16="http://schemas.microsoft.com/office/drawing/2014/main" id="{ACB29CB7-0301-7FF0-D4AF-73B8C9FE407B}"/>
              </a:ext>
            </a:extLst>
          </p:cNvPr>
          <p:cNvGrpSpPr/>
          <p:nvPr/>
        </p:nvGrpSpPr>
        <p:grpSpPr>
          <a:xfrm>
            <a:off x="7217326" y="3509756"/>
            <a:ext cx="4936522" cy="2693774"/>
            <a:chOff x="7217326" y="3509756"/>
            <a:chExt cx="4936522" cy="2693774"/>
          </a:xfrm>
        </p:grpSpPr>
        <p:sp>
          <p:nvSpPr>
            <p:cNvPr id="3" name="Oval 2">
              <a:extLst>
                <a:ext uri="{FF2B5EF4-FFF2-40B4-BE49-F238E27FC236}">
                  <a16:creationId xmlns:a16="http://schemas.microsoft.com/office/drawing/2014/main" id="{2C03756F-DA77-BF92-FFA3-13205FD0A46D}"/>
                </a:ext>
              </a:extLst>
            </p:cNvPr>
            <p:cNvSpPr/>
            <p:nvPr/>
          </p:nvSpPr>
          <p:spPr>
            <a:xfrm>
              <a:off x="8324871" y="3509756"/>
              <a:ext cx="3828977" cy="2693774"/>
            </a:xfrm>
            <a:prstGeom prst="ellipse">
              <a:avLst/>
            </a:prstGeom>
            <a:solidFill>
              <a:schemeClr val="accent4"/>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B0BB2CE0-DAF3-625D-EF37-FA8F158F6426}"/>
                </a:ext>
              </a:extLst>
            </p:cNvPr>
            <p:cNvCxnSpPr>
              <a:cxnSpLocks/>
            </p:cNvCxnSpPr>
            <p:nvPr/>
          </p:nvCxnSpPr>
          <p:spPr>
            <a:xfrm flipH="1">
              <a:off x="7556169" y="4522030"/>
              <a:ext cx="740153" cy="366223"/>
            </a:xfrm>
            <a:prstGeom prst="line">
              <a:avLst/>
            </a:prstGeom>
            <a:noFill/>
            <a:ln w="28575" cap="flat" cmpd="sng" algn="ctr">
              <a:solidFill>
                <a:srgbClr val="085156"/>
              </a:solidFill>
              <a:prstDash val="sysDot"/>
              <a:miter lim="800000"/>
            </a:ln>
            <a:effectLst/>
          </p:spPr>
        </p:cxnSp>
        <p:sp>
          <p:nvSpPr>
            <p:cNvPr id="15" name="Oval 14">
              <a:extLst>
                <a:ext uri="{FF2B5EF4-FFF2-40B4-BE49-F238E27FC236}">
                  <a16:creationId xmlns:a16="http://schemas.microsoft.com/office/drawing/2014/main" id="{651970DA-1048-4732-F7A8-A13BBC5C2C46}"/>
                </a:ext>
              </a:extLst>
            </p:cNvPr>
            <p:cNvSpPr/>
            <p:nvPr/>
          </p:nvSpPr>
          <p:spPr>
            <a:xfrm>
              <a:off x="7217326" y="4694694"/>
              <a:ext cx="572472" cy="536823"/>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descr="Magnifying glass">
              <a:extLst>
                <a:ext uri="{FF2B5EF4-FFF2-40B4-BE49-F238E27FC236}">
                  <a16:creationId xmlns:a16="http://schemas.microsoft.com/office/drawing/2014/main" id="{9B8DEDA5-7078-776E-1ECC-032CA6EABCE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357087" y="4808455"/>
              <a:ext cx="322042" cy="301988"/>
            </a:xfrm>
            <a:prstGeom prst="rect">
              <a:avLst/>
            </a:prstGeom>
          </p:spPr>
        </p:pic>
        <p:sp>
          <p:nvSpPr>
            <p:cNvPr id="20" name="Rectangle 19">
              <a:extLst>
                <a:ext uri="{FF2B5EF4-FFF2-40B4-BE49-F238E27FC236}">
                  <a16:creationId xmlns:a16="http://schemas.microsoft.com/office/drawing/2014/main" id="{0E8A7102-4416-C1A8-1C6B-C5863D814790}"/>
                </a:ext>
              </a:extLst>
            </p:cNvPr>
            <p:cNvSpPr/>
            <p:nvPr/>
          </p:nvSpPr>
          <p:spPr>
            <a:xfrm>
              <a:off x="8625466" y="3857201"/>
              <a:ext cx="3360555" cy="2062103"/>
            </a:xfrm>
            <a:prstGeom prst="rect">
              <a:avLst/>
            </a:prstGeom>
            <a:noFill/>
          </p:spPr>
          <p:txBody>
            <a:bodyPr wrap="square">
              <a:spAutoFit/>
            </a:bodyPr>
            <a:lstStyle/>
            <a:p>
              <a:pPr algn="ctr" defTabSz="457200"/>
              <a:r>
                <a:rPr lang="lt-LT" sz="1600" dirty="0">
                  <a:solidFill>
                    <a:prstClr val="white"/>
                  </a:solidFill>
                  <a:effectLst>
                    <a:outerShdw blurRad="38100" dist="38100" dir="2700000" algn="tl">
                      <a:srgbClr val="000000">
                        <a:alpha val="43137"/>
                      </a:srgbClr>
                    </a:outerShdw>
                  </a:effectLst>
                  <a:cs typeface="Calibri" charset="0"/>
                </a:rPr>
                <a:t>5. DUOMENŲ CENTRINĖVERSLO </a:t>
              </a:r>
              <a:r>
                <a:rPr lang="lt-LT" sz="1600" dirty="0" smtClean="0">
                  <a:solidFill>
                    <a:prstClr val="white"/>
                  </a:solidFill>
                  <a:effectLst>
                    <a:outerShdw blurRad="38100" dist="38100" dir="2700000" algn="tl">
                      <a:srgbClr val="000000">
                        <a:alpha val="43137"/>
                      </a:srgbClr>
                    </a:outerShdw>
                  </a:effectLst>
                  <a:cs typeface="Calibri" charset="0"/>
                </a:rPr>
                <a:t>KŪRIMAS Ar </a:t>
              </a:r>
              <a:r>
                <a:rPr lang="lt-LT" sz="1600" dirty="0">
                  <a:solidFill>
                    <a:prstClr val="white"/>
                  </a:solidFill>
                  <a:effectLst>
                    <a:outerShdw blurRad="38100" dist="38100" dir="2700000" algn="tl">
                      <a:srgbClr val="000000">
                        <a:alpha val="43137"/>
                      </a:srgbClr>
                    </a:outerShdw>
                  </a:effectLst>
                  <a:cs typeface="Calibri" charset="0"/>
                </a:rPr>
                <a:t>generuojame didelius duomenų kiekius</a:t>
              </a:r>
              <a:r>
                <a:rPr lang="lt-LT" sz="1600" dirty="0" smtClean="0">
                  <a:solidFill>
                    <a:prstClr val="white"/>
                  </a:solidFill>
                  <a:effectLst>
                    <a:outerShdw blurRad="38100" dist="38100" dir="2700000" algn="tl">
                      <a:srgbClr val="000000">
                        <a:alpha val="43137"/>
                      </a:srgbClr>
                    </a:outerShdw>
                  </a:effectLst>
                  <a:cs typeface="Calibri" charset="0"/>
                </a:rPr>
                <a:t>? Ar </a:t>
              </a:r>
              <a:r>
                <a:rPr lang="lt-LT" sz="1600" dirty="0">
                  <a:solidFill>
                    <a:prstClr val="white"/>
                  </a:solidFill>
                  <a:effectLst>
                    <a:outerShdw blurRad="38100" dist="38100" dir="2700000" algn="tl">
                      <a:srgbClr val="000000">
                        <a:alpha val="43137"/>
                      </a:srgbClr>
                    </a:outerShdw>
                  </a:effectLst>
                  <a:cs typeface="Calibri" charset="0"/>
                </a:rPr>
                <a:t>šie duomenys galėtų būti naudingi kitoms organizacijoms tiek pramonėje, tiek už jos ribų</a:t>
              </a:r>
              <a:r>
                <a:rPr lang="lt-LT" sz="1600" dirty="0" smtClean="0">
                  <a:solidFill>
                    <a:prstClr val="white"/>
                  </a:solidFill>
                  <a:effectLst>
                    <a:outerShdw blurRad="38100" dist="38100" dir="2700000" algn="tl">
                      <a:srgbClr val="000000">
                        <a:alpha val="43137"/>
                      </a:srgbClr>
                    </a:outerShdw>
                  </a:effectLst>
                  <a:cs typeface="Calibri" charset="0"/>
                </a:rPr>
                <a:t>? Ar </a:t>
              </a:r>
              <a:r>
                <a:rPr lang="lt-LT" sz="1600" dirty="0">
                  <a:solidFill>
                    <a:prstClr val="white"/>
                  </a:solidFill>
                  <a:effectLst>
                    <a:outerShdw blurRad="38100" dist="38100" dir="2700000" algn="tl">
                      <a:srgbClr val="000000">
                        <a:alpha val="43137"/>
                      </a:srgbClr>
                    </a:outerShdw>
                  </a:effectLst>
                  <a:cs typeface="Calibri" charset="0"/>
                </a:rPr>
                <a:t>gali jį naudoti </a:t>
              </a:r>
              <a:r>
                <a:rPr lang="lt-LT" sz="1600" dirty="0" smtClean="0">
                  <a:solidFill>
                    <a:prstClr val="white"/>
                  </a:solidFill>
                  <a:effectLst>
                    <a:outerShdw blurRad="38100" dist="38100" dir="2700000" algn="tl">
                      <a:srgbClr val="000000">
                        <a:alpha val="43137"/>
                      </a:srgbClr>
                    </a:outerShdw>
                  </a:effectLst>
                  <a:cs typeface="Calibri" charset="0"/>
                </a:rPr>
                <a:t>kiti įmonių nesunaikinant mūsų </a:t>
              </a:r>
              <a:r>
                <a:rPr lang="lt-LT" sz="1600" dirty="0">
                  <a:solidFill>
                    <a:prstClr val="white"/>
                  </a:solidFill>
                  <a:effectLst>
                    <a:outerShdw blurRad="38100" dist="38100" dir="2700000" algn="tl">
                      <a:srgbClr val="000000">
                        <a:alpha val="43137"/>
                      </a:srgbClr>
                    </a:outerShdw>
                  </a:effectLst>
                  <a:cs typeface="Calibri" charset="0"/>
                </a:rPr>
                <a:t>pagrindinis pranašumas?</a:t>
              </a:r>
              <a:endParaRPr lang="en-US" sz="1600" dirty="0">
                <a:solidFill>
                  <a:prstClr val="white"/>
                </a:solidFill>
                <a:ea typeface="Calibri" charset="0"/>
                <a:cs typeface="Calibri" charset="0"/>
              </a:endParaRPr>
            </a:p>
          </p:txBody>
        </p:sp>
      </p:grpSp>
      <p:grpSp>
        <p:nvGrpSpPr>
          <p:cNvPr id="34" name="Group 33">
            <a:extLst>
              <a:ext uri="{FF2B5EF4-FFF2-40B4-BE49-F238E27FC236}">
                <a16:creationId xmlns:a16="http://schemas.microsoft.com/office/drawing/2014/main" id="{8D5791EE-B8F6-7B42-2372-7E280D50438D}"/>
              </a:ext>
            </a:extLst>
          </p:cNvPr>
          <p:cNvGrpSpPr/>
          <p:nvPr/>
        </p:nvGrpSpPr>
        <p:grpSpPr>
          <a:xfrm>
            <a:off x="105927" y="908007"/>
            <a:ext cx="5050821" cy="2832839"/>
            <a:chOff x="105927" y="908007"/>
            <a:chExt cx="5050821" cy="2832839"/>
          </a:xfrm>
        </p:grpSpPr>
        <p:sp>
          <p:nvSpPr>
            <p:cNvPr id="4" name="Oval 3">
              <a:extLst>
                <a:ext uri="{FF2B5EF4-FFF2-40B4-BE49-F238E27FC236}">
                  <a16:creationId xmlns:a16="http://schemas.microsoft.com/office/drawing/2014/main" id="{C39247CB-5EAC-F8FA-3D3E-5D96CCCF8715}"/>
                </a:ext>
              </a:extLst>
            </p:cNvPr>
            <p:cNvSpPr/>
            <p:nvPr/>
          </p:nvSpPr>
          <p:spPr>
            <a:xfrm>
              <a:off x="105927" y="908007"/>
              <a:ext cx="3896111" cy="2624696"/>
            </a:xfrm>
            <a:prstGeom prst="ellipse">
              <a:avLst/>
            </a:prstGeom>
            <a:solidFill>
              <a:schemeClr val="accent2"/>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D5B9267-8356-4D6F-0A28-A621DE458313}"/>
                </a:ext>
              </a:extLst>
            </p:cNvPr>
            <p:cNvSpPr/>
            <p:nvPr/>
          </p:nvSpPr>
          <p:spPr>
            <a:xfrm>
              <a:off x="553816" y="1315616"/>
              <a:ext cx="3233912" cy="2062103"/>
            </a:xfrm>
            <a:prstGeom prst="rect">
              <a:avLst/>
            </a:prstGeom>
            <a:noFill/>
          </p:spPr>
          <p:txBody>
            <a:bodyPr wrap="square">
              <a:spAutoFit/>
            </a:bodyPr>
            <a:lstStyle/>
            <a:p>
              <a:pPr algn="ctr" defTabSz="457200"/>
              <a:r>
                <a:rPr lang="lt-LT" sz="1600" dirty="0">
                  <a:solidFill>
                    <a:prstClr val="white"/>
                  </a:solidFill>
                  <a:effectLst>
                    <a:outerShdw blurRad="38100" dist="38100" dir="2700000" algn="tl">
                      <a:srgbClr val="000000">
                        <a:alpha val="43137"/>
                      </a:srgbClr>
                    </a:outerShdw>
                  </a:effectLst>
                  <a:cs typeface="Calibri" charset="0"/>
                </a:rPr>
                <a:t>2. </a:t>
              </a:r>
              <a:r>
                <a:rPr lang="lt-LT" sz="1600" dirty="0" smtClean="0">
                  <a:solidFill>
                    <a:prstClr val="white"/>
                  </a:solidFill>
                  <a:effectLst>
                    <a:outerShdw blurRad="38100" dist="38100" dir="2700000" algn="tl">
                      <a:srgbClr val="000000">
                        <a:alpha val="43137"/>
                      </a:srgbClr>
                    </a:outerShdw>
                  </a:effectLst>
                  <a:cs typeface="Calibri" charset="0"/>
                </a:rPr>
                <a:t>INFORMACIJAVALDYMAS</a:t>
              </a:r>
            </a:p>
            <a:p>
              <a:pPr algn="ctr" defTabSz="457200"/>
              <a:r>
                <a:rPr lang="lt-LT" sz="1600" dirty="0" smtClean="0">
                  <a:solidFill>
                    <a:prstClr val="white"/>
                  </a:solidFill>
                  <a:effectLst>
                    <a:outerShdw blurRad="38100" dist="38100" dir="2700000" algn="tl">
                      <a:srgbClr val="000000">
                        <a:alpha val="43137"/>
                      </a:srgbClr>
                    </a:outerShdw>
                  </a:effectLst>
                  <a:cs typeface="Calibri" charset="0"/>
                </a:rPr>
                <a:t>Kokia </a:t>
              </a:r>
              <a:r>
                <a:rPr lang="lt-LT" sz="1600" dirty="0">
                  <a:solidFill>
                    <a:prstClr val="white"/>
                  </a:solidFill>
                  <a:effectLst>
                    <a:outerShdw blurRad="38100" dist="38100" dir="2700000" algn="tl">
                      <a:srgbClr val="000000">
                        <a:alpha val="43137"/>
                      </a:srgbClr>
                    </a:outerShdw>
                  </a:effectLst>
                  <a:cs typeface="Calibri" charset="0"/>
                </a:rPr>
                <a:t>būtų informacija realiuoju </a:t>
              </a:r>
              <a:r>
                <a:rPr lang="lt-LT" sz="1600" dirty="0" smtClean="0">
                  <a:solidFill>
                    <a:prstClr val="white"/>
                  </a:solidFill>
                  <a:effectLst>
                    <a:outerShdw blurRad="38100" dist="38100" dir="2700000" algn="tl">
                      <a:srgbClr val="000000">
                        <a:alpha val="43137"/>
                      </a:srgbClr>
                    </a:outerShdw>
                  </a:effectLst>
                  <a:cs typeface="Calibri" charset="0"/>
                </a:rPr>
                <a:t>laiku leisti </a:t>
              </a:r>
              <a:r>
                <a:rPr lang="lt-LT" sz="1600" dirty="0">
                  <a:solidFill>
                    <a:prstClr val="white"/>
                  </a:solidFill>
                  <a:effectLst>
                    <a:outerShdw blurRad="38100" dist="38100" dir="2700000" algn="tl">
                      <a:srgbClr val="000000">
                        <a:alpha val="43137"/>
                      </a:srgbClr>
                    </a:outerShdw>
                  </a:effectLst>
                  <a:cs typeface="Calibri" charset="0"/>
                </a:rPr>
                <a:t>vadovams </a:t>
              </a:r>
              <a:r>
                <a:rPr lang="lt-LT" sz="1600" dirty="0" smtClean="0">
                  <a:solidFill>
                    <a:prstClr val="white"/>
                  </a:solidFill>
                  <a:effectLst>
                    <a:outerShdw blurRad="38100" dist="38100" dir="2700000" algn="tl">
                      <a:srgbClr val="000000">
                        <a:alpha val="43137"/>
                      </a:srgbClr>
                    </a:outerShdw>
                  </a:effectLst>
                  <a:cs typeface="Calibri" charset="0"/>
                </a:rPr>
                <a:t>tobulėti sprendimus</a:t>
              </a:r>
              <a:r>
                <a:rPr lang="lt-LT" sz="1600" dirty="0">
                  <a:solidFill>
                    <a:prstClr val="white"/>
                  </a:solidFill>
                  <a:effectLst>
                    <a:outerShdw blurRad="38100" dist="38100" dir="2700000" algn="tl">
                      <a:srgbClr val="000000">
                        <a:alpha val="43137"/>
                      </a:srgbClr>
                    </a:outerShdw>
                  </a:effectLst>
                  <a:cs typeface="Calibri" charset="0"/>
                </a:rPr>
                <a:t>, turinčius įtakos galutiniam rezultatui</a:t>
              </a:r>
              <a:r>
                <a:rPr lang="lt-LT" sz="1600" dirty="0" smtClean="0">
                  <a:solidFill>
                    <a:prstClr val="white"/>
                  </a:solidFill>
                  <a:effectLst>
                    <a:outerShdw blurRad="38100" dist="38100" dir="2700000" algn="tl">
                      <a:srgbClr val="000000">
                        <a:alpha val="43137"/>
                      </a:srgbClr>
                    </a:outerShdw>
                  </a:effectLst>
                  <a:cs typeface="Calibri" charset="0"/>
                </a:rPr>
                <a:t>? Iš </a:t>
              </a:r>
              <a:r>
                <a:rPr lang="lt-LT" sz="1600" dirty="0">
                  <a:solidFill>
                    <a:prstClr val="white"/>
                  </a:solidFill>
                  <a:effectLst>
                    <a:outerShdw blurRad="38100" dist="38100" dir="2700000" algn="tl">
                      <a:srgbClr val="000000">
                        <a:alpha val="43137"/>
                      </a:srgbClr>
                    </a:outerShdw>
                  </a:effectLst>
                  <a:cs typeface="Calibri" charset="0"/>
                </a:rPr>
                <a:t>visų duomenų kiek ir kokių  nėra naudojamas </a:t>
              </a:r>
              <a:r>
                <a:rPr lang="lt-LT" sz="1600" dirty="0" smtClean="0">
                  <a:solidFill>
                    <a:prstClr val="white"/>
                  </a:solidFill>
                  <a:effectLst>
                    <a:outerShdw blurRad="38100" dist="38100" dir="2700000" algn="tl">
                      <a:srgbClr val="000000">
                        <a:alpha val="43137"/>
                      </a:srgbClr>
                    </a:outerShdw>
                  </a:effectLst>
                  <a:cs typeface="Calibri" charset="0"/>
                </a:rPr>
                <a:t>vairuoti sprendimų </a:t>
              </a:r>
              <a:r>
                <a:rPr lang="lt-LT" sz="1600" dirty="0">
                  <a:solidFill>
                    <a:prstClr val="white"/>
                  </a:solidFill>
                  <a:effectLst>
                    <a:outerShdw blurRad="38100" dist="38100" dir="2700000" algn="tl">
                      <a:srgbClr val="000000">
                        <a:alpha val="43137"/>
                      </a:srgbClr>
                    </a:outerShdw>
                  </a:effectLst>
                  <a:cs typeface="Calibri" charset="0"/>
                </a:rPr>
                <a:t>priėmimas?</a:t>
              </a:r>
              <a:endParaRPr lang="en-US" sz="1600" dirty="0">
                <a:solidFill>
                  <a:prstClr val="white"/>
                </a:solidFill>
                <a:ea typeface="Calibri" charset="0"/>
                <a:cs typeface="Calibri" charset="0"/>
              </a:endParaRPr>
            </a:p>
          </p:txBody>
        </p:sp>
        <p:cxnSp>
          <p:nvCxnSpPr>
            <p:cNvPr id="23" name="Straight Connector 22">
              <a:extLst>
                <a:ext uri="{FF2B5EF4-FFF2-40B4-BE49-F238E27FC236}">
                  <a16:creationId xmlns:a16="http://schemas.microsoft.com/office/drawing/2014/main" id="{4E079948-DD30-D126-2F13-6B186ED4B9AA}"/>
                </a:ext>
              </a:extLst>
            </p:cNvPr>
            <p:cNvCxnSpPr>
              <a:cxnSpLocks/>
            </p:cNvCxnSpPr>
            <p:nvPr/>
          </p:nvCxnSpPr>
          <p:spPr>
            <a:xfrm flipH="1" flipV="1">
              <a:off x="3913473" y="2670842"/>
              <a:ext cx="802734" cy="685692"/>
            </a:xfrm>
            <a:prstGeom prst="line">
              <a:avLst/>
            </a:prstGeom>
            <a:noFill/>
            <a:ln w="28575" cap="flat" cmpd="sng" algn="ctr">
              <a:solidFill>
                <a:srgbClr val="085156"/>
              </a:solidFill>
              <a:prstDash val="sysDot"/>
              <a:miter lim="800000"/>
            </a:ln>
            <a:effectLst/>
          </p:spPr>
        </p:cxnSp>
        <p:sp>
          <p:nvSpPr>
            <p:cNvPr id="24" name="Oval 23">
              <a:extLst>
                <a:ext uri="{FF2B5EF4-FFF2-40B4-BE49-F238E27FC236}">
                  <a16:creationId xmlns:a16="http://schemas.microsoft.com/office/drawing/2014/main" id="{570142D8-CD9B-3D1A-EE1B-D06D02210F70}"/>
                </a:ext>
              </a:extLst>
            </p:cNvPr>
            <p:cNvSpPr/>
            <p:nvPr/>
          </p:nvSpPr>
          <p:spPr>
            <a:xfrm>
              <a:off x="4584276" y="3204023"/>
              <a:ext cx="572472" cy="536823"/>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5" name="Graphic 24" descr="Document">
              <a:extLst>
                <a:ext uri="{FF2B5EF4-FFF2-40B4-BE49-F238E27FC236}">
                  <a16:creationId xmlns:a16="http://schemas.microsoft.com/office/drawing/2014/main" id="{4B230A8F-9B3C-8BAC-86CC-20F7810CA5A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709490" y="3323075"/>
              <a:ext cx="322042" cy="301988"/>
            </a:xfrm>
            <a:prstGeom prst="rect">
              <a:avLst/>
            </a:prstGeom>
          </p:spPr>
        </p:pic>
      </p:grpSp>
      <p:grpSp>
        <p:nvGrpSpPr>
          <p:cNvPr id="33" name="Group 32">
            <a:extLst>
              <a:ext uri="{FF2B5EF4-FFF2-40B4-BE49-F238E27FC236}">
                <a16:creationId xmlns:a16="http://schemas.microsoft.com/office/drawing/2014/main" id="{A50FD11E-0A9C-F536-76AA-BD40036D69A3}"/>
              </a:ext>
            </a:extLst>
          </p:cNvPr>
          <p:cNvGrpSpPr/>
          <p:nvPr/>
        </p:nvGrpSpPr>
        <p:grpSpPr>
          <a:xfrm>
            <a:off x="273895" y="3666839"/>
            <a:ext cx="4783334" cy="2601859"/>
            <a:chOff x="273895" y="3666839"/>
            <a:chExt cx="4783334" cy="2601859"/>
          </a:xfrm>
        </p:grpSpPr>
        <p:grpSp>
          <p:nvGrpSpPr>
            <p:cNvPr id="32" name="Group 31">
              <a:extLst>
                <a:ext uri="{FF2B5EF4-FFF2-40B4-BE49-F238E27FC236}">
                  <a16:creationId xmlns:a16="http://schemas.microsoft.com/office/drawing/2014/main" id="{412A6B15-DF40-EC24-D2D3-9313C40AE1ED}"/>
                </a:ext>
              </a:extLst>
            </p:cNvPr>
            <p:cNvGrpSpPr/>
            <p:nvPr/>
          </p:nvGrpSpPr>
          <p:grpSpPr>
            <a:xfrm>
              <a:off x="273895" y="3666839"/>
              <a:ext cx="3854753" cy="2601859"/>
              <a:chOff x="273895" y="3666839"/>
              <a:chExt cx="3854753" cy="2601859"/>
            </a:xfrm>
          </p:grpSpPr>
          <p:sp>
            <p:nvSpPr>
              <p:cNvPr id="2" name="Oval 1">
                <a:extLst>
                  <a:ext uri="{FF2B5EF4-FFF2-40B4-BE49-F238E27FC236}">
                    <a16:creationId xmlns:a16="http://schemas.microsoft.com/office/drawing/2014/main" id="{703D9BE0-54D2-EA68-EEEE-AD751991C7A2}"/>
                  </a:ext>
                </a:extLst>
              </p:cNvPr>
              <p:cNvSpPr/>
              <p:nvPr/>
            </p:nvSpPr>
            <p:spPr>
              <a:xfrm>
                <a:off x="273895" y="3666839"/>
                <a:ext cx="3854753" cy="2601859"/>
              </a:xfrm>
              <a:prstGeom prst="ellipse">
                <a:avLst/>
              </a:prstGeom>
              <a:solidFill>
                <a:schemeClr val="accent2">
                  <a:lumMod val="75000"/>
                </a:schemeClr>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0A23EBD-6EB3-21AC-62EE-8908E3E67718}"/>
                  </a:ext>
                </a:extLst>
              </p:cNvPr>
              <p:cNvSpPr/>
              <p:nvPr/>
            </p:nvSpPr>
            <p:spPr>
              <a:xfrm>
                <a:off x="475861" y="3956179"/>
                <a:ext cx="3572482" cy="1815882"/>
              </a:xfrm>
              <a:prstGeom prst="rect">
                <a:avLst/>
              </a:prstGeom>
              <a:noFill/>
            </p:spPr>
            <p:txBody>
              <a:bodyPr wrap="square">
                <a:spAutoFit/>
              </a:bodyPr>
              <a:lstStyle/>
              <a:p>
                <a:pPr marL="457200" indent="-457200" algn="ctr" defTabSz="457200">
                  <a:buAutoNum type="arabicPeriod"/>
                </a:pPr>
                <a:r>
                  <a:rPr lang="lt-LT" sz="1600" dirty="0" smtClean="0">
                    <a:solidFill>
                      <a:prstClr val="white"/>
                    </a:solidFill>
                    <a:effectLst>
                      <a:outerShdw blurRad="38100" dist="38100" dir="2700000" algn="tl">
                        <a:srgbClr val="000000">
                          <a:alpha val="43137"/>
                        </a:srgbClr>
                      </a:outerShdw>
                    </a:effectLst>
                    <a:ea typeface="Calibri" charset="0"/>
                    <a:cs typeface="Calibri" charset="0"/>
                  </a:rPr>
                  <a:t>PROCESO ANALITIKA</a:t>
                </a:r>
              </a:p>
              <a:p>
                <a:pPr algn="ctr" defTabSz="457200"/>
                <a:r>
                  <a:rPr lang="lt-LT" sz="1600" dirty="0" smtClean="0">
                    <a:solidFill>
                      <a:prstClr val="white"/>
                    </a:solidFill>
                    <a:effectLst>
                      <a:outerShdw blurRad="38100" dist="38100" dir="2700000" algn="tl">
                        <a:srgbClr val="000000">
                          <a:alpha val="43137"/>
                        </a:srgbClr>
                      </a:outerShdw>
                    </a:effectLst>
                    <a:ea typeface="Calibri" charset="0"/>
                    <a:cs typeface="Calibri" charset="0"/>
                  </a:rPr>
                  <a:t>Kaip </a:t>
                </a:r>
                <a:r>
                  <a:rPr lang="lt-LT" sz="1600" dirty="0">
                    <a:solidFill>
                      <a:prstClr val="white"/>
                    </a:solidFill>
                    <a:effectLst>
                      <a:outerShdw blurRad="38100" dist="38100" dir="2700000" algn="tl">
                        <a:srgbClr val="000000">
                          <a:alpha val="43137"/>
                        </a:srgbClr>
                      </a:outerShdw>
                    </a:effectLst>
                    <a:ea typeface="Calibri" charset="0"/>
                    <a:cs typeface="Calibri" charset="0"/>
                  </a:rPr>
                  <a:t>galime integruoti analizę į kasdienius procesus</a:t>
                </a:r>
                <a:r>
                  <a:rPr lang="lt-LT" sz="1600" dirty="0" smtClean="0">
                    <a:solidFill>
                      <a:prstClr val="white"/>
                    </a:solidFill>
                    <a:effectLst>
                      <a:outerShdw blurRad="38100" dist="38100" dir="2700000" algn="tl">
                        <a:srgbClr val="000000">
                          <a:alpha val="43137"/>
                        </a:srgbClr>
                      </a:outerShdw>
                    </a:effectLst>
                    <a:ea typeface="Calibri" charset="0"/>
                    <a:cs typeface="Calibri" charset="0"/>
                  </a:rPr>
                  <a:t>? Kuriems </a:t>
                </a:r>
                <a:r>
                  <a:rPr lang="lt-LT" sz="1600" dirty="0">
                    <a:solidFill>
                      <a:prstClr val="white"/>
                    </a:solidFill>
                    <a:effectLst>
                      <a:outerShdw blurRad="38100" dist="38100" dir="2700000" algn="tl">
                        <a:srgbClr val="000000">
                          <a:alpha val="43137"/>
                        </a:srgbClr>
                      </a:outerShdw>
                    </a:effectLst>
                    <a:ea typeface="Calibri" charset="0"/>
                    <a:cs typeface="Calibri" charset="0"/>
                  </a:rPr>
                  <a:t>procesams gali būti naudinga automatinė, pakartojama analizė realiuoju laiku</a:t>
                </a:r>
                <a:r>
                  <a:rPr lang="lt-LT" sz="1600" dirty="0" smtClean="0">
                    <a:solidFill>
                      <a:prstClr val="white"/>
                    </a:solidFill>
                    <a:effectLst>
                      <a:outerShdw blurRad="38100" dist="38100" dir="2700000" algn="tl">
                        <a:srgbClr val="000000">
                          <a:alpha val="43137"/>
                        </a:srgbClr>
                      </a:outerShdw>
                    </a:effectLst>
                    <a:ea typeface="Calibri" charset="0"/>
                    <a:cs typeface="Calibri" charset="0"/>
                  </a:rPr>
                  <a:t>? Ar </a:t>
                </a:r>
                <a:r>
                  <a:rPr lang="lt-LT" sz="1600" dirty="0">
                    <a:solidFill>
                      <a:prstClr val="white"/>
                    </a:solidFill>
                    <a:effectLst>
                      <a:outerShdw blurRad="38100" dist="38100" dir="2700000" algn="tl">
                        <a:srgbClr val="000000">
                          <a:alpha val="43137"/>
                        </a:srgbClr>
                      </a:outerShdw>
                    </a:effectLst>
                    <a:ea typeface="Calibri" charset="0"/>
                    <a:cs typeface="Calibri" charset="0"/>
                  </a:rPr>
                  <a:t>gali būti naudingos mūsų užpakalinės sistemos  iš duomenų analitikos?</a:t>
                </a:r>
                <a:endParaRPr lang="en-US" sz="1600" dirty="0">
                  <a:solidFill>
                    <a:prstClr val="white"/>
                  </a:solidFill>
                  <a:ea typeface="Calibri" charset="0"/>
                  <a:cs typeface="Calibri" charset="0"/>
                </a:endParaRPr>
              </a:p>
            </p:txBody>
          </p:sp>
        </p:grpSp>
        <p:grpSp>
          <p:nvGrpSpPr>
            <p:cNvPr id="31" name="Group 30">
              <a:extLst>
                <a:ext uri="{FF2B5EF4-FFF2-40B4-BE49-F238E27FC236}">
                  <a16:creationId xmlns:a16="http://schemas.microsoft.com/office/drawing/2014/main" id="{A22492A5-256A-BB5B-2511-8BFC47AAC39E}"/>
                </a:ext>
              </a:extLst>
            </p:cNvPr>
            <p:cNvGrpSpPr/>
            <p:nvPr/>
          </p:nvGrpSpPr>
          <p:grpSpPr>
            <a:xfrm>
              <a:off x="4005232" y="4513590"/>
              <a:ext cx="1051997" cy="707568"/>
              <a:chOff x="4005232" y="4513590"/>
              <a:chExt cx="1051997" cy="707568"/>
            </a:xfrm>
          </p:grpSpPr>
          <p:cxnSp>
            <p:nvCxnSpPr>
              <p:cNvPr id="26" name="Straight Connector 25">
                <a:extLst>
                  <a:ext uri="{FF2B5EF4-FFF2-40B4-BE49-F238E27FC236}">
                    <a16:creationId xmlns:a16="http://schemas.microsoft.com/office/drawing/2014/main" id="{F2A9D293-A73D-BB4D-F8F4-3BDF1496EB61}"/>
                  </a:ext>
                </a:extLst>
              </p:cNvPr>
              <p:cNvCxnSpPr>
                <a:cxnSpLocks/>
              </p:cNvCxnSpPr>
              <p:nvPr/>
            </p:nvCxnSpPr>
            <p:spPr>
              <a:xfrm>
                <a:off x="4005232" y="4513590"/>
                <a:ext cx="740153" cy="366223"/>
              </a:xfrm>
              <a:prstGeom prst="line">
                <a:avLst/>
              </a:prstGeom>
              <a:noFill/>
              <a:ln w="28575" cap="flat" cmpd="sng" algn="ctr">
                <a:solidFill>
                  <a:srgbClr val="085156"/>
                </a:solidFill>
                <a:prstDash val="sysDot"/>
                <a:miter lim="800000"/>
              </a:ln>
              <a:effectLst/>
            </p:spPr>
          </p:cxnSp>
          <p:sp>
            <p:nvSpPr>
              <p:cNvPr id="27" name="Oval 26">
                <a:extLst>
                  <a:ext uri="{FF2B5EF4-FFF2-40B4-BE49-F238E27FC236}">
                    <a16:creationId xmlns:a16="http://schemas.microsoft.com/office/drawing/2014/main" id="{1090E5A9-B24E-7B28-57F4-C51B7CD0CB33}"/>
                  </a:ext>
                </a:extLst>
              </p:cNvPr>
              <p:cNvSpPr/>
              <p:nvPr/>
            </p:nvSpPr>
            <p:spPr>
              <a:xfrm>
                <a:off x="4484757" y="4684335"/>
                <a:ext cx="572472" cy="536823"/>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schemeClr val="accent2">
                      <a:lumMod val="75000"/>
                    </a:schemeClr>
                  </a:solidFill>
                  <a:effectLst/>
                  <a:uLnTx/>
                  <a:uFillTx/>
                  <a:latin typeface="Calibri" panose="020F0502020204030204"/>
                  <a:ea typeface="+mn-ea"/>
                  <a:cs typeface="+mn-cs"/>
                </a:endParaRPr>
              </a:p>
            </p:txBody>
          </p:sp>
          <p:pic>
            <p:nvPicPr>
              <p:cNvPr id="28" name="Graphic 27" descr="Single gear">
                <a:extLst>
                  <a:ext uri="{FF2B5EF4-FFF2-40B4-BE49-F238E27FC236}">
                    <a16:creationId xmlns:a16="http://schemas.microsoft.com/office/drawing/2014/main" id="{0D8D0ECE-0056-D210-2CB9-0B7995C8317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547874" y="4757010"/>
                <a:ext cx="439561" cy="412189"/>
              </a:xfrm>
              <a:prstGeom prst="rect">
                <a:avLst/>
              </a:prstGeom>
            </p:spPr>
          </p:pic>
        </p:grpSp>
      </p:grpSp>
      <p:grpSp>
        <p:nvGrpSpPr>
          <p:cNvPr id="29" name="Group 28">
            <a:extLst>
              <a:ext uri="{FF2B5EF4-FFF2-40B4-BE49-F238E27FC236}">
                <a16:creationId xmlns:a16="http://schemas.microsoft.com/office/drawing/2014/main" id="{76E23481-AB93-37B7-D0C8-BD5EA187C6B2}"/>
              </a:ext>
            </a:extLst>
          </p:cNvPr>
          <p:cNvGrpSpPr/>
          <p:nvPr/>
        </p:nvGrpSpPr>
        <p:grpSpPr>
          <a:xfrm>
            <a:off x="4002038" y="67511"/>
            <a:ext cx="4062860" cy="3181052"/>
            <a:chOff x="4002038" y="67511"/>
            <a:chExt cx="4062860" cy="3181052"/>
          </a:xfrm>
        </p:grpSpPr>
        <p:grpSp>
          <p:nvGrpSpPr>
            <p:cNvPr id="36" name="Group 35">
              <a:extLst>
                <a:ext uri="{FF2B5EF4-FFF2-40B4-BE49-F238E27FC236}">
                  <a16:creationId xmlns:a16="http://schemas.microsoft.com/office/drawing/2014/main" id="{D08EBF67-2371-26EE-0A43-E139F6CB197F}"/>
                </a:ext>
              </a:extLst>
            </p:cNvPr>
            <p:cNvGrpSpPr/>
            <p:nvPr/>
          </p:nvGrpSpPr>
          <p:grpSpPr>
            <a:xfrm>
              <a:off x="4002038" y="67511"/>
              <a:ext cx="4062860" cy="2857747"/>
              <a:chOff x="4002038" y="67511"/>
              <a:chExt cx="4062860" cy="2857747"/>
            </a:xfrm>
          </p:grpSpPr>
          <p:cxnSp>
            <p:nvCxnSpPr>
              <p:cNvPr id="8" name="Straight Connector 7">
                <a:extLst>
                  <a:ext uri="{FF2B5EF4-FFF2-40B4-BE49-F238E27FC236}">
                    <a16:creationId xmlns:a16="http://schemas.microsoft.com/office/drawing/2014/main" id="{5B9CFA39-883A-4F99-D20A-C32157FF02EA}"/>
                  </a:ext>
                </a:extLst>
              </p:cNvPr>
              <p:cNvCxnSpPr>
                <a:cxnSpLocks/>
              </p:cNvCxnSpPr>
              <p:nvPr/>
            </p:nvCxnSpPr>
            <p:spPr>
              <a:xfrm>
                <a:off x="6123605" y="1805990"/>
                <a:ext cx="0" cy="1119268"/>
              </a:xfrm>
              <a:prstGeom prst="line">
                <a:avLst/>
              </a:prstGeom>
              <a:noFill/>
              <a:ln w="28575" cap="flat" cmpd="sng" algn="ctr">
                <a:solidFill>
                  <a:srgbClr val="085156"/>
                </a:solidFill>
                <a:prstDash val="sysDot"/>
                <a:miter lim="800000"/>
              </a:ln>
              <a:effectLst/>
            </p:spPr>
          </p:cxnSp>
          <p:sp>
            <p:nvSpPr>
              <p:cNvPr id="21" name="Oval 20">
                <a:extLst>
                  <a:ext uri="{FF2B5EF4-FFF2-40B4-BE49-F238E27FC236}">
                    <a16:creationId xmlns:a16="http://schemas.microsoft.com/office/drawing/2014/main" id="{9DBD6B5B-4151-0FA0-23E2-30A162ED6477}"/>
                  </a:ext>
                </a:extLst>
              </p:cNvPr>
              <p:cNvSpPr/>
              <p:nvPr/>
            </p:nvSpPr>
            <p:spPr>
              <a:xfrm>
                <a:off x="4002038" y="67511"/>
                <a:ext cx="4062860" cy="2493920"/>
              </a:xfrm>
              <a:prstGeom prst="ellipse">
                <a:avLst/>
              </a:prstGeom>
              <a:solidFill>
                <a:schemeClr val="accent3">
                  <a:lumMod val="75000"/>
                </a:schemeClr>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F3A8EA5-1C94-AB1E-82FC-0E88C6E3278F}"/>
                  </a:ext>
                </a:extLst>
              </p:cNvPr>
              <p:cNvSpPr/>
              <p:nvPr/>
            </p:nvSpPr>
            <p:spPr>
              <a:xfrm>
                <a:off x="4346713" y="514630"/>
                <a:ext cx="3443086" cy="1569660"/>
              </a:xfrm>
              <a:prstGeom prst="rect">
                <a:avLst/>
              </a:prstGeom>
              <a:noFill/>
            </p:spPr>
            <p:txBody>
              <a:bodyPr wrap="square">
                <a:spAutoFit/>
              </a:bodyPr>
              <a:lstStyle/>
              <a:p>
                <a:pPr algn="ctr" defTabSz="457200"/>
                <a:r>
                  <a:rPr lang="lt-LT" sz="1600" dirty="0">
                    <a:solidFill>
                      <a:prstClr val="white"/>
                    </a:solidFill>
                    <a:effectLst>
                      <a:outerShdw blurRad="38100" dist="38100" dir="2700000" algn="tl">
                        <a:srgbClr val="000000">
                          <a:alpha val="43137"/>
                        </a:srgbClr>
                      </a:outerShdw>
                    </a:effectLst>
                    <a:cs typeface="Calibri" charset="0"/>
                  </a:rPr>
                  <a:t>3. STRATEGINISANALITIKA DĖL </a:t>
                </a:r>
                <a:r>
                  <a:rPr lang="lt-LT" sz="1600" dirty="0" smtClean="0">
                    <a:solidFill>
                      <a:prstClr val="white"/>
                    </a:solidFill>
                    <a:effectLst>
                      <a:outerShdw blurRad="38100" dist="38100" dir="2700000" algn="tl">
                        <a:srgbClr val="000000">
                          <a:alpha val="43137"/>
                        </a:srgbClr>
                      </a:outerShdw>
                    </a:effectLst>
                    <a:cs typeface="Calibri" charset="0"/>
                  </a:rPr>
                  <a:t>VERTĖS Kokie </a:t>
                </a:r>
                <a:r>
                  <a:rPr lang="lt-LT" sz="1600" dirty="0">
                    <a:solidFill>
                      <a:prstClr val="white"/>
                    </a:solidFill>
                    <a:effectLst>
                      <a:outerShdw blurRad="38100" dist="38100" dir="2700000" algn="tl">
                        <a:srgbClr val="000000">
                          <a:alpha val="43137"/>
                        </a:srgbClr>
                      </a:outerShdw>
                    </a:effectLst>
                    <a:cs typeface="Calibri" charset="0"/>
                  </a:rPr>
                  <a:t>pagrindiniai sprendimai sukuria didžiausią vertę</a:t>
                </a:r>
                <a:r>
                  <a:rPr lang="lt-LT" sz="1600" dirty="0" smtClean="0">
                    <a:solidFill>
                      <a:prstClr val="white"/>
                    </a:solidFill>
                    <a:effectLst>
                      <a:outerShdw blurRad="38100" dist="38100" dir="2700000" algn="tl">
                        <a:srgbClr val="000000">
                          <a:alpha val="43137"/>
                        </a:srgbClr>
                      </a:outerShdw>
                    </a:effectLst>
                    <a:cs typeface="Calibri" charset="0"/>
                  </a:rPr>
                  <a:t>? Kokių </a:t>
                </a:r>
                <a:r>
                  <a:rPr lang="lt-LT" sz="1600" dirty="0">
                    <a:solidFill>
                      <a:prstClr val="white"/>
                    </a:solidFill>
                    <a:effectLst>
                      <a:outerShdw blurRad="38100" dist="38100" dir="2700000" algn="tl">
                        <a:srgbClr val="000000">
                          <a:alpha val="43137"/>
                        </a:srgbClr>
                      </a:outerShdw>
                    </a:effectLst>
                    <a:cs typeface="Calibri" charset="0"/>
                  </a:rPr>
                  <a:t>naujų duomenų yra, o ne  buvo panaudota priimant šiuos sprendimus</a:t>
                </a:r>
                <a:r>
                  <a:rPr lang="lt-LT" sz="1600" dirty="0" smtClean="0">
                    <a:solidFill>
                      <a:prstClr val="white"/>
                    </a:solidFill>
                    <a:effectLst>
                      <a:outerShdw blurRad="38100" dist="38100" dir="2700000" algn="tl">
                        <a:srgbClr val="000000">
                          <a:alpha val="43137"/>
                        </a:srgbClr>
                      </a:outerShdw>
                    </a:effectLst>
                    <a:cs typeface="Calibri" charset="0"/>
                  </a:rPr>
                  <a:t>? Ko </a:t>
                </a:r>
                <a:r>
                  <a:rPr lang="lt-LT" sz="1600" dirty="0">
                    <a:solidFill>
                      <a:prstClr val="white"/>
                    </a:solidFill>
                    <a:effectLst>
                      <a:outerShdw blurRad="38100" dist="38100" dir="2700000" algn="tl">
                        <a:srgbClr val="000000">
                          <a:alpha val="43137"/>
                        </a:srgbClr>
                      </a:outerShdw>
                    </a:effectLst>
                    <a:cs typeface="Calibri" charset="0"/>
                  </a:rPr>
                  <a:t>neturi nauji analizės </a:t>
                </a:r>
                <a:r>
                  <a:rPr lang="lt-LT" sz="1600" dirty="0" smtClean="0">
                    <a:solidFill>
                      <a:prstClr val="white"/>
                    </a:solidFill>
                    <a:effectLst>
                      <a:outerShdw blurRad="38100" dist="38100" dir="2700000" algn="tl">
                        <a:srgbClr val="000000">
                          <a:alpha val="43137"/>
                        </a:srgbClr>
                      </a:outerShdw>
                    </a:effectLst>
                    <a:cs typeface="Calibri" charset="0"/>
                  </a:rPr>
                  <a:t>metodai dar </a:t>
                </a:r>
                <a:r>
                  <a:rPr lang="lt-LT" sz="1600" dirty="0">
                    <a:solidFill>
                      <a:prstClr val="white"/>
                    </a:solidFill>
                    <a:effectLst>
                      <a:outerShdw blurRad="38100" dist="38100" dir="2700000" algn="tl">
                        <a:srgbClr val="000000">
                          <a:alpha val="43137"/>
                        </a:srgbClr>
                      </a:outerShdw>
                    </a:effectLst>
                    <a:cs typeface="Calibri" charset="0"/>
                  </a:rPr>
                  <a:t>visiškai pritaikyta?</a:t>
                </a:r>
                <a:endParaRPr lang="en-US" sz="1600" dirty="0">
                  <a:solidFill>
                    <a:prstClr val="white"/>
                  </a:solidFill>
                  <a:ea typeface="Calibri" charset="0"/>
                  <a:cs typeface="Calibri" charset="0"/>
                </a:endParaRPr>
              </a:p>
            </p:txBody>
          </p:sp>
        </p:grpSp>
        <p:grpSp>
          <p:nvGrpSpPr>
            <p:cNvPr id="35" name="Group 34">
              <a:extLst>
                <a:ext uri="{FF2B5EF4-FFF2-40B4-BE49-F238E27FC236}">
                  <a16:creationId xmlns:a16="http://schemas.microsoft.com/office/drawing/2014/main" id="{96F7644F-3449-2559-3983-E76A50AC394A}"/>
                </a:ext>
              </a:extLst>
            </p:cNvPr>
            <p:cNvGrpSpPr/>
            <p:nvPr/>
          </p:nvGrpSpPr>
          <p:grpSpPr>
            <a:xfrm>
              <a:off x="5820180" y="2711740"/>
              <a:ext cx="572472" cy="536823"/>
              <a:chOff x="5820180" y="2711740"/>
              <a:chExt cx="572472" cy="536823"/>
            </a:xfrm>
          </p:grpSpPr>
          <p:sp>
            <p:nvSpPr>
              <p:cNvPr id="13" name="Oval 12">
                <a:extLst>
                  <a:ext uri="{FF2B5EF4-FFF2-40B4-BE49-F238E27FC236}">
                    <a16:creationId xmlns:a16="http://schemas.microsoft.com/office/drawing/2014/main" id="{3DFDDD71-7CED-D088-6A6F-706AFAF41A60}"/>
                  </a:ext>
                </a:extLst>
              </p:cNvPr>
              <p:cNvSpPr/>
              <p:nvPr/>
            </p:nvSpPr>
            <p:spPr>
              <a:xfrm>
                <a:off x="5820180" y="2711740"/>
                <a:ext cx="572472" cy="536823"/>
              </a:xfrm>
              <a:prstGeom prst="ellipse">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descr="Presentation with media">
                <a:extLst>
                  <a:ext uri="{FF2B5EF4-FFF2-40B4-BE49-F238E27FC236}">
                    <a16:creationId xmlns:a16="http://schemas.microsoft.com/office/drawing/2014/main" id="{893E8A14-CA7E-8194-6471-5765837ECA9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898024" y="2798868"/>
                <a:ext cx="416783" cy="390830"/>
              </a:xfrm>
              <a:prstGeom prst="rect">
                <a:avLst/>
              </a:prstGeom>
            </p:spPr>
          </p:pic>
        </p:grpSp>
      </p:grpSp>
    </p:spTree>
    <p:extLst>
      <p:ext uri="{BB962C8B-B14F-4D97-AF65-F5344CB8AC3E}">
        <p14:creationId xmlns:p14="http://schemas.microsoft.com/office/powerpoint/2010/main" val="303315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Nustatykite scenos atvejo </a:t>
            </a:r>
            <a:r>
              <a:rPr lang="lt-LT" b="1" dirty="0" smtClean="0">
                <a:solidFill>
                  <a:schemeClr val="accent2"/>
                </a:solidFill>
              </a:rPr>
              <a:t>analizę</a:t>
            </a:r>
          </a:p>
          <a:p>
            <a:pPr marL="342900" indent="-342900">
              <a:buClr>
                <a:schemeClr val="accent2"/>
              </a:buClr>
              <a:buBlip>
                <a:blip r:embed="rId3"/>
              </a:buBlip>
            </a:pPr>
            <a:r>
              <a:rPr lang="lt-LT" dirty="0" err="1" smtClean="0"/>
              <a:t>Amazon</a:t>
            </a:r>
            <a:endParaRPr lang="lt-LT" dirty="0" smtClean="0"/>
          </a:p>
          <a:p>
            <a:pPr marL="342900" indent="-342900">
              <a:buClr>
                <a:schemeClr val="accent2"/>
              </a:buClr>
              <a:buBlip>
                <a:blip r:embed="rId3"/>
              </a:buBlip>
            </a:pPr>
            <a:r>
              <a:rPr lang="lt-LT" dirty="0" smtClean="0"/>
              <a:t>Duomenų </a:t>
            </a:r>
            <a:r>
              <a:rPr lang="lt-LT" dirty="0"/>
              <a:t>rinkimas yra svarbus, tačiau tai yra būdas, kuriuo „</a:t>
            </a:r>
            <a:r>
              <a:rPr lang="lt-LT" dirty="0" err="1"/>
              <a:t>Amazon</a:t>
            </a:r>
            <a:r>
              <a:rPr lang="lt-LT" dirty="0"/>
              <a:t>“ klientų įžvalgas pavertė nauju individualizuotu paslaugų modeliu, kuris tikrai paskatino jų augimą.</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spTree>
    <p:extLst>
      <p:ext uri="{BB962C8B-B14F-4D97-AF65-F5344CB8AC3E}">
        <p14:creationId xmlns:p14="http://schemas.microsoft.com/office/powerpoint/2010/main" val="342665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4403207" cy="3995028"/>
          </a:xfrm>
        </p:spPr>
        <p:txBody>
          <a:bodyPr/>
          <a:lstStyle/>
          <a:p>
            <a:pPr marL="342900" indent="-342900">
              <a:buBlip>
                <a:blip r:embed="rId3"/>
              </a:buBlip>
            </a:pPr>
            <a:r>
              <a:rPr lang="lt-LT" dirty="0"/>
              <a:t>Sistemingas informacijos apie dominančius kintamuosius rinkimo procesas</a:t>
            </a:r>
            <a:r>
              <a:rPr lang="lt-LT" dirty="0" smtClean="0"/>
              <a:t>.</a:t>
            </a:r>
          </a:p>
          <a:p>
            <a:pPr marL="342900" indent="-342900">
              <a:buBlip>
                <a:blip r:embed="rId3"/>
              </a:buBlip>
            </a:pPr>
            <a:r>
              <a:rPr lang="lt-LT" dirty="0" smtClean="0"/>
              <a:t>Kokie </a:t>
            </a:r>
            <a:r>
              <a:rPr lang="lt-LT" dirty="0"/>
              <a:t>yra kiekvieno duomenų šaltinio </a:t>
            </a:r>
            <a:r>
              <a:rPr lang="lt-LT" dirty="0" err="1"/>
              <a:t>privalumai</a:t>
            </a:r>
            <a:r>
              <a:rPr lang="lt-LT" dirty="0"/>
              <a:t> ar trūkumai?</a:t>
            </a:r>
            <a:endParaRPr lang="en-GB" sz="1400" dirty="0">
              <a:solidFill>
                <a:prstClr val="black"/>
              </a:solidFill>
            </a:endParaRPr>
          </a:p>
          <a:p>
            <a:pPr marL="0" indent="0"/>
            <a:r>
              <a:rPr lang="lt-LT" sz="1400" dirty="0" smtClean="0">
                <a:solidFill>
                  <a:prstClr val="black"/>
                </a:solidFill>
              </a:rPr>
              <a:t>Šaltinis</a:t>
            </a:r>
            <a:r>
              <a:rPr lang="en-IE" sz="1400" dirty="0" smtClean="0">
                <a:solidFill>
                  <a:prstClr val="black"/>
                </a:solidFill>
              </a:rPr>
              <a:t>: </a:t>
            </a:r>
            <a:r>
              <a:rPr lang="en-IE" sz="1400" dirty="0">
                <a:solidFill>
                  <a:schemeClr val="accent2">
                    <a:lumMod val="75000"/>
                  </a:schemeClr>
                </a:solidFill>
                <a:hlinkClick r:id="rId4">
                  <a:extLst>
                    <a:ext uri="{A12FA001-AC4F-418D-AE19-62706E023703}">
                      <ahyp:hlinkClr xmlns:ahyp="http://schemas.microsoft.com/office/drawing/2018/hyperlinkcolor" xmlns="" val="tx"/>
                    </a:ext>
                  </a:extLst>
                </a:hlinkClick>
              </a:rPr>
              <a:t>https://ori.hhs.gov/education/products/n_illinois_u/datamanagement/dctopic.html</a:t>
            </a:r>
            <a:r>
              <a:rPr lang="en-IE" sz="1400" dirty="0">
                <a:solidFill>
                  <a:schemeClr val="accent2">
                    <a:lumMod val="75000"/>
                  </a:schemeClr>
                </a:solidFill>
              </a:rPr>
              <a:t> </a:t>
            </a:r>
          </a:p>
          <a:p>
            <a:pPr marL="342900" indent="-342900">
              <a:buBlip>
                <a:blip r:embed="rId5"/>
              </a:buBlip>
            </a:pPr>
            <a:endParaRPr lang="en-GB" dirty="0"/>
          </a:p>
          <a:p>
            <a:pPr marL="342900" indent="-342900">
              <a:buBlip>
                <a:blip r:embed="rId5"/>
              </a:buBlip>
            </a:pPr>
            <a:endParaRPr lang="en-GB" dirty="0"/>
          </a:p>
          <a:p>
            <a:pPr marL="342900" indent="-342900">
              <a:buBlip>
                <a:blip r:embed="rId5"/>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Duomenų rinkimas</a:t>
            </a:r>
            <a:endParaRPr lang="en-US" dirty="0"/>
          </a:p>
        </p:txBody>
      </p:sp>
      <p:grpSp>
        <p:nvGrpSpPr>
          <p:cNvPr id="2" name="Group 1">
            <a:extLst>
              <a:ext uri="{FF2B5EF4-FFF2-40B4-BE49-F238E27FC236}">
                <a16:creationId xmlns:a16="http://schemas.microsoft.com/office/drawing/2014/main" id="{3CABB70B-7B36-6076-37C8-BE6B435E9376}"/>
              </a:ext>
            </a:extLst>
          </p:cNvPr>
          <p:cNvGrpSpPr/>
          <p:nvPr/>
        </p:nvGrpSpPr>
        <p:grpSpPr>
          <a:xfrm>
            <a:off x="5482528" y="1139492"/>
            <a:ext cx="6253270" cy="4507096"/>
            <a:chOff x="3141111" y="868468"/>
            <a:chExt cx="6253270" cy="4507096"/>
          </a:xfrm>
        </p:grpSpPr>
        <p:sp>
          <p:nvSpPr>
            <p:cNvPr id="15" name="TextBox 14">
              <a:extLst>
                <a:ext uri="{FF2B5EF4-FFF2-40B4-BE49-F238E27FC236}">
                  <a16:creationId xmlns:a16="http://schemas.microsoft.com/office/drawing/2014/main" id="{A35524B8-396C-B8B4-95AE-25EBF4666904}"/>
                </a:ext>
              </a:extLst>
            </p:cNvPr>
            <p:cNvSpPr txBox="1"/>
            <p:nvPr/>
          </p:nvSpPr>
          <p:spPr>
            <a:xfrm>
              <a:off x="4437167" y="868468"/>
              <a:ext cx="3538490" cy="54245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t-LT" sz="2925" b="1" i="0" u="none" strike="noStrike" kern="0" cap="none" spc="0" normalizeH="0" baseline="0" noProof="0" dirty="0" smtClean="0">
                  <a:ln>
                    <a:noFill/>
                  </a:ln>
                  <a:solidFill>
                    <a:srgbClr val="70AD47">
                      <a:lumMod val="75000"/>
                    </a:srgbClr>
                  </a:solidFill>
                  <a:effectLst/>
                  <a:uLnTx/>
                  <a:uFillTx/>
                </a:rPr>
                <a:t>Duomenų šaltinis</a:t>
              </a:r>
              <a:endParaRPr kumimoji="0" lang="es-ES_tradnl" sz="2925" b="1" i="0" u="none" strike="noStrike" kern="0" cap="none" spc="0" normalizeH="0" baseline="0" noProof="0" dirty="0">
                <a:ln>
                  <a:noFill/>
                </a:ln>
                <a:solidFill>
                  <a:srgbClr val="70AD47">
                    <a:lumMod val="75000"/>
                  </a:srgbClr>
                </a:solidFill>
                <a:effectLst/>
                <a:uLnTx/>
                <a:uFillTx/>
              </a:endParaRPr>
            </a:p>
          </p:txBody>
        </p:sp>
        <p:sp>
          <p:nvSpPr>
            <p:cNvPr id="16" name="TextBox 15">
              <a:extLst>
                <a:ext uri="{FF2B5EF4-FFF2-40B4-BE49-F238E27FC236}">
                  <a16:creationId xmlns:a16="http://schemas.microsoft.com/office/drawing/2014/main" id="{FEDBE15A-6F49-925D-D22F-2A6AED455B21}"/>
                </a:ext>
              </a:extLst>
            </p:cNvPr>
            <p:cNvSpPr txBox="1"/>
            <p:nvPr/>
          </p:nvSpPr>
          <p:spPr>
            <a:xfrm>
              <a:off x="3141111" y="1983325"/>
              <a:ext cx="2911152" cy="442429"/>
            </a:xfrm>
            <a:prstGeom prst="rect">
              <a:avLst/>
            </a:prstGeom>
            <a:solidFill>
              <a:srgbClr val="70AD47">
                <a:lumMod val="40000"/>
                <a:lumOff val="60000"/>
              </a:srgbClr>
            </a:solidFill>
            <a:ln>
              <a:solidFill>
                <a:srgbClr val="70AD47">
                  <a:lumMod val="40000"/>
                  <a:lumOff val="60000"/>
                </a:srgbClr>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t-LT" sz="2275" b="1" i="0" u="none" strike="noStrike" kern="0" cap="none" spc="0" normalizeH="0" baseline="0" noProof="0" dirty="0" smtClean="0">
                  <a:ln>
                    <a:noFill/>
                  </a:ln>
                  <a:solidFill>
                    <a:prstClr val="black"/>
                  </a:solidFill>
                  <a:effectLst/>
                  <a:uLnTx/>
                  <a:uFillTx/>
                </a:rPr>
                <a:t>Vidinis</a:t>
              </a:r>
              <a:endParaRPr kumimoji="0" lang="es-ES_tradnl" sz="2275" b="1" i="0" u="none" strike="noStrike" kern="0" cap="none" spc="0" normalizeH="0" baseline="0" noProof="0" dirty="0">
                <a:ln>
                  <a:noFill/>
                </a:ln>
                <a:solidFill>
                  <a:prstClr val="black"/>
                </a:solidFill>
                <a:effectLst/>
                <a:uLnTx/>
                <a:uFillTx/>
              </a:endParaRPr>
            </a:p>
          </p:txBody>
        </p:sp>
        <p:sp>
          <p:nvSpPr>
            <p:cNvPr id="17" name="TextBox 16">
              <a:extLst>
                <a:ext uri="{FF2B5EF4-FFF2-40B4-BE49-F238E27FC236}">
                  <a16:creationId xmlns:a16="http://schemas.microsoft.com/office/drawing/2014/main" id="{F92110A1-EC53-D704-2F19-EB54404B35D1}"/>
                </a:ext>
              </a:extLst>
            </p:cNvPr>
            <p:cNvSpPr txBox="1"/>
            <p:nvPr/>
          </p:nvSpPr>
          <p:spPr>
            <a:xfrm>
              <a:off x="6807104" y="1983325"/>
              <a:ext cx="2587277" cy="442429"/>
            </a:xfrm>
            <a:prstGeom prst="rect">
              <a:avLst/>
            </a:prstGeom>
            <a:solidFill>
              <a:srgbClr val="70AD47">
                <a:lumMod val="40000"/>
                <a:lumOff val="60000"/>
              </a:srgbClr>
            </a:solidFill>
            <a:ln>
              <a:solidFill>
                <a:srgbClr val="70AD47">
                  <a:lumMod val="40000"/>
                  <a:lumOff val="60000"/>
                </a:srgbClr>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t-LT" sz="2275" b="1" i="0" u="none" strike="noStrike" kern="0" cap="none" spc="0" normalizeH="0" baseline="0" noProof="0" dirty="0" err="1" smtClean="0">
                  <a:ln>
                    <a:noFill/>
                  </a:ln>
                  <a:solidFill>
                    <a:prstClr val="black"/>
                  </a:solidFill>
                  <a:effectLst/>
                  <a:uLnTx/>
                  <a:uFillTx/>
                </a:rPr>
                <a:t>Išroinis</a:t>
              </a:r>
              <a:endParaRPr kumimoji="0" lang="es-ES_tradnl" sz="2275" b="1" i="0" u="none" strike="noStrike" kern="0" cap="none" spc="0" normalizeH="0" baseline="0" noProof="0" dirty="0">
                <a:ln>
                  <a:noFill/>
                </a:ln>
                <a:solidFill>
                  <a:prstClr val="black"/>
                </a:solidFill>
                <a:effectLst/>
                <a:uLnTx/>
                <a:uFillTx/>
              </a:endParaRPr>
            </a:p>
          </p:txBody>
        </p:sp>
        <p:sp>
          <p:nvSpPr>
            <p:cNvPr id="18" name="TextBox 17">
              <a:extLst>
                <a:ext uri="{FF2B5EF4-FFF2-40B4-BE49-F238E27FC236}">
                  <a16:creationId xmlns:a16="http://schemas.microsoft.com/office/drawing/2014/main" id="{258D993C-B76B-8A21-2ED3-9F55A0B2D7C1}"/>
                </a:ext>
              </a:extLst>
            </p:cNvPr>
            <p:cNvSpPr txBox="1"/>
            <p:nvPr/>
          </p:nvSpPr>
          <p:spPr>
            <a:xfrm>
              <a:off x="6807104" y="2582492"/>
              <a:ext cx="2587277" cy="692497"/>
            </a:xfrm>
            <a:prstGeom prst="rect">
              <a:avLst/>
            </a:prstGeom>
            <a:solidFill>
              <a:sysClr val="window" lastClr="FFFFFF"/>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t-LT" sz="1950" b="0" i="0" u="none" strike="noStrike" kern="0" cap="none" spc="0" normalizeH="0" baseline="0" noProof="0" dirty="0" smtClean="0">
                  <a:ln>
                    <a:noFill/>
                  </a:ln>
                  <a:solidFill>
                    <a:prstClr val="black"/>
                  </a:solidFill>
                  <a:effectLst/>
                  <a:uLnTx/>
                  <a:uFillTx/>
                </a:rPr>
                <a:t>Trečiųjų šalių duomenys</a:t>
              </a:r>
              <a:endParaRPr kumimoji="0" lang="es-ES_tradnl" sz="1950" b="0" i="0" u="none" strike="noStrike" kern="0" cap="none" spc="0" normalizeH="0" baseline="0" noProof="0" dirty="0">
                <a:ln>
                  <a:noFill/>
                </a:ln>
                <a:solidFill>
                  <a:prstClr val="black"/>
                </a:solidFill>
                <a:effectLst/>
                <a:uLnTx/>
                <a:uFillTx/>
              </a:endParaRPr>
            </a:p>
          </p:txBody>
        </p:sp>
        <p:sp>
          <p:nvSpPr>
            <p:cNvPr id="19" name="Rectangle 18">
              <a:extLst>
                <a:ext uri="{FF2B5EF4-FFF2-40B4-BE49-F238E27FC236}">
                  <a16:creationId xmlns:a16="http://schemas.microsoft.com/office/drawing/2014/main" id="{8DD017E2-7577-B08C-9C94-9FF9C4961375}"/>
                </a:ext>
              </a:extLst>
            </p:cNvPr>
            <p:cNvSpPr/>
            <p:nvPr/>
          </p:nvSpPr>
          <p:spPr>
            <a:xfrm>
              <a:off x="3141111" y="2582492"/>
              <a:ext cx="3197177" cy="2793072"/>
            </a:xfrm>
            <a:prstGeom prst="rect">
              <a:avLst/>
            </a:prstGeom>
            <a:solidFill>
              <a:sysClr val="window" lastClr="FFFFFF"/>
            </a:solidFill>
          </p:spPr>
          <p:txBody>
            <a:bodyPr wrap="square">
              <a:spAutoFit/>
            </a:bodyPr>
            <a:lstStyle/>
            <a:p>
              <a:pPr marL="278606" lvl="0" indent="-278606" defTabSz="457200">
                <a:buFont typeface="Arial" charset="0"/>
                <a:buChar char="•"/>
                <a:defRPr/>
              </a:pPr>
              <a:r>
                <a:rPr lang="lt-LT" sz="1950" kern="0" dirty="0">
                  <a:solidFill>
                    <a:prstClr val="black"/>
                  </a:solidFill>
                </a:rPr>
                <a:t>Įmonės </a:t>
              </a:r>
              <a:r>
                <a:rPr lang="lt-LT" sz="1950" kern="0" dirty="0" smtClean="0">
                  <a:solidFill>
                    <a:prstClr val="black"/>
                  </a:solidFill>
                </a:rPr>
                <a:t>duomenys</a:t>
              </a:r>
            </a:p>
            <a:p>
              <a:pPr marL="278606" lvl="0" indent="-278606" defTabSz="457200">
                <a:buFont typeface="Arial" charset="0"/>
                <a:buChar char="•"/>
                <a:defRPr/>
              </a:pPr>
              <a:r>
                <a:rPr lang="lt-LT" sz="1950" kern="0" dirty="0" smtClean="0">
                  <a:solidFill>
                    <a:prstClr val="black"/>
                  </a:solidFill>
                </a:rPr>
                <a:t>Darbuotojų duomenys</a:t>
              </a:r>
            </a:p>
            <a:p>
              <a:pPr marL="278606" lvl="0" indent="-278606" defTabSz="457200">
                <a:buFont typeface="Arial" charset="0"/>
                <a:buChar char="•"/>
                <a:defRPr/>
              </a:pPr>
              <a:r>
                <a:rPr lang="lt-LT" sz="1950" kern="0" dirty="0" smtClean="0">
                  <a:solidFill>
                    <a:prstClr val="black"/>
                  </a:solidFill>
                </a:rPr>
                <a:t>Kliento </a:t>
              </a:r>
              <a:r>
                <a:rPr lang="lt-LT" sz="1950" kern="0" dirty="0">
                  <a:solidFill>
                    <a:prstClr val="black"/>
                  </a:solidFill>
                </a:rPr>
                <a:t>kontaktiniai </a:t>
              </a:r>
              <a:r>
                <a:rPr lang="lt-LT" sz="1950" kern="0" dirty="0" smtClean="0">
                  <a:solidFill>
                    <a:prstClr val="black"/>
                  </a:solidFill>
                </a:rPr>
                <a:t>duomenys</a:t>
              </a:r>
            </a:p>
            <a:p>
              <a:pPr marL="278606" lvl="0" indent="-278606" defTabSz="457200">
                <a:buFont typeface="Arial" charset="0"/>
                <a:buChar char="•"/>
                <a:defRPr/>
              </a:pPr>
              <a:r>
                <a:rPr lang="lt-LT" sz="1950" kern="0" dirty="0" smtClean="0">
                  <a:solidFill>
                    <a:prstClr val="black"/>
                  </a:solidFill>
                </a:rPr>
                <a:t>Kliento </a:t>
              </a:r>
              <a:r>
                <a:rPr lang="lt-LT" sz="1950" kern="0" dirty="0">
                  <a:solidFill>
                    <a:prstClr val="black"/>
                  </a:solidFill>
                </a:rPr>
                <a:t>kelionės </a:t>
              </a:r>
              <a:r>
                <a:rPr lang="lt-LT" sz="1950" kern="0" dirty="0" smtClean="0">
                  <a:solidFill>
                    <a:prstClr val="black"/>
                  </a:solidFill>
                </a:rPr>
                <a:t>duomenys</a:t>
              </a:r>
            </a:p>
            <a:p>
              <a:pPr marL="278606" lvl="0" indent="-278606" defTabSz="457200">
                <a:buFont typeface="Arial" charset="0"/>
                <a:buChar char="•"/>
                <a:defRPr/>
              </a:pPr>
              <a:r>
                <a:rPr lang="lt-LT" sz="1950" kern="0" dirty="0" smtClean="0">
                  <a:solidFill>
                    <a:prstClr val="black"/>
                  </a:solidFill>
                </a:rPr>
                <a:t>Kokybės </a:t>
              </a:r>
              <a:r>
                <a:rPr lang="lt-LT" sz="1950" kern="0" dirty="0">
                  <a:solidFill>
                    <a:prstClr val="black"/>
                  </a:solidFill>
                </a:rPr>
                <a:t>vadybos </a:t>
              </a:r>
              <a:r>
                <a:rPr lang="lt-LT" sz="1950" kern="0" dirty="0" smtClean="0">
                  <a:solidFill>
                    <a:prstClr val="black"/>
                  </a:solidFill>
                </a:rPr>
                <a:t>duomenys</a:t>
              </a:r>
            </a:p>
            <a:p>
              <a:pPr marL="278606" lvl="0" indent="-278606" defTabSz="457200">
                <a:buFont typeface="Arial" charset="0"/>
                <a:buChar char="•"/>
                <a:defRPr/>
              </a:pPr>
              <a:r>
                <a:rPr lang="lt-LT" sz="1950" kern="0" dirty="0" smtClean="0">
                  <a:solidFill>
                    <a:prstClr val="black"/>
                  </a:solidFill>
                </a:rPr>
                <a:t>Apskaitos duomenys</a:t>
              </a:r>
            </a:p>
            <a:p>
              <a:pPr marL="278606" lvl="0" indent="-278606" defTabSz="457200">
                <a:buFont typeface="Arial" charset="0"/>
                <a:buChar char="•"/>
                <a:defRPr/>
              </a:pPr>
              <a:r>
                <a:rPr lang="lt-LT" sz="1950" kern="0" dirty="0" smtClean="0">
                  <a:solidFill>
                    <a:prstClr val="black"/>
                  </a:solidFill>
                </a:rPr>
                <a:t>Socialinių </a:t>
              </a:r>
              <a:r>
                <a:rPr lang="lt-LT" sz="1950" kern="0" dirty="0">
                  <a:solidFill>
                    <a:prstClr val="black"/>
                  </a:solidFill>
                </a:rPr>
                <a:t>tinklų duomenys</a:t>
              </a:r>
              <a:endParaRPr kumimoji="0" lang="en-US" sz="1950" b="0" i="0" u="none" strike="noStrike" kern="0" cap="none" spc="0" normalizeH="0" baseline="0" noProof="0" dirty="0">
                <a:ln>
                  <a:noFill/>
                </a:ln>
                <a:solidFill>
                  <a:prstClr val="black"/>
                </a:solidFill>
                <a:effectLst/>
                <a:uLnTx/>
                <a:uFillTx/>
              </a:endParaRPr>
            </a:p>
          </p:txBody>
        </p:sp>
        <p:sp>
          <p:nvSpPr>
            <p:cNvPr id="20" name="TextBox 19">
              <a:extLst>
                <a:ext uri="{FF2B5EF4-FFF2-40B4-BE49-F238E27FC236}">
                  <a16:creationId xmlns:a16="http://schemas.microsoft.com/office/drawing/2014/main" id="{AA94709D-29F9-6C9C-BEBA-B13F592920A9}"/>
                </a:ext>
              </a:extLst>
            </p:cNvPr>
            <p:cNvSpPr txBox="1"/>
            <p:nvPr/>
          </p:nvSpPr>
          <p:spPr>
            <a:xfrm>
              <a:off x="6807103" y="3482738"/>
              <a:ext cx="2587277" cy="392415"/>
            </a:xfrm>
            <a:prstGeom prst="rect">
              <a:avLst/>
            </a:prstGeom>
            <a:solidFill>
              <a:sysClr val="window" lastClr="FFFFFF"/>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t-LT" sz="1950" b="0" i="0" u="none" strike="noStrike" kern="0" cap="none" spc="0" normalizeH="0" baseline="0" noProof="0" dirty="0" smtClean="0">
                  <a:ln>
                    <a:noFill/>
                  </a:ln>
                  <a:solidFill>
                    <a:prstClr val="black"/>
                  </a:solidFill>
                  <a:effectLst/>
                  <a:uLnTx/>
                  <a:uFillTx/>
                </a:rPr>
                <a:t>Atviri duomenys</a:t>
              </a:r>
              <a:endParaRPr kumimoji="0" lang="es-ES_tradnl" sz="1950" b="0" i="0" u="none" strike="noStrike" kern="0" cap="none" spc="0" normalizeH="0" baseline="0" noProof="0" dirty="0">
                <a:ln>
                  <a:noFill/>
                </a:ln>
                <a:solidFill>
                  <a:prstClr val="black"/>
                </a:solidFill>
                <a:effectLst/>
                <a:uLnTx/>
                <a:uFillTx/>
              </a:endParaRPr>
            </a:p>
          </p:txBody>
        </p:sp>
        <p:sp>
          <p:nvSpPr>
            <p:cNvPr id="21" name="TextBox 20">
              <a:extLst>
                <a:ext uri="{FF2B5EF4-FFF2-40B4-BE49-F238E27FC236}">
                  <a16:creationId xmlns:a16="http://schemas.microsoft.com/office/drawing/2014/main" id="{6F87432B-4152-BBCF-DEB7-7A222F26EA43}"/>
                </a:ext>
              </a:extLst>
            </p:cNvPr>
            <p:cNvSpPr txBox="1"/>
            <p:nvPr/>
          </p:nvSpPr>
          <p:spPr>
            <a:xfrm>
              <a:off x="6807103" y="4382985"/>
              <a:ext cx="2587277" cy="692497"/>
            </a:xfrm>
            <a:prstGeom prst="rect">
              <a:avLst/>
            </a:prstGeom>
            <a:solidFill>
              <a:sysClr val="window" lastClr="FFFFFF"/>
            </a:solidFill>
          </p:spPr>
          <p:txBody>
            <a:bodyPr wrap="square" rtlCol="0">
              <a:spAutoFit/>
            </a:bodyPr>
            <a:lstStyle/>
            <a:p>
              <a:pPr lvl="0" algn="ctr" defTabSz="457200">
                <a:defRPr/>
              </a:pPr>
              <a:r>
                <a:rPr lang="es-ES_tradnl" sz="1950" kern="0" dirty="0" err="1">
                  <a:solidFill>
                    <a:prstClr val="black"/>
                  </a:solidFill>
                </a:rPr>
                <a:t>Bendrai</a:t>
              </a:r>
              <a:r>
                <a:rPr lang="es-ES_tradnl" sz="1950" kern="0" dirty="0">
                  <a:solidFill>
                    <a:prstClr val="black"/>
                  </a:solidFill>
                </a:rPr>
                <a:t> </a:t>
              </a:r>
              <a:r>
                <a:rPr lang="es-ES_tradnl" sz="1950" kern="0" dirty="0" err="1">
                  <a:solidFill>
                    <a:prstClr val="black"/>
                  </a:solidFill>
                </a:rPr>
                <a:t>generuojami</a:t>
              </a:r>
              <a:r>
                <a:rPr lang="es-ES_tradnl" sz="1950" kern="0" dirty="0">
                  <a:solidFill>
                    <a:prstClr val="black"/>
                  </a:solidFill>
                </a:rPr>
                <a:t> </a:t>
              </a:r>
              <a:r>
                <a:rPr lang="es-ES_tradnl" sz="1950" kern="0" dirty="0" err="1">
                  <a:solidFill>
                    <a:prstClr val="black"/>
                  </a:solidFill>
                </a:rPr>
                <a:t>duomenys</a:t>
              </a:r>
              <a:endParaRPr kumimoji="0" lang="es-ES_tradnl" sz="1950" b="0" i="0" u="none" strike="noStrike" kern="0" cap="none" spc="0" normalizeH="0" baseline="0" noProof="0" dirty="0">
                <a:ln>
                  <a:noFill/>
                </a:ln>
                <a:solidFill>
                  <a:prstClr val="black"/>
                </a:solidFill>
                <a:effectLst/>
                <a:uLnTx/>
                <a:uFillTx/>
              </a:endParaRPr>
            </a:p>
          </p:txBody>
        </p:sp>
        <p:sp>
          <p:nvSpPr>
            <p:cNvPr id="22" name="Bent-Up Arrow 15">
              <a:extLst>
                <a:ext uri="{FF2B5EF4-FFF2-40B4-BE49-F238E27FC236}">
                  <a16:creationId xmlns:a16="http://schemas.microsoft.com/office/drawing/2014/main" id="{0B69201E-A64F-400B-F00B-600A65224566}"/>
                </a:ext>
              </a:extLst>
            </p:cNvPr>
            <p:cNvSpPr/>
            <p:nvPr/>
          </p:nvSpPr>
          <p:spPr>
            <a:xfrm rot="10800000">
              <a:off x="4282703" y="1478088"/>
              <a:ext cx="1923710" cy="450123"/>
            </a:xfrm>
            <a:prstGeom prst="bentUpArrow">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Bent-Up Arrow 16">
              <a:extLst>
                <a:ext uri="{FF2B5EF4-FFF2-40B4-BE49-F238E27FC236}">
                  <a16:creationId xmlns:a16="http://schemas.microsoft.com/office/drawing/2014/main" id="{AB016139-F1B1-E88E-1D41-6F0334DCF2B3}"/>
                </a:ext>
              </a:extLst>
            </p:cNvPr>
            <p:cNvSpPr/>
            <p:nvPr/>
          </p:nvSpPr>
          <p:spPr>
            <a:xfrm rot="10800000" flipH="1">
              <a:off x="6338289" y="1478087"/>
              <a:ext cx="1762454" cy="450123"/>
            </a:xfrm>
            <a:prstGeom prst="bentUpArrow">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468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p188="http://schemas.microsoft.com/office/powerpoint/2018/8/main" xmlns="" r:id="rId6"/>
    </p:ext>
  </p:extLs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dirty="0"/>
              <a:t>Nėra jokių abejonių, kad esame vis spartėjančios skaitmeninės revoliucijos įkarštyje ir, jei įmonės nori būti sėkmingos, duomenų įgūdžiai ir žinios turi būti šios misijos pagrindas. Tačiau tai nereiškia, kad reikia atleisti visus savo darbuotojus ir visur diegti griežtą </a:t>
            </a:r>
            <a:r>
              <a:rPr lang="lt-LT" dirty="0" err="1"/>
              <a:t>robotiką</a:t>
            </a:r>
            <a:r>
              <a:rPr lang="lt-LT" dirty="0" smtClean="0"/>
              <a:t>.</a:t>
            </a:r>
          </a:p>
          <a:p>
            <a:pPr marL="342900" indent="-342900">
              <a:buClr>
                <a:schemeClr val="accent2"/>
              </a:buClr>
              <a:buBlip>
                <a:blip r:embed="rId3"/>
              </a:buBlip>
            </a:pPr>
            <a:r>
              <a:rPr lang="lt-LT" dirty="0" smtClean="0"/>
              <a:t>MVĮ </a:t>
            </a:r>
            <a:r>
              <a:rPr lang="lt-LT" dirty="0"/>
              <a:t>lyderiai turi rodyti pavyzdį pasitelkdami duomenis, analizę ir skaitmeninę informaciją. Tai darydami jie suteiks galimybę savo darbuotojams naujus būdus pasiekti, bendradarbiauti ir dirbti, o tai suardys silosus ir paskatins analizės pritaikymą visose jų įmonėse.</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Duomenų ateitis</a:t>
            </a:r>
            <a:endParaRPr lang="en-GB" dirty="0"/>
          </a:p>
        </p:txBody>
      </p:sp>
    </p:spTree>
    <p:extLst>
      <p:ext uri="{BB962C8B-B14F-4D97-AF65-F5344CB8AC3E}">
        <p14:creationId xmlns:p14="http://schemas.microsoft.com/office/powerpoint/2010/main" val="196704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dirty="0"/>
              <a:t>Jie turi turėti tinkamus įrankius – nuo lengvai naudojamų prietaisų skydelių ir savitarnos sprendimų iki pažangaus dirbtinio intelekto – kurie perteiktų intelektą priimant sprendimus</a:t>
            </a:r>
            <a:r>
              <a:rPr lang="lt-LT" dirty="0" smtClean="0"/>
              <a:t>.</a:t>
            </a:r>
          </a:p>
          <a:p>
            <a:pPr marL="342900" indent="-342900">
              <a:buClr>
                <a:schemeClr val="accent2"/>
              </a:buClr>
              <a:buBlip>
                <a:blip r:embed="rId3"/>
              </a:buBlip>
            </a:pPr>
            <a:r>
              <a:rPr lang="lt-LT" dirty="0" smtClean="0"/>
              <a:t>Šis </a:t>
            </a:r>
            <a:r>
              <a:rPr lang="lt-LT" dirty="0"/>
              <a:t>gebėjimas pradeda naujus pokalbius ir įkvepia MVĮ imtis veiksmų.</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Duomenų ateitis</a:t>
            </a:r>
            <a:endParaRPr lang="en-GB" dirty="0"/>
          </a:p>
        </p:txBody>
      </p:sp>
    </p:spTree>
    <p:extLst>
      <p:ext uri="{BB962C8B-B14F-4D97-AF65-F5344CB8AC3E}">
        <p14:creationId xmlns:p14="http://schemas.microsoft.com/office/powerpoint/2010/main" val="35977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D5E51-4161-2C66-22E4-3CDEB88DB2DF}"/>
              </a:ext>
            </a:extLst>
          </p:cNvPr>
          <p:cNvSpPr txBox="1">
            <a:spLocks/>
          </p:cNvSpPr>
          <p:nvPr/>
        </p:nvSpPr>
        <p:spPr>
          <a:xfrm>
            <a:off x="548992" y="999670"/>
            <a:ext cx="2121406" cy="875353"/>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IE" sz="2200" dirty="0" err="1">
                <a:solidFill>
                  <a:prstClr val="white"/>
                </a:solidFill>
                <a:effectLst>
                  <a:outerShdw blurRad="38100" dist="38100" dir="2700000" algn="tl">
                    <a:srgbClr val="000000">
                      <a:alpha val="43137"/>
                    </a:srgbClr>
                  </a:outerShdw>
                </a:effectLst>
              </a:rPr>
              <a:t>Sukčiavimo</a:t>
            </a:r>
            <a:r>
              <a:rPr lang="en-IE" sz="2200" dirty="0">
                <a:solidFill>
                  <a:prstClr val="white"/>
                </a:solidFill>
                <a:effectLst>
                  <a:outerShdw blurRad="38100" dist="38100" dir="2700000" algn="tl">
                    <a:srgbClr val="000000">
                      <a:alpha val="43137"/>
                    </a:srgbClr>
                  </a:outerShdw>
                </a:effectLst>
              </a:rPr>
              <a:t> </a:t>
            </a:r>
            <a:r>
              <a:rPr lang="en-IE" sz="2200" dirty="0" err="1" smtClean="0">
                <a:solidFill>
                  <a:prstClr val="white"/>
                </a:solidFill>
                <a:effectLst>
                  <a:outerShdw blurRad="38100" dist="38100" dir="2700000" algn="tl">
                    <a:srgbClr val="000000">
                      <a:alpha val="43137"/>
                    </a:srgbClr>
                  </a:outerShdw>
                </a:effectLst>
              </a:rPr>
              <a:t>aptikimas</a:t>
            </a:r>
            <a:r>
              <a:rPr lang="lt-LT" sz="2200" dirty="0" smtClean="0">
                <a:solidFill>
                  <a:prstClr val="white"/>
                </a:solidFill>
                <a:effectLst>
                  <a:outerShdw blurRad="38100" dist="38100" dir="2700000" algn="tl">
                    <a:srgbClr val="000000">
                      <a:alpha val="43137"/>
                    </a:srgbClr>
                  </a:outerShdw>
                </a:effectLst>
              </a:rPr>
              <a:t> </a:t>
            </a:r>
            <a:r>
              <a:rPr lang="en-IE" sz="2200" dirty="0" smtClean="0">
                <a:solidFill>
                  <a:prstClr val="white"/>
                </a:solidFill>
                <a:effectLst>
                  <a:outerShdw blurRad="38100" dist="38100" dir="2700000" algn="tl">
                    <a:srgbClr val="000000">
                      <a:alpha val="43137"/>
                    </a:srgbClr>
                  </a:outerShdw>
                </a:effectLst>
              </a:rPr>
              <a:t>&gt;</a:t>
            </a:r>
            <a:endPar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A634FCD-8FC6-7BC5-A3E0-A61370F9DAA7}"/>
              </a:ext>
            </a:extLst>
          </p:cNvPr>
          <p:cNvSpPr txBox="1">
            <a:spLocks/>
          </p:cNvSpPr>
          <p:nvPr/>
        </p:nvSpPr>
        <p:spPr>
          <a:xfrm>
            <a:off x="3442784" y="1807764"/>
            <a:ext cx="2121407" cy="15845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lt-LT" sz="1600" dirty="0">
                <a:solidFill>
                  <a:prstClr val="black"/>
                </a:solidFill>
              </a:rPr>
              <a:t>Rajono kodo </a:t>
            </a:r>
            <a:r>
              <a:rPr lang="lt-LT" sz="1600" dirty="0" smtClean="0">
                <a:solidFill>
                  <a:prstClr val="black"/>
                </a:solidFill>
              </a:rPr>
              <a:t>aptikimas</a:t>
            </a:r>
          </a:p>
          <a:p>
            <a:pPr lvl="0">
              <a:defRPr/>
            </a:pPr>
            <a:r>
              <a:rPr lang="lt-LT" sz="1600" dirty="0" smtClean="0">
                <a:solidFill>
                  <a:prstClr val="black"/>
                </a:solidFill>
              </a:rPr>
              <a:t>Iš </a:t>
            </a:r>
            <a:r>
              <a:rPr lang="lt-LT" sz="1600" dirty="0">
                <a:solidFill>
                  <a:prstClr val="black"/>
                </a:solidFill>
              </a:rPr>
              <a:t>įpročio </a:t>
            </a:r>
            <a:r>
              <a:rPr lang="lt-LT" sz="1600" dirty="0" smtClean="0">
                <a:solidFill>
                  <a:prstClr val="black"/>
                </a:solidFill>
              </a:rPr>
              <a:t>aptikimas</a:t>
            </a:r>
          </a:p>
          <a:p>
            <a:pPr lvl="0">
              <a:defRPr/>
            </a:pPr>
            <a:r>
              <a:rPr lang="lt-LT" sz="1600" dirty="0" smtClean="0">
                <a:solidFill>
                  <a:prstClr val="black"/>
                </a:solidFill>
              </a:rPr>
              <a:t>Krovinių klastojimas</a:t>
            </a:r>
          </a:p>
          <a:p>
            <a:pPr lvl="0">
              <a:defRPr/>
            </a:pPr>
            <a:r>
              <a:rPr lang="lt-LT" sz="1600" dirty="0" smtClean="0">
                <a:solidFill>
                  <a:prstClr val="black"/>
                </a:solidFill>
              </a:rPr>
              <a:t>Veido atpažinimas</a:t>
            </a:r>
          </a:p>
          <a:p>
            <a:pPr lvl="0">
              <a:defRPr/>
            </a:pPr>
            <a:r>
              <a:rPr lang="lt-LT" sz="1600" dirty="0" smtClean="0">
                <a:solidFill>
                  <a:prstClr val="black"/>
                </a:solidFill>
              </a:rPr>
              <a:t>Grėsmių </a:t>
            </a:r>
            <a:r>
              <a:rPr lang="lt-LT" sz="1600" dirty="0">
                <a:solidFill>
                  <a:prstClr val="black"/>
                </a:solidFill>
              </a:rPr>
              <a:t>saugumui analizė</a:t>
            </a:r>
            <a:endParaRPr kumimoji="0" lang="en-IE" sz="1600" b="0" i="0" u="none" strike="noStrike" kern="1200" cap="none" spc="0" normalizeH="0" baseline="0" noProof="0" dirty="0">
              <a:ln>
                <a:noFill/>
              </a:ln>
              <a:solidFill>
                <a:prstClr val="black"/>
              </a:solidFill>
              <a:effectLst/>
              <a:uLnTx/>
              <a:uFillTx/>
              <a:latin typeface="Calibri" panose="020F0502020204030204"/>
            </a:endParaRPr>
          </a:p>
        </p:txBody>
      </p:sp>
      <p:sp>
        <p:nvSpPr>
          <p:cNvPr id="4" name="Text Placeholder 3">
            <a:extLst>
              <a:ext uri="{FF2B5EF4-FFF2-40B4-BE49-F238E27FC236}">
                <a16:creationId xmlns:a16="http://schemas.microsoft.com/office/drawing/2014/main" id="{13C0582A-EEA9-E386-6DB2-D9C289A33C42}"/>
              </a:ext>
            </a:extLst>
          </p:cNvPr>
          <p:cNvSpPr txBox="1">
            <a:spLocks/>
          </p:cNvSpPr>
          <p:nvPr/>
        </p:nvSpPr>
        <p:spPr>
          <a:xfrm>
            <a:off x="9907790" y="995630"/>
            <a:ext cx="1697079" cy="1082728"/>
          </a:xfrm>
          <a:prstGeom prst="rect">
            <a:avLst/>
          </a:prstGeom>
          <a:solidFill>
            <a:schemeClr val="accent3">
              <a:lumMod val="75000"/>
            </a:schemeClr>
          </a:solidFill>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lt-LT" sz="2200" dirty="0">
                <a:solidFill>
                  <a:prstClr val="white"/>
                </a:solidFill>
                <a:effectLst>
                  <a:outerShdw blurRad="38100" dist="38100" dir="2700000" algn="tl">
                    <a:srgbClr val="000000">
                      <a:alpha val="43137"/>
                    </a:srgbClr>
                  </a:outerShdw>
                </a:effectLst>
              </a:rPr>
              <a:t>Nesėkmės </a:t>
            </a:r>
            <a:r>
              <a:rPr lang="lt-LT" sz="2200" dirty="0" smtClean="0">
                <a:solidFill>
                  <a:prstClr val="white"/>
                </a:solidFill>
                <a:effectLst>
                  <a:outerShdw blurRad="38100" dist="38100" dir="2700000" algn="tl">
                    <a:srgbClr val="000000">
                      <a:alpha val="43137"/>
                    </a:srgbClr>
                  </a:outerShdw>
                </a:effectLst>
              </a:rPr>
              <a:t>numatymas </a:t>
            </a:r>
            <a:r>
              <a:rPr kumimoji="0" lang="en-IE" sz="2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&lt;</a:t>
            </a:r>
            <a:endPar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309C7BA6-4B40-2082-A484-51648A9C12F7}"/>
              </a:ext>
            </a:extLst>
          </p:cNvPr>
          <p:cNvSpPr txBox="1">
            <a:spLocks/>
          </p:cNvSpPr>
          <p:nvPr/>
        </p:nvSpPr>
        <p:spPr>
          <a:xfrm>
            <a:off x="8014609" y="3147934"/>
            <a:ext cx="1773325" cy="1647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lt-LT" sz="1600" dirty="0">
                <a:solidFill>
                  <a:prstClr val="black"/>
                </a:solidFill>
              </a:rPr>
              <a:t>Mašinų remonto </a:t>
            </a:r>
            <a:r>
              <a:rPr lang="lt-LT" sz="1600" dirty="0" smtClean="0">
                <a:solidFill>
                  <a:prstClr val="black"/>
                </a:solidFill>
              </a:rPr>
              <a:t>ciklai</a:t>
            </a:r>
          </a:p>
          <a:p>
            <a:pPr lvl="0">
              <a:defRPr/>
            </a:pPr>
            <a:r>
              <a:rPr lang="lt-LT" sz="1600" dirty="0" smtClean="0">
                <a:solidFill>
                  <a:prstClr val="black"/>
                </a:solidFill>
              </a:rPr>
              <a:t>Neoptimali gamyba</a:t>
            </a:r>
          </a:p>
          <a:p>
            <a:pPr lvl="0">
              <a:defRPr/>
            </a:pPr>
            <a:r>
              <a:rPr lang="lt-LT" sz="1600" dirty="0" smtClean="0">
                <a:solidFill>
                  <a:prstClr val="black"/>
                </a:solidFill>
              </a:rPr>
              <a:t>Klientų </a:t>
            </a:r>
            <a:r>
              <a:rPr lang="lt-LT" sz="1600" dirty="0">
                <a:solidFill>
                  <a:prstClr val="black"/>
                </a:solidFill>
              </a:rPr>
              <a:t>modeliai</a:t>
            </a:r>
            <a:endParaRPr kumimoji="0" lang="en-IE" sz="1600" b="0" i="0" u="none" strike="noStrike" kern="1200" cap="none" spc="0" normalizeH="0" baseline="0" noProof="0" dirty="0">
              <a:ln>
                <a:noFill/>
              </a:ln>
              <a:solidFill>
                <a:prstClr val="black"/>
              </a:solidFill>
              <a:effectLst/>
              <a:uLnTx/>
              <a:uFillTx/>
              <a:latin typeface="Calibri" panose="020F0502020204030204"/>
            </a:endParaRPr>
          </a:p>
        </p:txBody>
      </p:sp>
      <p:sp>
        <p:nvSpPr>
          <p:cNvPr id="6" name="Text Placeholder 5">
            <a:extLst>
              <a:ext uri="{FF2B5EF4-FFF2-40B4-BE49-F238E27FC236}">
                <a16:creationId xmlns:a16="http://schemas.microsoft.com/office/drawing/2014/main" id="{FBF4D111-EDAC-A444-4A64-6475F93FE1A2}"/>
              </a:ext>
            </a:extLst>
          </p:cNvPr>
          <p:cNvSpPr txBox="1">
            <a:spLocks/>
          </p:cNvSpPr>
          <p:nvPr/>
        </p:nvSpPr>
        <p:spPr>
          <a:xfrm>
            <a:off x="3492838" y="4730233"/>
            <a:ext cx="2319359" cy="1132137"/>
          </a:xfrm>
          <a:prstGeom prst="rect">
            <a:avLst/>
          </a:prstGeom>
        </p:spPr>
        <p:style>
          <a:lnRef idx="0">
            <a:schemeClr val="accent3"/>
          </a:lnRef>
          <a:fillRef idx="3">
            <a:schemeClr val="accent3"/>
          </a:fillRef>
          <a:effectRef idx="3">
            <a:schemeClr val="accent3"/>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lt-LT" sz="2200" dirty="0">
                <a:solidFill>
                  <a:prstClr val="white"/>
                </a:solidFill>
                <a:effectLst>
                  <a:outerShdw blurRad="38100" dist="38100" dir="2700000" algn="tl">
                    <a:srgbClr val="000000">
                      <a:alpha val="43137"/>
                    </a:srgbClr>
                  </a:outerShdw>
                </a:effectLst>
              </a:rPr>
              <a:t>Pardavimai ir klientų </a:t>
            </a:r>
            <a:r>
              <a:rPr lang="lt-LT" sz="2200" dirty="0" smtClean="0">
                <a:solidFill>
                  <a:prstClr val="white"/>
                </a:solidFill>
                <a:effectLst>
                  <a:outerShdw blurRad="38100" dist="38100" dir="2700000" algn="tl">
                    <a:srgbClr val="000000">
                      <a:alpha val="43137"/>
                    </a:srgbClr>
                  </a:outerShdw>
                </a:effectLst>
              </a:rPr>
              <a:t>aptarnavimas </a:t>
            </a:r>
            <a:r>
              <a:rPr kumimoji="0" lang="en-IE" sz="2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&lt;</a:t>
            </a:r>
            <a:endPar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FC607142-0E9B-7DA9-3E17-05C42BA198DF}"/>
              </a:ext>
            </a:extLst>
          </p:cNvPr>
          <p:cNvSpPr txBox="1">
            <a:spLocks/>
          </p:cNvSpPr>
          <p:nvPr/>
        </p:nvSpPr>
        <p:spPr>
          <a:xfrm>
            <a:off x="517316" y="1894470"/>
            <a:ext cx="2515120" cy="19369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lt-LT" sz="1600" dirty="0">
                <a:solidFill>
                  <a:prstClr val="black"/>
                </a:solidFill>
              </a:rPr>
              <a:t>Atsakymas į pagrindinius </a:t>
            </a:r>
            <a:r>
              <a:rPr lang="lt-LT" sz="1600" dirty="0" smtClean="0">
                <a:solidFill>
                  <a:prstClr val="black"/>
                </a:solidFill>
              </a:rPr>
              <a:t>klausimus</a:t>
            </a:r>
          </a:p>
          <a:p>
            <a:pPr lvl="0">
              <a:defRPr/>
            </a:pPr>
            <a:r>
              <a:rPr lang="lt-LT" sz="1600" dirty="0" smtClean="0">
                <a:solidFill>
                  <a:prstClr val="black"/>
                </a:solidFill>
              </a:rPr>
              <a:t>Teisingas peradresavimas</a:t>
            </a:r>
          </a:p>
          <a:p>
            <a:pPr lvl="0">
              <a:defRPr/>
            </a:pPr>
            <a:r>
              <a:rPr lang="lt-LT" sz="1600" dirty="0" smtClean="0">
                <a:solidFill>
                  <a:prstClr val="black"/>
                </a:solidFill>
              </a:rPr>
              <a:t>Automatizuota rinkodara</a:t>
            </a:r>
          </a:p>
          <a:p>
            <a:pPr lvl="0">
              <a:defRPr/>
            </a:pPr>
            <a:r>
              <a:rPr lang="lt-LT" sz="1600" dirty="0" smtClean="0">
                <a:solidFill>
                  <a:prstClr val="black"/>
                </a:solidFill>
              </a:rPr>
              <a:t>Perpardavimas</a:t>
            </a:r>
          </a:p>
          <a:p>
            <a:pPr lvl="0">
              <a:defRPr/>
            </a:pPr>
            <a:r>
              <a:rPr lang="lt-LT" sz="1600" dirty="0" smtClean="0">
                <a:solidFill>
                  <a:prstClr val="black"/>
                </a:solidFill>
              </a:rPr>
              <a:t>Specializuotas </a:t>
            </a:r>
            <a:r>
              <a:rPr lang="lt-LT" sz="1600" dirty="0">
                <a:solidFill>
                  <a:prstClr val="black"/>
                </a:solidFill>
              </a:rPr>
              <a:t>problemų sprendimas yra </a:t>
            </a:r>
            <a:r>
              <a:rPr lang="lt-LT" sz="1600" dirty="0" smtClean="0">
                <a:solidFill>
                  <a:prstClr val="black"/>
                </a:solidFill>
              </a:rPr>
              <a:t>greitesnis</a:t>
            </a:r>
          </a:p>
          <a:p>
            <a:pPr lvl="0">
              <a:defRPr/>
            </a:pPr>
            <a:r>
              <a:rPr lang="lt-LT" sz="1600" dirty="0" smtClean="0">
                <a:solidFill>
                  <a:prstClr val="black"/>
                </a:solidFill>
              </a:rPr>
              <a:t>Sumažinkite </a:t>
            </a:r>
            <a:r>
              <a:rPr lang="lt-LT" sz="1600" dirty="0">
                <a:solidFill>
                  <a:prstClr val="black"/>
                </a:solidFill>
              </a:rPr>
              <a:t>laiką </a:t>
            </a:r>
            <a:r>
              <a:rPr lang="lt-LT" sz="1600" dirty="0" smtClean="0">
                <a:solidFill>
                  <a:prstClr val="black"/>
                </a:solidFill>
              </a:rPr>
              <a:t>telefonu</a:t>
            </a:r>
          </a:p>
          <a:p>
            <a:pPr lvl="0">
              <a:defRPr/>
            </a:pPr>
            <a:r>
              <a:rPr lang="lt-LT" sz="1600" dirty="0" smtClean="0">
                <a:solidFill>
                  <a:prstClr val="black"/>
                </a:solidFill>
              </a:rPr>
              <a:t>Automatiniai </a:t>
            </a:r>
            <a:r>
              <a:rPr lang="lt-LT" sz="1600" dirty="0">
                <a:solidFill>
                  <a:prstClr val="black"/>
                </a:solidFill>
              </a:rPr>
              <a:t>atsakikliai ir </a:t>
            </a:r>
            <a:r>
              <a:rPr lang="lt-LT" sz="1600" dirty="0" smtClean="0">
                <a:solidFill>
                  <a:prstClr val="black"/>
                </a:solidFill>
              </a:rPr>
              <a:t>kontaktai</a:t>
            </a:r>
          </a:p>
          <a:p>
            <a:pPr lvl="0">
              <a:defRPr/>
            </a:pPr>
            <a:r>
              <a:rPr lang="lt-LT" sz="1600" dirty="0" smtClean="0">
                <a:solidFill>
                  <a:prstClr val="black"/>
                </a:solidFill>
              </a:rPr>
              <a:t>Logistika </a:t>
            </a:r>
            <a:r>
              <a:rPr lang="lt-LT" sz="1600" dirty="0">
                <a:solidFill>
                  <a:prstClr val="black"/>
                </a:solidFill>
              </a:rPr>
              <a:t>– sandėlio valdymas</a:t>
            </a:r>
            <a:endParaRPr kumimoji="0" lang="en-IE" sz="1600" b="0" i="0" u="none" strike="noStrike" kern="1200" cap="none" spc="0" normalizeH="0" baseline="0" noProof="0" dirty="0">
              <a:ln>
                <a:noFill/>
              </a:ln>
              <a:solidFill>
                <a:prstClr val="black"/>
              </a:solidFill>
              <a:effectLst/>
              <a:uLnTx/>
              <a:uFillTx/>
              <a:latin typeface="Calibri" panose="020F0502020204030204"/>
            </a:endParaRPr>
          </a:p>
        </p:txBody>
      </p:sp>
      <p:sp>
        <p:nvSpPr>
          <p:cNvPr id="8" name="Text Placeholder 7">
            <a:extLst>
              <a:ext uri="{FF2B5EF4-FFF2-40B4-BE49-F238E27FC236}">
                <a16:creationId xmlns:a16="http://schemas.microsoft.com/office/drawing/2014/main" id="{A12FA6D0-B3A0-C7CC-8FA4-C164B7108D6D}"/>
              </a:ext>
            </a:extLst>
          </p:cNvPr>
          <p:cNvSpPr txBox="1">
            <a:spLocks/>
          </p:cNvSpPr>
          <p:nvPr/>
        </p:nvSpPr>
        <p:spPr>
          <a:xfrm>
            <a:off x="8121998" y="4730233"/>
            <a:ext cx="1665936" cy="963794"/>
          </a:xfrm>
          <a:prstGeom prst="rect">
            <a:avLst/>
          </a:prstGeom>
          <a:solidFill>
            <a:schemeClr val="accent3">
              <a:lumMod val="50000"/>
            </a:schemeClr>
          </a:solidFill>
          <a:effectLst>
            <a:outerShdw blurRad="50800" dist="38100" dir="2700000" algn="tl" rotWithShape="0">
              <a:prstClr val="black">
                <a:alpha val="40000"/>
              </a:prstClr>
            </a:outerShdw>
          </a:effectLst>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lt-LT" dirty="0">
                <a:solidFill>
                  <a:prstClr val="white"/>
                </a:solidFill>
                <a:effectLst>
                  <a:outerShdw blurRad="38100" dist="38100" dir="2700000" algn="tl">
                    <a:srgbClr val="000000">
                      <a:alpha val="43137"/>
                    </a:srgbClr>
                  </a:outerShdw>
                </a:effectLst>
              </a:rPr>
              <a:t>Masinis stebėjimas</a:t>
            </a:r>
            <a:r>
              <a:rPr kumimoji="0" lang="en-IE" sz="2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&gt;</a:t>
            </a:r>
            <a:endParaRPr kumimoji="0" lang="en-IE"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ext Placeholder 8">
            <a:extLst>
              <a:ext uri="{FF2B5EF4-FFF2-40B4-BE49-F238E27FC236}">
                <a16:creationId xmlns:a16="http://schemas.microsoft.com/office/drawing/2014/main" id="{596B524C-AF20-B5B9-CE0C-C4F4CBEC7F9E}"/>
              </a:ext>
            </a:extLst>
          </p:cNvPr>
          <p:cNvSpPr txBox="1">
            <a:spLocks/>
          </p:cNvSpPr>
          <p:nvPr/>
        </p:nvSpPr>
        <p:spPr>
          <a:xfrm>
            <a:off x="9907790" y="2314590"/>
            <a:ext cx="1834642" cy="21554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lt-LT" sz="1600" dirty="0">
                <a:solidFill>
                  <a:prstClr val="black"/>
                </a:solidFill>
              </a:rPr>
              <a:t>Gamybos </a:t>
            </a:r>
            <a:r>
              <a:rPr lang="lt-LT" sz="1600" dirty="0" smtClean="0">
                <a:solidFill>
                  <a:prstClr val="black"/>
                </a:solidFill>
              </a:rPr>
              <a:t>produkcija</a:t>
            </a:r>
          </a:p>
          <a:p>
            <a:pPr lvl="0">
              <a:defRPr/>
            </a:pPr>
            <a:r>
              <a:rPr lang="lt-LT" sz="1600" dirty="0" smtClean="0">
                <a:solidFill>
                  <a:prstClr val="black"/>
                </a:solidFill>
              </a:rPr>
              <a:t>Darbuotojų sveikata</a:t>
            </a:r>
          </a:p>
          <a:p>
            <a:pPr lvl="0">
              <a:defRPr/>
            </a:pPr>
            <a:r>
              <a:rPr lang="lt-LT" sz="1600" dirty="0" smtClean="0">
                <a:solidFill>
                  <a:prstClr val="black"/>
                </a:solidFill>
              </a:rPr>
              <a:t>Klientų </a:t>
            </a:r>
            <a:r>
              <a:rPr lang="lt-LT" sz="1600" dirty="0">
                <a:solidFill>
                  <a:prstClr val="black"/>
                </a:solidFill>
              </a:rPr>
              <a:t>aptarnavimo </a:t>
            </a:r>
            <a:r>
              <a:rPr lang="lt-LT" sz="1600" dirty="0" smtClean="0">
                <a:solidFill>
                  <a:prstClr val="black"/>
                </a:solidFill>
              </a:rPr>
              <a:t>greitis</a:t>
            </a:r>
          </a:p>
          <a:p>
            <a:pPr lvl="0">
              <a:defRPr/>
            </a:pPr>
            <a:r>
              <a:rPr lang="lt-LT" sz="1600" dirty="0" smtClean="0">
                <a:solidFill>
                  <a:prstClr val="black"/>
                </a:solidFill>
              </a:rPr>
              <a:t>Įsigijimo </a:t>
            </a:r>
            <a:r>
              <a:rPr lang="lt-LT" sz="1600" dirty="0">
                <a:solidFill>
                  <a:prstClr val="black"/>
                </a:solidFill>
              </a:rPr>
              <a:t>rodikliai</a:t>
            </a:r>
            <a:endParaRPr kumimoji="0" lang="en-IE" sz="1600" b="0" i="0" u="none" strike="noStrike" kern="1200" cap="none" spc="0" normalizeH="0" baseline="0" noProof="0" dirty="0">
              <a:ln>
                <a:noFill/>
              </a:ln>
              <a:solidFill>
                <a:prstClr val="black"/>
              </a:solidFill>
              <a:effectLst/>
              <a:uLnTx/>
              <a:uFillTx/>
              <a:latin typeface="Calibri" panose="020F0502020204030204"/>
            </a:endParaRPr>
          </a:p>
        </p:txBody>
      </p:sp>
      <p:sp>
        <p:nvSpPr>
          <p:cNvPr id="10" name="Text Placeholder 9">
            <a:extLst>
              <a:ext uri="{FF2B5EF4-FFF2-40B4-BE49-F238E27FC236}">
                <a16:creationId xmlns:a16="http://schemas.microsoft.com/office/drawing/2014/main" id="{6260D97D-CA6D-81F9-5226-4E9FF486F701}"/>
              </a:ext>
            </a:extLst>
          </p:cNvPr>
          <p:cNvSpPr txBox="1">
            <a:spLocks/>
          </p:cNvSpPr>
          <p:nvPr/>
        </p:nvSpPr>
        <p:spPr>
          <a:xfrm>
            <a:off x="6059482" y="1016936"/>
            <a:ext cx="1569116" cy="1082728"/>
          </a:xfrm>
          <a:prstGeom prst="rect">
            <a:avLst/>
          </a:prstGeom>
        </p:spPr>
        <p:style>
          <a:lnRef idx="0">
            <a:schemeClr val="accent2"/>
          </a:lnRef>
          <a:fillRef idx="3">
            <a:schemeClr val="accent2"/>
          </a:fillRef>
          <a:effectRef idx="3">
            <a:schemeClr val="accent2"/>
          </a:effectRef>
          <a:fontRef idx="minor">
            <a:schemeClr val="lt1"/>
          </a:fontRef>
        </p:style>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lt-LT" sz="2600" dirty="0">
                <a:solidFill>
                  <a:prstClr val="white"/>
                </a:solidFill>
                <a:effectLst>
                  <a:outerShdw blurRad="38100" dist="38100" dir="2700000" algn="tl">
                    <a:srgbClr val="000000">
                      <a:alpha val="43137"/>
                    </a:srgbClr>
                  </a:outerShdw>
                </a:effectLst>
              </a:rPr>
              <a:t>Vartotojo duomenų </a:t>
            </a:r>
            <a:r>
              <a:rPr lang="lt-LT" sz="2600" dirty="0" smtClean="0">
                <a:solidFill>
                  <a:prstClr val="white"/>
                </a:solidFill>
                <a:effectLst>
                  <a:outerShdw blurRad="38100" dist="38100" dir="2700000" algn="tl">
                    <a:srgbClr val="000000">
                      <a:alpha val="43137"/>
                    </a:srgbClr>
                  </a:outerShdw>
                </a:effectLst>
              </a:rPr>
              <a:t>abstrakcija </a:t>
            </a:r>
            <a:r>
              <a:rPr kumimoji="0" lang="en-IE" sz="2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a:t>
            </a:r>
            <a:endParaRPr kumimoji="0" lang="en-IE" sz="2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 name="Text Placeholder 10">
            <a:extLst>
              <a:ext uri="{FF2B5EF4-FFF2-40B4-BE49-F238E27FC236}">
                <a16:creationId xmlns:a16="http://schemas.microsoft.com/office/drawing/2014/main" id="{5B92988F-1D67-81AE-2800-F1A01FC07C94}"/>
              </a:ext>
            </a:extLst>
          </p:cNvPr>
          <p:cNvSpPr txBox="1">
            <a:spLocks/>
          </p:cNvSpPr>
          <p:nvPr/>
        </p:nvSpPr>
        <p:spPr>
          <a:xfrm>
            <a:off x="5935255" y="2198696"/>
            <a:ext cx="1938738" cy="2533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lt-LT" sz="1600" dirty="0">
                <a:solidFill>
                  <a:prstClr val="black"/>
                </a:solidFill>
              </a:rPr>
              <a:t>Automatizuoti </a:t>
            </a:r>
            <a:r>
              <a:rPr lang="lt-LT" sz="1600" dirty="0" smtClean="0">
                <a:solidFill>
                  <a:prstClr val="black"/>
                </a:solidFill>
              </a:rPr>
              <a:t>susitikimus</a:t>
            </a:r>
          </a:p>
          <a:p>
            <a:pPr lvl="0">
              <a:defRPr/>
            </a:pPr>
            <a:r>
              <a:rPr lang="lt-LT" sz="1600" dirty="0" smtClean="0">
                <a:solidFill>
                  <a:prstClr val="black"/>
                </a:solidFill>
              </a:rPr>
              <a:t>Gaminio </a:t>
            </a:r>
            <a:r>
              <a:rPr lang="lt-LT" sz="1600" dirty="0">
                <a:solidFill>
                  <a:prstClr val="black"/>
                </a:solidFill>
              </a:rPr>
              <a:t>gedimo </a:t>
            </a:r>
            <a:r>
              <a:rPr lang="lt-LT" sz="1600" dirty="0" smtClean="0">
                <a:solidFill>
                  <a:prstClr val="black"/>
                </a:solidFill>
              </a:rPr>
              <a:t>prognozės</a:t>
            </a:r>
          </a:p>
          <a:p>
            <a:pPr lvl="0">
              <a:defRPr/>
            </a:pPr>
            <a:r>
              <a:rPr lang="lt-LT" sz="1600" dirty="0" smtClean="0">
                <a:solidFill>
                  <a:prstClr val="black"/>
                </a:solidFill>
              </a:rPr>
              <a:t>Tinklalapis </a:t>
            </a:r>
            <a:r>
              <a:rPr lang="lt-LT" sz="1600" dirty="0">
                <a:solidFill>
                  <a:prstClr val="black"/>
                </a:solidFill>
              </a:rPr>
              <a:t>Sėkmės </a:t>
            </a:r>
            <a:r>
              <a:rPr lang="lt-LT" sz="1600" dirty="0" smtClean="0">
                <a:solidFill>
                  <a:prstClr val="black"/>
                </a:solidFill>
              </a:rPr>
              <a:t>šaltinis</a:t>
            </a:r>
          </a:p>
          <a:p>
            <a:pPr lvl="0">
              <a:defRPr/>
            </a:pPr>
            <a:r>
              <a:rPr lang="lt-LT" sz="1600" dirty="0" smtClean="0">
                <a:solidFill>
                  <a:prstClr val="black"/>
                </a:solidFill>
              </a:rPr>
              <a:t>Galimas </a:t>
            </a:r>
            <a:r>
              <a:rPr lang="lt-LT" sz="1600" dirty="0">
                <a:solidFill>
                  <a:prstClr val="black"/>
                </a:solidFill>
              </a:rPr>
              <a:t>produkto pasiūlymas</a:t>
            </a:r>
            <a:endParaRPr kumimoji="0" lang="en-IE" sz="1600" b="0" i="0" u="none" strike="noStrike" kern="1200" cap="none" spc="0" normalizeH="0" baseline="0" noProof="0" dirty="0">
              <a:ln>
                <a:noFill/>
              </a:ln>
              <a:solidFill>
                <a:prstClr val="black"/>
              </a:solidFill>
              <a:effectLst/>
              <a:uLnTx/>
              <a:uFillTx/>
              <a:latin typeface="Calibri" panose="020F0502020204030204"/>
            </a:endParaRPr>
          </a:p>
        </p:txBody>
      </p:sp>
      <p:sp>
        <p:nvSpPr>
          <p:cNvPr id="13" name="Text Placeholder 3">
            <a:extLst>
              <a:ext uri="{FF2B5EF4-FFF2-40B4-BE49-F238E27FC236}">
                <a16:creationId xmlns:a16="http://schemas.microsoft.com/office/drawing/2014/main" id="{743AFC4E-C384-FF06-DF3E-7BE8C3344FDB}"/>
              </a:ext>
            </a:extLst>
          </p:cNvPr>
          <p:cNvSpPr txBox="1">
            <a:spLocks/>
          </p:cNvSpPr>
          <p:nvPr/>
        </p:nvSpPr>
        <p:spPr>
          <a:xfrm>
            <a:off x="834894" y="191976"/>
            <a:ext cx="10595237"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3600" dirty="0">
                <a:solidFill>
                  <a:srgbClr val="000000"/>
                </a:solidFill>
              </a:rPr>
              <a:t>Ką reiškia duomenimis pagrįstas augimas</a:t>
            </a:r>
            <a:r>
              <a:rPr lang="en-GB" sz="3600" dirty="0" smtClean="0">
                <a:solidFill>
                  <a:srgbClr val="000000"/>
                </a:solidFill>
              </a:rPr>
              <a:t>?</a:t>
            </a:r>
            <a:endParaRPr lang="en-GB" sz="3600" dirty="0">
              <a:solidFill>
                <a:srgbClr val="000000"/>
              </a:solidFill>
            </a:endParaRPr>
          </a:p>
        </p:txBody>
      </p:sp>
    </p:spTree>
    <p:extLst>
      <p:ext uri="{BB962C8B-B14F-4D97-AF65-F5344CB8AC3E}">
        <p14:creationId xmlns:p14="http://schemas.microsoft.com/office/powerpoint/2010/main" val="116685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D5E51-4161-2C66-22E4-3CDEB88DB2DF}"/>
              </a:ext>
            </a:extLst>
          </p:cNvPr>
          <p:cNvSpPr txBox="1">
            <a:spLocks/>
          </p:cNvSpPr>
          <p:nvPr/>
        </p:nvSpPr>
        <p:spPr>
          <a:xfrm>
            <a:off x="810883" y="1109854"/>
            <a:ext cx="2121406" cy="875353"/>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lt-LT" sz="2200" dirty="0" smtClean="0">
                <a:solidFill>
                  <a:prstClr val="white"/>
                </a:solidFill>
              </a:rPr>
              <a:t>Reguliavimas</a:t>
            </a:r>
            <a:endParaRPr lang="en-IE" sz="2200" dirty="0">
              <a:solidFill>
                <a:prstClr val="white"/>
              </a:solidFill>
            </a:endParaRPr>
          </a:p>
          <a:p>
            <a:pPr marL="0" lvl="0" indent="0" algn="ctr">
              <a:buNone/>
              <a:defRPr/>
            </a:pPr>
            <a:r>
              <a:rPr lang="en-IE" sz="2200" dirty="0">
                <a:solidFill>
                  <a:prstClr val="white"/>
                </a:solidFill>
              </a:rPr>
              <a:t>&gt;</a:t>
            </a:r>
          </a:p>
        </p:txBody>
      </p:sp>
      <p:sp>
        <p:nvSpPr>
          <p:cNvPr id="3" name="Text Placeholder 2">
            <a:extLst>
              <a:ext uri="{FF2B5EF4-FFF2-40B4-BE49-F238E27FC236}">
                <a16:creationId xmlns:a16="http://schemas.microsoft.com/office/drawing/2014/main" id="{9A634FCD-8FC6-7BC5-A3E0-A61370F9DAA7}"/>
              </a:ext>
            </a:extLst>
          </p:cNvPr>
          <p:cNvSpPr txBox="1">
            <a:spLocks/>
          </p:cNvSpPr>
          <p:nvPr/>
        </p:nvSpPr>
        <p:spPr>
          <a:xfrm>
            <a:off x="2932289" y="2188543"/>
            <a:ext cx="2121407" cy="25085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lt-LT" sz="1800" dirty="0">
                <a:solidFill>
                  <a:prstClr val="black"/>
                </a:solidFill>
              </a:rPr>
              <a:t>Sukurtos teisės </a:t>
            </a:r>
            <a:r>
              <a:rPr lang="lt-LT" sz="1800" dirty="0" smtClean="0">
                <a:solidFill>
                  <a:prstClr val="black"/>
                </a:solidFill>
              </a:rPr>
              <a:t>knygos</a:t>
            </a:r>
          </a:p>
          <a:p>
            <a:pPr lvl="0">
              <a:defRPr/>
            </a:pPr>
            <a:r>
              <a:rPr lang="lt-LT" sz="1800" dirty="0" smtClean="0">
                <a:solidFill>
                  <a:prstClr val="black"/>
                </a:solidFill>
              </a:rPr>
              <a:t>Automobilių </a:t>
            </a:r>
            <a:r>
              <a:rPr lang="lt-LT" sz="1800" dirty="0">
                <a:solidFill>
                  <a:prstClr val="black"/>
                </a:solidFill>
              </a:rPr>
              <a:t>teisės </a:t>
            </a:r>
            <a:r>
              <a:rPr lang="lt-LT" sz="1800" dirty="0" smtClean="0">
                <a:solidFill>
                  <a:prstClr val="black"/>
                </a:solidFill>
              </a:rPr>
              <a:t>atnaujinimai</a:t>
            </a:r>
          </a:p>
          <a:p>
            <a:pPr lvl="0">
              <a:defRPr/>
            </a:pPr>
            <a:r>
              <a:rPr lang="lt-LT" sz="1800" dirty="0" smtClean="0">
                <a:solidFill>
                  <a:prstClr val="black"/>
                </a:solidFill>
              </a:rPr>
              <a:t>Stebėti </a:t>
            </a:r>
            <a:r>
              <a:rPr lang="lt-LT" sz="1800" dirty="0">
                <a:solidFill>
                  <a:prstClr val="black"/>
                </a:solidFill>
              </a:rPr>
              <a:t>tapo </a:t>
            </a:r>
            <a:r>
              <a:rPr lang="lt-LT" sz="1800" dirty="0" smtClean="0">
                <a:solidFill>
                  <a:prstClr val="black"/>
                </a:solidFill>
              </a:rPr>
              <a:t>lengva</a:t>
            </a:r>
          </a:p>
          <a:p>
            <a:pPr lvl="0">
              <a:defRPr/>
            </a:pPr>
            <a:r>
              <a:rPr lang="lt-LT" sz="1800" dirty="0" smtClean="0">
                <a:solidFill>
                  <a:prstClr val="black"/>
                </a:solidFill>
              </a:rPr>
              <a:t>Audito </a:t>
            </a:r>
            <a:r>
              <a:rPr lang="lt-LT" sz="1800" dirty="0">
                <a:solidFill>
                  <a:prstClr val="black"/>
                </a:solidFill>
              </a:rPr>
              <a:t>atitiktis</a:t>
            </a:r>
            <a:endParaRPr lang="en-GB" sz="1800" dirty="0">
              <a:solidFill>
                <a:prstClr val="black"/>
              </a:solidFill>
            </a:endParaRPr>
          </a:p>
        </p:txBody>
      </p:sp>
      <p:sp>
        <p:nvSpPr>
          <p:cNvPr id="4" name="Text Placeholder 3">
            <a:extLst>
              <a:ext uri="{FF2B5EF4-FFF2-40B4-BE49-F238E27FC236}">
                <a16:creationId xmlns:a16="http://schemas.microsoft.com/office/drawing/2014/main" id="{13C0582A-EEA9-E386-6DB2-D9C289A33C42}"/>
              </a:ext>
            </a:extLst>
          </p:cNvPr>
          <p:cNvSpPr txBox="1">
            <a:spLocks/>
          </p:cNvSpPr>
          <p:nvPr/>
        </p:nvSpPr>
        <p:spPr>
          <a:xfrm>
            <a:off x="9559332" y="1105814"/>
            <a:ext cx="1697079" cy="1082728"/>
          </a:xfrm>
          <a:prstGeom prst="rect">
            <a:avLst/>
          </a:prstGeom>
          <a:solidFill>
            <a:schemeClr val="accent3">
              <a:lumMod val="75000"/>
            </a:schemeClr>
          </a:solidFill>
          <a:effectLst>
            <a:outerShdw blurRad="50800" dist="38100" dir="2700000" algn="tl" rotWithShape="0">
              <a:prstClr val="black">
                <a:alpha val="40000"/>
              </a:prstClr>
            </a:outerShdw>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IE" dirty="0" err="1" smtClean="0">
                <a:solidFill>
                  <a:prstClr val="white"/>
                </a:solidFill>
              </a:rPr>
              <a:t>Energ</a:t>
            </a:r>
            <a:r>
              <a:rPr lang="lt-LT" dirty="0" err="1" smtClean="0">
                <a:solidFill>
                  <a:prstClr val="white"/>
                </a:solidFill>
              </a:rPr>
              <a:t>ika</a:t>
            </a:r>
            <a:endParaRPr lang="en-IE" dirty="0">
              <a:solidFill>
                <a:prstClr val="white"/>
              </a:solidFill>
            </a:endParaRPr>
          </a:p>
          <a:p>
            <a:pPr marL="0" lvl="0" indent="0" algn="ctr">
              <a:buNone/>
              <a:defRPr/>
            </a:pPr>
            <a:r>
              <a:rPr lang="en-IE" dirty="0">
                <a:solidFill>
                  <a:prstClr val="white"/>
                </a:solidFill>
              </a:rPr>
              <a:t>&lt;</a:t>
            </a:r>
          </a:p>
        </p:txBody>
      </p:sp>
      <p:sp>
        <p:nvSpPr>
          <p:cNvPr id="5" name="Text Placeholder 4">
            <a:extLst>
              <a:ext uri="{FF2B5EF4-FFF2-40B4-BE49-F238E27FC236}">
                <a16:creationId xmlns:a16="http://schemas.microsoft.com/office/drawing/2014/main" id="{309C7BA6-4B40-2082-A484-51648A9C12F7}"/>
              </a:ext>
            </a:extLst>
          </p:cNvPr>
          <p:cNvSpPr txBox="1">
            <a:spLocks/>
          </p:cNvSpPr>
          <p:nvPr/>
        </p:nvSpPr>
        <p:spPr>
          <a:xfrm>
            <a:off x="7503009" y="3900196"/>
            <a:ext cx="2110018" cy="1021186"/>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IE" sz="3300" dirty="0" err="1">
                <a:solidFill>
                  <a:prstClr val="black"/>
                </a:solidFill>
              </a:rPr>
              <a:t>Išmanusis</a:t>
            </a:r>
            <a:r>
              <a:rPr lang="en-IE" sz="3300" dirty="0">
                <a:solidFill>
                  <a:prstClr val="black"/>
                </a:solidFill>
              </a:rPr>
              <a:t> </a:t>
            </a:r>
            <a:r>
              <a:rPr lang="en-IE" sz="3300" dirty="0" err="1" smtClean="0">
                <a:solidFill>
                  <a:prstClr val="black"/>
                </a:solidFill>
              </a:rPr>
              <a:t>matavimas</a:t>
            </a:r>
            <a:endParaRPr lang="lt-LT" sz="3300" dirty="0" smtClean="0">
              <a:solidFill>
                <a:prstClr val="black"/>
              </a:solidFill>
            </a:endParaRPr>
          </a:p>
          <a:p>
            <a:pPr lvl="0">
              <a:defRPr/>
            </a:pPr>
            <a:r>
              <a:rPr lang="en-IE" sz="3300" dirty="0" err="1" smtClean="0">
                <a:solidFill>
                  <a:prstClr val="black"/>
                </a:solidFill>
              </a:rPr>
              <a:t>Išmanusis</a:t>
            </a:r>
            <a:r>
              <a:rPr lang="en-IE" sz="3300" dirty="0" smtClean="0">
                <a:solidFill>
                  <a:prstClr val="black"/>
                </a:solidFill>
              </a:rPr>
              <a:t> </a:t>
            </a:r>
            <a:r>
              <a:rPr lang="en-IE" sz="3300" dirty="0" err="1">
                <a:solidFill>
                  <a:prstClr val="black"/>
                </a:solidFill>
              </a:rPr>
              <a:t>tinklas</a:t>
            </a:r>
            <a:endParaRPr lang="en-IE" sz="3300" dirty="0">
              <a:solidFill>
                <a:prstClr val="black"/>
              </a:solidFill>
            </a:endParaRPr>
          </a:p>
        </p:txBody>
      </p:sp>
      <p:sp>
        <p:nvSpPr>
          <p:cNvPr id="6" name="Text Placeholder 5">
            <a:extLst>
              <a:ext uri="{FF2B5EF4-FFF2-40B4-BE49-F238E27FC236}">
                <a16:creationId xmlns:a16="http://schemas.microsoft.com/office/drawing/2014/main" id="{FBF4D111-EDAC-A444-4A64-6475F93FE1A2}"/>
              </a:ext>
            </a:extLst>
          </p:cNvPr>
          <p:cNvSpPr txBox="1">
            <a:spLocks/>
          </p:cNvSpPr>
          <p:nvPr/>
        </p:nvSpPr>
        <p:spPr>
          <a:xfrm>
            <a:off x="2932289" y="4840417"/>
            <a:ext cx="2319359" cy="963794"/>
          </a:xfrm>
          <a:prstGeom prst="rect">
            <a:avLst/>
          </a:prstGeom>
        </p:spPr>
        <p:style>
          <a:lnRef idx="0">
            <a:schemeClr val="accent3"/>
          </a:lnRef>
          <a:fillRef idx="3">
            <a:schemeClr val="accent3"/>
          </a:fillRef>
          <a:effectRef idx="3">
            <a:schemeClr val="accent3"/>
          </a:effectRef>
          <a:fontRef idx="minor">
            <a:schemeClr val="lt1"/>
          </a:fontRef>
        </p:style>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lt-LT" sz="2200" dirty="0" smtClean="0">
                <a:solidFill>
                  <a:prstClr val="white"/>
                </a:solidFill>
              </a:rPr>
              <a:t>Sumanus žemės ūkis</a:t>
            </a:r>
            <a:endParaRPr lang="en-IE" sz="2200" dirty="0">
              <a:solidFill>
                <a:prstClr val="white"/>
              </a:solidFill>
            </a:endParaRPr>
          </a:p>
          <a:p>
            <a:pPr marL="0" lvl="0" indent="0" algn="ctr">
              <a:buNone/>
              <a:defRPr/>
            </a:pPr>
            <a:r>
              <a:rPr lang="en-IE" sz="2200" dirty="0">
                <a:solidFill>
                  <a:prstClr val="white"/>
                </a:solidFill>
              </a:rPr>
              <a:t>&lt;</a:t>
            </a:r>
          </a:p>
        </p:txBody>
      </p:sp>
      <p:sp>
        <p:nvSpPr>
          <p:cNvPr id="7" name="Text Placeholder 6">
            <a:extLst>
              <a:ext uri="{FF2B5EF4-FFF2-40B4-BE49-F238E27FC236}">
                <a16:creationId xmlns:a16="http://schemas.microsoft.com/office/drawing/2014/main" id="{FC607142-0E9B-7DA9-3E17-05C42BA198DF}"/>
              </a:ext>
            </a:extLst>
          </p:cNvPr>
          <p:cNvSpPr txBox="1">
            <a:spLocks/>
          </p:cNvSpPr>
          <p:nvPr/>
        </p:nvSpPr>
        <p:spPr>
          <a:xfrm>
            <a:off x="784485" y="2144028"/>
            <a:ext cx="2515120" cy="19369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lt-LT" sz="1800" dirty="0">
                <a:solidFill>
                  <a:prstClr val="black"/>
                </a:solidFill>
              </a:rPr>
              <a:t>Klimato </a:t>
            </a:r>
            <a:r>
              <a:rPr lang="lt-LT" sz="1800" dirty="0" smtClean="0">
                <a:solidFill>
                  <a:prstClr val="black"/>
                </a:solidFill>
              </a:rPr>
              <a:t>sąlygos</a:t>
            </a:r>
          </a:p>
          <a:p>
            <a:pPr lvl="0">
              <a:defRPr/>
            </a:pPr>
            <a:r>
              <a:rPr lang="lt-LT" sz="1800" dirty="0" smtClean="0">
                <a:solidFill>
                  <a:prstClr val="black"/>
                </a:solidFill>
              </a:rPr>
              <a:t>Dirvožemio sveikata</a:t>
            </a:r>
          </a:p>
          <a:p>
            <a:pPr lvl="0">
              <a:defRPr/>
            </a:pPr>
            <a:r>
              <a:rPr lang="lt-LT" sz="1800" dirty="0" smtClean="0">
                <a:solidFill>
                  <a:prstClr val="black"/>
                </a:solidFill>
              </a:rPr>
              <a:t>Augalų sveikata</a:t>
            </a:r>
          </a:p>
          <a:p>
            <a:pPr lvl="0">
              <a:defRPr/>
            </a:pPr>
            <a:r>
              <a:rPr lang="lt-LT" sz="1800" dirty="0" smtClean="0">
                <a:solidFill>
                  <a:prstClr val="black"/>
                </a:solidFill>
              </a:rPr>
              <a:t>Gyvūnų </a:t>
            </a:r>
            <a:r>
              <a:rPr lang="lt-LT" sz="1800" dirty="0">
                <a:solidFill>
                  <a:prstClr val="black"/>
                </a:solidFill>
              </a:rPr>
              <a:t>gerovė</a:t>
            </a:r>
            <a:endParaRPr lang="en-GB" sz="1800" dirty="0">
              <a:solidFill>
                <a:prstClr val="black"/>
              </a:solidFill>
            </a:endParaRPr>
          </a:p>
        </p:txBody>
      </p:sp>
      <p:sp>
        <p:nvSpPr>
          <p:cNvPr id="8" name="Text Placeholder 7">
            <a:extLst>
              <a:ext uri="{FF2B5EF4-FFF2-40B4-BE49-F238E27FC236}">
                <a16:creationId xmlns:a16="http://schemas.microsoft.com/office/drawing/2014/main" id="{A12FA6D0-B3A0-C7CC-8FA4-C164B7108D6D}"/>
              </a:ext>
            </a:extLst>
          </p:cNvPr>
          <p:cNvSpPr txBox="1">
            <a:spLocks/>
          </p:cNvSpPr>
          <p:nvPr/>
        </p:nvSpPr>
        <p:spPr>
          <a:xfrm>
            <a:off x="7503009" y="4840417"/>
            <a:ext cx="2056323" cy="963794"/>
          </a:xfrm>
          <a:prstGeom prst="rect">
            <a:avLst/>
          </a:prstGeom>
          <a:solidFill>
            <a:schemeClr val="accent3">
              <a:lumMod val="50000"/>
            </a:schemeClr>
          </a:solidFill>
          <a:effectLst>
            <a:outerShdw blurRad="50800" dist="38100" dir="2700000" algn="tl" rotWithShape="0">
              <a:prstClr val="black">
                <a:alpha val="40000"/>
              </a:prstClr>
            </a:outerShdw>
          </a:effectLst>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IE" dirty="0" smtClean="0">
                <a:solidFill>
                  <a:prstClr val="white"/>
                </a:solidFill>
              </a:rPr>
              <a:t>S</a:t>
            </a:r>
            <a:r>
              <a:rPr lang="lt-LT" dirty="0" err="1" smtClean="0">
                <a:solidFill>
                  <a:prstClr val="white"/>
                </a:solidFill>
              </a:rPr>
              <a:t>umanus</a:t>
            </a:r>
            <a:r>
              <a:rPr lang="lt-LT" dirty="0" smtClean="0">
                <a:solidFill>
                  <a:prstClr val="white"/>
                </a:solidFill>
              </a:rPr>
              <a:t> transportas</a:t>
            </a:r>
            <a:endParaRPr lang="en-IE" dirty="0">
              <a:solidFill>
                <a:prstClr val="white"/>
              </a:solidFill>
            </a:endParaRPr>
          </a:p>
          <a:p>
            <a:pPr marL="0" lvl="0" indent="0" algn="ctr">
              <a:buNone/>
              <a:defRPr/>
            </a:pPr>
            <a:r>
              <a:rPr lang="en-IE" dirty="0">
                <a:solidFill>
                  <a:prstClr val="white"/>
                </a:solidFill>
              </a:rPr>
              <a:t>&gt;</a:t>
            </a:r>
          </a:p>
        </p:txBody>
      </p:sp>
      <p:sp>
        <p:nvSpPr>
          <p:cNvPr id="9" name="Text Placeholder 8">
            <a:extLst>
              <a:ext uri="{FF2B5EF4-FFF2-40B4-BE49-F238E27FC236}">
                <a16:creationId xmlns:a16="http://schemas.microsoft.com/office/drawing/2014/main" id="{596B524C-AF20-B5B9-CE0C-C4F4CBEC7F9E}"/>
              </a:ext>
            </a:extLst>
          </p:cNvPr>
          <p:cNvSpPr txBox="1">
            <a:spLocks/>
          </p:cNvSpPr>
          <p:nvPr/>
        </p:nvSpPr>
        <p:spPr>
          <a:xfrm>
            <a:off x="9613027" y="2428723"/>
            <a:ext cx="2132690" cy="2073579"/>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lt-LT" sz="3800" dirty="0" smtClean="0">
                <a:solidFill>
                  <a:prstClr val="black"/>
                </a:solidFill>
              </a:rPr>
              <a:t>E-plokštes</a:t>
            </a:r>
          </a:p>
          <a:p>
            <a:pPr lvl="0">
              <a:defRPr/>
            </a:pPr>
            <a:r>
              <a:rPr lang="lt-LT" sz="3800" dirty="0" smtClean="0">
                <a:solidFill>
                  <a:prstClr val="black"/>
                </a:solidFill>
              </a:rPr>
              <a:t>Orų stebėjimas</a:t>
            </a:r>
          </a:p>
          <a:p>
            <a:pPr lvl="0">
              <a:defRPr/>
            </a:pPr>
            <a:r>
              <a:rPr lang="lt-LT" sz="3800" dirty="0" smtClean="0">
                <a:solidFill>
                  <a:prstClr val="black"/>
                </a:solidFill>
              </a:rPr>
              <a:t>Spūstys </a:t>
            </a:r>
            <a:r>
              <a:rPr lang="lt-LT" sz="3800" dirty="0">
                <a:solidFill>
                  <a:prstClr val="black"/>
                </a:solidFill>
              </a:rPr>
              <a:t>/ išmanieji </a:t>
            </a:r>
            <a:r>
              <a:rPr lang="lt-LT" sz="3800" dirty="0" smtClean="0">
                <a:solidFill>
                  <a:prstClr val="black"/>
                </a:solidFill>
              </a:rPr>
              <a:t>žibintai</a:t>
            </a:r>
          </a:p>
          <a:p>
            <a:pPr lvl="0">
              <a:defRPr/>
            </a:pPr>
            <a:r>
              <a:rPr lang="lt-LT" sz="3800" dirty="0" smtClean="0">
                <a:solidFill>
                  <a:prstClr val="black"/>
                </a:solidFill>
              </a:rPr>
              <a:t>Variklio sveikata</a:t>
            </a:r>
          </a:p>
          <a:p>
            <a:pPr lvl="0">
              <a:defRPr/>
            </a:pPr>
            <a:r>
              <a:rPr lang="lt-LT" sz="3800" dirty="0" smtClean="0">
                <a:solidFill>
                  <a:prstClr val="black"/>
                </a:solidFill>
              </a:rPr>
              <a:t>Vairuotojo </a:t>
            </a:r>
            <a:r>
              <a:rPr lang="lt-LT" sz="3800" dirty="0">
                <a:solidFill>
                  <a:prstClr val="black"/>
                </a:solidFill>
              </a:rPr>
              <a:t>sveikata</a:t>
            </a:r>
            <a:endParaRPr lang="en-GB" sz="3800" dirty="0">
              <a:solidFill>
                <a:prstClr val="black"/>
              </a:solidFill>
            </a:endParaRPr>
          </a:p>
        </p:txBody>
      </p:sp>
      <p:sp>
        <p:nvSpPr>
          <p:cNvPr id="10" name="Text Placeholder 9">
            <a:extLst>
              <a:ext uri="{FF2B5EF4-FFF2-40B4-BE49-F238E27FC236}">
                <a16:creationId xmlns:a16="http://schemas.microsoft.com/office/drawing/2014/main" id="{6260D97D-CA6D-81F9-5226-4E9FF486F701}"/>
              </a:ext>
            </a:extLst>
          </p:cNvPr>
          <p:cNvSpPr txBox="1">
            <a:spLocks/>
          </p:cNvSpPr>
          <p:nvPr/>
        </p:nvSpPr>
        <p:spPr>
          <a:xfrm>
            <a:off x="5251648" y="1115986"/>
            <a:ext cx="2121406" cy="1207924"/>
          </a:xfrm>
          <a:prstGeom prst="rect">
            <a:avLst/>
          </a:prstGeom>
        </p:spPr>
        <p:style>
          <a:lnRef idx="0">
            <a:schemeClr val="accent2"/>
          </a:lnRef>
          <a:fillRef idx="3">
            <a:schemeClr val="accent2"/>
          </a:fillRef>
          <a:effectRef idx="3">
            <a:schemeClr val="accent2"/>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lt-LT" sz="2200" dirty="0">
                <a:solidFill>
                  <a:prstClr val="white"/>
                </a:solidFill>
              </a:rPr>
              <a:t>Išmaniosios tiekimo </a:t>
            </a:r>
            <a:r>
              <a:rPr lang="lt-LT" sz="2200" dirty="0" smtClean="0">
                <a:solidFill>
                  <a:prstClr val="white"/>
                </a:solidFill>
              </a:rPr>
              <a:t>grandinės</a:t>
            </a:r>
            <a:endParaRPr lang="en-IE" sz="2200" dirty="0">
              <a:solidFill>
                <a:prstClr val="white"/>
              </a:solidFill>
            </a:endParaRPr>
          </a:p>
        </p:txBody>
      </p:sp>
      <p:sp>
        <p:nvSpPr>
          <p:cNvPr id="11" name="Text Placeholder 10">
            <a:extLst>
              <a:ext uri="{FF2B5EF4-FFF2-40B4-BE49-F238E27FC236}">
                <a16:creationId xmlns:a16="http://schemas.microsoft.com/office/drawing/2014/main" id="{5B92988F-1D67-81AE-2800-F1A01FC07C94}"/>
              </a:ext>
            </a:extLst>
          </p:cNvPr>
          <p:cNvSpPr txBox="1">
            <a:spLocks/>
          </p:cNvSpPr>
          <p:nvPr/>
        </p:nvSpPr>
        <p:spPr>
          <a:xfrm>
            <a:off x="5253292" y="2518987"/>
            <a:ext cx="2249717" cy="2533634"/>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lt-LT" sz="3300" dirty="0">
                <a:solidFill>
                  <a:prstClr val="black"/>
                </a:solidFill>
              </a:rPr>
              <a:t>Diagnostika – gamyklinė </a:t>
            </a:r>
            <a:r>
              <a:rPr lang="lt-LT" sz="3300" dirty="0" smtClean="0">
                <a:solidFill>
                  <a:prstClr val="black"/>
                </a:solidFill>
              </a:rPr>
              <a:t>įranga</a:t>
            </a:r>
          </a:p>
          <a:p>
            <a:pPr lvl="0">
              <a:defRPr/>
            </a:pPr>
            <a:r>
              <a:rPr lang="lt-LT" sz="3300" dirty="0" smtClean="0">
                <a:solidFill>
                  <a:prstClr val="black"/>
                </a:solidFill>
              </a:rPr>
              <a:t>JIT užsakymas</a:t>
            </a:r>
          </a:p>
          <a:p>
            <a:pPr lvl="0">
              <a:defRPr/>
            </a:pPr>
            <a:r>
              <a:rPr lang="lt-LT" sz="3300" dirty="0" smtClean="0">
                <a:solidFill>
                  <a:prstClr val="black"/>
                </a:solidFill>
              </a:rPr>
              <a:t>Matomumas važiuojant</a:t>
            </a:r>
          </a:p>
          <a:p>
            <a:pPr lvl="0">
              <a:defRPr/>
            </a:pPr>
            <a:r>
              <a:rPr lang="lt-LT" sz="3300" dirty="0" smtClean="0">
                <a:solidFill>
                  <a:prstClr val="black"/>
                </a:solidFill>
              </a:rPr>
              <a:t>Kliento duomenys</a:t>
            </a:r>
          </a:p>
          <a:p>
            <a:pPr lvl="0">
              <a:defRPr/>
            </a:pPr>
            <a:r>
              <a:rPr lang="lt-LT" sz="3300" dirty="0" smtClean="0">
                <a:solidFill>
                  <a:prstClr val="black"/>
                </a:solidFill>
              </a:rPr>
              <a:t>Kainų </a:t>
            </a:r>
            <a:r>
              <a:rPr lang="lt-LT" sz="3300" dirty="0">
                <a:solidFill>
                  <a:prstClr val="black"/>
                </a:solidFill>
              </a:rPr>
              <a:t>planų automatizavimas</a:t>
            </a:r>
            <a:endParaRPr lang="en-GB" sz="3300" dirty="0">
              <a:solidFill>
                <a:prstClr val="black"/>
              </a:solidFill>
            </a:endParaRPr>
          </a:p>
        </p:txBody>
      </p:sp>
      <p:sp>
        <p:nvSpPr>
          <p:cNvPr id="13" name="Text Placeholder 3">
            <a:extLst>
              <a:ext uri="{FF2B5EF4-FFF2-40B4-BE49-F238E27FC236}">
                <a16:creationId xmlns:a16="http://schemas.microsoft.com/office/drawing/2014/main" id="{743AFC4E-C384-FF06-DF3E-7BE8C3344FDB}"/>
              </a:ext>
            </a:extLst>
          </p:cNvPr>
          <p:cNvSpPr txBox="1">
            <a:spLocks/>
          </p:cNvSpPr>
          <p:nvPr/>
        </p:nvSpPr>
        <p:spPr>
          <a:xfrm>
            <a:off x="834894" y="191976"/>
            <a:ext cx="10595237"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dirty="0">
                <a:solidFill>
                  <a:srgbClr val="000000"/>
                </a:solidFill>
              </a:rPr>
              <a:t>AI for Business: Future Trends</a:t>
            </a:r>
          </a:p>
        </p:txBody>
      </p:sp>
    </p:spTree>
    <p:extLst>
      <p:ext uri="{BB962C8B-B14F-4D97-AF65-F5344CB8AC3E}">
        <p14:creationId xmlns:p14="http://schemas.microsoft.com/office/powerpoint/2010/main" val="20481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743AFC4E-C384-FF06-DF3E-7BE8C3344FDB}"/>
              </a:ext>
            </a:extLst>
          </p:cNvPr>
          <p:cNvSpPr txBox="1">
            <a:spLocks/>
          </p:cNvSpPr>
          <p:nvPr/>
        </p:nvSpPr>
        <p:spPr>
          <a:xfrm>
            <a:off x="834894" y="191976"/>
            <a:ext cx="10595237"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dirty="0" err="1">
                <a:solidFill>
                  <a:srgbClr val="000000"/>
                </a:solidFill>
              </a:rPr>
              <a:t>Pagrindiniai</a:t>
            </a:r>
            <a:r>
              <a:rPr lang="en-GB" sz="3600" dirty="0">
                <a:solidFill>
                  <a:srgbClr val="000000"/>
                </a:solidFill>
              </a:rPr>
              <a:t> </a:t>
            </a:r>
            <a:r>
              <a:rPr lang="en-GB" sz="3600" dirty="0" err="1">
                <a:solidFill>
                  <a:srgbClr val="000000"/>
                </a:solidFill>
              </a:rPr>
              <a:t>Blockchain</a:t>
            </a:r>
            <a:r>
              <a:rPr lang="en-GB" sz="3600" dirty="0">
                <a:solidFill>
                  <a:srgbClr val="000000"/>
                </a:solidFill>
              </a:rPr>
              <a:t> </a:t>
            </a:r>
            <a:r>
              <a:rPr lang="en-GB" sz="3600" dirty="0" err="1">
                <a:solidFill>
                  <a:srgbClr val="000000"/>
                </a:solidFill>
              </a:rPr>
              <a:t>pranašumai</a:t>
            </a:r>
            <a:endParaRPr lang="en-GB" sz="3600" dirty="0">
              <a:solidFill>
                <a:srgbClr val="000000"/>
              </a:solidFill>
            </a:endParaRPr>
          </a:p>
        </p:txBody>
      </p:sp>
      <p:sp>
        <p:nvSpPr>
          <p:cNvPr id="18" name="Text Placeholder 3">
            <a:extLst>
              <a:ext uri="{FF2B5EF4-FFF2-40B4-BE49-F238E27FC236}">
                <a16:creationId xmlns:a16="http://schemas.microsoft.com/office/drawing/2014/main" id="{734FB578-9D8C-5461-E0F5-61C85901A933}"/>
              </a:ext>
            </a:extLst>
          </p:cNvPr>
          <p:cNvSpPr txBox="1">
            <a:spLocks/>
          </p:cNvSpPr>
          <p:nvPr/>
        </p:nvSpPr>
        <p:spPr>
          <a:xfrm>
            <a:off x="932461" y="3088081"/>
            <a:ext cx="3673383" cy="231346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defRPr/>
            </a:pPr>
            <a:r>
              <a:rPr lang="lt-LT" sz="1800" dirty="0" smtClean="0">
                <a:solidFill>
                  <a:prstClr val="black"/>
                </a:solidFill>
              </a:rPr>
              <a:t>Greitai </a:t>
            </a:r>
            <a:r>
              <a:rPr lang="lt-LT" sz="1800" dirty="0">
                <a:solidFill>
                  <a:prstClr val="black"/>
                </a:solidFill>
              </a:rPr>
              <a:t>sukurtos </a:t>
            </a:r>
            <a:r>
              <a:rPr lang="lt-LT" sz="1800" dirty="0" smtClean="0">
                <a:solidFill>
                  <a:prstClr val="black"/>
                </a:solidFill>
              </a:rPr>
              <a:t>b</a:t>
            </a:r>
            <a:r>
              <a:rPr lang="en-GB" sz="1800" dirty="0" err="1" smtClean="0">
                <a:solidFill>
                  <a:prstClr val="black"/>
                </a:solidFill>
              </a:rPr>
              <a:t>lockchain</a:t>
            </a:r>
            <a:r>
              <a:rPr lang="lt-LT" sz="1800" dirty="0" smtClean="0">
                <a:solidFill>
                  <a:prstClr val="black"/>
                </a:solidFill>
              </a:rPr>
              <a:t> grandinės </a:t>
            </a:r>
            <a:r>
              <a:rPr lang="lt-LT" sz="1800" dirty="0">
                <a:solidFill>
                  <a:prstClr val="black"/>
                </a:solidFill>
              </a:rPr>
              <a:t>gali greičiau apdoroti ir patikrinti operacijas nei alternatyvios sistemos. Tai gali atrodyti prieštaringa, nes iš limonado pavyzdžio atrodo, kad visi turi kopijuoti viską, kas nutinka grandinei. Tačiau iš tikrųjų šias operacijas kompiuteriai gali apdoroti per milisekundes</a:t>
            </a: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 Placeholder 5">
            <a:extLst>
              <a:ext uri="{FF2B5EF4-FFF2-40B4-BE49-F238E27FC236}">
                <a16:creationId xmlns:a16="http://schemas.microsoft.com/office/drawing/2014/main" id="{3A481795-0A27-F91E-2D1B-C0E59998BACB}"/>
              </a:ext>
            </a:extLst>
          </p:cNvPr>
          <p:cNvSpPr txBox="1">
            <a:spLocks/>
          </p:cNvSpPr>
          <p:nvPr/>
        </p:nvSpPr>
        <p:spPr>
          <a:xfrm>
            <a:off x="4819980" y="3077011"/>
            <a:ext cx="3059693" cy="247005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defRPr/>
            </a:pPr>
            <a:r>
              <a:rPr lang="lt-LT" sz="1800" dirty="0">
                <a:solidFill>
                  <a:prstClr val="black"/>
                </a:solidFill>
              </a:rPr>
              <a:t>Kadangi visi „</a:t>
            </a:r>
            <a:r>
              <a:rPr lang="lt-LT" sz="1800" dirty="0" err="1">
                <a:solidFill>
                  <a:prstClr val="black"/>
                </a:solidFill>
              </a:rPr>
              <a:t>blockchain</a:t>
            </a:r>
            <a:r>
              <a:rPr lang="lt-LT" sz="1800" dirty="0">
                <a:solidFill>
                  <a:prstClr val="black"/>
                </a:solidFill>
              </a:rPr>
              <a:t>“ tinklo nariai turi prieigą prie knygos ir taisyklės, nė vienas dalyvaujantis nelieka nuošalyje. Galite matyti, kas priklausė, kas sumokėjo, kas ką davė, ar darė įvairiais laiko momentais, kada tik norite ar jums reikia. Tai visiškai skaidri sistema</a:t>
            </a: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 Placeholder 7">
            <a:extLst>
              <a:ext uri="{FF2B5EF4-FFF2-40B4-BE49-F238E27FC236}">
                <a16:creationId xmlns:a16="http://schemas.microsoft.com/office/drawing/2014/main" id="{FA9C4E83-E197-9458-2B9D-6104468E2182}"/>
              </a:ext>
            </a:extLst>
          </p:cNvPr>
          <p:cNvSpPr txBox="1">
            <a:spLocks/>
          </p:cNvSpPr>
          <p:nvPr/>
        </p:nvSpPr>
        <p:spPr>
          <a:xfrm>
            <a:off x="8117187" y="3088081"/>
            <a:ext cx="3223287" cy="230820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defRPr/>
            </a:pPr>
            <a:r>
              <a:rPr lang="lt-LT" sz="1800" dirty="0">
                <a:solidFill>
                  <a:prstClr val="black"/>
                </a:solidFill>
              </a:rPr>
              <a:t>Bendravimas vyksta tiesiogiai tarp bendraamžių be centrinės valdžios ar tarpinio žmogaus. Kadangi kiekvienas turi knygos kopiją, kurią naudoja naujausiai versijai patvirtinti, tai taip pat yra demokratiškai apsaugota sistema. Nėra vienos įmonės ar agentūros, turinčios papildomos galios. Visi yra atsakingi</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D319DE35-5149-D63F-9012-6C764F31F5C8}"/>
              </a:ext>
            </a:extLst>
          </p:cNvPr>
          <p:cNvGrpSpPr/>
          <p:nvPr/>
        </p:nvGrpSpPr>
        <p:grpSpPr>
          <a:xfrm>
            <a:off x="1039902" y="1364105"/>
            <a:ext cx="3223287" cy="1987482"/>
            <a:chOff x="1000363" y="1379095"/>
            <a:chExt cx="3223287" cy="1987482"/>
          </a:xfrm>
        </p:grpSpPr>
        <p:sp>
          <p:nvSpPr>
            <p:cNvPr id="14" name="Oval 41">
              <a:extLst>
                <a:ext uri="{FF2B5EF4-FFF2-40B4-BE49-F238E27FC236}">
                  <a16:creationId xmlns:a16="http://schemas.microsoft.com/office/drawing/2014/main" id="{D6F1E70D-BE99-65ED-4D39-5097F174A045}"/>
                </a:ext>
              </a:extLst>
            </p:cNvPr>
            <p:cNvSpPr>
              <a:spLocks noChangeArrowheads="1"/>
            </p:cNvSpPr>
            <p:nvPr/>
          </p:nvSpPr>
          <p:spPr bwMode="auto">
            <a:xfrm>
              <a:off x="2165716" y="1379095"/>
              <a:ext cx="942377" cy="901461"/>
            </a:xfrm>
            <a:prstGeom prst="ellipse">
              <a:avLst/>
            </a:prstGeom>
            <a:solidFill>
              <a:schemeClr val="accent3">
                <a:lumMod val="50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7" name="Text Placeholder 2">
              <a:extLst>
                <a:ext uri="{FF2B5EF4-FFF2-40B4-BE49-F238E27FC236}">
                  <a16:creationId xmlns:a16="http://schemas.microsoft.com/office/drawing/2014/main" id="{11525C0B-EBC2-2A94-9621-9B5732C2F70E}"/>
                </a:ext>
              </a:extLst>
            </p:cNvPr>
            <p:cNvSpPr txBox="1">
              <a:spLocks/>
            </p:cNvSpPr>
            <p:nvPr/>
          </p:nvSpPr>
          <p:spPr>
            <a:xfrm>
              <a:off x="1107058" y="2468650"/>
              <a:ext cx="3059693" cy="8979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lt-LT" sz="2275"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MOMENTINIS</a:t>
              </a:r>
              <a:endParaRPr kumimoji="0" lang="es-ES_tradnl" sz="2275"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C10B2093-11AC-CACE-BF65-56972AB5532B}"/>
                </a:ext>
              </a:extLst>
            </p:cNvPr>
            <p:cNvCxnSpPr/>
            <p:nvPr/>
          </p:nvCxnSpPr>
          <p:spPr>
            <a:xfrm flipH="1">
              <a:off x="1000363" y="2910406"/>
              <a:ext cx="3223287" cy="0"/>
            </a:xfrm>
            <a:prstGeom prst="line">
              <a:avLst/>
            </a:prstGeom>
            <a:solidFill>
              <a:schemeClr val="accent3">
                <a:lumMod val="50000"/>
              </a:schemeClr>
            </a:solidFill>
            <a:ln w="12700" cap="flat" cmpd="sng" algn="ctr">
              <a:solidFill>
                <a:schemeClr val="accent3">
                  <a:lumMod val="50000"/>
                </a:schemeClr>
              </a:solidFill>
              <a:prstDash val="solid"/>
              <a:miter lim="800000"/>
            </a:ln>
            <a:effectLst/>
          </p:spPr>
        </p:cxnSp>
      </p:grpSp>
      <p:grpSp>
        <p:nvGrpSpPr>
          <p:cNvPr id="28" name="Group 27">
            <a:extLst>
              <a:ext uri="{FF2B5EF4-FFF2-40B4-BE49-F238E27FC236}">
                <a16:creationId xmlns:a16="http://schemas.microsoft.com/office/drawing/2014/main" id="{8657C409-E7C7-4E77-74AB-41EFC4F77BD4}"/>
              </a:ext>
            </a:extLst>
          </p:cNvPr>
          <p:cNvGrpSpPr/>
          <p:nvPr/>
        </p:nvGrpSpPr>
        <p:grpSpPr>
          <a:xfrm>
            <a:off x="4475770" y="1364105"/>
            <a:ext cx="3223287" cy="1987482"/>
            <a:chOff x="4436231" y="1379095"/>
            <a:chExt cx="3223287" cy="1987482"/>
          </a:xfrm>
        </p:grpSpPr>
        <p:sp>
          <p:nvSpPr>
            <p:cNvPr id="15" name="Oval 41">
              <a:extLst>
                <a:ext uri="{FF2B5EF4-FFF2-40B4-BE49-F238E27FC236}">
                  <a16:creationId xmlns:a16="http://schemas.microsoft.com/office/drawing/2014/main" id="{5704812A-27FB-7C19-092A-294327720E8F}"/>
                </a:ext>
              </a:extLst>
            </p:cNvPr>
            <p:cNvSpPr>
              <a:spLocks noChangeArrowheads="1"/>
            </p:cNvSpPr>
            <p:nvPr/>
          </p:nvSpPr>
          <p:spPr bwMode="auto">
            <a:xfrm>
              <a:off x="5601585" y="1379095"/>
              <a:ext cx="942377" cy="901461"/>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9" name="Text Placeholder 4">
              <a:extLst>
                <a:ext uri="{FF2B5EF4-FFF2-40B4-BE49-F238E27FC236}">
                  <a16:creationId xmlns:a16="http://schemas.microsoft.com/office/drawing/2014/main" id="{D5CDFF8F-1FE9-063F-9212-8B0FBAE3FCDD}"/>
                </a:ext>
              </a:extLst>
            </p:cNvPr>
            <p:cNvSpPr txBox="1">
              <a:spLocks/>
            </p:cNvSpPr>
            <p:nvPr/>
          </p:nvSpPr>
          <p:spPr>
            <a:xfrm>
              <a:off x="4542927" y="2468650"/>
              <a:ext cx="3059693" cy="8979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lt-LT" sz="2275"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SKAIDRUS</a:t>
              </a:r>
              <a:endParaRPr kumimoji="0" lang="es-ES_tradnl" sz="2275"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17E9202B-650E-3C42-30D3-D9817229D150}"/>
                </a:ext>
              </a:extLst>
            </p:cNvPr>
            <p:cNvCxnSpPr/>
            <p:nvPr/>
          </p:nvCxnSpPr>
          <p:spPr>
            <a:xfrm flipH="1">
              <a:off x="4436231" y="2910406"/>
              <a:ext cx="3223287" cy="0"/>
            </a:xfrm>
            <a:prstGeom prst="line">
              <a:avLst/>
            </a:prstGeom>
            <a:solidFill>
              <a:schemeClr val="accent3">
                <a:lumMod val="75000"/>
              </a:schemeClr>
            </a:solidFill>
            <a:ln w="6350" cap="flat" cmpd="sng" algn="ctr">
              <a:solidFill>
                <a:schemeClr val="accent3">
                  <a:lumMod val="75000"/>
                </a:schemeClr>
              </a:solidFill>
              <a:prstDash val="solid"/>
              <a:miter lim="800000"/>
            </a:ln>
            <a:effectLst/>
          </p:spPr>
        </p:cxnSp>
      </p:grpSp>
      <p:grpSp>
        <p:nvGrpSpPr>
          <p:cNvPr id="29" name="Group 28">
            <a:extLst>
              <a:ext uri="{FF2B5EF4-FFF2-40B4-BE49-F238E27FC236}">
                <a16:creationId xmlns:a16="http://schemas.microsoft.com/office/drawing/2014/main" id="{E266FF6C-6DBB-5E62-1189-EE372A6F1400}"/>
              </a:ext>
            </a:extLst>
          </p:cNvPr>
          <p:cNvGrpSpPr/>
          <p:nvPr/>
        </p:nvGrpSpPr>
        <p:grpSpPr>
          <a:xfrm>
            <a:off x="8018334" y="1364105"/>
            <a:ext cx="4038978" cy="1531311"/>
            <a:chOff x="7978795" y="1379095"/>
            <a:chExt cx="4038978" cy="1531311"/>
          </a:xfrm>
        </p:grpSpPr>
        <p:sp>
          <p:nvSpPr>
            <p:cNvPr id="16" name="Oval 41">
              <a:extLst>
                <a:ext uri="{FF2B5EF4-FFF2-40B4-BE49-F238E27FC236}">
                  <a16:creationId xmlns:a16="http://schemas.microsoft.com/office/drawing/2014/main" id="{542CFB9B-E308-289B-F464-4F660E5D6E4D}"/>
                </a:ext>
              </a:extLst>
            </p:cNvPr>
            <p:cNvSpPr>
              <a:spLocks noChangeArrowheads="1"/>
            </p:cNvSpPr>
            <p:nvPr/>
          </p:nvSpPr>
          <p:spPr bwMode="auto">
            <a:xfrm>
              <a:off x="9218102" y="1379095"/>
              <a:ext cx="942377" cy="901461"/>
            </a:xfrm>
            <a:prstGeom prst="ellipse">
              <a:avLst/>
            </a:prstGeom>
            <a:solidFill>
              <a:schemeClr val="accent4">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21" name="Text Placeholder 6">
              <a:extLst>
                <a:ext uri="{FF2B5EF4-FFF2-40B4-BE49-F238E27FC236}">
                  <a16:creationId xmlns:a16="http://schemas.microsoft.com/office/drawing/2014/main" id="{F99CCC10-881C-FA87-60A1-A96BE563B096}"/>
                </a:ext>
              </a:extLst>
            </p:cNvPr>
            <p:cNvSpPr txBox="1">
              <a:spLocks/>
            </p:cNvSpPr>
            <p:nvPr/>
          </p:nvSpPr>
          <p:spPr>
            <a:xfrm>
              <a:off x="8248289" y="2468650"/>
              <a:ext cx="3769484" cy="35273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lt-LT" sz="2194"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TARPUSAVIO SAUGUMAS</a:t>
              </a:r>
              <a:endParaRPr kumimoji="0" lang="es-ES_tradnl" sz="2194"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0D08C457-36FC-4CA4-8FAE-473FB2AE7985}"/>
                </a:ext>
              </a:extLst>
            </p:cNvPr>
            <p:cNvCxnSpPr>
              <a:cxnSpLocks/>
            </p:cNvCxnSpPr>
            <p:nvPr/>
          </p:nvCxnSpPr>
          <p:spPr>
            <a:xfrm flipH="1">
              <a:off x="7978795" y="2910406"/>
              <a:ext cx="3451336" cy="0"/>
            </a:xfrm>
            <a:prstGeom prst="line">
              <a:avLst/>
            </a:prstGeom>
            <a:noFill/>
            <a:ln w="6350" cap="flat" cmpd="sng" algn="ctr">
              <a:solidFill>
                <a:schemeClr val="accent3"/>
              </a:solidFill>
              <a:prstDash val="solid"/>
              <a:miter lim="800000"/>
            </a:ln>
            <a:effectLst/>
          </p:spPr>
        </p:cxnSp>
      </p:grpSp>
      <p:sp>
        <p:nvSpPr>
          <p:cNvPr id="26" name="Rectangle 25">
            <a:extLst>
              <a:ext uri="{FF2B5EF4-FFF2-40B4-BE49-F238E27FC236}">
                <a16:creationId xmlns:a16="http://schemas.microsoft.com/office/drawing/2014/main" id="{2005E7F1-7C74-EBA8-BF23-F27B2EC8BBBB}"/>
              </a:ext>
            </a:extLst>
          </p:cNvPr>
          <p:cNvSpPr/>
          <p:nvPr/>
        </p:nvSpPr>
        <p:spPr>
          <a:xfrm>
            <a:off x="76374" y="6117321"/>
            <a:ext cx="4764446" cy="307777"/>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lt-LT" sz="1400" b="0" i="0" u="none" strike="noStrike" kern="0" cap="none" spc="0" normalizeH="0" baseline="0" noProof="0" dirty="0" smtClean="0">
                <a:ln>
                  <a:noFill/>
                </a:ln>
                <a:solidFill>
                  <a:prstClr val="black"/>
                </a:solidFill>
                <a:effectLst/>
                <a:uLnTx/>
                <a:uFillTx/>
              </a:rPr>
              <a:t>Šaltinis</a:t>
            </a:r>
            <a:r>
              <a:rPr kumimoji="0" lang="en-IE" sz="1400" b="0" i="0" u="none" strike="noStrike" kern="0" cap="none" spc="0" normalizeH="0" baseline="0" noProof="0" dirty="0" smtClean="0">
                <a:ln>
                  <a:noFill/>
                </a:ln>
                <a:solidFill>
                  <a:prstClr val="black"/>
                </a:solidFill>
                <a:effectLst/>
                <a:uLnTx/>
                <a:uFillTx/>
              </a:rPr>
              <a:t>: </a:t>
            </a:r>
            <a:r>
              <a:rPr kumimoji="0" lang="en-IE" sz="1400" b="0" i="0" u="none" strike="noStrike" kern="0" cap="none" spc="0" normalizeH="0" baseline="0" noProof="0" dirty="0">
                <a:ln>
                  <a:noFill/>
                </a:ln>
                <a:solidFill>
                  <a:schemeClr val="accent2">
                    <a:lumMod val="75000"/>
                  </a:schemeClr>
                </a:solidFill>
                <a:effectLst/>
                <a:uLnTx/>
                <a:uFillTx/>
                <a:hlinkClick r:id="rId3">
                  <a:extLst>
                    <a:ext uri="{A12FA001-AC4F-418D-AE19-62706E023703}">
                      <ahyp:hlinkClr xmlns:ahyp="http://schemas.microsoft.com/office/drawing/2018/hyperlinkcolor" xmlns="" val="tx"/>
                    </a:ext>
                  </a:extLst>
                </a:hlinkClick>
              </a:rPr>
              <a:t>https://www.fundera.com/blog/blockchain-explained</a:t>
            </a:r>
            <a:r>
              <a:rPr kumimoji="0" lang="en-IE" sz="1400" b="0" i="0" u="none" strike="noStrike" kern="0" cap="none" spc="0" normalizeH="0" baseline="0" noProof="0" dirty="0">
                <a:ln>
                  <a:noFill/>
                </a:ln>
                <a:solidFill>
                  <a:schemeClr val="accent2">
                    <a:lumMod val="75000"/>
                  </a:schemeClr>
                </a:solidFill>
                <a:effectLst/>
                <a:uLnTx/>
                <a:uFillTx/>
              </a:rPr>
              <a:t> </a:t>
            </a:r>
          </a:p>
        </p:txBody>
      </p:sp>
    </p:spTree>
    <p:extLst>
      <p:ext uri="{BB962C8B-B14F-4D97-AF65-F5344CB8AC3E}">
        <p14:creationId xmlns:p14="http://schemas.microsoft.com/office/powerpoint/2010/main" val="71279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6" grpId="0"/>
    </p:bldLst>
  </p:timing>
  <p:extLst mod="1">
    <p:ext uri="{6950BFC3-D8DA-4A85-94F7-54DA5524770B}">
      <p188:commentRel xmlns:p188="http://schemas.microsoft.com/office/powerpoint/2018/8/main" xmlns="" r:id="rId4"/>
    </p:ext>
  </p:extLs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rminator 6">
            <a:extLst>
              <a:ext uri="{FF2B5EF4-FFF2-40B4-BE49-F238E27FC236}">
                <a16:creationId xmlns:a16="http://schemas.microsoft.com/office/drawing/2014/main" id="{789A1EEB-F46A-0ACA-C6CB-AA6336502349}"/>
              </a:ext>
            </a:extLst>
          </p:cNvPr>
          <p:cNvSpPr/>
          <p:nvPr/>
        </p:nvSpPr>
        <p:spPr>
          <a:xfrm>
            <a:off x="531" y="-1"/>
            <a:ext cx="12192000" cy="2423679"/>
          </a:xfrm>
          <a:prstGeom prst="flowChartTerminator">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Terminator 8">
            <a:extLst>
              <a:ext uri="{FF2B5EF4-FFF2-40B4-BE49-F238E27FC236}">
                <a16:creationId xmlns:a16="http://schemas.microsoft.com/office/drawing/2014/main" id="{26740BCE-4D2B-B147-E768-0F98700BE41A}"/>
              </a:ext>
            </a:extLst>
          </p:cNvPr>
          <p:cNvSpPr/>
          <p:nvPr/>
        </p:nvSpPr>
        <p:spPr>
          <a:xfrm>
            <a:off x="-44818" y="212028"/>
            <a:ext cx="12192000" cy="2374394"/>
          </a:xfrm>
          <a:prstGeom prst="flowChartTerminator">
            <a:avLst/>
          </a:prstGeom>
          <a:no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EFF72CC-FA86-FE7B-80A5-81015FE47C41}"/>
              </a:ext>
            </a:extLst>
          </p:cNvPr>
          <p:cNvSpPr/>
          <p:nvPr/>
        </p:nvSpPr>
        <p:spPr>
          <a:xfrm>
            <a:off x="1" y="1111714"/>
            <a:ext cx="12192000" cy="4974293"/>
          </a:xfrm>
          <a:prstGeom prst="rect">
            <a:avLst/>
          </a:prstGeom>
          <a:solidFill>
            <a:srgbClr val="70AD47">
              <a:lumMod val="40000"/>
              <a:lumOff val="60000"/>
            </a:srgbClr>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25" b="1" i="0" u="none" strike="noStrike" kern="0" cap="none" spc="0" normalizeH="0" baseline="0" noProof="0" dirty="0">
              <a:ln>
                <a:noFill/>
              </a:ln>
              <a:solidFill>
                <a:prstClr val="white"/>
              </a:solidFill>
              <a:effectLst/>
              <a:uLnTx/>
              <a:uFillTx/>
              <a:latin typeface="Calibri" panose="020F0502020204030204"/>
              <a:ea typeface="Calibri" charset="0"/>
              <a:cs typeface="Times New Roman" charset="0"/>
            </a:endParaRPr>
          </a:p>
        </p:txBody>
      </p:sp>
      <p:sp>
        <p:nvSpPr>
          <p:cNvPr id="33" name="Oval 32">
            <a:extLst>
              <a:ext uri="{FF2B5EF4-FFF2-40B4-BE49-F238E27FC236}">
                <a16:creationId xmlns:a16="http://schemas.microsoft.com/office/drawing/2014/main" id="{DC869F28-7CED-842B-FBE5-90CF085198F2}"/>
              </a:ext>
            </a:extLst>
          </p:cNvPr>
          <p:cNvSpPr/>
          <p:nvPr/>
        </p:nvSpPr>
        <p:spPr>
          <a:xfrm>
            <a:off x="4039317" y="98376"/>
            <a:ext cx="264812" cy="252676"/>
          </a:xfrm>
          <a:prstGeom prst="ellipse">
            <a:avLst/>
          </a:prstGeom>
          <a:solidFill>
            <a:schemeClr val="accent2">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6478FE6C-192D-4A0D-D754-7EBD43EE11D3}"/>
              </a:ext>
            </a:extLst>
          </p:cNvPr>
          <p:cNvSpPr/>
          <p:nvPr/>
        </p:nvSpPr>
        <p:spPr>
          <a:xfrm>
            <a:off x="9393749" y="163058"/>
            <a:ext cx="264812" cy="252676"/>
          </a:xfrm>
          <a:prstGeom prst="ellipse">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C25C45D5-3C02-B1ED-A35F-0EC196205396}"/>
              </a:ext>
            </a:extLst>
          </p:cNvPr>
          <p:cNvSpPr/>
          <p:nvPr/>
        </p:nvSpPr>
        <p:spPr>
          <a:xfrm>
            <a:off x="1302738" y="279694"/>
            <a:ext cx="264812" cy="252676"/>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Text Placeholder 74">
            <a:extLst>
              <a:ext uri="{FF2B5EF4-FFF2-40B4-BE49-F238E27FC236}">
                <a16:creationId xmlns:a16="http://schemas.microsoft.com/office/drawing/2014/main" id="{9F2B6ED9-CF87-843A-D625-072E2A200207}"/>
              </a:ext>
            </a:extLst>
          </p:cNvPr>
          <p:cNvSpPr txBox="1">
            <a:spLocks/>
          </p:cNvSpPr>
          <p:nvPr/>
        </p:nvSpPr>
        <p:spPr>
          <a:xfrm>
            <a:off x="492976" y="649559"/>
            <a:ext cx="10575344" cy="60111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lt-LT" sz="2925" b="1" dirty="0">
                <a:solidFill>
                  <a:prstClr val="black"/>
                </a:solidFill>
              </a:rPr>
              <a:t>Mini atvejo analizė 5.2.: VTS PROGRAMINĖ ĮRANGA, NIUJORKAS </a:t>
            </a:r>
            <a:endParaRPr kumimoji="0" lang="en-US" sz="2925"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7" name="TextBox 36">
            <a:extLst>
              <a:ext uri="{FF2B5EF4-FFF2-40B4-BE49-F238E27FC236}">
                <a16:creationId xmlns:a16="http://schemas.microsoft.com/office/drawing/2014/main" id="{34EAA214-C0D0-04EF-3DAD-CE364A33AD20}"/>
              </a:ext>
            </a:extLst>
          </p:cNvPr>
          <p:cNvSpPr txBox="1"/>
          <p:nvPr/>
        </p:nvSpPr>
        <p:spPr>
          <a:xfrm>
            <a:off x="492711" y="1423570"/>
            <a:ext cx="11206578" cy="4855304"/>
          </a:xfrm>
          <a:prstGeom prst="rect">
            <a:avLst/>
          </a:prstGeom>
          <a:noFill/>
        </p:spPr>
        <p:txBody>
          <a:bodyPr wrap="square" rtlCol="0">
            <a:spAutoFit/>
          </a:bodyPr>
          <a:lstStyle/>
          <a:p>
            <a:pPr marL="342900" lvl="0" indent="-342900" defTabSz="457200">
              <a:buClr>
                <a:schemeClr val="accent2"/>
              </a:buClr>
              <a:buFont typeface="Arial" panose="020B0604020202020204" pitchFamily="34" charset="0"/>
              <a:buChar char="•"/>
              <a:defRPr/>
            </a:pPr>
            <a:r>
              <a:rPr lang="lt-LT" sz="2400" kern="0" dirty="0">
                <a:solidFill>
                  <a:prstClr val="black"/>
                </a:solidFill>
              </a:rPr>
              <a:t>VTS yra programinės įrangos įmonė Niujorko rajone, turinti novatorišką platformą, skirtą finansų sektoriui aptarnauti. Platforma tarnauja kaip prekyvietė, kurioje bankai rodo ir parduoda savo nuosavybę tiesiogiai namų pirkėjams ir kūrėjams. Nuosavybės parduodamos skaitmeniniu būdu, visos inicijuojamos pagal išmaniąsias sutartis ir įrašomos į privačią </a:t>
            </a:r>
            <a:r>
              <a:rPr lang="lt-LT" sz="2400" kern="0" dirty="0" err="1" smtClean="0">
                <a:solidFill>
                  <a:prstClr val="black"/>
                </a:solidFill>
              </a:rPr>
              <a:t>blockchain</a:t>
            </a:r>
            <a:r>
              <a:rPr lang="lt-LT" sz="2400" kern="0" dirty="0" smtClean="0">
                <a:solidFill>
                  <a:prstClr val="black"/>
                </a:solidFill>
              </a:rPr>
              <a:t> </a:t>
            </a:r>
            <a:r>
              <a:rPr lang="lt-LT" sz="2400" kern="0" dirty="0">
                <a:solidFill>
                  <a:prstClr val="black"/>
                </a:solidFill>
              </a:rPr>
              <a:t>grandinę</a:t>
            </a:r>
            <a:r>
              <a:rPr lang="lt-LT" sz="2400" kern="0" dirty="0" smtClean="0">
                <a:solidFill>
                  <a:prstClr val="black"/>
                </a:solidFill>
              </a:rPr>
              <a:t>.</a:t>
            </a:r>
          </a:p>
          <a:p>
            <a:pPr marL="342900" lvl="0" indent="-342900" defTabSz="457200">
              <a:buClr>
                <a:schemeClr val="accent2"/>
              </a:buClr>
              <a:buFont typeface="Arial" panose="020B0604020202020204" pitchFamily="34" charset="0"/>
              <a:buChar char="•"/>
              <a:defRPr/>
            </a:pPr>
            <a:endParaRPr lang="lt-LT" sz="2400" kern="0" dirty="0">
              <a:solidFill>
                <a:prstClr val="black"/>
              </a:solidFill>
            </a:endParaRPr>
          </a:p>
          <a:p>
            <a:pPr marL="342900" lvl="0" indent="-342900" defTabSz="457200">
              <a:buClr>
                <a:schemeClr val="accent2"/>
              </a:buClr>
              <a:buFont typeface="Arial" panose="020B0604020202020204" pitchFamily="34" charset="0"/>
              <a:buChar char="•"/>
              <a:defRPr/>
            </a:pPr>
            <a:r>
              <a:rPr lang="lt-LT" sz="2400" kern="0" dirty="0" smtClean="0">
                <a:solidFill>
                  <a:prstClr val="black"/>
                </a:solidFill>
              </a:rPr>
              <a:t>Platformoje </a:t>
            </a:r>
            <a:r>
              <a:rPr lang="lt-LT" sz="2400" kern="0" dirty="0">
                <a:solidFill>
                  <a:prstClr val="black"/>
                </a:solidFill>
              </a:rPr>
              <a:t>pateikiami iš anksto nustatyti el. parašo dokumentai ir sutartys, kurios sumažina tolesnius veiksmus ir supaprastina pasirašymo procesą bankams ir būsto pirkėjams. Visi dokumentai įrašomi ir stebimi </a:t>
            </a:r>
            <a:r>
              <a:rPr lang="lt-LT" sz="2400" kern="0" dirty="0" err="1">
                <a:solidFill>
                  <a:prstClr val="black"/>
                </a:solidFill>
              </a:rPr>
              <a:t>blockchain</a:t>
            </a:r>
            <a:r>
              <a:rPr lang="lt-LT" sz="2400" kern="0" dirty="0" smtClean="0">
                <a:solidFill>
                  <a:prstClr val="black"/>
                </a:solidFill>
              </a:rPr>
              <a:t> </a:t>
            </a:r>
            <a:r>
              <a:rPr lang="lt-LT" sz="2400" kern="0" dirty="0">
                <a:solidFill>
                  <a:prstClr val="black"/>
                </a:solidFill>
              </a:rPr>
              <a:t>grandinėje. Naudotojai gali naršyti profilius ir tiesiogiai susisiekti su nekilnojamojo turto brokeriais, agentais, teisininkais, inspektoriais ir kitais specialistais.</a:t>
            </a:r>
            <a:r>
              <a:rPr kumimoji="0" lang="en-IE" sz="2400" b="0" i="0" u="none" strike="noStrike" kern="0" cap="none" spc="0" normalizeH="0" baseline="0" noProof="0" dirty="0">
                <a:ln>
                  <a:noFill/>
                </a:ln>
                <a:solidFill>
                  <a:prstClr val="black"/>
                </a:solidFill>
                <a:effectLst/>
                <a:uLnTx/>
                <a:uFillTx/>
              </a:rPr>
              <a:t> </a:t>
            </a:r>
          </a:p>
          <a:p>
            <a:pPr marL="0" marR="0" lvl="0" indent="0" defTabSz="457200" eaLnBrk="1" fontAlgn="auto" latinLnBrk="0" hangingPunct="1">
              <a:lnSpc>
                <a:spcPct val="100000"/>
              </a:lnSpc>
              <a:spcBef>
                <a:spcPts val="0"/>
              </a:spcBef>
              <a:spcAft>
                <a:spcPts val="0"/>
              </a:spcAft>
              <a:buClrTx/>
              <a:buSzTx/>
              <a:buFontTx/>
              <a:buNone/>
              <a:tabLst/>
              <a:defRPr/>
            </a:pPr>
            <a:endParaRPr kumimoji="0" lang="es-ES_tradnl" sz="1625" b="1"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p:txBody>
      </p:sp>
      <p:sp>
        <p:nvSpPr>
          <p:cNvPr id="39" name="Rectangle 38">
            <a:extLst>
              <a:ext uri="{FF2B5EF4-FFF2-40B4-BE49-F238E27FC236}">
                <a16:creationId xmlns:a16="http://schemas.microsoft.com/office/drawing/2014/main" id="{697AE8F0-EE81-10CB-BFB6-E2A392FD8D76}"/>
              </a:ext>
            </a:extLst>
          </p:cNvPr>
          <p:cNvSpPr/>
          <p:nvPr/>
        </p:nvSpPr>
        <p:spPr>
          <a:xfrm>
            <a:off x="-1" y="6208441"/>
            <a:ext cx="3357797" cy="307777"/>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rPr>
              <a:t>Source: </a:t>
            </a:r>
            <a:r>
              <a:rPr kumimoji="0" lang="en-IE" sz="1400" b="0" i="0" u="sng" strike="noStrike" kern="0" cap="none" spc="0" normalizeH="0" baseline="0" noProof="0" dirty="0">
                <a:ln>
                  <a:noFill/>
                </a:ln>
                <a:solidFill>
                  <a:schemeClr val="accent2">
                    <a:lumMod val="75000"/>
                  </a:schemeClr>
                </a:solidFill>
                <a:effectLst/>
                <a:uLnTx/>
                <a:uFillTx/>
                <a:hlinkClick r:id="rId3">
                  <a:extLst>
                    <a:ext uri="{A12FA001-AC4F-418D-AE19-62706E023703}">
                      <ahyp:hlinkClr xmlns:ahyp="http://schemas.microsoft.com/office/drawing/2018/hyperlinkcolor" xmlns="" val="tx"/>
                    </a:ext>
                  </a:extLst>
                </a:hlinkClick>
              </a:rPr>
              <a:t>https://www.vts.com</a:t>
            </a:r>
            <a:endParaRPr kumimoji="0" lang="en-IE" sz="14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373554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rminator 6">
            <a:extLst>
              <a:ext uri="{FF2B5EF4-FFF2-40B4-BE49-F238E27FC236}">
                <a16:creationId xmlns:a16="http://schemas.microsoft.com/office/drawing/2014/main" id="{789A1EEB-F46A-0ACA-C6CB-AA6336502349}"/>
              </a:ext>
            </a:extLst>
          </p:cNvPr>
          <p:cNvSpPr/>
          <p:nvPr/>
        </p:nvSpPr>
        <p:spPr>
          <a:xfrm>
            <a:off x="531" y="-1"/>
            <a:ext cx="12192000" cy="2423679"/>
          </a:xfrm>
          <a:prstGeom prst="flowChartTerminator">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Terminator 8">
            <a:extLst>
              <a:ext uri="{FF2B5EF4-FFF2-40B4-BE49-F238E27FC236}">
                <a16:creationId xmlns:a16="http://schemas.microsoft.com/office/drawing/2014/main" id="{26740BCE-4D2B-B147-E768-0F98700BE41A}"/>
              </a:ext>
            </a:extLst>
          </p:cNvPr>
          <p:cNvSpPr/>
          <p:nvPr/>
        </p:nvSpPr>
        <p:spPr>
          <a:xfrm>
            <a:off x="-44818" y="212028"/>
            <a:ext cx="12192000" cy="2374394"/>
          </a:xfrm>
          <a:prstGeom prst="flowChartTerminator">
            <a:avLst/>
          </a:prstGeom>
          <a:no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EFF72CC-FA86-FE7B-80A5-81015FE47C41}"/>
              </a:ext>
            </a:extLst>
          </p:cNvPr>
          <p:cNvSpPr/>
          <p:nvPr/>
        </p:nvSpPr>
        <p:spPr>
          <a:xfrm>
            <a:off x="1" y="1111714"/>
            <a:ext cx="12192000" cy="4974293"/>
          </a:xfrm>
          <a:prstGeom prst="rect">
            <a:avLst/>
          </a:prstGeom>
          <a:solidFill>
            <a:srgbClr val="70AD47">
              <a:lumMod val="40000"/>
              <a:lumOff val="60000"/>
            </a:srgbClr>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25" b="1" i="0" u="none" strike="noStrike" kern="0" cap="none" spc="0" normalizeH="0" baseline="0" noProof="0" dirty="0">
              <a:ln>
                <a:noFill/>
              </a:ln>
              <a:solidFill>
                <a:prstClr val="white"/>
              </a:solidFill>
              <a:effectLst/>
              <a:uLnTx/>
              <a:uFillTx/>
              <a:latin typeface="Calibri" panose="020F0502020204030204"/>
              <a:ea typeface="Calibri" charset="0"/>
              <a:cs typeface="Times New Roman" charset="0"/>
            </a:endParaRPr>
          </a:p>
        </p:txBody>
      </p:sp>
      <p:sp>
        <p:nvSpPr>
          <p:cNvPr id="33" name="Oval 32">
            <a:extLst>
              <a:ext uri="{FF2B5EF4-FFF2-40B4-BE49-F238E27FC236}">
                <a16:creationId xmlns:a16="http://schemas.microsoft.com/office/drawing/2014/main" id="{DC869F28-7CED-842B-FBE5-90CF085198F2}"/>
              </a:ext>
            </a:extLst>
          </p:cNvPr>
          <p:cNvSpPr/>
          <p:nvPr/>
        </p:nvSpPr>
        <p:spPr>
          <a:xfrm>
            <a:off x="4039317" y="98376"/>
            <a:ext cx="264812" cy="252676"/>
          </a:xfrm>
          <a:prstGeom prst="ellipse">
            <a:avLst/>
          </a:prstGeom>
          <a:solidFill>
            <a:schemeClr val="accent2">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6478FE6C-192D-4A0D-D754-7EBD43EE11D3}"/>
              </a:ext>
            </a:extLst>
          </p:cNvPr>
          <p:cNvSpPr/>
          <p:nvPr/>
        </p:nvSpPr>
        <p:spPr>
          <a:xfrm>
            <a:off x="9393749" y="163058"/>
            <a:ext cx="264812" cy="252676"/>
          </a:xfrm>
          <a:prstGeom prst="ellipse">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C25C45D5-3C02-B1ED-A35F-0EC196205396}"/>
              </a:ext>
            </a:extLst>
          </p:cNvPr>
          <p:cNvSpPr/>
          <p:nvPr/>
        </p:nvSpPr>
        <p:spPr>
          <a:xfrm>
            <a:off x="1302738" y="279694"/>
            <a:ext cx="264812" cy="252676"/>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Text Placeholder 74">
            <a:extLst>
              <a:ext uri="{FF2B5EF4-FFF2-40B4-BE49-F238E27FC236}">
                <a16:creationId xmlns:a16="http://schemas.microsoft.com/office/drawing/2014/main" id="{9F2B6ED9-CF87-843A-D625-072E2A200207}"/>
              </a:ext>
            </a:extLst>
          </p:cNvPr>
          <p:cNvSpPr txBox="1">
            <a:spLocks/>
          </p:cNvSpPr>
          <p:nvPr/>
        </p:nvSpPr>
        <p:spPr>
          <a:xfrm>
            <a:off x="492976" y="649559"/>
            <a:ext cx="10575344" cy="60111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lt-LT" sz="2925" b="1" dirty="0">
                <a:solidFill>
                  <a:prstClr val="black"/>
                </a:solidFill>
              </a:rPr>
              <a:t>Mini atvejo analizė 5.2.: VTS PROGRAMINĖ ĮRANGA, NIUJORKAS (tęsinys)</a:t>
            </a:r>
            <a:endParaRPr kumimoji="0" lang="en-US" sz="2925"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8" name="TextBox 37">
            <a:extLst>
              <a:ext uri="{FF2B5EF4-FFF2-40B4-BE49-F238E27FC236}">
                <a16:creationId xmlns:a16="http://schemas.microsoft.com/office/drawing/2014/main" id="{55C3FBB0-CE4D-A9DD-3BC4-304231011476}"/>
              </a:ext>
            </a:extLst>
          </p:cNvPr>
          <p:cNvSpPr txBox="1"/>
          <p:nvPr/>
        </p:nvSpPr>
        <p:spPr>
          <a:xfrm>
            <a:off x="492975" y="1517429"/>
            <a:ext cx="11154381" cy="4936223"/>
          </a:xfrm>
          <a:prstGeom prst="rect">
            <a:avLst/>
          </a:prstGeom>
          <a:noFill/>
        </p:spPr>
        <p:txBody>
          <a:bodyPr wrap="square" rtlCol="0">
            <a:spAutoFit/>
          </a:bodyPr>
          <a:lstStyle/>
          <a:p>
            <a:pPr marL="285750" lvl="0" indent="-285750" defTabSz="457200">
              <a:buClr>
                <a:schemeClr val="accent2"/>
              </a:buClr>
              <a:buFont typeface="Arial" panose="020B0604020202020204" pitchFamily="34" charset="0"/>
              <a:buChar char="•"/>
              <a:defRPr/>
            </a:pPr>
            <a:r>
              <a:rPr lang="lt-LT" sz="2400" kern="0" dirty="0">
                <a:solidFill>
                  <a:prstClr val="black"/>
                </a:solidFill>
              </a:rPr>
              <a:t>Panašiai kaip kai kurios žinomos mokėjimo sistemos, pvz., </a:t>
            </a:r>
            <a:r>
              <a:rPr lang="lt-LT" sz="2400" kern="0" dirty="0" err="1">
                <a:solidFill>
                  <a:prstClr val="black"/>
                </a:solidFill>
              </a:rPr>
              <a:t>PayPal</a:t>
            </a:r>
            <a:r>
              <a:rPr lang="lt-LT" sz="2400" kern="0" dirty="0">
                <a:solidFill>
                  <a:prstClr val="black"/>
                </a:solidFill>
              </a:rPr>
              <a:t>, platforma apdoroja </a:t>
            </a:r>
            <a:r>
              <a:rPr lang="lt-LT" sz="2400" kern="0" dirty="0" err="1">
                <a:solidFill>
                  <a:prstClr val="black"/>
                </a:solidFill>
              </a:rPr>
              <a:t>mokėjimus</a:t>
            </a:r>
            <a:r>
              <a:rPr lang="lt-LT" sz="2400" kern="0" dirty="0">
                <a:solidFill>
                  <a:prstClr val="black"/>
                </a:solidFill>
              </a:rPr>
              <a:t> ir operacijas internetu. Mokėjimai už nekilnojamojo turto paslaugas ir nekilnojamojo turto pirkimą yra vykdomi pagal išmaniąsias sutartis, tada įrašomi ir stebimi jų </a:t>
            </a:r>
            <a:r>
              <a:rPr lang="lt-LT" sz="2400" kern="0" dirty="0" err="1" smtClean="0">
                <a:solidFill>
                  <a:prstClr val="black"/>
                </a:solidFill>
              </a:rPr>
              <a:t>blockchain</a:t>
            </a:r>
            <a:r>
              <a:rPr lang="lt-LT" sz="2400" kern="0" dirty="0" smtClean="0">
                <a:solidFill>
                  <a:prstClr val="black"/>
                </a:solidFill>
              </a:rPr>
              <a:t> </a:t>
            </a:r>
            <a:r>
              <a:rPr lang="lt-LT" sz="2400" kern="0" dirty="0">
                <a:solidFill>
                  <a:prstClr val="black"/>
                </a:solidFill>
              </a:rPr>
              <a:t>grandinėje</a:t>
            </a:r>
            <a:r>
              <a:rPr lang="lt-LT" sz="2400" kern="0" dirty="0" smtClean="0">
                <a:solidFill>
                  <a:prstClr val="black"/>
                </a:solidFill>
              </a:rPr>
              <a:t>.</a:t>
            </a:r>
          </a:p>
          <a:p>
            <a:pPr marL="285750" lvl="0" indent="-285750" defTabSz="457200">
              <a:buClr>
                <a:schemeClr val="accent2"/>
              </a:buClr>
              <a:buFont typeface="Arial" panose="020B0604020202020204" pitchFamily="34" charset="0"/>
              <a:buChar char="•"/>
              <a:defRPr/>
            </a:pPr>
            <a:endParaRPr lang="lt-LT" sz="2400" kern="0" dirty="0" smtClean="0">
              <a:solidFill>
                <a:prstClr val="black"/>
              </a:solidFill>
            </a:endParaRPr>
          </a:p>
          <a:p>
            <a:pPr marL="285750" lvl="0" indent="-285750" defTabSz="457200">
              <a:buClr>
                <a:schemeClr val="accent2"/>
              </a:buClr>
              <a:buFont typeface="Arial" panose="020B0604020202020204" pitchFamily="34" charset="0"/>
              <a:buChar char="•"/>
              <a:defRPr/>
            </a:pPr>
            <a:r>
              <a:rPr lang="lt-LT" sz="2400" kern="0" dirty="0" smtClean="0">
                <a:solidFill>
                  <a:prstClr val="black"/>
                </a:solidFill>
              </a:rPr>
              <a:t>Naudotojai </a:t>
            </a:r>
            <a:r>
              <a:rPr lang="lt-LT" sz="2400" kern="0" dirty="0">
                <a:solidFill>
                  <a:prstClr val="black"/>
                </a:solidFill>
              </a:rPr>
              <a:t>taip pat gali peržiūrėti naujausius aukštų planus, nuosavybės nuotraukas, 3D apžvalgas, skaitmeninius vaizdo įrašus ir </a:t>
            </a:r>
            <a:r>
              <a:rPr lang="lt-LT" sz="2400" kern="0" dirty="0" err="1">
                <a:solidFill>
                  <a:prstClr val="black"/>
                </a:solidFill>
              </a:rPr>
              <a:t>dronų</a:t>
            </a:r>
            <a:r>
              <a:rPr lang="lt-LT" sz="2400" kern="0" dirty="0">
                <a:solidFill>
                  <a:prstClr val="black"/>
                </a:solidFill>
              </a:rPr>
              <a:t> nuotraukas. Jie taip pat gauna saugią internetinę piniginę. Jie gali saugoti, gauti arba siųsti skaitmeninius </a:t>
            </a:r>
            <a:r>
              <a:rPr lang="lt-LT" sz="2400" kern="0" dirty="0" err="1">
                <a:solidFill>
                  <a:prstClr val="black"/>
                </a:solidFill>
              </a:rPr>
              <a:t>mokėjimus</a:t>
            </a:r>
            <a:r>
              <a:rPr lang="lt-LT" sz="2400" kern="0" dirty="0">
                <a:solidFill>
                  <a:prstClr val="black"/>
                </a:solidFill>
              </a:rPr>
              <a:t> kitiems platformos naudotojams, o visi mokėjimai įrašomi ir stebimi jų privačioje </a:t>
            </a:r>
            <a:r>
              <a:rPr lang="lt-LT" sz="2400" kern="0" dirty="0" err="1">
                <a:solidFill>
                  <a:prstClr val="black"/>
                </a:solidFill>
              </a:rPr>
              <a:t>blockchain</a:t>
            </a:r>
            <a:r>
              <a:rPr lang="lt-LT" sz="2400" kern="0" dirty="0" smtClean="0">
                <a:solidFill>
                  <a:prstClr val="black"/>
                </a:solidFill>
              </a:rPr>
              <a:t> </a:t>
            </a:r>
            <a:r>
              <a:rPr lang="lt-LT" sz="2400" kern="0" dirty="0">
                <a:solidFill>
                  <a:prstClr val="black"/>
                </a:solidFill>
              </a:rPr>
              <a:t>grandinėje.</a:t>
            </a:r>
            <a:r>
              <a:rPr kumimoji="0" lang="en-IE" sz="1463" b="0"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r>
              <a:rPr kumimoji="0" lang="en-IE" sz="1463" b="0"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r>
              <a:rPr kumimoji="0" lang="en-IE" sz="1463" b="0"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_tradnl" sz="1625"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p:txBody>
      </p:sp>
      <p:sp>
        <p:nvSpPr>
          <p:cNvPr id="12" name="Rectangle 11">
            <a:extLst>
              <a:ext uri="{FF2B5EF4-FFF2-40B4-BE49-F238E27FC236}">
                <a16:creationId xmlns:a16="http://schemas.microsoft.com/office/drawing/2014/main" id="{C83D1844-B7B8-DA71-FE01-B40DAA84BC18}"/>
              </a:ext>
            </a:extLst>
          </p:cNvPr>
          <p:cNvSpPr/>
          <p:nvPr/>
        </p:nvSpPr>
        <p:spPr>
          <a:xfrm>
            <a:off x="-1" y="6208441"/>
            <a:ext cx="3357797" cy="307777"/>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rPr>
              <a:t>Source: </a:t>
            </a:r>
            <a:r>
              <a:rPr kumimoji="0" lang="en-IE" sz="1400" b="0" i="0" u="sng" strike="noStrike" kern="0" cap="none" spc="0" normalizeH="0" baseline="0" noProof="0" dirty="0">
                <a:ln>
                  <a:noFill/>
                </a:ln>
                <a:solidFill>
                  <a:schemeClr val="accent2">
                    <a:lumMod val="75000"/>
                  </a:schemeClr>
                </a:solidFill>
                <a:effectLst/>
                <a:uLnTx/>
                <a:uFillTx/>
                <a:hlinkClick r:id="rId3">
                  <a:extLst>
                    <a:ext uri="{A12FA001-AC4F-418D-AE19-62706E023703}">
                      <ahyp:hlinkClr xmlns:ahyp="http://schemas.microsoft.com/office/drawing/2018/hyperlinkcolor" xmlns="" val="tx"/>
                    </a:ext>
                  </a:extLst>
                </a:hlinkClick>
              </a:rPr>
              <a:t>https://www.vts.com</a:t>
            </a:r>
            <a:endParaRPr kumimoji="0" lang="en-IE" sz="14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186484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Naudokite papildytą realybę dabar</a:t>
            </a:r>
            <a:endParaRPr lang="en-GB" dirty="0"/>
          </a:p>
        </p:txBody>
      </p:sp>
      <p:graphicFrame>
        <p:nvGraphicFramePr>
          <p:cNvPr id="6" name="Diagram 5">
            <a:extLst>
              <a:ext uri="{FF2B5EF4-FFF2-40B4-BE49-F238E27FC236}">
                <a16:creationId xmlns:a16="http://schemas.microsoft.com/office/drawing/2014/main" id="{97B64C02-EAB8-8884-D82F-5F603807D6A4}"/>
              </a:ext>
            </a:extLst>
          </p:cNvPr>
          <p:cNvGraphicFramePr/>
          <p:nvPr>
            <p:extLst>
              <p:ext uri="{D42A27DB-BD31-4B8C-83A1-F6EECF244321}">
                <p14:modId xmlns:p14="http://schemas.microsoft.com/office/powerpoint/2010/main" val="3646281939"/>
              </p:ext>
            </p:extLst>
          </p:nvPr>
        </p:nvGraphicFramePr>
        <p:xfrm>
          <a:off x="640075" y="1565257"/>
          <a:ext cx="10911849" cy="4147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956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9A43C6D-F989-4C5D-861E-C690513145E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E1D274E-7472-4404-8C97-FCC0E01DC42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F4F184D-E78E-4511-8C61-4CE42614968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EA81A2C-CD96-4E65-9463-A078A179EF0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BA517B32-0A94-44B0-ACC3-0C47903532B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CF3AB257-EC61-41F6-97B0-E7DBC48B7B5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0A396CB4-50A9-4D86-86E5-2BCCABFCBCC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Naudokite VR dabar</a:t>
            </a:r>
            <a:endParaRPr lang="en-GB" dirty="0"/>
          </a:p>
        </p:txBody>
      </p:sp>
      <p:graphicFrame>
        <p:nvGraphicFramePr>
          <p:cNvPr id="6" name="Diagram 5">
            <a:extLst>
              <a:ext uri="{FF2B5EF4-FFF2-40B4-BE49-F238E27FC236}">
                <a16:creationId xmlns:a16="http://schemas.microsoft.com/office/drawing/2014/main" id="{97B64C02-EAB8-8884-D82F-5F603807D6A4}"/>
              </a:ext>
            </a:extLst>
          </p:cNvPr>
          <p:cNvGraphicFramePr/>
          <p:nvPr>
            <p:extLst>
              <p:ext uri="{D42A27DB-BD31-4B8C-83A1-F6EECF244321}">
                <p14:modId xmlns:p14="http://schemas.microsoft.com/office/powerpoint/2010/main" val="2295209034"/>
              </p:ext>
            </p:extLst>
          </p:nvPr>
        </p:nvGraphicFramePr>
        <p:xfrm>
          <a:off x="824459" y="1828799"/>
          <a:ext cx="10569159" cy="388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554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9A43C6D-F989-4C5D-861E-C690513145E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E2FFBA3-7223-4E3F-8FC0-499709F9B5E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271505F-BE80-4F3B-8FF8-ED0807DC46B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n-GB" dirty="0"/>
              <a:t>“</a:t>
            </a:r>
            <a:r>
              <a:rPr lang="en-GB" dirty="0" err="1"/>
              <a:t>Nustatykite</a:t>
            </a:r>
            <a:r>
              <a:rPr lang="en-GB" dirty="0"/>
              <a:t> </a:t>
            </a:r>
            <a:r>
              <a:rPr lang="en-GB" dirty="0" err="1"/>
              <a:t>savo</a:t>
            </a:r>
            <a:r>
              <a:rPr lang="en-GB" dirty="0"/>
              <a:t> </a:t>
            </a:r>
            <a:r>
              <a:rPr lang="en-GB" dirty="0" err="1"/>
              <a:t>problemas</a:t>
            </a:r>
            <a:r>
              <a:rPr lang="en-GB" dirty="0"/>
              <a:t>, bet </a:t>
            </a:r>
            <a:r>
              <a:rPr lang="en-GB" dirty="0" err="1"/>
              <a:t>skirkite</a:t>
            </a:r>
            <a:r>
              <a:rPr lang="en-GB" dirty="0"/>
              <a:t> </a:t>
            </a:r>
            <a:r>
              <a:rPr lang="en-GB" dirty="0" err="1"/>
              <a:t>savo</a:t>
            </a:r>
            <a:r>
              <a:rPr lang="en-GB" dirty="0"/>
              <a:t> </a:t>
            </a:r>
            <a:r>
              <a:rPr lang="en-GB" dirty="0" err="1"/>
              <a:t>galią</a:t>
            </a:r>
            <a:r>
              <a:rPr lang="en-GB" dirty="0"/>
              <a:t> ir </a:t>
            </a:r>
            <a:r>
              <a:rPr lang="en-GB" dirty="0" err="1"/>
              <a:t>energiją</a:t>
            </a:r>
            <a:r>
              <a:rPr lang="en-GB" dirty="0"/>
              <a:t> </a:t>
            </a:r>
            <a:r>
              <a:rPr lang="en-GB" dirty="0" err="1"/>
              <a:t>sprendimams</a:t>
            </a:r>
            <a:r>
              <a:rPr lang="en-GB" dirty="0"/>
              <a:t>.”</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Tony Robbin</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Industrial worker welding">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3">
            <a:grayscl/>
            <a:extLst>
              <a:ext uri="{28A0092B-C50C-407E-A947-70E740481C1C}">
                <a14:useLocalDpi xmlns:a14="http://schemas.microsoft.com/office/drawing/2010/main" val="0"/>
              </a:ext>
            </a:extLst>
          </a:blip>
          <a:srcRect l="18675" r="18675"/>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402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4230820" cy="3995028"/>
          </a:xfrm>
        </p:spPr>
        <p:txBody>
          <a:bodyPr/>
          <a:lstStyle/>
          <a:p>
            <a:pPr marL="342900" indent="-342900">
              <a:buBlip>
                <a:blip r:embed="rId3"/>
              </a:buBlip>
            </a:pPr>
            <a:r>
              <a:rPr lang="lt-LT" dirty="0"/>
              <a:t>Sistemingas informacijos apie dominančius kintamuosius rinkimo procesas</a:t>
            </a:r>
            <a:r>
              <a:rPr lang="lt-LT" dirty="0" smtClean="0"/>
              <a:t>.</a:t>
            </a:r>
          </a:p>
          <a:p>
            <a:pPr marL="342900" indent="-342900">
              <a:buBlip>
                <a:blip r:embed="rId3"/>
              </a:buBlip>
            </a:pPr>
            <a:r>
              <a:rPr lang="lt-LT" dirty="0" smtClean="0"/>
              <a:t>Kokie </a:t>
            </a:r>
            <a:r>
              <a:rPr lang="lt-LT" dirty="0"/>
              <a:t>yra kiekvieno duomenų šaltinio </a:t>
            </a:r>
            <a:r>
              <a:rPr lang="lt-LT" dirty="0" err="1"/>
              <a:t>privalumai</a:t>
            </a:r>
            <a:r>
              <a:rPr lang="lt-LT" dirty="0"/>
              <a:t> ar trūkumai?</a:t>
            </a: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Duomenų rinkimas</a:t>
            </a:r>
            <a:endParaRPr lang="en-US" dirty="0"/>
          </a:p>
        </p:txBody>
      </p:sp>
      <p:grpSp>
        <p:nvGrpSpPr>
          <p:cNvPr id="3" name="Group 2">
            <a:extLst>
              <a:ext uri="{FF2B5EF4-FFF2-40B4-BE49-F238E27FC236}">
                <a16:creationId xmlns:a16="http://schemas.microsoft.com/office/drawing/2014/main" id="{2433868F-90C4-790D-E542-3E6E86B19A3A}"/>
              </a:ext>
            </a:extLst>
          </p:cNvPr>
          <p:cNvGrpSpPr/>
          <p:nvPr/>
        </p:nvGrpSpPr>
        <p:grpSpPr>
          <a:xfrm>
            <a:off x="5451585" y="838375"/>
            <a:ext cx="6450904" cy="5057247"/>
            <a:chOff x="3141111" y="868468"/>
            <a:chExt cx="6450904" cy="5057247"/>
          </a:xfrm>
        </p:grpSpPr>
        <p:sp>
          <p:nvSpPr>
            <p:cNvPr id="14" name="TextBox 13">
              <a:extLst>
                <a:ext uri="{FF2B5EF4-FFF2-40B4-BE49-F238E27FC236}">
                  <a16:creationId xmlns:a16="http://schemas.microsoft.com/office/drawing/2014/main" id="{F63AAC14-2C94-FF88-A8F2-7C54B2AEDBC2}"/>
                </a:ext>
              </a:extLst>
            </p:cNvPr>
            <p:cNvSpPr txBox="1"/>
            <p:nvPr/>
          </p:nvSpPr>
          <p:spPr>
            <a:xfrm>
              <a:off x="4437167" y="868468"/>
              <a:ext cx="3538490" cy="54245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t-LT" sz="2925" b="1" i="0" u="none" strike="noStrike" kern="0" cap="none" spc="0" normalizeH="0" baseline="0" noProof="0" dirty="0" smtClean="0">
                  <a:ln>
                    <a:noFill/>
                  </a:ln>
                  <a:solidFill>
                    <a:srgbClr val="70AD47">
                      <a:lumMod val="75000"/>
                    </a:srgbClr>
                  </a:solidFill>
                  <a:effectLst/>
                  <a:uLnTx/>
                  <a:uFillTx/>
                </a:rPr>
                <a:t>Duomenų tipas</a:t>
              </a:r>
              <a:endParaRPr kumimoji="0" lang="es-ES_tradnl" sz="2925" b="1" i="0" u="none" strike="noStrike" kern="0" cap="none" spc="0" normalizeH="0" baseline="0" noProof="0" dirty="0">
                <a:ln>
                  <a:noFill/>
                </a:ln>
                <a:solidFill>
                  <a:srgbClr val="70AD47">
                    <a:lumMod val="75000"/>
                  </a:srgbClr>
                </a:solidFill>
                <a:effectLst/>
                <a:uLnTx/>
                <a:uFillTx/>
              </a:endParaRPr>
            </a:p>
          </p:txBody>
        </p:sp>
        <p:sp>
          <p:nvSpPr>
            <p:cNvPr id="24" name="TextBox 23">
              <a:extLst>
                <a:ext uri="{FF2B5EF4-FFF2-40B4-BE49-F238E27FC236}">
                  <a16:creationId xmlns:a16="http://schemas.microsoft.com/office/drawing/2014/main" id="{7F48B9A1-BEFA-BEAE-15FB-8EE5973E8F6E}"/>
                </a:ext>
              </a:extLst>
            </p:cNvPr>
            <p:cNvSpPr txBox="1"/>
            <p:nvPr/>
          </p:nvSpPr>
          <p:spPr>
            <a:xfrm>
              <a:off x="3141111" y="1983325"/>
              <a:ext cx="2911152" cy="442429"/>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t-LT" sz="2275" b="0" i="0" u="none" strike="noStrike" kern="0" cap="none" spc="0" normalizeH="0" baseline="0" noProof="0" dirty="0" smtClean="0">
                  <a:ln>
                    <a:noFill/>
                  </a:ln>
                  <a:solidFill>
                    <a:srgbClr val="000000"/>
                  </a:solidFill>
                  <a:effectLst/>
                  <a:uLnTx/>
                  <a:uFillTx/>
                  <a:latin typeface="Calibri" panose="020F0502020204030204"/>
                  <a:ea typeface="+mn-ea"/>
                  <a:cs typeface="+mn-cs"/>
                </a:rPr>
                <a:t>Kiekybinis</a:t>
              </a:r>
              <a:endParaRPr kumimoji="0" lang="es-ES_tradnl" sz="2275"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74E4E3C-59B7-0A17-C029-BA7E0F57FEB8}"/>
                </a:ext>
              </a:extLst>
            </p:cNvPr>
            <p:cNvSpPr txBox="1"/>
            <p:nvPr/>
          </p:nvSpPr>
          <p:spPr>
            <a:xfrm>
              <a:off x="6807104" y="1983325"/>
              <a:ext cx="2587277" cy="442429"/>
            </a:xfrm>
            <a:prstGeom prst="rect">
              <a:avLst/>
            </a:prstGeom>
            <a:solidFill>
              <a:srgbClr val="70AD47"/>
            </a:solidFill>
            <a:ln w="19050" cap="flat" cmpd="sng" algn="ctr">
              <a:solidFill>
                <a:sysClr val="window" lastClr="FFFFFF"/>
              </a:solid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t-LT" sz="2275" b="0" i="0" u="none" strike="noStrike" kern="0" cap="none" spc="0" normalizeH="0" baseline="0" noProof="0" dirty="0" smtClean="0">
                  <a:ln>
                    <a:noFill/>
                  </a:ln>
                  <a:solidFill>
                    <a:prstClr val="black"/>
                  </a:solidFill>
                  <a:effectLst/>
                  <a:uLnTx/>
                  <a:uFillTx/>
                  <a:latin typeface="Calibri" panose="020F0502020204030204"/>
                  <a:ea typeface="+mn-ea"/>
                  <a:cs typeface="+mn-cs"/>
                </a:rPr>
                <a:t>Kokybinis</a:t>
              </a:r>
              <a:endParaRPr kumimoji="0" lang="es-ES_tradnl" sz="2275"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A78419CD-36A5-DB08-B0FD-659AA6A98CF0}"/>
                </a:ext>
              </a:extLst>
            </p:cNvPr>
            <p:cNvSpPr txBox="1"/>
            <p:nvPr/>
          </p:nvSpPr>
          <p:spPr>
            <a:xfrm>
              <a:off x="6807104" y="2582492"/>
              <a:ext cx="2784911" cy="3343223"/>
            </a:xfrm>
            <a:prstGeom prst="rect">
              <a:avLst/>
            </a:prstGeom>
            <a:solidFill>
              <a:sysClr val="window" lastClr="FFFFFF"/>
            </a:solidFill>
          </p:spPr>
          <p:txBody>
            <a:bodyPr wrap="square" rtlCol="0">
              <a:spAutoFit/>
            </a:bodyPr>
            <a:lstStyle/>
            <a:p>
              <a:pPr marL="278606" lvl="0" indent="-278606" defTabSz="457200">
                <a:buFont typeface="Arial" charset="0"/>
                <a:buChar char="•"/>
                <a:defRPr/>
              </a:pPr>
              <a:r>
                <a:rPr lang="lt-LT" sz="1625" kern="0" dirty="0">
                  <a:solidFill>
                    <a:prstClr val="black"/>
                  </a:solidFill>
                </a:rPr>
                <a:t>Nestatistinė, paprastai nestruktūrizuota arba pusiau struktūrizuota</a:t>
              </a:r>
              <a:r>
                <a:rPr lang="lt-LT" sz="1625" kern="0" dirty="0" smtClean="0">
                  <a:solidFill>
                    <a:prstClr val="black"/>
                  </a:solidFill>
                </a:rPr>
                <a:t>.</a:t>
              </a:r>
            </a:p>
            <a:p>
              <a:pPr marL="278606" lvl="0" indent="-278606" defTabSz="457200">
                <a:buFont typeface="Arial" charset="0"/>
                <a:buChar char="•"/>
                <a:defRPr/>
              </a:pPr>
              <a:r>
                <a:rPr lang="lt-LT" sz="1625" kern="0" dirty="0" smtClean="0">
                  <a:solidFill>
                    <a:prstClr val="black"/>
                  </a:solidFill>
                </a:rPr>
                <a:t>Aprašomasis </a:t>
              </a:r>
              <a:r>
                <a:rPr lang="lt-LT" sz="1625" kern="0" dirty="0">
                  <a:solidFill>
                    <a:prstClr val="black"/>
                  </a:solidFill>
                </a:rPr>
                <a:t>ir konceptualus; apima ypatybes, atributus, etiketes ir kitus identifikatorius</a:t>
              </a:r>
              <a:r>
                <a:rPr lang="lt-LT" sz="1625" kern="0" dirty="0" smtClean="0">
                  <a:solidFill>
                    <a:prstClr val="black"/>
                  </a:solidFill>
                </a:rPr>
                <a:t>.</a:t>
              </a:r>
            </a:p>
            <a:p>
              <a:pPr marL="278606" lvl="0" indent="-278606" defTabSz="457200">
                <a:buFont typeface="Arial" charset="0"/>
                <a:buChar char="•"/>
                <a:defRPr/>
              </a:pPr>
              <a:r>
                <a:rPr lang="lt-LT" sz="1625" kern="0" dirty="0" smtClean="0">
                  <a:solidFill>
                    <a:prstClr val="black"/>
                  </a:solidFill>
                </a:rPr>
                <a:t>Tinka </a:t>
              </a:r>
              <a:r>
                <a:rPr lang="lt-LT" sz="1625" kern="0" dirty="0">
                  <a:solidFill>
                    <a:prstClr val="black"/>
                  </a:solidFill>
                </a:rPr>
                <a:t>atsakyti: „Kodėl? klausimai ir yra naudojamas teorijoms, interpretacijoms, hipotezėms kurti ir kt.</a:t>
              </a:r>
              <a:endParaRPr kumimoji="0" lang="en-US" sz="1950" b="0" i="0" u="none" strike="noStrike" kern="0" cap="none" spc="0" normalizeH="0" baseline="0" noProof="0" dirty="0">
                <a:ln>
                  <a:noFill/>
                </a:ln>
                <a:solidFill>
                  <a:prstClr val="black"/>
                </a:solidFill>
                <a:effectLst/>
                <a:uLnTx/>
                <a:uFillTx/>
              </a:endParaRPr>
            </a:p>
          </p:txBody>
        </p:sp>
        <p:sp>
          <p:nvSpPr>
            <p:cNvPr id="27" name="Rectangle 26">
              <a:extLst>
                <a:ext uri="{FF2B5EF4-FFF2-40B4-BE49-F238E27FC236}">
                  <a16:creationId xmlns:a16="http://schemas.microsoft.com/office/drawing/2014/main" id="{2CDED94F-0F7C-1E90-750B-368591B09B6C}"/>
                </a:ext>
              </a:extLst>
            </p:cNvPr>
            <p:cNvSpPr/>
            <p:nvPr/>
          </p:nvSpPr>
          <p:spPr>
            <a:xfrm>
              <a:off x="3141112" y="2582492"/>
              <a:ext cx="2911152" cy="2342949"/>
            </a:xfrm>
            <a:prstGeom prst="rect">
              <a:avLst/>
            </a:prstGeom>
            <a:solidFill>
              <a:sysClr val="window" lastClr="FFFFFF"/>
            </a:solidFill>
          </p:spPr>
          <p:txBody>
            <a:bodyPr wrap="square">
              <a:spAutoFit/>
            </a:bodyPr>
            <a:lstStyle/>
            <a:p>
              <a:pPr marL="278606" lvl="0" indent="-278606" defTabSz="457200">
                <a:buFont typeface="Arial" charset="0"/>
                <a:buChar char="•"/>
                <a:defRPr/>
              </a:pPr>
              <a:r>
                <a:rPr lang="lt-LT" sz="1625" kern="0" dirty="0">
                  <a:solidFill>
                    <a:prstClr val="black"/>
                  </a:solidFill>
                </a:rPr>
                <a:t>Statistinis ir paprastai struktūrizuotas</a:t>
              </a:r>
              <a:r>
                <a:rPr lang="lt-LT" sz="1625" kern="0" dirty="0" smtClean="0">
                  <a:solidFill>
                    <a:prstClr val="black"/>
                  </a:solidFill>
                </a:rPr>
                <a:t>.</a:t>
              </a:r>
            </a:p>
            <a:p>
              <a:pPr marL="278606" lvl="0" indent="-278606" defTabSz="457200">
                <a:buFont typeface="Arial" charset="0"/>
                <a:buChar char="•"/>
                <a:defRPr/>
              </a:pPr>
              <a:r>
                <a:rPr lang="lt-LT" sz="1625" kern="0" dirty="0" smtClean="0">
                  <a:solidFill>
                    <a:prstClr val="black"/>
                  </a:solidFill>
                </a:rPr>
                <a:t>Apima </a:t>
              </a:r>
              <a:r>
                <a:rPr lang="lt-LT" sz="1625" kern="0" dirty="0">
                  <a:solidFill>
                    <a:prstClr val="black"/>
                  </a:solidFill>
                </a:rPr>
                <a:t>skaičius ir vertes, kurias galima suskaičiuoti ir išmatuoti</a:t>
              </a:r>
              <a:r>
                <a:rPr lang="lt-LT" sz="1625" kern="0" dirty="0" smtClean="0">
                  <a:solidFill>
                    <a:prstClr val="black"/>
                  </a:solidFill>
                </a:rPr>
                <a:t>.</a:t>
              </a:r>
            </a:p>
            <a:p>
              <a:pPr marL="278606" lvl="0" indent="-278606" defTabSz="457200">
                <a:buFont typeface="Arial" charset="0"/>
                <a:buChar char="•"/>
                <a:defRPr/>
              </a:pPr>
              <a:r>
                <a:rPr lang="lt-LT" sz="1625" kern="0" dirty="0" smtClean="0">
                  <a:solidFill>
                    <a:prstClr val="black"/>
                  </a:solidFill>
                </a:rPr>
                <a:t>Tinka </a:t>
              </a:r>
              <a:r>
                <a:rPr lang="lt-LT" sz="1625" kern="0" dirty="0">
                  <a:solidFill>
                    <a:prstClr val="black"/>
                  </a:solidFill>
                </a:rPr>
                <a:t>atsakyti į klausimus, pvz., „kiek“ arba „kiek“, ir suteikia galutinės informacijos.</a:t>
              </a:r>
              <a:endParaRPr kumimoji="0" lang="en-US" sz="1625" b="0" i="0" u="none" strike="noStrike" kern="0" cap="none" spc="0" normalizeH="0" baseline="0" noProof="0" dirty="0">
                <a:ln>
                  <a:noFill/>
                </a:ln>
                <a:solidFill>
                  <a:prstClr val="black"/>
                </a:solidFill>
                <a:effectLst/>
                <a:uLnTx/>
                <a:uFillTx/>
              </a:endParaRPr>
            </a:p>
          </p:txBody>
        </p:sp>
        <p:sp>
          <p:nvSpPr>
            <p:cNvPr id="28" name="Bent-Up Arrow 24">
              <a:extLst>
                <a:ext uri="{FF2B5EF4-FFF2-40B4-BE49-F238E27FC236}">
                  <a16:creationId xmlns:a16="http://schemas.microsoft.com/office/drawing/2014/main" id="{7F8F9F9B-2B21-EE41-018D-B861D9D1B147}"/>
                </a:ext>
              </a:extLst>
            </p:cNvPr>
            <p:cNvSpPr/>
            <p:nvPr/>
          </p:nvSpPr>
          <p:spPr>
            <a:xfrm rot="10800000">
              <a:off x="4282703" y="1478088"/>
              <a:ext cx="1923710" cy="450123"/>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Bent-Up Arrow 25">
              <a:extLst>
                <a:ext uri="{FF2B5EF4-FFF2-40B4-BE49-F238E27FC236}">
                  <a16:creationId xmlns:a16="http://schemas.microsoft.com/office/drawing/2014/main" id="{CB221BD4-4A58-1A9D-60E2-E1CB6F6FE217}"/>
                </a:ext>
              </a:extLst>
            </p:cNvPr>
            <p:cNvSpPr/>
            <p:nvPr/>
          </p:nvSpPr>
          <p:spPr>
            <a:xfrm rot="10800000" flipH="1">
              <a:off x="6338289" y="1478087"/>
              <a:ext cx="1762454" cy="450123"/>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3719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dirty="0" smtClean="0">
                <a:solidFill>
                  <a:schemeClr val="accent2"/>
                </a:solidFill>
              </a:rPr>
              <a:t>Pasvarstykite</a:t>
            </a:r>
          </a:p>
          <a:p>
            <a:pPr marL="342900" indent="-342900">
              <a:buClr>
                <a:schemeClr val="accent2"/>
              </a:buClr>
              <a:buBlip>
                <a:blip r:embed="rId3"/>
              </a:buBlip>
            </a:pPr>
            <a:endParaRPr lang="en-GB" b="1" dirty="0">
              <a:solidFill>
                <a:schemeClr val="accent2"/>
              </a:solidFill>
            </a:endParaRPr>
          </a:p>
          <a:p>
            <a:pPr marL="342900" indent="-342900">
              <a:buClr>
                <a:schemeClr val="accent2"/>
              </a:buClr>
              <a:buFont typeface="Arial" panose="020B0604020202020204" pitchFamily="34" charset="0"/>
              <a:buChar char="•"/>
            </a:pPr>
            <a:r>
              <a:rPr lang="lt-LT" dirty="0"/>
              <a:t>Prieš pradedant taikyti visiškai naują technologiją, pvz., Virtualią realybę, reikia apsvarstyti keletą pagrindinių klausimų:</a:t>
            </a:r>
            <a:endParaRPr lang="en-GB" dirty="0"/>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spTree>
    <p:extLst>
      <p:ext uri="{BB962C8B-B14F-4D97-AF65-F5344CB8AC3E}">
        <p14:creationId xmlns:p14="http://schemas.microsoft.com/office/powerpoint/2010/main" val="19806572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dirty="0">
                <a:solidFill>
                  <a:schemeClr val="accent2"/>
                </a:solidFill>
              </a:rPr>
              <a:t>Pasvarstykite (tęsinys)</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lt-LT" b="1" dirty="0" smtClean="0"/>
              <a:t>Diskusija</a:t>
            </a:r>
            <a:r>
              <a:rPr lang="en-GB" b="1" dirty="0" smtClean="0"/>
              <a:t>: </a:t>
            </a:r>
            <a:endParaRPr lang="en-GB" b="1" dirty="0"/>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graphicFrame>
        <p:nvGraphicFramePr>
          <p:cNvPr id="2" name="Diagram 1">
            <a:extLst>
              <a:ext uri="{FF2B5EF4-FFF2-40B4-BE49-F238E27FC236}">
                <a16:creationId xmlns:a16="http://schemas.microsoft.com/office/drawing/2014/main" id="{BDF12317-DB8E-A269-29A0-2F3A3BD2BBB2}"/>
              </a:ext>
            </a:extLst>
          </p:cNvPr>
          <p:cNvGraphicFramePr/>
          <p:nvPr>
            <p:extLst>
              <p:ext uri="{D42A27DB-BD31-4B8C-83A1-F6EECF244321}">
                <p14:modId xmlns:p14="http://schemas.microsoft.com/office/powerpoint/2010/main" val="2978571572"/>
              </p:ext>
            </p:extLst>
          </p:nvPr>
        </p:nvGraphicFramePr>
        <p:xfrm>
          <a:off x="-385769" y="3465513"/>
          <a:ext cx="11393617" cy="1556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93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C191D585-F948-4F26-A7F5-EF1041DD9F3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6B45D7C2-D064-461B-84CE-26CA5D7E129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C987D7B3-37BF-49AB-8829-06F6CB99D61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2" grpId="0">
        <p:bldSub>
          <a:bldDgm bld="one"/>
        </p:bldSub>
      </p:bldGraphic>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dirty="0" smtClean="0">
                <a:solidFill>
                  <a:schemeClr val="accent2"/>
                </a:solidFill>
              </a:rPr>
              <a:t>Pasvarstykite (tęsinys)</a:t>
            </a:r>
          </a:p>
          <a:p>
            <a:pPr marL="342900" indent="-342900">
              <a:buClr>
                <a:schemeClr val="accent2"/>
              </a:buClr>
              <a:buBlip>
                <a:blip r:embed="rId3"/>
              </a:buBlip>
            </a:pPr>
            <a:endParaRPr lang="en-GB" b="1" dirty="0">
              <a:solidFill>
                <a:schemeClr val="accent2"/>
              </a:solidFill>
            </a:endParaRPr>
          </a:p>
          <a:p>
            <a:pPr marL="342900" indent="-342900">
              <a:buClr>
                <a:schemeClr val="accent2"/>
              </a:buClr>
              <a:buFont typeface="Arial" panose="020B0604020202020204" pitchFamily="34" charset="0"/>
              <a:buChar char="•"/>
            </a:pPr>
            <a:r>
              <a:rPr lang="lt-LT" b="1" dirty="0" smtClean="0"/>
              <a:t>Diskusija</a:t>
            </a:r>
            <a:r>
              <a:rPr lang="en-GB" b="1" dirty="0" smtClean="0"/>
              <a:t> (</a:t>
            </a:r>
            <a:r>
              <a:rPr lang="lt-LT" b="1" dirty="0" smtClean="0"/>
              <a:t>tęsinys</a:t>
            </a:r>
            <a:r>
              <a:rPr lang="en-GB" b="1" dirty="0" smtClean="0"/>
              <a:t>): </a:t>
            </a:r>
            <a:endParaRPr lang="en-GB" b="1" dirty="0"/>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graphicFrame>
        <p:nvGraphicFramePr>
          <p:cNvPr id="2" name="Diagram 1">
            <a:extLst>
              <a:ext uri="{FF2B5EF4-FFF2-40B4-BE49-F238E27FC236}">
                <a16:creationId xmlns:a16="http://schemas.microsoft.com/office/drawing/2014/main" id="{BDF12317-DB8E-A269-29A0-2F3A3BD2BBB2}"/>
              </a:ext>
            </a:extLst>
          </p:cNvPr>
          <p:cNvGraphicFramePr/>
          <p:nvPr>
            <p:extLst>
              <p:ext uri="{D42A27DB-BD31-4B8C-83A1-F6EECF244321}">
                <p14:modId xmlns:p14="http://schemas.microsoft.com/office/powerpoint/2010/main" val="3742007782"/>
              </p:ext>
            </p:extLst>
          </p:nvPr>
        </p:nvGraphicFramePr>
        <p:xfrm>
          <a:off x="365099" y="3429000"/>
          <a:ext cx="10595237" cy="1712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50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2DC94318-DD2B-4993-8CD1-90ADFDF42CF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0727BFD0-C6BF-4182-9525-47651B4129C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90828DDD-7E0D-4499-B411-012A56AC74C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dirty="0" smtClean="0">
                <a:solidFill>
                  <a:schemeClr val="accent2"/>
                </a:solidFill>
              </a:rPr>
              <a:t>Pasvarstykite (tęsinys)</a:t>
            </a:r>
          </a:p>
          <a:p>
            <a:pPr marL="342900" indent="-342900">
              <a:buClr>
                <a:schemeClr val="accent2"/>
              </a:buClr>
              <a:buBlip>
                <a:blip r:embed="rId3"/>
              </a:buBlip>
            </a:pPr>
            <a:r>
              <a:rPr lang="lt-LT" dirty="0" smtClean="0"/>
              <a:t>Būtina </a:t>
            </a:r>
            <a:r>
              <a:rPr lang="lt-LT" dirty="0"/>
              <a:t>apsvarstyti šiuos ir kitus klausimus bei visapusiškai suprasti, kaip virtualioji realybė galėtų būti panaudota ugdymo įstaigoje.</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spTree>
    <p:extLst>
      <p:ext uri="{BB962C8B-B14F-4D97-AF65-F5344CB8AC3E}">
        <p14:creationId xmlns:p14="http://schemas.microsoft.com/office/powerpoint/2010/main" val="79675764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5092753" cy="3995028"/>
          </a:xfrm>
        </p:spPr>
        <p:txBody>
          <a:bodyPr/>
          <a:lstStyle/>
          <a:p>
            <a:pPr marL="342900" indent="-342900">
              <a:buClr>
                <a:schemeClr val="accent2"/>
              </a:buClr>
              <a:buBlip>
                <a:blip r:embed="rId4"/>
              </a:buBlip>
            </a:pPr>
            <a:r>
              <a:rPr lang="lt-LT" b="1" dirty="0" smtClean="0">
                <a:solidFill>
                  <a:schemeClr val="accent2"/>
                </a:solidFill>
              </a:rPr>
              <a:t>Pažiūrėkite </a:t>
            </a:r>
            <a:r>
              <a:rPr lang="en-GB" b="1" dirty="0" smtClean="0">
                <a:solidFill>
                  <a:schemeClr val="accent2"/>
                </a:solidFill>
              </a:rPr>
              <a:t>video</a:t>
            </a:r>
            <a:endParaRPr lang="en-GB" b="1" dirty="0">
              <a:solidFill>
                <a:schemeClr val="accent2"/>
              </a:solidFill>
            </a:endParaRPr>
          </a:p>
          <a:p>
            <a:pPr marL="342900" indent="-342900">
              <a:buClr>
                <a:schemeClr val="accent2"/>
              </a:buClr>
              <a:buBlip>
                <a:blip r:embed="rId4"/>
              </a:buBlip>
            </a:pPr>
            <a:endParaRPr lang="en-GB" b="1" dirty="0">
              <a:solidFill>
                <a:schemeClr val="accent2"/>
              </a:solidFill>
            </a:endParaRPr>
          </a:p>
          <a:p>
            <a:pPr marL="342900" indent="-342900">
              <a:buClr>
                <a:schemeClr val="accent2"/>
              </a:buClr>
              <a:buBlip>
                <a:blip r:embed="rId4"/>
              </a:buBlip>
            </a:pPr>
            <a:r>
              <a:rPr lang="lt-LT" b="1" dirty="0" err="1" smtClean="0">
                <a:solidFill>
                  <a:schemeClr val="accent2"/>
                </a:solidFill>
              </a:rPr>
              <a:t>Pdiskutuokite</a:t>
            </a:r>
            <a:r>
              <a:rPr lang="en-GB" b="1" dirty="0" smtClean="0">
                <a:solidFill>
                  <a:schemeClr val="accent2"/>
                </a:solidFill>
              </a:rPr>
              <a:t>: </a:t>
            </a:r>
            <a:endParaRPr lang="en-GB" b="1" dirty="0">
              <a:solidFill>
                <a:schemeClr val="accent2"/>
              </a:solidFill>
            </a:endParaRPr>
          </a:p>
          <a:p>
            <a:pPr marL="0" indent="0">
              <a:buClr>
                <a:schemeClr val="accent2"/>
              </a:buClr>
            </a:pPr>
            <a:endParaRPr lang="en-GB" b="1" dirty="0">
              <a:solidFill>
                <a:schemeClr val="accent2"/>
              </a:solidFill>
            </a:endParaRPr>
          </a:p>
          <a:p>
            <a:pPr marL="342900" indent="-342900">
              <a:buClr>
                <a:schemeClr val="accent2"/>
              </a:buClr>
              <a:buFont typeface="Arial" panose="020B0604020202020204" pitchFamily="34" charset="0"/>
              <a:buChar char="•"/>
            </a:pPr>
            <a:r>
              <a:rPr lang="lt-LT" dirty="0"/>
              <a:t>Kaip jūsų įmonė galėtų panaudoti „</a:t>
            </a:r>
            <a:r>
              <a:rPr lang="lt-LT" dirty="0" err="1"/>
              <a:t>blockchain</a:t>
            </a:r>
            <a:r>
              <a:rPr lang="lt-LT" dirty="0"/>
              <a:t>“ technologiją</a:t>
            </a:r>
            <a:r>
              <a:rPr lang="lt-LT" dirty="0" smtClean="0"/>
              <a:t>?</a:t>
            </a:r>
          </a:p>
          <a:p>
            <a:pPr marL="342900" indent="-342900">
              <a:buClr>
                <a:schemeClr val="accent2"/>
              </a:buClr>
              <a:buFont typeface="Arial" panose="020B0604020202020204" pitchFamily="34" charset="0"/>
              <a:buChar char="•"/>
            </a:pPr>
            <a:r>
              <a:rPr lang="lt-LT" dirty="0" smtClean="0"/>
              <a:t>Kokius </a:t>
            </a:r>
            <a:r>
              <a:rPr lang="lt-LT" dirty="0"/>
              <a:t>duomenis jūsų blokų grandinė turėtų įrašyti?</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Blockchain</a:t>
            </a:r>
          </a:p>
        </p:txBody>
      </p:sp>
      <p:pic>
        <p:nvPicPr>
          <p:cNvPr id="6" name="Online Media 1" title="Blockchain Explained">
            <a:hlinkClick r:id="" action="ppaction://media"/>
            <a:extLst>
              <a:ext uri="{FF2B5EF4-FFF2-40B4-BE49-F238E27FC236}">
                <a16:creationId xmlns:a16="http://schemas.microsoft.com/office/drawing/2014/main" id="{33C6FBEE-4C46-488D-898C-F95051DA067E}"/>
              </a:ext>
            </a:extLst>
          </p:cNvPr>
          <p:cNvPicPr>
            <a:picLocks noRot="1" noChangeAspect="1"/>
          </p:cNvPicPr>
          <p:nvPr>
            <a:videoFile r:link="rId1"/>
          </p:nvPr>
        </p:nvPicPr>
        <p:blipFill>
          <a:blip r:embed="rId5"/>
          <a:stretch>
            <a:fillRect/>
          </a:stretch>
        </p:blipFill>
        <p:spPr>
          <a:xfrm>
            <a:off x="6300868" y="1900594"/>
            <a:ext cx="4953000" cy="2786063"/>
          </a:xfrm>
          <a:prstGeom prst="rect">
            <a:avLst/>
          </a:prstGeom>
        </p:spPr>
      </p:pic>
      <p:sp>
        <p:nvSpPr>
          <p:cNvPr id="7" name="Rectangle 6">
            <a:extLst>
              <a:ext uri="{FF2B5EF4-FFF2-40B4-BE49-F238E27FC236}">
                <a16:creationId xmlns:a16="http://schemas.microsoft.com/office/drawing/2014/main" id="{42D86AFB-BC04-4072-B556-1A526EAEBF7B}"/>
              </a:ext>
            </a:extLst>
          </p:cNvPr>
          <p:cNvSpPr/>
          <p:nvPr/>
        </p:nvSpPr>
        <p:spPr>
          <a:xfrm>
            <a:off x="6230993" y="4686657"/>
            <a:ext cx="5092750" cy="738664"/>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lt-LT" sz="1400" b="0" i="0" u="none" strike="noStrike" kern="0" cap="none" spc="0" normalizeH="0" baseline="0" noProof="0" dirty="0" smtClean="0">
                <a:ln>
                  <a:noFill/>
                </a:ln>
                <a:solidFill>
                  <a:prstClr val="black"/>
                </a:solidFill>
                <a:effectLst/>
                <a:uLnTx/>
                <a:uFillTx/>
              </a:rPr>
              <a:t>Šaltinis</a:t>
            </a:r>
            <a:r>
              <a:rPr kumimoji="0" lang="en-IE" sz="1400" b="0" i="0" u="none" strike="noStrike" kern="0" cap="none" spc="0" normalizeH="0" baseline="0" noProof="0" dirty="0" smtClean="0">
                <a:ln>
                  <a:noFill/>
                </a:ln>
                <a:solidFill>
                  <a:prstClr val="black"/>
                </a:solidFill>
                <a:effectLst/>
                <a:uLnTx/>
                <a:uFillTx/>
              </a:rPr>
              <a:t>: </a:t>
            </a:r>
            <a:r>
              <a:rPr kumimoji="0" lang="en-IE" sz="1400" b="0" i="0" u="none" strike="noStrike" kern="0" cap="none" spc="0" normalizeH="0" baseline="0" noProof="0" dirty="0">
                <a:ln>
                  <a:noFill/>
                </a:ln>
                <a:solidFill>
                  <a:schemeClr val="accent1">
                    <a:lumMod val="75000"/>
                  </a:schemeClr>
                </a:solidFill>
                <a:effectLst/>
                <a:uLnTx/>
                <a:uFillTx/>
                <a:hlinkClick r:id="rId6">
                  <a:extLst>
                    <a:ext uri="{A12FA001-AC4F-418D-AE19-62706E023703}">
                      <ahyp:hlinkClr xmlns:ahyp="http://schemas.microsoft.com/office/drawing/2018/hyperlinkcolor" xmlns="" val="tx"/>
                    </a:ext>
                  </a:extLst>
                </a:hlinkClick>
              </a:rPr>
              <a:t>https://www.youtube.com/watch?v=QphJEO9ZX6s&amp;feature=emb_logo</a:t>
            </a:r>
            <a:endParaRPr kumimoji="0" lang="en-IE" sz="1400" b="0" i="0" u="none" strike="noStrike" kern="0" cap="none" spc="0" normalizeH="0" baseline="0" noProof="0" dirty="0">
              <a:ln>
                <a:noFill/>
              </a:ln>
              <a:solidFill>
                <a:schemeClr val="accent1">
                  <a:lumMod val="75000"/>
                </a:schemeClr>
              </a:solidFill>
              <a:effectLst/>
              <a:uLnTx/>
              <a:uFillTx/>
            </a:endParaRPr>
          </a:p>
        </p:txBody>
      </p:sp>
    </p:spTree>
    <p:extLst>
      <p:ext uri="{BB962C8B-B14F-4D97-AF65-F5344CB8AC3E}">
        <p14:creationId xmlns:p14="http://schemas.microsoft.com/office/powerpoint/2010/main" val="270642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6"/>
                </p:tgtEl>
              </p:cMediaNode>
            </p:video>
          </p:childTnLst>
        </p:cTn>
      </p:par>
    </p:tnLst>
    <p:bldLst>
      <p:bldP spid="5" grpId="0" uiExpand="1" build="p"/>
      <p:bldP spid="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727788" y="1565257"/>
            <a:ext cx="10665829" cy="4330365"/>
          </a:xfrm>
        </p:spPr>
        <p:txBody>
          <a:bodyPr/>
          <a:lstStyle/>
          <a:p>
            <a:r>
              <a:rPr lang="lt-LT" dirty="0"/>
              <a:t>ATVEJIS: LAIŠKŲ SU ŽENKINGU PROGRAMINĖS ĮRANGOS KODU SIUNTIMAS Į EL. PAŠTAS </a:t>
            </a:r>
            <a:r>
              <a:rPr lang="lt-LT" dirty="0" smtClean="0"/>
              <a:t>ĮMONĖMS</a:t>
            </a:r>
          </a:p>
          <a:p>
            <a:r>
              <a:rPr lang="lt-LT" i="1" dirty="0" smtClean="0"/>
              <a:t>Aprašykite, kaip neleisti organizacijai gauti žalingų el. laiškų naudojant iššūkiu pagrįstą mokymosi sistemą:</a:t>
            </a:r>
          </a:p>
          <a:p>
            <a:r>
              <a:rPr lang="lt-LT" b="1" dirty="0" smtClean="0"/>
              <a:t>Įsitraukite </a:t>
            </a:r>
            <a:r>
              <a:rPr lang="lt-LT" dirty="0" smtClean="0"/>
              <a:t>– sužinokite, ar taip yra jūsų organizacijoje, įtraukite kolegas, užduokite klausimus, pasisemkite didelių idėjų ir raginkite veikti.</a:t>
            </a:r>
          </a:p>
          <a:p>
            <a:r>
              <a:rPr lang="lt-LT" b="1" dirty="0" smtClean="0"/>
              <a:t>Ištirkite</a:t>
            </a:r>
            <a:r>
              <a:rPr lang="lt-LT" dirty="0" smtClean="0"/>
              <a:t> – kaip šie el. laiškai pasiekia jūsų organizaciją, kiti orientaciniai klausimai, orientacinė veikla, gautos informacijos analizė, išmoktos pamokos</a:t>
            </a:r>
          </a:p>
          <a:p>
            <a:r>
              <a:rPr lang="lt-LT" b="1" dirty="0" smtClean="0"/>
              <a:t>Veikite</a:t>
            </a:r>
            <a:r>
              <a:rPr lang="lt-LT" dirty="0" smtClean="0"/>
              <a:t> – sprendimo konceptualizavimas ir aprašymas, įgyvendinimas ir įvertinimas, tolesni žingsniai ateičiai</a:t>
            </a:r>
            <a:endParaRPr lang="en-GB" dirty="0"/>
          </a:p>
        </p:txBody>
      </p:sp>
      <p:sp>
        <p:nvSpPr>
          <p:cNvPr id="3" name="Text Placeholder 2"/>
          <p:cNvSpPr>
            <a:spLocks noGrp="1"/>
          </p:cNvSpPr>
          <p:nvPr>
            <p:ph type="body" sz="quarter" idx="16"/>
          </p:nvPr>
        </p:nvSpPr>
        <p:spPr/>
        <p:txBody>
          <a:bodyPr/>
          <a:lstStyle/>
          <a:p>
            <a:r>
              <a:rPr lang="en-GB" dirty="0" err="1"/>
              <a:t>Iššūkiais</a:t>
            </a:r>
            <a:r>
              <a:rPr lang="en-GB" dirty="0"/>
              <a:t> </a:t>
            </a:r>
            <a:r>
              <a:rPr lang="en-GB" dirty="0" err="1"/>
              <a:t>pagrįsta</a:t>
            </a:r>
            <a:r>
              <a:rPr lang="en-GB" dirty="0"/>
              <a:t> </a:t>
            </a:r>
            <a:r>
              <a:rPr lang="en-GB" dirty="0" err="1"/>
              <a:t>mokymosi</a:t>
            </a:r>
            <a:r>
              <a:rPr lang="en-GB" dirty="0"/>
              <a:t> </a:t>
            </a:r>
            <a:r>
              <a:rPr lang="en-GB" dirty="0" err="1"/>
              <a:t>veikla</a:t>
            </a:r>
            <a:endParaRPr lang="en-GB" dirty="0"/>
          </a:p>
        </p:txBody>
      </p:sp>
    </p:spTree>
    <p:extLst>
      <p:ext uri="{BB962C8B-B14F-4D97-AF65-F5344CB8AC3E}">
        <p14:creationId xmlns:p14="http://schemas.microsoft.com/office/powerpoint/2010/main" val="71998115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chemeClr val="accent2"/>
              </a:buClr>
              <a:buBlip>
                <a:blip r:embed="rId3"/>
              </a:buBlip>
            </a:pPr>
            <a:r>
              <a:rPr lang="lt-LT" dirty="0"/>
              <a:t>Pridėkite siūlomą praktinę užduotį, pasirengimą atsiskaitymui, kitas individualias studijas</a:t>
            </a:r>
            <a:r>
              <a:rPr lang="lt-LT" dirty="0" smtClean="0"/>
              <a:t>.</a:t>
            </a:r>
          </a:p>
          <a:p>
            <a:pPr marL="342900" indent="-342900">
              <a:buClr>
                <a:schemeClr val="accent2"/>
              </a:buClr>
              <a:buBlip>
                <a:blip r:embed="rId3"/>
              </a:buBlip>
            </a:pPr>
            <a:r>
              <a:rPr lang="lt-LT" dirty="0" smtClean="0"/>
              <a:t>Pavyzdžiui</a:t>
            </a:r>
            <a:r>
              <a:rPr lang="lt-LT" dirty="0"/>
              <a:t>, kursinis darbas, skirtas sukurti ir įgyvendinti naujovišką projektą su iššūkiais pagrįstu požiūriu. </a:t>
            </a:r>
            <a:r>
              <a:rPr lang="lt-LT" dirty="0" err="1"/>
              <a:t>Inovatyvų</a:t>
            </a:r>
            <a:r>
              <a:rPr lang="lt-LT" dirty="0"/>
              <a:t> projektą rekomenduojama rengti ir įgyvendinti kartu su vietos suinteresuotosiomis šalimis sprendžiant vietos iššūkius (2.3 skyrius). Baigę 6 modulius, perdavimo sistemos operatorių vadovai galėjo pristatyti savo inovacijų projektus suinteresuotosioms šalims (regionui/miestui/pramonei). Tai skatins perdavimo sistemos operatorių vadovų / TOP vadovų / darbuotojų požiūrį „iš apačios į viršų“ ir sustiprins sąveiką, įsitraukimą ir teigiamą poveikį vietos ir regionų bendruomenei.</a:t>
            </a:r>
            <a:r>
              <a:rPr lang="en-GB" dirty="0" smtClean="0"/>
              <a:t>.</a:t>
            </a:r>
            <a:endParaRPr lang="en-GB" dirty="0"/>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Individualus darbas</a:t>
            </a:r>
            <a:endParaRPr lang="en-GB" dirty="0"/>
          </a:p>
        </p:txBody>
      </p:sp>
    </p:spTree>
    <p:extLst>
      <p:ext uri="{BB962C8B-B14F-4D97-AF65-F5344CB8AC3E}">
        <p14:creationId xmlns:p14="http://schemas.microsoft.com/office/powerpoint/2010/main" val="267547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chemeClr val="accent2"/>
              </a:buClr>
              <a:buBlip>
                <a:blip r:embed="rId3"/>
              </a:buBlip>
            </a:pPr>
            <a:r>
              <a:rPr lang="en-GB" dirty="0" smtClean="0"/>
              <a:t>TEST</a:t>
            </a:r>
            <a:r>
              <a:rPr lang="lt-LT" dirty="0" smtClean="0"/>
              <a:t>AS</a:t>
            </a:r>
            <a:r>
              <a:rPr lang="en-GB" dirty="0" smtClean="0"/>
              <a:t> </a:t>
            </a:r>
            <a:r>
              <a:rPr lang="en-GB" dirty="0"/>
              <a:t>/ </a:t>
            </a:r>
            <a:r>
              <a:rPr lang="lt-LT" dirty="0" smtClean="0"/>
              <a:t>VERTINIMAS</a:t>
            </a:r>
            <a:r>
              <a:rPr lang="en-GB" dirty="0"/>
              <a:t> (</a:t>
            </a:r>
            <a:r>
              <a:rPr lang="en-GB" dirty="0" err="1"/>
              <a:t>veiklos</a:t>
            </a:r>
            <a:r>
              <a:rPr lang="en-GB" dirty="0"/>
              <a:t> </a:t>
            </a:r>
            <a:r>
              <a:rPr lang="en-GB" dirty="0" err="1"/>
              <a:t>atlikimas</a:t>
            </a:r>
            <a:r>
              <a:rPr lang="en-GB" dirty="0"/>
              <a:t>) </a:t>
            </a:r>
            <a:r>
              <a:rPr lang="en-GB" dirty="0" err="1"/>
              <a:t>suderintas</a:t>
            </a:r>
            <a:r>
              <a:rPr lang="en-GB" dirty="0"/>
              <a:t> </a:t>
            </a:r>
            <a:r>
              <a:rPr lang="en-GB" dirty="0" err="1"/>
              <a:t>su</a:t>
            </a:r>
            <a:r>
              <a:rPr lang="en-GB" dirty="0"/>
              <a:t> </a:t>
            </a:r>
            <a:r>
              <a:rPr lang="en-GB" dirty="0" err="1"/>
              <a:t>mokymosi</a:t>
            </a:r>
            <a:r>
              <a:rPr lang="en-GB" dirty="0"/>
              <a:t> </a:t>
            </a:r>
            <a:r>
              <a:rPr lang="en-GB" dirty="0" err="1"/>
              <a:t>tikslais</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Vertinimas</a:t>
            </a:r>
            <a:endParaRPr lang="en-GB" dirty="0"/>
          </a:p>
        </p:txBody>
      </p:sp>
    </p:spTree>
    <p:extLst>
      <p:ext uri="{BB962C8B-B14F-4D97-AF65-F5344CB8AC3E}">
        <p14:creationId xmlns:p14="http://schemas.microsoft.com/office/powerpoint/2010/main" val="236909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lt-LT" dirty="0" smtClean="0"/>
              <a:t>Šaltiniai</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06</a:t>
            </a:r>
          </a:p>
        </p:txBody>
      </p:sp>
    </p:spTree>
    <p:extLst>
      <p:ext uri="{BB962C8B-B14F-4D97-AF65-F5344CB8AC3E}">
        <p14:creationId xmlns:p14="http://schemas.microsoft.com/office/powerpoint/2010/main" val="40153130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hlinkClick r:id="rId3">
                  <a:extLst>
                    <a:ext uri="{A12FA001-AC4F-418D-AE19-62706E023703}">
                      <ahyp:hlinkClr xmlns:ahyp="http://schemas.microsoft.com/office/drawing/2018/hyperlinkcolor" xmlns="" val="tx"/>
                    </a:ext>
                  </a:extLst>
                </a:hlinkClick>
              </a:rPr>
              <a:t>https://www.forbes.com/sites/gilpress/2014/09/03/12-big-data-definitions-whats-yours/#79b0a05813ae</a:t>
            </a:r>
            <a:endPar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endParaRPr>
          </a:p>
          <a:p>
            <a:pPr marL="342900" indent="-342900">
              <a:buClr>
                <a:srgbClr val="000000"/>
              </a:buClr>
              <a:buFont typeface="Arial" panose="020B0604020202020204" pitchFamily="34" charset="0"/>
              <a:buChar char="•"/>
            </a:pPr>
            <a:endParaRPr lang="en-US" dirty="0">
              <a:solidFill>
                <a:schemeClr val="accent2">
                  <a:lumMod val="75000"/>
                </a:schemeClr>
              </a:solidFill>
              <a:latin typeface="Calibri" panose="020F0502020204030204"/>
              <a:ea typeface="Times New Roman" charset="0"/>
              <a:cs typeface="Times New Roman" charset="0"/>
            </a:endParaRPr>
          </a:p>
          <a:p>
            <a:pPr marL="342900" indent="-342900">
              <a:buClr>
                <a:srgbClr val="000000"/>
              </a:buClr>
              <a:buFont typeface="Arial" panose="020B0604020202020204" pitchFamily="34" charset="0"/>
              <a:buChar char="•"/>
            </a:pPr>
            <a:r>
              <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hlinkClick r:id="rId4">
                  <a:extLst>
                    <a:ext uri="{A12FA001-AC4F-418D-AE19-62706E023703}">
                      <ahyp:hlinkClr xmlns:ahyp="http://schemas.microsoft.com/office/drawing/2018/hyperlinkcolor" xmlns="" val="tx"/>
                    </a:ext>
                  </a:extLst>
                </a:hlinkClick>
              </a:rPr>
              <a:t>https://ori.hhs.gov/education/products/n_illinois_u/datamanagement/dctopic.html</a:t>
            </a:r>
            <a:r>
              <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rPr>
              <a:t> </a:t>
            </a:r>
            <a:endPar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endParaRPr>
          </a:p>
          <a:p>
            <a:pPr marL="342900" indent="-342900">
              <a:buClr>
                <a:srgbClr val="000000"/>
              </a:buClr>
              <a:buFont typeface="Arial" panose="020B0604020202020204" pitchFamily="34" charset="0"/>
              <a:buChar char="•"/>
            </a:pPr>
            <a:endParaRPr lang="en-US" dirty="0">
              <a:solidFill>
                <a:schemeClr val="accent2">
                  <a:lumMod val="75000"/>
                </a:schemeClr>
              </a:solidFill>
              <a:latin typeface="Calibri" panose="020F0502020204030204"/>
              <a:cs typeface="Times New Roman" charset="0"/>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xmlns="" val="tx"/>
                    </a:ext>
                  </a:extLst>
                </a:hlinkClick>
              </a:rPr>
              <a:t>https://www.europeanfiles.eu/industry/education-as-a-tool-against-cybercrime</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xmlns="" val="tx"/>
                    </a:ext>
                  </a:extLst>
                </a:hlinkClick>
              </a:rPr>
              <a:t>https://securitytrails.com/blog/top-10-common-network-security-threats-explained</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References</a:t>
            </a:r>
          </a:p>
        </p:txBody>
      </p:sp>
    </p:spTree>
    <p:extLst>
      <p:ext uri="{BB962C8B-B14F-4D97-AF65-F5344CB8AC3E}">
        <p14:creationId xmlns:p14="http://schemas.microsoft.com/office/powerpoint/2010/main" val="41214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4230820" cy="3995028"/>
          </a:xfrm>
        </p:spPr>
        <p:txBody>
          <a:bodyPr/>
          <a:lstStyle/>
          <a:p>
            <a:pPr marL="342900" indent="-342900">
              <a:buBlip>
                <a:blip r:embed="rId3"/>
              </a:buBlip>
            </a:pPr>
            <a:r>
              <a:rPr lang="lt-LT" dirty="0"/>
              <a:t>Sistemingas informacijos apie dominančius kintamuosius rinkimo procesas</a:t>
            </a:r>
            <a:r>
              <a:rPr lang="lt-LT" dirty="0" smtClean="0"/>
              <a:t>.</a:t>
            </a:r>
          </a:p>
          <a:p>
            <a:pPr marL="342900" indent="-342900">
              <a:buBlip>
                <a:blip r:embed="rId3"/>
              </a:buBlip>
            </a:pPr>
            <a:r>
              <a:rPr lang="lt-LT" dirty="0" smtClean="0"/>
              <a:t>Kokie </a:t>
            </a:r>
            <a:r>
              <a:rPr lang="lt-LT" dirty="0"/>
              <a:t>yra kiekvieno duomenų šaltinio </a:t>
            </a:r>
            <a:r>
              <a:rPr lang="lt-LT" dirty="0" err="1"/>
              <a:t>privalumai</a:t>
            </a:r>
            <a:r>
              <a:rPr lang="lt-LT" dirty="0"/>
              <a:t> ar trūkumai?</a:t>
            </a: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Duomenų rinkimas</a:t>
            </a:r>
            <a:endParaRPr lang="en-US" dirty="0"/>
          </a:p>
        </p:txBody>
      </p:sp>
      <p:grpSp>
        <p:nvGrpSpPr>
          <p:cNvPr id="2" name="Group 1">
            <a:extLst>
              <a:ext uri="{FF2B5EF4-FFF2-40B4-BE49-F238E27FC236}">
                <a16:creationId xmlns:a16="http://schemas.microsoft.com/office/drawing/2014/main" id="{39A8ED07-6F9E-1450-D897-29789FDECF3B}"/>
              </a:ext>
            </a:extLst>
          </p:cNvPr>
          <p:cNvGrpSpPr/>
          <p:nvPr/>
        </p:nvGrpSpPr>
        <p:grpSpPr>
          <a:xfrm>
            <a:off x="5426439" y="1055603"/>
            <a:ext cx="6354140" cy="4056973"/>
            <a:chOff x="3141112" y="868468"/>
            <a:chExt cx="6450903" cy="4056973"/>
          </a:xfrm>
        </p:grpSpPr>
        <p:sp>
          <p:nvSpPr>
            <p:cNvPr id="12" name="TextBox 11">
              <a:extLst>
                <a:ext uri="{FF2B5EF4-FFF2-40B4-BE49-F238E27FC236}">
                  <a16:creationId xmlns:a16="http://schemas.microsoft.com/office/drawing/2014/main" id="{17A24BB3-4F5E-E37B-E46B-AC5C0D3D4E8F}"/>
                </a:ext>
              </a:extLst>
            </p:cNvPr>
            <p:cNvSpPr txBox="1"/>
            <p:nvPr/>
          </p:nvSpPr>
          <p:spPr>
            <a:xfrm>
              <a:off x="4437167" y="868468"/>
              <a:ext cx="3538490" cy="54245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t-LT" sz="2925" b="1" i="0" u="none" strike="noStrike" kern="0" cap="none" spc="0" normalizeH="0" baseline="0" noProof="0" dirty="0" smtClean="0">
                  <a:ln>
                    <a:noFill/>
                  </a:ln>
                  <a:solidFill>
                    <a:srgbClr val="70AD47">
                      <a:lumMod val="75000"/>
                    </a:srgbClr>
                  </a:solidFill>
                  <a:effectLst/>
                  <a:uLnTx/>
                  <a:uFillTx/>
                </a:rPr>
                <a:t>Duomenų tipas</a:t>
              </a:r>
              <a:endParaRPr kumimoji="0" lang="es-ES_tradnl" sz="2925" b="1" i="0" u="none" strike="noStrike" kern="0" cap="none" spc="0" normalizeH="0" baseline="0" noProof="0" dirty="0">
                <a:ln>
                  <a:noFill/>
                </a:ln>
                <a:solidFill>
                  <a:srgbClr val="70AD47">
                    <a:lumMod val="75000"/>
                  </a:srgbClr>
                </a:solidFill>
                <a:effectLst/>
                <a:uLnTx/>
                <a:uFillTx/>
              </a:endParaRPr>
            </a:p>
          </p:txBody>
        </p:sp>
        <p:sp>
          <p:nvSpPr>
            <p:cNvPr id="13" name="TextBox 12">
              <a:extLst>
                <a:ext uri="{FF2B5EF4-FFF2-40B4-BE49-F238E27FC236}">
                  <a16:creationId xmlns:a16="http://schemas.microsoft.com/office/drawing/2014/main" id="{2CD71D04-8AA6-15DF-6757-1A452FD382E1}"/>
                </a:ext>
              </a:extLst>
            </p:cNvPr>
            <p:cNvSpPr txBox="1"/>
            <p:nvPr/>
          </p:nvSpPr>
          <p:spPr>
            <a:xfrm>
              <a:off x="3219552" y="1969210"/>
              <a:ext cx="2435230" cy="442429"/>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t-LT" sz="2275" b="0" i="0" u="none" strike="noStrike" kern="0" cap="none" spc="0" normalizeH="0" baseline="0" noProof="0" dirty="0" smtClean="0">
                  <a:ln>
                    <a:noFill/>
                  </a:ln>
                  <a:solidFill>
                    <a:prstClr val="white"/>
                  </a:solidFill>
                  <a:effectLst/>
                  <a:uLnTx/>
                  <a:uFillTx/>
                  <a:latin typeface="Calibri" panose="020F0502020204030204"/>
                  <a:ea typeface="+mn-ea"/>
                  <a:cs typeface="+mn-cs"/>
                </a:rPr>
                <a:t>Diskretūs</a:t>
              </a:r>
              <a:endParaRPr kumimoji="0" lang="es-ES_tradnl" sz="227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805C3B1-7842-8FFA-F357-7052801156E1}"/>
                </a:ext>
              </a:extLst>
            </p:cNvPr>
            <p:cNvSpPr txBox="1"/>
            <p:nvPr/>
          </p:nvSpPr>
          <p:spPr>
            <a:xfrm>
              <a:off x="6807104" y="1983325"/>
              <a:ext cx="2216975" cy="442429"/>
            </a:xfrm>
            <a:prstGeom prst="rect">
              <a:avLst/>
            </a:prstGeom>
            <a:solidFill>
              <a:sysClr val="window" lastClr="FFFFFF"/>
            </a:solidFill>
            <a:ln w="12700" cap="flat" cmpd="sng" algn="ctr">
              <a:solidFill>
                <a:srgbClr val="70AD47"/>
              </a:solid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t-LT" sz="2275" b="0" i="0" u="none" strike="noStrike" kern="0" cap="none" spc="0" normalizeH="0" baseline="0" noProof="0" dirty="0" smtClean="0">
                  <a:ln>
                    <a:noFill/>
                  </a:ln>
                  <a:solidFill>
                    <a:prstClr val="black"/>
                  </a:solidFill>
                  <a:effectLst/>
                  <a:uLnTx/>
                  <a:uFillTx/>
                  <a:latin typeface="Calibri" panose="020F0502020204030204"/>
                  <a:ea typeface="+mn-ea"/>
                  <a:cs typeface="+mn-cs"/>
                </a:rPr>
                <a:t>Ištisinis</a:t>
              </a:r>
              <a:endParaRPr kumimoji="0" lang="es-ES_tradnl" sz="2275"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881F2F2-3873-4B19-2F6A-E4FE039BA92B}"/>
                </a:ext>
              </a:extLst>
            </p:cNvPr>
            <p:cNvSpPr txBox="1"/>
            <p:nvPr/>
          </p:nvSpPr>
          <p:spPr>
            <a:xfrm>
              <a:off x="6807104" y="2582492"/>
              <a:ext cx="2784911" cy="2342949"/>
            </a:xfrm>
            <a:prstGeom prst="rect">
              <a:avLst/>
            </a:prstGeom>
            <a:solidFill>
              <a:sysClr val="window" lastClr="FFFFFF"/>
            </a:solidFill>
          </p:spPr>
          <p:txBody>
            <a:bodyPr wrap="square" rtlCol="0">
              <a:spAutoFit/>
            </a:bodyPr>
            <a:lstStyle/>
            <a:p>
              <a:pPr marL="278606" lvl="0" indent="-278606" defTabSz="457200">
                <a:buFont typeface="Arial" charset="0"/>
                <a:buChar char="•"/>
                <a:defRPr/>
              </a:pPr>
              <a:r>
                <a:rPr lang="lt-LT" sz="1625" kern="0" dirty="0">
                  <a:solidFill>
                    <a:prstClr val="black"/>
                  </a:solidFill>
                </a:rPr>
                <a:t>Galima be galo skaidyti į mažesnes dalis</a:t>
              </a:r>
              <a:r>
                <a:rPr lang="lt-LT" sz="1625" kern="0" dirty="0" smtClean="0">
                  <a:solidFill>
                    <a:prstClr val="black"/>
                  </a:solidFill>
                </a:rPr>
                <a:t>.</a:t>
              </a:r>
            </a:p>
            <a:p>
              <a:pPr marL="278606" lvl="0" indent="-278606" defTabSz="457200">
                <a:buFont typeface="Arial" charset="0"/>
                <a:buChar char="•"/>
                <a:defRPr/>
              </a:pPr>
              <a:r>
                <a:rPr lang="lt-LT" sz="1625" kern="0" dirty="0" smtClean="0">
                  <a:solidFill>
                    <a:prstClr val="black"/>
                  </a:solidFill>
                </a:rPr>
                <a:t>Apima </a:t>
              </a:r>
              <a:r>
                <a:rPr lang="lt-LT" sz="1625" kern="0" dirty="0">
                  <a:solidFill>
                    <a:prstClr val="black"/>
                  </a:solidFill>
                </a:rPr>
                <a:t>matavimo skalę, kurią gali sudaryti ne sveikieji skaičiai, pvz., po kablelio ir trupmenos</a:t>
              </a:r>
              <a:r>
                <a:rPr lang="lt-LT" sz="1625" kern="0" dirty="0" smtClean="0">
                  <a:solidFill>
                    <a:prstClr val="black"/>
                  </a:solidFill>
                </a:rPr>
                <a:t>.</a:t>
              </a:r>
            </a:p>
            <a:p>
              <a:pPr marL="278606" lvl="0" indent="-278606" defTabSz="457200">
                <a:buFont typeface="Arial" charset="0"/>
                <a:buChar char="•"/>
                <a:defRPr/>
              </a:pPr>
              <a:endParaRPr lang="lt-LT" sz="1625" kern="0" dirty="0">
                <a:solidFill>
                  <a:prstClr val="black"/>
                </a:solidFill>
              </a:endParaRPr>
            </a:p>
            <a:p>
              <a:pPr lvl="0" defTabSz="457200">
                <a:defRPr/>
              </a:pPr>
              <a:r>
                <a:rPr lang="lt-LT" sz="1625" i="1" kern="0" dirty="0" smtClean="0">
                  <a:solidFill>
                    <a:prstClr val="black"/>
                  </a:solidFill>
                </a:rPr>
                <a:t>Pvz</a:t>
              </a:r>
              <a:r>
                <a:rPr lang="lt-LT" sz="1625" i="1" kern="0" dirty="0">
                  <a:solidFill>
                    <a:prstClr val="black"/>
                  </a:solidFill>
                </a:rPr>
                <a:t>.: žmonių ūgis, laikas, reikalingas užduočiai atlikti.</a:t>
              </a:r>
              <a:endParaRPr kumimoji="0" lang="en-US" sz="1625" b="0" i="1" u="none" strike="noStrike" kern="0" cap="none" spc="0" normalizeH="0" baseline="0" noProof="0" dirty="0">
                <a:ln>
                  <a:noFill/>
                </a:ln>
                <a:solidFill>
                  <a:prstClr val="black"/>
                </a:solidFill>
                <a:effectLst/>
                <a:uLnTx/>
                <a:uFillTx/>
              </a:endParaRPr>
            </a:p>
          </p:txBody>
        </p:sp>
        <p:sp>
          <p:nvSpPr>
            <p:cNvPr id="17" name="Rectangle 16">
              <a:extLst>
                <a:ext uri="{FF2B5EF4-FFF2-40B4-BE49-F238E27FC236}">
                  <a16:creationId xmlns:a16="http://schemas.microsoft.com/office/drawing/2014/main" id="{0E8AD777-EEC6-E9B0-A352-1BA5A7D11BAB}"/>
                </a:ext>
              </a:extLst>
            </p:cNvPr>
            <p:cNvSpPr/>
            <p:nvPr/>
          </p:nvSpPr>
          <p:spPr>
            <a:xfrm>
              <a:off x="3141112" y="2582492"/>
              <a:ext cx="2911152" cy="2342949"/>
            </a:xfrm>
            <a:prstGeom prst="rect">
              <a:avLst/>
            </a:prstGeom>
            <a:solidFill>
              <a:sysClr val="window" lastClr="FFFFFF"/>
            </a:solidFill>
          </p:spPr>
          <p:txBody>
            <a:bodyPr wrap="square">
              <a:spAutoFit/>
            </a:bodyPr>
            <a:lstStyle/>
            <a:p>
              <a:pPr marL="278606" lvl="0" indent="-278606" defTabSz="457200">
                <a:buFont typeface="Arial" charset="0"/>
                <a:buChar char="•"/>
                <a:defRPr/>
              </a:pPr>
              <a:r>
                <a:rPr lang="lt-LT" sz="1625" kern="0" dirty="0">
                  <a:solidFill>
                    <a:prstClr val="black"/>
                  </a:solidFill>
                </a:rPr>
                <a:t>Negalima suskaidyti į mažesnes dalis</a:t>
              </a:r>
              <a:r>
                <a:rPr lang="lt-LT" sz="1625" kern="0" dirty="0" smtClean="0">
                  <a:solidFill>
                    <a:prstClr val="black"/>
                  </a:solidFill>
                </a:rPr>
                <a:t>.</a:t>
              </a:r>
            </a:p>
            <a:p>
              <a:pPr marL="278606" lvl="0" indent="-278606" defTabSz="457200">
                <a:buFont typeface="Arial" charset="0"/>
                <a:buChar char="•"/>
                <a:defRPr/>
              </a:pPr>
              <a:r>
                <a:rPr lang="lt-LT" sz="1625" kern="0" dirty="0" smtClean="0">
                  <a:solidFill>
                    <a:prstClr val="black"/>
                  </a:solidFill>
                </a:rPr>
                <a:t>Susideda </a:t>
              </a:r>
              <a:r>
                <a:rPr lang="lt-LT" sz="1625" kern="0" dirty="0">
                  <a:solidFill>
                    <a:prstClr val="black"/>
                  </a:solidFill>
                </a:rPr>
                <a:t>iš sveikųjų skaičių (teigiamų ir neigiamų skaičių) ir yra baigtinis (pasiekia ribą</a:t>
              </a:r>
              <a:r>
                <a:rPr lang="lt-LT" sz="1625" kern="0" dirty="0" smtClean="0">
                  <a:solidFill>
                    <a:prstClr val="black"/>
                  </a:solidFill>
                </a:rPr>
                <a:t>).</a:t>
              </a:r>
            </a:p>
            <a:p>
              <a:pPr marL="278606" lvl="0" indent="-278606" defTabSz="457200">
                <a:buFont typeface="Arial" charset="0"/>
                <a:buChar char="•"/>
                <a:defRPr/>
              </a:pPr>
              <a:endParaRPr lang="lt-LT" sz="1625" kern="0" dirty="0">
                <a:solidFill>
                  <a:prstClr val="black"/>
                </a:solidFill>
              </a:endParaRPr>
            </a:p>
            <a:p>
              <a:pPr lvl="0" defTabSz="457200">
                <a:defRPr/>
              </a:pPr>
              <a:r>
                <a:rPr lang="lt-LT" sz="1625" i="1" kern="0" dirty="0" smtClean="0">
                  <a:solidFill>
                    <a:prstClr val="black"/>
                  </a:solidFill>
                </a:rPr>
                <a:t>Pvz</a:t>
              </a:r>
              <a:r>
                <a:rPr lang="lt-LT" sz="1625" i="1" kern="0" dirty="0">
                  <a:solidFill>
                    <a:prstClr val="black"/>
                  </a:solidFill>
                </a:rPr>
                <a:t>.: srautas į jūsų svetainę, mokinių skaičius klasėje</a:t>
              </a:r>
              <a:r>
                <a:rPr kumimoji="0" lang="en-US" sz="1625" b="0" i="1" u="none" strike="noStrike" kern="0" cap="none" spc="0" normalizeH="0" baseline="0" noProof="0" dirty="0" smtClean="0">
                  <a:ln>
                    <a:noFill/>
                  </a:ln>
                  <a:solidFill>
                    <a:prstClr val="black"/>
                  </a:solidFill>
                  <a:effectLst/>
                  <a:uLnTx/>
                  <a:uFillTx/>
                </a:rPr>
                <a:t>.</a:t>
              </a:r>
              <a:endParaRPr kumimoji="0" lang="en-US" sz="1625" b="0" i="1" u="none" strike="noStrike" kern="0" cap="none" spc="0" normalizeH="0" baseline="0" noProof="0" dirty="0">
                <a:ln>
                  <a:noFill/>
                </a:ln>
                <a:solidFill>
                  <a:prstClr val="black"/>
                </a:solidFill>
                <a:effectLst/>
                <a:uLnTx/>
                <a:uFillTx/>
              </a:endParaRPr>
            </a:p>
          </p:txBody>
        </p:sp>
        <p:sp>
          <p:nvSpPr>
            <p:cNvPr id="18" name="Bent-Up Arrow 29">
              <a:extLst>
                <a:ext uri="{FF2B5EF4-FFF2-40B4-BE49-F238E27FC236}">
                  <a16:creationId xmlns:a16="http://schemas.microsoft.com/office/drawing/2014/main" id="{B2D01E24-770F-24F5-49D7-628F3F2831AE}"/>
                </a:ext>
              </a:extLst>
            </p:cNvPr>
            <p:cNvSpPr/>
            <p:nvPr/>
          </p:nvSpPr>
          <p:spPr>
            <a:xfrm rot="10800000">
              <a:off x="4282703" y="1478088"/>
              <a:ext cx="1769561" cy="450122"/>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Bent-Up Arrow 30">
              <a:extLst>
                <a:ext uri="{FF2B5EF4-FFF2-40B4-BE49-F238E27FC236}">
                  <a16:creationId xmlns:a16="http://schemas.microsoft.com/office/drawing/2014/main" id="{E0D75D20-18E7-FB83-CEE6-F9877E294245}"/>
                </a:ext>
              </a:extLst>
            </p:cNvPr>
            <p:cNvSpPr/>
            <p:nvPr/>
          </p:nvSpPr>
          <p:spPr>
            <a:xfrm rot="10800000" flipH="1">
              <a:off x="6338289" y="1478087"/>
              <a:ext cx="1621227" cy="450122"/>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6863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xmlns="" val="tx"/>
                    </a:ext>
                  </a:extLst>
                </a:hlinkClick>
              </a:rPr>
              <a:t>https://teachprivacy.com/10-reasons-privacy-matters/</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xmlns="" val="tx"/>
                    </a:ext>
                  </a:extLst>
                </a:hlinkClick>
              </a:rPr>
              <a:t>https://www.bpe.co.uk/services/need/data-protection-the-gdpr/brilliantly-simple-guide-to-the-gdpr/explaining-what-is-meant-by-consent/</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xmlns="" val="tx"/>
                    </a:ext>
                  </a:extLst>
                </a:hlinkClick>
              </a:rPr>
              <a:t>https://theodi.org/article/data-ethics-canvas/</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Logan 2010, </a:t>
            </a:r>
            <a:r>
              <a:rPr kumimoji="0" lang="lt-LT" b="0" i="0" u="none" strike="noStrike" kern="1200" cap="none" spc="0" normalizeH="0" baseline="0" noProof="0" dirty="0" smtClean="0">
                <a:ln>
                  <a:noFill/>
                </a:ln>
                <a:solidFill>
                  <a:schemeClr val="accent2">
                    <a:lumMod val="75000"/>
                  </a:schemeClr>
                </a:solidFill>
                <a:effectLst/>
                <a:uLnTx/>
                <a:uFillTx/>
                <a:latin typeface="Calibri" panose="020F0502020204030204"/>
                <a:ea typeface="+mn-ea"/>
                <a:cs typeface="+mn-cs"/>
              </a:rPr>
              <a:t>cituota: </a:t>
            </a:r>
            <a:r>
              <a:rPr kumimoji="0" lang="en-US" b="0" i="0" u="none" strike="noStrike" kern="1200" cap="none" spc="0" normalizeH="0" baseline="0" noProof="0" dirty="0" smtClean="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xmlns="" val="tx"/>
                    </a:ext>
                  </a:extLst>
                </a:hlinkClick>
              </a:rPr>
              <a:t>Rising</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xmlns="" val="tx"/>
                    </a:ext>
                  </a:extLst>
                </a:hlinkClick>
              </a:rPr>
              <a:t>, Kristensen, </a:t>
            </a:r>
            <a:r>
              <a:rPr kumimoji="0" lang="en-US" b="0"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xmlns="" val="tx"/>
                    </a:ext>
                  </a:extLst>
                </a:hlinkClick>
              </a:rPr>
              <a:t>Tjerrild</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xmlns="" val="tx"/>
                    </a:ext>
                  </a:extLst>
                </a:hlinkClick>
              </a:rPr>
              <a:t>-Hansen, 2014</a:t>
            </a:r>
            <a:endParaRPr lang="en-US"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en-US" b="0"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Šaltiniai</a:t>
            </a:r>
            <a:endParaRPr lang="en-GB" dirty="0"/>
          </a:p>
        </p:txBody>
      </p:sp>
    </p:spTree>
    <p:extLst>
      <p:ext uri="{BB962C8B-B14F-4D97-AF65-F5344CB8AC3E}">
        <p14:creationId xmlns:p14="http://schemas.microsoft.com/office/powerpoint/2010/main" val="341907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lang="lt-LT" dirty="0">
                <a:solidFill>
                  <a:schemeClr val="accent2">
                    <a:lumMod val="75000"/>
                  </a:schemeClr>
                </a:solidFill>
                <a:ea typeface="Calibri" charset="0"/>
                <a:cs typeface="Calibri" charset="0"/>
              </a:rPr>
              <a:t>Informacijos </a:t>
            </a:r>
            <a:r>
              <a:rPr lang="lt-LT" dirty="0" smtClean="0">
                <a:solidFill>
                  <a:schemeClr val="accent2">
                    <a:lumMod val="75000"/>
                  </a:schemeClr>
                </a:solidFill>
                <a:ea typeface="Calibri" charset="0"/>
                <a:cs typeface="Calibri" charset="0"/>
              </a:rPr>
              <a:t>valdymo </a:t>
            </a:r>
            <a:r>
              <a:rPr lang="lt-LT" dirty="0">
                <a:solidFill>
                  <a:schemeClr val="accent2">
                    <a:lumMod val="75000"/>
                  </a:schemeClr>
                </a:solidFill>
                <a:ea typeface="Calibri" charset="0"/>
                <a:cs typeface="Calibri" charset="0"/>
              </a:rPr>
              <a:t>koncepcijos sudėties ir konteksto </a:t>
            </a:r>
            <a:r>
              <a:rPr lang="lt-LT" dirty="0" smtClean="0">
                <a:solidFill>
                  <a:schemeClr val="accent2">
                    <a:lumMod val="75000"/>
                  </a:schemeClr>
                </a:solidFill>
                <a:ea typeface="Calibri" charset="0"/>
                <a:cs typeface="Calibri" charset="0"/>
              </a:rPr>
              <a:t>apžvalga </a:t>
            </a:r>
            <a:r>
              <a:rPr kumimoji="0" lang="en-US" b="0" i="1" u="none" strike="noStrike" kern="1200" cap="none" spc="0" normalizeH="0" baseline="0" noProof="0" dirty="0" smtClean="0">
                <a:ln>
                  <a:noFill/>
                </a:ln>
                <a:solidFill>
                  <a:schemeClr val="accent2">
                    <a:lumMod val="75000"/>
                  </a:schemeClr>
                </a:solidFill>
                <a:effectLst/>
                <a:uLnTx/>
                <a:uFillTx/>
                <a:latin typeface="Calibri" panose="020F0502020204030204"/>
                <a:ea typeface="Calibri" charset="0"/>
                <a:cs typeface="Calibri" charset="0"/>
              </a:rPr>
              <a:t>(</a:t>
            </a:r>
            <a:r>
              <a:rPr kumimoji="0" lang="en-US" b="0" i="1" u="none" strike="noStrike" kern="1200" cap="none" spc="0" normalizeH="0" baseline="0" noProof="0" dirty="0" err="1" smtClean="0">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xmlns="" val="tx"/>
                    </a:ext>
                  </a:extLst>
                </a:hlinkClick>
              </a:rPr>
              <a:t>Tallon</a:t>
            </a:r>
            <a:r>
              <a:rPr kumimoji="0" lang="en-US" b="0" i="1" u="none" strike="noStrike" kern="1200" cap="none" spc="0" normalizeH="0" baseline="0" noProof="0" dirty="0" smtClean="0">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xmlns="" val="tx"/>
                    </a:ext>
                  </a:extLst>
                </a:hlinkClick>
              </a:rPr>
              <a:t> </a:t>
            </a:r>
            <a:r>
              <a:rPr kumimoji="0" lang="en-US" b="0" i="1" u="none" strike="noStrike" kern="1200" cap="none" spc="0" normalizeH="0" baseline="0" noProof="0" dirty="0" err="1">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xmlns="" val="tx"/>
                    </a:ext>
                  </a:extLst>
                </a:hlinkClick>
              </a:rPr>
              <a:t>etal</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xmlns="" val="tx"/>
                    </a:ext>
                  </a:extLst>
                </a:hlinkClick>
              </a:rPr>
              <a:t>. 2013b</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rPr>
              <a:t>)</a:t>
            </a:r>
          </a:p>
          <a:p>
            <a:pPr marL="342900" indent="-342900">
              <a:buClr>
                <a:srgbClr val="000000"/>
              </a:buClr>
              <a:buFont typeface="Arial" panose="020B0604020202020204" pitchFamily="34" charset="0"/>
              <a:buChar char="•"/>
            </a:pPr>
            <a:endParaRPr lang="en-US" i="1" dirty="0">
              <a:solidFill>
                <a:schemeClr val="accent2">
                  <a:lumMod val="75000"/>
                </a:schemeClr>
              </a:solidFill>
              <a:latin typeface="Calibri" panose="020F0502020204030204"/>
              <a:ea typeface="Calibri" charset="0"/>
              <a:cs typeface="Calibri" charset="0"/>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xmlns="" val="tx"/>
                    </a:ext>
                  </a:extLst>
                </a:hlinkClick>
              </a:rPr>
              <a:t>https://www.theguardian.com/books/2019/oct/04/shoshana-zuboff-surveillance-capitalism-assault-human-automomy-digital-privacy</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xmlns="" val="tx"/>
                    </a:ext>
                  </a:extLst>
                </a:hlinkClick>
              </a:rPr>
              <a:t>https://www.dataprotection.ie/en/organisations/know-your-obligations/data-protection-impact-assessments</a:t>
            </a:r>
            <a:endPar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kern="0"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lang="lt-LT" kern="0" dirty="0">
                <a:solidFill>
                  <a:schemeClr val="accent2">
                    <a:lumMod val="75000"/>
                  </a:schemeClr>
                </a:solidFill>
              </a:rPr>
              <a:t>Didelių duomenų, skirtų MVĮ augimui, apžvalga</a:t>
            </a:r>
            <a:endPar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Šaltiniai</a:t>
            </a:r>
            <a:endParaRPr lang="en-GB" dirty="0"/>
          </a:p>
        </p:txBody>
      </p:sp>
    </p:spTree>
    <p:extLst>
      <p:ext uri="{BB962C8B-B14F-4D97-AF65-F5344CB8AC3E}">
        <p14:creationId xmlns:p14="http://schemas.microsoft.com/office/powerpoint/2010/main" val="150420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lang="en-IE" kern="0" dirty="0" err="1">
                <a:solidFill>
                  <a:schemeClr val="accent2">
                    <a:lumMod val="75000"/>
                  </a:schemeClr>
                </a:solidFill>
              </a:rPr>
              <a:t>Ryšys</a:t>
            </a:r>
            <a:r>
              <a:rPr lang="en-IE" kern="0" dirty="0">
                <a:solidFill>
                  <a:schemeClr val="accent2">
                    <a:lumMod val="75000"/>
                  </a:schemeClr>
                </a:solidFill>
              </a:rPr>
              <a:t> </a:t>
            </a:r>
            <a:r>
              <a:rPr lang="en-IE" kern="0" dirty="0" err="1">
                <a:solidFill>
                  <a:schemeClr val="accent2">
                    <a:lumMod val="75000"/>
                  </a:schemeClr>
                </a:solidFill>
              </a:rPr>
              <a:t>su</a:t>
            </a:r>
            <a:r>
              <a:rPr lang="en-IE" kern="0" dirty="0">
                <a:solidFill>
                  <a:schemeClr val="accent2">
                    <a:lumMod val="75000"/>
                  </a:schemeClr>
                </a:solidFill>
              </a:rPr>
              <a:t> </a:t>
            </a:r>
            <a:r>
              <a:rPr lang="en-IE" kern="0" dirty="0" err="1" smtClean="0">
                <a:solidFill>
                  <a:schemeClr val="accent2">
                    <a:lumMod val="75000"/>
                  </a:schemeClr>
                </a:solidFill>
              </a:rPr>
              <a:t>pasauliu</a:t>
            </a:r>
            <a:r>
              <a:rPr lang="en-IE" kern="0" dirty="0" smtClean="0">
                <a:solidFill>
                  <a:schemeClr val="accent2">
                    <a:lumMod val="75000"/>
                  </a:schemeClr>
                </a:solidFill>
              </a:rPr>
              <a:t>: </a:t>
            </a:r>
            <a:r>
              <a:rPr kumimoji="0" lang="lt-LT"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xmlns="" val="tx"/>
                    </a:ext>
                  </a:extLst>
                </a:hlinkClick>
              </a:rPr>
              <a:t>https://www.youtube.com/watch?v=2GrXTLe9ztA</a:t>
            </a:r>
            <a:endParaRPr lang="en-GB"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xmlns="" val="tx"/>
                    </a:ext>
                  </a:extLst>
                </a:hlinkClick>
              </a:rPr>
              <a:t>https://www.informationweek.com/software/enterprise-applications/bigdata-6-real-life-business-cases/d/d-id/1320590?image_number=2&amp;piddl_msgorder=asc</a:t>
            </a:r>
            <a:endParaRPr lang="fr-FR"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lt-LT"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https://www.youtube.com/watch?v=QF5BOzA9FfU</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p>
          <a:p>
            <a:pPr marL="0" indent="0">
              <a:buClr>
                <a:srgbClr val="000000"/>
              </a:buClr>
            </a:pPr>
            <a:endParaRPr kumimoji="0" lang="lt-LT"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lang="pt-BR" dirty="0">
                <a:solidFill>
                  <a:schemeClr val="accent2">
                    <a:lumMod val="75000"/>
                  </a:schemeClr>
                </a:solidFill>
              </a:rPr>
              <a:t>Duomenų transformavimas ir naudojimas virtualioje </a:t>
            </a:r>
            <a:r>
              <a:rPr lang="pt-BR" dirty="0" smtClean="0">
                <a:solidFill>
                  <a:schemeClr val="accent2">
                    <a:lumMod val="75000"/>
                  </a:schemeClr>
                </a:solidFill>
              </a:rPr>
              <a:t>realybėje</a:t>
            </a:r>
            <a:r>
              <a:rPr kumimoji="0" lang="en-GB" b="0" i="0" u="none" strike="noStrike" kern="1200" cap="none" spc="0" normalizeH="0" baseline="0" noProof="0" dirty="0" smtClean="0">
                <a:ln>
                  <a:noFill/>
                </a:ln>
                <a:solidFill>
                  <a:schemeClr val="accent2">
                    <a:lumMod val="75000"/>
                  </a:schemeClr>
                </a:solidFill>
                <a:effectLst/>
                <a:uLnTx/>
                <a:uFillTx/>
                <a:latin typeface="Calibri" panose="020F0502020204030204"/>
                <a:ea typeface="+mn-ea"/>
                <a:cs typeface="+mn-cs"/>
              </a:rPr>
              <a:t>: </a:t>
            </a:r>
            <a:r>
              <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xmlns="" val="tx"/>
                    </a:ext>
                  </a:extLst>
                </a:hlinkClick>
              </a:rPr>
              <a:t>https://www.youtube.com/watch?v=Pdycz6jJ0Vk</a:t>
            </a:r>
            <a:r>
              <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Šaltiniai</a:t>
            </a:r>
            <a:endParaRPr lang="en-GB" dirty="0"/>
          </a:p>
        </p:txBody>
      </p:sp>
    </p:spTree>
    <p:extLst>
      <p:ext uri="{BB962C8B-B14F-4D97-AF65-F5344CB8AC3E}">
        <p14:creationId xmlns:p14="http://schemas.microsoft.com/office/powerpoint/2010/main" val="3056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xmlns="" val="tx"/>
                    </a:ext>
                  </a:extLst>
                </a:hlinkClick>
              </a:rPr>
              <a:t>https://www.fundera.com/blog/blockchain-explained</a:t>
            </a:r>
            <a:endPar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en-IE" b="0" i="0" u="sng"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xmlns="" val="tx"/>
                    </a:ext>
                  </a:extLst>
                </a:hlinkClick>
              </a:rPr>
              <a:t>https://www.vts.com</a:t>
            </a:r>
            <a:endParaRPr kumimoji="0" lang="en-IE" b="0" i="0" u="sng" strike="noStrike" kern="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u="sng" kern="0"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lang="en-IE" kern="0" dirty="0">
                <a:solidFill>
                  <a:schemeClr val="accent2">
                    <a:lumMod val="75000"/>
                  </a:schemeClr>
                </a:solidFill>
                <a:latin typeface="Calibri" panose="020F0502020204030204"/>
              </a:rPr>
              <a:t>Blockchain: </a:t>
            </a: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xmlns="" val="tx"/>
                    </a:ext>
                  </a:extLst>
                </a:hlinkClick>
              </a:rPr>
              <a:t>https://www.youtube.com/watch?v=QphJEO9ZX6s&amp;feature=emb_logo</a:t>
            </a:r>
            <a:endPar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endParaRPr>
          </a:p>
          <a:p>
            <a:pPr marL="342900" indent="-342900">
              <a:buClr>
                <a:srgbClr val="000000"/>
              </a:buClr>
              <a:buFont typeface="Arial" panose="020B0604020202020204" pitchFamily="34" charset="0"/>
              <a:buChar char="•"/>
            </a:pPr>
            <a:endParaRPr lang="en-US" dirty="0">
              <a:solidFill>
                <a:schemeClr val="accent2">
                  <a:lumMod val="75000"/>
                </a:schemeClr>
              </a:solidFill>
              <a:latin typeface="Calibri" panose="020F0502020204030204"/>
              <a:cs typeface="Times New Roman" charset="0"/>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Šaltiniai</a:t>
            </a:r>
            <a:endParaRPr lang="en-GB" dirty="0"/>
          </a:p>
        </p:txBody>
      </p:sp>
    </p:spTree>
    <p:extLst>
      <p:ext uri="{BB962C8B-B14F-4D97-AF65-F5344CB8AC3E}">
        <p14:creationId xmlns:p14="http://schemas.microsoft.com/office/powerpoint/2010/main" val="234862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lang="lt-LT" dirty="0">
                <a:solidFill>
                  <a:schemeClr val="accent2">
                    <a:lumMod val="75000"/>
                  </a:schemeClr>
                </a:solidFill>
              </a:rPr>
              <a:t>Skatinkite mokinių sėkmę naudojant „Google </a:t>
            </a:r>
            <a:r>
              <a:rPr lang="lt-LT" dirty="0" err="1">
                <a:solidFill>
                  <a:schemeClr val="accent2">
                    <a:lumMod val="75000"/>
                  </a:schemeClr>
                </a:solidFill>
              </a:rPr>
              <a:t>Cloud</a:t>
            </a:r>
            <a:r>
              <a:rPr lang="lt-LT" dirty="0">
                <a:solidFill>
                  <a:schemeClr val="accent2">
                    <a:lumMod val="75000"/>
                  </a:schemeClr>
                </a:solidFill>
              </a:rPr>
              <a:t>“ </a:t>
            </a:r>
            <a:r>
              <a:rPr lang="en-GB" dirty="0" smtClean="0">
                <a:solidFill>
                  <a:schemeClr val="accent2">
                    <a:lumMod val="75000"/>
                  </a:schemeClr>
                </a:solidFill>
              </a:rPr>
              <a:t>: </a:t>
            </a:r>
            <a:r>
              <a:rPr lang="en-GB" dirty="0">
                <a:solidFill>
                  <a:schemeClr val="accent2">
                    <a:lumMod val="75000"/>
                  </a:schemeClr>
                </a:solidFill>
                <a:hlinkClick r:id="rId3">
                  <a:extLst>
                    <a:ext uri="{A12FA001-AC4F-418D-AE19-62706E023703}">
                      <ahyp:hlinkClr xmlns:ahyp="http://schemas.microsoft.com/office/drawing/2018/hyperlinkcolor" xmlns="" val="tx"/>
                    </a:ext>
                  </a:extLst>
                </a:hlinkClick>
              </a:rPr>
              <a:t>https://www.youtube.com/watch?v=hZLBcHYrIU4</a:t>
            </a: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r>
              <a:rPr lang="lt-LT" dirty="0" smtClean="0">
                <a:solidFill>
                  <a:schemeClr val="accent2">
                    <a:lumMod val="75000"/>
                  </a:schemeClr>
                </a:solidFill>
              </a:rPr>
              <a:t>Pramonės revoliucija</a:t>
            </a:r>
            <a:r>
              <a:rPr lang="en-GB" dirty="0" smtClean="0">
                <a:solidFill>
                  <a:schemeClr val="accent2">
                    <a:lumMod val="75000"/>
                  </a:schemeClr>
                </a:solidFill>
              </a:rPr>
              <a:t>: </a:t>
            </a:r>
            <a:r>
              <a:rPr lang="en-GB" dirty="0">
                <a:solidFill>
                  <a:schemeClr val="accent2">
                    <a:lumMod val="75000"/>
                  </a:schemeClr>
                </a:solidFill>
                <a:hlinkClick r:id="rId4">
                  <a:extLst>
                    <a:ext uri="{A12FA001-AC4F-418D-AE19-62706E023703}">
                      <ahyp:hlinkClr xmlns:ahyp="http://schemas.microsoft.com/office/drawing/2018/hyperlinkcolor" xmlns="" val="tx"/>
                    </a:ext>
                  </a:extLst>
                </a:hlinkClick>
              </a:rPr>
              <a:t>https://www.ted.com/talks/vidas_raudonis_why_we_should_not_be_afraid_of_industrial_revolution</a:t>
            </a: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Šaltiniai</a:t>
            </a:r>
            <a:endParaRPr lang="en-GB" dirty="0"/>
          </a:p>
        </p:txBody>
      </p:sp>
    </p:spTree>
    <p:extLst>
      <p:ext uri="{BB962C8B-B14F-4D97-AF65-F5344CB8AC3E}">
        <p14:creationId xmlns:p14="http://schemas.microsoft.com/office/powerpoint/2010/main" val="96926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p:txBody>
          <a:bodyPr/>
          <a:lstStyle/>
          <a:p>
            <a:r>
              <a:rPr lang="lt-LT" dirty="0" smtClean="0"/>
              <a:t>Ar turite klausimų</a:t>
            </a:r>
            <a:r>
              <a:rPr lang="en-US" dirty="0" smtClean="0"/>
              <a:t>?</a:t>
            </a:r>
            <a:endParaRPr lang="en-US" dirty="0"/>
          </a:p>
        </p:txBody>
      </p:sp>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p:txBody>
          <a:bodyPr/>
          <a:lstStyle/>
          <a:p>
            <a:r>
              <a:rPr lang="lt-LT" dirty="0" smtClean="0"/>
              <a:t>Ačiū</a:t>
            </a:r>
            <a:endParaRPr lang="en-US" dirty="0"/>
          </a:p>
        </p:txBody>
      </p:sp>
      <p:sp>
        <p:nvSpPr>
          <p:cNvPr id="2" name="Text Placeholder 1">
            <a:extLst>
              <a:ext uri="{FF2B5EF4-FFF2-40B4-BE49-F238E27FC236}">
                <a16:creationId xmlns:a16="http://schemas.microsoft.com/office/drawing/2014/main" id="{00576451-99CA-2BBC-49EC-1C073AE46CE3}"/>
              </a:ext>
            </a:extLst>
          </p:cNvPr>
          <p:cNvSpPr>
            <a:spLocks noGrp="1"/>
          </p:cNvSpPr>
          <p:nvPr>
            <p:ph type="body" sz="quarter" idx="28"/>
          </p:nvPr>
        </p:nvSpPr>
        <p:spPr/>
        <p:txBody>
          <a:bodyPr/>
          <a:lstStyle/>
          <a:p>
            <a:r>
              <a:rPr lang="en-US" dirty="0" err="1"/>
              <a:t>www.</a:t>
            </a:r>
            <a:r>
              <a:rPr lang="en-US" sz="3600" b="1" dirty="0" err="1"/>
              <a:t>leaderseeds</a:t>
            </a:r>
            <a:r>
              <a:rPr lang="en-US" dirty="0" err="1"/>
              <a:t>.eu</a:t>
            </a:r>
            <a:endParaRPr lang="en-US" dirty="0"/>
          </a:p>
        </p:txBody>
      </p:sp>
    </p:spTree>
    <p:extLst>
      <p:ext uri="{BB962C8B-B14F-4D97-AF65-F5344CB8AC3E}">
        <p14:creationId xmlns:p14="http://schemas.microsoft.com/office/powerpoint/2010/main" val="416982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31F6A3-BF79-DE2A-640D-86CA0710F510}"/>
              </a:ext>
            </a:extLst>
          </p:cNvPr>
          <p:cNvSpPr>
            <a:spLocks noGrp="1"/>
          </p:cNvSpPr>
          <p:nvPr>
            <p:ph type="body" sz="quarter" idx="31"/>
          </p:nvPr>
        </p:nvSpPr>
        <p:spPr>
          <a:xfrm>
            <a:off x="1394086" y="4315970"/>
            <a:ext cx="2968052" cy="2110894"/>
          </a:xfrm>
        </p:spPr>
        <p:txBody>
          <a:bodyPr>
            <a:normAutofit/>
          </a:bodyPr>
          <a:lstStyle/>
          <a:p>
            <a:r>
              <a:rPr lang="lt-LT" sz="1800" b="1" dirty="0" smtClean="0"/>
              <a:t>Nominalus</a:t>
            </a:r>
          </a:p>
          <a:p>
            <a:r>
              <a:rPr lang="lt-LT" sz="1800" dirty="0" smtClean="0"/>
              <a:t>Kokybiniai </a:t>
            </a:r>
            <a:r>
              <a:rPr lang="lt-LT" sz="1800" dirty="0"/>
              <a:t>duomenys be būdingos skalės ar vertės</a:t>
            </a:r>
            <a:r>
              <a:rPr lang="lt-LT" sz="1800" dirty="0" smtClean="0"/>
              <a:t>.</a:t>
            </a:r>
          </a:p>
          <a:p>
            <a:r>
              <a:rPr lang="lt-LT" sz="1800" i="1" dirty="0" smtClean="0"/>
              <a:t>Pvz</a:t>
            </a:r>
            <a:r>
              <a:rPr lang="lt-LT" sz="1800" i="1" dirty="0"/>
              <a:t>. Gyvenamojo būsto tipas</a:t>
            </a:r>
            <a:endParaRPr lang="en-ZA" sz="1800" i="1" dirty="0"/>
          </a:p>
        </p:txBody>
      </p:sp>
      <p:sp>
        <p:nvSpPr>
          <p:cNvPr id="3" name="Text Placeholder 2">
            <a:extLst>
              <a:ext uri="{FF2B5EF4-FFF2-40B4-BE49-F238E27FC236}">
                <a16:creationId xmlns:a16="http://schemas.microsoft.com/office/drawing/2014/main" id="{0062B9F0-FD93-43AC-EE2D-3E0F49176747}"/>
              </a:ext>
            </a:extLst>
          </p:cNvPr>
          <p:cNvSpPr>
            <a:spLocks noGrp="1"/>
          </p:cNvSpPr>
          <p:nvPr>
            <p:ph type="body" sz="quarter" idx="32"/>
          </p:nvPr>
        </p:nvSpPr>
        <p:spPr>
          <a:xfrm>
            <a:off x="5726354" y="4315970"/>
            <a:ext cx="3204047" cy="2110894"/>
          </a:xfrm>
        </p:spPr>
        <p:txBody>
          <a:bodyPr>
            <a:noAutofit/>
          </a:bodyPr>
          <a:lstStyle/>
          <a:p>
            <a:pPr>
              <a:lnSpc>
                <a:spcPct val="110000"/>
              </a:lnSpc>
            </a:pPr>
            <a:r>
              <a:rPr lang="lt-LT" sz="1800" b="1" dirty="0" smtClean="0"/>
              <a:t>Intervaliniai</a:t>
            </a:r>
          </a:p>
          <a:p>
            <a:pPr>
              <a:lnSpc>
                <a:spcPct val="110000"/>
              </a:lnSpc>
            </a:pPr>
            <a:r>
              <a:rPr lang="lt-LT" sz="1800" dirty="0" smtClean="0"/>
              <a:t>Duomenys</a:t>
            </a:r>
            <a:r>
              <a:rPr lang="lt-LT" sz="1800" dirty="0"/>
              <a:t>, kurių tvarka yra natūrali ir atstumas tarp kiekvienos reikšmės yra lygus</a:t>
            </a:r>
            <a:r>
              <a:rPr lang="lt-LT" sz="1800" dirty="0" smtClean="0"/>
              <a:t>.</a:t>
            </a:r>
          </a:p>
          <a:p>
            <a:pPr>
              <a:lnSpc>
                <a:spcPct val="110000"/>
              </a:lnSpc>
            </a:pPr>
            <a:r>
              <a:rPr lang="lt-LT" sz="1800" i="1" dirty="0" smtClean="0"/>
              <a:t>Pvz</a:t>
            </a:r>
            <a:r>
              <a:rPr lang="lt-LT" sz="1800" i="1" dirty="0"/>
              <a:t>. Temperatūra, laikrodžio laikas arba IQ balai</a:t>
            </a:r>
            <a:endParaRPr lang="en-GB" sz="1800" i="1" dirty="0"/>
          </a:p>
        </p:txBody>
      </p:sp>
      <p:sp>
        <p:nvSpPr>
          <p:cNvPr id="4" name="Text Placeholder 3">
            <a:extLst>
              <a:ext uri="{FF2B5EF4-FFF2-40B4-BE49-F238E27FC236}">
                <a16:creationId xmlns:a16="http://schemas.microsoft.com/office/drawing/2014/main" id="{A246D591-EDAC-C35C-8767-538F0258E0B0}"/>
              </a:ext>
            </a:extLst>
          </p:cNvPr>
          <p:cNvSpPr>
            <a:spLocks noGrp="1"/>
          </p:cNvSpPr>
          <p:nvPr>
            <p:ph type="body" sz="quarter" idx="33"/>
          </p:nvPr>
        </p:nvSpPr>
        <p:spPr>
          <a:xfrm>
            <a:off x="3766378" y="1884700"/>
            <a:ext cx="2694382" cy="1697949"/>
          </a:xfrm>
        </p:spPr>
        <p:txBody>
          <a:bodyPr>
            <a:normAutofit/>
          </a:bodyPr>
          <a:lstStyle/>
          <a:p>
            <a:r>
              <a:rPr lang="lt-LT" sz="2000" b="1" dirty="0" smtClean="0"/>
              <a:t>Bendriniai</a:t>
            </a:r>
            <a:endParaRPr lang="en-ZA" sz="2000" b="1" dirty="0"/>
          </a:p>
          <a:p>
            <a:r>
              <a:rPr lang="en-GB" sz="1800" dirty="0" err="1"/>
              <a:t>Duomenys</a:t>
            </a:r>
            <a:r>
              <a:rPr lang="en-GB" sz="1800" dirty="0"/>
              <a:t> </a:t>
            </a:r>
            <a:r>
              <a:rPr lang="en-GB" sz="1800" dirty="0" err="1"/>
              <a:t>suskirstyti</a:t>
            </a:r>
            <a:r>
              <a:rPr lang="en-GB" sz="1800" dirty="0"/>
              <a:t> </a:t>
            </a:r>
            <a:r>
              <a:rPr lang="en-GB" sz="1800" dirty="0" err="1"/>
              <a:t>pagal</a:t>
            </a:r>
            <a:r>
              <a:rPr lang="en-GB" sz="1800" dirty="0"/>
              <a:t> </a:t>
            </a:r>
            <a:r>
              <a:rPr lang="en-GB" sz="1800" dirty="0" err="1"/>
              <a:t>sistemą</a:t>
            </a:r>
            <a:r>
              <a:rPr lang="en-GB" sz="1800" dirty="0"/>
              <a:t> </a:t>
            </a:r>
            <a:r>
              <a:rPr lang="en-GB" sz="1800" dirty="0" err="1"/>
              <a:t>arba</a:t>
            </a:r>
            <a:r>
              <a:rPr lang="en-GB" sz="1800" dirty="0"/>
              <a:t> </a:t>
            </a:r>
            <a:r>
              <a:rPr lang="en-GB" sz="1800" dirty="0" err="1"/>
              <a:t>mastelį</a:t>
            </a:r>
            <a:r>
              <a:rPr lang="en-GB" sz="1800" dirty="0" smtClean="0"/>
              <a:t>.</a:t>
            </a:r>
            <a:endParaRPr lang="lt-LT" sz="1800" dirty="0" smtClean="0"/>
          </a:p>
          <a:p>
            <a:r>
              <a:rPr lang="en-GB" sz="1800" i="1" dirty="0" err="1" smtClean="0"/>
              <a:t>Pvz</a:t>
            </a:r>
            <a:r>
              <a:rPr lang="en-GB" sz="1800" i="1" dirty="0"/>
              <a:t>. </a:t>
            </a:r>
            <a:r>
              <a:rPr lang="en-GB" sz="1800" i="1" dirty="0" err="1"/>
              <a:t>Taip</a:t>
            </a:r>
            <a:r>
              <a:rPr lang="en-GB" sz="1800" i="1" dirty="0"/>
              <a:t>, gal, ne</a:t>
            </a:r>
            <a:endParaRPr lang="en-GB" sz="1800" i="1" dirty="0"/>
          </a:p>
        </p:txBody>
      </p:sp>
      <p:sp>
        <p:nvSpPr>
          <p:cNvPr id="5" name="Text Placeholder 4">
            <a:extLst>
              <a:ext uri="{FF2B5EF4-FFF2-40B4-BE49-F238E27FC236}">
                <a16:creationId xmlns:a16="http://schemas.microsoft.com/office/drawing/2014/main" id="{090899BE-5A4F-92ED-1725-A526135885D0}"/>
              </a:ext>
            </a:extLst>
          </p:cNvPr>
          <p:cNvSpPr>
            <a:spLocks noGrp="1"/>
          </p:cNvSpPr>
          <p:nvPr>
            <p:ph type="body" sz="quarter" idx="34"/>
          </p:nvPr>
        </p:nvSpPr>
        <p:spPr>
          <a:xfrm>
            <a:off x="7839856" y="1884700"/>
            <a:ext cx="3777521" cy="2062341"/>
          </a:xfrm>
        </p:spPr>
        <p:txBody>
          <a:bodyPr>
            <a:normAutofit/>
          </a:bodyPr>
          <a:lstStyle/>
          <a:p>
            <a:r>
              <a:rPr lang="lt-LT" sz="1800" b="1" dirty="0" smtClean="0"/>
              <a:t>Santykiniai</a:t>
            </a:r>
          </a:p>
          <a:p>
            <a:r>
              <a:rPr lang="lt-LT" sz="1800" dirty="0" smtClean="0"/>
              <a:t>Duomenų</a:t>
            </a:r>
            <a:r>
              <a:rPr lang="lt-LT" sz="1800" dirty="0"/>
              <a:t>, kurie turi natūralią tvarką, vienodą atstumą tarp reikšmių, bet skalėje reiškia nulį, neegzistuoja</a:t>
            </a:r>
            <a:r>
              <a:rPr lang="lt-LT" sz="1800" dirty="0" smtClean="0"/>
              <a:t>.</a:t>
            </a:r>
          </a:p>
          <a:p>
            <a:r>
              <a:rPr lang="lt-LT" sz="1800" i="1" dirty="0" smtClean="0"/>
              <a:t>Pvz</a:t>
            </a:r>
            <a:r>
              <a:rPr lang="lt-LT" sz="1800" i="1" dirty="0"/>
              <a:t>. Svoris, išsilavinimo metai, uždirbtos pajamos</a:t>
            </a:r>
            <a:endParaRPr lang="en-GB" sz="1800" i="1" dirty="0"/>
          </a:p>
        </p:txBody>
      </p:sp>
      <p:sp>
        <p:nvSpPr>
          <p:cNvPr id="6" name="Text Placeholder 5">
            <a:extLst>
              <a:ext uri="{FF2B5EF4-FFF2-40B4-BE49-F238E27FC236}">
                <a16:creationId xmlns:a16="http://schemas.microsoft.com/office/drawing/2014/main" id="{74A99C43-814F-948E-5F1D-0FA64643ED50}"/>
              </a:ext>
            </a:extLst>
          </p:cNvPr>
          <p:cNvSpPr>
            <a:spLocks noGrp="1"/>
          </p:cNvSpPr>
          <p:nvPr>
            <p:ph type="body" sz="quarter" idx="16"/>
          </p:nvPr>
        </p:nvSpPr>
        <p:spPr>
          <a:xfrm>
            <a:off x="3216628" y="204766"/>
            <a:ext cx="5758743" cy="582221"/>
          </a:xfrm>
        </p:spPr>
        <p:txBody>
          <a:bodyPr>
            <a:normAutofit fontScale="92500" lnSpcReduction="10000"/>
          </a:bodyPr>
          <a:lstStyle/>
          <a:p>
            <a:pPr algn="ctr"/>
            <a:r>
              <a:rPr lang="lt-LT" sz="3900" dirty="0"/>
              <a:t>Kiekybinių duomenų tipai</a:t>
            </a:r>
            <a:endParaRPr lang="es-ES_tradnl" sz="3900" dirty="0"/>
          </a:p>
          <a:p>
            <a:endParaRPr lang="en-ZA" i="1" dirty="0"/>
          </a:p>
        </p:txBody>
      </p:sp>
    </p:spTree>
    <p:extLst>
      <p:ext uri="{BB962C8B-B14F-4D97-AF65-F5344CB8AC3E}">
        <p14:creationId xmlns:p14="http://schemas.microsoft.com/office/powerpoint/2010/main" val="139181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lt-LT" dirty="0"/>
              <a:t>Labai didelio dydžio duomenys, paprastai tiek, kad manipuliavimas ir valdymas kelia didelių logistinių iššūkių. - </a:t>
            </a:r>
            <a:r>
              <a:rPr lang="lt-LT" i="1" dirty="0"/>
              <a:t>Oksfordo anglų kalbos </a:t>
            </a:r>
            <a:r>
              <a:rPr lang="lt-LT" i="1" dirty="0" smtClean="0"/>
              <a:t>žodynas</a:t>
            </a:r>
          </a:p>
          <a:p>
            <a:pPr marL="342900" indent="-342900">
              <a:buBlip>
                <a:blip r:embed="rId3"/>
              </a:buBlip>
            </a:pPr>
            <a:r>
              <a:rPr lang="lt-LT" dirty="0" smtClean="0"/>
              <a:t>Naujas </a:t>
            </a:r>
            <a:r>
              <a:rPr lang="lt-LT" dirty="0"/>
              <a:t>įmonių, ne pelno organizacijų, vyriausybinių agentūrų ir asmenų požiūris, pripažįstantis, kad sujungus duomenis iš kelių šaltinių galima priimti geresnius sprendimus. – </a:t>
            </a:r>
            <a:r>
              <a:rPr lang="lt-LT" i="1" dirty="0" err="1"/>
              <a:t>Gill</a:t>
            </a:r>
            <a:r>
              <a:rPr lang="lt-LT" i="1" dirty="0"/>
              <a:t> Press žurnale „</a:t>
            </a:r>
            <a:r>
              <a:rPr lang="lt-LT" i="1" dirty="0" err="1"/>
              <a:t>Forbes</a:t>
            </a:r>
            <a:r>
              <a:rPr lang="lt-LT" i="1" dirty="0"/>
              <a:t>“, 2014 </a:t>
            </a:r>
            <a:r>
              <a:rPr lang="lt-LT" i="1" dirty="0" smtClean="0"/>
              <a:t>m</a:t>
            </a:r>
          </a:p>
          <a:p>
            <a:pPr marL="342900" indent="-342900">
              <a:buBlip>
                <a:blip r:embed="rId3"/>
              </a:buBlip>
            </a:pPr>
            <a:r>
              <a:rPr lang="lt-LT" dirty="0" smtClean="0"/>
              <a:t>Didelės </a:t>
            </a:r>
            <a:r>
              <a:rPr lang="lt-LT" dirty="0"/>
              <a:t>apimties, didelio greičio ir didelės įvairovės informacijos ištekliai, kuriems reikia ekonomiškų, naujoviškų informacijos apdorojimo formų, kad būtų galima geriau suprasti ir priimti sprendimus. </a:t>
            </a:r>
            <a:r>
              <a:rPr lang="lt-LT" i="1" dirty="0"/>
              <a:t>„</a:t>
            </a:r>
            <a:r>
              <a:rPr lang="lt-LT" i="1" dirty="0" err="1"/>
              <a:t>Gartner</a:t>
            </a:r>
            <a:r>
              <a:rPr lang="lt-LT" i="1" dirty="0"/>
              <a:t>“, 2014 m</a:t>
            </a:r>
            <a:endParaRPr lang="en-GB" i="1"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Kas yra „dideli duomenys“</a:t>
            </a:r>
            <a:r>
              <a:rPr lang="en-GB" dirty="0" smtClean="0"/>
              <a:t>?</a:t>
            </a:r>
            <a:endParaRPr lang="en-GB" dirty="0"/>
          </a:p>
        </p:txBody>
      </p:sp>
    </p:spTree>
    <p:extLst>
      <p:ext uri="{BB962C8B-B14F-4D97-AF65-F5344CB8AC3E}">
        <p14:creationId xmlns:p14="http://schemas.microsoft.com/office/powerpoint/2010/main" val="2918349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067544-7072-C49B-1E1D-DF9E1DD871A8}"/>
              </a:ext>
            </a:extLst>
          </p:cNvPr>
          <p:cNvSpPr>
            <a:spLocks noGrp="1"/>
          </p:cNvSpPr>
          <p:nvPr>
            <p:ph type="body" sz="quarter" idx="18"/>
          </p:nvPr>
        </p:nvSpPr>
        <p:spPr>
          <a:xfrm>
            <a:off x="898358" y="1882894"/>
            <a:ext cx="4867011" cy="3025975"/>
          </a:xfrm>
        </p:spPr>
        <p:txBody>
          <a:bodyPr/>
          <a:lstStyle/>
          <a:p>
            <a:pPr marL="342900" indent="-342900">
              <a:buClr>
                <a:schemeClr val="accent2"/>
              </a:buClr>
              <a:buFont typeface="Arial" panose="020B0604020202020204" pitchFamily="34" charset="0"/>
              <a:buChar char="•"/>
            </a:pPr>
            <a:r>
              <a:rPr lang="lt-LT" dirty="0"/>
              <a:t>Prieš pradėdami, sukurkime sceną skaitydami apie „</a:t>
            </a:r>
            <a:r>
              <a:rPr lang="lt-LT" dirty="0" err="1"/>
              <a:t>Model</a:t>
            </a:r>
            <a:r>
              <a:rPr lang="lt-LT" dirty="0"/>
              <a:t> T Ford</a:t>
            </a:r>
            <a:r>
              <a:rPr lang="lt-LT" dirty="0" smtClean="0"/>
              <a:t>“.</a:t>
            </a:r>
          </a:p>
          <a:p>
            <a:pPr marL="342900" indent="-342900">
              <a:buClr>
                <a:schemeClr val="accent2"/>
              </a:buClr>
              <a:buFont typeface="Arial" panose="020B0604020202020204" pitchFamily="34" charset="0"/>
              <a:buChar char="•"/>
            </a:pPr>
            <a:r>
              <a:rPr lang="lt-LT" dirty="0" smtClean="0"/>
              <a:t>Skaitymas </a:t>
            </a:r>
            <a:r>
              <a:rPr lang="lt-LT" dirty="0"/>
              <a:t>parodo vieno dydžio visiems modelio apribojimus skaitmeninių duomenų eroje.</a:t>
            </a:r>
            <a:endParaRPr lang="en-ZA" dirty="0"/>
          </a:p>
        </p:txBody>
      </p:sp>
      <p:sp>
        <p:nvSpPr>
          <p:cNvPr id="3" name="Text Placeholder 2">
            <a:extLst>
              <a:ext uri="{FF2B5EF4-FFF2-40B4-BE49-F238E27FC236}">
                <a16:creationId xmlns:a16="http://schemas.microsoft.com/office/drawing/2014/main" id="{542D0D3D-DC1A-55E0-FF42-62FF5DD30AC1}"/>
              </a:ext>
            </a:extLst>
          </p:cNvPr>
          <p:cNvSpPr>
            <a:spLocks noGrp="1"/>
          </p:cNvSpPr>
          <p:nvPr>
            <p:ph type="body" sz="quarter" idx="16"/>
          </p:nvPr>
        </p:nvSpPr>
        <p:spPr>
          <a:xfrm>
            <a:off x="752178" y="890242"/>
            <a:ext cx="5343822" cy="992652"/>
          </a:xfrm>
        </p:spPr>
        <p:txBody>
          <a:bodyPr/>
          <a:lstStyle/>
          <a:p>
            <a:r>
              <a:rPr lang="lt-LT" dirty="0"/>
              <a:t>Kas yra „dideli duomenys“</a:t>
            </a:r>
            <a:r>
              <a:rPr lang="en-GB" dirty="0"/>
              <a:t>?</a:t>
            </a:r>
            <a:endParaRPr lang="en-GB" dirty="0"/>
          </a:p>
        </p:txBody>
      </p:sp>
      <p:pic>
        <p:nvPicPr>
          <p:cNvPr id="6" name="Picture Placeholder 3">
            <a:extLst>
              <a:ext uri="{FF2B5EF4-FFF2-40B4-BE49-F238E27FC236}">
                <a16:creationId xmlns:a16="http://schemas.microsoft.com/office/drawing/2014/main" id="{25A0FAD6-D7FE-31CD-41F1-4902A415F910}"/>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7031" r="7031"/>
          <a:stretch>
            <a:fillRect/>
          </a:stretch>
        </p:blipFill>
        <p:spPr>
          <a:xfrm>
            <a:off x="6096000" y="1452563"/>
            <a:ext cx="6096000" cy="4256087"/>
          </a:xfrm>
          <a:prstGeom prst="rect">
            <a:avLst/>
          </a:prstGeom>
        </p:spPr>
      </p:pic>
    </p:spTree>
    <p:extLst>
      <p:ext uri="{BB962C8B-B14F-4D97-AF65-F5344CB8AC3E}">
        <p14:creationId xmlns:p14="http://schemas.microsoft.com/office/powerpoint/2010/main" val="405066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lt-LT" dirty="0"/>
              <a:t>„Ford </a:t>
            </a:r>
            <a:r>
              <a:rPr lang="lt-LT" dirty="0" err="1"/>
              <a:t>Model</a:t>
            </a:r>
            <a:r>
              <a:rPr lang="lt-LT" dirty="0"/>
              <a:t> T“ yra automobilis, kurį „Ford </a:t>
            </a:r>
            <a:r>
              <a:rPr lang="lt-LT" dirty="0" err="1"/>
              <a:t>Motor</a:t>
            </a:r>
            <a:r>
              <a:rPr lang="lt-LT" dirty="0"/>
              <a:t> Company“ gamino nuo 1908 m. spalio 1 d. iki 1927 m. gegužės 26 d. Paprastai jis laikomas pirmuoju įperkančiu automobiliu, </a:t>
            </a:r>
            <a:r>
              <a:rPr lang="lt-LT" dirty="0" smtClean="0"/>
              <a:t>kuris </a:t>
            </a:r>
            <a:r>
              <a:rPr lang="lt-LT" dirty="0"/>
              <a:t>leido keliauti vidutinės klasės amerikiečiams</a:t>
            </a:r>
            <a:r>
              <a:rPr lang="lt-LT" dirty="0" smtClean="0"/>
              <a:t>.</a:t>
            </a:r>
          </a:p>
          <a:p>
            <a:pPr marL="342900" indent="-342900">
              <a:buBlip>
                <a:blip r:embed="rId3"/>
              </a:buBlip>
            </a:pPr>
            <a:r>
              <a:rPr lang="lt-LT" dirty="0" smtClean="0"/>
              <a:t>„</a:t>
            </a:r>
            <a:r>
              <a:rPr lang="lt-LT" dirty="0"/>
              <a:t>Ford </a:t>
            </a:r>
            <a:r>
              <a:rPr lang="lt-LT" dirty="0" err="1"/>
              <a:t>Piquette</a:t>
            </a:r>
            <a:r>
              <a:rPr lang="lt-LT" dirty="0"/>
              <a:t> </a:t>
            </a:r>
            <a:r>
              <a:rPr lang="lt-LT" dirty="0" err="1"/>
              <a:t>Avenue</a:t>
            </a:r>
            <a:r>
              <a:rPr lang="lt-LT" dirty="0"/>
              <a:t>“ gamykla negalėjo neatsilikti nuo T modelio paklausos ir per pirmąjį gamybos mėnesį joje buvo pagaminta tik 11 automobilių. 1910 m., surinkęs beveik 12 000 T modelių, Henry Fordas perkėlė įmonę į naująjį </a:t>
            </a:r>
            <a:r>
              <a:rPr lang="lt-LT" dirty="0" err="1"/>
              <a:t>Highland</a:t>
            </a:r>
            <a:r>
              <a:rPr lang="lt-LT" dirty="0"/>
              <a:t> </a:t>
            </a:r>
            <a:r>
              <a:rPr lang="lt-LT" dirty="0" err="1"/>
              <a:t>Park</a:t>
            </a:r>
            <a:r>
              <a:rPr lang="lt-LT" dirty="0"/>
              <a:t> kompleksą.</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smtClean="0"/>
              <a:t>Ford Model</a:t>
            </a:r>
            <a:r>
              <a:rPr lang="lt-LT" dirty="0" err="1" smtClean="0"/>
              <a:t>is</a:t>
            </a:r>
            <a:r>
              <a:rPr lang="en-GB" dirty="0" smtClean="0"/>
              <a:t> </a:t>
            </a:r>
            <a:r>
              <a:rPr lang="en-GB" dirty="0"/>
              <a:t>T</a:t>
            </a:r>
          </a:p>
        </p:txBody>
      </p:sp>
    </p:spTree>
    <p:extLst>
      <p:ext uri="{BB962C8B-B14F-4D97-AF65-F5344CB8AC3E}">
        <p14:creationId xmlns:p14="http://schemas.microsoft.com/office/powerpoint/2010/main" val="38355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lt-LT" dirty="0"/>
              <a:t>Per tą laiką modelio T gamybos sistema tapo </a:t>
            </a:r>
            <a:r>
              <a:rPr lang="lt-LT" dirty="0" err="1"/>
              <a:t>ikonišku</a:t>
            </a:r>
            <a:r>
              <a:rPr lang="lt-LT" dirty="0"/>
              <a:t> surinkimo linijos gamybos pavyzdžiu; vėlesniais dešimtmečiais jis taip pat bus laikomas klasikiniu tvirtos, pirmosios kartos surinkimo linijos gamybos pavyzdžiu</a:t>
            </a:r>
            <a:r>
              <a:rPr lang="lt-LT" dirty="0" smtClean="0"/>
              <a:t>.</a:t>
            </a:r>
          </a:p>
          <a:p>
            <a:pPr marL="342900" indent="-342900">
              <a:buBlip>
                <a:blip r:embed="rId3"/>
              </a:buBlip>
            </a:pPr>
            <a:r>
              <a:rPr lang="lt-LT" dirty="0" smtClean="0"/>
              <a:t>1914 </a:t>
            </a:r>
            <a:r>
              <a:rPr lang="lt-LT" dirty="0"/>
              <a:t>m. „Ford“ pagamino daugiau automobilių nei visi kiti automobilių gamintojai kartu paėmus. Modelis T sulaukė didžiulės komercinės sėkmės, o kai Henris pagamino 10 milijonų automobilių, pusė visų automobilių pasaulyje buvo „Ford“. Tai buvo tokia sėkminga, kad 1917–1923 m. „Ford“ nepirko jokios reklamos.</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Ford Model</a:t>
            </a:r>
            <a:r>
              <a:rPr lang="lt-LT" dirty="0" err="1"/>
              <a:t>is</a:t>
            </a:r>
            <a:r>
              <a:rPr lang="en-GB" dirty="0"/>
              <a:t> T</a:t>
            </a:r>
            <a:endParaRPr lang="en-GB" dirty="0"/>
          </a:p>
        </p:txBody>
      </p:sp>
    </p:spTree>
    <p:extLst>
      <p:ext uri="{BB962C8B-B14F-4D97-AF65-F5344CB8AC3E}">
        <p14:creationId xmlns:p14="http://schemas.microsoft.com/office/powerpoint/2010/main" val="16823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20A62-E599-889A-1CD7-493D91D148B7}"/>
              </a:ext>
            </a:extLst>
          </p:cNvPr>
          <p:cNvSpPr>
            <a:spLocks noGrp="1"/>
          </p:cNvSpPr>
          <p:nvPr>
            <p:ph type="body" sz="quarter" idx="15"/>
          </p:nvPr>
        </p:nvSpPr>
        <p:spPr/>
        <p:txBody>
          <a:bodyPr/>
          <a:lstStyle/>
          <a:p>
            <a:r>
              <a:rPr lang="en-ZA" dirty="0"/>
              <a:t>01</a:t>
            </a:r>
          </a:p>
        </p:txBody>
      </p:sp>
      <p:sp>
        <p:nvSpPr>
          <p:cNvPr id="3" name="Text Placeholder 2">
            <a:extLst>
              <a:ext uri="{FF2B5EF4-FFF2-40B4-BE49-F238E27FC236}">
                <a16:creationId xmlns:a16="http://schemas.microsoft.com/office/drawing/2014/main" id="{99D7D11C-B1BB-AA86-DF53-AE19BED43C00}"/>
              </a:ext>
            </a:extLst>
          </p:cNvPr>
          <p:cNvSpPr>
            <a:spLocks noGrp="1"/>
          </p:cNvSpPr>
          <p:nvPr>
            <p:ph type="body" sz="quarter" idx="14"/>
          </p:nvPr>
        </p:nvSpPr>
        <p:spPr/>
        <p:txBody>
          <a:bodyPr/>
          <a:lstStyle/>
          <a:p>
            <a:r>
              <a:rPr lang="lt-LT" dirty="0"/>
              <a:t>Duomenų galia – kodėl svarbūs duomenų įgūdžiai</a:t>
            </a:r>
            <a:endParaRPr lang="en-US" dirty="0"/>
          </a:p>
        </p:txBody>
      </p:sp>
      <p:sp>
        <p:nvSpPr>
          <p:cNvPr id="4" name="Text Placeholder 3">
            <a:extLst>
              <a:ext uri="{FF2B5EF4-FFF2-40B4-BE49-F238E27FC236}">
                <a16:creationId xmlns:a16="http://schemas.microsoft.com/office/drawing/2014/main" id="{6C37075E-6964-192A-E161-6217783664C5}"/>
              </a:ext>
            </a:extLst>
          </p:cNvPr>
          <p:cNvSpPr>
            <a:spLocks noGrp="1"/>
          </p:cNvSpPr>
          <p:nvPr>
            <p:ph type="body" sz="quarter" idx="28"/>
          </p:nvPr>
        </p:nvSpPr>
        <p:spPr/>
        <p:txBody>
          <a:bodyPr/>
          <a:lstStyle/>
          <a:p>
            <a:pPr lvl="0" algn="ctr">
              <a:defRPr/>
            </a:pPr>
            <a:r>
              <a:rPr lang="en-US" b="1" i="1" dirty="0">
                <a:effectLst>
                  <a:outerShdw blurRad="38100" dist="38100" dir="2700000" algn="tl">
                    <a:srgbClr val="000000">
                      <a:alpha val="43137"/>
                    </a:srgbClr>
                  </a:outerShdw>
                </a:effectLst>
              </a:rPr>
              <a:t>“</a:t>
            </a:r>
            <a:r>
              <a:rPr lang="en-US" b="1" i="1" dirty="0" err="1">
                <a:effectLst>
                  <a:outerShdw blurRad="38100" dist="38100" dir="2700000" algn="tl">
                    <a:srgbClr val="000000">
                      <a:alpha val="43137"/>
                    </a:srgbClr>
                  </a:outerShdw>
                </a:effectLst>
              </a:rPr>
              <a:t>Kiekvienas</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gali</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būti</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puikus</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nes</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kiekvienas</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gali</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tarnauti</a:t>
            </a:r>
            <a:r>
              <a:rPr lang="en-US" b="1" i="1" dirty="0">
                <a:effectLst>
                  <a:outerShdw blurRad="38100" dist="38100" dir="2700000" algn="tl">
                    <a:srgbClr val="000000">
                      <a:alpha val="43137"/>
                    </a:srgbClr>
                  </a:outerShdw>
                </a:effectLst>
              </a:rPr>
              <a:t>.”</a:t>
            </a:r>
            <a:endParaRPr kumimoji="0" lang="en-US" sz="2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 Martin Luther King Jr.</a:t>
            </a:r>
          </a:p>
          <a:p>
            <a:endParaRPr lang="en-ZA" dirty="0"/>
          </a:p>
        </p:txBody>
      </p:sp>
      <p:sp>
        <p:nvSpPr>
          <p:cNvPr id="5" name="Text Placeholder 4">
            <a:extLst>
              <a:ext uri="{FF2B5EF4-FFF2-40B4-BE49-F238E27FC236}">
                <a16:creationId xmlns:a16="http://schemas.microsoft.com/office/drawing/2014/main" id="{6FB08A5A-7B6F-59EC-BACD-69BAA96B8321}"/>
              </a:ext>
            </a:extLst>
          </p:cNvPr>
          <p:cNvSpPr>
            <a:spLocks noGrp="1"/>
          </p:cNvSpPr>
          <p:nvPr>
            <p:ph type="body" sz="quarter" idx="29"/>
          </p:nvPr>
        </p:nvSpPr>
        <p:spPr/>
        <p:txBody>
          <a:bodyPr/>
          <a:lstStyle/>
          <a:p>
            <a:r>
              <a:rPr lang="en-ZA" dirty="0"/>
              <a:t>02</a:t>
            </a:r>
          </a:p>
        </p:txBody>
      </p:sp>
      <p:sp>
        <p:nvSpPr>
          <p:cNvPr id="6" name="Text Placeholder 5">
            <a:extLst>
              <a:ext uri="{FF2B5EF4-FFF2-40B4-BE49-F238E27FC236}">
                <a16:creationId xmlns:a16="http://schemas.microsoft.com/office/drawing/2014/main" id="{AF6264BF-C70E-914F-D10D-F7D2A8E5506B}"/>
              </a:ext>
            </a:extLst>
          </p:cNvPr>
          <p:cNvSpPr>
            <a:spLocks noGrp="1"/>
          </p:cNvSpPr>
          <p:nvPr>
            <p:ph type="body" sz="quarter" idx="30"/>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smtClean="0">
                <a:ln>
                  <a:noFill/>
                </a:ln>
                <a:solidFill>
                  <a:srgbClr val="000000"/>
                </a:solidFill>
                <a:effectLst/>
                <a:uLnTx/>
                <a:uFillTx/>
                <a:latin typeface="Calibri" panose="020F0502020204030204"/>
                <a:ea typeface="+mn-ea"/>
                <a:cs typeface="+mn-cs"/>
              </a:rPr>
              <a:t>D</a:t>
            </a:r>
            <a:r>
              <a:rPr kumimoji="0" lang="lt-LT" sz="2200" b="0" i="0" u="none" strike="noStrike" kern="1200" cap="none" spc="0" normalizeH="0" baseline="0" noProof="0" dirty="0" err="1" smtClean="0">
                <a:ln>
                  <a:noFill/>
                </a:ln>
                <a:solidFill>
                  <a:srgbClr val="000000"/>
                </a:solidFill>
                <a:effectLst/>
                <a:uLnTx/>
                <a:uFillTx/>
                <a:latin typeface="Calibri" panose="020F0502020204030204"/>
                <a:ea typeface="+mn-ea"/>
                <a:cs typeface="+mn-cs"/>
              </a:rPr>
              <a:t>uomenų</a:t>
            </a:r>
            <a:r>
              <a:rPr kumimoji="0" lang="en-US" sz="2200" b="0" i="0" u="none" strike="noStrike" kern="1200" cap="none" spc="0" normalizeH="0" baseline="0" noProof="0" dirty="0" smtClean="0">
                <a:ln>
                  <a:noFill/>
                </a:ln>
                <a:solidFill>
                  <a:srgbClr val="000000"/>
                </a:solidFill>
                <a:effectLst/>
                <a:uLnTx/>
                <a:uFillTx/>
                <a:latin typeface="Calibri" panose="020F0502020204030204"/>
                <a:ea typeface="+mn-ea"/>
                <a:cs typeface="+mn-cs"/>
              </a:rPr>
              <a:t> </a:t>
            </a:r>
            <a:r>
              <a:rPr kumimoji="0" lang="en-US" sz="2200" b="0" i="0" u="none" strike="noStrike" kern="1200" cap="none" spc="0" normalizeH="0" baseline="0" noProof="0" dirty="0" err="1" smtClean="0">
                <a:ln>
                  <a:noFill/>
                </a:ln>
                <a:solidFill>
                  <a:srgbClr val="000000"/>
                </a:solidFill>
                <a:effectLst/>
                <a:uLnTx/>
                <a:uFillTx/>
                <a:latin typeface="Calibri" panose="020F0502020204030204"/>
                <a:ea typeface="+mn-ea"/>
                <a:cs typeface="+mn-cs"/>
              </a:rPr>
              <a:t>Technolog</a:t>
            </a:r>
            <a:r>
              <a:rPr kumimoji="0" lang="lt-LT" sz="2200" b="0" i="0" u="none" strike="noStrike" kern="1200" cap="none" spc="0" normalizeH="0" baseline="0" noProof="0" dirty="0" err="1" smtClean="0">
                <a:ln>
                  <a:noFill/>
                </a:ln>
                <a:solidFill>
                  <a:srgbClr val="000000"/>
                </a:solidFill>
                <a:effectLst/>
                <a:uLnTx/>
                <a:uFillTx/>
                <a:latin typeface="Calibri" panose="020F0502020204030204"/>
                <a:ea typeface="+mn-ea"/>
                <a:cs typeface="+mn-cs"/>
              </a:rPr>
              <a:t>ijos</a:t>
            </a:r>
            <a:endPar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E9573EEB-CD14-A765-A25C-CE014840F40A}"/>
              </a:ext>
            </a:extLst>
          </p:cNvPr>
          <p:cNvSpPr>
            <a:spLocks noGrp="1"/>
          </p:cNvSpPr>
          <p:nvPr>
            <p:ph type="body" sz="quarter" idx="31"/>
          </p:nvPr>
        </p:nvSpPr>
        <p:spPr/>
        <p:txBody>
          <a:bodyPr/>
          <a:lstStyle/>
          <a:p>
            <a:r>
              <a:rPr lang="en-ZA" dirty="0"/>
              <a:t>03</a:t>
            </a:r>
          </a:p>
        </p:txBody>
      </p:sp>
      <p:sp>
        <p:nvSpPr>
          <p:cNvPr id="8" name="Text Placeholder 7">
            <a:extLst>
              <a:ext uri="{FF2B5EF4-FFF2-40B4-BE49-F238E27FC236}">
                <a16:creationId xmlns:a16="http://schemas.microsoft.com/office/drawing/2014/main" id="{71219252-E7F9-A877-578C-E82B765C60C0}"/>
              </a:ext>
            </a:extLst>
          </p:cNvPr>
          <p:cNvSpPr>
            <a:spLocks noGrp="1"/>
          </p:cNvSpPr>
          <p:nvPr>
            <p:ph type="body" sz="quarter" idx="32"/>
          </p:nvPr>
        </p:nvSpPr>
        <p:spPr/>
        <p:txBody>
          <a:bodyPr/>
          <a:lstStyle/>
          <a:p>
            <a:r>
              <a:rPr lang="pt-BR" dirty="0"/>
              <a:t>Duomenų valdymas, saugumas ir privatumas</a:t>
            </a:r>
            <a:endParaRPr lang="en-US" dirty="0"/>
          </a:p>
        </p:txBody>
      </p:sp>
      <p:sp>
        <p:nvSpPr>
          <p:cNvPr id="9" name="Text Placeholder 8">
            <a:extLst>
              <a:ext uri="{FF2B5EF4-FFF2-40B4-BE49-F238E27FC236}">
                <a16:creationId xmlns:a16="http://schemas.microsoft.com/office/drawing/2014/main" id="{5A19F0D7-1CF4-950B-06F0-94189B068807}"/>
              </a:ext>
            </a:extLst>
          </p:cNvPr>
          <p:cNvSpPr>
            <a:spLocks noGrp="1"/>
          </p:cNvSpPr>
          <p:nvPr>
            <p:ph type="body" sz="quarter" idx="33"/>
          </p:nvPr>
        </p:nvSpPr>
        <p:spPr/>
        <p:txBody>
          <a:bodyPr/>
          <a:lstStyle/>
          <a:p>
            <a:r>
              <a:rPr lang="en-ZA" dirty="0"/>
              <a:t>04</a:t>
            </a:r>
          </a:p>
        </p:txBody>
      </p:sp>
      <p:sp>
        <p:nvSpPr>
          <p:cNvPr id="10" name="Text Placeholder 9">
            <a:extLst>
              <a:ext uri="{FF2B5EF4-FFF2-40B4-BE49-F238E27FC236}">
                <a16:creationId xmlns:a16="http://schemas.microsoft.com/office/drawing/2014/main" id="{01536359-B030-A4B6-81AA-01F068D88F6A}"/>
              </a:ext>
            </a:extLst>
          </p:cNvPr>
          <p:cNvSpPr>
            <a:spLocks noGrp="1"/>
          </p:cNvSpPr>
          <p:nvPr>
            <p:ph type="body" sz="quarter" idx="34"/>
          </p:nvPr>
        </p:nvSpPr>
        <p:spPr/>
        <p:txBody>
          <a:bodyPr/>
          <a:lstStyle/>
          <a:p>
            <a:r>
              <a:rPr lang="lt-LT" dirty="0" smtClean="0"/>
              <a:t>Darbas su duomenimis</a:t>
            </a:r>
            <a:endParaRPr lang="en-ZA" dirty="0"/>
          </a:p>
        </p:txBody>
      </p:sp>
      <p:sp>
        <p:nvSpPr>
          <p:cNvPr id="11" name="Text Placeholder 10">
            <a:extLst>
              <a:ext uri="{FF2B5EF4-FFF2-40B4-BE49-F238E27FC236}">
                <a16:creationId xmlns:a16="http://schemas.microsoft.com/office/drawing/2014/main" id="{F99CD8FB-64EC-FB62-76A7-8187B917B99C}"/>
              </a:ext>
            </a:extLst>
          </p:cNvPr>
          <p:cNvSpPr>
            <a:spLocks noGrp="1"/>
          </p:cNvSpPr>
          <p:nvPr>
            <p:ph type="body" sz="quarter" idx="35"/>
          </p:nvPr>
        </p:nvSpPr>
        <p:spPr/>
        <p:txBody>
          <a:bodyPr/>
          <a:lstStyle/>
          <a:p>
            <a:r>
              <a:rPr lang="en-ZA" dirty="0"/>
              <a:t>05</a:t>
            </a:r>
          </a:p>
        </p:txBody>
      </p:sp>
      <p:sp>
        <p:nvSpPr>
          <p:cNvPr id="12" name="Text Placeholder 11">
            <a:extLst>
              <a:ext uri="{FF2B5EF4-FFF2-40B4-BE49-F238E27FC236}">
                <a16:creationId xmlns:a16="http://schemas.microsoft.com/office/drawing/2014/main" id="{E822F342-7AF8-1F13-9CB9-652034DF2227}"/>
              </a:ext>
            </a:extLst>
          </p:cNvPr>
          <p:cNvSpPr>
            <a:spLocks noGrp="1"/>
          </p:cNvSpPr>
          <p:nvPr>
            <p:ph type="body" sz="quarter" idx="36"/>
          </p:nvPr>
        </p:nvSpPr>
        <p:spPr/>
        <p:txBody>
          <a:bodyPr/>
          <a:lstStyle/>
          <a:p>
            <a:r>
              <a:rPr lang="lt-LT" dirty="0" smtClean="0"/>
              <a:t>Duomenų naudojimo strategija</a:t>
            </a:r>
            <a:endParaRPr lang="en-ZA" dirty="0"/>
          </a:p>
        </p:txBody>
      </p:sp>
      <p:sp>
        <p:nvSpPr>
          <p:cNvPr id="13" name="Text Placeholder 12">
            <a:extLst>
              <a:ext uri="{FF2B5EF4-FFF2-40B4-BE49-F238E27FC236}">
                <a16:creationId xmlns:a16="http://schemas.microsoft.com/office/drawing/2014/main" id="{38A627E5-46B5-B077-1279-CCCE2E945C9A}"/>
              </a:ext>
            </a:extLst>
          </p:cNvPr>
          <p:cNvSpPr>
            <a:spLocks noGrp="1"/>
          </p:cNvSpPr>
          <p:nvPr>
            <p:ph type="body" sz="quarter" idx="27"/>
          </p:nvPr>
        </p:nvSpPr>
        <p:spPr/>
        <p:txBody>
          <a:bodyPr/>
          <a:lstStyle/>
          <a:p>
            <a:r>
              <a:rPr lang="lt-LT" dirty="0" smtClean="0"/>
              <a:t>Turinys</a:t>
            </a:r>
            <a:endParaRPr lang="en-ZA" dirty="0"/>
          </a:p>
        </p:txBody>
      </p:sp>
      <p:sp>
        <p:nvSpPr>
          <p:cNvPr id="14" name="Text Placeholder 13">
            <a:extLst>
              <a:ext uri="{FF2B5EF4-FFF2-40B4-BE49-F238E27FC236}">
                <a16:creationId xmlns:a16="http://schemas.microsoft.com/office/drawing/2014/main" id="{7B2F6E99-E6E2-9CF4-4B3D-11B5F9EC4D38}"/>
              </a:ext>
            </a:extLst>
          </p:cNvPr>
          <p:cNvSpPr>
            <a:spLocks noGrp="1"/>
          </p:cNvSpPr>
          <p:nvPr>
            <p:ph type="body" sz="quarter" idx="37"/>
          </p:nvPr>
        </p:nvSpPr>
        <p:spPr/>
        <p:txBody>
          <a:bodyPr/>
          <a:lstStyle/>
          <a:p>
            <a:r>
              <a:rPr lang="en-ZA" dirty="0"/>
              <a:t>06</a:t>
            </a:r>
          </a:p>
        </p:txBody>
      </p:sp>
      <p:sp>
        <p:nvSpPr>
          <p:cNvPr id="15" name="Text Placeholder 14">
            <a:extLst>
              <a:ext uri="{FF2B5EF4-FFF2-40B4-BE49-F238E27FC236}">
                <a16:creationId xmlns:a16="http://schemas.microsoft.com/office/drawing/2014/main" id="{2A392415-BDAA-850B-490A-AA5FA12923D9}"/>
              </a:ext>
            </a:extLst>
          </p:cNvPr>
          <p:cNvSpPr>
            <a:spLocks noGrp="1"/>
          </p:cNvSpPr>
          <p:nvPr>
            <p:ph type="body" sz="quarter" idx="38"/>
          </p:nvPr>
        </p:nvSpPr>
        <p:spPr/>
        <p:txBody>
          <a:bodyPr/>
          <a:lstStyle/>
          <a:p>
            <a:r>
              <a:rPr lang="lt-LT" dirty="0" smtClean="0"/>
              <a:t>Šaltiniai</a:t>
            </a:r>
            <a:endParaRPr lang="en-ZA" dirty="0"/>
          </a:p>
        </p:txBody>
      </p:sp>
    </p:spTree>
    <p:extLst>
      <p:ext uri="{BB962C8B-B14F-4D97-AF65-F5344CB8AC3E}">
        <p14:creationId xmlns:p14="http://schemas.microsoft.com/office/powerpoint/2010/main" val="216385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5" grpId="0" build="p"/>
      <p:bldP spid="6" grpId="0" build="p"/>
      <p:bldP spid="7" grpId="0" build="p"/>
      <p:bldP spid="8" grpId="0" build="p"/>
      <p:bldP spid="9" grpId="0" build="p"/>
      <p:bldP spid="10" grpId="0" build="p"/>
      <p:bldP spid="11" grpId="0" build="p"/>
      <p:bldP spid="12" grpId="0" build="p"/>
      <p:bldP spid="14" grpId="0" build="p"/>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lt-LT" dirty="0"/>
              <a:t>Henry Fordo ideologinis požiūris į „</a:t>
            </a:r>
            <a:r>
              <a:rPr lang="lt-LT" dirty="0" err="1"/>
              <a:t>Model</a:t>
            </a:r>
            <a:r>
              <a:rPr lang="lt-LT" dirty="0"/>
              <a:t> T“ dizainą buvo toks, kad jį teisingai suformulavo, o paskui išliko taip pat; jis tikėjo, kad „</a:t>
            </a:r>
            <a:r>
              <a:rPr lang="lt-LT" dirty="0" err="1"/>
              <a:t>Model</a:t>
            </a:r>
            <a:r>
              <a:rPr lang="lt-LT" dirty="0"/>
              <a:t> T“ yra viskas, ko žmogui prireiks ar gali prireikti</a:t>
            </a:r>
            <a:r>
              <a:rPr lang="lt-LT" dirty="0" smtClean="0"/>
              <a:t>.</a:t>
            </a:r>
          </a:p>
          <a:p>
            <a:pPr marL="342900" indent="-342900">
              <a:buBlip>
                <a:blip r:embed="rId3"/>
              </a:buBlip>
            </a:pPr>
            <a:r>
              <a:rPr lang="lt-LT" dirty="0" smtClean="0"/>
              <a:t>Kitoms </a:t>
            </a:r>
            <a:r>
              <a:rPr lang="lt-LT" dirty="0"/>
              <a:t>įmonėms siūlant komforto ir stiliaus </a:t>
            </a:r>
            <a:r>
              <a:rPr lang="lt-LT" dirty="0" err="1"/>
              <a:t>pranašumus</a:t>
            </a:r>
            <a:r>
              <a:rPr lang="lt-LT" dirty="0"/>
              <a:t> konkurencingomis kainomis, modelis T prarado rinkos dalį. Dizaino pakeitimų nebuvo tiek mažai, kaip suvokė visuomenė, tačiau nekintančio modelio idėja buvo išsaugota</a:t>
            </a:r>
            <a:r>
              <a:rPr lang="lt-LT" dirty="0" smtClean="0"/>
              <a:t>.</a:t>
            </a:r>
          </a:p>
          <a:p>
            <a:pPr marL="342900" indent="-342900">
              <a:buBlip>
                <a:blip r:embed="rId3"/>
              </a:buBlip>
            </a:pPr>
            <a:r>
              <a:rPr lang="lt-LT" dirty="0" smtClean="0"/>
              <a:t>Galiausiai </a:t>
            </a:r>
            <a:r>
              <a:rPr lang="lt-LT" dirty="0"/>
              <a:t>1927 m. gegužės 26 d. „Ford </a:t>
            </a:r>
            <a:r>
              <a:rPr lang="lt-LT" dirty="0" err="1"/>
              <a:t>Motor</a:t>
            </a:r>
            <a:r>
              <a:rPr lang="lt-LT" dirty="0"/>
              <a:t> Company“ nutraukė gamybą JAV</a:t>
            </a:r>
            <a:r>
              <a:rPr lang="en-GB" dirty="0" smtClean="0"/>
              <a:t>. </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Ford Model</a:t>
            </a:r>
            <a:r>
              <a:rPr lang="lt-LT" dirty="0" err="1"/>
              <a:t>is</a:t>
            </a:r>
            <a:r>
              <a:rPr lang="en-GB" dirty="0"/>
              <a:t> T</a:t>
            </a:r>
            <a:endParaRPr lang="en-GB" dirty="0"/>
          </a:p>
        </p:txBody>
      </p:sp>
    </p:spTree>
    <p:extLst>
      <p:ext uri="{BB962C8B-B14F-4D97-AF65-F5344CB8AC3E}">
        <p14:creationId xmlns:p14="http://schemas.microsoft.com/office/powerpoint/2010/main" val="258871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lt-LT" b="1" dirty="0">
                <a:solidFill>
                  <a:schemeClr val="accent2"/>
                </a:solidFill>
              </a:rPr>
              <a:t>Aiškinimas:</a:t>
            </a:r>
            <a:r>
              <a:rPr lang="lt-LT" dirty="0"/>
              <a:t> </a:t>
            </a:r>
            <a:r>
              <a:rPr lang="lt-LT" dirty="0" smtClean="0"/>
              <a:t>Šiuolaikiniame </a:t>
            </a:r>
            <a:r>
              <a:rPr lang="lt-LT" dirty="0"/>
              <a:t>pasaulyje idėja tik VIENO produkto tipui atrodo labai pasenusi</a:t>
            </a:r>
            <a:r>
              <a:rPr lang="lt-LT" dirty="0" smtClean="0"/>
              <a:t>.</a:t>
            </a:r>
          </a:p>
          <a:p>
            <a:pPr marL="342900" indent="-342900">
              <a:buBlip>
                <a:blip r:embed="rId3"/>
              </a:buBlip>
            </a:pPr>
            <a:r>
              <a:rPr lang="lt-LT" dirty="0" smtClean="0"/>
              <a:t>„</a:t>
            </a:r>
            <a:r>
              <a:rPr lang="lt-LT" dirty="0"/>
              <a:t>Ford“ prarado rinkos dalį, kai vartotojai norėjo skirtingų tipų automobilių su skirtingomis savybėmis, kad atitiktų jų poreikius ir skonį</a:t>
            </a:r>
            <a:r>
              <a:rPr lang="lt-LT" dirty="0" smtClean="0"/>
              <a:t>.</a:t>
            </a:r>
          </a:p>
          <a:p>
            <a:pPr marL="342900" indent="-342900">
              <a:buBlip>
                <a:blip r:embed="rId3"/>
              </a:buBlip>
            </a:pPr>
            <a:r>
              <a:rPr lang="lt-LT" dirty="0" smtClean="0"/>
              <a:t>Šiandienos </a:t>
            </a:r>
            <a:r>
              <a:rPr lang="lt-LT" dirty="0"/>
              <a:t>vartotojai nori individualių paslaugų. Nuo to priklauso pelningumas.</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Ford Model</a:t>
            </a:r>
            <a:r>
              <a:rPr lang="lt-LT" dirty="0" err="1"/>
              <a:t>is</a:t>
            </a:r>
            <a:r>
              <a:rPr lang="en-GB" dirty="0"/>
              <a:t> T</a:t>
            </a:r>
            <a:endParaRPr lang="en-GB" dirty="0"/>
          </a:p>
        </p:txBody>
      </p:sp>
    </p:spTree>
    <p:extLst>
      <p:ext uri="{BB962C8B-B14F-4D97-AF65-F5344CB8AC3E}">
        <p14:creationId xmlns:p14="http://schemas.microsoft.com/office/powerpoint/2010/main" val="25074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lt-LT" b="1" dirty="0">
                <a:solidFill>
                  <a:schemeClr val="accent2"/>
                </a:solidFill>
              </a:rPr>
              <a:t>Aiškinimas (tęsinys): </a:t>
            </a:r>
            <a:r>
              <a:rPr lang="lt-LT" dirty="0"/>
              <a:t>Negalime daugiau apibendrinti. Palyginkite „vienas dydis visiems tinkantį“ modelį T su šiandienos mažmenine prekyba internetu, kur klientų poreikių ir interesų žinojimas yra būtinas norint laimėti jų verslą</a:t>
            </a:r>
            <a:r>
              <a:rPr lang="lt-LT" dirty="0" smtClean="0"/>
              <a:t>.</a:t>
            </a:r>
          </a:p>
          <a:p>
            <a:pPr marL="342900" indent="-342900">
              <a:buBlip>
                <a:blip r:embed="rId3"/>
              </a:buBlip>
            </a:pPr>
            <a:r>
              <a:rPr lang="lt-LT" dirty="0" smtClean="0"/>
              <a:t>O </a:t>
            </a:r>
            <a:r>
              <a:rPr lang="lt-LT" dirty="0"/>
              <a:t>kaip mes galime sužinoti apie jų poreikius ir interesus bei pritaikyti jiems savo paslaugas? Tai yra duomenų galia.</a:t>
            </a:r>
            <a:endParaRPr lang="en-GB" dirty="0"/>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Ford Model</a:t>
            </a:r>
            <a:r>
              <a:rPr lang="lt-LT" dirty="0" err="1"/>
              <a:t>is</a:t>
            </a:r>
            <a:r>
              <a:rPr lang="en-GB" dirty="0"/>
              <a:t> T</a:t>
            </a:r>
            <a:endParaRPr lang="en-GB" dirty="0"/>
          </a:p>
        </p:txBody>
      </p:sp>
    </p:spTree>
    <p:extLst>
      <p:ext uri="{BB962C8B-B14F-4D97-AF65-F5344CB8AC3E}">
        <p14:creationId xmlns:p14="http://schemas.microsoft.com/office/powerpoint/2010/main" val="1390215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n-GB" dirty="0" smtClean="0"/>
              <a:t>“</a:t>
            </a:r>
            <a:r>
              <a:rPr lang="lt-LT" dirty="0"/>
              <a:t>Būdas pradėti yra nustoti kalbėti ir pradėti daryti</a:t>
            </a:r>
            <a:r>
              <a:rPr lang="en-GB" dirty="0" smtClean="0"/>
              <a:t>.”</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Walt Disney</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Car repair">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2883" r="12883"/>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5770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5297620" cy="3995028"/>
          </a:xfrm>
        </p:spPr>
        <p:txBody>
          <a:bodyPr/>
          <a:lstStyle/>
          <a:p>
            <a:pPr marL="342900" indent="-342900">
              <a:buBlip>
                <a:blip r:embed="rId3"/>
              </a:buBlip>
            </a:pPr>
            <a:r>
              <a:rPr lang="lt-LT" dirty="0"/>
              <a:t>Išmanieji duomenys apibūdina duomenis, turinčius galiojančios, gerai apibrėžtos, prasmingos informacijos su papildomu žvalgybos ar interpretacijos sluoksniu</a:t>
            </a:r>
            <a:r>
              <a:rPr lang="lt-LT" dirty="0" smtClean="0"/>
              <a:t>.</a:t>
            </a:r>
          </a:p>
          <a:p>
            <a:pPr marL="342900" indent="-342900">
              <a:buBlip>
                <a:blip r:embed="rId3"/>
              </a:buBlip>
            </a:pPr>
            <a:r>
              <a:rPr lang="lt-LT" dirty="0" smtClean="0"/>
              <a:t>Tai </a:t>
            </a:r>
            <a:r>
              <a:rPr lang="lt-LT" dirty="0"/>
              <a:t>leidžia priimti sprendimus greičiau ir net kai kuriais atvejais be žmogaus įsikišimo ar apdorojimo iš centralizuotos sistemos</a:t>
            </a:r>
            <a:r>
              <a:rPr lang="en-GB" dirty="0" smtClean="0"/>
              <a:t>.</a:t>
            </a:r>
            <a:endParaRPr lang="en-GB" dirty="0"/>
          </a:p>
          <a:p>
            <a:pPr marL="342900" indent="-342900">
              <a:buBlip>
                <a:blip r:embed="rId3"/>
              </a:buBlip>
            </a:pPr>
            <a:endParaRPr lang="en-GB" dirty="0"/>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Nuo didelių duomenų iki išmaniųjų duomenų</a:t>
            </a:r>
            <a:endParaRPr lang="en-GB" dirty="0"/>
          </a:p>
        </p:txBody>
      </p:sp>
      <p:grpSp>
        <p:nvGrpSpPr>
          <p:cNvPr id="2" name="Group 1">
            <a:extLst>
              <a:ext uri="{FF2B5EF4-FFF2-40B4-BE49-F238E27FC236}">
                <a16:creationId xmlns:a16="http://schemas.microsoft.com/office/drawing/2014/main" id="{BC0B0B3C-DC04-8248-923A-D0E4DAA410CC}"/>
              </a:ext>
            </a:extLst>
          </p:cNvPr>
          <p:cNvGrpSpPr/>
          <p:nvPr/>
        </p:nvGrpSpPr>
        <p:grpSpPr>
          <a:xfrm>
            <a:off x="7002499" y="1900594"/>
            <a:ext cx="1524097" cy="1367348"/>
            <a:chOff x="6272607" y="1900595"/>
            <a:chExt cx="1524097" cy="1367348"/>
          </a:xfrm>
        </p:grpSpPr>
        <p:sp>
          <p:nvSpPr>
            <p:cNvPr id="10" name="TextBox 9">
              <a:extLst>
                <a:ext uri="{FF2B5EF4-FFF2-40B4-BE49-F238E27FC236}">
                  <a16:creationId xmlns:a16="http://schemas.microsoft.com/office/drawing/2014/main" id="{1D929B59-F706-B55B-001E-A5E928004A79}"/>
                </a:ext>
              </a:extLst>
            </p:cNvPr>
            <p:cNvSpPr txBox="1"/>
            <p:nvPr/>
          </p:nvSpPr>
          <p:spPr>
            <a:xfrm>
              <a:off x="6390594" y="1900595"/>
              <a:ext cx="1406109" cy="392415"/>
            </a:xfrm>
            <a:prstGeom prst="rect">
              <a:avLst/>
            </a:prstGeom>
            <a:solidFill>
              <a:sysClr val="window" lastClr="FFFFFF"/>
            </a:solidFill>
            <a:ln w="12700" cap="flat" cmpd="sng" algn="ctr">
              <a:solidFill>
                <a:srgbClr val="70AD47"/>
              </a:solidFill>
              <a:prstDash val="solid"/>
              <a:miter lim="800000"/>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lt-LT" sz="1950" b="0" i="0" u="none" strike="noStrike" kern="0" cap="none" spc="0" normalizeH="0" baseline="0" noProof="0" dirty="0" smtClean="0">
                  <a:ln>
                    <a:noFill/>
                  </a:ln>
                  <a:solidFill>
                    <a:prstClr val="black"/>
                  </a:solidFill>
                  <a:effectLst/>
                  <a:uLnTx/>
                  <a:uFillTx/>
                  <a:latin typeface="Calibri" panose="020F0502020204030204"/>
                  <a:ea typeface="+mn-ea"/>
                  <a:cs typeface="+mn-cs"/>
                </a:rPr>
                <a:t>Duomenys</a:t>
              </a:r>
              <a:endPar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8A0E88A-7A2B-D462-F9E4-52439F0F586B}"/>
                </a:ext>
              </a:extLst>
            </p:cNvPr>
            <p:cNvSpPr txBox="1"/>
            <p:nvPr/>
          </p:nvSpPr>
          <p:spPr>
            <a:xfrm>
              <a:off x="6272607" y="2275364"/>
              <a:ext cx="1524097" cy="992579"/>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lt-LT" sz="1950" b="0" i="0" u="none" strike="noStrike" kern="0" cap="none" spc="0" normalizeH="0" baseline="0" noProof="0" dirty="0" smtClean="0">
                  <a:ln>
                    <a:noFill/>
                  </a:ln>
                  <a:solidFill>
                    <a:prstClr val="black"/>
                  </a:solidFill>
                  <a:effectLst/>
                  <a:uLnTx/>
                  <a:uFillTx/>
                  <a:latin typeface="Calibri" panose="020F0502020204030204"/>
                  <a:ea typeface="+mn-ea"/>
                  <a:cs typeface="+mn-cs"/>
                </a:rPr>
                <a:t>Mėnesinės pardavimų ataskaitos</a:t>
              </a:r>
              <a:endPar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2D0D83CA-C8DB-BFE2-41AB-B5536409B522}"/>
              </a:ext>
            </a:extLst>
          </p:cNvPr>
          <p:cNvGrpSpPr/>
          <p:nvPr/>
        </p:nvGrpSpPr>
        <p:grpSpPr>
          <a:xfrm>
            <a:off x="7002499" y="3465513"/>
            <a:ext cx="4341771" cy="1658551"/>
            <a:chOff x="8320625" y="1900594"/>
            <a:chExt cx="4341771" cy="1658551"/>
          </a:xfrm>
        </p:grpSpPr>
        <p:sp>
          <p:nvSpPr>
            <p:cNvPr id="12" name="TextBox 11">
              <a:extLst>
                <a:ext uri="{FF2B5EF4-FFF2-40B4-BE49-F238E27FC236}">
                  <a16:creationId xmlns:a16="http://schemas.microsoft.com/office/drawing/2014/main" id="{5B55896B-BCD5-4E35-8AF2-47BF476526ED}"/>
                </a:ext>
              </a:extLst>
            </p:cNvPr>
            <p:cNvSpPr txBox="1"/>
            <p:nvPr/>
          </p:nvSpPr>
          <p:spPr>
            <a:xfrm>
              <a:off x="8320625" y="2266483"/>
              <a:ext cx="4341771" cy="1292662"/>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lvl="0" defTabSz="457200">
                <a:defRPr/>
              </a:pPr>
              <a:r>
                <a:rPr lang="lt-LT" sz="1950" kern="0" dirty="0">
                  <a:solidFill>
                    <a:prstClr val="black"/>
                  </a:solidFill>
                </a:rPr>
                <a:t>Pardavimų ataskaitoje apibendrinami piko ir kritimo rodikliai pagal dieną, pateikiamos rekomendacijos, kaip koreguoti personalą</a:t>
              </a:r>
              <a:r>
                <a:rPr kumimoji="0" lang="es-ES_tradnl" sz="1950" b="0" i="0" u="none" strike="noStrike" kern="0" cap="none" spc="0" normalizeH="0" baseline="0" noProof="0" dirty="0" smtClean="0">
                  <a:ln>
                    <a:noFill/>
                  </a:ln>
                  <a:solidFill>
                    <a:prstClr val="black"/>
                  </a:solidFill>
                  <a:effectLst/>
                  <a:uLnTx/>
                  <a:uFillTx/>
                  <a:latin typeface="Calibri" panose="020F0502020204030204"/>
                  <a:ea typeface="+mn-ea"/>
                  <a:cs typeface="+mn-cs"/>
                </a:rPr>
                <a:t>. </a:t>
              </a:r>
              <a:endPar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B78B376-0AAD-338B-71B0-5E8125E11449}"/>
                </a:ext>
              </a:extLst>
            </p:cNvPr>
            <p:cNvSpPr txBox="1"/>
            <p:nvPr/>
          </p:nvSpPr>
          <p:spPr>
            <a:xfrm>
              <a:off x="8409677" y="1900594"/>
              <a:ext cx="2584294" cy="392415"/>
            </a:xfrm>
            <a:prstGeom prst="rect">
              <a:avLst/>
            </a:prstGeom>
            <a:solidFill>
              <a:sysClr val="window" lastClr="FFFFFF"/>
            </a:solidFill>
            <a:ln w="12700" cap="flat" cmpd="sng" algn="ctr">
              <a:solidFill>
                <a:srgbClr val="70AD47"/>
              </a:solidFill>
              <a:prstDash val="solid"/>
              <a:miter lim="800000"/>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lt-LT" sz="1950" b="0" i="0" u="none" strike="noStrike" kern="0" cap="none" spc="0" normalizeH="0" baseline="0" noProof="0" dirty="0" smtClean="0">
                  <a:ln>
                    <a:noFill/>
                  </a:ln>
                  <a:solidFill>
                    <a:prstClr val="black"/>
                  </a:solidFill>
                  <a:effectLst/>
                  <a:uLnTx/>
                  <a:uFillTx/>
                  <a:latin typeface="Calibri" panose="020F0502020204030204"/>
                  <a:ea typeface="+mn-ea"/>
                  <a:cs typeface="+mn-cs"/>
                </a:rPr>
                <a:t>Sumanūs duomenys</a:t>
              </a:r>
              <a:endPar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7BE4E056-2370-B3B0-F059-2E81A56F2A88}"/>
              </a:ext>
            </a:extLst>
          </p:cNvPr>
          <p:cNvGrpSpPr/>
          <p:nvPr/>
        </p:nvGrpSpPr>
        <p:grpSpPr>
          <a:xfrm>
            <a:off x="978186" y="5267066"/>
            <a:ext cx="8240771" cy="749300"/>
            <a:chOff x="978186" y="5267066"/>
            <a:chExt cx="8240771" cy="749300"/>
          </a:xfrm>
        </p:grpSpPr>
        <p:sp>
          <p:nvSpPr>
            <p:cNvPr id="14" name="Rectangle 13">
              <a:extLst>
                <a:ext uri="{FF2B5EF4-FFF2-40B4-BE49-F238E27FC236}">
                  <a16:creationId xmlns:a16="http://schemas.microsoft.com/office/drawing/2014/main" id="{3C13319B-600E-E0EF-89EC-588FC3F306B3}"/>
                </a:ext>
              </a:extLst>
            </p:cNvPr>
            <p:cNvSpPr/>
            <p:nvPr/>
          </p:nvSpPr>
          <p:spPr>
            <a:xfrm>
              <a:off x="4252341" y="5526290"/>
              <a:ext cx="496661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lt-LT" dirty="0"/>
                <a:t>https://www.youtube.com/watch?v=cQTd3H5GyFg</a:t>
              </a:r>
            </a:p>
          </p:txBody>
        </p:sp>
        <p:sp>
          <p:nvSpPr>
            <p:cNvPr id="15" name="Rectangle 14">
              <a:extLst>
                <a:ext uri="{FF2B5EF4-FFF2-40B4-BE49-F238E27FC236}">
                  <a16:creationId xmlns:a16="http://schemas.microsoft.com/office/drawing/2014/main" id="{7117A9E4-3E37-1B31-7DEB-713D71BF5602}"/>
                </a:ext>
              </a:extLst>
            </p:cNvPr>
            <p:cNvSpPr/>
            <p:nvPr/>
          </p:nvSpPr>
          <p:spPr>
            <a:xfrm>
              <a:off x="1854891" y="5526290"/>
              <a:ext cx="1936749" cy="369332"/>
            </a:xfrm>
            <a:prstGeom prst="rect">
              <a:avLst/>
            </a:prstGeom>
            <a:solidFill>
              <a:schemeClr val="accent2"/>
            </a:solidFill>
          </p:spPr>
          <p:txBody>
            <a:bodyPr wrap="none">
              <a:spAutoFit/>
            </a:bodyPr>
            <a:lstStyle/>
            <a:p>
              <a:r>
                <a:rPr lang="lt-LT" dirty="0" smtClean="0">
                  <a:solidFill>
                    <a:schemeClr val="tx2"/>
                  </a:solidFill>
                </a:rPr>
                <a:t>Dirbtinis intelektas</a:t>
              </a:r>
              <a:endParaRPr lang="lt-LT" dirty="0">
                <a:solidFill>
                  <a:schemeClr val="tx2"/>
                </a:solidFill>
              </a:endParaRPr>
            </a:p>
          </p:txBody>
        </p:sp>
        <p:pic>
          <p:nvPicPr>
            <p:cNvPr id="16" name="Gráfico 3" descr="Cámara de vídeo con relleno sólido">
              <a:extLst>
                <a:ext uri="{FF2B5EF4-FFF2-40B4-BE49-F238E27FC236}">
                  <a16:creationId xmlns:a16="http://schemas.microsoft.com/office/drawing/2014/main" id="{58EF9507-797C-6CDC-DD0E-2C283C59FB43}"/>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78186" y="5267066"/>
              <a:ext cx="749300" cy="749300"/>
            </a:xfrm>
            <a:prstGeom prst="rect">
              <a:avLst/>
            </a:prstGeom>
          </p:spPr>
        </p:pic>
      </p:grpSp>
    </p:spTree>
    <p:extLst>
      <p:ext uri="{BB962C8B-B14F-4D97-AF65-F5344CB8AC3E}">
        <p14:creationId xmlns:p14="http://schemas.microsoft.com/office/powerpoint/2010/main" val="302483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lt-LT" dirty="0"/>
              <a:t>2015 m. NESTA ištyrė 404 vidutinių ir didelių JK įmonių duomenų praktiką šešiuose sektoriuose</a:t>
            </a:r>
            <a:r>
              <a:rPr lang="lt-LT" dirty="0" smtClean="0"/>
              <a:t>.</a:t>
            </a:r>
          </a:p>
          <a:p>
            <a:pPr marL="342900" indent="-342900">
              <a:buBlip>
                <a:blip r:embed="rId3"/>
              </a:buBlip>
            </a:pPr>
            <a:r>
              <a:rPr lang="lt-LT" dirty="0" smtClean="0"/>
              <a:t>Jie </a:t>
            </a:r>
            <a:r>
              <a:rPr lang="lt-LT" dirty="0"/>
              <a:t>rado keturis pagrindinius įmonių tipus</a:t>
            </a:r>
            <a:r>
              <a:rPr lang="lt-LT" dirty="0" smtClean="0"/>
              <a:t>.</a:t>
            </a:r>
          </a:p>
          <a:p>
            <a:pPr marL="342900" indent="-342900">
              <a:buBlip>
                <a:blip r:embed="rId3"/>
              </a:buBlip>
            </a:pPr>
            <a:r>
              <a:rPr lang="lt-LT" dirty="0" smtClean="0"/>
              <a:t>Ekonometrinė </a:t>
            </a:r>
            <a:r>
              <a:rPr lang="lt-LT" dirty="0"/>
              <a:t>analizė rodo, kad „</a:t>
            </a:r>
            <a:r>
              <a:rPr lang="lt-LT" b="1" dirty="0" smtClean="0"/>
              <a:t>Duomenų </a:t>
            </a:r>
            <a:r>
              <a:rPr lang="lt-LT" b="1" dirty="0" err="1" smtClean="0"/>
              <a:t>įveiklintojai</a:t>
            </a:r>
            <a:r>
              <a:rPr lang="lt-LT" dirty="0" smtClean="0"/>
              <a:t>“ </a:t>
            </a:r>
            <a:r>
              <a:rPr lang="lt-LT" dirty="0"/>
              <a:t>ir </a:t>
            </a:r>
            <a:r>
              <a:rPr lang="lt-LT" dirty="0" smtClean="0"/>
              <a:t>„</a:t>
            </a:r>
            <a:r>
              <a:rPr lang="lt-LT" b="1" dirty="0" smtClean="0"/>
              <a:t>Duomenų kūrėjai</a:t>
            </a:r>
            <a:r>
              <a:rPr lang="lt-LT" dirty="0" smtClean="0"/>
              <a:t>“ </a:t>
            </a:r>
            <a:r>
              <a:rPr lang="lt-LT" dirty="0"/>
              <a:t>yra daugiau nei 10% produktyvesni nei „</a:t>
            </a:r>
            <a:r>
              <a:rPr lang="lt-LT" b="1" dirty="0" smtClean="0"/>
              <a:t>Duomenų </a:t>
            </a:r>
            <a:r>
              <a:rPr lang="lt-LT" b="1" dirty="0" err="1" smtClean="0"/>
              <a:t>fobai</a:t>
            </a:r>
            <a:r>
              <a:rPr lang="lt-LT" dirty="0" smtClean="0"/>
              <a:t>“, </a:t>
            </a:r>
            <a:r>
              <a:rPr lang="lt-LT" dirty="0"/>
              <a:t>įvertinus </a:t>
            </a:r>
            <a:r>
              <a:rPr lang="lt-LT" dirty="0" smtClean="0"/>
              <a:t>kitus </a:t>
            </a:r>
            <a:r>
              <a:rPr lang="lt-LT" dirty="0"/>
              <a:t>veiksnius</a:t>
            </a:r>
            <a:endParaRPr lang="en-GB" dirty="0"/>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Ar jūsų verslas sumanus</a:t>
            </a:r>
            <a:r>
              <a:rPr lang="en-GB" dirty="0" smtClean="0"/>
              <a:t>?</a:t>
            </a:r>
            <a:endParaRPr lang="en-GB" dirty="0"/>
          </a:p>
        </p:txBody>
      </p:sp>
    </p:spTree>
    <p:extLst>
      <p:ext uri="{BB962C8B-B14F-4D97-AF65-F5344CB8AC3E}">
        <p14:creationId xmlns:p14="http://schemas.microsoft.com/office/powerpoint/2010/main" val="901535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Is Your Business Smart?</a:t>
            </a:r>
          </a:p>
        </p:txBody>
      </p:sp>
      <p:graphicFrame>
        <p:nvGraphicFramePr>
          <p:cNvPr id="6" name="Diagram 5">
            <a:extLst>
              <a:ext uri="{FF2B5EF4-FFF2-40B4-BE49-F238E27FC236}">
                <a16:creationId xmlns:a16="http://schemas.microsoft.com/office/drawing/2014/main" id="{C485BDC9-D204-E231-1869-D1C00A0E31CA}"/>
              </a:ext>
            </a:extLst>
          </p:cNvPr>
          <p:cNvGraphicFramePr/>
          <p:nvPr>
            <p:extLst>
              <p:ext uri="{D42A27DB-BD31-4B8C-83A1-F6EECF244321}">
                <p14:modId xmlns:p14="http://schemas.microsoft.com/office/powerpoint/2010/main" val="2247087099"/>
              </p:ext>
            </p:extLst>
          </p:nvPr>
        </p:nvGraphicFramePr>
        <p:xfrm>
          <a:off x="798381" y="1844040"/>
          <a:ext cx="10595237" cy="3779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D065CC6-AB2C-1E12-374C-D9F1356C754F}"/>
              </a:ext>
            </a:extLst>
          </p:cNvPr>
          <p:cNvSpPr txBox="1"/>
          <p:nvPr/>
        </p:nvSpPr>
        <p:spPr>
          <a:xfrm>
            <a:off x="798381" y="5625046"/>
            <a:ext cx="10723058" cy="307777"/>
          </a:xfrm>
          <a:prstGeom prst="rect">
            <a:avLst/>
          </a:prstGeom>
          <a:noFill/>
        </p:spPr>
        <p:txBody>
          <a:bodyPr wrap="square">
            <a:spAutoFit/>
          </a:bodyPr>
          <a:lstStyle/>
          <a:p>
            <a:r>
              <a:rPr lang="lt-LT" sz="1400" dirty="0" smtClean="0">
                <a:solidFill>
                  <a:srgbClr val="000000"/>
                </a:solidFill>
              </a:rPr>
              <a:t>Šaltinis</a:t>
            </a:r>
            <a:r>
              <a:rPr lang="en-IE" sz="1400" dirty="0" smtClean="0">
                <a:solidFill>
                  <a:srgbClr val="000000"/>
                </a:solidFill>
              </a:rPr>
              <a:t>: </a:t>
            </a:r>
            <a:r>
              <a:rPr lang="en-IE" sz="1400" dirty="0">
                <a:solidFill>
                  <a:schemeClr val="accent2">
                    <a:lumMod val="75000"/>
                  </a:schemeClr>
                </a:solidFill>
                <a:hlinkClick r:id="rId8">
                  <a:extLst>
                    <a:ext uri="{A12FA001-AC4F-418D-AE19-62706E023703}">
                      <ahyp:hlinkClr xmlns:ahyp="http://schemas.microsoft.com/office/drawing/2018/hyperlinkcolor" xmlns="" val="tx"/>
                    </a:ext>
                  </a:extLst>
                </a:hlinkClick>
              </a:rPr>
              <a:t>https://www.nesta.org.uk/report/skills-of-the-datavores-talent-and-the-data-revolution/</a:t>
            </a:r>
            <a:r>
              <a:rPr lang="en-IE" sz="1400" dirty="0">
                <a:solidFill>
                  <a:schemeClr val="accent2">
                    <a:lumMod val="75000"/>
                  </a:schemeClr>
                </a:solidFill>
              </a:rPr>
              <a:t>  </a:t>
            </a:r>
          </a:p>
        </p:txBody>
      </p:sp>
    </p:spTree>
    <p:extLst>
      <p:ext uri="{BB962C8B-B14F-4D97-AF65-F5344CB8AC3E}">
        <p14:creationId xmlns:p14="http://schemas.microsoft.com/office/powerpoint/2010/main" val="30721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CB50194-8DFC-4E41-9E8D-D99C7BD27F6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55D264F7-8B4B-4BA4-82AF-7CC56B8BCD1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12880CEE-6DA4-4100-8C98-74A8D305B72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9E9044C4-6391-4BD9-91E8-D97D09D454A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88EB53C-98C2-455A-918C-0AD5D7F0802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B9E26D21-C59E-4F49-B4C1-9403B8ECC5F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67E10E2D-676B-4C16-BDA8-4C828482022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F5BFD7A9-2D3F-4DE7-9554-1A14B3859C8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90A702D6-1ECC-4276-9E96-0215876A10C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84F0FE91-2E71-4FBE-A1B6-FFC922BFF2AD}"/>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27463DA6-7330-43A6-8665-AA1FAB70D5C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247A017C-2017-4E09-922A-BCAFFE50988D}"/>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C2F91489-08DA-402C-98CA-8CD02F851209}"/>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9800C497-D5CB-4E9E-9699-0BBBA24E067C}"/>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BF1B621C-1C74-476E-9ACD-0ECC3776717E}"/>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60A93187-5423-4B44-954E-AE9CDD16407B}"/>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lt-LT" b="1" dirty="0">
                <a:solidFill>
                  <a:schemeClr val="accent2"/>
                </a:solidFill>
              </a:rPr>
              <a:t>Kiek duomenų generuojate</a:t>
            </a:r>
            <a:r>
              <a:rPr lang="lt-LT" b="1" dirty="0" smtClean="0">
                <a:solidFill>
                  <a:schemeClr val="accent2"/>
                </a:solidFill>
              </a:rPr>
              <a:t>?</a:t>
            </a:r>
          </a:p>
          <a:p>
            <a:pPr marL="342900" indent="-342900">
              <a:buBlip>
                <a:blip r:embed="rId3"/>
              </a:buBlip>
            </a:pPr>
            <a:endParaRPr lang="lt-LT" b="1" dirty="0" smtClean="0">
              <a:solidFill>
                <a:schemeClr val="accent2"/>
              </a:solidFill>
            </a:endParaRPr>
          </a:p>
          <a:p>
            <a:pPr marL="342900" indent="-342900">
              <a:buFont typeface="Arial" panose="020B0604020202020204" pitchFamily="34" charset="0"/>
              <a:buChar char="•"/>
            </a:pPr>
            <a:r>
              <a:rPr lang="lt-LT" b="1" dirty="0" smtClean="0"/>
              <a:t>Įsivaizduokite </a:t>
            </a:r>
            <a:r>
              <a:rPr lang="lt-LT" b="1" dirty="0"/>
              <a:t>savo įprastą dieną nuo pabudimo, kai einate miegoti. Galite patikrinti savo išmanųjį telefoną, prisijungti prie kompiuterio ir kelių programų, skambinti, atsakyti į el. laiškus, pirkti prekes internetu, skelbti turinį socialiniuose tinkluose</a:t>
            </a:r>
            <a:r>
              <a:rPr lang="lt-LT" b="1" dirty="0" smtClean="0"/>
              <a:t>...</a:t>
            </a:r>
          </a:p>
          <a:p>
            <a:pPr marL="342900" indent="-342900">
              <a:buFont typeface="Arial" panose="020B0604020202020204" pitchFamily="34" charset="0"/>
              <a:buChar char="•"/>
            </a:pPr>
            <a:r>
              <a:rPr lang="lt-LT" dirty="0" smtClean="0"/>
              <a:t>Parašykite </a:t>
            </a:r>
            <a:r>
              <a:rPr lang="lt-LT" dirty="0"/>
              <a:t>visų tipų duomenų, kuriuos generuojate, sąrašą, kokio tipo tai yra, kas gali juos matyti ir kokią vertę jie gali turėti.</a:t>
            </a: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spTree>
    <p:extLst>
      <p:ext uri="{BB962C8B-B14F-4D97-AF65-F5344CB8AC3E}">
        <p14:creationId xmlns:p14="http://schemas.microsoft.com/office/powerpoint/2010/main" val="45902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lt-LT" b="1" dirty="0">
                <a:solidFill>
                  <a:schemeClr val="accent2"/>
                </a:solidFill>
              </a:rPr>
              <a:t>Kiek duomenų generuojate?</a:t>
            </a:r>
            <a:endParaRPr lang="en-GB" b="1" dirty="0">
              <a:solidFill>
                <a:schemeClr val="accent2"/>
              </a:solidFill>
            </a:endParaRPr>
          </a:p>
          <a:p>
            <a:pPr marL="342900" indent="-342900">
              <a:buFont typeface="Arial" panose="020B0604020202020204" pitchFamily="34" charset="0"/>
              <a:buChar char="•"/>
            </a:pPr>
            <a:r>
              <a:rPr lang="lt-LT" b="1" dirty="0" smtClean="0"/>
              <a:t>Pavyzdys</a:t>
            </a:r>
            <a:r>
              <a:rPr lang="en-GB" b="1" dirty="0" smtClean="0"/>
              <a:t>:</a:t>
            </a:r>
            <a:endParaRPr lang="en-GB" b="1" dirty="0"/>
          </a:p>
          <a:p>
            <a:pPr marL="0" indent="0"/>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pic>
        <p:nvPicPr>
          <p:cNvPr id="3" name="Picture 2">
            <a:extLst>
              <a:ext uri="{FF2B5EF4-FFF2-40B4-BE49-F238E27FC236}">
                <a16:creationId xmlns:a16="http://schemas.microsoft.com/office/drawing/2014/main" id="{6AD3A8A0-BD38-94C5-786E-E02F3EAD2B70}"/>
              </a:ext>
            </a:extLst>
          </p:cNvPr>
          <p:cNvPicPr>
            <a:picLocks noChangeAspect="1"/>
          </p:cNvPicPr>
          <p:nvPr/>
        </p:nvPicPr>
        <p:blipFill>
          <a:blip r:embed="rId5"/>
          <a:stretch>
            <a:fillRect/>
          </a:stretch>
        </p:blipFill>
        <p:spPr>
          <a:xfrm>
            <a:off x="798380" y="3616412"/>
            <a:ext cx="10595237" cy="2310448"/>
          </a:xfrm>
          <a:prstGeom prst="rect">
            <a:avLst/>
          </a:prstGeom>
        </p:spPr>
      </p:pic>
    </p:spTree>
    <p:extLst>
      <p:ext uri="{BB962C8B-B14F-4D97-AF65-F5344CB8AC3E}">
        <p14:creationId xmlns:p14="http://schemas.microsoft.com/office/powerpoint/2010/main" val="118727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lt-LT" b="1" dirty="0">
                <a:solidFill>
                  <a:schemeClr val="accent2"/>
                </a:solidFill>
              </a:rPr>
              <a:t>Tiesa ar melas</a:t>
            </a:r>
            <a:r>
              <a:rPr lang="lt-LT" b="1" dirty="0" smtClean="0">
                <a:solidFill>
                  <a:schemeClr val="accent2"/>
                </a:solidFill>
              </a:rPr>
              <a:t>?</a:t>
            </a:r>
          </a:p>
          <a:p>
            <a:pPr marL="0" indent="0"/>
            <a:endParaRPr lang="lt-LT" b="1" dirty="0" smtClean="0">
              <a:solidFill>
                <a:schemeClr val="accent2"/>
              </a:solidFill>
            </a:endParaRPr>
          </a:p>
          <a:p>
            <a:pPr marL="342900" indent="-342900">
              <a:buFont typeface="Arial" panose="020B0604020202020204" pitchFamily="34" charset="0"/>
              <a:buChar char="•"/>
            </a:pPr>
            <a:r>
              <a:rPr lang="lt-LT" b="1" dirty="0" smtClean="0"/>
              <a:t>„</a:t>
            </a:r>
            <a:r>
              <a:rPr lang="lt-LT" b="1" dirty="0"/>
              <a:t>Įrodymai aiškūs: duomenimis pagrįsti sprendimai dažniausiai būna geresni. Lyderiai arba pripažins šį faktą, arba juos pakeis kiti, kurie tai padarys</a:t>
            </a:r>
            <a:r>
              <a:rPr lang="lt-LT" b="1" dirty="0" smtClean="0"/>
              <a:t>.</a:t>
            </a:r>
          </a:p>
          <a:p>
            <a:pPr marL="342900" indent="-342900">
              <a:buFont typeface="Arial" panose="020B0604020202020204" pitchFamily="34" charset="0"/>
              <a:buChar char="•"/>
            </a:pPr>
            <a:r>
              <a:rPr lang="lt-LT" dirty="0" smtClean="0"/>
              <a:t>Ar </a:t>
            </a:r>
            <a:r>
              <a:rPr lang="lt-LT" dirty="0"/>
              <a:t>manote, kad šis teiginys yra teisingas ar klaidingas? Ar yra atvejų, kai </a:t>
            </a:r>
            <a:r>
              <a:rPr lang="lt-LT" dirty="0" err="1"/>
              <a:t>HiPPO</a:t>
            </a:r>
            <a:r>
              <a:rPr lang="lt-LT" dirty="0"/>
              <a:t> gali geriau priimti sprendimą?</a:t>
            </a: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spTree>
    <p:extLst>
      <p:ext uri="{BB962C8B-B14F-4D97-AF65-F5344CB8AC3E}">
        <p14:creationId xmlns:p14="http://schemas.microsoft.com/office/powerpoint/2010/main" val="3599951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lt-LT" dirty="0"/>
              <a:t>Bendras kurso tikslas – įgalinti trečiojo sektoriaus organizacijų generalinius vadovus būti kompetentingais ir aktyviais duomenimis, </a:t>
            </a:r>
            <a:r>
              <a:rPr lang="lt-LT" dirty="0" err="1" smtClean="0"/>
              <a:t>t.y</a:t>
            </a:r>
            <a:r>
              <a:rPr lang="lt-LT" dirty="0" smtClean="0"/>
              <a:t>. </a:t>
            </a:r>
            <a:r>
              <a:rPr lang="lt-LT" dirty="0"/>
              <a:t>optimizuoti saugų išmaniųjų duomenų naudojimą PSO versle ir kasdienėje veikloje, net jei jie neturi ankstesnės saugos ir patirties. duomenų technologija</a:t>
            </a:r>
            <a:r>
              <a:rPr lang="en-GB" dirty="0" smtClean="0"/>
              <a:t>. </a:t>
            </a: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Įvadas</a:t>
            </a:r>
            <a:endParaRPr lang="en-US" dirty="0"/>
          </a:p>
        </p:txBody>
      </p:sp>
    </p:spTree>
    <p:extLst>
      <p:ext uri="{BB962C8B-B14F-4D97-AF65-F5344CB8AC3E}">
        <p14:creationId xmlns:p14="http://schemas.microsoft.com/office/powerpoint/2010/main" val="393356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lt-LT" dirty="0"/>
              <a:t>Duomenų technologija</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672279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Duomenų įvedimo lygio įrankiai</a:t>
            </a:r>
            <a:endParaRPr lang="en-GB" dirty="0"/>
          </a:p>
        </p:txBody>
      </p:sp>
      <p:graphicFrame>
        <p:nvGraphicFramePr>
          <p:cNvPr id="6" name="Diagram 5">
            <a:extLst>
              <a:ext uri="{FF2B5EF4-FFF2-40B4-BE49-F238E27FC236}">
                <a16:creationId xmlns:a16="http://schemas.microsoft.com/office/drawing/2014/main" id="{F919F25A-EAAA-679C-AC01-BE2AB1ABAEDF}"/>
              </a:ext>
            </a:extLst>
          </p:cNvPr>
          <p:cNvGraphicFramePr/>
          <p:nvPr>
            <p:extLst>
              <p:ext uri="{D42A27DB-BD31-4B8C-83A1-F6EECF244321}">
                <p14:modId xmlns:p14="http://schemas.microsoft.com/office/powerpoint/2010/main" val="18721067"/>
              </p:ext>
            </p:extLst>
          </p:nvPr>
        </p:nvGraphicFramePr>
        <p:xfrm>
          <a:off x="798381" y="1748137"/>
          <a:ext cx="10595237" cy="4073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951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B8FE036-D124-4BEA-8B0E-9489393AC1A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BDAD1EF-B43E-4338-9EBE-97CD1146668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B3689E9-981C-4773-A361-439A45678CE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FDF6B116-B8F9-405E-91F3-1C37C8FDDC5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8A0D6E3-A5CC-4B7C-B27C-5AC881AB6C6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1E82BC35-14E1-4D5C-B59B-1687821861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extLst mod="1">
    <p:ext uri="{6950BFC3-D8DA-4A85-94F7-54DA5524770B}">
      <p188:commentRel xmlns:p188="http://schemas.microsoft.com/office/powerpoint/2018/8/main" xmlns="" r:id="rId8"/>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Išnaudokite</a:t>
            </a:r>
            <a:r>
              <a:rPr lang="en-GB" dirty="0"/>
              <a:t> visas CRM </a:t>
            </a:r>
            <a:r>
              <a:rPr lang="en-GB" dirty="0" err="1"/>
              <a:t>galimybes</a:t>
            </a:r>
            <a:endParaRPr lang="en-GB" dirty="0"/>
          </a:p>
        </p:txBody>
      </p:sp>
      <p:graphicFrame>
        <p:nvGraphicFramePr>
          <p:cNvPr id="6" name="Diagram 5">
            <a:extLst>
              <a:ext uri="{FF2B5EF4-FFF2-40B4-BE49-F238E27FC236}">
                <a16:creationId xmlns:a16="http://schemas.microsoft.com/office/drawing/2014/main" id="{3BBFA804-B48F-7AB0-D022-54138CD623CB}"/>
              </a:ext>
            </a:extLst>
          </p:cNvPr>
          <p:cNvGraphicFramePr/>
          <p:nvPr>
            <p:extLst>
              <p:ext uri="{D42A27DB-BD31-4B8C-83A1-F6EECF244321}">
                <p14:modId xmlns:p14="http://schemas.microsoft.com/office/powerpoint/2010/main" val="257475190"/>
              </p:ext>
            </p:extLst>
          </p:nvPr>
        </p:nvGraphicFramePr>
        <p:xfrm>
          <a:off x="798380" y="1889760"/>
          <a:ext cx="10595238" cy="3821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366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65BACE1-F1FF-41AE-92E3-BB4FA0BB262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403170B-10D0-4024-A68B-B80202EB6CC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F08BAB7-719C-4AA5-A79C-D8C02D90A9E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E24EFFD-7FDB-4667-BDE5-F8B9C9420A3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21737F3-1B00-40BC-8610-5B5C255313F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CA14E18A-2938-40C5-A68B-E7A6ABF16CB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extLst mod="1">
    <p:ext uri="{6950BFC3-D8DA-4A85-94F7-54DA5524770B}">
      <p188:commentRel xmlns:p188="http://schemas.microsoft.com/office/powerpoint/2018/8/main" xmlns="" r:id="rId8"/>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35AB9-B996-61BD-C72E-89CEECE09E52}"/>
              </a:ext>
            </a:extLst>
          </p:cNvPr>
          <p:cNvSpPr txBox="1"/>
          <p:nvPr/>
        </p:nvSpPr>
        <p:spPr>
          <a:xfrm>
            <a:off x="1676400" y="165854"/>
            <a:ext cx="8458200" cy="1200329"/>
          </a:xfrm>
          <a:prstGeom prst="rect">
            <a:avLst/>
          </a:prstGeom>
          <a:noFill/>
        </p:spPr>
        <p:txBody>
          <a:bodyPr wrap="square">
            <a:spAutoFit/>
          </a:bodyPr>
          <a:lstStyle/>
          <a:p>
            <a:pPr algn="ctr"/>
            <a:r>
              <a:rPr lang="lt-LT" sz="3600" dirty="0" smtClean="0">
                <a:solidFill>
                  <a:srgbClr val="000000"/>
                </a:solidFill>
              </a:rPr>
              <a:t>Tinklapio ir </a:t>
            </a:r>
            <a:r>
              <a:rPr lang="lt-LT" sz="3600" dirty="0">
                <a:solidFill>
                  <a:srgbClr val="000000"/>
                </a:solidFill>
              </a:rPr>
              <a:t>socialinė analizė: suteikia mums turtingų ir įžvalgių duomenų</a:t>
            </a:r>
            <a:endParaRPr lang="en-GB" sz="3600" dirty="0">
              <a:solidFill>
                <a:srgbClr val="000000"/>
              </a:solidFill>
            </a:endParaRPr>
          </a:p>
        </p:txBody>
      </p:sp>
      <p:pic>
        <p:nvPicPr>
          <p:cNvPr id="6" name="Picture 5">
            <a:extLst>
              <a:ext uri="{FF2B5EF4-FFF2-40B4-BE49-F238E27FC236}">
                <a16:creationId xmlns:a16="http://schemas.microsoft.com/office/drawing/2014/main" id="{0D2FAE0A-8D74-F2B4-6D94-4202202392F0}"/>
              </a:ext>
            </a:extLst>
          </p:cNvPr>
          <p:cNvPicPr>
            <a:picLocks noChangeAspect="1"/>
          </p:cNvPicPr>
          <p:nvPr/>
        </p:nvPicPr>
        <p:blipFill rotWithShape="1">
          <a:blip r:embed="rId2">
            <a:extLst>
              <a:ext uri="{28A0092B-C50C-407E-A947-70E740481C1C}">
                <a14:useLocalDpi xmlns:a14="http://schemas.microsoft.com/office/drawing/2010/main" val="0"/>
              </a:ext>
            </a:extLst>
          </a:blip>
          <a:srcRect r="1660" b="1380"/>
          <a:stretch/>
        </p:blipFill>
        <p:spPr>
          <a:xfrm>
            <a:off x="487680" y="1770155"/>
            <a:ext cx="11018520" cy="4356325"/>
          </a:xfrm>
          <a:prstGeom prst="rect">
            <a:avLst/>
          </a:prstGeom>
        </p:spPr>
      </p:pic>
    </p:spTree>
    <p:extLst>
      <p:ext uri="{BB962C8B-B14F-4D97-AF65-F5344CB8AC3E}">
        <p14:creationId xmlns:p14="http://schemas.microsoft.com/office/powerpoint/2010/main" val="168684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lt-LT" b="1" dirty="0">
                <a:solidFill>
                  <a:schemeClr val="accent2"/>
                </a:solidFill>
              </a:rPr>
              <a:t>Naudokite skambučių stebėjimo analizę </a:t>
            </a:r>
            <a:r>
              <a:rPr lang="en-GB" b="1" dirty="0" smtClean="0">
                <a:solidFill>
                  <a:schemeClr val="accent2"/>
                </a:solidFill>
              </a:rPr>
              <a:t>:</a:t>
            </a:r>
            <a:endParaRPr lang="en-GB" b="1" dirty="0">
              <a:solidFill>
                <a:schemeClr val="accent2"/>
              </a:solidFill>
            </a:endParaRPr>
          </a:p>
          <a:p>
            <a:pPr marL="0" indent="0"/>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VOIP </a:t>
            </a:r>
            <a:r>
              <a:rPr lang="en-GB" dirty="0" smtClean="0"/>
              <a:t>Anal</a:t>
            </a:r>
            <a:r>
              <a:rPr lang="lt-LT" dirty="0" err="1" smtClean="0"/>
              <a:t>itika</a:t>
            </a:r>
            <a:endParaRPr lang="en-GB" dirty="0"/>
          </a:p>
        </p:txBody>
      </p:sp>
      <p:graphicFrame>
        <p:nvGraphicFramePr>
          <p:cNvPr id="2" name="Diagram 1">
            <a:extLst>
              <a:ext uri="{FF2B5EF4-FFF2-40B4-BE49-F238E27FC236}">
                <a16:creationId xmlns:a16="http://schemas.microsoft.com/office/drawing/2014/main" id="{BB48DC4F-4D66-17F6-3BEF-51744766697A}"/>
              </a:ext>
            </a:extLst>
          </p:cNvPr>
          <p:cNvGraphicFramePr/>
          <p:nvPr>
            <p:extLst>
              <p:ext uri="{D42A27DB-BD31-4B8C-83A1-F6EECF244321}">
                <p14:modId xmlns:p14="http://schemas.microsoft.com/office/powerpoint/2010/main" val="2628889643"/>
              </p:ext>
            </p:extLst>
          </p:nvPr>
        </p:nvGraphicFramePr>
        <p:xfrm>
          <a:off x="798381" y="1439333"/>
          <a:ext cx="10595238"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3173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4A0B53F1-7698-4E2B-9DD7-E2267AF8DE4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7EE0428B-E237-491A-95B4-BE569D51A7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9B2DD8FE-1DDB-462C-8737-608E21F5643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A24BBED0-BA74-49F2-9829-9D53F3D59B1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2"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Clr>
                <a:schemeClr val="accent2"/>
              </a:buClr>
              <a:buBlip>
                <a:blip r:embed="rId3"/>
              </a:buBlip>
            </a:pPr>
            <a:r>
              <a:rPr lang="lt-LT" b="1" dirty="0">
                <a:solidFill>
                  <a:schemeClr val="accent2"/>
                </a:solidFill>
              </a:rPr>
              <a:t>Naudokite kalbos analizę, kad gautumėte kokybiškų įžvalgų apie klientų pasitenkinimą.</a:t>
            </a:r>
            <a:endParaRPr lang="en-GB" b="1" dirty="0">
              <a:solidFill>
                <a:schemeClr val="accent2"/>
              </a:solidFill>
            </a:endParaRPr>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VOIP </a:t>
            </a:r>
            <a:r>
              <a:rPr lang="en-GB" dirty="0" smtClean="0"/>
              <a:t>Anal</a:t>
            </a:r>
            <a:r>
              <a:rPr lang="lt-LT" dirty="0" err="1" smtClean="0"/>
              <a:t>itika</a:t>
            </a:r>
            <a:endParaRPr lang="en-GB" dirty="0"/>
          </a:p>
        </p:txBody>
      </p:sp>
    </p:spTree>
    <p:extLst>
      <p:ext uri="{BB962C8B-B14F-4D97-AF65-F5344CB8AC3E}">
        <p14:creationId xmlns:p14="http://schemas.microsoft.com/office/powerpoint/2010/main" val="4102641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380B7AC-95CC-7941-1F1E-1381A509FE32}"/>
              </a:ext>
            </a:extLst>
          </p:cNvPr>
          <p:cNvGrpSpPr/>
          <p:nvPr/>
        </p:nvGrpSpPr>
        <p:grpSpPr>
          <a:xfrm>
            <a:off x="629617" y="828859"/>
            <a:ext cx="4044786" cy="4420239"/>
            <a:chOff x="629617" y="828859"/>
            <a:chExt cx="4044786" cy="4420239"/>
          </a:xfrm>
        </p:grpSpPr>
        <p:cxnSp>
          <p:nvCxnSpPr>
            <p:cNvPr id="3" name="Straight Connector 2">
              <a:extLst>
                <a:ext uri="{FF2B5EF4-FFF2-40B4-BE49-F238E27FC236}">
                  <a16:creationId xmlns:a16="http://schemas.microsoft.com/office/drawing/2014/main" id="{0E5C300D-33F6-ECD9-AACA-D8BAF0F14790}"/>
                </a:ext>
              </a:extLst>
            </p:cNvPr>
            <p:cNvCxnSpPr>
              <a:cxnSpLocks/>
            </p:cNvCxnSpPr>
            <p:nvPr/>
          </p:nvCxnSpPr>
          <p:spPr>
            <a:xfrm rot="10800000">
              <a:off x="2436676" y="5249098"/>
              <a:ext cx="2237727" cy="0"/>
            </a:xfrm>
            <a:prstGeom prst="line">
              <a:avLst/>
            </a:prstGeom>
            <a:noFill/>
            <a:ln w="19050" cap="flat" cmpd="sng" algn="ctr">
              <a:solidFill>
                <a:schemeClr val="accent3">
                  <a:lumMod val="50000"/>
                </a:schemeClr>
              </a:solidFill>
              <a:prstDash val="sysDot"/>
              <a:miter lim="800000"/>
            </a:ln>
            <a:effectLst/>
          </p:spPr>
        </p:cxnSp>
        <p:cxnSp>
          <p:nvCxnSpPr>
            <p:cNvPr id="4" name="Straight Connector 3">
              <a:extLst>
                <a:ext uri="{FF2B5EF4-FFF2-40B4-BE49-F238E27FC236}">
                  <a16:creationId xmlns:a16="http://schemas.microsoft.com/office/drawing/2014/main" id="{C8ED34B0-2CB2-32C9-D2DB-E094DC3E9C0C}"/>
                </a:ext>
              </a:extLst>
            </p:cNvPr>
            <p:cNvCxnSpPr>
              <a:cxnSpLocks/>
            </p:cNvCxnSpPr>
            <p:nvPr/>
          </p:nvCxnSpPr>
          <p:spPr>
            <a:xfrm>
              <a:off x="2436678" y="4701536"/>
              <a:ext cx="0" cy="547562"/>
            </a:xfrm>
            <a:prstGeom prst="line">
              <a:avLst/>
            </a:prstGeom>
            <a:noFill/>
            <a:ln w="19050" cap="flat" cmpd="sng" algn="ctr">
              <a:solidFill>
                <a:schemeClr val="accent4">
                  <a:lumMod val="50000"/>
                </a:schemeClr>
              </a:solidFill>
              <a:prstDash val="sysDot"/>
              <a:miter lim="800000"/>
            </a:ln>
            <a:effectLst/>
          </p:spPr>
        </p:cxnSp>
        <p:sp>
          <p:nvSpPr>
            <p:cNvPr id="5" name="Oval 4">
              <a:extLst>
                <a:ext uri="{FF2B5EF4-FFF2-40B4-BE49-F238E27FC236}">
                  <a16:creationId xmlns:a16="http://schemas.microsoft.com/office/drawing/2014/main" id="{6BB9B4B6-EC02-188D-0162-91CB0F16F409}"/>
                </a:ext>
              </a:extLst>
            </p:cNvPr>
            <p:cNvSpPr/>
            <p:nvPr/>
          </p:nvSpPr>
          <p:spPr>
            <a:xfrm rot="10800000" flipH="1">
              <a:off x="2361417" y="4572216"/>
              <a:ext cx="150520" cy="143691"/>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171FFB8-49A2-C97C-3DD3-EF4ABE6F7045}"/>
                </a:ext>
              </a:extLst>
            </p:cNvPr>
            <p:cNvSpPr/>
            <p:nvPr/>
          </p:nvSpPr>
          <p:spPr>
            <a:xfrm>
              <a:off x="704877" y="1052967"/>
              <a:ext cx="3313079" cy="3181512"/>
            </a:xfrm>
            <a:prstGeom prst="rect">
              <a:avLst/>
            </a:prstGeom>
          </p:spPr>
          <p:txBody>
            <a:bodyPr wrap="square">
              <a:spAutoFit/>
            </a:bodyPr>
            <a:lstStyle/>
            <a:p>
              <a:pPr lvl="0" algn="ctr" defTabSz="457200">
                <a:defRPr/>
              </a:pPr>
              <a:r>
                <a:rPr lang="lt-LT" sz="1544" i="1" kern="0" dirty="0">
                  <a:solidFill>
                    <a:prstClr val="black"/>
                  </a:solidFill>
                </a:rPr>
                <a:t>Debesų kompiuterija gali būti suprantama kaip modelis, leidžiantis užtikrinti visur esančią, patogią, užsakomą tinklo prieigą prie bendro konfigūruojamų skaičiavimo išteklių (pvz., tinklų, serverių, saugyklos, programų ir paslaugų), kuriuos galima greitai aprūpinti ir išleisti su minimaliomis sąnaudomis. valdymo pastangos arba paslaugų teikėjo sąveika</a:t>
              </a:r>
              <a:r>
                <a:rPr kumimoji="0" lang="en-US" sz="1544" b="0" i="1" u="none" strike="noStrike" kern="0" cap="none" spc="0" normalizeH="0" baseline="0" noProof="0" dirty="0" smtClean="0">
                  <a:ln>
                    <a:noFill/>
                  </a:ln>
                  <a:solidFill>
                    <a:prstClr val="black"/>
                  </a:solidFill>
                  <a:effectLst/>
                  <a:uLnTx/>
                  <a:uFillTx/>
                </a:rPr>
                <a:t>.</a:t>
              </a:r>
              <a:endParaRPr kumimoji="0" lang="en-US" sz="1544" b="0" i="1"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544" b="0"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44" b="1" i="0" u="none" strike="noStrike" kern="0" cap="none" spc="0" normalizeH="0" baseline="0" noProof="0" dirty="0">
                  <a:ln>
                    <a:noFill/>
                  </a:ln>
                  <a:solidFill>
                    <a:prstClr val="black"/>
                  </a:solidFill>
                  <a:effectLst/>
                  <a:uLnTx/>
                  <a:uFillTx/>
                </a:rPr>
                <a:t>Mell &amp; </a:t>
              </a:r>
              <a:r>
                <a:rPr kumimoji="0" lang="en-US" sz="1544" b="1" i="0" u="none" strike="noStrike" kern="0" cap="none" spc="0" normalizeH="0" baseline="0" noProof="0" dirty="0" err="1">
                  <a:ln>
                    <a:noFill/>
                  </a:ln>
                  <a:solidFill>
                    <a:prstClr val="black"/>
                  </a:solidFill>
                  <a:effectLst/>
                  <a:uLnTx/>
                  <a:uFillTx/>
                </a:rPr>
                <a:t>Grance</a:t>
              </a:r>
              <a:r>
                <a:rPr kumimoji="0" lang="en-US" sz="1544" b="1" i="0" u="none" strike="noStrike" kern="0" cap="none" spc="0" normalizeH="0" baseline="0" noProof="0" dirty="0">
                  <a:ln>
                    <a:noFill/>
                  </a:ln>
                  <a:solidFill>
                    <a:prstClr val="black"/>
                  </a:solidFill>
                  <a:effectLst/>
                  <a:uLnTx/>
                  <a:uFillTx/>
                </a:rPr>
                <a:t>, 2011</a:t>
              </a:r>
              <a:r>
                <a:rPr lang="en-US" sz="1544" kern="0" dirty="0">
                  <a:solidFill>
                    <a:prstClr val="black"/>
                  </a:solidFill>
                </a:rPr>
                <a:t>.</a:t>
              </a:r>
              <a:endParaRPr kumimoji="0" lang="en-US" sz="1544" b="0" i="0" u="none" strike="noStrike" kern="0" cap="none" spc="0" normalizeH="0" baseline="0" noProof="0" dirty="0">
                <a:ln>
                  <a:noFill/>
                </a:ln>
                <a:solidFill>
                  <a:prstClr val="black"/>
                </a:solidFill>
                <a:effectLst/>
                <a:uLnTx/>
                <a:uFillTx/>
              </a:endParaRPr>
            </a:p>
          </p:txBody>
        </p:sp>
        <p:sp>
          <p:nvSpPr>
            <p:cNvPr id="11" name="Rectangle 10">
              <a:extLst>
                <a:ext uri="{FF2B5EF4-FFF2-40B4-BE49-F238E27FC236}">
                  <a16:creationId xmlns:a16="http://schemas.microsoft.com/office/drawing/2014/main" id="{144AE17B-59A8-C148-18B2-99651A220FC3}"/>
                </a:ext>
              </a:extLst>
            </p:cNvPr>
            <p:cNvSpPr/>
            <p:nvPr/>
          </p:nvSpPr>
          <p:spPr>
            <a:xfrm>
              <a:off x="629617" y="828859"/>
              <a:ext cx="3633715" cy="3784686"/>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AAAC1231-8283-E077-4796-BF78BB98D243}"/>
              </a:ext>
            </a:extLst>
          </p:cNvPr>
          <p:cNvGrpSpPr/>
          <p:nvPr/>
        </p:nvGrpSpPr>
        <p:grpSpPr>
          <a:xfrm>
            <a:off x="7496922" y="1173731"/>
            <a:ext cx="3643518" cy="4855409"/>
            <a:chOff x="7496922" y="1173731"/>
            <a:chExt cx="3643518" cy="4855409"/>
          </a:xfrm>
        </p:grpSpPr>
        <p:cxnSp>
          <p:nvCxnSpPr>
            <p:cNvPr id="7" name="Straight Connector 6">
              <a:extLst>
                <a:ext uri="{FF2B5EF4-FFF2-40B4-BE49-F238E27FC236}">
                  <a16:creationId xmlns:a16="http://schemas.microsoft.com/office/drawing/2014/main" id="{A1C5D545-463E-D9CB-33D4-CE1F6135DBB6}"/>
                </a:ext>
              </a:extLst>
            </p:cNvPr>
            <p:cNvCxnSpPr>
              <a:cxnSpLocks/>
            </p:cNvCxnSpPr>
            <p:nvPr/>
          </p:nvCxnSpPr>
          <p:spPr>
            <a:xfrm>
              <a:off x="7496922" y="1173740"/>
              <a:ext cx="2203551" cy="0"/>
            </a:xfrm>
            <a:prstGeom prst="line">
              <a:avLst/>
            </a:prstGeom>
            <a:noFill/>
            <a:ln w="19050" cap="flat" cmpd="sng" algn="ctr">
              <a:solidFill>
                <a:schemeClr val="accent4">
                  <a:lumMod val="50000"/>
                </a:schemeClr>
              </a:solidFill>
              <a:prstDash val="sysDot"/>
              <a:miter lim="800000"/>
            </a:ln>
            <a:effectLst/>
          </p:spPr>
        </p:cxnSp>
        <p:cxnSp>
          <p:nvCxnSpPr>
            <p:cNvPr id="8" name="Straight Connector 7">
              <a:extLst>
                <a:ext uri="{FF2B5EF4-FFF2-40B4-BE49-F238E27FC236}">
                  <a16:creationId xmlns:a16="http://schemas.microsoft.com/office/drawing/2014/main" id="{6CB42FD2-72CA-3647-629F-44D4AC5D322B}"/>
                </a:ext>
              </a:extLst>
            </p:cNvPr>
            <p:cNvCxnSpPr>
              <a:cxnSpLocks/>
            </p:cNvCxnSpPr>
            <p:nvPr/>
          </p:nvCxnSpPr>
          <p:spPr>
            <a:xfrm flipH="1" flipV="1">
              <a:off x="9700472" y="1173731"/>
              <a:ext cx="26876" cy="2377182"/>
            </a:xfrm>
            <a:prstGeom prst="line">
              <a:avLst/>
            </a:prstGeom>
            <a:noFill/>
            <a:ln w="19050" cap="flat" cmpd="sng" algn="ctr">
              <a:solidFill>
                <a:schemeClr val="accent3">
                  <a:lumMod val="50000"/>
                </a:schemeClr>
              </a:solidFill>
              <a:prstDash val="sysDot"/>
              <a:miter lim="800000"/>
            </a:ln>
            <a:effectLst/>
          </p:spPr>
        </p:cxnSp>
        <p:sp>
          <p:nvSpPr>
            <p:cNvPr id="9" name="Oval 8">
              <a:extLst>
                <a:ext uri="{FF2B5EF4-FFF2-40B4-BE49-F238E27FC236}">
                  <a16:creationId xmlns:a16="http://schemas.microsoft.com/office/drawing/2014/main" id="{74EA28DB-12BE-AC6B-82F0-05F425DFAB2F}"/>
                </a:ext>
              </a:extLst>
            </p:cNvPr>
            <p:cNvSpPr/>
            <p:nvPr/>
          </p:nvSpPr>
          <p:spPr>
            <a:xfrm rot="10800000" flipV="1">
              <a:off x="9655323" y="3550913"/>
              <a:ext cx="150520" cy="143691"/>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322CD8B-555C-6C72-F951-4FC4EF2EF4B9}"/>
                </a:ext>
              </a:extLst>
            </p:cNvPr>
            <p:cNvSpPr/>
            <p:nvPr/>
          </p:nvSpPr>
          <p:spPr>
            <a:xfrm>
              <a:off x="8375894" y="3751707"/>
              <a:ext cx="2762874" cy="2230995"/>
            </a:xfrm>
            <a:prstGeom prst="rect">
              <a:avLst/>
            </a:prstGeom>
          </p:spPr>
          <p:txBody>
            <a:bodyPr wrap="square">
              <a:spAutoFit/>
            </a:bodyPr>
            <a:lstStyle/>
            <a:p>
              <a:pPr lvl="0" algn="ctr" defTabSz="457200">
                <a:defRPr/>
              </a:pPr>
              <a:r>
                <a:rPr lang="lt-LT" sz="1544" i="1" kern="0" dirty="0">
                  <a:solidFill>
                    <a:prstClr val="black"/>
                  </a:solidFill>
                </a:rPr>
                <a:t>Debesų kompiuterija yra skaičiavimo galios, duomenų bazės, saugyklos, taikomųjų programų ir kitų IT išteklių tiekimas internetu pagal pareikalavimą, taikant mokamą kainodarą</a:t>
              </a:r>
              <a:r>
                <a:rPr kumimoji="0" lang="en-US" sz="1544" b="0" i="1" u="none" strike="noStrike" kern="0" cap="none" spc="0" normalizeH="0" baseline="0" noProof="0" dirty="0" smtClean="0">
                  <a:ln>
                    <a:noFill/>
                  </a:ln>
                  <a:solidFill>
                    <a:prstClr val="black"/>
                  </a:solidFill>
                  <a:effectLst/>
                  <a:uLnTx/>
                  <a:uFillTx/>
                </a:rPr>
                <a:t>.</a:t>
              </a:r>
              <a:endParaRPr kumimoji="0" lang="en-US" sz="1544" b="0"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544" b="0"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44" b="1" i="0" u="none" strike="noStrike" kern="0" cap="none" spc="0" normalizeH="0" baseline="0" noProof="0" dirty="0">
                  <a:ln>
                    <a:noFill/>
                  </a:ln>
                  <a:solidFill>
                    <a:prstClr val="black"/>
                  </a:solidFill>
                  <a:effectLst/>
                  <a:uLnTx/>
                  <a:uFillTx/>
                </a:rPr>
                <a:t>Amazon, 2019</a:t>
              </a:r>
            </a:p>
          </p:txBody>
        </p:sp>
        <p:sp>
          <p:nvSpPr>
            <p:cNvPr id="12" name="Rectangle 11">
              <a:extLst>
                <a:ext uri="{FF2B5EF4-FFF2-40B4-BE49-F238E27FC236}">
                  <a16:creationId xmlns:a16="http://schemas.microsoft.com/office/drawing/2014/main" id="{C0BE81FD-2516-68A6-E713-BEFDE83EE105}"/>
                </a:ext>
              </a:extLst>
            </p:cNvPr>
            <p:cNvSpPr/>
            <p:nvPr/>
          </p:nvSpPr>
          <p:spPr>
            <a:xfrm>
              <a:off x="8299090" y="3622385"/>
              <a:ext cx="2841350" cy="2406755"/>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23940C6D-1424-FA09-3885-717F50A1D6D6}"/>
              </a:ext>
            </a:extLst>
          </p:cNvPr>
          <p:cNvGrpSpPr/>
          <p:nvPr/>
        </p:nvGrpSpPr>
        <p:grpSpPr>
          <a:xfrm>
            <a:off x="4311714" y="958543"/>
            <a:ext cx="4062510" cy="4677519"/>
            <a:chOff x="4311714" y="958543"/>
            <a:chExt cx="4062510" cy="4677519"/>
          </a:xfrm>
        </p:grpSpPr>
        <p:sp>
          <p:nvSpPr>
            <p:cNvPr id="2" name="TextBox 1">
              <a:extLst>
                <a:ext uri="{FF2B5EF4-FFF2-40B4-BE49-F238E27FC236}">
                  <a16:creationId xmlns:a16="http://schemas.microsoft.com/office/drawing/2014/main" id="{B8E1C4B4-FDB9-F5E2-ED2D-EB93F9F5BBC3}"/>
                </a:ext>
              </a:extLst>
            </p:cNvPr>
            <p:cNvSpPr txBox="1"/>
            <p:nvPr/>
          </p:nvSpPr>
          <p:spPr>
            <a:xfrm>
              <a:off x="4311714" y="958543"/>
              <a:ext cx="3803504" cy="54245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t-LT" sz="2925" b="0" i="0" u="none" strike="noStrike" kern="0" cap="none" spc="0" normalizeH="0" baseline="0" noProof="0" dirty="0" smtClean="0">
                  <a:ln>
                    <a:noFill/>
                  </a:ln>
                  <a:solidFill>
                    <a:schemeClr val="accent2"/>
                  </a:solidFill>
                  <a:effectLst/>
                  <a:uLnTx/>
                  <a:uFillTx/>
                </a:rPr>
                <a:t>Darbas „debesyse“</a:t>
              </a:r>
              <a:endParaRPr kumimoji="0" lang="es-ES_tradnl" sz="2925" b="0" i="0" u="none" strike="noStrike" kern="0" cap="none" spc="0" normalizeH="0" baseline="0" noProof="0" dirty="0">
                <a:ln>
                  <a:noFill/>
                </a:ln>
                <a:solidFill>
                  <a:schemeClr val="accent2"/>
                </a:solidFill>
                <a:effectLst/>
                <a:uLnTx/>
                <a:uFillTx/>
              </a:endParaRPr>
            </a:p>
          </p:txBody>
        </p:sp>
        <p:pic>
          <p:nvPicPr>
            <p:cNvPr id="16" name="Graphic 15" descr="Cloud Computing with solid fill">
              <a:extLst>
                <a:ext uri="{FF2B5EF4-FFF2-40B4-BE49-F238E27FC236}">
                  <a16:creationId xmlns:a16="http://schemas.microsoft.com/office/drawing/2014/main" id="{0B9EBE01-8C5B-BD9B-8C3B-8837F6D03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49666" y="1976971"/>
              <a:ext cx="3624558" cy="3659091"/>
            </a:xfrm>
            <a:prstGeom prst="rect">
              <a:avLst/>
            </a:prstGeom>
          </p:spPr>
        </p:pic>
      </p:grpSp>
    </p:spTree>
    <p:extLst>
      <p:ext uri="{BB962C8B-B14F-4D97-AF65-F5344CB8AC3E}">
        <p14:creationId xmlns:p14="http://schemas.microsoft.com/office/powerpoint/2010/main" val="408093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n-GB" dirty="0" smtClean="0"/>
              <a:t>“</a:t>
            </a:r>
            <a:r>
              <a:rPr lang="lt-LT" dirty="0"/>
              <a:t>Sėkmės paslaptis yra neįprastai gerai atlikti įprastą dalyką</a:t>
            </a:r>
            <a:r>
              <a:rPr lang="en-GB" dirty="0" smtClean="0"/>
              <a:t>.”</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D.</a:t>
            </a:r>
            <a:r>
              <a:rPr kumimoji="0" lang="en-IE" sz="22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Rockefeller Jr.</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Dart arrow in the center of dartboard">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2829" r="12829"/>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4975"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112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A4D5FE-A537-B74F-DBCD-DE74F840FF0F}"/>
              </a:ext>
            </a:extLst>
          </p:cNvPr>
          <p:cNvSpPr txBox="1"/>
          <p:nvPr/>
        </p:nvSpPr>
        <p:spPr>
          <a:xfrm>
            <a:off x="3048000" y="150614"/>
            <a:ext cx="6096000" cy="646331"/>
          </a:xfrm>
          <a:prstGeom prst="rect">
            <a:avLst/>
          </a:prstGeom>
          <a:noFill/>
        </p:spPr>
        <p:txBody>
          <a:bodyPr wrap="square">
            <a:spAutoFit/>
          </a:bodyPr>
          <a:lstStyle/>
          <a:p>
            <a:pPr algn="ctr"/>
            <a:r>
              <a:rPr lang="en-ZA" sz="3600" dirty="0">
                <a:solidFill>
                  <a:srgbClr val="000000"/>
                </a:solidFill>
              </a:rPr>
              <a:t>„Google Workspace“ </a:t>
            </a:r>
            <a:r>
              <a:rPr lang="en-ZA" sz="3600" dirty="0" err="1">
                <a:solidFill>
                  <a:srgbClr val="000000"/>
                </a:solidFill>
              </a:rPr>
              <a:t>ištekliai</a:t>
            </a:r>
            <a:endParaRPr lang="en-ZA" sz="3600" dirty="0">
              <a:solidFill>
                <a:srgbClr val="000000"/>
              </a:solidFill>
            </a:endParaRPr>
          </a:p>
        </p:txBody>
      </p:sp>
      <p:grpSp>
        <p:nvGrpSpPr>
          <p:cNvPr id="11" name="Group 10">
            <a:extLst>
              <a:ext uri="{FF2B5EF4-FFF2-40B4-BE49-F238E27FC236}">
                <a16:creationId xmlns:a16="http://schemas.microsoft.com/office/drawing/2014/main" id="{813CA4CD-6292-B874-B10B-1DE92DBC62F8}"/>
              </a:ext>
            </a:extLst>
          </p:cNvPr>
          <p:cNvGrpSpPr/>
          <p:nvPr/>
        </p:nvGrpSpPr>
        <p:grpSpPr>
          <a:xfrm>
            <a:off x="449087" y="1230049"/>
            <a:ext cx="11224754" cy="4582568"/>
            <a:chOff x="828522" y="1336729"/>
            <a:chExt cx="8698935" cy="4582568"/>
          </a:xfrm>
        </p:grpSpPr>
        <p:pic>
          <p:nvPicPr>
            <p:cNvPr id="4" name="Content Placeholder 3">
              <a:hlinkClick r:id="rId2"/>
              <a:extLst>
                <a:ext uri="{FF2B5EF4-FFF2-40B4-BE49-F238E27FC236}">
                  <a16:creationId xmlns:a16="http://schemas.microsoft.com/office/drawing/2014/main" id="{A9F8E2A2-1A71-2F94-08FE-A61369453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522" y="1336729"/>
              <a:ext cx="4394566" cy="2347602"/>
            </a:xfrm>
            <a:prstGeom prst="rect">
              <a:avLst/>
            </a:prstGeom>
          </p:spPr>
        </p:pic>
        <p:sp>
          <p:nvSpPr>
            <p:cNvPr id="5" name="Rectangle 4">
              <a:extLst>
                <a:ext uri="{FF2B5EF4-FFF2-40B4-BE49-F238E27FC236}">
                  <a16:creationId xmlns:a16="http://schemas.microsoft.com/office/drawing/2014/main" id="{BB8A0F70-2859-63D4-0CC1-DD228EBEDF6E}"/>
                </a:ext>
              </a:extLst>
            </p:cNvPr>
            <p:cNvSpPr/>
            <p:nvPr/>
          </p:nvSpPr>
          <p:spPr>
            <a:xfrm>
              <a:off x="907180" y="3684331"/>
              <a:ext cx="1449208" cy="369332"/>
            </a:xfrm>
            <a:prstGeom prst="rect">
              <a:avLst/>
            </a:prstGeom>
          </p:spPr>
          <p:txBody>
            <a:bodyPr wrap="none">
              <a:spAutoFit/>
            </a:bodyPr>
            <a:lstStyle/>
            <a:p>
              <a:pPr defTabSz="457200"/>
              <a:r>
                <a:rPr lang="en-US" dirty="0">
                  <a:solidFill>
                    <a:schemeClr val="accent2">
                      <a:lumMod val="75000"/>
                    </a:schemeClr>
                  </a:solidFill>
                  <a:cs typeface="Arial" panose="020B0604020202020204" pitchFamily="34" charset="0"/>
                  <a:hlinkClick r:id="rId2">
                    <a:extLst>
                      <a:ext uri="{A12FA001-AC4F-418D-AE19-62706E023703}">
                        <ahyp:hlinkClr xmlns:ahyp="http://schemas.microsoft.com/office/drawing/2018/hyperlinkcolor" xmlns="" val="tx"/>
                      </a:ext>
                    </a:extLst>
                  </a:hlinkClick>
                </a:rPr>
                <a:t>Learning nugget 1</a:t>
              </a:r>
              <a:endParaRPr lang="lt-LT" dirty="0">
                <a:solidFill>
                  <a:schemeClr val="accent2">
                    <a:lumMod val="75000"/>
                  </a:schemeClr>
                </a:solidFill>
                <a:cs typeface="Arial" panose="020B0604020202020204" pitchFamily="34" charset="0"/>
              </a:endParaRPr>
            </a:p>
          </p:txBody>
        </p:sp>
        <p:pic>
          <p:nvPicPr>
            <p:cNvPr id="6" name="Picture 5">
              <a:hlinkClick r:id="rId4"/>
              <a:extLst>
                <a:ext uri="{FF2B5EF4-FFF2-40B4-BE49-F238E27FC236}">
                  <a16:creationId xmlns:a16="http://schemas.microsoft.com/office/drawing/2014/main" id="{3EFFE02D-2E81-2911-5EA2-8A5F90510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3990" y="1363534"/>
              <a:ext cx="4133467" cy="2297714"/>
            </a:xfrm>
            <a:prstGeom prst="rect">
              <a:avLst/>
            </a:prstGeom>
          </p:spPr>
        </p:pic>
        <p:sp>
          <p:nvSpPr>
            <p:cNvPr id="7" name="Rectangle 6">
              <a:extLst>
                <a:ext uri="{FF2B5EF4-FFF2-40B4-BE49-F238E27FC236}">
                  <a16:creationId xmlns:a16="http://schemas.microsoft.com/office/drawing/2014/main" id="{B54C7013-F358-A152-6288-6DC95AB7CCBA}"/>
                </a:ext>
              </a:extLst>
            </p:cNvPr>
            <p:cNvSpPr/>
            <p:nvPr/>
          </p:nvSpPr>
          <p:spPr>
            <a:xfrm>
              <a:off x="5384125" y="3672789"/>
              <a:ext cx="2826858" cy="369332"/>
            </a:xfrm>
            <a:prstGeom prst="rect">
              <a:avLst/>
            </a:prstGeom>
          </p:spPr>
          <p:txBody>
            <a:bodyPr wrap="square">
              <a:spAutoFit/>
            </a:bodyPr>
            <a:lstStyle/>
            <a:p>
              <a:pPr algn="just" defTabSz="457200"/>
              <a:r>
                <a:rPr lang="en-US" dirty="0">
                  <a:solidFill>
                    <a:schemeClr val="accent2">
                      <a:lumMod val="75000"/>
                    </a:schemeClr>
                  </a:solidFill>
                  <a:ea typeface="Calibri" charset="0"/>
                  <a:cs typeface="Arial" panose="020B0604020202020204" pitchFamily="34" charset="0"/>
                  <a:hlinkClick r:id="rId4">
                    <a:extLst>
                      <a:ext uri="{A12FA001-AC4F-418D-AE19-62706E023703}">
                        <ahyp:hlinkClr xmlns:ahyp="http://schemas.microsoft.com/office/drawing/2018/hyperlinkcolor" xmlns="" val="tx"/>
                      </a:ext>
                    </a:extLst>
                  </a:hlinkClick>
                </a:rPr>
                <a:t>Learning nugget 2</a:t>
              </a:r>
              <a:endParaRPr lang="en-US" dirty="0">
                <a:solidFill>
                  <a:schemeClr val="accent2">
                    <a:lumMod val="75000"/>
                  </a:schemeClr>
                </a:solidFill>
                <a:ea typeface="Calibri" charset="0"/>
                <a:cs typeface="Arial" panose="020B0604020202020204" pitchFamily="34" charset="0"/>
              </a:endParaRPr>
            </a:p>
          </p:txBody>
        </p:sp>
        <p:sp>
          <p:nvSpPr>
            <p:cNvPr id="8" name="Rectangle 7">
              <a:extLst>
                <a:ext uri="{FF2B5EF4-FFF2-40B4-BE49-F238E27FC236}">
                  <a16:creationId xmlns:a16="http://schemas.microsoft.com/office/drawing/2014/main" id="{955EE7AC-5CD9-9C83-83B9-F2A6C5F21A95}"/>
                </a:ext>
              </a:extLst>
            </p:cNvPr>
            <p:cNvSpPr/>
            <p:nvPr/>
          </p:nvSpPr>
          <p:spPr>
            <a:xfrm>
              <a:off x="907180" y="5549965"/>
              <a:ext cx="2826858" cy="369332"/>
            </a:xfrm>
            <a:prstGeom prst="rect">
              <a:avLst/>
            </a:prstGeom>
          </p:spPr>
          <p:txBody>
            <a:bodyPr wrap="square">
              <a:spAutoFit/>
            </a:bodyPr>
            <a:lstStyle/>
            <a:p>
              <a:pPr algn="just" defTabSz="457200"/>
              <a:r>
                <a:rPr lang="en-US" dirty="0">
                  <a:solidFill>
                    <a:schemeClr val="accent2">
                      <a:lumMod val="75000"/>
                    </a:schemeClr>
                  </a:solidFill>
                  <a:ea typeface="Calibri" charset="0"/>
                  <a:cs typeface="Arial" panose="020B0604020202020204" pitchFamily="34" charset="0"/>
                  <a:hlinkClick r:id="rId6">
                    <a:extLst>
                      <a:ext uri="{A12FA001-AC4F-418D-AE19-62706E023703}">
                        <ahyp:hlinkClr xmlns:ahyp="http://schemas.microsoft.com/office/drawing/2018/hyperlinkcolor" xmlns="" val="tx"/>
                      </a:ext>
                    </a:extLst>
                  </a:hlinkClick>
                </a:rPr>
                <a:t>Learning nugget 3</a:t>
              </a:r>
              <a:endParaRPr lang="en-US" dirty="0">
                <a:solidFill>
                  <a:schemeClr val="accent2">
                    <a:lumMod val="75000"/>
                  </a:schemeClr>
                </a:solidFill>
                <a:ea typeface="Calibri" charset="0"/>
                <a:cs typeface="Arial" panose="020B0604020202020204" pitchFamily="34" charset="0"/>
              </a:endParaRPr>
            </a:p>
          </p:txBody>
        </p:sp>
        <p:pic>
          <p:nvPicPr>
            <p:cNvPr id="10" name="Picture 9">
              <a:hlinkClick r:id="rId6"/>
              <a:extLst>
                <a:ext uri="{FF2B5EF4-FFF2-40B4-BE49-F238E27FC236}">
                  <a16:creationId xmlns:a16="http://schemas.microsoft.com/office/drawing/2014/main" id="{C782F28D-7B28-C064-123B-E24C7ADA0290}"/>
                </a:ext>
              </a:extLst>
            </p:cNvPr>
            <p:cNvPicPr>
              <a:picLocks noChangeAspect="1"/>
            </p:cNvPicPr>
            <p:nvPr/>
          </p:nvPicPr>
          <p:blipFill rotWithShape="1">
            <a:blip r:embed="rId7">
              <a:extLst>
                <a:ext uri="{28A0092B-C50C-407E-A947-70E740481C1C}">
                  <a14:useLocalDpi xmlns:a14="http://schemas.microsoft.com/office/drawing/2010/main" val="0"/>
                </a:ext>
              </a:extLst>
            </a:blip>
            <a:srcRect l="25488" t="32927" r="21139" b="42479"/>
            <a:stretch/>
          </p:blipFill>
          <p:spPr>
            <a:xfrm>
              <a:off x="1051053" y="4427950"/>
              <a:ext cx="1974752" cy="747727"/>
            </a:xfrm>
            <a:prstGeom prst="rect">
              <a:avLst/>
            </a:prstGeom>
            <a:ln>
              <a:noFill/>
            </a:ln>
          </p:spPr>
        </p:pic>
      </p:grpSp>
    </p:spTree>
    <p:extLst>
      <p:ext uri="{BB962C8B-B14F-4D97-AF65-F5344CB8AC3E}">
        <p14:creationId xmlns:p14="http://schemas.microsoft.com/office/powerpoint/2010/main" val="399468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p188="http://schemas.microsoft.com/office/powerpoint/2018/8/main" xmlns="" r:id="rId8"/>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EB5A0714-EC86-A806-6580-E6F11719A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59" y="243514"/>
            <a:ext cx="11722308" cy="5846164"/>
          </a:xfrm>
          <a:prstGeom prst="rect">
            <a:avLst/>
          </a:prstGeom>
        </p:spPr>
      </p:pic>
    </p:spTree>
    <p:extLst>
      <p:ext uri="{BB962C8B-B14F-4D97-AF65-F5344CB8AC3E}">
        <p14:creationId xmlns:p14="http://schemas.microsoft.com/office/powerpoint/2010/main" val="1685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lt-LT" b="1" dirty="0">
                <a:solidFill>
                  <a:schemeClr val="accent2"/>
                </a:solidFill>
              </a:rPr>
              <a:t>Mokymosi tikslai</a:t>
            </a:r>
            <a:r>
              <a:rPr lang="lt-LT" b="1" dirty="0" smtClean="0">
                <a:solidFill>
                  <a:schemeClr val="accent2"/>
                </a:solidFill>
              </a:rPr>
              <a:t>:</a:t>
            </a:r>
          </a:p>
          <a:p>
            <a:pPr marL="342900" indent="-342900">
              <a:buFont typeface="Arial" panose="020B0604020202020204" pitchFamily="34" charset="0"/>
              <a:buChar char="•"/>
            </a:pPr>
            <a:r>
              <a:rPr lang="lt-LT" dirty="0" smtClean="0"/>
              <a:t>Suvokti </a:t>
            </a:r>
            <a:r>
              <a:rPr lang="lt-LT" dirty="0"/>
              <a:t>didžiųjų duomenų svarbą ir panaudojimą, duomenų analizę ir sprendimus bei duomenų etiką</a:t>
            </a:r>
            <a:r>
              <a:rPr lang="lt-LT" dirty="0" smtClean="0"/>
              <a:t>.</a:t>
            </a:r>
          </a:p>
          <a:p>
            <a:pPr marL="342900" indent="-342900">
              <a:buBlip>
                <a:blip r:embed="rId2"/>
              </a:buBlip>
            </a:pPr>
            <a:r>
              <a:rPr lang="lt-LT" b="1" dirty="0" smtClean="0">
                <a:solidFill>
                  <a:schemeClr val="accent2"/>
                </a:solidFill>
              </a:rPr>
              <a:t>Mokomieji </a:t>
            </a:r>
            <a:r>
              <a:rPr lang="lt-LT" b="1" dirty="0">
                <a:solidFill>
                  <a:schemeClr val="accent2"/>
                </a:solidFill>
              </a:rPr>
              <a:t>tikslai</a:t>
            </a:r>
            <a:r>
              <a:rPr lang="lt-LT" b="1" dirty="0" smtClean="0">
                <a:solidFill>
                  <a:schemeClr val="accent2"/>
                </a:solidFill>
              </a:rPr>
              <a:t>:</a:t>
            </a:r>
          </a:p>
          <a:p>
            <a:pPr marL="342900" indent="-342900">
              <a:buFont typeface="Arial" panose="020B0604020202020204" pitchFamily="34" charset="0"/>
              <a:buChar char="•"/>
            </a:pPr>
            <a:r>
              <a:rPr lang="lt-LT" dirty="0" smtClean="0"/>
              <a:t>Besimokantieji </a:t>
            </a:r>
            <a:r>
              <a:rPr lang="lt-LT" dirty="0"/>
              <a:t>bus supažindinti su didžiųjų duomenų vaidmeniu, duomenų interpretavimu ir jų pritaikymu verslo rezultatams bei duomenų etika.</a:t>
            </a:r>
            <a:r>
              <a:rPr lang="en-GB" dirty="0" smtClean="0"/>
              <a:t>.</a:t>
            </a: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t>Mokymosi</a:t>
            </a:r>
            <a:r>
              <a:rPr lang="en-US" dirty="0"/>
              <a:t> </a:t>
            </a:r>
            <a:r>
              <a:rPr lang="lt-LT" dirty="0"/>
              <a:t>instrukcija </a:t>
            </a:r>
            <a:r>
              <a:rPr lang="en-US" dirty="0"/>
              <a:t>ir </a:t>
            </a:r>
            <a:r>
              <a:rPr lang="en-US" dirty="0" err="1"/>
              <a:t>mokymosi</a:t>
            </a:r>
            <a:r>
              <a:rPr lang="en-US" dirty="0"/>
              <a:t> </a:t>
            </a:r>
            <a:r>
              <a:rPr lang="en-US" dirty="0" err="1"/>
              <a:t>tikslai</a:t>
            </a:r>
            <a:endParaRPr lang="en-US" dirty="0"/>
          </a:p>
        </p:txBody>
      </p:sp>
    </p:spTree>
    <p:extLst>
      <p:ext uri="{BB962C8B-B14F-4D97-AF65-F5344CB8AC3E}">
        <p14:creationId xmlns:p14="http://schemas.microsoft.com/office/powerpoint/2010/main" val="264518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lt-LT" b="1" dirty="0">
                <a:solidFill>
                  <a:schemeClr val="accent2"/>
                </a:solidFill>
              </a:rPr>
              <a:t>Perkėlimas: </a:t>
            </a:r>
            <a:r>
              <a:rPr lang="lt-LT" dirty="0"/>
              <a:t>didelių duomenų perkėlimas į debesį kelia įvairių kliūčių, dėl kurių vadovai ir IT vadovai turi dėti bendras pastangas</a:t>
            </a:r>
            <a:r>
              <a:rPr lang="lt-LT" dirty="0" smtClean="0"/>
              <a:t>.</a:t>
            </a:r>
          </a:p>
          <a:p>
            <a:pPr marL="342900" indent="-342900">
              <a:buBlip>
                <a:blip r:embed="rId3"/>
              </a:buBlip>
            </a:pPr>
            <a:r>
              <a:rPr lang="lt-LT" b="1" dirty="0" smtClean="0">
                <a:solidFill>
                  <a:schemeClr val="accent2"/>
                </a:solidFill>
              </a:rPr>
              <a:t>Mažiau </a:t>
            </a:r>
            <a:r>
              <a:rPr lang="lt-LT" b="1" dirty="0">
                <a:solidFill>
                  <a:schemeClr val="accent2"/>
                </a:solidFill>
              </a:rPr>
              <a:t>tiesioginis duomenų valdymas:</a:t>
            </a:r>
            <a:r>
              <a:rPr lang="lt-LT" dirty="0"/>
              <a:t> duomenų saugojimas nuotoliniu būdu ir trečiosios šalies saugos ir atitikties protokolų naudojimas gali būti didelis organizacinis pokytis</a:t>
            </a:r>
            <a:r>
              <a:rPr lang="lt-LT" dirty="0" smtClean="0"/>
              <a:t>.</a:t>
            </a:r>
          </a:p>
          <a:p>
            <a:pPr marL="342900" indent="-342900">
              <a:buBlip>
                <a:blip r:embed="rId3"/>
              </a:buBlip>
            </a:pPr>
            <a:r>
              <a:rPr lang="lt-LT" b="1" dirty="0" smtClean="0">
                <a:solidFill>
                  <a:schemeClr val="accent2"/>
                </a:solidFill>
              </a:rPr>
              <a:t>Priklausomybė </a:t>
            </a:r>
            <a:r>
              <a:rPr lang="lt-LT" b="1" dirty="0">
                <a:solidFill>
                  <a:schemeClr val="accent2"/>
                </a:solidFill>
              </a:rPr>
              <a:t>nuo tinklo ir delsa:</a:t>
            </a:r>
            <a:r>
              <a:rPr lang="lt-LT" dirty="0"/>
              <a:t> duomenų prieinamumas labai priklauso nuo tinklo ryšio su internetu</a:t>
            </a:r>
            <a:r>
              <a:rPr lang="en-GB" dirty="0" smtClean="0"/>
              <a:t>. </a:t>
            </a: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Iššūkiai</a:t>
            </a:r>
            <a:r>
              <a:rPr lang="en-GB" dirty="0"/>
              <a:t> </a:t>
            </a:r>
            <a:r>
              <a:rPr lang="en-GB" dirty="0" err="1"/>
              <a:t>dirbant</a:t>
            </a:r>
            <a:r>
              <a:rPr lang="en-GB" dirty="0"/>
              <a:t> </a:t>
            </a:r>
            <a:r>
              <a:rPr lang="en-GB" dirty="0" err="1"/>
              <a:t>debesyje</a:t>
            </a:r>
            <a:endParaRPr lang="en-GB" dirty="0"/>
          </a:p>
        </p:txBody>
      </p:sp>
    </p:spTree>
    <p:extLst>
      <p:ext uri="{BB962C8B-B14F-4D97-AF65-F5344CB8AC3E}">
        <p14:creationId xmlns:p14="http://schemas.microsoft.com/office/powerpoint/2010/main" val="6086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6A2D2A-3A27-B0DD-33AD-767CF85F5E00}"/>
              </a:ext>
            </a:extLst>
          </p:cNvPr>
          <p:cNvSpPr txBox="1"/>
          <p:nvPr/>
        </p:nvSpPr>
        <p:spPr>
          <a:xfrm>
            <a:off x="1966210" y="179882"/>
            <a:ext cx="8259580" cy="646331"/>
          </a:xfrm>
          <a:prstGeom prst="rect">
            <a:avLst/>
          </a:prstGeom>
          <a:noFill/>
        </p:spPr>
        <p:txBody>
          <a:bodyPr wrap="square" rtlCol="0">
            <a:spAutoFit/>
          </a:bodyPr>
          <a:lstStyle/>
          <a:p>
            <a:pPr algn="ctr"/>
            <a:r>
              <a:rPr lang="lt-LT" sz="3600" dirty="0">
                <a:solidFill>
                  <a:srgbClr val="000000"/>
                </a:solidFill>
              </a:rPr>
              <a:t>Kas yra pagrindiniai debesų tiekėjai?</a:t>
            </a:r>
            <a:endParaRPr lang="en-GB" sz="3600" dirty="0">
              <a:solidFill>
                <a:srgbClr val="000000"/>
              </a:solidFill>
            </a:endParaRPr>
          </a:p>
        </p:txBody>
      </p:sp>
      <p:pic>
        <p:nvPicPr>
          <p:cNvPr id="3" name="Picture 2">
            <a:extLst>
              <a:ext uri="{FF2B5EF4-FFF2-40B4-BE49-F238E27FC236}">
                <a16:creationId xmlns:a16="http://schemas.microsoft.com/office/drawing/2014/main" id="{9119FF3F-4252-B80F-9551-C0A15AB43D87}"/>
              </a:ext>
            </a:extLst>
          </p:cNvPr>
          <p:cNvPicPr>
            <a:picLocks noChangeAspect="1"/>
          </p:cNvPicPr>
          <p:nvPr/>
        </p:nvPicPr>
        <p:blipFill rotWithShape="1">
          <a:blip r:embed="rId2">
            <a:extLst>
              <a:ext uri="{28A0092B-C50C-407E-A947-70E740481C1C}">
                <a14:useLocalDpi xmlns:a14="http://schemas.microsoft.com/office/drawing/2010/main" val="0"/>
              </a:ext>
            </a:extLst>
          </a:blip>
          <a:srcRect t="14119"/>
          <a:stretch/>
        </p:blipFill>
        <p:spPr>
          <a:xfrm>
            <a:off x="262295" y="1147730"/>
            <a:ext cx="8791764" cy="5088820"/>
          </a:xfrm>
          <a:prstGeom prst="rect">
            <a:avLst/>
          </a:prstGeom>
        </p:spPr>
      </p:pic>
      <p:sp>
        <p:nvSpPr>
          <p:cNvPr id="4" name="TextBox 3">
            <a:extLst>
              <a:ext uri="{FF2B5EF4-FFF2-40B4-BE49-F238E27FC236}">
                <a16:creationId xmlns:a16="http://schemas.microsoft.com/office/drawing/2014/main" id="{12290B7B-E236-FA63-6514-B6296A15E385}"/>
              </a:ext>
            </a:extLst>
          </p:cNvPr>
          <p:cNvSpPr txBox="1"/>
          <p:nvPr/>
        </p:nvSpPr>
        <p:spPr>
          <a:xfrm>
            <a:off x="9376363" y="2680683"/>
            <a:ext cx="2815637" cy="1785104"/>
          </a:xfrm>
          <a:prstGeom prst="rect">
            <a:avLst/>
          </a:prstGeom>
          <a:gradFill flip="none" rotWithShape="1">
            <a:gsLst>
              <a:gs pos="0">
                <a:schemeClr val="accent3">
                  <a:lumMod val="50000"/>
                </a:schemeClr>
              </a:gs>
              <a:gs pos="50000">
                <a:schemeClr val="accent3">
                  <a:lumMod val="75000"/>
                </a:schemeClr>
              </a:gs>
              <a:gs pos="100000">
                <a:schemeClr val="accent4">
                  <a:lumMod val="75000"/>
                </a:schemeClr>
              </a:gs>
            </a:gsLst>
            <a:lin ang="10800000" scaled="1"/>
            <a:tileRect/>
          </a:gradFill>
        </p:spPr>
        <p:txBody>
          <a:bodyPr wrap="square" rtlCol="0">
            <a:spAutoFit/>
          </a:bodyPr>
          <a:lstStyle/>
          <a:p>
            <a:pPr lvl="0" defTabSz="457200">
              <a:defRPr/>
            </a:pPr>
            <a:r>
              <a:rPr lang="lt-LT" sz="2200" kern="0" dirty="0">
                <a:solidFill>
                  <a:schemeClr val="bg1"/>
                </a:solidFill>
              </a:rPr>
              <a:t>Įmonių viešosios debesies pritaikymas (% respondentų, naudojančių programas)</a:t>
            </a:r>
            <a:endParaRPr kumimoji="0" lang="en-IE" sz="2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20858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6A2D2A-3A27-B0DD-33AD-767CF85F5E00}"/>
              </a:ext>
            </a:extLst>
          </p:cNvPr>
          <p:cNvSpPr txBox="1"/>
          <p:nvPr/>
        </p:nvSpPr>
        <p:spPr>
          <a:xfrm>
            <a:off x="1966210" y="179882"/>
            <a:ext cx="8259580" cy="646331"/>
          </a:xfrm>
          <a:prstGeom prst="rect">
            <a:avLst/>
          </a:prstGeom>
          <a:noFill/>
        </p:spPr>
        <p:txBody>
          <a:bodyPr wrap="square" rtlCol="0">
            <a:spAutoFit/>
          </a:bodyPr>
          <a:lstStyle/>
          <a:p>
            <a:pPr algn="ctr"/>
            <a:r>
              <a:rPr lang="lt-LT" sz="3600" dirty="0">
                <a:solidFill>
                  <a:srgbClr val="000000"/>
                </a:solidFill>
              </a:rPr>
              <a:t>Kas yra pagrindiniai debesų tiekėjai?</a:t>
            </a:r>
            <a:endParaRPr lang="en-GB" sz="3600" dirty="0">
              <a:solidFill>
                <a:srgbClr val="000000"/>
              </a:solidFill>
            </a:endParaRPr>
          </a:p>
        </p:txBody>
      </p:sp>
      <p:pic>
        <p:nvPicPr>
          <p:cNvPr id="5" name="Picture 4">
            <a:extLst>
              <a:ext uri="{FF2B5EF4-FFF2-40B4-BE49-F238E27FC236}">
                <a16:creationId xmlns:a16="http://schemas.microsoft.com/office/drawing/2014/main" id="{9DD3B953-72E6-E7F0-1E9F-95F5A91EE7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3011" y="1085337"/>
            <a:ext cx="1627305" cy="1220479"/>
          </a:xfrm>
          <a:prstGeom prst="rect">
            <a:avLst/>
          </a:prstGeom>
        </p:spPr>
      </p:pic>
      <p:sp>
        <p:nvSpPr>
          <p:cNvPr id="8" name="TextBox 7">
            <a:extLst>
              <a:ext uri="{FF2B5EF4-FFF2-40B4-BE49-F238E27FC236}">
                <a16:creationId xmlns:a16="http://schemas.microsoft.com/office/drawing/2014/main" id="{51009AF1-C605-4353-E2E5-5754472E04A5}"/>
              </a:ext>
            </a:extLst>
          </p:cNvPr>
          <p:cNvSpPr txBox="1"/>
          <p:nvPr/>
        </p:nvSpPr>
        <p:spPr>
          <a:xfrm>
            <a:off x="536412" y="6165262"/>
            <a:ext cx="3757790"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lt-LT" sz="1400" b="0" i="0" u="none" strike="noStrike" kern="0" cap="none" spc="0" normalizeH="0" baseline="0" noProof="0" dirty="0" smtClean="0">
                <a:ln>
                  <a:noFill/>
                </a:ln>
                <a:solidFill>
                  <a:prstClr val="black"/>
                </a:solidFill>
                <a:effectLst/>
                <a:uLnTx/>
                <a:uFillTx/>
              </a:rPr>
              <a:t>Šaltinis</a:t>
            </a:r>
            <a:r>
              <a:rPr kumimoji="0" lang="es-ES_tradnl" sz="1400" b="0" i="0" u="none" strike="noStrike" kern="0" cap="none" spc="0" normalizeH="0" baseline="0" noProof="0" dirty="0" smtClean="0">
                <a:ln>
                  <a:noFill/>
                </a:ln>
                <a:solidFill>
                  <a:prstClr val="black"/>
                </a:solidFill>
                <a:effectLst/>
                <a:uLnTx/>
                <a:uFillTx/>
              </a:rPr>
              <a:t>: </a:t>
            </a:r>
            <a:r>
              <a:rPr kumimoji="0" lang="es-ES_tradnl" sz="1400" b="0" i="0" u="none" strike="noStrike" kern="0" cap="none" spc="0" normalizeH="0" baseline="0" noProof="0" dirty="0">
                <a:ln>
                  <a:noFill/>
                </a:ln>
                <a:solidFill>
                  <a:prstClr val="black"/>
                </a:solidFill>
                <a:effectLst/>
                <a:uLnTx/>
                <a:uFillTx/>
              </a:rPr>
              <a:t>Harvey &amp; </a:t>
            </a:r>
            <a:r>
              <a:rPr kumimoji="0" lang="es-ES_tradnl" sz="1400" b="0" i="0" u="none" strike="noStrike" kern="0" cap="none" spc="0" normalizeH="0" baseline="0" noProof="0" dirty="0" err="1">
                <a:ln>
                  <a:noFill/>
                </a:ln>
                <a:solidFill>
                  <a:prstClr val="black"/>
                </a:solidFill>
                <a:effectLst/>
                <a:uLnTx/>
                <a:uFillTx/>
              </a:rPr>
              <a:t>Patrizio</a:t>
            </a:r>
            <a:r>
              <a:rPr kumimoji="0" lang="es-ES_tradnl" sz="1400" b="0" i="0" u="none" strike="noStrike" kern="0" cap="none" spc="0" normalizeH="0" baseline="0" noProof="0" dirty="0">
                <a:ln>
                  <a:noFill/>
                </a:ln>
                <a:solidFill>
                  <a:prstClr val="black"/>
                </a:solidFill>
                <a:effectLst/>
                <a:uLnTx/>
                <a:uFillTx/>
              </a:rPr>
              <a:t>, </a:t>
            </a:r>
            <a:r>
              <a:rPr kumimoji="0" lang="es-ES_tradnl" sz="1400" b="0" i="0" u="none" strike="noStrike" kern="0" cap="none" spc="0" normalizeH="0" baseline="0" noProof="0" dirty="0" err="1">
                <a:ln>
                  <a:noFill/>
                </a:ln>
                <a:solidFill>
                  <a:prstClr val="black"/>
                </a:solidFill>
                <a:effectLst/>
                <a:uLnTx/>
                <a:uFillTx/>
              </a:rPr>
              <a:t>Datamation</a:t>
            </a:r>
            <a:r>
              <a:rPr kumimoji="0" lang="es-ES_tradnl" sz="1400" b="0" i="0" u="none" strike="noStrike" kern="0" cap="none" spc="0" normalizeH="0" baseline="0" noProof="0" dirty="0">
                <a:ln>
                  <a:noFill/>
                </a:ln>
                <a:solidFill>
                  <a:prstClr val="black"/>
                </a:solidFill>
                <a:effectLst/>
                <a:uLnTx/>
                <a:uFillTx/>
              </a:rPr>
              <a:t>, 2019</a:t>
            </a:r>
          </a:p>
        </p:txBody>
      </p:sp>
      <p:sp>
        <p:nvSpPr>
          <p:cNvPr id="9" name="Rectangle 8">
            <a:extLst>
              <a:ext uri="{FF2B5EF4-FFF2-40B4-BE49-F238E27FC236}">
                <a16:creationId xmlns:a16="http://schemas.microsoft.com/office/drawing/2014/main" id="{9E83D9EE-DBEF-9ED6-EE65-09FDA040D07D}"/>
              </a:ext>
            </a:extLst>
          </p:cNvPr>
          <p:cNvSpPr/>
          <p:nvPr/>
        </p:nvSpPr>
        <p:spPr>
          <a:xfrm>
            <a:off x="536412" y="2415677"/>
            <a:ext cx="3455637" cy="2246769"/>
          </a:xfrm>
          <a:prstGeom prst="rect">
            <a:avLst/>
          </a:prstGeom>
        </p:spPr>
        <p:txBody>
          <a:bodyPr wrap="square">
            <a:spAutoFit/>
          </a:bodyPr>
          <a:lstStyle/>
          <a:p>
            <a:pPr marL="232172" lvl="0" indent="-232172" defTabSz="457200">
              <a:buFont typeface="Arial" charset="0"/>
              <a:buChar char="•"/>
              <a:defRPr/>
            </a:pPr>
            <a:r>
              <a:rPr lang="lt-LT" sz="2000" kern="0" dirty="0">
                <a:solidFill>
                  <a:prstClr val="black"/>
                </a:solidFill>
                <a:ea typeface="Times New Roman" charset="0"/>
              </a:rPr>
              <a:t>Didžiulis įrankių rinkinys, kuris ir toliau </a:t>
            </a:r>
            <a:r>
              <a:rPr lang="lt-LT" sz="2000" kern="0" dirty="0" smtClean="0">
                <a:solidFill>
                  <a:prstClr val="black"/>
                </a:solidFill>
                <a:ea typeface="Times New Roman" charset="0"/>
              </a:rPr>
              <a:t>auga</a:t>
            </a:r>
          </a:p>
          <a:p>
            <a:pPr marL="232172" lvl="0" indent="-232172" defTabSz="457200">
              <a:buFont typeface="Arial" charset="0"/>
              <a:buChar char="•"/>
              <a:defRPr/>
            </a:pPr>
            <a:r>
              <a:rPr lang="lt-LT" sz="2000" kern="0" dirty="0" smtClean="0">
                <a:solidFill>
                  <a:prstClr val="black"/>
                </a:solidFill>
                <a:ea typeface="Times New Roman" charset="0"/>
              </a:rPr>
              <a:t>Giliausios </a:t>
            </a:r>
            <a:r>
              <a:rPr lang="lt-LT" sz="2000" kern="0" dirty="0">
                <a:solidFill>
                  <a:prstClr val="black"/>
                </a:solidFill>
                <a:ea typeface="Times New Roman" charset="0"/>
              </a:rPr>
              <a:t>galimybės valdyti daug vartotojų ir </a:t>
            </a:r>
            <a:r>
              <a:rPr lang="lt-LT" sz="2000" kern="0" dirty="0" smtClean="0">
                <a:solidFill>
                  <a:prstClr val="black"/>
                </a:solidFill>
                <a:ea typeface="Times New Roman" charset="0"/>
              </a:rPr>
              <a:t>išteklių</a:t>
            </a:r>
          </a:p>
          <a:p>
            <a:pPr marL="232172" lvl="0" indent="-232172" defTabSz="457200">
              <a:buFont typeface="Arial" charset="0"/>
              <a:buChar char="•"/>
              <a:defRPr/>
            </a:pPr>
            <a:r>
              <a:rPr lang="lt-LT" sz="2000" kern="0" dirty="0" smtClean="0">
                <a:solidFill>
                  <a:prstClr val="black"/>
                </a:solidFill>
                <a:ea typeface="Times New Roman" charset="0"/>
              </a:rPr>
              <a:t>Sutelkite </a:t>
            </a:r>
            <a:r>
              <a:rPr lang="lt-LT" sz="2000" kern="0" dirty="0">
                <a:solidFill>
                  <a:prstClr val="black"/>
                </a:solidFill>
                <a:ea typeface="Times New Roman" charset="0"/>
              </a:rPr>
              <a:t>dėmesį į viešąjį debesį, o ne į hibridinį ar privatų debesį</a:t>
            </a:r>
            <a:endParaRPr kumimoji="0" lang="es-ES_tradnl" sz="2000" b="0" i="0" u="none" strike="noStrike" kern="0" cap="none" spc="0" normalizeH="0" baseline="0" noProof="0" dirty="0">
              <a:ln>
                <a:noFill/>
              </a:ln>
              <a:solidFill>
                <a:prstClr val="black"/>
              </a:solidFill>
              <a:effectLst/>
              <a:uLnTx/>
              <a:uFillTx/>
            </a:endParaRPr>
          </a:p>
        </p:txBody>
      </p:sp>
      <p:pic>
        <p:nvPicPr>
          <p:cNvPr id="7" name="Picture 6">
            <a:extLst>
              <a:ext uri="{FF2B5EF4-FFF2-40B4-BE49-F238E27FC236}">
                <a16:creationId xmlns:a16="http://schemas.microsoft.com/office/drawing/2014/main" id="{DC829B9F-9E18-CD22-5C4D-B3C18893ABD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945" t="7691" r="23750" b="6871"/>
          <a:stretch/>
        </p:blipFill>
        <p:spPr>
          <a:xfrm>
            <a:off x="5602724" y="1085336"/>
            <a:ext cx="1379095" cy="1220479"/>
          </a:xfrm>
          <a:prstGeom prst="rect">
            <a:avLst/>
          </a:prstGeom>
        </p:spPr>
      </p:pic>
      <p:sp>
        <p:nvSpPr>
          <p:cNvPr id="10" name="Rectangle 9">
            <a:extLst>
              <a:ext uri="{FF2B5EF4-FFF2-40B4-BE49-F238E27FC236}">
                <a16:creationId xmlns:a16="http://schemas.microsoft.com/office/drawing/2014/main" id="{04E26385-882C-B749-16EB-28452869E6FA}"/>
              </a:ext>
            </a:extLst>
          </p:cNvPr>
          <p:cNvSpPr/>
          <p:nvPr/>
        </p:nvSpPr>
        <p:spPr>
          <a:xfrm>
            <a:off x="5138957" y="2427683"/>
            <a:ext cx="2696375" cy="2862322"/>
          </a:xfrm>
          <a:prstGeom prst="rect">
            <a:avLst/>
          </a:prstGeom>
        </p:spPr>
        <p:txBody>
          <a:bodyPr wrap="square">
            <a:spAutoFit/>
          </a:bodyPr>
          <a:lstStyle/>
          <a:p>
            <a:pPr marL="232172" lvl="0" indent="-232172" defTabSz="457200">
              <a:buFont typeface="Arial" charset="0"/>
              <a:buChar char="•"/>
              <a:defRPr/>
            </a:pPr>
            <a:r>
              <a:rPr lang="lt-LT" sz="2000" kern="0" dirty="0">
                <a:solidFill>
                  <a:prstClr val="black"/>
                </a:solidFill>
              </a:rPr>
              <a:t>Techninė </a:t>
            </a:r>
            <a:r>
              <a:rPr lang="lt-LT" sz="2000" kern="0" dirty="0" smtClean="0">
                <a:solidFill>
                  <a:prstClr val="black"/>
                </a:solidFill>
              </a:rPr>
              <a:t>ekspertizė</a:t>
            </a:r>
          </a:p>
          <a:p>
            <a:pPr marL="232172" lvl="0" indent="-232172" defTabSz="457200">
              <a:buFont typeface="Arial" charset="0"/>
              <a:buChar char="•"/>
              <a:defRPr/>
            </a:pPr>
            <a:r>
              <a:rPr lang="lt-LT" sz="2000" kern="0" dirty="0" smtClean="0">
                <a:solidFill>
                  <a:prstClr val="black"/>
                </a:solidFill>
              </a:rPr>
              <a:t>Pramonėje </a:t>
            </a:r>
            <a:r>
              <a:rPr lang="lt-LT" sz="2000" kern="0" dirty="0">
                <a:solidFill>
                  <a:prstClr val="black"/>
                </a:solidFill>
              </a:rPr>
              <a:t>pirmaujantys dirbtinio intelekto, mašininio mokymosi ir duomenų analizės </a:t>
            </a:r>
            <a:r>
              <a:rPr lang="lt-LT" sz="2000" kern="0" dirty="0" smtClean="0">
                <a:solidFill>
                  <a:prstClr val="black"/>
                </a:solidFill>
              </a:rPr>
              <a:t>įrankiai</a:t>
            </a:r>
          </a:p>
          <a:p>
            <a:pPr marL="232172" lvl="0" indent="-232172" defTabSz="457200">
              <a:buFont typeface="Arial" charset="0"/>
              <a:buChar char="•"/>
              <a:defRPr/>
            </a:pPr>
            <a:r>
              <a:rPr lang="lt-LT" sz="2000" kern="0" dirty="0" smtClean="0">
                <a:solidFill>
                  <a:prstClr val="black"/>
                </a:solidFill>
              </a:rPr>
              <a:t>Trūksta </a:t>
            </a:r>
            <a:r>
              <a:rPr lang="lt-LT" sz="2000" kern="0" dirty="0">
                <a:solidFill>
                  <a:prstClr val="black"/>
                </a:solidFill>
              </a:rPr>
              <a:t>stipraus verslo dėmesio</a:t>
            </a:r>
            <a:endParaRPr kumimoji="0" lang="es-ES_tradnl" sz="2000" b="0" i="0" u="none" strike="noStrike" kern="0" cap="none" spc="0" normalizeH="0" baseline="0" noProof="0" dirty="0">
              <a:ln>
                <a:noFill/>
              </a:ln>
              <a:solidFill>
                <a:prstClr val="black"/>
              </a:solidFill>
              <a:effectLst/>
              <a:uLnTx/>
              <a:uFillTx/>
            </a:endParaRPr>
          </a:p>
        </p:txBody>
      </p:sp>
      <p:pic>
        <p:nvPicPr>
          <p:cNvPr id="6" name="Picture 5">
            <a:extLst>
              <a:ext uri="{FF2B5EF4-FFF2-40B4-BE49-F238E27FC236}">
                <a16:creationId xmlns:a16="http://schemas.microsoft.com/office/drawing/2014/main" id="{61DA3DE4-0C91-6A83-7BB3-4F206BB2F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2241" y="1321598"/>
            <a:ext cx="2487097" cy="747953"/>
          </a:xfrm>
          <a:prstGeom prst="rect">
            <a:avLst/>
          </a:prstGeom>
        </p:spPr>
      </p:pic>
      <p:sp>
        <p:nvSpPr>
          <p:cNvPr id="11" name="TextBox 10">
            <a:extLst>
              <a:ext uri="{FF2B5EF4-FFF2-40B4-BE49-F238E27FC236}">
                <a16:creationId xmlns:a16="http://schemas.microsoft.com/office/drawing/2014/main" id="{548B5A2F-3B4D-313D-903A-167A77164749}"/>
              </a:ext>
            </a:extLst>
          </p:cNvPr>
          <p:cNvSpPr txBox="1"/>
          <p:nvPr/>
        </p:nvSpPr>
        <p:spPr>
          <a:xfrm>
            <a:off x="8982240" y="2427683"/>
            <a:ext cx="2909953" cy="1938992"/>
          </a:xfrm>
          <a:prstGeom prst="rect">
            <a:avLst/>
          </a:prstGeom>
          <a:noFill/>
        </p:spPr>
        <p:txBody>
          <a:bodyPr wrap="square" rtlCol="0">
            <a:spAutoFit/>
          </a:bodyPr>
          <a:lstStyle/>
          <a:p>
            <a:pPr marL="278606" lvl="0" indent="-278606" defTabSz="457200">
              <a:buFont typeface="Arial" charset="0"/>
              <a:buChar char="•"/>
              <a:defRPr/>
            </a:pPr>
            <a:r>
              <a:rPr lang="lt-LT" sz="2000" kern="0" dirty="0">
                <a:solidFill>
                  <a:prstClr val="black"/>
                </a:solidFill>
              </a:rPr>
              <a:t>Pajėgi debesų </a:t>
            </a:r>
            <a:r>
              <a:rPr lang="lt-LT" sz="2000" kern="0" dirty="0" smtClean="0">
                <a:solidFill>
                  <a:prstClr val="black"/>
                </a:solidFill>
              </a:rPr>
              <a:t>infrastruktūra</a:t>
            </a:r>
          </a:p>
          <a:p>
            <a:pPr marL="278606" lvl="0" indent="-278606" defTabSz="457200">
              <a:buFont typeface="Arial" charset="0"/>
              <a:buChar char="•"/>
              <a:defRPr/>
            </a:pPr>
            <a:r>
              <a:rPr lang="lt-LT" sz="2000" kern="0" dirty="0" smtClean="0">
                <a:solidFill>
                  <a:prstClr val="black"/>
                </a:solidFill>
              </a:rPr>
              <a:t>Stiprus </a:t>
            </a:r>
            <a:r>
              <a:rPr lang="lt-LT" sz="2000" kern="0" dirty="0">
                <a:solidFill>
                  <a:prstClr val="black"/>
                </a:solidFill>
              </a:rPr>
              <a:t>įmonės fonas (ir „Windows“ palaikymas</a:t>
            </a:r>
            <a:r>
              <a:rPr lang="lt-LT" sz="2000" kern="0" dirty="0" smtClean="0">
                <a:solidFill>
                  <a:prstClr val="black"/>
                </a:solidFill>
              </a:rPr>
              <a:t>)</a:t>
            </a:r>
          </a:p>
          <a:p>
            <a:pPr marL="278606" lvl="0" indent="-278606" defTabSz="457200">
              <a:buFont typeface="Arial" charset="0"/>
              <a:buChar char="•"/>
              <a:defRPr/>
            </a:pPr>
            <a:r>
              <a:rPr lang="lt-LT" sz="2000" kern="0" dirty="0" smtClean="0">
                <a:solidFill>
                  <a:prstClr val="black"/>
                </a:solidFill>
              </a:rPr>
              <a:t>Hibridinis </a:t>
            </a:r>
            <a:r>
              <a:rPr lang="lt-LT" sz="2000" kern="0" dirty="0">
                <a:solidFill>
                  <a:prstClr val="black"/>
                </a:solidFill>
              </a:rPr>
              <a:t>debesis</a:t>
            </a:r>
            <a:endParaRPr kumimoji="0" lang="es-ES_tradnl" sz="2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8502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Tinkamų techninių sprendimų pasirinkimas</a:t>
            </a:r>
            <a:endParaRPr lang="en-GB" dirty="0"/>
          </a:p>
        </p:txBody>
      </p:sp>
      <p:graphicFrame>
        <p:nvGraphicFramePr>
          <p:cNvPr id="12" name="Diagram 11">
            <a:extLst>
              <a:ext uri="{FF2B5EF4-FFF2-40B4-BE49-F238E27FC236}">
                <a16:creationId xmlns:a16="http://schemas.microsoft.com/office/drawing/2014/main" id="{10784044-F173-61D6-7C1C-9E0950A57F47}"/>
              </a:ext>
            </a:extLst>
          </p:cNvPr>
          <p:cNvGraphicFramePr/>
          <p:nvPr>
            <p:extLst>
              <p:ext uri="{D42A27DB-BD31-4B8C-83A1-F6EECF244321}">
                <p14:modId xmlns:p14="http://schemas.microsoft.com/office/powerpoint/2010/main" val="4040231269"/>
              </p:ext>
            </p:extLst>
          </p:nvPr>
        </p:nvGraphicFramePr>
        <p:xfrm>
          <a:off x="914400" y="481685"/>
          <a:ext cx="10479218" cy="5253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C5C21F72-CE4F-B288-2831-81E9BAB211B7}"/>
              </a:ext>
            </a:extLst>
          </p:cNvPr>
          <p:cNvSpPr/>
          <p:nvPr/>
        </p:nvSpPr>
        <p:spPr>
          <a:xfrm>
            <a:off x="914400" y="3747541"/>
            <a:ext cx="9878518" cy="52465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ZA" sz="2400" b="1" dirty="0">
                <a:solidFill>
                  <a:srgbClr val="000000"/>
                </a:solidFill>
              </a:rPr>
              <a:t>DALYVAUJANT TINKAMA KOMANDA</a:t>
            </a:r>
            <a:endParaRPr lang="en-ZA" sz="2400" b="1" dirty="0">
              <a:solidFill>
                <a:srgbClr val="000000"/>
              </a:solidFill>
            </a:endParaRPr>
          </a:p>
        </p:txBody>
      </p:sp>
    </p:spTree>
    <p:extLst>
      <p:ext uri="{BB962C8B-B14F-4D97-AF65-F5344CB8AC3E}">
        <p14:creationId xmlns:p14="http://schemas.microsoft.com/office/powerpoint/2010/main" val="24980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2C5F1448-11FB-41ED-8DEC-FF12873F556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96451E2A-00C5-4683-9EE6-C9E7C3B9B46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BC15943C-B5AF-403F-85F9-BA617DA9F35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F7CF5E9F-FF37-493C-A2ED-D6790744888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457200" indent="-457200">
              <a:buClr>
                <a:schemeClr val="accent2"/>
              </a:buClr>
              <a:buFont typeface="+mj-lt"/>
              <a:buAutoNum type="arabicPeriod"/>
            </a:pPr>
            <a:r>
              <a:rPr lang="lt-LT" dirty="0"/>
              <a:t>Pradiniame atrankos proceso etape nustatykite aiškius verslo tikslus, kad būtų galima tinkamai įvertinti sėkmės ar nesėkmės lygį.</a:t>
            </a:r>
            <a:endParaRPr lang="en-GB" dirty="0"/>
          </a:p>
          <a:p>
            <a:pPr marL="342900" indent="-342900">
              <a:buBlip>
                <a:blip r:embed="rId3"/>
              </a:buBlip>
            </a:pPr>
            <a:endParaRPr lang="en-GB" dirty="0"/>
          </a:p>
          <a:p>
            <a:pPr marL="342900" indent="-342900">
              <a:buBlip>
                <a:blip r:embed="rId3"/>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Tinkamų techninių sprendimų pasirinkimas</a:t>
            </a:r>
            <a:endParaRPr lang="en-GB" dirty="0"/>
          </a:p>
        </p:txBody>
      </p:sp>
    </p:spTree>
    <p:extLst>
      <p:ext uri="{BB962C8B-B14F-4D97-AF65-F5344CB8AC3E}">
        <p14:creationId xmlns:p14="http://schemas.microsoft.com/office/powerpoint/2010/main" val="1864210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457200" indent="-457200">
              <a:buClr>
                <a:schemeClr val="accent2"/>
              </a:buClr>
              <a:buFont typeface="+mj-lt"/>
              <a:buAutoNum type="arabicPeriod" startAt="2"/>
            </a:pPr>
            <a:r>
              <a:rPr lang="lt-LT" dirty="0"/>
              <a:t>Sudarykite kriterijų sąrašą ir įvertinkite juos pagal poreikius. Sąrašas gali apimti duomenų šaltinius, vartotojo sąsają, ataskaitų kūrimą ir kt. „Būtina turėti“ ypatybės turėtų būti nustatytos ir teikiamos pirmenybė funkcijoms, kurias verta turėti, o pagrindiniai vertinimo punktai yra šie</a:t>
            </a:r>
            <a:r>
              <a:rPr lang="lt-LT" dirty="0" smtClean="0"/>
              <a:t>:</a:t>
            </a:r>
          </a:p>
          <a:p>
            <a:pPr marL="0" indent="0">
              <a:buClr>
                <a:schemeClr val="accent2"/>
              </a:buClr>
            </a:pPr>
            <a:r>
              <a:rPr lang="lt-LT" dirty="0" smtClean="0"/>
              <a:t>žmogiškųjų </a:t>
            </a:r>
            <a:r>
              <a:rPr lang="lt-LT" dirty="0"/>
              <a:t>išteklių </a:t>
            </a:r>
            <a:r>
              <a:rPr lang="lt-LT" dirty="0" smtClean="0"/>
              <a:t>galimybės</a:t>
            </a:r>
          </a:p>
          <a:p>
            <a:pPr marL="0" indent="0">
              <a:buClr>
                <a:schemeClr val="accent2"/>
              </a:buClr>
            </a:pPr>
            <a:r>
              <a:rPr lang="lt-LT" dirty="0" smtClean="0"/>
              <a:t>ilgalaikė vertė</a:t>
            </a:r>
          </a:p>
          <a:p>
            <a:pPr marL="0" indent="0">
              <a:buClr>
                <a:schemeClr val="accent2"/>
              </a:buClr>
            </a:pPr>
            <a:r>
              <a:rPr lang="lt-LT" dirty="0" smtClean="0"/>
              <a:t>saugumo </a:t>
            </a:r>
            <a:r>
              <a:rPr lang="lt-LT" dirty="0"/>
              <a:t>ir atitikties</a:t>
            </a:r>
            <a:endParaRPr lang="en-GB" dirty="0"/>
          </a:p>
          <a:p>
            <a:pPr marL="342900" indent="-342900">
              <a:buBlip>
                <a:blip r:embed="rId3"/>
              </a:buBlip>
            </a:pPr>
            <a:endParaRPr lang="en-GB" dirty="0"/>
          </a:p>
          <a:p>
            <a:pPr marL="342900" indent="-342900">
              <a:buBlip>
                <a:blip r:embed="rId3"/>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Tinkamų techninių sprendimų pasirinkimas</a:t>
            </a:r>
            <a:endParaRPr lang="en-GB" dirty="0"/>
          </a:p>
        </p:txBody>
      </p:sp>
    </p:spTree>
    <p:extLst>
      <p:ext uri="{BB962C8B-B14F-4D97-AF65-F5344CB8AC3E}">
        <p14:creationId xmlns:p14="http://schemas.microsoft.com/office/powerpoint/2010/main" val="16598486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457200" indent="-457200">
              <a:buClr>
                <a:schemeClr val="accent2"/>
              </a:buClr>
              <a:buFont typeface="+mj-lt"/>
              <a:buAutoNum type="arabicPeriod" startAt="3"/>
            </a:pPr>
            <a:r>
              <a:rPr lang="lt-LT" dirty="0"/>
              <a:t>Nustatykite ilgą galimų pardavėjų sąrašą prieš susiaurindami juos iki 3–5 produktų sąrašo, kad būtų lengviau priimti galutinį sprendimą.</a:t>
            </a:r>
            <a:endParaRPr lang="en-GB" dirty="0"/>
          </a:p>
          <a:p>
            <a:pPr marL="342900" indent="-342900">
              <a:buBlip>
                <a:blip r:embed="rId3"/>
              </a:buBlip>
            </a:pPr>
            <a:endParaRPr lang="en-GB" dirty="0"/>
          </a:p>
          <a:p>
            <a:pPr marL="342900" indent="-342900">
              <a:buBlip>
                <a:blip r:embed="rId3"/>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Tinkamų techninių sprendimų pasirinkimas</a:t>
            </a:r>
            <a:endParaRPr lang="en-GB" dirty="0"/>
          </a:p>
        </p:txBody>
      </p:sp>
    </p:spTree>
    <p:extLst>
      <p:ext uri="{BB962C8B-B14F-4D97-AF65-F5344CB8AC3E}">
        <p14:creationId xmlns:p14="http://schemas.microsoft.com/office/powerpoint/2010/main" val="19993864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Clr>
                <a:schemeClr val="accent2"/>
              </a:buClr>
              <a:buBlip>
                <a:blip r:embed="rId3"/>
              </a:buBlip>
            </a:pPr>
            <a:r>
              <a:rPr lang="lt-LT" dirty="0"/>
              <a:t>Maža konsultacijų įmonė, norinti atnaujinti debesų sistemą</a:t>
            </a:r>
            <a:r>
              <a:rPr lang="lt-LT" dirty="0" smtClean="0"/>
              <a:t>.</a:t>
            </a:r>
          </a:p>
          <a:p>
            <a:pPr marL="342900" indent="-342900">
              <a:buClr>
                <a:schemeClr val="accent2"/>
              </a:buClr>
              <a:buFont typeface="Arial" panose="020B0604020202020204" pitchFamily="34" charset="0"/>
              <a:buChar char="•"/>
            </a:pPr>
            <a:r>
              <a:rPr lang="lt-LT" dirty="0" smtClean="0"/>
              <a:t>Pasikonsultuokite </a:t>
            </a:r>
            <a:r>
              <a:rPr lang="lt-LT" dirty="0"/>
              <a:t>su internetinėmis debesų paslaugomis ir pagrįskite pasirinkimą pagal poreikį ir kainą. Pasikonsultuokite su pagrindiniais tiekėjais, bet taip pat ieškokite daugiau alternatyvių ar </a:t>
            </a:r>
            <a:r>
              <a:rPr lang="lt-LT" dirty="0" err="1"/>
              <a:t>nišinių</a:t>
            </a:r>
            <a:r>
              <a:rPr lang="lt-LT" dirty="0"/>
              <a:t> produktų / paslaugų.</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sp>
        <p:nvSpPr>
          <p:cNvPr id="6" name="Rectangle 5">
            <a:extLst>
              <a:ext uri="{FF2B5EF4-FFF2-40B4-BE49-F238E27FC236}">
                <a16:creationId xmlns:a16="http://schemas.microsoft.com/office/drawing/2014/main" id="{5A08AEE7-8E0C-7EDE-70C8-5DB948865D1A}"/>
              </a:ext>
            </a:extLst>
          </p:cNvPr>
          <p:cNvSpPr/>
          <p:nvPr/>
        </p:nvSpPr>
        <p:spPr>
          <a:xfrm>
            <a:off x="1547680" y="5091555"/>
            <a:ext cx="9750708" cy="1000274"/>
          </a:xfrm>
          <a:prstGeom prst="rect">
            <a:avLst/>
          </a:prstGeom>
        </p:spPr>
        <p:txBody>
          <a:bodyPr wrap="square">
            <a:spAutoFit/>
          </a:bodyPr>
          <a:lstStyle/>
          <a:p>
            <a:pPr defTabSz="457200"/>
            <a:endParaRPr lang="en-US" sz="2000" dirty="0">
              <a:solidFill>
                <a:schemeClr val="accent2">
                  <a:lumMod val="75000"/>
                </a:schemeClr>
              </a:solidFill>
              <a:latin typeface="Arial" panose="020B0604020202020204" pitchFamily="34" charset="0"/>
              <a:ea typeface="Times New Roman" charset="0"/>
              <a:cs typeface="Arial" panose="020B0604020202020204" pitchFamily="34" charset="0"/>
            </a:endParaRPr>
          </a:p>
          <a:p>
            <a:pPr defTabSz="457200"/>
            <a:endParaRPr lang="en-US" sz="1950" dirty="0">
              <a:solidFill>
                <a:prstClr val="black"/>
              </a:solidFill>
              <a:latin typeface="Arial" panose="020B0604020202020204" pitchFamily="34" charset="0"/>
              <a:ea typeface="Times New Roman" charset="0"/>
              <a:cs typeface="Arial" panose="020B0604020202020204" pitchFamily="34" charset="0"/>
            </a:endParaRPr>
          </a:p>
          <a:p>
            <a:pPr marL="278606" indent="-278606" defTabSz="457200">
              <a:buFont typeface="Arial" panose="020B0604020202020204" pitchFamily="34" charset="0"/>
              <a:buChar char="•"/>
            </a:pPr>
            <a:endParaRPr lang="en-US" sz="1950" dirty="0">
              <a:solidFill>
                <a:prstClr val="black"/>
              </a:solidFill>
              <a:latin typeface="Arial" panose="020B0604020202020204" pitchFamily="34" charset="0"/>
              <a:ea typeface="Calibri" charset="0"/>
              <a:cs typeface="Arial" panose="020B0604020202020204" pitchFamily="34" charset="0"/>
            </a:endParaRPr>
          </a:p>
        </p:txBody>
      </p:sp>
      <p:pic>
        <p:nvPicPr>
          <p:cNvPr id="7" name="Gráfico 3" descr="Cámara de vídeo con relleno sólido">
            <a:extLst>
              <a:ext uri="{FF2B5EF4-FFF2-40B4-BE49-F238E27FC236}">
                <a16:creationId xmlns:a16="http://schemas.microsoft.com/office/drawing/2014/main" id="{640C22B9-A846-3C4F-95C8-00D4114F134E}"/>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8380" y="5200636"/>
            <a:ext cx="749300" cy="749300"/>
          </a:xfrm>
          <a:prstGeom prst="rect">
            <a:avLst/>
          </a:prstGeom>
        </p:spPr>
      </p:pic>
      <p:sp>
        <p:nvSpPr>
          <p:cNvPr id="8" name="Rectangle 7">
            <a:extLst>
              <a:ext uri="{FF2B5EF4-FFF2-40B4-BE49-F238E27FC236}">
                <a16:creationId xmlns:a16="http://schemas.microsoft.com/office/drawing/2014/main" id="{38DCFA79-BE61-8335-3480-A5C1288C68E5}"/>
              </a:ext>
            </a:extLst>
          </p:cNvPr>
          <p:cNvSpPr/>
          <p:nvPr/>
        </p:nvSpPr>
        <p:spPr>
          <a:xfrm>
            <a:off x="5721246" y="5512110"/>
            <a:ext cx="4065002"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defTabSz="457200"/>
            <a:r>
              <a:rPr lang="en-US" sz="1400" dirty="0">
                <a:solidFill>
                  <a:srgbClr val="0D9390">
                    <a:lumMod val="75000"/>
                  </a:srgb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https://www.youtube.com/watch?v=hZLBcHYrIU4</a:t>
            </a:r>
            <a:r>
              <a:rPr lang="en-US" sz="1400" dirty="0">
                <a:solidFill>
                  <a:srgbClr val="0D9390">
                    <a:lumMod val="75000"/>
                  </a:srgbClr>
                </a:solidFill>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47955D25-7D2A-AE0A-712D-6BFF0020C2FE}"/>
              </a:ext>
            </a:extLst>
          </p:cNvPr>
          <p:cNvSpPr/>
          <p:nvPr/>
        </p:nvSpPr>
        <p:spPr>
          <a:xfrm>
            <a:off x="1547680" y="5485895"/>
            <a:ext cx="4065001" cy="338554"/>
          </a:xfrm>
          <a:prstGeom prst="rect">
            <a:avLst/>
          </a:prstGeom>
          <a:solidFill>
            <a:schemeClr val="accent2"/>
          </a:solidFill>
        </p:spPr>
        <p:txBody>
          <a:bodyPr wrap="square">
            <a:spAutoFit/>
          </a:bodyPr>
          <a:lstStyle/>
          <a:p>
            <a:r>
              <a:rPr lang="en-GB" sz="1600" dirty="0">
                <a:solidFill>
                  <a:srgbClr val="000000"/>
                </a:solidFill>
                <a:ea typeface="Calibri" charset="0"/>
                <a:cs typeface="Times New Roman" charset="0"/>
              </a:rPr>
              <a:t>Driving student success with Google Cloud</a:t>
            </a:r>
            <a:r>
              <a:rPr lang="lt-LT" sz="1600" dirty="0">
                <a:solidFill>
                  <a:srgbClr val="000000"/>
                </a:solidFill>
                <a:ea typeface="Calibri" charset="0"/>
                <a:cs typeface="Times New Roman" charset="0"/>
              </a:rPr>
              <a:t> </a:t>
            </a:r>
            <a:endParaRPr lang="en-US" sz="1600" dirty="0">
              <a:solidFill>
                <a:srgbClr val="000000"/>
              </a:solidFill>
              <a:ea typeface="Calibri" charset="0"/>
              <a:cs typeface="Times New Roman" charset="0"/>
            </a:endParaRPr>
          </a:p>
        </p:txBody>
      </p:sp>
    </p:spTree>
    <p:extLst>
      <p:ext uri="{BB962C8B-B14F-4D97-AF65-F5344CB8AC3E}">
        <p14:creationId xmlns:p14="http://schemas.microsoft.com/office/powerpoint/2010/main" val="324213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dirty="0"/>
              <a:t>Veiksmingas duomenų įžvalgų pavertimas veiksmais, palaikančiais verslo augimą</a:t>
            </a:r>
            <a:r>
              <a:rPr lang="lt-LT" dirty="0" smtClean="0"/>
              <a:t>.</a:t>
            </a:r>
          </a:p>
          <a:p>
            <a:pPr marL="342900" indent="-342900">
              <a:buClr>
                <a:schemeClr val="accent2"/>
              </a:buClr>
              <a:buBlip>
                <a:blip r:embed="rId3"/>
              </a:buBlip>
            </a:pPr>
            <a:endParaRPr lang="lt-LT" dirty="0"/>
          </a:p>
          <a:p>
            <a:pPr marL="342900" indent="-342900">
              <a:buClr>
                <a:schemeClr val="accent2"/>
              </a:buClr>
              <a:buBlip>
                <a:blip r:embed="rId3"/>
              </a:buBlip>
            </a:pPr>
            <a:r>
              <a:rPr lang="lt-LT" dirty="0" smtClean="0"/>
              <a:t>Ko </a:t>
            </a:r>
            <a:r>
              <a:rPr lang="lt-LT" dirty="0"/>
              <a:t>reikia norint būti duomenimis pagrįsta įmone?</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Duomenų interpretavimas ir naudojimas</a:t>
            </a:r>
            <a:endParaRPr lang="en-GB" dirty="0"/>
          </a:p>
        </p:txBody>
      </p:sp>
      <p:sp>
        <p:nvSpPr>
          <p:cNvPr id="19" name="Rectangle 18">
            <a:extLst>
              <a:ext uri="{FF2B5EF4-FFF2-40B4-BE49-F238E27FC236}">
                <a16:creationId xmlns:a16="http://schemas.microsoft.com/office/drawing/2014/main" id="{D5D3FEB4-59EB-F420-8E2E-92F2136C023A}"/>
              </a:ext>
            </a:extLst>
          </p:cNvPr>
          <p:cNvSpPr/>
          <p:nvPr/>
        </p:nvSpPr>
        <p:spPr>
          <a:xfrm>
            <a:off x="3803494" y="5408629"/>
            <a:ext cx="7702135"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lt-LT" sz="1400" dirty="0"/>
              <a:t>https://www.ted.com/talks/vidas_raudonis_why_we_should_not_be_afraid_of_industrial_revolution</a:t>
            </a:r>
          </a:p>
        </p:txBody>
      </p:sp>
      <p:sp>
        <p:nvSpPr>
          <p:cNvPr id="20" name="Rectangle 19">
            <a:extLst>
              <a:ext uri="{FF2B5EF4-FFF2-40B4-BE49-F238E27FC236}">
                <a16:creationId xmlns:a16="http://schemas.microsoft.com/office/drawing/2014/main" id="{281E82D2-D77C-41D2-8F4C-FB051F2EB78F}"/>
              </a:ext>
            </a:extLst>
          </p:cNvPr>
          <p:cNvSpPr/>
          <p:nvPr/>
        </p:nvSpPr>
        <p:spPr>
          <a:xfrm>
            <a:off x="1753482" y="5377852"/>
            <a:ext cx="1986926" cy="338554"/>
          </a:xfrm>
          <a:prstGeom prst="rect">
            <a:avLst/>
          </a:prstGeom>
          <a:solidFill>
            <a:schemeClr val="accent2"/>
          </a:solidFill>
        </p:spPr>
        <p:txBody>
          <a:bodyPr wrap="square">
            <a:spAutoFit/>
          </a:bodyPr>
          <a:lstStyle/>
          <a:p>
            <a:pPr algn="just"/>
            <a:r>
              <a:rPr lang="lt-LT" sz="1600" dirty="0">
                <a:solidFill>
                  <a:srgbClr val="000000"/>
                </a:solidFill>
                <a:ea typeface="Calibri" charset="0"/>
                <a:cs typeface="Times New Roman" charset="0"/>
              </a:rPr>
              <a:t>Industrial revoluton</a:t>
            </a:r>
            <a:endParaRPr lang="en-ZA" sz="1600" dirty="0">
              <a:solidFill>
                <a:srgbClr val="000000"/>
              </a:solidFill>
              <a:ea typeface="Calibri" charset="0"/>
              <a:cs typeface="Times New Roman" charset="0"/>
            </a:endParaRPr>
          </a:p>
        </p:txBody>
      </p:sp>
      <p:pic>
        <p:nvPicPr>
          <p:cNvPr id="7" name="Gráfico 3" descr="Cámara de vídeo con relleno sólido">
            <a:extLst>
              <a:ext uri="{FF2B5EF4-FFF2-40B4-BE49-F238E27FC236}">
                <a16:creationId xmlns:a16="http://schemas.microsoft.com/office/drawing/2014/main" id="{48499BAA-69D6-808E-1D1A-8455F6ED61D6}"/>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41096" y="5033979"/>
            <a:ext cx="749300" cy="749300"/>
          </a:xfrm>
          <a:prstGeom prst="rect">
            <a:avLst/>
          </a:prstGeom>
        </p:spPr>
      </p:pic>
    </p:spTree>
    <p:extLst>
      <p:ext uri="{BB962C8B-B14F-4D97-AF65-F5344CB8AC3E}">
        <p14:creationId xmlns:p14="http://schemas.microsoft.com/office/powerpoint/2010/main" val="31952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Duomenų interpretavimas ir naudojimas</a:t>
            </a:r>
            <a:endParaRPr lang="en-GB" dirty="0"/>
          </a:p>
        </p:txBody>
      </p:sp>
      <p:sp>
        <p:nvSpPr>
          <p:cNvPr id="8" name="Rectangle 7">
            <a:extLst>
              <a:ext uri="{FF2B5EF4-FFF2-40B4-BE49-F238E27FC236}">
                <a16:creationId xmlns:a16="http://schemas.microsoft.com/office/drawing/2014/main" id="{3274CC7D-E4CD-76B6-9EC4-BC225D1CF0BC}"/>
              </a:ext>
            </a:extLst>
          </p:cNvPr>
          <p:cNvSpPr/>
          <p:nvPr/>
        </p:nvSpPr>
        <p:spPr>
          <a:xfrm>
            <a:off x="947115" y="3824046"/>
            <a:ext cx="2080241" cy="1668214"/>
          </a:xfrm>
          <a:prstGeom prst="rect">
            <a:avLst/>
          </a:prstGeom>
          <a:solidFill>
            <a:schemeClr val="accent4">
              <a:lumMod val="20000"/>
              <a:lumOff val="80000"/>
            </a:schemeClr>
          </a:solidFill>
        </p:spPr>
        <p:txBody>
          <a:bodyPr wrap="square">
            <a:spAutoFit/>
          </a:bodyPr>
          <a:lstStyle/>
          <a:p>
            <a:pPr algn="ctr"/>
            <a:r>
              <a:rPr lang="lt-LT" sz="1463" b="1" dirty="0" smtClean="0">
                <a:ea typeface="Calibri" charset="0"/>
                <a:cs typeface="Times New Roman" charset="0"/>
              </a:rPr>
              <a:t>ĮVERTINKITE IR PRITAIKYKITE</a:t>
            </a:r>
            <a:endParaRPr lang="en-US" sz="1463" b="1" dirty="0">
              <a:ea typeface="Calibri" charset="0"/>
              <a:cs typeface="Times New Roman" charset="0"/>
            </a:endParaRPr>
          </a:p>
          <a:p>
            <a:pPr algn="ctr"/>
            <a:r>
              <a:rPr lang="lt-LT" sz="1463" dirty="0">
                <a:ea typeface="Calibri" charset="0"/>
                <a:cs typeface="Times New Roman" charset="0"/>
              </a:rPr>
              <a:t>Jei reikia, imkitės veiksmų, kaip pagerinti duomenų kokybę ir bendrą duomenų strategiją.</a:t>
            </a:r>
            <a:endParaRPr lang="en-US" sz="1463" dirty="0">
              <a:ea typeface="Calibri" charset="0"/>
              <a:cs typeface="Times New Roman" charset="0"/>
            </a:endParaRPr>
          </a:p>
        </p:txBody>
      </p:sp>
      <p:sp>
        <p:nvSpPr>
          <p:cNvPr id="9" name="Rectangle 8">
            <a:extLst>
              <a:ext uri="{FF2B5EF4-FFF2-40B4-BE49-F238E27FC236}">
                <a16:creationId xmlns:a16="http://schemas.microsoft.com/office/drawing/2014/main" id="{634B8517-2DBE-A0D8-082D-B03694186AD7}"/>
              </a:ext>
            </a:extLst>
          </p:cNvPr>
          <p:cNvSpPr/>
          <p:nvPr/>
        </p:nvSpPr>
        <p:spPr>
          <a:xfrm>
            <a:off x="2111734" y="2125050"/>
            <a:ext cx="2622313" cy="767711"/>
          </a:xfrm>
          <a:prstGeom prst="rect">
            <a:avLst/>
          </a:prstGeom>
          <a:solidFill>
            <a:schemeClr val="accent4">
              <a:lumMod val="20000"/>
              <a:lumOff val="80000"/>
            </a:schemeClr>
          </a:solidFill>
        </p:spPr>
        <p:txBody>
          <a:bodyPr wrap="square">
            <a:spAutoFit/>
          </a:bodyPr>
          <a:lstStyle/>
          <a:p>
            <a:pPr algn="ctr"/>
            <a:r>
              <a:rPr lang="lt-LT" sz="1463" b="1" dirty="0" smtClean="0">
                <a:ea typeface="Calibri" charset="0"/>
                <a:cs typeface="Times New Roman" charset="0"/>
              </a:rPr>
              <a:t>DALINTIS</a:t>
            </a:r>
          </a:p>
          <a:p>
            <a:pPr algn="ctr"/>
            <a:r>
              <a:rPr lang="lt-LT" sz="1463" dirty="0" smtClean="0">
                <a:ea typeface="Calibri" charset="0"/>
                <a:cs typeface="Times New Roman" charset="0"/>
              </a:rPr>
              <a:t>Prasmingai </a:t>
            </a:r>
            <a:r>
              <a:rPr lang="lt-LT" sz="1463" dirty="0">
                <a:ea typeface="Calibri" charset="0"/>
                <a:cs typeface="Times New Roman" charset="0"/>
              </a:rPr>
              <a:t>pateikite duomenis reikiamiems žmonėms.</a:t>
            </a:r>
            <a:endParaRPr lang="en-US" sz="1463" dirty="0">
              <a:ea typeface="Calibri" charset="0"/>
              <a:cs typeface="Times New Roman" charset="0"/>
            </a:endParaRPr>
          </a:p>
        </p:txBody>
      </p:sp>
      <p:sp>
        <p:nvSpPr>
          <p:cNvPr id="10" name="Rectangle 9">
            <a:extLst>
              <a:ext uri="{FF2B5EF4-FFF2-40B4-BE49-F238E27FC236}">
                <a16:creationId xmlns:a16="http://schemas.microsoft.com/office/drawing/2014/main" id="{3E82A9A7-9DC6-BE27-3E58-B56420701444}"/>
              </a:ext>
            </a:extLst>
          </p:cNvPr>
          <p:cNvSpPr/>
          <p:nvPr/>
        </p:nvSpPr>
        <p:spPr>
          <a:xfrm>
            <a:off x="6225011" y="2082003"/>
            <a:ext cx="3644248" cy="992836"/>
          </a:xfrm>
          <a:prstGeom prst="rect">
            <a:avLst/>
          </a:prstGeom>
          <a:solidFill>
            <a:schemeClr val="accent4">
              <a:lumMod val="20000"/>
              <a:lumOff val="80000"/>
            </a:schemeClr>
          </a:solidFill>
        </p:spPr>
        <p:txBody>
          <a:bodyPr wrap="square">
            <a:spAutoFit/>
          </a:bodyPr>
          <a:lstStyle/>
          <a:p>
            <a:pPr algn="ctr"/>
            <a:r>
              <a:rPr lang="lt-LT" sz="1463" b="1" dirty="0" smtClean="0">
                <a:ea typeface="Calibri" charset="0"/>
                <a:cs typeface="Times New Roman" charset="0"/>
              </a:rPr>
              <a:t>DISKUTUOTI</a:t>
            </a:r>
          </a:p>
          <a:p>
            <a:pPr algn="ctr"/>
            <a:r>
              <a:rPr lang="lt-LT" sz="1463" dirty="0" smtClean="0">
                <a:ea typeface="Calibri" charset="0"/>
                <a:cs typeface="Times New Roman" charset="0"/>
              </a:rPr>
              <a:t>Įgalinkite </a:t>
            </a:r>
            <a:r>
              <a:rPr lang="lt-LT" sz="1463" dirty="0">
                <a:ea typeface="Calibri" charset="0"/>
                <a:cs typeface="Times New Roman" charset="0"/>
              </a:rPr>
              <a:t>atvirus pokalbius apie įžvalgas, kad bendrai suprastumėte jų ryšį su verslo augimu.</a:t>
            </a:r>
            <a:endParaRPr lang="en-US" sz="1463" dirty="0">
              <a:ea typeface="Calibri" charset="0"/>
              <a:cs typeface="Times New Roman" charset="0"/>
            </a:endParaRPr>
          </a:p>
        </p:txBody>
      </p:sp>
      <p:sp>
        <p:nvSpPr>
          <p:cNvPr id="11" name="Down Arrow 31">
            <a:extLst>
              <a:ext uri="{FF2B5EF4-FFF2-40B4-BE49-F238E27FC236}">
                <a16:creationId xmlns:a16="http://schemas.microsoft.com/office/drawing/2014/main" id="{D05143BB-C3E7-2272-A4B8-33B03C24024D}"/>
              </a:ext>
            </a:extLst>
          </p:cNvPr>
          <p:cNvSpPr/>
          <p:nvPr/>
        </p:nvSpPr>
        <p:spPr>
          <a:xfrm rot="19471450">
            <a:off x="9731266" y="3193305"/>
            <a:ext cx="275983"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
        <p:nvSpPr>
          <p:cNvPr id="12" name="Down Arrow 32">
            <a:extLst>
              <a:ext uri="{FF2B5EF4-FFF2-40B4-BE49-F238E27FC236}">
                <a16:creationId xmlns:a16="http://schemas.microsoft.com/office/drawing/2014/main" id="{B0AD155C-C538-51FE-DA02-8CAB613AEBC8}"/>
              </a:ext>
            </a:extLst>
          </p:cNvPr>
          <p:cNvSpPr/>
          <p:nvPr/>
        </p:nvSpPr>
        <p:spPr>
          <a:xfrm rot="16200000">
            <a:off x="5384680" y="2086076"/>
            <a:ext cx="275982"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a:p>
        </p:txBody>
      </p:sp>
      <p:sp>
        <p:nvSpPr>
          <p:cNvPr id="13" name="Down Arrow 33">
            <a:extLst>
              <a:ext uri="{FF2B5EF4-FFF2-40B4-BE49-F238E27FC236}">
                <a16:creationId xmlns:a16="http://schemas.microsoft.com/office/drawing/2014/main" id="{684967F5-A5BA-477B-8619-A351411B6A6D}"/>
              </a:ext>
            </a:extLst>
          </p:cNvPr>
          <p:cNvSpPr/>
          <p:nvPr/>
        </p:nvSpPr>
        <p:spPr>
          <a:xfrm rot="6453058">
            <a:off x="3412840" y="4638560"/>
            <a:ext cx="275982"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
        <p:nvSpPr>
          <p:cNvPr id="14" name="Rectangle 13">
            <a:extLst>
              <a:ext uri="{FF2B5EF4-FFF2-40B4-BE49-F238E27FC236}">
                <a16:creationId xmlns:a16="http://schemas.microsoft.com/office/drawing/2014/main" id="{04E61F70-61AF-548E-15A1-30F98EBC373F}"/>
              </a:ext>
            </a:extLst>
          </p:cNvPr>
          <p:cNvSpPr/>
          <p:nvPr/>
        </p:nvSpPr>
        <p:spPr>
          <a:xfrm>
            <a:off x="9179885" y="4200410"/>
            <a:ext cx="2328660" cy="992836"/>
          </a:xfrm>
          <a:prstGeom prst="rect">
            <a:avLst/>
          </a:prstGeom>
          <a:solidFill>
            <a:schemeClr val="accent4">
              <a:lumMod val="20000"/>
              <a:lumOff val="80000"/>
            </a:schemeClr>
          </a:solidFill>
        </p:spPr>
        <p:txBody>
          <a:bodyPr wrap="square">
            <a:spAutoFit/>
          </a:bodyPr>
          <a:lstStyle/>
          <a:p>
            <a:pPr algn="ctr"/>
            <a:r>
              <a:rPr lang="lt-LT" sz="1463" b="1" dirty="0" smtClean="0">
                <a:ea typeface="Calibri" charset="0"/>
                <a:cs typeface="Times New Roman" charset="0"/>
              </a:rPr>
              <a:t>NUSPRĘSTI</a:t>
            </a:r>
            <a:endParaRPr lang="en-US" sz="1463" b="1" dirty="0">
              <a:ea typeface="Calibri" charset="0"/>
              <a:cs typeface="Times New Roman" charset="0"/>
            </a:endParaRPr>
          </a:p>
          <a:p>
            <a:pPr algn="ctr"/>
            <a:r>
              <a:rPr lang="en-US" sz="1463" dirty="0" err="1">
                <a:ea typeface="Calibri" charset="0"/>
                <a:cs typeface="Times New Roman" charset="0"/>
              </a:rPr>
              <a:t>Įvertinkite</a:t>
            </a:r>
            <a:r>
              <a:rPr lang="en-US" sz="1463" dirty="0">
                <a:ea typeface="Calibri" charset="0"/>
                <a:cs typeface="Times New Roman" charset="0"/>
              </a:rPr>
              <a:t>, </a:t>
            </a:r>
            <a:r>
              <a:rPr lang="en-US" sz="1463" dirty="0" err="1">
                <a:ea typeface="Calibri" charset="0"/>
                <a:cs typeface="Times New Roman" charset="0"/>
              </a:rPr>
              <a:t>kokias</a:t>
            </a:r>
            <a:r>
              <a:rPr lang="en-US" sz="1463" dirty="0">
                <a:ea typeface="Calibri" charset="0"/>
                <a:cs typeface="Times New Roman" charset="0"/>
              </a:rPr>
              <a:t> </a:t>
            </a:r>
            <a:r>
              <a:rPr lang="en-US" sz="1463" dirty="0" err="1">
                <a:ea typeface="Calibri" charset="0"/>
                <a:cs typeface="Times New Roman" charset="0"/>
              </a:rPr>
              <a:t>įžvalgas</a:t>
            </a:r>
            <a:r>
              <a:rPr lang="en-US" sz="1463" dirty="0">
                <a:ea typeface="Calibri" charset="0"/>
                <a:cs typeface="Times New Roman" charset="0"/>
              </a:rPr>
              <a:t> </a:t>
            </a:r>
            <a:r>
              <a:rPr lang="en-US" sz="1463" dirty="0" err="1">
                <a:ea typeface="Calibri" charset="0"/>
                <a:cs typeface="Times New Roman" charset="0"/>
              </a:rPr>
              <a:t>reikia</a:t>
            </a:r>
            <a:r>
              <a:rPr lang="en-US" sz="1463" dirty="0">
                <a:ea typeface="Calibri" charset="0"/>
                <a:cs typeface="Times New Roman" charset="0"/>
              </a:rPr>
              <a:t> </a:t>
            </a:r>
            <a:r>
              <a:rPr lang="en-US" sz="1463" dirty="0" err="1">
                <a:ea typeface="Calibri" charset="0"/>
                <a:cs typeface="Times New Roman" charset="0"/>
              </a:rPr>
              <a:t>imtis</a:t>
            </a:r>
            <a:r>
              <a:rPr lang="en-US" sz="1463" dirty="0">
                <a:ea typeface="Calibri" charset="0"/>
                <a:cs typeface="Times New Roman" charset="0"/>
              </a:rPr>
              <a:t>, ir </a:t>
            </a:r>
            <a:r>
              <a:rPr lang="en-US" sz="1463" dirty="0" err="1">
                <a:ea typeface="Calibri" charset="0"/>
                <a:cs typeface="Times New Roman" charset="0"/>
              </a:rPr>
              <a:t>tinkamas</a:t>
            </a:r>
            <a:r>
              <a:rPr lang="en-US" sz="1463" dirty="0">
                <a:ea typeface="Calibri" charset="0"/>
                <a:cs typeface="Times New Roman" charset="0"/>
              </a:rPr>
              <a:t> </a:t>
            </a:r>
            <a:r>
              <a:rPr lang="en-US" sz="1463" dirty="0" err="1">
                <a:ea typeface="Calibri" charset="0"/>
                <a:cs typeface="Times New Roman" charset="0"/>
              </a:rPr>
              <a:t>strategijas</a:t>
            </a:r>
            <a:r>
              <a:rPr lang="en-US" sz="1463" dirty="0">
                <a:ea typeface="Calibri" charset="0"/>
                <a:cs typeface="Times New Roman" charset="0"/>
              </a:rPr>
              <a:t>.</a:t>
            </a:r>
            <a:endParaRPr lang="en-US" sz="1463" dirty="0">
              <a:ea typeface="Calibri" charset="0"/>
              <a:cs typeface="Times New Roman" charset="0"/>
            </a:endParaRPr>
          </a:p>
        </p:txBody>
      </p:sp>
      <p:sp>
        <p:nvSpPr>
          <p:cNvPr id="15" name="Rectangle 14">
            <a:extLst>
              <a:ext uri="{FF2B5EF4-FFF2-40B4-BE49-F238E27FC236}">
                <a16:creationId xmlns:a16="http://schemas.microsoft.com/office/drawing/2014/main" id="{5475D94B-99B6-4DE3-D9EB-4E4E64979447}"/>
              </a:ext>
            </a:extLst>
          </p:cNvPr>
          <p:cNvSpPr/>
          <p:nvPr/>
        </p:nvSpPr>
        <p:spPr>
          <a:xfrm>
            <a:off x="4495685" y="4518908"/>
            <a:ext cx="3307339" cy="992836"/>
          </a:xfrm>
          <a:prstGeom prst="rect">
            <a:avLst/>
          </a:prstGeom>
          <a:solidFill>
            <a:schemeClr val="accent4">
              <a:lumMod val="20000"/>
              <a:lumOff val="80000"/>
            </a:schemeClr>
          </a:solidFill>
        </p:spPr>
        <p:txBody>
          <a:bodyPr wrap="square">
            <a:spAutoFit/>
          </a:bodyPr>
          <a:lstStyle/>
          <a:p>
            <a:pPr algn="ctr"/>
            <a:r>
              <a:rPr lang="lt-LT" sz="1463" b="1" dirty="0" smtClean="0">
                <a:ea typeface="Calibri" charset="0"/>
                <a:cs typeface="Times New Roman" charset="0"/>
              </a:rPr>
              <a:t>ĮGYVENDINKITE</a:t>
            </a:r>
            <a:endParaRPr lang="en-US" sz="1463" b="1" dirty="0">
              <a:ea typeface="Calibri" charset="0"/>
              <a:cs typeface="Times New Roman" charset="0"/>
            </a:endParaRPr>
          </a:p>
          <a:p>
            <a:pPr algn="ctr"/>
            <a:r>
              <a:rPr lang="lt-LT" sz="1463" dirty="0">
                <a:ea typeface="Calibri" charset="0"/>
                <a:cs typeface="Times New Roman" charset="0"/>
              </a:rPr>
              <a:t>Greitai vykdykite duomenimis pagrįstus sprendimus, kad padidintumėte konkurencinį pranašumą.</a:t>
            </a:r>
            <a:endParaRPr lang="en-US" sz="1463" dirty="0">
              <a:ea typeface="Calibri" charset="0"/>
              <a:cs typeface="Times New Roman" charset="0"/>
            </a:endParaRPr>
          </a:p>
        </p:txBody>
      </p:sp>
      <p:sp>
        <p:nvSpPr>
          <p:cNvPr id="16" name="Down Arrow 37">
            <a:extLst>
              <a:ext uri="{FF2B5EF4-FFF2-40B4-BE49-F238E27FC236}">
                <a16:creationId xmlns:a16="http://schemas.microsoft.com/office/drawing/2014/main" id="{C51D80A9-AF1B-8A51-89B4-B3FA8FF597F4}"/>
              </a:ext>
            </a:extLst>
          </p:cNvPr>
          <p:cNvSpPr/>
          <p:nvPr/>
        </p:nvSpPr>
        <p:spPr>
          <a:xfrm rot="5400000">
            <a:off x="8353463" y="4610936"/>
            <a:ext cx="275982"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a:p>
        </p:txBody>
      </p:sp>
      <p:sp>
        <p:nvSpPr>
          <p:cNvPr id="17" name="Down Arrow 38">
            <a:extLst>
              <a:ext uri="{FF2B5EF4-FFF2-40B4-BE49-F238E27FC236}">
                <a16:creationId xmlns:a16="http://schemas.microsoft.com/office/drawing/2014/main" id="{228A5C74-542A-AFEB-2590-28CF754D5343}"/>
              </a:ext>
            </a:extLst>
          </p:cNvPr>
          <p:cNvSpPr/>
          <p:nvPr/>
        </p:nvSpPr>
        <p:spPr>
          <a:xfrm>
            <a:off x="3267507" y="1698539"/>
            <a:ext cx="283323" cy="383464"/>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
        <p:nvSpPr>
          <p:cNvPr id="18" name="Down Arrow 36">
            <a:extLst>
              <a:ext uri="{FF2B5EF4-FFF2-40B4-BE49-F238E27FC236}">
                <a16:creationId xmlns:a16="http://schemas.microsoft.com/office/drawing/2014/main" id="{2CEBA753-E1D6-5095-C832-E580DF0B5C25}"/>
              </a:ext>
            </a:extLst>
          </p:cNvPr>
          <p:cNvSpPr/>
          <p:nvPr/>
        </p:nvSpPr>
        <p:spPr>
          <a:xfrm rot="13380975">
            <a:off x="2437977" y="2984465"/>
            <a:ext cx="318258" cy="790856"/>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Tree>
    <p:extLst>
      <p:ext uri="{BB962C8B-B14F-4D97-AF65-F5344CB8AC3E}">
        <p14:creationId xmlns:p14="http://schemas.microsoft.com/office/powerpoint/2010/main" val="328577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lt-LT" b="1" dirty="0">
                <a:solidFill>
                  <a:schemeClr val="accent2"/>
                </a:solidFill>
              </a:rPr>
              <a:t>Mokymosi tikslai</a:t>
            </a:r>
            <a:r>
              <a:rPr lang="lt-LT" b="1" dirty="0" smtClean="0">
                <a:solidFill>
                  <a:schemeClr val="accent2"/>
                </a:solidFill>
              </a:rPr>
              <a:t>:</a:t>
            </a:r>
          </a:p>
          <a:p>
            <a:pPr marL="342900" indent="-342900">
              <a:buFont typeface="Arial" panose="020B0604020202020204" pitchFamily="34" charset="0"/>
              <a:buChar char="•"/>
            </a:pPr>
            <a:r>
              <a:rPr lang="lt-LT" dirty="0" smtClean="0"/>
              <a:t>Besimokantieji </a:t>
            </a:r>
            <a:r>
              <a:rPr lang="lt-LT" dirty="0"/>
              <a:t>įgis supratimą apie didėjantį didžiųjų duomenų vaidmenį ir kaip juos galima paversti išmaniaisiais duomenimis</a:t>
            </a:r>
            <a:r>
              <a:rPr lang="lt-LT" dirty="0" smtClean="0"/>
              <a:t>.</a:t>
            </a:r>
          </a:p>
          <a:p>
            <a:pPr marL="342900" indent="-342900">
              <a:buFont typeface="Arial" panose="020B0604020202020204" pitchFamily="34" charset="0"/>
              <a:buChar char="•"/>
            </a:pPr>
            <a:r>
              <a:rPr lang="lt-LT" dirty="0" smtClean="0"/>
              <a:t>Besimokantieji </a:t>
            </a:r>
            <a:r>
              <a:rPr lang="lt-LT" dirty="0"/>
              <a:t>galės kurti ir koordinuoti integruotą duomenų rinkimo ir analizės veiklą</a:t>
            </a:r>
            <a:r>
              <a:rPr lang="lt-LT" dirty="0" smtClean="0"/>
              <a:t>.</a:t>
            </a:r>
          </a:p>
          <a:p>
            <a:pPr marL="342900" indent="-342900">
              <a:buFont typeface="Arial" panose="020B0604020202020204" pitchFamily="34" charset="0"/>
              <a:buChar char="•"/>
            </a:pPr>
            <a:r>
              <a:rPr lang="lt-LT" dirty="0" smtClean="0"/>
              <a:t>Besimokantieji </a:t>
            </a:r>
            <a:r>
              <a:rPr lang="lt-LT" dirty="0"/>
              <a:t>gebės suprasti pagrindinius reguliavimo ir etikos aspektus, susijusius su duomenų privatumu ir tvarkymu.</a:t>
            </a: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t>Mokymosi</a:t>
            </a:r>
            <a:r>
              <a:rPr lang="en-US" dirty="0"/>
              <a:t> </a:t>
            </a:r>
            <a:r>
              <a:rPr lang="lt-LT" dirty="0"/>
              <a:t>instrukcija </a:t>
            </a:r>
            <a:r>
              <a:rPr lang="en-US" dirty="0"/>
              <a:t>ir </a:t>
            </a:r>
            <a:r>
              <a:rPr lang="en-US" dirty="0" err="1"/>
              <a:t>mokymosi</a:t>
            </a:r>
            <a:r>
              <a:rPr lang="en-US" dirty="0"/>
              <a:t> </a:t>
            </a:r>
            <a:r>
              <a:rPr lang="en-US" dirty="0" err="1"/>
              <a:t>tikslai</a:t>
            </a:r>
            <a:endParaRPr lang="en-US" dirty="0"/>
          </a:p>
        </p:txBody>
      </p:sp>
    </p:spTree>
    <p:extLst>
      <p:ext uri="{BB962C8B-B14F-4D97-AF65-F5344CB8AC3E}">
        <p14:creationId xmlns:p14="http://schemas.microsoft.com/office/powerpoint/2010/main" val="23861021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dirty="0"/>
              <a:t>Veiksmingas duomenų įžvalgų pavertimas veiksmais, palaikančiais verslo augimą</a:t>
            </a:r>
            <a:r>
              <a:rPr lang="lt-LT" dirty="0" smtClean="0"/>
              <a:t>.</a:t>
            </a:r>
          </a:p>
          <a:p>
            <a:pPr marL="342900" indent="-342900">
              <a:buClr>
                <a:schemeClr val="accent2"/>
              </a:buClr>
              <a:buBlip>
                <a:blip r:embed="rId3"/>
              </a:buBlip>
            </a:pPr>
            <a:endParaRPr lang="lt-LT" dirty="0"/>
          </a:p>
          <a:p>
            <a:pPr marL="342900" indent="-342900">
              <a:buClr>
                <a:schemeClr val="accent2"/>
              </a:buClr>
              <a:buBlip>
                <a:blip r:embed="rId3"/>
              </a:buBlip>
            </a:pPr>
            <a:r>
              <a:rPr lang="lt-LT" dirty="0" smtClean="0"/>
              <a:t>Duomenų </a:t>
            </a:r>
            <a:r>
              <a:rPr lang="lt-LT" dirty="0"/>
              <a:t>vizualizavimo svarba.</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Duomenų interpretavimas ir naudojimas</a:t>
            </a:r>
            <a:endParaRPr lang="en-GB" dirty="0"/>
          </a:p>
        </p:txBody>
      </p:sp>
    </p:spTree>
    <p:extLst>
      <p:ext uri="{BB962C8B-B14F-4D97-AF65-F5344CB8AC3E}">
        <p14:creationId xmlns:p14="http://schemas.microsoft.com/office/powerpoint/2010/main" val="14226092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smtClean="0">
                <a:solidFill>
                  <a:schemeClr val="accent2"/>
                </a:solidFill>
              </a:rPr>
              <a:t>Klausimas</a:t>
            </a:r>
            <a:r>
              <a:rPr lang="en-GB" b="1" dirty="0" smtClean="0">
                <a:solidFill>
                  <a:schemeClr val="accent2"/>
                </a:solidFill>
              </a:rPr>
              <a:t>:</a:t>
            </a:r>
            <a:r>
              <a:rPr lang="en-GB" dirty="0" smtClean="0"/>
              <a:t> </a:t>
            </a:r>
            <a:r>
              <a:rPr lang="lt-LT" dirty="0"/>
              <a:t>Kuris duomenų rodymo būdas yra efektyviausias?</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171450" marR="0" lvl="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endParaRPr kumimoji="0" lang="en-US" sz="113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
                <a:schemeClr val="accent2"/>
              </a:buClr>
              <a:buSzTx/>
              <a:tabLst/>
              <a:defRPr/>
            </a:pPr>
            <a:r>
              <a:rPr lang="lt-LT" sz="1400" dirty="0" smtClean="0">
                <a:solidFill>
                  <a:prstClr val="black"/>
                </a:solidFill>
                <a:latin typeface="Calibri" panose="020F0502020204030204"/>
              </a:rPr>
              <a:t>Šaltinis</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Schusterman Family Foundation, The Data Playbook.</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Duomenų interpretavimas ir naudojimas</a:t>
            </a:r>
            <a:endParaRPr lang="en-GB" dirty="0"/>
          </a:p>
        </p:txBody>
      </p:sp>
      <p:graphicFrame>
        <p:nvGraphicFramePr>
          <p:cNvPr id="7" name="Table 6">
            <a:extLst>
              <a:ext uri="{FF2B5EF4-FFF2-40B4-BE49-F238E27FC236}">
                <a16:creationId xmlns:a16="http://schemas.microsoft.com/office/drawing/2014/main" id="{DEF874D9-F9F8-13C0-3957-54D96D4EDCAA}"/>
              </a:ext>
            </a:extLst>
          </p:cNvPr>
          <p:cNvGraphicFramePr>
            <a:graphicFrameLocks noGrp="1"/>
          </p:cNvGraphicFramePr>
          <p:nvPr>
            <p:extLst>
              <p:ext uri="{D42A27DB-BD31-4B8C-83A1-F6EECF244321}">
                <p14:modId xmlns:p14="http://schemas.microsoft.com/office/powerpoint/2010/main" val="488788049"/>
              </p:ext>
            </p:extLst>
          </p:nvPr>
        </p:nvGraphicFramePr>
        <p:xfrm>
          <a:off x="4761907" y="2952427"/>
          <a:ext cx="3263896" cy="2181955"/>
        </p:xfrm>
        <a:graphic>
          <a:graphicData uri="http://schemas.openxmlformats.org/drawingml/2006/table">
            <a:tbl>
              <a:tblPr firstRow="1" bandRow="1"/>
              <a:tblGrid>
                <a:gridCol w="1631948">
                  <a:extLst>
                    <a:ext uri="{9D8B030D-6E8A-4147-A177-3AD203B41FA5}">
                      <a16:colId xmlns:a16="http://schemas.microsoft.com/office/drawing/2014/main" val="20000"/>
                    </a:ext>
                  </a:extLst>
                </a:gridCol>
                <a:gridCol w="1631948">
                  <a:extLst>
                    <a:ext uri="{9D8B030D-6E8A-4147-A177-3AD203B41FA5}">
                      <a16:colId xmlns:a16="http://schemas.microsoft.com/office/drawing/2014/main" val="20001"/>
                    </a:ext>
                  </a:extLst>
                </a:gridCol>
              </a:tblGrid>
              <a:tr h="43639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ES_tradnl" sz="1500" dirty="0" err="1"/>
                        <a:t>Category</a:t>
                      </a:r>
                      <a:endParaRPr lang="es-ES_tradnl" sz="1500" dirty="0"/>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ES_tradnl" sz="1500" dirty="0"/>
                        <a:t>No. responses</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4 </a:t>
                      </a:r>
                      <a:r>
                        <a:rPr lang="es-ES_tradnl" sz="1500" dirty="0" err="1"/>
                        <a:t>Very</a:t>
                      </a:r>
                      <a:r>
                        <a:rPr lang="es-ES_tradnl" sz="1500" dirty="0"/>
                        <a:t> </a:t>
                      </a:r>
                      <a:r>
                        <a:rPr lang="es-ES_tradnl" sz="1500" dirty="0" err="1"/>
                        <a:t>much</a:t>
                      </a:r>
                      <a:r>
                        <a:rPr lang="es-ES_tradnl" sz="1500" dirty="0"/>
                        <a:t> </a:t>
                      </a:r>
                    </a:p>
                  </a:txBody>
                  <a:tcPr marL="74295" marR="74295" marT="37148" marB="3714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20</a:t>
                      </a:r>
                    </a:p>
                  </a:txBody>
                  <a:tcPr marL="74295" marR="74295" marT="37148" marB="3714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3 </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26</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4</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1 </a:t>
                      </a:r>
                      <a:r>
                        <a:rPr lang="es-ES_tradnl" sz="1500" dirty="0" err="1"/>
                        <a:t>Not</a:t>
                      </a:r>
                      <a:r>
                        <a:rPr lang="es-ES_tradnl" sz="1500" baseline="0" dirty="0"/>
                        <a:t> at </a:t>
                      </a:r>
                      <a:r>
                        <a:rPr lang="es-ES_tradnl" sz="1500" baseline="0" dirty="0" err="1"/>
                        <a:t>all</a:t>
                      </a:r>
                      <a:endParaRPr lang="es-ES_tradnl" sz="1500" dirty="0"/>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bl>
          </a:graphicData>
        </a:graphic>
      </p:graphicFrame>
      <p:pic>
        <p:nvPicPr>
          <p:cNvPr id="8" name="Picture 7">
            <a:extLst>
              <a:ext uri="{FF2B5EF4-FFF2-40B4-BE49-F238E27FC236}">
                <a16:creationId xmlns:a16="http://schemas.microsoft.com/office/drawing/2014/main" id="{D196C7C4-DC51-32EB-3297-3EBCA3037B24}"/>
              </a:ext>
            </a:extLst>
          </p:cNvPr>
          <p:cNvPicPr/>
          <p:nvPr/>
        </p:nvPicPr>
        <p:blipFill rotWithShape="1">
          <a:blip r:embed="rId5"/>
          <a:srcRect l="3181" t="59707" r="3525" b="2178"/>
          <a:stretch/>
        </p:blipFill>
        <p:spPr>
          <a:xfrm>
            <a:off x="734848" y="2900848"/>
            <a:ext cx="3402768" cy="2233534"/>
          </a:xfrm>
          <a:prstGeom prst="rect">
            <a:avLst/>
          </a:prstGeom>
        </p:spPr>
      </p:pic>
      <p:pic>
        <p:nvPicPr>
          <p:cNvPr id="9" name="Picture 8">
            <a:extLst>
              <a:ext uri="{FF2B5EF4-FFF2-40B4-BE49-F238E27FC236}">
                <a16:creationId xmlns:a16="http://schemas.microsoft.com/office/drawing/2014/main" id="{FD9A17B3-7694-883E-5CF1-76BAC7415D9A}"/>
              </a:ext>
            </a:extLst>
          </p:cNvPr>
          <p:cNvPicPr/>
          <p:nvPr/>
        </p:nvPicPr>
        <p:blipFill rotWithShape="1">
          <a:blip r:embed="rId6"/>
          <a:srcRect l="4199" r="50097" b="56392"/>
          <a:stretch/>
        </p:blipFill>
        <p:spPr>
          <a:xfrm>
            <a:off x="8650094" y="2511240"/>
            <a:ext cx="2743524" cy="2623142"/>
          </a:xfrm>
          <a:prstGeom prst="rect">
            <a:avLst/>
          </a:prstGeom>
        </p:spPr>
      </p:pic>
    </p:spTree>
    <p:extLst>
      <p:ext uri="{BB962C8B-B14F-4D97-AF65-F5344CB8AC3E}">
        <p14:creationId xmlns:p14="http://schemas.microsoft.com/office/powerpoint/2010/main" val="64594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019869" y="2930184"/>
            <a:ext cx="6764693" cy="3066422"/>
          </a:xfrm>
        </p:spPr>
        <p:txBody>
          <a:bodyPr/>
          <a:lstStyle/>
          <a:p>
            <a:r>
              <a:rPr lang="lt-LT" dirty="0"/>
              <a:t>Duomenų interpretavimas ir naudojimas</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710001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smtClean="0"/>
              <a:t>D</a:t>
            </a:r>
            <a:r>
              <a:rPr lang="lt-LT" dirty="0" err="1" smtClean="0"/>
              <a:t>uomenų</a:t>
            </a:r>
            <a:r>
              <a:rPr lang="lt-LT" dirty="0" smtClean="0"/>
              <a:t> saugumas</a:t>
            </a:r>
            <a:endParaRPr lang="en-GB" dirty="0"/>
          </a:p>
        </p:txBody>
      </p:sp>
      <p:graphicFrame>
        <p:nvGraphicFramePr>
          <p:cNvPr id="6" name="Diagram 5">
            <a:extLst>
              <a:ext uri="{FF2B5EF4-FFF2-40B4-BE49-F238E27FC236}">
                <a16:creationId xmlns:a16="http://schemas.microsoft.com/office/drawing/2014/main" id="{2E814ADD-804F-C698-FF0F-0B20D386B214}"/>
              </a:ext>
            </a:extLst>
          </p:cNvPr>
          <p:cNvGraphicFramePr/>
          <p:nvPr>
            <p:extLst>
              <p:ext uri="{D42A27DB-BD31-4B8C-83A1-F6EECF244321}">
                <p14:modId xmlns:p14="http://schemas.microsoft.com/office/powerpoint/2010/main" val="113341371"/>
              </p:ext>
            </p:extLst>
          </p:nvPr>
        </p:nvGraphicFramePr>
        <p:xfrm>
          <a:off x="798380" y="2056688"/>
          <a:ext cx="10595237" cy="339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E77025F-4020-5FEB-8941-D4EDEC4E218D}"/>
              </a:ext>
            </a:extLst>
          </p:cNvPr>
          <p:cNvSpPr txBox="1"/>
          <p:nvPr/>
        </p:nvSpPr>
        <p:spPr>
          <a:xfrm>
            <a:off x="798380" y="5635475"/>
            <a:ext cx="8555482"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smtClean="0">
                <a:ln>
                  <a:noFill/>
                </a:ln>
                <a:solidFill>
                  <a:prstClr val="black"/>
                </a:solidFill>
                <a:effectLst/>
                <a:uLnTx/>
                <a:uFillTx/>
                <a:latin typeface="Calibri" panose="020F0502020204030204"/>
                <a:ea typeface="+mn-ea"/>
                <a:cs typeface="+mn-cs"/>
              </a:rPr>
              <a:t>Šaltinis</a:t>
            </a:r>
            <a:r>
              <a:rPr kumimoji="0" lang="en-IE"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8">
                  <a:extLst>
                    <a:ext uri="{A12FA001-AC4F-418D-AE19-62706E023703}">
                      <ahyp:hlinkClr xmlns:ahyp="http://schemas.microsoft.com/office/drawing/2018/hyperlinkcolor" xmlns="" val="tx"/>
                    </a:ext>
                  </a:extLst>
                </a:hlinkClick>
              </a:rPr>
              <a:t>https://www.europeanfiles.eu/industry/education-as-a-tool-against-cybercrime</a:t>
            </a:r>
            <a:endPar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10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E4B6019-E746-408C-8ACB-50107C7584E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D5138B6-6D19-4475-B022-ABCB201FC3F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F6AA6628-4A8A-4CE9-BF62-6C67D795DB5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A484B50-4BFA-72EE-7FBD-574BF4A5674B}"/>
              </a:ext>
            </a:extLst>
          </p:cNvPr>
          <p:cNvCxnSpPr/>
          <p:nvPr/>
        </p:nvCxnSpPr>
        <p:spPr>
          <a:xfrm>
            <a:off x="10885408" y="565762"/>
            <a:ext cx="1146" cy="2588797"/>
          </a:xfrm>
          <a:prstGeom prst="line">
            <a:avLst/>
          </a:prstGeom>
          <a:noFill/>
          <a:ln w="6350" cap="flat" cmpd="sng" algn="ctr">
            <a:solidFill>
              <a:srgbClr val="5B9BD5"/>
            </a:solidFill>
            <a:prstDash val="solid"/>
            <a:miter lim="800000"/>
          </a:ln>
          <a:effectLst/>
        </p:spPr>
      </p:cxnSp>
      <p:cxnSp>
        <p:nvCxnSpPr>
          <p:cNvPr id="2" name="Straight Connector 1">
            <a:extLst>
              <a:ext uri="{FF2B5EF4-FFF2-40B4-BE49-F238E27FC236}">
                <a16:creationId xmlns:a16="http://schemas.microsoft.com/office/drawing/2014/main" id="{F2E19829-3D6C-9DF6-86ED-842FDB1C328F}"/>
              </a:ext>
            </a:extLst>
          </p:cNvPr>
          <p:cNvCxnSpPr/>
          <p:nvPr/>
        </p:nvCxnSpPr>
        <p:spPr>
          <a:xfrm>
            <a:off x="8269780" y="700179"/>
            <a:ext cx="1146" cy="1908090"/>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7BB9145-EA39-1E55-2FE2-1046D2DFBDB0}"/>
              </a:ext>
            </a:extLst>
          </p:cNvPr>
          <p:cNvCxnSpPr/>
          <p:nvPr/>
        </p:nvCxnSpPr>
        <p:spPr>
          <a:xfrm>
            <a:off x="5921513" y="700179"/>
            <a:ext cx="1146" cy="1412790"/>
          </a:xfrm>
          <a:prstGeom prst="line">
            <a:avLst/>
          </a:prstGeom>
          <a:ln>
            <a:solidFill>
              <a:schemeClr val="accent3">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23" name="Group 22">
            <a:extLst>
              <a:ext uri="{FF2B5EF4-FFF2-40B4-BE49-F238E27FC236}">
                <a16:creationId xmlns:a16="http://schemas.microsoft.com/office/drawing/2014/main" id="{E85BB454-6FC2-2DBD-9DF8-DF05846298AD}"/>
              </a:ext>
            </a:extLst>
          </p:cNvPr>
          <p:cNvGrpSpPr/>
          <p:nvPr/>
        </p:nvGrpSpPr>
        <p:grpSpPr>
          <a:xfrm>
            <a:off x="0" y="-13527"/>
            <a:ext cx="12192000" cy="901931"/>
            <a:chOff x="0" y="-1416"/>
            <a:chExt cx="12192000" cy="1110069"/>
          </a:xfrm>
          <a:solidFill>
            <a:srgbClr val="70AD47">
              <a:lumMod val="75000"/>
            </a:srgbClr>
          </a:solidFill>
        </p:grpSpPr>
        <p:sp>
          <p:nvSpPr>
            <p:cNvPr id="24" name="Rectangle 23">
              <a:extLst>
                <a:ext uri="{FF2B5EF4-FFF2-40B4-BE49-F238E27FC236}">
                  <a16:creationId xmlns:a16="http://schemas.microsoft.com/office/drawing/2014/main" id="{4748F3C2-6793-E22D-BCBC-1D093AA0A0A3}"/>
                </a:ext>
              </a:extLst>
            </p:cNvPr>
            <p:cNvSpPr/>
            <p:nvPr/>
          </p:nvSpPr>
          <p:spPr>
            <a:xfrm>
              <a:off x="0" y="-1416"/>
              <a:ext cx="12192000" cy="601023"/>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5" name="Terminator 13">
              <a:extLst>
                <a:ext uri="{FF2B5EF4-FFF2-40B4-BE49-F238E27FC236}">
                  <a16:creationId xmlns:a16="http://schemas.microsoft.com/office/drawing/2014/main" id="{012EC919-1018-8E54-929E-3D9A6E3DFB90}"/>
                </a:ext>
              </a:extLst>
            </p:cNvPr>
            <p:cNvSpPr/>
            <p:nvPr/>
          </p:nvSpPr>
          <p:spPr>
            <a:xfrm>
              <a:off x="0" y="79780"/>
              <a:ext cx="12192000" cy="1028873"/>
            </a:xfrm>
            <a:prstGeom prst="flowChartTerminator">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t-LT" sz="36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Grėsmių tipai</a:t>
              </a:r>
              <a:endParaRPr kumimoji="0" lang="en-US" sz="36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3" name="Freeform 5">
            <a:extLst>
              <a:ext uri="{FF2B5EF4-FFF2-40B4-BE49-F238E27FC236}">
                <a16:creationId xmlns:a16="http://schemas.microsoft.com/office/drawing/2014/main" id="{E19C81F5-AC30-BCBF-1CF1-62412806E5AE}"/>
              </a:ext>
            </a:extLst>
          </p:cNvPr>
          <p:cNvSpPr>
            <a:spLocks/>
          </p:cNvSpPr>
          <p:nvPr/>
        </p:nvSpPr>
        <p:spPr bwMode="auto">
          <a:xfrm>
            <a:off x="7527576" y="238617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2">
              <a:lumMod val="75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sp>
        <p:nvSpPr>
          <p:cNvPr id="4" name="Freeform 5">
            <a:extLst>
              <a:ext uri="{FF2B5EF4-FFF2-40B4-BE49-F238E27FC236}">
                <a16:creationId xmlns:a16="http://schemas.microsoft.com/office/drawing/2014/main" id="{71B88C74-CA2F-0D22-33E2-BBCCFA0782E1}"/>
              </a:ext>
            </a:extLst>
          </p:cNvPr>
          <p:cNvSpPr>
            <a:spLocks/>
          </p:cNvSpPr>
          <p:nvPr/>
        </p:nvSpPr>
        <p:spPr bwMode="auto">
          <a:xfrm>
            <a:off x="10098602" y="2872174"/>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2"/>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sp>
        <p:nvSpPr>
          <p:cNvPr id="6" name="Freeform 5">
            <a:extLst>
              <a:ext uri="{FF2B5EF4-FFF2-40B4-BE49-F238E27FC236}">
                <a16:creationId xmlns:a16="http://schemas.microsoft.com/office/drawing/2014/main" id="{72E717D0-AB47-D323-07B7-B0A68708AEA4}"/>
              </a:ext>
            </a:extLst>
          </p:cNvPr>
          <p:cNvSpPr>
            <a:spLocks/>
          </p:cNvSpPr>
          <p:nvPr/>
        </p:nvSpPr>
        <p:spPr bwMode="auto">
          <a:xfrm>
            <a:off x="5179309" y="189087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3">
              <a:lumMod val="60000"/>
              <a:lumOff val="40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grpSp>
        <p:nvGrpSpPr>
          <p:cNvPr id="31" name="Group 30">
            <a:extLst>
              <a:ext uri="{FF2B5EF4-FFF2-40B4-BE49-F238E27FC236}">
                <a16:creationId xmlns:a16="http://schemas.microsoft.com/office/drawing/2014/main" id="{C3D37B97-E048-BA48-F552-24B0CBC43030}"/>
              </a:ext>
            </a:extLst>
          </p:cNvPr>
          <p:cNvGrpSpPr/>
          <p:nvPr/>
        </p:nvGrpSpPr>
        <p:grpSpPr>
          <a:xfrm>
            <a:off x="2831042" y="700179"/>
            <a:ext cx="1575903" cy="3149541"/>
            <a:chOff x="2831042" y="700179"/>
            <a:chExt cx="1575903" cy="3149541"/>
          </a:xfrm>
        </p:grpSpPr>
        <p:cxnSp>
          <p:nvCxnSpPr>
            <p:cNvPr id="7" name="Straight Connector 6">
              <a:extLst>
                <a:ext uri="{FF2B5EF4-FFF2-40B4-BE49-F238E27FC236}">
                  <a16:creationId xmlns:a16="http://schemas.microsoft.com/office/drawing/2014/main" id="{17285A55-B058-5EB2-54FB-66E85209863C}"/>
                </a:ext>
              </a:extLst>
            </p:cNvPr>
            <p:cNvCxnSpPr/>
            <p:nvPr/>
          </p:nvCxnSpPr>
          <p:spPr>
            <a:xfrm>
              <a:off x="3573246" y="700179"/>
              <a:ext cx="1146" cy="248594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Freeform 5">
              <a:extLst>
                <a:ext uri="{FF2B5EF4-FFF2-40B4-BE49-F238E27FC236}">
                  <a16:creationId xmlns:a16="http://schemas.microsoft.com/office/drawing/2014/main" id="{95A7F87B-5703-EC55-9451-F989D99F7AF0}"/>
                </a:ext>
              </a:extLst>
            </p:cNvPr>
            <p:cNvSpPr>
              <a:spLocks/>
            </p:cNvSpPr>
            <p:nvPr/>
          </p:nvSpPr>
          <p:spPr bwMode="auto">
            <a:xfrm>
              <a:off x="2831042" y="296402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3">
                <a:lumMod val="75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grpSp>
      <p:grpSp>
        <p:nvGrpSpPr>
          <p:cNvPr id="30" name="Group 29">
            <a:extLst>
              <a:ext uri="{FF2B5EF4-FFF2-40B4-BE49-F238E27FC236}">
                <a16:creationId xmlns:a16="http://schemas.microsoft.com/office/drawing/2014/main" id="{25956939-1CA7-3AD8-18DF-2DBA0B602CB6}"/>
              </a:ext>
            </a:extLst>
          </p:cNvPr>
          <p:cNvGrpSpPr/>
          <p:nvPr/>
        </p:nvGrpSpPr>
        <p:grpSpPr>
          <a:xfrm>
            <a:off x="482774" y="720817"/>
            <a:ext cx="1575903" cy="2633603"/>
            <a:chOff x="482774" y="720817"/>
            <a:chExt cx="1575903" cy="2633603"/>
          </a:xfrm>
        </p:grpSpPr>
        <p:cxnSp>
          <p:nvCxnSpPr>
            <p:cNvPr id="9" name="Straight Connector 8">
              <a:extLst>
                <a:ext uri="{FF2B5EF4-FFF2-40B4-BE49-F238E27FC236}">
                  <a16:creationId xmlns:a16="http://schemas.microsoft.com/office/drawing/2014/main" id="{9E14CB2E-9399-1A4E-9768-2D4DE479E48A}"/>
                </a:ext>
              </a:extLst>
            </p:cNvPr>
            <p:cNvCxnSpPr/>
            <p:nvPr/>
          </p:nvCxnSpPr>
          <p:spPr>
            <a:xfrm>
              <a:off x="1224979" y="720817"/>
              <a:ext cx="1146" cy="1970003"/>
            </a:xfrm>
            <a:prstGeom prst="line">
              <a:avLst/>
            </a:prstGeom>
            <a:ln w="9525">
              <a:solidFill>
                <a:srgbClr val="95D600"/>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id="{6A72F5CC-3E3A-D5EC-C3BD-CBCE6A136562}"/>
                </a:ext>
              </a:extLst>
            </p:cNvPr>
            <p:cNvSpPr>
              <a:spLocks/>
            </p:cNvSpPr>
            <p:nvPr/>
          </p:nvSpPr>
          <p:spPr bwMode="auto">
            <a:xfrm>
              <a:off x="482774" y="246872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3">
                <a:lumMod val="50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grpSp>
      <p:sp>
        <p:nvSpPr>
          <p:cNvPr id="12" name="Text Placeholder 23">
            <a:extLst>
              <a:ext uri="{FF2B5EF4-FFF2-40B4-BE49-F238E27FC236}">
                <a16:creationId xmlns:a16="http://schemas.microsoft.com/office/drawing/2014/main" id="{401C31CC-CF52-2D25-3B28-A6F6340A42F0}"/>
              </a:ext>
            </a:extLst>
          </p:cNvPr>
          <p:cNvSpPr txBox="1">
            <a:spLocks/>
          </p:cNvSpPr>
          <p:nvPr/>
        </p:nvSpPr>
        <p:spPr>
          <a:xfrm>
            <a:off x="239843" y="3527010"/>
            <a:ext cx="1841452" cy="60553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95D6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lt-LT" sz="2438" b="1" dirty="0" smtClean="0">
                <a:solidFill>
                  <a:srgbClr val="000000"/>
                </a:solidFill>
                <a:effectLst>
                  <a:outerShdw blurRad="38100" dist="38100" dir="2700000" algn="tl">
                    <a:srgbClr val="000000">
                      <a:alpha val="43137"/>
                    </a:srgbClr>
                  </a:outerShdw>
                </a:effectLst>
              </a:rPr>
              <a:t>Virusai</a:t>
            </a:r>
            <a:endParaRPr lang="en-US" sz="2438" b="1" dirty="0">
              <a:solidFill>
                <a:srgbClr val="000000"/>
              </a:solidFill>
              <a:effectLst>
                <a:outerShdw blurRad="38100" dist="38100" dir="2700000" algn="tl">
                  <a:srgbClr val="000000">
                    <a:alpha val="43137"/>
                  </a:srgbClr>
                </a:outerShdw>
              </a:effectLst>
            </a:endParaRPr>
          </a:p>
        </p:txBody>
      </p:sp>
      <p:sp>
        <p:nvSpPr>
          <p:cNvPr id="13" name="Text Placeholder 23">
            <a:extLst>
              <a:ext uri="{FF2B5EF4-FFF2-40B4-BE49-F238E27FC236}">
                <a16:creationId xmlns:a16="http://schemas.microsoft.com/office/drawing/2014/main" id="{461D7028-B26A-2C11-3D1C-DD31AADA401D}"/>
              </a:ext>
            </a:extLst>
          </p:cNvPr>
          <p:cNvSpPr txBox="1">
            <a:spLocks/>
          </p:cNvSpPr>
          <p:nvPr/>
        </p:nvSpPr>
        <p:spPr>
          <a:xfrm>
            <a:off x="295998" y="4201551"/>
            <a:ext cx="1841452" cy="1193698"/>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lt-LT" sz="1800" dirty="0">
                <a:solidFill>
                  <a:srgbClr val="000000"/>
                </a:solidFill>
              </a:rPr>
              <a:t>Kodas, kuris užkrečia kompiuterius dėl saugumo gedimų ir pasikartoja pats</a:t>
            </a:r>
            <a:r>
              <a:rPr lang="es-ES_tradnl" sz="1800" dirty="0" smtClean="0">
                <a:solidFill>
                  <a:srgbClr val="000000"/>
                </a:solidFill>
              </a:rPr>
              <a:t>.</a:t>
            </a:r>
            <a:endParaRPr lang="es-ES_tradnl" sz="1800" dirty="0">
              <a:solidFill>
                <a:srgbClr val="000000"/>
              </a:solidFill>
            </a:endParaRPr>
          </a:p>
        </p:txBody>
      </p:sp>
      <p:sp>
        <p:nvSpPr>
          <p:cNvPr id="14" name="Text Placeholder 23">
            <a:extLst>
              <a:ext uri="{FF2B5EF4-FFF2-40B4-BE49-F238E27FC236}">
                <a16:creationId xmlns:a16="http://schemas.microsoft.com/office/drawing/2014/main" id="{EFA5B0DF-D700-D8B8-7969-18CCE721E902}"/>
              </a:ext>
            </a:extLst>
          </p:cNvPr>
          <p:cNvSpPr txBox="1">
            <a:spLocks/>
          </p:cNvSpPr>
          <p:nvPr/>
        </p:nvSpPr>
        <p:spPr>
          <a:xfrm>
            <a:off x="2652520" y="3933273"/>
            <a:ext cx="1841452" cy="605538"/>
          </a:xfrm>
          <a:prstGeom prst="rect">
            <a:avLst/>
          </a:prstGeom>
        </p:spPr>
        <p:txBody>
          <a:bodyPr anchor="ctr">
            <a:normAutofit fontScale="92500" lnSpcReduction="20000"/>
          </a:bodyPr>
          <a:lstStyle>
            <a:lvl1pPr marL="0" indent="0" algn="ctr" defTabSz="914400" rtl="0" eaLnBrk="1" latinLnBrk="0" hangingPunct="1">
              <a:lnSpc>
                <a:spcPct val="90000"/>
              </a:lnSpc>
              <a:spcBef>
                <a:spcPts val="1000"/>
              </a:spcBef>
              <a:buFont typeface="Arial"/>
              <a:buNone/>
              <a:defRPr sz="3000" kern="1200">
                <a:solidFill>
                  <a:srgbClr val="ED289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err="1">
                <a:solidFill>
                  <a:srgbClr val="000000"/>
                </a:solidFill>
                <a:effectLst>
                  <a:outerShdw blurRad="38100" dist="38100" dir="2700000" algn="tl">
                    <a:srgbClr val="000000">
                      <a:alpha val="43137"/>
                    </a:srgbClr>
                  </a:outerShdw>
                </a:effectLst>
              </a:rPr>
              <a:t>Prieigos</a:t>
            </a:r>
            <a:r>
              <a:rPr lang="en-US" sz="2438" b="1" dirty="0">
                <a:solidFill>
                  <a:srgbClr val="000000"/>
                </a:solidFill>
                <a:effectLst>
                  <a:outerShdw blurRad="38100" dist="38100" dir="2700000" algn="tl">
                    <a:srgbClr val="000000">
                      <a:alpha val="43137"/>
                    </a:srgbClr>
                  </a:outerShdw>
                </a:effectLst>
              </a:rPr>
              <a:t> </a:t>
            </a:r>
            <a:r>
              <a:rPr lang="en-US" sz="2438" b="1" dirty="0" err="1">
                <a:solidFill>
                  <a:srgbClr val="000000"/>
                </a:solidFill>
                <a:effectLst>
                  <a:outerShdw blurRad="38100" dist="38100" dir="2700000" algn="tl">
                    <a:srgbClr val="000000">
                      <a:alpha val="43137"/>
                    </a:srgbClr>
                  </a:outerShdw>
                </a:effectLst>
              </a:rPr>
              <a:t>atakos</a:t>
            </a:r>
            <a:endParaRPr lang="en-US" sz="2438" b="1" dirty="0">
              <a:solidFill>
                <a:srgbClr val="000000"/>
              </a:solidFill>
              <a:effectLst>
                <a:outerShdw blurRad="38100" dist="38100" dir="2700000" algn="tl">
                  <a:srgbClr val="000000">
                    <a:alpha val="43137"/>
                  </a:srgbClr>
                </a:outerShdw>
              </a:effectLst>
            </a:endParaRPr>
          </a:p>
        </p:txBody>
      </p:sp>
      <p:sp>
        <p:nvSpPr>
          <p:cNvPr id="15" name="Text Placeholder 23">
            <a:extLst>
              <a:ext uri="{FF2B5EF4-FFF2-40B4-BE49-F238E27FC236}">
                <a16:creationId xmlns:a16="http://schemas.microsoft.com/office/drawing/2014/main" id="{773BE2F4-5DC6-9C7C-1141-21542E1CBD64}"/>
              </a:ext>
            </a:extLst>
          </p:cNvPr>
          <p:cNvSpPr txBox="1">
            <a:spLocks/>
          </p:cNvSpPr>
          <p:nvPr/>
        </p:nvSpPr>
        <p:spPr>
          <a:xfrm>
            <a:off x="5022953" y="2851790"/>
            <a:ext cx="1841452" cy="605538"/>
          </a:xfrm>
          <a:prstGeom prst="rect">
            <a:avLst/>
          </a:prstGeom>
        </p:spPr>
        <p:txBody>
          <a:bodyPr anchor="ctr">
            <a:normAutofit fontScale="92500" lnSpcReduction="20000"/>
          </a:bodyPr>
          <a:lstStyle>
            <a:lvl1pPr marL="0" indent="0" algn="ctr" defTabSz="914400" rtl="0" eaLnBrk="1" latinLnBrk="0" hangingPunct="1">
              <a:lnSpc>
                <a:spcPct val="90000"/>
              </a:lnSpc>
              <a:spcBef>
                <a:spcPts val="1000"/>
              </a:spcBef>
              <a:buFont typeface="Arial"/>
              <a:buNone/>
              <a:defRPr sz="3000" kern="1200">
                <a:solidFill>
                  <a:srgbClr val="F15A2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lt-LT" sz="2438" b="1" dirty="0" err="1">
                <a:solidFill>
                  <a:srgbClr val="000000"/>
                </a:solidFill>
                <a:effectLst>
                  <a:outerShdw blurRad="38100" dist="38100" dir="2700000" algn="tl">
                    <a:srgbClr val="000000">
                      <a:alpha val="43137"/>
                    </a:srgbClr>
                  </a:outerShdw>
                </a:effectLst>
              </a:rPr>
              <a:t>Kenkėjiška</a:t>
            </a:r>
            <a:r>
              <a:rPr lang="lt-LT" sz="2438" b="1" dirty="0">
                <a:solidFill>
                  <a:srgbClr val="000000"/>
                </a:solidFill>
                <a:effectLst>
                  <a:outerShdw blurRad="38100" dist="38100" dir="2700000" algn="tl">
                    <a:srgbClr val="000000">
                      <a:alpha val="43137"/>
                    </a:srgbClr>
                  </a:outerShdw>
                </a:effectLst>
              </a:rPr>
              <a:t> programa</a:t>
            </a:r>
            <a:endParaRPr lang="en-US" sz="2438" b="1" dirty="0">
              <a:solidFill>
                <a:srgbClr val="000000"/>
              </a:solidFill>
              <a:effectLst>
                <a:outerShdw blurRad="38100" dist="38100" dir="2700000" algn="tl">
                  <a:srgbClr val="000000">
                    <a:alpha val="43137"/>
                  </a:srgbClr>
                </a:outerShdw>
              </a:effectLst>
            </a:endParaRPr>
          </a:p>
        </p:txBody>
      </p:sp>
      <p:sp>
        <p:nvSpPr>
          <p:cNvPr id="16" name="Text Placeholder 23">
            <a:extLst>
              <a:ext uri="{FF2B5EF4-FFF2-40B4-BE49-F238E27FC236}">
                <a16:creationId xmlns:a16="http://schemas.microsoft.com/office/drawing/2014/main" id="{E6799436-3B7D-02A0-D052-BBE60CDE5EDF}"/>
              </a:ext>
            </a:extLst>
          </p:cNvPr>
          <p:cNvSpPr txBox="1">
            <a:spLocks/>
          </p:cNvSpPr>
          <p:nvPr/>
        </p:nvSpPr>
        <p:spPr>
          <a:xfrm>
            <a:off x="5037964" y="3533467"/>
            <a:ext cx="1841452" cy="1193698"/>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s-ES_tradnl" sz="1788" dirty="0"/>
          </a:p>
        </p:txBody>
      </p:sp>
      <p:sp>
        <p:nvSpPr>
          <p:cNvPr id="17" name="Text Placeholder 23">
            <a:extLst>
              <a:ext uri="{FF2B5EF4-FFF2-40B4-BE49-F238E27FC236}">
                <a16:creationId xmlns:a16="http://schemas.microsoft.com/office/drawing/2014/main" id="{B36CC1EF-3F80-93FA-6F75-BD7E60DF7AB6}"/>
              </a:ext>
            </a:extLst>
          </p:cNvPr>
          <p:cNvSpPr txBox="1">
            <a:spLocks/>
          </p:cNvSpPr>
          <p:nvPr/>
        </p:nvSpPr>
        <p:spPr>
          <a:xfrm>
            <a:off x="7462723" y="3316789"/>
            <a:ext cx="1841452" cy="60553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FFD7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err="1">
                <a:solidFill>
                  <a:srgbClr val="000000"/>
                </a:solidFill>
                <a:effectLst>
                  <a:outerShdw blurRad="38100" dist="38100" dir="2700000" algn="tl">
                    <a:srgbClr val="000000">
                      <a:alpha val="43137"/>
                    </a:srgbClr>
                  </a:outerShdw>
                </a:effectLst>
              </a:rPr>
              <a:t>DDos</a:t>
            </a:r>
            <a:endParaRPr lang="en-US" sz="2438" b="1" dirty="0">
              <a:solidFill>
                <a:srgbClr val="000000"/>
              </a:solidFill>
              <a:effectLst>
                <a:outerShdw blurRad="38100" dist="38100" dir="2700000" algn="tl">
                  <a:srgbClr val="000000">
                    <a:alpha val="43137"/>
                  </a:srgbClr>
                </a:outerShdw>
              </a:effectLst>
            </a:endParaRPr>
          </a:p>
        </p:txBody>
      </p:sp>
      <p:sp>
        <p:nvSpPr>
          <p:cNvPr id="18" name="Text Placeholder 23">
            <a:extLst>
              <a:ext uri="{FF2B5EF4-FFF2-40B4-BE49-F238E27FC236}">
                <a16:creationId xmlns:a16="http://schemas.microsoft.com/office/drawing/2014/main" id="{109F7078-4D09-1690-8833-7982B5B09DB2}"/>
              </a:ext>
            </a:extLst>
          </p:cNvPr>
          <p:cNvSpPr txBox="1">
            <a:spLocks/>
          </p:cNvSpPr>
          <p:nvPr/>
        </p:nvSpPr>
        <p:spPr>
          <a:xfrm>
            <a:off x="9920081" y="3839443"/>
            <a:ext cx="1841452" cy="60553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B523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err="1">
                <a:solidFill>
                  <a:srgbClr val="000000"/>
                </a:solidFill>
                <a:effectLst>
                  <a:outerShdw blurRad="38100" dist="38100" dir="2700000" algn="tl">
                    <a:srgbClr val="000000">
                      <a:alpha val="43137"/>
                    </a:srgbClr>
                  </a:outerShdw>
                </a:effectLst>
              </a:rPr>
              <a:t>Įsilaužimas</a:t>
            </a:r>
            <a:endParaRPr lang="en-US" sz="2438" b="1" dirty="0">
              <a:solidFill>
                <a:srgbClr val="000000"/>
              </a:solidFill>
              <a:effectLst>
                <a:outerShdw blurRad="38100" dist="38100" dir="2700000" algn="tl">
                  <a:srgbClr val="000000">
                    <a:alpha val="43137"/>
                  </a:srgbClr>
                </a:outerShdw>
              </a:effectLst>
            </a:endParaRPr>
          </a:p>
        </p:txBody>
      </p:sp>
      <p:sp>
        <p:nvSpPr>
          <p:cNvPr id="19" name="Text Placeholder 23">
            <a:extLst>
              <a:ext uri="{FF2B5EF4-FFF2-40B4-BE49-F238E27FC236}">
                <a16:creationId xmlns:a16="http://schemas.microsoft.com/office/drawing/2014/main" id="{D2F093A9-F7F0-2399-3F05-C592DDA02312}"/>
              </a:ext>
            </a:extLst>
          </p:cNvPr>
          <p:cNvSpPr txBox="1">
            <a:spLocks/>
          </p:cNvSpPr>
          <p:nvPr/>
        </p:nvSpPr>
        <p:spPr>
          <a:xfrm>
            <a:off x="9928904" y="4444981"/>
            <a:ext cx="1967098" cy="1193698"/>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lt-LT" sz="1800" dirty="0">
                <a:solidFill>
                  <a:srgbClr val="000000"/>
                </a:solidFill>
              </a:rPr>
              <a:t>Įsilaužėliai lengviau įsiskverbia į tinklus ir kompiuterius, nes susijungia daugiau duomenų.</a:t>
            </a:r>
            <a:endParaRPr lang="es-ES_tradnl" sz="1800" dirty="0">
              <a:solidFill>
                <a:srgbClr val="000000"/>
              </a:solidFill>
            </a:endParaRPr>
          </a:p>
        </p:txBody>
      </p:sp>
      <p:sp>
        <p:nvSpPr>
          <p:cNvPr id="20" name="Rectangle 19">
            <a:extLst>
              <a:ext uri="{FF2B5EF4-FFF2-40B4-BE49-F238E27FC236}">
                <a16:creationId xmlns:a16="http://schemas.microsoft.com/office/drawing/2014/main" id="{0ABD49B9-925E-0278-4A1D-52B7D5A6A748}"/>
              </a:ext>
            </a:extLst>
          </p:cNvPr>
          <p:cNvSpPr/>
          <p:nvPr/>
        </p:nvSpPr>
        <p:spPr>
          <a:xfrm>
            <a:off x="4775160" y="3565977"/>
            <a:ext cx="2484706" cy="2585323"/>
          </a:xfrm>
          <a:prstGeom prst="rect">
            <a:avLst/>
          </a:prstGeom>
        </p:spPr>
        <p:txBody>
          <a:bodyPr wrap="square">
            <a:spAutoFit/>
          </a:bodyPr>
          <a:lstStyle/>
          <a:p>
            <a:pPr algn="ctr"/>
            <a:r>
              <a:rPr lang="lt-LT" dirty="0" err="1">
                <a:solidFill>
                  <a:srgbClr val="000000"/>
                </a:solidFill>
              </a:rPr>
              <a:t>Kenkėjiška</a:t>
            </a:r>
            <a:r>
              <a:rPr lang="lt-LT" dirty="0">
                <a:solidFill>
                  <a:srgbClr val="000000"/>
                </a:solidFill>
              </a:rPr>
              <a:t> programinė įranga, skirta sugadinti, sutrikdyti arba valdyti tinklus, kompiuterius ar duomenis. </a:t>
            </a:r>
            <a:r>
              <a:rPr lang="lt-LT" dirty="0" smtClean="0">
                <a:solidFill>
                  <a:srgbClr val="000000"/>
                </a:solidFill>
              </a:rPr>
              <a:t>(prieigos blokavimas, </a:t>
            </a:r>
            <a:r>
              <a:rPr lang="lt-LT" dirty="0">
                <a:solidFill>
                  <a:srgbClr val="000000"/>
                </a:solidFill>
              </a:rPr>
              <a:t>šnipinėjimo programos, reklaminės programos, robotai, Trojos arkliai.)</a:t>
            </a:r>
            <a:endParaRPr lang="es-ES_tradnl" dirty="0">
              <a:solidFill>
                <a:srgbClr val="000000"/>
              </a:solidFill>
            </a:endParaRPr>
          </a:p>
        </p:txBody>
      </p:sp>
      <p:sp>
        <p:nvSpPr>
          <p:cNvPr id="27" name="Text Placeholder 23">
            <a:extLst>
              <a:ext uri="{FF2B5EF4-FFF2-40B4-BE49-F238E27FC236}">
                <a16:creationId xmlns:a16="http://schemas.microsoft.com/office/drawing/2014/main" id="{10C0AB84-4309-E01F-3512-F8F018BFB25F}"/>
              </a:ext>
            </a:extLst>
          </p:cNvPr>
          <p:cNvSpPr txBox="1">
            <a:spLocks/>
          </p:cNvSpPr>
          <p:nvPr/>
        </p:nvSpPr>
        <p:spPr>
          <a:xfrm>
            <a:off x="2557351" y="4574295"/>
            <a:ext cx="2051472" cy="1546448"/>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lt-LT" sz="1800" dirty="0">
                <a:solidFill>
                  <a:srgbClr val="000000"/>
                </a:solidFill>
              </a:rPr>
              <a:t>Pažeistų skaitmeninių sertifikatų ir slaptažodžių naudojimas prieigai prie tinklų</a:t>
            </a:r>
            <a:r>
              <a:rPr lang="es-ES_tradnl" sz="1800" dirty="0" smtClean="0">
                <a:solidFill>
                  <a:srgbClr val="000000"/>
                </a:solidFill>
              </a:rPr>
              <a:t>.</a:t>
            </a:r>
            <a:endParaRPr lang="es-ES_tradnl" sz="1800" dirty="0">
              <a:solidFill>
                <a:srgbClr val="000000"/>
              </a:solidFill>
            </a:endParaRPr>
          </a:p>
        </p:txBody>
      </p:sp>
      <p:sp>
        <p:nvSpPr>
          <p:cNvPr id="28" name="Text Placeholder 23">
            <a:extLst>
              <a:ext uri="{FF2B5EF4-FFF2-40B4-BE49-F238E27FC236}">
                <a16:creationId xmlns:a16="http://schemas.microsoft.com/office/drawing/2014/main" id="{E80FC14B-54CE-1368-2D0C-88DDBD94DEBA}"/>
              </a:ext>
            </a:extLst>
          </p:cNvPr>
          <p:cNvSpPr txBox="1">
            <a:spLocks/>
          </p:cNvSpPr>
          <p:nvPr/>
        </p:nvSpPr>
        <p:spPr>
          <a:xfrm>
            <a:off x="7394486" y="3933273"/>
            <a:ext cx="2269494" cy="2088880"/>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err="1">
                <a:solidFill>
                  <a:srgbClr val="000000"/>
                </a:solidFill>
              </a:rPr>
              <a:t>Paskirstytas</a:t>
            </a:r>
            <a:r>
              <a:rPr lang="en-US" sz="1800" dirty="0">
                <a:solidFill>
                  <a:srgbClr val="000000"/>
                </a:solidFill>
              </a:rPr>
              <a:t> </a:t>
            </a:r>
            <a:r>
              <a:rPr lang="en-US" sz="1800" dirty="0" err="1">
                <a:solidFill>
                  <a:srgbClr val="000000"/>
                </a:solidFill>
              </a:rPr>
              <a:t>atsisakymas</a:t>
            </a:r>
            <a:r>
              <a:rPr lang="en-US" sz="1800" dirty="0">
                <a:solidFill>
                  <a:srgbClr val="000000"/>
                </a:solidFill>
              </a:rPr>
              <a:t> </a:t>
            </a:r>
            <a:r>
              <a:rPr lang="en-US" sz="1800" dirty="0" err="1">
                <a:solidFill>
                  <a:srgbClr val="000000"/>
                </a:solidFill>
              </a:rPr>
              <a:t>teikti</a:t>
            </a:r>
            <a:r>
              <a:rPr lang="en-US" sz="1800" dirty="0">
                <a:solidFill>
                  <a:srgbClr val="000000"/>
                </a:solidFill>
              </a:rPr>
              <a:t> </a:t>
            </a:r>
            <a:r>
              <a:rPr lang="en-US" sz="1800" dirty="0" err="1">
                <a:solidFill>
                  <a:srgbClr val="000000"/>
                </a:solidFill>
              </a:rPr>
              <a:t>paslaugą</a:t>
            </a:r>
            <a:r>
              <a:rPr lang="en-US" sz="1800" dirty="0">
                <a:solidFill>
                  <a:srgbClr val="000000"/>
                </a:solidFill>
              </a:rPr>
              <a:t>: </a:t>
            </a:r>
            <a:r>
              <a:rPr lang="en-US" sz="1800" dirty="0" err="1">
                <a:solidFill>
                  <a:srgbClr val="000000"/>
                </a:solidFill>
              </a:rPr>
              <a:t>paslaugos</a:t>
            </a:r>
            <a:r>
              <a:rPr lang="en-US" sz="1800" dirty="0">
                <a:solidFill>
                  <a:srgbClr val="000000"/>
                </a:solidFill>
              </a:rPr>
              <a:t> </a:t>
            </a:r>
            <a:r>
              <a:rPr lang="en-US" sz="1800" dirty="0" err="1">
                <a:solidFill>
                  <a:srgbClr val="000000"/>
                </a:solidFill>
              </a:rPr>
              <a:t>ar</a:t>
            </a:r>
            <a:r>
              <a:rPr lang="en-US" sz="1800" dirty="0">
                <a:solidFill>
                  <a:srgbClr val="000000"/>
                </a:solidFill>
              </a:rPr>
              <a:t> </a:t>
            </a:r>
            <a:r>
              <a:rPr lang="en-US" sz="1800" dirty="0" err="1">
                <a:solidFill>
                  <a:srgbClr val="000000"/>
                </a:solidFill>
              </a:rPr>
              <a:t>tinklo</a:t>
            </a:r>
            <a:r>
              <a:rPr lang="en-US" sz="1800" dirty="0">
                <a:solidFill>
                  <a:srgbClr val="000000"/>
                </a:solidFill>
              </a:rPr>
              <a:t> </a:t>
            </a:r>
            <a:r>
              <a:rPr lang="en-US" sz="1800" dirty="0" err="1">
                <a:solidFill>
                  <a:srgbClr val="000000"/>
                </a:solidFill>
              </a:rPr>
              <a:t>sutrikdymas</a:t>
            </a:r>
            <a:r>
              <a:rPr lang="en-US" sz="1800" dirty="0">
                <a:solidFill>
                  <a:srgbClr val="000000"/>
                </a:solidFill>
              </a:rPr>
              <a:t> </a:t>
            </a:r>
            <a:r>
              <a:rPr lang="en-US" sz="1800" dirty="0" err="1">
                <a:solidFill>
                  <a:srgbClr val="000000"/>
                </a:solidFill>
              </a:rPr>
              <a:t>užliejant</a:t>
            </a:r>
            <a:r>
              <a:rPr lang="en-US" sz="1800" dirty="0">
                <a:solidFill>
                  <a:srgbClr val="000000"/>
                </a:solidFill>
              </a:rPr>
              <a:t> </a:t>
            </a:r>
            <a:r>
              <a:rPr lang="en-US" sz="1800" dirty="0" err="1">
                <a:solidFill>
                  <a:srgbClr val="000000"/>
                </a:solidFill>
              </a:rPr>
              <a:t>tikslą</a:t>
            </a:r>
            <a:r>
              <a:rPr lang="en-US" sz="1800" dirty="0">
                <a:solidFill>
                  <a:srgbClr val="000000"/>
                </a:solidFill>
              </a:rPr>
              <a:t> </a:t>
            </a:r>
            <a:r>
              <a:rPr lang="en-US" sz="1800" dirty="0" err="1">
                <a:solidFill>
                  <a:srgbClr val="000000"/>
                </a:solidFill>
              </a:rPr>
              <a:t>ar</a:t>
            </a:r>
            <a:r>
              <a:rPr lang="en-US" sz="1800" dirty="0">
                <a:solidFill>
                  <a:srgbClr val="000000"/>
                </a:solidFill>
              </a:rPr>
              <a:t> </a:t>
            </a:r>
            <a:r>
              <a:rPr lang="en-US" sz="1800" dirty="0" err="1">
                <a:solidFill>
                  <a:srgbClr val="000000"/>
                </a:solidFill>
              </a:rPr>
              <a:t>jį</a:t>
            </a:r>
            <a:r>
              <a:rPr lang="en-US" sz="1800" dirty="0">
                <a:solidFill>
                  <a:srgbClr val="000000"/>
                </a:solidFill>
              </a:rPr>
              <a:t> </a:t>
            </a:r>
            <a:r>
              <a:rPr lang="en-US" sz="1800" dirty="0" err="1">
                <a:solidFill>
                  <a:srgbClr val="000000"/>
                </a:solidFill>
              </a:rPr>
              <a:t>supančią</a:t>
            </a:r>
            <a:r>
              <a:rPr lang="en-US" sz="1800" dirty="0">
                <a:solidFill>
                  <a:srgbClr val="000000"/>
                </a:solidFill>
              </a:rPr>
              <a:t> </a:t>
            </a:r>
            <a:r>
              <a:rPr lang="en-US" sz="1800" dirty="0" err="1">
                <a:solidFill>
                  <a:srgbClr val="000000"/>
                </a:solidFill>
              </a:rPr>
              <a:t>infrastruktūrą</a:t>
            </a:r>
            <a:r>
              <a:rPr lang="en-US" sz="1800" dirty="0">
                <a:solidFill>
                  <a:srgbClr val="000000"/>
                </a:solidFill>
              </a:rPr>
              <a:t> </a:t>
            </a:r>
            <a:r>
              <a:rPr lang="en-US" sz="1800" dirty="0" err="1">
                <a:solidFill>
                  <a:srgbClr val="000000"/>
                </a:solidFill>
              </a:rPr>
              <a:t>interneto</a:t>
            </a:r>
            <a:r>
              <a:rPr lang="en-US" sz="1800" dirty="0">
                <a:solidFill>
                  <a:srgbClr val="000000"/>
                </a:solidFill>
              </a:rPr>
              <a:t> </a:t>
            </a:r>
            <a:r>
              <a:rPr lang="en-US" sz="1800" dirty="0" err="1">
                <a:solidFill>
                  <a:srgbClr val="000000"/>
                </a:solidFill>
              </a:rPr>
              <a:t>srauto</a:t>
            </a:r>
            <a:r>
              <a:rPr lang="en-US" sz="1800" dirty="0">
                <a:solidFill>
                  <a:srgbClr val="000000"/>
                </a:solidFill>
              </a:rPr>
              <a:t> </a:t>
            </a:r>
            <a:r>
              <a:rPr lang="en-US" sz="1800" dirty="0" err="1">
                <a:solidFill>
                  <a:srgbClr val="000000"/>
                </a:solidFill>
              </a:rPr>
              <a:t>potvyniu</a:t>
            </a:r>
            <a:r>
              <a:rPr lang="en-US" sz="1800" dirty="0">
                <a:solidFill>
                  <a:srgbClr val="000000"/>
                </a:solidFill>
              </a:rPr>
              <a:t>.</a:t>
            </a:r>
            <a:endParaRPr lang="es-ES_tradnl" sz="1800" dirty="0">
              <a:solidFill>
                <a:srgbClr val="000000"/>
              </a:solidFill>
            </a:endParaRPr>
          </a:p>
        </p:txBody>
      </p:sp>
      <p:sp>
        <p:nvSpPr>
          <p:cNvPr id="32" name="Rectangle 31">
            <a:extLst>
              <a:ext uri="{FF2B5EF4-FFF2-40B4-BE49-F238E27FC236}">
                <a16:creationId xmlns:a16="http://schemas.microsoft.com/office/drawing/2014/main" id="{EE4122CB-83FD-2A42-B8B0-D7846F1729EE}"/>
              </a:ext>
            </a:extLst>
          </p:cNvPr>
          <p:cNvSpPr/>
          <p:nvPr/>
        </p:nvSpPr>
        <p:spPr>
          <a:xfrm>
            <a:off x="295998" y="6181857"/>
            <a:ext cx="7348986" cy="307777"/>
          </a:xfrm>
          <a:prstGeom prst="rect">
            <a:avLst/>
          </a:prstGeom>
        </p:spPr>
        <p:txBody>
          <a:bodyPr wrap="square">
            <a:spAutoFit/>
          </a:bodyPr>
          <a:lstStyle/>
          <a:p>
            <a:r>
              <a:rPr lang="lt-LT" sz="1400" dirty="0" smtClean="0">
                <a:solidFill>
                  <a:srgbClr val="000000"/>
                </a:solidFill>
              </a:rPr>
              <a:t>Šaltinis</a:t>
            </a:r>
            <a:r>
              <a:rPr lang="en-IE" sz="1400" dirty="0" smtClean="0">
                <a:solidFill>
                  <a:srgbClr val="000000"/>
                </a:solidFill>
              </a:rPr>
              <a:t>: </a:t>
            </a:r>
            <a:r>
              <a:rPr lang="en-IE" sz="1400" dirty="0">
                <a:solidFill>
                  <a:schemeClr val="accent2">
                    <a:lumMod val="75000"/>
                  </a:schemeClr>
                </a:solidFill>
                <a:hlinkClick r:id="rId2">
                  <a:extLst>
                    <a:ext uri="{A12FA001-AC4F-418D-AE19-62706E023703}">
                      <ahyp:hlinkClr xmlns:ahyp="http://schemas.microsoft.com/office/drawing/2018/hyperlinkcolor" xmlns="" val="tx"/>
                    </a:ext>
                  </a:extLst>
                </a:hlinkClick>
              </a:rPr>
              <a:t>https://securitytrails.com/blog/top-10-common-network-security-threats-explained</a:t>
            </a:r>
            <a:endParaRPr lang="en-IE" sz="1400" dirty="0">
              <a:solidFill>
                <a:schemeClr val="accent2">
                  <a:lumMod val="75000"/>
                </a:schemeClr>
              </a:solidFill>
            </a:endParaRPr>
          </a:p>
        </p:txBody>
      </p:sp>
    </p:spTree>
    <p:extLst>
      <p:ext uri="{BB962C8B-B14F-4D97-AF65-F5344CB8AC3E}">
        <p14:creationId xmlns:p14="http://schemas.microsoft.com/office/powerpoint/2010/main" val="29479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2" grpId="0"/>
      <p:bldP spid="13" grpId="0"/>
      <p:bldP spid="14" grpId="0"/>
      <p:bldP spid="15" grpId="0"/>
      <p:bldP spid="17" grpId="0"/>
      <p:bldP spid="18" grpId="0"/>
      <p:bldP spid="19" grpId="0"/>
      <p:bldP spid="20" grpId="0"/>
      <p:bldP spid="27" grpId="0"/>
      <p:bldP spid="28" grpId="0"/>
      <p:bldP spid="3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D2B18-8D0C-5C1F-E623-24F6E370ACF5}"/>
              </a:ext>
            </a:extLst>
          </p:cNvPr>
          <p:cNvSpPr>
            <a:spLocks noGrp="1"/>
          </p:cNvSpPr>
          <p:nvPr>
            <p:ph type="body" sz="quarter" idx="31"/>
          </p:nvPr>
        </p:nvSpPr>
        <p:spPr/>
        <p:txBody>
          <a:bodyPr/>
          <a:lstStyle/>
          <a:p>
            <a:r>
              <a:rPr lang="en-ZA" dirty="0" err="1"/>
              <a:t>Žala</a:t>
            </a:r>
            <a:r>
              <a:rPr lang="en-ZA" dirty="0"/>
              <a:t> </a:t>
            </a:r>
            <a:r>
              <a:rPr lang="en-ZA" dirty="0" err="1"/>
              <a:t>reputacijai</a:t>
            </a:r>
            <a:endParaRPr lang="en-ZA" dirty="0"/>
          </a:p>
        </p:txBody>
      </p:sp>
      <p:sp>
        <p:nvSpPr>
          <p:cNvPr id="3" name="Text Placeholder 2">
            <a:extLst>
              <a:ext uri="{FF2B5EF4-FFF2-40B4-BE49-F238E27FC236}">
                <a16:creationId xmlns:a16="http://schemas.microsoft.com/office/drawing/2014/main" id="{BFCA595B-260F-F444-7FF0-75B167DB39F5}"/>
              </a:ext>
            </a:extLst>
          </p:cNvPr>
          <p:cNvSpPr>
            <a:spLocks noGrp="1"/>
          </p:cNvSpPr>
          <p:nvPr>
            <p:ph type="body" sz="quarter" idx="32"/>
          </p:nvPr>
        </p:nvSpPr>
        <p:spPr/>
        <p:txBody>
          <a:bodyPr/>
          <a:lstStyle/>
          <a:p>
            <a:r>
              <a:rPr lang="lt-LT" dirty="0" smtClean="0"/>
              <a:t>Finansiniai kaštai</a:t>
            </a:r>
            <a:endParaRPr lang="en-ZA" dirty="0"/>
          </a:p>
        </p:txBody>
      </p:sp>
      <p:sp>
        <p:nvSpPr>
          <p:cNvPr id="4" name="Text Placeholder 3">
            <a:extLst>
              <a:ext uri="{FF2B5EF4-FFF2-40B4-BE49-F238E27FC236}">
                <a16:creationId xmlns:a16="http://schemas.microsoft.com/office/drawing/2014/main" id="{DE5FE527-CF1B-430E-10F6-5D47FE5571E7}"/>
              </a:ext>
            </a:extLst>
          </p:cNvPr>
          <p:cNvSpPr>
            <a:spLocks noGrp="1"/>
          </p:cNvSpPr>
          <p:nvPr>
            <p:ph type="body" sz="quarter" idx="33"/>
          </p:nvPr>
        </p:nvSpPr>
        <p:spPr/>
        <p:txBody>
          <a:bodyPr/>
          <a:lstStyle/>
          <a:p>
            <a:r>
              <a:rPr lang="lt-LT" dirty="0"/>
              <a:t>Mažesnis klientų pasitenkinimas</a:t>
            </a:r>
            <a:endParaRPr lang="en-ZA" dirty="0"/>
          </a:p>
        </p:txBody>
      </p:sp>
      <p:sp>
        <p:nvSpPr>
          <p:cNvPr id="5" name="Text Placeholder 4">
            <a:extLst>
              <a:ext uri="{FF2B5EF4-FFF2-40B4-BE49-F238E27FC236}">
                <a16:creationId xmlns:a16="http://schemas.microsoft.com/office/drawing/2014/main" id="{49F5D464-5891-93E5-B1DF-939A3F813144}"/>
              </a:ext>
            </a:extLst>
          </p:cNvPr>
          <p:cNvSpPr>
            <a:spLocks noGrp="1"/>
          </p:cNvSpPr>
          <p:nvPr>
            <p:ph type="body" sz="quarter" idx="34"/>
          </p:nvPr>
        </p:nvSpPr>
        <p:spPr/>
        <p:txBody>
          <a:bodyPr/>
          <a:lstStyle/>
          <a:p>
            <a:r>
              <a:rPr lang="en-ZA" dirty="0" err="1"/>
              <a:t>Baudos</a:t>
            </a:r>
            <a:r>
              <a:rPr lang="en-ZA" dirty="0"/>
              <a:t> ir </a:t>
            </a:r>
            <a:r>
              <a:rPr lang="en-ZA" dirty="0" err="1"/>
              <a:t>ieškiniai</a:t>
            </a:r>
            <a:endParaRPr lang="en-ZA" dirty="0"/>
          </a:p>
        </p:txBody>
      </p:sp>
      <p:sp>
        <p:nvSpPr>
          <p:cNvPr id="6" name="Text Placeholder 5">
            <a:extLst>
              <a:ext uri="{FF2B5EF4-FFF2-40B4-BE49-F238E27FC236}">
                <a16:creationId xmlns:a16="http://schemas.microsoft.com/office/drawing/2014/main" id="{F7030426-9D95-C7B6-DEDE-2EBD111B1EC9}"/>
              </a:ext>
            </a:extLst>
          </p:cNvPr>
          <p:cNvSpPr>
            <a:spLocks noGrp="1"/>
          </p:cNvSpPr>
          <p:nvPr>
            <p:ph type="body" sz="quarter" idx="16"/>
          </p:nvPr>
        </p:nvSpPr>
        <p:spPr>
          <a:xfrm>
            <a:off x="3049515" y="189777"/>
            <a:ext cx="5684754" cy="582221"/>
          </a:xfrm>
        </p:spPr>
        <p:txBody>
          <a:bodyPr>
            <a:normAutofit lnSpcReduction="10000"/>
          </a:bodyPr>
          <a:lstStyle/>
          <a:p>
            <a:pPr algn="ctr"/>
            <a:r>
              <a:rPr lang="lt-LT" dirty="0" smtClean="0"/>
              <a:t>Kodėl saugumas svarbus</a:t>
            </a:r>
            <a:r>
              <a:rPr lang="en-ZA" dirty="0" smtClean="0"/>
              <a:t>?</a:t>
            </a:r>
            <a:endParaRPr lang="en-ZA" dirty="0"/>
          </a:p>
          <a:p>
            <a:endParaRPr lang="en-ZA" dirty="0"/>
          </a:p>
        </p:txBody>
      </p:sp>
      <p:sp>
        <p:nvSpPr>
          <p:cNvPr id="8" name="TextBox 7">
            <a:extLst>
              <a:ext uri="{FF2B5EF4-FFF2-40B4-BE49-F238E27FC236}">
                <a16:creationId xmlns:a16="http://schemas.microsoft.com/office/drawing/2014/main" id="{31DAB646-A4E8-9F44-8B03-D64A155389E7}"/>
              </a:ext>
            </a:extLst>
          </p:cNvPr>
          <p:cNvSpPr txBox="1"/>
          <p:nvPr/>
        </p:nvSpPr>
        <p:spPr>
          <a:xfrm>
            <a:off x="1436533" y="915934"/>
            <a:ext cx="9318933" cy="792525"/>
          </a:xfrm>
          <a:prstGeom prst="rect">
            <a:avLst/>
          </a:prstGeom>
          <a:noFill/>
        </p:spPr>
        <p:txBody>
          <a:bodyPr wrap="square">
            <a:spAutoFit/>
          </a:bodyPr>
          <a:lstStyle/>
          <a:p>
            <a:pPr lvl="0" algn="ctr" defTabSz="457200" fontAlgn="base">
              <a:defRPr/>
            </a:pPr>
            <a:r>
              <a:rPr lang="en-US" sz="2275" dirty="0" err="1">
                <a:solidFill>
                  <a:prstClr val="black"/>
                </a:solidFill>
                <a:ea typeface="Calibri" charset="0"/>
                <a:cs typeface="Times New Roman" charset="0"/>
              </a:rPr>
              <a:t>Incidentas</a:t>
            </a:r>
            <a:r>
              <a:rPr lang="en-US" sz="2275" dirty="0">
                <a:solidFill>
                  <a:prstClr val="black"/>
                </a:solidFill>
                <a:ea typeface="Calibri" charset="0"/>
                <a:cs typeface="Times New Roman" charset="0"/>
              </a:rPr>
              <a:t>, </a:t>
            </a:r>
            <a:r>
              <a:rPr lang="en-US" sz="2275" dirty="0" err="1">
                <a:solidFill>
                  <a:prstClr val="black"/>
                </a:solidFill>
                <a:ea typeface="Calibri" charset="0"/>
                <a:cs typeface="Times New Roman" charset="0"/>
              </a:rPr>
              <a:t>kurio</a:t>
            </a:r>
            <a:r>
              <a:rPr lang="en-US" sz="2275" dirty="0">
                <a:solidFill>
                  <a:prstClr val="black"/>
                </a:solidFill>
                <a:ea typeface="Calibri" charset="0"/>
                <a:cs typeface="Times New Roman" charset="0"/>
              </a:rPr>
              <a:t> </a:t>
            </a:r>
            <a:r>
              <a:rPr lang="en-US" sz="2275" dirty="0" err="1">
                <a:solidFill>
                  <a:prstClr val="black"/>
                </a:solidFill>
                <a:ea typeface="Calibri" charset="0"/>
                <a:cs typeface="Times New Roman" charset="0"/>
              </a:rPr>
              <a:t>metu</a:t>
            </a:r>
            <a:r>
              <a:rPr lang="en-US" sz="2275" dirty="0">
                <a:solidFill>
                  <a:prstClr val="black"/>
                </a:solidFill>
                <a:ea typeface="Calibri" charset="0"/>
                <a:cs typeface="Times New Roman" charset="0"/>
              </a:rPr>
              <a:t> </a:t>
            </a:r>
            <a:r>
              <a:rPr lang="en-US" sz="2275" dirty="0" err="1">
                <a:solidFill>
                  <a:prstClr val="black"/>
                </a:solidFill>
                <a:ea typeface="Calibri" charset="0"/>
                <a:cs typeface="Times New Roman" charset="0"/>
              </a:rPr>
              <a:t>neskelbtina</a:t>
            </a:r>
            <a:r>
              <a:rPr lang="en-US" sz="2275" dirty="0">
                <a:solidFill>
                  <a:prstClr val="black"/>
                </a:solidFill>
                <a:ea typeface="Calibri" charset="0"/>
                <a:cs typeface="Times New Roman" charset="0"/>
              </a:rPr>
              <a:t> </a:t>
            </a:r>
            <a:r>
              <a:rPr lang="en-US" sz="2275" dirty="0" err="1">
                <a:solidFill>
                  <a:prstClr val="black"/>
                </a:solidFill>
                <a:ea typeface="Calibri" charset="0"/>
                <a:cs typeface="Times New Roman" charset="0"/>
              </a:rPr>
              <a:t>ar</a:t>
            </a:r>
            <a:r>
              <a:rPr lang="en-US" sz="2275" dirty="0">
                <a:solidFill>
                  <a:prstClr val="black"/>
                </a:solidFill>
                <a:ea typeface="Calibri" charset="0"/>
                <a:cs typeface="Times New Roman" charset="0"/>
              </a:rPr>
              <a:t> </a:t>
            </a:r>
            <a:r>
              <a:rPr lang="en-US" sz="2275" dirty="0" err="1">
                <a:solidFill>
                  <a:prstClr val="black"/>
                </a:solidFill>
                <a:ea typeface="Calibri" charset="0"/>
                <a:cs typeface="Times New Roman" charset="0"/>
              </a:rPr>
              <a:t>kitaip</a:t>
            </a:r>
            <a:r>
              <a:rPr lang="en-US" sz="2275" dirty="0">
                <a:solidFill>
                  <a:prstClr val="black"/>
                </a:solidFill>
                <a:ea typeface="Calibri" charset="0"/>
                <a:cs typeface="Times New Roman" charset="0"/>
              </a:rPr>
              <a:t> </a:t>
            </a:r>
            <a:r>
              <a:rPr lang="en-US" sz="2275" dirty="0" err="1">
                <a:solidFill>
                  <a:prstClr val="black"/>
                </a:solidFill>
                <a:ea typeface="Calibri" charset="0"/>
                <a:cs typeface="Times New Roman" charset="0"/>
              </a:rPr>
              <a:t>saugoma</a:t>
            </a:r>
            <a:r>
              <a:rPr lang="en-US" sz="2275" dirty="0">
                <a:solidFill>
                  <a:prstClr val="black"/>
                </a:solidFill>
                <a:ea typeface="Calibri" charset="0"/>
                <a:cs typeface="Times New Roman" charset="0"/>
              </a:rPr>
              <a:t> </a:t>
            </a:r>
            <a:r>
              <a:rPr lang="en-US" sz="2275" dirty="0" err="1">
                <a:solidFill>
                  <a:prstClr val="black"/>
                </a:solidFill>
                <a:ea typeface="Calibri" charset="0"/>
                <a:cs typeface="Times New Roman" charset="0"/>
              </a:rPr>
              <a:t>informacija</a:t>
            </a:r>
            <a:r>
              <a:rPr lang="en-US" sz="2275" dirty="0">
                <a:solidFill>
                  <a:prstClr val="black"/>
                </a:solidFill>
                <a:ea typeface="Calibri" charset="0"/>
                <a:cs typeface="Times New Roman" charset="0"/>
              </a:rPr>
              <a:t> </a:t>
            </a:r>
            <a:r>
              <a:rPr lang="en-US" sz="2275" dirty="0" err="1">
                <a:solidFill>
                  <a:prstClr val="black"/>
                </a:solidFill>
                <a:ea typeface="Calibri" charset="0"/>
                <a:cs typeface="Times New Roman" charset="0"/>
              </a:rPr>
              <a:t>pasiekiama</a:t>
            </a:r>
            <a:r>
              <a:rPr lang="en-US" sz="2275" dirty="0">
                <a:solidFill>
                  <a:prstClr val="black"/>
                </a:solidFill>
                <a:ea typeface="Calibri" charset="0"/>
                <a:cs typeface="Times New Roman" charset="0"/>
              </a:rPr>
              <a:t> be </a:t>
            </a:r>
            <a:r>
              <a:rPr lang="en-US" sz="2275" dirty="0" err="1">
                <a:solidFill>
                  <a:prstClr val="black"/>
                </a:solidFill>
                <a:ea typeface="Calibri" charset="0"/>
                <a:cs typeface="Times New Roman" charset="0"/>
              </a:rPr>
              <a:t>leidimo</a:t>
            </a:r>
            <a:r>
              <a:rPr lang="en-US" sz="2275" dirty="0">
                <a:solidFill>
                  <a:prstClr val="black"/>
                </a:solidFill>
                <a:ea typeface="Calibri" charset="0"/>
                <a:cs typeface="Times New Roman" charset="0"/>
              </a:rPr>
              <a:t>.</a:t>
            </a:r>
            <a:endParaRPr kumimoji="0" lang="en-US" sz="2275" b="0" i="0" u="none" strike="noStrike" kern="1200" cap="none" spc="0" normalizeH="0" baseline="0" noProof="0" dirty="0">
              <a:ln>
                <a:noFill/>
              </a:ln>
              <a:solidFill>
                <a:prstClr val="black"/>
              </a:solidFill>
              <a:effectLst/>
              <a:uLnTx/>
              <a:uFillTx/>
              <a:latin typeface="Calibri" panose="020F0502020204030204"/>
              <a:ea typeface="Calibri" charset="0"/>
              <a:cs typeface="Times New Roman" charset="0"/>
            </a:endParaRPr>
          </a:p>
        </p:txBody>
      </p:sp>
      <p:pic>
        <p:nvPicPr>
          <p:cNvPr id="26" name="Graphic 25" descr="Marketing with solid fill">
            <a:extLst>
              <a:ext uri="{FF2B5EF4-FFF2-40B4-BE49-F238E27FC236}">
                <a16:creationId xmlns:a16="http://schemas.microsoft.com/office/drawing/2014/main" id="{F67C9804-CC8A-54C9-28A4-766CCD5BBFF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507833" y="2427363"/>
            <a:ext cx="914400" cy="914400"/>
          </a:xfrm>
          <a:prstGeom prst="rect">
            <a:avLst/>
          </a:prstGeom>
        </p:spPr>
      </p:pic>
      <p:pic>
        <p:nvPicPr>
          <p:cNvPr id="28" name="Graphic 27" descr="Confused person with solid fill">
            <a:extLst>
              <a:ext uri="{FF2B5EF4-FFF2-40B4-BE49-F238E27FC236}">
                <a16:creationId xmlns:a16="http://schemas.microsoft.com/office/drawing/2014/main" id="{CBCB4BA3-F273-B045-11F7-41197F413E9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599868" y="4639067"/>
            <a:ext cx="955168" cy="955168"/>
          </a:xfrm>
          <a:prstGeom prst="rect">
            <a:avLst/>
          </a:prstGeom>
        </p:spPr>
      </p:pic>
      <p:pic>
        <p:nvPicPr>
          <p:cNvPr id="30" name="Graphic 29" descr="Coins with solid fill">
            <a:extLst>
              <a:ext uri="{FF2B5EF4-FFF2-40B4-BE49-F238E27FC236}">
                <a16:creationId xmlns:a16="http://schemas.microsoft.com/office/drawing/2014/main" id="{00FB3D7A-C298-4AE4-0FC2-AA3678819B0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850505" y="2392422"/>
            <a:ext cx="860078" cy="860078"/>
          </a:xfrm>
          <a:prstGeom prst="rect">
            <a:avLst/>
          </a:prstGeom>
        </p:spPr>
      </p:pic>
      <p:pic>
        <p:nvPicPr>
          <p:cNvPr id="32" name="Graphic 31" descr="Gavel with solid fill">
            <a:extLst>
              <a:ext uri="{FF2B5EF4-FFF2-40B4-BE49-F238E27FC236}">
                <a16:creationId xmlns:a16="http://schemas.microsoft.com/office/drawing/2014/main" id="{5D7CFB28-BCEF-8B8F-F62F-957C519AA52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006433" y="4639067"/>
            <a:ext cx="914400" cy="914400"/>
          </a:xfrm>
          <a:prstGeom prst="rect">
            <a:avLst/>
          </a:prstGeom>
        </p:spPr>
      </p:pic>
    </p:spTree>
    <p:extLst>
      <p:ext uri="{BB962C8B-B14F-4D97-AF65-F5344CB8AC3E}">
        <p14:creationId xmlns:p14="http://schemas.microsoft.com/office/powerpoint/2010/main" val="12383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fi-FI" dirty="0"/>
              <a:t>Duomenų privatumas: kodėl tai svarbu?</a:t>
            </a:r>
            <a:endParaRPr lang="en-GB" dirty="0"/>
          </a:p>
        </p:txBody>
      </p:sp>
      <p:sp>
        <p:nvSpPr>
          <p:cNvPr id="12" name="Text Placeholder 23">
            <a:extLst>
              <a:ext uri="{FF2B5EF4-FFF2-40B4-BE49-F238E27FC236}">
                <a16:creationId xmlns:a16="http://schemas.microsoft.com/office/drawing/2014/main" id="{8C578E6D-A870-0B2B-D704-82E19E6427FF}"/>
              </a:ext>
            </a:extLst>
          </p:cNvPr>
          <p:cNvSpPr txBox="1">
            <a:spLocks/>
          </p:cNvSpPr>
          <p:nvPr/>
        </p:nvSpPr>
        <p:spPr>
          <a:xfrm>
            <a:off x="920627" y="3830190"/>
            <a:ext cx="3243621" cy="1951716"/>
          </a:xfrm>
          <a:prstGeom prst="rect">
            <a:avLst/>
          </a:prstGeom>
        </p:spPr>
        <p:txBody>
          <a:bodyPr>
            <a:normAutofit fontScale="85000" lnSpcReduction="10000"/>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lt-LT" dirty="0">
                <a:solidFill>
                  <a:srgbClr val="000000"/>
                </a:solidFill>
              </a:rPr>
              <a:t>Privatumas yra vyriausybės, taip pat privataus sektoriaus įmonių galios apribojimas. Netinkamose rankose asmens duomenys gali būti naudojami, kad būtų padaryta didelė žala.</a:t>
            </a:r>
            <a:endParaRPr lang="es-ES_tradnl" sz="1950" dirty="0">
              <a:solidFill>
                <a:srgbClr val="000000"/>
              </a:solidFill>
            </a:endParaRPr>
          </a:p>
        </p:txBody>
      </p:sp>
      <p:grpSp>
        <p:nvGrpSpPr>
          <p:cNvPr id="24" name="Group 23">
            <a:extLst>
              <a:ext uri="{FF2B5EF4-FFF2-40B4-BE49-F238E27FC236}">
                <a16:creationId xmlns:a16="http://schemas.microsoft.com/office/drawing/2014/main" id="{468ECB38-4E84-0447-9BEA-CB7A4F4D0966}"/>
              </a:ext>
            </a:extLst>
          </p:cNvPr>
          <p:cNvGrpSpPr/>
          <p:nvPr/>
        </p:nvGrpSpPr>
        <p:grpSpPr>
          <a:xfrm>
            <a:off x="798381" y="1783830"/>
            <a:ext cx="3417049" cy="1954427"/>
            <a:chOff x="798381" y="1783830"/>
            <a:chExt cx="3417049" cy="1954427"/>
          </a:xfrm>
        </p:grpSpPr>
        <p:sp>
          <p:nvSpPr>
            <p:cNvPr id="10" name="Oval 41">
              <a:extLst>
                <a:ext uri="{FF2B5EF4-FFF2-40B4-BE49-F238E27FC236}">
                  <a16:creationId xmlns:a16="http://schemas.microsoft.com/office/drawing/2014/main" id="{0991B796-05F2-8B8F-EAFD-A3A95AF5AAB1}"/>
                </a:ext>
              </a:extLst>
            </p:cNvPr>
            <p:cNvSpPr>
              <a:spLocks noChangeArrowheads="1"/>
            </p:cNvSpPr>
            <p:nvPr/>
          </p:nvSpPr>
          <p:spPr bwMode="auto">
            <a:xfrm>
              <a:off x="2042924" y="1783830"/>
              <a:ext cx="999026" cy="888016"/>
            </a:xfrm>
            <a:prstGeom prst="ellipse">
              <a:avLst/>
            </a:prstGeom>
            <a:solidFill>
              <a:schemeClr val="accent3">
                <a:lumMod val="50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1950">
                <a:solidFill>
                  <a:srgbClr val="000000"/>
                </a:solidFill>
                <a:ea typeface="ＭＳ Ｐゴシック" charset="-128"/>
                <a:cs typeface="ＭＳ Ｐゴシック" charset="-128"/>
              </a:endParaRPr>
            </a:p>
          </p:txBody>
        </p:sp>
        <p:sp>
          <p:nvSpPr>
            <p:cNvPr id="11" name="Text Placeholder 23">
              <a:extLst>
                <a:ext uri="{FF2B5EF4-FFF2-40B4-BE49-F238E27FC236}">
                  <a16:creationId xmlns:a16="http://schemas.microsoft.com/office/drawing/2014/main" id="{CFCA89B8-D835-0ED9-F741-04AC372A7EF1}"/>
                </a:ext>
              </a:extLst>
            </p:cNvPr>
            <p:cNvSpPr txBox="1">
              <a:spLocks/>
            </p:cNvSpPr>
            <p:nvPr/>
          </p:nvSpPr>
          <p:spPr>
            <a:xfrm>
              <a:off x="920627" y="2802558"/>
              <a:ext cx="3243621" cy="88453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err="1">
                  <a:solidFill>
                    <a:srgbClr val="000000"/>
                  </a:solidFill>
                  <a:effectLst>
                    <a:outerShdw blurRad="38100" dist="38100" dir="2700000" algn="tl">
                      <a:srgbClr val="000000">
                        <a:alpha val="43137"/>
                      </a:srgbClr>
                    </a:outerShdw>
                  </a:effectLst>
                </a:rPr>
                <a:t>Galios</a:t>
              </a:r>
              <a:r>
                <a:rPr lang="en-US" sz="2438" b="1" dirty="0">
                  <a:solidFill>
                    <a:srgbClr val="000000"/>
                  </a:solidFill>
                  <a:effectLst>
                    <a:outerShdw blurRad="38100" dist="38100" dir="2700000" algn="tl">
                      <a:srgbClr val="000000">
                        <a:alpha val="43137"/>
                      </a:srgbClr>
                    </a:outerShdw>
                  </a:effectLst>
                </a:rPr>
                <a:t> </a:t>
              </a:r>
              <a:r>
                <a:rPr lang="en-US" sz="2438" b="1" dirty="0" err="1">
                  <a:solidFill>
                    <a:srgbClr val="000000"/>
                  </a:solidFill>
                  <a:effectLst>
                    <a:outerShdw blurRad="38100" dist="38100" dir="2700000" algn="tl">
                      <a:srgbClr val="000000">
                        <a:alpha val="43137"/>
                      </a:srgbClr>
                    </a:outerShdw>
                  </a:effectLst>
                </a:rPr>
                <a:t>apribojimai</a:t>
              </a:r>
              <a:endParaRPr lang="en-US" sz="2438" b="1" dirty="0">
                <a:solidFill>
                  <a:srgbClr val="000000"/>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83FC4206-C06A-927E-861D-746E1994E623}"/>
                </a:ext>
              </a:extLst>
            </p:cNvPr>
            <p:cNvCxnSpPr/>
            <p:nvPr/>
          </p:nvCxnSpPr>
          <p:spPr>
            <a:xfrm flipH="1">
              <a:off x="798381" y="3738257"/>
              <a:ext cx="3417049" cy="0"/>
            </a:xfrm>
            <a:prstGeom prst="line">
              <a:avLst/>
            </a:prstGeom>
            <a:ln>
              <a:solidFill>
                <a:schemeClr val="accent3">
                  <a:lumMod val="50000"/>
                </a:schemeClr>
              </a:solidFill>
            </a:ln>
          </p:spPr>
          <p:style>
            <a:lnRef idx="1">
              <a:schemeClr val="accent4"/>
            </a:lnRef>
            <a:fillRef idx="0">
              <a:schemeClr val="accent4"/>
            </a:fillRef>
            <a:effectRef idx="0">
              <a:schemeClr val="accent4"/>
            </a:effectRef>
            <a:fontRef idx="minor">
              <a:schemeClr val="tx1"/>
            </a:fontRef>
          </p:style>
        </p:cxnSp>
      </p:grpSp>
      <p:sp>
        <p:nvSpPr>
          <p:cNvPr id="16" name="Text Placeholder 23">
            <a:extLst>
              <a:ext uri="{FF2B5EF4-FFF2-40B4-BE49-F238E27FC236}">
                <a16:creationId xmlns:a16="http://schemas.microsoft.com/office/drawing/2014/main" id="{DF8DB871-0156-16E6-1450-5CB2BD647A1C}"/>
              </a:ext>
            </a:extLst>
          </p:cNvPr>
          <p:cNvSpPr txBox="1">
            <a:spLocks/>
          </p:cNvSpPr>
          <p:nvPr/>
        </p:nvSpPr>
        <p:spPr>
          <a:xfrm>
            <a:off x="4563037" y="3830190"/>
            <a:ext cx="3243621" cy="1951715"/>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lt-LT" sz="2000" dirty="0">
                <a:solidFill>
                  <a:srgbClr val="000000"/>
                </a:solidFill>
              </a:rPr>
              <a:t>Privatumas yra raktas į minties, saviraiškos laisvę ir apsaugo mūsų gebėjimą bendrauti su kitais žmonėmis. Privatumas yra esminis demokratinės visuomenės komponentas.</a:t>
            </a:r>
            <a:endParaRPr lang="en-US" sz="2000" dirty="0">
              <a:solidFill>
                <a:srgbClr val="000000"/>
              </a:solidFill>
            </a:endParaRPr>
          </a:p>
        </p:txBody>
      </p:sp>
      <p:grpSp>
        <p:nvGrpSpPr>
          <p:cNvPr id="25" name="Group 24">
            <a:extLst>
              <a:ext uri="{FF2B5EF4-FFF2-40B4-BE49-F238E27FC236}">
                <a16:creationId xmlns:a16="http://schemas.microsoft.com/office/drawing/2014/main" id="{0C4ED4AF-F98C-C469-62C6-7F2ABC80096A}"/>
              </a:ext>
            </a:extLst>
          </p:cNvPr>
          <p:cNvGrpSpPr/>
          <p:nvPr/>
        </p:nvGrpSpPr>
        <p:grpSpPr>
          <a:xfrm>
            <a:off x="4440789" y="1783830"/>
            <a:ext cx="3417049" cy="1954427"/>
            <a:chOff x="4440789" y="1783830"/>
            <a:chExt cx="3417049" cy="1954427"/>
          </a:xfrm>
        </p:grpSpPr>
        <p:sp>
          <p:nvSpPr>
            <p:cNvPr id="14" name="Oval 41">
              <a:extLst>
                <a:ext uri="{FF2B5EF4-FFF2-40B4-BE49-F238E27FC236}">
                  <a16:creationId xmlns:a16="http://schemas.microsoft.com/office/drawing/2014/main" id="{ECEF3EFB-CB0E-E826-1A8C-32FD51FCFFDF}"/>
                </a:ext>
              </a:extLst>
            </p:cNvPr>
            <p:cNvSpPr>
              <a:spLocks noChangeArrowheads="1"/>
            </p:cNvSpPr>
            <p:nvPr/>
          </p:nvSpPr>
          <p:spPr bwMode="auto">
            <a:xfrm>
              <a:off x="5685334" y="1783830"/>
              <a:ext cx="999026" cy="888016"/>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1950">
                <a:solidFill>
                  <a:srgbClr val="000000"/>
                </a:solidFill>
                <a:ea typeface="ＭＳ Ｐゴシック" charset="-128"/>
                <a:cs typeface="ＭＳ Ｐゴシック" charset="-128"/>
              </a:endParaRPr>
            </a:p>
          </p:txBody>
        </p:sp>
        <p:sp>
          <p:nvSpPr>
            <p:cNvPr id="15" name="Text Placeholder 23">
              <a:extLst>
                <a:ext uri="{FF2B5EF4-FFF2-40B4-BE49-F238E27FC236}">
                  <a16:creationId xmlns:a16="http://schemas.microsoft.com/office/drawing/2014/main" id="{2D4B6DCC-A3ED-38A4-3CF3-33DBA5AB7460}"/>
                </a:ext>
              </a:extLst>
            </p:cNvPr>
            <p:cNvSpPr txBox="1">
              <a:spLocks/>
            </p:cNvSpPr>
            <p:nvPr/>
          </p:nvSpPr>
          <p:spPr>
            <a:xfrm>
              <a:off x="4563037" y="2802558"/>
              <a:ext cx="3243621" cy="88453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lt-LT" sz="2438" b="1" dirty="0">
                  <a:solidFill>
                    <a:srgbClr val="000000"/>
                  </a:solidFill>
                  <a:effectLst>
                    <a:outerShdw blurRad="38100" dist="38100" dir="2700000" algn="tl">
                      <a:srgbClr val="000000">
                        <a:alpha val="43137"/>
                      </a:srgbClr>
                    </a:outerShdw>
                  </a:effectLst>
                </a:rPr>
                <a:t>Esminės laisvės</a:t>
              </a:r>
              <a:endParaRPr lang="en-US" sz="2438" b="1" dirty="0">
                <a:solidFill>
                  <a:srgbClr val="000000"/>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CC8C968D-C9A0-90B8-DDE4-FCAA08E8D059}"/>
                </a:ext>
              </a:extLst>
            </p:cNvPr>
            <p:cNvCxnSpPr/>
            <p:nvPr/>
          </p:nvCxnSpPr>
          <p:spPr>
            <a:xfrm flipH="1">
              <a:off x="4440789" y="3738257"/>
              <a:ext cx="3417049" cy="0"/>
            </a:xfrm>
            <a:prstGeom prst="line">
              <a:avLst/>
            </a:prstGeom>
            <a:ln>
              <a:solidFill>
                <a:schemeClr val="accent3">
                  <a:lumMod val="50000"/>
                </a:schemeClr>
              </a:solidFill>
            </a:ln>
          </p:spPr>
          <p:style>
            <a:lnRef idx="1">
              <a:schemeClr val="accent2"/>
            </a:lnRef>
            <a:fillRef idx="0">
              <a:schemeClr val="accent2"/>
            </a:fillRef>
            <a:effectRef idx="0">
              <a:schemeClr val="accent2"/>
            </a:effectRef>
            <a:fontRef idx="minor">
              <a:schemeClr val="tx1"/>
            </a:fontRef>
          </p:style>
        </p:cxnSp>
      </p:grpSp>
      <p:sp>
        <p:nvSpPr>
          <p:cNvPr id="20" name="Text Placeholder 23">
            <a:extLst>
              <a:ext uri="{FF2B5EF4-FFF2-40B4-BE49-F238E27FC236}">
                <a16:creationId xmlns:a16="http://schemas.microsoft.com/office/drawing/2014/main" id="{228D93E5-7CBB-AB63-DCD0-3E90062AA874}"/>
              </a:ext>
            </a:extLst>
          </p:cNvPr>
          <p:cNvSpPr txBox="1">
            <a:spLocks/>
          </p:cNvSpPr>
          <p:nvPr/>
        </p:nvSpPr>
        <p:spPr>
          <a:xfrm>
            <a:off x="8098817" y="3814078"/>
            <a:ext cx="3243621" cy="1604246"/>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lt-LT" sz="2000" dirty="0">
                <a:solidFill>
                  <a:srgbClr val="000000"/>
                </a:solidFill>
              </a:rPr>
              <a:t>Privatumas ugdo gebėjimą mokytis iš savo klaidų, augti ir tobulėti, neprisirišant prie praeities klaidų.</a:t>
            </a:r>
            <a:endParaRPr lang="en-US" sz="2000" dirty="0">
              <a:solidFill>
                <a:srgbClr val="000000"/>
              </a:solidFill>
            </a:endParaRPr>
          </a:p>
        </p:txBody>
      </p:sp>
      <p:grpSp>
        <p:nvGrpSpPr>
          <p:cNvPr id="26" name="Group 25">
            <a:extLst>
              <a:ext uri="{FF2B5EF4-FFF2-40B4-BE49-F238E27FC236}">
                <a16:creationId xmlns:a16="http://schemas.microsoft.com/office/drawing/2014/main" id="{1BBCCC1F-0A69-C01A-86B1-5AD20D458C09}"/>
              </a:ext>
            </a:extLst>
          </p:cNvPr>
          <p:cNvGrpSpPr/>
          <p:nvPr/>
        </p:nvGrpSpPr>
        <p:grpSpPr>
          <a:xfrm>
            <a:off x="7976569" y="1783830"/>
            <a:ext cx="3417049" cy="1954427"/>
            <a:chOff x="7976569" y="1783830"/>
            <a:chExt cx="3417049" cy="1954427"/>
          </a:xfrm>
        </p:grpSpPr>
        <p:sp>
          <p:nvSpPr>
            <p:cNvPr id="18" name="Oval 41">
              <a:extLst>
                <a:ext uri="{FF2B5EF4-FFF2-40B4-BE49-F238E27FC236}">
                  <a16:creationId xmlns:a16="http://schemas.microsoft.com/office/drawing/2014/main" id="{F3E37EAB-3719-D15C-3651-50E0041DFEF2}"/>
                </a:ext>
              </a:extLst>
            </p:cNvPr>
            <p:cNvSpPr>
              <a:spLocks noChangeArrowheads="1"/>
            </p:cNvSpPr>
            <p:nvPr/>
          </p:nvSpPr>
          <p:spPr bwMode="auto">
            <a:xfrm>
              <a:off x="9221114" y="1783830"/>
              <a:ext cx="999026" cy="888016"/>
            </a:xfrm>
            <a:prstGeom prst="ellipse">
              <a:avLst/>
            </a:prstGeom>
            <a:solidFill>
              <a:schemeClr val="accent4">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1950">
                <a:solidFill>
                  <a:srgbClr val="000000"/>
                </a:solidFill>
                <a:ea typeface="ＭＳ Ｐゴシック" charset="-128"/>
                <a:cs typeface="ＭＳ Ｐゴシック" charset="-128"/>
              </a:endParaRPr>
            </a:p>
          </p:txBody>
        </p:sp>
        <p:sp>
          <p:nvSpPr>
            <p:cNvPr id="19" name="Text Placeholder 23">
              <a:extLst>
                <a:ext uri="{FF2B5EF4-FFF2-40B4-BE49-F238E27FC236}">
                  <a16:creationId xmlns:a16="http://schemas.microsoft.com/office/drawing/2014/main" id="{A26B812B-28F2-F2D2-C850-8668E3128989}"/>
                </a:ext>
              </a:extLst>
            </p:cNvPr>
            <p:cNvSpPr txBox="1">
              <a:spLocks/>
            </p:cNvSpPr>
            <p:nvPr/>
          </p:nvSpPr>
          <p:spPr>
            <a:xfrm>
              <a:off x="8098817" y="2802558"/>
              <a:ext cx="3243621" cy="88453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lt-LT" sz="2438" b="1" dirty="0">
                  <a:solidFill>
                    <a:srgbClr val="000000"/>
                  </a:solidFill>
                  <a:effectLst>
                    <a:outerShdw blurRad="38100" dist="38100" dir="2700000" algn="tl">
                      <a:srgbClr val="000000">
                        <a:alpha val="43137"/>
                      </a:srgbClr>
                    </a:outerShdw>
                  </a:effectLst>
                </a:rPr>
                <a:t>Teisė į antrą šansą</a:t>
              </a:r>
              <a:endParaRPr lang="en-US" sz="2438" b="1" dirty="0">
                <a:solidFill>
                  <a:srgbClr val="000000"/>
                </a:solidFill>
                <a:effectLst>
                  <a:outerShdw blurRad="38100" dist="38100" dir="2700000" algn="tl">
                    <a:srgbClr val="000000">
                      <a:alpha val="43137"/>
                    </a:srgbClr>
                  </a:outerShdw>
                </a:effectLst>
              </a:endParaRPr>
            </a:p>
          </p:txBody>
        </p:sp>
        <p:cxnSp>
          <p:nvCxnSpPr>
            <p:cNvPr id="21" name="Straight Connector 20">
              <a:extLst>
                <a:ext uri="{FF2B5EF4-FFF2-40B4-BE49-F238E27FC236}">
                  <a16:creationId xmlns:a16="http://schemas.microsoft.com/office/drawing/2014/main" id="{823ECA43-D25E-7A73-12D3-03DE67A3A642}"/>
                </a:ext>
              </a:extLst>
            </p:cNvPr>
            <p:cNvCxnSpPr/>
            <p:nvPr/>
          </p:nvCxnSpPr>
          <p:spPr>
            <a:xfrm flipH="1">
              <a:off x="7976569" y="3738257"/>
              <a:ext cx="3417049" cy="0"/>
            </a:xfrm>
            <a:prstGeom prst="line">
              <a:avLst/>
            </a:prstGeom>
            <a:ln>
              <a:solidFill>
                <a:schemeClr val="accent3">
                  <a:lumMod val="50000"/>
                </a:schemeClr>
              </a:solidFill>
            </a:ln>
          </p:spPr>
          <p:style>
            <a:lnRef idx="1">
              <a:schemeClr val="accent6"/>
            </a:lnRef>
            <a:fillRef idx="0">
              <a:schemeClr val="accent6"/>
            </a:fillRef>
            <a:effectRef idx="0">
              <a:schemeClr val="accent6"/>
            </a:effectRef>
            <a:fontRef idx="minor">
              <a:schemeClr val="tx1"/>
            </a:fontRef>
          </p:style>
        </p:cxnSp>
      </p:grpSp>
      <p:sp>
        <p:nvSpPr>
          <p:cNvPr id="23" name="TextBox 22">
            <a:extLst>
              <a:ext uri="{FF2B5EF4-FFF2-40B4-BE49-F238E27FC236}">
                <a16:creationId xmlns:a16="http://schemas.microsoft.com/office/drawing/2014/main" id="{F7645B6C-268B-085E-A234-AEE94C1CE56A}"/>
              </a:ext>
            </a:extLst>
          </p:cNvPr>
          <p:cNvSpPr txBox="1"/>
          <p:nvPr/>
        </p:nvSpPr>
        <p:spPr>
          <a:xfrm>
            <a:off x="7173390" y="5757369"/>
            <a:ext cx="609350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t-LT" sz="1400" noProof="0" dirty="0" smtClean="0">
                <a:solidFill>
                  <a:prstClr val="black"/>
                </a:solidFill>
                <a:latin typeface="Calibri" panose="020F0502020204030204"/>
              </a:rPr>
              <a:t>Šaltinis</a:t>
            </a:r>
            <a:r>
              <a:rPr kumimoji="0" lang="en-IE"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xmlns="" val="tx"/>
                    </a:ext>
                  </a:extLst>
                </a:hlinkClick>
              </a:rPr>
              <a:t>https://teachprivacy.com/10-reasons-privacy-matters/</a:t>
            </a:r>
            <a:endPar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0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0" grpId="0"/>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688938-DB47-57C2-0AF8-3E7D99320933}"/>
              </a:ext>
            </a:extLst>
          </p:cNvPr>
          <p:cNvGrpSpPr/>
          <p:nvPr/>
        </p:nvGrpSpPr>
        <p:grpSpPr>
          <a:xfrm>
            <a:off x="404734" y="1011777"/>
            <a:ext cx="4040090" cy="3540202"/>
            <a:chOff x="404734" y="1011777"/>
            <a:chExt cx="4040090" cy="3540202"/>
          </a:xfrm>
        </p:grpSpPr>
        <p:sp>
          <p:nvSpPr>
            <p:cNvPr id="8" name="Rectangle 7">
              <a:extLst>
                <a:ext uri="{FF2B5EF4-FFF2-40B4-BE49-F238E27FC236}">
                  <a16:creationId xmlns:a16="http://schemas.microsoft.com/office/drawing/2014/main" id="{70191419-2DE2-3FF6-33AE-D7D04460E730}"/>
                </a:ext>
              </a:extLst>
            </p:cNvPr>
            <p:cNvSpPr/>
            <p:nvPr/>
          </p:nvSpPr>
          <p:spPr>
            <a:xfrm>
              <a:off x="448373" y="2071552"/>
              <a:ext cx="3156405" cy="2342949"/>
            </a:xfrm>
            <a:prstGeom prst="rect">
              <a:avLst/>
            </a:prstGeom>
          </p:spPr>
          <p:txBody>
            <a:bodyPr wrap="square">
              <a:spAutoFit/>
            </a:bodyPr>
            <a:lstStyle/>
            <a:p>
              <a:pPr lvl="0" algn="ctr" defTabSz="457200">
                <a:defRPr/>
              </a:pPr>
              <a:r>
                <a:rPr lang="lt-LT" sz="1625" kern="0" dirty="0">
                  <a:solidFill>
                    <a:prstClr val="black"/>
                  </a:solidFill>
                  <a:ea typeface="Calibri" charset="0"/>
                  <a:cs typeface="Calibri" charset="0"/>
                </a:rPr>
                <a:t>Yra apie duomenų apsaugą nuo neteisėtos prieigos</a:t>
              </a:r>
              <a:r>
                <a:rPr lang="lt-LT" sz="1625" kern="0" dirty="0" smtClean="0">
                  <a:solidFill>
                    <a:prstClr val="black"/>
                  </a:solidFill>
                  <a:ea typeface="Calibri" charset="0"/>
                  <a:cs typeface="Calibri" charset="0"/>
                </a:rPr>
                <a:t>.</a:t>
              </a:r>
            </a:p>
            <a:p>
              <a:pPr lvl="0" algn="ctr" defTabSz="457200">
                <a:defRPr/>
              </a:pPr>
              <a:endParaRPr lang="lt-LT" sz="1625" kern="0" dirty="0">
                <a:solidFill>
                  <a:prstClr val="black"/>
                </a:solidFill>
                <a:ea typeface="Calibri" charset="0"/>
                <a:cs typeface="Calibri" charset="0"/>
              </a:endParaRPr>
            </a:p>
            <a:p>
              <a:pPr lvl="0" algn="ctr" defTabSz="457200">
                <a:defRPr/>
              </a:pPr>
              <a:r>
                <a:rPr lang="lt-LT" sz="1625" kern="0" dirty="0" smtClean="0">
                  <a:solidFill>
                    <a:prstClr val="black"/>
                  </a:solidFill>
                  <a:ea typeface="Calibri" charset="0"/>
                  <a:cs typeface="Calibri" charset="0"/>
                </a:rPr>
                <a:t>Tai </a:t>
              </a:r>
              <a:r>
                <a:rPr lang="lt-LT" sz="1625" kern="0" dirty="0">
                  <a:solidFill>
                    <a:prstClr val="black"/>
                  </a:solidFill>
                  <a:ea typeface="Calibri" charset="0"/>
                  <a:cs typeface="Calibri" charset="0"/>
                </a:rPr>
                <a:t>techninė problema, dėl kurios reikia imtis saugumo priemonių, kad duomenys būtų apsaugoti nuo išorinių užpuolikų ir </a:t>
              </a:r>
              <a:r>
                <a:rPr lang="lt-LT" sz="1625" kern="0" dirty="0" err="1">
                  <a:solidFill>
                    <a:prstClr val="black"/>
                  </a:solidFill>
                  <a:ea typeface="Calibri" charset="0"/>
                  <a:cs typeface="Calibri" charset="0"/>
                </a:rPr>
                <a:t>kenkėjiškų</a:t>
              </a:r>
              <a:r>
                <a:rPr lang="lt-LT" sz="1625" kern="0" dirty="0">
                  <a:solidFill>
                    <a:prstClr val="black"/>
                  </a:solidFill>
                  <a:ea typeface="Calibri" charset="0"/>
                  <a:cs typeface="Calibri" charset="0"/>
                </a:rPr>
                <a:t> viešai neatskleistų asmenų kompromisų.</a:t>
              </a:r>
              <a:r>
                <a:rPr kumimoji="0" lang="en-US" sz="1625" b="0" i="0" u="none" strike="noStrike" kern="0" cap="none" spc="0" normalizeH="0" baseline="0" noProof="0" dirty="0" smtClean="0">
                  <a:ln>
                    <a:noFill/>
                  </a:ln>
                  <a:solidFill>
                    <a:prstClr val="black"/>
                  </a:solidFill>
                  <a:effectLst/>
                  <a:uLnTx/>
                  <a:uFillTx/>
                  <a:ea typeface="Calibri" charset="0"/>
                  <a:cs typeface="Calibri" charset="0"/>
                </a:rPr>
                <a:t> </a:t>
              </a:r>
              <a:endParaRPr kumimoji="0" lang="es-ES_tradnl" sz="1625" b="0" i="0" u="none" strike="noStrike" kern="0" cap="none" spc="0" normalizeH="0" baseline="0" noProof="0" dirty="0">
                <a:ln>
                  <a:noFill/>
                </a:ln>
                <a:solidFill>
                  <a:prstClr val="black"/>
                </a:solidFill>
                <a:effectLst/>
                <a:uLnTx/>
                <a:uFillTx/>
                <a:ea typeface="Calibri" charset="0"/>
                <a:cs typeface="Calibri" charset="0"/>
              </a:endParaRPr>
            </a:p>
          </p:txBody>
        </p:sp>
        <p:grpSp>
          <p:nvGrpSpPr>
            <p:cNvPr id="21" name="Group 20">
              <a:extLst>
                <a:ext uri="{FF2B5EF4-FFF2-40B4-BE49-F238E27FC236}">
                  <a16:creationId xmlns:a16="http://schemas.microsoft.com/office/drawing/2014/main" id="{1B1DDA04-83DF-5F39-5DB6-7B53CBBCAB52}"/>
                </a:ext>
              </a:extLst>
            </p:cNvPr>
            <p:cNvGrpSpPr/>
            <p:nvPr/>
          </p:nvGrpSpPr>
          <p:grpSpPr>
            <a:xfrm>
              <a:off x="404734" y="1011777"/>
              <a:ext cx="4040090" cy="3540202"/>
              <a:chOff x="404734" y="1011777"/>
              <a:chExt cx="4040090" cy="3540202"/>
            </a:xfrm>
          </p:grpSpPr>
          <p:sp>
            <p:nvSpPr>
              <p:cNvPr id="6" name="Oval 5">
                <a:extLst>
                  <a:ext uri="{FF2B5EF4-FFF2-40B4-BE49-F238E27FC236}">
                    <a16:creationId xmlns:a16="http://schemas.microsoft.com/office/drawing/2014/main" id="{1A3F1592-3C9F-A4AF-BA7C-CC7B8856FC7D}"/>
                  </a:ext>
                </a:extLst>
              </p:cNvPr>
              <p:cNvSpPr/>
              <p:nvPr/>
            </p:nvSpPr>
            <p:spPr>
              <a:xfrm>
                <a:off x="1941051" y="1795007"/>
                <a:ext cx="163645" cy="134268"/>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0300C39C-46B7-57D7-74D0-BFF60F00A9AD}"/>
                  </a:ext>
                </a:extLst>
              </p:cNvPr>
              <p:cNvGrpSpPr/>
              <p:nvPr/>
            </p:nvGrpSpPr>
            <p:grpSpPr>
              <a:xfrm>
                <a:off x="404734" y="1011777"/>
                <a:ext cx="4040090" cy="3540202"/>
                <a:chOff x="404734" y="1011777"/>
                <a:chExt cx="4040090" cy="3540202"/>
              </a:xfrm>
            </p:grpSpPr>
            <p:cxnSp>
              <p:nvCxnSpPr>
                <p:cNvPr id="4" name="Straight Connector 3">
                  <a:extLst>
                    <a:ext uri="{FF2B5EF4-FFF2-40B4-BE49-F238E27FC236}">
                      <a16:creationId xmlns:a16="http://schemas.microsoft.com/office/drawing/2014/main" id="{DB64E0F5-62F5-07E0-CDE3-FB62D0C87BFC}"/>
                    </a:ext>
                  </a:extLst>
                </p:cNvPr>
                <p:cNvCxnSpPr>
                  <a:cxnSpLocks/>
                </p:cNvCxnSpPr>
                <p:nvPr/>
              </p:nvCxnSpPr>
              <p:spPr>
                <a:xfrm flipH="1">
                  <a:off x="2011965" y="1020728"/>
                  <a:ext cx="2432859" cy="0"/>
                </a:xfrm>
                <a:prstGeom prst="line">
                  <a:avLst/>
                </a:prstGeom>
                <a:noFill/>
                <a:ln w="19050" cap="flat" cmpd="sng" algn="ctr">
                  <a:solidFill>
                    <a:schemeClr val="accent3">
                      <a:lumMod val="50000"/>
                    </a:schemeClr>
                  </a:solidFill>
                  <a:prstDash val="sysDot"/>
                  <a:miter lim="800000"/>
                </a:ln>
                <a:effectLst/>
              </p:spPr>
            </p:cxnSp>
            <p:cxnSp>
              <p:nvCxnSpPr>
                <p:cNvPr id="5" name="Straight Connector 4">
                  <a:extLst>
                    <a:ext uri="{FF2B5EF4-FFF2-40B4-BE49-F238E27FC236}">
                      <a16:creationId xmlns:a16="http://schemas.microsoft.com/office/drawing/2014/main" id="{17D3485A-B6BF-7865-1F79-942FEA665EBB}"/>
                    </a:ext>
                  </a:extLst>
                </p:cNvPr>
                <p:cNvCxnSpPr>
                  <a:cxnSpLocks/>
                </p:cNvCxnSpPr>
                <p:nvPr/>
              </p:nvCxnSpPr>
              <p:spPr>
                <a:xfrm flipV="1">
                  <a:off x="2022874" y="1011777"/>
                  <a:ext cx="0" cy="796656"/>
                </a:xfrm>
                <a:prstGeom prst="line">
                  <a:avLst/>
                </a:prstGeom>
                <a:noFill/>
                <a:ln w="19050" cap="flat" cmpd="sng" algn="ctr">
                  <a:solidFill>
                    <a:schemeClr val="accent3">
                      <a:lumMod val="50000"/>
                    </a:schemeClr>
                  </a:solidFill>
                  <a:prstDash val="sysDot"/>
                  <a:miter lim="800000"/>
                </a:ln>
                <a:effectLst/>
              </p:spPr>
            </p:cxnSp>
            <p:sp>
              <p:nvSpPr>
                <p:cNvPr id="13" name="Rectangle 12">
                  <a:extLst>
                    <a:ext uri="{FF2B5EF4-FFF2-40B4-BE49-F238E27FC236}">
                      <a16:creationId xmlns:a16="http://schemas.microsoft.com/office/drawing/2014/main" id="{2907D577-30DC-9648-531A-9309AE1FF04D}"/>
                    </a:ext>
                  </a:extLst>
                </p:cNvPr>
                <p:cNvSpPr/>
                <p:nvPr/>
              </p:nvSpPr>
              <p:spPr>
                <a:xfrm>
                  <a:off x="404734" y="1862140"/>
                  <a:ext cx="3265487" cy="2689839"/>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grpSp>
      <p:grpSp>
        <p:nvGrpSpPr>
          <p:cNvPr id="7" name="Group 6">
            <a:extLst>
              <a:ext uri="{FF2B5EF4-FFF2-40B4-BE49-F238E27FC236}">
                <a16:creationId xmlns:a16="http://schemas.microsoft.com/office/drawing/2014/main" id="{5B3A262C-80CD-EFAE-DCC3-E9A0CC641D4A}"/>
              </a:ext>
            </a:extLst>
          </p:cNvPr>
          <p:cNvGrpSpPr/>
          <p:nvPr/>
        </p:nvGrpSpPr>
        <p:grpSpPr>
          <a:xfrm>
            <a:off x="7226795" y="1759549"/>
            <a:ext cx="4405572" cy="3906853"/>
            <a:chOff x="7226795" y="1759549"/>
            <a:chExt cx="4405572" cy="3906853"/>
          </a:xfrm>
        </p:grpSpPr>
        <p:sp>
          <p:nvSpPr>
            <p:cNvPr id="12" name="Rectangle 11">
              <a:extLst>
                <a:ext uri="{FF2B5EF4-FFF2-40B4-BE49-F238E27FC236}">
                  <a16:creationId xmlns:a16="http://schemas.microsoft.com/office/drawing/2014/main" id="{00E7B5A5-F2C7-C729-1949-CB75C2F1E9CD}"/>
                </a:ext>
              </a:extLst>
            </p:cNvPr>
            <p:cNvSpPr/>
            <p:nvPr/>
          </p:nvSpPr>
          <p:spPr>
            <a:xfrm>
              <a:off x="8626749" y="2743831"/>
              <a:ext cx="3003800" cy="2593018"/>
            </a:xfrm>
            <a:prstGeom prst="rect">
              <a:avLst/>
            </a:prstGeom>
          </p:spPr>
          <p:txBody>
            <a:bodyPr wrap="square">
              <a:spAutoFit/>
            </a:bodyPr>
            <a:lstStyle/>
            <a:p>
              <a:pPr lvl="0" algn="ctr" defTabSz="457200">
                <a:defRPr/>
              </a:pPr>
              <a:r>
                <a:rPr lang="lt-LT" sz="1625" kern="0" dirty="0">
                  <a:solidFill>
                    <a:prstClr val="black"/>
                  </a:solidFill>
                  <a:ea typeface="Calibri" charset="0"/>
                  <a:cs typeface="Calibri" charset="0"/>
                </a:rPr>
                <a:t>Susijęs su įstatymų įtvirtintomis teisėmis ir laisvėmis</a:t>
              </a:r>
              <a:r>
                <a:rPr lang="lt-LT" sz="1625" kern="0" dirty="0" smtClean="0">
                  <a:solidFill>
                    <a:prstClr val="black"/>
                  </a:solidFill>
                  <a:ea typeface="Calibri" charset="0"/>
                  <a:cs typeface="Calibri" charset="0"/>
                </a:rPr>
                <a:t>.</a:t>
              </a:r>
            </a:p>
            <a:p>
              <a:pPr lvl="0" algn="ctr" defTabSz="457200">
                <a:defRPr/>
              </a:pPr>
              <a:endParaRPr lang="lt-LT" sz="1625" kern="0" dirty="0" smtClean="0">
                <a:solidFill>
                  <a:prstClr val="black"/>
                </a:solidFill>
                <a:ea typeface="Calibri" charset="0"/>
                <a:cs typeface="Calibri" charset="0"/>
              </a:endParaRPr>
            </a:p>
            <a:p>
              <a:pPr lvl="0" algn="ctr" defTabSz="457200">
                <a:defRPr/>
              </a:pPr>
              <a:r>
                <a:rPr lang="lt-LT" sz="1625" kern="0" dirty="0" smtClean="0">
                  <a:solidFill>
                    <a:prstClr val="black"/>
                  </a:solidFill>
                  <a:ea typeface="Calibri" charset="0"/>
                  <a:cs typeface="Calibri" charset="0"/>
                </a:rPr>
                <a:t>Tai </a:t>
              </a:r>
              <a:r>
                <a:rPr lang="lt-LT" sz="1625" kern="0" dirty="0">
                  <a:solidFill>
                    <a:prstClr val="black"/>
                  </a:solidFill>
                  <a:ea typeface="Calibri" charset="0"/>
                  <a:cs typeface="Calibri" charset="0"/>
                </a:rPr>
                <a:t>teisinis klausimas, susijęs su duomenų rinkimu, dalijimusi ir naudojimu</a:t>
              </a:r>
              <a:r>
                <a:rPr lang="lt-LT" sz="1625" kern="0" dirty="0" smtClean="0">
                  <a:solidFill>
                    <a:prstClr val="black"/>
                  </a:solidFill>
                  <a:ea typeface="Calibri" charset="0"/>
                  <a:cs typeface="Calibri" charset="0"/>
                </a:rPr>
                <a:t>.</a:t>
              </a:r>
            </a:p>
            <a:p>
              <a:pPr lvl="0" algn="ctr" defTabSz="457200">
                <a:defRPr/>
              </a:pPr>
              <a:endParaRPr lang="lt-LT" sz="1625" kern="0" dirty="0" smtClean="0">
                <a:solidFill>
                  <a:prstClr val="black"/>
                </a:solidFill>
                <a:ea typeface="Calibri" charset="0"/>
                <a:cs typeface="Calibri" charset="0"/>
              </a:endParaRPr>
            </a:p>
            <a:p>
              <a:pPr lvl="0" algn="ctr" defTabSz="457200">
                <a:defRPr/>
              </a:pPr>
              <a:r>
                <a:rPr lang="lt-LT" sz="1625" kern="0" dirty="0" smtClean="0">
                  <a:solidFill>
                    <a:prstClr val="black"/>
                  </a:solidFill>
                  <a:ea typeface="Calibri" charset="0"/>
                  <a:cs typeface="Calibri" charset="0"/>
                </a:rPr>
                <a:t>Vien </a:t>
              </a:r>
              <a:r>
                <a:rPr lang="lt-LT" sz="1625" kern="0" dirty="0">
                  <a:solidFill>
                    <a:prstClr val="black"/>
                  </a:solidFill>
                  <a:ea typeface="Calibri" charset="0"/>
                  <a:cs typeface="Calibri" charset="0"/>
                </a:rPr>
                <a:t>technologijos negali užtikrinti asmens duomenų privatumo</a:t>
              </a:r>
              <a:endParaRPr kumimoji="0" lang="en-US" sz="1625" b="0" i="0" u="none" strike="noStrike" kern="0" cap="none" spc="0" normalizeH="0" baseline="0" noProof="0" dirty="0">
                <a:ln>
                  <a:noFill/>
                </a:ln>
                <a:solidFill>
                  <a:prstClr val="black"/>
                </a:solidFill>
                <a:effectLst/>
                <a:uLnTx/>
                <a:uFillTx/>
                <a:ea typeface="Calibri" charset="0"/>
                <a:cs typeface="Calibri" charset="0"/>
              </a:endParaRPr>
            </a:p>
          </p:txBody>
        </p:sp>
        <p:grpSp>
          <p:nvGrpSpPr>
            <p:cNvPr id="22" name="Group 21">
              <a:extLst>
                <a:ext uri="{FF2B5EF4-FFF2-40B4-BE49-F238E27FC236}">
                  <a16:creationId xmlns:a16="http://schemas.microsoft.com/office/drawing/2014/main" id="{3EDE7713-07CF-313B-ADD5-941E40B308C2}"/>
                </a:ext>
              </a:extLst>
            </p:cNvPr>
            <p:cNvGrpSpPr/>
            <p:nvPr/>
          </p:nvGrpSpPr>
          <p:grpSpPr>
            <a:xfrm>
              <a:off x="7226795" y="1759549"/>
              <a:ext cx="4405572" cy="3906853"/>
              <a:chOff x="7226795" y="1759549"/>
              <a:chExt cx="4405572" cy="3906853"/>
            </a:xfrm>
          </p:grpSpPr>
          <p:cxnSp>
            <p:nvCxnSpPr>
              <p:cNvPr id="9" name="Straight Connector 8">
                <a:extLst>
                  <a:ext uri="{FF2B5EF4-FFF2-40B4-BE49-F238E27FC236}">
                    <a16:creationId xmlns:a16="http://schemas.microsoft.com/office/drawing/2014/main" id="{102A4925-FA7F-E4F0-1796-9B7747290AC4}"/>
                  </a:ext>
                </a:extLst>
              </p:cNvPr>
              <p:cNvCxnSpPr>
                <a:cxnSpLocks/>
              </p:cNvCxnSpPr>
              <p:nvPr/>
            </p:nvCxnSpPr>
            <p:spPr>
              <a:xfrm>
                <a:off x="7226795" y="1768499"/>
                <a:ext cx="2880167" cy="0"/>
              </a:xfrm>
              <a:prstGeom prst="line">
                <a:avLst/>
              </a:prstGeom>
              <a:noFill/>
              <a:ln w="19050" cap="flat" cmpd="sng" algn="ctr">
                <a:solidFill>
                  <a:schemeClr val="accent3">
                    <a:lumMod val="50000"/>
                  </a:schemeClr>
                </a:solidFill>
                <a:prstDash val="sysDot"/>
                <a:miter lim="800000"/>
              </a:ln>
              <a:effectLst/>
            </p:spPr>
          </p:cxnSp>
          <p:cxnSp>
            <p:nvCxnSpPr>
              <p:cNvPr id="10" name="Straight Connector 9">
                <a:extLst>
                  <a:ext uri="{FF2B5EF4-FFF2-40B4-BE49-F238E27FC236}">
                    <a16:creationId xmlns:a16="http://schemas.microsoft.com/office/drawing/2014/main" id="{6B42D5F2-28CF-9C41-EF9E-F0C4FACB99A4}"/>
                  </a:ext>
                </a:extLst>
              </p:cNvPr>
              <p:cNvCxnSpPr>
                <a:cxnSpLocks/>
              </p:cNvCxnSpPr>
              <p:nvPr/>
            </p:nvCxnSpPr>
            <p:spPr>
              <a:xfrm rot="10800000">
                <a:off x="10096050" y="1759549"/>
                <a:ext cx="0" cy="796656"/>
              </a:xfrm>
              <a:prstGeom prst="line">
                <a:avLst/>
              </a:prstGeom>
              <a:noFill/>
              <a:ln w="19050" cap="flat" cmpd="sng" algn="ctr">
                <a:solidFill>
                  <a:schemeClr val="accent3">
                    <a:lumMod val="50000"/>
                  </a:schemeClr>
                </a:solidFill>
                <a:prstDash val="sysDot"/>
                <a:miter lim="800000"/>
              </a:ln>
              <a:effectLst/>
            </p:spPr>
          </p:cxnSp>
          <p:sp>
            <p:nvSpPr>
              <p:cNvPr id="11" name="Oval 10">
                <a:extLst>
                  <a:ext uri="{FF2B5EF4-FFF2-40B4-BE49-F238E27FC236}">
                    <a16:creationId xmlns:a16="http://schemas.microsoft.com/office/drawing/2014/main" id="{7887E2DE-8ED1-674B-8B39-8CDF5723E2FC}"/>
                  </a:ext>
                </a:extLst>
              </p:cNvPr>
              <p:cNvSpPr/>
              <p:nvPr/>
            </p:nvSpPr>
            <p:spPr>
              <a:xfrm rot="10800000" flipV="1">
                <a:off x="10014230" y="2542778"/>
                <a:ext cx="163645" cy="134268"/>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2BDB098-5016-AA94-C9A2-E8EEFD2DCFC4}"/>
                  </a:ext>
                </a:extLst>
              </p:cNvPr>
              <p:cNvSpPr/>
              <p:nvPr/>
            </p:nvSpPr>
            <p:spPr>
              <a:xfrm>
                <a:off x="8543247" y="2622991"/>
                <a:ext cx="3089120" cy="3043411"/>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9" name="Group 18">
            <a:extLst>
              <a:ext uri="{FF2B5EF4-FFF2-40B4-BE49-F238E27FC236}">
                <a16:creationId xmlns:a16="http://schemas.microsoft.com/office/drawing/2014/main" id="{73EF5893-B6D5-99A1-A388-D937DDEF242A}"/>
              </a:ext>
            </a:extLst>
          </p:cNvPr>
          <p:cNvGrpSpPr/>
          <p:nvPr/>
        </p:nvGrpSpPr>
        <p:grpSpPr>
          <a:xfrm>
            <a:off x="4346638" y="727674"/>
            <a:ext cx="3403824" cy="3586934"/>
            <a:chOff x="4346638" y="727674"/>
            <a:chExt cx="3403824" cy="3586934"/>
          </a:xfrm>
        </p:grpSpPr>
        <p:sp>
          <p:nvSpPr>
            <p:cNvPr id="3" name="TextBox 2">
              <a:extLst>
                <a:ext uri="{FF2B5EF4-FFF2-40B4-BE49-F238E27FC236}">
                  <a16:creationId xmlns:a16="http://schemas.microsoft.com/office/drawing/2014/main" id="{626C09D1-13AE-BB97-37CD-5D594708047A}"/>
                </a:ext>
              </a:extLst>
            </p:cNvPr>
            <p:cNvSpPr txBox="1"/>
            <p:nvPr/>
          </p:nvSpPr>
          <p:spPr>
            <a:xfrm>
              <a:off x="4346638" y="727674"/>
              <a:ext cx="3403824" cy="1692771"/>
            </a:xfrm>
            <a:prstGeom prst="rect">
              <a:avLst/>
            </a:prstGeom>
            <a:noFill/>
          </p:spPr>
          <p:txBody>
            <a:bodyPr wrap="square" rtlCol="0">
              <a:spAutoFit/>
            </a:bodyPr>
            <a:lstStyle/>
            <a:p>
              <a:pPr lvl="0" algn="ctr" defTabSz="457200">
                <a:defRPr/>
              </a:pPr>
              <a:r>
                <a:rPr lang="es-ES_tradnl" sz="2600" kern="0" dirty="0">
                  <a:solidFill>
                    <a:schemeClr val="accent2"/>
                  </a:solidFill>
                </a:rPr>
                <a:t>DUOMENŲ APSAUGA </a:t>
              </a:r>
              <a:r>
                <a:rPr lang="es-ES_tradnl" sz="2600" kern="0" dirty="0">
                  <a:solidFill>
                    <a:srgbClr val="000000"/>
                  </a:solidFill>
                </a:rPr>
                <a:t>SKIRIASI NUO </a:t>
              </a:r>
              <a:r>
                <a:rPr lang="es-ES_tradnl" sz="2600" kern="0" dirty="0">
                  <a:solidFill>
                    <a:schemeClr val="accent2"/>
                  </a:solidFill>
                </a:rPr>
                <a:t>DUOMENŲ PRIVATUMO</a:t>
              </a:r>
              <a:endParaRPr kumimoji="0" lang="es-ES_tradnl" sz="2600" b="0" i="0" u="none" strike="noStrike" kern="0" cap="none" spc="0" normalizeH="0" baseline="0" noProof="0" dirty="0">
                <a:ln>
                  <a:noFill/>
                </a:ln>
                <a:solidFill>
                  <a:schemeClr val="accent2"/>
                </a:solidFill>
                <a:effectLst/>
                <a:uLnTx/>
                <a:uFillTx/>
              </a:endParaRPr>
            </a:p>
          </p:txBody>
        </p:sp>
        <p:pic>
          <p:nvPicPr>
            <p:cNvPr id="18" name="Graphic 17" descr="Lock with solid fill">
              <a:extLst>
                <a:ext uri="{FF2B5EF4-FFF2-40B4-BE49-F238E27FC236}">
                  <a16:creationId xmlns:a16="http://schemas.microsoft.com/office/drawing/2014/main" id="{6552A63D-3BE0-1EB1-F0A7-EA072ED66D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901414" y="2020336"/>
              <a:ext cx="2294272" cy="2294272"/>
            </a:xfrm>
            <a:prstGeom prst="rect">
              <a:avLst/>
            </a:prstGeom>
          </p:spPr>
        </p:pic>
      </p:grpSp>
    </p:spTree>
    <p:extLst>
      <p:ext uri="{BB962C8B-B14F-4D97-AF65-F5344CB8AC3E}">
        <p14:creationId xmlns:p14="http://schemas.microsoft.com/office/powerpoint/2010/main" val="348790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62474" y="1947247"/>
            <a:ext cx="10595237" cy="3995028"/>
          </a:xfrm>
        </p:spPr>
        <p:txBody>
          <a:bodyPr/>
          <a:lstStyle/>
          <a:p>
            <a:pPr marL="342900" indent="-342900">
              <a:buClr>
                <a:schemeClr val="accent2"/>
              </a:buClr>
              <a:buBlip>
                <a:blip r:embed="rId3"/>
              </a:buBlip>
            </a:pPr>
            <a:r>
              <a:rPr lang="lt-LT" b="1" dirty="0">
                <a:solidFill>
                  <a:schemeClr val="accent2"/>
                </a:solidFill>
              </a:rPr>
              <a:t>Pagal Bendrąjį duomenų apsaugos reglamentą (ES) 2016/679 asmens duomenys yra</a:t>
            </a:r>
            <a:r>
              <a:rPr lang="lt-LT" b="1" dirty="0" smtClean="0">
                <a:solidFill>
                  <a:schemeClr val="accent2"/>
                </a:solidFill>
              </a:rPr>
              <a:t>:</a:t>
            </a:r>
          </a:p>
          <a:p>
            <a:pPr marL="342900" indent="-342900">
              <a:buClr>
                <a:schemeClr val="accent2"/>
              </a:buClr>
              <a:buFont typeface="Arial" panose="020B0604020202020204" pitchFamily="34" charset="0"/>
              <a:buChar char="•"/>
            </a:pPr>
            <a:r>
              <a:rPr lang="lt-LT" dirty="0" smtClean="0"/>
              <a:t>tvarkomi </a:t>
            </a:r>
            <a:r>
              <a:rPr lang="lt-LT" dirty="0"/>
              <a:t>teisėtai, sąžiningai ir </a:t>
            </a:r>
            <a:r>
              <a:rPr lang="lt-LT" dirty="0" smtClean="0"/>
              <a:t>skaidriai</a:t>
            </a:r>
          </a:p>
          <a:p>
            <a:pPr marL="342900" indent="-342900">
              <a:buClr>
                <a:schemeClr val="accent2"/>
              </a:buClr>
              <a:buFont typeface="Arial" panose="020B0604020202020204" pitchFamily="34" charset="0"/>
              <a:buChar char="•"/>
            </a:pPr>
            <a:r>
              <a:rPr lang="lt-LT" dirty="0" smtClean="0"/>
              <a:t>renkami </a:t>
            </a:r>
            <a:r>
              <a:rPr lang="lt-LT" dirty="0"/>
              <a:t>konkrečiais, aiškiais ir teisėtais tikslais ir toliau netvarkomi su tais tikslais nesuderinamu </a:t>
            </a:r>
            <a:r>
              <a:rPr lang="lt-LT" dirty="0" smtClean="0"/>
              <a:t>būdu</a:t>
            </a:r>
          </a:p>
          <a:p>
            <a:pPr marL="342900" indent="-342900">
              <a:buClr>
                <a:schemeClr val="accent2"/>
              </a:buClr>
              <a:buFont typeface="Arial" panose="020B0604020202020204" pitchFamily="34" charset="0"/>
              <a:buChar char="•"/>
            </a:pPr>
            <a:r>
              <a:rPr lang="lt-LT" dirty="0" smtClean="0"/>
              <a:t>adekvatūs</a:t>
            </a:r>
            <a:r>
              <a:rPr lang="lt-LT" dirty="0"/>
              <a:t>, tinkami ir tik tai, kas būtina, atsižvelgiant į tikslus, kuriais jie tvarkomi</a:t>
            </a: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2474" y="491016"/>
            <a:ext cx="11243387" cy="803654"/>
          </a:xfrm>
        </p:spPr>
        <p:txBody>
          <a:bodyPr/>
          <a:lstStyle/>
          <a:p>
            <a:r>
              <a:rPr lang="lt-LT" dirty="0"/>
              <a:t>Duomenų privatumas: ES bendrasis duomenų apsaugos reguliavimas</a:t>
            </a:r>
            <a:endParaRPr lang="en-GB" dirty="0"/>
          </a:p>
        </p:txBody>
      </p:sp>
    </p:spTree>
    <p:extLst>
      <p:ext uri="{BB962C8B-B14F-4D97-AF65-F5344CB8AC3E}">
        <p14:creationId xmlns:p14="http://schemas.microsoft.com/office/powerpoint/2010/main" val="36153130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86413" y="2208505"/>
            <a:ext cx="10595237" cy="3995028"/>
          </a:xfrm>
        </p:spPr>
        <p:txBody>
          <a:bodyPr/>
          <a:lstStyle/>
          <a:p>
            <a:pPr marL="342900" indent="-342900">
              <a:buClr>
                <a:schemeClr val="accent2"/>
              </a:buClr>
              <a:buBlip>
                <a:blip r:embed="rId3"/>
              </a:buBlip>
            </a:pPr>
            <a:r>
              <a:rPr lang="lt-LT" b="1" dirty="0">
                <a:solidFill>
                  <a:schemeClr val="accent2"/>
                </a:solidFill>
              </a:rPr>
              <a:t>Pagal Bendrąjį duomenų apsaugos reglamentą (ES) 2016/679 asmens duomenys yra (tęsinys</a:t>
            </a:r>
            <a:r>
              <a:rPr lang="lt-LT" b="1" dirty="0" smtClean="0">
                <a:solidFill>
                  <a:schemeClr val="accent2"/>
                </a:solidFill>
              </a:rPr>
              <a:t>):</a:t>
            </a:r>
          </a:p>
          <a:p>
            <a:pPr marL="342900" indent="-342900">
              <a:buClr>
                <a:schemeClr val="accent2"/>
              </a:buClr>
              <a:buFont typeface="Arial" panose="020B0604020202020204" pitchFamily="34" charset="0"/>
              <a:buChar char="•"/>
            </a:pPr>
            <a:r>
              <a:rPr lang="lt-LT" dirty="0" smtClean="0"/>
              <a:t>tikslūs </a:t>
            </a:r>
            <a:r>
              <a:rPr lang="lt-LT" dirty="0"/>
              <a:t>ir, jei reikia, nuolat </a:t>
            </a:r>
            <a:r>
              <a:rPr lang="lt-LT" dirty="0" smtClean="0"/>
              <a:t>atnaujinami</a:t>
            </a:r>
          </a:p>
          <a:p>
            <a:pPr marL="342900" indent="-342900">
              <a:buClr>
                <a:schemeClr val="accent2"/>
              </a:buClr>
              <a:buFont typeface="Arial" panose="020B0604020202020204" pitchFamily="34" charset="0"/>
              <a:buChar char="•"/>
            </a:pPr>
            <a:r>
              <a:rPr lang="lt-LT" dirty="0" smtClean="0"/>
              <a:t>laikomi </a:t>
            </a:r>
            <a:r>
              <a:rPr lang="lt-LT" dirty="0"/>
              <a:t>tokia forma, kuri leistų identifikuoti duomenų subjektus ne ilgiau, nei tai būtina</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Duomenų privatumas: ES bendrasis duomenų apsaugos reguliavimas</a:t>
            </a:r>
            <a:endParaRPr lang="en-GB" dirty="0"/>
          </a:p>
          <a:p>
            <a:endParaRPr lang="en-GB" dirty="0"/>
          </a:p>
        </p:txBody>
      </p:sp>
    </p:spTree>
    <p:extLst>
      <p:ext uri="{BB962C8B-B14F-4D97-AF65-F5344CB8AC3E}">
        <p14:creationId xmlns:p14="http://schemas.microsoft.com/office/powerpoint/2010/main" val="1261622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lt-LT" b="1" dirty="0">
                <a:solidFill>
                  <a:schemeClr val="accent2"/>
                </a:solidFill>
              </a:rPr>
              <a:t>Mokymosi tikslai</a:t>
            </a:r>
            <a:r>
              <a:rPr lang="lt-LT" b="1" dirty="0" smtClean="0">
                <a:solidFill>
                  <a:schemeClr val="accent2"/>
                </a:solidFill>
              </a:rPr>
              <a:t>:</a:t>
            </a:r>
          </a:p>
          <a:p>
            <a:pPr marL="342900" indent="-342900">
              <a:buFont typeface="Arial" panose="020B0604020202020204" pitchFamily="34" charset="0"/>
              <a:buChar char="•"/>
            </a:pPr>
            <a:r>
              <a:rPr lang="lt-LT" dirty="0" smtClean="0"/>
              <a:t>Besimokantieji </a:t>
            </a:r>
            <a:r>
              <a:rPr lang="lt-LT" dirty="0"/>
              <a:t>supras, kaip interpretuoti duomenis, kad gautų veiksmingų įžvalgų apie verslo efektyvumą ir rinkos galimybes</a:t>
            </a:r>
            <a:r>
              <a:rPr lang="lt-LT" dirty="0" smtClean="0"/>
              <a:t>.</a:t>
            </a:r>
          </a:p>
          <a:p>
            <a:pPr marL="342900" indent="-342900">
              <a:buFont typeface="Arial" panose="020B0604020202020204" pitchFamily="34" charset="0"/>
              <a:buChar char="•"/>
            </a:pPr>
            <a:r>
              <a:rPr lang="lt-LT" dirty="0" smtClean="0"/>
              <a:t>Besimokantieji</a:t>
            </a:r>
            <a:r>
              <a:rPr lang="lt-LT" dirty="0"/>
              <a:t>, remdamiesi kaštų ir naudos analize, gebės nustatyti tinkamas technologines priemones duomenų sprendimams.</a:t>
            </a: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t>Mokymosi</a:t>
            </a:r>
            <a:r>
              <a:rPr lang="en-US" dirty="0"/>
              <a:t> </a:t>
            </a:r>
            <a:r>
              <a:rPr lang="lt-LT" dirty="0" smtClean="0"/>
              <a:t>instrukcija </a:t>
            </a:r>
            <a:r>
              <a:rPr lang="en-US" dirty="0" smtClean="0"/>
              <a:t>ir </a:t>
            </a:r>
            <a:r>
              <a:rPr lang="en-US" dirty="0" err="1"/>
              <a:t>mokymosi</a:t>
            </a:r>
            <a:r>
              <a:rPr lang="en-US" dirty="0"/>
              <a:t> </a:t>
            </a:r>
            <a:r>
              <a:rPr lang="en-US" dirty="0" err="1"/>
              <a:t>tikslai</a:t>
            </a:r>
            <a:endParaRPr lang="en-US" dirty="0"/>
          </a:p>
        </p:txBody>
      </p:sp>
    </p:spTree>
    <p:extLst>
      <p:ext uri="{BB962C8B-B14F-4D97-AF65-F5344CB8AC3E}">
        <p14:creationId xmlns:p14="http://schemas.microsoft.com/office/powerpoint/2010/main" val="2674296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27794" y="2087206"/>
            <a:ext cx="10595237" cy="3995028"/>
          </a:xfrm>
        </p:spPr>
        <p:txBody>
          <a:bodyPr/>
          <a:lstStyle/>
          <a:p>
            <a:pPr marL="342900" indent="-342900">
              <a:buClr>
                <a:schemeClr val="accent2"/>
              </a:buClr>
              <a:buBlip>
                <a:blip r:embed="rId3"/>
              </a:buBlip>
            </a:pPr>
            <a:r>
              <a:rPr lang="lt-LT" b="1" dirty="0">
                <a:solidFill>
                  <a:schemeClr val="accent2"/>
                </a:solidFill>
              </a:rPr>
              <a:t>Pagal Bendrąjį duomenų apsaugos reglamentą (ES) 2016/679 asmens duomenys yra (tęsinys</a:t>
            </a:r>
            <a:r>
              <a:rPr lang="lt-LT" b="1" dirty="0" smtClean="0">
                <a:solidFill>
                  <a:schemeClr val="accent2"/>
                </a:solidFill>
              </a:rPr>
              <a:t>):</a:t>
            </a:r>
          </a:p>
          <a:p>
            <a:pPr marL="342900" indent="-342900">
              <a:buClr>
                <a:schemeClr val="accent2"/>
              </a:buClr>
              <a:buFont typeface="Arial" panose="020B0604020202020204" pitchFamily="34" charset="0"/>
              <a:buChar char="•"/>
            </a:pPr>
            <a:r>
              <a:rPr lang="lt-LT" dirty="0" smtClean="0"/>
              <a:t>tvarkomi </a:t>
            </a:r>
            <a:r>
              <a:rPr lang="lt-LT" dirty="0"/>
              <a:t>tokiu būdu, kuris užtikrina tinkamą asmens duomenų saugumą, įskaitant apsaugą nuo neteisėto ar neteisėto tvarkymo ir nuo atsitiktinio praradimo, sunaikinimo ar sugadinimo, naudojant atitinkamas technines ar organizacines priemones.</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Duomenų privatumas: ES bendrasis duomenų apsaugos reguliavimas</a:t>
            </a:r>
            <a:endParaRPr lang="en-GB" dirty="0"/>
          </a:p>
          <a:p>
            <a:endParaRPr lang="en-GB" dirty="0"/>
          </a:p>
        </p:txBody>
      </p:sp>
    </p:spTree>
    <p:extLst>
      <p:ext uri="{BB962C8B-B14F-4D97-AF65-F5344CB8AC3E}">
        <p14:creationId xmlns:p14="http://schemas.microsoft.com/office/powerpoint/2010/main" val="19117769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err="1">
                <a:solidFill>
                  <a:schemeClr val="accent2"/>
                </a:solidFill>
              </a:rPr>
              <a:t>Art</a:t>
            </a:r>
            <a:r>
              <a:rPr lang="lt-LT" b="1" dirty="0">
                <a:solidFill>
                  <a:schemeClr val="accent2"/>
                </a:solidFill>
              </a:rPr>
              <a:t>. 4 (1). Asmens duomenys yra bet kokia informacija, kuri yra susijusi su fiziniu asmeniu, kurio tapatybė yra nustatyta arba gali būti nustatyta. </a:t>
            </a:r>
            <a:r>
              <a:rPr lang="lt-LT" dirty="0"/>
              <a:t>Įvairi informacija, kurią kartu surinkus gali padėti nustatyti konkretaus asmens tapatybę, taip pat yra asmens duomenys.</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GDPR</a:t>
            </a:r>
          </a:p>
        </p:txBody>
      </p:sp>
      <p:graphicFrame>
        <p:nvGraphicFramePr>
          <p:cNvPr id="2" name="Diagram 1">
            <a:extLst>
              <a:ext uri="{FF2B5EF4-FFF2-40B4-BE49-F238E27FC236}">
                <a16:creationId xmlns:a16="http://schemas.microsoft.com/office/drawing/2014/main" id="{433ACE33-1ED2-6C69-1370-6E1D1D4DDB10}"/>
              </a:ext>
            </a:extLst>
          </p:cNvPr>
          <p:cNvGraphicFramePr/>
          <p:nvPr>
            <p:extLst>
              <p:ext uri="{D42A27DB-BD31-4B8C-83A1-F6EECF244321}">
                <p14:modId xmlns:p14="http://schemas.microsoft.com/office/powerpoint/2010/main" val="830425458"/>
              </p:ext>
            </p:extLst>
          </p:nvPr>
        </p:nvGraphicFramePr>
        <p:xfrm>
          <a:off x="798381" y="3057993"/>
          <a:ext cx="10595237" cy="31729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307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80A1D0D0-5605-40C8-95E6-0D2B51EA3D5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1D9027F3-EACC-4808-88D1-032D08C5C41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AA46DDE7-DF72-4215-9401-EDB00056C80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GDPR</a:t>
            </a:r>
          </a:p>
        </p:txBody>
      </p:sp>
      <p:sp>
        <p:nvSpPr>
          <p:cNvPr id="7" name="Rectangle 6">
            <a:extLst>
              <a:ext uri="{FF2B5EF4-FFF2-40B4-BE49-F238E27FC236}">
                <a16:creationId xmlns:a16="http://schemas.microsoft.com/office/drawing/2014/main" id="{D5F3DAF9-83D9-0C4D-15A0-73C2B550E324}"/>
              </a:ext>
            </a:extLst>
          </p:cNvPr>
          <p:cNvSpPr/>
          <p:nvPr/>
        </p:nvSpPr>
        <p:spPr>
          <a:xfrm>
            <a:off x="3984203" y="1983942"/>
            <a:ext cx="4223595"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lgn="ctr" defTabSz="457200">
              <a:defRPr/>
            </a:pPr>
            <a:r>
              <a:rPr lang="en-US" sz="2400" b="1" kern="0" dirty="0" err="1">
                <a:solidFill>
                  <a:prstClr val="black"/>
                </a:solidFill>
              </a:rPr>
              <a:t>Pažeidimo</a:t>
            </a:r>
            <a:r>
              <a:rPr lang="en-US" sz="2400" b="1" kern="0" dirty="0">
                <a:solidFill>
                  <a:prstClr val="black"/>
                </a:solidFill>
              </a:rPr>
              <a:t> </a:t>
            </a:r>
            <a:r>
              <a:rPr lang="en-US" sz="2400" b="1" kern="0" dirty="0" err="1">
                <a:solidFill>
                  <a:prstClr val="black"/>
                </a:solidFill>
              </a:rPr>
              <a:t>atveju</a:t>
            </a:r>
            <a:r>
              <a:rPr lang="en-US" sz="2400" b="1" kern="0" dirty="0">
                <a:solidFill>
                  <a:prstClr val="black"/>
                </a:solidFill>
              </a:rPr>
              <a:t>:</a:t>
            </a:r>
            <a:endParaRPr kumimoji="0" lang="es-ES_tradnl" sz="2400" b="1" i="0" u="none" strike="noStrike" kern="0" cap="none" spc="0" normalizeH="0" baseline="0" noProof="0" dirty="0">
              <a:ln>
                <a:noFill/>
              </a:ln>
              <a:solidFill>
                <a:prstClr val="black"/>
              </a:solidFill>
              <a:effectLst/>
              <a:uLnTx/>
              <a:uFillTx/>
            </a:endParaRPr>
          </a:p>
        </p:txBody>
      </p:sp>
      <p:sp>
        <p:nvSpPr>
          <p:cNvPr id="8" name="Rectangle 7">
            <a:extLst>
              <a:ext uri="{FF2B5EF4-FFF2-40B4-BE49-F238E27FC236}">
                <a16:creationId xmlns:a16="http://schemas.microsoft.com/office/drawing/2014/main" id="{B4594AF7-C698-ED7C-A052-17D40F7C9BA8}"/>
              </a:ext>
            </a:extLst>
          </p:cNvPr>
          <p:cNvSpPr/>
          <p:nvPr/>
        </p:nvSpPr>
        <p:spPr>
          <a:xfrm>
            <a:off x="7502132" y="3151982"/>
            <a:ext cx="3373929" cy="1938992"/>
          </a:xfrm>
          <a:prstGeom prst="rect">
            <a:avLst/>
          </a:prstGeom>
        </p:spPr>
        <p:txBody>
          <a:bodyPr wrap="square">
            <a:spAutoFit/>
          </a:bodyPr>
          <a:lstStyle/>
          <a:p>
            <a:pPr lvl="0" algn="ctr" defTabSz="457200">
              <a:defRPr/>
            </a:pPr>
            <a:r>
              <a:rPr lang="lt-LT" sz="2400" kern="0" dirty="0">
                <a:solidFill>
                  <a:prstClr val="black"/>
                </a:solidFill>
                <a:ea typeface="Calibri" charset="0"/>
              </a:rPr>
              <a:t>Informuokite visus paveiktus asmenis, jei duomenų saugumo pažeidimas kelia didelę riziką.</a:t>
            </a:r>
            <a:endParaRPr kumimoji="0" lang="es-ES_tradnl" sz="2400" b="0" i="0" u="none" strike="noStrike" kern="0" cap="none" spc="0" normalizeH="0" baseline="0" noProof="0" dirty="0">
              <a:ln>
                <a:noFill/>
              </a:ln>
              <a:solidFill>
                <a:prstClr val="black"/>
              </a:solidFill>
              <a:effectLst/>
              <a:uLnTx/>
              <a:uFillTx/>
            </a:endParaRPr>
          </a:p>
        </p:txBody>
      </p:sp>
      <p:sp>
        <p:nvSpPr>
          <p:cNvPr id="9" name="Rectangle 8">
            <a:extLst>
              <a:ext uri="{FF2B5EF4-FFF2-40B4-BE49-F238E27FC236}">
                <a16:creationId xmlns:a16="http://schemas.microsoft.com/office/drawing/2014/main" id="{BDC2AB32-D3F1-EC4F-D1AF-0B33FF8651B6}"/>
              </a:ext>
            </a:extLst>
          </p:cNvPr>
          <p:cNvSpPr/>
          <p:nvPr/>
        </p:nvSpPr>
        <p:spPr>
          <a:xfrm>
            <a:off x="1383701" y="3151982"/>
            <a:ext cx="3306169" cy="1938992"/>
          </a:xfrm>
          <a:prstGeom prst="rect">
            <a:avLst/>
          </a:prstGeom>
        </p:spPr>
        <p:txBody>
          <a:bodyPr wrap="square">
            <a:spAutoFit/>
          </a:bodyPr>
          <a:lstStyle/>
          <a:p>
            <a:pPr lvl="0" algn="ctr" defTabSz="457200">
              <a:defRPr/>
            </a:pPr>
            <a:r>
              <a:rPr kumimoji="0" lang="en-US" sz="2400" b="0" i="0" u="none" strike="noStrike" kern="0" cap="none" spc="0" normalizeH="0" baseline="0" noProof="0" dirty="0">
                <a:ln>
                  <a:noFill/>
                </a:ln>
                <a:solidFill>
                  <a:prstClr val="black"/>
                </a:solidFill>
                <a:effectLst/>
                <a:uLnTx/>
                <a:uFillTx/>
              </a:rPr>
              <a:t> </a:t>
            </a:r>
            <a:r>
              <a:rPr lang="lt-LT" sz="2400" kern="0" dirty="0">
                <a:solidFill>
                  <a:prstClr val="black"/>
                </a:solidFill>
              </a:rPr>
              <a:t> Pranešti priežiūros institucijai ne vėliau kaip per 72 valandas po to, kai sužinojo apie pažeidimą.</a:t>
            </a:r>
            <a:endParaRPr kumimoji="0" lang="es-ES_tradnl" sz="2400" b="0" i="0" u="none" strike="noStrike" kern="0" cap="none" spc="0" normalizeH="0" baseline="0" noProof="0" dirty="0">
              <a:ln>
                <a:noFill/>
              </a:ln>
              <a:solidFill>
                <a:prstClr val="black"/>
              </a:solidFill>
              <a:effectLst/>
              <a:uLnTx/>
              <a:uFillTx/>
            </a:endParaRPr>
          </a:p>
        </p:txBody>
      </p:sp>
      <p:cxnSp>
        <p:nvCxnSpPr>
          <p:cNvPr id="10" name="Straight Arrow Connector 9">
            <a:extLst>
              <a:ext uri="{FF2B5EF4-FFF2-40B4-BE49-F238E27FC236}">
                <a16:creationId xmlns:a16="http://schemas.microsoft.com/office/drawing/2014/main" id="{5B3BC944-6B5F-4045-1CB2-75CA71BD3278}"/>
              </a:ext>
            </a:extLst>
          </p:cNvPr>
          <p:cNvCxnSpPr>
            <a:cxnSpLocks/>
          </p:cNvCxnSpPr>
          <p:nvPr/>
        </p:nvCxnSpPr>
        <p:spPr>
          <a:xfrm flipH="1">
            <a:off x="3004753" y="2445607"/>
            <a:ext cx="1512284" cy="706375"/>
          </a:xfrm>
          <a:prstGeom prst="straightConnector1">
            <a:avLst/>
          </a:prstGeom>
          <a:noFill/>
          <a:ln w="38100" cap="flat" cmpd="sng" algn="ctr">
            <a:solidFill>
              <a:schemeClr val="accent3">
                <a:lumMod val="75000"/>
              </a:schemeClr>
            </a:solidFill>
            <a:prstDash val="solid"/>
            <a:miter lim="800000"/>
            <a:tailEnd type="triangle"/>
          </a:ln>
          <a:effectLst/>
        </p:spPr>
      </p:cxnSp>
      <p:cxnSp>
        <p:nvCxnSpPr>
          <p:cNvPr id="11" name="Straight Arrow Connector 10">
            <a:extLst>
              <a:ext uri="{FF2B5EF4-FFF2-40B4-BE49-F238E27FC236}">
                <a16:creationId xmlns:a16="http://schemas.microsoft.com/office/drawing/2014/main" id="{4109BB27-2988-B7B9-20B0-1B019D3EAB39}"/>
              </a:ext>
            </a:extLst>
          </p:cNvPr>
          <p:cNvCxnSpPr>
            <a:cxnSpLocks/>
          </p:cNvCxnSpPr>
          <p:nvPr/>
        </p:nvCxnSpPr>
        <p:spPr>
          <a:xfrm>
            <a:off x="7674964" y="2445607"/>
            <a:ext cx="1289154" cy="706375"/>
          </a:xfrm>
          <a:prstGeom prst="straightConnector1">
            <a:avLst/>
          </a:prstGeom>
          <a:noFill/>
          <a:ln w="38100" cap="flat" cmpd="sng" algn="ctr">
            <a:solidFill>
              <a:schemeClr val="accent3">
                <a:lumMod val="75000"/>
              </a:schemeClr>
            </a:solidFill>
            <a:prstDash val="solid"/>
            <a:miter lim="800000"/>
            <a:tailEnd type="triangle"/>
          </a:ln>
          <a:effectLst/>
        </p:spPr>
      </p:cxnSp>
    </p:spTree>
    <p:extLst>
      <p:ext uri="{BB962C8B-B14F-4D97-AF65-F5344CB8AC3E}">
        <p14:creationId xmlns:p14="http://schemas.microsoft.com/office/powerpoint/2010/main" val="43075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075728-8F32-D214-3581-8E42E659F285}"/>
              </a:ext>
            </a:extLst>
          </p:cNvPr>
          <p:cNvGrpSpPr/>
          <p:nvPr/>
        </p:nvGrpSpPr>
        <p:grpSpPr>
          <a:xfrm>
            <a:off x="0" y="0"/>
            <a:ext cx="12192557" cy="1047839"/>
            <a:chOff x="0" y="-1416"/>
            <a:chExt cx="12192686" cy="2144184"/>
          </a:xfrm>
          <a:solidFill>
            <a:srgbClr val="085156"/>
          </a:solidFill>
        </p:grpSpPr>
        <p:sp>
          <p:nvSpPr>
            <p:cNvPr id="3" name="Terminator 2">
              <a:extLst>
                <a:ext uri="{FF2B5EF4-FFF2-40B4-BE49-F238E27FC236}">
                  <a16:creationId xmlns:a16="http://schemas.microsoft.com/office/drawing/2014/main" id="{710EFDB0-F485-7494-B235-CF14729F19AE}"/>
                </a:ext>
              </a:extLst>
            </p:cNvPr>
            <p:cNvSpPr/>
            <p:nvPr/>
          </p:nvSpPr>
          <p:spPr>
            <a:xfrm>
              <a:off x="686" y="26776"/>
              <a:ext cx="12192000" cy="2115992"/>
            </a:xfrm>
            <a:prstGeom prst="flowChartTerminator">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5F7B7AC-1DDB-128F-72BD-3AD2704EE041}"/>
                </a:ext>
              </a:extLst>
            </p:cNvPr>
            <p:cNvSpPr/>
            <p:nvPr/>
          </p:nvSpPr>
          <p:spPr>
            <a:xfrm>
              <a:off x="0" y="-1416"/>
              <a:ext cx="12192000" cy="1197356"/>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 name="Text Placeholder 23">
            <a:extLst>
              <a:ext uri="{FF2B5EF4-FFF2-40B4-BE49-F238E27FC236}">
                <a16:creationId xmlns:a16="http://schemas.microsoft.com/office/drawing/2014/main" id="{C514CCEB-B511-F0CA-2597-58C95B7F1193}"/>
              </a:ext>
            </a:extLst>
          </p:cNvPr>
          <p:cNvSpPr txBox="1">
            <a:spLocks/>
          </p:cNvSpPr>
          <p:nvPr/>
        </p:nvSpPr>
        <p:spPr>
          <a:xfrm>
            <a:off x="1194864" y="595146"/>
            <a:ext cx="9906000" cy="566599"/>
          </a:xfrm>
          <a:prstGeom prst="rect">
            <a:avLst/>
          </a:prstGeom>
        </p:spPr>
        <p:txBody>
          <a:bodyPr>
            <a:normAutofit lnSpcReduction="10000"/>
          </a:bodyPr>
          <a:lstStyle>
            <a:lvl1pPr marL="0" indent="0" algn="ctr"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D</a:t>
            </a:r>
            <a:r>
              <a:rPr kumimoji="0" lang="lt-LT" b="1" i="0" u="none"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uomenų</a:t>
            </a:r>
            <a:r>
              <a:rPr kumimoji="0" lang="lt-LT"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 etika</a:t>
            </a:r>
            <a:endParaRPr kumimoji="0" lang="en-US"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626908A6-30DE-B693-0425-BDD7DED41F63}"/>
              </a:ext>
            </a:extLst>
          </p:cNvPr>
          <p:cNvGrpSpPr/>
          <p:nvPr/>
        </p:nvGrpSpPr>
        <p:grpSpPr>
          <a:xfrm>
            <a:off x="971609" y="1483989"/>
            <a:ext cx="2917761" cy="1877475"/>
            <a:chOff x="1661156" y="2158916"/>
            <a:chExt cx="2917761" cy="1877475"/>
          </a:xfrm>
        </p:grpSpPr>
        <p:cxnSp>
          <p:nvCxnSpPr>
            <p:cNvPr id="9" name="Straight Connector 8">
              <a:extLst>
                <a:ext uri="{FF2B5EF4-FFF2-40B4-BE49-F238E27FC236}">
                  <a16:creationId xmlns:a16="http://schemas.microsoft.com/office/drawing/2014/main" id="{D71410B0-EB78-C6CF-F5E9-3E91601803EE}"/>
                </a:ext>
              </a:extLst>
            </p:cNvPr>
            <p:cNvCxnSpPr/>
            <p:nvPr/>
          </p:nvCxnSpPr>
          <p:spPr>
            <a:xfrm flipH="1">
              <a:off x="1661156" y="4036391"/>
              <a:ext cx="2917761" cy="0"/>
            </a:xfrm>
            <a:prstGeom prst="line">
              <a:avLst/>
            </a:prstGeom>
            <a:noFill/>
            <a:ln w="6350" cap="flat" cmpd="sng" algn="ctr">
              <a:solidFill>
                <a:schemeClr val="accent3">
                  <a:lumMod val="50000"/>
                </a:schemeClr>
              </a:solidFill>
              <a:prstDash val="solid"/>
              <a:miter lim="800000"/>
            </a:ln>
            <a:effectLst/>
          </p:spPr>
        </p:cxnSp>
        <p:sp>
          <p:nvSpPr>
            <p:cNvPr id="5" name="Oval 41">
              <a:extLst>
                <a:ext uri="{FF2B5EF4-FFF2-40B4-BE49-F238E27FC236}">
                  <a16:creationId xmlns:a16="http://schemas.microsoft.com/office/drawing/2014/main" id="{E2F994A3-B79A-9CCE-EE1E-A2E3416E3293}"/>
                </a:ext>
              </a:extLst>
            </p:cNvPr>
            <p:cNvSpPr>
              <a:spLocks noChangeArrowheads="1"/>
            </p:cNvSpPr>
            <p:nvPr/>
          </p:nvSpPr>
          <p:spPr bwMode="auto">
            <a:xfrm>
              <a:off x="2619467" y="2158916"/>
              <a:ext cx="853052" cy="853052"/>
            </a:xfrm>
            <a:prstGeom prst="ellipse">
              <a:avLst/>
            </a:prstGeom>
            <a:solidFill>
              <a:schemeClr val="accent3">
                <a:lumMod val="50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7" name="Text Placeholder 23">
              <a:extLst>
                <a:ext uri="{FF2B5EF4-FFF2-40B4-BE49-F238E27FC236}">
                  <a16:creationId xmlns:a16="http://schemas.microsoft.com/office/drawing/2014/main" id="{F19D69F9-F48E-F0EF-C602-0734F2BFBCC0}"/>
                </a:ext>
              </a:extLst>
            </p:cNvPr>
            <p:cNvSpPr txBox="1">
              <a:spLocks/>
            </p:cNvSpPr>
            <p:nvPr/>
          </p:nvSpPr>
          <p:spPr>
            <a:xfrm>
              <a:off x="1661156" y="3137534"/>
              <a:ext cx="2769674"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lt-LT" sz="2438"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Sutikimas</a:t>
              </a:r>
              <a:endParaRPr kumimoji="0" lang="en-US"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8" name="Text Placeholder 23">
            <a:extLst>
              <a:ext uri="{FF2B5EF4-FFF2-40B4-BE49-F238E27FC236}">
                <a16:creationId xmlns:a16="http://schemas.microsoft.com/office/drawing/2014/main" id="{06DFD4B4-75E4-BA67-E644-1BC9EFBC4E4D}"/>
              </a:ext>
            </a:extLst>
          </p:cNvPr>
          <p:cNvSpPr txBox="1">
            <a:spLocks/>
          </p:cNvSpPr>
          <p:nvPr/>
        </p:nvSpPr>
        <p:spPr>
          <a:xfrm>
            <a:off x="650317" y="3521908"/>
            <a:ext cx="3412257" cy="1684706"/>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lt-LT" sz="2000" dirty="0">
                <a:solidFill>
                  <a:prstClr val="black"/>
                </a:solidFill>
              </a:rPr>
              <a:t>Sutikimas nebėra vienkartinis sprendimas, o nuolatinis klausimas, kurį reikia atidžiai stebėti. Sutikimo atšaukimo mechanizmai turėtų būti tokie pat paprasti kaip ir sutikimo davimo mechanizmai</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 Placeholder 23">
            <a:extLst>
              <a:ext uri="{FF2B5EF4-FFF2-40B4-BE49-F238E27FC236}">
                <a16:creationId xmlns:a16="http://schemas.microsoft.com/office/drawing/2014/main" id="{9E5B48EE-08FE-D538-46AB-3ED579A03D4E}"/>
              </a:ext>
            </a:extLst>
          </p:cNvPr>
          <p:cNvSpPr txBox="1">
            <a:spLocks/>
          </p:cNvSpPr>
          <p:nvPr/>
        </p:nvSpPr>
        <p:spPr>
          <a:xfrm>
            <a:off x="4363246" y="3496300"/>
            <a:ext cx="3412257" cy="1684706"/>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lt-LT" sz="2000" dirty="0">
                <a:solidFill>
                  <a:prstClr val="black"/>
                </a:solidFill>
              </a:rPr>
              <a:t>Griežta etinė praktika neleidžia dalytis duomenimis be sutikimo, tačiau norint veiksmingai naudoti duomenis, jais reikia dalytis. Labai svarbu spręsti problemas ir sumažinti riziką, susijusią su dalijimusi duomenimis.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17FA21A9-BC2E-B37F-0368-0B1497F8A5F6}"/>
              </a:ext>
            </a:extLst>
          </p:cNvPr>
          <p:cNvGrpSpPr/>
          <p:nvPr/>
        </p:nvGrpSpPr>
        <p:grpSpPr>
          <a:xfrm>
            <a:off x="4658642" y="1499388"/>
            <a:ext cx="2917761" cy="1877475"/>
            <a:chOff x="4666964" y="2158916"/>
            <a:chExt cx="2917761" cy="1877475"/>
          </a:xfrm>
        </p:grpSpPr>
        <p:sp>
          <p:nvSpPr>
            <p:cNvPr id="10" name="Oval 41">
              <a:extLst>
                <a:ext uri="{FF2B5EF4-FFF2-40B4-BE49-F238E27FC236}">
                  <a16:creationId xmlns:a16="http://schemas.microsoft.com/office/drawing/2014/main" id="{46751A35-1636-C43D-1775-74631C393AE7}"/>
                </a:ext>
              </a:extLst>
            </p:cNvPr>
            <p:cNvSpPr>
              <a:spLocks noChangeArrowheads="1"/>
            </p:cNvSpPr>
            <p:nvPr/>
          </p:nvSpPr>
          <p:spPr bwMode="auto">
            <a:xfrm>
              <a:off x="5729660" y="2158916"/>
              <a:ext cx="853052" cy="853052"/>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1" name="Text Placeholder 23">
              <a:extLst>
                <a:ext uri="{FF2B5EF4-FFF2-40B4-BE49-F238E27FC236}">
                  <a16:creationId xmlns:a16="http://schemas.microsoft.com/office/drawing/2014/main" id="{2225C5E3-1E1A-A27D-73F0-B557131B353B}"/>
                </a:ext>
              </a:extLst>
            </p:cNvPr>
            <p:cNvSpPr txBox="1">
              <a:spLocks/>
            </p:cNvSpPr>
            <p:nvPr/>
          </p:nvSpPr>
          <p:spPr>
            <a:xfrm>
              <a:off x="4771349" y="3137534"/>
              <a:ext cx="2769674"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38"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D</a:t>
              </a:r>
              <a:r>
                <a:rPr kumimoji="0" lang="lt-LT" sz="2438" b="1" i="0" u="none" strike="noStrike" kern="1200" cap="none" spc="0" normalizeH="0" baseline="0" noProof="0" dirty="0" err="1"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uomenų</a:t>
              </a:r>
              <a:r>
                <a:rPr kumimoji="0" lang="lt-LT" sz="2438"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pasidalinimas</a:t>
              </a:r>
              <a:endParaRPr kumimoji="0" lang="en-US"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2006D9B-B65B-2094-6A9B-56FE4ACC450A}"/>
                </a:ext>
              </a:extLst>
            </p:cNvPr>
            <p:cNvCxnSpPr/>
            <p:nvPr/>
          </p:nvCxnSpPr>
          <p:spPr>
            <a:xfrm flipH="1">
              <a:off x="4666964" y="4036391"/>
              <a:ext cx="2917761" cy="0"/>
            </a:xfrm>
            <a:prstGeom prst="line">
              <a:avLst/>
            </a:prstGeom>
            <a:noFill/>
            <a:ln w="6350" cap="flat" cmpd="sng" algn="ctr">
              <a:solidFill>
                <a:schemeClr val="accent3">
                  <a:lumMod val="50000"/>
                </a:schemeClr>
              </a:solidFill>
              <a:prstDash val="solid"/>
              <a:miter lim="800000"/>
            </a:ln>
            <a:effectLst/>
          </p:spPr>
        </p:cxnSp>
      </p:grpSp>
      <p:sp>
        <p:nvSpPr>
          <p:cNvPr id="16" name="Text Placeholder 23">
            <a:extLst>
              <a:ext uri="{FF2B5EF4-FFF2-40B4-BE49-F238E27FC236}">
                <a16:creationId xmlns:a16="http://schemas.microsoft.com/office/drawing/2014/main" id="{A462547C-3E03-A8C4-4C6A-A297963797D8}"/>
              </a:ext>
            </a:extLst>
          </p:cNvPr>
          <p:cNvSpPr txBox="1">
            <a:spLocks/>
          </p:cNvSpPr>
          <p:nvPr/>
        </p:nvSpPr>
        <p:spPr>
          <a:xfrm>
            <a:off x="8238187" y="3521908"/>
            <a:ext cx="3273516" cy="1491932"/>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lt-LT" sz="2000">
                <a:solidFill>
                  <a:prstClr val="black"/>
                </a:solidFill>
              </a:rPr>
              <a:t>Duomenyse dažnai gali būti paslėptų paklaidų, atsirandančių dėl sisteminių ir pasikartojančių kompiuterinės sistemos klaidų. </a:t>
            </a:r>
            <a:r>
              <a:rPr lang="lt-LT" sz="2000" dirty="0">
                <a:solidFill>
                  <a:prstClr val="black"/>
                </a:solidFill>
              </a:rPr>
              <a:t>Tai gali sukelti nepatikimų ar nesąžiningų rezultatų.</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ACFE2D5C-F123-8786-272D-7F5464965DA6}"/>
              </a:ext>
            </a:extLst>
          </p:cNvPr>
          <p:cNvGrpSpPr/>
          <p:nvPr/>
        </p:nvGrpSpPr>
        <p:grpSpPr>
          <a:xfrm>
            <a:off x="8281460" y="1499388"/>
            <a:ext cx="2917761" cy="1877475"/>
            <a:chOff x="7686108" y="2158916"/>
            <a:chExt cx="2917761" cy="1877475"/>
          </a:xfrm>
        </p:grpSpPr>
        <p:sp>
          <p:nvSpPr>
            <p:cNvPr id="14" name="Oval 41">
              <a:extLst>
                <a:ext uri="{FF2B5EF4-FFF2-40B4-BE49-F238E27FC236}">
                  <a16:creationId xmlns:a16="http://schemas.microsoft.com/office/drawing/2014/main" id="{14AB6DF7-359E-A336-A58A-873A395BBEAE}"/>
                </a:ext>
              </a:extLst>
            </p:cNvPr>
            <p:cNvSpPr>
              <a:spLocks noChangeArrowheads="1"/>
            </p:cNvSpPr>
            <p:nvPr/>
          </p:nvSpPr>
          <p:spPr bwMode="auto">
            <a:xfrm>
              <a:off x="8748804" y="2158916"/>
              <a:ext cx="853052" cy="853052"/>
            </a:xfrm>
            <a:prstGeom prst="ellipse">
              <a:avLst/>
            </a:prstGeom>
            <a:solidFill>
              <a:srgbClr val="70AD47">
                <a:lumMod val="60000"/>
                <a:lumOff val="40000"/>
              </a:srgb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5" name="Text Placeholder 23">
              <a:extLst>
                <a:ext uri="{FF2B5EF4-FFF2-40B4-BE49-F238E27FC236}">
                  <a16:creationId xmlns:a16="http://schemas.microsoft.com/office/drawing/2014/main" id="{B0CD13A7-90DB-216C-D8B2-2C63AC099F1D}"/>
                </a:ext>
              </a:extLst>
            </p:cNvPr>
            <p:cNvSpPr txBox="1">
              <a:spLocks/>
            </p:cNvSpPr>
            <p:nvPr/>
          </p:nvSpPr>
          <p:spPr>
            <a:xfrm>
              <a:off x="7790493" y="3137534"/>
              <a:ext cx="2769674"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sz="2438" b="1" dirty="0" err="1">
                  <a:solidFill>
                    <a:prstClr val="black"/>
                  </a:solidFill>
                  <a:effectLst>
                    <a:outerShdw blurRad="38100" dist="38100" dir="2700000" algn="tl">
                      <a:srgbClr val="000000">
                        <a:alpha val="43137"/>
                      </a:srgbClr>
                    </a:outerShdw>
                  </a:effectLst>
                </a:rPr>
                <a:t>Algoritminis</a:t>
              </a:r>
              <a:r>
                <a:rPr lang="en-US" sz="2438" b="1" dirty="0">
                  <a:solidFill>
                    <a:prstClr val="black"/>
                  </a:solidFill>
                  <a:effectLst>
                    <a:outerShdw blurRad="38100" dist="38100" dir="2700000" algn="tl">
                      <a:srgbClr val="000000">
                        <a:alpha val="43137"/>
                      </a:srgbClr>
                    </a:outerShdw>
                  </a:effectLst>
                </a:rPr>
                <a:t> </a:t>
              </a:r>
              <a:r>
                <a:rPr lang="en-US" sz="2438" b="1" dirty="0" err="1">
                  <a:solidFill>
                    <a:prstClr val="black"/>
                  </a:solidFill>
                  <a:effectLst>
                    <a:outerShdw blurRad="38100" dist="38100" dir="2700000" algn="tl">
                      <a:srgbClr val="000000">
                        <a:alpha val="43137"/>
                      </a:srgbClr>
                    </a:outerShdw>
                  </a:effectLst>
                </a:rPr>
                <a:t>šališkumas</a:t>
              </a:r>
              <a:endParaRPr kumimoji="0" lang="en-US"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61CAEB63-D6D6-271E-7891-28A0360452C5}"/>
                </a:ext>
              </a:extLst>
            </p:cNvPr>
            <p:cNvCxnSpPr/>
            <p:nvPr/>
          </p:nvCxnSpPr>
          <p:spPr>
            <a:xfrm flipH="1">
              <a:off x="7686108" y="4036391"/>
              <a:ext cx="2917761" cy="0"/>
            </a:xfrm>
            <a:prstGeom prst="line">
              <a:avLst/>
            </a:prstGeom>
            <a:noFill/>
            <a:ln w="6350" cap="flat" cmpd="sng" algn="ctr">
              <a:solidFill>
                <a:schemeClr val="accent3">
                  <a:lumMod val="50000"/>
                </a:schemeClr>
              </a:solidFill>
              <a:prstDash val="solid"/>
              <a:miter lim="800000"/>
            </a:ln>
            <a:effectLst/>
          </p:spPr>
        </p:cxnSp>
      </p:grpSp>
      <p:sp>
        <p:nvSpPr>
          <p:cNvPr id="24" name="TextBox 23">
            <a:extLst>
              <a:ext uri="{FF2B5EF4-FFF2-40B4-BE49-F238E27FC236}">
                <a16:creationId xmlns:a16="http://schemas.microsoft.com/office/drawing/2014/main" id="{2503E560-0397-CDEE-964D-94282881E27F}"/>
              </a:ext>
            </a:extLst>
          </p:cNvPr>
          <p:cNvSpPr txBox="1"/>
          <p:nvPr/>
        </p:nvSpPr>
        <p:spPr>
          <a:xfrm>
            <a:off x="0" y="5902683"/>
            <a:ext cx="990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smtClean="0">
                <a:ln>
                  <a:noFill/>
                </a:ln>
                <a:solidFill>
                  <a:prstClr val="black"/>
                </a:solidFill>
                <a:effectLst/>
                <a:uLnTx/>
                <a:uFillTx/>
                <a:latin typeface="Calibri" panose="020F0502020204030204"/>
                <a:ea typeface="+mn-ea"/>
                <a:cs typeface="+mn-cs"/>
              </a:rPr>
              <a:t>Šaltinis</a:t>
            </a:r>
            <a:r>
              <a:rPr kumimoji="0" lang="en-IE" sz="1400" b="0" i="0" u="none" strike="noStrike" kern="1200" cap="none" spc="0" normalizeH="0" baseline="0" noProof="0" dirty="0" smtClean="0">
                <a:ln>
                  <a:noFill/>
                </a:ln>
                <a:solidFill>
                  <a:schemeClr val="accent2">
                    <a:lumMod val="75000"/>
                  </a:schemeClr>
                </a:solidFill>
                <a:effectLst/>
                <a:uLnTx/>
                <a:uFillTx/>
                <a:latin typeface="Calibri" panose="020F0502020204030204"/>
                <a:ea typeface="+mn-ea"/>
                <a:cs typeface="+mn-cs"/>
              </a:rPr>
              <a:t>: </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xmlns="" val="tx"/>
                    </a:ext>
                  </a:extLst>
                </a:hlinkClick>
              </a:rPr>
              <a:t>https://www.bpe.co.uk/services/need/data-protection-the-gdpr/brilliantly-simple-guide-to-the-gdpr/explaining-what-is-meant-by-consent/</a:t>
            </a:r>
            <a:endPar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72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Resultado de imagen de data canvas">
            <a:extLst>
              <a:ext uri="{FF2B5EF4-FFF2-40B4-BE49-F238E27FC236}">
                <a16:creationId xmlns:a16="http://schemas.microsoft.com/office/drawing/2014/main" id="{2C127C16-544A-BC01-8D90-2FC856FF6393}"/>
              </a:ext>
            </a:extLst>
          </p:cNvPr>
          <p:cNvPicPr>
            <a:picLocks/>
          </p:cNvPicPr>
          <p:nvPr/>
        </p:nvPicPr>
        <p:blipFill rotWithShape="1">
          <a:blip r:embed="rId2">
            <a:extLst>
              <a:ext uri="{28A0092B-C50C-407E-A947-70E740481C1C}">
                <a14:useLocalDpi xmlns:a14="http://schemas.microsoft.com/office/drawing/2010/main" val="0"/>
              </a:ext>
            </a:extLst>
          </a:blip>
          <a:srcRect t="5033" b="15462"/>
          <a:stretch/>
        </p:blipFill>
        <p:spPr bwMode="auto">
          <a:xfrm>
            <a:off x="164892" y="134912"/>
            <a:ext cx="11857219" cy="5884284"/>
          </a:xfrm>
          <a:prstGeom prst="rect">
            <a:avLst/>
          </a:prstGeom>
          <a:noFill/>
        </p:spPr>
      </p:pic>
      <p:sp>
        <p:nvSpPr>
          <p:cNvPr id="3" name="Rectangle 2">
            <a:extLst>
              <a:ext uri="{FF2B5EF4-FFF2-40B4-BE49-F238E27FC236}">
                <a16:creationId xmlns:a16="http://schemas.microsoft.com/office/drawing/2014/main" id="{345C483B-C5A5-E2E6-E48E-734FB143BB07}"/>
              </a:ext>
            </a:extLst>
          </p:cNvPr>
          <p:cNvSpPr/>
          <p:nvPr/>
        </p:nvSpPr>
        <p:spPr>
          <a:xfrm>
            <a:off x="184742" y="6088355"/>
            <a:ext cx="7505211" cy="317459"/>
          </a:xfrm>
          <a:prstGeom prst="rect">
            <a:avLst/>
          </a:prstGeom>
          <a:solidFill>
            <a:schemeClr val="accent4"/>
          </a:solidFill>
        </p:spPr>
        <p:txBody>
          <a:bodyPr wrap="square">
            <a:spAutoFit/>
          </a:bodyPr>
          <a:lstStyle/>
          <a:p>
            <a:r>
              <a:rPr lang="lt-LT" sz="1463" dirty="0" smtClean="0">
                <a:solidFill>
                  <a:srgbClr val="000000"/>
                </a:solidFill>
              </a:rPr>
              <a:t>Atsiųsti</a:t>
            </a:r>
            <a:r>
              <a:rPr lang="en-IE" sz="1463" dirty="0" smtClean="0">
                <a:solidFill>
                  <a:srgbClr val="000000"/>
                </a:solidFill>
              </a:rPr>
              <a:t>: </a:t>
            </a:r>
            <a:r>
              <a:rPr lang="en-IE" sz="1463" dirty="0">
                <a:solidFill>
                  <a:schemeClr val="accent2">
                    <a:lumMod val="50000"/>
                  </a:schemeClr>
                </a:solidFill>
                <a:hlinkClick r:id="rId3">
                  <a:extLst>
                    <a:ext uri="{A12FA001-AC4F-418D-AE19-62706E023703}">
                      <ahyp:hlinkClr xmlns:ahyp="http://schemas.microsoft.com/office/drawing/2018/hyperlinkcolor" xmlns="" val="tx"/>
                    </a:ext>
                  </a:extLst>
                </a:hlinkClick>
              </a:rPr>
              <a:t>https://theodi.org/article/data-ethics-canvas/</a:t>
            </a:r>
            <a:endParaRPr lang="en-IE" sz="1463" dirty="0">
              <a:solidFill>
                <a:schemeClr val="accent2">
                  <a:lumMod val="50000"/>
                </a:schemeClr>
              </a:solidFill>
            </a:endParaRPr>
          </a:p>
        </p:txBody>
      </p:sp>
    </p:spTree>
    <p:extLst>
      <p:ext uri="{BB962C8B-B14F-4D97-AF65-F5344CB8AC3E}">
        <p14:creationId xmlns:p14="http://schemas.microsoft.com/office/powerpoint/2010/main" val="30028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n-GB" dirty="0" smtClean="0"/>
              <a:t>“</a:t>
            </a:r>
            <a:r>
              <a:rPr lang="lt-LT" dirty="0"/>
              <a:t>Jei jūsų laivas neatplaukia, išplaukite jo pasitikti</a:t>
            </a:r>
            <a:r>
              <a:rPr lang="en-GB" dirty="0" smtClean="0"/>
              <a:t>.”</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Jonathan Winters</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Aerial top of container ship in ocean">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3">
            <a:grayscl/>
            <a:extLst>
              <a:ext uri="{28A0092B-C50C-407E-A947-70E740481C1C}">
                <a14:useLocalDpi xmlns:a14="http://schemas.microsoft.com/office/drawing/2010/main" val="0"/>
              </a:ext>
            </a:extLst>
          </a:blip>
          <a:srcRect l="13889" r="13889"/>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9340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smtClean="0"/>
              <a:t>“</a:t>
            </a:r>
            <a:r>
              <a:rPr lang="lt-LT" b="1" dirty="0"/>
              <a:t>Taisyklių ir nurodymų, kaip organizacijoje tvarkomi duomenys ar informacija, rinkinys. Informacijos valdymo strategijoje turėtų būti nurodytos sprendimų teisės ir atskaitomybės sistema, skatinanti pageidaujamą elgesį vertinant, kuriant, saugant, naudojant, archyvuojant ir naikinant </a:t>
            </a:r>
            <a:r>
              <a:rPr lang="lt-LT" b="1" dirty="0" smtClean="0"/>
              <a:t>informaciją</a:t>
            </a:r>
            <a:r>
              <a:rPr lang="en-GB" b="1" dirty="0" smtClean="0"/>
              <a:t>.” </a:t>
            </a:r>
            <a:endParaRPr lang="en-GB" b="1"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Informacijos </a:t>
            </a:r>
            <a:r>
              <a:rPr lang="en-GB" dirty="0" err="1"/>
              <a:t>valdymas</a:t>
            </a:r>
            <a:endParaRPr lang="en-GB" dirty="0"/>
          </a:p>
        </p:txBody>
      </p:sp>
    </p:spTree>
    <p:extLst>
      <p:ext uri="{BB962C8B-B14F-4D97-AF65-F5344CB8AC3E}">
        <p14:creationId xmlns:p14="http://schemas.microsoft.com/office/powerpoint/2010/main" val="17611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smtClean="0">
                <a:solidFill>
                  <a:schemeClr val="accent2"/>
                </a:solidFill>
              </a:rPr>
              <a:t>Tikslai</a:t>
            </a:r>
            <a:r>
              <a:rPr lang="en-GB" b="1" dirty="0" smtClean="0">
                <a:solidFill>
                  <a:schemeClr val="accent2"/>
                </a:solidFill>
              </a:rPr>
              <a:t>: </a:t>
            </a:r>
            <a:endParaRPr lang="en-GB" b="1" dirty="0">
              <a:solidFill>
                <a:schemeClr val="accent2"/>
              </a:solidFill>
            </a:endParaRP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Informacijos </a:t>
            </a:r>
            <a:r>
              <a:rPr lang="en-GB" dirty="0" err="1"/>
              <a:t>valdymas</a:t>
            </a:r>
            <a:endParaRPr lang="en-GB" dirty="0"/>
          </a:p>
        </p:txBody>
      </p:sp>
      <p:graphicFrame>
        <p:nvGraphicFramePr>
          <p:cNvPr id="6" name="Diagram 5">
            <a:extLst>
              <a:ext uri="{FF2B5EF4-FFF2-40B4-BE49-F238E27FC236}">
                <a16:creationId xmlns:a16="http://schemas.microsoft.com/office/drawing/2014/main" id="{CAB443EE-65A0-C5D2-1698-8ADECBCAAFD6}"/>
              </a:ext>
            </a:extLst>
          </p:cNvPr>
          <p:cNvGraphicFramePr/>
          <p:nvPr>
            <p:extLst>
              <p:ext uri="{D42A27DB-BD31-4B8C-83A1-F6EECF244321}">
                <p14:modId xmlns:p14="http://schemas.microsoft.com/office/powerpoint/2010/main" val="1627970761"/>
              </p:ext>
            </p:extLst>
          </p:nvPr>
        </p:nvGraphicFramePr>
        <p:xfrm>
          <a:off x="0" y="2814403"/>
          <a:ext cx="10595236" cy="24666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A0B32B92-03CA-DBA9-B3F2-567625D9BEA7}"/>
              </a:ext>
            </a:extLst>
          </p:cNvPr>
          <p:cNvSpPr txBox="1"/>
          <p:nvPr/>
        </p:nvSpPr>
        <p:spPr>
          <a:xfrm>
            <a:off x="933292" y="5495175"/>
            <a:ext cx="7476190" cy="307777"/>
          </a:xfrm>
          <a:prstGeom prst="rect">
            <a:avLst/>
          </a:prstGeom>
          <a:noFill/>
        </p:spPr>
        <p:txBody>
          <a:bodyPr wrap="square" rtlCol="0">
            <a:spAutoFit/>
          </a:bodyPr>
          <a:lstStyle/>
          <a:p>
            <a:r>
              <a:rPr lang="lt-LT" sz="1400" dirty="0" smtClean="0">
                <a:solidFill>
                  <a:srgbClr val="000000"/>
                </a:solidFill>
              </a:rPr>
              <a:t>Šaltinis</a:t>
            </a:r>
            <a:r>
              <a:rPr lang="es-ES_tradnl" sz="1400" dirty="0" smtClean="0">
                <a:solidFill>
                  <a:srgbClr val="000000"/>
                </a:solidFill>
              </a:rPr>
              <a:t>: </a:t>
            </a:r>
            <a:r>
              <a:rPr lang="en-US" sz="1400" dirty="0">
                <a:solidFill>
                  <a:srgbClr val="000000"/>
                </a:solidFill>
              </a:rPr>
              <a:t>Logan 2010, </a:t>
            </a:r>
            <a:r>
              <a:rPr lang="lt-LT" sz="1400" dirty="0" smtClean="0">
                <a:solidFill>
                  <a:srgbClr val="000000"/>
                </a:solidFill>
              </a:rPr>
              <a:t>cituota </a:t>
            </a:r>
            <a:r>
              <a:rPr lang="en-US" sz="1400" dirty="0" smtClean="0">
                <a:solidFill>
                  <a:schemeClr val="accent2">
                    <a:lumMod val="75000"/>
                  </a:schemeClr>
                </a:solidFill>
                <a:hlinkClick r:id="rId10">
                  <a:extLst>
                    <a:ext uri="{A12FA001-AC4F-418D-AE19-62706E023703}">
                      <ahyp:hlinkClr xmlns:ahyp="http://schemas.microsoft.com/office/drawing/2018/hyperlinkcolor" xmlns="" val="tx"/>
                    </a:ext>
                  </a:extLst>
                </a:hlinkClick>
              </a:rPr>
              <a:t>Rising</a:t>
            </a:r>
            <a:r>
              <a:rPr lang="en-US" sz="1400" dirty="0">
                <a:solidFill>
                  <a:schemeClr val="accent2">
                    <a:lumMod val="75000"/>
                  </a:schemeClr>
                </a:solidFill>
                <a:hlinkClick r:id="rId10">
                  <a:extLst>
                    <a:ext uri="{A12FA001-AC4F-418D-AE19-62706E023703}">
                      <ahyp:hlinkClr xmlns:ahyp="http://schemas.microsoft.com/office/drawing/2018/hyperlinkcolor" xmlns="" val="tx"/>
                    </a:ext>
                  </a:extLst>
                </a:hlinkClick>
              </a:rPr>
              <a:t>, </a:t>
            </a:r>
            <a:r>
              <a:rPr lang="en-US" sz="1400" dirty="0" err="1">
                <a:solidFill>
                  <a:schemeClr val="accent2">
                    <a:lumMod val="75000"/>
                  </a:schemeClr>
                </a:solidFill>
                <a:hlinkClick r:id="rId10">
                  <a:extLst>
                    <a:ext uri="{A12FA001-AC4F-418D-AE19-62706E023703}">
                      <ahyp:hlinkClr xmlns:ahyp="http://schemas.microsoft.com/office/drawing/2018/hyperlinkcolor" xmlns="" val="tx"/>
                    </a:ext>
                  </a:extLst>
                </a:hlinkClick>
              </a:rPr>
              <a:t>Kristensen</a:t>
            </a:r>
            <a:r>
              <a:rPr lang="en-US" sz="1400" dirty="0">
                <a:solidFill>
                  <a:schemeClr val="accent2">
                    <a:lumMod val="75000"/>
                  </a:schemeClr>
                </a:solidFill>
                <a:hlinkClick r:id="rId10">
                  <a:extLst>
                    <a:ext uri="{A12FA001-AC4F-418D-AE19-62706E023703}">
                      <ahyp:hlinkClr xmlns:ahyp="http://schemas.microsoft.com/office/drawing/2018/hyperlinkcolor" xmlns="" val="tx"/>
                    </a:ext>
                  </a:extLst>
                </a:hlinkClick>
              </a:rPr>
              <a:t>, </a:t>
            </a:r>
            <a:r>
              <a:rPr lang="en-US" sz="1400" dirty="0" err="1">
                <a:solidFill>
                  <a:schemeClr val="accent2">
                    <a:lumMod val="75000"/>
                  </a:schemeClr>
                </a:solidFill>
                <a:hlinkClick r:id="rId10">
                  <a:extLst>
                    <a:ext uri="{A12FA001-AC4F-418D-AE19-62706E023703}">
                      <ahyp:hlinkClr xmlns:ahyp="http://schemas.microsoft.com/office/drawing/2018/hyperlinkcolor" xmlns="" val="tx"/>
                    </a:ext>
                  </a:extLst>
                </a:hlinkClick>
              </a:rPr>
              <a:t>Tjerrild</a:t>
            </a:r>
            <a:r>
              <a:rPr lang="en-US" sz="1400" dirty="0">
                <a:solidFill>
                  <a:schemeClr val="accent2">
                    <a:lumMod val="75000"/>
                  </a:schemeClr>
                </a:solidFill>
                <a:hlinkClick r:id="rId10">
                  <a:extLst>
                    <a:ext uri="{A12FA001-AC4F-418D-AE19-62706E023703}">
                      <ahyp:hlinkClr xmlns:ahyp="http://schemas.microsoft.com/office/drawing/2018/hyperlinkcolor" xmlns="" val="tx"/>
                    </a:ext>
                  </a:extLst>
                </a:hlinkClick>
              </a:rPr>
              <a:t>-Hansen, 2014</a:t>
            </a:r>
            <a:endParaRPr lang="es-ES_tradnl" sz="1400" dirty="0">
              <a:solidFill>
                <a:schemeClr val="accent2">
                  <a:lumMod val="75000"/>
                </a:schemeClr>
              </a:solidFill>
            </a:endParaRPr>
          </a:p>
        </p:txBody>
      </p:sp>
    </p:spTree>
    <p:extLst>
      <p:ext uri="{BB962C8B-B14F-4D97-AF65-F5344CB8AC3E}">
        <p14:creationId xmlns:p14="http://schemas.microsoft.com/office/powerpoint/2010/main" val="30863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C5218293-04D2-4DB5-A18F-25660B9E5D6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62987DC-8F21-41D3-9885-2E27C23D6C0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Sub>
          <a:bldDgm bld="one"/>
        </p:bldSub>
      </p:bldGraphic>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896F6-1295-DFFF-C67C-8DD0C2B94A7A}"/>
              </a:ext>
            </a:extLst>
          </p:cNvPr>
          <p:cNvSpPr txBox="1"/>
          <p:nvPr/>
        </p:nvSpPr>
        <p:spPr>
          <a:xfrm>
            <a:off x="1461937" y="144621"/>
            <a:ext cx="9268125" cy="892552"/>
          </a:xfrm>
          <a:prstGeom prst="rect">
            <a:avLst/>
          </a:prstGeom>
          <a:noFill/>
        </p:spPr>
        <p:txBody>
          <a:bodyPr wrap="square" rtlCol="0">
            <a:spAutoFit/>
          </a:bodyPr>
          <a:lstStyle/>
          <a:p>
            <a:pPr lvl="0" algn="ctr" defTabSz="457200">
              <a:defRPr/>
            </a:pPr>
            <a:r>
              <a:rPr kumimoji="0" lang="es-ES_tradnl" sz="2600" b="0" i="0" u="none" strike="noStrike" kern="0" cap="none" spc="0" normalizeH="0" baseline="0" noProof="0" dirty="0" smtClean="0">
                <a:ln>
                  <a:noFill/>
                </a:ln>
                <a:solidFill>
                  <a:srgbClr val="000000"/>
                </a:solidFill>
                <a:effectLst/>
                <a:uLnTx/>
                <a:uFillTx/>
              </a:rPr>
              <a:t>Informa</a:t>
            </a:r>
            <a:r>
              <a:rPr kumimoji="0" lang="lt-LT" sz="2600" b="0" i="0" u="none" strike="noStrike" kern="0" cap="none" spc="0" normalizeH="0" baseline="0" noProof="0" dirty="0" err="1" smtClean="0">
                <a:ln>
                  <a:noFill/>
                </a:ln>
                <a:solidFill>
                  <a:srgbClr val="000000"/>
                </a:solidFill>
                <a:effectLst/>
                <a:uLnTx/>
                <a:uFillTx/>
              </a:rPr>
              <a:t>cijos</a:t>
            </a:r>
            <a:r>
              <a:rPr kumimoji="0" lang="lt-LT" sz="2600" b="0" i="0" u="none" strike="noStrike" kern="0" cap="none" spc="0" normalizeH="0" baseline="0" noProof="0" dirty="0" smtClean="0">
                <a:ln>
                  <a:noFill/>
                </a:ln>
                <a:solidFill>
                  <a:srgbClr val="000000"/>
                </a:solidFill>
                <a:effectLst/>
                <a:uLnTx/>
                <a:uFillTx/>
              </a:rPr>
              <a:t> valdymas</a:t>
            </a:r>
            <a:r>
              <a:rPr kumimoji="0" lang="es-ES_tradnl" sz="2600" b="0" i="0" u="none" strike="noStrike" kern="0" cap="none" spc="0" normalizeH="0" baseline="0" noProof="0" dirty="0" smtClean="0">
                <a:ln>
                  <a:noFill/>
                </a:ln>
                <a:solidFill>
                  <a:srgbClr val="000000"/>
                </a:solidFill>
                <a:effectLst/>
                <a:uLnTx/>
                <a:uFillTx/>
              </a:rPr>
              <a:t>: </a:t>
            </a:r>
            <a:r>
              <a:rPr lang="en-GB" sz="2600" kern="0" dirty="0" err="1">
                <a:solidFill>
                  <a:srgbClr val="000000"/>
                </a:solidFill>
              </a:rPr>
              <a:t>Kaip</a:t>
            </a:r>
            <a:r>
              <a:rPr lang="en-GB" sz="2600" kern="0" dirty="0">
                <a:solidFill>
                  <a:srgbClr val="000000"/>
                </a:solidFill>
              </a:rPr>
              <a:t> </a:t>
            </a:r>
            <a:r>
              <a:rPr lang="en-GB" sz="2600" kern="0" dirty="0" err="1">
                <a:solidFill>
                  <a:srgbClr val="000000"/>
                </a:solidFill>
              </a:rPr>
              <a:t>atrodo</a:t>
            </a:r>
            <a:r>
              <a:rPr lang="en-GB" sz="2600" kern="0" dirty="0">
                <a:solidFill>
                  <a:srgbClr val="000000"/>
                </a:solidFill>
              </a:rPr>
              <a:t> </a:t>
            </a:r>
            <a:r>
              <a:rPr lang="en-GB" sz="2600" kern="0" dirty="0" err="1">
                <a:solidFill>
                  <a:srgbClr val="000000"/>
                </a:solidFill>
              </a:rPr>
              <a:t>informacijos</a:t>
            </a:r>
            <a:r>
              <a:rPr lang="en-GB" sz="2600" kern="0" dirty="0">
                <a:solidFill>
                  <a:srgbClr val="000000"/>
                </a:solidFill>
              </a:rPr>
              <a:t> valdymo </a:t>
            </a:r>
            <a:r>
              <a:rPr lang="en-GB" sz="2600" kern="0" dirty="0" err="1">
                <a:solidFill>
                  <a:srgbClr val="000000"/>
                </a:solidFill>
              </a:rPr>
              <a:t>strategija</a:t>
            </a:r>
            <a:r>
              <a:rPr lang="en-GB" sz="2600" kern="0" dirty="0">
                <a:solidFill>
                  <a:srgbClr val="000000"/>
                </a:solidFill>
              </a:rPr>
              <a:t>?</a:t>
            </a:r>
            <a:endParaRPr kumimoji="0" lang="es-ES_tradnl" sz="2600" b="0" i="0" u="none" strike="noStrike" kern="0" cap="none" spc="0" normalizeH="0" baseline="0" noProof="0" dirty="0">
              <a:ln>
                <a:noFill/>
              </a:ln>
              <a:solidFill>
                <a:srgbClr val="000000"/>
              </a:solidFill>
              <a:effectLst/>
              <a:uLnTx/>
              <a:uFillTx/>
            </a:endParaRPr>
          </a:p>
        </p:txBody>
      </p:sp>
      <p:grpSp>
        <p:nvGrpSpPr>
          <p:cNvPr id="2" name="Group 1">
            <a:extLst>
              <a:ext uri="{FF2B5EF4-FFF2-40B4-BE49-F238E27FC236}">
                <a16:creationId xmlns:a16="http://schemas.microsoft.com/office/drawing/2014/main" id="{AFF53263-742B-0D1B-D5A6-AC82AFEFA6C1}"/>
              </a:ext>
            </a:extLst>
          </p:cNvPr>
          <p:cNvGrpSpPr/>
          <p:nvPr/>
        </p:nvGrpSpPr>
        <p:grpSpPr>
          <a:xfrm>
            <a:off x="460769" y="1868211"/>
            <a:ext cx="2900809" cy="2107570"/>
            <a:chOff x="460769" y="1868211"/>
            <a:chExt cx="2900809" cy="2107570"/>
          </a:xfrm>
        </p:grpSpPr>
        <p:sp>
          <p:nvSpPr>
            <p:cNvPr id="4" name="Rectangle 3">
              <a:extLst>
                <a:ext uri="{FF2B5EF4-FFF2-40B4-BE49-F238E27FC236}">
                  <a16:creationId xmlns:a16="http://schemas.microsoft.com/office/drawing/2014/main" id="{E1B2F5C6-2A04-1027-EED2-A41703122EC3}"/>
                </a:ext>
              </a:extLst>
            </p:cNvPr>
            <p:cNvSpPr/>
            <p:nvPr/>
          </p:nvSpPr>
          <p:spPr>
            <a:xfrm>
              <a:off x="460769" y="2342876"/>
              <a:ext cx="2871237" cy="1367297"/>
            </a:xfrm>
            <a:prstGeom prst="rect">
              <a:avLst/>
            </a:prstGeom>
          </p:spPr>
          <p:txBody>
            <a:bodyPr wrap="square">
              <a:spAutoFit/>
            </a:bodyPr>
            <a:lstStyle/>
            <a:p>
              <a:pPr defTabSz="457200"/>
              <a:r>
                <a:rPr lang="lt-LT" sz="1381" dirty="0">
                  <a:solidFill>
                    <a:prstClr val="black"/>
                  </a:solidFill>
                  <a:ea typeface="Calibri" charset="0"/>
                  <a:cs typeface="Calibri" charset="0"/>
                </a:rPr>
                <a:t>Organizacija/IT </a:t>
              </a:r>
              <a:r>
                <a:rPr lang="lt-LT" sz="1381" dirty="0" smtClean="0">
                  <a:solidFill>
                    <a:prstClr val="black"/>
                  </a:solidFill>
                  <a:ea typeface="Calibri" charset="0"/>
                  <a:cs typeface="Calibri" charset="0"/>
                </a:rPr>
                <a:t>strategija</a:t>
              </a:r>
            </a:p>
            <a:p>
              <a:pPr defTabSz="457200"/>
              <a:r>
                <a:rPr lang="lt-LT" sz="1381" dirty="0" smtClean="0">
                  <a:solidFill>
                    <a:prstClr val="black"/>
                  </a:solidFill>
                  <a:ea typeface="Calibri" charset="0"/>
                  <a:cs typeface="Calibri" charset="0"/>
                </a:rPr>
                <a:t>Organizacija/IT struktūra</a:t>
              </a:r>
            </a:p>
            <a:p>
              <a:pPr defTabSz="457200"/>
              <a:r>
                <a:rPr lang="lt-LT" sz="1381" dirty="0" smtClean="0">
                  <a:solidFill>
                    <a:prstClr val="black"/>
                  </a:solidFill>
                  <a:ea typeface="Calibri" charset="0"/>
                  <a:cs typeface="Calibri" charset="0"/>
                </a:rPr>
                <a:t>IT standartizavimas</a:t>
              </a:r>
            </a:p>
            <a:p>
              <a:pPr defTabSz="457200"/>
              <a:r>
                <a:rPr lang="lt-LT" sz="1381" dirty="0" smtClean="0">
                  <a:solidFill>
                    <a:prstClr val="black"/>
                  </a:solidFill>
                  <a:ea typeface="Calibri" charset="0"/>
                  <a:cs typeface="Calibri" charset="0"/>
                </a:rPr>
                <a:t>IT </a:t>
              </a:r>
              <a:r>
                <a:rPr lang="lt-LT" sz="1381" dirty="0">
                  <a:solidFill>
                    <a:prstClr val="black"/>
                  </a:solidFill>
                  <a:ea typeface="Calibri" charset="0"/>
                  <a:cs typeface="Calibri" charset="0"/>
                </a:rPr>
                <a:t>kultūra (skatina IT naudojimą</a:t>
              </a:r>
              <a:r>
                <a:rPr lang="lt-LT" sz="1381" dirty="0" smtClean="0">
                  <a:solidFill>
                    <a:prstClr val="black"/>
                  </a:solidFill>
                  <a:ea typeface="Calibri" charset="0"/>
                  <a:cs typeface="Calibri" charset="0"/>
                </a:rPr>
                <a:t>)</a:t>
              </a:r>
            </a:p>
            <a:p>
              <a:pPr defTabSz="457200"/>
              <a:r>
                <a:rPr lang="lt-LT" sz="1381" dirty="0" smtClean="0">
                  <a:solidFill>
                    <a:prstClr val="black"/>
                  </a:solidFill>
                  <a:ea typeface="Calibri" charset="0"/>
                  <a:cs typeface="Calibri" charset="0"/>
                </a:rPr>
                <a:t>Pramonės reglamentai</a:t>
              </a:r>
            </a:p>
            <a:p>
              <a:pPr defTabSz="457200"/>
              <a:r>
                <a:rPr lang="lt-LT" sz="1381" dirty="0" smtClean="0">
                  <a:solidFill>
                    <a:prstClr val="black"/>
                  </a:solidFill>
                  <a:ea typeface="Calibri" charset="0"/>
                  <a:cs typeface="Calibri" charset="0"/>
                </a:rPr>
                <a:t>Informacijos </a:t>
              </a:r>
              <a:r>
                <a:rPr lang="lt-LT" sz="1381" dirty="0">
                  <a:solidFill>
                    <a:prstClr val="black"/>
                  </a:solidFill>
                  <a:ea typeface="Calibri" charset="0"/>
                  <a:cs typeface="Calibri" charset="0"/>
                </a:rPr>
                <a:t>augimo tempas</a:t>
              </a:r>
              <a:endParaRPr lang="en-US" sz="1381" dirty="0">
                <a:solidFill>
                  <a:prstClr val="black"/>
                </a:solidFill>
                <a:ea typeface="Calibri" charset="0"/>
                <a:cs typeface="Calibri" charset="0"/>
              </a:endParaRPr>
            </a:p>
          </p:txBody>
        </p:sp>
        <p:sp>
          <p:nvSpPr>
            <p:cNvPr id="5" name="Rectangle 4">
              <a:extLst>
                <a:ext uri="{FF2B5EF4-FFF2-40B4-BE49-F238E27FC236}">
                  <a16:creationId xmlns:a16="http://schemas.microsoft.com/office/drawing/2014/main" id="{C0E53849-6539-31BA-7111-3EC6DB273741}"/>
                </a:ext>
              </a:extLst>
            </p:cNvPr>
            <p:cNvSpPr/>
            <p:nvPr/>
          </p:nvSpPr>
          <p:spPr>
            <a:xfrm>
              <a:off x="468518" y="1868211"/>
              <a:ext cx="2893060" cy="2107570"/>
            </a:xfrm>
            <a:prstGeom prst="rect">
              <a:avLst/>
            </a:prstGeom>
            <a:noFill/>
            <a:ln w="19050" cap="flat" cmpd="sng" algn="ctr">
              <a:solidFill>
                <a:schemeClr val="accent3">
                  <a:lumMod val="75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 name="Rectangle 5">
            <a:extLst>
              <a:ext uri="{FF2B5EF4-FFF2-40B4-BE49-F238E27FC236}">
                <a16:creationId xmlns:a16="http://schemas.microsoft.com/office/drawing/2014/main" id="{DF2A2190-E074-5A83-316A-B2DB1E1C084C}"/>
              </a:ext>
            </a:extLst>
          </p:cNvPr>
          <p:cNvSpPr/>
          <p:nvPr/>
        </p:nvSpPr>
        <p:spPr>
          <a:xfrm>
            <a:off x="449706" y="1645260"/>
            <a:ext cx="2354284" cy="32996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defTabSz="457200">
              <a:defRPr/>
            </a:pPr>
            <a:r>
              <a:rPr lang="en-IE" sz="1544" kern="0" dirty="0" err="1">
                <a:solidFill>
                  <a:prstClr val="white"/>
                </a:solidFill>
                <a:ea typeface="Calibri" charset="0"/>
                <a:cs typeface="Calibri" charset="0"/>
              </a:rPr>
              <a:t>Antecedentai</a:t>
            </a:r>
            <a:r>
              <a:rPr lang="en-IE" sz="1544" kern="0" dirty="0">
                <a:solidFill>
                  <a:prstClr val="white"/>
                </a:solidFill>
                <a:ea typeface="Calibri" charset="0"/>
                <a:cs typeface="Calibri" charset="0"/>
              </a:rPr>
              <a:t> (</a:t>
            </a:r>
            <a:r>
              <a:rPr lang="en-IE" sz="1544" kern="0" dirty="0" err="1">
                <a:solidFill>
                  <a:prstClr val="white"/>
                </a:solidFill>
                <a:ea typeface="Calibri" charset="0"/>
                <a:cs typeface="Calibri" charset="0"/>
              </a:rPr>
              <a:t>įgalintojai</a:t>
            </a:r>
            <a:r>
              <a:rPr lang="en-IE" sz="1544" kern="0" dirty="0">
                <a:solidFill>
                  <a:prstClr val="white"/>
                </a:solidFill>
                <a:ea typeface="Calibri" charset="0"/>
                <a:cs typeface="Calibri" charset="0"/>
              </a:rPr>
              <a:t>)</a:t>
            </a:r>
            <a:endParaRPr kumimoji="0" lang="en-US"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endParaRPr>
          </a:p>
        </p:txBody>
      </p:sp>
      <p:grpSp>
        <p:nvGrpSpPr>
          <p:cNvPr id="17" name="Group 16">
            <a:extLst>
              <a:ext uri="{FF2B5EF4-FFF2-40B4-BE49-F238E27FC236}">
                <a16:creationId xmlns:a16="http://schemas.microsoft.com/office/drawing/2014/main" id="{C8D1B4F8-F765-A88A-1DDB-A71CDF6FCC60}"/>
              </a:ext>
            </a:extLst>
          </p:cNvPr>
          <p:cNvGrpSpPr/>
          <p:nvPr/>
        </p:nvGrpSpPr>
        <p:grpSpPr>
          <a:xfrm>
            <a:off x="456270" y="4372553"/>
            <a:ext cx="2893061" cy="1600214"/>
            <a:chOff x="456270" y="4372553"/>
            <a:chExt cx="2893061" cy="1600214"/>
          </a:xfrm>
        </p:grpSpPr>
        <p:sp>
          <p:nvSpPr>
            <p:cNvPr id="7" name="Rectangle 6">
              <a:extLst>
                <a:ext uri="{FF2B5EF4-FFF2-40B4-BE49-F238E27FC236}">
                  <a16:creationId xmlns:a16="http://schemas.microsoft.com/office/drawing/2014/main" id="{D709893B-AC31-7B22-BBEA-025066D1E3EC}"/>
                </a:ext>
              </a:extLst>
            </p:cNvPr>
            <p:cNvSpPr/>
            <p:nvPr/>
          </p:nvSpPr>
          <p:spPr>
            <a:xfrm>
              <a:off x="500578" y="4817964"/>
              <a:ext cx="2432187" cy="1154803"/>
            </a:xfrm>
            <a:prstGeom prst="rect">
              <a:avLst/>
            </a:prstGeom>
          </p:spPr>
          <p:txBody>
            <a:bodyPr wrap="square">
              <a:spAutoFit/>
            </a:bodyPr>
            <a:lstStyle/>
            <a:p>
              <a:pPr defTabSz="457200"/>
              <a:r>
                <a:rPr lang="lt-LT" sz="1381" dirty="0">
                  <a:solidFill>
                    <a:prstClr val="black"/>
                  </a:solidFill>
                  <a:ea typeface="Calibri" charset="0"/>
                  <a:cs typeface="Calibri" charset="0"/>
                </a:rPr>
                <a:t>Produkto </a:t>
              </a:r>
              <a:r>
                <a:rPr lang="lt-LT" sz="1381" dirty="0" smtClean="0">
                  <a:solidFill>
                    <a:prstClr val="black"/>
                  </a:solidFill>
                  <a:ea typeface="Calibri" charset="0"/>
                  <a:cs typeface="Calibri" charset="0"/>
                </a:rPr>
                <a:t>sudėtingumas/mišinys</a:t>
              </a:r>
            </a:p>
            <a:p>
              <a:pPr defTabSz="457200"/>
              <a:r>
                <a:rPr lang="lt-LT" sz="1381" dirty="0" smtClean="0">
                  <a:solidFill>
                    <a:prstClr val="black"/>
                  </a:solidFill>
                  <a:ea typeface="Calibri" charset="0"/>
                  <a:cs typeface="Calibri" charset="0"/>
                </a:rPr>
                <a:t>Pasenusios </a:t>
              </a:r>
              <a:r>
                <a:rPr lang="lt-LT" sz="1381" dirty="0">
                  <a:solidFill>
                    <a:prstClr val="black"/>
                  </a:solidFill>
                  <a:ea typeface="Calibri" charset="0"/>
                  <a:cs typeface="Calibri" charset="0"/>
                </a:rPr>
                <a:t>IT </a:t>
              </a:r>
              <a:r>
                <a:rPr lang="lt-LT" sz="1381" dirty="0" smtClean="0">
                  <a:solidFill>
                    <a:prstClr val="black"/>
                  </a:solidFill>
                  <a:ea typeface="Calibri" charset="0"/>
                  <a:cs typeface="Calibri" charset="0"/>
                </a:rPr>
                <a:t>sistemos</a:t>
              </a:r>
            </a:p>
            <a:p>
              <a:pPr defTabSz="457200"/>
              <a:r>
                <a:rPr lang="lt-LT" sz="1381" dirty="0" smtClean="0">
                  <a:solidFill>
                    <a:prstClr val="black"/>
                  </a:solidFill>
                  <a:ea typeface="Calibri" charset="0"/>
                  <a:cs typeface="Calibri" charset="0"/>
                </a:rPr>
                <a:t>IT </a:t>
              </a:r>
              <a:r>
                <a:rPr lang="lt-LT" sz="1381" dirty="0">
                  <a:solidFill>
                    <a:prstClr val="black"/>
                  </a:solidFill>
                  <a:ea typeface="Calibri" charset="0"/>
                  <a:cs typeface="Calibri" charset="0"/>
                </a:rPr>
                <a:t>kultūra (</a:t>
              </a:r>
              <a:r>
                <a:rPr lang="lt-LT" sz="1381" dirty="0" err="1">
                  <a:solidFill>
                    <a:prstClr val="black"/>
                  </a:solidFill>
                  <a:ea typeface="Calibri" charset="0"/>
                  <a:cs typeface="Calibri" charset="0"/>
                </a:rPr>
                <a:t>Packrat</a:t>
              </a:r>
              <a:r>
                <a:rPr lang="lt-LT" sz="1381" dirty="0">
                  <a:solidFill>
                    <a:prstClr val="black"/>
                  </a:solidFill>
                  <a:ea typeface="Calibri" charset="0"/>
                  <a:cs typeface="Calibri" charset="0"/>
                </a:rPr>
                <a:t> mentalitetas)</a:t>
              </a:r>
              <a:endParaRPr lang="en-US" sz="1381" dirty="0">
                <a:solidFill>
                  <a:prstClr val="black"/>
                </a:solidFill>
                <a:ea typeface="Calibri" charset="0"/>
                <a:cs typeface="Calibri" charset="0"/>
              </a:endParaRPr>
            </a:p>
          </p:txBody>
        </p:sp>
        <p:sp>
          <p:nvSpPr>
            <p:cNvPr id="8" name="Rectangle 7">
              <a:extLst>
                <a:ext uri="{FF2B5EF4-FFF2-40B4-BE49-F238E27FC236}">
                  <a16:creationId xmlns:a16="http://schemas.microsoft.com/office/drawing/2014/main" id="{A4166AD5-E303-59E7-C1DB-53FF26A8D629}"/>
                </a:ext>
              </a:extLst>
            </p:cNvPr>
            <p:cNvSpPr/>
            <p:nvPr/>
          </p:nvSpPr>
          <p:spPr>
            <a:xfrm>
              <a:off x="456270" y="4372553"/>
              <a:ext cx="2893061" cy="1566762"/>
            </a:xfrm>
            <a:prstGeom prst="rect">
              <a:avLst/>
            </a:prstGeom>
            <a:noFill/>
            <a:ln w="19050" cap="flat" cmpd="sng" algn="ctr">
              <a:solidFill>
                <a:schemeClr val="accent3">
                  <a:lumMod val="75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75CDB42D-D112-A26C-DF0D-8D41D2284D50}"/>
              </a:ext>
            </a:extLst>
          </p:cNvPr>
          <p:cNvSpPr/>
          <p:nvPr/>
        </p:nvSpPr>
        <p:spPr>
          <a:xfrm>
            <a:off x="449705" y="4128604"/>
            <a:ext cx="2432186" cy="32996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defTabSz="457200">
              <a:defRPr/>
            </a:pPr>
            <a:r>
              <a:rPr lang="en-IE" sz="1544" kern="0" dirty="0" err="1">
                <a:solidFill>
                  <a:prstClr val="white"/>
                </a:solidFill>
                <a:ea typeface="Calibri" charset="0"/>
                <a:cs typeface="Calibri" charset="0"/>
              </a:rPr>
              <a:t>Antecedentai</a:t>
            </a:r>
            <a:r>
              <a:rPr lang="en-IE" sz="1544" kern="0" dirty="0">
                <a:solidFill>
                  <a:prstClr val="white"/>
                </a:solidFill>
                <a:ea typeface="Calibri" charset="0"/>
                <a:cs typeface="Calibri" charset="0"/>
              </a:rPr>
              <a:t> (</a:t>
            </a:r>
            <a:r>
              <a:rPr lang="en-IE" sz="1544" kern="0" dirty="0" err="1">
                <a:solidFill>
                  <a:prstClr val="white"/>
                </a:solidFill>
                <a:ea typeface="Calibri" charset="0"/>
                <a:cs typeface="Calibri" charset="0"/>
              </a:rPr>
              <a:t>inhibitoriai</a:t>
            </a:r>
            <a:r>
              <a:rPr lang="en-IE" sz="1544" kern="0" dirty="0">
                <a:solidFill>
                  <a:prstClr val="white"/>
                </a:solidFill>
                <a:ea typeface="Calibri" charset="0"/>
                <a:cs typeface="Calibri" charset="0"/>
              </a:rPr>
              <a:t>)</a:t>
            </a:r>
            <a:endParaRPr kumimoji="0" lang="en-US"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endParaRPr>
          </a:p>
        </p:txBody>
      </p:sp>
      <p:grpSp>
        <p:nvGrpSpPr>
          <p:cNvPr id="10" name="Group 9">
            <a:extLst>
              <a:ext uri="{FF2B5EF4-FFF2-40B4-BE49-F238E27FC236}">
                <a16:creationId xmlns:a16="http://schemas.microsoft.com/office/drawing/2014/main" id="{B8772629-31E5-2364-E66C-4A099EE67CB8}"/>
              </a:ext>
            </a:extLst>
          </p:cNvPr>
          <p:cNvGrpSpPr/>
          <p:nvPr/>
        </p:nvGrpSpPr>
        <p:grpSpPr>
          <a:xfrm>
            <a:off x="3129167" y="1962782"/>
            <a:ext cx="760045" cy="473161"/>
            <a:chOff x="3203455" y="1829443"/>
            <a:chExt cx="800128" cy="513720"/>
          </a:xfrm>
          <a:solidFill>
            <a:srgbClr val="ED7D31">
              <a:lumMod val="40000"/>
              <a:lumOff val="60000"/>
            </a:srgbClr>
          </a:solidFill>
        </p:grpSpPr>
        <p:sp>
          <p:nvSpPr>
            <p:cNvPr id="11" name="Right Arrow 16">
              <a:extLst>
                <a:ext uri="{FF2B5EF4-FFF2-40B4-BE49-F238E27FC236}">
                  <a16:creationId xmlns:a16="http://schemas.microsoft.com/office/drawing/2014/main" id="{49DA54AB-2EDD-75D7-0AB0-F1CC1F22778D}"/>
                </a:ext>
              </a:extLst>
            </p:cNvPr>
            <p:cNvSpPr/>
            <p:nvPr/>
          </p:nvSpPr>
          <p:spPr>
            <a:xfrm>
              <a:off x="3467021" y="1854687"/>
              <a:ext cx="536562" cy="467787"/>
            </a:xfrm>
            <a:prstGeom prst="rightArrow">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62FBD31-93A3-4D80-25D2-DCCB9D96534C}"/>
                </a:ext>
              </a:extLst>
            </p:cNvPr>
            <p:cNvSpPr/>
            <p:nvPr/>
          </p:nvSpPr>
          <p:spPr>
            <a:xfrm>
              <a:off x="3203455" y="1829443"/>
              <a:ext cx="513720" cy="513720"/>
            </a:xfrm>
            <a:prstGeom prst="ellipse">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3358AD67-C5C7-4B04-872A-F0BBDE421614}"/>
                </a:ext>
              </a:extLst>
            </p:cNvPr>
            <p:cNvPicPr>
              <a:picLocks noChangeAspect="1"/>
            </p:cNvPicPr>
            <p:nvPr/>
          </p:nvPicPr>
          <p:blipFill>
            <a:blip r:embed="rId3"/>
            <a:stretch>
              <a:fillRect/>
            </a:stretch>
          </p:blipFill>
          <p:spPr>
            <a:xfrm>
              <a:off x="3285165" y="1915889"/>
              <a:ext cx="345990" cy="345990"/>
            </a:xfrm>
            <a:prstGeom prst="rect">
              <a:avLst/>
            </a:prstGeom>
            <a:solidFill>
              <a:schemeClr val="accent3">
                <a:lumMod val="75000"/>
              </a:schemeClr>
            </a:solidFill>
          </p:spPr>
        </p:pic>
      </p:grpSp>
      <p:grpSp>
        <p:nvGrpSpPr>
          <p:cNvPr id="34" name="Group 33">
            <a:extLst>
              <a:ext uri="{FF2B5EF4-FFF2-40B4-BE49-F238E27FC236}">
                <a16:creationId xmlns:a16="http://schemas.microsoft.com/office/drawing/2014/main" id="{0840EDCC-1CF2-9638-CD8F-3801339ED16C}"/>
              </a:ext>
            </a:extLst>
          </p:cNvPr>
          <p:cNvGrpSpPr/>
          <p:nvPr/>
        </p:nvGrpSpPr>
        <p:grpSpPr>
          <a:xfrm>
            <a:off x="4479615" y="1780944"/>
            <a:ext cx="3346310" cy="4574885"/>
            <a:chOff x="4479615" y="1780944"/>
            <a:chExt cx="3346310" cy="4574885"/>
          </a:xfrm>
        </p:grpSpPr>
        <p:sp>
          <p:nvSpPr>
            <p:cNvPr id="18" name="Rectangle 17">
              <a:extLst>
                <a:ext uri="{FF2B5EF4-FFF2-40B4-BE49-F238E27FC236}">
                  <a16:creationId xmlns:a16="http://schemas.microsoft.com/office/drawing/2014/main" id="{9D792BCB-6CEB-E100-9BE4-D78BEAD24656}"/>
                </a:ext>
              </a:extLst>
            </p:cNvPr>
            <p:cNvSpPr/>
            <p:nvPr/>
          </p:nvSpPr>
          <p:spPr>
            <a:xfrm>
              <a:off x="4569189" y="2329409"/>
              <a:ext cx="3236674" cy="3704732"/>
            </a:xfrm>
            <a:prstGeom prst="rect">
              <a:avLst/>
            </a:prstGeom>
          </p:spPr>
          <p:txBody>
            <a:bodyPr wrap="square">
              <a:spAutoFit/>
            </a:bodyPr>
            <a:lstStyle/>
            <a:p>
              <a:pPr defTabSz="457200"/>
              <a:r>
                <a:rPr lang="lt-LT" sz="1381" dirty="0">
                  <a:solidFill>
                    <a:srgbClr val="000000"/>
                  </a:solidFill>
                  <a:ea typeface="Calibri" charset="0"/>
                  <a:cs typeface="Calibri" charset="0"/>
                </a:rPr>
                <a:t>Struktūrinė </a:t>
              </a:r>
              <a:r>
                <a:rPr lang="lt-LT" sz="1381" dirty="0" smtClean="0">
                  <a:solidFill>
                    <a:srgbClr val="000000"/>
                  </a:solidFill>
                  <a:ea typeface="Calibri" charset="0"/>
                  <a:cs typeface="Calibri" charset="0"/>
                </a:rPr>
                <a:t>praktika</a:t>
              </a:r>
            </a:p>
            <a:p>
              <a:pPr defTabSz="457200"/>
              <a:r>
                <a:rPr lang="lt-LT" sz="1381" dirty="0" smtClean="0">
                  <a:solidFill>
                    <a:srgbClr val="000000"/>
                  </a:solidFill>
                  <a:ea typeface="Calibri" charset="0"/>
                  <a:cs typeface="Calibri" charset="0"/>
                </a:rPr>
                <a:t>• </a:t>
              </a:r>
              <a:r>
                <a:rPr lang="lt-LT" sz="1381" dirty="0">
                  <a:solidFill>
                    <a:srgbClr val="000000"/>
                  </a:solidFill>
                  <a:ea typeface="Calibri" charset="0"/>
                  <a:cs typeface="Calibri" charset="0"/>
                </a:rPr>
                <a:t>Politikos nustatymo </a:t>
              </a:r>
              <a:r>
                <a:rPr lang="lt-LT" sz="1381" dirty="0" smtClean="0">
                  <a:solidFill>
                    <a:srgbClr val="000000"/>
                  </a:solidFill>
                  <a:ea typeface="Calibri" charset="0"/>
                  <a:cs typeface="Calibri" charset="0"/>
                </a:rPr>
                <a:t>procedūros</a:t>
              </a:r>
            </a:p>
            <a:p>
              <a:pPr defTabSz="457200"/>
              <a:r>
                <a:rPr lang="lt-LT" sz="1381" dirty="0" smtClean="0">
                  <a:solidFill>
                    <a:srgbClr val="000000"/>
                  </a:solidFill>
                  <a:ea typeface="Calibri" charset="0"/>
                  <a:cs typeface="Calibri" charset="0"/>
                </a:rPr>
                <a:t>• </a:t>
              </a:r>
              <a:r>
                <a:rPr lang="lt-LT" sz="1381" dirty="0">
                  <a:solidFill>
                    <a:srgbClr val="000000"/>
                  </a:solidFill>
                  <a:ea typeface="Calibri" charset="0"/>
                  <a:cs typeface="Calibri" charset="0"/>
                </a:rPr>
                <a:t>Priežiūros </a:t>
              </a:r>
              <a:r>
                <a:rPr lang="lt-LT" sz="1381" dirty="0" smtClean="0">
                  <a:solidFill>
                    <a:srgbClr val="000000"/>
                  </a:solidFill>
                  <a:ea typeface="Calibri" charset="0"/>
                  <a:cs typeface="Calibri" charset="0"/>
                </a:rPr>
                <a:t>mechanizmai</a:t>
              </a:r>
            </a:p>
            <a:p>
              <a:pPr defTabSz="457200"/>
              <a:r>
                <a:rPr lang="lt-LT" sz="1381" dirty="0" smtClean="0">
                  <a:solidFill>
                    <a:srgbClr val="000000"/>
                  </a:solidFill>
                  <a:ea typeface="Calibri" charset="0"/>
                  <a:cs typeface="Calibri" charset="0"/>
                </a:rPr>
                <a:t>• </a:t>
              </a:r>
              <a:r>
                <a:rPr lang="lt-LT" sz="1381" dirty="0">
                  <a:solidFill>
                    <a:srgbClr val="000000"/>
                  </a:solidFill>
                  <a:ea typeface="Calibri" charset="0"/>
                  <a:cs typeface="Calibri" charset="0"/>
                </a:rPr>
                <a:t>Duomenų nuosavybės </a:t>
              </a:r>
              <a:r>
                <a:rPr lang="lt-LT" sz="1381" dirty="0" smtClean="0">
                  <a:solidFill>
                    <a:srgbClr val="000000"/>
                  </a:solidFill>
                  <a:ea typeface="Calibri" charset="0"/>
                  <a:cs typeface="Calibri" charset="0"/>
                </a:rPr>
                <a:t>pareigos</a:t>
              </a:r>
            </a:p>
            <a:p>
              <a:pPr defTabSz="457200"/>
              <a:endParaRPr lang="lt-LT" sz="1381" dirty="0" smtClean="0">
                <a:solidFill>
                  <a:srgbClr val="000000"/>
                </a:solidFill>
                <a:ea typeface="Calibri" charset="0"/>
                <a:cs typeface="Calibri" charset="0"/>
              </a:endParaRPr>
            </a:p>
            <a:p>
              <a:pPr defTabSz="457200"/>
              <a:r>
                <a:rPr lang="lt-LT" sz="1381" dirty="0" smtClean="0">
                  <a:solidFill>
                    <a:srgbClr val="000000"/>
                  </a:solidFill>
                  <a:ea typeface="Calibri" charset="0"/>
                  <a:cs typeface="Calibri" charset="0"/>
                </a:rPr>
                <a:t>Procedūrinė </a:t>
              </a:r>
              <a:r>
                <a:rPr lang="lt-LT" sz="1381" dirty="0">
                  <a:solidFill>
                    <a:srgbClr val="000000"/>
                  </a:solidFill>
                  <a:ea typeface="Calibri" charset="0"/>
                  <a:cs typeface="Calibri" charset="0"/>
                </a:rPr>
                <a:t>(gyvenimo ciklo) </a:t>
              </a:r>
              <a:r>
                <a:rPr lang="lt-LT" sz="1381" dirty="0" smtClean="0">
                  <a:solidFill>
                    <a:srgbClr val="000000"/>
                  </a:solidFill>
                  <a:ea typeface="Calibri" charset="0"/>
                  <a:cs typeface="Calibri" charset="0"/>
                </a:rPr>
                <a:t>praktika</a:t>
              </a:r>
            </a:p>
            <a:p>
              <a:pPr defTabSz="457200"/>
              <a:r>
                <a:rPr lang="lt-LT" sz="1381" dirty="0" smtClean="0">
                  <a:solidFill>
                    <a:srgbClr val="000000"/>
                  </a:solidFill>
                  <a:ea typeface="Calibri" charset="0"/>
                  <a:cs typeface="Calibri" charset="0"/>
                </a:rPr>
                <a:t>• </a:t>
              </a:r>
              <a:r>
                <a:rPr lang="lt-LT" sz="1381" dirty="0">
                  <a:solidFill>
                    <a:srgbClr val="000000"/>
                  </a:solidFill>
                  <a:ea typeface="Calibri" charset="0"/>
                  <a:cs typeface="Calibri" charset="0"/>
                </a:rPr>
                <a:t>Įgyvendinti </a:t>
              </a:r>
              <a:r>
                <a:rPr lang="lt-LT" sz="1381" dirty="0" smtClean="0">
                  <a:solidFill>
                    <a:srgbClr val="000000"/>
                  </a:solidFill>
                  <a:ea typeface="Calibri" charset="0"/>
                  <a:cs typeface="Calibri" charset="0"/>
                </a:rPr>
                <a:t>saugojimą/archyvavimą</a:t>
              </a:r>
            </a:p>
            <a:p>
              <a:pPr defTabSz="457200"/>
              <a:r>
                <a:rPr lang="lt-LT" sz="1381" dirty="0" smtClean="0">
                  <a:solidFill>
                    <a:srgbClr val="000000"/>
                  </a:solidFill>
                  <a:ea typeface="Calibri" charset="0"/>
                  <a:cs typeface="Calibri" charset="0"/>
                </a:rPr>
                <a:t>• </a:t>
              </a:r>
              <a:r>
                <a:rPr lang="lt-LT" sz="1381" dirty="0">
                  <a:solidFill>
                    <a:srgbClr val="000000"/>
                  </a:solidFill>
                  <a:ea typeface="Calibri" charset="0"/>
                  <a:cs typeface="Calibri" charset="0"/>
                </a:rPr>
                <a:t>Taikyti atsargines </a:t>
              </a:r>
              <a:r>
                <a:rPr lang="lt-LT" sz="1381" dirty="0" smtClean="0">
                  <a:solidFill>
                    <a:srgbClr val="000000"/>
                  </a:solidFill>
                  <a:ea typeface="Calibri" charset="0"/>
                  <a:cs typeface="Calibri" charset="0"/>
                </a:rPr>
                <a:t>kopijas</a:t>
              </a:r>
            </a:p>
            <a:p>
              <a:pPr defTabSz="457200"/>
              <a:r>
                <a:rPr lang="lt-LT" sz="1381" dirty="0" smtClean="0">
                  <a:solidFill>
                    <a:srgbClr val="000000"/>
                  </a:solidFill>
                  <a:ea typeface="Calibri" charset="0"/>
                  <a:cs typeface="Calibri" charset="0"/>
                </a:rPr>
                <a:t>• </a:t>
              </a:r>
              <a:r>
                <a:rPr lang="lt-LT" sz="1381" dirty="0">
                  <a:solidFill>
                    <a:srgbClr val="000000"/>
                  </a:solidFill>
                  <a:ea typeface="Calibri" charset="0"/>
                  <a:cs typeface="Calibri" charset="0"/>
                </a:rPr>
                <a:t>Sukurti ir stebėti </a:t>
              </a:r>
              <a:r>
                <a:rPr lang="lt-LT" sz="1381" dirty="0" smtClean="0">
                  <a:solidFill>
                    <a:srgbClr val="000000"/>
                  </a:solidFill>
                  <a:ea typeface="Calibri" charset="0"/>
                  <a:cs typeface="Calibri" charset="0"/>
                </a:rPr>
                <a:t>prieigą</a:t>
              </a:r>
            </a:p>
            <a:p>
              <a:pPr defTabSz="457200"/>
              <a:r>
                <a:rPr lang="lt-LT" sz="1381" dirty="0" smtClean="0">
                  <a:solidFill>
                    <a:srgbClr val="000000"/>
                  </a:solidFill>
                  <a:ea typeface="Calibri" charset="0"/>
                  <a:cs typeface="Calibri" charset="0"/>
                </a:rPr>
                <a:t>• </a:t>
              </a:r>
              <a:r>
                <a:rPr lang="lt-LT" sz="1381" dirty="0">
                  <a:solidFill>
                    <a:srgbClr val="000000"/>
                  </a:solidFill>
                  <a:ea typeface="Calibri" charset="0"/>
                  <a:cs typeface="Calibri" charset="0"/>
                </a:rPr>
                <a:t>Klasifikuokite informaciją pagal </a:t>
              </a:r>
              <a:r>
                <a:rPr lang="lt-LT" sz="1381" dirty="0" smtClean="0">
                  <a:solidFill>
                    <a:srgbClr val="000000"/>
                  </a:solidFill>
                  <a:ea typeface="Calibri" charset="0"/>
                  <a:cs typeface="Calibri" charset="0"/>
                </a:rPr>
                <a:t>vertę</a:t>
              </a:r>
            </a:p>
            <a:p>
              <a:pPr defTabSz="457200"/>
              <a:r>
                <a:rPr lang="lt-LT" sz="1381" dirty="0" smtClean="0">
                  <a:solidFill>
                    <a:srgbClr val="000000"/>
                  </a:solidFill>
                  <a:ea typeface="Calibri" charset="0"/>
                  <a:cs typeface="Calibri" charset="0"/>
                </a:rPr>
                <a:t>• </a:t>
              </a:r>
              <a:r>
                <a:rPr lang="lt-LT" sz="1381" dirty="0">
                  <a:solidFill>
                    <a:srgbClr val="000000"/>
                  </a:solidFill>
                  <a:ea typeface="Calibri" charset="0"/>
                  <a:cs typeface="Calibri" charset="0"/>
                </a:rPr>
                <a:t>Duomenų apsaugos paslaugų </a:t>
              </a:r>
              <a:r>
                <a:rPr lang="lt-LT" sz="1381" dirty="0" smtClean="0">
                  <a:solidFill>
                    <a:srgbClr val="000000"/>
                  </a:solidFill>
                  <a:ea typeface="Calibri" charset="0"/>
                  <a:cs typeface="Calibri" charset="0"/>
                </a:rPr>
                <a:t>lygiai</a:t>
              </a:r>
            </a:p>
            <a:p>
              <a:pPr defTabSz="457200"/>
              <a:r>
                <a:rPr lang="lt-LT" sz="1381" dirty="0" smtClean="0">
                  <a:solidFill>
                    <a:srgbClr val="000000"/>
                  </a:solidFill>
                  <a:ea typeface="Calibri" charset="0"/>
                  <a:cs typeface="Calibri" charset="0"/>
                </a:rPr>
                <a:t>• </a:t>
              </a:r>
              <a:r>
                <a:rPr lang="lt-LT" sz="1381" dirty="0">
                  <a:solidFill>
                    <a:srgbClr val="000000"/>
                  </a:solidFill>
                  <a:ea typeface="Calibri" charset="0"/>
                  <a:cs typeface="Calibri" charset="0"/>
                </a:rPr>
                <a:t>Stebėkite išlaidas grąžindami </a:t>
              </a:r>
              <a:r>
                <a:rPr lang="lt-LT" sz="1381" dirty="0" err="1" smtClean="0">
                  <a:solidFill>
                    <a:srgbClr val="000000"/>
                  </a:solidFill>
                  <a:ea typeface="Calibri" charset="0"/>
                  <a:cs typeface="Calibri" charset="0"/>
                </a:rPr>
                <a:t>mokėjimus</a:t>
              </a:r>
              <a:endParaRPr lang="lt-LT" sz="1381" dirty="0" smtClean="0">
                <a:solidFill>
                  <a:srgbClr val="000000"/>
                </a:solidFill>
                <a:ea typeface="Calibri" charset="0"/>
                <a:cs typeface="Calibri" charset="0"/>
              </a:endParaRPr>
            </a:p>
            <a:p>
              <a:pPr defTabSz="457200"/>
              <a:r>
                <a:rPr lang="lt-LT" sz="1381" dirty="0" smtClean="0">
                  <a:solidFill>
                    <a:srgbClr val="000000"/>
                  </a:solidFill>
                  <a:ea typeface="Calibri" charset="0"/>
                  <a:cs typeface="Calibri" charset="0"/>
                </a:rPr>
                <a:t>• </a:t>
              </a:r>
              <a:r>
                <a:rPr lang="lt-LT" sz="1381" dirty="0">
                  <a:solidFill>
                    <a:srgbClr val="000000"/>
                  </a:solidFill>
                  <a:ea typeface="Calibri" charset="0"/>
                  <a:cs typeface="Calibri" charset="0"/>
                </a:rPr>
                <a:t>Perkėlimas tarp saugojimo </a:t>
              </a:r>
              <a:r>
                <a:rPr lang="lt-LT" sz="1381" dirty="0" smtClean="0">
                  <a:solidFill>
                    <a:srgbClr val="000000"/>
                  </a:solidFill>
                  <a:ea typeface="Calibri" charset="0"/>
                  <a:cs typeface="Calibri" charset="0"/>
                </a:rPr>
                <a:t>pakopų</a:t>
              </a:r>
            </a:p>
            <a:p>
              <a:pPr defTabSz="457200"/>
              <a:endParaRPr lang="lt-LT" sz="1381" dirty="0" smtClean="0">
                <a:solidFill>
                  <a:srgbClr val="000000"/>
                </a:solidFill>
                <a:ea typeface="Calibri" charset="0"/>
                <a:cs typeface="Calibri" charset="0"/>
              </a:endParaRPr>
            </a:p>
            <a:p>
              <a:pPr defTabSz="457200"/>
              <a:r>
                <a:rPr lang="lt-LT" sz="1381" dirty="0" smtClean="0">
                  <a:solidFill>
                    <a:srgbClr val="000000"/>
                  </a:solidFill>
                  <a:ea typeface="Calibri" charset="0"/>
                  <a:cs typeface="Calibri" charset="0"/>
                </a:rPr>
                <a:t>Santykių praktika</a:t>
              </a:r>
            </a:p>
            <a:p>
              <a:pPr defTabSz="457200"/>
              <a:r>
                <a:rPr lang="lt-LT" sz="1381" dirty="0" smtClean="0">
                  <a:solidFill>
                    <a:srgbClr val="000000"/>
                  </a:solidFill>
                  <a:ea typeface="Calibri" charset="0"/>
                  <a:cs typeface="Calibri" charset="0"/>
                </a:rPr>
                <a:t>• </a:t>
              </a:r>
              <a:r>
                <a:rPr lang="lt-LT" sz="1381" dirty="0">
                  <a:solidFill>
                    <a:srgbClr val="000000"/>
                  </a:solidFill>
                  <a:ea typeface="Calibri" charset="0"/>
                  <a:cs typeface="Calibri" charset="0"/>
                </a:rPr>
                <a:t>Vartotojų </a:t>
              </a:r>
              <a:r>
                <a:rPr lang="lt-LT" sz="1381" dirty="0" smtClean="0">
                  <a:solidFill>
                    <a:srgbClr val="000000"/>
                  </a:solidFill>
                  <a:ea typeface="Calibri" charset="0"/>
                  <a:cs typeface="Calibri" charset="0"/>
                </a:rPr>
                <a:t>švietimas</a:t>
              </a:r>
            </a:p>
            <a:p>
              <a:pPr defTabSz="457200"/>
              <a:r>
                <a:rPr lang="lt-LT" sz="1381" dirty="0" smtClean="0">
                  <a:solidFill>
                    <a:srgbClr val="000000"/>
                  </a:solidFill>
                  <a:ea typeface="Calibri" charset="0"/>
                  <a:cs typeface="Calibri" charset="0"/>
                </a:rPr>
                <a:t>• </a:t>
              </a:r>
              <a:r>
                <a:rPr lang="lt-LT" sz="1381" dirty="0">
                  <a:solidFill>
                    <a:srgbClr val="000000"/>
                  </a:solidFill>
                  <a:ea typeface="Calibri" charset="0"/>
                  <a:cs typeface="Calibri" charset="0"/>
                </a:rPr>
                <a:t>Bendravimas/keitimasis idėjomis</a:t>
              </a:r>
              <a:endParaRPr lang="en-US" sz="1381" dirty="0">
                <a:solidFill>
                  <a:srgbClr val="000000"/>
                </a:solidFill>
                <a:ea typeface="Calibri" charset="0"/>
                <a:cs typeface="Calibri" charset="0"/>
              </a:endParaRPr>
            </a:p>
          </p:txBody>
        </p:sp>
        <p:sp>
          <p:nvSpPr>
            <p:cNvPr id="19" name="Rectangle 18">
              <a:extLst>
                <a:ext uri="{FF2B5EF4-FFF2-40B4-BE49-F238E27FC236}">
                  <a16:creationId xmlns:a16="http://schemas.microsoft.com/office/drawing/2014/main" id="{BE944DBD-2EFB-114F-4062-887D7D1BE0DA}"/>
                </a:ext>
              </a:extLst>
            </p:cNvPr>
            <p:cNvSpPr/>
            <p:nvPr/>
          </p:nvSpPr>
          <p:spPr>
            <a:xfrm>
              <a:off x="4479615" y="1780944"/>
              <a:ext cx="3346310" cy="4574885"/>
            </a:xfrm>
            <a:prstGeom prst="rect">
              <a:avLst/>
            </a:prstGeom>
            <a:noFill/>
            <a:ln w="19050" cap="flat" cmpd="sng" algn="ctr">
              <a:solidFill>
                <a:schemeClr val="accent3">
                  <a:lumMod val="60000"/>
                  <a:lumOff val="4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D9D9366B-92F0-F7B4-06BE-79AA0EDD82FB}"/>
              </a:ext>
            </a:extLst>
          </p:cNvPr>
          <p:cNvSpPr/>
          <p:nvPr/>
        </p:nvSpPr>
        <p:spPr>
          <a:xfrm>
            <a:off x="4467876" y="1559168"/>
            <a:ext cx="1627052" cy="567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lvl="0" defTabSz="457200">
              <a:defRPr/>
            </a:pPr>
            <a:r>
              <a:rPr lang="lt-LT" sz="1544" kern="0" dirty="0">
                <a:solidFill>
                  <a:prstClr val="white"/>
                </a:solidFill>
                <a:ea typeface="Calibri" charset="0"/>
                <a:cs typeface="Calibri" charset="0"/>
              </a:rPr>
              <a:t>Informacijos valdymo sudėtis</a:t>
            </a:r>
            <a:endParaRPr kumimoji="0" lang="en-US" sz="1544" b="0" i="0" u="none" strike="noStrike" kern="0" cap="none" spc="0" normalizeH="0" baseline="0" noProof="0" dirty="0">
              <a:ln>
                <a:noFill/>
              </a:ln>
              <a:solidFill>
                <a:prstClr val="white"/>
              </a:solidFill>
              <a:effectLst/>
              <a:uLnTx/>
              <a:uFillTx/>
              <a:ea typeface="Calibri" charset="0"/>
              <a:cs typeface="Calibri" charset="0"/>
            </a:endParaRPr>
          </a:p>
        </p:txBody>
      </p:sp>
      <p:grpSp>
        <p:nvGrpSpPr>
          <p:cNvPr id="36" name="Group 35">
            <a:extLst>
              <a:ext uri="{FF2B5EF4-FFF2-40B4-BE49-F238E27FC236}">
                <a16:creationId xmlns:a16="http://schemas.microsoft.com/office/drawing/2014/main" id="{25F66C2E-67A9-4220-32E8-37F9F9388866}"/>
              </a:ext>
            </a:extLst>
          </p:cNvPr>
          <p:cNvGrpSpPr/>
          <p:nvPr/>
        </p:nvGrpSpPr>
        <p:grpSpPr>
          <a:xfrm>
            <a:off x="8863917" y="1868208"/>
            <a:ext cx="2993303" cy="1358625"/>
            <a:chOff x="8863917" y="1855233"/>
            <a:chExt cx="2993303" cy="1370368"/>
          </a:xfrm>
        </p:grpSpPr>
        <p:sp>
          <p:nvSpPr>
            <p:cNvPr id="22" name="Rectangle 21">
              <a:extLst>
                <a:ext uri="{FF2B5EF4-FFF2-40B4-BE49-F238E27FC236}">
                  <a16:creationId xmlns:a16="http://schemas.microsoft.com/office/drawing/2014/main" id="{A9032556-E650-A326-3F8C-5F1285630647}"/>
                </a:ext>
              </a:extLst>
            </p:cNvPr>
            <p:cNvSpPr/>
            <p:nvPr/>
          </p:nvSpPr>
          <p:spPr>
            <a:xfrm>
              <a:off x="8863917" y="1855233"/>
              <a:ext cx="2142232" cy="1148974"/>
            </a:xfrm>
            <a:prstGeom prst="rect">
              <a:avLst/>
            </a:prstGeom>
            <a:solidFill>
              <a:sysClr val="window" lastClr="FFFFFF"/>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F275008-E5A4-1EFD-04BD-54B25E1923AD}"/>
                </a:ext>
              </a:extLst>
            </p:cNvPr>
            <p:cNvSpPr/>
            <p:nvPr/>
          </p:nvSpPr>
          <p:spPr>
            <a:xfrm>
              <a:off x="8891285" y="2060817"/>
              <a:ext cx="2965935" cy="1164784"/>
            </a:xfrm>
            <a:prstGeom prst="rect">
              <a:avLst/>
            </a:prstGeom>
          </p:spPr>
          <p:txBody>
            <a:bodyPr wrap="square">
              <a:spAutoFit/>
            </a:bodyPr>
            <a:lstStyle/>
            <a:p>
              <a:pPr defTabSz="457200"/>
              <a:r>
                <a:rPr lang="en-US" sz="1381" dirty="0">
                  <a:solidFill>
                    <a:prstClr val="black"/>
                  </a:solidFill>
                  <a:ea typeface="Calibri" charset="0"/>
                  <a:cs typeface="Calibri" charset="0"/>
                </a:rPr>
                <a:t>•</a:t>
              </a:r>
              <a:r>
                <a:rPr lang="en-US" sz="1381" dirty="0" err="1">
                  <a:solidFill>
                    <a:prstClr val="black"/>
                  </a:solidFill>
                  <a:ea typeface="Calibri" charset="0"/>
                  <a:cs typeface="Calibri" charset="0"/>
                </a:rPr>
                <a:t>Filmo</a:t>
              </a:r>
              <a:r>
                <a:rPr lang="en-US" sz="1381" dirty="0">
                  <a:solidFill>
                    <a:prstClr val="black"/>
                  </a:solidFill>
                  <a:ea typeface="Calibri" charset="0"/>
                  <a:cs typeface="Calibri" charset="0"/>
                </a:rPr>
                <a:t> </a:t>
              </a:r>
              <a:r>
                <a:rPr lang="en-US" sz="1381" dirty="0" err="1">
                  <a:solidFill>
                    <a:prstClr val="black"/>
                  </a:solidFill>
                  <a:ea typeface="Calibri" charset="0"/>
                  <a:cs typeface="Calibri" charset="0"/>
                </a:rPr>
                <a:t>pasirodymas</a:t>
              </a:r>
              <a:r>
                <a:rPr lang="en-US" sz="1381" dirty="0">
                  <a:solidFill>
                    <a:prstClr val="black"/>
                  </a:solidFill>
                  <a:ea typeface="Calibri" charset="0"/>
                  <a:cs typeface="Calibri" charset="0"/>
                </a:rPr>
                <a:t> – </a:t>
              </a:r>
              <a:endParaRPr lang="lt-LT" sz="1381" dirty="0" smtClean="0">
                <a:solidFill>
                  <a:prstClr val="black"/>
                </a:solidFill>
                <a:ea typeface="Calibri" charset="0"/>
                <a:cs typeface="Calibri" charset="0"/>
              </a:endParaRPr>
            </a:p>
            <a:p>
              <a:pPr defTabSz="457200"/>
              <a:r>
                <a:rPr lang="en-US" sz="1381" dirty="0" err="1" smtClean="0">
                  <a:solidFill>
                    <a:prstClr val="black"/>
                  </a:solidFill>
                  <a:ea typeface="Calibri" charset="0"/>
                  <a:cs typeface="Calibri" charset="0"/>
                </a:rPr>
                <a:t>Vidutinio</a:t>
              </a:r>
              <a:r>
                <a:rPr lang="en-US" sz="1381" dirty="0" smtClean="0">
                  <a:solidFill>
                    <a:prstClr val="black"/>
                  </a:solidFill>
                  <a:ea typeface="Calibri" charset="0"/>
                  <a:cs typeface="Calibri" charset="0"/>
                </a:rPr>
                <a:t> </a:t>
              </a:r>
              <a:r>
                <a:rPr lang="en-US" sz="1381" dirty="0" err="1" smtClean="0">
                  <a:solidFill>
                    <a:prstClr val="black"/>
                  </a:solidFill>
                  <a:ea typeface="Calibri" charset="0"/>
                  <a:cs typeface="Calibri" charset="0"/>
                </a:rPr>
                <a:t>lygio</a:t>
              </a:r>
              <a:endParaRPr lang="lt-LT" sz="1381" dirty="0" smtClean="0">
                <a:solidFill>
                  <a:prstClr val="black"/>
                </a:solidFill>
                <a:ea typeface="Calibri" charset="0"/>
                <a:cs typeface="Calibri" charset="0"/>
              </a:endParaRPr>
            </a:p>
            <a:p>
              <a:pPr defTabSz="457200"/>
              <a:endParaRPr lang="lt-LT" sz="1381" dirty="0" smtClean="0">
                <a:solidFill>
                  <a:prstClr val="black"/>
                </a:solidFill>
                <a:ea typeface="Calibri" charset="0"/>
                <a:cs typeface="Calibri" charset="0"/>
              </a:endParaRPr>
            </a:p>
            <a:p>
              <a:pPr defTabSz="457200"/>
              <a:r>
                <a:rPr lang="en-US" sz="1381" dirty="0" smtClean="0">
                  <a:solidFill>
                    <a:prstClr val="black"/>
                  </a:solidFill>
                  <a:ea typeface="Calibri" charset="0"/>
                  <a:cs typeface="Calibri" charset="0"/>
                </a:rPr>
                <a:t>• </a:t>
              </a:r>
              <a:r>
                <a:rPr lang="en-US" sz="1381" dirty="0" err="1">
                  <a:solidFill>
                    <a:prstClr val="black"/>
                  </a:solidFill>
                  <a:ea typeface="Calibri" charset="0"/>
                  <a:cs typeface="Calibri" charset="0"/>
                </a:rPr>
                <a:t>Rizikos</a:t>
              </a:r>
              <a:r>
                <a:rPr lang="en-US" sz="1381" dirty="0">
                  <a:solidFill>
                    <a:prstClr val="black"/>
                  </a:solidFill>
                  <a:ea typeface="Calibri" charset="0"/>
                  <a:cs typeface="Calibri" charset="0"/>
                </a:rPr>
                <a:t> </a:t>
              </a:r>
              <a:r>
                <a:rPr lang="en-US" sz="1381" dirty="0" err="1">
                  <a:solidFill>
                    <a:prstClr val="black"/>
                  </a:solidFill>
                  <a:ea typeface="Calibri" charset="0"/>
                  <a:cs typeface="Calibri" charset="0"/>
                </a:rPr>
                <a:t>mažinimas</a:t>
              </a:r>
              <a:endParaRPr lang="en-US" sz="1381" dirty="0" smtClean="0">
                <a:solidFill>
                  <a:prstClr val="black"/>
                </a:solidFill>
                <a:ea typeface="Calibri" charset="0"/>
                <a:cs typeface="Calibri" charset="0"/>
              </a:endParaRPr>
            </a:p>
            <a:p>
              <a:pPr defTabSz="457200"/>
              <a:endParaRPr lang="en-US" sz="1381" dirty="0">
                <a:solidFill>
                  <a:prstClr val="black"/>
                </a:solidFill>
                <a:ea typeface="Calibri" charset="0"/>
                <a:cs typeface="Calibri" charset="0"/>
              </a:endParaRPr>
            </a:p>
          </p:txBody>
        </p:sp>
      </p:grpSp>
      <p:sp>
        <p:nvSpPr>
          <p:cNvPr id="25" name="Rectangle 24">
            <a:extLst>
              <a:ext uri="{FF2B5EF4-FFF2-40B4-BE49-F238E27FC236}">
                <a16:creationId xmlns:a16="http://schemas.microsoft.com/office/drawing/2014/main" id="{A2E0333E-6B36-4196-CD56-427133F68A03}"/>
              </a:ext>
            </a:extLst>
          </p:cNvPr>
          <p:cNvSpPr/>
          <p:nvPr/>
        </p:nvSpPr>
        <p:spPr>
          <a:xfrm>
            <a:off x="8844203" y="3317249"/>
            <a:ext cx="2443389" cy="1077218"/>
          </a:xfrm>
          <a:prstGeom prst="rect">
            <a:avLst/>
          </a:prstGeom>
        </p:spPr>
        <p:txBody>
          <a:bodyPr wrap="square">
            <a:spAutoFit/>
          </a:bodyPr>
          <a:lstStyle/>
          <a:p>
            <a:pPr defTabSz="457200"/>
            <a:r>
              <a:rPr lang="lt-LT" sz="1600" i="1" dirty="0">
                <a:solidFill>
                  <a:prstClr val="black"/>
                </a:solidFill>
                <a:ea typeface="Calibri" charset="0"/>
                <a:cs typeface="Calibri" charset="0"/>
              </a:rPr>
              <a:t>Informacijos valdymo koncepcijos sudėties ir konteksto apžvalga (</a:t>
            </a:r>
            <a:r>
              <a:rPr lang="lt-LT" sz="1600" i="1" dirty="0" err="1">
                <a:solidFill>
                  <a:prstClr val="black"/>
                </a:solidFill>
                <a:ea typeface="Calibri" charset="0"/>
                <a:cs typeface="Calibri" charset="0"/>
              </a:rPr>
              <a:t>Tallon</a:t>
            </a:r>
            <a:r>
              <a:rPr lang="lt-LT" sz="1600" i="1" dirty="0">
                <a:solidFill>
                  <a:prstClr val="black"/>
                </a:solidFill>
                <a:ea typeface="Calibri" charset="0"/>
                <a:cs typeface="Calibri" charset="0"/>
              </a:rPr>
              <a:t> </a:t>
            </a:r>
            <a:r>
              <a:rPr lang="lt-LT" sz="1600" i="1" dirty="0" err="1">
                <a:solidFill>
                  <a:prstClr val="black"/>
                </a:solidFill>
                <a:ea typeface="Calibri" charset="0"/>
                <a:cs typeface="Calibri" charset="0"/>
              </a:rPr>
              <a:t>etal</a:t>
            </a:r>
            <a:r>
              <a:rPr lang="lt-LT" sz="1600" i="1" dirty="0">
                <a:solidFill>
                  <a:prstClr val="black"/>
                </a:solidFill>
                <a:ea typeface="Calibri" charset="0"/>
                <a:cs typeface="Calibri" charset="0"/>
              </a:rPr>
              <a:t>. 2013b)</a:t>
            </a:r>
            <a:endParaRPr lang="en-US" sz="1600" i="1" dirty="0">
              <a:solidFill>
                <a:srgbClr val="000000"/>
              </a:solidFill>
              <a:ea typeface="Calibri" charset="0"/>
              <a:cs typeface="Calibri" charset="0"/>
            </a:endParaRPr>
          </a:p>
        </p:txBody>
      </p:sp>
      <p:grpSp>
        <p:nvGrpSpPr>
          <p:cNvPr id="26" name="Group 25">
            <a:extLst>
              <a:ext uri="{FF2B5EF4-FFF2-40B4-BE49-F238E27FC236}">
                <a16:creationId xmlns:a16="http://schemas.microsoft.com/office/drawing/2014/main" id="{BFDFED6C-0935-1544-E862-C13BA50BC656}"/>
              </a:ext>
            </a:extLst>
          </p:cNvPr>
          <p:cNvGrpSpPr/>
          <p:nvPr/>
        </p:nvGrpSpPr>
        <p:grpSpPr>
          <a:xfrm>
            <a:off x="7613645" y="1880374"/>
            <a:ext cx="760045" cy="473161"/>
            <a:chOff x="3203455" y="1829443"/>
            <a:chExt cx="800128" cy="513720"/>
          </a:xfrm>
          <a:solidFill>
            <a:srgbClr val="70AD47">
              <a:lumMod val="60000"/>
              <a:lumOff val="40000"/>
            </a:srgbClr>
          </a:solidFill>
        </p:grpSpPr>
        <p:sp>
          <p:nvSpPr>
            <p:cNvPr id="27" name="Right Arrow 64">
              <a:extLst>
                <a:ext uri="{FF2B5EF4-FFF2-40B4-BE49-F238E27FC236}">
                  <a16:creationId xmlns:a16="http://schemas.microsoft.com/office/drawing/2014/main" id="{D6513F3F-343A-F638-B022-1799F90D9014}"/>
                </a:ext>
              </a:extLst>
            </p:cNvPr>
            <p:cNvSpPr/>
            <p:nvPr/>
          </p:nvSpPr>
          <p:spPr>
            <a:xfrm>
              <a:off x="3467021" y="1854687"/>
              <a:ext cx="536562" cy="467787"/>
            </a:xfrm>
            <a:prstGeom prst="rightArrow">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39D2862E-BD75-4E92-8930-3F198C27F40A}"/>
                </a:ext>
              </a:extLst>
            </p:cNvPr>
            <p:cNvSpPr/>
            <p:nvPr/>
          </p:nvSpPr>
          <p:spPr>
            <a:xfrm>
              <a:off x="3203455" y="1829443"/>
              <a:ext cx="513720" cy="513720"/>
            </a:xfrm>
            <a:prstGeom prst="ellipse">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descr="A close up of a logo&#10;&#10;Description automatically generated">
              <a:extLst>
                <a:ext uri="{FF2B5EF4-FFF2-40B4-BE49-F238E27FC236}">
                  <a16:creationId xmlns:a16="http://schemas.microsoft.com/office/drawing/2014/main" id="{6B5246A0-AE30-4F68-A7B4-E01C16162EBA}"/>
                </a:ext>
              </a:extLst>
            </p:cNvPr>
            <p:cNvPicPr>
              <a:picLocks noChangeAspect="1"/>
            </p:cNvPicPr>
            <p:nvPr/>
          </p:nvPicPr>
          <p:blipFill>
            <a:blip r:embed="rId3"/>
            <a:stretch>
              <a:fillRect/>
            </a:stretch>
          </p:blipFill>
          <p:spPr>
            <a:xfrm>
              <a:off x="3285165" y="1915889"/>
              <a:ext cx="345990" cy="345990"/>
            </a:xfrm>
            <a:prstGeom prst="rect">
              <a:avLst/>
            </a:prstGeom>
            <a:grpFill/>
          </p:spPr>
        </p:pic>
      </p:grpSp>
      <p:sp>
        <p:nvSpPr>
          <p:cNvPr id="23" name="Rectangle 22">
            <a:extLst>
              <a:ext uri="{FF2B5EF4-FFF2-40B4-BE49-F238E27FC236}">
                <a16:creationId xmlns:a16="http://schemas.microsoft.com/office/drawing/2014/main" id="{3E0ADA11-F3FC-284A-5C99-84A5347F951E}"/>
              </a:ext>
            </a:extLst>
          </p:cNvPr>
          <p:cNvSpPr/>
          <p:nvPr/>
        </p:nvSpPr>
        <p:spPr>
          <a:xfrm>
            <a:off x="8852178" y="1645260"/>
            <a:ext cx="1729635" cy="329962"/>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E" sz="1544" b="0" i="0" u="none" strike="noStrike" kern="0" cap="none" spc="0" normalizeH="0" baseline="0" noProof="0" dirty="0" err="1" smtClean="0">
                <a:ln>
                  <a:noFill/>
                </a:ln>
                <a:solidFill>
                  <a:prstClr val="white"/>
                </a:solidFill>
                <a:effectLst/>
                <a:uLnTx/>
                <a:uFillTx/>
                <a:latin typeface="Calibri" panose="020F0502020204030204"/>
                <a:ea typeface="Calibri" charset="0"/>
                <a:cs typeface="Calibri" charset="0"/>
              </a:rPr>
              <a:t>Pasekm</a:t>
            </a:r>
            <a:r>
              <a:rPr kumimoji="0" lang="lt-LT" sz="1544" b="0" i="0" u="none" strike="noStrike" kern="0" cap="none" spc="0" normalizeH="0" baseline="0" noProof="0" dirty="0" smtClean="0">
                <a:ln>
                  <a:noFill/>
                </a:ln>
                <a:solidFill>
                  <a:prstClr val="white"/>
                </a:solidFill>
                <a:effectLst/>
                <a:uLnTx/>
                <a:uFillTx/>
                <a:latin typeface="Calibri" panose="020F0502020204030204"/>
                <a:ea typeface="Calibri" charset="0"/>
                <a:cs typeface="Calibri" charset="0"/>
              </a:rPr>
              <a:t>ės</a:t>
            </a:r>
            <a:endParaRPr kumimoji="0" lang="en-US"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endParaRPr>
          </a:p>
        </p:txBody>
      </p:sp>
      <p:grpSp>
        <p:nvGrpSpPr>
          <p:cNvPr id="30" name="Group 29">
            <a:extLst>
              <a:ext uri="{FF2B5EF4-FFF2-40B4-BE49-F238E27FC236}">
                <a16:creationId xmlns:a16="http://schemas.microsoft.com/office/drawing/2014/main" id="{37085E5C-2FE5-A7C4-1FF9-BDFD48EB9F3A}"/>
              </a:ext>
            </a:extLst>
          </p:cNvPr>
          <p:cNvGrpSpPr/>
          <p:nvPr/>
        </p:nvGrpSpPr>
        <p:grpSpPr>
          <a:xfrm>
            <a:off x="7621356" y="2376786"/>
            <a:ext cx="771783" cy="473161"/>
            <a:chOff x="3217576" y="4079857"/>
            <a:chExt cx="812485" cy="513720"/>
          </a:xfrm>
          <a:solidFill>
            <a:srgbClr val="70AD47">
              <a:lumMod val="60000"/>
              <a:lumOff val="40000"/>
            </a:srgbClr>
          </a:solidFill>
        </p:grpSpPr>
        <p:sp>
          <p:nvSpPr>
            <p:cNvPr id="31" name="Right Arrow 68">
              <a:extLst>
                <a:ext uri="{FF2B5EF4-FFF2-40B4-BE49-F238E27FC236}">
                  <a16:creationId xmlns:a16="http://schemas.microsoft.com/office/drawing/2014/main" id="{FE9AC560-B198-78F0-7E37-3689DB8A7A74}"/>
                </a:ext>
              </a:extLst>
            </p:cNvPr>
            <p:cNvSpPr/>
            <p:nvPr/>
          </p:nvSpPr>
          <p:spPr>
            <a:xfrm>
              <a:off x="3390429" y="4105101"/>
              <a:ext cx="639632" cy="467787"/>
            </a:xfrm>
            <a:prstGeom prst="rightArrow">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35D9A9BD-4A2C-1C97-0055-7EC20F312AB2}"/>
                </a:ext>
              </a:extLst>
            </p:cNvPr>
            <p:cNvSpPr/>
            <p:nvPr/>
          </p:nvSpPr>
          <p:spPr>
            <a:xfrm>
              <a:off x="3217576" y="4079857"/>
              <a:ext cx="513720" cy="513720"/>
            </a:xfrm>
            <a:prstGeom prst="ellipse">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descr="A close up of a logo&#10;&#10;Description automatically generated">
              <a:extLst>
                <a:ext uri="{FF2B5EF4-FFF2-40B4-BE49-F238E27FC236}">
                  <a16:creationId xmlns:a16="http://schemas.microsoft.com/office/drawing/2014/main" id="{C00ABA23-4596-74D8-5F7B-AC59ADACBEAF}"/>
                </a:ext>
              </a:extLst>
            </p:cNvPr>
            <p:cNvPicPr>
              <a:picLocks noChangeAspect="1"/>
            </p:cNvPicPr>
            <p:nvPr/>
          </p:nvPicPr>
          <p:blipFill>
            <a:blip r:embed="rId4"/>
            <a:stretch>
              <a:fillRect/>
            </a:stretch>
          </p:blipFill>
          <p:spPr>
            <a:xfrm>
              <a:off x="3290372" y="4274688"/>
              <a:ext cx="345990" cy="105625"/>
            </a:xfrm>
            <a:prstGeom prst="rect">
              <a:avLst/>
            </a:prstGeom>
            <a:grpFill/>
          </p:spPr>
        </p:pic>
      </p:grpSp>
      <p:grpSp>
        <p:nvGrpSpPr>
          <p:cNvPr id="35" name="Group 34">
            <a:extLst>
              <a:ext uri="{FF2B5EF4-FFF2-40B4-BE49-F238E27FC236}">
                <a16:creationId xmlns:a16="http://schemas.microsoft.com/office/drawing/2014/main" id="{AD9A639D-F9DE-63EE-912D-33772904E22F}"/>
              </a:ext>
            </a:extLst>
          </p:cNvPr>
          <p:cNvGrpSpPr/>
          <p:nvPr/>
        </p:nvGrpSpPr>
        <p:grpSpPr>
          <a:xfrm>
            <a:off x="3141877" y="4451804"/>
            <a:ext cx="771783" cy="473161"/>
            <a:chOff x="3141877" y="4451804"/>
            <a:chExt cx="771783" cy="473161"/>
          </a:xfrm>
        </p:grpSpPr>
        <p:grpSp>
          <p:nvGrpSpPr>
            <p:cNvPr id="14" name="Group 13">
              <a:extLst>
                <a:ext uri="{FF2B5EF4-FFF2-40B4-BE49-F238E27FC236}">
                  <a16:creationId xmlns:a16="http://schemas.microsoft.com/office/drawing/2014/main" id="{B824ADA1-0F0D-8C2F-78B5-38503B6A8B0C}"/>
                </a:ext>
              </a:extLst>
            </p:cNvPr>
            <p:cNvGrpSpPr/>
            <p:nvPr/>
          </p:nvGrpSpPr>
          <p:grpSpPr>
            <a:xfrm>
              <a:off x="3141877" y="4451804"/>
              <a:ext cx="771783" cy="473161"/>
              <a:chOff x="3217576" y="4079857"/>
              <a:chExt cx="812485" cy="513720"/>
            </a:xfrm>
            <a:solidFill>
              <a:srgbClr val="ED7D31">
                <a:lumMod val="40000"/>
                <a:lumOff val="60000"/>
              </a:srgbClr>
            </a:solidFill>
          </p:grpSpPr>
          <p:sp>
            <p:nvSpPr>
              <p:cNvPr id="15" name="Right Arrow 20">
                <a:extLst>
                  <a:ext uri="{FF2B5EF4-FFF2-40B4-BE49-F238E27FC236}">
                    <a16:creationId xmlns:a16="http://schemas.microsoft.com/office/drawing/2014/main" id="{6D44B301-0B83-F35A-2B88-87AA351D5B88}"/>
                  </a:ext>
                </a:extLst>
              </p:cNvPr>
              <p:cNvSpPr/>
              <p:nvPr/>
            </p:nvSpPr>
            <p:spPr>
              <a:xfrm>
                <a:off x="3390429" y="4105101"/>
                <a:ext cx="639632" cy="467787"/>
              </a:xfrm>
              <a:prstGeom prst="rightArrow">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ED8F6E46-F7EB-CEED-D52B-264FAC4DC858}"/>
                  </a:ext>
                </a:extLst>
              </p:cNvPr>
              <p:cNvSpPr/>
              <p:nvPr/>
            </p:nvSpPr>
            <p:spPr>
              <a:xfrm>
                <a:off x="3217576" y="4079857"/>
                <a:ext cx="513720" cy="513720"/>
              </a:xfrm>
              <a:prstGeom prst="ellipse">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FE6608E9-360D-B9F6-012F-96CCCE73C91D}"/>
                </a:ext>
              </a:extLst>
            </p:cNvPr>
            <p:cNvSpPr/>
            <p:nvPr/>
          </p:nvSpPr>
          <p:spPr>
            <a:xfrm>
              <a:off x="3238357" y="4645944"/>
              <a:ext cx="265510" cy="72352"/>
            </a:xfrm>
            <a:prstGeom prst="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59983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5" grpId="0"/>
      <p:bldP spid="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751EB-AC80-2EDE-1E10-A9999440C305}"/>
              </a:ext>
            </a:extLst>
          </p:cNvPr>
          <p:cNvSpPr txBox="1"/>
          <p:nvPr/>
        </p:nvSpPr>
        <p:spPr>
          <a:xfrm>
            <a:off x="1607694" y="155992"/>
            <a:ext cx="9470037" cy="1200329"/>
          </a:xfrm>
          <a:prstGeom prst="rect">
            <a:avLst/>
          </a:prstGeom>
          <a:noFill/>
        </p:spPr>
        <p:txBody>
          <a:bodyPr wrap="square">
            <a:spAutoFit/>
          </a:bodyPr>
          <a:lstStyle/>
          <a:p>
            <a:pPr lvl="0" algn="ctr" defTabSz="457200">
              <a:defRPr/>
            </a:pPr>
            <a:r>
              <a:rPr lang="es-ES_tradnl" sz="3600" dirty="0">
                <a:solidFill>
                  <a:prstClr val="black"/>
                </a:solidFill>
              </a:rPr>
              <a:t>Informacijos </a:t>
            </a:r>
            <a:r>
              <a:rPr lang="es-ES_tradnl" sz="3600" dirty="0" err="1">
                <a:solidFill>
                  <a:prstClr val="black"/>
                </a:solidFill>
              </a:rPr>
              <a:t>valdymas</a:t>
            </a:r>
            <a:r>
              <a:rPr lang="es-ES_tradnl" sz="3600" dirty="0">
                <a:solidFill>
                  <a:prstClr val="black"/>
                </a:solidFill>
              </a:rPr>
              <a:t>: </a:t>
            </a:r>
            <a:r>
              <a:rPr lang="es-ES_tradnl" sz="3600" dirty="0" err="1">
                <a:solidFill>
                  <a:prstClr val="black"/>
                </a:solidFill>
              </a:rPr>
              <a:t>informacijos</a:t>
            </a:r>
            <a:r>
              <a:rPr lang="es-ES_tradnl" sz="3600" dirty="0">
                <a:solidFill>
                  <a:prstClr val="black"/>
                </a:solidFill>
              </a:rPr>
              <a:t> valdymo </a:t>
            </a:r>
            <a:r>
              <a:rPr lang="es-ES_tradnl" sz="3600" dirty="0" err="1">
                <a:solidFill>
                  <a:prstClr val="black"/>
                </a:solidFill>
              </a:rPr>
              <a:t>strategijos</a:t>
            </a:r>
            <a:r>
              <a:rPr lang="es-ES_tradnl" sz="3600" dirty="0">
                <a:solidFill>
                  <a:prstClr val="black"/>
                </a:solidFill>
              </a:rPr>
              <a:t> </a:t>
            </a:r>
            <a:r>
              <a:rPr lang="es-ES_tradnl" sz="3600" dirty="0" err="1">
                <a:solidFill>
                  <a:prstClr val="black"/>
                </a:solidFill>
              </a:rPr>
              <a:t>kūrimas</a:t>
            </a:r>
            <a:endParaRPr kumimoji="0" lang="es-ES_tradnl"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5466BB63-8DC3-82C1-6154-B7E39A54D933}"/>
              </a:ext>
            </a:extLst>
          </p:cNvPr>
          <p:cNvGrpSpPr/>
          <p:nvPr/>
        </p:nvGrpSpPr>
        <p:grpSpPr>
          <a:xfrm>
            <a:off x="1109458" y="1670475"/>
            <a:ext cx="10273064" cy="1596339"/>
            <a:chOff x="1109458" y="1670475"/>
            <a:chExt cx="10273064" cy="1596339"/>
          </a:xfrm>
        </p:grpSpPr>
        <p:sp>
          <p:nvSpPr>
            <p:cNvPr id="4" name="Rounded Rectangle 19">
              <a:extLst>
                <a:ext uri="{FF2B5EF4-FFF2-40B4-BE49-F238E27FC236}">
                  <a16:creationId xmlns:a16="http://schemas.microsoft.com/office/drawing/2014/main" id="{71D91450-875F-1DD5-CBBE-ADCDF3C617D4}"/>
                </a:ext>
              </a:extLst>
            </p:cNvPr>
            <p:cNvSpPr/>
            <p:nvPr/>
          </p:nvSpPr>
          <p:spPr>
            <a:xfrm>
              <a:off x="1109458" y="1670475"/>
              <a:ext cx="10273064" cy="1596339"/>
            </a:xfrm>
            <a:prstGeom prst="roundRect">
              <a:avLst/>
            </a:prstGeom>
            <a:solidFill>
              <a:schemeClr val="accent3">
                <a:lumMod val="75000"/>
              </a:schemeClr>
            </a:solidFill>
            <a:ln w="12700" cap="flat" cmpd="sng" algn="ctr">
              <a:noFill/>
              <a:prstDash val="solid"/>
              <a:miter lim="800000"/>
            </a:ln>
            <a:effectLst/>
          </p:spPr>
          <p:txBody>
            <a:bodyPr rtlCol="0" anchor="t"/>
            <a:lstStyle/>
            <a:p>
              <a:pPr lvl="0" algn="ctr" defTabSz="457200" fontAlgn="t">
                <a:defRPr/>
              </a:pPr>
              <a:r>
                <a:rPr lang="lt-LT" sz="2000" b="1" kern="0" dirty="0">
                  <a:solidFill>
                    <a:prstClr val="white"/>
                  </a:solidFill>
                  <a:effectLst>
                    <a:outerShdw blurRad="38100" dist="38100" dir="2700000" algn="tl">
                      <a:srgbClr val="000000">
                        <a:alpha val="43137"/>
                      </a:srgbClr>
                    </a:outerShdw>
                  </a:effectLst>
                </a:rPr>
                <a:t>VYRESNIOJI </a:t>
              </a:r>
              <a:r>
                <a:rPr lang="lt-LT" sz="2000" b="1" kern="0" dirty="0" smtClean="0">
                  <a:solidFill>
                    <a:prstClr val="white"/>
                  </a:solidFill>
                  <a:effectLst>
                    <a:outerShdw blurRad="38100" dist="38100" dir="2700000" algn="tl">
                      <a:srgbClr val="000000">
                        <a:alpha val="43137"/>
                      </a:srgbClr>
                    </a:outerShdw>
                  </a:effectLst>
                </a:rPr>
                <a:t>LYDERYSTĖ</a:t>
              </a:r>
            </a:p>
            <a:p>
              <a:pPr lvl="0" algn="ctr" defTabSz="457200" fontAlgn="t">
                <a:defRPr/>
              </a:pPr>
              <a:r>
                <a:rPr lang="lt-LT" sz="2000" kern="0" dirty="0" smtClean="0">
                  <a:solidFill>
                    <a:prstClr val="white"/>
                  </a:solidFill>
                  <a:effectLst>
                    <a:outerShdw blurRad="38100" dist="38100" dir="2700000" algn="tl">
                      <a:srgbClr val="000000">
                        <a:alpha val="43137"/>
                      </a:srgbClr>
                    </a:outerShdw>
                  </a:effectLst>
                </a:rPr>
                <a:t>Sukurkite </a:t>
              </a:r>
              <a:r>
                <a:rPr lang="lt-LT" sz="2000" kern="0" dirty="0">
                  <a:solidFill>
                    <a:prstClr val="white"/>
                  </a:solidFill>
                  <a:effectLst>
                    <a:outerShdw blurRad="38100" dist="38100" dir="2700000" algn="tl">
                      <a:srgbClr val="000000">
                        <a:alpha val="43137"/>
                      </a:srgbClr>
                    </a:outerShdw>
                  </a:effectLst>
                </a:rPr>
                <a:t>aiškią rašytinę strategiją, kuria dalinsitės su visais darbuotojais.  Tai turėtų būti pagrįsta rizikos vertinimu ir duomenų etikos </a:t>
              </a:r>
              <a:r>
                <a:rPr lang="lt-LT" sz="2000" kern="0" dirty="0" err="1">
                  <a:solidFill>
                    <a:prstClr val="white"/>
                  </a:solidFill>
                  <a:effectLst>
                    <a:outerShdw blurRad="38100" dist="38100" dir="2700000" algn="tl">
                      <a:srgbClr val="000000">
                        <a:alpha val="43137"/>
                      </a:srgbClr>
                    </a:outerShdw>
                  </a:effectLst>
                </a:rPr>
                <a:t>politika.Siūlykite</a:t>
              </a:r>
              <a:r>
                <a:rPr lang="lt-LT" sz="2000" kern="0" dirty="0">
                  <a:solidFill>
                    <a:prstClr val="white"/>
                  </a:solidFill>
                  <a:effectLst>
                    <a:outerShdw blurRad="38100" dist="38100" dir="2700000" algn="tl">
                      <a:srgbClr val="000000">
                        <a:alpha val="43137"/>
                      </a:srgbClr>
                    </a:outerShdw>
                  </a:effectLst>
                </a:rPr>
                <a:t> reguliarias duomenų apsaugos ir etikos gaires, kurios yra atnaujintos ir tinkamai įgyvendina politiką</a:t>
              </a:r>
              <a:endParaRPr kumimoji="0" lang="en-IE" i="0" u="none" strike="noStrike" kern="0" cap="none" spc="0" normalizeH="0" baseline="0" noProof="0" dirty="0">
                <a:ln>
                  <a:noFill/>
                </a:ln>
                <a:solidFill>
                  <a:prstClr val="white"/>
                </a:solidFill>
                <a:effectLst/>
                <a:uLnTx/>
                <a:uFillTx/>
                <a:latin typeface="Calibri" panose="020F0502020204030204"/>
              </a:endParaRPr>
            </a:p>
          </p:txBody>
        </p:sp>
        <p:cxnSp>
          <p:nvCxnSpPr>
            <p:cNvPr id="7" name="Straight Connector 6">
              <a:extLst>
                <a:ext uri="{FF2B5EF4-FFF2-40B4-BE49-F238E27FC236}">
                  <a16:creationId xmlns:a16="http://schemas.microsoft.com/office/drawing/2014/main" id="{82CD1860-E4BC-A20D-96F2-4E4A68D672E9}"/>
                </a:ext>
              </a:extLst>
            </p:cNvPr>
            <p:cNvCxnSpPr/>
            <p:nvPr/>
          </p:nvCxnSpPr>
          <p:spPr>
            <a:xfrm>
              <a:off x="1109458" y="2132308"/>
              <a:ext cx="10273064" cy="0"/>
            </a:xfrm>
            <a:prstGeom prst="line">
              <a:avLst/>
            </a:prstGeom>
            <a:noFill/>
            <a:ln w="19050" cap="flat" cmpd="sng" algn="ctr">
              <a:solidFill>
                <a:sysClr val="window" lastClr="FFFFFF"/>
              </a:solidFill>
              <a:prstDash val="sysDot"/>
              <a:miter lim="800000"/>
            </a:ln>
            <a:effectLst/>
          </p:spPr>
        </p:cxnSp>
      </p:grpSp>
      <p:grpSp>
        <p:nvGrpSpPr>
          <p:cNvPr id="17" name="Group 16">
            <a:extLst>
              <a:ext uri="{FF2B5EF4-FFF2-40B4-BE49-F238E27FC236}">
                <a16:creationId xmlns:a16="http://schemas.microsoft.com/office/drawing/2014/main" id="{E6E077D1-AB85-5A45-EE6F-B0BD96651532}"/>
              </a:ext>
            </a:extLst>
          </p:cNvPr>
          <p:cNvGrpSpPr/>
          <p:nvPr/>
        </p:nvGrpSpPr>
        <p:grpSpPr>
          <a:xfrm>
            <a:off x="721401" y="3507184"/>
            <a:ext cx="5485662" cy="2470393"/>
            <a:chOff x="721401" y="3507184"/>
            <a:chExt cx="5485662" cy="2470393"/>
          </a:xfrm>
        </p:grpSpPr>
        <p:sp>
          <p:nvSpPr>
            <p:cNvPr id="5" name="Rounded Rectangle 20">
              <a:extLst>
                <a:ext uri="{FF2B5EF4-FFF2-40B4-BE49-F238E27FC236}">
                  <a16:creationId xmlns:a16="http://schemas.microsoft.com/office/drawing/2014/main" id="{8FC8826A-F450-2CC3-D6B5-E826FE0548DA}"/>
                </a:ext>
              </a:extLst>
            </p:cNvPr>
            <p:cNvSpPr/>
            <p:nvPr/>
          </p:nvSpPr>
          <p:spPr>
            <a:xfrm>
              <a:off x="1109456" y="3507184"/>
              <a:ext cx="5097607" cy="2470393"/>
            </a:xfrm>
            <a:prstGeom prst="roundRect">
              <a:avLst/>
            </a:prstGeom>
            <a:solidFill>
              <a:schemeClr val="accent4">
                <a:lumMod val="75000"/>
              </a:schemeClr>
            </a:solidFill>
            <a:ln w="12700" cap="flat" cmpd="sng" algn="ctr">
              <a:noFill/>
              <a:prstDash val="solid"/>
              <a:miter lim="800000"/>
            </a:ln>
            <a:effectLst/>
          </p:spPr>
          <p:txBody>
            <a:bodyPr rtlCol="0" anchor="t"/>
            <a:lstStyle/>
            <a:p>
              <a:pPr marL="0" marR="0" lvl="0" indent="0" algn="ctr" defTabSz="457200" eaLnBrk="1" fontAlgn="t"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
              </a:r>
              <a:r>
                <a:rPr kumimoji="0" lang="lt-LT" sz="2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UOMENŲ LYDERIAI</a:t>
              </a:r>
              <a:endPar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457200" eaLnBrk="1" fontAlgn="t"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1FCD3EF7-737F-1750-8380-8B92E8F6507C}"/>
                </a:ext>
              </a:extLst>
            </p:cNvPr>
            <p:cNvCxnSpPr>
              <a:cxnSpLocks/>
            </p:cNvCxnSpPr>
            <p:nvPr/>
          </p:nvCxnSpPr>
          <p:spPr>
            <a:xfrm>
              <a:off x="721401" y="4035616"/>
              <a:ext cx="5485662" cy="0"/>
            </a:xfrm>
            <a:prstGeom prst="line">
              <a:avLst/>
            </a:prstGeom>
            <a:noFill/>
            <a:ln w="19050" cap="flat" cmpd="sng" algn="ctr">
              <a:solidFill>
                <a:sysClr val="window" lastClr="FFFFFF"/>
              </a:solidFill>
              <a:prstDash val="sysDot"/>
              <a:miter lim="800000"/>
            </a:ln>
            <a:effectLst/>
          </p:spPr>
        </p:cxnSp>
        <p:sp>
          <p:nvSpPr>
            <p:cNvPr id="9" name="Rectangle 8">
              <a:extLst>
                <a:ext uri="{FF2B5EF4-FFF2-40B4-BE49-F238E27FC236}">
                  <a16:creationId xmlns:a16="http://schemas.microsoft.com/office/drawing/2014/main" id="{916997D9-EDB4-66DE-0843-2D8180ED0045}"/>
                </a:ext>
              </a:extLst>
            </p:cNvPr>
            <p:cNvSpPr/>
            <p:nvPr/>
          </p:nvSpPr>
          <p:spPr>
            <a:xfrm>
              <a:off x="1115257" y="4145302"/>
              <a:ext cx="4927406" cy="1754326"/>
            </a:xfrm>
            <a:prstGeom prst="rect">
              <a:avLst/>
            </a:prstGeom>
          </p:spPr>
          <p:txBody>
            <a:bodyPr wrap="square">
              <a:spAutoFit/>
            </a:bodyPr>
            <a:lstStyle/>
            <a:p>
              <a:pPr marL="232172" lvl="0" indent="-232172" defTabSz="457200" fontAlgn="t">
                <a:buFont typeface="Arial" panose="020B0604020202020204" pitchFamily="34" charset="0"/>
                <a:buChar char="•"/>
                <a:defRPr/>
              </a:pPr>
              <a:r>
                <a:rPr lang="lt-LT" kern="0" dirty="0">
                  <a:solidFill>
                    <a:prstClr val="white"/>
                  </a:solidFill>
                </a:rPr>
                <a:t>Dažnai tikrinkite savo saugos priemones pagal iš anksto nustatytą </a:t>
              </a:r>
              <a:r>
                <a:rPr lang="lt-LT" kern="0" dirty="0" smtClean="0">
                  <a:solidFill>
                    <a:prstClr val="white"/>
                  </a:solidFill>
                </a:rPr>
                <a:t>kalendorių</a:t>
              </a:r>
            </a:p>
            <a:p>
              <a:pPr marL="232172" lvl="0" indent="-232172" defTabSz="457200" fontAlgn="t">
                <a:buFont typeface="Arial" panose="020B0604020202020204" pitchFamily="34" charset="0"/>
                <a:buChar char="•"/>
                <a:defRPr/>
              </a:pPr>
              <a:r>
                <a:rPr lang="lt-LT" kern="0" dirty="0" smtClean="0">
                  <a:solidFill>
                    <a:prstClr val="white"/>
                  </a:solidFill>
                </a:rPr>
                <a:t>Būkite </a:t>
              </a:r>
              <a:r>
                <a:rPr lang="lt-LT" kern="0" dirty="0">
                  <a:solidFill>
                    <a:prstClr val="white"/>
                  </a:solidFill>
                </a:rPr>
                <a:t>pasiruošę išpirkos reikalaujančių programų atakų galimybei, naudodamiesi rašytinėmis taisyklėmis, kaip vadovautis atsakymu.</a:t>
              </a:r>
              <a:endParaRPr kumimoji="0" lang="en-IE" b="0" i="0" u="none" strike="noStrike" kern="0" cap="none" spc="0" normalizeH="0" baseline="0" noProof="0" dirty="0">
                <a:ln>
                  <a:noFill/>
                </a:ln>
                <a:solidFill>
                  <a:prstClr val="white"/>
                </a:solidFill>
                <a:effectLst/>
                <a:uLnTx/>
                <a:uFillTx/>
              </a:endParaRPr>
            </a:p>
          </p:txBody>
        </p:sp>
      </p:grpSp>
      <p:grpSp>
        <p:nvGrpSpPr>
          <p:cNvPr id="18" name="Group 17">
            <a:extLst>
              <a:ext uri="{FF2B5EF4-FFF2-40B4-BE49-F238E27FC236}">
                <a16:creationId xmlns:a16="http://schemas.microsoft.com/office/drawing/2014/main" id="{EEB28484-1942-C228-342E-DBFB258AF0BE}"/>
              </a:ext>
            </a:extLst>
          </p:cNvPr>
          <p:cNvGrpSpPr/>
          <p:nvPr/>
        </p:nvGrpSpPr>
        <p:grpSpPr>
          <a:xfrm>
            <a:off x="6324986" y="3580968"/>
            <a:ext cx="5485662" cy="2470393"/>
            <a:chOff x="6324986" y="3580968"/>
            <a:chExt cx="5485662" cy="2470393"/>
          </a:xfrm>
        </p:grpSpPr>
        <p:sp>
          <p:nvSpPr>
            <p:cNvPr id="6" name="Rounded Rectangle 22">
              <a:extLst>
                <a:ext uri="{FF2B5EF4-FFF2-40B4-BE49-F238E27FC236}">
                  <a16:creationId xmlns:a16="http://schemas.microsoft.com/office/drawing/2014/main" id="{A7B11749-EF5C-E355-B245-4711B368E784}"/>
                </a:ext>
              </a:extLst>
            </p:cNvPr>
            <p:cNvSpPr/>
            <p:nvPr/>
          </p:nvSpPr>
          <p:spPr>
            <a:xfrm>
              <a:off x="6324986" y="3580968"/>
              <a:ext cx="5097607" cy="2470393"/>
            </a:xfrm>
            <a:prstGeom prst="roundRect">
              <a:avLst/>
            </a:prstGeom>
            <a:solidFill>
              <a:schemeClr val="accent3">
                <a:lumMod val="50000"/>
              </a:schemeClr>
            </a:solidFill>
            <a:ln w="12700" cap="flat" cmpd="sng" algn="ctr">
              <a:noFill/>
              <a:prstDash val="solid"/>
              <a:miter lim="800000"/>
            </a:ln>
            <a:effectLst/>
          </p:spPr>
          <p:txBody>
            <a:bodyPr rtlCol="0" anchor="t"/>
            <a:lstStyle/>
            <a:p>
              <a:pPr marL="0" marR="0" lvl="0" indent="0" algn="ctr" defTabSz="457200" eaLnBrk="1" fontAlgn="t"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rPr>
                <a:t>IT </a:t>
              </a:r>
              <a:r>
                <a:rPr kumimoji="0" lang="lt-LT"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rPr>
                <a:t>ASMENYS</a:t>
              </a:r>
              <a:endParaRPr kumimoji="0" lang="en-US"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457200" eaLnBrk="1" fontAlgn="t" latinLnBrk="0" hangingPunct="1">
                <a:lnSpc>
                  <a:spcPct val="100000"/>
                </a:lnSpc>
                <a:spcBef>
                  <a:spcPts val="0"/>
                </a:spcBef>
                <a:spcAft>
                  <a:spcPts val="0"/>
                </a:spcAft>
                <a:buClrTx/>
                <a:buSzTx/>
                <a:buFontTx/>
                <a:buNone/>
                <a:tabLst/>
                <a:defRPr/>
              </a:pPr>
              <a:endParaRPr kumimoji="0" lang="en-IE" sz="1463"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BF25109-6034-D09B-254A-DAD409EE89AC}"/>
                </a:ext>
              </a:extLst>
            </p:cNvPr>
            <p:cNvSpPr/>
            <p:nvPr/>
          </p:nvSpPr>
          <p:spPr>
            <a:xfrm>
              <a:off x="6442909" y="3946252"/>
              <a:ext cx="5097607" cy="2031325"/>
            </a:xfrm>
            <a:prstGeom prst="rect">
              <a:avLst/>
            </a:prstGeom>
          </p:spPr>
          <p:txBody>
            <a:bodyPr wrap="square">
              <a:spAutoFit/>
            </a:bodyPr>
            <a:lstStyle/>
            <a:p>
              <a:pPr marL="232172" lvl="0" indent="-232172" defTabSz="457200" fontAlgn="t">
                <a:buFont typeface="Arial" panose="020B0604020202020204" pitchFamily="34" charset="0"/>
                <a:buChar char="•"/>
                <a:defRPr/>
              </a:pPr>
              <a:r>
                <a:rPr lang="lt-LT" kern="0" dirty="0">
                  <a:solidFill>
                    <a:schemeClr val="bg1"/>
                  </a:solidFill>
                </a:rPr>
                <a:t>Atnaujinkite savo sistemas ir programinę įrangą ir saugiai išmeskite seną įrangą</a:t>
              </a:r>
              <a:r>
                <a:rPr lang="lt-LT" kern="0" dirty="0" smtClean="0">
                  <a:solidFill>
                    <a:schemeClr val="bg1"/>
                  </a:solidFill>
                </a:rPr>
                <a:t>.</a:t>
              </a:r>
            </a:p>
            <a:p>
              <a:pPr marL="232172" lvl="0" indent="-232172" defTabSz="457200" fontAlgn="t">
                <a:buFont typeface="Arial" panose="020B0604020202020204" pitchFamily="34" charset="0"/>
                <a:buChar char="•"/>
                <a:defRPr/>
              </a:pPr>
              <a:r>
                <a:rPr lang="lt-LT" kern="0" dirty="0" smtClean="0">
                  <a:solidFill>
                    <a:schemeClr val="bg1"/>
                  </a:solidFill>
                </a:rPr>
                <a:t>Nustatykite </a:t>
              </a:r>
              <a:r>
                <a:rPr lang="lt-LT" kern="0" dirty="0">
                  <a:solidFill>
                    <a:schemeClr val="bg1"/>
                  </a:solidFill>
                </a:rPr>
                <a:t>atsarginių kopijų kūrimo politiką, įskaitant tai, kaip dažnai ir kur jas saugoti</a:t>
              </a:r>
              <a:r>
                <a:rPr lang="lt-LT" kern="0" dirty="0" smtClean="0">
                  <a:solidFill>
                    <a:schemeClr val="bg1"/>
                  </a:solidFill>
                </a:rPr>
                <a:t>.</a:t>
              </a:r>
            </a:p>
            <a:p>
              <a:pPr marL="232172" lvl="0" indent="-232172" defTabSz="457200" fontAlgn="t">
                <a:buFont typeface="Arial" panose="020B0604020202020204" pitchFamily="34" charset="0"/>
                <a:buChar char="•"/>
                <a:defRPr/>
              </a:pPr>
              <a:r>
                <a:rPr lang="lt-LT" kern="0" dirty="0" smtClean="0">
                  <a:solidFill>
                    <a:schemeClr val="bg1"/>
                  </a:solidFill>
                </a:rPr>
                <a:t>Įsitikinkite</a:t>
              </a:r>
              <a:r>
                <a:rPr lang="lt-LT" kern="0" dirty="0">
                  <a:solidFill>
                    <a:schemeClr val="bg1"/>
                  </a:solidFill>
                </a:rPr>
                <a:t>, kad darbuotojai naudoja stiprius slaptažodžius</a:t>
              </a:r>
              <a:r>
                <a:rPr lang="lt-LT" kern="0" dirty="0" smtClean="0">
                  <a:solidFill>
                    <a:schemeClr val="bg1"/>
                  </a:solidFill>
                </a:rPr>
                <a:t>.</a:t>
              </a:r>
            </a:p>
            <a:p>
              <a:pPr marL="232172" lvl="0" indent="-232172" defTabSz="457200" fontAlgn="t">
                <a:buFont typeface="Arial" panose="020B0604020202020204" pitchFamily="34" charset="0"/>
                <a:buChar char="•"/>
                <a:defRPr/>
              </a:pPr>
              <a:r>
                <a:rPr lang="lt-LT" kern="0" dirty="0" smtClean="0">
                  <a:solidFill>
                    <a:schemeClr val="bg1"/>
                  </a:solidFill>
                </a:rPr>
                <a:t>Naudokite </a:t>
              </a:r>
              <a:r>
                <a:rPr lang="lt-LT" kern="0" dirty="0">
                  <a:solidFill>
                    <a:schemeClr val="bg1"/>
                  </a:solidFill>
                </a:rPr>
                <a:t>ugniasienę kaip apsaugos priemonę.</a:t>
              </a:r>
              <a:endParaRPr kumimoji="0" lang="en-IE" b="0" i="0" u="none" strike="noStrike" kern="0" cap="none" spc="0" normalizeH="0" baseline="0" noProof="0" dirty="0">
                <a:ln>
                  <a:noFill/>
                </a:ln>
                <a:solidFill>
                  <a:schemeClr val="bg1"/>
                </a:solidFill>
                <a:effectLst/>
                <a:uLnTx/>
                <a:uFillTx/>
              </a:endParaRPr>
            </a:p>
          </p:txBody>
        </p:sp>
        <p:cxnSp>
          <p:nvCxnSpPr>
            <p:cNvPr id="16" name="Straight Connector 15">
              <a:extLst>
                <a:ext uri="{FF2B5EF4-FFF2-40B4-BE49-F238E27FC236}">
                  <a16:creationId xmlns:a16="http://schemas.microsoft.com/office/drawing/2014/main" id="{2CCEC6EE-D7A2-9217-CBC3-239F7DEE6A73}"/>
                </a:ext>
              </a:extLst>
            </p:cNvPr>
            <p:cNvCxnSpPr>
              <a:cxnSpLocks/>
            </p:cNvCxnSpPr>
            <p:nvPr/>
          </p:nvCxnSpPr>
          <p:spPr>
            <a:xfrm>
              <a:off x="6324986" y="4035616"/>
              <a:ext cx="5485662" cy="0"/>
            </a:xfrm>
            <a:prstGeom prst="line">
              <a:avLst/>
            </a:prstGeom>
            <a:noFill/>
            <a:ln w="19050" cap="flat" cmpd="sng" algn="ctr">
              <a:solidFill>
                <a:sysClr val="window" lastClr="FFFFFF"/>
              </a:solidFill>
              <a:prstDash val="sysDot"/>
              <a:miter lim="800000"/>
            </a:ln>
            <a:effectLst/>
          </p:spPr>
        </p:cxnSp>
      </p:grpSp>
    </p:spTree>
    <p:extLst>
      <p:ext uri="{BB962C8B-B14F-4D97-AF65-F5344CB8AC3E}">
        <p14:creationId xmlns:p14="http://schemas.microsoft.com/office/powerpoint/2010/main" val="306666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lt-LT" dirty="0"/>
              <a:t>Supraskite didėjantį didžiųjų duomenų vaidmenį ir kaip juos galima paversti išmaniaisiais duomenimis</a:t>
            </a:r>
            <a:r>
              <a:rPr lang="lt-LT" dirty="0" smtClean="0"/>
              <a:t>.</a:t>
            </a:r>
          </a:p>
          <a:p>
            <a:pPr marL="342900" indent="-342900">
              <a:buBlip>
                <a:blip r:embed="rId2"/>
              </a:buBlip>
            </a:pPr>
            <a:r>
              <a:rPr lang="lt-LT" dirty="0" smtClean="0"/>
              <a:t>Kurkite </a:t>
            </a:r>
            <a:r>
              <a:rPr lang="lt-LT" dirty="0"/>
              <a:t>ir koordinuokite integruotą duomenų rinkimo ir analizės veiklą</a:t>
            </a:r>
            <a:r>
              <a:rPr lang="lt-LT" dirty="0" smtClean="0"/>
              <a:t>.</a:t>
            </a:r>
          </a:p>
          <a:p>
            <a:pPr marL="342900" indent="-342900">
              <a:buBlip>
                <a:blip r:embed="rId2"/>
              </a:buBlip>
            </a:pPr>
            <a:r>
              <a:rPr lang="lt-LT" dirty="0" smtClean="0"/>
              <a:t>Atlikite </a:t>
            </a:r>
            <a:r>
              <a:rPr lang="lt-LT" dirty="0"/>
              <a:t>duomenų interpretavimą, kad gautumėte veiksmingų įžvalgų apie verslo efektyvumą ir rinkos galimybes</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t>Įgytos</a:t>
            </a:r>
            <a:r>
              <a:rPr lang="en-US" dirty="0"/>
              <a:t> </a:t>
            </a:r>
            <a:r>
              <a:rPr lang="en-US" dirty="0" err="1"/>
              <a:t>kompetencijos</a:t>
            </a:r>
            <a:endParaRPr lang="en-US" dirty="0"/>
          </a:p>
        </p:txBody>
      </p:sp>
    </p:spTree>
    <p:extLst>
      <p:ext uri="{BB962C8B-B14F-4D97-AF65-F5344CB8AC3E}">
        <p14:creationId xmlns:p14="http://schemas.microsoft.com/office/powerpoint/2010/main" val="381126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751EB-AC80-2EDE-1E10-A9999440C305}"/>
              </a:ext>
            </a:extLst>
          </p:cNvPr>
          <p:cNvSpPr txBox="1"/>
          <p:nvPr/>
        </p:nvSpPr>
        <p:spPr>
          <a:xfrm>
            <a:off x="1217950" y="104932"/>
            <a:ext cx="9470037" cy="646331"/>
          </a:xfrm>
          <a:prstGeom prst="rect">
            <a:avLst/>
          </a:prstGeom>
          <a:noFill/>
        </p:spPr>
        <p:txBody>
          <a:bodyPr wrap="square">
            <a:spAutoFit/>
          </a:bodyPr>
          <a:lstStyle/>
          <a:p>
            <a:pPr lvl="0" algn="ctr" defTabSz="457200">
              <a:defRPr/>
            </a:pPr>
            <a:r>
              <a:rPr lang="es-ES_tradnl" sz="3600" dirty="0">
                <a:solidFill>
                  <a:prstClr val="black"/>
                </a:solidFill>
              </a:rPr>
              <a:t>Informacijos </a:t>
            </a:r>
            <a:r>
              <a:rPr lang="es-ES_tradnl" sz="3600" dirty="0" err="1">
                <a:solidFill>
                  <a:prstClr val="black"/>
                </a:solidFill>
              </a:rPr>
              <a:t>valdymas</a:t>
            </a:r>
            <a:r>
              <a:rPr lang="es-ES_tradnl" sz="3600" dirty="0">
                <a:solidFill>
                  <a:prstClr val="black"/>
                </a:solidFill>
              </a:rPr>
              <a:t>: </a:t>
            </a:r>
            <a:r>
              <a:rPr lang="es-ES_tradnl" sz="3600" dirty="0" err="1">
                <a:solidFill>
                  <a:prstClr val="black"/>
                </a:solidFill>
              </a:rPr>
              <a:t>rizikos</a:t>
            </a:r>
            <a:r>
              <a:rPr lang="es-ES_tradnl" sz="3600" dirty="0">
                <a:solidFill>
                  <a:prstClr val="black"/>
                </a:solidFill>
              </a:rPr>
              <a:t> </a:t>
            </a:r>
            <a:r>
              <a:rPr lang="es-ES_tradnl" sz="3600" dirty="0" err="1">
                <a:solidFill>
                  <a:prstClr val="black"/>
                </a:solidFill>
              </a:rPr>
              <a:t>vertinimas</a:t>
            </a:r>
            <a:endParaRPr lang="en-GB" sz="3600" dirty="0">
              <a:solidFill>
                <a:prstClr val="black"/>
              </a:solidFill>
            </a:endParaRPr>
          </a:p>
        </p:txBody>
      </p:sp>
      <p:graphicFrame>
        <p:nvGraphicFramePr>
          <p:cNvPr id="2" name="Diagram 1">
            <a:extLst>
              <a:ext uri="{FF2B5EF4-FFF2-40B4-BE49-F238E27FC236}">
                <a16:creationId xmlns:a16="http://schemas.microsoft.com/office/drawing/2014/main" id="{15E0DBC6-D842-FDF5-879D-4D70234BBA10}"/>
              </a:ext>
            </a:extLst>
          </p:cNvPr>
          <p:cNvGraphicFramePr/>
          <p:nvPr>
            <p:extLst>
              <p:ext uri="{D42A27DB-BD31-4B8C-83A1-F6EECF244321}">
                <p14:modId xmlns:p14="http://schemas.microsoft.com/office/powerpoint/2010/main" val="3042937905"/>
              </p:ext>
            </p:extLst>
          </p:nvPr>
        </p:nvGraphicFramePr>
        <p:xfrm>
          <a:off x="377252" y="1454046"/>
          <a:ext cx="11437495" cy="4542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583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0837807C-11B7-484B-8B63-AEB37295ACC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C45BC25-012D-40FD-8FD9-0AED65D074E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082AE49D-BDD0-40E8-BABD-39B645BE44F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3841C63F-20A9-405D-8400-50EB0D0AD9C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5E833DA4-4005-48DE-AA75-73B330E1F2A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05D8CF74-9B28-4FE3-9E2B-A79F4ADF6B6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Duomenų etikos kodekso kūrimo principai</a:t>
            </a:r>
            <a:r>
              <a:rPr lang="lt-LT" b="1" dirty="0" smtClean="0">
                <a:solidFill>
                  <a:schemeClr val="accent2"/>
                </a:solidFill>
              </a:rPr>
              <a:t>:</a:t>
            </a:r>
          </a:p>
          <a:p>
            <a:pPr marL="457200" indent="-457200">
              <a:buClr>
                <a:schemeClr val="accent2"/>
              </a:buClr>
              <a:buAutoNum type="arabicPeriod"/>
            </a:pPr>
            <a:r>
              <a:rPr lang="lt-LT" dirty="0" smtClean="0"/>
              <a:t>Didžiausias </a:t>
            </a:r>
            <a:r>
              <a:rPr lang="lt-LT" dirty="0"/>
              <a:t>prioritetas yra gerbti už duomenų esančius asmenis</a:t>
            </a:r>
            <a:r>
              <a:rPr lang="lt-LT" dirty="0" smtClean="0"/>
              <a:t>:</a:t>
            </a:r>
          </a:p>
          <a:p>
            <a:pPr marL="342900" indent="-342900">
              <a:buClr>
                <a:schemeClr val="accent2"/>
              </a:buClr>
              <a:buFont typeface="Arial" panose="020B0604020202020204" pitchFamily="34" charset="0"/>
              <a:buChar char="•"/>
            </a:pPr>
            <a:r>
              <a:rPr lang="lt-LT" dirty="0" smtClean="0"/>
              <a:t>Kai </a:t>
            </a:r>
            <a:r>
              <a:rPr lang="lt-LT" dirty="0"/>
              <a:t>iš duomenų gautos įžvalgos gali turėti įtakos žmogaus būklei, pirmiausia reikėtų atsižvelgti į galimą žalą asmeniui ir bendruomenėms. Dideli duomenys gali pateikti įtikinamų įžvalgų apie populiacijas, tačiau tos pačios įžvalgos gali būti naudojamos siekiant nesąžiningai apriboti individo galimybes.</a:t>
            </a:r>
            <a:endParaRPr lang="en-GB" dirty="0"/>
          </a:p>
          <a:p>
            <a:pPr marL="342900" indent="-342900">
              <a:buClr>
                <a:schemeClr val="accent2"/>
              </a:buClr>
              <a:buBlip>
                <a:blip r:embed="rId3"/>
              </a:buBlip>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Informacijos valdymas</a:t>
            </a:r>
            <a:endParaRPr lang="en-GB" dirty="0"/>
          </a:p>
        </p:txBody>
      </p:sp>
    </p:spTree>
    <p:extLst>
      <p:ext uri="{BB962C8B-B14F-4D97-AF65-F5344CB8AC3E}">
        <p14:creationId xmlns:p14="http://schemas.microsoft.com/office/powerpoint/2010/main" val="419658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Duomenų etikos kodekso kūrimo principai</a:t>
            </a:r>
            <a:r>
              <a:rPr lang="lt-LT" b="1" dirty="0" smtClean="0">
                <a:solidFill>
                  <a:schemeClr val="accent2"/>
                </a:solidFill>
              </a:rPr>
              <a:t>:</a:t>
            </a:r>
          </a:p>
          <a:p>
            <a:pPr marL="457200" indent="-457200">
              <a:buClr>
                <a:schemeClr val="accent2"/>
              </a:buClr>
              <a:buFont typeface="+mj-lt"/>
              <a:buAutoNum type="arabicPeriod"/>
            </a:pPr>
            <a:r>
              <a:rPr lang="lt-LT" dirty="0" smtClean="0"/>
              <a:t>Didžiausias </a:t>
            </a:r>
            <a:r>
              <a:rPr lang="lt-LT" dirty="0"/>
              <a:t>prioritetas yra gerbti už duomenų esančius asmenis</a:t>
            </a:r>
            <a:r>
              <a:rPr lang="lt-LT" dirty="0" smtClean="0"/>
              <a:t>:</a:t>
            </a:r>
          </a:p>
          <a:p>
            <a:pPr marL="342900" indent="-342900">
              <a:buClr>
                <a:schemeClr val="accent2"/>
              </a:buClr>
              <a:buFont typeface="Arial" panose="020B0604020202020204" pitchFamily="34" charset="0"/>
              <a:buChar char="•"/>
            </a:pPr>
            <a:r>
              <a:rPr lang="lt-LT" dirty="0" smtClean="0"/>
              <a:t>Kai </a:t>
            </a:r>
            <a:r>
              <a:rPr lang="lt-LT" dirty="0"/>
              <a:t>iš duomenų gautos įžvalgos gali turėti įtakos žmogaus būklei, pirmiausia reikėtų atsižvelgti į galimą žalą asmeniui ir bendruomenėms. Dideli duomenys gali pateikti įtikinamų įžvalgų apie populiacijas, tačiau tos pačios įžvalgos gali būti naudojamos siekiant nesąžiningai apriboti individo galimybes.</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Informacijos valdymas</a:t>
            </a:r>
            <a:endParaRPr lang="en-GB" dirty="0"/>
          </a:p>
        </p:txBody>
      </p:sp>
    </p:spTree>
    <p:extLst>
      <p:ext uri="{BB962C8B-B14F-4D97-AF65-F5344CB8AC3E}">
        <p14:creationId xmlns:p14="http://schemas.microsoft.com/office/powerpoint/2010/main" val="16446793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Duomenų etikos kodekso kūrimo principai (tęsinys</a:t>
            </a:r>
            <a:r>
              <a:rPr lang="lt-LT" b="1" dirty="0" smtClean="0">
                <a:solidFill>
                  <a:schemeClr val="accent2"/>
                </a:solidFill>
              </a:rPr>
              <a:t>):</a:t>
            </a:r>
          </a:p>
          <a:p>
            <a:pPr marL="0" indent="0">
              <a:buClr>
                <a:schemeClr val="accent2"/>
              </a:buClr>
            </a:pPr>
            <a:r>
              <a:rPr lang="lt-LT" dirty="0" smtClean="0">
                <a:solidFill>
                  <a:schemeClr val="accent2"/>
                </a:solidFill>
              </a:rPr>
              <a:t>2. </a:t>
            </a:r>
            <a:r>
              <a:rPr lang="lt-LT" dirty="0" smtClean="0"/>
              <a:t>Duomenų </a:t>
            </a:r>
            <a:r>
              <a:rPr lang="lt-LT" dirty="0"/>
              <a:t>rinkinių tolesnio naudojimo sąskaita (tęsinys</a:t>
            </a:r>
            <a:r>
              <a:rPr lang="lt-LT" dirty="0" smtClean="0"/>
              <a:t>)</a:t>
            </a:r>
          </a:p>
          <a:p>
            <a:pPr marL="342900" indent="-342900">
              <a:buClr>
                <a:schemeClr val="accent2"/>
              </a:buClr>
              <a:buFont typeface="Arial" panose="020B0604020202020204" pitchFamily="34" charset="0"/>
              <a:buChar char="•"/>
            </a:pPr>
            <a:r>
              <a:rPr lang="lt-LT" dirty="0" smtClean="0"/>
              <a:t>Tačiau </a:t>
            </a:r>
            <a:r>
              <a:rPr lang="lt-LT" dirty="0"/>
              <a:t>tai, kas daroma su duomenų rinkiniais, galiausiai labiau priklauso nuo subjektų / naudotojų, nei nuo duomenų tipo ar konteksto, kuriame jie renkami</a:t>
            </a:r>
            <a:r>
              <a:rPr lang="lt-LT" dirty="0" smtClean="0"/>
              <a:t>.</a:t>
            </a:r>
          </a:p>
          <a:p>
            <a:pPr marL="342900" indent="-342900">
              <a:buClr>
                <a:schemeClr val="accent2"/>
              </a:buClr>
              <a:buFont typeface="Arial" panose="020B0604020202020204" pitchFamily="34" charset="0"/>
              <a:buChar char="•"/>
            </a:pPr>
            <a:r>
              <a:rPr lang="lt-LT" dirty="0" smtClean="0"/>
              <a:t>Koreliacinis </a:t>
            </a:r>
            <a:r>
              <a:rPr lang="lt-LT" dirty="0"/>
              <a:t>pakartotinai panaudotų duomenų naudojimas moksliniuose tyrimuose ir pramonėje yra didžiausias pažadas ir didžiausia duomenų analizės rizika.</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Informacijos valdymas</a:t>
            </a:r>
            <a:endParaRPr lang="en-GB" dirty="0"/>
          </a:p>
        </p:txBody>
      </p:sp>
    </p:spTree>
    <p:extLst>
      <p:ext uri="{BB962C8B-B14F-4D97-AF65-F5344CB8AC3E}">
        <p14:creationId xmlns:p14="http://schemas.microsoft.com/office/powerpoint/2010/main" val="21439533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Duomenų etikos kodekso kūrimo principai (tęsinys</a:t>
            </a:r>
            <a:r>
              <a:rPr lang="lt-LT" b="1" dirty="0" smtClean="0">
                <a:solidFill>
                  <a:schemeClr val="accent2"/>
                </a:solidFill>
              </a:rPr>
              <a:t>):</a:t>
            </a:r>
          </a:p>
          <a:p>
            <a:pPr marL="0" indent="0">
              <a:buClr>
                <a:schemeClr val="accent2"/>
              </a:buClr>
            </a:pPr>
            <a:r>
              <a:rPr lang="lt-LT" dirty="0" smtClean="0">
                <a:solidFill>
                  <a:schemeClr val="accent2"/>
                </a:solidFill>
              </a:rPr>
              <a:t>3. </a:t>
            </a:r>
            <a:r>
              <a:rPr lang="lt-LT" dirty="0" smtClean="0"/>
              <a:t>Duomenų </a:t>
            </a:r>
            <a:r>
              <a:rPr lang="lt-LT" dirty="0"/>
              <a:t>ir analizės priemonių naudojimo pasekmes šiandien lemia tai, kaip jie buvo naudojami </a:t>
            </a:r>
            <a:r>
              <a:rPr lang="lt-LT" dirty="0" smtClean="0"/>
              <a:t>praeityje</a:t>
            </a:r>
          </a:p>
          <a:p>
            <a:pPr marL="342900" indent="-342900">
              <a:buClr>
                <a:schemeClr val="accent2"/>
              </a:buClr>
              <a:buFont typeface="Arial" panose="020B0604020202020204" pitchFamily="34" charset="0"/>
              <a:buChar char="•"/>
            </a:pPr>
            <a:r>
              <a:rPr lang="lt-LT" dirty="0" smtClean="0"/>
              <a:t>Nėra </a:t>
            </a:r>
            <a:r>
              <a:rPr lang="lt-LT" dirty="0"/>
              <a:t>tokio dalyko kaip neapdoroti duomenys. Visi duomenų rinkiniai ir pridedami analizės įrankiai turi žmogaus sprendimų priėmimo istoriją. Kiek įmanoma, istorija turėtų būti audituojama. Tai turėtų apimti rinkimo konteksto sekimo mechanizmus, sutikimo būdus, atsakomybės grandines ir duomenų kokybės bei tikslumo vertinimą.</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Informacijos valdymas</a:t>
            </a:r>
            <a:endParaRPr lang="en-GB" dirty="0"/>
          </a:p>
        </p:txBody>
      </p:sp>
    </p:spTree>
    <p:extLst>
      <p:ext uri="{BB962C8B-B14F-4D97-AF65-F5344CB8AC3E}">
        <p14:creationId xmlns:p14="http://schemas.microsoft.com/office/powerpoint/2010/main" val="26132400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Duomenų etikos kodekso kūrimo principai (tęsinys</a:t>
            </a:r>
            <a:r>
              <a:rPr lang="lt-LT" b="1" dirty="0" smtClean="0">
                <a:solidFill>
                  <a:schemeClr val="accent2"/>
                </a:solidFill>
              </a:rPr>
              <a:t>):</a:t>
            </a:r>
          </a:p>
          <a:p>
            <a:pPr marL="0" indent="0">
              <a:buClr>
                <a:schemeClr val="accent2"/>
              </a:buClr>
            </a:pPr>
            <a:r>
              <a:rPr lang="lt-LT" dirty="0" smtClean="0">
                <a:solidFill>
                  <a:schemeClr val="accent2"/>
                </a:solidFill>
              </a:rPr>
              <a:t>4.</a:t>
            </a:r>
            <a:r>
              <a:rPr lang="lt-LT" dirty="0" smtClean="0"/>
              <a:t> Stenkitės </a:t>
            </a:r>
            <a:r>
              <a:rPr lang="lt-LT" dirty="0"/>
              <a:t>suderinti privatumo ir saugumo priemones su privatumo ir saugumo lūkesčiais</a:t>
            </a:r>
            <a:r>
              <a:rPr lang="lt-LT" dirty="0" smtClean="0"/>
              <a:t>.</a:t>
            </a:r>
          </a:p>
          <a:p>
            <a:pPr marL="342900" indent="-342900">
              <a:buClr>
                <a:schemeClr val="accent2"/>
              </a:buClr>
              <a:buFont typeface="Arial" panose="020B0604020202020204" pitchFamily="34" charset="0"/>
              <a:buChar char="•"/>
            </a:pPr>
            <a:r>
              <a:rPr lang="lt-LT" dirty="0" smtClean="0"/>
              <a:t>Duomenų </a:t>
            </a:r>
            <a:r>
              <a:rPr lang="lt-LT" dirty="0"/>
              <a:t>subjektai turi įvairių lūkesčių dėl savo duomenų privatumo ir saugumo. Šie lūkesčiai dažnai priklauso nuo konteksto. Dizaineriai ir duomenų specialistai turėtų tinkamai atsižvelgti į tuos lūkesčius ir, kiek įmanoma, su jais suderinti apsaugos priemones ir lūkesčius.</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Informacijos valdymas</a:t>
            </a:r>
            <a:endParaRPr lang="en-GB" dirty="0"/>
          </a:p>
        </p:txBody>
      </p:sp>
    </p:spTree>
    <p:extLst>
      <p:ext uri="{BB962C8B-B14F-4D97-AF65-F5344CB8AC3E}">
        <p14:creationId xmlns:p14="http://schemas.microsoft.com/office/powerpoint/2010/main" val="30822073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Duomenų etikos kodekso kūrimo principai (tęsinys</a:t>
            </a:r>
            <a:r>
              <a:rPr lang="lt-LT" b="1" dirty="0" smtClean="0">
                <a:solidFill>
                  <a:schemeClr val="accent2"/>
                </a:solidFill>
              </a:rPr>
              <a:t>):</a:t>
            </a:r>
          </a:p>
          <a:p>
            <a:pPr marL="0" indent="0">
              <a:buClr>
                <a:schemeClr val="accent2"/>
              </a:buClr>
            </a:pPr>
            <a:r>
              <a:rPr lang="lt-LT" dirty="0" smtClean="0">
                <a:solidFill>
                  <a:schemeClr val="accent2"/>
                </a:solidFill>
              </a:rPr>
              <a:t>5. </a:t>
            </a:r>
            <a:r>
              <a:rPr lang="lt-LT" dirty="0" smtClean="0"/>
              <a:t>Visada </a:t>
            </a:r>
            <a:r>
              <a:rPr lang="lt-LT" dirty="0"/>
              <a:t>laikykitės įstatymų, tačiau supraskite, kad įstatymas dažnai yra minimali riba</a:t>
            </a:r>
            <a:r>
              <a:rPr lang="lt-LT" dirty="0" smtClean="0"/>
              <a:t>.</a:t>
            </a:r>
          </a:p>
          <a:p>
            <a:pPr marL="342900" indent="-342900">
              <a:buClr>
                <a:schemeClr val="accent2"/>
              </a:buClr>
              <a:buFont typeface="Arial" panose="020B0604020202020204" pitchFamily="34" charset="0"/>
              <a:buChar char="•"/>
            </a:pPr>
            <a:r>
              <a:rPr lang="lt-LT" dirty="0" smtClean="0"/>
              <a:t>Skaitmeninės </a:t>
            </a:r>
            <a:r>
              <a:rPr lang="lt-LT" dirty="0"/>
              <a:t>transformacijos buvo įprastas verslo ir vyriausybių evoliucijos kelias. Tačiau, kadangi įstatymai iš esmės nesugebėjo neatsilikti nuo tuometinio skaitmeninių inovacijų ir pokyčių tempo, esami reglamentai dažnai netinkamai suderinami su dabartine rizika. Šiame kontekste atitiktis reiškia pasitenkinimą. Norėdami tobulėti duomenų </a:t>
            </a:r>
            <a:r>
              <a:rPr lang="lt-LT" dirty="0" err="1"/>
              <a:t>etnikos</a:t>
            </a:r>
            <a:r>
              <a:rPr lang="lt-LT" dirty="0"/>
              <a:t> srityje, lyderiai turi apibrėžti savo atitikties sistemas, kad viršytų teisės aktų nustatytus reikalavimus.</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Informacijos valdymas</a:t>
            </a:r>
            <a:endParaRPr lang="en-GB" dirty="0"/>
          </a:p>
        </p:txBody>
      </p:sp>
    </p:spTree>
    <p:extLst>
      <p:ext uri="{BB962C8B-B14F-4D97-AF65-F5344CB8AC3E}">
        <p14:creationId xmlns:p14="http://schemas.microsoft.com/office/powerpoint/2010/main" val="24773624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Duomenų etikos kodekso kūrimo principai (tęsinys</a:t>
            </a:r>
            <a:r>
              <a:rPr lang="lt-LT" b="1" dirty="0" smtClean="0">
                <a:solidFill>
                  <a:schemeClr val="accent2"/>
                </a:solidFill>
              </a:rPr>
              <a:t>):</a:t>
            </a:r>
          </a:p>
          <a:p>
            <a:pPr marL="0" indent="0">
              <a:buClr>
                <a:schemeClr val="accent2"/>
              </a:buClr>
            </a:pPr>
            <a:r>
              <a:rPr lang="lt-LT" dirty="0" smtClean="0">
                <a:solidFill>
                  <a:schemeClr val="accent2"/>
                </a:solidFill>
              </a:rPr>
              <a:t>6. </a:t>
            </a:r>
            <a:r>
              <a:rPr lang="lt-LT" dirty="0" smtClean="0"/>
              <a:t>Būkite </a:t>
            </a:r>
            <a:r>
              <a:rPr lang="lt-LT" dirty="0"/>
              <a:t>atsargūs rinkdami duomenis vien tam, kad turėtumėte daugiau </a:t>
            </a:r>
            <a:r>
              <a:rPr lang="lt-LT" dirty="0" smtClean="0"/>
              <a:t>duomenų</a:t>
            </a:r>
          </a:p>
          <a:p>
            <a:pPr marL="342900" indent="-342900">
              <a:buClr>
                <a:schemeClr val="accent2"/>
              </a:buClr>
              <a:buFont typeface="Arial" panose="020B0604020202020204" pitchFamily="34" charset="0"/>
              <a:buChar char="•"/>
            </a:pPr>
            <a:r>
              <a:rPr lang="lt-LT" dirty="0" smtClean="0"/>
              <a:t>Duomenų </a:t>
            </a:r>
            <a:r>
              <a:rPr lang="lt-LT" dirty="0"/>
              <a:t>analizės galia ir pavojus yra ta, kad šiandien surinkti duomenys bus naudingi nenuspėjamiems tikslams ateityje. Deramai atsižvelkite į galimybę, kad mažiau duomenų gali pagerinti analizę ir sumažinti riziką.</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Informacijos valdymas</a:t>
            </a:r>
            <a:endParaRPr lang="en-GB" dirty="0"/>
          </a:p>
        </p:txBody>
      </p:sp>
    </p:spTree>
    <p:extLst>
      <p:ext uri="{BB962C8B-B14F-4D97-AF65-F5344CB8AC3E}">
        <p14:creationId xmlns:p14="http://schemas.microsoft.com/office/powerpoint/2010/main" val="33016802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smtClean="0">
                <a:solidFill>
                  <a:schemeClr val="accent2"/>
                </a:solidFill>
              </a:rPr>
              <a:t>Klausimai diskusijai</a:t>
            </a:r>
            <a:endParaRPr lang="en-GB" b="1" dirty="0">
              <a:solidFill>
                <a:schemeClr val="accent2"/>
              </a:solidFill>
            </a:endParaRPr>
          </a:p>
          <a:p>
            <a:pPr marL="457200" indent="-457200">
              <a:buClr>
                <a:schemeClr val="accent2"/>
              </a:buClr>
              <a:buFont typeface="+mj-lt"/>
              <a:buAutoNum type="arabicPeriod" startAt="5"/>
            </a:pPr>
            <a:endParaRPr lang="en-GB" b="1" dirty="0">
              <a:solidFill>
                <a:schemeClr val="accent2"/>
              </a:solidFill>
            </a:endParaRPr>
          </a:p>
          <a:p>
            <a:pPr marL="457200" indent="-457200">
              <a:buClr>
                <a:schemeClr val="accent2"/>
              </a:buClr>
              <a:buFont typeface="Arial" panose="020B0604020202020204" pitchFamily="34" charset="0"/>
              <a:buChar char="•"/>
            </a:pPr>
            <a:r>
              <a:rPr lang="lt-LT" i="1" dirty="0"/>
              <a:t>Priežiūros kapitalizmas vienašališkai teigia, kad žmogaus patirtis yra nemokama žaliava, kurią galima paversti elgesio duomenimis. Nors kai kurie iš šių duomenų taikomi paslaugų tobulinimui, likusieji deklaruojami kaip patentuotas elgsenos perteklius, įtraukiami į mašinos intelektą ir gaminami į numatymo produktus</a:t>
            </a:r>
            <a:r>
              <a:rPr lang="lt-LT" i="1" dirty="0" smtClean="0"/>
              <a:t>.</a:t>
            </a:r>
          </a:p>
          <a:p>
            <a:pPr marL="457200" indent="-457200">
              <a:buClr>
                <a:schemeClr val="accent2"/>
              </a:buClr>
              <a:buFont typeface="Arial" panose="020B0604020202020204" pitchFamily="34" charset="0"/>
              <a:buChar char="•"/>
            </a:pPr>
            <a:r>
              <a:rPr lang="lt-LT" i="1" dirty="0" smtClean="0"/>
              <a:t>Šiais </a:t>
            </a:r>
            <a:r>
              <a:rPr lang="lt-LT" i="1" dirty="0"/>
              <a:t>prognozavimo produktais prekiaujama elgsenos ateities sandorių rinkose. Priežiūros kapitalistai iš šių prekybos operacijų nepaprastai praturtėjo. </a:t>
            </a:r>
            <a:r>
              <a:rPr lang="en-GB" i="1" dirty="0"/>
              <a:t>		</a:t>
            </a:r>
          </a:p>
          <a:p>
            <a:pPr marL="0" indent="0" algn="r">
              <a:buClr>
                <a:schemeClr val="accent2"/>
              </a:buClr>
            </a:pPr>
            <a:r>
              <a:rPr lang="en-GB" i="1" dirty="0"/>
              <a:t>- </a:t>
            </a:r>
            <a:r>
              <a:rPr lang="en-GB" dirty="0"/>
              <a:t>Shoshana </a:t>
            </a:r>
            <a:r>
              <a:rPr lang="en-GB" dirty="0" err="1"/>
              <a:t>Zuboff</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spTree>
    <p:extLst>
      <p:ext uri="{BB962C8B-B14F-4D97-AF65-F5344CB8AC3E}">
        <p14:creationId xmlns:p14="http://schemas.microsoft.com/office/powerpoint/2010/main" val="45350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smtClean="0">
                <a:solidFill>
                  <a:schemeClr val="accent2"/>
                </a:solidFill>
              </a:rPr>
              <a:t>Klausimai diskusijai </a:t>
            </a:r>
            <a:r>
              <a:rPr lang="en-GB" b="1" dirty="0" smtClean="0">
                <a:solidFill>
                  <a:schemeClr val="accent2"/>
                </a:solidFill>
              </a:rPr>
              <a:t>(</a:t>
            </a:r>
            <a:r>
              <a:rPr lang="lt-LT" b="1" dirty="0" smtClean="0">
                <a:solidFill>
                  <a:schemeClr val="accent2"/>
                </a:solidFill>
              </a:rPr>
              <a:t>tęs</a:t>
            </a:r>
            <a:r>
              <a:rPr lang="en-GB" b="1" dirty="0" smtClean="0">
                <a:solidFill>
                  <a:schemeClr val="accent2"/>
                </a:solidFill>
              </a:rPr>
              <a:t>.)</a:t>
            </a:r>
            <a:endParaRPr lang="en-GB" b="1" dirty="0">
              <a:solidFill>
                <a:schemeClr val="accent2"/>
              </a:solidFill>
            </a:endParaRPr>
          </a:p>
          <a:p>
            <a:pPr marL="457200" indent="-457200">
              <a:buClr>
                <a:schemeClr val="accent2"/>
              </a:buClr>
              <a:buFont typeface="+mj-lt"/>
              <a:buAutoNum type="arabicPeriod" startAt="5"/>
            </a:pPr>
            <a:endParaRPr lang="en-GB" b="1" dirty="0">
              <a:solidFill>
                <a:schemeClr val="accent2"/>
              </a:solidFill>
            </a:endParaRPr>
          </a:p>
          <a:p>
            <a:pPr marL="457200" indent="-457200">
              <a:buClr>
                <a:schemeClr val="accent2"/>
              </a:buClr>
              <a:buFont typeface="Arial" panose="020B0604020202020204" pitchFamily="34" charset="0"/>
              <a:buChar char="•"/>
            </a:pPr>
            <a:r>
              <a:rPr lang="lt-LT" dirty="0"/>
              <a:t>Garsios amerikiečių akademikės </a:t>
            </a:r>
            <a:r>
              <a:rPr lang="lt-LT" dirty="0" err="1"/>
              <a:t>Shosana</a:t>
            </a:r>
            <a:r>
              <a:rPr lang="lt-LT" dirty="0"/>
              <a:t> </a:t>
            </a:r>
            <a:r>
              <a:rPr lang="lt-LT" dirty="0" err="1"/>
              <a:t>Zuboff</a:t>
            </a:r>
            <a:r>
              <a:rPr lang="lt-LT" dirty="0"/>
              <a:t> darbas tapo pagrindiniu pagrindu, padedančiu suprasti didelius duomenis ir platesnę komercinės priežiūros sritį. Ji teigia, kad nei privatumo, nei antimonopoliniai įstatymai neužtikrina tinkamos apsaugos nuo precedento neturinčios stebėjimo kapitalizmo praktikos.</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spTree>
    <p:extLst>
      <p:ext uri="{BB962C8B-B14F-4D97-AF65-F5344CB8AC3E}">
        <p14:creationId xmlns:p14="http://schemas.microsoft.com/office/powerpoint/2010/main" val="3202279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lt-LT" dirty="0"/>
              <a:t>Remiantis kaštų ir naudos analize, nustatyti tinkamas technologines priemones duomenų sprendimams</a:t>
            </a:r>
            <a:r>
              <a:rPr lang="lt-LT" dirty="0" smtClean="0"/>
              <a:t>.</a:t>
            </a:r>
          </a:p>
          <a:p>
            <a:pPr marL="342900" indent="-342900">
              <a:buBlip>
                <a:blip r:embed="rId2"/>
              </a:buBlip>
            </a:pPr>
            <a:r>
              <a:rPr lang="lt-LT" dirty="0" smtClean="0"/>
              <a:t>Suprasti </a:t>
            </a:r>
            <a:r>
              <a:rPr lang="lt-LT" dirty="0"/>
              <a:t>pagrindinius reguliavimo ir etinius duomenų privatumo ir tvarkymo aspektus</a:t>
            </a:r>
            <a:r>
              <a:rPr lang="en-GB" dirty="0" smtClean="0"/>
              <a:t>. </a:t>
            </a: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t>Įgytos</a:t>
            </a:r>
            <a:r>
              <a:rPr lang="en-US" dirty="0"/>
              <a:t> </a:t>
            </a:r>
            <a:r>
              <a:rPr lang="en-US" dirty="0" err="1"/>
              <a:t>kompetencijos</a:t>
            </a:r>
            <a:endParaRPr lang="en-US" dirty="0"/>
          </a:p>
        </p:txBody>
      </p:sp>
    </p:spTree>
    <p:extLst>
      <p:ext uri="{BB962C8B-B14F-4D97-AF65-F5344CB8AC3E}">
        <p14:creationId xmlns:p14="http://schemas.microsoft.com/office/powerpoint/2010/main" val="206987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Klausimai diskusijai </a:t>
            </a:r>
            <a:r>
              <a:rPr lang="en-GB" b="1" dirty="0">
                <a:solidFill>
                  <a:schemeClr val="accent2"/>
                </a:solidFill>
              </a:rPr>
              <a:t>(</a:t>
            </a:r>
            <a:r>
              <a:rPr lang="lt-LT" b="1" dirty="0">
                <a:solidFill>
                  <a:schemeClr val="accent2"/>
                </a:solidFill>
              </a:rPr>
              <a:t>tęs</a:t>
            </a:r>
            <a:r>
              <a:rPr lang="en-GB" b="1" dirty="0">
                <a:solidFill>
                  <a:schemeClr val="accent2"/>
                </a:solidFill>
              </a:rPr>
              <a:t>.)</a:t>
            </a:r>
          </a:p>
          <a:p>
            <a:pPr marL="457200" indent="-457200">
              <a:buClr>
                <a:schemeClr val="accent2"/>
              </a:buClr>
              <a:buFont typeface="+mj-lt"/>
              <a:buAutoNum type="arabicPeriod" startAt="5"/>
            </a:pPr>
            <a:endParaRPr lang="en-GB" b="1" dirty="0">
              <a:solidFill>
                <a:schemeClr val="accent2"/>
              </a:solidFill>
            </a:endParaRPr>
          </a:p>
          <a:p>
            <a:pPr marL="457200" indent="-457200">
              <a:buClr>
                <a:schemeClr val="accent2"/>
              </a:buClr>
              <a:buFont typeface="Arial" panose="020B0604020202020204" pitchFamily="34" charset="0"/>
              <a:buChar char="•"/>
            </a:pPr>
            <a:r>
              <a:rPr lang="lt-LT" dirty="0"/>
              <a:t>Ar manote, kad įmonių praktika kelia grėsmę asmens autonomijai ir demokratijai? Kaip manote, kur yra atsakomybė už asmens teisių apsaugą: įmonėms ar vyriausybėms? </a:t>
            </a:r>
            <a:r>
              <a:rPr lang="en-GB" i="1" dirty="0"/>
              <a:t>		</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sp>
        <p:nvSpPr>
          <p:cNvPr id="8" name="Rectangle 7">
            <a:extLst>
              <a:ext uri="{FF2B5EF4-FFF2-40B4-BE49-F238E27FC236}">
                <a16:creationId xmlns:a16="http://schemas.microsoft.com/office/drawing/2014/main" id="{14AB223B-30BF-D7B0-AFE1-3C2D39AD7542}"/>
              </a:ext>
            </a:extLst>
          </p:cNvPr>
          <p:cNvSpPr/>
          <p:nvPr/>
        </p:nvSpPr>
        <p:spPr>
          <a:xfrm>
            <a:off x="798381" y="5462343"/>
            <a:ext cx="10833986" cy="307777"/>
          </a:xfrm>
          <a:prstGeom prst="rect">
            <a:avLst/>
          </a:prstGeom>
        </p:spPr>
        <p:txBody>
          <a:bodyPr wrap="square">
            <a:spAutoFit/>
          </a:bodyPr>
          <a:lstStyle/>
          <a:p>
            <a:r>
              <a:rPr lang="lt-LT" sz="1400" dirty="0" smtClean="0">
                <a:solidFill>
                  <a:srgbClr val="000000"/>
                </a:solidFill>
              </a:rPr>
              <a:t>Šaltinis: </a:t>
            </a:r>
            <a:r>
              <a:rPr lang="en-IE" sz="1400" dirty="0" smtClean="0">
                <a:solidFill>
                  <a:schemeClr val="accent2">
                    <a:lumMod val="75000"/>
                  </a:schemeClr>
                </a:solidFill>
                <a:hlinkClick r:id="rId4">
                  <a:extLst>
                    <a:ext uri="{A12FA001-AC4F-418D-AE19-62706E023703}">
                      <ahyp:hlinkClr xmlns:ahyp="http://schemas.microsoft.com/office/drawing/2018/hyperlinkcolor" xmlns="" val="tx"/>
                    </a:ext>
                  </a:extLst>
                </a:hlinkClick>
              </a:rPr>
              <a:t>https</a:t>
            </a:r>
            <a:r>
              <a:rPr lang="en-IE" sz="1400" dirty="0">
                <a:solidFill>
                  <a:schemeClr val="accent2">
                    <a:lumMod val="75000"/>
                  </a:schemeClr>
                </a:solidFill>
                <a:hlinkClick r:id="rId4">
                  <a:extLst>
                    <a:ext uri="{A12FA001-AC4F-418D-AE19-62706E023703}">
                      <ahyp:hlinkClr xmlns:ahyp="http://schemas.microsoft.com/office/drawing/2018/hyperlinkcolor" xmlns="" val="tx"/>
                    </a:ext>
                  </a:extLst>
                </a:hlinkClick>
              </a:rPr>
              <a:t>://www.theguardian.com/books/2019/oct/04/shoshana-zuboff-surveillance-capitalism-assault-human-automomy-digital-privacy</a:t>
            </a:r>
            <a:endParaRPr lang="en-IE" sz="1400" dirty="0">
              <a:solidFill>
                <a:schemeClr val="accent2">
                  <a:lumMod val="75000"/>
                </a:schemeClr>
              </a:solidFill>
            </a:endParaRPr>
          </a:p>
        </p:txBody>
      </p:sp>
    </p:spTree>
    <p:extLst>
      <p:ext uri="{BB962C8B-B14F-4D97-AF65-F5344CB8AC3E}">
        <p14:creationId xmlns:p14="http://schemas.microsoft.com/office/powerpoint/2010/main" val="103243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Atlikti poveikio duomenų apsaugai vertinimą (DPIA</a:t>
            </a:r>
            <a:r>
              <a:rPr lang="lt-LT" b="1" dirty="0" smtClean="0">
                <a:solidFill>
                  <a:schemeClr val="accent2"/>
                </a:solidFill>
              </a:rPr>
              <a:t>)</a:t>
            </a:r>
          </a:p>
          <a:p>
            <a:pPr marL="342900" indent="-342900">
              <a:buClr>
                <a:schemeClr val="accent2"/>
              </a:buClr>
              <a:buFont typeface="Arial" panose="020B0604020202020204" pitchFamily="34" charset="0"/>
              <a:buChar char="•"/>
            </a:pPr>
            <a:r>
              <a:rPr lang="lt-LT" dirty="0" smtClean="0"/>
              <a:t>DPIA </a:t>
            </a:r>
            <a:r>
              <a:rPr lang="lt-LT" dirty="0"/>
              <a:t>yra procesas, padedantis nustatyti ir sumažinti projekto duomenų apsaugos riziką. Turite atlikti DPIA, kad apdorotumėte, jei asmuo gali sukelti didelę riziką. Tai apima kai kuriuos nurodytus apdorojimo tipus. Norėdami nuspręsti, kada atlikti DPIA, galite naudoti mūsų patikros kontrolinius sąrašus</a:t>
            </a:r>
            <a:r>
              <a:rPr lang="lt-LT" dirty="0" smtClean="0"/>
              <a:t>.</a:t>
            </a:r>
          </a:p>
          <a:p>
            <a:pPr marL="342900" indent="-342900">
              <a:buClr>
                <a:schemeClr val="accent2"/>
              </a:buClr>
              <a:buFont typeface="Arial" panose="020B0604020202020204" pitchFamily="34" charset="0"/>
              <a:buChar char="•"/>
            </a:pPr>
            <a:r>
              <a:rPr lang="lt-LT" dirty="0" smtClean="0"/>
              <a:t>Taip </a:t>
            </a:r>
            <a:r>
              <a:rPr lang="lt-LT" dirty="0"/>
              <a:t>pat gera praktika yra DPIA atlikti bet kuriam kitam dideliam projektui, kuriam reikalingas asmens duomenų tvarkymas.</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spTree>
    <p:extLst>
      <p:ext uri="{BB962C8B-B14F-4D97-AF65-F5344CB8AC3E}">
        <p14:creationId xmlns:p14="http://schemas.microsoft.com/office/powerpoint/2010/main" val="22520125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Atlikti poveikio duomenų apsaugai vertinimą (DPIA</a:t>
            </a:r>
            <a:r>
              <a:rPr lang="lt-LT" b="1" dirty="0" smtClean="0">
                <a:solidFill>
                  <a:schemeClr val="accent2"/>
                </a:solidFill>
              </a:rPr>
              <a:t>) (tęs.)</a:t>
            </a:r>
            <a:endParaRPr lang="lt-LT" b="1" dirty="0">
              <a:solidFill>
                <a:schemeClr val="accent2"/>
              </a:solidFill>
            </a:endParaRPr>
          </a:p>
          <a:p>
            <a:pPr marL="457200" indent="-457200">
              <a:buClr>
                <a:schemeClr val="accent2"/>
              </a:buClr>
              <a:buFont typeface="+mj-lt"/>
              <a:buAutoNum type="arabicPeriod" startAt="5"/>
            </a:pPr>
            <a:endParaRPr lang="en-GB" b="1" dirty="0">
              <a:solidFill>
                <a:schemeClr val="accent2"/>
              </a:solidFill>
            </a:endParaRPr>
          </a:p>
          <a:p>
            <a:pPr marL="457200" indent="-457200">
              <a:buClr>
                <a:schemeClr val="accent2"/>
              </a:buClr>
              <a:buFont typeface="Arial" panose="020B0604020202020204" pitchFamily="34" charset="0"/>
              <a:buChar char="•"/>
            </a:pPr>
            <a:r>
              <a:rPr lang="lt-LT" dirty="0"/>
              <a:t>Sukurkite DPIA šabloną pasirinktam projektui. Turėtumėte atlikti šiuos </a:t>
            </a:r>
            <a:r>
              <a:rPr lang="lt-LT" dirty="0" smtClean="0"/>
              <a:t>veiksmus</a:t>
            </a:r>
            <a:r>
              <a:rPr lang="en-GB" dirty="0" smtClean="0"/>
              <a:t>:</a:t>
            </a:r>
            <a:endParaRPr lang="en-GB" dirty="0"/>
          </a:p>
          <a:p>
            <a:pPr marL="0" indent="0">
              <a:buClr>
                <a:schemeClr val="accent2"/>
              </a:buClr>
            </a:pPr>
            <a:endParaRPr lang="en-GB" i="1"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graphicFrame>
        <p:nvGraphicFramePr>
          <p:cNvPr id="2" name="Diagram 1">
            <a:extLst>
              <a:ext uri="{FF2B5EF4-FFF2-40B4-BE49-F238E27FC236}">
                <a16:creationId xmlns:a16="http://schemas.microsoft.com/office/drawing/2014/main" id="{E8408CDB-A830-5F58-D174-E7A8D85E94A4}"/>
              </a:ext>
            </a:extLst>
          </p:cNvPr>
          <p:cNvGraphicFramePr/>
          <p:nvPr>
            <p:extLst>
              <p:ext uri="{D42A27DB-BD31-4B8C-83A1-F6EECF244321}">
                <p14:modId xmlns:p14="http://schemas.microsoft.com/office/powerpoint/2010/main" val="3071493651"/>
              </p:ext>
            </p:extLst>
          </p:nvPr>
        </p:nvGraphicFramePr>
        <p:xfrm>
          <a:off x="798381" y="3186288"/>
          <a:ext cx="10595237" cy="2709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E32A9A4E-6334-C32A-8922-15DBF9A7F63B}"/>
              </a:ext>
            </a:extLst>
          </p:cNvPr>
          <p:cNvSpPr/>
          <p:nvPr/>
        </p:nvSpPr>
        <p:spPr>
          <a:xfrm>
            <a:off x="798381" y="5587845"/>
            <a:ext cx="9499862" cy="307777"/>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lt-LT" sz="1400" kern="0" dirty="0" smtClean="0">
                <a:solidFill>
                  <a:prstClr val="black"/>
                </a:solidFill>
              </a:rPr>
              <a:t>Šaltinis</a:t>
            </a:r>
            <a:r>
              <a:rPr kumimoji="0" lang="en-IE" sz="1400" b="0" i="0" u="none" strike="noStrike" kern="0" cap="none" spc="0" normalizeH="0" baseline="0" noProof="0" dirty="0" smtClean="0">
                <a:ln>
                  <a:noFill/>
                </a:ln>
                <a:solidFill>
                  <a:prstClr val="black"/>
                </a:solidFill>
                <a:effectLst/>
                <a:uLnTx/>
                <a:uFillTx/>
              </a:rPr>
              <a:t>: </a:t>
            </a:r>
            <a:r>
              <a:rPr kumimoji="0" lang="en-IE" sz="1400" b="0" i="0" u="none" strike="noStrike" kern="0" cap="none" spc="0" normalizeH="0" baseline="0" noProof="0" dirty="0">
                <a:ln>
                  <a:noFill/>
                </a:ln>
                <a:solidFill>
                  <a:schemeClr val="accent2">
                    <a:lumMod val="75000"/>
                  </a:schemeClr>
                </a:solidFill>
                <a:effectLst/>
                <a:uLnTx/>
                <a:uFillTx/>
                <a:hlinkClick r:id="rId9">
                  <a:extLst>
                    <a:ext uri="{A12FA001-AC4F-418D-AE19-62706E023703}">
                      <ahyp:hlinkClr xmlns:ahyp="http://schemas.microsoft.com/office/drawing/2018/hyperlinkcolor" xmlns="" val="tx"/>
                    </a:ext>
                  </a:extLst>
                </a:hlinkClick>
              </a:rPr>
              <a:t>https://www.dataprotection.ie/en/organisations/know-your-obligations/data-protection-impact-assessments</a:t>
            </a:r>
            <a:endParaRPr kumimoji="0" lang="en-IE" sz="14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67160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FB01F2BE-574D-4558-9374-4495B0E5A04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662805F4-09BC-4095-9D16-D5A4911BD8F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A896728E-EA13-4952-B766-5326AABA179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B2B65696-7A78-4456-9A4D-01E8388BAB0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Graphic spid="2" grpId="0">
        <p:bldSub>
          <a:bldDgm bld="one"/>
        </p:bldSub>
      </p:bldGraphic>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lt-LT" dirty="0" smtClean="0"/>
              <a:t>Darbas su duomenimis</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3496092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dirty="0"/>
              <a:t>Didžiųjų duomenų svarba priklauso ne nuo to, kiek duomenų įmonė turi, bet apie tai, kaip įmonė naudoja surinktus duomenis</a:t>
            </a:r>
            <a:r>
              <a:rPr lang="lt-LT" dirty="0" smtClean="0"/>
              <a:t>.</a:t>
            </a:r>
          </a:p>
          <a:p>
            <a:pPr marL="342900" indent="-342900">
              <a:buClr>
                <a:schemeClr val="accent2"/>
              </a:buClr>
              <a:buBlip>
                <a:blip r:embed="rId3"/>
              </a:buBlip>
            </a:pPr>
            <a:r>
              <a:rPr lang="lt-LT" dirty="0" smtClean="0"/>
              <a:t>Galimybė </a:t>
            </a:r>
            <a:r>
              <a:rPr lang="lt-LT" dirty="0"/>
              <a:t>analizuoti ir numatyti rinkos ir klientų elgesį naudojant „Big Data“ yra naujas MVĮ paradigmos pokytis. Tinkamai įgyvendinus, jis gali padidinti lankstumą, produktyvumą, reagavimą, numatymą ir gebėjimą patenkinti klientų poreikius, užfiksuojant akląsias vietas ir priimant geresnius sprendimus.</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Duomenų verslui </a:t>
            </a:r>
            <a:r>
              <a:rPr lang="lt-LT" dirty="0" smtClean="0"/>
              <a:t>nauda</a:t>
            </a:r>
            <a:endParaRPr lang="en-GB" dirty="0"/>
          </a:p>
        </p:txBody>
      </p:sp>
      <p:sp>
        <p:nvSpPr>
          <p:cNvPr id="6" name="Rectangle 5">
            <a:extLst>
              <a:ext uri="{FF2B5EF4-FFF2-40B4-BE49-F238E27FC236}">
                <a16:creationId xmlns:a16="http://schemas.microsoft.com/office/drawing/2014/main" id="{0E898E31-B3BC-67F7-68CC-9173E704C9EE}"/>
              </a:ext>
            </a:extLst>
          </p:cNvPr>
          <p:cNvSpPr/>
          <p:nvPr/>
        </p:nvSpPr>
        <p:spPr>
          <a:xfrm>
            <a:off x="798381" y="5557068"/>
            <a:ext cx="4658648" cy="338554"/>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lt-LT" sz="1600" b="0" i="0" u="none" strike="noStrike" kern="0" cap="none" spc="0" normalizeH="0" baseline="0" noProof="0" dirty="0" smtClean="0">
                <a:ln>
                  <a:noFill/>
                </a:ln>
                <a:solidFill>
                  <a:prstClr val="black"/>
                </a:solidFill>
                <a:effectLst/>
                <a:uLnTx/>
                <a:uFillTx/>
              </a:rPr>
              <a:t>Šaltinis</a:t>
            </a:r>
            <a:r>
              <a:rPr kumimoji="0" lang="en-IE" sz="1600" b="0" i="0" u="none" strike="noStrike" kern="0" cap="none" spc="0" normalizeH="0" baseline="0" noProof="0" dirty="0" smtClean="0">
                <a:ln>
                  <a:noFill/>
                </a:ln>
                <a:solidFill>
                  <a:prstClr val="black"/>
                </a:solidFill>
                <a:effectLst/>
                <a:uLnTx/>
                <a:uFillTx/>
              </a:rPr>
              <a:t>: </a:t>
            </a:r>
            <a:r>
              <a:rPr kumimoji="0" lang="en-IE" sz="1600" b="0" i="0" u="none" strike="noStrike" kern="0" cap="none" spc="0" normalizeH="0" baseline="0" noProof="0" dirty="0">
                <a:ln>
                  <a:noFill/>
                </a:ln>
                <a:solidFill>
                  <a:schemeClr val="accent2">
                    <a:lumMod val="75000"/>
                  </a:schemeClr>
                </a:solidFill>
                <a:effectLst/>
                <a:uLnTx/>
                <a:uFillTx/>
                <a:hlinkClick r:id="rId4">
                  <a:extLst>
                    <a:ext uri="{A12FA001-AC4F-418D-AE19-62706E023703}">
                      <ahyp:hlinkClr xmlns:ahyp="http://schemas.microsoft.com/office/drawing/2018/hyperlinkcolor" xmlns="" val="tx"/>
                    </a:ext>
                  </a:extLst>
                </a:hlinkClick>
              </a:rPr>
              <a:t>An Overview of Big Data for Growth in SMEs  </a:t>
            </a:r>
            <a:endParaRPr kumimoji="0" lang="en-IE" sz="16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242215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Duomenų verslui </a:t>
            </a:r>
            <a:r>
              <a:rPr lang="lt-LT" dirty="0" smtClean="0"/>
              <a:t>nauda</a:t>
            </a:r>
            <a:endParaRPr lang="en-GB" dirty="0"/>
          </a:p>
        </p:txBody>
      </p:sp>
      <p:sp>
        <p:nvSpPr>
          <p:cNvPr id="7" name="Rectangle 6">
            <a:extLst>
              <a:ext uri="{FF2B5EF4-FFF2-40B4-BE49-F238E27FC236}">
                <a16:creationId xmlns:a16="http://schemas.microsoft.com/office/drawing/2014/main" id="{E005E4E5-2CE3-B9BA-AE02-46D24C87385C}"/>
              </a:ext>
            </a:extLst>
          </p:cNvPr>
          <p:cNvSpPr/>
          <p:nvPr/>
        </p:nvSpPr>
        <p:spPr>
          <a:xfrm>
            <a:off x="6238246" y="1819945"/>
            <a:ext cx="3328117" cy="2677656"/>
          </a:xfrm>
          <a:prstGeom prst="rect">
            <a:avLst/>
          </a:prstGeom>
          <a:solidFill>
            <a:sysClr val="window" lastClr="FFFFFF"/>
          </a:solidFill>
          <a:ln w="12700" cap="flat" cmpd="sng" algn="ctr">
            <a:solidFill>
              <a:srgbClr val="70AD47"/>
            </a:solidFill>
            <a:prstDash val="solid"/>
            <a:miter lim="800000"/>
          </a:ln>
          <a:effectLst/>
        </p:spPr>
        <p:txBody>
          <a:bodyPr wrap="square">
            <a:spAutoFit/>
          </a:bodyPr>
          <a:lstStyle/>
          <a:p>
            <a:pPr algn="ctr" defTabSz="457200"/>
            <a:r>
              <a:rPr lang="lt-LT" sz="2400" b="1" kern="0" dirty="0">
                <a:solidFill>
                  <a:prstClr val="black"/>
                </a:solidFill>
                <a:effectLst>
                  <a:outerShdw blurRad="38100" dist="38100" dir="2700000" algn="tl">
                    <a:srgbClr val="000000">
                      <a:alpha val="43137"/>
                    </a:srgbClr>
                  </a:outerShdw>
                </a:effectLst>
              </a:rPr>
              <a:t>Produkto </a:t>
            </a:r>
            <a:r>
              <a:rPr lang="lt-LT" sz="2400" b="1" kern="0" dirty="0" smtClean="0">
                <a:solidFill>
                  <a:prstClr val="black"/>
                </a:solidFill>
                <a:effectLst>
                  <a:outerShdw blurRad="38100" dist="38100" dir="2700000" algn="tl">
                    <a:srgbClr val="000000">
                      <a:alpha val="43137"/>
                    </a:srgbClr>
                  </a:outerShdw>
                </a:effectLst>
              </a:rPr>
              <a:t>naujovės</a:t>
            </a:r>
          </a:p>
          <a:p>
            <a:pPr algn="ctr" defTabSz="457200"/>
            <a:r>
              <a:rPr lang="lt-LT" sz="2400" kern="0" dirty="0" smtClean="0">
                <a:solidFill>
                  <a:prstClr val="black"/>
                </a:solidFill>
              </a:rPr>
              <a:t>Rinkos įžvalgos</a:t>
            </a:r>
          </a:p>
          <a:p>
            <a:pPr algn="ctr" defTabSz="457200"/>
            <a:r>
              <a:rPr lang="lt-LT" sz="2400" kern="0" dirty="0" smtClean="0">
                <a:solidFill>
                  <a:prstClr val="black"/>
                </a:solidFill>
              </a:rPr>
              <a:t>Nauji produktai</a:t>
            </a:r>
          </a:p>
          <a:p>
            <a:pPr algn="ctr" defTabSz="457200"/>
            <a:r>
              <a:rPr lang="lt-LT" sz="2400" kern="0" dirty="0" smtClean="0">
                <a:solidFill>
                  <a:prstClr val="black"/>
                </a:solidFill>
              </a:rPr>
              <a:t>Atsiliepimai </a:t>
            </a:r>
            <a:r>
              <a:rPr lang="lt-LT" sz="2400" kern="0" dirty="0">
                <a:solidFill>
                  <a:prstClr val="black"/>
                </a:solidFill>
              </a:rPr>
              <a:t>realiuoju </a:t>
            </a:r>
            <a:r>
              <a:rPr lang="lt-LT" sz="2400" kern="0" dirty="0" smtClean="0">
                <a:solidFill>
                  <a:prstClr val="black"/>
                </a:solidFill>
              </a:rPr>
              <a:t>laiku</a:t>
            </a:r>
          </a:p>
          <a:p>
            <a:pPr algn="ctr" defTabSz="457200"/>
            <a:r>
              <a:rPr lang="lt-LT" sz="2400" kern="0" dirty="0" smtClean="0">
                <a:solidFill>
                  <a:prstClr val="black"/>
                </a:solidFill>
              </a:rPr>
              <a:t>Maksimaliai </a:t>
            </a:r>
            <a:r>
              <a:rPr lang="lt-LT" sz="2400" kern="0" dirty="0">
                <a:solidFill>
                  <a:prstClr val="black"/>
                </a:solidFill>
              </a:rPr>
              <a:t>padidinkite pelną</a:t>
            </a:r>
            <a:endParaRPr kumimoji="0" lang="es-ES_tradnl" sz="2275" i="0" u="none" strike="noStrike" kern="0" cap="none" spc="0" normalizeH="0" baseline="0" noProof="0" dirty="0">
              <a:ln>
                <a:noFill/>
              </a:ln>
              <a:solidFill>
                <a:prstClr val="black"/>
              </a:solidFill>
              <a:uLnTx/>
              <a:uFillTx/>
              <a:latin typeface="Calibri" panose="020F0502020204030204"/>
            </a:endParaRPr>
          </a:p>
        </p:txBody>
      </p:sp>
      <p:sp>
        <p:nvSpPr>
          <p:cNvPr id="8" name="Rectangle 7">
            <a:extLst>
              <a:ext uri="{FF2B5EF4-FFF2-40B4-BE49-F238E27FC236}">
                <a16:creationId xmlns:a16="http://schemas.microsoft.com/office/drawing/2014/main" id="{4F7CF105-3B41-544B-1917-E12CA52936F8}"/>
              </a:ext>
            </a:extLst>
          </p:cNvPr>
          <p:cNvSpPr/>
          <p:nvPr/>
        </p:nvSpPr>
        <p:spPr>
          <a:xfrm>
            <a:off x="2179527" y="1819945"/>
            <a:ext cx="3773619" cy="2677656"/>
          </a:xfrm>
          <a:prstGeom prst="rect">
            <a:avLst/>
          </a:prstGeom>
          <a:solidFill>
            <a:sysClr val="window" lastClr="FFFFFF"/>
          </a:solidFill>
          <a:ln w="12700" cap="flat" cmpd="sng" algn="ctr">
            <a:solidFill>
              <a:schemeClr val="accent3">
                <a:lumMod val="50000"/>
              </a:schemeClr>
            </a:solidFill>
            <a:prstDash val="solid"/>
            <a:miter lim="800000"/>
          </a:ln>
          <a:effectLst/>
        </p:spPr>
        <p:txBody>
          <a:bodyPr wrap="square">
            <a:spAutoFit/>
          </a:bodyPr>
          <a:lstStyle/>
          <a:p>
            <a:pPr lvl="0" algn="ctr" defTabSz="457200">
              <a:defRPr/>
            </a:pPr>
            <a:r>
              <a:rPr lang="lt-LT" sz="2400" b="1" kern="0" dirty="0">
                <a:solidFill>
                  <a:prstClr val="black"/>
                </a:solidFill>
                <a:effectLst>
                  <a:outerShdw blurRad="38100" dist="38100" dir="2700000" algn="tl">
                    <a:srgbClr val="000000">
                      <a:alpha val="43137"/>
                    </a:srgbClr>
                  </a:outerShdw>
                </a:effectLst>
              </a:rPr>
              <a:t>Proceso </a:t>
            </a:r>
            <a:r>
              <a:rPr lang="lt-LT" sz="2400" b="1" kern="0" dirty="0" smtClean="0">
                <a:solidFill>
                  <a:prstClr val="black"/>
                </a:solidFill>
                <a:effectLst>
                  <a:outerShdw blurRad="38100" dist="38100" dir="2700000" algn="tl">
                    <a:srgbClr val="000000">
                      <a:alpha val="43137"/>
                    </a:srgbClr>
                  </a:outerShdw>
                </a:effectLst>
              </a:rPr>
              <a:t>patobulinimai</a:t>
            </a:r>
          </a:p>
          <a:p>
            <a:pPr lvl="0" algn="ctr" defTabSz="457200">
              <a:defRPr/>
            </a:pPr>
            <a:r>
              <a:rPr lang="lt-LT" sz="2400" kern="0" dirty="0" smtClean="0">
                <a:solidFill>
                  <a:prstClr val="black"/>
                </a:solidFill>
              </a:rPr>
              <a:t>Laiko sumažinimas</a:t>
            </a:r>
          </a:p>
          <a:p>
            <a:pPr lvl="0" algn="ctr" defTabSz="457200">
              <a:defRPr/>
            </a:pPr>
            <a:r>
              <a:rPr lang="lt-LT" sz="2400" kern="0" dirty="0" smtClean="0">
                <a:solidFill>
                  <a:prstClr val="black"/>
                </a:solidFill>
              </a:rPr>
              <a:t>Išlaidų taupymas</a:t>
            </a:r>
          </a:p>
          <a:p>
            <a:pPr lvl="0" algn="ctr" defTabSz="457200">
              <a:defRPr/>
            </a:pPr>
            <a:r>
              <a:rPr lang="lt-LT" sz="2400" kern="0" dirty="0" smtClean="0">
                <a:solidFill>
                  <a:prstClr val="black"/>
                </a:solidFill>
              </a:rPr>
              <a:t>Pagerinta kokybė</a:t>
            </a:r>
          </a:p>
          <a:p>
            <a:pPr lvl="0" algn="ctr" defTabSz="457200">
              <a:defRPr/>
            </a:pPr>
            <a:r>
              <a:rPr lang="lt-LT" sz="2400" kern="0" dirty="0" smtClean="0">
                <a:solidFill>
                  <a:prstClr val="black"/>
                </a:solidFill>
              </a:rPr>
              <a:t>Tvarkykite </a:t>
            </a:r>
            <a:r>
              <a:rPr lang="lt-LT" sz="2400" kern="0" dirty="0">
                <a:solidFill>
                  <a:prstClr val="black"/>
                </a:solidFill>
              </a:rPr>
              <a:t>internetinę </a:t>
            </a:r>
            <a:r>
              <a:rPr lang="lt-LT" sz="2400" kern="0" dirty="0" smtClean="0">
                <a:solidFill>
                  <a:prstClr val="black"/>
                </a:solidFill>
              </a:rPr>
              <a:t>reputaciją</a:t>
            </a:r>
          </a:p>
          <a:p>
            <a:pPr lvl="0" algn="ctr" defTabSz="457200">
              <a:defRPr/>
            </a:pPr>
            <a:r>
              <a:rPr lang="lt-LT" sz="2400" kern="0" dirty="0" smtClean="0">
                <a:solidFill>
                  <a:prstClr val="black"/>
                </a:solidFill>
              </a:rPr>
              <a:t>Klientų </a:t>
            </a:r>
            <a:r>
              <a:rPr lang="lt-LT" sz="2400" kern="0" dirty="0">
                <a:solidFill>
                  <a:prstClr val="black"/>
                </a:solidFill>
              </a:rPr>
              <a:t>pasitenkinimas</a:t>
            </a:r>
            <a:endParaRPr kumimoji="0" lang="es-ES_tradnl" sz="2400" i="0" u="none" strike="noStrike" kern="0" cap="none" spc="0" normalizeH="0" baseline="0" noProof="0" dirty="0">
              <a:ln>
                <a:noFill/>
              </a:ln>
              <a:solidFill>
                <a:prstClr val="black"/>
              </a:solidFill>
              <a:uLnTx/>
              <a:uFillTx/>
              <a:latin typeface="Calibri" panose="020F0502020204030204"/>
            </a:endParaRPr>
          </a:p>
        </p:txBody>
      </p:sp>
      <p:sp>
        <p:nvSpPr>
          <p:cNvPr id="12" name="Rectangle 11">
            <a:extLst>
              <a:ext uri="{FF2B5EF4-FFF2-40B4-BE49-F238E27FC236}">
                <a16:creationId xmlns:a16="http://schemas.microsoft.com/office/drawing/2014/main" id="{AE09BFE4-44F4-B0D9-9CE3-D0704492807B}"/>
              </a:ext>
            </a:extLst>
          </p:cNvPr>
          <p:cNvSpPr/>
          <p:nvPr/>
        </p:nvSpPr>
        <p:spPr>
          <a:xfrm>
            <a:off x="4066337" y="5519481"/>
            <a:ext cx="4343818"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lt-LT" sz="1600" dirty="0"/>
              <a:t>https://www.youtube.com/watch?v=2GrXTLe9ztA</a:t>
            </a:r>
          </a:p>
        </p:txBody>
      </p:sp>
      <p:sp>
        <p:nvSpPr>
          <p:cNvPr id="13" name="Rectangle 12">
            <a:extLst>
              <a:ext uri="{FF2B5EF4-FFF2-40B4-BE49-F238E27FC236}">
                <a16:creationId xmlns:a16="http://schemas.microsoft.com/office/drawing/2014/main" id="{68F3689B-0057-B20F-8473-BE136FAFC8AC}"/>
              </a:ext>
            </a:extLst>
          </p:cNvPr>
          <p:cNvSpPr/>
          <p:nvPr/>
        </p:nvSpPr>
        <p:spPr>
          <a:xfrm>
            <a:off x="1594602" y="5519481"/>
            <a:ext cx="2298321" cy="338554"/>
          </a:xfrm>
          <a:prstGeom prst="rect">
            <a:avLst/>
          </a:prstGeom>
          <a:solidFill>
            <a:schemeClr val="accent2"/>
          </a:solidFill>
        </p:spPr>
        <p:txBody>
          <a:bodyPr wrap="none">
            <a:spAutoFit/>
          </a:bodyPr>
          <a:lstStyle/>
          <a:p>
            <a:r>
              <a:rPr lang="lt-LT" sz="1600" dirty="0" err="1">
                <a:solidFill>
                  <a:schemeClr val="bg1"/>
                </a:solidFill>
              </a:rPr>
              <a:t>Connectivity</a:t>
            </a:r>
            <a:r>
              <a:rPr lang="lt-LT" sz="1600" dirty="0">
                <a:solidFill>
                  <a:schemeClr val="bg1"/>
                </a:solidFill>
              </a:rPr>
              <a:t> to </a:t>
            </a:r>
            <a:r>
              <a:rPr lang="lt-LT" sz="1600" dirty="0" err="1">
                <a:solidFill>
                  <a:schemeClr val="bg1"/>
                </a:solidFill>
              </a:rPr>
              <a:t>the</a:t>
            </a:r>
            <a:r>
              <a:rPr lang="lt-LT" sz="1600" dirty="0">
                <a:solidFill>
                  <a:schemeClr val="bg1"/>
                </a:solidFill>
              </a:rPr>
              <a:t> </a:t>
            </a:r>
            <a:r>
              <a:rPr lang="lt-LT" sz="1600" dirty="0" err="1">
                <a:solidFill>
                  <a:schemeClr val="bg1"/>
                </a:solidFill>
              </a:rPr>
              <a:t>world</a:t>
            </a:r>
            <a:endParaRPr lang="lt-LT" sz="1600" dirty="0">
              <a:solidFill>
                <a:schemeClr val="bg1"/>
              </a:solidFill>
            </a:endParaRPr>
          </a:p>
        </p:txBody>
      </p:sp>
      <p:pic>
        <p:nvPicPr>
          <p:cNvPr id="14" name="Gráfico 3" descr="Cámara de vídeo con relleno sólido">
            <a:extLst>
              <a:ext uri="{FF2B5EF4-FFF2-40B4-BE49-F238E27FC236}">
                <a16:creationId xmlns:a16="http://schemas.microsoft.com/office/drawing/2014/main" id="{8D099487-F410-FCD6-9FFB-43E8A4819B24}"/>
              </a:ext>
            </a:extLst>
          </p:cNvPr>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98381" y="5165766"/>
            <a:ext cx="749300" cy="749300"/>
          </a:xfrm>
          <a:prstGeom prst="rect">
            <a:avLst/>
          </a:prstGeom>
        </p:spPr>
      </p:pic>
    </p:spTree>
    <p:extLst>
      <p:ext uri="{BB962C8B-B14F-4D97-AF65-F5344CB8AC3E}">
        <p14:creationId xmlns:p14="http://schemas.microsoft.com/office/powerpoint/2010/main" val="96808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71A9C-B52F-8083-DF95-CE7204A53396}"/>
              </a:ext>
            </a:extLst>
          </p:cNvPr>
          <p:cNvSpPr txBox="1"/>
          <p:nvPr/>
        </p:nvSpPr>
        <p:spPr>
          <a:xfrm>
            <a:off x="1458418" y="145039"/>
            <a:ext cx="9275164" cy="1200329"/>
          </a:xfrm>
          <a:prstGeom prst="rect">
            <a:avLst/>
          </a:prstGeom>
          <a:noFill/>
        </p:spPr>
        <p:txBody>
          <a:bodyPr wrap="square">
            <a:spAutoFit/>
          </a:bodyPr>
          <a:lstStyle/>
          <a:p>
            <a:pPr algn="ctr"/>
            <a:r>
              <a:rPr lang="lt-LT" sz="3600" dirty="0">
                <a:solidFill>
                  <a:prstClr val="black"/>
                </a:solidFill>
                <a:latin typeface="Calibri" panose="020F0502020204030204" pitchFamily="34" charset="0"/>
                <a:ea typeface="+mj-ea"/>
                <a:cs typeface="Calibri" panose="020F0502020204030204" pitchFamily="34" charset="0"/>
              </a:rPr>
              <a:t>Sujungtas skaitmeninis darbas darbo jėgai (mokymosi grynuolis)</a:t>
            </a:r>
            <a:endParaRPr lang="en-ZA"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AFF4413-DE0D-B273-22C3-35520217AC88}"/>
              </a:ext>
            </a:extLst>
          </p:cNvPr>
          <p:cNvPicPr>
            <a:picLocks noChangeAspect="1"/>
          </p:cNvPicPr>
          <p:nvPr/>
        </p:nvPicPr>
        <p:blipFill rotWithShape="1">
          <a:blip r:embed="rId2"/>
          <a:srcRect l="34084" t="27275" r="38801" b="48776"/>
          <a:stretch/>
        </p:blipFill>
        <p:spPr>
          <a:xfrm>
            <a:off x="1307209" y="1686395"/>
            <a:ext cx="4401088" cy="2186467"/>
          </a:xfrm>
          <a:prstGeom prst="rect">
            <a:avLst/>
          </a:prstGeom>
        </p:spPr>
      </p:pic>
      <p:pic>
        <p:nvPicPr>
          <p:cNvPr id="5" name="Picture 4">
            <a:extLst>
              <a:ext uri="{FF2B5EF4-FFF2-40B4-BE49-F238E27FC236}">
                <a16:creationId xmlns:a16="http://schemas.microsoft.com/office/drawing/2014/main" id="{716BCA94-F5A5-2801-436B-9F75654D9F12}"/>
              </a:ext>
            </a:extLst>
          </p:cNvPr>
          <p:cNvPicPr>
            <a:picLocks noChangeAspect="1"/>
          </p:cNvPicPr>
          <p:nvPr/>
        </p:nvPicPr>
        <p:blipFill rotWithShape="1">
          <a:blip r:embed="rId3"/>
          <a:srcRect t="17163" r="2665" b="21500"/>
          <a:stretch/>
        </p:blipFill>
        <p:spPr>
          <a:xfrm>
            <a:off x="6560695" y="3457316"/>
            <a:ext cx="4846842" cy="1112715"/>
          </a:xfrm>
          <a:prstGeom prst="rect">
            <a:avLst/>
          </a:prstGeom>
        </p:spPr>
      </p:pic>
      <p:pic>
        <p:nvPicPr>
          <p:cNvPr id="6" name="Picture 5">
            <a:extLst>
              <a:ext uri="{FF2B5EF4-FFF2-40B4-BE49-F238E27FC236}">
                <a16:creationId xmlns:a16="http://schemas.microsoft.com/office/drawing/2014/main" id="{86653EFB-AD43-6D12-1A38-A22C79D9418A}"/>
              </a:ext>
            </a:extLst>
          </p:cNvPr>
          <p:cNvPicPr>
            <a:picLocks noChangeAspect="1"/>
          </p:cNvPicPr>
          <p:nvPr/>
        </p:nvPicPr>
        <p:blipFill rotWithShape="1">
          <a:blip r:embed="rId4"/>
          <a:srcRect l="2502" r="13893" b="6045"/>
          <a:stretch/>
        </p:blipFill>
        <p:spPr>
          <a:xfrm>
            <a:off x="1745229" y="4533648"/>
            <a:ext cx="3886077" cy="1836424"/>
          </a:xfrm>
          <a:prstGeom prst="rect">
            <a:avLst/>
          </a:prstGeom>
        </p:spPr>
      </p:pic>
      <p:sp>
        <p:nvSpPr>
          <p:cNvPr id="7" name="Rectangle 6">
            <a:extLst>
              <a:ext uri="{FF2B5EF4-FFF2-40B4-BE49-F238E27FC236}">
                <a16:creationId xmlns:a16="http://schemas.microsoft.com/office/drawing/2014/main" id="{DEEB0D50-E40E-3317-41E2-3910AC92312D}"/>
              </a:ext>
            </a:extLst>
          </p:cNvPr>
          <p:cNvSpPr/>
          <p:nvPr/>
        </p:nvSpPr>
        <p:spPr>
          <a:xfrm>
            <a:off x="6228764" y="2410297"/>
            <a:ext cx="253768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a:solidFill>
                  <a:srgbClr val="000000"/>
                </a:solidFill>
              </a:rPr>
              <a:t>Step 1: </a:t>
            </a:r>
            <a:r>
              <a:rPr lang="lt-LT" dirty="0" smtClean="0">
                <a:solidFill>
                  <a:srgbClr val="000000"/>
                </a:solidFill>
              </a:rPr>
              <a:t>Sujunkite žmones</a:t>
            </a:r>
            <a:endParaRPr lang="lt-LT" dirty="0">
              <a:solidFill>
                <a:srgbClr val="000000"/>
              </a:solidFill>
            </a:endParaRPr>
          </a:p>
        </p:txBody>
      </p:sp>
      <p:sp>
        <p:nvSpPr>
          <p:cNvPr id="8" name="Rectangle 7">
            <a:extLst>
              <a:ext uri="{FF2B5EF4-FFF2-40B4-BE49-F238E27FC236}">
                <a16:creationId xmlns:a16="http://schemas.microsoft.com/office/drawing/2014/main" id="{4424C9AF-8B11-4443-008B-0623D5A3A686}"/>
              </a:ext>
            </a:extLst>
          </p:cNvPr>
          <p:cNvSpPr/>
          <p:nvPr/>
        </p:nvSpPr>
        <p:spPr>
          <a:xfrm>
            <a:off x="1745229" y="3931078"/>
            <a:ext cx="417037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000000"/>
                </a:solidFill>
              </a:rPr>
              <a:t>Step 2: </a:t>
            </a:r>
            <a:r>
              <a:rPr lang="en-US" dirty="0" err="1">
                <a:solidFill>
                  <a:srgbClr val="000000"/>
                </a:solidFill>
              </a:rPr>
              <a:t>Sužinokite</a:t>
            </a:r>
            <a:r>
              <a:rPr lang="en-US" dirty="0">
                <a:solidFill>
                  <a:srgbClr val="000000"/>
                </a:solidFill>
              </a:rPr>
              <a:t>, </a:t>
            </a:r>
            <a:r>
              <a:rPr lang="en-US" dirty="0" err="1">
                <a:solidFill>
                  <a:srgbClr val="000000"/>
                </a:solidFill>
              </a:rPr>
              <a:t>kaip</a:t>
            </a:r>
            <a:r>
              <a:rPr lang="en-US" dirty="0">
                <a:solidFill>
                  <a:srgbClr val="000000"/>
                </a:solidFill>
              </a:rPr>
              <a:t> </a:t>
            </a:r>
            <a:r>
              <a:rPr lang="en-US" dirty="0" err="1">
                <a:solidFill>
                  <a:srgbClr val="000000"/>
                </a:solidFill>
              </a:rPr>
              <a:t>tinkamai</a:t>
            </a:r>
            <a:r>
              <a:rPr lang="en-US" dirty="0">
                <a:solidFill>
                  <a:srgbClr val="000000"/>
                </a:solidFill>
              </a:rPr>
              <a:t> </a:t>
            </a:r>
            <a:r>
              <a:rPr lang="en-US" dirty="0" err="1">
                <a:solidFill>
                  <a:srgbClr val="000000"/>
                </a:solidFill>
              </a:rPr>
              <a:t>dirbti</a:t>
            </a:r>
            <a:r>
              <a:rPr lang="en-US" dirty="0">
                <a:solidFill>
                  <a:srgbClr val="000000"/>
                </a:solidFill>
              </a:rPr>
              <a:t> </a:t>
            </a:r>
            <a:r>
              <a:rPr lang="en-US" dirty="0" err="1">
                <a:solidFill>
                  <a:srgbClr val="000000"/>
                </a:solidFill>
              </a:rPr>
              <a:t>su</a:t>
            </a:r>
            <a:r>
              <a:rPr lang="en-US" dirty="0">
                <a:solidFill>
                  <a:srgbClr val="000000"/>
                </a:solidFill>
              </a:rPr>
              <a:t> </a:t>
            </a:r>
            <a:r>
              <a:rPr lang="en-US" dirty="0" err="1">
                <a:solidFill>
                  <a:srgbClr val="000000"/>
                </a:solidFill>
              </a:rPr>
              <a:t>duomenimis</a:t>
            </a:r>
            <a:endParaRPr lang="lt-LT" dirty="0">
              <a:solidFill>
                <a:srgbClr val="000000"/>
              </a:solidFill>
            </a:endParaRPr>
          </a:p>
        </p:txBody>
      </p:sp>
      <p:sp>
        <p:nvSpPr>
          <p:cNvPr id="9" name="Rectangle 8">
            <a:extLst>
              <a:ext uri="{FF2B5EF4-FFF2-40B4-BE49-F238E27FC236}">
                <a16:creationId xmlns:a16="http://schemas.microsoft.com/office/drawing/2014/main" id="{AA6B1499-9FE8-1BE3-97B1-F7FB0D0885E2}"/>
              </a:ext>
            </a:extLst>
          </p:cNvPr>
          <p:cNvSpPr/>
          <p:nvPr/>
        </p:nvSpPr>
        <p:spPr>
          <a:xfrm>
            <a:off x="6228764" y="5128695"/>
            <a:ext cx="5434501"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000000"/>
                </a:solidFill>
              </a:rPr>
              <a:t>Step 3: </a:t>
            </a:r>
            <a:r>
              <a:rPr lang="en-US" dirty="0" err="1">
                <a:solidFill>
                  <a:srgbClr val="000000"/>
                </a:solidFill>
              </a:rPr>
              <a:t>Pasirinkite</a:t>
            </a:r>
            <a:r>
              <a:rPr lang="en-US" dirty="0">
                <a:solidFill>
                  <a:srgbClr val="000000"/>
                </a:solidFill>
              </a:rPr>
              <a:t> </a:t>
            </a:r>
            <a:r>
              <a:rPr lang="en-US" dirty="0" err="1">
                <a:solidFill>
                  <a:srgbClr val="000000"/>
                </a:solidFill>
              </a:rPr>
              <a:t>tinkamą</a:t>
            </a:r>
            <a:r>
              <a:rPr lang="en-US" dirty="0">
                <a:solidFill>
                  <a:srgbClr val="000000"/>
                </a:solidFill>
              </a:rPr>
              <a:t> </a:t>
            </a:r>
            <a:r>
              <a:rPr lang="en-US" dirty="0" err="1">
                <a:solidFill>
                  <a:srgbClr val="000000"/>
                </a:solidFill>
              </a:rPr>
              <a:t>skaitmeninę</a:t>
            </a:r>
            <a:r>
              <a:rPr lang="en-US" dirty="0">
                <a:solidFill>
                  <a:srgbClr val="000000"/>
                </a:solidFill>
              </a:rPr>
              <a:t> </a:t>
            </a:r>
            <a:r>
              <a:rPr lang="en-US" dirty="0" err="1">
                <a:solidFill>
                  <a:srgbClr val="000000"/>
                </a:solidFill>
              </a:rPr>
              <a:t>infrastruktūrą</a:t>
            </a:r>
            <a:r>
              <a:rPr lang="en-US" dirty="0">
                <a:solidFill>
                  <a:srgbClr val="000000"/>
                </a:solidFill>
              </a:rPr>
              <a:t> </a:t>
            </a:r>
            <a:r>
              <a:rPr lang="en-US" dirty="0" err="1">
                <a:solidFill>
                  <a:srgbClr val="000000"/>
                </a:solidFill>
              </a:rPr>
              <a:t>dirbti</a:t>
            </a:r>
            <a:r>
              <a:rPr lang="en-US" dirty="0">
                <a:solidFill>
                  <a:srgbClr val="000000"/>
                </a:solidFill>
              </a:rPr>
              <a:t> </a:t>
            </a:r>
            <a:r>
              <a:rPr lang="en-US" dirty="0" err="1">
                <a:solidFill>
                  <a:srgbClr val="000000"/>
                </a:solidFill>
              </a:rPr>
              <a:t>su</a:t>
            </a:r>
            <a:r>
              <a:rPr lang="en-US" dirty="0">
                <a:solidFill>
                  <a:srgbClr val="000000"/>
                </a:solidFill>
              </a:rPr>
              <a:t> </a:t>
            </a:r>
            <a:r>
              <a:rPr lang="en-US" dirty="0" err="1">
                <a:solidFill>
                  <a:srgbClr val="000000"/>
                </a:solidFill>
              </a:rPr>
              <a:t>duomenimis</a:t>
            </a:r>
            <a:endParaRPr lang="lt-LT" dirty="0">
              <a:solidFill>
                <a:srgbClr val="000000"/>
              </a:solidFill>
            </a:endParaRPr>
          </a:p>
        </p:txBody>
      </p:sp>
    </p:spTree>
    <p:extLst>
      <p:ext uri="{BB962C8B-B14F-4D97-AF65-F5344CB8AC3E}">
        <p14:creationId xmlns:p14="http://schemas.microsoft.com/office/powerpoint/2010/main" val="284884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extLst mod="1">
    <p:ext uri="{6950BFC3-D8DA-4A85-94F7-54DA5524770B}">
      <p188:commentRel xmlns:p188="http://schemas.microsoft.com/office/powerpoint/2018/8/main" xmlns="" r:id="rId5"/>
    </p:ext>
  </p:extLs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Sumažinkite laiką patekti į </a:t>
            </a:r>
            <a:r>
              <a:rPr lang="lt-LT" b="1" dirty="0" smtClean="0">
                <a:solidFill>
                  <a:schemeClr val="accent2"/>
                </a:solidFill>
              </a:rPr>
              <a:t>rinką</a:t>
            </a:r>
          </a:p>
          <a:p>
            <a:pPr marL="342900" indent="-342900">
              <a:buClr>
                <a:schemeClr val="accent2"/>
              </a:buClr>
              <a:buFont typeface="Arial" panose="020B0604020202020204" pitchFamily="34" charset="0"/>
              <a:buChar char="•"/>
            </a:pPr>
            <a:r>
              <a:rPr lang="lt-LT" dirty="0" smtClean="0"/>
              <a:t>Naujų </a:t>
            </a:r>
            <a:r>
              <a:rPr lang="lt-LT" dirty="0"/>
              <a:t>produktų ar paslaugų pristatymas apima daugybę gyvavimo ciklo etapų. Didelė farmacijos įmonė 98 % sutrumpino klinikinių tyrimų modeliavimo laiką, perkeldama savo darbą į tam skirtą duomenų paslaugų aplinką debesyje.</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Keturi būdai, kaip įmonės naudoja duomenis augimui</a:t>
            </a:r>
            <a:endParaRPr lang="en-GB" dirty="0"/>
          </a:p>
        </p:txBody>
      </p:sp>
    </p:spTree>
    <p:extLst>
      <p:ext uri="{BB962C8B-B14F-4D97-AF65-F5344CB8AC3E}">
        <p14:creationId xmlns:p14="http://schemas.microsoft.com/office/powerpoint/2010/main" val="25997459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Sutrumpinkite laiką iki rinkos (tęsinys</a:t>
            </a:r>
            <a:r>
              <a:rPr lang="lt-LT" b="1" dirty="0" smtClean="0">
                <a:solidFill>
                  <a:schemeClr val="accent2"/>
                </a:solidFill>
              </a:rPr>
              <a:t>)</a:t>
            </a:r>
          </a:p>
          <a:p>
            <a:pPr marL="342900" indent="-342900">
              <a:buClr>
                <a:schemeClr val="accent2"/>
              </a:buClr>
              <a:buFont typeface="Arial" panose="020B0604020202020204" pitchFamily="34" charset="0"/>
              <a:buChar char="•"/>
            </a:pPr>
            <a:r>
              <a:rPr lang="lt-LT" dirty="0" smtClean="0"/>
              <a:t>Prieš </a:t>
            </a:r>
            <a:r>
              <a:rPr lang="lt-LT" dirty="0"/>
              <a:t>persikeldami, mokslininkai naudojo bendrą vidinę aplinką, kurioje šimtams darbų atlikti prireikė 60 valandų. Dabar, kai kiekvienas mokslininkas turi tam skirtą aplinką, per 1,2 valandos galima apdoroti 2 000 darbų, nedarant poveikio kitiems komandos nariams.</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Keturi būdai, kaip įmonės naudoja duomenis augimui</a:t>
            </a:r>
            <a:endParaRPr lang="en-GB" dirty="0"/>
          </a:p>
        </p:txBody>
      </p:sp>
    </p:spTree>
    <p:extLst>
      <p:ext uri="{BB962C8B-B14F-4D97-AF65-F5344CB8AC3E}">
        <p14:creationId xmlns:p14="http://schemas.microsoft.com/office/powerpoint/2010/main" val="22319992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Pagerinti finansinius </a:t>
            </a:r>
            <a:r>
              <a:rPr lang="lt-LT" b="1" dirty="0" smtClean="0">
                <a:solidFill>
                  <a:schemeClr val="accent2"/>
                </a:solidFill>
              </a:rPr>
              <a:t>rezultatus</a:t>
            </a:r>
          </a:p>
          <a:p>
            <a:pPr marL="342900" indent="-342900">
              <a:buClr>
                <a:schemeClr val="accent2"/>
              </a:buClr>
              <a:buFont typeface="Arial" panose="020B0604020202020204" pitchFamily="34" charset="0"/>
              <a:buChar char="•"/>
            </a:pPr>
            <a:r>
              <a:rPr lang="lt-LT" dirty="0" smtClean="0"/>
              <a:t>Įmonių </a:t>
            </a:r>
            <a:r>
              <a:rPr lang="lt-LT" dirty="0"/>
              <a:t>finansų skyriai peržengia periodinių ataskaitų teikimą naudodami didelius duomenis, kad sumažintų riziką ir išlaidas, nustatytų galimybes ir pagerintų prognozių tikslumą. Kadangi lengviau išlaikyti esamą klientą, nei įsigyti naują, įprasta taikymas yra analizuoti klientų mokėjimų istoriją, siekiant nustatyti tuos, kuriems gresia didžiausia rizika nustoti naudotis paslauga, prieš jiems tai darant</a:t>
            </a:r>
            <a:r>
              <a:rPr lang="lt-LT" dirty="0" smtClean="0"/>
              <a:t>.</a:t>
            </a:r>
          </a:p>
          <a:p>
            <a:pPr marL="342900" indent="-342900">
              <a:buClr>
                <a:schemeClr val="accent2"/>
              </a:buClr>
              <a:buFont typeface="Arial" panose="020B0604020202020204" pitchFamily="34" charset="0"/>
              <a:buChar char="•"/>
            </a:pPr>
            <a:r>
              <a:rPr lang="lt-LT" dirty="0" smtClean="0"/>
              <a:t>Numatydama </a:t>
            </a:r>
            <a:r>
              <a:rPr lang="lt-LT" dirty="0"/>
              <a:t>riziką, įmonė gali pagerinti šio kliento klientų aptarnavimą, pavyzdžiui, pakeisdama el. laiškus skambučiais, kad išlaikytų savo įpročius.</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Keturi būdai, kaip įmonės naudoja duomenis augimui</a:t>
            </a:r>
            <a:endParaRPr lang="en-GB" dirty="0"/>
          </a:p>
        </p:txBody>
      </p:sp>
    </p:spTree>
    <p:extLst>
      <p:ext uri="{BB962C8B-B14F-4D97-AF65-F5344CB8AC3E}">
        <p14:creationId xmlns:p14="http://schemas.microsoft.com/office/powerpoint/2010/main" val="363988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3"/>
              </a:buBlip>
            </a:pPr>
            <a:r>
              <a:rPr lang="lt-LT" dirty="0"/>
              <a:t>2-3 valandų turinys (prašome skirti laiko teorinei daliai, </a:t>
            </a:r>
            <a:r>
              <a:rPr lang="lt-LT" dirty="0" err="1"/>
              <a:t>pratimams</a:t>
            </a:r>
            <a:r>
              <a:rPr lang="lt-LT" dirty="0"/>
              <a:t> ir individualiam darbui)</a:t>
            </a: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Modulio trukmė</a:t>
            </a:r>
            <a:endParaRPr lang="en-US" dirty="0"/>
          </a:p>
        </p:txBody>
      </p:sp>
    </p:spTree>
    <p:extLst>
      <p:ext uri="{BB962C8B-B14F-4D97-AF65-F5344CB8AC3E}">
        <p14:creationId xmlns:p14="http://schemas.microsoft.com/office/powerpoint/2010/main" val="38680538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Optimizuokite darbuotojų skaičių ir tiekimo grandinę pagal </a:t>
            </a:r>
            <a:r>
              <a:rPr lang="lt-LT" b="1" dirty="0" smtClean="0">
                <a:solidFill>
                  <a:schemeClr val="accent2"/>
                </a:solidFill>
              </a:rPr>
              <a:t>orą</a:t>
            </a:r>
          </a:p>
          <a:p>
            <a:pPr marL="342900" indent="-342900">
              <a:buClr>
                <a:schemeClr val="accent2"/>
              </a:buClr>
              <a:buFont typeface="Arial" panose="020B0604020202020204" pitchFamily="34" charset="0"/>
              <a:buChar char="•"/>
            </a:pPr>
            <a:r>
              <a:rPr lang="lt-LT" dirty="0" smtClean="0"/>
              <a:t>Oras </a:t>
            </a:r>
            <a:r>
              <a:rPr lang="lt-LT" dirty="0"/>
              <a:t>turi didžiulį ekonominį poveikį </a:t>
            </a:r>
            <a:r>
              <a:rPr lang="lt-LT" dirty="0" err="1"/>
              <a:t>makrolygmeniu</a:t>
            </a:r>
            <a:r>
              <a:rPr lang="lt-LT" dirty="0"/>
              <a:t>, bet taip pat turi įtakos įvairaus dydžio įmonėms dėl nenuspėjamo poveikio tam tikrų produktų ir paslaugų paklausai</a:t>
            </a:r>
            <a:r>
              <a:rPr lang="lt-LT" dirty="0" smtClean="0"/>
              <a:t>.</a:t>
            </a:r>
          </a:p>
          <a:p>
            <a:pPr marL="342900" indent="-342900">
              <a:buClr>
                <a:schemeClr val="accent2"/>
              </a:buClr>
              <a:buFont typeface="Arial" panose="020B0604020202020204" pitchFamily="34" charset="0"/>
              <a:buChar char="•"/>
            </a:pPr>
            <a:r>
              <a:rPr lang="lt-LT" dirty="0" smtClean="0"/>
              <a:t>Įmonės</a:t>
            </a:r>
            <a:r>
              <a:rPr lang="lt-LT" dirty="0"/>
              <a:t>, kurios susieja duomenis apie oro sąlygas su pardavimo ir klientų aptarnavimo duomenimis, gali iš anksto pakoreguoti personalo ir tiekimo grandinės strategijas.</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1" y="714950"/>
            <a:ext cx="10595237" cy="803654"/>
          </a:xfrm>
        </p:spPr>
        <p:txBody>
          <a:bodyPr/>
          <a:lstStyle/>
          <a:p>
            <a:r>
              <a:rPr lang="lt-LT" dirty="0"/>
              <a:t>Keturi būdai, kaip įmonės naudoja duomenis augimui</a:t>
            </a:r>
            <a:endParaRPr lang="en-GB" dirty="0"/>
          </a:p>
        </p:txBody>
      </p:sp>
    </p:spTree>
    <p:extLst>
      <p:ext uri="{BB962C8B-B14F-4D97-AF65-F5344CB8AC3E}">
        <p14:creationId xmlns:p14="http://schemas.microsoft.com/office/powerpoint/2010/main" val="10881767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lt-LT" b="1" dirty="0">
                <a:solidFill>
                  <a:schemeClr val="accent2"/>
                </a:solidFill>
              </a:rPr>
              <a:t>Sumažinkite įrangos ir turto </a:t>
            </a:r>
            <a:r>
              <a:rPr lang="lt-LT" b="1" dirty="0" smtClean="0">
                <a:solidFill>
                  <a:schemeClr val="accent2"/>
                </a:solidFill>
              </a:rPr>
              <a:t>gedimus</a:t>
            </a:r>
          </a:p>
          <a:p>
            <a:pPr marL="342900" indent="-342900">
              <a:buClr>
                <a:schemeClr val="accent2"/>
              </a:buClr>
              <a:buFont typeface="Arial" panose="020B0604020202020204" pitchFamily="34" charset="0"/>
              <a:buChar char="•"/>
            </a:pPr>
            <a:r>
              <a:rPr lang="lt-LT" dirty="0" smtClean="0"/>
              <a:t>Jutikliai </a:t>
            </a:r>
            <a:r>
              <a:rPr lang="lt-LT" dirty="0"/>
              <a:t>gali būti įterpti į beveik viską, todėl įmonės gali naudoti duomenis, kad nustatytų, kada reikia priežiūros. Idealiu atveju, kai iškilo problema, įmonės nori suprasti problemą, kas ją sukėlė ir kaip ją galima išspręsti, geriausia prieš išsiunčiant techninės priežiūros specialistą ar brigadą</a:t>
            </a:r>
            <a:r>
              <a:rPr lang="lt-LT" dirty="0" smtClean="0"/>
              <a:t>.</a:t>
            </a:r>
          </a:p>
          <a:p>
            <a:pPr marL="342900" indent="-342900">
              <a:buClr>
                <a:schemeClr val="accent2"/>
              </a:buClr>
              <a:buFont typeface="Arial" panose="020B0604020202020204" pitchFamily="34" charset="0"/>
              <a:buChar char="•"/>
            </a:pPr>
            <a:r>
              <a:rPr lang="lt-LT" dirty="0" smtClean="0"/>
              <a:t>Įmonės</a:t>
            </a:r>
            <a:r>
              <a:rPr lang="lt-LT" dirty="0"/>
              <a:t>, kurios renka daugiau informacijos, gali įgalinti aktyvesnę priežiūrą, sutaupyti vertingų darbuotojų valandų ir pagerinti klientų pasitenkinimą.</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a:t>Keturi būdai, kaip įmonės naudoja duomenis augimui</a:t>
            </a:r>
            <a:endParaRPr lang="en-GB" dirty="0"/>
          </a:p>
        </p:txBody>
      </p:sp>
    </p:spTree>
    <p:extLst>
      <p:ext uri="{BB962C8B-B14F-4D97-AF65-F5344CB8AC3E}">
        <p14:creationId xmlns:p14="http://schemas.microsoft.com/office/powerpoint/2010/main" val="14979597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err="1">
                <a:solidFill>
                  <a:schemeClr val="accent2"/>
                </a:solidFill>
              </a:rPr>
              <a:t>Ką</a:t>
            </a:r>
            <a:r>
              <a:rPr lang="en-GB" b="1" dirty="0">
                <a:solidFill>
                  <a:schemeClr val="accent2"/>
                </a:solidFill>
              </a:rPr>
              <a:t> </a:t>
            </a:r>
            <a:r>
              <a:rPr lang="en-GB" b="1" dirty="0" err="1">
                <a:solidFill>
                  <a:schemeClr val="accent2"/>
                </a:solidFill>
              </a:rPr>
              <a:t>reiškia</a:t>
            </a:r>
            <a:r>
              <a:rPr lang="en-GB" b="1" dirty="0">
                <a:solidFill>
                  <a:schemeClr val="accent2"/>
                </a:solidFill>
              </a:rPr>
              <a:t> </a:t>
            </a:r>
            <a:r>
              <a:rPr lang="en-GB" b="1" dirty="0" err="1">
                <a:solidFill>
                  <a:schemeClr val="accent2"/>
                </a:solidFill>
              </a:rPr>
              <a:t>būti</a:t>
            </a:r>
            <a:r>
              <a:rPr lang="en-GB" b="1" dirty="0">
                <a:solidFill>
                  <a:schemeClr val="accent2"/>
                </a:solidFill>
              </a:rPr>
              <a:t> </a:t>
            </a:r>
            <a:r>
              <a:rPr lang="en-GB" b="1" dirty="0" err="1">
                <a:solidFill>
                  <a:schemeClr val="accent2"/>
                </a:solidFill>
              </a:rPr>
              <a:t>valdomam</a:t>
            </a:r>
            <a:r>
              <a:rPr lang="en-GB" b="1" dirty="0">
                <a:solidFill>
                  <a:schemeClr val="accent2"/>
                </a:solidFill>
              </a:rPr>
              <a:t> </a:t>
            </a:r>
            <a:r>
              <a:rPr lang="en-GB" b="1" dirty="0" err="1">
                <a:solidFill>
                  <a:schemeClr val="accent2"/>
                </a:solidFill>
              </a:rPr>
              <a:t>duomenimis</a:t>
            </a:r>
            <a:r>
              <a:rPr lang="en-GB" b="1" dirty="0">
                <a:solidFill>
                  <a:schemeClr val="accent2"/>
                </a:solidFill>
              </a:rPr>
              <a:t>?</a:t>
            </a:r>
            <a:endParaRPr lang="en-GB" b="1" dirty="0">
              <a:solidFill>
                <a:schemeClr val="accent2"/>
              </a:solidFill>
            </a:endParaRP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lt-LT" dirty="0"/>
              <a:t>Pasirinkite pramonės šaką iš aukščiau ir atlikite tyrimą, kad surastumėte du būdus, kaip to sektoriaus įmonės naudojo duomenis savo verslo augimui skatinti.</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sp>
        <p:nvSpPr>
          <p:cNvPr id="6" name="TextBox 5">
            <a:extLst>
              <a:ext uri="{FF2B5EF4-FFF2-40B4-BE49-F238E27FC236}">
                <a16:creationId xmlns:a16="http://schemas.microsoft.com/office/drawing/2014/main" id="{8A024465-A7F8-BD90-FE6B-E84315E62968}"/>
              </a:ext>
            </a:extLst>
          </p:cNvPr>
          <p:cNvSpPr txBox="1"/>
          <p:nvPr/>
        </p:nvSpPr>
        <p:spPr>
          <a:xfrm>
            <a:off x="1243376" y="2500653"/>
            <a:ext cx="2663968" cy="2246769"/>
          </a:xfrm>
          <a:prstGeom prst="rect">
            <a:avLst/>
          </a:prstGeom>
        </p:spPr>
        <p:style>
          <a:lnRef idx="0">
            <a:schemeClr val="accent1"/>
          </a:lnRef>
          <a:fillRef idx="3">
            <a:schemeClr val="accent1"/>
          </a:fillRef>
          <a:effectRef idx="3">
            <a:schemeClr val="accent1"/>
          </a:effectRef>
          <a:fontRef idx="minor">
            <a:schemeClr val="lt1"/>
          </a:fontRef>
        </p:style>
        <p:txBody>
          <a:bodyPr wrap="square" numCol="1" rtlCol="0">
            <a:spAutoFit/>
          </a:bodyPr>
          <a:lstStyle/>
          <a:p>
            <a:r>
              <a:rPr lang="lt-LT" sz="2000" dirty="0">
                <a:solidFill>
                  <a:schemeClr val="bg1"/>
                </a:solidFill>
              </a:rPr>
              <a:t>Finansinės </a:t>
            </a:r>
            <a:r>
              <a:rPr lang="lt-LT" sz="2000" dirty="0" smtClean="0">
                <a:solidFill>
                  <a:schemeClr val="bg1"/>
                </a:solidFill>
              </a:rPr>
              <a:t>paslaugos</a:t>
            </a:r>
          </a:p>
          <a:p>
            <a:r>
              <a:rPr lang="lt-LT" sz="2000" dirty="0" smtClean="0">
                <a:solidFill>
                  <a:schemeClr val="bg1"/>
                </a:solidFill>
              </a:rPr>
              <a:t>Mažmeninė</a:t>
            </a:r>
          </a:p>
          <a:p>
            <a:r>
              <a:rPr lang="lt-LT" sz="2000" dirty="0" smtClean="0">
                <a:solidFill>
                  <a:schemeClr val="bg1"/>
                </a:solidFill>
              </a:rPr>
              <a:t>Maistas </a:t>
            </a:r>
            <a:r>
              <a:rPr lang="lt-LT" sz="2000" dirty="0">
                <a:solidFill>
                  <a:schemeClr val="bg1"/>
                </a:solidFill>
              </a:rPr>
              <a:t>ir </a:t>
            </a:r>
            <a:r>
              <a:rPr lang="lt-LT" sz="2000" dirty="0" smtClean="0">
                <a:solidFill>
                  <a:schemeClr val="bg1"/>
                </a:solidFill>
              </a:rPr>
              <a:t>gėrimai</a:t>
            </a:r>
          </a:p>
          <a:p>
            <a:r>
              <a:rPr lang="lt-LT" sz="2000" dirty="0" smtClean="0">
                <a:solidFill>
                  <a:schemeClr val="bg1"/>
                </a:solidFill>
              </a:rPr>
              <a:t>Gamyba</a:t>
            </a:r>
          </a:p>
          <a:p>
            <a:r>
              <a:rPr lang="lt-LT" sz="2000" dirty="0" smtClean="0">
                <a:solidFill>
                  <a:schemeClr val="bg1"/>
                </a:solidFill>
              </a:rPr>
              <a:t>Sveikatos apsauga</a:t>
            </a:r>
          </a:p>
          <a:p>
            <a:r>
              <a:rPr lang="lt-LT" sz="2000" dirty="0" smtClean="0">
                <a:solidFill>
                  <a:schemeClr val="bg1"/>
                </a:solidFill>
              </a:rPr>
              <a:t>Turizmas</a:t>
            </a:r>
          </a:p>
          <a:p>
            <a:r>
              <a:rPr lang="lt-LT" sz="2000" dirty="0" smtClean="0">
                <a:solidFill>
                  <a:schemeClr val="bg1"/>
                </a:solidFill>
              </a:rPr>
              <a:t>Transportas</a:t>
            </a:r>
            <a:endParaRPr lang="en-US" sz="2000" dirty="0">
              <a:solidFill>
                <a:schemeClr val="bg1"/>
              </a:solidFill>
            </a:endParaRPr>
          </a:p>
        </p:txBody>
      </p:sp>
    </p:spTree>
    <p:extLst>
      <p:ext uri="{BB962C8B-B14F-4D97-AF65-F5344CB8AC3E}">
        <p14:creationId xmlns:p14="http://schemas.microsoft.com/office/powerpoint/2010/main" val="110881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err="1">
                <a:solidFill>
                  <a:schemeClr val="accent2"/>
                </a:solidFill>
              </a:rPr>
              <a:t>Ką</a:t>
            </a:r>
            <a:r>
              <a:rPr lang="en-GB" b="1" dirty="0">
                <a:solidFill>
                  <a:schemeClr val="accent2"/>
                </a:solidFill>
              </a:rPr>
              <a:t> </a:t>
            </a:r>
            <a:r>
              <a:rPr lang="en-GB" b="1" dirty="0" err="1">
                <a:solidFill>
                  <a:schemeClr val="accent2"/>
                </a:solidFill>
              </a:rPr>
              <a:t>reiškia</a:t>
            </a:r>
            <a:r>
              <a:rPr lang="en-GB" b="1" dirty="0">
                <a:solidFill>
                  <a:schemeClr val="accent2"/>
                </a:solidFill>
              </a:rPr>
              <a:t> </a:t>
            </a:r>
            <a:r>
              <a:rPr lang="en-GB" b="1" dirty="0" err="1">
                <a:solidFill>
                  <a:schemeClr val="accent2"/>
                </a:solidFill>
              </a:rPr>
              <a:t>būti</a:t>
            </a:r>
            <a:r>
              <a:rPr lang="en-GB" b="1" dirty="0">
                <a:solidFill>
                  <a:schemeClr val="accent2"/>
                </a:solidFill>
              </a:rPr>
              <a:t> </a:t>
            </a:r>
            <a:r>
              <a:rPr lang="en-GB" b="1" dirty="0" err="1">
                <a:solidFill>
                  <a:schemeClr val="accent2"/>
                </a:solidFill>
              </a:rPr>
              <a:t>valdomam</a:t>
            </a:r>
            <a:r>
              <a:rPr lang="en-GB" b="1" dirty="0">
                <a:solidFill>
                  <a:schemeClr val="accent2"/>
                </a:solidFill>
              </a:rPr>
              <a:t> </a:t>
            </a:r>
            <a:r>
              <a:rPr lang="en-GB" b="1" dirty="0" err="1" smtClean="0">
                <a:solidFill>
                  <a:schemeClr val="accent2"/>
                </a:solidFill>
              </a:rPr>
              <a:t>duomenimis</a:t>
            </a:r>
            <a:r>
              <a:rPr lang="lt-LT" b="1" dirty="0" smtClean="0">
                <a:solidFill>
                  <a:schemeClr val="accent2"/>
                </a:solidFill>
              </a:rPr>
              <a:t> (tęs.)</a:t>
            </a:r>
            <a:r>
              <a:rPr lang="en-GB" b="1" dirty="0" smtClean="0">
                <a:solidFill>
                  <a:schemeClr val="accent2"/>
                </a:solidFill>
              </a:rPr>
              <a:t>?</a:t>
            </a:r>
            <a:endParaRPr lang="en-GB" b="1" dirty="0">
              <a:solidFill>
                <a:schemeClr val="accent2"/>
              </a:solidFill>
            </a:endParaRPr>
          </a:p>
          <a:p>
            <a:pPr marL="0" indent="0">
              <a:buClr>
                <a:schemeClr val="accent2"/>
              </a:buClr>
            </a:pPr>
            <a:endParaRPr lang="en-GB" dirty="0"/>
          </a:p>
          <a:p>
            <a:pPr marL="457200" indent="-457200">
              <a:buClr>
                <a:schemeClr val="accent2"/>
              </a:buClr>
              <a:buFont typeface="+mj-lt"/>
              <a:buAutoNum type="arabicPeriod"/>
            </a:pPr>
            <a:r>
              <a:rPr lang="lt-LT" dirty="0"/>
              <a:t>Ką jie padare</a:t>
            </a:r>
            <a:r>
              <a:rPr lang="lt-LT" dirty="0" smtClean="0"/>
              <a:t>?</a:t>
            </a:r>
          </a:p>
          <a:p>
            <a:pPr marL="457200" indent="-457200">
              <a:buClr>
                <a:schemeClr val="accent2"/>
              </a:buClr>
              <a:buFont typeface="+mj-lt"/>
              <a:buAutoNum type="arabicPeriod"/>
            </a:pPr>
            <a:r>
              <a:rPr lang="lt-LT" dirty="0" smtClean="0"/>
              <a:t>Kaip </a:t>
            </a:r>
            <a:r>
              <a:rPr lang="lt-LT" dirty="0"/>
              <a:t>duomenų naudojimas pakeitė jų vidinius procesus ar produkto naujoves</a:t>
            </a:r>
            <a:r>
              <a:rPr lang="lt-LT" dirty="0" smtClean="0"/>
              <a:t>?</a:t>
            </a:r>
          </a:p>
          <a:p>
            <a:pPr marL="457200" indent="-457200">
              <a:buClr>
                <a:schemeClr val="accent2"/>
              </a:buClr>
              <a:buFont typeface="+mj-lt"/>
              <a:buAutoNum type="arabicPeriod"/>
            </a:pPr>
            <a:r>
              <a:rPr lang="lt-LT" dirty="0" smtClean="0"/>
              <a:t>Kokia </a:t>
            </a:r>
            <a:r>
              <a:rPr lang="lt-LT" dirty="0"/>
              <a:t>buvo apčiuopiama nauda pelningumui?</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lt-LT" dirty="0" smtClean="0"/>
              <a:t>Veikla</a:t>
            </a:r>
            <a:endParaRPr lang="en-GB" dirty="0"/>
          </a:p>
        </p:txBody>
      </p:sp>
    </p:spTree>
    <p:extLst>
      <p:ext uri="{BB962C8B-B14F-4D97-AF65-F5344CB8AC3E}">
        <p14:creationId xmlns:p14="http://schemas.microsoft.com/office/powerpoint/2010/main" val="42399170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20B4A94-92B4-A1FB-DA2E-7638D330BE69}"/>
              </a:ext>
            </a:extLst>
          </p:cNvPr>
          <p:cNvGrpSpPr/>
          <p:nvPr/>
        </p:nvGrpSpPr>
        <p:grpSpPr>
          <a:xfrm>
            <a:off x="1755815" y="4420543"/>
            <a:ext cx="8828409" cy="1485034"/>
            <a:chOff x="829702" y="5041513"/>
            <a:chExt cx="4617176" cy="776659"/>
          </a:xfrm>
        </p:grpSpPr>
        <p:grpSp>
          <p:nvGrpSpPr>
            <p:cNvPr id="3" name="Group 2">
              <a:extLst>
                <a:ext uri="{FF2B5EF4-FFF2-40B4-BE49-F238E27FC236}">
                  <a16:creationId xmlns:a16="http://schemas.microsoft.com/office/drawing/2014/main" id="{F4153F57-77E7-F6C9-6C95-492AAAFE17E3}"/>
                </a:ext>
              </a:extLst>
            </p:cNvPr>
            <p:cNvGrpSpPr/>
            <p:nvPr/>
          </p:nvGrpSpPr>
          <p:grpSpPr>
            <a:xfrm>
              <a:off x="2240386" y="5176740"/>
              <a:ext cx="1596810" cy="641432"/>
              <a:chOff x="2240386" y="5176740"/>
              <a:chExt cx="1596810" cy="641432"/>
            </a:xfrm>
          </p:grpSpPr>
          <p:sp>
            <p:nvSpPr>
              <p:cNvPr id="7" name="Freeform 40">
                <a:extLst>
                  <a:ext uri="{FF2B5EF4-FFF2-40B4-BE49-F238E27FC236}">
                    <a16:creationId xmlns:a16="http://schemas.microsoft.com/office/drawing/2014/main" id="{5C995CF1-4A33-AF88-1452-E50EC377C7C4}"/>
                  </a:ext>
                </a:extLst>
              </p:cNvPr>
              <p:cNvSpPr/>
              <p:nvPr/>
            </p:nvSpPr>
            <p:spPr>
              <a:xfrm>
                <a:off x="2240386" y="5176741"/>
                <a:ext cx="1583791" cy="641431"/>
              </a:xfrm>
              <a:custGeom>
                <a:avLst/>
                <a:gdLst>
                  <a:gd name="connsiteX0" fmla="*/ 450310 w 1583791"/>
                  <a:gd name="connsiteY0" fmla="*/ 0 h 641431"/>
                  <a:gd name="connsiteX1" fmla="*/ 1133482 w 1583791"/>
                  <a:gd name="connsiteY1" fmla="*/ 0 h 641431"/>
                  <a:gd name="connsiteX2" fmla="*/ 1583791 w 1583791"/>
                  <a:gd name="connsiteY2" fmla="*/ 641431 h 641431"/>
                  <a:gd name="connsiteX3" fmla="*/ 0 w 1583791"/>
                  <a:gd name="connsiteY3" fmla="*/ 641431 h 641431"/>
                </a:gdLst>
                <a:ahLst/>
                <a:cxnLst>
                  <a:cxn ang="0">
                    <a:pos x="connsiteX0" y="connsiteY0"/>
                  </a:cxn>
                  <a:cxn ang="0">
                    <a:pos x="connsiteX1" y="connsiteY1"/>
                  </a:cxn>
                  <a:cxn ang="0">
                    <a:pos x="connsiteX2" y="connsiteY2"/>
                  </a:cxn>
                  <a:cxn ang="0">
                    <a:pos x="connsiteX3" y="connsiteY3"/>
                  </a:cxn>
                </a:cxnLst>
                <a:rect l="l" t="t" r="r" b="b"/>
                <a:pathLst>
                  <a:path w="1583791" h="641431">
                    <a:moveTo>
                      <a:pt x="450310" y="0"/>
                    </a:moveTo>
                    <a:lnTo>
                      <a:pt x="1133482" y="0"/>
                    </a:lnTo>
                    <a:lnTo>
                      <a:pt x="1583791" y="641431"/>
                    </a:lnTo>
                    <a:lnTo>
                      <a:pt x="0" y="641431"/>
                    </a:lnTo>
                    <a:close/>
                  </a:path>
                </a:pathLst>
              </a:custGeom>
              <a:solidFill>
                <a:srgbClr val="0851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8" name="Freeform 41">
                <a:extLst>
                  <a:ext uri="{FF2B5EF4-FFF2-40B4-BE49-F238E27FC236}">
                    <a16:creationId xmlns:a16="http://schemas.microsoft.com/office/drawing/2014/main" id="{693F031A-2FD5-7651-9AA4-67F40C3DD4E1}"/>
                  </a:ext>
                </a:extLst>
              </p:cNvPr>
              <p:cNvSpPr/>
              <p:nvPr/>
            </p:nvSpPr>
            <p:spPr>
              <a:xfrm>
                <a:off x="3068933" y="5176740"/>
                <a:ext cx="768263" cy="641431"/>
              </a:xfrm>
              <a:custGeom>
                <a:avLst/>
                <a:gdLst>
                  <a:gd name="connsiteX0" fmla="*/ 0 w 768263"/>
                  <a:gd name="connsiteY0" fmla="*/ 0 h 641431"/>
                  <a:gd name="connsiteX1" fmla="*/ 317954 w 768263"/>
                  <a:gd name="connsiteY1" fmla="*/ 0 h 641431"/>
                  <a:gd name="connsiteX2" fmla="*/ 768263 w 768263"/>
                  <a:gd name="connsiteY2" fmla="*/ 641431 h 641431"/>
                  <a:gd name="connsiteX3" fmla="*/ 0 w 768263"/>
                  <a:gd name="connsiteY3" fmla="*/ 641431 h 641431"/>
                </a:gdLst>
                <a:ahLst/>
                <a:cxnLst>
                  <a:cxn ang="0">
                    <a:pos x="connsiteX0" y="connsiteY0"/>
                  </a:cxn>
                  <a:cxn ang="0">
                    <a:pos x="connsiteX1" y="connsiteY1"/>
                  </a:cxn>
                  <a:cxn ang="0">
                    <a:pos x="connsiteX2" y="connsiteY2"/>
                  </a:cxn>
                  <a:cxn ang="0">
                    <a:pos x="connsiteX3" y="connsiteY3"/>
                  </a:cxn>
                </a:cxnLst>
                <a:rect l="l" t="t" r="r" b="b"/>
                <a:pathLst>
                  <a:path w="768263" h="641431">
                    <a:moveTo>
                      <a:pt x="0" y="0"/>
                    </a:moveTo>
                    <a:lnTo>
                      <a:pt x="317954" y="0"/>
                    </a:lnTo>
                    <a:lnTo>
                      <a:pt x="768263" y="641431"/>
                    </a:lnTo>
                    <a:lnTo>
                      <a:pt x="0" y="641431"/>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nvGrpSpPr>
            <p:cNvPr id="4" name="Group 3">
              <a:extLst>
                <a:ext uri="{FF2B5EF4-FFF2-40B4-BE49-F238E27FC236}">
                  <a16:creationId xmlns:a16="http://schemas.microsoft.com/office/drawing/2014/main" id="{92D04F89-5EE5-7422-9605-E53583A1BC1D}"/>
                </a:ext>
              </a:extLst>
            </p:cNvPr>
            <p:cNvGrpSpPr/>
            <p:nvPr/>
          </p:nvGrpSpPr>
          <p:grpSpPr>
            <a:xfrm rot="21333180">
              <a:off x="829702" y="5041513"/>
              <a:ext cx="4617176" cy="176915"/>
              <a:chOff x="837996" y="4460459"/>
              <a:chExt cx="4617176" cy="176915"/>
            </a:xfrm>
          </p:grpSpPr>
          <p:sp>
            <p:nvSpPr>
              <p:cNvPr id="5" name="Rectangle 4">
                <a:extLst>
                  <a:ext uri="{FF2B5EF4-FFF2-40B4-BE49-F238E27FC236}">
                    <a16:creationId xmlns:a16="http://schemas.microsoft.com/office/drawing/2014/main" id="{BDE27207-6717-F85F-F184-25DE57708BDF}"/>
                  </a:ext>
                </a:extLst>
              </p:cNvPr>
              <p:cNvSpPr/>
              <p:nvPr/>
            </p:nvSpPr>
            <p:spPr>
              <a:xfrm>
                <a:off x="837996" y="4460460"/>
                <a:ext cx="4617176" cy="176914"/>
              </a:xfrm>
              <a:prstGeom prst="rect">
                <a:avLst/>
              </a:prstGeom>
              <a:solidFill>
                <a:srgbClr val="0851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t>``</a:t>
                </a:r>
              </a:p>
            </p:txBody>
          </p:sp>
          <p:sp>
            <p:nvSpPr>
              <p:cNvPr id="6" name="Rectangle 5">
                <a:extLst>
                  <a:ext uri="{FF2B5EF4-FFF2-40B4-BE49-F238E27FC236}">
                    <a16:creationId xmlns:a16="http://schemas.microsoft.com/office/drawing/2014/main" id="{02B3F689-77F9-C081-2193-8EF8EFEBC04C}"/>
                  </a:ext>
                </a:extLst>
              </p:cNvPr>
              <p:cNvSpPr/>
              <p:nvPr/>
            </p:nvSpPr>
            <p:spPr>
              <a:xfrm>
                <a:off x="3068932" y="4460459"/>
                <a:ext cx="2386239" cy="176914"/>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grpSp>
      </p:grpSp>
      <p:grpSp>
        <p:nvGrpSpPr>
          <p:cNvPr id="22" name="Group 21">
            <a:extLst>
              <a:ext uri="{FF2B5EF4-FFF2-40B4-BE49-F238E27FC236}">
                <a16:creationId xmlns:a16="http://schemas.microsoft.com/office/drawing/2014/main" id="{7389A249-7837-000E-4CFC-74FB80D32C81}"/>
              </a:ext>
            </a:extLst>
          </p:cNvPr>
          <p:cNvGrpSpPr/>
          <p:nvPr/>
        </p:nvGrpSpPr>
        <p:grpSpPr>
          <a:xfrm>
            <a:off x="7797599" y="1498695"/>
            <a:ext cx="2874974" cy="2874974"/>
            <a:chOff x="7797599" y="1498695"/>
            <a:chExt cx="2874974" cy="2874974"/>
          </a:xfrm>
        </p:grpSpPr>
        <p:sp>
          <p:nvSpPr>
            <p:cNvPr id="14" name="Oval 13">
              <a:extLst>
                <a:ext uri="{FF2B5EF4-FFF2-40B4-BE49-F238E27FC236}">
                  <a16:creationId xmlns:a16="http://schemas.microsoft.com/office/drawing/2014/main" id="{9E76262A-00EF-959F-0683-B2E27556C9F1}"/>
                </a:ext>
              </a:extLst>
            </p:cNvPr>
            <p:cNvSpPr/>
            <p:nvPr/>
          </p:nvSpPr>
          <p:spPr>
            <a:xfrm>
              <a:off x="7797599" y="1498695"/>
              <a:ext cx="2874974" cy="287497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63"/>
            </a:p>
          </p:txBody>
        </p:sp>
        <p:sp>
          <p:nvSpPr>
            <p:cNvPr id="16" name="Rectangle 15">
              <a:extLst>
                <a:ext uri="{FF2B5EF4-FFF2-40B4-BE49-F238E27FC236}">
                  <a16:creationId xmlns:a16="http://schemas.microsoft.com/office/drawing/2014/main" id="{658474E6-D543-DDD2-CA42-F7C2AD844884}"/>
                </a:ext>
              </a:extLst>
            </p:cNvPr>
            <p:cNvSpPr/>
            <p:nvPr/>
          </p:nvSpPr>
          <p:spPr>
            <a:xfrm>
              <a:off x="8039190" y="1936238"/>
              <a:ext cx="2396821" cy="2118465"/>
            </a:xfrm>
            <a:prstGeom prst="rect">
              <a:avLst/>
            </a:prstGeom>
          </p:spPr>
          <p:txBody>
            <a:bodyPr wrap="square">
              <a:spAutoFit/>
            </a:bodyPr>
            <a:lstStyle/>
            <a:p>
              <a:pPr algn="ctr"/>
              <a:r>
                <a:rPr lang="lt-LT" sz="1463" dirty="0">
                  <a:solidFill>
                    <a:srgbClr val="000000"/>
                  </a:solidFill>
                </a:rPr>
                <a:t>Didėjant didelių duomenų judėjimui, domenų ekspertų vaidmuo pasikeis. Jie bus vertinami ne už </a:t>
              </a:r>
              <a:r>
                <a:rPr lang="lt-LT" sz="1463" dirty="0" err="1">
                  <a:solidFill>
                    <a:srgbClr val="000000"/>
                  </a:solidFill>
                </a:rPr>
                <a:t>HiPPO</a:t>
              </a:r>
              <a:r>
                <a:rPr lang="lt-LT" sz="1463" dirty="0">
                  <a:solidFill>
                    <a:srgbClr val="000000"/>
                  </a:solidFill>
                </a:rPr>
                <a:t> stiliaus atsakymus, o todėl, kad žino, kokius klausimus užduoti.</a:t>
              </a:r>
              <a:endParaRPr lang="en-US" sz="1463" dirty="0">
                <a:solidFill>
                  <a:srgbClr val="000000"/>
                </a:solidFill>
              </a:endParaRPr>
            </a:p>
            <a:p>
              <a:pPr algn="ctr"/>
              <a:r>
                <a:rPr lang="en-US" sz="1463" b="1" dirty="0">
                  <a:solidFill>
                    <a:srgbClr val="000000"/>
                  </a:solidFill>
                </a:rPr>
                <a:t>McAfee &amp; Brynjolfsson</a:t>
              </a:r>
            </a:p>
            <a:p>
              <a:pPr algn="ctr"/>
              <a:r>
                <a:rPr lang="es-ES_tradnl" sz="1463" dirty="0">
                  <a:solidFill>
                    <a:srgbClr val="000000"/>
                  </a:solidFill>
                </a:rPr>
                <a:t>	</a:t>
              </a:r>
              <a:endParaRPr lang="en-US" sz="1463" dirty="0">
                <a:solidFill>
                  <a:srgbClr val="000000"/>
                </a:solidFill>
              </a:endParaRPr>
            </a:p>
          </p:txBody>
        </p:sp>
      </p:grpSp>
      <p:grpSp>
        <p:nvGrpSpPr>
          <p:cNvPr id="21" name="Group 20">
            <a:extLst>
              <a:ext uri="{FF2B5EF4-FFF2-40B4-BE49-F238E27FC236}">
                <a16:creationId xmlns:a16="http://schemas.microsoft.com/office/drawing/2014/main" id="{04F10269-0685-3A3E-9D87-FF162148DA1B}"/>
              </a:ext>
            </a:extLst>
          </p:cNvPr>
          <p:cNvGrpSpPr/>
          <p:nvPr/>
        </p:nvGrpSpPr>
        <p:grpSpPr>
          <a:xfrm>
            <a:off x="1592452" y="1936238"/>
            <a:ext cx="2874974" cy="3606299"/>
            <a:chOff x="1592452" y="1936238"/>
            <a:chExt cx="2874974" cy="3606299"/>
          </a:xfrm>
        </p:grpSpPr>
        <p:sp>
          <p:nvSpPr>
            <p:cNvPr id="10" name="Oval 9">
              <a:extLst>
                <a:ext uri="{FF2B5EF4-FFF2-40B4-BE49-F238E27FC236}">
                  <a16:creationId xmlns:a16="http://schemas.microsoft.com/office/drawing/2014/main" id="{9ED21964-793B-4B04-F4BC-F9495634E537}"/>
                </a:ext>
              </a:extLst>
            </p:cNvPr>
            <p:cNvSpPr/>
            <p:nvPr/>
          </p:nvSpPr>
          <p:spPr>
            <a:xfrm>
              <a:off x="1592452" y="1936238"/>
              <a:ext cx="2874974" cy="2874974"/>
            </a:xfrm>
            <a:prstGeom prst="ellipse">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12" name="Rectangle 11">
              <a:extLst>
                <a:ext uri="{FF2B5EF4-FFF2-40B4-BE49-F238E27FC236}">
                  <a16:creationId xmlns:a16="http://schemas.microsoft.com/office/drawing/2014/main" id="{ACF38AC9-939B-05D5-D18E-EDFB9B652D33}"/>
                </a:ext>
              </a:extLst>
            </p:cNvPr>
            <p:cNvSpPr/>
            <p:nvPr/>
          </p:nvSpPr>
          <p:spPr>
            <a:xfrm>
              <a:off x="1831528" y="2398728"/>
              <a:ext cx="2396821" cy="3143809"/>
            </a:xfrm>
            <a:prstGeom prst="rect">
              <a:avLst/>
            </a:prstGeom>
          </p:spPr>
          <p:txBody>
            <a:bodyPr wrap="square">
              <a:spAutoFit/>
            </a:bodyPr>
            <a:lstStyle/>
            <a:p>
              <a:pPr algn="ctr"/>
              <a:r>
                <a:rPr lang="lt-LT" sz="1463" dirty="0">
                  <a:solidFill>
                    <a:schemeClr val="bg1"/>
                  </a:solidFill>
                </a:rPr>
                <a:t>Duomenų mokslininkas yra duomenų įsilaužėlio, analitiko, </a:t>
              </a:r>
              <a:r>
                <a:rPr lang="lt-LT" sz="1463" dirty="0" err="1">
                  <a:solidFill>
                    <a:schemeClr val="bg1"/>
                  </a:solidFill>
                </a:rPr>
                <a:t>komunikatoriaus</a:t>
              </a:r>
              <a:r>
                <a:rPr lang="lt-LT" sz="1463" dirty="0">
                  <a:solidFill>
                    <a:schemeClr val="bg1"/>
                  </a:solidFill>
                </a:rPr>
                <a:t> ir patikimo patarėjo hibridas. Kitaip tariant, įgūdžiai yra iš tradiciškai skirtingų sričių, dabar sujungtų į duomenis orientuotą profilį.</a:t>
              </a:r>
              <a:endParaRPr lang="en-US" sz="1300" dirty="0">
                <a:solidFill>
                  <a:schemeClr val="bg1"/>
                </a:solidFill>
              </a:endParaRPr>
            </a:p>
            <a:p>
              <a:pPr algn="ctr"/>
              <a:r>
                <a:rPr lang="es-ES_tradnl" sz="1300" b="1" dirty="0">
                  <a:solidFill>
                    <a:schemeClr val="bg1"/>
                  </a:solidFill>
                </a:rPr>
                <a:t>Davenport &amp; </a:t>
              </a:r>
              <a:r>
                <a:rPr lang="es-ES_tradnl" sz="1300" b="1" dirty="0" err="1">
                  <a:solidFill>
                    <a:schemeClr val="bg1"/>
                  </a:solidFill>
                </a:rPr>
                <a:t>Patil</a:t>
              </a:r>
              <a:r>
                <a:rPr lang="es-ES_tradnl" sz="1300" b="1" dirty="0">
                  <a:solidFill>
                    <a:schemeClr val="bg1"/>
                  </a:solidFill>
                </a:rPr>
                <a:t> </a:t>
              </a:r>
            </a:p>
            <a:p>
              <a:pPr algn="ctr"/>
              <a:r>
                <a:rPr lang="en-US" sz="1950" dirty="0">
                  <a:solidFill>
                    <a:schemeClr val="bg1"/>
                  </a:solidFill>
                </a:rPr>
                <a:t/>
              </a:r>
              <a:br>
                <a:rPr lang="en-US" sz="1950" dirty="0">
                  <a:solidFill>
                    <a:schemeClr val="bg1"/>
                  </a:solidFill>
                </a:rPr>
              </a:br>
              <a:endParaRPr lang="en-US" sz="1950" dirty="0">
                <a:solidFill>
                  <a:schemeClr val="bg1"/>
                </a:solidFill>
              </a:endParaRPr>
            </a:p>
            <a:p>
              <a:r>
                <a:rPr lang="es-ES_tradnl" sz="1463" dirty="0">
                  <a:solidFill>
                    <a:schemeClr val="bg1"/>
                  </a:solidFill>
                </a:rPr>
                <a:t>			</a:t>
              </a:r>
              <a:endParaRPr lang="en-US" sz="1138" dirty="0">
                <a:solidFill>
                  <a:schemeClr val="bg1"/>
                </a:solidFill>
              </a:endParaRPr>
            </a:p>
          </p:txBody>
        </p:sp>
      </p:grpSp>
      <p:sp>
        <p:nvSpPr>
          <p:cNvPr id="20" name="TextBox 19">
            <a:extLst>
              <a:ext uri="{FF2B5EF4-FFF2-40B4-BE49-F238E27FC236}">
                <a16:creationId xmlns:a16="http://schemas.microsoft.com/office/drawing/2014/main" id="{98E58228-30CF-E839-4EF4-84425E14ACB1}"/>
              </a:ext>
            </a:extLst>
          </p:cNvPr>
          <p:cNvSpPr txBox="1"/>
          <p:nvPr/>
        </p:nvSpPr>
        <p:spPr>
          <a:xfrm>
            <a:off x="2563248" y="222478"/>
            <a:ext cx="6093500" cy="642484"/>
          </a:xfrm>
          <a:prstGeom prst="rect">
            <a:avLst/>
          </a:prstGeom>
          <a:noFill/>
        </p:spPr>
        <p:txBody>
          <a:bodyPr wrap="square">
            <a:spAutoFit/>
          </a:bodyPr>
          <a:lstStyle/>
          <a:p>
            <a:pPr algn="ctr"/>
            <a:r>
              <a:rPr lang="lt-LT" sz="3600" dirty="0">
                <a:solidFill>
                  <a:prstClr val="black"/>
                </a:solidFill>
              </a:rPr>
              <a:t>Duomenų vedėjo pasirinkimas</a:t>
            </a:r>
            <a:endParaRPr lang="en-ZA" dirty="0"/>
          </a:p>
        </p:txBody>
      </p:sp>
    </p:spTree>
    <p:extLst>
      <p:ext uri="{BB962C8B-B14F-4D97-AF65-F5344CB8AC3E}">
        <p14:creationId xmlns:p14="http://schemas.microsoft.com/office/powerpoint/2010/main" val="29097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3085763" y="173901"/>
            <a:ext cx="6093500" cy="1200329"/>
          </a:xfrm>
          <a:prstGeom prst="rect">
            <a:avLst/>
          </a:prstGeom>
          <a:noFill/>
        </p:spPr>
        <p:txBody>
          <a:bodyPr wrap="square">
            <a:spAutoFit/>
          </a:bodyPr>
          <a:lstStyle/>
          <a:p>
            <a:pPr algn="ctr"/>
            <a:r>
              <a:rPr lang="lt-LT" sz="3600" dirty="0">
                <a:solidFill>
                  <a:prstClr val="black"/>
                </a:solidFill>
              </a:rPr>
              <a:t>Duomenų mokslo įgūdžių rinkinys</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40EFE4DA-37D8-750E-A1D6-1B220DB07CC2}"/>
              </a:ext>
            </a:extLst>
          </p:cNvPr>
          <p:cNvGrpSpPr/>
          <p:nvPr/>
        </p:nvGrpSpPr>
        <p:grpSpPr>
          <a:xfrm>
            <a:off x="3413622" y="1254329"/>
            <a:ext cx="5910260" cy="5056530"/>
            <a:chOff x="3758396" y="1284309"/>
            <a:chExt cx="4924646" cy="4667710"/>
          </a:xfrm>
        </p:grpSpPr>
        <p:sp>
          <p:nvSpPr>
            <p:cNvPr id="34" name="Freeform 44">
              <a:extLst>
                <a:ext uri="{FF2B5EF4-FFF2-40B4-BE49-F238E27FC236}">
                  <a16:creationId xmlns:a16="http://schemas.microsoft.com/office/drawing/2014/main" id="{EAC07191-6C26-DAD9-DBFE-256C96798AB0}"/>
                </a:ext>
              </a:extLst>
            </p:cNvPr>
            <p:cNvSpPr/>
            <p:nvPr/>
          </p:nvSpPr>
          <p:spPr>
            <a:xfrm>
              <a:off x="5777535" y="1690681"/>
              <a:ext cx="886366" cy="1411705"/>
            </a:xfrm>
            <a:custGeom>
              <a:avLst/>
              <a:gdLst>
                <a:gd name="connsiteX0" fmla="*/ 538043 w 1090912"/>
                <a:gd name="connsiteY0" fmla="*/ 0 h 1737483"/>
                <a:gd name="connsiteX1" fmla="*/ 572721 w 1090912"/>
                <a:gd name="connsiteY1" fmla="*/ 31518 h 1737483"/>
                <a:gd name="connsiteX2" fmla="*/ 1090912 w 1090912"/>
                <a:gd name="connsiteY2" fmla="*/ 1282542 h 1737483"/>
                <a:gd name="connsiteX3" fmla="*/ 1054968 w 1090912"/>
                <a:gd name="connsiteY3" fmla="*/ 1639100 h 1737483"/>
                <a:gd name="connsiteX4" fmla="*/ 1029672 w 1090912"/>
                <a:gd name="connsiteY4" fmla="*/ 1737483 h 1737483"/>
                <a:gd name="connsiteX5" fmla="*/ 902014 w 1090912"/>
                <a:gd name="connsiteY5" fmla="*/ 1704659 h 1737483"/>
                <a:gd name="connsiteX6" fmla="*/ 545456 w 1090912"/>
                <a:gd name="connsiteY6" fmla="*/ 1668715 h 1737483"/>
                <a:gd name="connsiteX7" fmla="*/ 188898 w 1090912"/>
                <a:gd name="connsiteY7" fmla="*/ 1704659 h 1737483"/>
                <a:gd name="connsiteX8" fmla="*/ 64491 w 1090912"/>
                <a:gd name="connsiteY8" fmla="*/ 1736647 h 1737483"/>
                <a:gd name="connsiteX9" fmla="*/ 35944 w 1090912"/>
                <a:gd name="connsiteY9" fmla="*/ 1625624 h 1737483"/>
                <a:gd name="connsiteX10" fmla="*/ 0 w 1090912"/>
                <a:gd name="connsiteY10" fmla="*/ 1269066 h 1737483"/>
                <a:gd name="connsiteX11" fmla="*/ 518191 w 1090912"/>
                <a:gd name="connsiteY11" fmla="*/ 18042 h 1737483"/>
                <a:gd name="connsiteX12" fmla="*/ 538043 w 1090912"/>
                <a:gd name="connsiteY12" fmla="*/ 0 h 17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0912" h="1737483">
                  <a:moveTo>
                    <a:pt x="538043" y="0"/>
                  </a:moveTo>
                  <a:lnTo>
                    <a:pt x="572721" y="31518"/>
                  </a:lnTo>
                  <a:cubicBezTo>
                    <a:pt x="892886" y="351683"/>
                    <a:pt x="1090912" y="793987"/>
                    <a:pt x="1090912" y="1282542"/>
                  </a:cubicBezTo>
                  <a:cubicBezTo>
                    <a:pt x="1090912" y="1404681"/>
                    <a:pt x="1078536" y="1523929"/>
                    <a:pt x="1054968" y="1639100"/>
                  </a:cubicBezTo>
                  <a:lnTo>
                    <a:pt x="1029672" y="1737483"/>
                  </a:lnTo>
                  <a:lnTo>
                    <a:pt x="902014" y="1704659"/>
                  </a:lnTo>
                  <a:cubicBezTo>
                    <a:pt x="786843" y="1681092"/>
                    <a:pt x="667595" y="1668715"/>
                    <a:pt x="545456" y="1668715"/>
                  </a:cubicBezTo>
                  <a:cubicBezTo>
                    <a:pt x="423317" y="1668715"/>
                    <a:pt x="304069" y="1681092"/>
                    <a:pt x="188898" y="1704659"/>
                  </a:cubicBezTo>
                  <a:lnTo>
                    <a:pt x="64491" y="1736647"/>
                  </a:lnTo>
                  <a:lnTo>
                    <a:pt x="35944" y="1625624"/>
                  </a:lnTo>
                  <a:cubicBezTo>
                    <a:pt x="12377" y="1510453"/>
                    <a:pt x="0" y="1391205"/>
                    <a:pt x="0" y="1269066"/>
                  </a:cubicBezTo>
                  <a:cubicBezTo>
                    <a:pt x="0" y="780511"/>
                    <a:pt x="198026" y="338207"/>
                    <a:pt x="518191" y="18042"/>
                  </a:cubicBezTo>
                  <a:lnTo>
                    <a:pt x="538043" y="0"/>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35" name="Freeform 43">
              <a:extLst>
                <a:ext uri="{FF2B5EF4-FFF2-40B4-BE49-F238E27FC236}">
                  <a16:creationId xmlns:a16="http://schemas.microsoft.com/office/drawing/2014/main" id="{057A8BAA-D2FC-652B-27FE-436879376B4A}"/>
                </a:ext>
              </a:extLst>
            </p:cNvPr>
            <p:cNvSpPr/>
            <p:nvPr/>
          </p:nvSpPr>
          <p:spPr>
            <a:xfrm>
              <a:off x="4832989" y="3101706"/>
              <a:ext cx="1393753" cy="1068527"/>
            </a:xfrm>
            <a:custGeom>
              <a:avLst/>
              <a:gdLst>
                <a:gd name="connsiteX0" fmla="*/ 1227009 w 1715388"/>
                <a:gd name="connsiteY0" fmla="*/ 0 h 1315110"/>
                <a:gd name="connsiteX1" fmla="*/ 1242058 w 1715388"/>
                <a:gd name="connsiteY1" fmla="*/ 58529 h 1315110"/>
                <a:gd name="connsiteX2" fmla="*/ 1680709 w 1715388"/>
                <a:gd name="connsiteY2" fmla="*/ 783443 h 1315110"/>
                <a:gd name="connsiteX3" fmla="*/ 1715388 w 1715388"/>
                <a:gd name="connsiteY3" fmla="*/ 814961 h 1315110"/>
                <a:gd name="connsiteX4" fmla="*/ 1609600 w 1715388"/>
                <a:gd name="connsiteY4" fmla="*/ 911107 h 1315110"/>
                <a:gd name="connsiteX5" fmla="*/ 484215 w 1715388"/>
                <a:gd name="connsiteY5" fmla="*/ 1315110 h 1315110"/>
                <a:gd name="connsiteX6" fmla="*/ 127657 w 1715388"/>
                <a:gd name="connsiteY6" fmla="*/ 1279166 h 1315110"/>
                <a:gd name="connsiteX7" fmla="*/ 0 w 1715388"/>
                <a:gd name="connsiteY7" fmla="*/ 1246342 h 1315110"/>
                <a:gd name="connsiteX8" fmla="*/ 18299 w 1715388"/>
                <a:gd name="connsiteY8" fmla="*/ 1175173 h 1315110"/>
                <a:gd name="connsiteX9" fmla="*/ 1181864 w 1715388"/>
                <a:gd name="connsiteY9" fmla="*/ 11608 h 1315110"/>
                <a:gd name="connsiteX10" fmla="*/ 1227009 w 1715388"/>
                <a:gd name="connsiteY10" fmla="*/ 0 h 13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5388" h="1315110">
                  <a:moveTo>
                    <a:pt x="1227009" y="0"/>
                  </a:moveTo>
                  <a:lnTo>
                    <a:pt x="1242058" y="58529"/>
                  </a:lnTo>
                  <a:cubicBezTo>
                    <a:pt x="1328214" y="335526"/>
                    <a:pt x="1480606" y="583340"/>
                    <a:pt x="1680709" y="783443"/>
                  </a:cubicBezTo>
                  <a:lnTo>
                    <a:pt x="1715388" y="814961"/>
                  </a:lnTo>
                  <a:lnTo>
                    <a:pt x="1609600" y="911107"/>
                  </a:lnTo>
                  <a:cubicBezTo>
                    <a:pt x="1303775" y="1163496"/>
                    <a:pt x="911701" y="1315110"/>
                    <a:pt x="484215" y="1315110"/>
                  </a:cubicBezTo>
                  <a:cubicBezTo>
                    <a:pt x="362076" y="1315110"/>
                    <a:pt x="242828" y="1302733"/>
                    <a:pt x="127657" y="1279166"/>
                  </a:cubicBezTo>
                  <a:lnTo>
                    <a:pt x="0" y="1246342"/>
                  </a:lnTo>
                  <a:lnTo>
                    <a:pt x="18299" y="1175173"/>
                  </a:lnTo>
                  <a:cubicBezTo>
                    <a:pt x="190610" y="621179"/>
                    <a:pt x="627870" y="183919"/>
                    <a:pt x="1181864" y="11608"/>
                  </a:cubicBezTo>
                  <a:lnTo>
                    <a:pt x="1227009" y="0"/>
                  </a:ln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6" name="Freeform 42">
              <a:extLst>
                <a:ext uri="{FF2B5EF4-FFF2-40B4-BE49-F238E27FC236}">
                  <a16:creationId xmlns:a16="http://schemas.microsoft.com/office/drawing/2014/main" id="{F74EA788-183F-723F-2D32-213B55271830}"/>
                </a:ext>
              </a:extLst>
            </p:cNvPr>
            <p:cNvSpPr/>
            <p:nvPr/>
          </p:nvSpPr>
          <p:spPr>
            <a:xfrm>
              <a:off x="6226742" y="3102385"/>
              <a:ext cx="1379064" cy="1056898"/>
            </a:xfrm>
            <a:custGeom>
              <a:avLst/>
              <a:gdLst>
                <a:gd name="connsiteX0" fmla="*/ 476802 w 1697310"/>
                <a:gd name="connsiteY0" fmla="*/ 0 h 1300798"/>
                <a:gd name="connsiteX1" fmla="*/ 518696 w 1697310"/>
                <a:gd name="connsiteY1" fmla="*/ 10772 h 1300798"/>
                <a:gd name="connsiteX2" fmla="*/ 1682261 w 1697310"/>
                <a:gd name="connsiteY2" fmla="*/ 1174337 h 1300798"/>
                <a:gd name="connsiteX3" fmla="*/ 1697310 w 1697310"/>
                <a:gd name="connsiteY3" fmla="*/ 1232866 h 1300798"/>
                <a:gd name="connsiteX4" fmla="*/ 1572903 w 1697310"/>
                <a:gd name="connsiteY4" fmla="*/ 1264854 h 1300798"/>
                <a:gd name="connsiteX5" fmla="*/ 1216345 w 1697310"/>
                <a:gd name="connsiteY5" fmla="*/ 1300798 h 1300798"/>
                <a:gd name="connsiteX6" fmla="*/ 90960 w 1697310"/>
                <a:gd name="connsiteY6" fmla="*/ 896795 h 1300798"/>
                <a:gd name="connsiteX7" fmla="*/ 0 w 1697310"/>
                <a:gd name="connsiteY7" fmla="*/ 814125 h 1300798"/>
                <a:gd name="connsiteX8" fmla="*/ 19851 w 1697310"/>
                <a:gd name="connsiteY8" fmla="*/ 796083 h 1300798"/>
                <a:gd name="connsiteX9" fmla="*/ 458502 w 1697310"/>
                <a:gd name="connsiteY9" fmla="*/ 71169 h 1300798"/>
                <a:gd name="connsiteX10" fmla="*/ 476802 w 1697310"/>
                <a:gd name="connsiteY10" fmla="*/ 0 h 130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7310" h="1300798">
                  <a:moveTo>
                    <a:pt x="476802" y="0"/>
                  </a:moveTo>
                  <a:lnTo>
                    <a:pt x="518696" y="10772"/>
                  </a:lnTo>
                  <a:cubicBezTo>
                    <a:pt x="1072690" y="183083"/>
                    <a:pt x="1509951" y="620343"/>
                    <a:pt x="1682261" y="1174337"/>
                  </a:cubicBezTo>
                  <a:lnTo>
                    <a:pt x="1697310" y="1232866"/>
                  </a:lnTo>
                  <a:lnTo>
                    <a:pt x="1572903" y="1264854"/>
                  </a:lnTo>
                  <a:cubicBezTo>
                    <a:pt x="1457732" y="1288421"/>
                    <a:pt x="1338484" y="1300798"/>
                    <a:pt x="1216345" y="1300798"/>
                  </a:cubicBezTo>
                  <a:cubicBezTo>
                    <a:pt x="788859" y="1300798"/>
                    <a:pt x="396785" y="1149184"/>
                    <a:pt x="90960" y="896795"/>
                  </a:cubicBezTo>
                  <a:lnTo>
                    <a:pt x="0" y="814125"/>
                  </a:lnTo>
                  <a:lnTo>
                    <a:pt x="19851" y="796083"/>
                  </a:lnTo>
                  <a:cubicBezTo>
                    <a:pt x="219954" y="595980"/>
                    <a:pt x="372347" y="348166"/>
                    <a:pt x="458502" y="71169"/>
                  </a:cubicBezTo>
                  <a:lnTo>
                    <a:pt x="476802"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37" name="Freeform 41">
              <a:extLst>
                <a:ext uri="{FF2B5EF4-FFF2-40B4-BE49-F238E27FC236}">
                  <a16:creationId xmlns:a16="http://schemas.microsoft.com/office/drawing/2014/main" id="{76A4FF36-CF9E-A94E-125B-A31CFD1A5895}"/>
                </a:ext>
              </a:extLst>
            </p:cNvPr>
            <p:cNvSpPr/>
            <p:nvPr/>
          </p:nvSpPr>
          <p:spPr>
            <a:xfrm>
              <a:off x="6245228" y="1284309"/>
              <a:ext cx="2437814" cy="2819780"/>
            </a:xfrm>
            <a:custGeom>
              <a:avLst/>
              <a:gdLst>
                <a:gd name="connsiteX0" fmla="*/ 1231172 w 3000387"/>
                <a:gd name="connsiteY0" fmla="*/ 0 h 3470498"/>
                <a:gd name="connsiteX1" fmla="*/ 3000387 w 3000387"/>
                <a:gd name="connsiteY1" fmla="*/ 1769215 h 3470498"/>
                <a:gd name="connsiteX2" fmla="*/ 1757282 w 3000387"/>
                <a:gd name="connsiteY2" fmla="*/ 3458890 h 3470498"/>
                <a:gd name="connsiteX3" fmla="*/ 1712137 w 3000387"/>
                <a:gd name="connsiteY3" fmla="*/ 3470498 h 3470498"/>
                <a:gd name="connsiteX4" fmla="*/ 1697088 w 3000387"/>
                <a:gd name="connsiteY4" fmla="*/ 3411969 h 3470498"/>
                <a:gd name="connsiteX5" fmla="*/ 533523 w 3000387"/>
                <a:gd name="connsiteY5" fmla="*/ 2248404 h 3470498"/>
                <a:gd name="connsiteX6" fmla="*/ 491629 w 3000387"/>
                <a:gd name="connsiteY6" fmla="*/ 2237632 h 3470498"/>
                <a:gd name="connsiteX7" fmla="*/ 516925 w 3000387"/>
                <a:gd name="connsiteY7" fmla="*/ 2139249 h 3470498"/>
                <a:gd name="connsiteX8" fmla="*/ 552869 w 3000387"/>
                <a:gd name="connsiteY8" fmla="*/ 1782691 h 3470498"/>
                <a:gd name="connsiteX9" fmla="*/ 34678 w 3000387"/>
                <a:gd name="connsiteY9" fmla="*/ 531667 h 3470498"/>
                <a:gd name="connsiteX10" fmla="*/ 0 w 3000387"/>
                <a:gd name="connsiteY10" fmla="*/ 500149 h 3470498"/>
                <a:gd name="connsiteX11" fmla="*/ 105787 w 3000387"/>
                <a:gd name="connsiteY11" fmla="*/ 404003 h 3470498"/>
                <a:gd name="connsiteX12" fmla="*/ 1231172 w 3000387"/>
                <a:gd name="connsiteY12" fmla="*/ 0 h 347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0387" h="3470498">
                  <a:moveTo>
                    <a:pt x="1231172" y="0"/>
                  </a:moveTo>
                  <a:cubicBezTo>
                    <a:pt x="2208282" y="0"/>
                    <a:pt x="3000387" y="792105"/>
                    <a:pt x="3000387" y="1769215"/>
                  </a:cubicBezTo>
                  <a:cubicBezTo>
                    <a:pt x="3000387" y="2563117"/>
                    <a:pt x="2477474" y="3234887"/>
                    <a:pt x="1757282" y="3458890"/>
                  </a:cubicBezTo>
                  <a:lnTo>
                    <a:pt x="1712137" y="3470498"/>
                  </a:lnTo>
                  <a:lnTo>
                    <a:pt x="1697088" y="3411969"/>
                  </a:lnTo>
                  <a:cubicBezTo>
                    <a:pt x="1524778" y="2857975"/>
                    <a:pt x="1087517" y="2420715"/>
                    <a:pt x="533523" y="2248404"/>
                  </a:cubicBezTo>
                  <a:lnTo>
                    <a:pt x="491629" y="2237632"/>
                  </a:lnTo>
                  <a:lnTo>
                    <a:pt x="516925" y="2139249"/>
                  </a:lnTo>
                  <a:cubicBezTo>
                    <a:pt x="540493" y="2024078"/>
                    <a:pt x="552869" y="1904830"/>
                    <a:pt x="552869" y="1782691"/>
                  </a:cubicBezTo>
                  <a:cubicBezTo>
                    <a:pt x="552869" y="1294136"/>
                    <a:pt x="354843" y="851832"/>
                    <a:pt x="34678" y="531667"/>
                  </a:cubicBezTo>
                  <a:lnTo>
                    <a:pt x="0" y="500149"/>
                  </a:lnTo>
                  <a:lnTo>
                    <a:pt x="105787" y="404003"/>
                  </a:lnTo>
                  <a:cubicBezTo>
                    <a:pt x="411612" y="151614"/>
                    <a:pt x="803686" y="0"/>
                    <a:pt x="1231172"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38" name="Freeform 40">
              <a:extLst>
                <a:ext uri="{FF2B5EF4-FFF2-40B4-BE49-F238E27FC236}">
                  <a16:creationId xmlns:a16="http://schemas.microsoft.com/office/drawing/2014/main" id="{DE96D0A6-1270-2DF1-7CF4-73106B71CA4D}"/>
                </a:ext>
              </a:extLst>
            </p:cNvPr>
            <p:cNvSpPr/>
            <p:nvPr/>
          </p:nvSpPr>
          <p:spPr>
            <a:xfrm>
              <a:off x="3758396" y="1295258"/>
              <a:ext cx="2425768" cy="2819100"/>
            </a:xfrm>
            <a:custGeom>
              <a:avLst/>
              <a:gdLst>
                <a:gd name="connsiteX0" fmla="*/ 1769215 w 2985561"/>
                <a:gd name="connsiteY0" fmla="*/ 0 h 3469662"/>
                <a:gd name="connsiteX1" fmla="*/ 2894600 w 2985561"/>
                <a:gd name="connsiteY1" fmla="*/ 404003 h 3469662"/>
                <a:gd name="connsiteX2" fmla="*/ 2985561 w 2985561"/>
                <a:gd name="connsiteY2" fmla="*/ 486673 h 3469662"/>
                <a:gd name="connsiteX3" fmla="*/ 2965709 w 2985561"/>
                <a:gd name="connsiteY3" fmla="*/ 504715 h 3469662"/>
                <a:gd name="connsiteX4" fmla="*/ 2447518 w 2985561"/>
                <a:gd name="connsiteY4" fmla="*/ 1755739 h 3469662"/>
                <a:gd name="connsiteX5" fmla="*/ 2483462 w 2985561"/>
                <a:gd name="connsiteY5" fmla="*/ 2112297 h 3469662"/>
                <a:gd name="connsiteX6" fmla="*/ 2512009 w 2985561"/>
                <a:gd name="connsiteY6" fmla="*/ 2223320 h 3469662"/>
                <a:gd name="connsiteX7" fmla="*/ 2466864 w 2985561"/>
                <a:gd name="connsiteY7" fmla="*/ 2234928 h 3469662"/>
                <a:gd name="connsiteX8" fmla="*/ 1303299 w 2985561"/>
                <a:gd name="connsiteY8" fmla="*/ 3398493 h 3469662"/>
                <a:gd name="connsiteX9" fmla="*/ 1285000 w 2985561"/>
                <a:gd name="connsiteY9" fmla="*/ 3469662 h 3469662"/>
                <a:gd name="connsiteX10" fmla="*/ 1243105 w 2985561"/>
                <a:gd name="connsiteY10" fmla="*/ 3458890 h 3469662"/>
                <a:gd name="connsiteX11" fmla="*/ 0 w 2985561"/>
                <a:gd name="connsiteY11" fmla="*/ 1769215 h 3469662"/>
                <a:gd name="connsiteX12" fmla="*/ 1769215 w 2985561"/>
                <a:gd name="connsiteY12" fmla="*/ 0 h 346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5561" h="3469662">
                  <a:moveTo>
                    <a:pt x="1769215" y="0"/>
                  </a:moveTo>
                  <a:cubicBezTo>
                    <a:pt x="2196701" y="0"/>
                    <a:pt x="2588775" y="151614"/>
                    <a:pt x="2894600" y="404003"/>
                  </a:cubicBezTo>
                  <a:lnTo>
                    <a:pt x="2985561" y="486673"/>
                  </a:lnTo>
                  <a:lnTo>
                    <a:pt x="2965709" y="504715"/>
                  </a:lnTo>
                  <a:cubicBezTo>
                    <a:pt x="2645544" y="824880"/>
                    <a:pt x="2447518" y="1267184"/>
                    <a:pt x="2447518" y="1755739"/>
                  </a:cubicBezTo>
                  <a:cubicBezTo>
                    <a:pt x="2447518" y="1877878"/>
                    <a:pt x="2459895" y="1997126"/>
                    <a:pt x="2483462" y="2112297"/>
                  </a:cubicBezTo>
                  <a:lnTo>
                    <a:pt x="2512009" y="2223320"/>
                  </a:lnTo>
                  <a:lnTo>
                    <a:pt x="2466864" y="2234928"/>
                  </a:lnTo>
                  <a:cubicBezTo>
                    <a:pt x="1912870" y="2407239"/>
                    <a:pt x="1475610" y="2844499"/>
                    <a:pt x="1303299" y="3398493"/>
                  </a:cubicBezTo>
                  <a:lnTo>
                    <a:pt x="1285000" y="3469662"/>
                  </a:lnTo>
                  <a:lnTo>
                    <a:pt x="1243105" y="3458890"/>
                  </a:lnTo>
                  <a:cubicBezTo>
                    <a:pt x="522913" y="3234887"/>
                    <a:pt x="0" y="2563117"/>
                    <a:pt x="0" y="1769215"/>
                  </a:cubicBezTo>
                  <a:cubicBezTo>
                    <a:pt x="0" y="792105"/>
                    <a:pt x="792105" y="0"/>
                    <a:pt x="1769215" y="0"/>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9" name="Freeform 39">
              <a:extLst>
                <a:ext uri="{FF2B5EF4-FFF2-40B4-BE49-F238E27FC236}">
                  <a16:creationId xmlns:a16="http://schemas.microsoft.com/office/drawing/2014/main" id="{B4D6302E-18F3-0648-13D4-51779BF0592A}"/>
                </a:ext>
              </a:extLst>
            </p:cNvPr>
            <p:cNvSpPr/>
            <p:nvPr/>
          </p:nvSpPr>
          <p:spPr>
            <a:xfrm>
              <a:off x="5829935" y="3046512"/>
              <a:ext cx="784210" cy="717351"/>
            </a:xfrm>
            <a:custGeom>
              <a:avLst/>
              <a:gdLst>
                <a:gd name="connsiteX0" fmla="*/ 480965 w 965181"/>
                <a:gd name="connsiteY0" fmla="*/ 0 h 882893"/>
                <a:gd name="connsiteX1" fmla="*/ 837523 w 965181"/>
                <a:gd name="connsiteY1" fmla="*/ 35944 h 882893"/>
                <a:gd name="connsiteX2" fmla="*/ 965181 w 965181"/>
                <a:gd name="connsiteY2" fmla="*/ 68768 h 882893"/>
                <a:gd name="connsiteX3" fmla="*/ 946881 w 965181"/>
                <a:gd name="connsiteY3" fmla="*/ 139937 h 882893"/>
                <a:gd name="connsiteX4" fmla="*/ 508230 w 965181"/>
                <a:gd name="connsiteY4" fmla="*/ 864851 h 882893"/>
                <a:gd name="connsiteX5" fmla="*/ 488379 w 965181"/>
                <a:gd name="connsiteY5" fmla="*/ 882893 h 882893"/>
                <a:gd name="connsiteX6" fmla="*/ 453700 w 965181"/>
                <a:gd name="connsiteY6" fmla="*/ 851375 h 882893"/>
                <a:gd name="connsiteX7" fmla="*/ 15049 w 965181"/>
                <a:gd name="connsiteY7" fmla="*/ 126461 h 882893"/>
                <a:gd name="connsiteX8" fmla="*/ 0 w 965181"/>
                <a:gd name="connsiteY8" fmla="*/ 67932 h 882893"/>
                <a:gd name="connsiteX9" fmla="*/ 124407 w 965181"/>
                <a:gd name="connsiteY9" fmla="*/ 35944 h 882893"/>
                <a:gd name="connsiteX10" fmla="*/ 480965 w 965181"/>
                <a:gd name="connsiteY10" fmla="*/ 0 h 88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181" h="882893">
                  <a:moveTo>
                    <a:pt x="480965" y="0"/>
                  </a:moveTo>
                  <a:cubicBezTo>
                    <a:pt x="603104" y="0"/>
                    <a:pt x="722352" y="12377"/>
                    <a:pt x="837523" y="35944"/>
                  </a:cubicBezTo>
                  <a:lnTo>
                    <a:pt x="965181" y="68768"/>
                  </a:lnTo>
                  <a:lnTo>
                    <a:pt x="946881" y="139937"/>
                  </a:lnTo>
                  <a:cubicBezTo>
                    <a:pt x="860726" y="416934"/>
                    <a:pt x="708333" y="664748"/>
                    <a:pt x="508230" y="864851"/>
                  </a:cubicBezTo>
                  <a:lnTo>
                    <a:pt x="488379" y="882893"/>
                  </a:lnTo>
                  <a:lnTo>
                    <a:pt x="453700" y="851375"/>
                  </a:lnTo>
                  <a:cubicBezTo>
                    <a:pt x="253597" y="651272"/>
                    <a:pt x="101205" y="403458"/>
                    <a:pt x="15049" y="126461"/>
                  </a:cubicBezTo>
                  <a:lnTo>
                    <a:pt x="0" y="67932"/>
                  </a:lnTo>
                  <a:lnTo>
                    <a:pt x="124407" y="35944"/>
                  </a:lnTo>
                  <a:cubicBezTo>
                    <a:pt x="239578" y="12377"/>
                    <a:pt x="358826" y="0"/>
                    <a:pt x="480965" y="0"/>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63"/>
            </a:p>
          </p:txBody>
        </p:sp>
        <p:sp>
          <p:nvSpPr>
            <p:cNvPr id="40" name="Freeform 38">
              <a:extLst>
                <a:ext uri="{FF2B5EF4-FFF2-40B4-BE49-F238E27FC236}">
                  <a16:creationId xmlns:a16="http://schemas.microsoft.com/office/drawing/2014/main" id="{2D0BC562-D40D-7960-D001-C9CF23C4AC7C}"/>
                </a:ext>
              </a:extLst>
            </p:cNvPr>
            <p:cNvSpPr/>
            <p:nvPr/>
          </p:nvSpPr>
          <p:spPr>
            <a:xfrm>
              <a:off x="4783231" y="3794395"/>
              <a:ext cx="2874974" cy="2157624"/>
            </a:xfrm>
            <a:custGeom>
              <a:avLst/>
              <a:gdLst>
                <a:gd name="connsiteX0" fmla="*/ 1776629 w 3538430"/>
                <a:gd name="connsiteY0" fmla="*/ 0 h 2655537"/>
                <a:gd name="connsiteX1" fmla="*/ 1867589 w 3538430"/>
                <a:gd name="connsiteY1" fmla="*/ 82670 h 2655537"/>
                <a:gd name="connsiteX2" fmla="*/ 2992974 w 3538430"/>
                <a:gd name="connsiteY2" fmla="*/ 486673 h 2655537"/>
                <a:gd name="connsiteX3" fmla="*/ 3349532 w 3538430"/>
                <a:gd name="connsiteY3" fmla="*/ 450729 h 2655537"/>
                <a:gd name="connsiteX4" fmla="*/ 3473939 w 3538430"/>
                <a:gd name="connsiteY4" fmla="*/ 418741 h 2655537"/>
                <a:gd name="connsiteX5" fmla="*/ 3502486 w 3538430"/>
                <a:gd name="connsiteY5" fmla="*/ 529764 h 2655537"/>
                <a:gd name="connsiteX6" fmla="*/ 3538430 w 3538430"/>
                <a:gd name="connsiteY6" fmla="*/ 886322 h 2655537"/>
                <a:gd name="connsiteX7" fmla="*/ 1769215 w 3538430"/>
                <a:gd name="connsiteY7" fmla="*/ 2655537 h 2655537"/>
                <a:gd name="connsiteX8" fmla="*/ 0 w 3538430"/>
                <a:gd name="connsiteY8" fmla="*/ 886322 h 2655537"/>
                <a:gd name="connsiteX9" fmla="*/ 35944 w 3538430"/>
                <a:gd name="connsiteY9" fmla="*/ 529764 h 2655537"/>
                <a:gd name="connsiteX10" fmla="*/ 61241 w 3538430"/>
                <a:gd name="connsiteY10" fmla="*/ 431381 h 2655537"/>
                <a:gd name="connsiteX11" fmla="*/ 188898 w 3538430"/>
                <a:gd name="connsiteY11" fmla="*/ 464205 h 2655537"/>
                <a:gd name="connsiteX12" fmla="*/ 545456 w 3538430"/>
                <a:gd name="connsiteY12" fmla="*/ 500149 h 2655537"/>
                <a:gd name="connsiteX13" fmla="*/ 1670841 w 3538430"/>
                <a:gd name="connsiteY13" fmla="*/ 96146 h 2655537"/>
                <a:gd name="connsiteX14" fmla="*/ 1776629 w 3538430"/>
                <a:gd name="connsiteY14" fmla="*/ 0 h 26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8430" h="2655537">
                  <a:moveTo>
                    <a:pt x="1776629" y="0"/>
                  </a:moveTo>
                  <a:lnTo>
                    <a:pt x="1867589" y="82670"/>
                  </a:lnTo>
                  <a:cubicBezTo>
                    <a:pt x="2173414" y="335059"/>
                    <a:pt x="2565488" y="486673"/>
                    <a:pt x="2992974" y="486673"/>
                  </a:cubicBezTo>
                  <a:cubicBezTo>
                    <a:pt x="3115113" y="486673"/>
                    <a:pt x="3234361" y="474296"/>
                    <a:pt x="3349532" y="450729"/>
                  </a:cubicBezTo>
                  <a:lnTo>
                    <a:pt x="3473939" y="418741"/>
                  </a:lnTo>
                  <a:lnTo>
                    <a:pt x="3502486" y="529764"/>
                  </a:lnTo>
                  <a:cubicBezTo>
                    <a:pt x="3526053" y="644935"/>
                    <a:pt x="3538430" y="764183"/>
                    <a:pt x="3538430" y="886322"/>
                  </a:cubicBezTo>
                  <a:cubicBezTo>
                    <a:pt x="3538430" y="1863432"/>
                    <a:pt x="2746325" y="2655537"/>
                    <a:pt x="1769215" y="2655537"/>
                  </a:cubicBezTo>
                  <a:cubicBezTo>
                    <a:pt x="792105" y="2655537"/>
                    <a:pt x="0" y="1863432"/>
                    <a:pt x="0" y="886322"/>
                  </a:cubicBezTo>
                  <a:cubicBezTo>
                    <a:pt x="0" y="764183"/>
                    <a:pt x="12377" y="644935"/>
                    <a:pt x="35944" y="529764"/>
                  </a:cubicBezTo>
                  <a:lnTo>
                    <a:pt x="61241" y="431381"/>
                  </a:lnTo>
                  <a:lnTo>
                    <a:pt x="188898" y="464205"/>
                  </a:lnTo>
                  <a:cubicBezTo>
                    <a:pt x="304069" y="487772"/>
                    <a:pt x="423317" y="500149"/>
                    <a:pt x="545456" y="500149"/>
                  </a:cubicBezTo>
                  <a:cubicBezTo>
                    <a:pt x="972942" y="500149"/>
                    <a:pt x="1365016" y="348535"/>
                    <a:pt x="1670841" y="96146"/>
                  </a:cubicBezTo>
                  <a:lnTo>
                    <a:pt x="1776629"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41" name="Rectangle 40">
              <a:extLst>
                <a:ext uri="{FF2B5EF4-FFF2-40B4-BE49-F238E27FC236}">
                  <a16:creationId xmlns:a16="http://schemas.microsoft.com/office/drawing/2014/main" id="{18888BD9-C2F6-2199-E05D-4712A708BA48}"/>
                </a:ext>
              </a:extLst>
            </p:cNvPr>
            <p:cNvSpPr/>
            <p:nvPr/>
          </p:nvSpPr>
          <p:spPr>
            <a:xfrm>
              <a:off x="3840745" y="2140755"/>
              <a:ext cx="1962991" cy="1193263"/>
            </a:xfrm>
            <a:prstGeom prst="rect">
              <a:avLst/>
            </a:prstGeom>
          </p:spPr>
          <p:txBody>
            <a:bodyPr wrap="square">
              <a:spAutoFit/>
            </a:bodyPr>
            <a:lstStyle/>
            <a:p>
              <a:pPr lvl="0" algn="ctr"/>
              <a:r>
                <a:rPr lang="es-ES_tradnl" sz="1950" dirty="0">
                  <a:solidFill>
                    <a:schemeClr val="bg1"/>
                  </a:solidFill>
                  <a:effectLst>
                    <a:outerShdw blurRad="38100" dist="38100" dir="2700000" algn="tl">
                      <a:srgbClr val="000000">
                        <a:alpha val="43137"/>
                      </a:srgbClr>
                    </a:outerShdw>
                  </a:effectLst>
                </a:rPr>
                <a:t>KOMPIUTERIŲ PROGRAMAVIMO IR DUOMENŲ BAZĖS ĮGŪDŽIAI</a:t>
              </a:r>
              <a:endParaRPr lang="es-ES_tradnl" sz="1950" dirty="0">
                <a:solidFill>
                  <a:schemeClr val="bg1"/>
                </a:solidFill>
                <a:effectLst>
                  <a:outerShdw blurRad="38100" dist="38100" dir="2700000" algn="tl">
                    <a:srgbClr val="000000">
                      <a:alpha val="43137"/>
                    </a:srgbClr>
                  </a:outerShdw>
                </a:effectLst>
              </a:endParaRPr>
            </a:p>
          </p:txBody>
        </p:sp>
        <p:sp>
          <p:nvSpPr>
            <p:cNvPr id="42" name="Rectangle 41">
              <a:extLst>
                <a:ext uri="{FF2B5EF4-FFF2-40B4-BE49-F238E27FC236}">
                  <a16:creationId xmlns:a16="http://schemas.microsoft.com/office/drawing/2014/main" id="{7DAF2360-30D8-7E7A-5BCB-9632FB9A057A}"/>
                </a:ext>
              </a:extLst>
            </p:cNvPr>
            <p:cNvSpPr/>
            <p:nvPr/>
          </p:nvSpPr>
          <p:spPr>
            <a:xfrm>
              <a:off x="6690100" y="2185348"/>
              <a:ext cx="1922411" cy="639248"/>
            </a:xfrm>
            <a:prstGeom prst="rect">
              <a:avLst/>
            </a:prstGeom>
          </p:spPr>
          <p:txBody>
            <a:bodyPr wrap="square">
              <a:spAutoFit/>
            </a:bodyPr>
            <a:lstStyle/>
            <a:p>
              <a:pPr lvl="0" algn="ctr"/>
              <a:r>
                <a:rPr lang="es-ES_tradnl" sz="1950" dirty="0">
                  <a:solidFill>
                    <a:schemeClr val="bg1"/>
                  </a:solidFill>
                  <a:effectLst>
                    <a:outerShdw blurRad="38100" dist="38100" dir="2700000" algn="tl">
                      <a:srgbClr val="000000">
                        <a:alpha val="43137"/>
                      </a:srgbClr>
                    </a:outerShdw>
                  </a:effectLst>
                </a:rPr>
                <a:t>MATEMATIKOS IR STATISTIKOS ŽINIOS</a:t>
              </a:r>
              <a:endParaRPr lang="es-ES_tradnl" sz="1950" dirty="0">
                <a:solidFill>
                  <a:schemeClr val="bg1"/>
                </a:solidFill>
                <a:effectLst>
                  <a:outerShdw blurRad="38100" dist="38100" dir="2700000" algn="tl">
                    <a:srgbClr val="000000">
                      <a:alpha val="43137"/>
                    </a:srgbClr>
                  </a:outerShdw>
                </a:effectLst>
              </a:endParaRPr>
            </a:p>
          </p:txBody>
        </p:sp>
        <p:sp>
          <p:nvSpPr>
            <p:cNvPr id="43" name="Rectangle 42">
              <a:extLst>
                <a:ext uri="{FF2B5EF4-FFF2-40B4-BE49-F238E27FC236}">
                  <a16:creationId xmlns:a16="http://schemas.microsoft.com/office/drawing/2014/main" id="{14A58271-06EE-5788-820D-D345279FC5C6}"/>
                </a:ext>
              </a:extLst>
            </p:cNvPr>
            <p:cNvSpPr/>
            <p:nvPr/>
          </p:nvSpPr>
          <p:spPr>
            <a:xfrm>
              <a:off x="5493870" y="4505423"/>
              <a:ext cx="1502716" cy="639248"/>
            </a:xfrm>
            <a:prstGeom prst="rect">
              <a:avLst/>
            </a:prstGeom>
          </p:spPr>
          <p:txBody>
            <a:bodyPr wrap="square">
              <a:spAutoFit/>
            </a:bodyPr>
            <a:lstStyle/>
            <a:p>
              <a:pPr lvl="0" algn="ctr"/>
              <a:r>
                <a:rPr lang="es-ES_tradnl" sz="1950" dirty="0" smtClean="0">
                  <a:solidFill>
                    <a:schemeClr val="bg1"/>
                  </a:solidFill>
                  <a:effectLst>
                    <a:outerShdw blurRad="38100" dist="38100" dir="2700000" algn="tl">
                      <a:srgbClr val="000000">
                        <a:alpha val="43137"/>
                      </a:srgbClr>
                    </a:outerShdw>
                  </a:effectLst>
                </a:rPr>
                <a:t>D</a:t>
              </a:r>
              <a:r>
                <a:rPr lang="lt-LT" sz="1950" dirty="0" smtClean="0">
                  <a:solidFill>
                    <a:schemeClr val="bg1"/>
                  </a:solidFill>
                  <a:effectLst>
                    <a:outerShdw blurRad="38100" dist="38100" dir="2700000" algn="tl">
                      <a:srgbClr val="000000">
                        <a:alpha val="43137"/>
                      </a:srgbClr>
                    </a:outerShdw>
                  </a:effectLst>
                </a:rPr>
                <a:t>omenų ekspertizė</a:t>
              </a:r>
              <a:endParaRPr lang="es-ES_tradnl" sz="1950" dirty="0">
                <a:solidFill>
                  <a:schemeClr val="bg1"/>
                </a:solidFill>
                <a:effectLst>
                  <a:outerShdw blurRad="38100" dist="38100" dir="2700000" algn="tl">
                    <a:srgbClr val="000000">
                      <a:alpha val="43137"/>
                    </a:srgbClr>
                  </a:outerShdw>
                </a:effectLst>
              </a:endParaRPr>
            </a:p>
          </p:txBody>
        </p:sp>
        <p:sp>
          <p:nvSpPr>
            <p:cNvPr id="44" name="TextBox 43">
              <a:extLst>
                <a:ext uri="{FF2B5EF4-FFF2-40B4-BE49-F238E27FC236}">
                  <a16:creationId xmlns:a16="http://schemas.microsoft.com/office/drawing/2014/main" id="{6F538605-DBE2-BB01-D537-7FE47677EE00}"/>
                </a:ext>
              </a:extLst>
            </p:cNvPr>
            <p:cNvSpPr txBox="1"/>
            <p:nvPr/>
          </p:nvSpPr>
          <p:spPr>
            <a:xfrm>
              <a:off x="6338228" y="3578902"/>
              <a:ext cx="1080276" cy="482987"/>
            </a:xfrm>
            <a:prstGeom prst="rect">
              <a:avLst/>
            </a:prstGeom>
            <a:noFill/>
          </p:spPr>
          <p:txBody>
            <a:bodyPr wrap="square" rtlCol="0">
              <a:spAutoFit/>
            </a:bodyPr>
            <a:lstStyle/>
            <a:p>
              <a:pPr algn="ctr"/>
              <a:r>
                <a:rPr lang="lt-LT" sz="1400" b="1" dirty="0" smtClean="0">
                  <a:solidFill>
                    <a:schemeClr val="bg1"/>
                  </a:solidFill>
                  <a:effectLst>
                    <a:outerShdw blurRad="38100" dist="38100" dir="2700000" algn="tl">
                      <a:srgbClr val="000000">
                        <a:alpha val="43137"/>
                      </a:srgbClr>
                    </a:outerShdw>
                  </a:effectLst>
                </a:rPr>
                <a:t>Tradiciniai mokslai</a:t>
              </a:r>
              <a:endParaRPr lang="es-ES_tradnl" sz="1400" b="1" dirty="0">
                <a:solidFill>
                  <a:schemeClr val="bg1"/>
                </a:solidFill>
                <a:effectLst>
                  <a:outerShdw blurRad="38100" dist="38100" dir="2700000" algn="tl">
                    <a:srgbClr val="000000">
                      <a:alpha val="43137"/>
                    </a:srgbClr>
                  </a:outerShdw>
                </a:effectLst>
              </a:endParaRPr>
            </a:p>
          </p:txBody>
        </p:sp>
        <p:sp>
          <p:nvSpPr>
            <p:cNvPr id="45" name="TextBox 44">
              <a:extLst>
                <a:ext uri="{FF2B5EF4-FFF2-40B4-BE49-F238E27FC236}">
                  <a16:creationId xmlns:a16="http://schemas.microsoft.com/office/drawing/2014/main" id="{19645F63-B788-9BBB-464F-F34D92A704F7}"/>
                </a:ext>
              </a:extLst>
            </p:cNvPr>
            <p:cNvSpPr txBox="1"/>
            <p:nvPr/>
          </p:nvSpPr>
          <p:spPr>
            <a:xfrm>
              <a:off x="5045736" y="3636256"/>
              <a:ext cx="944166" cy="284111"/>
            </a:xfrm>
            <a:prstGeom prst="rect">
              <a:avLst/>
            </a:prstGeom>
            <a:noFill/>
          </p:spPr>
          <p:txBody>
            <a:bodyPr wrap="square" rtlCol="0">
              <a:spAutoFit/>
            </a:bodyPr>
            <a:lstStyle/>
            <a:p>
              <a:pPr algn="ctr"/>
              <a:r>
                <a:rPr lang="lt-LT" sz="1400" b="1" dirty="0" smtClean="0">
                  <a:solidFill>
                    <a:schemeClr val="bg1"/>
                  </a:solidFill>
                  <a:effectLst>
                    <a:outerShdw blurRad="38100" dist="38100" dir="2700000" algn="tl">
                      <a:srgbClr val="000000">
                        <a:alpha val="43137"/>
                      </a:srgbClr>
                    </a:outerShdw>
                  </a:effectLst>
                </a:rPr>
                <a:t>Įsilaužimai</a:t>
              </a:r>
              <a:endParaRPr lang="es-ES_tradnl" sz="1400" b="1" dirty="0">
                <a:solidFill>
                  <a:schemeClr val="bg1"/>
                </a:solidFill>
                <a:effectLst>
                  <a:outerShdw blurRad="38100" dist="38100" dir="2700000" algn="tl">
                    <a:srgbClr val="000000">
                      <a:alpha val="43137"/>
                    </a:srgbClr>
                  </a:outerShdw>
                </a:effectLst>
              </a:endParaRPr>
            </a:p>
          </p:txBody>
        </p:sp>
        <p:sp>
          <p:nvSpPr>
            <p:cNvPr id="46" name="TextBox 45">
              <a:extLst>
                <a:ext uri="{FF2B5EF4-FFF2-40B4-BE49-F238E27FC236}">
                  <a16:creationId xmlns:a16="http://schemas.microsoft.com/office/drawing/2014/main" id="{F744C1ED-23B0-F9F8-29A6-E0C1D5427D18}"/>
                </a:ext>
              </a:extLst>
            </p:cNvPr>
            <p:cNvSpPr txBox="1"/>
            <p:nvPr/>
          </p:nvSpPr>
          <p:spPr>
            <a:xfrm>
              <a:off x="5775940" y="2311802"/>
              <a:ext cx="944166" cy="482987"/>
            </a:xfrm>
            <a:prstGeom prst="rect">
              <a:avLst/>
            </a:prstGeom>
            <a:noFill/>
          </p:spPr>
          <p:txBody>
            <a:bodyPr wrap="square" rtlCol="0">
              <a:spAutoFit/>
            </a:bodyPr>
            <a:lstStyle/>
            <a:p>
              <a:pPr algn="ctr"/>
              <a:r>
                <a:rPr lang="lt-LT" sz="1400" b="1" dirty="0" smtClean="0">
                  <a:solidFill>
                    <a:schemeClr val="bg1"/>
                  </a:solidFill>
                  <a:effectLst>
                    <a:outerShdw blurRad="38100" dist="38100" dir="2700000" algn="tl">
                      <a:srgbClr val="000000">
                        <a:alpha val="43137"/>
                      </a:srgbClr>
                    </a:outerShdw>
                  </a:effectLst>
                </a:rPr>
                <a:t>Mašinų mokymasis</a:t>
              </a:r>
              <a:endParaRPr lang="es-ES_tradnl" sz="1400" b="1" dirty="0">
                <a:solidFill>
                  <a:schemeClr val="bg1"/>
                </a:solidFill>
                <a:effectLst>
                  <a:outerShdw blurRad="38100" dist="38100" dir="2700000" algn="tl">
                    <a:srgbClr val="000000">
                      <a:alpha val="43137"/>
                    </a:srgbClr>
                  </a:outerShdw>
                </a:effectLst>
              </a:endParaRPr>
            </a:p>
          </p:txBody>
        </p:sp>
        <p:sp>
          <p:nvSpPr>
            <p:cNvPr id="47" name="TextBox 46">
              <a:extLst>
                <a:ext uri="{FF2B5EF4-FFF2-40B4-BE49-F238E27FC236}">
                  <a16:creationId xmlns:a16="http://schemas.microsoft.com/office/drawing/2014/main" id="{729794E2-696D-0515-8F82-840DE2A5454A}"/>
                </a:ext>
              </a:extLst>
            </p:cNvPr>
            <p:cNvSpPr txBox="1"/>
            <p:nvPr/>
          </p:nvSpPr>
          <p:spPr>
            <a:xfrm>
              <a:off x="5748635" y="3065076"/>
              <a:ext cx="944166" cy="482987"/>
            </a:xfrm>
            <a:prstGeom prst="rect">
              <a:avLst/>
            </a:prstGeom>
            <a:noFill/>
          </p:spPr>
          <p:txBody>
            <a:bodyPr wrap="square" rtlCol="0">
              <a:spAutoFit/>
            </a:bodyPr>
            <a:lstStyle/>
            <a:p>
              <a:pPr algn="ctr"/>
              <a:r>
                <a:rPr lang="es-ES_tradnl" sz="1400" b="1" dirty="0" smtClean="0">
                  <a:solidFill>
                    <a:srgbClr val="000000"/>
                  </a:solidFill>
                  <a:effectLst>
                    <a:outerShdw blurRad="38100" dist="38100" dir="2700000" algn="tl">
                      <a:srgbClr val="000000">
                        <a:alpha val="43137"/>
                      </a:srgbClr>
                    </a:outerShdw>
                  </a:effectLst>
                </a:rPr>
                <a:t>D</a:t>
              </a:r>
              <a:r>
                <a:rPr lang="lt-LT" sz="1400" b="1" dirty="0" err="1" smtClean="0">
                  <a:solidFill>
                    <a:srgbClr val="000000"/>
                  </a:solidFill>
                  <a:effectLst>
                    <a:outerShdw blurRad="38100" dist="38100" dir="2700000" algn="tl">
                      <a:srgbClr val="000000">
                        <a:alpha val="43137"/>
                      </a:srgbClr>
                    </a:outerShdw>
                  </a:effectLst>
                </a:rPr>
                <a:t>uomenų</a:t>
              </a:r>
              <a:r>
                <a:rPr lang="lt-LT" sz="1400" b="1" dirty="0" smtClean="0">
                  <a:solidFill>
                    <a:srgbClr val="000000"/>
                  </a:solidFill>
                  <a:effectLst>
                    <a:outerShdw blurRad="38100" dist="38100" dir="2700000" algn="tl">
                      <a:srgbClr val="000000">
                        <a:alpha val="43137"/>
                      </a:srgbClr>
                    </a:outerShdw>
                  </a:effectLst>
                </a:rPr>
                <a:t> mokslas</a:t>
              </a:r>
              <a:endParaRPr lang="es-ES_tradnl" sz="1400" b="1" dirty="0">
                <a:solidFill>
                  <a:srgbClr val="000000"/>
                </a:solidFill>
                <a:effectLst>
                  <a:outerShdw blurRad="38100" dist="38100" dir="2700000" algn="tl">
                    <a:srgbClr val="000000">
                      <a:alpha val="43137"/>
                    </a:srgbClr>
                  </a:outerShdw>
                </a:effectLst>
              </a:endParaRPr>
            </a:p>
          </p:txBody>
        </p:sp>
      </p:grpSp>
      <p:sp>
        <p:nvSpPr>
          <p:cNvPr id="48" name="TextBox 47">
            <a:extLst>
              <a:ext uri="{FF2B5EF4-FFF2-40B4-BE49-F238E27FC236}">
                <a16:creationId xmlns:a16="http://schemas.microsoft.com/office/drawing/2014/main" id="{B4A4368E-1EFD-642A-FBB0-67E3DA8F6382}"/>
              </a:ext>
            </a:extLst>
          </p:cNvPr>
          <p:cNvSpPr txBox="1"/>
          <p:nvPr/>
        </p:nvSpPr>
        <p:spPr>
          <a:xfrm>
            <a:off x="70280" y="6189672"/>
            <a:ext cx="4381799" cy="307777"/>
          </a:xfrm>
          <a:prstGeom prst="rect">
            <a:avLst/>
          </a:prstGeom>
          <a:noFill/>
        </p:spPr>
        <p:txBody>
          <a:bodyPr wrap="square" rtlCol="0">
            <a:spAutoFit/>
          </a:bodyPr>
          <a:lstStyle/>
          <a:p>
            <a:pPr lvl="0" defTabSz="457200">
              <a:defRPr/>
            </a:pPr>
            <a:r>
              <a:rPr lang="en-US" sz="1400" i="1" kern="0" dirty="0" err="1">
                <a:solidFill>
                  <a:prstClr val="black"/>
                </a:solidFill>
              </a:rPr>
              <a:t>Adaptuota</a:t>
            </a:r>
            <a:r>
              <a:rPr lang="en-US" sz="1400" i="1" kern="0" dirty="0">
                <a:solidFill>
                  <a:prstClr val="black"/>
                </a:solidFill>
              </a:rPr>
              <a:t> </a:t>
            </a:r>
            <a:r>
              <a:rPr lang="en-US" sz="1400" i="1" kern="0" dirty="0" err="1">
                <a:solidFill>
                  <a:prstClr val="black"/>
                </a:solidFill>
              </a:rPr>
              <a:t>iš</a:t>
            </a:r>
            <a:r>
              <a:rPr lang="en-US" sz="1400" i="1" kern="0" dirty="0">
                <a:solidFill>
                  <a:prstClr val="black"/>
                </a:solidFill>
              </a:rPr>
              <a:t> John Hopkins Data Science Toolkit</a:t>
            </a:r>
            <a:endParaRPr kumimoji="0" lang="es-ES_tradnl" sz="1400" b="0" i="1"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6063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1472624" y="69671"/>
            <a:ext cx="9319778" cy="1200329"/>
          </a:xfrm>
          <a:prstGeom prst="rect">
            <a:avLst/>
          </a:prstGeom>
          <a:noFill/>
        </p:spPr>
        <p:txBody>
          <a:bodyPr wrap="square">
            <a:spAutoFit/>
          </a:bodyPr>
          <a:lstStyle/>
          <a:p>
            <a:pPr algn="ctr"/>
            <a:r>
              <a:rPr lang="lt-LT" sz="3600" dirty="0">
                <a:solidFill>
                  <a:prstClr val="black"/>
                </a:solidFill>
              </a:rPr>
              <a:t>Kas turėtų vadovauti duomenų strategijai? Verslas </a:t>
            </a:r>
            <a:r>
              <a:rPr lang="lt-LT" sz="3600" dirty="0" smtClean="0">
                <a:solidFill>
                  <a:prstClr val="black"/>
                </a:solidFill>
              </a:rPr>
              <a:t>ar IT departamentas</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B4A4368E-1EFD-642A-FBB0-67E3DA8F6382}"/>
              </a:ext>
            </a:extLst>
          </p:cNvPr>
          <p:cNvSpPr txBox="1"/>
          <p:nvPr/>
        </p:nvSpPr>
        <p:spPr>
          <a:xfrm>
            <a:off x="70280" y="6189672"/>
            <a:ext cx="4381799" cy="307777"/>
          </a:xfrm>
          <a:prstGeom prst="rect">
            <a:avLst/>
          </a:prstGeom>
          <a:noFill/>
        </p:spPr>
        <p:txBody>
          <a:bodyPr wrap="square" rtlCol="0">
            <a:spAutoFit/>
          </a:bodyPr>
          <a:lstStyle/>
          <a:p>
            <a:pPr lvl="0" defTabSz="457200">
              <a:defRPr/>
            </a:pPr>
            <a:r>
              <a:rPr lang="en-US" sz="1400" i="1" kern="0" dirty="0" err="1">
                <a:solidFill>
                  <a:prstClr val="black"/>
                </a:solidFill>
              </a:rPr>
              <a:t>Adaptuota</a:t>
            </a:r>
            <a:r>
              <a:rPr lang="en-US" sz="1400" i="1" kern="0" dirty="0">
                <a:solidFill>
                  <a:prstClr val="black"/>
                </a:solidFill>
              </a:rPr>
              <a:t> </a:t>
            </a:r>
            <a:r>
              <a:rPr lang="en-US" sz="1400" i="1" kern="0" dirty="0" err="1">
                <a:solidFill>
                  <a:prstClr val="black"/>
                </a:solidFill>
              </a:rPr>
              <a:t>iš</a:t>
            </a:r>
            <a:r>
              <a:rPr lang="en-US" sz="1400" i="1" kern="0" dirty="0">
                <a:solidFill>
                  <a:prstClr val="black"/>
                </a:solidFill>
              </a:rPr>
              <a:t> John Hopkins Data Science Toolkit</a:t>
            </a:r>
            <a:endParaRPr lang="es-ES_tradnl" sz="1400" i="1" kern="0" dirty="0">
              <a:solidFill>
                <a:prstClr val="black"/>
              </a:solidFill>
            </a:endParaRPr>
          </a:p>
        </p:txBody>
      </p:sp>
      <p:grpSp>
        <p:nvGrpSpPr>
          <p:cNvPr id="5" name="Group 4">
            <a:extLst>
              <a:ext uri="{FF2B5EF4-FFF2-40B4-BE49-F238E27FC236}">
                <a16:creationId xmlns:a16="http://schemas.microsoft.com/office/drawing/2014/main" id="{C56B6AEB-5997-43D9-DE9B-C69F3581DD01}"/>
              </a:ext>
            </a:extLst>
          </p:cNvPr>
          <p:cNvGrpSpPr/>
          <p:nvPr/>
        </p:nvGrpSpPr>
        <p:grpSpPr>
          <a:xfrm>
            <a:off x="6299574" y="1658890"/>
            <a:ext cx="5428217" cy="1369305"/>
            <a:chOff x="6299574" y="1658890"/>
            <a:chExt cx="5428217" cy="1369305"/>
          </a:xfrm>
        </p:grpSpPr>
        <p:sp>
          <p:nvSpPr>
            <p:cNvPr id="21" name="TextBox 20">
              <a:extLst>
                <a:ext uri="{FF2B5EF4-FFF2-40B4-BE49-F238E27FC236}">
                  <a16:creationId xmlns:a16="http://schemas.microsoft.com/office/drawing/2014/main" id="{3B7C238A-1FB6-7ECB-D069-D4C5D94018EE}"/>
                </a:ext>
              </a:extLst>
            </p:cNvPr>
            <p:cNvSpPr txBox="1"/>
            <p:nvPr/>
          </p:nvSpPr>
          <p:spPr>
            <a:xfrm>
              <a:off x="6299574" y="1658890"/>
              <a:ext cx="4284958"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S_tradnl" sz="2400" b="1" dirty="0" err="1">
                  <a:solidFill>
                    <a:schemeClr val="bg1"/>
                  </a:solidFill>
                  <a:effectLst>
                    <a:outerShdw blurRad="38100" dist="38100" dir="2700000" algn="tl">
                      <a:srgbClr val="000000">
                        <a:alpha val="43137"/>
                      </a:srgbClr>
                    </a:outerShdw>
                  </a:effectLst>
                </a:rPr>
                <a:t>Domeno</a:t>
              </a:r>
              <a:r>
                <a:rPr lang="es-ES_tradnl" sz="2400" b="1" dirty="0">
                  <a:solidFill>
                    <a:schemeClr val="bg1"/>
                  </a:solidFill>
                  <a:effectLst>
                    <a:outerShdw blurRad="38100" dist="38100" dir="2700000" algn="tl">
                      <a:srgbClr val="000000">
                        <a:alpha val="43137"/>
                      </a:srgbClr>
                    </a:outerShdw>
                  </a:effectLst>
                </a:rPr>
                <a:t> </a:t>
              </a:r>
              <a:r>
                <a:rPr lang="es-ES_tradnl" sz="2400" b="1" dirty="0" err="1">
                  <a:solidFill>
                    <a:schemeClr val="bg1"/>
                  </a:solidFill>
                  <a:effectLst>
                    <a:outerShdw blurRad="38100" dist="38100" dir="2700000" algn="tl">
                      <a:srgbClr val="000000">
                        <a:alpha val="43137"/>
                      </a:srgbClr>
                    </a:outerShdw>
                  </a:effectLst>
                </a:rPr>
                <a:t>žinios</a:t>
              </a:r>
              <a:endParaRPr lang="es-ES_tradnl" sz="2400" b="1" dirty="0">
                <a:solidFill>
                  <a:schemeClr val="bg1"/>
                </a:solidFill>
                <a:effectLst>
                  <a:outerShdw blurRad="38100" dist="38100" dir="2700000" algn="tl">
                    <a:srgbClr val="000000">
                      <a:alpha val="43137"/>
                    </a:srgbClr>
                  </a:outerShdw>
                </a:effectLst>
              </a:endParaRPr>
            </a:p>
          </p:txBody>
        </p:sp>
        <p:sp>
          <p:nvSpPr>
            <p:cNvPr id="22" name="TextBox 21">
              <a:extLst>
                <a:ext uri="{FF2B5EF4-FFF2-40B4-BE49-F238E27FC236}">
                  <a16:creationId xmlns:a16="http://schemas.microsoft.com/office/drawing/2014/main" id="{8E53006F-EBC3-F784-C31C-27FEE6407FAA}"/>
                </a:ext>
              </a:extLst>
            </p:cNvPr>
            <p:cNvSpPr txBox="1"/>
            <p:nvPr/>
          </p:nvSpPr>
          <p:spPr>
            <a:xfrm>
              <a:off x="6299574" y="2104865"/>
              <a:ext cx="5428217" cy="923330"/>
            </a:xfrm>
            <a:prstGeom prst="rect">
              <a:avLst/>
            </a:prstGeom>
            <a:solidFill>
              <a:schemeClr val="bg1"/>
            </a:solidFill>
          </p:spPr>
          <p:txBody>
            <a:bodyPr wrap="square" rtlCol="0">
              <a:spAutoFit/>
            </a:bodyPr>
            <a:lstStyle/>
            <a:p>
              <a:pPr marL="278606" indent="-278606">
                <a:buFont typeface="Arial" charset="0"/>
                <a:buChar char="•"/>
              </a:pPr>
              <a:r>
                <a:rPr lang="lt-LT" dirty="0">
                  <a:solidFill>
                    <a:srgbClr val="000000"/>
                  </a:solidFill>
                </a:rPr>
                <a:t>Supranta duomenų funkciją verslo/pramonės </a:t>
              </a:r>
              <a:r>
                <a:rPr lang="lt-LT" dirty="0" smtClean="0">
                  <a:solidFill>
                    <a:srgbClr val="000000"/>
                  </a:solidFill>
                </a:rPr>
                <a:t>viduje</a:t>
              </a:r>
            </a:p>
            <a:p>
              <a:pPr marL="278606" indent="-278606">
                <a:buFont typeface="Arial" charset="0"/>
                <a:buChar char="•"/>
              </a:pPr>
              <a:r>
                <a:rPr lang="lt-LT" dirty="0" smtClean="0">
                  <a:solidFill>
                    <a:srgbClr val="000000"/>
                  </a:solidFill>
                </a:rPr>
                <a:t>Gali </a:t>
              </a:r>
              <a:r>
                <a:rPr lang="lt-LT" dirty="0">
                  <a:solidFill>
                    <a:srgbClr val="000000"/>
                  </a:solidFill>
                </a:rPr>
                <a:t>užduoti teisingus </a:t>
              </a:r>
              <a:r>
                <a:rPr lang="lt-LT" dirty="0" smtClean="0">
                  <a:solidFill>
                    <a:srgbClr val="000000"/>
                  </a:solidFill>
                </a:rPr>
                <a:t>klausimus</a:t>
              </a:r>
            </a:p>
            <a:p>
              <a:pPr marL="278606" indent="-278606">
                <a:buFont typeface="Arial" charset="0"/>
                <a:buChar char="•"/>
              </a:pPr>
              <a:r>
                <a:rPr lang="lt-LT" dirty="0" smtClean="0">
                  <a:solidFill>
                    <a:srgbClr val="000000"/>
                  </a:solidFill>
                </a:rPr>
                <a:t>Užginčys </a:t>
              </a:r>
              <a:r>
                <a:rPr lang="lt-LT" dirty="0">
                  <a:solidFill>
                    <a:srgbClr val="000000"/>
                  </a:solidFill>
                </a:rPr>
                <a:t>duomenis ir kvestionuos kontekstą</a:t>
              </a:r>
              <a:endParaRPr lang="es-ES_tradnl" b="1" dirty="0">
                <a:solidFill>
                  <a:srgbClr val="000000"/>
                </a:solidFill>
              </a:endParaRPr>
            </a:p>
          </p:txBody>
        </p:sp>
      </p:grpSp>
      <p:grpSp>
        <p:nvGrpSpPr>
          <p:cNvPr id="3" name="Group 2">
            <a:extLst>
              <a:ext uri="{FF2B5EF4-FFF2-40B4-BE49-F238E27FC236}">
                <a16:creationId xmlns:a16="http://schemas.microsoft.com/office/drawing/2014/main" id="{A9B36767-67C5-EC4A-FA91-5FAB4AB896EC}"/>
              </a:ext>
            </a:extLst>
          </p:cNvPr>
          <p:cNvGrpSpPr/>
          <p:nvPr/>
        </p:nvGrpSpPr>
        <p:grpSpPr>
          <a:xfrm>
            <a:off x="485168" y="1679748"/>
            <a:ext cx="4821348" cy="1926455"/>
            <a:chOff x="485168" y="1679748"/>
            <a:chExt cx="4821348" cy="1926455"/>
          </a:xfrm>
        </p:grpSpPr>
        <p:sp>
          <p:nvSpPr>
            <p:cNvPr id="19" name="TextBox 18">
              <a:extLst>
                <a:ext uri="{FF2B5EF4-FFF2-40B4-BE49-F238E27FC236}">
                  <a16:creationId xmlns:a16="http://schemas.microsoft.com/office/drawing/2014/main" id="{A95C5A9B-9803-C2A1-126E-EAE304F9C6F6}"/>
                </a:ext>
              </a:extLst>
            </p:cNvPr>
            <p:cNvSpPr txBox="1"/>
            <p:nvPr/>
          </p:nvSpPr>
          <p:spPr>
            <a:xfrm>
              <a:off x="485168" y="1679748"/>
              <a:ext cx="482134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lt-LT" sz="2400" b="1" dirty="0" smtClean="0">
                  <a:solidFill>
                    <a:schemeClr val="bg1"/>
                  </a:solidFill>
                  <a:effectLst>
                    <a:outerShdw blurRad="38100" dist="38100" dir="2700000" algn="tl">
                      <a:srgbClr val="000000">
                        <a:alpha val="43137"/>
                      </a:srgbClr>
                    </a:outerShdw>
                  </a:effectLst>
                </a:rPr>
                <a:t>Duomenų įgūdžiai</a:t>
              </a:r>
              <a:endParaRPr lang="es-ES_tradnl" sz="2400" b="1" dirty="0">
                <a:solidFill>
                  <a:schemeClr val="bg1"/>
                </a:solidFill>
                <a:effectLst>
                  <a:outerShdw blurRad="38100" dist="38100" dir="2700000" algn="tl">
                    <a:srgbClr val="000000">
                      <a:alpha val="43137"/>
                    </a:srgbClr>
                  </a:outerShdw>
                </a:effectLst>
              </a:endParaRPr>
            </a:p>
          </p:txBody>
        </p:sp>
        <p:sp>
          <p:nvSpPr>
            <p:cNvPr id="23" name="Rectangle 22">
              <a:extLst>
                <a:ext uri="{FF2B5EF4-FFF2-40B4-BE49-F238E27FC236}">
                  <a16:creationId xmlns:a16="http://schemas.microsoft.com/office/drawing/2014/main" id="{E7F90BBF-7E14-651B-4B96-082B1E06C143}"/>
                </a:ext>
              </a:extLst>
            </p:cNvPr>
            <p:cNvSpPr/>
            <p:nvPr/>
          </p:nvSpPr>
          <p:spPr>
            <a:xfrm>
              <a:off x="485168" y="2128875"/>
              <a:ext cx="4821348" cy="1477328"/>
            </a:xfrm>
            <a:prstGeom prst="rect">
              <a:avLst/>
            </a:prstGeom>
            <a:solidFill>
              <a:schemeClr val="bg1"/>
            </a:solidFill>
          </p:spPr>
          <p:txBody>
            <a:bodyPr wrap="square">
              <a:spAutoFit/>
            </a:bodyPr>
            <a:lstStyle/>
            <a:p>
              <a:pPr marL="278606" indent="-278606">
                <a:buFont typeface="Arial" charset="0"/>
                <a:buChar char="•"/>
              </a:pPr>
              <a:r>
                <a:rPr lang="lt-LT" dirty="0">
                  <a:solidFill>
                    <a:srgbClr val="000000"/>
                  </a:solidFill>
                </a:rPr>
                <a:t>Patirtis dirbant su dideliais ir netvarkingais duomenų </a:t>
              </a:r>
              <a:r>
                <a:rPr lang="lt-LT" dirty="0" smtClean="0">
                  <a:solidFill>
                    <a:srgbClr val="000000"/>
                  </a:solidFill>
                </a:rPr>
                <a:t>rinkiniais</a:t>
              </a:r>
            </a:p>
            <a:p>
              <a:pPr marL="278606" indent="-278606">
                <a:buFont typeface="Arial" charset="0"/>
                <a:buChar char="•"/>
              </a:pPr>
              <a:r>
                <a:rPr lang="lt-LT" dirty="0" smtClean="0">
                  <a:solidFill>
                    <a:srgbClr val="000000"/>
                  </a:solidFill>
                </a:rPr>
                <a:t>Mėgaukitės </a:t>
              </a:r>
              <a:r>
                <a:rPr lang="lt-LT" dirty="0">
                  <a:solidFill>
                    <a:srgbClr val="000000"/>
                  </a:solidFill>
                </a:rPr>
                <a:t>tyrinėdami duomenis ir atrasdami skaičių </a:t>
              </a:r>
              <a:r>
                <a:rPr lang="lt-LT" dirty="0" smtClean="0">
                  <a:solidFill>
                    <a:srgbClr val="000000"/>
                  </a:solidFill>
                </a:rPr>
                <a:t>reikšmę</a:t>
              </a:r>
            </a:p>
            <a:p>
              <a:pPr marL="278606" indent="-278606">
                <a:buFont typeface="Arial" charset="0"/>
                <a:buChar char="•"/>
              </a:pPr>
              <a:r>
                <a:rPr lang="lt-LT" dirty="0" smtClean="0">
                  <a:solidFill>
                    <a:srgbClr val="000000"/>
                  </a:solidFill>
                </a:rPr>
                <a:t>Programavimo </a:t>
              </a:r>
              <a:r>
                <a:rPr lang="lt-LT" dirty="0">
                  <a:solidFill>
                    <a:srgbClr val="000000"/>
                  </a:solidFill>
                </a:rPr>
                <a:t>įgūdžiai.</a:t>
              </a:r>
              <a:endParaRPr lang="en-US" dirty="0">
                <a:solidFill>
                  <a:srgbClr val="000000"/>
                </a:solidFill>
              </a:endParaRPr>
            </a:p>
          </p:txBody>
        </p:sp>
      </p:grpSp>
      <p:grpSp>
        <p:nvGrpSpPr>
          <p:cNvPr id="4" name="Group 3">
            <a:extLst>
              <a:ext uri="{FF2B5EF4-FFF2-40B4-BE49-F238E27FC236}">
                <a16:creationId xmlns:a16="http://schemas.microsoft.com/office/drawing/2014/main" id="{0C5146DA-CF36-34B2-63F9-A18B188F5DB9}"/>
              </a:ext>
            </a:extLst>
          </p:cNvPr>
          <p:cNvGrpSpPr/>
          <p:nvPr/>
        </p:nvGrpSpPr>
        <p:grpSpPr>
          <a:xfrm>
            <a:off x="485166" y="3644617"/>
            <a:ext cx="4832463" cy="2117857"/>
            <a:chOff x="485166" y="3644617"/>
            <a:chExt cx="4832463" cy="2117857"/>
          </a:xfrm>
        </p:grpSpPr>
        <p:sp>
          <p:nvSpPr>
            <p:cNvPr id="24" name="TextBox 23">
              <a:extLst>
                <a:ext uri="{FF2B5EF4-FFF2-40B4-BE49-F238E27FC236}">
                  <a16:creationId xmlns:a16="http://schemas.microsoft.com/office/drawing/2014/main" id="{2CD3BF90-6B98-7BC3-B5E2-BFB847B6241A}"/>
                </a:ext>
              </a:extLst>
            </p:cNvPr>
            <p:cNvSpPr txBox="1"/>
            <p:nvPr/>
          </p:nvSpPr>
          <p:spPr>
            <a:xfrm>
              <a:off x="496281" y="3644617"/>
              <a:ext cx="4821348"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lt-LT" sz="2400" b="1" dirty="0" smtClean="0">
                  <a:solidFill>
                    <a:schemeClr val="bg1"/>
                  </a:solidFill>
                  <a:effectLst>
                    <a:outerShdw blurRad="38100" dist="38100" dir="2700000" algn="tl">
                      <a:srgbClr val="000000">
                        <a:alpha val="43137"/>
                      </a:srgbClr>
                    </a:outerShdw>
                  </a:effectLst>
                </a:rPr>
                <a:t>Atsakingas I</a:t>
              </a:r>
              <a:r>
                <a:rPr lang="es-ES_tradnl" sz="2400" b="1" dirty="0" smtClean="0">
                  <a:solidFill>
                    <a:schemeClr val="bg1"/>
                  </a:solidFill>
                  <a:effectLst>
                    <a:outerShdw blurRad="38100" dist="38100" dir="2700000" algn="tl">
                      <a:srgbClr val="000000">
                        <a:alpha val="43137"/>
                      </a:srgbClr>
                    </a:outerShdw>
                  </a:effectLst>
                </a:rPr>
                <a:t>T </a:t>
              </a:r>
              <a:r>
                <a:rPr lang="es-ES_tradnl" sz="2400" b="1" dirty="0" err="1" smtClean="0">
                  <a:solidFill>
                    <a:schemeClr val="bg1"/>
                  </a:solidFill>
                  <a:effectLst>
                    <a:outerShdw blurRad="38100" dist="38100" dir="2700000" algn="tl">
                      <a:srgbClr val="000000">
                        <a:alpha val="43137"/>
                      </a:srgbClr>
                    </a:outerShdw>
                  </a:effectLst>
                </a:rPr>
                <a:t>Dept</a:t>
              </a:r>
              <a:r>
                <a:rPr lang="lt-LT" sz="2400" b="1" dirty="0" err="1" smtClean="0">
                  <a:solidFill>
                    <a:schemeClr val="bg1"/>
                  </a:solidFill>
                  <a:effectLst>
                    <a:outerShdw blurRad="38100" dist="38100" dir="2700000" algn="tl">
                      <a:srgbClr val="000000">
                        <a:alpha val="43137"/>
                      </a:srgbClr>
                    </a:outerShdw>
                  </a:effectLst>
                </a:rPr>
                <a:t>amentas</a:t>
              </a:r>
              <a:endParaRPr lang="es-ES_tradnl" sz="2400" b="1" dirty="0">
                <a:solidFill>
                  <a:schemeClr val="bg1"/>
                </a:solidFill>
                <a:effectLst>
                  <a:outerShdw blurRad="38100" dist="38100" dir="2700000" algn="tl">
                    <a:srgbClr val="000000">
                      <a:alpha val="43137"/>
                    </a:srgbClr>
                  </a:outerShdw>
                </a:effectLst>
              </a:endParaRPr>
            </a:p>
          </p:txBody>
        </p:sp>
        <p:sp>
          <p:nvSpPr>
            <p:cNvPr id="25" name="Rectangle 24">
              <a:extLst>
                <a:ext uri="{FF2B5EF4-FFF2-40B4-BE49-F238E27FC236}">
                  <a16:creationId xmlns:a16="http://schemas.microsoft.com/office/drawing/2014/main" id="{0742F475-9A93-5389-BE19-AD2D1F7BF709}"/>
                </a:ext>
              </a:extLst>
            </p:cNvPr>
            <p:cNvSpPr/>
            <p:nvPr/>
          </p:nvSpPr>
          <p:spPr>
            <a:xfrm>
              <a:off x="485166" y="4285146"/>
              <a:ext cx="4832461" cy="1477328"/>
            </a:xfrm>
            <a:prstGeom prst="rect">
              <a:avLst/>
            </a:prstGeom>
            <a:solidFill>
              <a:schemeClr val="bg1"/>
            </a:solidFill>
          </p:spPr>
          <p:txBody>
            <a:bodyPr wrap="square">
              <a:spAutoFit/>
            </a:bodyPr>
            <a:lstStyle/>
            <a:p>
              <a:pPr marL="285750" indent="-285750">
                <a:buFont typeface="Arial" panose="020B0604020202020204" pitchFamily="34" charset="0"/>
                <a:buChar char="•"/>
              </a:pPr>
              <a:r>
                <a:rPr lang="lt-LT" dirty="0">
                  <a:solidFill>
                    <a:srgbClr val="000000"/>
                  </a:solidFill>
                </a:rPr>
                <a:t>Turėti reikiamų techninių įgūdžių, BET gali pritrūkti reikalingų verslo žinių ir turėti tendenciją sutelkti dėmesį į technologinio sprendimo tobulinimą, o ne verslo vertės suteikimą.</a:t>
              </a:r>
              <a:endParaRPr lang="en-US" dirty="0">
                <a:solidFill>
                  <a:srgbClr val="000000"/>
                </a:solidFill>
              </a:endParaRPr>
            </a:p>
          </p:txBody>
        </p:sp>
      </p:grpSp>
      <p:grpSp>
        <p:nvGrpSpPr>
          <p:cNvPr id="6" name="Group 5">
            <a:extLst>
              <a:ext uri="{FF2B5EF4-FFF2-40B4-BE49-F238E27FC236}">
                <a16:creationId xmlns:a16="http://schemas.microsoft.com/office/drawing/2014/main" id="{A6830B78-6788-77C5-30E7-79C1727CBEA5}"/>
              </a:ext>
            </a:extLst>
          </p:cNvPr>
          <p:cNvGrpSpPr/>
          <p:nvPr/>
        </p:nvGrpSpPr>
        <p:grpSpPr>
          <a:xfrm>
            <a:off x="6299574" y="3644617"/>
            <a:ext cx="5480285" cy="1753854"/>
            <a:chOff x="6299574" y="3644617"/>
            <a:chExt cx="5480285" cy="1753854"/>
          </a:xfrm>
        </p:grpSpPr>
        <p:sp>
          <p:nvSpPr>
            <p:cNvPr id="26" name="TextBox 25">
              <a:extLst>
                <a:ext uri="{FF2B5EF4-FFF2-40B4-BE49-F238E27FC236}">
                  <a16:creationId xmlns:a16="http://schemas.microsoft.com/office/drawing/2014/main" id="{5B36FEA8-0ABE-4391-AC54-9F59CC05F833}"/>
                </a:ext>
              </a:extLst>
            </p:cNvPr>
            <p:cNvSpPr txBox="1"/>
            <p:nvPr/>
          </p:nvSpPr>
          <p:spPr>
            <a:xfrm>
              <a:off x="6351642" y="4198142"/>
              <a:ext cx="5428217" cy="120032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lt-LT" dirty="0">
                  <a:solidFill>
                    <a:srgbClr val="000000"/>
                  </a:solidFill>
                </a:rPr>
                <a:t>Užtikrina atitikimą verslo strategijai, BET gali nepavykti visiškai išnaudoti technologijos potencialo, todėl kyla siloso mąstymo ar prastų architektūrinių sprendimų rizika.</a:t>
              </a:r>
              <a:endParaRPr lang="es-ES_tradnl" b="1" dirty="0">
                <a:solidFill>
                  <a:srgbClr val="000000"/>
                </a:solidFill>
              </a:endParaRPr>
            </a:p>
          </p:txBody>
        </p:sp>
        <p:sp>
          <p:nvSpPr>
            <p:cNvPr id="27" name="TextBox 26">
              <a:extLst>
                <a:ext uri="{FF2B5EF4-FFF2-40B4-BE49-F238E27FC236}">
                  <a16:creationId xmlns:a16="http://schemas.microsoft.com/office/drawing/2014/main" id="{A59EE9BD-25D2-D0AB-F9EB-B263BD808236}"/>
                </a:ext>
              </a:extLst>
            </p:cNvPr>
            <p:cNvSpPr txBox="1"/>
            <p:nvPr/>
          </p:nvSpPr>
          <p:spPr>
            <a:xfrm>
              <a:off x="6299574" y="3644617"/>
              <a:ext cx="5428217" cy="461665"/>
            </a:xfrm>
            <a:prstGeom prst="rect">
              <a:avLst/>
            </a:prstGeom>
            <a:solidFill>
              <a:schemeClr val="accent3">
                <a:lumMod val="50000"/>
              </a:schemeClr>
            </a:solidFill>
            <a:effectLst>
              <a:outerShdw blurRad="50800" dist="38100" dir="18900000" algn="b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lt-LT" sz="2400" b="1" dirty="0" smtClean="0">
                  <a:solidFill>
                    <a:schemeClr val="bg1"/>
                  </a:solidFill>
                  <a:effectLst>
                    <a:outerShdw blurRad="38100" dist="38100" dir="2700000" algn="tl">
                      <a:srgbClr val="000000">
                        <a:alpha val="43137"/>
                      </a:srgbClr>
                    </a:outerShdw>
                  </a:effectLst>
                </a:rPr>
                <a:t>Atsakingas verslo departamentas</a:t>
              </a:r>
              <a:endParaRPr lang="es-ES_tradnl"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93750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292822" y="116520"/>
            <a:ext cx="8918632" cy="1200329"/>
          </a:xfrm>
          <a:prstGeom prst="rect">
            <a:avLst/>
          </a:prstGeom>
          <a:noFill/>
        </p:spPr>
        <p:txBody>
          <a:bodyPr wrap="square">
            <a:spAutoFit/>
          </a:bodyPr>
          <a:lstStyle/>
          <a:p>
            <a:pPr algn="ctr"/>
            <a:r>
              <a:rPr lang="lt-LT" sz="3600" dirty="0">
                <a:solidFill>
                  <a:prstClr val="black"/>
                </a:solidFill>
              </a:rPr>
              <a:t>Kas turėtų vadovauti duomenų strategijai? Verslas </a:t>
            </a:r>
            <a:r>
              <a:rPr lang="lt-LT" sz="3600" dirty="0" smtClean="0">
                <a:solidFill>
                  <a:prstClr val="black"/>
                </a:solidFill>
              </a:rPr>
              <a:t>ar </a:t>
            </a:r>
            <a:r>
              <a:rPr lang="lt-LT" sz="3600" dirty="0">
                <a:solidFill>
                  <a:prstClr val="black"/>
                </a:solidFill>
              </a:rPr>
              <a:t>IT </a:t>
            </a:r>
            <a:r>
              <a:rPr lang="lt-LT" sz="3600" dirty="0" err="1" smtClean="0">
                <a:solidFill>
                  <a:prstClr val="black"/>
                </a:solidFill>
              </a:rPr>
              <a:t>departmantas</a:t>
            </a:r>
            <a:r>
              <a:rPr lang="lt-LT" sz="3600" dirty="0" smtClean="0">
                <a:solidFill>
                  <a:prstClr val="black"/>
                </a:solidFill>
              </a:rPr>
              <a:t>?</a:t>
            </a:r>
            <a:endParaRPr lang="en-GB" sz="3600" dirty="0">
              <a:solidFill>
                <a:prstClr val="black"/>
              </a:solidFill>
            </a:endParaRPr>
          </a:p>
        </p:txBody>
      </p:sp>
      <p:sp>
        <p:nvSpPr>
          <p:cNvPr id="17" name="TextBox 16">
            <a:extLst>
              <a:ext uri="{FF2B5EF4-FFF2-40B4-BE49-F238E27FC236}">
                <a16:creationId xmlns:a16="http://schemas.microsoft.com/office/drawing/2014/main" id="{4D55AC7B-F86A-AFF0-7DAD-51396D37FB19}"/>
              </a:ext>
            </a:extLst>
          </p:cNvPr>
          <p:cNvSpPr txBox="1"/>
          <p:nvPr/>
        </p:nvSpPr>
        <p:spPr>
          <a:xfrm>
            <a:off x="140127" y="6129235"/>
            <a:ext cx="2663205" cy="307777"/>
          </a:xfrm>
          <a:prstGeom prst="rect">
            <a:avLst/>
          </a:prstGeom>
          <a:noFill/>
        </p:spPr>
        <p:txBody>
          <a:bodyPr wrap="square" rtlCol="0">
            <a:spAutoFit/>
          </a:bodyPr>
          <a:lstStyle/>
          <a:p>
            <a:r>
              <a:rPr lang="es-ES_tradnl" sz="1400" i="1" dirty="0" err="1" smtClean="0">
                <a:solidFill>
                  <a:srgbClr val="000000"/>
                </a:solidFill>
              </a:rPr>
              <a:t>Adapt</a:t>
            </a:r>
            <a:r>
              <a:rPr lang="lt-LT" sz="1400" i="1" dirty="0" err="1" smtClean="0">
                <a:solidFill>
                  <a:srgbClr val="000000"/>
                </a:solidFill>
              </a:rPr>
              <a:t>uota</a:t>
            </a:r>
            <a:r>
              <a:rPr lang="lt-LT" sz="1400" i="1" dirty="0" smtClean="0">
                <a:solidFill>
                  <a:srgbClr val="000000"/>
                </a:solidFill>
              </a:rPr>
              <a:t> iš</a:t>
            </a:r>
            <a:r>
              <a:rPr lang="es-ES_tradnl" sz="1400" i="1" dirty="0" smtClean="0">
                <a:solidFill>
                  <a:srgbClr val="000000"/>
                </a:solidFill>
              </a:rPr>
              <a:t> </a:t>
            </a:r>
            <a:r>
              <a:rPr lang="en-US" sz="1400" i="1" dirty="0">
                <a:solidFill>
                  <a:srgbClr val="000000"/>
                </a:solidFill>
              </a:rPr>
              <a:t>Booz &amp; Company </a:t>
            </a:r>
            <a:endParaRPr lang="es-ES_tradnl" sz="1400" i="1" dirty="0">
              <a:solidFill>
                <a:srgbClr val="000000"/>
              </a:solidFill>
            </a:endParaRPr>
          </a:p>
        </p:txBody>
      </p:sp>
      <p:sp>
        <p:nvSpPr>
          <p:cNvPr id="2" name="Rectangle 1">
            <a:extLst>
              <a:ext uri="{FF2B5EF4-FFF2-40B4-BE49-F238E27FC236}">
                <a16:creationId xmlns:a16="http://schemas.microsoft.com/office/drawing/2014/main" id="{45EDD7FE-7806-A683-7603-7DB7B584861D}"/>
              </a:ext>
            </a:extLst>
          </p:cNvPr>
          <p:cNvSpPr/>
          <p:nvPr/>
        </p:nvSpPr>
        <p:spPr>
          <a:xfrm>
            <a:off x="4089416" y="1431535"/>
            <a:ext cx="3339312" cy="189237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lt-LT" dirty="0"/>
              <a:t>2 </a:t>
            </a:r>
            <a:r>
              <a:rPr lang="lt-LT" dirty="0" err="1"/>
              <a:t>scenarijusVerslo</a:t>
            </a:r>
            <a:r>
              <a:rPr lang="lt-LT" dirty="0"/>
              <a:t> grupė (rinkodaros ar finansų) yra atsakinga už duomenų </a:t>
            </a:r>
            <a:r>
              <a:rPr lang="lt-LT" dirty="0" err="1"/>
              <a:t>pajėgumų</a:t>
            </a:r>
            <a:r>
              <a:rPr lang="lt-LT" dirty="0"/>
              <a:t> plėtrą.IT priima užsakymus</a:t>
            </a:r>
            <a:endParaRPr lang="en-GB" dirty="0"/>
          </a:p>
        </p:txBody>
      </p:sp>
      <p:sp>
        <p:nvSpPr>
          <p:cNvPr id="28" name="Rectangle 27">
            <a:extLst>
              <a:ext uri="{FF2B5EF4-FFF2-40B4-BE49-F238E27FC236}">
                <a16:creationId xmlns:a16="http://schemas.microsoft.com/office/drawing/2014/main" id="{67E0677F-8959-9488-65EA-8AEB0AC86864}"/>
              </a:ext>
            </a:extLst>
          </p:cNvPr>
          <p:cNvSpPr/>
          <p:nvPr/>
        </p:nvSpPr>
        <p:spPr>
          <a:xfrm>
            <a:off x="7428728" y="1431535"/>
            <a:ext cx="3339312" cy="189237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lt-LT" dirty="0"/>
              <a:t>3 </a:t>
            </a:r>
            <a:r>
              <a:rPr lang="lt-LT" dirty="0" err="1"/>
              <a:t>scenarijusMišri</a:t>
            </a:r>
            <a:r>
              <a:rPr lang="lt-LT" dirty="0"/>
              <a:t> grupė, kuriai vadovauja vyresnysis lyderis, atstovaujantis tiek verslui, tiek IT, yra atsakinga už duomenų </a:t>
            </a:r>
            <a:r>
              <a:rPr lang="lt-LT" dirty="0" err="1"/>
              <a:t>pajėgumų</a:t>
            </a:r>
            <a:r>
              <a:rPr lang="lt-LT" dirty="0"/>
              <a:t> plėtrą taikant nuoseklią duomenų strategiją.</a:t>
            </a:r>
            <a:endParaRPr lang="en-GB" dirty="0"/>
          </a:p>
        </p:txBody>
      </p:sp>
      <p:sp>
        <p:nvSpPr>
          <p:cNvPr id="29" name="Rectangle 28">
            <a:extLst>
              <a:ext uri="{FF2B5EF4-FFF2-40B4-BE49-F238E27FC236}">
                <a16:creationId xmlns:a16="http://schemas.microsoft.com/office/drawing/2014/main" id="{735DEEEB-5B3F-50EE-BA23-BFE5FFC2715C}"/>
              </a:ext>
            </a:extLst>
          </p:cNvPr>
          <p:cNvSpPr/>
          <p:nvPr/>
        </p:nvSpPr>
        <p:spPr>
          <a:xfrm>
            <a:off x="7428727" y="3323913"/>
            <a:ext cx="3339312" cy="190453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lt-LT" dirty="0"/>
              <a:t>1 </a:t>
            </a:r>
            <a:r>
              <a:rPr lang="lt-LT" dirty="0" err="1"/>
              <a:t>scenarijusIT</a:t>
            </a:r>
            <a:r>
              <a:rPr lang="lt-LT" dirty="0"/>
              <a:t> skyrius yra atsakingas už duomenų </a:t>
            </a:r>
            <a:r>
              <a:rPr lang="lt-LT" dirty="0" err="1"/>
              <a:t>pajėgumų</a:t>
            </a:r>
            <a:r>
              <a:rPr lang="lt-LT" dirty="0"/>
              <a:t> kūrimą ir valdymą.</a:t>
            </a:r>
            <a:endParaRPr lang="en-GB" dirty="0"/>
          </a:p>
        </p:txBody>
      </p:sp>
      <p:sp>
        <p:nvSpPr>
          <p:cNvPr id="7" name="TextBox 6">
            <a:extLst>
              <a:ext uri="{FF2B5EF4-FFF2-40B4-BE49-F238E27FC236}">
                <a16:creationId xmlns:a16="http://schemas.microsoft.com/office/drawing/2014/main" id="{8AA3CEAA-9950-1CCB-D2FC-1C1969398635}"/>
              </a:ext>
            </a:extLst>
          </p:cNvPr>
          <p:cNvSpPr txBox="1"/>
          <p:nvPr/>
        </p:nvSpPr>
        <p:spPr>
          <a:xfrm>
            <a:off x="4296943" y="3373589"/>
            <a:ext cx="3131784" cy="923330"/>
          </a:xfrm>
          <a:prstGeom prst="rect">
            <a:avLst/>
          </a:prstGeom>
          <a:noFill/>
        </p:spPr>
        <p:txBody>
          <a:bodyPr wrap="square" rtlCol="0">
            <a:spAutoFit/>
          </a:bodyPr>
          <a:lstStyle/>
          <a:p>
            <a:pPr algn="ctr"/>
            <a:r>
              <a:rPr lang="lt-LT" dirty="0"/>
              <a:t>Bendrovė neturi nei aiškaus duomenų ir analizės savininko, nei strategijos.</a:t>
            </a:r>
            <a:endParaRPr lang="en-GB" dirty="0"/>
          </a:p>
        </p:txBody>
      </p:sp>
      <p:grpSp>
        <p:nvGrpSpPr>
          <p:cNvPr id="12" name="Group 11">
            <a:extLst>
              <a:ext uri="{FF2B5EF4-FFF2-40B4-BE49-F238E27FC236}">
                <a16:creationId xmlns:a16="http://schemas.microsoft.com/office/drawing/2014/main" id="{9768ACBB-5DE9-68B4-C506-3043059219B2}"/>
              </a:ext>
            </a:extLst>
          </p:cNvPr>
          <p:cNvGrpSpPr/>
          <p:nvPr/>
        </p:nvGrpSpPr>
        <p:grpSpPr>
          <a:xfrm>
            <a:off x="1496986" y="1909841"/>
            <a:ext cx="2498426" cy="646331"/>
            <a:chOff x="1496986" y="1909841"/>
            <a:chExt cx="2498426" cy="646331"/>
          </a:xfrm>
        </p:grpSpPr>
        <p:sp>
          <p:nvSpPr>
            <p:cNvPr id="30" name="TextBox 29">
              <a:extLst>
                <a:ext uri="{FF2B5EF4-FFF2-40B4-BE49-F238E27FC236}">
                  <a16:creationId xmlns:a16="http://schemas.microsoft.com/office/drawing/2014/main" id="{DAD5FACD-B12E-E041-29DD-0AF28F7C099D}"/>
                </a:ext>
              </a:extLst>
            </p:cNvPr>
            <p:cNvSpPr txBox="1"/>
            <p:nvPr/>
          </p:nvSpPr>
          <p:spPr>
            <a:xfrm>
              <a:off x="1769205" y="1909841"/>
              <a:ext cx="2226207" cy="646331"/>
            </a:xfrm>
            <a:prstGeom prst="rect">
              <a:avLst/>
            </a:prstGeom>
            <a:noFill/>
          </p:spPr>
          <p:txBody>
            <a:bodyPr wrap="square" rtlCol="0">
              <a:spAutoFit/>
            </a:bodyPr>
            <a:lstStyle/>
            <a:p>
              <a:pPr algn="ctr"/>
              <a:r>
                <a:rPr lang="lt-LT" b="1" dirty="0">
                  <a:effectLst>
                    <a:outerShdw blurRad="38100" dist="38100" dir="2700000" algn="tl">
                      <a:srgbClr val="000000">
                        <a:alpha val="43137"/>
                      </a:srgbClr>
                    </a:outerShdw>
                  </a:effectLst>
                </a:rPr>
                <a:t>Verslo nuosavybės laipsnis</a:t>
              </a:r>
              <a:endParaRPr lang="en-GB" b="1" dirty="0">
                <a:effectLst>
                  <a:outerShdw blurRad="38100" dist="38100" dir="2700000" algn="tl">
                    <a:srgbClr val="000000">
                      <a:alpha val="43137"/>
                    </a:srgbClr>
                  </a:outerShdw>
                </a:effectLst>
              </a:endParaRPr>
            </a:p>
          </p:txBody>
        </p:sp>
        <p:sp>
          <p:nvSpPr>
            <p:cNvPr id="9" name="Arrow: Down 8">
              <a:extLst>
                <a:ext uri="{FF2B5EF4-FFF2-40B4-BE49-F238E27FC236}">
                  <a16:creationId xmlns:a16="http://schemas.microsoft.com/office/drawing/2014/main" id="{7272E934-FA75-2D76-3048-036F1E77C946}"/>
                </a:ext>
              </a:extLst>
            </p:cNvPr>
            <p:cNvSpPr/>
            <p:nvPr/>
          </p:nvSpPr>
          <p:spPr>
            <a:xfrm flipV="1">
              <a:off x="1496986" y="1909841"/>
              <a:ext cx="272219" cy="549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3" name="Group 12">
            <a:extLst>
              <a:ext uri="{FF2B5EF4-FFF2-40B4-BE49-F238E27FC236}">
                <a16:creationId xmlns:a16="http://schemas.microsoft.com/office/drawing/2014/main" id="{052B3B07-96A4-CB15-86D6-186216F92ADF}"/>
              </a:ext>
            </a:extLst>
          </p:cNvPr>
          <p:cNvGrpSpPr/>
          <p:nvPr/>
        </p:nvGrpSpPr>
        <p:grpSpPr>
          <a:xfrm>
            <a:off x="8296900" y="5482904"/>
            <a:ext cx="2226207" cy="646331"/>
            <a:chOff x="8296900" y="5482904"/>
            <a:chExt cx="2226207" cy="646331"/>
          </a:xfrm>
        </p:grpSpPr>
        <p:sp>
          <p:nvSpPr>
            <p:cNvPr id="31" name="TextBox 30">
              <a:extLst>
                <a:ext uri="{FF2B5EF4-FFF2-40B4-BE49-F238E27FC236}">
                  <a16:creationId xmlns:a16="http://schemas.microsoft.com/office/drawing/2014/main" id="{AB4ECF4C-0D0F-D233-FC2C-F0A4C3F24944}"/>
                </a:ext>
              </a:extLst>
            </p:cNvPr>
            <p:cNvSpPr txBox="1"/>
            <p:nvPr/>
          </p:nvSpPr>
          <p:spPr>
            <a:xfrm>
              <a:off x="8296900" y="5482904"/>
              <a:ext cx="2226207" cy="646331"/>
            </a:xfrm>
            <a:prstGeom prst="rect">
              <a:avLst/>
            </a:prstGeom>
            <a:noFill/>
          </p:spPr>
          <p:txBody>
            <a:bodyPr wrap="square" rtlCol="0">
              <a:spAutoFit/>
            </a:bodyPr>
            <a:lstStyle/>
            <a:p>
              <a:pPr algn="ctr"/>
              <a:r>
                <a:rPr lang="lt-LT" b="1" dirty="0">
                  <a:solidFill>
                    <a:schemeClr val="accent1">
                      <a:lumMod val="75000"/>
                    </a:schemeClr>
                  </a:solidFill>
                  <a:effectLst>
                    <a:outerShdw blurRad="38100" dist="38100" dir="2700000" algn="tl">
                      <a:srgbClr val="000000">
                        <a:alpha val="43137"/>
                      </a:srgbClr>
                    </a:outerShdw>
                  </a:effectLst>
                </a:rPr>
                <a:t>IT nuosavybės laipsnis</a:t>
              </a:r>
              <a:endParaRPr lang="en-GB" b="1" dirty="0">
                <a:solidFill>
                  <a:schemeClr val="accent1">
                    <a:lumMod val="75000"/>
                  </a:schemeClr>
                </a:solidFill>
                <a:effectLst>
                  <a:outerShdw blurRad="38100" dist="38100" dir="2700000" algn="tl">
                    <a:srgbClr val="000000">
                      <a:alpha val="43137"/>
                    </a:srgbClr>
                  </a:outerShdw>
                </a:effectLst>
              </a:endParaRPr>
            </a:p>
          </p:txBody>
        </p:sp>
        <p:sp>
          <p:nvSpPr>
            <p:cNvPr id="32" name="Arrow: Down 31">
              <a:extLst>
                <a:ext uri="{FF2B5EF4-FFF2-40B4-BE49-F238E27FC236}">
                  <a16:creationId xmlns:a16="http://schemas.microsoft.com/office/drawing/2014/main" id="{9195A4F4-5C77-6362-F25D-8EAFDCE9180A}"/>
                </a:ext>
              </a:extLst>
            </p:cNvPr>
            <p:cNvSpPr/>
            <p:nvPr/>
          </p:nvSpPr>
          <p:spPr>
            <a:xfrm rot="10800000" flipV="1">
              <a:off x="8424390" y="5544840"/>
              <a:ext cx="272219" cy="549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10287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28" grpId="0" animBg="1"/>
      <p:bldP spid="29" grpId="0" animBg="1"/>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292821" y="116520"/>
            <a:ext cx="11392019" cy="646331"/>
          </a:xfrm>
          <a:prstGeom prst="rect">
            <a:avLst/>
          </a:prstGeom>
          <a:noFill/>
        </p:spPr>
        <p:txBody>
          <a:bodyPr wrap="square">
            <a:spAutoFit/>
          </a:bodyPr>
          <a:lstStyle/>
          <a:p>
            <a:r>
              <a:rPr lang="lt-LT" sz="3600" dirty="0">
                <a:solidFill>
                  <a:prstClr val="black"/>
                </a:solidFill>
              </a:rPr>
              <a:t>Duomenų perdavimo parinktys mažoms įmonėms</a:t>
            </a:r>
            <a:endParaRPr lang="en-GB" sz="3600" dirty="0">
              <a:solidFill>
                <a:prstClr val="black"/>
              </a:solidFill>
            </a:endParaRPr>
          </a:p>
        </p:txBody>
      </p:sp>
      <p:grpSp>
        <p:nvGrpSpPr>
          <p:cNvPr id="3" name="Group 2">
            <a:extLst>
              <a:ext uri="{FF2B5EF4-FFF2-40B4-BE49-F238E27FC236}">
                <a16:creationId xmlns:a16="http://schemas.microsoft.com/office/drawing/2014/main" id="{70B077D4-2DE7-844D-E841-0B0029CF2C70}"/>
              </a:ext>
            </a:extLst>
          </p:cNvPr>
          <p:cNvGrpSpPr/>
          <p:nvPr/>
        </p:nvGrpSpPr>
        <p:grpSpPr>
          <a:xfrm>
            <a:off x="292822" y="1182576"/>
            <a:ext cx="11606356" cy="4891238"/>
            <a:chOff x="308953" y="1054099"/>
            <a:chExt cx="9379761" cy="4476145"/>
          </a:xfrm>
        </p:grpSpPr>
        <p:grpSp>
          <p:nvGrpSpPr>
            <p:cNvPr id="14" name="Group 13">
              <a:extLst>
                <a:ext uri="{FF2B5EF4-FFF2-40B4-BE49-F238E27FC236}">
                  <a16:creationId xmlns:a16="http://schemas.microsoft.com/office/drawing/2014/main" id="{2EED0230-B498-F2F2-157C-062066A8CEDF}"/>
                </a:ext>
              </a:extLst>
            </p:cNvPr>
            <p:cNvGrpSpPr/>
            <p:nvPr/>
          </p:nvGrpSpPr>
          <p:grpSpPr>
            <a:xfrm rot="17100713" flipH="1">
              <a:off x="2422943" y="3534142"/>
              <a:ext cx="836054" cy="506526"/>
              <a:chOff x="8577718" y="1590078"/>
              <a:chExt cx="1028989" cy="623416"/>
            </a:xfrm>
            <a:solidFill>
              <a:schemeClr val="accent2">
                <a:lumMod val="60000"/>
                <a:lumOff val="40000"/>
              </a:schemeClr>
            </a:solidFill>
          </p:grpSpPr>
          <p:cxnSp>
            <p:nvCxnSpPr>
              <p:cNvPr id="15" name="Straight Connector 14">
                <a:extLst>
                  <a:ext uri="{FF2B5EF4-FFF2-40B4-BE49-F238E27FC236}">
                    <a16:creationId xmlns:a16="http://schemas.microsoft.com/office/drawing/2014/main" id="{AC355C54-4E4E-132F-28C1-F9F602D81DE2}"/>
                  </a:ext>
                </a:extLst>
              </p:cNvPr>
              <p:cNvCxnSpPr>
                <a:cxnSpLocks/>
              </p:cNvCxnSpPr>
              <p:nvPr/>
            </p:nvCxnSpPr>
            <p:spPr>
              <a:xfrm flipV="1">
                <a:off x="8577718" y="1752622"/>
                <a:ext cx="812179" cy="460872"/>
              </a:xfrm>
              <a:prstGeom prst="line">
                <a:avLst/>
              </a:prstGeom>
              <a:grpFill/>
              <a:ln>
                <a:solidFill>
                  <a:srgbClr val="08515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2648C41-1401-0750-4293-B89E09AF741A}"/>
                  </a:ext>
                </a:extLst>
              </p:cNvPr>
              <p:cNvSpPr/>
              <p:nvPr/>
            </p:nvSpPr>
            <p:spPr>
              <a:xfrm>
                <a:off x="9356186" y="1590078"/>
                <a:ext cx="250521" cy="250521"/>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nvGrpSpPr>
            <p:cNvPr id="18" name="Group 17">
              <a:extLst>
                <a:ext uri="{FF2B5EF4-FFF2-40B4-BE49-F238E27FC236}">
                  <a16:creationId xmlns:a16="http://schemas.microsoft.com/office/drawing/2014/main" id="{46F332E9-7731-7EE8-BDED-0FF5E09A34FD}"/>
                </a:ext>
              </a:extLst>
            </p:cNvPr>
            <p:cNvGrpSpPr/>
            <p:nvPr/>
          </p:nvGrpSpPr>
          <p:grpSpPr>
            <a:xfrm rot="3305250">
              <a:off x="6260586" y="4380418"/>
              <a:ext cx="836054" cy="506526"/>
              <a:chOff x="7743720" y="4497494"/>
              <a:chExt cx="1028989" cy="623416"/>
            </a:xfrm>
            <a:solidFill>
              <a:schemeClr val="accent6">
                <a:lumMod val="40000"/>
                <a:lumOff val="60000"/>
              </a:schemeClr>
            </a:solidFill>
          </p:grpSpPr>
          <p:cxnSp>
            <p:nvCxnSpPr>
              <p:cNvPr id="19" name="Straight Connector 18">
                <a:extLst>
                  <a:ext uri="{FF2B5EF4-FFF2-40B4-BE49-F238E27FC236}">
                    <a16:creationId xmlns:a16="http://schemas.microsoft.com/office/drawing/2014/main" id="{A2292AFD-CE4E-650C-823B-5B775FDF92F6}"/>
                  </a:ext>
                </a:extLst>
              </p:cNvPr>
              <p:cNvCxnSpPr>
                <a:cxnSpLocks/>
              </p:cNvCxnSpPr>
              <p:nvPr/>
            </p:nvCxnSpPr>
            <p:spPr>
              <a:xfrm flipV="1">
                <a:off x="7743720" y="4660038"/>
                <a:ext cx="812179" cy="460872"/>
              </a:xfrm>
              <a:prstGeom prst="line">
                <a:avLst/>
              </a:prstGeom>
              <a:grpFill/>
              <a:ln>
                <a:solidFill>
                  <a:srgbClr val="085156"/>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F462F8D-28AC-760D-E9A3-6CFAB526A9B2}"/>
                  </a:ext>
                </a:extLst>
              </p:cNvPr>
              <p:cNvSpPr/>
              <p:nvPr/>
            </p:nvSpPr>
            <p:spPr>
              <a:xfrm>
                <a:off x="8522188" y="4497494"/>
                <a:ext cx="250521" cy="250521"/>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nvGrpSpPr>
            <p:cNvPr id="22" name="Group 21">
              <a:extLst>
                <a:ext uri="{FF2B5EF4-FFF2-40B4-BE49-F238E27FC236}">
                  <a16:creationId xmlns:a16="http://schemas.microsoft.com/office/drawing/2014/main" id="{9E9B4EFB-ACC5-6E44-EF30-A5F7011A85D8}"/>
                </a:ext>
              </a:extLst>
            </p:cNvPr>
            <p:cNvGrpSpPr/>
            <p:nvPr/>
          </p:nvGrpSpPr>
          <p:grpSpPr>
            <a:xfrm rot="1748887">
              <a:off x="7054255" y="2172359"/>
              <a:ext cx="836054" cy="506526"/>
              <a:chOff x="8577718" y="1590078"/>
              <a:chExt cx="1028989" cy="623416"/>
            </a:xfrm>
            <a:solidFill>
              <a:schemeClr val="accent4">
                <a:lumMod val="40000"/>
                <a:lumOff val="60000"/>
              </a:schemeClr>
            </a:solidFill>
          </p:grpSpPr>
          <p:cxnSp>
            <p:nvCxnSpPr>
              <p:cNvPr id="23" name="Straight Connector 22">
                <a:extLst>
                  <a:ext uri="{FF2B5EF4-FFF2-40B4-BE49-F238E27FC236}">
                    <a16:creationId xmlns:a16="http://schemas.microsoft.com/office/drawing/2014/main" id="{5C548E80-D58F-2A7C-55A3-4678204B01C4}"/>
                  </a:ext>
                </a:extLst>
              </p:cNvPr>
              <p:cNvCxnSpPr>
                <a:cxnSpLocks/>
              </p:cNvCxnSpPr>
              <p:nvPr/>
            </p:nvCxnSpPr>
            <p:spPr>
              <a:xfrm flipV="1">
                <a:off x="8577718" y="1752622"/>
                <a:ext cx="812179" cy="460872"/>
              </a:xfrm>
              <a:prstGeom prst="line">
                <a:avLst/>
              </a:prstGeom>
              <a:grpFill/>
              <a:ln>
                <a:solidFill>
                  <a:srgbClr val="085156"/>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98545D3-76B3-9C28-8E38-8D7B2201F5F3}"/>
                  </a:ext>
                </a:extLst>
              </p:cNvPr>
              <p:cNvSpPr/>
              <p:nvPr/>
            </p:nvSpPr>
            <p:spPr>
              <a:xfrm>
                <a:off x="9356186" y="1590078"/>
                <a:ext cx="250521" cy="250521"/>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sp>
          <p:nvSpPr>
            <p:cNvPr id="25" name="Rectangle 24">
              <a:extLst>
                <a:ext uri="{FF2B5EF4-FFF2-40B4-BE49-F238E27FC236}">
                  <a16:creationId xmlns:a16="http://schemas.microsoft.com/office/drawing/2014/main" id="{AB5B2CD0-1389-514F-1148-07BAD01FEB2B}"/>
                </a:ext>
              </a:extLst>
            </p:cNvPr>
            <p:cNvSpPr/>
            <p:nvPr/>
          </p:nvSpPr>
          <p:spPr>
            <a:xfrm>
              <a:off x="7127455" y="4464798"/>
              <a:ext cx="2388041" cy="844972"/>
            </a:xfrm>
            <a:prstGeom prst="rect">
              <a:avLst/>
            </a:prstGeom>
          </p:spPr>
          <p:txBody>
            <a:bodyPr wrap="square">
              <a:spAutoFit/>
            </a:bodyPr>
            <a:lstStyle/>
            <a:p>
              <a:r>
                <a:rPr lang="lt-LT" dirty="0">
                  <a:solidFill>
                    <a:srgbClr val="000000"/>
                  </a:solidFill>
                  <a:latin typeface="Helvetica" charset="0"/>
                  <a:ea typeface="Calibri" charset="0"/>
                  <a:cs typeface="Times New Roman" charset="0"/>
                </a:rPr>
                <a:t>Supranta verslo sėkmės variklius ir gali interpretuoti duomenis kontekste.</a:t>
              </a:r>
              <a:endParaRPr lang="en-US" sz="3200" dirty="0">
                <a:solidFill>
                  <a:srgbClr val="000000"/>
                </a:solidFill>
                <a:latin typeface="Times New Roman" charset="0"/>
                <a:ea typeface="Calibri" charset="0"/>
                <a:cs typeface="Times New Roman" charset="0"/>
              </a:endParaRPr>
            </a:p>
          </p:txBody>
        </p:sp>
        <p:sp>
          <p:nvSpPr>
            <p:cNvPr id="26" name="Freeform 23">
              <a:extLst>
                <a:ext uri="{FF2B5EF4-FFF2-40B4-BE49-F238E27FC236}">
                  <a16:creationId xmlns:a16="http://schemas.microsoft.com/office/drawing/2014/main" id="{70345ADA-25EF-B443-7243-49D800D9EDBC}"/>
                </a:ext>
              </a:extLst>
            </p:cNvPr>
            <p:cNvSpPr/>
            <p:nvPr/>
          </p:nvSpPr>
          <p:spPr>
            <a:xfrm>
              <a:off x="4534618" y="1456946"/>
              <a:ext cx="836765" cy="1332706"/>
            </a:xfrm>
            <a:custGeom>
              <a:avLst/>
              <a:gdLst>
                <a:gd name="connsiteX0" fmla="*/ 538043 w 1090912"/>
                <a:gd name="connsiteY0" fmla="*/ 0 h 1737483"/>
                <a:gd name="connsiteX1" fmla="*/ 572721 w 1090912"/>
                <a:gd name="connsiteY1" fmla="*/ 31518 h 1737483"/>
                <a:gd name="connsiteX2" fmla="*/ 1090912 w 1090912"/>
                <a:gd name="connsiteY2" fmla="*/ 1282542 h 1737483"/>
                <a:gd name="connsiteX3" fmla="*/ 1054968 w 1090912"/>
                <a:gd name="connsiteY3" fmla="*/ 1639100 h 1737483"/>
                <a:gd name="connsiteX4" fmla="*/ 1029672 w 1090912"/>
                <a:gd name="connsiteY4" fmla="*/ 1737483 h 1737483"/>
                <a:gd name="connsiteX5" fmla="*/ 902014 w 1090912"/>
                <a:gd name="connsiteY5" fmla="*/ 1704659 h 1737483"/>
                <a:gd name="connsiteX6" fmla="*/ 545456 w 1090912"/>
                <a:gd name="connsiteY6" fmla="*/ 1668715 h 1737483"/>
                <a:gd name="connsiteX7" fmla="*/ 188898 w 1090912"/>
                <a:gd name="connsiteY7" fmla="*/ 1704659 h 1737483"/>
                <a:gd name="connsiteX8" fmla="*/ 64491 w 1090912"/>
                <a:gd name="connsiteY8" fmla="*/ 1736647 h 1737483"/>
                <a:gd name="connsiteX9" fmla="*/ 35944 w 1090912"/>
                <a:gd name="connsiteY9" fmla="*/ 1625624 h 1737483"/>
                <a:gd name="connsiteX10" fmla="*/ 0 w 1090912"/>
                <a:gd name="connsiteY10" fmla="*/ 1269066 h 1737483"/>
                <a:gd name="connsiteX11" fmla="*/ 518191 w 1090912"/>
                <a:gd name="connsiteY11" fmla="*/ 18042 h 1737483"/>
                <a:gd name="connsiteX12" fmla="*/ 538043 w 1090912"/>
                <a:gd name="connsiteY12" fmla="*/ 0 h 17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0912" h="1737483">
                  <a:moveTo>
                    <a:pt x="538043" y="0"/>
                  </a:moveTo>
                  <a:lnTo>
                    <a:pt x="572721" y="31518"/>
                  </a:lnTo>
                  <a:cubicBezTo>
                    <a:pt x="892886" y="351683"/>
                    <a:pt x="1090912" y="793987"/>
                    <a:pt x="1090912" y="1282542"/>
                  </a:cubicBezTo>
                  <a:cubicBezTo>
                    <a:pt x="1090912" y="1404681"/>
                    <a:pt x="1078536" y="1523929"/>
                    <a:pt x="1054968" y="1639100"/>
                  </a:cubicBezTo>
                  <a:lnTo>
                    <a:pt x="1029672" y="1737483"/>
                  </a:lnTo>
                  <a:lnTo>
                    <a:pt x="902014" y="1704659"/>
                  </a:lnTo>
                  <a:cubicBezTo>
                    <a:pt x="786843" y="1681092"/>
                    <a:pt x="667595" y="1668715"/>
                    <a:pt x="545456" y="1668715"/>
                  </a:cubicBezTo>
                  <a:cubicBezTo>
                    <a:pt x="423317" y="1668715"/>
                    <a:pt x="304069" y="1681092"/>
                    <a:pt x="188898" y="1704659"/>
                  </a:cubicBezTo>
                  <a:lnTo>
                    <a:pt x="64491" y="1736647"/>
                  </a:lnTo>
                  <a:lnTo>
                    <a:pt x="35944" y="1625624"/>
                  </a:lnTo>
                  <a:cubicBezTo>
                    <a:pt x="12377" y="1510453"/>
                    <a:pt x="0" y="1391205"/>
                    <a:pt x="0" y="1269066"/>
                  </a:cubicBezTo>
                  <a:cubicBezTo>
                    <a:pt x="0" y="780511"/>
                    <a:pt x="198026" y="338207"/>
                    <a:pt x="518191" y="18042"/>
                  </a:cubicBezTo>
                  <a:lnTo>
                    <a:pt x="538043" y="0"/>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27" name="Freeform 24">
              <a:extLst>
                <a:ext uri="{FF2B5EF4-FFF2-40B4-BE49-F238E27FC236}">
                  <a16:creationId xmlns:a16="http://schemas.microsoft.com/office/drawing/2014/main" id="{16BC2511-DD9B-74FA-6C6B-7639D745026B}"/>
                </a:ext>
              </a:extLst>
            </p:cNvPr>
            <p:cNvSpPr/>
            <p:nvPr/>
          </p:nvSpPr>
          <p:spPr>
            <a:xfrm>
              <a:off x="3642929" y="2789009"/>
              <a:ext cx="1315758" cy="1008732"/>
            </a:xfrm>
            <a:custGeom>
              <a:avLst/>
              <a:gdLst>
                <a:gd name="connsiteX0" fmla="*/ 1227009 w 1715388"/>
                <a:gd name="connsiteY0" fmla="*/ 0 h 1315110"/>
                <a:gd name="connsiteX1" fmla="*/ 1242058 w 1715388"/>
                <a:gd name="connsiteY1" fmla="*/ 58529 h 1315110"/>
                <a:gd name="connsiteX2" fmla="*/ 1680709 w 1715388"/>
                <a:gd name="connsiteY2" fmla="*/ 783443 h 1315110"/>
                <a:gd name="connsiteX3" fmla="*/ 1715388 w 1715388"/>
                <a:gd name="connsiteY3" fmla="*/ 814961 h 1315110"/>
                <a:gd name="connsiteX4" fmla="*/ 1609600 w 1715388"/>
                <a:gd name="connsiteY4" fmla="*/ 911107 h 1315110"/>
                <a:gd name="connsiteX5" fmla="*/ 484215 w 1715388"/>
                <a:gd name="connsiteY5" fmla="*/ 1315110 h 1315110"/>
                <a:gd name="connsiteX6" fmla="*/ 127657 w 1715388"/>
                <a:gd name="connsiteY6" fmla="*/ 1279166 h 1315110"/>
                <a:gd name="connsiteX7" fmla="*/ 0 w 1715388"/>
                <a:gd name="connsiteY7" fmla="*/ 1246342 h 1315110"/>
                <a:gd name="connsiteX8" fmla="*/ 18299 w 1715388"/>
                <a:gd name="connsiteY8" fmla="*/ 1175173 h 1315110"/>
                <a:gd name="connsiteX9" fmla="*/ 1181864 w 1715388"/>
                <a:gd name="connsiteY9" fmla="*/ 11608 h 1315110"/>
                <a:gd name="connsiteX10" fmla="*/ 1227009 w 1715388"/>
                <a:gd name="connsiteY10" fmla="*/ 0 h 13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5388" h="1315110">
                  <a:moveTo>
                    <a:pt x="1227009" y="0"/>
                  </a:moveTo>
                  <a:lnTo>
                    <a:pt x="1242058" y="58529"/>
                  </a:lnTo>
                  <a:cubicBezTo>
                    <a:pt x="1328214" y="335526"/>
                    <a:pt x="1480606" y="583340"/>
                    <a:pt x="1680709" y="783443"/>
                  </a:cubicBezTo>
                  <a:lnTo>
                    <a:pt x="1715388" y="814961"/>
                  </a:lnTo>
                  <a:lnTo>
                    <a:pt x="1609600" y="911107"/>
                  </a:lnTo>
                  <a:cubicBezTo>
                    <a:pt x="1303775" y="1163496"/>
                    <a:pt x="911701" y="1315110"/>
                    <a:pt x="484215" y="1315110"/>
                  </a:cubicBezTo>
                  <a:cubicBezTo>
                    <a:pt x="362076" y="1315110"/>
                    <a:pt x="242828" y="1302733"/>
                    <a:pt x="127657" y="1279166"/>
                  </a:cubicBezTo>
                  <a:lnTo>
                    <a:pt x="0" y="1246342"/>
                  </a:lnTo>
                  <a:lnTo>
                    <a:pt x="18299" y="1175173"/>
                  </a:lnTo>
                  <a:cubicBezTo>
                    <a:pt x="190610" y="621179"/>
                    <a:pt x="627870" y="183919"/>
                    <a:pt x="1181864" y="11608"/>
                  </a:cubicBezTo>
                  <a:lnTo>
                    <a:pt x="1227009" y="0"/>
                  </a:ln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3" name="Freeform 25">
              <a:extLst>
                <a:ext uri="{FF2B5EF4-FFF2-40B4-BE49-F238E27FC236}">
                  <a16:creationId xmlns:a16="http://schemas.microsoft.com/office/drawing/2014/main" id="{C97F2675-BF44-231E-07FF-11B1B6BCC51A}"/>
                </a:ext>
              </a:extLst>
            </p:cNvPr>
            <p:cNvSpPr/>
            <p:nvPr/>
          </p:nvSpPr>
          <p:spPr>
            <a:xfrm>
              <a:off x="4958686" y="2789651"/>
              <a:ext cx="1301892" cy="997754"/>
            </a:xfrm>
            <a:custGeom>
              <a:avLst/>
              <a:gdLst>
                <a:gd name="connsiteX0" fmla="*/ 476802 w 1697310"/>
                <a:gd name="connsiteY0" fmla="*/ 0 h 1300798"/>
                <a:gd name="connsiteX1" fmla="*/ 518696 w 1697310"/>
                <a:gd name="connsiteY1" fmla="*/ 10772 h 1300798"/>
                <a:gd name="connsiteX2" fmla="*/ 1682261 w 1697310"/>
                <a:gd name="connsiteY2" fmla="*/ 1174337 h 1300798"/>
                <a:gd name="connsiteX3" fmla="*/ 1697310 w 1697310"/>
                <a:gd name="connsiteY3" fmla="*/ 1232866 h 1300798"/>
                <a:gd name="connsiteX4" fmla="*/ 1572903 w 1697310"/>
                <a:gd name="connsiteY4" fmla="*/ 1264854 h 1300798"/>
                <a:gd name="connsiteX5" fmla="*/ 1216345 w 1697310"/>
                <a:gd name="connsiteY5" fmla="*/ 1300798 h 1300798"/>
                <a:gd name="connsiteX6" fmla="*/ 90960 w 1697310"/>
                <a:gd name="connsiteY6" fmla="*/ 896795 h 1300798"/>
                <a:gd name="connsiteX7" fmla="*/ 0 w 1697310"/>
                <a:gd name="connsiteY7" fmla="*/ 814125 h 1300798"/>
                <a:gd name="connsiteX8" fmla="*/ 19851 w 1697310"/>
                <a:gd name="connsiteY8" fmla="*/ 796083 h 1300798"/>
                <a:gd name="connsiteX9" fmla="*/ 458502 w 1697310"/>
                <a:gd name="connsiteY9" fmla="*/ 71169 h 1300798"/>
                <a:gd name="connsiteX10" fmla="*/ 476802 w 1697310"/>
                <a:gd name="connsiteY10" fmla="*/ 0 h 130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7310" h="1300798">
                  <a:moveTo>
                    <a:pt x="476802" y="0"/>
                  </a:moveTo>
                  <a:lnTo>
                    <a:pt x="518696" y="10772"/>
                  </a:lnTo>
                  <a:cubicBezTo>
                    <a:pt x="1072690" y="183083"/>
                    <a:pt x="1509951" y="620343"/>
                    <a:pt x="1682261" y="1174337"/>
                  </a:cubicBezTo>
                  <a:lnTo>
                    <a:pt x="1697310" y="1232866"/>
                  </a:lnTo>
                  <a:lnTo>
                    <a:pt x="1572903" y="1264854"/>
                  </a:lnTo>
                  <a:cubicBezTo>
                    <a:pt x="1457732" y="1288421"/>
                    <a:pt x="1338484" y="1300798"/>
                    <a:pt x="1216345" y="1300798"/>
                  </a:cubicBezTo>
                  <a:cubicBezTo>
                    <a:pt x="788859" y="1300798"/>
                    <a:pt x="396785" y="1149184"/>
                    <a:pt x="90960" y="896795"/>
                  </a:cubicBezTo>
                  <a:lnTo>
                    <a:pt x="0" y="814125"/>
                  </a:lnTo>
                  <a:lnTo>
                    <a:pt x="19851" y="796083"/>
                  </a:lnTo>
                  <a:cubicBezTo>
                    <a:pt x="219954" y="595980"/>
                    <a:pt x="372347" y="348166"/>
                    <a:pt x="458502" y="71169"/>
                  </a:cubicBezTo>
                  <a:lnTo>
                    <a:pt x="476802"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34" name="Freeform 26">
              <a:extLst>
                <a:ext uri="{FF2B5EF4-FFF2-40B4-BE49-F238E27FC236}">
                  <a16:creationId xmlns:a16="http://schemas.microsoft.com/office/drawing/2014/main" id="{54C6FDE9-D9AA-A747-CAEA-EFAAB778BC75}"/>
                </a:ext>
              </a:extLst>
            </p:cNvPr>
            <p:cNvSpPr/>
            <p:nvPr/>
          </p:nvSpPr>
          <p:spPr>
            <a:xfrm>
              <a:off x="4976139" y="1054099"/>
              <a:ext cx="2301394" cy="2661985"/>
            </a:xfrm>
            <a:custGeom>
              <a:avLst/>
              <a:gdLst>
                <a:gd name="connsiteX0" fmla="*/ 1231172 w 3000387"/>
                <a:gd name="connsiteY0" fmla="*/ 0 h 3470498"/>
                <a:gd name="connsiteX1" fmla="*/ 3000387 w 3000387"/>
                <a:gd name="connsiteY1" fmla="*/ 1769215 h 3470498"/>
                <a:gd name="connsiteX2" fmla="*/ 1757282 w 3000387"/>
                <a:gd name="connsiteY2" fmla="*/ 3458890 h 3470498"/>
                <a:gd name="connsiteX3" fmla="*/ 1712137 w 3000387"/>
                <a:gd name="connsiteY3" fmla="*/ 3470498 h 3470498"/>
                <a:gd name="connsiteX4" fmla="*/ 1697088 w 3000387"/>
                <a:gd name="connsiteY4" fmla="*/ 3411969 h 3470498"/>
                <a:gd name="connsiteX5" fmla="*/ 533523 w 3000387"/>
                <a:gd name="connsiteY5" fmla="*/ 2248404 h 3470498"/>
                <a:gd name="connsiteX6" fmla="*/ 491629 w 3000387"/>
                <a:gd name="connsiteY6" fmla="*/ 2237632 h 3470498"/>
                <a:gd name="connsiteX7" fmla="*/ 516925 w 3000387"/>
                <a:gd name="connsiteY7" fmla="*/ 2139249 h 3470498"/>
                <a:gd name="connsiteX8" fmla="*/ 552869 w 3000387"/>
                <a:gd name="connsiteY8" fmla="*/ 1782691 h 3470498"/>
                <a:gd name="connsiteX9" fmla="*/ 34678 w 3000387"/>
                <a:gd name="connsiteY9" fmla="*/ 531667 h 3470498"/>
                <a:gd name="connsiteX10" fmla="*/ 0 w 3000387"/>
                <a:gd name="connsiteY10" fmla="*/ 500149 h 3470498"/>
                <a:gd name="connsiteX11" fmla="*/ 105787 w 3000387"/>
                <a:gd name="connsiteY11" fmla="*/ 404003 h 3470498"/>
                <a:gd name="connsiteX12" fmla="*/ 1231172 w 3000387"/>
                <a:gd name="connsiteY12" fmla="*/ 0 h 347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0387" h="3470498">
                  <a:moveTo>
                    <a:pt x="1231172" y="0"/>
                  </a:moveTo>
                  <a:cubicBezTo>
                    <a:pt x="2208282" y="0"/>
                    <a:pt x="3000387" y="792105"/>
                    <a:pt x="3000387" y="1769215"/>
                  </a:cubicBezTo>
                  <a:cubicBezTo>
                    <a:pt x="3000387" y="2563117"/>
                    <a:pt x="2477474" y="3234887"/>
                    <a:pt x="1757282" y="3458890"/>
                  </a:cubicBezTo>
                  <a:lnTo>
                    <a:pt x="1712137" y="3470498"/>
                  </a:lnTo>
                  <a:lnTo>
                    <a:pt x="1697088" y="3411969"/>
                  </a:lnTo>
                  <a:cubicBezTo>
                    <a:pt x="1524778" y="2857975"/>
                    <a:pt x="1087517" y="2420715"/>
                    <a:pt x="533523" y="2248404"/>
                  </a:cubicBezTo>
                  <a:lnTo>
                    <a:pt x="491629" y="2237632"/>
                  </a:lnTo>
                  <a:lnTo>
                    <a:pt x="516925" y="2139249"/>
                  </a:lnTo>
                  <a:cubicBezTo>
                    <a:pt x="540493" y="2024078"/>
                    <a:pt x="552869" y="1904830"/>
                    <a:pt x="552869" y="1782691"/>
                  </a:cubicBezTo>
                  <a:cubicBezTo>
                    <a:pt x="552869" y="1294136"/>
                    <a:pt x="354843" y="851832"/>
                    <a:pt x="34678" y="531667"/>
                  </a:cubicBezTo>
                  <a:lnTo>
                    <a:pt x="0" y="500149"/>
                  </a:lnTo>
                  <a:lnTo>
                    <a:pt x="105787" y="404003"/>
                  </a:lnTo>
                  <a:cubicBezTo>
                    <a:pt x="411612" y="151614"/>
                    <a:pt x="803686" y="0"/>
                    <a:pt x="1231172"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35" name="Freeform 27">
              <a:extLst>
                <a:ext uri="{FF2B5EF4-FFF2-40B4-BE49-F238E27FC236}">
                  <a16:creationId xmlns:a16="http://schemas.microsoft.com/office/drawing/2014/main" id="{454BDE80-4A8F-D322-E6F2-268084A792D9}"/>
                </a:ext>
              </a:extLst>
            </p:cNvPr>
            <p:cNvSpPr/>
            <p:nvPr/>
          </p:nvSpPr>
          <p:spPr>
            <a:xfrm>
              <a:off x="2628470" y="1064435"/>
              <a:ext cx="2290022" cy="2661343"/>
            </a:xfrm>
            <a:custGeom>
              <a:avLst/>
              <a:gdLst>
                <a:gd name="connsiteX0" fmla="*/ 1769215 w 2985561"/>
                <a:gd name="connsiteY0" fmla="*/ 0 h 3469662"/>
                <a:gd name="connsiteX1" fmla="*/ 2894600 w 2985561"/>
                <a:gd name="connsiteY1" fmla="*/ 404003 h 3469662"/>
                <a:gd name="connsiteX2" fmla="*/ 2985561 w 2985561"/>
                <a:gd name="connsiteY2" fmla="*/ 486673 h 3469662"/>
                <a:gd name="connsiteX3" fmla="*/ 2965709 w 2985561"/>
                <a:gd name="connsiteY3" fmla="*/ 504715 h 3469662"/>
                <a:gd name="connsiteX4" fmla="*/ 2447518 w 2985561"/>
                <a:gd name="connsiteY4" fmla="*/ 1755739 h 3469662"/>
                <a:gd name="connsiteX5" fmla="*/ 2483462 w 2985561"/>
                <a:gd name="connsiteY5" fmla="*/ 2112297 h 3469662"/>
                <a:gd name="connsiteX6" fmla="*/ 2512009 w 2985561"/>
                <a:gd name="connsiteY6" fmla="*/ 2223320 h 3469662"/>
                <a:gd name="connsiteX7" fmla="*/ 2466864 w 2985561"/>
                <a:gd name="connsiteY7" fmla="*/ 2234928 h 3469662"/>
                <a:gd name="connsiteX8" fmla="*/ 1303299 w 2985561"/>
                <a:gd name="connsiteY8" fmla="*/ 3398493 h 3469662"/>
                <a:gd name="connsiteX9" fmla="*/ 1285000 w 2985561"/>
                <a:gd name="connsiteY9" fmla="*/ 3469662 h 3469662"/>
                <a:gd name="connsiteX10" fmla="*/ 1243105 w 2985561"/>
                <a:gd name="connsiteY10" fmla="*/ 3458890 h 3469662"/>
                <a:gd name="connsiteX11" fmla="*/ 0 w 2985561"/>
                <a:gd name="connsiteY11" fmla="*/ 1769215 h 3469662"/>
                <a:gd name="connsiteX12" fmla="*/ 1769215 w 2985561"/>
                <a:gd name="connsiteY12" fmla="*/ 0 h 346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5561" h="3469662">
                  <a:moveTo>
                    <a:pt x="1769215" y="0"/>
                  </a:moveTo>
                  <a:cubicBezTo>
                    <a:pt x="2196701" y="0"/>
                    <a:pt x="2588775" y="151614"/>
                    <a:pt x="2894600" y="404003"/>
                  </a:cubicBezTo>
                  <a:lnTo>
                    <a:pt x="2985561" y="486673"/>
                  </a:lnTo>
                  <a:lnTo>
                    <a:pt x="2965709" y="504715"/>
                  </a:lnTo>
                  <a:cubicBezTo>
                    <a:pt x="2645544" y="824880"/>
                    <a:pt x="2447518" y="1267184"/>
                    <a:pt x="2447518" y="1755739"/>
                  </a:cubicBezTo>
                  <a:cubicBezTo>
                    <a:pt x="2447518" y="1877878"/>
                    <a:pt x="2459895" y="1997126"/>
                    <a:pt x="2483462" y="2112297"/>
                  </a:cubicBezTo>
                  <a:lnTo>
                    <a:pt x="2512009" y="2223320"/>
                  </a:lnTo>
                  <a:lnTo>
                    <a:pt x="2466864" y="2234928"/>
                  </a:lnTo>
                  <a:cubicBezTo>
                    <a:pt x="1912870" y="2407239"/>
                    <a:pt x="1475610" y="2844499"/>
                    <a:pt x="1303299" y="3398493"/>
                  </a:cubicBezTo>
                  <a:lnTo>
                    <a:pt x="1285000" y="3469662"/>
                  </a:lnTo>
                  <a:lnTo>
                    <a:pt x="1243105" y="3458890"/>
                  </a:lnTo>
                  <a:cubicBezTo>
                    <a:pt x="522913" y="3234887"/>
                    <a:pt x="0" y="2563117"/>
                    <a:pt x="0" y="1769215"/>
                  </a:cubicBezTo>
                  <a:cubicBezTo>
                    <a:pt x="0" y="792105"/>
                    <a:pt x="792105" y="0"/>
                    <a:pt x="1769215" y="0"/>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6" name="Freeform 28">
              <a:extLst>
                <a:ext uri="{FF2B5EF4-FFF2-40B4-BE49-F238E27FC236}">
                  <a16:creationId xmlns:a16="http://schemas.microsoft.com/office/drawing/2014/main" id="{87E1E40E-7AFA-E2A1-83BB-30B837932233}"/>
                </a:ext>
              </a:extLst>
            </p:cNvPr>
            <p:cNvSpPr/>
            <p:nvPr/>
          </p:nvSpPr>
          <p:spPr>
            <a:xfrm>
              <a:off x="4584086" y="2736904"/>
              <a:ext cx="740325" cy="677207"/>
            </a:xfrm>
            <a:custGeom>
              <a:avLst/>
              <a:gdLst>
                <a:gd name="connsiteX0" fmla="*/ 480965 w 965181"/>
                <a:gd name="connsiteY0" fmla="*/ 0 h 882893"/>
                <a:gd name="connsiteX1" fmla="*/ 837523 w 965181"/>
                <a:gd name="connsiteY1" fmla="*/ 35944 h 882893"/>
                <a:gd name="connsiteX2" fmla="*/ 965181 w 965181"/>
                <a:gd name="connsiteY2" fmla="*/ 68768 h 882893"/>
                <a:gd name="connsiteX3" fmla="*/ 946881 w 965181"/>
                <a:gd name="connsiteY3" fmla="*/ 139937 h 882893"/>
                <a:gd name="connsiteX4" fmla="*/ 508230 w 965181"/>
                <a:gd name="connsiteY4" fmla="*/ 864851 h 882893"/>
                <a:gd name="connsiteX5" fmla="*/ 488379 w 965181"/>
                <a:gd name="connsiteY5" fmla="*/ 882893 h 882893"/>
                <a:gd name="connsiteX6" fmla="*/ 453700 w 965181"/>
                <a:gd name="connsiteY6" fmla="*/ 851375 h 882893"/>
                <a:gd name="connsiteX7" fmla="*/ 15049 w 965181"/>
                <a:gd name="connsiteY7" fmla="*/ 126461 h 882893"/>
                <a:gd name="connsiteX8" fmla="*/ 0 w 965181"/>
                <a:gd name="connsiteY8" fmla="*/ 67932 h 882893"/>
                <a:gd name="connsiteX9" fmla="*/ 124407 w 965181"/>
                <a:gd name="connsiteY9" fmla="*/ 35944 h 882893"/>
                <a:gd name="connsiteX10" fmla="*/ 480965 w 965181"/>
                <a:gd name="connsiteY10" fmla="*/ 0 h 88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181" h="882893">
                  <a:moveTo>
                    <a:pt x="480965" y="0"/>
                  </a:moveTo>
                  <a:cubicBezTo>
                    <a:pt x="603104" y="0"/>
                    <a:pt x="722352" y="12377"/>
                    <a:pt x="837523" y="35944"/>
                  </a:cubicBezTo>
                  <a:lnTo>
                    <a:pt x="965181" y="68768"/>
                  </a:lnTo>
                  <a:lnTo>
                    <a:pt x="946881" y="139937"/>
                  </a:lnTo>
                  <a:cubicBezTo>
                    <a:pt x="860726" y="416934"/>
                    <a:pt x="708333" y="664748"/>
                    <a:pt x="508230" y="864851"/>
                  </a:cubicBezTo>
                  <a:lnTo>
                    <a:pt x="488379" y="882893"/>
                  </a:lnTo>
                  <a:lnTo>
                    <a:pt x="453700" y="851375"/>
                  </a:lnTo>
                  <a:cubicBezTo>
                    <a:pt x="253597" y="651272"/>
                    <a:pt x="101205" y="403458"/>
                    <a:pt x="15049" y="126461"/>
                  </a:cubicBezTo>
                  <a:lnTo>
                    <a:pt x="0" y="67932"/>
                  </a:lnTo>
                  <a:lnTo>
                    <a:pt x="124407" y="35944"/>
                  </a:lnTo>
                  <a:cubicBezTo>
                    <a:pt x="239578" y="12377"/>
                    <a:pt x="358826" y="0"/>
                    <a:pt x="480965"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63"/>
            </a:p>
          </p:txBody>
        </p:sp>
        <p:sp>
          <p:nvSpPr>
            <p:cNvPr id="37" name="Freeform 29">
              <a:extLst>
                <a:ext uri="{FF2B5EF4-FFF2-40B4-BE49-F238E27FC236}">
                  <a16:creationId xmlns:a16="http://schemas.microsoft.com/office/drawing/2014/main" id="{D8A4205F-A3D7-CC71-8D25-6A8C0CAF8CBB}"/>
                </a:ext>
              </a:extLst>
            </p:cNvPr>
            <p:cNvSpPr/>
            <p:nvPr/>
          </p:nvSpPr>
          <p:spPr>
            <a:xfrm>
              <a:off x="3595955" y="3442936"/>
              <a:ext cx="2714090" cy="2036883"/>
            </a:xfrm>
            <a:custGeom>
              <a:avLst/>
              <a:gdLst>
                <a:gd name="connsiteX0" fmla="*/ 1776629 w 3538430"/>
                <a:gd name="connsiteY0" fmla="*/ 0 h 2655537"/>
                <a:gd name="connsiteX1" fmla="*/ 1867589 w 3538430"/>
                <a:gd name="connsiteY1" fmla="*/ 82670 h 2655537"/>
                <a:gd name="connsiteX2" fmla="*/ 2992974 w 3538430"/>
                <a:gd name="connsiteY2" fmla="*/ 486673 h 2655537"/>
                <a:gd name="connsiteX3" fmla="*/ 3349532 w 3538430"/>
                <a:gd name="connsiteY3" fmla="*/ 450729 h 2655537"/>
                <a:gd name="connsiteX4" fmla="*/ 3473939 w 3538430"/>
                <a:gd name="connsiteY4" fmla="*/ 418741 h 2655537"/>
                <a:gd name="connsiteX5" fmla="*/ 3502486 w 3538430"/>
                <a:gd name="connsiteY5" fmla="*/ 529764 h 2655537"/>
                <a:gd name="connsiteX6" fmla="*/ 3538430 w 3538430"/>
                <a:gd name="connsiteY6" fmla="*/ 886322 h 2655537"/>
                <a:gd name="connsiteX7" fmla="*/ 1769215 w 3538430"/>
                <a:gd name="connsiteY7" fmla="*/ 2655537 h 2655537"/>
                <a:gd name="connsiteX8" fmla="*/ 0 w 3538430"/>
                <a:gd name="connsiteY8" fmla="*/ 886322 h 2655537"/>
                <a:gd name="connsiteX9" fmla="*/ 35944 w 3538430"/>
                <a:gd name="connsiteY9" fmla="*/ 529764 h 2655537"/>
                <a:gd name="connsiteX10" fmla="*/ 61241 w 3538430"/>
                <a:gd name="connsiteY10" fmla="*/ 431381 h 2655537"/>
                <a:gd name="connsiteX11" fmla="*/ 188898 w 3538430"/>
                <a:gd name="connsiteY11" fmla="*/ 464205 h 2655537"/>
                <a:gd name="connsiteX12" fmla="*/ 545456 w 3538430"/>
                <a:gd name="connsiteY12" fmla="*/ 500149 h 2655537"/>
                <a:gd name="connsiteX13" fmla="*/ 1670841 w 3538430"/>
                <a:gd name="connsiteY13" fmla="*/ 96146 h 2655537"/>
                <a:gd name="connsiteX14" fmla="*/ 1776629 w 3538430"/>
                <a:gd name="connsiteY14" fmla="*/ 0 h 26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8430" h="2655537">
                  <a:moveTo>
                    <a:pt x="1776629" y="0"/>
                  </a:moveTo>
                  <a:lnTo>
                    <a:pt x="1867589" y="82670"/>
                  </a:lnTo>
                  <a:cubicBezTo>
                    <a:pt x="2173414" y="335059"/>
                    <a:pt x="2565488" y="486673"/>
                    <a:pt x="2992974" y="486673"/>
                  </a:cubicBezTo>
                  <a:cubicBezTo>
                    <a:pt x="3115113" y="486673"/>
                    <a:pt x="3234361" y="474296"/>
                    <a:pt x="3349532" y="450729"/>
                  </a:cubicBezTo>
                  <a:lnTo>
                    <a:pt x="3473939" y="418741"/>
                  </a:lnTo>
                  <a:lnTo>
                    <a:pt x="3502486" y="529764"/>
                  </a:lnTo>
                  <a:cubicBezTo>
                    <a:pt x="3526053" y="644935"/>
                    <a:pt x="3538430" y="764183"/>
                    <a:pt x="3538430" y="886322"/>
                  </a:cubicBezTo>
                  <a:cubicBezTo>
                    <a:pt x="3538430" y="1863432"/>
                    <a:pt x="2746325" y="2655537"/>
                    <a:pt x="1769215" y="2655537"/>
                  </a:cubicBezTo>
                  <a:cubicBezTo>
                    <a:pt x="792105" y="2655537"/>
                    <a:pt x="0" y="1863432"/>
                    <a:pt x="0" y="886322"/>
                  </a:cubicBezTo>
                  <a:cubicBezTo>
                    <a:pt x="0" y="764183"/>
                    <a:pt x="12377" y="644935"/>
                    <a:pt x="35944" y="529764"/>
                  </a:cubicBezTo>
                  <a:lnTo>
                    <a:pt x="61241" y="431381"/>
                  </a:lnTo>
                  <a:lnTo>
                    <a:pt x="188898" y="464205"/>
                  </a:lnTo>
                  <a:cubicBezTo>
                    <a:pt x="304069" y="487772"/>
                    <a:pt x="423317" y="500149"/>
                    <a:pt x="545456" y="500149"/>
                  </a:cubicBezTo>
                  <a:cubicBezTo>
                    <a:pt x="972942" y="500149"/>
                    <a:pt x="1365016" y="348535"/>
                    <a:pt x="1670841" y="96146"/>
                  </a:cubicBezTo>
                  <a:lnTo>
                    <a:pt x="1776629"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38" name="Rectangle 37">
              <a:extLst>
                <a:ext uri="{FF2B5EF4-FFF2-40B4-BE49-F238E27FC236}">
                  <a16:creationId xmlns:a16="http://schemas.microsoft.com/office/drawing/2014/main" id="{4A03DED6-3C17-4AAE-CA96-B88A0D2CE6B4}"/>
                </a:ext>
              </a:extLst>
            </p:cNvPr>
            <p:cNvSpPr/>
            <p:nvPr/>
          </p:nvSpPr>
          <p:spPr>
            <a:xfrm>
              <a:off x="2981461" y="2027030"/>
              <a:ext cx="1481222" cy="366155"/>
            </a:xfrm>
            <a:prstGeom prst="rect">
              <a:avLst/>
            </a:prstGeom>
          </p:spPr>
          <p:txBody>
            <a:bodyPr wrap="square">
              <a:spAutoFit/>
            </a:bodyPr>
            <a:lstStyle/>
            <a:p>
              <a:pPr lvl="0" algn="ctr"/>
              <a:r>
                <a:rPr lang="es-ES_tradnl" sz="2000" dirty="0" smtClean="0">
                  <a:solidFill>
                    <a:schemeClr val="bg1"/>
                  </a:solidFill>
                  <a:effectLst>
                    <a:outerShdw blurRad="38100" dist="38100" dir="2700000" algn="tl">
                      <a:srgbClr val="000000">
                        <a:alpha val="43137"/>
                      </a:srgbClr>
                    </a:outerShdw>
                  </a:effectLst>
                </a:rPr>
                <a:t>D</a:t>
              </a:r>
              <a:r>
                <a:rPr lang="lt-LT" sz="2000" dirty="0" err="1" smtClean="0">
                  <a:solidFill>
                    <a:schemeClr val="bg1"/>
                  </a:solidFill>
                  <a:effectLst>
                    <a:outerShdw blurRad="38100" dist="38100" dir="2700000" algn="tl">
                      <a:srgbClr val="000000">
                        <a:alpha val="43137"/>
                      </a:srgbClr>
                    </a:outerShdw>
                  </a:effectLst>
                </a:rPr>
                <a:t>uomenys</a:t>
              </a:r>
              <a:endParaRPr lang="es-ES_tradnl" sz="2000" dirty="0">
                <a:solidFill>
                  <a:schemeClr val="bg1"/>
                </a:solidFill>
                <a:effectLst>
                  <a:outerShdw blurRad="38100" dist="38100" dir="2700000" algn="tl">
                    <a:srgbClr val="000000">
                      <a:alpha val="43137"/>
                    </a:srgbClr>
                  </a:outerShdw>
                </a:effectLst>
              </a:endParaRPr>
            </a:p>
          </p:txBody>
        </p:sp>
        <p:sp>
          <p:nvSpPr>
            <p:cNvPr id="39" name="Rectangle 38">
              <a:extLst>
                <a:ext uri="{FF2B5EF4-FFF2-40B4-BE49-F238E27FC236}">
                  <a16:creationId xmlns:a16="http://schemas.microsoft.com/office/drawing/2014/main" id="{9B8A4E85-14F9-8A13-CD78-22B21FB6076B}"/>
                </a:ext>
              </a:extLst>
            </p:cNvPr>
            <p:cNvSpPr/>
            <p:nvPr/>
          </p:nvSpPr>
          <p:spPr>
            <a:xfrm>
              <a:off x="5339368" y="1897784"/>
              <a:ext cx="1938163" cy="647812"/>
            </a:xfrm>
            <a:prstGeom prst="rect">
              <a:avLst/>
            </a:prstGeom>
          </p:spPr>
          <p:txBody>
            <a:bodyPr wrap="square">
              <a:spAutoFit/>
            </a:bodyPr>
            <a:lstStyle/>
            <a:p>
              <a:pPr lvl="0" algn="ctr"/>
              <a:r>
                <a:rPr lang="lt-LT" sz="2000" dirty="0" err="1">
                  <a:solidFill>
                    <a:schemeClr val="bg1"/>
                  </a:solidFill>
                  <a:effectLst>
                    <a:outerShdw blurRad="38100" dist="38100" dir="2700000" algn="tl">
                      <a:srgbClr val="000000">
                        <a:alpha val="43137"/>
                      </a:srgbClr>
                    </a:outerShdw>
                  </a:effectLst>
                </a:rPr>
                <a:t>F</a:t>
              </a:r>
              <a:r>
                <a:rPr lang="es-ES_tradnl" sz="2000" dirty="0" err="1" smtClean="0">
                  <a:solidFill>
                    <a:schemeClr val="bg1"/>
                  </a:solidFill>
                  <a:effectLst>
                    <a:outerShdw blurRad="38100" dist="38100" dir="2700000" algn="tl">
                      <a:srgbClr val="000000">
                        <a:alpha val="43137"/>
                      </a:srgbClr>
                    </a:outerShdw>
                  </a:effectLst>
                </a:rPr>
                <a:t>acilitacija</a:t>
              </a:r>
              <a:r>
                <a:rPr lang="es-ES_tradnl" sz="2000" dirty="0" smtClean="0">
                  <a:solidFill>
                    <a:schemeClr val="bg1"/>
                  </a:solidFill>
                  <a:effectLst>
                    <a:outerShdw blurRad="38100" dist="38100" dir="2700000" algn="tl">
                      <a:srgbClr val="000000">
                        <a:alpha val="43137"/>
                      </a:srgbClr>
                    </a:outerShdw>
                  </a:effectLst>
                </a:rPr>
                <a:t> ir </a:t>
              </a:r>
              <a:r>
                <a:rPr lang="es-ES_tradnl" sz="2000" dirty="0" err="1" smtClean="0">
                  <a:solidFill>
                    <a:schemeClr val="bg1"/>
                  </a:solidFill>
                  <a:effectLst>
                    <a:outerShdw blurRad="38100" dist="38100" dir="2700000" algn="tl">
                      <a:srgbClr val="000000">
                        <a:alpha val="43137"/>
                      </a:srgbClr>
                    </a:outerShdw>
                  </a:effectLst>
                </a:rPr>
                <a:t>bendravimo</a:t>
              </a:r>
              <a:r>
                <a:rPr lang="es-ES_tradnl" sz="2000" dirty="0" smtClean="0">
                  <a:solidFill>
                    <a:schemeClr val="bg1"/>
                  </a:solidFill>
                  <a:effectLst>
                    <a:outerShdw blurRad="38100" dist="38100" dir="2700000" algn="tl">
                      <a:srgbClr val="000000">
                        <a:alpha val="43137"/>
                      </a:srgbClr>
                    </a:outerShdw>
                  </a:effectLst>
                </a:rPr>
                <a:t> </a:t>
              </a:r>
              <a:r>
                <a:rPr lang="es-ES_tradnl" sz="2000" dirty="0" err="1" smtClean="0">
                  <a:solidFill>
                    <a:schemeClr val="bg1"/>
                  </a:solidFill>
                  <a:effectLst>
                    <a:outerShdw blurRad="38100" dist="38100" dir="2700000" algn="tl">
                      <a:srgbClr val="000000">
                        <a:alpha val="43137"/>
                      </a:srgbClr>
                    </a:outerShdw>
                  </a:effectLst>
                </a:rPr>
                <a:t>įgūdžiai</a:t>
              </a:r>
              <a:endParaRPr lang="es-ES_tradnl" sz="2000" dirty="0">
                <a:solidFill>
                  <a:schemeClr val="bg1"/>
                </a:solidFill>
                <a:effectLst>
                  <a:outerShdw blurRad="38100" dist="38100" dir="2700000" algn="tl">
                    <a:srgbClr val="000000">
                      <a:alpha val="43137"/>
                    </a:srgbClr>
                  </a:outerShdw>
                </a:effectLst>
              </a:endParaRPr>
            </a:p>
          </p:txBody>
        </p:sp>
        <p:sp>
          <p:nvSpPr>
            <p:cNvPr id="40" name="Rectangle 39">
              <a:extLst>
                <a:ext uri="{FF2B5EF4-FFF2-40B4-BE49-F238E27FC236}">
                  <a16:creationId xmlns:a16="http://schemas.microsoft.com/office/drawing/2014/main" id="{1DB92D03-C96F-B206-7A44-5EE383500C54}"/>
                </a:ext>
              </a:extLst>
            </p:cNvPr>
            <p:cNvSpPr/>
            <p:nvPr/>
          </p:nvSpPr>
          <p:spPr>
            <a:xfrm>
              <a:off x="4256680" y="4074193"/>
              <a:ext cx="1418624" cy="366155"/>
            </a:xfrm>
            <a:prstGeom prst="rect">
              <a:avLst/>
            </a:prstGeom>
          </p:spPr>
          <p:txBody>
            <a:bodyPr wrap="square">
              <a:spAutoFit/>
            </a:bodyPr>
            <a:lstStyle/>
            <a:p>
              <a:pPr lvl="0" algn="ctr"/>
              <a:r>
                <a:rPr lang="lt-LT" sz="2000" dirty="0" smtClean="0">
                  <a:solidFill>
                    <a:schemeClr val="bg1"/>
                  </a:solidFill>
                  <a:effectLst>
                    <a:outerShdw blurRad="38100" dist="38100" dir="2700000" algn="tl">
                      <a:srgbClr val="000000">
                        <a:alpha val="43137"/>
                      </a:srgbClr>
                    </a:outerShdw>
                  </a:effectLst>
                </a:rPr>
                <a:t>Verslo žinios</a:t>
              </a:r>
              <a:endParaRPr lang="es-ES_tradnl" sz="2000" dirty="0">
                <a:solidFill>
                  <a:schemeClr val="bg1"/>
                </a:solidFill>
                <a:effectLst>
                  <a:outerShdw blurRad="38100" dist="38100" dir="2700000" algn="tl">
                    <a:srgbClr val="000000">
                      <a:alpha val="43137"/>
                    </a:srgbClr>
                  </a:outerShdw>
                </a:effectLst>
              </a:endParaRPr>
            </a:p>
          </p:txBody>
        </p:sp>
        <p:sp>
          <p:nvSpPr>
            <p:cNvPr id="41" name="TextBox 40">
              <a:extLst>
                <a:ext uri="{FF2B5EF4-FFF2-40B4-BE49-F238E27FC236}">
                  <a16:creationId xmlns:a16="http://schemas.microsoft.com/office/drawing/2014/main" id="{2114758C-8097-9E83-6728-C730900EE655}"/>
                </a:ext>
              </a:extLst>
            </p:cNvPr>
            <p:cNvSpPr txBox="1"/>
            <p:nvPr/>
          </p:nvSpPr>
          <p:spPr>
            <a:xfrm>
              <a:off x="4507335" y="2754429"/>
              <a:ext cx="891330" cy="442557"/>
            </a:xfrm>
            <a:prstGeom prst="rect">
              <a:avLst/>
            </a:prstGeom>
            <a:noFill/>
          </p:spPr>
          <p:txBody>
            <a:bodyPr wrap="square" rtlCol="0">
              <a:spAutoFit/>
            </a:bodyPr>
            <a:lstStyle/>
            <a:p>
              <a:pPr algn="ctr"/>
              <a:r>
                <a:rPr lang="es-ES_tradnl" sz="1138" b="1" dirty="0">
                  <a:solidFill>
                    <a:srgbClr val="000000"/>
                  </a:solidFill>
                  <a:effectLst>
                    <a:outerShdw blurRad="38100" dist="38100" dir="2700000" algn="tl">
                      <a:srgbClr val="000000">
                        <a:alpha val="43137"/>
                      </a:srgbClr>
                    </a:outerShdw>
                  </a:effectLst>
                </a:rPr>
                <a:t>SME DATA LEAD</a:t>
              </a:r>
            </a:p>
          </p:txBody>
        </p:sp>
        <p:sp>
          <p:nvSpPr>
            <p:cNvPr id="42" name="Rectangle 41">
              <a:extLst>
                <a:ext uri="{FF2B5EF4-FFF2-40B4-BE49-F238E27FC236}">
                  <a16:creationId xmlns:a16="http://schemas.microsoft.com/office/drawing/2014/main" id="{39D78D37-55BD-3E16-BB04-45B44BD277EC}"/>
                </a:ext>
              </a:extLst>
            </p:cNvPr>
            <p:cNvSpPr/>
            <p:nvPr/>
          </p:nvSpPr>
          <p:spPr>
            <a:xfrm>
              <a:off x="308953" y="4178289"/>
              <a:ext cx="2178164" cy="1351955"/>
            </a:xfrm>
            <a:prstGeom prst="rect">
              <a:avLst/>
            </a:prstGeom>
          </p:spPr>
          <p:txBody>
            <a:bodyPr wrap="square">
              <a:spAutoFit/>
            </a:bodyPr>
            <a:lstStyle/>
            <a:p>
              <a:pPr algn="r"/>
              <a:r>
                <a:rPr lang="lt-LT" dirty="0">
                  <a:solidFill>
                    <a:srgbClr val="000000"/>
                  </a:solidFill>
                  <a:latin typeface="Helvetica" charset="0"/>
                  <a:ea typeface="Calibri" charset="0"/>
                  <a:cs typeface="Times New Roman" charset="0"/>
                </a:rPr>
                <a:t>Turi arba gali įgyti įgūdžių tyrinėti duomenis ir naudoti technologijas, kad įprasmintų skaičius.</a:t>
              </a:r>
              <a:endParaRPr lang="en-US" dirty="0">
                <a:solidFill>
                  <a:srgbClr val="000000"/>
                </a:solidFill>
                <a:latin typeface="Calibri" charset="0"/>
                <a:ea typeface="Calibri" charset="0"/>
                <a:cs typeface="Times New Roman" charset="0"/>
              </a:endParaRPr>
            </a:p>
          </p:txBody>
        </p:sp>
        <p:sp>
          <p:nvSpPr>
            <p:cNvPr id="43" name="Rectangle 42">
              <a:extLst>
                <a:ext uri="{FF2B5EF4-FFF2-40B4-BE49-F238E27FC236}">
                  <a16:creationId xmlns:a16="http://schemas.microsoft.com/office/drawing/2014/main" id="{8B11AAA1-96FD-C4D2-503B-49FAC282C395}"/>
                </a:ext>
              </a:extLst>
            </p:cNvPr>
            <p:cNvSpPr/>
            <p:nvPr/>
          </p:nvSpPr>
          <p:spPr>
            <a:xfrm>
              <a:off x="7946162" y="1554257"/>
              <a:ext cx="1742552" cy="2112429"/>
            </a:xfrm>
            <a:prstGeom prst="rect">
              <a:avLst/>
            </a:prstGeom>
          </p:spPr>
          <p:txBody>
            <a:bodyPr wrap="square">
              <a:spAutoFit/>
            </a:bodyPr>
            <a:lstStyle/>
            <a:p>
              <a:r>
                <a:rPr lang="lt-LT" dirty="0">
                  <a:solidFill>
                    <a:srgbClr val="000000"/>
                  </a:solidFill>
                  <a:latin typeface="Helvetica" charset="0"/>
                  <a:ea typeface="Calibri" charset="0"/>
                  <a:cs typeface="Times New Roman" charset="0"/>
                </a:rPr>
                <a:t>Gali dirbti su kitais, kad apibrėžtų poreikius, išverstų ir vizualizuotų rezultatus bei sukurtų tinkamus pranešimus su jūsų duomenimis.</a:t>
              </a:r>
              <a:endParaRPr lang="en-US" dirty="0">
                <a:solidFill>
                  <a:srgbClr val="000000"/>
                </a:solidFill>
                <a:latin typeface="Times New Roman" charset="0"/>
                <a:ea typeface="Calibri" charset="0"/>
                <a:cs typeface="Times New Roman" charset="0"/>
              </a:endParaRPr>
            </a:p>
          </p:txBody>
        </p:sp>
      </p:grpSp>
    </p:spTree>
    <p:extLst>
      <p:ext uri="{BB962C8B-B14F-4D97-AF65-F5344CB8AC3E}">
        <p14:creationId xmlns:p14="http://schemas.microsoft.com/office/powerpoint/2010/main" val="24399114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n-GB" dirty="0" smtClean="0"/>
              <a:t>“</a:t>
            </a:r>
            <a:r>
              <a:rPr lang="lt-LT" dirty="0"/>
              <a:t>Turėkite omenyje tikslą ir kiekvieną dieną įsitikinkite, kad to siekiate</a:t>
            </a:r>
            <a:r>
              <a:rPr lang="en-GB" dirty="0" smtClean="0"/>
              <a:t>.”</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Ryan Allis</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Roadway headed towards an interesting rock formation">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2829" r="12829"/>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6810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theme/theme1.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608C16AA094B414AB71E491613478F58" ma:contentTypeVersion="11" ma:contentTypeDescription="Kurkite naują dokumentą." ma:contentTypeScope="" ma:versionID="02763c7a26f0fdce45aa3589aab6386e">
  <xsd:schema xmlns:xsd="http://www.w3.org/2001/XMLSchema" xmlns:xs="http://www.w3.org/2001/XMLSchema" xmlns:p="http://schemas.microsoft.com/office/2006/metadata/properties" xmlns:ns3="ec5a72d5-9470-4891-bdbe-f8c49e66f47c" targetNamespace="http://schemas.microsoft.com/office/2006/metadata/properties" ma:root="true" ma:fieldsID="1654fb0a1dbe1db24daf681e8ddab514" ns3:_="">
    <xsd:import namespace="ec5a72d5-9470-4891-bdbe-f8c49e66f47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a72d5-9470-4891-bdbe-f8c49e66f4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D3F6B5-07AE-44B0-82C9-6ACB9B8A16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a72d5-9470-4891-bdbe-f8c49e66f4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25B719-15BD-4F1F-83D2-1926EBFD1CBD}">
  <ds:schemaRefs>
    <ds:schemaRef ds:uri="http://schemas.microsoft.com/sharepoint/v3/contenttype/forms"/>
  </ds:schemaRefs>
</ds:datastoreItem>
</file>

<file path=customXml/itemProps3.xml><?xml version="1.0" encoding="utf-8"?>
<ds:datastoreItem xmlns:ds="http://schemas.openxmlformats.org/officeDocument/2006/customXml" ds:itemID="{53AE8E56-3D52-4DED-96C2-CDCE13AA6C8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c5a72d5-9470-4891-bdbe-f8c49e66f47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2141</TotalTime>
  <Words>16221</Words>
  <Application>Microsoft Office PowerPoint</Application>
  <PresentationFormat>Widescreen</PresentationFormat>
  <Paragraphs>1259</Paragraphs>
  <Slides>145</Slides>
  <Notes>120</Notes>
  <HiddenSlides>0</HiddenSlides>
  <MMClips>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145</vt:i4>
      </vt:variant>
    </vt:vector>
  </HeadingPairs>
  <TitlesOfParts>
    <vt:vector size="161" baseType="lpstr">
      <vt:lpstr>MS PGothic</vt:lpstr>
      <vt:lpstr>Arial</vt:lpstr>
      <vt:lpstr>Arial Unicode MS</vt:lpstr>
      <vt:lpstr>Calibri</vt:lpstr>
      <vt:lpstr>Calibri Light</vt:lpstr>
      <vt:lpstr>Helvetica</vt:lpstr>
      <vt:lpstr>Lato</vt:lpstr>
      <vt:lpstr>Lucida Grande</vt:lpstr>
      <vt:lpstr>Montserrat</vt:lpstr>
      <vt:lpstr>Montserrat Light</vt:lpstr>
      <vt:lpstr>Open Sans</vt:lpstr>
      <vt:lpstr>Quattrocento Sans</vt:lpstr>
      <vt:lpstr>Roboto Medium</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savanah scharneck</dc:creator>
  <cp:lastModifiedBy>Vilma Purienė</cp:lastModifiedBy>
  <cp:revision>53</cp:revision>
  <dcterms:created xsi:type="dcterms:W3CDTF">2022-07-23T10:56:03Z</dcterms:created>
  <dcterms:modified xsi:type="dcterms:W3CDTF">2023-02-27T11:32:46Z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0x010100608C16AA094B414AB71E491613478F58</vt:lpwstr>
  </property>
</Properties>
</file>